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5"/>
  </p:sldMasterIdLst>
  <p:notesMasterIdLst>
    <p:notesMasterId r:id="rId120"/>
  </p:notesMasterIdLst>
  <p:sldIdLst>
    <p:sldId id="348" r:id="rId6"/>
    <p:sldId id="399" r:id="rId7"/>
    <p:sldId id="459" r:id="rId8"/>
    <p:sldId id="354" r:id="rId9"/>
    <p:sldId id="355" r:id="rId10"/>
    <p:sldId id="356" r:id="rId11"/>
    <p:sldId id="526" r:id="rId12"/>
    <p:sldId id="529" r:id="rId13"/>
    <p:sldId id="531" r:id="rId14"/>
    <p:sldId id="530" r:id="rId15"/>
    <p:sldId id="357" r:id="rId16"/>
    <p:sldId id="532" r:id="rId17"/>
    <p:sldId id="533" r:id="rId18"/>
    <p:sldId id="538" r:id="rId19"/>
    <p:sldId id="539" r:id="rId20"/>
    <p:sldId id="540" r:id="rId21"/>
    <p:sldId id="541" r:id="rId22"/>
    <p:sldId id="542" r:id="rId23"/>
    <p:sldId id="543" r:id="rId24"/>
    <p:sldId id="544" r:id="rId25"/>
    <p:sldId id="545" r:id="rId26"/>
    <p:sldId id="546" r:id="rId27"/>
    <p:sldId id="547" r:id="rId28"/>
    <p:sldId id="548" r:id="rId29"/>
    <p:sldId id="549" r:id="rId30"/>
    <p:sldId id="550" r:id="rId31"/>
    <p:sldId id="551" r:id="rId32"/>
    <p:sldId id="552" r:id="rId33"/>
    <p:sldId id="553" r:id="rId34"/>
    <p:sldId id="554" r:id="rId35"/>
    <p:sldId id="555" r:id="rId36"/>
    <p:sldId id="556" r:id="rId37"/>
    <p:sldId id="557" r:id="rId38"/>
    <p:sldId id="558" r:id="rId39"/>
    <p:sldId id="559" r:id="rId40"/>
    <p:sldId id="560" r:id="rId41"/>
    <p:sldId id="561" r:id="rId42"/>
    <p:sldId id="562" r:id="rId43"/>
    <p:sldId id="563" r:id="rId44"/>
    <p:sldId id="564" r:id="rId45"/>
    <p:sldId id="566" r:id="rId46"/>
    <p:sldId id="567" r:id="rId47"/>
    <p:sldId id="569" r:id="rId48"/>
    <p:sldId id="372" r:id="rId49"/>
    <p:sldId id="470" r:id="rId50"/>
    <p:sldId id="480" r:id="rId51"/>
    <p:sldId id="481" r:id="rId52"/>
    <p:sldId id="482" r:id="rId53"/>
    <p:sldId id="483" r:id="rId54"/>
    <p:sldId id="484" r:id="rId55"/>
    <p:sldId id="485" r:id="rId56"/>
    <p:sldId id="486" r:id="rId57"/>
    <p:sldId id="487" r:id="rId58"/>
    <p:sldId id="488" r:id="rId59"/>
    <p:sldId id="489" r:id="rId60"/>
    <p:sldId id="490" r:id="rId61"/>
    <p:sldId id="491" r:id="rId62"/>
    <p:sldId id="492" r:id="rId63"/>
    <p:sldId id="471" r:id="rId64"/>
    <p:sldId id="457" r:id="rId65"/>
    <p:sldId id="458" r:id="rId66"/>
    <p:sldId id="472" r:id="rId67"/>
    <p:sldId id="440" r:id="rId68"/>
    <p:sldId id="378" r:id="rId69"/>
    <p:sldId id="473" r:id="rId70"/>
    <p:sldId id="571" r:id="rId71"/>
    <p:sldId id="380" r:id="rId72"/>
    <p:sldId id="441" r:id="rId73"/>
    <p:sldId id="381" r:id="rId74"/>
    <p:sldId id="382" r:id="rId75"/>
    <p:sldId id="383" r:id="rId76"/>
    <p:sldId id="474" r:id="rId77"/>
    <p:sldId id="493" r:id="rId78"/>
    <p:sldId id="495" r:id="rId79"/>
    <p:sldId id="499" r:id="rId80"/>
    <p:sldId id="500" r:id="rId81"/>
    <p:sldId id="501" r:id="rId82"/>
    <p:sldId id="502" r:id="rId83"/>
    <p:sldId id="503" r:id="rId84"/>
    <p:sldId id="504" r:id="rId85"/>
    <p:sldId id="506" r:id="rId86"/>
    <p:sldId id="508" r:id="rId87"/>
    <p:sldId id="509" r:id="rId88"/>
    <p:sldId id="510" r:id="rId89"/>
    <p:sldId id="511" r:id="rId90"/>
    <p:sldId id="512" r:id="rId91"/>
    <p:sldId id="515" r:id="rId92"/>
    <p:sldId id="517" r:id="rId93"/>
    <p:sldId id="518" r:id="rId94"/>
    <p:sldId id="496" r:id="rId95"/>
    <p:sldId id="497" r:id="rId96"/>
    <p:sldId id="524" r:id="rId97"/>
    <p:sldId id="519" r:id="rId98"/>
    <p:sldId id="520" r:id="rId99"/>
    <p:sldId id="521" r:id="rId100"/>
    <p:sldId id="522" r:id="rId101"/>
    <p:sldId id="525" r:id="rId102"/>
    <p:sldId id="414" r:id="rId103"/>
    <p:sldId id="415" r:id="rId104"/>
    <p:sldId id="416" r:id="rId105"/>
    <p:sldId id="417" r:id="rId106"/>
    <p:sldId id="418" r:id="rId107"/>
    <p:sldId id="419" r:id="rId108"/>
    <p:sldId id="420" r:id="rId109"/>
    <p:sldId id="421" r:id="rId110"/>
    <p:sldId id="422" r:id="rId111"/>
    <p:sldId id="423" r:id="rId112"/>
    <p:sldId id="424" r:id="rId113"/>
    <p:sldId id="425" r:id="rId114"/>
    <p:sldId id="426" r:id="rId115"/>
    <p:sldId id="427" r:id="rId116"/>
    <p:sldId id="428" r:id="rId117"/>
    <p:sldId id="429" r:id="rId118"/>
    <p:sldId id="570" r:id="rId1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525252"/>
    <a:srgbClr val="77C9F2"/>
    <a:srgbClr val="90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96107" autoAdjust="0"/>
  </p:normalViewPr>
  <p:slideViewPr>
    <p:cSldViewPr snapToGrid="0">
      <p:cViewPr varScale="1">
        <p:scale>
          <a:sx n="112" d="100"/>
          <a:sy n="112" d="100"/>
        </p:scale>
        <p:origin x="1428" y="102"/>
      </p:cViewPr>
      <p:guideLst>
        <p:guide orient="horz" pos="2160"/>
        <p:guide pos="2880"/>
      </p:guideLst>
    </p:cSldViewPr>
  </p:slideViewPr>
  <p:outlineViewPr>
    <p:cViewPr>
      <p:scale>
        <a:sx n="33" d="100"/>
        <a:sy n="33" d="100"/>
      </p:scale>
      <p:origin x="0" y="-47118"/>
    </p:cViewPr>
  </p:outlineViewPr>
  <p:notesTextViewPr>
    <p:cViewPr>
      <p:scale>
        <a:sx n="1" d="1"/>
        <a:sy n="1" d="1"/>
      </p:scale>
      <p:origin x="0" y="0"/>
    </p:cViewPr>
  </p:notesTextViewPr>
  <p:sorterViewPr>
    <p:cViewPr>
      <p:scale>
        <a:sx n="100" d="100"/>
        <a:sy n="100" d="100"/>
      </p:scale>
      <p:origin x="0" y="-167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RPA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Percentage of Process Activities Automated</c:v>
                </c:pt>
              </c:strCache>
            </c:strRef>
          </c:cat>
          <c:val>
            <c:numRef>
              <c:f>Sheet1!$B$2</c:f>
              <c:numCache>
                <c:formatCode>0%</c:formatCode>
                <c:ptCount val="1"/>
                <c:pt idx="0">
                  <c:v>0.6</c:v>
                </c:pt>
              </c:numCache>
            </c:numRef>
          </c:val>
          <c:extLst>
            <c:ext xmlns:c16="http://schemas.microsoft.com/office/drawing/2014/chart" uri="{C3380CC4-5D6E-409C-BE32-E72D297353CC}">
              <c16:uniqueId val="{00000000-E112-4ABD-9272-01077ECC88CA}"/>
            </c:ext>
          </c:extLst>
        </c:ser>
        <c:ser>
          <c:idx val="1"/>
          <c:order val="1"/>
          <c:tx>
            <c:strRef>
              <c:f>Sheet1!$C$1</c:f>
              <c:strCache>
                <c:ptCount val="1"/>
                <c:pt idx="0">
                  <c:v>Cognitive RPA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Percentage of Process Activities Automated</c:v>
                </c:pt>
              </c:strCache>
            </c:strRef>
          </c:cat>
          <c:val>
            <c:numRef>
              <c:f>Sheet1!$C$2</c:f>
              <c:numCache>
                <c:formatCode>0%</c:formatCode>
                <c:ptCount val="1"/>
                <c:pt idx="0">
                  <c:v>0.15</c:v>
                </c:pt>
              </c:numCache>
            </c:numRef>
          </c:val>
          <c:extLst>
            <c:ext xmlns:c16="http://schemas.microsoft.com/office/drawing/2014/chart" uri="{C3380CC4-5D6E-409C-BE32-E72D297353CC}">
              <c16:uniqueId val="{00000001-E112-4ABD-9272-01077ECC88CA}"/>
            </c:ext>
          </c:extLst>
        </c:ser>
        <c:ser>
          <c:idx val="2"/>
          <c:order val="2"/>
          <c:tx>
            <c:strRef>
              <c:f>Sheet1!$D$1</c:f>
              <c:strCache>
                <c:ptCount val="1"/>
                <c:pt idx="0">
                  <c:v>Chatbots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Percentage of Process Activities Automated</c:v>
                </c:pt>
              </c:strCache>
            </c:strRef>
          </c:cat>
          <c:val>
            <c:numRef>
              <c:f>Sheet1!$D$2</c:f>
              <c:numCache>
                <c:formatCode>0%</c:formatCode>
                <c:ptCount val="1"/>
                <c:pt idx="0">
                  <c:v>0.15</c:v>
                </c:pt>
              </c:numCache>
            </c:numRef>
          </c:val>
          <c:extLst>
            <c:ext xmlns:c16="http://schemas.microsoft.com/office/drawing/2014/chart" uri="{C3380CC4-5D6E-409C-BE32-E72D297353CC}">
              <c16:uniqueId val="{00000002-E112-4ABD-9272-01077ECC88CA}"/>
            </c:ext>
          </c:extLst>
        </c:ser>
        <c:ser>
          <c:idx val="3"/>
          <c:order val="3"/>
          <c:tx>
            <c:strRef>
              <c:f>Sheet1!$E$1</c:f>
              <c:strCache>
                <c:ptCount val="1"/>
                <c:pt idx="0">
                  <c:v>Artificial Intelligence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Percentage of Process Activities Automated</c:v>
                </c:pt>
              </c:strCache>
            </c:strRef>
          </c:cat>
          <c:val>
            <c:numRef>
              <c:f>Sheet1!$E$2</c:f>
              <c:numCache>
                <c:formatCode>0%</c:formatCode>
                <c:ptCount val="1"/>
                <c:pt idx="0">
                  <c:v>0.1</c:v>
                </c:pt>
              </c:numCache>
            </c:numRef>
          </c:val>
          <c:extLst>
            <c:ext xmlns:c16="http://schemas.microsoft.com/office/drawing/2014/chart" uri="{C3380CC4-5D6E-409C-BE32-E72D297353CC}">
              <c16:uniqueId val="{00000003-E112-4ABD-9272-01077ECC88CA}"/>
            </c:ext>
          </c:extLst>
        </c:ser>
        <c:dLbls>
          <c:showLegendKey val="0"/>
          <c:showVal val="0"/>
          <c:showCatName val="0"/>
          <c:showSerName val="0"/>
          <c:showPercent val="0"/>
          <c:showBubbleSize val="0"/>
        </c:dLbls>
        <c:gapWidth val="150"/>
        <c:overlap val="100"/>
        <c:axId val="127060992"/>
        <c:axId val="130742912"/>
      </c:barChart>
      <c:catAx>
        <c:axId val="127060992"/>
        <c:scaling>
          <c:orientation val="minMax"/>
        </c:scaling>
        <c:delete val="0"/>
        <c:axPos val="b"/>
        <c:numFmt formatCode="General" sourceLinked="0"/>
        <c:majorTickMark val="out"/>
        <c:minorTickMark val="none"/>
        <c:tickLblPos val="nextTo"/>
        <c:crossAx val="130742912"/>
        <c:crosses val="autoZero"/>
        <c:auto val="1"/>
        <c:lblAlgn val="ctr"/>
        <c:lblOffset val="100"/>
        <c:noMultiLvlLbl val="0"/>
      </c:catAx>
      <c:valAx>
        <c:axId val="130742912"/>
        <c:scaling>
          <c:orientation val="minMax"/>
          <c:max val="1.05"/>
          <c:min val="0"/>
        </c:scaling>
        <c:delete val="0"/>
        <c:axPos val="l"/>
        <c:majorGridlines/>
        <c:numFmt formatCode="0%" sourceLinked="1"/>
        <c:majorTickMark val="out"/>
        <c:minorTickMark val="none"/>
        <c:tickLblPos val="nextTo"/>
        <c:crossAx val="127060992"/>
        <c:crosses val="autoZero"/>
        <c:crossBetween val="between"/>
        <c:majorUnit val="0.2"/>
      </c:valAx>
    </c:plotArea>
    <c:legend>
      <c:legendPos val="r"/>
      <c:layout>
        <c:manualLayout>
          <c:xMode val="edge"/>
          <c:yMode val="edge"/>
          <c:x val="0.67856251010295254"/>
          <c:y val="7.5477199839051726E-2"/>
          <c:w val="0.31081893836780877"/>
          <c:h val="0.42859362081054786"/>
        </c:manualLayout>
      </c:layout>
      <c:overlay val="0"/>
    </c:legend>
    <c:plotVisOnly val="1"/>
    <c:dispBlanksAs val="gap"/>
    <c:showDLblsOverMax val="0"/>
  </c:chart>
  <c:txPr>
    <a:bodyPr/>
    <a:lstStyle/>
    <a:p>
      <a:pPr>
        <a:defRPr sz="1800"/>
      </a:pPr>
      <a:endParaRPr lang="fr-FR"/>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4"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4"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5D780-AB1E-4AA0-BF23-25E3C68F9313}"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fr-BE"/>
        </a:p>
      </dgm:t>
    </dgm:pt>
    <dgm:pt modelId="{0A7BCDE9-6654-4918-9BDE-1C7A31147212}">
      <dgm:prSet phldrT="[Text]"/>
      <dgm:spPr>
        <a:solidFill>
          <a:schemeClr val="accent1">
            <a:lumMod val="40000"/>
            <a:lumOff val="60000"/>
          </a:schemeClr>
        </a:solidFill>
      </dgm:spPr>
      <dgm:t>
        <a:bodyPr/>
        <a:lstStyle/>
        <a:p>
          <a:r>
            <a:rPr lang="nl-BE" dirty="0" smtClean="0"/>
            <a:t>Prestige &amp; media-aandacht</a:t>
          </a:r>
          <a:endParaRPr lang="fr-BE" dirty="0"/>
        </a:p>
      </dgm:t>
    </dgm:pt>
    <dgm:pt modelId="{F2005049-F774-4FB2-ACFC-3FD2B538B751}" type="parTrans" cxnId="{13017FF5-0B62-4D16-BB4F-58818B6E2A0E}">
      <dgm:prSet/>
      <dgm:spPr/>
      <dgm:t>
        <a:bodyPr/>
        <a:lstStyle/>
        <a:p>
          <a:endParaRPr lang="fr-BE"/>
        </a:p>
      </dgm:t>
    </dgm:pt>
    <dgm:pt modelId="{7266BB6C-612F-413E-9309-1D8F183F7B63}" type="sibTrans" cxnId="{13017FF5-0B62-4D16-BB4F-58818B6E2A0E}">
      <dgm:prSet/>
      <dgm:spPr>
        <a:ln>
          <a:solidFill>
            <a:schemeClr val="accent1"/>
          </a:solidFill>
        </a:ln>
      </dgm:spPr>
      <dgm:t>
        <a:bodyPr/>
        <a:lstStyle/>
        <a:p>
          <a:endParaRPr lang="fr-BE"/>
        </a:p>
      </dgm:t>
    </dgm:pt>
    <dgm:pt modelId="{EFA0F17D-A39D-4CA4-8051-4A9D46F601CB}">
      <dgm:prSet phldrT="[Text]"/>
      <dgm:spPr>
        <a:solidFill>
          <a:schemeClr val="accent1">
            <a:lumMod val="60000"/>
            <a:lumOff val="40000"/>
          </a:schemeClr>
        </a:solidFill>
      </dgm:spPr>
      <dgm:t>
        <a:bodyPr/>
        <a:lstStyle/>
        <a:p>
          <a:r>
            <a:rPr lang="nl-BE" dirty="0" smtClean="0"/>
            <a:t>Ontdekken mogelijkheden nieuwe technologie</a:t>
          </a:r>
          <a:br>
            <a:rPr lang="nl-BE" dirty="0" smtClean="0"/>
          </a:br>
          <a:r>
            <a:rPr lang="nl-BE" dirty="0" smtClean="0"/>
            <a:t>(business niveau)</a:t>
          </a:r>
          <a:endParaRPr lang="fr-BE" dirty="0"/>
        </a:p>
      </dgm:t>
    </dgm:pt>
    <dgm:pt modelId="{C86C9FDB-ABFA-470B-8EE3-AE0613D3AE79}" type="parTrans" cxnId="{F0C31012-F7E6-4E3A-B0C9-F5E5E2A10CCF}">
      <dgm:prSet/>
      <dgm:spPr/>
      <dgm:t>
        <a:bodyPr/>
        <a:lstStyle/>
        <a:p>
          <a:endParaRPr lang="fr-BE"/>
        </a:p>
      </dgm:t>
    </dgm:pt>
    <dgm:pt modelId="{0ADF048D-03D6-4584-BF2B-8C1ECF73C541}" type="sibTrans" cxnId="{F0C31012-F7E6-4E3A-B0C9-F5E5E2A10CCF}">
      <dgm:prSet/>
      <dgm:spPr/>
      <dgm:t>
        <a:bodyPr/>
        <a:lstStyle/>
        <a:p>
          <a:endParaRPr lang="fr-BE"/>
        </a:p>
      </dgm:t>
    </dgm:pt>
    <dgm:pt modelId="{DC84A6E8-282D-4B32-B173-390DD6B112E8}">
      <dgm:prSet phldrT="[Text]"/>
      <dgm:spPr>
        <a:solidFill>
          <a:schemeClr val="accent1"/>
        </a:solidFill>
      </dgm:spPr>
      <dgm:t>
        <a:bodyPr/>
        <a:lstStyle/>
        <a:p>
          <a:r>
            <a:rPr lang="nl-BE" dirty="0" smtClean="0"/>
            <a:t>Verwerven technische kennis &amp; competenties</a:t>
          </a:r>
          <a:br>
            <a:rPr lang="nl-BE" dirty="0" smtClean="0"/>
          </a:br>
          <a:r>
            <a:rPr lang="nl-BE" dirty="0" smtClean="0"/>
            <a:t>→ integreer een leertraject</a:t>
          </a:r>
          <a:endParaRPr lang="fr-BE" dirty="0"/>
        </a:p>
      </dgm:t>
    </dgm:pt>
    <dgm:pt modelId="{6F4984F7-DF4C-4E69-9F6D-8764335AD568}" type="parTrans" cxnId="{D4F42977-38A9-465C-ACAC-DC9B80C23EF7}">
      <dgm:prSet/>
      <dgm:spPr/>
      <dgm:t>
        <a:bodyPr/>
        <a:lstStyle/>
        <a:p>
          <a:endParaRPr lang="fr-BE"/>
        </a:p>
      </dgm:t>
    </dgm:pt>
    <dgm:pt modelId="{51B5CE02-B962-432B-8F8A-35D61559C4E2}" type="sibTrans" cxnId="{D4F42977-38A9-465C-ACAC-DC9B80C23EF7}">
      <dgm:prSet/>
      <dgm:spPr/>
      <dgm:t>
        <a:bodyPr/>
        <a:lstStyle/>
        <a:p>
          <a:endParaRPr lang="fr-BE"/>
        </a:p>
      </dgm:t>
    </dgm:pt>
    <dgm:pt modelId="{A91E4C5B-0B15-4C40-B148-59E59F0D9C43}">
      <dgm:prSet phldrT="[Text]"/>
      <dgm:spPr>
        <a:solidFill>
          <a:schemeClr val="accent1">
            <a:lumMod val="75000"/>
          </a:schemeClr>
        </a:solidFill>
      </dgm:spPr>
      <dgm:t>
        <a:bodyPr/>
        <a:lstStyle/>
        <a:p>
          <a:r>
            <a:rPr lang="nl-BE" dirty="0" smtClean="0"/>
            <a:t>Voorbereiding </a:t>
          </a:r>
          <a:r>
            <a:rPr lang="nl-BE" dirty="0" err="1" smtClean="0"/>
            <a:t>inproductiestelling</a:t>
          </a:r>
          <a:endParaRPr lang="nl-BE" dirty="0" smtClean="0"/>
        </a:p>
        <a:p>
          <a:r>
            <a:rPr lang="nl-BE" dirty="0" smtClean="0"/>
            <a:t>→ vereist gedegen analyse</a:t>
          </a:r>
          <a:endParaRPr lang="fr-BE" dirty="0"/>
        </a:p>
      </dgm:t>
    </dgm:pt>
    <dgm:pt modelId="{170A7248-AEC4-4D74-A20F-651362B68100}" type="parTrans" cxnId="{E47208AD-E476-417C-BD15-92DD82356CD8}">
      <dgm:prSet/>
      <dgm:spPr/>
      <dgm:t>
        <a:bodyPr/>
        <a:lstStyle/>
        <a:p>
          <a:endParaRPr lang="fr-BE"/>
        </a:p>
      </dgm:t>
    </dgm:pt>
    <dgm:pt modelId="{4584F930-BCF2-4C19-B548-12511BC9F3A0}" type="sibTrans" cxnId="{E47208AD-E476-417C-BD15-92DD82356CD8}">
      <dgm:prSet/>
      <dgm:spPr/>
      <dgm:t>
        <a:bodyPr/>
        <a:lstStyle/>
        <a:p>
          <a:endParaRPr lang="fr-BE"/>
        </a:p>
      </dgm:t>
    </dgm:pt>
    <dgm:pt modelId="{7474076D-77C4-436B-83CA-F6F0698D1ED2}" type="pres">
      <dgm:prSet presAssocID="{86B5D780-AB1E-4AA0-BF23-25E3C68F9313}" presName="Name0" presStyleCnt="0">
        <dgm:presLayoutVars>
          <dgm:chMax val="7"/>
          <dgm:chPref val="7"/>
          <dgm:dir/>
        </dgm:presLayoutVars>
      </dgm:prSet>
      <dgm:spPr/>
      <dgm:t>
        <a:bodyPr/>
        <a:lstStyle/>
        <a:p>
          <a:endParaRPr lang="fr-BE"/>
        </a:p>
      </dgm:t>
    </dgm:pt>
    <dgm:pt modelId="{C89516A1-3B34-4B3B-B903-1E232F5259A2}" type="pres">
      <dgm:prSet presAssocID="{86B5D780-AB1E-4AA0-BF23-25E3C68F9313}" presName="Name1" presStyleCnt="0"/>
      <dgm:spPr/>
    </dgm:pt>
    <dgm:pt modelId="{4B20915B-9390-4340-BCFA-1D10C7789AF0}" type="pres">
      <dgm:prSet presAssocID="{86B5D780-AB1E-4AA0-BF23-25E3C68F9313}" presName="cycle" presStyleCnt="0"/>
      <dgm:spPr/>
    </dgm:pt>
    <dgm:pt modelId="{CBFF2C67-C925-4A32-B45B-A3F52223743C}" type="pres">
      <dgm:prSet presAssocID="{86B5D780-AB1E-4AA0-BF23-25E3C68F9313}" presName="srcNode" presStyleLbl="node1" presStyleIdx="0" presStyleCnt="4"/>
      <dgm:spPr/>
    </dgm:pt>
    <dgm:pt modelId="{41F68A80-07D8-4B04-A02E-D2D0AA551CEF}" type="pres">
      <dgm:prSet presAssocID="{86B5D780-AB1E-4AA0-BF23-25E3C68F9313}" presName="conn" presStyleLbl="parChTrans1D2" presStyleIdx="0" presStyleCnt="1"/>
      <dgm:spPr/>
      <dgm:t>
        <a:bodyPr/>
        <a:lstStyle/>
        <a:p>
          <a:endParaRPr lang="fr-BE"/>
        </a:p>
      </dgm:t>
    </dgm:pt>
    <dgm:pt modelId="{733928D0-8428-46D8-822C-EBAB0CE57AE5}" type="pres">
      <dgm:prSet presAssocID="{86B5D780-AB1E-4AA0-BF23-25E3C68F9313}" presName="extraNode" presStyleLbl="node1" presStyleIdx="0" presStyleCnt="4"/>
      <dgm:spPr/>
    </dgm:pt>
    <dgm:pt modelId="{8A96D298-7207-439E-A58D-ACBCAD4E6218}" type="pres">
      <dgm:prSet presAssocID="{86B5D780-AB1E-4AA0-BF23-25E3C68F9313}" presName="dstNode" presStyleLbl="node1" presStyleIdx="0" presStyleCnt="4"/>
      <dgm:spPr/>
    </dgm:pt>
    <dgm:pt modelId="{1B81106F-B39B-4565-87F8-33F7CB124755}" type="pres">
      <dgm:prSet presAssocID="{0A7BCDE9-6654-4918-9BDE-1C7A31147212}" presName="text_1" presStyleLbl="node1" presStyleIdx="0" presStyleCnt="4" custScaleY="106506">
        <dgm:presLayoutVars>
          <dgm:bulletEnabled val="1"/>
        </dgm:presLayoutVars>
      </dgm:prSet>
      <dgm:spPr/>
      <dgm:t>
        <a:bodyPr/>
        <a:lstStyle/>
        <a:p>
          <a:endParaRPr lang="fr-BE"/>
        </a:p>
      </dgm:t>
    </dgm:pt>
    <dgm:pt modelId="{00B2366B-289B-42A4-ACC8-39B4B34C2897}" type="pres">
      <dgm:prSet presAssocID="{0A7BCDE9-6654-4918-9BDE-1C7A31147212}" presName="accent_1" presStyleCnt="0"/>
      <dgm:spPr/>
    </dgm:pt>
    <dgm:pt modelId="{C9329778-F0D9-4228-B99A-9054DFF35B29}" type="pres">
      <dgm:prSet presAssocID="{0A7BCDE9-6654-4918-9BDE-1C7A31147212}" presName="accentRepeatNode" presStyleLbl="solidFgAcc1" presStyleIdx="0" presStyleCnt="4"/>
      <dgm:spPr>
        <a:blipFill rotWithShape="0">
          <a:blip xmlns:r="http://schemas.openxmlformats.org/officeDocument/2006/relationships" r:embed="rId1"/>
          <a:stretch>
            <a:fillRect/>
          </a:stretch>
        </a:blipFill>
        <a:ln>
          <a:solidFill>
            <a:schemeClr val="accent1"/>
          </a:solidFill>
        </a:ln>
      </dgm:spPr>
      <dgm:t>
        <a:bodyPr/>
        <a:lstStyle/>
        <a:p>
          <a:endParaRPr lang="fr-BE"/>
        </a:p>
      </dgm:t>
    </dgm:pt>
    <dgm:pt modelId="{B06D7E4D-4D2E-4300-BA55-5FE02D72A173}" type="pres">
      <dgm:prSet presAssocID="{EFA0F17D-A39D-4CA4-8051-4A9D46F601CB}" presName="text_2" presStyleLbl="node1" presStyleIdx="1" presStyleCnt="4" custScaleY="106506">
        <dgm:presLayoutVars>
          <dgm:bulletEnabled val="1"/>
        </dgm:presLayoutVars>
      </dgm:prSet>
      <dgm:spPr/>
      <dgm:t>
        <a:bodyPr/>
        <a:lstStyle/>
        <a:p>
          <a:endParaRPr lang="fr-BE"/>
        </a:p>
      </dgm:t>
    </dgm:pt>
    <dgm:pt modelId="{8788DDF4-57A2-4854-BDED-B9B1EA86DFD9}" type="pres">
      <dgm:prSet presAssocID="{EFA0F17D-A39D-4CA4-8051-4A9D46F601CB}" presName="accent_2" presStyleCnt="0"/>
      <dgm:spPr/>
    </dgm:pt>
    <dgm:pt modelId="{AD78BEAB-E486-46F5-929E-B23FB98A2A33}" type="pres">
      <dgm:prSet presAssocID="{EFA0F17D-A39D-4CA4-8051-4A9D46F601CB}" presName="accentRepeatNode" presStyleLbl="solidFgAcc1" presStyleIdx="1" presStyleCnt="4"/>
      <dgm:spPr>
        <a:blipFill rotWithShape="0">
          <a:blip xmlns:r="http://schemas.openxmlformats.org/officeDocument/2006/relationships" r:embed="rId2"/>
          <a:stretch>
            <a:fillRect/>
          </a:stretch>
        </a:blipFill>
        <a:ln>
          <a:solidFill>
            <a:schemeClr val="accent1"/>
          </a:solidFill>
        </a:ln>
      </dgm:spPr>
      <dgm:t>
        <a:bodyPr/>
        <a:lstStyle/>
        <a:p>
          <a:endParaRPr lang="fr-BE"/>
        </a:p>
      </dgm:t>
    </dgm:pt>
    <dgm:pt modelId="{025FA08B-9EBA-4B33-8D5E-49AC4755CE28}" type="pres">
      <dgm:prSet presAssocID="{DC84A6E8-282D-4B32-B173-390DD6B112E8}" presName="text_3" presStyleLbl="node1" presStyleIdx="2" presStyleCnt="4" custScaleY="106506" custLinFactNeighborX="-570" custLinFactNeighborY="-2548">
        <dgm:presLayoutVars>
          <dgm:bulletEnabled val="1"/>
        </dgm:presLayoutVars>
      </dgm:prSet>
      <dgm:spPr/>
      <dgm:t>
        <a:bodyPr/>
        <a:lstStyle/>
        <a:p>
          <a:endParaRPr lang="fr-BE"/>
        </a:p>
      </dgm:t>
    </dgm:pt>
    <dgm:pt modelId="{FE74F8DF-52AB-49EF-921E-F615EEA480EC}" type="pres">
      <dgm:prSet presAssocID="{DC84A6E8-282D-4B32-B173-390DD6B112E8}" presName="accent_3" presStyleCnt="0"/>
      <dgm:spPr/>
    </dgm:pt>
    <dgm:pt modelId="{434BAE59-BB84-4DBA-816A-81EE74BBB986}" type="pres">
      <dgm:prSet presAssocID="{DC84A6E8-282D-4B32-B173-390DD6B112E8}" presName="accentRepeatNode" presStyleLbl="solidFgAcc1" presStyleIdx="2" presStyleCnt="4"/>
      <dgm:spPr>
        <a:blipFill rotWithShape="0">
          <a:blip xmlns:r="http://schemas.openxmlformats.org/officeDocument/2006/relationships" r:embed="rId3"/>
          <a:stretch>
            <a:fillRect/>
          </a:stretch>
        </a:blipFill>
        <a:ln>
          <a:solidFill>
            <a:schemeClr val="accent1"/>
          </a:solidFill>
        </a:ln>
      </dgm:spPr>
      <dgm:t>
        <a:bodyPr/>
        <a:lstStyle/>
        <a:p>
          <a:endParaRPr lang="fr-BE"/>
        </a:p>
      </dgm:t>
    </dgm:pt>
    <dgm:pt modelId="{A8381D80-5646-44F4-8401-8B88ECE45C25}" type="pres">
      <dgm:prSet presAssocID="{A91E4C5B-0B15-4C40-B148-59E59F0D9C43}" presName="text_4" presStyleLbl="node1" presStyleIdx="3" presStyleCnt="4" custScaleY="106506">
        <dgm:presLayoutVars>
          <dgm:bulletEnabled val="1"/>
        </dgm:presLayoutVars>
      </dgm:prSet>
      <dgm:spPr/>
      <dgm:t>
        <a:bodyPr/>
        <a:lstStyle/>
        <a:p>
          <a:endParaRPr lang="fr-BE"/>
        </a:p>
      </dgm:t>
    </dgm:pt>
    <dgm:pt modelId="{C1954B04-A6D1-4FCC-8F1D-4878A9461626}" type="pres">
      <dgm:prSet presAssocID="{A91E4C5B-0B15-4C40-B148-59E59F0D9C43}" presName="accent_4" presStyleCnt="0"/>
      <dgm:spPr/>
    </dgm:pt>
    <dgm:pt modelId="{FCC0E3A7-ACA9-431B-819C-800F02349FB0}" type="pres">
      <dgm:prSet presAssocID="{A91E4C5B-0B15-4C40-B148-59E59F0D9C43}" presName="accentRepeatNode" presStyleLbl="solidFgAcc1" presStyleIdx="3" presStyleCnt="4"/>
      <dgm:spPr>
        <a:blipFill rotWithShape="0">
          <a:blip xmlns:r="http://schemas.openxmlformats.org/officeDocument/2006/relationships" r:embed="rId4"/>
          <a:stretch>
            <a:fillRect/>
          </a:stretch>
        </a:blipFill>
        <a:ln>
          <a:solidFill>
            <a:schemeClr val="accent1"/>
          </a:solidFill>
        </a:ln>
      </dgm:spPr>
      <dgm:t>
        <a:bodyPr/>
        <a:lstStyle/>
        <a:p>
          <a:endParaRPr lang="fr-BE"/>
        </a:p>
      </dgm:t>
    </dgm:pt>
  </dgm:ptLst>
  <dgm:cxnLst>
    <dgm:cxn modelId="{EB0D3909-8B9D-4A35-9D89-6C70E9AA0249}" type="presOf" srcId="{86B5D780-AB1E-4AA0-BF23-25E3C68F9313}" destId="{7474076D-77C4-436B-83CA-F6F0698D1ED2}" srcOrd="0" destOrd="0" presId="urn:microsoft.com/office/officeart/2008/layout/VerticalCurvedList"/>
    <dgm:cxn modelId="{D4F42977-38A9-465C-ACAC-DC9B80C23EF7}" srcId="{86B5D780-AB1E-4AA0-BF23-25E3C68F9313}" destId="{DC84A6E8-282D-4B32-B173-390DD6B112E8}" srcOrd="2" destOrd="0" parTransId="{6F4984F7-DF4C-4E69-9F6D-8764335AD568}" sibTransId="{51B5CE02-B962-432B-8F8A-35D61559C4E2}"/>
    <dgm:cxn modelId="{0C2AB4FC-233F-44F6-A334-994F14173D5D}" type="presOf" srcId="{EFA0F17D-A39D-4CA4-8051-4A9D46F601CB}" destId="{B06D7E4D-4D2E-4300-BA55-5FE02D72A173}" srcOrd="0" destOrd="0" presId="urn:microsoft.com/office/officeart/2008/layout/VerticalCurvedList"/>
    <dgm:cxn modelId="{F0C31012-F7E6-4E3A-B0C9-F5E5E2A10CCF}" srcId="{86B5D780-AB1E-4AA0-BF23-25E3C68F9313}" destId="{EFA0F17D-A39D-4CA4-8051-4A9D46F601CB}" srcOrd="1" destOrd="0" parTransId="{C86C9FDB-ABFA-470B-8EE3-AE0613D3AE79}" sibTransId="{0ADF048D-03D6-4584-BF2B-8C1ECF73C541}"/>
    <dgm:cxn modelId="{13017FF5-0B62-4D16-BB4F-58818B6E2A0E}" srcId="{86B5D780-AB1E-4AA0-BF23-25E3C68F9313}" destId="{0A7BCDE9-6654-4918-9BDE-1C7A31147212}" srcOrd="0" destOrd="0" parTransId="{F2005049-F774-4FB2-ACFC-3FD2B538B751}" sibTransId="{7266BB6C-612F-413E-9309-1D8F183F7B63}"/>
    <dgm:cxn modelId="{5C33B83B-EB96-46EF-AF6E-DD41DB80CF5B}" type="presOf" srcId="{7266BB6C-612F-413E-9309-1D8F183F7B63}" destId="{41F68A80-07D8-4B04-A02E-D2D0AA551CEF}" srcOrd="0" destOrd="0" presId="urn:microsoft.com/office/officeart/2008/layout/VerticalCurvedList"/>
    <dgm:cxn modelId="{895C57EF-9F50-489B-8F78-F697C9D1CE87}" type="presOf" srcId="{A91E4C5B-0B15-4C40-B148-59E59F0D9C43}" destId="{A8381D80-5646-44F4-8401-8B88ECE45C25}" srcOrd="0" destOrd="0" presId="urn:microsoft.com/office/officeart/2008/layout/VerticalCurvedList"/>
    <dgm:cxn modelId="{196C80DD-0008-45B0-A0AA-03837E3D9611}" type="presOf" srcId="{DC84A6E8-282D-4B32-B173-390DD6B112E8}" destId="{025FA08B-9EBA-4B33-8D5E-49AC4755CE28}" srcOrd="0" destOrd="0" presId="urn:microsoft.com/office/officeart/2008/layout/VerticalCurvedList"/>
    <dgm:cxn modelId="{FE94E37A-0038-4394-8657-AB2254F2A5DA}" type="presOf" srcId="{0A7BCDE9-6654-4918-9BDE-1C7A31147212}" destId="{1B81106F-B39B-4565-87F8-33F7CB124755}" srcOrd="0" destOrd="0" presId="urn:microsoft.com/office/officeart/2008/layout/VerticalCurvedList"/>
    <dgm:cxn modelId="{E47208AD-E476-417C-BD15-92DD82356CD8}" srcId="{86B5D780-AB1E-4AA0-BF23-25E3C68F9313}" destId="{A91E4C5B-0B15-4C40-B148-59E59F0D9C43}" srcOrd="3" destOrd="0" parTransId="{170A7248-AEC4-4D74-A20F-651362B68100}" sibTransId="{4584F930-BCF2-4C19-B548-12511BC9F3A0}"/>
    <dgm:cxn modelId="{49DAA45F-B704-4EDC-A9E8-6F7A2E266876}" type="presParOf" srcId="{7474076D-77C4-436B-83CA-F6F0698D1ED2}" destId="{C89516A1-3B34-4B3B-B903-1E232F5259A2}" srcOrd="0" destOrd="0" presId="urn:microsoft.com/office/officeart/2008/layout/VerticalCurvedList"/>
    <dgm:cxn modelId="{80EB3B75-5DDF-4E3C-9927-A93E88C47D9F}" type="presParOf" srcId="{C89516A1-3B34-4B3B-B903-1E232F5259A2}" destId="{4B20915B-9390-4340-BCFA-1D10C7789AF0}" srcOrd="0" destOrd="0" presId="urn:microsoft.com/office/officeart/2008/layout/VerticalCurvedList"/>
    <dgm:cxn modelId="{3F85D50F-FDAD-4B59-B390-E1724AEAD181}" type="presParOf" srcId="{4B20915B-9390-4340-BCFA-1D10C7789AF0}" destId="{CBFF2C67-C925-4A32-B45B-A3F52223743C}" srcOrd="0" destOrd="0" presId="urn:microsoft.com/office/officeart/2008/layout/VerticalCurvedList"/>
    <dgm:cxn modelId="{BCBBFFB2-8505-4B28-8632-EE74F9CC98E0}" type="presParOf" srcId="{4B20915B-9390-4340-BCFA-1D10C7789AF0}" destId="{41F68A80-07D8-4B04-A02E-D2D0AA551CEF}" srcOrd="1" destOrd="0" presId="urn:microsoft.com/office/officeart/2008/layout/VerticalCurvedList"/>
    <dgm:cxn modelId="{ADDFBE48-7088-48F6-A91F-FDFC249E3CF2}" type="presParOf" srcId="{4B20915B-9390-4340-BCFA-1D10C7789AF0}" destId="{733928D0-8428-46D8-822C-EBAB0CE57AE5}" srcOrd="2" destOrd="0" presId="urn:microsoft.com/office/officeart/2008/layout/VerticalCurvedList"/>
    <dgm:cxn modelId="{6DE066DE-A10C-469F-A955-3CE8D803766B}" type="presParOf" srcId="{4B20915B-9390-4340-BCFA-1D10C7789AF0}" destId="{8A96D298-7207-439E-A58D-ACBCAD4E6218}" srcOrd="3" destOrd="0" presId="urn:microsoft.com/office/officeart/2008/layout/VerticalCurvedList"/>
    <dgm:cxn modelId="{A38312F6-AC10-46AD-8DEA-5E86A3895F5D}" type="presParOf" srcId="{C89516A1-3B34-4B3B-B903-1E232F5259A2}" destId="{1B81106F-B39B-4565-87F8-33F7CB124755}" srcOrd="1" destOrd="0" presId="urn:microsoft.com/office/officeart/2008/layout/VerticalCurvedList"/>
    <dgm:cxn modelId="{B0511D20-805E-435B-BF4C-BF80BC6F613D}" type="presParOf" srcId="{C89516A1-3B34-4B3B-B903-1E232F5259A2}" destId="{00B2366B-289B-42A4-ACC8-39B4B34C2897}" srcOrd="2" destOrd="0" presId="urn:microsoft.com/office/officeart/2008/layout/VerticalCurvedList"/>
    <dgm:cxn modelId="{09C50F28-B047-4A55-A22A-9F97346BB5E8}" type="presParOf" srcId="{00B2366B-289B-42A4-ACC8-39B4B34C2897}" destId="{C9329778-F0D9-4228-B99A-9054DFF35B29}" srcOrd="0" destOrd="0" presId="urn:microsoft.com/office/officeart/2008/layout/VerticalCurvedList"/>
    <dgm:cxn modelId="{8B0293C0-F7EC-45BA-B884-546F15FB825E}" type="presParOf" srcId="{C89516A1-3B34-4B3B-B903-1E232F5259A2}" destId="{B06D7E4D-4D2E-4300-BA55-5FE02D72A173}" srcOrd="3" destOrd="0" presId="urn:microsoft.com/office/officeart/2008/layout/VerticalCurvedList"/>
    <dgm:cxn modelId="{6FE6FA92-172D-452A-8BD3-9F1D744D648C}" type="presParOf" srcId="{C89516A1-3B34-4B3B-B903-1E232F5259A2}" destId="{8788DDF4-57A2-4854-BDED-B9B1EA86DFD9}" srcOrd="4" destOrd="0" presId="urn:microsoft.com/office/officeart/2008/layout/VerticalCurvedList"/>
    <dgm:cxn modelId="{991CB978-A641-4C17-B608-F4648C085263}" type="presParOf" srcId="{8788DDF4-57A2-4854-BDED-B9B1EA86DFD9}" destId="{AD78BEAB-E486-46F5-929E-B23FB98A2A33}" srcOrd="0" destOrd="0" presId="urn:microsoft.com/office/officeart/2008/layout/VerticalCurvedList"/>
    <dgm:cxn modelId="{DB3A24D5-7BBC-4152-A7B7-E359BB649400}" type="presParOf" srcId="{C89516A1-3B34-4B3B-B903-1E232F5259A2}" destId="{025FA08B-9EBA-4B33-8D5E-49AC4755CE28}" srcOrd="5" destOrd="0" presId="urn:microsoft.com/office/officeart/2008/layout/VerticalCurvedList"/>
    <dgm:cxn modelId="{5367A9A9-B140-46FA-B195-53F0B00BA39A}" type="presParOf" srcId="{C89516A1-3B34-4B3B-B903-1E232F5259A2}" destId="{FE74F8DF-52AB-49EF-921E-F615EEA480EC}" srcOrd="6" destOrd="0" presId="urn:microsoft.com/office/officeart/2008/layout/VerticalCurvedList"/>
    <dgm:cxn modelId="{5A8F8B4A-33ED-4AA1-A7B2-D9D38F9A0C7B}" type="presParOf" srcId="{FE74F8DF-52AB-49EF-921E-F615EEA480EC}" destId="{434BAE59-BB84-4DBA-816A-81EE74BBB986}" srcOrd="0" destOrd="0" presId="urn:microsoft.com/office/officeart/2008/layout/VerticalCurvedList"/>
    <dgm:cxn modelId="{DBFEA082-9CE2-4128-9BDB-9D7B23E6A326}" type="presParOf" srcId="{C89516A1-3B34-4B3B-B903-1E232F5259A2}" destId="{A8381D80-5646-44F4-8401-8B88ECE45C25}" srcOrd="7" destOrd="0" presId="urn:microsoft.com/office/officeart/2008/layout/VerticalCurvedList"/>
    <dgm:cxn modelId="{B2CA7DEF-A6A3-4CEB-B638-6EDA42536B8A}" type="presParOf" srcId="{C89516A1-3B34-4B3B-B903-1E232F5259A2}" destId="{C1954B04-A6D1-4FCC-8F1D-4878A9461626}" srcOrd="8" destOrd="0" presId="urn:microsoft.com/office/officeart/2008/layout/VerticalCurvedList"/>
    <dgm:cxn modelId="{124C348A-272A-4A5F-919A-9BED506A186A}" type="presParOf" srcId="{C1954B04-A6D1-4FCC-8F1D-4878A9461626}" destId="{FCC0E3A7-ACA9-431B-819C-800F02349FB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E181C7-C9B7-4E00-BCF1-D20D3B3E854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fr-BE"/>
        </a:p>
      </dgm:t>
    </dgm:pt>
    <dgm:pt modelId="{8EA0023D-CD9B-4E33-934A-9C5F32581DC8}">
      <dgm:prSet phldrT="[Text]"/>
      <dgm:spPr/>
      <dgm:t>
        <a:bodyPr/>
        <a:lstStyle/>
        <a:p>
          <a:r>
            <a:rPr lang="nl-BE" b="1" spc="200" dirty="0" smtClean="0"/>
            <a:t>Minimale gegevensverwerking</a:t>
          </a:r>
          <a:endParaRPr lang="fr-BE" dirty="0"/>
        </a:p>
      </dgm:t>
    </dgm:pt>
    <dgm:pt modelId="{CB34BBAD-F62C-4625-9FAD-8180432BED05}" type="parTrans" cxnId="{566A4934-1CC3-4E97-8223-42EF2F6BC368}">
      <dgm:prSet/>
      <dgm:spPr/>
      <dgm:t>
        <a:bodyPr/>
        <a:lstStyle/>
        <a:p>
          <a:endParaRPr lang="fr-BE"/>
        </a:p>
      </dgm:t>
    </dgm:pt>
    <dgm:pt modelId="{C60A4482-D0B0-4967-AF05-34EC4CB6BF96}" type="sibTrans" cxnId="{566A4934-1CC3-4E97-8223-42EF2F6BC368}">
      <dgm:prSet/>
      <dgm:spPr/>
      <dgm:t>
        <a:bodyPr/>
        <a:lstStyle/>
        <a:p>
          <a:endParaRPr lang="fr-BE"/>
        </a:p>
      </dgm:t>
    </dgm:pt>
    <dgm:pt modelId="{5CF644F2-642D-42C2-A452-688906362BC8}">
      <dgm:prSet phldrT="[Text]"/>
      <dgm:spPr/>
      <dgm:t>
        <a:bodyPr/>
        <a:lstStyle/>
        <a:p>
          <a:r>
            <a:rPr lang="nl-BE" b="1" spc="180" dirty="0" smtClean="0"/>
            <a:t>Recht op vergetelheid</a:t>
          </a:r>
          <a:endParaRPr lang="fr-BE" dirty="0"/>
        </a:p>
      </dgm:t>
    </dgm:pt>
    <dgm:pt modelId="{4E9FDB5A-4BC5-49E7-80D8-E70AEE5BC3F5}" type="parTrans" cxnId="{0042B92E-9551-4791-AD32-0B2EB0896553}">
      <dgm:prSet/>
      <dgm:spPr/>
      <dgm:t>
        <a:bodyPr/>
        <a:lstStyle/>
        <a:p>
          <a:endParaRPr lang="fr-BE"/>
        </a:p>
      </dgm:t>
    </dgm:pt>
    <dgm:pt modelId="{D801D158-DDDB-4CC1-BF5C-E6497F2425F0}" type="sibTrans" cxnId="{0042B92E-9551-4791-AD32-0B2EB0896553}">
      <dgm:prSet/>
      <dgm:spPr/>
      <dgm:t>
        <a:bodyPr/>
        <a:lstStyle/>
        <a:p>
          <a:endParaRPr lang="fr-BE"/>
        </a:p>
      </dgm:t>
    </dgm:pt>
    <dgm:pt modelId="{2CE3626A-94F1-457A-A8AB-34C0779BBCBC}">
      <dgm:prSet phldrT="[Text]"/>
      <dgm:spPr/>
      <dgm:t>
        <a:bodyPr/>
        <a:lstStyle/>
        <a:p>
          <a:r>
            <a:rPr lang="nl-BE" b="1" dirty="0" smtClean="0"/>
            <a:t>Recht op beperking van de verwerking</a:t>
          </a:r>
          <a:endParaRPr lang="fr-BE" dirty="0"/>
        </a:p>
      </dgm:t>
    </dgm:pt>
    <dgm:pt modelId="{B852F72C-CCA4-4BCE-8512-1F52B3D05644}" type="parTrans" cxnId="{3EEC8A0E-D3AA-4D86-A348-0665B31764AA}">
      <dgm:prSet/>
      <dgm:spPr/>
      <dgm:t>
        <a:bodyPr/>
        <a:lstStyle/>
        <a:p>
          <a:endParaRPr lang="fr-BE"/>
        </a:p>
      </dgm:t>
    </dgm:pt>
    <dgm:pt modelId="{FAC70B74-0609-4B2E-BEC9-A3A76C49B942}" type="sibTrans" cxnId="{3EEC8A0E-D3AA-4D86-A348-0665B31764AA}">
      <dgm:prSet/>
      <dgm:spPr/>
      <dgm:t>
        <a:bodyPr/>
        <a:lstStyle/>
        <a:p>
          <a:endParaRPr lang="fr-BE"/>
        </a:p>
      </dgm:t>
    </dgm:pt>
    <dgm:pt modelId="{E6ADCA70-5BEA-47CF-9A7E-4E705460062C}">
      <dgm:prSet phldrT="[Text]"/>
      <dgm:spPr/>
      <dgm:t>
        <a:bodyPr/>
        <a:lstStyle/>
        <a:p>
          <a:r>
            <a:rPr lang="nl-BE" b="1" dirty="0" smtClean="0"/>
            <a:t>Passende beveiliging</a:t>
          </a:r>
          <a:endParaRPr lang="fr-BE" dirty="0"/>
        </a:p>
      </dgm:t>
    </dgm:pt>
    <dgm:pt modelId="{5F4B7342-0E0C-4B77-9DBD-B5FE8DF47DEF}" type="parTrans" cxnId="{66A0ABA2-A4E0-420F-8D9D-2E2C89BDFF09}">
      <dgm:prSet/>
      <dgm:spPr/>
      <dgm:t>
        <a:bodyPr/>
        <a:lstStyle/>
        <a:p>
          <a:endParaRPr lang="fr-BE"/>
        </a:p>
      </dgm:t>
    </dgm:pt>
    <dgm:pt modelId="{F15DCAA2-BCC1-4792-BBC3-E42FF5F2F672}" type="sibTrans" cxnId="{66A0ABA2-A4E0-420F-8D9D-2E2C89BDFF09}">
      <dgm:prSet/>
      <dgm:spPr/>
      <dgm:t>
        <a:bodyPr/>
        <a:lstStyle/>
        <a:p>
          <a:endParaRPr lang="fr-BE"/>
        </a:p>
      </dgm:t>
    </dgm:pt>
    <dgm:pt modelId="{A116954F-D551-4D67-81FF-A3E50BA3931E}" type="pres">
      <dgm:prSet presAssocID="{EBE181C7-C9B7-4E00-BCF1-D20D3B3E854B}" presName="diagram" presStyleCnt="0">
        <dgm:presLayoutVars>
          <dgm:dir/>
          <dgm:resizeHandles val="exact"/>
        </dgm:presLayoutVars>
      </dgm:prSet>
      <dgm:spPr/>
      <dgm:t>
        <a:bodyPr/>
        <a:lstStyle/>
        <a:p>
          <a:endParaRPr lang="fr-BE"/>
        </a:p>
      </dgm:t>
    </dgm:pt>
    <dgm:pt modelId="{5CC4F707-D161-47AF-B478-06015CC94E7B}" type="pres">
      <dgm:prSet presAssocID="{8EA0023D-CD9B-4E33-934A-9C5F32581DC8}" presName="node" presStyleLbl="node1" presStyleIdx="0" presStyleCnt="4">
        <dgm:presLayoutVars>
          <dgm:bulletEnabled val="1"/>
        </dgm:presLayoutVars>
      </dgm:prSet>
      <dgm:spPr/>
      <dgm:t>
        <a:bodyPr/>
        <a:lstStyle/>
        <a:p>
          <a:endParaRPr lang="fr-BE"/>
        </a:p>
      </dgm:t>
    </dgm:pt>
    <dgm:pt modelId="{8391D47C-734B-4757-9C8E-7859AAEEEE83}" type="pres">
      <dgm:prSet presAssocID="{C60A4482-D0B0-4967-AF05-34EC4CB6BF96}" presName="sibTrans" presStyleCnt="0"/>
      <dgm:spPr/>
    </dgm:pt>
    <dgm:pt modelId="{B94F222E-9055-48A8-8B74-8F9623F16BBD}" type="pres">
      <dgm:prSet presAssocID="{5CF644F2-642D-42C2-A452-688906362BC8}" presName="node" presStyleLbl="node1" presStyleIdx="1" presStyleCnt="4">
        <dgm:presLayoutVars>
          <dgm:bulletEnabled val="1"/>
        </dgm:presLayoutVars>
      </dgm:prSet>
      <dgm:spPr/>
      <dgm:t>
        <a:bodyPr/>
        <a:lstStyle/>
        <a:p>
          <a:endParaRPr lang="fr-BE"/>
        </a:p>
      </dgm:t>
    </dgm:pt>
    <dgm:pt modelId="{9407EB33-E883-4E7F-B08E-020A63F096EB}" type="pres">
      <dgm:prSet presAssocID="{D801D158-DDDB-4CC1-BF5C-E6497F2425F0}" presName="sibTrans" presStyleCnt="0"/>
      <dgm:spPr/>
    </dgm:pt>
    <dgm:pt modelId="{723E977C-A22B-46FD-98E8-79CE7DF11968}" type="pres">
      <dgm:prSet presAssocID="{2CE3626A-94F1-457A-A8AB-34C0779BBCBC}" presName="node" presStyleLbl="node1" presStyleIdx="2" presStyleCnt="4">
        <dgm:presLayoutVars>
          <dgm:bulletEnabled val="1"/>
        </dgm:presLayoutVars>
      </dgm:prSet>
      <dgm:spPr/>
      <dgm:t>
        <a:bodyPr/>
        <a:lstStyle/>
        <a:p>
          <a:endParaRPr lang="fr-BE"/>
        </a:p>
      </dgm:t>
    </dgm:pt>
    <dgm:pt modelId="{D0070CC7-12D6-4A8F-9206-42089A2F4214}" type="pres">
      <dgm:prSet presAssocID="{FAC70B74-0609-4B2E-BEC9-A3A76C49B942}" presName="sibTrans" presStyleCnt="0"/>
      <dgm:spPr/>
    </dgm:pt>
    <dgm:pt modelId="{F9DD4C10-644E-4FAF-B3D8-80E16F3B7F6E}" type="pres">
      <dgm:prSet presAssocID="{E6ADCA70-5BEA-47CF-9A7E-4E705460062C}" presName="node" presStyleLbl="node1" presStyleIdx="3" presStyleCnt="4">
        <dgm:presLayoutVars>
          <dgm:bulletEnabled val="1"/>
        </dgm:presLayoutVars>
      </dgm:prSet>
      <dgm:spPr/>
      <dgm:t>
        <a:bodyPr/>
        <a:lstStyle/>
        <a:p>
          <a:endParaRPr lang="fr-BE"/>
        </a:p>
      </dgm:t>
    </dgm:pt>
  </dgm:ptLst>
  <dgm:cxnLst>
    <dgm:cxn modelId="{CC1DA75E-5742-4406-AEF8-A1CF0C68AB8A}" type="presOf" srcId="{8EA0023D-CD9B-4E33-934A-9C5F32581DC8}" destId="{5CC4F707-D161-47AF-B478-06015CC94E7B}" srcOrd="0" destOrd="0" presId="urn:microsoft.com/office/officeart/2005/8/layout/default"/>
    <dgm:cxn modelId="{3EEC8A0E-D3AA-4D86-A348-0665B31764AA}" srcId="{EBE181C7-C9B7-4E00-BCF1-D20D3B3E854B}" destId="{2CE3626A-94F1-457A-A8AB-34C0779BBCBC}" srcOrd="2" destOrd="0" parTransId="{B852F72C-CCA4-4BCE-8512-1F52B3D05644}" sibTransId="{FAC70B74-0609-4B2E-BEC9-A3A76C49B942}"/>
    <dgm:cxn modelId="{ECC0A1DB-5380-473B-A743-C8EB5D5074E6}" type="presOf" srcId="{E6ADCA70-5BEA-47CF-9A7E-4E705460062C}" destId="{F9DD4C10-644E-4FAF-B3D8-80E16F3B7F6E}" srcOrd="0" destOrd="0" presId="urn:microsoft.com/office/officeart/2005/8/layout/default"/>
    <dgm:cxn modelId="{0042B92E-9551-4791-AD32-0B2EB0896553}" srcId="{EBE181C7-C9B7-4E00-BCF1-D20D3B3E854B}" destId="{5CF644F2-642D-42C2-A452-688906362BC8}" srcOrd="1" destOrd="0" parTransId="{4E9FDB5A-4BC5-49E7-80D8-E70AEE5BC3F5}" sibTransId="{D801D158-DDDB-4CC1-BF5C-E6497F2425F0}"/>
    <dgm:cxn modelId="{566A4934-1CC3-4E97-8223-42EF2F6BC368}" srcId="{EBE181C7-C9B7-4E00-BCF1-D20D3B3E854B}" destId="{8EA0023D-CD9B-4E33-934A-9C5F32581DC8}" srcOrd="0" destOrd="0" parTransId="{CB34BBAD-F62C-4625-9FAD-8180432BED05}" sibTransId="{C60A4482-D0B0-4967-AF05-34EC4CB6BF96}"/>
    <dgm:cxn modelId="{2BE50AFD-E559-440A-A7DD-A21927729C47}" type="presOf" srcId="{EBE181C7-C9B7-4E00-BCF1-D20D3B3E854B}" destId="{A116954F-D551-4D67-81FF-A3E50BA3931E}" srcOrd="0" destOrd="0" presId="urn:microsoft.com/office/officeart/2005/8/layout/default"/>
    <dgm:cxn modelId="{66A0ABA2-A4E0-420F-8D9D-2E2C89BDFF09}" srcId="{EBE181C7-C9B7-4E00-BCF1-D20D3B3E854B}" destId="{E6ADCA70-5BEA-47CF-9A7E-4E705460062C}" srcOrd="3" destOrd="0" parTransId="{5F4B7342-0E0C-4B77-9DBD-B5FE8DF47DEF}" sibTransId="{F15DCAA2-BCC1-4792-BBC3-E42FF5F2F672}"/>
    <dgm:cxn modelId="{D23C2A3A-A769-43BE-8672-B5939688EEF7}" type="presOf" srcId="{2CE3626A-94F1-457A-A8AB-34C0779BBCBC}" destId="{723E977C-A22B-46FD-98E8-79CE7DF11968}" srcOrd="0" destOrd="0" presId="urn:microsoft.com/office/officeart/2005/8/layout/default"/>
    <dgm:cxn modelId="{3E8C4D01-1E72-468F-A51C-D24438B08B15}" type="presOf" srcId="{5CF644F2-642D-42C2-A452-688906362BC8}" destId="{B94F222E-9055-48A8-8B74-8F9623F16BBD}" srcOrd="0" destOrd="0" presId="urn:microsoft.com/office/officeart/2005/8/layout/default"/>
    <dgm:cxn modelId="{3E2D03EC-0BAC-48AE-8A90-E2EA8D1F34BA}" type="presParOf" srcId="{A116954F-D551-4D67-81FF-A3E50BA3931E}" destId="{5CC4F707-D161-47AF-B478-06015CC94E7B}" srcOrd="0" destOrd="0" presId="urn:microsoft.com/office/officeart/2005/8/layout/default"/>
    <dgm:cxn modelId="{B1A18AE9-E2B2-4474-9618-E64F84C5DFDD}" type="presParOf" srcId="{A116954F-D551-4D67-81FF-A3E50BA3931E}" destId="{8391D47C-734B-4757-9C8E-7859AAEEEE83}" srcOrd="1" destOrd="0" presId="urn:microsoft.com/office/officeart/2005/8/layout/default"/>
    <dgm:cxn modelId="{A2E81948-89C5-4E8E-9DBA-D69038BB5DEB}" type="presParOf" srcId="{A116954F-D551-4D67-81FF-A3E50BA3931E}" destId="{B94F222E-9055-48A8-8B74-8F9623F16BBD}" srcOrd="2" destOrd="0" presId="urn:microsoft.com/office/officeart/2005/8/layout/default"/>
    <dgm:cxn modelId="{55BF13B2-B304-44CF-AC24-544107965DC8}" type="presParOf" srcId="{A116954F-D551-4D67-81FF-A3E50BA3931E}" destId="{9407EB33-E883-4E7F-B08E-020A63F096EB}" srcOrd="3" destOrd="0" presId="urn:microsoft.com/office/officeart/2005/8/layout/default"/>
    <dgm:cxn modelId="{9B9CCE3A-A396-4515-9A5C-701CF51A3E01}" type="presParOf" srcId="{A116954F-D551-4D67-81FF-A3E50BA3931E}" destId="{723E977C-A22B-46FD-98E8-79CE7DF11968}" srcOrd="4" destOrd="0" presId="urn:microsoft.com/office/officeart/2005/8/layout/default"/>
    <dgm:cxn modelId="{E184C5AE-9FD3-4C3D-856E-A5402FC82E8C}" type="presParOf" srcId="{A116954F-D551-4D67-81FF-A3E50BA3931E}" destId="{D0070CC7-12D6-4A8F-9206-42089A2F4214}" srcOrd="5" destOrd="0" presId="urn:microsoft.com/office/officeart/2005/8/layout/default"/>
    <dgm:cxn modelId="{DD3FD586-54FD-42D4-B84B-AC7279C94749}" type="presParOf" srcId="{A116954F-D551-4D67-81FF-A3E50BA3931E}" destId="{F9DD4C10-644E-4FAF-B3D8-80E16F3B7F6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5F3BC5-7BB6-4BFD-8719-5426F8E49BBF}" type="doc">
      <dgm:prSet loTypeId="urn:microsoft.com/office/officeart/2005/8/layout/process1" loCatId="process" qsTypeId="urn:microsoft.com/office/officeart/2005/8/quickstyle/simple1" qsCatId="simple" csTypeId="urn:microsoft.com/office/officeart/2005/8/colors/accent1_2" csCatId="accent1" phldr="1"/>
      <dgm:spPr/>
    </dgm:pt>
    <dgm:pt modelId="{5C25E052-B31E-4B22-9042-A7EB9E73F939}">
      <dgm:prSet phldrT="[Tekst]"/>
      <dgm:spPr/>
      <dgm:t>
        <a:bodyPr/>
        <a:lstStyle/>
        <a:p>
          <a:r>
            <a:rPr lang="nl-BE" dirty="0" err="1" smtClean="0"/>
            <a:t>gegevens-verzameling</a:t>
          </a:r>
          <a:endParaRPr lang="nl-BE" dirty="0"/>
        </a:p>
      </dgm:t>
    </dgm:pt>
    <dgm:pt modelId="{F729984C-C08F-47E0-BFCB-4D8B166123AF}" type="parTrans" cxnId="{5A752201-CB03-4AFF-8217-E2CCD50EA992}">
      <dgm:prSet/>
      <dgm:spPr/>
      <dgm:t>
        <a:bodyPr/>
        <a:lstStyle/>
        <a:p>
          <a:endParaRPr lang="nl-BE"/>
        </a:p>
      </dgm:t>
    </dgm:pt>
    <dgm:pt modelId="{A21389E4-C69E-4FAB-8627-2B64EB8B42AF}" type="sibTrans" cxnId="{5A752201-CB03-4AFF-8217-E2CCD50EA992}">
      <dgm:prSet/>
      <dgm:spPr/>
      <dgm:t>
        <a:bodyPr/>
        <a:lstStyle/>
        <a:p>
          <a:endParaRPr lang="nl-BE"/>
        </a:p>
      </dgm:t>
    </dgm:pt>
    <dgm:pt modelId="{BC500C74-38A8-4609-BCC6-976CEDF349D5}">
      <dgm:prSet phldrT="[Tekst]"/>
      <dgm:spPr/>
      <dgm:t>
        <a:bodyPr/>
        <a:lstStyle/>
        <a:p>
          <a:r>
            <a:rPr lang="nl-BE" dirty="0" smtClean="0"/>
            <a:t>opslag &amp; voorverwerking</a:t>
          </a:r>
          <a:endParaRPr lang="nl-BE" dirty="0"/>
        </a:p>
      </dgm:t>
    </dgm:pt>
    <dgm:pt modelId="{B348D1C6-3DE2-4A20-B63B-7817F80CB8E0}" type="parTrans" cxnId="{31CD31F1-6E31-4048-92EF-9738D3C2855D}">
      <dgm:prSet/>
      <dgm:spPr/>
      <dgm:t>
        <a:bodyPr/>
        <a:lstStyle/>
        <a:p>
          <a:endParaRPr lang="nl-BE"/>
        </a:p>
      </dgm:t>
    </dgm:pt>
    <dgm:pt modelId="{F5245FC3-CFC2-4AFC-951B-43877CF4D5C0}" type="sibTrans" cxnId="{31CD31F1-6E31-4048-92EF-9738D3C2855D}">
      <dgm:prSet/>
      <dgm:spPr/>
      <dgm:t>
        <a:bodyPr/>
        <a:lstStyle/>
        <a:p>
          <a:endParaRPr lang="nl-BE"/>
        </a:p>
      </dgm:t>
    </dgm:pt>
    <dgm:pt modelId="{3F765F44-B33E-4795-BB20-3E09F7A2F8D8}">
      <dgm:prSet phldrT="[Tekst]"/>
      <dgm:spPr/>
      <dgm:t>
        <a:bodyPr/>
        <a:lstStyle/>
        <a:p>
          <a:r>
            <a:rPr lang="nl-BE" dirty="0" smtClean="0"/>
            <a:t>analyse</a:t>
          </a:r>
          <a:endParaRPr lang="nl-BE" dirty="0"/>
        </a:p>
      </dgm:t>
    </dgm:pt>
    <dgm:pt modelId="{21075311-EF6A-4AF9-870C-5F2834D378F7}" type="parTrans" cxnId="{5FF9C369-BA5C-433A-916E-B26BB9CDC6E4}">
      <dgm:prSet/>
      <dgm:spPr/>
      <dgm:t>
        <a:bodyPr/>
        <a:lstStyle/>
        <a:p>
          <a:endParaRPr lang="nl-BE"/>
        </a:p>
      </dgm:t>
    </dgm:pt>
    <dgm:pt modelId="{870155E0-5F42-4720-AE5E-A74FF0E330D4}" type="sibTrans" cxnId="{5FF9C369-BA5C-433A-916E-B26BB9CDC6E4}">
      <dgm:prSet/>
      <dgm:spPr/>
      <dgm:t>
        <a:bodyPr/>
        <a:lstStyle/>
        <a:p>
          <a:endParaRPr lang="nl-BE"/>
        </a:p>
      </dgm:t>
    </dgm:pt>
    <dgm:pt modelId="{2BA5BB08-F947-4432-9DD3-58541E78ED8D}">
      <dgm:prSet/>
      <dgm:spPr/>
      <dgm:t>
        <a:bodyPr/>
        <a:lstStyle/>
        <a:p>
          <a:r>
            <a:rPr lang="nl-BE" dirty="0" smtClean="0"/>
            <a:t>gebruik</a:t>
          </a:r>
          <a:endParaRPr lang="nl-BE" dirty="0"/>
        </a:p>
      </dgm:t>
    </dgm:pt>
    <dgm:pt modelId="{4D6385E7-40D4-41B5-B8EF-77FD3A4178AF}" type="parTrans" cxnId="{808660A7-F82F-4938-B9ED-0684A36B532F}">
      <dgm:prSet/>
      <dgm:spPr/>
      <dgm:t>
        <a:bodyPr/>
        <a:lstStyle/>
        <a:p>
          <a:endParaRPr lang="nl-BE"/>
        </a:p>
      </dgm:t>
    </dgm:pt>
    <dgm:pt modelId="{86782DCE-3645-4B11-AFB0-6AC33F8C3814}" type="sibTrans" cxnId="{808660A7-F82F-4938-B9ED-0684A36B532F}">
      <dgm:prSet/>
      <dgm:spPr/>
      <dgm:t>
        <a:bodyPr/>
        <a:lstStyle/>
        <a:p>
          <a:endParaRPr lang="nl-BE"/>
        </a:p>
      </dgm:t>
    </dgm:pt>
    <dgm:pt modelId="{34FFE3FB-4EC7-4D65-B6F3-A4248223C13A}" type="pres">
      <dgm:prSet presAssocID="{325F3BC5-7BB6-4BFD-8719-5426F8E49BBF}" presName="Name0" presStyleCnt="0">
        <dgm:presLayoutVars>
          <dgm:dir/>
          <dgm:resizeHandles val="exact"/>
        </dgm:presLayoutVars>
      </dgm:prSet>
      <dgm:spPr/>
    </dgm:pt>
    <dgm:pt modelId="{21DC0108-60E3-4B1F-BCA2-CF1175385AE5}" type="pres">
      <dgm:prSet presAssocID="{5C25E052-B31E-4B22-9042-A7EB9E73F939}" presName="node" presStyleLbl="node1" presStyleIdx="0" presStyleCnt="4">
        <dgm:presLayoutVars>
          <dgm:bulletEnabled val="1"/>
        </dgm:presLayoutVars>
      </dgm:prSet>
      <dgm:spPr/>
      <dgm:t>
        <a:bodyPr/>
        <a:lstStyle/>
        <a:p>
          <a:endParaRPr lang="nl-BE"/>
        </a:p>
      </dgm:t>
    </dgm:pt>
    <dgm:pt modelId="{7F96FBE9-7DFF-44ED-8DFA-13B9A8F781B5}" type="pres">
      <dgm:prSet presAssocID="{A21389E4-C69E-4FAB-8627-2B64EB8B42AF}" presName="sibTrans" presStyleLbl="sibTrans2D1" presStyleIdx="0" presStyleCnt="3"/>
      <dgm:spPr/>
      <dgm:t>
        <a:bodyPr/>
        <a:lstStyle/>
        <a:p>
          <a:endParaRPr lang="nl-BE"/>
        </a:p>
      </dgm:t>
    </dgm:pt>
    <dgm:pt modelId="{069BCB6C-0CAF-4CAA-BEE2-0B1B9A4859B5}" type="pres">
      <dgm:prSet presAssocID="{A21389E4-C69E-4FAB-8627-2B64EB8B42AF}" presName="connectorText" presStyleLbl="sibTrans2D1" presStyleIdx="0" presStyleCnt="3"/>
      <dgm:spPr/>
      <dgm:t>
        <a:bodyPr/>
        <a:lstStyle/>
        <a:p>
          <a:endParaRPr lang="nl-BE"/>
        </a:p>
      </dgm:t>
    </dgm:pt>
    <dgm:pt modelId="{B74DB161-FD58-4459-942D-AA9415ED34CC}" type="pres">
      <dgm:prSet presAssocID="{BC500C74-38A8-4609-BCC6-976CEDF349D5}" presName="node" presStyleLbl="node1" presStyleIdx="1" presStyleCnt="4">
        <dgm:presLayoutVars>
          <dgm:bulletEnabled val="1"/>
        </dgm:presLayoutVars>
      </dgm:prSet>
      <dgm:spPr/>
      <dgm:t>
        <a:bodyPr/>
        <a:lstStyle/>
        <a:p>
          <a:endParaRPr lang="nl-BE"/>
        </a:p>
      </dgm:t>
    </dgm:pt>
    <dgm:pt modelId="{93DEFDEC-B46A-41DA-97DA-38E82A8D4071}" type="pres">
      <dgm:prSet presAssocID="{F5245FC3-CFC2-4AFC-951B-43877CF4D5C0}" presName="sibTrans" presStyleLbl="sibTrans2D1" presStyleIdx="1" presStyleCnt="3"/>
      <dgm:spPr/>
      <dgm:t>
        <a:bodyPr/>
        <a:lstStyle/>
        <a:p>
          <a:endParaRPr lang="nl-BE"/>
        </a:p>
      </dgm:t>
    </dgm:pt>
    <dgm:pt modelId="{DA4FAD8F-BC12-4B76-B28A-5B514841EC9A}" type="pres">
      <dgm:prSet presAssocID="{F5245FC3-CFC2-4AFC-951B-43877CF4D5C0}" presName="connectorText" presStyleLbl="sibTrans2D1" presStyleIdx="1" presStyleCnt="3"/>
      <dgm:spPr/>
      <dgm:t>
        <a:bodyPr/>
        <a:lstStyle/>
        <a:p>
          <a:endParaRPr lang="nl-BE"/>
        </a:p>
      </dgm:t>
    </dgm:pt>
    <dgm:pt modelId="{5CDF4373-CEF9-4B56-A98D-005E029C2C39}" type="pres">
      <dgm:prSet presAssocID="{3F765F44-B33E-4795-BB20-3E09F7A2F8D8}" presName="node" presStyleLbl="node1" presStyleIdx="2" presStyleCnt="4">
        <dgm:presLayoutVars>
          <dgm:bulletEnabled val="1"/>
        </dgm:presLayoutVars>
      </dgm:prSet>
      <dgm:spPr/>
      <dgm:t>
        <a:bodyPr/>
        <a:lstStyle/>
        <a:p>
          <a:endParaRPr lang="nl-BE"/>
        </a:p>
      </dgm:t>
    </dgm:pt>
    <dgm:pt modelId="{7326847D-EB21-4B6C-B953-80A9E5EC9D69}" type="pres">
      <dgm:prSet presAssocID="{870155E0-5F42-4720-AE5E-A74FF0E330D4}" presName="sibTrans" presStyleLbl="sibTrans2D1" presStyleIdx="2" presStyleCnt="3"/>
      <dgm:spPr/>
      <dgm:t>
        <a:bodyPr/>
        <a:lstStyle/>
        <a:p>
          <a:endParaRPr lang="nl-BE"/>
        </a:p>
      </dgm:t>
    </dgm:pt>
    <dgm:pt modelId="{391EBD14-7823-4D77-8FAA-3A3FA5D4FDD1}" type="pres">
      <dgm:prSet presAssocID="{870155E0-5F42-4720-AE5E-A74FF0E330D4}" presName="connectorText" presStyleLbl="sibTrans2D1" presStyleIdx="2" presStyleCnt="3"/>
      <dgm:spPr/>
      <dgm:t>
        <a:bodyPr/>
        <a:lstStyle/>
        <a:p>
          <a:endParaRPr lang="nl-BE"/>
        </a:p>
      </dgm:t>
    </dgm:pt>
    <dgm:pt modelId="{711CFF25-7941-4EA9-BE11-F54EE3F932FA}" type="pres">
      <dgm:prSet presAssocID="{2BA5BB08-F947-4432-9DD3-58541E78ED8D}" presName="node" presStyleLbl="node1" presStyleIdx="3" presStyleCnt="4">
        <dgm:presLayoutVars>
          <dgm:bulletEnabled val="1"/>
        </dgm:presLayoutVars>
      </dgm:prSet>
      <dgm:spPr/>
      <dgm:t>
        <a:bodyPr/>
        <a:lstStyle/>
        <a:p>
          <a:endParaRPr lang="nl-BE"/>
        </a:p>
      </dgm:t>
    </dgm:pt>
  </dgm:ptLst>
  <dgm:cxnLst>
    <dgm:cxn modelId="{808660A7-F82F-4938-B9ED-0684A36B532F}" srcId="{325F3BC5-7BB6-4BFD-8719-5426F8E49BBF}" destId="{2BA5BB08-F947-4432-9DD3-58541E78ED8D}" srcOrd="3" destOrd="0" parTransId="{4D6385E7-40D4-41B5-B8EF-77FD3A4178AF}" sibTransId="{86782DCE-3645-4B11-AFB0-6AC33F8C3814}"/>
    <dgm:cxn modelId="{B59B8D27-CE62-426D-96EC-73A240BB6FFE}" type="presOf" srcId="{3F765F44-B33E-4795-BB20-3E09F7A2F8D8}" destId="{5CDF4373-CEF9-4B56-A98D-005E029C2C39}" srcOrd="0" destOrd="0" presId="urn:microsoft.com/office/officeart/2005/8/layout/process1"/>
    <dgm:cxn modelId="{8A6D4903-02F5-4949-B070-D18FECEC2B28}" type="presOf" srcId="{F5245FC3-CFC2-4AFC-951B-43877CF4D5C0}" destId="{DA4FAD8F-BC12-4B76-B28A-5B514841EC9A}" srcOrd="1" destOrd="0" presId="urn:microsoft.com/office/officeart/2005/8/layout/process1"/>
    <dgm:cxn modelId="{785F46D4-E017-4CD9-910D-DA779AFE2F04}" type="presOf" srcId="{F5245FC3-CFC2-4AFC-951B-43877CF4D5C0}" destId="{93DEFDEC-B46A-41DA-97DA-38E82A8D4071}" srcOrd="0" destOrd="0" presId="urn:microsoft.com/office/officeart/2005/8/layout/process1"/>
    <dgm:cxn modelId="{31CD31F1-6E31-4048-92EF-9738D3C2855D}" srcId="{325F3BC5-7BB6-4BFD-8719-5426F8E49BBF}" destId="{BC500C74-38A8-4609-BCC6-976CEDF349D5}" srcOrd="1" destOrd="0" parTransId="{B348D1C6-3DE2-4A20-B63B-7817F80CB8E0}" sibTransId="{F5245FC3-CFC2-4AFC-951B-43877CF4D5C0}"/>
    <dgm:cxn modelId="{CB12469E-BB2E-40AD-80AD-610BCC355D84}" type="presOf" srcId="{325F3BC5-7BB6-4BFD-8719-5426F8E49BBF}" destId="{34FFE3FB-4EC7-4D65-B6F3-A4248223C13A}" srcOrd="0" destOrd="0" presId="urn:microsoft.com/office/officeart/2005/8/layout/process1"/>
    <dgm:cxn modelId="{69E8813F-B41F-4E6D-AEF9-1D11164736FC}" type="presOf" srcId="{A21389E4-C69E-4FAB-8627-2B64EB8B42AF}" destId="{7F96FBE9-7DFF-44ED-8DFA-13B9A8F781B5}" srcOrd="0" destOrd="0" presId="urn:microsoft.com/office/officeart/2005/8/layout/process1"/>
    <dgm:cxn modelId="{9B122161-5DFE-4F5B-A64D-B5E9AEE3CEF0}" type="presOf" srcId="{A21389E4-C69E-4FAB-8627-2B64EB8B42AF}" destId="{069BCB6C-0CAF-4CAA-BEE2-0B1B9A4859B5}" srcOrd="1" destOrd="0" presId="urn:microsoft.com/office/officeart/2005/8/layout/process1"/>
    <dgm:cxn modelId="{5A752201-CB03-4AFF-8217-E2CCD50EA992}" srcId="{325F3BC5-7BB6-4BFD-8719-5426F8E49BBF}" destId="{5C25E052-B31E-4B22-9042-A7EB9E73F939}" srcOrd="0" destOrd="0" parTransId="{F729984C-C08F-47E0-BFCB-4D8B166123AF}" sibTransId="{A21389E4-C69E-4FAB-8627-2B64EB8B42AF}"/>
    <dgm:cxn modelId="{94C0329F-79E7-4364-B14E-005CBE37DA11}" type="presOf" srcId="{2BA5BB08-F947-4432-9DD3-58541E78ED8D}" destId="{711CFF25-7941-4EA9-BE11-F54EE3F932FA}" srcOrd="0" destOrd="0" presId="urn:microsoft.com/office/officeart/2005/8/layout/process1"/>
    <dgm:cxn modelId="{AB38B142-CDB7-4DE3-986B-941F735A620A}" type="presOf" srcId="{5C25E052-B31E-4B22-9042-A7EB9E73F939}" destId="{21DC0108-60E3-4B1F-BCA2-CF1175385AE5}" srcOrd="0" destOrd="0" presId="urn:microsoft.com/office/officeart/2005/8/layout/process1"/>
    <dgm:cxn modelId="{DCF0255C-18B7-4AD0-8626-D87E24883ABC}" type="presOf" srcId="{870155E0-5F42-4720-AE5E-A74FF0E330D4}" destId="{391EBD14-7823-4D77-8FAA-3A3FA5D4FDD1}" srcOrd="1" destOrd="0" presId="urn:microsoft.com/office/officeart/2005/8/layout/process1"/>
    <dgm:cxn modelId="{A393D236-CB3E-43B4-AF78-8BC5BAEFCAE8}" type="presOf" srcId="{870155E0-5F42-4720-AE5E-A74FF0E330D4}" destId="{7326847D-EB21-4B6C-B953-80A9E5EC9D69}" srcOrd="0" destOrd="0" presId="urn:microsoft.com/office/officeart/2005/8/layout/process1"/>
    <dgm:cxn modelId="{5FF9C369-BA5C-433A-916E-B26BB9CDC6E4}" srcId="{325F3BC5-7BB6-4BFD-8719-5426F8E49BBF}" destId="{3F765F44-B33E-4795-BB20-3E09F7A2F8D8}" srcOrd="2" destOrd="0" parTransId="{21075311-EF6A-4AF9-870C-5F2834D378F7}" sibTransId="{870155E0-5F42-4720-AE5E-A74FF0E330D4}"/>
    <dgm:cxn modelId="{BC1AC97B-8DDF-4ED9-BE64-A887D8E70F75}" type="presOf" srcId="{BC500C74-38A8-4609-BCC6-976CEDF349D5}" destId="{B74DB161-FD58-4459-942D-AA9415ED34CC}" srcOrd="0" destOrd="0" presId="urn:microsoft.com/office/officeart/2005/8/layout/process1"/>
    <dgm:cxn modelId="{FF1FBDC6-A00B-439F-B680-738335E51030}" type="presParOf" srcId="{34FFE3FB-4EC7-4D65-B6F3-A4248223C13A}" destId="{21DC0108-60E3-4B1F-BCA2-CF1175385AE5}" srcOrd="0" destOrd="0" presId="urn:microsoft.com/office/officeart/2005/8/layout/process1"/>
    <dgm:cxn modelId="{ECF43EB6-6F1D-443E-9647-E8858977422B}" type="presParOf" srcId="{34FFE3FB-4EC7-4D65-B6F3-A4248223C13A}" destId="{7F96FBE9-7DFF-44ED-8DFA-13B9A8F781B5}" srcOrd="1" destOrd="0" presId="urn:microsoft.com/office/officeart/2005/8/layout/process1"/>
    <dgm:cxn modelId="{0F4BC80C-52EF-4C0D-9773-5807799B876E}" type="presParOf" srcId="{7F96FBE9-7DFF-44ED-8DFA-13B9A8F781B5}" destId="{069BCB6C-0CAF-4CAA-BEE2-0B1B9A4859B5}" srcOrd="0" destOrd="0" presId="urn:microsoft.com/office/officeart/2005/8/layout/process1"/>
    <dgm:cxn modelId="{902B7E5E-9D81-4C92-8983-DEF525E3C4D9}" type="presParOf" srcId="{34FFE3FB-4EC7-4D65-B6F3-A4248223C13A}" destId="{B74DB161-FD58-4459-942D-AA9415ED34CC}" srcOrd="2" destOrd="0" presId="urn:microsoft.com/office/officeart/2005/8/layout/process1"/>
    <dgm:cxn modelId="{18AD65BD-AC24-4FE8-A14B-26992DC41102}" type="presParOf" srcId="{34FFE3FB-4EC7-4D65-B6F3-A4248223C13A}" destId="{93DEFDEC-B46A-41DA-97DA-38E82A8D4071}" srcOrd="3" destOrd="0" presId="urn:microsoft.com/office/officeart/2005/8/layout/process1"/>
    <dgm:cxn modelId="{E31436BC-E0B9-49CE-96A5-D5334F58E4EE}" type="presParOf" srcId="{93DEFDEC-B46A-41DA-97DA-38E82A8D4071}" destId="{DA4FAD8F-BC12-4B76-B28A-5B514841EC9A}" srcOrd="0" destOrd="0" presId="urn:microsoft.com/office/officeart/2005/8/layout/process1"/>
    <dgm:cxn modelId="{809F62FD-17A2-4AA5-9FFF-72851A1598CA}" type="presParOf" srcId="{34FFE3FB-4EC7-4D65-B6F3-A4248223C13A}" destId="{5CDF4373-CEF9-4B56-A98D-005E029C2C39}" srcOrd="4" destOrd="0" presId="urn:microsoft.com/office/officeart/2005/8/layout/process1"/>
    <dgm:cxn modelId="{4B41D1D4-F0AA-44F6-9C0D-E7FE1A0D8C55}" type="presParOf" srcId="{34FFE3FB-4EC7-4D65-B6F3-A4248223C13A}" destId="{7326847D-EB21-4B6C-B953-80A9E5EC9D69}" srcOrd="5" destOrd="0" presId="urn:microsoft.com/office/officeart/2005/8/layout/process1"/>
    <dgm:cxn modelId="{AAFD2995-ED55-4F35-A23D-946478124801}" type="presParOf" srcId="{7326847D-EB21-4B6C-B953-80A9E5EC9D69}" destId="{391EBD14-7823-4D77-8FAA-3A3FA5D4FDD1}" srcOrd="0" destOrd="0" presId="urn:microsoft.com/office/officeart/2005/8/layout/process1"/>
    <dgm:cxn modelId="{A78E9BB4-77B3-4A4A-9A7A-1CF678C90119}" type="presParOf" srcId="{34FFE3FB-4EC7-4D65-B6F3-A4248223C13A}" destId="{711CFF25-7941-4EA9-BE11-F54EE3F932F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72A1ED-8225-4C83-9E67-37B7A87BD2A6}" type="doc">
      <dgm:prSet loTypeId="urn:microsoft.com/office/officeart/2005/8/layout/venn2" loCatId="relationship" qsTypeId="urn:microsoft.com/office/officeart/2005/8/quickstyle/simple3" qsCatId="simple" csTypeId="urn:microsoft.com/office/officeart/2005/8/colors/accent1_2" csCatId="accent1" phldr="1"/>
      <dgm:spPr/>
      <dgm:t>
        <a:bodyPr/>
        <a:lstStyle/>
        <a:p>
          <a:endParaRPr lang="nl-BE"/>
        </a:p>
      </dgm:t>
    </dgm:pt>
    <dgm:pt modelId="{2D6FFE42-27E0-4CF5-A676-081F52C4604C}">
      <dgm:prSet phldrT="[Text]" custT="1"/>
      <dgm:spPr/>
      <dgm:t>
        <a:bodyPr/>
        <a:lstStyle/>
        <a:p>
          <a:r>
            <a:rPr lang="fr-BE" sz="2000" dirty="0" err="1" smtClean="0"/>
            <a:t>Artificial</a:t>
          </a:r>
          <a:r>
            <a:rPr lang="fr-BE" sz="2000" dirty="0" smtClean="0"/>
            <a:t> Intelligence</a:t>
          </a:r>
          <a:endParaRPr lang="nl-BE" sz="2000" dirty="0"/>
        </a:p>
      </dgm:t>
    </dgm:pt>
    <dgm:pt modelId="{E5B5321A-486F-4B3C-ABFC-4FBD732D0FD0}" type="parTrans" cxnId="{E1C45F39-BAFE-471A-B8EB-4A1AEB4BFB4C}">
      <dgm:prSet/>
      <dgm:spPr/>
      <dgm:t>
        <a:bodyPr/>
        <a:lstStyle/>
        <a:p>
          <a:endParaRPr lang="nl-BE" sz="2400"/>
        </a:p>
      </dgm:t>
    </dgm:pt>
    <dgm:pt modelId="{D5649964-DF29-409E-B102-86643BDC861E}" type="sibTrans" cxnId="{E1C45F39-BAFE-471A-B8EB-4A1AEB4BFB4C}">
      <dgm:prSet/>
      <dgm:spPr/>
      <dgm:t>
        <a:bodyPr/>
        <a:lstStyle/>
        <a:p>
          <a:endParaRPr lang="nl-BE" sz="2400"/>
        </a:p>
      </dgm:t>
    </dgm:pt>
    <dgm:pt modelId="{23FB328E-99CD-4861-9A71-E95942165F0E}">
      <dgm:prSet phldrT="[Text]" custT="1"/>
      <dgm:spPr/>
      <dgm:t>
        <a:bodyPr/>
        <a:lstStyle/>
        <a:p>
          <a:r>
            <a:rPr lang="fr-BE" sz="2000" dirty="0" smtClean="0"/>
            <a:t>Machine </a:t>
          </a:r>
          <a:r>
            <a:rPr lang="fr-BE" sz="2000" dirty="0" err="1" smtClean="0"/>
            <a:t>learning</a:t>
          </a:r>
          <a:endParaRPr lang="nl-BE" sz="2000" dirty="0"/>
        </a:p>
      </dgm:t>
    </dgm:pt>
    <dgm:pt modelId="{0C70DC60-2EB7-487C-8C9F-C0C7D76BD0A0}" type="parTrans" cxnId="{4CC9862B-D757-47F7-825D-C4E702583FDE}">
      <dgm:prSet/>
      <dgm:spPr/>
      <dgm:t>
        <a:bodyPr/>
        <a:lstStyle/>
        <a:p>
          <a:endParaRPr lang="nl-BE" sz="2400"/>
        </a:p>
      </dgm:t>
    </dgm:pt>
    <dgm:pt modelId="{EE859338-508B-4248-B449-A6FE971EBE31}" type="sibTrans" cxnId="{4CC9862B-D757-47F7-825D-C4E702583FDE}">
      <dgm:prSet/>
      <dgm:spPr/>
      <dgm:t>
        <a:bodyPr/>
        <a:lstStyle/>
        <a:p>
          <a:endParaRPr lang="nl-BE" sz="2400"/>
        </a:p>
      </dgm:t>
    </dgm:pt>
    <dgm:pt modelId="{65F70868-B8AF-4B80-96D1-92442D6D69AB}">
      <dgm:prSet phldrT="[Text]" custT="1"/>
      <dgm:spPr/>
      <dgm:t>
        <a:bodyPr/>
        <a:lstStyle/>
        <a:p>
          <a:r>
            <a:rPr lang="fr-BE" sz="2000" dirty="0" err="1" smtClean="0"/>
            <a:t>Neuron</a:t>
          </a:r>
          <a:r>
            <a:rPr lang="fr-BE" sz="2000" dirty="0" smtClean="0"/>
            <a:t> </a:t>
          </a:r>
          <a:r>
            <a:rPr lang="fr-BE" sz="2000" dirty="0" err="1" smtClean="0"/>
            <a:t>based</a:t>
          </a:r>
          <a:endParaRPr lang="nl-BE" sz="2000" dirty="0"/>
        </a:p>
      </dgm:t>
    </dgm:pt>
    <dgm:pt modelId="{E923AE99-18C0-422E-928A-B92700A27709}" type="parTrans" cxnId="{2394A635-D41E-4FB7-AE09-A56F80C5010B}">
      <dgm:prSet/>
      <dgm:spPr/>
      <dgm:t>
        <a:bodyPr/>
        <a:lstStyle/>
        <a:p>
          <a:endParaRPr lang="nl-BE" sz="2400"/>
        </a:p>
      </dgm:t>
    </dgm:pt>
    <dgm:pt modelId="{E22D3C14-EB08-46CD-8E5D-7D2C4BE0CFB2}" type="sibTrans" cxnId="{2394A635-D41E-4FB7-AE09-A56F80C5010B}">
      <dgm:prSet/>
      <dgm:spPr/>
      <dgm:t>
        <a:bodyPr/>
        <a:lstStyle/>
        <a:p>
          <a:endParaRPr lang="nl-BE" sz="2400"/>
        </a:p>
      </dgm:t>
    </dgm:pt>
    <dgm:pt modelId="{F8594474-9DA6-468D-BCE3-2A9D16253ADE}" type="pres">
      <dgm:prSet presAssocID="{CE72A1ED-8225-4C83-9E67-37B7A87BD2A6}" presName="Name0" presStyleCnt="0">
        <dgm:presLayoutVars>
          <dgm:chMax val="7"/>
          <dgm:resizeHandles val="exact"/>
        </dgm:presLayoutVars>
      </dgm:prSet>
      <dgm:spPr/>
      <dgm:t>
        <a:bodyPr/>
        <a:lstStyle/>
        <a:p>
          <a:endParaRPr lang="nl-BE"/>
        </a:p>
      </dgm:t>
    </dgm:pt>
    <dgm:pt modelId="{DA9A111C-9157-461F-9572-60E32F648555}" type="pres">
      <dgm:prSet presAssocID="{CE72A1ED-8225-4C83-9E67-37B7A87BD2A6}" presName="comp1" presStyleCnt="0"/>
      <dgm:spPr/>
    </dgm:pt>
    <dgm:pt modelId="{93B40E5C-9A33-4B38-BAC3-20C32A855121}" type="pres">
      <dgm:prSet presAssocID="{CE72A1ED-8225-4C83-9E67-37B7A87BD2A6}" presName="circle1" presStyleLbl="node1" presStyleIdx="0" presStyleCnt="3" custLinFactNeighborX="-4612"/>
      <dgm:spPr/>
      <dgm:t>
        <a:bodyPr/>
        <a:lstStyle/>
        <a:p>
          <a:endParaRPr lang="nl-BE"/>
        </a:p>
      </dgm:t>
    </dgm:pt>
    <dgm:pt modelId="{640EB0FB-2003-4C1A-886E-90E7B959DC9C}" type="pres">
      <dgm:prSet presAssocID="{CE72A1ED-8225-4C83-9E67-37B7A87BD2A6}" presName="c1text" presStyleLbl="node1" presStyleIdx="0" presStyleCnt="3">
        <dgm:presLayoutVars>
          <dgm:bulletEnabled val="1"/>
        </dgm:presLayoutVars>
      </dgm:prSet>
      <dgm:spPr/>
      <dgm:t>
        <a:bodyPr/>
        <a:lstStyle/>
        <a:p>
          <a:endParaRPr lang="nl-BE"/>
        </a:p>
      </dgm:t>
    </dgm:pt>
    <dgm:pt modelId="{4F4BF4E0-3E5A-461F-A02C-24FE6BB2C42F}" type="pres">
      <dgm:prSet presAssocID="{CE72A1ED-8225-4C83-9E67-37B7A87BD2A6}" presName="comp2" presStyleCnt="0"/>
      <dgm:spPr/>
    </dgm:pt>
    <dgm:pt modelId="{B37800D9-AEF5-48BD-9EB3-6EB36F9B4018}" type="pres">
      <dgm:prSet presAssocID="{CE72A1ED-8225-4C83-9E67-37B7A87BD2A6}" presName="circle2" presStyleLbl="node1" presStyleIdx="1" presStyleCnt="3" custLinFactNeighborX="-6149"/>
      <dgm:spPr/>
      <dgm:t>
        <a:bodyPr/>
        <a:lstStyle/>
        <a:p>
          <a:endParaRPr lang="nl-BE"/>
        </a:p>
      </dgm:t>
    </dgm:pt>
    <dgm:pt modelId="{BC52ACBE-4C7E-4A53-BDE4-2783A46F590C}" type="pres">
      <dgm:prSet presAssocID="{CE72A1ED-8225-4C83-9E67-37B7A87BD2A6}" presName="c2text" presStyleLbl="node1" presStyleIdx="1" presStyleCnt="3">
        <dgm:presLayoutVars>
          <dgm:bulletEnabled val="1"/>
        </dgm:presLayoutVars>
      </dgm:prSet>
      <dgm:spPr/>
      <dgm:t>
        <a:bodyPr/>
        <a:lstStyle/>
        <a:p>
          <a:endParaRPr lang="nl-BE"/>
        </a:p>
      </dgm:t>
    </dgm:pt>
    <dgm:pt modelId="{3A70A09F-76F2-4322-BE05-4E2462C34D4A}" type="pres">
      <dgm:prSet presAssocID="{CE72A1ED-8225-4C83-9E67-37B7A87BD2A6}" presName="comp3" presStyleCnt="0"/>
      <dgm:spPr/>
    </dgm:pt>
    <dgm:pt modelId="{DE49CD2D-E863-419B-A65B-AF26607F1C13}" type="pres">
      <dgm:prSet presAssocID="{CE72A1ED-8225-4C83-9E67-37B7A87BD2A6}" presName="circle3" presStyleLbl="node1" presStyleIdx="2" presStyleCnt="3" custLinFactNeighborX="-9223"/>
      <dgm:spPr/>
      <dgm:t>
        <a:bodyPr/>
        <a:lstStyle/>
        <a:p>
          <a:endParaRPr lang="nl-BE"/>
        </a:p>
      </dgm:t>
    </dgm:pt>
    <dgm:pt modelId="{ED77F6F2-E55B-40D0-9C9C-4CC15A84527B}" type="pres">
      <dgm:prSet presAssocID="{CE72A1ED-8225-4C83-9E67-37B7A87BD2A6}" presName="c3text" presStyleLbl="node1" presStyleIdx="2" presStyleCnt="3">
        <dgm:presLayoutVars>
          <dgm:bulletEnabled val="1"/>
        </dgm:presLayoutVars>
      </dgm:prSet>
      <dgm:spPr/>
      <dgm:t>
        <a:bodyPr/>
        <a:lstStyle/>
        <a:p>
          <a:endParaRPr lang="nl-BE"/>
        </a:p>
      </dgm:t>
    </dgm:pt>
  </dgm:ptLst>
  <dgm:cxnLst>
    <dgm:cxn modelId="{60B7DEB3-C7B5-4E20-B3B8-57746CB248D3}" type="presOf" srcId="{2D6FFE42-27E0-4CF5-A676-081F52C4604C}" destId="{93B40E5C-9A33-4B38-BAC3-20C32A855121}" srcOrd="0" destOrd="0" presId="urn:microsoft.com/office/officeart/2005/8/layout/venn2"/>
    <dgm:cxn modelId="{E1C45F39-BAFE-471A-B8EB-4A1AEB4BFB4C}" srcId="{CE72A1ED-8225-4C83-9E67-37B7A87BD2A6}" destId="{2D6FFE42-27E0-4CF5-A676-081F52C4604C}" srcOrd="0" destOrd="0" parTransId="{E5B5321A-486F-4B3C-ABFC-4FBD732D0FD0}" sibTransId="{D5649964-DF29-409E-B102-86643BDC861E}"/>
    <dgm:cxn modelId="{4CC9862B-D757-47F7-825D-C4E702583FDE}" srcId="{CE72A1ED-8225-4C83-9E67-37B7A87BD2A6}" destId="{23FB328E-99CD-4861-9A71-E95942165F0E}" srcOrd="1" destOrd="0" parTransId="{0C70DC60-2EB7-487C-8C9F-C0C7D76BD0A0}" sibTransId="{EE859338-508B-4248-B449-A6FE971EBE31}"/>
    <dgm:cxn modelId="{14B55A9C-142A-4889-B9D3-DE2BB57DD6C7}" type="presOf" srcId="{CE72A1ED-8225-4C83-9E67-37B7A87BD2A6}" destId="{F8594474-9DA6-468D-BCE3-2A9D16253ADE}" srcOrd="0" destOrd="0" presId="urn:microsoft.com/office/officeart/2005/8/layout/venn2"/>
    <dgm:cxn modelId="{2394A635-D41E-4FB7-AE09-A56F80C5010B}" srcId="{CE72A1ED-8225-4C83-9E67-37B7A87BD2A6}" destId="{65F70868-B8AF-4B80-96D1-92442D6D69AB}" srcOrd="2" destOrd="0" parTransId="{E923AE99-18C0-422E-928A-B92700A27709}" sibTransId="{E22D3C14-EB08-46CD-8E5D-7D2C4BE0CFB2}"/>
    <dgm:cxn modelId="{4246A993-508E-4BA3-AC4C-689E8F0F5A5B}" type="presOf" srcId="{65F70868-B8AF-4B80-96D1-92442D6D69AB}" destId="{DE49CD2D-E863-419B-A65B-AF26607F1C13}" srcOrd="0" destOrd="0" presId="urn:microsoft.com/office/officeart/2005/8/layout/venn2"/>
    <dgm:cxn modelId="{05B96080-1281-4E1E-AD3C-755C1C469D7E}" type="presOf" srcId="{23FB328E-99CD-4861-9A71-E95942165F0E}" destId="{BC52ACBE-4C7E-4A53-BDE4-2783A46F590C}" srcOrd="1" destOrd="0" presId="urn:microsoft.com/office/officeart/2005/8/layout/venn2"/>
    <dgm:cxn modelId="{FD2A9CBA-4256-41D4-AA3B-332FD7156057}" type="presOf" srcId="{65F70868-B8AF-4B80-96D1-92442D6D69AB}" destId="{ED77F6F2-E55B-40D0-9C9C-4CC15A84527B}" srcOrd="1" destOrd="0" presId="urn:microsoft.com/office/officeart/2005/8/layout/venn2"/>
    <dgm:cxn modelId="{34738A64-FB27-4D31-9628-7C26930CADB1}" type="presOf" srcId="{23FB328E-99CD-4861-9A71-E95942165F0E}" destId="{B37800D9-AEF5-48BD-9EB3-6EB36F9B4018}" srcOrd="0" destOrd="0" presId="urn:microsoft.com/office/officeart/2005/8/layout/venn2"/>
    <dgm:cxn modelId="{2610956B-1087-4465-A95B-AC8758F2C2CB}" type="presOf" srcId="{2D6FFE42-27E0-4CF5-A676-081F52C4604C}" destId="{640EB0FB-2003-4C1A-886E-90E7B959DC9C}" srcOrd="1" destOrd="0" presId="urn:microsoft.com/office/officeart/2005/8/layout/venn2"/>
    <dgm:cxn modelId="{A5D2AED5-D3BF-414E-B3FA-3D951451F76C}" type="presParOf" srcId="{F8594474-9DA6-468D-BCE3-2A9D16253ADE}" destId="{DA9A111C-9157-461F-9572-60E32F648555}" srcOrd="0" destOrd="0" presId="urn:microsoft.com/office/officeart/2005/8/layout/venn2"/>
    <dgm:cxn modelId="{C3E51461-0E02-48F6-95D8-A5DF02E5F01C}" type="presParOf" srcId="{DA9A111C-9157-461F-9572-60E32F648555}" destId="{93B40E5C-9A33-4B38-BAC3-20C32A855121}" srcOrd="0" destOrd="0" presId="urn:microsoft.com/office/officeart/2005/8/layout/venn2"/>
    <dgm:cxn modelId="{ECBF8980-56E4-471E-A5B3-C1D04275DA5F}" type="presParOf" srcId="{DA9A111C-9157-461F-9572-60E32F648555}" destId="{640EB0FB-2003-4C1A-886E-90E7B959DC9C}" srcOrd="1" destOrd="0" presId="urn:microsoft.com/office/officeart/2005/8/layout/venn2"/>
    <dgm:cxn modelId="{81EFB82F-A2A8-4A52-861B-2076F8C0EAB5}" type="presParOf" srcId="{F8594474-9DA6-468D-BCE3-2A9D16253ADE}" destId="{4F4BF4E0-3E5A-461F-A02C-24FE6BB2C42F}" srcOrd="1" destOrd="0" presId="urn:microsoft.com/office/officeart/2005/8/layout/venn2"/>
    <dgm:cxn modelId="{09FDD78F-3E92-4C4A-9685-2BE6101937D2}" type="presParOf" srcId="{4F4BF4E0-3E5A-461F-A02C-24FE6BB2C42F}" destId="{B37800D9-AEF5-48BD-9EB3-6EB36F9B4018}" srcOrd="0" destOrd="0" presId="urn:microsoft.com/office/officeart/2005/8/layout/venn2"/>
    <dgm:cxn modelId="{E9D78CDE-0B09-4EB1-9811-32C53564CAE2}" type="presParOf" srcId="{4F4BF4E0-3E5A-461F-A02C-24FE6BB2C42F}" destId="{BC52ACBE-4C7E-4A53-BDE4-2783A46F590C}" srcOrd="1" destOrd="0" presId="urn:microsoft.com/office/officeart/2005/8/layout/venn2"/>
    <dgm:cxn modelId="{AF0AFAF2-847B-4236-B080-7C2A79F09FBC}" type="presParOf" srcId="{F8594474-9DA6-468D-BCE3-2A9D16253ADE}" destId="{3A70A09F-76F2-4322-BE05-4E2462C34D4A}" srcOrd="2" destOrd="0" presId="urn:microsoft.com/office/officeart/2005/8/layout/venn2"/>
    <dgm:cxn modelId="{634BCBBB-E7E5-40DD-B5C7-87638373018E}" type="presParOf" srcId="{3A70A09F-76F2-4322-BE05-4E2462C34D4A}" destId="{DE49CD2D-E863-419B-A65B-AF26607F1C13}" srcOrd="0" destOrd="0" presId="urn:microsoft.com/office/officeart/2005/8/layout/venn2"/>
    <dgm:cxn modelId="{9C367CE8-EA2B-4AC6-9792-7445357EDCDA}" type="presParOf" srcId="{3A70A09F-76F2-4322-BE05-4E2462C34D4A}" destId="{ED77F6F2-E55B-40D0-9C9C-4CC15A84527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0E9D60-45A2-4F22-AB9C-B05320D50046}"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fr-BE"/>
        </a:p>
      </dgm:t>
    </dgm:pt>
    <dgm:pt modelId="{6DE9FBBC-173E-4AE4-922A-0ED4089ACA7D}">
      <dgm:prSet phldrT="[Text]"/>
      <dgm:spPr/>
      <dgm:t>
        <a:bodyPr/>
        <a:lstStyle/>
        <a:p>
          <a:r>
            <a:rPr lang="fr-BE" b="1" dirty="0" err="1" smtClean="0"/>
            <a:t>Supervised</a:t>
          </a:r>
          <a:r>
            <a:rPr lang="fr-BE" b="1" dirty="0" smtClean="0"/>
            <a:t> </a:t>
          </a:r>
          <a:r>
            <a:rPr lang="fr-BE" b="1" dirty="0" err="1" smtClean="0"/>
            <a:t>learning</a:t>
          </a:r>
          <a:endParaRPr lang="fr-BE" b="1" dirty="0"/>
        </a:p>
      </dgm:t>
    </dgm:pt>
    <dgm:pt modelId="{4DBD82AA-2703-4128-8029-69B3D895C7F0}" type="parTrans" cxnId="{A4E40D8E-FB5F-49DD-A440-4014AC1FEFD7}">
      <dgm:prSet/>
      <dgm:spPr/>
      <dgm:t>
        <a:bodyPr/>
        <a:lstStyle/>
        <a:p>
          <a:endParaRPr lang="fr-BE"/>
        </a:p>
      </dgm:t>
    </dgm:pt>
    <dgm:pt modelId="{81F11CFE-2F44-4AC4-BB70-B658B4A9B7BE}" type="sibTrans" cxnId="{A4E40D8E-FB5F-49DD-A440-4014AC1FEFD7}">
      <dgm:prSet/>
      <dgm:spPr/>
      <dgm:t>
        <a:bodyPr/>
        <a:lstStyle/>
        <a:p>
          <a:endParaRPr lang="fr-BE"/>
        </a:p>
      </dgm:t>
    </dgm:pt>
    <dgm:pt modelId="{18F8C79D-8880-41AF-ABFA-BD90240EC1BB}">
      <dgm:prSet phldrT="[Text]"/>
      <dgm:spPr/>
      <dgm:t>
        <a:bodyPr/>
        <a:lstStyle/>
        <a:p>
          <a:r>
            <a:rPr lang="fr-BE" dirty="0" err="1" smtClean="0"/>
            <a:t>learns</a:t>
          </a:r>
          <a:r>
            <a:rPr lang="fr-BE" dirty="0" smtClean="0"/>
            <a:t> </a:t>
          </a:r>
          <a:r>
            <a:rPr lang="fr-BE" dirty="0" err="1" smtClean="0"/>
            <a:t>from</a:t>
          </a:r>
          <a:r>
            <a:rPr lang="fr-BE" dirty="0" smtClean="0"/>
            <a:t> </a:t>
          </a:r>
          <a:r>
            <a:rPr lang="fr-BE" dirty="0" err="1" smtClean="0"/>
            <a:t>examples</a:t>
          </a:r>
          <a:r>
            <a:rPr lang="fr-BE" dirty="0" smtClean="0"/>
            <a:t> of pairs of input-output</a:t>
          </a:r>
          <a:endParaRPr lang="fr-BE" dirty="0"/>
        </a:p>
      </dgm:t>
    </dgm:pt>
    <dgm:pt modelId="{5C70A860-7A38-410F-8198-08F3E548A2E8}" type="parTrans" cxnId="{BB710C48-3668-4039-AAF5-BEFB9475D325}">
      <dgm:prSet/>
      <dgm:spPr/>
      <dgm:t>
        <a:bodyPr/>
        <a:lstStyle/>
        <a:p>
          <a:endParaRPr lang="fr-BE"/>
        </a:p>
      </dgm:t>
    </dgm:pt>
    <dgm:pt modelId="{86DF6D9A-A543-4DB0-B8DB-A9FD6292C633}" type="sibTrans" cxnId="{BB710C48-3668-4039-AAF5-BEFB9475D325}">
      <dgm:prSet/>
      <dgm:spPr/>
      <dgm:t>
        <a:bodyPr/>
        <a:lstStyle/>
        <a:p>
          <a:endParaRPr lang="fr-BE"/>
        </a:p>
      </dgm:t>
    </dgm:pt>
    <dgm:pt modelId="{606C94C2-6CF6-47F2-8793-93299E87E707}">
      <dgm:prSet phldrT="[Text]"/>
      <dgm:spPr/>
      <dgm:t>
        <a:bodyPr/>
        <a:lstStyle/>
        <a:p>
          <a:r>
            <a:rPr lang="fr-BE" dirty="0" smtClean="0"/>
            <a:t>feedback </a:t>
          </a:r>
          <a:r>
            <a:rPr lang="fr-BE" dirty="0" err="1" smtClean="0"/>
            <a:t>from</a:t>
          </a:r>
          <a:r>
            <a:rPr lang="fr-BE" dirty="0" smtClean="0"/>
            <a:t> a « </a:t>
          </a:r>
          <a:r>
            <a:rPr lang="fr-BE" dirty="0" err="1" smtClean="0"/>
            <a:t>teacher</a:t>
          </a:r>
          <a:r>
            <a:rPr lang="fr-BE" dirty="0" smtClean="0"/>
            <a:t> » </a:t>
          </a:r>
          <a:r>
            <a:rPr lang="fr-BE" dirty="0" err="1" smtClean="0"/>
            <a:t>which</a:t>
          </a:r>
          <a:r>
            <a:rPr lang="fr-BE" dirty="0" smtClean="0"/>
            <a:t> </a:t>
          </a:r>
          <a:r>
            <a:rPr lang="fr-BE" dirty="0" err="1" smtClean="0"/>
            <a:t>provides</a:t>
          </a:r>
          <a:r>
            <a:rPr lang="fr-BE" dirty="0" smtClean="0"/>
            <a:t> the correct </a:t>
          </a:r>
          <a:r>
            <a:rPr lang="fr-BE" dirty="0" err="1" smtClean="0"/>
            <a:t>answer</a:t>
          </a:r>
          <a:r>
            <a:rPr lang="fr-BE" dirty="0" smtClean="0"/>
            <a:t> for </a:t>
          </a:r>
          <a:r>
            <a:rPr lang="fr-BE" dirty="0" err="1" smtClean="0"/>
            <a:t>example</a:t>
          </a:r>
          <a:r>
            <a:rPr lang="fr-BE" dirty="0" smtClean="0"/>
            <a:t> inputs</a:t>
          </a:r>
          <a:endParaRPr lang="fr-BE" dirty="0"/>
        </a:p>
      </dgm:t>
    </dgm:pt>
    <dgm:pt modelId="{598E6EF6-D47D-4D58-A3E1-98AE86F74469}" type="parTrans" cxnId="{7CA90F55-A8D8-4E5B-ABAF-81F7777420B6}">
      <dgm:prSet/>
      <dgm:spPr/>
      <dgm:t>
        <a:bodyPr/>
        <a:lstStyle/>
        <a:p>
          <a:endParaRPr lang="fr-BE"/>
        </a:p>
      </dgm:t>
    </dgm:pt>
    <dgm:pt modelId="{9F429F79-AFEC-491B-9035-F4EA0EC12075}" type="sibTrans" cxnId="{7CA90F55-A8D8-4E5B-ABAF-81F7777420B6}">
      <dgm:prSet/>
      <dgm:spPr/>
      <dgm:t>
        <a:bodyPr/>
        <a:lstStyle/>
        <a:p>
          <a:endParaRPr lang="fr-BE"/>
        </a:p>
      </dgm:t>
    </dgm:pt>
    <dgm:pt modelId="{3FA9B19D-E270-41EE-B4AD-F697AB6B318F}">
      <dgm:prSet phldrT="[Text]"/>
      <dgm:spPr/>
      <dgm:t>
        <a:bodyPr/>
        <a:lstStyle/>
        <a:p>
          <a:r>
            <a:rPr lang="fr-BE" b="1" dirty="0" err="1" smtClean="0"/>
            <a:t>Unsupervised</a:t>
          </a:r>
          <a:r>
            <a:rPr lang="fr-BE" b="1" dirty="0" smtClean="0"/>
            <a:t> </a:t>
          </a:r>
          <a:r>
            <a:rPr lang="fr-BE" b="1" dirty="0" err="1" smtClean="0"/>
            <a:t>learning</a:t>
          </a:r>
          <a:endParaRPr lang="fr-BE" b="1" dirty="0"/>
        </a:p>
      </dgm:t>
    </dgm:pt>
    <dgm:pt modelId="{983D5D2B-C747-40EE-A2D7-E8D33C67FB61}" type="parTrans" cxnId="{170D4B69-B84C-481F-9986-9C3424F8F0AA}">
      <dgm:prSet/>
      <dgm:spPr/>
      <dgm:t>
        <a:bodyPr/>
        <a:lstStyle/>
        <a:p>
          <a:endParaRPr lang="fr-BE"/>
        </a:p>
      </dgm:t>
    </dgm:pt>
    <dgm:pt modelId="{56CC58A9-1E98-4660-9486-AA940EFB4102}" type="sibTrans" cxnId="{170D4B69-B84C-481F-9986-9C3424F8F0AA}">
      <dgm:prSet/>
      <dgm:spPr/>
      <dgm:t>
        <a:bodyPr/>
        <a:lstStyle/>
        <a:p>
          <a:endParaRPr lang="fr-BE"/>
        </a:p>
      </dgm:t>
    </dgm:pt>
    <dgm:pt modelId="{5863230C-7549-43CD-8A15-37CD435FE4D8}">
      <dgm:prSet phldrT="[Text]"/>
      <dgm:spPr/>
      <dgm:t>
        <a:bodyPr/>
        <a:lstStyle/>
        <a:p>
          <a:r>
            <a:rPr lang="fr-BE" dirty="0" smtClean="0"/>
            <a:t>no feedback </a:t>
          </a:r>
          <a:r>
            <a:rPr lang="fr-BE" dirty="0" err="1" smtClean="0"/>
            <a:t>from</a:t>
          </a:r>
          <a:r>
            <a:rPr lang="fr-BE" dirty="0" smtClean="0"/>
            <a:t> a « </a:t>
          </a:r>
          <a:r>
            <a:rPr lang="fr-BE" dirty="0" err="1" smtClean="0"/>
            <a:t>teacher</a:t>
          </a:r>
          <a:r>
            <a:rPr lang="fr-BE" dirty="0" smtClean="0"/>
            <a:t> »</a:t>
          </a:r>
          <a:endParaRPr lang="fr-BE" dirty="0"/>
        </a:p>
      </dgm:t>
    </dgm:pt>
    <dgm:pt modelId="{6AF12CC2-483A-4805-8E11-28669EE49AEF}" type="parTrans" cxnId="{C9443474-C538-4A09-B586-8D634C6A3820}">
      <dgm:prSet/>
      <dgm:spPr/>
      <dgm:t>
        <a:bodyPr/>
        <a:lstStyle/>
        <a:p>
          <a:endParaRPr lang="fr-BE"/>
        </a:p>
      </dgm:t>
    </dgm:pt>
    <dgm:pt modelId="{1F2B52F8-2495-42AB-AF95-3DCB0ABEA51E}" type="sibTrans" cxnId="{C9443474-C538-4A09-B586-8D634C6A3820}">
      <dgm:prSet/>
      <dgm:spPr/>
      <dgm:t>
        <a:bodyPr/>
        <a:lstStyle/>
        <a:p>
          <a:endParaRPr lang="fr-BE"/>
        </a:p>
      </dgm:t>
    </dgm:pt>
    <dgm:pt modelId="{2F00E2E5-A12C-441A-AC01-AF58EC729445}">
      <dgm:prSet phldrT="[Text]"/>
      <dgm:spPr/>
      <dgm:t>
        <a:bodyPr/>
        <a:lstStyle/>
        <a:p>
          <a:r>
            <a:rPr lang="fr-BE" dirty="0" err="1" smtClean="0"/>
            <a:t>learns</a:t>
          </a:r>
          <a:r>
            <a:rPr lang="fr-BE" dirty="0" smtClean="0"/>
            <a:t> patterns in the input</a:t>
          </a:r>
          <a:endParaRPr lang="fr-BE" dirty="0"/>
        </a:p>
      </dgm:t>
    </dgm:pt>
    <dgm:pt modelId="{4F875482-9BDE-4618-BF8A-77B6D54C62A0}" type="parTrans" cxnId="{7A0406BD-6532-4665-AF54-2C11DE634361}">
      <dgm:prSet/>
      <dgm:spPr/>
      <dgm:t>
        <a:bodyPr/>
        <a:lstStyle/>
        <a:p>
          <a:endParaRPr lang="fr-BE"/>
        </a:p>
      </dgm:t>
    </dgm:pt>
    <dgm:pt modelId="{56C015FC-92A2-4C53-A97F-5EB498AE0063}" type="sibTrans" cxnId="{7A0406BD-6532-4665-AF54-2C11DE634361}">
      <dgm:prSet/>
      <dgm:spPr/>
      <dgm:t>
        <a:bodyPr/>
        <a:lstStyle/>
        <a:p>
          <a:endParaRPr lang="fr-BE"/>
        </a:p>
      </dgm:t>
    </dgm:pt>
    <dgm:pt modelId="{8E96135C-6BEB-43A3-BDCD-3B27AF8531E0}">
      <dgm:prSet phldrT="[Text]"/>
      <dgm:spPr/>
      <dgm:t>
        <a:bodyPr/>
        <a:lstStyle/>
        <a:p>
          <a:r>
            <a:rPr lang="fr-BE" b="1" dirty="0" err="1" smtClean="0"/>
            <a:t>Reinforcement</a:t>
          </a:r>
          <a:r>
            <a:rPr lang="fr-BE" b="1" dirty="0" smtClean="0"/>
            <a:t> </a:t>
          </a:r>
          <a:r>
            <a:rPr lang="fr-BE" b="1" dirty="0" err="1" smtClean="0"/>
            <a:t>learning</a:t>
          </a:r>
          <a:endParaRPr lang="fr-BE" b="1" dirty="0"/>
        </a:p>
      </dgm:t>
    </dgm:pt>
    <dgm:pt modelId="{A14BFF47-B062-4BD9-8BB6-3246C5D28510}" type="parTrans" cxnId="{3FCC817B-2FDD-40A8-AE21-E74D423CAC01}">
      <dgm:prSet/>
      <dgm:spPr/>
      <dgm:t>
        <a:bodyPr/>
        <a:lstStyle/>
        <a:p>
          <a:endParaRPr lang="fr-BE"/>
        </a:p>
      </dgm:t>
    </dgm:pt>
    <dgm:pt modelId="{BFBF06D6-FF98-4EAB-9281-28344C810694}" type="sibTrans" cxnId="{3FCC817B-2FDD-40A8-AE21-E74D423CAC01}">
      <dgm:prSet/>
      <dgm:spPr/>
      <dgm:t>
        <a:bodyPr/>
        <a:lstStyle/>
        <a:p>
          <a:endParaRPr lang="fr-BE"/>
        </a:p>
      </dgm:t>
    </dgm:pt>
    <dgm:pt modelId="{7EF26247-894B-4B01-822B-B2F1C8A89FB6}">
      <dgm:prSet phldrT="[Text]"/>
      <dgm:spPr/>
      <dgm:t>
        <a:bodyPr/>
        <a:lstStyle/>
        <a:p>
          <a:r>
            <a:rPr lang="fr-BE" dirty="0" err="1" smtClean="0"/>
            <a:t>very</a:t>
          </a:r>
          <a:r>
            <a:rPr lang="fr-BE" dirty="0" smtClean="0"/>
            <a:t> efficient for </a:t>
          </a:r>
          <a:r>
            <a:rPr lang="fr-BE" dirty="0" err="1" smtClean="0"/>
            <a:t>complex</a:t>
          </a:r>
          <a:r>
            <a:rPr lang="fr-BE" dirty="0" smtClean="0"/>
            <a:t> </a:t>
          </a:r>
          <a:r>
            <a:rPr lang="fr-BE" dirty="0" err="1" smtClean="0"/>
            <a:t>problems</a:t>
          </a:r>
          <a:r>
            <a:rPr lang="fr-BE" dirty="0" smtClean="0"/>
            <a:t> in </a:t>
          </a:r>
          <a:r>
            <a:rPr lang="fr-BE" dirty="0" err="1" smtClean="0"/>
            <a:t>unknown</a:t>
          </a:r>
          <a:r>
            <a:rPr lang="fr-BE" dirty="0" smtClean="0"/>
            <a:t> </a:t>
          </a:r>
          <a:r>
            <a:rPr lang="fr-BE" dirty="0" err="1" smtClean="0"/>
            <a:t>environment</a:t>
          </a:r>
          <a:endParaRPr lang="fr-BE" dirty="0"/>
        </a:p>
      </dgm:t>
    </dgm:pt>
    <dgm:pt modelId="{E226D233-75BB-4F95-A762-418AF7AB96F4}" type="parTrans" cxnId="{5E7AE7A0-5ECB-4FA4-87E1-0444B1A4A072}">
      <dgm:prSet/>
      <dgm:spPr/>
      <dgm:t>
        <a:bodyPr/>
        <a:lstStyle/>
        <a:p>
          <a:endParaRPr lang="fr-BE"/>
        </a:p>
      </dgm:t>
    </dgm:pt>
    <dgm:pt modelId="{87D7395E-19F0-4873-976A-74485C72E380}" type="sibTrans" cxnId="{5E7AE7A0-5ECB-4FA4-87E1-0444B1A4A072}">
      <dgm:prSet/>
      <dgm:spPr/>
      <dgm:t>
        <a:bodyPr/>
        <a:lstStyle/>
        <a:p>
          <a:endParaRPr lang="fr-BE"/>
        </a:p>
      </dgm:t>
    </dgm:pt>
    <dgm:pt modelId="{8C5D6C95-19D3-427A-93D5-9636F39110AD}">
      <dgm:prSet phldrT="[Text]"/>
      <dgm:spPr/>
      <dgm:t>
        <a:bodyPr/>
        <a:lstStyle/>
        <a:p>
          <a:r>
            <a:rPr lang="fr-BE" dirty="0" smtClean="0"/>
            <a:t>no feedback </a:t>
          </a:r>
          <a:r>
            <a:rPr lang="fr-BE" dirty="0" err="1" smtClean="0"/>
            <a:t>from</a:t>
          </a:r>
          <a:r>
            <a:rPr lang="fr-BE" dirty="0" smtClean="0"/>
            <a:t> a « </a:t>
          </a:r>
          <a:r>
            <a:rPr lang="fr-BE" dirty="0" err="1" smtClean="0"/>
            <a:t>teacher</a:t>
          </a:r>
          <a:r>
            <a:rPr lang="fr-BE" dirty="0" smtClean="0"/>
            <a:t> »</a:t>
          </a:r>
          <a:endParaRPr lang="fr-BE" dirty="0"/>
        </a:p>
      </dgm:t>
    </dgm:pt>
    <dgm:pt modelId="{D94B784C-B427-407E-90CF-43D209EB6DBD}" type="parTrans" cxnId="{53137F1C-CB01-49FE-A4BB-5E011FFB8739}">
      <dgm:prSet/>
      <dgm:spPr/>
      <dgm:t>
        <a:bodyPr/>
        <a:lstStyle/>
        <a:p>
          <a:endParaRPr lang="fr-BE"/>
        </a:p>
      </dgm:t>
    </dgm:pt>
    <dgm:pt modelId="{22CF1F5B-3668-4B4A-81DA-18435A472674}" type="sibTrans" cxnId="{53137F1C-CB01-49FE-A4BB-5E011FFB8739}">
      <dgm:prSet/>
      <dgm:spPr/>
      <dgm:t>
        <a:bodyPr/>
        <a:lstStyle/>
        <a:p>
          <a:endParaRPr lang="fr-BE"/>
        </a:p>
      </dgm:t>
    </dgm:pt>
    <dgm:pt modelId="{8845F426-6338-4287-A775-62A28FD4B0B5}">
      <dgm:prSet phldrT="[Text]"/>
      <dgm:spPr/>
      <dgm:t>
        <a:bodyPr/>
        <a:lstStyle/>
        <a:p>
          <a:r>
            <a:rPr lang="fr-BE" dirty="0" err="1" smtClean="0"/>
            <a:t>particularly</a:t>
          </a:r>
          <a:r>
            <a:rPr lang="fr-BE" dirty="0" smtClean="0"/>
            <a:t> </a:t>
          </a:r>
          <a:r>
            <a:rPr lang="fr-BE" dirty="0" err="1" smtClean="0"/>
            <a:t>used</a:t>
          </a:r>
          <a:r>
            <a:rPr lang="fr-BE" dirty="0" smtClean="0"/>
            <a:t> in </a:t>
          </a:r>
          <a:r>
            <a:rPr lang="fr-BE" dirty="0" err="1" smtClean="0"/>
            <a:t>Robotics</a:t>
          </a:r>
          <a:r>
            <a:rPr lang="fr-BE" dirty="0" smtClean="0"/>
            <a:t> (film robot)</a:t>
          </a:r>
          <a:endParaRPr lang="fr-BE" dirty="0"/>
        </a:p>
      </dgm:t>
    </dgm:pt>
    <dgm:pt modelId="{362C7113-347D-4BDB-B086-292E02E79880}" type="parTrans" cxnId="{16D3420E-D435-401B-8B54-1F9BDAD872AD}">
      <dgm:prSet/>
      <dgm:spPr/>
      <dgm:t>
        <a:bodyPr/>
        <a:lstStyle/>
        <a:p>
          <a:endParaRPr lang="fr-BE"/>
        </a:p>
      </dgm:t>
    </dgm:pt>
    <dgm:pt modelId="{9A01BAED-D23E-4B16-BEC7-9B63DA24D3CD}" type="sibTrans" cxnId="{16D3420E-D435-401B-8B54-1F9BDAD872AD}">
      <dgm:prSet/>
      <dgm:spPr/>
      <dgm:t>
        <a:bodyPr/>
        <a:lstStyle/>
        <a:p>
          <a:endParaRPr lang="fr-BE"/>
        </a:p>
      </dgm:t>
    </dgm:pt>
    <dgm:pt modelId="{DE4C0434-DBDD-439F-BA8C-05624D456EB2}">
      <dgm:prSet phldrT="[Text]"/>
      <dgm:spPr/>
      <dgm:t>
        <a:bodyPr/>
        <a:lstStyle/>
        <a:p>
          <a:r>
            <a:rPr lang="fr-BE" dirty="0" err="1" smtClean="0"/>
            <a:t>receives</a:t>
          </a:r>
          <a:r>
            <a:rPr lang="fr-BE" dirty="0" smtClean="0"/>
            <a:t> a </a:t>
          </a:r>
          <a:r>
            <a:rPr lang="fr-BE" dirty="0" err="1" smtClean="0"/>
            <a:t>reward</a:t>
          </a:r>
          <a:r>
            <a:rPr lang="fr-BE" dirty="0" smtClean="0"/>
            <a:t> if </a:t>
          </a:r>
          <a:r>
            <a:rPr lang="fr-BE" dirty="0" err="1" smtClean="0"/>
            <a:t>successful</a:t>
          </a:r>
          <a:r>
            <a:rPr lang="fr-BE" dirty="0" smtClean="0"/>
            <a:t> at </a:t>
          </a:r>
          <a:r>
            <a:rPr lang="fr-BE" dirty="0" err="1" smtClean="0"/>
            <a:t>executing</a:t>
          </a:r>
          <a:r>
            <a:rPr lang="fr-BE" dirty="0" smtClean="0"/>
            <a:t> a </a:t>
          </a:r>
          <a:r>
            <a:rPr lang="fr-BE" dirty="0" err="1" smtClean="0"/>
            <a:t>task</a:t>
          </a:r>
          <a:r>
            <a:rPr lang="fr-BE" dirty="0" smtClean="0"/>
            <a:t> or </a:t>
          </a:r>
          <a:r>
            <a:rPr lang="fr-BE" dirty="0" err="1" smtClean="0"/>
            <a:t>punishment</a:t>
          </a:r>
          <a:r>
            <a:rPr lang="fr-BE" dirty="0" smtClean="0"/>
            <a:t> </a:t>
          </a:r>
          <a:r>
            <a:rPr lang="fr-BE" dirty="0" err="1" smtClean="0"/>
            <a:t>otherwise</a:t>
          </a:r>
          <a:endParaRPr lang="fr-BE" dirty="0"/>
        </a:p>
      </dgm:t>
    </dgm:pt>
    <dgm:pt modelId="{7C1A8C22-9C80-4D23-A1DC-8A8909FDBE78}" type="parTrans" cxnId="{161908FB-3BC9-4599-9F2A-916DD21CE66D}">
      <dgm:prSet/>
      <dgm:spPr/>
      <dgm:t>
        <a:bodyPr/>
        <a:lstStyle/>
        <a:p>
          <a:endParaRPr lang="fr-BE"/>
        </a:p>
      </dgm:t>
    </dgm:pt>
    <dgm:pt modelId="{106D3F66-E371-428A-BF98-58BBD47E665E}" type="sibTrans" cxnId="{161908FB-3BC9-4599-9F2A-916DD21CE66D}">
      <dgm:prSet/>
      <dgm:spPr/>
      <dgm:t>
        <a:bodyPr/>
        <a:lstStyle/>
        <a:p>
          <a:endParaRPr lang="fr-BE"/>
        </a:p>
      </dgm:t>
    </dgm:pt>
    <dgm:pt modelId="{8D245FF5-B829-4205-B93F-679682779BEA}">
      <dgm:prSet phldrT="[Text]"/>
      <dgm:spPr/>
      <dgm:t>
        <a:bodyPr/>
        <a:lstStyle/>
        <a:p>
          <a:r>
            <a:rPr lang="fr-BE" dirty="0" err="1" smtClean="0"/>
            <a:t>most</a:t>
          </a:r>
          <a:r>
            <a:rPr lang="fr-BE" dirty="0" smtClean="0"/>
            <a:t> </a:t>
          </a:r>
          <a:r>
            <a:rPr lang="fr-BE" dirty="0" err="1" smtClean="0"/>
            <a:t>common</a:t>
          </a:r>
          <a:r>
            <a:rPr lang="fr-BE" dirty="0" smtClean="0"/>
            <a:t> </a:t>
          </a:r>
          <a:r>
            <a:rPr lang="fr-BE" dirty="0" err="1" smtClean="0"/>
            <a:t>approach</a:t>
          </a:r>
          <a:endParaRPr lang="fr-BE" dirty="0"/>
        </a:p>
      </dgm:t>
    </dgm:pt>
    <dgm:pt modelId="{C5C69277-781C-4F7E-8FFB-C14C7E17E155}" type="parTrans" cxnId="{FE9CB2F9-91F9-4B99-BA37-D2EE0AA898D2}">
      <dgm:prSet/>
      <dgm:spPr/>
      <dgm:t>
        <a:bodyPr/>
        <a:lstStyle/>
        <a:p>
          <a:endParaRPr lang="fr-BE"/>
        </a:p>
      </dgm:t>
    </dgm:pt>
    <dgm:pt modelId="{C90FEA6D-A908-412D-98EC-151DE65F1A7C}" type="sibTrans" cxnId="{FE9CB2F9-91F9-4B99-BA37-D2EE0AA898D2}">
      <dgm:prSet/>
      <dgm:spPr/>
      <dgm:t>
        <a:bodyPr/>
        <a:lstStyle/>
        <a:p>
          <a:endParaRPr lang="fr-BE"/>
        </a:p>
      </dgm:t>
    </dgm:pt>
    <dgm:pt modelId="{D0384010-F75C-4161-88E2-76A18557DE60}">
      <dgm:prSet phldrT="[Text]"/>
      <dgm:spPr/>
      <dgm:t>
        <a:bodyPr/>
        <a:lstStyle/>
        <a:p>
          <a:r>
            <a:rPr lang="fr-BE" dirty="0" err="1" smtClean="0"/>
            <a:t>used</a:t>
          </a:r>
          <a:r>
            <a:rPr lang="fr-BE" dirty="0" smtClean="0"/>
            <a:t> </a:t>
          </a:r>
          <a:r>
            <a:rPr lang="fr-BE" dirty="0" err="1" smtClean="0"/>
            <a:t>mainly</a:t>
          </a:r>
          <a:r>
            <a:rPr lang="fr-BE" dirty="0" smtClean="0"/>
            <a:t> for </a:t>
          </a:r>
          <a:r>
            <a:rPr lang="fr-BE" dirty="0" err="1" smtClean="0"/>
            <a:t>clustering</a:t>
          </a:r>
          <a:endParaRPr lang="fr-BE" dirty="0"/>
        </a:p>
      </dgm:t>
    </dgm:pt>
    <dgm:pt modelId="{6CCCA94B-29D0-4C42-8720-A74DCB282FC8}" type="parTrans" cxnId="{9C2FFACF-51F1-49DA-8454-78B61AAFEEB6}">
      <dgm:prSet/>
      <dgm:spPr/>
      <dgm:t>
        <a:bodyPr/>
        <a:lstStyle/>
        <a:p>
          <a:endParaRPr lang="fr-BE"/>
        </a:p>
      </dgm:t>
    </dgm:pt>
    <dgm:pt modelId="{4EAFD2B0-C4A5-4DE0-8DD6-8AADCB5989CB}" type="sibTrans" cxnId="{9C2FFACF-51F1-49DA-8454-78B61AAFEEB6}">
      <dgm:prSet/>
      <dgm:spPr/>
      <dgm:t>
        <a:bodyPr/>
        <a:lstStyle/>
        <a:p>
          <a:endParaRPr lang="fr-BE"/>
        </a:p>
      </dgm:t>
    </dgm:pt>
    <dgm:pt modelId="{9F73FA31-3EEA-4E6E-A5FF-CFEF53875EAB}">
      <dgm:prSet phldrT="[Text]"/>
      <dgm:spPr/>
      <dgm:t>
        <a:bodyPr/>
        <a:lstStyle/>
        <a:p>
          <a:r>
            <a:rPr lang="fr-BE" dirty="0" err="1" smtClean="0"/>
            <a:t>eg</a:t>
          </a:r>
          <a:r>
            <a:rPr lang="fr-BE" dirty="0" smtClean="0"/>
            <a:t> </a:t>
          </a:r>
          <a:r>
            <a:rPr lang="fr-BE" dirty="0" err="1" smtClean="0"/>
            <a:t>chatbot</a:t>
          </a:r>
          <a:endParaRPr lang="fr-BE" dirty="0"/>
        </a:p>
      </dgm:t>
    </dgm:pt>
    <dgm:pt modelId="{F32A3A20-C677-4543-BD58-9D5785DAF0D0}" type="parTrans" cxnId="{AD899244-7E67-45FB-8F85-990AFA443C42}">
      <dgm:prSet/>
      <dgm:spPr/>
      <dgm:t>
        <a:bodyPr/>
        <a:lstStyle/>
        <a:p>
          <a:endParaRPr lang="fr-BE"/>
        </a:p>
      </dgm:t>
    </dgm:pt>
    <dgm:pt modelId="{47ED631C-606E-49A2-8059-4C02F1075966}" type="sibTrans" cxnId="{AD899244-7E67-45FB-8F85-990AFA443C42}">
      <dgm:prSet/>
      <dgm:spPr/>
      <dgm:t>
        <a:bodyPr/>
        <a:lstStyle/>
        <a:p>
          <a:endParaRPr lang="fr-BE"/>
        </a:p>
      </dgm:t>
    </dgm:pt>
    <dgm:pt modelId="{717402D5-81D6-4661-869D-E485D86B8E17}" type="pres">
      <dgm:prSet presAssocID="{150E9D60-45A2-4F22-AB9C-B05320D50046}" presName="Name0" presStyleCnt="0">
        <dgm:presLayoutVars>
          <dgm:dir/>
          <dgm:animLvl val="lvl"/>
          <dgm:resizeHandles val="exact"/>
        </dgm:presLayoutVars>
      </dgm:prSet>
      <dgm:spPr/>
      <dgm:t>
        <a:bodyPr/>
        <a:lstStyle/>
        <a:p>
          <a:endParaRPr lang="fr-BE"/>
        </a:p>
      </dgm:t>
    </dgm:pt>
    <dgm:pt modelId="{BC2CF648-F66A-4A37-8CC4-879CD56AE684}" type="pres">
      <dgm:prSet presAssocID="{6DE9FBBC-173E-4AE4-922A-0ED4089ACA7D}" presName="composite" presStyleCnt="0"/>
      <dgm:spPr/>
      <dgm:t>
        <a:bodyPr/>
        <a:lstStyle/>
        <a:p>
          <a:endParaRPr lang="fr-BE"/>
        </a:p>
      </dgm:t>
    </dgm:pt>
    <dgm:pt modelId="{B17D80FF-CF55-4733-BFFB-F66CAB491E32}" type="pres">
      <dgm:prSet presAssocID="{6DE9FBBC-173E-4AE4-922A-0ED4089ACA7D}" presName="parTx" presStyleLbl="alignNode1" presStyleIdx="0" presStyleCnt="3">
        <dgm:presLayoutVars>
          <dgm:chMax val="0"/>
          <dgm:chPref val="0"/>
          <dgm:bulletEnabled val="1"/>
        </dgm:presLayoutVars>
      </dgm:prSet>
      <dgm:spPr/>
      <dgm:t>
        <a:bodyPr/>
        <a:lstStyle/>
        <a:p>
          <a:endParaRPr lang="fr-BE"/>
        </a:p>
      </dgm:t>
    </dgm:pt>
    <dgm:pt modelId="{92D12CF7-0231-4278-9821-2890F766CC8C}" type="pres">
      <dgm:prSet presAssocID="{6DE9FBBC-173E-4AE4-922A-0ED4089ACA7D}" presName="desTx" presStyleLbl="alignAccFollowNode1" presStyleIdx="0" presStyleCnt="3">
        <dgm:presLayoutVars>
          <dgm:bulletEnabled val="1"/>
        </dgm:presLayoutVars>
      </dgm:prSet>
      <dgm:spPr/>
      <dgm:t>
        <a:bodyPr/>
        <a:lstStyle/>
        <a:p>
          <a:endParaRPr lang="fr-BE"/>
        </a:p>
      </dgm:t>
    </dgm:pt>
    <dgm:pt modelId="{FC9D3810-8A9B-4EB2-B5B1-317ACFB5BA60}" type="pres">
      <dgm:prSet presAssocID="{81F11CFE-2F44-4AC4-BB70-B658B4A9B7BE}" presName="space" presStyleCnt="0"/>
      <dgm:spPr/>
      <dgm:t>
        <a:bodyPr/>
        <a:lstStyle/>
        <a:p>
          <a:endParaRPr lang="fr-BE"/>
        </a:p>
      </dgm:t>
    </dgm:pt>
    <dgm:pt modelId="{8D4FDFF9-D76D-4FE6-BF87-C78D43D8DDBB}" type="pres">
      <dgm:prSet presAssocID="{3FA9B19D-E270-41EE-B4AD-F697AB6B318F}" presName="composite" presStyleCnt="0"/>
      <dgm:spPr/>
      <dgm:t>
        <a:bodyPr/>
        <a:lstStyle/>
        <a:p>
          <a:endParaRPr lang="fr-BE"/>
        </a:p>
      </dgm:t>
    </dgm:pt>
    <dgm:pt modelId="{E71B7F2B-3990-4416-AAB8-94F2A414FFD8}" type="pres">
      <dgm:prSet presAssocID="{3FA9B19D-E270-41EE-B4AD-F697AB6B318F}" presName="parTx" presStyleLbl="alignNode1" presStyleIdx="1" presStyleCnt="3">
        <dgm:presLayoutVars>
          <dgm:chMax val="0"/>
          <dgm:chPref val="0"/>
          <dgm:bulletEnabled val="1"/>
        </dgm:presLayoutVars>
      </dgm:prSet>
      <dgm:spPr/>
      <dgm:t>
        <a:bodyPr/>
        <a:lstStyle/>
        <a:p>
          <a:endParaRPr lang="fr-BE"/>
        </a:p>
      </dgm:t>
    </dgm:pt>
    <dgm:pt modelId="{63AEA9B5-CCB5-4A08-9C82-6914858755BF}" type="pres">
      <dgm:prSet presAssocID="{3FA9B19D-E270-41EE-B4AD-F697AB6B318F}" presName="desTx" presStyleLbl="alignAccFollowNode1" presStyleIdx="1" presStyleCnt="3">
        <dgm:presLayoutVars>
          <dgm:bulletEnabled val="1"/>
        </dgm:presLayoutVars>
      </dgm:prSet>
      <dgm:spPr/>
      <dgm:t>
        <a:bodyPr/>
        <a:lstStyle/>
        <a:p>
          <a:endParaRPr lang="fr-BE"/>
        </a:p>
      </dgm:t>
    </dgm:pt>
    <dgm:pt modelId="{2641CDE6-3B39-4675-AE0B-A4E7F485CF0B}" type="pres">
      <dgm:prSet presAssocID="{56CC58A9-1E98-4660-9486-AA940EFB4102}" presName="space" presStyleCnt="0"/>
      <dgm:spPr/>
      <dgm:t>
        <a:bodyPr/>
        <a:lstStyle/>
        <a:p>
          <a:endParaRPr lang="fr-BE"/>
        </a:p>
      </dgm:t>
    </dgm:pt>
    <dgm:pt modelId="{8CCFECF5-BAB6-49DB-BBA5-EFDF60B1275F}" type="pres">
      <dgm:prSet presAssocID="{8E96135C-6BEB-43A3-BDCD-3B27AF8531E0}" presName="composite" presStyleCnt="0"/>
      <dgm:spPr/>
      <dgm:t>
        <a:bodyPr/>
        <a:lstStyle/>
        <a:p>
          <a:endParaRPr lang="fr-BE"/>
        </a:p>
      </dgm:t>
    </dgm:pt>
    <dgm:pt modelId="{BAB4DD27-3F1A-4BED-ACF4-71538174A367}" type="pres">
      <dgm:prSet presAssocID="{8E96135C-6BEB-43A3-BDCD-3B27AF8531E0}" presName="parTx" presStyleLbl="alignNode1" presStyleIdx="2" presStyleCnt="3">
        <dgm:presLayoutVars>
          <dgm:chMax val="0"/>
          <dgm:chPref val="0"/>
          <dgm:bulletEnabled val="1"/>
        </dgm:presLayoutVars>
      </dgm:prSet>
      <dgm:spPr/>
      <dgm:t>
        <a:bodyPr/>
        <a:lstStyle/>
        <a:p>
          <a:endParaRPr lang="fr-BE"/>
        </a:p>
      </dgm:t>
    </dgm:pt>
    <dgm:pt modelId="{7C270DA6-18AC-4A25-BC9A-F25D9F15C8FF}" type="pres">
      <dgm:prSet presAssocID="{8E96135C-6BEB-43A3-BDCD-3B27AF8531E0}" presName="desTx" presStyleLbl="alignAccFollowNode1" presStyleIdx="2" presStyleCnt="3">
        <dgm:presLayoutVars>
          <dgm:bulletEnabled val="1"/>
        </dgm:presLayoutVars>
      </dgm:prSet>
      <dgm:spPr/>
      <dgm:t>
        <a:bodyPr/>
        <a:lstStyle/>
        <a:p>
          <a:endParaRPr lang="fr-BE"/>
        </a:p>
      </dgm:t>
    </dgm:pt>
  </dgm:ptLst>
  <dgm:cxnLst>
    <dgm:cxn modelId="{EA9D8F9A-D74E-4BAA-B26D-A29066B70A80}" type="presOf" srcId="{8D245FF5-B829-4205-B93F-679682779BEA}" destId="{92D12CF7-0231-4278-9821-2890F766CC8C}" srcOrd="0" destOrd="2" presId="urn:microsoft.com/office/officeart/2005/8/layout/hList1"/>
    <dgm:cxn modelId="{AC597EC8-8869-445F-AA8A-1A3AD65A3766}" type="presOf" srcId="{6DE9FBBC-173E-4AE4-922A-0ED4089ACA7D}" destId="{B17D80FF-CF55-4733-BFFB-F66CAB491E32}" srcOrd="0" destOrd="0" presId="urn:microsoft.com/office/officeart/2005/8/layout/hList1"/>
    <dgm:cxn modelId="{53137F1C-CB01-49FE-A4BB-5E011FFB8739}" srcId="{8E96135C-6BEB-43A3-BDCD-3B27AF8531E0}" destId="{8C5D6C95-19D3-427A-93D5-9636F39110AD}" srcOrd="0" destOrd="0" parTransId="{D94B784C-B427-407E-90CF-43D209EB6DBD}" sibTransId="{22CF1F5B-3668-4B4A-81DA-18435A472674}"/>
    <dgm:cxn modelId="{3FCC817B-2FDD-40A8-AE21-E74D423CAC01}" srcId="{150E9D60-45A2-4F22-AB9C-B05320D50046}" destId="{8E96135C-6BEB-43A3-BDCD-3B27AF8531E0}" srcOrd="2" destOrd="0" parTransId="{A14BFF47-B062-4BD9-8BB6-3246C5D28510}" sibTransId="{BFBF06D6-FF98-4EAB-9281-28344C810694}"/>
    <dgm:cxn modelId="{A40EFAAA-DD90-43A1-81A2-D7CC02B279A4}" type="presOf" srcId="{150E9D60-45A2-4F22-AB9C-B05320D50046}" destId="{717402D5-81D6-4661-869D-E485D86B8E17}" srcOrd="0" destOrd="0" presId="urn:microsoft.com/office/officeart/2005/8/layout/hList1"/>
    <dgm:cxn modelId="{C9443474-C538-4A09-B586-8D634C6A3820}" srcId="{3FA9B19D-E270-41EE-B4AD-F697AB6B318F}" destId="{5863230C-7549-43CD-8A15-37CD435FE4D8}" srcOrd="0" destOrd="0" parTransId="{6AF12CC2-483A-4805-8E11-28669EE49AEF}" sibTransId="{1F2B52F8-2495-42AB-AF95-3DCB0ABEA51E}"/>
    <dgm:cxn modelId="{8AED485F-3336-4FF0-8785-EB1CB47BF721}" type="presOf" srcId="{D0384010-F75C-4161-88E2-76A18557DE60}" destId="{63AEA9B5-CCB5-4A08-9C82-6914858755BF}" srcOrd="0" destOrd="2" presId="urn:microsoft.com/office/officeart/2005/8/layout/hList1"/>
    <dgm:cxn modelId="{AD899244-7E67-45FB-8F85-990AFA443C42}" srcId="{6DE9FBBC-173E-4AE4-922A-0ED4089ACA7D}" destId="{9F73FA31-3EEA-4E6E-A5FF-CFEF53875EAB}" srcOrd="3" destOrd="0" parTransId="{F32A3A20-C677-4543-BD58-9D5785DAF0D0}" sibTransId="{47ED631C-606E-49A2-8059-4C02F1075966}"/>
    <dgm:cxn modelId="{A4E40D8E-FB5F-49DD-A440-4014AC1FEFD7}" srcId="{150E9D60-45A2-4F22-AB9C-B05320D50046}" destId="{6DE9FBBC-173E-4AE4-922A-0ED4089ACA7D}" srcOrd="0" destOrd="0" parTransId="{4DBD82AA-2703-4128-8029-69B3D895C7F0}" sibTransId="{81F11CFE-2F44-4AC4-BB70-B658B4A9B7BE}"/>
    <dgm:cxn modelId="{163D2ACF-1E72-4190-8722-A1FB5C75821C}" type="presOf" srcId="{18F8C79D-8880-41AF-ABFA-BD90240EC1BB}" destId="{92D12CF7-0231-4278-9821-2890F766CC8C}" srcOrd="0" destOrd="0" presId="urn:microsoft.com/office/officeart/2005/8/layout/hList1"/>
    <dgm:cxn modelId="{9C2FFACF-51F1-49DA-8454-78B61AAFEEB6}" srcId="{3FA9B19D-E270-41EE-B4AD-F697AB6B318F}" destId="{D0384010-F75C-4161-88E2-76A18557DE60}" srcOrd="2" destOrd="0" parTransId="{6CCCA94B-29D0-4C42-8720-A74DCB282FC8}" sibTransId="{4EAFD2B0-C4A5-4DE0-8DD6-8AADCB5989CB}"/>
    <dgm:cxn modelId="{2C7817C7-0192-4041-921C-6ECBF857ADE0}" type="presOf" srcId="{2F00E2E5-A12C-441A-AC01-AF58EC729445}" destId="{63AEA9B5-CCB5-4A08-9C82-6914858755BF}" srcOrd="0" destOrd="1" presId="urn:microsoft.com/office/officeart/2005/8/layout/hList1"/>
    <dgm:cxn modelId="{A4E1F18F-A3E7-47A8-AA2D-8B622E6E500E}" type="presOf" srcId="{3FA9B19D-E270-41EE-B4AD-F697AB6B318F}" destId="{E71B7F2B-3990-4416-AAB8-94F2A414FFD8}" srcOrd="0" destOrd="0" presId="urn:microsoft.com/office/officeart/2005/8/layout/hList1"/>
    <dgm:cxn modelId="{7EDB96C6-5A1C-4B74-9486-6DC8015689DC}" type="presOf" srcId="{606C94C2-6CF6-47F2-8793-93299E87E707}" destId="{92D12CF7-0231-4278-9821-2890F766CC8C}" srcOrd="0" destOrd="1" presId="urn:microsoft.com/office/officeart/2005/8/layout/hList1"/>
    <dgm:cxn modelId="{E3DF5A36-8518-4DBC-AB1D-D95A450841F5}" type="presOf" srcId="{8E96135C-6BEB-43A3-BDCD-3B27AF8531E0}" destId="{BAB4DD27-3F1A-4BED-ACF4-71538174A367}" srcOrd="0" destOrd="0" presId="urn:microsoft.com/office/officeart/2005/8/layout/hList1"/>
    <dgm:cxn modelId="{D3B8E5BD-EE5E-4350-BD95-95FB4493A9DD}" type="presOf" srcId="{5863230C-7549-43CD-8A15-37CD435FE4D8}" destId="{63AEA9B5-CCB5-4A08-9C82-6914858755BF}" srcOrd="0" destOrd="0" presId="urn:microsoft.com/office/officeart/2005/8/layout/hList1"/>
    <dgm:cxn modelId="{1B6F9866-2804-4417-A7F9-8F19E7332776}" type="presOf" srcId="{DE4C0434-DBDD-439F-BA8C-05624D456EB2}" destId="{7C270DA6-18AC-4A25-BC9A-F25D9F15C8FF}" srcOrd="0" destOrd="1" presId="urn:microsoft.com/office/officeart/2005/8/layout/hList1"/>
    <dgm:cxn modelId="{161908FB-3BC9-4599-9F2A-916DD21CE66D}" srcId="{8E96135C-6BEB-43A3-BDCD-3B27AF8531E0}" destId="{DE4C0434-DBDD-439F-BA8C-05624D456EB2}" srcOrd="1" destOrd="0" parTransId="{7C1A8C22-9C80-4D23-A1DC-8A8909FDBE78}" sibTransId="{106D3F66-E371-428A-BF98-58BBD47E665E}"/>
    <dgm:cxn modelId="{71B7916B-C0F7-42A6-9512-EF7EF562B079}" type="presOf" srcId="{7EF26247-894B-4B01-822B-B2F1C8A89FB6}" destId="{7C270DA6-18AC-4A25-BC9A-F25D9F15C8FF}" srcOrd="0" destOrd="2" presId="urn:microsoft.com/office/officeart/2005/8/layout/hList1"/>
    <dgm:cxn modelId="{75BAA1CA-B388-4B7B-A360-18F0A2C7D621}" type="presOf" srcId="{9F73FA31-3EEA-4E6E-A5FF-CFEF53875EAB}" destId="{92D12CF7-0231-4278-9821-2890F766CC8C}" srcOrd="0" destOrd="3" presId="urn:microsoft.com/office/officeart/2005/8/layout/hList1"/>
    <dgm:cxn modelId="{FE9CB2F9-91F9-4B99-BA37-D2EE0AA898D2}" srcId="{6DE9FBBC-173E-4AE4-922A-0ED4089ACA7D}" destId="{8D245FF5-B829-4205-B93F-679682779BEA}" srcOrd="2" destOrd="0" parTransId="{C5C69277-781C-4F7E-8FFB-C14C7E17E155}" sibTransId="{C90FEA6D-A908-412D-98EC-151DE65F1A7C}"/>
    <dgm:cxn modelId="{057AB39E-F6AC-415B-B0D2-F5FC6289597A}" type="presOf" srcId="{8845F426-6338-4287-A775-62A28FD4B0B5}" destId="{7C270DA6-18AC-4A25-BC9A-F25D9F15C8FF}" srcOrd="0" destOrd="3" presId="urn:microsoft.com/office/officeart/2005/8/layout/hList1"/>
    <dgm:cxn modelId="{7A0406BD-6532-4665-AF54-2C11DE634361}" srcId="{3FA9B19D-E270-41EE-B4AD-F697AB6B318F}" destId="{2F00E2E5-A12C-441A-AC01-AF58EC729445}" srcOrd="1" destOrd="0" parTransId="{4F875482-9BDE-4618-BF8A-77B6D54C62A0}" sibTransId="{56C015FC-92A2-4C53-A97F-5EB498AE0063}"/>
    <dgm:cxn modelId="{16D3420E-D435-401B-8B54-1F9BDAD872AD}" srcId="{8E96135C-6BEB-43A3-BDCD-3B27AF8531E0}" destId="{8845F426-6338-4287-A775-62A28FD4B0B5}" srcOrd="3" destOrd="0" parTransId="{362C7113-347D-4BDB-B086-292E02E79880}" sibTransId="{9A01BAED-D23E-4B16-BEC7-9B63DA24D3CD}"/>
    <dgm:cxn modelId="{5E7AE7A0-5ECB-4FA4-87E1-0444B1A4A072}" srcId="{8E96135C-6BEB-43A3-BDCD-3B27AF8531E0}" destId="{7EF26247-894B-4B01-822B-B2F1C8A89FB6}" srcOrd="2" destOrd="0" parTransId="{E226D233-75BB-4F95-A762-418AF7AB96F4}" sibTransId="{87D7395E-19F0-4873-976A-74485C72E380}"/>
    <dgm:cxn modelId="{BB710C48-3668-4039-AAF5-BEFB9475D325}" srcId="{6DE9FBBC-173E-4AE4-922A-0ED4089ACA7D}" destId="{18F8C79D-8880-41AF-ABFA-BD90240EC1BB}" srcOrd="0" destOrd="0" parTransId="{5C70A860-7A38-410F-8198-08F3E548A2E8}" sibTransId="{86DF6D9A-A543-4DB0-B8DB-A9FD6292C633}"/>
    <dgm:cxn modelId="{170D4B69-B84C-481F-9986-9C3424F8F0AA}" srcId="{150E9D60-45A2-4F22-AB9C-B05320D50046}" destId="{3FA9B19D-E270-41EE-B4AD-F697AB6B318F}" srcOrd="1" destOrd="0" parTransId="{983D5D2B-C747-40EE-A2D7-E8D33C67FB61}" sibTransId="{56CC58A9-1E98-4660-9486-AA940EFB4102}"/>
    <dgm:cxn modelId="{7CA90F55-A8D8-4E5B-ABAF-81F7777420B6}" srcId="{6DE9FBBC-173E-4AE4-922A-0ED4089ACA7D}" destId="{606C94C2-6CF6-47F2-8793-93299E87E707}" srcOrd="1" destOrd="0" parTransId="{598E6EF6-D47D-4D58-A3E1-98AE86F74469}" sibTransId="{9F429F79-AFEC-491B-9035-F4EA0EC12075}"/>
    <dgm:cxn modelId="{1F89C07D-847C-422E-A0D8-E624BFF002EC}" type="presOf" srcId="{8C5D6C95-19D3-427A-93D5-9636F39110AD}" destId="{7C270DA6-18AC-4A25-BC9A-F25D9F15C8FF}" srcOrd="0" destOrd="0" presId="urn:microsoft.com/office/officeart/2005/8/layout/hList1"/>
    <dgm:cxn modelId="{9C289D86-D2C0-4254-8AE3-E78BA2D72C54}" type="presParOf" srcId="{717402D5-81D6-4661-869D-E485D86B8E17}" destId="{BC2CF648-F66A-4A37-8CC4-879CD56AE684}" srcOrd="0" destOrd="0" presId="urn:microsoft.com/office/officeart/2005/8/layout/hList1"/>
    <dgm:cxn modelId="{C756BD99-2B45-4739-887F-C2646C28470C}" type="presParOf" srcId="{BC2CF648-F66A-4A37-8CC4-879CD56AE684}" destId="{B17D80FF-CF55-4733-BFFB-F66CAB491E32}" srcOrd="0" destOrd="0" presId="urn:microsoft.com/office/officeart/2005/8/layout/hList1"/>
    <dgm:cxn modelId="{75C98037-7CB7-497E-B4EF-8674C9AC362B}" type="presParOf" srcId="{BC2CF648-F66A-4A37-8CC4-879CD56AE684}" destId="{92D12CF7-0231-4278-9821-2890F766CC8C}" srcOrd="1" destOrd="0" presId="urn:microsoft.com/office/officeart/2005/8/layout/hList1"/>
    <dgm:cxn modelId="{18944D64-CA23-4F19-A445-D55AD4B4660F}" type="presParOf" srcId="{717402D5-81D6-4661-869D-E485D86B8E17}" destId="{FC9D3810-8A9B-4EB2-B5B1-317ACFB5BA60}" srcOrd="1" destOrd="0" presId="urn:microsoft.com/office/officeart/2005/8/layout/hList1"/>
    <dgm:cxn modelId="{CFAAB707-FDD3-446E-8654-09EF2E1993BC}" type="presParOf" srcId="{717402D5-81D6-4661-869D-E485D86B8E17}" destId="{8D4FDFF9-D76D-4FE6-BF87-C78D43D8DDBB}" srcOrd="2" destOrd="0" presId="urn:microsoft.com/office/officeart/2005/8/layout/hList1"/>
    <dgm:cxn modelId="{6129F744-9AD7-47D4-8B9D-6638F23115CD}" type="presParOf" srcId="{8D4FDFF9-D76D-4FE6-BF87-C78D43D8DDBB}" destId="{E71B7F2B-3990-4416-AAB8-94F2A414FFD8}" srcOrd="0" destOrd="0" presId="urn:microsoft.com/office/officeart/2005/8/layout/hList1"/>
    <dgm:cxn modelId="{5895F61F-0FAF-4A27-BE4B-9FF2641859CF}" type="presParOf" srcId="{8D4FDFF9-D76D-4FE6-BF87-C78D43D8DDBB}" destId="{63AEA9B5-CCB5-4A08-9C82-6914858755BF}" srcOrd="1" destOrd="0" presId="urn:microsoft.com/office/officeart/2005/8/layout/hList1"/>
    <dgm:cxn modelId="{9F1A2A8E-5AB3-47DF-94F4-A0110180471B}" type="presParOf" srcId="{717402D5-81D6-4661-869D-E485D86B8E17}" destId="{2641CDE6-3B39-4675-AE0B-A4E7F485CF0B}" srcOrd="3" destOrd="0" presId="urn:microsoft.com/office/officeart/2005/8/layout/hList1"/>
    <dgm:cxn modelId="{4C93E52B-3591-4522-B703-3ECC33991412}" type="presParOf" srcId="{717402D5-81D6-4661-869D-E485D86B8E17}" destId="{8CCFECF5-BAB6-49DB-BBA5-EFDF60B1275F}" srcOrd="4" destOrd="0" presId="urn:microsoft.com/office/officeart/2005/8/layout/hList1"/>
    <dgm:cxn modelId="{81255E92-04DD-4505-A67F-1A99D175B7DE}" type="presParOf" srcId="{8CCFECF5-BAB6-49DB-BBA5-EFDF60B1275F}" destId="{BAB4DD27-3F1A-4BED-ACF4-71538174A367}" srcOrd="0" destOrd="0" presId="urn:microsoft.com/office/officeart/2005/8/layout/hList1"/>
    <dgm:cxn modelId="{6086B84B-237B-4004-BD2F-81822EBAC963}" type="presParOf" srcId="{8CCFECF5-BAB6-49DB-BBA5-EFDF60B1275F}" destId="{7C270DA6-18AC-4A25-BC9A-F25D9F15C8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68A80-07D8-4B04-A02E-D2D0AA551CEF}">
      <dsp:nvSpPr>
        <dsp:cNvPr id="0" name=""/>
        <dsp:cNvSpPr/>
      </dsp:nvSpPr>
      <dsp:spPr>
        <a:xfrm>
          <a:off x="-5943603" y="-909532"/>
          <a:ext cx="7075648" cy="7075648"/>
        </a:xfrm>
        <a:prstGeom prst="blockArc">
          <a:avLst>
            <a:gd name="adj1" fmla="val 18900000"/>
            <a:gd name="adj2" fmla="val 2700000"/>
            <a:gd name="adj3" fmla="val 305"/>
          </a:avLst>
        </a:prstGeom>
        <a:noFill/>
        <a:ln w="254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1B81106F-B39B-4565-87F8-33F7CB124755}">
      <dsp:nvSpPr>
        <dsp:cNvPr id="0" name=""/>
        <dsp:cNvSpPr/>
      </dsp:nvSpPr>
      <dsp:spPr>
        <a:xfrm>
          <a:off x="592512" y="377820"/>
          <a:ext cx="6894305" cy="861285"/>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1884" tIns="55880" rIns="55880" bIns="55880" numCol="1" spcCol="1270" anchor="ctr" anchorCtr="0">
          <a:noAutofit/>
        </a:bodyPr>
        <a:lstStyle/>
        <a:p>
          <a:pPr lvl="0" algn="l" defTabSz="977900">
            <a:lnSpc>
              <a:spcPct val="90000"/>
            </a:lnSpc>
            <a:spcBef>
              <a:spcPct val="0"/>
            </a:spcBef>
            <a:spcAft>
              <a:spcPct val="35000"/>
            </a:spcAft>
          </a:pPr>
          <a:r>
            <a:rPr lang="nl-BE" sz="2200" kern="1200" dirty="0" smtClean="0"/>
            <a:t>Prestige &amp; media-aandacht</a:t>
          </a:r>
          <a:endParaRPr lang="fr-BE" sz="2200" kern="1200" dirty="0"/>
        </a:p>
      </dsp:txBody>
      <dsp:txXfrm>
        <a:off x="592512" y="377820"/>
        <a:ext cx="6894305" cy="861285"/>
      </dsp:txXfrm>
    </dsp:sp>
    <dsp:sp modelId="{C9329778-F0D9-4228-B99A-9054DFF35B29}">
      <dsp:nvSpPr>
        <dsp:cNvPr id="0" name=""/>
        <dsp:cNvSpPr/>
      </dsp:nvSpPr>
      <dsp:spPr>
        <a:xfrm>
          <a:off x="87092" y="303042"/>
          <a:ext cx="1010841" cy="1010841"/>
        </a:xfrm>
        <a:prstGeom prst="ellipse">
          <a:avLst/>
        </a:prstGeom>
        <a:blipFill rotWithShape="0">
          <a:blip xmlns:r="http://schemas.openxmlformats.org/officeDocument/2006/relationships" r:embed="rId1"/>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B06D7E4D-4D2E-4300-BA55-5FE02D72A173}">
      <dsp:nvSpPr>
        <dsp:cNvPr id="0" name=""/>
        <dsp:cNvSpPr/>
      </dsp:nvSpPr>
      <dsp:spPr>
        <a:xfrm>
          <a:off x="1056143" y="1591039"/>
          <a:ext cx="6430674" cy="861285"/>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1884" tIns="55880" rIns="55880" bIns="55880" numCol="1" spcCol="1270" anchor="ctr" anchorCtr="0">
          <a:noAutofit/>
        </a:bodyPr>
        <a:lstStyle/>
        <a:p>
          <a:pPr lvl="0" algn="l" defTabSz="977900">
            <a:lnSpc>
              <a:spcPct val="90000"/>
            </a:lnSpc>
            <a:spcBef>
              <a:spcPct val="0"/>
            </a:spcBef>
            <a:spcAft>
              <a:spcPct val="35000"/>
            </a:spcAft>
          </a:pPr>
          <a:r>
            <a:rPr lang="nl-BE" sz="2200" kern="1200" dirty="0" smtClean="0"/>
            <a:t>Ontdekken mogelijkheden nieuwe technologie</a:t>
          </a:r>
          <a:br>
            <a:rPr lang="nl-BE" sz="2200" kern="1200" dirty="0" smtClean="0"/>
          </a:br>
          <a:r>
            <a:rPr lang="nl-BE" sz="2200" kern="1200" dirty="0" smtClean="0"/>
            <a:t>(business niveau)</a:t>
          </a:r>
          <a:endParaRPr lang="fr-BE" sz="2200" kern="1200" dirty="0"/>
        </a:p>
      </dsp:txBody>
      <dsp:txXfrm>
        <a:off x="1056143" y="1591039"/>
        <a:ext cx="6430674" cy="861285"/>
      </dsp:txXfrm>
    </dsp:sp>
    <dsp:sp modelId="{AD78BEAB-E486-46F5-929E-B23FB98A2A33}">
      <dsp:nvSpPr>
        <dsp:cNvPr id="0" name=""/>
        <dsp:cNvSpPr/>
      </dsp:nvSpPr>
      <dsp:spPr>
        <a:xfrm>
          <a:off x="550722" y="1516261"/>
          <a:ext cx="1010841" cy="1010841"/>
        </a:xfrm>
        <a:prstGeom prst="ellipse">
          <a:avLst/>
        </a:prstGeom>
        <a:blipFill rotWithShape="0">
          <a:blip xmlns:r="http://schemas.openxmlformats.org/officeDocument/2006/relationships" r:embed="rId2"/>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025FA08B-9EBA-4B33-8D5E-49AC4755CE28}">
      <dsp:nvSpPr>
        <dsp:cNvPr id="0" name=""/>
        <dsp:cNvSpPr/>
      </dsp:nvSpPr>
      <dsp:spPr>
        <a:xfrm>
          <a:off x="1019488" y="2783654"/>
          <a:ext cx="6430674" cy="861285"/>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1884" tIns="55880" rIns="55880" bIns="55880" numCol="1" spcCol="1270" anchor="ctr" anchorCtr="0">
          <a:noAutofit/>
        </a:bodyPr>
        <a:lstStyle/>
        <a:p>
          <a:pPr lvl="0" algn="l" defTabSz="977900">
            <a:lnSpc>
              <a:spcPct val="90000"/>
            </a:lnSpc>
            <a:spcBef>
              <a:spcPct val="0"/>
            </a:spcBef>
            <a:spcAft>
              <a:spcPct val="35000"/>
            </a:spcAft>
          </a:pPr>
          <a:r>
            <a:rPr lang="nl-BE" sz="2200" kern="1200" dirty="0" smtClean="0"/>
            <a:t>Verwerven technische kennis &amp; competenties</a:t>
          </a:r>
          <a:br>
            <a:rPr lang="nl-BE" sz="2200" kern="1200" dirty="0" smtClean="0"/>
          </a:br>
          <a:r>
            <a:rPr lang="nl-BE" sz="2200" kern="1200" dirty="0" smtClean="0"/>
            <a:t>→ integreer een leertraject</a:t>
          </a:r>
          <a:endParaRPr lang="fr-BE" sz="2200" kern="1200" dirty="0"/>
        </a:p>
      </dsp:txBody>
      <dsp:txXfrm>
        <a:off x="1019488" y="2783654"/>
        <a:ext cx="6430674" cy="861285"/>
      </dsp:txXfrm>
    </dsp:sp>
    <dsp:sp modelId="{434BAE59-BB84-4DBA-816A-81EE74BBB986}">
      <dsp:nvSpPr>
        <dsp:cNvPr id="0" name=""/>
        <dsp:cNvSpPr/>
      </dsp:nvSpPr>
      <dsp:spPr>
        <a:xfrm>
          <a:off x="550722" y="2729481"/>
          <a:ext cx="1010841" cy="1010841"/>
        </a:xfrm>
        <a:prstGeom prst="ellipse">
          <a:avLst/>
        </a:prstGeom>
        <a:blipFill rotWithShape="0">
          <a:blip xmlns:r="http://schemas.openxmlformats.org/officeDocument/2006/relationships" r:embed="rId3"/>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A8381D80-5646-44F4-8401-8B88ECE45C25}">
      <dsp:nvSpPr>
        <dsp:cNvPr id="0" name=""/>
        <dsp:cNvSpPr/>
      </dsp:nvSpPr>
      <dsp:spPr>
        <a:xfrm>
          <a:off x="592512" y="4017478"/>
          <a:ext cx="6894305" cy="8612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1884" tIns="55880" rIns="55880" bIns="55880" numCol="1" spcCol="1270" anchor="ctr" anchorCtr="0">
          <a:noAutofit/>
        </a:bodyPr>
        <a:lstStyle/>
        <a:p>
          <a:pPr lvl="0" algn="l" defTabSz="977900">
            <a:lnSpc>
              <a:spcPct val="90000"/>
            </a:lnSpc>
            <a:spcBef>
              <a:spcPct val="0"/>
            </a:spcBef>
            <a:spcAft>
              <a:spcPct val="35000"/>
            </a:spcAft>
          </a:pPr>
          <a:r>
            <a:rPr lang="nl-BE" sz="2200" kern="1200" dirty="0" smtClean="0"/>
            <a:t>Voorbereiding </a:t>
          </a:r>
          <a:r>
            <a:rPr lang="nl-BE" sz="2200" kern="1200" dirty="0" err="1" smtClean="0"/>
            <a:t>inproductiestelling</a:t>
          </a:r>
          <a:endParaRPr lang="nl-BE" sz="2200" kern="1200" dirty="0" smtClean="0"/>
        </a:p>
        <a:p>
          <a:pPr lvl="0" algn="l" defTabSz="977900">
            <a:lnSpc>
              <a:spcPct val="90000"/>
            </a:lnSpc>
            <a:spcBef>
              <a:spcPct val="0"/>
            </a:spcBef>
            <a:spcAft>
              <a:spcPct val="35000"/>
            </a:spcAft>
          </a:pPr>
          <a:r>
            <a:rPr lang="nl-BE" sz="2200" kern="1200" dirty="0" smtClean="0"/>
            <a:t>→ vereist gedegen analyse</a:t>
          </a:r>
          <a:endParaRPr lang="fr-BE" sz="2200" kern="1200" dirty="0"/>
        </a:p>
      </dsp:txBody>
      <dsp:txXfrm>
        <a:off x="592512" y="4017478"/>
        <a:ext cx="6894305" cy="861285"/>
      </dsp:txXfrm>
    </dsp:sp>
    <dsp:sp modelId="{FCC0E3A7-ACA9-431B-819C-800F02349FB0}">
      <dsp:nvSpPr>
        <dsp:cNvPr id="0" name=""/>
        <dsp:cNvSpPr/>
      </dsp:nvSpPr>
      <dsp:spPr>
        <a:xfrm>
          <a:off x="87092" y="3942700"/>
          <a:ext cx="1010841" cy="1010841"/>
        </a:xfrm>
        <a:prstGeom prst="ellipse">
          <a:avLst/>
        </a:prstGeom>
        <a:blipFill rotWithShape="0">
          <a:blip xmlns:r="http://schemas.openxmlformats.org/officeDocument/2006/relationships" r:embed="rId4"/>
          <a:stretch>
            <a:fillRect/>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4F707-D161-47AF-B478-06015CC94E7B}">
      <dsp:nvSpPr>
        <dsp:cNvPr id="0" name=""/>
        <dsp:cNvSpPr/>
      </dsp:nvSpPr>
      <dsp:spPr>
        <a:xfrm>
          <a:off x="744" y="145603"/>
          <a:ext cx="2902148" cy="174128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b="1" kern="1200" spc="200" dirty="0" smtClean="0"/>
            <a:t>Minimale gegevensverwerking</a:t>
          </a:r>
          <a:endParaRPr lang="fr-BE" sz="2100" kern="1200" dirty="0"/>
        </a:p>
      </dsp:txBody>
      <dsp:txXfrm>
        <a:off x="744" y="145603"/>
        <a:ext cx="2902148" cy="1741289"/>
      </dsp:txXfrm>
    </dsp:sp>
    <dsp:sp modelId="{B94F222E-9055-48A8-8B74-8F9623F16BBD}">
      <dsp:nvSpPr>
        <dsp:cNvPr id="0" name=""/>
        <dsp:cNvSpPr/>
      </dsp:nvSpPr>
      <dsp:spPr>
        <a:xfrm>
          <a:off x="3193107" y="145603"/>
          <a:ext cx="2902148" cy="1741289"/>
        </a:xfrm>
        <a:prstGeom prst="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b="1" kern="1200" spc="180" dirty="0" smtClean="0"/>
            <a:t>Recht op vergetelheid</a:t>
          </a:r>
          <a:endParaRPr lang="fr-BE" sz="2100" kern="1200" dirty="0"/>
        </a:p>
      </dsp:txBody>
      <dsp:txXfrm>
        <a:off x="3193107" y="145603"/>
        <a:ext cx="2902148" cy="1741289"/>
      </dsp:txXfrm>
    </dsp:sp>
    <dsp:sp modelId="{723E977C-A22B-46FD-98E8-79CE7DF11968}">
      <dsp:nvSpPr>
        <dsp:cNvPr id="0" name=""/>
        <dsp:cNvSpPr/>
      </dsp:nvSpPr>
      <dsp:spPr>
        <a:xfrm>
          <a:off x="744" y="2177107"/>
          <a:ext cx="2902148" cy="1741289"/>
        </a:xfrm>
        <a:prstGeom prst="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b="1" kern="1200" dirty="0" smtClean="0"/>
            <a:t>Recht op beperking van de verwerking</a:t>
          </a:r>
          <a:endParaRPr lang="fr-BE" sz="2100" kern="1200" dirty="0"/>
        </a:p>
      </dsp:txBody>
      <dsp:txXfrm>
        <a:off x="744" y="2177107"/>
        <a:ext cx="2902148" cy="1741289"/>
      </dsp:txXfrm>
    </dsp:sp>
    <dsp:sp modelId="{F9DD4C10-644E-4FAF-B3D8-80E16F3B7F6E}">
      <dsp:nvSpPr>
        <dsp:cNvPr id="0" name=""/>
        <dsp:cNvSpPr/>
      </dsp:nvSpPr>
      <dsp:spPr>
        <a:xfrm>
          <a:off x="3193107" y="2177107"/>
          <a:ext cx="2902148" cy="1741289"/>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nl-BE" sz="2100" b="1" kern="1200" dirty="0" smtClean="0"/>
            <a:t>Passende beveiliging</a:t>
          </a:r>
          <a:endParaRPr lang="fr-BE" sz="2100" kern="1200" dirty="0"/>
        </a:p>
      </dsp:txBody>
      <dsp:txXfrm>
        <a:off x="3193107" y="2177107"/>
        <a:ext cx="2902148" cy="1741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0108-60E3-4B1F-BCA2-CF1175385AE5}">
      <dsp:nvSpPr>
        <dsp:cNvPr id="0" name=""/>
        <dsp:cNvSpPr/>
      </dsp:nvSpPr>
      <dsp:spPr>
        <a:xfrm>
          <a:off x="3176"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err="1" smtClean="0"/>
            <a:t>gegevens-verzameling</a:t>
          </a:r>
          <a:endParaRPr lang="nl-BE" sz="1500" kern="1200" dirty="0"/>
        </a:p>
      </dsp:txBody>
      <dsp:txXfrm>
        <a:off x="27582" y="633276"/>
        <a:ext cx="1339988" cy="784468"/>
      </dsp:txXfrm>
    </dsp:sp>
    <dsp:sp modelId="{7F96FBE9-7DFF-44ED-8DFA-13B9A8F781B5}">
      <dsp:nvSpPr>
        <dsp:cNvPr id="0" name=""/>
        <dsp:cNvSpPr/>
      </dsp:nvSpPr>
      <dsp:spPr>
        <a:xfrm>
          <a:off x="1530856" y="853299"/>
          <a:ext cx="294425" cy="344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nl-BE" sz="1200" kern="1200"/>
        </a:p>
      </dsp:txBody>
      <dsp:txXfrm>
        <a:off x="1530856" y="922183"/>
        <a:ext cx="206098" cy="206654"/>
      </dsp:txXfrm>
    </dsp:sp>
    <dsp:sp modelId="{B74DB161-FD58-4459-942D-AA9415ED34CC}">
      <dsp:nvSpPr>
        <dsp:cNvPr id="0" name=""/>
        <dsp:cNvSpPr/>
      </dsp:nvSpPr>
      <dsp:spPr>
        <a:xfrm>
          <a:off x="1947497"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opslag &amp; voorverwerking</a:t>
          </a:r>
          <a:endParaRPr lang="nl-BE" sz="1500" kern="1200" dirty="0"/>
        </a:p>
      </dsp:txBody>
      <dsp:txXfrm>
        <a:off x="1971903" y="633276"/>
        <a:ext cx="1339988" cy="784468"/>
      </dsp:txXfrm>
    </dsp:sp>
    <dsp:sp modelId="{93DEFDEC-B46A-41DA-97DA-38E82A8D4071}">
      <dsp:nvSpPr>
        <dsp:cNvPr id="0" name=""/>
        <dsp:cNvSpPr/>
      </dsp:nvSpPr>
      <dsp:spPr>
        <a:xfrm>
          <a:off x="3475177" y="853299"/>
          <a:ext cx="294425" cy="344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nl-BE" sz="1200" kern="1200"/>
        </a:p>
      </dsp:txBody>
      <dsp:txXfrm>
        <a:off x="3475177" y="922183"/>
        <a:ext cx="206098" cy="206654"/>
      </dsp:txXfrm>
    </dsp:sp>
    <dsp:sp modelId="{5CDF4373-CEF9-4B56-A98D-005E029C2C39}">
      <dsp:nvSpPr>
        <dsp:cNvPr id="0" name=""/>
        <dsp:cNvSpPr/>
      </dsp:nvSpPr>
      <dsp:spPr>
        <a:xfrm>
          <a:off x="3891817"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analyse</a:t>
          </a:r>
          <a:endParaRPr lang="nl-BE" sz="1500" kern="1200" dirty="0"/>
        </a:p>
      </dsp:txBody>
      <dsp:txXfrm>
        <a:off x="3916223" y="633276"/>
        <a:ext cx="1339988" cy="784468"/>
      </dsp:txXfrm>
    </dsp:sp>
    <dsp:sp modelId="{7326847D-EB21-4B6C-B953-80A9E5EC9D69}">
      <dsp:nvSpPr>
        <dsp:cNvPr id="0" name=""/>
        <dsp:cNvSpPr/>
      </dsp:nvSpPr>
      <dsp:spPr>
        <a:xfrm>
          <a:off x="5419498" y="853299"/>
          <a:ext cx="294425" cy="344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nl-BE" sz="1200" kern="1200"/>
        </a:p>
      </dsp:txBody>
      <dsp:txXfrm>
        <a:off x="5419498" y="922183"/>
        <a:ext cx="206098" cy="206654"/>
      </dsp:txXfrm>
    </dsp:sp>
    <dsp:sp modelId="{711CFF25-7941-4EA9-BE11-F54EE3F932FA}">
      <dsp:nvSpPr>
        <dsp:cNvPr id="0" name=""/>
        <dsp:cNvSpPr/>
      </dsp:nvSpPr>
      <dsp:spPr>
        <a:xfrm>
          <a:off x="5836138"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gebruik</a:t>
          </a:r>
          <a:endParaRPr lang="nl-BE" sz="1500" kern="1200" dirty="0"/>
        </a:p>
      </dsp:txBody>
      <dsp:txXfrm>
        <a:off x="5860544" y="633276"/>
        <a:ext cx="1339988" cy="7844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40E5C-9A33-4B38-BAC3-20C32A855121}">
      <dsp:nvSpPr>
        <dsp:cNvPr id="0" name=""/>
        <dsp:cNvSpPr/>
      </dsp:nvSpPr>
      <dsp:spPr>
        <a:xfrm>
          <a:off x="764942" y="0"/>
          <a:ext cx="4775200" cy="47752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err="1" smtClean="0"/>
            <a:t>Artificial</a:t>
          </a:r>
          <a:r>
            <a:rPr lang="fr-BE" sz="2000" kern="1200" dirty="0" smtClean="0"/>
            <a:t> Intelligence</a:t>
          </a:r>
          <a:endParaRPr lang="nl-BE" sz="2000" kern="1200" dirty="0"/>
        </a:p>
      </dsp:txBody>
      <dsp:txXfrm>
        <a:off x="2318076" y="238759"/>
        <a:ext cx="1668932" cy="716280"/>
      </dsp:txXfrm>
    </dsp:sp>
    <dsp:sp modelId="{B37800D9-AEF5-48BD-9EB3-6EB36F9B4018}">
      <dsp:nvSpPr>
        <dsp:cNvPr id="0" name=""/>
        <dsp:cNvSpPr/>
      </dsp:nvSpPr>
      <dsp:spPr>
        <a:xfrm>
          <a:off x="1361854" y="1193799"/>
          <a:ext cx="3581400" cy="35814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smtClean="0"/>
            <a:t>Machine </a:t>
          </a:r>
          <a:r>
            <a:rPr lang="fr-BE" sz="2000" kern="1200" dirty="0" err="1" smtClean="0"/>
            <a:t>learning</a:t>
          </a:r>
          <a:endParaRPr lang="nl-BE" sz="2000" kern="1200" dirty="0"/>
        </a:p>
      </dsp:txBody>
      <dsp:txXfrm>
        <a:off x="2318088" y="1417637"/>
        <a:ext cx="1668932" cy="671512"/>
      </dsp:txXfrm>
    </dsp:sp>
    <dsp:sp modelId="{DE49CD2D-E863-419B-A65B-AF26607F1C13}">
      <dsp:nvSpPr>
        <dsp:cNvPr id="0" name=""/>
        <dsp:cNvSpPr/>
      </dsp:nvSpPr>
      <dsp:spPr>
        <a:xfrm>
          <a:off x="1958766" y="2387600"/>
          <a:ext cx="2387600" cy="23876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err="1" smtClean="0"/>
            <a:t>Neuron</a:t>
          </a:r>
          <a:r>
            <a:rPr lang="fr-BE" sz="2000" kern="1200" dirty="0" smtClean="0"/>
            <a:t> </a:t>
          </a:r>
          <a:r>
            <a:rPr lang="fr-BE" sz="2000" kern="1200" dirty="0" err="1" smtClean="0"/>
            <a:t>based</a:t>
          </a:r>
          <a:endParaRPr lang="nl-BE" sz="2000" kern="1200" dirty="0"/>
        </a:p>
      </dsp:txBody>
      <dsp:txXfrm>
        <a:off x="2308422" y="2984499"/>
        <a:ext cx="1688288" cy="1193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80FF-CF55-4733-BFFB-F66CAB491E32}">
      <dsp:nvSpPr>
        <dsp:cNvPr id="0" name=""/>
        <dsp:cNvSpPr/>
      </dsp:nvSpPr>
      <dsp:spPr>
        <a:xfrm>
          <a:off x="2655" y="378803"/>
          <a:ext cx="2588912" cy="5184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Supervised</a:t>
          </a:r>
          <a:r>
            <a:rPr lang="fr-BE" sz="1800" b="1" kern="1200" dirty="0" smtClean="0"/>
            <a:t> </a:t>
          </a:r>
          <a:r>
            <a:rPr lang="fr-BE" sz="1800" b="1" kern="1200" dirty="0" err="1" smtClean="0"/>
            <a:t>learning</a:t>
          </a:r>
          <a:endParaRPr lang="fr-BE" sz="1800" b="1" kern="1200" dirty="0"/>
        </a:p>
      </dsp:txBody>
      <dsp:txXfrm>
        <a:off x="2655" y="378803"/>
        <a:ext cx="2588912" cy="518400"/>
      </dsp:txXfrm>
    </dsp:sp>
    <dsp:sp modelId="{92D12CF7-0231-4278-9821-2890F766CC8C}">
      <dsp:nvSpPr>
        <dsp:cNvPr id="0" name=""/>
        <dsp:cNvSpPr/>
      </dsp:nvSpPr>
      <dsp:spPr>
        <a:xfrm>
          <a:off x="2655" y="897203"/>
          <a:ext cx="2588912" cy="318848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err="1" smtClean="0"/>
            <a:t>learns</a:t>
          </a:r>
          <a:r>
            <a:rPr lang="fr-BE" sz="1800" kern="1200" dirty="0" smtClean="0"/>
            <a:t> </a:t>
          </a:r>
          <a:r>
            <a:rPr lang="fr-BE" sz="1800" kern="1200" dirty="0" err="1" smtClean="0"/>
            <a:t>from</a:t>
          </a:r>
          <a:r>
            <a:rPr lang="fr-BE" sz="1800" kern="1200" dirty="0" smtClean="0"/>
            <a:t> </a:t>
          </a:r>
          <a:r>
            <a:rPr lang="fr-BE" sz="1800" kern="1200" dirty="0" err="1" smtClean="0"/>
            <a:t>examples</a:t>
          </a:r>
          <a:r>
            <a:rPr lang="fr-BE" sz="1800" kern="1200" dirty="0" smtClean="0"/>
            <a:t> of pairs of input-output</a:t>
          </a:r>
          <a:endParaRPr lang="fr-BE" sz="1800" kern="1200" dirty="0"/>
        </a:p>
        <a:p>
          <a:pPr marL="171450" lvl="1" indent="-171450" algn="l" defTabSz="800100">
            <a:lnSpc>
              <a:spcPct val="90000"/>
            </a:lnSpc>
            <a:spcBef>
              <a:spcPct val="0"/>
            </a:spcBef>
            <a:spcAft>
              <a:spcPct val="15000"/>
            </a:spcAft>
            <a:buChar char="••"/>
          </a:pPr>
          <a:r>
            <a:rPr lang="fr-BE" sz="1800" kern="1200" dirty="0" smtClean="0"/>
            <a:t>feedback </a:t>
          </a:r>
          <a:r>
            <a:rPr lang="fr-BE" sz="1800" kern="1200" dirty="0" err="1" smtClean="0"/>
            <a:t>from</a:t>
          </a:r>
          <a:r>
            <a:rPr lang="fr-BE" sz="1800" kern="1200" dirty="0" smtClean="0"/>
            <a:t> a « </a:t>
          </a:r>
          <a:r>
            <a:rPr lang="fr-BE" sz="1800" kern="1200" dirty="0" err="1" smtClean="0"/>
            <a:t>teacher</a:t>
          </a:r>
          <a:r>
            <a:rPr lang="fr-BE" sz="1800" kern="1200" dirty="0" smtClean="0"/>
            <a:t> » </a:t>
          </a:r>
          <a:r>
            <a:rPr lang="fr-BE" sz="1800" kern="1200" dirty="0" err="1" smtClean="0"/>
            <a:t>which</a:t>
          </a:r>
          <a:r>
            <a:rPr lang="fr-BE" sz="1800" kern="1200" dirty="0" smtClean="0"/>
            <a:t> </a:t>
          </a:r>
          <a:r>
            <a:rPr lang="fr-BE" sz="1800" kern="1200" dirty="0" err="1" smtClean="0"/>
            <a:t>provides</a:t>
          </a:r>
          <a:r>
            <a:rPr lang="fr-BE" sz="1800" kern="1200" dirty="0" smtClean="0"/>
            <a:t> the correct </a:t>
          </a:r>
          <a:r>
            <a:rPr lang="fr-BE" sz="1800" kern="1200" dirty="0" err="1" smtClean="0"/>
            <a:t>answer</a:t>
          </a:r>
          <a:r>
            <a:rPr lang="fr-BE" sz="1800" kern="1200" dirty="0" smtClean="0"/>
            <a:t> for </a:t>
          </a:r>
          <a:r>
            <a:rPr lang="fr-BE" sz="1800" kern="1200" dirty="0" err="1" smtClean="0"/>
            <a:t>example</a:t>
          </a:r>
          <a:r>
            <a:rPr lang="fr-BE" sz="1800" kern="1200" dirty="0" smtClean="0"/>
            <a:t> inputs</a:t>
          </a:r>
          <a:endParaRPr lang="fr-BE" sz="1800" kern="1200" dirty="0"/>
        </a:p>
        <a:p>
          <a:pPr marL="171450" lvl="1" indent="-171450" algn="l" defTabSz="800100">
            <a:lnSpc>
              <a:spcPct val="90000"/>
            </a:lnSpc>
            <a:spcBef>
              <a:spcPct val="0"/>
            </a:spcBef>
            <a:spcAft>
              <a:spcPct val="15000"/>
            </a:spcAft>
            <a:buChar char="••"/>
          </a:pPr>
          <a:r>
            <a:rPr lang="fr-BE" sz="1800" kern="1200" dirty="0" err="1" smtClean="0"/>
            <a:t>most</a:t>
          </a:r>
          <a:r>
            <a:rPr lang="fr-BE" sz="1800" kern="1200" dirty="0" smtClean="0"/>
            <a:t> </a:t>
          </a:r>
          <a:r>
            <a:rPr lang="fr-BE" sz="1800" kern="1200" dirty="0" err="1" smtClean="0"/>
            <a:t>common</a:t>
          </a:r>
          <a:r>
            <a:rPr lang="fr-BE" sz="1800" kern="1200" dirty="0" smtClean="0"/>
            <a:t> </a:t>
          </a:r>
          <a:r>
            <a:rPr lang="fr-BE" sz="1800" kern="1200" dirty="0" err="1" smtClean="0"/>
            <a:t>approach</a:t>
          </a:r>
          <a:endParaRPr lang="fr-BE" sz="1800" kern="1200" dirty="0"/>
        </a:p>
        <a:p>
          <a:pPr marL="171450" lvl="1" indent="-171450" algn="l" defTabSz="800100">
            <a:lnSpc>
              <a:spcPct val="90000"/>
            </a:lnSpc>
            <a:spcBef>
              <a:spcPct val="0"/>
            </a:spcBef>
            <a:spcAft>
              <a:spcPct val="15000"/>
            </a:spcAft>
            <a:buChar char="••"/>
          </a:pPr>
          <a:r>
            <a:rPr lang="fr-BE" sz="1800" kern="1200" dirty="0" err="1" smtClean="0"/>
            <a:t>eg</a:t>
          </a:r>
          <a:r>
            <a:rPr lang="fr-BE" sz="1800" kern="1200" dirty="0" smtClean="0"/>
            <a:t> </a:t>
          </a:r>
          <a:r>
            <a:rPr lang="fr-BE" sz="1800" kern="1200" dirty="0" err="1" smtClean="0"/>
            <a:t>chatbot</a:t>
          </a:r>
          <a:endParaRPr lang="fr-BE" sz="1800" kern="1200" dirty="0"/>
        </a:p>
      </dsp:txBody>
      <dsp:txXfrm>
        <a:off x="2655" y="897203"/>
        <a:ext cx="2588912" cy="3188489"/>
      </dsp:txXfrm>
    </dsp:sp>
    <dsp:sp modelId="{E71B7F2B-3990-4416-AAB8-94F2A414FFD8}">
      <dsp:nvSpPr>
        <dsp:cNvPr id="0" name=""/>
        <dsp:cNvSpPr/>
      </dsp:nvSpPr>
      <dsp:spPr>
        <a:xfrm>
          <a:off x="2954015" y="378803"/>
          <a:ext cx="2588912" cy="518400"/>
        </a:xfrm>
        <a:prstGeom prst="rect">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Unsupervised</a:t>
          </a:r>
          <a:r>
            <a:rPr lang="fr-BE" sz="1800" b="1" kern="1200" dirty="0" smtClean="0"/>
            <a:t> </a:t>
          </a:r>
          <a:r>
            <a:rPr lang="fr-BE" sz="1800" b="1" kern="1200" dirty="0" err="1" smtClean="0"/>
            <a:t>learning</a:t>
          </a:r>
          <a:endParaRPr lang="fr-BE" sz="1800" b="1" kern="1200" dirty="0"/>
        </a:p>
      </dsp:txBody>
      <dsp:txXfrm>
        <a:off x="2954015" y="378803"/>
        <a:ext cx="2588912" cy="518400"/>
      </dsp:txXfrm>
    </dsp:sp>
    <dsp:sp modelId="{63AEA9B5-CCB5-4A08-9C82-6914858755BF}">
      <dsp:nvSpPr>
        <dsp:cNvPr id="0" name=""/>
        <dsp:cNvSpPr/>
      </dsp:nvSpPr>
      <dsp:spPr>
        <a:xfrm>
          <a:off x="2954015" y="897203"/>
          <a:ext cx="2588912" cy="3188489"/>
        </a:xfrm>
        <a:prstGeom prst="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t>no feedback </a:t>
          </a:r>
          <a:r>
            <a:rPr lang="fr-BE" sz="1800" kern="1200" dirty="0" err="1" smtClean="0"/>
            <a:t>from</a:t>
          </a:r>
          <a:r>
            <a:rPr lang="fr-BE" sz="1800" kern="1200" dirty="0" smtClean="0"/>
            <a:t> a « </a:t>
          </a:r>
          <a:r>
            <a:rPr lang="fr-BE" sz="1800" kern="1200" dirty="0" err="1" smtClean="0"/>
            <a:t>teacher</a:t>
          </a:r>
          <a:r>
            <a:rPr lang="fr-BE" sz="1800" kern="1200" dirty="0" smtClean="0"/>
            <a:t> »</a:t>
          </a:r>
          <a:endParaRPr lang="fr-BE" sz="1800" kern="1200" dirty="0"/>
        </a:p>
        <a:p>
          <a:pPr marL="171450" lvl="1" indent="-171450" algn="l" defTabSz="800100">
            <a:lnSpc>
              <a:spcPct val="90000"/>
            </a:lnSpc>
            <a:spcBef>
              <a:spcPct val="0"/>
            </a:spcBef>
            <a:spcAft>
              <a:spcPct val="15000"/>
            </a:spcAft>
            <a:buChar char="••"/>
          </a:pPr>
          <a:r>
            <a:rPr lang="fr-BE" sz="1800" kern="1200" dirty="0" err="1" smtClean="0"/>
            <a:t>learns</a:t>
          </a:r>
          <a:r>
            <a:rPr lang="fr-BE" sz="1800" kern="1200" dirty="0" smtClean="0"/>
            <a:t> patterns in the input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used</a:t>
          </a:r>
          <a:r>
            <a:rPr lang="fr-BE" sz="1800" kern="1200" dirty="0" smtClean="0"/>
            <a:t> </a:t>
          </a:r>
          <a:r>
            <a:rPr lang="fr-BE" sz="1800" kern="1200" dirty="0" err="1" smtClean="0"/>
            <a:t>mainly</a:t>
          </a:r>
          <a:r>
            <a:rPr lang="fr-BE" sz="1800" kern="1200" dirty="0" smtClean="0"/>
            <a:t> for </a:t>
          </a:r>
          <a:r>
            <a:rPr lang="fr-BE" sz="1800" kern="1200" dirty="0" err="1" smtClean="0"/>
            <a:t>clustering</a:t>
          </a:r>
          <a:endParaRPr lang="fr-BE" sz="1800" kern="1200" dirty="0"/>
        </a:p>
      </dsp:txBody>
      <dsp:txXfrm>
        <a:off x="2954015" y="897203"/>
        <a:ext cx="2588912" cy="3188489"/>
      </dsp:txXfrm>
    </dsp:sp>
    <dsp:sp modelId="{BAB4DD27-3F1A-4BED-ACF4-71538174A367}">
      <dsp:nvSpPr>
        <dsp:cNvPr id="0" name=""/>
        <dsp:cNvSpPr/>
      </dsp:nvSpPr>
      <dsp:spPr>
        <a:xfrm>
          <a:off x="5905376" y="378803"/>
          <a:ext cx="2588912" cy="518400"/>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fr-BE" sz="1800" b="1" kern="1200" dirty="0" err="1" smtClean="0"/>
            <a:t>Reinforcement</a:t>
          </a:r>
          <a:r>
            <a:rPr lang="fr-BE" sz="1800" b="1" kern="1200" dirty="0" smtClean="0"/>
            <a:t> </a:t>
          </a:r>
          <a:r>
            <a:rPr lang="fr-BE" sz="1800" b="1" kern="1200" dirty="0" err="1" smtClean="0"/>
            <a:t>learning</a:t>
          </a:r>
          <a:endParaRPr lang="fr-BE" sz="1800" b="1" kern="1200" dirty="0"/>
        </a:p>
      </dsp:txBody>
      <dsp:txXfrm>
        <a:off x="5905376" y="378803"/>
        <a:ext cx="2588912" cy="518400"/>
      </dsp:txXfrm>
    </dsp:sp>
    <dsp:sp modelId="{7C270DA6-18AC-4A25-BC9A-F25D9F15C8FF}">
      <dsp:nvSpPr>
        <dsp:cNvPr id="0" name=""/>
        <dsp:cNvSpPr/>
      </dsp:nvSpPr>
      <dsp:spPr>
        <a:xfrm>
          <a:off x="5905376" y="897203"/>
          <a:ext cx="2588912" cy="3188489"/>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BE" sz="1800" kern="1200" dirty="0" smtClean="0"/>
            <a:t>no feedback </a:t>
          </a:r>
          <a:r>
            <a:rPr lang="fr-BE" sz="1800" kern="1200" dirty="0" err="1" smtClean="0"/>
            <a:t>from</a:t>
          </a:r>
          <a:r>
            <a:rPr lang="fr-BE" sz="1800" kern="1200" dirty="0" smtClean="0"/>
            <a:t> a « </a:t>
          </a:r>
          <a:r>
            <a:rPr lang="fr-BE" sz="1800" kern="1200" dirty="0" err="1" smtClean="0"/>
            <a:t>teacher</a:t>
          </a:r>
          <a:r>
            <a:rPr lang="fr-BE" sz="1800" kern="1200" dirty="0" smtClean="0"/>
            <a:t> »</a:t>
          </a:r>
          <a:endParaRPr lang="fr-BE" sz="1800" kern="1200" dirty="0"/>
        </a:p>
        <a:p>
          <a:pPr marL="171450" lvl="1" indent="-171450" algn="l" defTabSz="800100">
            <a:lnSpc>
              <a:spcPct val="90000"/>
            </a:lnSpc>
            <a:spcBef>
              <a:spcPct val="0"/>
            </a:spcBef>
            <a:spcAft>
              <a:spcPct val="15000"/>
            </a:spcAft>
            <a:buChar char="••"/>
          </a:pPr>
          <a:r>
            <a:rPr lang="fr-BE" sz="1800" kern="1200" dirty="0" err="1" smtClean="0"/>
            <a:t>receives</a:t>
          </a:r>
          <a:r>
            <a:rPr lang="fr-BE" sz="1800" kern="1200" dirty="0" smtClean="0"/>
            <a:t> a </a:t>
          </a:r>
          <a:r>
            <a:rPr lang="fr-BE" sz="1800" kern="1200" dirty="0" err="1" smtClean="0"/>
            <a:t>reward</a:t>
          </a:r>
          <a:r>
            <a:rPr lang="fr-BE" sz="1800" kern="1200" dirty="0" smtClean="0"/>
            <a:t> if </a:t>
          </a:r>
          <a:r>
            <a:rPr lang="fr-BE" sz="1800" kern="1200" dirty="0" err="1" smtClean="0"/>
            <a:t>successful</a:t>
          </a:r>
          <a:r>
            <a:rPr lang="fr-BE" sz="1800" kern="1200" dirty="0" smtClean="0"/>
            <a:t> at </a:t>
          </a:r>
          <a:r>
            <a:rPr lang="fr-BE" sz="1800" kern="1200" dirty="0" err="1" smtClean="0"/>
            <a:t>executing</a:t>
          </a:r>
          <a:r>
            <a:rPr lang="fr-BE" sz="1800" kern="1200" dirty="0" smtClean="0"/>
            <a:t> a </a:t>
          </a:r>
          <a:r>
            <a:rPr lang="fr-BE" sz="1800" kern="1200" dirty="0" err="1" smtClean="0"/>
            <a:t>task</a:t>
          </a:r>
          <a:r>
            <a:rPr lang="fr-BE" sz="1800" kern="1200" dirty="0" smtClean="0"/>
            <a:t> or </a:t>
          </a:r>
          <a:r>
            <a:rPr lang="fr-BE" sz="1800" kern="1200" dirty="0" err="1" smtClean="0"/>
            <a:t>punishment</a:t>
          </a:r>
          <a:r>
            <a:rPr lang="fr-BE" sz="1800" kern="1200" dirty="0" smtClean="0"/>
            <a:t> </a:t>
          </a:r>
          <a:r>
            <a:rPr lang="fr-BE" sz="1800" kern="1200" dirty="0" err="1" smtClean="0"/>
            <a:t>otherwise</a:t>
          </a:r>
          <a:endParaRPr lang="fr-BE" sz="1800" kern="1200" dirty="0"/>
        </a:p>
        <a:p>
          <a:pPr marL="171450" lvl="1" indent="-171450" algn="l" defTabSz="800100">
            <a:lnSpc>
              <a:spcPct val="90000"/>
            </a:lnSpc>
            <a:spcBef>
              <a:spcPct val="0"/>
            </a:spcBef>
            <a:spcAft>
              <a:spcPct val="15000"/>
            </a:spcAft>
            <a:buChar char="••"/>
          </a:pPr>
          <a:r>
            <a:rPr lang="fr-BE" sz="1800" kern="1200" dirty="0" err="1" smtClean="0"/>
            <a:t>very</a:t>
          </a:r>
          <a:r>
            <a:rPr lang="fr-BE" sz="1800" kern="1200" dirty="0" smtClean="0"/>
            <a:t> efficient for </a:t>
          </a:r>
          <a:r>
            <a:rPr lang="fr-BE" sz="1800" kern="1200" dirty="0" err="1" smtClean="0"/>
            <a:t>complex</a:t>
          </a:r>
          <a:r>
            <a:rPr lang="fr-BE" sz="1800" kern="1200" dirty="0" smtClean="0"/>
            <a:t> </a:t>
          </a:r>
          <a:r>
            <a:rPr lang="fr-BE" sz="1800" kern="1200" dirty="0" err="1" smtClean="0"/>
            <a:t>problems</a:t>
          </a:r>
          <a:r>
            <a:rPr lang="fr-BE" sz="1800" kern="1200" dirty="0" smtClean="0"/>
            <a:t> in </a:t>
          </a:r>
          <a:r>
            <a:rPr lang="fr-BE" sz="1800" kern="1200" dirty="0" err="1" smtClean="0"/>
            <a:t>unknown</a:t>
          </a:r>
          <a:r>
            <a:rPr lang="fr-BE" sz="1800" kern="1200" dirty="0" smtClean="0"/>
            <a:t> </a:t>
          </a:r>
          <a:r>
            <a:rPr lang="fr-BE" sz="1800" kern="1200" dirty="0" err="1" smtClean="0"/>
            <a:t>environment</a:t>
          </a:r>
          <a:endParaRPr lang="fr-BE" sz="1800" kern="1200" dirty="0"/>
        </a:p>
        <a:p>
          <a:pPr marL="171450" lvl="1" indent="-171450" algn="l" defTabSz="800100">
            <a:lnSpc>
              <a:spcPct val="90000"/>
            </a:lnSpc>
            <a:spcBef>
              <a:spcPct val="0"/>
            </a:spcBef>
            <a:spcAft>
              <a:spcPct val="15000"/>
            </a:spcAft>
            <a:buChar char="••"/>
          </a:pPr>
          <a:r>
            <a:rPr lang="fr-BE" sz="1800" kern="1200" dirty="0" err="1" smtClean="0"/>
            <a:t>particularly</a:t>
          </a:r>
          <a:r>
            <a:rPr lang="fr-BE" sz="1800" kern="1200" dirty="0" smtClean="0"/>
            <a:t> </a:t>
          </a:r>
          <a:r>
            <a:rPr lang="fr-BE" sz="1800" kern="1200" dirty="0" err="1" smtClean="0"/>
            <a:t>used</a:t>
          </a:r>
          <a:r>
            <a:rPr lang="fr-BE" sz="1800" kern="1200" dirty="0" smtClean="0"/>
            <a:t> in </a:t>
          </a:r>
          <a:r>
            <a:rPr lang="fr-BE" sz="1800" kern="1200" dirty="0" err="1" smtClean="0"/>
            <a:t>Robotics</a:t>
          </a:r>
          <a:r>
            <a:rPr lang="fr-BE" sz="1800" kern="1200" dirty="0" smtClean="0"/>
            <a:t> (film robot)</a:t>
          </a:r>
          <a:endParaRPr lang="fr-BE" sz="1800" kern="1200" dirty="0"/>
        </a:p>
      </dsp:txBody>
      <dsp:txXfrm>
        <a:off x="5905376" y="897203"/>
        <a:ext cx="2588912" cy="318848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0CDFC-4227-4C65-BFFE-606B768D4FEF}" type="datetimeFigureOut">
              <a:rPr lang="fr-BE" smtClean="0"/>
              <a:t>3/07/2018</a:t>
            </a:fld>
            <a:endParaRPr lang="fr-B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DF498-6B22-4C23-B9DE-FBD91F7FCCAE}" type="slidenum">
              <a:rPr lang="fr-BE" smtClean="0"/>
              <a:t>‹#›</a:t>
            </a:fld>
            <a:endParaRPr lang="fr-BE"/>
          </a:p>
        </p:txBody>
      </p:sp>
    </p:spTree>
    <p:extLst>
      <p:ext uri="{BB962C8B-B14F-4D97-AF65-F5344CB8AC3E}">
        <p14:creationId xmlns:p14="http://schemas.microsoft.com/office/powerpoint/2010/main" val="303039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CFFA2C57-6F2A-4A75-B143-BC40857E40EC}" type="slidenum">
              <a:rPr lang="en-US" altLang="en-US" smtClean="0">
                <a:latin typeface="Calibri" pitchFamily="34" charset="0"/>
              </a:rPr>
              <a:pPr fontAlgn="base">
                <a:spcBef>
                  <a:spcPct val="0"/>
                </a:spcBef>
                <a:spcAft>
                  <a:spcPct val="0"/>
                </a:spcAft>
                <a:defRPr/>
              </a:pPr>
              <a:t>1</a:t>
            </a:fld>
            <a:endParaRPr lang="nl-BE" altLang="en-US" dirty="0" smtClean="0">
              <a:latin typeface="Calibri" pitchFamily="34" charset="0"/>
            </a:endParaRPr>
          </a:p>
        </p:txBody>
      </p:sp>
    </p:spTree>
    <p:extLst>
      <p:ext uri="{BB962C8B-B14F-4D97-AF65-F5344CB8AC3E}">
        <p14:creationId xmlns:p14="http://schemas.microsoft.com/office/powerpoint/2010/main" val="1005482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15</a:t>
            </a:fld>
            <a:endParaRPr lang="nl-BE"/>
          </a:p>
        </p:txBody>
      </p:sp>
    </p:spTree>
    <p:extLst>
      <p:ext uri="{BB962C8B-B14F-4D97-AF65-F5344CB8AC3E}">
        <p14:creationId xmlns:p14="http://schemas.microsoft.com/office/powerpoint/2010/main" val="3207892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17</a:t>
            </a:fld>
            <a:endParaRPr lang="nl-BE"/>
          </a:p>
        </p:txBody>
      </p:sp>
    </p:spTree>
    <p:extLst>
      <p:ext uri="{BB962C8B-B14F-4D97-AF65-F5344CB8AC3E}">
        <p14:creationId xmlns:p14="http://schemas.microsoft.com/office/powerpoint/2010/main" val="3920880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F19BA0CB-3D32-4B22-B252-7206146214C8}" type="slidenum">
              <a:rPr lang="fr-BE" smtClean="0"/>
              <a:t>18</a:t>
            </a:fld>
            <a:endParaRPr lang="fr-BE"/>
          </a:p>
        </p:txBody>
      </p:sp>
    </p:spTree>
    <p:extLst>
      <p:ext uri="{BB962C8B-B14F-4D97-AF65-F5344CB8AC3E}">
        <p14:creationId xmlns:p14="http://schemas.microsoft.com/office/powerpoint/2010/main" val="4255482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BE" sz="1200" dirty="0" smtClean="0"/>
          </a:p>
        </p:txBody>
      </p:sp>
      <p:sp>
        <p:nvSpPr>
          <p:cNvPr id="4" name="Slide Number Placeholder 3"/>
          <p:cNvSpPr>
            <a:spLocks noGrp="1"/>
          </p:cNvSpPr>
          <p:nvPr>
            <p:ph type="sldNum" sz="quarter" idx="10"/>
          </p:nvPr>
        </p:nvSpPr>
        <p:spPr/>
        <p:txBody>
          <a:bodyPr/>
          <a:lstStyle/>
          <a:p>
            <a:fld id="{F19BA0CB-3D32-4B22-B252-7206146214C8}" type="slidenum">
              <a:rPr lang="fr-BE" smtClean="0"/>
              <a:t>19</a:t>
            </a:fld>
            <a:endParaRPr lang="fr-BE"/>
          </a:p>
        </p:txBody>
      </p:sp>
    </p:spTree>
    <p:extLst>
      <p:ext uri="{BB962C8B-B14F-4D97-AF65-F5344CB8AC3E}">
        <p14:creationId xmlns:p14="http://schemas.microsoft.com/office/powerpoint/2010/main" val="405380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20</a:t>
            </a:fld>
            <a:endParaRPr lang="nl-BE"/>
          </a:p>
        </p:txBody>
      </p:sp>
    </p:spTree>
    <p:extLst>
      <p:ext uri="{BB962C8B-B14F-4D97-AF65-F5344CB8AC3E}">
        <p14:creationId xmlns:p14="http://schemas.microsoft.com/office/powerpoint/2010/main" val="3920880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21</a:t>
            </a:fld>
            <a:endParaRPr lang="nl-BE"/>
          </a:p>
        </p:txBody>
      </p:sp>
    </p:spTree>
    <p:extLst>
      <p:ext uri="{BB962C8B-B14F-4D97-AF65-F5344CB8AC3E}">
        <p14:creationId xmlns:p14="http://schemas.microsoft.com/office/powerpoint/2010/main" val="3920880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22</a:t>
            </a:fld>
            <a:endParaRPr lang="nl-BE"/>
          </a:p>
        </p:txBody>
      </p:sp>
    </p:spTree>
    <p:extLst>
      <p:ext uri="{BB962C8B-B14F-4D97-AF65-F5344CB8AC3E}">
        <p14:creationId xmlns:p14="http://schemas.microsoft.com/office/powerpoint/2010/main" val="626135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23</a:t>
            </a:fld>
            <a:endParaRPr lang="nl-BE"/>
          </a:p>
        </p:txBody>
      </p:sp>
    </p:spTree>
    <p:extLst>
      <p:ext uri="{BB962C8B-B14F-4D97-AF65-F5344CB8AC3E}">
        <p14:creationId xmlns:p14="http://schemas.microsoft.com/office/powerpoint/2010/main" val="3634606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24</a:t>
            </a:fld>
            <a:endParaRPr lang="nl-BE"/>
          </a:p>
        </p:txBody>
      </p:sp>
    </p:spTree>
    <p:extLst>
      <p:ext uri="{BB962C8B-B14F-4D97-AF65-F5344CB8AC3E}">
        <p14:creationId xmlns:p14="http://schemas.microsoft.com/office/powerpoint/2010/main" val="1484758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25</a:t>
            </a:fld>
            <a:endParaRPr lang="nl-BE"/>
          </a:p>
        </p:txBody>
      </p:sp>
    </p:spTree>
    <p:extLst>
      <p:ext uri="{BB962C8B-B14F-4D97-AF65-F5344CB8AC3E}">
        <p14:creationId xmlns:p14="http://schemas.microsoft.com/office/powerpoint/2010/main" val="7910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6</a:t>
            </a:fld>
            <a:endParaRPr lang="nl-BE"/>
          </a:p>
        </p:txBody>
      </p:sp>
    </p:spTree>
    <p:extLst>
      <p:ext uri="{BB962C8B-B14F-4D97-AF65-F5344CB8AC3E}">
        <p14:creationId xmlns:p14="http://schemas.microsoft.com/office/powerpoint/2010/main" val="1868543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26</a:t>
            </a:fld>
            <a:endParaRPr lang="nl-BE"/>
          </a:p>
        </p:txBody>
      </p:sp>
    </p:spTree>
    <p:extLst>
      <p:ext uri="{BB962C8B-B14F-4D97-AF65-F5344CB8AC3E}">
        <p14:creationId xmlns:p14="http://schemas.microsoft.com/office/powerpoint/2010/main" val="3452864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84994F1B-BE66-455F-A211-5BF8A8CC51CA}" type="slidenum">
              <a:rPr lang="nl-BE" smtClean="0"/>
              <a:t>28</a:t>
            </a:fld>
            <a:endParaRPr lang="nl-BE"/>
          </a:p>
        </p:txBody>
      </p:sp>
    </p:spTree>
    <p:extLst>
      <p:ext uri="{BB962C8B-B14F-4D97-AF65-F5344CB8AC3E}">
        <p14:creationId xmlns:p14="http://schemas.microsoft.com/office/powerpoint/2010/main" val="2482301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smtClean="0"/>
          </a:p>
        </p:txBody>
      </p:sp>
      <p:sp>
        <p:nvSpPr>
          <p:cNvPr id="4" name="Slide Number Placeholder 3"/>
          <p:cNvSpPr>
            <a:spLocks noGrp="1"/>
          </p:cNvSpPr>
          <p:nvPr>
            <p:ph type="sldNum" sz="quarter" idx="10"/>
          </p:nvPr>
        </p:nvSpPr>
        <p:spPr/>
        <p:txBody>
          <a:bodyPr/>
          <a:lstStyle/>
          <a:p>
            <a:fld id="{788B9BB4-F4A0-49D2-BB0B-29192490315A}" type="slidenum">
              <a:rPr lang="fr-BE" smtClean="0"/>
              <a:t>29</a:t>
            </a:fld>
            <a:endParaRPr lang="fr-BE"/>
          </a:p>
        </p:txBody>
      </p:sp>
    </p:spTree>
    <p:extLst>
      <p:ext uri="{BB962C8B-B14F-4D97-AF65-F5344CB8AC3E}">
        <p14:creationId xmlns:p14="http://schemas.microsoft.com/office/powerpoint/2010/main" val="390937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788B9BB4-F4A0-49D2-BB0B-29192490315A}" type="slidenum">
              <a:rPr lang="fr-BE" smtClean="0"/>
              <a:t>30</a:t>
            </a:fld>
            <a:endParaRPr lang="fr-BE"/>
          </a:p>
        </p:txBody>
      </p:sp>
    </p:spTree>
    <p:extLst>
      <p:ext uri="{BB962C8B-B14F-4D97-AF65-F5344CB8AC3E}">
        <p14:creationId xmlns:p14="http://schemas.microsoft.com/office/powerpoint/2010/main" val="619202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Technologische beperkingen:</a:t>
            </a:r>
            <a:r>
              <a:rPr lang="nl-BE" baseline="0" dirty="0" smtClean="0"/>
              <a:t> </a:t>
            </a:r>
          </a:p>
          <a:p>
            <a:pPr marL="171450" indent="-171450">
              <a:buFontTx/>
              <a:buChar char="-"/>
            </a:pPr>
            <a:r>
              <a:rPr lang="nl-BE" baseline="0" dirty="0" smtClean="0"/>
              <a:t>We vermijden complexe technologie (vb. geen smart </a:t>
            </a:r>
            <a:r>
              <a:rPr lang="nl-BE" baseline="0" dirty="0" err="1" smtClean="0"/>
              <a:t>smart</a:t>
            </a:r>
            <a:r>
              <a:rPr lang="nl-BE" baseline="0" dirty="0" smtClean="0"/>
              <a:t> </a:t>
            </a:r>
            <a:r>
              <a:rPr lang="nl-BE" baseline="0" dirty="0" err="1" smtClean="0"/>
              <a:t>contracts</a:t>
            </a:r>
            <a:r>
              <a:rPr lang="nl-BE" baseline="0" dirty="0" smtClean="0"/>
              <a:t>, geen nood aan afschermen van data op blockchain voor deel participanten op netwerkt)</a:t>
            </a:r>
          </a:p>
          <a:p>
            <a:pPr marL="171450" indent="-171450">
              <a:buFontTx/>
              <a:buChar char="-"/>
            </a:pPr>
            <a:r>
              <a:rPr lang="nl-BE" baseline="0" dirty="0" smtClean="0"/>
              <a:t>We houden rekening met migratie naar andere blockchain technologie</a:t>
            </a:r>
          </a:p>
          <a:p>
            <a:pPr marL="171450" indent="-171450">
              <a:buFontTx/>
              <a:buChar char="-"/>
            </a:pPr>
            <a:endParaRPr lang="nl-BE" baseline="0" dirty="0" smtClean="0"/>
          </a:p>
          <a:p>
            <a:pPr marL="0" indent="0">
              <a:buFontTx/>
              <a:buNone/>
            </a:pPr>
            <a:r>
              <a:rPr lang="nl-BE" b="1" baseline="0" dirty="0" smtClean="0"/>
              <a:t>Veilig</a:t>
            </a:r>
          </a:p>
          <a:p>
            <a:pPr marL="0" indent="0">
              <a:buFontTx/>
              <a:buNone/>
            </a:pPr>
            <a:r>
              <a:rPr lang="nl-BE" baseline="0" dirty="0" smtClean="0"/>
              <a:t>De blockchain bevat enkel </a:t>
            </a:r>
            <a:r>
              <a:rPr lang="nl-BE" baseline="0" dirty="0" err="1" smtClean="0"/>
              <a:t>hashes</a:t>
            </a:r>
            <a:r>
              <a:rPr lang="nl-BE" baseline="0" dirty="0" smtClean="0"/>
              <a:t>, waar geen  gevoelige gegevens uit afgeleid kunnen worden</a:t>
            </a:r>
          </a:p>
          <a:p>
            <a:pPr marL="0" indent="0">
              <a:buFontTx/>
              <a:buNone/>
            </a:pPr>
            <a:r>
              <a:rPr lang="nl-BE" baseline="0" dirty="0" smtClean="0"/>
              <a:t>Elke participant heeft een geheime, </a:t>
            </a:r>
            <a:r>
              <a:rPr lang="nl-BE" baseline="0" dirty="0" err="1" smtClean="0"/>
              <a:t>cryptografische</a:t>
            </a:r>
            <a:r>
              <a:rPr lang="nl-BE" baseline="0" dirty="0" smtClean="0"/>
              <a:t> sleutel. Het systeem is zo opgezet dat er omgegaan kan worden met verlies/diefstal van een dergelijke sleutel.</a:t>
            </a:r>
          </a:p>
          <a:p>
            <a:pPr marL="0" indent="0">
              <a:buFontTx/>
              <a:buNone/>
            </a:pPr>
            <a:endParaRPr lang="nl-BE" baseline="0" dirty="0" smtClean="0"/>
          </a:p>
          <a:p>
            <a:pPr marL="0" indent="0">
              <a:buFontTx/>
              <a:buNone/>
            </a:pPr>
            <a:r>
              <a:rPr lang="nl-BE" baseline="0" dirty="0" smtClean="0"/>
              <a:t> </a:t>
            </a:r>
          </a:p>
        </p:txBody>
      </p:sp>
      <p:sp>
        <p:nvSpPr>
          <p:cNvPr id="4" name="Slide Number Placeholder 3"/>
          <p:cNvSpPr>
            <a:spLocks noGrp="1"/>
          </p:cNvSpPr>
          <p:nvPr>
            <p:ph type="sldNum" sz="quarter" idx="10"/>
          </p:nvPr>
        </p:nvSpPr>
        <p:spPr/>
        <p:txBody>
          <a:bodyPr/>
          <a:lstStyle/>
          <a:p>
            <a:fld id="{788B9BB4-F4A0-49D2-BB0B-29192490315A}" type="slidenum">
              <a:rPr lang="fr-BE" smtClean="0"/>
              <a:t>31</a:t>
            </a:fld>
            <a:endParaRPr lang="fr-BE"/>
          </a:p>
        </p:txBody>
      </p:sp>
    </p:spTree>
    <p:extLst>
      <p:ext uri="{BB962C8B-B14F-4D97-AF65-F5344CB8AC3E}">
        <p14:creationId xmlns:p14="http://schemas.microsoft.com/office/powerpoint/2010/main" val="1906853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788B9BB4-F4A0-49D2-BB0B-29192490315A}" type="slidenum">
              <a:rPr lang="fr-BE" smtClean="0"/>
              <a:t>32</a:t>
            </a:fld>
            <a:endParaRPr lang="fr-BE"/>
          </a:p>
        </p:txBody>
      </p:sp>
    </p:spTree>
    <p:extLst>
      <p:ext uri="{BB962C8B-B14F-4D97-AF65-F5344CB8AC3E}">
        <p14:creationId xmlns:p14="http://schemas.microsoft.com/office/powerpoint/2010/main" val="983404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788B9BB4-F4A0-49D2-BB0B-29192490315A}" type="slidenum">
              <a:rPr lang="fr-BE" smtClean="0"/>
              <a:t>33</a:t>
            </a:fld>
            <a:endParaRPr lang="fr-BE"/>
          </a:p>
        </p:txBody>
      </p:sp>
    </p:spTree>
    <p:extLst>
      <p:ext uri="{BB962C8B-B14F-4D97-AF65-F5344CB8AC3E}">
        <p14:creationId xmlns:p14="http://schemas.microsoft.com/office/powerpoint/2010/main" val="176103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34</a:t>
            </a:fld>
            <a:endParaRPr lang="nl-BE"/>
          </a:p>
        </p:txBody>
      </p:sp>
    </p:spTree>
    <p:extLst>
      <p:ext uri="{BB962C8B-B14F-4D97-AF65-F5344CB8AC3E}">
        <p14:creationId xmlns:p14="http://schemas.microsoft.com/office/powerpoint/2010/main" val="2861234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84994F1B-BE66-455F-A211-5BF8A8CC51CA}" type="slidenum">
              <a:rPr lang="nl-BE" smtClean="0"/>
              <a:t>35</a:t>
            </a:fld>
            <a:endParaRPr lang="nl-BE"/>
          </a:p>
        </p:txBody>
      </p:sp>
    </p:spTree>
    <p:extLst>
      <p:ext uri="{BB962C8B-B14F-4D97-AF65-F5344CB8AC3E}">
        <p14:creationId xmlns:p14="http://schemas.microsoft.com/office/powerpoint/2010/main" val="2482301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36</a:t>
            </a:fld>
            <a:endParaRPr lang="nl-BE"/>
          </a:p>
        </p:txBody>
      </p:sp>
    </p:spTree>
    <p:extLst>
      <p:ext uri="{BB962C8B-B14F-4D97-AF65-F5344CB8AC3E}">
        <p14:creationId xmlns:p14="http://schemas.microsoft.com/office/powerpoint/2010/main" val="398686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smtClean="0"/>
          </a:p>
        </p:txBody>
      </p:sp>
      <p:sp>
        <p:nvSpPr>
          <p:cNvPr id="4" name="Date Placeholder 3"/>
          <p:cNvSpPr>
            <a:spLocks noGrp="1"/>
          </p:cNvSpPr>
          <p:nvPr>
            <p:ph type="dt" idx="10"/>
          </p:nvPr>
        </p:nvSpPr>
        <p:spPr/>
        <p:txBody>
          <a:bodyPr/>
          <a:lstStyle/>
          <a:p>
            <a:r>
              <a:rPr lang="nl-BE" smtClean="0"/>
              <a:t>Maart 2017</a:t>
            </a:r>
            <a:endParaRPr lang="nl-BE"/>
          </a:p>
        </p:txBody>
      </p:sp>
      <p:sp>
        <p:nvSpPr>
          <p:cNvPr id="5" name="Slide Number Placeholder 4"/>
          <p:cNvSpPr>
            <a:spLocks noGrp="1"/>
          </p:cNvSpPr>
          <p:nvPr>
            <p:ph type="sldNum" sz="quarter" idx="11"/>
          </p:nvPr>
        </p:nvSpPr>
        <p:spPr/>
        <p:txBody>
          <a:bodyPr/>
          <a:lstStyle/>
          <a:p>
            <a:fld id="{84994F1B-BE66-455F-A211-5BF8A8CC51CA}" type="slidenum">
              <a:rPr lang="nl-BE" smtClean="0"/>
              <a:t>7</a:t>
            </a:fld>
            <a:endParaRPr lang="nl-BE"/>
          </a:p>
        </p:txBody>
      </p:sp>
    </p:spTree>
    <p:extLst>
      <p:ext uri="{BB962C8B-B14F-4D97-AF65-F5344CB8AC3E}">
        <p14:creationId xmlns:p14="http://schemas.microsoft.com/office/powerpoint/2010/main" val="2701724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Date Placeholder 3"/>
          <p:cNvSpPr>
            <a:spLocks noGrp="1"/>
          </p:cNvSpPr>
          <p:nvPr>
            <p:ph type="dt" idx="10"/>
          </p:nvPr>
        </p:nvSpPr>
        <p:spPr/>
        <p:txBody>
          <a:bodyPr/>
          <a:lstStyle/>
          <a:p>
            <a:r>
              <a:rPr lang="nl-BE" smtClean="0"/>
              <a:t>Maart 2017</a:t>
            </a:r>
            <a:endParaRPr lang="nl-BE"/>
          </a:p>
        </p:txBody>
      </p:sp>
      <p:sp>
        <p:nvSpPr>
          <p:cNvPr id="5" name="Slide Number Placeholder 4"/>
          <p:cNvSpPr>
            <a:spLocks noGrp="1"/>
          </p:cNvSpPr>
          <p:nvPr>
            <p:ph type="sldNum" sz="quarter" idx="11"/>
          </p:nvPr>
        </p:nvSpPr>
        <p:spPr/>
        <p:txBody>
          <a:bodyPr/>
          <a:lstStyle/>
          <a:p>
            <a:fld id="{84994F1B-BE66-455F-A211-5BF8A8CC51CA}" type="slidenum">
              <a:rPr lang="nl-BE" smtClean="0"/>
              <a:t>40</a:t>
            </a:fld>
            <a:endParaRPr lang="nl-BE"/>
          </a:p>
        </p:txBody>
      </p:sp>
    </p:spTree>
    <p:extLst>
      <p:ext uri="{BB962C8B-B14F-4D97-AF65-F5344CB8AC3E}">
        <p14:creationId xmlns:p14="http://schemas.microsoft.com/office/powerpoint/2010/main" val="3553999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41</a:t>
            </a:fld>
            <a:endParaRPr lang="nl-BE"/>
          </a:p>
        </p:txBody>
      </p:sp>
    </p:spTree>
    <p:extLst>
      <p:ext uri="{BB962C8B-B14F-4D97-AF65-F5344CB8AC3E}">
        <p14:creationId xmlns:p14="http://schemas.microsoft.com/office/powerpoint/2010/main" val="3201481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Private </a:t>
            </a:r>
            <a:r>
              <a:rPr lang="nl-BE" baseline="0" dirty="0" err="1" smtClean="0"/>
              <a:t>BaaS</a:t>
            </a:r>
            <a:r>
              <a:rPr lang="nl-BE" baseline="0" dirty="0" smtClean="0"/>
              <a:t> zou nuttig kunnen zijn voor bedrijven met meerdere filialen om </a:t>
            </a:r>
            <a:r>
              <a:rPr lang="nl-BE" baseline="0" dirty="0" err="1" smtClean="0"/>
              <a:t>eign</a:t>
            </a:r>
            <a:r>
              <a:rPr lang="nl-BE" baseline="0" dirty="0" smtClean="0"/>
              <a:t> processen te verbeteren. VB. BNP Paribas met filialen in </a:t>
            </a:r>
            <a:r>
              <a:rPr lang="nl-BE" baseline="0" dirty="0" err="1" smtClean="0"/>
              <a:t>frankrijk</a:t>
            </a:r>
            <a:r>
              <a:rPr lang="nl-BE" baseline="0" dirty="0" smtClean="0"/>
              <a:t>, </a:t>
            </a:r>
            <a:r>
              <a:rPr lang="nl-BE" baseline="0" dirty="0" err="1" smtClean="0"/>
              <a:t>belgie</a:t>
            </a:r>
            <a:r>
              <a:rPr lang="nl-BE" baseline="0" dirty="0" smtClean="0"/>
              <a:t>, US, UK, … </a:t>
            </a:r>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r>
              <a:rPr lang="nl-BE" b="1" dirty="0" smtClean="0"/>
              <a:t>Vragen</a:t>
            </a:r>
          </a:p>
          <a:p>
            <a:pPr marL="171450" indent="-171450">
              <a:buFontTx/>
              <a:buChar char="-"/>
            </a:pPr>
            <a:r>
              <a:rPr lang="nl-BE" baseline="0" dirty="0" smtClean="0"/>
              <a:t>Wanneer blockchain netwerk in welke omgeving wenselijk / toegelaten (Policy nodig)</a:t>
            </a:r>
          </a:p>
          <a:p>
            <a:pPr marL="171450" indent="-171450">
              <a:buFontTx/>
              <a:buChar char="-"/>
            </a:pPr>
            <a:r>
              <a:rPr lang="nl-BE" baseline="0" dirty="0" smtClean="0"/>
              <a:t>Welke garanties (</a:t>
            </a:r>
            <a:r>
              <a:rPr lang="nl-BE" baseline="0" dirty="0" err="1" smtClean="0"/>
              <a:t>SLA’s</a:t>
            </a:r>
            <a:r>
              <a:rPr lang="nl-BE" baseline="0" dirty="0" smtClean="0"/>
              <a:t>) eisen we van </a:t>
            </a:r>
            <a:r>
              <a:rPr lang="nl-BE" baseline="0" dirty="0" err="1" smtClean="0"/>
              <a:t>BaaS</a:t>
            </a:r>
            <a:r>
              <a:rPr lang="nl-BE" baseline="0" dirty="0" smtClean="0"/>
              <a:t> providers</a:t>
            </a:r>
          </a:p>
          <a:p>
            <a:pPr marL="171450" indent="-171450">
              <a:buFontTx/>
              <a:buChar char="-"/>
            </a:pPr>
            <a:r>
              <a:rPr lang="nl-BE" baseline="0" dirty="0" smtClean="0"/>
              <a:t>Keuze zal afhangen van welke data On-chain en welke data off-chain.</a:t>
            </a:r>
          </a:p>
          <a:p>
            <a:pPr marL="171450" indent="-171450">
              <a:buFontTx/>
              <a:buChar char="-"/>
            </a:pPr>
            <a:r>
              <a:rPr lang="nl-BE" baseline="0" dirty="0" smtClean="0"/>
              <a:t>Mag /moet blockchain netwerk verspreid zijn over meerdere </a:t>
            </a:r>
            <a:r>
              <a:rPr lang="nl-BE" baseline="0" dirty="0" err="1" smtClean="0"/>
              <a:t>BaaS</a:t>
            </a:r>
            <a:r>
              <a:rPr lang="nl-BE" baseline="0" dirty="0" smtClean="0"/>
              <a:t> providers (kan vandaag nog niet volgens mij)</a:t>
            </a:r>
          </a:p>
          <a:p>
            <a:pPr marL="171450" indent="-171450">
              <a:buFontTx/>
              <a:buChar char="-"/>
            </a:pPr>
            <a:r>
              <a:rPr lang="nl-BE" baseline="0" dirty="0" smtClean="0"/>
              <a:t>Naar de burger toe moeten we misschien vermijden dat ‘de staat’ nog steeds alles controleert / alles kan.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nl-BE" dirty="0" smtClean="0"/>
              <a:t>Juridisch / organisatorisch. Vb. Je wil niet dat er opeens nog maar van de 5 </a:t>
            </a:r>
            <a:r>
              <a:rPr lang="nl-BE" dirty="0" err="1" smtClean="0"/>
              <a:t>validating</a:t>
            </a:r>
            <a:r>
              <a:rPr lang="nl-BE" dirty="0" smtClean="0"/>
              <a:t> </a:t>
            </a:r>
            <a:r>
              <a:rPr lang="nl-BE" dirty="0" err="1" smtClean="0"/>
              <a:t>nodes</a:t>
            </a:r>
            <a:r>
              <a:rPr lang="nl-BE" dirty="0" smtClean="0"/>
              <a:t> er nog maar 2 overblijven, terwijl je er 3 nodig hebt om netwerk draaiend te houden. Wie heeft welke</a:t>
            </a:r>
            <a:r>
              <a:rPr lang="nl-BE" baseline="0" dirty="0" smtClean="0"/>
              <a:t> taak/rol in netwerk? … </a:t>
            </a:r>
            <a:r>
              <a:rPr lang="nl-BE" dirty="0" smtClean="0"/>
              <a:t>Dus nood aan een soort standaardcontracten.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171450" indent="-171450">
              <a:buFontTx/>
              <a:buChar char="-"/>
            </a:pP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42</a:t>
            </a:fld>
            <a:endParaRPr lang="nl-BE"/>
          </a:p>
        </p:txBody>
      </p:sp>
    </p:spTree>
    <p:extLst>
      <p:ext uri="{BB962C8B-B14F-4D97-AF65-F5344CB8AC3E}">
        <p14:creationId xmlns:p14="http://schemas.microsoft.com/office/powerpoint/2010/main" val="1872413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dirty="0" smtClean="0"/>
              <a:t>Generieke aantoonbaarheidsdienst:</a:t>
            </a:r>
            <a:r>
              <a:rPr lang="nl-BE" b="1" baseline="0" dirty="0" smtClean="0"/>
              <a:t> </a:t>
            </a:r>
            <a:r>
              <a:rPr lang="nl-BE" baseline="0" dirty="0" smtClean="0"/>
              <a:t>Vanuit Fod Justitie is er vraag voor conrete aantoonbaarheidsdienst: is een document geregistreerd/neergelegd/ontvangen/… en wanneer is dit gebeurd?. Een blockchain benadering leent zich hier goed toe. Idee is om hash van document in blockchain te bewaren. Op een blockchain is dit dan onwijzigbaar en krijgt het een timestamp.  </a:t>
            </a:r>
          </a:p>
          <a:p>
            <a:pPr marL="0" marR="0" indent="0" algn="l" defTabSz="914400" rtl="0" eaLnBrk="1" fontAlgn="auto" latinLnBrk="0" hangingPunct="1">
              <a:lnSpc>
                <a:spcPct val="100000"/>
              </a:lnSpc>
              <a:spcBef>
                <a:spcPts val="0"/>
              </a:spcBef>
              <a:spcAft>
                <a:spcPts val="0"/>
              </a:spcAft>
              <a:buClrTx/>
              <a:buSzTx/>
              <a:buFontTx/>
              <a:buNone/>
              <a:tabLst/>
              <a:defRPr/>
            </a:pPr>
            <a:r>
              <a:rPr lang="nl-BE" b="1" dirty="0" smtClean="0"/>
              <a:t>Historiek werken woning: </a:t>
            </a:r>
            <a:r>
              <a:rPr lang="nl-BE" b="0" dirty="0" smtClean="0"/>
              <a:t>Kadaster op</a:t>
            </a:r>
            <a:r>
              <a:rPr lang="nl-BE" b="0" baseline="0" dirty="0" smtClean="0"/>
              <a:t> een blockchain is een klassieker.</a:t>
            </a:r>
            <a:r>
              <a:rPr lang="nl-BE" b="1" baseline="0" dirty="0" smtClean="0"/>
              <a:t> </a:t>
            </a:r>
            <a:r>
              <a:rPr lang="nl-BE" b="0" baseline="0" dirty="0" smtClean="0"/>
              <a:t>Wat ik nog nergens gelezen of gehoord heb is bijhouden van historiek verbouwingen/keuringen/bestemmingswijzigingen woning: </a:t>
            </a:r>
            <a:r>
              <a:rPr lang="nl-BE" dirty="0" smtClean="0"/>
              <a:t>Als</a:t>
            </a:r>
            <a:r>
              <a:rPr lang="nl-BE" baseline="0" dirty="0" smtClean="0"/>
              <a:t> je nu een woning koopt is er veel informatie die je niet hebt. In de loop ter tijd is het verloren gegaan, of misschien wordt het zelfs bewust achtergehouden of is het vervalst. Een blockchain kan een vrij volledig en onvervalsbaar overzicht geven van de grote werken aan de woning, keuringen en zelfs bestemmingswijzigingen. Eigenschappen als onweerlegbaarheid, onwijzigbaraheid en timestamping zijn hier essentieel en wordt door blockchain verzorgd. Je zou zo vb. in real-time een EPC kunnen genereren, dat nauwkeuriger is dan die die vandaag uitgereikt worden (De keurder beschikt immer doorgaans niet over alle inforam</a:t>
            </a:r>
            <a:br>
              <a:rPr lang="nl-BE" baseline="0" dirty="0" smtClean="0"/>
            </a:br>
            <a:r>
              <a:rPr lang="nl-BE" b="1" baseline="0" dirty="0" smtClean="0"/>
              <a:t>Identity management</a:t>
            </a:r>
            <a:r>
              <a:rPr lang="nl-BE" baseline="0" dirty="0" smtClean="0"/>
              <a:t>. Dit wordt gezien als een van de grote mogelijke toepassingen van blockchain (hoewel ik zelf nog niet van het nut overtuigd ben). Belangrijke term die we daarbij vaak horen is die van de “self-sovereign identity”: de burger kiest zelf welke data hij aan wie toont. Aan entiteit A kan hij bewijzen dat hij ouder is dan 18, aan entiteit B bewijst hij dat hij ouder is dan 16 en in West-Vlaanderen woont. Eventueel in tandem te gebruiken met eID kaart.</a:t>
            </a:r>
          </a:p>
          <a:p>
            <a:pPr marL="0" marR="0" indent="0" algn="l" defTabSz="914400" rtl="0" eaLnBrk="1" fontAlgn="auto" latinLnBrk="0" hangingPunct="1">
              <a:lnSpc>
                <a:spcPct val="100000"/>
              </a:lnSpc>
              <a:spcBef>
                <a:spcPts val="0"/>
              </a:spcBef>
              <a:spcAft>
                <a:spcPts val="0"/>
              </a:spcAft>
              <a:buClrTx/>
              <a:buSzTx/>
              <a:buFontTx/>
              <a:buNone/>
              <a:tabLst/>
              <a:defRPr/>
            </a:pPr>
            <a:r>
              <a:rPr lang="nl-BE" b="1" baseline="0" dirty="0" smtClean="0"/>
              <a:t>Medische gegevens</a:t>
            </a:r>
            <a:r>
              <a:rPr lang="nl-BE" baseline="0" dirty="0" smtClean="0"/>
              <a:t>. Restratie hash van medische records in blockchain: onwijzigbaarheid, timestamp, volledigheid. Ik heb al meerdere keren voorbeelden gezien waarbij permisisons in de blockchain bewaard worden. In bepaalde landen zit het medisch dossier van de burger erg verpreid op servers van verschillende zorgverstrekkers. De burger bepaalt via de blockchain wie er toegang heeft tot wat. Alle zorgverstrekkers krijgen dadelijk de meest recente permissions, die het gebruikt bij zijn toegangscontrole. Dit aspect is misschien minder relevant in België.</a:t>
            </a:r>
          </a:p>
          <a:p>
            <a:pPr marL="0" marR="0" indent="0" algn="l" defTabSz="914400" rtl="0" eaLnBrk="1" fontAlgn="auto" latinLnBrk="0" hangingPunct="1">
              <a:lnSpc>
                <a:spcPct val="100000"/>
              </a:lnSpc>
              <a:spcBef>
                <a:spcPts val="0"/>
              </a:spcBef>
              <a:spcAft>
                <a:spcPts val="0"/>
              </a:spcAft>
              <a:buClrTx/>
              <a:buSzTx/>
              <a:buFontTx/>
              <a:buNone/>
              <a:tabLst/>
              <a:defRPr/>
            </a:pPr>
            <a:r>
              <a:rPr lang="nl-BE" b="1" baseline="0" dirty="0" smtClean="0"/>
              <a:t>Traceren van voedsel. </a:t>
            </a:r>
            <a:r>
              <a:rPr lang="nl-BE" b="0" baseline="0" dirty="0" smtClean="0"/>
              <a:t>Traceren van de herkomst / toeleveringsketens van producten wordt gezien als een andere belangrijke blockchain use case. Je ziet hier met heel wat betrokken spelers, die allen wel van dezelfde blockchain gebruik maken. op die manier steeds het meest recente overzicht, zonder afhankelijk te zijn van centrale server. Op federaal niveau zouden we dit kunnen doen voor voedselveiligheid. </a:t>
            </a: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Indien er bij de productie of bij het transport van voedsel ergens iets verkeerd gelopen is, weten we dankzij de blockchain dadelijk welke productitems er betrokken zijn. </a:t>
            </a:r>
            <a:endParaRPr lang="nl-B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b="0" baseline="0" dirty="0" smtClean="0"/>
              <a:t>Het FAVV zou in de blockchain ook kunnen aangeven waar en wanneer het welke controles gedaan.</a:t>
            </a: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Wanneer, ten tweede, voedsel getransporteerd wordt in koelruimtes in boten of vrachtwagens, kan er zich in deze koelruimtes een vertrouwde sensor bevinden die aan een smart contract op de blockchain geregeld de gemeten temperaturen doorgeeft. Zo krijgen we niet alleen garanties over de productie van ons voedsel, maar ook over het transport ervan.</a:t>
            </a:r>
            <a:endParaRPr lang="nl-B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b="0" baseline="0" dirty="0" smtClean="0"/>
              <a:t>Een dergelijke aanpak zou trouwens ook gebruikt kunnen worden om een ideen te hebben wat betreft de ecologische impact van ons voedsel: waar werd het geproduceerd? Heeft dat bedrijf een biolabel of bepaalde certificaten (vb. MSC label voor certified sustainable sea food) Hoe werd het getransporteerd? Heeft die transporteur bepaalde certificaten, … </a:t>
            </a:r>
            <a:r>
              <a:rPr lang="nl-B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nl-BE" b="1" baseline="0" dirty="0" smtClean="0"/>
              <a:t>Transparantie Overheid. </a:t>
            </a:r>
            <a:r>
              <a:rPr lang="nl-BE" baseline="0" dirty="0" smtClean="0"/>
              <a:t>Alles waarvan vanuit de overheid transparantie wordt verzekerd kan gebaat zijn met een blockchain benadering. We kunnen daarbij denken aan de begrotingen en de wijzigingen daarvan, aan uitgaven van de overheid. We kunnen ook denken aan de mandaten en de vergoedingen.  </a:t>
            </a:r>
          </a:p>
          <a:p>
            <a:pPr marL="0" marR="0" indent="0" algn="l" defTabSz="914400" rtl="0" eaLnBrk="1" fontAlgn="auto" latinLnBrk="0" hangingPunct="1">
              <a:lnSpc>
                <a:spcPct val="100000"/>
              </a:lnSpc>
              <a:spcBef>
                <a:spcPts val="0"/>
              </a:spcBef>
              <a:spcAft>
                <a:spcPts val="0"/>
              </a:spcAft>
              <a:buClrTx/>
              <a:buSzTx/>
              <a:buFontTx/>
              <a:buNone/>
              <a:tabLst/>
              <a:defRPr/>
            </a:pPr>
            <a:r>
              <a:rPr lang="nl-BE" b="1" baseline="0" dirty="0" smtClean="0"/>
              <a:t>Cross-border uitwisseling. </a:t>
            </a:r>
            <a:r>
              <a:rPr lang="nl-BE" b="0" baseline="0" dirty="0" smtClean="0"/>
              <a:t>Met andere lidstaten gegevens uitwisselen om zich er van te verzekeren dat sociale bijdragen betaald worden in het land van herkomst. In </a:t>
            </a:r>
            <a:r>
              <a:rPr lang="nl-BE" baseline="0" dirty="0" smtClean="0"/>
              <a:t>het algemeen kan een blockchain benadering opportuun zijn voor uitwisseling tussen landen omdat er zo niet een van de landen is die een centrale server beheert, en dus meer controle heeft.</a:t>
            </a:r>
          </a:p>
          <a:p>
            <a:pPr marL="0" marR="0" indent="0" algn="l" defTabSz="914400" rtl="0" eaLnBrk="1" fontAlgn="auto" latinLnBrk="0" hangingPunct="1">
              <a:lnSpc>
                <a:spcPct val="100000"/>
              </a:lnSpc>
              <a:spcBef>
                <a:spcPts val="0"/>
              </a:spcBef>
              <a:spcAft>
                <a:spcPts val="0"/>
              </a:spcAft>
              <a:buClrTx/>
              <a:buSzTx/>
              <a:buFontTx/>
              <a:buNone/>
              <a:tabLst/>
              <a:defRPr/>
            </a:pPr>
            <a:r>
              <a:rPr lang="nl-BE" b="1" baseline="0" dirty="0" smtClean="0"/>
              <a:t>Dubbele/onterechte betalingen. </a:t>
            </a:r>
            <a:r>
              <a:rPr lang="nl-BE" baseline="0" dirty="0" smtClean="0"/>
              <a:t>Vb. RVA subsideert zowel rusthuis als hospitaal, terwijl de patient op eenzelfde moment natuurlijk maar in één van de twee was. Via blockchain beschikken rusthuis en hospitaal over dezelfde up-to-date gegevens waarop de beslissing tot al dan niet uitbetaling op gebaseerd is</a:t>
            </a:r>
          </a:p>
          <a:p>
            <a:pPr marL="0" marR="0" indent="0" algn="l" defTabSz="914400" rtl="0" eaLnBrk="1" fontAlgn="auto" latinLnBrk="0" hangingPunct="1">
              <a:lnSpc>
                <a:spcPct val="100000"/>
              </a:lnSpc>
              <a:spcBef>
                <a:spcPts val="0"/>
              </a:spcBef>
              <a:spcAft>
                <a:spcPts val="0"/>
              </a:spcAft>
              <a:buClrTx/>
              <a:buSzTx/>
              <a:buFontTx/>
              <a:buNone/>
              <a:tabLst/>
              <a:defRPr/>
            </a:pPr>
            <a:r>
              <a:rPr lang="nl-BE" b="1" baseline="0" dirty="0" smtClean="0"/>
              <a:t>Andere. </a:t>
            </a:r>
            <a:r>
              <a:rPr lang="nl-BE" b="0" baseline="0" dirty="0" smtClean="0"/>
              <a:t>Dit is natuurlijk geen exhautieve set. </a:t>
            </a:r>
            <a:r>
              <a:rPr lang="en-GB" sz="1200" kern="1200" dirty="0" smtClean="0">
                <a:solidFill>
                  <a:schemeClr val="tx1"/>
                </a:solidFill>
                <a:effectLst/>
                <a:latin typeface="+mn-lt"/>
                <a:ea typeface="+mn-ea"/>
                <a:cs typeface="+mn-cs"/>
              </a:rPr>
              <a:t>Andere use case zijn </a:t>
            </a:r>
            <a:r>
              <a:rPr lang="en-GB" sz="1200" u="sng" kern="1200" dirty="0" smtClean="0">
                <a:solidFill>
                  <a:schemeClr val="tx1"/>
                </a:solidFill>
                <a:effectLst/>
                <a:latin typeface="+mn-lt"/>
                <a:ea typeface="+mn-ea"/>
                <a:cs typeface="+mn-cs"/>
              </a:rPr>
              <a:t>verkiezingen</a:t>
            </a:r>
            <a:r>
              <a:rPr lang="en-GB" sz="1200" kern="1200" dirty="0" smtClean="0">
                <a:solidFill>
                  <a:schemeClr val="tx1"/>
                </a:solidFill>
                <a:effectLst/>
                <a:latin typeface="+mn-lt"/>
                <a:ea typeface="+mn-ea"/>
                <a:cs typeface="+mn-cs"/>
              </a:rPr>
              <a:t>, al heb je daar natuurlijk zeer zware privacy requirements. Ik</a:t>
            </a:r>
            <a:r>
              <a:rPr lang="en-GB" sz="1200" kern="1200" baseline="0" dirty="0" smtClean="0">
                <a:solidFill>
                  <a:schemeClr val="tx1"/>
                </a:solidFill>
                <a:effectLst/>
                <a:latin typeface="+mn-lt"/>
                <a:ea typeface="+mn-ea"/>
                <a:cs typeface="+mn-cs"/>
              </a:rPr>
              <a:t> hoorde Bart Preneel een paar maand geleden zeggen: “organiseer nooit verkiezingen op een blockchain”. Maar misschien bedoelde hij enkel de publieke blockchains, waar zijn talk op focuste.</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Ook</a:t>
            </a:r>
            <a:r>
              <a:rPr lang="en-GB" sz="1200" kern="1200" dirty="0" smtClean="0">
                <a:solidFill>
                  <a:schemeClr val="tx1"/>
                </a:solidFill>
                <a:effectLst/>
                <a:latin typeface="+mn-lt"/>
                <a:ea typeface="+mn-ea"/>
                <a:cs typeface="+mn-cs"/>
              </a:rPr>
              <a:t> zie je blockchain soms terugkomen de context van </a:t>
            </a:r>
            <a:r>
              <a:rPr lang="en-GB" sz="1200" u="sng" kern="1200" dirty="0" smtClean="0">
                <a:solidFill>
                  <a:schemeClr val="tx1"/>
                </a:solidFill>
                <a:effectLst/>
                <a:latin typeface="+mn-lt"/>
                <a:ea typeface="+mn-ea"/>
                <a:cs typeface="+mn-cs"/>
              </a:rPr>
              <a:t>social benefits </a:t>
            </a:r>
            <a:r>
              <a:rPr lang="en-GB" sz="1200" kern="1200" dirty="0" smtClean="0">
                <a:solidFill>
                  <a:schemeClr val="tx1"/>
                </a:solidFill>
                <a:effectLst/>
                <a:latin typeface="+mn-lt"/>
                <a:ea typeface="+mn-ea"/>
                <a:cs typeface="+mn-cs"/>
              </a:rPr>
              <a:t>(uitbetalen of opvolgen uitgaven), maar een project in de UK is zo op zware kritiek gebotst, eveneens omwille van privacy. Ik wil maar zeggen: Gevoelige use case misschien niet te veel promoten</a:t>
            </a:r>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
            </a:r>
            <a:br>
              <a:rPr lang="nl-BE" baseline="0" dirty="0" smtClean="0"/>
            </a:br>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43</a:t>
            </a:fld>
            <a:endParaRPr lang="nl-BE"/>
          </a:p>
        </p:txBody>
      </p:sp>
    </p:spTree>
    <p:extLst>
      <p:ext uri="{BB962C8B-B14F-4D97-AF65-F5344CB8AC3E}">
        <p14:creationId xmlns:p14="http://schemas.microsoft.com/office/powerpoint/2010/main" val="3620957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Date Placeholder 3"/>
          <p:cNvSpPr>
            <a:spLocks noGrp="1"/>
          </p:cNvSpPr>
          <p:nvPr>
            <p:ph type="dt" idx="10"/>
          </p:nvPr>
        </p:nvSpPr>
        <p:spPr/>
        <p:txBody>
          <a:bodyPr/>
          <a:lstStyle/>
          <a:p>
            <a:fld id="{70716747-CB77-4334-B244-40291DD09A12}" type="datetime2">
              <a:rPr lang="en-US" smtClean="0"/>
              <a:t>Tuesday, July 03, 2018</a:t>
            </a:fld>
            <a:endParaRPr lang="nl-BE"/>
          </a:p>
        </p:txBody>
      </p:sp>
      <p:sp>
        <p:nvSpPr>
          <p:cNvPr id="5" name="Slide Number Placeholder 4"/>
          <p:cNvSpPr>
            <a:spLocks noGrp="1"/>
          </p:cNvSpPr>
          <p:nvPr>
            <p:ph type="sldNum" sz="quarter" idx="11"/>
          </p:nvPr>
        </p:nvSpPr>
        <p:spPr/>
        <p:txBody>
          <a:bodyPr/>
          <a:lstStyle/>
          <a:p>
            <a:fld id="{84994F1B-BE66-455F-A211-5BF8A8CC51CA}" type="slidenum">
              <a:rPr lang="nl-BE" smtClean="0"/>
              <a:t>44</a:t>
            </a:fld>
            <a:endParaRPr lang="nl-BE"/>
          </a:p>
        </p:txBody>
      </p:sp>
    </p:spTree>
    <p:extLst>
      <p:ext uri="{BB962C8B-B14F-4D97-AF65-F5344CB8AC3E}">
        <p14:creationId xmlns:p14="http://schemas.microsoft.com/office/powerpoint/2010/main" val="3885045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smtClean="0"/>
          </a:p>
        </p:txBody>
      </p:sp>
      <p:sp>
        <p:nvSpPr>
          <p:cNvPr id="4" name="Slide Number Placeholder 3"/>
          <p:cNvSpPr>
            <a:spLocks noGrp="1"/>
          </p:cNvSpPr>
          <p:nvPr>
            <p:ph type="sldNum" sz="quarter" idx="10"/>
          </p:nvPr>
        </p:nvSpPr>
        <p:spPr/>
        <p:txBody>
          <a:bodyPr/>
          <a:lstStyle/>
          <a:p>
            <a:fld id="{27BCE6F9-B7AE-45FB-B4F7-842334DE0841}" type="slidenum">
              <a:rPr lang="fr-BE" smtClean="0"/>
              <a:t>52</a:t>
            </a:fld>
            <a:endParaRPr lang="fr-BE"/>
          </a:p>
        </p:txBody>
      </p:sp>
    </p:spTree>
    <p:extLst>
      <p:ext uri="{BB962C8B-B14F-4D97-AF65-F5344CB8AC3E}">
        <p14:creationId xmlns:p14="http://schemas.microsoft.com/office/powerpoint/2010/main" val="2617529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27BCE6F9-B7AE-45FB-B4F7-842334DE0841}" type="slidenum">
              <a:rPr lang="fr-BE" smtClean="0"/>
              <a:t>54</a:t>
            </a:fld>
            <a:endParaRPr lang="fr-BE"/>
          </a:p>
        </p:txBody>
      </p:sp>
    </p:spTree>
    <p:extLst>
      <p:ext uri="{BB962C8B-B14F-4D97-AF65-F5344CB8AC3E}">
        <p14:creationId xmlns:p14="http://schemas.microsoft.com/office/powerpoint/2010/main" val="3452648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Proximus</a:t>
            </a:r>
            <a:r>
              <a:rPr lang="fr-BE" dirty="0" smtClean="0"/>
              <a:t> </a:t>
            </a:r>
            <a:r>
              <a:rPr lang="fr-BE" dirty="0" err="1" smtClean="0"/>
              <a:t>zal</a:t>
            </a:r>
            <a:r>
              <a:rPr lang="fr-BE" dirty="0" smtClean="0"/>
              <a:t> </a:t>
            </a:r>
            <a:r>
              <a:rPr lang="fr-BE" dirty="0" err="1" smtClean="0"/>
              <a:t>binnen</a:t>
            </a:r>
            <a:r>
              <a:rPr lang="fr-BE" dirty="0" smtClean="0"/>
              <a:t> </a:t>
            </a:r>
            <a:r>
              <a:rPr lang="fr-BE" dirty="0" err="1" smtClean="0"/>
              <a:t>enkele</a:t>
            </a:r>
            <a:r>
              <a:rPr lang="fr-BE" dirty="0" smtClean="0"/>
              <a:t> </a:t>
            </a:r>
            <a:r>
              <a:rPr lang="fr-BE" dirty="0" err="1" smtClean="0"/>
              <a:t>maanden</a:t>
            </a:r>
            <a:r>
              <a:rPr lang="fr-BE" dirty="0" smtClean="0"/>
              <a:t> </a:t>
            </a:r>
            <a:r>
              <a:rPr lang="fr-BE" dirty="0" err="1" smtClean="0"/>
              <a:t>een</a:t>
            </a:r>
            <a:r>
              <a:rPr lang="fr-BE" dirty="0" smtClean="0"/>
              <a:t> </a:t>
            </a:r>
            <a:r>
              <a:rPr lang="fr-BE" dirty="0" err="1" smtClean="0"/>
              <a:t>nationaal</a:t>
            </a:r>
            <a:r>
              <a:rPr lang="fr-BE" dirty="0" smtClean="0"/>
              <a:t> </a:t>
            </a:r>
            <a:r>
              <a:rPr lang="fr-BE" dirty="0" err="1" smtClean="0"/>
              <a:t>netwerk</a:t>
            </a:r>
            <a:r>
              <a:rPr lang="fr-BE" dirty="0" smtClean="0"/>
              <a:t> van Lora antennes </a:t>
            </a:r>
            <a:r>
              <a:rPr lang="fr-BE" dirty="0" err="1" smtClean="0"/>
              <a:t>hebben</a:t>
            </a:r>
            <a:r>
              <a:rPr lang="fr-BE" dirty="0" smtClean="0"/>
              <a:t> </a:t>
            </a:r>
            <a:r>
              <a:rPr lang="fr-BE" dirty="0" err="1" smtClean="0"/>
              <a:t>uitgebouwd</a:t>
            </a:r>
            <a:r>
              <a:rPr lang="fr-BE" dirty="0" smtClean="0"/>
              <a:t>. </a:t>
            </a:r>
          </a:p>
          <a:p>
            <a:r>
              <a:rPr lang="fr-BE" dirty="0" smtClean="0"/>
              <a:t>Dat </a:t>
            </a:r>
            <a:r>
              <a:rPr lang="fr-BE" dirty="0" err="1" smtClean="0"/>
              <a:t>betekent</a:t>
            </a:r>
            <a:r>
              <a:rPr lang="fr-BE" dirty="0" smtClean="0"/>
              <a:t> </a:t>
            </a:r>
            <a:r>
              <a:rPr lang="fr-BE" dirty="0" err="1" smtClean="0"/>
              <a:t>dat</a:t>
            </a:r>
            <a:r>
              <a:rPr lang="fr-BE" dirty="0" smtClean="0"/>
              <a:t> </a:t>
            </a:r>
            <a:r>
              <a:rPr lang="fr-BE" dirty="0" err="1" smtClean="0"/>
              <a:t>een</a:t>
            </a:r>
            <a:r>
              <a:rPr lang="fr-BE" dirty="0" smtClean="0"/>
              <a:t> LORA </a:t>
            </a:r>
            <a:r>
              <a:rPr lang="fr-BE" dirty="0" err="1" smtClean="0"/>
              <a:t>compatibele</a:t>
            </a:r>
            <a:r>
              <a:rPr lang="fr-BE" dirty="0" smtClean="0"/>
              <a:t> </a:t>
            </a:r>
            <a:r>
              <a:rPr lang="fr-BE" dirty="0" err="1" smtClean="0"/>
              <a:t>sensor</a:t>
            </a:r>
            <a:r>
              <a:rPr lang="fr-BE" dirty="0" smtClean="0"/>
              <a:t> met het </a:t>
            </a:r>
            <a:r>
              <a:rPr lang="fr-BE" dirty="0" err="1" smtClean="0"/>
              <a:t>eenvoudig</a:t>
            </a:r>
            <a:r>
              <a:rPr lang="fr-BE" dirty="0" smtClean="0"/>
              <a:t> </a:t>
            </a:r>
            <a:r>
              <a:rPr lang="fr-BE" dirty="0" err="1" smtClean="0"/>
              <a:t>inscannen</a:t>
            </a:r>
            <a:r>
              <a:rPr lang="fr-BE" dirty="0" smtClean="0"/>
              <a:t> van </a:t>
            </a:r>
            <a:r>
              <a:rPr lang="fr-BE" dirty="0" err="1" smtClean="0"/>
              <a:t>een</a:t>
            </a:r>
            <a:r>
              <a:rPr lang="fr-BE" dirty="0" smtClean="0"/>
              <a:t> QR code </a:t>
            </a:r>
            <a:r>
              <a:rPr lang="fr-BE" dirty="0" err="1" smtClean="0"/>
              <a:t>actief</a:t>
            </a:r>
            <a:r>
              <a:rPr lang="fr-BE" dirty="0" smtClean="0"/>
              <a:t> </a:t>
            </a:r>
            <a:r>
              <a:rPr lang="fr-BE" dirty="0" err="1" smtClean="0"/>
              <a:t>wordt</a:t>
            </a:r>
            <a:r>
              <a:rPr lang="fr-BE" dirty="0" smtClean="0"/>
              <a:t> en </a:t>
            </a:r>
            <a:r>
              <a:rPr lang="fr-BE" dirty="0" err="1" smtClean="0"/>
              <a:t>zijn</a:t>
            </a:r>
            <a:r>
              <a:rPr lang="fr-BE" dirty="0" smtClean="0"/>
              <a:t> </a:t>
            </a:r>
            <a:r>
              <a:rPr lang="fr-BE" dirty="0" err="1" smtClean="0"/>
              <a:t>gegevens</a:t>
            </a:r>
            <a:r>
              <a:rPr lang="fr-BE" dirty="0" smtClean="0"/>
              <a:t> </a:t>
            </a:r>
            <a:r>
              <a:rPr lang="fr-BE" dirty="0" err="1" smtClean="0"/>
              <a:t>doorstuurt</a:t>
            </a:r>
            <a:r>
              <a:rPr lang="fr-BE" dirty="0" smtClean="0"/>
              <a:t>, via </a:t>
            </a:r>
            <a:r>
              <a:rPr lang="fr-BE" dirty="0" err="1" smtClean="0"/>
              <a:t>Proximus</a:t>
            </a:r>
            <a:r>
              <a:rPr lang="fr-BE" dirty="0" smtClean="0"/>
              <a:t> </a:t>
            </a:r>
            <a:r>
              <a:rPr lang="fr-BE" dirty="0" err="1" smtClean="0"/>
              <a:t>naar</a:t>
            </a:r>
            <a:r>
              <a:rPr lang="fr-BE" dirty="0" smtClean="0"/>
              <a:t> de </a:t>
            </a:r>
            <a:r>
              <a:rPr lang="fr-BE" dirty="0" err="1" smtClean="0"/>
              <a:t>systemen</a:t>
            </a:r>
            <a:r>
              <a:rPr lang="fr-BE" dirty="0" smtClean="0"/>
              <a:t> van de </a:t>
            </a:r>
            <a:r>
              <a:rPr lang="fr-BE" dirty="0" err="1" smtClean="0"/>
              <a:t>eindgebruiker</a:t>
            </a:r>
            <a:r>
              <a:rPr lang="fr-BE" dirty="0" smtClean="0"/>
              <a:t>. </a:t>
            </a:r>
            <a:r>
              <a:rPr lang="fr-BE" dirty="0" err="1" smtClean="0"/>
              <a:t>Doordat</a:t>
            </a:r>
            <a:r>
              <a:rPr lang="fr-BE" dirty="0" smtClean="0"/>
              <a:t> het </a:t>
            </a:r>
            <a:r>
              <a:rPr lang="fr-BE" dirty="0" err="1" smtClean="0"/>
              <a:t>netwerk</a:t>
            </a:r>
            <a:r>
              <a:rPr lang="fr-BE" dirty="0" smtClean="0"/>
              <a:t> </a:t>
            </a:r>
            <a:r>
              <a:rPr lang="fr-BE" dirty="0" err="1" smtClean="0"/>
              <a:t>nationaal</a:t>
            </a:r>
            <a:r>
              <a:rPr lang="fr-BE" dirty="0" smtClean="0"/>
              <a:t> </a:t>
            </a:r>
            <a:r>
              <a:rPr lang="fr-BE" dirty="0" err="1" smtClean="0"/>
              <a:t>is</a:t>
            </a:r>
            <a:r>
              <a:rPr lang="fr-BE" dirty="0" smtClean="0"/>
              <a:t> </a:t>
            </a:r>
            <a:r>
              <a:rPr lang="fr-BE" dirty="0" err="1" smtClean="0"/>
              <a:t>kunnen</a:t>
            </a:r>
            <a:r>
              <a:rPr lang="fr-BE" dirty="0" smtClean="0"/>
              <a:t> </a:t>
            </a:r>
            <a:r>
              <a:rPr lang="fr-BE" dirty="0" err="1" smtClean="0"/>
              <a:t>ook</a:t>
            </a:r>
            <a:r>
              <a:rPr lang="fr-BE" dirty="0" smtClean="0"/>
              <a:t> </a:t>
            </a:r>
            <a:r>
              <a:rPr lang="fr-BE" dirty="0" err="1" smtClean="0"/>
              <a:t>sensoren</a:t>
            </a:r>
            <a:r>
              <a:rPr lang="fr-BE" dirty="0" smtClean="0"/>
              <a:t> in </a:t>
            </a:r>
            <a:r>
              <a:rPr lang="fr-BE" dirty="0" err="1" smtClean="0"/>
              <a:t>beweging</a:t>
            </a:r>
            <a:r>
              <a:rPr lang="fr-BE" dirty="0" smtClean="0"/>
              <a:t> (</a:t>
            </a:r>
            <a:r>
              <a:rPr lang="fr-BE" dirty="0" err="1" smtClean="0"/>
              <a:t>track</a:t>
            </a:r>
            <a:r>
              <a:rPr lang="fr-BE" dirty="0" smtClean="0"/>
              <a:t> and trace </a:t>
            </a:r>
            <a:r>
              <a:rPr lang="fr-BE" dirty="0" err="1" smtClean="0"/>
              <a:t>bv</a:t>
            </a:r>
            <a:r>
              <a:rPr lang="fr-BE" dirty="0" smtClean="0"/>
              <a:t>.) </a:t>
            </a:r>
            <a:r>
              <a:rPr lang="fr-BE" dirty="0" err="1" smtClean="0"/>
              <a:t>geregistreerd</a:t>
            </a:r>
            <a:r>
              <a:rPr lang="fr-BE" dirty="0" smtClean="0"/>
              <a:t> en </a:t>
            </a:r>
            <a:r>
              <a:rPr lang="fr-BE" dirty="0" err="1" smtClean="0"/>
              <a:t>gevolgd</a:t>
            </a:r>
            <a:r>
              <a:rPr lang="fr-BE" dirty="0" smtClean="0"/>
              <a:t> </a:t>
            </a:r>
            <a:r>
              <a:rPr lang="fr-BE" dirty="0" err="1" smtClean="0"/>
              <a:t>worden</a:t>
            </a:r>
            <a:r>
              <a:rPr lang="fr-BE" dirty="0" smtClean="0"/>
              <a:t>.</a:t>
            </a:r>
            <a:endParaRPr lang="nl-BE" dirty="0" smtClean="0"/>
          </a:p>
        </p:txBody>
      </p:sp>
      <p:sp>
        <p:nvSpPr>
          <p:cNvPr id="4" name="Date Placeholder 3"/>
          <p:cNvSpPr>
            <a:spLocks noGrp="1"/>
          </p:cNvSpPr>
          <p:nvPr>
            <p:ph type="dt" idx="10"/>
          </p:nvPr>
        </p:nvSpPr>
        <p:spPr/>
        <p:txBody>
          <a:bodyPr/>
          <a:lstStyle/>
          <a:p>
            <a:fld id="{24161D56-1AAD-42E0-86E8-2CDFCA742D70}" type="datetime2">
              <a:rPr lang="en-US" smtClean="0"/>
              <a:t>Tuesday, July 03, 2018</a:t>
            </a:fld>
            <a:endParaRPr lang="nl-NL"/>
          </a:p>
        </p:txBody>
      </p:sp>
      <p:sp>
        <p:nvSpPr>
          <p:cNvPr id="5" name="Slide Number Placeholder 4"/>
          <p:cNvSpPr>
            <a:spLocks noGrp="1"/>
          </p:cNvSpPr>
          <p:nvPr>
            <p:ph type="sldNum" sz="quarter" idx="11"/>
          </p:nvPr>
        </p:nvSpPr>
        <p:spPr/>
        <p:txBody>
          <a:bodyPr/>
          <a:lstStyle/>
          <a:p>
            <a:fld id="{585FD294-BD4E-0347-8F3B-E237BC0C14D4}" type="slidenum">
              <a:rPr lang="nl-NL" smtClean="0"/>
              <a:t>70</a:t>
            </a:fld>
            <a:endParaRPr lang="nl-NL"/>
          </a:p>
        </p:txBody>
      </p:sp>
    </p:spTree>
    <p:extLst>
      <p:ext uri="{BB962C8B-B14F-4D97-AF65-F5344CB8AC3E}">
        <p14:creationId xmlns:p14="http://schemas.microsoft.com/office/powerpoint/2010/main" val="1209950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In dit </a:t>
            </a:r>
            <a:r>
              <a:rPr lang="fr-BE" dirty="0" err="1" smtClean="0"/>
              <a:t>experiment</a:t>
            </a:r>
            <a:r>
              <a:rPr lang="fr-BE" dirty="0" smtClean="0"/>
              <a:t> </a:t>
            </a:r>
            <a:r>
              <a:rPr lang="fr-BE" dirty="0" err="1" smtClean="0"/>
              <a:t>werd</a:t>
            </a:r>
            <a:r>
              <a:rPr lang="fr-BE" dirty="0" smtClean="0"/>
              <a:t> </a:t>
            </a:r>
            <a:r>
              <a:rPr lang="fr-BE" dirty="0" err="1" smtClean="0"/>
              <a:t>een</a:t>
            </a:r>
            <a:r>
              <a:rPr lang="fr-BE" dirty="0" smtClean="0"/>
              <a:t> scenario </a:t>
            </a:r>
            <a:r>
              <a:rPr lang="fr-BE" dirty="0" err="1" smtClean="0"/>
              <a:t>uitgebouwd</a:t>
            </a:r>
            <a:r>
              <a:rPr lang="fr-BE" dirty="0" smtClean="0"/>
              <a:t> op basis van </a:t>
            </a:r>
            <a:r>
              <a:rPr lang="fr-BE" dirty="0" err="1" smtClean="0"/>
              <a:t>eenvoudige</a:t>
            </a:r>
            <a:r>
              <a:rPr lang="fr-BE" dirty="0" smtClean="0"/>
              <a:t> </a:t>
            </a:r>
            <a:r>
              <a:rPr lang="fr-BE" dirty="0" err="1" smtClean="0"/>
              <a:t>beacons</a:t>
            </a:r>
            <a:r>
              <a:rPr lang="fr-BE" dirty="0" smtClean="0"/>
              <a:t> (</a:t>
            </a:r>
            <a:r>
              <a:rPr lang="fr-BE" dirty="0" err="1" smtClean="0"/>
              <a:t>zendertjes</a:t>
            </a:r>
            <a:r>
              <a:rPr lang="fr-BE" dirty="0" smtClean="0"/>
              <a:t> die </a:t>
            </a:r>
            <a:r>
              <a:rPr lang="fr-BE" dirty="0" err="1" smtClean="0"/>
              <a:t>een</a:t>
            </a:r>
            <a:r>
              <a:rPr lang="fr-BE" dirty="0" smtClean="0"/>
              <a:t> </a:t>
            </a:r>
            <a:r>
              <a:rPr lang="fr-BE" dirty="0" err="1" smtClean="0"/>
              <a:t>uniek</a:t>
            </a:r>
            <a:r>
              <a:rPr lang="fr-BE" dirty="0" smtClean="0"/>
              <a:t> </a:t>
            </a:r>
            <a:r>
              <a:rPr lang="fr-BE" dirty="0" err="1" smtClean="0"/>
              <a:t>identificatienummer</a:t>
            </a:r>
            <a:r>
              <a:rPr lang="fr-BE" dirty="0" smtClean="0"/>
              <a:t> </a:t>
            </a:r>
            <a:r>
              <a:rPr lang="fr-BE" dirty="0" err="1" smtClean="0"/>
              <a:t>hebben</a:t>
            </a:r>
            <a:r>
              <a:rPr lang="fr-BE" dirty="0" smtClean="0"/>
              <a:t>).</a:t>
            </a:r>
          </a:p>
          <a:p>
            <a:r>
              <a:rPr lang="fr-BE" dirty="0" err="1" smtClean="0"/>
              <a:t>Het</a:t>
            </a:r>
            <a:r>
              <a:rPr lang="fr-BE" dirty="0" smtClean="0"/>
              <a:t> scenario </a:t>
            </a:r>
            <a:r>
              <a:rPr lang="fr-BE" dirty="0" err="1" smtClean="0"/>
              <a:t>veronderstelt</a:t>
            </a:r>
            <a:r>
              <a:rPr lang="fr-BE" dirty="0" smtClean="0"/>
              <a:t> </a:t>
            </a:r>
            <a:r>
              <a:rPr lang="fr-BE" dirty="0" err="1" smtClean="0"/>
              <a:t>dat</a:t>
            </a:r>
            <a:r>
              <a:rPr lang="fr-BE" dirty="0" smtClean="0"/>
              <a:t> de </a:t>
            </a:r>
            <a:r>
              <a:rPr lang="fr-BE" dirty="0" err="1" smtClean="0"/>
              <a:t>betrokken</a:t>
            </a:r>
            <a:r>
              <a:rPr lang="fr-BE" dirty="0" smtClean="0"/>
              <a:t> </a:t>
            </a:r>
            <a:r>
              <a:rPr lang="fr-BE" dirty="0" err="1" smtClean="0"/>
              <a:t>ondernemer</a:t>
            </a:r>
            <a:r>
              <a:rPr lang="fr-BE" dirty="0" smtClean="0"/>
              <a:t> de </a:t>
            </a:r>
            <a:r>
              <a:rPr lang="fr-BE" dirty="0" err="1" smtClean="0"/>
              <a:t>beacon</a:t>
            </a:r>
            <a:r>
              <a:rPr lang="fr-BE" dirty="0" smtClean="0"/>
              <a:t> </a:t>
            </a:r>
            <a:r>
              <a:rPr lang="fr-BE" dirty="0" err="1" smtClean="0"/>
              <a:t>aangemeld</a:t>
            </a:r>
            <a:r>
              <a:rPr lang="fr-BE" dirty="0" smtClean="0"/>
              <a:t> </a:t>
            </a:r>
            <a:r>
              <a:rPr lang="fr-BE" dirty="0" err="1" smtClean="0"/>
              <a:t>heeft</a:t>
            </a:r>
            <a:r>
              <a:rPr lang="fr-BE" dirty="0" smtClean="0"/>
              <a:t> met de </a:t>
            </a:r>
            <a:r>
              <a:rPr lang="fr-BE" dirty="0" err="1" smtClean="0"/>
              <a:t>relevante</a:t>
            </a:r>
            <a:r>
              <a:rPr lang="fr-BE" dirty="0" smtClean="0"/>
              <a:t> </a:t>
            </a:r>
            <a:r>
              <a:rPr lang="fr-BE" dirty="0" err="1" smtClean="0"/>
              <a:t>informatie</a:t>
            </a:r>
            <a:r>
              <a:rPr lang="fr-BE" dirty="0" smtClean="0"/>
              <a:t>: </a:t>
            </a:r>
            <a:r>
              <a:rPr lang="fr-BE" dirty="0" err="1" smtClean="0"/>
              <a:t>voor</a:t>
            </a:r>
            <a:r>
              <a:rPr lang="fr-BE" dirty="0" smtClean="0"/>
              <a:t> </a:t>
            </a:r>
            <a:r>
              <a:rPr lang="fr-BE" dirty="0" err="1" smtClean="0"/>
              <a:t>welk</a:t>
            </a:r>
            <a:r>
              <a:rPr lang="fr-BE" dirty="0" smtClean="0"/>
              <a:t> </a:t>
            </a:r>
            <a:r>
              <a:rPr lang="fr-BE" dirty="0" err="1" smtClean="0"/>
              <a:t>bedrijf</a:t>
            </a:r>
            <a:r>
              <a:rPr lang="fr-BE" dirty="0" smtClean="0"/>
              <a:t>? </a:t>
            </a:r>
            <a:r>
              <a:rPr lang="fr-BE" dirty="0" err="1" smtClean="0"/>
              <a:t>Voor</a:t>
            </a:r>
            <a:r>
              <a:rPr lang="fr-BE" dirty="0" smtClean="0"/>
              <a:t> </a:t>
            </a:r>
            <a:r>
              <a:rPr lang="fr-BE" dirty="0" err="1" smtClean="0"/>
              <a:t>welke</a:t>
            </a:r>
            <a:r>
              <a:rPr lang="fr-BE" dirty="0" smtClean="0"/>
              <a:t> </a:t>
            </a:r>
            <a:r>
              <a:rPr lang="fr-BE" dirty="0" err="1" smtClean="0"/>
              <a:t>werf</a:t>
            </a:r>
            <a:r>
              <a:rPr lang="fr-BE" dirty="0" smtClean="0"/>
              <a:t>?</a:t>
            </a:r>
          </a:p>
          <a:p>
            <a:endParaRPr lang="fr-BE" dirty="0"/>
          </a:p>
          <a:p>
            <a:r>
              <a:rPr lang="fr-BE" dirty="0" err="1" smtClean="0"/>
              <a:t>Een</a:t>
            </a:r>
            <a:r>
              <a:rPr lang="fr-BE" dirty="0" smtClean="0"/>
              <a:t> </a:t>
            </a:r>
            <a:r>
              <a:rPr lang="fr-BE" dirty="0" err="1" smtClean="0"/>
              <a:t>werknemer</a:t>
            </a:r>
            <a:r>
              <a:rPr lang="fr-BE" dirty="0" smtClean="0"/>
              <a:t> of </a:t>
            </a:r>
            <a:r>
              <a:rPr lang="fr-BE" dirty="0" err="1" smtClean="0"/>
              <a:t>een</a:t>
            </a:r>
            <a:r>
              <a:rPr lang="fr-BE" dirty="0" smtClean="0"/>
              <a:t> </a:t>
            </a:r>
            <a:r>
              <a:rPr lang="fr-BE" dirty="0" err="1" smtClean="0"/>
              <a:t>onderaannemer</a:t>
            </a:r>
            <a:r>
              <a:rPr lang="fr-BE" dirty="0" smtClean="0"/>
              <a:t> die de </a:t>
            </a:r>
            <a:r>
              <a:rPr lang="fr-BE" dirty="0" err="1" smtClean="0"/>
              <a:t>werf</a:t>
            </a:r>
            <a:r>
              <a:rPr lang="fr-BE" dirty="0" smtClean="0"/>
              <a:t> </a:t>
            </a:r>
            <a:r>
              <a:rPr lang="fr-BE" dirty="0" err="1" smtClean="0"/>
              <a:t>bezoekt</a:t>
            </a:r>
            <a:r>
              <a:rPr lang="fr-BE" dirty="0" smtClean="0"/>
              <a:t> </a:t>
            </a:r>
            <a:r>
              <a:rPr lang="fr-BE" dirty="0" err="1" smtClean="0"/>
              <a:t>beschikt</a:t>
            </a:r>
            <a:r>
              <a:rPr lang="fr-BE" dirty="0" smtClean="0"/>
              <a:t> over </a:t>
            </a:r>
            <a:r>
              <a:rPr lang="fr-BE" dirty="0" err="1" smtClean="0"/>
              <a:t>een</a:t>
            </a:r>
            <a:r>
              <a:rPr lang="fr-BE" dirty="0" smtClean="0"/>
              <a:t> </a:t>
            </a:r>
            <a:r>
              <a:rPr lang="fr-BE" dirty="0" err="1" smtClean="0"/>
              <a:t>app</a:t>
            </a:r>
            <a:r>
              <a:rPr lang="fr-BE" dirty="0" smtClean="0"/>
              <a:t> op </a:t>
            </a:r>
            <a:r>
              <a:rPr lang="fr-BE" dirty="0" err="1" smtClean="0"/>
              <a:t>zijn</a:t>
            </a:r>
            <a:r>
              <a:rPr lang="fr-BE" dirty="0" smtClean="0"/>
              <a:t> </a:t>
            </a:r>
            <a:r>
              <a:rPr lang="fr-BE" dirty="0" err="1" smtClean="0"/>
              <a:t>mobiel</a:t>
            </a:r>
            <a:r>
              <a:rPr lang="fr-BE" dirty="0" smtClean="0"/>
              <a:t> </a:t>
            </a:r>
            <a:r>
              <a:rPr lang="fr-BE" dirty="0" err="1" smtClean="0"/>
              <a:t>device</a:t>
            </a:r>
            <a:r>
              <a:rPr lang="fr-BE" dirty="0" smtClean="0"/>
              <a:t> die de </a:t>
            </a:r>
            <a:r>
              <a:rPr lang="fr-BE" dirty="0" err="1" smtClean="0"/>
              <a:t>activiteit</a:t>
            </a:r>
            <a:r>
              <a:rPr lang="fr-BE" dirty="0" smtClean="0"/>
              <a:t> van de </a:t>
            </a:r>
            <a:r>
              <a:rPr lang="fr-BE" dirty="0" err="1" smtClean="0"/>
              <a:t>beacon</a:t>
            </a:r>
            <a:r>
              <a:rPr lang="fr-BE" dirty="0" smtClean="0"/>
              <a:t> kan </a:t>
            </a:r>
            <a:r>
              <a:rPr lang="fr-BE" dirty="0" err="1" smtClean="0"/>
              <a:t>oppikken</a:t>
            </a:r>
            <a:r>
              <a:rPr lang="fr-BE" dirty="0" smtClean="0"/>
              <a:t>, de </a:t>
            </a:r>
            <a:r>
              <a:rPr lang="fr-BE" dirty="0" err="1" smtClean="0"/>
              <a:t>identiteit</a:t>
            </a:r>
            <a:r>
              <a:rPr lang="fr-BE" dirty="0" smtClean="0"/>
              <a:t> kan </a:t>
            </a:r>
            <a:r>
              <a:rPr lang="fr-BE" dirty="0" err="1" smtClean="0"/>
              <a:t>uitlezen</a:t>
            </a:r>
            <a:r>
              <a:rPr lang="fr-BE" dirty="0" smtClean="0"/>
              <a:t> en dan </a:t>
            </a:r>
            <a:r>
              <a:rPr lang="fr-BE" dirty="0" err="1" smtClean="0"/>
              <a:t>vervolgens</a:t>
            </a:r>
            <a:r>
              <a:rPr lang="fr-BE" dirty="0" smtClean="0"/>
              <a:t> </a:t>
            </a:r>
            <a:r>
              <a:rPr lang="fr-BE" dirty="0" err="1" smtClean="0"/>
              <a:t>ia</a:t>
            </a:r>
            <a:r>
              <a:rPr lang="fr-BE" dirty="0" smtClean="0"/>
              <a:t> </a:t>
            </a:r>
            <a:r>
              <a:rPr lang="fr-BE" dirty="0" err="1" smtClean="0"/>
              <a:t>zijn</a:t>
            </a:r>
            <a:r>
              <a:rPr lang="fr-BE" dirty="0" smtClean="0"/>
              <a:t> </a:t>
            </a:r>
            <a:r>
              <a:rPr lang="fr-BE" dirty="0" err="1" smtClean="0"/>
              <a:t>app</a:t>
            </a:r>
            <a:r>
              <a:rPr lang="fr-BE" dirty="0" smtClean="0"/>
              <a:t> </a:t>
            </a:r>
            <a:r>
              <a:rPr lang="fr-BE" dirty="0" err="1" smtClean="0"/>
              <a:t>een</a:t>
            </a:r>
            <a:r>
              <a:rPr lang="fr-BE" dirty="0" smtClean="0"/>
              <a:t> </a:t>
            </a:r>
            <a:r>
              <a:rPr lang="fr-BE" dirty="0" err="1" smtClean="0"/>
              <a:t>melding</a:t>
            </a:r>
            <a:r>
              <a:rPr lang="fr-BE" dirty="0" smtClean="0"/>
              <a:t> </a:t>
            </a:r>
            <a:r>
              <a:rPr lang="fr-BE" dirty="0" err="1" smtClean="0"/>
              <a:t>doet</a:t>
            </a:r>
            <a:r>
              <a:rPr lang="fr-BE" dirty="0" smtClean="0"/>
              <a:t> </a:t>
            </a:r>
            <a:r>
              <a:rPr lang="fr-BE" dirty="0" err="1" smtClean="0"/>
              <a:t>dat</a:t>
            </a:r>
            <a:r>
              <a:rPr lang="fr-BE" dirty="0" smtClean="0"/>
              <a:t> </a:t>
            </a:r>
            <a:r>
              <a:rPr lang="fr-BE" dirty="0" err="1" smtClean="0"/>
              <a:t>hij</a:t>
            </a:r>
            <a:r>
              <a:rPr lang="fr-BE" dirty="0" smtClean="0"/>
              <a:t> op die </a:t>
            </a:r>
            <a:r>
              <a:rPr lang="fr-BE" dirty="0" err="1" smtClean="0"/>
              <a:t>bouwwerf</a:t>
            </a:r>
            <a:r>
              <a:rPr lang="fr-BE" dirty="0" smtClean="0"/>
              <a:t> </a:t>
            </a:r>
            <a:r>
              <a:rPr lang="fr-BE" dirty="0" err="1" smtClean="0"/>
              <a:t>aanwezig</a:t>
            </a:r>
            <a:r>
              <a:rPr lang="fr-BE" dirty="0" smtClean="0"/>
              <a:t> </a:t>
            </a:r>
            <a:r>
              <a:rPr lang="fr-BE" dirty="0" err="1" smtClean="0"/>
              <a:t>is</a:t>
            </a:r>
            <a:r>
              <a:rPr lang="fr-BE" dirty="0" smtClean="0"/>
              <a:t>. Op die manier </a:t>
            </a:r>
            <a:r>
              <a:rPr lang="fr-BE" dirty="0" err="1" smtClean="0"/>
              <a:t>krijg</a:t>
            </a:r>
            <a:r>
              <a:rPr lang="fr-BE" dirty="0" smtClean="0"/>
              <a:t> je </a:t>
            </a:r>
            <a:r>
              <a:rPr lang="fr-BE" dirty="0" err="1" smtClean="0"/>
              <a:t>een</a:t>
            </a:r>
            <a:r>
              <a:rPr lang="fr-BE" dirty="0" smtClean="0"/>
              <a:t> </a:t>
            </a:r>
            <a:r>
              <a:rPr lang="fr-BE" dirty="0" err="1" smtClean="0"/>
              <a:t>low-cost</a:t>
            </a:r>
            <a:r>
              <a:rPr lang="fr-BE" dirty="0" smtClean="0"/>
              <a:t>, </a:t>
            </a:r>
            <a:r>
              <a:rPr lang="fr-BE" dirty="0" err="1" smtClean="0"/>
              <a:t>snel</a:t>
            </a:r>
            <a:r>
              <a:rPr lang="fr-BE" dirty="0" smtClean="0"/>
              <a:t>  te </a:t>
            </a:r>
            <a:r>
              <a:rPr lang="fr-BE" dirty="0" err="1" smtClean="0"/>
              <a:t>implementeren</a:t>
            </a:r>
            <a:r>
              <a:rPr lang="fr-BE" dirty="0" smtClean="0"/>
              <a:t> </a:t>
            </a:r>
            <a:r>
              <a:rPr lang="fr-BE" dirty="0" err="1" smtClean="0"/>
              <a:t>mogelijkheid</a:t>
            </a:r>
            <a:r>
              <a:rPr lang="fr-BE" dirty="0" smtClean="0"/>
              <a:t> om </a:t>
            </a:r>
            <a:r>
              <a:rPr lang="fr-BE" dirty="0" err="1" smtClean="0"/>
              <a:t>aanwezigheidsmeldingen</a:t>
            </a:r>
            <a:r>
              <a:rPr lang="fr-BE" dirty="0" smtClean="0"/>
              <a:t> te </a:t>
            </a:r>
            <a:r>
              <a:rPr lang="fr-BE" dirty="0" err="1" smtClean="0"/>
              <a:t>doen</a:t>
            </a:r>
            <a:r>
              <a:rPr lang="fr-BE" dirty="0" smtClean="0"/>
              <a:t>.</a:t>
            </a:r>
          </a:p>
          <a:p>
            <a:endParaRPr lang="fr-BE" dirty="0"/>
          </a:p>
          <a:p>
            <a:r>
              <a:rPr lang="fr-BE" dirty="0" smtClean="0"/>
              <a:t>Dit scenario </a:t>
            </a:r>
            <a:r>
              <a:rPr lang="fr-BE" dirty="0" err="1" smtClean="0"/>
              <a:t>is</a:t>
            </a:r>
            <a:r>
              <a:rPr lang="fr-BE" dirty="0" smtClean="0"/>
              <a:t> </a:t>
            </a:r>
            <a:r>
              <a:rPr lang="fr-BE" dirty="0" err="1" smtClean="0"/>
              <a:t>nuttig</a:t>
            </a:r>
            <a:r>
              <a:rPr lang="fr-BE" dirty="0" smtClean="0"/>
              <a:t> </a:t>
            </a:r>
            <a:r>
              <a:rPr lang="fr-BE" dirty="0" err="1" smtClean="0"/>
              <a:t>voor</a:t>
            </a:r>
            <a:r>
              <a:rPr lang="fr-BE" dirty="0" smtClean="0"/>
              <a:t> </a:t>
            </a:r>
            <a:r>
              <a:rPr lang="fr-BE" dirty="0" err="1" smtClean="0"/>
              <a:t>veiligheid</a:t>
            </a:r>
            <a:r>
              <a:rPr lang="fr-BE" dirty="0" smtClean="0"/>
              <a:t> op </a:t>
            </a:r>
            <a:r>
              <a:rPr lang="fr-BE" dirty="0" err="1" smtClean="0"/>
              <a:t>het</a:t>
            </a:r>
            <a:r>
              <a:rPr lang="fr-BE" dirty="0" smtClean="0"/>
              <a:t> </a:t>
            </a:r>
            <a:r>
              <a:rPr lang="fr-BE" dirty="0" err="1" smtClean="0"/>
              <a:t>werk</a:t>
            </a:r>
            <a:r>
              <a:rPr lang="fr-BE" dirty="0" smtClean="0"/>
              <a:t> (</a:t>
            </a:r>
            <a:r>
              <a:rPr lang="fr-BE" dirty="0" err="1" smtClean="0"/>
              <a:t>accurate</a:t>
            </a:r>
            <a:r>
              <a:rPr lang="fr-BE" dirty="0" smtClean="0"/>
              <a:t> </a:t>
            </a:r>
            <a:r>
              <a:rPr lang="fr-BE" dirty="0" err="1" smtClean="0"/>
              <a:t>registratie</a:t>
            </a:r>
            <a:r>
              <a:rPr lang="fr-BE" dirty="0" smtClean="0"/>
              <a:t> van </a:t>
            </a:r>
            <a:r>
              <a:rPr lang="fr-BE" dirty="0" err="1" smtClean="0"/>
              <a:t>aanwezigheden</a:t>
            </a:r>
            <a:r>
              <a:rPr lang="fr-BE" dirty="0" smtClean="0"/>
              <a:t> in </a:t>
            </a:r>
            <a:r>
              <a:rPr lang="fr-BE" dirty="0" err="1" smtClean="0"/>
              <a:t>seveso</a:t>
            </a:r>
            <a:r>
              <a:rPr lang="fr-BE" dirty="0" smtClean="0"/>
              <a:t> </a:t>
            </a:r>
            <a:r>
              <a:rPr lang="fr-BE" dirty="0" err="1" smtClean="0"/>
              <a:t>bedrijven</a:t>
            </a:r>
            <a:r>
              <a:rPr lang="fr-BE" dirty="0" smtClean="0"/>
              <a:t> </a:t>
            </a:r>
            <a:r>
              <a:rPr lang="fr-BE" dirty="0" err="1" smtClean="0"/>
              <a:t>bvb</a:t>
            </a:r>
            <a:r>
              <a:rPr lang="fr-BE" dirty="0" smtClean="0"/>
              <a:t>) of </a:t>
            </a:r>
            <a:r>
              <a:rPr lang="fr-BE" dirty="0" err="1" smtClean="0"/>
              <a:t>voor</a:t>
            </a:r>
            <a:r>
              <a:rPr lang="fr-BE" dirty="0" smtClean="0"/>
              <a:t> </a:t>
            </a:r>
            <a:r>
              <a:rPr lang="fr-BE" dirty="0" err="1" smtClean="0"/>
              <a:t>fraudebestrijding</a:t>
            </a:r>
            <a:r>
              <a:rPr lang="fr-BE" dirty="0" smtClean="0"/>
              <a:t>.</a:t>
            </a:r>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71</a:t>
            </a:fld>
            <a:endParaRPr lang="nl-BE"/>
          </a:p>
        </p:txBody>
      </p:sp>
    </p:spTree>
    <p:extLst>
      <p:ext uri="{BB962C8B-B14F-4D97-AF65-F5344CB8AC3E}">
        <p14:creationId xmlns:p14="http://schemas.microsoft.com/office/powerpoint/2010/main" val="3181063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Het</a:t>
            </a:r>
            <a:r>
              <a:rPr lang="fr-BE" dirty="0" smtClean="0"/>
              <a:t> </a:t>
            </a:r>
            <a:r>
              <a:rPr lang="fr-BE" dirty="0" err="1" smtClean="0"/>
              <a:t>filmpje</a:t>
            </a:r>
            <a:r>
              <a:rPr lang="fr-BE" dirty="0" smtClean="0"/>
              <a:t> </a:t>
            </a:r>
            <a:r>
              <a:rPr lang="fr-BE" dirty="0" err="1" smtClean="0"/>
              <a:t>toont</a:t>
            </a:r>
            <a:r>
              <a:rPr lang="fr-BE" dirty="0" smtClean="0"/>
              <a:t> ATLAS, </a:t>
            </a:r>
            <a:r>
              <a:rPr lang="fr-BE" dirty="0" err="1" smtClean="0"/>
              <a:t>een</a:t>
            </a:r>
            <a:r>
              <a:rPr lang="fr-BE" dirty="0" smtClean="0"/>
              <a:t> robot die </a:t>
            </a:r>
            <a:r>
              <a:rPr lang="fr-BE" dirty="0" err="1" smtClean="0"/>
              <a:t>vooral</a:t>
            </a:r>
            <a:r>
              <a:rPr lang="fr-BE" dirty="0" smtClean="0"/>
              <a:t> </a:t>
            </a:r>
            <a:r>
              <a:rPr lang="fr-BE" dirty="0" err="1" smtClean="0"/>
              <a:t>voor</a:t>
            </a:r>
            <a:r>
              <a:rPr lang="fr-BE" dirty="0" smtClean="0"/>
              <a:t> </a:t>
            </a:r>
            <a:r>
              <a:rPr lang="fr-BE" dirty="0" err="1" smtClean="0"/>
              <a:t>defensiedoeleinden</a:t>
            </a:r>
            <a:r>
              <a:rPr lang="fr-BE" dirty="0" smtClean="0"/>
              <a:t> </a:t>
            </a:r>
            <a:r>
              <a:rPr lang="fr-BE" dirty="0" err="1" smtClean="0"/>
              <a:t>werd</a:t>
            </a:r>
            <a:r>
              <a:rPr lang="fr-BE" dirty="0" smtClean="0"/>
              <a:t> </a:t>
            </a:r>
            <a:r>
              <a:rPr lang="fr-BE" dirty="0" err="1" smtClean="0"/>
              <a:t>ontwikkeld</a:t>
            </a:r>
            <a:r>
              <a:rPr lang="fr-BE" dirty="0" smtClean="0"/>
              <a:t> en die hier </a:t>
            </a:r>
            <a:r>
              <a:rPr lang="fr-BE" dirty="0" err="1" smtClean="0"/>
              <a:t>getest</a:t>
            </a:r>
            <a:r>
              <a:rPr lang="fr-BE" dirty="0" smtClean="0"/>
              <a:t> </a:t>
            </a:r>
            <a:r>
              <a:rPr lang="fr-BE" dirty="0" err="1" smtClean="0"/>
              <a:t>wordt</a:t>
            </a:r>
            <a:r>
              <a:rPr lang="fr-BE" dirty="0" smtClean="0"/>
              <a:t> op « house </a:t>
            </a:r>
            <a:r>
              <a:rPr lang="fr-BE" dirty="0" err="1" smtClean="0"/>
              <a:t>cleaning</a:t>
            </a:r>
            <a:r>
              <a:rPr lang="fr-BE" dirty="0" smtClean="0"/>
              <a:t> »</a:t>
            </a:r>
            <a:endParaRPr lang="nl-BE" dirty="0"/>
          </a:p>
        </p:txBody>
      </p:sp>
      <p:sp>
        <p:nvSpPr>
          <p:cNvPr id="4" name="Date Placeholder 3"/>
          <p:cNvSpPr>
            <a:spLocks noGrp="1"/>
          </p:cNvSpPr>
          <p:nvPr>
            <p:ph type="dt" idx="10"/>
          </p:nvPr>
        </p:nvSpPr>
        <p:spPr/>
        <p:txBody>
          <a:bodyPr/>
          <a:lstStyle/>
          <a:p>
            <a:fld id="{D8142BEC-1B34-4E0A-A947-A7DEC0C4336F}" type="datetime2">
              <a:rPr lang="en-US" smtClean="0"/>
              <a:t>Tuesday, July 03, 2018</a:t>
            </a:fld>
            <a:endParaRPr lang="nl-NL"/>
          </a:p>
        </p:txBody>
      </p:sp>
      <p:sp>
        <p:nvSpPr>
          <p:cNvPr id="5" name="Slide Number Placeholder 4"/>
          <p:cNvSpPr>
            <a:spLocks noGrp="1"/>
          </p:cNvSpPr>
          <p:nvPr>
            <p:ph type="sldNum" sz="quarter" idx="11"/>
          </p:nvPr>
        </p:nvSpPr>
        <p:spPr/>
        <p:txBody>
          <a:bodyPr/>
          <a:lstStyle/>
          <a:p>
            <a:fld id="{585FD294-BD4E-0347-8F3B-E237BC0C14D4}" type="slidenum">
              <a:rPr lang="nl-NL" smtClean="0"/>
              <a:t>73</a:t>
            </a:fld>
            <a:endParaRPr lang="nl-NL"/>
          </a:p>
        </p:txBody>
      </p:sp>
    </p:spTree>
    <p:extLst>
      <p:ext uri="{BB962C8B-B14F-4D97-AF65-F5344CB8AC3E}">
        <p14:creationId xmlns:p14="http://schemas.microsoft.com/office/powerpoint/2010/main" val="1821500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smtClean="0"/>
          </a:p>
        </p:txBody>
      </p:sp>
      <p:sp>
        <p:nvSpPr>
          <p:cNvPr id="4" name="Date Placeholder 3"/>
          <p:cNvSpPr>
            <a:spLocks noGrp="1"/>
          </p:cNvSpPr>
          <p:nvPr>
            <p:ph type="dt" idx="10"/>
          </p:nvPr>
        </p:nvSpPr>
        <p:spPr/>
        <p:txBody>
          <a:bodyPr/>
          <a:lstStyle/>
          <a:p>
            <a:r>
              <a:rPr lang="nl-BE" smtClean="0"/>
              <a:t>Maart 2017</a:t>
            </a:r>
            <a:endParaRPr lang="nl-BE"/>
          </a:p>
        </p:txBody>
      </p:sp>
      <p:sp>
        <p:nvSpPr>
          <p:cNvPr id="5" name="Slide Number Placeholder 4"/>
          <p:cNvSpPr>
            <a:spLocks noGrp="1"/>
          </p:cNvSpPr>
          <p:nvPr>
            <p:ph type="sldNum" sz="quarter" idx="11"/>
          </p:nvPr>
        </p:nvSpPr>
        <p:spPr/>
        <p:txBody>
          <a:bodyPr/>
          <a:lstStyle/>
          <a:p>
            <a:fld id="{84994F1B-BE66-455F-A211-5BF8A8CC51CA}" type="slidenum">
              <a:rPr lang="nl-BE" smtClean="0"/>
              <a:t>8</a:t>
            </a:fld>
            <a:endParaRPr lang="nl-BE"/>
          </a:p>
        </p:txBody>
      </p:sp>
    </p:spTree>
    <p:extLst>
      <p:ext uri="{BB962C8B-B14F-4D97-AF65-F5344CB8AC3E}">
        <p14:creationId xmlns:p14="http://schemas.microsoft.com/office/powerpoint/2010/main" val="2701724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mtClean="0"/>
              <a:t>Een (extreem)</a:t>
            </a:r>
            <a:r>
              <a:rPr lang="fr-BE" baseline="0" smtClean="0"/>
              <a:t> voorbeeld van het verschil tussen de klassieke grafische interface (veel menu's, knoppen, invoervelden, etc.) en het voeren van een natuurlijke conversatie in eigen bewoordingen.</a:t>
            </a:r>
          </a:p>
          <a:p>
            <a:endParaRPr lang="fr-BE" baseline="0" smtClean="0"/>
          </a:p>
          <a:p>
            <a:r>
              <a:rPr lang="fr-BE" smtClean="0"/>
              <a:t>Je hoeft als gebruiker</a:t>
            </a:r>
            <a:r>
              <a:rPr lang="fr-BE" baseline="0" smtClean="0"/>
              <a:t> de interface niet meer te leren.</a:t>
            </a:r>
          </a:p>
          <a:p>
            <a:endParaRPr lang="fr-BE" baseline="0" smtClean="0"/>
          </a:p>
          <a:p>
            <a:r>
              <a:rPr lang="fr-BE" baseline="0" smtClean="0"/>
              <a:t>Rechtervoorbeeld is "davis", de virtuele assistent van Dynatrace voor performance management (wat is de status van de systemen).</a:t>
            </a:r>
            <a:endParaRPr lang="nl-BE"/>
          </a:p>
        </p:txBody>
      </p:sp>
      <p:sp>
        <p:nvSpPr>
          <p:cNvPr id="4" name="Slide Number Placeholder 3"/>
          <p:cNvSpPr>
            <a:spLocks noGrp="1"/>
          </p:cNvSpPr>
          <p:nvPr>
            <p:ph type="sldNum" sz="quarter" idx="10"/>
          </p:nvPr>
        </p:nvSpPr>
        <p:spPr/>
        <p:txBody>
          <a:bodyPr/>
          <a:lstStyle/>
          <a:p>
            <a:fld id="{A2EDF498-6B22-4C23-B9DE-FBD91F7FCCAE}" type="slidenum">
              <a:rPr lang="fr-BE" smtClean="0"/>
              <a:t>75</a:t>
            </a:fld>
            <a:endParaRPr lang="fr-BE"/>
          </a:p>
        </p:txBody>
      </p:sp>
    </p:spTree>
    <p:extLst>
      <p:ext uri="{BB962C8B-B14F-4D97-AF65-F5344CB8AC3E}">
        <p14:creationId xmlns:p14="http://schemas.microsoft.com/office/powerpoint/2010/main" val="3497831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adaptive security architecture is a framework to help organizations classify all security investments to ensure that there is a balanced approach to security investments. </a:t>
            </a:r>
          </a:p>
          <a:p>
            <a:r>
              <a:rPr lang="en-US" sz="1200" b="0" i="0" kern="1200" dirty="0" smtClean="0">
                <a:solidFill>
                  <a:schemeClr val="tx1"/>
                </a:solidFill>
                <a:effectLst/>
                <a:latin typeface="+mn-lt"/>
                <a:ea typeface="+mn-ea"/>
                <a:cs typeface="+mn-cs"/>
              </a:rPr>
              <a:t>It’s based</a:t>
            </a:r>
            <a:r>
              <a:rPr lang="en-US" sz="1200" b="0" i="0" kern="1200" baseline="0" dirty="0" smtClean="0">
                <a:solidFill>
                  <a:schemeClr val="tx1"/>
                </a:solidFill>
                <a:effectLst/>
                <a:latin typeface="+mn-lt"/>
                <a:ea typeface="+mn-ea"/>
                <a:cs typeface="+mn-cs"/>
              </a:rPr>
              <a:t> </a:t>
            </a:r>
            <a:r>
              <a:rPr lang="en-US" dirty="0" smtClean="0"/>
              <a:t>on solutions that use adaptive and dynamic operational styles to maintain the integrity of data, systems and their survivability by following</a:t>
            </a:r>
            <a:r>
              <a:rPr lang="en-US" baseline="0" dirty="0" smtClean="0"/>
              <a:t> </a:t>
            </a:r>
            <a:r>
              <a:rPr lang="en-US" dirty="0" smtClean="0"/>
              <a:t>the Darwinian concept of ‘adapt or die’.</a:t>
            </a:r>
          </a:p>
          <a:p>
            <a:endParaRPr lang="en-US" dirty="0" smtClean="0"/>
          </a:p>
          <a:p>
            <a:r>
              <a:rPr lang="fr-BE" dirty="0" smtClean="0"/>
              <a:t>Adaptive Security Architecture has for objective </a:t>
            </a:r>
            <a:r>
              <a:rPr lang="en-US" dirty="0" smtClean="0"/>
              <a:t>to be able to detect, contain and respond to cyber threats before they cause damage. </a:t>
            </a:r>
          </a:p>
          <a:p>
            <a:r>
              <a:rPr lang="en-US" dirty="0" smtClean="0"/>
              <a:t>This approach</a:t>
            </a:r>
            <a:r>
              <a:rPr lang="en-US" baseline="0" dirty="0" smtClean="0"/>
              <a:t> consists on : </a:t>
            </a:r>
          </a:p>
          <a:p>
            <a:r>
              <a:rPr lang="en-US" dirty="0" smtClean="0"/>
              <a:t>-   Continuously monitoring the “entire IT stack”</a:t>
            </a:r>
          </a:p>
          <a:p>
            <a:pPr marL="0" indent="0">
              <a:buFontTx/>
              <a:buNone/>
            </a:pPr>
            <a:r>
              <a:rPr lang="en-US" dirty="0" smtClean="0"/>
              <a:t>-   Shifting from “incident response” to “continuous response” </a:t>
            </a:r>
          </a:p>
          <a:p>
            <a:pPr marL="0" indent="0">
              <a:buFontTx/>
              <a:buNone/>
            </a:pPr>
            <a:r>
              <a:rPr lang="en-US" dirty="0" smtClean="0"/>
              <a:t>-</a:t>
            </a:r>
            <a:r>
              <a:rPr lang="en-US" baseline="0" dirty="0" smtClean="0"/>
              <a:t>   </a:t>
            </a:r>
            <a:r>
              <a:rPr lang="en-US" dirty="0" smtClean="0"/>
              <a:t>Moving to a “unified” or “integrated” detection, response, prediction &amp; protection capability </a:t>
            </a:r>
          </a:p>
          <a:p>
            <a:pPr marL="0" indent="0">
              <a:buFontTx/>
              <a:buNone/>
            </a:pPr>
            <a:r>
              <a:rPr lang="en-US" dirty="0" smtClean="0"/>
              <a:t>-</a:t>
            </a:r>
            <a:r>
              <a:rPr lang="en-US" baseline="0" dirty="0" smtClean="0"/>
              <a:t>   </a:t>
            </a:r>
            <a:r>
              <a:rPr lang="en-US" dirty="0" smtClean="0"/>
              <a:t>Preventing attacks </a:t>
            </a:r>
          </a:p>
          <a:p>
            <a:pPr marL="171450" indent="-171450">
              <a:buFontTx/>
              <a:buChar char="-"/>
            </a:pPr>
            <a:r>
              <a:rPr lang="en-US" dirty="0" smtClean="0"/>
              <a:t>Reducing the surface of attacks </a:t>
            </a:r>
          </a:p>
          <a:p>
            <a:pPr marL="171450" indent="-171450">
              <a:buFontTx/>
              <a:buChar char="-"/>
            </a:pPr>
            <a:r>
              <a:rPr lang="en-US" dirty="0" smtClean="0"/>
              <a:t>Reducing the Mean-Time-To-Detect Threats (MTTD) and the Mean-Time-To-Respond to Threats (MTTR) </a:t>
            </a:r>
          </a:p>
          <a:p>
            <a:pPr marL="171450" indent="-171450">
              <a:buFontTx/>
              <a:buChar char="-"/>
            </a:pPr>
            <a:r>
              <a:rPr lang="en-US" sz="1200" b="0" i="0" kern="1200" dirty="0" smtClean="0">
                <a:solidFill>
                  <a:schemeClr val="tx1"/>
                </a:solidFill>
                <a:effectLst/>
                <a:latin typeface="+mn-lt"/>
                <a:ea typeface="+mn-ea"/>
                <a:cs typeface="+mn-cs"/>
              </a:rPr>
              <a:t>Implementing a continuous response-enabled operations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(SOC)</a:t>
            </a:r>
          </a:p>
          <a:p>
            <a:r>
              <a:rPr lang="en-US" dirty="0" smtClean="0"/>
              <a:t>-  Search and block malicious network traffic</a:t>
            </a:r>
          </a:p>
          <a:p>
            <a:r>
              <a:rPr lang="en-US" dirty="0" smtClean="0"/>
              <a:t>- </a:t>
            </a:r>
            <a:r>
              <a:rPr lang="en-US" baseline="0" dirty="0" smtClean="0"/>
              <a:t> R</a:t>
            </a:r>
            <a:r>
              <a:rPr lang="en-US" dirty="0" smtClean="0"/>
              <a:t>ecognizing abnormal behavior of users</a:t>
            </a:r>
          </a:p>
          <a:p>
            <a:r>
              <a:rPr lang="en-US" dirty="0" smtClean="0"/>
              <a:t>- Detecting weak points in the network</a:t>
            </a:r>
          </a:p>
          <a:p>
            <a:r>
              <a:rPr lang="en-US" dirty="0" smtClean="0"/>
              <a:t>- Enforcing security rules</a:t>
            </a:r>
          </a:p>
          <a:p>
            <a:r>
              <a:rPr lang="en-US" dirty="0" smtClean="0"/>
              <a:t>- Producing dashboards and auditing data</a:t>
            </a:r>
          </a:p>
          <a:p>
            <a:r>
              <a:rPr lang="en-US" dirty="0" smtClean="0"/>
              <a:t>- ...</a:t>
            </a:r>
            <a:endParaRPr lang="fr-BE" dirty="0"/>
          </a:p>
        </p:txBody>
      </p:sp>
      <p:sp>
        <p:nvSpPr>
          <p:cNvPr id="4" name="Espace réservé du numéro de diapositive 3"/>
          <p:cNvSpPr>
            <a:spLocks noGrp="1"/>
          </p:cNvSpPr>
          <p:nvPr>
            <p:ph type="sldNum" sz="quarter" idx="10"/>
          </p:nvPr>
        </p:nvSpPr>
        <p:spPr/>
        <p:txBody>
          <a:bodyPr/>
          <a:lstStyle/>
          <a:p>
            <a:fld id="{A2EDF498-6B22-4C23-B9DE-FBD91F7FCCAE}" type="slidenum">
              <a:rPr lang="fr-BE" smtClean="0"/>
              <a:t>91</a:t>
            </a:fld>
            <a:endParaRPr lang="fr-BE"/>
          </a:p>
        </p:txBody>
      </p:sp>
    </p:spTree>
    <p:extLst>
      <p:ext uri="{BB962C8B-B14F-4D97-AF65-F5344CB8AC3E}">
        <p14:creationId xmlns:p14="http://schemas.microsoft.com/office/powerpoint/2010/main" val="26934770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Weak</a:t>
            </a:r>
            <a:r>
              <a:rPr lang="fr-BE" dirty="0" smtClean="0"/>
              <a:t> AI:</a:t>
            </a:r>
            <a:r>
              <a:rPr lang="fr-BE" baseline="0" dirty="0" smtClean="0"/>
              <a:t> </a:t>
            </a:r>
            <a:r>
              <a:rPr lang="en-US" dirty="0" smtClean="0"/>
              <a:t>Weak AI simply acts upon and is bound by the rules imposed on it and it could not go beyond those rules</a:t>
            </a:r>
          </a:p>
          <a:p>
            <a:r>
              <a:rPr lang="fr-BE" dirty="0" smtClean="0"/>
              <a:t>General or </a:t>
            </a:r>
            <a:r>
              <a:rPr lang="fr-BE" dirty="0" err="1" smtClean="0"/>
              <a:t>strong</a:t>
            </a:r>
            <a:r>
              <a:rPr lang="fr-BE" dirty="0" smtClean="0"/>
              <a:t> AI </a:t>
            </a:r>
            <a:r>
              <a:rPr lang="fr-BE" dirty="0" err="1" smtClean="0"/>
              <a:t>is</a:t>
            </a:r>
            <a:r>
              <a:rPr lang="fr-BE" dirty="0" smtClean="0"/>
              <a:t> </a:t>
            </a:r>
            <a:r>
              <a:rPr lang="fr-BE" dirty="0" err="1" smtClean="0"/>
              <a:t>still</a:t>
            </a:r>
            <a:r>
              <a:rPr lang="fr-BE" dirty="0" smtClean="0"/>
              <a:t> </a:t>
            </a:r>
            <a:r>
              <a:rPr lang="fr-BE" dirty="0" err="1" smtClean="0"/>
              <a:t>debated</a:t>
            </a:r>
            <a:r>
              <a:rPr lang="fr-BE" dirty="0" smtClean="0"/>
              <a:t> as </a:t>
            </a:r>
            <a:r>
              <a:rPr lang="fr-BE" dirty="0" err="1" smtClean="0"/>
              <a:t>it</a:t>
            </a:r>
            <a:r>
              <a:rPr lang="fr-BE" dirty="0" smtClean="0"/>
              <a:t> </a:t>
            </a:r>
            <a:r>
              <a:rPr lang="fr-BE" dirty="0" err="1" smtClean="0"/>
              <a:t>is</a:t>
            </a:r>
            <a:r>
              <a:rPr lang="fr-BE" dirty="0" smtClean="0"/>
              <a:t> hard to </a:t>
            </a:r>
            <a:r>
              <a:rPr lang="fr-BE" dirty="0" err="1" smtClean="0"/>
              <a:t>give</a:t>
            </a:r>
            <a:r>
              <a:rPr lang="fr-BE" dirty="0" smtClean="0"/>
              <a:t> a good </a:t>
            </a:r>
            <a:r>
              <a:rPr lang="fr-BE" dirty="0" err="1" smtClean="0"/>
              <a:t>definition</a:t>
            </a:r>
            <a:r>
              <a:rPr lang="fr-BE" dirty="0" smtClean="0"/>
              <a:t> of </a:t>
            </a:r>
            <a:r>
              <a:rPr lang="fr-BE" dirty="0" err="1" smtClean="0"/>
              <a:t>what</a:t>
            </a:r>
            <a:r>
              <a:rPr lang="fr-BE" dirty="0" smtClean="0"/>
              <a:t> intelligence </a:t>
            </a:r>
            <a:r>
              <a:rPr lang="fr-BE" dirty="0" err="1" smtClean="0"/>
              <a:t>is</a:t>
            </a:r>
            <a:r>
              <a:rPr lang="fr-BE" dirty="0" smtClean="0"/>
              <a:t>.</a:t>
            </a:r>
            <a:r>
              <a:rPr lang="fr-BE" baseline="0" dirty="0" smtClean="0"/>
              <a:t> </a:t>
            </a:r>
            <a:r>
              <a:rPr lang="fr-BE" baseline="0" dirty="0" err="1" smtClean="0"/>
              <a:t>Should</a:t>
            </a:r>
            <a:r>
              <a:rPr lang="fr-BE" baseline="0" dirty="0" smtClean="0"/>
              <a:t> the machine have </a:t>
            </a:r>
            <a:r>
              <a:rPr lang="fr-BE" baseline="0" dirty="0" err="1" smtClean="0"/>
              <a:t>consciousness</a:t>
            </a:r>
            <a:r>
              <a:rPr lang="fr-BE" baseline="0" dirty="0" smtClean="0"/>
              <a:t> (</a:t>
            </a:r>
            <a:r>
              <a:rPr lang="fr-BE" baseline="0" dirty="0" err="1" smtClean="0"/>
              <a:t>be</a:t>
            </a:r>
            <a:r>
              <a:rPr lang="fr-BE" baseline="0" dirty="0" smtClean="0"/>
              <a:t> </a:t>
            </a:r>
            <a:r>
              <a:rPr lang="fr-BE" baseline="0" dirty="0" err="1" smtClean="0"/>
              <a:t>aware</a:t>
            </a:r>
            <a:r>
              <a:rPr lang="fr-BE" baseline="0" dirty="0" smtClean="0"/>
              <a:t> of </a:t>
            </a:r>
            <a:r>
              <a:rPr lang="fr-BE" baseline="0" dirty="0" err="1" smtClean="0"/>
              <a:t>its</a:t>
            </a:r>
            <a:r>
              <a:rPr lang="fr-BE" baseline="0" dirty="0" smtClean="0"/>
              <a:t> mental states) ? </a:t>
            </a:r>
            <a:r>
              <a:rPr lang="fr-BE" baseline="0" dirty="0" err="1" smtClean="0"/>
              <a:t>Does</a:t>
            </a:r>
            <a:r>
              <a:rPr lang="fr-BE" baseline="0" dirty="0" smtClean="0"/>
              <a:t> </a:t>
            </a:r>
            <a:r>
              <a:rPr lang="fr-BE" baseline="0" dirty="0" err="1" smtClean="0"/>
              <a:t>it</a:t>
            </a:r>
            <a:r>
              <a:rPr lang="fr-BE" baseline="0" dirty="0" smtClean="0"/>
              <a:t> have </a:t>
            </a:r>
            <a:r>
              <a:rPr lang="fr-BE" baseline="0" dirty="0" err="1" smtClean="0"/>
              <a:t>intentionality</a:t>
            </a:r>
            <a:r>
              <a:rPr lang="fr-BE" baseline="0" dirty="0" smtClean="0"/>
              <a:t>?</a:t>
            </a:r>
            <a:endParaRPr lang="fr-BE" dirty="0" smtClean="0"/>
          </a:p>
        </p:txBody>
      </p:sp>
      <p:sp>
        <p:nvSpPr>
          <p:cNvPr id="4" name="Slide Number Placeholder 3"/>
          <p:cNvSpPr>
            <a:spLocks noGrp="1"/>
          </p:cNvSpPr>
          <p:nvPr>
            <p:ph type="sldNum" sz="quarter" idx="10"/>
          </p:nvPr>
        </p:nvSpPr>
        <p:spPr/>
        <p:txBody>
          <a:bodyPr/>
          <a:lstStyle/>
          <a:p>
            <a:fld id="{20834B33-5D75-4DFF-BC21-253572FA67EB}" type="slidenum">
              <a:rPr lang="fr-BE" smtClean="0"/>
              <a:t>98</a:t>
            </a:fld>
            <a:endParaRPr lang="fr-BE"/>
          </a:p>
        </p:txBody>
      </p:sp>
    </p:spTree>
    <p:extLst>
      <p:ext uri="{BB962C8B-B14F-4D97-AF65-F5344CB8AC3E}">
        <p14:creationId xmlns:p14="http://schemas.microsoft.com/office/powerpoint/2010/main" val="552122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1950</a:t>
            </a:r>
            <a:r>
              <a:rPr lang="fr-BE" baseline="0" dirty="0" smtClean="0"/>
              <a:t> - </a:t>
            </a:r>
            <a:r>
              <a:rPr lang="fr-BE" dirty="0" smtClean="0"/>
              <a:t>The Turing</a:t>
            </a:r>
            <a:r>
              <a:rPr lang="fr-BE" baseline="0" dirty="0" smtClean="0"/>
              <a:t> test: Alan Turing </a:t>
            </a:r>
            <a:r>
              <a:rPr lang="fr-BE" baseline="0" dirty="0" err="1" smtClean="0"/>
              <a:t>introduces</a:t>
            </a:r>
            <a:r>
              <a:rPr lang="fr-BE" baseline="0" dirty="0" smtClean="0"/>
              <a:t> in </a:t>
            </a:r>
            <a:r>
              <a:rPr lang="fr-BE" baseline="0" dirty="0" err="1" smtClean="0"/>
              <a:t>his</a:t>
            </a:r>
            <a:r>
              <a:rPr lang="fr-BE" baseline="0" dirty="0" smtClean="0"/>
              <a:t> article « </a:t>
            </a:r>
            <a:r>
              <a:rPr lang="fr-BE" baseline="0" dirty="0" err="1" smtClean="0"/>
              <a:t>Computing</a:t>
            </a:r>
            <a:r>
              <a:rPr lang="fr-BE" baseline="0" dirty="0" smtClean="0"/>
              <a:t> </a:t>
            </a:r>
            <a:r>
              <a:rPr lang="fr-BE" baseline="0" dirty="0" err="1" smtClean="0"/>
              <a:t>Machinery</a:t>
            </a:r>
            <a:r>
              <a:rPr lang="fr-BE" baseline="0" dirty="0" smtClean="0"/>
              <a:t> ad Intelligence » concepts as machine </a:t>
            </a:r>
            <a:r>
              <a:rPr lang="fr-BE" baseline="0" dirty="0" err="1" smtClean="0"/>
              <a:t>learning</a:t>
            </a:r>
            <a:r>
              <a:rPr lang="fr-BE" baseline="0" dirty="0" smtClean="0"/>
              <a:t>, </a:t>
            </a:r>
            <a:r>
              <a:rPr lang="fr-BE" baseline="0" dirty="0" err="1" smtClean="0"/>
              <a:t>genetic</a:t>
            </a:r>
            <a:r>
              <a:rPr lang="fr-BE" baseline="0" dirty="0" smtClean="0"/>
              <a:t> </a:t>
            </a:r>
            <a:r>
              <a:rPr lang="fr-BE" baseline="0" dirty="0" err="1" smtClean="0"/>
              <a:t>algorithms</a:t>
            </a:r>
            <a:r>
              <a:rPr lang="fr-BE" baseline="0" dirty="0" smtClean="0"/>
              <a:t> and </a:t>
            </a:r>
            <a:r>
              <a:rPr lang="fr-BE" baseline="0" dirty="0" err="1" smtClean="0"/>
              <a:t>reinforcement</a:t>
            </a:r>
            <a:r>
              <a:rPr lang="fr-BE" baseline="0" dirty="0" smtClean="0"/>
              <a:t> </a:t>
            </a:r>
            <a:r>
              <a:rPr lang="fr-BE" baseline="0" dirty="0" err="1" smtClean="0"/>
              <a:t>learning</a:t>
            </a:r>
            <a:endParaRPr lang="fr-BE" baseline="0" dirty="0" smtClean="0"/>
          </a:p>
          <a:p>
            <a:r>
              <a:rPr lang="fr-BE" baseline="0" dirty="0" smtClean="0"/>
              <a:t>1956 – </a:t>
            </a:r>
            <a:r>
              <a:rPr lang="fr-BE" baseline="0" dirty="0" err="1" smtClean="0"/>
              <a:t>Birth</a:t>
            </a:r>
            <a:r>
              <a:rPr lang="fr-BE" baseline="0" dirty="0" smtClean="0"/>
              <a:t> of AI: workshop </a:t>
            </a:r>
            <a:r>
              <a:rPr lang="fr-BE" baseline="0" dirty="0" err="1" smtClean="0"/>
              <a:t>organised</a:t>
            </a:r>
            <a:r>
              <a:rPr lang="fr-BE" baseline="0" dirty="0" smtClean="0"/>
              <a:t> by John McCarthy at </a:t>
            </a:r>
            <a:r>
              <a:rPr lang="fr-BE" baseline="0" dirty="0" err="1" smtClean="0"/>
              <a:t>Darmouth</a:t>
            </a:r>
            <a:r>
              <a:rPr lang="fr-BE" baseline="0" dirty="0" smtClean="0"/>
              <a:t> </a:t>
            </a:r>
            <a:r>
              <a:rPr lang="fr-BE" baseline="0" dirty="0" err="1" smtClean="0"/>
              <a:t>College</a:t>
            </a:r>
            <a:r>
              <a:rPr lang="fr-BE" baseline="0" dirty="0" smtClean="0"/>
              <a:t> </a:t>
            </a:r>
            <a:r>
              <a:rPr lang="fr-BE" baseline="0" dirty="0" err="1" smtClean="0"/>
              <a:t>around</a:t>
            </a:r>
            <a:r>
              <a:rPr lang="fr-BE" baseline="0" dirty="0" smtClean="0"/>
              <a:t> the question how to </a:t>
            </a:r>
            <a:r>
              <a:rPr lang="fr-BE" baseline="0" dirty="0" err="1" smtClean="0"/>
              <a:t>make</a:t>
            </a:r>
            <a:r>
              <a:rPr lang="fr-BE" baseline="0" dirty="0" smtClean="0"/>
              <a:t> machine use </a:t>
            </a:r>
            <a:r>
              <a:rPr lang="fr-BE" baseline="0" dirty="0" err="1" smtClean="0"/>
              <a:t>language</a:t>
            </a:r>
            <a:r>
              <a:rPr lang="fr-BE" baseline="0" dirty="0" smtClean="0"/>
              <a:t>, </a:t>
            </a:r>
            <a:r>
              <a:rPr lang="fr-BE" baseline="0" dirty="0" err="1" smtClean="0"/>
              <a:t>forms</a:t>
            </a:r>
            <a:r>
              <a:rPr lang="fr-BE" baseline="0" dirty="0" smtClean="0"/>
              <a:t> abstraction and concepts to </a:t>
            </a:r>
            <a:r>
              <a:rPr lang="fr-BE" baseline="0" dirty="0" err="1" smtClean="0"/>
              <a:t>solve</a:t>
            </a:r>
            <a:r>
              <a:rPr lang="fr-BE" baseline="0" dirty="0" smtClean="0"/>
              <a:t> </a:t>
            </a:r>
            <a:r>
              <a:rPr lang="fr-BE" baseline="0" dirty="0" err="1" smtClean="0"/>
              <a:t>problems</a:t>
            </a:r>
            <a:r>
              <a:rPr lang="fr-BE" baseline="0" dirty="0" smtClean="0"/>
              <a:t> </a:t>
            </a:r>
            <a:r>
              <a:rPr lang="fr-BE" baseline="0" dirty="0" err="1" smtClean="0"/>
              <a:t>reserved</a:t>
            </a:r>
            <a:r>
              <a:rPr lang="fr-BE" baseline="0" dirty="0" smtClean="0"/>
              <a:t> to </a:t>
            </a:r>
            <a:r>
              <a:rPr lang="fr-BE" baseline="0" dirty="0" err="1" smtClean="0"/>
              <a:t>humans</a:t>
            </a:r>
            <a:endParaRPr lang="fr-BE" baseline="0" dirty="0" smtClean="0"/>
          </a:p>
          <a:p>
            <a:r>
              <a:rPr lang="fr-BE" baseline="0" dirty="0" err="1" smtClean="0"/>
              <a:t>Dendral</a:t>
            </a:r>
            <a:r>
              <a:rPr lang="fr-BE" baseline="0" dirty="0" smtClean="0"/>
              <a:t> Program: </a:t>
            </a:r>
            <a:r>
              <a:rPr lang="fr-BE" baseline="0" dirty="0" err="1" smtClean="0"/>
              <a:t>knowledge-based</a:t>
            </a:r>
            <a:r>
              <a:rPr lang="fr-BE" baseline="0" dirty="0" smtClean="0"/>
              <a:t> </a:t>
            </a:r>
            <a:r>
              <a:rPr lang="fr-BE" baseline="0" dirty="0" err="1" smtClean="0"/>
              <a:t>systems</a:t>
            </a:r>
            <a:r>
              <a:rPr lang="fr-BE" baseline="0" dirty="0" smtClean="0"/>
              <a:t> use </a:t>
            </a:r>
            <a:r>
              <a:rPr lang="fr-BE" baseline="0" dirty="0" err="1" smtClean="0"/>
              <a:t>build</a:t>
            </a:r>
            <a:r>
              <a:rPr lang="fr-BE" baseline="0" dirty="0" smtClean="0"/>
              <a:t> in </a:t>
            </a:r>
            <a:r>
              <a:rPr lang="fr-BE" baseline="0" dirty="0" err="1" smtClean="0"/>
              <a:t>domain-specific</a:t>
            </a:r>
            <a:r>
              <a:rPr lang="fr-BE" baseline="0" dirty="0" smtClean="0"/>
              <a:t> </a:t>
            </a:r>
            <a:r>
              <a:rPr lang="fr-BE" baseline="0" dirty="0" err="1" smtClean="0"/>
              <a:t>knowledge</a:t>
            </a:r>
            <a:r>
              <a:rPr lang="fr-BE" baseline="0" dirty="0" smtClean="0"/>
              <a:t> to </a:t>
            </a:r>
            <a:r>
              <a:rPr lang="fr-BE" baseline="0" dirty="0" err="1" smtClean="0"/>
              <a:t>reason</a:t>
            </a:r>
            <a:r>
              <a:rPr lang="fr-BE" baseline="0" dirty="0" smtClean="0"/>
              <a:t> and </a:t>
            </a:r>
            <a:r>
              <a:rPr lang="fr-BE" baseline="0" dirty="0" err="1" smtClean="0"/>
              <a:t>solve</a:t>
            </a:r>
            <a:r>
              <a:rPr lang="fr-BE" baseline="0" dirty="0" smtClean="0"/>
              <a:t> </a:t>
            </a:r>
            <a:r>
              <a:rPr lang="fr-BE" baseline="0" dirty="0" err="1" smtClean="0"/>
              <a:t>problems</a:t>
            </a:r>
            <a:r>
              <a:rPr lang="fr-BE" baseline="0" dirty="0" smtClean="0"/>
              <a:t> in </a:t>
            </a:r>
            <a:r>
              <a:rPr lang="fr-BE" baseline="0" dirty="0" err="1" smtClean="0"/>
              <a:t>narrow</a:t>
            </a:r>
            <a:r>
              <a:rPr lang="fr-BE" baseline="0" dirty="0" smtClean="0"/>
              <a:t> areas of expertise</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99</a:t>
            </a:fld>
            <a:endParaRPr lang="nl-BE"/>
          </a:p>
        </p:txBody>
      </p:sp>
    </p:spTree>
    <p:extLst>
      <p:ext uri="{BB962C8B-B14F-4D97-AF65-F5344CB8AC3E}">
        <p14:creationId xmlns:p14="http://schemas.microsoft.com/office/powerpoint/2010/main" val="1293336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CNN: Convolution</a:t>
            </a:r>
            <a:r>
              <a:rPr lang="fr-BE" baseline="0" dirty="0" smtClean="0"/>
              <a:t> Neural Network (image, </a:t>
            </a:r>
            <a:r>
              <a:rPr lang="fr-BE" baseline="0" dirty="0" err="1" smtClean="0"/>
              <a:t>text</a:t>
            </a:r>
            <a:r>
              <a:rPr lang="fr-BE" baseline="0" dirty="0" smtClean="0"/>
              <a:t>)</a:t>
            </a:r>
          </a:p>
          <a:p>
            <a:r>
              <a:rPr lang="fr-BE" baseline="0" dirty="0" smtClean="0"/>
              <a:t>RNN: </a:t>
            </a:r>
            <a:r>
              <a:rPr lang="fr-BE" baseline="0" dirty="0" err="1" smtClean="0"/>
              <a:t>Recurrent</a:t>
            </a:r>
            <a:r>
              <a:rPr lang="fr-BE" baseline="0" dirty="0" smtClean="0"/>
              <a:t> Neural Network (</a:t>
            </a:r>
            <a:r>
              <a:rPr lang="fr-BE" baseline="0" dirty="0" err="1" smtClean="0"/>
              <a:t>sequences</a:t>
            </a:r>
            <a:r>
              <a:rPr lang="fr-BE" baseline="0" dirty="0" smtClean="0"/>
              <a:t>, </a:t>
            </a:r>
            <a:r>
              <a:rPr lang="fr-BE" baseline="0" dirty="0" err="1" smtClean="0"/>
              <a:t>text</a:t>
            </a:r>
            <a:r>
              <a:rPr lang="fr-BE" baseline="0" dirty="0" smtClean="0"/>
              <a:t>, </a:t>
            </a:r>
            <a:r>
              <a:rPr lang="fr-BE" baseline="0" dirty="0" err="1" smtClean="0"/>
              <a:t>language</a:t>
            </a:r>
            <a:r>
              <a:rPr lang="fr-BE" baseline="0" dirty="0" smtClean="0"/>
              <a:t>)</a:t>
            </a:r>
          </a:p>
          <a:p>
            <a:r>
              <a:rPr lang="fr-BE" baseline="0" dirty="0" smtClean="0"/>
              <a:t>GAN: </a:t>
            </a:r>
            <a:r>
              <a:rPr lang="fr-BE" baseline="0" dirty="0" err="1" smtClean="0"/>
              <a:t>Generative</a:t>
            </a:r>
            <a:r>
              <a:rPr lang="fr-BE" baseline="0" dirty="0" smtClean="0"/>
              <a:t> </a:t>
            </a:r>
            <a:r>
              <a:rPr lang="fr-BE" baseline="0" dirty="0" err="1" smtClean="0"/>
              <a:t>Adversarial</a:t>
            </a:r>
            <a:r>
              <a:rPr lang="fr-BE" baseline="0" dirty="0" smtClean="0"/>
              <a:t> Networks (https://deeplearning4j.org/generative-adversarial-network)</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100</a:t>
            </a:fld>
            <a:endParaRPr lang="nl-BE"/>
          </a:p>
        </p:txBody>
      </p:sp>
    </p:spTree>
    <p:extLst>
      <p:ext uri="{BB962C8B-B14F-4D97-AF65-F5344CB8AC3E}">
        <p14:creationId xmlns:p14="http://schemas.microsoft.com/office/powerpoint/2010/main" val="1738409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Information</a:t>
            </a:r>
            <a:r>
              <a:rPr lang="fr-BE" baseline="0" dirty="0" smtClean="0"/>
              <a:t> extraction . </a:t>
            </a:r>
            <a:r>
              <a:rPr lang="fr-BE" baseline="0" dirty="0" err="1" smtClean="0"/>
              <a:t>explain</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102</a:t>
            </a:fld>
            <a:endParaRPr lang="nl-BE"/>
          </a:p>
        </p:txBody>
      </p:sp>
    </p:spTree>
    <p:extLst>
      <p:ext uri="{BB962C8B-B14F-4D97-AF65-F5344CB8AC3E}">
        <p14:creationId xmlns:p14="http://schemas.microsoft.com/office/powerpoint/2010/main" val="3724174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Machine Learning</a:t>
            </a:r>
            <a:r>
              <a:rPr lang="en-US" sz="1200" b="0" i="0" kern="1200" dirty="0" smtClean="0">
                <a:solidFill>
                  <a:schemeClr val="tx1"/>
                </a:solidFill>
                <a:effectLst/>
                <a:latin typeface="+mn-lt"/>
                <a:ea typeface="+mn-ea"/>
                <a:cs typeface="+mn-cs"/>
              </a:rPr>
              <a:t> uses </a:t>
            </a:r>
            <a:r>
              <a:rPr lang="en-US" sz="1200" b="1" i="0" kern="1200" dirty="0" smtClean="0">
                <a:solidFill>
                  <a:schemeClr val="tx1"/>
                </a:solidFill>
                <a:effectLst/>
                <a:latin typeface="+mn-lt"/>
                <a:ea typeface="+mn-ea"/>
                <a:cs typeface="+mn-cs"/>
              </a:rPr>
              <a:t>Data Mining</a:t>
            </a:r>
            <a:r>
              <a:rPr lang="en-US" sz="1200" b="0" i="0" kern="1200" dirty="0" smtClean="0">
                <a:solidFill>
                  <a:schemeClr val="tx1"/>
                </a:solidFill>
                <a:effectLst/>
                <a:latin typeface="+mn-lt"/>
                <a:ea typeface="+mn-ea"/>
                <a:cs typeface="+mn-cs"/>
              </a:rPr>
              <a:t> techniques and other learning algorithms to build models of what is happening behind some data so that it can </a:t>
            </a:r>
            <a:r>
              <a:rPr lang="en-US" sz="1200" b="0" i="1" kern="1200" dirty="0" smtClean="0">
                <a:solidFill>
                  <a:schemeClr val="tx1"/>
                </a:solidFill>
                <a:effectLst/>
                <a:latin typeface="+mn-lt"/>
                <a:ea typeface="+mn-ea"/>
                <a:cs typeface="+mn-cs"/>
              </a:rPr>
              <a:t>predict</a:t>
            </a:r>
            <a:r>
              <a:rPr lang="en-US" sz="1200" b="0" i="0" kern="1200" dirty="0" smtClean="0">
                <a:solidFill>
                  <a:schemeClr val="tx1"/>
                </a:solidFill>
                <a:effectLst/>
                <a:latin typeface="+mn-lt"/>
                <a:ea typeface="+mn-ea"/>
                <a:cs typeface="+mn-cs"/>
              </a:rPr>
              <a:t> future outcomes. A computer program is said to learn some task from experience if its performance at the task improves with experience, according to some performance measure. Machine learning involves the study of algorithms that can extract information automatically (i.e., without on-line human guidance). Most tasks that require intelligence require an ability to induce new knowledge from experiences. Thus </a:t>
            </a:r>
            <a:r>
              <a:rPr lang="en-US" sz="1200" b="1" i="0" kern="1200" dirty="0" smtClean="0">
                <a:solidFill>
                  <a:schemeClr val="tx1"/>
                </a:solidFill>
                <a:effectLst/>
                <a:latin typeface="+mn-lt"/>
                <a:ea typeface="+mn-ea"/>
                <a:cs typeface="+mn-cs"/>
              </a:rPr>
              <a:t>machine learning</a:t>
            </a:r>
            <a:r>
              <a:rPr lang="en-US" sz="1200" b="0" i="0" kern="1200" baseline="0" dirty="0" smtClean="0">
                <a:solidFill>
                  <a:schemeClr val="tx1"/>
                </a:solidFill>
                <a:effectLst/>
                <a:latin typeface="+mn-lt"/>
                <a:ea typeface="+mn-ea"/>
                <a:cs typeface="+mn-cs"/>
              </a:rPr>
              <a:t> is a large area within AI.</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103</a:t>
            </a:fld>
            <a:endParaRPr lang="nl-BE"/>
          </a:p>
        </p:txBody>
      </p:sp>
    </p:spTree>
    <p:extLst>
      <p:ext uri="{BB962C8B-B14F-4D97-AF65-F5344CB8AC3E}">
        <p14:creationId xmlns:p14="http://schemas.microsoft.com/office/powerpoint/2010/main" val="2874901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Source: « </a:t>
            </a:r>
            <a:r>
              <a:rPr lang="fr-BE" dirty="0" err="1" smtClean="0"/>
              <a:t>Artificial</a:t>
            </a:r>
            <a:r>
              <a:rPr lang="fr-BE" baseline="0" dirty="0" smtClean="0"/>
              <a:t> Intelligence: A </a:t>
            </a:r>
            <a:r>
              <a:rPr lang="fr-BE" baseline="0" dirty="0" err="1" smtClean="0"/>
              <a:t>moder</a:t>
            </a:r>
            <a:r>
              <a:rPr lang="fr-BE" baseline="0" dirty="0" smtClean="0"/>
              <a:t> </a:t>
            </a:r>
            <a:r>
              <a:rPr lang="fr-BE" baseline="0" dirty="0" err="1" smtClean="0"/>
              <a:t>approach</a:t>
            </a:r>
            <a:r>
              <a:rPr lang="fr-BE" baseline="0" dirty="0" smtClean="0"/>
              <a:t> » Russel, </a:t>
            </a:r>
            <a:r>
              <a:rPr lang="fr-BE" baseline="0" dirty="0" err="1" smtClean="0"/>
              <a:t>Norvig</a:t>
            </a:r>
            <a:endParaRPr lang="fr-BE" baseline="0" dirty="0" smtClean="0"/>
          </a:p>
          <a:p>
            <a:endParaRPr lang="fr-BE" baseline="0" dirty="0" smtClean="0"/>
          </a:p>
          <a:p>
            <a:r>
              <a:rPr lang="fr-BE" baseline="0" dirty="0" err="1" smtClean="0"/>
              <a:t>Example</a:t>
            </a:r>
            <a:r>
              <a:rPr lang="fr-BE" baseline="0" dirty="0" smtClean="0"/>
              <a:t> </a:t>
            </a:r>
            <a:r>
              <a:rPr lang="fr-BE" baseline="0" dirty="0" err="1" smtClean="0"/>
              <a:t>chatbot</a:t>
            </a:r>
            <a:r>
              <a:rPr lang="fr-BE" baseline="0" dirty="0" smtClean="0"/>
              <a:t>: training data are pairs of </a:t>
            </a:r>
            <a:r>
              <a:rPr lang="fr-BE" baseline="0" dirty="0" err="1" smtClean="0"/>
              <a:t>texts</a:t>
            </a:r>
            <a:r>
              <a:rPr lang="fr-BE" baseline="0" dirty="0" smtClean="0"/>
              <a:t> and </a:t>
            </a:r>
            <a:r>
              <a:rPr lang="fr-BE" baseline="0" dirty="0" err="1" smtClean="0"/>
              <a:t>related</a:t>
            </a:r>
            <a:r>
              <a:rPr lang="fr-BE" baseline="0" dirty="0" smtClean="0"/>
              <a:t> intentions</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104</a:t>
            </a:fld>
            <a:endParaRPr lang="fr-BE"/>
          </a:p>
        </p:txBody>
      </p:sp>
    </p:spTree>
    <p:extLst>
      <p:ext uri="{BB962C8B-B14F-4D97-AF65-F5344CB8AC3E}">
        <p14:creationId xmlns:p14="http://schemas.microsoft.com/office/powerpoint/2010/main" val="1974032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106</a:t>
            </a:fld>
            <a:endParaRPr lang="nl-BE"/>
          </a:p>
        </p:txBody>
      </p:sp>
    </p:spTree>
    <p:extLst>
      <p:ext uri="{BB962C8B-B14F-4D97-AF65-F5344CB8AC3E}">
        <p14:creationId xmlns:p14="http://schemas.microsoft.com/office/powerpoint/2010/main" val="1677457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Detection</a:t>
            </a:r>
            <a:r>
              <a:rPr lang="fr-BE" dirty="0" smtClean="0"/>
              <a:t> cancer de la peau: Utilisation des</a:t>
            </a:r>
            <a:r>
              <a:rPr lang="fr-BE" baseline="0" dirty="0" smtClean="0"/>
              <a:t> réseaux neuronaux </a:t>
            </a:r>
            <a:r>
              <a:rPr lang="fr-BE" baseline="0" dirty="0" err="1" smtClean="0"/>
              <a:t>convolutifs</a:t>
            </a:r>
            <a:r>
              <a:rPr lang="fr-BE" baseline="0" dirty="0" smtClean="0"/>
              <a:t>; </a:t>
            </a:r>
            <a:r>
              <a:rPr lang="fr-BE" dirty="0" smtClean="0"/>
              <a:t>95%</a:t>
            </a:r>
            <a:r>
              <a:rPr lang="fr-BE" baseline="0" dirty="0" smtClean="0"/>
              <a:t> d’efficacité pour l’ AI contre 89% pour les dermatologues</a:t>
            </a:r>
            <a:endParaRPr lang="fr-BE" dirty="0" smtClean="0"/>
          </a:p>
          <a:p>
            <a:r>
              <a:rPr lang="fr-BE" dirty="0" smtClean="0"/>
              <a:t>Source </a:t>
            </a:r>
            <a:r>
              <a:rPr lang="fr-BE" dirty="0" err="1" smtClean="0"/>
              <a:t>chatbots</a:t>
            </a:r>
            <a:r>
              <a:rPr lang="fr-BE" dirty="0" smtClean="0"/>
              <a:t> and </a:t>
            </a:r>
            <a:r>
              <a:rPr lang="fr-BE" dirty="0" err="1" smtClean="0"/>
              <a:t>their</a:t>
            </a:r>
            <a:r>
              <a:rPr lang="fr-BE" baseline="0" dirty="0" smtClean="0"/>
              <a:t> place in </a:t>
            </a:r>
            <a:r>
              <a:rPr lang="fr-BE" baseline="0" dirty="0" err="1" smtClean="0"/>
              <a:t>healthcare</a:t>
            </a:r>
            <a:r>
              <a:rPr lang="fr-BE" baseline="0" dirty="0" smtClean="0"/>
              <a:t>: </a:t>
            </a:r>
            <a:r>
              <a:rPr lang="fr-BE" dirty="0" smtClean="0"/>
              <a:t>http://medicalfuturist.com/top-12-health-chatbots/</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108</a:t>
            </a:fld>
            <a:endParaRPr lang="fr-BE"/>
          </a:p>
        </p:txBody>
      </p:sp>
    </p:spTree>
    <p:extLst>
      <p:ext uri="{BB962C8B-B14F-4D97-AF65-F5344CB8AC3E}">
        <p14:creationId xmlns:p14="http://schemas.microsoft.com/office/powerpoint/2010/main" val="58290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Date Placeholder 3"/>
          <p:cNvSpPr>
            <a:spLocks noGrp="1"/>
          </p:cNvSpPr>
          <p:nvPr>
            <p:ph type="dt" idx="10"/>
          </p:nvPr>
        </p:nvSpPr>
        <p:spPr/>
        <p:txBody>
          <a:bodyPr/>
          <a:lstStyle/>
          <a:p>
            <a:r>
              <a:rPr lang="nl-BE" smtClean="0"/>
              <a:t>Maart 2017</a:t>
            </a:r>
            <a:endParaRPr lang="nl-BE"/>
          </a:p>
        </p:txBody>
      </p:sp>
      <p:sp>
        <p:nvSpPr>
          <p:cNvPr id="5" name="Slide Number Placeholder 4"/>
          <p:cNvSpPr>
            <a:spLocks noGrp="1"/>
          </p:cNvSpPr>
          <p:nvPr>
            <p:ph type="sldNum" sz="quarter" idx="11"/>
          </p:nvPr>
        </p:nvSpPr>
        <p:spPr/>
        <p:txBody>
          <a:bodyPr/>
          <a:lstStyle/>
          <a:p>
            <a:fld id="{84994F1B-BE66-455F-A211-5BF8A8CC51CA}" type="slidenum">
              <a:rPr lang="nl-BE" smtClean="0"/>
              <a:t>10</a:t>
            </a:fld>
            <a:endParaRPr lang="nl-BE"/>
          </a:p>
        </p:txBody>
      </p:sp>
    </p:spTree>
    <p:extLst>
      <p:ext uri="{BB962C8B-B14F-4D97-AF65-F5344CB8AC3E}">
        <p14:creationId xmlns:p14="http://schemas.microsoft.com/office/powerpoint/2010/main" val="38382970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Chatbot</a:t>
            </a:r>
            <a:r>
              <a:rPr lang="en-US" sz="1200" b="0" i="0" u="none" strike="noStrike" kern="1200" baseline="0" dirty="0" smtClean="0">
                <a:solidFill>
                  <a:schemeClr val="tx1"/>
                </a:solidFill>
                <a:latin typeface="+mn-lt"/>
                <a:ea typeface="+mn-ea"/>
                <a:cs typeface="+mn-cs"/>
              </a:rPr>
              <a:t>: The next wave of AI in citizen services will be more predictive. AI platform will understand what the citizen is doing</a:t>
            </a:r>
          </a:p>
          <a:p>
            <a:r>
              <a:rPr lang="en-US" sz="1200" b="0" i="0" u="none" strike="noStrike" kern="1200" baseline="0" dirty="0" smtClean="0">
                <a:solidFill>
                  <a:schemeClr val="tx1"/>
                </a:solidFill>
                <a:latin typeface="+mn-lt"/>
                <a:ea typeface="+mn-ea"/>
                <a:cs typeface="+mn-cs"/>
              </a:rPr>
              <a:t>or asking, and will prompt to take action on specific issues, asking whether a new driver’s license should be ordered. </a:t>
            </a:r>
            <a:r>
              <a:rPr lang="en-US" sz="1200" b="1" i="0" u="none" strike="noStrike" kern="1200" baseline="0" dirty="0" smtClean="0">
                <a:solidFill>
                  <a:schemeClr val="tx1"/>
                </a:solidFill>
                <a:latin typeface="+mn-lt"/>
                <a:ea typeface="+mn-ea"/>
                <a:cs typeface="+mn-cs"/>
              </a:rPr>
              <a:t>Artificial Intelligence for Citizen Services </a:t>
            </a:r>
            <a:r>
              <a:rPr lang="fr-BE" sz="1200" b="1" i="0" u="none" strike="noStrike" kern="1200" baseline="0" dirty="0" smtClean="0">
                <a:solidFill>
                  <a:schemeClr val="tx1"/>
                </a:solidFill>
                <a:latin typeface="+mn-lt"/>
                <a:ea typeface="+mn-ea"/>
                <a:cs typeface="+mn-cs"/>
              </a:rPr>
              <a:t>and </a:t>
            </a:r>
            <a:r>
              <a:rPr lang="fr-BE" sz="1200" b="1" i="0" u="none" strike="noStrike" kern="1200" baseline="0" dirty="0" err="1" smtClean="0">
                <a:solidFill>
                  <a:schemeClr val="tx1"/>
                </a:solidFill>
                <a:latin typeface="+mn-lt"/>
                <a:ea typeface="+mn-ea"/>
                <a:cs typeface="+mn-cs"/>
              </a:rPr>
              <a:t>Government</a:t>
            </a:r>
            <a:r>
              <a:rPr lang="fr-BE" sz="1200" b="1" i="0" u="none" strike="noStrike" kern="1200" baseline="0" dirty="0" smtClean="0">
                <a:solidFill>
                  <a:schemeClr val="tx1"/>
                </a:solidFill>
                <a:latin typeface="+mn-lt"/>
                <a:ea typeface="+mn-ea"/>
                <a:cs typeface="+mn-cs"/>
              </a:rPr>
              <a:t>, </a:t>
            </a:r>
            <a:r>
              <a:rPr lang="fr-BE" sz="1200" b="1" i="0" u="none" strike="noStrike" kern="1200" baseline="0" dirty="0" err="1" smtClean="0">
                <a:solidFill>
                  <a:schemeClr val="tx1"/>
                </a:solidFill>
                <a:latin typeface="+mn-lt"/>
                <a:ea typeface="+mn-ea"/>
                <a:cs typeface="+mn-cs"/>
              </a:rPr>
              <a:t>Mehr</a:t>
            </a:r>
            <a:r>
              <a:rPr lang="fr-BE" sz="1200" b="1" i="0" u="none" strike="noStrike" kern="1200" baseline="0" dirty="0" smtClean="0">
                <a:solidFill>
                  <a:schemeClr val="tx1"/>
                </a:solidFill>
                <a:latin typeface="+mn-lt"/>
                <a:ea typeface="+mn-ea"/>
                <a:cs typeface="+mn-cs"/>
              </a:rPr>
              <a:t>, </a:t>
            </a:r>
            <a:r>
              <a:rPr lang="fr-BE" sz="1200" b="0" i="1" u="none" strike="noStrike" kern="1200" baseline="0" dirty="0" smtClean="0">
                <a:solidFill>
                  <a:schemeClr val="tx1"/>
                </a:solidFill>
                <a:latin typeface="+mn-lt"/>
                <a:ea typeface="+mn-ea"/>
                <a:cs typeface="+mn-cs"/>
              </a:rPr>
              <a:t>Harvard </a:t>
            </a:r>
            <a:r>
              <a:rPr lang="fr-BE" sz="1200" b="0" i="1" u="none" strike="noStrike" kern="1200" baseline="0" dirty="0" err="1" smtClean="0">
                <a:solidFill>
                  <a:schemeClr val="tx1"/>
                </a:solidFill>
                <a:latin typeface="+mn-lt"/>
                <a:ea typeface="+mn-ea"/>
                <a:cs typeface="+mn-cs"/>
              </a:rPr>
              <a:t>Ash</a:t>
            </a:r>
            <a:r>
              <a:rPr lang="fr-BE" sz="1200" b="0" i="1" u="none" strike="noStrike" kern="1200" baseline="0" dirty="0" smtClean="0">
                <a:solidFill>
                  <a:schemeClr val="tx1"/>
                </a:solidFill>
                <a:latin typeface="+mn-lt"/>
                <a:ea typeface="+mn-ea"/>
                <a:cs typeface="+mn-cs"/>
              </a:rPr>
              <a:t> Center</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110</a:t>
            </a:fld>
            <a:endParaRPr lang="fr-BE"/>
          </a:p>
        </p:txBody>
      </p:sp>
    </p:spTree>
    <p:extLst>
      <p:ext uri="{BB962C8B-B14F-4D97-AF65-F5344CB8AC3E}">
        <p14:creationId xmlns:p14="http://schemas.microsoft.com/office/powerpoint/2010/main" val="814806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Black box versus white box: </a:t>
            </a:r>
            <a:r>
              <a:rPr lang="fr-BE" dirty="0" err="1" smtClean="0"/>
              <a:t>humans</a:t>
            </a:r>
            <a:r>
              <a:rPr lang="fr-BE" baseline="0" dirty="0" smtClean="0"/>
              <a:t> have no insight in the </a:t>
            </a:r>
            <a:r>
              <a:rPr lang="fr-BE" baseline="0" dirty="0" err="1" smtClean="0"/>
              <a:t>reasoning</a:t>
            </a:r>
            <a:r>
              <a:rPr lang="fr-BE" baseline="0" dirty="0" smtClean="0"/>
              <a:t> and the </a:t>
            </a:r>
            <a:r>
              <a:rPr lang="fr-BE" baseline="0" dirty="0" err="1" smtClean="0"/>
              <a:t>steps</a:t>
            </a:r>
            <a:r>
              <a:rPr lang="fr-BE" baseline="0" dirty="0" smtClean="0"/>
              <a:t> the machine has </a:t>
            </a:r>
            <a:r>
              <a:rPr lang="fr-BE" baseline="0" dirty="0" err="1" smtClean="0"/>
              <a:t>taken</a:t>
            </a:r>
            <a:r>
              <a:rPr lang="fr-BE" baseline="0" dirty="0" smtClean="0"/>
              <a:t> to </a:t>
            </a:r>
            <a:r>
              <a:rPr lang="fr-BE" baseline="0" dirty="0" err="1" smtClean="0"/>
              <a:t>give</a:t>
            </a:r>
            <a:r>
              <a:rPr lang="fr-BE" baseline="0" dirty="0" smtClean="0"/>
              <a:t> a </a:t>
            </a:r>
            <a:r>
              <a:rPr lang="fr-BE" baseline="0" dirty="0" err="1" smtClean="0"/>
              <a:t>particular</a:t>
            </a:r>
            <a:r>
              <a:rPr lang="fr-BE" baseline="0" dirty="0" smtClean="0"/>
              <a:t> output</a:t>
            </a:r>
            <a:endParaRPr lang="fr-BE" dirty="0" smtClean="0"/>
          </a:p>
          <a:p>
            <a:r>
              <a:rPr lang="fr-BE" dirty="0" err="1" smtClean="0"/>
              <a:t>Bias</a:t>
            </a:r>
            <a:r>
              <a:rPr lang="fr-BE" dirty="0" smtClean="0"/>
              <a:t> in AI: </a:t>
            </a:r>
            <a:r>
              <a:rPr lang="fr-BE" dirty="0" err="1" smtClean="0"/>
              <a:t>Bias</a:t>
            </a:r>
            <a:r>
              <a:rPr lang="fr-BE" baseline="0" dirty="0" smtClean="0"/>
              <a:t> </a:t>
            </a:r>
            <a:r>
              <a:rPr lang="fr-BE" baseline="0" dirty="0" err="1" smtClean="0"/>
              <a:t>is</a:t>
            </a:r>
            <a:r>
              <a:rPr lang="fr-BE" baseline="0" dirty="0" smtClean="0"/>
              <a:t> </a:t>
            </a:r>
            <a:r>
              <a:rPr lang="fr-BE" baseline="0" dirty="0" err="1" smtClean="0"/>
              <a:t>introduced</a:t>
            </a:r>
            <a:r>
              <a:rPr lang="fr-BE" baseline="0" dirty="0" smtClean="0"/>
              <a:t> </a:t>
            </a:r>
            <a:r>
              <a:rPr lang="fr-BE" baseline="0" dirty="0" err="1" smtClean="0"/>
              <a:t>when</a:t>
            </a:r>
            <a:r>
              <a:rPr lang="fr-BE" baseline="0" dirty="0" smtClean="0"/>
              <a:t> the data are not </a:t>
            </a:r>
            <a:r>
              <a:rPr lang="fr-BE" baseline="0" dirty="0" err="1" smtClean="0"/>
              <a:t>enough</a:t>
            </a:r>
            <a:r>
              <a:rPr lang="fr-BE" baseline="0" dirty="0" smtClean="0"/>
              <a:t> </a:t>
            </a:r>
            <a:r>
              <a:rPr lang="fr-BE" baseline="0" dirty="0" err="1" smtClean="0"/>
              <a:t>representative</a:t>
            </a:r>
            <a:r>
              <a:rPr lang="fr-BE" baseline="0" dirty="0" smtClean="0"/>
              <a:t>. Ex: In 2015, a</a:t>
            </a:r>
            <a:r>
              <a:rPr lang="en-US" sz="1200" b="0" i="0" kern="1200" dirty="0" smtClean="0">
                <a:solidFill>
                  <a:schemeClr val="tx1"/>
                </a:solidFill>
                <a:effectLst/>
                <a:latin typeface="+mn-lt"/>
                <a:ea typeface="+mn-ea"/>
                <a:cs typeface="+mn-cs"/>
              </a:rPr>
              <a:t> google app tagged two black people as gorillas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because it wasn’t trained with enough dark skinned</a:t>
            </a:r>
            <a:r>
              <a:rPr lang="en-US" sz="1200" b="0" i="0" kern="1200" baseline="0" dirty="0" smtClean="0">
                <a:solidFill>
                  <a:schemeClr val="tx1"/>
                </a:solidFill>
                <a:effectLst/>
                <a:latin typeface="+mn-lt"/>
                <a:ea typeface="+mn-ea"/>
                <a:cs typeface="+mn-cs"/>
              </a:rPr>
              <a:t> people.</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111</a:t>
            </a:fld>
            <a:endParaRPr lang="nl-BE"/>
          </a:p>
        </p:txBody>
      </p:sp>
    </p:spTree>
    <p:extLst>
      <p:ext uri="{BB962C8B-B14F-4D97-AF65-F5344CB8AC3E}">
        <p14:creationId xmlns:p14="http://schemas.microsoft.com/office/powerpoint/2010/main" val="34813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Make</a:t>
            </a:r>
            <a:r>
              <a:rPr lang="fr-BE" baseline="0" dirty="0" smtClean="0"/>
              <a:t> AI a part of goals-</a:t>
            </a:r>
            <a:r>
              <a:rPr lang="fr-BE" baseline="0" dirty="0" err="1" smtClean="0"/>
              <a:t>based</a:t>
            </a:r>
            <a:r>
              <a:rPr lang="fr-BE" baseline="0" dirty="0" smtClean="0"/>
              <a:t> program: AI </a:t>
            </a:r>
            <a:r>
              <a:rPr lang="fr-BE" baseline="0" dirty="0" err="1" smtClean="0"/>
              <a:t>should</a:t>
            </a:r>
            <a:r>
              <a:rPr lang="fr-BE" baseline="0" dirty="0" smtClean="0"/>
              <a:t> not </a:t>
            </a:r>
            <a:r>
              <a:rPr lang="fr-BE" baseline="0" dirty="0" err="1" smtClean="0"/>
              <a:t>be</a:t>
            </a:r>
            <a:r>
              <a:rPr lang="fr-BE" baseline="0" dirty="0" smtClean="0"/>
              <a:t> </a:t>
            </a:r>
            <a:r>
              <a:rPr lang="fr-BE" baseline="0" dirty="0" err="1" smtClean="0"/>
              <a:t>implemented</a:t>
            </a:r>
            <a:r>
              <a:rPr lang="fr-BE" baseline="0" dirty="0" smtClean="0"/>
              <a:t> </a:t>
            </a:r>
            <a:r>
              <a:rPr lang="fr-BE" baseline="0" dirty="0" err="1" smtClean="0"/>
              <a:t>just</a:t>
            </a:r>
            <a:r>
              <a:rPr lang="fr-BE" baseline="0" dirty="0" smtClean="0"/>
              <a:t> </a:t>
            </a:r>
            <a:r>
              <a:rPr lang="fr-BE" baseline="0" dirty="0" err="1" smtClean="0"/>
              <a:t>because</a:t>
            </a:r>
            <a:r>
              <a:rPr lang="fr-BE" baseline="0" dirty="0" smtClean="0"/>
              <a:t> </a:t>
            </a:r>
            <a:r>
              <a:rPr lang="fr-BE" baseline="0" dirty="0" err="1" smtClean="0"/>
              <a:t>it</a:t>
            </a:r>
            <a:r>
              <a:rPr lang="fr-BE" baseline="0" dirty="0" smtClean="0"/>
              <a:t> </a:t>
            </a:r>
            <a:r>
              <a:rPr lang="fr-BE" baseline="0" dirty="0" err="1" smtClean="0"/>
              <a:t>is</a:t>
            </a:r>
            <a:r>
              <a:rPr lang="fr-BE" baseline="0" dirty="0" smtClean="0"/>
              <a:t> new, </a:t>
            </a:r>
            <a:r>
              <a:rPr lang="fr-BE" baseline="0" dirty="0" err="1" smtClean="0"/>
              <a:t>it</a:t>
            </a:r>
            <a:r>
              <a:rPr lang="fr-BE" baseline="0" dirty="0" smtClean="0"/>
              <a:t> </a:t>
            </a:r>
            <a:r>
              <a:rPr lang="fr-BE" baseline="0" dirty="0" err="1" smtClean="0"/>
              <a:t>should</a:t>
            </a:r>
            <a:r>
              <a:rPr lang="fr-BE" baseline="0" dirty="0" smtClean="0"/>
              <a:t> </a:t>
            </a:r>
            <a:r>
              <a:rPr lang="fr-BE" baseline="0" dirty="0" err="1" smtClean="0"/>
              <a:t>be</a:t>
            </a:r>
            <a:r>
              <a:rPr lang="fr-BE" baseline="0" dirty="0" smtClean="0"/>
              <a:t> the right </a:t>
            </a:r>
            <a:r>
              <a:rPr lang="fr-BE" baseline="0" dirty="0" err="1" smtClean="0"/>
              <a:t>tool</a:t>
            </a:r>
            <a:r>
              <a:rPr lang="fr-BE" baseline="0" dirty="0" smtClean="0"/>
              <a:t> for the </a:t>
            </a:r>
            <a:r>
              <a:rPr lang="fr-BE" baseline="0" dirty="0" err="1" smtClean="0"/>
              <a:t>problem</a:t>
            </a:r>
            <a:r>
              <a:rPr lang="fr-BE" baseline="0" dirty="0" smtClean="0"/>
              <a:t> </a:t>
            </a:r>
            <a:r>
              <a:rPr lang="fr-BE" baseline="0" dirty="0" err="1" smtClean="0"/>
              <a:t>it</a:t>
            </a:r>
            <a:r>
              <a:rPr lang="fr-BE" baseline="0" dirty="0" smtClean="0"/>
              <a:t> </a:t>
            </a:r>
            <a:r>
              <a:rPr lang="fr-BE" baseline="0" dirty="0" err="1" smtClean="0"/>
              <a:t>solves</a:t>
            </a:r>
            <a:r>
              <a:rPr lang="fr-BE" baseline="0" dirty="0" smtClean="0"/>
              <a:t>. </a:t>
            </a:r>
            <a:r>
              <a:rPr lang="fr-BE" sz="1200" b="0" i="0" u="none" strike="noStrike" kern="1200" baseline="0" dirty="0" err="1" smtClean="0">
                <a:solidFill>
                  <a:schemeClr val="tx1"/>
                </a:solidFill>
                <a:latin typeface="+mn-lt"/>
                <a:ea typeface="+mn-ea"/>
                <a:cs typeface="+mn-cs"/>
              </a:rPr>
              <a:t>citizen’s</a:t>
            </a:r>
            <a:r>
              <a:rPr lang="fr-BE" sz="1200" b="0" i="0" u="none" strike="noStrike" kern="1200" baseline="0" dirty="0" smtClean="0">
                <a:solidFill>
                  <a:schemeClr val="tx1"/>
                </a:solidFill>
                <a:latin typeface="+mn-lt"/>
                <a:ea typeface="+mn-ea"/>
                <a:cs typeface="+mn-cs"/>
              </a:rPr>
              <a:t> end-to-end</a:t>
            </a:r>
          </a:p>
          <a:p>
            <a:r>
              <a:rPr lang="fr-BE" sz="1200" b="0" i="0" u="none" strike="noStrike" kern="1200" baseline="0" dirty="0" smtClean="0">
                <a:solidFill>
                  <a:schemeClr val="tx1"/>
                </a:solidFill>
                <a:latin typeface="+mn-lt"/>
                <a:ea typeface="+mn-ea"/>
                <a:cs typeface="+mn-cs"/>
              </a:rPr>
              <a:t>Journey.</a:t>
            </a:r>
          </a:p>
          <a:p>
            <a:r>
              <a:rPr lang="fr-BE" sz="1200" b="0" i="0" u="none" strike="noStrike" kern="1200" baseline="0" dirty="0" err="1" smtClean="0">
                <a:solidFill>
                  <a:schemeClr val="tx1"/>
                </a:solidFill>
                <a:latin typeface="+mn-lt"/>
                <a:ea typeface="+mn-ea"/>
                <a:cs typeface="+mn-cs"/>
              </a:rPr>
              <a:t>Get</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citizen</a:t>
            </a:r>
            <a:r>
              <a:rPr lang="fr-BE" sz="1200" b="0" i="0" u="none" strike="noStrike" kern="1200" baseline="0" dirty="0" smtClean="0">
                <a:solidFill>
                  <a:schemeClr val="tx1"/>
                </a:solidFill>
                <a:latin typeface="+mn-lt"/>
                <a:ea typeface="+mn-ea"/>
                <a:cs typeface="+mn-cs"/>
              </a:rPr>
              <a:t> input: </a:t>
            </a:r>
            <a:r>
              <a:rPr lang="en-US" sz="1200" b="0" i="0" u="none" strike="noStrike" kern="1200" baseline="0" dirty="0" smtClean="0">
                <a:solidFill>
                  <a:schemeClr val="tx1"/>
                </a:solidFill>
                <a:latin typeface="+mn-lt"/>
                <a:ea typeface="+mn-ea"/>
                <a:cs typeface="+mn-cs"/>
              </a:rPr>
              <a:t>offer sessions for citizens to create an agenda for AI while </a:t>
            </a:r>
            <a:r>
              <a:rPr lang="fr-BE" sz="1200" b="0" i="0" u="none" strike="noStrike" kern="1200" baseline="0" dirty="0" err="1" smtClean="0">
                <a:solidFill>
                  <a:schemeClr val="tx1"/>
                </a:solidFill>
                <a:latin typeface="+mn-lt"/>
                <a:ea typeface="+mn-ea"/>
                <a:cs typeface="+mn-cs"/>
              </a:rPr>
              <a:t>addressing</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any</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potential</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concerns</a:t>
            </a:r>
            <a:r>
              <a:rPr lang="fr-B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educate everyone from citizens to policymakers so that they truly understand how it works and its tradeoffs.”</a:t>
            </a:r>
          </a:p>
          <a:p>
            <a:r>
              <a:rPr lang="fr-BE" sz="1200" b="0" i="0" u="none" strike="noStrike" kern="1200" baseline="0" dirty="0" err="1" smtClean="0">
                <a:solidFill>
                  <a:schemeClr val="tx1"/>
                </a:solidFill>
                <a:latin typeface="+mn-lt"/>
                <a:ea typeface="+mn-ea"/>
                <a:cs typeface="+mn-cs"/>
              </a:rPr>
              <a:t>Build</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upon</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existing</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resources</a:t>
            </a:r>
            <a:r>
              <a:rPr lang="fr-BE" sz="1200" b="0" i="0" u="none" strike="noStrike" kern="1200" baseline="0" dirty="0" smtClean="0">
                <a:solidFill>
                  <a:schemeClr val="tx1"/>
                </a:solidFill>
                <a:latin typeface="+mn-lt"/>
                <a:ea typeface="+mn-ea"/>
                <a:cs typeface="+mn-cs"/>
              </a:rPr>
              <a:t>: do not </a:t>
            </a:r>
            <a:r>
              <a:rPr lang="fr-BE" sz="1200" b="0" i="0" u="none" strike="noStrike" kern="1200" baseline="0" dirty="0" err="1" smtClean="0">
                <a:solidFill>
                  <a:schemeClr val="tx1"/>
                </a:solidFill>
                <a:latin typeface="+mn-lt"/>
                <a:ea typeface="+mn-ea"/>
                <a:cs typeface="+mn-cs"/>
              </a:rPr>
              <a:t>build</a:t>
            </a:r>
            <a:r>
              <a:rPr lang="fr-BE" sz="1200" b="0" i="0" u="none" strike="noStrike" kern="1200" baseline="0" dirty="0" smtClean="0">
                <a:solidFill>
                  <a:schemeClr val="tx1"/>
                </a:solidFill>
                <a:latin typeface="+mn-lt"/>
                <a:ea typeface="+mn-ea"/>
                <a:cs typeface="+mn-cs"/>
              </a:rPr>
              <a:t> the </a:t>
            </a:r>
            <a:r>
              <a:rPr lang="fr-BE" sz="1200" b="0" i="0" u="none" strike="noStrike" kern="1200" baseline="0" dirty="0" err="1" smtClean="0">
                <a:solidFill>
                  <a:schemeClr val="tx1"/>
                </a:solidFill>
                <a:latin typeface="+mn-lt"/>
                <a:ea typeface="+mn-ea"/>
                <a:cs typeface="+mn-cs"/>
              </a:rPr>
              <a:t>systems</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from</a:t>
            </a:r>
            <a:r>
              <a:rPr lang="fr-BE" sz="1200" b="0" i="0" u="none" strike="noStrike" kern="1200" baseline="0" dirty="0" smtClean="0">
                <a:solidFill>
                  <a:schemeClr val="tx1"/>
                </a:solidFill>
                <a:latin typeface="+mn-lt"/>
                <a:ea typeface="+mn-ea"/>
                <a:cs typeface="+mn-cs"/>
              </a:rPr>
              <a:t> scratch, </a:t>
            </a:r>
            <a:r>
              <a:rPr lang="fr-BE" sz="1200" b="0" i="0" u="none" strike="noStrike" kern="1200" baseline="0" dirty="0" err="1" smtClean="0">
                <a:solidFill>
                  <a:schemeClr val="tx1"/>
                </a:solidFill>
                <a:latin typeface="+mn-lt"/>
                <a:ea typeface="+mn-ea"/>
                <a:cs typeface="+mn-cs"/>
              </a:rPr>
              <a:t>make</a:t>
            </a:r>
            <a:r>
              <a:rPr lang="fr-BE" sz="1200" b="0" i="0" u="none" strike="noStrike" kern="1200" baseline="0" dirty="0" smtClean="0">
                <a:solidFill>
                  <a:schemeClr val="tx1"/>
                </a:solidFill>
                <a:latin typeface="+mn-lt"/>
                <a:ea typeface="+mn-ea"/>
                <a:cs typeface="+mn-cs"/>
              </a:rPr>
              <a:t> use </a:t>
            </a:r>
            <a:r>
              <a:rPr lang="fr-BE" sz="1200" b="0" i="0" u="none" strike="noStrike" kern="1200" baseline="0" dirty="0" err="1" smtClean="0">
                <a:solidFill>
                  <a:schemeClr val="tx1"/>
                </a:solidFill>
                <a:latin typeface="+mn-lt"/>
                <a:ea typeface="+mn-ea"/>
                <a:cs typeface="+mn-cs"/>
              </a:rPr>
              <a:t>from</a:t>
            </a:r>
            <a:r>
              <a:rPr lang="fr-BE" sz="1200" b="0" i="0" u="none" strike="noStrike" kern="1200" baseline="0" dirty="0" smtClean="0">
                <a:solidFill>
                  <a:schemeClr val="tx1"/>
                </a:solidFill>
                <a:latin typeface="+mn-lt"/>
                <a:ea typeface="+mn-ea"/>
                <a:cs typeface="+mn-cs"/>
              </a:rPr>
              <a:t> open-source machine intelligence programs, </a:t>
            </a:r>
            <a:r>
              <a:rPr lang="en-US" sz="1200" b="0" i="0" u="none" strike="noStrike" kern="1200" baseline="0" dirty="0" smtClean="0">
                <a:solidFill>
                  <a:schemeClr val="tx1"/>
                </a:solidFill>
                <a:latin typeface="+mn-lt"/>
                <a:ea typeface="+mn-ea"/>
                <a:cs typeface="+mn-cs"/>
              </a:rPr>
              <a:t>integrating AI into existing platforms where there is existing data</a:t>
            </a:r>
          </a:p>
          <a:p>
            <a:r>
              <a:rPr lang="en-US" sz="1200" b="0" i="0" u="none" strike="noStrike" kern="1200" baseline="0" dirty="0" smtClean="0">
                <a:solidFill>
                  <a:schemeClr val="tx1"/>
                </a:solidFill>
                <a:latin typeface="+mn-lt"/>
                <a:ea typeface="+mn-ea"/>
                <a:cs typeface="+mn-cs"/>
              </a:rPr>
              <a:t>Be data-prepared, and tread carefully with privacy: significant amount of data </a:t>
            </a:r>
            <a:r>
              <a:rPr lang="en-US" sz="1200" b="0" i="0" u="none" strike="noStrike" kern="1200" baseline="0" dirty="0" err="1" smtClean="0">
                <a:solidFill>
                  <a:schemeClr val="tx1"/>
                </a:solidFill>
                <a:latin typeface="+mn-lt"/>
                <a:ea typeface="+mn-ea"/>
                <a:cs typeface="+mn-cs"/>
              </a:rPr>
              <a:t>avalaible</a:t>
            </a:r>
            <a:r>
              <a:rPr lang="en-US" sz="1200" b="0" i="0" u="none" strike="noStrike" kern="1200" baseline="0" dirty="0" smtClean="0">
                <a:solidFill>
                  <a:schemeClr val="tx1"/>
                </a:solidFill>
                <a:latin typeface="+mn-lt"/>
                <a:ea typeface="+mn-ea"/>
                <a:cs typeface="+mn-cs"/>
              </a:rPr>
              <a:t> for training,  good </a:t>
            </a:r>
            <a:r>
              <a:rPr lang="fr-BE" sz="1200" b="0" i="0" u="none" strike="noStrike" kern="1200" baseline="0" dirty="0" smtClean="0">
                <a:solidFill>
                  <a:schemeClr val="tx1"/>
                </a:solidFill>
                <a:latin typeface="+mn-lt"/>
                <a:ea typeface="+mn-ea"/>
                <a:cs typeface="+mn-cs"/>
              </a:rPr>
              <a:t>data management</a:t>
            </a:r>
          </a:p>
          <a:p>
            <a:r>
              <a:rPr lang="en-US" sz="1200" b="0" i="0" u="none" strike="noStrike" kern="1200" baseline="0" dirty="0" smtClean="0">
                <a:solidFill>
                  <a:schemeClr val="tx1"/>
                </a:solidFill>
                <a:latin typeface="+mn-lt"/>
                <a:ea typeface="+mn-ea"/>
                <a:cs typeface="+mn-cs"/>
              </a:rPr>
              <a:t>Mitigate ethical risks and avoid AI decision making: AI is susceptible to bias, AI should only be used for analysis and process improvement</a:t>
            </a:r>
          </a:p>
          <a:p>
            <a:r>
              <a:rPr lang="en-US" sz="1200" b="0" i="0" u="none" strike="noStrike" kern="1200" baseline="0" dirty="0" smtClean="0">
                <a:solidFill>
                  <a:schemeClr val="tx1"/>
                </a:solidFill>
                <a:latin typeface="+mn-lt"/>
                <a:ea typeface="+mn-ea"/>
                <a:cs typeface="+mn-cs"/>
              </a:rPr>
              <a:t>Augment employees, do not replace them: </a:t>
            </a:r>
            <a:r>
              <a:rPr lang="fr-BE" sz="1200" b="0" i="0" u="none" strike="noStrike" kern="1200" baseline="0" dirty="0" err="1" smtClean="0">
                <a:solidFill>
                  <a:schemeClr val="tx1"/>
                </a:solidFill>
                <a:latin typeface="+mn-lt"/>
                <a:ea typeface="+mn-ea"/>
                <a:cs typeface="+mn-cs"/>
              </a:rPr>
              <a:t>early</a:t>
            </a:r>
            <a:r>
              <a:rPr lang="fr-BE" sz="1200" b="0" i="0" u="none" strike="noStrike" kern="1200" baseline="0" dirty="0" smtClean="0">
                <a:solidFill>
                  <a:schemeClr val="tx1"/>
                </a:solidFill>
                <a:latin typeface="+mn-lt"/>
                <a:ea typeface="+mn-ea"/>
                <a:cs typeface="+mn-cs"/>
              </a:rPr>
              <a:t> </a:t>
            </a:r>
            <a:r>
              <a:rPr lang="fr-BE" sz="1200" b="0" i="0" u="none" strike="noStrike" kern="1200" baseline="0" dirty="0" err="1" smtClean="0">
                <a:solidFill>
                  <a:schemeClr val="tx1"/>
                </a:solidFill>
                <a:latin typeface="+mn-lt"/>
                <a:ea typeface="+mn-ea"/>
                <a:cs typeface="+mn-cs"/>
              </a:rPr>
              <a:t>research</a:t>
            </a:r>
            <a:r>
              <a:rPr lang="fr-BE" sz="1200" b="0" i="0" u="none" strike="noStrike" kern="1200" baseline="0" dirty="0" smtClean="0">
                <a:solidFill>
                  <a:schemeClr val="tx1"/>
                </a:solidFill>
                <a:latin typeface="+mn-lt"/>
                <a:ea typeface="+mn-ea"/>
                <a:cs typeface="+mn-cs"/>
              </a:rPr>
              <a:t> has </a:t>
            </a:r>
            <a:r>
              <a:rPr lang="en-US" sz="1200" b="0" i="0" u="none" strike="noStrike" kern="1200" baseline="0" dirty="0" smtClean="0">
                <a:solidFill>
                  <a:schemeClr val="tx1"/>
                </a:solidFill>
                <a:latin typeface="+mn-lt"/>
                <a:ea typeface="+mn-ea"/>
                <a:cs typeface="+mn-cs"/>
              </a:rPr>
              <a:t>found that AI works best in collaboration with humans</a:t>
            </a:r>
            <a:endParaRPr lang="fr-BE" b="0" dirty="0"/>
          </a:p>
        </p:txBody>
      </p:sp>
      <p:sp>
        <p:nvSpPr>
          <p:cNvPr id="4" name="Slide Number Placeholder 3"/>
          <p:cNvSpPr>
            <a:spLocks noGrp="1"/>
          </p:cNvSpPr>
          <p:nvPr>
            <p:ph type="sldNum" sz="quarter" idx="10"/>
          </p:nvPr>
        </p:nvSpPr>
        <p:spPr/>
        <p:txBody>
          <a:bodyPr/>
          <a:lstStyle/>
          <a:p>
            <a:fld id="{20834B33-5D75-4DFF-BC21-253572FA67EB}" type="slidenum">
              <a:rPr lang="fr-BE" smtClean="0"/>
              <a:t>113</a:t>
            </a:fld>
            <a:endParaRPr lang="fr-BE"/>
          </a:p>
        </p:txBody>
      </p:sp>
    </p:spTree>
    <p:extLst>
      <p:ext uri="{BB962C8B-B14F-4D97-AF65-F5344CB8AC3E}">
        <p14:creationId xmlns:p14="http://schemas.microsoft.com/office/powerpoint/2010/main" val="391264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11</a:t>
            </a:fld>
            <a:endParaRPr lang="en-US"/>
          </a:p>
        </p:txBody>
      </p:sp>
    </p:spTree>
    <p:extLst>
      <p:ext uri="{BB962C8B-B14F-4D97-AF65-F5344CB8AC3E}">
        <p14:creationId xmlns:p14="http://schemas.microsoft.com/office/powerpoint/2010/main" val="3242761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l-BE" dirty="0" err="1" smtClean="0"/>
              <a:t>If</a:t>
            </a:r>
            <a:r>
              <a:rPr lang="nl-BE" dirty="0" smtClean="0"/>
              <a:t> </a:t>
            </a:r>
            <a:r>
              <a:rPr lang="nl-BE" dirty="0" err="1" smtClean="0"/>
              <a:t>the</a:t>
            </a:r>
            <a:r>
              <a:rPr lang="nl-BE" dirty="0" smtClean="0"/>
              <a:t> smart contract </a:t>
            </a:r>
            <a:r>
              <a:rPr lang="nl-BE" dirty="0" err="1" smtClean="0"/>
              <a:t>needs</a:t>
            </a:r>
            <a:r>
              <a:rPr lang="nl-BE" dirty="0" smtClean="0"/>
              <a:t> information </a:t>
            </a:r>
            <a:r>
              <a:rPr lang="nl-BE" dirty="0" err="1" smtClean="0"/>
              <a:t>from</a:t>
            </a:r>
            <a:r>
              <a:rPr lang="nl-BE" dirty="0" smtClean="0"/>
              <a:t> </a:t>
            </a:r>
            <a:r>
              <a:rPr lang="nl-BE" dirty="0" err="1" smtClean="0"/>
              <a:t>the</a:t>
            </a:r>
            <a:r>
              <a:rPr lang="nl-BE" dirty="0" smtClean="0"/>
              <a:t> real </a:t>
            </a:r>
            <a:r>
              <a:rPr lang="nl-BE" dirty="0" err="1" smtClean="0"/>
              <a:t>world</a:t>
            </a:r>
            <a:r>
              <a:rPr lang="nl-BE" dirty="0" smtClean="0"/>
              <a:t>, </a:t>
            </a:r>
            <a:r>
              <a:rPr lang="nl-BE" dirty="0" err="1" smtClean="0"/>
              <a:t>it</a:t>
            </a:r>
            <a:r>
              <a:rPr lang="nl-BE" dirty="0" smtClean="0"/>
              <a:t> is</a:t>
            </a:r>
            <a:r>
              <a:rPr lang="nl-BE" baseline="0" dirty="0" smtClean="0"/>
              <a:t> </a:t>
            </a:r>
            <a:r>
              <a:rPr lang="nl-BE" baseline="0" dirty="0" err="1" smtClean="0"/>
              <a:t>privede</a:t>
            </a:r>
            <a:r>
              <a:rPr lang="nl-BE" baseline="0" dirty="0" smtClean="0"/>
              <a:t> </a:t>
            </a:r>
            <a:r>
              <a:rPr lang="nl-BE" baseline="0" dirty="0" err="1" smtClean="0"/>
              <a:t>by</a:t>
            </a:r>
            <a:r>
              <a:rPr lang="nl-BE" baseline="0" dirty="0" smtClean="0"/>
              <a:t> </a:t>
            </a:r>
            <a:r>
              <a:rPr lang="nl-BE" baseline="0" dirty="0" err="1" smtClean="0"/>
              <a:t>calling</a:t>
            </a:r>
            <a:r>
              <a:rPr lang="nl-BE" baseline="0" dirty="0" smtClean="0"/>
              <a:t> a </a:t>
            </a:r>
            <a:r>
              <a:rPr lang="nl-BE" baseline="0" dirty="0" err="1" smtClean="0"/>
              <a:t>function</a:t>
            </a:r>
            <a:r>
              <a:rPr lang="nl-BE" baseline="0" dirty="0" smtClean="0"/>
              <a:t>.</a:t>
            </a:r>
          </a:p>
          <a:p>
            <a:r>
              <a:rPr lang="nl-BE" baseline="0" dirty="0" smtClean="0"/>
              <a:t>For </a:t>
            </a:r>
            <a:r>
              <a:rPr lang="nl-BE" baseline="0" dirty="0" err="1" smtClean="0"/>
              <a:t>instance</a:t>
            </a:r>
            <a:r>
              <a:rPr lang="nl-BE" baseline="0" dirty="0" smtClean="0"/>
              <a:t>, in </a:t>
            </a:r>
            <a:r>
              <a:rPr lang="nl-BE" baseline="0" dirty="0" err="1" smtClean="0"/>
              <a:t>the</a:t>
            </a:r>
            <a:r>
              <a:rPr lang="nl-BE" baseline="0" dirty="0" smtClean="0"/>
              <a:t> case of flight delay </a:t>
            </a:r>
            <a:r>
              <a:rPr lang="nl-BE" baseline="0" dirty="0" err="1" smtClean="0"/>
              <a:t>insurance</a:t>
            </a:r>
            <a:r>
              <a:rPr lang="nl-BE" baseline="0" dirty="0" smtClean="0"/>
              <a:t>, a kind of </a:t>
            </a:r>
            <a:r>
              <a:rPr lang="nl-BE" baseline="0" dirty="0" err="1" smtClean="0"/>
              <a:t>authority</a:t>
            </a:r>
            <a:r>
              <a:rPr lang="nl-BE" baseline="0" dirty="0" smtClean="0"/>
              <a:t> </a:t>
            </a:r>
            <a:r>
              <a:rPr lang="nl-BE" baseline="0" dirty="0" err="1" smtClean="0"/>
              <a:t>gives</a:t>
            </a:r>
            <a:r>
              <a:rPr lang="nl-BE" baseline="0" dirty="0" smtClean="0"/>
              <a:t> </a:t>
            </a:r>
            <a:r>
              <a:rPr lang="nl-BE" baseline="0" dirty="0" err="1" smtClean="0"/>
              <a:t>this</a:t>
            </a:r>
            <a:r>
              <a:rPr lang="nl-BE" baseline="0" dirty="0" smtClean="0"/>
              <a:t> information </a:t>
            </a:r>
            <a:r>
              <a:rPr lang="nl-BE" baseline="0" dirty="0" err="1" smtClean="0"/>
              <a:t>to</a:t>
            </a:r>
            <a:r>
              <a:rPr lang="nl-BE" baseline="0" dirty="0" smtClean="0"/>
              <a:t> </a:t>
            </a:r>
            <a:r>
              <a:rPr lang="nl-BE" baseline="0" dirty="0" err="1" smtClean="0"/>
              <a:t>the</a:t>
            </a:r>
            <a:r>
              <a:rPr lang="nl-BE" baseline="0" dirty="0" smtClean="0"/>
              <a:t> smart contract </a:t>
            </a:r>
            <a:r>
              <a:rPr lang="nl-BE" baseline="0" dirty="0" err="1" smtClean="0"/>
              <a:t>by</a:t>
            </a:r>
            <a:r>
              <a:rPr lang="nl-BE" baseline="0" dirty="0" smtClean="0"/>
              <a:t> </a:t>
            </a:r>
            <a:r>
              <a:rPr lang="nl-BE" baseline="0" dirty="0" err="1" smtClean="0"/>
              <a:t>calling</a:t>
            </a:r>
            <a:r>
              <a:rPr lang="nl-BE" baseline="0" dirty="0" smtClean="0"/>
              <a:t> a </a:t>
            </a:r>
            <a:r>
              <a:rPr lang="nl-BE" baseline="0" dirty="0" err="1" smtClean="0"/>
              <a:t>function</a:t>
            </a:r>
            <a:r>
              <a:rPr lang="nl-BE" baseline="0" dirty="0" smtClean="0"/>
              <a:t> (eg. </a:t>
            </a:r>
            <a:r>
              <a:rPr lang="nl-BE" baseline="0" dirty="0" err="1" smtClean="0"/>
              <a:t>registerDelay</a:t>
            </a:r>
            <a:r>
              <a:rPr lang="nl-BE" baseline="0" dirty="0" smtClean="0"/>
              <a:t>())</a:t>
            </a:r>
          </a:p>
          <a:p>
            <a:endParaRPr lang="nl-BE" dirty="0" smtClean="0"/>
          </a:p>
          <a:p>
            <a:r>
              <a:rPr lang="nl-BE" dirty="0" err="1" smtClean="0"/>
              <a:t>If</a:t>
            </a:r>
            <a:r>
              <a:rPr lang="nl-BE" dirty="0" smtClean="0"/>
              <a:t> </a:t>
            </a:r>
            <a:r>
              <a:rPr lang="nl-BE" dirty="0" err="1" smtClean="0"/>
              <a:t>you</a:t>
            </a:r>
            <a:r>
              <a:rPr lang="nl-BE" dirty="0" smtClean="0"/>
              <a:t> </a:t>
            </a:r>
            <a:r>
              <a:rPr lang="nl-BE" dirty="0" err="1" smtClean="0"/>
              <a:t>need</a:t>
            </a:r>
            <a:r>
              <a:rPr lang="nl-BE" dirty="0" smtClean="0"/>
              <a:t> information </a:t>
            </a:r>
            <a:r>
              <a:rPr lang="nl-BE" dirty="0" err="1" smtClean="0"/>
              <a:t>from</a:t>
            </a:r>
            <a:r>
              <a:rPr lang="nl-BE" dirty="0" smtClean="0"/>
              <a:t> </a:t>
            </a:r>
            <a:r>
              <a:rPr lang="nl-BE" dirty="0" err="1" smtClean="0"/>
              <a:t>the</a:t>
            </a:r>
            <a:r>
              <a:rPr lang="nl-BE" baseline="0" dirty="0" smtClean="0"/>
              <a:t> ral </a:t>
            </a:r>
            <a:r>
              <a:rPr lang="nl-BE" baseline="0" dirty="0" err="1" smtClean="0"/>
              <a:t>world</a:t>
            </a:r>
            <a:r>
              <a:rPr lang="nl-BE" baseline="0" dirty="0" smtClean="0"/>
              <a:t>, </a:t>
            </a:r>
            <a:r>
              <a:rPr lang="nl-BE" baseline="0" dirty="0" err="1" smtClean="0"/>
              <a:t>it</a:t>
            </a:r>
            <a:r>
              <a:rPr lang="nl-BE" baseline="0" dirty="0" smtClean="0"/>
              <a:t> </a:t>
            </a:r>
            <a:r>
              <a:rPr lang="nl-BE" baseline="0" dirty="0" err="1" smtClean="0"/>
              <a:t>should</a:t>
            </a:r>
            <a:r>
              <a:rPr lang="nl-BE" baseline="0" dirty="0" smtClean="0"/>
              <a:t> </a:t>
            </a:r>
            <a:r>
              <a:rPr lang="nl-BE" baseline="0" dirty="0" err="1" smtClean="0"/>
              <a:t>be</a:t>
            </a:r>
            <a:r>
              <a:rPr lang="nl-BE" baseline="0" dirty="0" smtClean="0"/>
              <a:t> </a:t>
            </a:r>
            <a:r>
              <a:rPr lang="nl-BE" baseline="0" dirty="0" err="1" smtClean="0"/>
              <a:t>provided</a:t>
            </a:r>
            <a:r>
              <a:rPr lang="nl-BE" baseline="0" dirty="0" smtClean="0"/>
              <a:t> </a:t>
            </a:r>
            <a:r>
              <a:rPr lang="nl-BE" baseline="0" dirty="0" err="1" smtClean="0"/>
              <a:t>to</a:t>
            </a:r>
            <a:r>
              <a:rPr lang="nl-BE" baseline="0" dirty="0" smtClean="0"/>
              <a:t> </a:t>
            </a:r>
            <a:r>
              <a:rPr lang="nl-BE" baseline="0" dirty="0" err="1" smtClean="0"/>
              <a:t>the</a:t>
            </a:r>
            <a:r>
              <a:rPr lang="nl-BE" baseline="0" dirty="0" smtClean="0"/>
              <a:t> smart contract via a </a:t>
            </a:r>
            <a:r>
              <a:rPr lang="nl-BE" baseline="0" dirty="0" err="1" smtClean="0"/>
              <a:t>function</a:t>
            </a:r>
            <a:r>
              <a:rPr lang="nl-BE" baseline="0" dirty="0" smtClean="0"/>
              <a:t> (</a:t>
            </a:r>
            <a:r>
              <a:rPr lang="nl-BE" baseline="0" dirty="0" err="1" smtClean="0"/>
              <a:t>for</a:t>
            </a:r>
            <a:r>
              <a:rPr lang="nl-BE" baseline="0" dirty="0" smtClean="0"/>
              <a:t> </a:t>
            </a:r>
            <a:r>
              <a:rPr lang="nl-BE" baseline="0" dirty="0" err="1" smtClean="0"/>
              <a:t>instance</a:t>
            </a:r>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12</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2620943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13</a:t>
            </a:fld>
            <a:endParaRPr lang="nl-BE"/>
          </a:p>
        </p:txBody>
      </p:sp>
      <p:sp>
        <p:nvSpPr>
          <p:cNvPr id="5" name="Date Placeholder 4"/>
          <p:cNvSpPr>
            <a:spLocks noGrp="1"/>
          </p:cNvSpPr>
          <p:nvPr>
            <p:ph type="dt" idx="11"/>
          </p:nvPr>
        </p:nvSpPr>
        <p:spPr/>
        <p:txBody>
          <a:bodyPr/>
          <a:lstStyle/>
          <a:p>
            <a:r>
              <a:rPr lang="nl-BE" smtClean="0"/>
              <a:t>Maart 2017</a:t>
            </a:r>
            <a:endParaRPr lang="nl-BE"/>
          </a:p>
        </p:txBody>
      </p:sp>
    </p:spTree>
    <p:extLst>
      <p:ext uri="{BB962C8B-B14F-4D97-AF65-F5344CB8AC3E}">
        <p14:creationId xmlns:p14="http://schemas.microsoft.com/office/powerpoint/2010/main" val="1398605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84994F1B-BE66-455F-A211-5BF8A8CC51CA}" type="slidenum">
              <a:rPr lang="nl-BE" smtClean="0"/>
              <a:t>14</a:t>
            </a:fld>
            <a:endParaRPr lang="nl-BE"/>
          </a:p>
        </p:txBody>
      </p:sp>
    </p:spTree>
    <p:extLst>
      <p:ext uri="{BB962C8B-B14F-4D97-AF65-F5344CB8AC3E}">
        <p14:creationId xmlns:p14="http://schemas.microsoft.com/office/powerpoint/2010/main" val="2482301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9551"/>
          <a:stretch/>
        </p:blipFill>
        <p:spPr>
          <a:xfrm>
            <a:off x="0" y="1340768"/>
            <a:ext cx="9144000" cy="5517232"/>
          </a:xfrm>
          <a:prstGeom prst="rect">
            <a:avLst/>
          </a:prstGeom>
        </p:spPr>
      </p:pic>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fr-BE" dirty="0"/>
          </a:p>
        </p:txBody>
      </p:sp>
      <p:sp>
        <p:nvSpPr>
          <p:cNvPr id="4" name="Date Placeholder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3"/>
          <a:stretch>
            <a:fillRect/>
          </a:stretch>
        </p:blipFill>
        <p:spPr>
          <a:xfrm>
            <a:off x="298044" y="188640"/>
            <a:ext cx="2147112" cy="866378"/>
          </a:xfrm>
          <a:prstGeom prst="rect">
            <a:avLst/>
          </a:prstGeom>
        </p:spPr>
      </p:pic>
      <p:pic>
        <p:nvPicPr>
          <p:cNvPr id="8" name="Picture 7"/>
          <p:cNvPicPr>
            <a:picLocks noChangeAspect="1"/>
          </p:cNvPicPr>
          <p:nvPr userDrawn="1"/>
        </p:nvPicPr>
        <p:blipFill rotWithShape="1">
          <a:blip r:embed="rId4"/>
          <a:srcRect r="83072" b="90946"/>
          <a:stretch/>
        </p:blipFill>
        <p:spPr>
          <a:xfrm>
            <a:off x="6353828" y="90554"/>
            <a:ext cx="2757654" cy="1106198"/>
          </a:xfrm>
          <a:prstGeom prst="rect">
            <a:avLst/>
          </a:prstGeom>
        </p:spPr>
      </p:pic>
    </p:spTree>
    <p:extLst>
      <p:ext uri="{BB962C8B-B14F-4D97-AF65-F5344CB8AC3E}">
        <p14:creationId xmlns:p14="http://schemas.microsoft.com/office/powerpoint/2010/main" val="40468807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648" y="121887"/>
            <a:ext cx="6048672" cy="714825"/>
          </a:xfrm>
        </p:spPr>
        <p:txBody>
          <a:bodyPr>
            <a:normAutofit/>
          </a:bodyPr>
          <a:lstStyle>
            <a:lvl1pPr>
              <a:defRPr sz="2800"/>
            </a:lvl1pPr>
          </a:lstStyle>
          <a:p>
            <a:r>
              <a:rPr lang="en-US" dirty="0" smtClean="0"/>
              <a:t>Click to edit Master title style</a:t>
            </a:r>
            <a:endParaRPr lang="fr-BE" dirty="0"/>
          </a:p>
        </p:txBody>
      </p:sp>
      <p:sp>
        <p:nvSpPr>
          <p:cNvPr id="3" name="Content Placeholder 2"/>
          <p:cNvSpPr>
            <a:spLocks noGrp="1"/>
          </p:cNvSpPr>
          <p:nvPr>
            <p:ph idx="1"/>
          </p:nvPr>
        </p:nvSpPr>
        <p:spPr/>
        <p:txBody>
          <a:bodyPr/>
          <a:lstStyle>
            <a:lvl1pPr>
              <a:defRPr sz="2400">
                <a:latin typeface="+mn-lt"/>
                <a:cs typeface="Arial" panose="020B0604020202020204" pitchFamily="34" charset="0"/>
              </a:defRPr>
            </a:lvl1pPr>
            <a:lvl2pPr>
              <a:defRPr sz="2000">
                <a:latin typeface="+mn-lt"/>
                <a:cs typeface="Arial" panose="020B0604020202020204" pitchFamily="34" charset="0"/>
              </a:defRPr>
            </a:lvl2pPr>
            <a:lvl3pPr>
              <a:defRPr sz="1800">
                <a:latin typeface="+mn-lt"/>
                <a:cs typeface="Arial" panose="020B0604020202020204" pitchFamily="34" charset="0"/>
              </a:defRPr>
            </a:lvl3pPr>
            <a:lvl4pPr>
              <a:defRPr sz="1600">
                <a:latin typeface="+mn-lt"/>
                <a:cs typeface="Arial" panose="020B0604020202020204" pitchFamily="34" charset="0"/>
              </a:defRPr>
            </a:lvl4pPr>
            <a:lvl5pPr>
              <a:defRPr sz="1400">
                <a:latin typeface="+mn-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64064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dia+tekst">
    <p:spTree>
      <p:nvGrpSpPr>
        <p:cNvPr id="1" name=""/>
        <p:cNvGrpSpPr/>
        <p:nvPr/>
      </p:nvGrpSpPr>
      <p:grpSpPr>
        <a:xfrm>
          <a:off x="0" y="0"/>
          <a:ext cx="0" cy="0"/>
          <a:chOff x="0" y="0"/>
          <a:chExt cx="0" cy="0"/>
        </a:xfrm>
      </p:grpSpPr>
      <p:sp>
        <p:nvSpPr>
          <p:cNvPr id="9" name="Tijdelijke aanduiding voor tekst 4"/>
          <p:cNvSpPr>
            <a:spLocks noGrp="1"/>
          </p:cNvSpPr>
          <p:nvPr>
            <p:ph type="body" sz="quarter" idx="11"/>
          </p:nvPr>
        </p:nvSpPr>
        <p:spPr>
          <a:xfrm>
            <a:off x="457200" y="1124744"/>
            <a:ext cx="8096250" cy="5256584"/>
          </a:xfrm>
          <a:prstGeom prst="rect">
            <a:avLst/>
          </a:prstGeom>
        </p:spPr>
        <p:txBody>
          <a:bodyPr vert="horz"/>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a:p>
            <a:pPr lvl="4"/>
            <a:r>
              <a:rPr lang="nl-BE" dirty="0" smtClean="0"/>
              <a:t>Vijfde niveau</a:t>
            </a:r>
            <a:endParaRPr lang="nl-NL" dirty="0"/>
          </a:p>
        </p:txBody>
      </p:sp>
      <p:sp>
        <p:nvSpPr>
          <p:cNvPr id="6" name="Title 1"/>
          <p:cNvSpPr>
            <a:spLocks noGrp="1"/>
          </p:cNvSpPr>
          <p:nvPr>
            <p:ph type="title"/>
          </p:nvPr>
        </p:nvSpPr>
        <p:spPr>
          <a:xfrm>
            <a:off x="1403648" y="140470"/>
            <a:ext cx="6048672" cy="696242"/>
          </a:xfrm>
        </p:spPr>
        <p:txBody>
          <a:bodyPr>
            <a:noAutofit/>
          </a:bodyPr>
          <a:lstStyle>
            <a:lvl1pPr>
              <a:defRPr sz="2800"/>
            </a:lvl1pPr>
          </a:lstStyle>
          <a:p>
            <a:r>
              <a:rPr lang="en-US" dirty="0" smtClean="0"/>
              <a:t>Click to edit Master title style</a:t>
            </a:r>
            <a:endParaRPr lang="fr-BE" dirty="0"/>
          </a:p>
        </p:txBody>
      </p:sp>
      <p:sp>
        <p:nvSpPr>
          <p:cNvPr id="7" name="Date Placeholder 4"/>
          <p:cNvSpPr>
            <a:spLocks noGrp="1"/>
          </p:cNvSpPr>
          <p:nvPr>
            <p:ph type="dt" sz="half" idx="10"/>
          </p:nvPr>
        </p:nvSpPr>
        <p:spPr>
          <a:xfrm>
            <a:off x="457200" y="6448251"/>
            <a:ext cx="2133600" cy="365125"/>
          </a:xfrm>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8" name="Slide Number Placeholder 6"/>
          <p:cNvSpPr>
            <a:spLocks noGrp="1"/>
          </p:cNvSpPr>
          <p:nvPr>
            <p:ph type="sldNum" sz="quarter" idx="12"/>
          </p:nvPr>
        </p:nvSpPr>
        <p:spPr>
          <a:xfrm>
            <a:off x="3518520" y="6453336"/>
            <a:ext cx="2133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98328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8" name="Tijdelijke aanduiding voor grafiek 2"/>
          <p:cNvSpPr>
            <a:spLocks noGrp="1"/>
          </p:cNvSpPr>
          <p:nvPr>
            <p:ph type="chart" sz="quarter" idx="12" hasCustomPrompt="1"/>
          </p:nvPr>
        </p:nvSpPr>
        <p:spPr>
          <a:xfrm>
            <a:off x="457200" y="1124744"/>
            <a:ext cx="8096250" cy="4550569"/>
          </a:xfrm>
          <a:prstGeom prst="rect">
            <a:avLst/>
          </a:prstGeom>
        </p:spPr>
        <p:txBody>
          <a:bodyPr vert="horz" anchor="ctr"/>
          <a:lstStyle>
            <a:lvl1pPr marL="0" indent="0" algn="ctr">
              <a:buNone/>
              <a:defRPr/>
            </a:lvl1pPr>
          </a:lstStyle>
          <a:p>
            <a:r>
              <a:rPr lang="nl-NL" dirty="0" smtClean="0"/>
              <a:t>Voeg een grafiek in</a:t>
            </a:r>
            <a:endParaRPr lang="nl-NL" dirty="0"/>
          </a:p>
        </p:txBody>
      </p:sp>
      <p:sp>
        <p:nvSpPr>
          <p:cNvPr id="6" name="Title 1"/>
          <p:cNvSpPr>
            <a:spLocks noGrp="1"/>
          </p:cNvSpPr>
          <p:nvPr>
            <p:ph type="title"/>
          </p:nvPr>
        </p:nvSpPr>
        <p:spPr>
          <a:xfrm>
            <a:off x="1403648" y="140470"/>
            <a:ext cx="6048672" cy="696242"/>
          </a:xfrm>
        </p:spPr>
        <p:txBody>
          <a:bodyPr>
            <a:noAutofit/>
          </a:bodyPr>
          <a:lstStyle>
            <a:lvl1pPr>
              <a:defRPr sz="2800"/>
            </a:lvl1pPr>
          </a:lstStyle>
          <a:p>
            <a:r>
              <a:rPr lang="en-US" dirty="0" smtClean="0"/>
              <a:t>Click to edit Master title style</a:t>
            </a:r>
            <a:endParaRPr lang="fr-BE" dirty="0"/>
          </a:p>
        </p:txBody>
      </p:sp>
      <p:sp>
        <p:nvSpPr>
          <p:cNvPr id="7" name="Date Placeholder 4"/>
          <p:cNvSpPr>
            <a:spLocks noGrp="1"/>
          </p:cNvSpPr>
          <p:nvPr>
            <p:ph type="dt" sz="half" idx="10"/>
          </p:nvPr>
        </p:nvSpPr>
        <p:spPr>
          <a:xfrm>
            <a:off x="457200" y="6448251"/>
            <a:ext cx="2133600" cy="365125"/>
          </a:xfrm>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9" name="Slide Number Placeholder 6"/>
          <p:cNvSpPr>
            <a:spLocks noGrp="1"/>
          </p:cNvSpPr>
          <p:nvPr>
            <p:ph type="sldNum" sz="quarter" idx="13"/>
          </p:nvPr>
        </p:nvSpPr>
        <p:spPr>
          <a:xfrm>
            <a:off x="3518520" y="6453336"/>
            <a:ext cx="2133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08009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800"/>
            </a:lvl1pPr>
          </a:lstStyle>
          <a:p>
            <a:r>
              <a:rPr lang="en-US" dirty="0" smtClean="0"/>
              <a:t>Click to edit Master title style</a:t>
            </a:r>
            <a:endParaRPr lang="fr-BE" dirty="0"/>
          </a:p>
        </p:txBody>
      </p:sp>
      <p:sp>
        <p:nvSpPr>
          <p:cNvPr id="5" name="Date Placeholder 4"/>
          <p:cNvSpPr>
            <a:spLocks noGrp="1"/>
          </p:cNvSpPr>
          <p:nvPr>
            <p:ph type="dt" sz="half" idx="10"/>
          </p:nvPr>
        </p:nvSpPr>
        <p:spPr>
          <a:xfrm>
            <a:off x="457200" y="6448251"/>
            <a:ext cx="2133600" cy="365125"/>
          </a:xfrm>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6" name="Slide Number Placeholder 6"/>
          <p:cNvSpPr>
            <a:spLocks noGrp="1"/>
          </p:cNvSpPr>
          <p:nvPr>
            <p:ph type="sldNum" sz="quarter" idx="12"/>
          </p:nvPr>
        </p:nvSpPr>
        <p:spPr>
          <a:xfrm>
            <a:off x="3518520" y="6453336"/>
            <a:ext cx="2133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84890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196752"/>
            <a:ext cx="82296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7A7F1E79-8225-48A0-95BD-5254C3720E2D}" type="slidenum">
              <a:rPr lang="en-GB"/>
              <a:pPr>
                <a:defRPr/>
              </a:pPr>
              <a:t>‹#›</a:t>
            </a:fld>
            <a:endParaRPr lang="en-GB" dirty="0"/>
          </a:p>
        </p:txBody>
      </p:sp>
      <p:sp>
        <p:nvSpPr>
          <p:cNvPr id="5"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r>
              <a:rPr lang="fr-FR" smtClean="0"/>
              <a:t>18/06/2018</a:t>
            </a:r>
            <a:endParaRPr lang="en-GB"/>
          </a:p>
        </p:txBody>
      </p:sp>
    </p:spTree>
    <p:extLst>
      <p:ext uri="{BB962C8B-B14F-4D97-AF65-F5344CB8AC3E}">
        <p14:creationId xmlns:p14="http://schemas.microsoft.com/office/powerpoint/2010/main" val="1452637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dirty="0"/>
          </a:p>
        </p:txBody>
      </p:sp>
      <p:sp>
        <p:nvSpPr>
          <p:cNvPr id="7" name="Date Placeholder 6"/>
          <p:cNvSpPr>
            <a:spLocks noGrp="1"/>
          </p:cNvSpPr>
          <p:nvPr>
            <p:ph type="dt" sz="half" idx="10"/>
          </p:nvPr>
        </p:nvSpPr>
        <p:spPr/>
        <p:txBody>
          <a:bodyPr/>
          <a:lstStyle/>
          <a:p>
            <a:r>
              <a:rPr lang="fr-FR" smtClean="0">
                <a:solidFill>
                  <a:prstClr val="black">
                    <a:tint val="75000"/>
                  </a:prstClr>
                </a:solidFill>
              </a:rPr>
              <a:t>18/06/2018</a:t>
            </a:r>
            <a:endParaRPr lang="nl-B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solidFill>
                  <a:schemeClr val="tx1">
                    <a:lumMod val="65000"/>
                    <a:lumOff val="35000"/>
                  </a:schemeClr>
                </a:solidFill>
              </a:defRPr>
            </a:lvl1p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292494180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t="85699"/>
          <a:stretch/>
        </p:blipFill>
        <p:spPr>
          <a:xfrm>
            <a:off x="0" y="5877272"/>
            <a:ext cx="9144000" cy="980728"/>
          </a:xfrm>
          <a:prstGeom prst="rect">
            <a:avLst/>
          </a:prstGeom>
        </p:spPr>
      </p:pic>
      <p:pic>
        <p:nvPicPr>
          <p:cNvPr id="8" name="Picture 7"/>
          <p:cNvPicPr>
            <a:picLocks noChangeAspect="1"/>
          </p:cNvPicPr>
          <p:nvPr userDrawn="1"/>
        </p:nvPicPr>
        <p:blipFill rotWithShape="1">
          <a:blip r:embed="rId10">
            <a:extLst>
              <a:ext uri="{28A0092B-C50C-407E-A947-70E740481C1C}">
                <a14:useLocalDpi xmlns:a14="http://schemas.microsoft.com/office/drawing/2010/main" val="0"/>
              </a:ext>
            </a:extLst>
          </a:blip>
          <a:srcRect t="20601" b="66581"/>
          <a:stretch/>
        </p:blipFill>
        <p:spPr>
          <a:xfrm>
            <a:off x="13320" y="893741"/>
            <a:ext cx="9130680" cy="879075"/>
          </a:xfrm>
          <a:prstGeom prst="rect">
            <a:avLst/>
          </a:prstGeom>
        </p:spPr>
      </p:pic>
      <p:sp>
        <p:nvSpPr>
          <p:cNvPr id="2" name="Title Placeholder 1"/>
          <p:cNvSpPr>
            <a:spLocks noGrp="1"/>
          </p:cNvSpPr>
          <p:nvPr>
            <p:ph type="title"/>
          </p:nvPr>
        </p:nvSpPr>
        <p:spPr>
          <a:xfrm>
            <a:off x="1403648" y="140470"/>
            <a:ext cx="6048672" cy="696242"/>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3" name="Text Placeholder 2"/>
          <p:cNvSpPr>
            <a:spLocks noGrp="1"/>
          </p:cNvSpPr>
          <p:nvPr>
            <p:ph type="body" idx="1"/>
          </p:nvPr>
        </p:nvSpPr>
        <p:spPr>
          <a:xfrm>
            <a:off x="457200" y="1093598"/>
            <a:ext cx="8229600" cy="521572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solidFill>
                  <a:prstClr val="black">
                    <a:tint val="75000"/>
                  </a:prstClr>
                </a:solidFill>
              </a:rPr>
              <a:t>18/06/2018</a:t>
            </a:r>
            <a:endParaRPr lang="fr-BE" dirty="0">
              <a:solidFill>
                <a:prstClr val="black">
                  <a:tint val="75000"/>
                </a:prstClr>
              </a:solidFill>
            </a:endParaRPr>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p:cNvPicPr>
            <a:picLocks noChangeAspect="1"/>
          </p:cNvPicPr>
          <p:nvPr userDrawn="1"/>
        </p:nvPicPr>
        <p:blipFill>
          <a:blip r:embed="rId11"/>
          <a:stretch>
            <a:fillRect/>
          </a:stretch>
        </p:blipFill>
        <p:spPr>
          <a:xfrm>
            <a:off x="107504" y="104588"/>
            <a:ext cx="1043881" cy="418030"/>
          </a:xfrm>
          <a:prstGeom prst="rect">
            <a:avLst/>
          </a:prstGeom>
        </p:spPr>
      </p:pic>
      <p:pic>
        <p:nvPicPr>
          <p:cNvPr id="7" name="Picture 6"/>
          <p:cNvPicPr>
            <a:picLocks noChangeAspect="1"/>
          </p:cNvPicPr>
          <p:nvPr userDrawn="1"/>
        </p:nvPicPr>
        <p:blipFill>
          <a:blip r:embed="rId12"/>
          <a:stretch>
            <a:fillRect/>
          </a:stretch>
        </p:blipFill>
        <p:spPr>
          <a:xfrm>
            <a:off x="7524328" y="22965"/>
            <a:ext cx="1475360" cy="548688"/>
          </a:xfrm>
          <a:prstGeom prst="rect">
            <a:avLst/>
          </a:prstGeom>
        </p:spPr>
      </p:pic>
    </p:spTree>
    <p:extLst>
      <p:ext uri="{BB962C8B-B14F-4D97-AF65-F5344CB8AC3E}">
        <p14:creationId xmlns:p14="http://schemas.microsoft.com/office/powerpoint/2010/main" val="30171460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11" r:id="rId3"/>
    <p:sldLayoutId id="2147483712" r:id="rId4"/>
    <p:sldLayoutId id="2147483713" r:id="rId5"/>
    <p:sldLayoutId id="2147483716" r:id="rId6"/>
    <p:sldLayoutId id="2147483717" r:id="rId7"/>
  </p:sldLayoutIdLst>
  <p:timing>
    <p:tnLst>
      <p:par>
        <p:cTn id="1" dur="indefinite" restart="never" nodeType="tmRoot"/>
      </p:par>
    </p:tnLst>
  </p:timing>
  <p:hf hdr="0" ftr="0"/>
  <p:txStyles>
    <p:titleStyle>
      <a:lvl1pPr algn="ctr" defTabSz="914400" rtl="0" eaLnBrk="1" latinLnBrk="0" hangingPunct="1">
        <a:spcBef>
          <a:spcPct val="0"/>
        </a:spcBef>
        <a:buNone/>
        <a:defRPr sz="2800" kern="1200">
          <a:solidFill>
            <a:schemeClr val="tx1">
              <a:lumMod val="65000"/>
              <a:lumOff val="35000"/>
            </a:schemeClr>
          </a:solidFill>
          <a:latin typeface="+mj-lt"/>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41.jp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0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9.png"/><Relationship Id="rId4" Type="http://schemas.openxmlformats.org/officeDocument/2006/relationships/image" Target="../media/image27.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7mM7MjOvWAhXQblAKHWEcBXEQjRwIBw&amp;url=https://commons.wikimedia.org/wiki/File:Green_check.svg&amp;psig=AOvVaw3My63rFtlMdBunLaWreU3B&amp;ust=1507898177135918"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google.com/url?sa=i&amp;rct=j&amp;q=&amp;esrc=s&amp;source=images&amp;cd=&amp;cad=rja&amp;uact=8&amp;ved=0ahUKEwifhLv5jOvWAhVLEVAKHWwRCAgQjRwIBw&amp;url=https://www.iconfinder.com/icons/27842/cancelled_close_delete_exit_no_reject_wrong_icon&amp;psig=AOvVaw3y1Tbi_xEsTkHHLohGOGN8&amp;ust=1507898254763067" TargetMode="Externa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png"/><Relationship Id="rId7" Type="http://schemas.openxmlformats.org/officeDocument/2006/relationships/hyperlink" Target="https://www.google.com/url?sa=i&amp;rct=j&amp;q=&amp;esrc=s&amp;source=images&amp;cd=&amp;cad=rja&amp;uact=8&amp;ved=0ahUKEwi8oLmFtKLWAhWFPhQKHS9RC2oQjRwIBw&amp;url=https://www.alpereum.ch/ethereum-logo-1/&amp;psig=AFQjCNHlu6ToXosuP2oIhch1-2tJSpu0Tg&amp;ust=1505400503313686"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png"/><Relationship Id="rId4" Type="http://schemas.openxmlformats.org/officeDocument/2006/relationships/image" Target="../media/image70.png"/><Relationship Id="rId9" Type="http://schemas.openxmlformats.org/officeDocument/2006/relationships/hyperlink" Target="https://www.google.be/url?sa=i&amp;rct=j&amp;q=&amp;esrc=s&amp;source=images&amp;cd=&amp;cad=rja&amp;uact=8&amp;ved=0ahUKEwjEx--VtKLWAhVHSBQKHfxUCwoQjRwIBw&amp;url=https://www.hyperledger.org/&amp;psig=AFQjCNEzz3sH2j7B9R6pn7F83sWKyky6kg&amp;ust=1505400538930526"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93.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hyperlink" Target="https://www.google.com/url?sa=i&amp;rct=j&amp;q=&amp;esrc=s&amp;source=images&amp;cd=&amp;cad=rja&amp;uact=8&amp;ved=0ahUKEwiUhrv5k6rXAhXCwxQKHdI0BKoQjRwIBw&amp;url=https://awaken-love.net/more-womens-testimonies/&amp;psig=AOvVaw0JWu2tptL-mxlSapAPOOvk&amp;ust=1510064812191794"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9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s://mymotiv.com/" TargetMode="External"/><Relationship Id="rId7" Type="http://schemas.openxmlformats.org/officeDocument/2006/relationships/image" Target="../media/image104.jpeg"/><Relationship Id="rId2" Type="http://schemas.openxmlformats.org/officeDocument/2006/relationships/hyperlink" Target="http://gadgetsandwearables.com/2017/04/05/fever-scout/" TargetMode="External"/><Relationship Id="rId1" Type="http://schemas.openxmlformats.org/officeDocument/2006/relationships/slideLayout" Target="../slideLayouts/slideLayout3.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hyperlink" Target="http://techionista.com/deze-smart-sport-bh-helpt-je-een-relaxed-leven-te-leiden/"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tiff"/><Relationship Id="rId5" Type="http://schemas.openxmlformats.org/officeDocument/2006/relationships/image" Target="../media/image109.png"/><Relationship Id="rId4" Type="http://schemas.openxmlformats.org/officeDocument/2006/relationships/image" Target="../media/image108.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emf"/><Relationship Id="rId7" Type="http://schemas.openxmlformats.org/officeDocument/2006/relationships/image" Target="../media/image118.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jpe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7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29.png"/><Relationship Id="rId4" Type="http://schemas.openxmlformats.org/officeDocument/2006/relationships/notesSlide" Target="../notesSlides/notesSlide3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34.jpeg"/><Relationship Id="rId4" Type="http://schemas.openxmlformats.org/officeDocument/2006/relationships/image" Target="../media/image13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s://www.freepik.com/free-photo/robot-working-with-a-computer_990336.htm" TargetMode="External"/><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nl-BE" sz="4400" dirty="0" smtClean="0"/>
              <a:t>Enkele nieuwe </a:t>
            </a:r>
            <a:r>
              <a:rPr lang="nl-BE" sz="4400" dirty="0" err="1" smtClean="0"/>
              <a:t>tendenzen</a:t>
            </a:r>
            <a:r>
              <a:rPr lang="nl-BE" sz="4400" dirty="0" smtClean="0"/>
              <a:t> in ICT</a:t>
            </a:r>
            <a:endParaRPr lang="nl-BE" sz="4400" dirty="0"/>
          </a:p>
        </p:txBody>
      </p:sp>
      <p:grpSp>
        <p:nvGrpSpPr>
          <p:cNvPr id="9" name="Group 11"/>
          <p:cNvGrpSpPr>
            <a:grpSpLocks/>
          </p:cNvGrpSpPr>
          <p:nvPr/>
        </p:nvGrpSpPr>
        <p:grpSpPr bwMode="auto">
          <a:xfrm>
            <a:off x="4279900" y="3429000"/>
            <a:ext cx="4285521" cy="2800350"/>
            <a:chOff x="4406900" y="2676525"/>
            <a:chExt cx="4285521" cy="2801603"/>
          </a:xfrm>
        </p:grpSpPr>
        <p:pic>
          <p:nvPicPr>
            <p:cNvPr id="1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p:cNvSpPr txBox="1">
              <a:spLocks noChangeArrowheads="1"/>
            </p:cNvSpPr>
            <p:nvPr userDrawn="1"/>
          </p:nvSpPr>
          <p:spPr bwMode="auto">
            <a:xfrm>
              <a:off x="4804633"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endParaRPr lang="fr-BE" altLang="en-US" sz="1600" dirty="0" smtClean="0">
                <a:solidFill>
                  <a:srgbClr val="0D0D0D"/>
                </a:solidFill>
                <a:cs typeface="Arial" pitchFamily="34" charset="0"/>
              </a:endParaRPr>
            </a:p>
            <a:p>
              <a:pPr>
                <a:defRPr/>
              </a:pPr>
              <a:r>
                <a:rPr lang="fr-BE" altLang="en-US" sz="1600" dirty="0" smtClean="0">
                  <a:cs typeface="Arial" pitchFamily="34" charset="0"/>
                </a:rPr>
                <a:t>frank.robben@ksz.fgov.be </a:t>
              </a:r>
            </a:p>
            <a:p>
              <a:pPr>
                <a:defRPr/>
              </a:pPr>
              <a:endParaRPr lang="fr-BE" altLang="en-US" sz="1600" dirty="0" smtClean="0">
                <a:cs typeface="Arial" pitchFamily="34" charset="0"/>
                <a:sym typeface="Arial" pitchFamily="34" charset="0"/>
              </a:endParaRPr>
            </a:p>
            <a:p>
              <a:pPr>
                <a:defRPr/>
              </a:pPr>
              <a:r>
                <a:rPr lang="fr-BE" altLang="en-US" sz="1600" dirty="0" smtClean="0">
                  <a:cs typeface="Arial" pitchFamily="34" charset="0"/>
                  <a:sym typeface="Arial" pitchFamily="34" charset="0"/>
                </a:rPr>
                <a:t>@FrRobben</a:t>
              </a:r>
            </a:p>
            <a:p>
              <a:pPr>
                <a:defRPr/>
              </a:pPr>
              <a:endParaRPr lang="fr-BE" altLang="en-US" sz="1600" dirty="0" smtClean="0">
                <a:cs typeface="Arial" pitchFamily="34" charset="0"/>
                <a:sym typeface="Arial" pitchFamily="34" charset="0"/>
              </a:endParaRPr>
            </a:p>
            <a:p>
              <a:pPr>
                <a:defRPr/>
              </a:pPr>
              <a:r>
                <a:rPr lang="fr-BE" altLang="en-US" sz="1600" dirty="0" smtClean="0">
                  <a:cs typeface="Arial" pitchFamily="34" charset="0"/>
                  <a:sym typeface="Arial" pitchFamily="34" charset="0"/>
                </a:rPr>
                <a:t>https://www.ehealth.fgov.be</a:t>
              </a:r>
            </a:p>
            <a:p>
              <a:pPr>
                <a:defRPr/>
              </a:pPr>
              <a:r>
                <a:rPr lang="fr-BE" altLang="en-US" sz="1600" dirty="0" smtClean="0">
                  <a:cs typeface="Arial" pitchFamily="34" charset="0"/>
                  <a:sym typeface="Arial" pitchFamily="34" charset="0"/>
                </a:rPr>
                <a:t>https://www.ksz.fgov.be</a:t>
              </a:r>
            </a:p>
            <a:p>
              <a:pPr>
                <a:defRPr/>
              </a:pPr>
              <a:r>
                <a:rPr lang="fr-BE" altLang="en-US" sz="1600" dirty="0" smtClean="0">
                  <a:cs typeface="Arial" pitchFamily="34" charset="0"/>
                  <a:sym typeface="Arial" pitchFamily="34" charset="0"/>
                </a:rPr>
                <a:t>https://www.frankrobben.be</a:t>
              </a:r>
              <a:endParaRPr lang="fr-BE" altLang="en-US" sz="1600" dirty="0" smtClean="0">
                <a:cs typeface="Arial" pitchFamily="34" charset="0"/>
              </a:endParaRPr>
            </a:p>
          </p:txBody>
        </p:sp>
      </p:grpSp>
    </p:spTree>
    <p:extLst>
      <p:ext uri="{BB962C8B-B14F-4D97-AF65-F5344CB8AC3E}">
        <p14:creationId xmlns:p14="http://schemas.microsoft.com/office/powerpoint/2010/main" val="2727825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nl-BE" dirty="0" smtClean="0"/>
              <a:t>Idea</a:t>
            </a:r>
            <a:endParaRPr lang="nl-BE" dirty="0"/>
          </a:p>
        </p:txBody>
      </p:sp>
      <p:sp>
        <p:nvSpPr>
          <p:cNvPr id="4" name="Slide Number Placeholder 3"/>
          <p:cNvSpPr>
            <a:spLocks noGrp="1"/>
          </p:cNvSpPr>
          <p:nvPr>
            <p:ph type="sldNum" sz="quarter" idx="12"/>
          </p:nvPr>
        </p:nvSpPr>
        <p:spPr/>
        <p:txBody>
          <a:bodyPr/>
          <a:lstStyle/>
          <a:p>
            <a:fld id="{13B540AB-6939-4937-A918-1D15FF1C7CE3}" type="slidenum">
              <a:rPr lang="nl-BE" smtClean="0"/>
              <a:t>10</a:t>
            </a:fld>
            <a:endParaRPr lang="nl-B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3311636"/>
            <a:ext cx="841050" cy="1080000"/>
          </a:xfrm>
          <a:prstGeom prst="rect">
            <a:avLst/>
          </a:prstGeom>
        </p:spPr>
      </p:pic>
      <p:pic>
        <p:nvPicPr>
          <p:cNvPr id="9"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512" y="3100318"/>
            <a:ext cx="829091" cy="1080000"/>
          </a:xfr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455" y="5207103"/>
            <a:ext cx="1080000" cy="1080000"/>
          </a:xfrm>
          <a:prstGeom prst="rect">
            <a:avLst/>
          </a:prstGeom>
        </p:spPr>
      </p:pic>
      <p:pic>
        <p:nvPicPr>
          <p:cNvPr id="14" name="Picture 2" descr="http://www.clker.com/cliparts/5/z/K/D/E/s/business-person-black-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5689" y="1287599"/>
            <a:ext cx="775533" cy="10136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p:cNvGraphicFramePr>
            <a:graphicFrameLocks noGrp="1"/>
          </p:cNvGraphicFramePr>
          <p:nvPr>
            <p:extLst>
              <p:ext uri="{D42A27DB-BD31-4B8C-83A1-F6EECF244321}">
                <p14:modId xmlns:p14="http://schemas.microsoft.com/office/powerpoint/2010/main" val="3177993452"/>
              </p:ext>
            </p:extLst>
          </p:nvPr>
        </p:nvGraphicFramePr>
        <p:xfrm>
          <a:off x="4761530" y="1052736"/>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6312" y="1448808"/>
            <a:ext cx="252315" cy="324000"/>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2738" y="1448808"/>
            <a:ext cx="324000" cy="324000"/>
          </a:xfrm>
          <a:prstGeom prst="rect">
            <a:avLst/>
          </a:prstGeom>
        </p:spPr>
      </p:pic>
      <p:graphicFrame>
        <p:nvGraphicFramePr>
          <p:cNvPr id="39" name="Table 38"/>
          <p:cNvGraphicFramePr>
            <a:graphicFrameLocks noGrp="1"/>
          </p:cNvGraphicFramePr>
          <p:nvPr>
            <p:extLst>
              <p:ext uri="{D42A27DB-BD31-4B8C-83A1-F6EECF244321}">
                <p14:modId xmlns:p14="http://schemas.microsoft.com/office/powerpoint/2010/main" val="1070865847"/>
              </p:ext>
            </p:extLst>
          </p:nvPr>
        </p:nvGraphicFramePr>
        <p:xfrm>
          <a:off x="4748859" y="4979071"/>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3641" y="5375143"/>
            <a:ext cx="252315" cy="324000"/>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0067" y="5375143"/>
            <a:ext cx="324000" cy="324000"/>
          </a:xfrm>
          <a:prstGeom prst="rect">
            <a:avLst/>
          </a:prstGeom>
        </p:spPr>
      </p:pic>
      <p:graphicFrame>
        <p:nvGraphicFramePr>
          <p:cNvPr id="46" name="Table 45"/>
          <p:cNvGraphicFramePr>
            <a:graphicFrameLocks noGrp="1"/>
          </p:cNvGraphicFramePr>
          <p:nvPr>
            <p:extLst>
              <p:ext uri="{D42A27DB-BD31-4B8C-83A1-F6EECF244321}">
                <p14:modId xmlns:p14="http://schemas.microsoft.com/office/powerpoint/2010/main" val="4231674683"/>
              </p:ext>
            </p:extLst>
          </p:nvPr>
        </p:nvGraphicFramePr>
        <p:xfrm>
          <a:off x="6523863" y="3109956"/>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a:t>
                      </a:r>
                      <a:r>
                        <a:rPr lang="nl-BE" b="1" baseline="0" dirty="0" smtClean="0"/>
                        <a:t>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a:txBody>
                  <a:tcPr/>
                </a:tc>
                <a:extLst>
                  <a:ext uri="{0D108BD9-81ED-4DB2-BD59-A6C34878D82A}">
                    <a16:rowId xmlns:a16="http://schemas.microsoft.com/office/drawing/2014/main" val="10003"/>
                  </a:ext>
                </a:extLst>
              </a:tr>
            </a:tbl>
          </a:graphicData>
        </a:graphic>
      </p:graphicFrame>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8645" y="3506028"/>
            <a:ext cx="252315" cy="324000"/>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071" y="3506028"/>
            <a:ext cx="324000" cy="324000"/>
          </a:xfrm>
          <a:prstGeom prst="rect">
            <a:avLst/>
          </a:prstGeom>
        </p:spPr>
      </p:pic>
      <p:graphicFrame>
        <p:nvGraphicFramePr>
          <p:cNvPr id="53" name="Table 52"/>
          <p:cNvGraphicFramePr>
            <a:graphicFrameLocks noGrp="1"/>
          </p:cNvGraphicFramePr>
          <p:nvPr>
            <p:extLst>
              <p:ext uri="{D42A27DB-BD31-4B8C-83A1-F6EECF244321}">
                <p14:modId xmlns:p14="http://schemas.microsoft.com/office/powerpoint/2010/main" val="217726487"/>
              </p:ext>
            </p:extLst>
          </p:nvPr>
        </p:nvGraphicFramePr>
        <p:xfrm>
          <a:off x="1223146" y="2809736"/>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a:t>
                      </a:r>
                      <a:r>
                        <a:rPr lang="nl-BE" b="1" baseline="0" dirty="0" smtClean="0"/>
                        <a:t>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4328" y="3205808"/>
            <a:ext cx="252315" cy="324000"/>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0754" y="3205808"/>
            <a:ext cx="324000" cy="324000"/>
          </a:xfrm>
          <a:prstGeom prst="rect">
            <a:avLst/>
          </a:prstGeom>
        </p:spPr>
      </p:pic>
      <p:pic>
        <p:nvPicPr>
          <p:cNvPr id="56"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3235" y="3577821"/>
            <a:ext cx="248727" cy="324000"/>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7146" y="3577821"/>
            <a:ext cx="252315" cy="324000"/>
          </a:xfrm>
          <a:prstGeom prst="rect">
            <a:avLst/>
          </a:prstGeom>
        </p:spPr>
      </p:pic>
      <p:grpSp>
        <p:nvGrpSpPr>
          <p:cNvPr id="67" name="Group 66"/>
          <p:cNvGrpSpPr/>
          <p:nvPr/>
        </p:nvGrpSpPr>
        <p:grpSpPr>
          <a:xfrm>
            <a:off x="1222396" y="3932145"/>
            <a:ext cx="1707583" cy="369332"/>
            <a:chOff x="1238271" y="4148169"/>
            <a:chExt cx="1707583" cy="369332"/>
          </a:xfrm>
        </p:grpSpPr>
        <p:pic>
          <p:nvPicPr>
            <p:cNvPr id="58"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66" name="Rectangle 65"/>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sp>
        <p:nvSpPr>
          <p:cNvPr id="3" name="TextBox 2"/>
          <p:cNvSpPr txBox="1"/>
          <p:nvPr/>
        </p:nvSpPr>
        <p:spPr>
          <a:xfrm>
            <a:off x="322943" y="4110020"/>
            <a:ext cx="553357" cy="369332"/>
          </a:xfrm>
          <a:prstGeom prst="rect">
            <a:avLst/>
          </a:prstGeom>
          <a:noFill/>
        </p:spPr>
        <p:txBody>
          <a:bodyPr wrap="none" rtlCol="0">
            <a:spAutoFit/>
          </a:bodyPr>
          <a:lstStyle/>
          <a:p>
            <a:r>
              <a:rPr lang="nl-BE" dirty="0" smtClean="0"/>
              <a:t>Bob</a:t>
            </a:r>
            <a:endParaRPr lang="nl-BE" dirty="0"/>
          </a:p>
        </p:txBody>
      </p:sp>
      <p:sp>
        <p:nvSpPr>
          <p:cNvPr id="51" name="TextBox 50"/>
          <p:cNvSpPr txBox="1"/>
          <p:nvPr/>
        </p:nvSpPr>
        <p:spPr>
          <a:xfrm>
            <a:off x="3784199" y="6237312"/>
            <a:ext cx="636713" cy="369332"/>
          </a:xfrm>
          <a:prstGeom prst="rect">
            <a:avLst/>
          </a:prstGeom>
          <a:noFill/>
        </p:spPr>
        <p:txBody>
          <a:bodyPr wrap="none" rtlCol="0">
            <a:spAutoFit/>
          </a:bodyPr>
          <a:lstStyle/>
          <a:p>
            <a:r>
              <a:rPr lang="nl-BE" dirty="0" smtClean="0"/>
              <a:t>Alice</a:t>
            </a:r>
            <a:endParaRPr lang="nl-BE" dirty="0"/>
          </a:p>
        </p:txBody>
      </p:sp>
      <p:sp>
        <p:nvSpPr>
          <p:cNvPr id="52" name="TextBox 51"/>
          <p:cNvSpPr txBox="1"/>
          <p:nvPr/>
        </p:nvSpPr>
        <p:spPr>
          <a:xfrm>
            <a:off x="5535970" y="4307646"/>
            <a:ext cx="841897" cy="369332"/>
          </a:xfrm>
          <a:prstGeom prst="rect">
            <a:avLst/>
          </a:prstGeom>
          <a:noFill/>
        </p:spPr>
        <p:txBody>
          <a:bodyPr wrap="none" rtlCol="0">
            <a:spAutoFit/>
          </a:bodyPr>
          <a:lstStyle/>
          <a:p>
            <a:r>
              <a:rPr lang="nl-BE" dirty="0" err="1" smtClean="0"/>
              <a:t>Charlie</a:t>
            </a:r>
            <a:endParaRPr lang="nl-BE" dirty="0"/>
          </a:p>
        </p:txBody>
      </p:sp>
      <p:sp>
        <p:nvSpPr>
          <p:cNvPr id="63" name="TextBox 62"/>
          <p:cNvSpPr txBox="1"/>
          <p:nvPr/>
        </p:nvSpPr>
        <p:spPr>
          <a:xfrm>
            <a:off x="3769452" y="2250262"/>
            <a:ext cx="651460" cy="369332"/>
          </a:xfrm>
          <a:prstGeom prst="rect">
            <a:avLst/>
          </a:prstGeom>
          <a:noFill/>
        </p:spPr>
        <p:txBody>
          <a:bodyPr wrap="none" rtlCol="0">
            <a:spAutoFit/>
          </a:bodyPr>
          <a:lstStyle/>
          <a:p>
            <a:r>
              <a:rPr lang="nl-BE" dirty="0" smtClean="0"/>
              <a:t>Dave</a:t>
            </a:r>
            <a:endParaRPr lang="nl-BE" dirty="0"/>
          </a:p>
        </p:txBody>
      </p:sp>
      <p:grpSp>
        <p:nvGrpSpPr>
          <p:cNvPr id="80" name="Group 79"/>
          <p:cNvGrpSpPr/>
          <p:nvPr/>
        </p:nvGrpSpPr>
        <p:grpSpPr>
          <a:xfrm>
            <a:off x="4732554" y="6103248"/>
            <a:ext cx="1707583" cy="369332"/>
            <a:chOff x="1238271" y="4148169"/>
            <a:chExt cx="1707583" cy="369332"/>
          </a:xfrm>
        </p:grpSpPr>
        <p:pic>
          <p:nvPicPr>
            <p:cNvPr id="81"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83" name="Rectangle 82"/>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grpSp>
        <p:nvGrpSpPr>
          <p:cNvPr id="92" name="Group 91"/>
          <p:cNvGrpSpPr/>
          <p:nvPr/>
        </p:nvGrpSpPr>
        <p:grpSpPr>
          <a:xfrm>
            <a:off x="6526250" y="4233161"/>
            <a:ext cx="1707583" cy="369332"/>
            <a:chOff x="1238271" y="4148169"/>
            <a:chExt cx="1707583" cy="369332"/>
          </a:xfrm>
        </p:grpSpPr>
        <p:pic>
          <p:nvPicPr>
            <p:cNvPr id="93"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95" name="Rectangle 94"/>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grpSp>
        <p:nvGrpSpPr>
          <p:cNvPr id="96" name="Group 95"/>
          <p:cNvGrpSpPr/>
          <p:nvPr/>
        </p:nvGrpSpPr>
        <p:grpSpPr>
          <a:xfrm>
            <a:off x="4752012" y="2174584"/>
            <a:ext cx="1707583" cy="369332"/>
            <a:chOff x="1238271" y="4148169"/>
            <a:chExt cx="1707583" cy="369332"/>
          </a:xfrm>
        </p:grpSpPr>
        <p:pic>
          <p:nvPicPr>
            <p:cNvPr id="97"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98" name="Picture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99" name="Rectangle 98"/>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pic>
        <p:nvPicPr>
          <p:cNvPr id="68"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0374" y="1821329"/>
            <a:ext cx="248727" cy="324000"/>
          </a:xfrm>
          <a:prstGeom prst="rect">
            <a:avLst/>
          </a:prstGeom>
        </p:spPr>
      </p:pic>
      <p:pic>
        <p:nvPicPr>
          <p:cNvPr id="69" name="Picture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4285" y="1821329"/>
            <a:ext cx="252315" cy="324000"/>
          </a:xfrm>
          <a:prstGeom prst="rect">
            <a:avLst/>
          </a:prstGeom>
        </p:spPr>
      </p:pic>
      <p:pic>
        <p:nvPicPr>
          <p:cNvPr id="70"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50376" y="3870686"/>
            <a:ext cx="248727" cy="324000"/>
          </a:xfrm>
          <a:prstGeom prst="rect">
            <a:avLst/>
          </a:prstGeom>
        </p:spPr>
      </p:pic>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4287" y="3870686"/>
            <a:ext cx="252315" cy="324000"/>
          </a:xfrm>
          <a:prstGeom prst="rect">
            <a:avLst/>
          </a:prstGeom>
        </p:spPr>
      </p:pic>
      <p:pic>
        <p:nvPicPr>
          <p:cNvPr id="72"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0374" y="5747588"/>
            <a:ext cx="248727" cy="324000"/>
          </a:xfrm>
          <a:prstGeom prst="rect">
            <a:avLst/>
          </a:prstGeom>
        </p:spPr>
      </p:pic>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4285" y="5747588"/>
            <a:ext cx="252315" cy="324000"/>
          </a:xfrm>
          <a:prstGeom prst="rect">
            <a:avLst/>
          </a:prstGeom>
        </p:spPr>
      </p:pic>
      <p:grpSp>
        <p:nvGrpSpPr>
          <p:cNvPr id="74" name="Group 73"/>
          <p:cNvGrpSpPr>
            <a:grpSpLocks noChangeAspect="1"/>
          </p:cNvGrpSpPr>
          <p:nvPr/>
        </p:nvGrpSpPr>
        <p:grpSpPr>
          <a:xfrm>
            <a:off x="1158650" y="3123545"/>
            <a:ext cx="2830029" cy="1063552"/>
            <a:chOff x="1580004" y="2304504"/>
            <a:chExt cx="1953173" cy="734020"/>
          </a:xfrm>
        </p:grpSpPr>
        <p:grpSp>
          <p:nvGrpSpPr>
            <p:cNvPr id="75" name="Group 74"/>
            <p:cNvGrpSpPr/>
            <p:nvPr/>
          </p:nvGrpSpPr>
          <p:grpSpPr>
            <a:xfrm>
              <a:off x="1580004" y="2304504"/>
              <a:ext cx="513013" cy="734020"/>
              <a:chOff x="611560" y="836712"/>
              <a:chExt cx="1728192" cy="2952328"/>
            </a:xfrm>
          </p:grpSpPr>
          <p:sp>
            <p:nvSpPr>
              <p:cNvPr id="104" name="Rounded Rectangle 103"/>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5" name="Rounded Rectangle 104"/>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6" name="Rounded Rectangle 105"/>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7" name="Rounded Rectangle 106"/>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8" name="Rounded Rectangle 107"/>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9" name="TextBox 108"/>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76" name="Group 75"/>
            <p:cNvGrpSpPr/>
            <p:nvPr/>
          </p:nvGrpSpPr>
          <p:grpSpPr>
            <a:xfrm>
              <a:off x="2300084" y="2304504"/>
              <a:ext cx="513013" cy="734020"/>
              <a:chOff x="611560" y="836712"/>
              <a:chExt cx="1728192" cy="2952328"/>
            </a:xfrm>
          </p:grpSpPr>
          <p:sp>
            <p:nvSpPr>
              <p:cNvPr id="90" name="Rounded Rectangle 89"/>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1" name="Rounded Rectangle 90"/>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0" name="Rounded Rectangle 99"/>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1" name="Rounded Rectangle 100"/>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2" name="Rounded Rectangle 101"/>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 name="TextBox 102"/>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77" name="Group 76"/>
            <p:cNvGrpSpPr/>
            <p:nvPr/>
          </p:nvGrpSpPr>
          <p:grpSpPr>
            <a:xfrm>
              <a:off x="3020164" y="2304504"/>
              <a:ext cx="513013" cy="734020"/>
              <a:chOff x="611560" y="836712"/>
              <a:chExt cx="1728192" cy="2952328"/>
            </a:xfrm>
          </p:grpSpPr>
          <p:sp>
            <p:nvSpPr>
              <p:cNvPr id="84" name="Rounded Rectangle 83"/>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5" name="Rounded Rectangle 84"/>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6" name="Rounded Rectangle 85"/>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7" name="Rounded Rectangle 86"/>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8" name="Rounded Rectangle 87"/>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9" name="TextBox 88"/>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78" name="Elbow Connector 77"/>
            <p:cNvCxnSpPr/>
            <p:nvPr/>
          </p:nvCxnSpPr>
          <p:spPr>
            <a:xfrm rot="10800000">
              <a:off x="2807227" y="2501436"/>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9" name="Elbow Connector 78"/>
            <p:cNvCxnSpPr/>
            <p:nvPr/>
          </p:nvCxnSpPr>
          <p:spPr>
            <a:xfrm rot="10800000">
              <a:off x="2106090" y="2479958"/>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110" name="Group 109"/>
          <p:cNvGrpSpPr>
            <a:grpSpLocks noChangeAspect="1"/>
          </p:cNvGrpSpPr>
          <p:nvPr/>
        </p:nvGrpSpPr>
        <p:grpSpPr>
          <a:xfrm>
            <a:off x="4701122" y="1295698"/>
            <a:ext cx="2830029" cy="1063552"/>
            <a:chOff x="1580004" y="2304504"/>
            <a:chExt cx="1953173" cy="734020"/>
          </a:xfrm>
        </p:grpSpPr>
        <p:grpSp>
          <p:nvGrpSpPr>
            <p:cNvPr id="111" name="Group 110"/>
            <p:cNvGrpSpPr/>
            <p:nvPr/>
          </p:nvGrpSpPr>
          <p:grpSpPr>
            <a:xfrm>
              <a:off x="1580004" y="2304504"/>
              <a:ext cx="513013" cy="734020"/>
              <a:chOff x="611560" y="836712"/>
              <a:chExt cx="1728192" cy="2952328"/>
            </a:xfrm>
          </p:grpSpPr>
          <p:sp>
            <p:nvSpPr>
              <p:cNvPr id="128" name="Rounded Rectangle 127"/>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9" name="Rounded Rectangle 128"/>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0" name="Rounded Rectangle 129"/>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1" name="Rounded Rectangle 130"/>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2" name="Rounded Rectangle 131"/>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3" name="TextBox 132"/>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112" name="Group 111"/>
            <p:cNvGrpSpPr/>
            <p:nvPr/>
          </p:nvGrpSpPr>
          <p:grpSpPr>
            <a:xfrm>
              <a:off x="2300084" y="2304504"/>
              <a:ext cx="513013" cy="734020"/>
              <a:chOff x="611560" y="836712"/>
              <a:chExt cx="1728192" cy="2952328"/>
            </a:xfrm>
          </p:grpSpPr>
          <p:sp>
            <p:nvSpPr>
              <p:cNvPr id="122" name="Rounded Rectangle 121"/>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3" name="Rounded Rectangle 122"/>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4" name="Rounded Rectangle 123"/>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5" name="Rounded Rectangle 124"/>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6" name="Rounded Rectangle 125"/>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7" name="TextBox 126"/>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113" name="Group 112"/>
            <p:cNvGrpSpPr/>
            <p:nvPr/>
          </p:nvGrpSpPr>
          <p:grpSpPr>
            <a:xfrm>
              <a:off x="3020164" y="2304504"/>
              <a:ext cx="513013" cy="734020"/>
              <a:chOff x="611560" y="836712"/>
              <a:chExt cx="1728192" cy="2952328"/>
            </a:xfrm>
          </p:grpSpPr>
          <p:sp>
            <p:nvSpPr>
              <p:cNvPr id="116" name="Rounded Rectangle 115"/>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7" name="Rounded Rectangle 116"/>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8" name="Rounded Rectangle 117"/>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9" name="Rounded Rectangle 118"/>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0" name="Rounded Rectangle 119"/>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1" name="TextBox 120"/>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114" name="Elbow Connector 113"/>
            <p:cNvCxnSpPr/>
            <p:nvPr/>
          </p:nvCxnSpPr>
          <p:spPr>
            <a:xfrm rot="10800000">
              <a:off x="2807227" y="2501436"/>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15" name="Elbow Connector 114"/>
            <p:cNvCxnSpPr/>
            <p:nvPr/>
          </p:nvCxnSpPr>
          <p:spPr>
            <a:xfrm rot="10800000">
              <a:off x="2106090" y="2479958"/>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134" name="Group 133"/>
          <p:cNvGrpSpPr>
            <a:grpSpLocks noChangeAspect="1"/>
          </p:cNvGrpSpPr>
          <p:nvPr/>
        </p:nvGrpSpPr>
        <p:grpSpPr>
          <a:xfrm>
            <a:off x="6440137" y="3354275"/>
            <a:ext cx="2830029" cy="1063552"/>
            <a:chOff x="1580004" y="2304504"/>
            <a:chExt cx="1953173" cy="734020"/>
          </a:xfrm>
        </p:grpSpPr>
        <p:grpSp>
          <p:nvGrpSpPr>
            <p:cNvPr id="135" name="Group 134"/>
            <p:cNvGrpSpPr/>
            <p:nvPr/>
          </p:nvGrpSpPr>
          <p:grpSpPr>
            <a:xfrm>
              <a:off x="1580004" y="2304504"/>
              <a:ext cx="513013" cy="734020"/>
              <a:chOff x="611560" y="836712"/>
              <a:chExt cx="1728192" cy="2952328"/>
            </a:xfrm>
          </p:grpSpPr>
          <p:sp>
            <p:nvSpPr>
              <p:cNvPr id="152" name="Rounded Rectangle 151"/>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3" name="Rounded Rectangle 152"/>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4" name="Rounded Rectangle 153"/>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5" name="Rounded Rectangle 154"/>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6" name="Rounded Rectangle 155"/>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7" name="TextBox 156"/>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136" name="Group 135"/>
            <p:cNvGrpSpPr/>
            <p:nvPr/>
          </p:nvGrpSpPr>
          <p:grpSpPr>
            <a:xfrm>
              <a:off x="2300084" y="2304504"/>
              <a:ext cx="513013" cy="734020"/>
              <a:chOff x="611560" y="836712"/>
              <a:chExt cx="1728192" cy="2952328"/>
            </a:xfrm>
          </p:grpSpPr>
          <p:sp>
            <p:nvSpPr>
              <p:cNvPr id="146" name="Rounded Rectangle 145"/>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7" name="Rounded Rectangle 146"/>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8" name="Rounded Rectangle 147"/>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9" name="Rounded Rectangle 148"/>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0" name="Rounded Rectangle 149"/>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1" name="TextBox 150"/>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137" name="Group 136"/>
            <p:cNvGrpSpPr/>
            <p:nvPr/>
          </p:nvGrpSpPr>
          <p:grpSpPr>
            <a:xfrm>
              <a:off x="3020164" y="2304504"/>
              <a:ext cx="513013" cy="734020"/>
              <a:chOff x="611560" y="836712"/>
              <a:chExt cx="1728192" cy="2952328"/>
            </a:xfrm>
          </p:grpSpPr>
          <p:sp>
            <p:nvSpPr>
              <p:cNvPr id="140" name="Rounded Rectangle 139"/>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1" name="Rounded Rectangle 140"/>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2" name="Rounded Rectangle 141"/>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3" name="Rounded Rectangle 142"/>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4" name="Rounded Rectangle 143"/>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5" name="TextBox 144"/>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138" name="Elbow Connector 137"/>
            <p:cNvCxnSpPr/>
            <p:nvPr/>
          </p:nvCxnSpPr>
          <p:spPr>
            <a:xfrm rot="10800000">
              <a:off x="2807227" y="2501436"/>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9" name="Elbow Connector 138"/>
            <p:cNvCxnSpPr/>
            <p:nvPr/>
          </p:nvCxnSpPr>
          <p:spPr>
            <a:xfrm rot="10800000">
              <a:off x="2106090" y="2479958"/>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158" name="Group 157"/>
          <p:cNvGrpSpPr>
            <a:grpSpLocks noChangeAspect="1"/>
          </p:cNvGrpSpPr>
          <p:nvPr/>
        </p:nvGrpSpPr>
        <p:grpSpPr>
          <a:xfrm>
            <a:off x="4701121" y="5322417"/>
            <a:ext cx="2830029" cy="1063552"/>
            <a:chOff x="1580004" y="2304504"/>
            <a:chExt cx="1953173" cy="734020"/>
          </a:xfrm>
        </p:grpSpPr>
        <p:grpSp>
          <p:nvGrpSpPr>
            <p:cNvPr id="159" name="Group 158"/>
            <p:cNvGrpSpPr/>
            <p:nvPr/>
          </p:nvGrpSpPr>
          <p:grpSpPr>
            <a:xfrm>
              <a:off x="1580004" y="2304504"/>
              <a:ext cx="513013" cy="734020"/>
              <a:chOff x="611560" y="836712"/>
              <a:chExt cx="1728192" cy="2952328"/>
            </a:xfrm>
          </p:grpSpPr>
          <p:sp>
            <p:nvSpPr>
              <p:cNvPr id="176" name="Rounded Rectangle 175"/>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7" name="Rounded Rectangle 176"/>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8" name="Rounded Rectangle 177"/>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9" name="Rounded Rectangle 178"/>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80" name="Rounded Rectangle 179"/>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81" name="TextBox 180"/>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160" name="Group 159"/>
            <p:cNvGrpSpPr/>
            <p:nvPr/>
          </p:nvGrpSpPr>
          <p:grpSpPr>
            <a:xfrm>
              <a:off x="2300084" y="2304504"/>
              <a:ext cx="513013" cy="734020"/>
              <a:chOff x="611560" y="836712"/>
              <a:chExt cx="1728192" cy="2952328"/>
            </a:xfrm>
          </p:grpSpPr>
          <p:sp>
            <p:nvSpPr>
              <p:cNvPr id="170" name="Rounded Rectangle 169"/>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1" name="Rounded Rectangle 170"/>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2" name="Rounded Rectangle 171"/>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3" name="Rounded Rectangle 172"/>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4" name="Rounded Rectangle 173"/>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5" name="TextBox 174"/>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161" name="Group 160"/>
            <p:cNvGrpSpPr/>
            <p:nvPr/>
          </p:nvGrpSpPr>
          <p:grpSpPr>
            <a:xfrm>
              <a:off x="3020164" y="2304504"/>
              <a:ext cx="513013" cy="734020"/>
              <a:chOff x="611560" y="836712"/>
              <a:chExt cx="1728192" cy="2952328"/>
            </a:xfrm>
          </p:grpSpPr>
          <p:sp>
            <p:nvSpPr>
              <p:cNvPr id="164" name="Rounded Rectangle 163"/>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5" name="Rounded Rectangle 164"/>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6" name="Rounded Rectangle 165"/>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7" name="Rounded Rectangle 166"/>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8" name="Rounded Rectangle 167"/>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9" name="TextBox 168"/>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162" name="Elbow Connector 161"/>
            <p:cNvCxnSpPr/>
            <p:nvPr/>
          </p:nvCxnSpPr>
          <p:spPr>
            <a:xfrm rot="10800000">
              <a:off x="2807227" y="2501436"/>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3" name="Elbow Connector 162"/>
            <p:cNvCxnSpPr/>
            <p:nvPr/>
          </p:nvCxnSpPr>
          <p:spPr>
            <a:xfrm rot="10800000">
              <a:off x="2106090" y="2479958"/>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911250" y="3120812"/>
            <a:ext cx="1051857" cy="1063552"/>
            <a:chOff x="1970377" y="5407229"/>
            <a:chExt cx="1051857" cy="1063552"/>
          </a:xfrm>
        </p:grpSpPr>
        <p:grpSp>
          <p:nvGrpSpPr>
            <p:cNvPr id="187" name="Group 186"/>
            <p:cNvGrpSpPr/>
            <p:nvPr/>
          </p:nvGrpSpPr>
          <p:grpSpPr>
            <a:xfrm>
              <a:off x="2278909" y="5407229"/>
              <a:ext cx="743325" cy="1063552"/>
              <a:chOff x="611560" y="836712"/>
              <a:chExt cx="1728192" cy="2952328"/>
            </a:xfrm>
          </p:grpSpPr>
          <p:sp>
            <p:nvSpPr>
              <p:cNvPr id="190" name="Rounded Rectangle 189"/>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1" name="Rounded Rectangle 190"/>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2" name="Rounded Rectangle 191"/>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3" name="Rounded Rectangle 192"/>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4" name="Rounded Rectangle 193"/>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5" name="TextBox 194"/>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188" name="Elbow Connector 187"/>
            <p:cNvCxnSpPr/>
            <p:nvPr/>
          </p:nvCxnSpPr>
          <p:spPr>
            <a:xfrm rot="10800000">
              <a:off x="1970377" y="5692572"/>
              <a:ext cx="365133"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7443233" y="1308668"/>
            <a:ext cx="1051857" cy="1063552"/>
            <a:chOff x="1970377" y="5407229"/>
            <a:chExt cx="1051857" cy="1063552"/>
          </a:xfrm>
        </p:grpSpPr>
        <p:grpSp>
          <p:nvGrpSpPr>
            <p:cNvPr id="209" name="Group 208"/>
            <p:cNvGrpSpPr/>
            <p:nvPr/>
          </p:nvGrpSpPr>
          <p:grpSpPr>
            <a:xfrm>
              <a:off x="2278909" y="5407229"/>
              <a:ext cx="743325" cy="1063552"/>
              <a:chOff x="611560" y="836712"/>
              <a:chExt cx="1728192" cy="2952328"/>
            </a:xfrm>
          </p:grpSpPr>
          <p:sp>
            <p:nvSpPr>
              <p:cNvPr id="211" name="Rounded Rectangle 210"/>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12" name="Rounded Rectangle 211"/>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13" name="Rounded Rectangle 212"/>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14" name="Rounded Rectangle 213"/>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15" name="Rounded Rectangle 214"/>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16" name="TextBox 215"/>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210" name="Elbow Connector 209"/>
            <p:cNvCxnSpPr/>
            <p:nvPr/>
          </p:nvCxnSpPr>
          <p:spPr>
            <a:xfrm rot="10800000">
              <a:off x="1970377" y="5692572"/>
              <a:ext cx="365133"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p:nvGrpSpPr>
        <p:grpSpPr>
          <a:xfrm>
            <a:off x="7453722" y="5322417"/>
            <a:ext cx="1051857" cy="1063552"/>
            <a:chOff x="1970377" y="5407229"/>
            <a:chExt cx="1051857" cy="1063552"/>
          </a:xfrm>
        </p:grpSpPr>
        <p:grpSp>
          <p:nvGrpSpPr>
            <p:cNvPr id="218" name="Group 217"/>
            <p:cNvGrpSpPr/>
            <p:nvPr/>
          </p:nvGrpSpPr>
          <p:grpSpPr>
            <a:xfrm>
              <a:off x="2278909" y="5407229"/>
              <a:ext cx="743325" cy="1063552"/>
              <a:chOff x="611560" y="836712"/>
              <a:chExt cx="1728192" cy="2952328"/>
            </a:xfrm>
          </p:grpSpPr>
          <p:sp>
            <p:nvSpPr>
              <p:cNvPr id="220" name="Rounded Rectangle 219"/>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1" name="Rounded Rectangle 220"/>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2" name="Rounded Rectangle 221"/>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3" name="Rounded Rectangle 222"/>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4" name="Rounded Rectangle 223"/>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5" name="TextBox 224"/>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219" name="Elbow Connector 218"/>
            <p:cNvCxnSpPr/>
            <p:nvPr/>
          </p:nvCxnSpPr>
          <p:spPr>
            <a:xfrm rot="10800000">
              <a:off x="1970377" y="5692572"/>
              <a:ext cx="365133"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7" name="Tijdelijke aanduiding voor datum 6"/>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42651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4"/>
                                        </p:tgtEl>
                                      </p:cBhvr>
                                    </p:animEffect>
                                    <p:set>
                                      <p:cBhvr>
                                        <p:cTn id="10" dur="1" fill="hold">
                                          <p:stCondLst>
                                            <p:cond delay="499"/>
                                          </p:stCondLst>
                                        </p:cTn>
                                        <p:tgtEl>
                                          <p:spTgt spid="5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5"/>
                                        </p:tgtEl>
                                      </p:cBhvr>
                                    </p:animEffect>
                                    <p:set>
                                      <p:cBhvr>
                                        <p:cTn id="13" dur="1" fill="hold">
                                          <p:stCondLst>
                                            <p:cond delay="499"/>
                                          </p:stCondLst>
                                        </p:cTn>
                                        <p:tgtEl>
                                          <p:spTgt spid="5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6"/>
                                        </p:tgtEl>
                                      </p:cBhvr>
                                    </p:animEffect>
                                    <p:set>
                                      <p:cBhvr>
                                        <p:cTn id="16" dur="1" fill="hold">
                                          <p:stCondLst>
                                            <p:cond delay="499"/>
                                          </p:stCondLst>
                                        </p:cTn>
                                        <p:tgtEl>
                                          <p:spTgt spid="5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67"/>
                                        </p:tgtEl>
                                      </p:cBhvr>
                                    </p:animEffect>
                                    <p:set>
                                      <p:cBhvr>
                                        <p:cTn id="22" dur="1" fill="hold">
                                          <p:stCondLst>
                                            <p:cond delay="499"/>
                                          </p:stCondLst>
                                        </p:cTn>
                                        <p:tgtEl>
                                          <p:spTgt spid="6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6"/>
                                        </p:tgtEl>
                                      </p:cBhvr>
                                    </p:animEffect>
                                    <p:set>
                                      <p:cBhvr>
                                        <p:cTn id="34" dur="1" fill="hold">
                                          <p:stCondLst>
                                            <p:cond delay="499"/>
                                          </p:stCondLst>
                                        </p:cTn>
                                        <p:tgtEl>
                                          <p:spTgt spid="9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68"/>
                                        </p:tgtEl>
                                      </p:cBhvr>
                                    </p:animEffect>
                                    <p:set>
                                      <p:cBhvr>
                                        <p:cTn id="37" dur="1" fill="hold">
                                          <p:stCondLst>
                                            <p:cond delay="499"/>
                                          </p:stCondLst>
                                        </p:cTn>
                                        <p:tgtEl>
                                          <p:spTgt spid="6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69"/>
                                        </p:tgtEl>
                                      </p:cBhvr>
                                    </p:animEffect>
                                    <p:set>
                                      <p:cBhvr>
                                        <p:cTn id="40" dur="1" fill="hold">
                                          <p:stCondLst>
                                            <p:cond delay="499"/>
                                          </p:stCondLst>
                                        </p:cTn>
                                        <p:tgtEl>
                                          <p:spTgt spid="69"/>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92"/>
                                        </p:tgtEl>
                                      </p:cBhvr>
                                    </p:animEffect>
                                    <p:set>
                                      <p:cBhvr>
                                        <p:cTn id="52" dur="1" fill="hold">
                                          <p:stCondLst>
                                            <p:cond delay="499"/>
                                          </p:stCondLst>
                                        </p:cTn>
                                        <p:tgtEl>
                                          <p:spTgt spid="9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70"/>
                                        </p:tgtEl>
                                      </p:cBhvr>
                                    </p:animEffect>
                                    <p:set>
                                      <p:cBhvr>
                                        <p:cTn id="55" dur="1" fill="hold">
                                          <p:stCondLst>
                                            <p:cond delay="499"/>
                                          </p:stCondLst>
                                        </p:cTn>
                                        <p:tgtEl>
                                          <p:spTgt spid="7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71"/>
                                        </p:tgtEl>
                                      </p:cBhvr>
                                    </p:animEffect>
                                    <p:set>
                                      <p:cBhvr>
                                        <p:cTn id="58" dur="1" fill="hold">
                                          <p:stCondLst>
                                            <p:cond delay="499"/>
                                          </p:stCondLst>
                                        </p:cTn>
                                        <p:tgtEl>
                                          <p:spTgt spid="7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9"/>
                                        </p:tgtEl>
                                      </p:cBhvr>
                                    </p:animEffect>
                                    <p:set>
                                      <p:cBhvr>
                                        <p:cTn id="61" dur="1" fill="hold">
                                          <p:stCondLst>
                                            <p:cond delay="499"/>
                                          </p:stCondLst>
                                        </p:cTn>
                                        <p:tgtEl>
                                          <p:spTgt spid="3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40"/>
                                        </p:tgtEl>
                                      </p:cBhvr>
                                    </p:animEffect>
                                    <p:set>
                                      <p:cBhvr>
                                        <p:cTn id="64" dur="1" fill="hold">
                                          <p:stCondLst>
                                            <p:cond delay="499"/>
                                          </p:stCondLst>
                                        </p:cTn>
                                        <p:tgtEl>
                                          <p:spTgt spid="4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41"/>
                                        </p:tgtEl>
                                      </p:cBhvr>
                                    </p:animEffect>
                                    <p:set>
                                      <p:cBhvr>
                                        <p:cTn id="67" dur="1" fill="hold">
                                          <p:stCondLst>
                                            <p:cond delay="499"/>
                                          </p:stCondLst>
                                        </p:cTn>
                                        <p:tgtEl>
                                          <p:spTgt spid="41"/>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80"/>
                                        </p:tgtEl>
                                      </p:cBhvr>
                                    </p:animEffect>
                                    <p:set>
                                      <p:cBhvr>
                                        <p:cTn id="70" dur="1" fill="hold">
                                          <p:stCondLst>
                                            <p:cond delay="499"/>
                                          </p:stCondLst>
                                        </p:cTn>
                                        <p:tgtEl>
                                          <p:spTgt spid="8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72"/>
                                        </p:tgtEl>
                                      </p:cBhvr>
                                    </p:animEffect>
                                    <p:set>
                                      <p:cBhvr>
                                        <p:cTn id="73" dur="1" fill="hold">
                                          <p:stCondLst>
                                            <p:cond delay="499"/>
                                          </p:stCondLst>
                                        </p:cTn>
                                        <p:tgtEl>
                                          <p:spTgt spid="7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73"/>
                                        </p:tgtEl>
                                      </p:cBhvr>
                                    </p:animEffect>
                                    <p:set>
                                      <p:cBhvr>
                                        <p:cTn id="76" dur="1" fill="hold">
                                          <p:stCondLst>
                                            <p:cond delay="499"/>
                                          </p:stCondLst>
                                        </p:cTn>
                                        <p:tgtEl>
                                          <p:spTgt spid="7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110"/>
                                        </p:tgtEl>
                                        <p:attrNameLst>
                                          <p:attrName>style.visibility</p:attrName>
                                        </p:attrNameLst>
                                      </p:cBhvr>
                                      <p:to>
                                        <p:strVal val="visible"/>
                                      </p:to>
                                    </p:set>
                                    <p:animEffect transition="in" filter="fade">
                                      <p:cBhvr>
                                        <p:cTn id="79" dur="500"/>
                                        <p:tgtEl>
                                          <p:spTgt spid="110"/>
                                        </p:tgtEl>
                                      </p:cBhvr>
                                    </p:animEffect>
                                  </p:childTnLst>
                                </p:cTn>
                              </p:par>
                              <p:par>
                                <p:cTn id="80" presetID="10" presetClass="entr" presetSubtype="0" fill="hold" nodeType="with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fade">
                                      <p:cBhvr>
                                        <p:cTn id="82" dur="500"/>
                                        <p:tgtEl>
                                          <p:spTgt spid="74"/>
                                        </p:tgtEl>
                                      </p:cBhvr>
                                    </p:animEffect>
                                  </p:childTnLst>
                                </p:cTn>
                              </p:par>
                              <p:par>
                                <p:cTn id="83" presetID="10" presetClass="entr" presetSubtype="0" fill="hold" nodeType="withEffect">
                                  <p:stCondLst>
                                    <p:cond delay="0"/>
                                  </p:stCondLst>
                                  <p:childTnLst>
                                    <p:set>
                                      <p:cBhvr>
                                        <p:cTn id="84" dur="1" fill="hold">
                                          <p:stCondLst>
                                            <p:cond delay="0"/>
                                          </p:stCondLst>
                                        </p:cTn>
                                        <p:tgtEl>
                                          <p:spTgt spid="134"/>
                                        </p:tgtEl>
                                        <p:attrNameLst>
                                          <p:attrName>style.visibility</p:attrName>
                                        </p:attrNameLst>
                                      </p:cBhvr>
                                      <p:to>
                                        <p:strVal val="visible"/>
                                      </p:to>
                                    </p:set>
                                    <p:animEffect transition="in" filter="fade">
                                      <p:cBhvr>
                                        <p:cTn id="85" dur="500"/>
                                        <p:tgtEl>
                                          <p:spTgt spid="134"/>
                                        </p:tgtEl>
                                      </p:cBhvr>
                                    </p:animEffect>
                                  </p:childTnLst>
                                </p:cTn>
                              </p:par>
                              <p:par>
                                <p:cTn id="86" presetID="10" presetClass="entr" presetSubtype="0" fill="hold" nodeType="withEffect">
                                  <p:stCondLst>
                                    <p:cond delay="0"/>
                                  </p:stCondLst>
                                  <p:childTnLst>
                                    <p:set>
                                      <p:cBhvr>
                                        <p:cTn id="87" dur="1" fill="hold">
                                          <p:stCondLst>
                                            <p:cond delay="0"/>
                                          </p:stCondLst>
                                        </p:cTn>
                                        <p:tgtEl>
                                          <p:spTgt spid="158"/>
                                        </p:tgtEl>
                                        <p:attrNameLst>
                                          <p:attrName>style.visibility</p:attrName>
                                        </p:attrNameLst>
                                      </p:cBhvr>
                                      <p:to>
                                        <p:strVal val="visible"/>
                                      </p:to>
                                    </p:set>
                                    <p:animEffect transition="in" filter="fade">
                                      <p:cBhvr>
                                        <p:cTn id="88" dur="500"/>
                                        <p:tgtEl>
                                          <p:spTgt spid="158"/>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par>
                          <p:cTn id="93" fill="hold">
                            <p:stCondLst>
                              <p:cond delay="0"/>
                            </p:stCondLst>
                            <p:childTnLst>
                              <p:par>
                                <p:cTn id="94" presetID="1" presetClass="entr" presetSubtype="0" fill="hold" nodeType="afterEffect">
                                  <p:stCondLst>
                                    <p:cond delay="300"/>
                                  </p:stCondLst>
                                  <p:childTnLst>
                                    <p:set>
                                      <p:cBhvr>
                                        <p:cTn id="95" dur="1" fill="hold">
                                          <p:stCondLst>
                                            <p:cond delay="0"/>
                                          </p:stCondLst>
                                        </p:cTn>
                                        <p:tgtEl>
                                          <p:spTgt spid="217"/>
                                        </p:tgtEl>
                                        <p:attrNameLst>
                                          <p:attrName>style.visibility</p:attrName>
                                        </p:attrNameLst>
                                      </p:cBhvr>
                                      <p:to>
                                        <p:strVal val="visible"/>
                                      </p:to>
                                    </p:set>
                                  </p:childTnLst>
                                </p:cTn>
                              </p:par>
                            </p:childTnLst>
                          </p:cTn>
                        </p:par>
                        <p:par>
                          <p:cTn id="96" fill="hold">
                            <p:stCondLst>
                              <p:cond delay="300"/>
                            </p:stCondLst>
                            <p:childTnLst>
                              <p:par>
                                <p:cTn id="97" presetID="1" presetClass="entr" presetSubtype="0" fill="hold" nodeType="afterEffect">
                                  <p:stCondLst>
                                    <p:cond delay="300"/>
                                  </p:stCondLst>
                                  <p:childTnLst>
                                    <p:set>
                                      <p:cBhvr>
                                        <p:cTn id="98"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Concepts</a:t>
            </a:r>
            <a:endParaRPr lang="nl-BE"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100</a:t>
            </a:fld>
            <a:endParaRPr lang="en-US"/>
          </a:p>
        </p:txBody>
      </p:sp>
      <p:graphicFrame>
        <p:nvGraphicFramePr>
          <p:cNvPr id="4" name="Diagram 3"/>
          <p:cNvGraphicFramePr/>
          <p:nvPr>
            <p:extLst>
              <p:ext uri="{D42A27DB-BD31-4B8C-83A1-F6EECF244321}">
                <p14:modId xmlns:p14="http://schemas.microsoft.com/office/powerpoint/2010/main" val="1708757465"/>
              </p:ext>
            </p:extLst>
          </p:nvPr>
        </p:nvGraphicFramePr>
        <p:xfrm>
          <a:off x="417250" y="1063625"/>
          <a:ext cx="674555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867400" y="933271"/>
            <a:ext cx="3200400" cy="1200329"/>
          </a:xfrm>
          <a:prstGeom prst="rect">
            <a:avLst/>
          </a:prstGeom>
          <a:noFill/>
        </p:spPr>
        <p:txBody>
          <a:bodyPr wrap="square" rtlCol="0">
            <a:spAutoFit/>
          </a:bodyPr>
          <a:lstStyle/>
          <a:p>
            <a:r>
              <a:rPr lang="fr-BE" dirty="0" smtClean="0"/>
              <a:t>Good Old-</a:t>
            </a:r>
            <a:r>
              <a:rPr lang="fr-BE" dirty="0" err="1" smtClean="0"/>
              <a:t>Fashioned</a:t>
            </a:r>
            <a:r>
              <a:rPr lang="fr-BE" dirty="0" smtClean="0"/>
              <a:t> AI: </a:t>
            </a:r>
            <a:r>
              <a:rPr lang="fr-BE" dirty="0" err="1" smtClean="0"/>
              <a:t>path</a:t>
            </a:r>
            <a:r>
              <a:rPr lang="fr-BE" dirty="0" smtClean="0"/>
              <a:t> </a:t>
            </a:r>
            <a:r>
              <a:rPr lang="fr-BE" dirty="0" err="1" smtClean="0"/>
              <a:t>finding</a:t>
            </a:r>
            <a:r>
              <a:rPr lang="fr-BE" dirty="0" smtClean="0"/>
              <a:t>, </a:t>
            </a:r>
            <a:r>
              <a:rPr lang="fr-BE" dirty="0" err="1" smtClean="0"/>
              <a:t>constraint</a:t>
            </a:r>
            <a:r>
              <a:rPr lang="fr-BE" dirty="0" smtClean="0"/>
              <a:t> satisfaction </a:t>
            </a:r>
            <a:r>
              <a:rPr lang="fr-BE" dirty="0" err="1" smtClean="0"/>
              <a:t>problems</a:t>
            </a:r>
            <a:r>
              <a:rPr lang="fr-BE" dirty="0" smtClean="0"/>
              <a:t>, planning, </a:t>
            </a:r>
            <a:r>
              <a:rPr lang="fr-BE" dirty="0" err="1" smtClean="0"/>
              <a:t>rule-based</a:t>
            </a:r>
            <a:r>
              <a:rPr lang="fr-BE" dirty="0" smtClean="0"/>
              <a:t> </a:t>
            </a:r>
            <a:r>
              <a:rPr lang="fr-BE" dirty="0" err="1" smtClean="0"/>
              <a:t>systems</a:t>
            </a:r>
            <a:r>
              <a:rPr lang="fr-BE" dirty="0" smtClean="0"/>
              <a:t>, expert </a:t>
            </a:r>
            <a:r>
              <a:rPr lang="fr-BE" dirty="0" err="1" smtClean="0"/>
              <a:t>systems</a:t>
            </a:r>
            <a:r>
              <a:rPr lang="fr-BE" dirty="0" smtClean="0"/>
              <a:t>, …</a:t>
            </a:r>
            <a:endParaRPr lang="nl-BE" dirty="0"/>
          </a:p>
        </p:txBody>
      </p:sp>
      <p:sp>
        <p:nvSpPr>
          <p:cNvPr id="6" name="TextBox 5"/>
          <p:cNvSpPr txBox="1"/>
          <p:nvPr/>
        </p:nvSpPr>
        <p:spPr>
          <a:xfrm>
            <a:off x="6060545" y="2373094"/>
            <a:ext cx="3007255" cy="923330"/>
          </a:xfrm>
          <a:prstGeom prst="rect">
            <a:avLst/>
          </a:prstGeom>
          <a:noFill/>
        </p:spPr>
        <p:txBody>
          <a:bodyPr wrap="square" rtlCol="0">
            <a:spAutoFit/>
          </a:bodyPr>
          <a:lstStyle/>
          <a:p>
            <a:r>
              <a:rPr lang="fr-BE" dirty="0" err="1" smtClean="0"/>
              <a:t>Random</a:t>
            </a:r>
            <a:r>
              <a:rPr lang="fr-BE" dirty="0" smtClean="0"/>
              <a:t> </a:t>
            </a:r>
            <a:r>
              <a:rPr lang="fr-BE" dirty="0" err="1" smtClean="0"/>
              <a:t>forests</a:t>
            </a:r>
            <a:r>
              <a:rPr lang="fr-BE" dirty="0" smtClean="0"/>
              <a:t>, </a:t>
            </a:r>
            <a:br>
              <a:rPr lang="fr-BE" dirty="0" smtClean="0"/>
            </a:br>
            <a:r>
              <a:rPr lang="fr-BE" dirty="0" smtClean="0"/>
              <a:t>support </a:t>
            </a:r>
            <a:r>
              <a:rPr lang="fr-BE" dirty="0" err="1" smtClean="0"/>
              <a:t>vector</a:t>
            </a:r>
            <a:r>
              <a:rPr lang="fr-BE" dirty="0" smtClean="0"/>
              <a:t> machines, …  </a:t>
            </a:r>
            <a:br>
              <a:rPr lang="fr-BE" dirty="0" smtClean="0"/>
            </a:br>
            <a:endParaRPr lang="nl-BE" dirty="0"/>
          </a:p>
        </p:txBody>
      </p:sp>
      <p:sp>
        <p:nvSpPr>
          <p:cNvPr id="7" name="Oval 6"/>
          <p:cNvSpPr/>
          <p:nvPr/>
        </p:nvSpPr>
        <p:spPr>
          <a:xfrm>
            <a:off x="4676775" y="1981200"/>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8" name="Oval 7"/>
          <p:cNvSpPr/>
          <p:nvPr/>
        </p:nvSpPr>
        <p:spPr>
          <a:xfrm>
            <a:off x="4572000" y="3171825"/>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12" name="Straight Arrow Connector 11"/>
          <p:cNvCxnSpPr>
            <a:stCxn id="5" idx="1"/>
            <a:endCxn id="7" idx="7"/>
          </p:cNvCxnSpPr>
          <p:nvPr/>
        </p:nvCxnSpPr>
        <p:spPr>
          <a:xfrm flipH="1">
            <a:off x="4847507" y="1533436"/>
            <a:ext cx="1019893" cy="477057"/>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6" idx="1"/>
            <a:endCxn id="8" idx="7"/>
          </p:cNvCxnSpPr>
          <p:nvPr/>
        </p:nvCxnSpPr>
        <p:spPr>
          <a:xfrm flipH="1">
            <a:off x="4742732" y="2834759"/>
            <a:ext cx="1317813" cy="366359"/>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6" name="Oval 15"/>
          <p:cNvSpPr/>
          <p:nvPr/>
        </p:nvSpPr>
        <p:spPr>
          <a:xfrm>
            <a:off x="4219575" y="4314825"/>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17" name="Straight Arrow Connector 16"/>
          <p:cNvCxnSpPr>
            <a:stCxn id="19" idx="1"/>
            <a:endCxn id="16" idx="6"/>
          </p:cNvCxnSpPr>
          <p:nvPr/>
        </p:nvCxnSpPr>
        <p:spPr>
          <a:xfrm flipH="1">
            <a:off x="4419600" y="4144060"/>
            <a:ext cx="1680057" cy="270778"/>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6099657" y="3820894"/>
            <a:ext cx="2739543" cy="646331"/>
          </a:xfrm>
          <a:prstGeom prst="rect">
            <a:avLst/>
          </a:prstGeom>
          <a:noFill/>
        </p:spPr>
        <p:txBody>
          <a:bodyPr wrap="square" rtlCol="0">
            <a:spAutoFit/>
          </a:bodyPr>
          <a:lstStyle/>
          <a:p>
            <a:r>
              <a:rPr lang="fr-BE" dirty="0" err="1" smtClean="0"/>
              <a:t>Deep</a:t>
            </a:r>
            <a:r>
              <a:rPr lang="fr-BE" dirty="0" smtClean="0"/>
              <a:t> </a:t>
            </a:r>
            <a:r>
              <a:rPr lang="fr-BE" dirty="0" err="1" smtClean="0"/>
              <a:t>learning</a:t>
            </a:r>
            <a:r>
              <a:rPr lang="fr-BE" dirty="0" smtClean="0"/>
              <a:t> (CNN, RNN, GAN)</a:t>
            </a:r>
            <a:endParaRPr lang="nl-BE" dirty="0"/>
          </a:p>
        </p:txBody>
      </p:sp>
      <p:sp>
        <p:nvSpPr>
          <p:cNvPr id="29" name="Rounded Rectangle 28"/>
          <p:cNvSpPr/>
          <p:nvPr/>
        </p:nvSpPr>
        <p:spPr>
          <a:xfrm>
            <a:off x="3733800" y="4933950"/>
            <a:ext cx="2590800" cy="1628775"/>
          </a:xfrm>
          <a:prstGeom prst="roundRect">
            <a:avLst/>
          </a:prstGeom>
          <a:solidFill>
            <a:srgbClr val="FFFF00">
              <a:alpha val="41000"/>
            </a:srgbClr>
          </a:solidFill>
          <a:ln>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fr-BE" dirty="0" smtClean="0"/>
          </a:p>
          <a:p>
            <a:pPr algn="ctr"/>
            <a:endParaRPr lang="fr-BE" dirty="0"/>
          </a:p>
          <a:p>
            <a:pPr algn="ctr"/>
            <a:r>
              <a:rPr lang="fr-BE" dirty="0" err="1" smtClean="0"/>
              <a:t>Reinforcement</a:t>
            </a:r>
            <a:r>
              <a:rPr lang="fr-BE" dirty="0" smtClean="0"/>
              <a:t> </a:t>
            </a:r>
            <a:r>
              <a:rPr lang="fr-BE" dirty="0" err="1" smtClean="0"/>
              <a:t>learning</a:t>
            </a:r>
            <a:endParaRPr lang="nl-BE" dirty="0"/>
          </a:p>
        </p:txBody>
      </p:sp>
      <p:sp>
        <p:nvSpPr>
          <p:cNvPr id="18" name="Rounded Rectangle 17"/>
          <p:cNvSpPr/>
          <p:nvPr/>
        </p:nvSpPr>
        <p:spPr>
          <a:xfrm>
            <a:off x="152401" y="2827811"/>
            <a:ext cx="2438399" cy="914400"/>
          </a:xfrm>
          <a:prstGeom prst="roundRect">
            <a:avLst/>
          </a:prstGeom>
          <a:solidFill>
            <a:srgbClr val="FFFF00">
              <a:alpha val="41000"/>
            </a:srgbClr>
          </a:solidFill>
          <a:ln>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algn="ctr"/>
            <a:r>
              <a:rPr lang="fr-BE" dirty="0" smtClean="0"/>
              <a:t>Data Mining</a:t>
            </a:r>
            <a:endParaRPr lang="nl-BE" dirty="0"/>
          </a:p>
        </p:txBody>
      </p:sp>
      <p:sp>
        <p:nvSpPr>
          <p:cNvPr id="20" name="Oval 19"/>
          <p:cNvSpPr/>
          <p:nvPr/>
        </p:nvSpPr>
        <p:spPr>
          <a:xfrm>
            <a:off x="2214562" y="3201118"/>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21" name="Straight Arrow Connector 20"/>
          <p:cNvCxnSpPr>
            <a:stCxn id="31" idx="2"/>
            <a:endCxn id="20" idx="1"/>
          </p:cNvCxnSpPr>
          <p:nvPr/>
        </p:nvCxnSpPr>
        <p:spPr>
          <a:xfrm>
            <a:off x="990600" y="2322731"/>
            <a:ext cx="1253255" cy="90768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76200" y="1676400"/>
            <a:ext cx="1828800" cy="646331"/>
          </a:xfrm>
          <a:prstGeom prst="rect">
            <a:avLst/>
          </a:prstGeom>
          <a:noFill/>
        </p:spPr>
        <p:txBody>
          <a:bodyPr wrap="square" rtlCol="0">
            <a:spAutoFit/>
          </a:bodyPr>
          <a:lstStyle/>
          <a:p>
            <a:r>
              <a:rPr lang="fr-BE" dirty="0" err="1" smtClean="0"/>
              <a:t>Decision</a:t>
            </a:r>
            <a:r>
              <a:rPr lang="fr-BE" dirty="0" smtClean="0"/>
              <a:t> </a:t>
            </a:r>
            <a:r>
              <a:rPr lang="fr-BE" dirty="0" err="1" smtClean="0"/>
              <a:t>trees</a:t>
            </a:r>
            <a:r>
              <a:rPr lang="fr-BE" dirty="0" smtClean="0"/>
              <a:t>, </a:t>
            </a:r>
            <a:r>
              <a:rPr lang="fr-BE" dirty="0" err="1" smtClean="0"/>
              <a:t>clustering</a:t>
            </a:r>
            <a:r>
              <a:rPr lang="fr-BE" dirty="0" smtClean="0"/>
              <a:t>, …</a:t>
            </a:r>
            <a:endParaRPr lang="nl-BE" dirty="0"/>
          </a:p>
        </p:txBody>
      </p:sp>
      <p:sp>
        <p:nvSpPr>
          <p:cNvPr id="34" name="Oval 33"/>
          <p:cNvSpPr/>
          <p:nvPr/>
        </p:nvSpPr>
        <p:spPr>
          <a:xfrm>
            <a:off x="4067175" y="5210175"/>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35" name="Straight Arrow Connector 34"/>
          <p:cNvCxnSpPr>
            <a:stCxn id="41" idx="3"/>
            <a:endCxn id="34" idx="3"/>
          </p:cNvCxnSpPr>
          <p:nvPr/>
        </p:nvCxnSpPr>
        <p:spPr>
          <a:xfrm flipV="1">
            <a:off x="3200400" y="5380907"/>
            <a:ext cx="896068" cy="772928"/>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457201" y="5830669"/>
            <a:ext cx="2743199" cy="646331"/>
          </a:xfrm>
          <a:prstGeom prst="rect">
            <a:avLst/>
          </a:prstGeom>
          <a:noFill/>
        </p:spPr>
        <p:txBody>
          <a:bodyPr wrap="square" rtlCol="0">
            <a:spAutoFit/>
          </a:bodyPr>
          <a:lstStyle/>
          <a:p>
            <a:pPr algn="r"/>
            <a:r>
              <a:rPr lang="fr-BE" dirty="0" err="1" smtClean="0"/>
              <a:t>Deep</a:t>
            </a:r>
            <a:r>
              <a:rPr lang="fr-BE" dirty="0" smtClean="0"/>
              <a:t> </a:t>
            </a:r>
            <a:r>
              <a:rPr lang="fr-BE" dirty="0" err="1" smtClean="0"/>
              <a:t>reinforcement</a:t>
            </a:r>
            <a:r>
              <a:rPr lang="fr-BE" dirty="0" smtClean="0"/>
              <a:t> </a:t>
            </a:r>
            <a:r>
              <a:rPr lang="fr-BE" dirty="0" err="1" smtClean="0"/>
              <a:t>learning</a:t>
            </a:r>
            <a:endParaRPr lang="nl-BE" dirty="0"/>
          </a:p>
        </p:txBody>
      </p:sp>
      <p:sp>
        <p:nvSpPr>
          <p:cNvPr id="23" name="Oval 22"/>
          <p:cNvSpPr/>
          <p:nvPr/>
        </p:nvSpPr>
        <p:spPr>
          <a:xfrm>
            <a:off x="1771650" y="2246531"/>
            <a:ext cx="3620869" cy="3620869"/>
          </a:xfrm>
          <a:prstGeom prst="ellipse">
            <a:avLst/>
          </a:prstGeom>
          <a:solidFill>
            <a:srgbClr val="00B0F0">
              <a:alpha val="41000"/>
            </a:srgbClr>
          </a:solidFill>
          <a:ln>
            <a:solidFill>
              <a:schemeClr val="bg1">
                <a:lumMod val="50000"/>
              </a:schemeClr>
            </a:solidFill>
            <a:prstDash val="dash"/>
          </a:ln>
          <a:effectLst>
            <a:glow rad="228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solidFill>
                  <a:schemeClr val="bg1"/>
                </a:solidFill>
              </a:rPr>
              <a:t>“Hot”</a:t>
            </a:r>
            <a:endParaRPr lang="en-US" sz="3200" dirty="0">
              <a:solidFill>
                <a:schemeClr val="bg1"/>
              </a:solidFill>
            </a:endParaRPr>
          </a:p>
        </p:txBody>
      </p:sp>
      <p:sp>
        <p:nvSpPr>
          <p:cNvPr id="3" name="Date Placeholder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9847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AI </a:t>
            </a:r>
            <a:r>
              <a:rPr lang="fr-BE" dirty="0" err="1" smtClean="0"/>
              <a:t>domains</a:t>
            </a:r>
            <a:endParaRPr lang="nl-BE" dirty="0"/>
          </a:p>
        </p:txBody>
      </p:sp>
      <p:sp>
        <p:nvSpPr>
          <p:cNvPr id="4" name="Slide Number Placeholder 3"/>
          <p:cNvSpPr>
            <a:spLocks noGrp="1"/>
          </p:cNvSpPr>
          <p:nvPr>
            <p:ph type="sldNum" sz="quarter" idx="12"/>
          </p:nvPr>
        </p:nvSpPr>
        <p:spPr/>
        <p:txBody>
          <a:bodyPr/>
          <a:lstStyle/>
          <a:p>
            <a:fld id="{13B540AB-6939-4937-A918-1D15FF1C7CE3}" type="slidenum">
              <a:rPr lang="nl-BE" smtClean="0"/>
              <a:t>101</a:t>
            </a:fld>
            <a:endParaRPr lang="nl-BE"/>
          </a:p>
        </p:txBody>
      </p:sp>
      <p:pic>
        <p:nvPicPr>
          <p:cNvPr id="1026" name="Picture 2" descr="Image result for ai subfields pw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31407"/>
            <a:ext cx="8640960" cy="4831737"/>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139184115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u="sng" dirty="0" smtClean="0"/>
              <a:t>N</a:t>
            </a:r>
            <a:r>
              <a:rPr lang="fr-BE" dirty="0" smtClean="0"/>
              <a:t>atural </a:t>
            </a:r>
            <a:r>
              <a:rPr lang="fr-BE" u="sng" dirty="0" err="1" smtClean="0"/>
              <a:t>L</a:t>
            </a:r>
            <a:r>
              <a:rPr lang="fr-BE" dirty="0" err="1" smtClean="0"/>
              <a:t>anguage</a:t>
            </a:r>
            <a:r>
              <a:rPr lang="fr-BE" dirty="0" smtClean="0"/>
              <a:t> </a:t>
            </a:r>
            <a:r>
              <a:rPr lang="fr-BE" u="sng" dirty="0" err="1" smtClean="0"/>
              <a:t>P</a:t>
            </a:r>
            <a:r>
              <a:rPr lang="fr-BE" dirty="0" err="1" smtClean="0"/>
              <a:t>rocessing</a:t>
            </a:r>
            <a:r>
              <a:rPr lang="fr-BE" dirty="0" smtClean="0"/>
              <a:t> (NLP)</a:t>
            </a:r>
            <a:endParaRPr lang="fr-BE" dirty="0"/>
          </a:p>
        </p:txBody>
      </p:sp>
      <p:sp>
        <p:nvSpPr>
          <p:cNvPr id="3" name="Content Placeholder 2"/>
          <p:cNvSpPr>
            <a:spLocks noGrp="1"/>
          </p:cNvSpPr>
          <p:nvPr>
            <p:ph idx="1"/>
          </p:nvPr>
        </p:nvSpPr>
        <p:spPr/>
        <p:txBody>
          <a:bodyPr>
            <a:normAutofit/>
          </a:bodyPr>
          <a:lstStyle/>
          <a:p>
            <a:r>
              <a:rPr lang="fr-BE" dirty="0" err="1"/>
              <a:t>p</a:t>
            </a:r>
            <a:r>
              <a:rPr lang="fr-BE" dirty="0" err="1" smtClean="0"/>
              <a:t>rocessing</a:t>
            </a:r>
            <a:r>
              <a:rPr lang="fr-BE" dirty="0" smtClean="0"/>
              <a:t> of </a:t>
            </a:r>
            <a:r>
              <a:rPr lang="fr-BE" dirty="0" err="1" smtClean="0"/>
              <a:t>natural</a:t>
            </a:r>
            <a:r>
              <a:rPr lang="fr-BE" dirty="0" smtClean="0"/>
              <a:t> </a:t>
            </a:r>
            <a:r>
              <a:rPr lang="fr-BE" dirty="0" err="1" smtClean="0"/>
              <a:t>language</a:t>
            </a:r>
            <a:r>
              <a:rPr lang="fr-BE" dirty="0" smtClean="0"/>
              <a:t> in </a:t>
            </a:r>
            <a:r>
              <a:rPr lang="fr-BE" dirty="0" err="1" smtClean="0"/>
              <a:t>order</a:t>
            </a:r>
            <a:r>
              <a:rPr lang="fr-BE" dirty="0" smtClean="0"/>
              <a:t> to </a:t>
            </a:r>
            <a:r>
              <a:rPr lang="fr-BE" dirty="0" err="1" smtClean="0"/>
              <a:t>communicate</a:t>
            </a:r>
            <a:r>
              <a:rPr lang="fr-BE" dirty="0" smtClean="0"/>
              <a:t> </a:t>
            </a:r>
            <a:r>
              <a:rPr lang="fr-BE" dirty="0" err="1" smtClean="0"/>
              <a:t>with</a:t>
            </a:r>
            <a:r>
              <a:rPr lang="fr-BE" dirty="0" smtClean="0"/>
              <a:t> </a:t>
            </a:r>
            <a:r>
              <a:rPr lang="fr-BE" dirty="0" err="1" smtClean="0"/>
              <a:t>humans</a:t>
            </a:r>
            <a:r>
              <a:rPr lang="fr-BE" dirty="0" smtClean="0"/>
              <a:t> and </a:t>
            </a:r>
            <a:r>
              <a:rPr lang="fr-BE" dirty="0" err="1" smtClean="0"/>
              <a:t>extract</a:t>
            </a:r>
            <a:r>
              <a:rPr lang="fr-BE" dirty="0" smtClean="0"/>
              <a:t> information </a:t>
            </a:r>
            <a:r>
              <a:rPr lang="fr-BE" dirty="0" err="1" smtClean="0"/>
              <a:t>from</a:t>
            </a:r>
            <a:r>
              <a:rPr lang="fr-BE" dirty="0" smtClean="0"/>
              <a:t> </a:t>
            </a:r>
            <a:r>
              <a:rPr lang="fr-BE" dirty="0" err="1" smtClean="0"/>
              <a:t>written</a:t>
            </a:r>
            <a:r>
              <a:rPr lang="fr-BE" dirty="0" smtClean="0"/>
              <a:t> </a:t>
            </a:r>
            <a:r>
              <a:rPr lang="fr-BE" dirty="0" err="1" smtClean="0"/>
              <a:t>texts</a:t>
            </a:r>
            <a:endParaRPr lang="fr-BE" dirty="0" smtClean="0"/>
          </a:p>
          <a:p>
            <a:endParaRPr lang="fr-BE" dirty="0" smtClean="0"/>
          </a:p>
          <a:p>
            <a:r>
              <a:rPr lang="fr-BE" dirty="0" err="1" smtClean="0"/>
              <a:t>some</a:t>
            </a:r>
            <a:r>
              <a:rPr lang="fr-BE" dirty="0" smtClean="0"/>
              <a:t> applications of NLP are:</a:t>
            </a:r>
          </a:p>
          <a:p>
            <a:pPr lvl="1"/>
            <a:r>
              <a:rPr lang="fr-BE" dirty="0"/>
              <a:t>m</a:t>
            </a:r>
            <a:r>
              <a:rPr lang="fr-BE" dirty="0" smtClean="0"/>
              <a:t>achine translation</a:t>
            </a:r>
          </a:p>
          <a:p>
            <a:pPr lvl="1"/>
            <a:r>
              <a:rPr lang="fr-BE" dirty="0" err="1"/>
              <a:t>t</a:t>
            </a:r>
            <a:r>
              <a:rPr lang="fr-BE" dirty="0" err="1" smtClean="0"/>
              <a:t>ext</a:t>
            </a:r>
            <a:r>
              <a:rPr lang="fr-BE" dirty="0" smtClean="0"/>
              <a:t> classification </a:t>
            </a:r>
          </a:p>
          <a:p>
            <a:pPr lvl="1"/>
            <a:r>
              <a:rPr lang="fr-BE" dirty="0"/>
              <a:t>i</a:t>
            </a:r>
            <a:r>
              <a:rPr lang="fr-BE" dirty="0" smtClean="0"/>
              <a:t>nformation extraction</a:t>
            </a:r>
          </a:p>
          <a:p>
            <a:pPr lvl="1"/>
            <a:r>
              <a:rPr lang="fr-BE" dirty="0"/>
              <a:t>s</a:t>
            </a:r>
            <a:r>
              <a:rPr lang="fr-BE" dirty="0" smtClean="0"/>
              <a:t>peech </a:t>
            </a:r>
            <a:r>
              <a:rPr lang="fr-BE" dirty="0"/>
              <a:t>recognition: </a:t>
            </a:r>
            <a:endParaRPr lang="fr-BE" dirty="0" smtClean="0"/>
          </a:p>
          <a:p>
            <a:pPr lvl="2"/>
            <a:r>
              <a:rPr lang="fr-BE" dirty="0" smtClean="0"/>
              <a:t>Google Assistant/Home</a:t>
            </a:r>
          </a:p>
          <a:p>
            <a:pPr lvl="2"/>
            <a:r>
              <a:rPr lang="fr-BE" dirty="0" err="1" smtClean="0"/>
              <a:t>Siri</a:t>
            </a:r>
            <a:endParaRPr lang="fr-BE" dirty="0" smtClean="0"/>
          </a:p>
          <a:p>
            <a:pPr lvl="2"/>
            <a:r>
              <a:rPr lang="fr-BE" dirty="0" smtClean="0"/>
              <a:t>Alexa</a:t>
            </a:r>
          </a:p>
          <a:p>
            <a:pPr lvl="2"/>
            <a:r>
              <a:rPr lang="fr-BE" dirty="0" smtClean="0"/>
              <a:t>Cortana</a:t>
            </a:r>
          </a:p>
          <a:p>
            <a:pPr lvl="2"/>
            <a:r>
              <a:rPr lang="fr-BE" dirty="0" smtClean="0"/>
              <a:t>….</a:t>
            </a:r>
            <a:endParaRPr lang="fr-BE" dirty="0"/>
          </a:p>
          <a:p>
            <a:pPr lvl="1"/>
            <a:endParaRPr lang="fr-B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3429000"/>
            <a:ext cx="2278380" cy="1280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5157192"/>
            <a:ext cx="2278380" cy="1280160"/>
          </a:xfrm>
          <a:prstGeom prst="rect">
            <a:avLst/>
          </a:prstGeom>
        </p:spPr>
      </p:pic>
      <p:sp>
        <p:nvSpPr>
          <p:cNvPr id="6" name="Date Placeholder 5"/>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27781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Machine learning</a:t>
            </a:r>
            <a:endParaRPr lang="fr-BE" dirty="0"/>
          </a:p>
        </p:txBody>
      </p:sp>
      <p:sp>
        <p:nvSpPr>
          <p:cNvPr id="3" name="Content Placeholder 2"/>
          <p:cNvSpPr>
            <a:spLocks noGrp="1"/>
          </p:cNvSpPr>
          <p:nvPr>
            <p:ph idx="1"/>
          </p:nvPr>
        </p:nvSpPr>
        <p:spPr/>
        <p:txBody>
          <a:bodyPr/>
          <a:lstStyle/>
          <a:p>
            <a:endParaRPr lang="fr-BE" dirty="0" smtClean="0"/>
          </a:p>
          <a:p>
            <a:r>
              <a:rPr lang="fr-BE" dirty="0" smtClean="0"/>
              <a:t>design of </a:t>
            </a:r>
            <a:r>
              <a:rPr lang="fr-BE" dirty="0" err="1" smtClean="0"/>
              <a:t>algorithms</a:t>
            </a:r>
            <a:r>
              <a:rPr lang="fr-BE" dirty="0" smtClean="0"/>
              <a:t> </a:t>
            </a:r>
            <a:r>
              <a:rPr lang="fr-BE" dirty="0" err="1" smtClean="0"/>
              <a:t>that</a:t>
            </a:r>
            <a:r>
              <a:rPr lang="fr-BE" dirty="0" smtClean="0"/>
              <a:t> </a:t>
            </a:r>
            <a:r>
              <a:rPr lang="fr-BE" dirty="0" err="1" smtClean="0"/>
              <a:t>automatically</a:t>
            </a:r>
            <a:r>
              <a:rPr lang="fr-BE" dirty="0" smtClean="0"/>
              <a:t> </a:t>
            </a:r>
            <a:r>
              <a:rPr lang="fr-BE" dirty="0" err="1" smtClean="0"/>
              <a:t>learn</a:t>
            </a:r>
            <a:r>
              <a:rPr lang="fr-BE" dirty="0" smtClean="0"/>
              <a:t> </a:t>
            </a:r>
            <a:r>
              <a:rPr lang="fr-BE" dirty="0" err="1" smtClean="0"/>
              <a:t>from</a:t>
            </a:r>
            <a:r>
              <a:rPr lang="fr-BE" dirty="0" smtClean="0"/>
              <a:t> </a:t>
            </a:r>
            <a:r>
              <a:rPr lang="fr-BE" dirty="0" err="1" smtClean="0"/>
              <a:t>example</a:t>
            </a:r>
            <a:r>
              <a:rPr lang="fr-BE" dirty="0" smtClean="0"/>
              <a:t> data </a:t>
            </a:r>
            <a:r>
              <a:rPr lang="en-US" dirty="0" smtClean="0"/>
              <a:t>with no or minimal need for human intervention</a:t>
            </a:r>
          </a:p>
          <a:p>
            <a:pPr lvl="1"/>
            <a:endParaRPr lang="fr-BE" dirty="0" smtClean="0"/>
          </a:p>
          <a:p>
            <a:r>
              <a:rPr lang="fr-BE" dirty="0" smtClean="0"/>
              <a:t>at the intersection of Computer Science and </a:t>
            </a:r>
            <a:r>
              <a:rPr lang="fr-BE" dirty="0" err="1" smtClean="0"/>
              <a:t>Statistics</a:t>
            </a:r>
            <a:endParaRPr lang="fr-BE" dirty="0" smtClean="0"/>
          </a:p>
          <a:p>
            <a:pPr lvl="1"/>
            <a:endParaRPr lang="en-US" dirty="0" smtClean="0"/>
          </a:p>
          <a:p>
            <a:r>
              <a:rPr lang="en-US" dirty="0" smtClean="0"/>
              <a:t>advantages</a:t>
            </a:r>
          </a:p>
          <a:p>
            <a:pPr lvl="1"/>
            <a:r>
              <a:rPr lang="en-US" dirty="0" smtClean="0"/>
              <a:t>no need to code explicitly all possible situations the machine will have to deal with, the machine adapts to change in conditions or unseen situations</a:t>
            </a:r>
          </a:p>
          <a:p>
            <a:pPr lvl="1"/>
            <a:r>
              <a:rPr lang="en-US" dirty="0" smtClean="0"/>
              <a:t>can learn a solution to a problem by itself where it would be hard for a human to explicitly instruct the machine</a:t>
            </a:r>
            <a:br>
              <a:rPr lang="en-US" dirty="0" smtClean="0"/>
            </a:br>
            <a:endParaRPr lang="fr-BE" dirty="0"/>
          </a:p>
        </p:txBody>
      </p:sp>
      <p:sp>
        <p:nvSpPr>
          <p:cNvPr id="5" name="Date Placeholder 4"/>
          <p:cNvSpPr>
            <a:spLocks noGrp="1"/>
          </p:cNvSpPr>
          <p:nvPr>
            <p:ph type="dt" sz="half" idx="10"/>
          </p:nvPr>
        </p:nvSpPr>
        <p:spPr/>
        <p:txBody>
          <a:bodyPr/>
          <a:lstStyle/>
          <a:p>
            <a:r>
              <a:rPr lang="fr-FR" smtClean="0"/>
              <a:t>18/06/2018</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pPr/>
              <a:t>103</a:t>
            </a:fld>
            <a:endParaRPr lang="nl-BE" dirty="0"/>
          </a:p>
        </p:txBody>
      </p:sp>
    </p:spTree>
    <p:extLst>
      <p:ext uri="{BB962C8B-B14F-4D97-AF65-F5344CB8AC3E}">
        <p14:creationId xmlns:p14="http://schemas.microsoft.com/office/powerpoint/2010/main" val="42948690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smtClean="0"/>
              <a:t>Machine </a:t>
            </a:r>
            <a:r>
              <a:rPr lang="nl-BE" dirty="0" err="1" smtClean="0"/>
              <a:t>learning</a:t>
            </a:r>
            <a:r>
              <a:rPr lang="nl-BE" dirty="0" smtClean="0"/>
              <a:t> approaches</a:t>
            </a:r>
            <a:endParaRPr lang="fr-BE" dirty="0">
              <a:solidFill>
                <a:srgbClr val="FF0000"/>
              </a:solidFill>
            </a:endParaRPr>
          </a:p>
        </p:txBody>
      </p:sp>
      <p:graphicFrame>
        <p:nvGraphicFramePr>
          <p:cNvPr id="4" name="Diagram 3"/>
          <p:cNvGraphicFramePr/>
          <p:nvPr>
            <p:extLst>
              <p:ext uri="{D42A27DB-BD31-4B8C-83A1-F6EECF244321}">
                <p14:modId xmlns:p14="http://schemas.microsoft.com/office/powerpoint/2010/main" val="2495868003"/>
              </p:ext>
            </p:extLst>
          </p:nvPr>
        </p:nvGraphicFramePr>
        <p:xfrm>
          <a:off x="287524" y="1799456"/>
          <a:ext cx="849694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4692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Neuron based machine learning</a:t>
            </a:r>
            <a:endParaRPr lang="nl-BE"/>
          </a:p>
        </p:txBody>
      </p:sp>
      <p:sp>
        <p:nvSpPr>
          <p:cNvPr id="3" name="Content Placeholder 2"/>
          <p:cNvSpPr>
            <a:spLocks noGrp="1"/>
          </p:cNvSpPr>
          <p:nvPr>
            <p:ph idx="1"/>
          </p:nvPr>
        </p:nvSpPr>
        <p:spPr/>
        <p:txBody>
          <a:bodyPr/>
          <a:lstStyle/>
          <a:p>
            <a:r>
              <a:rPr lang="fr-BE" smtClean="0"/>
              <a:t>initially built to mimic the brain, thousands of interconnected computing units or neurons</a:t>
            </a:r>
          </a:p>
          <a:p>
            <a:r>
              <a:rPr lang="fr-BE" smtClean="0"/>
              <a:t>neurons represent patterns</a:t>
            </a:r>
          </a:p>
          <a:p>
            <a:r>
              <a:rPr lang="fr-BE" smtClean="0"/>
              <a:t>more neurons </a:t>
            </a:r>
            <a:r>
              <a:rPr lang="fr-BE" smtClean="0">
                <a:sym typeface="Wingdings" panose="05000000000000000000" pitchFamily="2" charset="2"/>
              </a:rPr>
              <a:t> richer and deeper insights</a:t>
            </a:r>
            <a:endParaRPr lang="fr-BE" dirty="0">
              <a:sym typeface="Wingdings" panose="05000000000000000000" pitchFamily="2" charset="2"/>
            </a:endParaRPr>
          </a:p>
        </p:txBody>
      </p:sp>
      <p:sp>
        <p:nvSpPr>
          <p:cNvPr id="5" name="Date Placeholder 4"/>
          <p:cNvSpPr>
            <a:spLocks noGrp="1"/>
          </p:cNvSpPr>
          <p:nvPr>
            <p:ph type="dt" sz="half" idx="10"/>
          </p:nvPr>
        </p:nvSpPr>
        <p:spPr/>
        <p:txBody>
          <a:bodyPr/>
          <a:lstStyle/>
          <a:p>
            <a:r>
              <a:rPr lang="fr-FR" smtClean="0"/>
              <a:t>18/06/2018</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pPr/>
              <a:t>105</a:t>
            </a:fld>
            <a:endParaRPr lang="nl-BE"/>
          </a:p>
        </p:txBody>
      </p:sp>
      <p:pic>
        <p:nvPicPr>
          <p:cNvPr id="2050" name="Picture 2" descr="Image result for deep learning neural network dogs cat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947446"/>
            <a:ext cx="5976664" cy="3361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7440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Deep learning</a:t>
            </a:r>
            <a:endParaRPr lang="fr-BE" dirty="0"/>
          </a:p>
        </p:txBody>
      </p:sp>
      <p:sp>
        <p:nvSpPr>
          <p:cNvPr id="3" name="Content Placeholder 2"/>
          <p:cNvSpPr>
            <a:spLocks noGrp="1"/>
          </p:cNvSpPr>
          <p:nvPr>
            <p:ph idx="1"/>
          </p:nvPr>
        </p:nvSpPr>
        <p:spPr/>
        <p:txBody>
          <a:bodyPr/>
          <a:lstStyle/>
          <a:p>
            <a:r>
              <a:rPr lang="fr-BE" dirty="0" smtClean="0"/>
              <a:t>= </a:t>
            </a:r>
            <a:r>
              <a:rPr lang="fr-BE" dirty="0" err="1" smtClean="0"/>
              <a:t>deep</a:t>
            </a:r>
            <a:r>
              <a:rPr lang="fr-BE" dirty="0" smtClean="0"/>
              <a:t> neural network </a:t>
            </a:r>
          </a:p>
          <a:p>
            <a:pPr lvl="1"/>
            <a:r>
              <a:rPr lang="fr-BE" dirty="0" smtClean="0"/>
              <a:t> </a:t>
            </a:r>
            <a:r>
              <a:rPr lang="fr-BE" dirty="0" err="1" smtClean="0"/>
              <a:t>neurons</a:t>
            </a:r>
            <a:r>
              <a:rPr lang="fr-BE" dirty="0" smtClean="0"/>
              <a:t> or </a:t>
            </a:r>
            <a:r>
              <a:rPr lang="fr-BE" dirty="0" err="1" smtClean="0"/>
              <a:t>units</a:t>
            </a:r>
            <a:r>
              <a:rPr lang="fr-BE" dirty="0" smtClean="0"/>
              <a:t> are </a:t>
            </a:r>
            <a:r>
              <a:rPr lang="fr-BE" dirty="0" err="1" smtClean="0"/>
              <a:t>organised</a:t>
            </a:r>
            <a:r>
              <a:rPr lang="fr-BE" dirty="0" smtClean="0"/>
              <a:t> on more </a:t>
            </a:r>
            <a:r>
              <a:rPr lang="fr-BE" dirty="0" err="1" smtClean="0"/>
              <a:t>than</a:t>
            </a:r>
            <a:r>
              <a:rPr lang="fr-BE" dirty="0" smtClean="0"/>
              <a:t> one layer </a:t>
            </a:r>
            <a:r>
              <a:rPr lang="fr-BE" dirty="0" err="1" smtClean="0"/>
              <a:t>hence</a:t>
            </a:r>
            <a:r>
              <a:rPr lang="fr-BE" dirty="0" smtClean="0"/>
              <a:t> the </a:t>
            </a:r>
            <a:r>
              <a:rPr lang="fr-BE" dirty="0" err="1" smtClean="0"/>
              <a:t>word</a:t>
            </a:r>
            <a:r>
              <a:rPr lang="fr-BE" dirty="0" smtClean="0"/>
              <a:t> « </a:t>
            </a:r>
            <a:r>
              <a:rPr lang="fr-BE" dirty="0" err="1" smtClean="0"/>
              <a:t>deep</a:t>
            </a:r>
            <a:r>
              <a:rPr lang="fr-BE" dirty="0" smtClean="0"/>
              <a:t>»</a:t>
            </a:r>
          </a:p>
          <a:p>
            <a:r>
              <a:rPr lang="fr-BE" dirty="0" smtClean="0"/>
              <a:t>state of the art: </a:t>
            </a:r>
            <a:r>
              <a:rPr lang="fr-BE" dirty="0" err="1" smtClean="0"/>
              <a:t>achieves</a:t>
            </a:r>
            <a:r>
              <a:rPr lang="fr-BE" dirty="0" smtClean="0"/>
              <a:t> </a:t>
            </a:r>
            <a:r>
              <a:rPr lang="fr-BE" dirty="0" err="1" smtClean="0"/>
              <a:t>outstanding</a:t>
            </a:r>
            <a:r>
              <a:rPr lang="fr-BE" dirty="0" smtClean="0"/>
              <a:t> performance in areas </a:t>
            </a:r>
            <a:r>
              <a:rPr lang="fr-BE" dirty="0" err="1" smtClean="0"/>
              <a:t>such</a:t>
            </a:r>
            <a:r>
              <a:rPr lang="fr-BE" dirty="0" smtClean="0"/>
              <a:t> as speech recognition</a:t>
            </a:r>
          </a:p>
          <a:p>
            <a:r>
              <a:rPr lang="fr-BE" dirty="0" err="1"/>
              <a:t>l</a:t>
            </a:r>
            <a:r>
              <a:rPr lang="fr-BE" dirty="0" err="1" smtClean="0"/>
              <a:t>earn</a:t>
            </a:r>
            <a:r>
              <a:rPr lang="fr-BE" dirty="0" smtClean="0"/>
              <a:t> </a:t>
            </a:r>
            <a:r>
              <a:rPr lang="fr-BE" dirty="0" err="1" smtClean="0"/>
              <a:t>hierarchical</a:t>
            </a:r>
            <a:r>
              <a:rPr lang="fr-BE" dirty="0" smtClean="0"/>
              <a:t> </a:t>
            </a:r>
            <a:r>
              <a:rPr lang="fr-BE" dirty="0" err="1" smtClean="0"/>
              <a:t>representations</a:t>
            </a:r>
            <a:endParaRPr lang="fr-BE" dirty="0" smtClean="0"/>
          </a:p>
          <a:p>
            <a:endParaRPr lang="fr-BE" dirty="0" smtClean="0"/>
          </a:p>
          <a:p>
            <a:endParaRPr lang="fr-BE" dirty="0" smtClean="0"/>
          </a:p>
          <a:p>
            <a:endParaRPr lang="fr-BE" dirty="0" smtClean="0"/>
          </a:p>
          <a:p>
            <a:endParaRPr lang="fr-BE" dirty="0" smtClean="0"/>
          </a:p>
        </p:txBody>
      </p:sp>
      <p:sp>
        <p:nvSpPr>
          <p:cNvPr id="6" name="Date Placeholder 5"/>
          <p:cNvSpPr>
            <a:spLocks noGrp="1"/>
          </p:cNvSpPr>
          <p:nvPr>
            <p:ph type="dt" sz="half" idx="10"/>
          </p:nvPr>
        </p:nvSpPr>
        <p:spPr/>
        <p:txBody>
          <a:bodyPr/>
          <a:lstStyle/>
          <a:p>
            <a:r>
              <a:rPr lang="fr-FR" smtClean="0"/>
              <a:t>18/06/2018</a:t>
            </a:r>
            <a:endParaRPr lang="fr-BE" dirty="0"/>
          </a:p>
        </p:txBody>
      </p:sp>
      <p:sp>
        <p:nvSpPr>
          <p:cNvPr id="7" name="Slide Number Placeholder 6"/>
          <p:cNvSpPr>
            <a:spLocks noGrp="1"/>
          </p:cNvSpPr>
          <p:nvPr>
            <p:ph type="sldNum" sz="quarter" idx="12"/>
          </p:nvPr>
        </p:nvSpPr>
        <p:spPr/>
        <p:txBody>
          <a:bodyPr/>
          <a:lstStyle/>
          <a:p>
            <a:pPr lvl="0"/>
            <a:fld id="{30A9230E-FFBB-4CCB-ABD7-198084EDE768}" type="slidenum">
              <a:rPr lang="fr-BE" noProof="0" smtClean="0"/>
              <a:pPr lvl="0"/>
              <a:t>106</a:t>
            </a:fld>
            <a:endParaRPr lang="fr-BE" noProof="0"/>
          </a:p>
        </p:txBody>
      </p:sp>
      <p:grpSp>
        <p:nvGrpSpPr>
          <p:cNvPr id="5" name="Group 4"/>
          <p:cNvGrpSpPr/>
          <p:nvPr/>
        </p:nvGrpSpPr>
        <p:grpSpPr>
          <a:xfrm>
            <a:off x="899592" y="3573016"/>
            <a:ext cx="7080250" cy="2206427"/>
            <a:chOff x="1331640" y="3978622"/>
            <a:chExt cx="7080250" cy="220642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978622"/>
              <a:ext cx="7080250" cy="1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75656" y="5877272"/>
              <a:ext cx="6936234" cy="307777"/>
            </a:xfrm>
            <a:prstGeom prst="rect">
              <a:avLst/>
            </a:prstGeom>
            <a:noFill/>
          </p:spPr>
          <p:txBody>
            <a:bodyPr wrap="square" rtlCol="0">
              <a:spAutoFit/>
            </a:bodyPr>
            <a:lstStyle/>
            <a:p>
              <a:pPr algn="r"/>
              <a:r>
                <a:rPr lang="fr-BE" sz="1400" dirty="0" smtClean="0"/>
                <a:t>Leçon inaugurale au Collège de France, Yann </a:t>
              </a:r>
              <a:r>
                <a:rPr lang="fr-BE" sz="1400" dirty="0" err="1" smtClean="0"/>
                <a:t>LeCun</a:t>
              </a:r>
              <a:r>
                <a:rPr lang="fr-BE" sz="1400" dirty="0" smtClean="0"/>
                <a:t>, 04 avril 2016</a:t>
              </a:r>
              <a:endParaRPr lang="fr-BE" sz="1400" dirty="0"/>
            </a:p>
          </p:txBody>
        </p:sp>
      </p:grpSp>
    </p:spTree>
    <p:extLst>
      <p:ext uri="{BB962C8B-B14F-4D97-AF65-F5344CB8AC3E}">
        <p14:creationId xmlns:p14="http://schemas.microsoft.com/office/powerpoint/2010/main" val="36937235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AI applications</a:t>
            </a:r>
            <a:endParaRPr lang="nl-BE"/>
          </a:p>
        </p:txBody>
      </p:sp>
      <p:sp>
        <p:nvSpPr>
          <p:cNvPr id="3" name="Content Placeholder 2"/>
          <p:cNvSpPr>
            <a:spLocks noGrp="1"/>
          </p:cNvSpPr>
          <p:nvPr>
            <p:ph idx="1"/>
          </p:nvPr>
        </p:nvSpPr>
        <p:spPr/>
        <p:txBody>
          <a:bodyPr>
            <a:normAutofit fontScale="92500" lnSpcReduction="20000"/>
          </a:bodyPr>
          <a:lstStyle/>
          <a:p>
            <a:r>
              <a:rPr lang="en-US" smtClean="0"/>
              <a:t>automotive:</a:t>
            </a:r>
          </a:p>
          <a:p>
            <a:pPr lvl="1"/>
            <a:r>
              <a:rPr lang="en-US" smtClean="0"/>
              <a:t>Self-driving/-flying robots</a:t>
            </a:r>
          </a:p>
          <a:p>
            <a:r>
              <a:rPr lang="en-US" smtClean="0"/>
              <a:t>finance and economics:</a:t>
            </a:r>
          </a:p>
          <a:p>
            <a:pPr lvl="1"/>
            <a:r>
              <a:rPr lang="en-US" smtClean="0"/>
              <a:t>automatic trading</a:t>
            </a:r>
          </a:p>
          <a:p>
            <a:pPr lvl="1"/>
            <a:r>
              <a:rPr lang="en-US" smtClean="0"/>
              <a:t>fraud detection</a:t>
            </a:r>
          </a:p>
          <a:p>
            <a:r>
              <a:rPr lang="en-US" smtClean="0"/>
              <a:t>video games</a:t>
            </a:r>
          </a:p>
          <a:p>
            <a:pPr lvl="1"/>
            <a:r>
              <a:rPr lang="en-US" smtClean="0"/>
              <a:t>non-playable characters</a:t>
            </a:r>
          </a:p>
          <a:p>
            <a:pPr lvl="1"/>
            <a:r>
              <a:rPr lang="en-US" smtClean="0"/>
              <a:t>VR world generation</a:t>
            </a:r>
          </a:p>
          <a:p>
            <a:r>
              <a:rPr lang="fr-BE" smtClean="0"/>
              <a:t>communication &amp; social media</a:t>
            </a:r>
          </a:p>
          <a:p>
            <a:pPr lvl="1"/>
            <a:r>
              <a:rPr lang="fr-BE" smtClean="0"/>
              <a:t>spam filters</a:t>
            </a:r>
          </a:p>
          <a:p>
            <a:pPr lvl="1"/>
            <a:r>
              <a:rPr lang="fr-BE" smtClean="0"/>
              <a:t>smart email categorization</a:t>
            </a:r>
          </a:p>
          <a:p>
            <a:pPr lvl="1"/>
            <a:r>
              <a:rPr lang="fr-BE" smtClean="0"/>
              <a:t>face recognition</a:t>
            </a:r>
          </a:p>
          <a:p>
            <a:pPr lvl="1"/>
            <a:r>
              <a:rPr lang="fr-BE" smtClean="0"/>
              <a:t>speech recognition</a:t>
            </a:r>
          </a:p>
          <a:p>
            <a:r>
              <a:rPr lang="fr-BE" smtClean="0"/>
              <a:t>human resources</a:t>
            </a:r>
          </a:p>
          <a:p>
            <a:pPr lvl="1"/>
            <a:r>
              <a:rPr lang="fr-BE" smtClean="0"/>
              <a:t>resume screening </a:t>
            </a:r>
          </a:p>
          <a:p>
            <a:pPr lvl="1"/>
            <a:r>
              <a:rPr lang="fr-BE" smtClean="0"/>
              <a:t>recruiting chatbots</a:t>
            </a:r>
          </a:p>
          <a:p>
            <a:pPr lvl="1"/>
            <a:endParaRPr lang="en-US" dirty="0"/>
          </a:p>
        </p:txBody>
      </p:sp>
      <p:sp>
        <p:nvSpPr>
          <p:cNvPr id="5" name="Date Placeholder 4"/>
          <p:cNvSpPr>
            <a:spLocks noGrp="1"/>
          </p:cNvSpPr>
          <p:nvPr>
            <p:ph type="dt" sz="half" idx="10"/>
          </p:nvPr>
        </p:nvSpPr>
        <p:spPr/>
        <p:txBody>
          <a:bodyPr/>
          <a:lstStyle/>
          <a:p>
            <a:r>
              <a:rPr lang="fr-FR" smtClean="0"/>
              <a:t>18/06/2018</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pPr/>
              <a:t>107</a:t>
            </a:fld>
            <a:endParaRPr lang="nl-BE"/>
          </a:p>
        </p:txBody>
      </p:sp>
      <p:pic>
        <p:nvPicPr>
          <p:cNvPr id="1026" name="Picture 2" descr="Image result for self driving car la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628800"/>
            <a:ext cx="393900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emotion dete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4191" y="4365104"/>
            <a:ext cx="3102983" cy="225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8539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BE" dirty="0" smtClean="0"/>
              <a:t>AI applications </a:t>
            </a:r>
            <a:r>
              <a:rPr lang="fr-BE" dirty="0" smtClean="0"/>
              <a:t>– Healthcare</a:t>
            </a:r>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6350000" cy="184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835696" y="3204188"/>
            <a:ext cx="6527800" cy="2724150"/>
            <a:chOff x="1835696" y="3886753"/>
            <a:chExt cx="6527800" cy="272415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3886753"/>
              <a:ext cx="65278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7308304" y="5778440"/>
              <a:ext cx="10551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79712" y="5966111"/>
              <a:ext cx="41764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5891684" y="1959056"/>
            <a:ext cx="1272604"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
        <p:nvSpPr>
          <p:cNvPr id="3" name="Date Placeholder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108</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053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669779"/>
            <a:ext cx="7035130" cy="1291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499992" y="2597771"/>
            <a:ext cx="417646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fr-BE" smtClean="0"/>
              <a:t>AI applications – Legal tech</a:t>
            </a:r>
            <a:endParaRPr lang="fr-BE" dirty="0"/>
          </a:p>
        </p:txBody>
      </p:sp>
      <p:sp>
        <p:nvSpPr>
          <p:cNvPr id="3" name="Content Placeholder 2"/>
          <p:cNvSpPr>
            <a:spLocks noGrp="1"/>
          </p:cNvSpPr>
          <p:nvPr>
            <p:ph idx="1"/>
          </p:nvPr>
        </p:nvSpPr>
        <p:spPr/>
        <p:txBody>
          <a:bodyPr/>
          <a:lstStyle/>
          <a:p>
            <a:r>
              <a:rPr lang="fr-BE" dirty="0" err="1" smtClean="0"/>
              <a:t>legal</a:t>
            </a:r>
            <a:r>
              <a:rPr lang="fr-BE" dirty="0" smtClean="0"/>
              <a:t> </a:t>
            </a:r>
            <a:r>
              <a:rPr lang="fr-BE" dirty="0" err="1" smtClean="0"/>
              <a:t>tech</a:t>
            </a:r>
            <a:r>
              <a:rPr lang="fr-BE" dirty="0" smtClean="0"/>
              <a:t> (profession juridique)</a:t>
            </a:r>
          </a:p>
          <a:p>
            <a:pPr lvl="1"/>
            <a:r>
              <a:rPr lang="fr-BE" dirty="0" err="1" smtClean="0"/>
              <a:t>predictive</a:t>
            </a:r>
            <a:r>
              <a:rPr lang="fr-BE" dirty="0" smtClean="0"/>
              <a:t> </a:t>
            </a:r>
            <a:r>
              <a:rPr lang="fr-BE" dirty="0" err="1" smtClean="0"/>
              <a:t>analysis</a:t>
            </a:r>
            <a:r>
              <a:rPr lang="fr-BE" dirty="0" smtClean="0"/>
              <a:t>: aide à l’analyse d’une large quantité de dossiers à traiter, élaborer une stratégie sur base de précédentes décisions de justice</a:t>
            </a:r>
          </a:p>
          <a:p>
            <a:pPr lvl="1"/>
            <a:endParaRPr lang="fr-BE" dirty="0" smtClean="0"/>
          </a:p>
          <a:p>
            <a:pPr lvl="1"/>
            <a:endParaRPr lang="fr-BE" dirty="0" smtClean="0"/>
          </a:p>
          <a:p>
            <a:pPr lvl="1"/>
            <a:endParaRPr lang="fr-BE" dirty="0" smtClean="0"/>
          </a:p>
          <a:p>
            <a:pPr lvl="1"/>
            <a:endParaRPr lang="fr-BE" dirty="0" smtClean="0"/>
          </a:p>
          <a:p>
            <a:pPr lvl="1"/>
            <a:endParaRPr lang="fr-BE" dirty="0" smtClean="0"/>
          </a:p>
          <a:p>
            <a:pPr lvl="1"/>
            <a:r>
              <a:rPr lang="fr-BE" dirty="0" err="1" smtClean="0"/>
              <a:t>chatbot</a:t>
            </a:r>
            <a:r>
              <a:rPr lang="fr-BE" dirty="0" smtClean="0"/>
              <a:t>: conseil juridique de première ligne</a:t>
            </a:r>
          </a:p>
        </p:txBody>
      </p:sp>
      <p:sp>
        <p:nvSpPr>
          <p:cNvPr id="4" name="Date Placeholder 3"/>
          <p:cNvSpPr>
            <a:spLocks noGrp="1"/>
          </p:cNvSpPr>
          <p:nvPr>
            <p:ph type="dt" sz="half" idx="10"/>
          </p:nvPr>
        </p:nvSpPr>
        <p:spPr/>
        <p:txBody>
          <a:bodyPr/>
          <a:lstStyle/>
          <a:p>
            <a:r>
              <a:rPr lang="fr-FR" smtClean="0"/>
              <a:t>18/06/2018</a:t>
            </a:r>
            <a:endParaRPr lang="fr-BE" dirty="0"/>
          </a:p>
        </p:txBody>
      </p:sp>
      <p:sp>
        <p:nvSpPr>
          <p:cNvPr id="5" name="Slide Number Placeholder 4"/>
          <p:cNvSpPr>
            <a:spLocks noGrp="1"/>
          </p:cNvSpPr>
          <p:nvPr>
            <p:ph type="sldNum" sz="quarter" idx="12"/>
          </p:nvPr>
        </p:nvSpPr>
        <p:spPr/>
        <p:txBody>
          <a:bodyPr/>
          <a:lstStyle/>
          <a:p>
            <a:pPr lvl="0"/>
            <a:fld id="{30A9230E-FFBB-4CCB-ABD7-198084EDE768}" type="slidenum">
              <a:rPr lang="fr-BE" noProof="0" smtClean="0"/>
              <a:pPr lvl="0"/>
              <a:t>109</a:t>
            </a:fld>
            <a:endParaRPr lang="fr-BE" noProof="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834" y="4775242"/>
            <a:ext cx="4032448" cy="1523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403648" y="3573016"/>
            <a:ext cx="3096344" cy="355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306370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Blockchain netwerk</a:t>
            </a:r>
            <a:endParaRPr lang="fr-BE" dirty="0"/>
          </a:p>
        </p:txBody>
      </p:sp>
      <p:sp>
        <p:nvSpPr>
          <p:cNvPr id="3" name="Date Placeholder 2"/>
          <p:cNvSpPr>
            <a:spLocks noGrp="1"/>
          </p:cNvSpPr>
          <p:nvPr>
            <p:ph type="dt" sz="half" idx="10"/>
          </p:nvPr>
        </p:nvSpPr>
        <p:spPr/>
        <p:txBody>
          <a:bodyPr/>
          <a:lstStyle/>
          <a:p>
            <a:r>
              <a:rPr lang="fr-FR" smtClean="0"/>
              <a:t>18/06/2018</a:t>
            </a:r>
            <a:endParaRPr lang="en-GB" dirty="0"/>
          </a:p>
        </p:txBody>
      </p:sp>
      <p:sp>
        <p:nvSpPr>
          <p:cNvPr id="2" name="Slide Number Placeholder 1"/>
          <p:cNvSpPr>
            <a:spLocks noGrp="1"/>
          </p:cNvSpPr>
          <p:nvPr>
            <p:ph type="sldNum" sz="quarter" idx="12"/>
          </p:nvPr>
        </p:nvSpPr>
        <p:spPr/>
        <p:txBody>
          <a:bodyPr/>
          <a:lstStyle/>
          <a:p>
            <a:fld id="{2FC2FE2F-7D45-439B-A76C-7ED3EBF3ADED}" type="slidenum">
              <a:rPr lang="en-GB" smtClean="0"/>
              <a:pPr/>
              <a:t>11</a:t>
            </a:fld>
            <a:endParaRPr lang="en-GB" dirty="0"/>
          </a:p>
        </p:txBody>
      </p:sp>
      <p:sp>
        <p:nvSpPr>
          <p:cNvPr id="35" name="Rounded Rectangle 34"/>
          <p:cNvSpPr/>
          <p:nvPr/>
        </p:nvSpPr>
        <p:spPr>
          <a:xfrm>
            <a:off x="409460" y="2730226"/>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Rounded Rectangle 35"/>
          <p:cNvSpPr/>
          <p:nvPr/>
        </p:nvSpPr>
        <p:spPr>
          <a:xfrm>
            <a:off x="409459" y="2730226"/>
            <a:ext cx="1574277" cy="117827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7" name="Straight Arrow Connector 36"/>
          <p:cNvCxnSpPr/>
          <p:nvPr/>
        </p:nvCxnSpPr>
        <p:spPr>
          <a:xfrm flipH="1" flipV="1">
            <a:off x="1167023" y="3878576"/>
            <a:ext cx="632100" cy="116370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6545027" y="1727463"/>
            <a:ext cx="2453833" cy="447252"/>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Robuust</a:t>
            </a:r>
            <a:endParaRPr lang="nl-BE" sz="2000" b="1" dirty="0"/>
          </a:p>
        </p:txBody>
      </p:sp>
      <p:sp>
        <p:nvSpPr>
          <p:cNvPr id="39" name="Rounded Rectangle 38"/>
          <p:cNvSpPr/>
          <p:nvPr/>
        </p:nvSpPr>
        <p:spPr>
          <a:xfrm>
            <a:off x="6545026" y="2259111"/>
            <a:ext cx="2453833" cy="79528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Schaalbaar</a:t>
            </a:r>
            <a:br>
              <a:rPr lang="nl-BE" sz="2000" b="1" dirty="0" smtClean="0"/>
            </a:br>
            <a:r>
              <a:rPr lang="nl-BE" sz="2000" dirty="0"/>
              <a:t>V</a:t>
            </a:r>
            <a:r>
              <a:rPr lang="nl-BE" sz="2000" dirty="0" smtClean="0"/>
              <a:t>eel </a:t>
            </a:r>
            <a:r>
              <a:rPr lang="nl-BE" sz="2000" dirty="0" err="1" smtClean="0"/>
              <a:t>nodes</a:t>
            </a:r>
            <a:r>
              <a:rPr lang="nl-BE" sz="2000" dirty="0" smtClean="0"/>
              <a:t> mogelijk</a:t>
            </a:r>
            <a:endParaRPr lang="nl-BE" sz="2000" dirty="0"/>
          </a:p>
        </p:txBody>
      </p:sp>
      <p:sp>
        <p:nvSpPr>
          <p:cNvPr id="40" name="Rounded Rectangle 39"/>
          <p:cNvSpPr/>
          <p:nvPr/>
        </p:nvSpPr>
        <p:spPr>
          <a:xfrm>
            <a:off x="6545027" y="1195815"/>
            <a:ext cx="2453833" cy="447252"/>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Gedistribueerd</a:t>
            </a:r>
            <a:endParaRPr lang="nl-BE" sz="2000" b="1" dirty="0"/>
          </a:p>
        </p:txBody>
      </p:sp>
      <p:cxnSp>
        <p:nvCxnSpPr>
          <p:cNvPr id="41" name="Straight Arrow Connector 40"/>
          <p:cNvCxnSpPr/>
          <p:nvPr/>
        </p:nvCxnSpPr>
        <p:spPr>
          <a:xfrm flipH="1">
            <a:off x="2586261" y="5631418"/>
            <a:ext cx="1445524"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4818924" y="3878576"/>
            <a:ext cx="533761" cy="116370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167023" y="1769298"/>
            <a:ext cx="1290485" cy="93100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031785" y="1769298"/>
            <a:ext cx="1320900" cy="93100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954161" y="3289441"/>
            <a:ext cx="2611385"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363804" y="2388854"/>
            <a:ext cx="1789074" cy="1506569"/>
            <a:chOff x="942327" y="4670854"/>
            <a:chExt cx="1789074" cy="1506569"/>
          </a:xfrm>
        </p:grpSpPr>
        <p:sp>
          <p:nvSpPr>
            <p:cNvPr id="47" name="Rounded Rectangle 46"/>
            <p:cNvSpPr/>
            <p:nvPr/>
          </p:nvSpPr>
          <p:spPr>
            <a:xfrm>
              <a:off x="1157124" y="4999153"/>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8" name="Picture 4" descr="https://d30y9cdsu7xlg0.cloudfront.net/png/225592-200.png"/>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2327" y="4670854"/>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181" y="5111616"/>
              <a:ext cx="953344" cy="953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786133" y="4713984"/>
            <a:ext cx="1789074" cy="1506569"/>
            <a:chOff x="942327" y="4670854"/>
            <a:chExt cx="1789074" cy="1506569"/>
          </a:xfrm>
        </p:grpSpPr>
        <p:sp>
          <p:nvSpPr>
            <p:cNvPr id="51" name="Rounded Rectangle 50"/>
            <p:cNvSpPr/>
            <p:nvPr/>
          </p:nvSpPr>
          <p:spPr>
            <a:xfrm>
              <a:off x="1157124" y="4999153"/>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2" name="Picture 4" descr="https://d30y9cdsu7xlg0.cloudfront.net/png/225592-200.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2327" y="4670854"/>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181" y="5111616"/>
              <a:ext cx="953344" cy="953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3890659" y="4760092"/>
            <a:ext cx="1745633" cy="1460461"/>
            <a:chOff x="6309523" y="4965623"/>
            <a:chExt cx="1745633" cy="1460461"/>
          </a:xfrm>
        </p:grpSpPr>
        <p:sp>
          <p:nvSpPr>
            <p:cNvPr id="55" name="Rounded Rectangle 54"/>
            <p:cNvSpPr/>
            <p:nvPr/>
          </p:nvSpPr>
          <p:spPr>
            <a:xfrm>
              <a:off x="6480879" y="5247814"/>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6"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7450" y="5360277"/>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09523" y="4965623"/>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8"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31" y="2842689"/>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8104" y="2448035"/>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0" name="Straight Arrow Connector 59"/>
          <p:cNvCxnSpPr>
            <a:stCxn id="47" idx="2"/>
          </p:cNvCxnSpPr>
          <p:nvPr/>
        </p:nvCxnSpPr>
        <p:spPr>
          <a:xfrm flipH="1">
            <a:off x="2575207" y="3895423"/>
            <a:ext cx="2790533" cy="173599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61" name="Picture 2" descr="http://www.unixstickers.com/image/cache/data/stickers/guyfawkes/guyfawkes.sh-600x6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5" y="2323394"/>
            <a:ext cx="995967" cy="995967"/>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61"/>
          <p:cNvSpPr/>
          <p:nvPr/>
        </p:nvSpPr>
        <p:spPr>
          <a:xfrm>
            <a:off x="6545025" y="3138792"/>
            <a:ext cx="2453833" cy="447252"/>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err="1" smtClean="0"/>
              <a:t>Append-only</a:t>
            </a:r>
            <a:endParaRPr lang="nl-BE" sz="2000" b="1" dirty="0"/>
          </a:p>
        </p:txBody>
      </p:sp>
      <p:pic>
        <p:nvPicPr>
          <p:cNvPr id="6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437" y="3288495"/>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427" y="5631418"/>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5" name="Group 64"/>
          <p:cNvGrpSpPr/>
          <p:nvPr/>
        </p:nvGrpSpPr>
        <p:grpSpPr>
          <a:xfrm>
            <a:off x="2286152" y="936774"/>
            <a:ext cx="1745633" cy="1460461"/>
            <a:chOff x="2286152" y="893644"/>
            <a:chExt cx="1745633" cy="1460461"/>
          </a:xfrm>
        </p:grpSpPr>
        <p:sp>
          <p:nvSpPr>
            <p:cNvPr id="66" name="Rounded Rectangle 65"/>
            <p:cNvSpPr/>
            <p:nvPr/>
          </p:nvSpPr>
          <p:spPr>
            <a:xfrm>
              <a:off x="2457508" y="1175835"/>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7"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565" y="1288298"/>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152" y="893644"/>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1558" y="1764970"/>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0022" y="3303787"/>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6491" y="5631418"/>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62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xit" presetSubtype="0" fill="hold" nodeType="withEffect">
                                  <p:stCondLst>
                                    <p:cond delay="0"/>
                                  </p:stCondLst>
                                  <p:childTnLst>
                                    <p:animEffect transition="out" filter="fade">
                                      <p:cBhvr>
                                        <p:cTn id="29" dur="500"/>
                                        <p:tgtEl>
                                          <p:spTgt spid="45"/>
                                        </p:tgtEl>
                                      </p:cBhvr>
                                    </p:animEffect>
                                    <p:set>
                                      <p:cBhvr>
                                        <p:cTn id="30" dur="1" fill="hold">
                                          <p:stCondLst>
                                            <p:cond delay="499"/>
                                          </p:stCondLst>
                                        </p:cTn>
                                        <p:tgtEl>
                                          <p:spTgt spid="4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xit" presetSubtype="0" fill="hold" nodeType="withEffect">
                                  <p:stCondLst>
                                    <p:cond delay="0"/>
                                  </p:stCondLst>
                                  <p:childTnLst>
                                    <p:animEffect transition="out" filter="fade">
                                      <p:cBhvr>
                                        <p:cTn id="40" dur="500"/>
                                        <p:tgtEl>
                                          <p:spTgt spid="59"/>
                                        </p:tgtEl>
                                      </p:cBhvr>
                                    </p:animEffect>
                                    <p:set>
                                      <p:cBhvr>
                                        <p:cTn id="41" dur="1" fill="hold">
                                          <p:stCondLst>
                                            <p:cond delay="499"/>
                                          </p:stCondLst>
                                        </p:cTn>
                                        <p:tgtEl>
                                          <p:spTgt spid="5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40" grpId="0" animBg="1"/>
      <p:bldP spid="6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AI applications – Public services</a:t>
            </a:r>
            <a:endParaRPr lang="fr-BE" dirty="0"/>
          </a:p>
        </p:txBody>
      </p:sp>
      <p:sp>
        <p:nvSpPr>
          <p:cNvPr id="3" name="Content Placeholder 2"/>
          <p:cNvSpPr>
            <a:spLocks noGrp="1"/>
          </p:cNvSpPr>
          <p:nvPr>
            <p:ph idx="1"/>
          </p:nvPr>
        </p:nvSpPr>
        <p:spPr/>
        <p:txBody>
          <a:bodyPr>
            <a:normAutofit lnSpcReduction="10000"/>
          </a:bodyPr>
          <a:lstStyle/>
          <a:p>
            <a:r>
              <a:rPr lang="fr-BE" dirty="0" err="1"/>
              <a:t>w</a:t>
            </a:r>
            <a:r>
              <a:rPr lang="fr-BE" dirty="0" err="1" smtClean="0"/>
              <a:t>here</a:t>
            </a:r>
            <a:r>
              <a:rPr lang="fr-BE" dirty="0" smtClean="0"/>
              <a:t> </a:t>
            </a:r>
            <a:r>
              <a:rPr lang="fr-BE" dirty="0" err="1" smtClean="0"/>
              <a:t>does</a:t>
            </a:r>
            <a:r>
              <a:rPr lang="fr-BE" dirty="0" smtClean="0"/>
              <a:t> </a:t>
            </a:r>
            <a:r>
              <a:rPr lang="fr-BE" dirty="0" err="1" smtClean="0"/>
              <a:t>it</a:t>
            </a:r>
            <a:r>
              <a:rPr lang="fr-BE" dirty="0" smtClean="0"/>
              <a:t> </a:t>
            </a:r>
            <a:r>
              <a:rPr lang="fr-BE" dirty="0" err="1" smtClean="0"/>
              <a:t>apply</a:t>
            </a:r>
            <a:r>
              <a:rPr lang="fr-BE" dirty="0" smtClean="0"/>
              <a:t>?</a:t>
            </a:r>
          </a:p>
          <a:p>
            <a:pPr lvl="1"/>
            <a:r>
              <a:rPr lang="fr-BE" dirty="0" err="1" smtClean="0"/>
              <a:t>when</a:t>
            </a:r>
            <a:r>
              <a:rPr lang="fr-BE" dirty="0" smtClean="0"/>
              <a:t> </a:t>
            </a:r>
            <a:r>
              <a:rPr lang="fr-BE" dirty="0" err="1" smtClean="0"/>
              <a:t>there</a:t>
            </a:r>
            <a:r>
              <a:rPr lang="fr-BE" dirty="0" smtClean="0"/>
              <a:t> are lot of administrative and </a:t>
            </a:r>
            <a:r>
              <a:rPr lang="fr-BE" dirty="0" err="1" smtClean="0"/>
              <a:t>repetitive</a:t>
            </a:r>
            <a:r>
              <a:rPr lang="fr-BE" dirty="0" smtClean="0"/>
              <a:t> </a:t>
            </a:r>
            <a:r>
              <a:rPr lang="fr-BE" dirty="0" err="1" smtClean="0"/>
              <a:t>tasks</a:t>
            </a:r>
            <a:endParaRPr lang="fr-BE" dirty="0" smtClean="0"/>
          </a:p>
          <a:p>
            <a:pPr lvl="1"/>
            <a:r>
              <a:rPr lang="fr-BE" dirty="0" err="1" smtClean="0"/>
              <a:t>where</a:t>
            </a:r>
            <a:r>
              <a:rPr lang="fr-BE" dirty="0" smtClean="0"/>
              <a:t> the </a:t>
            </a:r>
            <a:r>
              <a:rPr lang="fr-BE" dirty="0" err="1" smtClean="0"/>
              <a:t>workload</a:t>
            </a:r>
            <a:r>
              <a:rPr lang="fr-BE" dirty="0" smtClean="0"/>
              <a:t> </a:t>
            </a:r>
            <a:r>
              <a:rPr lang="fr-BE" dirty="0" err="1" smtClean="0"/>
              <a:t>is</a:t>
            </a:r>
            <a:r>
              <a:rPr lang="fr-BE" dirty="0" smtClean="0"/>
              <a:t> </a:t>
            </a:r>
            <a:r>
              <a:rPr lang="fr-BE" dirty="0" err="1" smtClean="0"/>
              <a:t>too</a:t>
            </a:r>
            <a:r>
              <a:rPr lang="fr-BE" dirty="0" smtClean="0"/>
              <a:t> important for the </a:t>
            </a:r>
            <a:r>
              <a:rPr lang="fr-BE" dirty="0" err="1" smtClean="0"/>
              <a:t>avalaible</a:t>
            </a:r>
            <a:r>
              <a:rPr lang="fr-BE" dirty="0" smtClean="0"/>
              <a:t> </a:t>
            </a:r>
            <a:r>
              <a:rPr lang="fr-BE" dirty="0" err="1" smtClean="0"/>
              <a:t>resources</a:t>
            </a:r>
            <a:endParaRPr lang="fr-BE" dirty="0" smtClean="0"/>
          </a:p>
          <a:p>
            <a:pPr lvl="1"/>
            <a:r>
              <a:rPr lang="fr-BE" dirty="0" smtClean="0"/>
              <a:t>for large and </a:t>
            </a:r>
            <a:r>
              <a:rPr lang="fr-BE" dirty="0" err="1" smtClean="0"/>
              <a:t>complex</a:t>
            </a:r>
            <a:r>
              <a:rPr lang="fr-BE" dirty="0" smtClean="0"/>
              <a:t> </a:t>
            </a:r>
            <a:r>
              <a:rPr lang="fr-BE" dirty="0" err="1" smtClean="0"/>
              <a:t>datasets</a:t>
            </a:r>
            <a:r>
              <a:rPr lang="fr-BE" dirty="0" smtClean="0"/>
              <a:t> to analyse</a:t>
            </a:r>
          </a:p>
          <a:p>
            <a:r>
              <a:rPr lang="fr-BE" dirty="0" err="1" smtClean="0"/>
              <a:t>otential</a:t>
            </a:r>
            <a:r>
              <a:rPr lang="fr-BE" dirty="0" smtClean="0"/>
              <a:t> use cases</a:t>
            </a:r>
          </a:p>
          <a:p>
            <a:pPr lvl="1"/>
            <a:r>
              <a:rPr lang="fr-BE" dirty="0" err="1"/>
              <a:t>u</a:t>
            </a:r>
            <a:r>
              <a:rPr lang="fr-BE" dirty="0" err="1" smtClean="0"/>
              <a:t>nderstanding</a:t>
            </a:r>
            <a:r>
              <a:rPr lang="fr-BE" dirty="0" smtClean="0"/>
              <a:t> and </a:t>
            </a:r>
            <a:r>
              <a:rPr lang="fr-BE" dirty="0" err="1" smtClean="0"/>
              <a:t>answering</a:t>
            </a:r>
            <a:r>
              <a:rPr lang="fr-BE" dirty="0" smtClean="0"/>
              <a:t> </a:t>
            </a:r>
            <a:r>
              <a:rPr lang="fr-BE" dirty="0" err="1" smtClean="0"/>
              <a:t>citizen</a:t>
            </a:r>
            <a:r>
              <a:rPr lang="fr-BE" dirty="0" smtClean="0"/>
              <a:t> questions </a:t>
            </a:r>
          </a:p>
          <a:p>
            <a:pPr lvl="2"/>
            <a:r>
              <a:rPr lang="fr-BE" dirty="0" smtClean="0"/>
              <a:t>Ex: </a:t>
            </a:r>
            <a:r>
              <a:rPr lang="fr-BE" b="1" dirty="0" err="1" smtClean="0"/>
              <a:t>Chatbot</a:t>
            </a:r>
            <a:r>
              <a:rPr lang="fr-BE" b="1" dirty="0" smtClean="0"/>
              <a:t> </a:t>
            </a:r>
            <a:r>
              <a:rPr lang="fr-BE" b="1" dirty="0" err="1" smtClean="0"/>
              <a:t>student</a:t>
            </a:r>
            <a:r>
              <a:rPr lang="fr-BE" b="1" dirty="0" smtClean="0"/>
              <a:t> @</a:t>
            </a:r>
            <a:r>
              <a:rPr lang="fr-BE" b="1" dirty="0" err="1" smtClean="0"/>
              <a:t>work</a:t>
            </a:r>
            <a:endParaRPr lang="fr-BE" b="1" dirty="0" smtClean="0"/>
          </a:p>
          <a:p>
            <a:pPr lvl="1"/>
            <a:r>
              <a:rPr lang="fr-BE" dirty="0" err="1"/>
              <a:t>s</a:t>
            </a:r>
            <a:r>
              <a:rPr lang="fr-BE" dirty="0" err="1" smtClean="0"/>
              <a:t>earch</a:t>
            </a:r>
            <a:r>
              <a:rPr lang="fr-BE" dirty="0" smtClean="0"/>
              <a:t> documents</a:t>
            </a:r>
          </a:p>
          <a:p>
            <a:pPr lvl="1"/>
            <a:r>
              <a:rPr lang="fr-BE" dirty="0"/>
              <a:t>d</a:t>
            </a:r>
            <a:r>
              <a:rPr lang="fr-BE" dirty="0" smtClean="0"/>
              <a:t>ocument classification</a:t>
            </a:r>
          </a:p>
          <a:p>
            <a:pPr lvl="1"/>
            <a:r>
              <a:rPr lang="fr-BE" dirty="0"/>
              <a:t>t</a:t>
            </a:r>
            <a:r>
              <a:rPr lang="fr-BE" dirty="0" smtClean="0"/>
              <a:t>ranslation</a:t>
            </a:r>
          </a:p>
          <a:p>
            <a:pPr lvl="1"/>
            <a:r>
              <a:rPr lang="fr-BE" dirty="0" err="1" smtClean="0"/>
              <a:t>legal</a:t>
            </a:r>
            <a:r>
              <a:rPr lang="fr-BE" dirty="0" smtClean="0"/>
              <a:t> </a:t>
            </a:r>
            <a:r>
              <a:rPr lang="fr-BE" dirty="0"/>
              <a:t>s</a:t>
            </a:r>
            <a:r>
              <a:rPr lang="fr-BE" dirty="0" smtClean="0"/>
              <a:t>ervice: </a:t>
            </a:r>
            <a:r>
              <a:rPr lang="fr-BE" dirty="0" err="1" smtClean="0"/>
              <a:t>find</a:t>
            </a:r>
            <a:r>
              <a:rPr lang="fr-BE" dirty="0" smtClean="0"/>
              <a:t> </a:t>
            </a:r>
            <a:r>
              <a:rPr lang="fr-BE" dirty="0" err="1" smtClean="0"/>
              <a:t>related</a:t>
            </a:r>
            <a:r>
              <a:rPr lang="fr-BE" dirty="0" smtClean="0"/>
              <a:t> case </a:t>
            </a:r>
            <a:r>
              <a:rPr lang="fr-BE" dirty="0" err="1" smtClean="0"/>
              <a:t>laws</a:t>
            </a:r>
            <a:endParaRPr lang="fr-BE" dirty="0" smtClean="0"/>
          </a:p>
          <a:p>
            <a:pPr lvl="1"/>
            <a:r>
              <a:rPr lang="fr-BE" dirty="0" err="1"/>
              <a:t>f</a:t>
            </a:r>
            <a:r>
              <a:rPr lang="fr-BE" dirty="0" err="1" smtClean="0"/>
              <a:t>raud</a:t>
            </a:r>
            <a:r>
              <a:rPr lang="fr-BE" dirty="0" smtClean="0"/>
              <a:t> </a:t>
            </a:r>
            <a:r>
              <a:rPr lang="fr-BE" dirty="0" err="1" smtClean="0"/>
              <a:t>detection</a:t>
            </a:r>
            <a:r>
              <a:rPr lang="fr-BE" dirty="0" smtClean="0"/>
              <a:t> / </a:t>
            </a:r>
            <a:r>
              <a:rPr lang="fr-BE" dirty="0" err="1"/>
              <a:t>a</a:t>
            </a:r>
            <a:r>
              <a:rPr lang="fr-BE" dirty="0" err="1" smtClean="0"/>
              <a:t>nomaly</a:t>
            </a:r>
            <a:r>
              <a:rPr lang="fr-BE" dirty="0" smtClean="0"/>
              <a:t> </a:t>
            </a:r>
            <a:r>
              <a:rPr lang="fr-BE" dirty="0" err="1" smtClean="0"/>
              <a:t>detection</a:t>
            </a:r>
            <a:endParaRPr lang="fr-BE" dirty="0" smtClean="0"/>
          </a:p>
          <a:p>
            <a:pPr lvl="1"/>
            <a:r>
              <a:rPr lang="fr-BE" dirty="0"/>
              <a:t>c</a:t>
            </a:r>
            <a:r>
              <a:rPr lang="fr-BE" dirty="0" smtClean="0"/>
              <a:t>ase management / </a:t>
            </a:r>
            <a:r>
              <a:rPr lang="fr-BE" dirty="0" err="1" smtClean="0"/>
              <a:t>process</a:t>
            </a:r>
            <a:r>
              <a:rPr lang="fr-BE" dirty="0" smtClean="0"/>
              <a:t> management</a:t>
            </a:r>
          </a:p>
          <a:p>
            <a:pPr lvl="1"/>
            <a:r>
              <a:rPr lang="nl-BE" dirty="0"/>
              <a:t>n</a:t>
            </a:r>
            <a:r>
              <a:rPr lang="nl-BE" dirty="0" smtClean="0"/>
              <a:t>ext best action</a:t>
            </a:r>
            <a:endParaRPr lang="fr-BE" dirty="0" smtClean="0"/>
          </a:p>
          <a:p>
            <a:pPr lvl="1"/>
            <a:r>
              <a:rPr lang="fr-BE" dirty="0" err="1"/>
              <a:t>d</a:t>
            </a:r>
            <a:r>
              <a:rPr lang="fr-BE" dirty="0" err="1" smtClean="0"/>
              <a:t>ecision</a:t>
            </a:r>
            <a:r>
              <a:rPr lang="fr-BE" dirty="0" smtClean="0"/>
              <a:t> support</a:t>
            </a:r>
            <a:endParaRPr lang="fr-BE" dirty="0"/>
          </a:p>
        </p:txBody>
      </p:sp>
      <p:sp>
        <p:nvSpPr>
          <p:cNvPr id="4" name="Date Placeholder 3"/>
          <p:cNvSpPr>
            <a:spLocks noGrp="1"/>
          </p:cNvSpPr>
          <p:nvPr>
            <p:ph type="dt" sz="half" idx="10"/>
          </p:nvPr>
        </p:nvSpPr>
        <p:spPr/>
        <p:txBody>
          <a:bodyPr/>
          <a:lstStyle/>
          <a:p>
            <a:r>
              <a:rPr lang="fr-FR" smtClean="0"/>
              <a:t>18/06/2018</a:t>
            </a:r>
            <a:endParaRPr lang="fr-BE" dirty="0"/>
          </a:p>
        </p:txBody>
      </p:sp>
      <p:sp>
        <p:nvSpPr>
          <p:cNvPr id="5" name="Slide Number Placeholder 4"/>
          <p:cNvSpPr>
            <a:spLocks noGrp="1"/>
          </p:cNvSpPr>
          <p:nvPr>
            <p:ph type="sldNum" sz="quarter" idx="12"/>
          </p:nvPr>
        </p:nvSpPr>
        <p:spPr/>
        <p:txBody>
          <a:bodyPr/>
          <a:lstStyle/>
          <a:p>
            <a:pPr lvl="0"/>
            <a:fld id="{30A9230E-FFBB-4CCB-ABD7-198084EDE768}" type="slidenum">
              <a:rPr lang="fr-BE" noProof="0" smtClean="0"/>
              <a:pPr lvl="0"/>
              <a:t>110</a:t>
            </a:fld>
            <a:endParaRPr lang="fr-BE" noProof="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356992"/>
            <a:ext cx="2643320" cy="187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903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Points of attention </a:t>
            </a:r>
            <a:r>
              <a:rPr lang="fr-BE" dirty="0" smtClean="0"/>
              <a:t>– AI </a:t>
            </a:r>
            <a:r>
              <a:rPr lang="fr-BE" dirty="0" smtClean="0"/>
              <a:t>possible issues</a:t>
            </a:r>
            <a:endParaRPr lang="nl-BE" dirty="0"/>
          </a:p>
        </p:txBody>
      </p:sp>
      <p:sp>
        <p:nvSpPr>
          <p:cNvPr id="3" name="Content Placeholder 2"/>
          <p:cNvSpPr>
            <a:spLocks noGrp="1"/>
          </p:cNvSpPr>
          <p:nvPr>
            <p:ph idx="1"/>
          </p:nvPr>
        </p:nvSpPr>
        <p:spPr/>
        <p:txBody>
          <a:bodyPr>
            <a:normAutofit lnSpcReduction="10000"/>
          </a:bodyPr>
          <a:lstStyle/>
          <a:p>
            <a:r>
              <a:rPr lang="fr-BE" smtClean="0"/>
              <a:t>interpretability in decision making</a:t>
            </a:r>
          </a:p>
          <a:p>
            <a:pPr lvl="1"/>
            <a:r>
              <a:rPr lang="fr-BE" smtClean="0"/>
              <a:t>whoever undergoes the impact of a decision made by an AI System must be able to understand and challenge it</a:t>
            </a:r>
          </a:p>
          <a:p>
            <a:pPr lvl="1"/>
            <a:r>
              <a:rPr lang="fr-BE" smtClean="0"/>
              <a:t>black box versus white box</a:t>
            </a:r>
          </a:p>
          <a:p>
            <a:endParaRPr lang="fr-BE" smtClean="0"/>
          </a:p>
          <a:p>
            <a:r>
              <a:rPr lang="fr-BE" smtClean="0"/>
              <a:t>violation of rights and ethical principles</a:t>
            </a:r>
          </a:p>
          <a:p>
            <a:pPr lvl="1"/>
            <a:r>
              <a:rPr lang="fr-BE" smtClean="0"/>
              <a:t>autonomous weapons</a:t>
            </a:r>
          </a:p>
          <a:p>
            <a:pPr lvl="1"/>
            <a:r>
              <a:rPr lang="fr-BE" smtClean="0"/>
              <a:t>profiling &amp; privacy</a:t>
            </a:r>
          </a:p>
          <a:p>
            <a:pPr lvl="1"/>
            <a:r>
              <a:rPr lang="fr-BE" smtClean="0"/>
              <a:t>discrimination (bias is one of the biggest problem in AI)</a:t>
            </a:r>
          </a:p>
          <a:p>
            <a:endParaRPr lang="fr-BE" smtClean="0"/>
          </a:p>
          <a:p>
            <a:r>
              <a:rPr lang="fr-BE" smtClean="0"/>
              <a:t>risk of loss of human knowledge</a:t>
            </a:r>
          </a:p>
          <a:p>
            <a:endParaRPr lang="fr-BE" smtClean="0"/>
          </a:p>
          <a:p>
            <a:r>
              <a:rPr lang="fr-BE" smtClean="0"/>
              <a:t>job losses?</a:t>
            </a:r>
            <a:endParaRPr lang="nl-BE" dirty="0"/>
          </a:p>
        </p:txBody>
      </p:sp>
      <p:sp>
        <p:nvSpPr>
          <p:cNvPr id="5" name="Date Placeholder 4"/>
          <p:cNvSpPr>
            <a:spLocks noGrp="1"/>
          </p:cNvSpPr>
          <p:nvPr>
            <p:ph type="dt" sz="half" idx="10"/>
          </p:nvPr>
        </p:nvSpPr>
        <p:spPr/>
        <p:txBody>
          <a:bodyPr/>
          <a:lstStyle/>
          <a:p>
            <a:r>
              <a:rPr lang="fr-FR" smtClean="0"/>
              <a:t>18/06/2018</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pPr/>
              <a:t>111</a:t>
            </a:fld>
            <a:endParaRPr lang="nl-BE"/>
          </a:p>
        </p:txBody>
      </p:sp>
    </p:spTree>
    <p:extLst>
      <p:ext uri="{BB962C8B-B14F-4D97-AF65-F5344CB8AC3E}">
        <p14:creationId xmlns:p14="http://schemas.microsoft.com/office/powerpoint/2010/main" val="379118634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smtClean="0"/>
              <a:t>Points of attention - cloud &amp; data confidentiality</a:t>
            </a:r>
            <a:endParaRPr lang="nl-BE" dirty="0"/>
          </a:p>
        </p:txBody>
      </p:sp>
      <p:sp>
        <p:nvSpPr>
          <p:cNvPr id="3" name="Content Placeholder 2"/>
          <p:cNvSpPr>
            <a:spLocks noGrp="1"/>
          </p:cNvSpPr>
          <p:nvPr>
            <p:ph idx="1"/>
          </p:nvPr>
        </p:nvSpPr>
        <p:spPr/>
        <p:txBody>
          <a:bodyPr/>
          <a:lstStyle/>
          <a:p>
            <a:r>
              <a:rPr lang="fr-BE" smtClean="0"/>
              <a:t>big cloud vendors</a:t>
            </a:r>
          </a:p>
          <a:p>
            <a:pPr lvl="1"/>
            <a:r>
              <a:rPr lang="fr-BE" smtClean="0"/>
              <a:t>lots of support for AI</a:t>
            </a:r>
          </a:p>
          <a:p>
            <a:pPr lvl="1"/>
            <a:r>
              <a:rPr lang="fr-BE" smtClean="0"/>
              <a:t>innovative solutions</a:t>
            </a:r>
          </a:p>
          <a:p>
            <a:pPr lvl="1"/>
            <a:r>
              <a:rPr lang="fr-BE" smtClean="0"/>
              <a:t>easy to get started very quickly</a:t>
            </a:r>
          </a:p>
          <a:p>
            <a:pPr lvl="1"/>
            <a:r>
              <a:rPr lang="fr-BE" smtClean="0"/>
              <a:t>web based tools</a:t>
            </a:r>
          </a:p>
          <a:p>
            <a:pPr lvl="1"/>
            <a:r>
              <a:rPr lang="fr-BE" smtClean="0"/>
              <a:t>pre-trained AI models</a:t>
            </a:r>
          </a:p>
          <a:p>
            <a:pPr lvl="1"/>
            <a:r>
              <a:rPr lang="fr-BE" smtClean="0"/>
              <a:t>even specialized hardware (GPU)</a:t>
            </a:r>
            <a:endParaRPr lang="fr-BE" dirty="0" smtClean="0"/>
          </a:p>
        </p:txBody>
      </p:sp>
      <p:sp>
        <p:nvSpPr>
          <p:cNvPr id="6" name="Date Placeholder 5"/>
          <p:cNvSpPr>
            <a:spLocks noGrp="1"/>
          </p:cNvSpPr>
          <p:nvPr>
            <p:ph type="dt" sz="half" idx="10"/>
          </p:nvPr>
        </p:nvSpPr>
        <p:spPr/>
        <p:txBody>
          <a:bodyPr/>
          <a:lstStyle/>
          <a:p>
            <a:r>
              <a:rPr lang="fr-FR" smtClean="0"/>
              <a:t>18/06/2018</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pPr/>
              <a:t>112</a:t>
            </a:fld>
            <a:endParaRPr lang="nl-BE"/>
          </a:p>
        </p:txBody>
      </p:sp>
      <p:sp>
        <p:nvSpPr>
          <p:cNvPr id="5" name="Content Placeholder 2"/>
          <p:cNvSpPr txBox="1">
            <a:spLocks/>
          </p:cNvSpPr>
          <p:nvPr/>
        </p:nvSpPr>
        <p:spPr>
          <a:xfrm>
            <a:off x="656252" y="3972001"/>
            <a:ext cx="7850833" cy="1008112"/>
          </a:xfrm>
          <a:prstGeom prst="rect">
            <a:avLst/>
          </a:prstGeom>
          <a:ln>
            <a:solidFill>
              <a:srgbClr val="B1027C"/>
            </a:solid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rgbClr val="00236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rgbClr val="0023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23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23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rgbClr val="0023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mtClean="0"/>
              <a:t>But... in a government context, we must pay attention to</a:t>
            </a:r>
            <a:br>
              <a:rPr lang="fr-BE" smtClean="0"/>
            </a:br>
            <a:r>
              <a:rPr lang="fr-BE" b="1" u="sng" smtClean="0">
                <a:solidFill>
                  <a:srgbClr val="B1027C"/>
                </a:solidFill>
              </a:rPr>
              <a:t>data confidentiality</a:t>
            </a:r>
          </a:p>
        </p:txBody>
      </p:sp>
    </p:spTree>
    <p:extLst>
      <p:ext uri="{BB962C8B-B14F-4D97-AF65-F5344CB8AC3E}">
        <p14:creationId xmlns:p14="http://schemas.microsoft.com/office/powerpoint/2010/main" val="9439039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Guidelines for AI in the public </a:t>
            </a:r>
            <a:r>
              <a:rPr lang="fr-BE" dirty="0" err="1" smtClean="0"/>
              <a:t>sector</a:t>
            </a:r>
            <a:endParaRPr lang="fr-B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69" y="1700808"/>
            <a:ext cx="7680951" cy="382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5528692"/>
            <a:ext cx="7848872" cy="646331"/>
          </a:xfrm>
          <a:prstGeom prst="rect">
            <a:avLst/>
          </a:prstGeom>
          <a:noFill/>
        </p:spPr>
        <p:txBody>
          <a:bodyPr wrap="square" rtlCol="0">
            <a:spAutoFit/>
          </a:bodyPr>
          <a:lstStyle/>
          <a:p>
            <a:r>
              <a:rPr lang="en-US" b="1" dirty="0"/>
              <a:t>Artificial Intelligence for Citizen </a:t>
            </a:r>
            <a:r>
              <a:rPr lang="en-US" b="1" dirty="0" smtClean="0"/>
              <a:t>Services </a:t>
            </a:r>
            <a:r>
              <a:rPr lang="fr-BE" b="1" dirty="0" smtClean="0"/>
              <a:t>and </a:t>
            </a:r>
            <a:r>
              <a:rPr lang="fr-BE" b="1" dirty="0" err="1" smtClean="0"/>
              <a:t>Government</a:t>
            </a:r>
            <a:r>
              <a:rPr lang="fr-BE" b="1" dirty="0" smtClean="0"/>
              <a:t>, </a:t>
            </a:r>
            <a:r>
              <a:rPr lang="fr-BE" b="1" dirty="0" err="1" smtClean="0"/>
              <a:t>Ash</a:t>
            </a:r>
            <a:r>
              <a:rPr lang="fr-BE" b="1" dirty="0" smtClean="0"/>
              <a:t> Center for Democratic </a:t>
            </a:r>
            <a:r>
              <a:rPr lang="fr-BE" b="1" dirty="0" err="1" smtClean="0"/>
              <a:t>Governance</a:t>
            </a:r>
            <a:r>
              <a:rPr lang="fr-BE" b="1" dirty="0" smtClean="0"/>
              <a:t> and Innovation, Hila </a:t>
            </a:r>
            <a:r>
              <a:rPr lang="fr-BE" b="1" dirty="0" err="1" smtClean="0"/>
              <a:t>Mehr</a:t>
            </a:r>
            <a:r>
              <a:rPr lang="fr-BE" b="1" dirty="0" smtClean="0"/>
              <a:t>, August 2017</a:t>
            </a:r>
            <a:endParaRPr lang="fr-BE" dirty="0"/>
          </a:p>
        </p:txBody>
      </p:sp>
      <p:sp>
        <p:nvSpPr>
          <p:cNvPr id="3" name="Date Placeholder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113</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988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smtClean="0"/>
              <a:t>How much can be automated using which technology?</a:t>
            </a:r>
            <a:endParaRPr lang="fr-BE" dirty="0"/>
          </a:p>
        </p:txBody>
      </p:sp>
      <p:sp>
        <p:nvSpPr>
          <p:cNvPr id="7" name="Slide Number Placeholder 6"/>
          <p:cNvSpPr>
            <a:spLocks noGrp="1"/>
          </p:cNvSpPr>
          <p:nvPr>
            <p:ph type="sldNum" sz="quarter" idx="12"/>
          </p:nvPr>
        </p:nvSpPr>
        <p:spPr/>
        <p:txBody>
          <a:bodyPr/>
          <a:lstStyle/>
          <a:p>
            <a:fld id="{13B540AB-6939-4937-A918-1D15FF1C7CE3}" type="slidenum">
              <a:rPr lang="nl-BE" smtClean="0">
                <a:solidFill>
                  <a:schemeClr val="tx1">
                    <a:lumMod val="50000"/>
                    <a:lumOff val="50000"/>
                  </a:schemeClr>
                </a:solidFill>
              </a:rPr>
              <a:pPr/>
              <a:t>114</a:t>
            </a:fld>
            <a:endParaRPr lang="nl-BE" dirty="0">
              <a:solidFill>
                <a:schemeClr val="tx1">
                  <a:lumMod val="50000"/>
                  <a:lumOff val="50000"/>
                </a:schemeClr>
              </a:solidFill>
            </a:endParaRPr>
          </a:p>
        </p:txBody>
      </p:sp>
      <p:graphicFrame>
        <p:nvGraphicFramePr>
          <p:cNvPr id="3" name="Chart 2"/>
          <p:cNvGraphicFramePr/>
          <p:nvPr>
            <p:extLst>
              <p:ext uri="{D42A27DB-BD31-4B8C-83A1-F6EECF244321}">
                <p14:modId xmlns:p14="http://schemas.microsoft.com/office/powerpoint/2010/main" val="3116439443"/>
              </p:ext>
            </p:extLst>
          </p:nvPr>
        </p:nvGraphicFramePr>
        <p:xfrm>
          <a:off x="971600" y="1412776"/>
          <a:ext cx="7176120" cy="4712072"/>
        </p:xfrm>
        <a:graphic>
          <a:graphicData uri="http://schemas.openxmlformats.org/drawingml/2006/chart">
            <c:chart xmlns:c="http://schemas.openxmlformats.org/drawingml/2006/chart" xmlns:r="http://schemas.openxmlformats.org/officeDocument/2006/relationships" r:id="rId2"/>
          </a:graphicData>
        </a:graphic>
      </p:graphicFrame>
      <p:sp>
        <p:nvSpPr>
          <p:cNvPr id="4" name="Date Placeholder 3"/>
          <p:cNvSpPr>
            <a:spLocks noGrp="1"/>
          </p:cNvSpPr>
          <p:nvPr>
            <p:ph type="dt" sz="half" idx="10"/>
          </p:nvPr>
        </p:nvSpPr>
        <p:spPr/>
        <p:txBody>
          <a:bodyPr/>
          <a:lstStyle/>
          <a:p>
            <a:r>
              <a:rPr lang="fr-FR" smtClean="0">
                <a:solidFill>
                  <a:prstClr val="black">
                    <a:tint val="75000"/>
                  </a:prstClr>
                </a:solidFill>
              </a:rPr>
              <a:t>18/06/2018</a:t>
            </a:r>
            <a:endParaRPr lang="nl-BE" dirty="0">
              <a:solidFill>
                <a:prstClr val="black">
                  <a:tint val="75000"/>
                </a:prstClr>
              </a:solidFill>
            </a:endParaRPr>
          </a:p>
        </p:txBody>
      </p:sp>
    </p:spTree>
    <p:extLst>
      <p:ext uri="{BB962C8B-B14F-4D97-AF65-F5344CB8AC3E}">
        <p14:creationId xmlns:p14="http://schemas.microsoft.com/office/powerpoint/2010/main" val="2330093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20785" y="0"/>
            <a:ext cx="3136743" cy="7434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0042" y="3789040"/>
            <a:ext cx="829091" cy="108000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488" y="2565024"/>
            <a:ext cx="1080000" cy="1080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04" y="836712"/>
            <a:ext cx="841050" cy="1080000"/>
          </a:xfrm>
          <a:prstGeom prst="rect">
            <a:avLst/>
          </a:prstGeom>
        </p:spPr>
      </p:pic>
      <p:sp>
        <p:nvSpPr>
          <p:cNvPr id="10" name="Rectangle 9"/>
          <p:cNvSpPr/>
          <p:nvPr/>
        </p:nvSpPr>
        <p:spPr>
          <a:xfrm>
            <a:off x="2941216" y="1796678"/>
            <a:ext cx="3142912" cy="280072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 name="TextBox 10"/>
          <p:cNvSpPr txBox="1"/>
          <p:nvPr/>
        </p:nvSpPr>
        <p:spPr>
          <a:xfrm>
            <a:off x="3008744" y="1809538"/>
            <a:ext cx="3103991" cy="3170099"/>
          </a:xfrm>
          <a:prstGeom prst="rect">
            <a:avLst/>
          </a:prstGeom>
          <a:noFill/>
        </p:spPr>
        <p:txBody>
          <a:bodyPr wrap="none" rtlCol="0">
            <a:spAutoFit/>
          </a:bodyPr>
          <a:lstStyle/>
          <a:p>
            <a:r>
              <a:rPr lang="nl-BE" sz="2400" dirty="0" smtClean="0"/>
              <a:t>Contract </a:t>
            </a:r>
            <a:r>
              <a:rPr lang="nl-BE" sz="2400" dirty="0" err="1" smtClean="0"/>
              <a:t>Auction</a:t>
            </a:r>
            <a:r>
              <a:rPr lang="nl-BE" sz="2400" dirty="0" smtClean="0"/>
              <a:t>{</a:t>
            </a:r>
          </a:p>
          <a:p>
            <a:r>
              <a:rPr lang="nl-BE" sz="2400" dirty="0" smtClean="0"/>
              <a:t>     </a:t>
            </a:r>
            <a:r>
              <a:rPr lang="nl-BE" sz="2400" dirty="0" err="1" smtClean="0"/>
              <a:t>function</a:t>
            </a:r>
            <a:r>
              <a:rPr lang="nl-BE" sz="2400" dirty="0" smtClean="0"/>
              <a:t> bid()</a:t>
            </a:r>
          </a:p>
          <a:p>
            <a:r>
              <a:rPr lang="nl-BE" sz="2400" dirty="0" smtClean="0"/>
              <a:t>     </a:t>
            </a:r>
            <a:r>
              <a:rPr lang="nl-BE" sz="2400" dirty="0" err="1" smtClean="0"/>
              <a:t>function</a:t>
            </a:r>
            <a:r>
              <a:rPr lang="nl-BE" sz="2400" dirty="0" smtClean="0"/>
              <a:t> </a:t>
            </a:r>
            <a:r>
              <a:rPr lang="nl-BE" sz="2400" dirty="0" err="1" smtClean="0"/>
              <a:t>getMoney</a:t>
            </a:r>
            <a:r>
              <a:rPr lang="nl-BE" sz="2400" dirty="0" smtClean="0"/>
              <a:t>()</a:t>
            </a:r>
            <a:br>
              <a:rPr lang="nl-BE" sz="2400" dirty="0" smtClean="0"/>
            </a:br>
            <a:r>
              <a:rPr lang="nl-BE" sz="800" dirty="0" smtClean="0"/>
              <a:t> </a:t>
            </a:r>
          </a:p>
          <a:p>
            <a:r>
              <a:rPr lang="nl-BE" sz="2400" dirty="0" smtClean="0"/>
              <a:t>     </a:t>
            </a:r>
            <a:r>
              <a:rPr lang="nl-BE" sz="2400" dirty="0" err="1" smtClean="0"/>
              <a:t>HighestBid</a:t>
            </a:r>
            <a:r>
              <a:rPr lang="nl-BE" sz="2400" dirty="0" smtClean="0"/>
              <a:t>:            </a:t>
            </a:r>
            <a:r>
              <a:rPr lang="el-GR" sz="2400" b="1" dirty="0" smtClean="0"/>
              <a:t>Ξ</a:t>
            </a:r>
            <a:endParaRPr lang="nl-BE" sz="2400" b="1" dirty="0" smtClean="0"/>
          </a:p>
          <a:p>
            <a:r>
              <a:rPr lang="nl-BE" sz="2400" dirty="0" smtClean="0"/>
              <a:t>     </a:t>
            </a:r>
            <a:r>
              <a:rPr lang="nl-BE" sz="2400" dirty="0" err="1" smtClean="0"/>
              <a:t>HighestBidder</a:t>
            </a:r>
            <a:r>
              <a:rPr lang="nl-BE" sz="2400" dirty="0" smtClean="0"/>
              <a:t>:</a:t>
            </a:r>
          </a:p>
          <a:p>
            <a:r>
              <a:rPr lang="nl-BE" sz="2400" dirty="0"/>
              <a:t> </a:t>
            </a:r>
            <a:r>
              <a:rPr lang="nl-BE" sz="2400" dirty="0" smtClean="0"/>
              <a:t>    </a:t>
            </a:r>
            <a:r>
              <a:rPr lang="nl-BE" sz="2400" dirty="0" err="1"/>
              <a:t>Beneficiary</a:t>
            </a:r>
            <a:r>
              <a:rPr lang="nl-BE" sz="2400" dirty="0" smtClean="0"/>
              <a:t>: </a:t>
            </a:r>
            <a:r>
              <a:rPr lang="nl-BE" sz="2400" dirty="0" err="1" smtClean="0"/>
              <a:t>Charlie</a:t>
            </a:r>
            <a:endParaRPr lang="nl-BE" sz="2400" dirty="0" smtClean="0"/>
          </a:p>
          <a:p>
            <a:r>
              <a:rPr lang="nl-BE" sz="2400" dirty="0"/>
              <a:t>}</a:t>
            </a:r>
          </a:p>
          <a:p>
            <a:r>
              <a:rPr lang="nl-BE" sz="2400" dirty="0" smtClean="0"/>
              <a:t> 	</a:t>
            </a:r>
            <a:endParaRPr lang="nl-BE" sz="2400" dirty="0"/>
          </a:p>
        </p:txBody>
      </p:sp>
      <p:grpSp>
        <p:nvGrpSpPr>
          <p:cNvPr id="48" name="Group 47"/>
          <p:cNvGrpSpPr/>
          <p:nvPr/>
        </p:nvGrpSpPr>
        <p:grpSpPr>
          <a:xfrm>
            <a:off x="1428348" y="3197039"/>
            <a:ext cx="1512869" cy="1845754"/>
            <a:chOff x="1318023" y="3354996"/>
            <a:chExt cx="1623192" cy="1845754"/>
          </a:xfrm>
        </p:grpSpPr>
        <p:cxnSp>
          <p:nvCxnSpPr>
            <p:cNvPr id="14" name="Elbow Connector 13"/>
            <p:cNvCxnSpPr>
              <a:endCxn id="10" idx="1"/>
            </p:cNvCxnSpPr>
            <p:nvPr/>
          </p:nvCxnSpPr>
          <p:spPr>
            <a:xfrm flipV="1">
              <a:off x="1329180" y="3354996"/>
              <a:ext cx="1612035" cy="1427755"/>
            </a:xfrm>
            <a:prstGeom prst="bent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18023" y="4739085"/>
              <a:ext cx="1441420" cy="461665"/>
            </a:xfrm>
            <a:prstGeom prst="rect">
              <a:avLst/>
            </a:prstGeom>
            <a:noFill/>
          </p:spPr>
          <p:txBody>
            <a:bodyPr wrap="none" rtlCol="0">
              <a:spAutoFit/>
            </a:bodyPr>
            <a:lstStyle/>
            <a:p>
              <a:r>
                <a:rPr lang="nl-BE" sz="2400" dirty="0" smtClean="0"/>
                <a:t>bid(), 20 </a:t>
              </a:r>
              <a:r>
                <a:rPr lang="el-GR" sz="2400" dirty="0" smtClean="0"/>
                <a:t>Ξ</a:t>
              </a:r>
              <a:endParaRPr lang="nl-BE" sz="2400" dirty="0"/>
            </a:p>
          </p:txBody>
        </p:sp>
      </p:grpSp>
      <p:grpSp>
        <p:nvGrpSpPr>
          <p:cNvPr id="7" name="Group 6"/>
          <p:cNvGrpSpPr/>
          <p:nvPr/>
        </p:nvGrpSpPr>
        <p:grpSpPr>
          <a:xfrm>
            <a:off x="1308554" y="908720"/>
            <a:ext cx="3204118" cy="927221"/>
            <a:chOff x="1308554" y="869457"/>
            <a:chExt cx="3204118" cy="927221"/>
          </a:xfrm>
        </p:grpSpPr>
        <p:cxnSp>
          <p:nvCxnSpPr>
            <p:cNvPr id="16" name="Elbow Connector 15"/>
            <p:cNvCxnSpPr>
              <a:stCxn id="8" idx="3"/>
              <a:endCxn id="10" idx="0"/>
            </p:cNvCxnSpPr>
            <p:nvPr/>
          </p:nvCxnSpPr>
          <p:spPr>
            <a:xfrm>
              <a:off x="1308554" y="1376712"/>
              <a:ext cx="3204118" cy="419966"/>
            </a:xfrm>
            <a:prstGeom prst="bentConnector2">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122245" y="869457"/>
              <a:ext cx="1645259" cy="461665"/>
            </a:xfrm>
            <a:prstGeom prst="rect">
              <a:avLst/>
            </a:prstGeom>
            <a:noFill/>
          </p:spPr>
          <p:txBody>
            <a:bodyPr wrap="none" rtlCol="0">
              <a:spAutoFit/>
            </a:bodyPr>
            <a:lstStyle/>
            <a:p>
              <a:r>
                <a:rPr lang="nl-BE" sz="2400" dirty="0" err="1" smtClean="0"/>
                <a:t>getMoney</a:t>
              </a:r>
              <a:r>
                <a:rPr lang="nl-BE" sz="2400" dirty="0" smtClean="0"/>
                <a:t>()</a:t>
              </a:r>
              <a:endParaRPr lang="nl-BE" sz="2400" dirty="0"/>
            </a:p>
          </p:txBody>
        </p:sp>
      </p:grpSp>
      <p:grpSp>
        <p:nvGrpSpPr>
          <p:cNvPr id="49" name="Group 48"/>
          <p:cNvGrpSpPr/>
          <p:nvPr/>
        </p:nvGrpSpPr>
        <p:grpSpPr>
          <a:xfrm>
            <a:off x="6084127" y="2564904"/>
            <a:ext cx="2063681" cy="461665"/>
            <a:chOff x="6084128" y="3320436"/>
            <a:chExt cx="1892970" cy="461665"/>
          </a:xfrm>
        </p:grpSpPr>
        <p:cxnSp>
          <p:nvCxnSpPr>
            <p:cNvPr id="21" name="Elbow Connector 20"/>
            <p:cNvCxnSpPr/>
            <p:nvPr/>
          </p:nvCxnSpPr>
          <p:spPr>
            <a:xfrm rot="10800000" flipV="1">
              <a:off x="6084128" y="3752484"/>
              <a:ext cx="189297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360267" y="3320436"/>
              <a:ext cx="1441420" cy="461665"/>
            </a:xfrm>
            <a:prstGeom prst="rect">
              <a:avLst/>
            </a:prstGeom>
            <a:noFill/>
          </p:spPr>
          <p:txBody>
            <a:bodyPr wrap="none" rtlCol="0">
              <a:spAutoFit/>
            </a:bodyPr>
            <a:lstStyle/>
            <a:p>
              <a:r>
                <a:rPr lang="nl-BE" sz="2400" dirty="0" smtClean="0"/>
                <a:t>bid(), 10 </a:t>
              </a:r>
              <a:r>
                <a:rPr lang="el-GR" sz="2400" dirty="0" smtClean="0"/>
                <a:t>Ξ</a:t>
              </a:r>
              <a:endParaRPr lang="nl-BE" sz="2400" dirty="0"/>
            </a:p>
          </p:txBody>
        </p:sp>
      </p:grpSp>
      <p:grpSp>
        <p:nvGrpSpPr>
          <p:cNvPr id="50" name="Group 49"/>
          <p:cNvGrpSpPr/>
          <p:nvPr/>
        </p:nvGrpSpPr>
        <p:grpSpPr>
          <a:xfrm>
            <a:off x="1308554" y="1421259"/>
            <a:ext cx="2831358" cy="461665"/>
            <a:chOff x="1308554" y="1959223"/>
            <a:chExt cx="2831358" cy="461665"/>
          </a:xfrm>
        </p:grpSpPr>
        <p:cxnSp>
          <p:nvCxnSpPr>
            <p:cNvPr id="28" name="Elbow Connector 27"/>
            <p:cNvCxnSpPr/>
            <p:nvPr/>
          </p:nvCxnSpPr>
          <p:spPr>
            <a:xfrm rot="10800000">
              <a:off x="1308554" y="2032002"/>
              <a:ext cx="2831358" cy="252000"/>
            </a:xfrm>
            <a:prstGeom prst="bentConnector3">
              <a:avLst>
                <a:gd name="adj1" fmla="val -237"/>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522536" y="1959223"/>
              <a:ext cx="715260" cy="461665"/>
            </a:xfrm>
            <a:prstGeom prst="rect">
              <a:avLst/>
            </a:prstGeom>
            <a:noFill/>
          </p:spPr>
          <p:txBody>
            <a:bodyPr wrap="none" rtlCol="0">
              <a:spAutoFit/>
            </a:bodyPr>
            <a:lstStyle/>
            <a:p>
              <a:r>
                <a:rPr lang="nl-BE" sz="2400" dirty="0" smtClean="0"/>
                <a:t>20 </a:t>
              </a:r>
              <a:r>
                <a:rPr lang="el-GR" sz="2400" dirty="0" smtClean="0"/>
                <a:t>Ξ</a:t>
              </a:r>
              <a:endParaRPr lang="nl-BE" sz="2400" dirty="0"/>
            </a:p>
          </p:txBody>
        </p:sp>
      </p:grpSp>
      <p:sp>
        <p:nvSpPr>
          <p:cNvPr id="45" name="TextBox 44"/>
          <p:cNvSpPr txBox="1"/>
          <p:nvPr/>
        </p:nvSpPr>
        <p:spPr>
          <a:xfrm>
            <a:off x="5235638" y="3015413"/>
            <a:ext cx="340158" cy="461665"/>
          </a:xfrm>
          <a:prstGeom prst="rect">
            <a:avLst/>
          </a:prstGeom>
          <a:noFill/>
        </p:spPr>
        <p:txBody>
          <a:bodyPr wrap="none" rtlCol="0">
            <a:spAutoFit/>
          </a:bodyPr>
          <a:lstStyle/>
          <a:p>
            <a:r>
              <a:rPr lang="nl-BE" sz="2400" b="1" dirty="0" smtClean="0"/>
              <a:t>0</a:t>
            </a:r>
            <a:endParaRPr lang="nl-BE" sz="2400" b="1" dirty="0"/>
          </a:p>
        </p:txBody>
      </p:sp>
      <p:sp>
        <p:nvSpPr>
          <p:cNvPr id="46" name="TextBox 45"/>
          <p:cNvSpPr txBox="1"/>
          <p:nvPr/>
        </p:nvSpPr>
        <p:spPr>
          <a:xfrm>
            <a:off x="5233252" y="3035548"/>
            <a:ext cx="495649" cy="461665"/>
          </a:xfrm>
          <a:prstGeom prst="rect">
            <a:avLst/>
          </a:prstGeom>
          <a:noFill/>
        </p:spPr>
        <p:txBody>
          <a:bodyPr wrap="none" rtlCol="0">
            <a:spAutoFit/>
          </a:bodyPr>
          <a:lstStyle/>
          <a:p>
            <a:r>
              <a:rPr lang="nl-BE" sz="2400" b="1" dirty="0" smtClean="0"/>
              <a:t>20</a:t>
            </a:r>
            <a:endParaRPr lang="nl-BE" sz="2400" b="1" dirty="0"/>
          </a:p>
        </p:txBody>
      </p:sp>
      <p:sp>
        <p:nvSpPr>
          <p:cNvPr id="47" name="TextBox 46"/>
          <p:cNvSpPr txBox="1"/>
          <p:nvPr/>
        </p:nvSpPr>
        <p:spPr>
          <a:xfrm>
            <a:off x="5246943" y="3022699"/>
            <a:ext cx="495649" cy="461665"/>
          </a:xfrm>
          <a:prstGeom prst="rect">
            <a:avLst/>
          </a:prstGeom>
          <a:noFill/>
        </p:spPr>
        <p:txBody>
          <a:bodyPr wrap="none" rtlCol="0">
            <a:spAutoFit/>
          </a:bodyPr>
          <a:lstStyle/>
          <a:p>
            <a:r>
              <a:rPr lang="nl-BE" sz="2400" b="1" dirty="0" smtClean="0"/>
              <a:t>10</a:t>
            </a:r>
            <a:endParaRPr lang="nl-BE" sz="2400" b="1" dirty="0"/>
          </a:p>
        </p:txBody>
      </p:sp>
      <p:grpSp>
        <p:nvGrpSpPr>
          <p:cNvPr id="31" name="Group 30"/>
          <p:cNvGrpSpPr/>
          <p:nvPr/>
        </p:nvGrpSpPr>
        <p:grpSpPr>
          <a:xfrm>
            <a:off x="5067099" y="1010803"/>
            <a:ext cx="1953173" cy="734020"/>
            <a:chOff x="1580004" y="2304504"/>
            <a:chExt cx="1953173" cy="734020"/>
          </a:xfrm>
        </p:grpSpPr>
        <p:grpSp>
          <p:nvGrpSpPr>
            <p:cNvPr id="32" name="Group 31"/>
            <p:cNvGrpSpPr/>
            <p:nvPr/>
          </p:nvGrpSpPr>
          <p:grpSpPr>
            <a:xfrm>
              <a:off x="1580004" y="2304504"/>
              <a:ext cx="513013" cy="734020"/>
              <a:chOff x="611560" y="836712"/>
              <a:chExt cx="1728192" cy="2952328"/>
            </a:xfrm>
          </p:grpSpPr>
          <p:sp>
            <p:nvSpPr>
              <p:cNvPr id="56" name="Rounded Rectangle 55"/>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7" name="Rounded Rectangle 56"/>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8" name="Rounded Rectangle 57"/>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9" name="Rounded Rectangle 58"/>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0" name="Rounded Rectangle 59"/>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1" name="TextBox 60"/>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34" name="Group 33"/>
            <p:cNvGrpSpPr/>
            <p:nvPr/>
          </p:nvGrpSpPr>
          <p:grpSpPr>
            <a:xfrm>
              <a:off x="2300084" y="2304504"/>
              <a:ext cx="513013" cy="734020"/>
              <a:chOff x="611560" y="836712"/>
              <a:chExt cx="1728192" cy="2952328"/>
            </a:xfrm>
          </p:grpSpPr>
          <p:sp>
            <p:nvSpPr>
              <p:cNvPr id="44" name="Rounded Rectangle 43"/>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1" name="Rounded Rectangle 50"/>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2" name="Rounded Rectangle 51"/>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3" name="Rounded Rectangle 52"/>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4" name="Rounded Rectangle 53"/>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5" name="TextBox 54"/>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35" name="Group 34"/>
            <p:cNvGrpSpPr/>
            <p:nvPr/>
          </p:nvGrpSpPr>
          <p:grpSpPr>
            <a:xfrm>
              <a:off x="3020164" y="2304504"/>
              <a:ext cx="513013" cy="734020"/>
              <a:chOff x="611560" y="836712"/>
              <a:chExt cx="1728192" cy="2952328"/>
            </a:xfrm>
          </p:grpSpPr>
          <p:sp>
            <p:nvSpPr>
              <p:cNvPr id="38" name="Rounded Rectangle 37"/>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9" name="Rounded Rectangle 38"/>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0" name="Rounded Rectangle 39"/>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1" name="Rounded Rectangle 40"/>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2" name="Rounded Rectangle 41"/>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3" name="TextBox 42"/>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36" name="Elbow Connector 35"/>
            <p:cNvCxnSpPr/>
            <p:nvPr/>
          </p:nvCxnSpPr>
          <p:spPr>
            <a:xfrm rot="10800000">
              <a:off x="2807227" y="2501436"/>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a:off x="2106090" y="2479958"/>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55196" y="4948674"/>
            <a:ext cx="553357" cy="369332"/>
          </a:xfrm>
          <a:prstGeom prst="rect">
            <a:avLst/>
          </a:prstGeom>
          <a:noFill/>
        </p:spPr>
        <p:txBody>
          <a:bodyPr wrap="none" rtlCol="0">
            <a:spAutoFit/>
          </a:bodyPr>
          <a:lstStyle/>
          <a:p>
            <a:r>
              <a:rPr lang="nl-BE" dirty="0" smtClean="0"/>
              <a:t>Bob</a:t>
            </a:r>
            <a:endParaRPr lang="nl-BE" dirty="0"/>
          </a:p>
        </p:txBody>
      </p:sp>
      <p:sp>
        <p:nvSpPr>
          <p:cNvPr id="62" name="TextBox 61"/>
          <p:cNvSpPr txBox="1"/>
          <p:nvPr/>
        </p:nvSpPr>
        <p:spPr>
          <a:xfrm>
            <a:off x="8147809" y="3582280"/>
            <a:ext cx="636713" cy="369332"/>
          </a:xfrm>
          <a:prstGeom prst="rect">
            <a:avLst/>
          </a:prstGeom>
          <a:noFill/>
        </p:spPr>
        <p:txBody>
          <a:bodyPr wrap="none" rtlCol="0">
            <a:spAutoFit/>
          </a:bodyPr>
          <a:lstStyle/>
          <a:p>
            <a:r>
              <a:rPr lang="nl-BE" dirty="0" smtClean="0"/>
              <a:t>Alice</a:t>
            </a:r>
            <a:endParaRPr lang="nl-BE" dirty="0"/>
          </a:p>
        </p:txBody>
      </p:sp>
      <p:sp>
        <p:nvSpPr>
          <p:cNvPr id="64" name="TextBox 63"/>
          <p:cNvSpPr txBox="1"/>
          <p:nvPr/>
        </p:nvSpPr>
        <p:spPr>
          <a:xfrm>
            <a:off x="466656" y="1885054"/>
            <a:ext cx="841897" cy="369332"/>
          </a:xfrm>
          <a:prstGeom prst="rect">
            <a:avLst/>
          </a:prstGeom>
          <a:noFill/>
        </p:spPr>
        <p:txBody>
          <a:bodyPr wrap="none" rtlCol="0">
            <a:spAutoFit/>
          </a:bodyPr>
          <a:lstStyle/>
          <a:p>
            <a:r>
              <a:rPr lang="nl-BE" dirty="0" err="1" smtClean="0"/>
              <a:t>Charlie</a:t>
            </a:r>
            <a:endParaRPr lang="nl-BE" dirty="0"/>
          </a:p>
        </p:txBody>
      </p:sp>
      <p:sp>
        <p:nvSpPr>
          <p:cNvPr id="66" name="TextBox 65"/>
          <p:cNvSpPr txBox="1"/>
          <p:nvPr/>
        </p:nvSpPr>
        <p:spPr>
          <a:xfrm>
            <a:off x="5215756" y="3382739"/>
            <a:ext cx="805029" cy="461665"/>
          </a:xfrm>
          <a:prstGeom prst="rect">
            <a:avLst/>
          </a:prstGeom>
          <a:noFill/>
        </p:spPr>
        <p:txBody>
          <a:bodyPr wrap="none" rtlCol="0">
            <a:spAutoFit/>
          </a:bodyPr>
          <a:lstStyle/>
          <a:p>
            <a:r>
              <a:rPr lang="nl-BE" sz="2400" b="1" dirty="0" smtClean="0"/>
              <a:t>Alice</a:t>
            </a:r>
            <a:endParaRPr lang="nl-BE" sz="2400" b="1" dirty="0"/>
          </a:p>
        </p:txBody>
      </p:sp>
      <p:grpSp>
        <p:nvGrpSpPr>
          <p:cNvPr id="12" name="Group 11"/>
          <p:cNvGrpSpPr/>
          <p:nvPr/>
        </p:nvGrpSpPr>
        <p:grpSpPr>
          <a:xfrm>
            <a:off x="6116248" y="3068960"/>
            <a:ext cx="1892970" cy="461665"/>
            <a:chOff x="6116248" y="3284984"/>
            <a:chExt cx="1892970" cy="461665"/>
          </a:xfrm>
        </p:grpSpPr>
        <p:cxnSp>
          <p:nvCxnSpPr>
            <p:cNvPr id="65" name="Elbow Connector 64"/>
            <p:cNvCxnSpPr/>
            <p:nvPr/>
          </p:nvCxnSpPr>
          <p:spPr>
            <a:xfrm rot="10800000" flipV="1">
              <a:off x="6116248" y="3645024"/>
              <a:ext cx="1892970" cy="0"/>
            </a:xfrm>
            <a:prstGeom prst="bentConnector3">
              <a:avLst/>
            </a:prstGeom>
            <a:ln w="25400">
              <a:headEnd type="arrow"/>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794871" y="3284984"/>
              <a:ext cx="715260" cy="461665"/>
            </a:xfrm>
            <a:prstGeom prst="rect">
              <a:avLst/>
            </a:prstGeom>
          </p:spPr>
          <p:txBody>
            <a:bodyPr wrap="none">
              <a:spAutoFit/>
            </a:bodyPr>
            <a:lstStyle/>
            <a:p>
              <a:r>
                <a:rPr lang="nl-BE" sz="2400" dirty="0" smtClean="0"/>
                <a:t>10 </a:t>
              </a:r>
              <a:r>
                <a:rPr lang="el-GR" sz="2400" dirty="0" smtClean="0"/>
                <a:t>Ξ</a:t>
              </a:r>
              <a:endParaRPr lang="nl-BE" sz="2400" dirty="0"/>
            </a:p>
          </p:txBody>
        </p:sp>
      </p:grpSp>
      <p:sp>
        <p:nvSpPr>
          <p:cNvPr id="68" name="TextBox 67"/>
          <p:cNvSpPr txBox="1"/>
          <p:nvPr/>
        </p:nvSpPr>
        <p:spPr>
          <a:xfrm>
            <a:off x="5215756" y="3382738"/>
            <a:ext cx="688009" cy="461665"/>
          </a:xfrm>
          <a:prstGeom prst="rect">
            <a:avLst/>
          </a:prstGeom>
          <a:noFill/>
        </p:spPr>
        <p:txBody>
          <a:bodyPr wrap="none" rtlCol="0">
            <a:spAutoFit/>
          </a:bodyPr>
          <a:lstStyle/>
          <a:p>
            <a:r>
              <a:rPr lang="nl-BE" sz="2400" b="1" dirty="0" smtClean="0"/>
              <a:t>Bob</a:t>
            </a:r>
            <a:endParaRPr lang="nl-BE" sz="2400" b="1" dirty="0"/>
          </a:p>
        </p:txBody>
      </p:sp>
      <p:sp>
        <p:nvSpPr>
          <p:cNvPr id="88" name="Rounded Rectangle 87"/>
          <p:cNvSpPr/>
          <p:nvPr/>
        </p:nvSpPr>
        <p:spPr>
          <a:xfrm>
            <a:off x="1115616" y="5356555"/>
            <a:ext cx="5311180" cy="40466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smtClean="0"/>
              <a:t>Can</a:t>
            </a:r>
            <a:r>
              <a:rPr lang="nl-BE" sz="2000" dirty="0"/>
              <a:t> </a:t>
            </a:r>
            <a:r>
              <a:rPr lang="nl-BE" sz="2000" dirty="0" err="1" smtClean="0"/>
              <a:t>receive</a:t>
            </a:r>
            <a:r>
              <a:rPr lang="nl-BE" sz="2000" dirty="0" smtClean="0"/>
              <a:t>, block </a:t>
            </a:r>
            <a:r>
              <a:rPr lang="nl-BE" sz="2000" dirty="0" err="1" smtClean="0"/>
              <a:t>and</a:t>
            </a:r>
            <a:r>
              <a:rPr lang="nl-BE" sz="2000" dirty="0" smtClean="0"/>
              <a:t> </a:t>
            </a:r>
            <a:r>
              <a:rPr lang="nl-BE" sz="2000" dirty="0" err="1" smtClean="0"/>
              <a:t>spent</a:t>
            </a:r>
            <a:r>
              <a:rPr lang="nl-BE" sz="2000" dirty="0" smtClean="0"/>
              <a:t> </a:t>
            </a:r>
            <a:r>
              <a:rPr lang="nl-BE" sz="2000" dirty="0" err="1" smtClean="0"/>
              <a:t>value</a:t>
            </a:r>
            <a:endParaRPr lang="nl-BE" sz="2000" dirty="0" smtClean="0"/>
          </a:p>
        </p:txBody>
      </p:sp>
      <p:sp>
        <p:nvSpPr>
          <p:cNvPr id="89" name="Rounded Rectangle 88"/>
          <p:cNvSpPr/>
          <p:nvPr/>
        </p:nvSpPr>
        <p:spPr>
          <a:xfrm>
            <a:off x="1120716" y="5884488"/>
            <a:ext cx="5297824" cy="40466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No single entity can influence correct functioning</a:t>
            </a:r>
            <a:endParaRPr lang="en-US" sz="2000" dirty="0"/>
          </a:p>
        </p:txBody>
      </p:sp>
      <p:sp>
        <p:nvSpPr>
          <p:cNvPr id="63" name="Rounded Rectangle 62"/>
          <p:cNvSpPr/>
          <p:nvPr/>
        </p:nvSpPr>
        <p:spPr>
          <a:xfrm>
            <a:off x="6729783" y="5884488"/>
            <a:ext cx="2269062" cy="40466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Deaf and blind</a:t>
            </a:r>
            <a:endParaRPr lang="en-US" sz="2000" dirty="0"/>
          </a:p>
        </p:txBody>
      </p:sp>
      <p:sp>
        <p:nvSpPr>
          <p:cNvPr id="67" name="Rounded Rectangle 66"/>
          <p:cNvSpPr/>
          <p:nvPr/>
        </p:nvSpPr>
        <p:spPr>
          <a:xfrm>
            <a:off x="6718208" y="5356555"/>
            <a:ext cx="2269062" cy="40466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Reactive</a:t>
            </a:r>
            <a:endParaRPr lang="en-US" sz="2000" dirty="0"/>
          </a:p>
        </p:txBody>
      </p:sp>
      <p:sp>
        <p:nvSpPr>
          <p:cNvPr id="13" name="Rectangle 12"/>
          <p:cNvSpPr/>
          <p:nvPr/>
        </p:nvSpPr>
        <p:spPr>
          <a:xfrm>
            <a:off x="6078263" y="48582"/>
            <a:ext cx="3028585" cy="646331"/>
          </a:xfrm>
          <a:prstGeom prst="rect">
            <a:avLst/>
          </a:prstGeom>
        </p:spPr>
        <p:txBody>
          <a:bodyPr wrap="none">
            <a:spAutoFit/>
          </a:bodyPr>
          <a:lstStyle/>
          <a:p>
            <a:pPr algn="r"/>
            <a:r>
              <a:rPr lang="nl-BE" dirty="0" smtClean="0"/>
              <a:t>Ether (</a:t>
            </a:r>
            <a:r>
              <a:rPr lang="el-GR" dirty="0" smtClean="0"/>
              <a:t>Ξ</a:t>
            </a:r>
            <a:r>
              <a:rPr lang="nl-BE" dirty="0" smtClean="0"/>
              <a:t>) is </a:t>
            </a:r>
            <a:r>
              <a:rPr lang="nl-BE" dirty="0" err="1" smtClean="0"/>
              <a:t>the</a:t>
            </a:r>
            <a:r>
              <a:rPr lang="nl-BE" dirty="0" smtClean="0"/>
              <a:t> </a:t>
            </a:r>
            <a:r>
              <a:rPr lang="nl-BE" dirty="0" err="1" smtClean="0"/>
              <a:t>cryptocurrency</a:t>
            </a:r>
            <a:endParaRPr lang="nl-BE" dirty="0" smtClean="0"/>
          </a:p>
          <a:p>
            <a:pPr algn="r"/>
            <a:r>
              <a:rPr lang="nl-BE" dirty="0" smtClean="0"/>
              <a:t>on </a:t>
            </a:r>
            <a:r>
              <a:rPr lang="nl-BE" dirty="0" err="1" smtClean="0"/>
              <a:t>Ethereum</a:t>
            </a:r>
            <a:endParaRPr lang="fr-BE" dirty="0"/>
          </a:p>
        </p:txBody>
      </p:sp>
      <p:sp>
        <p:nvSpPr>
          <p:cNvPr id="23" name="Titel 22"/>
          <p:cNvSpPr>
            <a:spLocks noGrp="1"/>
          </p:cNvSpPr>
          <p:nvPr>
            <p:ph type="title"/>
          </p:nvPr>
        </p:nvSpPr>
        <p:spPr/>
        <p:txBody>
          <a:bodyPr/>
          <a:lstStyle/>
          <a:p>
            <a:r>
              <a:rPr lang="nl-BE" dirty="0" smtClean="0"/>
              <a:t>Smart </a:t>
            </a:r>
            <a:r>
              <a:rPr lang="nl-BE" dirty="0" err="1" smtClean="0"/>
              <a:t>contracts</a:t>
            </a:r>
            <a:endParaRPr lang="fr-BE" dirty="0"/>
          </a:p>
        </p:txBody>
      </p:sp>
      <p:sp>
        <p:nvSpPr>
          <p:cNvPr id="2" name="Tijdelijke aanduiding voor datum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4" name="Tijdelijke aanduiding voor dia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17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7" grpId="1"/>
      <p:bldP spid="66" grpId="0"/>
      <p:bldP spid="66" grpId="1"/>
      <p:bldP spid="68" grpId="0"/>
      <p:bldP spid="88" grpId="0" animBg="1"/>
      <p:bldP spid="89" grpId="0" animBg="1"/>
      <p:bldP spid="63" grpId="0" animBg="1"/>
      <p:bldP spid="6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008112"/>
          </a:xfrm>
        </p:spPr>
        <p:txBody>
          <a:bodyPr>
            <a:normAutofit/>
          </a:bodyPr>
          <a:lstStyle/>
          <a:p>
            <a:r>
              <a:rPr lang="nl-BE" dirty="0" smtClean="0"/>
              <a:t>Smart contract </a:t>
            </a:r>
            <a:r>
              <a:rPr lang="nl-BE" dirty="0"/>
              <a:t>b</a:t>
            </a:r>
            <a:r>
              <a:rPr lang="nl-BE" dirty="0" smtClean="0"/>
              <a:t>lockchain</a:t>
            </a:r>
            <a:endParaRPr lang="nl-BE" dirty="0"/>
          </a:p>
        </p:txBody>
      </p:sp>
      <p:sp>
        <p:nvSpPr>
          <p:cNvPr id="4" name="Slide Number Placeholder 3"/>
          <p:cNvSpPr>
            <a:spLocks noGrp="1"/>
          </p:cNvSpPr>
          <p:nvPr>
            <p:ph type="sldNum" sz="quarter" idx="12"/>
          </p:nvPr>
        </p:nvSpPr>
        <p:spPr/>
        <p:txBody>
          <a:bodyPr/>
          <a:lstStyle/>
          <a:p>
            <a:fld id="{13B540AB-6939-4937-A918-1D15FF1C7CE3}" type="slidenum">
              <a:rPr lang="nl-BE" smtClean="0"/>
              <a:t>13</a:t>
            </a:fld>
            <a:endParaRPr lang="nl-BE" dirty="0"/>
          </a:p>
        </p:txBody>
      </p:sp>
      <p:sp>
        <p:nvSpPr>
          <p:cNvPr id="5" name="Rounded Rectangle 4"/>
          <p:cNvSpPr/>
          <p:nvPr/>
        </p:nvSpPr>
        <p:spPr>
          <a:xfrm>
            <a:off x="395535" y="1660615"/>
            <a:ext cx="1728192" cy="2810363"/>
          </a:xfrm>
          <a:prstGeom prst="roundRect">
            <a:avLst>
              <a:gd name="adj" fmla="val 9664"/>
            </a:avLst>
          </a:prstGeom>
          <a:solidFill>
            <a:schemeClr val="accent3">
              <a:lumMod val="20000"/>
              <a:lumOff val="80000"/>
            </a:scheme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Rounded Rectangle 5"/>
          <p:cNvSpPr/>
          <p:nvPr/>
        </p:nvSpPr>
        <p:spPr>
          <a:xfrm>
            <a:off x="575555" y="3820855"/>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Rounded Rectangle 6"/>
          <p:cNvSpPr/>
          <p:nvPr/>
        </p:nvSpPr>
        <p:spPr>
          <a:xfrm>
            <a:off x="575555" y="3316799"/>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contract c</a:t>
            </a:r>
            <a:endParaRPr lang="nl-BE" dirty="0"/>
          </a:p>
        </p:txBody>
      </p:sp>
      <p:sp>
        <p:nvSpPr>
          <p:cNvPr id="8" name="Rounded Rectangle 7"/>
          <p:cNvSpPr/>
          <p:nvPr/>
        </p:nvSpPr>
        <p:spPr>
          <a:xfrm>
            <a:off x="575555" y="2812743"/>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ounded Rectangle 8"/>
          <p:cNvSpPr/>
          <p:nvPr/>
        </p:nvSpPr>
        <p:spPr>
          <a:xfrm>
            <a:off x="575555" y="2132859"/>
            <a:ext cx="1368152" cy="4638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Header</a:t>
            </a:r>
            <a:endParaRPr lang="nl-BE" dirty="0"/>
          </a:p>
        </p:txBody>
      </p:sp>
      <p:sp>
        <p:nvSpPr>
          <p:cNvPr id="10" name="TextBox 9"/>
          <p:cNvSpPr txBox="1"/>
          <p:nvPr/>
        </p:nvSpPr>
        <p:spPr>
          <a:xfrm>
            <a:off x="772960" y="1660615"/>
            <a:ext cx="973343" cy="369332"/>
          </a:xfrm>
          <a:prstGeom prst="rect">
            <a:avLst/>
          </a:prstGeom>
          <a:noFill/>
        </p:spPr>
        <p:txBody>
          <a:bodyPr wrap="none" rtlCol="0">
            <a:spAutoFit/>
          </a:bodyPr>
          <a:lstStyle/>
          <a:p>
            <a:r>
              <a:rPr lang="nl-BE" dirty="0" smtClean="0"/>
              <a:t>Block 51</a:t>
            </a:r>
            <a:endParaRPr lang="nl-BE" dirty="0"/>
          </a:p>
        </p:txBody>
      </p:sp>
      <p:sp>
        <p:nvSpPr>
          <p:cNvPr id="13" name="Rounded Rectangle 12"/>
          <p:cNvSpPr/>
          <p:nvPr/>
        </p:nvSpPr>
        <p:spPr>
          <a:xfrm>
            <a:off x="2627783" y="1660615"/>
            <a:ext cx="1728192" cy="3384376"/>
          </a:xfrm>
          <a:prstGeom prst="roundRect">
            <a:avLst>
              <a:gd name="adj" fmla="val 9664"/>
            </a:avLst>
          </a:prstGeom>
          <a:solidFill>
            <a:schemeClr val="accent3">
              <a:lumMod val="20000"/>
              <a:lumOff val="80000"/>
            </a:scheme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Rounded Rectangle 13"/>
          <p:cNvSpPr/>
          <p:nvPr/>
        </p:nvSpPr>
        <p:spPr>
          <a:xfrm>
            <a:off x="2807803" y="3892863"/>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c.bid</a:t>
            </a:r>
            <a:r>
              <a:rPr lang="nl-BE" dirty="0" smtClean="0"/>
              <a:t>(), 10 </a:t>
            </a:r>
            <a:r>
              <a:rPr lang="el-GR" dirty="0" smtClean="0"/>
              <a:t>Ξ</a:t>
            </a:r>
            <a:endParaRPr lang="nl-BE" dirty="0"/>
          </a:p>
        </p:txBody>
      </p:sp>
      <p:sp>
        <p:nvSpPr>
          <p:cNvPr id="15" name="Rounded Rectangle 14"/>
          <p:cNvSpPr/>
          <p:nvPr/>
        </p:nvSpPr>
        <p:spPr>
          <a:xfrm>
            <a:off x="2807803" y="3388807"/>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 name="Rounded Rectangle 16"/>
          <p:cNvSpPr/>
          <p:nvPr/>
        </p:nvSpPr>
        <p:spPr>
          <a:xfrm>
            <a:off x="2807803" y="2132859"/>
            <a:ext cx="1368152" cy="4638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Header</a:t>
            </a:r>
            <a:endParaRPr lang="nl-BE" dirty="0"/>
          </a:p>
        </p:txBody>
      </p:sp>
      <p:sp>
        <p:nvSpPr>
          <p:cNvPr id="18" name="TextBox 17"/>
          <p:cNvSpPr txBox="1"/>
          <p:nvPr/>
        </p:nvSpPr>
        <p:spPr>
          <a:xfrm>
            <a:off x="3005208" y="1660615"/>
            <a:ext cx="973343" cy="369332"/>
          </a:xfrm>
          <a:prstGeom prst="rect">
            <a:avLst/>
          </a:prstGeom>
          <a:noFill/>
        </p:spPr>
        <p:txBody>
          <a:bodyPr wrap="none" rtlCol="0">
            <a:spAutoFit/>
          </a:bodyPr>
          <a:lstStyle/>
          <a:p>
            <a:r>
              <a:rPr lang="nl-BE" dirty="0" smtClean="0"/>
              <a:t>Block 52</a:t>
            </a:r>
            <a:endParaRPr lang="nl-BE" dirty="0"/>
          </a:p>
        </p:txBody>
      </p:sp>
      <p:sp>
        <p:nvSpPr>
          <p:cNvPr id="20" name="Rounded Rectangle 19"/>
          <p:cNvSpPr/>
          <p:nvPr/>
        </p:nvSpPr>
        <p:spPr>
          <a:xfrm>
            <a:off x="4860031" y="1660615"/>
            <a:ext cx="1728192" cy="2927461"/>
          </a:xfrm>
          <a:prstGeom prst="roundRect">
            <a:avLst>
              <a:gd name="adj" fmla="val 9664"/>
            </a:avLst>
          </a:prstGeom>
          <a:solidFill>
            <a:schemeClr val="accent3">
              <a:lumMod val="20000"/>
              <a:lumOff val="80000"/>
            </a:scheme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4" name="Rounded Rectangle 23"/>
          <p:cNvSpPr/>
          <p:nvPr/>
        </p:nvSpPr>
        <p:spPr>
          <a:xfrm>
            <a:off x="5040051" y="2132859"/>
            <a:ext cx="1368152" cy="4638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Header</a:t>
            </a:r>
            <a:endParaRPr lang="nl-BE" dirty="0"/>
          </a:p>
        </p:txBody>
      </p:sp>
      <p:sp>
        <p:nvSpPr>
          <p:cNvPr id="25" name="TextBox 24"/>
          <p:cNvSpPr txBox="1"/>
          <p:nvPr/>
        </p:nvSpPr>
        <p:spPr>
          <a:xfrm>
            <a:off x="5237456" y="1660615"/>
            <a:ext cx="973343" cy="369332"/>
          </a:xfrm>
          <a:prstGeom prst="rect">
            <a:avLst/>
          </a:prstGeom>
          <a:noFill/>
        </p:spPr>
        <p:txBody>
          <a:bodyPr wrap="none" rtlCol="0">
            <a:spAutoFit/>
          </a:bodyPr>
          <a:lstStyle/>
          <a:p>
            <a:r>
              <a:rPr lang="nl-BE" dirty="0" smtClean="0"/>
              <a:t>Block 53</a:t>
            </a:r>
            <a:endParaRPr lang="nl-BE" dirty="0"/>
          </a:p>
        </p:txBody>
      </p:sp>
      <p:sp>
        <p:nvSpPr>
          <p:cNvPr id="42" name="Rounded Rectangle 41"/>
          <p:cNvSpPr/>
          <p:nvPr/>
        </p:nvSpPr>
        <p:spPr>
          <a:xfrm>
            <a:off x="2809091" y="4396919"/>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 name="Rounded Rectangle 21"/>
          <p:cNvSpPr/>
          <p:nvPr/>
        </p:nvSpPr>
        <p:spPr>
          <a:xfrm>
            <a:off x="5040051" y="3388807"/>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c.bid</a:t>
            </a:r>
            <a:r>
              <a:rPr lang="nl-BE" dirty="0" smtClean="0"/>
              <a:t>(), 20 </a:t>
            </a:r>
            <a:r>
              <a:rPr lang="el-GR" dirty="0" smtClean="0"/>
              <a:t>Ξ</a:t>
            </a:r>
            <a:endParaRPr lang="nl-BE" dirty="0"/>
          </a:p>
        </p:txBody>
      </p:sp>
      <p:sp>
        <p:nvSpPr>
          <p:cNvPr id="23" name="Rounded Rectangle 22"/>
          <p:cNvSpPr/>
          <p:nvPr/>
        </p:nvSpPr>
        <p:spPr>
          <a:xfrm>
            <a:off x="5040051" y="2884751"/>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1" name="Rounded Rectangle 40"/>
          <p:cNvSpPr/>
          <p:nvPr/>
        </p:nvSpPr>
        <p:spPr>
          <a:xfrm>
            <a:off x="7092279" y="1660615"/>
            <a:ext cx="1728192" cy="2927461"/>
          </a:xfrm>
          <a:prstGeom prst="roundRect">
            <a:avLst>
              <a:gd name="adj" fmla="val 9664"/>
            </a:avLst>
          </a:prstGeom>
          <a:solidFill>
            <a:schemeClr val="accent3">
              <a:lumMod val="20000"/>
              <a:lumOff val="80000"/>
            </a:schemeClr>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4" name="Rounded Rectangle 33"/>
          <p:cNvSpPr/>
          <p:nvPr/>
        </p:nvSpPr>
        <p:spPr>
          <a:xfrm>
            <a:off x="7272299" y="2132859"/>
            <a:ext cx="1368152" cy="46386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Header</a:t>
            </a:r>
            <a:endParaRPr lang="nl-BE" dirty="0"/>
          </a:p>
        </p:txBody>
      </p:sp>
      <p:sp>
        <p:nvSpPr>
          <p:cNvPr id="31" name="Rounded Rectangle 30"/>
          <p:cNvSpPr/>
          <p:nvPr/>
        </p:nvSpPr>
        <p:spPr>
          <a:xfrm>
            <a:off x="7272299" y="3964871"/>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dirty="0" err="1" smtClean="0"/>
              <a:t>c.getMoney</a:t>
            </a:r>
            <a:r>
              <a:rPr lang="nl-BE" dirty="0" smtClean="0"/>
              <a:t>()</a:t>
            </a:r>
            <a:endParaRPr lang="nl-BE" dirty="0"/>
          </a:p>
        </p:txBody>
      </p:sp>
      <p:sp>
        <p:nvSpPr>
          <p:cNvPr id="32" name="Rounded Rectangle 31"/>
          <p:cNvSpPr/>
          <p:nvPr/>
        </p:nvSpPr>
        <p:spPr>
          <a:xfrm>
            <a:off x="7272299" y="3460815"/>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3" name="Rounded Rectangle 32"/>
          <p:cNvSpPr/>
          <p:nvPr/>
        </p:nvSpPr>
        <p:spPr>
          <a:xfrm>
            <a:off x="7272299" y="2956759"/>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5" name="TextBox 34"/>
          <p:cNvSpPr txBox="1"/>
          <p:nvPr/>
        </p:nvSpPr>
        <p:spPr>
          <a:xfrm>
            <a:off x="7469704" y="1660615"/>
            <a:ext cx="973343" cy="369332"/>
          </a:xfrm>
          <a:prstGeom prst="rect">
            <a:avLst/>
          </a:prstGeom>
          <a:noFill/>
        </p:spPr>
        <p:txBody>
          <a:bodyPr wrap="none" rtlCol="0">
            <a:spAutoFit/>
          </a:bodyPr>
          <a:lstStyle/>
          <a:p>
            <a:r>
              <a:rPr lang="nl-BE" dirty="0" smtClean="0"/>
              <a:t>Block 54</a:t>
            </a:r>
            <a:endParaRPr lang="nl-BE" dirty="0"/>
          </a:p>
        </p:txBody>
      </p:sp>
      <p:cxnSp>
        <p:nvCxnSpPr>
          <p:cNvPr id="59" name="Straight Arrow Connector 58"/>
          <p:cNvCxnSpPr/>
          <p:nvPr/>
        </p:nvCxnSpPr>
        <p:spPr>
          <a:xfrm flipH="1">
            <a:off x="-252537" y="2374081"/>
            <a:ext cx="828092"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2123727" y="2364789"/>
            <a:ext cx="684076"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355975" y="2364789"/>
            <a:ext cx="684076"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6588223" y="2391091"/>
            <a:ext cx="684076"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5040051" y="3915186"/>
            <a:ext cx="1368151"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1600" dirty="0"/>
          </a:p>
        </p:txBody>
      </p:sp>
      <p:cxnSp>
        <p:nvCxnSpPr>
          <p:cNvPr id="53" name="Straight Arrow Connector 52"/>
          <p:cNvCxnSpPr/>
          <p:nvPr/>
        </p:nvCxnSpPr>
        <p:spPr>
          <a:xfrm flipH="1">
            <a:off x="8640451" y="2391091"/>
            <a:ext cx="684076"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2809091" y="2849796"/>
            <a:ext cx="1368151" cy="43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1600" dirty="0"/>
          </a:p>
        </p:txBody>
      </p:sp>
      <p:sp>
        <p:nvSpPr>
          <p:cNvPr id="38" name="Rectangular Callout 37"/>
          <p:cNvSpPr/>
          <p:nvPr/>
        </p:nvSpPr>
        <p:spPr>
          <a:xfrm>
            <a:off x="688857" y="2083768"/>
            <a:ext cx="2005508" cy="793279"/>
          </a:xfrm>
          <a:prstGeom prst="wedgeRectCallout">
            <a:avLst>
              <a:gd name="adj1" fmla="val 487"/>
              <a:gd name="adj2" fmla="val 107156"/>
            </a:avLst>
          </a:prstGeom>
          <a:solidFill>
            <a:schemeClr val="bg2">
              <a:alpha val="9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rPr>
              <a:t>Contract deploy transaction</a:t>
            </a:r>
            <a:endParaRPr lang="nl-BE" sz="2000" dirty="0">
              <a:solidFill>
                <a:schemeClr val="tx1"/>
              </a:solidFill>
            </a:endParaRPr>
          </a:p>
        </p:txBody>
      </p:sp>
      <p:sp>
        <p:nvSpPr>
          <p:cNvPr id="54" name="Rectangular Callout 53"/>
          <p:cNvSpPr/>
          <p:nvPr/>
        </p:nvSpPr>
        <p:spPr>
          <a:xfrm>
            <a:off x="4434840" y="2295513"/>
            <a:ext cx="1860743" cy="733254"/>
          </a:xfrm>
          <a:prstGeom prst="wedgeRectCallout">
            <a:avLst>
              <a:gd name="adj1" fmla="val 9470"/>
              <a:gd name="adj2" fmla="val 111250"/>
            </a:avLst>
          </a:prstGeom>
          <a:solidFill>
            <a:schemeClr val="bg2">
              <a:alpha val="93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rPr>
              <a:t>Function invoke</a:t>
            </a:r>
            <a:br>
              <a:rPr lang="nl-BE" sz="2000" dirty="0" smtClean="0">
                <a:solidFill>
                  <a:schemeClr val="tx1"/>
                </a:solidFill>
              </a:rPr>
            </a:br>
            <a:r>
              <a:rPr lang="nl-BE" sz="2000" dirty="0" smtClean="0">
                <a:solidFill>
                  <a:schemeClr val="tx1"/>
                </a:solidFill>
              </a:rPr>
              <a:t>transaction</a:t>
            </a:r>
            <a:endParaRPr lang="nl-BE" sz="2000" dirty="0">
              <a:solidFill>
                <a:schemeClr val="tx1"/>
              </a:solidFill>
            </a:endParaRPr>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62288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Blockchain toegepast</a:t>
            </a:r>
            <a:endParaRPr lang="nl-BE" dirty="0"/>
          </a:p>
        </p:txBody>
      </p:sp>
      <p:sp>
        <p:nvSpPr>
          <p:cNvPr id="11" name="Rectangle 10"/>
          <p:cNvSpPr/>
          <p:nvPr/>
        </p:nvSpPr>
        <p:spPr>
          <a:xfrm>
            <a:off x="1270000" y="1381760"/>
            <a:ext cx="677672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rPr>
              <a:t>Business</a:t>
            </a:r>
            <a:r>
              <a:rPr lang="nl-BE" dirty="0"/>
              <a:t/>
            </a:r>
            <a:br>
              <a:rPr lang="nl-BE" dirty="0"/>
            </a:br>
            <a:r>
              <a:rPr lang="nl-BE" sz="2400" dirty="0" smtClean="0"/>
              <a:t>Wanneer kan blockchain resulteren in toegevoegde waarde ?</a:t>
            </a:r>
            <a:endParaRPr lang="fr-BE" dirty="0"/>
          </a:p>
        </p:txBody>
      </p:sp>
      <p:sp>
        <p:nvSpPr>
          <p:cNvPr id="12" name="Rectangle 11"/>
          <p:cNvSpPr/>
          <p:nvPr/>
        </p:nvSpPr>
        <p:spPr>
          <a:xfrm>
            <a:off x="1270000" y="3037840"/>
            <a:ext cx="677672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b="1" dirty="0">
                <a:solidFill>
                  <a:schemeClr val="bg1"/>
                </a:solidFill>
              </a:rPr>
              <a:t>Toepassingen</a:t>
            </a:r>
            <a:br>
              <a:rPr lang="nl-NL" sz="2800" b="1" dirty="0">
                <a:solidFill>
                  <a:schemeClr val="bg1"/>
                </a:solidFill>
              </a:rPr>
            </a:br>
            <a:r>
              <a:rPr lang="nl-NL" sz="2400" dirty="0">
                <a:solidFill>
                  <a:schemeClr val="bg1"/>
                </a:solidFill>
              </a:rPr>
              <a:t>Kunnen we het stadium van de </a:t>
            </a:r>
            <a:r>
              <a:rPr lang="nl-NL" sz="2400" dirty="0" err="1">
                <a:solidFill>
                  <a:schemeClr val="bg1"/>
                </a:solidFill>
              </a:rPr>
              <a:t>PoC</a:t>
            </a:r>
            <a:r>
              <a:rPr lang="nl-NL" sz="2400" dirty="0">
                <a:solidFill>
                  <a:schemeClr val="bg1"/>
                </a:solidFill>
              </a:rPr>
              <a:t> </a:t>
            </a:r>
            <a:r>
              <a:rPr lang="nl-NL" sz="2400" dirty="0" smtClean="0">
                <a:solidFill>
                  <a:schemeClr val="bg1"/>
                </a:solidFill>
              </a:rPr>
              <a:t>ontgroeien ?</a:t>
            </a:r>
            <a:endParaRPr lang="nl-NL" sz="2400" dirty="0">
              <a:solidFill>
                <a:schemeClr val="bg1"/>
              </a:solidFill>
            </a:endParaRPr>
          </a:p>
        </p:txBody>
      </p:sp>
      <p:sp>
        <p:nvSpPr>
          <p:cNvPr id="13" name="Rectangle 12"/>
          <p:cNvSpPr/>
          <p:nvPr/>
        </p:nvSpPr>
        <p:spPr>
          <a:xfrm>
            <a:off x="1270000" y="4704080"/>
            <a:ext cx="6776720" cy="121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b="1" dirty="0">
                <a:solidFill>
                  <a:schemeClr val="bg1"/>
                </a:solidFill>
              </a:rPr>
              <a:t>Infrastructuur</a:t>
            </a:r>
            <a:br>
              <a:rPr lang="nl-NL" sz="2800" b="1" dirty="0">
                <a:solidFill>
                  <a:schemeClr val="bg1"/>
                </a:solidFill>
              </a:rPr>
            </a:br>
            <a:r>
              <a:rPr lang="nl-NL" sz="2400" dirty="0">
                <a:solidFill>
                  <a:schemeClr val="bg1"/>
                </a:solidFill>
              </a:rPr>
              <a:t>Kunnen we een generieke blockchain infrastructuur </a:t>
            </a:r>
            <a:r>
              <a:rPr lang="nl-NL" sz="2400" dirty="0" smtClean="0">
                <a:solidFill>
                  <a:schemeClr val="bg1"/>
                </a:solidFill>
              </a:rPr>
              <a:t>opzetten ?</a:t>
            </a:r>
            <a:endParaRPr lang="nl-NL" sz="2400" dirty="0">
              <a:solidFill>
                <a:schemeClr val="bg1"/>
              </a:solidFill>
            </a:endParaRPr>
          </a:p>
        </p:txBody>
      </p:sp>
      <p:sp>
        <p:nvSpPr>
          <p:cNvPr id="6" name="Slide Number Placeholder 5"/>
          <p:cNvSpPr>
            <a:spLocks noGrp="1"/>
          </p:cNvSpPr>
          <p:nvPr>
            <p:ph type="sldNum" sz="quarter" idx="12"/>
          </p:nvPr>
        </p:nvSpPr>
        <p:spPr/>
        <p:txBody>
          <a:bodyPr/>
          <a:lstStyle/>
          <a:p>
            <a:fld id="{13B540AB-6939-4937-A918-1D15FF1C7CE3}" type="slidenum">
              <a:rPr lang="nl-BE" smtClean="0"/>
              <a:t>14</a:t>
            </a:fld>
            <a:endParaRPr lang="nl-BE" dirty="0"/>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1530700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smtClean="0"/>
              <a:t>Blockchain gaat in essentie over</a:t>
            </a:r>
            <a:br>
              <a:rPr lang="nl-BE" dirty="0" smtClean="0"/>
            </a:br>
            <a:r>
              <a:rPr lang="nl-BE" dirty="0" smtClean="0"/>
              <a:t>plaats vanwaar vertrouwen komt </a:t>
            </a:r>
            <a:endParaRPr lang="nl-BE" dirty="0"/>
          </a:p>
        </p:txBody>
      </p:sp>
      <p:pic>
        <p:nvPicPr>
          <p:cNvPr id="13"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380" y="2277221"/>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5597" y="3834737"/>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380" y="383473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5597" y="2277221"/>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563" y="1682729"/>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563" y="4623822"/>
            <a:ext cx="661714" cy="66171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536420" y="2958933"/>
            <a:ext cx="1152000" cy="1152000"/>
            <a:chOff x="1877506" y="2377694"/>
            <a:chExt cx="1152000" cy="1152000"/>
          </a:xfrm>
        </p:grpSpPr>
        <p:sp>
          <p:nvSpPr>
            <p:cNvPr id="31" name="Oval 30"/>
            <p:cNvSpPr/>
            <p:nvPr/>
          </p:nvSpPr>
          <p:spPr>
            <a:xfrm>
              <a:off x="1877506" y="2377694"/>
              <a:ext cx="1152000" cy="1152000"/>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Picture 3"/>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054998" y="2517086"/>
              <a:ext cx="797017" cy="79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ounded Rectangle 32"/>
          <p:cNvSpPr/>
          <p:nvPr/>
        </p:nvSpPr>
        <p:spPr>
          <a:xfrm>
            <a:off x="218399" y="5787031"/>
            <a:ext cx="2748319"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Registreren feiten</a:t>
            </a:r>
          </a:p>
        </p:txBody>
      </p:sp>
      <p:sp>
        <p:nvSpPr>
          <p:cNvPr id="34" name="Rounded Rectangle 33"/>
          <p:cNvSpPr/>
          <p:nvPr/>
        </p:nvSpPr>
        <p:spPr>
          <a:xfrm>
            <a:off x="6160792" y="5787031"/>
            <a:ext cx="2756343"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Afdwingen regels</a:t>
            </a:r>
            <a:endParaRPr lang="nl-BE" sz="2400" b="1" dirty="0"/>
          </a:p>
        </p:txBody>
      </p:sp>
      <p:cxnSp>
        <p:nvCxnSpPr>
          <p:cNvPr id="36" name="Straight Connector 35"/>
          <p:cNvCxnSpPr/>
          <p:nvPr/>
        </p:nvCxnSpPr>
        <p:spPr>
          <a:xfrm>
            <a:off x="1123094" y="2938935"/>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34014" y="3901959"/>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123094" y="3848921"/>
            <a:ext cx="438727" cy="35155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662263" y="2920140"/>
            <a:ext cx="382228" cy="2359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112420" y="2376413"/>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112420" y="4165594"/>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p:cNvSpPr>
            <a:spLocks noChangeAspect="1"/>
          </p:cNvSpPr>
          <p:nvPr/>
        </p:nvSpPr>
        <p:spPr>
          <a:xfrm>
            <a:off x="4793177" y="1516690"/>
            <a:ext cx="3960286" cy="3960286"/>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6"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2280" y="2312138"/>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26497" y="3869654"/>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26497" y="2312138"/>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42463" y="1717646"/>
            <a:ext cx="661714" cy="661714"/>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p:cNvCxnSpPr/>
          <p:nvPr/>
        </p:nvCxnSpPr>
        <p:spPr>
          <a:xfrm flipH="1">
            <a:off x="7726497" y="2812706"/>
            <a:ext cx="17133" cy="138776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754208" y="2409038"/>
            <a:ext cx="989422" cy="40366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777792" y="2409038"/>
            <a:ext cx="977454" cy="372295"/>
          </a:xfrm>
          <a:prstGeom prst="line">
            <a:avLst/>
          </a:prstGeom>
          <a:ln w="508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773322" y="4178019"/>
            <a:ext cx="970308" cy="48072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5122280" y="2409038"/>
            <a:ext cx="2604217" cy="2234132"/>
            <a:chOff x="5122280" y="2058847"/>
            <a:chExt cx="2604217" cy="2234132"/>
          </a:xfrm>
        </p:grpSpPr>
        <p:pic>
          <p:nvPicPr>
            <p:cNvPr id="78"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2280" y="3519463"/>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Straight Connector 90"/>
            <p:cNvCxnSpPr/>
            <p:nvPr/>
          </p:nvCxnSpPr>
          <p:spPr>
            <a:xfrm>
              <a:off x="5789604" y="3745173"/>
              <a:ext cx="983716" cy="5478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777792" y="2431142"/>
              <a:ext cx="11812"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5781041" y="2058847"/>
              <a:ext cx="992279" cy="16907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783994" y="2431142"/>
              <a:ext cx="1942503"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flipV="1">
              <a:off x="5783994" y="3754312"/>
              <a:ext cx="1942503" cy="10075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a:endCxn id="81" idx="0"/>
          </p:cNvCxnSpPr>
          <p:nvPr/>
        </p:nvCxnSpPr>
        <p:spPr>
          <a:xfrm flipH="1">
            <a:off x="6773320" y="2409038"/>
            <a:ext cx="1" cy="224970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77" idx="1"/>
          </p:cNvCxnSpPr>
          <p:nvPr/>
        </p:nvCxnSpPr>
        <p:spPr>
          <a:xfrm>
            <a:off x="6773320" y="2409038"/>
            <a:ext cx="953177" cy="17914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81" idx="0"/>
          </p:cNvCxnSpPr>
          <p:nvPr/>
        </p:nvCxnSpPr>
        <p:spPr>
          <a:xfrm flipH="1">
            <a:off x="6773320" y="2781333"/>
            <a:ext cx="970309"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81" idx="0"/>
          </p:cNvCxnSpPr>
          <p:nvPr/>
        </p:nvCxnSpPr>
        <p:spPr>
          <a:xfrm>
            <a:off x="5783994" y="2781333"/>
            <a:ext cx="989326"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5783994" y="2781333"/>
            <a:ext cx="1959636" cy="313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783994" y="2781333"/>
            <a:ext cx="1942503" cy="141917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1" name="Right Arrow 130"/>
          <p:cNvSpPr/>
          <p:nvPr/>
        </p:nvSpPr>
        <p:spPr>
          <a:xfrm>
            <a:off x="4116984" y="3241607"/>
            <a:ext cx="414620" cy="52996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1"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42463" y="4658739"/>
            <a:ext cx="661714" cy="661714"/>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8"/>
          <p:cNvSpPr/>
          <p:nvPr/>
        </p:nvSpPr>
        <p:spPr>
          <a:xfrm>
            <a:off x="3204382" y="5787031"/>
            <a:ext cx="2718747" cy="5334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Transfereren activa</a:t>
            </a:r>
          </a:p>
        </p:txBody>
      </p:sp>
      <p:sp>
        <p:nvSpPr>
          <p:cNvPr id="11" name="Slide Number Placeholder 10"/>
          <p:cNvSpPr>
            <a:spLocks noGrp="1"/>
          </p:cNvSpPr>
          <p:nvPr>
            <p:ph type="sldNum" sz="quarter" idx="12"/>
          </p:nvPr>
        </p:nvSpPr>
        <p:spPr/>
        <p:txBody>
          <a:bodyPr/>
          <a:lstStyle/>
          <a:p>
            <a:fld id="{13B540AB-6939-4937-A918-1D15FF1C7CE3}" type="slidenum">
              <a:rPr lang="nl-BE" smtClean="0"/>
              <a:t>15</a:t>
            </a:fld>
            <a:endParaRPr lang="nl-BE" dirty="0"/>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5032264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Vaststelling</a:t>
            </a:r>
            <a:endParaRPr lang="fr-BE" dirty="0"/>
          </a:p>
        </p:txBody>
      </p:sp>
      <p:sp>
        <p:nvSpPr>
          <p:cNvPr id="3" name="Content Placeholder 2"/>
          <p:cNvSpPr>
            <a:spLocks noGrp="1"/>
          </p:cNvSpPr>
          <p:nvPr>
            <p:ph idx="4294967295"/>
          </p:nvPr>
        </p:nvSpPr>
        <p:spPr>
          <a:xfrm>
            <a:off x="496111" y="1062241"/>
            <a:ext cx="8229600" cy="5256212"/>
          </a:xfrm>
        </p:spPr>
        <p:txBody>
          <a:bodyPr>
            <a:normAutofit/>
          </a:bodyPr>
          <a:lstStyle/>
          <a:p>
            <a:r>
              <a:rPr lang="nl-BE" dirty="0"/>
              <a:t>Indien </a:t>
            </a:r>
            <a:r>
              <a:rPr lang="nl-BE" dirty="0" smtClean="0"/>
              <a:t>je geen issue kan identificeren omtrent het feit dat het vertrouwen vanuit een centrale plaats komt, gebruik je vaak </a:t>
            </a:r>
            <a:r>
              <a:rPr lang="nl-BE" dirty="0"/>
              <a:t>beter een andere, meer gevestigde technologie</a:t>
            </a:r>
          </a:p>
          <a:p>
            <a:r>
              <a:rPr lang="nl-BE" dirty="0" smtClean="0"/>
              <a:t>Vaak andere genoemde voordelen van blockchain</a:t>
            </a:r>
          </a:p>
          <a:p>
            <a:pPr lvl="1"/>
            <a:r>
              <a:rPr lang="nl-BE" dirty="0" smtClean="0"/>
              <a:t>automatisering van processen</a:t>
            </a:r>
          </a:p>
          <a:p>
            <a:pPr lvl="1"/>
            <a:r>
              <a:rPr lang="nl-BE" dirty="0"/>
              <a:t>b</a:t>
            </a:r>
            <a:r>
              <a:rPr lang="nl-BE" dirty="0" smtClean="0"/>
              <a:t>etrokkenen </a:t>
            </a:r>
            <a:r>
              <a:rPr lang="nl-BE" dirty="0"/>
              <a:t>meest recente data in (bijna) </a:t>
            </a:r>
            <a:r>
              <a:rPr lang="nl-BE" dirty="0" smtClean="0"/>
              <a:t>real-time</a:t>
            </a:r>
          </a:p>
          <a:p>
            <a:pPr lvl="1"/>
            <a:r>
              <a:rPr lang="nl-BE" dirty="0" smtClean="0"/>
              <a:t>geen </a:t>
            </a:r>
            <a:r>
              <a:rPr lang="nl-BE" dirty="0"/>
              <a:t>inconsistenties tussen </a:t>
            </a:r>
            <a:r>
              <a:rPr lang="nl-BE" dirty="0" smtClean="0"/>
              <a:t>partijen</a:t>
            </a:r>
          </a:p>
          <a:p>
            <a:pPr lvl="1"/>
            <a:r>
              <a:rPr lang="nl-BE" dirty="0"/>
              <a:t>g</a:t>
            </a:r>
            <a:r>
              <a:rPr lang="nl-BE" dirty="0" smtClean="0"/>
              <a:t>estroomlijndere processen</a:t>
            </a:r>
          </a:p>
          <a:p>
            <a:pPr lvl="1"/>
            <a:r>
              <a:rPr lang="nl-BE" dirty="0"/>
              <a:t>i</a:t>
            </a:r>
            <a:r>
              <a:rPr lang="nl-BE" dirty="0" smtClean="0"/>
              <a:t>nzicht </a:t>
            </a:r>
            <a:r>
              <a:rPr lang="nl-BE" dirty="0"/>
              <a:t>in waarom bepaalde beslissing / </a:t>
            </a:r>
            <a:r>
              <a:rPr lang="nl-BE" dirty="0" smtClean="0"/>
              <a:t>resultaat</a:t>
            </a:r>
          </a:p>
          <a:p>
            <a:pPr marL="457200" lvl="1" indent="0">
              <a:buNone/>
            </a:pPr>
            <a:r>
              <a:rPr lang="nl-BE" sz="2800" dirty="0" smtClean="0"/>
              <a:t>zijn doorgaans </a:t>
            </a:r>
            <a:r>
              <a:rPr lang="nl-BE" sz="2800" dirty="0"/>
              <a:t>ook met andere technologieën te realiseren</a:t>
            </a:r>
          </a:p>
          <a:p>
            <a:endParaRPr lang="fr-BE" dirty="0"/>
          </a:p>
        </p:txBody>
      </p:sp>
      <p:sp>
        <p:nvSpPr>
          <p:cNvPr id="11" name="Slide Number Placeholder 10"/>
          <p:cNvSpPr>
            <a:spLocks noGrp="1"/>
          </p:cNvSpPr>
          <p:nvPr>
            <p:ph type="sldNum" sz="quarter" idx="12"/>
          </p:nvPr>
        </p:nvSpPr>
        <p:spPr/>
        <p:txBody>
          <a:bodyPr/>
          <a:lstStyle/>
          <a:p>
            <a:fld id="{13B540AB-6939-4937-A918-1D15FF1C7CE3}" type="slidenum">
              <a:rPr lang="nl-BE" smtClean="0"/>
              <a:t>16</a:t>
            </a:fld>
            <a:endParaRPr lang="nl-BE" dirty="0"/>
          </a:p>
        </p:txBody>
      </p:sp>
      <p:sp>
        <p:nvSpPr>
          <p:cNvPr id="4" name="Tijdelijke aanduiding voor datum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1217235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7969863" y="2663438"/>
            <a:ext cx="661714" cy="833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Rectangle 36"/>
          <p:cNvSpPr/>
          <p:nvPr/>
        </p:nvSpPr>
        <p:spPr>
          <a:xfrm>
            <a:off x="754949" y="2017747"/>
            <a:ext cx="661714" cy="833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Rectangle 37"/>
          <p:cNvSpPr/>
          <p:nvPr/>
        </p:nvSpPr>
        <p:spPr>
          <a:xfrm>
            <a:off x="733315" y="3299352"/>
            <a:ext cx="661714" cy="833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Rectangle 38"/>
          <p:cNvSpPr/>
          <p:nvPr/>
        </p:nvSpPr>
        <p:spPr>
          <a:xfrm>
            <a:off x="7318106" y="3519502"/>
            <a:ext cx="661714" cy="833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Rectangle 40"/>
          <p:cNvSpPr/>
          <p:nvPr/>
        </p:nvSpPr>
        <p:spPr>
          <a:xfrm>
            <a:off x="7323573" y="1665465"/>
            <a:ext cx="661714" cy="833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nl-BE" smtClean="0">
                <a:solidFill>
                  <a:srgbClr val="FF0000"/>
                </a:solidFill>
              </a:rPr>
              <a:t>Voorbeeld 1: informatiestroom</a:t>
            </a:r>
            <a:endParaRPr lang="fr-BE" dirty="0">
              <a:solidFill>
                <a:srgbClr val="FF0000"/>
              </a:solidFill>
            </a:endParaRPr>
          </a:p>
        </p:txBody>
      </p:sp>
      <p:pic>
        <p:nvPicPr>
          <p:cNvPr id="5" name="Picture 4" descr="https://d30y9cdsu7xlg0.cloudfront.net/png/225592-200.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1006" y="2078019"/>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65029" y="2730626"/>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s://d30y9cdsu7xlg0.cloudfront.net/png/225592-200.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1006" y="3385264"/>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02389" y="2730626"/>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https://d30y9cdsu7xlg0.cloudfront.net/png/225592-200.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82926" y="2730626"/>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d30y9cdsu7xlg0.cloudfront.net/png/225592-200.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67306" y="1721046"/>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d30y9cdsu7xlg0.cloudfront.net/png/225592-200.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9972" y="2730626"/>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d30y9cdsu7xlg0.cloudfront.net/png/225592-200.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90404" y="3605414"/>
            <a:ext cx="661714" cy="66171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1442720" y="2465282"/>
            <a:ext cx="1222309" cy="5306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3"/>
          </p:cNvCxnSpPr>
          <p:nvPr/>
        </p:nvCxnSpPr>
        <p:spPr>
          <a:xfrm flipV="1">
            <a:off x="1442720" y="3169920"/>
            <a:ext cx="1222309" cy="5462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3"/>
            <a:endCxn id="8" idx="1"/>
          </p:cNvCxnSpPr>
          <p:nvPr/>
        </p:nvCxnSpPr>
        <p:spPr>
          <a:xfrm>
            <a:off x="3326743" y="3061483"/>
            <a:ext cx="107564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3"/>
            <a:endCxn id="9" idx="1"/>
          </p:cNvCxnSpPr>
          <p:nvPr/>
        </p:nvCxnSpPr>
        <p:spPr>
          <a:xfrm>
            <a:off x="5064103" y="3061483"/>
            <a:ext cx="91882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9" idx="3"/>
            <a:endCxn id="11" idx="1"/>
          </p:cNvCxnSpPr>
          <p:nvPr/>
        </p:nvCxnSpPr>
        <p:spPr>
          <a:xfrm>
            <a:off x="6644640" y="3061483"/>
            <a:ext cx="124533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0" idx="1"/>
          </p:cNvCxnSpPr>
          <p:nvPr/>
        </p:nvCxnSpPr>
        <p:spPr>
          <a:xfrm flipV="1">
            <a:off x="6644640" y="2051903"/>
            <a:ext cx="622666" cy="8335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2" idx="1"/>
          </p:cNvCxnSpPr>
          <p:nvPr/>
        </p:nvCxnSpPr>
        <p:spPr>
          <a:xfrm>
            <a:off x="6644640" y="3251200"/>
            <a:ext cx="645764" cy="6850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21627" y="4746359"/>
            <a:ext cx="8859814" cy="1384995"/>
          </a:xfrm>
          <a:prstGeom prst="rect">
            <a:avLst/>
          </a:prstGeom>
          <a:noFill/>
        </p:spPr>
        <p:txBody>
          <a:bodyPr wrap="square" rtlCol="0">
            <a:spAutoFit/>
          </a:bodyPr>
          <a:lstStyle/>
          <a:p>
            <a:pPr algn="ctr"/>
            <a:r>
              <a:rPr lang="nl-BE" sz="2800" dirty="0" smtClean="0"/>
              <a:t>Als je de drie centrale entiteiten in de stroom behoudt,</a:t>
            </a:r>
          </a:p>
          <a:p>
            <a:pPr algn="ctr"/>
            <a:r>
              <a:rPr lang="nl-BE" sz="2800" dirty="0" smtClean="0"/>
              <a:t>biedt blockchain geen meerwaarde tegenover bestaande technologieën </a:t>
            </a:r>
            <a:endParaRPr lang="fr-BE" sz="2800" dirty="0"/>
          </a:p>
        </p:txBody>
      </p:sp>
      <p:sp>
        <p:nvSpPr>
          <p:cNvPr id="16" name="Slide Number Placeholder 15"/>
          <p:cNvSpPr>
            <a:spLocks noGrp="1"/>
          </p:cNvSpPr>
          <p:nvPr>
            <p:ph type="sldNum" sz="quarter" idx="12"/>
          </p:nvPr>
        </p:nvSpPr>
        <p:spPr/>
        <p:txBody>
          <a:bodyPr/>
          <a:lstStyle/>
          <a:p>
            <a:fld id="{13B540AB-6939-4937-A918-1D15FF1C7CE3}" type="slidenum">
              <a:rPr lang="nl-BE" smtClean="0"/>
              <a:t>17</a:t>
            </a:fld>
            <a:endParaRPr lang="nl-BE" dirty="0"/>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4700326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60" y="998283"/>
            <a:ext cx="7435079" cy="5305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el 9"/>
          <p:cNvSpPr>
            <a:spLocks noGrp="1"/>
          </p:cNvSpPr>
          <p:nvPr>
            <p:ph type="title"/>
          </p:nvPr>
        </p:nvSpPr>
        <p:spPr/>
        <p:txBody>
          <a:bodyPr>
            <a:normAutofit/>
          </a:bodyPr>
          <a:lstStyle/>
          <a:p>
            <a:r>
              <a:rPr lang="nl-BE" dirty="0">
                <a:solidFill>
                  <a:srgbClr val="FF0000"/>
                </a:solidFill>
              </a:rPr>
              <a:t>Voorbeeld 2: aanvraag </a:t>
            </a:r>
            <a:r>
              <a:rPr lang="nl-BE" dirty="0" smtClean="0">
                <a:solidFill>
                  <a:srgbClr val="FF0000"/>
                </a:solidFill>
              </a:rPr>
              <a:t>rolstoel</a:t>
            </a:r>
            <a:r>
              <a:rPr lang="fr-BE" dirty="0" smtClean="0">
                <a:solidFill>
                  <a:srgbClr val="FF0000"/>
                </a:solidFill>
              </a:rPr>
              <a:t> (NL)</a:t>
            </a:r>
            <a:endParaRPr lang="fr-BE" dirty="0"/>
          </a:p>
        </p:txBody>
      </p:sp>
      <p:sp>
        <p:nvSpPr>
          <p:cNvPr id="5" name="Slide Number Placeholder 4"/>
          <p:cNvSpPr>
            <a:spLocks noGrp="1"/>
          </p:cNvSpPr>
          <p:nvPr>
            <p:ph type="sldNum" sz="quarter" idx="12"/>
          </p:nvPr>
        </p:nvSpPr>
        <p:spPr/>
        <p:txBody>
          <a:bodyPr/>
          <a:lstStyle/>
          <a:p>
            <a:fld id="{30A9230E-FFBB-4CCB-ABD7-198084EDE768}" type="slidenum">
              <a:rPr lang="fr-BE" smtClean="0"/>
              <a:pPr/>
              <a:t>18</a:t>
            </a:fld>
            <a:endParaRPr lang="fr-BE" dirty="0"/>
          </a:p>
        </p:txBody>
      </p:sp>
      <p:sp>
        <p:nvSpPr>
          <p:cNvPr id="2" name="Tijdelijke aanduiding voor datum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806039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27" y="1060042"/>
            <a:ext cx="8032489" cy="453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2106" y="5460768"/>
            <a:ext cx="8566794" cy="954107"/>
          </a:xfrm>
          <a:prstGeom prst="rect">
            <a:avLst/>
          </a:prstGeom>
          <a:noFill/>
        </p:spPr>
        <p:txBody>
          <a:bodyPr wrap="square" rtlCol="0">
            <a:spAutoFit/>
          </a:bodyPr>
          <a:lstStyle/>
          <a:p>
            <a:r>
              <a:rPr lang="nl-BE" sz="2000" b="1" dirty="0" smtClean="0">
                <a:solidFill>
                  <a:schemeClr val="accent1"/>
                </a:solidFill>
              </a:rPr>
              <a:t>Essentiële vraag</a:t>
            </a:r>
          </a:p>
          <a:p>
            <a:r>
              <a:rPr lang="nl-BE" dirty="0" smtClean="0"/>
              <a:t>Weegt de extra complexiteit op tegen het vertrouwensvoordeel dat de gemeente de data niet kan wijzigen ? Wellicht zorgleveranciers geen vragende partij</a:t>
            </a:r>
            <a:endParaRPr lang="fr-BE" dirty="0"/>
          </a:p>
        </p:txBody>
      </p:sp>
      <p:sp>
        <p:nvSpPr>
          <p:cNvPr id="6" name="Titel 5"/>
          <p:cNvSpPr>
            <a:spLocks noGrp="1"/>
          </p:cNvSpPr>
          <p:nvPr>
            <p:ph type="title"/>
          </p:nvPr>
        </p:nvSpPr>
        <p:spPr/>
        <p:txBody>
          <a:bodyPr>
            <a:normAutofit/>
          </a:bodyPr>
          <a:lstStyle/>
          <a:p>
            <a:r>
              <a:rPr lang="nl-BE" dirty="0">
                <a:solidFill>
                  <a:srgbClr val="FF0000"/>
                </a:solidFill>
              </a:rPr>
              <a:t>Voorbeeld 2: aanvraag </a:t>
            </a:r>
            <a:r>
              <a:rPr lang="nl-BE" dirty="0" smtClean="0">
                <a:solidFill>
                  <a:srgbClr val="FF0000"/>
                </a:solidFill>
              </a:rPr>
              <a:t>rolstoel</a:t>
            </a:r>
            <a:r>
              <a:rPr lang="fr-BE" dirty="0" smtClean="0">
                <a:solidFill>
                  <a:srgbClr val="FF0000"/>
                </a:solidFill>
              </a:rPr>
              <a:t> (NL)</a:t>
            </a:r>
            <a:endParaRPr lang="fr-BE" dirty="0"/>
          </a:p>
        </p:txBody>
      </p:sp>
      <p:sp>
        <p:nvSpPr>
          <p:cNvPr id="2" name="Slide Number Placeholder 1"/>
          <p:cNvSpPr>
            <a:spLocks noGrp="1"/>
          </p:cNvSpPr>
          <p:nvPr>
            <p:ph type="sldNum" sz="quarter" idx="12"/>
          </p:nvPr>
        </p:nvSpPr>
        <p:spPr>
          <a:xfrm>
            <a:off x="3517900" y="6453188"/>
            <a:ext cx="2133600" cy="365125"/>
          </a:xfrm>
        </p:spPr>
        <p:txBody>
          <a:bodyPr/>
          <a:lstStyle/>
          <a:p>
            <a:fld id="{30A9230E-FFBB-4CCB-ABD7-198084EDE768}" type="slidenum">
              <a:rPr lang="fr-BE" smtClean="0"/>
              <a:pPr/>
              <a:t>19</a:t>
            </a:fld>
            <a:endParaRPr lang="fr-BE" dirty="0"/>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893204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Enkele nieuwe tendenzen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Conver-sational</a:t>
            </a:r>
            <a:r>
              <a:rPr lang="nl-BE" dirty="0"/>
              <a:t> Interfaces</a:t>
            </a:r>
            <a:endParaRPr lang="fr-BE" dirty="0"/>
          </a:p>
        </p:txBody>
      </p:sp>
      <p:sp>
        <p:nvSpPr>
          <p:cNvPr id="11" name="Hexagon 10"/>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Autono-mous</a:t>
            </a:r>
            <a:r>
              <a:rPr lang="nl-BE" dirty="0"/>
              <a:t> </a:t>
            </a:r>
            <a:r>
              <a:rPr lang="nl-BE" dirty="0" err="1"/>
              <a:t>agents</a:t>
            </a:r>
            <a:r>
              <a:rPr lang="nl-BE" dirty="0"/>
              <a:t> </a:t>
            </a:r>
            <a:r>
              <a:rPr lang="nl-BE" dirty="0" err="1"/>
              <a:t>and</a:t>
            </a:r>
            <a:r>
              <a:rPr lang="nl-BE" dirty="0"/>
              <a:t> </a:t>
            </a:r>
            <a:r>
              <a:rPr lang="nl-BE" dirty="0" err="1"/>
              <a:t>things</a:t>
            </a:r>
            <a:endParaRPr lang="fr-BE" dirty="0"/>
          </a:p>
        </p:txBody>
      </p:sp>
      <p:sp>
        <p:nvSpPr>
          <p:cNvPr id="12" name="Hexagon 11"/>
          <p:cNvSpPr/>
          <p:nvPr/>
        </p:nvSpPr>
        <p:spPr>
          <a:xfrm>
            <a:off x="5581070" y="263323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Adaptive</a:t>
            </a:r>
            <a:r>
              <a:rPr lang="nl-BE" dirty="0"/>
              <a:t> security </a:t>
            </a:r>
            <a:r>
              <a:rPr lang="nl-BE" dirty="0" err="1"/>
              <a:t>architec-ture</a:t>
            </a:r>
            <a:endParaRPr lang="fr-BE" dirty="0"/>
          </a:p>
        </p:txBody>
      </p:sp>
      <p:sp>
        <p:nvSpPr>
          <p:cNvPr id="13" name="Hexagon 12"/>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Robotic</a:t>
            </a:r>
            <a:r>
              <a:rPr lang="nl-BE" dirty="0"/>
              <a:t> </a:t>
            </a:r>
            <a:r>
              <a:rPr lang="nl-BE" dirty="0" err="1"/>
              <a:t>process</a:t>
            </a:r>
            <a:r>
              <a:rPr lang="nl-BE" dirty="0"/>
              <a:t> auto-</a:t>
            </a:r>
            <a:r>
              <a:rPr lang="nl-BE" dirty="0" err="1"/>
              <a:t>mation</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source software</a:t>
            </a:r>
            <a:endParaRPr lang="fr-BE" dirty="0"/>
          </a:p>
        </p:txBody>
      </p:sp>
      <p:sp>
        <p:nvSpPr>
          <p:cNvPr id="15" name="Hexagon 14"/>
          <p:cNvSpPr/>
          <p:nvPr/>
        </p:nvSpPr>
        <p:spPr>
          <a:xfrm>
            <a:off x="7082634" y="187683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Big data analysis</a:t>
            </a:r>
            <a:endParaRPr lang="fr-BE" dirty="0"/>
          </a:p>
        </p:txBody>
      </p:sp>
      <p:sp>
        <p:nvSpPr>
          <p:cNvPr id="16" name="Hexagon 15"/>
          <p:cNvSpPr/>
          <p:nvPr/>
        </p:nvSpPr>
        <p:spPr>
          <a:xfrm>
            <a:off x="7082628" y="337548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Artificial</a:t>
            </a:r>
            <a:r>
              <a:rPr lang="nl-BE" dirty="0" smtClean="0"/>
              <a:t> Intelligence</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8" name="Hexagon 17"/>
          <p:cNvSpPr/>
          <p:nvPr/>
        </p:nvSpPr>
        <p:spPr>
          <a:xfrm>
            <a:off x="5581070" y="4149444"/>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a:t>
            </a:r>
            <a:endParaRPr lang="fr-BE" dirty="0"/>
          </a:p>
        </p:txBody>
      </p:sp>
    </p:spTree>
    <p:extLst>
      <p:ext uri="{BB962C8B-B14F-4D97-AF65-F5344CB8AC3E}">
        <p14:creationId xmlns:p14="http://schemas.microsoft.com/office/powerpoint/2010/main" val="189839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2" y="1021553"/>
            <a:ext cx="6231622" cy="518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13B540AB-6939-4937-A918-1D15FF1C7CE3}" type="slidenum">
              <a:rPr lang="nl-BE" smtClean="0"/>
              <a:pPr/>
              <a:t>20</a:t>
            </a:fld>
            <a:endParaRPr lang="nl-BE" dirty="0"/>
          </a:p>
        </p:txBody>
      </p:sp>
      <p:sp>
        <p:nvSpPr>
          <p:cNvPr id="2" name="Title 1"/>
          <p:cNvSpPr>
            <a:spLocks noGrp="1"/>
          </p:cNvSpPr>
          <p:nvPr>
            <p:ph type="title"/>
          </p:nvPr>
        </p:nvSpPr>
        <p:spPr/>
        <p:txBody>
          <a:bodyPr/>
          <a:lstStyle/>
          <a:p>
            <a:r>
              <a:rPr lang="nl-BE" dirty="0" smtClean="0">
                <a:solidFill>
                  <a:srgbClr val="FF0000"/>
                </a:solidFill>
              </a:rPr>
              <a:t>Voorbeeld 3: sociale </a:t>
            </a:r>
            <a:r>
              <a:rPr lang="nl-BE" dirty="0">
                <a:solidFill>
                  <a:srgbClr val="FF0000"/>
                </a:solidFill>
              </a:rPr>
              <a:t>h</a:t>
            </a:r>
            <a:r>
              <a:rPr lang="nl-BE" dirty="0" smtClean="0">
                <a:solidFill>
                  <a:srgbClr val="FF0000"/>
                </a:solidFill>
              </a:rPr>
              <a:t>uisvesting</a:t>
            </a:r>
            <a:endParaRPr lang="fr-BE" dirty="0">
              <a:solidFill>
                <a:srgbClr val="FF0000"/>
              </a:solidFill>
            </a:endParaRPr>
          </a:p>
        </p:txBody>
      </p:sp>
      <p:sp>
        <p:nvSpPr>
          <p:cNvPr id="33" name="TextBox 32"/>
          <p:cNvSpPr txBox="1"/>
          <p:nvPr/>
        </p:nvSpPr>
        <p:spPr>
          <a:xfrm>
            <a:off x="5750560" y="4128251"/>
            <a:ext cx="3411566" cy="2369880"/>
          </a:xfrm>
          <a:prstGeom prst="rect">
            <a:avLst/>
          </a:prstGeom>
          <a:noFill/>
        </p:spPr>
        <p:txBody>
          <a:bodyPr wrap="square" rtlCol="0">
            <a:spAutoFit/>
          </a:bodyPr>
          <a:lstStyle/>
          <a:p>
            <a:r>
              <a:rPr lang="nl-BE" sz="2000" b="1" dirty="0" smtClean="0">
                <a:solidFill>
                  <a:schemeClr val="accent1"/>
                </a:solidFill>
              </a:rPr>
              <a:t>Vertrouwens-issue weegt niet zwaar door</a:t>
            </a:r>
          </a:p>
          <a:p>
            <a:r>
              <a:rPr lang="nl-BE" dirty="0" smtClean="0"/>
              <a:t>Sociale huisvestingsmaat-</a:t>
            </a:r>
            <a:r>
              <a:rPr lang="nl-BE" dirty="0" err="1" smtClean="0"/>
              <a:t>schappijen</a:t>
            </a:r>
            <a:r>
              <a:rPr lang="nl-BE" dirty="0" smtClean="0"/>
              <a:t> geen vragende partij voor blockchain-benadering:</a:t>
            </a:r>
          </a:p>
          <a:p>
            <a:r>
              <a:rPr lang="nl-BE" dirty="0" smtClean="0"/>
              <a:t>meer complexiteit, kosten, onderhoud =&gt; gecentraliseerde benadering</a:t>
            </a:r>
            <a:endParaRPr lang="nl-BE" dirty="0"/>
          </a:p>
        </p:txBody>
      </p:sp>
      <p:sp>
        <p:nvSpPr>
          <p:cNvPr id="25" name="TextBox 24"/>
          <p:cNvSpPr txBox="1"/>
          <p:nvPr/>
        </p:nvSpPr>
        <p:spPr>
          <a:xfrm>
            <a:off x="5750560" y="945587"/>
            <a:ext cx="3556000" cy="1508105"/>
          </a:xfrm>
          <a:prstGeom prst="rect">
            <a:avLst/>
          </a:prstGeom>
          <a:noFill/>
        </p:spPr>
        <p:txBody>
          <a:bodyPr wrap="square" rtlCol="0">
            <a:spAutoFit/>
          </a:bodyPr>
          <a:lstStyle/>
          <a:p>
            <a:r>
              <a:rPr lang="nl-BE" sz="2000" b="1" dirty="0" smtClean="0">
                <a:solidFill>
                  <a:schemeClr val="accent1"/>
                </a:solidFill>
              </a:rPr>
              <a:t>Situatie vandaag</a:t>
            </a:r>
          </a:p>
          <a:p>
            <a:pPr marL="285750" indent="-285750">
              <a:buFontTx/>
              <a:buChar char="-"/>
            </a:pPr>
            <a:r>
              <a:rPr lang="nl-BE" dirty="0"/>
              <a:t>b</a:t>
            </a:r>
            <a:r>
              <a:rPr lang="nl-BE" dirty="0" smtClean="0"/>
              <a:t>urger schrijft zich meerdere keren in</a:t>
            </a:r>
          </a:p>
          <a:p>
            <a:pPr marL="285750" indent="-285750">
              <a:buFontTx/>
              <a:buChar char="-"/>
            </a:pPr>
            <a:r>
              <a:rPr lang="nl-BE" dirty="0"/>
              <a:t>n</a:t>
            </a:r>
            <a:r>
              <a:rPr lang="nl-BE" dirty="0" smtClean="0"/>
              <a:t>iet transparant: “</a:t>
            </a:r>
            <a:r>
              <a:rPr lang="nl-BE" i="1" dirty="0" smtClean="0"/>
              <a:t>Waarom ben ik nog niet aan de beurt?</a:t>
            </a:r>
            <a:r>
              <a:rPr lang="nl-BE" dirty="0" smtClean="0"/>
              <a:t> “</a:t>
            </a:r>
          </a:p>
        </p:txBody>
      </p:sp>
      <p:sp>
        <p:nvSpPr>
          <p:cNvPr id="26" name="TextBox 25"/>
          <p:cNvSpPr txBox="1"/>
          <p:nvPr/>
        </p:nvSpPr>
        <p:spPr>
          <a:xfrm>
            <a:off x="0" y="5962667"/>
            <a:ext cx="3037948" cy="523220"/>
          </a:xfrm>
          <a:prstGeom prst="rect">
            <a:avLst/>
          </a:prstGeom>
          <a:noFill/>
        </p:spPr>
        <p:txBody>
          <a:bodyPr wrap="none" rtlCol="0">
            <a:spAutoFit/>
          </a:bodyPr>
          <a:lstStyle/>
          <a:p>
            <a:r>
              <a:rPr lang="nl-BE" sz="1400" dirty="0" smtClean="0"/>
              <a:t>SHM: Sociale huisvestingsmaatschappij</a:t>
            </a:r>
          </a:p>
          <a:p>
            <a:r>
              <a:rPr lang="nl-BE" sz="1400" dirty="0" smtClean="0"/>
              <a:t>SVK: Sociaal verhuurkantoor</a:t>
            </a:r>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1590297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Oval 71"/>
          <p:cNvSpPr>
            <a:spLocks noChangeAspect="1"/>
          </p:cNvSpPr>
          <p:nvPr/>
        </p:nvSpPr>
        <p:spPr>
          <a:xfrm>
            <a:off x="3029510" y="1166792"/>
            <a:ext cx="3259120" cy="3259120"/>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 name="Slide Number Placeholder 3"/>
          <p:cNvSpPr>
            <a:spLocks noGrp="1"/>
          </p:cNvSpPr>
          <p:nvPr>
            <p:ph type="sldNum" sz="quarter" idx="12"/>
          </p:nvPr>
        </p:nvSpPr>
        <p:spPr/>
        <p:txBody>
          <a:bodyPr/>
          <a:lstStyle/>
          <a:p>
            <a:fld id="{13B540AB-6939-4937-A918-1D15FF1C7CE3}" type="slidenum">
              <a:rPr lang="nl-BE" smtClean="0"/>
              <a:pPr/>
              <a:t>21</a:t>
            </a:fld>
            <a:endParaRPr lang="nl-BE" dirty="0"/>
          </a:p>
        </p:txBody>
      </p:sp>
      <p:sp>
        <p:nvSpPr>
          <p:cNvPr id="2" name="Title 1"/>
          <p:cNvSpPr>
            <a:spLocks noGrp="1"/>
          </p:cNvSpPr>
          <p:nvPr>
            <p:ph type="title"/>
          </p:nvPr>
        </p:nvSpPr>
        <p:spPr/>
        <p:txBody>
          <a:bodyPr/>
          <a:lstStyle/>
          <a:p>
            <a:r>
              <a:rPr lang="nl-BE" dirty="0" smtClean="0">
                <a:solidFill>
                  <a:srgbClr val="00B050"/>
                </a:solidFill>
              </a:rPr>
              <a:t>Voorbeeld 4: aantoonbaarheidsdienst</a:t>
            </a:r>
            <a:endParaRPr lang="fr-BE" dirty="0">
              <a:solidFill>
                <a:srgbClr val="00B050"/>
              </a:solidFill>
            </a:endParaRPr>
          </a:p>
        </p:txBody>
      </p:sp>
      <p:grpSp>
        <p:nvGrpSpPr>
          <p:cNvPr id="26" name="Group 25"/>
          <p:cNvGrpSpPr/>
          <p:nvPr/>
        </p:nvGrpSpPr>
        <p:grpSpPr>
          <a:xfrm>
            <a:off x="5577951" y="3188017"/>
            <a:ext cx="1538814" cy="1474323"/>
            <a:chOff x="6239282" y="3823869"/>
            <a:chExt cx="2104058" cy="2015878"/>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9282" y="5266450"/>
              <a:ext cx="573297" cy="573297"/>
            </a:xfrm>
            <a:prstGeom prst="rect">
              <a:avLst/>
            </a:prstGeom>
          </p:spPr>
        </p:pic>
        <p:grpSp>
          <p:nvGrpSpPr>
            <p:cNvPr id="30" name="Group 29"/>
            <p:cNvGrpSpPr/>
            <p:nvPr/>
          </p:nvGrpSpPr>
          <p:grpSpPr>
            <a:xfrm>
              <a:off x="6493205" y="4110068"/>
              <a:ext cx="1323669" cy="1156430"/>
              <a:chOff x="6493205" y="4110068"/>
              <a:chExt cx="1323669" cy="1156430"/>
            </a:xfrm>
          </p:grpSpPr>
          <p:cxnSp>
            <p:nvCxnSpPr>
              <p:cNvPr id="34" name="Straight Connector 33"/>
              <p:cNvCxnSpPr/>
              <p:nvPr/>
            </p:nvCxnSpPr>
            <p:spPr>
              <a:xfrm>
                <a:off x="6888720" y="4110068"/>
                <a:ext cx="928154" cy="3022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811405" y="4460265"/>
                <a:ext cx="567525" cy="41106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493205" y="4460265"/>
                <a:ext cx="0" cy="80623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31" name="Picture 2" descr="http://www.clker.com/cliparts/5/z/K/D/E/s/business-person-bla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8930" y="4643082"/>
              <a:ext cx="437944" cy="572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0940" y="3823869"/>
              <a:ext cx="572400" cy="572400"/>
            </a:xfrm>
            <a:prstGeom prst="rect">
              <a:avLst/>
            </a:prstGeom>
          </p:spPr>
        </p:pic>
      </p:grpSp>
      <p:grpSp>
        <p:nvGrpSpPr>
          <p:cNvPr id="42" name="Group 41"/>
          <p:cNvGrpSpPr/>
          <p:nvPr/>
        </p:nvGrpSpPr>
        <p:grpSpPr>
          <a:xfrm>
            <a:off x="5881990" y="1506788"/>
            <a:ext cx="1152285" cy="918469"/>
            <a:chOff x="6655001" y="1525083"/>
            <a:chExt cx="1575548" cy="1255845"/>
          </a:xfrm>
        </p:grpSpPr>
        <p:grpSp>
          <p:nvGrpSpPr>
            <p:cNvPr id="43" name="Group 42"/>
            <p:cNvGrpSpPr/>
            <p:nvPr/>
          </p:nvGrpSpPr>
          <p:grpSpPr>
            <a:xfrm>
              <a:off x="6655001" y="1525083"/>
              <a:ext cx="999548" cy="988761"/>
              <a:chOff x="6655001" y="1525083"/>
              <a:chExt cx="999548" cy="988761"/>
            </a:xfrm>
          </p:grpSpPr>
          <p:cxnSp>
            <p:nvCxnSpPr>
              <p:cNvPr id="45" name="Straight Connector 44"/>
              <p:cNvCxnSpPr/>
              <p:nvPr/>
            </p:nvCxnSpPr>
            <p:spPr>
              <a:xfrm flipV="1">
                <a:off x="6655001" y="1525082"/>
                <a:ext cx="233718" cy="51952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721748" y="2472012"/>
                <a:ext cx="932801" cy="4183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549" y="2204928"/>
              <a:ext cx="576000" cy="576000"/>
            </a:xfrm>
            <a:prstGeom prst="rect">
              <a:avLst/>
            </a:prstGeom>
          </p:spPr>
        </p:pic>
      </p:grpSp>
      <p:grpSp>
        <p:nvGrpSpPr>
          <p:cNvPr id="47" name="Group 46"/>
          <p:cNvGrpSpPr/>
          <p:nvPr/>
        </p:nvGrpSpPr>
        <p:grpSpPr>
          <a:xfrm>
            <a:off x="2040421" y="2445472"/>
            <a:ext cx="1080453" cy="1084264"/>
            <a:chOff x="1402329" y="2808568"/>
            <a:chExt cx="1477330" cy="1482541"/>
          </a:xfrm>
        </p:grpSpPr>
        <p:cxnSp>
          <p:nvCxnSpPr>
            <p:cNvPr id="48" name="Straight Connector 47"/>
            <p:cNvCxnSpPr/>
            <p:nvPr/>
          </p:nvCxnSpPr>
          <p:spPr>
            <a:xfrm flipV="1">
              <a:off x="1956878" y="3380968"/>
              <a:ext cx="893752" cy="63389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1956877" y="3123703"/>
              <a:ext cx="922782" cy="45516"/>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1385" y="2808568"/>
              <a:ext cx="445756" cy="572400"/>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2329" y="3679109"/>
              <a:ext cx="612000" cy="612000"/>
            </a:xfrm>
            <a:prstGeom prst="rect">
              <a:avLst/>
            </a:prstGeom>
          </p:spPr>
        </p:pic>
      </p:grpSp>
      <p:cxnSp>
        <p:nvCxnSpPr>
          <p:cNvPr id="54" name="Straight Connector 53"/>
          <p:cNvCxnSpPr/>
          <p:nvPr/>
        </p:nvCxnSpPr>
        <p:spPr>
          <a:xfrm flipH="1" flipV="1">
            <a:off x="2768399" y="2092594"/>
            <a:ext cx="331245" cy="437439"/>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670276" y="2720349"/>
            <a:ext cx="653859" cy="2110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969772" y="2229925"/>
            <a:ext cx="435395" cy="424861"/>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4985934" y="2911409"/>
            <a:ext cx="531237" cy="337702"/>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948456" y="1085527"/>
            <a:ext cx="426929" cy="421261"/>
          </a:xfrm>
          <a:prstGeom prst="rect">
            <a:avLst/>
          </a:prstGeom>
        </p:spPr>
      </p:pic>
      <p:pic>
        <p:nvPicPr>
          <p:cNvPr id="59" name="Picture 3"/>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79066" y="2380343"/>
            <a:ext cx="591210" cy="59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3"/>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05167" y="1794221"/>
            <a:ext cx="591210" cy="59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3"/>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21686" y="3002621"/>
            <a:ext cx="591210" cy="59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Content Placeholder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45993" y="1677101"/>
            <a:ext cx="321875" cy="419284"/>
          </a:xfrm>
          <a:prstGeom prst="rect">
            <a:avLst/>
          </a:prstGeom>
        </p:spPr>
      </p:pic>
      <p:sp>
        <p:nvSpPr>
          <p:cNvPr id="71" name="Rectangle 70"/>
          <p:cNvSpPr/>
          <p:nvPr/>
        </p:nvSpPr>
        <p:spPr>
          <a:xfrm>
            <a:off x="97280" y="3872762"/>
            <a:ext cx="4490006" cy="954107"/>
          </a:xfrm>
          <a:prstGeom prst="rect">
            <a:avLst/>
          </a:prstGeom>
          <a:noFill/>
        </p:spPr>
        <p:txBody>
          <a:bodyPr wrap="square">
            <a:spAutoFit/>
          </a:bodyPr>
          <a:lstStyle/>
          <a:p>
            <a:r>
              <a:rPr lang="nl-BE" sz="2000" b="1" dirty="0" smtClean="0">
                <a:solidFill>
                  <a:schemeClr val="accent1"/>
                </a:solidFill>
              </a:rPr>
              <a:t>Probleem: aantoonbaarheid</a:t>
            </a:r>
          </a:p>
          <a:p>
            <a:pPr marL="285750" indent="-285750">
              <a:buFontTx/>
              <a:buChar char="-"/>
            </a:pPr>
            <a:r>
              <a:rPr lang="nl-BE" dirty="0" err="1"/>
              <a:t>p</a:t>
            </a:r>
            <a:r>
              <a:rPr lang="nl-BE" dirty="0" err="1" smtClean="0"/>
              <a:t>roof</a:t>
            </a:r>
            <a:r>
              <a:rPr lang="nl-BE" dirty="0" smtClean="0"/>
              <a:t>-of-delivery </a:t>
            </a:r>
            <a:r>
              <a:rPr lang="nl-BE" dirty="0"/>
              <a:t>&amp; </a:t>
            </a:r>
            <a:r>
              <a:rPr lang="nl-BE" dirty="0" err="1" smtClean="0"/>
              <a:t>proof</a:t>
            </a:r>
            <a:r>
              <a:rPr lang="nl-BE" dirty="0" smtClean="0"/>
              <a:t>-of-</a:t>
            </a:r>
            <a:r>
              <a:rPr lang="nl-BE" dirty="0" err="1" smtClean="0"/>
              <a:t>receipt</a:t>
            </a:r>
            <a:endParaRPr lang="nl-BE" dirty="0"/>
          </a:p>
          <a:p>
            <a:pPr marL="285750" indent="-285750">
              <a:buFontTx/>
              <a:buChar char="-"/>
            </a:pPr>
            <a:r>
              <a:rPr lang="nl-BE" dirty="0"/>
              <a:t>b</a:t>
            </a:r>
            <a:r>
              <a:rPr lang="nl-BE" dirty="0" smtClean="0"/>
              <a:t>ewaartermijn</a:t>
            </a:r>
            <a:r>
              <a:rPr lang="nl-BE" dirty="0"/>
              <a:t>: 40-50 jaar</a:t>
            </a:r>
          </a:p>
        </p:txBody>
      </p:sp>
      <p:sp>
        <p:nvSpPr>
          <p:cNvPr id="53" name="Oval 52"/>
          <p:cNvSpPr>
            <a:spLocks noChangeAspect="1"/>
          </p:cNvSpPr>
          <p:nvPr/>
        </p:nvSpPr>
        <p:spPr>
          <a:xfrm>
            <a:off x="4180494" y="2262878"/>
            <a:ext cx="957152" cy="95715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900" dirty="0" smtClean="0">
                <a:solidFill>
                  <a:schemeClr val="bg1"/>
                </a:solidFill>
              </a:rPr>
              <a:t>eBox</a:t>
            </a:r>
            <a:endParaRPr lang="nl-BE" sz="1900" dirty="0">
              <a:solidFill>
                <a:schemeClr val="bg1"/>
              </a:solidFill>
            </a:endParaRPr>
          </a:p>
        </p:txBody>
      </p:sp>
      <p:sp>
        <p:nvSpPr>
          <p:cNvPr id="73" name="Rectangle 72"/>
          <p:cNvSpPr/>
          <p:nvPr/>
        </p:nvSpPr>
        <p:spPr>
          <a:xfrm>
            <a:off x="97280" y="4864570"/>
            <a:ext cx="7601890" cy="1508105"/>
          </a:xfrm>
          <a:prstGeom prst="rect">
            <a:avLst/>
          </a:prstGeom>
          <a:noFill/>
        </p:spPr>
        <p:txBody>
          <a:bodyPr wrap="square">
            <a:spAutoFit/>
          </a:bodyPr>
          <a:lstStyle/>
          <a:p>
            <a:r>
              <a:rPr lang="nl-BE" sz="2000" b="1" dirty="0" smtClean="0">
                <a:solidFill>
                  <a:schemeClr val="accent1"/>
                </a:solidFill>
              </a:rPr>
              <a:t>Vertrouwens-issue</a:t>
            </a:r>
          </a:p>
          <a:p>
            <a:pPr marL="285750" indent="-285750">
              <a:buFontTx/>
              <a:buChar char="-"/>
            </a:pPr>
            <a:r>
              <a:rPr lang="nl-BE" dirty="0"/>
              <a:t>o</a:t>
            </a:r>
            <a:r>
              <a:rPr lang="nl-BE" dirty="0" smtClean="0"/>
              <a:t>rganisatie of </a:t>
            </a:r>
            <a:r>
              <a:rPr lang="nl-BE" dirty="0" err="1" smtClean="0"/>
              <a:t>eBox</a:t>
            </a:r>
            <a:r>
              <a:rPr lang="nl-BE" dirty="0" smtClean="0"/>
              <a:t> mag niet in staat zijn in zijn eentje bewijzen te wijzigen, te verwijderen of valse bewijzen te creëren</a:t>
            </a:r>
          </a:p>
          <a:p>
            <a:pPr marL="285750" indent="-285750">
              <a:buFontTx/>
              <a:buChar char="-"/>
            </a:pPr>
            <a:r>
              <a:rPr lang="nl-BE" dirty="0"/>
              <a:t>o</a:t>
            </a:r>
            <a:r>
              <a:rPr lang="nl-BE" dirty="0" smtClean="0"/>
              <a:t>rganisaties vertrouwen </a:t>
            </a:r>
            <a:r>
              <a:rPr lang="nl-BE" dirty="0" err="1" smtClean="0"/>
              <a:t>eBox</a:t>
            </a:r>
            <a:r>
              <a:rPr lang="nl-BE" dirty="0" smtClean="0"/>
              <a:t> onvoldoende en </a:t>
            </a:r>
            <a:r>
              <a:rPr lang="nl-BE" dirty="0" err="1" smtClean="0"/>
              <a:t>vice</a:t>
            </a:r>
            <a:r>
              <a:rPr lang="nl-BE" dirty="0" smtClean="0"/>
              <a:t> versa</a:t>
            </a:r>
          </a:p>
          <a:p>
            <a:pPr marL="285750" indent="-285750">
              <a:buFontTx/>
              <a:buChar char="-"/>
            </a:pPr>
            <a:r>
              <a:rPr lang="nl-BE" dirty="0"/>
              <a:t>m</a:t>
            </a:r>
            <a:r>
              <a:rPr lang="nl-BE" dirty="0" smtClean="0"/>
              <a:t>aar leden vertrouwen wel hun organisatie</a:t>
            </a:r>
            <a:endParaRPr lang="nl-BE" dirty="0"/>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416805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B540AB-6939-4937-A918-1D15FF1C7CE3}" type="slidenum">
              <a:rPr lang="nl-BE" smtClean="0"/>
              <a:pPr/>
              <a:t>22</a:t>
            </a:fld>
            <a:endParaRPr lang="nl-BE" dirty="0"/>
          </a:p>
        </p:txBody>
      </p:sp>
      <p:sp>
        <p:nvSpPr>
          <p:cNvPr id="2" name="Title 1"/>
          <p:cNvSpPr>
            <a:spLocks noGrp="1"/>
          </p:cNvSpPr>
          <p:nvPr>
            <p:ph type="title"/>
          </p:nvPr>
        </p:nvSpPr>
        <p:spPr/>
        <p:txBody>
          <a:bodyPr/>
          <a:lstStyle/>
          <a:p>
            <a:r>
              <a:rPr lang="nl-BE" dirty="0" smtClean="0">
                <a:solidFill>
                  <a:srgbClr val="00B050"/>
                </a:solidFill>
              </a:rPr>
              <a:t>Voorbeeld 5: therapeutische relatie </a:t>
            </a:r>
            <a:endParaRPr lang="fr-BE" dirty="0">
              <a:solidFill>
                <a:srgbClr val="00B050"/>
              </a:solidFill>
            </a:endParaRPr>
          </a:p>
        </p:txBody>
      </p:sp>
      <p:sp>
        <p:nvSpPr>
          <p:cNvPr id="5" name="TextBox 4"/>
          <p:cNvSpPr txBox="1"/>
          <p:nvPr/>
        </p:nvSpPr>
        <p:spPr>
          <a:xfrm>
            <a:off x="376069" y="1276777"/>
            <a:ext cx="8310731" cy="830997"/>
          </a:xfrm>
          <a:prstGeom prst="rect">
            <a:avLst/>
          </a:prstGeom>
          <a:noFill/>
        </p:spPr>
        <p:txBody>
          <a:bodyPr wrap="square" rtlCol="0">
            <a:spAutoFit/>
          </a:bodyPr>
          <a:lstStyle/>
          <a:p>
            <a:pPr algn="ctr"/>
            <a:r>
              <a:rPr lang="nl-BE" sz="2400" dirty="0"/>
              <a:t>B</a:t>
            </a:r>
            <a:r>
              <a:rPr lang="nl-BE" sz="2400" dirty="0" smtClean="0"/>
              <a:t>epaalt of zorgverstrekker toegang heeft tot gezondheidsgegevens van een patiënt</a:t>
            </a:r>
            <a:endParaRPr lang="fr-BE" sz="24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89" y="2783882"/>
            <a:ext cx="2005810" cy="6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descr="Nationaal Intermutualistisch College (N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298" y="2628647"/>
            <a:ext cx="1924367" cy="82244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Image result for uz g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7" name="AutoShape 8" descr="Image result for uz g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536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9947" y="2783882"/>
            <a:ext cx="1721803" cy="58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558416" y="2973499"/>
            <a:ext cx="401072" cy="369332"/>
          </a:xfrm>
          <a:prstGeom prst="rect">
            <a:avLst/>
          </a:prstGeom>
          <a:noFill/>
        </p:spPr>
        <p:txBody>
          <a:bodyPr wrap="none" rtlCol="0">
            <a:spAutoFit/>
          </a:bodyPr>
          <a:lstStyle/>
          <a:p>
            <a:r>
              <a:rPr lang="nl-BE" dirty="0" smtClean="0"/>
              <a:t>….</a:t>
            </a:r>
            <a:endParaRPr lang="fr-BE" dirty="0"/>
          </a:p>
        </p:txBody>
      </p:sp>
      <p:sp>
        <p:nvSpPr>
          <p:cNvPr id="10" name="TextBox 9"/>
          <p:cNvSpPr txBox="1"/>
          <p:nvPr/>
        </p:nvSpPr>
        <p:spPr>
          <a:xfrm>
            <a:off x="587979" y="5113047"/>
            <a:ext cx="5798832" cy="954107"/>
          </a:xfrm>
          <a:prstGeom prst="rect">
            <a:avLst/>
          </a:prstGeom>
          <a:noFill/>
        </p:spPr>
        <p:txBody>
          <a:bodyPr wrap="none" rtlCol="0">
            <a:spAutoFit/>
          </a:bodyPr>
          <a:lstStyle/>
          <a:p>
            <a:r>
              <a:rPr lang="nl-BE" sz="2000" b="1" dirty="0" smtClean="0">
                <a:solidFill>
                  <a:schemeClr val="accent1"/>
                </a:solidFill>
              </a:rPr>
              <a:t>Vertrouwens-issues</a:t>
            </a:r>
          </a:p>
          <a:p>
            <a:pPr marL="285750" indent="-285750">
              <a:buFontTx/>
              <a:buChar char="-"/>
            </a:pPr>
            <a:r>
              <a:rPr lang="nl-BE" dirty="0" smtClean="0"/>
              <a:t>betrokkenen zijn in zekere zin elkaars concurrenten</a:t>
            </a:r>
          </a:p>
          <a:p>
            <a:pPr marL="285750" indent="-285750">
              <a:buFontTx/>
              <a:buChar char="-"/>
            </a:pPr>
            <a:r>
              <a:rPr lang="nl-BE" dirty="0"/>
              <a:t>g</a:t>
            </a:r>
            <a:r>
              <a:rPr lang="nl-BE" dirty="0" smtClean="0"/>
              <a:t>ecentraliseerde aanpak onwenselijk om </a:t>
            </a:r>
            <a:r>
              <a:rPr lang="nl-BE" dirty="0" err="1" smtClean="0"/>
              <a:t>privacyredenen</a:t>
            </a:r>
            <a:endParaRPr lang="fr-BE" dirty="0"/>
          </a:p>
        </p:txBody>
      </p:sp>
      <p:sp>
        <p:nvSpPr>
          <p:cNvPr id="14" name="TextBox 13"/>
          <p:cNvSpPr txBox="1"/>
          <p:nvPr/>
        </p:nvSpPr>
        <p:spPr>
          <a:xfrm>
            <a:off x="587979" y="3972936"/>
            <a:ext cx="3879075" cy="954107"/>
          </a:xfrm>
          <a:prstGeom prst="rect">
            <a:avLst/>
          </a:prstGeom>
          <a:noFill/>
        </p:spPr>
        <p:txBody>
          <a:bodyPr wrap="none" rtlCol="0">
            <a:spAutoFit/>
          </a:bodyPr>
          <a:lstStyle/>
          <a:p>
            <a:r>
              <a:rPr lang="nl-BE" sz="2000" b="1" dirty="0" smtClean="0">
                <a:solidFill>
                  <a:schemeClr val="accent1"/>
                </a:solidFill>
              </a:rPr>
              <a:t>Probleem</a:t>
            </a:r>
            <a:endParaRPr lang="fr-BE" sz="2400" b="1" dirty="0" smtClean="0">
              <a:solidFill>
                <a:schemeClr val="accent1"/>
              </a:solidFill>
            </a:endParaRPr>
          </a:p>
          <a:p>
            <a:pPr marL="273050" indent="-273050">
              <a:buFontTx/>
              <a:buChar char="-"/>
            </a:pPr>
            <a:r>
              <a:rPr lang="nl-BE" dirty="0"/>
              <a:t>f</a:t>
            </a:r>
            <a:r>
              <a:rPr lang="nl-BE" dirty="0" smtClean="0"/>
              <a:t>ragmentatie: verspreide informatie</a:t>
            </a:r>
          </a:p>
          <a:p>
            <a:pPr marL="273050" indent="-273050">
              <a:buFontTx/>
              <a:buChar char="-"/>
            </a:pPr>
            <a:r>
              <a:rPr lang="fr-BE" dirty="0" err="1"/>
              <a:t>g</a:t>
            </a:r>
            <a:r>
              <a:rPr lang="fr-BE" dirty="0" err="1" smtClean="0"/>
              <a:t>een</a:t>
            </a:r>
            <a:r>
              <a:rPr lang="fr-BE" dirty="0" smtClean="0"/>
              <a:t> </a:t>
            </a:r>
            <a:r>
              <a:rPr lang="fr-BE" dirty="0" err="1" smtClean="0"/>
              <a:t>overzicht</a:t>
            </a:r>
            <a:r>
              <a:rPr lang="fr-BE" dirty="0" smtClean="0"/>
              <a:t> </a:t>
            </a:r>
            <a:r>
              <a:rPr lang="fr-BE" dirty="0" err="1" smtClean="0"/>
              <a:t>voor</a:t>
            </a:r>
            <a:r>
              <a:rPr lang="fr-BE" dirty="0" smtClean="0"/>
              <a:t> </a:t>
            </a:r>
            <a:r>
              <a:rPr lang="fr-BE" dirty="0" err="1" smtClean="0"/>
              <a:t>patiënt</a:t>
            </a:r>
            <a:endParaRPr lang="nl-BE" dirty="0" smtClean="0"/>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28618173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nl-BE" dirty="0">
                <a:solidFill>
                  <a:srgbClr val="00B050"/>
                </a:solidFill>
              </a:rPr>
              <a:t>Voorbeeld 6: </a:t>
            </a:r>
            <a:br>
              <a:rPr lang="nl-BE" dirty="0">
                <a:solidFill>
                  <a:srgbClr val="00B050"/>
                </a:solidFill>
              </a:rPr>
            </a:br>
            <a:r>
              <a:rPr lang="nl-BE" dirty="0" err="1">
                <a:solidFill>
                  <a:srgbClr val="00B050"/>
                </a:solidFill>
              </a:rPr>
              <a:t>landoverschrijdende</a:t>
            </a:r>
            <a:r>
              <a:rPr lang="nl-BE" dirty="0">
                <a:solidFill>
                  <a:srgbClr val="00B050"/>
                </a:solidFill>
              </a:rPr>
              <a:t> processen</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pPr/>
              <a:t>23</a:t>
            </a:fld>
            <a:endParaRPr lang="nl-BE" dirty="0"/>
          </a:p>
        </p:txBody>
      </p:sp>
      <p:grpSp>
        <p:nvGrpSpPr>
          <p:cNvPr id="7" name="Group 6"/>
          <p:cNvGrpSpPr/>
          <p:nvPr/>
        </p:nvGrpSpPr>
        <p:grpSpPr>
          <a:xfrm>
            <a:off x="7394160" y="2986406"/>
            <a:ext cx="1254855" cy="1654965"/>
            <a:chOff x="2441895" y="4750799"/>
            <a:chExt cx="1254855" cy="1654965"/>
          </a:xfrm>
        </p:grpSpPr>
        <p:sp>
          <p:nvSpPr>
            <p:cNvPr id="8" name="TextBox 7"/>
            <p:cNvSpPr txBox="1"/>
            <p:nvPr/>
          </p:nvSpPr>
          <p:spPr>
            <a:xfrm>
              <a:off x="2451205" y="6005654"/>
              <a:ext cx="1236236" cy="400110"/>
            </a:xfrm>
            <a:prstGeom prst="rect">
              <a:avLst/>
            </a:prstGeom>
            <a:noFill/>
          </p:spPr>
          <p:txBody>
            <a:bodyPr wrap="none" rtlCol="0">
              <a:spAutoFit/>
            </a:bodyPr>
            <a:lstStyle/>
            <a:p>
              <a:r>
                <a:rPr lang="nl-BE" sz="2000" b="1" dirty="0" smtClean="0">
                  <a:solidFill>
                    <a:schemeClr val="tx1">
                      <a:lumMod val="50000"/>
                      <a:lumOff val="50000"/>
                    </a:schemeClr>
                  </a:solidFill>
                </a:rPr>
                <a:t>Diploma’s</a:t>
              </a:r>
              <a:endParaRPr lang="nl-BE" sz="2000" b="1" dirty="0">
                <a:solidFill>
                  <a:schemeClr val="tx1">
                    <a:lumMod val="50000"/>
                    <a:lumOff val="50000"/>
                  </a:schemeClr>
                </a:solidFill>
              </a:endParaRPr>
            </a:p>
          </p:txBody>
        </p:sp>
        <p:pic>
          <p:nvPicPr>
            <p:cNvPr id="9" name="Picture 8"/>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41895" y="4750799"/>
              <a:ext cx="1254855" cy="12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AutoShape 2" descr="Image result for icon nuclear was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1" name="AutoShape 4" descr="Image result for icon nuclear was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grpSp>
        <p:nvGrpSpPr>
          <p:cNvPr id="12" name="Group 11"/>
          <p:cNvGrpSpPr/>
          <p:nvPr/>
        </p:nvGrpSpPr>
        <p:grpSpPr>
          <a:xfrm>
            <a:off x="307975" y="1640280"/>
            <a:ext cx="2079415" cy="2376452"/>
            <a:chOff x="5006674" y="2916792"/>
            <a:chExt cx="2079415" cy="2376452"/>
          </a:xfrm>
        </p:grpSpPr>
        <p:pic>
          <p:nvPicPr>
            <p:cNvPr id="16391" name="Picture 7" descr="Image result for icon containe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82087" y="2916792"/>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006674" y="4585358"/>
              <a:ext cx="2079415" cy="707886"/>
            </a:xfrm>
            <a:prstGeom prst="rect">
              <a:avLst/>
            </a:prstGeom>
            <a:noFill/>
          </p:spPr>
          <p:txBody>
            <a:bodyPr wrap="none" rtlCol="0">
              <a:spAutoFit/>
            </a:bodyPr>
            <a:lstStyle/>
            <a:p>
              <a:pPr algn="ctr"/>
              <a:r>
                <a:rPr lang="nl-BE" sz="2000" b="1" dirty="0">
                  <a:solidFill>
                    <a:schemeClr val="tx1">
                      <a:lumMod val="50000"/>
                      <a:lumOff val="50000"/>
                    </a:schemeClr>
                  </a:solidFill>
                </a:rPr>
                <a:t>Internationaal </a:t>
              </a:r>
              <a:r>
                <a:rPr lang="nl-BE" sz="2000" b="1" dirty="0" smtClean="0">
                  <a:solidFill>
                    <a:schemeClr val="tx1">
                      <a:lumMod val="50000"/>
                      <a:lumOff val="50000"/>
                    </a:schemeClr>
                  </a:solidFill>
                </a:rPr>
                <a:t/>
              </a:r>
              <a:br>
                <a:rPr lang="nl-BE" sz="2000" b="1" dirty="0" smtClean="0">
                  <a:solidFill>
                    <a:schemeClr val="tx1">
                      <a:lumMod val="50000"/>
                      <a:lumOff val="50000"/>
                    </a:schemeClr>
                  </a:solidFill>
                </a:rPr>
              </a:br>
              <a:r>
                <a:rPr lang="nl-BE" sz="2000" b="1" dirty="0" smtClean="0">
                  <a:solidFill>
                    <a:schemeClr val="tx1">
                      <a:lumMod val="50000"/>
                      <a:lumOff val="50000"/>
                    </a:schemeClr>
                  </a:solidFill>
                </a:rPr>
                <a:t>containervervoer </a:t>
              </a:r>
              <a:endParaRPr lang="nl-BE" sz="2000" b="1" dirty="0">
                <a:solidFill>
                  <a:schemeClr val="tx1">
                    <a:lumMod val="50000"/>
                    <a:lumOff val="50000"/>
                  </a:schemeClr>
                </a:solidFill>
              </a:endParaRPr>
            </a:p>
          </p:txBody>
        </p:sp>
      </p:grpSp>
      <p:grpSp>
        <p:nvGrpSpPr>
          <p:cNvPr id="13" name="Group 12"/>
          <p:cNvGrpSpPr/>
          <p:nvPr/>
        </p:nvGrpSpPr>
        <p:grpSpPr>
          <a:xfrm>
            <a:off x="2784733" y="3070837"/>
            <a:ext cx="1755352" cy="1722344"/>
            <a:chOff x="1949979" y="3544643"/>
            <a:chExt cx="1755352" cy="1722344"/>
          </a:xfrm>
        </p:grpSpPr>
        <p:pic>
          <p:nvPicPr>
            <p:cNvPr id="16389" name="Picture 5"/>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52812" y="3544643"/>
              <a:ext cx="949685" cy="94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9979" y="4559101"/>
              <a:ext cx="1755352" cy="707886"/>
            </a:xfrm>
            <a:prstGeom prst="rect">
              <a:avLst/>
            </a:prstGeom>
            <a:noFill/>
          </p:spPr>
          <p:txBody>
            <a:bodyPr wrap="none" rtlCol="0">
              <a:spAutoFit/>
            </a:bodyPr>
            <a:lstStyle/>
            <a:p>
              <a:pPr algn="ctr"/>
              <a:r>
                <a:rPr lang="nl-BE" sz="2000" b="1" dirty="0" smtClean="0">
                  <a:solidFill>
                    <a:schemeClr val="tx1">
                      <a:lumMod val="50000"/>
                      <a:lumOff val="50000"/>
                    </a:schemeClr>
                  </a:solidFill>
                </a:rPr>
                <a:t>Nucleair</a:t>
              </a:r>
            </a:p>
            <a:p>
              <a:pPr algn="ctr"/>
              <a:r>
                <a:rPr lang="nl-BE" sz="2000" b="1" dirty="0" smtClean="0">
                  <a:solidFill>
                    <a:schemeClr val="tx1">
                      <a:lumMod val="50000"/>
                      <a:lumOff val="50000"/>
                    </a:schemeClr>
                  </a:solidFill>
                </a:rPr>
                <a:t>afvaltransport </a:t>
              </a:r>
              <a:endParaRPr lang="nl-BE" sz="2000" b="1" dirty="0">
                <a:solidFill>
                  <a:schemeClr val="tx1">
                    <a:lumMod val="50000"/>
                    <a:lumOff val="50000"/>
                  </a:schemeClr>
                </a:solidFill>
              </a:endParaRPr>
            </a:p>
          </p:txBody>
        </p:sp>
      </p:grpSp>
      <p:grpSp>
        <p:nvGrpSpPr>
          <p:cNvPr id="15" name="Group 14"/>
          <p:cNvGrpSpPr/>
          <p:nvPr/>
        </p:nvGrpSpPr>
        <p:grpSpPr>
          <a:xfrm>
            <a:off x="4812396" y="2006534"/>
            <a:ext cx="2110641" cy="1656255"/>
            <a:chOff x="4098974" y="3610732"/>
            <a:chExt cx="2110641" cy="1656255"/>
          </a:xfrm>
        </p:grpSpPr>
        <p:pic>
          <p:nvPicPr>
            <p:cNvPr id="6" name="Picture 7"/>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85412" y="3610732"/>
              <a:ext cx="737763" cy="94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098974" y="4559101"/>
              <a:ext cx="2110641" cy="707886"/>
            </a:xfrm>
            <a:prstGeom prst="rect">
              <a:avLst/>
            </a:prstGeom>
            <a:noFill/>
          </p:spPr>
          <p:txBody>
            <a:bodyPr wrap="none" rtlCol="0">
              <a:spAutoFit/>
            </a:bodyPr>
            <a:lstStyle/>
            <a:p>
              <a:pPr algn="ctr"/>
              <a:r>
                <a:rPr lang="nl-BE" sz="2000" b="1" dirty="0" smtClean="0">
                  <a:solidFill>
                    <a:schemeClr val="tx1">
                      <a:lumMod val="50000"/>
                      <a:lumOff val="50000"/>
                    </a:schemeClr>
                  </a:solidFill>
                </a:rPr>
                <a:t>Toeleveringsketen</a:t>
              </a:r>
              <a:br>
                <a:rPr lang="nl-BE" sz="2000" b="1" dirty="0" smtClean="0">
                  <a:solidFill>
                    <a:schemeClr val="tx1">
                      <a:lumMod val="50000"/>
                      <a:lumOff val="50000"/>
                    </a:schemeClr>
                  </a:solidFill>
                </a:rPr>
              </a:br>
              <a:r>
                <a:rPr lang="nl-BE" sz="2000" b="1" dirty="0" smtClean="0">
                  <a:solidFill>
                    <a:schemeClr val="tx1">
                      <a:lumMod val="50000"/>
                      <a:lumOff val="50000"/>
                    </a:schemeClr>
                  </a:solidFill>
                </a:rPr>
                <a:t>voedsel</a:t>
              </a:r>
              <a:endParaRPr lang="nl-BE" sz="2000" b="1" dirty="0">
                <a:solidFill>
                  <a:schemeClr val="tx1">
                    <a:lumMod val="50000"/>
                    <a:lumOff val="50000"/>
                  </a:schemeClr>
                </a:solidFill>
              </a:endParaRPr>
            </a:p>
          </p:txBody>
        </p:sp>
      </p:grpSp>
      <p:sp>
        <p:nvSpPr>
          <p:cNvPr id="19" name="TextBox 18"/>
          <p:cNvSpPr txBox="1"/>
          <p:nvPr/>
        </p:nvSpPr>
        <p:spPr>
          <a:xfrm>
            <a:off x="1016000" y="5414415"/>
            <a:ext cx="5333511" cy="954107"/>
          </a:xfrm>
          <a:prstGeom prst="rect">
            <a:avLst/>
          </a:prstGeom>
          <a:noFill/>
        </p:spPr>
        <p:txBody>
          <a:bodyPr wrap="none" rtlCol="0">
            <a:spAutoFit/>
          </a:bodyPr>
          <a:lstStyle/>
          <a:p>
            <a:r>
              <a:rPr lang="nl-BE" sz="2000" b="1" dirty="0" smtClean="0">
                <a:solidFill>
                  <a:schemeClr val="accent1"/>
                </a:solidFill>
              </a:rPr>
              <a:t>Vertrouwens-issues</a:t>
            </a:r>
          </a:p>
          <a:p>
            <a:pPr marL="285750" indent="-285750">
              <a:buFontTx/>
              <a:buChar char="-"/>
            </a:pPr>
            <a:r>
              <a:rPr lang="nl-BE" dirty="0" smtClean="0"/>
              <a:t>welk land zou primus </a:t>
            </a:r>
            <a:r>
              <a:rPr lang="nl-BE" dirty="0" err="1" smtClean="0"/>
              <a:t>inter</a:t>
            </a:r>
            <a:r>
              <a:rPr lang="nl-BE" dirty="0" smtClean="0"/>
              <a:t> </a:t>
            </a:r>
            <a:r>
              <a:rPr lang="nl-BE" dirty="0" err="1" smtClean="0"/>
              <a:t>pares</a:t>
            </a:r>
            <a:r>
              <a:rPr lang="nl-BE" dirty="0" smtClean="0"/>
              <a:t> kunnen zijn ?</a:t>
            </a:r>
          </a:p>
          <a:p>
            <a:pPr marL="285750" indent="-285750">
              <a:buFontTx/>
              <a:buChar char="-"/>
            </a:pPr>
            <a:r>
              <a:rPr lang="nl-BE" dirty="0"/>
              <a:t>g</a:t>
            </a:r>
            <a:r>
              <a:rPr lang="nl-BE" dirty="0" smtClean="0"/>
              <a:t>ecentraliseerde aanpak organisatorisch onmogelijk</a:t>
            </a:r>
            <a:endParaRPr lang="fr-BE" dirty="0"/>
          </a:p>
        </p:txBody>
      </p:sp>
      <p:sp>
        <p:nvSpPr>
          <p:cNvPr id="2" name="Tijdelijke aanduiding voor datum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8479840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701" y="0"/>
            <a:ext cx="8229600" cy="1143000"/>
          </a:xfrm>
        </p:spPr>
        <p:txBody>
          <a:bodyPr/>
          <a:lstStyle/>
          <a:p>
            <a:r>
              <a:rPr lang="nl-BE" dirty="0" smtClean="0"/>
              <a:t>Benadering</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t>24</a:t>
            </a:fld>
            <a:endParaRPr lang="nl-BE" dirty="0"/>
          </a:p>
        </p:txBody>
      </p:sp>
      <p:sp>
        <p:nvSpPr>
          <p:cNvPr id="5" name="TextBox 4"/>
          <p:cNvSpPr txBox="1"/>
          <p:nvPr/>
        </p:nvSpPr>
        <p:spPr>
          <a:xfrm>
            <a:off x="5370485" y="1261802"/>
            <a:ext cx="1903085" cy="646331"/>
          </a:xfrm>
          <a:prstGeom prst="rect">
            <a:avLst/>
          </a:prstGeom>
          <a:noFill/>
        </p:spPr>
        <p:txBody>
          <a:bodyPr wrap="none" rtlCol="0">
            <a:spAutoFit/>
          </a:bodyPr>
          <a:lstStyle/>
          <a:p>
            <a:r>
              <a:rPr lang="nl-BE" sz="3600" dirty="0" smtClean="0"/>
              <a:t>Business </a:t>
            </a:r>
            <a:endParaRPr lang="fr-BE" sz="3600" dirty="0"/>
          </a:p>
        </p:txBody>
      </p:sp>
      <p:sp>
        <p:nvSpPr>
          <p:cNvPr id="6" name="TextBox 5"/>
          <p:cNvSpPr txBox="1"/>
          <p:nvPr/>
        </p:nvSpPr>
        <p:spPr>
          <a:xfrm>
            <a:off x="5110479" y="3019482"/>
            <a:ext cx="2423099" cy="646331"/>
          </a:xfrm>
          <a:prstGeom prst="rect">
            <a:avLst/>
          </a:prstGeom>
          <a:noFill/>
        </p:spPr>
        <p:txBody>
          <a:bodyPr wrap="none" rtlCol="0">
            <a:spAutoFit/>
          </a:bodyPr>
          <a:lstStyle/>
          <a:p>
            <a:r>
              <a:rPr lang="nl-BE" sz="3600" dirty="0" smtClean="0"/>
              <a:t>Technologie</a:t>
            </a:r>
            <a:endParaRPr lang="fr-BE" sz="3600" dirty="0"/>
          </a:p>
        </p:txBody>
      </p:sp>
      <p:sp>
        <p:nvSpPr>
          <p:cNvPr id="7" name="Down Arrow 6"/>
          <p:cNvSpPr/>
          <p:nvPr/>
        </p:nvSpPr>
        <p:spPr>
          <a:xfrm>
            <a:off x="6113747" y="2014811"/>
            <a:ext cx="416560" cy="100466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extBox 7"/>
          <p:cNvSpPr txBox="1"/>
          <p:nvPr/>
        </p:nvSpPr>
        <p:spPr>
          <a:xfrm>
            <a:off x="1546171" y="1261804"/>
            <a:ext cx="1903085" cy="646331"/>
          </a:xfrm>
          <a:prstGeom prst="rect">
            <a:avLst/>
          </a:prstGeom>
          <a:noFill/>
        </p:spPr>
        <p:txBody>
          <a:bodyPr wrap="none" rtlCol="0">
            <a:spAutoFit/>
          </a:bodyPr>
          <a:lstStyle/>
          <a:p>
            <a:r>
              <a:rPr lang="nl-BE" sz="3600" dirty="0" smtClean="0"/>
              <a:t>Business </a:t>
            </a:r>
            <a:endParaRPr lang="fr-BE" sz="3600" dirty="0"/>
          </a:p>
        </p:txBody>
      </p:sp>
      <p:sp>
        <p:nvSpPr>
          <p:cNvPr id="9" name="TextBox 8"/>
          <p:cNvSpPr txBox="1"/>
          <p:nvPr/>
        </p:nvSpPr>
        <p:spPr>
          <a:xfrm>
            <a:off x="1286165" y="3019484"/>
            <a:ext cx="2423099" cy="646331"/>
          </a:xfrm>
          <a:prstGeom prst="rect">
            <a:avLst/>
          </a:prstGeom>
          <a:noFill/>
        </p:spPr>
        <p:txBody>
          <a:bodyPr wrap="none" rtlCol="0">
            <a:spAutoFit/>
          </a:bodyPr>
          <a:lstStyle/>
          <a:p>
            <a:r>
              <a:rPr lang="nl-BE" sz="3600" dirty="0" smtClean="0"/>
              <a:t>Technologie</a:t>
            </a:r>
            <a:endParaRPr lang="fr-BE" sz="3600" dirty="0"/>
          </a:p>
        </p:txBody>
      </p:sp>
      <p:sp>
        <p:nvSpPr>
          <p:cNvPr id="10" name="Down Arrow 9"/>
          <p:cNvSpPr/>
          <p:nvPr/>
        </p:nvSpPr>
        <p:spPr>
          <a:xfrm flipV="1">
            <a:off x="2289434" y="1960305"/>
            <a:ext cx="416560" cy="10414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Picture 2" descr="Image result for check">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1754" y="1960305"/>
            <a:ext cx="631824" cy="6318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no ico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8712" y="2069119"/>
            <a:ext cx="631824" cy="6318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10701" y="3964790"/>
            <a:ext cx="8125428" cy="846000"/>
          </a:xfrm>
          <a:prstGeom prst="rect">
            <a:avLst/>
          </a:prstGeom>
          <a:solidFill>
            <a:schemeClr val="accent1">
              <a:lumMod val="20000"/>
              <a:lumOff val="80000"/>
              <a:alpha val="79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smtClean="0">
                <a:solidFill>
                  <a:schemeClr val="tx1"/>
                </a:solidFill>
              </a:rPr>
              <a:t>Geen probleem zoeken voor een technologie, </a:t>
            </a:r>
            <a:br>
              <a:rPr lang="nl-BE" sz="2400" dirty="0" smtClean="0">
                <a:solidFill>
                  <a:schemeClr val="tx1"/>
                </a:solidFill>
              </a:rPr>
            </a:br>
            <a:r>
              <a:rPr lang="nl-BE" sz="2400" dirty="0" smtClean="0">
                <a:solidFill>
                  <a:schemeClr val="tx1"/>
                </a:solidFill>
              </a:rPr>
              <a:t>maar een technologische oplossing voor een probleem</a:t>
            </a:r>
            <a:endParaRPr lang="fr-BE" sz="2400" spc="100" dirty="0">
              <a:solidFill>
                <a:schemeClr val="tx1"/>
              </a:solidFill>
            </a:endParaRPr>
          </a:p>
        </p:txBody>
      </p:sp>
      <p:sp>
        <p:nvSpPr>
          <p:cNvPr id="15" name="Rectangle 14"/>
          <p:cNvSpPr/>
          <p:nvPr/>
        </p:nvSpPr>
        <p:spPr>
          <a:xfrm>
            <a:off x="510701" y="5068512"/>
            <a:ext cx="8125428" cy="1190665"/>
          </a:xfrm>
          <a:prstGeom prst="rect">
            <a:avLst/>
          </a:prstGeom>
          <a:solidFill>
            <a:schemeClr val="accent1">
              <a:lumMod val="20000"/>
              <a:lumOff val="80000"/>
              <a:alpha val="79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smtClean="0">
                <a:solidFill>
                  <a:schemeClr val="tx1"/>
                </a:solidFill>
              </a:rPr>
              <a:t>Door bewustzijn van nieuwe mogelijkheden (gedistribueerd vertrouwen) kunnen</a:t>
            </a:r>
            <a:r>
              <a:rPr lang="nl-BE" sz="2400" dirty="0">
                <a:solidFill>
                  <a:schemeClr val="tx1"/>
                </a:solidFill>
              </a:rPr>
              <a:t> </a:t>
            </a:r>
            <a:r>
              <a:rPr lang="nl-BE" sz="2400" dirty="0" smtClean="0">
                <a:solidFill>
                  <a:schemeClr val="tx1"/>
                </a:solidFill>
              </a:rPr>
              <a:t>processen overheidsniveau-overschrijdend herdacht worden. Resultaat gebruikt niet per se blockchain </a:t>
            </a:r>
            <a:endParaRPr lang="fr-BE" sz="2400" spc="100" dirty="0">
              <a:solidFill>
                <a:schemeClr val="tx1"/>
              </a:solidFill>
            </a:endParaRPr>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12387162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0"/>
            <a:ext cx="8229600" cy="1026160"/>
          </a:xfrm>
        </p:spPr>
        <p:txBody>
          <a:bodyPr/>
          <a:lstStyle/>
          <a:p>
            <a:r>
              <a:rPr lang="nl-BE" dirty="0" smtClean="0"/>
              <a:t>Voorbeeld 1: adreswijziging</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t>25</a:t>
            </a:fld>
            <a:endParaRPr lang="nl-BE" dirty="0"/>
          </a:p>
        </p:txBody>
      </p:sp>
      <p:sp>
        <p:nvSpPr>
          <p:cNvPr id="5" name="Rectangle 4"/>
          <p:cNvSpPr/>
          <p:nvPr/>
        </p:nvSpPr>
        <p:spPr>
          <a:xfrm>
            <a:off x="517144" y="1175466"/>
            <a:ext cx="3060000" cy="50530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Picture 2" descr="http://simpleicon.com/wp-content/uploads/umbrella.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24869" y="151623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1229" y="3215558"/>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https://d30y9cdsu7xlg0.cloudfront.net/png/225592-2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0739" y="151623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648" y="3215558"/>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4"/>
          <p:cNvPicPr>
            <a:picLocks noGrp="1" noChangeAspect="1"/>
          </p:cNvPicPr>
          <p:nvPr>
            <p:ph idx="4294967295"/>
          </p:nvPr>
        </p:nvPicPr>
        <p:blipFill>
          <a:blip r:embed="rId6" cstate="print">
            <a:extLst>
              <a:ext uri="{28A0092B-C50C-407E-A947-70E740481C1C}">
                <a14:useLocalDpi xmlns:a14="http://schemas.microsoft.com/office/drawing/2010/main" val="0"/>
              </a:ext>
            </a:extLst>
          </a:blip>
          <a:stretch>
            <a:fillRect/>
          </a:stretch>
        </p:blipFill>
        <p:spPr>
          <a:xfrm>
            <a:off x="1886017" y="2428864"/>
            <a:ext cx="414545" cy="540000"/>
          </a:xfrm>
        </p:spPr>
      </p:pic>
      <p:cxnSp>
        <p:nvCxnSpPr>
          <p:cNvPr id="11" name="Straight Arrow Connector 10"/>
          <p:cNvCxnSpPr/>
          <p:nvPr/>
        </p:nvCxnSpPr>
        <p:spPr>
          <a:xfrm flipH="1" flipV="1">
            <a:off x="1698244" y="2093785"/>
            <a:ext cx="270000" cy="27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564229" y="2955150"/>
            <a:ext cx="270001" cy="2794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9165" y="2412915"/>
            <a:ext cx="38053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a:off x="2269744" y="2955150"/>
            <a:ext cx="320504" cy="2794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65459" y="2675672"/>
            <a:ext cx="494789" cy="0"/>
          </a:xfrm>
          <a:prstGeom prst="straightConnector1">
            <a:avLst/>
          </a:prstGeom>
          <a:ln w="38100">
            <a:headEnd type="arrow"/>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205207" y="2093785"/>
            <a:ext cx="270000" cy="27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19429" y="2165554"/>
            <a:ext cx="540000" cy="540000"/>
          </a:xfrm>
          <a:prstGeom prst="rect">
            <a:avLst/>
          </a:prstGeom>
        </p:spPr>
      </p:pic>
      <p:pic>
        <p:nvPicPr>
          <p:cNvPr id="18" name="Picture 17"/>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71829" y="2317954"/>
            <a:ext cx="540000" cy="540000"/>
          </a:xfrm>
          <a:prstGeom prst="rect">
            <a:avLst/>
          </a:prstGeom>
        </p:spPr>
      </p:pic>
      <p:pic>
        <p:nvPicPr>
          <p:cNvPr id="19" name="Picture 18"/>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24229" y="2470354"/>
            <a:ext cx="540000" cy="540000"/>
          </a:xfrm>
          <a:prstGeom prst="rect">
            <a:avLst/>
          </a:prstGeom>
        </p:spPr>
      </p:pic>
      <p:sp>
        <p:nvSpPr>
          <p:cNvPr id="20" name="Down Arrow 19"/>
          <p:cNvSpPr/>
          <p:nvPr/>
        </p:nvSpPr>
        <p:spPr>
          <a:xfrm>
            <a:off x="1812302" y="3822199"/>
            <a:ext cx="561975" cy="438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2" name="Group 21"/>
          <p:cNvGrpSpPr/>
          <p:nvPr/>
        </p:nvGrpSpPr>
        <p:grpSpPr>
          <a:xfrm>
            <a:off x="1358900" y="4554834"/>
            <a:ext cx="1468777" cy="1468777"/>
            <a:chOff x="760777" y="4842029"/>
            <a:chExt cx="1468777" cy="1468777"/>
          </a:xfrm>
        </p:grpSpPr>
        <p:pic>
          <p:nvPicPr>
            <p:cNvPr id="23"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777" y="4842029"/>
              <a:ext cx="1468777" cy="146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1199845" y="5287375"/>
              <a:ext cx="590639" cy="369332"/>
            </a:xfrm>
            <a:prstGeom prst="rect">
              <a:avLst/>
            </a:prstGeom>
            <a:solidFill>
              <a:schemeClr val="bg1">
                <a:lumMod val="95000"/>
              </a:schemeClr>
            </a:solidFill>
            <a:ln>
              <a:solidFill>
                <a:schemeClr val="tx1"/>
              </a:solidFill>
            </a:ln>
          </p:spPr>
          <p:txBody>
            <a:bodyPr wrap="square">
              <a:spAutoFit/>
            </a:bodyPr>
            <a:lstStyle/>
            <a:p>
              <a:pPr algn="ctr"/>
              <a:r>
                <a:rPr lang="nl-BE" dirty="0" smtClean="0"/>
                <a:t>OK</a:t>
              </a:r>
              <a:endParaRPr lang="nl-BE" dirty="0"/>
            </a:p>
          </p:txBody>
        </p:sp>
      </p:grpSp>
      <p:sp>
        <p:nvSpPr>
          <p:cNvPr id="26" name="TextBox 25"/>
          <p:cNvSpPr txBox="1"/>
          <p:nvPr/>
        </p:nvSpPr>
        <p:spPr>
          <a:xfrm>
            <a:off x="4226560" y="1128849"/>
            <a:ext cx="4307840" cy="4062651"/>
          </a:xfrm>
          <a:prstGeom prst="rect">
            <a:avLst/>
          </a:prstGeom>
          <a:noFill/>
        </p:spPr>
        <p:txBody>
          <a:bodyPr wrap="square" rtlCol="0">
            <a:spAutoFit/>
          </a:bodyPr>
          <a:lstStyle/>
          <a:p>
            <a:r>
              <a:rPr lang="nl-BE" sz="2000" b="1" dirty="0" smtClean="0">
                <a:solidFill>
                  <a:schemeClr val="accent1"/>
                </a:solidFill>
              </a:rPr>
              <a:t>Vandaag</a:t>
            </a:r>
          </a:p>
          <a:p>
            <a:pPr marL="285750" indent="-285750">
              <a:buFontTx/>
              <a:buChar char="-"/>
            </a:pPr>
            <a:r>
              <a:rPr lang="nl-BE" dirty="0"/>
              <a:t>e</a:t>
            </a:r>
            <a:r>
              <a:rPr lang="nl-BE" dirty="0" smtClean="0"/>
              <a:t>en autoriteit (agent) bevestigt dat persoon ergens woont</a:t>
            </a:r>
          </a:p>
          <a:p>
            <a:pPr marL="285750" indent="-285750">
              <a:buFontTx/>
              <a:buChar char="-"/>
            </a:pPr>
            <a:r>
              <a:rPr lang="nl-BE" dirty="0"/>
              <a:t>d</a:t>
            </a:r>
            <a:r>
              <a:rPr lang="nl-BE" dirty="0" smtClean="0"/>
              <a:t>it geverifieerde feit komt in authentieke bronnen terecht</a:t>
            </a:r>
            <a:endParaRPr lang="nl-BE" dirty="0"/>
          </a:p>
          <a:p>
            <a:endParaRPr lang="nl-BE" sz="2000" b="1" dirty="0" smtClean="0">
              <a:solidFill>
                <a:schemeClr val="accent1"/>
              </a:solidFill>
            </a:endParaRPr>
          </a:p>
          <a:p>
            <a:r>
              <a:rPr lang="nl-BE" sz="2000" b="1" dirty="0" smtClean="0">
                <a:solidFill>
                  <a:schemeClr val="accent1"/>
                </a:solidFill>
              </a:rPr>
              <a:t>Blockchain inspireert</a:t>
            </a:r>
          </a:p>
          <a:p>
            <a:pPr marL="285750" indent="-285750">
              <a:buFontTx/>
              <a:buChar char="-"/>
            </a:pPr>
            <a:r>
              <a:rPr lang="nl-BE" dirty="0"/>
              <a:t>k</a:t>
            </a:r>
            <a:r>
              <a:rPr lang="nl-BE" dirty="0" smtClean="0"/>
              <a:t>unnen we oorsprong van vertrouwen weghalen bij de overheid ? </a:t>
            </a:r>
          </a:p>
          <a:p>
            <a:pPr marL="285750" indent="-285750">
              <a:buFontTx/>
              <a:buChar char="-"/>
            </a:pPr>
            <a:r>
              <a:rPr lang="nl-BE" dirty="0"/>
              <a:t>v</a:t>
            </a:r>
            <a:r>
              <a:rPr lang="nl-BE" dirty="0" smtClean="0"/>
              <a:t>erschillende entiteiten in de samenleving bevestigen dat die persoon daar woont: buren, nutsbedrijven, banken, pakjesbezorgers, …</a:t>
            </a:r>
          </a:p>
          <a:p>
            <a:pPr marL="742950" lvl="1" indent="-285750">
              <a:buFont typeface="Symbol"/>
              <a:buChar char="Þ"/>
            </a:pPr>
            <a:r>
              <a:rPr lang="nl-BE" dirty="0"/>
              <a:t>k</a:t>
            </a:r>
            <a:r>
              <a:rPr lang="nl-BE" dirty="0" smtClean="0"/>
              <a:t>an ook zonder blockchain</a:t>
            </a:r>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900255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0"/>
            <a:ext cx="8229600" cy="1026160"/>
          </a:xfrm>
        </p:spPr>
        <p:txBody>
          <a:bodyPr/>
          <a:lstStyle/>
          <a:p>
            <a:r>
              <a:rPr lang="nl-BE" dirty="0" smtClean="0"/>
              <a:t>Voorbeeld 2: geboorte</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t>26</a:t>
            </a:fld>
            <a:endParaRPr lang="nl-BE" dirty="0"/>
          </a:p>
        </p:txBody>
      </p:sp>
      <p:sp>
        <p:nvSpPr>
          <p:cNvPr id="26" name="TextBox 25"/>
          <p:cNvSpPr txBox="1"/>
          <p:nvPr/>
        </p:nvSpPr>
        <p:spPr>
          <a:xfrm>
            <a:off x="4226560" y="1148305"/>
            <a:ext cx="4307840" cy="4616648"/>
          </a:xfrm>
          <a:prstGeom prst="rect">
            <a:avLst/>
          </a:prstGeom>
          <a:noFill/>
        </p:spPr>
        <p:txBody>
          <a:bodyPr wrap="square" rtlCol="0">
            <a:spAutoFit/>
          </a:bodyPr>
          <a:lstStyle/>
          <a:p>
            <a:r>
              <a:rPr lang="nl-BE" sz="2000" b="1" dirty="0" smtClean="0">
                <a:solidFill>
                  <a:schemeClr val="accent1"/>
                </a:solidFill>
              </a:rPr>
              <a:t>Vandaag</a:t>
            </a:r>
          </a:p>
          <a:p>
            <a:pPr marL="285750" indent="-285750">
              <a:buFontTx/>
              <a:buChar char="-"/>
            </a:pPr>
            <a:r>
              <a:rPr lang="nl-BE" dirty="0"/>
              <a:t>e</a:t>
            </a:r>
            <a:r>
              <a:rPr lang="nl-BE" dirty="0" smtClean="0"/>
              <a:t>en autoriteit (ambtenaar burgerlijke stand) bevestigt dat persoon geboren is, wat naam is, wie ouders zijn, …</a:t>
            </a:r>
          </a:p>
          <a:p>
            <a:pPr marL="285750" indent="-285750">
              <a:buFontTx/>
              <a:buChar char="-"/>
            </a:pPr>
            <a:r>
              <a:rPr lang="nl-BE" dirty="0" smtClean="0"/>
              <a:t>over deze geverifieerde feiten wordt een akte opgesteld</a:t>
            </a:r>
          </a:p>
          <a:p>
            <a:pPr marL="285750" indent="-285750">
              <a:buFontTx/>
              <a:buChar char="-"/>
            </a:pPr>
            <a:r>
              <a:rPr lang="nl-BE" dirty="0" smtClean="0"/>
              <a:t>dat feit komt in authentieke bronnen terecht</a:t>
            </a:r>
            <a:endParaRPr lang="nl-BE" dirty="0"/>
          </a:p>
          <a:p>
            <a:endParaRPr lang="nl-BE" sz="2000" b="1" dirty="0" smtClean="0">
              <a:solidFill>
                <a:schemeClr val="accent1"/>
              </a:solidFill>
            </a:endParaRPr>
          </a:p>
          <a:p>
            <a:r>
              <a:rPr lang="nl-BE" sz="2000" b="1" dirty="0" smtClean="0">
                <a:solidFill>
                  <a:schemeClr val="accent1"/>
                </a:solidFill>
              </a:rPr>
              <a:t>Blockchain inspireert</a:t>
            </a:r>
          </a:p>
          <a:p>
            <a:pPr marL="285750" indent="-285750">
              <a:buFontTx/>
              <a:buChar char="-"/>
            </a:pPr>
            <a:r>
              <a:rPr lang="nl-BE" dirty="0"/>
              <a:t>k</a:t>
            </a:r>
            <a:r>
              <a:rPr lang="nl-BE" dirty="0" smtClean="0"/>
              <a:t>unnen we oorsprong van vertrouwen weghalen bij de overheid ? </a:t>
            </a:r>
          </a:p>
          <a:p>
            <a:pPr marL="285750" indent="-285750">
              <a:buFontTx/>
              <a:buChar char="-"/>
            </a:pPr>
            <a:r>
              <a:rPr lang="nl-BE" dirty="0"/>
              <a:t>v</a:t>
            </a:r>
            <a:r>
              <a:rPr lang="nl-BE" dirty="0" smtClean="0"/>
              <a:t>erschillende entiteiten bevestigen onderscheiden feiten (arts, moeder, …)</a:t>
            </a:r>
          </a:p>
          <a:p>
            <a:pPr marL="742950" lvl="1" indent="-285750">
              <a:buFont typeface="Symbol"/>
              <a:buChar char="Þ"/>
            </a:pPr>
            <a:r>
              <a:rPr lang="nl-BE" dirty="0"/>
              <a:t>k</a:t>
            </a:r>
            <a:r>
              <a:rPr lang="nl-BE" dirty="0" smtClean="0"/>
              <a:t>an ook zonder blockchain</a:t>
            </a:r>
          </a:p>
          <a:p>
            <a:pPr marL="285750" indent="-285750">
              <a:buFontTx/>
              <a:buChar char="-"/>
            </a:pPr>
            <a:endParaRPr lang="fr-BE" dirty="0"/>
          </a:p>
        </p:txBody>
      </p:sp>
      <p:sp>
        <p:nvSpPr>
          <p:cNvPr id="5" name="Rectangle 4"/>
          <p:cNvSpPr/>
          <p:nvPr/>
        </p:nvSpPr>
        <p:spPr>
          <a:xfrm>
            <a:off x="517144" y="1175466"/>
            <a:ext cx="3060000" cy="50530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189" y="311084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1836996" y="1896573"/>
            <a:ext cx="494789" cy="0"/>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867661" y="1371600"/>
            <a:ext cx="387924" cy="387924"/>
          </a:xfrm>
          <a:prstGeom prst="rect">
            <a:avLst/>
          </a:prstGeom>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96" y="4465263"/>
            <a:ext cx="715963"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Content Placeholder 4"/>
          <p:cNvPicPr>
            <a:picLocks noGrp="1" noChangeAspect="1"/>
          </p:cNvPicPr>
          <p:nvPr>
            <p:ph idx="4294967295"/>
          </p:nvPr>
        </p:nvPicPr>
        <p:blipFill>
          <a:blip r:embed="rId6" cstate="print">
            <a:extLst>
              <a:ext uri="{28A0092B-C50C-407E-A947-70E740481C1C}">
                <a14:useLocalDpi xmlns:a14="http://schemas.microsoft.com/office/drawing/2010/main" val="0"/>
              </a:ext>
            </a:extLst>
          </a:blip>
          <a:stretch>
            <a:fillRect/>
          </a:stretch>
        </p:blipFill>
        <p:spPr>
          <a:xfrm>
            <a:off x="1781085" y="4498124"/>
            <a:ext cx="540000" cy="703422"/>
          </a:xfrm>
        </p:spPr>
      </p:pic>
      <p:pic>
        <p:nvPicPr>
          <p:cNvPr id="13" name="Picture 4" descr="People Doctor Female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573612" y="4446206"/>
            <a:ext cx="770428" cy="7864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hospital icon"/>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4043" y="1559818"/>
            <a:ext cx="636657" cy="6366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4454" y="1559819"/>
            <a:ext cx="715963"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descr="Image result for offical ic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2272528" y="3043942"/>
            <a:ext cx="720069" cy="704276"/>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2618513" y="2424893"/>
            <a:ext cx="0" cy="504000"/>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794425" y="3396080"/>
            <a:ext cx="494789" cy="0"/>
          </a:xfrm>
          <a:prstGeom prst="straightConnector1">
            <a:avLst/>
          </a:prstGeom>
          <a:ln w="38100">
            <a:headEnd type="arrow"/>
            <a:tailEnd type="non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737675" y="2376833"/>
            <a:ext cx="387924" cy="387924"/>
          </a:xfrm>
          <a:prstGeom prst="rect">
            <a:avLst/>
          </a:prstGeom>
        </p:spPr>
      </p:pic>
      <p:sp>
        <p:nvSpPr>
          <p:cNvPr id="22" name="Down Arrow 21"/>
          <p:cNvSpPr/>
          <p:nvPr/>
        </p:nvSpPr>
        <p:spPr>
          <a:xfrm>
            <a:off x="1812302" y="3822199"/>
            <a:ext cx="561975" cy="438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 name="Group 2"/>
          <p:cNvGrpSpPr/>
          <p:nvPr/>
        </p:nvGrpSpPr>
        <p:grpSpPr>
          <a:xfrm>
            <a:off x="694689" y="5291102"/>
            <a:ext cx="682977" cy="682977"/>
            <a:chOff x="694689" y="5291102"/>
            <a:chExt cx="682977" cy="682977"/>
          </a:xfrm>
        </p:grpSpPr>
        <p:pic>
          <p:nvPicPr>
            <p:cNvPr id="1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4689" y="5291102"/>
              <a:ext cx="682977" cy="68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894063" y="5452087"/>
              <a:ext cx="263909" cy="181046"/>
            </a:xfrm>
            <a:prstGeom prst="rect">
              <a:avLst/>
            </a:prstGeom>
            <a:solidFill>
              <a:schemeClr val="bg1">
                <a:lumMod val="95000"/>
              </a:schemeClr>
            </a:solidFill>
            <a:ln>
              <a:solidFill>
                <a:schemeClr val="tx1"/>
              </a:solidFill>
            </a:ln>
          </p:spPr>
          <p:txBody>
            <a:bodyPr wrap="square">
              <a:spAutoFit/>
            </a:bodyPr>
            <a:lstStyle/>
            <a:p>
              <a:pPr algn="ctr"/>
              <a:endParaRPr lang="nl-BE" sz="800" dirty="0"/>
            </a:p>
          </p:txBody>
        </p:sp>
      </p:grpSp>
      <p:grpSp>
        <p:nvGrpSpPr>
          <p:cNvPr id="28" name="Group 27"/>
          <p:cNvGrpSpPr/>
          <p:nvPr/>
        </p:nvGrpSpPr>
        <p:grpSpPr>
          <a:xfrm>
            <a:off x="1710689" y="5291102"/>
            <a:ext cx="682977" cy="682977"/>
            <a:chOff x="694689" y="5291102"/>
            <a:chExt cx="682977" cy="682977"/>
          </a:xfrm>
        </p:grpSpPr>
        <p:pic>
          <p:nvPicPr>
            <p:cNvPr id="29"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4689" y="5291102"/>
              <a:ext cx="682977" cy="68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894063" y="5452087"/>
              <a:ext cx="263909" cy="181046"/>
            </a:xfrm>
            <a:prstGeom prst="rect">
              <a:avLst/>
            </a:prstGeom>
            <a:solidFill>
              <a:schemeClr val="bg1">
                <a:lumMod val="95000"/>
              </a:schemeClr>
            </a:solidFill>
            <a:ln>
              <a:solidFill>
                <a:schemeClr val="tx1"/>
              </a:solidFill>
            </a:ln>
          </p:spPr>
          <p:txBody>
            <a:bodyPr wrap="square">
              <a:spAutoFit/>
            </a:bodyPr>
            <a:lstStyle/>
            <a:p>
              <a:pPr algn="ctr"/>
              <a:endParaRPr lang="nl-BE" sz="800" dirty="0"/>
            </a:p>
          </p:txBody>
        </p:sp>
      </p:grpSp>
      <p:grpSp>
        <p:nvGrpSpPr>
          <p:cNvPr id="31" name="Group 30"/>
          <p:cNvGrpSpPr/>
          <p:nvPr/>
        </p:nvGrpSpPr>
        <p:grpSpPr>
          <a:xfrm>
            <a:off x="2696209" y="5291102"/>
            <a:ext cx="682977" cy="682977"/>
            <a:chOff x="694689" y="5291102"/>
            <a:chExt cx="682977" cy="682977"/>
          </a:xfrm>
        </p:grpSpPr>
        <p:pic>
          <p:nvPicPr>
            <p:cNvPr id="3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4689" y="5291102"/>
              <a:ext cx="682977" cy="68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894063" y="5452087"/>
              <a:ext cx="263909" cy="181046"/>
            </a:xfrm>
            <a:prstGeom prst="rect">
              <a:avLst/>
            </a:prstGeom>
            <a:solidFill>
              <a:schemeClr val="bg1">
                <a:lumMod val="95000"/>
              </a:schemeClr>
            </a:solidFill>
            <a:ln>
              <a:solidFill>
                <a:schemeClr val="tx1"/>
              </a:solidFill>
            </a:ln>
          </p:spPr>
          <p:txBody>
            <a:bodyPr wrap="square">
              <a:spAutoFit/>
            </a:bodyPr>
            <a:lstStyle/>
            <a:p>
              <a:pPr algn="ctr"/>
              <a:endParaRPr lang="nl-BE" sz="800" dirty="0"/>
            </a:p>
          </p:txBody>
        </p:sp>
      </p:grpSp>
      <p:sp>
        <p:nvSpPr>
          <p:cNvPr id="9" name="Tijdelijke aanduiding voor datum 8"/>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561371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Vaststelling</a:t>
            </a:r>
            <a:endParaRPr lang="fr-BE" dirty="0"/>
          </a:p>
        </p:txBody>
      </p:sp>
      <p:sp>
        <p:nvSpPr>
          <p:cNvPr id="3" name="Content Placeholder 2"/>
          <p:cNvSpPr>
            <a:spLocks noGrp="1"/>
          </p:cNvSpPr>
          <p:nvPr>
            <p:ph idx="4294967295"/>
          </p:nvPr>
        </p:nvSpPr>
        <p:spPr>
          <a:xfrm>
            <a:off x="496111" y="1062241"/>
            <a:ext cx="8229600" cy="5256212"/>
          </a:xfrm>
        </p:spPr>
        <p:txBody>
          <a:bodyPr>
            <a:normAutofit/>
          </a:bodyPr>
          <a:lstStyle/>
          <a:p>
            <a:r>
              <a:rPr lang="nl-BE" dirty="0"/>
              <a:t>o</a:t>
            </a:r>
            <a:r>
              <a:rPr lang="nl-BE" dirty="0" smtClean="0"/>
              <a:t>ptimale </a:t>
            </a:r>
            <a:r>
              <a:rPr lang="nl-BE" dirty="0"/>
              <a:t>processen enkel mogelijk wanneer samenwerking tussen alle relevante </a:t>
            </a:r>
            <a:r>
              <a:rPr lang="nl-BE" dirty="0" smtClean="0"/>
              <a:t>spelers</a:t>
            </a:r>
          </a:p>
          <a:p>
            <a:pPr lvl="1"/>
            <a:r>
              <a:rPr lang="nl-BE" dirty="0" smtClean="0"/>
              <a:t>overheid: van gemeenten, over deelstaten </a:t>
            </a:r>
            <a:r>
              <a:rPr lang="nl-BE" dirty="0"/>
              <a:t>tot federaal en zelfs </a:t>
            </a:r>
            <a:r>
              <a:rPr lang="nl-BE" dirty="0" smtClean="0"/>
              <a:t>Europees</a:t>
            </a:r>
          </a:p>
          <a:p>
            <a:pPr lvl="1"/>
            <a:r>
              <a:rPr lang="nl-BE" dirty="0" smtClean="0"/>
              <a:t>private spelers</a:t>
            </a:r>
          </a:p>
          <a:p>
            <a:endParaRPr lang="nl-BE" dirty="0" smtClean="0"/>
          </a:p>
          <a:p>
            <a:r>
              <a:rPr lang="nl-BE" dirty="0" smtClean="0"/>
              <a:t>vereist bereidheid tot aanpassing van regelgeving</a:t>
            </a:r>
          </a:p>
          <a:p>
            <a:endParaRPr lang="nl-BE" dirty="0" smtClean="0"/>
          </a:p>
          <a:p>
            <a:r>
              <a:rPr lang="nl-BE" dirty="0" smtClean="0"/>
              <a:t>minder nood </a:t>
            </a:r>
            <a:r>
              <a:rPr lang="nl-BE" dirty="0"/>
              <a:t>aan intermediaire partijen (procesintegratoren</a:t>
            </a:r>
            <a:r>
              <a:rPr lang="nl-BE" dirty="0" smtClean="0"/>
              <a:t>)</a:t>
            </a:r>
          </a:p>
          <a:p>
            <a:endParaRPr lang="nl-BE" dirty="0" smtClean="0"/>
          </a:p>
          <a:p>
            <a:r>
              <a:rPr lang="nl-BE" dirty="0" smtClean="0"/>
              <a:t>extra</a:t>
            </a:r>
            <a:r>
              <a:rPr lang="nl-BE" dirty="0"/>
              <a:t>, voorheen moeilijker te realiseren eigenschappen: consistentie, transparantie, geen clearing, </a:t>
            </a:r>
            <a:r>
              <a:rPr lang="nl-BE" dirty="0" smtClean="0"/>
              <a:t>…</a:t>
            </a:r>
            <a:endParaRPr lang="nl-BE" dirty="0"/>
          </a:p>
          <a:p>
            <a:endParaRPr lang="nl-BE" dirty="0"/>
          </a:p>
        </p:txBody>
      </p:sp>
      <p:sp>
        <p:nvSpPr>
          <p:cNvPr id="11" name="Slide Number Placeholder 10"/>
          <p:cNvSpPr>
            <a:spLocks noGrp="1"/>
          </p:cNvSpPr>
          <p:nvPr>
            <p:ph type="sldNum" sz="quarter" idx="12"/>
          </p:nvPr>
        </p:nvSpPr>
        <p:spPr/>
        <p:txBody>
          <a:bodyPr/>
          <a:lstStyle/>
          <a:p>
            <a:fld id="{13B540AB-6939-4937-A918-1D15FF1C7CE3}" type="slidenum">
              <a:rPr lang="nl-BE" smtClean="0"/>
              <a:t>27</a:t>
            </a:fld>
            <a:endParaRPr lang="nl-BE" dirty="0"/>
          </a:p>
        </p:txBody>
      </p:sp>
      <p:sp>
        <p:nvSpPr>
          <p:cNvPr id="4" name="Tijdelijke aanduiding voor datum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25702030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B540AB-6939-4937-A918-1D15FF1C7CE3}" type="slidenum">
              <a:rPr lang="nl-BE" smtClean="0"/>
              <a:pPr/>
              <a:t>28</a:t>
            </a:fld>
            <a:endParaRPr lang="nl-BE" dirty="0"/>
          </a:p>
        </p:txBody>
      </p:sp>
      <p:sp>
        <p:nvSpPr>
          <p:cNvPr id="2" name="Title 1"/>
          <p:cNvSpPr>
            <a:spLocks noGrp="1"/>
          </p:cNvSpPr>
          <p:nvPr>
            <p:ph type="title"/>
          </p:nvPr>
        </p:nvSpPr>
        <p:spPr/>
        <p:txBody>
          <a:bodyPr/>
          <a:lstStyle/>
          <a:p>
            <a:r>
              <a:rPr lang="nl-BE" dirty="0" smtClean="0"/>
              <a:t>Drie </a:t>
            </a:r>
            <a:r>
              <a:rPr lang="nl-BE" dirty="0" err="1"/>
              <a:t>n</a:t>
            </a:r>
            <a:r>
              <a:rPr lang="nl-BE" dirty="0" err="1" smtClean="0"/>
              <a:t>iveau’s</a:t>
            </a:r>
            <a:endParaRPr lang="nl-BE" dirty="0"/>
          </a:p>
        </p:txBody>
      </p:sp>
      <p:sp>
        <p:nvSpPr>
          <p:cNvPr id="11" name="Rectangle 10"/>
          <p:cNvSpPr/>
          <p:nvPr/>
        </p:nvSpPr>
        <p:spPr>
          <a:xfrm>
            <a:off x="1270000" y="1381760"/>
            <a:ext cx="677672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rPr>
              <a:t>Business</a:t>
            </a:r>
            <a:r>
              <a:rPr lang="nl-BE" dirty="0"/>
              <a:t/>
            </a:r>
            <a:br>
              <a:rPr lang="nl-BE" dirty="0"/>
            </a:br>
            <a:r>
              <a:rPr lang="nl-BE" sz="2400" dirty="0"/>
              <a:t>Wanneer kan blockchain resulteren in toegevoegde waarde ?</a:t>
            </a:r>
            <a:endParaRPr lang="fr-BE" sz="2400" dirty="0"/>
          </a:p>
        </p:txBody>
      </p:sp>
      <p:sp>
        <p:nvSpPr>
          <p:cNvPr id="12" name="Rectangle 11"/>
          <p:cNvSpPr/>
          <p:nvPr/>
        </p:nvSpPr>
        <p:spPr>
          <a:xfrm>
            <a:off x="1270000" y="3037840"/>
            <a:ext cx="677672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b="1" dirty="0">
                <a:solidFill>
                  <a:schemeClr val="bg1"/>
                </a:solidFill>
              </a:rPr>
              <a:t>Toepassingen</a:t>
            </a:r>
            <a:br>
              <a:rPr lang="nl-NL" sz="2800" b="1" dirty="0">
                <a:solidFill>
                  <a:schemeClr val="bg1"/>
                </a:solidFill>
              </a:rPr>
            </a:br>
            <a:r>
              <a:rPr lang="nl-NL" sz="2400" dirty="0">
                <a:solidFill>
                  <a:schemeClr val="bg1"/>
                </a:solidFill>
              </a:rPr>
              <a:t>Kunnen we het stadium van de </a:t>
            </a:r>
            <a:r>
              <a:rPr lang="nl-NL" sz="2400" dirty="0" err="1">
                <a:solidFill>
                  <a:schemeClr val="bg1"/>
                </a:solidFill>
              </a:rPr>
              <a:t>PoC</a:t>
            </a:r>
            <a:r>
              <a:rPr lang="nl-NL" sz="2400" dirty="0">
                <a:solidFill>
                  <a:schemeClr val="bg1"/>
                </a:solidFill>
              </a:rPr>
              <a:t> </a:t>
            </a:r>
            <a:r>
              <a:rPr lang="nl-NL" sz="2400" dirty="0" smtClean="0">
                <a:solidFill>
                  <a:schemeClr val="bg1"/>
                </a:solidFill>
              </a:rPr>
              <a:t>ontgroeien ?</a:t>
            </a:r>
            <a:endParaRPr lang="nl-NL" sz="2400" dirty="0">
              <a:solidFill>
                <a:schemeClr val="bg1"/>
              </a:solidFill>
            </a:endParaRPr>
          </a:p>
        </p:txBody>
      </p:sp>
      <p:sp>
        <p:nvSpPr>
          <p:cNvPr id="13" name="Rectangle 12"/>
          <p:cNvSpPr/>
          <p:nvPr/>
        </p:nvSpPr>
        <p:spPr>
          <a:xfrm>
            <a:off x="1270000" y="4704080"/>
            <a:ext cx="6776720" cy="121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b="1" dirty="0">
                <a:solidFill>
                  <a:schemeClr val="bg1"/>
                </a:solidFill>
              </a:rPr>
              <a:t>Infrastructuur</a:t>
            </a:r>
            <a:br>
              <a:rPr lang="nl-NL" sz="2800" b="1" dirty="0">
                <a:solidFill>
                  <a:schemeClr val="bg1"/>
                </a:solidFill>
              </a:rPr>
            </a:br>
            <a:r>
              <a:rPr lang="nl-NL" sz="2400" dirty="0">
                <a:solidFill>
                  <a:schemeClr val="bg1"/>
                </a:solidFill>
              </a:rPr>
              <a:t>Kunnen we een generieke blockchain infrastructuur </a:t>
            </a:r>
            <a:r>
              <a:rPr lang="nl-NL" sz="2400" dirty="0" smtClean="0">
                <a:solidFill>
                  <a:schemeClr val="bg1"/>
                </a:solidFill>
              </a:rPr>
              <a:t>opzetten ?</a:t>
            </a:r>
            <a:endParaRPr lang="nl-NL" sz="2400" dirty="0">
              <a:solidFill>
                <a:schemeClr val="bg1"/>
              </a:solidFill>
            </a:endParaRPr>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053944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Waarom een </a:t>
            </a:r>
            <a:r>
              <a:rPr lang="nl-BE" dirty="0" err="1" smtClean="0"/>
              <a:t>PoC</a:t>
            </a:r>
            <a:r>
              <a:rPr lang="nl-BE" dirty="0" smtClean="0"/>
              <a:t> ?</a:t>
            </a:r>
            <a:endParaRPr lang="fr-BE" dirty="0"/>
          </a:p>
        </p:txBody>
      </p:sp>
      <p:graphicFrame>
        <p:nvGraphicFramePr>
          <p:cNvPr id="6" name="Diagram 5"/>
          <p:cNvGraphicFramePr/>
          <p:nvPr>
            <p:extLst>
              <p:ext uri="{D42A27DB-BD31-4B8C-83A1-F6EECF244321}">
                <p14:modId xmlns:p14="http://schemas.microsoft.com/office/powerpoint/2010/main" val="2818606556"/>
              </p:ext>
            </p:extLst>
          </p:nvPr>
        </p:nvGraphicFramePr>
        <p:xfrm>
          <a:off x="107504" y="930527"/>
          <a:ext cx="7560840"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Arrow Connector 8"/>
          <p:cNvCxnSpPr/>
          <p:nvPr/>
        </p:nvCxnSpPr>
        <p:spPr>
          <a:xfrm>
            <a:off x="7884368" y="1259209"/>
            <a:ext cx="29408" cy="4783886"/>
          </a:xfrm>
          <a:prstGeom prst="straightConnector1">
            <a:avLst/>
          </a:prstGeom>
          <a:ln w="63500">
            <a:gradFill>
              <a:gsLst>
                <a:gs pos="0">
                  <a:schemeClr val="accent2"/>
                </a:gs>
                <a:gs pos="100000">
                  <a:schemeClr val="accent3"/>
                </a:gs>
              </a:gsLst>
              <a:lin ang="5400000" scaled="0"/>
            </a:gra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13776" y="1284163"/>
            <a:ext cx="1954688" cy="1200329"/>
          </a:xfrm>
          <a:prstGeom prst="rect">
            <a:avLst/>
          </a:prstGeom>
          <a:noFill/>
        </p:spPr>
        <p:txBody>
          <a:bodyPr wrap="square" rtlCol="0">
            <a:spAutoFit/>
          </a:bodyPr>
          <a:lstStyle/>
          <a:p>
            <a:r>
              <a:rPr lang="nl-BE" dirty="0" smtClean="0"/>
              <a:t>Minst</a:t>
            </a:r>
          </a:p>
          <a:p>
            <a:r>
              <a:rPr lang="nl-BE" dirty="0"/>
              <a:t>u</a:t>
            </a:r>
            <a:r>
              <a:rPr lang="nl-BE" dirty="0" smtClean="0"/>
              <a:t>itdagend</a:t>
            </a:r>
          </a:p>
          <a:p>
            <a:r>
              <a:rPr lang="nl-BE" dirty="0" smtClean="0"/>
              <a:t>Minst </a:t>
            </a:r>
          </a:p>
          <a:p>
            <a:r>
              <a:rPr lang="nl-BE" dirty="0" smtClean="0"/>
              <a:t>nuttig</a:t>
            </a:r>
            <a:endParaRPr lang="fr-BE" dirty="0"/>
          </a:p>
        </p:txBody>
      </p:sp>
      <p:sp>
        <p:nvSpPr>
          <p:cNvPr id="12" name="TextBox 11"/>
          <p:cNvSpPr txBox="1"/>
          <p:nvPr/>
        </p:nvSpPr>
        <p:spPr>
          <a:xfrm>
            <a:off x="7913776" y="4579679"/>
            <a:ext cx="1152128" cy="1200329"/>
          </a:xfrm>
          <a:prstGeom prst="rect">
            <a:avLst/>
          </a:prstGeom>
          <a:noFill/>
        </p:spPr>
        <p:txBody>
          <a:bodyPr wrap="square" rtlCol="0">
            <a:spAutoFit/>
          </a:bodyPr>
          <a:lstStyle/>
          <a:p>
            <a:r>
              <a:rPr lang="nl-BE" dirty="0" smtClean="0"/>
              <a:t>Meest</a:t>
            </a:r>
            <a:br>
              <a:rPr lang="nl-BE" dirty="0" smtClean="0"/>
            </a:br>
            <a:r>
              <a:rPr lang="nl-BE" dirty="0" smtClean="0"/>
              <a:t>nuttig</a:t>
            </a:r>
          </a:p>
          <a:p>
            <a:r>
              <a:rPr lang="nl-BE" dirty="0" smtClean="0"/>
              <a:t>Meest uitdagend</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t>29</a:t>
            </a:fld>
            <a:endParaRPr lang="nl-BE" dirty="0"/>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2521652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Enkele nieuwe tendenzen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194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910735" y="3517926"/>
            <a:ext cx="2160000" cy="2160000"/>
          </a:xfrm>
          <a:prstGeom prst="rect">
            <a:avLst/>
          </a:prstGeom>
          <a:solidFill>
            <a:schemeClr val="accent1">
              <a:lumMod val="40000"/>
              <a:lumOff val="60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2910736" y="1359348"/>
            <a:ext cx="4320480" cy="4320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7" name="Straight Connector 6"/>
          <p:cNvCxnSpPr>
            <a:stCxn id="5" idx="1"/>
            <a:endCxn id="5" idx="3"/>
          </p:cNvCxnSpPr>
          <p:nvPr/>
        </p:nvCxnSpPr>
        <p:spPr>
          <a:xfrm>
            <a:off x="2910736" y="3519588"/>
            <a:ext cx="4320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5" idx="0"/>
            <a:endCxn id="5" idx="2"/>
          </p:cNvCxnSpPr>
          <p:nvPr/>
        </p:nvCxnSpPr>
        <p:spPr>
          <a:xfrm>
            <a:off x="5070976" y="1359348"/>
            <a:ext cx="0" cy="4320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9902" y="2088720"/>
            <a:ext cx="2340834" cy="646331"/>
          </a:xfrm>
          <a:prstGeom prst="rect">
            <a:avLst/>
          </a:prstGeom>
          <a:noFill/>
        </p:spPr>
        <p:txBody>
          <a:bodyPr wrap="none" rtlCol="0">
            <a:spAutoFit/>
          </a:bodyPr>
          <a:lstStyle/>
          <a:p>
            <a:pPr algn="r"/>
            <a:r>
              <a:rPr lang="nl-BE" dirty="0" smtClean="0"/>
              <a:t>Hoge complexiteit</a:t>
            </a:r>
          </a:p>
          <a:p>
            <a:pPr algn="r"/>
            <a:r>
              <a:rPr lang="nl-BE" dirty="0"/>
              <a:t>b</a:t>
            </a:r>
            <a:r>
              <a:rPr lang="nl-BE" dirty="0" smtClean="0"/>
              <a:t>lockchain technologie</a:t>
            </a:r>
            <a:endParaRPr lang="fr-BE" dirty="0"/>
          </a:p>
        </p:txBody>
      </p:sp>
      <p:sp>
        <p:nvSpPr>
          <p:cNvPr id="12" name="TextBox 11"/>
          <p:cNvSpPr txBox="1"/>
          <p:nvPr/>
        </p:nvSpPr>
        <p:spPr>
          <a:xfrm>
            <a:off x="569902" y="4320968"/>
            <a:ext cx="2340834" cy="646331"/>
          </a:xfrm>
          <a:prstGeom prst="rect">
            <a:avLst/>
          </a:prstGeom>
          <a:noFill/>
        </p:spPr>
        <p:txBody>
          <a:bodyPr wrap="none" rtlCol="0">
            <a:spAutoFit/>
          </a:bodyPr>
          <a:lstStyle/>
          <a:p>
            <a:pPr algn="r"/>
            <a:r>
              <a:rPr lang="nl-BE" dirty="0" smtClean="0"/>
              <a:t>Lage </a:t>
            </a:r>
            <a:r>
              <a:rPr lang="nl-BE" dirty="0"/>
              <a:t>complexiteit</a:t>
            </a:r>
          </a:p>
          <a:p>
            <a:pPr algn="r"/>
            <a:r>
              <a:rPr lang="nl-BE" dirty="0"/>
              <a:t>blockchain technologie</a:t>
            </a:r>
            <a:endParaRPr lang="fr-BE" dirty="0"/>
          </a:p>
        </p:txBody>
      </p:sp>
      <p:sp>
        <p:nvSpPr>
          <p:cNvPr id="13" name="TextBox 12"/>
          <p:cNvSpPr txBox="1"/>
          <p:nvPr/>
        </p:nvSpPr>
        <p:spPr>
          <a:xfrm>
            <a:off x="3428632" y="5773012"/>
            <a:ext cx="1279902" cy="646331"/>
          </a:xfrm>
          <a:prstGeom prst="rect">
            <a:avLst/>
          </a:prstGeom>
          <a:noFill/>
        </p:spPr>
        <p:txBody>
          <a:bodyPr wrap="none" rtlCol="0">
            <a:spAutoFit/>
          </a:bodyPr>
          <a:lstStyle/>
          <a:p>
            <a:pPr algn="ctr"/>
            <a:r>
              <a:rPr lang="nl-BE" dirty="0" smtClean="0"/>
              <a:t>Toepassing</a:t>
            </a:r>
            <a:br>
              <a:rPr lang="nl-BE" dirty="0" smtClean="0"/>
            </a:br>
            <a:r>
              <a:rPr lang="nl-BE" dirty="0" smtClean="0"/>
              <a:t>niet kritisch</a:t>
            </a:r>
            <a:endParaRPr lang="fr-BE" dirty="0"/>
          </a:p>
        </p:txBody>
      </p:sp>
      <p:sp>
        <p:nvSpPr>
          <p:cNvPr id="14" name="TextBox 13"/>
          <p:cNvSpPr txBox="1"/>
          <p:nvPr/>
        </p:nvSpPr>
        <p:spPr>
          <a:xfrm>
            <a:off x="5558905" y="5773011"/>
            <a:ext cx="1209306" cy="646331"/>
          </a:xfrm>
          <a:prstGeom prst="rect">
            <a:avLst/>
          </a:prstGeom>
          <a:noFill/>
        </p:spPr>
        <p:txBody>
          <a:bodyPr wrap="none" rtlCol="0">
            <a:spAutoFit/>
          </a:bodyPr>
          <a:lstStyle/>
          <a:p>
            <a:pPr algn="ctr"/>
            <a:r>
              <a:rPr lang="nl-BE" dirty="0" smtClean="0"/>
              <a:t>Toepassing</a:t>
            </a:r>
          </a:p>
          <a:p>
            <a:pPr algn="ctr"/>
            <a:r>
              <a:rPr lang="nl-BE" dirty="0" smtClean="0"/>
              <a:t>kritisch</a:t>
            </a:r>
            <a:endParaRPr lang="fr-BE" dirty="0"/>
          </a:p>
        </p:txBody>
      </p:sp>
      <p:sp>
        <p:nvSpPr>
          <p:cNvPr id="18" name="Rectangle 17"/>
          <p:cNvSpPr/>
          <p:nvPr/>
        </p:nvSpPr>
        <p:spPr>
          <a:xfrm>
            <a:off x="2910976" y="1359588"/>
            <a:ext cx="2160000" cy="2160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5070735" y="3519828"/>
            <a:ext cx="2160000" cy="2160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5070735" y="1359828"/>
            <a:ext cx="2160000" cy="21600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nl-BE" dirty="0" smtClean="0"/>
              <a:t>Blockchain in productie ?</a:t>
            </a:r>
            <a:endParaRPr lang="fr-BE" dirty="0"/>
          </a:p>
        </p:txBody>
      </p:sp>
      <p:sp>
        <p:nvSpPr>
          <p:cNvPr id="28" name="TextBox 27"/>
          <p:cNvSpPr txBox="1"/>
          <p:nvPr/>
        </p:nvSpPr>
        <p:spPr>
          <a:xfrm>
            <a:off x="3000644" y="5037479"/>
            <a:ext cx="1983684" cy="646331"/>
          </a:xfrm>
          <a:prstGeom prst="rect">
            <a:avLst/>
          </a:prstGeom>
          <a:noFill/>
        </p:spPr>
        <p:txBody>
          <a:bodyPr wrap="none" rtlCol="0">
            <a:spAutoFit/>
          </a:bodyPr>
          <a:lstStyle/>
          <a:p>
            <a:pPr algn="ctr"/>
            <a:r>
              <a:rPr lang="nl-BE" dirty="0" smtClean="0"/>
              <a:t>Aantoonbaarheids-</a:t>
            </a:r>
          </a:p>
          <a:p>
            <a:pPr algn="ctr"/>
            <a:r>
              <a:rPr lang="nl-BE" dirty="0"/>
              <a:t>d</a:t>
            </a:r>
            <a:r>
              <a:rPr lang="nl-BE" dirty="0" smtClean="0"/>
              <a:t>ienst justitie</a:t>
            </a:r>
            <a:endParaRPr lang="fr-BE" dirty="0"/>
          </a:p>
        </p:txBody>
      </p:sp>
      <p:sp>
        <p:nvSpPr>
          <p:cNvPr id="29" name="TextBox 28"/>
          <p:cNvSpPr txBox="1"/>
          <p:nvPr/>
        </p:nvSpPr>
        <p:spPr>
          <a:xfrm>
            <a:off x="5346633" y="2730423"/>
            <a:ext cx="1633845" cy="646331"/>
          </a:xfrm>
          <a:prstGeom prst="rect">
            <a:avLst/>
          </a:prstGeom>
          <a:noFill/>
        </p:spPr>
        <p:txBody>
          <a:bodyPr wrap="none" rtlCol="0">
            <a:spAutoFit/>
          </a:bodyPr>
          <a:lstStyle/>
          <a:p>
            <a:pPr algn="ctr"/>
            <a:r>
              <a:rPr lang="nl-BE" dirty="0" smtClean="0"/>
              <a:t>Therapeutische</a:t>
            </a:r>
            <a:br>
              <a:rPr lang="nl-BE" dirty="0" smtClean="0"/>
            </a:br>
            <a:r>
              <a:rPr lang="nl-BE" dirty="0" smtClean="0"/>
              <a:t>relaties</a:t>
            </a:r>
            <a:endParaRPr lang="fr-BE" dirty="0"/>
          </a:p>
        </p:txBody>
      </p:sp>
      <p:sp>
        <p:nvSpPr>
          <p:cNvPr id="3" name="TextBox 2"/>
          <p:cNvSpPr txBox="1"/>
          <p:nvPr/>
        </p:nvSpPr>
        <p:spPr>
          <a:xfrm>
            <a:off x="5039952" y="1804772"/>
            <a:ext cx="2221570" cy="707886"/>
          </a:xfrm>
          <a:prstGeom prst="rect">
            <a:avLst/>
          </a:prstGeom>
          <a:noFill/>
        </p:spPr>
        <p:txBody>
          <a:bodyPr wrap="none" rtlCol="0">
            <a:spAutoFit/>
          </a:bodyPr>
          <a:lstStyle/>
          <a:p>
            <a:pPr algn="ctr"/>
            <a:r>
              <a:rPr lang="nl-BE" sz="2000" b="1" dirty="0" smtClean="0"/>
              <a:t>Productie vandaag </a:t>
            </a:r>
            <a:br>
              <a:rPr lang="nl-BE" sz="2000" b="1" dirty="0" smtClean="0"/>
            </a:br>
            <a:r>
              <a:rPr lang="nl-BE" sz="2000" b="1" dirty="0" smtClean="0"/>
              <a:t>erg risicovol</a:t>
            </a:r>
            <a:endParaRPr lang="fr-BE" sz="2000" b="1" dirty="0"/>
          </a:p>
        </p:txBody>
      </p:sp>
      <p:sp>
        <p:nvSpPr>
          <p:cNvPr id="30" name="TextBox 29"/>
          <p:cNvSpPr txBox="1"/>
          <p:nvPr/>
        </p:nvSpPr>
        <p:spPr>
          <a:xfrm>
            <a:off x="2856628" y="3467015"/>
            <a:ext cx="2304256" cy="1631216"/>
          </a:xfrm>
          <a:prstGeom prst="rect">
            <a:avLst/>
          </a:prstGeom>
          <a:noFill/>
        </p:spPr>
        <p:txBody>
          <a:bodyPr wrap="square" rtlCol="0">
            <a:spAutoFit/>
          </a:bodyPr>
          <a:lstStyle/>
          <a:p>
            <a:pPr algn="ctr"/>
            <a:r>
              <a:rPr lang="nl-BE" sz="2000" b="1" dirty="0" smtClean="0"/>
              <a:t>Productie weinig risicovol en  te overwegen bij duidelijke meerwaarde</a:t>
            </a:r>
          </a:p>
        </p:txBody>
      </p:sp>
      <p:sp>
        <p:nvSpPr>
          <p:cNvPr id="6" name="Slide Number Placeholder 5"/>
          <p:cNvSpPr>
            <a:spLocks noGrp="1"/>
          </p:cNvSpPr>
          <p:nvPr>
            <p:ph type="sldNum" sz="quarter" idx="12"/>
          </p:nvPr>
        </p:nvSpPr>
        <p:spPr/>
        <p:txBody>
          <a:bodyPr/>
          <a:lstStyle/>
          <a:p>
            <a:fld id="{13B540AB-6939-4937-A918-1D15FF1C7CE3}" type="slidenum">
              <a:rPr lang="nl-BE" smtClean="0"/>
              <a:t>30</a:t>
            </a:fld>
            <a:endParaRPr lang="nl-BE" dirty="0"/>
          </a:p>
        </p:txBody>
      </p:sp>
      <p:sp>
        <p:nvSpPr>
          <p:cNvPr id="4" name="Tijdelijke aanduiding voor datum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1523117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Voorbeeld: aantoonbaarheidsdienst</a:t>
            </a:r>
            <a:endParaRPr lang="fr-BE" dirty="0"/>
          </a:p>
        </p:txBody>
      </p:sp>
      <p:cxnSp>
        <p:nvCxnSpPr>
          <p:cNvPr id="8" name="Straight Connector 7"/>
          <p:cNvCxnSpPr/>
          <p:nvPr/>
        </p:nvCxnSpPr>
        <p:spPr>
          <a:xfrm>
            <a:off x="4004953" y="1464320"/>
            <a:ext cx="0" cy="438366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 name="Right Arrow 2"/>
          <p:cNvSpPr/>
          <p:nvPr/>
        </p:nvSpPr>
        <p:spPr>
          <a:xfrm>
            <a:off x="4270723" y="3377636"/>
            <a:ext cx="432048" cy="496896"/>
          </a:xfrm>
          <a:prstGeom prst="rightArrow">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476561" y="1464717"/>
            <a:ext cx="3511224" cy="4801314"/>
          </a:xfrm>
          <a:prstGeom prst="rect">
            <a:avLst/>
          </a:prstGeom>
        </p:spPr>
        <p:txBody>
          <a:bodyPr wrap="square">
            <a:spAutoFit/>
          </a:bodyPr>
          <a:lstStyle/>
          <a:p>
            <a:pPr algn="r"/>
            <a:r>
              <a:rPr lang="nl-BE" b="1" dirty="0"/>
              <a:t>Geen gevoelige gegevens</a:t>
            </a:r>
            <a:br>
              <a:rPr lang="nl-BE" b="1" dirty="0"/>
            </a:br>
            <a:r>
              <a:rPr lang="nl-BE" dirty="0"/>
              <a:t>Enkel </a:t>
            </a:r>
            <a:r>
              <a:rPr lang="nl-BE" dirty="0" err="1"/>
              <a:t>fingerprints</a:t>
            </a:r>
            <a:r>
              <a:rPr lang="nl-BE" dirty="0"/>
              <a:t> op blockchain</a:t>
            </a:r>
          </a:p>
          <a:p>
            <a:pPr algn="r"/>
            <a:endParaRPr lang="nl-BE" b="1" dirty="0" smtClean="0"/>
          </a:p>
          <a:p>
            <a:pPr algn="r"/>
            <a:r>
              <a:rPr lang="nl-BE" b="1" dirty="0" smtClean="0"/>
              <a:t>Eenvoud</a:t>
            </a:r>
            <a:r>
              <a:rPr lang="nl-BE" b="1" dirty="0"/>
              <a:t/>
            </a:r>
            <a:br>
              <a:rPr lang="nl-BE" b="1" dirty="0"/>
            </a:br>
            <a:r>
              <a:rPr lang="nl-BE" dirty="0"/>
              <a:t>Geen complexe </a:t>
            </a:r>
            <a:r>
              <a:rPr lang="nl-BE" dirty="0" smtClean="0"/>
              <a:t>blockchain- </a:t>
            </a:r>
            <a:r>
              <a:rPr lang="nl-BE" dirty="0"/>
              <a:t>functionaliteit vereist </a:t>
            </a:r>
          </a:p>
          <a:p>
            <a:pPr algn="r"/>
            <a:endParaRPr lang="nl-BE" b="1" dirty="0" smtClean="0"/>
          </a:p>
          <a:p>
            <a:pPr algn="r"/>
            <a:r>
              <a:rPr lang="nl-BE" b="1" dirty="0" err="1" smtClean="0"/>
              <a:t>Fork</a:t>
            </a:r>
            <a:r>
              <a:rPr lang="nl-BE" b="1" dirty="0" smtClean="0"/>
              <a:t> </a:t>
            </a:r>
            <a:r>
              <a:rPr lang="nl-BE" b="1" dirty="0"/>
              <a:t>van </a:t>
            </a:r>
            <a:r>
              <a:rPr lang="nl-BE" b="1" dirty="0" err="1"/>
              <a:t>Bitcoin</a:t>
            </a:r>
            <a:r>
              <a:rPr lang="nl-BE" b="1" dirty="0"/>
              <a:t> code</a:t>
            </a:r>
            <a:r>
              <a:rPr lang="nl-BE" dirty="0"/>
              <a:t/>
            </a:r>
            <a:br>
              <a:rPr lang="nl-BE" dirty="0"/>
            </a:br>
            <a:r>
              <a:rPr lang="nl-BE" dirty="0"/>
              <a:t>Uitgebreid in de praktijk </a:t>
            </a:r>
            <a:r>
              <a:rPr lang="nl-BE" dirty="0" smtClean="0"/>
              <a:t>getest</a:t>
            </a:r>
            <a:endParaRPr lang="nl-BE" b="1" dirty="0" smtClean="0"/>
          </a:p>
          <a:p>
            <a:pPr algn="r"/>
            <a:endParaRPr lang="nl-BE" b="1" dirty="0" smtClean="0"/>
          </a:p>
          <a:p>
            <a:pPr algn="r"/>
            <a:r>
              <a:rPr lang="nl-BE" b="1" dirty="0" smtClean="0"/>
              <a:t>Veilig</a:t>
            </a:r>
            <a:r>
              <a:rPr lang="nl-BE" b="1" dirty="0"/>
              <a:t/>
            </a:r>
            <a:br>
              <a:rPr lang="nl-BE" b="1" dirty="0"/>
            </a:br>
            <a:r>
              <a:rPr lang="nl-BE" dirty="0"/>
              <a:t>Compromitteren </a:t>
            </a:r>
            <a:r>
              <a:rPr lang="nl-BE" dirty="0" smtClean="0"/>
              <a:t>sleutel </a:t>
            </a:r>
            <a:r>
              <a:rPr lang="nl-BE" dirty="0"/>
              <a:t>of lekken blockchain geen zware </a:t>
            </a:r>
            <a:r>
              <a:rPr lang="nl-BE" dirty="0" smtClean="0"/>
              <a:t>repercussies</a:t>
            </a:r>
            <a:br>
              <a:rPr lang="nl-BE" dirty="0" smtClean="0"/>
            </a:br>
            <a:r>
              <a:rPr lang="nl-BE" dirty="0" smtClean="0"/>
              <a:t/>
            </a:r>
            <a:br>
              <a:rPr lang="nl-BE" dirty="0" smtClean="0"/>
            </a:br>
            <a:r>
              <a:rPr lang="nl-BE" b="1" dirty="0"/>
              <a:t>Migratie </a:t>
            </a:r>
            <a:br>
              <a:rPr lang="nl-BE" b="1" dirty="0"/>
            </a:br>
            <a:r>
              <a:rPr lang="nl-BE" dirty="0"/>
              <a:t>naar andere technologie mogelijk</a:t>
            </a:r>
          </a:p>
          <a:p>
            <a:pPr algn="r"/>
            <a:endParaRPr lang="fr-BE" dirty="0"/>
          </a:p>
        </p:txBody>
      </p:sp>
      <p:sp>
        <p:nvSpPr>
          <p:cNvPr id="9" name="Rectangle 8"/>
          <p:cNvSpPr/>
          <p:nvPr/>
        </p:nvSpPr>
        <p:spPr>
          <a:xfrm>
            <a:off x="4997577" y="2942008"/>
            <a:ext cx="3859544"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nl-BE" sz="2000" dirty="0"/>
              <a:t>d</a:t>
            </a:r>
            <a:r>
              <a:rPr lang="nl-BE" sz="2000" dirty="0" smtClean="0"/>
              <a:t>uidelijke toegevoegde waarde</a:t>
            </a:r>
          </a:p>
          <a:p>
            <a:pPr marL="285750" indent="-285750">
              <a:buFontTx/>
              <a:buChar char="-"/>
            </a:pPr>
            <a:r>
              <a:rPr lang="nl-BE" sz="2000" dirty="0"/>
              <a:t>b</a:t>
            </a:r>
            <a:r>
              <a:rPr lang="nl-BE" sz="2000" dirty="0" smtClean="0"/>
              <a:t>eperkt risico</a:t>
            </a:r>
          </a:p>
          <a:p>
            <a:pPr marL="285750" indent="-285750">
              <a:buFontTx/>
              <a:buChar char="-"/>
            </a:pPr>
            <a:r>
              <a:rPr lang="nl-BE" sz="2000" dirty="0"/>
              <a:t>r</a:t>
            </a:r>
            <a:r>
              <a:rPr lang="nl-BE" sz="2000" dirty="0" smtClean="0"/>
              <a:t>ekening </a:t>
            </a:r>
            <a:r>
              <a:rPr lang="nl-BE" sz="2000" dirty="0"/>
              <a:t>houdend met beperkingen </a:t>
            </a:r>
            <a:r>
              <a:rPr lang="nl-BE" sz="2000" dirty="0" smtClean="0"/>
              <a:t>vandaag</a:t>
            </a:r>
            <a:endParaRPr lang="fr-BE" dirty="0"/>
          </a:p>
        </p:txBody>
      </p:sp>
      <p:sp>
        <p:nvSpPr>
          <p:cNvPr id="5" name="Slide Number Placeholder 4"/>
          <p:cNvSpPr>
            <a:spLocks noGrp="1"/>
          </p:cNvSpPr>
          <p:nvPr>
            <p:ph type="sldNum" sz="quarter" idx="12"/>
          </p:nvPr>
        </p:nvSpPr>
        <p:spPr/>
        <p:txBody>
          <a:bodyPr/>
          <a:lstStyle/>
          <a:p>
            <a:fld id="{13B540AB-6939-4937-A918-1D15FF1C7CE3}" type="slidenum">
              <a:rPr lang="nl-BE" smtClean="0"/>
              <a:t>31</a:t>
            </a:fld>
            <a:endParaRPr lang="nl-BE" dirty="0"/>
          </a:p>
        </p:txBody>
      </p:sp>
      <p:sp>
        <p:nvSpPr>
          <p:cNvPr id="4" name="Tijdelijke aanduiding voor datum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8344844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45" y="104175"/>
            <a:ext cx="8750460" cy="1143000"/>
          </a:xfrm>
        </p:spPr>
        <p:txBody>
          <a:bodyPr>
            <a:normAutofit/>
          </a:bodyPr>
          <a:lstStyle/>
          <a:p>
            <a:pPr marL="0" indent="0"/>
            <a:r>
              <a:rPr lang="nl-BE" dirty="0" err="1" smtClean="0"/>
              <a:t>PoC</a:t>
            </a:r>
            <a:r>
              <a:rPr lang="nl-BE" dirty="0" smtClean="0"/>
              <a:t>-industrie: veel proeftuinbedrijfjes</a:t>
            </a:r>
            <a:endParaRPr lang="nl-BE" dirty="0"/>
          </a:p>
        </p:txBody>
      </p:sp>
      <p:sp>
        <p:nvSpPr>
          <p:cNvPr id="3" name="Content Placeholder 2"/>
          <p:cNvSpPr>
            <a:spLocks noGrp="1"/>
          </p:cNvSpPr>
          <p:nvPr>
            <p:ph idx="4294967295"/>
          </p:nvPr>
        </p:nvSpPr>
        <p:spPr>
          <a:xfrm>
            <a:off x="438944" y="980728"/>
            <a:ext cx="8229600" cy="5124854"/>
          </a:xfrm>
        </p:spPr>
        <p:txBody>
          <a:bodyPr>
            <a:normAutofit/>
          </a:bodyPr>
          <a:lstStyle/>
          <a:p>
            <a:pPr marL="457200" lvl="1" indent="0">
              <a:buNone/>
            </a:pPr>
            <a:endParaRPr lang="nl-BE" sz="2000" dirty="0" smtClean="0"/>
          </a:p>
          <a:p>
            <a:pPr lvl="1"/>
            <a:endParaRPr lang="nl-BE" sz="2000" dirty="0" smtClean="0"/>
          </a:p>
          <a:p>
            <a:pPr lvl="1"/>
            <a:endParaRPr lang="nl-BE" sz="2000" dirty="0" smtClean="0"/>
          </a:p>
          <a:p>
            <a:pPr marL="457200" lvl="1" indent="0">
              <a:buNone/>
            </a:pPr>
            <a:endParaRPr lang="nl-BE" sz="2000" dirty="0" smtClean="0"/>
          </a:p>
          <a:p>
            <a:pPr marL="457200" lvl="1" indent="0">
              <a:buNone/>
            </a:pPr>
            <a:endParaRPr lang="nl-BE" sz="2000" dirty="0" smtClean="0"/>
          </a:p>
          <a:p>
            <a:pPr marL="457200" lvl="1" indent="0">
              <a:buNone/>
            </a:pPr>
            <a:endParaRPr lang="nl-BE" sz="2000" dirty="0" smtClean="0"/>
          </a:p>
          <a:p>
            <a:pPr marL="457200" lvl="1" indent="0">
              <a:buNone/>
            </a:pPr>
            <a:endParaRPr lang="nl-BE" sz="2000" dirty="0" smtClean="0"/>
          </a:p>
          <a:p>
            <a:pPr marL="0" indent="0">
              <a:buNone/>
            </a:pPr>
            <a:endParaRPr lang="nl-BE" sz="2400" b="1" dirty="0" smtClean="0"/>
          </a:p>
        </p:txBody>
      </p:sp>
      <p:sp>
        <p:nvSpPr>
          <p:cNvPr id="6" name="Rectangle 5"/>
          <p:cNvSpPr/>
          <p:nvPr/>
        </p:nvSpPr>
        <p:spPr>
          <a:xfrm>
            <a:off x="289366" y="1580036"/>
            <a:ext cx="8588415" cy="2708434"/>
          </a:xfrm>
          <a:prstGeom prst="rect">
            <a:avLst/>
          </a:prstGeom>
        </p:spPr>
        <p:txBody>
          <a:bodyPr wrap="square">
            <a:spAutoFit/>
          </a:bodyPr>
          <a:lstStyle/>
          <a:p>
            <a:pPr algn="ctr">
              <a:spcAft>
                <a:spcPts val="1800"/>
              </a:spcAft>
            </a:pPr>
            <a:r>
              <a:rPr lang="nl-BE" sz="2800" b="1" spc="200" dirty="0">
                <a:solidFill>
                  <a:schemeClr val="accent1"/>
                </a:solidFill>
              </a:rPr>
              <a:t>“</a:t>
            </a:r>
            <a:r>
              <a:rPr lang="nl-BE" sz="2800" b="1" i="1" spc="200" dirty="0">
                <a:solidFill>
                  <a:schemeClr val="accent1"/>
                </a:solidFill>
              </a:rPr>
              <a:t>We maken abstractie van de </a:t>
            </a:r>
            <a:r>
              <a:rPr lang="nl-BE" sz="2800" b="1" i="1" spc="200" dirty="0" smtClean="0">
                <a:solidFill>
                  <a:schemeClr val="accent1"/>
                </a:solidFill>
              </a:rPr>
              <a:t>GDPR</a:t>
            </a:r>
            <a:r>
              <a:rPr lang="nl-BE" sz="2800" b="1" spc="200" dirty="0" smtClean="0">
                <a:solidFill>
                  <a:schemeClr val="accent1"/>
                </a:solidFill>
              </a:rPr>
              <a:t>”</a:t>
            </a:r>
          </a:p>
          <a:p>
            <a:pPr algn="ctr">
              <a:spcAft>
                <a:spcPts val="1800"/>
              </a:spcAft>
            </a:pPr>
            <a:r>
              <a:rPr lang="nl-NL" sz="2800" b="1" spc="200" dirty="0" smtClean="0">
                <a:solidFill>
                  <a:schemeClr val="accent1"/>
                </a:solidFill>
              </a:rPr>
              <a:t>“</a:t>
            </a:r>
            <a:r>
              <a:rPr lang="nl-NL" sz="2800" b="1" i="1" spc="200" dirty="0">
                <a:solidFill>
                  <a:schemeClr val="accent1"/>
                </a:solidFill>
              </a:rPr>
              <a:t>Gezien het beperkte budget maken we geen voorafgaandelijke </a:t>
            </a:r>
            <a:r>
              <a:rPr lang="nl-NL" sz="2800" b="1" i="1" spc="200" dirty="0" smtClean="0">
                <a:solidFill>
                  <a:schemeClr val="accent1"/>
                </a:solidFill>
              </a:rPr>
              <a:t>analyse</a:t>
            </a:r>
            <a:r>
              <a:rPr lang="nl-NL" sz="2800" b="1" spc="200" dirty="0" smtClean="0">
                <a:solidFill>
                  <a:schemeClr val="accent1"/>
                </a:solidFill>
              </a:rPr>
              <a:t>”</a:t>
            </a:r>
          </a:p>
          <a:p>
            <a:pPr algn="ctr"/>
            <a:r>
              <a:rPr lang="nl-BE" sz="2800" b="1" spc="200" dirty="0">
                <a:solidFill>
                  <a:schemeClr val="accent1"/>
                </a:solidFill>
              </a:rPr>
              <a:t>“</a:t>
            </a:r>
            <a:r>
              <a:rPr lang="nl-BE" sz="2800" b="1" i="1" spc="200" dirty="0">
                <a:solidFill>
                  <a:schemeClr val="accent1"/>
                </a:solidFill>
              </a:rPr>
              <a:t>De blockchain </a:t>
            </a:r>
            <a:r>
              <a:rPr lang="nl-BE" sz="2800" b="1" i="1" spc="200" dirty="0" err="1" smtClean="0">
                <a:solidFill>
                  <a:schemeClr val="accent1"/>
                </a:solidFill>
              </a:rPr>
              <a:t>PoC</a:t>
            </a:r>
            <a:r>
              <a:rPr lang="nl-BE" sz="2800" b="1" i="1" spc="200" dirty="0" smtClean="0">
                <a:solidFill>
                  <a:schemeClr val="accent1"/>
                </a:solidFill>
              </a:rPr>
              <a:t> </a:t>
            </a:r>
            <a:r>
              <a:rPr lang="nl-BE" sz="2800" b="1" i="1" spc="200" dirty="0">
                <a:solidFill>
                  <a:schemeClr val="accent1"/>
                </a:solidFill>
              </a:rPr>
              <a:t>was niet bedoeld om gedistribueerd te </a:t>
            </a:r>
            <a:r>
              <a:rPr lang="nl-BE" sz="2800" b="1" i="1" spc="200" dirty="0" smtClean="0">
                <a:solidFill>
                  <a:schemeClr val="accent1"/>
                </a:solidFill>
              </a:rPr>
              <a:t>draaien</a:t>
            </a:r>
            <a:r>
              <a:rPr lang="nl-BE" sz="2800" b="1" spc="200" dirty="0" smtClean="0">
                <a:solidFill>
                  <a:schemeClr val="accent1"/>
                </a:solidFill>
              </a:rPr>
              <a:t>”</a:t>
            </a:r>
            <a:endParaRPr lang="nl-BE" sz="2800" b="1" spc="200" dirty="0">
              <a:solidFill>
                <a:schemeClr val="accent1"/>
              </a:solidFill>
            </a:endParaRPr>
          </a:p>
        </p:txBody>
      </p:sp>
      <p:sp>
        <p:nvSpPr>
          <p:cNvPr id="7" name="Rectangle 6"/>
          <p:cNvSpPr/>
          <p:nvPr/>
        </p:nvSpPr>
        <p:spPr>
          <a:xfrm>
            <a:off x="520861" y="4831950"/>
            <a:ext cx="8125428" cy="846000"/>
          </a:xfrm>
          <a:prstGeom prst="rect">
            <a:avLst/>
          </a:prstGeom>
          <a:solidFill>
            <a:schemeClr val="accent1">
              <a:lumMod val="20000"/>
              <a:lumOff val="80000"/>
              <a:alpha val="79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smtClean="0">
                <a:solidFill>
                  <a:schemeClr val="tx1"/>
                </a:solidFill>
              </a:rPr>
              <a:t>Maak duidelijke afspraken indien je van plan bent verder te gaan dan een </a:t>
            </a:r>
            <a:r>
              <a:rPr lang="nl-BE" sz="2400" dirty="0" err="1" smtClean="0">
                <a:solidFill>
                  <a:schemeClr val="tx1"/>
                </a:solidFill>
              </a:rPr>
              <a:t>PoC</a:t>
            </a:r>
            <a:r>
              <a:rPr lang="nl-BE" sz="2400" dirty="0" smtClean="0">
                <a:solidFill>
                  <a:schemeClr val="tx1"/>
                </a:solidFill>
              </a:rPr>
              <a:t>, zo </a:t>
            </a:r>
            <a:r>
              <a:rPr lang="nl-BE" sz="2400" dirty="0">
                <a:solidFill>
                  <a:schemeClr val="tx1"/>
                </a:solidFill>
              </a:rPr>
              <a:t>v</a:t>
            </a:r>
            <a:r>
              <a:rPr lang="nl-BE" sz="2400" dirty="0" smtClean="0">
                <a:solidFill>
                  <a:schemeClr val="tx1"/>
                </a:solidFill>
              </a:rPr>
              <a:t>ermijd je verrassingen achteraf</a:t>
            </a:r>
            <a:endParaRPr lang="fr-BE" sz="2400" spc="100" dirty="0">
              <a:solidFill>
                <a:schemeClr val="tx1"/>
              </a:solidFill>
            </a:endParaRPr>
          </a:p>
        </p:txBody>
      </p:sp>
      <p:sp>
        <p:nvSpPr>
          <p:cNvPr id="4" name="Slide Number Placeholder 3"/>
          <p:cNvSpPr>
            <a:spLocks noGrp="1"/>
          </p:cNvSpPr>
          <p:nvPr>
            <p:ph type="sldNum" sz="quarter" idx="12"/>
          </p:nvPr>
        </p:nvSpPr>
        <p:spPr/>
        <p:txBody>
          <a:bodyPr/>
          <a:lstStyle/>
          <a:p>
            <a:fld id="{13B540AB-6939-4937-A918-1D15FF1C7CE3}" type="slidenum">
              <a:rPr lang="nl-BE" smtClean="0"/>
              <a:t>32</a:t>
            </a:fld>
            <a:endParaRPr lang="nl-BE" dirty="0"/>
          </a:p>
        </p:txBody>
      </p:sp>
      <p:sp>
        <p:nvSpPr>
          <p:cNvPr id="5" name="Tijdelijke aanduiding voor datum 4"/>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41103139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Vermijd </a:t>
            </a:r>
            <a:r>
              <a:rPr lang="nl-BE" dirty="0" err="1" smtClean="0"/>
              <a:t>technology</a:t>
            </a:r>
            <a:r>
              <a:rPr lang="nl-BE" dirty="0" smtClean="0"/>
              <a:t> </a:t>
            </a:r>
            <a:r>
              <a:rPr lang="nl-BE" dirty="0" err="1" smtClean="0"/>
              <a:t>lock</a:t>
            </a:r>
            <a:r>
              <a:rPr lang="nl-BE" dirty="0" smtClean="0"/>
              <a:t>-in</a:t>
            </a:r>
            <a:endParaRPr lang="fr-BE" dirty="0"/>
          </a:p>
        </p:txBody>
      </p:sp>
      <p:sp>
        <p:nvSpPr>
          <p:cNvPr id="3" name="Content Placeholder 2"/>
          <p:cNvSpPr>
            <a:spLocks noGrp="1"/>
          </p:cNvSpPr>
          <p:nvPr>
            <p:ph idx="4294967295"/>
          </p:nvPr>
        </p:nvSpPr>
        <p:spPr>
          <a:xfrm>
            <a:off x="466927" y="1058863"/>
            <a:ext cx="8229600" cy="4392612"/>
          </a:xfrm>
        </p:spPr>
        <p:txBody>
          <a:bodyPr>
            <a:noAutofit/>
          </a:bodyPr>
          <a:lstStyle/>
          <a:p>
            <a:pPr marL="0" indent="0">
              <a:buNone/>
            </a:pPr>
            <a:r>
              <a:rPr lang="nl-BE" sz="2800" b="1" dirty="0" smtClean="0">
                <a:solidFill>
                  <a:schemeClr val="accent1"/>
                </a:solidFill>
              </a:rPr>
              <a:t>Wat worden de leidende technologieën?</a:t>
            </a:r>
            <a:endParaRPr lang="nl-BE" sz="2800" dirty="0">
              <a:solidFill>
                <a:schemeClr val="accent1"/>
              </a:solidFill>
            </a:endParaRPr>
          </a:p>
          <a:p>
            <a:pPr lvl="1"/>
            <a:r>
              <a:rPr lang="nl-BE" dirty="0"/>
              <a:t>d</a:t>
            </a:r>
            <a:r>
              <a:rPr lang="nl-BE" sz="2400" dirty="0" smtClean="0"/>
              <a:t>ominante </a:t>
            </a:r>
            <a:r>
              <a:rPr lang="nl-BE" sz="2400" dirty="0"/>
              <a:t>technologie vandaag niet per se dominante technologie binnen 12 </a:t>
            </a:r>
            <a:r>
              <a:rPr lang="nl-BE" sz="2400" dirty="0" smtClean="0"/>
              <a:t>maanden</a:t>
            </a:r>
          </a:p>
          <a:p>
            <a:pPr lvl="1"/>
            <a:r>
              <a:rPr lang="nl-BE" dirty="0" err="1"/>
              <a:t>H</a:t>
            </a:r>
            <a:r>
              <a:rPr lang="nl-BE" sz="2400" dirty="0" err="1" smtClean="0"/>
              <a:t>yperledger</a:t>
            </a:r>
            <a:r>
              <a:rPr lang="nl-BE" sz="2400" dirty="0" smtClean="0"/>
              <a:t> </a:t>
            </a:r>
            <a:r>
              <a:rPr lang="nl-BE" sz="2400" dirty="0" err="1"/>
              <a:t>Fabric</a:t>
            </a:r>
            <a:r>
              <a:rPr lang="nl-BE" sz="2400" dirty="0"/>
              <a:t> </a:t>
            </a:r>
            <a:r>
              <a:rPr lang="nl-BE" sz="2400" dirty="0" smtClean="0"/>
              <a:t>in </a:t>
            </a:r>
            <a:r>
              <a:rPr lang="nl-BE" sz="2400" dirty="0" err="1"/>
              <a:t>pole-position</a:t>
            </a:r>
            <a:r>
              <a:rPr lang="nl-BE" sz="2400" dirty="0"/>
              <a:t>, </a:t>
            </a:r>
            <a:r>
              <a:rPr lang="nl-BE" sz="2400" dirty="0" smtClean="0"/>
              <a:t>maar nog steeds onvolwassen </a:t>
            </a:r>
          </a:p>
          <a:p>
            <a:pPr lvl="1"/>
            <a:r>
              <a:rPr lang="nl-BE" sz="2400" dirty="0" smtClean="0"/>
              <a:t>Quorum wint aan populariteit</a:t>
            </a:r>
          </a:p>
          <a:p>
            <a:pPr marL="457200" lvl="1" indent="0">
              <a:buNone/>
            </a:pPr>
            <a:endParaRPr lang="nl-BE" sz="800" dirty="0" smtClean="0"/>
          </a:p>
          <a:p>
            <a:pPr marL="0" indent="0">
              <a:buNone/>
            </a:pPr>
            <a:r>
              <a:rPr lang="nl-BE" sz="2800" b="1" dirty="0" smtClean="0">
                <a:solidFill>
                  <a:schemeClr val="accent1"/>
                </a:solidFill>
              </a:rPr>
              <a:t>Geen </a:t>
            </a:r>
            <a:r>
              <a:rPr lang="nl-BE" sz="2800" b="1" dirty="0" err="1" smtClean="0">
                <a:solidFill>
                  <a:schemeClr val="accent1"/>
                </a:solidFill>
              </a:rPr>
              <a:t>one-tech-suits-all</a:t>
            </a:r>
            <a:endParaRPr lang="nl-BE" dirty="0"/>
          </a:p>
          <a:p>
            <a:pPr lvl="1"/>
            <a:r>
              <a:rPr lang="nl-BE" dirty="0" smtClean="0"/>
              <a:t>keuze </a:t>
            </a:r>
            <a:r>
              <a:rPr lang="nl-BE" dirty="0"/>
              <a:t>blockchain technologie </a:t>
            </a:r>
            <a:r>
              <a:rPr lang="nl-BE" dirty="0" smtClean="0"/>
              <a:t>hangen af van business case</a:t>
            </a:r>
          </a:p>
          <a:p>
            <a:pPr marL="0" indent="0">
              <a:buNone/>
            </a:pPr>
            <a:endParaRPr lang="nl-BE" sz="800" b="1" dirty="0" smtClean="0">
              <a:solidFill>
                <a:schemeClr val="accent1"/>
              </a:solidFill>
            </a:endParaRPr>
          </a:p>
          <a:p>
            <a:pPr marL="0" indent="0">
              <a:buNone/>
            </a:pPr>
            <a:r>
              <a:rPr lang="nl-BE" sz="2800" b="1" dirty="0" smtClean="0">
                <a:solidFill>
                  <a:schemeClr val="accent1"/>
                </a:solidFill>
              </a:rPr>
              <a:t>Geen standaarden</a:t>
            </a:r>
          </a:p>
        </p:txBody>
      </p:sp>
      <p:sp>
        <p:nvSpPr>
          <p:cNvPr id="10" name="Rectangle 9"/>
          <p:cNvSpPr/>
          <p:nvPr/>
        </p:nvSpPr>
        <p:spPr>
          <a:xfrm>
            <a:off x="520861" y="5432370"/>
            <a:ext cx="8125428" cy="846000"/>
          </a:xfrm>
          <a:prstGeom prst="rect">
            <a:avLst/>
          </a:prstGeom>
          <a:solidFill>
            <a:schemeClr val="accent1">
              <a:lumMod val="20000"/>
              <a:lumOff val="80000"/>
              <a:alpha val="7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solidFill>
                  <a:schemeClr val="tx1"/>
                </a:solidFill>
              </a:rPr>
              <a:t>Denk op voorhand na over hoe je eventueel weg kunt migreren om  afhankelijkheid van één technologie te vermijden</a:t>
            </a:r>
            <a:endParaRPr lang="nl-NL" sz="2400" dirty="0">
              <a:solidFill>
                <a:schemeClr val="bg2">
                  <a:lumMod val="25000"/>
                </a:schemeClr>
              </a:solidFill>
            </a:endParaRPr>
          </a:p>
        </p:txBody>
      </p:sp>
      <p:sp>
        <p:nvSpPr>
          <p:cNvPr id="5" name="Slide Number Placeholder 4"/>
          <p:cNvSpPr>
            <a:spLocks noGrp="1"/>
          </p:cNvSpPr>
          <p:nvPr>
            <p:ph type="sldNum" sz="quarter" idx="12"/>
          </p:nvPr>
        </p:nvSpPr>
        <p:spPr/>
        <p:txBody>
          <a:bodyPr/>
          <a:lstStyle/>
          <a:p>
            <a:fld id="{13B540AB-6939-4937-A918-1D15FF1C7CE3}" type="slidenum">
              <a:rPr lang="nl-BE" smtClean="0"/>
              <a:t>33</a:t>
            </a:fld>
            <a:endParaRPr lang="nl-BE" dirty="0"/>
          </a:p>
        </p:txBody>
      </p:sp>
      <p:sp>
        <p:nvSpPr>
          <p:cNvPr id="4" name="Tijdelijke aanduiding voor datum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5552705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817360" y="1198880"/>
            <a:ext cx="1940209" cy="3718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Slide Number Placeholder 3"/>
          <p:cNvSpPr>
            <a:spLocks noGrp="1"/>
          </p:cNvSpPr>
          <p:nvPr>
            <p:ph type="sldNum" sz="quarter" idx="12"/>
          </p:nvPr>
        </p:nvSpPr>
        <p:spPr/>
        <p:txBody>
          <a:bodyPr/>
          <a:lstStyle/>
          <a:p>
            <a:fld id="{13B540AB-6939-4937-A918-1D15FF1C7CE3}" type="slidenum">
              <a:rPr lang="nl-BE" smtClean="0"/>
              <a:t>34</a:t>
            </a:fld>
            <a:endParaRPr lang="nl-BE" dirty="0"/>
          </a:p>
        </p:txBody>
      </p:sp>
      <p:sp>
        <p:nvSpPr>
          <p:cNvPr id="5" name="Title 1"/>
          <p:cNvSpPr txBox="1">
            <a:spLocks/>
          </p:cNvSpPr>
          <p:nvPr/>
        </p:nvSpPr>
        <p:spPr>
          <a:xfrm>
            <a:off x="510680" y="81280"/>
            <a:ext cx="8229600" cy="8763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dirty="0" smtClean="0"/>
              <a:t>Blockchain &amp; GDPR</a:t>
            </a:r>
            <a:endParaRPr lang="nl-BE" dirty="0"/>
          </a:p>
        </p:txBody>
      </p:sp>
      <p:graphicFrame>
        <p:nvGraphicFramePr>
          <p:cNvPr id="6" name="Diagram 5"/>
          <p:cNvGraphicFramePr/>
          <p:nvPr>
            <p:extLst>
              <p:ext uri="{D42A27DB-BD31-4B8C-83A1-F6EECF244321}">
                <p14:modId xmlns:p14="http://schemas.microsoft.com/office/powerpoint/2010/main" val="3377522257"/>
              </p:ext>
            </p:extLst>
          </p:nvPr>
        </p:nvGraphicFramePr>
        <p:xfrm>
          <a:off x="368440" y="102616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392839" y="5155811"/>
            <a:ext cx="8364730" cy="1116630"/>
          </a:xfrm>
          <a:prstGeom prst="rect">
            <a:avLst/>
          </a:prstGeom>
          <a:solidFill>
            <a:schemeClr val="accent1">
              <a:lumMod val="20000"/>
              <a:lumOff val="80000"/>
              <a:alpha val="7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rPr>
              <a:t>Spanningsveld tussen Blockchain &amp; </a:t>
            </a:r>
            <a:r>
              <a:rPr lang="nl-NL" sz="2400" dirty="0" smtClean="0">
                <a:solidFill>
                  <a:schemeClr val="tx1"/>
                </a:solidFill>
              </a:rPr>
              <a:t>GDPR </a:t>
            </a:r>
            <a:br>
              <a:rPr lang="nl-NL" sz="2400" dirty="0" smtClean="0">
                <a:solidFill>
                  <a:schemeClr val="tx1"/>
                </a:solidFill>
              </a:rPr>
            </a:br>
            <a:r>
              <a:rPr lang="nl-NL" sz="2400" dirty="0" smtClean="0">
                <a:solidFill>
                  <a:schemeClr val="tx1"/>
                </a:solidFill>
              </a:rPr>
              <a:t>Moeten </a:t>
            </a:r>
            <a:r>
              <a:rPr lang="nl-NL" sz="2400" dirty="0">
                <a:solidFill>
                  <a:schemeClr val="tx1"/>
                </a:solidFill>
              </a:rPr>
              <a:t>p</a:t>
            </a:r>
            <a:r>
              <a:rPr lang="nl-NL" sz="2400" dirty="0" smtClean="0">
                <a:solidFill>
                  <a:schemeClr val="tx1"/>
                </a:solidFill>
              </a:rPr>
              <a:t>ersoonsgegevens echt on-chain?</a:t>
            </a:r>
            <a:endParaRPr lang="nl-NL" sz="2400" dirty="0">
              <a:solidFill>
                <a:schemeClr val="tx1"/>
              </a:solidFill>
            </a:endParaRPr>
          </a:p>
          <a:p>
            <a:pPr algn="ctr"/>
            <a:r>
              <a:rPr lang="nl-NL" sz="2400" dirty="0" smtClean="0">
                <a:solidFill>
                  <a:schemeClr val="tx1"/>
                </a:solidFill>
              </a:rPr>
              <a:t>Meer algemeen: hou </a:t>
            </a:r>
            <a:r>
              <a:rPr lang="nl-NL" sz="2400" dirty="0">
                <a:solidFill>
                  <a:schemeClr val="tx1"/>
                </a:solidFill>
              </a:rPr>
              <a:t>rekening met juridische aspecten</a:t>
            </a:r>
          </a:p>
        </p:txBody>
      </p:sp>
      <p:sp>
        <p:nvSpPr>
          <p:cNvPr id="12" name="TextBox 11"/>
          <p:cNvSpPr txBox="1"/>
          <p:nvPr/>
        </p:nvSpPr>
        <p:spPr>
          <a:xfrm>
            <a:off x="7137192" y="1464864"/>
            <a:ext cx="1290033" cy="400110"/>
          </a:xfrm>
          <a:prstGeom prst="rect">
            <a:avLst/>
          </a:prstGeom>
          <a:noFill/>
        </p:spPr>
        <p:txBody>
          <a:bodyPr wrap="none" rtlCol="0">
            <a:spAutoFit/>
          </a:bodyPr>
          <a:lstStyle/>
          <a:p>
            <a:r>
              <a:rPr lang="nl-BE" sz="2000" b="1" dirty="0" smtClean="0">
                <a:solidFill>
                  <a:schemeClr val="bg1">
                    <a:lumMod val="50000"/>
                  </a:schemeClr>
                </a:solidFill>
              </a:rPr>
              <a:t>Voorbeeld</a:t>
            </a:r>
            <a:endParaRPr lang="fr-BE" sz="2000" b="1" dirty="0">
              <a:solidFill>
                <a:schemeClr val="bg1">
                  <a:lumMod val="50000"/>
                </a:schemeClr>
              </a:solidFill>
            </a:endParaRPr>
          </a:p>
        </p:txBody>
      </p:sp>
      <p:sp>
        <p:nvSpPr>
          <p:cNvPr id="14" name="TextBox 13"/>
          <p:cNvSpPr txBox="1"/>
          <p:nvPr/>
        </p:nvSpPr>
        <p:spPr>
          <a:xfrm>
            <a:off x="7008182" y="2622529"/>
            <a:ext cx="1548052" cy="400110"/>
          </a:xfrm>
          <a:prstGeom prst="rect">
            <a:avLst/>
          </a:prstGeom>
          <a:noFill/>
        </p:spPr>
        <p:txBody>
          <a:bodyPr wrap="none" rtlCol="0">
            <a:spAutoFit/>
          </a:bodyPr>
          <a:lstStyle/>
          <a:p>
            <a:pPr algn="ctr"/>
            <a:r>
              <a:rPr lang="nl-BE" sz="2000" b="1" dirty="0" smtClean="0">
                <a:solidFill>
                  <a:schemeClr val="bg1">
                    <a:lumMod val="50000"/>
                  </a:schemeClr>
                </a:solidFill>
              </a:rPr>
              <a:t>Verkiezingen</a:t>
            </a:r>
            <a:endParaRPr lang="nl-BE" sz="2000" b="1" dirty="0">
              <a:solidFill>
                <a:schemeClr val="bg1">
                  <a:lumMod val="50000"/>
                </a:schemeClr>
              </a:solidFill>
            </a:endParaRPr>
          </a:p>
        </p:txBody>
      </p:sp>
      <p:pic>
        <p:nvPicPr>
          <p:cNvPr id="15" name="Picture 14" descr="https://d30y9cdsu7xlg0.cloudfront.net/png/84860-200.png"/>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2451" y="1793556"/>
            <a:ext cx="899514" cy="8995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756998" y="3473851"/>
            <a:ext cx="2031051" cy="1200329"/>
          </a:xfrm>
          <a:prstGeom prst="rect">
            <a:avLst/>
          </a:prstGeom>
          <a:noFill/>
        </p:spPr>
        <p:txBody>
          <a:bodyPr wrap="square" rtlCol="0">
            <a:spAutoFit/>
          </a:bodyPr>
          <a:lstStyle/>
          <a:p>
            <a:pPr algn="ctr"/>
            <a:r>
              <a:rPr lang="nl-BE" dirty="0" smtClean="0"/>
              <a:t>Absoluut vermijden dat stemgedrag van geïdentificeerde burgers mogelijk is</a:t>
            </a:r>
            <a:endParaRPr lang="fr-BE" dirty="0"/>
          </a:p>
        </p:txBody>
      </p:sp>
      <p:sp>
        <p:nvSpPr>
          <p:cNvPr id="2" name="Tijdelijke aanduiding voor datum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15941059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B540AB-6939-4937-A918-1D15FF1C7CE3}" type="slidenum">
              <a:rPr lang="nl-BE" smtClean="0"/>
              <a:pPr/>
              <a:t>35</a:t>
            </a:fld>
            <a:endParaRPr lang="nl-BE" dirty="0"/>
          </a:p>
        </p:txBody>
      </p:sp>
      <p:sp>
        <p:nvSpPr>
          <p:cNvPr id="2" name="Title 1"/>
          <p:cNvSpPr>
            <a:spLocks noGrp="1"/>
          </p:cNvSpPr>
          <p:nvPr>
            <p:ph type="title"/>
          </p:nvPr>
        </p:nvSpPr>
        <p:spPr/>
        <p:txBody>
          <a:bodyPr/>
          <a:lstStyle/>
          <a:p>
            <a:r>
              <a:rPr lang="nl-BE" dirty="0" smtClean="0"/>
              <a:t>Drie </a:t>
            </a:r>
            <a:r>
              <a:rPr lang="nl-BE" dirty="0" err="1"/>
              <a:t>n</a:t>
            </a:r>
            <a:r>
              <a:rPr lang="nl-BE" dirty="0" err="1" smtClean="0"/>
              <a:t>iveau’s</a:t>
            </a:r>
            <a:endParaRPr lang="nl-BE" dirty="0"/>
          </a:p>
        </p:txBody>
      </p:sp>
      <p:sp>
        <p:nvSpPr>
          <p:cNvPr id="11" name="Rectangle 10"/>
          <p:cNvSpPr/>
          <p:nvPr/>
        </p:nvSpPr>
        <p:spPr>
          <a:xfrm>
            <a:off x="1270000" y="1381760"/>
            <a:ext cx="6776720" cy="1219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rPr>
              <a:t>Business</a:t>
            </a:r>
            <a:r>
              <a:rPr lang="nl-BE" dirty="0"/>
              <a:t/>
            </a:r>
            <a:br>
              <a:rPr lang="nl-BE" dirty="0"/>
            </a:br>
            <a:r>
              <a:rPr lang="nl-BE" sz="2400" dirty="0"/>
              <a:t>Wanneer kan blockchain resulteren in toegevoegde waarde ?</a:t>
            </a:r>
            <a:endParaRPr lang="fr-BE" sz="2400" dirty="0"/>
          </a:p>
        </p:txBody>
      </p:sp>
      <p:sp>
        <p:nvSpPr>
          <p:cNvPr id="12" name="Rectangle 11"/>
          <p:cNvSpPr/>
          <p:nvPr/>
        </p:nvSpPr>
        <p:spPr>
          <a:xfrm>
            <a:off x="1270000" y="3037840"/>
            <a:ext cx="677672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b="1" dirty="0">
                <a:solidFill>
                  <a:schemeClr val="bg1"/>
                </a:solidFill>
              </a:rPr>
              <a:t>Toepassingen</a:t>
            </a:r>
            <a:br>
              <a:rPr lang="nl-NL" sz="2800" b="1" dirty="0">
                <a:solidFill>
                  <a:schemeClr val="bg1"/>
                </a:solidFill>
              </a:rPr>
            </a:br>
            <a:r>
              <a:rPr lang="nl-NL" sz="2400" dirty="0">
                <a:solidFill>
                  <a:schemeClr val="bg1"/>
                </a:solidFill>
              </a:rPr>
              <a:t>Kunnen we het stadium van de </a:t>
            </a:r>
            <a:r>
              <a:rPr lang="nl-NL" sz="2400" dirty="0" err="1">
                <a:solidFill>
                  <a:schemeClr val="bg1"/>
                </a:solidFill>
              </a:rPr>
              <a:t>PoC</a:t>
            </a:r>
            <a:r>
              <a:rPr lang="nl-NL" sz="2400" dirty="0">
                <a:solidFill>
                  <a:schemeClr val="bg1"/>
                </a:solidFill>
              </a:rPr>
              <a:t> ontgroeien?</a:t>
            </a:r>
          </a:p>
        </p:txBody>
      </p:sp>
      <p:sp>
        <p:nvSpPr>
          <p:cNvPr id="13" name="Rectangle 12"/>
          <p:cNvSpPr/>
          <p:nvPr/>
        </p:nvSpPr>
        <p:spPr>
          <a:xfrm>
            <a:off x="1270000" y="4704080"/>
            <a:ext cx="6776720" cy="1219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b="1" dirty="0">
                <a:solidFill>
                  <a:schemeClr val="bg1"/>
                </a:solidFill>
              </a:rPr>
              <a:t>Infrastructuur</a:t>
            </a:r>
            <a:br>
              <a:rPr lang="nl-NL" sz="2800" b="1" dirty="0">
                <a:solidFill>
                  <a:schemeClr val="bg1"/>
                </a:solidFill>
              </a:rPr>
            </a:br>
            <a:r>
              <a:rPr lang="nl-NL" sz="2400" dirty="0">
                <a:solidFill>
                  <a:schemeClr val="bg1"/>
                </a:solidFill>
              </a:rPr>
              <a:t>Kunnen we een generieke blockchain infrastructuur </a:t>
            </a:r>
            <a:r>
              <a:rPr lang="nl-NL" sz="2400" dirty="0" smtClean="0">
                <a:solidFill>
                  <a:schemeClr val="bg1"/>
                </a:solidFill>
              </a:rPr>
              <a:t>opzetten?</a:t>
            </a:r>
            <a:endParaRPr lang="nl-NL" sz="2400" dirty="0">
              <a:solidFill>
                <a:schemeClr val="bg1"/>
              </a:solidFill>
            </a:endParaRPr>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23381126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3"/>
          <p:cNvSpPr>
            <a:spLocks noGrp="1"/>
          </p:cNvSpPr>
          <p:nvPr>
            <p:ph type="sldNum" sz="quarter" idx="12"/>
          </p:nvPr>
        </p:nvSpPr>
        <p:spPr/>
        <p:txBody>
          <a:bodyPr/>
          <a:lstStyle/>
          <a:p>
            <a:fld id="{13B540AB-6939-4937-A918-1D15FF1C7CE3}" type="slidenum">
              <a:rPr lang="nl-BE" smtClean="0"/>
              <a:pPr/>
              <a:t>36</a:t>
            </a:fld>
            <a:endParaRPr lang="nl-BE" dirty="0"/>
          </a:p>
        </p:txBody>
      </p:sp>
      <p:sp>
        <p:nvSpPr>
          <p:cNvPr id="2" name="Title 1"/>
          <p:cNvSpPr>
            <a:spLocks noGrp="1"/>
          </p:cNvSpPr>
          <p:nvPr>
            <p:ph type="title"/>
          </p:nvPr>
        </p:nvSpPr>
        <p:spPr/>
        <p:txBody>
          <a:bodyPr>
            <a:normAutofit/>
          </a:bodyPr>
          <a:lstStyle/>
          <a:p>
            <a:r>
              <a:rPr lang="nl-BE" dirty="0" smtClean="0"/>
              <a:t>Technologische trends</a:t>
            </a:r>
            <a:endParaRPr lang="fr-BE" dirty="0"/>
          </a:p>
        </p:txBody>
      </p:sp>
      <p:sp>
        <p:nvSpPr>
          <p:cNvPr id="23" name="Rectangle 22"/>
          <p:cNvSpPr/>
          <p:nvPr/>
        </p:nvSpPr>
        <p:spPr>
          <a:xfrm>
            <a:off x="624115" y="955721"/>
            <a:ext cx="7721600" cy="1015663"/>
          </a:xfrm>
          <a:prstGeom prst="rect">
            <a:avLst/>
          </a:prstGeom>
        </p:spPr>
        <p:txBody>
          <a:bodyPr wrap="square">
            <a:spAutoFit/>
          </a:bodyPr>
          <a:lstStyle/>
          <a:p>
            <a:pPr algn="ctr"/>
            <a:r>
              <a:rPr lang="nl-BE" sz="2000" dirty="0" smtClean="0"/>
              <a:t>Blockchain is niet enige trend</a:t>
            </a:r>
          </a:p>
          <a:p>
            <a:pPr algn="ctr"/>
            <a:r>
              <a:rPr lang="nl-BE" sz="2000" dirty="0" smtClean="0"/>
              <a:t>Verschillende technologieën </a:t>
            </a:r>
            <a:r>
              <a:rPr lang="nl-BE" sz="2000" dirty="0"/>
              <a:t>samen bieden nu nieuwe perspectieven </a:t>
            </a:r>
            <a:r>
              <a:rPr lang="nl-BE" sz="2000" dirty="0" smtClean="0"/>
              <a:t/>
            </a:r>
            <a:br>
              <a:rPr lang="nl-BE" sz="2000" dirty="0" smtClean="0"/>
            </a:br>
            <a:r>
              <a:rPr lang="nl-BE" sz="2000" dirty="0" smtClean="0"/>
              <a:t>en </a:t>
            </a:r>
            <a:r>
              <a:rPr lang="nl-BE" sz="2000" dirty="0"/>
              <a:t>kunnen de business transformeren</a:t>
            </a:r>
          </a:p>
        </p:txBody>
      </p:sp>
      <p:grpSp>
        <p:nvGrpSpPr>
          <p:cNvPr id="24" name="Group 23"/>
          <p:cNvGrpSpPr/>
          <p:nvPr/>
        </p:nvGrpSpPr>
        <p:grpSpPr>
          <a:xfrm>
            <a:off x="840290" y="2214945"/>
            <a:ext cx="1717368" cy="1825231"/>
            <a:chOff x="288747" y="2454921"/>
            <a:chExt cx="1717368" cy="1825231"/>
          </a:xfrm>
        </p:grpSpPr>
        <p:pic>
          <p:nvPicPr>
            <p:cNvPr id="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47" y="2454921"/>
              <a:ext cx="1717368" cy="149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484093" y="3910820"/>
              <a:ext cx="1499962" cy="369332"/>
            </a:xfrm>
            <a:prstGeom prst="rect">
              <a:avLst/>
            </a:prstGeom>
            <a:noFill/>
          </p:spPr>
          <p:txBody>
            <a:bodyPr wrap="none" rtlCol="0">
              <a:spAutoFit/>
            </a:bodyPr>
            <a:lstStyle/>
            <a:p>
              <a:r>
                <a:rPr lang="nl-BE" b="1" dirty="0" smtClean="0"/>
                <a:t>Microservices</a:t>
              </a:r>
              <a:endParaRPr lang="nl-BE" b="1" dirty="0"/>
            </a:p>
          </p:txBody>
        </p:sp>
      </p:grpSp>
      <p:grpSp>
        <p:nvGrpSpPr>
          <p:cNvPr id="30" name="Group 29"/>
          <p:cNvGrpSpPr/>
          <p:nvPr/>
        </p:nvGrpSpPr>
        <p:grpSpPr>
          <a:xfrm>
            <a:off x="5585574" y="3970951"/>
            <a:ext cx="1976369" cy="1663236"/>
            <a:chOff x="5768359" y="2394853"/>
            <a:chExt cx="1976369" cy="1663236"/>
          </a:xfrm>
        </p:grpSpPr>
        <p:pic>
          <p:nvPicPr>
            <p:cNvPr id="34" name="Picture 4" descr="https://www.smalsresearch.be/wp-content/uploads/2017/01/moby-300x19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359" y="2394853"/>
              <a:ext cx="1976369" cy="126487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006562" y="3688757"/>
              <a:ext cx="1208216" cy="369332"/>
            </a:xfrm>
            <a:prstGeom prst="rect">
              <a:avLst/>
            </a:prstGeom>
            <a:noFill/>
          </p:spPr>
          <p:txBody>
            <a:bodyPr wrap="none" rtlCol="0">
              <a:spAutoFit/>
            </a:bodyPr>
            <a:lstStyle/>
            <a:p>
              <a:r>
                <a:rPr lang="nl-BE" b="1" dirty="0" smtClean="0"/>
                <a:t>Containers</a:t>
              </a:r>
              <a:endParaRPr lang="nl-BE" b="1" dirty="0"/>
            </a:p>
          </p:txBody>
        </p:sp>
      </p:grpSp>
      <p:grpSp>
        <p:nvGrpSpPr>
          <p:cNvPr id="36" name="Group 35"/>
          <p:cNvGrpSpPr/>
          <p:nvPr/>
        </p:nvGrpSpPr>
        <p:grpSpPr>
          <a:xfrm>
            <a:off x="3509449" y="2092086"/>
            <a:ext cx="2600264" cy="1847003"/>
            <a:chOff x="3271923" y="2433149"/>
            <a:chExt cx="2600264" cy="1847003"/>
          </a:xfrm>
        </p:grpSpPr>
        <p:grpSp>
          <p:nvGrpSpPr>
            <p:cNvPr id="37" name="Group 36"/>
            <p:cNvGrpSpPr/>
            <p:nvPr/>
          </p:nvGrpSpPr>
          <p:grpSpPr>
            <a:xfrm>
              <a:off x="3670419" y="2433149"/>
              <a:ext cx="1582057" cy="1248230"/>
              <a:chOff x="719577" y="4550597"/>
              <a:chExt cx="2473566" cy="1806662"/>
            </a:xfrm>
          </p:grpSpPr>
          <p:pic>
            <p:nvPicPr>
              <p:cNvPr id="39" name="Picture 7" descr="https://upload.wikimedia.org/wikipedia/commons/thumb/3/37/Speech_balloon.svg/2000px-Speech_balloon.svg.png"/>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9577" y="4833257"/>
                <a:ext cx="1352125" cy="1095829"/>
              </a:xfrm>
              <a:prstGeom prst="rect">
                <a:avLst/>
              </a:prstGeom>
              <a:noFill/>
            </p:spPr>
          </p:pic>
          <p:pic>
            <p:nvPicPr>
              <p:cNvPr id="40" name="Picture 7" descr="https://upload.wikimedia.org/wikipedia/commons/thumb/3/37/Speech_balloon.svg/2000px-Speech_balloon.svg.png"/>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68312" y="4550597"/>
                <a:ext cx="1024831" cy="8305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descr="https://upload.wikimedia.org/wikipedia/commons/thumb/3/37/Speech_balloon.svg/2000px-Speech_balloon.svg.png"/>
              <p:cNvPicPr>
                <a:picLocks noChangeAspect="1" noChangeArrowheads="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854680" y="5402944"/>
                <a:ext cx="1177513" cy="954315"/>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3271923" y="3910820"/>
              <a:ext cx="2600264" cy="369332"/>
            </a:xfrm>
            <a:prstGeom prst="rect">
              <a:avLst/>
            </a:prstGeom>
            <a:noFill/>
          </p:spPr>
          <p:txBody>
            <a:bodyPr wrap="none" rtlCol="0">
              <a:spAutoFit/>
            </a:bodyPr>
            <a:lstStyle/>
            <a:p>
              <a:r>
                <a:rPr lang="nl-BE" b="1" dirty="0" smtClean="0"/>
                <a:t>Event-</a:t>
              </a:r>
              <a:r>
                <a:rPr lang="nl-BE" b="1" dirty="0" err="1" smtClean="0"/>
                <a:t>driven</a:t>
              </a:r>
              <a:r>
                <a:rPr lang="nl-BE" b="1" dirty="0" smtClean="0"/>
                <a:t> </a:t>
              </a:r>
              <a:r>
                <a:rPr lang="nl-BE" b="1" dirty="0" err="1" smtClean="0"/>
                <a:t>architecture</a:t>
              </a:r>
              <a:endParaRPr lang="nl-BE" b="1" dirty="0"/>
            </a:p>
          </p:txBody>
        </p:sp>
      </p:grpSp>
      <p:grpSp>
        <p:nvGrpSpPr>
          <p:cNvPr id="42" name="Group 41"/>
          <p:cNvGrpSpPr/>
          <p:nvPr/>
        </p:nvGrpSpPr>
        <p:grpSpPr>
          <a:xfrm>
            <a:off x="7352842" y="2298381"/>
            <a:ext cx="1434495" cy="1600833"/>
            <a:chOff x="7744728" y="2701091"/>
            <a:chExt cx="1434495" cy="1600833"/>
          </a:xfrm>
        </p:grpSpPr>
        <p:pic>
          <p:nvPicPr>
            <p:cNvPr id="43" name="Picture 9" descr="http://www.indianmagentoexperts.com/wp-content/uploads/2013/02/api-icon.png"/>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66743" y="2701091"/>
              <a:ext cx="1209729" cy="12097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7744728" y="3932592"/>
              <a:ext cx="1434495" cy="369332"/>
            </a:xfrm>
            <a:prstGeom prst="rect">
              <a:avLst/>
            </a:prstGeom>
            <a:noFill/>
          </p:spPr>
          <p:txBody>
            <a:bodyPr wrap="none" rtlCol="0">
              <a:spAutoFit/>
            </a:bodyPr>
            <a:lstStyle/>
            <a:p>
              <a:r>
                <a:rPr lang="nl-BE" b="1" dirty="0" smtClean="0"/>
                <a:t>API </a:t>
              </a:r>
              <a:r>
                <a:rPr lang="nl-BE" b="1" dirty="0" err="1" smtClean="0"/>
                <a:t>economy</a:t>
              </a:r>
              <a:endParaRPr lang="nl-BE" b="1" dirty="0"/>
            </a:p>
          </p:txBody>
        </p:sp>
      </p:grpSp>
      <p:grpSp>
        <p:nvGrpSpPr>
          <p:cNvPr id="45" name="Group 44"/>
          <p:cNvGrpSpPr/>
          <p:nvPr/>
        </p:nvGrpSpPr>
        <p:grpSpPr>
          <a:xfrm>
            <a:off x="2181546" y="4070730"/>
            <a:ext cx="1819619" cy="1563457"/>
            <a:chOff x="2724910" y="4079412"/>
            <a:chExt cx="1819619" cy="1563457"/>
          </a:xfrm>
        </p:grpSpPr>
        <p:pic>
          <p:nvPicPr>
            <p:cNvPr id="46"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24910" y="4079412"/>
              <a:ext cx="1819619" cy="11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268272" y="5273537"/>
              <a:ext cx="732893" cy="369332"/>
            </a:xfrm>
            <a:prstGeom prst="rect">
              <a:avLst/>
            </a:prstGeom>
            <a:noFill/>
          </p:spPr>
          <p:txBody>
            <a:bodyPr wrap="none" rtlCol="0">
              <a:spAutoFit/>
            </a:bodyPr>
            <a:lstStyle/>
            <a:p>
              <a:r>
                <a:rPr lang="nl-BE" b="1" dirty="0" smtClean="0"/>
                <a:t>Cloud</a:t>
              </a:r>
              <a:endParaRPr lang="nl-BE" b="1" dirty="0"/>
            </a:p>
          </p:txBody>
        </p:sp>
      </p:grpSp>
      <p:sp>
        <p:nvSpPr>
          <p:cNvPr id="48" name="Rounded Rectangle 47"/>
          <p:cNvSpPr/>
          <p:nvPr/>
        </p:nvSpPr>
        <p:spPr>
          <a:xfrm>
            <a:off x="840290" y="5871096"/>
            <a:ext cx="7723139" cy="39742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t>(Her)gebruik laat toe om snel(</a:t>
            </a:r>
            <a:r>
              <a:rPr lang="nl-BE" sz="2000" dirty="0" err="1"/>
              <a:t>ler</a:t>
            </a:r>
            <a:r>
              <a:rPr lang="nl-BE" sz="2000" dirty="0"/>
              <a:t>) tot resultaten te </a:t>
            </a:r>
            <a:r>
              <a:rPr lang="nl-BE" sz="2000" dirty="0" smtClean="0"/>
              <a:t>komen</a:t>
            </a:r>
            <a:endParaRPr lang="nl-BE" sz="2000" dirty="0"/>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6715484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B540AB-6939-4937-A918-1D15FF1C7CE3}" type="slidenum">
              <a:rPr lang="nl-BE" smtClean="0"/>
              <a:t>37</a:t>
            </a:fld>
            <a:endParaRPr lang="nl-BE" dirty="0"/>
          </a:p>
        </p:txBody>
      </p:sp>
      <p:sp>
        <p:nvSpPr>
          <p:cNvPr id="3" name="Title 2"/>
          <p:cNvSpPr>
            <a:spLocks noGrp="1"/>
          </p:cNvSpPr>
          <p:nvPr>
            <p:ph type="title"/>
          </p:nvPr>
        </p:nvSpPr>
        <p:spPr/>
        <p:txBody>
          <a:bodyPr/>
          <a:lstStyle/>
          <a:p>
            <a:r>
              <a:rPr lang="nl-BE" dirty="0" smtClean="0"/>
              <a:t>Integratie</a:t>
            </a:r>
            <a:endParaRPr lang="fr-BE" dirty="0"/>
          </a:p>
        </p:txBody>
      </p:sp>
      <p:sp>
        <p:nvSpPr>
          <p:cNvPr id="5" name="Rounded Rectangle 4"/>
          <p:cNvSpPr/>
          <p:nvPr/>
        </p:nvSpPr>
        <p:spPr>
          <a:xfrm>
            <a:off x="973770" y="2265508"/>
            <a:ext cx="7255840" cy="1108051"/>
          </a:xfrm>
          <a:prstGeom prst="roundRect">
            <a:avLst>
              <a:gd name="adj" fmla="val 657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6" name="Content Placeholder 2"/>
          <p:cNvSpPr txBox="1">
            <a:spLocks/>
          </p:cNvSpPr>
          <p:nvPr/>
        </p:nvSpPr>
        <p:spPr>
          <a:xfrm>
            <a:off x="457200" y="1164775"/>
            <a:ext cx="85534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dirty="0" smtClean="0"/>
              <a:t>Blockchain ≠ een volledige business solution, maar een component binnen een groter systeem</a:t>
            </a:r>
          </a:p>
          <a:p>
            <a:endParaRPr lang="nl-BE" dirty="0" smtClean="0"/>
          </a:p>
          <a:p>
            <a:pPr marL="0" indent="0">
              <a:buFont typeface="Arial" panose="020B0604020202020204" pitchFamily="34" charset="0"/>
              <a:buNone/>
            </a:pPr>
            <a:endParaRPr lang="nl-BE" dirty="0" smtClean="0"/>
          </a:p>
          <a:p>
            <a:pPr marL="0" indent="0">
              <a:buFont typeface="Arial" panose="020B0604020202020204" pitchFamily="34" charset="0"/>
              <a:buNone/>
            </a:pPr>
            <a:endParaRPr lang="nl-BE" dirty="0" smtClean="0"/>
          </a:p>
          <a:p>
            <a:r>
              <a:rPr lang="nl-BE" dirty="0" smtClean="0"/>
              <a:t>Blockchain ≠ alles heropbouwen vanaf nul (gelukkig)</a:t>
            </a:r>
            <a:r>
              <a:rPr lang="nl-BE" dirty="0"/>
              <a:t> </a:t>
            </a:r>
            <a:r>
              <a:rPr lang="nl-BE" dirty="0" smtClean="0"/>
              <a:t>=&gt; hergebruik bestaande componenten </a:t>
            </a:r>
          </a:p>
          <a:p>
            <a:endParaRPr lang="nl-BE" dirty="0"/>
          </a:p>
        </p:txBody>
      </p:sp>
      <p:pic>
        <p:nvPicPr>
          <p:cNvPr id="7" name="Picture 2" descr="CS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564" y="4844890"/>
            <a:ext cx="2241097" cy="706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477" y="4813795"/>
            <a:ext cx="49244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358027" y="2256298"/>
            <a:ext cx="4871583" cy="1107996"/>
          </a:xfrm>
          <a:prstGeom prst="rect">
            <a:avLst/>
          </a:prstGeom>
        </p:spPr>
        <p:txBody>
          <a:bodyPr wrap="square">
            <a:spAutoFit/>
          </a:bodyPr>
          <a:lstStyle/>
          <a:p>
            <a:r>
              <a:rPr lang="en-US" sz="2200" dirty="0" smtClean="0"/>
              <a:t>“</a:t>
            </a:r>
            <a:r>
              <a:rPr lang="en-US" sz="2200" i="1" dirty="0" smtClean="0"/>
              <a:t>CIOs </a:t>
            </a:r>
            <a:r>
              <a:rPr lang="en-US" sz="2200" i="1" dirty="0"/>
              <a:t>should view the blockchain portion to be less than 5% of the total project development </a:t>
            </a:r>
            <a:r>
              <a:rPr lang="en-US" sz="2200" i="1" dirty="0" smtClean="0"/>
              <a:t>effort.</a:t>
            </a:r>
            <a:r>
              <a:rPr lang="en-US" sz="2200" dirty="0" smtClean="0"/>
              <a:t>”</a:t>
            </a:r>
            <a:endParaRPr lang="nl-BE" sz="2200" dirty="0"/>
          </a:p>
        </p:txBody>
      </p:sp>
      <p:pic>
        <p:nvPicPr>
          <p:cNvPr id="10" name="Picture 5" descr="https://upload.wikimedia.org/wikipedia/commons/thumb/9/98/Gartner_logo.svg/2000px-Gartner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875" y="2363361"/>
            <a:ext cx="1944234" cy="449764"/>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11838829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B540AB-6939-4937-A918-1D15FF1C7CE3}" type="slidenum">
              <a:rPr lang="nl-BE" smtClean="0"/>
              <a:t>38</a:t>
            </a:fld>
            <a:endParaRPr lang="nl-BE" dirty="0"/>
          </a:p>
        </p:txBody>
      </p:sp>
      <p:sp>
        <p:nvSpPr>
          <p:cNvPr id="3" name="Title 2"/>
          <p:cNvSpPr>
            <a:spLocks noGrp="1"/>
          </p:cNvSpPr>
          <p:nvPr>
            <p:ph type="title"/>
          </p:nvPr>
        </p:nvSpPr>
        <p:spPr/>
        <p:txBody>
          <a:bodyPr/>
          <a:lstStyle/>
          <a:p>
            <a:r>
              <a:rPr lang="nl-BE" dirty="0" smtClean="0"/>
              <a:t>Connectoren</a:t>
            </a:r>
            <a:endParaRPr lang="fr-BE" dirty="0"/>
          </a:p>
        </p:txBody>
      </p:sp>
      <p:sp>
        <p:nvSpPr>
          <p:cNvPr id="6" name="Content Placeholder 2"/>
          <p:cNvSpPr txBox="1">
            <a:spLocks/>
          </p:cNvSpPr>
          <p:nvPr/>
        </p:nvSpPr>
        <p:spPr>
          <a:xfrm>
            <a:off x="457200" y="1164775"/>
            <a:ext cx="85534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l-BE" dirty="0"/>
          </a:p>
        </p:txBody>
      </p:sp>
      <p:sp>
        <p:nvSpPr>
          <p:cNvPr id="11" name="Slide Number Placeholder 3"/>
          <p:cNvSpPr txBox="1">
            <a:spLocks/>
          </p:cNvSpPr>
          <p:nvPr/>
        </p:nvSpPr>
        <p:spPr>
          <a:xfrm>
            <a:off x="6573297" y="6346301"/>
            <a:ext cx="2133600" cy="365125"/>
          </a:xfrm>
          <a:prstGeom prst="rect">
            <a:avLst/>
          </a:prstGeom>
        </p:spPr>
        <p:txBody>
          <a:bodyPr vert="horz" lIns="91440" tIns="45720" rIns="91440" bIns="45720" rtlCol="0" anchor="ctr"/>
          <a:lstStyle>
            <a:defPPr>
              <a:defRPr lang="nl-B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B540AB-6939-4937-A918-1D15FF1C7CE3}" type="slidenum">
              <a:rPr lang="nl-BE" smtClean="0"/>
              <a:pPr/>
              <a:t>38</a:t>
            </a:fld>
            <a:endParaRPr lang="nl-BE" dirty="0"/>
          </a:p>
        </p:txBody>
      </p:sp>
      <p:sp>
        <p:nvSpPr>
          <p:cNvPr id="12" name="Rectangle 11"/>
          <p:cNvSpPr/>
          <p:nvPr/>
        </p:nvSpPr>
        <p:spPr>
          <a:xfrm>
            <a:off x="4331220" y="3525004"/>
            <a:ext cx="1600183" cy="876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BE" sz="2100" dirty="0" smtClean="0"/>
              <a:t>Connector</a:t>
            </a:r>
            <a:endParaRPr lang="nl-BE" sz="2100" dirty="0"/>
          </a:p>
        </p:txBody>
      </p:sp>
      <p:sp>
        <p:nvSpPr>
          <p:cNvPr id="13" name="Rectangle 12"/>
          <p:cNvSpPr/>
          <p:nvPr/>
        </p:nvSpPr>
        <p:spPr>
          <a:xfrm>
            <a:off x="4533823" y="3628086"/>
            <a:ext cx="1194976" cy="377371"/>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API</a:t>
            </a:r>
            <a:endParaRPr lang="nl-BE" dirty="0"/>
          </a:p>
        </p:txBody>
      </p:sp>
      <p:grpSp>
        <p:nvGrpSpPr>
          <p:cNvPr id="14" name="Group 13"/>
          <p:cNvGrpSpPr/>
          <p:nvPr/>
        </p:nvGrpSpPr>
        <p:grpSpPr>
          <a:xfrm>
            <a:off x="1048079" y="3635572"/>
            <a:ext cx="1780669" cy="577517"/>
            <a:chOff x="1342314" y="4534522"/>
            <a:chExt cx="1780669" cy="577517"/>
          </a:xfrm>
        </p:grpSpPr>
        <p:sp>
          <p:nvSpPr>
            <p:cNvPr id="15" name="Rectangle 14"/>
            <p:cNvSpPr/>
            <p:nvPr/>
          </p:nvSpPr>
          <p:spPr>
            <a:xfrm>
              <a:off x="1342314" y="4534522"/>
              <a:ext cx="464076" cy="5775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4"/>
                </a:solidFill>
              </a:endParaRPr>
            </a:p>
          </p:txBody>
        </p:sp>
        <p:sp>
          <p:nvSpPr>
            <p:cNvPr id="16" name="Rectangle 15"/>
            <p:cNvSpPr/>
            <p:nvPr/>
          </p:nvSpPr>
          <p:spPr>
            <a:xfrm>
              <a:off x="2000610" y="4534522"/>
              <a:ext cx="464076" cy="5775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tangle 16"/>
            <p:cNvSpPr/>
            <p:nvPr/>
          </p:nvSpPr>
          <p:spPr>
            <a:xfrm>
              <a:off x="2658907" y="4534522"/>
              <a:ext cx="464076" cy="5775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8" name="Straight Connector 17"/>
            <p:cNvCxnSpPr/>
            <p:nvPr/>
          </p:nvCxnSpPr>
          <p:spPr>
            <a:xfrm>
              <a:off x="1512473" y="4823280"/>
              <a:ext cx="1397384"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345430" y="4235114"/>
            <a:ext cx="1185966" cy="369332"/>
          </a:xfrm>
          <a:prstGeom prst="rect">
            <a:avLst/>
          </a:prstGeom>
          <a:noFill/>
        </p:spPr>
        <p:txBody>
          <a:bodyPr wrap="none" rtlCol="0">
            <a:spAutoFit/>
          </a:bodyPr>
          <a:lstStyle/>
          <a:p>
            <a:r>
              <a:rPr lang="nl-BE" dirty="0" smtClean="0"/>
              <a:t>Blockchain</a:t>
            </a:r>
            <a:endParaRPr lang="nl-BE" dirty="0"/>
          </a:p>
        </p:txBody>
      </p:sp>
      <p:pic>
        <p:nvPicPr>
          <p:cNvPr id="2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3212" y="1128733"/>
            <a:ext cx="1470403" cy="133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Up-Down Arrow 20"/>
          <p:cNvSpPr/>
          <p:nvPr/>
        </p:nvSpPr>
        <p:spPr>
          <a:xfrm>
            <a:off x="1750179" y="2788771"/>
            <a:ext cx="376469" cy="73623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xtBox 21"/>
          <p:cNvSpPr txBox="1"/>
          <p:nvPr/>
        </p:nvSpPr>
        <p:spPr>
          <a:xfrm>
            <a:off x="1380023" y="2430661"/>
            <a:ext cx="1116781" cy="369332"/>
          </a:xfrm>
          <a:prstGeom prst="rect">
            <a:avLst/>
          </a:prstGeom>
          <a:noFill/>
        </p:spPr>
        <p:txBody>
          <a:bodyPr wrap="none" rtlCol="0">
            <a:spAutoFit/>
          </a:bodyPr>
          <a:lstStyle/>
          <a:p>
            <a:r>
              <a:rPr lang="nl-BE" dirty="0" smtClean="0"/>
              <a:t>Applicatie</a:t>
            </a:r>
            <a:endParaRPr lang="nl-BE" dirty="0"/>
          </a:p>
        </p:txBody>
      </p:sp>
      <p:grpSp>
        <p:nvGrpSpPr>
          <p:cNvPr id="23" name="Group 22"/>
          <p:cNvGrpSpPr/>
          <p:nvPr/>
        </p:nvGrpSpPr>
        <p:grpSpPr>
          <a:xfrm>
            <a:off x="4240977" y="5232684"/>
            <a:ext cx="1780669" cy="577517"/>
            <a:chOff x="4365669" y="5346985"/>
            <a:chExt cx="1780669" cy="577517"/>
          </a:xfrm>
        </p:grpSpPr>
        <p:sp>
          <p:nvSpPr>
            <p:cNvPr id="24" name="Rectangle 23"/>
            <p:cNvSpPr/>
            <p:nvPr/>
          </p:nvSpPr>
          <p:spPr>
            <a:xfrm>
              <a:off x="4365669" y="5346985"/>
              <a:ext cx="464076" cy="5775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4"/>
                </a:solidFill>
              </a:endParaRPr>
            </a:p>
          </p:txBody>
        </p:sp>
        <p:sp>
          <p:nvSpPr>
            <p:cNvPr id="25" name="Rectangle 24"/>
            <p:cNvSpPr/>
            <p:nvPr/>
          </p:nvSpPr>
          <p:spPr>
            <a:xfrm>
              <a:off x="5023965" y="5346985"/>
              <a:ext cx="464076" cy="5775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tangle 25"/>
            <p:cNvSpPr/>
            <p:nvPr/>
          </p:nvSpPr>
          <p:spPr>
            <a:xfrm>
              <a:off x="5682262" y="5346985"/>
              <a:ext cx="464076" cy="5775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7" name="Straight Connector 26"/>
            <p:cNvCxnSpPr/>
            <p:nvPr/>
          </p:nvCxnSpPr>
          <p:spPr>
            <a:xfrm>
              <a:off x="4535828" y="5635743"/>
              <a:ext cx="1397384"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4538328" y="5832226"/>
            <a:ext cx="1185966" cy="369332"/>
          </a:xfrm>
          <a:prstGeom prst="rect">
            <a:avLst/>
          </a:prstGeom>
          <a:noFill/>
        </p:spPr>
        <p:txBody>
          <a:bodyPr wrap="none" rtlCol="0">
            <a:spAutoFit/>
          </a:bodyPr>
          <a:lstStyle/>
          <a:p>
            <a:r>
              <a:rPr lang="nl-BE" dirty="0" smtClean="0"/>
              <a:t>Blockchain</a:t>
            </a:r>
            <a:endParaRPr lang="nl-BE" dirty="0"/>
          </a:p>
        </p:txBody>
      </p:sp>
      <p:pic>
        <p:nvPicPr>
          <p:cNvPr id="2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6110" y="1130563"/>
            <a:ext cx="1470403" cy="1338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Up-Down Arrow 29"/>
          <p:cNvSpPr/>
          <p:nvPr/>
        </p:nvSpPr>
        <p:spPr>
          <a:xfrm>
            <a:off x="4943077" y="2790602"/>
            <a:ext cx="376469" cy="61936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TextBox 30"/>
          <p:cNvSpPr txBox="1"/>
          <p:nvPr/>
        </p:nvSpPr>
        <p:spPr>
          <a:xfrm>
            <a:off x="4572921" y="2432491"/>
            <a:ext cx="1116781" cy="369332"/>
          </a:xfrm>
          <a:prstGeom prst="rect">
            <a:avLst/>
          </a:prstGeom>
          <a:noFill/>
        </p:spPr>
        <p:txBody>
          <a:bodyPr wrap="none" rtlCol="0">
            <a:spAutoFit/>
          </a:bodyPr>
          <a:lstStyle/>
          <a:p>
            <a:r>
              <a:rPr lang="nl-BE" dirty="0" smtClean="0"/>
              <a:t>Applicatie</a:t>
            </a:r>
            <a:endParaRPr lang="nl-BE" dirty="0"/>
          </a:p>
        </p:txBody>
      </p:sp>
      <p:sp>
        <p:nvSpPr>
          <p:cNvPr id="32" name="Up-Down Arrow 31"/>
          <p:cNvSpPr/>
          <p:nvPr/>
        </p:nvSpPr>
        <p:spPr>
          <a:xfrm>
            <a:off x="4943077" y="4507524"/>
            <a:ext cx="376469" cy="61936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Rectangle 32"/>
          <p:cNvSpPr/>
          <p:nvPr/>
        </p:nvSpPr>
        <p:spPr>
          <a:xfrm>
            <a:off x="1028941" y="4990791"/>
            <a:ext cx="1775978" cy="99968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tx1"/>
                </a:solidFill>
              </a:rPr>
              <a:t>Technologie specifieke logica in toepassing</a:t>
            </a:r>
            <a:endParaRPr lang="nl-BE" dirty="0">
              <a:solidFill>
                <a:schemeClr val="tx1"/>
              </a:solidFill>
            </a:endParaRPr>
          </a:p>
        </p:txBody>
      </p:sp>
      <p:sp>
        <p:nvSpPr>
          <p:cNvPr id="34" name="Rectangle 33"/>
          <p:cNvSpPr/>
          <p:nvPr/>
        </p:nvSpPr>
        <p:spPr>
          <a:xfrm>
            <a:off x="6426830" y="4189629"/>
            <a:ext cx="2537442" cy="1673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smtClean="0">
                <a:solidFill>
                  <a:schemeClr val="tx1"/>
                </a:solidFill>
              </a:rPr>
              <a:t>Voordelen</a:t>
            </a:r>
          </a:p>
          <a:p>
            <a:pPr marL="285750" indent="-285750">
              <a:buFontTx/>
              <a:buChar char="-"/>
            </a:pPr>
            <a:r>
              <a:rPr lang="nl-BE" dirty="0">
                <a:solidFill>
                  <a:schemeClr val="tx1"/>
                </a:solidFill>
              </a:rPr>
              <a:t>h</a:t>
            </a:r>
            <a:r>
              <a:rPr lang="nl-BE" dirty="0" smtClean="0">
                <a:solidFill>
                  <a:schemeClr val="tx1"/>
                </a:solidFill>
              </a:rPr>
              <a:t>ergebruik connector</a:t>
            </a:r>
          </a:p>
          <a:p>
            <a:pPr marL="285750" indent="-285750">
              <a:buFontTx/>
              <a:buChar char="-"/>
            </a:pPr>
            <a:r>
              <a:rPr lang="nl-BE" dirty="0" smtClean="0">
                <a:solidFill>
                  <a:schemeClr val="tx1"/>
                </a:solidFill>
              </a:rPr>
              <a:t>makkelijker switchen van technologie</a:t>
            </a:r>
          </a:p>
          <a:p>
            <a:pPr marL="285750" indent="-285750">
              <a:buFontTx/>
              <a:buChar char="-"/>
            </a:pPr>
            <a:r>
              <a:rPr lang="nl-BE" dirty="0">
                <a:solidFill>
                  <a:schemeClr val="tx1"/>
                </a:solidFill>
              </a:rPr>
              <a:t>i</a:t>
            </a:r>
            <a:r>
              <a:rPr lang="nl-BE" dirty="0" smtClean="0">
                <a:solidFill>
                  <a:schemeClr val="tx1"/>
                </a:solidFill>
              </a:rPr>
              <a:t>solatie blockchain logica (</a:t>
            </a:r>
            <a:r>
              <a:rPr lang="nl-BE" dirty="0" err="1" smtClean="0">
                <a:solidFill>
                  <a:schemeClr val="tx1"/>
                </a:solidFill>
              </a:rPr>
              <a:t>Gartners</a:t>
            </a:r>
            <a:r>
              <a:rPr lang="nl-BE" dirty="0" smtClean="0">
                <a:solidFill>
                  <a:schemeClr val="tx1"/>
                </a:solidFill>
              </a:rPr>
              <a:t> 5%)</a:t>
            </a:r>
            <a:endParaRPr lang="nl-BE" dirty="0">
              <a:solidFill>
                <a:schemeClr val="tx1"/>
              </a:solidFill>
            </a:endParaRPr>
          </a:p>
        </p:txBody>
      </p:sp>
      <p:sp>
        <p:nvSpPr>
          <p:cNvPr id="35" name="Left Brace 34"/>
          <p:cNvSpPr/>
          <p:nvPr/>
        </p:nvSpPr>
        <p:spPr>
          <a:xfrm>
            <a:off x="3749043" y="1007706"/>
            <a:ext cx="45719" cy="5315566"/>
          </a:xfrm>
          <a:prstGeom prst="lef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6" name="Rectangular Callout 35"/>
          <p:cNvSpPr/>
          <p:nvPr/>
        </p:nvSpPr>
        <p:spPr>
          <a:xfrm>
            <a:off x="6336394" y="1079730"/>
            <a:ext cx="2537441" cy="938084"/>
          </a:xfrm>
          <a:prstGeom prst="wedgeRectCallout">
            <a:avLst>
              <a:gd name="adj1" fmla="val -66949"/>
              <a:gd name="adj2" fmla="val 2594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tx1"/>
                </a:solidFill>
              </a:rPr>
              <a:t>Communiceert met </a:t>
            </a:r>
            <a:r>
              <a:rPr lang="nl-BE" dirty="0">
                <a:solidFill>
                  <a:schemeClr val="tx1"/>
                </a:solidFill>
              </a:rPr>
              <a:t>technologie agnostische </a:t>
            </a:r>
            <a:r>
              <a:rPr lang="nl-BE" dirty="0" smtClean="0">
                <a:solidFill>
                  <a:schemeClr val="tx1"/>
                </a:solidFill>
              </a:rPr>
              <a:t>interface</a:t>
            </a:r>
            <a:endParaRPr lang="nl-BE" dirty="0">
              <a:solidFill>
                <a:schemeClr val="tx1"/>
              </a:solidFill>
            </a:endParaRPr>
          </a:p>
        </p:txBody>
      </p:sp>
      <p:sp>
        <p:nvSpPr>
          <p:cNvPr id="37" name="Rectangular Callout 36"/>
          <p:cNvSpPr/>
          <p:nvPr/>
        </p:nvSpPr>
        <p:spPr>
          <a:xfrm>
            <a:off x="6336394" y="2904175"/>
            <a:ext cx="2537442" cy="938084"/>
          </a:xfrm>
          <a:prstGeom prst="wedgeRectCallout">
            <a:avLst>
              <a:gd name="adj1" fmla="val -65605"/>
              <a:gd name="adj2" fmla="val 30378"/>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a:solidFill>
                  <a:schemeClr val="tx1"/>
                </a:solidFill>
              </a:rPr>
              <a:t>V</a:t>
            </a:r>
            <a:r>
              <a:rPr lang="nl-BE" dirty="0" smtClean="0">
                <a:solidFill>
                  <a:schemeClr val="tx1"/>
                </a:solidFill>
              </a:rPr>
              <a:t>ertaalt </a:t>
            </a:r>
            <a:r>
              <a:rPr lang="nl-BE" dirty="0">
                <a:solidFill>
                  <a:schemeClr val="tx1"/>
                </a:solidFill>
              </a:rPr>
              <a:t>technologie agnostische calls naar technologie specifieke</a:t>
            </a:r>
          </a:p>
        </p:txBody>
      </p:sp>
      <p:sp>
        <p:nvSpPr>
          <p:cNvPr id="4" name="Tijdelijke aanduiding voor datum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2729815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3B540AB-6939-4937-A918-1D15FF1C7CE3}" type="slidenum">
              <a:rPr lang="nl-BE" smtClean="0"/>
              <a:t>39</a:t>
            </a:fld>
            <a:endParaRPr lang="nl-BE" dirty="0"/>
          </a:p>
        </p:txBody>
      </p:sp>
      <p:sp>
        <p:nvSpPr>
          <p:cNvPr id="3" name="Title 2"/>
          <p:cNvSpPr>
            <a:spLocks noGrp="1"/>
          </p:cNvSpPr>
          <p:nvPr>
            <p:ph type="title"/>
          </p:nvPr>
        </p:nvSpPr>
        <p:spPr/>
        <p:txBody>
          <a:bodyPr/>
          <a:lstStyle/>
          <a:p>
            <a:r>
              <a:rPr lang="nl-BE" dirty="0" smtClean="0"/>
              <a:t>Data</a:t>
            </a:r>
            <a:endParaRPr lang="fr-BE" dirty="0"/>
          </a:p>
        </p:txBody>
      </p:sp>
      <p:sp>
        <p:nvSpPr>
          <p:cNvPr id="39" name="TextBox 38"/>
          <p:cNvSpPr txBox="1"/>
          <p:nvPr/>
        </p:nvSpPr>
        <p:spPr>
          <a:xfrm>
            <a:off x="1210275" y="2638170"/>
            <a:ext cx="6772587" cy="1477328"/>
          </a:xfrm>
          <a:prstGeom prst="rect">
            <a:avLst/>
          </a:prstGeom>
          <a:solidFill>
            <a:schemeClr val="bg1">
              <a:lumMod val="85000"/>
            </a:schemeClr>
          </a:solidFill>
        </p:spPr>
        <p:txBody>
          <a:bodyPr wrap="square" rtlCol="0">
            <a:spAutoFit/>
          </a:bodyPr>
          <a:lstStyle/>
          <a:p>
            <a:r>
              <a:rPr lang="nl-BE" b="1" dirty="0" smtClean="0"/>
              <a:t>Hoge </a:t>
            </a:r>
            <a:r>
              <a:rPr lang="nl-BE" b="1" dirty="0" err="1" smtClean="0"/>
              <a:t>granulariteit</a:t>
            </a:r>
            <a:r>
              <a:rPr lang="nl-BE" b="1" dirty="0" smtClean="0"/>
              <a:t> van data</a:t>
            </a:r>
            <a:endParaRPr lang="nl-BE" dirty="0"/>
          </a:p>
          <a:p>
            <a:pPr marL="285750" indent="-285750">
              <a:buFontTx/>
              <a:buChar char="-"/>
            </a:pPr>
            <a:r>
              <a:rPr lang="nl-BE" dirty="0"/>
              <a:t>v</a:t>
            </a:r>
            <a:r>
              <a:rPr lang="nl-BE" dirty="0" smtClean="0"/>
              <a:t>erschillende instellingen hanteren niet steeds dezelfde definities</a:t>
            </a:r>
          </a:p>
          <a:p>
            <a:pPr marL="285750" indent="-285750">
              <a:buFontTx/>
              <a:buChar char="-"/>
            </a:pPr>
            <a:r>
              <a:rPr lang="nl-BE" dirty="0"/>
              <a:t>g</a:t>
            </a:r>
            <a:r>
              <a:rPr lang="nl-BE" dirty="0" smtClean="0"/>
              <a:t>egevens opdelen → zo dicht mogelijk naar laag niveau ‘feiten’</a:t>
            </a:r>
          </a:p>
          <a:p>
            <a:pPr marL="285750" indent="-285750">
              <a:buFontTx/>
              <a:buChar char="-"/>
            </a:pPr>
            <a:r>
              <a:rPr lang="nl-BE" dirty="0"/>
              <a:t>v</a:t>
            </a:r>
            <a:r>
              <a:rPr lang="nl-BE" dirty="0" smtClean="0"/>
              <a:t>erschillende instellingen interpreteren deze feiten volgens hun eigen, hoog niveau definities </a:t>
            </a:r>
            <a:endParaRPr lang="nl-BE" dirty="0"/>
          </a:p>
        </p:txBody>
      </p:sp>
      <p:sp>
        <p:nvSpPr>
          <p:cNvPr id="40" name="Rounded Rectangle 39"/>
          <p:cNvSpPr/>
          <p:nvPr/>
        </p:nvSpPr>
        <p:spPr>
          <a:xfrm>
            <a:off x="609601" y="1132116"/>
            <a:ext cx="2337922" cy="97245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Welke data on-chain en welke off-chain</a:t>
            </a:r>
            <a:r>
              <a:rPr lang="en-US" sz="2000" dirty="0" smtClean="0"/>
              <a:t>?</a:t>
            </a:r>
            <a:endParaRPr lang="en-US" sz="2000" dirty="0"/>
          </a:p>
        </p:txBody>
      </p:sp>
      <p:sp>
        <p:nvSpPr>
          <p:cNvPr id="41" name="Rounded Rectangle 40"/>
          <p:cNvSpPr/>
          <p:nvPr/>
        </p:nvSpPr>
        <p:spPr>
          <a:xfrm>
            <a:off x="3534230" y="1132116"/>
            <a:ext cx="2337922" cy="97245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t>Data representatie </a:t>
            </a:r>
            <a:r>
              <a:rPr lang="nl-BE" sz="2000" dirty="0" smtClean="0"/>
              <a:t>(eens </a:t>
            </a:r>
            <a:r>
              <a:rPr lang="nl-BE" sz="2000" dirty="0"/>
              <a:t>op blockchain onwijzigbaar)</a:t>
            </a:r>
          </a:p>
        </p:txBody>
      </p:sp>
      <p:sp>
        <p:nvSpPr>
          <p:cNvPr id="42" name="Rounded Rectangle 41"/>
          <p:cNvSpPr/>
          <p:nvPr/>
        </p:nvSpPr>
        <p:spPr>
          <a:xfrm>
            <a:off x="6342744" y="1132116"/>
            <a:ext cx="2337922" cy="97245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t>Exacte definities</a:t>
            </a:r>
            <a:br>
              <a:rPr lang="nl-BE" sz="2000" dirty="0" smtClean="0"/>
            </a:br>
            <a:r>
              <a:rPr lang="nl-BE" sz="2000" dirty="0" smtClean="0"/>
              <a:t>(</a:t>
            </a:r>
            <a:r>
              <a:rPr lang="nl-BE" sz="2000" dirty="0" err="1" smtClean="0"/>
              <a:t>vb</a:t>
            </a:r>
            <a:r>
              <a:rPr lang="nl-BE" sz="2000" dirty="0" smtClean="0"/>
              <a:t> werkloosheid)</a:t>
            </a:r>
            <a:endParaRPr lang="nl-BE" sz="2000" dirty="0"/>
          </a:p>
        </p:txBody>
      </p:sp>
      <p:sp>
        <p:nvSpPr>
          <p:cNvPr id="43" name="Down Arrow 42"/>
          <p:cNvSpPr/>
          <p:nvPr/>
        </p:nvSpPr>
        <p:spPr>
          <a:xfrm>
            <a:off x="7097486" y="1973950"/>
            <a:ext cx="414219" cy="783767"/>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4" name="TextBox 43"/>
          <p:cNvSpPr txBox="1"/>
          <p:nvPr/>
        </p:nvSpPr>
        <p:spPr>
          <a:xfrm>
            <a:off x="1210275" y="4216424"/>
            <a:ext cx="6772587" cy="1200329"/>
          </a:xfrm>
          <a:prstGeom prst="rect">
            <a:avLst/>
          </a:prstGeom>
          <a:solidFill>
            <a:schemeClr val="bg1">
              <a:lumMod val="85000"/>
            </a:schemeClr>
          </a:solidFill>
        </p:spPr>
        <p:txBody>
          <a:bodyPr wrap="square" rtlCol="0">
            <a:spAutoFit/>
          </a:bodyPr>
          <a:lstStyle/>
          <a:p>
            <a:r>
              <a:rPr lang="nl-BE" b="1" dirty="0" smtClean="0"/>
              <a:t>Aanpasbare smart contracts (chaincode)</a:t>
            </a:r>
            <a:endParaRPr lang="nl-BE" dirty="0"/>
          </a:p>
          <a:p>
            <a:pPr marL="285750" indent="-285750">
              <a:buFontTx/>
              <a:buChar char="-"/>
            </a:pPr>
            <a:r>
              <a:rPr lang="nl-BE" dirty="0"/>
              <a:t>m</a:t>
            </a:r>
            <a:r>
              <a:rPr lang="nl-BE" dirty="0" smtClean="0"/>
              <a:t>ogelijk met </a:t>
            </a:r>
            <a:r>
              <a:rPr lang="nl-BE" dirty="0" err="1" smtClean="0"/>
              <a:t>Hyperledger</a:t>
            </a:r>
            <a:r>
              <a:rPr lang="nl-BE" dirty="0" smtClean="0"/>
              <a:t> </a:t>
            </a:r>
            <a:r>
              <a:rPr lang="nl-BE" dirty="0" err="1" smtClean="0"/>
              <a:t>Fabric</a:t>
            </a:r>
            <a:endParaRPr lang="nl-BE" dirty="0" smtClean="0"/>
          </a:p>
          <a:p>
            <a:pPr marL="285750" indent="-285750">
              <a:buFontTx/>
              <a:buChar char="-"/>
            </a:pPr>
            <a:r>
              <a:rPr lang="nl-BE" dirty="0"/>
              <a:t>w</a:t>
            </a:r>
            <a:r>
              <a:rPr lang="nl-BE" dirty="0" smtClean="0"/>
              <a:t>e </a:t>
            </a:r>
            <a:r>
              <a:rPr lang="nl-BE" dirty="0"/>
              <a:t>kunnen dus </a:t>
            </a:r>
            <a:r>
              <a:rPr lang="nl-BE" dirty="0" smtClean="0"/>
              <a:t>later </a:t>
            </a:r>
            <a:r>
              <a:rPr lang="nl-BE" dirty="0"/>
              <a:t>extra </a:t>
            </a:r>
            <a:r>
              <a:rPr lang="nl-BE" dirty="0" smtClean="0"/>
              <a:t>‘feiten’ toevoegen </a:t>
            </a:r>
            <a:r>
              <a:rPr lang="nl-BE" dirty="0"/>
              <a:t>aan smart </a:t>
            </a:r>
            <a:r>
              <a:rPr lang="nl-BE" dirty="0" smtClean="0"/>
              <a:t>contract / blockchain (vb. wanneer nodig voor nieuwe blockchain toepassing)</a:t>
            </a:r>
            <a:endParaRPr lang="nl-BE" dirty="0"/>
          </a:p>
        </p:txBody>
      </p:sp>
      <p:sp>
        <p:nvSpPr>
          <p:cNvPr id="45" name="Rounded Rectangle 44"/>
          <p:cNvSpPr/>
          <p:nvPr/>
        </p:nvSpPr>
        <p:spPr>
          <a:xfrm>
            <a:off x="2100105" y="5601941"/>
            <a:ext cx="5204490" cy="62299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t>Belang communicatie tussen partners</a:t>
            </a:r>
            <a:br>
              <a:rPr lang="nl-BE" sz="2000" dirty="0" smtClean="0"/>
            </a:br>
            <a:r>
              <a:rPr lang="nl-BE" sz="2000" dirty="0" smtClean="0"/>
              <a:t>→ onderdeel van agile approach</a:t>
            </a:r>
            <a:endParaRPr lang="nl-BE" sz="2000" dirty="0"/>
          </a:p>
        </p:txBody>
      </p:sp>
      <p:sp>
        <p:nvSpPr>
          <p:cNvPr id="4" name="Tijdelijke aanduiding voor datum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1060915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Blockchain</a:t>
            </a:r>
            <a:endParaRPr lang="fr-BE" dirty="0"/>
          </a:p>
        </p:txBody>
      </p:sp>
      <p:sp>
        <p:nvSpPr>
          <p:cNvPr id="3" name="Date Placeholder 2"/>
          <p:cNvSpPr>
            <a:spLocks noGrp="1"/>
          </p:cNvSpPr>
          <p:nvPr>
            <p:ph type="dt" sz="half" idx="10"/>
          </p:nvPr>
        </p:nvSpPr>
        <p:spPr/>
        <p:txBody>
          <a:bodyPr/>
          <a:lstStyle/>
          <a:p>
            <a:r>
              <a:rPr lang="fr-FR" smtClean="0"/>
              <a:t>18/06/2018</a:t>
            </a:r>
            <a:endParaRPr lang="nl-NL" dirty="0"/>
          </a:p>
        </p:txBody>
      </p:sp>
      <p:sp>
        <p:nvSpPr>
          <p:cNvPr id="2" name="Slide Number Placeholder 1"/>
          <p:cNvSpPr>
            <a:spLocks noGrp="1"/>
          </p:cNvSpPr>
          <p:nvPr>
            <p:ph type="sldNum" sz="quarter" idx="12"/>
          </p:nvPr>
        </p:nvSpPr>
        <p:spPr/>
        <p:txBody>
          <a:bodyPr/>
          <a:lstStyle/>
          <a:p>
            <a:fld id="{A7CC3638-A99D-674C-A789-FA84B7E5EA16}" type="slidenum">
              <a:rPr lang="nl-NL" smtClean="0"/>
              <a:t>4</a:t>
            </a:fld>
            <a:endParaRPr lang="nl-NL" dirty="0"/>
          </a:p>
        </p:txBody>
      </p:sp>
      <p:sp>
        <p:nvSpPr>
          <p:cNvPr id="6" name="Rectangle 5"/>
          <p:cNvSpPr/>
          <p:nvPr/>
        </p:nvSpPr>
        <p:spPr>
          <a:xfrm>
            <a:off x="1709936" y="1196752"/>
            <a:ext cx="5670376" cy="4493538"/>
          </a:xfrm>
          <a:prstGeom prst="rect">
            <a:avLst/>
          </a:prstGeom>
        </p:spPr>
        <p:txBody>
          <a:bodyPr wrap="square">
            <a:spAutoFit/>
          </a:bodyPr>
          <a:lstStyle/>
          <a:p>
            <a:r>
              <a:rPr lang="en-US" sz="2200" dirty="0" err="1" smtClean="0"/>
              <a:t>Blockchain</a:t>
            </a:r>
            <a:r>
              <a:rPr lang="en-US" sz="2200" dirty="0" smtClean="0"/>
              <a:t> </a:t>
            </a:r>
            <a:r>
              <a:rPr lang="en-US" sz="2200" dirty="0"/>
              <a:t>is </a:t>
            </a:r>
            <a:r>
              <a:rPr lang="en-US" sz="2200" b="1" dirty="0"/>
              <a:t>not a “disruptive” technology</a:t>
            </a:r>
            <a:r>
              <a:rPr lang="en-US" sz="2200" dirty="0"/>
              <a:t>, which can attack a traditional business model with a lower-cost solution and overtake incumbent firms quickly. </a:t>
            </a:r>
            <a:r>
              <a:rPr lang="en-US" sz="2200" dirty="0" err="1"/>
              <a:t>Blockchain</a:t>
            </a:r>
            <a:r>
              <a:rPr lang="en-US" sz="2200" dirty="0"/>
              <a:t> is </a:t>
            </a:r>
            <a:r>
              <a:rPr lang="en-US" sz="2200" b="1" dirty="0"/>
              <a:t>a foundational technology</a:t>
            </a:r>
            <a:r>
              <a:rPr lang="en-US" sz="2200" dirty="0"/>
              <a:t>: </a:t>
            </a:r>
            <a:r>
              <a:rPr lang="en-US" sz="2200" dirty="0" smtClean="0"/>
              <a:t>it </a:t>
            </a:r>
            <a:r>
              <a:rPr lang="en-US" sz="2200" dirty="0"/>
              <a:t>has the potential to create </a:t>
            </a:r>
            <a:r>
              <a:rPr lang="en-US" sz="2200" b="1" dirty="0"/>
              <a:t>new foundations for our economic and social systems</a:t>
            </a:r>
            <a:r>
              <a:rPr lang="en-US" sz="2200" dirty="0"/>
              <a:t>. But while the impact will be enormous, it will take decades for </a:t>
            </a:r>
            <a:r>
              <a:rPr lang="en-US" sz="2200" dirty="0" err="1"/>
              <a:t>blockchain</a:t>
            </a:r>
            <a:r>
              <a:rPr lang="en-US" sz="2200" dirty="0"/>
              <a:t> to seep into our economic and social infrastructure. The </a:t>
            </a:r>
            <a:r>
              <a:rPr lang="en-US" sz="2200" b="1" dirty="0"/>
              <a:t>process of adoption will be gradual and steady</a:t>
            </a:r>
            <a:r>
              <a:rPr lang="en-US" sz="2200" dirty="0"/>
              <a:t>, not sudden, as waves of technological and institutional change gain momentum.</a:t>
            </a:r>
            <a:endParaRPr lang="fr-BE" sz="2200" dirty="0"/>
          </a:p>
        </p:txBody>
      </p:sp>
      <p:sp>
        <p:nvSpPr>
          <p:cNvPr id="7" name="TextBox 6"/>
          <p:cNvSpPr txBox="1"/>
          <p:nvPr/>
        </p:nvSpPr>
        <p:spPr>
          <a:xfrm>
            <a:off x="5076056" y="5618487"/>
            <a:ext cx="3384376" cy="923330"/>
          </a:xfrm>
          <a:prstGeom prst="rect">
            <a:avLst/>
          </a:prstGeom>
          <a:noFill/>
        </p:spPr>
        <p:txBody>
          <a:bodyPr wrap="square" rtlCol="0">
            <a:spAutoFit/>
          </a:bodyPr>
          <a:lstStyle/>
          <a:p>
            <a:r>
              <a:rPr lang="fi-FI" dirty="0"/>
              <a:t>Marco </a:t>
            </a:r>
            <a:r>
              <a:rPr lang="fi-FI" dirty="0" smtClean="0"/>
              <a:t>Iansiti &amp; Karim </a:t>
            </a:r>
            <a:r>
              <a:rPr lang="fi-FI" dirty="0"/>
              <a:t>R. </a:t>
            </a:r>
            <a:r>
              <a:rPr lang="fi-FI" dirty="0" smtClean="0"/>
              <a:t>Lakhani, Harvard Business Review 2017</a:t>
            </a:r>
            <a:endParaRPr lang="fi-FI" dirty="0"/>
          </a:p>
          <a:p>
            <a:endParaRPr lang="fr-BE" dirty="0"/>
          </a:p>
        </p:txBody>
      </p:sp>
    </p:spTree>
    <p:extLst>
      <p:ext uri="{BB962C8B-B14F-4D97-AF65-F5344CB8AC3E}">
        <p14:creationId xmlns:p14="http://schemas.microsoft.com/office/powerpoint/2010/main" val="10240132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0A3A45-2F2E-4036-9237-CECECC4D93FA}" type="slidenum">
              <a:rPr lang="nl-BE" smtClean="0"/>
              <a:pPr/>
              <a:t>40</a:t>
            </a:fld>
            <a:endParaRPr lang="nl-BE" dirty="0"/>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1283" y="1150699"/>
            <a:ext cx="1554268" cy="147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a:grpSpLocks noChangeAspect="1"/>
          </p:cNvGrpSpPr>
          <p:nvPr/>
        </p:nvGrpSpPr>
        <p:grpSpPr>
          <a:xfrm>
            <a:off x="5854503" y="960142"/>
            <a:ext cx="2045015" cy="1921319"/>
            <a:chOff x="5544024" y="908721"/>
            <a:chExt cx="2585015" cy="2428656"/>
          </a:xfrm>
        </p:grpSpPr>
        <p:sp>
          <p:nvSpPr>
            <p:cNvPr id="10" name="Oval 9"/>
            <p:cNvSpPr/>
            <p:nvPr/>
          </p:nvSpPr>
          <p:spPr>
            <a:xfrm>
              <a:off x="6183741" y="1492585"/>
              <a:ext cx="1440000" cy="14400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20850" y="2667333"/>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33168" y="908721"/>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44024" y="177740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89039" y="149258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85992" y="2797377"/>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6459730" y="2769489"/>
              <a:ext cx="144000" cy="144000"/>
            </a:xfrm>
            <a:prstGeom prst="ellips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l 12"/>
            <p:cNvSpPr/>
            <p:nvPr/>
          </p:nvSpPr>
          <p:spPr>
            <a:xfrm>
              <a:off x="6133168" y="2051049"/>
              <a:ext cx="144000" cy="144000"/>
            </a:xfrm>
            <a:prstGeom prst="ellips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l 13"/>
            <p:cNvSpPr/>
            <p:nvPr/>
          </p:nvSpPr>
          <p:spPr>
            <a:xfrm>
              <a:off x="6691960" y="1448721"/>
              <a:ext cx="144000" cy="144000"/>
            </a:xfrm>
            <a:prstGeom prst="ellips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l 14"/>
            <p:cNvSpPr/>
            <p:nvPr/>
          </p:nvSpPr>
          <p:spPr>
            <a:xfrm>
              <a:off x="7468462" y="1833345"/>
              <a:ext cx="144000" cy="144000"/>
            </a:xfrm>
            <a:prstGeom prst="ellips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l 15"/>
            <p:cNvSpPr/>
            <p:nvPr/>
          </p:nvSpPr>
          <p:spPr>
            <a:xfrm>
              <a:off x="7359610" y="2609847"/>
              <a:ext cx="144000" cy="144000"/>
            </a:xfrm>
            <a:prstGeom prst="ellipse">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cxnSp>
        <p:nvCxnSpPr>
          <p:cNvPr id="20" name="Straight Connector 19"/>
          <p:cNvCxnSpPr/>
          <p:nvPr/>
        </p:nvCxnSpPr>
        <p:spPr>
          <a:xfrm>
            <a:off x="4540452" y="121518"/>
            <a:ext cx="0" cy="483656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26971" y="27174"/>
            <a:ext cx="3542893" cy="769441"/>
          </a:xfrm>
          <a:prstGeom prst="rect">
            <a:avLst/>
          </a:prstGeom>
        </p:spPr>
        <p:txBody>
          <a:bodyPr wrap="none">
            <a:spAutoFit/>
          </a:bodyPr>
          <a:lstStyle/>
          <a:p>
            <a:r>
              <a:rPr lang="nl-BE" sz="4400" dirty="0"/>
              <a:t>Permissionless</a:t>
            </a:r>
          </a:p>
        </p:txBody>
      </p:sp>
      <p:sp>
        <p:nvSpPr>
          <p:cNvPr id="22" name="Rectangle 21"/>
          <p:cNvSpPr/>
          <p:nvPr/>
        </p:nvSpPr>
        <p:spPr>
          <a:xfrm>
            <a:off x="5137632" y="27174"/>
            <a:ext cx="3267176" cy="769441"/>
          </a:xfrm>
          <a:prstGeom prst="rect">
            <a:avLst/>
          </a:prstGeom>
        </p:spPr>
        <p:txBody>
          <a:bodyPr wrap="none">
            <a:spAutoFit/>
          </a:bodyPr>
          <a:lstStyle/>
          <a:p>
            <a:r>
              <a:rPr lang="nl-BE" sz="4400" dirty="0"/>
              <a:t>P</a:t>
            </a:r>
            <a:r>
              <a:rPr lang="nl-BE" sz="4400" dirty="0" smtClean="0"/>
              <a:t>ermissioned</a:t>
            </a:r>
            <a:endParaRPr lang="nl-BE" sz="4400" dirty="0"/>
          </a:p>
        </p:txBody>
      </p:sp>
      <p:sp>
        <p:nvSpPr>
          <p:cNvPr id="23" name="Rectangle 22"/>
          <p:cNvSpPr/>
          <p:nvPr/>
        </p:nvSpPr>
        <p:spPr>
          <a:xfrm>
            <a:off x="95626" y="3532252"/>
            <a:ext cx="4320000" cy="3918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solidFill>
                  <a:schemeClr val="tx1"/>
                </a:solidFill>
              </a:rPr>
              <a:t>Toegang &amp; gebruik door hele wereld</a:t>
            </a:r>
            <a:endParaRPr lang="nl-BE" b="1" dirty="0">
              <a:solidFill>
                <a:schemeClr val="tx1"/>
              </a:solidFill>
            </a:endParaRPr>
          </a:p>
        </p:txBody>
      </p:sp>
      <p:sp>
        <p:nvSpPr>
          <p:cNvPr id="28" name="Rectangle 27"/>
          <p:cNvSpPr/>
          <p:nvPr/>
        </p:nvSpPr>
        <p:spPr>
          <a:xfrm>
            <a:off x="4665919" y="3532250"/>
            <a:ext cx="4320000" cy="3918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solidFill>
                  <a:schemeClr val="tx1"/>
                </a:solidFill>
              </a:rPr>
              <a:t>Extra laag voor toegangscontrole</a:t>
            </a:r>
            <a:endParaRPr lang="nl-BE" b="1" dirty="0">
              <a:solidFill>
                <a:schemeClr val="tx1"/>
              </a:solidFill>
            </a:endParaRPr>
          </a:p>
        </p:txBody>
      </p:sp>
      <p:sp>
        <p:nvSpPr>
          <p:cNvPr id="29" name="Rectangle 28"/>
          <p:cNvSpPr/>
          <p:nvPr/>
        </p:nvSpPr>
        <p:spPr>
          <a:xfrm>
            <a:off x="95626" y="3993075"/>
            <a:ext cx="4320000" cy="39188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solidFill>
                  <a:schemeClr val="tx1"/>
                </a:solidFill>
              </a:rPr>
              <a:t>Volledig transparant</a:t>
            </a:r>
            <a:endParaRPr lang="nl-BE" b="1" dirty="0">
              <a:solidFill>
                <a:schemeClr val="tx1"/>
              </a:solidFill>
            </a:endParaRPr>
          </a:p>
        </p:txBody>
      </p:sp>
      <p:sp>
        <p:nvSpPr>
          <p:cNvPr id="30" name="Rectangle 29"/>
          <p:cNvSpPr/>
          <p:nvPr/>
        </p:nvSpPr>
        <p:spPr>
          <a:xfrm>
            <a:off x="4665919" y="3993073"/>
            <a:ext cx="4320000" cy="39188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solidFill>
                  <a:schemeClr val="tx1"/>
                </a:solidFill>
              </a:rPr>
              <a:t>Meer controle op wie ziet wat (</a:t>
            </a:r>
            <a:r>
              <a:rPr lang="nl-BE" b="1" dirty="0" err="1" smtClean="0">
                <a:solidFill>
                  <a:schemeClr val="tx1"/>
                </a:solidFill>
              </a:rPr>
              <a:t>vb</a:t>
            </a:r>
            <a:r>
              <a:rPr lang="nl-BE" b="1" dirty="0" smtClean="0">
                <a:solidFill>
                  <a:schemeClr val="tx1"/>
                </a:solidFill>
              </a:rPr>
              <a:t> audit)</a:t>
            </a:r>
            <a:endParaRPr lang="nl-BE" b="1" dirty="0">
              <a:solidFill>
                <a:schemeClr val="tx1"/>
              </a:solidFill>
            </a:endParaRPr>
          </a:p>
        </p:txBody>
      </p:sp>
      <p:sp>
        <p:nvSpPr>
          <p:cNvPr id="31" name="Rectangle 30"/>
          <p:cNvSpPr/>
          <p:nvPr/>
        </p:nvSpPr>
        <p:spPr>
          <a:xfrm>
            <a:off x="95626" y="4453898"/>
            <a:ext cx="4320000" cy="3918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solidFill>
                  <a:schemeClr val="tx1"/>
                </a:solidFill>
              </a:rPr>
              <a:t>Vaak erg onefficiënt</a:t>
            </a:r>
            <a:endParaRPr lang="nl-BE" b="1" dirty="0">
              <a:solidFill>
                <a:schemeClr val="tx1"/>
              </a:solidFill>
            </a:endParaRPr>
          </a:p>
        </p:txBody>
      </p:sp>
      <p:sp>
        <p:nvSpPr>
          <p:cNvPr id="32" name="Rectangle 31"/>
          <p:cNvSpPr/>
          <p:nvPr/>
        </p:nvSpPr>
        <p:spPr>
          <a:xfrm>
            <a:off x="4665919" y="4453896"/>
            <a:ext cx="4320000" cy="3918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solidFill>
                  <a:schemeClr val="tx1"/>
                </a:solidFill>
              </a:rPr>
              <a:t>Veel efficiënter</a:t>
            </a:r>
            <a:endParaRPr lang="nl-BE" b="1" dirty="0">
              <a:solidFill>
                <a:schemeClr val="tx1"/>
              </a:solidFill>
            </a:endParaRPr>
          </a:p>
        </p:txBody>
      </p:sp>
      <p:pic>
        <p:nvPicPr>
          <p:cNvPr id="41" name="Picture 4" descr="http://www.canbike.org/public/images/030114/Bitcoin_Logo_Horizontal_Dark-4800px.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506" y="2907403"/>
            <a:ext cx="1725846" cy="36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mage result for ethereum logo">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1451" y="2785417"/>
            <a:ext cx="2452491" cy="60397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Image result for hyperledger logo">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8237" y="2932624"/>
            <a:ext cx="2179195" cy="46852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354886" y="595610"/>
            <a:ext cx="1787669" cy="369332"/>
          </a:xfrm>
          <a:prstGeom prst="rect">
            <a:avLst/>
          </a:prstGeom>
          <a:noFill/>
        </p:spPr>
        <p:txBody>
          <a:bodyPr wrap="none" rtlCol="0">
            <a:spAutoFit/>
          </a:bodyPr>
          <a:lstStyle/>
          <a:p>
            <a:r>
              <a:rPr lang="nl-BE" b="1" spc="200" dirty="0" smtClean="0"/>
              <a:t>Public / open</a:t>
            </a:r>
            <a:endParaRPr lang="nl-BE" b="1" spc="200" dirty="0"/>
          </a:p>
        </p:txBody>
      </p:sp>
      <p:sp>
        <p:nvSpPr>
          <p:cNvPr id="39" name="TextBox 38"/>
          <p:cNvSpPr txBox="1"/>
          <p:nvPr/>
        </p:nvSpPr>
        <p:spPr>
          <a:xfrm>
            <a:off x="5229790" y="595610"/>
            <a:ext cx="3068340" cy="369332"/>
          </a:xfrm>
          <a:prstGeom prst="rect">
            <a:avLst/>
          </a:prstGeom>
          <a:noFill/>
        </p:spPr>
        <p:txBody>
          <a:bodyPr wrap="none" rtlCol="0">
            <a:spAutoFit/>
          </a:bodyPr>
          <a:lstStyle/>
          <a:p>
            <a:r>
              <a:rPr lang="nl-BE" b="1" spc="200" dirty="0" smtClean="0"/>
              <a:t>Enterprise / Consortium</a:t>
            </a:r>
            <a:endParaRPr lang="nl-BE" b="1" spc="200" dirty="0"/>
          </a:p>
        </p:txBody>
      </p:sp>
      <p:pic>
        <p:nvPicPr>
          <p:cNvPr id="26626" name="Picture 2" descr="http://res.cloudinary.com/hrscywv4p/image/upload/c_limit,fl_lossy,h_1440,w_720,f_auto,q_auto/v1/1104395/MultiChainLogo_Text_Right_tvx7j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3541" y="2985007"/>
            <a:ext cx="2028859" cy="39168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794741" y="5068822"/>
            <a:ext cx="7532062" cy="830997"/>
          </a:xfrm>
          <a:prstGeom prst="rect">
            <a:avLst/>
          </a:prstGeom>
          <a:noFill/>
        </p:spPr>
        <p:txBody>
          <a:bodyPr wrap="none" rtlCol="0">
            <a:spAutoFit/>
          </a:bodyPr>
          <a:lstStyle/>
          <a:p>
            <a:pPr algn="ctr"/>
            <a:r>
              <a:rPr lang="nl-BE" sz="2400" b="1" dirty="0" err="1" smtClean="0"/>
              <a:t>Permissioned</a:t>
            </a:r>
            <a:r>
              <a:rPr lang="nl-BE" sz="2400" b="1" dirty="0" smtClean="0"/>
              <a:t> blockchain </a:t>
            </a:r>
            <a:r>
              <a:rPr lang="nl-BE" sz="2400" b="1" dirty="0"/>
              <a:t>vaak </a:t>
            </a:r>
            <a:r>
              <a:rPr lang="nl-BE" sz="2400" b="1" dirty="0" smtClean="0"/>
              <a:t>wenselijker in onze context</a:t>
            </a:r>
            <a:br>
              <a:rPr lang="nl-BE" sz="2400" b="1" dirty="0" smtClean="0"/>
            </a:br>
            <a:r>
              <a:rPr lang="nl-BE" sz="2400" b="1" dirty="0" smtClean="0"/>
              <a:t>Maar </a:t>
            </a:r>
            <a:r>
              <a:rPr lang="nl-BE" sz="2400" b="1" dirty="0"/>
              <a:t>dan moeten we zelf een netwerk </a:t>
            </a:r>
            <a:r>
              <a:rPr lang="nl-BE" sz="2400" b="1" dirty="0" smtClean="0"/>
              <a:t>opzetten</a:t>
            </a:r>
          </a:p>
        </p:txBody>
      </p:sp>
      <p:sp>
        <p:nvSpPr>
          <p:cNvPr id="40" name="Rectangle 39"/>
          <p:cNvSpPr/>
          <p:nvPr/>
        </p:nvSpPr>
        <p:spPr>
          <a:xfrm>
            <a:off x="520861" y="5851539"/>
            <a:ext cx="8125428" cy="517688"/>
          </a:xfrm>
          <a:prstGeom prst="rect">
            <a:avLst/>
          </a:prstGeom>
          <a:solidFill>
            <a:schemeClr val="accent1">
              <a:lumMod val="20000"/>
              <a:lumOff val="80000"/>
              <a:alpha val="79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solidFill>
                  <a:schemeClr val="tx1"/>
                </a:solidFill>
              </a:rPr>
              <a:t>Wenselijkheid van gemeenschappelijk </a:t>
            </a:r>
            <a:r>
              <a:rPr lang="nl-NL" sz="2400" dirty="0">
                <a:solidFill>
                  <a:schemeClr val="tx1"/>
                </a:solidFill>
              </a:rPr>
              <a:t>blockchain </a:t>
            </a:r>
            <a:r>
              <a:rPr lang="nl-NL" sz="2400" dirty="0" smtClean="0">
                <a:solidFill>
                  <a:schemeClr val="tx1"/>
                </a:solidFill>
              </a:rPr>
              <a:t>platform ?</a:t>
            </a:r>
            <a:endParaRPr lang="nl-NL" sz="2400" dirty="0">
              <a:solidFill>
                <a:schemeClr val="tx1"/>
              </a:solidFill>
            </a:endParaRPr>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2873282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B540AB-6939-4937-A918-1D15FF1C7CE3}" type="slidenum">
              <a:rPr lang="nl-BE" smtClean="0"/>
              <a:pPr/>
              <a:t>41</a:t>
            </a:fld>
            <a:endParaRPr lang="nl-BE" dirty="0"/>
          </a:p>
        </p:txBody>
      </p:sp>
      <p:sp>
        <p:nvSpPr>
          <p:cNvPr id="2" name="Title 1"/>
          <p:cNvSpPr>
            <a:spLocks noGrp="1"/>
          </p:cNvSpPr>
          <p:nvPr>
            <p:ph type="title"/>
          </p:nvPr>
        </p:nvSpPr>
        <p:spPr/>
        <p:txBody>
          <a:bodyPr/>
          <a:lstStyle/>
          <a:p>
            <a:r>
              <a:rPr lang="nl-BE" smtClean="0"/>
              <a:t>Blockchain as a Service (BaaS)</a:t>
            </a:r>
            <a:endParaRPr lang="fr-BE" dirty="0"/>
          </a:p>
        </p:txBody>
      </p:sp>
      <p:sp>
        <p:nvSpPr>
          <p:cNvPr id="6" name="TextBox 5"/>
          <p:cNvSpPr txBox="1"/>
          <p:nvPr/>
        </p:nvSpPr>
        <p:spPr>
          <a:xfrm>
            <a:off x="1106577" y="1932120"/>
            <a:ext cx="6949440" cy="707886"/>
          </a:xfrm>
          <a:prstGeom prst="rect">
            <a:avLst/>
          </a:prstGeom>
          <a:noFill/>
        </p:spPr>
        <p:txBody>
          <a:bodyPr wrap="square" rtlCol="0">
            <a:spAutoFit/>
          </a:bodyPr>
          <a:lstStyle/>
          <a:p>
            <a:pPr algn="ctr"/>
            <a:r>
              <a:rPr lang="nl-BE" sz="2000" dirty="0" smtClean="0"/>
              <a:t>Verschillende </a:t>
            </a:r>
            <a:r>
              <a:rPr lang="nl-BE" sz="2000" dirty="0" err="1" smtClean="0"/>
              <a:t>cloud</a:t>
            </a:r>
            <a:r>
              <a:rPr lang="nl-BE" sz="2000" dirty="0" smtClean="0"/>
              <a:t> providers bieden mogelijkheid om in hun </a:t>
            </a:r>
            <a:r>
              <a:rPr lang="nl-BE" sz="2000" dirty="0" err="1" smtClean="0"/>
              <a:t>cloud</a:t>
            </a:r>
            <a:r>
              <a:rPr lang="nl-BE" sz="2000" dirty="0" smtClean="0"/>
              <a:t> omgeving </a:t>
            </a:r>
            <a:r>
              <a:rPr lang="fr-BE" sz="2000" dirty="0" err="1" smtClean="0"/>
              <a:t>blockchain</a:t>
            </a:r>
            <a:r>
              <a:rPr lang="fr-BE" sz="2000" dirty="0" smtClean="0"/>
              <a:t> </a:t>
            </a:r>
            <a:r>
              <a:rPr lang="fr-BE" sz="2000" dirty="0" err="1" smtClean="0"/>
              <a:t>netwerk</a:t>
            </a:r>
            <a:r>
              <a:rPr lang="fr-BE" sz="2000" dirty="0" smtClean="0"/>
              <a:t> op te </a:t>
            </a:r>
            <a:r>
              <a:rPr lang="fr-BE" sz="2000" dirty="0" err="1" smtClean="0"/>
              <a:t>zetten</a:t>
            </a:r>
            <a:endParaRPr lang="nl-BE" sz="2000" dirty="0" smtClean="0"/>
          </a:p>
        </p:txBody>
      </p:sp>
      <p:sp>
        <p:nvSpPr>
          <p:cNvPr id="9" name="AutoShape 2" descr="Image result for micro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0" name="AutoShape 4" descr="data:image/png;base64,iVBORw0KGgoAAAANSUhEUgAAAeYAAABoCAMAAAATgKPhAAAAk1BMVEX///9zc3PyUCJ/ugD/uQAApO9wcHBsbGxra2t3d3f6+vrGxsbe3t6Hh4e1tbX+9PFmZmb0+em+vr7/9dvb8v3s9N7/+en0bEjyTRySxDXv+f4aqvDl5eXR0dGVlZX95+L/vzIzsvL/vhqenp7u7u5/f3+MjIykpKShoaG4uLisrKzX19f/x0JdXV1Bt/L0cUz/yE5rG2cKAAANcklEQVR4nO2dabezthGATZtKQoBLaZtuQNKy2dA0+f+/rmaRZrRhcU9OXrPMl3vORQhJj5aZ0Ui+/W6b/P1vf7y95Pcb5R9/ul3yLeXCfAq5MJ9CLsynkAvzKeTCfAq5MJ9CLsynkAvzKeTCfAq5MJ9CLsynkAvzKeTCfAq5MJ9CLsw7Fz7K21QX5h0Lj+5dWbZt2UX5esoL825laBmlZBYW1qtpL8w7lbwkJJBCmhNirovsGa3Xe+8SMQT5JXvAzHNVfOrJhxjJgGrJ+4BQSoPMJ5udypMFwe4wx0EQgrwr8izFTwxJGskHvFyagEYrr+9bIhLsEbNaauozDkvlHYS0kx2dHHXerlOd8h4xk+Z9TWO1loA5D+GfvU+b7U94i9uLjKrYLlQwDXOQxm+r2lMH5gLyIu17v8EepUALMyFJ2zaE7sGg0jGTx7uacu0NhBnagCTHnLUTWXkS3qcq1lGFqppHpa6WfCTm4E3fNHWQM41mtF6RQfxT1LTO70lI031gZu+U5NKJ+fhrcybXK6JVkBddwiixGBmfifmdEpbrqiaqVy9mbRIcc85GXVyrIGWLZ2wnmNFsZJVOfwHVi3ezg4gE63nsVuR0RVrXk91gXp1v62YF82tWa1KWpuV7dX2fInVMetee7A5zQNe0p0x39en1qmMvh+k+RS5YhgazF8ykIq4qYBGDOZF+ggM7NnXhgLnQHu0G81NokaR0D+d4GczkUV6YsewFM82k6U/cS6tQwGh2YVZkL5hJD8O5c6WuRWXIcE3aiuwGc4e0MdesLd0DhCcnxHw7AOYKHLbEQU6yJQ+piyn14lIcn+N50Zdt0jRJ22Vxzm2vSufhkPXPqDAcLTwfsq4c8yi755Cve1XrOOvLJgyb9nGPcqfThtdxNBUsaStbuqVkGDNXBDBnN7UiH4f5LseqbvwvMsDqzW2Yi7Zc5GFt/LxvCSNCKAvbXqoBkXy353PahlFKGWtrPY+AUcgjSHq3L6bukyk0b9ozpIwkndXaq7OymfNc0jVVpFQgXgoHGxdJqUpgedJNeXwY5vJWy1qkdttXVPPVDXhjmaUyyTAxMfOoTam+H0ZSoQfcxbt0UvTvwnmo7KXwZ5MSIw+W6FPoQu/BtA8S8pOZtCj1ZGOe5I6+O6Rz2XAKVSxPaPKZmG8PWKitzSbmrJdlXVsxy+nAxFw0Op85ZSUwY3uOV+CFQZiLROchWjaxjOgosCQ2FtW8spbrVa8QPF2D4RTyEPKpmGVt7BERoIrzW23TOdyYeWUH5MDcocgFwNw5gIwvmepEb/2ijrkI3XmyTtTiWJhvss42T5hcjkevd74Jc96oESeoLSyYbxFuVYG5Tlbbmmmu+M6eWsPcm6FdOLHQCw6GGXEyk8rgkNF9sgnzsDJkLJjV7ZEFc50481jK8cSfjBxgVMz9mzxFPQ6GGcEzlTCpgCW3bZhrfZFEOosFc6VujyyYW12ZUhWfsSCIoNJTyBg7viRWMEfqWLbl2R0RM+wmm9uRMkBmmtA3YNb2LgkLk9FyntVbC+a2gVYPBOYHVbNoq77vSqL8N4SueUdhaUHVZ9nzZT2PyjvGjOP3AkLJlGcVKocq0imieUjpJCj5jjVt2JoIgkbXlUVA56yebcCsRBXRpotrznk9Rk4F1IJZ0mmSV2cI5sDJQmnHMqqn/Hme4eUAmfvQs4gwlXkdPxqCMHO8DNAkyyd/Bq+jBBdl6jv1fZQnlJG0j0oReAGe9B+LGeKQDSVMHef+mAc8BliHVfj4zpgdM2H3mE9o+hEzRxMCCfG8WyPTK0iFWQV+WzUorc5SeBl9kZA7dsjdcd/Boa7gBdMNOIgr0Z9sxfzzb4D5Frk8YVKnmV0n3pgVQo3eBnVVmo0+JoRNsnGMPRERzSumzM8inhRqoVuGtZzYa/ReqO3J4ckjhRx8ti4MzD9slemtv26V26romCEKW606Rx6wUbwxR7g1TWuci69gzJjylAjNwabj5QFM6PLe09VZkaAP6pSVKGU0H3wJ80eIjhnOVKjTXa5ta/hixqdRwrXwIYw51ZoK60pmHkjFEzNs/x4zeotZDo4h9zVMCAfCnEM3xumECk4W1cwX84CGxeqOJV4pdVdruUoE9QJROlDbDU3S8lJpeQzOXLQOHwgztCmuitypWAxJb8xw4MramiB4NGsjFg0865kQvPzHakGce6q3CrqOdeMDApXBtjwSZnB2oZgw0GkWBL6Y0UGM9fojY0X3wIFzwhHXkgGyuTD4mI+dM2wQB4E1ARw7gPJ8CfO/Nsr//jm+9eNG+eV7R7vOYmJGO8kwqmQ8gUDviRmps+FqORBm44w1PLIPPGQ/LWa4DGYa/9Xa+hesTa6QKJi15eL8Jcx/2Cj/njB/t1F+3IoZWhWUsBxtQS7/8cNcwBitbquCWOp6LyzNqT38A4amGHnY80FoZYKG8e5SGWBWl6rjoTDL6ALQX8AHKhJ5Ys7eDUQpgNnYBIWll1pfxQ7vpYAFtsIDwhr92hsoWOCIY0XruyB3KMwwesS6JtVO0EY8MSNF5s2BG1COjaPRgMuybzYJmM7p8p8KDefxTdI8lWxBNXSd9IXxTgTTY2GG6ILF6gQXh2Tlh5lbZj6HoK0LPSQBYLms4N7AXBuxRKzBaz70P9edEpZp/ViYwaWxrIUyngDSeGKGieHdHUVK9Igita5grbwcpOLl3NjjJiwEBJW5MmkyyBcPihnh6pU0qHKemNtfF7PrxoynifmWt0bECgmkVl2+xQw3ExwVM1djwgQB3CKemJNfF7PLwwIrbQr/5D3TB3TAyqUY7zEffzTDyjUaUNKQxod6t47mDWuzgVm2t3NtNlWw+c2O6CNalKzasDYfVAXDcfctCjXAVuvWtdlptwhxY0YqmOvCDNSb1Ad5F+qh2nNf7d72vwh6yDENqhtyL7waQe5a4LHkaVDBoKG+drN57hb8kqn1VeSxMsd7/VSjfgLGlc85ndCQ4pjukVGkCUUjuXFAcNU8MaPWdB6z1FKamGGsOk6DoGnddqNG0eIRPftSYay67q+0rN6HwwxsK+FQUjf0PTFDa767oWgFM1jFDsck7Hbab1rgOOh+tspAwXLpdZBAzhCHwwy6a9haFDBvzBBC6L1DZWJGW8P2W+XQJqZDA8ChB5OXrUYrgVUHiyVSqPjxMKN9OPFXaQ3fjUjZmN77zSZmdK2csa0xCuyp2Y7oGXnM3k1YCYxbgSYBHY3Kb3odY9effDRmPfxd90D5YkbXiK0rYSuYkb5u7Ssw2lcuF0RO7gkzivm3mVRQPxy+6IHZePLZmAsNswbJFzO6AoH4xYJZbrhBSNQjNJOgCVnskFvGNCzw82hGs7at70DPQl/0mrT1nvbZmLl2z5tukPpGdiLL2eZwysWMuYYZX/prLvFoF7IS29x3Y4DCod5l8KJ5hhjTNlrtmVcAL1o3tCefjVm7NltfwLwxF+icEkn08XyXn13DjMtCAlWZ5hU8k5eBF2mjqdzI7bqocfjyUabVDu1G43VgBTPEMehG34djrpXRrE+4/qcu8Nka9dRF/Ayo/XyzLmiGHY+jolj9KEQ9QFahGH8eKsMjGs5gSW54S5rioxxDi2LL8cK9ghnWBNKIphqminw4ZqUZjC1Af8y50l1oU0Vx/ZLh3o6E/DCjoL4xRVDei1cWedE3FK8JksioWBDalFk+n9eKkEIpR5uyVUlI20f5XC68Va1Y6iuY8ZXxTT/WsGiTXWAebKeTtmPGp1+mZ5SRMGTLfR+emG8l1fJIX8KU2AF0PGrRH6dbbNrm9THUGcAdqp6BJoROeSo+cKZsfa5gznFWYw0JI/vADHcXWOzRLeeb+5XTwb6Y+btT7IoDDAfwqmEkirr/XL2rYKyb6iJfwaxHJUEjfDxmUERMv+8WzFwdimpbeGK+5cYNz1pGWIvSrUEETlHNTDZqYq0oa5gLoy/vBTNyERj2yaZLKfjDOZ69Ma/fPULUn5hwYk61/rp69wgztkRXMBs/DrEbzNLWtMRgbbti5ha5bh/xxzxqsy56VDtC6cCsG2NjytA10xDTml7FbFwovxvMYuPBsuuwEbP2K6moLYV544H5NtjvBXtlos02hS0doYnFI54/HAVrzcSrmG95ovaYj8LM5ls1KLNg5m06/QqkZUMgJ5bfiMxS8U+LvyvWL9N72bask215F++ma79tFCUpVbCMBrLp8roNfcgo1r4ISVvH8Yq4YkzLkzLLQY1Xe8gfx0xt/vnX2gT5jJcPfg7m+VaNUWyNEEeTWAYBj6SA6prL/1l3Keqsbcj0+9ZjtwqTR4GAxvLd9Q3L/F4mwWiOvTJ52S2tkgku4PCsXrbU+D1Gw6btVxzqdVS9jPixZOMloWFSZo74MKi0PUH+GMvG5kyW3vcRmH9b4XlcZPe+vz+zwX0d7jup8yF6vjLJinj9/l1e5/GQZVGc16vpUMmeY+KvFmwuW/Hq5SiTE2I+o1yYTyEX5lPIhfkUcmE+hVyYTyEX5lPIhfkUcmE+hVyYTyEX5lPIhfkUcmE+hVyYTyEX5lPIhfkUcmE+hVyYTyFfu0/7Pxvlvxfmbyt/2SrTW3/eKt+4lmeX/wPZp+baaYFr/A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1" name="AutoShape 6" descr="data:image/png;base64,iVBORw0KGgoAAAANSUhEUgAAAeYAAABoCAMAAAATgKPhAAAAk1BMVEX///9zc3PyUCJ/ugD/uQAApO9wcHBsbGxra2t3d3f6+vrGxsbe3t6Hh4e1tbX+9PFmZmb0+em+vr7/9dvb8v3s9N7/+en0bEjyTRySxDXv+f4aqvDl5eXR0dGVlZX95+L/vzIzsvL/vhqenp7u7u5/f3+MjIykpKShoaG4uLisrKzX19f/x0JdXV1Bt/L0cUz/yE5rG2cKAAANcklEQVR4nO2dabezthGATZtKQoBLaZtuQNKy2dA0+f+/rmaRZrRhcU9OXrPMl3vORQhJj5aZ0Ui+/W6b/P1vf7y95Pcb5R9/ul3yLeXCfAq5MJ9CLsynkAvzKeTCfAq5MJ9CLsynkAvzKeTCfAq5MJ9CLsynkAvzKeTCfAq5MJ9CLsw7Fz7K21QX5h0Lj+5dWbZt2UX5esoL825laBmlZBYW1qtpL8w7lbwkJJBCmhNirovsGa3Xe+8SMQT5JXvAzHNVfOrJhxjJgGrJ+4BQSoPMJ5udypMFwe4wx0EQgrwr8izFTwxJGskHvFyagEYrr+9bIhLsEbNaauozDkvlHYS0kx2dHHXerlOd8h4xk+Z9TWO1loA5D+GfvU+b7U94i9uLjKrYLlQwDXOQxm+r2lMH5gLyIu17v8EepUALMyFJ2zaE7sGg0jGTx7uacu0NhBnagCTHnLUTWXkS3qcq1lGFqppHpa6WfCTm4E3fNHWQM41mtF6RQfxT1LTO70lI031gZu+U5NKJ+fhrcybXK6JVkBddwiixGBmfifmdEpbrqiaqVy9mbRIcc85GXVyrIGWLZ2wnmNFsZJVOfwHVi3ezg4gE63nsVuR0RVrXk91gXp1v62YF82tWa1KWpuV7dX2fInVMetee7A5zQNe0p0x39en1qmMvh+k+RS5YhgazF8ykIq4qYBGDOZF+ggM7NnXhgLnQHu0G81NokaR0D+d4GczkUV6YsewFM82k6U/cS6tQwGh2YVZkL5hJD8O5c6WuRWXIcE3aiuwGc4e0MdesLd0DhCcnxHw7AOYKHLbEQU6yJQ+piyn14lIcn+N50Zdt0jRJ22Vxzm2vSufhkPXPqDAcLTwfsq4c8yi755Cve1XrOOvLJgyb9nGPcqfThtdxNBUsaStbuqVkGDNXBDBnN7UiH4f5LseqbvwvMsDqzW2Yi7Zc5GFt/LxvCSNCKAvbXqoBkXy353PahlFKGWtrPY+AUcgjSHq3L6bukyk0b9ozpIwkndXaq7OymfNc0jVVpFQgXgoHGxdJqUpgedJNeXwY5vJWy1qkdttXVPPVDXhjmaUyyTAxMfOoTam+H0ZSoQfcxbt0UvTvwnmo7KXwZ5MSIw+W6FPoQu/BtA8S8pOZtCj1ZGOe5I6+O6Rz2XAKVSxPaPKZmG8PWKitzSbmrJdlXVsxy+nAxFw0Op85ZSUwY3uOV+CFQZiLROchWjaxjOgosCQ2FtW8spbrVa8QPF2D4RTyEPKpmGVt7BERoIrzW23TOdyYeWUH5MDcocgFwNw5gIwvmepEb/2ijrkI3XmyTtTiWJhvss42T5hcjkevd74Jc96oESeoLSyYbxFuVYG5Tlbbmmmu+M6eWsPcm6FdOLHQCw6GGXEyk8rgkNF9sgnzsDJkLJjV7ZEFc50481jK8cSfjBxgVMz9mzxFPQ6GGcEzlTCpgCW3bZhrfZFEOosFc6VujyyYW12ZUhWfsSCIoNJTyBg7viRWMEfqWLbl2R0RM+wmm9uRMkBmmtA3YNb2LgkLk9FyntVbC+a2gVYPBOYHVbNoq77vSqL8N4SueUdhaUHVZ9nzZT2PyjvGjOP3AkLJlGcVKocq0imieUjpJCj5jjVt2JoIgkbXlUVA56yebcCsRBXRpotrznk9Rk4F1IJZ0mmSV2cI5sDJQmnHMqqn/Hme4eUAmfvQs4gwlXkdPxqCMHO8DNAkyyd/Bq+jBBdl6jv1fZQnlJG0j0oReAGe9B+LGeKQDSVMHef+mAc8BliHVfj4zpgdM2H3mE9o+hEzRxMCCfG8WyPTK0iFWQV+WzUorc5SeBl9kZA7dsjdcd/Boa7gBdMNOIgr0Z9sxfzzb4D5Frk8YVKnmV0n3pgVQo3eBnVVmo0+JoRNsnGMPRERzSumzM8inhRqoVuGtZzYa/ReqO3J4ckjhRx8ti4MzD9slemtv26V26romCEKW606Rx6wUbwxR7g1TWuci69gzJjylAjNwabj5QFM6PLe09VZkaAP6pSVKGU0H3wJ80eIjhnOVKjTXa5ta/hixqdRwrXwIYw51ZoK60pmHkjFEzNs/x4zeotZDo4h9zVMCAfCnEM3xumECk4W1cwX84CGxeqOJV4pdVdruUoE9QJROlDbDU3S8lJpeQzOXLQOHwgztCmuitypWAxJb8xw4MramiB4NGsjFg0865kQvPzHakGce6q3CrqOdeMDApXBtjwSZnB2oZgw0GkWBL6Y0UGM9fojY0X3wIFzwhHXkgGyuTD4mI+dM2wQB4E1ARw7gPJ8CfO/Nsr//jm+9eNG+eV7R7vOYmJGO8kwqmQ8gUDviRmps+FqORBm44w1PLIPPGQ/LWa4DGYa/9Xa+hesTa6QKJi15eL8Jcx/2Cj/njB/t1F+3IoZWhWUsBxtQS7/8cNcwBitbquCWOp6LyzNqT38A4amGHnY80FoZYKG8e5SGWBWl6rjoTDL6ALQX8AHKhJ5Ys7eDUQpgNnYBIWll1pfxQ7vpYAFtsIDwhr92hsoWOCIY0XruyB3KMwwesS6JtVO0EY8MSNF5s2BG1COjaPRgMuybzYJmM7p8p8KDefxTdI8lWxBNXSd9IXxTgTTY2GG6ILF6gQXh2Tlh5lbZj6HoK0LPSQBYLms4N7AXBuxRKzBaz70P9edEpZp/ViYwaWxrIUyngDSeGKGieHdHUVK9Igita5grbwcpOLl3NjjJiwEBJW5MmkyyBcPihnh6pU0qHKemNtfF7PrxoynifmWt0bECgmkVl2+xQw3ExwVM1djwgQB3CKemJNfF7PLwwIrbQr/5D3TB3TAyqUY7zEffzTDyjUaUNKQxod6t47mDWuzgVm2t3NtNlWw+c2O6CNalKzasDYfVAXDcfctCjXAVuvWtdlptwhxY0YqmOvCDNSb1Ad5F+qh2nNf7d72vwh6yDENqhtyL7waQe5a4LHkaVDBoKG+drN57hb8kqn1VeSxMsd7/VSjfgLGlc85ndCQ4pjukVGkCUUjuXFAcNU8MaPWdB6z1FKamGGsOk6DoGnddqNG0eIRPftSYay67q+0rN6HwwxsK+FQUjf0PTFDa767oWgFM1jFDsck7Hbab1rgOOh+tspAwXLpdZBAzhCHwwy6a9haFDBvzBBC6L1DZWJGW8P2W+XQJqZDA8ChB5OXrUYrgVUHiyVSqPjxMKN9OPFXaQ3fjUjZmN77zSZmdK2csa0xCuyp2Y7oGXnM3k1YCYxbgSYBHY3Kb3odY9effDRmPfxd90D5YkbXiK0rYSuYkb5u7Ssw2lcuF0RO7gkzivm3mVRQPxy+6IHZePLZmAsNswbJFzO6AoH4xYJZbrhBSNQjNJOgCVnskFvGNCzw82hGs7at70DPQl/0mrT1nvbZmLl2z5tukPpGdiLL2eZwysWMuYYZX/prLvFoF7IS29x3Y4DCod5l8KJ5hhjTNlrtmVcAL1o3tCefjVm7NltfwLwxF+icEkn08XyXn13DjMtCAlWZ5hU8k5eBF2mjqdzI7bqocfjyUabVDu1G43VgBTPEMehG34djrpXRrE+4/qcu8Nka9dRF/Ayo/XyzLmiGHY+jolj9KEQ9QFahGH8eKsMjGs5gSW54S5rioxxDi2LL8cK9ghnWBNKIphqminw4ZqUZjC1Af8y50l1oU0Vx/ZLh3o6E/DCjoL4xRVDei1cWedE3FK8JksioWBDalFk+n9eKkEIpR5uyVUlI20f5XC68Va1Y6iuY8ZXxTT/WsGiTXWAebKeTtmPGp1+mZ5SRMGTLfR+emG8l1fJIX8KU2AF0PGrRH6dbbNrm9THUGcAdqp6BJoROeSo+cKZsfa5gznFWYw0JI/vADHcXWOzRLeeb+5XTwb6Y+btT7IoDDAfwqmEkirr/XL2rYKyb6iJfwaxHJUEjfDxmUERMv+8WzFwdimpbeGK+5cYNz1pGWIvSrUEETlHNTDZqYq0oa5gLoy/vBTNyERj2yaZLKfjDOZ69Ma/fPULUn5hwYk61/rp69wgztkRXMBs/DrEbzNLWtMRgbbti5ha5bh/xxzxqsy56VDtC6cCsG2NjytA10xDTml7FbFwovxvMYuPBsuuwEbP2K6moLYV544H5NtjvBXtlos02hS0doYnFI54/HAVrzcSrmG95ovaYj8LM5ls1KLNg5m06/QqkZUMgJ5bfiMxS8U+LvyvWL9N72bask215F++ma79tFCUpVbCMBrLp8roNfcgo1r4ISVvH8Yq4YkzLkzLLQY1Xe8gfx0xt/vnX2gT5jJcPfg7m+VaNUWyNEEeTWAYBj6SA6prL/1l3Keqsbcj0+9ZjtwqTR4GAxvLd9Q3L/F4mwWiOvTJ52S2tkgku4PCsXrbU+D1Gw6btVxzqdVS9jPixZOMloWFSZo74MKi0PUH+GMvG5kyW3vcRmH9b4XlcZPe+vz+zwX0d7jup8yF6vjLJinj9/l1e5/GQZVGc16vpUMmeY+KvFmwuW/Hq5SiTE2I+o1yYTyEX5lPIhfkUcmE+hVyYTyEX5lPIhfkUcmE+hVyYTyEX5lPIhfkUcmE+hVyYTyEX5lPIhfkUcmE+hVyYTyFfu0/7Pxvlvxfmbyt/2SrTW3/eKt+4lmeX/wPZp+baaYFr/A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4344" name="Picture 8" descr="Image result for ora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888" y="2788571"/>
            <a:ext cx="2084206" cy="295957"/>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0" descr="Image result for ib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4348" name="Picture 12" descr="Image result for ib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8295" y="2630543"/>
            <a:ext cx="1044021" cy="612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0517" y="2744448"/>
            <a:ext cx="1589219" cy="340080"/>
          </a:xfrm>
          <a:prstGeom prst="rect">
            <a:avLst/>
          </a:prstGeom>
        </p:spPr>
      </p:pic>
      <p:grpSp>
        <p:nvGrpSpPr>
          <p:cNvPr id="17" name="Group 16"/>
          <p:cNvGrpSpPr/>
          <p:nvPr/>
        </p:nvGrpSpPr>
        <p:grpSpPr>
          <a:xfrm>
            <a:off x="499428" y="5344391"/>
            <a:ext cx="8226425" cy="846000"/>
            <a:chOff x="666469" y="4808580"/>
            <a:chExt cx="6941468" cy="846000"/>
          </a:xfrm>
        </p:grpSpPr>
        <p:sp>
          <p:nvSpPr>
            <p:cNvPr id="21" name="Rectangle 20"/>
            <p:cNvSpPr/>
            <p:nvPr/>
          </p:nvSpPr>
          <p:spPr>
            <a:xfrm>
              <a:off x="666469" y="4808580"/>
              <a:ext cx="6941468" cy="846000"/>
            </a:xfrm>
            <a:prstGeom prst="rect">
              <a:avLst/>
            </a:prstGeom>
            <a:solidFill>
              <a:schemeClr val="accent1">
                <a:lumMod val="20000"/>
                <a:lumOff val="80000"/>
                <a:alpha val="7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nl-NL" sz="2400" dirty="0" smtClean="0">
                  <a:solidFill>
                    <a:schemeClr val="tx1"/>
                  </a:solidFill>
                </a:rPr>
                <a:t>Op termijn allicht best naar </a:t>
              </a:r>
              <a:r>
                <a:rPr lang="nl-NL" sz="2400" dirty="0">
                  <a:solidFill>
                    <a:schemeClr val="tx1"/>
                  </a:solidFill>
                </a:rPr>
                <a:t>een </a:t>
              </a:r>
              <a:r>
                <a:rPr lang="nl-NL" sz="2400" dirty="0" smtClean="0">
                  <a:solidFill>
                    <a:schemeClr val="tx1"/>
                  </a:solidFill>
                </a:rPr>
                <a:t>overheids-</a:t>
              </a:r>
              <a:r>
                <a:rPr lang="nl-NL" sz="2400" dirty="0" err="1" smtClean="0">
                  <a:solidFill>
                    <a:schemeClr val="tx1"/>
                  </a:solidFill>
                </a:rPr>
                <a:t>BaaS</a:t>
              </a:r>
              <a:endParaRPr lang="nl-NL" sz="2400" dirty="0">
                <a:solidFill>
                  <a:schemeClr val="tx1"/>
                </a:solidFill>
              </a:endParaRPr>
            </a:p>
          </p:txBody>
        </p:sp>
        <p:pic>
          <p:nvPicPr>
            <p:cNvPr id="14350" name="Picture 14" descr="Image result for gclou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7268" y="4919370"/>
              <a:ext cx="1081206" cy="624419"/>
            </a:xfrm>
            <a:prstGeom prst="rect">
              <a:avLst/>
            </a:prstGeom>
            <a:noFill/>
            <a:extLst>
              <a:ext uri="{909E8E84-426E-40DD-AFC4-6F175D3DCCD1}">
                <a14:hiddenFill xmlns:a14="http://schemas.microsoft.com/office/drawing/2010/main">
                  <a:solidFill>
                    <a:srgbClr val="FFFFFF"/>
                  </a:solidFill>
                </a14:hiddenFill>
              </a:ext>
            </a:extLst>
          </p:spPr>
        </p:pic>
      </p:grpSp>
      <p:pic>
        <p:nvPicPr>
          <p:cNvPr id="14352" name="Picture 16" descr="Image result for hp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7937" y="2590676"/>
            <a:ext cx="647624" cy="6476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12775" y="1007673"/>
            <a:ext cx="7817340" cy="830997"/>
          </a:xfrm>
          <a:prstGeom prst="rect">
            <a:avLst/>
          </a:prstGeom>
          <a:noFill/>
        </p:spPr>
        <p:txBody>
          <a:bodyPr wrap="square" rtlCol="0">
            <a:spAutoFit/>
          </a:bodyPr>
          <a:lstStyle/>
          <a:p>
            <a:pPr algn="ctr"/>
            <a:r>
              <a:rPr lang="nl-BE" sz="2400" b="1" dirty="0" smtClean="0">
                <a:solidFill>
                  <a:schemeClr val="accent1"/>
                </a:solidFill>
              </a:rPr>
              <a:t>Vaststelling: opzetten eenvoudige blockchain infrastructuur kan al erg complex zijn</a:t>
            </a:r>
            <a:endParaRPr lang="fr-BE" sz="2400" b="1" dirty="0">
              <a:solidFill>
                <a:schemeClr val="accent1"/>
              </a:solidFill>
            </a:endParaRPr>
          </a:p>
        </p:txBody>
      </p:sp>
      <p:sp>
        <p:nvSpPr>
          <p:cNvPr id="18" name="Rectangle 17"/>
          <p:cNvSpPr/>
          <p:nvPr/>
        </p:nvSpPr>
        <p:spPr>
          <a:xfrm>
            <a:off x="379721" y="3465036"/>
            <a:ext cx="4232920" cy="1477328"/>
          </a:xfrm>
          <a:prstGeom prst="rect">
            <a:avLst/>
          </a:prstGeom>
        </p:spPr>
        <p:txBody>
          <a:bodyPr wrap="square">
            <a:spAutoFit/>
          </a:bodyPr>
          <a:lstStyle/>
          <a:p>
            <a:r>
              <a:rPr lang="nl-BE" b="1" dirty="0" smtClean="0"/>
              <a:t>Voordelen</a:t>
            </a:r>
          </a:p>
          <a:p>
            <a:pPr marL="285750" indent="-285750">
              <a:buFontTx/>
              <a:buChar char="-"/>
            </a:pPr>
            <a:r>
              <a:rPr lang="nl-BE" dirty="0"/>
              <a:t>c</a:t>
            </a:r>
            <a:r>
              <a:rPr lang="nl-BE" dirty="0" smtClean="0"/>
              <a:t>omplexiteit </a:t>
            </a:r>
            <a:r>
              <a:rPr lang="nl-BE" dirty="0"/>
              <a:t>infrastructuur verborgen </a:t>
            </a:r>
          </a:p>
          <a:p>
            <a:pPr marL="285750" indent="-285750">
              <a:buFontTx/>
              <a:buChar char="-"/>
            </a:pPr>
            <a:r>
              <a:rPr lang="nl-BE" dirty="0"/>
              <a:t>f</a:t>
            </a:r>
            <a:r>
              <a:rPr lang="nl-BE" dirty="0" smtClean="0"/>
              <a:t>ocus </a:t>
            </a:r>
            <a:r>
              <a:rPr lang="nl-BE" dirty="0"/>
              <a:t>op </a:t>
            </a:r>
            <a:r>
              <a:rPr lang="nl-BE" dirty="0" err="1" smtClean="0"/>
              <a:t>applicatieve</a:t>
            </a:r>
            <a:r>
              <a:rPr lang="nl-BE" dirty="0" smtClean="0"/>
              <a:t> luik</a:t>
            </a:r>
          </a:p>
          <a:p>
            <a:pPr marL="285750" indent="-285750">
              <a:buFontTx/>
              <a:buChar char="-"/>
            </a:pPr>
            <a:r>
              <a:rPr lang="nl-BE" dirty="0"/>
              <a:t>s</a:t>
            </a:r>
            <a:r>
              <a:rPr lang="nl-BE" dirty="0" smtClean="0"/>
              <a:t>neller en goedkoper </a:t>
            </a:r>
          </a:p>
          <a:p>
            <a:pPr marL="285750" indent="-285750">
              <a:buFontTx/>
              <a:buChar char="-"/>
            </a:pPr>
            <a:r>
              <a:rPr lang="nl-BE" dirty="0"/>
              <a:t>h</a:t>
            </a:r>
            <a:r>
              <a:rPr lang="nl-BE" dirty="0" smtClean="0"/>
              <a:t>ogere security</a:t>
            </a:r>
          </a:p>
        </p:txBody>
      </p:sp>
      <p:sp>
        <p:nvSpPr>
          <p:cNvPr id="24" name="Rectangle 23"/>
          <p:cNvSpPr/>
          <p:nvPr/>
        </p:nvSpPr>
        <p:spPr>
          <a:xfrm>
            <a:off x="4752982" y="3465036"/>
            <a:ext cx="4232920" cy="1754326"/>
          </a:xfrm>
          <a:prstGeom prst="rect">
            <a:avLst/>
          </a:prstGeom>
        </p:spPr>
        <p:txBody>
          <a:bodyPr wrap="square">
            <a:spAutoFit/>
          </a:bodyPr>
          <a:lstStyle/>
          <a:p>
            <a:r>
              <a:rPr lang="nl-BE" b="1" dirty="0" smtClean="0"/>
              <a:t>Nadelen</a:t>
            </a:r>
          </a:p>
          <a:p>
            <a:pPr marL="285750" indent="-285750">
              <a:buFontTx/>
              <a:buChar char="-"/>
            </a:pPr>
            <a:r>
              <a:rPr lang="nl-NL" dirty="0"/>
              <a:t>a</a:t>
            </a:r>
            <a:r>
              <a:rPr lang="nl-NL" dirty="0" smtClean="0"/>
              <a:t>fhankelijkheid </a:t>
            </a:r>
            <a:r>
              <a:rPr lang="nl-NL" dirty="0" err="1" smtClean="0"/>
              <a:t>BaaS</a:t>
            </a:r>
            <a:r>
              <a:rPr lang="nl-NL" dirty="0" smtClean="0"/>
              <a:t> provider</a:t>
            </a:r>
            <a:br>
              <a:rPr lang="nl-NL" dirty="0" smtClean="0"/>
            </a:br>
            <a:r>
              <a:rPr lang="nl-NL" dirty="0" smtClean="0"/>
              <a:t>“</a:t>
            </a:r>
            <a:r>
              <a:rPr lang="nl-NL" i="1" dirty="0"/>
              <a:t>w</a:t>
            </a:r>
            <a:r>
              <a:rPr lang="nl-NL" i="1" dirty="0" smtClean="0"/>
              <a:t>e </a:t>
            </a:r>
            <a:r>
              <a:rPr lang="nl-NL" i="1" dirty="0"/>
              <a:t>vertrouwen elkaar niet, maar wel de </a:t>
            </a:r>
            <a:r>
              <a:rPr lang="nl-NL" i="1" dirty="0" err="1" smtClean="0"/>
              <a:t>BaaS</a:t>
            </a:r>
            <a:r>
              <a:rPr lang="nl-NL" i="1" dirty="0" smtClean="0"/>
              <a:t> aanbieder</a:t>
            </a:r>
            <a:r>
              <a:rPr lang="nl-NL" dirty="0" smtClean="0"/>
              <a:t>“</a:t>
            </a:r>
          </a:p>
          <a:p>
            <a:pPr marL="285750" indent="-285750">
              <a:buFontTx/>
              <a:buChar char="-"/>
            </a:pPr>
            <a:r>
              <a:rPr lang="nl-NL" dirty="0"/>
              <a:t>b</a:t>
            </a:r>
            <a:r>
              <a:rPr lang="nl-NL" dirty="0" smtClean="0"/>
              <a:t>lockchain-</a:t>
            </a:r>
            <a:r>
              <a:rPr lang="nl-NL" dirty="0" err="1" smtClean="0"/>
              <a:t>technologiespecifiek</a:t>
            </a:r>
            <a:r>
              <a:rPr lang="nl-NL" dirty="0" smtClean="0"/>
              <a:t> </a:t>
            </a:r>
          </a:p>
          <a:p>
            <a:pPr marL="285750" indent="-285750">
              <a:buFontTx/>
              <a:buChar char="-"/>
            </a:pPr>
            <a:r>
              <a:rPr lang="nl-NL" dirty="0"/>
              <a:t>r</a:t>
            </a:r>
            <a:r>
              <a:rPr lang="nl-NL" dirty="0" smtClean="0"/>
              <a:t>ecente ontwikkeling</a:t>
            </a:r>
            <a:endParaRPr lang="nl-NL" dirty="0"/>
          </a:p>
        </p:txBody>
      </p:sp>
      <p:cxnSp>
        <p:nvCxnSpPr>
          <p:cNvPr id="25" name="Straight Connector 24"/>
          <p:cNvCxnSpPr/>
          <p:nvPr/>
        </p:nvCxnSpPr>
        <p:spPr>
          <a:xfrm flipH="1">
            <a:off x="4560510" y="3485355"/>
            <a:ext cx="1070" cy="17340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6545657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859892" y="3837099"/>
            <a:ext cx="3937064" cy="2061157"/>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ounded Rectangle 26"/>
          <p:cNvSpPr/>
          <p:nvPr/>
        </p:nvSpPr>
        <p:spPr>
          <a:xfrm>
            <a:off x="5090160" y="1337716"/>
            <a:ext cx="3312159" cy="1794273"/>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ounded Rectangle 21"/>
          <p:cNvSpPr/>
          <p:nvPr/>
        </p:nvSpPr>
        <p:spPr>
          <a:xfrm>
            <a:off x="348260" y="1546335"/>
            <a:ext cx="4145280" cy="3400555"/>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Slide Number Placeholder 3"/>
          <p:cNvSpPr>
            <a:spLocks noGrp="1"/>
          </p:cNvSpPr>
          <p:nvPr>
            <p:ph type="sldNum" sz="quarter" idx="12"/>
          </p:nvPr>
        </p:nvSpPr>
        <p:spPr/>
        <p:txBody>
          <a:bodyPr/>
          <a:lstStyle/>
          <a:p>
            <a:fld id="{13B540AB-6939-4937-A918-1D15FF1C7CE3}" type="slidenum">
              <a:rPr lang="nl-BE" smtClean="0"/>
              <a:pPr/>
              <a:t>42</a:t>
            </a:fld>
            <a:endParaRPr lang="nl-BE" dirty="0"/>
          </a:p>
        </p:txBody>
      </p:sp>
      <p:sp>
        <p:nvSpPr>
          <p:cNvPr id="2" name="Title 1"/>
          <p:cNvSpPr>
            <a:spLocks noGrp="1"/>
          </p:cNvSpPr>
          <p:nvPr>
            <p:ph type="title"/>
          </p:nvPr>
        </p:nvSpPr>
        <p:spPr/>
        <p:txBody>
          <a:bodyPr/>
          <a:lstStyle/>
          <a:p>
            <a:r>
              <a:rPr lang="nl-BE" dirty="0" smtClean="0"/>
              <a:t>Toekomstig blockchain </a:t>
            </a:r>
            <a:r>
              <a:rPr lang="nl-BE" dirty="0"/>
              <a:t>l</a:t>
            </a:r>
            <a:r>
              <a:rPr lang="nl-BE" dirty="0" smtClean="0"/>
              <a:t>andschap</a:t>
            </a:r>
            <a:endParaRPr lang="fr-BE" dirty="0"/>
          </a:p>
        </p:txBody>
      </p:sp>
      <p:pic>
        <p:nvPicPr>
          <p:cNvPr id="5"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21653" y="4863674"/>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5"/>
          <p:cNvSpPr/>
          <p:nvPr/>
        </p:nvSpPr>
        <p:spPr>
          <a:xfrm>
            <a:off x="800954" y="3599273"/>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solidFill>
                  <a:schemeClr val="tx1"/>
                </a:solidFill>
              </a:rPr>
              <a:t>BaaS</a:t>
            </a:r>
            <a:r>
              <a:rPr lang="nl-BE" dirty="0" smtClean="0">
                <a:solidFill>
                  <a:schemeClr val="tx1"/>
                </a:solidFill>
              </a:rPr>
              <a:t> </a:t>
            </a:r>
            <a:br>
              <a:rPr lang="nl-BE" dirty="0" smtClean="0">
                <a:solidFill>
                  <a:schemeClr val="tx1"/>
                </a:solidFill>
              </a:rPr>
            </a:br>
            <a:r>
              <a:rPr lang="nl-BE" dirty="0" smtClean="0">
                <a:solidFill>
                  <a:schemeClr val="tx1"/>
                </a:solidFill>
              </a:rPr>
              <a:t>Provider</a:t>
            </a:r>
            <a:br>
              <a:rPr lang="nl-BE" dirty="0" smtClean="0">
                <a:solidFill>
                  <a:schemeClr val="tx1"/>
                </a:solidFill>
              </a:rPr>
            </a:br>
            <a:r>
              <a:rPr lang="nl-BE" dirty="0" smtClean="0">
                <a:solidFill>
                  <a:schemeClr val="tx1"/>
                </a:solidFill>
              </a:rPr>
              <a:t>C</a:t>
            </a:r>
            <a:endParaRPr lang="fr-BE" dirty="0">
              <a:solidFill>
                <a:schemeClr val="tx1"/>
              </a:solidFill>
            </a:endParaRPr>
          </a:p>
        </p:txBody>
      </p:sp>
      <p:pic>
        <p:nvPicPr>
          <p:cNvPr id="14"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7858" y="448722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425219" y="1546334"/>
            <a:ext cx="1896673" cy="523220"/>
          </a:xfrm>
          <a:prstGeom prst="rect">
            <a:avLst/>
          </a:prstGeom>
          <a:noFill/>
        </p:spPr>
        <p:txBody>
          <a:bodyPr wrap="none" rtlCol="0">
            <a:spAutoFit/>
          </a:bodyPr>
          <a:lstStyle/>
          <a:p>
            <a:r>
              <a:rPr lang="nl-BE" sz="2800" b="1" dirty="0" smtClean="0"/>
              <a:t>Public </a:t>
            </a:r>
            <a:r>
              <a:rPr lang="nl-BE" sz="2800" b="1" dirty="0" err="1" smtClean="0"/>
              <a:t>BaaS</a:t>
            </a:r>
            <a:endParaRPr lang="fr-BE" sz="2800" b="1" dirty="0"/>
          </a:p>
        </p:txBody>
      </p:sp>
      <p:sp>
        <p:nvSpPr>
          <p:cNvPr id="16" name="TextBox 15"/>
          <p:cNvSpPr txBox="1"/>
          <p:nvPr/>
        </p:nvSpPr>
        <p:spPr>
          <a:xfrm>
            <a:off x="5381923" y="1373615"/>
            <a:ext cx="2728632" cy="523220"/>
          </a:xfrm>
          <a:prstGeom prst="rect">
            <a:avLst/>
          </a:prstGeom>
          <a:noFill/>
        </p:spPr>
        <p:txBody>
          <a:bodyPr wrap="none" rtlCol="0">
            <a:spAutoFit/>
          </a:bodyPr>
          <a:lstStyle/>
          <a:p>
            <a:r>
              <a:rPr lang="nl-BE" sz="2800" b="1" dirty="0" smtClean="0"/>
              <a:t>Community </a:t>
            </a:r>
            <a:r>
              <a:rPr lang="nl-BE" sz="2800" b="1" dirty="0" err="1" smtClean="0"/>
              <a:t>BaaS</a:t>
            </a:r>
            <a:endParaRPr lang="fr-BE" sz="2800" b="1" dirty="0"/>
          </a:p>
        </p:txBody>
      </p:sp>
      <p:sp>
        <p:nvSpPr>
          <p:cNvPr id="18" name="TextBox 17"/>
          <p:cNvSpPr txBox="1"/>
          <p:nvPr/>
        </p:nvSpPr>
        <p:spPr>
          <a:xfrm>
            <a:off x="5269795" y="3855601"/>
            <a:ext cx="3132524" cy="523220"/>
          </a:xfrm>
          <a:prstGeom prst="rect">
            <a:avLst/>
          </a:prstGeom>
          <a:noFill/>
        </p:spPr>
        <p:txBody>
          <a:bodyPr wrap="none" rtlCol="0">
            <a:spAutoFit/>
          </a:bodyPr>
          <a:lstStyle/>
          <a:p>
            <a:r>
              <a:rPr lang="nl-BE" sz="2800" b="1" dirty="0" smtClean="0"/>
              <a:t>Eigen infrastructuur</a:t>
            </a:r>
            <a:endParaRPr lang="fr-BE" sz="2800" b="1" dirty="0"/>
          </a:p>
        </p:txBody>
      </p:sp>
      <p:sp>
        <p:nvSpPr>
          <p:cNvPr id="19" name="Cloud 18"/>
          <p:cNvSpPr/>
          <p:nvPr/>
        </p:nvSpPr>
        <p:spPr>
          <a:xfrm>
            <a:off x="488534" y="2343595"/>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solidFill>
                  <a:schemeClr val="tx1"/>
                </a:solidFill>
              </a:rPr>
              <a:t>BaaS</a:t>
            </a:r>
            <a:r>
              <a:rPr lang="nl-BE" dirty="0" smtClean="0">
                <a:solidFill>
                  <a:schemeClr val="tx1"/>
                </a:solidFill>
              </a:rPr>
              <a:t> </a:t>
            </a:r>
            <a:br>
              <a:rPr lang="nl-BE" dirty="0" smtClean="0">
                <a:solidFill>
                  <a:schemeClr val="tx1"/>
                </a:solidFill>
              </a:rPr>
            </a:br>
            <a:r>
              <a:rPr lang="nl-BE" dirty="0" smtClean="0">
                <a:solidFill>
                  <a:schemeClr val="tx1"/>
                </a:solidFill>
              </a:rPr>
              <a:t>Provider</a:t>
            </a:r>
            <a:br>
              <a:rPr lang="nl-BE" dirty="0" smtClean="0">
                <a:solidFill>
                  <a:schemeClr val="tx1"/>
                </a:solidFill>
              </a:rPr>
            </a:br>
            <a:r>
              <a:rPr lang="nl-BE" dirty="0" smtClean="0">
                <a:solidFill>
                  <a:schemeClr val="tx1"/>
                </a:solidFill>
              </a:rPr>
              <a:t>A</a:t>
            </a:r>
            <a:endParaRPr lang="fr-BE" dirty="0">
              <a:solidFill>
                <a:schemeClr val="tx1"/>
              </a:solidFill>
            </a:endParaRPr>
          </a:p>
        </p:txBody>
      </p:sp>
      <p:sp>
        <p:nvSpPr>
          <p:cNvPr id="20" name="Cloud 19"/>
          <p:cNvSpPr/>
          <p:nvPr/>
        </p:nvSpPr>
        <p:spPr>
          <a:xfrm>
            <a:off x="2651049" y="2842859"/>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solidFill>
                  <a:schemeClr val="tx1"/>
                </a:solidFill>
              </a:rPr>
              <a:t>BaaS</a:t>
            </a:r>
            <a:r>
              <a:rPr lang="nl-BE" dirty="0" smtClean="0">
                <a:solidFill>
                  <a:schemeClr val="tx1"/>
                </a:solidFill>
              </a:rPr>
              <a:t> </a:t>
            </a:r>
            <a:br>
              <a:rPr lang="nl-BE" dirty="0" smtClean="0">
                <a:solidFill>
                  <a:schemeClr val="tx1"/>
                </a:solidFill>
              </a:rPr>
            </a:br>
            <a:r>
              <a:rPr lang="nl-BE" dirty="0" smtClean="0">
                <a:solidFill>
                  <a:schemeClr val="tx1"/>
                </a:solidFill>
              </a:rPr>
              <a:t>Provider</a:t>
            </a:r>
            <a:br>
              <a:rPr lang="nl-BE" dirty="0" smtClean="0">
                <a:solidFill>
                  <a:schemeClr val="tx1"/>
                </a:solidFill>
              </a:rPr>
            </a:br>
            <a:r>
              <a:rPr lang="nl-BE" dirty="0" smtClean="0">
                <a:solidFill>
                  <a:schemeClr val="tx1"/>
                </a:solidFill>
              </a:rPr>
              <a:t>B</a:t>
            </a:r>
            <a:endParaRPr lang="fr-BE" dirty="0">
              <a:solidFill>
                <a:schemeClr val="tx1"/>
              </a:solidFill>
            </a:endParaRPr>
          </a:p>
        </p:txBody>
      </p:sp>
      <p:sp>
        <p:nvSpPr>
          <p:cNvPr id="21" name="Cloud 20"/>
          <p:cNvSpPr/>
          <p:nvPr/>
        </p:nvSpPr>
        <p:spPr>
          <a:xfrm>
            <a:off x="5931225" y="1947355"/>
            <a:ext cx="1660866" cy="998528"/>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solidFill>
                  <a:schemeClr val="tx1"/>
                </a:solidFill>
              </a:rPr>
              <a:t>BaaS</a:t>
            </a:r>
            <a:r>
              <a:rPr lang="nl-BE" dirty="0" smtClean="0">
                <a:solidFill>
                  <a:schemeClr val="tx1"/>
                </a:solidFill>
              </a:rPr>
              <a:t> </a:t>
            </a:r>
            <a:br>
              <a:rPr lang="nl-BE" dirty="0" smtClean="0">
                <a:solidFill>
                  <a:schemeClr val="tx1"/>
                </a:solidFill>
              </a:rPr>
            </a:br>
            <a:r>
              <a:rPr lang="nl-BE" dirty="0" smtClean="0">
                <a:solidFill>
                  <a:schemeClr val="tx1"/>
                </a:solidFill>
              </a:rPr>
              <a:t>Provider</a:t>
            </a:r>
            <a:endParaRPr lang="fr-BE" dirty="0">
              <a:solidFill>
                <a:schemeClr val="tx1"/>
              </a:solidFill>
            </a:endParaRPr>
          </a:p>
        </p:txBody>
      </p:sp>
      <p:pic>
        <p:nvPicPr>
          <p:cNvPr id="15362" name="Picture 2" descr="Image result for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8673" y="5203308"/>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1513" y="4837236"/>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4357" y="3383676"/>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1695" y="4209103"/>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12" descr="Image result for belgium f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7265" y="2879989"/>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d30y9cdsu7xlg0.cloudfront.net/png/225592-200.png"/>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38157" y="4706207"/>
            <a:ext cx="661714" cy="661714"/>
          </a:xfrm>
          <a:prstGeom prst="rect">
            <a:avLst/>
          </a:prstGeom>
          <a:noFill/>
          <a:extLst>
            <a:ext uri="{909E8E84-426E-40DD-AFC4-6F175D3DCCD1}">
              <a14:hiddenFill xmlns:a14="http://schemas.microsoft.com/office/drawing/2010/main">
                <a:solidFill>
                  <a:srgbClr val="FFFFFF"/>
                </a:solidFill>
              </a14:hiddenFill>
            </a:ext>
          </a:extLst>
        </p:spPr>
      </p:pic>
      <p:sp>
        <p:nvSpPr>
          <p:cNvPr id="32" name="Cloud 31"/>
          <p:cNvSpPr/>
          <p:nvPr/>
        </p:nvSpPr>
        <p:spPr>
          <a:xfrm>
            <a:off x="7295246" y="5074208"/>
            <a:ext cx="1337178" cy="728166"/>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tx1"/>
                </a:solidFill>
              </a:rPr>
              <a:t>Private</a:t>
            </a:r>
            <a:br>
              <a:rPr lang="nl-BE" dirty="0" smtClean="0">
                <a:solidFill>
                  <a:schemeClr val="tx1"/>
                </a:solidFill>
              </a:rPr>
            </a:br>
            <a:r>
              <a:rPr lang="nl-BE" dirty="0" err="1" smtClean="0">
                <a:solidFill>
                  <a:schemeClr val="tx1"/>
                </a:solidFill>
              </a:rPr>
              <a:t>BaaS</a:t>
            </a:r>
            <a:endParaRPr lang="fr-BE" dirty="0">
              <a:solidFill>
                <a:schemeClr val="tx1"/>
              </a:solidFill>
            </a:endParaRPr>
          </a:p>
        </p:txBody>
      </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6766794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3B540AB-6939-4937-A918-1D15FF1C7CE3}" type="slidenum">
              <a:rPr lang="nl-BE" smtClean="0"/>
              <a:pPr/>
              <a:t>43</a:t>
            </a:fld>
            <a:endParaRPr lang="nl-BE" dirty="0"/>
          </a:p>
        </p:txBody>
      </p:sp>
      <p:sp>
        <p:nvSpPr>
          <p:cNvPr id="2" name="Title 1"/>
          <p:cNvSpPr>
            <a:spLocks noGrp="1"/>
          </p:cNvSpPr>
          <p:nvPr>
            <p:ph type="title"/>
          </p:nvPr>
        </p:nvSpPr>
        <p:spPr/>
        <p:txBody>
          <a:bodyPr/>
          <a:lstStyle/>
          <a:p>
            <a:r>
              <a:rPr lang="nl-BE" dirty="0" smtClean="0"/>
              <a:t>Concreet – ideeën federale overheid</a:t>
            </a:r>
            <a:endParaRPr lang="fr-BE" dirty="0"/>
          </a:p>
        </p:txBody>
      </p:sp>
      <p:grpSp>
        <p:nvGrpSpPr>
          <p:cNvPr id="19" name="Group 18"/>
          <p:cNvGrpSpPr/>
          <p:nvPr/>
        </p:nvGrpSpPr>
        <p:grpSpPr>
          <a:xfrm>
            <a:off x="554544" y="1222980"/>
            <a:ext cx="1894596" cy="1303920"/>
            <a:chOff x="328829" y="1483202"/>
            <a:chExt cx="1894596" cy="1303920"/>
          </a:xfrm>
        </p:grpSpPr>
        <p:pic>
          <p:nvPicPr>
            <p:cNvPr id="14346" name="Picture 10"/>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4239" y="1483202"/>
              <a:ext cx="581114" cy="61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8829" y="2079236"/>
              <a:ext cx="1894596" cy="707886"/>
            </a:xfrm>
            <a:prstGeom prst="rect">
              <a:avLst/>
            </a:prstGeom>
          </p:spPr>
          <p:txBody>
            <a:bodyPr wrap="square">
              <a:spAutoFit/>
            </a:bodyPr>
            <a:lstStyle/>
            <a:p>
              <a:pPr algn="ctr"/>
              <a:r>
                <a:rPr lang="nl-BE" sz="2000" b="1" dirty="0" smtClean="0">
                  <a:solidFill>
                    <a:schemeClr val="tx1">
                      <a:lumMod val="50000"/>
                      <a:lumOff val="50000"/>
                    </a:schemeClr>
                  </a:solidFill>
                </a:rPr>
                <a:t>Therapeutische relaties</a:t>
              </a:r>
              <a:endParaRPr lang="nl-BE" sz="2000" b="1" dirty="0">
                <a:solidFill>
                  <a:schemeClr val="tx1">
                    <a:lumMod val="50000"/>
                    <a:lumOff val="50000"/>
                  </a:schemeClr>
                </a:solidFill>
              </a:endParaRPr>
            </a:p>
          </p:txBody>
        </p:sp>
      </p:grpSp>
      <p:grpSp>
        <p:nvGrpSpPr>
          <p:cNvPr id="28" name="Group 27"/>
          <p:cNvGrpSpPr/>
          <p:nvPr/>
        </p:nvGrpSpPr>
        <p:grpSpPr>
          <a:xfrm>
            <a:off x="2332990" y="1222980"/>
            <a:ext cx="2256913" cy="1595589"/>
            <a:chOff x="2057655" y="1572464"/>
            <a:chExt cx="2256913" cy="1595589"/>
          </a:xfrm>
        </p:grpSpPr>
        <p:pic>
          <p:nvPicPr>
            <p:cNvPr id="14339" name="Picture 3"/>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81730" y="1572464"/>
              <a:ext cx="717155"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057655" y="2152390"/>
              <a:ext cx="2256913" cy="1015663"/>
            </a:xfrm>
            <a:prstGeom prst="rect">
              <a:avLst/>
            </a:prstGeom>
          </p:spPr>
          <p:txBody>
            <a:bodyPr wrap="square">
              <a:spAutoFit/>
            </a:bodyPr>
            <a:lstStyle/>
            <a:p>
              <a:pPr algn="ctr"/>
              <a:r>
                <a:rPr lang="nl-BE" sz="2000" b="1" dirty="0">
                  <a:solidFill>
                    <a:schemeClr val="tx1">
                      <a:lumMod val="50000"/>
                      <a:lumOff val="50000"/>
                    </a:schemeClr>
                  </a:solidFill>
                </a:rPr>
                <a:t>Generieke </a:t>
              </a:r>
              <a:r>
                <a:rPr lang="nl-BE" sz="2000" b="1" dirty="0" smtClean="0">
                  <a:solidFill>
                    <a:schemeClr val="tx1">
                      <a:lumMod val="50000"/>
                      <a:lumOff val="50000"/>
                    </a:schemeClr>
                  </a:solidFill>
                </a:rPr>
                <a:t>aantoonbaarheids-dienst</a:t>
              </a:r>
              <a:endParaRPr lang="nl-BE" sz="2000" b="1" dirty="0">
                <a:solidFill>
                  <a:schemeClr val="tx1">
                    <a:lumMod val="50000"/>
                    <a:lumOff val="50000"/>
                  </a:schemeClr>
                </a:solidFill>
              </a:endParaRPr>
            </a:p>
          </p:txBody>
        </p:sp>
      </p:grpSp>
      <p:grpSp>
        <p:nvGrpSpPr>
          <p:cNvPr id="17" name="Group 16"/>
          <p:cNvGrpSpPr/>
          <p:nvPr/>
        </p:nvGrpSpPr>
        <p:grpSpPr>
          <a:xfrm>
            <a:off x="4589903" y="1222980"/>
            <a:ext cx="2006608" cy="1592741"/>
            <a:chOff x="4314568" y="1586952"/>
            <a:chExt cx="2006608" cy="1592741"/>
          </a:xfrm>
        </p:grpSpPr>
        <p:pic>
          <p:nvPicPr>
            <p:cNvPr id="14338" name="Picture 2"/>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60623" y="1586952"/>
              <a:ext cx="714498" cy="62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4314568" y="2164030"/>
              <a:ext cx="2006608" cy="1015663"/>
            </a:xfrm>
            <a:prstGeom prst="rect">
              <a:avLst/>
            </a:prstGeom>
          </p:spPr>
          <p:txBody>
            <a:bodyPr wrap="square">
              <a:spAutoFit/>
            </a:bodyPr>
            <a:lstStyle/>
            <a:p>
              <a:pPr algn="ctr"/>
              <a:r>
                <a:rPr lang="nl-BE" sz="2000" b="1" dirty="0">
                  <a:solidFill>
                    <a:schemeClr val="tx1">
                      <a:lumMod val="50000"/>
                      <a:lumOff val="50000"/>
                    </a:schemeClr>
                  </a:solidFill>
                </a:rPr>
                <a:t>Historiek </a:t>
              </a:r>
              <a:r>
                <a:rPr lang="nl-BE" sz="2000" b="1" dirty="0" smtClean="0">
                  <a:solidFill>
                    <a:schemeClr val="tx1">
                      <a:lumMod val="50000"/>
                      <a:lumOff val="50000"/>
                    </a:schemeClr>
                  </a:solidFill>
                </a:rPr>
                <a:t>kadaster &amp; werken </a:t>
              </a:r>
              <a:r>
                <a:rPr lang="nl-BE" sz="2000" b="1" dirty="0">
                  <a:solidFill>
                    <a:schemeClr val="tx1">
                      <a:lumMod val="50000"/>
                      <a:lumOff val="50000"/>
                    </a:schemeClr>
                  </a:solidFill>
                </a:rPr>
                <a:t>woning</a:t>
              </a:r>
            </a:p>
          </p:txBody>
        </p:sp>
      </p:grpSp>
      <p:grpSp>
        <p:nvGrpSpPr>
          <p:cNvPr id="16" name="Group 15"/>
          <p:cNvGrpSpPr/>
          <p:nvPr/>
        </p:nvGrpSpPr>
        <p:grpSpPr>
          <a:xfrm>
            <a:off x="6865428" y="1269870"/>
            <a:ext cx="1619103" cy="1205106"/>
            <a:chOff x="6590093" y="1666810"/>
            <a:chExt cx="1619103" cy="1205106"/>
          </a:xfrm>
        </p:grpSpPr>
        <p:pic>
          <p:nvPicPr>
            <p:cNvPr id="14340" name="Picture 4"/>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81613" y="1666810"/>
              <a:ext cx="636061" cy="50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6590093" y="2164030"/>
              <a:ext cx="1619103" cy="707886"/>
            </a:xfrm>
            <a:prstGeom prst="rect">
              <a:avLst/>
            </a:prstGeom>
          </p:spPr>
          <p:txBody>
            <a:bodyPr wrap="square">
              <a:spAutoFit/>
            </a:bodyPr>
            <a:lstStyle/>
            <a:p>
              <a:pPr algn="ctr"/>
              <a:r>
                <a:rPr lang="nl-BE" sz="2000" b="1" dirty="0">
                  <a:solidFill>
                    <a:schemeClr val="tx1">
                      <a:lumMod val="50000"/>
                      <a:lumOff val="50000"/>
                    </a:schemeClr>
                  </a:solidFill>
                </a:rPr>
                <a:t>Identity management</a:t>
              </a:r>
            </a:p>
          </p:txBody>
        </p:sp>
      </p:grpSp>
      <p:grpSp>
        <p:nvGrpSpPr>
          <p:cNvPr id="15" name="Group 14"/>
          <p:cNvGrpSpPr/>
          <p:nvPr/>
        </p:nvGrpSpPr>
        <p:grpSpPr>
          <a:xfrm>
            <a:off x="673049" y="3055828"/>
            <a:ext cx="2348853" cy="1558411"/>
            <a:chOff x="365221" y="3254690"/>
            <a:chExt cx="2348853" cy="1558411"/>
          </a:xfrm>
        </p:grpSpPr>
        <p:pic>
          <p:nvPicPr>
            <p:cNvPr id="11" name="Picture 4"/>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9294" y="3254690"/>
              <a:ext cx="600706" cy="60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365221" y="3797438"/>
              <a:ext cx="2348853" cy="1015663"/>
            </a:xfrm>
            <a:prstGeom prst="rect">
              <a:avLst/>
            </a:prstGeom>
          </p:spPr>
          <p:txBody>
            <a:bodyPr wrap="square">
              <a:spAutoFit/>
            </a:bodyPr>
            <a:lstStyle/>
            <a:p>
              <a:pPr algn="ctr"/>
              <a:r>
                <a:rPr lang="nl-BE" sz="2000" b="1" dirty="0" smtClean="0">
                  <a:solidFill>
                    <a:schemeClr val="tx1">
                      <a:lumMod val="50000"/>
                      <a:lumOff val="50000"/>
                    </a:schemeClr>
                  </a:solidFill>
                </a:rPr>
                <a:t>Registratie &amp; access </a:t>
              </a:r>
              <a:r>
                <a:rPr lang="nl-BE" sz="2000" b="1" dirty="0">
                  <a:solidFill>
                    <a:schemeClr val="tx1">
                      <a:lumMod val="50000"/>
                      <a:lumOff val="50000"/>
                    </a:schemeClr>
                  </a:solidFill>
                </a:rPr>
                <a:t>management medische gegevens</a:t>
              </a:r>
            </a:p>
          </p:txBody>
        </p:sp>
      </p:grpSp>
      <p:grpSp>
        <p:nvGrpSpPr>
          <p:cNvPr id="13" name="Group 12"/>
          <p:cNvGrpSpPr/>
          <p:nvPr/>
        </p:nvGrpSpPr>
        <p:grpSpPr>
          <a:xfrm>
            <a:off x="3271255" y="3055828"/>
            <a:ext cx="2725743" cy="1558411"/>
            <a:chOff x="2951697" y="3254690"/>
            <a:chExt cx="2725743" cy="1558411"/>
          </a:xfrm>
        </p:grpSpPr>
        <p:pic>
          <p:nvPicPr>
            <p:cNvPr id="14343" name="Picture 7"/>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31065" y="3254690"/>
              <a:ext cx="475602"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2951697" y="3797438"/>
              <a:ext cx="2725743" cy="1015663"/>
            </a:xfrm>
            <a:prstGeom prst="rect">
              <a:avLst/>
            </a:prstGeom>
          </p:spPr>
          <p:txBody>
            <a:bodyPr wrap="square">
              <a:spAutoFit/>
            </a:bodyPr>
            <a:lstStyle/>
            <a:p>
              <a:pPr algn="ctr"/>
              <a:r>
                <a:rPr lang="nl-BE" sz="2000" b="1" dirty="0">
                  <a:solidFill>
                    <a:schemeClr val="tx1">
                      <a:lumMod val="50000"/>
                      <a:lumOff val="50000"/>
                    </a:schemeClr>
                  </a:solidFill>
                </a:rPr>
                <a:t>Traceren </a:t>
              </a:r>
              <a:r>
                <a:rPr lang="nl-BE" sz="2000" b="1" dirty="0" smtClean="0">
                  <a:solidFill>
                    <a:schemeClr val="tx1">
                      <a:lumMod val="50000"/>
                      <a:lumOff val="50000"/>
                    </a:schemeClr>
                  </a:solidFill>
                </a:rPr>
                <a:t>voedsel </a:t>
              </a:r>
              <a:r>
                <a:rPr lang="nl-BE" sz="2000" b="1" dirty="0">
                  <a:solidFill>
                    <a:schemeClr val="tx1">
                      <a:lumMod val="50000"/>
                      <a:lumOff val="50000"/>
                    </a:schemeClr>
                  </a:solidFill>
                </a:rPr>
                <a:t>voor voedselveiligheid </a:t>
              </a:r>
              <a:r>
                <a:rPr lang="nl-BE" sz="2000" b="1" dirty="0" smtClean="0">
                  <a:solidFill>
                    <a:schemeClr val="tx1">
                      <a:lumMod val="50000"/>
                      <a:lumOff val="50000"/>
                    </a:schemeClr>
                  </a:solidFill>
                </a:rPr>
                <a:t>&amp; </a:t>
              </a:r>
              <a:r>
                <a:rPr lang="nl-BE" sz="2000" b="1" dirty="0">
                  <a:solidFill>
                    <a:schemeClr val="tx1">
                      <a:lumMod val="50000"/>
                      <a:lumOff val="50000"/>
                    </a:schemeClr>
                  </a:solidFill>
                </a:rPr>
                <a:t>duurzaamheid</a:t>
              </a:r>
            </a:p>
          </p:txBody>
        </p:sp>
      </p:grpSp>
      <p:grpSp>
        <p:nvGrpSpPr>
          <p:cNvPr id="14" name="Group 13"/>
          <p:cNvGrpSpPr/>
          <p:nvPr/>
        </p:nvGrpSpPr>
        <p:grpSpPr>
          <a:xfrm>
            <a:off x="6266429" y="3096063"/>
            <a:ext cx="1805355" cy="1223072"/>
            <a:chOff x="6510214" y="3348475"/>
            <a:chExt cx="1805355" cy="1223072"/>
          </a:xfrm>
        </p:grpSpPr>
        <p:pic>
          <p:nvPicPr>
            <p:cNvPr id="12" name="Picture 2" descr="https://image.flaticon.com/icons/png/128/115/115902.png"/>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6891" y="3348475"/>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510214" y="3863661"/>
              <a:ext cx="1805355" cy="707886"/>
            </a:xfrm>
            <a:prstGeom prst="rect">
              <a:avLst/>
            </a:prstGeom>
          </p:spPr>
          <p:txBody>
            <a:bodyPr wrap="square">
              <a:spAutoFit/>
            </a:bodyPr>
            <a:lstStyle/>
            <a:p>
              <a:pPr algn="ctr"/>
              <a:r>
                <a:rPr lang="nl-BE" sz="2000" b="1" dirty="0">
                  <a:solidFill>
                    <a:schemeClr val="tx1">
                      <a:lumMod val="50000"/>
                      <a:lumOff val="50000"/>
                    </a:schemeClr>
                  </a:solidFill>
                </a:rPr>
                <a:t>Transparantie </a:t>
              </a:r>
              <a:r>
                <a:rPr lang="nl-BE" sz="2000" b="1" dirty="0" smtClean="0">
                  <a:solidFill>
                    <a:schemeClr val="tx1">
                      <a:lumMod val="50000"/>
                      <a:lumOff val="50000"/>
                    </a:schemeClr>
                  </a:solidFill>
                </a:rPr>
                <a:t>bij </a:t>
              </a:r>
              <a:r>
                <a:rPr lang="nl-BE" sz="2000" b="1" dirty="0">
                  <a:solidFill>
                    <a:schemeClr val="tx1">
                      <a:lumMod val="50000"/>
                      <a:lumOff val="50000"/>
                    </a:schemeClr>
                  </a:solidFill>
                </a:rPr>
                <a:t>de overheid</a:t>
              </a:r>
            </a:p>
          </p:txBody>
        </p:sp>
      </p:grpSp>
      <p:grpSp>
        <p:nvGrpSpPr>
          <p:cNvPr id="9" name="Group 8"/>
          <p:cNvGrpSpPr/>
          <p:nvPr/>
        </p:nvGrpSpPr>
        <p:grpSpPr>
          <a:xfrm>
            <a:off x="39075" y="4798979"/>
            <a:ext cx="4118630" cy="1586575"/>
            <a:chOff x="362925" y="5059201"/>
            <a:chExt cx="4118630" cy="1586575"/>
          </a:xfrm>
        </p:grpSpPr>
        <p:pic>
          <p:nvPicPr>
            <p:cNvPr id="14344" name="Picture 8"/>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10996" y="5059201"/>
              <a:ext cx="601935"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362925" y="5630113"/>
              <a:ext cx="4118630" cy="1015663"/>
            </a:xfrm>
            <a:prstGeom prst="rect">
              <a:avLst/>
            </a:prstGeom>
          </p:spPr>
          <p:txBody>
            <a:bodyPr wrap="square">
              <a:spAutoFit/>
            </a:bodyPr>
            <a:lstStyle/>
            <a:p>
              <a:pPr algn="ctr"/>
              <a:r>
                <a:rPr lang="nl-BE" sz="2000" b="1" dirty="0" smtClean="0">
                  <a:solidFill>
                    <a:schemeClr val="tx1">
                      <a:lumMod val="50000"/>
                      <a:lumOff val="50000"/>
                    </a:schemeClr>
                  </a:solidFill>
                </a:rPr>
                <a:t>Cross-border </a:t>
              </a:r>
              <a:r>
                <a:rPr lang="nl-BE" sz="2000" b="1" dirty="0">
                  <a:solidFill>
                    <a:schemeClr val="tx1">
                      <a:lumMod val="50000"/>
                      <a:lumOff val="50000"/>
                    </a:schemeClr>
                  </a:solidFill>
                </a:rPr>
                <a:t>gegevensuitwisseling: wie betaalt waar sociale </a:t>
              </a:r>
              <a:r>
                <a:rPr lang="nl-BE" sz="2000" b="1" dirty="0" smtClean="0">
                  <a:solidFill>
                    <a:schemeClr val="tx1">
                      <a:lumMod val="50000"/>
                      <a:lumOff val="50000"/>
                    </a:schemeClr>
                  </a:solidFill>
                </a:rPr>
                <a:t>zekerheidsbijdragen?</a:t>
              </a:r>
              <a:endParaRPr lang="nl-BE" sz="2000" b="1" dirty="0">
                <a:solidFill>
                  <a:schemeClr val="tx1">
                    <a:lumMod val="50000"/>
                    <a:lumOff val="50000"/>
                  </a:schemeClr>
                </a:solidFill>
              </a:endParaRPr>
            </a:p>
          </p:txBody>
        </p:sp>
      </p:grpSp>
      <p:grpSp>
        <p:nvGrpSpPr>
          <p:cNvPr id="10" name="Group 9"/>
          <p:cNvGrpSpPr/>
          <p:nvPr/>
        </p:nvGrpSpPr>
        <p:grpSpPr>
          <a:xfrm>
            <a:off x="3837156" y="4910099"/>
            <a:ext cx="3400490" cy="1482978"/>
            <a:chOff x="4915079" y="4712500"/>
            <a:chExt cx="3400490" cy="1482978"/>
          </a:xfrm>
        </p:grpSpPr>
        <p:pic>
          <p:nvPicPr>
            <p:cNvPr id="14345" name="Picture 9"/>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5803" y="4712500"/>
              <a:ext cx="699041" cy="46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915079" y="5179815"/>
              <a:ext cx="3400490" cy="1015663"/>
            </a:xfrm>
            <a:prstGeom prst="rect">
              <a:avLst/>
            </a:prstGeom>
          </p:spPr>
          <p:txBody>
            <a:bodyPr wrap="square">
              <a:spAutoFit/>
            </a:bodyPr>
            <a:lstStyle/>
            <a:p>
              <a:pPr algn="ctr"/>
              <a:r>
                <a:rPr lang="nl-BE" sz="2000" b="1" dirty="0">
                  <a:solidFill>
                    <a:schemeClr val="tx1">
                      <a:lumMod val="50000"/>
                      <a:lumOff val="50000"/>
                    </a:schemeClr>
                  </a:solidFill>
                </a:rPr>
                <a:t>Preventie/Detectie van dubbele of onterechte betalingen</a:t>
              </a:r>
            </a:p>
          </p:txBody>
        </p:sp>
      </p:grpSp>
      <p:grpSp>
        <p:nvGrpSpPr>
          <p:cNvPr id="30" name="Group 29"/>
          <p:cNvGrpSpPr/>
          <p:nvPr/>
        </p:nvGrpSpPr>
        <p:grpSpPr>
          <a:xfrm>
            <a:off x="6958617" y="4857479"/>
            <a:ext cx="2188181" cy="1233268"/>
            <a:chOff x="6987192" y="5025631"/>
            <a:chExt cx="2188181" cy="1233268"/>
          </a:xfrm>
        </p:grpSpPr>
        <p:sp>
          <p:nvSpPr>
            <p:cNvPr id="40" name="Rectangle 39"/>
            <p:cNvSpPr/>
            <p:nvPr/>
          </p:nvSpPr>
          <p:spPr>
            <a:xfrm>
              <a:off x="6987192" y="5551013"/>
              <a:ext cx="2188181" cy="707886"/>
            </a:xfrm>
            <a:prstGeom prst="rect">
              <a:avLst/>
            </a:prstGeom>
          </p:spPr>
          <p:txBody>
            <a:bodyPr wrap="square">
              <a:spAutoFit/>
            </a:bodyPr>
            <a:lstStyle/>
            <a:p>
              <a:pPr algn="ctr"/>
              <a:r>
                <a:rPr lang="nl-BE" sz="2000" b="1" dirty="0" smtClean="0">
                  <a:solidFill>
                    <a:schemeClr val="tx1">
                      <a:lumMod val="50000"/>
                      <a:lumOff val="50000"/>
                    </a:schemeClr>
                  </a:solidFill>
                </a:rPr>
                <a:t>Aanbestedings-</a:t>
              </a:r>
              <a:br>
                <a:rPr lang="nl-BE" sz="2000" b="1" dirty="0" smtClean="0">
                  <a:solidFill>
                    <a:schemeClr val="tx1">
                      <a:lumMod val="50000"/>
                      <a:lumOff val="50000"/>
                    </a:schemeClr>
                  </a:solidFill>
                </a:rPr>
              </a:br>
              <a:r>
                <a:rPr lang="nl-BE" sz="2000" b="1" dirty="0" smtClean="0">
                  <a:solidFill>
                    <a:schemeClr val="tx1">
                      <a:lumMod val="50000"/>
                      <a:lumOff val="50000"/>
                    </a:schemeClr>
                  </a:solidFill>
                </a:rPr>
                <a:t>procedures</a:t>
              </a:r>
              <a:endParaRPr lang="nl-BE" sz="2000" b="1" dirty="0">
                <a:solidFill>
                  <a:schemeClr val="tx1">
                    <a:lumMod val="50000"/>
                    <a:lumOff val="50000"/>
                  </a:schemeClr>
                </a:solidFill>
              </a:endParaRPr>
            </a:p>
          </p:txBody>
        </p:sp>
        <p:pic>
          <p:nvPicPr>
            <p:cNvPr id="14349" name="Picture 13" descr="Related image">
              <a:hlinkClick r:id="rId12"/>
            </p:cNvPr>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5282" y="5025631"/>
              <a:ext cx="612000" cy="612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128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angle 170"/>
          <p:cNvSpPr/>
          <p:nvPr/>
        </p:nvSpPr>
        <p:spPr>
          <a:xfrm>
            <a:off x="0" y="737652"/>
            <a:ext cx="3060000" cy="547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2" name="Rectangle 171"/>
          <p:cNvSpPr/>
          <p:nvPr/>
        </p:nvSpPr>
        <p:spPr>
          <a:xfrm>
            <a:off x="3060000" y="732910"/>
            <a:ext cx="3060000" cy="54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3" name="Rectangle 172"/>
          <p:cNvSpPr/>
          <p:nvPr/>
        </p:nvSpPr>
        <p:spPr>
          <a:xfrm>
            <a:off x="6082600" y="732910"/>
            <a:ext cx="3060000" cy="547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Content Placeholder 4"/>
          <p:cNvPicPr>
            <a:picLocks noGrp="1" noChangeAspect="1"/>
          </p:cNvPicPr>
          <p:nvPr>
            <p:ph type="chart" sz="quarter" idx="12"/>
          </p:nvPr>
        </p:nvPicPr>
        <p:blipFill>
          <a:blip r:embed="rId3" cstate="print">
            <a:extLst>
              <a:ext uri="{28A0092B-C50C-407E-A947-70E740481C1C}">
                <a14:useLocalDpi xmlns:a14="http://schemas.microsoft.com/office/drawing/2010/main" val="0"/>
              </a:ext>
            </a:extLst>
          </a:blip>
          <a:stretch>
            <a:fillRect/>
          </a:stretch>
        </p:blipFill>
        <p:spPr>
          <a:xfrm>
            <a:off x="4379629" y="3247493"/>
            <a:ext cx="399030" cy="515414"/>
          </a:xfrm>
        </p:spPr>
      </p:pic>
      <p:sp>
        <p:nvSpPr>
          <p:cNvPr id="2" name="Title 1"/>
          <p:cNvSpPr>
            <a:spLocks noGrp="1"/>
          </p:cNvSpPr>
          <p:nvPr>
            <p:ph type="title"/>
          </p:nvPr>
        </p:nvSpPr>
        <p:spPr/>
        <p:txBody>
          <a:bodyPr/>
          <a:lstStyle/>
          <a:p>
            <a:r>
              <a:rPr lang="nl-BE" smtClean="0"/>
              <a:t>Beter bestuur</a:t>
            </a:r>
            <a:endParaRPr lang="nl-BE" dirty="0"/>
          </a:p>
        </p:txBody>
      </p:sp>
      <p:sp>
        <p:nvSpPr>
          <p:cNvPr id="3" name="Date Placeholder 2"/>
          <p:cNvSpPr>
            <a:spLocks noGrp="1"/>
          </p:cNvSpPr>
          <p:nvPr>
            <p:ph type="dt" sz="half" idx="10"/>
          </p:nvPr>
        </p:nvSpPr>
        <p:spPr/>
        <p:txBody>
          <a:bodyPr/>
          <a:lstStyle/>
          <a:p>
            <a:r>
              <a:rPr lang="fr-FR" smtClean="0"/>
              <a:t>18/06/2018</a:t>
            </a:r>
            <a:endParaRPr lang="nl-NL" dirty="0"/>
          </a:p>
        </p:txBody>
      </p:sp>
      <p:sp>
        <p:nvSpPr>
          <p:cNvPr id="4" name="Slide Number Placeholder 3"/>
          <p:cNvSpPr>
            <a:spLocks noGrp="1"/>
          </p:cNvSpPr>
          <p:nvPr>
            <p:ph type="sldNum" sz="quarter" idx="13"/>
          </p:nvPr>
        </p:nvSpPr>
        <p:spPr/>
        <p:txBody>
          <a:bodyPr/>
          <a:lstStyle/>
          <a:p>
            <a:fld id="{100A3A45-2F2E-4036-9237-CECECC4D93FA}" type="slidenum">
              <a:rPr lang="nl-BE" smtClean="0"/>
              <a:pPr/>
              <a:t>44</a:t>
            </a:fld>
            <a:endParaRPr lang="nl-BE" dirty="0"/>
          </a:p>
        </p:txBody>
      </p:sp>
      <p:pic>
        <p:nvPicPr>
          <p:cNvPr id="6" name="Picture 2" descr="http://simpleicon.com/wp-content/uploads/umbrella.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07725" y="99402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085" y="2693348"/>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https://d30y9cdsu7xlg0.cloudfront.net/png/2255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595" y="99402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1504" y="2693348"/>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flipH="1" flipV="1">
            <a:off x="1181100" y="1571575"/>
            <a:ext cx="270000" cy="27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047085" y="2432940"/>
            <a:ext cx="270001" cy="2794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536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2021" y="1890705"/>
            <a:ext cx="38053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1752600" y="2432940"/>
            <a:ext cx="320504" cy="2794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848315" y="2153462"/>
            <a:ext cx="494789" cy="0"/>
          </a:xfrm>
          <a:prstGeom prst="straightConnector1">
            <a:avLst/>
          </a:prstGeom>
          <a:ln w="38100">
            <a:headEnd type="arrow"/>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688063" y="1571575"/>
            <a:ext cx="270000" cy="27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285" y="1643344"/>
            <a:ext cx="540000" cy="540000"/>
          </a:xfrm>
          <a:prstGeom prst="rect">
            <a:avLst/>
          </a:prstGeom>
        </p:spPr>
      </p:pic>
      <p:pic>
        <p:nvPicPr>
          <p:cNvPr id="30" name="Picture 29"/>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54685" y="1795744"/>
            <a:ext cx="540000" cy="540000"/>
          </a:xfrm>
          <a:prstGeom prst="rect">
            <a:avLst/>
          </a:prstGeom>
        </p:spPr>
      </p:pic>
      <p:pic>
        <p:nvPicPr>
          <p:cNvPr id="31" name="Picture 30"/>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7085" y="1948144"/>
            <a:ext cx="540000" cy="540000"/>
          </a:xfrm>
          <a:prstGeom prst="rect">
            <a:avLst/>
          </a:prstGeom>
        </p:spPr>
      </p:pic>
      <p:sp>
        <p:nvSpPr>
          <p:cNvPr id="33" name="Down Arrow 32"/>
          <p:cNvSpPr/>
          <p:nvPr/>
        </p:nvSpPr>
        <p:spPr>
          <a:xfrm>
            <a:off x="1295158" y="3167909"/>
            <a:ext cx="561975" cy="438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8288" y="111015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1805" y="1613685"/>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descr="https://d30y9cdsu7xlg0.cloudfront.net/png/2255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5046" y="252535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1530" y="256802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descr="https://d30y9cdsu7xlg0.cloudfront.net/png/2255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4772" y="1613685"/>
            <a:ext cx="540000" cy="54000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p:cNvCxnSpPr/>
          <p:nvPr/>
        </p:nvCxnSpPr>
        <p:spPr>
          <a:xfrm>
            <a:off x="3802041" y="2218144"/>
            <a:ext cx="270000" cy="354535"/>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531530" y="2853231"/>
            <a:ext cx="413516" cy="0"/>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5421805" y="2218144"/>
            <a:ext cx="152270" cy="354535"/>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3991530" y="1314140"/>
            <a:ext cx="450840" cy="329204"/>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4054772" y="2008139"/>
            <a:ext cx="206758" cy="103275"/>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4590000" y="1650150"/>
            <a:ext cx="148288" cy="386893"/>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4531531" y="1948143"/>
            <a:ext cx="890274" cy="624536"/>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4072041" y="1650150"/>
            <a:ext cx="549909" cy="191425"/>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4904909" y="1650150"/>
            <a:ext cx="120648" cy="922530"/>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sp>
        <p:nvSpPr>
          <p:cNvPr id="76" name="Down Arrow 75"/>
          <p:cNvSpPr/>
          <p:nvPr/>
        </p:nvSpPr>
        <p:spPr>
          <a:xfrm>
            <a:off x="4457300" y="3167909"/>
            <a:ext cx="561975" cy="438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23" name="Group 122"/>
          <p:cNvGrpSpPr/>
          <p:nvPr/>
        </p:nvGrpSpPr>
        <p:grpSpPr>
          <a:xfrm>
            <a:off x="3532041" y="3672090"/>
            <a:ext cx="2447033" cy="1997870"/>
            <a:chOff x="3532041" y="4502265"/>
            <a:chExt cx="2447033" cy="1997870"/>
          </a:xfrm>
        </p:grpSpPr>
        <p:pic>
          <p:nvPicPr>
            <p:cNvPr id="7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5557" y="4502265"/>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9074" y="500580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4" descr="https://d30y9cdsu7xlg0.cloudfront.net/png/2255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2315" y="591747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8799" y="5960135"/>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4" descr="https://d30y9cdsu7xlg0.cloudfront.net/png/2255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2041" y="5005800"/>
              <a:ext cx="540000" cy="540000"/>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Straight Arrow Connector 81"/>
            <p:cNvCxnSpPr/>
            <p:nvPr/>
          </p:nvCxnSpPr>
          <p:spPr>
            <a:xfrm>
              <a:off x="3802041" y="5610259"/>
              <a:ext cx="252731" cy="349876"/>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9" idx="1"/>
              <a:endCxn id="80" idx="3"/>
            </p:cNvCxnSpPr>
            <p:nvPr/>
          </p:nvCxnSpPr>
          <p:spPr>
            <a:xfrm flipH="1">
              <a:off x="4548799" y="6187471"/>
              <a:ext cx="413516" cy="0"/>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5439074" y="5610259"/>
              <a:ext cx="270002" cy="349876"/>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4008799" y="4775849"/>
              <a:ext cx="448501" cy="259610"/>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endCxn id="77" idx="3"/>
            </p:cNvCxnSpPr>
            <p:nvPr/>
          </p:nvCxnSpPr>
          <p:spPr>
            <a:xfrm flipH="1" flipV="1">
              <a:off x="5025557" y="4772265"/>
              <a:ext cx="413517" cy="321069"/>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388" name="Group 15387"/>
          <p:cNvGrpSpPr/>
          <p:nvPr/>
        </p:nvGrpSpPr>
        <p:grpSpPr>
          <a:xfrm>
            <a:off x="6710597" y="978265"/>
            <a:ext cx="1953960" cy="2207749"/>
            <a:chOff x="6799497" y="1337090"/>
            <a:chExt cx="1953960" cy="2207749"/>
          </a:xfrm>
        </p:grpSpPr>
        <p:sp>
          <p:nvSpPr>
            <p:cNvPr id="75" name="TextBox 74"/>
            <p:cNvSpPr txBox="1"/>
            <p:nvPr/>
          </p:nvSpPr>
          <p:spPr>
            <a:xfrm>
              <a:off x="6799497" y="1373093"/>
              <a:ext cx="612668" cy="1200329"/>
            </a:xfrm>
            <a:prstGeom prst="rect">
              <a:avLst/>
            </a:prstGeom>
            <a:noFill/>
          </p:spPr>
          <p:txBody>
            <a:bodyPr wrap="none" rtlCol="0">
              <a:spAutoFit/>
            </a:bodyPr>
            <a:lstStyle/>
            <a:p>
              <a:r>
                <a:rPr lang="nl-BE" sz="7200" b="1" dirty="0" smtClean="0"/>
                <a:t>?</a:t>
              </a:r>
              <a:endParaRPr lang="nl-BE" sz="7200" b="1" dirty="0"/>
            </a:p>
          </p:txBody>
        </p:sp>
        <p:sp>
          <p:nvSpPr>
            <p:cNvPr id="108" name="TextBox 107"/>
            <p:cNvSpPr txBox="1"/>
            <p:nvPr/>
          </p:nvSpPr>
          <p:spPr>
            <a:xfrm>
              <a:off x="7634248" y="2061410"/>
              <a:ext cx="577402" cy="1107996"/>
            </a:xfrm>
            <a:prstGeom prst="rect">
              <a:avLst/>
            </a:prstGeom>
            <a:noFill/>
          </p:spPr>
          <p:txBody>
            <a:bodyPr wrap="none" rtlCol="0">
              <a:spAutoFit/>
            </a:bodyPr>
            <a:lstStyle/>
            <a:p>
              <a:r>
                <a:rPr lang="nl-BE" sz="6600" b="1" dirty="0" smtClean="0"/>
                <a:t>?</a:t>
              </a:r>
              <a:endParaRPr lang="nl-BE" sz="6600" b="1" dirty="0"/>
            </a:p>
          </p:txBody>
        </p:sp>
        <p:sp>
          <p:nvSpPr>
            <p:cNvPr id="109" name="TextBox 108"/>
            <p:cNvSpPr txBox="1"/>
            <p:nvPr/>
          </p:nvSpPr>
          <p:spPr>
            <a:xfrm>
              <a:off x="6912907" y="2395869"/>
              <a:ext cx="540533" cy="1015663"/>
            </a:xfrm>
            <a:prstGeom prst="rect">
              <a:avLst/>
            </a:prstGeom>
            <a:noFill/>
          </p:spPr>
          <p:txBody>
            <a:bodyPr wrap="none" rtlCol="0">
              <a:spAutoFit/>
            </a:bodyPr>
            <a:lstStyle/>
            <a:p>
              <a:r>
                <a:rPr lang="nl-BE" sz="6000" b="1" dirty="0" smtClean="0"/>
                <a:t>?</a:t>
              </a:r>
              <a:endParaRPr lang="nl-BE" sz="6000" b="1" dirty="0"/>
            </a:p>
          </p:txBody>
        </p:sp>
        <p:sp>
          <p:nvSpPr>
            <p:cNvPr id="110" name="TextBox 109"/>
            <p:cNvSpPr txBox="1"/>
            <p:nvPr/>
          </p:nvSpPr>
          <p:spPr>
            <a:xfrm>
              <a:off x="8248190" y="2513469"/>
              <a:ext cx="505267" cy="923330"/>
            </a:xfrm>
            <a:prstGeom prst="rect">
              <a:avLst/>
            </a:prstGeom>
            <a:noFill/>
          </p:spPr>
          <p:txBody>
            <a:bodyPr wrap="none" rtlCol="0">
              <a:spAutoFit/>
            </a:bodyPr>
            <a:lstStyle/>
            <a:p>
              <a:r>
                <a:rPr lang="nl-BE" sz="5400" b="1" dirty="0" smtClean="0"/>
                <a:t>?</a:t>
              </a:r>
              <a:endParaRPr lang="nl-BE" sz="5400" b="1" dirty="0"/>
            </a:p>
          </p:txBody>
        </p:sp>
        <p:sp>
          <p:nvSpPr>
            <p:cNvPr id="111" name="TextBox 110"/>
            <p:cNvSpPr txBox="1"/>
            <p:nvPr/>
          </p:nvSpPr>
          <p:spPr>
            <a:xfrm>
              <a:off x="7453440" y="1337090"/>
              <a:ext cx="470000" cy="830997"/>
            </a:xfrm>
            <a:prstGeom prst="rect">
              <a:avLst/>
            </a:prstGeom>
            <a:noFill/>
          </p:spPr>
          <p:txBody>
            <a:bodyPr wrap="none" rtlCol="0">
              <a:spAutoFit/>
            </a:bodyPr>
            <a:lstStyle/>
            <a:p>
              <a:r>
                <a:rPr lang="nl-BE" sz="4800" b="1" dirty="0" smtClean="0"/>
                <a:t>?</a:t>
              </a:r>
              <a:endParaRPr lang="nl-BE" sz="4800" b="1" dirty="0"/>
            </a:p>
          </p:txBody>
        </p:sp>
        <p:sp>
          <p:nvSpPr>
            <p:cNvPr id="112" name="TextBox 111"/>
            <p:cNvSpPr txBox="1"/>
            <p:nvPr/>
          </p:nvSpPr>
          <p:spPr>
            <a:xfrm>
              <a:off x="8102724" y="1597029"/>
              <a:ext cx="445956" cy="769441"/>
            </a:xfrm>
            <a:prstGeom prst="rect">
              <a:avLst/>
            </a:prstGeom>
            <a:noFill/>
          </p:spPr>
          <p:txBody>
            <a:bodyPr wrap="none" rtlCol="0">
              <a:spAutoFit/>
            </a:bodyPr>
            <a:lstStyle/>
            <a:p>
              <a:r>
                <a:rPr lang="nl-BE" sz="4400" b="1" dirty="0" smtClean="0"/>
                <a:t>?</a:t>
              </a:r>
              <a:endParaRPr lang="nl-BE" sz="4400" b="1" dirty="0"/>
            </a:p>
          </p:txBody>
        </p:sp>
        <p:sp>
          <p:nvSpPr>
            <p:cNvPr id="113" name="TextBox 112"/>
            <p:cNvSpPr txBox="1"/>
            <p:nvPr/>
          </p:nvSpPr>
          <p:spPr>
            <a:xfrm>
              <a:off x="7465462" y="2836953"/>
              <a:ext cx="421910" cy="707886"/>
            </a:xfrm>
            <a:prstGeom prst="rect">
              <a:avLst/>
            </a:prstGeom>
            <a:noFill/>
          </p:spPr>
          <p:txBody>
            <a:bodyPr wrap="none" rtlCol="0">
              <a:spAutoFit/>
            </a:bodyPr>
            <a:lstStyle/>
            <a:p>
              <a:r>
                <a:rPr lang="nl-BE" sz="4000" b="1" dirty="0" smtClean="0"/>
                <a:t>?</a:t>
              </a:r>
              <a:endParaRPr lang="nl-BE" sz="4000" b="1" dirty="0"/>
            </a:p>
          </p:txBody>
        </p:sp>
        <p:sp>
          <p:nvSpPr>
            <p:cNvPr id="114" name="TextBox 113"/>
            <p:cNvSpPr txBox="1"/>
            <p:nvPr/>
          </p:nvSpPr>
          <p:spPr>
            <a:xfrm>
              <a:off x="7236382" y="2072703"/>
              <a:ext cx="397866" cy="646331"/>
            </a:xfrm>
            <a:prstGeom prst="rect">
              <a:avLst/>
            </a:prstGeom>
            <a:noFill/>
          </p:spPr>
          <p:txBody>
            <a:bodyPr wrap="none" rtlCol="0">
              <a:spAutoFit/>
            </a:bodyPr>
            <a:lstStyle/>
            <a:p>
              <a:r>
                <a:rPr lang="nl-BE" sz="3600" b="1" dirty="0" smtClean="0"/>
                <a:t>?</a:t>
              </a:r>
              <a:endParaRPr lang="nl-BE" sz="3600" b="1" dirty="0"/>
            </a:p>
          </p:txBody>
        </p:sp>
      </p:grpSp>
      <p:sp>
        <p:nvSpPr>
          <p:cNvPr id="115" name="Down Arrow 114"/>
          <p:cNvSpPr/>
          <p:nvPr/>
        </p:nvSpPr>
        <p:spPr>
          <a:xfrm>
            <a:off x="7395429" y="3167909"/>
            <a:ext cx="561975" cy="438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92" name="Group 91"/>
          <p:cNvGrpSpPr/>
          <p:nvPr/>
        </p:nvGrpSpPr>
        <p:grpSpPr>
          <a:xfrm>
            <a:off x="6926511" y="3827767"/>
            <a:ext cx="1814246" cy="1474899"/>
            <a:chOff x="6939211" y="4492842"/>
            <a:chExt cx="1814246" cy="1474899"/>
          </a:xfrm>
        </p:grpSpPr>
        <p:sp>
          <p:nvSpPr>
            <p:cNvPr id="91" name="Rounded Rectangle 90"/>
            <p:cNvSpPr/>
            <p:nvPr/>
          </p:nvSpPr>
          <p:spPr>
            <a:xfrm>
              <a:off x="6939211" y="4492842"/>
              <a:ext cx="1052502" cy="2345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8" name="Rounded Rectangle 117"/>
            <p:cNvSpPr/>
            <p:nvPr/>
          </p:nvSpPr>
          <p:spPr>
            <a:xfrm>
              <a:off x="6939211" y="4775849"/>
              <a:ext cx="1052502" cy="2345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9" name="Rounded Rectangle 118"/>
            <p:cNvSpPr/>
            <p:nvPr/>
          </p:nvSpPr>
          <p:spPr>
            <a:xfrm>
              <a:off x="6939211" y="5058856"/>
              <a:ext cx="1052502" cy="2345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0" name="Rounded Rectangle 119"/>
            <p:cNvSpPr/>
            <p:nvPr/>
          </p:nvSpPr>
          <p:spPr>
            <a:xfrm>
              <a:off x="6939211" y="5341863"/>
              <a:ext cx="1052502" cy="2345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1" name="Rounded Rectangle 120"/>
            <p:cNvSpPr/>
            <p:nvPr/>
          </p:nvSpPr>
          <p:spPr>
            <a:xfrm>
              <a:off x="6939211" y="5624871"/>
              <a:ext cx="1052502" cy="2345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6" name="Picture 2" descr="Magnifying Glass, Magnifier Glass, Glass, Increase"/>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493457" y="4707741"/>
              <a:ext cx="1260000" cy="1260000"/>
            </a:xfrm>
            <a:prstGeom prst="rect">
              <a:avLst/>
            </a:prstGeom>
            <a:noFill/>
            <a:extLst>
              <a:ext uri="{909E8E84-426E-40DD-AFC4-6F175D3DCCD1}">
                <a14:hiddenFill xmlns:a14="http://schemas.microsoft.com/office/drawing/2010/main">
                  <a:solidFill>
                    <a:srgbClr val="FFFFFF"/>
                  </a:solidFill>
                </a14:hiddenFill>
              </a:ext>
            </a:extLst>
          </p:spPr>
        </p:pic>
      </p:grpSp>
      <p:sp>
        <p:nvSpPr>
          <p:cNvPr id="93" name="TextBox 92"/>
          <p:cNvSpPr txBox="1"/>
          <p:nvPr/>
        </p:nvSpPr>
        <p:spPr>
          <a:xfrm>
            <a:off x="6866274" y="737652"/>
            <a:ext cx="1492653" cy="369332"/>
          </a:xfrm>
          <a:prstGeom prst="rect">
            <a:avLst/>
          </a:prstGeom>
          <a:noFill/>
        </p:spPr>
        <p:txBody>
          <a:bodyPr wrap="none" rtlCol="0">
            <a:spAutoFit/>
          </a:bodyPr>
          <a:lstStyle/>
          <a:p>
            <a:r>
              <a:rPr lang="nl-BE" b="1" dirty="0" smtClean="0"/>
              <a:t>Transparantie</a:t>
            </a:r>
            <a:endParaRPr lang="nl-BE" b="1" dirty="0"/>
          </a:p>
        </p:txBody>
      </p:sp>
      <p:sp>
        <p:nvSpPr>
          <p:cNvPr id="125" name="TextBox 124"/>
          <p:cNvSpPr txBox="1"/>
          <p:nvPr/>
        </p:nvSpPr>
        <p:spPr>
          <a:xfrm>
            <a:off x="3378031" y="737652"/>
            <a:ext cx="2675541" cy="369332"/>
          </a:xfrm>
          <a:prstGeom prst="rect">
            <a:avLst/>
          </a:prstGeom>
          <a:noFill/>
        </p:spPr>
        <p:txBody>
          <a:bodyPr wrap="none" rtlCol="0">
            <a:spAutoFit/>
          </a:bodyPr>
          <a:lstStyle/>
          <a:p>
            <a:r>
              <a:rPr lang="nl-BE" b="1" dirty="0" smtClean="0"/>
              <a:t>Gestroomlijnde processen</a:t>
            </a:r>
            <a:endParaRPr lang="nl-BE" b="1" dirty="0"/>
          </a:p>
        </p:txBody>
      </p:sp>
      <p:sp>
        <p:nvSpPr>
          <p:cNvPr id="126" name="TextBox 125"/>
          <p:cNvSpPr txBox="1"/>
          <p:nvPr/>
        </p:nvSpPr>
        <p:spPr>
          <a:xfrm>
            <a:off x="64543" y="737652"/>
            <a:ext cx="2956387" cy="369332"/>
          </a:xfrm>
          <a:prstGeom prst="rect">
            <a:avLst/>
          </a:prstGeom>
          <a:noFill/>
        </p:spPr>
        <p:txBody>
          <a:bodyPr wrap="none" rtlCol="0">
            <a:spAutoFit/>
          </a:bodyPr>
          <a:lstStyle/>
          <a:p>
            <a:r>
              <a:rPr lang="nl-BE" b="1" dirty="0" smtClean="0"/>
              <a:t>Vereenvoudiging voor burger</a:t>
            </a:r>
            <a:endParaRPr lang="nl-BE" b="1" dirty="0"/>
          </a:p>
        </p:txBody>
      </p:sp>
      <p:grpSp>
        <p:nvGrpSpPr>
          <p:cNvPr id="117" name="Group 116"/>
          <p:cNvGrpSpPr/>
          <p:nvPr/>
        </p:nvGrpSpPr>
        <p:grpSpPr>
          <a:xfrm>
            <a:off x="841756" y="3900544"/>
            <a:ext cx="1468777" cy="1468777"/>
            <a:chOff x="760777" y="4842029"/>
            <a:chExt cx="1468777" cy="1468777"/>
          </a:xfrm>
        </p:grpSpPr>
        <p:pic>
          <p:nvPicPr>
            <p:cNvPr id="1536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777" y="4842029"/>
              <a:ext cx="1468777" cy="146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 name="Rectangle 174"/>
            <p:cNvSpPr/>
            <p:nvPr/>
          </p:nvSpPr>
          <p:spPr>
            <a:xfrm>
              <a:off x="1199845" y="5287375"/>
              <a:ext cx="590639" cy="369332"/>
            </a:xfrm>
            <a:prstGeom prst="rect">
              <a:avLst/>
            </a:prstGeom>
            <a:solidFill>
              <a:schemeClr val="bg1">
                <a:lumMod val="95000"/>
              </a:schemeClr>
            </a:solidFill>
            <a:ln>
              <a:solidFill>
                <a:schemeClr val="tx1"/>
              </a:solidFill>
            </a:ln>
          </p:spPr>
          <p:txBody>
            <a:bodyPr wrap="square">
              <a:spAutoFit/>
            </a:bodyPr>
            <a:lstStyle/>
            <a:p>
              <a:pPr algn="ctr"/>
              <a:r>
                <a:rPr lang="nl-BE" dirty="0" smtClean="0"/>
                <a:t>OK</a:t>
              </a:r>
              <a:endParaRPr lang="nl-BE" dirty="0"/>
            </a:p>
          </p:txBody>
        </p:sp>
      </p:grpSp>
      <p:sp>
        <p:nvSpPr>
          <p:cNvPr id="15389" name="Oval 15388"/>
          <p:cNvSpPr/>
          <p:nvPr/>
        </p:nvSpPr>
        <p:spPr>
          <a:xfrm>
            <a:off x="4323718" y="2050070"/>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09" name="Straight Arrow Connector 208"/>
          <p:cNvCxnSpPr/>
          <p:nvPr/>
        </p:nvCxnSpPr>
        <p:spPr>
          <a:xfrm flipH="1">
            <a:off x="4337269" y="2360209"/>
            <a:ext cx="74144" cy="228648"/>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sp>
        <p:nvSpPr>
          <p:cNvPr id="74" name="Rounded Rectangle 73"/>
          <p:cNvSpPr/>
          <p:nvPr/>
        </p:nvSpPr>
        <p:spPr>
          <a:xfrm>
            <a:off x="114588" y="5740807"/>
            <a:ext cx="2829600" cy="36000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t>Levensloop</a:t>
            </a:r>
            <a:endParaRPr lang="nl-BE" b="1" dirty="0"/>
          </a:p>
        </p:txBody>
      </p:sp>
      <p:sp>
        <p:nvSpPr>
          <p:cNvPr id="86" name="Rounded Rectangle 85"/>
          <p:cNvSpPr/>
          <p:nvPr/>
        </p:nvSpPr>
        <p:spPr>
          <a:xfrm>
            <a:off x="6207349" y="5740807"/>
            <a:ext cx="2829600" cy="36000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t>Voedselveiligheid</a:t>
            </a:r>
            <a:endParaRPr lang="nl-BE" b="1" dirty="0"/>
          </a:p>
        </p:txBody>
      </p:sp>
      <p:sp>
        <p:nvSpPr>
          <p:cNvPr id="87" name="Rounded Rectangle 86"/>
          <p:cNvSpPr/>
          <p:nvPr/>
        </p:nvSpPr>
        <p:spPr>
          <a:xfrm>
            <a:off x="3149600" y="5740807"/>
            <a:ext cx="2829473" cy="36000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t>Schuldafhandeling</a:t>
            </a:r>
            <a:endParaRPr lang="nl-BE" b="1" dirty="0"/>
          </a:p>
        </p:txBody>
      </p:sp>
    </p:spTree>
    <p:extLst>
      <p:ext uri="{BB962C8B-B14F-4D97-AF65-F5344CB8AC3E}">
        <p14:creationId xmlns:p14="http://schemas.microsoft.com/office/powerpoint/2010/main" val="28044312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Enkele nieuwe </a:t>
            </a:r>
            <a:r>
              <a:rPr lang="nl-BE" dirty="0" err="1" smtClean="0"/>
              <a:t>tendenzen</a:t>
            </a:r>
            <a:r>
              <a:rPr lang="nl-BE" dirty="0" smtClean="0"/>
              <a:t>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790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BE" smtClean="0"/>
              <a:t>G-Cloud</a:t>
            </a:r>
            <a:endParaRPr lang="fr-BE" dirty="0"/>
          </a:p>
        </p:txBody>
      </p:sp>
      <p:sp>
        <p:nvSpPr>
          <p:cNvPr id="54" name="Date Placeholder 20"/>
          <p:cNvSpPr>
            <a:spLocks noGrp="1"/>
          </p:cNvSpPr>
          <p:nvPr>
            <p:ph type="dt" sz="half" idx="10"/>
          </p:nvPr>
        </p:nvSpPr>
        <p:spPr/>
        <p:txBody>
          <a:bodyPr/>
          <a:lstStyle/>
          <a:p>
            <a:pPr>
              <a:defRPr/>
            </a:pPr>
            <a:r>
              <a:rPr lang="fr-FR" smtClean="0"/>
              <a:t>18/06/2018</a:t>
            </a:r>
            <a:endParaRPr lang="en-GB"/>
          </a:p>
        </p:txBody>
      </p:sp>
      <p:sp>
        <p:nvSpPr>
          <p:cNvPr id="55" name="Slide Number Placeholder 26"/>
          <p:cNvSpPr>
            <a:spLocks noGrp="1"/>
          </p:cNvSpPr>
          <p:nvPr>
            <p:ph type="sldNum" sz="quarter" idx="12"/>
          </p:nvPr>
        </p:nvSpPr>
        <p:spPr/>
        <p:txBody>
          <a:bodyPr/>
          <a:lstStyle/>
          <a:p>
            <a:pPr>
              <a:defRPr/>
            </a:pPr>
            <a:fld id="{7A7F1E79-8225-48A0-95BD-5254C3720E2D}" type="slidenum">
              <a:rPr lang="en-GB" smtClean="0"/>
              <a:pPr>
                <a:defRPr/>
              </a:pPr>
              <a:t>46</a:t>
            </a:fld>
            <a:endParaRPr lang="en-GB" dirty="0"/>
          </a:p>
        </p:txBody>
      </p:sp>
      <p:sp>
        <p:nvSpPr>
          <p:cNvPr id="26" name="Title 1"/>
          <p:cNvSpPr txBox="1">
            <a:spLocks/>
          </p:cNvSpPr>
          <p:nvPr/>
        </p:nvSpPr>
        <p:spPr>
          <a:xfrm>
            <a:off x="609599" y="-243408"/>
            <a:ext cx="8467449" cy="129022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endParaRPr lang="fr-BE" dirty="0"/>
          </a:p>
        </p:txBody>
      </p:sp>
      <p:sp>
        <p:nvSpPr>
          <p:cNvPr id="52" name="Rounded Rectangle 51"/>
          <p:cNvSpPr/>
          <p:nvPr/>
        </p:nvSpPr>
        <p:spPr>
          <a:xfrm>
            <a:off x="107504" y="2163415"/>
            <a:ext cx="8640960" cy="4680520"/>
          </a:xfrm>
          <a:prstGeom prst="roundRect">
            <a:avLst>
              <a:gd name="adj" fmla="val 2806"/>
            </a:avLst>
          </a:prstGeom>
          <a:solidFill>
            <a:schemeClr val="bg1">
              <a:lumMod val="5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endParaRPr lang="nl-BE" sz="2400" dirty="0">
              <a:solidFill>
                <a:schemeClr val="tx1"/>
              </a:solidFill>
            </a:endParaRPr>
          </a:p>
        </p:txBody>
      </p:sp>
      <p:sp>
        <p:nvSpPr>
          <p:cNvPr id="56" name="Rounded Rectangle 55"/>
          <p:cNvSpPr/>
          <p:nvPr/>
        </p:nvSpPr>
        <p:spPr>
          <a:xfrm>
            <a:off x="179512" y="1119299"/>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57" name="Rounded Rectangle 56"/>
          <p:cNvSpPr/>
          <p:nvPr/>
        </p:nvSpPr>
        <p:spPr>
          <a:xfrm>
            <a:off x="1259632" y="1119299"/>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58" name="Rounded Rectangle 57"/>
          <p:cNvSpPr/>
          <p:nvPr/>
        </p:nvSpPr>
        <p:spPr>
          <a:xfrm>
            <a:off x="5652120" y="1119299"/>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59" name="Rounded Rectangle 58"/>
          <p:cNvSpPr/>
          <p:nvPr/>
        </p:nvSpPr>
        <p:spPr>
          <a:xfrm>
            <a:off x="6732240" y="1119299"/>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60" name="Rounded Rectangle 59"/>
          <p:cNvSpPr/>
          <p:nvPr/>
        </p:nvSpPr>
        <p:spPr>
          <a:xfrm>
            <a:off x="7812360" y="1119299"/>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61" name="Rounded Rectangle 60"/>
          <p:cNvSpPr/>
          <p:nvPr/>
        </p:nvSpPr>
        <p:spPr>
          <a:xfrm>
            <a:off x="2339752" y="1119299"/>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62" name="Rounded Rectangle 61"/>
          <p:cNvSpPr/>
          <p:nvPr/>
        </p:nvSpPr>
        <p:spPr>
          <a:xfrm>
            <a:off x="3436281" y="1119299"/>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63" name="Rounded Rectangle 62"/>
          <p:cNvSpPr/>
          <p:nvPr/>
        </p:nvSpPr>
        <p:spPr>
          <a:xfrm>
            <a:off x="4544199" y="1119299"/>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64" name="Rounded Rectangle 63"/>
          <p:cNvSpPr/>
          <p:nvPr/>
        </p:nvSpPr>
        <p:spPr>
          <a:xfrm>
            <a:off x="179512" y="5691807"/>
            <a:ext cx="8496944" cy="1080120"/>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BE" sz="3200" b="1" dirty="0" smtClean="0">
                <a:solidFill>
                  <a:schemeClr val="tx1"/>
                </a:solidFill>
              </a:rPr>
              <a:t>Harde infrastructuur</a:t>
            </a:r>
          </a:p>
          <a:p>
            <a:pPr algn="ctr"/>
            <a:r>
              <a:rPr lang="nl-BE" sz="2400" dirty="0" smtClean="0">
                <a:solidFill>
                  <a:schemeClr val="tx1"/>
                </a:solidFill>
              </a:rPr>
              <a:t>Computing	 |	 Network 	|	 Storage</a:t>
            </a:r>
            <a:endParaRPr lang="nl-BE" sz="2400" dirty="0">
              <a:solidFill>
                <a:schemeClr val="tx1"/>
              </a:solidFill>
            </a:endParaRPr>
          </a:p>
        </p:txBody>
      </p:sp>
      <p:sp>
        <p:nvSpPr>
          <p:cNvPr id="65" name="Rounded Rectangle 64"/>
          <p:cNvSpPr/>
          <p:nvPr/>
        </p:nvSpPr>
        <p:spPr>
          <a:xfrm>
            <a:off x="179512" y="4539679"/>
            <a:ext cx="8496944" cy="1080120"/>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BE" sz="3200" b="1" dirty="0" smtClean="0">
                <a:solidFill>
                  <a:schemeClr val="tx1"/>
                </a:solidFill>
              </a:rPr>
              <a:t>Zachte infrastructuur</a:t>
            </a:r>
          </a:p>
          <a:p>
            <a:pPr algn="ctr"/>
            <a:r>
              <a:rPr lang="nl-BE" sz="2400" dirty="0" smtClean="0">
                <a:solidFill>
                  <a:schemeClr val="tx1"/>
                </a:solidFill>
              </a:rPr>
              <a:t>Virtualisatie  |   Security   | 	Mail	|   VoIP	     | …</a:t>
            </a:r>
            <a:endParaRPr lang="nl-BE" sz="2400" dirty="0">
              <a:solidFill>
                <a:schemeClr val="tx1"/>
              </a:solidFill>
            </a:endParaRPr>
          </a:p>
        </p:txBody>
      </p:sp>
      <p:sp>
        <p:nvSpPr>
          <p:cNvPr id="66" name="Rounded Rectangle 65"/>
          <p:cNvSpPr/>
          <p:nvPr/>
        </p:nvSpPr>
        <p:spPr>
          <a:xfrm>
            <a:off x="179512" y="3387551"/>
            <a:ext cx="8496944" cy="1080120"/>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nl-BE" sz="3200" b="1" dirty="0" smtClean="0">
                <a:solidFill>
                  <a:schemeClr val="tx1"/>
                </a:solidFill>
              </a:rPr>
              <a:t>Toepassingsplatform</a:t>
            </a:r>
          </a:p>
          <a:p>
            <a:pPr algn="ctr"/>
            <a:r>
              <a:rPr lang="nl-BE" sz="2400" dirty="0">
                <a:solidFill>
                  <a:schemeClr val="tx1"/>
                </a:solidFill>
              </a:rPr>
              <a:t>Open Source | IBM | Microsoft| Oracle | SAS | </a:t>
            </a:r>
            <a:r>
              <a:rPr lang="nl-BE" sz="2400" dirty="0" smtClean="0">
                <a:solidFill>
                  <a:schemeClr val="tx1"/>
                </a:solidFill>
              </a:rPr>
              <a:t>…</a:t>
            </a:r>
            <a:endParaRPr lang="nl-BE" sz="3200" dirty="0">
              <a:solidFill>
                <a:schemeClr val="tx1"/>
              </a:solidFill>
            </a:endParaRPr>
          </a:p>
        </p:txBody>
      </p:sp>
      <p:sp>
        <p:nvSpPr>
          <p:cNvPr id="67" name="Rounded Rectangle 66"/>
          <p:cNvSpPr/>
          <p:nvPr/>
        </p:nvSpPr>
        <p:spPr>
          <a:xfrm>
            <a:off x="107504" y="1011287"/>
            <a:ext cx="8640960" cy="1080120"/>
          </a:xfrm>
          <a:prstGeom prst="roundRect">
            <a:avLst/>
          </a:prstGeom>
          <a:solidFill>
            <a:srgbClr val="FFFFFF">
              <a:alpha val="80000"/>
            </a:srgb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BE" sz="3200" b="1" dirty="0" smtClean="0">
                <a:solidFill>
                  <a:schemeClr val="tx1"/>
                </a:solidFill>
              </a:rPr>
              <a:t>Businesstoepassingen</a:t>
            </a:r>
          </a:p>
          <a:p>
            <a:pPr algn="ctr"/>
            <a:r>
              <a:rPr lang="fr-BE" sz="2400" dirty="0" smtClean="0">
                <a:solidFill>
                  <a:schemeClr val="tx1"/>
                </a:solidFill>
              </a:rPr>
              <a:t>Core business (aangiften, businessprocessen, …)</a:t>
            </a:r>
            <a:endParaRPr lang="en-GB" sz="1400" dirty="0">
              <a:solidFill>
                <a:schemeClr val="tx1"/>
              </a:solidFill>
            </a:endParaRPr>
          </a:p>
        </p:txBody>
      </p:sp>
      <p:sp>
        <p:nvSpPr>
          <p:cNvPr id="68" name="Rounded Rectangle 67"/>
          <p:cNvSpPr/>
          <p:nvPr/>
        </p:nvSpPr>
        <p:spPr>
          <a:xfrm>
            <a:off x="179512" y="2235423"/>
            <a:ext cx="8496944" cy="1080120"/>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nl-BE" sz="3200" b="1" dirty="0" smtClean="0">
                <a:solidFill>
                  <a:schemeClr val="tx1"/>
                </a:solidFill>
              </a:rPr>
              <a:t>Horizontale software (Solutions)</a:t>
            </a:r>
          </a:p>
          <a:p>
            <a:pPr algn="ctr"/>
            <a:r>
              <a:rPr lang="nl-BE" sz="2400" dirty="0" smtClean="0">
                <a:solidFill>
                  <a:schemeClr val="tx1"/>
                </a:solidFill>
              </a:rPr>
              <a:t>Website | HR | Finance | Toegangsbeheer | …</a:t>
            </a:r>
            <a:endParaRPr lang="nl-BE" sz="2400" dirty="0">
              <a:solidFill>
                <a:schemeClr val="tx1"/>
              </a:solidFill>
            </a:endParaRPr>
          </a:p>
        </p:txBody>
      </p:sp>
      <p:sp>
        <p:nvSpPr>
          <p:cNvPr id="69" name="TextBox 68"/>
          <p:cNvSpPr txBox="1"/>
          <p:nvPr/>
        </p:nvSpPr>
        <p:spPr>
          <a:xfrm rot="2777394">
            <a:off x="8160020" y="3411005"/>
            <a:ext cx="1030942" cy="468392"/>
          </a:xfrm>
          <a:prstGeom prst="snip1Rect">
            <a:avLst/>
          </a:prstGeom>
          <a:solidFill>
            <a:schemeClr val="bg1">
              <a:lumMod val="75000"/>
            </a:schemeClr>
          </a:solidFill>
        </p:spPr>
        <p:txBody>
          <a:bodyPr wrap="square" lIns="0" tIns="0" rIns="0" bIns="0" rtlCol="0" anchor="ctr" anchorCtr="0">
            <a:spAutoFit/>
          </a:bodyPr>
          <a:lstStyle/>
          <a:p>
            <a:pPr algn="ctr"/>
            <a:r>
              <a:rPr lang="nl-BE" sz="2800" b="1" dirty="0" smtClean="0"/>
              <a:t>Delen</a:t>
            </a:r>
            <a:endParaRPr lang="fr-BE" sz="2800" b="1" dirty="0"/>
          </a:p>
        </p:txBody>
      </p:sp>
      <p:sp>
        <p:nvSpPr>
          <p:cNvPr id="70" name="TextBox 69"/>
          <p:cNvSpPr txBox="1"/>
          <p:nvPr/>
        </p:nvSpPr>
        <p:spPr>
          <a:xfrm rot="2777394">
            <a:off x="8160020" y="4563133"/>
            <a:ext cx="1030942" cy="468392"/>
          </a:xfrm>
          <a:prstGeom prst="snip1Rect">
            <a:avLst/>
          </a:prstGeom>
          <a:solidFill>
            <a:schemeClr val="bg1">
              <a:lumMod val="75000"/>
            </a:schemeClr>
          </a:solidFill>
        </p:spPr>
        <p:txBody>
          <a:bodyPr wrap="square" lIns="0" tIns="0" rIns="0" bIns="0" rtlCol="0" anchor="ctr" anchorCtr="0">
            <a:spAutoFit/>
          </a:bodyPr>
          <a:lstStyle/>
          <a:p>
            <a:pPr algn="ctr"/>
            <a:r>
              <a:rPr lang="nl-BE" sz="2800" b="1" dirty="0" smtClean="0"/>
              <a:t>Delen</a:t>
            </a:r>
            <a:endParaRPr lang="fr-BE" sz="2800" b="1" dirty="0"/>
          </a:p>
        </p:txBody>
      </p:sp>
      <p:sp>
        <p:nvSpPr>
          <p:cNvPr id="71" name="TextBox 70"/>
          <p:cNvSpPr txBox="1"/>
          <p:nvPr/>
        </p:nvSpPr>
        <p:spPr>
          <a:xfrm rot="2777394">
            <a:off x="8160020" y="5715261"/>
            <a:ext cx="1030942" cy="468392"/>
          </a:xfrm>
          <a:prstGeom prst="snip1Rect">
            <a:avLst/>
          </a:prstGeom>
          <a:solidFill>
            <a:schemeClr val="bg1">
              <a:lumMod val="75000"/>
            </a:schemeClr>
          </a:solidFill>
        </p:spPr>
        <p:txBody>
          <a:bodyPr wrap="square" lIns="0" tIns="0" rIns="0" bIns="0" rtlCol="0" anchor="ctr" anchorCtr="0">
            <a:spAutoFit/>
          </a:bodyPr>
          <a:lstStyle/>
          <a:p>
            <a:pPr algn="ctr"/>
            <a:r>
              <a:rPr lang="nl-BE" sz="2800" b="1" dirty="0" smtClean="0"/>
              <a:t>Delen</a:t>
            </a:r>
            <a:endParaRPr lang="fr-BE" sz="2800" b="1" dirty="0"/>
          </a:p>
        </p:txBody>
      </p:sp>
      <p:sp>
        <p:nvSpPr>
          <p:cNvPr id="72" name="TextBox 71"/>
          <p:cNvSpPr txBox="1"/>
          <p:nvPr/>
        </p:nvSpPr>
        <p:spPr>
          <a:xfrm rot="2777394">
            <a:off x="8160020" y="2276048"/>
            <a:ext cx="1030942" cy="468392"/>
          </a:xfrm>
          <a:prstGeom prst="snip1Rect">
            <a:avLst/>
          </a:prstGeom>
          <a:solidFill>
            <a:schemeClr val="bg1">
              <a:lumMod val="75000"/>
            </a:schemeClr>
          </a:solidFill>
        </p:spPr>
        <p:txBody>
          <a:bodyPr wrap="square" lIns="0" tIns="0" rIns="0" bIns="0" rtlCol="0" anchor="ctr" anchorCtr="0">
            <a:spAutoFit/>
          </a:bodyPr>
          <a:lstStyle/>
          <a:p>
            <a:pPr algn="ctr"/>
            <a:r>
              <a:rPr lang="nl-BE" sz="2800" b="1" dirty="0" smtClean="0"/>
              <a:t>Delen</a:t>
            </a:r>
            <a:endParaRPr lang="fr-BE" sz="2800" b="1" dirty="0"/>
          </a:p>
        </p:txBody>
      </p:sp>
    </p:spTree>
    <p:extLst>
      <p:ext uri="{BB962C8B-B14F-4D97-AF65-F5344CB8AC3E}">
        <p14:creationId xmlns:p14="http://schemas.microsoft.com/office/powerpoint/2010/main" val="19599710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sz="3400" dirty="0" smtClean="0"/>
              <a:t>Hergebruik van businesscomponenten</a:t>
            </a:r>
            <a:endParaRPr lang="fr-BE" sz="3400" dirty="0"/>
          </a:p>
        </p:txBody>
      </p:sp>
      <p:sp>
        <p:nvSpPr>
          <p:cNvPr id="3" name="Content Placeholder 2"/>
          <p:cNvSpPr>
            <a:spLocks noGrp="1"/>
          </p:cNvSpPr>
          <p:nvPr>
            <p:ph idx="1"/>
          </p:nvPr>
        </p:nvSpPr>
        <p:spPr/>
        <p:txBody>
          <a:bodyPr/>
          <a:lstStyle/>
          <a:p>
            <a:r>
              <a:rPr lang="nl-BE" dirty="0"/>
              <a:t>d</a:t>
            </a:r>
            <a:r>
              <a:rPr lang="nl-BE" dirty="0" smtClean="0"/>
              <a:t>oel</a:t>
            </a:r>
          </a:p>
          <a:p>
            <a:pPr lvl="1"/>
            <a:r>
              <a:rPr lang="nl-BE" dirty="0" smtClean="0"/>
              <a:t>synergie van G-Cloud doortrekken naar businesscomponenten</a:t>
            </a:r>
          </a:p>
          <a:p>
            <a:pPr lvl="1"/>
            <a:r>
              <a:rPr lang="nl-BE" dirty="0" smtClean="0"/>
              <a:t>en daardoor kosten besparen door meervoudige ontwikkeling van componenten te vermijden</a:t>
            </a:r>
          </a:p>
          <a:p>
            <a:r>
              <a:rPr lang="nl-BE" dirty="0"/>
              <a:t>o</a:t>
            </a:r>
            <a:r>
              <a:rPr lang="nl-BE" dirty="0" smtClean="0"/>
              <a:t>ngeacht of ontwikkeling van toepassing geschiedt door</a:t>
            </a:r>
          </a:p>
          <a:p>
            <a:pPr lvl="1"/>
            <a:r>
              <a:rPr lang="nl-BE" dirty="0" smtClean="0"/>
              <a:t>de eigen ICT-afdeling</a:t>
            </a:r>
          </a:p>
          <a:p>
            <a:pPr lvl="1"/>
            <a:r>
              <a:rPr lang="nl-BE" dirty="0" smtClean="0"/>
              <a:t>Smals</a:t>
            </a:r>
          </a:p>
          <a:p>
            <a:pPr lvl="1"/>
            <a:r>
              <a:rPr lang="nl-BE" dirty="0" smtClean="0"/>
              <a:t>onderaannemers</a:t>
            </a:r>
          </a:p>
          <a:p>
            <a:r>
              <a:rPr lang="nl-BE" dirty="0"/>
              <a:t>u</a:t>
            </a:r>
            <a:r>
              <a:rPr lang="nl-BE" dirty="0" smtClean="0"/>
              <a:t>itbouw van een </a:t>
            </a:r>
            <a:r>
              <a:rPr lang="nl-BE" dirty="0" err="1" smtClean="0"/>
              <a:t>competence</a:t>
            </a:r>
            <a:r>
              <a:rPr lang="nl-BE" dirty="0" smtClean="0"/>
              <a:t> center binnen Smals om </a:t>
            </a:r>
            <a:r>
              <a:rPr lang="fr-BE" dirty="0" err="1" smtClean="0"/>
              <a:t>hergebruik</a:t>
            </a:r>
            <a:r>
              <a:rPr lang="fr-BE" dirty="0" smtClean="0"/>
              <a:t> van </a:t>
            </a:r>
            <a:r>
              <a:rPr lang="fr-BE" dirty="0" err="1" smtClean="0"/>
              <a:t>businesscomponenten</a:t>
            </a:r>
            <a:r>
              <a:rPr lang="fr-BE" dirty="0" smtClean="0"/>
              <a:t> </a:t>
            </a:r>
            <a:r>
              <a:rPr lang="fr-BE" dirty="0" err="1" smtClean="0"/>
              <a:t>maximaal</a:t>
            </a:r>
            <a:r>
              <a:rPr lang="fr-BE" dirty="0" smtClean="0"/>
              <a:t> in te </a:t>
            </a:r>
            <a:r>
              <a:rPr lang="fr-BE" dirty="0" err="1" smtClean="0"/>
              <a:t>burgeren</a:t>
            </a:r>
            <a:r>
              <a:rPr lang="fr-BE" dirty="0" smtClean="0"/>
              <a:t> en te </a:t>
            </a:r>
            <a:r>
              <a:rPr lang="fr-BE" dirty="0" err="1" smtClean="0"/>
              <a:t>ondersteunen</a:t>
            </a:r>
            <a:r>
              <a:rPr lang="fr-BE" dirty="0" smtClean="0"/>
              <a:t> </a:t>
            </a:r>
            <a:r>
              <a:rPr lang="fr-BE" dirty="0" err="1" smtClean="0"/>
              <a:t>bij</a:t>
            </a:r>
            <a:r>
              <a:rPr lang="fr-BE" dirty="0" smtClean="0"/>
              <a:t> </a:t>
            </a:r>
            <a:r>
              <a:rPr lang="fr-BE" dirty="0" err="1" smtClean="0"/>
              <a:t>Smals</a:t>
            </a:r>
            <a:r>
              <a:rPr lang="fr-BE" dirty="0" smtClean="0"/>
              <a:t>, </a:t>
            </a:r>
            <a:r>
              <a:rPr lang="fr-BE" dirty="0" err="1" smtClean="0"/>
              <a:t>haar</a:t>
            </a:r>
            <a:r>
              <a:rPr lang="fr-BE" dirty="0" smtClean="0"/>
              <a:t> </a:t>
            </a:r>
            <a:r>
              <a:rPr lang="fr-BE" dirty="0" err="1" smtClean="0"/>
              <a:t>leden</a:t>
            </a:r>
            <a:r>
              <a:rPr lang="fr-BE" dirty="0" smtClean="0"/>
              <a:t>, </a:t>
            </a:r>
            <a:r>
              <a:rPr lang="fr-BE" dirty="0" err="1" smtClean="0"/>
              <a:t>partners</a:t>
            </a:r>
            <a:r>
              <a:rPr lang="fr-BE" dirty="0" smtClean="0"/>
              <a:t> en </a:t>
            </a:r>
            <a:r>
              <a:rPr lang="fr-BE" dirty="0" err="1" smtClean="0"/>
              <a:t>domeinen</a:t>
            </a:r>
            <a:r>
              <a:rPr lang="fr-BE" dirty="0" smtClean="0"/>
              <a:t> </a:t>
            </a:r>
            <a:r>
              <a:rPr lang="fr-BE" dirty="0" err="1" smtClean="0"/>
              <a:t>waarbinnen</a:t>
            </a:r>
            <a:r>
              <a:rPr lang="fr-BE" dirty="0" smtClean="0"/>
              <a:t> </a:t>
            </a:r>
            <a:r>
              <a:rPr lang="fr-BE" dirty="0" err="1" smtClean="0"/>
              <a:t>Smals</a:t>
            </a:r>
            <a:r>
              <a:rPr lang="fr-BE" dirty="0" smtClean="0"/>
              <a:t> </a:t>
            </a:r>
            <a:r>
              <a:rPr lang="fr-BE" dirty="0" err="1" smtClean="0"/>
              <a:t>actief</a:t>
            </a:r>
            <a:r>
              <a:rPr lang="fr-BE" dirty="0" smtClean="0"/>
              <a:t> </a:t>
            </a:r>
            <a:r>
              <a:rPr lang="fr-BE" dirty="0" err="1" smtClean="0"/>
              <a:t>is</a:t>
            </a:r>
            <a:endParaRPr lang="fr-BE" dirty="0" smtClean="0"/>
          </a:p>
          <a:p>
            <a:endParaRPr lang="nl-BE" dirty="0" smtClean="0"/>
          </a:p>
          <a:p>
            <a:endParaRPr lang="fr-BE" dirty="0"/>
          </a:p>
        </p:txBody>
      </p:sp>
      <p:sp>
        <p:nvSpPr>
          <p:cNvPr id="13" name="Date Placeholder 1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4" name="Slide Number Placeholder 1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47982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
          <p:cNvPicPr>
            <a:picLocks noChangeAspect="1"/>
          </p:cNvPicPr>
          <p:nvPr/>
        </p:nvPicPr>
        <p:blipFill rotWithShape="1">
          <a:blip r:embed="rId2" cstate="print">
            <a:extLst>
              <a:ext uri="{28A0092B-C50C-407E-A947-70E740481C1C}">
                <a14:useLocalDpi xmlns:a14="http://schemas.microsoft.com/office/drawing/2010/main" val="0"/>
              </a:ext>
            </a:extLst>
          </a:blip>
          <a:srcRect l="10273" t="2862" r="9639" b="10041"/>
          <a:stretch/>
        </p:blipFill>
        <p:spPr>
          <a:xfrm>
            <a:off x="6084168" y="3933056"/>
            <a:ext cx="2088232" cy="2276516"/>
          </a:xfrm>
          <a:prstGeom prst="rect">
            <a:avLst/>
          </a:prstGeom>
        </p:spPr>
      </p:pic>
      <p:sp>
        <p:nvSpPr>
          <p:cNvPr id="2" name="Title 1"/>
          <p:cNvSpPr>
            <a:spLocks noGrp="1"/>
          </p:cNvSpPr>
          <p:nvPr>
            <p:ph type="title"/>
          </p:nvPr>
        </p:nvSpPr>
        <p:spPr/>
        <p:txBody>
          <a:bodyPr/>
          <a:lstStyle/>
          <a:p>
            <a:r>
              <a:rPr lang="nl-BE" dirty="0" err="1"/>
              <a:t>C</a:t>
            </a:r>
            <a:r>
              <a:rPr lang="nl-BE" dirty="0" err="1" smtClean="0"/>
              <a:t>ompetence</a:t>
            </a:r>
            <a:r>
              <a:rPr lang="nl-BE" dirty="0" smtClean="0"/>
              <a:t> center </a:t>
            </a:r>
            <a:r>
              <a:rPr lang="nl-BE" dirty="0" err="1" smtClean="0"/>
              <a:t>reuse</a:t>
            </a:r>
            <a:endParaRPr lang="fr-BE" dirty="0"/>
          </a:p>
        </p:txBody>
      </p:sp>
      <p:sp>
        <p:nvSpPr>
          <p:cNvPr id="3" name="Content Placeholder 2"/>
          <p:cNvSpPr>
            <a:spLocks noGrp="1"/>
          </p:cNvSpPr>
          <p:nvPr>
            <p:ph idx="1"/>
          </p:nvPr>
        </p:nvSpPr>
        <p:spPr/>
        <p:txBody>
          <a:bodyPr/>
          <a:lstStyle/>
          <a:p>
            <a:r>
              <a:rPr lang="fr-BE" dirty="0" err="1"/>
              <a:t>a</a:t>
            </a:r>
            <a:r>
              <a:rPr lang="fr-BE" dirty="0" err="1" smtClean="0"/>
              <a:t>ansturing</a:t>
            </a:r>
            <a:r>
              <a:rPr lang="fr-BE" dirty="0" smtClean="0"/>
              <a:t>: Bob Lannoy, Sven Akkermans, Daniel </a:t>
            </a:r>
            <a:r>
              <a:rPr lang="fr-BE" dirty="0" err="1" smtClean="0"/>
              <a:t>Vielvoye</a:t>
            </a:r>
            <a:endParaRPr lang="fr-BE" dirty="0" smtClean="0"/>
          </a:p>
          <a:p>
            <a:endParaRPr lang="fr-BE" dirty="0" smtClean="0"/>
          </a:p>
          <a:p>
            <a:r>
              <a:rPr lang="fr-BE" dirty="0" smtClean="0"/>
              <a:t>Chain Project Management: Karel Van Eeckhoutte &amp; Nicolas Rogge</a:t>
            </a:r>
          </a:p>
          <a:p>
            <a:endParaRPr lang="fr-BE" dirty="0" smtClean="0"/>
          </a:p>
          <a:p>
            <a:r>
              <a:rPr lang="fr-BE" dirty="0" err="1"/>
              <a:t>o</a:t>
            </a:r>
            <a:r>
              <a:rPr lang="fr-BE" dirty="0" err="1" smtClean="0"/>
              <a:t>perationalisatie</a:t>
            </a:r>
            <a:r>
              <a:rPr lang="fr-BE" dirty="0" smtClean="0"/>
              <a:t>: Jean-Bernard </a:t>
            </a:r>
            <a:r>
              <a:rPr lang="fr-BE" dirty="0" err="1" smtClean="0"/>
              <a:t>Demorcy</a:t>
            </a:r>
            <a:r>
              <a:rPr lang="fr-BE" dirty="0" smtClean="0"/>
              <a:t> &amp; Véronique Adam</a:t>
            </a:r>
          </a:p>
          <a:p>
            <a:endParaRPr lang="fr-BE" dirty="0" smtClean="0"/>
          </a:p>
          <a:p>
            <a:r>
              <a:rPr lang="fr-BE" dirty="0" err="1"/>
              <a:t>c</a:t>
            </a:r>
            <a:r>
              <a:rPr lang="fr-BE" dirty="0" err="1" smtClean="0"/>
              <a:t>ontacten</a:t>
            </a:r>
            <a:endParaRPr lang="fr-BE" dirty="0" smtClean="0"/>
          </a:p>
          <a:p>
            <a:pPr lvl="1"/>
            <a:r>
              <a:rPr lang="nl-BE" dirty="0" smtClean="0"/>
              <a:t>sociale sector: bevoegde CSM</a:t>
            </a:r>
            <a:endParaRPr lang="fr-BE" dirty="0" smtClean="0"/>
          </a:p>
          <a:p>
            <a:pPr lvl="1"/>
            <a:r>
              <a:rPr lang="fr-BE" dirty="0" err="1" smtClean="0"/>
              <a:t>gezondheidssector</a:t>
            </a:r>
            <a:r>
              <a:rPr lang="fr-BE" dirty="0" smtClean="0"/>
              <a:t>: Michel Stuckens</a:t>
            </a:r>
          </a:p>
          <a:p>
            <a:endParaRPr lang="fr-BE" dirty="0"/>
          </a:p>
        </p:txBody>
      </p:sp>
      <p:sp>
        <p:nvSpPr>
          <p:cNvPr id="8" name="Date Placeholder 7"/>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66743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H</a:t>
            </a:r>
            <a:r>
              <a:rPr lang="nl-BE" dirty="0" smtClean="0"/>
              <a:t>ergebruik van businesscomponenten</a:t>
            </a:r>
            <a:endParaRPr lang="fr-BE"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5569" y="1700808"/>
            <a:ext cx="4551636" cy="4464496"/>
          </a:xfrm>
        </p:spPr>
      </p:pic>
      <p:grpSp>
        <p:nvGrpSpPr>
          <p:cNvPr id="23" name="Group 22"/>
          <p:cNvGrpSpPr/>
          <p:nvPr/>
        </p:nvGrpSpPr>
        <p:grpSpPr>
          <a:xfrm>
            <a:off x="2943402" y="2193978"/>
            <a:ext cx="3471465" cy="3857507"/>
            <a:chOff x="2943402" y="2193978"/>
            <a:chExt cx="3471465" cy="3857507"/>
          </a:xfrm>
        </p:grpSpPr>
        <p:grpSp>
          <p:nvGrpSpPr>
            <p:cNvPr id="22" name="Group 21"/>
            <p:cNvGrpSpPr/>
            <p:nvPr/>
          </p:nvGrpSpPr>
          <p:grpSpPr>
            <a:xfrm>
              <a:off x="2943402" y="2193978"/>
              <a:ext cx="3471465" cy="3471465"/>
              <a:chOff x="2943402" y="2193978"/>
              <a:chExt cx="3471465" cy="347146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402" y="2193978"/>
                <a:ext cx="3471465" cy="3471465"/>
              </a:xfrm>
              <a:prstGeom prst="rect">
                <a:avLst/>
              </a:prstGeom>
            </p:spPr>
          </p:pic>
          <p:sp>
            <p:nvSpPr>
              <p:cNvPr id="18" name="TextBox 17"/>
              <p:cNvSpPr txBox="1"/>
              <p:nvPr/>
            </p:nvSpPr>
            <p:spPr>
              <a:xfrm>
                <a:off x="4298406" y="5343019"/>
                <a:ext cx="705642" cy="246221"/>
              </a:xfrm>
              <a:prstGeom prst="rect">
                <a:avLst/>
              </a:prstGeom>
              <a:noFill/>
            </p:spPr>
            <p:txBody>
              <a:bodyPr wrap="none" rtlCol="0">
                <a:spAutoFit/>
              </a:bodyPr>
              <a:lstStyle/>
              <a:p>
                <a:r>
                  <a:rPr lang="fr-BE" sz="1000" dirty="0" smtClean="0">
                    <a:solidFill>
                      <a:schemeClr val="bg1"/>
                    </a:solidFill>
                  </a:rPr>
                  <a:t>NETWERK</a:t>
                </a:r>
                <a:endParaRPr lang="fr-BE" sz="1000" dirty="0">
                  <a:solidFill>
                    <a:schemeClr val="bg1"/>
                  </a:solidFill>
                </a:endParaRPr>
              </a:p>
            </p:txBody>
          </p:sp>
        </p:grpSp>
        <p:sp>
          <p:nvSpPr>
            <p:cNvPr id="19" name="TextBox 18"/>
            <p:cNvSpPr txBox="1"/>
            <p:nvPr/>
          </p:nvSpPr>
          <p:spPr>
            <a:xfrm>
              <a:off x="3940174" y="5805264"/>
              <a:ext cx="1495922" cy="246221"/>
            </a:xfrm>
            <a:prstGeom prst="rect">
              <a:avLst/>
            </a:prstGeom>
            <a:noFill/>
          </p:spPr>
          <p:txBody>
            <a:bodyPr wrap="none" rtlCol="0">
              <a:spAutoFit/>
            </a:bodyPr>
            <a:lstStyle/>
            <a:p>
              <a:r>
                <a:rPr lang="fr-BE" sz="1000" dirty="0" smtClean="0">
                  <a:solidFill>
                    <a:schemeClr val="bg1"/>
                  </a:solidFill>
                </a:rPr>
                <a:t>MENTALITEITSWIJZIGING</a:t>
              </a:r>
              <a:endParaRPr lang="fr-BE" sz="1000" dirty="0">
                <a:solidFill>
                  <a:schemeClr val="bg1"/>
                </a:solidFill>
              </a:endParaRPr>
            </a:p>
          </p:txBody>
        </p:sp>
      </p:grpSp>
      <p:grpSp>
        <p:nvGrpSpPr>
          <p:cNvPr id="21" name="Group 20"/>
          <p:cNvGrpSpPr/>
          <p:nvPr/>
        </p:nvGrpSpPr>
        <p:grpSpPr>
          <a:xfrm>
            <a:off x="3427839" y="2678415"/>
            <a:ext cx="2502590" cy="2502590"/>
            <a:chOff x="3427839" y="2678415"/>
            <a:chExt cx="2502590" cy="250259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839" y="2678415"/>
              <a:ext cx="2502590" cy="2502590"/>
            </a:xfrm>
            <a:prstGeom prst="rect">
              <a:avLst/>
            </a:prstGeom>
          </p:spPr>
        </p:pic>
        <p:sp>
          <p:nvSpPr>
            <p:cNvPr id="17" name="TextBox 16"/>
            <p:cNvSpPr txBox="1"/>
            <p:nvPr/>
          </p:nvSpPr>
          <p:spPr>
            <a:xfrm>
              <a:off x="4275837" y="4838963"/>
              <a:ext cx="800219" cy="246221"/>
            </a:xfrm>
            <a:prstGeom prst="rect">
              <a:avLst/>
            </a:prstGeom>
            <a:noFill/>
          </p:spPr>
          <p:txBody>
            <a:bodyPr wrap="none" rtlCol="0">
              <a:spAutoFit/>
            </a:bodyPr>
            <a:lstStyle/>
            <a:p>
              <a:r>
                <a:rPr lang="fr-BE" sz="1000" dirty="0" smtClean="0">
                  <a:solidFill>
                    <a:schemeClr val="bg1"/>
                  </a:solidFill>
                </a:rPr>
                <a:t>PROCESSEN</a:t>
              </a:r>
              <a:endParaRPr lang="fr-BE" sz="1000" dirty="0">
                <a:solidFill>
                  <a:schemeClr val="bg1"/>
                </a:solidFill>
              </a:endParaRPr>
            </a:p>
          </p:txBody>
        </p:sp>
      </p:grpSp>
      <p:grpSp>
        <p:nvGrpSpPr>
          <p:cNvPr id="20" name="Group 19"/>
          <p:cNvGrpSpPr/>
          <p:nvPr/>
        </p:nvGrpSpPr>
        <p:grpSpPr>
          <a:xfrm>
            <a:off x="3959277" y="3209853"/>
            <a:ext cx="1439714" cy="1439714"/>
            <a:chOff x="3959277" y="3209853"/>
            <a:chExt cx="1439714" cy="1439714"/>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9277" y="3209853"/>
              <a:ext cx="1439714" cy="1439714"/>
            </a:xfrm>
            <a:prstGeom prst="rect">
              <a:avLst/>
            </a:prstGeom>
          </p:spPr>
        </p:pic>
        <p:sp>
          <p:nvSpPr>
            <p:cNvPr id="16" name="TextBox 15"/>
            <p:cNvSpPr txBox="1"/>
            <p:nvPr/>
          </p:nvSpPr>
          <p:spPr>
            <a:xfrm>
              <a:off x="4283968" y="4103494"/>
              <a:ext cx="827471" cy="261610"/>
            </a:xfrm>
            <a:prstGeom prst="rect">
              <a:avLst/>
            </a:prstGeom>
            <a:noFill/>
          </p:spPr>
          <p:txBody>
            <a:bodyPr wrap="none" rtlCol="0">
              <a:spAutoFit/>
            </a:bodyPr>
            <a:lstStyle/>
            <a:p>
              <a:r>
                <a:rPr lang="fr-BE" sz="1100" dirty="0" smtClean="0">
                  <a:solidFill>
                    <a:schemeClr val="bg1"/>
                  </a:solidFill>
                </a:rPr>
                <a:t>CATALOOG</a:t>
              </a:r>
              <a:endParaRPr lang="fr-BE" sz="1100" dirty="0">
                <a:solidFill>
                  <a:schemeClr val="bg1"/>
                </a:solidFill>
              </a:endParaRPr>
            </a:p>
          </p:txBody>
        </p:sp>
      </p:grpSp>
      <p:grpSp>
        <p:nvGrpSpPr>
          <p:cNvPr id="27" name="Group 26"/>
          <p:cNvGrpSpPr/>
          <p:nvPr/>
        </p:nvGrpSpPr>
        <p:grpSpPr>
          <a:xfrm>
            <a:off x="179512" y="1772816"/>
            <a:ext cx="3983528" cy="1656184"/>
            <a:chOff x="179512" y="1772816"/>
            <a:chExt cx="3983528" cy="1656184"/>
          </a:xfrm>
        </p:grpSpPr>
        <p:cxnSp>
          <p:nvCxnSpPr>
            <p:cNvPr id="24" name="Straight Connector 23"/>
            <p:cNvCxnSpPr/>
            <p:nvPr/>
          </p:nvCxnSpPr>
          <p:spPr>
            <a:xfrm flipV="1">
              <a:off x="4163040" y="2420888"/>
              <a:ext cx="0" cy="100811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483768" y="2420888"/>
              <a:ext cx="1679272" cy="0"/>
            </a:xfrm>
            <a:prstGeom prst="straightConnector1">
              <a:avLst/>
            </a:prstGeom>
            <a:ln w="158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79512" y="1772816"/>
              <a:ext cx="2300056" cy="1015663"/>
            </a:xfrm>
            <a:prstGeom prst="rect">
              <a:avLst/>
            </a:prstGeom>
            <a:noFill/>
            <a:ln w="15875">
              <a:solidFill>
                <a:schemeClr val="accent6"/>
              </a:solidFill>
            </a:ln>
          </p:spPr>
          <p:txBody>
            <a:bodyPr wrap="square" rtlCol="0">
              <a:spAutoFit/>
            </a:bodyPr>
            <a:lstStyle/>
            <a:p>
              <a:r>
                <a:rPr lang="fr-BE" sz="1200" b="1" dirty="0" smtClean="0">
                  <a:solidFill>
                    <a:schemeClr val="tx2">
                      <a:lumMod val="75000"/>
                    </a:schemeClr>
                  </a:solidFill>
                </a:rPr>
                <a:t>Elke </a:t>
              </a:r>
              <a:r>
                <a:rPr lang="fr-BE" sz="1200" b="1" dirty="0" err="1" smtClean="0">
                  <a:solidFill>
                    <a:schemeClr val="tx2">
                      <a:lumMod val="75000"/>
                    </a:schemeClr>
                  </a:solidFill>
                </a:rPr>
                <a:t>stakeholder</a:t>
              </a:r>
              <a:r>
                <a:rPr lang="fr-BE" sz="1200" b="1" dirty="0" smtClean="0">
                  <a:solidFill>
                    <a:schemeClr val="tx2">
                      <a:lumMod val="75000"/>
                    </a:schemeClr>
                  </a:solidFill>
                </a:rPr>
                <a:t> </a:t>
              </a:r>
              <a:r>
                <a:rPr lang="fr-BE" sz="1200" dirty="0" smtClean="0">
                  <a:solidFill>
                    <a:schemeClr val="tx2">
                      <a:lumMod val="75000"/>
                    </a:schemeClr>
                  </a:solidFill>
                </a:rPr>
                <a:t>kan op </a:t>
              </a:r>
              <a:r>
                <a:rPr lang="fr-BE" sz="1200" dirty="0" err="1" smtClean="0">
                  <a:solidFill>
                    <a:schemeClr val="tx2">
                      <a:lumMod val="75000"/>
                    </a:schemeClr>
                  </a:solidFill>
                </a:rPr>
                <a:t>eenvoudige</a:t>
              </a:r>
              <a:r>
                <a:rPr lang="fr-BE" sz="1200" dirty="0" smtClean="0">
                  <a:solidFill>
                    <a:schemeClr val="tx2">
                      <a:lumMod val="75000"/>
                    </a:schemeClr>
                  </a:solidFill>
                </a:rPr>
                <a:t> </a:t>
              </a:r>
              <a:r>
                <a:rPr lang="fr-BE" sz="1200" dirty="0" err="1" smtClean="0">
                  <a:solidFill>
                    <a:schemeClr val="tx2">
                      <a:lumMod val="75000"/>
                    </a:schemeClr>
                  </a:solidFill>
                </a:rPr>
                <a:t>wijze</a:t>
              </a:r>
              <a:r>
                <a:rPr lang="fr-BE" sz="1200" dirty="0" smtClean="0">
                  <a:solidFill>
                    <a:schemeClr val="tx2">
                      <a:lumMod val="75000"/>
                    </a:schemeClr>
                  </a:solidFill>
                </a:rPr>
                <a:t> de </a:t>
              </a:r>
              <a:r>
                <a:rPr lang="fr-BE" sz="1200" dirty="0" err="1" smtClean="0">
                  <a:solidFill>
                    <a:schemeClr val="tx2">
                      <a:lumMod val="75000"/>
                    </a:schemeClr>
                  </a:solidFill>
                </a:rPr>
                <a:t>belangrijkste</a:t>
              </a:r>
              <a:r>
                <a:rPr lang="fr-BE" sz="1200" dirty="0" smtClean="0">
                  <a:solidFill>
                    <a:schemeClr val="tx2">
                      <a:lumMod val="75000"/>
                    </a:schemeClr>
                  </a:solidFill>
                </a:rPr>
                <a:t> </a:t>
              </a:r>
              <a:r>
                <a:rPr lang="fr-BE" sz="1200" dirty="0" err="1" smtClean="0">
                  <a:solidFill>
                    <a:schemeClr val="tx2">
                      <a:lumMod val="75000"/>
                    </a:schemeClr>
                  </a:solidFill>
                </a:rPr>
                <a:t>herbruikbare</a:t>
              </a:r>
              <a:r>
                <a:rPr lang="fr-BE" sz="1200" dirty="0" smtClean="0">
                  <a:solidFill>
                    <a:schemeClr val="tx2">
                      <a:lumMod val="75000"/>
                    </a:schemeClr>
                  </a:solidFill>
                </a:rPr>
                <a:t> </a:t>
              </a:r>
              <a:r>
                <a:rPr lang="fr-BE" sz="1200" dirty="0" err="1" smtClean="0">
                  <a:solidFill>
                    <a:schemeClr val="tx2">
                      <a:lumMod val="75000"/>
                    </a:schemeClr>
                  </a:solidFill>
                </a:rPr>
                <a:t>bouwstenen</a:t>
              </a:r>
              <a:endParaRPr lang="fr-BE" sz="1200" dirty="0" smtClean="0">
                <a:solidFill>
                  <a:schemeClr val="tx2">
                    <a:lumMod val="75000"/>
                  </a:schemeClr>
                </a:solidFill>
              </a:endParaRPr>
            </a:p>
            <a:p>
              <a:r>
                <a:rPr lang="fr-BE" sz="1200" dirty="0" err="1" smtClean="0">
                  <a:solidFill>
                    <a:schemeClr val="tx2">
                      <a:lumMod val="75000"/>
                    </a:schemeClr>
                  </a:solidFill>
                </a:rPr>
                <a:t>terugvinden</a:t>
              </a:r>
              <a:r>
                <a:rPr lang="fr-BE" sz="1200" dirty="0" smtClean="0">
                  <a:solidFill>
                    <a:schemeClr val="tx2">
                      <a:lumMod val="75000"/>
                    </a:schemeClr>
                  </a:solidFill>
                </a:rPr>
                <a:t> in </a:t>
              </a:r>
              <a:r>
                <a:rPr lang="fr-BE" sz="1200" dirty="0" err="1" smtClean="0">
                  <a:solidFill>
                    <a:schemeClr val="tx2">
                      <a:lumMod val="75000"/>
                    </a:schemeClr>
                  </a:solidFill>
                </a:rPr>
                <a:t>een</a:t>
              </a:r>
              <a:r>
                <a:rPr lang="fr-BE" sz="1200" dirty="0" smtClean="0">
                  <a:solidFill>
                    <a:schemeClr val="tx2">
                      <a:lumMod val="75000"/>
                    </a:schemeClr>
                  </a:solidFill>
                </a:rPr>
                <a:t> </a:t>
              </a:r>
              <a:r>
                <a:rPr lang="fr-BE" sz="1200" b="1" dirty="0" smtClean="0">
                  <a:solidFill>
                    <a:schemeClr val="tx2">
                      <a:lumMod val="75000"/>
                    </a:schemeClr>
                  </a:solidFill>
                </a:rPr>
                <a:t>centrale</a:t>
              </a:r>
            </a:p>
            <a:p>
              <a:r>
                <a:rPr lang="fr-BE" sz="1200" b="1" dirty="0" err="1">
                  <a:solidFill>
                    <a:schemeClr val="tx2">
                      <a:lumMod val="75000"/>
                    </a:schemeClr>
                  </a:solidFill>
                </a:rPr>
                <a:t>c</a:t>
              </a:r>
              <a:r>
                <a:rPr lang="fr-BE" sz="1200" b="1" dirty="0" err="1" smtClean="0">
                  <a:solidFill>
                    <a:schemeClr val="tx2">
                      <a:lumMod val="75000"/>
                    </a:schemeClr>
                  </a:solidFill>
                </a:rPr>
                <a:t>atalogus</a:t>
              </a:r>
              <a:r>
                <a:rPr lang="fr-BE" sz="1200" dirty="0" smtClean="0">
                  <a:solidFill>
                    <a:schemeClr val="tx2">
                      <a:lumMod val="75000"/>
                    </a:schemeClr>
                  </a:solidFill>
                </a:rPr>
                <a:t>.</a:t>
              </a:r>
              <a:endParaRPr lang="fr-BE" sz="1200" dirty="0">
                <a:solidFill>
                  <a:schemeClr val="tx2">
                    <a:lumMod val="75000"/>
                  </a:schemeClr>
                </a:solidFill>
              </a:endParaRPr>
            </a:p>
          </p:txBody>
        </p:sp>
      </p:grpSp>
      <p:grpSp>
        <p:nvGrpSpPr>
          <p:cNvPr id="31" name="Group 30"/>
          <p:cNvGrpSpPr/>
          <p:nvPr/>
        </p:nvGrpSpPr>
        <p:grpSpPr>
          <a:xfrm>
            <a:off x="5364088" y="1772816"/>
            <a:ext cx="3744416" cy="1584176"/>
            <a:chOff x="5220072" y="1556792"/>
            <a:chExt cx="3744416" cy="1584176"/>
          </a:xfrm>
        </p:grpSpPr>
        <p:sp>
          <p:nvSpPr>
            <p:cNvPr id="28" name="TextBox 27"/>
            <p:cNvSpPr txBox="1"/>
            <p:nvPr/>
          </p:nvSpPr>
          <p:spPr>
            <a:xfrm>
              <a:off x="6821945" y="1556792"/>
              <a:ext cx="2142543" cy="1569660"/>
            </a:xfrm>
            <a:prstGeom prst="rect">
              <a:avLst/>
            </a:prstGeom>
            <a:noFill/>
            <a:ln w="15875">
              <a:solidFill>
                <a:srgbClr val="0070C0"/>
              </a:solidFill>
            </a:ln>
          </p:spPr>
          <p:txBody>
            <a:bodyPr wrap="square" rtlCol="0">
              <a:spAutoFit/>
            </a:bodyPr>
            <a:lstStyle/>
            <a:p>
              <a:r>
                <a:rPr lang="fr-BE" sz="1200" dirty="0" smtClean="0">
                  <a:solidFill>
                    <a:schemeClr val="tx2">
                      <a:lumMod val="75000"/>
                    </a:schemeClr>
                  </a:solidFill>
                </a:rPr>
                <a:t>Er </a:t>
              </a:r>
              <a:r>
                <a:rPr lang="fr-BE" sz="1200" dirty="0" err="1" smtClean="0">
                  <a:solidFill>
                    <a:schemeClr val="tx2">
                      <a:lumMod val="75000"/>
                    </a:schemeClr>
                  </a:solidFill>
                </a:rPr>
                <a:t>zijn</a:t>
              </a:r>
              <a:r>
                <a:rPr lang="fr-BE" sz="1200" dirty="0" smtClean="0">
                  <a:solidFill>
                    <a:schemeClr val="tx2">
                      <a:lumMod val="75000"/>
                    </a:schemeClr>
                  </a:solidFill>
                </a:rPr>
                <a:t> </a:t>
              </a:r>
              <a:r>
                <a:rPr lang="fr-BE" sz="1200" b="1" dirty="0" err="1" smtClean="0">
                  <a:solidFill>
                    <a:schemeClr val="tx2">
                      <a:lumMod val="75000"/>
                    </a:schemeClr>
                  </a:solidFill>
                </a:rPr>
                <a:t>processen</a:t>
              </a:r>
              <a:r>
                <a:rPr lang="fr-BE" sz="1200" b="1" dirty="0" smtClean="0">
                  <a:solidFill>
                    <a:schemeClr val="tx2">
                      <a:lumMod val="75000"/>
                    </a:schemeClr>
                  </a:solidFill>
                </a:rPr>
                <a:t> en </a:t>
              </a:r>
              <a:r>
                <a:rPr lang="fr-BE" sz="1200" b="1" dirty="0" err="1" smtClean="0">
                  <a:solidFill>
                    <a:schemeClr val="tx2">
                      <a:lumMod val="75000"/>
                    </a:schemeClr>
                  </a:solidFill>
                </a:rPr>
                <a:t>tools</a:t>
              </a:r>
              <a:r>
                <a:rPr lang="fr-BE" sz="1200" b="1" dirty="0" smtClean="0">
                  <a:solidFill>
                    <a:schemeClr val="tx2">
                      <a:lumMod val="75000"/>
                    </a:schemeClr>
                  </a:solidFill>
                </a:rPr>
                <a:t> </a:t>
              </a:r>
              <a:r>
                <a:rPr lang="fr-BE" sz="1200" dirty="0" err="1" smtClean="0">
                  <a:solidFill>
                    <a:schemeClr val="tx2">
                      <a:lumMod val="75000"/>
                    </a:schemeClr>
                  </a:solidFill>
                </a:rPr>
                <a:t>opgezet</a:t>
              </a:r>
              <a:r>
                <a:rPr lang="fr-BE" sz="1200" dirty="0" smtClean="0">
                  <a:solidFill>
                    <a:schemeClr val="tx2">
                      <a:lumMod val="75000"/>
                    </a:schemeClr>
                  </a:solidFill>
                </a:rPr>
                <a:t> om </a:t>
              </a:r>
              <a:r>
                <a:rPr lang="fr-BE" sz="1200" dirty="0" err="1" smtClean="0">
                  <a:solidFill>
                    <a:schemeClr val="tx2">
                      <a:lumMod val="75000"/>
                    </a:schemeClr>
                  </a:solidFill>
                </a:rPr>
                <a:t>hergebruik</a:t>
              </a:r>
              <a:r>
                <a:rPr lang="fr-BE" sz="1200" dirty="0" smtClean="0">
                  <a:solidFill>
                    <a:schemeClr val="tx2">
                      <a:lumMod val="75000"/>
                    </a:schemeClr>
                  </a:solidFill>
                </a:rPr>
                <a:t> te </a:t>
              </a:r>
              <a:r>
                <a:rPr lang="fr-BE" sz="1200" dirty="0" err="1" smtClean="0">
                  <a:solidFill>
                    <a:schemeClr val="tx2">
                      <a:lumMod val="75000"/>
                    </a:schemeClr>
                  </a:solidFill>
                </a:rPr>
                <a:t>identificeren</a:t>
              </a:r>
              <a:r>
                <a:rPr lang="fr-BE" sz="1200" dirty="0" smtClean="0">
                  <a:solidFill>
                    <a:schemeClr val="tx2">
                      <a:lumMod val="75000"/>
                    </a:schemeClr>
                  </a:solidFill>
                </a:rPr>
                <a:t>, te </a:t>
              </a:r>
              <a:r>
                <a:rPr lang="fr-BE" sz="1200" dirty="0" err="1" smtClean="0">
                  <a:solidFill>
                    <a:schemeClr val="tx2">
                      <a:lumMod val="75000"/>
                    </a:schemeClr>
                  </a:solidFill>
                </a:rPr>
                <a:t>registeren</a:t>
              </a:r>
              <a:r>
                <a:rPr lang="fr-BE" sz="1200" dirty="0" smtClean="0">
                  <a:solidFill>
                    <a:schemeClr val="tx2">
                      <a:lumMod val="75000"/>
                    </a:schemeClr>
                  </a:solidFill>
                </a:rPr>
                <a:t>, te </a:t>
              </a:r>
              <a:r>
                <a:rPr lang="fr-BE" sz="1200" dirty="0" err="1" smtClean="0">
                  <a:solidFill>
                    <a:schemeClr val="tx2">
                      <a:lumMod val="75000"/>
                    </a:schemeClr>
                  </a:solidFill>
                </a:rPr>
                <a:t>implementeren</a:t>
              </a:r>
              <a:r>
                <a:rPr lang="fr-BE" sz="1200" dirty="0" smtClean="0">
                  <a:solidFill>
                    <a:schemeClr val="tx2">
                      <a:lumMod val="75000"/>
                    </a:schemeClr>
                  </a:solidFill>
                </a:rPr>
                <a:t>, op te </a:t>
              </a:r>
              <a:r>
                <a:rPr lang="fr-BE" sz="1200" dirty="0" err="1" smtClean="0">
                  <a:solidFill>
                    <a:schemeClr val="tx2">
                      <a:lumMod val="75000"/>
                    </a:schemeClr>
                  </a:solidFill>
                </a:rPr>
                <a:t>volgen</a:t>
              </a:r>
              <a:r>
                <a:rPr lang="fr-BE" sz="1200" dirty="0" smtClean="0">
                  <a:solidFill>
                    <a:schemeClr val="tx2">
                      <a:lumMod val="75000"/>
                    </a:schemeClr>
                  </a:solidFill>
                </a:rPr>
                <a:t> en te </a:t>
              </a:r>
              <a:r>
                <a:rPr lang="fr-BE" sz="1200" dirty="0" err="1" smtClean="0">
                  <a:solidFill>
                    <a:schemeClr val="tx2">
                      <a:lumMod val="75000"/>
                    </a:schemeClr>
                  </a:solidFill>
                </a:rPr>
                <a:t>meten</a:t>
              </a:r>
              <a:r>
                <a:rPr lang="fr-BE" sz="1200" dirty="0">
                  <a:solidFill>
                    <a:schemeClr val="tx2">
                      <a:lumMod val="75000"/>
                    </a:schemeClr>
                  </a:solidFill>
                </a:rPr>
                <a:t> </a:t>
              </a:r>
              <a:r>
                <a:rPr lang="fr-BE" sz="1200" dirty="0" err="1" smtClean="0">
                  <a:solidFill>
                    <a:schemeClr val="tx2">
                      <a:lumMod val="75000"/>
                    </a:schemeClr>
                  </a:solidFill>
                </a:rPr>
                <a:t>doorheen</a:t>
              </a:r>
              <a:r>
                <a:rPr lang="fr-BE" sz="1200" dirty="0" smtClean="0">
                  <a:solidFill>
                    <a:schemeClr val="tx2">
                      <a:lumMod val="75000"/>
                    </a:schemeClr>
                  </a:solidFill>
                </a:rPr>
                <a:t> de </a:t>
              </a:r>
              <a:r>
                <a:rPr lang="fr-BE" sz="1200" b="1" dirty="0" err="1" smtClean="0">
                  <a:solidFill>
                    <a:schemeClr val="tx2">
                      <a:lumMod val="75000"/>
                    </a:schemeClr>
                  </a:solidFill>
                </a:rPr>
                <a:t>project</a:t>
              </a:r>
              <a:r>
                <a:rPr lang="fr-BE" sz="1200" b="1" dirty="0" smtClean="0">
                  <a:solidFill>
                    <a:schemeClr val="tx2">
                      <a:lumMod val="75000"/>
                    </a:schemeClr>
                  </a:solidFill>
                </a:rPr>
                <a:t> </a:t>
              </a:r>
              <a:r>
                <a:rPr lang="fr-BE" sz="1200" b="1" dirty="0" err="1" smtClean="0">
                  <a:solidFill>
                    <a:schemeClr val="tx2">
                      <a:lumMod val="75000"/>
                    </a:schemeClr>
                  </a:solidFill>
                </a:rPr>
                <a:t>lifecycle</a:t>
              </a:r>
              <a:r>
                <a:rPr lang="fr-BE" sz="1200" dirty="0" smtClean="0">
                  <a:solidFill>
                    <a:schemeClr val="tx2">
                      <a:lumMod val="75000"/>
                    </a:schemeClr>
                  </a:solidFill>
                </a:rPr>
                <a:t>. Er  kan over (</a:t>
              </a:r>
              <a:r>
                <a:rPr lang="fr-BE" sz="1200" dirty="0" err="1" smtClean="0">
                  <a:solidFill>
                    <a:schemeClr val="tx2">
                      <a:lumMod val="75000"/>
                    </a:schemeClr>
                  </a:solidFill>
                </a:rPr>
                <a:t>potientieel</a:t>
              </a:r>
              <a:r>
                <a:rPr lang="fr-BE" sz="1200" dirty="0" smtClean="0">
                  <a:solidFill>
                    <a:schemeClr val="tx2">
                      <a:lumMod val="75000"/>
                    </a:schemeClr>
                  </a:solidFill>
                </a:rPr>
                <a:t>) </a:t>
              </a:r>
              <a:r>
                <a:rPr lang="fr-BE" sz="1200" dirty="0" err="1" smtClean="0">
                  <a:solidFill>
                    <a:schemeClr val="tx2">
                      <a:lumMod val="75000"/>
                    </a:schemeClr>
                  </a:solidFill>
                </a:rPr>
                <a:t>hergebruik</a:t>
              </a:r>
              <a:r>
                <a:rPr lang="fr-BE" sz="1200" dirty="0" smtClean="0">
                  <a:solidFill>
                    <a:schemeClr val="tx2">
                      <a:lumMod val="75000"/>
                    </a:schemeClr>
                  </a:solidFill>
                </a:rPr>
                <a:t> </a:t>
              </a:r>
              <a:r>
                <a:rPr lang="fr-BE" sz="1200" dirty="0" err="1" smtClean="0">
                  <a:solidFill>
                    <a:schemeClr val="tx2">
                      <a:lumMod val="75000"/>
                    </a:schemeClr>
                  </a:solidFill>
                </a:rPr>
                <a:t>worden</a:t>
              </a:r>
              <a:r>
                <a:rPr lang="fr-BE" sz="1200" dirty="0" smtClean="0">
                  <a:solidFill>
                    <a:schemeClr val="tx2">
                      <a:lumMod val="75000"/>
                    </a:schemeClr>
                  </a:solidFill>
                </a:rPr>
                <a:t> </a:t>
              </a:r>
              <a:r>
                <a:rPr lang="fr-BE" sz="1200" dirty="0" err="1" smtClean="0">
                  <a:solidFill>
                    <a:schemeClr val="tx2">
                      <a:lumMod val="75000"/>
                    </a:schemeClr>
                  </a:solidFill>
                </a:rPr>
                <a:t>gerapporteerd</a:t>
              </a:r>
              <a:r>
                <a:rPr lang="fr-BE" sz="1200" dirty="0">
                  <a:solidFill>
                    <a:schemeClr val="tx2">
                      <a:lumMod val="75000"/>
                    </a:schemeClr>
                  </a:solidFill>
                </a:rPr>
                <a:t> </a:t>
              </a:r>
              <a:r>
                <a:rPr lang="fr-BE" sz="1200" dirty="0" smtClean="0">
                  <a:solidFill>
                    <a:schemeClr val="tx2">
                      <a:lumMod val="75000"/>
                    </a:schemeClr>
                  </a:solidFill>
                </a:rPr>
                <a:t>(</a:t>
              </a:r>
              <a:r>
                <a:rPr lang="fr-BE" sz="1200" dirty="0" err="1" smtClean="0">
                  <a:solidFill>
                    <a:schemeClr val="tx2">
                      <a:lumMod val="75000"/>
                    </a:schemeClr>
                  </a:solidFill>
                </a:rPr>
                <a:t>KPI’s</a:t>
              </a:r>
              <a:r>
                <a:rPr lang="fr-BE" sz="1200" dirty="0" smtClean="0">
                  <a:solidFill>
                    <a:schemeClr val="tx2">
                      <a:lumMod val="75000"/>
                    </a:schemeClr>
                  </a:solidFill>
                </a:rPr>
                <a:t>).</a:t>
              </a:r>
            </a:p>
          </p:txBody>
        </p:sp>
        <p:cxnSp>
          <p:nvCxnSpPr>
            <p:cNvPr id="29" name="Straight Connector 28"/>
            <p:cNvCxnSpPr/>
            <p:nvPr/>
          </p:nvCxnSpPr>
          <p:spPr>
            <a:xfrm flipV="1">
              <a:off x="5220072" y="2492896"/>
              <a:ext cx="0" cy="648072"/>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220072" y="2492896"/>
              <a:ext cx="1601873"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083108" y="4365104"/>
            <a:ext cx="2881380" cy="1695076"/>
            <a:chOff x="6083108" y="4365104"/>
            <a:chExt cx="2881380" cy="1695076"/>
          </a:xfrm>
        </p:grpSpPr>
        <p:sp>
          <p:nvSpPr>
            <p:cNvPr id="36" name="TextBox 35"/>
            <p:cNvSpPr txBox="1"/>
            <p:nvPr/>
          </p:nvSpPr>
          <p:spPr>
            <a:xfrm>
              <a:off x="6947204" y="4675185"/>
              <a:ext cx="2017284" cy="1384995"/>
            </a:xfrm>
            <a:prstGeom prst="rect">
              <a:avLst/>
            </a:prstGeom>
            <a:noFill/>
            <a:ln w="15875">
              <a:solidFill>
                <a:srgbClr val="009999"/>
              </a:solidFill>
            </a:ln>
          </p:spPr>
          <p:txBody>
            <a:bodyPr wrap="square" rtlCol="0">
              <a:spAutoFit/>
            </a:bodyPr>
            <a:lstStyle/>
            <a:p>
              <a:r>
                <a:rPr lang="fr-BE" sz="1200" dirty="0" smtClean="0">
                  <a:solidFill>
                    <a:schemeClr val="tx2">
                      <a:lumMod val="75000"/>
                    </a:schemeClr>
                  </a:solidFill>
                </a:rPr>
                <a:t>Er </a:t>
              </a:r>
              <a:r>
                <a:rPr lang="fr-BE" sz="1200" dirty="0" err="1" smtClean="0">
                  <a:solidFill>
                    <a:schemeClr val="tx2">
                      <a:lumMod val="75000"/>
                    </a:schemeClr>
                  </a:solidFill>
                </a:rPr>
                <a:t>worden</a:t>
              </a:r>
              <a:r>
                <a:rPr lang="fr-BE" sz="1200" dirty="0" smtClean="0">
                  <a:solidFill>
                    <a:schemeClr val="tx2">
                      <a:lumMod val="75000"/>
                    </a:schemeClr>
                  </a:solidFill>
                </a:rPr>
                <a:t> </a:t>
              </a:r>
              <a:r>
                <a:rPr lang="fr-BE" sz="1200" b="1" dirty="0" err="1" smtClean="0">
                  <a:solidFill>
                    <a:schemeClr val="tx2">
                      <a:lumMod val="75000"/>
                    </a:schemeClr>
                  </a:solidFill>
                </a:rPr>
                <a:t>netwerken</a:t>
              </a:r>
              <a:r>
                <a:rPr lang="fr-BE" sz="1200" dirty="0" smtClean="0">
                  <a:solidFill>
                    <a:schemeClr val="tx2">
                      <a:lumMod val="75000"/>
                    </a:schemeClr>
                  </a:solidFill>
                </a:rPr>
                <a:t> </a:t>
              </a:r>
              <a:r>
                <a:rPr lang="fr-BE" sz="1200" dirty="0" err="1" smtClean="0">
                  <a:solidFill>
                    <a:schemeClr val="tx2">
                      <a:lumMod val="75000"/>
                    </a:schemeClr>
                  </a:solidFill>
                </a:rPr>
                <a:t>onderhouden</a:t>
              </a:r>
              <a:r>
                <a:rPr lang="fr-BE" sz="1200" dirty="0">
                  <a:solidFill>
                    <a:schemeClr val="tx2">
                      <a:lumMod val="75000"/>
                    </a:schemeClr>
                  </a:solidFill>
                </a:rPr>
                <a:t> </a:t>
              </a:r>
              <a:r>
                <a:rPr lang="fr-BE" sz="1200" dirty="0" smtClean="0">
                  <a:solidFill>
                    <a:schemeClr val="tx2">
                      <a:lumMod val="75000"/>
                    </a:schemeClr>
                  </a:solidFill>
                </a:rPr>
                <a:t>op </a:t>
              </a:r>
              <a:r>
                <a:rPr lang="fr-BE" sz="1200" dirty="0" err="1" smtClean="0">
                  <a:solidFill>
                    <a:schemeClr val="tx2">
                      <a:lumMod val="75000"/>
                    </a:schemeClr>
                  </a:solidFill>
                </a:rPr>
                <a:t>alle</a:t>
              </a:r>
              <a:r>
                <a:rPr lang="fr-BE" sz="1200" dirty="0" smtClean="0">
                  <a:solidFill>
                    <a:schemeClr val="tx2">
                      <a:lumMod val="75000"/>
                    </a:schemeClr>
                  </a:solidFill>
                </a:rPr>
                <a:t> </a:t>
              </a:r>
              <a:r>
                <a:rPr lang="fr-BE" sz="1200" dirty="0" err="1" smtClean="0">
                  <a:solidFill>
                    <a:schemeClr val="tx2">
                      <a:lumMod val="75000"/>
                    </a:schemeClr>
                  </a:solidFill>
                </a:rPr>
                <a:t>niveaus</a:t>
              </a:r>
              <a:r>
                <a:rPr lang="fr-BE" sz="1200" dirty="0" smtClean="0">
                  <a:solidFill>
                    <a:schemeClr val="tx2">
                      <a:lumMod val="75000"/>
                    </a:schemeClr>
                  </a:solidFill>
                </a:rPr>
                <a:t> (</a:t>
              </a:r>
              <a:r>
                <a:rPr lang="fr-BE" sz="1200" dirty="0" err="1" smtClean="0">
                  <a:solidFill>
                    <a:schemeClr val="tx2">
                      <a:lumMod val="75000"/>
                    </a:schemeClr>
                  </a:solidFill>
                </a:rPr>
                <a:t>CEO’s</a:t>
              </a:r>
              <a:r>
                <a:rPr lang="fr-BE" sz="1200" dirty="0" smtClean="0">
                  <a:solidFill>
                    <a:schemeClr val="tx2">
                      <a:lumMod val="75000"/>
                    </a:schemeClr>
                  </a:solidFill>
                </a:rPr>
                <a:t>, ICT-directeurs, service managers business </a:t>
              </a:r>
              <a:r>
                <a:rPr lang="fr-BE" sz="1200" dirty="0" err="1" smtClean="0">
                  <a:solidFill>
                    <a:schemeClr val="tx2">
                      <a:lumMod val="75000"/>
                    </a:schemeClr>
                  </a:solidFill>
                </a:rPr>
                <a:t>analisten</a:t>
              </a:r>
              <a:r>
                <a:rPr lang="fr-BE" sz="1200" dirty="0" smtClean="0">
                  <a:solidFill>
                    <a:schemeClr val="tx2">
                      <a:lumMod val="75000"/>
                    </a:schemeClr>
                  </a:solidFill>
                </a:rPr>
                <a:t>, </a:t>
              </a:r>
              <a:r>
                <a:rPr lang="fr-BE" sz="1200" dirty="0" err="1" smtClean="0">
                  <a:solidFill>
                    <a:schemeClr val="tx2">
                      <a:lumMod val="75000"/>
                    </a:schemeClr>
                  </a:solidFill>
                </a:rPr>
                <a:t>architecten</a:t>
              </a:r>
              <a:r>
                <a:rPr lang="fr-BE" sz="1200" dirty="0" smtClean="0">
                  <a:solidFill>
                    <a:schemeClr val="tx2">
                      <a:lumMod val="75000"/>
                    </a:schemeClr>
                  </a:solidFill>
                </a:rPr>
                <a:t>) om </a:t>
              </a:r>
              <a:r>
                <a:rPr lang="fr-BE" sz="1200" dirty="0" err="1" smtClean="0">
                  <a:solidFill>
                    <a:schemeClr val="tx2">
                      <a:lumMod val="75000"/>
                    </a:schemeClr>
                  </a:solidFill>
                </a:rPr>
                <a:t>een</a:t>
              </a:r>
              <a:r>
                <a:rPr lang="fr-BE" sz="1200" dirty="0" smtClean="0">
                  <a:solidFill>
                    <a:schemeClr val="tx2">
                      <a:lumMod val="75000"/>
                    </a:schemeClr>
                  </a:solidFill>
                </a:rPr>
                <a:t> </a:t>
              </a:r>
              <a:r>
                <a:rPr lang="fr-BE" sz="1200" dirty="0" err="1" smtClean="0">
                  <a:solidFill>
                    <a:schemeClr val="tx2">
                      <a:lumMod val="75000"/>
                    </a:schemeClr>
                  </a:solidFill>
                </a:rPr>
                <a:t>maximaal</a:t>
              </a:r>
              <a:r>
                <a:rPr lang="fr-BE" sz="1200" dirty="0" smtClean="0">
                  <a:solidFill>
                    <a:schemeClr val="tx2">
                      <a:lumMod val="75000"/>
                    </a:schemeClr>
                  </a:solidFill>
                </a:rPr>
                <a:t>  </a:t>
              </a:r>
              <a:r>
                <a:rPr lang="fr-BE" sz="1200" dirty="0" err="1" smtClean="0">
                  <a:solidFill>
                    <a:schemeClr val="tx2">
                      <a:lumMod val="75000"/>
                    </a:schemeClr>
                  </a:solidFill>
                </a:rPr>
                <a:t>zicht</a:t>
              </a:r>
              <a:r>
                <a:rPr lang="fr-BE" sz="1200" dirty="0" smtClean="0">
                  <a:solidFill>
                    <a:schemeClr val="tx2">
                      <a:lumMod val="75000"/>
                    </a:schemeClr>
                  </a:solidFill>
                </a:rPr>
                <a:t> te </a:t>
              </a:r>
              <a:r>
                <a:rPr lang="fr-BE" sz="1200" dirty="0" err="1" smtClean="0">
                  <a:solidFill>
                    <a:schemeClr val="tx2">
                      <a:lumMod val="75000"/>
                    </a:schemeClr>
                  </a:solidFill>
                </a:rPr>
                <a:t>houden</a:t>
              </a:r>
              <a:r>
                <a:rPr lang="fr-BE" sz="1200" dirty="0" smtClean="0">
                  <a:solidFill>
                    <a:schemeClr val="tx2">
                      <a:lumMod val="75000"/>
                    </a:schemeClr>
                  </a:solidFill>
                </a:rPr>
                <a:t> op </a:t>
              </a:r>
            </a:p>
            <a:p>
              <a:r>
                <a:rPr lang="fr-BE" sz="1200" dirty="0" smtClean="0">
                  <a:solidFill>
                    <a:schemeClr val="tx2">
                      <a:lumMod val="75000"/>
                    </a:schemeClr>
                  </a:solidFill>
                </a:rPr>
                <a:t>het </a:t>
              </a:r>
              <a:r>
                <a:rPr lang="fr-BE" sz="1200" b="1" dirty="0" err="1" smtClean="0">
                  <a:solidFill>
                    <a:schemeClr val="tx2">
                      <a:lumMod val="75000"/>
                    </a:schemeClr>
                  </a:solidFill>
                </a:rPr>
                <a:t>hergebruik</a:t>
              </a:r>
              <a:r>
                <a:rPr lang="fr-BE" sz="1200" b="1" dirty="0" smtClean="0">
                  <a:solidFill>
                    <a:schemeClr val="tx2">
                      <a:lumMod val="75000"/>
                    </a:schemeClr>
                  </a:solidFill>
                </a:rPr>
                <a:t> </a:t>
              </a:r>
              <a:r>
                <a:rPr lang="fr-BE" sz="1200" b="1" dirty="0" err="1" smtClean="0">
                  <a:solidFill>
                    <a:schemeClr val="tx2">
                      <a:lumMod val="75000"/>
                    </a:schemeClr>
                  </a:solidFill>
                </a:rPr>
                <a:t>potentieel</a:t>
              </a:r>
              <a:r>
                <a:rPr lang="fr-BE" sz="1200" dirty="0">
                  <a:solidFill>
                    <a:schemeClr val="tx2">
                      <a:lumMod val="75000"/>
                    </a:schemeClr>
                  </a:solidFill>
                </a:rPr>
                <a:t>.</a:t>
              </a:r>
              <a:endParaRPr lang="fr-BE" sz="1200" b="1" dirty="0">
                <a:solidFill>
                  <a:schemeClr val="tx2">
                    <a:lumMod val="75000"/>
                  </a:schemeClr>
                </a:solidFill>
              </a:endParaRPr>
            </a:p>
          </p:txBody>
        </p:sp>
        <p:cxnSp>
          <p:nvCxnSpPr>
            <p:cNvPr id="37" name="Straight Arrow Connector 36"/>
            <p:cNvCxnSpPr/>
            <p:nvPr/>
          </p:nvCxnSpPr>
          <p:spPr>
            <a:xfrm>
              <a:off x="6083108" y="5661248"/>
              <a:ext cx="864096" cy="0"/>
            </a:xfrm>
            <a:prstGeom prst="straightConnector1">
              <a:avLst/>
            </a:prstGeom>
            <a:ln w="15875">
              <a:solidFill>
                <a:srgbClr val="009999"/>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083108" y="4365104"/>
              <a:ext cx="0" cy="1296145"/>
            </a:xfrm>
            <a:prstGeom prst="line">
              <a:avLst/>
            </a:prstGeom>
            <a:ln w="15875">
              <a:solidFill>
                <a:srgbClr val="009999"/>
              </a:solidFill>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37001" y="4379620"/>
            <a:ext cx="2358567" cy="1938992"/>
          </a:xfrm>
          <a:prstGeom prst="rect">
            <a:avLst/>
          </a:prstGeom>
          <a:noFill/>
          <a:ln w="15875">
            <a:solidFill>
              <a:srgbClr val="FF0000"/>
            </a:solidFill>
          </a:ln>
        </p:spPr>
        <p:txBody>
          <a:bodyPr wrap="square" rtlCol="0">
            <a:spAutoFit/>
          </a:bodyPr>
          <a:lstStyle/>
          <a:p>
            <a:r>
              <a:rPr lang="fr-BE" sz="1200" dirty="0" smtClean="0">
                <a:solidFill>
                  <a:schemeClr val="tx2">
                    <a:lumMod val="75000"/>
                  </a:schemeClr>
                </a:solidFill>
              </a:rPr>
              <a:t>Er </a:t>
            </a:r>
            <a:r>
              <a:rPr lang="fr-BE" sz="1200" dirty="0" err="1" smtClean="0">
                <a:solidFill>
                  <a:schemeClr val="tx2">
                    <a:lumMod val="75000"/>
                  </a:schemeClr>
                </a:solidFill>
              </a:rPr>
              <a:t>wordt</a:t>
            </a:r>
            <a:r>
              <a:rPr lang="fr-BE" sz="1200" dirty="0" smtClean="0">
                <a:solidFill>
                  <a:schemeClr val="tx2">
                    <a:lumMod val="75000"/>
                  </a:schemeClr>
                </a:solidFill>
              </a:rPr>
              <a:t> </a:t>
            </a:r>
            <a:r>
              <a:rPr lang="fr-BE" sz="1200" dirty="0" err="1" smtClean="0">
                <a:solidFill>
                  <a:schemeClr val="tx2">
                    <a:lumMod val="75000"/>
                  </a:schemeClr>
                </a:solidFill>
              </a:rPr>
              <a:t>een</a:t>
            </a:r>
            <a:r>
              <a:rPr lang="fr-BE" sz="1200" b="1" dirty="0" smtClean="0">
                <a:solidFill>
                  <a:schemeClr val="tx2">
                    <a:lumMod val="75000"/>
                  </a:schemeClr>
                </a:solidFill>
              </a:rPr>
              <a:t> </a:t>
            </a:r>
            <a:r>
              <a:rPr lang="fr-BE" sz="1200" b="1" dirty="0" err="1" smtClean="0">
                <a:solidFill>
                  <a:schemeClr val="tx2">
                    <a:lumMod val="75000"/>
                  </a:schemeClr>
                </a:solidFill>
              </a:rPr>
              <a:t>cultuur</a:t>
            </a:r>
            <a:r>
              <a:rPr lang="fr-BE" sz="1200" b="1" dirty="0" smtClean="0">
                <a:solidFill>
                  <a:schemeClr val="tx2">
                    <a:lumMod val="75000"/>
                  </a:schemeClr>
                </a:solidFill>
              </a:rPr>
              <a:t> </a:t>
            </a:r>
            <a:r>
              <a:rPr lang="fr-BE" sz="1200" dirty="0" err="1" smtClean="0">
                <a:solidFill>
                  <a:schemeClr val="tx2">
                    <a:lumMod val="75000"/>
                  </a:schemeClr>
                </a:solidFill>
              </a:rPr>
              <a:t>gecreëerd</a:t>
            </a:r>
            <a:r>
              <a:rPr lang="fr-BE" sz="1200" dirty="0" smtClean="0">
                <a:solidFill>
                  <a:schemeClr val="tx2">
                    <a:lumMod val="75000"/>
                  </a:schemeClr>
                </a:solidFill>
              </a:rPr>
              <a:t> </a:t>
            </a:r>
            <a:r>
              <a:rPr lang="fr-BE" sz="1200" dirty="0" err="1" smtClean="0">
                <a:solidFill>
                  <a:schemeClr val="tx2">
                    <a:lumMod val="75000"/>
                  </a:schemeClr>
                </a:solidFill>
              </a:rPr>
              <a:t>binnen</a:t>
            </a:r>
            <a:r>
              <a:rPr lang="fr-BE" sz="1200" dirty="0" smtClean="0">
                <a:solidFill>
                  <a:schemeClr val="tx2">
                    <a:lumMod val="75000"/>
                  </a:schemeClr>
                </a:solidFill>
              </a:rPr>
              <a:t> de </a:t>
            </a:r>
            <a:r>
              <a:rPr lang="fr-BE" sz="1200" dirty="0" err="1" smtClean="0">
                <a:solidFill>
                  <a:schemeClr val="tx2">
                    <a:lumMod val="75000"/>
                  </a:schemeClr>
                </a:solidFill>
              </a:rPr>
              <a:t>Smals</a:t>
            </a:r>
            <a:r>
              <a:rPr lang="fr-BE" sz="1200" dirty="0" smtClean="0">
                <a:solidFill>
                  <a:schemeClr val="tx2">
                    <a:lumMod val="75000"/>
                  </a:schemeClr>
                </a:solidFill>
              </a:rPr>
              <a:t> </a:t>
            </a:r>
            <a:r>
              <a:rPr lang="fr-BE" sz="1200" dirty="0" err="1" smtClean="0">
                <a:solidFill>
                  <a:schemeClr val="tx2">
                    <a:lumMod val="75000"/>
                  </a:schemeClr>
                </a:solidFill>
              </a:rPr>
              <a:t>organisatie</a:t>
            </a:r>
            <a:endParaRPr lang="fr-BE" sz="1200" dirty="0" smtClean="0">
              <a:solidFill>
                <a:schemeClr val="tx2">
                  <a:lumMod val="75000"/>
                </a:schemeClr>
              </a:solidFill>
            </a:endParaRPr>
          </a:p>
          <a:p>
            <a:r>
              <a:rPr lang="fr-BE" sz="1200" dirty="0" smtClean="0">
                <a:solidFill>
                  <a:schemeClr val="tx2">
                    <a:lumMod val="75000"/>
                  </a:schemeClr>
                </a:solidFill>
              </a:rPr>
              <a:t>om </a:t>
            </a:r>
            <a:r>
              <a:rPr lang="fr-BE" sz="1200" b="1" dirty="0" err="1" smtClean="0">
                <a:solidFill>
                  <a:schemeClr val="tx2">
                    <a:lumMod val="75000"/>
                  </a:schemeClr>
                </a:solidFill>
              </a:rPr>
              <a:t>herbruikbare</a:t>
            </a:r>
            <a:r>
              <a:rPr lang="fr-BE" sz="1200" b="1" dirty="0" smtClean="0">
                <a:solidFill>
                  <a:schemeClr val="tx2">
                    <a:lumMod val="75000"/>
                  </a:schemeClr>
                </a:solidFill>
              </a:rPr>
              <a:t> </a:t>
            </a:r>
            <a:r>
              <a:rPr lang="fr-BE" sz="1200" b="1" dirty="0" err="1" smtClean="0">
                <a:solidFill>
                  <a:schemeClr val="tx2">
                    <a:lumMod val="75000"/>
                  </a:schemeClr>
                </a:solidFill>
              </a:rPr>
              <a:t>producten</a:t>
            </a:r>
            <a:r>
              <a:rPr lang="fr-BE" sz="1200" b="1" dirty="0" smtClean="0">
                <a:solidFill>
                  <a:schemeClr val="tx2">
                    <a:lumMod val="75000"/>
                  </a:schemeClr>
                </a:solidFill>
              </a:rPr>
              <a:t> </a:t>
            </a:r>
            <a:r>
              <a:rPr lang="fr-BE" sz="1200" dirty="0" smtClean="0">
                <a:solidFill>
                  <a:schemeClr val="tx2">
                    <a:lumMod val="75000"/>
                  </a:schemeClr>
                </a:solidFill>
              </a:rPr>
              <a:t>te </a:t>
            </a:r>
            <a:r>
              <a:rPr lang="fr-BE" sz="1200" dirty="0" err="1" smtClean="0">
                <a:solidFill>
                  <a:schemeClr val="tx2">
                    <a:lumMod val="75000"/>
                  </a:schemeClr>
                </a:solidFill>
              </a:rPr>
              <a:t>maken</a:t>
            </a:r>
            <a:r>
              <a:rPr lang="fr-BE" sz="1200" dirty="0" smtClean="0">
                <a:solidFill>
                  <a:schemeClr val="tx2">
                    <a:lumMod val="75000"/>
                  </a:schemeClr>
                </a:solidFill>
              </a:rPr>
              <a:t> en </a:t>
            </a:r>
            <a:r>
              <a:rPr lang="fr-BE" sz="1200" dirty="0" err="1" smtClean="0">
                <a:solidFill>
                  <a:schemeClr val="tx2">
                    <a:lumMod val="75000"/>
                  </a:schemeClr>
                </a:solidFill>
              </a:rPr>
              <a:t>hergebruik</a:t>
            </a:r>
            <a:r>
              <a:rPr lang="fr-BE" sz="1200" dirty="0" smtClean="0">
                <a:solidFill>
                  <a:schemeClr val="tx2">
                    <a:lumMod val="75000"/>
                  </a:schemeClr>
                </a:solidFill>
              </a:rPr>
              <a:t> te </a:t>
            </a:r>
            <a:r>
              <a:rPr lang="fr-BE" sz="1200" dirty="0" err="1" smtClean="0">
                <a:solidFill>
                  <a:schemeClr val="tx2">
                    <a:lumMod val="75000"/>
                  </a:schemeClr>
                </a:solidFill>
              </a:rPr>
              <a:t>omarmen</a:t>
            </a:r>
            <a:r>
              <a:rPr lang="fr-BE" sz="1200" dirty="0" smtClean="0">
                <a:solidFill>
                  <a:schemeClr val="tx2">
                    <a:lumMod val="75000"/>
                  </a:schemeClr>
                </a:solidFill>
              </a:rPr>
              <a:t>. </a:t>
            </a:r>
          </a:p>
          <a:p>
            <a:r>
              <a:rPr lang="fr-BE" sz="1200" dirty="0" err="1" smtClean="0">
                <a:solidFill>
                  <a:schemeClr val="tx2">
                    <a:lumMod val="75000"/>
                  </a:schemeClr>
                </a:solidFill>
              </a:rPr>
              <a:t>Ook</a:t>
            </a:r>
            <a:r>
              <a:rPr lang="fr-BE" sz="1200" dirty="0" smtClean="0">
                <a:solidFill>
                  <a:schemeClr val="tx2">
                    <a:lumMod val="75000"/>
                  </a:schemeClr>
                </a:solidFill>
              </a:rPr>
              <a:t> de </a:t>
            </a:r>
            <a:r>
              <a:rPr lang="fr-BE" sz="1200" dirty="0" err="1" smtClean="0">
                <a:solidFill>
                  <a:schemeClr val="tx2">
                    <a:lumMod val="75000"/>
                  </a:schemeClr>
                </a:solidFill>
              </a:rPr>
              <a:t>lidinstellingen</a:t>
            </a:r>
            <a:r>
              <a:rPr lang="fr-BE" sz="1200" dirty="0" smtClean="0">
                <a:solidFill>
                  <a:schemeClr val="tx2">
                    <a:lumMod val="75000"/>
                  </a:schemeClr>
                </a:solidFill>
              </a:rPr>
              <a:t> en </a:t>
            </a:r>
            <a:r>
              <a:rPr lang="fr-BE" sz="1200" dirty="0" err="1" smtClean="0">
                <a:solidFill>
                  <a:schemeClr val="tx2">
                    <a:lumMod val="75000"/>
                  </a:schemeClr>
                </a:solidFill>
              </a:rPr>
              <a:t>derde</a:t>
            </a:r>
            <a:r>
              <a:rPr lang="fr-BE" sz="1200" dirty="0" smtClean="0">
                <a:solidFill>
                  <a:schemeClr val="tx2">
                    <a:lumMod val="75000"/>
                  </a:schemeClr>
                </a:solidFill>
              </a:rPr>
              <a:t> </a:t>
            </a:r>
            <a:r>
              <a:rPr lang="fr-BE" sz="1200" dirty="0" err="1" smtClean="0">
                <a:solidFill>
                  <a:schemeClr val="tx2">
                    <a:lumMod val="75000"/>
                  </a:schemeClr>
                </a:solidFill>
              </a:rPr>
              <a:t>betrokken</a:t>
            </a:r>
            <a:r>
              <a:rPr lang="fr-BE" sz="1200" dirty="0" smtClean="0">
                <a:solidFill>
                  <a:schemeClr val="tx2">
                    <a:lumMod val="75000"/>
                  </a:schemeClr>
                </a:solidFill>
              </a:rPr>
              <a:t> </a:t>
            </a:r>
            <a:r>
              <a:rPr lang="fr-BE" sz="1200" dirty="0" err="1" smtClean="0">
                <a:solidFill>
                  <a:schemeClr val="tx2">
                    <a:lumMod val="75000"/>
                  </a:schemeClr>
                </a:solidFill>
              </a:rPr>
              <a:t>partijen</a:t>
            </a:r>
            <a:r>
              <a:rPr lang="fr-BE" sz="1200" dirty="0" smtClean="0">
                <a:solidFill>
                  <a:schemeClr val="tx2">
                    <a:lumMod val="75000"/>
                  </a:schemeClr>
                </a:solidFill>
              </a:rPr>
              <a:t> </a:t>
            </a:r>
            <a:r>
              <a:rPr lang="fr-BE" sz="1200" dirty="0" err="1" smtClean="0">
                <a:solidFill>
                  <a:schemeClr val="tx2">
                    <a:lumMod val="75000"/>
                  </a:schemeClr>
                </a:solidFill>
              </a:rPr>
              <a:t>engageren</a:t>
            </a:r>
            <a:r>
              <a:rPr lang="fr-BE" sz="1200" dirty="0" smtClean="0">
                <a:solidFill>
                  <a:schemeClr val="tx2">
                    <a:lumMod val="75000"/>
                  </a:schemeClr>
                </a:solidFill>
              </a:rPr>
              <a:t> </a:t>
            </a:r>
            <a:r>
              <a:rPr lang="fr-BE" sz="1200" dirty="0" err="1" smtClean="0">
                <a:solidFill>
                  <a:schemeClr val="tx2">
                    <a:lumMod val="75000"/>
                  </a:schemeClr>
                </a:solidFill>
              </a:rPr>
              <a:t>zich</a:t>
            </a:r>
            <a:r>
              <a:rPr lang="fr-BE" sz="1200" dirty="0" smtClean="0">
                <a:solidFill>
                  <a:schemeClr val="tx2">
                    <a:lumMod val="75000"/>
                  </a:schemeClr>
                </a:solidFill>
              </a:rPr>
              <a:t> om </a:t>
            </a:r>
            <a:r>
              <a:rPr lang="fr-BE" sz="1200" dirty="0" err="1" smtClean="0">
                <a:solidFill>
                  <a:schemeClr val="tx2">
                    <a:lumMod val="75000"/>
                  </a:schemeClr>
                </a:solidFill>
              </a:rPr>
              <a:t>ten</a:t>
            </a:r>
            <a:r>
              <a:rPr lang="fr-BE" sz="1200" dirty="0" smtClean="0">
                <a:solidFill>
                  <a:schemeClr val="tx2">
                    <a:lumMod val="75000"/>
                  </a:schemeClr>
                </a:solidFill>
              </a:rPr>
              <a:t> </a:t>
            </a:r>
            <a:r>
              <a:rPr lang="fr-BE" sz="1200" dirty="0" err="1" smtClean="0">
                <a:solidFill>
                  <a:schemeClr val="tx2">
                    <a:lumMod val="75000"/>
                  </a:schemeClr>
                </a:solidFill>
              </a:rPr>
              <a:t>allen</a:t>
            </a:r>
            <a:r>
              <a:rPr lang="fr-BE" sz="1200" dirty="0" smtClean="0">
                <a:solidFill>
                  <a:schemeClr val="tx2">
                    <a:lumMod val="75000"/>
                  </a:schemeClr>
                </a:solidFill>
              </a:rPr>
              <a:t> </a:t>
            </a:r>
            <a:r>
              <a:rPr lang="fr-BE" sz="1200" dirty="0" err="1" smtClean="0">
                <a:solidFill>
                  <a:schemeClr val="tx2">
                    <a:lumMod val="75000"/>
                  </a:schemeClr>
                </a:solidFill>
              </a:rPr>
              <a:t>tijde</a:t>
            </a:r>
            <a:r>
              <a:rPr lang="fr-BE" sz="1200" dirty="0" smtClean="0">
                <a:solidFill>
                  <a:schemeClr val="tx2">
                    <a:lumMod val="75000"/>
                  </a:schemeClr>
                </a:solidFill>
              </a:rPr>
              <a:t> </a:t>
            </a:r>
            <a:r>
              <a:rPr lang="fr-BE" sz="1200" dirty="0" err="1" smtClean="0">
                <a:solidFill>
                  <a:schemeClr val="tx2">
                    <a:lumMod val="75000"/>
                  </a:schemeClr>
                </a:solidFill>
              </a:rPr>
              <a:t>hergebruik</a:t>
            </a:r>
            <a:r>
              <a:rPr lang="fr-BE" sz="1200" dirty="0" smtClean="0">
                <a:solidFill>
                  <a:schemeClr val="tx2">
                    <a:lumMod val="75000"/>
                  </a:schemeClr>
                </a:solidFill>
              </a:rPr>
              <a:t> na te </a:t>
            </a:r>
            <a:r>
              <a:rPr lang="fr-BE" sz="1200" dirty="0" err="1" smtClean="0">
                <a:solidFill>
                  <a:schemeClr val="tx2">
                    <a:lumMod val="75000"/>
                  </a:schemeClr>
                </a:solidFill>
              </a:rPr>
              <a:t>streven</a:t>
            </a:r>
            <a:r>
              <a:rPr lang="fr-BE" sz="1200" dirty="0" smtClean="0">
                <a:solidFill>
                  <a:schemeClr val="tx2">
                    <a:lumMod val="75000"/>
                  </a:schemeClr>
                </a:solidFill>
              </a:rPr>
              <a:t>.</a:t>
            </a:r>
          </a:p>
          <a:p>
            <a:r>
              <a:rPr lang="fr-BE" sz="1200" dirty="0" smtClean="0">
                <a:solidFill>
                  <a:schemeClr val="tx2">
                    <a:lumMod val="75000"/>
                  </a:schemeClr>
                </a:solidFill>
              </a:rPr>
              <a:t>Indien </a:t>
            </a:r>
            <a:r>
              <a:rPr lang="fr-BE" sz="1200" dirty="0" err="1" smtClean="0">
                <a:solidFill>
                  <a:schemeClr val="tx2">
                    <a:lumMod val="75000"/>
                  </a:schemeClr>
                </a:solidFill>
              </a:rPr>
              <a:t>nodig</a:t>
            </a:r>
            <a:r>
              <a:rPr lang="fr-BE" sz="1200" dirty="0" smtClean="0">
                <a:solidFill>
                  <a:schemeClr val="tx2">
                    <a:lumMod val="75000"/>
                  </a:schemeClr>
                </a:solidFill>
              </a:rPr>
              <a:t> kan de </a:t>
            </a:r>
            <a:r>
              <a:rPr lang="fr-BE" sz="1200" b="1" dirty="0" err="1" smtClean="0">
                <a:solidFill>
                  <a:schemeClr val="tx2">
                    <a:lumMod val="75000"/>
                  </a:schemeClr>
                </a:solidFill>
              </a:rPr>
              <a:t>regelgeving</a:t>
            </a:r>
            <a:r>
              <a:rPr lang="fr-BE" sz="1200" dirty="0">
                <a:solidFill>
                  <a:schemeClr val="tx2">
                    <a:lumMod val="75000"/>
                  </a:schemeClr>
                </a:solidFill>
              </a:rPr>
              <a:t> </a:t>
            </a:r>
            <a:r>
              <a:rPr lang="fr-BE" sz="1200" dirty="0" err="1" smtClean="0">
                <a:solidFill>
                  <a:schemeClr val="tx2">
                    <a:lumMod val="75000"/>
                  </a:schemeClr>
                </a:solidFill>
              </a:rPr>
              <a:t>mee</a:t>
            </a:r>
            <a:r>
              <a:rPr lang="fr-BE" sz="1200" dirty="0" smtClean="0">
                <a:solidFill>
                  <a:schemeClr val="tx2">
                    <a:lumMod val="75000"/>
                  </a:schemeClr>
                </a:solidFill>
              </a:rPr>
              <a:t> </a:t>
            </a:r>
            <a:r>
              <a:rPr lang="fr-BE" sz="1200" dirty="0" err="1" smtClean="0">
                <a:solidFill>
                  <a:schemeClr val="tx2">
                    <a:lumMod val="75000"/>
                  </a:schemeClr>
                </a:solidFill>
              </a:rPr>
              <a:t>evolueren</a:t>
            </a:r>
            <a:r>
              <a:rPr lang="fr-BE" sz="1200" dirty="0" smtClean="0">
                <a:solidFill>
                  <a:schemeClr val="tx2">
                    <a:lumMod val="75000"/>
                  </a:schemeClr>
                </a:solidFill>
              </a:rPr>
              <a:t>.</a:t>
            </a:r>
          </a:p>
        </p:txBody>
      </p:sp>
      <p:cxnSp>
        <p:nvCxnSpPr>
          <p:cNvPr id="40" name="Straight Connector 39"/>
          <p:cNvCxnSpPr/>
          <p:nvPr/>
        </p:nvCxnSpPr>
        <p:spPr>
          <a:xfrm flipV="1">
            <a:off x="3059832" y="5301208"/>
            <a:ext cx="0" cy="33231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2427828" y="5633519"/>
            <a:ext cx="632004" cy="77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Date Placeholder 9"/>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54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normAutofit fontScale="92500" lnSpcReduction="10000"/>
          </a:bodyPr>
          <a:lstStyle/>
          <a:p>
            <a:r>
              <a:rPr lang="nl-BE" smtClean="0"/>
              <a:t>wat ?</a:t>
            </a:r>
          </a:p>
          <a:p>
            <a:pPr lvl="1"/>
            <a:r>
              <a:rPr lang="nl-BE" smtClean="0"/>
              <a:t>gedistribueerd grootboek over het internet</a:t>
            </a:r>
          </a:p>
          <a:p>
            <a:pPr lvl="1"/>
            <a:r>
              <a:rPr lang="nl-BE" smtClean="0"/>
              <a:t>elke actie is en blijft zichtbaar voor iedereen; alleen toevoegen van lijnen is mogelijk</a:t>
            </a:r>
          </a:p>
          <a:p>
            <a:pPr lvl="1"/>
            <a:r>
              <a:rPr lang="nl-BE" smtClean="0"/>
              <a:t>“peer to peer”: er zijn geen tussenpersonen nodig om transacties te doen</a:t>
            </a:r>
          </a:p>
          <a:p>
            <a:pPr lvl="1"/>
            <a:r>
              <a:rPr lang="nl-BE" smtClean="0"/>
              <a:t>beveiligd door onbreekbare cryptografie</a:t>
            </a:r>
          </a:p>
          <a:p>
            <a:pPr lvl="1"/>
            <a:r>
              <a:rPr lang="nl-BE" smtClean="0"/>
              <a:t>bruikbaar voor alles met waarde, in de meest brede betekenis</a:t>
            </a:r>
          </a:p>
          <a:p>
            <a:r>
              <a:rPr lang="nl-BE" smtClean="0"/>
              <a:t>wat kan blockchain registreren ?</a:t>
            </a:r>
          </a:p>
          <a:p>
            <a:pPr lvl="1"/>
            <a:r>
              <a:rPr lang="nl-BE" smtClean="0"/>
              <a:t>bestaan: registratie van het bestaan, identiteit en attributen</a:t>
            </a:r>
          </a:p>
          <a:p>
            <a:pPr lvl="1"/>
            <a:r>
              <a:rPr lang="nl-BE" smtClean="0"/>
              <a:t>integriteit: registratie van unieke bestanden (“hashcodes”)</a:t>
            </a:r>
          </a:p>
          <a:p>
            <a:pPr lvl="1"/>
            <a:r>
              <a:rPr lang="nl-BE" smtClean="0"/>
              <a:t>eigendom: registratie wie de eigenaar is</a:t>
            </a:r>
          </a:p>
          <a:p>
            <a:pPr lvl="1"/>
            <a:r>
              <a:rPr lang="nl-BE" smtClean="0"/>
              <a:t>overdracht van eigendom, gegevens of waarde</a:t>
            </a:r>
          </a:p>
          <a:p>
            <a:pPr lvl="1"/>
            <a:r>
              <a:rPr lang="nl-BE" smtClean="0"/>
              <a:t>proces: registratie van een keten van events of documenten</a:t>
            </a:r>
          </a:p>
          <a:p>
            <a:pPr lvl="1"/>
            <a:r>
              <a:rPr lang="nl-BE" smtClean="0"/>
              <a:t>contracten</a:t>
            </a:r>
          </a:p>
          <a:p>
            <a:pPr lvl="1"/>
            <a:r>
              <a:rPr lang="nl-BE" smtClean="0"/>
              <a:t>…</a:t>
            </a:r>
            <a:endParaRPr lang="fr-BE" smtClean="0"/>
          </a:p>
          <a:p>
            <a:pPr lvl="1"/>
            <a:endParaRPr lang="nl-BE" smtClean="0"/>
          </a:p>
          <a:p>
            <a:endParaRPr lang="nl-BE" smtClean="0"/>
          </a:p>
          <a:p>
            <a:endParaRPr lang="fr-BE" dirty="0"/>
          </a:p>
        </p:txBody>
      </p:sp>
      <p:sp>
        <p:nvSpPr>
          <p:cNvPr id="9" name="Title 8"/>
          <p:cNvSpPr>
            <a:spLocks noGrp="1"/>
          </p:cNvSpPr>
          <p:nvPr>
            <p:ph type="title"/>
          </p:nvPr>
        </p:nvSpPr>
        <p:spPr/>
        <p:txBody>
          <a:bodyPr/>
          <a:lstStyle/>
          <a:p>
            <a:r>
              <a:rPr lang="nl-BE" dirty="0" smtClean="0"/>
              <a:t>Essentie van blockchain</a:t>
            </a:r>
            <a:endParaRPr lang="fr-BE" dirty="0"/>
          </a:p>
        </p:txBody>
      </p:sp>
      <p:sp>
        <p:nvSpPr>
          <p:cNvPr id="2" name="Date Placeholder 1"/>
          <p:cNvSpPr>
            <a:spLocks noGrp="1"/>
          </p:cNvSpPr>
          <p:nvPr>
            <p:ph type="dt" sz="half" idx="10"/>
          </p:nvPr>
        </p:nvSpPr>
        <p:spPr/>
        <p:txBody>
          <a:bodyPr/>
          <a:lstStyle/>
          <a:p>
            <a:r>
              <a:rPr lang="fr-FR" smtClean="0"/>
              <a:t>18/06/2018</a:t>
            </a:r>
            <a:endParaRPr lang="nl-NL" dirty="0"/>
          </a:p>
        </p:txBody>
      </p:sp>
      <p:sp>
        <p:nvSpPr>
          <p:cNvPr id="4" name="Slide Number Placeholder 3"/>
          <p:cNvSpPr>
            <a:spLocks noGrp="1"/>
          </p:cNvSpPr>
          <p:nvPr>
            <p:ph type="sldNum" sz="quarter" idx="12"/>
          </p:nvPr>
        </p:nvSpPr>
        <p:spPr/>
        <p:txBody>
          <a:bodyPr/>
          <a:lstStyle/>
          <a:p>
            <a:fld id="{7A7F1E79-8225-48A0-95BD-5254C3720E2D}" type="slidenum">
              <a:rPr lang="en-GB" smtClean="0"/>
              <a:pPr/>
              <a:t>5</a:t>
            </a:fld>
            <a:endParaRPr lang="en-GB" dirty="0"/>
          </a:p>
        </p:txBody>
      </p:sp>
    </p:spTree>
    <p:extLst>
      <p:ext uri="{BB962C8B-B14F-4D97-AF65-F5344CB8AC3E}">
        <p14:creationId xmlns:p14="http://schemas.microsoft.com/office/powerpoint/2010/main" val="7652057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Cataloog</a:t>
            </a:r>
            <a:endParaRPr lang="fr-BE" dirty="0"/>
          </a:p>
        </p:txBody>
      </p:sp>
      <p:sp>
        <p:nvSpPr>
          <p:cNvPr id="3" name="Content Placeholder 2"/>
          <p:cNvSpPr>
            <a:spLocks noGrp="1"/>
          </p:cNvSpPr>
          <p:nvPr>
            <p:ph idx="1"/>
          </p:nvPr>
        </p:nvSpPr>
        <p:spPr>
          <a:xfrm>
            <a:off x="457200" y="1093598"/>
            <a:ext cx="3810523" cy="5215722"/>
          </a:xfrm>
        </p:spPr>
        <p:txBody>
          <a:bodyPr/>
          <a:lstStyle/>
          <a:p>
            <a:r>
              <a:rPr lang="fr-BE" dirty="0" err="1"/>
              <a:t>f</a:t>
            </a:r>
            <a:r>
              <a:rPr lang="fr-BE" dirty="0" err="1" smtClean="0"/>
              <a:t>unctionaliteiten</a:t>
            </a:r>
            <a:endParaRPr lang="fr-BE" dirty="0" smtClean="0"/>
          </a:p>
          <a:p>
            <a:pPr lvl="1"/>
            <a:r>
              <a:rPr lang="nl-BE" dirty="0" smtClean="0"/>
              <a:t>gecoördineerd door Smals</a:t>
            </a:r>
            <a:endParaRPr lang="fr-BE" dirty="0" smtClean="0"/>
          </a:p>
          <a:p>
            <a:pPr lvl="1"/>
            <a:r>
              <a:rPr lang="fr-BE" dirty="0" err="1" smtClean="0"/>
              <a:t>overkoepelend</a:t>
            </a:r>
            <a:r>
              <a:rPr lang="fr-BE" dirty="0" smtClean="0"/>
              <a:t> over </a:t>
            </a:r>
            <a:r>
              <a:rPr lang="fr-BE" dirty="0" err="1" smtClean="0"/>
              <a:t>alle</a:t>
            </a:r>
            <a:r>
              <a:rPr lang="fr-BE" dirty="0" smtClean="0"/>
              <a:t> </a:t>
            </a:r>
            <a:r>
              <a:rPr lang="fr-BE" dirty="0" err="1" smtClean="0"/>
              <a:t>deelcatalogi</a:t>
            </a:r>
            <a:endParaRPr lang="fr-BE" dirty="0" smtClean="0"/>
          </a:p>
          <a:p>
            <a:pPr lvl="1"/>
            <a:r>
              <a:rPr lang="fr-BE" dirty="0" err="1"/>
              <a:t>b</a:t>
            </a:r>
            <a:r>
              <a:rPr lang="fr-BE" dirty="0" err="1" smtClean="0"/>
              <a:t>evat</a:t>
            </a:r>
            <a:r>
              <a:rPr lang="fr-BE" dirty="0" smtClean="0"/>
              <a:t> de </a:t>
            </a:r>
            <a:r>
              <a:rPr lang="fr-BE" dirty="0" err="1" smtClean="0"/>
              <a:t>belangrijkste</a:t>
            </a:r>
            <a:r>
              <a:rPr lang="fr-BE" dirty="0" smtClean="0"/>
              <a:t> </a:t>
            </a:r>
            <a:r>
              <a:rPr lang="fr-BE" dirty="0" err="1" smtClean="0"/>
              <a:t>herbruikbare</a:t>
            </a:r>
            <a:r>
              <a:rPr lang="fr-BE" dirty="0" smtClean="0"/>
              <a:t> </a:t>
            </a:r>
            <a:r>
              <a:rPr lang="fr-BE" dirty="0" err="1" smtClean="0"/>
              <a:t>elementen</a:t>
            </a:r>
            <a:endParaRPr lang="fr-BE" dirty="0" smtClean="0"/>
          </a:p>
          <a:p>
            <a:pPr lvl="1"/>
            <a:r>
              <a:rPr lang="fr-BE" dirty="0" err="1"/>
              <a:t>i</a:t>
            </a:r>
            <a:r>
              <a:rPr lang="fr-BE" dirty="0" err="1" smtClean="0"/>
              <a:t>s</a:t>
            </a:r>
            <a:r>
              <a:rPr lang="fr-BE" dirty="0" smtClean="0"/>
              <a:t> </a:t>
            </a:r>
            <a:r>
              <a:rPr lang="fr-BE" dirty="0" err="1" smtClean="0"/>
              <a:t>snel</a:t>
            </a:r>
            <a:r>
              <a:rPr lang="fr-BE" dirty="0" smtClean="0"/>
              <a:t> en </a:t>
            </a:r>
            <a:r>
              <a:rPr lang="fr-BE" dirty="0" err="1" smtClean="0"/>
              <a:t>eenvoudig</a:t>
            </a:r>
            <a:r>
              <a:rPr lang="fr-BE" dirty="0" smtClean="0"/>
              <a:t> </a:t>
            </a:r>
            <a:r>
              <a:rPr lang="fr-BE" dirty="0" err="1" smtClean="0"/>
              <a:t>toegankelijk</a:t>
            </a:r>
            <a:endParaRPr lang="fr-BE" dirty="0" smtClean="0"/>
          </a:p>
          <a:p>
            <a:pPr lvl="1"/>
            <a:r>
              <a:rPr lang="fr-BE" dirty="0" err="1"/>
              <a:t>v</a:t>
            </a:r>
            <a:r>
              <a:rPr lang="fr-BE" dirty="0" err="1" smtClean="0"/>
              <a:t>oor</a:t>
            </a:r>
            <a:r>
              <a:rPr lang="fr-BE" dirty="0" smtClean="0"/>
              <a:t> </a:t>
            </a:r>
            <a:r>
              <a:rPr lang="fr-BE" dirty="0" err="1" smtClean="0"/>
              <a:t>Smals</a:t>
            </a:r>
            <a:r>
              <a:rPr lang="fr-BE" dirty="0" smtClean="0"/>
              <a:t>, de </a:t>
            </a:r>
            <a:r>
              <a:rPr lang="fr-BE" dirty="0" err="1" smtClean="0"/>
              <a:t>leden</a:t>
            </a:r>
            <a:r>
              <a:rPr lang="fr-BE" dirty="0" smtClean="0"/>
              <a:t> en </a:t>
            </a:r>
            <a:r>
              <a:rPr lang="fr-BE" dirty="0" err="1" smtClean="0"/>
              <a:t>derden</a:t>
            </a:r>
            <a:r>
              <a:rPr lang="fr-BE" dirty="0" smtClean="0"/>
              <a:t> </a:t>
            </a:r>
          </a:p>
          <a:p>
            <a:endParaRPr lang="fr-BE" dirty="0"/>
          </a:p>
        </p:txBody>
      </p:sp>
      <p:grpSp>
        <p:nvGrpSpPr>
          <p:cNvPr id="6" name="Group 5"/>
          <p:cNvGrpSpPr/>
          <p:nvPr/>
        </p:nvGrpSpPr>
        <p:grpSpPr>
          <a:xfrm>
            <a:off x="4427984" y="1844823"/>
            <a:ext cx="4104456" cy="3888433"/>
            <a:chOff x="4904101" y="2709001"/>
            <a:chExt cx="3417077" cy="3417077"/>
          </a:xfrm>
        </p:grpSpPr>
        <p:grpSp>
          <p:nvGrpSpPr>
            <p:cNvPr id="7" name="Group 6"/>
            <p:cNvGrpSpPr/>
            <p:nvPr/>
          </p:nvGrpSpPr>
          <p:grpSpPr>
            <a:xfrm>
              <a:off x="4904101" y="2709001"/>
              <a:ext cx="3417077" cy="3417077"/>
              <a:chOff x="4895907" y="2709002"/>
              <a:chExt cx="3417077" cy="3417077"/>
            </a:xfrm>
          </p:grpSpPr>
          <p:sp>
            <p:nvSpPr>
              <p:cNvPr id="9" name="Block Arc 8"/>
              <p:cNvSpPr/>
              <p:nvPr/>
            </p:nvSpPr>
            <p:spPr>
              <a:xfrm>
                <a:off x="5288946" y="3102041"/>
                <a:ext cx="2631000" cy="2631000"/>
              </a:xfrm>
              <a:prstGeom prst="blockArc">
                <a:avLst>
                  <a:gd name="adj1" fmla="val 10800000"/>
                  <a:gd name="adj2" fmla="val 16200000"/>
                  <a:gd name="adj3" fmla="val 4636"/>
                </a:avLst>
              </a:prstGeom>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10" name="Block Arc 9"/>
              <p:cNvSpPr/>
              <p:nvPr/>
            </p:nvSpPr>
            <p:spPr>
              <a:xfrm>
                <a:off x="5288946" y="3102041"/>
                <a:ext cx="2631000" cy="2631000"/>
              </a:xfrm>
              <a:prstGeom prst="blockArc">
                <a:avLst>
                  <a:gd name="adj1" fmla="val 5400000"/>
                  <a:gd name="adj2" fmla="val 10800000"/>
                  <a:gd name="adj3" fmla="val 4636"/>
                </a:avLst>
              </a:prstGeom>
            </p:spPr>
            <p:style>
              <a:lnRef idx="0">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11" name="Block Arc 10"/>
              <p:cNvSpPr/>
              <p:nvPr/>
            </p:nvSpPr>
            <p:spPr>
              <a:xfrm>
                <a:off x="5288946" y="3102041"/>
                <a:ext cx="2631000" cy="2631000"/>
              </a:xfrm>
              <a:prstGeom prst="blockArc">
                <a:avLst>
                  <a:gd name="adj1" fmla="val 0"/>
                  <a:gd name="adj2" fmla="val 5400000"/>
                  <a:gd name="adj3" fmla="val 4636"/>
                </a:avLst>
              </a:prstGeom>
            </p:spPr>
            <p:style>
              <a:lnRef idx="0">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12" name="Block Arc 11"/>
              <p:cNvSpPr/>
              <p:nvPr/>
            </p:nvSpPr>
            <p:spPr>
              <a:xfrm>
                <a:off x="5288946" y="3102041"/>
                <a:ext cx="2631000" cy="2631000"/>
              </a:xfrm>
              <a:prstGeom prst="blockArc">
                <a:avLst>
                  <a:gd name="adj1" fmla="val 16200000"/>
                  <a:gd name="adj2" fmla="val 0"/>
                  <a:gd name="adj3" fmla="val 4636"/>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Freeform 12"/>
              <p:cNvSpPr/>
              <p:nvPr/>
            </p:nvSpPr>
            <p:spPr>
              <a:xfrm>
                <a:off x="6180913" y="2709002"/>
                <a:ext cx="847065" cy="847065"/>
              </a:xfrm>
              <a:custGeom>
                <a:avLst/>
                <a:gdLst>
                  <a:gd name="connsiteX0" fmla="*/ 0 w 847065"/>
                  <a:gd name="connsiteY0" fmla="*/ 423533 h 847065"/>
                  <a:gd name="connsiteX1" fmla="*/ 423533 w 847065"/>
                  <a:gd name="connsiteY1" fmla="*/ 0 h 847065"/>
                  <a:gd name="connsiteX2" fmla="*/ 847066 w 847065"/>
                  <a:gd name="connsiteY2" fmla="*/ 423533 h 847065"/>
                  <a:gd name="connsiteX3" fmla="*/ 423533 w 847065"/>
                  <a:gd name="connsiteY3" fmla="*/ 847066 h 847065"/>
                  <a:gd name="connsiteX4" fmla="*/ 0 w 847065"/>
                  <a:gd name="connsiteY4" fmla="*/ 423533 h 84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065" h="847065">
                    <a:moveTo>
                      <a:pt x="0" y="423533"/>
                    </a:moveTo>
                    <a:cubicBezTo>
                      <a:pt x="0" y="189622"/>
                      <a:pt x="189622" y="0"/>
                      <a:pt x="423533" y="0"/>
                    </a:cubicBezTo>
                    <a:cubicBezTo>
                      <a:pt x="657444" y="0"/>
                      <a:pt x="847066" y="189622"/>
                      <a:pt x="847066" y="423533"/>
                    </a:cubicBezTo>
                    <a:cubicBezTo>
                      <a:pt x="847066" y="657444"/>
                      <a:pt x="657444" y="847066"/>
                      <a:pt x="423533" y="847066"/>
                    </a:cubicBezTo>
                    <a:cubicBezTo>
                      <a:pt x="189622" y="847066"/>
                      <a:pt x="0" y="657444"/>
                      <a:pt x="0" y="423533"/>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8020" tIns="138020" rIns="138020" bIns="138020" numCol="1" spcCol="1270" anchor="ctr" anchorCtr="0">
                <a:noAutofit/>
              </a:bodyPr>
              <a:lstStyle/>
              <a:p>
                <a:pPr lvl="0" algn="ctr" defTabSz="488950">
                  <a:lnSpc>
                    <a:spcPct val="90000"/>
                  </a:lnSpc>
                  <a:spcBef>
                    <a:spcPct val="0"/>
                  </a:spcBef>
                  <a:spcAft>
                    <a:spcPct val="35000"/>
                  </a:spcAft>
                </a:pPr>
                <a:r>
                  <a:rPr lang="fr-BE" sz="1100" kern="1200" dirty="0" err="1" smtClean="0"/>
                  <a:t>Centraal</a:t>
                </a:r>
                <a:endParaRPr lang="fr-BE" sz="1100" kern="1200" dirty="0"/>
              </a:p>
            </p:txBody>
          </p:sp>
          <p:sp>
            <p:nvSpPr>
              <p:cNvPr id="14" name="Freeform 13"/>
              <p:cNvSpPr/>
              <p:nvPr/>
            </p:nvSpPr>
            <p:spPr>
              <a:xfrm>
                <a:off x="7465919" y="3994008"/>
                <a:ext cx="847065" cy="847065"/>
              </a:xfrm>
              <a:custGeom>
                <a:avLst/>
                <a:gdLst>
                  <a:gd name="connsiteX0" fmla="*/ 0 w 847065"/>
                  <a:gd name="connsiteY0" fmla="*/ 423533 h 847065"/>
                  <a:gd name="connsiteX1" fmla="*/ 423533 w 847065"/>
                  <a:gd name="connsiteY1" fmla="*/ 0 h 847065"/>
                  <a:gd name="connsiteX2" fmla="*/ 847066 w 847065"/>
                  <a:gd name="connsiteY2" fmla="*/ 423533 h 847065"/>
                  <a:gd name="connsiteX3" fmla="*/ 423533 w 847065"/>
                  <a:gd name="connsiteY3" fmla="*/ 847066 h 847065"/>
                  <a:gd name="connsiteX4" fmla="*/ 0 w 847065"/>
                  <a:gd name="connsiteY4" fmla="*/ 423533 h 84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065" h="847065">
                    <a:moveTo>
                      <a:pt x="0" y="423533"/>
                    </a:moveTo>
                    <a:cubicBezTo>
                      <a:pt x="0" y="189622"/>
                      <a:pt x="189622" y="0"/>
                      <a:pt x="423533" y="0"/>
                    </a:cubicBezTo>
                    <a:cubicBezTo>
                      <a:pt x="657444" y="0"/>
                      <a:pt x="847066" y="189622"/>
                      <a:pt x="847066" y="423533"/>
                    </a:cubicBezTo>
                    <a:cubicBezTo>
                      <a:pt x="847066" y="657444"/>
                      <a:pt x="657444" y="847066"/>
                      <a:pt x="423533" y="847066"/>
                    </a:cubicBezTo>
                    <a:cubicBezTo>
                      <a:pt x="189622" y="847066"/>
                      <a:pt x="0" y="657444"/>
                      <a:pt x="0" y="423533"/>
                    </a:cubicBezTo>
                    <a:close/>
                  </a:path>
                </a:pathLst>
              </a:cu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spcFirstLastPara="0" vert="horz" wrap="square" lIns="138020" tIns="138020" rIns="138020" bIns="138020" numCol="1" spcCol="1270" anchor="ctr" anchorCtr="0">
                <a:noAutofit/>
              </a:bodyPr>
              <a:lstStyle/>
              <a:p>
                <a:pPr lvl="0" algn="ctr" defTabSz="488950">
                  <a:lnSpc>
                    <a:spcPct val="90000"/>
                  </a:lnSpc>
                  <a:spcBef>
                    <a:spcPct val="0"/>
                  </a:spcBef>
                  <a:spcAft>
                    <a:spcPct val="35000"/>
                  </a:spcAft>
                </a:pPr>
                <a:r>
                  <a:rPr lang="fr-BE" sz="1100" dirty="0" smtClean="0"/>
                  <a:t>Relevant</a:t>
                </a:r>
                <a:endParaRPr lang="fr-BE" sz="1100" kern="1200" dirty="0"/>
              </a:p>
            </p:txBody>
          </p:sp>
          <p:sp>
            <p:nvSpPr>
              <p:cNvPr id="15" name="Freeform 14"/>
              <p:cNvSpPr/>
              <p:nvPr/>
            </p:nvSpPr>
            <p:spPr>
              <a:xfrm>
                <a:off x="6180913" y="5279014"/>
                <a:ext cx="847065" cy="847065"/>
              </a:xfrm>
              <a:custGeom>
                <a:avLst/>
                <a:gdLst>
                  <a:gd name="connsiteX0" fmla="*/ 0 w 847065"/>
                  <a:gd name="connsiteY0" fmla="*/ 423533 h 847065"/>
                  <a:gd name="connsiteX1" fmla="*/ 423533 w 847065"/>
                  <a:gd name="connsiteY1" fmla="*/ 0 h 847065"/>
                  <a:gd name="connsiteX2" fmla="*/ 847066 w 847065"/>
                  <a:gd name="connsiteY2" fmla="*/ 423533 h 847065"/>
                  <a:gd name="connsiteX3" fmla="*/ 423533 w 847065"/>
                  <a:gd name="connsiteY3" fmla="*/ 847066 h 847065"/>
                  <a:gd name="connsiteX4" fmla="*/ 0 w 847065"/>
                  <a:gd name="connsiteY4" fmla="*/ 423533 h 84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065" h="847065">
                    <a:moveTo>
                      <a:pt x="0" y="423533"/>
                    </a:moveTo>
                    <a:cubicBezTo>
                      <a:pt x="0" y="189622"/>
                      <a:pt x="189622" y="0"/>
                      <a:pt x="423533" y="0"/>
                    </a:cubicBezTo>
                    <a:cubicBezTo>
                      <a:pt x="657444" y="0"/>
                      <a:pt x="847066" y="189622"/>
                      <a:pt x="847066" y="423533"/>
                    </a:cubicBezTo>
                    <a:cubicBezTo>
                      <a:pt x="847066" y="657444"/>
                      <a:pt x="657444" y="847066"/>
                      <a:pt x="423533" y="847066"/>
                    </a:cubicBezTo>
                    <a:cubicBezTo>
                      <a:pt x="189622" y="847066"/>
                      <a:pt x="0" y="657444"/>
                      <a:pt x="0" y="423533"/>
                    </a:cubicBezTo>
                    <a:close/>
                  </a:path>
                </a:pathLst>
              </a:cu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spcFirstLastPara="0" vert="horz" wrap="square" lIns="138020" tIns="138020" rIns="138020" bIns="138020" numCol="1" spcCol="1270" anchor="ctr" anchorCtr="0">
                <a:noAutofit/>
              </a:bodyPr>
              <a:lstStyle/>
              <a:p>
                <a:pPr lvl="0" algn="ctr" defTabSz="488950">
                  <a:lnSpc>
                    <a:spcPct val="90000"/>
                  </a:lnSpc>
                  <a:spcBef>
                    <a:spcPct val="0"/>
                  </a:spcBef>
                  <a:spcAft>
                    <a:spcPct val="35000"/>
                  </a:spcAft>
                </a:pPr>
                <a:r>
                  <a:rPr lang="fr-BE" sz="1100" kern="1200" dirty="0" err="1" smtClean="0"/>
                  <a:t>Eenvoudig</a:t>
                </a:r>
                <a:r>
                  <a:rPr lang="fr-BE" sz="1100" kern="1200" dirty="0" smtClean="0"/>
                  <a:t> </a:t>
                </a:r>
                <a:r>
                  <a:rPr lang="fr-BE" sz="1100" kern="1200" dirty="0" err="1" smtClean="0"/>
                  <a:t>bruikbaar</a:t>
                </a:r>
                <a:endParaRPr lang="fr-BE" sz="1100" kern="1200" dirty="0"/>
              </a:p>
            </p:txBody>
          </p:sp>
          <p:sp>
            <p:nvSpPr>
              <p:cNvPr id="16" name="Freeform 15"/>
              <p:cNvSpPr/>
              <p:nvPr/>
            </p:nvSpPr>
            <p:spPr>
              <a:xfrm>
                <a:off x="4895907" y="3994008"/>
                <a:ext cx="847065" cy="847065"/>
              </a:xfrm>
              <a:custGeom>
                <a:avLst/>
                <a:gdLst>
                  <a:gd name="connsiteX0" fmla="*/ 0 w 847065"/>
                  <a:gd name="connsiteY0" fmla="*/ 423533 h 847065"/>
                  <a:gd name="connsiteX1" fmla="*/ 423533 w 847065"/>
                  <a:gd name="connsiteY1" fmla="*/ 0 h 847065"/>
                  <a:gd name="connsiteX2" fmla="*/ 847066 w 847065"/>
                  <a:gd name="connsiteY2" fmla="*/ 423533 h 847065"/>
                  <a:gd name="connsiteX3" fmla="*/ 423533 w 847065"/>
                  <a:gd name="connsiteY3" fmla="*/ 847066 h 847065"/>
                  <a:gd name="connsiteX4" fmla="*/ 0 w 847065"/>
                  <a:gd name="connsiteY4" fmla="*/ 423533 h 84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065" h="847065">
                    <a:moveTo>
                      <a:pt x="0" y="423533"/>
                    </a:moveTo>
                    <a:cubicBezTo>
                      <a:pt x="0" y="189622"/>
                      <a:pt x="189622" y="0"/>
                      <a:pt x="423533" y="0"/>
                    </a:cubicBezTo>
                    <a:cubicBezTo>
                      <a:pt x="657444" y="0"/>
                      <a:pt x="847066" y="189622"/>
                      <a:pt x="847066" y="423533"/>
                    </a:cubicBezTo>
                    <a:cubicBezTo>
                      <a:pt x="847066" y="657444"/>
                      <a:pt x="657444" y="847066"/>
                      <a:pt x="423533" y="847066"/>
                    </a:cubicBezTo>
                    <a:cubicBezTo>
                      <a:pt x="189622" y="847066"/>
                      <a:pt x="0" y="657444"/>
                      <a:pt x="0" y="423533"/>
                    </a:cubicBez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138020" tIns="138020" rIns="138020" bIns="138020" numCol="1" spcCol="1270" anchor="ctr" anchorCtr="0">
                <a:noAutofit/>
              </a:bodyPr>
              <a:lstStyle/>
              <a:p>
                <a:pPr lvl="0" algn="ctr" defTabSz="488950">
                  <a:lnSpc>
                    <a:spcPct val="90000"/>
                  </a:lnSpc>
                  <a:spcBef>
                    <a:spcPct val="0"/>
                  </a:spcBef>
                  <a:spcAft>
                    <a:spcPct val="35000"/>
                  </a:spcAft>
                </a:pPr>
                <a:r>
                  <a:rPr lang="fr-BE" sz="1100" kern="1200" dirty="0" err="1" smtClean="0"/>
                  <a:t>Algemeen</a:t>
                </a:r>
                <a:r>
                  <a:rPr lang="fr-BE" sz="1100" kern="1200" dirty="0" smtClean="0"/>
                  <a:t> </a:t>
                </a:r>
                <a:r>
                  <a:rPr lang="fr-BE" sz="1100" kern="1200" dirty="0" err="1" smtClean="0"/>
                  <a:t>toegankelijk</a:t>
                </a:r>
                <a:endParaRPr lang="fr-BE" sz="1100" kern="1200" dirty="0"/>
              </a:p>
            </p:txBody>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588" y="3697684"/>
              <a:ext cx="1439714" cy="1439714"/>
            </a:xfrm>
            <a:prstGeom prst="rect">
              <a:avLst/>
            </a:prstGeom>
          </p:spPr>
        </p:pic>
      </p:grpSp>
      <p:sp>
        <p:nvSpPr>
          <p:cNvPr id="19" name="Date Placeholder 18"/>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20" name="Slide Number Placeholder 1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39525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Cataloog: prototype</a:t>
            </a:r>
            <a:endParaRPr lang="fr-BE"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29571"/>
            <a:ext cx="7707833" cy="5251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ate Placeholder 7"/>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33296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nl-BE" smtClean="0"/>
              <a:t>Impact sur le dossier unique</a:t>
            </a:r>
            <a:endParaRPr lang="fr-BE" dirty="0"/>
          </a:p>
        </p:txBody>
      </p:sp>
      <p:sp>
        <p:nvSpPr>
          <p:cNvPr id="2" name="Content Placeholder 1"/>
          <p:cNvSpPr>
            <a:spLocks noGrp="1"/>
          </p:cNvSpPr>
          <p:nvPr>
            <p:ph idx="1"/>
          </p:nvPr>
        </p:nvSpPr>
        <p:spPr/>
        <p:txBody>
          <a:bodyPr/>
          <a:lstStyle/>
          <a:p>
            <a:r>
              <a:rPr lang="fr-BE" dirty="0"/>
              <a:t>v</a:t>
            </a:r>
            <a:r>
              <a:rPr lang="fr-BE" dirty="0" smtClean="0"/>
              <a:t>ersion actuelle du </a:t>
            </a:r>
            <a:r>
              <a:rPr lang="fr-BE" dirty="0" err="1" smtClean="0"/>
              <a:t>DU</a:t>
            </a:r>
            <a:r>
              <a:rPr lang="fr-BE" dirty="0" smtClean="0"/>
              <a:t>:</a:t>
            </a:r>
          </a:p>
          <a:p>
            <a:pPr lvl="1"/>
            <a:r>
              <a:rPr lang="fr-BE" dirty="0" smtClean="0"/>
              <a:t>documentation de ce que l’applicatif réutilise et ce que l’applicatif livre de réutilisable</a:t>
            </a:r>
          </a:p>
          <a:p>
            <a:pPr lvl="1"/>
            <a:r>
              <a:rPr lang="fr-BE" dirty="0" smtClean="0"/>
              <a:t>jusqu’à présent: 40 DU ont été soumis avec un commentaire relatif au </a:t>
            </a:r>
            <a:r>
              <a:rPr lang="fr-BE" dirty="0" err="1" smtClean="0"/>
              <a:t>reuse</a:t>
            </a:r>
            <a:endParaRPr lang="fr-BE" dirty="0" smtClean="0"/>
          </a:p>
          <a:p>
            <a:pPr lvl="1"/>
            <a:r>
              <a:rPr lang="fr-BE" dirty="0" smtClean="0"/>
              <a:t>constats</a:t>
            </a:r>
          </a:p>
          <a:p>
            <a:pPr lvl="2"/>
            <a:r>
              <a:rPr lang="fr-BE" dirty="0" smtClean="0"/>
              <a:t>point de vue business</a:t>
            </a:r>
          </a:p>
          <a:p>
            <a:pPr lvl="3"/>
            <a:r>
              <a:rPr lang="fr-BE" dirty="0" smtClean="0"/>
              <a:t>les services mis à disposition sont systématiquement réutilisés</a:t>
            </a:r>
          </a:p>
          <a:p>
            <a:pPr lvl="3"/>
            <a:r>
              <a:rPr lang="fr-BE" dirty="0" smtClean="0"/>
              <a:t>les applications privilégient une approche « service » vers leurs clients</a:t>
            </a:r>
          </a:p>
          <a:p>
            <a:pPr lvl="2"/>
            <a:r>
              <a:rPr lang="fr-BE" dirty="0" smtClean="0"/>
              <a:t>point de vue technique</a:t>
            </a:r>
          </a:p>
          <a:p>
            <a:pPr lvl="3"/>
            <a:r>
              <a:rPr lang="fr-BE" dirty="0"/>
              <a:t>v</a:t>
            </a:r>
            <a:r>
              <a:rPr lang="fr-BE" dirty="0" smtClean="0"/>
              <a:t>alorisation du </a:t>
            </a:r>
            <a:r>
              <a:rPr lang="fr-BE" dirty="0" err="1" smtClean="0"/>
              <a:t>toolkit</a:t>
            </a:r>
            <a:r>
              <a:rPr lang="fr-BE" dirty="0" smtClean="0"/>
              <a:t> interne (réutilisation de composants existants)</a:t>
            </a:r>
          </a:p>
          <a:p>
            <a:r>
              <a:rPr lang="fr-BE" dirty="0"/>
              <a:t>v</a:t>
            </a:r>
            <a:r>
              <a:rPr lang="fr-BE" dirty="0" smtClean="0"/>
              <a:t>ersion future du </a:t>
            </a:r>
            <a:r>
              <a:rPr lang="fr-BE" dirty="0" err="1" smtClean="0"/>
              <a:t>DU</a:t>
            </a:r>
            <a:endParaRPr lang="fr-BE" dirty="0" smtClean="0"/>
          </a:p>
          <a:p>
            <a:pPr lvl="1"/>
            <a:r>
              <a:rPr lang="fr-BE" dirty="0" smtClean="0"/>
              <a:t>un </a:t>
            </a:r>
            <a:r>
              <a:rPr lang="fr-BE" dirty="0" err="1" smtClean="0"/>
              <a:t>dashboard</a:t>
            </a:r>
            <a:r>
              <a:rPr lang="fr-BE" dirty="0" smtClean="0"/>
              <a:t> global dédié au </a:t>
            </a:r>
            <a:r>
              <a:rPr lang="fr-BE" dirty="0" err="1" smtClean="0"/>
              <a:t>reuse</a:t>
            </a:r>
            <a:r>
              <a:rPr lang="fr-BE" dirty="0" smtClean="0"/>
              <a:t> permettra de suivre l’ensemble des projets</a:t>
            </a:r>
          </a:p>
          <a:p>
            <a:endParaRPr lang="fr-BE" dirty="0"/>
          </a:p>
        </p:txBody>
      </p:sp>
      <p:sp>
        <p:nvSpPr>
          <p:cNvPr id="10" name="Date Placeholder 9"/>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318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Voorbeeld: eHealth-platform</a:t>
            </a:r>
            <a:endParaRPr lang="fr-BE" dirty="0"/>
          </a:p>
        </p:txBody>
      </p:sp>
      <p:sp>
        <p:nvSpPr>
          <p:cNvPr id="3" name="Content Placeholder 2"/>
          <p:cNvSpPr>
            <a:spLocks noGrp="1"/>
          </p:cNvSpPr>
          <p:nvPr>
            <p:ph idx="1"/>
          </p:nvPr>
        </p:nvSpPr>
        <p:spPr/>
        <p:txBody>
          <a:bodyPr/>
          <a:lstStyle/>
          <a:p>
            <a:r>
              <a:rPr lang="fr-BE" dirty="0"/>
              <a:t>o</a:t>
            </a:r>
            <a:r>
              <a:rPr lang="fr-BE" dirty="0" smtClean="0"/>
              <a:t>p het de </a:t>
            </a:r>
            <a:r>
              <a:rPr lang="fr-BE" dirty="0" err="1" smtClean="0"/>
              <a:t>website</a:t>
            </a:r>
            <a:r>
              <a:rPr lang="fr-BE" dirty="0" smtClean="0"/>
              <a:t> van het </a:t>
            </a:r>
            <a:r>
              <a:rPr lang="fr-BE" dirty="0" err="1" smtClean="0"/>
              <a:t>eHealth-plaform</a:t>
            </a:r>
            <a:r>
              <a:rPr lang="fr-BE" dirty="0" smtClean="0"/>
              <a:t> </a:t>
            </a:r>
            <a:r>
              <a:rPr lang="fr-BE" dirty="0" err="1" smtClean="0"/>
              <a:t>komt</a:t>
            </a:r>
            <a:r>
              <a:rPr lang="fr-BE" dirty="0" smtClean="0"/>
              <a:t> </a:t>
            </a:r>
            <a:r>
              <a:rPr lang="fr-BE" dirty="0" err="1" smtClean="0"/>
              <a:t>een</a:t>
            </a:r>
            <a:r>
              <a:rPr lang="fr-BE" dirty="0" smtClean="0"/>
              <a:t> </a:t>
            </a:r>
            <a:r>
              <a:rPr lang="fr-BE" dirty="0" err="1" smtClean="0"/>
              <a:t>tegel</a:t>
            </a:r>
            <a:r>
              <a:rPr lang="fr-BE" dirty="0" smtClean="0"/>
              <a:t> </a:t>
            </a:r>
            <a:r>
              <a:rPr lang="fr-BE" dirty="0" err="1" smtClean="0"/>
              <a:t>waarbinnen</a:t>
            </a:r>
            <a:r>
              <a:rPr lang="fr-BE" dirty="0" smtClean="0"/>
              <a:t> </a:t>
            </a:r>
            <a:r>
              <a:rPr lang="fr-BE" dirty="0" err="1" smtClean="0"/>
              <a:t>een</a:t>
            </a:r>
            <a:r>
              <a:rPr lang="fr-BE" dirty="0" smtClean="0"/>
              <a:t> </a:t>
            </a:r>
            <a:r>
              <a:rPr lang="fr-BE" dirty="0" err="1" smtClean="0"/>
              <a:t>welcome</a:t>
            </a:r>
            <a:r>
              <a:rPr lang="fr-BE" dirty="0" smtClean="0"/>
              <a:t> pack </a:t>
            </a:r>
            <a:r>
              <a:rPr lang="fr-BE" dirty="0" err="1" smtClean="0"/>
              <a:t>wordt</a:t>
            </a:r>
            <a:r>
              <a:rPr lang="fr-BE" dirty="0" smtClean="0"/>
              <a:t> </a:t>
            </a:r>
            <a:r>
              <a:rPr lang="fr-BE" dirty="0" err="1" smtClean="0"/>
              <a:t>voorgesteld</a:t>
            </a:r>
            <a:endParaRPr lang="fr-BE" dirty="0" smtClean="0"/>
          </a:p>
          <a:p>
            <a:r>
              <a:rPr lang="fr-BE" dirty="0"/>
              <a:t>d</a:t>
            </a:r>
            <a:r>
              <a:rPr lang="fr-BE" dirty="0" smtClean="0"/>
              <a:t>it </a:t>
            </a:r>
            <a:r>
              <a:rPr lang="fr-BE" dirty="0" err="1" smtClean="0"/>
              <a:t>welcome</a:t>
            </a:r>
            <a:r>
              <a:rPr lang="fr-BE" dirty="0" smtClean="0"/>
              <a:t> pack </a:t>
            </a:r>
          </a:p>
          <a:p>
            <a:pPr lvl="1"/>
            <a:r>
              <a:rPr lang="fr-BE" dirty="0" err="1" smtClean="0"/>
              <a:t>geeft</a:t>
            </a:r>
            <a:r>
              <a:rPr lang="fr-BE" dirty="0" smtClean="0"/>
              <a:t> </a:t>
            </a:r>
            <a:r>
              <a:rPr lang="fr-BE" dirty="0" err="1" smtClean="0"/>
              <a:t>leesbare</a:t>
            </a:r>
            <a:r>
              <a:rPr lang="fr-BE" dirty="0" smtClean="0"/>
              <a:t> </a:t>
            </a:r>
            <a:r>
              <a:rPr lang="fr-BE" dirty="0" err="1" smtClean="0"/>
              <a:t>informatie</a:t>
            </a:r>
            <a:r>
              <a:rPr lang="fr-BE" dirty="0" smtClean="0"/>
              <a:t> over de </a:t>
            </a:r>
            <a:r>
              <a:rPr lang="fr-BE" dirty="0" err="1" smtClean="0"/>
              <a:t>basisdiensten</a:t>
            </a:r>
            <a:r>
              <a:rPr lang="fr-BE" dirty="0" smtClean="0"/>
              <a:t> van het eHealth- </a:t>
            </a:r>
            <a:r>
              <a:rPr lang="fr-BE" dirty="0" err="1" smtClean="0"/>
              <a:t>platform</a:t>
            </a:r>
            <a:r>
              <a:rPr lang="fr-BE" dirty="0" smtClean="0"/>
              <a:t> </a:t>
            </a:r>
            <a:r>
              <a:rPr lang="fr-BE" dirty="0" err="1" smtClean="0"/>
              <a:t>als</a:t>
            </a:r>
            <a:r>
              <a:rPr lang="fr-BE" dirty="0" smtClean="0"/>
              <a:t> </a:t>
            </a:r>
            <a:r>
              <a:rPr lang="fr-BE" dirty="0" err="1" smtClean="0"/>
              <a:t>introductie</a:t>
            </a:r>
            <a:r>
              <a:rPr lang="fr-BE" dirty="0" smtClean="0"/>
              <a:t> </a:t>
            </a:r>
            <a:r>
              <a:rPr lang="fr-BE" dirty="0" err="1" smtClean="0"/>
              <a:t>voor</a:t>
            </a:r>
            <a:r>
              <a:rPr lang="fr-BE" dirty="0" smtClean="0"/>
              <a:t> </a:t>
            </a:r>
            <a:r>
              <a:rPr lang="fr-BE" dirty="0" err="1" smtClean="0"/>
              <a:t>nieuwe</a:t>
            </a:r>
            <a:r>
              <a:rPr lang="fr-BE" dirty="0" smtClean="0"/>
              <a:t> </a:t>
            </a:r>
            <a:r>
              <a:rPr lang="fr-BE" dirty="0" err="1" smtClean="0"/>
              <a:t>gebruikers</a:t>
            </a:r>
            <a:endParaRPr lang="fr-BE" dirty="0"/>
          </a:p>
          <a:p>
            <a:pPr lvl="2"/>
            <a:r>
              <a:rPr lang="fr-BE" dirty="0" err="1" smtClean="0"/>
              <a:t>beschikbare</a:t>
            </a:r>
            <a:r>
              <a:rPr lang="fr-BE" dirty="0" smtClean="0"/>
              <a:t> </a:t>
            </a:r>
            <a:r>
              <a:rPr lang="fr-BE" dirty="0" err="1" smtClean="0"/>
              <a:t>basisdiensten</a:t>
            </a:r>
            <a:endParaRPr lang="fr-BE" dirty="0" smtClean="0"/>
          </a:p>
          <a:p>
            <a:pPr lvl="2"/>
            <a:r>
              <a:rPr lang="fr-BE" dirty="0" err="1" smtClean="0"/>
              <a:t>architecturen</a:t>
            </a:r>
            <a:endParaRPr lang="fr-BE" dirty="0" smtClean="0"/>
          </a:p>
          <a:p>
            <a:pPr lvl="2"/>
            <a:r>
              <a:rPr lang="fr-BE" dirty="0" err="1" smtClean="0"/>
              <a:t>standaarden</a:t>
            </a:r>
            <a:endParaRPr lang="fr-BE" dirty="0" smtClean="0"/>
          </a:p>
          <a:p>
            <a:pPr lvl="2"/>
            <a:r>
              <a:rPr lang="fr-BE" dirty="0" err="1" smtClean="0"/>
              <a:t>connectoren</a:t>
            </a:r>
            <a:endParaRPr lang="fr-BE" dirty="0" smtClean="0"/>
          </a:p>
          <a:p>
            <a:pPr lvl="2"/>
            <a:r>
              <a:rPr lang="fr-BE" dirty="0" smtClean="0"/>
              <a:t>…</a:t>
            </a:r>
          </a:p>
          <a:p>
            <a:pPr lvl="1"/>
            <a:r>
              <a:rPr lang="fr-BE" dirty="0" err="1"/>
              <a:t>l</a:t>
            </a:r>
            <a:r>
              <a:rPr lang="fr-BE" dirty="0" err="1" smtClean="0"/>
              <a:t>icht</a:t>
            </a:r>
            <a:r>
              <a:rPr lang="fr-BE" dirty="0" smtClean="0"/>
              <a:t> de </a:t>
            </a:r>
            <a:r>
              <a:rPr lang="fr-BE" dirty="0" err="1" smtClean="0"/>
              <a:t>verschillende</a:t>
            </a:r>
            <a:r>
              <a:rPr lang="fr-BE" dirty="0" smtClean="0"/>
              <a:t> </a:t>
            </a:r>
            <a:r>
              <a:rPr lang="fr-BE" dirty="0" err="1" smtClean="0"/>
              <a:t>stappen</a:t>
            </a:r>
            <a:r>
              <a:rPr lang="fr-BE" dirty="0" smtClean="0"/>
              <a:t> in </a:t>
            </a:r>
            <a:r>
              <a:rPr lang="fr-BE" dirty="0" err="1" smtClean="0"/>
              <a:t>een</a:t>
            </a:r>
            <a:r>
              <a:rPr lang="fr-BE" dirty="0" smtClean="0"/>
              <a:t> </a:t>
            </a:r>
            <a:r>
              <a:rPr lang="fr-BE" dirty="0" err="1" smtClean="0"/>
              <a:t>eHealth-project</a:t>
            </a:r>
            <a:r>
              <a:rPr lang="fr-BE" dirty="0" smtClean="0"/>
              <a:t> </a:t>
            </a:r>
            <a:r>
              <a:rPr lang="fr-BE" dirty="0" err="1" smtClean="0"/>
              <a:t>toe</a:t>
            </a:r>
            <a:endParaRPr lang="fr-BE" dirty="0" smtClean="0"/>
          </a:p>
          <a:p>
            <a:pPr lvl="1"/>
            <a:r>
              <a:rPr lang="fr-BE" dirty="0" err="1" smtClean="0"/>
              <a:t>geeft</a:t>
            </a:r>
            <a:r>
              <a:rPr lang="fr-BE" dirty="0" smtClean="0"/>
              <a:t> </a:t>
            </a:r>
            <a:r>
              <a:rPr lang="fr-BE" dirty="0" err="1" smtClean="0"/>
              <a:t>aan</a:t>
            </a:r>
            <a:r>
              <a:rPr lang="fr-BE" dirty="0" smtClean="0"/>
              <a:t> </a:t>
            </a:r>
            <a:r>
              <a:rPr lang="fr-BE" dirty="0" err="1" smtClean="0"/>
              <a:t>aan</a:t>
            </a:r>
            <a:r>
              <a:rPr lang="fr-BE" dirty="0" smtClean="0"/>
              <a:t> </a:t>
            </a:r>
            <a:r>
              <a:rPr lang="fr-BE" dirty="0" err="1" smtClean="0"/>
              <a:t>welke</a:t>
            </a:r>
            <a:r>
              <a:rPr lang="fr-BE" dirty="0" smtClean="0"/>
              <a:t> minimale </a:t>
            </a:r>
            <a:r>
              <a:rPr lang="fr-BE" dirty="0" err="1" smtClean="0"/>
              <a:t>vereisten</a:t>
            </a:r>
            <a:r>
              <a:rPr lang="fr-BE" dirty="0" smtClean="0"/>
              <a:t> het </a:t>
            </a:r>
            <a:r>
              <a:rPr lang="fr-BE" dirty="0" err="1" smtClean="0"/>
              <a:t>project</a:t>
            </a:r>
            <a:r>
              <a:rPr lang="fr-BE" dirty="0" smtClean="0"/>
              <a:t> </a:t>
            </a:r>
            <a:r>
              <a:rPr lang="fr-BE" dirty="0" err="1" smtClean="0"/>
              <a:t>moet</a:t>
            </a:r>
            <a:r>
              <a:rPr lang="fr-BE" dirty="0" smtClean="0"/>
              <a:t> </a:t>
            </a:r>
            <a:r>
              <a:rPr lang="fr-BE" dirty="0" err="1" smtClean="0"/>
              <a:t>voldoen</a:t>
            </a:r>
            <a:endParaRPr lang="fr-BE" dirty="0"/>
          </a:p>
          <a:p>
            <a:r>
              <a:rPr lang="fr-BE" dirty="0">
                <a:sym typeface="Wingdings" panose="05000000000000000000" pitchFamily="2" charset="2"/>
              </a:rPr>
              <a:t>c</a:t>
            </a:r>
            <a:r>
              <a:rPr lang="fr-BE" dirty="0" smtClean="0">
                <a:sym typeface="Wingdings" panose="05000000000000000000" pitchFamily="2" charset="2"/>
              </a:rPr>
              <a:t>harter te </a:t>
            </a:r>
            <a:r>
              <a:rPr lang="fr-BE" dirty="0" err="1" smtClean="0">
                <a:sym typeface="Wingdings" panose="05000000000000000000" pitchFamily="2" charset="2"/>
              </a:rPr>
              <a:t>ondertekenen</a:t>
            </a:r>
            <a:r>
              <a:rPr lang="fr-BE" dirty="0" smtClean="0">
                <a:sym typeface="Wingdings" panose="05000000000000000000" pitchFamily="2" charset="2"/>
              </a:rPr>
              <a:t>: </a:t>
            </a:r>
            <a:r>
              <a:rPr lang="fr-BE" dirty="0" err="1" smtClean="0">
                <a:sym typeface="Wingdings" panose="05000000000000000000" pitchFamily="2" charset="2"/>
              </a:rPr>
              <a:t>comply</a:t>
            </a:r>
            <a:r>
              <a:rPr lang="fr-BE" dirty="0" smtClean="0">
                <a:sym typeface="Wingdings" panose="05000000000000000000" pitchFamily="2" charset="2"/>
              </a:rPr>
              <a:t> or </a:t>
            </a:r>
            <a:r>
              <a:rPr lang="fr-BE" dirty="0" err="1" smtClean="0">
                <a:sym typeface="Wingdings" panose="05000000000000000000" pitchFamily="2" charset="2"/>
              </a:rPr>
              <a:t>explain</a:t>
            </a:r>
            <a:endParaRPr lang="fr-BE" dirty="0" smtClean="0"/>
          </a:p>
          <a:p>
            <a:endParaRPr lang="fr-BE"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5109" y="1160908"/>
            <a:ext cx="743382" cy="1115964"/>
          </a:xfrm>
          <a:prstGeom prst="rect">
            <a:avLst/>
          </a:prstGeom>
        </p:spPr>
      </p:pic>
      <p:sp>
        <p:nvSpPr>
          <p:cNvPr id="8" name="Date Placeholder 7"/>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38950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nl-BE" dirty="0" smtClean="0"/>
              <a:t>Voorbeeld: Smals</a:t>
            </a:r>
            <a:endParaRPr lang="fr-BE" dirty="0"/>
          </a:p>
        </p:txBody>
      </p:sp>
      <p:sp>
        <p:nvSpPr>
          <p:cNvPr id="3" name="Content Placeholder 2"/>
          <p:cNvSpPr>
            <a:spLocks noGrp="1"/>
          </p:cNvSpPr>
          <p:nvPr>
            <p:ph idx="1"/>
          </p:nvPr>
        </p:nvSpPr>
        <p:spPr/>
        <p:txBody>
          <a:bodyPr/>
          <a:lstStyle/>
          <a:p>
            <a:r>
              <a:rPr lang="nl-BE" dirty="0" smtClean="0"/>
              <a:t>SPQI: hergebruik versterken</a:t>
            </a:r>
          </a:p>
          <a:p>
            <a:pPr lvl="1"/>
            <a:r>
              <a:rPr lang="nl-BE" dirty="0" smtClean="0"/>
              <a:t>proces geïntegreerd in de Smals-projectmethodologie</a:t>
            </a:r>
          </a:p>
          <a:p>
            <a:pPr lvl="1"/>
            <a:r>
              <a:rPr lang="nl-BE" dirty="0"/>
              <a:t>d</a:t>
            </a:r>
            <a:r>
              <a:rPr lang="nl-BE" dirty="0" smtClean="0"/>
              <a:t>e door audit aanbevolen acties worden volgens plan gerealiseerd</a:t>
            </a:r>
          </a:p>
          <a:p>
            <a:endParaRPr lang="nl-BE" dirty="0" smtClean="0"/>
          </a:p>
          <a:p>
            <a:r>
              <a:rPr lang="nl-BE" dirty="0" smtClean="0"/>
              <a:t>SPQI: </a:t>
            </a:r>
            <a:r>
              <a:rPr lang="nl-BE" dirty="0" err="1" smtClean="0"/>
              <a:t>Reuse</a:t>
            </a:r>
            <a:r>
              <a:rPr lang="nl-BE" dirty="0" smtClean="0"/>
              <a:t> </a:t>
            </a:r>
            <a:r>
              <a:rPr lang="nl-BE" dirty="0" err="1" smtClean="0"/>
              <a:t>Metrics</a:t>
            </a:r>
            <a:endParaRPr lang="nl-BE" dirty="0" smtClean="0"/>
          </a:p>
          <a:p>
            <a:pPr lvl="1"/>
            <a:r>
              <a:rPr lang="nl-BE" dirty="0" smtClean="0"/>
              <a:t>kwantitatief rapporteren welke proportie hergebruik we realiseren + hoeveel dit betekent in euro in elk nieuw project</a:t>
            </a:r>
          </a:p>
          <a:p>
            <a:pPr lvl="1"/>
            <a:r>
              <a:rPr lang="nl-BE" dirty="0"/>
              <a:t>w</a:t>
            </a:r>
            <a:r>
              <a:rPr lang="nl-BE" dirty="0" smtClean="0"/>
              <a:t>elke componenten zijn hergebruikt uit vroegere ontwikkeling?</a:t>
            </a:r>
          </a:p>
          <a:p>
            <a:pPr lvl="1"/>
            <a:r>
              <a:rPr lang="nl-BE" dirty="0"/>
              <a:t>w</a:t>
            </a:r>
            <a:r>
              <a:rPr lang="nl-BE" dirty="0" smtClean="0"/>
              <a:t>elke herbruikbare componenten werden ontwikkeld?</a:t>
            </a:r>
          </a:p>
          <a:p>
            <a:pPr lvl="1"/>
            <a:r>
              <a:rPr lang="nl-BE" dirty="0"/>
              <a:t>w</a:t>
            </a:r>
            <a:r>
              <a:rPr lang="nl-BE" dirty="0" smtClean="0"/>
              <a:t>elke componenten zijn niet herbruikbaar wegens te specifiek</a:t>
            </a:r>
          </a:p>
          <a:p>
            <a:endParaRPr lang="nl-BE" dirty="0" smtClean="0"/>
          </a:p>
          <a:p>
            <a:r>
              <a:rPr lang="nl-BE" dirty="0"/>
              <a:t>o</a:t>
            </a:r>
            <a:r>
              <a:rPr lang="nl-BE" dirty="0" smtClean="0"/>
              <a:t>pvolging hiervan in de </a:t>
            </a:r>
            <a:r>
              <a:rPr lang="nl-BE" dirty="0" err="1" smtClean="0"/>
              <a:t>KPI’s</a:t>
            </a:r>
            <a:r>
              <a:rPr lang="nl-BE" dirty="0" smtClean="0"/>
              <a:t> 2018</a:t>
            </a:r>
            <a:endParaRPr lang="nl-BE" dirty="0"/>
          </a:p>
        </p:txBody>
      </p:sp>
      <p:sp>
        <p:nvSpPr>
          <p:cNvPr id="7" name="Date Placeholder 6"/>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85352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Smals: acties die hergebruik versterken</a:t>
            </a:r>
            <a:endParaRPr lang="nl-BE" dirty="0"/>
          </a:p>
        </p:txBody>
      </p:sp>
      <p:sp>
        <p:nvSpPr>
          <p:cNvPr id="5" name="Content Placeholder 4"/>
          <p:cNvSpPr>
            <a:spLocks noGrp="1"/>
          </p:cNvSpPr>
          <p:nvPr>
            <p:ph idx="1"/>
          </p:nvPr>
        </p:nvSpPr>
        <p:spPr/>
        <p:txBody>
          <a:bodyPr>
            <a:normAutofit lnSpcReduction="10000"/>
          </a:bodyPr>
          <a:lstStyle/>
          <a:p>
            <a:r>
              <a:rPr lang="nl-BE" dirty="0" smtClean="0"/>
              <a:t>eerste high level overzicht van opportuniteiten (processen en business componenten die gelijkaardig zijn over instellingen heen) is beschikbaar tegen 30/08</a:t>
            </a:r>
          </a:p>
          <a:p>
            <a:pPr lvl="1"/>
            <a:r>
              <a:rPr lang="nl-BE" dirty="0" smtClean="0"/>
              <a:t>nieuwe initiatieven worden geanalyseerd door de business analisten en er wordt nagegaan of er gelijkaardige processen/business componenten bestaan bij andere klanten/domeinen waardoor er een zicht komt mogelijke opportuniteiten</a:t>
            </a:r>
          </a:p>
          <a:p>
            <a:r>
              <a:rPr lang="nl-BE" dirty="0" smtClean="0"/>
              <a:t>centrale G-Cloud </a:t>
            </a:r>
            <a:r>
              <a:rPr lang="nl-BE" dirty="0" err="1" smtClean="0"/>
              <a:t>repository</a:t>
            </a:r>
            <a:r>
              <a:rPr lang="nl-BE" dirty="0" smtClean="0"/>
              <a:t> staat ter beschikking voor de </a:t>
            </a:r>
            <a:r>
              <a:rPr lang="nl-BE" dirty="0" err="1" smtClean="0"/>
              <a:t>VMaaS</a:t>
            </a:r>
            <a:r>
              <a:rPr lang="nl-BE" dirty="0" smtClean="0"/>
              <a:t> en Greenshift service</a:t>
            </a:r>
          </a:p>
          <a:p>
            <a:pPr lvl="1"/>
            <a:r>
              <a:rPr lang="nl-BE" dirty="0" err="1" smtClean="0"/>
              <a:t>reporting</a:t>
            </a:r>
            <a:r>
              <a:rPr lang="nl-BE" dirty="0" smtClean="0"/>
              <a:t> is beschikbaar. (Nieuwe templates om </a:t>
            </a:r>
            <a:r>
              <a:rPr lang="nl-BE" dirty="0" err="1" smtClean="0"/>
              <a:t>VM’s</a:t>
            </a:r>
            <a:r>
              <a:rPr lang="nl-BE" dirty="0" smtClean="0"/>
              <a:t> aan te maken,…)</a:t>
            </a:r>
          </a:p>
          <a:p>
            <a:r>
              <a:rPr lang="nl-BE" dirty="0"/>
              <a:t>e</a:t>
            </a:r>
            <a:r>
              <a:rPr lang="nl-BE" dirty="0" smtClean="0"/>
              <a:t>volutie aantal G-Cloud diensten gebruiken door instellingen</a:t>
            </a:r>
          </a:p>
          <a:p>
            <a:pPr lvl="1"/>
            <a:r>
              <a:rPr lang="nl-BE" dirty="0" smtClean="0"/>
              <a:t>wordt maandelijks gemeten, on target, tendens OK (target stijging met 10%)</a:t>
            </a:r>
          </a:p>
          <a:p>
            <a:r>
              <a:rPr lang="nl-BE" dirty="0"/>
              <a:t>e</a:t>
            </a:r>
            <a:r>
              <a:rPr lang="nl-BE" dirty="0" smtClean="0"/>
              <a:t>volutie volume G-Cloud diensten gebruikt door instellingen</a:t>
            </a:r>
          </a:p>
          <a:p>
            <a:pPr lvl="1"/>
            <a:r>
              <a:rPr lang="nl-BE" dirty="0" smtClean="0"/>
              <a:t>wordt maandelijks gemeten, on target</a:t>
            </a:r>
          </a:p>
          <a:p>
            <a:endParaRPr lang="nl-BE" dirty="0" smtClean="0"/>
          </a:p>
        </p:txBody>
      </p:sp>
      <p:sp>
        <p:nvSpPr>
          <p:cNvPr id="7" name="Date Placeholder 6"/>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5493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nl-BE" dirty="0" smtClean="0"/>
              <a:t>Smals: acties die hergebruik versterken</a:t>
            </a:r>
            <a:endParaRPr lang="nl-BE" dirty="0"/>
          </a:p>
        </p:txBody>
      </p:sp>
      <p:sp>
        <p:nvSpPr>
          <p:cNvPr id="5" name="Content Placeholder 4"/>
          <p:cNvSpPr>
            <a:spLocks noGrp="1"/>
          </p:cNvSpPr>
          <p:nvPr>
            <p:ph idx="1"/>
          </p:nvPr>
        </p:nvSpPr>
        <p:spPr/>
        <p:txBody>
          <a:bodyPr>
            <a:normAutofit lnSpcReduction="10000"/>
          </a:bodyPr>
          <a:lstStyle/>
          <a:p>
            <a:r>
              <a:rPr lang="nl-BE" dirty="0" err="1"/>
              <a:t>n</a:t>
            </a:r>
            <a:r>
              <a:rPr lang="nl-BE" dirty="0" err="1" smtClean="0"/>
              <a:t>ombre</a:t>
            </a:r>
            <a:r>
              <a:rPr lang="nl-BE" dirty="0" smtClean="0"/>
              <a:t> d’ </a:t>
            </a:r>
            <a:r>
              <a:rPr lang="nl-BE" dirty="0" err="1" smtClean="0"/>
              <a:t>institutions</a:t>
            </a:r>
            <a:r>
              <a:rPr lang="nl-BE" dirty="0" smtClean="0"/>
              <a:t> </a:t>
            </a:r>
            <a:r>
              <a:rPr lang="nl-BE" dirty="0" err="1" smtClean="0"/>
              <a:t>utilisateurs</a:t>
            </a:r>
            <a:r>
              <a:rPr lang="nl-BE" dirty="0" smtClean="0"/>
              <a:t> de </a:t>
            </a:r>
            <a:r>
              <a:rPr lang="nl-BE" dirty="0" err="1" smtClean="0"/>
              <a:t>l’installation</a:t>
            </a:r>
            <a:r>
              <a:rPr lang="nl-BE" dirty="0" smtClean="0"/>
              <a:t> </a:t>
            </a:r>
            <a:r>
              <a:rPr lang="nl-BE" dirty="0" err="1" smtClean="0"/>
              <a:t>automatique</a:t>
            </a:r>
            <a:r>
              <a:rPr lang="nl-BE" dirty="0" smtClean="0"/>
              <a:t> de la </a:t>
            </a:r>
            <a:r>
              <a:rPr lang="nl-BE" dirty="0" err="1" smtClean="0"/>
              <a:t>plateforme</a:t>
            </a:r>
            <a:r>
              <a:rPr lang="nl-BE" dirty="0" smtClean="0"/>
              <a:t> API Gateway</a:t>
            </a:r>
          </a:p>
          <a:p>
            <a:pPr lvl="1"/>
            <a:r>
              <a:rPr lang="nl-BE" dirty="0" smtClean="0"/>
              <a:t>target gehaald: 3 sociale zekerheid, eHealth en BOSA</a:t>
            </a:r>
          </a:p>
          <a:p>
            <a:endParaRPr lang="nl-BE" dirty="0" smtClean="0"/>
          </a:p>
          <a:p>
            <a:r>
              <a:rPr lang="nl-BE" dirty="0"/>
              <a:t>l</a:t>
            </a:r>
            <a:r>
              <a:rPr lang="nl-BE" dirty="0" smtClean="0"/>
              <a:t>es </a:t>
            </a:r>
            <a:r>
              <a:rPr lang="nl-BE" dirty="0" err="1" smtClean="0"/>
              <a:t>policies</a:t>
            </a:r>
            <a:r>
              <a:rPr lang="nl-BE" dirty="0" smtClean="0"/>
              <a:t> </a:t>
            </a:r>
            <a:r>
              <a:rPr lang="nl-BE" dirty="0" err="1" smtClean="0"/>
              <a:t>développées</a:t>
            </a:r>
            <a:r>
              <a:rPr lang="nl-BE" dirty="0" smtClean="0"/>
              <a:t> pour </a:t>
            </a:r>
            <a:r>
              <a:rPr lang="nl-BE" dirty="0" err="1" smtClean="0"/>
              <a:t>le</a:t>
            </a:r>
            <a:r>
              <a:rPr lang="nl-BE" dirty="0" smtClean="0"/>
              <a:t> API Gateway </a:t>
            </a:r>
            <a:r>
              <a:rPr lang="nl-BE" dirty="0" err="1" smtClean="0"/>
              <a:t>sont</a:t>
            </a:r>
            <a:r>
              <a:rPr lang="nl-BE" dirty="0" smtClean="0"/>
              <a:t> mises à </a:t>
            </a:r>
            <a:r>
              <a:rPr lang="nl-BE" dirty="0" err="1" smtClean="0"/>
              <a:t>disposition</a:t>
            </a:r>
            <a:r>
              <a:rPr lang="nl-BE" dirty="0" smtClean="0"/>
              <a:t> des </a:t>
            </a:r>
            <a:r>
              <a:rPr lang="nl-BE" dirty="0" err="1" smtClean="0"/>
              <a:t>institutions</a:t>
            </a:r>
            <a:endParaRPr lang="nl-BE" dirty="0" smtClean="0"/>
          </a:p>
          <a:p>
            <a:pPr lvl="1"/>
            <a:r>
              <a:rPr lang="nl-BE" dirty="0" err="1" smtClean="0"/>
              <a:t>policies</a:t>
            </a:r>
            <a:r>
              <a:rPr lang="nl-BE" dirty="0" smtClean="0"/>
              <a:t>/documentatie beschikbaar - on target</a:t>
            </a:r>
          </a:p>
          <a:p>
            <a:endParaRPr lang="nl-BE" dirty="0" smtClean="0"/>
          </a:p>
          <a:p>
            <a:r>
              <a:rPr lang="nl-BE" dirty="0" smtClean="0"/>
              <a:t>% des services (REST </a:t>
            </a:r>
            <a:r>
              <a:rPr lang="nl-BE" dirty="0" err="1" smtClean="0"/>
              <a:t>ou</a:t>
            </a:r>
            <a:r>
              <a:rPr lang="nl-BE" dirty="0" smtClean="0"/>
              <a:t> SOAP) </a:t>
            </a:r>
            <a:r>
              <a:rPr lang="nl-BE" dirty="0" err="1" smtClean="0"/>
              <a:t>déployés</a:t>
            </a:r>
            <a:r>
              <a:rPr lang="nl-BE" dirty="0" smtClean="0"/>
              <a:t> en </a:t>
            </a:r>
            <a:r>
              <a:rPr lang="nl-BE" dirty="0" err="1"/>
              <a:t>p</a:t>
            </a:r>
            <a:r>
              <a:rPr lang="nl-BE" dirty="0" err="1" smtClean="0"/>
              <a:t>roduction</a:t>
            </a:r>
            <a:r>
              <a:rPr lang="nl-BE" dirty="0" smtClean="0"/>
              <a:t> </a:t>
            </a:r>
            <a:r>
              <a:rPr lang="nl-BE" dirty="0" err="1" smtClean="0"/>
              <a:t>sur</a:t>
            </a:r>
            <a:r>
              <a:rPr lang="nl-BE" dirty="0" smtClean="0"/>
              <a:t> </a:t>
            </a:r>
            <a:r>
              <a:rPr lang="nl-BE" dirty="0" err="1" smtClean="0"/>
              <a:t>l’API</a:t>
            </a:r>
            <a:r>
              <a:rPr lang="nl-BE" dirty="0" smtClean="0"/>
              <a:t> Gateway </a:t>
            </a:r>
            <a:r>
              <a:rPr lang="nl-BE" dirty="0" err="1" smtClean="0"/>
              <a:t>utilisé</a:t>
            </a:r>
            <a:r>
              <a:rPr lang="nl-BE" dirty="0" smtClean="0"/>
              <a:t> par au </a:t>
            </a:r>
            <a:r>
              <a:rPr lang="nl-BE" dirty="0" err="1" smtClean="0"/>
              <a:t>moins</a:t>
            </a:r>
            <a:r>
              <a:rPr lang="nl-BE" dirty="0" smtClean="0"/>
              <a:t> 2 </a:t>
            </a:r>
            <a:r>
              <a:rPr lang="nl-BE" dirty="0" err="1" smtClean="0"/>
              <a:t>applications</a:t>
            </a:r>
            <a:r>
              <a:rPr lang="nl-BE" dirty="0" smtClean="0"/>
              <a:t> </a:t>
            </a:r>
            <a:r>
              <a:rPr lang="nl-BE" dirty="0" err="1" smtClean="0"/>
              <a:t>différentes</a:t>
            </a:r>
            <a:endParaRPr lang="nl-BE" dirty="0"/>
          </a:p>
          <a:p>
            <a:endParaRPr lang="nl-BE" dirty="0" smtClean="0"/>
          </a:p>
          <a:p>
            <a:r>
              <a:rPr lang="nl-BE" dirty="0" err="1"/>
              <a:t>n</a:t>
            </a:r>
            <a:r>
              <a:rPr lang="nl-BE" dirty="0" err="1" smtClean="0"/>
              <a:t>ombre</a:t>
            </a:r>
            <a:r>
              <a:rPr lang="nl-BE" dirty="0" smtClean="0"/>
              <a:t> d’ </a:t>
            </a:r>
            <a:r>
              <a:rPr lang="nl-BE" dirty="0" err="1" smtClean="0"/>
              <a:t>institutions</a:t>
            </a:r>
            <a:r>
              <a:rPr lang="nl-BE" dirty="0" smtClean="0"/>
              <a:t> </a:t>
            </a:r>
            <a:r>
              <a:rPr lang="nl-BE" dirty="0" err="1" smtClean="0"/>
              <a:t>qui</a:t>
            </a:r>
            <a:r>
              <a:rPr lang="nl-BE" dirty="0" smtClean="0"/>
              <a:t> partagent </a:t>
            </a:r>
            <a:r>
              <a:rPr lang="nl-BE" dirty="0" err="1" smtClean="0"/>
              <a:t>un</a:t>
            </a:r>
            <a:r>
              <a:rPr lang="nl-BE" dirty="0" smtClean="0"/>
              <a:t> </a:t>
            </a:r>
            <a:r>
              <a:rPr lang="nl-BE" dirty="0" err="1" smtClean="0"/>
              <a:t>seul</a:t>
            </a:r>
            <a:r>
              <a:rPr lang="nl-BE" dirty="0" smtClean="0"/>
              <a:t> </a:t>
            </a:r>
            <a:r>
              <a:rPr lang="nl-BE" dirty="0" err="1" smtClean="0"/>
              <a:t>environnement</a:t>
            </a:r>
            <a:r>
              <a:rPr lang="nl-BE" dirty="0" smtClean="0"/>
              <a:t> de test pour </a:t>
            </a:r>
            <a:r>
              <a:rPr lang="nl-BE" dirty="0" err="1" smtClean="0"/>
              <a:t>le</a:t>
            </a:r>
            <a:r>
              <a:rPr lang="nl-BE" dirty="0" smtClean="0"/>
              <a:t> API Gateway en 2018</a:t>
            </a:r>
          </a:p>
          <a:p>
            <a:endParaRPr lang="nl-BE" dirty="0" smtClean="0"/>
          </a:p>
          <a:p>
            <a:endParaRPr lang="nl-BE" dirty="0" smtClean="0"/>
          </a:p>
          <a:p>
            <a:endParaRPr lang="nl-BE" dirty="0" smtClean="0"/>
          </a:p>
          <a:p>
            <a:endParaRPr lang="nl-BE" dirty="0" smtClean="0"/>
          </a:p>
        </p:txBody>
      </p:sp>
      <p:sp>
        <p:nvSpPr>
          <p:cNvPr id="7" name="Date Placeholder 6"/>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75331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Smals: acties die hergebruik versterken</a:t>
            </a:r>
            <a:endParaRPr lang="nl-BE" dirty="0"/>
          </a:p>
        </p:txBody>
      </p:sp>
      <p:sp>
        <p:nvSpPr>
          <p:cNvPr id="5" name="Content Placeholder 4"/>
          <p:cNvSpPr>
            <a:spLocks noGrp="1"/>
          </p:cNvSpPr>
          <p:nvPr>
            <p:ph idx="1"/>
          </p:nvPr>
        </p:nvSpPr>
        <p:spPr/>
        <p:txBody>
          <a:bodyPr>
            <a:normAutofit/>
          </a:bodyPr>
          <a:lstStyle/>
          <a:p>
            <a:r>
              <a:rPr lang="nl-BE" dirty="0" err="1"/>
              <a:t>n</a:t>
            </a:r>
            <a:r>
              <a:rPr lang="nl-BE" dirty="0" err="1" smtClean="0"/>
              <a:t>ombres</a:t>
            </a:r>
            <a:r>
              <a:rPr lang="nl-BE" dirty="0" smtClean="0"/>
              <a:t> de </a:t>
            </a:r>
            <a:r>
              <a:rPr lang="nl-BE" dirty="0" err="1" smtClean="0"/>
              <a:t>styleguides</a:t>
            </a:r>
            <a:r>
              <a:rPr lang="nl-BE" dirty="0" smtClean="0"/>
              <a:t> </a:t>
            </a:r>
            <a:r>
              <a:rPr lang="nl-BE" dirty="0" err="1" smtClean="0"/>
              <a:t>validés</a:t>
            </a:r>
            <a:r>
              <a:rPr lang="nl-BE" dirty="0" smtClean="0"/>
              <a:t> par </a:t>
            </a:r>
            <a:r>
              <a:rPr lang="nl-BE" dirty="0" err="1" smtClean="0"/>
              <a:t>le</a:t>
            </a:r>
            <a:r>
              <a:rPr lang="nl-BE" dirty="0" smtClean="0"/>
              <a:t> </a:t>
            </a:r>
            <a:r>
              <a:rPr lang="nl-BE" dirty="0" err="1" smtClean="0"/>
              <a:t>groupe</a:t>
            </a:r>
            <a:r>
              <a:rPr lang="nl-BE" dirty="0" smtClean="0"/>
              <a:t> </a:t>
            </a:r>
            <a:r>
              <a:rPr lang="nl-BE" dirty="0" err="1" smtClean="0"/>
              <a:t>fonctionnel</a:t>
            </a:r>
            <a:r>
              <a:rPr lang="nl-BE" dirty="0" smtClean="0"/>
              <a:t> pour 2018</a:t>
            </a:r>
          </a:p>
          <a:p>
            <a:pPr lvl="2"/>
            <a:endParaRPr lang="nl-BE" dirty="0" smtClean="0"/>
          </a:p>
          <a:p>
            <a:r>
              <a:rPr lang="nl-BE" dirty="0"/>
              <a:t>a</a:t>
            </a:r>
            <a:r>
              <a:rPr lang="nl-BE" dirty="0" smtClean="0"/>
              <a:t>antal beschikbare opgeroepen </a:t>
            </a:r>
            <a:r>
              <a:rPr lang="nl-BE" dirty="0" err="1" smtClean="0"/>
              <a:t>webservices</a:t>
            </a:r>
            <a:endParaRPr lang="nl-BE" dirty="0" smtClean="0"/>
          </a:p>
          <a:p>
            <a:pPr lvl="1"/>
            <a:r>
              <a:rPr lang="nl-BE" dirty="0" smtClean="0"/>
              <a:t>on target</a:t>
            </a:r>
          </a:p>
          <a:p>
            <a:endParaRPr lang="nl-BE" dirty="0" smtClean="0"/>
          </a:p>
          <a:p>
            <a:r>
              <a:rPr lang="nl-BE" dirty="0"/>
              <a:t>g</a:t>
            </a:r>
            <a:r>
              <a:rPr lang="nl-BE" dirty="0" smtClean="0"/>
              <a:t>emiddeld aantal oproepen van die services per maand</a:t>
            </a:r>
          </a:p>
          <a:p>
            <a:pPr lvl="1"/>
            <a:r>
              <a:rPr lang="nl-BE" dirty="0" smtClean="0"/>
              <a:t>boven target</a:t>
            </a:r>
          </a:p>
          <a:p>
            <a:endParaRPr lang="nl-BE" dirty="0" smtClean="0"/>
          </a:p>
          <a:p>
            <a:r>
              <a:rPr lang="nl-BE" dirty="0"/>
              <a:t>v</a:t>
            </a:r>
            <a:r>
              <a:rPr lang="nl-BE" dirty="0" smtClean="0"/>
              <a:t>oor elk project wordt een herbruikbaarheidsanalyse gemaakt</a:t>
            </a:r>
          </a:p>
          <a:p>
            <a:pPr lvl="1"/>
            <a:r>
              <a:rPr lang="nl-BE" dirty="0"/>
              <a:t>a</a:t>
            </a:r>
            <a:r>
              <a:rPr lang="nl-BE" dirty="0" smtClean="0"/>
              <a:t>nalyse wordt vanaf nu gedaan voor nieuwe projecten door de Business Board en EA</a:t>
            </a:r>
          </a:p>
          <a:p>
            <a:pPr lvl="1"/>
            <a:r>
              <a:rPr lang="nl-BE" dirty="0" smtClean="0"/>
              <a:t>proces gedefinieerd, </a:t>
            </a:r>
            <a:r>
              <a:rPr lang="nl-BE" dirty="0" err="1" smtClean="0"/>
              <a:t>deployment</a:t>
            </a:r>
            <a:r>
              <a:rPr lang="nl-BE" dirty="0" smtClean="0"/>
              <a:t> 2e helft 2018</a:t>
            </a:r>
          </a:p>
          <a:p>
            <a:pPr lvl="2"/>
            <a:endParaRPr lang="nl-BE" dirty="0" smtClean="0"/>
          </a:p>
          <a:p>
            <a:endParaRPr lang="nl-BE" dirty="0" smtClean="0"/>
          </a:p>
          <a:p>
            <a:endParaRPr lang="nl-BE" dirty="0" smtClean="0"/>
          </a:p>
          <a:p>
            <a:endParaRPr lang="nl-BE" dirty="0" smtClean="0"/>
          </a:p>
          <a:p>
            <a:endParaRPr lang="nl-BE" dirty="0" smtClean="0"/>
          </a:p>
        </p:txBody>
      </p:sp>
      <p:sp>
        <p:nvSpPr>
          <p:cNvPr id="7" name="Date Placeholder 6"/>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56184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Smals: meting van resultaten</a:t>
            </a:r>
            <a:endParaRPr lang="nl-BE" dirty="0"/>
          </a:p>
        </p:txBody>
      </p:sp>
      <p:sp>
        <p:nvSpPr>
          <p:cNvPr id="5" name="Content Placeholder 4"/>
          <p:cNvSpPr>
            <a:spLocks noGrp="1"/>
          </p:cNvSpPr>
          <p:nvPr>
            <p:ph idx="1"/>
          </p:nvPr>
        </p:nvSpPr>
        <p:spPr/>
        <p:txBody>
          <a:bodyPr/>
          <a:lstStyle/>
          <a:p>
            <a:r>
              <a:rPr lang="nl-BE" dirty="0" smtClean="0"/>
              <a:t>% </a:t>
            </a:r>
            <a:r>
              <a:rPr lang="nl-BE" dirty="0" err="1" smtClean="0"/>
              <a:t>reused</a:t>
            </a:r>
            <a:r>
              <a:rPr lang="nl-BE" dirty="0" smtClean="0"/>
              <a:t> cases (proportie van aantal </a:t>
            </a:r>
            <a:r>
              <a:rPr lang="nl-BE" dirty="0" err="1" smtClean="0"/>
              <a:t>use</a:t>
            </a:r>
            <a:r>
              <a:rPr lang="nl-BE" dirty="0" smtClean="0"/>
              <a:t> cases waarvoor hergebruik toegepast wordt)</a:t>
            </a:r>
          </a:p>
          <a:p>
            <a:r>
              <a:rPr lang="nl-BE" dirty="0" smtClean="0"/>
              <a:t>% </a:t>
            </a:r>
            <a:r>
              <a:rPr lang="nl-BE" dirty="0" err="1" smtClean="0"/>
              <a:t>reuse</a:t>
            </a:r>
            <a:r>
              <a:rPr lang="nl-BE" dirty="0" smtClean="0"/>
              <a:t> als competitief voordeel binnen het project (projectkosten verminderd dankzij hergebruik / projectkosten zonder vermindering door hergebruik, anders gesteld: onze kost in vergelijking met een alternatieve ontwikkeling die van nul begint</a:t>
            </a:r>
          </a:p>
          <a:p>
            <a:r>
              <a:rPr lang="nl-BE" dirty="0" smtClean="0"/>
              <a:t>% </a:t>
            </a:r>
            <a:r>
              <a:rPr lang="nl-BE" dirty="0" err="1" smtClean="0"/>
              <a:t>reuse</a:t>
            </a:r>
            <a:r>
              <a:rPr lang="nl-BE" dirty="0" smtClean="0"/>
              <a:t> als competitief voordeel inclusief bestaande transversale diensten buiten de nieuwe applicatie (de projectkosten/totale projectkosten inclusief)</a:t>
            </a:r>
          </a:p>
          <a:p>
            <a:r>
              <a:rPr lang="nl-BE" dirty="0" smtClean="0"/>
              <a:t>processen zijn gedefinieerd =&gt; metingen zullen nu uitgevoerd en gerapporteerd worden</a:t>
            </a:r>
          </a:p>
          <a:p>
            <a:endParaRPr lang="nl-BE" dirty="0" smtClean="0"/>
          </a:p>
          <a:p>
            <a:pPr lvl="2"/>
            <a:endParaRPr lang="nl-BE" dirty="0" smtClean="0"/>
          </a:p>
          <a:p>
            <a:endParaRPr lang="nl-BE" dirty="0" smtClean="0"/>
          </a:p>
        </p:txBody>
      </p:sp>
      <p:sp>
        <p:nvSpPr>
          <p:cNvPr id="6" name="Date Placeholder 5"/>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01233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Enkele nieuwe tendenzen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source software</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533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380" y="1631901"/>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5597" y="3189417"/>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380" y="318941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5597" y="1631901"/>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s://d30y9cdsu7xlg0.cloudfront.net/png/225592-200.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563" y="1037409"/>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d30y9cdsu7xlg0.cloudfront.net/png/225592-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563" y="3978502"/>
            <a:ext cx="661714" cy="66171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536420" y="2313613"/>
            <a:ext cx="1152000" cy="1152000"/>
            <a:chOff x="1877506" y="2377694"/>
            <a:chExt cx="1152000" cy="1152000"/>
          </a:xfrm>
        </p:grpSpPr>
        <p:sp>
          <p:nvSpPr>
            <p:cNvPr id="31" name="Oval 30"/>
            <p:cNvSpPr/>
            <p:nvPr/>
          </p:nvSpPr>
          <p:spPr>
            <a:xfrm>
              <a:off x="1877506" y="2377694"/>
              <a:ext cx="1152000" cy="1152000"/>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Picture 3"/>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054998" y="2517086"/>
              <a:ext cx="797017" cy="79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6" name="Group 145"/>
          <p:cNvGrpSpPr/>
          <p:nvPr/>
        </p:nvGrpSpPr>
        <p:grpSpPr>
          <a:xfrm>
            <a:off x="308838" y="4929506"/>
            <a:ext cx="8537477" cy="1328058"/>
            <a:chOff x="446866" y="5312232"/>
            <a:chExt cx="8537477" cy="1328058"/>
          </a:xfrm>
        </p:grpSpPr>
        <p:sp>
          <p:nvSpPr>
            <p:cNvPr id="142" name="Rectangle 141"/>
            <p:cNvSpPr/>
            <p:nvPr/>
          </p:nvSpPr>
          <p:spPr>
            <a:xfrm>
              <a:off x="446866" y="5312232"/>
              <a:ext cx="8537477" cy="13280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400" b="1" dirty="0" smtClean="0">
                  <a:solidFill>
                    <a:schemeClr val="tx1"/>
                  </a:solidFill>
                </a:rPr>
                <a:t>Blockchain netwerk</a:t>
              </a:r>
              <a:endParaRPr lang="nl-BE" sz="2400" b="1" dirty="0">
                <a:solidFill>
                  <a:schemeClr val="tx1"/>
                </a:solidFill>
              </a:endParaRPr>
            </a:p>
          </p:txBody>
        </p:sp>
        <p:sp>
          <p:nvSpPr>
            <p:cNvPr id="33" name="Rounded Rectangle 32"/>
            <p:cNvSpPr/>
            <p:nvPr/>
          </p:nvSpPr>
          <p:spPr>
            <a:xfrm>
              <a:off x="742842" y="5812975"/>
              <a:ext cx="3816000" cy="6966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Opslag</a:t>
              </a:r>
            </a:p>
            <a:p>
              <a:pPr algn="ctr"/>
              <a:r>
                <a:rPr lang="nl-BE" dirty="0"/>
                <a:t>I</a:t>
              </a:r>
              <a:r>
                <a:rPr lang="nl-BE" dirty="0" smtClean="0"/>
                <a:t>ntegriteit, timestamp, onweerlegbaar</a:t>
              </a:r>
            </a:p>
          </p:txBody>
        </p:sp>
        <p:sp>
          <p:nvSpPr>
            <p:cNvPr id="34" name="Rounded Rectangle 33"/>
            <p:cNvSpPr/>
            <p:nvPr/>
          </p:nvSpPr>
          <p:spPr>
            <a:xfrm>
              <a:off x="4889282" y="5812975"/>
              <a:ext cx="3816000" cy="6966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Bindende afspraken</a:t>
              </a:r>
            </a:p>
            <a:p>
              <a:pPr algn="ctr"/>
              <a:r>
                <a:rPr lang="nl-BE" dirty="0" err="1" smtClean="0"/>
                <a:t>Dmv</a:t>
              </a:r>
              <a:r>
                <a:rPr lang="nl-BE" dirty="0" smtClean="0"/>
                <a:t> </a:t>
              </a:r>
              <a:r>
                <a:rPr lang="nl-BE" dirty="0"/>
                <a:t>s</a:t>
              </a:r>
              <a:r>
                <a:rPr lang="nl-BE" dirty="0" smtClean="0"/>
                <a:t>mart </a:t>
              </a:r>
              <a:r>
                <a:rPr lang="nl-BE" dirty="0" err="1" smtClean="0"/>
                <a:t>contracts</a:t>
              </a:r>
              <a:endParaRPr lang="nl-BE" dirty="0"/>
            </a:p>
          </p:txBody>
        </p:sp>
      </p:grpSp>
      <p:cxnSp>
        <p:nvCxnSpPr>
          <p:cNvPr id="36" name="Straight Connector 35"/>
          <p:cNvCxnSpPr/>
          <p:nvPr/>
        </p:nvCxnSpPr>
        <p:spPr>
          <a:xfrm>
            <a:off x="1123094" y="2293615"/>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34014" y="3256639"/>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123094" y="3203601"/>
            <a:ext cx="438727" cy="35155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662263" y="2274820"/>
            <a:ext cx="382228" cy="2359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112420" y="1731093"/>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112420" y="3520274"/>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5" name="Group 144"/>
          <p:cNvGrpSpPr/>
          <p:nvPr/>
        </p:nvGrpSpPr>
        <p:grpSpPr>
          <a:xfrm>
            <a:off x="4797075" y="908425"/>
            <a:ext cx="3960286" cy="3960286"/>
            <a:chOff x="4782561" y="1160012"/>
            <a:chExt cx="3960286" cy="3960286"/>
          </a:xfrm>
        </p:grpSpPr>
        <p:sp>
          <p:nvSpPr>
            <p:cNvPr id="67" name="Oval 66"/>
            <p:cNvSpPr>
              <a:spLocks noChangeAspect="1"/>
            </p:cNvSpPr>
            <p:nvPr/>
          </p:nvSpPr>
          <p:spPr>
            <a:xfrm>
              <a:off x="4782561" y="1160012"/>
              <a:ext cx="3960286" cy="3960286"/>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6"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07766" y="1918405"/>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11983" y="3475921"/>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07766" y="3475921"/>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3"/>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11983" y="1918405"/>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4" descr="https://d30y9cdsu7xlg0.cloudfront.net/png/225592-200.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27949" y="1323913"/>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https://d30y9cdsu7xlg0.cloudfront.net/png/225592-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27949" y="4265006"/>
              <a:ext cx="661714" cy="661714"/>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Connector 90"/>
            <p:cNvCxnSpPr>
              <a:endCxn id="81" idx="0"/>
            </p:cNvCxnSpPr>
            <p:nvPr/>
          </p:nvCxnSpPr>
          <p:spPr>
            <a:xfrm>
              <a:off x="5775090" y="3717200"/>
              <a:ext cx="983716" cy="54780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763278" y="2387600"/>
              <a:ext cx="11812" cy="1318419"/>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7711983" y="2418973"/>
              <a:ext cx="17133" cy="138776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739694" y="2015305"/>
              <a:ext cx="989422" cy="403668"/>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763278" y="2015305"/>
              <a:ext cx="977454" cy="372295"/>
            </a:xfrm>
            <a:prstGeom prst="line">
              <a:avLst/>
            </a:prstGeom>
            <a:ln w="50800">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758808" y="3784286"/>
              <a:ext cx="970308" cy="48072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5766527" y="2015305"/>
              <a:ext cx="992279" cy="169071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769480" y="2387600"/>
              <a:ext cx="1942503" cy="1318419"/>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77" idx="1"/>
            </p:cNvCxnSpPr>
            <p:nvPr/>
          </p:nvCxnSpPr>
          <p:spPr>
            <a:xfrm flipH="1" flipV="1">
              <a:off x="5769480" y="3706019"/>
              <a:ext cx="1942503" cy="100759"/>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81" idx="0"/>
            </p:cNvCxnSpPr>
            <p:nvPr/>
          </p:nvCxnSpPr>
          <p:spPr>
            <a:xfrm flipH="1">
              <a:off x="6758806" y="2015305"/>
              <a:ext cx="1" cy="2249701"/>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77" idx="1"/>
            </p:cNvCxnSpPr>
            <p:nvPr/>
          </p:nvCxnSpPr>
          <p:spPr>
            <a:xfrm>
              <a:off x="6758806" y="2015305"/>
              <a:ext cx="953177" cy="1791473"/>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81" idx="0"/>
            </p:cNvCxnSpPr>
            <p:nvPr/>
          </p:nvCxnSpPr>
          <p:spPr>
            <a:xfrm flipH="1">
              <a:off x="6758806" y="2387600"/>
              <a:ext cx="970309" cy="187740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81" idx="0"/>
            </p:cNvCxnSpPr>
            <p:nvPr/>
          </p:nvCxnSpPr>
          <p:spPr>
            <a:xfrm>
              <a:off x="5769480" y="2387600"/>
              <a:ext cx="989326" cy="187740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5769480" y="2387600"/>
              <a:ext cx="1959636" cy="31373"/>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769480" y="2387600"/>
              <a:ext cx="1942503" cy="1419178"/>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31" name="Right Arrow 130"/>
          <p:cNvSpPr/>
          <p:nvPr/>
        </p:nvSpPr>
        <p:spPr>
          <a:xfrm>
            <a:off x="4116984" y="2596287"/>
            <a:ext cx="414620" cy="52996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tle 2"/>
          <p:cNvSpPr>
            <a:spLocks noGrp="1"/>
          </p:cNvSpPr>
          <p:nvPr>
            <p:ph type="title"/>
          </p:nvPr>
        </p:nvSpPr>
        <p:spPr/>
        <p:txBody>
          <a:bodyPr/>
          <a:lstStyle/>
          <a:p>
            <a:r>
              <a:rPr lang="nl-BE" smtClean="0"/>
              <a:t>Gedistribueerd vertrouwen</a:t>
            </a:r>
            <a:endParaRPr lang="fr-BE" dirty="0"/>
          </a:p>
        </p:txBody>
      </p:sp>
      <p:sp>
        <p:nvSpPr>
          <p:cNvPr id="2" name="Date Placeholder 1"/>
          <p:cNvSpPr>
            <a:spLocks noGrp="1"/>
          </p:cNvSpPr>
          <p:nvPr>
            <p:ph type="dt" sz="half" idx="10"/>
          </p:nvPr>
        </p:nvSpPr>
        <p:spPr/>
        <p:txBody>
          <a:bodyPr/>
          <a:lstStyle/>
          <a:p>
            <a:r>
              <a:rPr lang="fr-FR" smtClean="0"/>
              <a:t>18/06/2018</a:t>
            </a:r>
            <a:endParaRPr lang="nl-NL" dirty="0"/>
          </a:p>
        </p:txBody>
      </p:sp>
      <p:sp>
        <p:nvSpPr>
          <p:cNvPr id="48" name="Slide Number Placeholder 3"/>
          <p:cNvSpPr>
            <a:spLocks noGrp="1"/>
          </p:cNvSpPr>
          <p:nvPr>
            <p:ph type="sldNum" sz="quarter" idx="13"/>
          </p:nvPr>
        </p:nvSpPr>
        <p:spPr/>
        <p:txBody>
          <a:bodyPr/>
          <a:lstStyle/>
          <a:p>
            <a:fld id="{13B540AB-6939-4937-A918-1D15FF1C7CE3}" type="slidenum">
              <a:rPr lang="nl-BE" smtClean="0"/>
              <a:pPr/>
              <a:t>6</a:t>
            </a:fld>
            <a:endParaRPr lang="nl-BE" dirty="0"/>
          </a:p>
        </p:txBody>
      </p:sp>
    </p:spTree>
    <p:extLst>
      <p:ext uri="{BB962C8B-B14F-4D97-AF65-F5344CB8AC3E}">
        <p14:creationId xmlns:p14="http://schemas.microsoft.com/office/powerpoint/2010/main" val="236558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fontScale="92500" lnSpcReduction="10000"/>
          </a:bodyPr>
          <a:lstStyle/>
          <a:p>
            <a:r>
              <a:rPr lang="nl-BE" dirty="0"/>
              <a:t>o</a:t>
            </a:r>
            <a:r>
              <a:rPr lang="nl-BE" dirty="0" smtClean="0"/>
              <a:t>pen source software of openbronsoftware</a:t>
            </a:r>
          </a:p>
          <a:p>
            <a:pPr lvl="1"/>
            <a:r>
              <a:rPr lang="nl-BE" dirty="0" smtClean="0"/>
              <a:t>is computerprogrammatuur waarbij de broncode vrijgegeven wordt</a:t>
            </a:r>
          </a:p>
          <a:p>
            <a:pPr lvl="1"/>
            <a:r>
              <a:rPr lang="nl-BE" dirty="0" smtClean="0"/>
              <a:t>geeft de mogelijkheid om de software te bestuderen, aan te passen, te verbeteren, te verspreiden of verkopen </a:t>
            </a:r>
          </a:p>
          <a:p>
            <a:pPr lvl="1"/>
            <a:r>
              <a:rPr lang="nl-BE" dirty="0" smtClean="0"/>
              <a:t>komt vaak tot stand op publiekelijke en gemeenschappelijke wijze, door samenwerking van zowel individuele programmeurs als overheden en bedrijven</a:t>
            </a:r>
            <a:endParaRPr lang="fr-BE" dirty="0" smtClean="0"/>
          </a:p>
          <a:p>
            <a:r>
              <a:rPr lang="fr-BE" dirty="0" err="1" smtClean="0"/>
              <a:t>vaak</a:t>
            </a:r>
            <a:r>
              <a:rPr lang="fr-BE" dirty="0" smtClean="0"/>
              <a:t> ‘</a:t>
            </a:r>
            <a:r>
              <a:rPr lang="fr-BE" dirty="0" err="1" smtClean="0"/>
              <a:t>freemium</a:t>
            </a:r>
            <a:r>
              <a:rPr lang="fr-BE" dirty="0" smtClean="0"/>
              <a:t>’ </a:t>
            </a:r>
            <a:r>
              <a:rPr lang="fr-BE" dirty="0" err="1" smtClean="0"/>
              <a:t>benadering</a:t>
            </a:r>
            <a:endParaRPr lang="fr-BE" dirty="0" smtClean="0"/>
          </a:p>
          <a:p>
            <a:pPr lvl="1"/>
            <a:r>
              <a:rPr lang="fr-BE" dirty="0" smtClean="0"/>
              <a:t>gratis (free) </a:t>
            </a:r>
            <a:r>
              <a:rPr lang="fr-BE" dirty="0" err="1" smtClean="0"/>
              <a:t>voor</a:t>
            </a:r>
            <a:r>
              <a:rPr lang="fr-BE" dirty="0" smtClean="0"/>
              <a:t> </a:t>
            </a:r>
            <a:r>
              <a:rPr lang="fr-BE" dirty="0" err="1" smtClean="0"/>
              <a:t>basisversie</a:t>
            </a:r>
            <a:endParaRPr lang="fr-BE" dirty="0" smtClean="0"/>
          </a:p>
          <a:p>
            <a:pPr lvl="1"/>
            <a:r>
              <a:rPr lang="fr-BE" dirty="0" err="1" smtClean="0"/>
              <a:t>betalend</a:t>
            </a:r>
            <a:r>
              <a:rPr lang="fr-BE" dirty="0" smtClean="0"/>
              <a:t> (premium) </a:t>
            </a:r>
            <a:r>
              <a:rPr lang="fr-BE" dirty="0" err="1" smtClean="0"/>
              <a:t>voor</a:t>
            </a:r>
            <a:r>
              <a:rPr lang="fr-BE" dirty="0" smtClean="0"/>
              <a:t> </a:t>
            </a:r>
            <a:r>
              <a:rPr lang="fr-BE" dirty="0" err="1" smtClean="0"/>
              <a:t>enterprise</a:t>
            </a:r>
            <a:r>
              <a:rPr lang="fr-BE" dirty="0" smtClean="0"/>
              <a:t> </a:t>
            </a:r>
            <a:r>
              <a:rPr lang="fr-BE" dirty="0" err="1" smtClean="0"/>
              <a:t>versie</a:t>
            </a:r>
            <a:r>
              <a:rPr lang="fr-BE" dirty="0" smtClean="0"/>
              <a:t> en/of </a:t>
            </a:r>
            <a:r>
              <a:rPr lang="fr-BE" dirty="0" err="1" smtClean="0"/>
              <a:t>voor</a:t>
            </a:r>
            <a:r>
              <a:rPr lang="fr-BE" dirty="0" smtClean="0"/>
              <a:t> </a:t>
            </a:r>
            <a:r>
              <a:rPr lang="fr-BE" dirty="0" err="1" smtClean="0"/>
              <a:t>onderhoud</a:t>
            </a:r>
            <a:r>
              <a:rPr lang="fr-BE" dirty="0" smtClean="0"/>
              <a:t> of support </a:t>
            </a:r>
          </a:p>
          <a:p>
            <a:r>
              <a:rPr lang="fr-BE" dirty="0" err="1" smtClean="0"/>
              <a:t>overal</a:t>
            </a:r>
            <a:r>
              <a:rPr lang="fr-BE" dirty="0" smtClean="0"/>
              <a:t> </a:t>
            </a:r>
            <a:r>
              <a:rPr lang="fr-BE" dirty="0" err="1" smtClean="0"/>
              <a:t>aanwezig</a:t>
            </a:r>
            <a:r>
              <a:rPr lang="fr-BE" dirty="0" smtClean="0"/>
              <a:t>: </a:t>
            </a:r>
            <a:r>
              <a:rPr lang="fr-BE" dirty="0" err="1" smtClean="0"/>
              <a:t>meer</a:t>
            </a:r>
            <a:r>
              <a:rPr lang="fr-BE" dirty="0" smtClean="0"/>
              <a:t> dan 95% van ICT </a:t>
            </a:r>
            <a:r>
              <a:rPr lang="fr-BE" dirty="0" err="1" smtClean="0"/>
              <a:t>afdelingen</a:t>
            </a:r>
            <a:r>
              <a:rPr lang="fr-BE" dirty="0" smtClean="0"/>
              <a:t> </a:t>
            </a:r>
            <a:r>
              <a:rPr lang="fr-BE" dirty="0" err="1" smtClean="0"/>
              <a:t>maken</a:t>
            </a:r>
            <a:r>
              <a:rPr lang="fr-BE" dirty="0" smtClean="0"/>
              <a:t> </a:t>
            </a:r>
            <a:r>
              <a:rPr lang="fr-BE" dirty="0" err="1" smtClean="0"/>
              <a:t>gebruik</a:t>
            </a:r>
            <a:r>
              <a:rPr lang="fr-BE" dirty="0" smtClean="0"/>
              <a:t> van open source </a:t>
            </a:r>
            <a:r>
              <a:rPr lang="fr-BE" dirty="0" err="1" smtClean="0"/>
              <a:t>elementen</a:t>
            </a:r>
            <a:r>
              <a:rPr lang="fr-BE" dirty="0" smtClean="0"/>
              <a:t>, </a:t>
            </a:r>
            <a:r>
              <a:rPr lang="fr-BE" dirty="0" err="1" smtClean="0"/>
              <a:t>ook</a:t>
            </a:r>
            <a:r>
              <a:rPr lang="fr-BE" dirty="0" smtClean="0"/>
              <a:t> </a:t>
            </a:r>
            <a:r>
              <a:rPr lang="fr-BE" dirty="0" err="1" smtClean="0"/>
              <a:t>voor</a:t>
            </a:r>
            <a:r>
              <a:rPr lang="fr-BE" dirty="0" smtClean="0"/>
              <a:t> </a:t>
            </a:r>
            <a:r>
              <a:rPr lang="fr-BE" dirty="0" err="1" smtClean="0"/>
              <a:t>kritische</a:t>
            </a:r>
            <a:r>
              <a:rPr lang="fr-BE" dirty="0" smtClean="0"/>
              <a:t> </a:t>
            </a:r>
            <a:r>
              <a:rPr lang="fr-BE" dirty="0" err="1" smtClean="0"/>
              <a:t>functies</a:t>
            </a:r>
            <a:r>
              <a:rPr lang="fr-BE" dirty="0" smtClean="0"/>
              <a:t> (</a:t>
            </a:r>
            <a:r>
              <a:rPr lang="fr-BE" dirty="0" err="1" smtClean="0"/>
              <a:t>soms</a:t>
            </a:r>
            <a:r>
              <a:rPr lang="fr-BE" dirty="0" smtClean="0"/>
              <a:t> </a:t>
            </a:r>
            <a:r>
              <a:rPr lang="fr-BE" dirty="0" err="1" smtClean="0"/>
              <a:t>zonder</a:t>
            </a:r>
            <a:r>
              <a:rPr lang="fr-BE" dirty="0" smtClean="0"/>
              <a:t> het </a:t>
            </a:r>
            <a:r>
              <a:rPr lang="fr-BE" dirty="0" err="1" smtClean="0"/>
              <a:t>zelfs</a:t>
            </a:r>
            <a:r>
              <a:rPr lang="fr-BE" dirty="0" smtClean="0"/>
              <a:t> te </a:t>
            </a:r>
            <a:r>
              <a:rPr lang="fr-BE" dirty="0" err="1" smtClean="0"/>
              <a:t>weten</a:t>
            </a:r>
            <a:r>
              <a:rPr lang="fr-BE" dirty="0" smtClean="0"/>
              <a:t>)</a:t>
            </a:r>
          </a:p>
          <a:p>
            <a:r>
              <a:rPr lang="fr-BE" dirty="0" err="1" smtClean="0"/>
              <a:t>groter</a:t>
            </a:r>
            <a:r>
              <a:rPr lang="fr-BE" dirty="0" smtClean="0"/>
              <a:t> </a:t>
            </a:r>
            <a:r>
              <a:rPr lang="fr-BE" dirty="0" err="1" smtClean="0"/>
              <a:t>succes</a:t>
            </a:r>
            <a:r>
              <a:rPr lang="fr-BE" dirty="0" smtClean="0"/>
              <a:t> op </a:t>
            </a:r>
            <a:r>
              <a:rPr lang="fr-BE" dirty="0" err="1" smtClean="0"/>
              <a:t>vlak</a:t>
            </a:r>
            <a:r>
              <a:rPr lang="fr-BE" dirty="0" smtClean="0"/>
              <a:t> van </a:t>
            </a:r>
            <a:r>
              <a:rPr lang="fr-BE" dirty="0" err="1" smtClean="0"/>
              <a:t>infrastructuur</a:t>
            </a:r>
            <a:r>
              <a:rPr lang="fr-BE" dirty="0" smtClean="0"/>
              <a:t> dan op </a:t>
            </a:r>
            <a:r>
              <a:rPr lang="fr-BE" dirty="0" err="1" smtClean="0"/>
              <a:t>vlak</a:t>
            </a:r>
            <a:r>
              <a:rPr lang="fr-BE" dirty="0" smtClean="0"/>
              <a:t> van </a:t>
            </a:r>
            <a:r>
              <a:rPr lang="fr-BE" dirty="0" err="1" smtClean="0"/>
              <a:t>bedrijfstoepassingen</a:t>
            </a:r>
            <a:endParaRPr lang="fr-BE" dirty="0" smtClean="0"/>
          </a:p>
        </p:txBody>
      </p:sp>
      <p:sp>
        <p:nvSpPr>
          <p:cNvPr id="4" name="Title 3"/>
          <p:cNvSpPr>
            <a:spLocks noGrp="1"/>
          </p:cNvSpPr>
          <p:nvPr>
            <p:ph type="title"/>
          </p:nvPr>
        </p:nvSpPr>
        <p:spPr/>
        <p:txBody>
          <a:bodyPr/>
          <a:lstStyle/>
          <a:p>
            <a:r>
              <a:rPr lang="fr-BE" dirty="0" smtClean="0"/>
              <a:t>Open source software</a:t>
            </a:r>
            <a:endParaRPr lang="fr-BE" dirty="0"/>
          </a:p>
        </p:txBody>
      </p:sp>
      <p:sp>
        <p:nvSpPr>
          <p:cNvPr id="3" name="Date Placeholder 2"/>
          <p:cNvSpPr>
            <a:spLocks noGrp="1"/>
          </p:cNvSpPr>
          <p:nvPr>
            <p:ph type="dt" sz="half" idx="10"/>
          </p:nvPr>
        </p:nvSpPr>
        <p:spPr/>
        <p:txBody>
          <a:bodyPr/>
          <a:lstStyle/>
          <a:p>
            <a:r>
              <a:rPr lang="fr-FR" smtClean="0"/>
              <a:t>18/06/2018</a:t>
            </a:r>
            <a:endParaRPr lang="nl-NL"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60</a:t>
            </a:fld>
            <a:endParaRPr lang="nl-NL" dirty="0"/>
          </a:p>
        </p:txBody>
      </p:sp>
    </p:spTree>
    <p:extLst>
      <p:ext uri="{BB962C8B-B14F-4D97-AF65-F5344CB8AC3E}">
        <p14:creationId xmlns:p14="http://schemas.microsoft.com/office/powerpoint/2010/main" val="17786716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lnSpcReduction="10000"/>
          </a:bodyPr>
          <a:lstStyle/>
          <a:p>
            <a:r>
              <a:rPr lang="fr-BE" dirty="0" err="1" smtClean="0"/>
              <a:t>recente</a:t>
            </a:r>
            <a:r>
              <a:rPr lang="fr-BE" dirty="0" smtClean="0"/>
              <a:t> </a:t>
            </a:r>
            <a:r>
              <a:rPr lang="fr-BE" dirty="0" err="1" smtClean="0"/>
              <a:t>succesvolle</a:t>
            </a:r>
            <a:r>
              <a:rPr lang="fr-BE" dirty="0" smtClean="0"/>
              <a:t> </a:t>
            </a:r>
            <a:r>
              <a:rPr lang="fr-BE" dirty="0" err="1" smtClean="0"/>
              <a:t>toepassingen</a:t>
            </a:r>
            <a:endParaRPr lang="fr-BE" dirty="0" smtClean="0"/>
          </a:p>
          <a:p>
            <a:pPr lvl="1"/>
            <a:r>
              <a:rPr lang="fr-BE" dirty="0"/>
              <a:t>o</a:t>
            </a:r>
            <a:r>
              <a:rPr lang="fr-BE" dirty="0" smtClean="0"/>
              <a:t>pen source </a:t>
            </a:r>
            <a:r>
              <a:rPr lang="fr-BE" dirty="0" err="1" smtClean="0"/>
              <a:t>virtualisatieplatforms</a:t>
            </a:r>
            <a:r>
              <a:rPr lang="fr-BE" dirty="0" smtClean="0"/>
              <a:t> </a:t>
            </a:r>
            <a:r>
              <a:rPr lang="fr-BE" dirty="0" err="1" smtClean="0"/>
              <a:t>zoals</a:t>
            </a:r>
            <a:r>
              <a:rPr lang="fr-BE" dirty="0" smtClean="0"/>
              <a:t> </a:t>
            </a:r>
            <a:r>
              <a:rPr lang="nl-BE" dirty="0" err="1" smtClean="0"/>
              <a:t>Xen</a:t>
            </a:r>
            <a:r>
              <a:rPr lang="nl-BE" dirty="0" smtClean="0"/>
              <a:t>, OKL4, </a:t>
            </a:r>
            <a:r>
              <a:rPr lang="nl-BE" dirty="0" err="1" smtClean="0"/>
              <a:t>OpenVZ</a:t>
            </a:r>
            <a:r>
              <a:rPr lang="nl-BE" dirty="0" smtClean="0"/>
              <a:t>, Linux containers (LXC), </a:t>
            </a:r>
            <a:r>
              <a:rPr lang="nl-BE" dirty="0" err="1" smtClean="0"/>
              <a:t>Kernel-based</a:t>
            </a:r>
            <a:r>
              <a:rPr lang="nl-BE" dirty="0" smtClean="0"/>
              <a:t> Virtual Machine (KVM)</a:t>
            </a:r>
          </a:p>
          <a:p>
            <a:pPr lvl="1"/>
            <a:r>
              <a:rPr lang="en-US" dirty="0" smtClean="0"/>
              <a:t>Advanced Message Queuing Protocol (AMQP) </a:t>
            </a:r>
            <a:r>
              <a:rPr lang="en-US" dirty="0" err="1" smtClean="0"/>
              <a:t>voor</a:t>
            </a:r>
            <a:r>
              <a:rPr lang="en-US" dirty="0" smtClean="0"/>
              <a:t> message-oriented middleware (MOM)</a:t>
            </a:r>
          </a:p>
          <a:p>
            <a:pPr lvl="1"/>
            <a:r>
              <a:rPr lang="en-US" dirty="0" err="1" smtClean="0"/>
              <a:t>rampenbeheer</a:t>
            </a:r>
            <a:r>
              <a:rPr lang="en-US" dirty="0" smtClean="0"/>
              <a:t> </a:t>
            </a:r>
            <a:r>
              <a:rPr lang="en-US" dirty="0" err="1" smtClean="0"/>
              <a:t>zoals</a:t>
            </a:r>
            <a:r>
              <a:rPr lang="en-US" dirty="0" smtClean="0"/>
              <a:t> in </a:t>
            </a:r>
            <a:r>
              <a:rPr lang="en-US" dirty="0" err="1" smtClean="0"/>
              <a:t>Duitsland</a:t>
            </a:r>
            <a:r>
              <a:rPr lang="en-US" dirty="0" smtClean="0"/>
              <a:t>: </a:t>
            </a:r>
            <a:r>
              <a:rPr lang="en-US" dirty="0" err="1" smtClean="0"/>
              <a:t>Sahana</a:t>
            </a:r>
            <a:r>
              <a:rPr lang="en-US" dirty="0" smtClean="0"/>
              <a:t> Software Foundation om </a:t>
            </a:r>
            <a:r>
              <a:rPr lang="en-US" dirty="0" err="1" smtClean="0"/>
              <a:t>informatie</a:t>
            </a:r>
            <a:r>
              <a:rPr lang="en-US" dirty="0" smtClean="0"/>
              <a:t> </a:t>
            </a:r>
            <a:r>
              <a:rPr lang="en-US" dirty="0" err="1" smtClean="0"/>
              <a:t>mbt</a:t>
            </a:r>
            <a:r>
              <a:rPr lang="en-US" dirty="0" smtClean="0"/>
              <a:t> </a:t>
            </a:r>
            <a:r>
              <a:rPr lang="en-US" dirty="0" err="1" smtClean="0"/>
              <a:t>vluchtelingen</a:t>
            </a:r>
            <a:r>
              <a:rPr lang="en-US" dirty="0" smtClean="0"/>
              <a:t> </a:t>
            </a:r>
            <a:r>
              <a:rPr lang="en-US" dirty="0" err="1" smtClean="0"/>
              <a:t>te</a:t>
            </a:r>
            <a:r>
              <a:rPr lang="en-US" dirty="0" smtClean="0"/>
              <a:t> </a:t>
            </a:r>
            <a:r>
              <a:rPr lang="en-US" dirty="0" err="1" smtClean="0"/>
              <a:t>beheren</a:t>
            </a:r>
            <a:endParaRPr lang="en-US" dirty="0" smtClean="0"/>
          </a:p>
          <a:p>
            <a:r>
              <a:rPr lang="en-US" dirty="0" err="1" smtClean="0"/>
              <a:t>voordelen</a:t>
            </a:r>
            <a:endParaRPr lang="en-US" dirty="0" smtClean="0"/>
          </a:p>
          <a:p>
            <a:pPr lvl="1"/>
            <a:r>
              <a:rPr lang="fr-BE" dirty="0" err="1" smtClean="0"/>
              <a:t>goedkoper</a:t>
            </a:r>
            <a:endParaRPr lang="fr-BE" dirty="0" smtClean="0"/>
          </a:p>
          <a:p>
            <a:pPr lvl="1"/>
            <a:r>
              <a:rPr lang="fr-BE" dirty="0" err="1" smtClean="0"/>
              <a:t>flexibeler</a:t>
            </a:r>
            <a:endParaRPr lang="fr-BE" dirty="0" smtClean="0"/>
          </a:p>
          <a:p>
            <a:pPr lvl="1"/>
            <a:r>
              <a:rPr lang="nl-BE" dirty="0" smtClean="0"/>
              <a:t>bevordert innovatie</a:t>
            </a:r>
            <a:endParaRPr lang="fr-BE" dirty="0" smtClean="0"/>
          </a:p>
          <a:p>
            <a:pPr lvl="1"/>
            <a:r>
              <a:rPr lang="en-US" dirty="0" err="1" smtClean="0"/>
              <a:t>kan</a:t>
            </a:r>
            <a:r>
              <a:rPr lang="en-US" dirty="0" smtClean="0"/>
              <a:t> </a:t>
            </a:r>
            <a:r>
              <a:rPr lang="en-US" dirty="0" err="1" smtClean="0"/>
              <a:t>sneller</a:t>
            </a:r>
            <a:r>
              <a:rPr lang="en-US" dirty="0" smtClean="0"/>
              <a:t> </a:t>
            </a:r>
            <a:r>
              <a:rPr lang="en-US" dirty="0" err="1" smtClean="0"/>
              <a:t>en</a:t>
            </a:r>
            <a:r>
              <a:rPr lang="en-US" dirty="0" smtClean="0"/>
              <a:t> </a:t>
            </a:r>
            <a:r>
              <a:rPr lang="en-US" dirty="0" err="1" smtClean="0"/>
              <a:t>zonder</a:t>
            </a:r>
            <a:r>
              <a:rPr lang="en-US" dirty="0" smtClean="0"/>
              <a:t> </a:t>
            </a:r>
            <a:r>
              <a:rPr lang="en-US" dirty="0" err="1" smtClean="0"/>
              <a:t>aankoop</a:t>
            </a:r>
            <a:r>
              <a:rPr lang="en-US" dirty="0" smtClean="0"/>
              <a:t> </a:t>
            </a:r>
            <a:r>
              <a:rPr lang="en-US" dirty="0" err="1" smtClean="0"/>
              <a:t>getest</a:t>
            </a:r>
            <a:r>
              <a:rPr lang="en-US" dirty="0" smtClean="0"/>
              <a:t> </a:t>
            </a:r>
            <a:r>
              <a:rPr lang="en-US" dirty="0" err="1" smtClean="0"/>
              <a:t>worden</a:t>
            </a:r>
            <a:endParaRPr lang="fr-BE" dirty="0" smtClean="0"/>
          </a:p>
          <a:p>
            <a:pPr lvl="1"/>
            <a:r>
              <a:rPr lang="fr-BE" dirty="0" err="1" smtClean="0"/>
              <a:t>vermijdt</a:t>
            </a:r>
            <a:r>
              <a:rPr lang="fr-BE" dirty="0" smtClean="0"/>
              <a:t> lock-in van </a:t>
            </a:r>
            <a:r>
              <a:rPr lang="fr-BE" dirty="0" err="1" smtClean="0"/>
              <a:t>commerciële</a:t>
            </a:r>
            <a:r>
              <a:rPr lang="fr-BE" dirty="0" smtClean="0"/>
              <a:t> </a:t>
            </a:r>
            <a:r>
              <a:rPr lang="fr-BE" dirty="0" err="1" smtClean="0"/>
              <a:t>bedrijven</a:t>
            </a:r>
            <a:endParaRPr lang="fr-BE" dirty="0" smtClean="0"/>
          </a:p>
          <a:p>
            <a:r>
              <a:rPr lang="nl-BE" dirty="0" smtClean="0"/>
              <a:t>aandachtspunt</a:t>
            </a:r>
          </a:p>
          <a:p>
            <a:pPr lvl="1"/>
            <a:r>
              <a:rPr lang="nl-BE" dirty="0" smtClean="0"/>
              <a:t>grootte en stabiliteit van community</a:t>
            </a:r>
            <a:endParaRPr lang="en-US" dirty="0" smtClean="0"/>
          </a:p>
        </p:txBody>
      </p:sp>
      <p:sp>
        <p:nvSpPr>
          <p:cNvPr id="4" name="Title 3"/>
          <p:cNvSpPr>
            <a:spLocks noGrp="1"/>
          </p:cNvSpPr>
          <p:nvPr>
            <p:ph type="title"/>
          </p:nvPr>
        </p:nvSpPr>
        <p:spPr/>
        <p:txBody>
          <a:bodyPr/>
          <a:lstStyle/>
          <a:p>
            <a:r>
              <a:rPr lang="fr-BE" dirty="0" smtClean="0"/>
              <a:t>Open source software</a:t>
            </a:r>
            <a:endParaRPr lang="nl-BE" dirty="0"/>
          </a:p>
        </p:txBody>
      </p:sp>
      <p:sp>
        <p:nvSpPr>
          <p:cNvPr id="3" name="Date Placeholder 2"/>
          <p:cNvSpPr>
            <a:spLocks noGrp="1"/>
          </p:cNvSpPr>
          <p:nvPr>
            <p:ph type="dt" sz="half" idx="10"/>
          </p:nvPr>
        </p:nvSpPr>
        <p:spPr/>
        <p:txBody>
          <a:bodyPr/>
          <a:lstStyle/>
          <a:p>
            <a:r>
              <a:rPr lang="fr-FR" smtClean="0"/>
              <a:t>18/06/2018</a:t>
            </a:r>
            <a:endParaRPr lang="nl-NL"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61</a:t>
            </a:fld>
            <a:endParaRPr lang="nl-NL" dirty="0"/>
          </a:p>
        </p:txBody>
      </p:sp>
    </p:spTree>
    <p:extLst>
      <p:ext uri="{BB962C8B-B14F-4D97-AF65-F5344CB8AC3E}">
        <p14:creationId xmlns:p14="http://schemas.microsoft.com/office/powerpoint/2010/main" val="32146425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Enkele nieuwe tendenzen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source software</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468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a:bodyPr>
          <a:lstStyle/>
          <a:p>
            <a:r>
              <a:rPr lang="fr-BE" dirty="0" err="1" smtClean="0"/>
              <a:t>overvloed</a:t>
            </a:r>
            <a:r>
              <a:rPr lang="fr-BE" dirty="0" smtClean="0"/>
              <a:t> </a:t>
            </a:r>
            <a:r>
              <a:rPr lang="fr-BE" dirty="0" err="1" smtClean="0"/>
              <a:t>aan</a:t>
            </a:r>
            <a:r>
              <a:rPr lang="fr-BE" dirty="0" smtClean="0"/>
              <a:t> </a:t>
            </a:r>
            <a:r>
              <a:rPr lang="fr-BE" dirty="0" err="1" smtClean="0"/>
              <a:t>nieuwe</a:t>
            </a:r>
            <a:r>
              <a:rPr lang="fr-BE" dirty="0" smtClean="0"/>
              <a:t> </a:t>
            </a:r>
            <a:r>
              <a:rPr lang="fr-BE" dirty="0" err="1" smtClean="0"/>
              <a:t>draagbare</a:t>
            </a:r>
            <a:r>
              <a:rPr lang="fr-BE" dirty="0" smtClean="0"/>
              <a:t/>
            </a:r>
            <a:br>
              <a:rPr lang="fr-BE" dirty="0" smtClean="0"/>
            </a:br>
            <a:r>
              <a:rPr lang="fr-BE" dirty="0" err="1" smtClean="0"/>
              <a:t>toestellen</a:t>
            </a:r>
            <a:endParaRPr lang="fr-BE" dirty="0" smtClean="0"/>
          </a:p>
          <a:p>
            <a:pPr lvl="1"/>
            <a:r>
              <a:rPr lang="fr-BE" dirty="0" err="1" smtClean="0"/>
              <a:t>sensor</a:t>
            </a:r>
            <a:r>
              <a:rPr lang="fr-BE" dirty="0" smtClean="0"/>
              <a:t> die data </a:t>
            </a:r>
            <a:r>
              <a:rPr lang="fr-BE" dirty="0" err="1" smtClean="0"/>
              <a:t>ivm</a:t>
            </a:r>
            <a:r>
              <a:rPr lang="fr-BE" dirty="0" smtClean="0"/>
              <a:t> </a:t>
            </a:r>
            <a:r>
              <a:rPr lang="fr-BE" dirty="0" err="1" smtClean="0"/>
              <a:t>gezond</a:t>
            </a:r>
            <a:r>
              <a:rPr lang="fr-BE" dirty="0" smtClean="0"/>
              <a:t>-</a:t>
            </a:r>
            <a:br>
              <a:rPr lang="fr-BE" dirty="0" smtClean="0"/>
            </a:br>
            <a:r>
              <a:rPr lang="fr-BE" dirty="0" err="1" smtClean="0"/>
              <a:t>heid</a:t>
            </a:r>
            <a:r>
              <a:rPr lang="fr-BE" dirty="0" smtClean="0"/>
              <a:t> </a:t>
            </a:r>
            <a:r>
              <a:rPr lang="fr-BE" dirty="0" err="1" smtClean="0"/>
              <a:t>capteert</a:t>
            </a:r>
            <a:r>
              <a:rPr lang="fr-BE" dirty="0" smtClean="0"/>
              <a:t> (</a:t>
            </a:r>
            <a:r>
              <a:rPr lang="fr-BE" dirty="0" err="1" smtClean="0"/>
              <a:t>vb</a:t>
            </a:r>
            <a:r>
              <a:rPr lang="fr-BE" dirty="0" smtClean="0"/>
              <a:t> </a:t>
            </a:r>
            <a:r>
              <a:rPr lang="fr-BE" dirty="0" err="1" smtClean="0">
                <a:hlinkClick r:id="rId2"/>
              </a:rPr>
              <a:t>Vivalink</a:t>
            </a:r>
            <a:r>
              <a:rPr lang="fr-BE" dirty="0" smtClean="0">
                <a:hlinkClick r:id="rId2"/>
              </a:rPr>
              <a:t> </a:t>
            </a:r>
            <a:br>
              <a:rPr lang="fr-BE" dirty="0" smtClean="0">
                <a:hlinkClick r:id="rId2"/>
              </a:rPr>
            </a:br>
            <a:r>
              <a:rPr lang="fr-BE" dirty="0" err="1" smtClean="0">
                <a:hlinkClick r:id="rId2"/>
              </a:rPr>
              <a:t>koortsthermometer</a:t>
            </a:r>
            <a:r>
              <a:rPr lang="fr-BE" dirty="0" smtClean="0"/>
              <a:t>)</a:t>
            </a:r>
          </a:p>
          <a:p>
            <a:pPr lvl="1"/>
            <a:r>
              <a:rPr lang="fr-BE" dirty="0" err="1" smtClean="0"/>
              <a:t>bodycam</a:t>
            </a:r>
            <a:endParaRPr lang="fr-BE" dirty="0" smtClean="0"/>
          </a:p>
          <a:p>
            <a:pPr lvl="1"/>
            <a:r>
              <a:rPr lang="fr-BE" dirty="0" smtClean="0"/>
              <a:t>smart </a:t>
            </a:r>
            <a:r>
              <a:rPr lang="fr-BE" dirty="0" err="1" smtClean="0"/>
              <a:t>watch</a:t>
            </a:r>
            <a:endParaRPr lang="fr-BE" dirty="0" smtClean="0"/>
          </a:p>
          <a:p>
            <a:pPr lvl="1"/>
            <a:r>
              <a:rPr lang="fr-BE" dirty="0" smtClean="0"/>
              <a:t>smart glasses (= </a:t>
            </a:r>
            <a:r>
              <a:rPr lang="fr-BE" dirty="0" err="1" smtClean="0"/>
              <a:t>augmented</a:t>
            </a:r>
            <a:r>
              <a:rPr lang="fr-BE" dirty="0" smtClean="0"/>
              <a:t> </a:t>
            </a:r>
            <a:br>
              <a:rPr lang="fr-BE" dirty="0" smtClean="0"/>
            </a:br>
            <a:r>
              <a:rPr lang="fr-BE" dirty="0" smtClean="0"/>
              <a:t>reality, </a:t>
            </a:r>
            <a:r>
              <a:rPr lang="fr-BE" dirty="0" err="1" smtClean="0"/>
              <a:t>voegt</a:t>
            </a:r>
            <a:r>
              <a:rPr lang="fr-BE" dirty="0" smtClean="0"/>
              <a:t> info </a:t>
            </a:r>
            <a:r>
              <a:rPr lang="fr-BE" dirty="0" err="1" smtClean="0"/>
              <a:t>toe</a:t>
            </a:r>
            <a:r>
              <a:rPr lang="fr-BE" dirty="0" smtClean="0"/>
              <a:t> </a:t>
            </a:r>
            <a:r>
              <a:rPr lang="fr-BE" dirty="0" err="1" smtClean="0"/>
              <a:t>aan</a:t>
            </a:r>
            <a:r>
              <a:rPr lang="fr-BE" dirty="0" smtClean="0"/>
              <a:t> </a:t>
            </a:r>
            <a:br>
              <a:rPr lang="fr-BE" dirty="0" smtClean="0"/>
            </a:br>
            <a:r>
              <a:rPr lang="fr-BE" dirty="0" err="1" smtClean="0"/>
              <a:t>waarneembare</a:t>
            </a:r>
            <a:r>
              <a:rPr lang="fr-BE" dirty="0" smtClean="0"/>
              <a:t> </a:t>
            </a:r>
            <a:r>
              <a:rPr lang="fr-BE" dirty="0" err="1" smtClean="0"/>
              <a:t>werke</a:t>
            </a:r>
            <a:r>
              <a:rPr lang="fr-BE" dirty="0" smtClean="0"/>
              <a:t>-</a:t>
            </a:r>
            <a:br>
              <a:rPr lang="fr-BE" dirty="0" smtClean="0"/>
            </a:br>
            <a:r>
              <a:rPr lang="fr-BE" dirty="0" err="1" smtClean="0"/>
              <a:t>lijkheid</a:t>
            </a:r>
            <a:r>
              <a:rPr lang="fr-BE" dirty="0" smtClean="0"/>
              <a:t>)</a:t>
            </a:r>
          </a:p>
          <a:p>
            <a:pPr lvl="1"/>
            <a:r>
              <a:rPr lang="fr-BE" dirty="0" smtClean="0"/>
              <a:t>smart ring (</a:t>
            </a:r>
            <a:r>
              <a:rPr lang="fr-BE" dirty="0" err="1" smtClean="0"/>
              <a:t>vb</a:t>
            </a:r>
            <a:r>
              <a:rPr lang="fr-BE" dirty="0" smtClean="0"/>
              <a:t> </a:t>
            </a:r>
            <a:r>
              <a:rPr lang="fr-BE" dirty="0" err="1" smtClean="0">
                <a:hlinkClick r:id="rId3"/>
              </a:rPr>
              <a:t>Motiv</a:t>
            </a:r>
            <a:r>
              <a:rPr lang="fr-BE" dirty="0" smtClean="0">
                <a:hlinkClick r:id="rId3"/>
              </a:rPr>
              <a:t> fitness </a:t>
            </a:r>
            <a:r>
              <a:rPr lang="fr-BE" dirty="0" err="1" smtClean="0">
                <a:hlinkClick r:id="rId3"/>
              </a:rPr>
              <a:t>tracker</a:t>
            </a:r>
            <a:r>
              <a:rPr lang="fr-BE" dirty="0" smtClean="0"/>
              <a:t>)</a:t>
            </a:r>
          </a:p>
          <a:p>
            <a:pPr lvl="1"/>
            <a:r>
              <a:rPr lang="fr-BE" dirty="0" err="1"/>
              <a:t>k</a:t>
            </a:r>
            <a:r>
              <a:rPr lang="fr-BE" dirty="0" err="1" smtClean="0"/>
              <a:t>ledij</a:t>
            </a:r>
            <a:r>
              <a:rPr lang="fr-BE" dirty="0" smtClean="0"/>
              <a:t> (</a:t>
            </a:r>
            <a:r>
              <a:rPr lang="fr-BE" dirty="0" err="1" smtClean="0"/>
              <a:t>vb</a:t>
            </a:r>
            <a:r>
              <a:rPr lang="fr-BE" dirty="0" smtClean="0"/>
              <a:t> </a:t>
            </a:r>
            <a:r>
              <a:rPr lang="fr-BE" dirty="0" err="1" smtClean="0">
                <a:hlinkClick r:id="rId4"/>
              </a:rPr>
              <a:t>Vitali</a:t>
            </a:r>
            <a:r>
              <a:rPr lang="fr-BE" dirty="0" smtClean="0">
                <a:hlinkClick r:id="rId4"/>
              </a:rPr>
              <a:t> sport </a:t>
            </a:r>
            <a:r>
              <a:rPr lang="fr-BE" dirty="0" err="1" smtClean="0">
                <a:hlinkClick r:id="rId4"/>
              </a:rPr>
              <a:t>bh</a:t>
            </a:r>
            <a:r>
              <a:rPr lang="fr-BE" dirty="0" smtClean="0"/>
              <a:t>)</a:t>
            </a:r>
          </a:p>
          <a:p>
            <a:r>
              <a:rPr lang="fr-BE" dirty="0"/>
              <a:t>GPS </a:t>
            </a:r>
            <a:r>
              <a:rPr lang="fr-BE" dirty="0" err="1" smtClean="0"/>
              <a:t>gebaseerd</a:t>
            </a:r>
            <a:endParaRPr lang="fr-BE" dirty="0"/>
          </a:p>
        </p:txBody>
      </p:sp>
      <p:sp>
        <p:nvSpPr>
          <p:cNvPr id="4" name="Title 3"/>
          <p:cNvSpPr>
            <a:spLocks noGrp="1"/>
          </p:cNvSpPr>
          <p:nvPr>
            <p:ph type="title"/>
          </p:nvPr>
        </p:nvSpPr>
        <p:spPr/>
        <p:txBody>
          <a:bodyPr/>
          <a:lstStyle/>
          <a:p>
            <a:r>
              <a:rPr lang="nl-BE" smtClean="0"/>
              <a:t>Mobile devices &amp; wearables</a:t>
            </a:r>
            <a:endParaRPr lang="fr-BE" dirty="0"/>
          </a:p>
        </p:txBody>
      </p:sp>
      <p:sp>
        <p:nvSpPr>
          <p:cNvPr id="3" name="Date Placeholder 2"/>
          <p:cNvSpPr>
            <a:spLocks noGrp="1"/>
          </p:cNvSpPr>
          <p:nvPr>
            <p:ph type="dt" sz="half" idx="10"/>
          </p:nvPr>
        </p:nvSpPr>
        <p:spPr/>
        <p:txBody>
          <a:bodyPr/>
          <a:lstStyle/>
          <a:p>
            <a:r>
              <a:rPr lang="fr-FR" smtClean="0"/>
              <a:t>18/06/2018</a:t>
            </a:r>
            <a:endParaRPr lang="nl-NL"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63</a:t>
            </a:fld>
            <a:endParaRPr lang="nl-NL" dirty="0"/>
          </a:p>
        </p:txBody>
      </p:sp>
      <p:sp>
        <p:nvSpPr>
          <p:cNvPr id="6" name="AutoShape 2" descr="Afbeeldingsresultaat voor mobile devices and wearab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010" y="1196752"/>
            <a:ext cx="27146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Afbeeldingsresultaat voor motiv"/>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5010" y="2882677"/>
            <a:ext cx="1230598" cy="112484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VivaLnk's eSkin wearable goes on sa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1660" y="2882677"/>
            <a:ext cx="1489559" cy="11248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9970" y="4007521"/>
            <a:ext cx="2709665" cy="152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85771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fr-BE" dirty="0" err="1" smtClean="0"/>
              <a:t>sectorgebonden</a:t>
            </a:r>
            <a:r>
              <a:rPr lang="fr-BE" dirty="0" smtClean="0"/>
              <a:t> </a:t>
            </a:r>
            <a:r>
              <a:rPr lang="fr-BE" dirty="0" err="1" smtClean="0"/>
              <a:t>toepassingen</a:t>
            </a:r>
            <a:r>
              <a:rPr lang="fr-BE" dirty="0" smtClean="0"/>
              <a:t> </a:t>
            </a:r>
            <a:r>
              <a:rPr lang="fr-BE" dirty="0" err="1" smtClean="0"/>
              <a:t>mogelijk</a:t>
            </a:r>
            <a:r>
              <a:rPr lang="fr-BE" dirty="0" smtClean="0"/>
              <a:t>, </a:t>
            </a:r>
            <a:r>
              <a:rPr lang="fr-BE" dirty="0" err="1" smtClean="0"/>
              <a:t>creatieve</a:t>
            </a:r>
            <a:r>
              <a:rPr lang="fr-BE" dirty="0" smtClean="0"/>
              <a:t> </a:t>
            </a:r>
            <a:r>
              <a:rPr lang="fr-BE" dirty="0" err="1" smtClean="0"/>
              <a:t>oefening</a:t>
            </a:r>
            <a:r>
              <a:rPr lang="fr-BE" dirty="0" smtClean="0"/>
              <a:t> </a:t>
            </a:r>
          </a:p>
          <a:p>
            <a:pPr lvl="1"/>
            <a:r>
              <a:rPr lang="fr-BE" dirty="0" err="1" smtClean="0"/>
              <a:t>vb</a:t>
            </a:r>
            <a:r>
              <a:rPr lang="fr-BE" dirty="0" smtClean="0"/>
              <a:t> smart glasses om </a:t>
            </a:r>
            <a:r>
              <a:rPr lang="fr-BE" dirty="0" err="1" smtClean="0"/>
              <a:t>uitwisselbaarheid</a:t>
            </a:r>
            <a:r>
              <a:rPr lang="fr-BE" dirty="0" smtClean="0"/>
              <a:t> van </a:t>
            </a:r>
            <a:r>
              <a:rPr lang="fr-BE" dirty="0" err="1" smtClean="0"/>
              <a:t>helpers</a:t>
            </a:r>
            <a:r>
              <a:rPr lang="fr-BE" dirty="0" smtClean="0"/>
              <a:t> te </a:t>
            </a:r>
            <a:r>
              <a:rPr lang="fr-BE" dirty="0" err="1" smtClean="0"/>
              <a:t>verhogen</a:t>
            </a:r>
            <a:r>
              <a:rPr lang="fr-BE" dirty="0" smtClean="0"/>
              <a:t> (</a:t>
            </a:r>
            <a:r>
              <a:rPr lang="fr-BE" dirty="0" err="1" smtClean="0"/>
              <a:t>instructies</a:t>
            </a:r>
            <a:r>
              <a:rPr lang="fr-BE" dirty="0" smtClean="0"/>
              <a:t> over het </a:t>
            </a:r>
            <a:r>
              <a:rPr lang="fr-BE" dirty="0" err="1" smtClean="0"/>
              <a:t>wat</a:t>
            </a:r>
            <a:r>
              <a:rPr lang="fr-BE" dirty="0" smtClean="0"/>
              <a:t>, </a:t>
            </a:r>
            <a:r>
              <a:rPr lang="fr-BE" dirty="0" err="1" smtClean="0"/>
              <a:t>waar</a:t>
            </a:r>
            <a:r>
              <a:rPr lang="fr-BE" dirty="0" smtClean="0"/>
              <a:t>, </a:t>
            </a:r>
            <a:r>
              <a:rPr lang="fr-BE" dirty="0" err="1" smtClean="0"/>
              <a:t>wanneer</a:t>
            </a:r>
            <a:r>
              <a:rPr lang="fr-BE" dirty="0" smtClean="0"/>
              <a:t> </a:t>
            </a:r>
            <a:r>
              <a:rPr lang="fr-BE" dirty="0" err="1" smtClean="0"/>
              <a:t>volgens</a:t>
            </a:r>
            <a:r>
              <a:rPr lang="fr-BE" dirty="0" smtClean="0"/>
              <a:t> de </a:t>
            </a:r>
            <a:r>
              <a:rPr lang="fr-BE" dirty="0" err="1" smtClean="0"/>
              <a:t>voorkeuren</a:t>
            </a:r>
            <a:r>
              <a:rPr lang="fr-BE" dirty="0" smtClean="0"/>
              <a:t> van de </a:t>
            </a:r>
            <a:r>
              <a:rPr lang="fr-BE" dirty="0" err="1" smtClean="0"/>
              <a:t>klant</a:t>
            </a:r>
            <a:r>
              <a:rPr lang="fr-BE" dirty="0" smtClean="0"/>
              <a:t>)</a:t>
            </a:r>
          </a:p>
          <a:p>
            <a:pPr lvl="1"/>
            <a:r>
              <a:rPr lang="fr-BE" dirty="0" err="1" smtClean="0"/>
              <a:t>vb</a:t>
            </a:r>
            <a:r>
              <a:rPr lang="fr-BE" dirty="0" smtClean="0"/>
              <a:t> RFID tag op </a:t>
            </a:r>
            <a:r>
              <a:rPr lang="fr-BE" dirty="0" err="1" smtClean="0"/>
              <a:t>bepaalde</a:t>
            </a:r>
            <a:r>
              <a:rPr lang="fr-BE" dirty="0" smtClean="0"/>
              <a:t> </a:t>
            </a:r>
            <a:r>
              <a:rPr lang="fr-BE" dirty="0" err="1" smtClean="0"/>
              <a:t>plaatsen</a:t>
            </a:r>
            <a:r>
              <a:rPr lang="fr-BE" dirty="0" smtClean="0"/>
              <a:t> in de </a:t>
            </a:r>
            <a:r>
              <a:rPr lang="fr-BE" dirty="0" err="1" smtClean="0"/>
              <a:t>woning</a:t>
            </a:r>
            <a:r>
              <a:rPr lang="fr-BE" dirty="0" smtClean="0"/>
              <a:t> </a:t>
            </a:r>
            <a:r>
              <a:rPr lang="fr-BE" dirty="0" err="1" smtClean="0"/>
              <a:t>wordt</a:t>
            </a:r>
            <a:r>
              <a:rPr lang="fr-BE" dirty="0" smtClean="0"/>
              <a:t> </a:t>
            </a:r>
            <a:r>
              <a:rPr lang="fr-BE" dirty="0" err="1" smtClean="0"/>
              <a:t>uitgelezen</a:t>
            </a:r>
            <a:r>
              <a:rPr lang="fr-BE" dirty="0" smtClean="0"/>
              <a:t> </a:t>
            </a:r>
            <a:r>
              <a:rPr lang="fr-BE" dirty="0" err="1" smtClean="0"/>
              <a:t>telkens</a:t>
            </a:r>
            <a:r>
              <a:rPr lang="fr-BE" dirty="0" smtClean="0"/>
              <a:t> </a:t>
            </a:r>
            <a:r>
              <a:rPr lang="fr-BE" dirty="0" err="1" smtClean="0"/>
              <a:t>een</a:t>
            </a:r>
            <a:r>
              <a:rPr lang="fr-BE" dirty="0" smtClean="0"/>
              <a:t> </a:t>
            </a:r>
            <a:r>
              <a:rPr lang="fr-BE" dirty="0" err="1" smtClean="0"/>
              <a:t>periodieke</a:t>
            </a:r>
            <a:r>
              <a:rPr lang="fr-BE" dirty="0" smtClean="0"/>
              <a:t> </a:t>
            </a:r>
            <a:r>
              <a:rPr lang="fr-BE" dirty="0" err="1" smtClean="0"/>
              <a:t>taak</a:t>
            </a:r>
            <a:r>
              <a:rPr lang="fr-BE" dirty="0" smtClean="0"/>
              <a:t> </a:t>
            </a:r>
            <a:r>
              <a:rPr lang="fr-BE" dirty="0" err="1" smtClean="0"/>
              <a:t>wordt</a:t>
            </a:r>
            <a:r>
              <a:rPr lang="fr-BE" dirty="0" smtClean="0"/>
              <a:t> </a:t>
            </a:r>
            <a:r>
              <a:rPr lang="fr-BE" dirty="0" err="1" smtClean="0"/>
              <a:t>uitgevoerd</a:t>
            </a:r>
            <a:r>
              <a:rPr lang="fr-BE" dirty="0" smtClean="0"/>
              <a:t>, </a:t>
            </a:r>
            <a:r>
              <a:rPr lang="fr-BE" dirty="0" err="1" smtClean="0"/>
              <a:t>ondersteunt</a:t>
            </a:r>
            <a:r>
              <a:rPr lang="fr-BE" dirty="0" smtClean="0"/>
              <a:t> planning van de </a:t>
            </a:r>
            <a:r>
              <a:rPr lang="fr-BE" dirty="0" err="1" smtClean="0"/>
              <a:t>helper</a:t>
            </a:r>
            <a:r>
              <a:rPr lang="fr-BE" dirty="0" smtClean="0"/>
              <a:t> en </a:t>
            </a:r>
            <a:r>
              <a:rPr lang="fr-BE" dirty="0" err="1" smtClean="0"/>
              <a:t>vermijdt</a:t>
            </a:r>
            <a:r>
              <a:rPr lang="fr-BE" dirty="0" smtClean="0"/>
              <a:t> niet </a:t>
            </a:r>
            <a:r>
              <a:rPr lang="fr-BE" dirty="0" err="1" smtClean="0"/>
              <a:t>uitgevoerde</a:t>
            </a:r>
            <a:r>
              <a:rPr lang="fr-BE" dirty="0" smtClean="0"/>
              <a:t> </a:t>
            </a:r>
            <a:r>
              <a:rPr lang="fr-BE" dirty="0" err="1" smtClean="0"/>
              <a:t>werken</a:t>
            </a:r>
            <a:endParaRPr lang="fr-BE" dirty="0" smtClean="0"/>
          </a:p>
          <a:p>
            <a:pPr lvl="1"/>
            <a:r>
              <a:rPr lang="fr-BE" dirty="0" err="1" smtClean="0"/>
              <a:t>vb</a:t>
            </a:r>
            <a:r>
              <a:rPr lang="fr-BE" dirty="0" smtClean="0"/>
              <a:t> </a:t>
            </a:r>
            <a:r>
              <a:rPr lang="nl-BE" dirty="0" smtClean="0"/>
              <a:t>via mobile </a:t>
            </a:r>
            <a:r>
              <a:rPr lang="nl-BE" dirty="0" err="1" smtClean="0"/>
              <a:t>devices</a:t>
            </a:r>
            <a:r>
              <a:rPr lang="nl-BE" dirty="0" smtClean="0"/>
              <a:t> zou men tijdens een incident al bij het bellen naar de 112 meer informatie mee kunnen geven zodat de gepaste hulp wordt geboden (</a:t>
            </a:r>
            <a:r>
              <a:rPr lang="nl-BE" dirty="0" err="1" smtClean="0"/>
              <a:t>vb</a:t>
            </a:r>
            <a:r>
              <a:rPr lang="nl-BE" dirty="0" smtClean="0"/>
              <a:t> videobeelden…), of de hulpcentrale stuurt instructies door…</a:t>
            </a:r>
          </a:p>
          <a:p>
            <a:pPr lvl="1"/>
            <a:r>
              <a:rPr lang="nl-BE" dirty="0" err="1" smtClean="0"/>
              <a:t>vb</a:t>
            </a:r>
            <a:r>
              <a:rPr lang="nl-BE" dirty="0" smtClean="0"/>
              <a:t> het continu capteren van medische parameters van risicopatiënten</a:t>
            </a:r>
          </a:p>
        </p:txBody>
      </p:sp>
      <p:sp>
        <p:nvSpPr>
          <p:cNvPr id="4" name="Title 3"/>
          <p:cNvSpPr>
            <a:spLocks noGrp="1"/>
          </p:cNvSpPr>
          <p:nvPr>
            <p:ph type="title"/>
          </p:nvPr>
        </p:nvSpPr>
        <p:spPr/>
        <p:txBody>
          <a:bodyPr/>
          <a:lstStyle/>
          <a:p>
            <a:r>
              <a:rPr lang="nl-BE" smtClean="0"/>
              <a:t>Mobile devices &amp; wearables</a:t>
            </a:r>
            <a:endParaRPr lang="fr-BE" dirty="0"/>
          </a:p>
        </p:txBody>
      </p:sp>
      <p:sp>
        <p:nvSpPr>
          <p:cNvPr id="3" name="Date Placeholder 2"/>
          <p:cNvSpPr>
            <a:spLocks noGrp="1"/>
          </p:cNvSpPr>
          <p:nvPr>
            <p:ph type="dt" sz="half" idx="10"/>
          </p:nvPr>
        </p:nvSpPr>
        <p:spPr/>
        <p:txBody>
          <a:bodyPr/>
          <a:lstStyle/>
          <a:p>
            <a:r>
              <a:rPr lang="fr-FR" smtClean="0"/>
              <a:t>18/06/2018</a:t>
            </a:r>
            <a:endParaRPr lang="nl-NL"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64</a:t>
            </a:fld>
            <a:endParaRPr lang="nl-NL" dirty="0"/>
          </a:p>
        </p:txBody>
      </p:sp>
    </p:spTree>
    <p:extLst>
      <p:ext uri="{BB962C8B-B14F-4D97-AF65-F5344CB8AC3E}">
        <p14:creationId xmlns:p14="http://schemas.microsoft.com/office/powerpoint/2010/main" val="8872132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Enkele nieuwe tendenzen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source software</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213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Wat is Internet of Things (IoT) ?</a:t>
            </a:r>
            <a:endParaRPr lang="nl-BE" dirty="0"/>
          </a:p>
        </p:txBody>
      </p:sp>
      <p:sp>
        <p:nvSpPr>
          <p:cNvPr id="17" name="Date Placeholder 2"/>
          <p:cNvSpPr>
            <a:spLocks noGrp="1"/>
          </p:cNvSpPr>
          <p:nvPr>
            <p:ph type="dt" sz="half" idx="10"/>
          </p:nvPr>
        </p:nvSpPr>
        <p:spPr/>
        <p:txBody>
          <a:bodyPr/>
          <a:lstStyle/>
          <a:p>
            <a:r>
              <a:rPr lang="fr-FR" smtClean="0"/>
              <a:t>18/06/2018</a:t>
            </a:r>
            <a:endParaRPr lang="nl-NL" dirty="0"/>
          </a:p>
        </p:txBody>
      </p:sp>
      <p:sp>
        <p:nvSpPr>
          <p:cNvPr id="18" name="Slide Number Placeholder 4"/>
          <p:cNvSpPr>
            <a:spLocks noGrp="1"/>
          </p:cNvSpPr>
          <p:nvPr>
            <p:ph type="sldNum" sz="quarter" idx="12"/>
          </p:nvPr>
        </p:nvSpPr>
        <p:spPr/>
        <p:txBody>
          <a:bodyPr/>
          <a:lstStyle/>
          <a:p>
            <a:fld id="{A7CC3638-A99D-674C-A789-FA84B7E5EA16}" type="slidenum">
              <a:rPr lang="nl-NL" smtClean="0"/>
              <a:pPr/>
              <a:t>66</a:t>
            </a:fld>
            <a:endParaRPr lang="nl-NL" dirty="0"/>
          </a:p>
        </p:txBody>
      </p:sp>
      <p:sp>
        <p:nvSpPr>
          <p:cNvPr id="5" name="Round Single Corner Rectangle 4"/>
          <p:cNvSpPr/>
          <p:nvPr/>
        </p:nvSpPr>
        <p:spPr>
          <a:xfrm rot="5400000">
            <a:off x="1194279" y="1217928"/>
            <a:ext cx="797328" cy="2265344"/>
          </a:xfrm>
          <a:prstGeom prst="round1Rect">
            <a:avLst>
              <a:gd name="adj" fmla="val 20512"/>
            </a:avLst>
          </a:prstGeom>
          <a:solidFill>
            <a:srgbClr val="66D2CC"/>
          </a:solidFill>
          <a:ln>
            <a:noFill/>
          </a:ln>
          <a:effectLst/>
        </p:spPr>
        <p:style>
          <a:lnRef idx="1">
            <a:schemeClr val="accent1"/>
          </a:lnRef>
          <a:fillRef idx="3">
            <a:schemeClr val="accent1"/>
          </a:fillRef>
          <a:effectRef idx="2">
            <a:schemeClr val="accent1"/>
          </a:effectRef>
          <a:fontRef idx="minor">
            <a:schemeClr val="lt1"/>
          </a:fontRef>
        </p:style>
        <p:txBody>
          <a:bodyPr vert="vert270" lIns="216000" tIns="140400" rIns="180000" bIns="118800" rtlCol="0" anchor="ctr"/>
          <a:lstStyle/>
          <a:p>
            <a:pPr marL="228600" indent="-228600">
              <a:spcAft>
                <a:spcPts val="600"/>
              </a:spcAft>
              <a:buAutoNum type="arabicPeriod"/>
            </a:pPr>
            <a:r>
              <a:rPr lang="en-US" b="1" dirty="0" smtClean="0">
                <a:cs typeface="Proximus"/>
              </a:rPr>
              <a:t>De "</a:t>
            </a:r>
            <a:r>
              <a:rPr lang="en-US" b="1" dirty="0" err="1" smtClean="0">
                <a:cs typeface="Proximus"/>
              </a:rPr>
              <a:t>dingen</a:t>
            </a:r>
            <a:r>
              <a:rPr lang="en-US" b="1" dirty="0" smtClean="0">
                <a:cs typeface="Proximus"/>
              </a:rPr>
              <a:t>"</a:t>
            </a:r>
          </a:p>
          <a:p>
            <a:pPr>
              <a:spcAft>
                <a:spcPts val="600"/>
              </a:spcAft>
            </a:pPr>
            <a:r>
              <a:rPr lang="en-US" sz="1200" dirty="0" err="1" smtClean="0">
                <a:cs typeface="Proximus"/>
              </a:rPr>
              <a:t>Objecten</a:t>
            </a:r>
            <a:r>
              <a:rPr lang="en-US" sz="1200" dirty="0" smtClean="0">
                <a:cs typeface="Proximus"/>
              </a:rPr>
              <a:t> </a:t>
            </a:r>
            <a:r>
              <a:rPr lang="en-US" sz="1200" dirty="0" err="1" smtClean="0">
                <a:cs typeface="Proximus"/>
              </a:rPr>
              <a:t>en</a:t>
            </a:r>
            <a:r>
              <a:rPr lang="en-US" sz="1200" dirty="0" smtClean="0">
                <a:cs typeface="Proximus"/>
              </a:rPr>
              <a:t> </a:t>
            </a:r>
            <a:r>
              <a:rPr lang="en-US" sz="1200" dirty="0" err="1" smtClean="0">
                <a:cs typeface="Proximus"/>
              </a:rPr>
              <a:t>sensoren</a:t>
            </a:r>
            <a:r>
              <a:rPr lang="en-US" sz="1200" dirty="0" smtClean="0">
                <a:cs typeface="Proximus"/>
              </a:rPr>
              <a:t> die data  </a:t>
            </a:r>
            <a:r>
              <a:rPr lang="en-US" sz="1200" dirty="0" err="1" smtClean="0">
                <a:cs typeface="Proximus"/>
              </a:rPr>
              <a:t>verzenden</a:t>
            </a:r>
            <a:r>
              <a:rPr lang="en-US" sz="1200" dirty="0" smtClean="0">
                <a:cs typeface="Proximus"/>
              </a:rPr>
              <a:t>/</a:t>
            </a:r>
            <a:r>
              <a:rPr lang="en-US" sz="1200" dirty="0" err="1" smtClean="0">
                <a:cs typeface="Proximus"/>
              </a:rPr>
              <a:t>ontvangen</a:t>
            </a:r>
            <a:endParaRPr lang="en-US" sz="1200" dirty="0">
              <a:cs typeface="Proximus Regular Italic"/>
            </a:endParaRPr>
          </a:p>
        </p:txBody>
      </p:sp>
      <p:sp>
        <p:nvSpPr>
          <p:cNvPr id="6" name="Round Single Corner Rectangle 5"/>
          <p:cNvSpPr/>
          <p:nvPr/>
        </p:nvSpPr>
        <p:spPr>
          <a:xfrm rot="5400000">
            <a:off x="1194279" y="2166465"/>
            <a:ext cx="797328" cy="2265344"/>
          </a:xfrm>
          <a:prstGeom prst="round1Rect">
            <a:avLst>
              <a:gd name="adj" fmla="val 20512"/>
            </a:avLst>
          </a:prstGeom>
          <a:solidFill>
            <a:srgbClr val="5C2D91"/>
          </a:solidFill>
          <a:ln>
            <a:noFill/>
          </a:ln>
          <a:effectLst/>
        </p:spPr>
        <p:style>
          <a:lnRef idx="1">
            <a:schemeClr val="accent1"/>
          </a:lnRef>
          <a:fillRef idx="3">
            <a:schemeClr val="accent1"/>
          </a:fillRef>
          <a:effectRef idx="2">
            <a:schemeClr val="accent1"/>
          </a:effectRef>
          <a:fontRef idx="minor">
            <a:schemeClr val="lt1"/>
          </a:fontRef>
        </p:style>
        <p:txBody>
          <a:bodyPr vert="vert270" lIns="216000" tIns="140400" rIns="180000" bIns="118800" rtlCol="0" anchor="ctr"/>
          <a:lstStyle/>
          <a:p>
            <a:pPr marL="228600" indent="-228600">
              <a:spcAft>
                <a:spcPts val="600"/>
              </a:spcAft>
              <a:buFont typeface="+mj-lt"/>
              <a:buAutoNum type="arabicPeriod" startAt="2"/>
            </a:pPr>
            <a:r>
              <a:rPr lang="en-US" b="1" dirty="0" smtClean="0">
                <a:cs typeface="Proximus"/>
              </a:rPr>
              <a:t>De </a:t>
            </a:r>
            <a:r>
              <a:rPr lang="en-US" b="1" dirty="0" err="1" smtClean="0">
                <a:cs typeface="Proximus"/>
              </a:rPr>
              <a:t>connectiviteit</a:t>
            </a:r>
            <a:endParaRPr lang="en-US" b="1" dirty="0" smtClean="0">
              <a:cs typeface="Proximus"/>
            </a:endParaRPr>
          </a:p>
          <a:p>
            <a:pPr>
              <a:spcAft>
                <a:spcPts val="600"/>
              </a:spcAft>
            </a:pPr>
            <a:r>
              <a:rPr lang="en-US" sz="1200" dirty="0" smtClean="0">
                <a:cs typeface="Proximus"/>
              </a:rPr>
              <a:t>Om data </a:t>
            </a:r>
            <a:r>
              <a:rPr lang="en-US" sz="1200" dirty="0" err="1" smtClean="0">
                <a:cs typeface="Proximus"/>
              </a:rPr>
              <a:t>te</a:t>
            </a:r>
            <a:r>
              <a:rPr lang="en-US" sz="1200" dirty="0" smtClean="0">
                <a:cs typeface="Proximus"/>
              </a:rPr>
              <a:t> </a:t>
            </a:r>
            <a:r>
              <a:rPr lang="en-US" sz="1200" dirty="0" err="1" smtClean="0">
                <a:cs typeface="Proximus"/>
              </a:rPr>
              <a:t>transporteren</a:t>
            </a:r>
            <a:endParaRPr lang="en-US" sz="1200" dirty="0">
              <a:cs typeface="Proximus Regular Italic"/>
            </a:endParaRPr>
          </a:p>
        </p:txBody>
      </p:sp>
      <p:sp>
        <p:nvSpPr>
          <p:cNvPr id="7" name="Round Single Corner Rectangle 6"/>
          <p:cNvSpPr/>
          <p:nvPr/>
        </p:nvSpPr>
        <p:spPr>
          <a:xfrm rot="5400000">
            <a:off x="1057130" y="3252151"/>
            <a:ext cx="1071626" cy="2265344"/>
          </a:xfrm>
          <a:prstGeom prst="round1Rect">
            <a:avLst>
              <a:gd name="adj" fmla="val 20512"/>
            </a:avLst>
          </a:prstGeom>
          <a:solidFill>
            <a:srgbClr val="00BCEE"/>
          </a:solidFill>
          <a:ln>
            <a:noFill/>
          </a:ln>
          <a:effectLst/>
        </p:spPr>
        <p:style>
          <a:lnRef idx="1">
            <a:schemeClr val="accent1"/>
          </a:lnRef>
          <a:fillRef idx="3">
            <a:schemeClr val="accent1"/>
          </a:fillRef>
          <a:effectRef idx="2">
            <a:schemeClr val="accent1"/>
          </a:effectRef>
          <a:fontRef idx="minor">
            <a:schemeClr val="lt1"/>
          </a:fontRef>
        </p:style>
        <p:txBody>
          <a:bodyPr vert="vert270" lIns="216000" tIns="140400" rIns="180000" bIns="118800" rtlCol="0" anchor="ctr"/>
          <a:lstStyle/>
          <a:p>
            <a:pPr marL="228600" indent="-228600">
              <a:spcAft>
                <a:spcPts val="600"/>
              </a:spcAft>
              <a:buFont typeface="+mj-lt"/>
              <a:buAutoNum type="arabicPeriod" startAt="3"/>
            </a:pPr>
            <a:r>
              <a:rPr lang="en-US" b="1" smtClean="0">
                <a:cs typeface="Proximus"/>
              </a:rPr>
              <a:t>De toepassing</a:t>
            </a:r>
            <a:endParaRPr lang="en-US" b="1" dirty="0" smtClean="0">
              <a:cs typeface="Proximus"/>
            </a:endParaRPr>
          </a:p>
          <a:p>
            <a:pPr>
              <a:spcAft>
                <a:spcPts val="600"/>
              </a:spcAft>
            </a:pPr>
            <a:r>
              <a:rPr lang="en-US" sz="1200" smtClean="0">
                <a:cs typeface="Proximus"/>
              </a:rPr>
              <a:t>Combineren van data, toevoegen van logica</a:t>
            </a:r>
            <a:endParaRPr lang="en-US" sz="1200" dirty="0">
              <a:cs typeface="Proximus Regular Italic"/>
            </a:endParaRPr>
          </a:p>
        </p:txBody>
      </p:sp>
      <p:grpSp>
        <p:nvGrpSpPr>
          <p:cNvPr id="8" name="Group 7"/>
          <p:cNvGrpSpPr/>
          <p:nvPr/>
        </p:nvGrpSpPr>
        <p:grpSpPr>
          <a:xfrm>
            <a:off x="3201184" y="1358792"/>
            <a:ext cx="4703454" cy="4590488"/>
            <a:chOff x="3201184" y="424509"/>
            <a:chExt cx="4703454" cy="4590488"/>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184" y="424509"/>
              <a:ext cx="4703454" cy="4590488"/>
            </a:xfrm>
            <a:prstGeom prst="rect">
              <a:avLst/>
            </a:prstGeom>
          </p:spPr>
        </p:pic>
        <p:pic>
          <p:nvPicPr>
            <p:cNvPr id="10" name="Content Placeholder 6"/>
            <p:cNvPicPr>
              <a:picLocks noChangeAspect="1"/>
            </p:cNvPicPr>
            <p:nvPr/>
          </p:nvPicPr>
          <p:blipFill rotWithShape="1">
            <a:blip r:embed="rId3"/>
            <a:srcRect l="13932" t="7139" r="7801" b="7550"/>
            <a:stretch/>
          </p:blipFill>
          <p:spPr>
            <a:xfrm>
              <a:off x="4318962" y="2863781"/>
              <a:ext cx="446730" cy="311498"/>
            </a:xfrm>
            <a:prstGeom prst="rect">
              <a:avLst/>
            </a:prstGeom>
            <a:ln w="12700">
              <a:solidFill>
                <a:schemeClr val="bg2"/>
              </a:solidFill>
            </a:ln>
          </p:spPr>
        </p:pic>
        <p:sp>
          <p:nvSpPr>
            <p:cNvPr id="11" name="Rectangle 10"/>
            <p:cNvSpPr/>
            <p:nvPr/>
          </p:nvSpPr>
          <p:spPr>
            <a:xfrm>
              <a:off x="4337843" y="2807073"/>
              <a:ext cx="408969" cy="68718"/>
            </a:xfrm>
            <a:prstGeom prst="rect">
              <a:avLst/>
            </a:prstGeom>
            <a:solidFill>
              <a:srgbClr val="5A328A"/>
            </a:solidFill>
            <a:ln>
              <a:noFill/>
            </a:ln>
            <a:effectLst/>
          </p:spPr>
          <p:style>
            <a:lnRef idx="1">
              <a:schemeClr val="accent1"/>
            </a:lnRef>
            <a:fillRef idx="3">
              <a:schemeClr val="accent1"/>
            </a:fillRef>
            <a:effectRef idx="2">
              <a:schemeClr val="accent1"/>
            </a:effectRef>
            <a:fontRef idx="minor">
              <a:schemeClr val="lt1"/>
            </a:fontRef>
          </p:style>
          <p:txBody>
            <a:bodyPr vert="vert270" lIns="180000" tIns="180000" rIns="180000" bIns="180000" rtlCol="0" anchor="ctr"/>
            <a:lstStyle/>
            <a:p>
              <a:pPr algn="ctr">
                <a:spcAft>
                  <a:spcPts val="600"/>
                </a:spcAft>
              </a:pPr>
              <a:endParaRPr lang="en-GB" dirty="0" smtClean="0">
                <a:cs typeface="Proximus"/>
              </a:endParaRPr>
            </a:p>
          </p:txBody>
        </p:sp>
        <p:sp>
          <p:nvSpPr>
            <p:cNvPr id="12" name="Rectangle 11"/>
            <p:cNvSpPr/>
            <p:nvPr/>
          </p:nvSpPr>
          <p:spPr>
            <a:xfrm>
              <a:off x="4337843" y="3181315"/>
              <a:ext cx="408969" cy="68718"/>
            </a:xfrm>
            <a:prstGeom prst="rect">
              <a:avLst/>
            </a:prstGeom>
            <a:solidFill>
              <a:srgbClr val="5A328A"/>
            </a:solidFill>
            <a:ln>
              <a:noFill/>
            </a:ln>
            <a:effectLst/>
          </p:spPr>
          <p:style>
            <a:lnRef idx="1">
              <a:schemeClr val="accent1"/>
            </a:lnRef>
            <a:fillRef idx="3">
              <a:schemeClr val="accent1"/>
            </a:fillRef>
            <a:effectRef idx="2">
              <a:schemeClr val="accent1"/>
            </a:effectRef>
            <a:fontRef idx="minor">
              <a:schemeClr val="lt1"/>
            </a:fontRef>
          </p:style>
          <p:txBody>
            <a:bodyPr vert="vert270" lIns="180000" tIns="180000" rIns="180000" bIns="180000" rtlCol="0" anchor="ctr"/>
            <a:lstStyle/>
            <a:p>
              <a:pPr algn="ctr">
                <a:spcAft>
                  <a:spcPts val="600"/>
                </a:spcAft>
              </a:pPr>
              <a:endParaRPr lang="en-GB" dirty="0" smtClean="0">
                <a:cs typeface="Proximus"/>
              </a:endParaRPr>
            </a:p>
          </p:txBody>
        </p:sp>
      </p:grpSp>
      <p:sp>
        <p:nvSpPr>
          <p:cNvPr id="13" name="Rectangle 12"/>
          <p:cNvSpPr/>
          <p:nvPr/>
        </p:nvSpPr>
        <p:spPr>
          <a:xfrm>
            <a:off x="4329482" y="4100884"/>
            <a:ext cx="408969" cy="68718"/>
          </a:xfrm>
          <a:prstGeom prst="rect">
            <a:avLst/>
          </a:prstGeom>
          <a:solidFill>
            <a:srgbClr val="5A328A"/>
          </a:solidFill>
          <a:ln>
            <a:noFill/>
          </a:ln>
          <a:effectLst/>
        </p:spPr>
        <p:style>
          <a:lnRef idx="1">
            <a:schemeClr val="accent1"/>
          </a:lnRef>
          <a:fillRef idx="3">
            <a:schemeClr val="accent1"/>
          </a:fillRef>
          <a:effectRef idx="2">
            <a:schemeClr val="accent1"/>
          </a:effectRef>
          <a:fontRef idx="minor">
            <a:schemeClr val="lt1"/>
          </a:fontRef>
        </p:style>
        <p:txBody>
          <a:bodyPr vert="vert270" lIns="180000" tIns="180000" rIns="180000" bIns="180000" rtlCol="0" anchor="ctr"/>
          <a:lstStyle/>
          <a:p>
            <a:pPr algn="ctr">
              <a:spcAft>
                <a:spcPts val="600"/>
              </a:spcAft>
            </a:pPr>
            <a:endParaRPr lang="en-GB" dirty="0" smtClean="0">
              <a:cs typeface="Proximus"/>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1743" y="1358792"/>
            <a:ext cx="890210" cy="667657"/>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99342" y="4274756"/>
            <a:ext cx="720739" cy="562528"/>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5856" y="5264030"/>
            <a:ext cx="720344" cy="685250"/>
          </a:xfrm>
          <a:prstGeom prst="rect">
            <a:avLst/>
          </a:prstGeom>
        </p:spPr>
      </p:pic>
      <p:pic>
        <p:nvPicPr>
          <p:cNvPr id="1026" name="Picture 2" descr="http://static0.fitbit.com/simple.b-cssdisabled-png.hade2b47202092896236267eb7e16347a.pack?items=%2Fcontent%2Fassets%2Fonezip%2Fimages%2Ffeatures-content%2Fforce%2Fpp_Carousel_ForceProductBlac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8753" y="1045524"/>
            <a:ext cx="557119" cy="58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279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Waar staat IoT vandaag ?</a:t>
            </a:r>
            <a:endParaRPr lang="nl-BE" dirty="0"/>
          </a:p>
        </p:txBody>
      </p:sp>
      <p:sp>
        <p:nvSpPr>
          <p:cNvPr id="10" name="Date Placeholder 2"/>
          <p:cNvSpPr>
            <a:spLocks noGrp="1"/>
          </p:cNvSpPr>
          <p:nvPr>
            <p:ph type="dt" sz="half" idx="10"/>
          </p:nvPr>
        </p:nvSpPr>
        <p:spPr>
          <a:xfrm>
            <a:off x="457200" y="6448425"/>
            <a:ext cx="2133600" cy="365125"/>
          </a:xfrm>
        </p:spPr>
        <p:txBody>
          <a:bodyPr/>
          <a:lstStyle/>
          <a:p>
            <a:r>
              <a:rPr lang="fr-FR" smtClean="0"/>
              <a:t>18/06/2018</a:t>
            </a:r>
            <a:endParaRPr lang="nl-NL" dirty="0"/>
          </a:p>
        </p:txBody>
      </p:sp>
      <p:sp>
        <p:nvSpPr>
          <p:cNvPr id="11" name="Slide Number Placeholder 4"/>
          <p:cNvSpPr>
            <a:spLocks noGrp="1"/>
          </p:cNvSpPr>
          <p:nvPr>
            <p:ph type="sldNum" sz="quarter" idx="12"/>
          </p:nvPr>
        </p:nvSpPr>
        <p:spPr>
          <a:xfrm>
            <a:off x="3517900" y="6453188"/>
            <a:ext cx="2133600" cy="365125"/>
          </a:xfrm>
        </p:spPr>
        <p:txBody>
          <a:bodyPr/>
          <a:lstStyle/>
          <a:p>
            <a:fld id="{A7CC3638-A99D-674C-A789-FA84B7E5EA16}" type="slidenum">
              <a:rPr lang="nl-NL" smtClean="0"/>
              <a:pPr/>
              <a:t>67</a:t>
            </a:fld>
            <a:endParaRPr lang="nl-NL" dirty="0"/>
          </a:p>
        </p:txBody>
      </p:sp>
      <p:sp>
        <p:nvSpPr>
          <p:cNvPr id="5" name="Round Single Corner Rectangle 4"/>
          <p:cNvSpPr/>
          <p:nvPr/>
        </p:nvSpPr>
        <p:spPr>
          <a:xfrm>
            <a:off x="451538" y="1268760"/>
            <a:ext cx="4048454" cy="1512168"/>
          </a:xfrm>
          <a:prstGeom prst="round1Rect">
            <a:avLst>
              <a:gd name="adj" fmla="val 20512"/>
            </a:avLst>
          </a:prstGeom>
          <a:solidFill>
            <a:srgbClr val="66D2CC"/>
          </a:solidFill>
          <a:ln>
            <a:noFill/>
          </a:ln>
          <a:effectLst/>
        </p:spPr>
        <p:style>
          <a:lnRef idx="1">
            <a:schemeClr val="accent1"/>
          </a:lnRef>
          <a:fillRef idx="3">
            <a:schemeClr val="accent1"/>
          </a:fillRef>
          <a:effectRef idx="2">
            <a:schemeClr val="accent1"/>
          </a:effectRef>
          <a:fontRef idx="minor">
            <a:schemeClr val="lt1"/>
          </a:fontRef>
        </p:style>
        <p:txBody>
          <a:bodyPr vert="horz" lIns="216000" tIns="140400" rIns="180000" bIns="118800" rtlCol="0" anchor="t"/>
          <a:lstStyle/>
          <a:p>
            <a:pPr marL="342900" indent="-342900">
              <a:spcAft>
                <a:spcPts val="600"/>
              </a:spcAft>
              <a:buAutoNum type="arabicPeriod"/>
            </a:pPr>
            <a:r>
              <a:rPr lang="en-US" b="1" dirty="0" err="1" smtClean="0">
                <a:cs typeface="Proximus Regular Italic"/>
              </a:rPr>
              <a:t>Hetzelfde</a:t>
            </a:r>
            <a:r>
              <a:rPr lang="en-US" b="1" dirty="0" smtClean="0">
                <a:cs typeface="Proximus Regular Italic"/>
              </a:rPr>
              <a:t> </a:t>
            </a:r>
            <a:r>
              <a:rPr lang="en-US" b="1" dirty="0" err="1" smtClean="0">
                <a:cs typeface="Proximus Regular Italic"/>
              </a:rPr>
              <a:t>doen</a:t>
            </a:r>
            <a:r>
              <a:rPr lang="en-US" b="1" dirty="0" smtClean="0">
                <a:cs typeface="Proximus Regular Italic"/>
              </a:rPr>
              <a:t>, </a:t>
            </a:r>
            <a:r>
              <a:rPr lang="en-US" b="1" dirty="0" err="1" smtClean="0">
                <a:cs typeface="Proximus Regular Italic"/>
              </a:rPr>
              <a:t>beter</a:t>
            </a:r>
            <a:r>
              <a:rPr lang="en-US" b="1" dirty="0" smtClean="0">
                <a:cs typeface="Proximus Regular Italic"/>
              </a:rPr>
              <a:t>/</a:t>
            </a:r>
            <a:r>
              <a:rPr lang="en-US" b="1" dirty="0" err="1" smtClean="0">
                <a:cs typeface="Proximus Regular Italic"/>
              </a:rPr>
              <a:t>sneller</a:t>
            </a:r>
            <a:r>
              <a:rPr lang="en-US" b="1" dirty="0" smtClean="0">
                <a:cs typeface="Proximus Regular Italic"/>
              </a:rPr>
              <a:t>/</a:t>
            </a:r>
            <a:r>
              <a:rPr lang="en-US" b="1" dirty="0" err="1" smtClean="0">
                <a:cs typeface="Proximus Regular Italic"/>
              </a:rPr>
              <a:t>goedkoper</a:t>
            </a:r>
            <a:endParaRPr lang="en-US" b="1" dirty="0" smtClean="0">
              <a:cs typeface="Proximus Regular Italic"/>
            </a:endParaRPr>
          </a:p>
          <a:p>
            <a:pPr>
              <a:spcAft>
                <a:spcPts val="600"/>
              </a:spcAft>
            </a:pPr>
            <a:endParaRPr lang="en-US" sz="1200" b="1" dirty="0" smtClean="0">
              <a:cs typeface="Proximus Regular Italic"/>
            </a:endParaRPr>
          </a:p>
          <a:p>
            <a:pPr>
              <a:spcAft>
                <a:spcPts val="600"/>
              </a:spcAft>
            </a:pPr>
            <a:r>
              <a:rPr lang="en-US" sz="1200" b="1" dirty="0" err="1" smtClean="0">
                <a:cs typeface="Proximus Regular Italic"/>
              </a:rPr>
              <a:t>vb</a:t>
            </a:r>
            <a:r>
              <a:rPr lang="en-US" sz="1200" b="1" dirty="0" smtClean="0">
                <a:cs typeface="Proximus Regular Italic"/>
              </a:rPr>
              <a:t> </a:t>
            </a:r>
            <a:r>
              <a:rPr lang="en-US" sz="1200" b="1" dirty="0" err="1" smtClean="0">
                <a:cs typeface="Proximus Regular Italic"/>
              </a:rPr>
              <a:t>paard</a:t>
            </a:r>
            <a:r>
              <a:rPr lang="en-US" sz="1200" b="1" dirty="0" smtClean="0">
                <a:cs typeface="Proximus Regular Italic"/>
              </a:rPr>
              <a:t> </a:t>
            </a:r>
            <a:r>
              <a:rPr lang="en-US" sz="1200" b="1" dirty="0" err="1" smtClean="0">
                <a:cs typeface="Proximus Regular Italic"/>
              </a:rPr>
              <a:t>en</a:t>
            </a:r>
            <a:r>
              <a:rPr lang="en-US" sz="1200" b="1" dirty="0" smtClean="0">
                <a:cs typeface="Proximus Regular Italic"/>
              </a:rPr>
              <a:t> </a:t>
            </a:r>
            <a:r>
              <a:rPr lang="en-US" sz="1200" b="1" dirty="0" err="1" smtClean="0">
                <a:cs typeface="Proximus Regular Italic"/>
              </a:rPr>
              <a:t>kar</a:t>
            </a:r>
            <a:r>
              <a:rPr lang="en-US" sz="1200" b="1" dirty="0" smtClean="0">
                <a:cs typeface="Proximus Regular Italic"/>
              </a:rPr>
              <a:t> </a:t>
            </a:r>
            <a:r>
              <a:rPr lang="en-US" sz="1200" b="1" dirty="0" smtClean="0">
                <a:cs typeface="Proximus Regular Italic"/>
                <a:sym typeface="Wingdings" panose="05000000000000000000" pitchFamily="2" charset="2"/>
              </a:rPr>
              <a:t> auto</a:t>
            </a:r>
            <a:endParaRPr lang="en-US" sz="1200" b="1" dirty="0">
              <a:cs typeface="Proximus Regular Italic"/>
            </a:endParaRPr>
          </a:p>
        </p:txBody>
      </p:sp>
      <p:sp>
        <p:nvSpPr>
          <p:cNvPr id="6" name="Round Single Corner Rectangle 5"/>
          <p:cNvSpPr/>
          <p:nvPr/>
        </p:nvSpPr>
        <p:spPr>
          <a:xfrm>
            <a:off x="451538" y="3068960"/>
            <a:ext cx="4048454" cy="1440160"/>
          </a:xfrm>
          <a:prstGeom prst="round1Rect">
            <a:avLst>
              <a:gd name="adj" fmla="val 20512"/>
            </a:avLst>
          </a:prstGeom>
          <a:solidFill>
            <a:srgbClr val="5C2D91"/>
          </a:solidFill>
          <a:ln>
            <a:noFill/>
          </a:ln>
          <a:effectLst/>
        </p:spPr>
        <p:style>
          <a:lnRef idx="1">
            <a:schemeClr val="accent1"/>
          </a:lnRef>
          <a:fillRef idx="3">
            <a:schemeClr val="accent1"/>
          </a:fillRef>
          <a:effectRef idx="2">
            <a:schemeClr val="accent1"/>
          </a:effectRef>
          <a:fontRef idx="minor">
            <a:schemeClr val="lt1"/>
          </a:fontRef>
        </p:style>
        <p:txBody>
          <a:bodyPr vert="horz" lIns="216000" tIns="140400" rIns="180000" bIns="118800" rtlCol="0" anchor="t"/>
          <a:lstStyle/>
          <a:p>
            <a:pPr marL="342900" indent="-342900">
              <a:spcAft>
                <a:spcPts val="600"/>
              </a:spcAft>
              <a:buFont typeface="+mj-lt"/>
              <a:buAutoNum type="arabicPeriod" startAt="2"/>
            </a:pPr>
            <a:r>
              <a:rPr lang="en-US" b="1" dirty="0" err="1" smtClean="0">
                <a:cs typeface="Proximus Regular Italic"/>
              </a:rPr>
              <a:t>Iets</a:t>
            </a:r>
            <a:r>
              <a:rPr lang="en-US" b="1" dirty="0" smtClean="0">
                <a:cs typeface="Proximus Regular Italic"/>
              </a:rPr>
              <a:t> </a:t>
            </a:r>
            <a:r>
              <a:rPr lang="en-US" b="1" dirty="0" err="1" smtClean="0">
                <a:cs typeface="Proximus Regular Italic"/>
              </a:rPr>
              <a:t>doen</a:t>
            </a:r>
            <a:r>
              <a:rPr lang="en-US" b="1" dirty="0" smtClean="0">
                <a:cs typeface="Proximus Regular Italic"/>
              </a:rPr>
              <a:t> </a:t>
            </a:r>
            <a:r>
              <a:rPr lang="en-US" b="1" dirty="0" err="1" smtClean="0">
                <a:cs typeface="Proximus Regular Italic"/>
              </a:rPr>
              <a:t>dat</a:t>
            </a:r>
            <a:r>
              <a:rPr lang="en-US" b="1" dirty="0" smtClean="0">
                <a:cs typeface="Proximus Regular Italic"/>
              </a:rPr>
              <a:t> </a:t>
            </a:r>
            <a:r>
              <a:rPr lang="en-US" b="1" dirty="0" err="1" smtClean="0">
                <a:cs typeface="Proximus Regular Italic"/>
              </a:rPr>
              <a:t>niet</a:t>
            </a:r>
            <a:r>
              <a:rPr lang="en-US" b="1" dirty="0" smtClean="0">
                <a:cs typeface="Proximus Regular Italic"/>
              </a:rPr>
              <a:t> </a:t>
            </a:r>
            <a:r>
              <a:rPr lang="en-US" b="1" dirty="0" err="1" smtClean="0">
                <a:cs typeface="Proximus Regular Italic"/>
              </a:rPr>
              <a:t>kan</a:t>
            </a:r>
            <a:r>
              <a:rPr lang="en-US" b="1" dirty="0" smtClean="0">
                <a:cs typeface="Proximus Regular Italic"/>
              </a:rPr>
              <a:t> </a:t>
            </a:r>
            <a:r>
              <a:rPr lang="en-US" b="1" dirty="0" err="1" smtClean="0">
                <a:cs typeface="Proximus Regular Italic"/>
              </a:rPr>
              <a:t>zonder</a:t>
            </a:r>
            <a:r>
              <a:rPr lang="en-US" b="1" dirty="0" smtClean="0">
                <a:cs typeface="Proximus Regular Italic"/>
              </a:rPr>
              <a:t> </a:t>
            </a:r>
            <a:r>
              <a:rPr lang="en-US" b="1" dirty="0" err="1" smtClean="0">
                <a:cs typeface="Proximus Regular Italic"/>
              </a:rPr>
              <a:t>een</a:t>
            </a:r>
            <a:r>
              <a:rPr lang="en-US" b="1" dirty="0" smtClean="0">
                <a:cs typeface="Proximus Regular Italic"/>
              </a:rPr>
              <a:t> </a:t>
            </a:r>
            <a:r>
              <a:rPr lang="en-US" b="1" dirty="0" err="1" smtClean="0">
                <a:cs typeface="Proximus Regular Italic"/>
              </a:rPr>
              <a:t>nieuwe</a:t>
            </a:r>
            <a:r>
              <a:rPr lang="en-US" b="1" dirty="0" smtClean="0">
                <a:cs typeface="Proximus Regular Italic"/>
              </a:rPr>
              <a:t> </a:t>
            </a:r>
            <a:r>
              <a:rPr lang="en-US" b="1" dirty="0" err="1" smtClean="0">
                <a:cs typeface="Proximus Regular Italic"/>
              </a:rPr>
              <a:t>technologie</a:t>
            </a:r>
            <a:endParaRPr lang="en-US" b="1" dirty="0" smtClean="0">
              <a:cs typeface="Proximus Regular Italic"/>
            </a:endParaRPr>
          </a:p>
          <a:p>
            <a:pPr>
              <a:spcAft>
                <a:spcPts val="600"/>
              </a:spcAft>
            </a:pPr>
            <a:endParaRPr lang="en-US" sz="1200" b="1" dirty="0" smtClean="0">
              <a:cs typeface="Proximus Regular Italic"/>
            </a:endParaRPr>
          </a:p>
          <a:p>
            <a:pPr>
              <a:spcAft>
                <a:spcPts val="600"/>
              </a:spcAft>
            </a:pPr>
            <a:r>
              <a:rPr lang="en-US" sz="1200" b="1" dirty="0" err="1" smtClean="0">
                <a:cs typeface="Proximus Regular Italic"/>
              </a:rPr>
              <a:t>vb</a:t>
            </a:r>
            <a:r>
              <a:rPr lang="en-US" sz="1200" b="1" dirty="0" smtClean="0">
                <a:cs typeface="Proximus Regular Italic"/>
              </a:rPr>
              <a:t> </a:t>
            </a:r>
            <a:r>
              <a:rPr lang="en-US" sz="1200" b="1" dirty="0" err="1" smtClean="0">
                <a:cs typeface="Proximus Regular Italic"/>
              </a:rPr>
              <a:t>introductie</a:t>
            </a:r>
            <a:r>
              <a:rPr lang="en-US" sz="1200" b="1" dirty="0" smtClean="0">
                <a:cs typeface="Proximus Regular Italic"/>
              </a:rPr>
              <a:t> GPS </a:t>
            </a:r>
            <a:r>
              <a:rPr lang="en-US" sz="1200" b="1" dirty="0" smtClean="0">
                <a:cs typeface="Proximus Regular Italic"/>
                <a:sym typeface="Wingdings" panose="05000000000000000000" pitchFamily="2" charset="2"/>
              </a:rPr>
              <a:t> </a:t>
            </a:r>
            <a:r>
              <a:rPr lang="en-US" sz="1200" b="1" dirty="0" err="1" smtClean="0">
                <a:cs typeface="Proximus Regular Italic"/>
                <a:sym typeface="Wingdings" panose="05000000000000000000" pitchFamily="2" charset="2"/>
              </a:rPr>
              <a:t>navigatie</a:t>
            </a:r>
            <a:endParaRPr lang="en-US" sz="1200" b="1" dirty="0">
              <a:cs typeface="Proximus Regular Italic"/>
            </a:endParaRPr>
          </a:p>
        </p:txBody>
      </p:sp>
      <p:sp>
        <p:nvSpPr>
          <p:cNvPr id="7" name="Round Single Corner Rectangle 6"/>
          <p:cNvSpPr/>
          <p:nvPr/>
        </p:nvSpPr>
        <p:spPr>
          <a:xfrm>
            <a:off x="451538" y="4725144"/>
            <a:ext cx="4048454" cy="1440160"/>
          </a:xfrm>
          <a:prstGeom prst="round1Rect">
            <a:avLst>
              <a:gd name="adj" fmla="val 20512"/>
            </a:avLst>
          </a:prstGeom>
          <a:solidFill>
            <a:srgbClr val="00BCEE"/>
          </a:solidFill>
          <a:ln>
            <a:noFill/>
          </a:ln>
          <a:effectLst/>
        </p:spPr>
        <p:style>
          <a:lnRef idx="1">
            <a:schemeClr val="accent1"/>
          </a:lnRef>
          <a:fillRef idx="3">
            <a:schemeClr val="accent1"/>
          </a:fillRef>
          <a:effectRef idx="2">
            <a:schemeClr val="accent1"/>
          </a:effectRef>
          <a:fontRef idx="minor">
            <a:schemeClr val="lt1"/>
          </a:fontRef>
        </p:style>
        <p:txBody>
          <a:bodyPr vert="horz" lIns="216000" tIns="140400" rIns="180000" bIns="118800" rtlCol="0" anchor="t"/>
          <a:lstStyle/>
          <a:p>
            <a:pPr marL="342900" indent="-342900">
              <a:spcAft>
                <a:spcPts val="600"/>
              </a:spcAft>
              <a:buFont typeface="+mj-lt"/>
              <a:buAutoNum type="arabicPeriod" startAt="3"/>
            </a:pPr>
            <a:r>
              <a:rPr lang="en-US" b="1" dirty="0" err="1" smtClean="0">
                <a:cs typeface="Proximus Regular Italic"/>
              </a:rPr>
              <a:t>Verrassende</a:t>
            </a:r>
            <a:r>
              <a:rPr lang="en-US" b="1" dirty="0" smtClean="0">
                <a:cs typeface="Proximus Regular Italic"/>
              </a:rPr>
              <a:t> </a:t>
            </a:r>
            <a:r>
              <a:rPr lang="en-US" b="1" dirty="0" err="1">
                <a:cs typeface="Proximus Regular Italic"/>
              </a:rPr>
              <a:t>i</a:t>
            </a:r>
            <a:r>
              <a:rPr lang="en-US" b="1" dirty="0" err="1" smtClean="0">
                <a:cs typeface="Proximus Regular Italic"/>
              </a:rPr>
              <a:t>nnovatie</a:t>
            </a:r>
            <a:r>
              <a:rPr lang="en-US" b="1" dirty="0" smtClean="0">
                <a:cs typeface="Proximus Regular Italic"/>
              </a:rPr>
              <a:t> </a:t>
            </a:r>
            <a:r>
              <a:rPr lang="en-US" b="1" dirty="0" err="1" smtClean="0">
                <a:cs typeface="Proximus Regular Italic"/>
              </a:rPr>
              <a:t>dankzij</a:t>
            </a:r>
            <a:r>
              <a:rPr lang="en-US" b="1" dirty="0" smtClean="0">
                <a:cs typeface="Proximus Regular Italic"/>
              </a:rPr>
              <a:t> </a:t>
            </a:r>
            <a:r>
              <a:rPr lang="en-US" b="1" dirty="0" err="1" smtClean="0">
                <a:cs typeface="Proximus Regular Italic"/>
              </a:rPr>
              <a:t>wijde</a:t>
            </a:r>
            <a:r>
              <a:rPr lang="en-US" b="1" dirty="0" smtClean="0">
                <a:cs typeface="Proximus Regular Italic"/>
              </a:rPr>
              <a:t> </a:t>
            </a:r>
            <a:r>
              <a:rPr lang="en-US" b="1" dirty="0" err="1" smtClean="0">
                <a:cs typeface="Proximus Regular Italic"/>
              </a:rPr>
              <a:t>adoptie</a:t>
            </a:r>
            <a:r>
              <a:rPr lang="en-US" b="1" dirty="0" smtClean="0">
                <a:cs typeface="Proximus Regular Italic"/>
              </a:rPr>
              <a:t> van </a:t>
            </a:r>
            <a:r>
              <a:rPr lang="en-US" b="1" dirty="0" err="1" smtClean="0">
                <a:cs typeface="Proximus Regular Italic"/>
              </a:rPr>
              <a:t>technologie</a:t>
            </a:r>
            <a:endParaRPr lang="en-US" b="1" dirty="0" smtClean="0">
              <a:cs typeface="Proximus Regular Italic"/>
            </a:endParaRPr>
          </a:p>
          <a:p>
            <a:pPr>
              <a:spcAft>
                <a:spcPts val="600"/>
              </a:spcAft>
            </a:pPr>
            <a:endParaRPr lang="en-US" sz="1200" b="1" dirty="0" smtClean="0">
              <a:cs typeface="Proximus Regular Italic"/>
            </a:endParaRPr>
          </a:p>
          <a:p>
            <a:pPr>
              <a:spcAft>
                <a:spcPts val="600"/>
              </a:spcAft>
            </a:pPr>
            <a:r>
              <a:rPr lang="en-US" sz="1200" b="1" dirty="0" err="1" smtClean="0">
                <a:cs typeface="Proximus Regular Italic"/>
              </a:rPr>
              <a:t>vb</a:t>
            </a:r>
            <a:r>
              <a:rPr lang="en-US" sz="1200" b="1" dirty="0" smtClean="0">
                <a:cs typeface="Proximus Regular Italic"/>
              </a:rPr>
              <a:t> </a:t>
            </a:r>
            <a:r>
              <a:rPr lang="en-US" sz="1200" b="1" dirty="0">
                <a:cs typeface="Proximus Regular Italic"/>
              </a:rPr>
              <a:t>i</a:t>
            </a:r>
            <a:r>
              <a:rPr lang="en-US" sz="1200" b="1" dirty="0" smtClean="0">
                <a:cs typeface="Proximus Regular Italic"/>
              </a:rPr>
              <a:t>nternet + smartphones </a:t>
            </a:r>
            <a:r>
              <a:rPr lang="en-US" sz="1200" b="1" dirty="0" smtClean="0">
                <a:cs typeface="Proximus Regular Italic"/>
                <a:sym typeface="Wingdings" panose="05000000000000000000" pitchFamily="2" charset="2"/>
              </a:rPr>
              <a:t> </a:t>
            </a:r>
            <a:r>
              <a:rPr lang="en-US" sz="1200" b="1" dirty="0" err="1" smtClean="0">
                <a:cs typeface="Proximus Regular Italic"/>
                <a:sym typeface="Wingdings" panose="05000000000000000000" pitchFamily="2" charset="2"/>
              </a:rPr>
              <a:t>iedereen</a:t>
            </a:r>
            <a:r>
              <a:rPr lang="en-US" sz="1200" b="1" dirty="0" smtClean="0">
                <a:cs typeface="Proximus Regular Italic"/>
                <a:sym typeface="Wingdings" panose="05000000000000000000" pitchFamily="2" charset="2"/>
              </a:rPr>
              <a:t> </a:t>
            </a:r>
            <a:r>
              <a:rPr lang="en-US" sz="1200" b="1" dirty="0" err="1" smtClean="0">
                <a:cs typeface="Proximus Regular Italic"/>
                <a:sym typeface="Wingdings" panose="05000000000000000000" pitchFamily="2" charset="2"/>
              </a:rPr>
              <a:t>speelt</a:t>
            </a:r>
            <a:r>
              <a:rPr lang="en-US" sz="1200" b="1" dirty="0" smtClean="0">
                <a:cs typeface="Proximus Regular Italic"/>
                <a:sym typeface="Wingdings" panose="05000000000000000000" pitchFamily="2" charset="2"/>
              </a:rPr>
              <a:t> angry birds</a:t>
            </a:r>
            <a:endParaRPr lang="en-US" sz="1200" b="1" dirty="0">
              <a:cs typeface="Proximus Regular Italic"/>
            </a:endParaRPr>
          </a:p>
        </p:txBody>
      </p:sp>
      <p:sp>
        <p:nvSpPr>
          <p:cNvPr id="18" name="TextBox 17"/>
          <p:cNvSpPr txBox="1"/>
          <p:nvPr/>
        </p:nvSpPr>
        <p:spPr>
          <a:xfrm>
            <a:off x="4860032" y="1547790"/>
            <a:ext cx="3597918" cy="954107"/>
          </a:xfrm>
          <a:prstGeom prst="rect">
            <a:avLst/>
          </a:prstGeom>
          <a:noFill/>
        </p:spPr>
        <p:txBody>
          <a:bodyPr wrap="square" rtlCol="0">
            <a:spAutoFit/>
          </a:bodyPr>
          <a:lstStyle/>
          <a:p>
            <a:r>
              <a:rPr lang="nl-BE" sz="2000" b="1" dirty="0" err="1" smtClean="0"/>
              <a:t>IoT</a:t>
            </a:r>
            <a:r>
              <a:rPr lang="nl-BE" dirty="0" smtClean="0"/>
              <a:t>: </a:t>
            </a:r>
            <a:r>
              <a:rPr lang="nl-BE" dirty="0" err="1" smtClean="0"/>
              <a:t>vb</a:t>
            </a:r>
            <a:r>
              <a:rPr lang="nl-BE" dirty="0" smtClean="0"/>
              <a:t> sensorennetwerk </a:t>
            </a:r>
            <a:r>
              <a:rPr lang="nl-BE" dirty="0" err="1" smtClean="0"/>
              <a:t>ipv</a:t>
            </a:r>
            <a:r>
              <a:rPr lang="nl-BE" dirty="0" smtClean="0"/>
              <a:t> menselijke interventie </a:t>
            </a:r>
            <a:r>
              <a:rPr lang="nl-BE" dirty="0" smtClean="0">
                <a:sym typeface="Wingdings" panose="05000000000000000000" pitchFamily="2" charset="2"/>
              </a:rPr>
              <a:t> goedkoper, sneller, meer data, …</a:t>
            </a:r>
            <a:endParaRPr lang="fr-BE" dirty="0"/>
          </a:p>
        </p:txBody>
      </p:sp>
      <p:sp>
        <p:nvSpPr>
          <p:cNvPr id="20" name="TextBox 19"/>
          <p:cNvSpPr txBox="1"/>
          <p:nvPr/>
        </p:nvSpPr>
        <p:spPr>
          <a:xfrm>
            <a:off x="4860032" y="3137483"/>
            <a:ext cx="3597918" cy="1231106"/>
          </a:xfrm>
          <a:prstGeom prst="rect">
            <a:avLst/>
          </a:prstGeom>
          <a:noFill/>
        </p:spPr>
        <p:txBody>
          <a:bodyPr wrap="square" rtlCol="0">
            <a:spAutoFit/>
          </a:bodyPr>
          <a:lstStyle/>
          <a:p>
            <a:r>
              <a:rPr lang="nl-BE" sz="2000" b="1" dirty="0" err="1" smtClean="0"/>
              <a:t>IoT</a:t>
            </a:r>
            <a:r>
              <a:rPr lang="nl-BE" dirty="0" smtClean="0"/>
              <a:t>: </a:t>
            </a:r>
            <a:r>
              <a:rPr lang="nl-BE" dirty="0" err="1" smtClean="0"/>
              <a:t>vb</a:t>
            </a:r>
            <a:r>
              <a:rPr lang="nl-BE" dirty="0" smtClean="0"/>
              <a:t> wearable monitors </a:t>
            </a:r>
            <a:r>
              <a:rPr lang="nl-BE" dirty="0" smtClean="0">
                <a:sym typeface="Wingdings" panose="05000000000000000000" pitchFamily="2" charset="2"/>
              </a:rPr>
              <a:t> constant je hartslag meten</a:t>
            </a:r>
          </a:p>
          <a:p>
            <a:r>
              <a:rPr lang="nl-BE" dirty="0" err="1" smtClean="0">
                <a:sym typeface="Wingdings" panose="05000000000000000000" pitchFamily="2" charset="2"/>
              </a:rPr>
              <a:t>vb</a:t>
            </a:r>
            <a:r>
              <a:rPr lang="nl-BE" dirty="0" smtClean="0">
                <a:sym typeface="Wingdings" panose="05000000000000000000" pitchFamily="2" charset="2"/>
              </a:rPr>
              <a:t> </a:t>
            </a:r>
            <a:r>
              <a:rPr lang="nl-BE" dirty="0">
                <a:sym typeface="Wingdings" panose="05000000000000000000" pitchFamily="2" charset="2"/>
              </a:rPr>
              <a:t>s</a:t>
            </a:r>
            <a:r>
              <a:rPr lang="nl-BE" dirty="0" smtClean="0">
                <a:sym typeface="Wingdings" panose="05000000000000000000" pitchFamily="2" charset="2"/>
              </a:rPr>
              <a:t>mart tags  continue weten waar pakje is</a:t>
            </a:r>
            <a:endParaRPr lang="fr-BE" dirty="0"/>
          </a:p>
        </p:txBody>
      </p:sp>
      <p:sp>
        <p:nvSpPr>
          <p:cNvPr id="21" name="TextBox 20"/>
          <p:cNvSpPr txBox="1"/>
          <p:nvPr/>
        </p:nvSpPr>
        <p:spPr>
          <a:xfrm>
            <a:off x="4857725" y="4829671"/>
            <a:ext cx="3597918" cy="1231106"/>
          </a:xfrm>
          <a:prstGeom prst="rect">
            <a:avLst/>
          </a:prstGeom>
          <a:noFill/>
        </p:spPr>
        <p:txBody>
          <a:bodyPr wrap="square" rtlCol="0">
            <a:spAutoFit/>
          </a:bodyPr>
          <a:lstStyle/>
          <a:p>
            <a:r>
              <a:rPr lang="nl-BE" sz="2000" b="1" dirty="0" err="1" smtClean="0"/>
              <a:t>IoT</a:t>
            </a:r>
            <a:r>
              <a:rPr lang="nl-BE" dirty="0" smtClean="0"/>
              <a:t>: ???</a:t>
            </a:r>
          </a:p>
          <a:p>
            <a:r>
              <a:rPr lang="nl-BE" dirty="0" smtClean="0"/>
              <a:t>Wat als álle toestellen op internet zitten? Wat als </a:t>
            </a:r>
            <a:r>
              <a:rPr lang="nl-BE" dirty="0" err="1" smtClean="0"/>
              <a:t>overál</a:t>
            </a:r>
            <a:r>
              <a:rPr lang="nl-BE" dirty="0" smtClean="0"/>
              <a:t> sensoren hangen?</a:t>
            </a:r>
            <a:endParaRPr lang="fr-BE" dirty="0"/>
          </a:p>
        </p:txBody>
      </p:sp>
    </p:spTree>
    <p:extLst>
      <p:ext uri="{BB962C8B-B14F-4D97-AF65-F5344CB8AC3E}">
        <p14:creationId xmlns:p14="http://schemas.microsoft.com/office/powerpoint/2010/main" val="123196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Evolutie</a:t>
            </a:r>
            <a:r>
              <a:rPr lang="fr-BE" dirty="0" smtClean="0"/>
              <a:t> </a:t>
            </a:r>
            <a:r>
              <a:rPr lang="fr-BE" dirty="0" err="1" smtClean="0"/>
              <a:t>aantal</a:t>
            </a:r>
            <a:r>
              <a:rPr lang="fr-BE" dirty="0" smtClean="0"/>
              <a:t> </a:t>
            </a:r>
            <a:r>
              <a:rPr lang="fr-BE" dirty="0" err="1" smtClean="0"/>
              <a:t>sensoren</a:t>
            </a:r>
            <a:endParaRPr lang="fr-BE" dirty="0"/>
          </a:p>
        </p:txBody>
      </p:sp>
      <p:sp>
        <p:nvSpPr>
          <p:cNvPr id="4" name="Date Placeholder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7"/>
            <a:ext cx="7920880" cy="5162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64088" y="6142730"/>
            <a:ext cx="745204" cy="369332"/>
          </a:xfrm>
          <a:prstGeom prst="rect">
            <a:avLst/>
          </a:prstGeom>
          <a:noFill/>
        </p:spPr>
        <p:txBody>
          <a:bodyPr wrap="none" rtlCol="0">
            <a:spAutoFit/>
          </a:bodyPr>
          <a:lstStyle/>
          <a:p>
            <a:r>
              <a:rPr lang="fr-BE" dirty="0" smtClean="0"/>
              <a:t>Bron: </a:t>
            </a:r>
            <a:endParaRPr lang="fr-BE"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9292" y="5911987"/>
            <a:ext cx="178117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03800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Enkele voorbeelden</a:t>
            </a:r>
            <a:endParaRPr lang="nl-BE"/>
          </a:p>
        </p:txBody>
      </p:sp>
      <p:sp>
        <p:nvSpPr>
          <p:cNvPr id="3" name="Content Placeholder 2"/>
          <p:cNvSpPr>
            <a:spLocks noGrp="1"/>
          </p:cNvSpPr>
          <p:nvPr>
            <p:ph idx="1"/>
          </p:nvPr>
        </p:nvSpPr>
        <p:spPr/>
        <p:txBody>
          <a:bodyPr>
            <a:normAutofit fontScale="92500" lnSpcReduction="10000"/>
          </a:bodyPr>
          <a:lstStyle/>
          <a:p>
            <a:endParaRPr lang="fr-BE" smtClean="0"/>
          </a:p>
          <a:p>
            <a:r>
              <a:rPr lang="fr-BE" smtClean="0"/>
              <a:t>meten wanneer glascontainers (bijna) vol zijn</a:t>
            </a:r>
          </a:p>
          <a:p>
            <a:endParaRPr lang="fr-BE" smtClean="0"/>
          </a:p>
          <a:p>
            <a:r>
              <a:rPr lang="fr-BE" smtClean="0"/>
              <a:t>slimme tellers voor elektriciteit, gas en water</a:t>
            </a:r>
          </a:p>
          <a:p>
            <a:endParaRPr lang="fr-BE" smtClean="0"/>
          </a:p>
          <a:p>
            <a:r>
              <a:rPr lang="fr-BE" smtClean="0"/>
              <a:t>track &amp; trace systemen</a:t>
            </a:r>
          </a:p>
          <a:p>
            <a:endParaRPr lang="fr-BE" smtClean="0"/>
          </a:p>
          <a:p>
            <a:r>
              <a:rPr lang="fr-BE" smtClean="0"/>
              <a:t>smart parking</a:t>
            </a:r>
          </a:p>
          <a:p>
            <a:endParaRPr lang="fr-BE" smtClean="0"/>
          </a:p>
          <a:p>
            <a:r>
              <a:rPr lang="fr-BE" smtClean="0"/>
              <a:t>gezondheidszorg: meten van gezondheidsparameters vanop afstand</a:t>
            </a:r>
          </a:p>
          <a:p>
            <a:endParaRPr lang="fr-BE" smtClean="0"/>
          </a:p>
          <a:p>
            <a:r>
              <a:rPr lang="fr-BE" smtClean="0"/>
              <a:t>smart building: verminderen energieverbruik, …</a:t>
            </a:r>
          </a:p>
          <a:p>
            <a:endParaRPr lang="fr-BE" smtClean="0"/>
          </a:p>
          <a:p>
            <a:r>
              <a:rPr lang="fr-BE" smtClean="0"/>
              <a:t>…</a:t>
            </a:r>
          </a:p>
          <a:p>
            <a:endParaRPr lang="nl-BE" dirty="0"/>
          </a:p>
        </p:txBody>
      </p:sp>
      <p:sp>
        <p:nvSpPr>
          <p:cNvPr id="5" name="Date Placeholder 2"/>
          <p:cNvSpPr>
            <a:spLocks noGrp="1"/>
          </p:cNvSpPr>
          <p:nvPr>
            <p:ph type="dt" sz="half" idx="10"/>
          </p:nvPr>
        </p:nvSpPr>
        <p:spPr/>
        <p:txBody>
          <a:bodyPr/>
          <a:lstStyle/>
          <a:p>
            <a:r>
              <a:rPr lang="fr-FR" smtClean="0"/>
              <a:t>18/06/2018</a:t>
            </a:r>
            <a:endParaRPr lang="nl-NL" dirty="0"/>
          </a:p>
        </p:txBody>
      </p:sp>
      <p:sp>
        <p:nvSpPr>
          <p:cNvPr id="6" name="Slide Number Placeholder 4"/>
          <p:cNvSpPr>
            <a:spLocks noGrp="1"/>
          </p:cNvSpPr>
          <p:nvPr>
            <p:ph type="sldNum" sz="quarter" idx="12"/>
          </p:nvPr>
        </p:nvSpPr>
        <p:spPr/>
        <p:txBody>
          <a:bodyPr/>
          <a:lstStyle/>
          <a:p>
            <a:fld id="{A7CC3638-A99D-674C-A789-FA84B7E5EA16}" type="slidenum">
              <a:rPr lang="nl-NL" smtClean="0"/>
              <a:pPr/>
              <a:t>69</a:t>
            </a:fld>
            <a:endParaRPr lang="nl-NL" dirty="0"/>
          </a:p>
        </p:txBody>
      </p:sp>
    </p:spTree>
    <p:extLst>
      <p:ext uri="{BB962C8B-B14F-4D97-AF65-F5344CB8AC3E}">
        <p14:creationId xmlns:p14="http://schemas.microsoft.com/office/powerpoint/2010/main" val="993986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nl-BE" dirty="0" smtClean="0"/>
              <a:t>Idea</a:t>
            </a:r>
            <a:endParaRPr lang="nl-B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3455652"/>
            <a:ext cx="841050" cy="1080000"/>
          </a:xfrm>
          <a:prstGeom prst="rect">
            <a:avLst/>
          </a:prstGeom>
        </p:spPr>
      </p:pic>
      <p:pic>
        <p:nvPicPr>
          <p:cNvPr id="9"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512" y="3316342"/>
            <a:ext cx="829091" cy="1080000"/>
          </a:xfr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455" y="5130010"/>
            <a:ext cx="1080000" cy="1080000"/>
          </a:xfrm>
          <a:prstGeom prst="rect">
            <a:avLst/>
          </a:prstGeom>
        </p:spPr>
      </p:pic>
      <p:pic>
        <p:nvPicPr>
          <p:cNvPr id="14" name="Picture 2" descr="http://www.clker.com/cliparts/5/z/K/D/E/s/business-person-black-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5689" y="1503623"/>
            <a:ext cx="775533" cy="10136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p:cNvGraphicFramePr>
            <a:graphicFrameLocks noGrp="1"/>
          </p:cNvGraphicFramePr>
          <p:nvPr>
            <p:extLst>
              <p:ext uri="{D42A27DB-BD31-4B8C-83A1-F6EECF244321}">
                <p14:modId xmlns:p14="http://schemas.microsoft.com/office/powerpoint/2010/main" val="1855394203"/>
              </p:ext>
            </p:extLst>
          </p:nvPr>
        </p:nvGraphicFramePr>
        <p:xfrm>
          <a:off x="4761530" y="1268760"/>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6312" y="1664832"/>
            <a:ext cx="252315" cy="324000"/>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2738" y="1664832"/>
            <a:ext cx="324000" cy="324000"/>
          </a:xfrm>
          <a:prstGeom prst="rect">
            <a:avLst/>
          </a:prstGeom>
        </p:spPr>
      </p:pic>
      <p:graphicFrame>
        <p:nvGraphicFramePr>
          <p:cNvPr id="39" name="Table 38"/>
          <p:cNvGraphicFramePr>
            <a:graphicFrameLocks noGrp="1"/>
          </p:cNvGraphicFramePr>
          <p:nvPr>
            <p:extLst>
              <p:ext uri="{D42A27DB-BD31-4B8C-83A1-F6EECF244321}">
                <p14:modId xmlns:p14="http://schemas.microsoft.com/office/powerpoint/2010/main" val="3147134702"/>
              </p:ext>
            </p:extLst>
          </p:nvPr>
        </p:nvGraphicFramePr>
        <p:xfrm>
          <a:off x="4748859" y="4901978"/>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3641" y="5298050"/>
            <a:ext cx="252315" cy="324000"/>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0067" y="5298050"/>
            <a:ext cx="324000" cy="324000"/>
          </a:xfrm>
          <a:prstGeom prst="rect">
            <a:avLst/>
          </a:prstGeom>
        </p:spPr>
      </p:pic>
      <p:graphicFrame>
        <p:nvGraphicFramePr>
          <p:cNvPr id="46" name="Table 45"/>
          <p:cNvGraphicFramePr>
            <a:graphicFrameLocks noGrp="1"/>
          </p:cNvGraphicFramePr>
          <p:nvPr>
            <p:extLst>
              <p:ext uri="{D42A27DB-BD31-4B8C-83A1-F6EECF244321}">
                <p14:modId xmlns:p14="http://schemas.microsoft.com/office/powerpoint/2010/main" val="457891645"/>
              </p:ext>
            </p:extLst>
          </p:nvPr>
        </p:nvGraphicFramePr>
        <p:xfrm>
          <a:off x="6523863" y="3253972"/>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a:t>
                      </a:r>
                      <a:r>
                        <a:rPr lang="nl-BE" b="1" baseline="0" dirty="0" smtClean="0"/>
                        <a:t>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a:txBody>
                  <a:tcPr/>
                </a:tc>
                <a:extLst>
                  <a:ext uri="{0D108BD9-81ED-4DB2-BD59-A6C34878D82A}">
                    <a16:rowId xmlns:a16="http://schemas.microsoft.com/office/drawing/2014/main" val="10003"/>
                  </a:ext>
                </a:extLst>
              </a:tr>
            </a:tbl>
          </a:graphicData>
        </a:graphic>
      </p:graphicFrame>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8645" y="3650044"/>
            <a:ext cx="252315" cy="324000"/>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071" y="3650044"/>
            <a:ext cx="324000" cy="324000"/>
          </a:xfrm>
          <a:prstGeom prst="rect">
            <a:avLst/>
          </a:prstGeom>
        </p:spPr>
      </p:pic>
      <p:graphicFrame>
        <p:nvGraphicFramePr>
          <p:cNvPr id="53" name="Table 52"/>
          <p:cNvGraphicFramePr>
            <a:graphicFrameLocks noGrp="1"/>
          </p:cNvGraphicFramePr>
          <p:nvPr>
            <p:extLst>
              <p:ext uri="{D42A27DB-BD31-4B8C-83A1-F6EECF244321}">
                <p14:modId xmlns:p14="http://schemas.microsoft.com/office/powerpoint/2010/main" val="3655320095"/>
              </p:ext>
            </p:extLst>
          </p:nvPr>
        </p:nvGraphicFramePr>
        <p:xfrm>
          <a:off x="1223146" y="3025760"/>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a:t>
                      </a:r>
                      <a:r>
                        <a:rPr lang="nl-BE" b="1" baseline="0" dirty="0" smtClean="0"/>
                        <a:t>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4328" y="3421832"/>
            <a:ext cx="252315" cy="324000"/>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0754" y="3421832"/>
            <a:ext cx="324000" cy="324000"/>
          </a:xfrm>
          <a:prstGeom prst="rect">
            <a:avLst/>
          </a:prstGeom>
        </p:spPr>
      </p:pic>
      <p:pic>
        <p:nvPicPr>
          <p:cNvPr id="56"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3235" y="3793845"/>
            <a:ext cx="248727" cy="324000"/>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7146" y="3793845"/>
            <a:ext cx="252315" cy="324000"/>
          </a:xfrm>
          <a:prstGeom prst="rect">
            <a:avLst/>
          </a:prstGeom>
        </p:spPr>
      </p:pic>
      <p:grpSp>
        <p:nvGrpSpPr>
          <p:cNvPr id="60" name="Group 59"/>
          <p:cNvGrpSpPr/>
          <p:nvPr/>
        </p:nvGrpSpPr>
        <p:grpSpPr>
          <a:xfrm>
            <a:off x="289345" y="2010440"/>
            <a:ext cx="2090116" cy="796530"/>
            <a:chOff x="289345" y="2010440"/>
            <a:chExt cx="2090116" cy="796530"/>
          </a:xfrm>
        </p:grpSpPr>
        <p:sp>
          <p:nvSpPr>
            <p:cNvPr id="31" name="Rounded Rectangular Callout 30"/>
            <p:cNvSpPr/>
            <p:nvPr/>
          </p:nvSpPr>
          <p:spPr>
            <a:xfrm>
              <a:off x="289345" y="2010440"/>
              <a:ext cx="2090116" cy="796530"/>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rPr>
                <a:t>I transfer </a:t>
              </a:r>
              <a:r>
                <a:rPr lang="nl-BE" sz="2000" dirty="0">
                  <a:solidFill>
                    <a:schemeClr val="tx1"/>
                  </a:solidFill>
                </a:rPr>
                <a:t>0,4 BTC </a:t>
              </a:r>
              <a:r>
                <a:rPr lang="nl-BE" sz="2000" dirty="0" err="1" smtClean="0">
                  <a:solidFill>
                    <a:schemeClr val="tx1"/>
                  </a:solidFill>
                </a:rPr>
                <a:t>to</a:t>
              </a:r>
              <a:r>
                <a:rPr lang="nl-BE" sz="2000" dirty="0" smtClean="0">
                  <a:solidFill>
                    <a:schemeClr val="tx1"/>
                  </a:solidFill>
                </a:rPr>
                <a:t>  </a:t>
              </a:r>
              <a:endParaRPr lang="nl-BE" sz="2000" dirty="0">
                <a:solidFill>
                  <a:schemeClr val="tx1"/>
                </a:solidFill>
              </a:endParaRPr>
            </a:p>
          </p:txBody>
        </p:sp>
        <p:pic>
          <p:nvPicPr>
            <p:cNvPr id="61" name="Picture 6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5932" y="2371008"/>
              <a:ext cx="360000" cy="360000"/>
            </a:xfrm>
            <a:prstGeom prst="rect">
              <a:avLst/>
            </a:prstGeom>
          </p:spPr>
        </p:pic>
      </p:grpSp>
      <p:sp>
        <p:nvSpPr>
          <p:cNvPr id="62" name="Rounded Rectangular Callout 61"/>
          <p:cNvSpPr/>
          <p:nvPr/>
        </p:nvSpPr>
        <p:spPr>
          <a:xfrm>
            <a:off x="3275856" y="1014511"/>
            <a:ext cx="677343" cy="398265"/>
          </a:xfrm>
          <a:prstGeom prst="wedgeRoundRectCallout">
            <a:avLst>
              <a:gd name="adj1" fmla="val 36874"/>
              <a:gd name="adj2" fmla="val 89513"/>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a:t>
            </a:r>
            <a:r>
              <a:rPr lang="nl-BE" sz="2000" dirty="0" smtClean="0">
                <a:solidFill>
                  <a:schemeClr val="tx1"/>
                </a:solidFill>
              </a:rPr>
              <a:t>k!</a:t>
            </a:r>
            <a:endParaRPr lang="nl-BE" sz="2000" dirty="0">
              <a:solidFill>
                <a:schemeClr val="tx1"/>
              </a:solidFill>
            </a:endParaRPr>
          </a:p>
        </p:txBody>
      </p:sp>
      <p:sp>
        <p:nvSpPr>
          <p:cNvPr id="64" name="Rounded Rectangular Callout 63"/>
          <p:cNvSpPr/>
          <p:nvPr/>
        </p:nvSpPr>
        <p:spPr>
          <a:xfrm>
            <a:off x="5357800" y="2858861"/>
            <a:ext cx="677343" cy="398265"/>
          </a:xfrm>
          <a:prstGeom prst="wedgeRoundRectCallout">
            <a:avLst>
              <a:gd name="adj1" fmla="val 27232"/>
              <a:gd name="adj2" fmla="val 91856"/>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a:t>
            </a:r>
            <a:r>
              <a:rPr lang="nl-BE" sz="2000" dirty="0" smtClean="0">
                <a:solidFill>
                  <a:schemeClr val="tx1"/>
                </a:solidFill>
              </a:rPr>
              <a:t>k!</a:t>
            </a:r>
            <a:endParaRPr lang="nl-BE" sz="2000" dirty="0">
              <a:solidFill>
                <a:schemeClr val="tx1"/>
              </a:solidFill>
            </a:endParaRPr>
          </a:p>
        </p:txBody>
      </p:sp>
      <p:sp>
        <p:nvSpPr>
          <p:cNvPr id="65" name="Rounded Rectangular Callout 64"/>
          <p:cNvSpPr/>
          <p:nvPr/>
        </p:nvSpPr>
        <p:spPr>
          <a:xfrm>
            <a:off x="4102556" y="4503270"/>
            <a:ext cx="677343" cy="398265"/>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a:t>
            </a:r>
            <a:r>
              <a:rPr lang="nl-BE" sz="2000" dirty="0" smtClean="0">
                <a:solidFill>
                  <a:schemeClr val="tx1"/>
                </a:solidFill>
              </a:rPr>
              <a:t>k!</a:t>
            </a:r>
            <a:endParaRPr lang="nl-BE" sz="2000" dirty="0">
              <a:solidFill>
                <a:schemeClr val="tx1"/>
              </a:solidFill>
            </a:endParaRPr>
          </a:p>
        </p:txBody>
      </p:sp>
      <p:grpSp>
        <p:nvGrpSpPr>
          <p:cNvPr id="67" name="Group 66"/>
          <p:cNvGrpSpPr/>
          <p:nvPr/>
        </p:nvGrpSpPr>
        <p:grpSpPr>
          <a:xfrm>
            <a:off x="1222396" y="4148169"/>
            <a:ext cx="1707583" cy="369332"/>
            <a:chOff x="1238271" y="4148169"/>
            <a:chExt cx="1707583" cy="369332"/>
          </a:xfrm>
        </p:grpSpPr>
        <p:pic>
          <p:nvPicPr>
            <p:cNvPr id="58"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66" name="Rectangle 65"/>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sp>
        <p:nvSpPr>
          <p:cNvPr id="3" name="TextBox 2"/>
          <p:cNvSpPr txBox="1"/>
          <p:nvPr/>
        </p:nvSpPr>
        <p:spPr>
          <a:xfrm>
            <a:off x="322943" y="4326044"/>
            <a:ext cx="553357" cy="369332"/>
          </a:xfrm>
          <a:prstGeom prst="rect">
            <a:avLst/>
          </a:prstGeom>
          <a:noFill/>
        </p:spPr>
        <p:txBody>
          <a:bodyPr wrap="none" rtlCol="0">
            <a:spAutoFit/>
          </a:bodyPr>
          <a:lstStyle/>
          <a:p>
            <a:r>
              <a:rPr lang="nl-BE" dirty="0" smtClean="0"/>
              <a:t>Bob</a:t>
            </a:r>
            <a:endParaRPr lang="nl-BE" dirty="0"/>
          </a:p>
        </p:txBody>
      </p:sp>
      <p:sp>
        <p:nvSpPr>
          <p:cNvPr id="51" name="TextBox 50"/>
          <p:cNvSpPr txBox="1"/>
          <p:nvPr/>
        </p:nvSpPr>
        <p:spPr>
          <a:xfrm>
            <a:off x="3784199" y="6124210"/>
            <a:ext cx="636713" cy="369332"/>
          </a:xfrm>
          <a:prstGeom prst="rect">
            <a:avLst/>
          </a:prstGeom>
          <a:noFill/>
        </p:spPr>
        <p:txBody>
          <a:bodyPr wrap="none" rtlCol="0">
            <a:spAutoFit/>
          </a:bodyPr>
          <a:lstStyle/>
          <a:p>
            <a:r>
              <a:rPr lang="nl-BE" dirty="0" smtClean="0"/>
              <a:t>Alice</a:t>
            </a:r>
            <a:endParaRPr lang="nl-BE" dirty="0"/>
          </a:p>
        </p:txBody>
      </p:sp>
      <p:sp>
        <p:nvSpPr>
          <p:cNvPr id="52" name="TextBox 51"/>
          <p:cNvSpPr txBox="1"/>
          <p:nvPr/>
        </p:nvSpPr>
        <p:spPr>
          <a:xfrm>
            <a:off x="5535970" y="4451662"/>
            <a:ext cx="841897" cy="369332"/>
          </a:xfrm>
          <a:prstGeom prst="rect">
            <a:avLst/>
          </a:prstGeom>
          <a:noFill/>
        </p:spPr>
        <p:txBody>
          <a:bodyPr wrap="none" rtlCol="0">
            <a:spAutoFit/>
          </a:bodyPr>
          <a:lstStyle/>
          <a:p>
            <a:r>
              <a:rPr lang="nl-BE" dirty="0" err="1" smtClean="0"/>
              <a:t>Charlie</a:t>
            </a:r>
            <a:endParaRPr lang="nl-BE" dirty="0"/>
          </a:p>
        </p:txBody>
      </p:sp>
      <p:sp>
        <p:nvSpPr>
          <p:cNvPr id="63" name="TextBox 62"/>
          <p:cNvSpPr txBox="1"/>
          <p:nvPr/>
        </p:nvSpPr>
        <p:spPr>
          <a:xfrm>
            <a:off x="3769452" y="2466286"/>
            <a:ext cx="651460" cy="369332"/>
          </a:xfrm>
          <a:prstGeom prst="rect">
            <a:avLst/>
          </a:prstGeom>
          <a:noFill/>
        </p:spPr>
        <p:txBody>
          <a:bodyPr wrap="none" rtlCol="0">
            <a:spAutoFit/>
          </a:bodyPr>
          <a:lstStyle/>
          <a:p>
            <a:r>
              <a:rPr lang="nl-BE" dirty="0" smtClean="0"/>
              <a:t>Dave</a:t>
            </a:r>
            <a:endParaRPr lang="nl-BE" dirty="0"/>
          </a:p>
        </p:txBody>
      </p:sp>
      <p:grpSp>
        <p:nvGrpSpPr>
          <p:cNvPr id="80" name="Group 79"/>
          <p:cNvGrpSpPr/>
          <p:nvPr/>
        </p:nvGrpSpPr>
        <p:grpSpPr>
          <a:xfrm>
            <a:off x="4732554" y="6026155"/>
            <a:ext cx="1707583" cy="369332"/>
            <a:chOff x="1238271" y="4148169"/>
            <a:chExt cx="1707583" cy="369332"/>
          </a:xfrm>
        </p:grpSpPr>
        <p:pic>
          <p:nvPicPr>
            <p:cNvPr id="81"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83" name="Rectangle 82"/>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grpSp>
        <p:nvGrpSpPr>
          <p:cNvPr id="92" name="Group 91"/>
          <p:cNvGrpSpPr/>
          <p:nvPr/>
        </p:nvGrpSpPr>
        <p:grpSpPr>
          <a:xfrm>
            <a:off x="6526250" y="4377177"/>
            <a:ext cx="1707583" cy="369332"/>
            <a:chOff x="1238271" y="4148169"/>
            <a:chExt cx="1707583" cy="369332"/>
          </a:xfrm>
        </p:grpSpPr>
        <p:pic>
          <p:nvPicPr>
            <p:cNvPr id="93"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95" name="Rectangle 94"/>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grpSp>
        <p:nvGrpSpPr>
          <p:cNvPr id="96" name="Group 95"/>
          <p:cNvGrpSpPr/>
          <p:nvPr/>
        </p:nvGrpSpPr>
        <p:grpSpPr>
          <a:xfrm>
            <a:off x="4752012" y="2390608"/>
            <a:ext cx="1707583" cy="369332"/>
            <a:chOff x="1238271" y="4148169"/>
            <a:chExt cx="1707583" cy="369332"/>
          </a:xfrm>
        </p:grpSpPr>
        <p:pic>
          <p:nvPicPr>
            <p:cNvPr id="97"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98" name="Picture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99" name="Rectangle 98"/>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pic>
        <p:nvPicPr>
          <p:cNvPr id="1433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1747" y="2536275"/>
            <a:ext cx="2637476" cy="201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0374" y="2037353"/>
            <a:ext cx="248727" cy="324000"/>
          </a:xfrm>
          <a:prstGeom prst="rect">
            <a:avLst/>
          </a:prstGeom>
        </p:spPr>
      </p:pic>
      <p:pic>
        <p:nvPicPr>
          <p:cNvPr id="69" name="Picture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4285" y="2037353"/>
            <a:ext cx="252315" cy="324000"/>
          </a:xfrm>
          <a:prstGeom prst="rect">
            <a:avLst/>
          </a:prstGeom>
        </p:spPr>
      </p:pic>
      <p:pic>
        <p:nvPicPr>
          <p:cNvPr id="70"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50376" y="4014702"/>
            <a:ext cx="248727" cy="324000"/>
          </a:xfrm>
          <a:prstGeom prst="rect">
            <a:avLst/>
          </a:prstGeom>
        </p:spPr>
      </p:pic>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4287" y="4014702"/>
            <a:ext cx="252315" cy="324000"/>
          </a:xfrm>
          <a:prstGeom prst="rect">
            <a:avLst/>
          </a:prstGeom>
        </p:spPr>
      </p:pic>
      <p:pic>
        <p:nvPicPr>
          <p:cNvPr id="72"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0374" y="5670495"/>
            <a:ext cx="248727" cy="324000"/>
          </a:xfrm>
          <a:prstGeom prst="rect">
            <a:avLst/>
          </a:prstGeom>
        </p:spPr>
      </p:pic>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4285" y="5670495"/>
            <a:ext cx="252315" cy="324000"/>
          </a:xfrm>
          <a:prstGeom prst="rect">
            <a:avLst/>
          </a:prstGeom>
        </p:spPr>
      </p:pic>
      <p:sp>
        <p:nvSpPr>
          <p:cNvPr id="6" name="Tijdelijke aanduiding voor datum 5"/>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7" name="Tijdelijke aanduiding voor dianumm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082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433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Wat is LoRa ?</a:t>
            </a:r>
            <a:endParaRPr lang="nl-BE" dirty="0"/>
          </a:p>
        </p:txBody>
      </p:sp>
      <p:sp>
        <p:nvSpPr>
          <p:cNvPr id="42" name="Date Placeholder 2"/>
          <p:cNvSpPr>
            <a:spLocks noGrp="1"/>
          </p:cNvSpPr>
          <p:nvPr>
            <p:ph type="dt" sz="half" idx="10"/>
          </p:nvPr>
        </p:nvSpPr>
        <p:spPr>
          <a:xfrm>
            <a:off x="457200" y="6448425"/>
            <a:ext cx="2133600" cy="365125"/>
          </a:xfrm>
        </p:spPr>
        <p:txBody>
          <a:bodyPr/>
          <a:lstStyle/>
          <a:p>
            <a:r>
              <a:rPr lang="fr-FR" smtClean="0"/>
              <a:t>18/06/2018</a:t>
            </a:r>
            <a:endParaRPr lang="nl-NL" dirty="0"/>
          </a:p>
        </p:txBody>
      </p:sp>
      <p:sp>
        <p:nvSpPr>
          <p:cNvPr id="43" name="Slide Number Placeholder 4"/>
          <p:cNvSpPr>
            <a:spLocks noGrp="1"/>
          </p:cNvSpPr>
          <p:nvPr>
            <p:ph type="sldNum" sz="quarter" idx="12"/>
          </p:nvPr>
        </p:nvSpPr>
        <p:spPr>
          <a:xfrm>
            <a:off x="3517900" y="6453188"/>
            <a:ext cx="2133600" cy="365125"/>
          </a:xfrm>
        </p:spPr>
        <p:txBody>
          <a:bodyPr/>
          <a:lstStyle/>
          <a:p>
            <a:fld id="{A7CC3638-A99D-674C-A789-FA84B7E5EA16}" type="slidenum">
              <a:rPr lang="nl-NL" smtClean="0"/>
              <a:pPr/>
              <a:t>70</a:t>
            </a:fld>
            <a:endParaRPr lang="nl-NL" dirty="0"/>
          </a:p>
        </p:txBody>
      </p:sp>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8986" y="1888792"/>
            <a:ext cx="3121252" cy="3121252"/>
          </a:xfrm>
          <a:prstGeom prst="rect">
            <a:avLst/>
          </a:prstGeom>
        </p:spPr>
      </p:pic>
      <p:pic>
        <p:nvPicPr>
          <p:cNvPr id="25" name="Picture 24" descr="Wifi_RGB-KADE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2652" y="4132617"/>
            <a:ext cx="613664" cy="613664"/>
          </a:xfrm>
          <a:prstGeom prst="rect">
            <a:avLst/>
          </a:prstGeom>
        </p:spPr>
      </p:pic>
      <p:grpSp>
        <p:nvGrpSpPr>
          <p:cNvPr id="26" name="Group 25"/>
          <p:cNvGrpSpPr/>
          <p:nvPr/>
        </p:nvGrpSpPr>
        <p:grpSpPr>
          <a:xfrm>
            <a:off x="2671045" y="2700109"/>
            <a:ext cx="1333112" cy="606942"/>
            <a:chOff x="4028586" y="2018321"/>
            <a:chExt cx="1587859" cy="722924"/>
          </a:xfrm>
        </p:grpSpPr>
        <p:pic>
          <p:nvPicPr>
            <p:cNvPr id="27" name="Picture 26" descr="3G_RGB-K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28586" y="2018322"/>
              <a:ext cx="722923" cy="722923"/>
            </a:xfrm>
            <a:prstGeom prst="rect">
              <a:avLst/>
            </a:prstGeom>
          </p:spPr>
        </p:pic>
        <p:pic>
          <p:nvPicPr>
            <p:cNvPr id="28" name="Picture 27" descr="4G_RGB-KADER.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98901" y="2018321"/>
              <a:ext cx="717544" cy="717544"/>
            </a:xfrm>
            <a:prstGeom prst="rect">
              <a:avLst/>
            </a:prstGeom>
          </p:spPr>
        </p:pic>
      </p:grpSp>
      <p:grpSp>
        <p:nvGrpSpPr>
          <p:cNvPr id="29" name="Group 28"/>
          <p:cNvGrpSpPr/>
          <p:nvPr/>
        </p:nvGrpSpPr>
        <p:grpSpPr>
          <a:xfrm>
            <a:off x="176722" y="1819500"/>
            <a:ext cx="4413852" cy="3531898"/>
            <a:chOff x="2056396" y="1138226"/>
            <a:chExt cx="4413852" cy="3531898"/>
          </a:xfrm>
        </p:grpSpPr>
        <p:cxnSp>
          <p:nvCxnSpPr>
            <p:cNvPr id="30" name="Straight Arrow Connector 29"/>
            <p:cNvCxnSpPr/>
            <p:nvPr/>
          </p:nvCxnSpPr>
          <p:spPr>
            <a:xfrm>
              <a:off x="2511091" y="4662868"/>
              <a:ext cx="395915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776678" y="4444708"/>
              <a:ext cx="397545" cy="153888"/>
            </a:xfrm>
            <a:prstGeom prst="rect">
              <a:avLst/>
            </a:prstGeom>
            <a:noFill/>
          </p:spPr>
          <p:txBody>
            <a:bodyPr wrap="none" lIns="0" tIns="0" rIns="0" bIns="0" rtlCol="0">
              <a:spAutoFit/>
            </a:bodyPr>
            <a:lstStyle/>
            <a:p>
              <a:r>
                <a:rPr lang="en-US" sz="1000" dirty="0" smtClean="0"/>
                <a:t>Power</a:t>
              </a:r>
            </a:p>
          </p:txBody>
        </p:sp>
        <p:sp>
          <p:nvSpPr>
            <p:cNvPr id="32" name="TextBox 31"/>
            <p:cNvSpPr txBox="1"/>
            <p:nvPr/>
          </p:nvSpPr>
          <p:spPr>
            <a:xfrm>
              <a:off x="2056396" y="1246198"/>
              <a:ext cx="384721" cy="153888"/>
            </a:xfrm>
            <a:prstGeom prst="rect">
              <a:avLst/>
            </a:prstGeom>
            <a:noFill/>
          </p:spPr>
          <p:txBody>
            <a:bodyPr wrap="none" lIns="0" tIns="0" rIns="0" bIns="0" rtlCol="0">
              <a:spAutoFit/>
            </a:bodyPr>
            <a:lstStyle/>
            <a:p>
              <a:r>
                <a:rPr lang="en-US" sz="1000" dirty="0" smtClean="0"/>
                <a:t>Range</a:t>
              </a:r>
            </a:p>
          </p:txBody>
        </p:sp>
        <p:cxnSp>
          <p:nvCxnSpPr>
            <p:cNvPr id="33" name="Straight Arrow Connector 32"/>
            <p:cNvCxnSpPr/>
            <p:nvPr/>
          </p:nvCxnSpPr>
          <p:spPr>
            <a:xfrm flipV="1">
              <a:off x="2522247" y="1138226"/>
              <a:ext cx="0" cy="35318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890495" y="1888792"/>
            <a:ext cx="1575630" cy="1575631"/>
            <a:chOff x="2770169" y="1335491"/>
            <a:chExt cx="1575630" cy="1575631"/>
          </a:xfrm>
        </p:grpSpPr>
        <p:pic>
          <p:nvPicPr>
            <p:cNvPr id="35" name="Picture 3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324475">
              <a:off x="2770169" y="1335491"/>
              <a:ext cx="1575630" cy="1575631"/>
            </a:xfrm>
            <a:prstGeom prst="rect">
              <a:avLst/>
            </a:prstGeom>
          </p:spPr>
        </p:pic>
        <p:pic>
          <p:nvPicPr>
            <p:cNvPr id="36" name="Picture 35" descr="Lora_network.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300000">
              <a:off x="2980808" y="1569211"/>
              <a:ext cx="720000" cy="720000"/>
            </a:xfrm>
            <a:prstGeom prst="rect">
              <a:avLst/>
            </a:prstGeom>
          </p:spPr>
        </p:pic>
      </p:grpSp>
      <p:pic>
        <p:nvPicPr>
          <p:cNvPr id="37" name="Picture 36" descr="Bluetooth.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96539" y="4132617"/>
            <a:ext cx="612000" cy="612000"/>
          </a:xfrm>
          <a:prstGeom prst="rect">
            <a:avLst/>
          </a:prstGeom>
        </p:spPr>
      </p:pic>
      <p:pic>
        <p:nvPicPr>
          <p:cNvPr id="38" name="Picture 37" descr="3G_RGB-K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3488" y="2004416"/>
            <a:ext cx="606941" cy="606941"/>
          </a:xfrm>
          <a:prstGeom prst="rect">
            <a:avLst/>
          </a:prstGeom>
        </p:spPr>
      </p:pic>
      <p:sp>
        <p:nvSpPr>
          <p:cNvPr id="39" name="Rectangle 38"/>
          <p:cNvSpPr/>
          <p:nvPr/>
        </p:nvSpPr>
        <p:spPr>
          <a:xfrm>
            <a:off x="3091113" y="2033735"/>
            <a:ext cx="515996" cy="529997"/>
          </a:xfrm>
          <a:prstGeom prst="rect">
            <a:avLst/>
          </a:prstGeom>
          <a:solidFill>
            <a:schemeClr val="tx1"/>
          </a:solidFill>
          <a:ln w="12700" cap="flat">
            <a:noFill/>
            <a:miter lim="400000"/>
          </a:ln>
          <a:effectLst/>
          <a:extLst>
            <a:ext uri="{C572A759-6A51-4108-AA02-DFA0A04FC94B}">
              <ma14:wrappingTextBoxFlag xmlns:ma14="http://schemas.microsoft.com/office/mac/drawingml/2011/main" xmlns="" val="1"/>
            </a:ext>
          </a:extLst>
        </p:spPr>
        <p:txBody>
          <a:bodyPr wrap="square" lIns="180000" tIns="180000" rIns="180000" bIns="180000" numCol="1" rtlCol="0" anchor="ctr">
            <a:noAutofit/>
          </a:bodyPr>
          <a:lstStyle/>
          <a:p>
            <a:pPr algn="ctr" defTabSz="456705">
              <a:lnSpc>
                <a:spcPct val="80000"/>
              </a:lnSpc>
            </a:pPr>
            <a:endParaRPr lang="en-GB" sz="3600" b="1" dirty="0" smtClean="0">
              <a:solidFill>
                <a:srgbClr val="FFFFFF"/>
              </a:solidFill>
              <a:latin typeface="Proximus" panose="00000500000000000000" pitchFamily="2" charset="0"/>
              <a:ea typeface="Proximus Display"/>
              <a:cs typeface="Proximus Display"/>
              <a:sym typeface="Proximus Display"/>
            </a:endParaRPr>
          </a:p>
        </p:txBody>
      </p:sp>
      <p:pic>
        <p:nvPicPr>
          <p:cNvPr id="40" name="Picture 4" descr="image00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01461" y="2033734"/>
            <a:ext cx="486038" cy="52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900629" y="2385328"/>
            <a:ext cx="3810723" cy="1754326"/>
          </a:xfrm>
          <a:prstGeom prst="rect">
            <a:avLst/>
          </a:prstGeom>
          <a:noFill/>
        </p:spPr>
        <p:txBody>
          <a:bodyPr wrap="none" rtlCol="0">
            <a:spAutoFit/>
          </a:bodyPr>
          <a:lstStyle/>
          <a:p>
            <a:pPr marL="285750" indent="-285750">
              <a:buFont typeface="Arial" panose="020B0604020202020204" pitchFamily="34" charset="0"/>
              <a:buChar char="•"/>
            </a:pPr>
            <a:r>
              <a:rPr lang="fr-BE" dirty="0" smtClean="0"/>
              <a:t>long range </a:t>
            </a:r>
            <a:r>
              <a:rPr lang="fr-BE" dirty="0"/>
              <a:t>(2km – </a:t>
            </a:r>
            <a:r>
              <a:rPr lang="fr-BE" dirty="0" smtClean="0"/>
              <a:t>5km)</a:t>
            </a:r>
          </a:p>
          <a:p>
            <a:pPr marL="285750" indent="-285750">
              <a:buFont typeface="Arial" panose="020B0604020202020204" pitchFamily="34" charset="0"/>
              <a:buChar char="•"/>
            </a:pPr>
            <a:r>
              <a:rPr lang="fr-BE" dirty="0" err="1"/>
              <a:t>l</a:t>
            </a:r>
            <a:r>
              <a:rPr lang="fr-BE" dirty="0" err="1" smtClean="0"/>
              <a:t>ow</a:t>
            </a:r>
            <a:r>
              <a:rPr lang="fr-BE" dirty="0" smtClean="0"/>
              <a:t> </a:t>
            </a:r>
            <a:r>
              <a:rPr lang="fr-BE" dirty="0"/>
              <a:t>power (</a:t>
            </a:r>
            <a:r>
              <a:rPr lang="fr-BE" dirty="0" err="1"/>
              <a:t>batterij</a:t>
            </a:r>
            <a:r>
              <a:rPr lang="fr-BE" dirty="0"/>
              <a:t> &gt; 5 </a:t>
            </a:r>
            <a:r>
              <a:rPr lang="fr-BE" dirty="0" err="1" smtClean="0"/>
              <a:t>jaar</a:t>
            </a:r>
            <a:r>
              <a:rPr lang="fr-BE" dirty="0" smtClean="0"/>
              <a:t>)</a:t>
            </a:r>
          </a:p>
          <a:p>
            <a:pPr marL="285750" indent="-285750">
              <a:buFont typeface="Arial" panose="020B0604020202020204" pitchFamily="34" charset="0"/>
              <a:buChar char="•"/>
            </a:pPr>
            <a:r>
              <a:rPr lang="fr-BE" dirty="0" err="1"/>
              <a:t>k</a:t>
            </a:r>
            <a:r>
              <a:rPr lang="fr-BE" dirty="0" err="1" smtClean="0"/>
              <a:t>orte</a:t>
            </a:r>
            <a:r>
              <a:rPr lang="fr-BE" dirty="0" smtClean="0"/>
              <a:t> </a:t>
            </a:r>
            <a:r>
              <a:rPr lang="fr-BE" dirty="0" err="1"/>
              <a:t>boodschappen</a:t>
            </a:r>
            <a:r>
              <a:rPr lang="fr-BE" dirty="0"/>
              <a:t> (20-220 </a:t>
            </a:r>
            <a:r>
              <a:rPr lang="fr-BE" dirty="0" smtClean="0"/>
              <a:t>bytes)</a:t>
            </a:r>
          </a:p>
          <a:p>
            <a:pPr marL="285750" indent="-285750">
              <a:buFont typeface="Arial" panose="020B0604020202020204" pitchFamily="34" charset="0"/>
              <a:buChar char="•"/>
            </a:pPr>
            <a:r>
              <a:rPr lang="fr-BE" dirty="0"/>
              <a:t>b</a:t>
            </a:r>
            <a:r>
              <a:rPr lang="fr-BE" dirty="0" smtClean="0"/>
              <a:t>i-</a:t>
            </a:r>
            <a:r>
              <a:rPr lang="fr-BE" dirty="0" err="1" smtClean="0"/>
              <a:t>directionele</a:t>
            </a:r>
            <a:r>
              <a:rPr lang="fr-BE" dirty="0" smtClean="0"/>
              <a:t> </a:t>
            </a:r>
            <a:r>
              <a:rPr lang="fr-BE" dirty="0" err="1" smtClean="0"/>
              <a:t>communicatie</a:t>
            </a:r>
            <a:endParaRPr lang="fr-BE" dirty="0" smtClean="0"/>
          </a:p>
          <a:p>
            <a:pPr marL="285750" indent="-285750">
              <a:buFont typeface="Arial" panose="020B0604020202020204" pitchFamily="34" charset="0"/>
              <a:buChar char="•"/>
            </a:pPr>
            <a:r>
              <a:rPr lang="fr-BE" dirty="0" err="1"/>
              <a:t>g</a:t>
            </a:r>
            <a:r>
              <a:rPr lang="fr-BE" dirty="0" err="1" smtClean="0"/>
              <a:t>oedkoop</a:t>
            </a:r>
            <a:endParaRPr lang="fr-BE" dirty="0"/>
          </a:p>
          <a:p>
            <a:endParaRPr lang="fr-BE" dirty="0"/>
          </a:p>
        </p:txBody>
      </p:sp>
      <p:grpSp>
        <p:nvGrpSpPr>
          <p:cNvPr id="22" name="Group 21"/>
          <p:cNvGrpSpPr/>
          <p:nvPr/>
        </p:nvGrpSpPr>
        <p:grpSpPr>
          <a:xfrm>
            <a:off x="5905774" y="4152707"/>
            <a:ext cx="1766564" cy="1714673"/>
            <a:chOff x="2169439" y="724171"/>
            <a:chExt cx="4591943" cy="3774601"/>
          </a:xfrm>
        </p:grpSpPr>
        <p:pic>
          <p:nvPicPr>
            <p:cNvPr id="23" name="Picture 22"/>
            <p:cNvPicPr>
              <a:picLocks noChangeAspect="1"/>
            </p:cNvPicPr>
            <p:nvPr/>
          </p:nvPicPr>
          <p:blipFill rotWithShape="1">
            <a:blip r:embed="rId11" cstate="print">
              <a:extLst>
                <a:ext uri="{28A0092B-C50C-407E-A947-70E740481C1C}">
                  <a14:useLocalDpi xmlns:a14="http://schemas.microsoft.com/office/drawing/2010/main" val="0"/>
                </a:ext>
              </a:extLst>
            </a:blip>
            <a:srcRect t="4032" r="4405" b="3446"/>
            <a:stretch/>
          </p:blipFill>
          <p:spPr>
            <a:xfrm>
              <a:off x="2169439" y="724171"/>
              <a:ext cx="4591943" cy="3774601"/>
            </a:xfrm>
            <a:prstGeom prst="rect">
              <a:avLst/>
            </a:prstGeom>
          </p:spPr>
        </p:pic>
        <p:sp>
          <p:nvSpPr>
            <p:cNvPr id="41" name="Rectangle 40"/>
            <p:cNvSpPr/>
            <p:nvPr/>
          </p:nvSpPr>
          <p:spPr>
            <a:xfrm>
              <a:off x="5500563" y="724171"/>
              <a:ext cx="1260819" cy="324077"/>
            </a:xfrm>
            <a:prstGeom prst="rect">
              <a:avLst/>
            </a:prstGeom>
            <a:solidFill>
              <a:schemeClr val="bg1"/>
            </a:solidFill>
            <a:ln w="12700" cap="flat">
              <a:noFill/>
              <a:miter lim="400000"/>
            </a:ln>
            <a:effectLst/>
            <a:extLst>
              <a:ext uri="{C572A759-6A51-4108-AA02-DFA0A04FC94B}">
                <ma14:wrappingTextBoxFlag xmlns:ma14="http://schemas.microsoft.com/office/mac/drawingml/2011/main" xmlns="" val="1"/>
              </a:ext>
            </a:extLst>
          </p:spPr>
          <p:txBody>
            <a:bodyPr wrap="square" lIns="180000" tIns="180000" rIns="180000" bIns="180000" numCol="1" rtlCol="0" anchor="ctr">
              <a:noAutofit/>
            </a:bodyPr>
            <a:lstStyle/>
            <a:p>
              <a:pPr algn="ctr" defTabSz="456705">
                <a:lnSpc>
                  <a:spcPct val="80000"/>
                </a:lnSpc>
              </a:pPr>
              <a:endParaRPr lang="en-US" sz="3600" b="1" dirty="0" smtClean="0">
                <a:solidFill>
                  <a:srgbClr val="FFFFFF"/>
                </a:solidFill>
                <a:latin typeface="Proximus" panose="00000500000000000000" pitchFamily="2" charset="0"/>
                <a:ea typeface="Proximus Display"/>
                <a:cs typeface="Proximus Display"/>
                <a:sym typeface="Proximus Display"/>
              </a:endParaRPr>
            </a:p>
          </p:txBody>
        </p:sp>
      </p:grpSp>
    </p:spTree>
    <p:extLst>
      <p:ext uri="{BB962C8B-B14F-4D97-AF65-F5344CB8AC3E}">
        <p14:creationId xmlns:p14="http://schemas.microsoft.com/office/powerpoint/2010/main" val="228001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Scale>
                                      <p:cBhvr>
                                        <p:cTn id="7"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gtEl>
                                        <p:attrNameLst>
                                          <p:attrName>ppt_x</p:attrName>
                                          <p:attrName>ppt_y</p:attrName>
                                        </p:attrNameLst>
                                      </p:cBhvr>
                                    </p:animMotion>
                                    <p:animEffect transition="in" filter="fade">
                                      <p:cBhvr>
                                        <p:cTn id="9" dur="1000"/>
                                        <p:tgtEl>
                                          <p:spTgt spid="3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lstStyle/>
          <a:p>
            <a:r>
              <a:rPr lang="fr-FR" altLang="en-US" dirty="0" err="1" smtClean="0">
                <a:sym typeface="Times New Roman" pitchFamily="18" charset="0"/>
              </a:rPr>
              <a:t>Experiment</a:t>
            </a:r>
            <a:r>
              <a:rPr lang="fr-FR" altLang="en-US" dirty="0" smtClean="0">
                <a:sym typeface="Times New Roman" pitchFamily="18" charset="0"/>
              </a:rPr>
              <a:t> </a:t>
            </a:r>
            <a:r>
              <a:rPr lang="fr-FR" altLang="en-US" dirty="0" err="1" smtClean="0">
                <a:sym typeface="Times New Roman" pitchFamily="18" charset="0"/>
              </a:rPr>
              <a:t>gerealiseerd</a:t>
            </a:r>
            <a:r>
              <a:rPr lang="fr-FR" altLang="en-US" dirty="0" smtClean="0">
                <a:sym typeface="Times New Roman" pitchFamily="18" charset="0"/>
              </a:rPr>
              <a:t> met </a:t>
            </a:r>
            <a:r>
              <a:rPr lang="fr-FR" altLang="en-US" dirty="0" err="1" smtClean="0">
                <a:sym typeface="Times New Roman" pitchFamily="18" charset="0"/>
              </a:rPr>
              <a:t>beacons</a:t>
            </a:r>
            <a:endParaRPr lang="fr-FR" altLang="en-US" dirty="0" smtClean="0">
              <a:sym typeface="Times New Roman" pitchFamily="18" charset="0"/>
            </a:endParaRPr>
          </a:p>
        </p:txBody>
      </p:sp>
      <p:sp>
        <p:nvSpPr>
          <p:cNvPr id="5" name="Content Placeholder 4"/>
          <p:cNvSpPr>
            <a:spLocks noGrp="1"/>
          </p:cNvSpPr>
          <p:nvPr>
            <p:ph idx="1"/>
          </p:nvPr>
        </p:nvSpPr>
        <p:spPr/>
        <p:txBody>
          <a:bodyPr/>
          <a:lstStyle/>
          <a:p>
            <a:endParaRPr lang="fr-BE" smtClean="0"/>
          </a:p>
          <a:p>
            <a:pPr lvl="1"/>
            <a:endParaRPr lang="nl-BE" dirty="0"/>
          </a:p>
        </p:txBody>
      </p:sp>
      <p:sp>
        <p:nvSpPr>
          <p:cNvPr id="16" name="Date Placeholder 2"/>
          <p:cNvSpPr>
            <a:spLocks noGrp="1"/>
          </p:cNvSpPr>
          <p:nvPr>
            <p:ph type="dt" sz="half" idx="10"/>
          </p:nvPr>
        </p:nvSpPr>
        <p:spPr>
          <a:xfrm>
            <a:off x="457200" y="6448425"/>
            <a:ext cx="2133600" cy="365125"/>
          </a:xfrm>
        </p:spPr>
        <p:txBody>
          <a:bodyPr/>
          <a:lstStyle/>
          <a:p>
            <a:r>
              <a:rPr lang="fr-FR" smtClean="0"/>
              <a:t>18/06/2018</a:t>
            </a:r>
            <a:endParaRPr lang="nl-NL" dirty="0"/>
          </a:p>
        </p:txBody>
      </p:sp>
      <p:sp>
        <p:nvSpPr>
          <p:cNvPr id="17" name="Slide Number Placeholder 4"/>
          <p:cNvSpPr>
            <a:spLocks noGrp="1"/>
          </p:cNvSpPr>
          <p:nvPr>
            <p:ph type="sldNum" sz="quarter" idx="12"/>
          </p:nvPr>
        </p:nvSpPr>
        <p:spPr>
          <a:xfrm>
            <a:off x="3517900" y="6453188"/>
            <a:ext cx="2133600" cy="365125"/>
          </a:xfrm>
        </p:spPr>
        <p:txBody>
          <a:bodyPr/>
          <a:lstStyle/>
          <a:p>
            <a:fld id="{A7CC3638-A99D-674C-A789-FA84B7E5EA16}" type="slidenum">
              <a:rPr lang="nl-NL" smtClean="0"/>
              <a:pPr/>
              <a:t>71</a:t>
            </a:fld>
            <a:endParaRPr lang="nl-NL"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08544" y="2961768"/>
            <a:ext cx="2438400" cy="2438400"/>
          </a:xfrm>
          <a:prstGeom prst="rect">
            <a:avLst/>
          </a:prstGeom>
        </p:spPr>
      </p:pic>
      <p:sp>
        <p:nvSpPr>
          <p:cNvPr id="7" name="Oval 6"/>
          <p:cNvSpPr/>
          <p:nvPr/>
        </p:nvSpPr>
        <p:spPr>
          <a:xfrm>
            <a:off x="5760672" y="2529440"/>
            <a:ext cx="3600000" cy="360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4500672" y="1269440"/>
            <a:ext cx="6120000" cy="61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21" descr="http://pngimg.com/upload/smartphone_PNG849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1246143"/>
            <a:ext cx="2805006" cy="4194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1095" y="1772816"/>
            <a:ext cx="1785041" cy="317340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1095" y="1772816"/>
            <a:ext cx="1785041" cy="3173405"/>
          </a:xfrm>
          <a:prstGeom prst="rect">
            <a:avLst/>
          </a:prstGeom>
        </p:spPr>
      </p:pic>
      <p:pic>
        <p:nvPicPr>
          <p:cNvPr id="12" name="Picture 3" descr="C:\Users\beva\AppData\Local\Microsoft\Windows\Temporary Internet Files\Content.IE5\OUDGS3CC\bob-builder[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85" b="96144" l="6333" r="93667"/>
                    </a14:imgEffect>
                  </a14:imgLayer>
                </a14:imgProps>
              </a:ext>
              <a:ext uri="{28A0092B-C50C-407E-A947-70E740481C1C}">
                <a14:useLocalDpi xmlns:a14="http://schemas.microsoft.com/office/drawing/2010/main" val="0"/>
              </a:ext>
            </a:extLst>
          </a:blip>
          <a:srcRect/>
          <a:stretch>
            <a:fillRect/>
          </a:stretch>
        </p:blipFill>
        <p:spPr bwMode="auto">
          <a:xfrm>
            <a:off x="3275856" y="3068960"/>
            <a:ext cx="1828800" cy="23713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879" y="2130250"/>
            <a:ext cx="3491879" cy="101071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23528" y="1619508"/>
            <a:ext cx="1220975" cy="369332"/>
          </a:xfrm>
          <a:prstGeom prst="rect">
            <a:avLst/>
          </a:prstGeom>
          <a:noFill/>
        </p:spPr>
        <p:txBody>
          <a:bodyPr wrap="none" rtlCol="0">
            <a:spAutoFit/>
          </a:bodyPr>
          <a:lstStyle/>
          <a:p>
            <a:r>
              <a:rPr lang="fr-BE" smtClean="0"/>
              <a:t>Notificatie:</a:t>
            </a:r>
            <a:endParaRPr lang="nl-BE"/>
          </a:p>
        </p:txBody>
      </p:sp>
      <p:sp>
        <p:nvSpPr>
          <p:cNvPr id="15" name="TextBox 14"/>
          <p:cNvSpPr txBox="1"/>
          <p:nvPr/>
        </p:nvSpPr>
        <p:spPr>
          <a:xfrm>
            <a:off x="5972954" y="4896692"/>
            <a:ext cx="3171894" cy="369332"/>
          </a:xfrm>
          <a:prstGeom prst="rect">
            <a:avLst/>
          </a:prstGeom>
          <a:noFill/>
        </p:spPr>
        <p:txBody>
          <a:bodyPr wrap="none" rtlCol="0">
            <a:spAutoFit/>
          </a:bodyPr>
          <a:lstStyle/>
          <a:p>
            <a:r>
              <a:rPr lang="fr-BE" smtClean="0"/>
              <a:t>Beacon aanwezig op werkplaats</a:t>
            </a:r>
            <a:endParaRPr lang="nl-BE"/>
          </a:p>
        </p:txBody>
      </p:sp>
      <p:sp>
        <p:nvSpPr>
          <p:cNvPr id="2" name="TextBox 1"/>
          <p:cNvSpPr txBox="1"/>
          <p:nvPr/>
        </p:nvSpPr>
        <p:spPr>
          <a:xfrm>
            <a:off x="323528" y="5345506"/>
            <a:ext cx="6482544" cy="923330"/>
          </a:xfrm>
          <a:prstGeom prst="rect">
            <a:avLst/>
          </a:prstGeom>
          <a:noFill/>
        </p:spPr>
        <p:txBody>
          <a:bodyPr wrap="none" rtlCol="0">
            <a:spAutoFit/>
          </a:bodyPr>
          <a:lstStyle/>
          <a:p>
            <a:r>
              <a:rPr lang="fr-BE" dirty="0" err="1" smtClean="0"/>
              <a:t>Beacons</a:t>
            </a:r>
            <a:r>
              <a:rPr lang="fr-BE" dirty="0" smtClean="0"/>
              <a:t> </a:t>
            </a:r>
            <a:r>
              <a:rPr lang="fr-BE" dirty="0" err="1" smtClean="0"/>
              <a:t>zijn</a:t>
            </a:r>
            <a:r>
              <a:rPr lang="fr-BE" dirty="0" smtClean="0"/>
              <a:t> </a:t>
            </a:r>
            <a:r>
              <a:rPr lang="fr-BE" dirty="0" err="1" smtClean="0"/>
              <a:t>eenvoudig</a:t>
            </a:r>
            <a:r>
              <a:rPr lang="fr-BE" dirty="0" smtClean="0"/>
              <a:t>, </a:t>
            </a:r>
            <a:r>
              <a:rPr lang="fr-BE" dirty="0" err="1" smtClean="0"/>
              <a:t>goedkoop</a:t>
            </a:r>
            <a:r>
              <a:rPr lang="fr-BE" dirty="0" smtClean="0"/>
              <a:t> en </a:t>
            </a:r>
            <a:r>
              <a:rPr lang="fr-BE" dirty="0" err="1" smtClean="0"/>
              <a:t>snel</a:t>
            </a:r>
            <a:r>
              <a:rPr lang="fr-BE" dirty="0" smtClean="0"/>
              <a:t> te </a:t>
            </a:r>
            <a:r>
              <a:rPr lang="fr-BE" dirty="0" err="1" smtClean="0"/>
              <a:t>integreren</a:t>
            </a:r>
            <a:r>
              <a:rPr lang="fr-BE" dirty="0" smtClean="0"/>
              <a:t/>
            </a:r>
            <a:br>
              <a:rPr lang="fr-BE" dirty="0" smtClean="0"/>
            </a:br>
            <a:r>
              <a:rPr lang="fr-BE" dirty="0" smtClean="0"/>
              <a:t>met </a:t>
            </a:r>
            <a:r>
              <a:rPr lang="fr-BE" dirty="0" err="1" smtClean="0"/>
              <a:t>mobiele</a:t>
            </a:r>
            <a:r>
              <a:rPr lang="fr-BE" dirty="0" smtClean="0"/>
              <a:t> </a:t>
            </a:r>
            <a:r>
              <a:rPr lang="fr-BE" dirty="0" err="1" smtClean="0"/>
              <a:t>toepassingen</a:t>
            </a:r>
            <a:r>
              <a:rPr lang="fr-BE" dirty="0" smtClean="0"/>
              <a:t> en </a:t>
            </a:r>
            <a:r>
              <a:rPr lang="fr-BE" dirty="0" err="1" smtClean="0"/>
              <a:t>kunnen</a:t>
            </a:r>
            <a:r>
              <a:rPr lang="fr-BE" dirty="0" smtClean="0"/>
              <a:t> </a:t>
            </a:r>
            <a:r>
              <a:rPr lang="fr-BE" dirty="0" err="1" smtClean="0"/>
              <a:t>helpen</a:t>
            </a:r>
            <a:r>
              <a:rPr lang="fr-BE" dirty="0" smtClean="0"/>
              <a:t> om </a:t>
            </a:r>
            <a:r>
              <a:rPr lang="fr-BE" dirty="0" err="1" smtClean="0"/>
              <a:t>contextgebonden</a:t>
            </a:r>
            <a:r>
              <a:rPr lang="fr-BE" dirty="0" smtClean="0"/>
              <a:t/>
            </a:r>
            <a:br>
              <a:rPr lang="fr-BE" dirty="0" smtClean="0"/>
            </a:br>
            <a:r>
              <a:rPr lang="fr-BE" dirty="0" err="1" smtClean="0"/>
              <a:t>informatie</a:t>
            </a:r>
            <a:r>
              <a:rPr lang="fr-BE" dirty="0" smtClean="0"/>
              <a:t> te </a:t>
            </a:r>
            <a:r>
              <a:rPr lang="fr-BE" dirty="0" err="1" smtClean="0"/>
              <a:t>verstrekken</a:t>
            </a:r>
            <a:r>
              <a:rPr lang="fr-BE" dirty="0" smtClean="0"/>
              <a:t> </a:t>
            </a:r>
            <a:r>
              <a:rPr lang="fr-BE" dirty="0" err="1" smtClean="0"/>
              <a:t>aan</a:t>
            </a:r>
            <a:r>
              <a:rPr lang="fr-BE" dirty="0" smtClean="0"/>
              <a:t> de </a:t>
            </a:r>
            <a:r>
              <a:rPr lang="fr-BE" dirty="0" err="1" smtClean="0"/>
              <a:t>helper</a:t>
            </a:r>
            <a:endParaRPr lang="nl-BE" dirty="0"/>
          </a:p>
        </p:txBody>
      </p:sp>
    </p:spTree>
    <p:extLst>
      <p:ext uri="{BB962C8B-B14F-4D97-AF65-F5344CB8AC3E}">
        <p14:creationId xmlns:p14="http://schemas.microsoft.com/office/powerpoint/2010/main" val="1193394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Enkele nieuwe tendenzen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source software</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9" name="Hexagon 18"/>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Autono-mous</a:t>
            </a:r>
            <a:r>
              <a:rPr lang="nl-BE" dirty="0" smtClean="0"/>
              <a:t> </a:t>
            </a:r>
            <a:r>
              <a:rPr lang="nl-BE" dirty="0" err="1" smtClean="0"/>
              <a:t>agents</a:t>
            </a:r>
            <a:r>
              <a:rPr lang="nl-BE" dirty="0" smtClean="0"/>
              <a:t> </a:t>
            </a:r>
            <a:r>
              <a:rPr lang="nl-BE" dirty="0" err="1" smtClean="0"/>
              <a:t>and</a:t>
            </a:r>
            <a:r>
              <a:rPr lang="nl-BE" dirty="0" smtClean="0"/>
              <a:t> </a:t>
            </a:r>
            <a:r>
              <a:rPr lang="nl-BE" dirty="0" err="1" smtClean="0"/>
              <a:t>things</a:t>
            </a:r>
            <a:r>
              <a:rPr lang="nl-BE" dirty="0" smtClean="0"/>
              <a:t> </a:t>
            </a:r>
            <a:endParaRPr lang="fr-BE" dirty="0"/>
          </a:p>
        </p:txBody>
      </p:sp>
    </p:spTree>
    <p:extLst>
      <p:ext uri="{BB962C8B-B14F-4D97-AF65-F5344CB8AC3E}">
        <p14:creationId xmlns:p14="http://schemas.microsoft.com/office/powerpoint/2010/main" val="106466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Autonomous agents and things</a:t>
            </a:r>
            <a:endParaRPr lang="fr-BE" dirty="0"/>
          </a:p>
        </p:txBody>
      </p:sp>
      <p:sp>
        <p:nvSpPr>
          <p:cNvPr id="5" name="Text Placeholder 4"/>
          <p:cNvSpPr>
            <a:spLocks noGrp="1"/>
          </p:cNvSpPr>
          <p:nvPr>
            <p:ph type="body" sz="quarter" idx="1"/>
          </p:nvPr>
        </p:nvSpPr>
        <p:spPr>
          <a:xfrm>
            <a:off x="457200" y="990857"/>
            <a:ext cx="8229600" cy="4525963"/>
          </a:xfrm>
        </p:spPr>
        <p:txBody>
          <a:bodyPr>
            <a:normAutofit/>
          </a:bodyPr>
          <a:lstStyle/>
          <a:p>
            <a:r>
              <a:rPr lang="fr-BE" sz="1800" dirty="0" err="1" smtClean="0"/>
              <a:t>zodra</a:t>
            </a:r>
            <a:r>
              <a:rPr lang="fr-BE" sz="1800" dirty="0" smtClean="0"/>
              <a:t> </a:t>
            </a:r>
            <a:r>
              <a:rPr lang="fr-BE" sz="1800" dirty="0" err="1" smtClean="0"/>
              <a:t>een</a:t>
            </a:r>
            <a:r>
              <a:rPr lang="fr-BE" sz="1800" dirty="0" smtClean="0"/>
              <a:t> </a:t>
            </a:r>
            <a:r>
              <a:rPr lang="fr-BE" sz="1800" dirty="0" err="1" smtClean="0"/>
              <a:t>bepaalde</a:t>
            </a:r>
            <a:r>
              <a:rPr lang="fr-BE" sz="1800" dirty="0" smtClean="0"/>
              <a:t> </a:t>
            </a:r>
            <a:r>
              <a:rPr lang="fr-BE" sz="1800" dirty="0" err="1" smtClean="0"/>
              <a:t>taak</a:t>
            </a:r>
            <a:r>
              <a:rPr lang="fr-BE" sz="1800" dirty="0" smtClean="0"/>
              <a:t> </a:t>
            </a:r>
            <a:r>
              <a:rPr lang="fr-BE" sz="1800" dirty="0" err="1" smtClean="0"/>
              <a:t>gedurende</a:t>
            </a:r>
            <a:r>
              <a:rPr lang="fr-BE" sz="1800" dirty="0" smtClean="0"/>
              <a:t> </a:t>
            </a:r>
            <a:r>
              <a:rPr lang="fr-BE" sz="1800" dirty="0" err="1" smtClean="0"/>
              <a:t>zekere</a:t>
            </a:r>
            <a:r>
              <a:rPr lang="fr-BE" sz="1800" dirty="0" smtClean="0"/>
              <a:t> </a:t>
            </a:r>
            <a:r>
              <a:rPr lang="fr-BE" sz="1800" dirty="0" err="1" smtClean="0"/>
              <a:t>tijd</a:t>
            </a:r>
            <a:r>
              <a:rPr lang="fr-BE" sz="1800" dirty="0" smtClean="0"/>
              <a:t> kan </a:t>
            </a:r>
            <a:r>
              <a:rPr lang="fr-BE" sz="1800" dirty="0" err="1" smtClean="0"/>
              <a:t>uitgevoerd</a:t>
            </a:r>
            <a:r>
              <a:rPr lang="fr-BE" sz="1800" dirty="0" smtClean="0"/>
              <a:t> </a:t>
            </a:r>
            <a:r>
              <a:rPr lang="fr-BE" sz="1800" dirty="0" err="1" smtClean="0"/>
              <a:t>worden</a:t>
            </a:r>
            <a:r>
              <a:rPr lang="fr-BE" sz="1800" dirty="0" smtClean="0"/>
              <a:t> </a:t>
            </a:r>
            <a:r>
              <a:rPr lang="fr-BE" sz="1800" dirty="0" err="1" smtClean="0"/>
              <a:t>zonder</a:t>
            </a:r>
            <a:r>
              <a:rPr lang="fr-BE" sz="1800" dirty="0" smtClean="0"/>
              <a:t> </a:t>
            </a:r>
            <a:r>
              <a:rPr lang="fr-BE" sz="1800" dirty="0" err="1" smtClean="0"/>
              <a:t>dat</a:t>
            </a:r>
            <a:r>
              <a:rPr lang="fr-BE" sz="1800" dirty="0" smtClean="0"/>
              <a:t> </a:t>
            </a:r>
            <a:r>
              <a:rPr lang="fr-BE" sz="1800" dirty="0" err="1" smtClean="0"/>
              <a:t>iemand</a:t>
            </a:r>
            <a:r>
              <a:rPr lang="fr-BE" sz="1800" dirty="0" smtClean="0"/>
              <a:t> er </a:t>
            </a:r>
            <a:r>
              <a:rPr lang="fr-BE" sz="1800" dirty="0" err="1" smtClean="0"/>
              <a:t>moet</a:t>
            </a:r>
            <a:r>
              <a:rPr lang="fr-BE" sz="1800" dirty="0" smtClean="0"/>
              <a:t> op </a:t>
            </a:r>
            <a:r>
              <a:rPr lang="fr-BE" sz="1800" dirty="0" err="1" smtClean="0"/>
              <a:t>toezien</a:t>
            </a:r>
            <a:endParaRPr lang="fr-BE" sz="1800" dirty="0" smtClean="0"/>
          </a:p>
          <a:p>
            <a:r>
              <a:rPr lang="fr-BE" sz="1800" dirty="0" err="1" smtClean="0"/>
              <a:t>voorbeelden</a:t>
            </a:r>
            <a:r>
              <a:rPr lang="fr-BE" sz="1800" dirty="0" smtClean="0"/>
              <a:t> </a:t>
            </a:r>
          </a:p>
          <a:p>
            <a:pPr lvl="1"/>
            <a:r>
              <a:rPr lang="fr-BE" sz="1600" dirty="0" err="1" smtClean="0"/>
              <a:t>virtuele</a:t>
            </a:r>
            <a:r>
              <a:rPr lang="fr-BE" sz="1600" dirty="0" smtClean="0"/>
              <a:t> </a:t>
            </a:r>
            <a:r>
              <a:rPr lang="fr-BE" sz="1600" dirty="0" err="1" smtClean="0"/>
              <a:t>assistenten</a:t>
            </a:r>
            <a:r>
              <a:rPr lang="fr-BE" sz="1600" dirty="0" smtClean="0"/>
              <a:t> </a:t>
            </a:r>
            <a:r>
              <a:rPr lang="fr-BE" sz="1600" dirty="0" err="1" smtClean="0"/>
              <a:t>zoals</a:t>
            </a:r>
            <a:r>
              <a:rPr lang="fr-BE" sz="1600" dirty="0" smtClean="0"/>
              <a:t> Cortana, </a:t>
            </a:r>
            <a:r>
              <a:rPr lang="fr-BE" sz="1600" dirty="0" err="1" smtClean="0"/>
              <a:t>Siri</a:t>
            </a:r>
            <a:r>
              <a:rPr lang="fr-BE" sz="1600" dirty="0" smtClean="0"/>
              <a:t>, Amazon Alexa of Google Assistant</a:t>
            </a:r>
          </a:p>
          <a:p>
            <a:pPr lvl="1"/>
            <a:r>
              <a:rPr lang="fr-BE" sz="1600" dirty="0" smtClean="0"/>
              <a:t>drones of </a:t>
            </a:r>
            <a:r>
              <a:rPr lang="fr-BE" sz="1600" dirty="0" err="1" smtClean="0"/>
              <a:t>onbemande</a:t>
            </a:r>
            <a:r>
              <a:rPr lang="fr-BE" sz="1600" dirty="0" smtClean="0"/>
              <a:t> </a:t>
            </a:r>
            <a:r>
              <a:rPr lang="fr-BE" sz="1600" dirty="0" err="1" smtClean="0"/>
              <a:t>vliegtuigen</a:t>
            </a:r>
            <a:endParaRPr lang="fr-BE" sz="1600" dirty="0" smtClean="0"/>
          </a:p>
          <a:p>
            <a:pPr lvl="1"/>
            <a:r>
              <a:rPr lang="fr-BE" sz="1600" dirty="0" smtClean="0"/>
              <a:t>robots: </a:t>
            </a:r>
            <a:r>
              <a:rPr lang="fr-BE" sz="1600" dirty="0" err="1" smtClean="0"/>
              <a:t>nog</a:t>
            </a:r>
            <a:r>
              <a:rPr lang="fr-BE" sz="1600" dirty="0" smtClean="0"/>
              <a:t> </a:t>
            </a:r>
            <a:r>
              <a:rPr lang="fr-BE" sz="1600" dirty="0" err="1" smtClean="0"/>
              <a:t>onvoldoende</a:t>
            </a:r>
            <a:r>
              <a:rPr lang="fr-BE" sz="1600" dirty="0" smtClean="0"/>
              <a:t> maar kan </a:t>
            </a:r>
            <a:r>
              <a:rPr lang="fr-BE" sz="1600" dirty="0" err="1" smtClean="0"/>
              <a:t>snel</a:t>
            </a:r>
            <a:r>
              <a:rPr lang="fr-BE" sz="1600" dirty="0" smtClean="0"/>
              <a:t> </a:t>
            </a:r>
            <a:r>
              <a:rPr lang="fr-BE" sz="1600" dirty="0" err="1" smtClean="0"/>
              <a:t>gaan</a:t>
            </a:r>
            <a:r>
              <a:rPr lang="fr-BE" sz="1600" dirty="0" smtClean="0"/>
              <a:t>, </a:t>
            </a:r>
            <a:r>
              <a:rPr lang="fr-BE" sz="1600" dirty="0" err="1" smtClean="0"/>
              <a:t>vb</a:t>
            </a:r>
            <a:r>
              <a:rPr lang="fr-BE" sz="1600" dirty="0" smtClean="0"/>
              <a:t> robot Atlas </a:t>
            </a:r>
            <a:r>
              <a:rPr lang="fr-BE" sz="1600" dirty="0" err="1" smtClean="0"/>
              <a:t>kuist</a:t>
            </a:r>
            <a:endParaRPr lang="fr-BE" sz="1600" dirty="0"/>
          </a:p>
        </p:txBody>
      </p:sp>
      <p:sp>
        <p:nvSpPr>
          <p:cNvPr id="3" name="Date Placeholder 2"/>
          <p:cNvSpPr>
            <a:spLocks noGrp="1"/>
          </p:cNvSpPr>
          <p:nvPr>
            <p:ph type="dt" sz="half" idx="10"/>
          </p:nvPr>
        </p:nvSpPr>
        <p:spPr/>
        <p:txBody>
          <a:bodyPr/>
          <a:lstStyle/>
          <a:p>
            <a:r>
              <a:rPr lang="fr-FR" smtClean="0"/>
              <a:t>18/06/2018</a:t>
            </a:r>
            <a:endParaRPr lang="nl-NL"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73</a:t>
            </a:fld>
            <a:endParaRPr lang="nl-NL" dirty="0"/>
          </a:p>
        </p:txBody>
      </p:sp>
      <p:pic>
        <p:nvPicPr>
          <p:cNvPr id="6" name="Atlas Cleans House.wmv">
            <a:hlinkClick r:id="" action="ppaction://media"/>
          </p:cNvPr>
          <p:cNvPicPr>
            <a:picLocks noChangeAspect="1"/>
          </p:cNvPicPr>
          <p:nvPr>
            <a:videoFile r:link="rId1"/>
            <p:extLst>
              <p:ext uri="{DAA4B4D4-6D71-4841-9C94-3DE7FCFB9230}">
                <p14:media xmlns:p14="http://schemas.microsoft.com/office/powerpoint/2010/main" r:embed="rId2">
                  <p14:trim st="37844.0768" end="17845.1776"/>
                </p14:media>
              </p:ext>
            </p:extLst>
          </p:nvPr>
        </p:nvPicPr>
        <p:blipFill>
          <a:blip r:embed="rId5"/>
          <a:stretch>
            <a:fillRect/>
          </a:stretch>
        </p:blipFill>
        <p:spPr>
          <a:xfrm>
            <a:off x="1619672" y="2996952"/>
            <a:ext cx="5168034" cy="2860714"/>
          </a:xfrm>
          <a:prstGeom prst="rect">
            <a:avLst/>
          </a:prstGeom>
        </p:spPr>
      </p:pic>
    </p:spTree>
    <p:extLst>
      <p:ext uri="{BB962C8B-B14F-4D97-AF65-F5344CB8AC3E}">
        <p14:creationId xmlns:p14="http://schemas.microsoft.com/office/powerpoint/2010/main" val="196204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Enkele nieuwe tendenzen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Conversa-tional</a:t>
            </a:r>
            <a:r>
              <a:rPr lang="nl-BE" dirty="0" smtClean="0"/>
              <a:t> interfaces</a:t>
            </a:r>
            <a:endParaRPr lang="fr-BE" dirty="0"/>
          </a:p>
        </p:txBody>
      </p:sp>
      <p:sp>
        <p:nvSpPr>
          <p:cNvPr id="11" name="Hexagon 10"/>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Autono-mous</a:t>
            </a:r>
            <a:r>
              <a:rPr lang="nl-BE" dirty="0"/>
              <a:t> </a:t>
            </a:r>
            <a:r>
              <a:rPr lang="nl-BE" dirty="0" err="1"/>
              <a:t>agents</a:t>
            </a:r>
            <a:r>
              <a:rPr lang="nl-BE" dirty="0"/>
              <a:t> </a:t>
            </a:r>
            <a:r>
              <a:rPr lang="nl-BE" dirty="0" err="1"/>
              <a:t>and</a:t>
            </a:r>
            <a:r>
              <a:rPr lang="nl-BE" dirty="0"/>
              <a:t> </a:t>
            </a:r>
            <a:r>
              <a:rPr lang="nl-BE" dirty="0" err="1"/>
              <a:t>things</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source software</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1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Conversationele</a:t>
            </a:r>
            <a:r>
              <a:rPr lang="fr-BE" dirty="0" smtClean="0"/>
              <a:t> interfaces</a:t>
            </a:r>
            <a:endParaRPr lang="nl-BE" dirty="0"/>
          </a:p>
        </p:txBody>
      </p:sp>
      <p:sp>
        <p:nvSpPr>
          <p:cNvPr id="4" name="Date Placeholder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2" descr="FileMatrix (click for larger eye-bl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56992"/>
            <a:ext cx="3672408" cy="287480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779912" y="4581128"/>
            <a:ext cx="1152127"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mtClean="0"/>
              <a:t>versus</a:t>
            </a:r>
          </a:p>
        </p:txBody>
      </p:sp>
      <p:sp>
        <p:nvSpPr>
          <p:cNvPr id="9" name="Rounded Rectangle 8"/>
          <p:cNvSpPr/>
          <p:nvPr/>
        </p:nvSpPr>
        <p:spPr>
          <a:xfrm>
            <a:off x="683568" y="2492896"/>
            <a:ext cx="7776864" cy="6480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smtClean="0"/>
              <a:t>Drempelverlagend: gebruiker hoeft niet te leren werken met de (grafische) interface</a:t>
            </a:r>
            <a:endParaRPr lang="nl-BE" sz="2000" b="1" dirty="0"/>
          </a:p>
        </p:txBody>
      </p:sp>
      <p:sp>
        <p:nvSpPr>
          <p:cNvPr id="11" name="Rounded Rectangle 10"/>
          <p:cNvSpPr/>
          <p:nvPr/>
        </p:nvSpPr>
        <p:spPr>
          <a:xfrm>
            <a:off x="683568" y="1268760"/>
            <a:ext cx="7776864" cy="10081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smtClean="0"/>
              <a:t>Een conversationele interface is een gebruikersinterface waarbij de interactie verloopt op basis van conversaties in natuurlijke taal</a:t>
            </a:r>
            <a:br>
              <a:rPr lang="nl-BE" sz="2000" b="1" smtClean="0"/>
            </a:br>
            <a:r>
              <a:rPr lang="nl-BE" sz="2000" b="1" smtClean="0"/>
              <a:t>(tekst of spraak)</a:t>
            </a:r>
            <a:endParaRPr lang="nl-BE" sz="2000" b="1" dirty="0"/>
          </a:p>
        </p:txBody>
      </p:sp>
      <p:pic>
        <p:nvPicPr>
          <p:cNvPr id="10" name="Picture 6" descr="Image result for dynatrace davis slack"/>
          <p:cNvPicPr>
            <a:picLocks noChangeAspect="1" noChangeArrowheads="1"/>
          </p:cNvPicPr>
          <p:nvPr/>
        </p:nvPicPr>
        <p:blipFill rotWithShape="1">
          <a:blip r:embed="rId4">
            <a:extLst>
              <a:ext uri="{28A0092B-C50C-407E-A947-70E740481C1C}">
                <a14:useLocalDpi xmlns:a14="http://schemas.microsoft.com/office/drawing/2010/main" val="0"/>
              </a:ext>
            </a:extLst>
          </a:blip>
          <a:srcRect l="2042" t="18246" r="18984" b="34255"/>
          <a:stretch/>
        </p:blipFill>
        <p:spPr bwMode="auto">
          <a:xfrm>
            <a:off x="4926877" y="3482338"/>
            <a:ext cx="4037611" cy="27549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Chatbot Student@Work</a:t>
            </a:r>
            <a:endParaRPr lang="nl-BE"/>
          </a:p>
        </p:txBody>
      </p:sp>
      <p:sp>
        <p:nvSpPr>
          <p:cNvPr id="3" name="Content Placeholder 2"/>
          <p:cNvSpPr>
            <a:spLocks noGrp="1"/>
          </p:cNvSpPr>
          <p:nvPr>
            <p:ph idx="1"/>
          </p:nvPr>
        </p:nvSpPr>
        <p:spPr/>
        <p:txBody>
          <a:bodyPr>
            <a:normAutofit/>
          </a:bodyPr>
          <a:lstStyle/>
          <a:p>
            <a:r>
              <a:rPr lang="fr-BE" dirty="0" err="1"/>
              <a:t>a</a:t>
            </a:r>
            <a:r>
              <a:rPr lang="fr-BE" dirty="0" err="1" smtClean="0"/>
              <a:t>utomatisch</a:t>
            </a:r>
            <a:r>
              <a:rPr lang="fr-BE" dirty="0" smtClean="0"/>
              <a:t> </a:t>
            </a:r>
            <a:r>
              <a:rPr lang="fr-BE" dirty="0" err="1" smtClean="0"/>
              <a:t>antwoord</a:t>
            </a:r>
            <a:r>
              <a:rPr lang="fr-BE" dirty="0" smtClean="0"/>
              <a:t> op </a:t>
            </a:r>
            <a:r>
              <a:rPr lang="fr-BE" dirty="0" err="1" smtClean="0"/>
              <a:t>algemene</a:t>
            </a:r>
            <a:r>
              <a:rPr lang="fr-BE" dirty="0" smtClean="0"/>
              <a:t> </a:t>
            </a:r>
            <a:r>
              <a:rPr lang="fr-BE" dirty="0" err="1" smtClean="0"/>
              <a:t>vragen</a:t>
            </a:r>
            <a:r>
              <a:rPr lang="fr-BE" dirty="0" smtClean="0"/>
              <a:t> over </a:t>
            </a:r>
            <a:r>
              <a:rPr lang="fr-BE" dirty="0" err="1" smtClean="0"/>
              <a:t>studentenarbeid</a:t>
            </a:r>
            <a:endParaRPr lang="fr-BE" dirty="0" smtClean="0"/>
          </a:p>
          <a:p>
            <a:pPr lvl="1"/>
            <a:r>
              <a:rPr lang="fr-BE" dirty="0" err="1"/>
              <a:t>i</a:t>
            </a:r>
            <a:r>
              <a:rPr lang="fr-BE" dirty="0" err="1" smtClean="0"/>
              <a:t>nhoudelijke</a:t>
            </a:r>
            <a:r>
              <a:rPr lang="fr-BE" dirty="0" smtClean="0"/>
              <a:t> </a:t>
            </a:r>
            <a:r>
              <a:rPr lang="fr-BE" dirty="0" err="1" smtClean="0"/>
              <a:t>vragen</a:t>
            </a:r>
            <a:endParaRPr lang="fr-BE" dirty="0" smtClean="0"/>
          </a:p>
          <a:p>
            <a:pPr lvl="1"/>
            <a:r>
              <a:rPr lang="fr-BE" dirty="0" err="1"/>
              <a:t>t</a:t>
            </a:r>
            <a:r>
              <a:rPr lang="fr-BE" dirty="0" err="1" smtClean="0"/>
              <a:t>echnische</a:t>
            </a:r>
            <a:r>
              <a:rPr lang="fr-BE" dirty="0" smtClean="0"/>
              <a:t> </a:t>
            </a:r>
            <a:r>
              <a:rPr lang="fr-BE" dirty="0" err="1" smtClean="0"/>
              <a:t>vragen</a:t>
            </a:r>
            <a:r>
              <a:rPr lang="fr-BE" dirty="0" smtClean="0"/>
              <a:t> (</a:t>
            </a:r>
            <a:r>
              <a:rPr lang="fr-BE" dirty="0" err="1" smtClean="0"/>
              <a:t>toegang</a:t>
            </a:r>
            <a:r>
              <a:rPr lang="fr-BE" dirty="0" smtClean="0"/>
              <a:t>, </a:t>
            </a:r>
            <a:r>
              <a:rPr lang="fr-BE" dirty="0" err="1" smtClean="0"/>
              <a:t>foutmeldingen</a:t>
            </a:r>
            <a:r>
              <a:rPr lang="fr-BE" dirty="0" smtClean="0"/>
              <a:t>)</a:t>
            </a:r>
          </a:p>
          <a:p>
            <a:r>
              <a:rPr lang="fr-BE" dirty="0" err="1"/>
              <a:t>b</a:t>
            </a:r>
            <a:r>
              <a:rPr lang="fr-BE" dirty="0" err="1" smtClean="0"/>
              <a:t>eschikbaar</a:t>
            </a:r>
            <a:r>
              <a:rPr lang="fr-BE" dirty="0" smtClean="0"/>
              <a:t> via Facebook Messenger</a:t>
            </a:r>
          </a:p>
          <a:p>
            <a:r>
              <a:rPr lang="fr-BE" dirty="0" smtClean="0"/>
              <a:t>24/7 </a:t>
            </a:r>
            <a:r>
              <a:rPr lang="fr-BE" dirty="0" err="1" smtClean="0"/>
              <a:t>beschikbaar</a:t>
            </a:r>
            <a:r>
              <a:rPr lang="fr-BE" dirty="0"/>
              <a:t> </a:t>
            </a:r>
            <a:r>
              <a:rPr lang="fr-BE" dirty="0" smtClean="0"/>
              <a:t>(</a:t>
            </a:r>
            <a:r>
              <a:rPr lang="fr-BE" dirty="0" err="1" smtClean="0"/>
              <a:t>studenten</a:t>
            </a:r>
            <a:r>
              <a:rPr lang="fr-BE" dirty="0" smtClean="0"/>
              <a:t> </a:t>
            </a:r>
            <a:r>
              <a:rPr lang="fr-BE" dirty="0" err="1" smtClean="0"/>
              <a:t>zijn</a:t>
            </a:r>
            <a:r>
              <a:rPr lang="fr-BE" dirty="0" smtClean="0"/>
              <a:t> </a:t>
            </a:r>
            <a:r>
              <a:rPr lang="fr-BE" dirty="0" err="1" smtClean="0"/>
              <a:t>dikwijls</a:t>
            </a:r>
            <a:r>
              <a:rPr lang="fr-BE" dirty="0" smtClean="0"/>
              <a:t> </a:t>
            </a:r>
            <a:r>
              <a:rPr lang="fr-BE" dirty="0" err="1" smtClean="0"/>
              <a:t>actief</a:t>
            </a:r>
            <a:r>
              <a:rPr lang="fr-BE" dirty="0" smtClean="0"/>
              <a:t> </a:t>
            </a:r>
            <a:r>
              <a:rPr lang="fr-BE" dirty="0" err="1" smtClean="0"/>
              <a:t>buiten</a:t>
            </a:r>
            <a:r>
              <a:rPr lang="fr-BE" dirty="0" smtClean="0"/>
              <a:t> de </a:t>
            </a:r>
            <a:r>
              <a:rPr lang="fr-BE" dirty="0" err="1" smtClean="0"/>
              <a:t>kantooruren</a:t>
            </a:r>
            <a:r>
              <a:rPr lang="fr-BE" dirty="0" smtClean="0"/>
              <a:t>)</a:t>
            </a:r>
          </a:p>
          <a:p>
            <a:r>
              <a:rPr lang="fr-BE" dirty="0" err="1"/>
              <a:t>o</a:t>
            </a:r>
            <a:r>
              <a:rPr lang="fr-BE" dirty="0" err="1" smtClean="0"/>
              <a:t>nmiddellijk</a:t>
            </a:r>
            <a:r>
              <a:rPr lang="fr-BE" dirty="0" smtClean="0"/>
              <a:t> </a:t>
            </a:r>
            <a:r>
              <a:rPr lang="fr-BE" dirty="0" err="1" smtClean="0"/>
              <a:t>antwoord</a:t>
            </a:r>
            <a:endParaRPr lang="fr-BE" dirty="0" smtClean="0"/>
          </a:p>
          <a:p>
            <a:r>
              <a:rPr lang="fr-BE" dirty="0" err="1"/>
              <a:t>s</a:t>
            </a:r>
            <a:r>
              <a:rPr lang="fr-BE" dirty="0" err="1" smtClean="0"/>
              <a:t>chaalbaar</a:t>
            </a:r>
            <a:endParaRPr lang="fr-BE" dirty="0" smtClean="0"/>
          </a:p>
          <a:p>
            <a:r>
              <a:rPr lang="fr-BE" dirty="0" err="1"/>
              <a:t>o</a:t>
            </a:r>
            <a:r>
              <a:rPr lang="fr-BE" dirty="0" err="1" smtClean="0"/>
              <a:t>verdracht</a:t>
            </a:r>
            <a:r>
              <a:rPr lang="fr-BE" dirty="0" smtClean="0"/>
              <a:t> </a:t>
            </a:r>
            <a:r>
              <a:rPr lang="fr-BE" dirty="0" err="1" smtClean="0"/>
              <a:t>naar</a:t>
            </a:r>
            <a:r>
              <a:rPr lang="fr-BE" dirty="0" smtClean="0"/>
              <a:t> </a:t>
            </a:r>
            <a:r>
              <a:rPr lang="fr-BE" dirty="0" err="1" smtClean="0"/>
              <a:t>menselijke</a:t>
            </a:r>
            <a:r>
              <a:rPr lang="fr-BE" dirty="0" smtClean="0"/>
              <a:t> </a:t>
            </a:r>
            <a:r>
              <a:rPr lang="fr-BE" dirty="0" err="1" smtClean="0"/>
              <a:t>operator</a:t>
            </a:r>
            <a:r>
              <a:rPr lang="fr-BE" dirty="0" smtClean="0"/>
              <a:t> (live chat) indien de </a:t>
            </a:r>
            <a:r>
              <a:rPr lang="fr-BE" dirty="0" err="1" smtClean="0"/>
              <a:t>chatbot</a:t>
            </a:r>
            <a:r>
              <a:rPr lang="fr-BE" dirty="0" smtClean="0"/>
              <a:t> </a:t>
            </a:r>
            <a:r>
              <a:rPr lang="fr-BE" dirty="0" err="1" smtClean="0"/>
              <a:t>geen</a:t>
            </a:r>
            <a:r>
              <a:rPr lang="fr-BE" dirty="0" smtClean="0"/>
              <a:t> </a:t>
            </a:r>
            <a:r>
              <a:rPr lang="fr-BE" dirty="0" err="1" smtClean="0"/>
              <a:t>afdoende</a:t>
            </a:r>
            <a:r>
              <a:rPr lang="fr-BE" dirty="0" smtClean="0"/>
              <a:t> </a:t>
            </a:r>
            <a:r>
              <a:rPr lang="fr-BE" dirty="0" err="1" smtClean="0"/>
              <a:t>antwoord</a:t>
            </a:r>
            <a:r>
              <a:rPr lang="fr-BE" dirty="0" smtClean="0"/>
              <a:t> kan </a:t>
            </a:r>
            <a:r>
              <a:rPr lang="fr-BE" dirty="0" err="1" smtClean="0"/>
              <a:t>geven</a:t>
            </a:r>
            <a:endParaRPr lang="fr-BE" dirty="0" smtClean="0"/>
          </a:p>
          <a:p>
            <a:r>
              <a:rPr lang="fr-BE" dirty="0" err="1"/>
              <a:t>s</a:t>
            </a:r>
            <a:r>
              <a:rPr lang="fr-BE" dirty="0" err="1" smtClean="0"/>
              <a:t>tatus</a:t>
            </a:r>
            <a:r>
              <a:rPr lang="fr-BE" dirty="0" smtClean="0"/>
              <a:t>: </a:t>
            </a:r>
            <a:r>
              <a:rPr lang="fr-BE" dirty="0" err="1" smtClean="0"/>
              <a:t>publieke</a:t>
            </a:r>
            <a:r>
              <a:rPr lang="fr-BE" dirty="0" smtClean="0"/>
              <a:t> </a:t>
            </a:r>
            <a:r>
              <a:rPr lang="fr-BE" dirty="0" err="1" smtClean="0"/>
              <a:t>testfase</a:t>
            </a:r>
            <a:endParaRPr lang="nl-BE" dirty="0"/>
          </a:p>
        </p:txBody>
      </p:sp>
      <p:sp>
        <p:nvSpPr>
          <p:cNvPr id="4" name="Date Placeholder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95668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Chatbot Student@Work</a:t>
            </a:r>
            <a:endParaRPr lang="nl-BE"/>
          </a:p>
        </p:txBody>
      </p:sp>
      <p:sp>
        <p:nvSpPr>
          <p:cNvPr id="4" name="Date Placeholder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demo_saw_chatbo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11960" y="1124744"/>
            <a:ext cx="2895277" cy="5168715"/>
          </a:xfrm>
        </p:spPr>
      </p:pic>
      <p:sp>
        <p:nvSpPr>
          <p:cNvPr id="8" name="TextBox 7"/>
          <p:cNvSpPr txBox="1"/>
          <p:nvPr/>
        </p:nvSpPr>
        <p:spPr>
          <a:xfrm>
            <a:off x="1331640" y="3068960"/>
            <a:ext cx="1999265" cy="923330"/>
          </a:xfrm>
          <a:prstGeom prst="rect">
            <a:avLst/>
          </a:prstGeom>
          <a:noFill/>
        </p:spPr>
        <p:txBody>
          <a:bodyPr wrap="none" rtlCol="0">
            <a:spAutoFit/>
          </a:bodyPr>
          <a:lstStyle/>
          <a:p>
            <a:r>
              <a:rPr lang="fr-BE" sz="5400" smtClean="0">
                <a:solidFill>
                  <a:srgbClr val="525252"/>
                </a:solidFill>
              </a:rPr>
              <a:t>DEMO</a:t>
            </a:r>
            <a:endParaRPr lang="nl-BE" sz="5400">
              <a:solidFill>
                <a:srgbClr val="525252"/>
              </a:solidFill>
            </a:endParaRPr>
          </a:p>
        </p:txBody>
      </p:sp>
    </p:spTree>
    <p:extLst>
      <p:ext uri="{BB962C8B-B14F-4D97-AF65-F5344CB8AC3E}">
        <p14:creationId xmlns:p14="http://schemas.microsoft.com/office/powerpoint/2010/main" val="2961385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Dimona via Google Assistant</a:t>
            </a:r>
            <a:endParaRPr lang="nl-BE"/>
          </a:p>
        </p:txBody>
      </p:sp>
      <p:sp>
        <p:nvSpPr>
          <p:cNvPr id="3" name="Content Placeholder 2"/>
          <p:cNvSpPr>
            <a:spLocks noGrp="1"/>
          </p:cNvSpPr>
          <p:nvPr>
            <p:ph idx="1"/>
          </p:nvPr>
        </p:nvSpPr>
        <p:spPr/>
        <p:txBody>
          <a:bodyPr/>
          <a:lstStyle/>
          <a:p>
            <a:r>
              <a:rPr lang="fr-BE" dirty="0" err="1"/>
              <a:t>v</a:t>
            </a:r>
            <a:r>
              <a:rPr lang="fr-BE" dirty="0" err="1" smtClean="0"/>
              <a:t>ereenvoudigde</a:t>
            </a:r>
            <a:r>
              <a:rPr lang="fr-BE" dirty="0" smtClean="0"/>
              <a:t> </a:t>
            </a:r>
            <a:r>
              <a:rPr lang="fr-BE" dirty="0" err="1" smtClean="0"/>
              <a:t>aangifte</a:t>
            </a:r>
            <a:r>
              <a:rPr lang="fr-BE" dirty="0" smtClean="0"/>
              <a:t> </a:t>
            </a:r>
            <a:r>
              <a:rPr lang="fr-BE" dirty="0" err="1" smtClean="0"/>
              <a:t>indiensttreding</a:t>
            </a:r>
            <a:r>
              <a:rPr lang="fr-BE" dirty="0" smtClean="0"/>
              <a:t>:</a:t>
            </a:r>
          </a:p>
          <a:p>
            <a:pPr lvl="1"/>
            <a:r>
              <a:rPr lang="fr-BE" dirty="0" err="1" smtClean="0"/>
              <a:t>werkgeversnummer</a:t>
            </a:r>
            <a:endParaRPr lang="fr-BE" dirty="0" smtClean="0"/>
          </a:p>
          <a:p>
            <a:pPr lvl="1"/>
            <a:r>
              <a:rPr lang="fr-BE" dirty="0" err="1" smtClean="0"/>
              <a:t>werknemersnummer</a:t>
            </a:r>
            <a:endParaRPr lang="fr-BE" dirty="0" smtClean="0"/>
          </a:p>
          <a:p>
            <a:pPr lvl="1"/>
            <a:r>
              <a:rPr lang="fr-BE" dirty="0" err="1" smtClean="0"/>
              <a:t>datum</a:t>
            </a:r>
            <a:r>
              <a:rPr lang="fr-BE" dirty="0" smtClean="0"/>
              <a:t> </a:t>
            </a:r>
            <a:r>
              <a:rPr lang="fr-BE" dirty="0" err="1" smtClean="0"/>
              <a:t>indiensttreding</a:t>
            </a:r>
            <a:endParaRPr lang="fr-BE" dirty="0" smtClean="0"/>
          </a:p>
          <a:p>
            <a:r>
              <a:rPr lang="fr-BE" dirty="0" err="1"/>
              <a:t>i</a:t>
            </a:r>
            <a:r>
              <a:rPr lang="fr-BE" dirty="0" err="1" smtClean="0"/>
              <a:t>ntegratie</a:t>
            </a:r>
            <a:r>
              <a:rPr lang="fr-BE" dirty="0" smtClean="0"/>
              <a:t> met Google Assistant,</a:t>
            </a:r>
            <a:br>
              <a:rPr lang="fr-BE" dirty="0" smtClean="0"/>
            </a:br>
            <a:r>
              <a:rPr lang="fr-BE" dirty="0" smtClean="0"/>
              <a:t>de </a:t>
            </a:r>
            <a:r>
              <a:rPr lang="fr-BE" dirty="0" err="1" smtClean="0"/>
              <a:t>virtuele</a:t>
            </a:r>
            <a:r>
              <a:rPr lang="fr-BE" dirty="0" smtClean="0"/>
              <a:t> assistent van Google</a:t>
            </a:r>
          </a:p>
          <a:p>
            <a:pPr lvl="1"/>
            <a:r>
              <a:rPr lang="fr-BE" dirty="0" smtClean="0"/>
              <a:t>via Google Home (smart speaker)</a:t>
            </a:r>
          </a:p>
          <a:p>
            <a:pPr lvl="1"/>
            <a:r>
              <a:rPr lang="fr-BE" dirty="0" smtClean="0"/>
              <a:t>via smartphone</a:t>
            </a:r>
          </a:p>
          <a:p>
            <a:r>
              <a:rPr lang="fr-BE" dirty="0" err="1"/>
              <a:t>s</a:t>
            </a:r>
            <a:r>
              <a:rPr lang="fr-BE" dirty="0" err="1" smtClean="0"/>
              <a:t>praak</a:t>
            </a:r>
            <a:r>
              <a:rPr lang="fr-BE" dirty="0" smtClean="0"/>
              <a:t>-interface</a:t>
            </a:r>
          </a:p>
          <a:p>
            <a:pPr lvl="1"/>
            <a:r>
              <a:rPr lang="fr-BE" dirty="0" smtClean="0"/>
              <a:t>Engels (</a:t>
            </a:r>
            <a:r>
              <a:rPr lang="fr-BE" dirty="0" err="1" smtClean="0"/>
              <a:t>Nederlands</a:t>
            </a:r>
            <a:r>
              <a:rPr lang="fr-BE" dirty="0" smtClean="0"/>
              <a:t> </a:t>
            </a:r>
            <a:r>
              <a:rPr lang="fr-BE" dirty="0" err="1" smtClean="0"/>
              <a:t>volgt</a:t>
            </a:r>
            <a:r>
              <a:rPr lang="fr-BE" dirty="0" smtClean="0"/>
              <a:t> </a:t>
            </a:r>
            <a:r>
              <a:rPr lang="fr-BE" dirty="0" err="1" smtClean="0"/>
              <a:t>later</a:t>
            </a:r>
            <a:r>
              <a:rPr lang="fr-BE" dirty="0" smtClean="0"/>
              <a:t> dit </a:t>
            </a:r>
            <a:r>
              <a:rPr lang="fr-BE" dirty="0" err="1" smtClean="0"/>
              <a:t>jaar</a:t>
            </a:r>
            <a:r>
              <a:rPr lang="fr-BE" dirty="0" smtClean="0"/>
              <a:t>)</a:t>
            </a:r>
          </a:p>
          <a:p>
            <a:r>
              <a:rPr lang="fr-BE" dirty="0" err="1"/>
              <a:t>s</a:t>
            </a:r>
            <a:r>
              <a:rPr lang="fr-BE" dirty="0" err="1" smtClean="0"/>
              <a:t>tatus</a:t>
            </a:r>
            <a:r>
              <a:rPr lang="fr-BE" dirty="0" smtClean="0"/>
              <a:t>: </a:t>
            </a:r>
            <a:r>
              <a:rPr lang="fr-BE" dirty="0" err="1" smtClean="0"/>
              <a:t>experiment</a:t>
            </a:r>
            <a:endParaRPr lang="nl-BE" dirty="0"/>
          </a:p>
        </p:txBody>
      </p:sp>
      <p:sp>
        <p:nvSpPr>
          <p:cNvPr id="4" name="Date Placeholder 3"/>
          <p:cNvSpPr>
            <a:spLocks noGrp="1"/>
          </p:cNvSpPr>
          <p:nvPr>
            <p:ph type="dt" sz="half" idx="10"/>
          </p:nvPr>
        </p:nvSpPr>
        <p:spPr/>
        <p:txBody>
          <a:bodyPr/>
          <a:lstStyle/>
          <a:p>
            <a:r>
              <a:rPr lang="fr-FR" smtClean="0"/>
              <a:t>18/06/2018</a:t>
            </a:r>
            <a:endParaRPr lang="fr-BE" dirty="0"/>
          </a:p>
        </p:txBody>
      </p:sp>
      <p:sp>
        <p:nvSpPr>
          <p:cNvPr id="5" name="Slide Number Placeholder 4"/>
          <p:cNvSpPr>
            <a:spLocks noGrp="1"/>
          </p:cNvSpPr>
          <p:nvPr>
            <p:ph type="sldNum" sz="quarter" idx="12"/>
          </p:nvPr>
        </p:nvSpPr>
        <p:spPr/>
        <p:txBody>
          <a:bodyPr/>
          <a:lstStyle/>
          <a:p>
            <a:pPr lvl="0"/>
            <a:fld id="{30A9230E-FFBB-4CCB-ABD7-198084EDE768}" type="slidenum">
              <a:rPr lang="fr-BE" noProof="0" smtClean="0"/>
              <a:pPr lvl="0"/>
              <a:t>78</a:t>
            </a:fld>
            <a:endParaRPr lang="fr-BE" noProof="0"/>
          </a:p>
        </p:txBody>
      </p:sp>
    </p:spTree>
    <p:extLst>
      <p:ext uri="{BB962C8B-B14F-4D97-AF65-F5344CB8AC3E}">
        <p14:creationId xmlns:p14="http://schemas.microsoft.com/office/powerpoint/2010/main" val="10449184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Dimona via Google Assistant</a:t>
            </a:r>
            <a:endParaRPr lang="nl-BE"/>
          </a:p>
        </p:txBody>
      </p:sp>
      <p:pic>
        <p:nvPicPr>
          <p:cNvPr id="6" name="Dimona_Google_Assistan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5536" y="1844824"/>
            <a:ext cx="6637417" cy="3733875"/>
          </a:xfrm>
        </p:spPr>
      </p:pic>
      <p:sp>
        <p:nvSpPr>
          <p:cNvPr id="4" name="Date Placeholder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116632"/>
            <a:ext cx="1706446" cy="66693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6849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nl-BE" dirty="0" smtClean="0"/>
              <a:t>Idea</a:t>
            </a:r>
            <a:endParaRPr lang="nl-B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3455652"/>
            <a:ext cx="841050" cy="1080000"/>
          </a:xfrm>
          <a:prstGeom prst="rect">
            <a:avLst/>
          </a:prstGeom>
        </p:spPr>
      </p:pic>
      <p:pic>
        <p:nvPicPr>
          <p:cNvPr id="9"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512" y="3316342"/>
            <a:ext cx="829091" cy="1080000"/>
          </a:xfr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455" y="5130010"/>
            <a:ext cx="1080000" cy="1080000"/>
          </a:xfrm>
          <a:prstGeom prst="rect">
            <a:avLst/>
          </a:prstGeom>
        </p:spPr>
      </p:pic>
      <p:pic>
        <p:nvPicPr>
          <p:cNvPr id="14" name="Picture 2" descr="http://www.clker.com/cliparts/5/z/K/D/E/s/business-person-black-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5689" y="1503623"/>
            <a:ext cx="775533" cy="10136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p:cNvGraphicFramePr>
            <a:graphicFrameLocks noGrp="1"/>
          </p:cNvGraphicFramePr>
          <p:nvPr>
            <p:extLst>
              <p:ext uri="{D42A27DB-BD31-4B8C-83A1-F6EECF244321}">
                <p14:modId xmlns:p14="http://schemas.microsoft.com/office/powerpoint/2010/main" val="2355677581"/>
              </p:ext>
            </p:extLst>
          </p:nvPr>
        </p:nvGraphicFramePr>
        <p:xfrm>
          <a:off x="4761530" y="1268760"/>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6312" y="1664832"/>
            <a:ext cx="252315" cy="324000"/>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2738" y="1664832"/>
            <a:ext cx="324000" cy="324000"/>
          </a:xfrm>
          <a:prstGeom prst="rect">
            <a:avLst/>
          </a:prstGeom>
        </p:spPr>
      </p:pic>
      <p:graphicFrame>
        <p:nvGraphicFramePr>
          <p:cNvPr id="39" name="Table 38"/>
          <p:cNvGraphicFramePr>
            <a:graphicFrameLocks noGrp="1"/>
          </p:cNvGraphicFramePr>
          <p:nvPr>
            <p:extLst>
              <p:ext uri="{D42A27DB-BD31-4B8C-83A1-F6EECF244321}">
                <p14:modId xmlns:p14="http://schemas.microsoft.com/office/powerpoint/2010/main" val="4004575097"/>
              </p:ext>
            </p:extLst>
          </p:nvPr>
        </p:nvGraphicFramePr>
        <p:xfrm>
          <a:off x="4748859" y="4901978"/>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3641" y="5298050"/>
            <a:ext cx="252315" cy="324000"/>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0067" y="5298050"/>
            <a:ext cx="324000" cy="324000"/>
          </a:xfrm>
          <a:prstGeom prst="rect">
            <a:avLst/>
          </a:prstGeom>
        </p:spPr>
      </p:pic>
      <p:graphicFrame>
        <p:nvGraphicFramePr>
          <p:cNvPr id="46" name="Table 45"/>
          <p:cNvGraphicFramePr>
            <a:graphicFrameLocks noGrp="1"/>
          </p:cNvGraphicFramePr>
          <p:nvPr>
            <p:extLst>
              <p:ext uri="{D42A27DB-BD31-4B8C-83A1-F6EECF244321}">
                <p14:modId xmlns:p14="http://schemas.microsoft.com/office/powerpoint/2010/main" val="2208286892"/>
              </p:ext>
            </p:extLst>
          </p:nvPr>
        </p:nvGraphicFramePr>
        <p:xfrm>
          <a:off x="6523863" y="3253972"/>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a:t>
                      </a:r>
                      <a:r>
                        <a:rPr lang="nl-BE" b="1" baseline="0" dirty="0" smtClean="0"/>
                        <a:t>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a:txBody>
                  <a:tcPr/>
                </a:tc>
                <a:extLst>
                  <a:ext uri="{0D108BD9-81ED-4DB2-BD59-A6C34878D82A}">
                    <a16:rowId xmlns:a16="http://schemas.microsoft.com/office/drawing/2014/main" val="10003"/>
                  </a:ext>
                </a:extLst>
              </a:tr>
            </a:tbl>
          </a:graphicData>
        </a:graphic>
      </p:graphicFrame>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8645" y="3650044"/>
            <a:ext cx="252315" cy="324000"/>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071" y="3650044"/>
            <a:ext cx="324000" cy="324000"/>
          </a:xfrm>
          <a:prstGeom prst="rect">
            <a:avLst/>
          </a:prstGeom>
        </p:spPr>
      </p:pic>
      <p:graphicFrame>
        <p:nvGraphicFramePr>
          <p:cNvPr id="53" name="Table 52"/>
          <p:cNvGraphicFramePr>
            <a:graphicFrameLocks noGrp="1"/>
          </p:cNvGraphicFramePr>
          <p:nvPr>
            <p:extLst>
              <p:ext uri="{D42A27DB-BD31-4B8C-83A1-F6EECF244321}">
                <p14:modId xmlns:p14="http://schemas.microsoft.com/office/powerpoint/2010/main" val="726286229"/>
              </p:ext>
            </p:extLst>
          </p:nvPr>
        </p:nvGraphicFramePr>
        <p:xfrm>
          <a:off x="1223146" y="3025760"/>
          <a:ext cx="2471936" cy="1483360"/>
        </p:xfrm>
        <a:graphic>
          <a:graphicData uri="http://schemas.openxmlformats.org/drawingml/2006/table">
            <a:tbl>
              <a:tblPr firstRow="1" bandRow="1">
                <a:tableStyleId>{5C22544A-7EE6-4342-B048-85BDC9FD1C3A}</a:tableStyleId>
              </a:tblPr>
              <a:tblGrid>
                <a:gridCol w="2471936">
                  <a:extLst>
                    <a:ext uri="{9D8B030D-6E8A-4147-A177-3AD203B41FA5}">
                      <a16:colId xmlns:a16="http://schemas.microsoft.com/office/drawing/2014/main" val="20000"/>
                    </a:ext>
                  </a:extLst>
                </a:gridCol>
              </a:tblGrid>
              <a:tr h="370840">
                <a:tc>
                  <a:txBody>
                    <a:bodyPr/>
                    <a:lstStyle/>
                    <a:p>
                      <a:pPr algn="ctr"/>
                      <a:r>
                        <a:rPr lang="nl-BE" b="1" dirty="0" smtClean="0"/>
                        <a:t>Transaction</a:t>
                      </a:r>
                      <a:r>
                        <a:rPr lang="nl-BE" b="1" baseline="0" dirty="0" smtClean="0"/>
                        <a:t>s</a:t>
                      </a:r>
                      <a:endParaRPr lang="nl-BE" b="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5,1 BTC        →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800" b="0" dirty="0" smtClean="0"/>
                        <a:t>0,7 BTC        →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a:t>
                      </a:r>
                    </a:p>
                  </a:txBody>
                  <a:tcPr/>
                </a:tc>
                <a:extLst>
                  <a:ext uri="{0D108BD9-81ED-4DB2-BD59-A6C34878D82A}">
                    <a16:rowId xmlns:a16="http://schemas.microsoft.com/office/drawing/2014/main" val="10003"/>
                  </a:ext>
                </a:extLst>
              </a:tr>
            </a:tbl>
          </a:graphicData>
        </a:graphic>
      </p:graphicFrame>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4328" y="3421832"/>
            <a:ext cx="252315" cy="324000"/>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0754" y="3421832"/>
            <a:ext cx="324000" cy="324000"/>
          </a:xfrm>
          <a:prstGeom prst="rect">
            <a:avLst/>
          </a:prstGeom>
        </p:spPr>
      </p:pic>
      <p:pic>
        <p:nvPicPr>
          <p:cNvPr id="56"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3235" y="3793845"/>
            <a:ext cx="248727" cy="324000"/>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7146" y="3793845"/>
            <a:ext cx="252315" cy="324000"/>
          </a:xfrm>
          <a:prstGeom prst="rect">
            <a:avLst/>
          </a:prstGeom>
        </p:spPr>
      </p:pic>
      <p:grpSp>
        <p:nvGrpSpPr>
          <p:cNvPr id="60" name="Group 59"/>
          <p:cNvGrpSpPr/>
          <p:nvPr/>
        </p:nvGrpSpPr>
        <p:grpSpPr>
          <a:xfrm>
            <a:off x="289345" y="2010440"/>
            <a:ext cx="2090116" cy="796530"/>
            <a:chOff x="289345" y="2010440"/>
            <a:chExt cx="2090116" cy="796530"/>
          </a:xfrm>
        </p:grpSpPr>
        <p:sp>
          <p:nvSpPr>
            <p:cNvPr id="31" name="Rounded Rectangular Callout 30"/>
            <p:cNvSpPr/>
            <p:nvPr/>
          </p:nvSpPr>
          <p:spPr>
            <a:xfrm>
              <a:off x="289345" y="2010440"/>
              <a:ext cx="2090116" cy="796530"/>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rPr>
                <a:t>I transfer </a:t>
              </a:r>
              <a:r>
                <a:rPr lang="nl-BE" sz="2000" dirty="0">
                  <a:solidFill>
                    <a:schemeClr val="tx1"/>
                  </a:solidFill>
                </a:rPr>
                <a:t>0,4 BTC </a:t>
              </a:r>
              <a:r>
                <a:rPr lang="nl-BE" sz="2000" dirty="0" err="1" smtClean="0">
                  <a:solidFill>
                    <a:schemeClr val="tx1"/>
                  </a:solidFill>
                </a:rPr>
                <a:t>to</a:t>
              </a:r>
              <a:r>
                <a:rPr lang="nl-BE" sz="2000" dirty="0" smtClean="0">
                  <a:solidFill>
                    <a:schemeClr val="tx1"/>
                  </a:solidFill>
                </a:rPr>
                <a:t>  </a:t>
              </a:r>
              <a:endParaRPr lang="nl-BE" sz="2000" dirty="0">
                <a:solidFill>
                  <a:schemeClr val="tx1"/>
                </a:solidFill>
              </a:endParaRPr>
            </a:p>
          </p:txBody>
        </p:sp>
        <p:pic>
          <p:nvPicPr>
            <p:cNvPr id="61" name="Picture 6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5932" y="2371008"/>
              <a:ext cx="360000" cy="360000"/>
            </a:xfrm>
            <a:prstGeom prst="rect">
              <a:avLst/>
            </a:prstGeom>
          </p:spPr>
        </p:pic>
      </p:grpSp>
      <p:sp>
        <p:nvSpPr>
          <p:cNvPr id="62" name="Rounded Rectangular Callout 61"/>
          <p:cNvSpPr/>
          <p:nvPr/>
        </p:nvSpPr>
        <p:spPr>
          <a:xfrm>
            <a:off x="3275856" y="1014511"/>
            <a:ext cx="677343" cy="398265"/>
          </a:xfrm>
          <a:prstGeom prst="wedgeRoundRectCallout">
            <a:avLst>
              <a:gd name="adj1" fmla="val 36874"/>
              <a:gd name="adj2" fmla="val 89513"/>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a:t>
            </a:r>
            <a:r>
              <a:rPr lang="nl-BE" sz="2000" dirty="0" smtClean="0">
                <a:solidFill>
                  <a:schemeClr val="tx1"/>
                </a:solidFill>
              </a:rPr>
              <a:t>k!</a:t>
            </a:r>
            <a:endParaRPr lang="nl-BE" sz="2000" dirty="0">
              <a:solidFill>
                <a:schemeClr val="tx1"/>
              </a:solidFill>
            </a:endParaRPr>
          </a:p>
        </p:txBody>
      </p:sp>
      <p:sp>
        <p:nvSpPr>
          <p:cNvPr id="64" name="Rounded Rectangular Callout 63"/>
          <p:cNvSpPr/>
          <p:nvPr/>
        </p:nvSpPr>
        <p:spPr>
          <a:xfrm>
            <a:off x="5357800" y="2858861"/>
            <a:ext cx="677343" cy="398265"/>
          </a:xfrm>
          <a:prstGeom prst="wedgeRoundRectCallout">
            <a:avLst>
              <a:gd name="adj1" fmla="val 27232"/>
              <a:gd name="adj2" fmla="val 91856"/>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a:t>
            </a:r>
            <a:r>
              <a:rPr lang="nl-BE" sz="2000" dirty="0" smtClean="0">
                <a:solidFill>
                  <a:schemeClr val="tx1"/>
                </a:solidFill>
              </a:rPr>
              <a:t>k!</a:t>
            </a:r>
            <a:endParaRPr lang="nl-BE" sz="2000" dirty="0">
              <a:solidFill>
                <a:schemeClr val="tx1"/>
              </a:solidFill>
            </a:endParaRPr>
          </a:p>
        </p:txBody>
      </p:sp>
      <p:sp>
        <p:nvSpPr>
          <p:cNvPr id="65" name="Rounded Rectangular Callout 64"/>
          <p:cNvSpPr/>
          <p:nvPr/>
        </p:nvSpPr>
        <p:spPr>
          <a:xfrm>
            <a:off x="4102556" y="4503270"/>
            <a:ext cx="677343" cy="398265"/>
          </a:xfrm>
          <a:prstGeom prst="wedgeRoundRectCallout">
            <a:avLst>
              <a:gd name="adj1" fmla="val -29247"/>
              <a:gd name="adj2" fmla="val 10122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solidFill>
                  <a:schemeClr val="tx1"/>
                </a:solidFill>
              </a:rPr>
              <a:t>O</a:t>
            </a:r>
            <a:r>
              <a:rPr lang="nl-BE" sz="2000" dirty="0" smtClean="0">
                <a:solidFill>
                  <a:schemeClr val="tx1"/>
                </a:solidFill>
              </a:rPr>
              <a:t>k!</a:t>
            </a:r>
            <a:endParaRPr lang="nl-BE" sz="2000" dirty="0">
              <a:solidFill>
                <a:schemeClr val="tx1"/>
              </a:solidFill>
            </a:endParaRPr>
          </a:p>
        </p:txBody>
      </p:sp>
      <p:grpSp>
        <p:nvGrpSpPr>
          <p:cNvPr id="67" name="Group 66"/>
          <p:cNvGrpSpPr/>
          <p:nvPr/>
        </p:nvGrpSpPr>
        <p:grpSpPr>
          <a:xfrm>
            <a:off x="1222396" y="4148169"/>
            <a:ext cx="1707583" cy="369332"/>
            <a:chOff x="1238271" y="4148169"/>
            <a:chExt cx="1707583" cy="369332"/>
          </a:xfrm>
        </p:grpSpPr>
        <p:pic>
          <p:nvPicPr>
            <p:cNvPr id="58"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66" name="Rectangle 65"/>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sp>
        <p:nvSpPr>
          <p:cNvPr id="3" name="TextBox 2"/>
          <p:cNvSpPr txBox="1"/>
          <p:nvPr/>
        </p:nvSpPr>
        <p:spPr>
          <a:xfrm>
            <a:off x="322943" y="4326044"/>
            <a:ext cx="553357" cy="369332"/>
          </a:xfrm>
          <a:prstGeom prst="rect">
            <a:avLst/>
          </a:prstGeom>
          <a:noFill/>
        </p:spPr>
        <p:txBody>
          <a:bodyPr wrap="none" rtlCol="0">
            <a:spAutoFit/>
          </a:bodyPr>
          <a:lstStyle/>
          <a:p>
            <a:r>
              <a:rPr lang="nl-BE" dirty="0" smtClean="0"/>
              <a:t>Bob</a:t>
            </a:r>
            <a:endParaRPr lang="nl-BE" dirty="0"/>
          </a:p>
        </p:txBody>
      </p:sp>
      <p:sp>
        <p:nvSpPr>
          <p:cNvPr id="51" name="TextBox 50"/>
          <p:cNvSpPr txBox="1"/>
          <p:nvPr/>
        </p:nvSpPr>
        <p:spPr>
          <a:xfrm>
            <a:off x="3784199" y="6124210"/>
            <a:ext cx="636713" cy="369332"/>
          </a:xfrm>
          <a:prstGeom prst="rect">
            <a:avLst/>
          </a:prstGeom>
          <a:noFill/>
        </p:spPr>
        <p:txBody>
          <a:bodyPr wrap="none" rtlCol="0">
            <a:spAutoFit/>
          </a:bodyPr>
          <a:lstStyle/>
          <a:p>
            <a:r>
              <a:rPr lang="nl-BE" dirty="0" smtClean="0"/>
              <a:t>Alice</a:t>
            </a:r>
            <a:endParaRPr lang="nl-BE" dirty="0"/>
          </a:p>
        </p:txBody>
      </p:sp>
      <p:sp>
        <p:nvSpPr>
          <p:cNvPr id="52" name="TextBox 51"/>
          <p:cNvSpPr txBox="1"/>
          <p:nvPr/>
        </p:nvSpPr>
        <p:spPr>
          <a:xfrm>
            <a:off x="5535970" y="4451662"/>
            <a:ext cx="841897" cy="369332"/>
          </a:xfrm>
          <a:prstGeom prst="rect">
            <a:avLst/>
          </a:prstGeom>
          <a:noFill/>
        </p:spPr>
        <p:txBody>
          <a:bodyPr wrap="none" rtlCol="0">
            <a:spAutoFit/>
          </a:bodyPr>
          <a:lstStyle/>
          <a:p>
            <a:r>
              <a:rPr lang="nl-BE" dirty="0" err="1" smtClean="0"/>
              <a:t>Charlie</a:t>
            </a:r>
            <a:endParaRPr lang="nl-BE" dirty="0"/>
          </a:p>
        </p:txBody>
      </p:sp>
      <p:sp>
        <p:nvSpPr>
          <p:cNvPr id="63" name="TextBox 62"/>
          <p:cNvSpPr txBox="1"/>
          <p:nvPr/>
        </p:nvSpPr>
        <p:spPr>
          <a:xfrm>
            <a:off x="3769452" y="2466286"/>
            <a:ext cx="651460" cy="369332"/>
          </a:xfrm>
          <a:prstGeom prst="rect">
            <a:avLst/>
          </a:prstGeom>
          <a:noFill/>
        </p:spPr>
        <p:txBody>
          <a:bodyPr wrap="none" rtlCol="0">
            <a:spAutoFit/>
          </a:bodyPr>
          <a:lstStyle/>
          <a:p>
            <a:r>
              <a:rPr lang="nl-BE" dirty="0" smtClean="0"/>
              <a:t>Dave</a:t>
            </a:r>
            <a:endParaRPr lang="nl-BE" dirty="0"/>
          </a:p>
        </p:txBody>
      </p:sp>
      <p:grpSp>
        <p:nvGrpSpPr>
          <p:cNvPr id="80" name="Group 79"/>
          <p:cNvGrpSpPr/>
          <p:nvPr/>
        </p:nvGrpSpPr>
        <p:grpSpPr>
          <a:xfrm>
            <a:off x="4732554" y="6026155"/>
            <a:ext cx="1707583" cy="369332"/>
            <a:chOff x="1238271" y="4148169"/>
            <a:chExt cx="1707583" cy="369332"/>
          </a:xfrm>
        </p:grpSpPr>
        <p:pic>
          <p:nvPicPr>
            <p:cNvPr id="81"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83" name="Rectangle 82"/>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grpSp>
        <p:nvGrpSpPr>
          <p:cNvPr id="92" name="Group 91"/>
          <p:cNvGrpSpPr/>
          <p:nvPr/>
        </p:nvGrpSpPr>
        <p:grpSpPr>
          <a:xfrm>
            <a:off x="6526250" y="4377177"/>
            <a:ext cx="1707583" cy="369332"/>
            <a:chOff x="1238271" y="4148169"/>
            <a:chExt cx="1707583" cy="369332"/>
          </a:xfrm>
        </p:grpSpPr>
        <p:pic>
          <p:nvPicPr>
            <p:cNvPr id="93"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95" name="Rectangle 94"/>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grpSp>
        <p:nvGrpSpPr>
          <p:cNvPr id="96" name="Group 95"/>
          <p:cNvGrpSpPr/>
          <p:nvPr/>
        </p:nvGrpSpPr>
        <p:grpSpPr>
          <a:xfrm>
            <a:off x="4752012" y="2390608"/>
            <a:ext cx="1707583" cy="369332"/>
            <a:chOff x="1238271" y="4148169"/>
            <a:chExt cx="1707583" cy="369332"/>
          </a:xfrm>
        </p:grpSpPr>
        <p:pic>
          <p:nvPicPr>
            <p:cNvPr id="97"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6028" y="4161310"/>
              <a:ext cx="248727" cy="324000"/>
            </a:xfrm>
            <a:prstGeom prst="rect">
              <a:avLst/>
            </a:prstGeom>
          </p:spPr>
        </p:pic>
        <p:pic>
          <p:nvPicPr>
            <p:cNvPr id="98" name="Picture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854" y="4161310"/>
              <a:ext cx="324000" cy="324000"/>
            </a:xfrm>
            <a:prstGeom prst="rect">
              <a:avLst/>
            </a:prstGeom>
          </p:spPr>
        </p:pic>
        <p:sp>
          <p:nvSpPr>
            <p:cNvPr id="99" name="Rectangle 98"/>
            <p:cNvSpPr/>
            <p:nvPr/>
          </p:nvSpPr>
          <p:spPr>
            <a:xfrm>
              <a:off x="1238271" y="4148169"/>
              <a:ext cx="1511439" cy="369332"/>
            </a:xfrm>
            <a:prstGeom prst="rect">
              <a:avLst/>
            </a:prstGeom>
          </p:spPr>
          <p:txBody>
            <a:bodyPr wrap="none">
              <a:spAutoFit/>
            </a:bodyPr>
            <a:lstStyle/>
            <a:p>
              <a:r>
                <a:rPr lang="nl-BE" dirty="0"/>
                <a:t>0,4</a:t>
              </a:r>
              <a:r>
                <a:rPr lang="nl-BE" dirty="0" smtClean="0"/>
                <a:t> BTC        </a:t>
              </a:r>
              <a:r>
                <a:rPr lang="nl-BE" dirty="0"/>
                <a:t>→</a:t>
              </a:r>
            </a:p>
          </p:txBody>
        </p:sp>
      </p:grpSp>
      <p:pic>
        <p:nvPicPr>
          <p:cNvPr id="1433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1747" y="2536275"/>
            <a:ext cx="2637476" cy="201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0374" y="2037353"/>
            <a:ext cx="248727" cy="324000"/>
          </a:xfrm>
          <a:prstGeom prst="rect">
            <a:avLst/>
          </a:prstGeom>
        </p:spPr>
      </p:pic>
      <p:pic>
        <p:nvPicPr>
          <p:cNvPr id="69" name="Picture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4285" y="2037353"/>
            <a:ext cx="252315" cy="324000"/>
          </a:xfrm>
          <a:prstGeom prst="rect">
            <a:avLst/>
          </a:prstGeom>
        </p:spPr>
      </p:pic>
      <p:pic>
        <p:nvPicPr>
          <p:cNvPr id="70"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50376" y="4014702"/>
            <a:ext cx="248727" cy="324000"/>
          </a:xfrm>
          <a:prstGeom prst="rect">
            <a:avLst/>
          </a:prstGeom>
        </p:spPr>
      </p:pic>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4287" y="4014702"/>
            <a:ext cx="252315" cy="324000"/>
          </a:xfrm>
          <a:prstGeom prst="rect">
            <a:avLst/>
          </a:prstGeom>
        </p:spPr>
      </p:pic>
      <p:pic>
        <p:nvPicPr>
          <p:cNvPr id="72"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0374" y="5670495"/>
            <a:ext cx="248727" cy="324000"/>
          </a:xfrm>
          <a:prstGeom prst="rect">
            <a:avLst/>
          </a:prstGeom>
        </p:spPr>
      </p:pic>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4285" y="5670495"/>
            <a:ext cx="252315" cy="324000"/>
          </a:xfrm>
          <a:prstGeom prst="rect">
            <a:avLst/>
          </a:prstGeom>
        </p:spPr>
      </p:pic>
      <p:sp>
        <p:nvSpPr>
          <p:cNvPr id="74" name="Rectangle 73"/>
          <p:cNvSpPr/>
          <p:nvPr/>
        </p:nvSpPr>
        <p:spPr>
          <a:xfrm>
            <a:off x="71455" y="9113"/>
            <a:ext cx="9072545" cy="68488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5" name="Rounded Rectangle 74"/>
          <p:cNvSpPr/>
          <p:nvPr/>
        </p:nvSpPr>
        <p:spPr>
          <a:xfrm>
            <a:off x="1122570" y="758255"/>
            <a:ext cx="1674667" cy="5205357"/>
          </a:xfrm>
          <a:prstGeom prst="roundRect">
            <a:avLst>
              <a:gd name="adj" fmla="val 5709"/>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400" b="1" dirty="0" smtClean="0">
                <a:solidFill>
                  <a:schemeClr val="tx1"/>
                </a:solidFill>
              </a:rPr>
              <a:t>Blockchain</a:t>
            </a:r>
          </a:p>
        </p:txBody>
      </p:sp>
      <p:sp>
        <p:nvSpPr>
          <p:cNvPr id="76" name="Rounded Rectangle 75"/>
          <p:cNvSpPr/>
          <p:nvPr/>
        </p:nvSpPr>
        <p:spPr>
          <a:xfrm>
            <a:off x="1409699" y="2486122"/>
            <a:ext cx="6776816" cy="935424"/>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smtClean="0"/>
              <a:t>Atomic</a:t>
            </a:r>
          </a:p>
          <a:p>
            <a:r>
              <a:rPr lang="nl-BE" dirty="0" err="1" smtClean="0"/>
              <a:t>Everyone</a:t>
            </a:r>
            <a:r>
              <a:rPr lang="nl-BE" dirty="0" smtClean="0"/>
              <a:t> </a:t>
            </a:r>
            <a:r>
              <a:rPr lang="nl-BE" dirty="0" err="1" smtClean="0"/>
              <a:t>writes</a:t>
            </a:r>
            <a:r>
              <a:rPr lang="nl-BE" dirty="0" smtClean="0"/>
              <a:t> transaction in his/her append-</a:t>
            </a:r>
            <a:r>
              <a:rPr lang="nl-BE" dirty="0" err="1" smtClean="0"/>
              <a:t>only</a:t>
            </a:r>
            <a:r>
              <a:rPr lang="nl-BE" dirty="0" smtClean="0"/>
              <a:t> spreadsheet or no </a:t>
            </a:r>
            <a:r>
              <a:rPr lang="nl-BE" dirty="0" err="1" smtClean="0"/>
              <a:t>one</a:t>
            </a:r>
            <a:r>
              <a:rPr lang="nl-BE" dirty="0" smtClean="0"/>
              <a:t> → consensus </a:t>
            </a:r>
            <a:r>
              <a:rPr lang="nl-BE" dirty="0" err="1" smtClean="0"/>
              <a:t>mechanism</a:t>
            </a:r>
            <a:endParaRPr lang="nl-BE" dirty="0"/>
          </a:p>
        </p:txBody>
      </p:sp>
      <p:sp>
        <p:nvSpPr>
          <p:cNvPr id="77" name="Rounded Rectangle 76"/>
          <p:cNvSpPr/>
          <p:nvPr/>
        </p:nvSpPr>
        <p:spPr>
          <a:xfrm>
            <a:off x="1409699" y="1372826"/>
            <a:ext cx="6776816" cy="883773"/>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err="1" smtClean="0"/>
              <a:t>Valid</a:t>
            </a:r>
            <a:endParaRPr lang="nl-BE" b="1" dirty="0" smtClean="0"/>
          </a:p>
          <a:p>
            <a:r>
              <a:rPr lang="nl-BE" dirty="0" err="1" smtClean="0"/>
              <a:t>Only</a:t>
            </a:r>
            <a:r>
              <a:rPr lang="nl-BE" dirty="0" smtClean="0"/>
              <a:t> </a:t>
            </a:r>
            <a:r>
              <a:rPr lang="nl-BE" dirty="0" err="1" smtClean="0"/>
              <a:t>valid</a:t>
            </a:r>
            <a:r>
              <a:rPr lang="nl-BE" dirty="0" smtClean="0"/>
              <a:t> transactions </a:t>
            </a:r>
            <a:r>
              <a:rPr lang="nl-BE" dirty="0" err="1" smtClean="0"/>
              <a:t>accepted</a:t>
            </a:r>
            <a:r>
              <a:rPr lang="nl-BE" dirty="0" smtClean="0"/>
              <a:t> </a:t>
            </a:r>
            <a:r>
              <a:rPr lang="nl-BE" dirty="0" err="1" smtClean="0"/>
              <a:t>by</a:t>
            </a:r>
            <a:r>
              <a:rPr lang="nl-BE" dirty="0" smtClean="0"/>
              <a:t> the </a:t>
            </a:r>
            <a:r>
              <a:rPr lang="nl-BE" dirty="0" err="1" smtClean="0"/>
              <a:t>network</a:t>
            </a:r>
            <a:endParaRPr lang="nl-BE" dirty="0" smtClean="0"/>
          </a:p>
          <a:p>
            <a:r>
              <a:rPr lang="nl-BE" dirty="0" smtClean="0"/>
              <a:t>Eg </a:t>
            </a:r>
            <a:r>
              <a:rPr lang="nl-BE" dirty="0"/>
              <a:t>B</a:t>
            </a:r>
            <a:r>
              <a:rPr lang="nl-BE" dirty="0" smtClean="0"/>
              <a:t>ob </a:t>
            </a:r>
            <a:r>
              <a:rPr lang="nl-BE" dirty="0" err="1" smtClean="0"/>
              <a:t>owns</a:t>
            </a:r>
            <a:r>
              <a:rPr lang="nl-BE" dirty="0" smtClean="0"/>
              <a:t> the money &amp; </a:t>
            </a:r>
            <a:r>
              <a:rPr lang="nl-BE" dirty="0" err="1" smtClean="0"/>
              <a:t>did</a:t>
            </a:r>
            <a:r>
              <a:rPr lang="nl-BE" dirty="0" smtClean="0"/>
              <a:t> </a:t>
            </a:r>
            <a:r>
              <a:rPr lang="nl-BE" dirty="0" err="1" smtClean="0"/>
              <a:t>not</a:t>
            </a:r>
            <a:r>
              <a:rPr lang="nl-BE" dirty="0" smtClean="0"/>
              <a:t> </a:t>
            </a:r>
            <a:r>
              <a:rPr lang="nl-BE" dirty="0" err="1" smtClean="0"/>
              <a:t>yet</a:t>
            </a:r>
            <a:r>
              <a:rPr lang="nl-BE" dirty="0" smtClean="0"/>
              <a:t> </a:t>
            </a:r>
            <a:r>
              <a:rPr lang="nl-BE" dirty="0" err="1" smtClean="0"/>
              <a:t>spent</a:t>
            </a:r>
            <a:r>
              <a:rPr lang="nl-BE" dirty="0" smtClean="0"/>
              <a:t> </a:t>
            </a:r>
            <a:r>
              <a:rPr lang="nl-BE" dirty="0" err="1" smtClean="0"/>
              <a:t>it</a:t>
            </a:r>
            <a:r>
              <a:rPr lang="nl-BE" dirty="0" smtClean="0"/>
              <a:t> </a:t>
            </a:r>
            <a:r>
              <a:rPr lang="nl-BE" dirty="0" err="1" smtClean="0"/>
              <a:t>previously</a:t>
            </a:r>
            <a:endParaRPr lang="nl-BE" dirty="0" smtClean="0"/>
          </a:p>
        </p:txBody>
      </p:sp>
      <p:sp>
        <p:nvSpPr>
          <p:cNvPr id="78" name="Rounded Rectangle 77"/>
          <p:cNvSpPr/>
          <p:nvPr/>
        </p:nvSpPr>
        <p:spPr>
          <a:xfrm>
            <a:off x="1396324" y="4899434"/>
            <a:ext cx="6776816" cy="727200"/>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smtClean="0"/>
              <a:t>Secure &amp; </a:t>
            </a:r>
            <a:r>
              <a:rPr lang="nl-BE" b="1" dirty="0" err="1" smtClean="0"/>
              <a:t>robust</a:t>
            </a:r>
            <a:r>
              <a:rPr lang="nl-BE" dirty="0" smtClean="0"/>
              <a:t/>
            </a:r>
            <a:br>
              <a:rPr lang="nl-BE" dirty="0" smtClean="0"/>
            </a:br>
            <a:r>
              <a:rPr lang="nl-BE" dirty="0" smtClean="0"/>
              <a:t>Systems </a:t>
            </a:r>
            <a:r>
              <a:rPr lang="nl-BE" dirty="0" err="1" smtClean="0"/>
              <a:t>functions</a:t>
            </a:r>
            <a:r>
              <a:rPr lang="nl-BE" dirty="0" smtClean="0"/>
              <a:t>, even </a:t>
            </a:r>
            <a:r>
              <a:rPr lang="nl-BE" dirty="0" err="1" smtClean="0"/>
              <a:t>if</a:t>
            </a:r>
            <a:r>
              <a:rPr lang="nl-BE" dirty="0" smtClean="0"/>
              <a:t> part of members offline or </a:t>
            </a:r>
            <a:r>
              <a:rPr lang="nl-BE" dirty="0" err="1" smtClean="0"/>
              <a:t>malicious</a:t>
            </a:r>
            <a:endParaRPr lang="nl-BE" dirty="0"/>
          </a:p>
        </p:txBody>
      </p:sp>
      <p:sp>
        <p:nvSpPr>
          <p:cNvPr id="79" name="Rounded Rectangle 78"/>
          <p:cNvSpPr/>
          <p:nvPr/>
        </p:nvSpPr>
        <p:spPr>
          <a:xfrm>
            <a:off x="1414342" y="3651069"/>
            <a:ext cx="6776816" cy="421200"/>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err="1" smtClean="0"/>
              <a:t>Relatively</a:t>
            </a:r>
            <a:r>
              <a:rPr lang="nl-BE" b="1" dirty="0" smtClean="0"/>
              <a:t> </a:t>
            </a:r>
            <a:r>
              <a:rPr lang="nl-BE" b="1" dirty="0" err="1" smtClean="0"/>
              <a:t>fast</a:t>
            </a:r>
            <a:endParaRPr lang="nl-BE" dirty="0"/>
          </a:p>
        </p:txBody>
      </p:sp>
      <p:sp>
        <p:nvSpPr>
          <p:cNvPr id="84" name="Rounded Rectangle 83"/>
          <p:cNvSpPr/>
          <p:nvPr/>
        </p:nvSpPr>
        <p:spPr>
          <a:xfrm>
            <a:off x="1401852" y="4273044"/>
            <a:ext cx="6776816" cy="422332"/>
          </a:xfrm>
          <a:prstGeom prst="roundRect">
            <a:avLst>
              <a:gd name="adj" fmla="val 30865"/>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smtClean="0"/>
              <a:t>Distributed</a:t>
            </a:r>
            <a:endParaRPr lang="nl-BE" dirty="0"/>
          </a:p>
        </p:txBody>
      </p:sp>
      <p:sp>
        <p:nvSpPr>
          <p:cNvPr id="4" name="Tijdelijke aanduiding voor datum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941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P spid="78" grpId="0" animBg="1"/>
      <p:bldP spid="79" grpId="0" animBg="1"/>
      <p:bldP spid="8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smtClean="0"/>
              <a:t>Voorbeelden chatbots in gezondheidszorg</a:t>
            </a:r>
            <a:endParaRPr lang="nl-BE"/>
          </a:p>
        </p:txBody>
      </p:sp>
      <p:sp>
        <p:nvSpPr>
          <p:cNvPr id="3" name="Content Placeholder 2"/>
          <p:cNvSpPr>
            <a:spLocks noGrp="1"/>
          </p:cNvSpPr>
          <p:nvPr>
            <p:ph idx="1"/>
          </p:nvPr>
        </p:nvSpPr>
        <p:spPr>
          <a:xfrm>
            <a:off x="467544" y="1412776"/>
            <a:ext cx="5554960" cy="4525963"/>
          </a:xfrm>
        </p:spPr>
        <p:txBody>
          <a:bodyPr>
            <a:normAutofit fontScale="92500" lnSpcReduction="10000"/>
          </a:bodyPr>
          <a:lstStyle/>
          <a:p>
            <a:r>
              <a:rPr lang="fr-BE" dirty="0" err="1"/>
              <a:t>a</a:t>
            </a:r>
            <a:r>
              <a:rPr lang="fr-BE" dirty="0" err="1" smtClean="0"/>
              <a:t>dvies</a:t>
            </a:r>
            <a:r>
              <a:rPr lang="fr-BE" dirty="0" smtClean="0"/>
              <a:t> op basis van </a:t>
            </a:r>
            <a:r>
              <a:rPr lang="fr-BE" dirty="0" err="1" smtClean="0"/>
              <a:t>symptomen</a:t>
            </a:r>
            <a:endParaRPr lang="fr-BE" dirty="0" smtClean="0"/>
          </a:p>
          <a:p>
            <a:pPr lvl="1"/>
            <a:r>
              <a:rPr lang="fr-BE" dirty="0" smtClean="0"/>
              <a:t>Babylon </a:t>
            </a:r>
            <a:r>
              <a:rPr lang="fr-BE" dirty="0" err="1" smtClean="0"/>
              <a:t>Health</a:t>
            </a:r>
            <a:endParaRPr lang="fr-BE" dirty="0" smtClean="0"/>
          </a:p>
          <a:p>
            <a:pPr lvl="1"/>
            <a:r>
              <a:rPr lang="fr-BE" dirty="0" smtClean="0"/>
              <a:t>Your.MD</a:t>
            </a:r>
          </a:p>
          <a:p>
            <a:pPr lvl="1"/>
            <a:r>
              <a:rPr lang="fr-BE" dirty="0" smtClean="0"/>
              <a:t>Ada</a:t>
            </a:r>
          </a:p>
          <a:p>
            <a:pPr lvl="1"/>
            <a:r>
              <a:rPr lang="fr-BE" dirty="0" err="1" smtClean="0"/>
              <a:t>Sensely</a:t>
            </a:r>
            <a:endParaRPr lang="fr-BE" dirty="0" smtClean="0"/>
          </a:p>
          <a:p>
            <a:pPr lvl="1"/>
            <a:r>
              <a:rPr lang="fr-BE" dirty="0" err="1" smtClean="0"/>
              <a:t>Buoy</a:t>
            </a:r>
            <a:r>
              <a:rPr lang="fr-BE" dirty="0" smtClean="0"/>
              <a:t> </a:t>
            </a:r>
            <a:r>
              <a:rPr lang="fr-BE" dirty="0" err="1" smtClean="0"/>
              <a:t>Health</a:t>
            </a:r>
            <a:endParaRPr lang="fr-BE" dirty="0" smtClean="0"/>
          </a:p>
          <a:p>
            <a:pPr lvl="1"/>
            <a:r>
              <a:rPr lang="fr-BE" dirty="0" err="1" smtClean="0"/>
              <a:t>Symptomate</a:t>
            </a:r>
            <a:endParaRPr lang="fr-BE" dirty="0" smtClean="0"/>
          </a:p>
          <a:p>
            <a:pPr lvl="1"/>
            <a:r>
              <a:rPr lang="fr-BE" dirty="0" err="1" smtClean="0"/>
              <a:t>Gyant</a:t>
            </a:r>
            <a:endParaRPr lang="fr-BE" dirty="0" smtClean="0"/>
          </a:p>
          <a:p>
            <a:r>
              <a:rPr lang="fr-BE" dirty="0"/>
              <a:t>c</a:t>
            </a:r>
            <a:r>
              <a:rPr lang="fr-BE" dirty="0" smtClean="0"/>
              <a:t>ancer </a:t>
            </a:r>
            <a:r>
              <a:rPr lang="fr-BE" dirty="0" err="1" smtClean="0"/>
              <a:t>chatbot</a:t>
            </a:r>
            <a:endParaRPr lang="fr-BE" dirty="0" smtClean="0"/>
          </a:p>
          <a:p>
            <a:pPr lvl="1"/>
            <a:r>
              <a:rPr lang="fr-BE" dirty="0" err="1"/>
              <a:t>h</a:t>
            </a:r>
            <a:r>
              <a:rPr lang="fr-BE" dirty="0" err="1" smtClean="0"/>
              <a:t>ulp</a:t>
            </a:r>
            <a:r>
              <a:rPr lang="fr-BE" dirty="0" smtClean="0"/>
              <a:t> </a:t>
            </a:r>
            <a:r>
              <a:rPr lang="fr-BE" dirty="0" err="1" smtClean="0"/>
              <a:t>voor</a:t>
            </a:r>
            <a:r>
              <a:rPr lang="fr-BE" dirty="0" smtClean="0"/>
              <a:t> </a:t>
            </a:r>
            <a:r>
              <a:rPr lang="fr-BE" dirty="0" err="1" smtClean="0"/>
              <a:t>patiënten</a:t>
            </a:r>
            <a:r>
              <a:rPr lang="fr-BE" dirty="0" smtClean="0"/>
              <a:t>, </a:t>
            </a:r>
            <a:r>
              <a:rPr lang="fr-BE" dirty="0" err="1" smtClean="0"/>
              <a:t>zorgverleners</a:t>
            </a:r>
            <a:r>
              <a:rPr lang="fr-BE" dirty="0" smtClean="0"/>
              <a:t>, </a:t>
            </a:r>
            <a:r>
              <a:rPr lang="fr-BE" dirty="0" err="1" smtClean="0"/>
              <a:t>familie</a:t>
            </a:r>
            <a:r>
              <a:rPr lang="fr-BE" dirty="0" smtClean="0"/>
              <a:t> en </a:t>
            </a:r>
            <a:r>
              <a:rPr lang="fr-BE" dirty="0" err="1" smtClean="0"/>
              <a:t>vrienden</a:t>
            </a:r>
            <a:endParaRPr lang="fr-BE" dirty="0"/>
          </a:p>
          <a:p>
            <a:r>
              <a:rPr lang="nl-BE" dirty="0" err="1" smtClean="0"/>
              <a:t>Belrai</a:t>
            </a:r>
            <a:r>
              <a:rPr lang="nl-BE" dirty="0" smtClean="0"/>
              <a:t> </a:t>
            </a:r>
            <a:r>
              <a:rPr lang="nl-BE" dirty="0" err="1" smtClean="0"/>
              <a:t>screener</a:t>
            </a:r>
            <a:r>
              <a:rPr lang="nl-BE" dirty="0" smtClean="0"/>
              <a:t> </a:t>
            </a:r>
            <a:r>
              <a:rPr lang="nl-BE" dirty="0" err="1" smtClean="0"/>
              <a:t>chatbot</a:t>
            </a:r>
            <a:r>
              <a:rPr lang="nl-BE" dirty="0" smtClean="0"/>
              <a:t> ?</a:t>
            </a:r>
          </a:p>
          <a:p>
            <a:pPr lvl="1"/>
            <a:r>
              <a:rPr lang="nl-BE" dirty="0"/>
              <a:t>o</a:t>
            </a:r>
            <a:r>
              <a:rPr lang="nl-BE" dirty="0" smtClean="0"/>
              <a:t>ndersteuning zorgverlener via spraak voor de </a:t>
            </a:r>
            <a:r>
              <a:rPr lang="nl-BE" dirty="0" err="1"/>
              <a:t>B</a:t>
            </a:r>
            <a:r>
              <a:rPr lang="nl-BE" dirty="0" err="1" smtClean="0"/>
              <a:t>elrai</a:t>
            </a:r>
            <a:r>
              <a:rPr lang="nl-BE" dirty="0" smtClean="0"/>
              <a:t> screening</a:t>
            </a:r>
            <a:endParaRPr lang="fr-BE" dirty="0" smtClean="0"/>
          </a:p>
          <a:p>
            <a:endParaRPr lang="fr-BE" dirty="0" smtClean="0"/>
          </a:p>
          <a:p>
            <a:endParaRPr lang="nl-BE" dirty="0"/>
          </a:p>
        </p:txBody>
      </p:sp>
      <p:sp>
        <p:nvSpPr>
          <p:cNvPr id="4" name="Date Placeholder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descr="Image result for babylon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0220" y="1190947"/>
            <a:ext cx="2828244" cy="526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2771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Enkele nieuwe tendenzen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Conver-sational</a:t>
            </a:r>
            <a:r>
              <a:rPr lang="nl-BE" dirty="0"/>
              <a:t> Interfaces</a:t>
            </a:r>
            <a:endParaRPr lang="fr-BE" dirty="0"/>
          </a:p>
        </p:txBody>
      </p:sp>
      <p:sp>
        <p:nvSpPr>
          <p:cNvPr id="11" name="Hexagon 10"/>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Autono-mous</a:t>
            </a:r>
            <a:r>
              <a:rPr lang="nl-BE" dirty="0"/>
              <a:t> </a:t>
            </a:r>
            <a:r>
              <a:rPr lang="nl-BE" dirty="0" err="1"/>
              <a:t>agents</a:t>
            </a:r>
            <a:r>
              <a:rPr lang="nl-BE" dirty="0"/>
              <a:t> </a:t>
            </a:r>
            <a:r>
              <a:rPr lang="nl-BE" dirty="0" err="1"/>
              <a:t>and</a:t>
            </a:r>
            <a:r>
              <a:rPr lang="nl-BE" dirty="0"/>
              <a:t> </a:t>
            </a:r>
            <a:r>
              <a:rPr lang="nl-BE" dirty="0" err="1"/>
              <a:t>things</a:t>
            </a:r>
            <a:endParaRPr lang="fr-BE" dirty="0"/>
          </a:p>
        </p:txBody>
      </p:sp>
      <p:sp>
        <p:nvSpPr>
          <p:cNvPr id="13" name="Hexagon 12"/>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Robotic</a:t>
            </a:r>
            <a:r>
              <a:rPr lang="nl-BE" dirty="0"/>
              <a:t> </a:t>
            </a:r>
            <a:r>
              <a:rPr lang="nl-BE" dirty="0" err="1"/>
              <a:t>process</a:t>
            </a:r>
            <a:r>
              <a:rPr lang="nl-BE" dirty="0"/>
              <a:t> auto-</a:t>
            </a:r>
            <a:r>
              <a:rPr lang="nl-BE" dirty="0" err="1"/>
              <a:t>mation</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source software</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459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43269" y="1681729"/>
            <a:ext cx="4343400" cy="2412758"/>
            <a:chOff x="4516341" y="2590800"/>
            <a:chExt cx="4343400" cy="2412758"/>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6341" y="2590800"/>
              <a:ext cx="4343400" cy="2412758"/>
            </a:xfrm>
            <a:prstGeom prst="rect">
              <a:avLst/>
            </a:prstGeom>
          </p:spPr>
        </p:pic>
        <p:sp>
          <p:nvSpPr>
            <p:cNvPr id="3" name="TextBox 2"/>
            <p:cNvSpPr txBox="1"/>
            <p:nvPr/>
          </p:nvSpPr>
          <p:spPr>
            <a:xfrm>
              <a:off x="8077200" y="4800600"/>
              <a:ext cx="772270" cy="169277"/>
            </a:xfrm>
            <a:prstGeom prst="rect">
              <a:avLst/>
            </a:prstGeom>
            <a:noFill/>
          </p:spPr>
          <p:txBody>
            <a:bodyPr wrap="square" rtlCol="0">
              <a:spAutoFit/>
            </a:bodyPr>
            <a:lstStyle/>
            <a:p>
              <a:r>
                <a:rPr lang="en-US" sz="500" dirty="0" smtClean="0">
                  <a:hlinkClick r:id="rId3"/>
                </a:rPr>
                <a:t>Designed </a:t>
              </a:r>
              <a:r>
                <a:rPr lang="en-US" sz="500" dirty="0">
                  <a:hlinkClick r:id="rId3"/>
                </a:rPr>
                <a:t>by </a:t>
              </a:r>
              <a:r>
                <a:rPr lang="en-US" sz="500" dirty="0" err="1" smtClean="0">
                  <a:hlinkClick r:id="rId3"/>
                </a:rPr>
                <a:t>Freepik</a:t>
              </a:r>
              <a:endParaRPr lang="fr-BE" sz="500" dirty="0"/>
            </a:p>
          </p:txBody>
        </p:sp>
      </p:grpSp>
      <p:sp>
        <p:nvSpPr>
          <p:cNvPr id="4" name="Title 3"/>
          <p:cNvSpPr>
            <a:spLocks noGrp="1"/>
          </p:cNvSpPr>
          <p:nvPr>
            <p:ph type="title"/>
          </p:nvPr>
        </p:nvSpPr>
        <p:spPr/>
        <p:txBody>
          <a:bodyPr>
            <a:normAutofit fontScale="90000"/>
          </a:bodyPr>
          <a:lstStyle/>
          <a:p>
            <a:pPr algn="l"/>
            <a:r>
              <a:rPr lang="en-US" sz="2800" noProof="0" dirty="0" smtClean="0"/>
              <a:t>What is Robotic Process Automation (RPA) ?</a:t>
            </a:r>
            <a:endParaRPr lang="en-US" sz="2800" noProof="0" dirty="0"/>
          </a:p>
        </p:txBody>
      </p:sp>
      <p:sp>
        <p:nvSpPr>
          <p:cNvPr id="5" name="Content Placeholder 4"/>
          <p:cNvSpPr>
            <a:spLocks noGrp="1"/>
          </p:cNvSpPr>
          <p:nvPr>
            <p:ph idx="1"/>
          </p:nvPr>
        </p:nvSpPr>
        <p:spPr>
          <a:xfrm>
            <a:off x="428468" y="1951634"/>
            <a:ext cx="4114801" cy="1807066"/>
          </a:xfrm>
        </p:spPr>
        <p:txBody>
          <a:bodyPr>
            <a:normAutofit fontScale="92500" lnSpcReduction="10000"/>
          </a:bodyPr>
          <a:lstStyle/>
          <a:p>
            <a:pPr>
              <a:tabLst>
                <a:tab pos="8251825" algn="l"/>
              </a:tabLst>
            </a:pPr>
            <a:r>
              <a:rPr lang="en-US" dirty="0"/>
              <a:t>a</a:t>
            </a:r>
            <a:r>
              <a:rPr lang="en-US" sz="2400" noProof="0" dirty="0" err="1" smtClean="0"/>
              <a:t>utomation</a:t>
            </a:r>
            <a:r>
              <a:rPr lang="en-US" sz="2400" noProof="0" dirty="0" smtClean="0"/>
              <a:t> Technology based on </a:t>
            </a:r>
            <a:r>
              <a:rPr lang="en-US" i="1" dirty="0" smtClean="0"/>
              <a:t>S</a:t>
            </a:r>
            <a:r>
              <a:rPr lang="en-US" sz="2400" i="1" noProof="0" dirty="0" err="1" smtClean="0"/>
              <a:t>oftware</a:t>
            </a:r>
            <a:r>
              <a:rPr lang="en-US" sz="2400" i="1" noProof="0" dirty="0" smtClean="0"/>
              <a:t> Robots</a:t>
            </a:r>
          </a:p>
          <a:p>
            <a:endParaRPr lang="en-US" dirty="0" smtClean="0"/>
          </a:p>
          <a:p>
            <a:r>
              <a:rPr lang="en-US" dirty="0" smtClean="0"/>
              <a:t>m</a:t>
            </a:r>
            <a:r>
              <a:rPr lang="en-US" noProof="0" dirty="0" err="1" smtClean="0"/>
              <a:t>imicking</a:t>
            </a:r>
            <a:r>
              <a:rPr lang="en-US" noProof="0" dirty="0" smtClean="0"/>
              <a:t> the </a:t>
            </a:r>
            <a:r>
              <a:rPr lang="en-US" noProof="0" dirty="0" err="1" smtClean="0"/>
              <a:t>wor</a:t>
            </a:r>
            <a:r>
              <a:rPr lang="en-US" dirty="0" smtClean="0"/>
              <a:t>k of humans across applications</a:t>
            </a:r>
          </a:p>
        </p:txBody>
      </p:sp>
      <p:sp>
        <p:nvSpPr>
          <p:cNvPr id="2" name="Slide Number Placeholder 1"/>
          <p:cNvSpPr>
            <a:spLocks noGrp="1"/>
          </p:cNvSpPr>
          <p:nvPr>
            <p:ph type="sldNum" sz="quarter" idx="12"/>
          </p:nvPr>
        </p:nvSpPr>
        <p:spPr/>
        <p:txBody>
          <a:bodyPr/>
          <a:lstStyle/>
          <a:p>
            <a:fld id="{13B540AB-6939-4937-A918-1D15FF1C7CE3}" type="slidenum">
              <a:rPr lang="nl-BE" smtClean="0">
                <a:solidFill>
                  <a:schemeClr val="tx1">
                    <a:lumMod val="50000"/>
                    <a:lumOff val="50000"/>
                  </a:schemeClr>
                </a:solidFill>
              </a:rPr>
              <a:pPr/>
              <a:t>82</a:t>
            </a:fld>
            <a:endParaRPr lang="nl-BE" dirty="0">
              <a:solidFill>
                <a:schemeClr val="tx1">
                  <a:lumMod val="50000"/>
                  <a:lumOff val="50000"/>
                </a:schemeClr>
              </a:solidFill>
            </a:endParaRPr>
          </a:p>
        </p:txBody>
      </p:sp>
      <p:sp>
        <p:nvSpPr>
          <p:cNvPr id="8" name="Content Placeholder 4"/>
          <p:cNvSpPr txBox="1">
            <a:spLocks/>
          </p:cNvSpPr>
          <p:nvPr/>
        </p:nvSpPr>
        <p:spPr>
          <a:xfrm>
            <a:off x="428468" y="4430274"/>
            <a:ext cx="8212041" cy="129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rgbClr val="00236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rgbClr val="00236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rgbClr val="00236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rgbClr val="00236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rgbClr val="0023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chemeClr val="tx1">
                    <a:lumMod val="65000"/>
                    <a:lumOff val="35000"/>
                  </a:schemeClr>
                </a:solidFill>
                <a:latin typeface="+mn-lt"/>
              </a:rPr>
              <a:t>u</a:t>
            </a:r>
            <a:r>
              <a:rPr lang="en-US" dirty="0" smtClean="0">
                <a:solidFill>
                  <a:schemeClr val="tx1">
                    <a:lumMod val="65000"/>
                    <a:lumOff val="35000"/>
                  </a:schemeClr>
                </a:solidFill>
                <a:latin typeface="+mn-lt"/>
              </a:rPr>
              <a:t>sing </a:t>
            </a:r>
            <a:r>
              <a:rPr lang="en-US" dirty="0">
                <a:solidFill>
                  <a:schemeClr val="tx1">
                    <a:lumMod val="65000"/>
                    <a:lumOff val="35000"/>
                  </a:schemeClr>
                </a:solidFill>
                <a:latin typeface="+mn-lt"/>
              </a:rPr>
              <a:t>the app’s UI, and not requiring deeper (more costly) </a:t>
            </a:r>
            <a:r>
              <a:rPr lang="en-US" dirty="0" smtClean="0">
                <a:solidFill>
                  <a:schemeClr val="tx1">
                    <a:lumMod val="65000"/>
                    <a:lumOff val="35000"/>
                  </a:schemeClr>
                </a:solidFill>
                <a:latin typeface="+mn-lt"/>
              </a:rPr>
              <a:t>integration</a:t>
            </a:r>
            <a:endParaRPr lang="en-US" dirty="0">
              <a:solidFill>
                <a:schemeClr val="tx1">
                  <a:lumMod val="65000"/>
                  <a:lumOff val="35000"/>
                </a:schemeClr>
              </a:solidFill>
              <a:latin typeface="+mn-lt"/>
            </a:endParaRPr>
          </a:p>
        </p:txBody>
      </p:sp>
      <p:sp>
        <p:nvSpPr>
          <p:cNvPr id="9" name="Date Placeholder 8"/>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14654381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139143" y="4312294"/>
            <a:ext cx="3528392" cy="165618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269875" indent="88900" algn="r"/>
            <a:r>
              <a:rPr lang="nl-BE" b="1" dirty="0" smtClean="0">
                <a:solidFill>
                  <a:srgbClr val="FFC000"/>
                </a:solidFill>
              </a:rPr>
              <a:t>Traditional</a:t>
            </a:r>
          </a:p>
          <a:p>
            <a:pPr marL="269875" indent="88900" algn="r"/>
            <a:r>
              <a:rPr lang="nl-BE" b="1" dirty="0" smtClean="0">
                <a:solidFill>
                  <a:srgbClr val="FFC000"/>
                </a:solidFill>
              </a:rPr>
              <a:t>Applications</a:t>
            </a:r>
          </a:p>
          <a:p>
            <a:pPr marL="269875" indent="88900" algn="r"/>
            <a:r>
              <a:rPr lang="nl-BE" b="1" dirty="0" smtClean="0">
                <a:solidFill>
                  <a:srgbClr val="FFC000"/>
                </a:solidFill>
              </a:rPr>
              <a:t>or Services</a:t>
            </a:r>
            <a:endParaRPr lang="fr-BE" b="1" dirty="0">
              <a:solidFill>
                <a:srgbClr val="FFC000"/>
              </a:solidFill>
            </a:endParaRPr>
          </a:p>
        </p:txBody>
      </p:sp>
      <p:sp>
        <p:nvSpPr>
          <p:cNvPr id="2" name="Title 1"/>
          <p:cNvSpPr>
            <a:spLocks noGrp="1"/>
          </p:cNvSpPr>
          <p:nvPr>
            <p:ph type="title"/>
          </p:nvPr>
        </p:nvSpPr>
        <p:spPr/>
        <p:txBody>
          <a:bodyPr/>
          <a:lstStyle/>
          <a:p>
            <a:r>
              <a:rPr lang="en-US" dirty="0" smtClean="0"/>
              <a:t>Difference with “normal” automation?</a:t>
            </a:r>
            <a:endParaRPr lang="fr-BE" dirty="0"/>
          </a:p>
        </p:txBody>
      </p:sp>
      <p:sp>
        <p:nvSpPr>
          <p:cNvPr id="3" name="Content Placeholder 2"/>
          <p:cNvSpPr>
            <a:spLocks noGrp="1"/>
          </p:cNvSpPr>
          <p:nvPr>
            <p:ph idx="1"/>
          </p:nvPr>
        </p:nvSpPr>
        <p:spPr/>
        <p:txBody>
          <a:bodyPr/>
          <a:lstStyle/>
          <a:p>
            <a:r>
              <a:rPr lang="en-US" dirty="0"/>
              <a:t>s</a:t>
            </a:r>
            <a:r>
              <a:rPr lang="en-US" dirty="0" smtClean="0"/>
              <a:t>oftware robots simulate manual clicks and keystrokes, performing actions and business logic</a:t>
            </a:r>
          </a:p>
          <a:p>
            <a:r>
              <a:rPr lang="en-US" dirty="0"/>
              <a:t>n</a:t>
            </a:r>
            <a:r>
              <a:rPr lang="en-US" dirty="0" smtClean="0"/>
              <a:t>ormal automation requires new systems to be built and integrated =&gt; normal automation is usually costly and time consuming</a:t>
            </a:r>
          </a:p>
          <a:p>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pPr/>
              <a:t>83</a:t>
            </a:fld>
            <a:endParaRPr lang="nl-BE" dirty="0"/>
          </a:p>
        </p:txBody>
      </p:sp>
      <p:grpSp>
        <p:nvGrpSpPr>
          <p:cNvPr id="22" name="Group 21"/>
          <p:cNvGrpSpPr/>
          <p:nvPr/>
        </p:nvGrpSpPr>
        <p:grpSpPr>
          <a:xfrm>
            <a:off x="2267744" y="3304182"/>
            <a:ext cx="5112568" cy="2736304"/>
            <a:chOff x="1900401" y="3573016"/>
            <a:chExt cx="5112568" cy="2736304"/>
          </a:xfrm>
        </p:grpSpPr>
        <p:cxnSp>
          <p:nvCxnSpPr>
            <p:cNvPr id="6" name="Straight Arrow Connector 5"/>
            <p:cNvCxnSpPr/>
            <p:nvPr/>
          </p:nvCxnSpPr>
          <p:spPr>
            <a:xfrm flipV="1">
              <a:off x="1900401" y="3573016"/>
              <a:ext cx="0" cy="2736304"/>
            </a:xfrm>
            <a:prstGeom prst="straightConnector1">
              <a:avLst/>
            </a:prstGeom>
            <a:ln w="19050" cap="sq">
              <a:solidFill>
                <a:schemeClr val="tx1">
                  <a:lumMod val="65000"/>
                  <a:lumOff val="35000"/>
                </a:schemeClr>
              </a:solidFill>
              <a:round/>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00401" y="6309320"/>
              <a:ext cx="5112568"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3859223" y="3109644"/>
            <a:ext cx="1975221" cy="338554"/>
          </a:xfrm>
          <a:prstGeom prst="rect">
            <a:avLst/>
          </a:prstGeom>
          <a:noFill/>
        </p:spPr>
        <p:txBody>
          <a:bodyPr wrap="none" rtlCol="0">
            <a:spAutoFit/>
          </a:bodyPr>
          <a:lstStyle/>
          <a:p>
            <a:pPr algn="ctr" fontAlgn="base"/>
            <a:r>
              <a:rPr lang="en-US" sz="1600" dirty="0">
                <a:solidFill>
                  <a:schemeClr val="tx1">
                    <a:lumMod val="65000"/>
                    <a:lumOff val="35000"/>
                  </a:schemeClr>
                </a:solidFill>
                <a:latin typeface="Arial" panose="020B0604020202020204" pitchFamily="34" charset="0"/>
                <a:cs typeface="Arial" panose="020B0604020202020204" pitchFamily="34" charset="0"/>
              </a:rPr>
              <a:t>Automation</a:t>
            </a:r>
            <a:r>
              <a:rPr lang="en-US" sz="1600" dirty="0" smtClean="0"/>
              <a:t> </a:t>
            </a:r>
            <a:r>
              <a:rPr lang="en-US" sz="1600" dirty="0">
                <a:solidFill>
                  <a:schemeClr val="tx1">
                    <a:lumMod val="65000"/>
                    <a:lumOff val="35000"/>
                  </a:schemeClr>
                </a:solidFill>
                <a:latin typeface="Arial" panose="020B0604020202020204" pitchFamily="34" charset="0"/>
                <a:cs typeface="Arial" panose="020B0604020202020204" pitchFamily="34" charset="0"/>
              </a:rPr>
              <a:t>Options</a:t>
            </a:r>
            <a:endParaRPr lang="fr-BE"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6943204" y="6040486"/>
            <a:ext cx="804451" cy="276999"/>
          </a:xfrm>
          <a:prstGeom prst="rect">
            <a:avLst/>
          </a:prstGeom>
          <a:noFill/>
          <a:ln>
            <a:noFill/>
          </a:ln>
        </p:spPr>
        <p:txBody>
          <a:bodyPr wrap="none" rtlCol="0">
            <a:spAutoFit/>
          </a:bodyPr>
          <a:lstStyle/>
          <a:p>
            <a:r>
              <a:rPr lang="nl-BE" sz="1200" dirty="0" smtClean="0">
                <a:solidFill>
                  <a:schemeClr val="tx1">
                    <a:lumMod val="65000"/>
                    <a:lumOff val="35000"/>
                  </a:schemeClr>
                </a:solidFill>
              </a:rPr>
              <a:t>expensive</a:t>
            </a:r>
            <a:endParaRPr lang="fr-BE" sz="1200" dirty="0">
              <a:solidFill>
                <a:schemeClr val="tx1">
                  <a:lumMod val="65000"/>
                  <a:lumOff val="35000"/>
                </a:schemeClr>
              </a:solidFill>
            </a:endParaRPr>
          </a:p>
        </p:txBody>
      </p:sp>
      <p:sp>
        <p:nvSpPr>
          <p:cNvPr id="13" name="TextBox 12"/>
          <p:cNvSpPr txBox="1"/>
          <p:nvPr/>
        </p:nvSpPr>
        <p:spPr>
          <a:xfrm>
            <a:off x="1865518" y="6040486"/>
            <a:ext cx="561372" cy="276999"/>
          </a:xfrm>
          <a:prstGeom prst="rect">
            <a:avLst/>
          </a:prstGeom>
          <a:noFill/>
          <a:ln>
            <a:noFill/>
          </a:ln>
        </p:spPr>
        <p:txBody>
          <a:bodyPr wrap="none" rtlCol="0">
            <a:spAutoFit/>
          </a:bodyPr>
          <a:lstStyle/>
          <a:p>
            <a:r>
              <a:rPr lang="nl-BE" sz="1200" dirty="0" smtClean="0">
                <a:solidFill>
                  <a:schemeClr val="tx1">
                    <a:lumMod val="65000"/>
                    <a:lumOff val="35000"/>
                  </a:schemeClr>
                </a:solidFill>
              </a:rPr>
              <a:t>cheap</a:t>
            </a:r>
            <a:endParaRPr lang="fr-BE" sz="1200" dirty="0">
              <a:solidFill>
                <a:schemeClr val="tx1">
                  <a:lumMod val="65000"/>
                  <a:lumOff val="35000"/>
                </a:schemeClr>
              </a:solidFill>
            </a:endParaRPr>
          </a:p>
        </p:txBody>
      </p:sp>
      <p:sp>
        <p:nvSpPr>
          <p:cNvPr id="14" name="TextBox 13"/>
          <p:cNvSpPr txBox="1"/>
          <p:nvPr/>
        </p:nvSpPr>
        <p:spPr>
          <a:xfrm>
            <a:off x="778216" y="5781156"/>
            <a:ext cx="1568839" cy="276999"/>
          </a:xfrm>
          <a:prstGeom prst="rect">
            <a:avLst/>
          </a:prstGeom>
          <a:noFill/>
          <a:ln>
            <a:noFill/>
          </a:ln>
        </p:spPr>
        <p:txBody>
          <a:bodyPr wrap="square" rtlCol="0">
            <a:spAutoFit/>
          </a:bodyPr>
          <a:lstStyle/>
          <a:p>
            <a:r>
              <a:rPr lang="nl-BE" sz="1200" dirty="0">
                <a:solidFill>
                  <a:schemeClr val="tx1">
                    <a:lumMod val="65000"/>
                    <a:lumOff val="35000"/>
                  </a:schemeClr>
                </a:solidFill>
              </a:rPr>
              <a:t>d</a:t>
            </a:r>
            <a:r>
              <a:rPr lang="nl-BE" sz="1200" dirty="0" smtClean="0">
                <a:solidFill>
                  <a:schemeClr val="tx1">
                    <a:lumMod val="65000"/>
                    <a:lumOff val="35000"/>
                  </a:schemeClr>
                </a:solidFill>
              </a:rPr>
              <a:t>eterminsitic process</a:t>
            </a:r>
            <a:endParaRPr lang="fr-BE" sz="1200" dirty="0">
              <a:solidFill>
                <a:schemeClr val="tx1">
                  <a:lumMod val="65000"/>
                  <a:lumOff val="35000"/>
                </a:schemeClr>
              </a:solidFill>
            </a:endParaRPr>
          </a:p>
        </p:txBody>
      </p:sp>
      <p:sp>
        <p:nvSpPr>
          <p:cNvPr id="15" name="TextBox 14"/>
          <p:cNvSpPr txBox="1"/>
          <p:nvPr/>
        </p:nvSpPr>
        <p:spPr>
          <a:xfrm>
            <a:off x="778216" y="3376190"/>
            <a:ext cx="1568839" cy="461665"/>
          </a:xfrm>
          <a:prstGeom prst="rect">
            <a:avLst/>
          </a:prstGeom>
          <a:noFill/>
          <a:ln>
            <a:noFill/>
          </a:ln>
        </p:spPr>
        <p:txBody>
          <a:bodyPr wrap="square" rtlCol="0">
            <a:spAutoFit/>
          </a:bodyPr>
          <a:lstStyle/>
          <a:p>
            <a:r>
              <a:rPr lang="nl-BE" sz="1200" dirty="0" smtClean="0">
                <a:solidFill>
                  <a:schemeClr val="tx1">
                    <a:lumMod val="65000"/>
                    <a:lumOff val="35000"/>
                  </a:schemeClr>
                </a:solidFill>
              </a:rPr>
              <a:t>process requiring intelligence</a:t>
            </a:r>
            <a:endParaRPr lang="fr-BE" sz="1200" dirty="0">
              <a:solidFill>
                <a:schemeClr val="tx1">
                  <a:lumMod val="65000"/>
                  <a:lumOff val="35000"/>
                </a:schemeClr>
              </a:solidFill>
            </a:endParaRPr>
          </a:p>
        </p:txBody>
      </p:sp>
      <p:sp>
        <p:nvSpPr>
          <p:cNvPr id="20" name="Rectangle 19"/>
          <p:cNvSpPr/>
          <p:nvPr/>
        </p:nvSpPr>
        <p:spPr>
          <a:xfrm>
            <a:off x="4253543" y="3520206"/>
            <a:ext cx="3091885" cy="1019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nl-BE" b="1" dirty="0" smtClean="0">
                <a:solidFill>
                  <a:schemeClr val="accent1"/>
                </a:solidFill>
              </a:rPr>
              <a:t>AI based solutions</a:t>
            </a:r>
            <a:endParaRPr lang="fr-BE" b="1" dirty="0">
              <a:solidFill>
                <a:schemeClr val="accent1"/>
              </a:solidFill>
            </a:endParaRPr>
          </a:p>
        </p:txBody>
      </p:sp>
      <p:sp>
        <p:nvSpPr>
          <p:cNvPr id="23" name="Rectangle 22"/>
          <p:cNvSpPr/>
          <p:nvPr/>
        </p:nvSpPr>
        <p:spPr>
          <a:xfrm>
            <a:off x="2437072" y="4906525"/>
            <a:ext cx="2409761" cy="10619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smtClean="0">
                <a:solidFill>
                  <a:srgbClr val="FF0000"/>
                </a:solidFill>
              </a:rPr>
              <a:t>RPA</a:t>
            </a:r>
            <a:endParaRPr lang="fr-BE" b="1" dirty="0">
              <a:solidFill>
                <a:srgbClr val="FF0000"/>
              </a:solidFill>
            </a:endParaRPr>
          </a:p>
        </p:txBody>
      </p:sp>
      <p:sp>
        <p:nvSpPr>
          <p:cNvPr id="17" name="Rectangle 16"/>
          <p:cNvSpPr/>
          <p:nvPr/>
        </p:nvSpPr>
        <p:spPr>
          <a:xfrm>
            <a:off x="3715207" y="3880246"/>
            <a:ext cx="1607036" cy="19393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smtClean="0">
                <a:solidFill>
                  <a:schemeClr val="accent3"/>
                </a:solidFill>
              </a:rPr>
              <a:t>BPM based</a:t>
            </a:r>
          </a:p>
          <a:p>
            <a:pPr>
              <a:lnSpc>
                <a:spcPct val="150000"/>
              </a:lnSpc>
            </a:pPr>
            <a:r>
              <a:rPr lang="nl-BE" b="1" dirty="0" smtClean="0">
                <a:solidFill>
                  <a:schemeClr val="accent3"/>
                </a:solidFill>
              </a:rPr>
              <a:t>solutions</a:t>
            </a:r>
            <a:endParaRPr lang="fr-BE" b="1" dirty="0">
              <a:solidFill>
                <a:schemeClr val="accent3"/>
              </a:solidFill>
            </a:endParaRPr>
          </a:p>
        </p:txBody>
      </p:sp>
      <p:sp>
        <p:nvSpPr>
          <p:cNvPr id="11" name="Date Placeholder 10"/>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8934578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a:t>
            </a:r>
            <a:r>
              <a:rPr lang="en-US" dirty="0" smtClean="0"/>
              <a:t>ind of </a:t>
            </a:r>
            <a:r>
              <a:rPr lang="en-US" dirty="0"/>
              <a:t>processes </a:t>
            </a:r>
            <a:r>
              <a:rPr lang="en-US" dirty="0" smtClean="0"/>
              <a:t>automated using RPA</a:t>
            </a:r>
            <a:endParaRPr lang="fr-BE" dirty="0"/>
          </a:p>
        </p:txBody>
      </p:sp>
      <p:sp>
        <p:nvSpPr>
          <p:cNvPr id="3" name="Content Placeholder 2"/>
          <p:cNvSpPr>
            <a:spLocks noGrp="1"/>
          </p:cNvSpPr>
          <p:nvPr>
            <p:ph idx="1"/>
          </p:nvPr>
        </p:nvSpPr>
        <p:spPr/>
        <p:txBody>
          <a:bodyPr>
            <a:normAutofit/>
          </a:bodyPr>
          <a:lstStyle/>
          <a:p>
            <a:pPr fontAlgn="base"/>
            <a:r>
              <a:rPr lang="en-US" dirty="0"/>
              <a:t>r</a:t>
            </a:r>
            <a:r>
              <a:rPr lang="en-US" dirty="0" smtClean="0"/>
              <a:t>epeatable, rules-driven software interactions </a:t>
            </a:r>
            <a:r>
              <a:rPr lang="en-US" dirty="0"/>
              <a:t>by human users are low hanging fruits for </a:t>
            </a:r>
            <a:r>
              <a:rPr lang="en-US" dirty="0" smtClean="0"/>
              <a:t>RPA</a:t>
            </a:r>
          </a:p>
          <a:p>
            <a:pPr fontAlgn="base"/>
            <a:r>
              <a:rPr lang="en-US" dirty="0"/>
              <a:t>e</a:t>
            </a:r>
            <a:r>
              <a:rPr lang="en-US" dirty="0" smtClean="0"/>
              <a:t>specially high-volume / long-running</a:t>
            </a:r>
          </a:p>
          <a:p>
            <a:pPr fontAlgn="base"/>
            <a:r>
              <a:rPr lang="en-US" dirty="0"/>
              <a:t>u</a:t>
            </a:r>
            <a:r>
              <a:rPr lang="en-US" dirty="0" smtClean="0"/>
              <a:t>ntil the </a:t>
            </a:r>
            <a:r>
              <a:rPr lang="en-US" dirty="0"/>
              <a:t>time a process can be </a:t>
            </a:r>
            <a:r>
              <a:rPr lang="en-US" dirty="0" smtClean="0"/>
              <a:t>automated within a more robust development effort, </a:t>
            </a:r>
            <a:r>
              <a:rPr lang="en-US" dirty="0"/>
              <a:t>it can be automated with </a:t>
            </a:r>
            <a:r>
              <a:rPr lang="en-US" dirty="0" smtClean="0"/>
              <a:t>RPA</a:t>
            </a:r>
            <a:endParaRPr lang="en-US" dirty="0"/>
          </a:p>
          <a:p>
            <a:pPr fontAlgn="base"/>
            <a:r>
              <a:rPr lang="en-US" dirty="0"/>
              <a:t>m</a:t>
            </a:r>
            <a:r>
              <a:rPr lang="en-US" dirty="0" smtClean="0"/>
              <a:t>ost RPA </a:t>
            </a:r>
            <a:r>
              <a:rPr lang="en-US" dirty="0"/>
              <a:t>tools </a:t>
            </a:r>
            <a:r>
              <a:rPr lang="en-US" dirty="0" smtClean="0"/>
              <a:t>support </a:t>
            </a:r>
            <a:r>
              <a:rPr lang="en-US" dirty="0"/>
              <a:t>recording actions on these </a:t>
            </a:r>
            <a:r>
              <a:rPr lang="en-US" dirty="0" smtClean="0"/>
              <a:t>applications, which can then </a:t>
            </a:r>
            <a:r>
              <a:rPr lang="en-US" dirty="0"/>
              <a:t>be replayed </a:t>
            </a:r>
            <a:r>
              <a:rPr lang="en-US" dirty="0" smtClean="0"/>
              <a:t>many times:</a:t>
            </a:r>
            <a:endParaRPr lang="en-US" dirty="0"/>
          </a:p>
          <a:p>
            <a:pPr lvl="1" fontAlgn="base"/>
            <a:r>
              <a:rPr lang="en-US" dirty="0"/>
              <a:t>Web based</a:t>
            </a:r>
          </a:p>
          <a:p>
            <a:pPr lvl="1" fontAlgn="base"/>
            <a:r>
              <a:rPr lang="en-US" dirty="0"/>
              <a:t>Desktop</a:t>
            </a:r>
          </a:p>
          <a:p>
            <a:pPr lvl="1" fontAlgn="base"/>
            <a:r>
              <a:rPr lang="en-US" dirty="0"/>
              <a:t>Citrix</a:t>
            </a:r>
          </a:p>
          <a:p>
            <a:pPr lvl="1" fontAlgn="base"/>
            <a:r>
              <a:rPr lang="en-US" dirty="0"/>
              <a:t>SAP</a:t>
            </a:r>
          </a:p>
          <a:p>
            <a:pPr lvl="1" fontAlgn="base"/>
            <a:r>
              <a:rPr lang="en-US" dirty="0" err="1" smtClean="0"/>
              <a:t>Exce</a:t>
            </a:r>
            <a:r>
              <a:rPr lang="fr-BE" dirty="0" smtClean="0"/>
              <a:t>l</a:t>
            </a:r>
            <a:endParaRPr lang="en-US" dirty="0"/>
          </a:p>
        </p:txBody>
      </p:sp>
      <p:sp>
        <p:nvSpPr>
          <p:cNvPr id="4" name="Slide Number Placeholder 3"/>
          <p:cNvSpPr>
            <a:spLocks noGrp="1"/>
          </p:cNvSpPr>
          <p:nvPr>
            <p:ph type="sldNum" sz="quarter" idx="12"/>
          </p:nvPr>
        </p:nvSpPr>
        <p:spPr>
          <a:xfrm>
            <a:off x="3518520" y="6453336"/>
            <a:ext cx="2133600" cy="365125"/>
          </a:xfrm>
        </p:spPr>
        <p:txBody>
          <a:bodyPr/>
          <a:lstStyle/>
          <a:p>
            <a:fld id="{13B540AB-6939-4937-A918-1D15FF1C7CE3}" type="slidenum">
              <a:rPr lang="nl-BE" smtClean="0">
                <a:solidFill>
                  <a:schemeClr val="tx1">
                    <a:lumMod val="50000"/>
                    <a:lumOff val="50000"/>
                  </a:schemeClr>
                </a:solidFill>
              </a:rPr>
              <a:pPr/>
              <a:t>84</a:t>
            </a:fld>
            <a:endParaRPr lang="nl-BE" dirty="0">
              <a:solidFill>
                <a:schemeClr val="tx1">
                  <a:lumMod val="50000"/>
                  <a:lumOff val="50000"/>
                </a:schemeClr>
              </a:solidFill>
            </a:endParaRPr>
          </a:p>
        </p:txBody>
      </p:sp>
      <p:sp>
        <p:nvSpPr>
          <p:cNvPr id="5" name="Date Placeholder 4"/>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6815580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a:t>
            </a:r>
            <a:r>
              <a:rPr lang="en-US" dirty="0"/>
              <a:t>than h</a:t>
            </a:r>
            <a:r>
              <a:rPr lang="en-US" dirty="0" smtClean="0"/>
              <a:t>umans ?</a:t>
            </a:r>
            <a:endParaRPr lang="fr-BE" dirty="0"/>
          </a:p>
        </p:txBody>
      </p:sp>
      <p:sp>
        <p:nvSpPr>
          <p:cNvPr id="3" name="Content Placeholder 2"/>
          <p:cNvSpPr>
            <a:spLocks noGrp="1"/>
          </p:cNvSpPr>
          <p:nvPr>
            <p:ph idx="1"/>
          </p:nvPr>
        </p:nvSpPr>
        <p:spPr/>
        <p:txBody>
          <a:bodyPr/>
          <a:lstStyle/>
          <a:p>
            <a:pPr fontAlgn="base"/>
            <a:r>
              <a:rPr lang="en-US" dirty="0" smtClean="0"/>
              <a:t>RPA is </a:t>
            </a:r>
            <a:r>
              <a:rPr lang="en-US" u="sng" dirty="0" smtClean="0"/>
              <a:t>not</a:t>
            </a:r>
            <a:r>
              <a:rPr lang="en-US" dirty="0" smtClean="0"/>
              <a:t> meant to </a:t>
            </a:r>
            <a:r>
              <a:rPr lang="en-US" u="sng" dirty="0" smtClean="0"/>
              <a:t>replace</a:t>
            </a:r>
            <a:r>
              <a:rPr lang="en-US" dirty="0" smtClean="0"/>
              <a:t> humans </a:t>
            </a:r>
            <a:r>
              <a:rPr lang="en-US" dirty="0"/>
              <a:t>but to </a:t>
            </a:r>
            <a:r>
              <a:rPr lang="en-US" u="sng" dirty="0" smtClean="0"/>
              <a:t>help</a:t>
            </a:r>
            <a:r>
              <a:rPr lang="en-US" dirty="0" smtClean="0"/>
              <a:t> </a:t>
            </a:r>
            <a:r>
              <a:rPr lang="en-US" smtClean="0"/>
              <a:t>human workers</a:t>
            </a:r>
            <a:endParaRPr lang="en-US" dirty="0" smtClean="0"/>
          </a:p>
          <a:p>
            <a:pPr fontAlgn="base"/>
            <a:endParaRPr lang="en-US" dirty="0" smtClean="0"/>
          </a:p>
          <a:p>
            <a:pPr fontAlgn="base"/>
            <a:r>
              <a:rPr lang="en-US" dirty="0"/>
              <a:t>s</a:t>
            </a:r>
            <a:r>
              <a:rPr lang="en-US" dirty="0" smtClean="0"/>
              <a:t>oftware </a:t>
            </a:r>
            <a:r>
              <a:rPr lang="en-US" dirty="0"/>
              <a:t>robots are </a:t>
            </a:r>
            <a:r>
              <a:rPr lang="en-US" dirty="0" smtClean="0"/>
              <a:t>good for tasks which </a:t>
            </a:r>
            <a:r>
              <a:rPr lang="en-US" dirty="0"/>
              <a:t>are mundane, repetitive and </a:t>
            </a:r>
            <a:r>
              <a:rPr lang="en-US" dirty="0" smtClean="0"/>
              <a:t>disliked by most employees</a:t>
            </a:r>
            <a:endParaRPr lang="en-US" dirty="0"/>
          </a:p>
          <a:p>
            <a:pPr marL="0" indent="0" fontAlgn="base">
              <a:buNone/>
            </a:pPr>
            <a:endParaRPr lang="en-US" dirty="0" smtClean="0"/>
          </a:p>
          <a:p>
            <a:pPr fontAlgn="base"/>
            <a:r>
              <a:rPr lang="en-US" dirty="0"/>
              <a:t>f</a:t>
            </a:r>
            <a:r>
              <a:rPr lang="en-US" dirty="0" smtClean="0"/>
              <a:t>or some kinds of applications, bots are better</a:t>
            </a:r>
            <a:endParaRPr lang="en-US" dirty="0"/>
          </a:p>
          <a:p>
            <a:pPr lvl="1" fontAlgn="base"/>
            <a:r>
              <a:rPr lang="en-US" dirty="0"/>
              <a:t>r</a:t>
            </a:r>
            <a:r>
              <a:rPr lang="en-US" dirty="0" smtClean="0"/>
              <a:t>obots </a:t>
            </a:r>
            <a:r>
              <a:rPr lang="en-US" dirty="0"/>
              <a:t>can run </a:t>
            </a:r>
            <a:r>
              <a:rPr lang="en-US" dirty="0" smtClean="0"/>
              <a:t>24/7</a:t>
            </a:r>
            <a:endParaRPr lang="en-US" dirty="0"/>
          </a:p>
          <a:p>
            <a:pPr lvl="1" fontAlgn="base"/>
            <a:r>
              <a:rPr lang="en-US" dirty="0"/>
              <a:t>r</a:t>
            </a:r>
            <a:r>
              <a:rPr lang="en-US" dirty="0" smtClean="0"/>
              <a:t>obot is not error-prone (completely deterministic </a:t>
            </a:r>
            <a:r>
              <a:rPr lang="en-US" dirty="0" err="1" smtClean="0"/>
              <a:t>behaviour</a:t>
            </a:r>
            <a:r>
              <a:rPr lang="en-US" dirty="0" smtClean="0"/>
              <a:t>, doesn’t “forget” a step in the process)</a:t>
            </a:r>
            <a:endParaRPr lang="en-US" dirty="0"/>
          </a:p>
          <a:p>
            <a:pPr lvl="1" fontAlgn="base"/>
            <a:r>
              <a:rPr lang="en-US" dirty="0"/>
              <a:t>r</a:t>
            </a:r>
            <a:r>
              <a:rPr lang="en-US" dirty="0" smtClean="0"/>
              <a:t>obot actions can be logged in the background</a:t>
            </a:r>
            <a:endParaRPr lang="en-US" dirty="0"/>
          </a:p>
          <a:p>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solidFill>
                  <a:schemeClr val="tx1">
                    <a:lumMod val="50000"/>
                    <a:lumOff val="50000"/>
                  </a:schemeClr>
                </a:solidFill>
              </a:rPr>
              <a:pPr/>
              <a:t>85</a:t>
            </a:fld>
            <a:endParaRPr lang="nl-BE" dirty="0">
              <a:solidFill>
                <a:schemeClr val="tx1">
                  <a:lumMod val="50000"/>
                  <a:lumOff val="50000"/>
                </a:schemeClr>
              </a:solidFill>
            </a:endParaRPr>
          </a:p>
        </p:txBody>
      </p:sp>
      <p:sp>
        <p:nvSpPr>
          <p:cNvPr id="5" name="Date Placeholder 4"/>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10666620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RPA Examples</a:t>
            </a:r>
            <a:endParaRPr lang="fr-BE" dirty="0"/>
          </a:p>
        </p:txBody>
      </p:sp>
      <p:sp>
        <p:nvSpPr>
          <p:cNvPr id="3" name="Content Placeholder 2"/>
          <p:cNvSpPr>
            <a:spLocks noGrp="1"/>
          </p:cNvSpPr>
          <p:nvPr>
            <p:ph idx="1"/>
          </p:nvPr>
        </p:nvSpPr>
        <p:spPr/>
        <p:txBody>
          <a:bodyPr>
            <a:normAutofit/>
          </a:bodyPr>
          <a:lstStyle/>
          <a:p>
            <a:pPr fontAlgn="base"/>
            <a:r>
              <a:rPr lang="en-US" dirty="0"/>
              <a:t>u</a:t>
            </a:r>
            <a:r>
              <a:rPr lang="en-US" dirty="0" smtClean="0"/>
              <a:t>pload a number of files to an online archive, one by one, but automatically instead of manually</a:t>
            </a:r>
          </a:p>
          <a:p>
            <a:pPr fontAlgn="base"/>
            <a:endParaRPr lang="en-US" dirty="0" smtClean="0"/>
          </a:p>
          <a:p>
            <a:pPr fontAlgn="base"/>
            <a:r>
              <a:rPr lang="en-US" dirty="0" smtClean="0"/>
              <a:t>perform an entire procedure to prepare, print, send and archive a document, requiring only 2 inputs at the start</a:t>
            </a:r>
          </a:p>
          <a:p>
            <a:pPr fontAlgn="base"/>
            <a:endParaRPr lang="en-US" dirty="0" smtClean="0"/>
          </a:p>
          <a:p>
            <a:pPr fontAlgn="base"/>
            <a:r>
              <a:rPr lang="en-US" dirty="0"/>
              <a:t>l</a:t>
            </a:r>
            <a:r>
              <a:rPr lang="en-US" dirty="0" smtClean="0"/>
              <a:t>ogin to twitter analytics to get statistics, download and clean them, analyze them in Excel</a:t>
            </a:r>
          </a:p>
          <a:p>
            <a:pPr fontAlgn="base"/>
            <a:endParaRPr lang="en-US" dirty="0" smtClean="0"/>
          </a:p>
          <a:p>
            <a:pPr fontAlgn="base"/>
            <a:r>
              <a:rPr lang="en-US" dirty="0"/>
              <a:t>p</a:t>
            </a:r>
            <a:r>
              <a:rPr lang="en-US" dirty="0" smtClean="0"/>
              <a:t>erform a check in several systems consecutively to see if a certain user’s credentials have been added / removed</a:t>
            </a:r>
            <a:endParaRPr lang="en-US" dirty="0"/>
          </a:p>
        </p:txBody>
      </p:sp>
      <p:sp>
        <p:nvSpPr>
          <p:cNvPr id="4" name="Slide Number Placeholder 3"/>
          <p:cNvSpPr>
            <a:spLocks noGrp="1"/>
          </p:cNvSpPr>
          <p:nvPr>
            <p:ph type="sldNum" sz="quarter" idx="12"/>
          </p:nvPr>
        </p:nvSpPr>
        <p:spPr/>
        <p:txBody>
          <a:bodyPr/>
          <a:lstStyle/>
          <a:p>
            <a:fld id="{13B540AB-6939-4937-A918-1D15FF1C7CE3}" type="slidenum">
              <a:rPr lang="nl-BE" smtClean="0">
                <a:solidFill>
                  <a:schemeClr val="tx1">
                    <a:lumMod val="50000"/>
                    <a:lumOff val="50000"/>
                  </a:schemeClr>
                </a:solidFill>
              </a:rPr>
              <a:pPr/>
              <a:t>86</a:t>
            </a:fld>
            <a:endParaRPr lang="nl-BE" dirty="0">
              <a:solidFill>
                <a:schemeClr val="tx1">
                  <a:lumMod val="50000"/>
                  <a:lumOff val="50000"/>
                </a:schemeClr>
              </a:solidFill>
            </a:endParaRPr>
          </a:p>
        </p:txBody>
      </p:sp>
      <p:sp>
        <p:nvSpPr>
          <p:cNvPr id="5" name="Date Placeholder 4"/>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36740337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Cognitive RPA</a:t>
            </a:r>
            <a:endParaRPr lang="fr-BE" dirty="0"/>
          </a:p>
        </p:txBody>
      </p:sp>
      <p:sp>
        <p:nvSpPr>
          <p:cNvPr id="3" name="Content Placeholder 2"/>
          <p:cNvSpPr>
            <a:spLocks noGrp="1"/>
          </p:cNvSpPr>
          <p:nvPr>
            <p:ph idx="1"/>
          </p:nvPr>
        </p:nvSpPr>
        <p:spPr/>
        <p:txBody>
          <a:bodyPr/>
          <a:lstStyle/>
          <a:p>
            <a:r>
              <a:rPr lang="en-US" smtClean="0"/>
              <a:t>= RPA using AI</a:t>
            </a:r>
          </a:p>
          <a:p>
            <a:r>
              <a:rPr lang="en-US" smtClean="0"/>
              <a:t>extends and improves the range of actions that are typically possible using RPA</a:t>
            </a:r>
          </a:p>
          <a:p>
            <a:r>
              <a:rPr lang="en-US" smtClean="0"/>
              <a:t>leverages different AI technologies, such as natural language processing (NLP), text analytics and data mining, semantic technology and machine learning</a:t>
            </a:r>
          </a:p>
          <a:p>
            <a:r>
              <a:rPr lang="en-US" smtClean="0"/>
              <a:t>helps bring automation to more processes, using not only structured data, but also the growing volumes of unstructured information.</a:t>
            </a:r>
          </a:p>
          <a:p>
            <a:r>
              <a:rPr lang="en-US" smtClean="0"/>
              <a:t>with AI, unstructured data such as customer emails can be analyzed and transformed into data useful for the next step in a process; RPA takes then over from AI</a:t>
            </a:r>
          </a:p>
          <a:p>
            <a:endParaRPr lang="fr-BE" dirty="0"/>
          </a:p>
        </p:txBody>
      </p:sp>
      <p:sp>
        <p:nvSpPr>
          <p:cNvPr id="5" name="Date Placeholder 4"/>
          <p:cNvSpPr>
            <a:spLocks noGrp="1"/>
          </p:cNvSpPr>
          <p:nvPr>
            <p:ph type="dt" sz="half" idx="10"/>
          </p:nvPr>
        </p:nvSpPr>
        <p:spPr/>
        <p:txBody>
          <a:bodyPr/>
          <a:lstStyle/>
          <a:p>
            <a:r>
              <a:rPr lang="fr-FR" smtClean="0"/>
              <a:t>18/06/2018</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pPr/>
              <a:t>87</a:t>
            </a:fld>
            <a:endParaRPr lang="nl-BE" dirty="0"/>
          </a:p>
        </p:txBody>
      </p:sp>
    </p:spTree>
    <p:extLst>
      <p:ext uri="{BB962C8B-B14F-4D97-AF65-F5344CB8AC3E}">
        <p14:creationId xmlns:p14="http://schemas.microsoft.com/office/powerpoint/2010/main" val="19514959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Evaluation</a:t>
            </a:r>
            <a:endParaRPr lang="en-US" noProof="0" dirty="0"/>
          </a:p>
        </p:txBody>
      </p:sp>
      <p:sp>
        <p:nvSpPr>
          <p:cNvPr id="9" name="Text Placeholder 8"/>
          <p:cNvSpPr>
            <a:spLocks noGrp="1"/>
          </p:cNvSpPr>
          <p:nvPr>
            <p:ph type="body" idx="1"/>
          </p:nvPr>
        </p:nvSpPr>
        <p:spPr>
          <a:xfrm>
            <a:off x="457200" y="1196752"/>
            <a:ext cx="4040188" cy="639762"/>
          </a:xfrm>
        </p:spPr>
        <p:txBody>
          <a:bodyPr/>
          <a:lstStyle/>
          <a:p>
            <a:r>
              <a:rPr lang="nl-BE" smtClean="0"/>
              <a:t>Advantages</a:t>
            </a:r>
            <a:endParaRPr lang="fr-BE" dirty="0"/>
          </a:p>
        </p:txBody>
      </p:sp>
      <p:sp>
        <p:nvSpPr>
          <p:cNvPr id="10" name="Content Placeholder 9"/>
          <p:cNvSpPr>
            <a:spLocks noGrp="1"/>
          </p:cNvSpPr>
          <p:nvPr>
            <p:ph sz="half" idx="2"/>
          </p:nvPr>
        </p:nvSpPr>
        <p:spPr>
          <a:xfrm>
            <a:off x="457200" y="1836514"/>
            <a:ext cx="4040188" cy="3951288"/>
          </a:xfrm>
        </p:spPr>
        <p:txBody>
          <a:bodyPr>
            <a:normAutofit fontScale="92500"/>
          </a:bodyPr>
          <a:lstStyle/>
          <a:p>
            <a:r>
              <a:rPr lang="nl-BE" smtClean="0"/>
              <a:t>easier, faster than other options</a:t>
            </a:r>
          </a:p>
          <a:p>
            <a:r>
              <a:rPr lang="nl-BE" smtClean="0"/>
              <a:t>usable by non-IT (power users)</a:t>
            </a:r>
          </a:p>
          <a:p>
            <a:r>
              <a:rPr lang="nl-BE" smtClean="0"/>
              <a:t>quick ROI</a:t>
            </a:r>
          </a:p>
          <a:p>
            <a:r>
              <a:rPr lang="nl-BE" smtClean="0"/>
              <a:t>can be used with legacy or otherwise difficult or inconvenient to integrate systems (eg no API available)</a:t>
            </a:r>
          </a:p>
          <a:p>
            <a:r>
              <a:rPr lang="nl-BE" smtClean="0"/>
              <a:t>quick, temporary solution</a:t>
            </a:r>
            <a:endParaRPr lang="nl-BE" dirty="0" smtClean="0"/>
          </a:p>
        </p:txBody>
      </p:sp>
      <p:sp>
        <p:nvSpPr>
          <p:cNvPr id="11" name="Text Placeholder 10"/>
          <p:cNvSpPr>
            <a:spLocks noGrp="1"/>
          </p:cNvSpPr>
          <p:nvPr>
            <p:ph type="body" sz="quarter" idx="3"/>
          </p:nvPr>
        </p:nvSpPr>
        <p:spPr>
          <a:xfrm>
            <a:off x="4645025" y="1196752"/>
            <a:ext cx="4041775" cy="639762"/>
          </a:xfrm>
        </p:spPr>
        <p:txBody>
          <a:bodyPr/>
          <a:lstStyle/>
          <a:p>
            <a:r>
              <a:rPr lang="nl-BE" smtClean="0"/>
              <a:t>Disadvantages</a:t>
            </a:r>
            <a:endParaRPr lang="fr-BE" dirty="0"/>
          </a:p>
        </p:txBody>
      </p:sp>
      <p:sp>
        <p:nvSpPr>
          <p:cNvPr id="12" name="Content Placeholder 11"/>
          <p:cNvSpPr>
            <a:spLocks noGrp="1"/>
          </p:cNvSpPr>
          <p:nvPr>
            <p:ph sz="quarter" idx="4"/>
          </p:nvPr>
        </p:nvSpPr>
        <p:spPr>
          <a:xfrm>
            <a:off x="4645025" y="1836514"/>
            <a:ext cx="4041775" cy="3951288"/>
          </a:xfrm>
        </p:spPr>
        <p:txBody>
          <a:bodyPr>
            <a:normAutofit fontScale="92500" lnSpcReduction="20000"/>
          </a:bodyPr>
          <a:lstStyle/>
          <a:p>
            <a:r>
              <a:rPr lang="nl-BE" smtClean="0"/>
              <a:t>more work to accomodate branching / complex processes (easiest for “happy path” only)</a:t>
            </a:r>
          </a:p>
          <a:p>
            <a:r>
              <a:rPr lang="nl-BE" smtClean="0"/>
              <a:t>sensitive to UI change in automated systems</a:t>
            </a:r>
          </a:p>
          <a:p>
            <a:r>
              <a:rPr lang="nl-BE" smtClean="0"/>
              <a:t>less robust in general (greater stability requires more testing and exception handling, reducing ROI speed)</a:t>
            </a:r>
          </a:p>
          <a:p>
            <a:r>
              <a:rPr lang="nl-BE" smtClean="0"/>
              <a:t>existence of RPA script may discourage building more robust/permanent solution</a:t>
            </a:r>
          </a:p>
          <a:p>
            <a:r>
              <a:rPr lang="nl-BE" smtClean="0"/>
              <a:t>quick, temporary solution</a:t>
            </a:r>
            <a:endParaRPr lang="nl-BE" dirty="0"/>
          </a:p>
        </p:txBody>
      </p:sp>
      <p:sp>
        <p:nvSpPr>
          <p:cNvPr id="3" name="Date Placeholder 2"/>
          <p:cNvSpPr>
            <a:spLocks noGrp="1"/>
          </p:cNvSpPr>
          <p:nvPr>
            <p:ph type="dt" sz="half" idx="10"/>
          </p:nvPr>
        </p:nvSpPr>
        <p:spPr/>
        <p:txBody>
          <a:bodyPr/>
          <a:lstStyle/>
          <a:p>
            <a:r>
              <a:rPr lang="fr-FR" smtClean="0"/>
              <a:t>18/06/2018</a:t>
            </a:r>
            <a:endParaRPr lang="nl-BE" dirty="0"/>
          </a:p>
        </p:txBody>
      </p:sp>
      <p:sp>
        <p:nvSpPr>
          <p:cNvPr id="2" name="Slide Number Placeholder 1"/>
          <p:cNvSpPr>
            <a:spLocks noGrp="1"/>
          </p:cNvSpPr>
          <p:nvPr>
            <p:ph type="sldNum" sz="quarter" idx="12"/>
          </p:nvPr>
        </p:nvSpPr>
        <p:spPr/>
        <p:txBody>
          <a:bodyPr/>
          <a:lstStyle/>
          <a:p>
            <a:fld id="{13B540AB-6939-4937-A918-1D15FF1C7CE3}" type="slidenum">
              <a:rPr lang="nl-BE" smtClean="0"/>
              <a:pPr/>
              <a:t>88</a:t>
            </a:fld>
            <a:endParaRPr lang="nl-BE" dirty="0"/>
          </a:p>
        </p:txBody>
      </p:sp>
    </p:spTree>
    <p:extLst>
      <p:ext uri="{BB962C8B-B14F-4D97-AF65-F5344CB8AC3E}">
        <p14:creationId xmlns:p14="http://schemas.microsoft.com/office/powerpoint/2010/main" val="25642793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Enkele nieuwe tendenzen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Conver-sational</a:t>
            </a:r>
            <a:r>
              <a:rPr lang="nl-BE" dirty="0"/>
              <a:t> Interfaces</a:t>
            </a:r>
            <a:endParaRPr lang="fr-BE" dirty="0"/>
          </a:p>
        </p:txBody>
      </p:sp>
      <p:sp>
        <p:nvSpPr>
          <p:cNvPr id="11" name="Hexagon 10"/>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Autono-mous</a:t>
            </a:r>
            <a:r>
              <a:rPr lang="nl-BE" dirty="0"/>
              <a:t> </a:t>
            </a:r>
            <a:r>
              <a:rPr lang="nl-BE" dirty="0" err="1"/>
              <a:t>agents</a:t>
            </a:r>
            <a:r>
              <a:rPr lang="nl-BE" dirty="0"/>
              <a:t> </a:t>
            </a:r>
            <a:r>
              <a:rPr lang="nl-BE" dirty="0" err="1"/>
              <a:t>and</a:t>
            </a:r>
            <a:r>
              <a:rPr lang="nl-BE" dirty="0"/>
              <a:t> </a:t>
            </a:r>
            <a:r>
              <a:rPr lang="nl-BE" dirty="0" err="1"/>
              <a:t>things</a:t>
            </a:r>
            <a:endParaRPr lang="fr-BE" dirty="0"/>
          </a:p>
        </p:txBody>
      </p:sp>
      <p:sp>
        <p:nvSpPr>
          <p:cNvPr id="12" name="Hexagon 11"/>
          <p:cNvSpPr/>
          <p:nvPr/>
        </p:nvSpPr>
        <p:spPr>
          <a:xfrm>
            <a:off x="5581070" y="263323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Adaptive</a:t>
            </a:r>
            <a:r>
              <a:rPr lang="nl-BE" dirty="0"/>
              <a:t> security </a:t>
            </a:r>
            <a:r>
              <a:rPr lang="nl-BE" dirty="0" err="1"/>
              <a:t>architec-ture</a:t>
            </a:r>
            <a:endParaRPr lang="fr-BE" dirty="0"/>
          </a:p>
        </p:txBody>
      </p:sp>
      <p:sp>
        <p:nvSpPr>
          <p:cNvPr id="13" name="Hexagon 12"/>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Robotic</a:t>
            </a:r>
            <a:r>
              <a:rPr lang="nl-BE" dirty="0"/>
              <a:t> </a:t>
            </a:r>
            <a:r>
              <a:rPr lang="nl-BE" dirty="0" err="1"/>
              <a:t>process</a:t>
            </a:r>
            <a:r>
              <a:rPr lang="nl-BE" dirty="0"/>
              <a:t> auto-</a:t>
            </a:r>
            <a:r>
              <a:rPr lang="nl-BE" dirty="0" err="1"/>
              <a:t>mation</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source software</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95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277"/>
            <a:ext cx="8229600" cy="1143000"/>
          </a:xfrm>
        </p:spPr>
        <p:txBody>
          <a:bodyPr/>
          <a:lstStyle/>
          <a:p>
            <a:r>
              <a:rPr lang="nl-BE" dirty="0" smtClean="0"/>
              <a:t>Blockchain</a:t>
            </a:r>
            <a:endParaRPr lang="nl-BE" dirty="0"/>
          </a:p>
        </p:txBody>
      </p:sp>
      <p:sp>
        <p:nvSpPr>
          <p:cNvPr id="4" name="Slide Number Placeholder 3"/>
          <p:cNvSpPr>
            <a:spLocks noGrp="1"/>
          </p:cNvSpPr>
          <p:nvPr>
            <p:ph type="sldNum" sz="quarter" idx="12"/>
          </p:nvPr>
        </p:nvSpPr>
        <p:spPr/>
        <p:txBody>
          <a:bodyPr/>
          <a:lstStyle/>
          <a:p>
            <a:fld id="{13B540AB-6939-4937-A918-1D15FF1C7CE3}" type="slidenum">
              <a:rPr lang="nl-BE" smtClean="0"/>
              <a:t>9</a:t>
            </a:fld>
            <a:endParaRPr lang="nl-BE" dirty="0"/>
          </a:p>
        </p:txBody>
      </p:sp>
      <p:sp>
        <p:nvSpPr>
          <p:cNvPr id="46" name="Rounded Rectangle 45"/>
          <p:cNvSpPr/>
          <p:nvPr/>
        </p:nvSpPr>
        <p:spPr>
          <a:xfrm>
            <a:off x="3953191" y="4631535"/>
            <a:ext cx="4723265" cy="720000"/>
          </a:xfrm>
          <a:prstGeom prst="roundRect">
            <a:avLst>
              <a:gd name="adj" fmla="val 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solidFill>
                  <a:schemeClr val="tx1"/>
                </a:solidFill>
              </a:rPr>
              <a:t>At </a:t>
            </a:r>
            <a:r>
              <a:rPr lang="nl-BE" dirty="0" err="1" smtClean="0">
                <a:solidFill>
                  <a:schemeClr val="tx1"/>
                </a:solidFill>
              </a:rPr>
              <a:t>predetermined</a:t>
            </a:r>
            <a:r>
              <a:rPr lang="nl-BE" dirty="0" smtClean="0">
                <a:solidFill>
                  <a:schemeClr val="tx1"/>
                </a:solidFill>
              </a:rPr>
              <a:t> </a:t>
            </a:r>
            <a:r>
              <a:rPr lang="nl-BE" dirty="0" err="1" smtClean="0">
                <a:solidFill>
                  <a:schemeClr val="tx1"/>
                </a:solidFill>
              </a:rPr>
              <a:t>frequency</a:t>
            </a:r>
            <a:r>
              <a:rPr lang="nl-BE" dirty="0" smtClean="0">
                <a:solidFill>
                  <a:schemeClr val="tx1"/>
                </a:solidFill>
              </a:rPr>
              <a:t> new block </a:t>
            </a:r>
            <a:r>
              <a:rPr lang="nl-BE" dirty="0" err="1" smtClean="0">
                <a:solidFill>
                  <a:schemeClr val="tx1"/>
                </a:solidFill>
              </a:rPr>
              <a:t>appended</a:t>
            </a:r>
            <a:r>
              <a:rPr lang="nl-BE" dirty="0" smtClean="0">
                <a:solidFill>
                  <a:schemeClr val="tx1"/>
                </a:solidFill>
              </a:rPr>
              <a:t> </a:t>
            </a:r>
            <a:r>
              <a:rPr lang="nl-BE" dirty="0" err="1" smtClean="0">
                <a:solidFill>
                  <a:schemeClr val="tx1"/>
                </a:solidFill>
              </a:rPr>
              <a:t>with</a:t>
            </a:r>
            <a:r>
              <a:rPr lang="nl-BE" dirty="0" smtClean="0">
                <a:solidFill>
                  <a:schemeClr val="tx1"/>
                </a:solidFill>
              </a:rPr>
              <a:t> most recent transactions</a:t>
            </a:r>
            <a:endParaRPr lang="nl-BE" dirty="0">
              <a:solidFill>
                <a:schemeClr val="tx1"/>
              </a:solidFill>
            </a:endParaRPr>
          </a:p>
        </p:txBody>
      </p:sp>
      <p:sp>
        <p:nvSpPr>
          <p:cNvPr id="47" name="Rounded Rectangle 46"/>
          <p:cNvSpPr/>
          <p:nvPr/>
        </p:nvSpPr>
        <p:spPr>
          <a:xfrm>
            <a:off x="2521118" y="5517312"/>
            <a:ext cx="2562272" cy="720000"/>
          </a:xfrm>
          <a:prstGeom prst="roundRect">
            <a:avLst>
              <a:gd name="adj" fmla="val 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solidFill>
                  <a:schemeClr val="tx1"/>
                </a:solidFill>
              </a:rPr>
              <a:t>Transaction </a:t>
            </a:r>
            <a:r>
              <a:rPr lang="nl-BE" dirty="0">
                <a:solidFill>
                  <a:schemeClr val="tx1"/>
                </a:solidFill>
              </a:rPr>
              <a:t>in </a:t>
            </a:r>
            <a:r>
              <a:rPr lang="nl-BE" dirty="0" smtClean="0">
                <a:solidFill>
                  <a:schemeClr val="tx1"/>
                </a:solidFill>
              </a:rPr>
              <a:t>blockchain </a:t>
            </a:r>
            <a:r>
              <a:rPr lang="nl-BE" dirty="0" err="1" smtClean="0">
                <a:solidFill>
                  <a:schemeClr val="tx1"/>
                </a:solidFill>
              </a:rPr>
              <a:t>cannot</a:t>
            </a:r>
            <a:r>
              <a:rPr lang="nl-BE" dirty="0" smtClean="0">
                <a:solidFill>
                  <a:schemeClr val="tx1"/>
                </a:solidFill>
              </a:rPr>
              <a:t> </a:t>
            </a:r>
            <a:r>
              <a:rPr lang="nl-BE" dirty="0" err="1" smtClean="0">
                <a:solidFill>
                  <a:schemeClr val="tx1"/>
                </a:solidFill>
              </a:rPr>
              <a:t>be</a:t>
            </a:r>
            <a:r>
              <a:rPr lang="nl-BE" dirty="0" smtClean="0">
                <a:solidFill>
                  <a:schemeClr val="tx1"/>
                </a:solidFill>
              </a:rPr>
              <a:t> </a:t>
            </a:r>
            <a:r>
              <a:rPr lang="nl-BE" dirty="0" err="1" smtClean="0">
                <a:solidFill>
                  <a:schemeClr val="tx1"/>
                </a:solidFill>
              </a:rPr>
              <a:t>removed</a:t>
            </a:r>
            <a:endParaRPr lang="nl-BE" dirty="0">
              <a:solidFill>
                <a:schemeClr val="tx1"/>
              </a:solidFill>
            </a:endParaRPr>
          </a:p>
        </p:txBody>
      </p:sp>
      <p:sp>
        <p:nvSpPr>
          <p:cNvPr id="48" name="Rounded Rectangle 47"/>
          <p:cNvSpPr/>
          <p:nvPr/>
        </p:nvSpPr>
        <p:spPr>
          <a:xfrm>
            <a:off x="182649" y="5517312"/>
            <a:ext cx="2153349" cy="720000"/>
          </a:xfrm>
          <a:prstGeom prst="roundRect">
            <a:avLst>
              <a:gd name="adj" fmla="val 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a:solidFill>
                  <a:schemeClr val="tx1"/>
                </a:solidFill>
              </a:rPr>
              <a:t>blockchain </a:t>
            </a:r>
            <a:r>
              <a:rPr lang="nl-BE" dirty="0" err="1" smtClean="0">
                <a:solidFill>
                  <a:schemeClr val="tx1"/>
                </a:solidFill>
              </a:rPr>
              <a:t>contains</a:t>
            </a:r>
            <a:r>
              <a:rPr lang="nl-BE" dirty="0" smtClean="0">
                <a:solidFill>
                  <a:schemeClr val="tx1"/>
                </a:solidFill>
              </a:rPr>
              <a:t> ALL transactions</a:t>
            </a:r>
          </a:p>
        </p:txBody>
      </p:sp>
      <p:sp>
        <p:nvSpPr>
          <p:cNvPr id="49" name="Rounded Rectangle 48"/>
          <p:cNvSpPr/>
          <p:nvPr/>
        </p:nvSpPr>
        <p:spPr>
          <a:xfrm>
            <a:off x="182649" y="4631535"/>
            <a:ext cx="3589251" cy="720000"/>
          </a:xfrm>
          <a:prstGeom prst="roundRect">
            <a:avLst>
              <a:gd name="adj" fmla="val 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a:solidFill>
                  <a:schemeClr val="tx1"/>
                </a:solidFill>
              </a:rPr>
              <a:t>Blockchain = </a:t>
            </a:r>
            <a:r>
              <a:rPr lang="nl-BE" dirty="0" err="1" smtClean="0">
                <a:solidFill>
                  <a:schemeClr val="tx1"/>
                </a:solidFill>
              </a:rPr>
              <a:t>concatenation</a:t>
            </a:r>
            <a:r>
              <a:rPr lang="nl-BE" dirty="0" smtClean="0">
                <a:solidFill>
                  <a:schemeClr val="tx1"/>
                </a:solidFill>
              </a:rPr>
              <a:t> of blocks, </a:t>
            </a:r>
            <a:r>
              <a:rPr lang="nl-BE" dirty="0" err="1" smtClean="0">
                <a:solidFill>
                  <a:schemeClr val="tx1"/>
                </a:solidFill>
              </a:rPr>
              <a:t>which</a:t>
            </a:r>
            <a:r>
              <a:rPr lang="nl-BE" dirty="0" smtClean="0">
                <a:solidFill>
                  <a:schemeClr val="tx1"/>
                </a:solidFill>
              </a:rPr>
              <a:t> </a:t>
            </a:r>
            <a:r>
              <a:rPr lang="nl-BE" dirty="0" err="1" smtClean="0">
                <a:solidFill>
                  <a:schemeClr val="tx1"/>
                </a:solidFill>
              </a:rPr>
              <a:t>contain</a:t>
            </a:r>
            <a:r>
              <a:rPr lang="nl-BE" dirty="0" smtClean="0">
                <a:solidFill>
                  <a:schemeClr val="tx1"/>
                </a:solidFill>
              </a:rPr>
              <a:t> transactions</a:t>
            </a:r>
            <a:endParaRPr lang="nl-BE" dirty="0">
              <a:solidFill>
                <a:schemeClr val="tx1"/>
              </a:solidFill>
            </a:endParaRPr>
          </a:p>
        </p:txBody>
      </p:sp>
      <p:sp>
        <p:nvSpPr>
          <p:cNvPr id="50" name="Rounded Rectangle 49"/>
          <p:cNvSpPr/>
          <p:nvPr/>
        </p:nvSpPr>
        <p:spPr>
          <a:xfrm>
            <a:off x="5274166" y="5517312"/>
            <a:ext cx="3402290" cy="720000"/>
          </a:xfrm>
          <a:prstGeom prst="roundRect">
            <a:avLst>
              <a:gd name="adj" fmla="val 0"/>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err="1" smtClean="0">
                <a:solidFill>
                  <a:schemeClr val="tx1"/>
                </a:solidFill>
              </a:rPr>
              <a:t>Many</a:t>
            </a:r>
            <a:r>
              <a:rPr lang="nl-BE" dirty="0" smtClean="0">
                <a:solidFill>
                  <a:schemeClr val="tx1"/>
                </a:solidFill>
              </a:rPr>
              <a:t> </a:t>
            </a:r>
            <a:r>
              <a:rPr lang="nl-BE" dirty="0" err="1" smtClean="0">
                <a:solidFill>
                  <a:schemeClr val="tx1"/>
                </a:solidFill>
              </a:rPr>
              <a:t>entities</a:t>
            </a:r>
            <a:r>
              <a:rPr lang="nl-BE" dirty="0" smtClean="0">
                <a:solidFill>
                  <a:schemeClr val="tx1"/>
                </a:solidFill>
              </a:rPr>
              <a:t> </a:t>
            </a:r>
            <a:r>
              <a:rPr lang="nl-BE" dirty="0" err="1" smtClean="0">
                <a:solidFill>
                  <a:schemeClr val="tx1"/>
                </a:solidFill>
              </a:rPr>
              <a:t>possess</a:t>
            </a:r>
            <a:r>
              <a:rPr lang="nl-BE" dirty="0" smtClean="0">
                <a:solidFill>
                  <a:schemeClr val="tx1"/>
                </a:solidFill>
              </a:rPr>
              <a:t> the </a:t>
            </a:r>
            <a:r>
              <a:rPr lang="nl-BE" dirty="0" err="1" smtClean="0">
                <a:solidFill>
                  <a:schemeClr val="tx1"/>
                </a:solidFill>
              </a:rPr>
              <a:t>same</a:t>
            </a:r>
            <a:r>
              <a:rPr lang="nl-BE" dirty="0" smtClean="0">
                <a:solidFill>
                  <a:schemeClr val="tx1"/>
                </a:solidFill>
              </a:rPr>
              <a:t> copy of the blockchain</a:t>
            </a:r>
            <a:endParaRPr lang="nl-BE" dirty="0">
              <a:solidFill>
                <a:schemeClr val="tx1"/>
              </a:solidFill>
            </a:endParaRPr>
          </a:p>
        </p:txBody>
      </p:sp>
      <p:sp>
        <p:nvSpPr>
          <p:cNvPr id="76" name="Rounded Rectangle 75"/>
          <p:cNvSpPr/>
          <p:nvPr/>
        </p:nvSpPr>
        <p:spPr>
          <a:xfrm>
            <a:off x="112692" y="1174047"/>
            <a:ext cx="1980000" cy="2521886"/>
          </a:xfrm>
          <a:prstGeom prst="roundRect">
            <a:avLst>
              <a:gd name="adj" fmla="val 9664"/>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8" name="Rounded Rectangle 77"/>
          <p:cNvSpPr/>
          <p:nvPr/>
        </p:nvSpPr>
        <p:spPr>
          <a:xfrm>
            <a:off x="231967" y="3130754"/>
            <a:ext cx="1745224"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9" name="Rounded Rectangle 78"/>
          <p:cNvSpPr/>
          <p:nvPr/>
        </p:nvSpPr>
        <p:spPr>
          <a:xfrm>
            <a:off x="230708" y="2137337"/>
            <a:ext cx="1746364"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0" name="TextBox 79"/>
          <p:cNvSpPr txBox="1"/>
          <p:nvPr/>
        </p:nvSpPr>
        <p:spPr>
          <a:xfrm>
            <a:off x="554401" y="1174047"/>
            <a:ext cx="973343" cy="369332"/>
          </a:xfrm>
          <a:prstGeom prst="rect">
            <a:avLst/>
          </a:prstGeom>
          <a:noFill/>
        </p:spPr>
        <p:txBody>
          <a:bodyPr wrap="none" rtlCol="0">
            <a:spAutoFit/>
          </a:bodyPr>
          <a:lstStyle/>
          <a:p>
            <a:r>
              <a:rPr lang="nl-BE" dirty="0" smtClean="0"/>
              <a:t>Block 51</a:t>
            </a:r>
            <a:endParaRPr lang="nl-BE" dirty="0"/>
          </a:p>
        </p:txBody>
      </p:sp>
      <p:sp>
        <p:nvSpPr>
          <p:cNvPr id="82" name="Rounded Rectangle 81"/>
          <p:cNvSpPr/>
          <p:nvPr/>
        </p:nvSpPr>
        <p:spPr>
          <a:xfrm>
            <a:off x="2453070" y="1174048"/>
            <a:ext cx="1980000" cy="3045206"/>
          </a:xfrm>
          <a:prstGeom prst="roundRect">
            <a:avLst>
              <a:gd name="adj" fmla="val 9664"/>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3" name="Rounded Rectangle 82"/>
          <p:cNvSpPr/>
          <p:nvPr/>
        </p:nvSpPr>
        <p:spPr>
          <a:xfrm>
            <a:off x="2579091" y="3145659"/>
            <a:ext cx="1746187"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4" name="Rounded Rectangle 83"/>
          <p:cNvSpPr/>
          <p:nvPr/>
        </p:nvSpPr>
        <p:spPr>
          <a:xfrm>
            <a:off x="2579174" y="1611923"/>
            <a:ext cx="1746104" cy="34249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Header</a:t>
            </a:r>
            <a:endParaRPr lang="nl-BE" dirty="0"/>
          </a:p>
        </p:txBody>
      </p:sp>
      <p:sp>
        <p:nvSpPr>
          <p:cNvPr id="86" name="TextBox 85"/>
          <p:cNvSpPr txBox="1"/>
          <p:nvPr/>
        </p:nvSpPr>
        <p:spPr>
          <a:xfrm>
            <a:off x="2902503" y="1174047"/>
            <a:ext cx="973343" cy="369332"/>
          </a:xfrm>
          <a:prstGeom prst="rect">
            <a:avLst/>
          </a:prstGeom>
          <a:noFill/>
        </p:spPr>
        <p:txBody>
          <a:bodyPr wrap="none" rtlCol="0">
            <a:spAutoFit/>
          </a:bodyPr>
          <a:lstStyle/>
          <a:p>
            <a:r>
              <a:rPr lang="nl-BE" dirty="0" smtClean="0"/>
              <a:t>Block 52</a:t>
            </a:r>
            <a:endParaRPr lang="nl-BE" dirty="0"/>
          </a:p>
        </p:txBody>
      </p:sp>
      <p:cxnSp>
        <p:nvCxnSpPr>
          <p:cNvPr id="87" name="Straight Arrow Connector 86"/>
          <p:cNvCxnSpPr>
            <a:stCxn id="84" idx="1"/>
          </p:cNvCxnSpPr>
          <p:nvPr/>
        </p:nvCxnSpPr>
        <p:spPr>
          <a:xfrm flipH="1">
            <a:off x="2092822" y="1783169"/>
            <a:ext cx="486352"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88" name="Rounded Rectangle 87"/>
          <p:cNvSpPr/>
          <p:nvPr/>
        </p:nvSpPr>
        <p:spPr>
          <a:xfrm>
            <a:off x="4792051" y="1174047"/>
            <a:ext cx="1980000" cy="3045206"/>
          </a:xfrm>
          <a:prstGeom prst="roundRect">
            <a:avLst>
              <a:gd name="adj" fmla="val 9664"/>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0" name="Rounded Rectangle 89"/>
          <p:cNvSpPr/>
          <p:nvPr/>
        </p:nvSpPr>
        <p:spPr>
          <a:xfrm>
            <a:off x="4934826" y="1611923"/>
            <a:ext cx="1729433" cy="34249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Header</a:t>
            </a:r>
            <a:endParaRPr lang="nl-BE" dirty="0"/>
          </a:p>
        </p:txBody>
      </p:sp>
      <p:sp>
        <p:nvSpPr>
          <p:cNvPr id="91" name="TextBox 90"/>
          <p:cNvSpPr txBox="1"/>
          <p:nvPr/>
        </p:nvSpPr>
        <p:spPr>
          <a:xfrm>
            <a:off x="5241484" y="1174047"/>
            <a:ext cx="973343" cy="369332"/>
          </a:xfrm>
          <a:prstGeom prst="rect">
            <a:avLst/>
          </a:prstGeom>
          <a:noFill/>
        </p:spPr>
        <p:txBody>
          <a:bodyPr wrap="none" rtlCol="0">
            <a:spAutoFit/>
          </a:bodyPr>
          <a:lstStyle/>
          <a:p>
            <a:r>
              <a:rPr lang="nl-BE" dirty="0" smtClean="0"/>
              <a:t>Block 53</a:t>
            </a:r>
            <a:endParaRPr lang="nl-BE" dirty="0"/>
          </a:p>
        </p:txBody>
      </p:sp>
      <p:sp>
        <p:nvSpPr>
          <p:cNvPr id="92" name="Rounded Rectangle 91"/>
          <p:cNvSpPr/>
          <p:nvPr/>
        </p:nvSpPr>
        <p:spPr>
          <a:xfrm>
            <a:off x="4908869" y="3148499"/>
            <a:ext cx="1746104"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4" name="Rounded Rectangle 93"/>
          <p:cNvSpPr/>
          <p:nvPr/>
        </p:nvSpPr>
        <p:spPr>
          <a:xfrm>
            <a:off x="4908869" y="2147791"/>
            <a:ext cx="1746104"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95" name="Straight Arrow Connector 94"/>
          <p:cNvCxnSpPr/>
          <p:nvPr/>
        </p:nvCxnSpPr>
        <p:spPr>
          <a:xfrm flipH="1">
            <a:off x="4429453" y="1780961"/>
            <a:ext cx="540060" cy="220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366817" y="1780961"/>
            <a:ext cx="685808"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99" name="Rounded Rectangle 98"/>
          <p:cNvSpPr/>
          <p:nvPr/>
        </p:nvSpPr>
        <p:spPr>
          <a:xfrm>
            <a:off x="231849" y="1611923"/>
            <a:ext cx="1745223" cy="34249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Header</a:t>
            </a:r>
            <a:endParaRPr lang="nl-BE" dirty="0"/>
          </a:p>
        </p:txBody>
      </p:sp>
      <p:sp>
        <p:nvSpPr>
          <p:cNvPr id="100" name="Rounded Rectangle 99"/>
          <p:cNvSpPr/>
          <p:nvPr/>
        </p:nvSpPr>
        <p:spPr>
          <a:xfrm>
            <a:off x="2570018" y="2139271"/>
            <a:ext cx="1746103"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4" name="Rounded Rectangle 103"/>
          <p:cNvSpPr/>
          <p:nvPr/>
        </p:nvSpPr>
        <p:spPr>
          <a:xfrm>
            <a:off x="2569441" y="2642465"/>
            <a:ext cx="1746187"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6" name="Rounded Rectangle 105"/>
          <p:cNvSpPr/>
          <p:nvPr/>
        </p:nvSpPr>
        <p:spPr>
          <a:xfrm>
            <a:off x="7096876" y="1174049"/>
            <a:ext cx="1980000" cy="2570522"/>
          </a:xfrm>
          <a:prstGeom prst="roundRect">
            <a:avLst>
              <a:gd name="adj" fmla="val 9664"/>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7" name="Rounded Rectangle 106"/>
          <p:cNvSpPr/>
          <p:nvPr/>
        </p:nvSpPr>
        <p:spPr>
          <a:xfrm>
            <a:off x="7236485" y="1611923"/>
            <a:ext cx="1723312" cy="34249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Header</a:t>
            </a:r>
            <a:endParaRPr lang="nl-BE" dirty="0"/>
          </a:p>
        </p:txBody>
      </p:sp>
      <p:sp>
        <p:nvSpPr>
          <p:cNvPr id="108" name="Rounded Rectangle 107"/>
          <p:cNvSpPr/>
          <p:nvPr/>
        </p:nvSpPr>
        <p:spPr>
          <a:xfrm>
            <a:off x="7213694" y="2658873"/>
            <a:ext cx="1746103"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9" name="Rounded Rectangle 108"/>
          <p:cNvSpPr/>
          <p:nvPr/>
        </p:nvSpPr>
        <p:spPr>
          <a:xfrm>
            <a:off x="7213694" y="2147791"/>
            <a:ext cx="1746103"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0" name="TextBox 109"/>
          <p:cNvSpPr txBox="1"/>
          <p:nvPr/>
        </p:nvSpPr>
        <p:spPr>
          <a:xfrm>
            <a:off x="7546309" y="1174047"/>
            <a:ext cx="973343" cy="369332"/>
          </a:xfrm>
          <a:prstGeom prst="rect">
            <a:avLst/>
          </a:prstGeom>
          <a:noFill/>
        </p:spPr>
        <p:txBody>
          <a:bodyPr wrap="none" rtlCol="0">
            <a:spAutoFit/>
          </a:bodyPr>
          <a:lstStyle/>
          <a:p>
            <a:r>
              <a:rPr lang="nl-BE" dirty="0" smtClean="0"/>
              <a:t>Block 54</a:t>
            </a:r>
            <a:endParaRPr lang="nl-BE" dirty="0"/>
          </a:p>
        </p:txBody>
      </p:sp>
      <p:cxnSp>
        <p:nvCxnSpPr>
          <p:cNvPr id="111" name="Straight Arrow Connector 110"/>
          <p:cNvCxnSpPr/>
          <p:nvPr/>
        </p:nvCxnSpPr>
        <p:spPr>
          <a:xfrm flipH="1" flipV="1">
            <a:off x="6768434" y="1782065"/>
            <a:ext cx="469784" cy="110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12" name="Rounded Rectangle 111"/>
          <p:cNvSpPr/>
          <p:nvPr/>
        </p:nvSpPr>
        <p:spPr>
          <a:xfrm>
            <a:off x="230708" y="2634045"/>
            <a:ext cx="1746364"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t>5,10 </a:t>
            </a:r>
            <a:r>
              <a:rPr lang="nl-BE" sz="1400" dirty="0"/>
              <a:t>BTC </a:t>
            </a:r>
            <a:r>
              <a:rPr lang="nl-BE" dirty="0"/>
              <a:t>     →    </a:t>
            </a:r>
          </a:p>
        </p:txBody>
      </p:sp>
      <p:sp>
        <p:nvSpPr>
          <p:cNvPr id="113" name="Rounded Rectangle 112"/>
          <p:cNvSpPr/>
          <p:nvPr/>
        </p:nvSpPr>
        <p:spPr>
          <a:xfrm>
            <a:off x="2570018" y="3648853"/>
            <a:ext cx="1746364"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dirty="0"/>
          </a:p>
        </p:txBody>
      </p:sp>
      <p:sp>
        <p:nvSpPr>
          <p:cNvPr id="114" name="Rounded Rectangle 113"/>
          <p:cNvSpPr/>
          <p:nvPr/>
        </p:nvSpPr>
        <p:spPr>
          <a:xfrm>
            <a:off x="4908869" y="2648145"/>
            <a:ext cx="1746364"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dirty="0"/>
          </a:p>
        </p:txBody>
      </p:sp>
      <p:sp>
        <p:nvSpPr>
          <p:cNvPr id="115" name="Rounded Rectangle 114"/>
          <p:cNvSpPr/>
          <p:nvPr/>
        </p:nvSpPr>
        <p:spPr>
          <a:xfrm>
            <a:off x="4908869" y="3648853"/>
            <a:ext cx="1746364"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t>0,70 </a:t>
            </a:r>
            <a:r>
              <a:rPr lang="nl-BE" sz="1400" dirty="0"/>
              <a:t>BTC </a:t>
            </a:r>
            <a:r>
              <a:rPr lang="nl-BE" dirty="0"/>
              <a:t>     →    </a:t>
            </a:r>
          </a:p>
        </p:txBody>
      </p:sp>
      <p:pic>
        <p:nvPicPr>
          <p:cNvPr id="116" name="Picture 1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44" y="2695359"/>
            <a:ext cx="324000" cy="324000"/>
          </a:xfrm>
          <a:prstGeom prst="rect">
            <a:avLst/>
          </a:prstGeom>
        </p:spPr>
      </p:pic>
      <p:pic>
        <p:nvPicPr>
          <p:cNvPr id="117" name="Picture 1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653" y="2695359"/>
            <a:ext cx="252315" cy="324000"/>
          </a:xfrm>
          <a:prstGeom prst="rect">
            <a:avLst/>
          </a:prstGeom>
        </p:spPr>
      </p:pic>
      <p:pic>
        <p:nvPicPr>
          <p:cNvPr id="118"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5908" y="3702877"/>
            <a:ext cx="248727" cy="324000"/>
          </a:xfrm>
          <a:prstGeom prst="rect">
            <a:avLst/>
          </a:prstGeom>
        </p:spPr>
      </p:pic>
      <p:pic>
        <p:nvPicPr>
          <p:cNvPr id="119" name="Picture 1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330" y="3702877"/>
            <a:ext cx="252315" cy="324000"/>
          </a:xfrm>
          <a:prstGeom prst="rect">
            <a:avLst/>
          </a:prstGeom>
        </p:spPr>
      </p:pic>
      <p:grpSp>
        <p:nvGrpSpPr>
          <p:cNvPr id="120" name="Group 119"/>
          <p:cNvGrpSpPr/>
          <p:nvPr/>
        </p:nvGrpSpPr>
        <p:grpSpPr>
          <a:xfrm>
            <a:off x="7213694" y="3169955"/>
            <a:ext cx="1746364" cy="432048"/>
            <a:chOff x="7213694" y="3169955"/>
            <a:chExt cx="1746364" cy="432048"/>
          </a:xfrm>
        </p:grpSpPr>
        <p:sp>
          <p:nvSpPr>
            <p:cNvPr id="121" name="Rounded Rectangle 120"/>
            <p:cNvSpPr/>
            <p:nvPr/>
          </p:nvSpPr>
          <p:spPr>
            <a:xfrm>
              <a:off x="7213694" y="3169955"/>
              <a:ext cx="1746364" cy="432048"/>
            </a:xfrm>
            <a:prstGeom prst="round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t>0,40 </a:t>
              </a:r>
              <a:r>
                <a:rPr lang="nl-BE" sz="1400" dirty="0"/>
                <a:t>BTC </a:t>
              </a:r>
              <a:r>
                <a:rPr lang="nl-BE" dirty="0"/>
                <a:t>     →    </a:t>
              </a:r>
            </a:p>
          </p:txBody>
        </p:sp>
        <p:pic>
          <p:nvPicPr>
            <p:cNvPr id="122"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745" y="3223979"/>
              <a:ext cx="248727" cy="324000"/>
            </a:xfrm>
            <a:prstGeom prst="rect">
              <a:avLst/>
            </a:prstGeom>
          </p:spPr>
        </p:pic>
        <p:pic>
          <p:nvPicPr>
            <p:cNvPr id="123" name="Picture 1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4456" y="3223979"/>
              <a:ext cx="324000" cy="324000"/>
            </a:xfrm>
            <a:prstGeom prst="rect">
              <a:avLst/>
            </a:prstGeom>
          </p:spPr>
        </p:pic>
      </p:grpSp>
      <p:sp>
        <p:nvSpPr>
          <p:cNvPr id="3" name="Tijdelijke aanduiding voor datum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63937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0" grpId="0" animBg="1"/>
      <p:bldP spid="91" grpId="0"/>
      <p:bldP spid="92" grpId="0" animBg="1"/>
      <p:bldP spid="94" grpId="0" animBg="1"/>
      <p:bldP spid="106" grpId="0" animBg="1"/>
      <p:bldP spid="107" grpId="0" animBg="1"/>
      <p:bldP spid="108" grpId="0" animBg="1"/>
      <p:bldP spid="109" grpId="0" animBg="1"/>
      <p:bldP spid="110" grpId="0"/>
      <p:bldP spid="114" grpId="0" animBg="1"/>
      <p:bldP spid="1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smtClean="0"/>
              <a:t>Adaptive security architecture</a:t>
            </a:r>
            <a:endParaRPr lang="fr-BE" dirty="0"/>
          </a:p>
        </p:txBody>
      </p:sp>
      <p:sp>
        <p:nvSpPr>
          <p:cNvPr id="5" name="Text Placeholder 4"/>
          <p:cNvSpPr>
            <a:spLocks noGrp="1"/>
          </p:cNvSpPr>
          <p:nvPr>
            <p:ph type="body" sz="quarter" idx="1"/>
          </p:nvPr>
        </p:nvSpPr>
        <p:spPr/>
        <p:txBody>
          <a:bodyPr>
            <a:normAutofit fontScale="85000" lnSpcReduction="10000"/>
          </a:bodyPr>
          <a:lstStyle/>
          <a:p>
            <a:r>
              <a:rPr lang="en-US" dirty="0" err="1" smtClean="0"/>
              <a:t>nood</a:t>
            </a:r>
            <a:r>
              <a:rPr lang="en-US" dirty="0" smtClean="0"/>
              <a:t> </a:t>
            </a:r>
            <a:r>
              <a:rPr lang="en-US" dirty="0" err="1" smtClean="0"/>
              <a:t>aan</a:t>
            </a:r>
            <a:r>
              <a:rPr lang="en-US" dirty="0" smtClean="0"/>
              <a:t> </a:t>
            </a:r>
            <a:r>
              <a:rPr lang="en-US" dirty="0" err="1" smtClean="0"/>
              <a:t>verhoogde</a:t>
            </a:r>
            <a:r>
              <a:rPr lang="en-US" dirty="0" smtClean="0"/>
              <a:t> </a:t>
            </a:r>
            <a:r>
              <a:rPr lang="en-US" dirty="0" err="1" smtClean="0"/>
              <a:t>aandacht</a:t>
            </a:r>
            <a:r>
              <a:rPr lang="en-US" dirty="0" smtClean="0"/>
              <a:t> </a:t>
            </a:r>
            <a:r>
              <a:rPr lang="en-US" dirty="0" err="1" smtClean="0"/>
              <a:t>voor</a:t>
            </a:r>
            <a:r>
              <a:rPr lang="en-US" dirty="0" smtClean="0"/>
              <a:t> </a:t>
            </a:r>
            <a:r>
              <a:rPr lang="en-US" dirty="0" err="1" smtClean="0"/>
              <a:t>informatieveiligheid</a:t>
            </a:r>
            <a:r>
              <a:rPr lang="en-US" dirty="0" smtClean="0"/>
              <a:t> </a:t>
            </a:r>
            <a:r>
              <a:rPr lang="en-US" dirty="0" err="1" smtClean="0"/>
              <a:t>tgv</a:t>
            </a:r>
            <a:endParaRPr lang="en-US" dirty="0" smtClean="0"/>
          </a:p>
          <a:p>
            <a:pPr lvl="1"/>
            <a:r>
              <a:rPr lang="en-US" dirty="0" err="1" smtClean="0"/>
              <a:t>verhoogde</a:t>
            </a:r>
            <a:r>
              <a:rPr lang="en-US" dirty="0" smtClean="0"/>
              <a:t> </a:t>
            </a:r>
            <a:r>
              <a:rPr lang="en-US" dirty="0" err="1" smtClean="0"/>
              <a:t>risico’s</a:t>
            </a:r>
            <a:endParaRPr lang="en-US" dirty="0" smtClean="0"/>
          </a:p>
          <a:p>
            <a:pPr lvl="1"/>
            <a:r>
              <a:rPr lang="en-US" dirty="0" err="1" smtClean="0"/>
              <a:t>verhoogde</a:t>
            </a:r>
            <a:r>
              <a:rPr lang="en-US" dirty="0" smtClean="0"/>
              <a:t> impact</a:t>
            </a:r>
          </a:p>
          <a:p>
            <a:pPr lvl="1"/>
            <a:r>
              <a:rPr lang="en-US" dirty="0" err="1" smtClean="0"/>
              <a:t>verhoogde</a:t>
            </a:r>
            <a:r>
              <a:rPr lang="en-US" dirty="0" smtClean="0"/>
              <a:t> </a:t>
            </a:r>
            <a:r>
              <a:rPr lang="en-US" dirty="0" err="1" smtClean="0"/>
              <a:t>complexiteit</a:t>
            </a:r>
            <a:r>
              <a:rPr lang="en-US" dirty="0" smtClean="0"/>
              <a:t> </a:t>
            </a:r>
            <a:r>
              <a:rPr lang="en-US" dirty="0" err="1" smtClean="0"/>
              <a:t>en</a:t>
            </a:r>
            <a:r>
              <a:rPr lang="en-US" dirty="0" smtClean="0"/>
              <a:t> </a:t>
            </a:r>
            <a:r>
              <a:rPr lang="en-US" dirty="0" err="1" smtClean="0"/>
              <a:t>dynamiek</a:t>
            </a:r>
            <a:r>
              <a:rPr lang="en-US" dirty="0" smtClean="0"/>
              <a:t> van </a:t>
            </a:r>
            <a:r>
              <a:rPr lang="en-US" dirty="0" err="1" smtClean="0"/>
              <a:t>netwerken</a:t>
            </a:r>
            <a:endParaRPr lang="en-US" dirty="0" smtClean="0"/>
          </a:p>
          <a:p>
            <a:pPr lvl="1"/>
            <a:r>
              <a:rPr lang="en-US" dirty="0" err="1" smtClean="0"/>
              <a:t>strengere</a:t>
            </a:r>
            <a:r>
              <a:rPr lang="en-US" dirty="0" smtClean="0"/>
              <a:t> </a:t>
            </a:r>
            <a:r>
              <a:rPr lang="en-US" dirty="0" err="1" smtClean="0"/>
              <a:t>regelgeving</a:t>
            </a:r>
            <a:r>
              <a:rPr lang="en-US" dirty="0" smtClean="0"/>
              <a:t> (GDPR)</a:t>
            </a:r>
          </a:p>
          <a:p>
            <a:r>
              <a:rPr lang="en-US" dirty="0" err="1" smtClean="0"/>
              <a:t>nood</a:t>
            </a:r>
            <a:r>
              <a:rPr lang="en-US" dirty="0" smtClean="0"/>
              <a:t> </a:t>
            </a:r>
            <a:r>
              <a:rPr lang="en-US" dirty="0" err="1" smtClean="0"/>
              <a:t>aan</a:t>
            </a:r>
            <a:r>
              <a:rPr lang="en-US" dirty="0" smtClean="0"/>
              <a:t> </a:t>
            </a:r>
            <a:r>
              <a:rPr lang="en-US" dirty="0" err="1" smtClean="0"/>
              <a:t>lerende</a:t>
            </a:r>
            <a:r>
              <a:rPr lang="en-US" dirty="0" smtClean="0"/>
              <a:t>, </a:t>
            </a:r>
            <a:r>
              <a:rPr lang="en-US" dirty="0" err="1" smtClean="0"/>
              <a:t>zichzelf</a:t>
            </a:r>
            <a:r>
              <a:rPr lang="en-US" dirty="0" smtClean="0"/>
              <a:t> </a:t>
            </a:r>
            <a:r>
              <a:rPr lang="en-US" dirty="0" err="1" smtClean="0"/>
              <a:t>beschermende</a:t>
            </a:r>
            <a:r>
              <a:rPr lang="en-US" dirty="0" smtClean="0"/>
              <a:t> </a:t>
            </a:r>
            <a:r>
              <a:rPr lang="en-US" dirty="0" err="1" smtClean="0"/>
              <a:t>systemen</a:t>
            </a:r>
            <a:r>
              <a:rPr lang="en-US" dirty="0" smtClean="0"/>
              <a:t> </a:t>
            </a:r>
            <a:r>
              <a:rPr lang="en-US" dirty="0" err="1" smtClean="0"/>
              <a:t>ipv</a:t>
            </a:r>
            <a:r>
              <a:rPr lang="en-US" dirty="0" smtClean="0"/>
              <a:t> </a:t>
            </a:r>
            <a:r>
              <a:rPr lang="en-US" dirty="0" err="1" smtClean="0"/>
              <a:t>loutere</a:t>
            </a:r>
            <a:r>
              <a:rPr lang="en-US" dirty="0" smtClean="0"/>
              <a:t> </a:t>
            </a:r>
            <a:r>
              <a:rPr lang="en-US" dirty="0" err="1" smtClean="0"/>
              <a:t>periferiebeveiliging</a:t>
            </a:r>
            <a:endParaRPr lang="en-US" dirty="0" smtClean="0"/>
          </a:p>
          <a:p>
            <a:r>
              <a:rPr lang="en-US" dirty="0" smtClean="0"/>
              <a:t>adaptive security architecture is </a:t>
            </a:r>
            <a:r>
              <a:rPr lang="en-US" dirty="0" err="1" smtClean="0"/>
              <a:t>antwoord</a:t>
            </a:r>
            <a:r>
              <a:rPr lang="en-US" dirty="0" smtClean="0"/>
              <a:t> op </a:t>
            </a:r>
            <a:r>
              <a:rPr lang="en-US" dirty="0" err="1" smtClean="0"/>
              <a:t>verhoogde</a:t>
            </a:r>
            <a:r>
              <a:rPr lang="en-US" dirty="0" smtClean="0"/>
              <a:t> </a:t>
            </a:r>
            <a:r>
              <a:rPr lang="en-US" dirty="0" err="1" smtClean="0"/>
              <a:t>complexiteit</a:t>
            </a:r>
            <a:r>
              <a:rPr lang="en-US" dirty="0" smtClean="0"/>
              <a:t> </a:t>
            </a:r>
            <a:r>
              <a:rPr lang="en-US" dirty="0" err="1" smtClean="0"/>
              <a:t>en</a:t>
            </a:r>
            <a:r>
              <a:rPr lang="en-US" dirty="0" smtClean="0"/>
              <a:t> </a:t>
            </a:r>
            <a:r>
              <a:rPr lang="en-US" dirty="0" err="1" smtClean="0"/>
              <a:t>dynamiek</a:t>
            </a:r>
            <a:r>
              <a:rPr lang="en-US" dirty="0" smtClean="0"/>
              <a:t> van </a:t>
            </a:r>
            <a:r>
              <a:rPr lang="en-US" dirty="0" err="1" smtClean="0"/>
              <a:t>netwerken</a:t>
            </a:r>
            <a:r>
              <a:rPr lang="en-US" dirty="0" smtClean="0"/>
              <a:t> </a:t>
            </a:r>
            <a:r>
              <a:rPr lang="en-US" dirty="0" err="1" smtClean="0"/>
              <a:t>en</a:t>
            </a:r>
            <a:r>
              <a:rPr lang="en-US" dirty="0" smtClean="0"/>
              <a:t> </a:t>
            </a:r>
            <a:r>
              <a:rPr lang="en-US" dirty="0" err="1" smtClean="0"/>
              <a:t>toenemende</a:t>
            </a:r>
            <a:r>
              <a:rPr lang="en-US" dirty="0" smtClean="0"/>
              <a:t> </a:t>
            </a:r>
            <a:r>
              <a:rPr lang="en-US" dirty="0" err="1" smtClean="0"/>
              <a:t>aanvallen</a:t>
            </a:r>
            <a:r>
              <a:rPr lang="en-US" dirty="0" smtClean="0"/>
              <a:t> </a:t>
            </a:r>
            <a:r>
              <a:rPr lang="en-US" dirty="0" err="1" smtClean="0"/>
              <a:t>onder</a:t>
            </a:r>
            <a:r>
              <a:rPr lang="en-US" dirty="0" smtClean="0"/>
              <a:t> </a:t>
            </a:r>
            <a:r>
              <a:rPr lang="en-US" dirty="0" err="1" smtClean="0"/>
              <a:t>meer</a:t>
            </a:r>
            <a:r>
              <a:rPr lang="en-US" dirty="0" smtClean="0"/>
              <a:t> door</a:t>
            </a:r>
          </a:p>
          <a:p>
            <a:pPr lvl="1"/>
            <a:r>
              <a:rPr lang="en-US" dirty="0" err="1" smtClean="0"/>
              <a:t>zoeken</a:t>
            </a:r>
            <a:r>
              <a:rPr lang="en-US" dirty="0" smtClean="0"/>
              <a:t> </a:t>
            </a:r>
            <a:r>
              <a:rPr lang="en-US" dirty="0" err="1" smtClean="0"/>
              <a:t>en</a:t>
            </a:r>
            <a:r>
              <a:rPr lang="en-US" dirty="0" smtClean="0"/>
              <a:t> </a:t>
            </a:r>
            <a:r>
              <a:rPr lang="en-US" dirty="0" err="1" smtClean="0"/>
              <a:t>blokkeren</a:t>
            </a:r>
            <a:r>
              <a:rPr lang="en-US" dirty="0" smtClean="0"/>
              <a:t> van </a:t>
            </a:r>
            <a:r>
              <a:rPr lang="en-US" dirty="0" err="1" smtClean="0"/>
              <a:t>kwaadwillig</a:t>
            </a:r>
            <a:r>
              <a:rPr lang="en-US" dirty="0" smtClean="0"/>
              <a:t> </a:t>
            </a:r>
            <a:r>
              <a:rPr lang="en-US" dirty="0" err="1" smtClean="0"/>
              <a:t>netwerkverkeer</a:t>
            </a:r>
            <a:endParaRPr lang="en-US" dirty="0" smtClean="0"/>
          </a:p>
          <a:p>
            <a:pPr lvl="1"/>
            <a:r>
              <a:rPr lang="en-US" dirty="0" err="1" smtClean="0"/>
              <a:t>herkennen</a:t>
            </a:r>
            <a:r>
              <a:rPr lang="en-US" dirty="0" smtClean="0"/>
              <a:t> van </a:t>
            </a:r>
            <a:r>
              <a:rPr lang="en-US" dirty="0" err="1" smtClean="0"/>
              <a:t>abnormaal</a:t>
            </a:r>
            <a:r>
              <a:rPr lang="en-US" dirty="0" smtClean="0"/>
              <a:t> </a:t>
            </a:r>
            <a:r>
              <a:rPr lang="en-US" dirty="0" err="1" smtClean="0"/>
              <a:t>gedrag</a:t>
            </a:r>
            <a:r>
              <a:rPr lang="en-US" dirty="0" smtClean="0"/>
              <a:t> van </a:t>
            </a:r>
            <a:r>
              <a:rPr lang="en-US" dirty="0" err="1" smtClean="0"/>
              <a:t>gebruikers</a:t>
            </a:r>
            <a:endParaRPr lang="en-US" dirty="0" smtClean="0"/>
          </a:p>
          <a:p>
            <a:pPr lvl="1"/>
            <a:r>
              <a:rPr lang="en-US" dirty="0" err="1" smtClean="0"/>
              <a:t>opsporen</a:t>
            </a:r>
            <a:r>
              <a:rPr lang="en-US" dirty="0" smtClean="0"/>
              <a:t> van </a:t>
            </a:r>
            <a:r>
              <a:rPr lang="en-US" dirty="0" err="1" smtClean="0"/>
              <a:t>zwakke</a:t>
            </a:r>
            <a:r>
              <a:rPr lang="en-US" dirty="0" smtClean="0"/>
              <a:t> </a:t>
            </a:r>
            <a:r>
              <a:rPr lang="en-US" dirty="0" err="1" smtClean="0"/>
              <a:t>punten</a:t>
            </a:r>
            <a:r>
              <a:rPr lang="en-US" dirty="0" smtClean="0"/>
              <a:t> in het </a:t>
            </a:r>
            <a:r>
              <a:rPr lang="en-US" dirty="0" err="1" smtClean="0"/>
              <a:t>netwerk</a:t>
            </a:r>
            <a:endParaRPr lang="en-US" dirty="0" smtClean="0"/>
          </a:p>
          <a:p>
            <a:pPr lvl="1"/>
            <a:r>
              <a:rPr lang="en-US" dirty="0" err="1" smtClean="0"/>
              <a:t>afdwingen</a:t>
            </a:r>
            <a:r>
              <a:rPr lang="en-US" dirty="0" smtClean="0"/>
              <a:t> van </a:t>
            </a:r>
            <a:r>
              <a:rPr lang="en-US" dirty="0" err="1" smtClean="0"/>
              <a:t>beveiligingsregels</a:t>
            </a:r>
            <a:endParaRPr lang="en-US" dirty="0" smtClean="0"/>
          </a:p>
          <a:p>
            <a:pPr lvl="1"/>
            <a:r>
              <a:rPr lang="en-US" dirty="0" err="1" smtClean="0"/>
              <a:t>produceren</a:t>
            </a:r>
            <a:r>
              <a:rPr lang="en-US" dirty="0" smtClean="0"/>
              <a:t> van dashboards </a:t>
            </a:r>
            <a:r>
              <a:rPr lang="en-US" dirty="0" err="1" smtClean="0"/>
              <a:t>en</a:t>
            </a:r>
            <a:r>
              <a:rPr lang="en-US" dirty="0" smtClean="0"/>
              <a:t> </a:t>
            </a:r>
            <a:r>
              <a:rPr lang="en-US" dirty="0" err="1" smtClean="0"/>
              <a:t>auditen</a:t>
            </a:r>
            <a:r>
              <a:rPr lang="en-US" dirty="0" smtClean="0"/>
              <a:t> van data</a:t>
            </a:r>
          </a:p>
          <a:p>
            <a:r>
              <a:rPr lang="en-US" dirty="0" smtClean="0"/>
              <a:t>de </a:t>
            </a:r>
            <a:r>
              <a:rPr lang="en-US" dirty="0" err="1" smtClean="0"/>
              <a:t>klassieke</a:t>
            </a:r>
            <a:r>
              <a:rPr lang="en-US" dirty="0" smtClean="0"/>
              <a:t> </a:t>
            </a:r>
            <a:r>
              <a:rPr lang="en-US" dirty="0" err="1" smtClean="0"/>
              <a:t>ontdekking</a:t>
            </a:r>
            <a:r>
              <a:rPr lang="en-US" dirty="0" smtClean="0"/>
              <a:t> van </a:t>
            </a:r>
            <a:r>
              <a:rPr lang="en-US" dirty="0" err="1" smtClean="0"/>
              <a:t>incidenten</a:t>
            </a:r>
            <a:r>
              <a:rPr lang="en-US" dirty="0" smtClean="0"/>
              <a:t> </a:t>
            </a:r>
            <a:r>
              <a:rPr lang="en-US" dirty="0" err="1" smtClean="0"/>
              <a:t>en</a:t>
            </a:r>
            <a:r>
              <a:rPr lang="en-US" dirty="0" smtClean="0"/>
              <a:t> </a:t>
            </a:r>
            <a:r>
              <a:rPr lang="en-US" dirty="0" err="1" smtClean="0"/>
              <a:t>bedreigingen</a:t>
            </a:r>
            <a:r>
              <a:rPr lang="en-US" dirty="0" smtClean="0"/>
              <a:t>  </a:t>
            </a:r>
            <a:r>
              <a:rPr lang="en-US" dirty="0" err="1" smtClean="0"/>
              <a:t>wordt</a:t>
            </a:r>
            <a:r>
              <a:rPr lang="en-US" dirty="0" smtClean="0"/>
              <a:t> </a:t>
            </a:r>
            <a:r>
              <a:rPr lang="en-US" dirty="0" err="1" smtClean="0"/>
              <a:t>te</a:t>
            </a:r>
            <a:r>
              <a:rPr lang="en-US" dirty="0" smtClean="0"/>
              <a:t> </a:t>
            </a:r>
            <a:r>
              <a:rPr lang="en-US" dirty="0" err="1" smtClean="0"/>
              <a:t>zwak</a:t>
            </a:r>
            <a:endParaRPr lang="en-US" dirty="0" smtClean="0"/>
          </a:p>
          <a:p>
            <a:r>
              <a:rPr lang="en-US" dirty="0" err="1" smtClean="0"/>
              <a:t>er</a:t>
            </a:r>
            <a:r>
              <a:rPr lang="en-US" dirty="0" smtClean="0"/>
              <a:t> </a:t>
            </a:r>
            <a:r>
              <a:rPr lang="en-US" dirty="0" err="1" smtClean="0"/>
              <a:t>zal</a:t>
            </a:r>
            <a:r>
              <a:rPr lang="en-US" dirty="0" smtClean="0"/>
              <a:t> op </a:t>
            </a:r>
            <a:r>
              <a:rPr lang="en-US" dirty="0" err="1" smtClean="0"/>
              <a:t>voortdurende</a:t>
            </a:r>
            <a:r>
              <a:rPr lang="en-US" dirty="0" smtClean="0"/>
              <a:t> </a:t>
            </a:r>
            <a:r>
              <a:rPr lang="en-US" dirty="0" err="1" smtClean="0"/>
              <a:t>wijze</a:t>
            </a:r>
            <a:r>
              <a:rPr lang="en-US" dirty="0" smtClean="0"/>
              <a:t> </a:t>
            </a:r>
            <a:r>
              <a:rPr lang="en-US" dirty="0" err="1" smtClean="0"/>
              <a:t>gereageerd</a:t>
            </a:r>
            <a:r>
              <a:rPr lang="en-US" dirty="0" smtClean="0"/>
              <a:t> </a:t>
            </a:r>
            <a:r>
              <a:rPr lang="en-US" dirty="0" err="1" smtClean="0"/>
              <a:t>worden</a:t>
            </a:r>
            <a:r>
              <a:rPr lang="en-US" dirty="0" smtClean="0"/>
              <a:t> op </a:t>
            </a:r>
            <a:r>
              <a:rPr lang="en-US" dirty="0" err="1" smtClean="0"/>
              <a:t>incidenten</a:t>
            </a:r>
            <a:endParaRPr lang="en-US" dirty="0" smtClean="0"/>
          </a:p>
          <a:p>
            <a:endParaRPr lang="en-US" dirty="0" smtClean="0"/>
          </a:p>
        </p:txBody>
      </p:sp>
      <p:sp>
        <p:nvSpPr>
          <p:cNvPr id="3" name="Date Placeholder 2"/>
          <p:cNvSpPr>
            <a:spLocks noGrp="1"/>
          </p:cNvSpPr>
          <p:nvPr>
            <p:ph type="dt" sz="half" idx="10"/>
          </p:nvPr>
        </p:nvSpPr>
        <p:spPr/>
        <p:txBody>
          <a:bodyPr/>
          <a:lstStyle/>
          <a:p>
            <a:r>
              <a:rPr lang="fr-FR" smtClean="0"/>
              <a:t>18/06/2018</a:t>
            </a:r>
            <a:endParaRPr lang="nl-NL"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90</a:t>
            </a:fld>
            <a:endParaRPr lang="nl-NL" dirty="0"/>
          </a:p>
        </p:txBody>
      </p:sp>
    </p:spTree>
    <p:extLst>
      <p:ext uri="{BB962C8B-B14F-4D97-AF65-F5344CB8AC3E}">
        <p14:creationId xmlns:p14="http://schemas.microsoft.com/office/powerpoint/2010/main" val="1782462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Adaptive </a:t>
            </a:r>
            <a:r>
              <a:rPr lang="fr-BE" dirty="0" err="1"/>
              <a:t>security</a:t>
            </a:r>
            <a:r>
              <a:rPr lang="fr-BE" dirty="0"/>
              <a:t> architecture</a:t>
            </a:r>
          </a:p>
        </p:txBody>
      </p:sp>
      <p:pic>
        <p:nvPicPr>
          <p:cNvPr id="6" name="Espace réservé du contenu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605"/>
          <a:stretch/>
        </p:blipFill>
        <p:spPr>
          <a:xfrm>
            <a:off x="251520" y="980728"/>
            <a:ext cx="8687119" cy="5494417"/>
          </a:xfrm>
        </p:spPr>
      </p:pic>
      <p:sp>
        <p:nvSpPr>
          <p:cNvPr id="4" name="Espace réservé de la date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37914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Enkele nieuwe tendenzen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Conver-sational</a:t>
            </a:r>
            <a:r>
              <a:rPr lang="nl-BE" dirty="0"/>
              <a:t> Interfaces</a:t>
            </a:r>
            <a:endParaRPr lang="fr-BE" dirty="0"/>
          </a:p>
        </p:txBody>
      </p:sp>
      <p:sp>
        <p:nvSpPr>
          <p:cNvPr id="11" name="Hexagon 10"/>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Autono-mous</a:t>
            </a:r>
            <a:r>
              <a:rPr lang="nl-BE" dirty="0"/>
              <a:t> </a:t>
            </a:r>
            <a:r>
              <a:rPr lang="nl-BE" dirty="0" err="1"/>
              <a:t>agents</a:t>
            </a:r>
            <a:r>
              <a:rPr lang="nl-BE" dirty="0"/>
              <a:t> </a:t>
            </a:r>
            <a:r>
              <a:rPr lang="nl-BE" dirty="0" err="1"/>
              <a:t>and</a:t>
            </a:r>
            <a:r>
              <a:rPr lang="nl-BE" dirty="0"/>
              <a:t> </a:t>
            </a:r>
            <a:r>
              <a:rPr lang="nl-BE" dirty="0" err="1"/>
              <a:t>things</a:t>
            </a:r>
            <a:endParaRPr lang="fr-BE" dirty="0"/>
          </a:p>
        </p:txBody>
      </p:sp>
      <p:sp>
        <p:nvSpPr>
          <p:cNvPr id="12" name="Hexagon 11"/>
          <p:cNvSpPr/>
          <p:nvPr/>
        </p:nvSpPr>
        <p:spPr>
          <a:xfrm>
            <a:off x="5581070" y="263323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Adaptive</a:t>
            </a:r>
            <a:r>
              <a:rPr lang="nl-BE" dirty="0"/>
              <a:t> security </a:t>
            </a:r>
            <a:r>
              <a:rPr lang="nl-BE" dirty="0" err="1"/>
              <a:t>architec-ture</a:t>
            </a:r>
            <a:endParaRPr lang="fr-BE" dirty="0"/>
          </a:p>
        </p:txBody>
      </p:sp>
      <p:sp>
        <p:nvSpPr>
          <p:cNvPr id="13" name="Hexagon 12"/>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Robotic</a:t>
            </a:r>
            <a:r>
              <a:rPr lang="nl-BE" dirty="0"/>
              <a:t> </a:t>
            </a:r>
            <a:r>
              <a:rPr lang="nl-BE" dirty="0" err="1"/>
              <a:t>process</a:t>
            </a:r>
            <a:r>
              <a:rPr lang="nl-BE" dirty="0"/>
              <a:t> auto-</a:t>
            </a:r>
            <a:r>
              <a:rPr lang="nl-BE" dirty="0" err="1"/>
              <a:t>mation</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source software</a:t>
            </a:r>
            <a:endParaRPr lang="fr-BE" dirty="0"/>
          </a:p>
        </p:txBody>
      </p:sp>
      <p:sp>
        <p:nvSpPr>
          <p:cNvPr id="15" name="Hexagon 14"/>
          <p:cNvSpPr/>
          <p:nvPr/>
        </p:nvSpPr>
        <p:spPr>
          <a:xfrm>
            <a:off x="7082634" y="187683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Big data analysis</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002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Enkele kenmerken van big data analyse</a:t>
            </a:r>
            <a:endParaRPr lang="nl-BE" dirty="0"/>
          </a:p>
        </p:txBody>
      </p:sp>
      <p:sp>
        <p:nvSpPr>
          <p:cNvPr id="3" name="Tijdelijke aanduiding voor inhoud 2"/>
          <p:cNvSpPr>
            <a:spLocks noGrp="1"/>
          </p:cNvSpPr>
          <p:nvPr>
            <p:ph idx="1"/>
          </p:nvPr>
        </p:nvSpPr>
        <p:spPr>
          <a:xfrm>
            <a:off x="469900" y="1052736"/>
            <a:ext cx="8229600" cy="4896544"/>
          </a:xfrm>
        </p:spPr>
        <p:txBody>
          <a:bodyPr>
            <a:normAutofit/>
          </a:bodyPr>
          <a:lstStyle/>
          <a:p>
            <a:r>
              <a:rPr lang="en-US" dirty="0" err="1" smtClean="0"/>
              <a:t>kenmerken</a:t>
            </a:r>
            <a:r>
              <a:rPr lang="en-US" dirty="0" smtClean="0"/>
              <a:t> van de </a:t>
            </a:r>
            <a:r>
              <a:rPr lang="en-US" dirty="0" err="1" smtClean="0"/>
              <a:t>gegevens</a:t>
            </a:r>
            <a:endParaRPr lang="en-US" dirty="0" smtClean="0"/>
          </a:p>
          <a:p>
            <a:pPr lvl="1"/>
            <a:r>
              <a:rPr lang="en-US" dirty="0" smtClean="0"/>
              <a:t>4 v’s</a:t>
            </a:r>
          </a:p>
          <a:p>
            <a:pPr lvl="2"/>
            <a:r>
              <a:rPr lang="en-US" dirty="0" smtClean="0"/>
              <a:t>volume</a:t>
            </a:r>
          </a:p>
          <a:p>
            <a:pPr lvl="2"/>
            <a:r>
              <a:rPr lang="en-US" dirty="0" smtClean="0"/>
              <a:t>variety</a:t>
            </a:r>
          </a:p>
          <a:p>
            <a:pPr lvl="2"/>
            <a:r>
              <a:rPr lang="en-US" dirty="0" smtClean="0"/>
              <a:t>velocity</a:t>
            </a:r>
          </a:p>
          <a:p>
            <a:pPr lvl="2"/>
            <a:r>
              <a:rPr lang="en-US" dirty="0" smtClean="0"/>
              <a:t>veracity</a:t>
            </a:r>
          </a:p>
          <a:p>
            <a:pPr lvl="1"/>
            <a:r>
              <a:rPr lang="en-US" dirty="0" err="1" smtClean="0"/>
              <a:t>gedistribueerd</a:t>
            </a:r>
            <a:r>
              <a:rPr lang="en-US" dirty="0" smtClean="0"/>
              <a:t>: </a:t>
            </a:r>
            <a:r>
              <a:rPr lang="en-US" dirty="0" err="1" smtClean="0"/>
              <a:t>meerdere</a:t>
            </a:r>
            <a:r>
              <a:rPr lang="en-US" dirty="0" smtClean="0"/>
              <a:t> </a:t>
            </a:r>
            <a:r>
              <a:rPr lang="en-US" dirty="0" err="1" smtClean="0"/>
              <a:t>gegevensbronnen</a:t>
            </a:r>
            <a:endParaRPr lang="en-US" dirty="0" smtClean="0"/>
          </a:p>
          <a:p>
            <a:pPr lvl="1"/>
            <a:r>
              <a:rPr lang="en-US" dirty="0" err="1" smtClean="0"/>
              <a:t>gegevens</a:t>
            </a:r>
            <a:r>
              <a:rPr lang="en-US" dirty="0" smtClean="0"/>
              <a:t> </a:t>
            </a:r>
            <a:r>
              <a:rPr lang="en-US" dirty="0" err="1" smtClean="0"/>
              <a:t>zijn</a:t>
            </a:r>
            <a:r>
              <a:rPr lang="en-US" dirty="0" smtClean="0"/>
              <a:t> </a:t>
            </a:r>
            <a:r>
              <a:rPr lang="en-US" dirty="0" err="1" smtClean="0"/>
              <a:t>te</a:t>
            </a:r>
            <a:r>
              <a:rPr lang="en-US" dirty="0" smtClean="0"/>
              <a:t> </a:t>
            </a:r>
            <a:r>
              <a:rPr lang="en-US" dirty="0" err="1" smtClean="0"/>
              <a:t>uitgebreid</a:t>
            </a:r>
            <a:r>
              <a:rPr lang="en-US" dirty="0" smtClean="0"/>
              <a:t> </a:t>
            </a:r>
            <a:r>
              <a:rPr lang="en-US" dirty="0" err="1" smtClean="0"/>
              <a:t>en</a:t>
            </a:r>
            <a:r>
              <a:rPr lang="en-US" dirty="0" smtClean="0"/>
              <a:t>/of complex om </a:t>
            </a:r>
            <a:r>
              <a:rPr lang="en-US" dirty="0" err="1" smtClean="0"/>
              <a:t>ze</a:t>
            </a:r>
            <a:r>
              <a:rPr lang="en-US" dirty="0" smtClean="0"/>
              <a:t> met </a:t>
            </a:r>
            <a:r>
              <a:rPr lang="en-US" dirty="0" err="1" smtClean="0"/>
              <a:t>traditionele</a:t>
            </a:r>
            <a:r>
              <a:rPr lang="en-US" dirty="0" smtClean="0"/>
              <a:t> software </a:t>
            </a:r>
            <a:r>
              <a:rPr lang="en-US" dirty="0" err="1" smtClean="0"/>
              <a:t>te</a:t>
            </a:r>
            <a:r>
              <a:rPr lang="en-US" dirty="0" smtClean="0"/>
              <a:t> </a:t>
            </a:r>
            <a:r>
              <a:rPr lang="en-US" dirty="0" err="1" smtClean="0"/>
              <a:t>kunnen</a:t>
            </a:r>
            <a:r>
              <a:rPr lang="en-US" dirty="0" smtClean="0"/>
              <a:t> </a:t>
            </a:r>
            <a:r>
              <a:rPr lang="en-US" dirty="0" err="1" smtClean="0"/>
              <a:t>verwerken</a:t>
            </a:r>
            <a:endParaRPr lang="en-US" dirty="0" smtClean="0"/>
          </a:p>
          <a:p>
            <a:endParaRPr lang="en-US" dirty="0" smtClean="0"/>
          </a:p>
          <a:p>
            <a:r>
              <a:rPr lang="en-US" dirty="0" err="1" smtClean="0"/>
              <a:t>kenmerken</a:t>
            </a:r>
            <a:r>
              <a:rPr lang="en-US" dirty="0" smtClean="0"/>
              <a:t> van de </a:t>
            </a:r>
            <a:r>
              <a:rPr lang="en-US" dirty="0" err="1" smtClean="0"/>
              <a:t>analysemethoden</a:t>
            </a:r>
            <a:endParaRPr lang="en-US" dirty="0" smtClean="0"/>
          </a:p>
          <a:p>
            <a:pPr lvl="1"/>
            <a:r>
              <a:rPr lang="en-US" dirty="0" smtClean="0"/>
              <a:t>“data driven”, </a:t>
            </a:r>
            <a:r>
              <a:rPr lang="en-US" dirty="0" err="1" smtClean="0"/>
              <a:t>zoekend</a:t>
            </a:r>
            <a:r>
              <a:rPr lang="en-US" dirty="0" smtClean="0"/>
              <a:t> </a:t>
            </a:r>
            <a:r>
              <a:rPr lang="en-US" dirty="0" err="1" smtClean="0"/>
              <a:t>naar</a:t>
            </a:r>
            <a:r>
              <a:rPr lang="en-US" dirty="0" smtClean="0"/>
              <a:t> </a:t>
            </a:r>
            <a:r>
              <a:rPr lang="en-US" dirty="0" err="1" smtClean="0"/>
              <a:t>patronen</a:t>
            </a:r>
            <a:r>
              <a:rPr lang="en-US" dirty="0" smtClean="0"/>
              <a:t> </a:t>
            </a:r>
            <a:r>
              <a:rPr lang="en-US" dirty="0" err="1" smtClean="0"/>
              <a:t>en</a:t>
            </a:r>
            <a:r>
              <a:rPr lang="en-US" dirty="0" smtClean="0"/>
              <a:t> </a:t>
            </a:r>
            <a:r>
              <a:rPr lang="en-US" dirty="0" err="1" smtClean="0"/>
              <a:t>correlaties</a:t>
            </a:r>
            <a:endParaRPr lang="en-US" dirty="0" smtClean="0"/>
          </a:p>
          <a:p>
            <a:pPr lvl="1"/>
            <a:r>
              <a:rPr lang="en-US" dirty="0" err="1" smtClean="0"/>
              <a:t>eerder</a:t>
            </a:r>
            <a:r>
              <a:rPr lang="en-US" dirty="0" smtClean="0"/>
              <a:t> </a:t>
            </a:r>
            <a:r>
              <a:rPr lang="en-US" dirty="0" err="1" smtClean="0"/>
              <a:t>dan</a:t>
            </a:r>
            <a:r>
              <a:rPr lang="en-US" dirty="0" smtClean="0"/>
              <a:t> “hypothesis driven”, </a:t>
            </a:r>
            <a:r>
              <a:rPr lang="en-US" dirty="0" err="1" smtClean="0"/>
              <a:t>zoekend</a:t>
            </a:r>
            <a:r>
              <a:rPr lang="en-US" dirty="0" smtClean="0"/>
              <a:t> </a:t>
            </a:r>
            <a:r>
              <a:rPr lang="en-US" dirty="0" err="1" smtClean="0"/>
              <a:t>naar</a:t>
            </a:r>
            <a:r>
              <a:rPr lang="en-US" dirty="0" smtClean="0"/>
              <a:t> </a:t>
            </a:r>
            <a:r>
              <a:rPr lang="en-US" dirty="0" err="1" smtClean="0"/>
              <a:t>oorzaken</a:t>
            </a:r>
            <a:endParaRPr lang="en-US" dirty="0" smtClean="0"/>
          </a:p>
        </p:txBody>
      </p:sp>
      <p:sp>
        <p:nvSpPr>
          <p:cNvPr id="9" name="Date Placeholder 8"/>
          <p:cNvSpPr>
            <a:spLocks noGrp="1"/>
          </p:cNvSpPr>
          <p:nvPr>
            <p:ph type="dt" sz="half" idx="10"/>
          </p:nvPr>
        </p:nvSpPr>
        <p:spPr>
          <a:xfrm>
            <a:off x="457200" y="6448425"/>
            <a:ext cx="2133600" cy="365125"/>
          </a:xfrm>
        </p:spPr>
        <p:txBody>
          <a:bodyPr/>
          <a:lstStyle/>
          <a:p>
            <a:r>
              <a:rPr lang="fr-FR" smtClean="0"/>
              <a:t>18/06/2018</a:t>
            </a:r>
            <a:endParaRPr lang="nl-NL" dirty="0"/>
          </a:p>
        </p:txBody>
      </p:sp>
      <p:sp>
        <p:nvSpPr>
          <p:cNvPr id="10" name="Slide Number Placeholder 9"/>
          <p:cNvSpPr>
            <a:spLocks noGrp="1"/>
          </p:cNvSpPr>
          <p:nvPr>
            <p:ph type="sldNum" sz="quarter" idx="12"/>
          </p:nvPr>
        </p:nvSpPr>
        <p:spPr>
          <a:xfrm>
            <a:off x="3517900" y="6453188"/>
            <a:ext cx="2133600" cy="365125"/>
          </a:xfrm>
        </p:spPr>
        <p:txBody>
          <a:bodyPr/>
          <a:lstStyle/>
          <a:p>
            <a:fld id="{A7CC3638-A99D-674C-A789-FA84B7E5EA16}" type="slidenum">
              <a:rPr lang="nl-NL" smtClean="0"/>
              <a:pPr/>
              <a:t>93</a:t>
            </a:fld>
            <a:endParaRPr lang="nl-NL" dirty="0"/>
          </a:p>
        </p:txBody>
      </p:sp>
    </p:spTree>
    <p:extLst>
      <p:ext uri="{BB962C8B-B14F-4D97-AF65-F5344CB8AC3E}">
        <p14:creationId xmlns:p14="http://schemas.microsoft.com/office/powerpoint/2010/main" val="28224643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Enkele kenmerken van big data analyse</a:t>
            </a:r>
            <a:endParaRPr lang="fr-BE" dirty="0"/>
          </a:p>
        </p:txBody>
      </p:sp>
      <p:sp>
        <p:nvSpPr>
          <p:cNvPr id="3" name="Content Placeholder 2"/>
          <p:cNvSpPr>
            <a:spLocks noGrp="1"/>
          </p:cNvSpPr>
          <p:nvPr>
            <p:ph idx="1"/>
          </p:nvPr>
        </p:nvSpPr>
        <p:spPr>
          <a:xfrm>
            <a:off x="452871" y="1268760"/>
            <a:ext cx="8229600" cy="4525963"/>
          </a:xfrm>
        </p:spPr>
        <p:txBody>
          <a:bodyPr>
            <a:normAutofit fontScale="85000" lnSpcReduction="20000"/>
          </a:bodyPr>
          <a:lstStyle/>
          <a:p>
            <a:endParaRPr lang="en-US" smtClean="0"/>
          </a:p>
          <a:p>
            <a:r>
              <a:rPr lang="en-US" smtClean="0"/>
              <a:t>waardeketen</a:t>
            </a:r>
          </a:p>
          <a:p>
            <a:endParaRPr lang="en-US" smtClean="0"/>
          </a:p>
          <a:p>
            <a:endParaRPr lang="en-US" smtClean="0"/>
          </a:p>
          <a:p>
            <a:endParaRPr lang="en-US" smtClean="0"/>
          </a:p>
          <a:p>
            <a:endParaRPr lang="en-US" smtClean="0"/>
          </a:p>
          <a:p>
            <a:r>
              <a:rPr lang="en-US" smtClean="0"/>
              <a:t>iteratief, eerder dan sequentieel proces</a:t>
            </a:r>
          </a:p>
          <a:p>
            <a:endParaRPr lang="en-US" smtClean="0"/>
          </a:p>
          <a:p>
            <a:r>
              <a:rPr lang="en-US" smtClean="0"/>
              <a:t>resultaat kan worden gebruikt</a:t>
            </a:r>
          </a:p>
          <a:p>
            <a:pPr lvl="1"/>
            <a:r>
              <a:rPr lang="en-US" smtClean="0"/>
              <a:t>beschrijvend</a:t>
            </a:r>
          </a:p>
          <a:p>
            <a:pPr lvl="1"/>
            <a:r>
              <a:rPr lang="en-US" smtClean="0"/>
              <a:t>voorspellend</a:t>
            </a:r>
          </a:p>
          <a:p>
            <a:pPr lvl="1"/>
            <a:r>
              <a:rPr lang="en-US" smtClean="0"/>
              <a:t>voorschrijvend </a:t>
            </a:r>
          </a:p>
          <a:p>
            <a:endParaRPr lang="en-US" smtClean="0"/>
          </a:p>
          <a:p>
            <a:r>
              <a:rPr lang="en-US" smtClean="0"/>
              <a:t>nood aan gepaste maatregelen op vlak van informatieveiligheid in elke faze</a:t>
            </a:r>
          </a:p>
          <a:p>
            <a:endParaRPr lang="fr-BE" dirty="0"/>
          </a:p>
        </p:txBody>
      </p:sp>
      <p:sp>
        <p:nvSpPr>
          <p:cNvPr id="5" name="Date Placeholder 4"/>
          <p:cNvSpPr>
            <a:spLocks noGrp="1"/>
          </p:cNvSpPr>
          <p:nvPr>
            <p:ph type="dt" sz="half" idx="10"/>
          </p:nvPr>
        </p:nvSpPr>
        <p:spPr>
          <a:xfrm>
            <a:off x="457200" y="6448425"/>
            <a:ext cx="2133600" cy="365125"/>
          </a:xfrm>
        </p:spPr>
        <p:txBody>
          <a:bodyPr/>
          <a:lstStyle/>
          <a:p>
            <a:r>
              <a:rPr lang="fr-FR" smtClean="0"/>
              <a:t>18/06/2018</a:t>
            </a:r>
            <a:endParaRPr lang="nl-NL" dirty="0"/>
          </a:p>
        </p:txBody>
      </p:sp>
      <p:sp>
        <p:nvSpPr>
          <p:cNvPr id="4" name="Slide Number Placeholder 3"/>
          <p:cNvSpPr>
            <a:spLocks noGrp="1"/>
          </p:cNvSpPr>
          <p:nvPr>
            <p:ph type="sldNum" sz="quarter" idx="12"/>
          </p:nvPr>
        </p:nvSpPr>
        <p:spPr>
          <a:xfrm>
            <a:off x="3517900" y="6453188"/>
            <a:ext cx="2133600" cy="365125"/>
          </a:xfrm>
        </p:spPr>
        <p:txBody>
          <a:bodyPr/>
          <a:lstStyle/>
          <a:p>
            <a:fld id="{A7CC3638-A99D-674C-A789-FA84B7E5EA16}" type="slidenum">
              <a:rPr lang="nl-NL" smtClean="0"/>
              <a:pPr/>
              <a:t>94</a:t>
            </a:fld>
            <a:endParaRPr lang="nl-NL" dirty="0"/>
          </a:p>
        </p:txBody>
      </p:sp>
      <p:graphicFrame>
        <p:nvGraphicFramePr>
          <p:cNvPr id="6" name="Diagram 5"/>
          <p:cNvGraphicFramePr/>
          <p:nvPr>
            <p:extLst>
              <p:ext uri="{D42A27DB-BD31-4B8C-83A1-F6EECF244321}">
                <p14:modId xmlns:p14="http://schemas.microsoft.com/office/powerpoint/2010/main" val="903946615"/>
              </p:ext>
            </p:extLst>
          </p:nvPr>
        </p:nvGraphicFramePr>
        <p:xfrm>
          <a:off x="895263" y="1291830"/>
          <a:ext cx="7228115" cy="2051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1317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Big data analyse componenten</a:t>
            </a:r>
            <a:endParaRPr lang="nl-BE" dirty="0"/>
          </a:p>
        </p:txBody>
      </p:sp>
      <p:sp>
        <p:nvSpPr>
          <p:cNvPr id="3" name="Date Placeholder 2"/>
          <p:cNvSpPr>
            <a:spLocks noGrp="1"/>
          </p:cNvSpPr>
          <p:nvPr>
            <p:ph type="dt" sz="half" idx="10"/>
          </p:nvPr>
        </p:nvSpPr>
        <p:spPr>
          <a:xfrm>
            <a:off x="457200" y="6448425"/>
            <a:ext cx="2133600" cy="365125"/>
          </a:xfrm>
        </p:spPr>
        <p:txBody>
          <a:bodyPr/>
          <a:lstStyle/>
          <a:p>
            <a:r>
              <a:rPr lang="fr-FR" smtClean="0"/>
              <a:t>18/06/2018</a:t>
            </a:r>
            <a:endParaRPr lang="nl-NL" dirty="0"/>
          </a:p>
        </p:txBody>
      </p:sp>
      <p:sp>
        <p:nvSpPr>
          <p:cNvPr id="7" name="Slide Number Placeholder 6"/>
          <p:cNvSpPr>
            <a:spLocks noGrp="1"/>
          </p:cNvSpPr>
          <p:nvPr>
            <p:ph type="sldNum" sz="quarter" idx="12"/>
          </p:nvPr>
        </p:nvSpPr>
        <p:spPr>
          <a:xfrm>
            <a:off x="3517900" y="6453188"/>
            <a:ext cx="2133600" cy="365125"/>
          </a:xfrm>
        </p:spPr>
        <p:txBody>
          <a:bodyPr/>
          <a:lstStyle/>
          <a:p>
            <a:fld id="{A7CC3638-A99D-674C-A789-FA84B7E5EA16}" type="slidenum">
              <a:rPr lang="nl-NL" smtClean="0"/>
              <a:pPr/>
              <a:t>95</a:t>
            </a:fld>
            <a:endParaRPr lang="nl-NL" dirty="0"/>
          </a:p>
        </p:txBody>
      </p:sp>
      <p:sp>
        <p:nvSpPr>
          <p:cNvPr id="6" name="AutoShape 2" descr="An external file that holds a picture, illustration, etc.&#10;Object name is 13755_2013_14_Fig1_HTM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16" y="1407741"/>
            <a:ext cx="7940483" cy="464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kstvak 10"/>
          <p:cNvSpPr txBox="1"/>
          <p:nvPr/>
        </p:nvSpPr>
        <p:spPr>
          <a:xfrm>
            <a:off x="4972737" y="964853"/>
            <a:ext cx="3873176" cy="369332"/>
          </a:xfrm>
          <a:prstGeom prst="rect">
            <a:avLst/>
          </a:prstGeom>
          <a:noFill/>
        </p:spPr>
        <p:txBody>
          <a:bodyPr wrap="none" rtlCol="0">
            <a:spAutoFit/>
          </a:bodyPr>
          <a:lstStyle/>
          <a:p>
            <a:r>
              <a:rPr lang="nl-BE" sz="1000" dirty="0"/>
              <a:t>Source: https://www.ncbi.nlm.nih.gov/pmc/articles/PMC4341817</a:t>
            </a:r>
            <a:r>
              <a:rPr lang="nl-BE" dirty="0"/>
              <a:t>/</a:t>
            </a:r>
          </a:p>
        </p:txBody>
      </p:sp>
      <p:sp>
        <p:nvSpPr>
          <p:cNvPr id="4" name="TextBox 3"/>
          <p:cNvSpPr txBox="1"/>
          <p:nvPr/>
        </p:nvSpPr>
        <p:spPr>
          <a:xfrm>
            <a:off x="5220072" y="5373216"/>
            <a:ext cx="936104" cy="584775"/>
          </a:xfrm>
          <a:prstGeom prst="rect">
            <a:avLst/>
          </a:prstGeom>
          <a:solidFill>
            <a:schemeClr val="bg1"/>
          </a:solidFill>
        </p:spPr>
        <p:txBody>
          <a:bodyPr wrap="square" rtlCol="0">
            <a:spAutoFit/>
          </a:bodyPr>
          <a:lstStyle/>
          <a:p>
            <a:r>
              <a:rPr lang="nl-BE" sz="1600" dirty="0" smtClean="0">
                <a:latin typeface="Estrangelo Edessa" panose="03080600000000000000" pitchFamily="66" charset="0"/>
                <a:cs typeface="Estrangelo Edessa" panose="03080600000000000000" pitchFamily="66" charset="0"/>
              </a:rPr>
              <a:t>. </a:t>
            </a:r>
            <a:r>
              <a:rPr lang="nl-BE" sz="1600" dirty="0" err="1" smtClean="0">
                <a:latin typeface="Estrangelo Edessa" panose="03080600000000000000" pitchFamily="66" charset="0"/>
                <a:cs typeface="Estrangelo Edessa" panose="03080600000000000000" pitchFamily="66" charset="0"/>
              </a:rPr>
              <a:t>Spark</a:t>
            </a:r>
            <a:endParaRPr lang="nl-BE" sz="1600" dirty="0" smtClean="0">
              <a:latin typeface="Estrangelo Edessa" panose="03080600000000000000" pitchFamily="66" charset="0"/>
              <a:cs typeface="Estrangelo Edessa" panose="03080600000000000000" pitchFamily="66" charset="0"/>
            </a:endParaRPr>
          </a:p>
          <a:p>
            <a:r>
              <a:rPr lang="nl-BE" sz="1600" dirty="0" smtClean="0">
                <a:latin typeface="Estrangelo Edessa" panose="03080600000000000000" pitchFamily="66" charset="0"/>
                <a:cs typeface="Estrangelo Edessa" panose="03080600000000000000" pitchFamily="66" charset="0"/>
              </a:rPr>
              <a:t>. </a:t>
            </a:r>
            <a:r>
              <a:rPr lang="nl-BE" sz="1600" dirty="0" err="1" smtClean="0">
                <a:latin typeface="Estrangelo Edessa" panose="03080600000000000000" pitchFamily="66" charset="0"/>
                <a:cs typeface="Estrangelo Edessa" panose="03080600000000000000" pitchFamily="66" charset="0"/>
              </a:rPr>
              <a:t>Others</a:t>
            </a:r>
            <a:endParaRPr lang="fr-BE" sz="1600" dirty="0">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5185873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smtClean="0"/>
              <a:t>Big data analyse inzetbaar op 3 niveaus</a:t>
            </a:r>
            <a:endParaRPr lang="fr-BE" dirty="0"/>
          </a:p>
        </p:txBody>
      </p:sp>
      <p:sp>
        <p:nvSpPr>
          <p:cNvPr id="5" name="Text Placeholder 4"/>
          <p:cNvSpPr>
            <a:spLocks noGrp="1"/>
          </p:cNvSpPr>
          <p:nvPr>
            <p:ph type="body" sz="quarter" idx="1"/>
          </p:nvPr>
        </p:nvSpPr>
        <p:spPr>
          <a:xfrm>
            <a:off x="449408" y="1196752"/>
            <a:ext cx="8229600" cy="4824536"/>
          </a:xfrm>
        </p:spPr>
        <p:txBody>
          <a:bodyPr>
            <a:normAutofit/>
          </a:bodyPr>
          <a:lstStyle/>
          <a:p>
            <a:r>
              <a:rPr lang="fr-BE" dirty="0" err="1" smtClean="0"/>
              <a:t>operationeel</a:t>
            </a:r>
            <a:r>
              <a:rPr lang="fr-BE" dirty="0" smtClean="0"/>
              <a:t>: </a:t>
            </a:r>
            <a:r>
              <a:rPr lang="fr-BE" dirty="0" err="1" smtClean="0"/>
              <a:t>wanneer</a:t>
            </a:r>
            <a:r>
              <a:rPr lang="fr-BE" dirty="0" smtClean="0"/>
              <a:t> het </a:t>
            </a:r>
            <a:r>
              <a:rPr lang="fr-BE" dirty="0" err="1" smtClean="0"/>
              <a:t>ingebouwd</a:t>
            </a:r>
            <a:r>
              <a:rPr lang="fr-BE" dirty="0" smtClean="0"/>
              <a:t> </a:t>
            </a:r>
            <a:r>
              <a:rPr lang="fr-BE" dirty="0" err="1" smtClean="0"/>
              <a:t>is</a:t>
            </a:r>
            <a:r>
              <a:rPr lang="fr-BE" dirty="0" smtClean="0"/>
              <a:t> in </a:t>
            </a:r>
            <a:r>
              <a:rPr lang="fr-BE" dirty="0" err="1" smtClean="0"/>
              <a:t>toestellen</a:t>
            </a:r>
            <a:r>
              <a:rPr lang="fr-BE" dirty="0" smtClean="0"/>
              <a:t> en </a:t>
            </a:r>
            <a:r>
              <a:rPr lang="fr-BE" dirty="0" err="1" smtClean="0"/>
              <a:t>infrastructuur</a:t>
            </a:r>
            <a:endParaRPr lang="fr-BE" dirty="0" smtClean="0"/>
          </a:p>
          <a:p>
            <a:pPr lvl="1"/>
            <a:r>
              <a:rPr lang="fr-BE" dirty="0" err="1" smtClean="0"/>
              <a:t>vb</a:t>
            </a:r>
            <a:r>
              <a:rPr lang="fr-BE" dirty="0" smtClean="0"/>
              <a:t> het </a:t>
            </a:r>
            <a:r>
              <a:rPr lang="fr-BE" dirty="0" err="1" smtClean="0"/>
              <a:t>leiden</a:t>
            </a:r>
            <a:r>
              <a:rPr lang="fr-BE" dirty="0" smtClean="0"/>
              <a:t> van het </a:t>
            </a:r>
            <a:r>
              <a:rPr lang="fr-BE" dirty="0" err="1" smtClean="0"/>
              <a:t>verkeer</a:t>
            </a:r>
            <a:r>
              <a:rPr lang="fr-BE" dirty="0" smtClean="0"/>
              <a:t> </a:t>
            </a:r>
            <a:r>
              <a:rPr lang="fr-BE" dirty="0" err="1" smtClean="0"/>
              <a:t>door</a:t>
            </a:r>
            <a:r>
              <a:rPr lang="fr-BE" dirty="0" smtClean="0"/>
              <a:t> het </a:t>
            </a:r>
            <a:r>
              <a:rPr lang="fr-BE" dirty="0" err="1" smtClean="0"/>
              <a:t>aansturen</a:t>
            </a:r>
            <a:r>
              <a:rPr lang="fr-BE" dirty="0" smtClean="0"/>
              <a:t> van </a:t>
            </a:r>
            <a:r>
              <a:rPr lang="fr-BE" dirty="0" err="1" smtClean="0"/>
              <a:t>verkeerslichten</a:t>
            </a:r>
            <a:endParaRPr lang="fr-BE" dirty="0" smtClean="0"/>
          </a:p>
          <a:p>
            <a:pPr lvl="1"/>
            <a:r>
              <a:rPr lang="fr-BE" dirty="0" err="1" smtClean="0"/>
              <a:t>vb</a:t>
            </a:r>
            <a:r>
              <a:rPr lang="fr-BE" dirty="0" smtClean="0"/>
              <a:t> </a:t>
            </a:r>
            <a:r>
              <a:rPr lang="fr-BE" dirty="0" err="1" smtClean="0"/>
              <a:t>beheer</a:t>
            </a:r>
            <a:r>
              <a:rPr lang="fr-BE" dirty="0" smtClean="0"/>
              <a:t> van </a:t>
            </a:r>
            <a:r>
              <a:rPr lang="fr-BE" dirty="0" err="1" smtClean="0"/>
              <a:t>een</a:t>
            </a:r>
            <a:r>
              <a:rPr lang="fr-BE" dirty="0" smtClean="0"/>
              <a:t> </a:t>
            </a:r>
            <a:r>
              <a:rPr lang="fr-BE" dirty="0" err="1" smtClean="0"/>
              <a:t>electriciteitsnetwerk</a:t>
            </a:r>
            <a:endParaRPr lang="fr-BE" dirty="0" smtClean="0"/>
          </a:p>
          <a:p>
            <a:pPr lvl="1"/>
            <a:r>
              <a:rPr lang="fr-BE" dirty="0" err="1" smtClean="0"/>
              <a:t>vb</a:t>
            </a:r>
            <a:r>
              <a:rPr lang="fr-BE" dirty="0" smtClean="0"/>
              <a:t> </a:t>
            </a:r>
            <a:r>
              <a:rPr lang="fr-BE" dirty="0" err="1" smtClean="0"/>
              <a:t>sturen</a:t>
            </a:r>
            <a:r>
              <a:rPr lang="fr-BE" dirty="0" smtClean="0"/>
              <a:t> van </a:t>
            </a:r>
            <a:r>
              <a:rPr lang="fr-BE" dirty="0" err="1" smtClean="0"/>
              <a:t>helpers</a:t>
            </a:r>
            <a:r>
              <a:rPr lang="fr-BE" dirty="0" smtClean="0"/>
              <a:t> </a:t>
            </a:r>
            <a:r>
              <a:rPr lang="fr-BE" dirty="0" err="1" smtClean="0"/>
              <a:t>ifv</a:t>
            </a:r>
            <a:r>
              <a:rPr lang="fr-BE" dirty="0" smtClean="0"/>
              <a:t> van </a:t>
            </a:r>
            <a:r>
              <a:rPr lang="fr-BE" dirty="0" err="1" smtClean="0"/>
              <a:t>tijdstippen</a:t>
            </a:r>
            <a:r>
              <a:rPr lang="fr-BE" dirty="0" smtClean="0"/>
              <a:t> </a:t>
            </a:r>
            <a:r>
              <a:rPr lang="fr-BE" dirty="0" err="1" smtClean="0"/>
              <a:t>waarop</a:t>
            </a:r>
            <a:r>
              <a:rPr lang="fr-BE" dirty="0" smtClean="0"/>
              <a:t> de </a:t>
            </a:r>
            <a:r>
              <a:rPr lang="fr-BE" dirty="0" err="1" smtClean="0"/>
              <a:t>helpers</a:t>
            </a:r>
            <a:r>
              <a:rPr lang="fr-BE" dirty="0" smtClean="0"/>
              <a:t> het </a:t>
            </a:r>
            <a:r>
              <a:rPr lang="fr-BE" dirty="0" err="1" smtClean="0"/>
              <a:t>minst</a:t>
            </a:r>
            <a:r>
              <a:rPr lang="fr-BE" dirty="0" smtClean="0"/>
              <a:t> </a:t>
            </a:r>
            <a:r>
              <a:rPr lang="fr-BE" dirty="0" err="1" smtClean="0"/>
              <a:t>tijd</a:t>
            </a:r>
            <a:r>
              <a:rPr lang="fr-BE" dirty="0" smtClean="0"/>
              <a:t> </a:t>
            </a:r>
            <a:r>
              <a:rPr lang="fr-BE" dirty="0" err="1" smtClean="0"/>
              <a:t>verliezen</a:t>
            </a:r>
            <a:r>
              <a:rPr lang="fr-BE" dirty="0" smtClean="0"/>
              <a:t> </a:t>
            </a:r>
            <a:r>
              <a:rPr lang="fr-BE" dirty="0" err="1" smtClean="0"/>
              <a:t>bij</a:t>
            </a:r>
            <a:r>
              <a:rPr lang="fr-BE" dirty="0" smtClean="0"/>
              <a:t> </a:t>
            </a:r>
            <a:r>
              <a:rPr lang="fr-BE" dirty="0" err="1" smtClean="0"/>
              <a:t>verplaatsingen</a:t>
            </a:r>
            <a:r>
              <a:rPr lang="fr-BE" dirty="0" smtClean="0"/>
              <a:t> of in de </a:t>
            </a:r>
            <a:r>
              <a:rPr lang="fr-BE" dirty="0" err="1" smtClean="0"/>
              <a:t>uitvoering</a:t>
            </a:r>
            <a:endParaRPr lang="fr-BE" dirty="0" smtClean="0"/>
          </a:p>
          <a:p>
            <a:r>
              <a:rPr lang="fr-BE" dirty="0" err="1" smtClean="0"/>
              <a:t>tactisch</a:t>
            </a:r>
            <a:r>
              <a:rPr lang="fr-BE" dirty="0" smtClean="0"/>
              <a:t>: </a:t>
            </a:r>
            <a:r>
              <a:rPr lang="fr-BE" dirty="0" err="1" smtClean="0"/>
              <a:t>voorspellende</a:t>
            </a:r>
            <a:r>
              <a:rPr lang="fr-BE" dirty="0" smtClean="0"/>
              <a:t> analyse</a:t>
            </a:r>
          </a:p>
          <a:p>
            <a:pPr lvl="1"/>
            <a:r>
              <a:rPr lang="fr-BE" dirty="0" err="1" smtClean="0"/>
              <a:t>vb</a:t>
            </a:r>
            <a:r>
              <a:rPr lang="fr-BE" dirty="0" smtClean="0"/>
              <a:t> om </a:t>
            </a:r>
            <a:r>
              <a:rPr lang="fr-BE" dirty="0" err="1" smtClean="0"/>
              <a:t>risico’s</a:t>
            </a:r>
            <a:r>
              <a:rPr lang="fr-BE" dirty="0" smtClean="0"/>
              <a:t> te </a:t>
            </a:r>
            <a:r>
              <a:rPr lang="fr-BE" dirty="0" err="1" smtClean="0"/>
              <a:t>beperken</a:t>
            </a:r>
            <a:endParaRPr lang="fr-BE" dirty="0" smtClean="0"/>
          </a:p>
          <a:p>
            <a:pPr lvl="1"/>
            <a:r>
              <a:rPr lang="fr-BE" dirty="0" err="1" smtClean="0"/>
              <a:t>vb</a:t>
            </a:r>
            <a:r>
              <a:rPr lang="fr-BE" dirty="0" smtClean="0"/>
              <a:t> om </a:t>
            </a:r>
            <a:r>
              <a:rPr lang="fr-BE" dirty="0" err="1" smtClean="0"/>
              <a:t>bijzonder</a:t>
            </a:r>
            <a:r>
              <a:rPr lang="fr-BE" dirty="0" smtClean="0"/>
              <a:t> </a:t>
            </a:r>
            <a:r>
              <a:rPr lang="fr-BE" dirty="0" err="1" smtClean="0"/>
              <a:t>werk</a:t>
            </a:r>
            <a:r>
              <a:rPr lang="fr-BE" dirty="0" smtClean="0"/>
              <a:t> of </a:t>
            </a:r>
            <a:r>
              <a:rPr lang="fr-BE" dirty="0" err="1" smtClean="0"/>
              <a:t>belasting</a:t>
            </a:r>
            <a:r>
              <a:rPr lang="fr-BE" dirty="0" smtClean="0"/>
              <a:t> te </a:t>
            </a:r>
            <a:r>
              <a:rPr lang="fr-BE" dirty="0" err="1" smtClean="0"/>
              <a:t>voorzien</a:t>
            </a:r>
            <a:endParaRPr lang="fr-BE" dirty="0" smtClean="0"/>
          </a:p>
          <a:p>
            <a:r>
              <a:rPr lang="fr-BE" dirty="0" err="1" smtClean="0"/>
              <a:t>strategisch</a:t>
            </a:r>
            <a:r>
              <a:rPr lang="fr-BE" dirty="0" smtClean="0"/>
              <a:t>: </a:t>
            </a:r>
            <a:r>
              <a:rPr lang="fr-BE" dirty="0" err="1" smtClean="0"/>
              <a:t>strategische</a:t>
            </a:r>
            <a:r>
              <a:rPr lang="fr-BE" dirty="0" smtClean="0"/>
              <a:t> </a:t>
            </a:r>
            <a:r>
              <a:rPr lang="fr-BE" dirty="0" err="1" smtClean="0"/>
              <a:t>forecasting</a:t>
            </a:r>
            <a:endParaRPr lang="fr-BE" dirty="0" smtClean="0"/>
          </a:p>
          <a:p>
            <a:pPr lvl="1"/>
            <a:r>
              <a:rPr lang="fr-BE" dirty="0" err="1" smtClean="0"/>
              <a:t>vb</a:t>
            </a:r>
            <a:r>
              <a:rPr lang="fr-BE" dirty="0" smtClean="0"/>
              <a:t> </a:t>
            </a:r>
            <a:r>
              <a:rPr lang="fr-BE" dirty="0" err="1" smtClean="0"/>
              <a:t>verwerven</a:t>
            </a:r>
            <a:r>
              <a:rPr lang="fr-BE" dirty="0" smtClean="0"/>
              <a:t> van </a:t>
            </a:r>
            <a:r>
              <a:rPr lang="fr-BE" dirty="0" err="1" smtClean="0"/>
              <a:t>nieuwe</a:t>
            </a:r>
            <a:r>
              <a:rPr lang="fr-BE" dirty="0" smtClean="0"/>
              <a:t> </a:t>
            </a:r>
            <a:r>
              <a:rPr lang="fr-BE" dirty="0" err="1" smtClean="0"/>
              <a:t>inzichten</a:t>
            </a:r>
            <a:r>
              <a:rPr lang="fr-BE" dirty="0" smtClean="0"/>
              <a:t> </a:t>
            </a:r>
            <a:r>
              <a:rPr lang="fr-BE" dirty="0" err="1" smtClean="0"/>
              <a:t>bij</a:t>
            </a:r>
            <a:r>
              <a:rPr lang="fr-BE" dirty="0" smtClean="0"/>
              <a:t> </a:t>
            </a:r>
            <a:r>
              <a:rPr lang="fr-BE" dirty="0" err="1" smtClean="0"/>
              <a:t>klanten</a:t>
            </a:r>
            <a:endParaRPr lang="fr-BE" dirty="0" smtClean="0"/>
          </a:p>
          <a:p>
            <a:pPr lvl="1"/>
            <a:r>
              <a:rPr lang="nl-BE" dirty="0" err="1" smtClean="0"/>
              <a:t>vb</a:t>
            </a:r>
            <a:r>
              <a:rPr lang="nl-BE" dirty="0"/>
              <a:t> </a:t>
            </a:r>
            <a:r>
              <a:rPr lang="nl-BE" dirty="0" smtClean="0"/>
              <a:t>ontdekken van nieuwe fraudepatronen</a:t>
            </a:r>
            <a:endParaRPr lang="fr-BE" dirty="0"/>
          </a:p>
        </p:txBody>
      </p:sp>
      <p:sp>
        <p:nvSpPr>
          <p:cNvPr id="3" name="Date Placeholder 2"/>
          <p:cNvSpPr>
            <a:spLocks noGrp="1"/>
          </p:cNvSpPr>
          <p:nvPr>
            <p:ph type="dt" sz="half" idx="10"/>
          </p:nvPr>
        </p:nvSpPr>
        <p:spPr/>
        <p:txBody>
          <a:bodyPr/>
          <a:lstStyle/>
          <a:p>
            <a:r>
              <a:rPr lang="fr-FR" smtClean="0"/>
              <a:t>18/06/2018</a:t>
            </a:r>
            <a:endParaRPr lang="nl-NL" dirty="0"/>
          </a:p>
        </p:txBody>
      </p:sp>
      <p:sp>
        <p:nvSpPr>
          <p:cNvPr id="2" name="Slide Number Placeholder 1"/>
          <p:cNvSpPr>
            <a:spLocks noGrp="1"/>
          </p:cNvSpPr>
          <p:nvPr>
            <p:ph type="sldNum" sz="quarter" idx="12"/>
          </p:nvPr>
        </p:nvSpPr>
        <p:spPr/>
        <p:txBody>
          <a:bodyPr/>
          <a:lstStyle/>
          <a:p>
            <a:fld id="{A7CC3638-A99D-674C-A789-FA84B7E5EA16}" type="slidenum">
              <a:rPr lang="nl-NL" smtClean="0"/>
              <a:pPr/>
              <a:t>96</a:t>
            </a:fld>
            <a:endParaRPr lang="nl-NL" dirty="0"/>
          </a:p>
        </p:txBody>
      </p:sp>
    </p:spTree>
    <p:extLst>
      <p:ext uri="{BB962C8B-B14F-4D97-AF65-F5344CB8AC3E}">
        <p14:creationId xmlns:p14="http://schemas.microsoft.com/office/powerpoint/2010/main" val="541025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smtClean="0"/>
              <a:t>Enkele nieuwe tendenzen in ICT</a:t>
            </a:r>
            <a:endParaRPr lang="fr-BE" dirty="0"/>
          </a:p>
        </p:txBody>
      </p:sp>
      <p:sp>
        <p:nvSpPr>
          <p:cNvPr id="6" name="Hexagon 5"/>
          <p:cNvSpPr/>
          <p:nvPr/>
        </p:nvSpPr>
        <p:spPr>
          <a:xfrm>
            <a:off x="1054789" y="1883442"/>
            <a:ext cx="1800000" cy="1440000"/>
          </a:xfrm>
          <a:prstGeom prst="hexag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Blockchain</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a:t>
            </a:r>
            <a:r>
              <a:rPr lang="nl-BE" dirty="0" err="1" smtClean="0"/>
              <a:t>use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Conver-sational</a:t>
            </a:r>
            <a:r>
              <a:rPr lang="nl-BE" dirty="0"/>
              <a:t> Interfaces</a:t>
            </a:r>
            <a:endParaRPr lang="fr-BE" dirty="0"/>
          </a:p>
        </p:txBody>
      </p:sp>
      <p:sp>
        <p:nvSpPr>
          <p:cNvPr id="11" name="Hexagon 10"/>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Autono-mous</a:t>
            </a:r>
            <a:r>
              <a:rPr lang="nl-BE" dirty="0"/>
              <a:t> </a:t>
            </a:r>
            <a:r>
              <a:rPr lang="nl-BE" dirty="0" err="1"/>
              <a:t>agents</a:t>
            </a:r>
            <a:r>
              <a:rPr lang="nl-BE" dirty="0"/>
              <a:t> </a:t>
            </a:r>
            <a:r>
              <a:rPr lang="nl-BE" dirty="0" err="1"/>
              <a:t>and</a:t>
            </a:r>
            <a:r>
              <a:rPr lang="nl-BE" dirty="0"/>
              <a:t> </a:t>
            </a:r>
            <a:r>
              <a:rPr lang="nl-BE" dirty="0" err="1"/>
              <a:t>things</a:t>
            </a:r>
            <a:endParaRPr lang="fr-BE" dirty="0"/>
          </a:p>
        </p:txBody>
      </p:sp>
      <p:sp>
        <p:nvSpPr>
          <p:cNvPr id="12" name="Hexagon 11"/>
          <p:cNvSpPr/>
          <p:nvPr/>
        </p:nvSpPr>
        <p:spPr>
          <a:xfrm>
            <a:off x="5581070" y="263323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Adaptive</a:t>
            </a:r>
            <a:r>
              <a:rPr lang="nl-BE" dirty="0"/>
              <a:t> security </a:t>
            </a:r>
            <a:r>
              <a:rPr lang="nl-BE" dirty="0" err="1"/>
              <a:t>architec-ture</a:t>
            </a:r>
            <a:endParaRPr lang="fr-BE" dirty="0"/>
          </a:p>
        </p:txBody>
      </p:sp>
      <p:sp>
        <p:nvSpPr>
          <p:cNvPr id="13" name="Hexagon 12"/>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Robotic</a:t>
            </a:r>
            <a:r>
              <a:rPr lang="nl-BE" dirty="0"/>
              <a:t> </a:t>
            </a:r>
            <a:r>
              <a:rPr lang="nl-BE" dirty="0" err="1"/>
              <a:t>process</a:t>
            </a:r>
            <a:r>
              <a:rPr lang="nl-BE" dirty="0"/>
              <a:t> auto-</a:t>
            </a:r>
            <a:r>
              <a:rPr lang="nl-BE" dirty="0" err="1"/>
              <a:t>mation</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source software</a:t>
            </a:r>
            <a:endParaRPr lang="fr-BE" dirty="0"/>
          </a:p>
        </p:txBody>
      </p:sp>
      <p:sp>
        <p:nvSpPr>
          <p:cNvPr id="15" name="Hexagon 14"/>
          <p:cNvSpPr/>
          <p:nvPr/>
        </p:nvSpPr>
        <p:spPr>
          <a:xfrm>
            <a:off x="7082634" y="187683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Big data analysis</a:t>
            </a:r>
            <a:endParaRPr lang="fr-BE" dirty="0"/>
          </a:p>
        </p:txBody>
      </p:sp>
      <p:sp>
        <p:nvSpPr>
          <p:cNvPr id="16" name="Hexagon 15"/>
          <p:cNvSpPr/>
          <p:nvPr/>
        </p:nvSpPr>
        <p:spPr>
          <a:xfrm>
            <a:off x="7082628" y="337548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Artificial</a:t>
            </a:r>
            <a:r>
              <a:rPr lang="nl-BE" dirty="0" smtClean="0"/>
              <a:t> Intelligence</a:t>
            </a:r>
            <a:endParaRPr lang="fr-BE" dirty="0"/>
          </a:p>
        </p:txBody>
      </p:sp>
      <p:sp>
        <p:nvSpPr>
          <p:cNvPr id="2" name="Date Placeholder 1"/>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17" name="Slide Number Placeholder 1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002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What</a:t>
            </a:r>
            <a:r>
              <a:rPr lang="fr-BE" dirty="0" smtClean="0"/>
              <a:t> </a:t>
            </a:r>
            <a:r>
              <a:rPr lang="fr-BE" dirty="0" err="1" smtClean="0"/>
              <a:t>is</a:t>
            </a:r>
            <a:r>
              <a:rPr lang="fr-BE" dirty="0" smtClean="0"/>
              <a:t> </a:t>
            </a:r>
            <a:r>
              <a:rPr lang="fr-BE" dirty="0" err="1" smtClean="0"/>
              <a:t>Artificial</a:t>
            </a:r>
            <a:r>
              <a:rPr lang="fr-BE" dirty="0" smtClean="0"/>
              <a:t> Intelligence (AI) ?</a:t>
            </a:r>
            <a:endParaRPr lang="fr-BE" dirty="0"/>
          </a:p>
        </p:txBody>
      </p:sp>
      <p:sp>
        <p:nvSpPr>
          <p:cNvPr id="3" name="Content Placeholder 2"/>
          <p:cNvSpPr>
            <a:spLocks noGrp="1"/>
          </p:cNvSpPr>
          <p:nvPr>
            <p:ph idx="1"/>
          </p:nvPr>
        </p:nvSpPr>
        <p:spPr/>
        <p:txBody>
          <a:bodyPr>
            <a:normAutofit/>
          </a:bodyPr>
          <a:lstStyle/>
          <a:p>
            <a:r>
              <a:rPr lang="fr-BE" sz="2000" dirty="0"/>
              <a:t>a</a:t>
            </a:r>
            <a:r>
              <a:rPr lang="fr-BE" sz="2000" dirty="0" smtClean="0"/>
              <a:t>n </a:t>
            </a:r>
            <a:r>
              <a:rPr lang="fr-BE" sz="2000" dirty="0"/>
              <a:t>area of computer science </a:t>
            </a:r>
            <a:r>
              <a:rPr lang="fr-BE" sz="2000" dirty="0" err="1"/>
              <a:t>concerned</a:t>
            </a:r>
            <a:r>
              <a:rPr lang="fr-BE" sz="2000" dirty="0"/>
              <a:t> </a:t>
            </a:r>
            <a:r>
              <a:rPr lang="fr-BE" sz="2000" dirty="0" err="1"/>
              <a:t>with</a:t>
            </a:r>
            <a:r>
              <a:rPr lang="fr-BE" sz="2000" dirty="0"/>
              <a:t> the </a:t>
            </a:r>
            <a:r>
              <a:rPr lang="fr-BE" sz="2000" dirty="0" err="1"/>
              <a:t>creation</a:t>
            </a:r>
            <a:r>
              <a:rPr lang="fr-BE" sz="2000" dirty="0"/>
              <a:t> of machines </a:t>
            </a:r>
            <a:r>
              <a:rPr lang="fr-BE" sz="2000" dirty="0" err="1" smtClean="0"/>
              <a:t>that</a:t>
            </a:r>
            <a:r>
              <a:rPr lang="fr-BE" sz="2000" dirty="0" smtClean="0"/>
              <a:t> </a:t>
            </a:r>
            <a:r>
              <a:rPr lang="fr-BE" sz="2000" dirty="0" err="1" smtClean="0"/>
              <a:t>can</a:t>
            </a:r>
            <a:r>
              <a:rPr lang="fr-BE" sz="2000" dirty="0" smtClean="0"/>
              <a:t> </a:t>
            </a:r>
            <a:r>
              <a:rPr lang="fr-BE" sz="2000" dirty="0" err="1" smtClean="0"/>
              <a:t>reproduce</a:t>
            </a:r>
            <a:r>
              <a:rPr lang="fr-BE" sz="2000" dirty="0" smtClean="0"/>
              <a:t> </a:t>
            </a:r>
            <a:r>
              <a:rPr lang="fr-BE" sz="2000" b="1" dirty="0" err="1" smtClean="0"/>
              <a:t>human</a:t>
            </a:r>
            <a:r>
              <a:rPr lang="fr-BE" sz="2000" b="1" dirty="0" smtClean="0"/>
              <a:t> cognitive </a:t>
            </a:r>
            <a:r>
              <a:rPr lang="fr-BE" sz="2000" b="1" dirty="0" err="1" smtClean="0"/>
              <a:t>functions</a:t>
            </a:r>
            <a:r>
              <a:rPr lang="fr-BE" sz="2000" b="1" dirty="0" smtClean="0"/>
              <a:t> </a:t>
            </a:r>
            <a:r>
              <a:rPr lang="fr-BE" sz="2000" dirty="0" err="1" smtClean="0"/>
              <a:t>such</a:t>
            </a:r>
            <a:r>
              <a:rPr lang="fr-BE" sz="2000" dirty="0" smtClean="0"/>
              <a:t> as </a:t>
            </a:r>
            <a:r>
              <a:rPr lang="fr-BE" sz="2000" dirty="0" err="1" smtClean="0"/>
              <a:t>reasoning</a:t>
            </a:r>
            <a:r>
              <a:rPr lang="fr-BE" sz="2000" dirty="0" smtClean="0"/>
              <a:t>, planning, </a:t>
            </a:r>
            <a:r>
              <a:rPr lang="fr-BE" sz="2000" dirty="0" err="1" smtClean="0"/>
              <a:t>learning</a:t>
            </a:r>
            <a:r>
              <a:rPr lang="fr-BE" sz="2000" dirty="0" smtClean="0"/>
              <a:t>, </a:t>
            </a:r>
            <a:r>
              <a:rPr lang="fr-BE" sz="2000" dirty="0" err="1" smtClean="0"/>
              <a:t>language</a:t>
            </a:r>
            <a:r>
              <a:rPr lang="fr-BE" sz="2000" dirty="0" smtClean="0"/>
              <a:t> </a:t>
            </a:r>
            <a:r>
              <a:rPr lang="fr-BE" sz="2000" dirty="0" err="1" smtClean="0"/>
              <a:t>understanding</a:t>
            </a:r>
            <a:r>
              <a:rPr lang="fr-BE" sz="2000" dirty="0" smtClean="0"/>
              <a:t>, vision,…</a:t>
            </a:r>
          </a:p>
          <a:p>
            <a:r>
              <a:rPr lang="fr-BE" sz="2000" b="1" dirty="0" err="1" smtClean="0"/>
              <a:t>weak</a:t>
            </a:r>
            <a:r>
              <a:rPr lang="fr-BE" sz="2000" b="1" dirty="0" smtClean="0"/>
              <a:t> AI </a:t>
            </a:r>
            <a:r>
              <a:rPr lang="fr-BE" sz="2000" dirty="0" smtClean="0"/>
              <a:t>vs </a:t>
            </a:r>
            <a:r>
              <a:rPr lang="fr-BE" sz="2000" b="1" dirty="0" err="1"/>
              <a:t>s</a:t>
            </a:r>
            <a:r>
              <a:rPr lang="fr-BE" sz="2000" b="1" dirty="0" err="1" smtClean="0"/>
              <a:t>trong</a:t>
            </a:r>
            <a:r>
              <a:rPr lang="fr-BE" sz="2000" b="1" dirty="0" smtClean="0"/>
              <a:t> AI</a:t>
            </a:r>
            <a:endParaRPr lang="fr-BE" sz="2000" b="1" dirty="0"/>
          </a:p>
          <a:p>
            <a:pPr lvl="1"/>
            <a:r>
              <a:rPr lang="fr-BE" dirty="0" err="1" smtClean="0"/>
              <a:t>weak</a:t>
            </a:r>
            <a:r>
              <a:rPr lang="fr-BE" dirty="0" smtClean="0"/>
              <a:t> or </a:t>
            </a:r>
            <a:r>
              <a:rPr lang="fr-BE" dirty="0" err="1" smtClean="0"/>
              <a:t>narrow</a:t>
            </a:r>
            <a:r>
              <a:rPr lang="fr-BE" dirty="0" smtClean="0"/>
              <a:t> AI </a:t>
            </a:r>
          </a:p>
          <a:p>
            <a:pPr lvl="2"/>
            <a:r>
              <a:rPr lang="fr-BE" dirty="0" err="1" smtClean="0"/>
              <a:t>simulates</a:t>
            </a:r>
            <a:r>
              <a:rPr lang="fr-BE" dirty="0" smtClean="0"/>
              <a:t> intelligence</a:t>
            </a:r>
          </a:p>
          <a:p>
            <a:pPr lvl="2"/>
            <a:r>
              <a:rPr lang="fr-BE" dirty="0" err="1" smtClean="0"/>
              <a:t>is</a:t>
            </a:r>
            <a:r>
              <a:rPr lang="fr-BE" dirty="0" smtClean="0"/>
              <a:t> </a:t>
            </a:r>
            <a:r>
              <a:rPr lang="fr-BE" dirty="0" err="1" smtClean="0"/>
              <a:t>limited</a:t>
            </a:r>
            <a:r>
              <a:rPr lang="fr-BE" dirty="0" smtClean="0"/>
              <a:t> to </a:t>
            </a:r>
            <a:r>
              <a:rPr lang="fr-BE" dirty="0" err="1" smtClean="0"/>
              <a:t>specific</a:t>
            </a:r>
            <a:r>
              <a:rPr lang="fr-BE" dirty="0" smtClean="0"/>
              <a:t> areas </a:t>
            </a:r>
          </a:p>
          <a:p>
            <a:pPr lvl="2"/>
            <a:r>
              <a:rPr lang="fr-BE" dirty="0" smtClean="0"/>
              <a:t>all </a:t>
            </a:r>
            <a:r>
              <a:rPr lang="fr-BE" dirty="0" err="1" smtClean="0"/>
              <a:t>current</a:t>
            </a:r>
            <a:r>
              <a:rPr lang="fr-BE" dirty="0" smtClean="0"/>
              <a:t> </a:t>
            </a:r>
            <a:r>
              <a:rPr lang="fr-BE" dirty="0" err="1" smtClean="0"/>
              <a:t>implementations</a:t>
            </a:r>
            <a:r>
              <a:rPr lang="fr-BE" dirty="0" smtClean="0"/>
              <a:t> of AI are </a:t>
            </a:r>
            <a:r>
              <a:rPr lang="fr-BE" dirty="0" err="1" smtClean="0"/>
              <a:t>narrow</a:t>
            </a:r>
            <a:r>
              <a:rPr lang="fr-BE" dirty="0" smtClean="0"/>
              <a:t> AI</a:t>
            </a:r>
          </a:p>
          <a:p>
            <a:pPr lvl="1"/>
            <a:r>
              <a:rPr lang="fr-BE" dirty="0" err="1" smtClean="0"/>
              <a:t>strong</a:t>
            </a:r>
            <a:r>
              <a:rPr lang="fr-BE" dirty="0" smtClean="0"/>
              <a:t> or </a:t>
            </a:r>
            <a:r>
              <a:rPr lang="fr-BE" dirty="0" err="1" smtClean="0"/>
              <a:t>general</a:t>
            </a:r>
            <a:r>
              <a:rPr lang="fr-BE" dirty="0" smtClean="0"/>
              <a:t> AI</a:t>
            </a:r>
          </a:p>
          <a:p>
            <a:pPr lvl="2"/>
            <a:r>
              <a:rPr lang="fr-BE" dirty="0" err="1" smtClean="0"/>
              <a:t>still</a:t>
            </a:r>
            <a:r>
              <a:rPr lang="fr-BE" dirty="0" smtClean="0"/>
              <a:t> </a:t>
            </a:r>
            <a:r>
              <a:rPr lang="fr-BE" dirty="0" err="1" smtClean="0"/>
              <a:t>debated</a:t>
            </a:r>
            <a:r>
              <a:rPr lang="fr-BE" dirty="0"/>
              <a:t>,</a:t>
            </a:r>
            <a:r>
              <a:rPr lang="fr-BE" dirty="0" smtClean="0"/>
              <a:t> </a:t>
            </a:r>
            <a:r>
              <a:rPr lang="fr-BE" dirty="0" err="1" smtClean="0"/>
              <a:t>includes</a:t>
            </a:r>
            <a:r>
              <a:rPr lang="fr-BE" dirty="0" smtClean="0"/>
              <a:t> </a:t>
            </a:r>
            <a:r>
              <a:rPr lang="fr-BE" dirty="0" err="1" smtClean="0"/>
              <a:t>philosophical</a:t>
            </a:r>
            <a:r>
              <a:rPr lang="fr-BE" dirty="0" smtClean="0"/>
              <a:t> </a:t>
            </a:r>
            <a:r>
              <a:rPr lang="fr-BE" dirty="0" err="1" smtClean="0"/>
              <a:t>considerations</a:t>
            </a:r>
            <a:r>
              <a:rPr lang="fr-BE" dirty="0" smtClean="0"/>
              <a:t> </a:t>
            </a:r>
            <a:r>
              <a:rPr lang="fr-BE" dirty="0" err="1" smtClean="0"/>
              <a:t>such</a:t>
            </a:r>
            <a:r>
              <a:rPr lang="fr-BE" dirty="0" smtClean="0"/>
              <a:t> as </a:t>
            </a:r>
            <a:r>
              <a:rPr lang="fr-BE" dirty="0" err="1" smtClean="0"/>
              <a:t>consciousness</a:t>
            </a:r>
            <a:r>
              <a:rPr lang="fr-BE" dirty="0" smtClean="0"/>
              <a:t>, </a:t>
            </a:r>
            <a:r>
              <a:rPr lang="fr-BE" dirty="0" err="1" smtClean="0"/>
              <a:t>intentionality</a:t>
            </a:r>
            <a:r>
              <a:rPr lang="fr-BE" dirty="0" smtClean="0"/>
              <a:t>, …</a:t>
            </a:r>
          </a:p>
          <a:p>
            <a:pPr lvl="2"/>
            <a:r>
              <a:rPr lang="fr-BE" dirty="0"/>
              <a:t>has real intelligence</a:t>
            </a:r>
            <a:r>
              <a:rPr lang="fr-BE" dirty="0" smtClean="0"/>
              <a:t>,</a:t>
            </a:r>
            <a:endParaRPr lang="fr-BE" dirty="0"/>
          </a:p>
          <a:p>
            <a:pPr lvl="2"/>
            <a:r>
              <a:rPr lang="fr-BE" dirty="0"/>
              <a:t>has mental states and </a:t>
            </a:r>
            <a:r>
              <a:rPr lang="fr-BE" dirty="0" err="1"/>
              <a:t>beliefs</a:t>
            </a:r>
            <a:r>
              <a:rPr lang="fr-BE" dirty="0"/>
              <a:t> </a:t>
            </a:r>
            <a:r>
              <a:rPr lang="fr-BE" dirty="0" err="1"/>
              <a:t>like</a:t>
            </a:r>
            <a:r>
              <a:rPr lang="fr-BE" dirty="0"/>
              <a:t> </a:t>
            </a:r>
            <a:r>
              <a:rPr lang="fr-BE" dirty="0" err="1"/>
              <a:t>humans</a:t>
            </a:r>
            <a:endParaRPr lang="fr-BE" dirty="0"/>
          </a:p>
          <a:p>
            <a:pPr lvl="2"/>
            <a:r>
              <a:rPr lang="fr-BE" dirty="0" smtClean="0"/>
              <a:t>Holy </a:t>
            </a:r>
            <a:r>
              <a:rPr lang="fr-BE" dirty="0" err="1" smtClean="0"/>
              <a:t>grail</a:t>
            </a:r>
            <a:r>
              <a:rPr lang="fr-BE" dirty="0" smtClean="0"/>
              <a:t> !</a:t>
            </a:r>
          </a:p>
          <a:p>
            <a:endParaRPr lang="fr-BE" dirty="0"/>
          </a:p>
        </p:txBody>
      </p:sp>
      <p:sp>
        <p:nvSpPr>
          <p:cNvPr id="4" name="Date Placeholder 3"/>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491950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Short </a:t>
            </a:r>
            <a:r>
              <a:rPr lang="fr-BE" dirty="0" err="1" smtClean="0"/>
              <a:t>history</a:t>
            </a:r>
            <a:endParaRPr lang="fr-BE" dirty="0"/>
          </a:p>
        </p:txBody>
      </p:sp>
      <p:sp>
        <p:nvSpPr>
          <p:cNvPr id="4" name="Slide Number Placeholder 3"/>
          <p:cNvSpPr>
            <a:spLocks noGrp="1"/>
          </p:cNvSpPr>
          <p:nvPr>
            <p:ph type="sldNum" sz="quarter" idx="12"/>
          </p:nvPr>
        </p:nvSpPr>
        <p:spPr/>
        <p:txBody>
          <a:bodyPr/>
          <a:lstStyle/>
          <a:p>
            <a:fld id="{13B540AB-6939-4937-A918-1D15FF1C7CE3}" type="slidenum">
              <a:rPr lang="nl-BE" smtClean="0"/>
              <a:t>99</a:t>
            </a:fld>
            <a:endParaRPr lang="nl-BE"/>
          </a:p>
        </p:txBody>
      </p:sp>
      <p:cxnSp>
        <p:nvCxnSpPr>
          <p:cNvPr id="8" name="Straight Connector 7"/>
          <p:cNvCxnSpPr/>
          <p:nvPr/>
        </p:nvCxnSpPr>
        <p:spPr>
          <a:xfrm>
            <a:off x="186705" y="3429000"/>
            <a:ext cx="57606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62769"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Donut 11"/>
          <p:cNvSpPr/>
          <p:nvPr/>
        </p:nvSpPr>
        <p:spPr>
          <a:xfrm>
            <a:off x="712377"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Donut 12"/>
          <p:cNvSpPr/>
          <p:nvPr/>
        </p:nvSpPr>
        <p:spPr>
          <a:xfrm>
            <a:off x="644255"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5" name="Straight Connector 14"/>
          <p:cNvCxnSpPr>
            <a:stCxn id="13" idx="4"/>
          </p:cNvCxnSpPr>
          <p:nvPr/>
        </p:nvCxnSpPr>
        <p:spPr>
          <a:xfrm>
            <a:off x="834777"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0170" y="2935977"/>
            <a:ext cx="622570" cy="276999"/>
          </a:xfrm>
          <a:prstGeom prst="rect">
            <a:avLst/>
          </a:prstGeom>
          <a:noFill/>
        </p:spPr>
        <p:txBody>
          <a:bodyPr wrap="square" rtlCol="0">
            <a:spAutoFit/>
          </a:bodyPr>
          <a:lstStyle/>
          <a:p>
            <a:pPr algn="ctr"/>
            <a:r>
              <a:rPr lang="fr-BE" sz="1200" b="1" dirty="0" smtClean="0">
                <a:solidFill>
                  <a:srgbClr val="002360"/>
                </a:solidFill>
              </a:rPr>
              <a:t>1950</a:t>
            </a:r>
            <a:endParaRPr lang="fr-BE" sz="1200" b="1" dirty="0">
              <a:solidFill>
                <a:srgbClr val="002360"/>
              </a:solidFill>
            </a:endParaRPr>
          </a:p>
        </p:txBody>
      </p:sp>
      <p:cxnSp>
        <p:nvCxnSpPr>
          <p:cNvPr id="17" name="Straight Connector 16"/>
          <p:cNvCxnSpPr/>
          <p:nvPr/>
        </p:nvCxnSpPr>
        <p:spPr>
          <a:xfrm>
            <a:off x="906785" y="3429000"/>
            <a:ext cx="406546"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496" y="4073252"/>
            <a:ext cx="1663377" cy="815608"/>
          </a:xfrm>
          <a:prstGeom prst="rect">
            <a:avLst/>
          </a:prstGeom>
          <a:noFill/>
        </p:spPr>
        <p:txBody>
          <a:bodyPr wrap="square" rtlCol="0">
            <a:spAutoFit/>
          </a:bodyPr>
          <a:lstStyle/>
          <a:p>
            <a:pPr algn="ctr"/>
            <a:r>
              <a:rPr lang="fr-BE" sz="1400" b="1" dirty="0" smtClean="0">
                <a:solidFill>
                  <a:schemeClr val="bg1">
                    <a:lumMod val="50000"/>
                  </a:schemeClr>
                </a:solidFill>
              </a:rPr>
              <a:t>The Turing Test</a:t>
            </a:r>
          </a:p>
          <a:p>
            <a:pPr algn="ctr"/>
            <a:r>
              <a:rPr lang="fr-BE" sz="1100" dirty="0" smtClean="0">
                <a:solidFill>
                  <a:schemeClr val="bg1">
                    <a:lumMod val="50000"/>
                  </a:schemeClr>
                </a:solidFill>
              </a:rPr>
              <a:t>Can </a:t>
            </a:r>
            <a:r>
              <a:rPr lang="fr-BE" sz="1100" dirty="0" err="1" smtClean="0">
                <a:solidFill>
                  <a:schemeClr val="bg1">
                    <a:lumMod val="50000"/>
                  </a:schemeClr>
                </a:solidFill>
              </a:rPr>
              <a:t>we</a:t>
            </a:r>
            <a:r>
              <a:rPr lang="fr-BE" sz="1100" dirty="0" smtClean="0">
                <a:solidFill>
                  <a:schemeClr val="bg1">
                    <a:lumMod val="50000"/>
                  </a:schemeClr>
                </a:solidFill>
              </a:rPr>
              <a:t> </a:t>
            </a:r>
            <a:r>
              <a:rPr lang="fr-BE" sz="1100" dirty="0" err="1" smtClean="0">
                <a:solidFill>
                  <a:schemeClr val="bg1">
                    <a:lumMod val="50000"/>
                  </a:schemeClr>
                </a:solidFill>
              </a:rPr>
              <a:t>distinguish</a:t>
            </a:r>
            <a:r>
              <a:rPr lang="fr-BE" sz="1100" dirty="0" smtClean="0">
                <a:solidFill>
                  <a:schemeClr val="bg1">
                    <a:lumMod val="50000"/>
                  </a:schemeClr>
                </a:solidFill>
              </a:rPr>
              <a:t> intelligent </a:t>
            </a:r>
            <a:r>
              <a:rPr lang="fr-BE" sz="1100" dirty="0" err="1" smtClean="0">
                <a:solidFill>
                  <a:schemeClr val="bg1">
                    <a:lumMod val="50000"/>
                  </a:schemeClr>
                </a:solidFill>
              </a:rPr>
              <a:t>behaviour</a:t>
            </a:r>
            <a:r>
              <a:rPr lang="fr-BE" sz="1100" dirty="0" smtClean="0">
                <a:solidFill>
                  <a:schemeClr val="bg1">
                    <a:lumMod val="50000"/>
                  </a:schemeClr>
                </a:solidFill>
              </a:rPr>
              <a:t> </a:t>
            </a:r>
            <a:r>
              <a:rPr lang="fr-BE" sz="1100" dirty="0" err="1" smtClean="0">
                <a:solidFill>
                  <a:schemeClr val="bg1">
                    <a:lumMod val="50000"/>
                  </a:schemeClr>
                </a:solidFill>
              </a:rPr>
              <a:t>from</a:t>
            </a:r>
            <a:r>
              <a:rPr lang="fr-BE" sz="1100" dirty="0" smtClean="0">
                <a:solidFill>
                  <a:schemeClr val="bg1">
                    <a:lumMod val="50000"/>
                  </a:schemeClr>
                </a:solidFill>
              </a:rPr>
              <a:t> </a:t>
            </a:r>
            <a:r>
              <a:rPr lang="fr-BE" sz="1100" dirty="0" err="1" smtClean="0">
                <a:solidFill>
                  <a:schemeClr val="bg1">
                    <a:lumMod val="50000"/>
                  </a:schemeClr>
                </a:solidFill>
              </a:rPr>
              <a:t>human</a:t>
            </a:r>
            <a:r>
              <a:rPr lang="fr-BE" sz="1100" dirty="0" smtClean="0">
                <a:solidFill>
                  <a:schemeClr val="bg1">
                    <a:lumMod val="50000"/>
                  </a:schemeClr>
                </a:solidFill>
              </a:rPr>
              <a:t> </a:t>
            </a:r>
            <a:r>
              <a:rPr lang="fr-BE" sz="1100" dirty="0" err="1" smtClean="0">
                <a:solidFill>
                  <a:schemeClr val="bg1">
                    <a:lumMod val="50000"/>
                  </a:schemeClr>
                </a:solidFill>
              </a:rPr>
              <a:t>behaviour</a:t>
            </a:r>
            <a:r>
              <a:rPr lang="fr-BE" sz="1100" dirty="0" smtClean="0">
                <a:solidFill>
                  <a:schemeClr val="bg1">
                    <a:lumMod val="50000"/>
                  </a:schemeClr>
                </a:solidFill>
              </a:rPr>
              <a:t>?</a:t>
            </a:r>
            <a:endParaRPr lang="fr-BE" sz="1400" dirty="0">
              <a:solidFill>
                <a:schemeClr val="bg1">
                  <a:lumMod val="50000"/>
                </a:schemeClr>
              </a:solidFill>
            </a:endParaRPr>
          </a:p>
        </p:txBody>
      </p:sp>
      <p:cxnSp>
        <p:nvCxnSpPr>
          <p:cNvPr id="20" name="Straight Connector 19"/>
          <p:cNvCxnSpPr/>
          <p:nvPr/>
        </p:nvCxnSpPr>
        <p:spPr>
          <a:xfrm>
            <a:off x="186705" y="5014704"/>
            <a:ext cx="132103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313331"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Donut 35"/>
          <p:cNvSpPr/>
          <p:nvPr/>
        </p:nvSpPr>
        <p:spPr>
          <a:xfrm>
            <a:off x="1262939"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7" name="Donut 36"/>
          <p:cNvSpPr/>
          <p:nvPr/>
        </p:nvSpPr>
        <p:spPr>
          <a:xfrm>
            <a:off x="1194817"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38" name="Straight Connector 37"/>
          <p:cNvCxnSpPr/>
          <p:nvPr/>
        </p:nvCxnSpPr>
        <p:spPr>
          <a:xfrm flipH="1" flipV="1">
            <a:off x="1385338" y="2780928"/>
            <a:ext cx="2"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076303" y="3645024"/>
            <a:ext cx="622570" cy="276999"/>
          </a:xfrm>
          <a:prstGeom prst="rect">
            <a:avLst/>
          </a:prstGeom>
          <a:noFill/>
        </p:spPr>
        <p:txBody>
          <a:bodyPr wrap="square" rtlCol="0">
            <a:spAutoFit/>
          </a:bodyPr>
          <a:lstStyle/>
          <a:p>
            <a:pPr algn="ctr"/>
            <a:r>
              <a:rPr lang="fr-BE" sz="1200" b="1" dirty="0" smtClean="0">
                <a:solidFill>
                  <a:srgbClr val="002360"/>
                </a:solidFill>
              </a:rPr>
              <a:t>1956</a:t>
            </a:r>
            <a:endParaRPr lang="fr-BE" sz="1200" b="1" dirty="0">
              <a:solidFill>
                <a:srgbClr val="002360"/>
              </a:solidFill>
            </a:endParaRPr>
          </a:p>
        </p:txBody>
      </p:sp>
      <p:sp>
        <p:nvSpPr>
          <p:cNvPr id="41" name="TextBox 40"/>
          <p:cNvSpPr txBox="1"/>
          <p:nvPr/>
        </p:nvSpPr>
        <p:spPr>
          <a:xfrm>
            <a:off x="683568" y="1893312"/>
            <a:ext cx="1440160" cy="815608"/>
          </a:xfrm>
          <a:prstGeom prst="rect">
            <a:avLst/>
          </a:prstGeom>
          <a:noFill/>
        </p:spPr>
        <p:txBody>
          <a:bodyPr wrap="square" rtlCol="0">
            <a:spAutoFit/>
          </a:bodyPr>
          <a:lstStyle/>
          <a:p>
            <a:pPr algn="ctr"/>
            <a:r>
              <a:rPr lang="fr-BE" sz="1400" b="1" dirty="0" err="1">
                <a:solidFill>
                  <a:schemeClr val="bg1">
                    <a:lumMod val="50000"/>
                  </a:schemeClr>
                </a:solidFill>
              </a:rPr>
              <a:t>Birth</a:t>
            </a:r>
            <a:r>
              <a:rPr lang="fr-BE" sz="1400" b="1" dirty="0">
                <a:solidFill>
                  <a:schemeClr val="bg1">
                    <a:lumMod val="50000"/>
                  </a:schemeClr>
                </a:solidFill>
              </a:rPr>
              <a:t> of </a:t>
            </a:r>
            <a:r>
              <a:rPr lang="fr-BE" sz="1400" b="1" dirty="0" smtClean="0">
                <a:solidFill>
                  <a:schemeClr val="bg1">
                    <a:lumMod val="50000"/>
                  </a:schemeClr>
                </a:solidFill>
              </a:rPr>
              <a:t>AI</a:t>
            </a:r>
          </a:p>
          <a:p>
            <a:pPr algn="ctr"/>
            <a:r>
              <a:rPr lang="fr-BE" sz="1100" dirty="0" smtClean="0">
                <a:solidFill>
                  <a:schemeClr val="bg1">
                    <a:lumMod val="50000"/>
                  </a:schemeClr>
                </a:solidFill>
              </a:rPr>
              <a:t>John McCarthy </a:t>
            </a:r>
            <a:r>
              <a:rPr lang="fr-BE" sz="1100" dirty="0" err="1" smtClean="0">
                <a:solidFill>
                  <a:schemeClr val="bg1">
                    <a:lumMod val="50000"/>
                  </a:schemeClr>
                </a:solidFill>
              </a:rPr>
              <a:t>coined</a:t>
            </a:r>
            <a:r>
              <a:rPr lang="fr-BE" sz="1100" dirty="0" smtClean="0">
                <a:solidFill>
                  <a:schemeClr val="bg1">
                    <a:lumMod val="50000"/>
                  </a:schemeClr>
                </a:solidFill>
              </a:rPr>
              <a:t> the </a:t>
            </a:r>
            <a:r>
              <a:rPr lang="fr-BE" sz="1100" dirty="0" err="1" smtClean="0">
                <a:solidFill>
                  <a:schemeClr val="bg1">
                    <a:lumMod val="50000"/>
                  </a:schemeClr>
                </a:solidFill>
              </a:rPr>
              <a:t>term</a:t>
            </a:r>
            <a:r>
              <a:rPr lang="fr-BE" sz="1100" dirty="0" smtClean="0">
                <a:solidFill>
                  <a:schemeClr val="bg1">
                    <a:lumMod val="50000"/>
                  </a:schemeClr>
                </a:solidFill>
              </a:rPr>
              <a:t> </a:t>
            </a:r>
            <a:r>
              <a:rPr lang="fr-BE" sz="1100" dirty="0" err="1" smtClean="0">
                <a:solidFill>
                  <a:schemeClr val="bg1">
                    <a:lumMod val="50000"/>
                  </a:schemeClr>
                </a:solidFill>
              </a:rPr>
              <a:t>Artificial</a:t>
            </a:r>
            <a:r>
              <a:rPr lang="fr-BE" sz="1100" dirty="0" smtClean="0">
                <a:solidFill>
                  <a:schemeClr val="bg1">
                    <a:lumMod val="50000"/>
                  </a:schemeClr>
                </a:solidFill>
              </a:rPr>
              <a:t> Intelligence</a:t>
            </a:r>
            <a:endParaRPr lang="fr-BE" sz="1100" dirty="0">
              <a:solidFill>
                <a:schemeClr val="bg1">
                  <a:lumMod val="50000"/>
                </a:schemeClr>
              </a:solidFill>
            </a:endParaRPr>
          </a:p>
        </p:txBody>
      </p:sp>
      <p:cxnSp>
        <p:nvCxnSpPr>
          <p:cNvPr id="47" name="Straight Connector 46"/>
          <p:cNvCxnSpPr>
            <a:stCxn id="35" idx="6"/>
          </p:cNvCxnSpPr>
          <p:nvPr/>
        </p:nvCxnSpPr>
        <p:spPr>
          <a:xfrm>
            <a:off x="1457347" y="3429000"/>
            <a:ext cx="76358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2220931"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Donut 48"/>
          <p:cNvSpPr/>
          <p:nvPr/>
        </p:nvSpPr>
        <p:spPr>
          <a:xfrm>
            <a:off x="2170539"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0" name="Donut 49"/>
          <p:cNvSpPr/>
          <p:nvPr/>
        </p:nvSpPr>
        <p:spPr>
          <a:xfrm>
            <a:off x="2102417"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51" name="Straight Connector 50"/>
          <p:cNvCxnSpPr>
            <a:stCxn id="50" idx="4"/>
          </p:cNvCxnSpPr>
          <p:nvPr/>
        </p:nvCxnSpPr>
        <p:spPr>
          <a:xfrm>
            <a:off x="2292939"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981654" y="2935977"/>
            <a:ext cx="622570" cy="276999"/>
          </a:xfrm>
          <a:prstGeom prst="rect">
            <a:avLst/>
          </a:prstGeom>
          <a:noFill/>
        </p:spPr>
        <p:txBody>
          <a:bodyPr wrap="square" rtlCol="0">
            <a:spAutoFit/>
          </a:bodyPr>
          <a:lstStyle/>
          <a:p>
            <a:pPr algn="ctr"/>
            <a:r>
              <a:rPr lang="fr-BE" sz="1200" b="1" dirty="0" smtClean="0">
                <a:solidFill>
                  <a:srgbClr val="002360"/>
                </a:solidFill>
              </a:rPr>
              <a:t>1964</a:t>
            </a:r>
            <a:endParaRPr lang="fr-BE" sz="1200" b="1" dirty="0">
              <a:solidFill>
                <a:srgbClr val="002360"/>
              </a:solidFill>
            </a:endParaRPr>
          </a:p>
        </p:txBody>
      </p:sp>
      <p:cxnSp>
        <p:nvCxnSpPr>
          <p:cNvPr id="56" name="Straight Connector 55"/>
          <p:cNvCxnSpPr>
            <a:stCxn id="48" idx="6"/>
          </p:cNvCxnSpPr>
          <p:nvPr/>
        </p:nvCxnSpPr>
        <p:spPr>
          <a:xfrm>
            <a:off x="2364947" y="3429000"/>
            <a:ext cx="648071"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3013018"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Donut 57"/>
          <p:cNvSpPr/>
          <p:nvPr/>
        </p:nvSpPr>
        <p:spPr>
          <a:xfrm>
            <a:off x="2962626"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9" name="Donut 58"/>
          <p:cNvSpPr/>
          <p:nvPr/>
        </p:nvSpPr>
        <p:spPr>
          <a:xfrm>
            <a:off x="2894504"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60" name="Straight Connector 59"/>
          <p:cNvCxnSpPr/>
          <p:nvPr/>
        </p:nvCxnSpPr>
        <p:spPr>
          <a:xfrm flipV="1">
            <a:off x="3085026" y="2780928"/>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793327" y="3656057"/>
            <a:ext cx="622570" cy="276999"/>
          </a:xfrm>
          <a:prstGeom prst="rect">
            <a:avLst/>
          </a:prstGeom>
          <a:noFill/>
        </p:spPr>
        <p:txBody>
          <a:bodyPr wrap="square" rtlCol="0">
            <a:spAutoFit/>
          </a:bodyPr>
          <a:lstStyle/>
          <a:p>
            <a:pPr algn="ctr"/>
            <a:r>
              <a:rPr lang="fr-BE" sz="1200" b="1" dirty="0" smtClean="0">
                <a:solidFill>
                  <a:srgbClr val="002360"/>
                </a:solidFill>
              </a:rPr>
              <a:t>1969</a:t>
            </a:r>
            <a:endParaRPr lang="fr-BE" sz="1200" b="1" dirty="0">
              <a:solidFill>
                <a:srgbClr val="002360"/>
              </a:solidFill>
            </a:endParaRPr>
          </a:p>
        </p:txBody>
      </p:sp>
      <p:cxnSp>
        <p:nvCxnSpPr>
          <p:cNvPr id="62" name="Straight Connector 61"/>
          <p:cNvCxnSpPr/>
          <p:nvPr/>
        </p:nvCxnSpPr>
        <p:spPr>
          <a:xfrm flipV="1">
            <a:off x="3157034" y="3429000"/>
            <a:ext cx="258863"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2346945" y="1870229"/>
            <a:ext cx="1440160" cy="861774"/>
          </a:xfrm>
          <a:prstGeom prst="rect">
            <a:avLst/>
          </a:prstGeom>
          <a:noFill/>
        </p:spPr>
        <p:txBody>
          <a:bodyPr wrap="square" rtlCol="0">
            <a:spAutoFit/>
          </a:bodyPr>
          <a:lstStyle/>
          <a:p>
            <a:pPr algn="ctr"/>
            <a:r>
              <a:rPr lang="fr-BE" sz="1400" b="1" dirty="0" smtClean="0">
                <a:solidFill>
                  <a:schemeClr val="bg1">
                    <a:lumMod val="50000"/>
                  </a:schemeClr>
                </a:solidFill>
              </a:rPr>
              <a:t>The </a:t>
            </a:r>
            <a:r>
              <a:rPr lang="fr-BE" sz="1400" b="1" dirty="0" err="1" smtClean="0">
                <a:solidFill>
                  <a:schemeClr val="bg1">
                    <a:lumMod val="50000"/>
                  </a:schemeClr>
                </a:solidFill>
              </a:rPr>
              <a:t>Dendral</a:t>
            </a:r>
            <a:r>
              <a:rPr lang="fr-BE" sz="1400" b="1" dirty="0" smtClean="0">
                <a:solidFill>
                  <a:schemeClr val="bg1">
                    <a:lumMod val="50000"/>
                  </a:schemeClr>
                </a:solidFill>
              </a:rPr>
              <a:t> Program</a:t>
            </a:r>
          </a:p>
          <a:p>
            <a:pPr algn="ctr"/>
            <a:r>
              <a:rPr lang="fr-BE" sz="1100" dirty="0" err="1" smtClean="0">
                <a:solidFill>
                  <a:schemeClr val="bg1">
                    <a:lumMod val="50000"/>
                  </a:schemeClr>
                </a:solidFill>
              </a:rPr>
              <a:t>Knowledge-based</a:t>
            </a:r>
            <a:r>
              <a:rPr lang="fr-BE" sz="1100" dirty="0" smtClean="0">
                <a:solidFill>
                  <a:schemeClr val="bg1">
                    <a:lumMod val="50000"/>
                  </a:schemeClr>
                </a:solidFill>
              </a:rPr>
              <a:t> system</a:t>
            </a:r>
            <a:endParaRPr lang="fr-BE" sz="1100" dirty="0">
              <a:solidFill>
                <a:schemeClr val="bg1">
                  <a:lumMod val="50000"/>
                </a:schemeClr>
              </a:solidFill>
            </a:endParaRPr>
          </a:p>
        </p:txBody>
      </p:sp>
      <p:sp>
        <p:nvSpPr>
          <p:cNvPr id="120" name="TextBox 119"/>
          <p:cNvSpPr txBox="1"/>
          <p:nvPr/>
        </p:nvSpPr>
        <p:spPr>
          <a:xfrm>
            <a:off x="1482849" y="4077072"/>
            <a:ext cx="1656184" cy="892552"/>
          </a:xfrm>
          <a:prstGeom prst="rect">
            <a:avLst/>
          </a:prstGeom>
          <a:noFill/>
        </p:spPr>
        <p:txBody>
          <a:bodyPr wrap="square" rtlCol="0">
            <a:spAutoFit/>
          </a:bodyPr>
          <a:lstStyle/>
          <a:p>
            <a:pPr algn="ctr"/>
            <a:r>
              <a:rPr lang="fr-BE" sz="1400" b="1" dirty="0" smtClean="0">
                <a:solidFill>
                  <a:schemeClr val="bg1">
                    <a:lumMod val="50000"/>
                  </a:schemeClr>
                </a:solidFill>
              </a:rPr>
              <a:t>First </a:t>
            </a:r>
            <a:r>
              <a:rPr lang="fr-BE" sz="1400" b="1" dirty="0" err="1" smtClean="0">
                <a:solidFill>
                  <a:schemeClr val="bg1">
                    <a:lumMod val="50000"/>
                  </a:schemeClr>
                </a:solidFill>
              </a:rPr>
              <a:t>Chatbot</a:t>
            </a:r>
            <a:r>
              <a:rPr lang="fr-BE" sz="1400" b="1" dirty="0" smtClean="0">
                <a:solidFill>
                  <a:schemeClr val="bg1">
                    <a:lumMod val="50000"/>
                  </a:schemeClr>
                </a:solidFill>
              </a:rPr>
              <a:t> (ELIZA)</a:t>
            </a:r>
          </a:p>
          <a:p>
            <a:pPr algn="ctr"/>
            <a:r>
              <a:rPr lang="fr-BE" sz="1100" dirty="0" smtClean="0">
                <a:solidFill>
                  <a:schemeClr val="bg1">
                    <a:lumMod val="50000"/>
                  </a:schemeClr>
                </a:solidFill>
              </a:rPr>
              <a:t>First </a:t>
            </a:r>
            <a:r>
              <a:rPr lang="fr-BE" sz="1100" dirty="0" err="1" smtClean="0">
                <a:solidFill>
                  <a:schemeClr val="bg1">
                    <a:lumMod val="50000"/>
                  </a:schemeClr>
                </a:solidFill>
              </a:rPr>
              <a:t>attempt</a:t>
            </a:r>
            <a:r>
              <a:rPr lang="fr-BE" sz="1100" dirty="0" smtClean="0">
                <a:solidFill>
                  <a:schemeClr val="bg1">
                    <a:lumMod val="50000"/>
                  </a:schemeClr>
                </a:solidFill>
              </a:rPr>
              <a:t> to </a:t>
            </a:r>
            <a:r>
              <a:rPr lang="fr-BE" sz="1100" dirty="0" err="1" smtClean="0">
                <a:solidFill>
                  <a:schemeClr val="bg1">
                    <a:lumMod val="50000"/>
                  </a:schemeClr>
                </a:solidFill>
              </a:rPr>
              <a:t>pass</a:t>
            </a:r>
            <a:r>
              <a:rPr lang="fr-BE" sz="1100" dirty="0" smtClean="0">
                <a:solidFill>
                  <a:schemeClr val="bg1">
                    <a:lumMod val="50000"/>
                  </a:schemeClr>
                </a:solidFill>
              </a:rPr>
              <a:t> the </a:t>
            </a:r>
            <a:r>
              <a:rPr lang="fr-BE" sz="1100" dirty="0">
                <a:solidFill>
                  <a:schemeClr val="bg1">
                    <a:lumMod val="50000"/>
                  </a:schemeClr>
                </a:solidFill>
              </a:rPr>
              <a:t>T</a:t>
            </a:r>
            <a:r>
              <a:rPr lang="fr-BE" sz="1100" dirty="0" smtClean="0">
                <a:solidFill>
                  <a:schemeClr val="bg1">
                    <a:lumMod val="50000"/>
                  </a:schemeClr>
                </a:solidFill>
              </a:rPr>
              <a:t>uring Test</a:t>
            </a:r>
          </a:p>
        </p:txBody>
      </p:sp>
      <p:cxnSp>
        <p:nvCxnSpPr>
          <p:cNvPr id="123" name="Straight Connector 122"/>
          <p:cNvCxnSpPr/>
          <p:nvPr/>
        </p:nvCxnSpPr>
        <p:spPr>
          <a:xfrm flipV="1">
            <a:off x="4003129"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4242406"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 name="Donut 124"/>
          <p:cNvSpPr/>
          <p:nvPr/>
        </p:nvSpPr>
        <p:spPr>
          <a:xfrm>
            <a:off x="4192014"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26" name="Donut 125"/>
          <p:cNvSpPr/>
          <p:nvPr/>
        </p:nvSpPr>
        <p:spPr>
          <a:xfrm>
            <a:off x="4123892"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28" name="TextBox 127"/>
          <p:cNvSpPr txBox="1"/>
          <p:nvPr/>
        </p:nvSpPr>
        <p:spPr>
          <a:xfrm>
            <a:off x="4003129" y="2852936"/>
            <a:ext cx="622570" cy="276999"/>
          </a:xfrm>
          <a:prstGeom prst="rect">
            <a:avLst/>
          </a:prstGeom>
          <a:noFill/>
        </p:spPr>
        <p:txBody>
          <a:bodyPr wrap="square" rtlCol="0">
            <a:spAutoFit/>
          </a:bodyPr>
          <a:lstStyle/>
          <a:p>
            <a:pPr algn="ctr"/>
            <a:r>
              <a:rPr lang="fr-BE" sz="1200" b="1" dirty="0" smtClean="0">
                <a:solidFill>
                  <a:srgbClr val="002360"/>
                </a:solidFill>
              </a:rPr>
              <a:t>1980</a:t>
            </a:r>
            <a:endParaRPr lang="fr-BE" sz="1200" b="1" dirty="0">
              <a:solidFill>
                <a:srgbClr val="002360"/>
              </a:solidFill>
            </a:endParaRPr>
          </a:p>
        </p:txBody>
      </p:sp>
      <p:cxnSp>
        <p:nvCxnSpPr>
          <p:cNvPr id="129" name="Straight Connector 128"/>
          <p:cNvCxnSpPr/>
          <p:nvPr/>
        </p:nvCxnSpPr>
        <p:spPr>
          <a:xfrm flipV="1">
            <a:off x="4386422" y="3429000"/>
            <a:ext cx="239277"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2995017" y="4077072"/>
            <a:ext cx="1390765" cy="646331"/>
          </a:xfrm>
          <a:prstGeom prst="rect">
            <a:avLst/>
          </a:prstGeom>
          <a:noFill/>
        </p:spPr>
        <p:txBody>
          <a:bodyPr wrap="square" rtlCol="0">
            <a:spAutoFit/>
          </a:bodyPr>
          <a:lstStyle/>
          <a:p>
            <a:pPr algn="ctr"/>
            <a:r>
              <a:rPr lang="fr-BE" sz="1400" b="1" dirty="0" smtClean="0">
                <a:solidFill>
                  <a:schemeClr val="bg1">
                    <a:lumMod val="50000"/>
                  </a:schemeClr>
                </a:solidFill>
              </a:rPr>
              <a:t>1st AI </a:t>
            </a:r>
            <a:r>
              <a:rPr lang="fr-BE" sz="1400" b="1" dirty="0" err="1" smtClean="0">
                <a:solidFill>
                  <a:schemeClr val="bg1">
                    <a:lumMod val="50000"/>
                  </a:schemeClr>
                </a:solidFill>
              </a:rPr>
              <a:t>winter</a:t>
            </a:r>
            <a:endParaRPr lang="fr-BE" sz="1400" b="1" dirty="0" smtClean="0">
              <a:solidFill>
                <a:schemeClr val="bg1">
                  <a:lumMod val="50000"/>
                </a:schemeClr>
              </a:solidFill>
            </a:endParaRPr>
          </a:p>
          <a:p>
            <a:pPr algn="ctr"/>
            <a:r>
              <a:rPr lang="fr-BE" sz="1100" dirty="0" err="1" smtClean="0">
                <a:solidFill>
                  <a:schemeClr val="bg1">
                    <a:lumMod val="50000"/>
                  </a:schemeClr>
                </a:solidFill>
              </a:rPr>
              <a:t>Less</a:t>
            </a:r>
            <a:r>
              <a:rPr lang="fr-BE" sz="1100" dirty="0" smtClean="0">
                <a:solidFill>
                  <a:schemeClr val="bg1">
                    <a:lumMod val="50000"/>
                  </a:schemeClr>
                </a:solidFill>
              </a:rPr>
              <a:t> </a:t>
            </a:r>
            <a:r>
              <a:rPr lang="fr-BE" sz="1100" dirty="0" err="1" smtClean="0">
                <a:solidFill>
                  <a:schemeClr val="bg1">
                    <a:lumMod val="50000"/>
                  </a:schemeClr>
                </a:solidFill>
              </a:rPr>
              <a:t>results</a:t>
            </a:r>
            <a:r>
              <a:rPr lang="fr-BE" sz="1100" dirty="0" smtClean="0">
                <a:solidFill>
                  <a:schemeClr val="bg1">
                    <a:lumMod val="50000"/>
                  </a:schemeClr>
                </a:solidFill>
              </a:rPr>
              <a:t>, </a:t>
            </a:r>
            <a:r>
              <a:rPr lang="fr-BE" sz="1100" dirty="0" err="1" smtClean="0">
                <a:solidFill>
                  <a:schemeClr val="bg1">
                    <a:lumMod val="50000"/>
                  </a:schemeClr>
                </a:solidFill>
              </a:rPr>
              <a:t>less</a:t>
            </a:r>
            <a:r>
              <a:rPr lang="fr-BE" sz="1100" dirty="0" smtClean="0">
                <a:solidFill>
                  <a:schemeClr val="bg1">
                    <a:lumMod val="50000"/>
                  </a:schemeClr>
                </a:solidFill>
              </a:rPr>
              <a:t> </a:t>
            </a:r>
            <a:r>
              <a:rPr lang="fr-BE" sz="1100" dirty="0" err="1" smtClean="0">
                <a:solidFill>
                  <a:schemeClr val="bg1">
                    <a:lumMod val="50000"/>
                  </a:schemeClr>
                </a:solidFill>
              </a:rPr>
              <a:t>funding</a:t>
            </a:r>
            <a:endParaRPr lang="fr-BE" sz="1100" dirty="0" smtClean="0">
              <a:solidFill>
                <a:schemeClr val="bg1">
                  <a:lumMod val="50000"/>
                </a:schemeClr>
              </a:solidFill>
            </a:endParaRPr>
          </a:p>
        </p:txBody>
      </p:sp>
      <p:cxnSp>
        <p:nvCxnSpPr>
          <p:cNvPr id="138" name="Straight Connector 137"/>
          <p:cNvCxnSpPr/>
          <p:nvPr/>
        </p:nvCxnSpPr>
        <p:spPr>
          <a:xfrm>
            <a:off x="3415897" y="3429000"/>
            <a:ext cx="587232" cy="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4939233"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5173259"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4" name="Donut 143"/>
          <p:cNvSpPr/>
          <p:nvPr/>
        </p:nvSpPr>
        <p:spPr>
          <a:xfrm>
            <a:off x="5122867"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45" name="Donut 144"/>
          <p:cNvSpPr/>
          <p:nvPr/>
        </p:nvSpPr>
        <p:spPr>
          <a:xfrm>
            <a:off x="5054745"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47" name="Straight Connector 146"/>
          <p:cNvCxnSpPr/>
          <p:nvPr/>
        </p:nvCxnSpPr>
        <p:spPr>
          <a:xfrm flipV="1">
            <a:off x="5317275" y="3429000"/>
            <a:ext cx="258863"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4568025" y="3429000"/>
            <a:ext cx="371208" cy="190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4139952" y="1814414"/>
            <a:ext cx="1292530" cy="646331"/>
          </a:xfrm>
          <a:prstGeom prst="rect">
            <a:avLst/>
          </a:prstGeom>
          <a:noFill/>
        </p:spPr>
        <p:txBody>
          <a:bodyPr wrap="square" rtlCol="0">
            <a:spAutoFit/>
          </a:bodyPr>
          <a:lstStyle/>
          <a:p>
            <a:pPr algn="ctr"/>
            <a:r>
              <a:rPr lang="fr-BE" sz="1400" b="1" dirty="0" smtClean="0">
                <a:solidFill>
                  <a:schemeClr val="bg1">
                    <a:lumMod val="50000"/>
                  </a:schemeClr>
                </a:solidFill>
              </a:rPr>
              <a:t>Boom of AI</a:t>
            </a:r>
          </a:p>
          <a:p>
            <a:pPr algn="ctr"/>
            <a:r>
              <a:rPr lang="fr-BE" sz="1100" dirty="0" smtClean="0">
                <a:solidFill>
                  <a:schemeClr val="bg1">
                    <a:lumMod val="50000"/>
                  </a:schemeClr>
                </a:solidFill>
              </a:rPr>
              <a:t>Rise of Expert </a:t>
            </a:r>
            <a:r>
              <a:rPr lang="fr-BE" sz="1100" dirty="0" err="1" smtClean="0">
                <a:solidFill>
                  <a:schemeClr val="bg1">
                    <a:lumMod val="50000"/>
                  </a:schemeClr>
                </a:solidFill>
              </a:rPr>
              <a:t>Systems</a:t>
            </a:r>
            <a:endParaRPr lang="fr-BE" sz="1100" dirty="0">
              <a:solidFill>
                <a:schemeClr val="bg1">
                  <a:lumMod val="50000"/>
                </a:schemeClr>
              </a:solidFill>
            </a:endParaRPr>
          </a:p>
        </p:txBody>
      </p:sp>
      <p:cxnSp>
        <p:nvCxnSpPr>
          <p:cNvPr id="156" name="Straight Connector 155"/>
          <p:cNvCxnSpPr/>
          <p:nvPr/>
        </p:nvCxnSpPr>
        <p:spPr>
          <a:xfrm>
            <a:off x="3673784"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4795217" y="2755404"/>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4939233" y="3656057"/>
            <a:ext cx="622570" cy="276999"/>
          </a:xfrm>
          <a:prstGeom prst="rect">
            <a:avLst/>
          </a:prstGeom>
          <a:noFill/>
        </p:spPr>
        <p:txBody>
          <a:bodyPr wrap="square" rtlCol="0">
            <a:spAutoFit/>
          </a:bodyPr>
          <a:lstStyle/>
          <a:p>
            <a:pPr algn="ctr"/>
            <a:r>
              <a:rPr lang="fr-BE" sz="1200" b="1" dirty="0" smtClean="0">
                <a:solidFill>
                  <a:srgbClr val="002360"/>
                </a:solidFill>
              </a:rPr>
              <a:t>1987</a:t>
            </a:r>
            <a:endParaRPr lang="fr-BE" sz="1200" b="1" dirty="0">
              <a:solidFill>
                <a:srgbClr val="002360"/>
              </a:solidFill>
            </a:endParaRPr>
          </a:p>
        </p:txBody>
      </p:sp>
      <p:cxnSp>
        <p:nvCxnSpPr>
          <p:cNvPr id="164" name="Straight Connector 163"/>
          <p:cNvCxnSpPr/>
          <p:nvPr/>
        </p:nvCxnSpPr>
        <p:spPr>
          <a:xfrm flipV="1">
            <a:off x="5803329" y="3429000"/>
            <a:ext cx="234026" cy="190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6042606"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6" name="Donut 165"/>
          <p:cNvSpPr/>
          <p:nvPr/>
        </p:nvSpPr>
        <p:spPr>
          <a:xfrm>
            <a:off x="5992214"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7" name="Donut 166"/>
          <p:cNvSpPr/>
          <p:nvPr/>
        </p:nvSpPr>
        <p:spPr>
          <a:xfrm>
            <a:off x="5924092"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8" name="TextBox 167"/>
          <p:cNvSpPr txBox="1"/>
          <p:nvPr/>
        </p:nvSpPr>
        <p:spPr>
          <a:xfrm>
            <a:off x="5803329" y="2852936"/>
            <a:ext cx="622570" cy="276999"/>
          </a:xfrm>
          <a:prstGeom prst="rect">
            <a:avLst/>
          </a:prstGeom>
          <a:noFill/>
        </p:spPr>
        <p:txBody>
          <a:bodyPr wrap="square" rtlCol="0">
            <a:spAutoFit/>
          </a:bodyPr>
          <a:lstStyle/>
          <a:p>
            <a:pPr algn="ctr"/>
            <a:r>
              <a:rPr lang="fr-BE" sz="1200" b="1" dirty="0" smtClean="0">
                <a:solidFill>
                  <a:srgbClr val="002360"/>
                </a:solidFill>
              </a:rPr>
              <a:t>1993</a:t>
            </a:r>
            <a:endParaRPr lang="fr-BE" sz="1200" b="1" dirty="0">
              <a:solidFill>
                <a:srgbClr val="002360"/>
              </a:solidFill>
            </a:endParaRPr>
          </a:p>
        </p:txBody>
      </p:sp>
      <p:cxnSp>
        <p:nvCxnSpPr>
          <p:cNvPr id="170" name="Straight Connector 169"/>
          <p:cNvCxnSpPr/>
          <p:nvPr/>
        </p:nvCxnSpPr>
        <p:spPr>
          <a:xfrm>
            <a:off x="5576137" y="3429000"/>
            <a:ext cx="227192" cy="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659313"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6739433" y="2780928"/>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65" idx="6"/>
          </p:cNvCxnSpPr>
          <p:nvPr/>
        </p:nvCxnSpPr>
        <p:spPr>
          <a:xfrm>
            <a:off x="6186622" y="3429000"/>
            <a:ext cx="479834"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77" name="Oval 176"/>
          <p:cNvSpPr/>
          <p:nvPr/>
        </p:nvSpPr>
        <p:spPr>
          <a:xfrm>
            <a:off x="6671707"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8" name="Donut 177"/>
          <p:cNvSpPr/>
          <p:nvPr/>
        </p:nvSpPr>
        <p:spPr>
          <a:xfrm>
            <a:off x="6621315"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9" name="Donut 178"/>
          <p:cNvSpPr/>
          <p:nvPr/>
        </p:nvSpPr>
        <p:spPr>
          <a:xfrm>
            <a:off x="6553193"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82" name="TextBox 181"/>
          <p:cNvSpPr txBox="1"/>
          <p:nvPr/>
        </p:nvSpPr>
        <p:spPr>
          <a:xfrm>
            <a:off x="6425899" y="3656057"/>
            <a:ext cx="622570" cy="276999"/>
          </a:xfrm>
          <a:prstGeom prst="rect">
            <a:avLst/>
          </a:prstGeom>
          <a:noFill/>
        </p:spPr>
        <p:txBody>
          <a:bodyPr wrap="square" rtlCol="0">
            <a:spAutoFit/>
          </a:bodyPr>
          <a:lstStyle/>
          <a:p>
            <a:pPr algn="ctr"/>
            <a:r>
              <a:rPr lang="fr-BE" sz="1200" b="1" dirty="0" smtClean="0">
                <a:solidFill>
                  <a:srgbClr val="002360"/>
                </a:solidFill>
              </a:rPr>
              <a:t>1997</a:t>
            </a:r>
            <a:endParaRPr lang="fr-BE" sz="1200" b="1" dirty="0">
              <a:solidFill>
                <a:srgbClr val="002360"/>
              </a:solidFill>
            </a:endParaRPr>
          </a:p>
        </p:txBody>
      </p:sp>
      <p:cxnSp>
        <p:nvCxnSpPr>
          <p:cNvPr id="185" name="Straight Connector 184"/>
          <p:cNvCxnSpPr/>
          <p:nvPr/>
        </p:nvCxnSpPr>
        <p:spPr>
          <a:xfrm>
            <a:off x="1737986"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3139033"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55576"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458066"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4211960"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1" name="TextBox 190"/>
          <p:cNvSpPr txBox="1"/>
          <p:nvPr/>
        </p:nvSpPr>
        <p:spPr>
          <a:xfrm>
            <a:off x="6114614" y="1831926"/>
            <a:ext cx="1292530" cy="815608"/>
          </a:xfrm>
          <a:prstGeom prst="rect">
            <a:avLst/>
          </a:prstGeom>
          <a:noFill/>
        </p:spPr>
        <p:txBody>
          <a:bodyPr wrap="square" rtlCol="0">
            <a:spAutoFit/>
          </a:bodyPr>
          <a:lstStyle/>
          <a:p>
            <a:pPr algn="ctr"/>
            <a:r>
              <a:rPr lang="fr-BE" sz="1400" b="1" dirty="0" err="1" smtClean="0">
                <a:solidFill>
                  <a:schemeClr val="bg1">
                    <a:lumMod val="50000"/>
                  </a:schemeClr>
                </a:solidFill>
              </a:rPr>
              <a:t>Deep</a:t>
            </a:r>
            <a:r>
              <a:rPr lang="fr-BE" sz="1400" b="1" dirty="0" smtClean="0">
                <a:solidFill>
                  <a:schemeClr val="bg1">
                    <a:lumMod val="50000"/>
                  </a:schemeClr>
                </a:solidFill>
              </a:rPr>
              <a:t> Blue</a:t>
            </a:r>
          </a:p>
          <a:p>
            <a:pPr algn="ctr"/>
            <a:r>
              <a:rPr lang="fr-BE" sz="1100" dirty="0" err="1" smtClean="0">
                <a:solidFill>
                  <a:schemeClr val="bg1">
                    <a:lumMod val="50000"/>
                  </a:schemeClr>
                </a:solidFill>
              </a:rPr>
              <a:t>IBM’s</a:t>
            </a:r>
            <a:r>
              <a:rPr lang="fr-BE" sz="1100" dirty="0" smtClean="0">
                <a:solidFill>
                  <a:schemeClr val="bg1">
                    <a:lumMod val="50000"/>
                  </a:schemeClr>
                </a:solidFill>
              </a:rPr>
              <a:t> … beats champion </a:t>
            </a:r>
            <a:r>
              <a:rPr lang="fr-BE" sz="1100" dirty="0" err="1" smtClean="0">
                <a:solidFill>
                  <a:schemeClr val="bg1">
                    <a:lumMod val="50000"/>
                  </a:schemeClr>
                </a:solidFill>
              </a:rPr>
              <a:t>chess</a:t>
            </a:r>
            <a:r>
              <a:rPr lang="fr-BE" sz="1100" dirty="0" smtClean="0">
                <a:solidFill>
                  <a:schemeClr val="bg1">
                    <a:lumMod val="50000"/>
                  </a:schemeClr>
                </a:solidFill>
              </a:rPr>
              <a:t> </a:t>
            </a:r>
            <a:r>
              <a:rPr lang="fr-BE" sz="1100" dirty="0" err="1" smtClean="0">
                <a:solidFill>
                  <a:schemeClr val="bg1">
                    <a:lumMod val="50000"/>
                  </a:schemeClr>
                </a:solidFill>
              </a:rPr>
              <a:t>player</a:t>
            </a:r>
            <a:r>
              <a:rPr lang="fr-BE" sz="1100" dirty="0" smtClean="0">
                <a:solidFill>
                  <a:schemeClr val="bg1">
                    <a:lumMod val="50000"/>
                  </a:schemeClr>
                </a:solidFill>
              </a:rPr>
              <a:t> Kasparov</a:t>
            </a:r>
            <a:endParaRPr lang="fr-BE" sz="1100" dirty="0">
              <a:solidFill>
                <a:schemeClr val="bg1">
                  <a:lumMod val="50000"/>
                </a:schemeClr>
              </a:solidFill>
            </a:endParaRPr>
          </a:p>
        </p:txBody>
      </p:sp>
      <p:cxnSp>
        <p:nvCxnSpPr>
          <p:cNvPr id="192" name="Straight Connector 191"/>
          <p:cNvCxnSpPr/>
          <p:nvPr/>
        </p:nvCxnSpPr>
        <p:spPr>
          <a:xfrm>
            <a:off x="6126860" y="177281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177" idx="6"/>
          </p:cNvCxnSpPr>
          <p:nvPr/>
        </p:nvCxnSpPr>
        <p:spPr>
          <a:xfrm>
            <a:off x="6815723" y="3429000"/>
            <a:ext cx="643790"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sp>
        <p:nvSpPr>
          <p:cNvPr id="194" name="Oval 193"/>
          <p:cNvSpPr/>
          <p:nvPr/>
        </p:nvSpPr>
        <p:spPr>
          <a:xfrm>
            <a:off x="7459513" y="3356992"/>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5" name="Donut 194"/>
          <p:cNvSpPr/>
          <p:nvPr/>
        </p:nvSpPr>
        <p:spPr>
          <a:xfrm>
            <a:off x="7409121" y="3306685"/>
            <a:ext cx="244800" cy="244630"/>
          </a:xfrm>
          <a:prstGeom prst="donut">
            <a:avLst>
              <a:gd name="adj" fmla="val 0"/>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96" name="Donut 195"/>
          <p:cNvSpPr/>
          <p:nvPr/>
        </p:nvSpPr>
        <p:spPr>
          <a:xfrm>
            <a:off x="7340999" y="3238499"/>
            <a:ext cx="381044" cy="381002"/>
          </a:xfrm>
          <a:prstGeom prst="donut">
            <a:avLst>
              <a:gd name="adj" fmla="val 0"/>
            </a:avLst>
          </a:prstGeom>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197" name="Straight Connector 196"/>
          <p:cNvCxnSpPr/>
          <p:nvPr/>
        </p:nvCxnSpPr>
        <p:spPr>
          <a:xfrm>
            <a:off x="8035577" y="3619501"/>
            <a:ext cx="0" cy="457571"/>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98" name="TextBox 197"/>
          <p:cNvSpPr txBox="1"/>
          <p:nvPr/>
        </p:nvSpPr>
        <p:spPr>
          <a:xfrm>
            <a:off x="7220236" y="2935977"/>
            <a:ext cx="622570" cy="276999"/>
          </a:xfrm>
          <a:prstGeom prst="rect">
            <a:avLst/>
          </a:prstGeom>
          <a:noFill/>
        </p:spPr>
        <p:txBody>
          <a:bodyPr wrap="square" rtlCol="0">
            <a:spAutoFit/>
          </a:bodyPr>
          <a:lstStyle/>
          <a:p>
            <a:pPr algn="ctr"/>
            <a:r>
              <a:rPr lang="fr-BE" sz="1200" b="1" dirty="0" smtClean="0">
                <a:solidFill>
                  <a:srgbClr val="002360"/>
                </a:solidFill>
              </a:rPr>
              <a:t>2000</a:t>
            </a:r>
            <a:endParaRPr lang="fr-BE" sz="1200" b="1" dirty="0">
              <a:solidFill>
                <a:srgbClr val="002360"/>
              </a:solidFill>
            </a:endParaRPr>
          </a:p>
        </p:txBody>
      </p:sp>
      <p:cxnSp>
        <p:nvCxnSpPr>
          <p:cNvPr id="199" name="Straight Connector 198"/>
          <p:cNvCxnSpPr/>
          <p:nvPr/>
        </p:nvCxnSpPr>
        <p:spPr>
          <a:xfrm>
            <a:off x="7603529" y="3430900"/>
            <a:ext cx="414046" cy="0"/>
          </a:xfrm>
          <a:prstGeom prst="line">
            <a:avLst/>
          </a:prstGeom>
          <a:ln w="12700">
            <a:solidFill>
              <a:srgbClr val="00236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963569" y="3429000"/>
            <a:ext cx="824983" cy="1900"/>
          </a:xfrm>
          <a:prstGeom prst="line">
            <a:avLst/>
          </a:prstGeom>
          <a:ln w="12700">
            <a:solidFill>
              <a:srgbClr val="002360"/>
            </a:solidFill>
            <a:prstDash val="sysDash"/>
          </a:ln>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7596336" y="1724035"/>
            <a:ext cx="1547664" cy="1323439"/>
          </a:xfrm>
          <a:prstGeom prst="rect">
            <a:avLst/>
          </a:prstGeom>
          <a:noFill/>
        </p:spPr>
        <p:txBody>
          <a:bodyPr wrap="square" lIns="18000" rIns="18000" rtlCol="0">
            <a:spAutoFit/>
          </a:bodyPr>
          <a:lstStyle/>
          <a:p>
            <a:pPr algn="ctr"/>
            <a:r>
              <a:rPr lang="fr-BE" sz="1400" b="1" dirty="0" err="1" smtClean="0">
                <a:solidFill>
                  <a:schemeClr val="bg1">
                    <a:lumMod val="50000"/>
                  </a:schemeClr>
                </a:solidFill>
              </a:rPr>
              <a:t>Many</a:t>
            </a:r>
            <a:r>
              <a:rPr lang="fr-BE" sz="1400" b="1" dirty="0" smtClean="0">
                <a:solidFill>
                  <a:schemeClr val="bg1">
                    <a:lumMod val="50000"/>
                  </a:schemeClr>
                </a:solidFill>
              </a:rPr>
              <a:t> AI </a:t>
            </a:r>
            <a:r>
              <a:rPr lang="fr-BE" sz="1400" b="1" dirty="0" err="1" smtClean="0">
                <a:solidFill>
                  <a:schemeClr val="bg1">
                    <a:lumMod val="50000"/>
                  </a:schemeClr>
                </a:solidFill>
              </a:rPr>
              <a:t>successes</a:t>
            </a:r>
            <a:endParaRPr lang="fr-BE" sz="1400" b="1" dirty="0" smtClean="0">
              <a:solidFill>
                <a:schemeClr val="bg1">
                  <a:lumMod val="50000"/>
                </a:schemeClr>
              </a:solidFill>
            </a:endParaRPr>
          </a:p>
          <a:p>
            <a:r>
              <a:rPr lang="fr-BE" sz="1100" dirty="0" smtClean="0">
                <a:solidFill>
                  <a:schemeClr val="bg1">
                    <a:lumMod val="50000"/>
                  </a:schemeClr>
                </a:solidFill>
              </a:rPr>
              <a:t>- </a:t>
            </a:r>
            <a:r>
              <a:rPr lang="fr-BE" sz="1100" dirty="0" err="1" smtClean="0">
                <a:solidFill>
                  <a:schemeClr val="bg1">
                    <a:lumMod val="50000"/>
                  </a:schemeClr>
                </a:solidFill>
              </a:rPr>
              <a:t>Personal</a:t>
            </a:r>
            <a:r>
              <a:rPr lang="fr-BE" sz="1100" dirty="0" smtClean="0">
                <a:solidFill>
                  <a:schemeClr val="bg1">
                    <a:lumMod val="50000"/>
                  </a:schemeClr>
                </a:solidFill>
              </a:rPr>
              <a:t> assistants </a:t>
            </a:r>
            <a:r>
              <a:rPr lang="fr-BE" sz="1100" dirty="0" err="1" smtClean="0">
                <a:solidFill>
                  <a:schemeClr val="bg1">
                    <a:lumMod val="50000"/>
                  </a:schemeClr>
                </a:solidFill>
              </a:rPr>
              <a:t>e.g.Siri</a:t>
            </a:r>
            <a:r>
              <a:rPr lang="fr-BE" sz="1100" dirty="0" smtClean="0">
                <a:solidFill>
                  <a:schemeClr val="bg1">
                    <a:lumMod val="50000"/>
                  </a:schemeClr>
                </a:solidFill>
              </a:rPr>
              <a:t>, Cortana…</a:t>
            </a:r>
          </a:p>
          <a:p>
            <a:r>
              <a:rPr lang="fr-BE" sz="1100" dirty="0" smtClean="0">
                <a:solidFill>
                  <a:schemeClr val="bg1">
                    <a:lumMod val="50000"/>
                  </a:schemeClr>
                </a:solidFill>
              </a:rPr>
              <a:t>- Semi-</a:t>
            </a:r>
            <a:r>
              <a:rPr lang="fr-BE" sz="1100" dirty="0" err="1" smtClean="0">
                <a:solidFill>
                  <a:schemeClr val="bg1">
                    <a:lumMod val="50000"/>
                  </a:schemeClr>
                </a:solidFill>
              </a:rPr>
              <a:t>autonomous</a:t>
            </a:r>
            <a:r>
              <a:rPr lang="fr-BE" sz="1100" dirty="0" smtClean="0">
                <a:solidFill>
                  <a:schemeClr val="bg1">
                    <a:lumMod val="50000"/>
                  </a:schemeClr>
                </a:solidFill>
              </a:rPr>
              <a:t> </a:t>
            </a:r>
            <a:r>
              <a:rPr lang="fr-BE" sz="1100" dirty="0" err="1">
                <a:solidFill>
                  <a:schemeClr val="bg1">
                    <a:lumMod val="50000"/>
                  </a:schemeClr>
                </a:solidFill>
              </a:rPr>
              <a:t>driving</a:t>
            </a:r>
            <a:r>
              <a:rPr lang="fr-BE" sz="1100" dirty="0">
                <a:solidFill>
                  <a:schemeClr val="bg1">
                    <a:lumMod val="50000"/>
                  </a:schemeClr>
                </a:solidFill>
              </a:rPr>
              <a:t> assistance </a:t>
            </a:r>
            <a:r>
              <a:rPr lang="fr-BE" sz="1100" dirty="0" err="1">
                <a:solidFill>
                  <a:schemeClr val="bg1">
                    <a:lumMod val="50000"/>
                  </a:schemeClr>
                </a:solidFill>
              </a:rPr>
              <a:t>systems</a:t>
            </a:r>
            <a:endParaRPr lang="fr-BE" sz="1100" dirty="0">
              <a:solidFill>
                <a:schemeClr val="bg1">
                  <a:lumMod val="50000"/>
                </a:schemeClr>
              </a:solidFill>
            </a:endParaRPr>
          </a:p>
          <a:p>
            <a:r>
              <a:rPr lang="fr-BE" sz="1100" dirty="0" smtClean="0">
                <a:solidFill>
                  <a:schemeClr val="bg1">
                    <a:lumMod val="50000"/>
                  </a:schemeClr>
                </a:solidFill>
              </a:rPr>
              <a:t>- </a:t>
            </a:r>
            <a:r>
              <a:rPr lang="fr-BE" sz="1100" dirty="0" err="1" smtClean="0">
                <a:solidFill>
                  <a:schemeClr val="bg1">
                    <a:lumMod val="50000"/>
                  </a:schemeClr>
                </a:solidFill>
              </a:rPr>
              <a:t>Netflix</a:t>
            </a:r>
            <a:r>
              <a:rPr lang="fr-BE" sz="1100" dirty="0" smtClean="0">
                <a:solidFill>
                  <a:schemeClr val="bg1">
                    <a:lumMod val="50000"/>
                  </a:schemeClr>
                </a:solidFill>
              </a:rPr>
              <a:t> </a:t>
            </a:r>
            <a:r>
              <a:rPr lang="fr-BE" sz="1100" dirty="0" err="1" smtClean="0">
                <a:solidFill>
                  <a:schemeClr val="bg1">
                    <a:lumMod val="50000"/>
                  </a:schemeClr>
                </a:solidFill>
              </a:rPr>
              <a:t>recommender</a:t>
            </a:r>
            <a:r>
              <a:rPr lang="fr-BE" sz="1100" dirty="0" smtClean="0">
                <a:solidFill>
                  <a:schemeClr val="bg1">
                    <a:lumMod val="50000"/>
                  </a:schemeClr>
                </a:solidFill>
              </a:rPr>
              <a:t> system</a:t>
            </a:r>
          </a:p>
        </p:txBody>
      </p:sp>
      <p:cxnSp>
        <p:nvCxnSpPr>
          <p:cNvPr id="203" name="Straight Connector 202"/>
          <p:cNvCxnSpPr/>
          <p:nvPr/>
        </p:nvCxnSpPr>
        <p:spPr>
          <a:xfrm flipV="1">
            <a:off x="7653921" y="1772816"/>
            <a:ext cx="1490079" cy="3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8464046" y="2899420"/>
            <a:ext cx="0" cy="457572"/>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7257256" y="4071724"/>
            <a:ext cx="1886743" cy="861774"/>
          </a:xfrm>
          <a:prstGeom prst="rect">
            <a:avLst/>
          </a:prstGeom>
          <a:noFill/>
        </p:spPr>
        <p:txBody>
          <a:bodyPr wrap="square" lIns="18000" rIns="18000" rtlCol="0">
            <a:spAutoFit/>
          </a:bodyPr>
          <a:lstStyle/>
          <a:p>
            <a:pPr algn="ctr"/>
            <a:r>
              <a:rPr lang="fr-BE" sz="1400" b="1" dirty="0" err="1" smtClean="0">
                <a:solidFill>
                  <a:schemeClr val="bg1">
                    <a:lumMod val="50000"/>
                  </a:schemeClr>
                </a:solidFill>
              </a:rPr>
              <a:t>Big</a:t>
            </a:r>
            <a:r>
              <a:rPr lang="fr-BE" sz="1400" b="1" dirty="0" smtClean="0">
                <a:solidFill>
                  <a:schemeClr val="bg1">
                    <a:lumMod val="50000"/>
                  </a:schemeClr>
                </a:solidFill>
              </a:rPr>
              <a:t> Data, </a:t>
            </a:r>
            <a:r>
              <a:rPr lang="fr-BE" sz="1400" b="1" dirty="0" err="1" smtClean="0">
                <a:solidFill>
                  <a:schemeClr val="bg1">
                    <a:lumMod val="50000"/>
                  </a:schemeClr>
                </a:solidFill>
              </a:rPr>
              <a:t>Deep</a:t>
            </a:r>
            <a:r>
              <a:rPr lang="fr-BE" sz="1400" b="1" dirty="0" smtClean="0">
                <a:solidFill>
                  <a:schemeClr val="bg1">
                    <a:lumMod val="50000"/>
                  </a:schemeClr>
                </a:solidFill>
              </a:rPr>
              <a:t> Learning and </a:t>
            </a:r>
            <a:r>
              <a:rPr lang="fr-BE" sz="1400" b="1" dirty="0" err="1" smtClean="0">
                <a:solidFill>
                  <a:schemeClr val="bg1">
                    <a:lumMod val="50000"/>
                  </a:schemeClr>
                </a:solidFill>
              </a:rPr>
              <a:t>beyond</a:t>
            </a:r>
            <a:r>
              <a:rPr lang="fr-BE" sz="1400" b="1" dirty="0" smtClean="0">
                <a:solidFill>
                  <a:schemeClr val="bg1">
                    <a:lumMod val="50000"/>
                  </a:schemeClr>
                </a:solidFill>
              </a:rPr>
              <a:t> </a:t>
            </a:r>
          </a:p>
          <a:p>
            <a:r>
              <a:rPr lang="fr-BE" sz="1100" dirty="0" err="1">
                <a:solidFill>
                  <a:schemeClr val="bg1">
                    <a:lumMod val="50000"/>
                  </a:schemeClr>
                </a:solidFill>
              </a:rPr>
              <a:t>Availability</a:t>
            </a:r>
            <a:r>
              <a:rPr lang="fr-BE" sz="1100" dirty="0">
                <a:solidFill>
                  <a:schemeClr val="bg1">
                    <a:lumMod val="50000"/>
                  </a:schemeClr>
                </a:solidFill>
              </a:rPr>
              <a:t> of </a:t>
            </a:r>
            <a:r>
              <a:rPr lang="fr-BE" sz="1100" dirty="0" err="1">
                <a:solidFill>
                  <a:schemeClr val="bg1">
                    <a:lumMod val="50000"/>
                  </a:schemeClr>
                </a:solidFill>
              </a:rPr>
              <a:t>huge</a:t>
            </a:r>
            <a:r>
              <a:rPr lang="fr-BE" sz="1100" dirty="0">
                <a:solidFill>
                  <a:schemeClr val="bg1">
                    <a:lumMod val="50000"/>
                  </a:schemeClr>
                </a:solidFill>
              </a:rPr>
              <a:t> </a:t>
            </a:r>
            <a:r>
              <a:rPr lang="fr-BE" sz="1100" dirty="0" err="1" smtClean="0">
                <a:solidFill>
                  <a:schemeClr val="bg1">
                    <a:lumMod val="50000"/>
                  </a:schemeClr>
                </a:solidFill>
              </a:rPr>
              <a:t>datasets</a:t>
            </a:r>
            <a:endParaRPr lang="fr-BE" sz="1100" dirty="0" smtClean="0">
              <a:solidFill>
                <a:schemeClr val="bg1">
                  <a:lumMod val="50000"/>
                </a:schemeClr>
              </a:solidFill>
            </a:endParaRPr>
          </a:p>
          <a:p>
            <a:r>
              <a:rPr lang="fr-BE" sz="1100" dirty="0" err="1" smtClean="0">
                <a:solidFill>
                  <a:schemeClr val="bg1">
                    <a:lumMod val="50000"/>
                  </a:schemeClr>
                </a:solidFill>
              </a:rPr>
              <a:t>Increased</a:t>
            </a:r>
            <a:r>
              <a:rPr lang="fr-BE" sz="1100" dirty="0" smtClean="0">
                <a:solidFill>
                  <a:schemeClr val="bg1">
                    <a:lumMod val="50000"/>
                  </a:schemeClr>
                </a:solidFill>
              </a:rPr>
              <a:t> </a:t>
            </a:r>
            <a:r>
              <a:rPr lang="fr-BE" sz="1100" dirty="0" err="1" smtClean="0">
                <a:solidFill>
                  <a:schemeClr val="bg1">
                    <a:lumMod val="50000"/>
                  </a:schemeClr>
                </a:solidFill>
              </a:rPr>
              <a:t>computational</a:t>
            </a:r>
            <a:r>
              <a:rPr lang="fr-BE" sz="1100" dirty="0" smtClean="0">
                <a:solidFill>
                  <a:schemeClr val="bg1">
                    <a:lumMod val="50000"/>
                  </a:schemeClr>
                </a:solidFill>
              </a:rPr>
              <a:t> power</a:t>
            </a:r>
            <a:endParaRPr lang="fr-BE" sz="1100" dirty="0">
              <a:solidFill>
                <a:schemeClr val="bg1">
                  <a:lumMod val="50000"/>
                </a:schemeClr>
              </a:solidFill>
            </a:endParaRPr>
          </a:p>
        </p:txBody>
      </p:sp>
      <p:cxnSp>
        <p:nvCxnSpPr>
          <p:cNvPr id="206" name="Straight Connector 205"/>
          <p:cNvCxnSpPr/>
          <p:nvPr/>
        </p:nvCxnSpPr>
        <p:spPr>
          <a:xfrm>
            <a:off x="7296369" y="5013754"/>
            <a:ext cx="1740127" cy="9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4981435" y="4077072"/>
            <a:ext cx="1390765" cy="815608"/>
          </a:xfrm>
          <a:prstGeom prst="rect">
            <a:avLst/>
          </a:prstGeom>
          <a:noFill/>
        </p:spPr>
        <p:txBody>
          <a:bodyPr wrap="square" rtlCol="0">
            <a:spAutoFit/>
          </a:bodyPr>
          <a:lstStyle/>
          <a:p>
            <a:pPr algn="ctr"/>
            <a:r>
              <a:rPr lang="fr-BE" sz="1400" b="1" dirty="0" smtClean="0">
                <a:solidFill>
                  <a:schemeClr val="bg1">
                    <a:lumMod val="50000"/>
                  </a:schemeClr>
                </a:solidFill>
              </a:rPr>
              <a:t>2nd AI </a:t>
            </a:r>
            <a:r>
              <a:rPr lang="fr-BE" sz="1400" b="1" dirty="0" err="1" smtClean="0">
                <a:solidFill>
                  <a:schemeClr val="bg1">
                    <a:lumMod val="50000"/>
                  </a:schemeClr>
                </a:solidFill>
              </a:rPr>
              <a:t>winter</a:t>
            </a:r>
            <a:endParaRPr lang="fr-BE" sz="1400" b="1" dirty="0" smtClean="0">
              <a:solidFill>
                <a:schemeClr val="bg1">
                  <a:lumMod val="50000"/>
                </a:schemeClr>
              </a:solidFill>
            </a:endParaRPr>
          </a:p>
          <a:p>
            <a:pPr algn="ctr"/>
            <a:r>
              <a:rPr lang="fr-BE" sz="1100" dirty="0" smtClean="0">
                <a:solidFill>
                  <a:schemeClr val="bg1">
                    <a:lumMod val="50000"/>
                  </a:schemeClr>
                </a:solidFill>
              </a:rPr>
              <a:t>Expert </a:t>
            </a:r>
            <a:r>
              <a:rPr lang="fr-BE" sz="1100" dirty="0" err="1" smtClean="0">
                <a:solidFill>
                  <a:schemeClr val="bg1">
                    <a:lumMod val="50000"/>
                  </a:schemeClr>
                </a:solidFill>
              </a:rPr>
              <a:t>systems</a:t>
            </a:r>
            <a:r>
              <a:rPr lang="fr-BE" sz="1100" dirty="0" smtClean="0">
                <a:solidFill>
                  <a:schemeClr val="bg1">
                    <a:lumMod val="50000"/>
                  </a:schemeClr>
                </a:solidFill>
              </a:rPr>
              <a:t> are </a:t>
            </a:r>
            <a:r>
              <a:rPr lang="fr-BE" sz="1100" dirty="0" err="1" smtClean="0">
                <a:solidFill>
                  <a:schemeClr val="bg1">
                    <a:lumMod val="50000"/>
                  </a:schemeClr>
                </a:solidFill>
              </a:rPr>
              <a:t>expensive</a:t>
            </a:r>
            <a:r>
              <a:rPr lang="fr-BE" sz="1100" dirty="0" smtClean="0">
                <a:solidFill>
                  <a:schemeClr val="bg1">
                    <a:lumMod val="50000"/>
                  </a:schemeClr>
                </a:solidFill>
              </a:rPr>
              <a:t> to </a:t>
            </a:r>
            <a:r>
              <a:rPr lang="fr-BE" sz="1100" dirty="0" err="1" smtClean="0">
                <a:solidFill>
                  <a:schemeClr val="bg1">
                    <a:lumMod val="50000"/>
                  </a:schemeClr>
                </a:solidFill>
              </a:rPr>
              <a:t>maintain</a:t>
            </a:r>
            <a:r>
              <a:rPr lang="fr-BE" sz="1100" dirty="0" smtClean="0">
                <a:solidFill>
                  <a:schemeClr val="bg1">
                    <a:lumMod val="50000"/>
                  </a:schemeClr>
                </a:solidFill>
              </a:rPr>
              <a:t> and update</a:t>
            </a:r>
          </a:p>
        </p:txBody>
      </p:sp>
      <p:cxnSp>
        <p:nvCxnSpPr>
          <p:cNvPr id="210" name="Straight Connector 209"/>
          <p:cNvCxnSpPr/>
          <p:nvPr/>
        </p:nvCxnSpPr>
        <p:spPr>
          <a:xfrm>
            <a:off x="5125451" y="5013176"/>
            <a:ext cx="1185023" cy="3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fr-FR" smtClean="0">
                <a:solidFill>
                  <a:prstClr val="black">
                    <a:tint val="75000"/>
                  </a:prstClr>
                </a:solidFill>
              </a:rPr>
              <a:t>18/06/2018</a:t>
            </a:r>
            <a:endParaRPr lang="fr-BE" dirty="0">
              <a:solidFill>
                <a:prstClr val="black">
                  <a:tint val="75000"/>
                </a:prstClr>
              </a:solidFill>
            </a:endParaRPr>
          </a:p>
        </p:txBody>
      </p:sp>
    </p:spTree>
    <p:extLst>
      <p:ext uri="{BB962C8B-B14F-4D97-AF65-F5344CB8AC3E}">
        <p14:creationId xmlns:p14="http://schemas.microsoft.com/office/powerpoint/2010/main" val="715202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6c2ef7ed-c2f8-46e5-bc8a-af14b0d2a9a1">
      <Terms xmlns="http://schemas.microsoft.com/office/infopath/2007/PartnerControls"/>
    </TaxKeywordTaxHTField>
    <IsArchived xmlns="6c2ef7ed-c2f8-46e5-bc8a-af14b0d2a9a1">false</IsArchived>
    <KeyDocument xmlns="6c2ef7ed-c2f8-46e5-bc8a-af14b0d2a9a1">false</KeyDocument>
    <ProjectBis xmlns="157086f0-446e-43a7-b94b-a50bc52c739c">75</ProjectBis>
    <CategoryDescription xmlns="http://schemas.microsoft.com/sharepoint.v3">Slides voor presentatie Frank Robben op KSZ/eHealth ivm nieuwe tendenzen ICT</CategoryDescription>
    <g159131ef9cf4bcf91575741c737189a xmlns="9e7a122f-2e67-4044-bb10-cbb6dc42e3aa">
      <Terms xmlns="http://schemas.microsoft.com/office/infopath/2007/PartnerControls"/>
    </g159131ef9cf4bcf91575741c737189a>
    <Document_x0020_Type xmlns="9e7a122f-2e67-4044-bb10-cbb6dc42e3aa">3</Document_x0020_Type>
    <TaxCatchAll xmlns="6c2ef7ed-c2f8-46e5-bc8a-af14b0d2a9a1"/>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f9f758b7-f6eb-44e3-bd59-2cbef40d0fc5" ContentTypeId="0x01010020EFE7AA9E56B84FB1D6B88B12929688" PreviousValue="false"/>
</file>

<file path=customXml/item4.xml><?xml version="1.0" encoding="utf-8"?>
<ct:contentTypeSchema xmlns:ct="http://schemas.microsoft.com/office/2006/metadata/contentType" xmlns:ma="http://schemas.microsoft.com/office/2006/metadata/properties/metaAttributes" ct:_="" ma:_="" ma:contentTypeName="Center Document" ma:contentTypeID="0x01010020EFE7AA9E56B84FB1D6B88B129296880026940ED495637D4DB48A03DBC681D9F20C00BE93C1F8A379E844A9DDD889B5FA18B0" ma:contentTypeVersion="20" ma:contentTypeDescription="" ma:contentTypeScope="" ma:versionID="99b94a44a7a3b0201bb7c3c66c7341ce">
  <xsd:schema xmlns:xsd="http://www.w3.org/2001/XMLSchema" xmlns:xs="http://www.w3.org/2001/XMLSchema" xmlns:p="http://schemas.microsoft.com/office/2006/metadata/properties" xmlns:ns2="9e7a122f-2e67-4044-bb10-cbb6dc42e3aa" xmlns:ns3="http://schemas.microsoft.com/sharepoint.v3" xmlns:ns4="6c2ef7ed-c2f8-46e5-bc8a-af14b0d2a9a1" xmlns:ns5="157086f0-446e-43a7-b94b-a50bc52c739c" targetNamespace="http://schemas.microsoft.com/office/2006/metadata/properties" ma:root="true" ma:fieldsID="c2eb53304a1e3ba202e89316472125e2" ns2:_="" ns3:_="" ns4:_="" ns5:_="">
    <xsd:import namespace="9e7a122f-2e67-4044-bb10-cbb6dc42e3aa"/>
    <xsd:import namespace="http://schemas.microsoft.com/sharepoint.v3"/>
    <xsd:import namespace="6c2ef7ed-c2f8-46e5-bc8a-af14b0d2a9a1"/>
    <xsd:import namespace="157086f0-446e-43a7-b94b-a50bc52c739c"/>
    <xsd:element name="properties">
      <xsd:complexType>
        <xsd:sequence>
          <xsd:element name="documentManagement">
            <xsd:complexType>
              <xsd:all>
                <xsd:element ref="ns2:Document_x0020_Type"/>
                <xsd:element ref="ns3:CategoryDescription" minOccurs="0"/>
                <xsd:element ref="ns4:KeyDocument" minOccurs="0"/>
                <xsd:element ref="ns4:IsArchived" minOccurs="0"/>
                <xsd:element ref="ns4:TaxKeywordTaxHTField" minOccurs="0"/>
                <xsd:element ref="ns4:TaxCatchAll" minOccurs="0"/>
                <xsd:element ref="ns2:g159131ef9cf4bcf91575741c737189a" minOccurs="0"/>
                <xsd:element ref="ns5:ProjectBis"/>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a122f-2e67-4044-bb10-cbb6dc42e3aa" elementFormDefault="qualified">
    <xsd:import namespace="http://schemas.microsoft.com/office/2006/documentManagement/types"/>
    <xsd:import namespace="http://schemas.microsoft.com/office/infopath/2007/PartnerControls"/>
    <xsd:element name="Document_x0020_Type" ma:index="2" ma:displayName="Document Type" ma:list="{b5b17c73-543e-4452-8272-56b02497366e}" ma:internalName="Document_x0020_Type" ma:showField="Title" ma:web="9e7a122f-2e67-4044-bb10-cbb6dc42e3aa">
      <xsd:simpleType>
        <xsd:restriction base="dms:Lookup"/>
      </xsd:simpleType>
    </xsd:element>
    <xsd:element name="g159131ef9cf4bcf91575741c737189a" ma:index="15" nillable="true" ma:taxonomy="true" ma:internalName="g159131ef9cf4bcf91575741c737189a" ma:taxonomyFieldName="Organisational_x0020_Keywords" ma:displayName="Organisational Keywords" ma:default="" ma:fieldId="{0159131e-f9cf-4bcf-9157-5741c737189a}" ma:taxonomyMulti="true" ma:sspId="f9f758b7-f6eb-44e3-bd59-2cbef40d0fc5" ma:termSetId="7261737b-9b78-4ff0-881a-1c5d5006ffb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3" nillable="true" ma:displayName="Description" ma:internalName="Category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2ef7ed-c2f8-46e5-bc8a-af14b0d2a9a1" elementFormDefault="qualified">
    <xsd:import namespace="http://schemas.microsoft.com/office/2006/documentManagement/types"/>
    <xsd:import namespace="http://schemas.microsoft.com/office/infopath/2007/PartnerControls"/>
    <xsd:element name="KeyDocument" ma:index="6" nillable="true" ma:displayName="KeyDocument" ma:default="0" ma:description="Allow to promote a document to key document status" ma:internalName="KeyDocument">
      <xsd:simpleType>
        <xsd:restriction base="dms:Boolean"/>
      </xsd:simpleType>
    </xsd:element>
    <xsd:element name="IsArchived" ma:index="7" nillable="true" ma:displayName="IsArchived" ma:default="0" ma:description="Allow to display the document only in Archive View" ma:internalName="IsArchived">
      <xsd:simpleType>
        <xsd:restriction base="dms:Boolean"/>
      </xsd:simpleType>
    </xsd:element>
    <xsd:element name="TaxKeywordTaxHTField" ma:index="8"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description="" ma:hidden="true" ma:list="{523672b5-cecb-49a2-93b6-f77294116280}" ma:internalName="TaxCatchAll" ma:showField="CatchAllData" ma:web="6c2ef7ed-c2f8-46e5-bc8a-af14b0d2a9a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7086f0-446e-43a7-b94b-a50bc52c739c" elementFormDefault="qualified">
    <xsd:import namespace="http://schemas.microsoft.com/office/2006/documentManagement/types"/>
    <xsd:import namespace="http://schemas.microsoft.com/office/infopath/2007/PartnerControls"/>
    <xsd:element name="ProjectBis" ma:index="17" ma:displayName="Project" ma:list="{662e3e5f-6c4e-4f20-8a08-581e9cfb60aa}" ma:internalName="ProjectBis"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5E47CA-0B90-4954-9435-2A860DFEE69E}">
  <ds:schemaRefs>
    <ds:schemaRef ds:uri="157086f0-446e-43a7-b94b-a50bc52c739c"/>
    <ds:schemaRef ds:uri="http://schemas.openxmlformats.org/package/2006/metadata/core-properties"/>
    <ds:schemaRef ds:uri="http://purl.org/dc/elements/1.1/"/>
    <ds:schemaRef ds:uri="http://www.w3.org/XML/1998/namespace"/>
    <ds:schemaRef ds:uri="9e7a122f-2e67-4044-bb10-cbb6dc42e3aa"/>
    <ds:schemaRef ds:uri="http://schemas.microsoft.com/office/2006/documentManagement/types"/>
    <ds:schemaRef ds:uri="6c2ef7ed-c2f8-46e5-bc8a-af14b0d2a9a1"/>
    <ds:schemaRef ds:uri="http://schemas.microsoft.com/office/2006/metadata/properties"/>
    <ds:schemaRef ds:uri="http://schemas.microsoft.com/sharepoint.v3"/>
    <ds:schemaRef ds:uri="http://purl.org/dc/term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8C1DA240-6B88-467F-A5A0-1CDE2AB8BFFE}">
  <ds:schemaRefs>
    <ds:schemaRef ds:uri="http://schemas.microsoft.com/sharepoint/v3/contenttype/forms"/>
  </ds:schemaRefs>
</ds:datastoreItem>
</file>

<file path=customXml/itemProps3.xml><?xml version="1.0" encoding="utf-8"?>
<ds:datastoreItem xmlns:ds="http://schemas.openxmlformats.org/officeDocument/2006/customXml" ds:itemID="{CD8E3DBC-43BD-4C68-B305-8721D3A82EEE}">
  <ds:schemaRefs>
    <ds:schemaRef ds:uri="Microsoft.SharePoint.Taxonomy.ContentTypeSync"/>
  </ds:schemaRefs>
</ds:datastoreItem>
</file>

<file path=customXml/itemProps4.xml><?xml version="1.0" encoding="utf-8"?>
<ds:datastoreItem xmlns:ds="http://schemas.openxmlformats.org/officeDocument/2006/customXml" ds:itemID="{486219A6-745E-4E92-AFDE-FE0C11B6C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7a122f-2e67-4044-bb10-cbb6dc42e3aa"/>
    <ds:schemaRef ds:uri="http://schemas.microsoft.com/sharepoint.v3"/>
    <ds:schemaRef ds:uri="6c2ef7ed-c2f8-46e5-bc8a-af14b0d2a9a1"/>
    <ds:schemaRef ds:uri="157086f0-446e-43a7-b94b-a50bc52c73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1213</TotalTime>
  <Words>6780</Words>
  <Application>Microsoft Office PowerPoint</Application>
  <PresentationFormat>On-screen Show (4:3)</PresentationFormat>
  <Paragraphs>1525</Paragraphs>
  <Slides>114</Slides>
  <Notes>52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114</vt:i4>
      </vt:variant>
    </vt:vector>
  </HeadingPairs>
  <TitlesOfParts>
    <vt:vector size="124" baseType="lpstr">
      <vt:lpstr>Arial</vt:lpstr>
      <vt:lpstr>Calibri</vt:lpstr>
      <vt:lpstr>Estrangelo Edessa</vt:lpstr>
      <vt:lpstr>Proximus</vt:lpstr>
      <vt:lpstr>Proximus Display</vt:lpstr>
      <vt:lpstr>Proximus Regular Italic</vt:lpstr>
      <vt:lpstr>Symbol</vt:lpstr>
      <vt:lpstr>Times New Roman</vt:lpstr>
      <vt:lpstr>Wingdings</vt:lpstr>
      <vt:lpstr>Office Theme</vt:lpstr>
      <vt:lpstr>Enkele nieuwe tendenzen in ICT</vt:lpstr>
      <vt:lpstr>Enkele nieuwe tendenzen in ICT</vt:lpstr>
      <vt:lpstr>Enkele nieuwe tendenzen in ICT</vt:lpstr>
      <vt:lpstr>Blockchain</vt:lpstr>
      <vt:lpstr>Essentie van blockchain</vt:lpstr>
      <vt:lpstr>Gedistribueerd vertrouwen</vt:lpstr>
      <vt:lpstr>Idea</vt:lpstr>
      <vt:lpstr>Idea</vt:lpstr>
      <vt:lpstr>Blockchain</vt:lpstr>
      <vt:lpstr>Idea</vt:lpstr>
      <vt:lpstr>Blockchain netwerk</vt:lpstr>
      <vt:lpstr>Smart contracts</vt:lpstr>
      <vt:lpstr>Smart contract blockchain</vt:lpstr>
      <vt:lpstr>Blockchain toegepast</vt:lpstr>
      <vt:lpstr>Blockchain gaat in essentie over plaats vanwaar vertrouwen komt </vt:lpstr>
      <vt:lpstr>Vaststelling</vt:lpstr>
      <vt:lpstr>Voorbeeld 1: informatiestroom</vt:lpstr>
      <vt:lpstr>Voorbeeld 2: aanvraag rolstoel (NL)</vt:lpstr>
      <vt:lpstr>Voorbeeld 2: aanvraag rolstoel (NL)</vt:lpstr>
      <vt:lpstr>Voorbeeld 3: sociale huisvesting</vt:lpstr>
      <vt:lpstr>Voorbeeld 4: aantoonbaarheidsdienst</vt:lpstr>
      <vt:lpstr>Voorbeeld 5: therapeutische relatie </vt:lpstr>
      <vt:lpstr>Voorbeeld 6:  landoverschrijdende processen</vt:lpstr>
      <vt:lpstr>Benadering</vt:lpstr>
      <vt:lpstr>Voorbeeld 1: adreswijziging</vt:lpstr>
      <vt:lpstr>Voorbeeld 2: geboorte</vt:lpstr>
      <vt:lpstr>Vaststelling</vt:lpstr>
      <vt:lpstr>Drie niveau’s</vt:lpstr>
      <vt:lpstr>Waarom een PoC ?</vt:lpstr>
      <vt:lpstr>Blockchain in productie ?</vt:lpstr>
      <vt:lpstr>Voorbeeld: aantoonbaarheidsdienst</vt:lpstr>
      <vt:lpstr>PoC-industrie: veel proeftuinbedrijfjes</vt:lpstr>
      <vt:lpstr>Vermijd technology lock-in</vt:lpstr>
      <vt:lpstr>PowerPoint Presentation</vt:lpstr>
      <vt:lpstr>Drie niveau’s</vt:lpstr>
      <vt:lpstr>Technologische trends</vt:lpstr>
      <vt:lpstr>Integratie</vt:lpstr>
      <vt:lpstr>Connectoren</vt:lpstr>
      <vt:lpstr>Data</vt:lpstr>
      <vt:lpstr>PowerPoint Presentation</vt:lpstr>
      <vt:lpstr>Blockchain as a Service (BaaS)</vt:lpstr>
      <vt:lpstr>Toekomstig blockchain landschap</vt:lpstr>
      <vt:lpstr>Concreet – ideeën federale overheid</vt:lpstr>
      <vt:lpstr>Beter bestuur</vt:lpstr>
      <vt:lpstr>Enkele nieuwe tendenzen in ICT</vt:lpstr>
      <vt:lpstr>G-Cloud</vt:lpstr>
      <vt:lpstr>Hergebruik van businesscomponenten</vt:lpstr>
      <vt:lpstr>Competence center reuse</vt:lpstr>
      <vt:lpstr>Hergebruik van businesscomponenten</vt:lpstr>
      <vt:lpstr>Cataloog</vt:lpstr>
      <vt:lpstr>Cataloog: prototype</vt:lpstr>
      <vt:lpstr>Impact sur le dossier unique</vt:lpstr>
      <vt:lpstr>Voorbeeld: eHealth-platform</vt:lpstr>
      <vt:lpstr>Voorbeeld: Smals</vt:lpstr>
      <vt:lpstr>Smals: acties die hergebruik versterken</vt:lpstr>
      <vt:lpstr>Smals: acties die hergebruik versterken</vt:lpstr>
      <vt:lpstr>Smals: acties die hergebruik versterken</vt:lpstr>
      <vt:lpstr>Smals: meting van resultaten</vt:lpstr>
      <vt:lpstr>Enkele nieuwe tendenzen in ICT</vt:lpstr>
      <vt:lpstr>Open source software</vt:lpstr>
      <vt:lpstr>Open source software</vt:lpstr>
      <vt:lpstr>Enkele nieuwe tendenzen in ICT</vt:lpstr>
      <vt:lpstr>Mobile devices &amp; wearables</vt:lpstr>
      <vt:lpstr>Mobile devices &amp; wearables</vt:lpstr>
      <vt:lpstr>Enkele nieuwe tendenzen in ICT</vt:lpstr>
      <vt:lpstr>Wat is Internet of Things (IoT) ?</vt:lpstr>
      <vt:lpstr>Waar staat IoT vandaag ?</vt:lpstr>
      <vt:lpstr>Evolutie aantal sensoren</vt:lpstr>
      <vt:lpstr>Enkele voorbeelden</vt:lpstr>
      <vt:lpstr>Wat is LoRa ?</vt:lpstr>
      <vt:lpstr>Experiment gerealiseerd met beacons</vt:lpstr>
      <vt:lpstr>Enkele nieuwe tendenzen in ICT</vt:lpstr>
      <vt:lpstr>Autonomous agents and things</vt:lpstr>
      <vt:lpstr>Enkele nieuwe tendenzen in ICT</vt:lpstr>
      <vt:lpstr>Conversationele interfaces</vt:lpstr>
      <vt:lpstr>Chatbot Student@Work</vt:lpstr>
      <vt:lpstr>Chatbot Student@Work</vt:lpstr>
      <vt:lpstr>Dimona via Google Assistant</vt:lpstr>
      <vt:lpstr>Dimona via Google Assistant</vt:lpstr>
      <vt:lpstr>Voorbeelden chatbots in gezondheidszorg</vt:lpstr>
      <vt:lpstr>Enkele nieuwe tendenzen in ICT</vt:lpstr>
      <vt:lpstr>What is Robotic Process Automation (RPA) ?</vt:lpstr>
      <vt:lpstr>Difference with “normal” automation?</vt:lpstr>
      <vt:lpstr>Kind of processes automated using RPA</vt:lpstr>
      <vt:lpstr>Better than humans ?</vt:lpstr>
      <vt:lpstr>RPA Examples</vt:lpstr>
      <vt:lpstr>Cognitive RPA</vt:lpstr>
      <vt:lpstr>Evaluation</vt:lpstr>
      <vt:lpstr>Enkele nieuwe tendenzen in ICT</vt:lpstr>
      <vt:lpstr>Adaptive security architecture</vt:lpstr>
      <vt:lpstr>Adaptive security architecture</vt:lpstr>
      <vt:lpstr>Enkele nieuwe tendenzen in ICT</vt:lpstr>
      <vt:lpstr>Enkele kenmerken van big data analyse</vt:lpstr>
      <vt:lpstr>Enkele kenmerken van big data analyse</vt:lpstr>
      <vt:lpstr>Big data analyse componenten</vt:lpstr>
      <vt:lpstr>Big data analyse inzetbaar op 3 niveaus</vt:lpstr>
      <vt:lpstr>Enkele nieuwe tendenzen in ICT</vt:lpstr>
      <vt:lpstr>What is Artificial Intelligence (AI) ?</vt:lpstr>
      <vt:lpstr>Short history</vt:lpstr>
      <vt:lpstr>Concepts</vt:lpstr>
      <vt:lpstr>AI domains</vt:lpstr>
      <vt:lpstr>Natural Language Processing (NLP)</vt:lpstr>
      <vt:lpstr>Machine learning</vt:lpstr>
      <vt:lpstr>Machine learning approaches</vt:lpstr>
      <vt:lpstr>Neuron based machine learning</vt:lpstr>
      <vt:lpstr>Deep learning</vt:lpstr>
      <vt:lpstr>AI applications</vt:lpstr>
      <vt:lpstr>AI applications – Healthcare</vt:lpstr>
      <vt:lpstr>AI applications – Legal tech</vt:lpstr>
      <vt:lpstr>AI applications – Public services</vt:lpstr>
      <vt:lpstr>Points of attention – AI possible issues</vt:lpstr>
      <vt:lpstr>Points of attention - cloud &amp; data confidentiality</vt:lpstr>
      <vt:lpstr>Guidelines for AI in the public sector</vt:lpstr>
      <vt:lpstr>How much can be automated using which technology?</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Frank Robben</cp:lastModifiedBy>
  <cp:revision>139</cp:revision>
  <dcterms:created xsi:type="dcterms:W3CDTF">2017-09-11T11:22:14Z</dcterms:created>
  <dcterms:modified xsi:type="dcterms:W3CDTF">2018-07-03T21:16:44Z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0x01010020EFE7AA9E56B84FB1D6B88B129296880026940ED495637D4DB48A03DBC681D9F20C00BE93C1F8A379E844A9DDD889B5FA18B0</vt:lpwstr>
  </property>
  <property fmtid="{D5CDD505-2E9C-101B-9397-08002B2CF9AE}" pid="3" name="TaxKeyword">
    <vt:lpwstr/>
  </property>
  <property fmtid="{D5CDD505-2E9C-101B-9397-08002B2CF9AE}" pid="4" name="Organisational Keywords">
    <vt:lpwstr/>
  </property>
</Properties>
</file>