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  <p:sldMasterId id="2147483677" r:id="rId6"/>
    <p:sldMasterId id="2147483687" r:id="rId7"/>
  </p:sldMasterIdLst>
  <p:notesMasterIdLst>
    <p:notesMasterId r:id="rId32"/>
  </p:notesMasterIdLst>
  <p:handoutMasterIdLst>
    <p:handoutMasterId r:id="rId33"/>
  </p:handoutMasterIdLst>
  <p:sldIdLst>
    <p:sldId id="921" r:id="rId8"/>
    <p:sldId id="1637" r:id="rId9"/>
    <p:sldId id="1566" r:id="rId10"/>
    <p:sldId id="1643" r:id="rId11"/>
    <p:sldId id="1630" r:id="rId12"/>
    <p:sldId id="1569" r:id="rId13"/>
    <p:sldId id="1636" r:id="rId14"/>
    <p:sldId id="1578" r:id="rId15"/>
    <p:sldId id="1613" r:id="rId16"/>
    <p:sldId id="1638" r:id="rId17"/>
    <p:sldId id="1580" r:id="rId18"/>
    <p:sldId id="1642" r:id="rId19"/>
    <p:sldId id="1581" r:id="rId20"/>
    <p:sldId id="1598" r:id="rId21"/>
    <p:sldId id="1617" r:id="rId22"/>
    <p:sldId id="1634" r:id="rId23"/>
    <p:sldId id="1618" r:id="rId24"/>
    <p:sldId id="1619" r:id="rId25"/>
    <p:sldId id="1621" r:id="rId26"/>
    <p:sldId id="1622" r:id="rId27"/>
    <p:sldId id="1625" r:id="rId28"/>
    <p:sldId id="1639" r:id="rId29"/>
    <p:sldId id="1641" r:id="rId30"/>
    <p:sldId id="1624" r:id="rId31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60"/>
    <a:srgbClr val="1950FF"/>
    <a:srgbClr val="B1027C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529" autoAdjust="0"/>
  </p:normalViewPr>
  <p:slideViewPr>
    <p:cSldViewPr snapToGrid="0">
      <p:cViewPr varScale="1">
        <p:scale>
          <a:sx n="104" d="100"/>
          <a:sy n="104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E6ED-E2DE-4DCE-86CA-A3DD6F3981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1379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Goal: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a basic </a:t>
            </a:r>
            <a:r>
              <a:rPr lang="nl-BE" baseline="0" dirty="0" err="1" smtClean="0"/>
              <a:t>understanding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how</a:t>
            </a:r>
            <a:r>
              <a:rPr lang="nl-BE" baseline="0" dirty="0" smtClean="0"/>
              <a:t> blockchain &amp; smart </a:t>
            </a:r>
            <a:r>
              <a:rPr lang="nl-BE" baseline="0" dirty="0" err="1" smtClean="0"/>
              <a:t>contracts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functions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081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mandates: Transparency is an essential component</a:t>
            </a:r>
            <a:r>
              <a:rPr lang="en-US" baseline="0" dirty="0" smtClean="0"/>
              <a:t> in a </a:t>
            </a:r>
            <a:r>
              <a:rPr lang="en-US" dirty="0" smtClean="0"/>
              <a:t>democratic society. </a:t>
            </a:r>
          </a:p>
          <a:p>
            <a:endParaRPr lang="en-US" dirty="0" smtClean="0"/>
          </a:p>
          <a:p>
            <a:r>
              <a:rPr lang="en-US" dirty="0" smtClean="0"/>
              <a:t>Vaccinatie: verschi!llende</a:t>
            </a:r>
            <a:r>
              <a:rPr lang="en-US" baseline="0" dirty="0" smtClean="0"/>
              <a:t> mensen plaatsen vaccinaties, verschillende entiteiten toegang nodig</a:t>
            </a:r>
          </a:p>
          <a:p>
            <a:r>
              <a:rPr lang="en-US" baseline="0" dirty="0" smtClean="0"/>
              <a:t>Gegevens die rele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http://www.ad.nl/binnenland/europees-parlement-weigert-controle-van-bureaukosten~a6625673/vant zijn voor het berekenen van uw belastingsaangifte kunnen op de blockchain geregistreerd worden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11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551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mandates: Transparency is an essential component</a:t>
            </a:r>
            <a:r>
              <a:rPr lang="en-US" baseline="0" dirty="0" smtClean="0"/>
              <a:t> in a </a:t>
            </a:r>
            <a:r>
              <a:rPr lang="en-US" dirty="0" smtClean="0"/>
              <a:t>democratic society. </a:t>
            </a:r>
          </a:p>
          <a:p>
            <a:endParaRPr lang="en-US" dirty="0" smtClean="0"/>
          </a:p>
          <a:p>
            <a:r>
              <a:rPr lang="en-US" dirty="0" smtClean="0"/>
              <a:t>Vaccinatie: verschi!llende</a:t>
            </a:r>
            <a:r>
              <a:rPr lang="en-US" baseline="0" dirty="0" smtClean="0"/>
              <a:t> mensen plaatsen vaccinaties, verschillende entiteiten toegang nodig</a:t>
            </a:r>
          </a:p>
          <a:p>
            <a:r>
              <a:rPr lang="en-US" baseline="0" dirty="0" smtClean="0"/>
              <a:t>Gegevens die rele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http://www.ad.nl/binnenland/europees-parlement-weigert-controle-van-bureaukosten~a6625673/vant zijn voor het berekenen van uw belastingsaangifte kunnen op de blockchain geregistreerd worden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12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551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Auteursrechten. </a:t>
            </a:r>
            <a:r>
              <a:rPr lang="en-US" dirty="0" smtClean="0"/>
              <a:t>registering a copyright, of transferring ownerships, of licensing from person A to B, things like consignment or loaning."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13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5514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Each</a:t>
            </a:r>
            <a:r>
              <a:rPr lang="nl-BE" dirty="0" smtClean="0"/>
              <a:t> of these </a:t>
            </a:r>
            <a:r>
              <a:rPr lang="nl-BE" dirty="0" err="1" smtClean="0"/>
              <a:t>applications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have a separate</a:t>
            </a:r>
            <a:r>
              <a:rPr lang="nl-BE" baseline="0" dirty="0" smtClean="0"/>
              <a:t> smart contract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blockhain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87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smart contract </a:t>
            </a:r>
            <a:r>
              <a:rPr lang="nl-BE" dirty="0" err="1" smtClean="0"/>
              <a:t>needs</a:t>
            </a:r>
            <a:r>
              <a:rPr lang="nl-BE" dirty="0" smtClean="0"/>
              <a:t> information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real </a:t>
            </a:r>
            <a:r>
              <a:rPr lang="nl-BE" dirty="0" err="1" smtClean="0"/>
              <a:t>world</a:t>
            </a:r>
            <a:r>
              <a:rPr lang="nl-BE" dirty="0" smtClean="0"/>
              <a:t>, </a:t>
            </a:r>
            <a:r>
              <a:rPr lang="nl-BE" dirty="0" err="1" smtClean="0"/>
              <a:t>it</a:t>
            </a:r>
            <a:r>
              <a:rPr lang="nl-BE" dirty="0" smtClean="0"/>
              <a:t> 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privede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calling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function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For </a:t>
            </a:r>
            <a:r>
              <a:rPr lang="nl-BE" baseline="0" dirty="0" err="1" smtClean="0"/>
              <a:t>instance</a:t>
            </a:r>
            <a:r>
              <a:rPr lang="nl-BE" baseline="0" dirty="0" smtClean="0"/>
              <a:t>,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case of flight delay </a:t>
            </a:r>
            <a:r>
              <a:rPr lang="nl-BE" baseline="0" dirty="0" err="1" smtClean="0"/>
              <a:t>insurance</a:t>
            </a:r>
            <a:r>
              <a:rPr lang="nl-BE" baseline="0" dirty="0" smtClean="0"/>
              <a:t>, a kind of </a:t>
            </a:r>
            <a:r>
              <a:rPr lang="nl-BE" baseline="0" dirty="0" err="1" smtClean="0"/>
              <a:t>authority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information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smart contract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calling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function</a:t>
            </a:r>
            <a:r>
              <a:rPr lang="nl-BE" baseline="0" dirty="0" smtClean="0"/>
              <a:t> (eg. </a:t>
            </a:r>
            <a:r>
              <a:rPr lang="nl-BE" baseline="0" dirty="0" err="1" smtClean="0"/>
              <a:t>registerDelay</a:t>
            </a:r>
            <a:r>
              <a:rPr lang="nl-BE" baseline="0" dirty="0" smtClean="0"/>
              <a:t>())</a:t>
            </a:r>
          </a:p>
          <a:p>
            <a:endParaRPr lang="nl-BE" dirty="0" smtClean="0"/>
          </a:p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information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baseline="0" dirty="0" smtClean="0"/>
              <a:t> ral </a:t>
            </a:r>
            <a:r>
              <a:rPr lang="nl-BE" baseline="0" dirty="0" err="1" smtClean="0"/>
              <a:t>world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should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provided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smart contract via a </a:t>
            </a:r>
            <a:r>
              <a:rPr lang="nl-BE" baseline="0" dirty="0" err="1" smtClean="0"/>
              <a:t>function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instance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15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94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16</a:t>
            </a:fld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60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Smart contract </a:t>
            </a:r>
            <a:r>
              <a:rPr lang="nl-BE" dirty="0" err="1" smtClean="0"/>
              <a:t>stored</a:t>
            </a:r>
            <a:r>
              <a:rPr lang="nl-BE" dirty="0" smtClean="0"/>
              <a:t> in a </a:t>
            </a:r>
            <a:r>
              <a:rPr lang="nl-BE" dirty="0" err="1" smtClean="0"/>
              <a:t>efficient</a:t>
            </a:r>
            <a:r>
              <a:rPr lang="nl-BE" dirty="0" smtClean="0"/>
              <a:t> </a:t>
            </a:r>
            <a:r>
              <a:rPr lang="nl-BE" dirty="0" err="1" smtClean="0"/>
              <a:t>nosql</a:t>
            </a:r>
            <a:r>
              <a:rPr lang="nl-BE" dirty="0" smtClean="0"/>
              <a:t> database.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68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Blockchain zegt niets over de correctheid van de zaken die erin geregistreerd worden</a:t>
            </a:r>
          </a:p>
          <a:p>
            <a:r>
              <a:rPr lang="nl-BE" dirty="0" err="1" smtClean="0"/>
              <a:t>Bijvoobeelld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Iets over </a:t>
            </a:r>
            <a:r>
              <a:rPr lang="nl-BE" dirty="0" err="1" smtClean="0"/>
              <a:t>merkle</a:t>
            </a:r>
            <a:r>
              <a:rPr lang="nl-BE" dirty="0" smtClean="0"/>
              <a:t>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00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99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Interledger.org: </a:t>
            </a:r>
            <a:r>
              <a:rPr lang="nl-BE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payments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68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Eerste toepassing van blockchain</a:t>
            </a:r>
            <a:r>
              <a:rPr lang="nl-BE" baseline="0" dirty="0" smtClean="0"/>
              <a:t> </a:t>
            </a:r>
            <a:r>
              <a:rPr lang="nl-BE" dirty="0" smtClean="0"/>
              <a:t>was Bitcoin</a:t>
            </a:r>
          </a:p>
          <a:p>
            <a:r>
              <a:rPr lang="nl-BE" dirty="0" smtClean="0"/>
              <a:t>De blauwe cirkel</a:t>
            </a:r>
            <a:r>
              <a:rPr lang="nl-BE" baseline="0" dirty="0" smtClean="0"/>
              <a:t> duidt aan waar ons vertrouwen ligt. Links is dat een centrale autoriteit, rechts is dit het netwerk (of, meer correct, vertrouwen we dat de meerderheid van het netwerk eerlijk 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89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72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72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829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20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falsely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think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blockchain is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slow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serial</a:t>
            </a:r>
            <a:r>
              <a:rPr lang="nl-BE" baseline="0" dirty="0" smtClean="0"/>
              <a:t> data </a:t>
            </a:r>
            <a:r>
              <a:rPr lang="nl-BE" baseline="0" dirty="0" err="1" smtClean="0"/>
              <a:t>structure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</a:t>
            </a:r>
            <a:r>
              <a:rPr lang="nl-BE" baseline="0" dirty="0" smtClean="0"/>
              <a:t> data,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search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whole</a:t>
            </a:r>
            <a:r>
              <a:rPr lang="nl-BE" baseline="0" dirty="0" smtClean="0"/>
              <a:t> blockchain </a:t>
            </a:r>
            <a:r>
              <a:rPr lang="nl-BE" baseline="0" dirty="0" err="1" smtClean="0"/>
              <a:t>sequentially</a:t>
            </a:r>
            <a:r>
              <a:rPr lang="nl-BE" baseline="0" dirty="0" smtClean="0"/>
              <a:t>.</a:t>
            </a:r>
            <a:endParaRPr lang="nl-BE" dirty="0" smtClean="0"/>
          </a:p>
          <a:p>
            <a:r>
              <a:rPr lang="nl-BE" dirty="0" smtClean="0"/>
              <a:t>Relevant</a:t>
            </a:r>
            <a:r>
              <a:rPr lang="nl-BE" baseline="0" dirty="0" smtClean="0"/>
              <a:t> state is put in a </a:t>
            </a:r>
            <a:r>
              <a:rPr lang="nl-BE" baseline="0" dirty="0" err="1" smtClean="0"/>
              <a:t>fast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efficient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NoSQL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databae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used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facebook). </a:t>
            </a:r>
          </a:p>
          <a:p>
            <a:r>
              <a:rPr lang="nl-BE" baseline="0" dirty="0" err="1" smtClean="0"/>
              <a:t>Checking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there</a:t>
            </a:r>
            <a:r>
              <a:rPr lang="nl-BE" baseline="0" dirty="0" smtClean="0"/>
              <a:t> si a </a:t>
            </a:r>
            <a:r>
              <a:rPr lang="nl-BE" baseline="0" dirty="0" err="1" smtClean="0"/>
              <a:t>doub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quickly</a:t>
            </a:r>
            <a:endParaRPr lang="nl-BE" baseline="0" dirty="0" smtClean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766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 err="1" smtClean="0"/>
              <a:t>Onefficient</a:t>
            </a:r>
            <a:r>
              <a:rPr lang="nl-BE" b="0" dirty="0" smtClean="0"/>
              <a:t>: </a:t>
            </a:r>
            <a:r>
              <a:rPr lang="nl-BE" b="0" dirty="0" err="1" smtClean="0"/>
              <a:t>much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less</a:t>
            </a:r>
            <a:r>
              <a:rPr lang="nl-BE" b="0" baseline="0" dirty="0" smtClean="0"/>
              <a:t> energy </a:t>
            </a:r>
            <a:r>
              <a:rPr lang="nl-BE" b="0" baseline="0" dirty="0" err="1" smtClean="0"/>
              <a:t>consumption</a:t>
            </a:r>
            <a:r>
              <a:rPr lang="nl-BE" b="0" baseline="0" dirty="0" smtClean="0"/>
              <a:t>, </a:t>
            </a:r>
            <a:r>
              <a:rPr lang="nl-BE" b="0" baseline="0" dirty="0" err="1" smtClean="0"/>
              <a:t>higher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throughput</a:t>
            </a:r>
            <a:r>
              <a:rPr lang="nl-BE" b="0" baseline="0" dirty="0" smtClean="0"/>
              <a:t>.</a:t>
            </a:r>
          </a:p>
          <a:p>
            <a:r>
              <a:rPr lang="nl-BE" b="0" baseline="0" dirty="0" smtClean="0"/>
              <a:t>Both </a:t>
            </a:r>
            <a:r>
              <a:rPr lang="nl-BE" b="0" baseline="0" dirty="0" err="1" smtClean="0"/>
              <a:t>will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coexist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and</a:t>
            </a:r>
            <a:r>
              <a:rPr lang="nl-BE" b="0" baseline="0" dirty="0" smtClean="0"/>
              <a:t> even </a:t>
            </a:r>
            <a:r>
              <a:rPr lang="nl-BE" b="0" baseline="0" dirty="0" err="1" smtClean="0"/>
              <a:t>be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used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for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one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application</a:t>
            </a:r>
            <a:r>
              <a:rPr lang="nl-BE" b="0" baseline="0" dirty="0" smtClean="0"/>
              <a:t> (</a:t>
            </a:r>
            <a:r>
              <a:rPr lang="nl-BE" b="0" baseline="0" dirty="0" err="1" smtClean="0"/>
              <a:t>cfr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georgia</a:t>
            </a:r>
            <a:r>
              <a:rPr lang="nl-BE" b="0" baseline="0" dirty="0" smtClean="0"/>
              <a:t>)</a:t>
            </a:r>
          </a:p>
          <a:p>
            <a:r>
              <a:rPr lang="nl-BE" b="0" baseline="0" dirty="0" smtClean="0"/>
              <a:t>Land register </a:t>
            </a:r>
            <a:r>
              <a:rPr lang="nl-BE" b="0" baseline="0" dirty="0" err="1" smtClean="0"/>
              <a:t>Gerorgie</a:t>
            </a:r>
            <a:r>
              <a:rPr lang="nl-BE" b="0" baseline="0" dirty="0" smtClean="0"/>
              <a:t>: At a </a:t>
            </a:r>
            <a:r>
              <a:rPr lang="nl-BE" b="0" baseline="0" dirty="0" err="1" smtClean="0"/>
              <a:t>certain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frequency</a:t>
            </a:r>
            <a:r>
              <a:rPr lang="nl-BE" b="0" baseline="0" dirty="0" smtClean="0"/>
              <a:t>, a 32 bytes </a:t>
            </a:r>
            <a:r>
              <a:rPr lang="nl-BE" b="0" baseline="0" dirty="0" err="1" smtClean="0"/>
              <a:t>fingerprint</a:t>
            </a:r>
            <a:r>
              <a:rPr lang="nl-BE" b="0" baseline="0" dirty="0" smtClean="0"/>
              <a:t> of </a:t>
            </a:r>
            <a:r>
              <a:rPr lang="nl-BE" b="0" baseline="0" dirty="0" err="1" smtClean="0"/>
              <a:t>the</a:t>
            </a:r>
            <a:r>
              <a:rPr lang="nl-BE" b="0" baseline="0" dirty="0" smtClean="0"/>
              <a:t> land </a:t>
            </a:r>
            <a:r>
              <a:rPr lang="nl-BE" b="0" baseline="0" dirty="0" err="1" smtClean="0"/>
              <a:t>registry</a:t>
            </a:r>
            <a:r>
              <a:rPr lang="nl-BE" b="0" baseline="0" dirty="0" smtClean="0"/>
              <a:t> is </a:t>
            </a:r>
            <a:r>
              <a:rPr lang="nl-BE" b="0" baseline="0" dirty="0" err="1" smtClean="0"/>
              <a:t>published</a:t>
            </a:r>
            <a:r>
              <a:rPr lang="nl-BE" b="0" baseline="0" dirty="0" smtClean="0"/>
              <a:t> on </a:t>
            </a:r>
            <a:r>
              <a:rPr lang="nl-BE" b="0" baseline="0" dirty="0" err="1" smtClean="0"/>
              <a:t>blockhchain</a:t>
            </a:r>
            <a:r>
              <a:rPr lang="nl-BE" b="0" baseline="0" dirty="0" smtClean="0"/>
              <a:t>, </a:t>
            </a:r>
            <a:r>
              <a:rPr lang="nl-BE" b="0" baseline="0" dirty="0" err="1" smtClean="0"/>
              <a:t>and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with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this</a:t>
            </a:r>
            <a:r>
              <a:rPr lang="nl-BE" b="0" baseline="0" dirty="0" smtClean="0"/>
              <a:t>, </a:t>
            </a:r>
            <a:r>
              <a:rPr lang="nl-BE" b="0" baseline="0" dirty="0" err="1" smtClean="0"/>
              <a:t>everyone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can</a:t>
            </a:r>
            <a:r>
              <a:rPr lang="nl-BE" b="0" baseline="0" dirty="0" smtClean="0"/>
              <a:t> check </a:t>
            </a:r>
            <a:r>
              <a:rPr lang="nl-BE" b="0" baseline="0" dirty="0" err="1" smtClean="0"/>
              <a:t>if</a:t>
            </a:r>
            <a:r>
              <a:rPr lang="nl-BE" b="0" baseline="0" dirty="0" smtClean="0"/>
              <a:t> her transaction si </a:t>
            </a:r>
            <a:r>
              <a:rPr lang="nl-BE" b="0" baseline="0" dirty="0" err="1" smtClean="0"/>
              <a:t>still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included</a:t>
            </a:r>
            <a:r>
              <a:rPr lang="nl-BE" b="0" baseline="0" dirty="0" smtClean="0"/>
              <a:t> (FIND LINK). </a:t>
            </a:r>
            <a:r>
              <a:rPr lang="nl-BE" b="0" baseline="0" dirty="0" err="1" smtClean="0"/>
              <a:t>This</a:t>
            </a:r>
            <a:r>
              <a:rPr lang="nl-BE" b="0" baseline="0" dirty="0" smtClean="0"/>
              <a:t> is </a:t>
            </a:r>
            <a:r>
              <a:rPr lang="nl-BE" b="0" baseline="0" dirty="0" err="1" smtClean="0"/>
              <a:t>posisble</a:t>
            </a:r>
            <a:r>
              <a:rPr lang="nl-BE" b="0" baseline="0" dirty="0" smtClean="0"/>
              <a:t> </a:t>
            </a:r>
            <a:r>
              <a:rPr lang="nl-BE" b="0" baseline="0" dirty="0" err="1" smtClean="0"/>
              <a:t>with</a:t>
            </a:r>
            <a:r>
              <a:rPr lang="nl-BE" b="0" baseline="0" dirty="0" smtClean="0"/>
              <a:t> a </a:t>
            </a:r>
            <a:r>
              <a:rPr lang="nl-BE" b="0" baseline="0" dirty="0" err="1" smtClean="0"/>
              <a:t>cryptgraphic</a:t>
            </a:r>
            <a:r>
              <a:rPr lang="nl-BE" b="0" baseline="0" dirty="0" smtClean="0"/>
              <a:t> concept </a:t>
            </a:r>
            <a:r>
              <a:rPr lang="nl-BE" b="0" baseline="0" dirty="0" err="1" smtClean="0"/>
              <a:t>that</a:t>
            </a:r>
            <a:r>
              <a:rPr lang="nl-BE" b="0" baseline="0" dirty="0" smtClean="0"/>
              <a:t> was </a:t>
            </a:r>
            <a:r>
              <a:rPr lang="nl-BE" b="0" baseline="0" dirty="0" err="1" smtClean="0"/>
              <a:t>invented</a:t>
            </a:r>
            <a:r>
              <a:rPr lang="nl-BE" b="0" baseline="0" dirty="0" smtClean="0"/>
              <a:t> in </a:t>
            </a:r>
            <a:r>
              <a:rPr lang="nl-BE" b="0" baseline="0" dirty="0" err="1" smtClean="0"/>
              <a:t>the</a:t>
            </a:r>
            <a:r>
              <a:rPr lang="nl-BE" b="0" baseline="0" dirty="0" smtClean="0"/>
              <a:t> seventies</a:t>
            </a:r>
          </a:p>
          <a:p>
            <a:endParaRPr lang="nl-BE" b="0" baseline="0" dirty="0" smtClean="0"/>
          </a:p>
          <a:p>
            <a:endParaRPr lang="nl-BE" b="1" dirty="0" smtClean="0"/>
          </a:p>
          <a:p>
            <a:endParaRPr lang="nl-BE" b="1" dirty="0" smtClean="0"/>
          </a:p>
          <a:p>
            <a:endParaRPr lang="nl-BE" b="1" dirty="0" smtClean="0"/>
          </a:p>
          <a:p>
            <a:endParaRPr lang="nl-BE" b="1" dirty="0" smtClean="0"/>
          </a:p>
          <a:p>
            <a:r>
              <a:rPr lang="nl-BE" b="1" dirty="0" smtClean="0"/>
              <a:t>E.g. Processing medical prescriptions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Only RIZIV/INAMI can publish smart contracts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Cooperation of 5/7 mutualities for creation valid block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Only accredited doctors can ask the contract to issue a new prescription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BE" smtClean="0"/>
              <a:t>Maart 2017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99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Eerste toepassing van blockchain</a:t>
            </a:r>
            <a:r>
              <a:rPr lang="nl-BE" baseline="0" dirty="0" smtClean="0"/>
              <a:t> </a:t>
            </a:r>
            <a:r>
              <a:rPr lang="nl-BE" dirty="0" smtClean="0"/>
              <a:t>was Bitcoin</a:t>
            </a:r>
          </a:p>
          <a:p>
            <a:r>
              <a:rPr lang="nl-BE" dirty="0" smtClean="0"/>
              <a:t>De blauwe cirkel</a:t>
            </a:r>
            <a:r>
              <a:rPr lang="nl-BE" baseline="0" dirty="0" smtClean="0"/>
              <a:t> duidt aan waar ons vertrouwen ligt. Links is dat een centrale autoriteit, rechts is dit het netwerk (of, meer correct, vertrouwen we dat de meerderheid van het netwerk eerlijk 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89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BF09-B03F-49FC-BE04-91528BC2C256}" type="datetime1">
              <a:rPr lang="nl-BE" smtClean="0"/>
              <a:t>16/06/2018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568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16/06/2018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61111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16/06/2018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4574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e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16/06/2018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  <p:pic>
        <p:nvPicPr>
          <p:cNvPr id="1026" name="Picture 2" descr="C:\Users\tvdb\Pictures\Smals\Laura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448272" cy="41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1775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286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F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16/06/2018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pic>
        <p:nvPicPr>
          <p:cNvPr id="2050" name="Picture 2" descr="C:\Users\tvdb\Pictures\Smals\Yassin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3812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3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S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16/06/2018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270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pic>
        <p:nvPicPr>
          <p:cNvPr id="3074" name="Picture 2" descr="C:\Users\tvdb\Pictures\Smals\Luc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867247"/>
            <a:ext cx="23812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3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2674-54DE-43B8-8259-5E17C1FD986D}" type="slidenum">
              <a:rPr lang="en-GB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93918770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460432" y="6604817"/>
            <a:ext cx="683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3BD3E4-6A58-48EE-A363-42119878C7CC}" type="slidenum">
              <a:rPr lang="fr-BE" sz="1000" smtClean="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BE" sz="1000" dirty="0" smtClean="0">
                <a:solidFill>
                  <a:prstClr val="black"/>
                </a:solidFill>
                <a:cs typeface="Arial" charset="0"/>
              </a:rPr>
              <a:t>/83</a:t>
            </a:r>
            <a:endParaRPr lang="fr-BE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8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7225" y="4941168"/>
            <a:ext cx="8486775" cy="12239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5414244"/>
            <a:ext cx="8421687" cy="7508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941168"/>
            <a:ext cx="8421687" cy="47307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C2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95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32903903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2674-54DE-43B8-8259-5E17C1FD986D}" type="slidenum">
              <a:rPr lang="en-GB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9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C9BA3-438C-4BAC-93FA-A2448382150D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1112222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7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908A-FD6B-4A5D-B601-ADDB9BC7EF3A}" type="datetime1">
              <a:rPr lang="nl-BE" smtClean="0"/>
              <a:t>16/06/2018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500" y="65563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00A3A45-2F2E-4036-9237-CECECC4D93FA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729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A8BCE-1109-4E8D-B34C-3AF6347D8AE7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6475801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0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460432" y="6604817"/>
            <a:ext cx="683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3BD3E4-6A58-48EE-A363-42119878C7CC}" type="slidenum">
              <a:rPr lang="fr-BE" sz="1000" smtClean="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BE" sz="1000" dirty="0" smtClean="0">
                <a:solidFill>
                  <a:prstClr val="black"/>
                </a:solidFill>
                <a:cs typeface="Arial" charset="0"/>
              </a:rPr>
              <a:t>/83</a:t>
            </a:r>
            <a:endParaRPr lang="fr-BE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00A59-E899-4846-A553-D0991C13931D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63557623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5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5A1A-D0A3-45D4-B603-821EC43E4D75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93106146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22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2674-54DE-43B8-8259-5E17C1FD986D}" type="slidenum">
              <a:rPr lang="en-GB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8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84499040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3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4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7225" y="4941168"/>
            <a:ext cx="8486775" cy="12239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5414244"/>
            <a:ext cx="8421687" cy="7508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4941168"/>
            <a:ext cx="8421687" cy="47307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C2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2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20080424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7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2674-54DE-43B8-8259-5E17C1FD986D}" type="slidenum">
              <a:rPr lang="en-GB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8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C9BA3-438C-4BAC-93FA-A2448382150D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45735501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2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A8BCE-1109-4E8D-B34C-3AF6347D8AE7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73468944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5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126876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5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16/06/2018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095319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2674-54DE-43B8-8259-5E17C1FD986D}" type="slidenum">
              <a:rPr lang="en-GB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2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00A59-E899-4846-A553-D0991C13931D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95911430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9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4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903"/>
            <a:ext cx="442392" cy="33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5A1A-D0A3-45D4-B603-821EC43E4D75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7399395"/>
              </p:ext>
            </p:extLst>
          </p:nvPr>
        </p:nvGraphicFramePr>
        <p:xfrm>
          <a:off x="34926" y="1"/>
          <a:ext cx="936676" cy="3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3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125"/>
            <a:ext cx="971600" cy="4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4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DDC-C6B5-4F65-BE88-97DC18AB7CEF}" type="datetime1">
              <a:rPr lang="nl-BE" smtClean="0"/>
              <a:t>16/06/2018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5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A40B-8C90-4EF0-8C9B-1AB710C1894A}" type="datetime1">
              <a:rPr lang="nl-BE" smtClean="0"/>
              <a:t>16/06/2018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49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16/06/2018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38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16/06/2018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72836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9DCB-296D-44FA-BAAB-36FF047C7AC5}" type="datetime1">
              <a:rPr lang="nl-BE" smtClean="0"/>
              <a:t>16/06/2018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70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16/06/2018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56741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16/06/2018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6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61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E008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4408" y="6604817"/>
            <a:ext cx="89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3BD3E4-6A58-48EE-A363-42119878C7CC}" type="slidenum">
              <a:rPr lang="fr-BE" sz="1000" smtClean="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BE" sz="1000" dirty="0" smtClean="0">
                <a:solidFill>
                  <a:prstClr val="black"/>
                </a:solidFill>
                <a:cs typeface="Arial" charset="0"/>
              </a:rPr>
              <a:t>/126</a:t>
            </a:r>
            <a:endParaRPr lang="fr-BE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E008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microsoft.com/office/2007/relationships/hdphoto" Target="../media/hdphoto1.wdp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U5-_Kp_3XAhVC_aQKHecaDigQjRwIBw&amp;url=https://commons.wikimedia.org/wiki/File:The_Guardian.svg&amp;psig=AOvVaw0ueVmX5tF0Pfdv3Jm_DoS5&amp;ust=1512921941538471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jp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hyperlink" Target="https://www.google.com/url?sa=i&amp;rct=j&amp;q=&amp;esrc=s&amp;source=images&amp;cd=&amp;cad=rja&amp;uact=8&amp;ved=0ahUKEwi8oLmFtKLWAhWFPhQKHS9RC2oQjRwIBw&amp;url=https://www.alpereum.ch/ethereum-logo-1/&amp;psig=AFQjCNHlu6ToXosuP2oIhch1-2tJSpu0Tg&amp;ust=15054005033136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hyperlink" Target="https://www.google.be/url?sa=i&amp;rct=j&amp;q=&amp;esrc=s&amp;source=images&amp;cd=&amp;cad=rja&amp;uact=8&amp;ved=0ahUKEwjEx--VtKLWAhVHSBQKHfxUCwoQjRwIBw&amp;url=https://www.hyperledger.org/&amp;psig=AFQjCNEzz3sH2j7B9R6pn7F83sWKyky6kg&amp;ust=15054005389305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5637" y="1391920"/>
            <a:ext cx="7579171" cy="2697480"/>
          </a:xfrm>
          <a:prstGeom prst="roundRect">
            <a:avLst>
              <a:gd name="adj" fmla="val 4154"/>
            </a:avLst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100000">
                <a:srgbClr val="FCFDFE">
                  <a:alpha val="82000"/>
                </a:srgbClr>
              </a:gs>
            </a:gsLst>
            <a:lin ang="0" scaled="1"/>
            <a:tileRect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>
              <a:lnSpc>
                <a:spcPts val="4200"/>
              </a:lnSpc>
            </a:pPr>
            <a:r>
              <a:rPr lang="nl-NL" sz="3200" b="1" spc="400" dirty="0" smtClean="0">
                <a:solidFill>
                  <a:srgbClr val="BE008C"/>
                </a:solidFill>
              </a:rPr>
              <a:t>Blockchain &amp; </a:t>
            </a:r>
            <a:r>
              <a:rPr lang="nl-NL" sz="3200" b="1" spc="400" dirty="0" smtClean="0">
                <a:solidFill>
                  <a:srgbClr val="BE008C"/>
                </a:solidFill>
              </a:rPr>
              <a:t>smart </a:t>
            </a:r>
            <a:r>
              <a:rPr lang="nl-NL" sz="3200" b="1" spc="400" dirty="0" err="1">
                <a:solidFill>
                  <a:srgbClr val="BE008C"/>
                </a:solidFill>
              </a:rPr>
              <a:t>c</a:t>
            </a:r>
            <a:r>
              <a:rPr lang="nl-NL" sz="3200" b="1" spc="400" dirty="0" err="1" smtClean="0">
                <a:solidFill>
                  <a:srgbClr val="BE008C"/>
                </a:solidFill>
              </a:rPr>
              <a:t>ontracts</a:t>
            </a:r>
            <a:r>
              <a:rPr lang="nl-NL" sz="3200" b="1" spc="400" dirty="0" smtClean="0">
                <a:solidFill>
                  <a:srgbClr val="BE008C"/>
                </a:solidFill>
              </a:rPr>
              <a:t> </a:t>
            </a:r>
            <a:r>
              <a:rPr lang="nl-NL" sz="3200" b="1" spc="400" dirty="0" err="1">
                <a:solidFill>
                  <a:srgbClr val="BE008C"/>
                </a:solidFill>
              </a:rPr>
              <a:t>u</a:t>
            </a:r>
            <a:r>
              <a:rPr lang="nl-NL" sz="3200" b="1" spc="400" dirty="0" err="1" smtClean="0">
                <a:solidFill>
                  <a:srgbClr val="BE008C"/>
                </a:solidFill>
              </a:rPr>
              <a:t>nder</a:t>
            </a:r>
            <a:r>
              <a:rPr lang="nl-NL" sz="3200" b="1" spc="400" dirty="0" smtClean="0">
                <a:solidFill>
                  <a:srgbClr val="BE008C"/>
                </a:solidFill>
              </a:rPr>
              <a:t> </a:t>
            </a:r>
            <a:r>
              <a:rPr lang="nl-NL" sz="3200" b="1" spc="400" dirty="0" err="1">
                <a:solidFill>
                  <a:srgbClr val="BE008C"/>
                </a:solidFill>
              </a:rPr>
              <a:t>t</a:t>
            </a:r>
            <a:r>
              <a:rPr lang="nl-NL" sz="3200" b="1" spc="400" dirty="0" err="1" smtClean="0">
                <a:solidFill>
                  <a:srgbClr val="BE008C"/>
                </a:solidFill>
              </a:rPr>
              <a:t>he</a:t>
            </a:r>
            <a:r>
              <a:rPr lang="nl-NL" sz="3200" b="1" spc="400" dirty="0" smtClean="0">
                <a:solidFill>
                  <a:srgbClr val="BE008C"/>
                </a:solidFill>
              </a:rPr>
              <a:t> </a:t>
            </a:r>
            <a:r>
              <a:rPr lang="nl-NL" sz="3200" b="1" spc="400" dirty="0" err="1">
                <a:solidFill>
                  <a:srgbClr val="BE008C"/>
                </a:solidFill>
              </a:rPr>
              <a:t>h</a:t>
            </a:r>
            <a:r>
              <a:rPr lang="nl-NL" sz="3200" b="1" spc="400" dirty="0" err="1" smtClean="0">
                <a:solidFill>
                  <a:srgbClr val="BE008C"/>
                </a:solidFill>
              </a:rPr>
              <a:t>ood</a:t>
            </a:r>
            <a:endParaRPr lang="nl-NL" sz="3200" b="1" spc="400" dirty="0" smtClean="0">
              <a:solidFill>
                <a:srgbClr val="BE008C"/>
              </a:solidFill>
            </a:endParaRPr>
          </a:p>
          <a:p>
            <a:pPr algn="ctr">
              <a:lnSpc>
                <a:spcPts val="1200"/>
              </a:lnSpc>
            </a:pPr>
            <a:r>
              <a:rPr lang="nl-BE" sz="2800" b="1" spc="500" dirty="0" smtClean="0">
                <a:solidFill>
                  <a:srgbClr val="0070C0"/>
                </a:solidFill>
              </a:rPr>
              <a:t> </a:t>
            </a:r>
            <a:endParaRPr lang="en-US" sz="2800" b="1" spc="5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566" y="2890391"/>
            <a:ext cx="38704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Kristof Verslype</a:t>
            </a:r>
            <a:r>
              <a:rPr lang="nl-B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nl-B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B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Smals Research - smalsresearch.be</a:t>
            </a:r>
          </a:p>
          <a:p>
            <a:pPr algn="ctr"/>
            <a:r>
              <a:rPr lang="nl-B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www.cryptov.net</a:t>
            </a:r>
            <a:endParaRPr lang="fr-BE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43000" y="6553200"/>
            <a:ext cx="10287000" cy="304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Overheidscongres  – 15 mei 2018 – Brussel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26355" y="-387424"/>
            <a:ext cx="3046245" cy="115212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38" y="3266"/>
            <a:ext cx="1884334" cy="6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70"/>
            <a:ext cx="9144000" cy="1056963"/>
          </a:xfrm>
        </p:spPr>
        <p:txBody>
          <a:bodyPr>
            <a:normAutofit/>
          </a:bodyPr>
          <a:lstStyle/>
          <a:p>
            <a:r>
              <a:rPr lang="nl-BE" dirty="0" smtClean="0"/>
              <a:t>Blockchain is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b="1" dirty="0" smtClean="0"/>
              <a:t>Trust</a:t>
            </a:r>
            <a:r>
              <a:rPr lang="nl-BE" dirty="0" smtClean="0"/>
              <a:t> </a:t>
            </a:r>
            <a:endParaRPr lang="nl-BE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10</a:t>
            </a:fld>
            <a:endParaRPr lang="nl-BE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1927030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3484546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3484546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1927030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1332538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4273631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536420" y="2608742"/>
            <a:ext cx="1152000" cy="1152000"/>
            <a:chOff x="1877506" y="2377694"/>
            <a:chExt cx="1152000" cy="1152000"/>
          </a:xfrm>
        </p:grpSpPr>
        <p:sp>
          <p:nvSpPr>
            <p:cNvPr id="31" name="Oval 30"/>
            <p:cNvSpPr/>
            <p:nvPr/>
          </p:nvSpPr>
          <p:spPr>
            <a:xfrm>
              <a:off x="1877506" y="2377694"/>
              <a:ext cx="1152000" cy="1152000"/>
            </a:xfrm>
            <a:prstGeom prst="ellipse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98" y="2517086"/>
              <a:ext cx="797017" cy="797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2" name="Rectangle 141"/>
          <p:cNvSpPr/>
          <p:nvPr/>
        </p:nvSpPr>
        <p:spPr>
          <a:xfrm>
            <a:off x="101600" y="5413832"/>
            <a:ext cx="8971280" cy="1159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400" b="1" dirty="0" smtClean="0">
                <a:solidFill>
                  <a:schemeClr val="tx1"/>
                </a:solidFill>
              </a:rPr>
              <a:t>Blockchain Network</a:t>
            </a:r>
            <a:endParaRPr lang="nl-BE" sz="2400" b="1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23094" y="2588744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014" y="3551768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23094" y="3498730"/>
            <a:ext cx="438727" cy="3515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62263" y="2569949"/>
            <a:ext cx="382228" cy="2359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12420" y="2026222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12420" y="3815403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spect="1"/>
          </p:cNvSpPr>
          <p:nvPr/>
        </p:nvSpPr>
        <p:spPr>
          <a:xfrm>
            <a:off x="4793177" y="1166499"/>
            <a:ext cx="3960286" cy="3960286"/>
          </a:xfrm>
          <a:prstGeom prst="ellipse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80" y="1961947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97" y="3519463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97" y="1961947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3" y="1367455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 flipH="1">
            <a:off x="7726497" y="2462515"/>
            <a:ext cx="17133" cy="1387766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754208" y="2058847"/>
            <a:ext cx="989422" cy="40366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777792" y="2058847"/>
            <a:ext cx="977454" cy="372295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773322" y="3827828"/>
            <a:ext cx="970308" cy="48072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122280" y="2058847"/>
            <a:ext cx="2604217" cy="2249701"/>
            <a:chOff x="5122280" y="2058847"/>
            <a:chExt cx="2604217" cy="2249701"/>
          </a:xfrm>
        </p:grpSpPr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280" y="3519463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1" name="Straight Connector 90"/>
            <p:cNvCxnSpPr>
              <a:endCxn id="81" idx="0"/>
            </p:cNvCxnSpPr>
            <p:nvPr/>
          </p:nvCxnSpPr>
          <p:spPr>
            <a:xfrm>
              <a:off x="5789604" y="3760742"/>
              <a:ext cx="983716" cy="5478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777792" y="2431142"/>
              <a:ext cx="11812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781041" y="2058847"/>
              <a:ext cx="992279" cy="1690714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83994" y="2431142"/>
              <a:ext cx="1942503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7" idx="1"/>
            </p:cNvCxnSpPr>
            <p:nvPr/>
          </p:nvCxnSpPr>
          <p:spPr>
            <a:xfrm flipH="1" flipV="1">
              <a:off x="5783994" y="3749561"/>
              <a:ext cx="1942503" cy="10075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>
            <a:endCxn id="81" idx="0"/>
          </p:cNvCxnSpPr>
          <p:nvPr/>
        </p:nvCxnSpPr>
        <p:spPr>
          <a:xfrm flipH="1">
            <a:off x="6773320" y="2058847"/>
            <a:ext cx="1" cy="2249701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" idx="1"/>
          </p:cNvCxnSpPr>
          <p:nvPr/>
        </p:nvCxnSpPr>
        <p:spPr>
          <a:xfrm>
            <a:off x="6773320" y="2058847"/>
            <a:ext cx="953177" cy="179147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81" idx="0"/>
          </p:cNvCxnSpPr>
          <p:nvPr/>
        </p:nvCxnSpPr>
        <p:spPr>
          <a:xfrm flipH="1">
            <a:off x="6773320" y="2431142"/>
            <a:ext cx="970309" cy="1877406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81" idx="0"/>
          </p:cNvCxnSpPr>
          <p:nvPr/>
        </p:nvCxnSpPr>
        <p:spPr>
          <a:xfrm>
            <a:off x="5783994" y="2431142"/>
            <a:ext cx="989326" cy="1877406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83994" y="2431142"/>
            <a:ext cx="1959636" cy="3137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783994" y="2431142"/>
            <a:ext cx="1942503" cy="141917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ight Arrow 130"/>
          <p:cNvSpPr/>
          <p:nvPr/>
        </p:nvSpPr>
        <p:spPr>
          <a:xfrm>
            <a:off x="4116984" y="2891416"/>
            <a:ext cx="414620" cy="529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1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3" y="4308548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259039" y="5919111"/>
            <a:ext cx="2941361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/>
              <a:t>Registration</a:t>
            </a:r>
            <a:r>
              <a:rPr lang="nl-BE" sz="2400" b="1" dirty="0" smtClean="0"/>
              <a:t> of </a:t>
            </a:r>
            <a:r>
              <a:rPr lang="nl-BE" sz="2400" b="1" dirty="0" err="1" smtClean="0"/>
              <a:t>facts</a:t>
            </a:r>
            <a:endParaRPr lang="nl-BE" sz="2400" b="1" dirty="0" smtClean="0"/>
          </a:p>
        </p:txBody>
      </p:sp>
      <p:sp>
        <p:nvSpPr>
          <p:cNvPr id="53" name="Rounded Rectangle 52"/>
          <p:cNvSpPr/>
          <p:nvPr/>
        </p:nvSpPr>
        <p:spPr>
          <a:xfrm>
            <a:off x="6055360" y="5919111"/>
            <a:ext cx="2902415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/>
              <a:t>Enforcement</a:t>
            </a:r>
            <a:r>
              <a:rPr lang="nl-BE" sz="2400" b="1" dirty="0" smtClean="0"/>
              <a:t> of </a:t>
            </a:r>
            <a:r>
              <a:rPr lang="nl-BE" sz="2400" b="1" dirty="0" err="1" smtClean="0"/>
              <a:t>rules</a:t>
            </a:r>
            <a:endParaRPr lang="nl-BE" sz="24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3365974" y="5919111"/>
            <a:ext cx="2526675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Transfer of assets</a:t>
            </a:r>
          </a:p>
        </p:txBody>
      </p:sp>
    </p:spTree>
    <p:extLst>
      <p:ext uri="{BB962C8B-B14F-4D97-AF65-F5344CB8AC3E}">
        <p14:creationId xmlns:p14="http://schemas.microsoft.com/office/powerpoint/2010/main" val="12421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11</a:t>
            </a:fld>
            <a:endParaRPr lang="nl-B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3242"/>
            <a:ext cx="8229600" cy="821204"/>
          </a:xfrm>
        </p:spPr>
        <p:txBody>
          <a:bodyPr/>
          <a:lstStyle/>
          <a:p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Facts</a:t>
            </a:r>
            <a:endParaRPr lang="nl-BE" dirty="0"/>
          </a:p>
        </p:txBody>
      </p:sp>
      <p:grpSp>
        <p:nvGrpSpPr>
          <p:cNvPr id="6" name="Group 5"/>
          <p:cNvGrpSpPr/>
          <p:nvPr/>
        </p:nvGrpSpPr>
        <p:grpSpPr>
          <a:xfrm>
            <a:off x="3079510" y="3026575"/>
            <a:ext cx="1288686" cy="1459274"/>
            <a:chOff x="487707" y="2765109"/>
            <a:chExt cx="1288686" cy="1459274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52" y="2765109"/>
              <a:ext cx="1120950" cy="112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87707" y="3855051"/>
              <a:ext cx="1288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Vaccination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41" name="Group 14340"/>
          <p:cNvGrpSpPr/>
          <p:nvPr/>
        </p:nvGrpSpPr>
        <p:grpSpPr>
          <a:xfrm>
            <a:off x="6082398" y="1406925"/>
            <a:ext cx="1155263" cy="1259366"/>
            <a:chOff x="3034475" y="4294350"/>
            <a:chExt cx="1155263" cy="1259366"/>
          </a:xfrm>
        </p:grpSpPr>
        <p:pic>
          <p:nvPicPr>
            <p:cNvPr id="22" name="Picture 42" descr="Image result for personal informatio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475" y="4294350"/>
              <a:ext cx="1155263" cy="867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146535" y="5184384"/>
              <a:ext cx="931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Identity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81808" y="1407042"/>
            <a:ext cx="1018386" cy="1300636"/>
            <a:chOff x="6575378" y="1121119"/>
            <a:chExt cx="1018386" cy="1300636"/>
          </a:xfrm>
        </p:grpSpPr>
        <p:pic>
          <p:nvPicPr>
            <p:cNvPr id="19" name="Picture 36" descr="Diploma Icon Conclusion, diploma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378" y="1121119"/>
              <a:ext cx="1018386" cy="101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589083" y="2052423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Diploma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7390" y="1270564"/>
            <a:ext cx="1132214" cy="1449342"/>
            <a:chOff x="3597305" y="1360580"/>
            <a:chExt cx="1132214" cy="1449342"/>
          </a:xfrm>
        </p:grpSpPr>
        <p:pic>
          <p:nvPicPr>
            <p:cNvPr id="20" name="Picture 38" descr="Image result for marriage ico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305" y="1360580"/>
              <a:ext cx="1132214" cy="113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635517" y="2440590"/>
              <a:ext cx="1055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Marriage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34652" y="3314135"/>
            <a:ext cx="946349" cy="1428719"/>
            <a:chOff x="921815" y="1175769"/>
            <a:chExt cx="946349" cy="1428719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515" y="1175769"/>
              <a:ext cx="928952" cy="928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921815" y="1958157"/>
              <a:ext cx="946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Medical</a:t>
              </a: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records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40" name="Group 14339"/>
          <p:cNvGrpSpPr/>
          <p:nvPr/>
        </p:nvGrpSpPr>
        <p:grpSpPr>
          <a:xfrm>
            <a:off x="6360143" y="3322540"/>
            <a:ext cx="1098658" cy="1141234"/>
            <a:chOff x="2395221" y="3068768"/>
            <a:chExt cx="1098658" cy="114123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221" y="3068768"/>
              <a:ext cx="1098658" cy="82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2555464" y="3840670"/>
              <a:ext cx="699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Taxes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42" name="Group 14341"/>
          <p:cNvGrpSpPr/>
          <p:nvPr/>
        </p:nvGrpSpPr>
        <p:grpSpPr>
          <a:xfrm>
            <a:off x="4640257" y="3682093"/>
            <a:ext cx="1447832" cy="1052713"/>
            <a:chOff x="5436394" y="4602669"/>
            <a:chExt cx="1447832" cy="1052713"/>
          </a:xfrm>
        </p:grpSpPr>
        <p:sp>
          <p:nvSpPr>
            <p:cNvPr id="41" name="TextBox 40"/>
            <p:cNvSpPr txBox="1"/>
            <p:nvPr/>
          </p:nvSpPr>
          <p:spPr>
            <a:xfrm>
              <a:off x="5436394" y="5009051"/>
              <a:ext cx="14478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Supply chain </a:t>
              </a:r>
              <a:br>
                <a:rPr lang="nl-B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Tracking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675293" y="4602669"/>
              <a:ext cx="970026" cy="422128"/>
              <a:chOff x="2911658" y="5270661"/>
              <a:chExt cx="1077019" cy="438619"/>
            </a:xfrm>
          </p:grpSpPr>
          <p:sp>
            <p:nvSpPr>
              <p:cNvPr id="8" name="Chevron 7"/>
              <p:cNvSpPr/>
              <p:nvPr/>
            </p:nvSpPr>
            <p:spPr>
              <a:xfrm>
                <a:off x="3287135" y="5270661"/>
                <a:ext cx="419510" cy="438619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hevron 52"/>
              <p:cNvSpPr/>
              <p:nvPr/>
            </p:nvSpPr>
            <p:spPr>
              <a:xfrm>
                <a:off x="3569167" y="5270661"/>
                <a:ext cx="419510" cy="438619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entagon 8"/>
              <p:cNvSpPr/>
              <p:nvPr/>
            </p:nvSpPr>
            <p:spPr>
              <a:xfrm>
                <a:off x="2911658" y="5284391"/>
                <a:ext cx="524337" cy="424889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512325" y="1541712"/>
            <a:ext cx="1572866" cy="1165966"/>
            <a:chOff x="2454016" y="1386305"/>
            <a:chExt cx="1572866" cy="116596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305" y="1386305"/>
              <a:ext cx="1126961" cy="825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454016" y="2182939"/>
              <a:ext cx="15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Driving</a:t>
              </a: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license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30862" y="3039380"/>
            <a:ext cx="1128707" cy="1700962"/>
            <a:chOff x="3836270" y="5434037"/>
            <a:chExt cx="1128707" cy="1700962"/>
          </a:xfrm>
        </p:grpSpPr>
        <p:pic>
          <p:nvPicPr>
            <p:cNvPr id="16" name="Picture 2" descr="https://image.flaticon.com/icons/png/128/115/115902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993" y="5434037"/>
              <a:ext cx="1036854" cy="103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836270" y="6488668"/>
              <a:ext cx="1128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Political</a:t>
              </a: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mandates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9977" y="1682665"/>
            <a:ext cx="1370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smtClean="0"/>
              <a:t>(Official)</a:t>
            </a:r>
            <a:br>
              <a:rPr lang="nl-BE" sz="2000" b="1" dirty="0" smtClean="0"/>
            </a:br>
            <a:r>
              <a:rPr lang="nl-BE" sz="2000" b="1" dirty="0" err="1" smtClean="0"/>
              <a:t>documents</a:t>
            </a:r>
            <a:endParaRPr lang="nl-BE" sz="2000" b="1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74491" y="3694895"/>
            <a:ext cx="1262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err="1" smtClean="0"/>
              <a:t>History</a:t>
            </a:r>
            <a:r>
              <a:rPr lang="nl-BE" sz="2000" b="1" dirty="0" smtClean="0"/>
              <a:t>/</a:t>
            </a:r>
          </a:p>
          <a:p>
            <a:r>
              <a:rPr lang="nl-BE" sz="2000" b="1" dirty="0" err="1" smtClean="0"/>
              <a:t>Overview</a:t>
            </a:r>
            <a:r>
              <a:rPr lang="nl-BE" sz="2000" b="1" dirty="0" smtClean="0"/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19866" y="1564472"/>
            <a:ext cx="1499889" cy="1126966"/>
            <a:chOff x="4763132" y="2968380"/>
            <a:chExt cx="1499889" cy="112696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132" y="2968380"/>
              <a:ext cx="1499889" cy="756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231591" y="3726014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Will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9977" y="4968240"/>
            <a:ext cx="8940800" cy="16977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173828" y="5487187"/>
            <a:ext cx="59554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latin typeface="Consolas" panose="020B0609020204030204" pitchFamily="49" charset="0"/>
                <a:cs typeface="Consolas" panose="020B0609020204030204" pitchFamily="49" charset="0"/>
              </a:rPr>
              <a:t>5f 3b fa 41 9c 63 be 2a 3a 09 ad bd 06 30 c5 </a:t>
            </a:r>
            <a:r>
              <a:rPr lang="it-IT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1f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64 </a:t>
            </a:r>
            <a:r>
              <a:rPr lang="it-IT" sz="1700" dirty="0">
                <a:latin typeface="Consolas" panose="020B0609020204030204" pitchFamily="49" charset="0"/>
                <a:cs typeface="Consolas" panose="020B0609020204030204" pitchFamily="49" charset="0"/>
              </a:rPr>
              <a:t>5e b0 3a ba fc d5 f2 ad 39 63 7a 30 6b 41 77 </a:t>
            </a:r>
            <a:endParaRPr kumimoji="0" lang="nl-BE" altLang="nl-BE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3" name="Picture 2" descr="http://www.clipartkid.com/images/212/simple-funnel-clip-art-at-clker-com-vector-clip-art-online-royalty-3MVbXB-clipa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7513" y="5263926"/>
            <a:ext cx="1347860" cy="11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freepngimg.com/download/fingerprint/1-2-fingerprint-free-download-pn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04" y="5363935"/>
            <a:ext cx="1149406" cy="8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52884" y="5467896"/>
            <a:ext cx="1499889" cy="1126966"/>
            <a:chOff x="4763132" y="2968380"/>
            <a:chExt cx="1499889" cy="112696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132" y="2968380"/>
              <a:ext cx="1499889" cy="756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231591" y="3726014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Will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12</a:t>
            </a:fld>
            <a:endParaRPr lang="nl-B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3242"/>
            <a:ext cx="8229600" cy="821204"/>
          </a:xfrm>
        </p:spPr>
        <p:txBody>
          <a:bodyPr/>
          <a:lstStyle/>
          <a:p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Facts</a:t>
            </a:r>
            <a:endParaRPr lang="nl-BE" dirty="0"/>
          </a:p>
        </p:txBody>
      </p:sp>
      <p:sp>
        <p:nvSpPr>
          <p:cNvPr id="40" name="Rectangle 39"/>
          <p:cNvSpPr/>
          <p:nvPr/>
        </p:nvSpPr>
        <p:spPr>
          <a:xfrm>
            <a:off x="59977" y="4968240"/>
            <a:ext cx="8940800" cy="16977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3" name="Picture 2" descr="http://www.clipartkid.com/images/212/simple-funnel-clip-art-at-clker-com-vector-clip-art-online-royalty-3MVbXB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7513" y="5263926"/>
            <a:ext cx="1347860" cy="11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freepngimg.com/download/fingerprint/1-2-fingerprint-free-download-pn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04" y="5363935"/>
            <a:ext cx="1149406" cy="8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52884" y="5467896"/>
            <a:ext cx="1499889" cy="1126966"/>
            <a:chOff x="4763132" y="2968380"/>
            <a:chExt cx="1499889" cy="112696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132" y="2968380"/>
              <a:ext cx="1499889" cy="756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231591" y="3726014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Will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112692" y="1174047"/>
            <a:ext cx="1980000" cy="252188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Rounded Rectangle 50"/>
          <p:cNvSpPr/>
          <p:nvPr/>
        </p:nvSpPr>
        <p:spPr>
          <a:xfrm>
            <a:off x="231967" y="3130754"/>
            <a:ext cx="174522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Rounded Rectangle 53"/>
          <p:cNvSpPr/>
          <p:nvPr/>
        </p:nvSpPr>
        <p:spPr>
          <a:xfrm>
            <a:off x="230708" y="2137337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TextBox 54"/>
          <p:cNvSpPr txBox="1"/>
          <p:nvPr/>
        </p:nvSpPr>
        <p:spPr>
          <a:xfrm>
            <a:off x="554401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51</a:t>
            </a:r>
            <a:endParaRPr lang="nl-BE" dirty="0"/>
          </a:p>
        </p:txBody>
      </p:sp>
      <p:sp>
        <p:nvSpPr>
          <p:cNvPr id="56" name="Rounded Rectangle 55"/>
          <p:cNvSpPr/>
          <p:nvPr/>
        </p:nvSpPr>
        <p:spPr>
          <a:xfrm>
            <a:off x="2453070" y="1174048"/>
            <a:ext cx="1980000" cy="304520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7" name="Rounded Rectangle 56"/>
          <p:cNvSpPr/>
          <p:nvPr/>
        </p:nvSpPr>
        <p:spPr>
          <a:xfrm>
            <a:off x="2579091" y="3145659"/>
            <a:ext cx="1746187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Rounded Rectangle 57"/>
          <p:cNvSpPr/>
          <p:nvPr/>
        </p:nvSpPr>
        <p:spPr>
          <a:xfrm>
            <a:off x="2579174" y="1611923"/>
            <a:ext cx="1746104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59" name="TextBox 58"/>
          <p:cNvSpPr txBox="1"/>
          <p:nvPr/>
        </p:nvSpPr>
        <p:spPr>
          <a:xfrm>
            <a:off x="2902503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52</a:t>
            </a:r>
            <a:endParaRPr lang="nl-BE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flipH="1">
            <a:off x="2092822" y="1783169"/>
            <a:ext cx="48635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792051" y="1174047"/>
            <a:ext cx="1980000" cy="304520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Rounded Rectangle 61"/>
          <p:cNvSpPr/>
          <p:nvPr/>
        </p:nvSpPr>
        <p:spPr>
          <a:xfrm>
            <a:off x="4934826" y="1611923"/>
            <a:ext cx="1729433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63" name="TextBox 62"/>
          <p:cNvSpPr txBox="1"/>
          <p:nvPr/>
        </p:nvSpPr>
        <p:spPr>
          <a:xfrm>
            <a:off x="5241484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53</a:t>
            </a:r>
            <a:endParaRPr lang="nl-BE" dirty="0"/>
          </a:p>
        </p:txBody>
      </p:sp>
      <p:sp>
        <p:nvSpPr>
          <p:cNvPr id="64" name="Rounded Rectangle 63"/>
          <p:cNvSpPr/>
          <p:nvPr/>
        </p:nvSpPr>
        <p:spPr>
          <a:xfrm>
            <a:off x="4908869" y="3148499"/>
            <a:ext cx="174610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5" name="Rounded Rectangle 64"/>
          <p:cNvSpPr/>
          <p:nvPr/>
        </p:nvSpPr>
        <p:spPr>
          <a:xfrm>
            <a:off x="4908869" y="2147791"/>
            <a:ext cx="174610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429453" y="1780961"/>
            <a:ext cx="540060" cy="22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-366817" y="1780961"/>
            <a:ext cx="68580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231849" y="1611923"/>
            <a:ext cx="1745223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69" name="Rounded Rectangle 68"/>
          <p:cNvSpPr/>
          <p:nvPr/>
        </p:nvSpPr>
        <p:spPr>
          <a:xfrm>
            <a:off x="2570018" y="2139271"/>
            <a:ext cx="1746103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0" name="Rounded Rectangle 69"/>
          <p:cNvSpPr/>
          <p:nvPr/>
        </p:nvSpPr>
        <p:spPr>
          <a:xfrm>
            <a:off x="2569441" y="2642465"/>
            <a:ext cx="1746187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68434" y="1174047"/>
            <a:ext cx="2308442" cy="2570524"/>
            <a:chOff x="6768434" y="1174047"/>
            <a:chExt cx="2308442" cy="2570524"/>
          </a:xfrm>
        </p:grpSpPr>
        <p:sp>
          <p:nvSpPr>
            <p:cNvPr id="71" name="Rounded Rectangle 70"/>
            <p:cNvSpPr/>
            <p:nvPr/>
          </p:nvSpPr>
          <p:spPr>
            <a:xfrm>
              <a:off x="7096876" y="1174049"/>
              <a:ext cx="1980000" cy="2570522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236485" y="1611923"/>
              <a:ext cx="1723312" cy="34249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b="1" dirty="0" smtClean="0"/>
                <a:t>Header</a:t>
              </a:r>
              <a:endParaRPr lang="nl-BE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213694" y="2658873"/>
              <a:ext cx="1746103" cy="432048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213694" y="2147791"/>
              <a:ext cx="1746103" cy="432048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6309" y="1174047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Block 54</a:t>
              </a:r>
              <a:endParaRPr lang="nl-BE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 flipV="1">
              <a:off x="6768434" y="1782065"/>
              <a:ext cx="469784" cy="110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ounded Rectangle 76"/>
          <p:cNvSpPr/>
          <p:nvPr/>
        </p:nvSpPr>
        <p:spPr>
          <a:xfrm>
            <a:off x="230708" y="2634045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78" name="Rounded Rectangle 77"/>
          <p:cNvSpPr/>
          <p:nvPr/>
        </p:nvSpPr>
        <p:spPr>
          <a:xfrm>
            <a:off x="2570018" y="3648853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79" name="Rounded Rectangle 78"/>
          <p:cNvSpPr/>
          <p:nvPr/>
        </p:nvSpPr>
        <p:spPr>
          <a:xfrm>
            <a:off x="4908869" y="2648145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80" name="Rounded Rectangle 79"/>
          <p:cNvSpPr/>
          <p:nvPr/>
        </p:nvSpPr>
        <p:spPr>
          <a:xfrm>
            <a:off x="4908869" y="3648853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13694" y="3145659"/>
            <a:ext cx="1746364" cy="477087"/>
            <a:chOff x="7213694" y="3145659"/>
            <a:chExt cx="1746364" cy="477087"/>
          </a:xfrm>
        </p:grpSpPr>
        <p:sp>
          <p:nvSpPr>
            <p:cNvPr id="86" name="Rounded Rectangle 85"/>
            <p:cNvSpPr/>
            <p:nvPr/>
          </p:nvSpPr>
          <p:spPr>
            <a:xfrm>
              <a:off x="7213694" y="3169955"/>
              <a:ext cx="1746364" cy="432048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/>
            </a:p>
          </p:txBody>
        </p:sp>
        <p:pic>
          <p:nvPicPr>
            <p:cNvPr id="89" name="Picture 2" descr="http://www.freepngimg.com/download/fingerprint/1-2-fingerprint-free-download-png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104" y="3145659"/>
              <a:ext cx="636116" cy="47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52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13</a:t>
            </a:fld>
            <a:endParaRPr lang="nl-B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4309" y="161295"/>
            <a:ext cx="8229600" cy="821204"/>
          </a:xfrm>
        </p:spPr>
        <p:txBody>
          <a:bodyPr/>
          <a:lstStyle/>
          <a:p>
            <a:r>
              <a:rPr lang="nl-BE" dirty="0" smtClean="0"/>
              <a:t>Transfer of Assets</a:t>
            </a:r>
            <a:endParaRPr lang="nl-BE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21951" y="3445410"/>
            <a:ext cx="1661701" cy="1196929"/>
            <a:chOff x="4883372" y="3779353"/>
            <a:chExt cx="1661701" cy="119692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372" y="3779353"/>
              <a:ext cx="1661701" cy="914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316476" y="4606950"/>
              <a:ext cx="840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Tickets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7114" y="3359866"/>
            <a:ext cx="1629514" cy="1243870"/>
            <a:chOff x="5417477" y="3644771"/>
            <a:chExt cx="1629514" cy="1243870"/>
          </a:xfrm>
        </p:grpSpPr>
        <p:sp>
          <p:nvSpPr>
            <p:cNvPr id="24" name="TextBox 23"/>
            <p:cNvSpPr txBox="1"/>
            <p:nvPr/>
          </p:nvSpPr>
          <p:spPr>
            <a:xfrm>
              <a:off x="5417477" y="3644771"/>
              <a:ext cx="14734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7200" b="1" dirty="0" smtClean="0">
                  <a:solidFill>
                    <a:schemeClr val="accent1"/>
                  </a:solidFill>
                </a:rPr>
                <a:t>.bit</a:t>
              </a:r>
              <a:endParaRPr lang="nl-BE" sz="72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7637" y="4519309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Domain </a:t>
              </a:r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names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97973" y="3309395"/>
            <a:ext cx="1115656" cy="1442373"/>
            <a:chOff x="6001423" y="2126225"/>
            <a:chExt cx="1115656" cy="1442373"/>
          </a:xfrm>
        </p:grpSpPr>
        <p:pic>
          <p:nvPicPr>
            <p:cNvPr id="15" name="Picture 28" descr="https://upload.wikimedia.org/wikipedia/commons/thumb/b/b0/Copyright.svg/500px-Copyright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423" y="2126225"/>
              <a:ext cx="1106875" cy="110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007608" y="3199266"/>
              <a:ext cx="110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Copyright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77055" y="1225532"/>
            <a:ext cx="1291613" cy="1641529"/>
            <a:chOff x="1696226" y="1222510"/>
            <a:chExt cx="1291613" cy="1641529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226" y="1222510"/>
              <a:ext cx="1291613" cy="129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919163" y="2494707"/>
              <a:ext cx="845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Bitcoin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67102" y="1250400"/>
            <a:ext cx="1264295" cy="1616661"/>
            <a:chOff x="4186273" y="1247378"/>
            <a:chExt cx="1264295" cy="1616661"/>
          </a:xfrm>
        </p:grpSpPr>
        <p:pic>
          <p:nvPicPr>
            <p:cNvPr id="23" name="Picture 14" descr="https://pbs.twimg.com/profile_images/473825289630257152/PzHu2yl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273" y="1247378"/>
              <a:ext cx="1264295" cy="126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361030" y="2494707"/>
              <a:ext cx="951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Monero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69667" y="1309106"/>
            <a:ext cx="1118063" cy="1557955"/>
            <a:chOff x="6488838" y="1306084"/>
            <a:chExt cx="1118063" cy="1557955"/>
          </a:xfrm>
        </p:grpSpPr>
        <p:pic>
          <p:nvPicPr>
            <p:cNvPr id="22" name="Picture 30" descr="http://www.helenabitcoinmining.com/wp-content/uploads/2015/10/www.cryptocoinsnews.comwp-contentuploads20150411-ethereum-da39a3ee5e6b4b0d3255bfef95601890afd80709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698" y="1306084"/>
              <a:ext cx="817617" cy="134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488838" y="2494707"/>
              <a:ext cx="1118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Ethereum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3870" y="1624120"/>
            <a:ext cx="2048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Crypto </a:t>
            </a:r>
            <a:r>
              <a:rPr lang="nl-BE" sz="2000" b="1" dirty="0" err="1" smtClean="0"/>
              <a:t>currencies</a:t>
            </a:r>
            <a:endParaRPr lang="nl-BE" sz="2000" b="1" dirty="0" smtClean="0"/>
          </a:p>
          <a:p>
            <a:r>
              <a:rPr lang="nl-BE" sz="2000" b="1" dirty="0" smtClean="0"/>
              <a:t>(Virtuele assets)</a:t>
            </a:r>
            <a:endParaRPr lang="nl-BE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313870" y="3505867"/>
            <a:ext cx="1351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err="1"/>
              <a:t>Untangible</a:t>
            </a:r>
            <a:r>
              <a:rPr lang="nl-BE" sz="2000" b="1" dirty="0"/>
              <a:t/>
            </a:r>
            <a:br>
              <a:rPr lang="nl-BE" sz="2000" b="1" dirty="0"/>
            </a:br>
            <a:r>
              <a:rPr lang="nl-BE" sz="2000" b="1" dirty="0"/>
              <a:t>assets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162218" y="5155710"/>
            <a:ext cx="1190109" cy="1405552"/>
            <a:chOff x="6637928" y="4218086"/>
            <a:chExt cx="1190109" cy="1405552"/>
          </a:xfrm>
        </p:grpSpPr>
        <p:pic>
          <p:nvPicPr>
            <p:cNvPr id="41" name="Picture 34" descr="https://d30y9cdsu7xlg0.cloudfront.net/png/315-200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928" y="4218086"/>
              <a:ext cx="1190109" cy="119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664576" y="5254306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Diamonds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24390" y="4720544"/>
            <a:ext cx="2059772" cy="2059772"/>
            <a:chOff x="6402098" y="912198"/>
            <a:chExt cx="2059772" cy="2059772"/>
          </a:xfrm>
        </p:grpSpPr>
        <p:pic>
          <p:nvPicPr>
            <p:cNvPr id="44" name="Picture 32" descr="http://image.flaticon.com/icons/png/512/66/66906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098" y="912198"/>
              <a:ext cx="2059772" cy="205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7106154" y="2352807"/>
              <a:ext cx="590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Cars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69653" y="5218035"/>
            <a:ext cx="1416478" cy="1285282"/>
            <a:chOff x="4822548" y="1638597"/>
            <a:chExt cx="1416478" cy="1285282"/>
          </a:xfrm>
        </p:grpSpPr>
        <p:pic>
          <p:nvPicPr>
            <p:cNvPr id="47" name="Picture 30" descr="https://openclipart.org/image/2400px/svg_to_png/217511/1429747035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677" y="1638597"/>
              <a:ext cx="994206" cy="9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822548" y="2554547"/>
              <a:ext cx="1416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Land </a:t>
              </a:r>
              <a:r>
                <a:rPr lang="nl-BE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registry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22069" y="5532799"/>
            <a:ext cx="1070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err="1"/>
              <a:t>T</a:t>
            </a:r>
            <a:r>
              <a:rPr lang="nl-BE" sz="2000" b="1" dirty="0" err="1" smtClean="0"/>
              <a:t>angible</a:t>
            </a:r>
            <a:r>
              <a:rPr lang="nl-BE" sz="2000" b="1" dirty="0"/>
              <a:t/>
            </a:r>
            <a:br>
              <a:rPr lang="nl-BE" sz="2000" b="1" dirty="0"/>
            </a:br>
            <a:r>
              <a:rPr lang="nl-BE" sz="2000" b="1" dirty="0"/>
              <a:t>assets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739063" y="3187667"/>
            <a:ext cx="1139389" cy="1454307"/>
            <a:chOff x="8643938" y="3324570"/>
            <a:chExt cx="1139389" cy="1454307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938" y="3324570"/>
              <a:ext cx="1139389" cy="11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656340" y="4409545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Electricity</a:t>
              </a:r>
              <a:endParaRPr lang="nl-BE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"/>
            <a:ext cx="8229600" cy="1143000"/>
          </a:xfrm>
        </p:spPr>
        <p:txBody>
          <a:bodyPr/>
          <a:lstStyle/>
          <a:p>
            <a:r>
              <a:rPr lang="nl-BE" dirty="0" smtClean="0"/>
              <a:t>Enforcements of Agreements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14</a:t>
            </a:fld>
            <a:endParaRPr lang="nl-BE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02524" y="2380373"/>
            <a:ext cx="2225289" cy="1514417"/>
            <a:chOff x="5782329" y="1808133"/>
            <a:chExt cx="2225289" cy="1514417"/>
          </a:xfrm>
        </p:grpSpPr>
        <p:sp>
          <p:nvSpPr>
            <p:cNvPr id="6" name="TextBox 5"/>
            <p:cNvSpPr txBox="1"/>
            <p:nvPr/>
          </p:nvSpPr>
          <p:spPr>
            <a:xfrm>
              <a:off x="5782329" y="2676219"/>
              <a:ext cx="22252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Processing</a:t>
              </a:r>
              <a:br>
                <a:rPr lang="nl-BE" b="1" dirty="0" smtClean="0"/>
              </a:br>
              <a:r>
                <a:rPr lang="nl-BE" b="1" dirty="0" smtClean="0"/>
                <a:t>medical prescriptions</a:t>
              </a:r>
              <a:endParaRPr lang="nl-BE" b="1" dirty="0"/>
            </a:p>
          </p:txBody>
        </p: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434092" y="1808133"/>
              <a:ext cx="911159" cy="972000"/>
              <a:chOff x="2339751" y="3212976"/>
              <a:chExt cx="500269" cy="53367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1" y="3212976"/>
                <a:ext cx="432049" cy="45101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7097" y="3433726"/>
                <a:ext cx="312923" cy="312923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91618" y="2231547"/>
            <a:ext cx="1147886" cy="1509526"/>
            <a:chOff x="6017263" y="2071405"/>
            <a:chExt cx="1116000" cy="1395735"/>
          </a:xfrm>
        </p:grpSpPr>
        <p:sp>
          <p:nvSpPr>
            <p:cNvPr id="11" name="TextBox 10"/>
            <p:cNvSpPr txBox="1"/>
            <p:nvPr/>
          </p:nvSpPr>
          <p:spPr>
            <a:xfrm>
              <a:off x="6079253" y="3097808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Elections</a:t>
              </a:r>
              <a:endParaRPr lang="nl-BE" b="1" dirty="0"/>
            </a:p>
          </p:txBody>
        </p:sp>
        <p:pic>
          <p:nvPicPr>
            <p:cNvPr id="12" name="Picture 11" descr="https://d30y9cdsu7xlg0.cloudfront.net/png/84860-200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263" y="2071405"/>
              <a:ext cx="1116000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6158793" y="4098069"/>
            <a:ext cx="1599861" cy="1599352"/>
            <a:chOff x="3397066" y="5179597"/>
            <a:chExt cx="1599861" cy="1599352"/>
          </a:xfrm>
        </p:grpSpPr>
        <p:pic>
          <p:nvPicPr>
            <p:cNvPr id="27650" name="Picture 2" descr="Afbeeldingsresultaat voor rent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364" y="5179597"/>
              <a:ext cx="1149263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97066" y="6132618"/>
              <a:ext cx="15998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Blocking</a:t>
              </a:r>
              <a:br>
                <a:rPr lang="nl-BE" b="1" dirty="0" smtClean="0"/>
              </a:br>
              <a:r>
                <a:rPr lang="nl-BE" b="1" dirty="0" smtClean="0"/>
                <a:t>rent guarantee</a:t>
              </a:r>
              <a:endParaRPr lang="nl-BE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30584" y="4169113"/>
            <a:ext cx="1534266" cy="1457265"/>
            <a:chOff x="1815380" y="4969490"/>
            <a:chExt cx="1534266" cy="1457265"/>
          </a:xfrm>
        </p:grpSpPr>
        <p:pic>
          <p:nvPicPr>
            <p:cNvPr id="27652" name="Picture 4" descr="Afbeeldingsresultaat voor crowdfunding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398" y="4969490"/>
              <a:ext cx="1192230" cy="11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815380" y="6057423"/>
              <a:ext cx="1534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b="1" dirty="0"/>
                <a:t>Crowdfunding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01165" y="3968004"/>
            <a:ext cx="2435475" cy="1859482"/>
            <a:chOff x="-328429" y="5141816"/>
            <a:chExt cx="2435475" cy="1859482"/>
          </a:xfrm>
        </p:grpSpPr>
        <p:pic>
          <p:nvPicPr>
            <p:cNvPr id="27654" name="Picture 6" descr="Gerelateerde afbeeldi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93" y="5141816"/>
              <a:ext cx="1002218" cy="1168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328429" y="6354967"/>
              <a:ext cx="24354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/>
                <a:t>Application &amp; Payment </a:t>
              </a:r>
              <a:r>
                <a:rPr lang="nl-BE" b="1" dirty="0" smtClean="0"/>
                <a:t/>
              </a:r>
              <a:br>
                <a:rPr lang="nl-BE" b="1" dirty="0" smtClean="0"/>
              </a:br>
              <a:r>
                <a:rPr lang="nl-BE" b="1" dirty="0" smtClean="0"/>
                <a:t>of </a:t>
              </a:r>
              <a:r>
                <a:rPr lang="nl-BE" b="1" dirty="0"/>
                <a:t>subsidies / benefits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8021" y="2512006"/>
            <a:ext cx="1285608" cy="1379643"/>
            <a:chOff x="4634174" y="2721931"/>
            <a:chExt cx="1285608" cy="1379643"/>
          </a:xfrm>
        </p:grpSpPr>
        <p:pic>
          <p:nvPicPr>
            <p:cNvPr id="27656" name="Picture 8" descr="Afbeeldingsresultaat voor lock icon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627" y="2721931"/>
              <a:ext cx="1010702" cy="101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634174" y="3732242"/>
              <a:ext cx="1285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b="1" dirty="0"/>
                <a:t>Smart locks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8998" y="2327367"/>
            <a:ext cx="1255283" cy="1620429"/>
            <a:chOff x="3114613" y="1655954"/>
            <a:chExt cx="1255283" cy="1620429"/>
          </a:xfrm>
        </p:grpSpPr>
        <p:pic>
          <p:nvPicPr>
            <p:cNvPr id="27661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13" y="1655954"/>
              <a:ext cx="1255283" cy="1255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114613" y="2630052"/>
              <a:ext cx="11805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Transport</a:t>
              </a:r>
              <a:br>
                <a:rPr lang="nl-BE" b="1" dirty="0" smtClean="0"/>
              </a:br>
              <a:r>
                <a:rPr lang="nl-BE" b="1" dirty="0" smtClean="0"/>
                <a:t>conditions</a:t>
              </a:r>
              <a:endParaRPr lang="nl-BE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99534" y="5938976"/>
            <a:ext cx="8418994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200" spc="200" dirty="0" smtClean="0">
                <a:solidFill>
                  <a:schemeClr val="bg2"/>
                </a:solidFill>
              </a:rPr>
              <a:t>Agreements between parties that do not trust </a:t>
            </a:r>
            <a:r>
              <a:rPr lang="nl-BE" sz="2200" spc="200" dirty="0" err="1" smtClean="0">
                <a:solidFill>
                  <a:schemeClr val="bg2"/>
                </a:solidFill>
              </a:rPr>
              <a:t>each</a:t>
            </a:r>
            <a:r>
              <a:rPr lang="nl-BE" sz="2200" spc="200" dirty="0" smtClean="0">
                <a:solidFill>
                  <a:schemeClr val="bg2"/>
                </a:solidFill>
              </a:rPr>
              <a:t> </a:t>
            </a:r>
            <a:r>
              <a:rPr lang="nl-BE" sz="2200" spc="200" dirty="0" err="1" smtClean="0">
                <a:solidFill>
                  <a:schemeClr val="bg2"/>
                </a:solidFill>
              </a:rPr>
              <a:t>other</a:t>
            </a:r>
            <a:r>
              <a:rPr lang="nl-BE" sz="2200" spc="200" dirty="0" smtClean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nl-BE" sz="2200" spc="200" dirty="0" smtClean="0">
                <a:solidFill>
                  <a:schemeClr val="bg2"/>
                </a:solidFill>
              </a:rPr>
              <a:t>without trusted intermediary</a:t>
            </a:r>
            <a:endParaRPr lang="nl-BE" sz="2200" spc="200" dirty="0">
              <a:solidFill>
                <a:schemeClr val="bg2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143518" y="888494"/>
            <a:ext cx="1354986" cy="1623512"/>
            <a:chOff x="6844114" y="2094476"/>
            <a:chExt cx="1354986" cy="1623512"/>
          </a:xfrm>
        </p:grpSpPr>
        <p:sp>
          <p:nvSpPr>
            <p:cNvPr id="39" name="TextBox 38"/>
            <p:cNvSpPr txBox="1"/>
            <p:nvPr/>
          </p:nvSpPr>
          <p:spPr>
            <a:xfrm>
              <a:off x="6844114" y="3071657"/>
              <a:ext cx="1354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/>
                <a:t>Flight Delay </a:t>
              </a:r>
            </a:p>
            <a:p>
              <a:pPr algn="ctr"/>
              <a:r>
                <a:rPr lang="nl-BE" b="1" dirty="0"/>
                <a:t>I</a:t>
              </a:r>
              <a:r>
                <a:rPr lang="nl-BE" b="1" dirty="0" smtClean="0"/>
                <a:t>nsurance</a:t>
              </a:r>
              <a:endParaRPr lang="nl-BE" b="1" dirty="0"/>
            </a:p>
          </p:txBody>
        </p:sp>
        <p:pic>
          <p:nvPicPr>
            <p:cNvPr id="40" name="Picture 2" descr="http://simpleicon.com/wp-content/uploads/umbrella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630" y="2094476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4114687" y="936243"/>
            <a:ext cx="1375185" cy="1553482"/>
            <a:chOff x="2459227" y="3413314"/>
            <a:chExt cx="1375185" cy="1553482"/>
          </a:xfrm>
        </p:grpSpPr>
        <p:pic>
          <p:nvPicPr>
            <p:cNvPr id="42" name="Picture 12" descr="Permissions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276" y="3413314"/>
              <a:ext cx="951088" cy="95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2459227" y="4320465"/>
              <a:ext cx="13751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/>
                <a:t>Permissions </a:t>
              </a:r>
              <a:r>
                <a:rPr lang="nl-BE" b="1" dirty="0" smtClean="0"/>
                <a:t/>
              </a:r>
              <a:br>
                <a:rPr lang="nl-BE" b="1" dirty="0" smtClean="0"/>
              </a:br>
              <a:r>
                <a:rPr lang="nl-BE" b="1" dirty="0" smtClean="0"/>
                <a:t>access </a:t>
              </a:r>
              <a:r>
                <a:rPr lang="nl-BE" b="1" dirty="0"/>
                <a:t>PII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48844" y="990508"/>
            <a:ext cx="1240722" cy="1444952"/>
            <a:chOff x="425880" y="3106057"/>
            <a:chExt cx="1240722" cy="1444952"/>
          </a:xfrm>
        </p:grpSpPr>
        <p:pic>
          <p:nvPicPr>
            <p:cNvPr id="45" name="Picture 15" descr="Auctio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00" y="3106057"/>
              <a:ext cx="1157802" cy="103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425880" y="4181677"/>
              <a:ext cx="926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b="1" dirty="0" smtClean="0"/>
                <a:t>Auction</a:t>
              </a:r>
              <a:endParaRPr lang="nl-B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97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20785" y="0"/>
            <a:ext cx="3136743" cy="743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7" y="0"/>
            <a:ext cx="6673544" cy="764704"/>
          </a:xfrm>
        </p:spPr>
        <p:txBody>
          <a:bodyPr>
            <a:normAutofit/>
          </a:bodyPr>
          <a:lstStyle/>
          <a:p>
            <a:r>
              <a:rPr lang="nl-BE" dirty="0" smtClean="0"/>
              <a:t>Smart Contracts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2" y="4354666"/>
            <a:ext cx="829091" cy="108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15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88" y="2565024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4" y="743496"/>
            <a:ext cx="841050" cy="10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1216" y="1796678"/>
            <a:ext cx="3142912" cy="28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008744" y="1809538"/>
            <a:ext cx="31039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Contract </a:t>
            </a:r>
            <a:r>
              <a:rPr lang="nl-BE" sz="2400" dirty="0" err="1" smtClean="0"/>
              <a:t>Auction</a:t>
            </a:r>
            <a:r>
              <a:rPr lang="nl-BE" sz="2400" dirty="0" smtClean="0"/>
              <a:t>{</a:t>
            </a:r>
          </a:p>
          <a:p>
            <a:r>
              <a:rPr lang="nl-BE" sz="2400" dirty="0" smtClean="0"/>
              <a:t>     </a:t>
            </a:r>
            <a:r>
              <a:rPr lang="nl-BE" sz="2400" dirty="0" err="1" smtClean="0"/>
              <a:t>function</a:t>
            </a:r>
            <a:r>
              <a:rPr lang="nl-BE" sz="2400" dirty="0" smtClean="0"/>
              <a:t> bid()</a:t>
            </a:r>
          </a:p>
          <a:p>
            <a:r>
              <a:rPr lang="nl-BE" sz="2400" dirty="0" smtClean="0"/>
              <a:t>     </a:t>
            </a:r>
            <a:r>
              <a:rPr lang="nl-BE" sz="2400" dirty="0" err="1" smtClean="0"/>
              <a:t>function</a:t>
            </a:r>
            <a:r>
              <a:rPr lang="nl-BE" sz="2400" dirty="0" smtClean="0"/>
              <a:t> </a:t>
            </a:r>
            <a:r>
              <a:rPr lang="nl-BE" sz="2400" dirty="0" err="1" smtClean="0"/>
              <a:t>getMoney</a:t>
            </a:r>
            <a:r>
              <a:rPr lang="nl-BE" sz="2400" dirty="0" smtClean="0"/>
              <a:t>()</a:t>
            </a:r>
            <a:br>
              <a:rPr lang="nl-BE" sz="2400" dirty="0" smtClean="0"/>
            </a:br>
            <a:r>
              <a:rPr lang="nl-BE" sz="800" dirty="0" smtClean="0"/>
              <a:t> </a:t>
            </a:r>
          </a:p>
          <a:p>
            <a:r>
              <a:rPr lang="nl-BE" sz="2400" dirty="0" smtClean="0"/>
              <a:t>     </a:t>
            </a:r>
            <a:r>
              <a:rPr lang="nl-BE" sz="2400" dirty="0" err="1" smtClean="0"/>
              <a:t>HighestBid</a:t>
            </a:r>
            <a:r>
              <a:rPr lang="nl-BE" sz="2400" dirty="0" smtClean="0"/>
              <a:t>:            </a:t>
            </a:r>
            <a:r>
              <a:rPr lang="el-GR" sz="2400" b="1" dirty="0" smtClean="0"/>
              <a:t>Ξ</a:t>
            </a:r>
            <a:endParaRPr lang="nl-BE" sz="2400" b="1" dirty="0" smtClean="0"/>
          </a:p>
          <a:p>
            <a:r>
              <a:rPr lang="nl-BE" sz="2400" dirty="0" smtClean="0"/>
              <a:t>     </a:t>
            </a:r>
            <a:r>
              <a:rPr lang="nl-BE" sz="2400" dirty="0" err="1" smtClean="0"/>
              <a:t>HighestBidder</a:t>
            </a:r>
            <a:r>
              <a:rPr lang="nl-BE" sz="2400" dirty="0" smtClean="0"/>
              <a:t>:</a:t>
            </a:r>
          </a:p>
          <a:p>
            <a:r>
              <a:rPr lang="nl-BE" sz="2400" dirty="0"/>
              <a:t> </a:t>
            </a:r>
            <a:r>
              <a:rPr lang="nl-BE" sz="2400" dirty="0" smtClean="0"/>
              <a:t>    </a:t>
            </a:r>
            <a:r>
              <a:rPr lang="nl-BE" sz="2400" dirty="0" err="1"/>
              <a:t>Beneficiary</a:t>
            </a:r>
            <a:r>
              <a:rPr lang="nl-BE" sz="2400" dirty="0" smtClean="0"/>
              <a:t>: </a:t>
            </a:r>
            <a:r>
              <a:rPr lang="nl-BE" sz="2400" dirty="0" err="1" smtClean="0"/>
              <a:t>Charlie</a:t>
            </a:r>
            <a:endParaRPr lang="nl-BE" sz="2400" dirty="0" smtClean="0"/>
          </a:p>
          <a:p>
            <a:r>
              <a:rPr lang="nl-BE" sz="2400" dirty="0"/>
              <a:t>}</a:t>
            </a:r>
          </a:p>
          <a:p>
            <a:r>
              <a:rPr lang="nl-BE" sz="2400" dirty="0" smtClean="0"/>
              <a:t> 	</a:t>
            </a:r>
            <a:endParaRPr lang="nl-BE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429133" y="4583480"/>
            <a:ext cx="3096000" cy="461665"/>
            <a:chOff x="1429132" y="4741437"/>
            <a:chExt cx="3096000" cy="461665"/>
          </a:xfrm>
        </p:grpSpPr>
        <p:cxnSp>
          <p:nvCxnSpPr>
            <p:cNvPr id="14" name="Elbow Connector 13"/>
            <p:cNvCxnSpPr/>
            <p:nvPr/>
          </p:nvCxnSpPr>
          <p:spPr>
            <a:xfrm flipV="1">
              <a:off x="1429132" y="4782751"/>
              <a:ext cx="3096000" cy="396000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98350" y="4741437"/>
              <a:ext cx="1441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/>
                <a:t>bid(), 20 </a:t>
              </a:r>
              <a:r>
                <a:rPr lang="el-GR" sz="2400" dirty="0" smtClean="0"/>
                <a:t>Ξ</a:t>
              </a:r>
              <a:endParaRPr lang="nl-BE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8554" y="869457"/>
            <a:ext cx="3204118" cy="927221"/>
            <a:chOff x="1308554" y="869457"/>
            <a:chExt cx="3204118" cy="927221"/>
          </a:xfrm>
        </p:grpSpPr>
        <p:cxnSp>
          <p:nvCxnSpPr>
            <p:cNvPr id="16" name="Elbow Connector 15"/>
            <p:cNvCxnSpPr>
              <a:stCxn id="8" idx="3"/>
              <a:endCxn id="10" idx="0"/>
            </p:cNvCxnSpPr>
            <p:nvPr/>
          </p:nvCxnSpPr>
          <p:spPr>
            <a:xfrm>
              <a:off x="1308554" y="1283496"/>
              <a:ext cx="3204118" cy="513182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22245" y="869457"/>
              <a:ext cx="1645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err="1" smtClean="0"/>
                <a:t>getMoney</a:t>
              </a:r>
              <a:r>
                <a:rPr lang="nl-BE" sz="2400" dirty="0" smtClean="0"/>
                <a:t>()</a:t>
              </a:r>
              <a:endParaRPr lang="nl-BE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84128" y="2564904"/>
            <a:ext cx="1892970" cy="461665"/>
            <a:chOff x="6084128" y="3320436"/>
            <a:chExt cx="1892970" cy="461665"/>
          </a:xfrm>
        </p:grpSpPr>
        <p:cxnSp>
          <p:nvCxnSpPr>
            <p:cNvPr id="21" name="Elbow Connector 20"/>
            <p:cNvCxnSpPr/>
            <p:nvPr/>
          </p:nvCxnSpPr>
          <p:spPr>
            <a:xfrm rot="10800000" flipV="1">
              <a:off x="6084128" y="3752484"/>
              <a:ext cx="189297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60267" y="3320436"/>
              <a:ext cx="1441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/>
                <a:t>bid(), 10 </a:t>
              </a:r>
              <a:r>
                <a:rPr lang="el-GR" sz="2400" dirty="0" smtClean="0"/>
                <a:t>Ξ</a:t>
              </a:r>
              <a:endParaRPr lang="nl-BE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08554" y="1421259"/>
            <a:ext cx="2831358" cy="461665"/>
            <a:chOff x="1308554" y="1959223"/>
            <a:chExt cx="2831358" cy="461665"/>
          </a:xfrm>
        </p:grpSpPr>
        <p:cxnSp>
          <p:nvCxnSpPr>
            <p:cNvPr id="28" name="Elbow Connector 27"/>
            <p:cNvCxnSpPr/>
            <p:nvPr/>
          </p:nvCxnSpPr>
          <p:spPr>
            <a:xfrm rot="10800000">
              <a:off x="1308554" y="2032002"/>
              <a:ext cx="2831358" cy="252000"/>
            </a:xfrm>
            <a:prstGeom prst="bentConnector3">
              <a:avLst>
                <a:gd name="adj1" fmla="val -237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22536" y="1959223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/>
                <a:t>20 </a:t>
              </a:r>
              <a:r>
                <a:rPr lang="el-GR" sz="2400" dirty="0" smtClean="0"/>
                <a:t>Ξ</a:t>
              </a:r>
              <a:endParaRPr lang="nl-BE" sz="24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35638" y="30154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0</a:t>
            </a:r>
            <a:endParaRPr lang="nl-BE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33252" y="30355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20</a:t>
            </a:r>
            <a:endParaRPr lang="nl-BE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246943" y="302269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10</a:t>
            </a:r>
            <a:endParaRPr lang="nl-BE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825361" y="1224656"/>
            <a:ext cx="1953173" cy="734020"/>
            <a:chOff x="1580004" y="2304504"/>
            <a:chExt cx="1953173" cy="734020"/>
          </a:xfrm>
        </p:grpSpPr>
        <p:grpSp>
          <p:nvGrpSpPr>
            <p:cNvPr id="32" name="Group 31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55196" y="538072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Bob</a:t>
            </a:r>
            <a:endParaRPr lang="nl-BE" dirty="0"/>
          </a:p>
        </p:txBody>
      </p:sp>
      <p:sp>
        <p:nvSpPr>
          <p:cNvPr id="62" name="TextBox 61"/>
          <p:cNvSpPr txBox="1"/>
          <p:nvPr/>
        </p:nvSpPr>
        <p:spPr>
          <a:xfrm>
            <a:off x="8147809" y="358228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Alice</a:t>
            </a:r>
            <a:endParaRPr lang="nl-BE" dirty="0"/>
          </a:p>
        </p:txBody>
      </p:sp>
      <p:sp>
        <p:nvSpPr>
          <p:cNvPr id="64" name="TextBox 63"/>
          <p:cNvSpPr txBox="1"/>
          <p:nvPr/>
        </p:nvSpPr>
        <p:spPr>
          <a:xfrm>
            <a:off x="466656" y="179183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Charlie</a:t>
            </a:r>
            <a:endParaRPr lang="nl-BE" dirty="0"/>
          </a:p>
        </p:txBody>
      </p:sp>
      <p:sp>
        <p:nvSpPr>
          <p:cNvPr id="66" name="TextBox 65"/>
          <p:cNvSpPr txBox="1"/>
          <p:nvPr/>
        </p:nvSpPr>
        <p:spPr>
          <a:xfrm>
            <a:off x="5215756" y="338273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Alice</a:t>
            </a:r>
            <a:endParaRPr lang="nl-BE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6248" y="3068960"/>
            <a:ext cx="1892970" cy="461665"/>
            <a:chOff x="6116248" y="3284984"/>
            <a:chExt cx="1892970" cy="461665"/>
          </a:xfrm>
        </p:grpSpPr>
        <p:cxnSp>
          <p:nvCxnSpPr>
            <p:cNvPr id="65" name="Elbow Connector 64"/>
            <p:cNvCxnSpPr/>
            <p:nvPr/>
          </p:nvCxnSpPr>
          <p:spPr>
            <a:xfrm rot="10800000" flipV="1">
              <a:off x="6116248" y="3645024"/>
              <a:ext cx="1892970" cy="0"/>
            </a:xfrm>
            <a:prstGeom prst="bentConnector3">
              <a:avLst/>
            </a:prstGeom>
            <a:ln w="2540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794871" y="3284984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400" dirty="0" smtClean="0"/>
                <a:t>10 </a:t>
              </a:r>
              <a:r>
                <a:rPr lang="el-GR" sz="2400" dirty="0" smtClean="0"/>
                <a:t>Ξ</a:t>
              </a:r>
              <a:endParaRPr lang="nl-BE" sz="24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215756" y="338273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Bob</a:t>
            </a:r>
            <a:endParaRPr lang="nl-BE" sz="24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623822" y="5793688"/>
            <a:ext cx="5311180" cy="404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Can</a:t>
            </a:r>
            <a:r>
              <a:rPr lang="nl-BE" sz="2000" dirty="0"/>
              <a:t> </a:t>
            </a:r>
            <a:r>
              <a:rPr lang="nl-BE" sz="2000" dirty="0" err="1" smtClean="0"/>
              <a:t>receive</a:t>
            </a:r>
            <a:r>
              <a:rPr lang="nl-BE" sz="2000" dirty="0" smtClean="0"/>
              <a:t>, block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spent</a:t>
            </a:r>
            <a:r>
              <a:rPr lang="nl-BE" sz="2000" dirty="0" smtClean="0"/>
              <a:t> </a:t>
            </a:r>
            <a:r>
              <a:rPr lang="nl-BE" sz="2000" dirty="0" err="1" smtClean="0"/>
              <a:t>value</a:t>
            </a:r>
            <a:endParaRPr lang="nl-BE" sz="2000" dirty="0" smtClean="0"/>
          </a:p>
        </p:txBody>
      </p:sp>
      <p:sp>
        <p:nvSpPr>
          <p:cNvPr id="89" name="Rounded Rectangle 88"/>
          <p:cNvSpPr/>
          <p:nvPr/>
        </p:nvSpPr>
        <p:spPr>
          <a:xfrm>
            <a:off x="628922" y="6321621"/>
            <a:ext cx="5297824" cy="404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 single entity can influence correct functioning</a:t>
            </a:r>
            <a:endParaRPr lang="en-US" sz="2000" dirty="0"/>
          </a:p>
        </p:txBody>
      </p:sp>
      <p:sp>
        <p:nvSpPr>
          <p:cNvPr id="63" name="Rounded Rectangle 62"/>
          <p:cNvSpPr/>
          <p:nvPr/>
        </p:nvSpPr>
        <p:spPr>
          <a:xfrm>
            <a:off x="6237989" y="6321621"/>
            <a:ext cx="2269062" cy="404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Deaf and blind</a:t>
            </a:r>
            <a:endParaRPr lang="en-US" sz="2000" dirty="0"/>
          </a:p>
        </p:txBody>
      </p:sp>
      <p:sp>
        <p:nvSpPr>
          <p:cNvPr id="67" name="Rounded Rectangle 66"/>
          <p:cNvSpPr/>
          <p:nvPr/>
        </p:nvSpPr>
        <p:spPr>
          <a:xfrm>
            <a:off x="6226414" y="5793688"/>
            <a:ext cx="2269062" cy="404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Reactive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78263" y="48582"/>
            <a:ext cx="302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BE" dirty="0" smtClean="0"/>
              <a:t>Ether (</a:t>
            </a:r>
            <a:r>
              <a:rPr lang="el-GR" dirty="0" smtClean="0"/>
              <a:t>Ξ</a:t>
            </a:r>
            <a:r>
              <a:rPr lang="nl-BE" dirty="0" smtClean="0"/>
              <a:t>) is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cryptocurrency</a:t>
            </a:r>
            <a:endParaRPr lang="nl-BE" dirty="0" smtClean="0"/>
          </a:p>
          <a:p>
            <a:pPr algn="r"/>
            <a:r>
              <a:rPr lang="nl-BE" dirty="0" smtClean="0"/>
              <a:t>on </a:t>
            </a:r>
            <a:r>
              <a:rPr lang="nl-BE" dirty="0" err="1" smtClean="0"/>
              <a:t>Ethereum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89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7" grpId="1"/>
      <p:bldP spid="66" grpId="0"/>
      <p:bldP spid="66" grpId="1"/>
      <p:bldP spid="68" grpId="0"/>
      <p:bldP spid="88" grpId="0" animBg="1"/>
      <p:bldP spid="89" grpId="0" animBg="1"/>
      <p:bldP spid="63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nl-BE" dirty="0" smtClean="0"/>
              <a:t>Smart Contract Blockchain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16</a:t>
            </a:fld>
            <a:endParaRPr lang="nl-BE" dirty="0"/>
          </a:p>
        </p:txBody>
      </p:sp>
      <p:sp>
        <p:nvSpPr>
          <p:cNvPr id="5" name="Rounded Rectangle 4"/>
          <p:cNvSpPr/>
          <p:nvPr/>
        </p:nvSpPr>
        <p:spPr>
          <a:xfrm>
            <a:off x="395535" y="1660615"/>
            <a:ext cx="1728192" cy="2810363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575555" y="3820855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ounded Rectangle 6"/>
          <p:cNvSpPr/>
          <p:nvPr/>
        </p:nvSpPr>
        <p:spPr>
          <a:xfrm>
            <a:off x="575555" y="3316799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contract c</a:t>
            </a:r>
            <a:endParaRPr lang="nl-BE" dirty="0"/>
          </a:p>
        </p:txBody>
      </p:sp>
      <p:sp>
        <p:nvSpPr>
          <p:cNvPr id="8" name="Rounded Rectangle 7"/>
          <p:cNvSpPr/>
          <p:nvPr/>
        </p:nvSpPr>
        <p:spPr>
          <a:xfrm>
            <a:off x="575555" y="2812743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Rounded Rectangle 8"/>
          <p:cNvSpPr/>
          <p:nvPr/>
        </p:nvSpPr>
        <p:spPr>
          <a:xfrm>
            <a:off x="575555" y="2132859"/>
            <a:ext cx="1368152" cy="4638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772960" y="166061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51</a:t>
            </a:r>
            <a:endParaRPr lang="nl-BE" dirty="0"/>
          </a:p>
        </p:txBody>
      </p:sp>
      <p:sp>
        <p:nvSpPr>
          <p:cNvPr id="13" name="Rounded Rectangle 12"/>
          <p:cNvSpPr/>
          <p:nvPr/>
        </p:nvSpPr>
        <p:spPr>
          <a:xfrm>
            <a:off x="2627783" y="1660615"/>
            <a:ext cx="1728192" cy="338437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ounded Rectangle 13"/>
          <p:cNvSpPr/>
          <p:nvPr/>
        </p:nvSpPr>
        <p:spPr>
          <a:xfrm>
            <a:off x="2807803" y="3892863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c.bid</a:t>
            </a:r>
            <a:r>
              <a:rPr lang="nl-BE" dirty="0" smtClean="0"/>
              <a:t>(), 10 </a:t>
            </a:r>
            <a:r>
              <a:rPr lang="el-GR" dirty="0" smtClean="0"/>
              <a:t>Ξ</a:t>
            </a:r>
            <a:endParaRPr lang="nl-BE" dirty="0"/>
          </a:p>
        </p:txBody>
      </p:sp>
      <p:sp>
        <p:nvSpPr>
          <p:cNvPr id="15" name="Rounded Rectangle 14"/>
          <p:cNvSpPr/>
          <p:nvPr/>
        </p:nvSpPr>
        <p:spPr>
          <a:xfrm>
            <a:off x="2807803" y="3388807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Rounded Rectangle 16"/>
          <p:cNvSpPr/>
          <p:nvPr/>
        </p:nvSpPr>
        <p:spPr>
          <a:xfrm>
            <a:off x="2807803" y="2132859"/>
            <a:ext cx="1368152" cy="4638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3005208" y="166061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52</a:t>
            </a:r>
            <a:endParaRPr lang="nl-BE" dirty="0"/>
          </a:p>
        </p:txBody>
      </p:sp>
      <p:sp>
        <p:nvSpPr>
          <p:cNvPr id="20" name="Rounded Rectangle 19"/>
          <p:cNvSpPr/>
          <p:nvPr/>
        </p:nvSpPr>
        <p:spPr>
          <a:xfrm>
            <a:off x="4860031" y="1660615"/>
            <a:ext cx="1728192" cy="2927461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Rounded Rectangle 23"/>
          <p:cNvSpPr/>
          <p:nvPr/>
        </p:nvSpPr>
        <p:spPr>
          <a:xfrm>
            <a:off x="5040051" y="2132859"/>
            <a:ext cx="1368152" cy="4638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5237456" y="166061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53</a:t>
            </a:r>
            <a:endParaRPr lang="nl-BE" dirty="0"/>
          </a:p>
        </p:txBody>
      </p:sp>
      <p:sp>
        <p:nvSpPr>
          <p:cNvPr id="42" name="Rounded Rectangle 41"/>
          <p:cNvSpPr/>
          <p:nvPr/>
        </p:nvSpPr>
        <p:spPr>
          <a:xfrm>
            <a:off x="2809091" y="4396919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Rounded Rectangle 21"/>
          <p:cNvSpPr/>
          <p:nvPr/>
        </p:nvSpPr>
        <p:spPr>
          <a:xfrm>
            <a:off x="5040051" y="3388807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c.bid</a:t>
            </a:r>
            <a:r>
              <a:rPr lang="nl-BE" dirty="0" smtClean="0"/>
              <a:t>(), 20 </a:t>
            </a:r>
            <a:r>
              <a:rPr lang="el-GR" dirty="0" smtClean="0"/>
              <a:t>Ξ</a:t>
            </a:r>
            <a:endParaRPr lang="nl-BE" dirty="0"/>
          </a:p>
        </p:txBody>
      </p:sp>
      <p:sp>
        <p:nvSpPr>
          <p:cNvPr id="23" name="Rounded Rectangle 22"/>
          <p:cNvSpPr/>
          <p:nvPr/>
        </p:nvSpPr>
        <p:spPr>
          <a:xfrm>
            <a:off x="5040051" y="2884751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Rounded Rectangle 40"/>
          <p:cNvSpPr/>
          <p:nvPr/>
        </p:nvSpPr>
        <p:spPr>
          <a:xfrm>
            <a:off x="7092279" y="1660615"/>
            <a:ext cx="1728192" cy="2927461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Rounded Rectangle 33"/>
          <p:cNvSpPr/>
          <p:nvPr/>
        </p:nvSpPr>
        <p:spPr>
          <a:xfrm>
            <a:off x="7272299" y="2132859"/>
            <a:ext cx="1368152" cy="4638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31" name="Rounded Rectangle 30"/>
          <p:cNvSpPr/>
          <p:nvPr/>
        </p:nvSpPr>
        <p:spPr>
          <a:xfrm>
            <a:off x="7272299" y="3964871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dirty="0" err="1" smtClean="0"/>
              <a:t>c.getMoney</a:t>
            </a:r>
            <a:r>
              <a:rPr lang="nl-BE" dirty="0" smtClean="0"/>
              <a:t>()</a:t>
            </a:r>
            <a:endParaRPr lang="nl-BE" dirty="0"/>
          </a:p>
        </p:txBody>
      </p:sp>
      <p:sp>
        <p:nvSpPr>
          <p:cNvPr id="32" name="Rounded Rectangle 31"/>
          <p:cNvSpPr/>
          <p:nvPr/>
        </p:nvSpPr>
        <p:spPr>
          <a:xfrm>
            <a:off x="7272299" y="3460815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Rounded Rectangle 32"/>
          <p:cNvSpPr/>
          <p:nvPr/>
        </p:nvSpPr>
        <p:spPr>
          <a:xfrm>
            <a:off x="7272299" y="2956759"/>
            <a:ext cx="1368152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TextBox 34"/>
          <p:cNvSpPr txBox="1"/>
          <p:nvPr/>
        </p:nvSpPr>
        <p:spPr>
          <a:xfrm>
            <a:off x="7469704" y="166061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54</a:t>
            </a:r>
            <a:endParaRPr lang="nl-BE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-252537" y="2374081"/>
            <a:ext cx="82809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123727" y="2364789"/>
            <a:ext cx="68407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355975" y="2364789"/>
            <a:ext cx="68407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588223" y="2391091"/>
            <a:ext cx="68407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040051" y="3915186"/>
            <a:ext cx="1368151" cy="432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8640451" y="2391091"/>
            <a:ext cx="68407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809091" y="2849796"/>
            <a:ext cx="1368151" cy="432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1600" dirty="0"/>
          </a:p>
        </p:txBody>
      </p:sp>
      <p:sp>
        <p:nvSpPr>
          <p:cNvPr id="38" name="Rectangular Callout 37"/>
          <p:cNvSpPr/>
          <p:nvPr/>
        </p:nvSpPr>
        <p:spPr>
          <a:xfrm>
            <a:off x="688857" y="2083768"/>
            <a:ext cx="2005508" cy="793279"/>
          </a:xfrm>
          <a:prstGeom prst="wedgeRectCallout">
            <a:avLst>
              <a:gd name="adj1" fmla="val 487"/>
              <a:gd name="adj2" fmla="val 107156"/>
            </a:avLst>
          </a:prstGeom>
          <a:solidFill>
            <a:schemeClr val="bg2">
              <a:alpha val="93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tx1"/>
                </a:solidFill>
              </a:rPr>
              <a:t>Contract deploy transaction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4434840" y="2295513"/>
            <a:ext cx="1860743" cy="733254"/>
          </a:xfrm>
          <a:prstGeom prst="wedgeRectCallout">
            <a:avLst>
              <a:gd name="adj1" fmla="val 9470"/>
              <a:gd name="adj2" fmla="val 111250"/>
            </a:avLst>
          </a:prstGeom>
          <a:solidFill>
            <a:schemeClr val="bg2">
              <a:alpha val="93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tx1"/>
                </a:solidFill>
              </a:rPr>
              <a:t>Function invoke</a:t>
            </a:r>
            <a:br>
              <a:rPr lang="nl-BE" sz="2000" dirty="0" smtClean="0">
                <a:solidFill>
                  <a:schemeClr val="tx1"/>
                </a:solidFill>
              </a:rPr>
            </a:br>
            <a:r>
              <a:rPr lang="nl-BE" sz="2000" dirty="0" smtClean="0">
                <a:solidFill>
                  <a:schemeClr val="tx1"/>
                </a:solidFill>
              </a:rPr>
              <a:t>transaction</a:t>
            </a:r>
            <a:endParaRPr lang="nl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2359" y="-387424"/>
            <a:ext cx="3120201" cy="1393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8"/>
            <a:ext cx="3203848" cy="830064"/>
          </a:xfrm>
        </p:spPr>
        <p:txBody>
          <a:bodyPr/>
          <a:lstStyle/>
          <a:p>
            <a:r>
              <a:rPr lang="nl-BE" dirty="0" smtClean="0"/>
              <a:t>Network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17</a:t>
            </a:fld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3241948" y="2570860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37772" y="1030680"/>
            <a:ext cx="2304256" cy="4240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37772" y="1454716"/>
            <a:ext cx="1584176" cy="129614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1948" y="1030680"/>
            <a:ext cx="720080" cy="172018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837772" y="1454716"/>
            <a:ext cx="720080" cy="28083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21948" y="2750860"/>
            <a:ext cx="1800200" cy="117483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57852" y="3925692"/>
            <a:ext cx="2664296" cy="3373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42028" y="1030680"/>
            <a:ext cx="1204427" cy="1116859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421948" y="2189808"/>
            <a:ext cx="1900915" cy="56105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402148" y="2161020"/>
            <a:ext cx="2196264" cy="14168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22148" y="3577856"/>
            <a:ext cx="2376264" cy="3478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153716" y="848654"/>
            <a:ext cx="968712" cy="364051"/>
            <a:chOff x="1580004" y="2304504"/>
            <a:chExt cx="1953173" cy="734020"/>
          </a:xfrm>
        </p:grpSpPr>
        <p:grpSp>
          <p:nvGrpSpPr>
            <p:cNvPr id="43" name="Group 42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46" name="Elbow Connector 45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3492872" y="418632"/>
            <a:ext cx="968712" cy="364051"/>
            <a:chOff x="1580004" y="2304504"/>
            <a:chExt cx="1953173" cy="734020"/>
          </a:xfrm>
        </p:grpSpPr>
        <p:grpSp>
          <p:nvGrpSpPr>
            <p:cNvPr id="67" name="Group 66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70" name="Elbow Connector 69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4538092" y="3338276"/>
            <a:ext cx="968712" cy="364051"/>
            <a:chOff x="1580004" y="2304504"/>
            <a:chExt cx="1953173" cy="734020"/>
          </a:xfrm>
        </p:grpSpPr>
        <p:grpSp>
          <p:nvGrpSpPr>
            <p:cNvPr id="163" name="Group 162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80" name="Rounded Rectangle 17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68" name="Rounded Rectangle 16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66" name="Elbow Connector 165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649660" y="2764911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4" name="Straight Connector 213"/>
          <p:cNvCxnSpPr/>
          <p:nvPr/>
        </p:nvCxnSpPr>
        <p:spPr>
          <a:xfrm flipH="1">
            <a:off x="829660" y="1454716"/>
            <a:ext cx="1008112" cy="148373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 flipV="1">
            <a:off x="829660" y="2996678"/>
            <a:ext cx="1800200" cy="126635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1909614" y="3654981"/>
            <a:ext cx="968712" cy="364051"/>
            <a:chOff x="1580004" y="2304504"/>
            <a:chExt cx="1953173" cy="73402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42" name="Elbow Connector 141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Elbow Connector 142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Oval 215"/>
          <p:cNvSpPr/>
          <p:nvPr/>
        </p:nvSpPr>
        <p:spPr>
          <a:xfrm>
            <a:off x="6981990" y="2080201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7" name="Straight Connector 216"/>
          <p:cNvCxnSpPr/>
          <p:nvPr/>
        </p:nvCxnSpPr>
        <p:spPr>
          <a:xfrm flipH="1" flipV="1">
            <a:off x="5322864" y="2147540"/>
            <a:ext cx="1839126" cy="11507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7169624" y="2289253"/>
            <a:ext cx="402947" cy="135979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6956813" y="2938446"/>
            <a:ext cx="968712" cy="364051"/>
            <a:chOff x="1580004" y="2304504"/>
            <a:chExt cx="1953173" cy="734020"/>
          </a:xfrm>
        </p:grpSpPr>
        <p:grpSp>
          <p:nvGrpSpPr>
            <p:cNvPr id="187" name="Group 186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90" name="Elbow Connector 189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9" name="Straight Connector 218"/>
          <p:cNvCxnSpPr/>
          <p:nvPr/>
        </p:nvCxnSpPr>
        <p:spPr>
          <a:xfrm flipH="1" flipV="1">
            <a:off x="4161998" y="1061758"/>
            <a:ext cx="2999992" cy="120085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682108" y="1540111"/>
            <a:ext cx="968712" cy="364051"/>
            <a:chOff x="1580004" y="2304504"/>
            <a:chExt cx="1953173" cy="734020"/>
          </a:xfrm>
        </p:grpSpPr>
        <p:grpSp>
          <p:nvGrpSpPr>
            <p:cNvPr id="91" name="Group 90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94" name="Elbow Connector 93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1657772" y="1274716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2377852" y="4083028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/>
          <p:cNvSpPr/>
          <p:nvPr/>
        </p:nvSpPr>
        <p:spPr>
          <a:xfrm>
            <a:off x="5042148" y="374569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/>
          <p:cNvSpPr/>
          <p:nvPr/>
        </p:nvSpPr>
        <p:spPr>
          <a:xfrm>
            <a:off x="5169367" y="1967539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/>
          <p:nvPr/>
        </p:nvSpPr>
        <p:spPr>
          <a:xfrm>
            <a:off x="7418412" y="339785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l 5"/>
          <p:cNvSpPr/>
          <p:nvPr/>
        </p:nvSpPr>
        <p:spPr>
          <a:xfrm>
            <a:off x="3962028" y="85068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2" name="TextBox 221"/>
          <p:cNvSpPr txBox="1"/>
          <p:nvPr/>
        </p:nvSpPr>
        <p:spPr>
          <a:xfrm>
            <a:off x="6812224" y="44624"/>
            <a:ext cx="2136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</a:t>
            </a:r>
            <a:r>
              <a:rPr lang="nl-BE" dirty="0" err="1" smtClean="0"/>
              <a:t>creator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Validating</a:t>
            </a:r>
            <a:r>
              <a:rPr lang="nl-BE" dirty="0" smtClean="0"/>
              <a:t> (full) node</a:t>
            </a:r>
            <a:br>
              <a:rPr lang="nl-BE" dirty="0" smtClean="0"/>
            </a:br>
            <a:r>
              <a:rPr lang="nl-BE" dirty="0" smtClean="0"/>
              <a:t>Light node</a:t>
            </a:r>
            <a:endParaRPr lang="nl-BE" dirty="0"/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6660232" y="12193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6660232" y="684064"/>
            <a:ext cx="180000" cy="18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6660232" y="402998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41" y="4473058"/>
            <a:ext cx="522182" cy="522182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39" y="4161617"/>
            <a:ext cx="522182" cy="522182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47" y="1238380"/>
            <a:ext cx="522182" cy="522182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14" y="1685936"/>
            <a:ext cx="522182" cy="522182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4" y="2395220"/>
            <a:ext cx="522182" cy="522182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29" y="3822122"/>
            <a:ext cx="522182" cy="522182"/>
          </a:xfrm>
          <a:prstGeom prst="rect">
            <a:avLst/>
          </a:prstGeom>
        </p:spPr>
      </p:pic>
      <p:grpSp>
        <p:nvGrpSpPr>
          <p:cNvPr id="261" name="Group 260"/>
          <p:cNvGrpSpPr/>
          <p:nvPr/>
        </p:nvGrpSpPr>
        <p:grpSpPr>
          <a:xfrm>
            <a:off x="8028070" y="2938055"/>
            <a:ext cx="254438" cy="364051"/>
            <a:chOff x="611560" y="836712"/>
            <a:chExt cx="1728192" cy="2952328"/>
          </a:xfrm>
        </p:grpSpPr>
        <p:sp>
          <p:nvSpPr>
            <p:cNvPr id="262" name="Rounded Rectangle 261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268" name="Elbow Connector 267"/>
          <p:cNvCxnSpPr/>
          <p:nvPr/>
        </p:nvCxnSpPr>
        <p:spPr>
          <a:xfrm rot="10800000">
            <a:off x="7922460" y="3035727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/>
        </p:nvGrpSpPr>
        <p:grpSpPr>
          <a:xfrm>
            <a:off x="5614930" y="3338275"/>
            <a:ext cx="254438" cy="364051"/>
            <a:chOff x="611560" y="836712"/>
            <a:chExt cx="1728192" cy="2952328"/>
          </a:xfrm>
        </p:grpSpPr>
        <p:sp>
          <p:nvSpPr>
            <p:cNvPr id="270" name="Rounded Rectangle 269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276" name="Elbow Connector 275"/>
          <p:cNvCxnSpPr/>
          <p:nvPr/>
        </p:nvCxnSpPr>
        <p:spPr>
          <a:xfrm rot="10800000">
            <a:off x="5509320" y="3435947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2987510" y="3649050"/>
            <a:ext cx="254438" cy="364051"/>
            <a:chOff x="611560" y="836712"/>
            <a:chExt cx="1728192" cy="2952328"/>
          </a:xfrm>
        </p:grpSpPr>
        <p:sp>
          <p:nvSpPr>
            <p:cNvPr id="286" name="Rounded Rectangle 285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292" name="Elbow Connector 291"/>
          <p:cNvCxnSpPr/>
          <p:nvPr/>
        </p:nvCxnSpPr>
        <p:spPr>
          <a:xfrm rot="10800000">
            <a:off x="2881900" y="3746722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5760570" y="1540111"/>
            <a:ext cx="254438" cy="364051"/>
            <a:chOff x="611560" y="836712"/>
            <a:chExt cx="1728192" cy="2952328"/>
          </a:xfrm>
        </p:grpSpPr>
        <p:sp>
          <p:nvSpPr>
            <p:cNvPr id="294" name="Rounded Rectangle 293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300" name="Elbow Connector 299"/>
          <p:cNvCxnSpPr/>
          <p:nvPr/>
        </p:nvCxnSpPr>
        <p:spPr>
          <a:xfrm rot="10800000">
            <a:off x="5654960" y="1637783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/>
          <p:cNvGrpSpPr/>
          <p:nvPr/>
        </p:nvGrpSpPr>
        <p:grpSpPr>
          <a:xfrm>
            <a:off x="4571686" y="418192"/>
            <a:ext cx="254438" cy="364051"/>
            <a:chOff x="611560" y="836712"/>
            <a:chExt cx="1728192" cy="2952328"/>
          </a:xfrm>
        </p:grpSpPr>
        <p:sp>
          <p:nvSpPr>
            <p:cNvPr id="302" name="Rounded Rectangle 301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308" name="Elbow Connector 307"/>
          <p:cNvCxnSpPr/>
          <p:nvPr/>
        </p:nvCxnSpPr>
        <p:spPr>
          <a:xfrm rot="10800000">
            <a:off x="4466076" y="515864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" name="Group 308"/>
          <p:cNvGrpSpPr/>
          <p:nvPr/>
        </p:nvGrpSpPr>
        <p:grpSpPr>
          <a:xfrm>
            <a:off x="2230933" y="848853"/>
            <a:ext cx="254438" cy="364051"/>
            <a:chOff x="611560" y="836712"/>
            <a:chExt cx="1728192" cy="2952328"/>
          </a:xfrm>
        </p:grpSpPr>
        <p:sp>
          <p:nvSpPr>
            <p:cNvPr id="310" name="Rounded Rectangle 309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316" name="Elbow Connector 315"/>
          <p:cNvCxnSpPr/>
          <p:nvPr/>
        </p:nvCxnSpPr>
        <p:spPr>
          <a:xfrm rot="10800000">
            <a:off x="2125323" y="946525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4" name="Picture 3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78" y="3831075"/>
            <a:ext cx="522182" cy="522182"/>
          </a:xfrm>
          <a:prstGeom prst="rect">
            <a:avLst/>
          </a:prstGeom>
        </p:spPr>
      </p:pic>
      <p:pic>
        <p:nvPicPr>
          <p:cNvPr id="325" name="Picture 3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5" y="4146686"/>
            <a:ext cx="522182" cy="522182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51" y="2395220"/>
            <a:ext cx="522182" cy="522182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40" y="4469588"/>
            <a:ext cx="522182" cy="522182"/>
          </a:xfrm>
          <a:prstGeom prst="rect">
            <a:avLst/>
          </a:prstGeom>
        </p:spPr>
      </p:pic>
      <p:pic>
        <p:nvPicPr>
          <p:cNvPr id="349" name="Picture 34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46" y="1231032"/>
            <a:ext cx="522182" cy="522182"/>
          </a:xfrm>
          <a:prstGeom prst="rect">
            <a:avLst/>
          </a:prstGeom>
        </p:spPr>
      </p:pic>
      <p:pic>
        <p:nvPicPr>
          <p:cNvPr id="372" name="Picture 37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8" y="1681496"/>
            <a:ext cx="522182" cy="522182"/>
          </a:xfrm>
          <a:prstGeom prst="rect">
            <a:avLst/>
          </a:prstGeom>
        </p:spPr>
      </p:pic>
      <p:pic>
        <p:nvPicPr>
          <p:cNvPr id="350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8" y="2837916"/>
            <a:ext cx="397043" cy="517201"/>
          </a:xfrm>
        </p:spPr>
      </p:pic>
      <p:grpSp>
        <p:nvGrpSpPr>
          <p:cNvPr id="12" name="Group 11"/>
          <p:cNvGrpSpPr/>
          <p:nvPr/>
        </p:nvGrpSpPr>
        <p:grpSpPr>
          <a:xfrm>
            <a:off x="0" y="5216878"/>
            <a:ext cx="9144000" cy="1688883"/>
            <a:chOff x="0" y="5216878"/>
            <a:chExt cx="9144000" cy="1688883"/>
          </a:xfrm>
        </p:grpSpPr>
        <p:sp>
          <p:nvSpPr>
            <p:cNvPr id="351" name="Rectangle 350"/>
            <p:cNvSpPr/>
            <p:nvPr/>
          </p:nvSpPr>
          <p:spPr>
            <a:xfrm>
              <a:off x="0" y="5216878"/>
              <a:ext cx="9144000" cy="16411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352" name="Group 351"/>
            <p:cNvGrpSpPr/>
            <p:nvPr/>
          </p:nvGrpSpPr>
          <p:grpSpPr>
            <a:xfrm>
              <a:off x="1970270" y="5641236"/>
              <a:ext cx="1527951" cy="558184"/>
              <a:chOff x="1580004" y="2304504"/>
              <a:chExt cx="1953173" cy="734020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1580004" y="2304504"/>
                <a:ext cx="513013" cy="734020"/>
                <a:chOff x="611560" y="836712"/>
                <a:chExt cx="1728192" cy="2952328"/>
              </a:xfrm>
            </p:grpSpPr>
            <p:sp>
              <p:nvSpPr>
                <p:cNvPr id="380" name="Rounded Rectangle 379"/>
                <p:cNvSpPr/>
                <p:nvPr/>
              </p:nvSpPr>
              <p:spPr>
                <a:xfrm>
                  <a:off x="611560" y="836712"/>
                  <a:ext cx="1728192" cy="2952328"/>
                </a:xfrm>
                <a:prstGeom prst="roundRect">
                  <a:avLst>
                    <a:gd name="adj" fmla="val 9664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1" name="Rounded Rectangle 380"/>
                <p:cNvSpPr/>
                <p:nvPr/>
              </p:nvSpPr>
              <p:spPr>
                <a:xfrm>
                  <a:off x="791580" y="3140968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2" name="Rounded Rectangle 381"/>
                <p:cNvSpPr/>
                <p:nvPr/>
              </p:nvSpPr>
              <p:spPr>
                <a:xfrm>
                  <a:off x="791580" y="2636912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3" name="Rounded Rectangle 382"/>
                <p:cNvSpPr/>
                <p:nvPr/>
              </p:nvSpPr>
              <p:spPr>
                <a:xfrm>
                  <a:off x="791580" y="2132856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4" name="Rounded Rectangle 383"/>
                <p:cNvSpPr/>
                <p:nvPr/>
              </p:nvSpPr>
              <p:spPr>
                <a:xfrm>
                  <a:off x="791580" y="1308956"/>
                  <a:ext cx="1368152" cy="63968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5" name="TextBox 384"/>
                <p:cNvSpPr txBox="1"/>
                <p:nvPr/>
              </p:nvSpPr>
              <p:spPr>
                <a:xfrm>
                  <a:off x="988987" y="836712"/>
                  <a:ext cx="622305" cy="1485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BE" dirty="0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300084" y="2304504"/>
                <a:ext cx="513013" cy="734020"/>
                <a:chOff x="611560" y="836712"/>
                <a:chExt cx="1728192" cy="2952328"/>
              </a:xfrm>
            </p:grpSpPr>
            <p:sp>
              <p:nvSpPr>
                <p:cNvPr id="364" name="Rounded Rectangle 363"/>
                <p:cNvSpPr/>
                <p:nvPr/>
              </p:nvSpPr>
              <p:spPr>
                <a:xfrm>
                  <a:off x="611560" y="836712"/>
                  <a:ext cx="1728192" cy="2952328"/>
                </a:xfrm>
                <a:prstGeom prst="roundRect">
                  <a:avLst>
                    <a:gd name="adj" fmla="val 9664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5" name="Rounded Rectangle 374"/>
                <p:cNvSpPr/>
                <p:nvPr/>
              </p:nvSpPr>
              <p:spPr>
                <a:xfrm>
                  <a:off x="791580" y="3140968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>
                  <a:off x="791580" y="2636912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7" name="Rounded Rectangle 376"/>
                <p:cNvSpPr/>
                <p:nvPr/>
              </p:nvSpPr>
              <p:spPr>
                <a:xfrm>
                  <a:off x="791580" y="2132856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8" name="Rounded Rectangle 377"/>
                <p:cNvSpPr/>
                <p:nvPr/>
              </p:nvSpPr>
              <p:spPr>
                <a:xfrm>
                  <a:off x="791580" y="1308956"/>
                  <a:ext cx="1368152" cy="63968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9" name="TextBox 378"/>
                <p:cNvSpPr txBox="1"/>
                <p:nvPr/>
              </p:nvSpPr>
              <p:spPr>
                <a:xfrm>
                  <a:off x="988987" y="836712"/>
                  <a:ext cx="622305" cy="1485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BE" dirty="0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3020164" y="2304504"/>
                <a:ext cx="513013" cy="734020"/>
                <a:chOff x="611560" y="836712"/>
                <a:chExt cx="1728192" cy="2952328"/>
              </a:xfrm>
            </p:grpSpPr>
            <p:sp>
              <p:nvSpPr>
                <p:cNvPr id="358" name="Rounded Rectangle 357"/>
                <p:cNvSpPr/>
                <p:nvPr/>
              </p:nvSpPr>
              <p:spPr>
                <a:xfrm>
                  <a:off x="611560" y="836712"/>
                  <a:ext cx="1728192" cy="2952328"/>
                </a:xfrm>
                <a:prstGeom prst="roundRect">
                  <a:avLst>
                    <a:gd name="adj" fmla="val 9664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59" name="Rounded Rectangle 358"/>
                <p:cNvSpPr/>
                <p:nvPr/>
              </p:nvSpPr>
              <p:spPr>
                <a:xfrm>
                  <a:off x="791580" y="3140968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0" name="Rounded Rectangle 359"/>
                <p:cNvSpPr/>
                <p:nvPr/>
              </p:nvSpPr>
              <p:spPr>
                <a:xfrm>
                  <a:off x="791580" y="2636912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1" name="Rounded Rectangle 360"/>
                <p:cNvSpPr/>
                <p:nvPr/>
              </p:nvSpPr>
              <p:spPr>
                <a:xfrm>
                  <a:off x="791580" y="2132856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2" name="Rounded Rectangle 361"/>
                <p:cNvSpPr/>
                <p:nvPr/>
              </p:nvSpPr>
              <p:spPr>
                <a:xfrm>
                  <a:off x="791580" y="1308956"/>
                  <a:ext cx="1368152" cy="63968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3" name="TextBox 362"/>
                <p:cNvSpPr txBox="1"/>
                <p:nvPr/>
              </p:nvSpPr>
              <p:spPr>
                <a:xfrm>
                  <a:off x="988987" y="836712"/>
                  <a:ext cx="622305" cy="1485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BE" dirty="0"/>
                </a:p>
              </p:txBody>
            </p:sp>
          </p:grpSp>
          <p:cxnSp>
            <p:nvCxnSpPr>
              <p:cNvPr id="356" name="Elbow Connector 355"/>
              <p:cNvCxnSpPr/>
              <p:nvPr/>
            </p:nvCxnSpPr>
            <p:spPr>
              <a:xfrm rot="10800000">
                <a:off x="2807227" y="2501436"/>
                <a:ext cx="252000" cy="0"/>
              </a:xfrm>
              <a:prstGeom prst="bentConnector3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Elbow Connector 356"/>
              <p:cNvCxnSpPr/>
              <p:nvPr/>
            </p:nvCxnSpPr>
            <p:spPr>
              <a:xfrm rot="10800000">
                <a:off x="2106090" y="2479958"/>
                <a:ext cx="252000" cy="0"/>
              </a:xfrm>
              <a:prstGeom prst="bentConnector3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6" name="TextBox 385"/>
            <p:cNvSpPr txBox="1"/>
            <p:nvPr/>
          </p:nvSpPr>
          <p:spPr>
            <a:xfrm>
              <a:off x="2107833" y="5216878"/>
              <a:ext cx="1326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Blockchain</a:t>
              </a:r>
              <a:endParaRPr lang="nl-BE" sz="2000" b="1" dirty="0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1425264" y="6259430"/>
              <a:ext cx="2608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/>
                <a:t>A</a:t>
              </a:r>
              <a:r>
                <a:rPr lang="nl-BE" dirty="0" smtClean="0"/>
                <a:t>ppend-</a:t>
              </a:r>
              <a:r>
                <a:rPr lang="nl-BE" dirty="0" err="1" smtClean="0"/>
                <a:t>only</a:t>
              </a:r>
              <a:endParaRPr lang="nl-BE" dirty="0" smtClean="0"/>
            </a:p>
            <a:p>
              <a:pPr algn="ctr"/>
              <a:r>
                <a:rPr lang="nl-B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History</a:t>
              </a:r>
              <a:r>
                <a:rPr lang="nl-B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of smart contracts</a:t>
              </a:r>
              <a:endParaRPr lang="nl-B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099" y="5669561"/>
              <a:ext cx="603053" cy="603053"/>
            </a:xfrm>
            <a:prstGeom prst="rect">
              <a:avLst/>
            </a:prstGeom>
          </p:spPr>
        </p:pic>
        <p:sp>
          <p:nvSpPr>
            <p:cNvPr id="389" name="TextBox 388"/>
            <p:cNvSpPr txBox="1"/>
            <p:nvPr/>
          </p:nvSpPr>
          <p:spPr>
            <a:xfrm>
              <a:off x="5565462" y="5267678"/>
              <a:ext cx="1754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Smart contract</a:t>
              </a:r>
              <a:endParaRPr lang="nl-BE" sz="2000" b="1" dirty="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4963480" y="6259430"/>
              <a:ext cx="2958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 err="1" smtClean="0"/>
                <a:t>Changeable</a:t>
              </a:r>
              <a:r>
                <a:rPr lang="nl-BE" dirty="0" smtClean="0"/>
                <a:t> </a:t>
              </a:r>
              <a:r>
                <a:rPr lang="nl-BE" dirty="0" err="1" smtClean="0"/>
                <a:t>by</a:t>
              </a:r>
              <a:r>
                <a:rPr lang="nl-BE" dirty="0" smtClean="0"/>
                <a:t> </a:t>
              </a:r>
              <a:r>
                <a:rPr lang="nl-BE" dirty="0" err="1" smtClean="0"/>
                <a:t>function</a:t>
              </a:r>
              <a:r>
                <a:rPr lang="nl-BE" dirty="0" smtClean="0"/>
                <a:t> calls</a:t>
              </a:r>
            </a:p>
            <a:p>
              <a:pPr algn="ctr"/>
              <a:r>
                <a:rPr lang="nl-B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Actual</a:t>
              </a:r>
              <a:r>
                <a:rPr lang="nl-B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state of smart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nl-BE" dirty="0" smtClean="0"/>
              <a:t>Smart Contracts - </a:t>
            </a:r>
            <a:r>
              <a:rPr lang="nl-BE" dirty="0" err="1" smtClean="0"/>
              <a:t>Summarized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352425" y="1874699"/>
            <a:ext cx="84105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Automating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rules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b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enforcement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agreements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nl-BE" sz="2000" b="1" spc="1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Between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parties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that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need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trust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each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other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100%</a:t>
            </a:r>
          </a:p>
          <a:p>
            <a:pPr algn="ctr"/>
            <a:endParaRPr lang="nl-BE" sz="2000" b="1" spc="1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Without </a:t>
            </a: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dependency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on a single, </a:t>
            </a:r>
            <a:b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l-BE" sz="3200" b="1" spc="100" dirty="0" err="1" smtClean="0">
                <a:solidFill>
                  <a:schemeClr val="bg2">
                    <a:lumMod val="50000"/>
                  </a:schemeClr>
                </a:solidFill>
              </a:rPr>
              <a:t>intermediate</a:t>
            </a:r>
            <a:r>
              <a:rPr lang="nl-BE" sz="3200" b="1" spc="100" dirty="0" smtClean="0">
                <a:solidFill>
                  <a:schemeClr val="bg2">
                    <a:lumMod val="50000"/>
                  </a:schemeClr>
                </a:solidFill>
              </a:rPr>
              <a:t> party</a:t>
            </a:r>
            <a:endParaRPr lang="nl-BE" sz="3200" b="1" spc="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"/>
            <a:ext cx="8229600" cy="834867"/>
          </a:xfrm>
        </p:spPr>
        <p:txBody>
          <a:bodyPr/>
          <a:lstStyle/>
          <a:p>
            <a:r>
              <a:rPr lang="nl-BE" dirty="0" smtClean="0"/>
              <a:t>Privacy &amp; </a:t>
            </a:r>
            <a:r>
              <a:rPr lang="nl-BE" dirty="0" err="1" smtClean="0"/>
              <a:t>Confidentiality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19</a:t>
            </a:fld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45" y="845252"/>
            <a:ext cx="966403" cy="9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840820" y="750067"/>
            <a:ext cx="1225298" cy="1151184"/>
            <a:chOff x="5544024" y="908721"/>
            <a:chExt cx="2585015" cy="2428656"/>
          </a:xfrm>
        </p:grpSpPr>
        <p:sp>
          <p:nvSpPr>
            <p:cNvPr id="8" name="Oval 7"/>
            <p:cNvSpPr/>
            <p:nvPr/>
          </p:nvSpPr>
          <p:spPr>
            <a:xfrm>
              <a:off x="6183741" y="1492585"/>
              <a:ext cx="1440000" cy="1440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850" y="266733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168" y="908721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24" y="1777407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039" y="149258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992" y="2797377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6459730" y="2769489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Oval 14"/>
            <p:cNvSpPr/>
            <p:nvPr/>
          </p:nvSpPr>
          <p:spPr>
            <a:xfrm>
              <a:off x="6133168" y="2051049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Oval 15"/>
            <p:cNvSpPr/>
            <p:nvPr/>
          </p:nvSpPr>
          <p:spPr>
            <a:xfrm>
              <a:off x="6691960" y="1448721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Oval 16"/>
            <p:cNvSpPr/>
            <p:nvPr/>
          </p:nvSpPr>
          <p:spPr>
            <a:xfrm>
              <a:off x="7468462" y="1833345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Oval 17"/>
            <p:cNvSpPr/>
            <p:nvPr/>
          </p:nvSpPr>
          <p:spPr>
            <a:xfrm>
              <a:off x="7359610" y="2609847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36207" y="812168"/>
            <a:ext cx="0" cy="402399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3122" y="821999"/>
            <a:ext cx="262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dirty="0"/>
              <a:t>Permissionless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3803" y="845149"/>
            <a:ext cx="242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dirty="0"/>
              <a:t>P</a:t>
            </a:r>
            <a:r>
              <a:rPr lang="nl-BE" sz="3200" dirty="0" smtClean="0"/>
              <a:t>ermissioned</a:t>
            </a:r>
            <a:endParaRPr lang="nl-BE" sz="3200" dirty="0"/>
          </a:p>
        </p:txBody>
      </p:sp>
      <p:sp>
        <p:nvSpPr>
          <p:cNvPr id="22" name="Rectangle 21"/>
          <p:cNvSpPr/>
          <p:nvPr/>
        </p:nvSpPr>
        <p:spPr>
          <a:xfrm>
            <a:off x="98596" y="4958080"/>
            <a:ext cx="8859862" cy="678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Participants only known under pseudonym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One </a:t>
            </a:r>
            <a:r>
              <a:rPr lang="en-US" dirty="0" smtClean="0">
                <a:solidFill>
                  <a:schemeClr val="tx1"/>
                </a:solidFill>
              </a:rPr>
              <a:t>participant </a:t>
            </a:r>
            <a:r>
              <a:rPr lang="en-US" dirty="0">
                <a:solidFill>
                  <a:schemeClr val="tx1"/>
                </a:solidFill>
              </a:rPr>
              <a:t>can have multiple pseudonyms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1411" y="13904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/>
              <a:t>Public / open</a:t>
            </a:r>
            <a:endParaRPr lang="nl-BE" b="1" spc="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7340" y="1413585"/>
            <a:ext cx="306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/>
              <a:t>Enterprise / Consortium</a:t>
            </a:r>
            <a:endParaRPr lang="nl-BE" b="1" spc="200" dirty="0"/>
          </a:p>
        </p:txBody>
      </p:sp>
      <p:sp>
        <p:nvSpPr>
          <p:cNvPr id="25" name="Rectangle 24"/>
          <p:cNvSpPr/>
          <p:nvPr/>
        </p:nvSpPr>
        <p:spPr>
          <a:xfrm>
            <a:off x="4666396" y="2023816"/>
            <a:ext cx="4320000" cy="41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Only participants have access to </a:t>
            </a:r>
            <a:r>
              <a:rPr lang="en-US" b="1" dirty="0" err="1" smtClean="0">
                <a:solidFill>
                  <a:schemeClr val="tx1"/>
                </a:solidFill>
              </a:rPr>
              <a:t>blockchain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6396" y="2534225"/>
            <a:ext cx="4320000" cy="662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Encryption can hide data in transactions &amp; smart contracts for part of the network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276" y="3297014"/>
            <a:ext cx="4320000" cy="1420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Trade platforms will be obliged by Europe to strongly link pseudonyms to identity of their customers.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 need crypto currencies to publish a smart contract or to interact with 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776" y="2024280"/>
            <a:ext cx="4320000" cy="416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veryone can inspect the </a:t>
            </a:r>
            <a:r>
              <a:rPr lang="en-US" b="1" dirty="0" err="1" smtClean="0">
                <a:solidFill>
                  <a:schemeClr val="tx1"/>
                </a:solidFill>
              </a:rPr>
              <a:t>blockchain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0372" y="3297014"/>
            <a:ext cx="4320000" cy="1420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Access control layer can identify pseudonyms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436" y="2534225"/>
            <a:ext cx="4320000" cy="662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in transactions &amp; smart contracts for everyone readable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756" y="5740399"/>
            <a:ext cx="8851936" cy="426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all data necessarily stored on the </a:t>
            </a:r>
            <a:r>
              <a:rPr lang="en-US" b="1" dirty="0" err="1" smtClean="0">
                <a:solidFill>
                  <a:schemeClr val="tx1"/>
                </a:solidFill>
              </a:rPr>
              <a:t>blockchain</a:t>
            </a:r>
            <a:r>
              <a:rPr lang="en-US" b="1" dirty="0" smtClean="0">
                <a:solidFill>
                  <a:schemeClr val="tx1"/>
                </a:solidFill>
              </a:rPr>
              <a:t> itself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09" y="6268720"/>
            <a:ext cx="791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 err="1" smtClean="0"/>
              <a:t>Remark</a:t>
            </a:r>
            <a:r>
              <a:rPr lang="nl-BE" u="sng" dirty="0" smtClean="0"/>
              <a:t>:</a:t>
            </a:r>
            <a:r>
              <a:rPr lang="nl-BE" dirty="0" smtClean="0"/>
              <a:t>  The </a:t>
            </a:r>
            <a:r>
              <a:rPr lang="nl-BE" dirty="0" err="1" smtClean="0"/>
              <a:t>participants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collectively</a:t>
            </a:r>
            <a:r>
              <a:rPr lang="nl-BE" dirty="0" smtClean="0"/>
              <a:t> secure a smart contract, </a:t>
            </a:r>
            <a:r>
              <a:rPr lang="nl-BE" dirty="0" err="1" smtClean="0"/>
              <a:t>need</a:t>
            </a:r>
            <a:r>
              <a:rPr lang="nl-BE" dirty="0" smtClean="0"/>
              <a:t> access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this</a:t>
            </a:r>
            <a:r>
              <a:rPr lang="nl-BE" dirty="0" smtClean="0"/>
              <a:t> smart contract state &amp; code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relevant transactions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85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70"/>
            <a:ext cx="9144000" cy="1056963"/>
          </a:xfrm>
        </p:spPr>
        <p:txBody>
          <a:bodyPr>
            <a:normAutofit/>
          </a:bodyPr>
          <a:lstStyle/>
          <a:p>
            <a:r>
              <a:rPr lang="nl-BE" dirty="0" smtClean="0"/>
              <a:t>Blockchain is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b="1" dirty="0" smtClean="0"/>
              <a:t>Trust</a:t>
            </a:r>
            <a:r>
              <a:rPr lang="nl-BE" dirty="0" smtClean="0"/>
              <a:t> </a:t>
            </a:r>
            <a:endParaRPr lang="nl-BE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2</a:t>
            </a:fld>
            <a:endParaRPr lang="nl-BE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1927030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3484546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0" y="3484546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97" y="1927030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1332538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63" y="4273631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536420" y="2608742"/>
            <a:ext cx="1152000" cy="1152000"/>
            <a:chOff x="1877506" y="2377694"/>
            <a:chExt cx="1152000" cy="1152000"/>
          </a:xfrm>
        </p:grpSpPr>
        <p:sp>
          <p:nvSpPr>
            <p:cNvPr id="31" name="Oval 30"/>
            <p:cNvSpPr/>
            <p:nvPr/>
          </p:nvSpPr>
          <p:spPr>
            <a:xfrm>
              <a:off x="1877506" y="2377694"/>
              <a:ext cx="1152000" cy="1152000"/>
            </a:xfrm>
            <a:prstGeom prst="ellipse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98" y="2517086"/>
              <a:ext cx="797017" cy="797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2" name="Rectangle 141"/>
          <p:cNvSpPr/>
          <p:nvPr/>
        </p:nvSpPr>
        <p:spPr>
          <a:xfrm>
            <a:off x="101600" y="5413832"/>
            <a:ext cx="8971280" cy="1159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400" b="1" dirty="0" smtClean="0">
                <a:solidFill>
                  <a:schemeClr val="tx1"/>
                </a:solidFill>
              </a:rPr>
              <a:t>Blockchain Network</a:t>
            </a:r>
            <a:endParaRPr lang="nl-BE" sz="2400" b="1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23094" y="2588744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014" y="3551768"/>
            <a:ext cx="438726" cy="2636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23094" y="3498730"/>
            <a:ext cx="438727" cy="3515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662263" y="2569949"/>
            <a:ext cx="382228" cy="2359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12420" y="2026222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12420" y="3815403"/>
            <a:ext cx="0" cy="533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spect="1"/>
          </p:cNvSpPr>
          <p:nvPr/>
        </p:nvSpPr>
        <p:spPr>
          <a:xfrm>
            <a:off x="4793177" y="1166499"/>
            <a:ext cx="3960286" cy="3960286"/>
          </a:xfrm>
          <a:prstGeom prst="ellipse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80" y="1961947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97" y="3519463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97" y="1961947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3" y="1367455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 flipH="1">
            <a:off x="7726497" y="2462515"/>
            <a:ext cx="17133" cy="1387766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754208" y="2058847"/>
            <a:ext cx="989422" cy="40366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777792" y="2058847"/>
            <a:ext cx="977454" cy="372295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773322" y="3827828"/>
            <a:ext cx="970308" cy="48072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122280" y="2058847"/>
            <a:ext cx="2604217" cy="2249701"/>
            <a:chOff x="5122280" y="2058847"/>
            <a:chExt cx="2604217" cy="2249701"/>
          </a:xfrm>
        </p:grpSpPr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280" y="3519463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1" name="Straight Connector 90"/>
            <p:cNvCxnSpPr>
              <a:endCxn id="81" idx="0"/>
            </p:cNvCxnSpPr>
            <p:nvPr/>
          </p:nvCxnSpPr>
          <p:spPr>
            <a:xfrm>
              <a:off x="5789604" y="3760742"/>
              <a:ext cx="983716" cy="547806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777792" y="2431142"/>
              <a:ext cx="11812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781041" y="2058847"/>
              <a:ext cx="992279" cy="1690714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83994" y="2431142"/>
              <a:ext cx="1942503" cy="131841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77" idx="1"/>
            </p:cNvCxnSpPr>
            <p:nvPr/>
          </p:nvCxnSpPr>
          <p:spPr>
            <a:xfrm flipH="1" flipV="1">
              <a:off x="5783994" y="3749561"/>
              <a:ext cx="1942503" cy="10075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>
            <a:endCxn id="81" idx="0"/>
          </p:cNvCxnSpPr>
          <p:nvPr/>
        </p:nvCxnSpPr>
        <p:spPr>
          <a:xfrm flipH="1">
            <a:off x="6773320" y="2058847"/>
            <a:ext cx="1" cy="2249701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" idx="1"/>
          </p:cNvCxnSpPr>
          <p:nvPr/>
        </p:nvCxnSpPr>
        <p:spPr>
          <a:xfrm>
            <a:off x="6773320" y="2058847"/>
            <a:ext cx="953177" cy="179147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81" idx="0"/>
          </p:cNvCxnSpPr>
          <p:nvPr/>
        </p:nvCxnSpPr>
        <p:spPr>
          <a:xfrm flipH="1">
            <a:off x="6773320" y="2431142"/>
            <a:ext cx="970309" cy="1877406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81" idx="0"/>
          </p:cNvCxnSpPr>
          <p:nvPr/>
        </p:nvCxnSpPr>
        <p:spPr>
          <a:xfrm>
            <a:off x="5783994" y="2431142"/>
            <a:ext cx="989326" cy="1877406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83994" y="2431142"/>
            <a:ext cx="1959636" cy="31373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783994" y="2431142"/>
            <a:ext cx="1942503" cy="1419178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ight Arrow 130"/>
          <p:cNvSpPr/>
          <p:nvPr/>
        </p:nvSpPr>
        <p:spPr>
          <a:xfrm>
            <a:off x="4116984" y="2891416"/>
            <a:ext cx="414620" cy="5299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1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3" y="4308548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unixstickers.com/image/cache/data/stickers/guyfawkes/guyfawkes.sh-600x600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70" y="3464535"/>
            <a:ext cx="995967" cy="9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259039" y="5919111"/>
            <a:ext cx="2941361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/>
              <a:t>Registration</a:t>
            </a:r>
            <a:r>
              <a:rPr lang="nl-BE" sz="2400" b="1" dirty="0" smtClean="0"/>
              <a:t> of </a:t>
            </a:r>
            <a:r>
              <a:rPr lang="nl-BE" sz="2400" b="1" dirty="0" err="1" smtClean="0"/>
              <a:t>facts</a:t>
            </a:r>
            <a:endParaRPr lang="nl-BE" sz="2400" b="1" dirty="0" smtClean="0"/>
          </a:p>
        </p:txBody>
      </p:sp>
      <p:sp>
        <p:nvSpPr>
          <p:cNvPr id="53" name="Rounded Rectangle 52"/>
          <p:cNvSpPr/>
          <p:nvPr/>
        </p:nvSpPr>
        <p:spPr>
          <a:xfrm>
            <a:off x="6055360" y="5919111"/>
            <a:ext cx="2902415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err="1" smtClean="0"/>
              <a:t>Enforcement</a:t>
            </a:r>
            <a:r>
              <a:rPr lang="nl-BE" sz="2400" b="1" dirty="0" smtClean="0"/>
              <a:t> of </a:t>
            </a:r>
            <a:r>
              <a:rPr lang="nl-BE" sz="2400" b="1" dirty="0" err="1" smtClean="0"/>
              <a:t>rules</a:t>
            </a:r>
            <a:endParaRPr lang="nl-BE" sz="24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3365974" y="5919111"/>
            <a:ext cx="2526675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Transfer of assets</a:t>
            </a:r>
          </a:p>
        </p:txBody>
      </p:sp>
    </p:spTree>
    <p:extLst>
      <p:ext uri="{BB962C8B-B14F-4D97-AF65-F5344CB8AC3E}">
        <p14:creationId xmlns:p14="http://schemas.microsoft.com/office/powerpoint/2010/main" val="36333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6" y="4209680"/>
            <a:ext cx="8631119" cy="468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AutoShape 2" descr="Image result for the guardian log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509588"/>
            <a:ext cx="61341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139385"/>
            <a:ext cx="4655231" cy="8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946010"/>
            <a:ext cx="1859643" cy="4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2" y="1709260"/>
            <a:ext cx="8321448" cy="22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https://www.theguardian.com/technology/2017/nov/08/cryptocurrency-300m-dollars-stolen-bug-ether</a:t>
            </a:r>
          </a:p>
        </p:txBody>
      </p:sp>
    </p:spTree>
    <p:extLst>
      <p:ext uri="{BB962C8B-B14F-4D97-AF65-F5344CB8AC3E}">
        <p14:creationId xmlns:p14="http://schemas.microsoft.com/office/powerpoint/2010/main" val="39917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45" y="1404052"/>
            <a:ext cx="966403" cy="9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840820" y="1308867"/>
            <a:ext cx="1225298" cy="1151184"/>
            <a:chOff x="5544024" y="908721"/>
            <a:chExt cx="2585015" cy="2428656"/>
          </a:xfrm>
        </p:grpSpPr>
        <p:sp>
          <p:nvSpPr>
            <p:cNvPr id="10" name="Oval 9"/>
            <p:cNvSpPr/>
            <p:nvPr/>
          </p:nvSpPr>
          <p:spPr>
            <a:xfrm>
              <a:off x="6183741" y="1492585"/>
              <a:ext cx="1440000" cy="1440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850" y="266733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168" y="908721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24" y="1777407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039" y="149258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992" y="2797377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6459730" y="2769489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Oval 12"/>
            <p:cNvSpPr/>
            <p:nvPr/>
          </p:nvSpPr>
          <p:spPr>
            <a:xfrm>
              <a:off x="6133168" y="2051049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Oval 13"/>
            <p:cNvSpPr/>
            <p:nvPr/>
          </p:nvSpPr>
          <p:spPr>
            <a:xfrm>
              <a:off x="6691960" y="1448721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Oval 14"/>
            <p:cNvSpPr/>
            <p:nvPr/>
          </p:nvSpPr>
          <p:spPr>
            <a:xfrm>
              <a:off x="7468462" y="1833345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Oval 15"/>
            <p:cNvSpPr/>
            <p:nvPr/>
          </p:nvSpPr>
          <p:spPr>
            <a:xfrm>
              <a:off x="7359610" y="2609847"/>
              <a:ext cx="144000" cy="14400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546367" y="1370968"/>
            <a:ext cx="0" cy="25304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3122" y="1380799"/>
            <a:ext cx="262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dirty="0"/>
              <a:t>Permissionless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3803" y="1403949"/>
            <a:ext cx="242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dirty="0"/>
              <a:t>P</a:t>
            </a:r>
            <a:r>
              <a:rPr lang="nl-BE" sz="3200" dirty="0" smtClean="0"/>
              <a:t>ermissioned</a:t>
            </a:r>
            <a:endParaRPr lang="nl-BE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741411" y="19492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/>
              <a:t>Public / open</a:t>
            </a:r>
            <a:endParaRPr lang="nl-BE" b="1" spc="200" dirty="0"/>
          </a:p>
        </p:txBody>
      </p:sp>
      <p:sp>
        <p:nvSpPr>
          <p:cNvPr id="39" name="TextBox 38"/>
          <p:cNvSpPr txBox="1"/>
          <p:nvPr/>
        </p:nvSpPr>
        <p:spPr>
          <a:xfrm>
            <a:off x="4697340" y="1972385"/>
            <a:ext cx="306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/>
              <a:t>Enterprise / Consortium</a:t>
            </a:r>
            <a:endParaRPr lang="nl-BE" b="1" spc="200" dirty="0"/>
          </a:p>
        </p:txBody>
      </p:sp>
      <p:sp>
        <p:nvSpPr>
          <p:cNvPr id="17" name="Rectangle 16"/>
          <p:cNvSpPr/>
          <p:nvPr/>
        </p:nvSpPr>
        <p:spPr>
          <a:xfrm>
            <a:off x="225812" y="4343565"/>
            <a:ext cx="8561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1"/>
                </a:solidFill>
              </a:rPr>
              <a:t>How </a:t>
            </a:r>
            <a:r>
              <a:rPr lang="nl-BE" sz="2800" b="1" dirty="0" err="1" smtClean="0">
                <a:solidFill>
                  <a:schemeClr val="accent1"/>
                </a:solidFill>
              </a:rPr>
              <a:t>to</a:t>
            </a:r>
            <a:r>
              <a:rPr lang="nl-BE" sz="2800" b="1" dirty="0" smtClean="0">
                <a:solidFill>
                  <a:schemeClr val="accent1"/>
                </a:solidFill>
              </a:rPr>
              <a:t> </a:t>
            </a:r>
            <a:r>
              <a:rPr lang="nl-BE" sz="2800" b="1" dirty="0" err="1" smtClean="0">
                <a:solidFill>
                  <a:schemeClr val="accent1"/>
                </a:solidFill>
              </a:rPr>
              <a:t>reduce</a:t>
            </a:r>
            <a:r>
              <a:rPr lang="nl-BE" sz="2800" b="1" dirty="0" smtClean="0">
                <a:solidFill>
                  <a:schemeClr val="accent1"/>
                </a:solidFill>
              </a:rPr>
              <a:t> risk?</a:t>
            </a:r>
          </a:p>
          <a:p>
            <a:pPr marL="285750" indent="-285750">
              <a:buFontTx/>
              <a:buChar char="-"/>
            </a:pPr>
            <a:r>
              <a:rPr lang="nl-BE" sz="2000" b="1" dirty="0" smtClean="0"/>
              <a:t>Developers </a:t>
            </a:r>
            <a:r>
              <a:rPr lang="nl-BE" sz="2000" b="1" dirty="0" err="1"/>
              <a:t>need</a:t>
            </a:r>
            <a:r>
              <a:rPr lang="nl-BE" sz="2000" b="1" dirty="0"/>
              <a:t> proper background </a:t>
            </a: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 smtClean="0"/>
              <a:t>Smart </a:t>
            </a:r>
            <a:r>
              <a:rPr lang="nl-BE" sz="2000" dirty="0"/>
              <a:t>contract code looks </a:t>
            </a:r>
            <a:r>
              <a:rPr lang="nl-BE" sz="2000" dirty="0" err="1"/>
              <a:t>familiar</a:t>
            </a:r>
            <a:r>
              <a:rPr lang="nl-BE" sz="2000" dirty="0"/>
              <a:t>, but </a:t>
            </a:r>
            <a:r>
              <a:rPr lang="nl-BE" sz="2000" dirty="0" err="1" smtClean="0"/>
              <a:t>behaves</a:t>
            </a:r>
            <a:r>
              <a:rPr lang="nl-BE" sz="2000" dirty="0" smtClean="0"/>
              <a:t> </a:t>
            </a:r>
            <a:r>
              <a:rPr lang="nl-BE" sz="2000" dirty="0" err="1" smtClean="0"/>
              <a:t>somewhat</a:t>
            </a:r>
            <a:r>
              <a:rPr lang="nl-BE" sz="2000" dirty="0" smtClean="0"/>
              <a:t>  </a:t>
            </a:r>
            <a:r>
              <a:rPr lang="nl-BE" sz="2000" dirty="0" err="1" smtClean="0"/>
              <a:t>differently</a:t>
            </a:r>
            <a:r>
              <a:rPr lang="nl-BE" sz="200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nl-BE" sz="2000" b="1" dirty="0" err="1" smtClean="0"/>
              <a:t>Minimize</a:t>
            </a:r>
            <a:r>
              <a:rPr lang="nl-BE" sz="2000" b="1" dirty="0" smtClean="0"/>
              <a:t> </a:t>
            </a:r>
            <a:r>
              <a:rPr lang="nl-BE" sz="2000" b="1" dirty="0"/>
              <a:t> smart </a:t>
            </a:r>
            <a:r>
              <a:rPr lang="nl-BE" sz="2000" b="1" dirty="0" smtClean="0"/>
              <a:t>contract code</a:t>
            </a:r>
          </a:p>
          <a:p>
            <a:pPr marL="285750" indent="-285750">
              <a:buFontTx/>
              <a:buChar char="-"/>
            </a:pPr>
            <a:r>
              <a:rPr lang="nl-BE" sz="2000" b="1" dirty="0" err="1" smtClean="0"/>
              <a:t>Testing</a:t>
            </a:r>
            <a:r>
              <a:rPr lang="nl-BE" sz="2000" b="1" dirty="0" smtClean="0"/>
              <a:t> en code </a:t>
            </a:r>
            <a:r>
              <a:rPr lang="nl-BE" sz="2000" b="1" dirty="0" err="1" smtClean="0"/>
              <a:t>verification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err="1" smtClean="0"/>
              <a:t>Future</a:t>
            </a:r>
            <a:r>
              <a:rPr lang="nl-BE" sz="2000" dirty="0" smtClean="0"/>
              <a:t> </a:t>
            </a:r>
            <a:r>
              <a:rPr lang="nl-BE" sz="2000" dirty="0" err="1" smtClean="0"/>
              <a:t>formal</a:t>
            </a:r>
            <a:r>
              <a:rPr lang="nl-BE" sz="2000" dirty="0" smtClean="0"/>
              <a:t> </a:t>
            </a:r>
            <a:r>
              <a:rPr lang="nl-BE" sz="2000" dirty="0" err="1" smtClean="0"/>
              <a:t>verification</a:t>
            </a:r>
            <a:endParaRPr lang="nl-BE" sz="2000" dirty="0" smtClean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22476" y="0"/>
            <a:ext cx="8229600" cy="1143000"/>
          </a:xfrm>
        </p:spPr>
        <p:txBody>
          <a:bodyPr/>
          <a:lstStyle/>
          <a:p>
            <a:r>
              <a:rPr lang="nl-BE" dirty="0" smtClean="0"/>
              <a:t>Bugs in Smart </a:t>
            </a:r>
            <a:r>
              <a:rPr lang="nl-BE" dirty="0" err="1" smtClean="0"/>
              <a:t>Contracts</a:t>
            </a:r>
            <a:endParaRPr lang="fr-BE" dirty="0"/>
          </a:p>
        </p:txBody>
      </p:sp>
      <p:sp>
        <p:nvSpPr>
          <p:cNvPr id="45" name="Rectangle 44"/>
          <p:cNvSpPr/>
          <p:nvPr/>
        </p:nvSpPr>
        <p:spPr>
          <a:xfrm>
            <a:off x="4667844" y="2741670"/>
            <a:ext cx="4320000" cy="438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Smart contract more easily updatable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276" y="2741670"/>
            <a:ext cx="4320000" cy="438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 / impossible to update smart contract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69769" y="3287620"/>
            <a:ext cx="4320000" cy="438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Attacker can be easily identified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201" y="3287620"/>
            <a:ext cx="4320000" cy="438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Harder to identify attacker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4" y="0"/>
            <a:ext cx="8229600" cy="964642"/>
          </a:xfrm>
        </p:spPr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/>
              <a:t>F</a:t>
            </a:r>
            <a:r>
              <a:rPr lang="nl-BE" dirty="0" err="1" smtClean="0"/>
              <a:t>unctionality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22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8058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>
                <a:solidFill>
                  <a:schemeClr val="bg1">
                    <a:lumMod val="65000"/>
                  </a:schemeClr>
                </a:solidFill>
              </a:rPr>
              <a:t>http://www.the-blockchain.com/docs/Hyperledger%20Whitepaper.pdf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663" y="1339553"/>
            <a:ext cx="8480809" cy="1542610"/>
            <a:chOff x="339663" y="1339553"/>
            <a:chExt cx="8480809" cy="1542610"/>
          </a:xfrm>
        </p:grpSpPr>
        <p:sp>
          <p:nvSpPr>
            <p:cNvPr id="8" name="Rounded Rectangle 7"/>
            <p:cNvSpPr/>
            <p:nvPr/>
          </p:nvSpPr>
          <p:spPr>
            <a:xfrm>
              <a:off x="339663" y="1339553"/>
              <a:ext cx="8480809" cy="153967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 smtClean="0">
                  <a:solidFill>
                    <a:schemeClr val="accent1"/>
                  </a:solidFill>
                </a:rPr>
                <a:t>Blockchain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 interaction</a:t>
              </a:r>
            </a:p>
            <a:p>
              <a:pPr algn="just"/>
              <a:r>
                <a:rPr lang="en-US" sz="2000" dirty="0" smtClean="0">
                  <a:solidFill>
                    <a:schemeClr val="tx1"/>
                  </a:solidFill>
                </a:rPr>
                <a:t>“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Hyperledger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</a:rPr>
                <a:t>still requires an addressing system that allows </a:t>
              </a:r>
              <a:r>
                <a:rPr lang="en-US" sz="2000" dirty="0" smtClean="0">
                  <a:solidFill>
                    <a:schemeClr val="tx1"/>
                  </a:solidFill>
                </a:rPr>
                <a:t>transactions </a:t>
              </a:r>
              <a:r>
                <a:rPr lang="en-US" sz="2000" dirty="0">
                  <a:solidFill>
                    <a:schemeClr val="tx1"/>
                  </a:solidFill>
                </a:rPr>
                <a:t>on one ledger to discover and utilize appropriate transactions and smart contracts (chaincode) on other ledgers</a:t>
              </a:r>
              <a:r>
                <a:rPr lang="en-US" sz="2000" dirty="0" smtClean="0">
                  <a:solidFill>
                    <a:schemeClr val="tx1"/>
                  </a:solidFill>
                </a:rPr>
                <a:t>.”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23008" y="2509034"/>
              <a:ext cx="2625456" cy="370189"/>
              <a:chOff x="5997700" y="2936250"/>
              <a:chExt cx="2750764" cy="406670"/>
            </a:xfrm>
          </p:grpSpPr>
          <p:pic>
            <p:nvPicPr>
              <p:cNvPr id="9" name="Picture 8" descr="https://www.hyperledger.org/wp-content/uploads/2016/09/logo_hl_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7700" y="2936250"/>
                <a:ext cx="1891490" cy="406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889190" y="2954919"/>
                <a:ext cx="859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FABRIC</a:t>
                </a:r>
                <a:endParaRPr lang="nl-BE" b="1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339663" y="2882163"/>
              <a:ext cx="84808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9663" y="1339553"/>
              <a:ext cx="84808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39663" y="3168892"/>
            <a:ext cx="8482734" cy="1479873"/>
            <a:chOff x="339663" y="3297653"/>
            <a:chExt cx="8482734" cy="1479873"/>
          </a:xfrm>
        </p:grpSpPr>
        <p:sp>
          <p:nvSpPr>
            <p:cNvPr id="27" name="Rounded Rectangle 26"/>
            <p:cNvSpPr/>
            <p:nvPr/>
          </p:nvSpPr>
          <p:spPr>
            <a:xfrm>
              <a:off x="339663" y="3307513"/>
              <a:ext cx="8480809" cy="14558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 smtClean="0">
                  <a:solidFill>
                    <a:schemeClr val="accent1"/>
                  </a:solidFill>
                </a:rPr>
                <a:t>Blockchain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 truncation</a:t>
              </a:r>
            </a:p>
            <a:p>
              <a:pPr algn="just"/>
              <a:r>
                <a:rPr lang="en-US" sz="2000" dirty="0" smtClean="0">
                  <a:solidFill>
                    <a:schemeClr val="tx1"/>
                  </a:solidFill>
                </a:rPr>
                <a:t>After a voting round, the oldest part of the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blockchain</a:t>
              </a:r>
              <a:r>
                <a:rPr lang="en-US" sz="2000" dirty="0" smtClean="0">
                  <a:solidFill>
                    <a:schemeClr val="tx1"/>
                  </a:solidFill>
                </a:rPr>
                <a:t> that has become dead weight, can be collectively forgotten. This feature will help to keep the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blockchain</a:t>
              </a:r>
              <a:r>
                <a:rPr lang="en-US" sz="2000" dirty="0" smtClean="0">
                  <a:solidFill>
                    <a:schemeClr val="tx1"/>
                  </a:solidFill>
                </a:rPr>
                <a:t> manageable.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41588" y="4777526"/>
              <a:ext cx="84808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1588" y="3297653"/>
              <a:ext cx="848080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41589" y="5291574"/>
            <a:ext cx="8406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Two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examples</a:t>
            </a:r>
            <a:r>
              <a:rPr lang="nl-BE" sz="2000" b="1" dirty="0" smtClean="0"/>
              <a:t> of </a:t>
            </a:r>
            <a:r>
              <a:rPr lang="nl-BE" sz="2000" b="1" dirty="0" err="1" smtClean="0"/>
              <a:t>useful</a:t>
            </a:r>
            <a:r>
              <a:rPr lang="nl-BE" sz="2000" b="1" dirty="0" smtClean="0"/>
              <a:t> features </a:t>
            </a:r>
            <a:r>
              <a:rPr lang="nl-BE" sz="2000" b="1" dirty="0" err="1" smtClean="0"/>
              <a:t>that</a:t>
            </a:r>
            <a:r>
              <a:rPr lang="nl-BE" sz="2000" b="1" dirty="0" smtClean="0"/>
              <a:t> do </a:t>
            </a:r>
            <a:r>
              <a:rPr lang="nl-BE" sz="2000" b="1" dirty="0" err="1" smtClean="0"/>
              <a:t>not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yet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exist</a:t>
            </a:r>
            <a:r>
              <a:rPr lang="nl-BE" sz="2000" b="1" dirty="0" smtClean="0"/>
              <a:t> in </a:t>
            </a:r>
            <a:r>
              <a:rPr lang="nl-BE" sz="2000" b="1" dirty="0" err="1" smtClean="0"/>
              <a:t>current</a:t>
            </a:r>
            <a:r>
              <a:rPr lang="nl-BE" sz="2000" b="1" dirty="0" smtClean="0"/>
              <a:t> blockchain platforms. </a:t>
            </a:r>
            <a:r>
              <a:rPr lang="nl-BE" sz="2000" b="1" dirty="0" err="1" smtClean="0"/>
              <a:t>However</a:t>
            </a:r>
            <a:r>
              <a:rPr lang="nl-BE" sz="2000" b="1" dirty="0" smtClean="0"/>
              <a:t>, </a:t>
            </a:r>
            <a:r>
              <a:rPr lang="nl-BE" sz="2000" b="1" dirty="0" err="1" smtClean="0"/>
              <a:t>the</a:t>
            </a:r>
            <a:r>
              <a:rPr lang="nl-BE" sz="2000" b="1" dirty="0" smtClean="0"/>
              <a:t> blockchain community is </a:t>
            </a:r>
            <a:r>
              <a:rPr lang="nl-BE" sz="2000" b="1" dirty="0" err="1" smtClean="0"/>
              <a:t>working</a:t>
            </a:r>
            <a:r>
              <a:rPr lang="nl-BE" sz="2000" b="1" dirty="0" smtClean="0"/>
              <a:t> on it.</a:t>
            </a:r>
          </a:p>
          <a:p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44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880" y="0"/>
            <a:ext cx="10115044" cy="6858000"/>
          </a:xfrm>
        </p:spPr>
      </p:pic>
    </p:spTree>
    <p:extLst>
      <p:ext uri="{BB962C8B-B14F-4D97-AF65-F5344CB8AC3E}">
        <p14:creationId xmlns:p14="http://schemas.microsoft.com/office/powerpoint/2010/main" val="4203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krive\AppData\Local\Microsoft\Windows\Temporary Internet Files\Content.IE5\TT3SQZWS\14713228051_3af04d9b1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24</a:t>
            </a:fld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399728" y="1169474"/>
            <a:ext cx="7356718" cy="5050351"/>
          </a:xfrm>
          <a:prstGeom prst="roundRect">
            <a:avLst>
              <a:gd name="adj" fmla="val 2718"/>
            </a:avLst>
          </a:prstGeom>
          <a:solidFill>
            <a:schemeClr val="bg2">
              <a:alpha val="7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400" b="1" dirty="0" smtClean="0">
                <a:solidFill>
                  <a:schemeClr val="tx1"/>
                </a:solidFill>
              </a:rPr>
              <a:t> Dr. Kristof </a:t>
            </a:r>
            <a:r>
              <a:rPr lang="fr-BE" sz="2400" b="1" dirty="0" err="1" smtClean="0">
                <a:solidFill>
                  <a:schemeClr val="tx1"/>
                </a:solidFill>
              </a:rPr>
              <a:t>Verslype</a:t>
            </a:r>
            <a:endParaRPr lang="fr-BE" sz="2400" b="1" dirty="0" smtClean="0">
              <a:solidFill>
                <a:schemeClr val="tx1"/>
              </a:solidFill>
            </a:endParaRPr>
          </a:p>
          <a:p>
            <a:pPr lvl="1"/>
            <a:endParaRPr lang="fr-BE" dirty="0" smtClean="0">
              <a:solidFill>
                <a:schemeClr val="tx1"/>
              </a:solidFill>
            </a:endParaRPr>
          </a:p>
          <a:p>
            <a:pPr lvl="1"/>
            <a:r>
              <a:rPr lang="fr-BE" sz="2400" dirty="0" smtClean="0">
                <a:solidFill>
                  <a:schemeClr val="tx1"/>
                </a:solidFill>
              </a:rPr>
              <a:t>                                                    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6873875" y="4127439"/>
            <a:ext cx="1653880" cy="1631501"/>
          </a:xfrm>
          <a:prstGeom prst="roundRect">
            <a:avLst>
              <a:gd name="adj" fmla="val 10342"/>
            </a:avLst>
          </a:prstGeom>
          <a:blipFill>
            <a:blip r:embed="rId3"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511687" y="1719407"/>
            <a:ext cx="5685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pc="200" dirty="0" smtClean="0"/>
              <a:t>Researcher</a:t>
            </a:r>
            <a:r>
              <a:rPr lang="en-US" sz="2200" spc="200" dirty="0"/>
              <a:t>, advisor &amp; speaker</a:t>
            </a:r>
          </a:p>
          <a:p>
            <a:r>
              <a:rPr lang="en-US" sz="2200" spc="200" dirty="0" smtClean="0"/>
              <a:t>in crypto</a:t>
            </a:r>
            <a:r>
              <a:rPr lang="en-US" sz="2200" spc="200" dirty="0"/>
              <a:t>, privacy &amp; </a:t>
            </a:r>
            <a:r>
              <a:rPr lang="en-US" sz="2200" spc="200" dirty="0" smtClean="0"/>
              <a:t>blockchain tech</a:t>
            </a:r>
            <a:endParaRPr lang="en-US" sz="2200" spc="200" dirty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84636" y="2629437"/>
            <a:ext cx="3940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6468311" y="1708303"/>
            <a:ext cx="2857706" cy="1944000"/>
          </a:xfrm>
          <a:prstGeom prst="roundRect">
            <a:avLst>
              <a:gd name="adj" fmla="val 10342"/>
            </a:avLst>
          </a:prstGeom>
          <a:blipFill>
            <a:blip r:embed="rId4"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-495300" y="-12699"/>
            <a:ext cx="10363200" cy="495299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nl-BE" sz="3200" b="1" spc="500" dirty="0" smtClean="0"/>
              <a:t>Questions &amp; Contact </a:t>
            </a:r>
            <a:endParaRPr lang="nl-BE" sz="3200" b="1" spc="500" dirty="0"/>
          </a:p>
        </p:txBody>
      </p:sp>
      <p:sp>
        <p:nvSpPr>
          <p:cNvPr id="33" name="TextBox 32"/>
          <p:cNvSpPr txBox="1"/>
          <p:nvPr/>
        </p:nvSpPr>
        <p:spPr>
          <a:xfrm>
            <a:off x="7708900" y="6578600"/>
            <a:ext cx="145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Benjamin Reay</a:t>
            </a:r>
            <a:endParaRPr lang="nl-B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03" y="5082847"/>
            <a:ext cx="602045" cy="57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7" y="5609151"/>
            <a:ext cx="432000" cy="432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003002" y="5625096"/>
            <a:ext cx="1972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/>
              <a:t>@</a:t>
            </a:r>
            <a:r>
              <a:rPr lang="fr-BE" sz="2000" dirty="0" err="1" smtClean="0"/>
              <a:t>KristofVerslype</a:t>
            </a:r>
            <a:endParaRPr lang="fr-BE" sz="2000" dirty="0"/>
          </a:p>
        </p:txBody>
      </p:sp>
      <p:sp>
        <p:nvSpPr>
          <p:cNvPr id="42" name="Rectangle 41"/>
          <p:cNvSpPr/>
          <p:nvPr/>
        </p:nvSpPr>
        <p:spPr>
          <a:xfrm>
            <a:off x="3548510" y="5170792"/>
            <a:ext cx="2894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dirty="0" smtClean="0"/>
              <a:t>kristof.verslype@smals.be</a:t>
            </a:r>
            <a:endParaRPr lang="fr-BE" sz="2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61" y="5663151"/>
            <a:ext cx="341569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548510" y="5663151"/>
            <a:ext cx="3099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/>
              <a:t>be.linkedin.com/in/</a:t>
            </a:r>
            <a:r>
              <a:rPr lang="nl-BE" sz="2000" dirty="0" err="1" smtClean="0"/>
              <a:t>verslype</a:t>
            </a:r>
            <a:endParaRPr lang="nl-BE" sz="2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7" y="5190847"/>
            <a:ext cx="360000" cy="3600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003002" y="5170792"/>
            <a:ext cx="1955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/>
              <a:t>www.cryptov.net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66" y="2713953"/>
            <a:ext cx="360000" cy="360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764582" y="2693898"/>
            <a:ext cx="2681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/>
              <a:t>www.smalsresearch.be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2" y="2713952"/>
            <a:ext cx="2392734" cy="8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78" y="3141464"/>
            <a:ext cx="432000" cy="4320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716644" y="3119408"/>
            <a:ext cx="2751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/>
              <a:t>@</a:t>
            </a:r>
            <a:r>
              <a:rPr lang="fr-BE" sz="2000" dirty="0" err="1"/>
              <a:t>SmalsResearch</a:t>
            </a:r>
            <a:endParaRPr lang="fr-BE" sz="20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02" y="3767439"/>
            <a:ext cx="360000" cy="360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02" y="4137527"/>
            <a:ext cx="432000" cy="432000"/>
          </a:xfrm>
          <a:prstGeom prst="rect">
            <a:avLst/>
          </a:prstGeom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3652303"/>
            <a:ext cx="2376675" cy="8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3702569" y="3707003"/>
            <a:ext cx="1811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www.smals.be</a:t>
            </a:r>
            <a:endParaRPr lang="fr-BE" sz="2000" dirty="0"/>
          </a:p>
        </p:txBody>
      </p:sp>
      <p:sp>
        <p:nvSpPr>
          <p:cNvPr id="59" name="Rectangle 58"/>
          <p:cNvSpPr/>
          <p:nvPr/>
        </p:nvSpPr>
        <p:spPr>
          <a:xfrm>
            <a:off x="3702569" y="4137527"/>
            <a:ext cx="1733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@</a:t>
            </a:r>
            <a:r>
              <a:rPr lang="fr-BE" sz="2000" dirty="0" err="1" smtClean="0"/>
              <a:t>Smals_ICT</a:t>
            </a:r>
            <a:endParaRPr lang="fr-BE" sz="2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338095" y="3652303"/>
            <a:ext cx="3940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84636" y="4673293"/>
            <a:ext cx="3940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9299" y="4716690"/>
            <a:ext cx="130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u="sng" spc="200" dirty="0" smtClean="0"/>
              <a:t>Personal</a:t>
            </a:r>
            <a:endParaRPr lang="nl-BE" sz="2000" b="1" u="sng" spc="200" dirty="0"/>
          </a:p>
        </p:txBody>
      </p:sp>
    </p:spTree>
    <p:extLst>
      <p:ext uri="{BB962C8B-B14F-4D97-AF65-F5344CB8AC3E}">
        <p14:creationId xmlns:p14="http://schemas.microsoft.com/office/powerpoint/2010/main" val="20678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BE" dirty="0" smtClean="0"/>
              <a:t>Idea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27660"/>
            <a:ext cx="841050" cy="108000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6342"/>
            <a:ext cx="829091" cy="1080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55" y="5423127"/>
            <a:ext cx="1080000" cy="1080000"/>
          </a:xfrm>
          <a:prstGeom prst="rect">
            <a:avLst/>
          </a:prstGeom>
        </p:spPr>
      </p:pic>
      <p:pic>
        <p:nvPicPr>
          <p:cNvPr id="14" name="Picture 2" descr="http://www.clker.com/cliparts/5/z/K/D/E/s/business-person-blac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9" y="1503623"/>
            <a:ext cx="775533" cy="10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0353"/>
              </p:ext>
            </p:extLst>
          </p:nvPr>
        </p:nvGraphicFramePr>
        <p:xfrm>
          <a:off x="4761530" y="1268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12" y="1664832"/>
            <a:ext cx="252315" cy="3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8" y="1664832"/>
            <a:ext cx="324000" cy="324000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32583"/>
              </p:ext>
            </p:extLst>
          </p:nvPr>
        </p:nvGraphicFramePr>
        <p:xfrm>
          <a:off x="4748859" y="5195095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41" y="5591167"/>
            <a:ext cx="252315" cy="32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67" y="5591167"/>
            <a:ext cx="324000" cy="324000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41877"/>
              </p:ext>
            </p:extLst>
          </p:nvPr>
        </p:nvGraphicFramePr>
        <p:xfrm>
          <a:off x="6523863" y="332598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45" y="3722052"/>
            <a:ext cx="252315" cy="32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71" y="3722052"/>
            <a:ext cx="324000" cy="32400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30908"/>
              </p:ext>
            </p:extLst>
          </p:nvPr>
        </p:nvGraphicFramePr>
        <p:xfrm>
          <a:off x="1223146" y="3025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28" y="3421832"/>
            <a:ext cx="252315" cy="32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54" y="3421832"/>
            <a:ext cx="324000" cy="324000"/>
          </a:xfrm>
          <a:prstGeom prst="rect">
            <a:avLst/>
          </a:prstGeom>
        </p:spPr>
      </p:pic>
      <p:pic>
        <p:nvPicPr>
          <p:cNvPr id="5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35" y="3793845"/>
            <a:ext cx="248727" cy="324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46" y="3793845"/>
            <a:ext cx="252315" cy="32400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89345" y="2010440"/>
            <a:ext cx="2090116" cy="796530"/>
            <a:chOff x="289345" y="2010440"/>
            <a:chExt cx="2090116" cy="796530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289345" y="2010440"/>
              <a:ext cx="2090116" cy="796530"/>
            </a:xfrm>
            <a:prstGeom prst="wedgeRoundRectCallout">
              <a:avLst>
                <a:gd name="adj1" fmla="val -29247"/>
                <a:gd name="adj2" fmla="val 10122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I transfer </a:t>
              </a:r>
              <a:r>
                <a:rPr lang="nl-BE" sz="2000" dirty="0">
                  <a:solidFill>
                    <a:schemeClr val="tx1"/>
                  </a:solidFill>
                </a:rPr>
                <a:t>0,4 BTC </a:t>
              </a:r>
              <a:r>
                <a:rPr lang="nl-BE" sz="2000" dirty="0" err="1" smtClean="0">
                  <a:solidFill>
                    <a:schemeClr val="tx1"/>
                  </a:solidFill>
                </a:rPr>
                <a:t>to</a:t>
              </a:r>
              <a:r>
                <a:rPr lang="nl-BE" sz="2000" dirty="0" smtClean="0">
                  <a:solidFill>
                    <a:schemeClr val="tx1"/>
                  </a:solidFill>
                </a:rPr>
                <a:t>  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32" y="2371008"/>
              <a:ext cx="360000" cy="360000"/>
            </a:xfrm>
            <a:prstGeom prst="rect">
              <a:avLst/>
            </a:prstGeom>
          </p:spPr>
        </p:pic>
      </p:grpSp>
      <p:sp>
        <p:nvSpPr>
          <p:cNvPr id="62" name="Rounded Rectangular Callout 61"/>
          <p:cNvSpPr/>
          <p:nvPr/>
        </p:nvSpPr>
        <p:spPr>
          <a:xfrm>
            <a:off x="4110681" y="836712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5984278" y="2924944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65" name="Rounded Rectangular Callout 64"/>
          <p:cNvSpPr/>
          <p:nvPr/>
        </p:nvSpPr>
        <p:spPr>
          <a:xfrm>
            <a:off x="4102556" y="4796387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222396" y="4148169"/>
            <a:ext cx="1707583" cy="369332"/>
            <a:chOff x="1238271" y="4148169"/>
            <a:chExt cx="1707583" cy="369332"/>
          </a:xfrm>
        </p:grpSpPr>
        <p:pic>
          <p:nvPicPr>
            <p:cNvPr id="58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943" y="432604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Bob</a:t>
            </a:r>
            <a:endParaRPr lang="nl-BE" dirty="0"/>
          </a:p>
        </p:txBody>
      </p:sp>
      <p:sp>
        <p:nvSpPr>
          <p:cNvPr id="51" name="TextBox 50"/>
          <p:cNvSpPr txBox="1"/>
          <p:nvPr/>
        </p:nvSpPr>
        <p:spPr>
          <a:xfrm>
            <a:off x="3784199" y="64173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Alice</a:t>
            </a:r>
            <a:endParaRPr lang="nl-BE" dirty="0"/>
          </a:p>
        </p:txBody>
      </p:sp>
      <p:sp>
        <p:nvSpPr>
          <p:cNvPr id="52" name="TextBox 51"/>
          <p:cNvSpPr txBox="1"/>
          <p:nvPr/>
        </p:nvSpPr>
        <p:spPr>
          <a:xfrm>
            <a:off x="5535970" y="452367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Charlie</a:t>
            </a:r>
            <a:endParaRPr lang="nl-BE" dirty="0"/>
          </a:p>
        </p:txBody>
      </p:sp>
      <p:sp>
        <p:nvSpPr>
          <p:cNvPr id="63" name="TextBox 62"/>
          <p:cNvSpPr txBox="1"/>
          <p:nvPr/>
        </p:nvSpPr>
        <p:spPr>
          <a:xfrm>
            <a:off x="3769452" y="2466286"/>
            <a:ext cx="6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Dave</a:t>
            </a:r>
            <a:endParaRPr lang="nl-BE" dirty="0"/>
          </a:p>
        </p:txBody>
      </p:sp>
      <p:grpSp>
        <p:nvGrpSpPr>
          <p:cNvPr id="80" name="Group 79"/>
          <p:cNvGrpSpPr/>
          <p:nvPr/>
        </p:nvGrpSpPr>
        <p:grpSpPr>
          <a:xfrm>
            <a:off x="4732554" y="6319272"/>
            <a:ext cx="1707583" cy="369332"/>
            <a:chOff x="1238271" y="4148169"/>
            <a:chExt cx="1707583" cy="369332"/>
          </a:xfrm>
        </p:grpSpPr>
        <p:pic>
          <p:nvPicPr>
            <p:cNvPr id="81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26250" y="4449185"/>
            <a:ext cx="1707583" cy="369332"/>
            <a:chOff x="1238271" y="4148169"/>
            <a:chExt cx="1707583" cy="369332"/>
          </a:xfrm>
        </p:grpSpPr>
        <p:pic>
          <p:nvPicPr>
            <p:cNvPr id="93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752012" y="2390608"/>
            <a:ext cx="1707583" cy="369332"/>
            <a:chOff x="1238271" y="4148169"/>
            <a:chExt cx="1707583" cy="369332"/>
          </a:xfrm>
        </p:grpSpPr>
        <p:pic>
          <p:nvPicPr>
            <p:cNvPr id="97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7" y="2536275"/>
            <a:ext cx="2637476" cy="20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2037353"/>
            <a:ext cx="248727" cy="324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2037353"/>
            <a:ext cx="252315" cy="324000"/>
          </a:xfrm>
          <a:prstGeom prst="rect">
            <a:avLst/>
          </a:prstGeom>
        </p:spPr>
      </p:pic>
      <p:pic>
        <p:nvPicPr>
          <p:cNvPr id="70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6" y="4086710"/>
            <a:ext cx="248727" cy="324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7" y="4086710"/>
            <a:ext cx="252315" cy="324000"/>
          </a:xfrm>
          <a:prstGeom prst="rect">
            <a:avLst/>
          </a:prstGeom>
        </p:spPr>
      </p:pic>
      <p:pic>
        <p:nvPicPr>
          <p:cNvPr id="72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5963612"/>
            <a:ext cx="248727" cy="324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5963612"/>
            <a:ext cx="25231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BE" dirty="0" smtClean="0"/>
              <a:t>Idea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4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27660"/>
            <a:ext cx="841050" cy="108000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6342"/>
            <a:ext cx="829091" cy="1080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55" y="5423127"/>
            <a:ext cx="1080000" cy="1080000"/>
          </a:xfrm>
          <a:prstGeom prst="rect">
            <a:avLst/>
          </a:prstGeom>
        </p:spPr>
      </p:pic>
      <p:pic>
        <p:nvPicPr>
          <p:cNvPr id="14" name="Picture 2" descr="http://www.clker.com/cliparts/5/z/K/D/E/s/business-person-blac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9" y="1503623"/>
            <a:ext cx="775533" cy="10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9385"/>
              </p:ext>
            </p:extLst>
          </p:nvPr>
        </p:nvGraphicFramePr>
        <p:xfrm>
          <a:off x="4761530" y="1268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12" y="1664832"/>
            <a:ext cx="252315" cy="3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8" y="1664832"/>
            <a:ext cx="324000" cy="324000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81840"/>
              </p:ext>
            </p:extLst>
          </p:nvPr>
        </p:nvGraphicFramePr>
        <p:xfrm>
          <a:off x="4748859" y="5195095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41" y="5591167"/>
            <a:ext cx="252315" cy="32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67" y="5591167"/>
            <a:ext cx="324000" cy="324000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42247"/>
              </p:ext>
            </p:extLst>
          </p:nvPr>
        </p:nvGraphicFramePr>
        <p:xfrm>
          <a:off x="6523863" y="332598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45" y="3722052"/>
            <a:ext cx="252315" cy="32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71" y="3722052"/>
            <a:ext cx="324000" cy="32400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64306"/>
              </p:ext>
            </p:extLst>
          </p:nvPr>
        </p:nvGraphicFramePr>
        <p:xfrm>
          <a:off x="1223146" y="3025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28" y="3421832"/>
            <a:ext cx="252315" cy="32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54" y="3421832"/>
            <a:ext cx="324000" cy="324000"/>
          </a:xfrm>
          <a:prstGeom prst="rect">
            <a:avLst/>
          </a:prstGeom>
        </p:spPr>
      </p:pic>
      <p:pic>
        <p:nvPicPr>
          <p:cNvPr id="5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35" y="3793845"/>
            <a:ext cx="248727" cy="324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46" y="3793845"/>
            <a:ext cx="252315" cy="32400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89345" y="2010440"/>
            <a:ext cx="2090116" cy="796530"/>
            <a:chOff x="289345" y="2010440"/>
            <a:chExt cx="2090116" cy="796530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289345" y="2010440"/>
              <a:ext cx="2090116" cy="796530"/>
            </a:xfrm>
            <a:prstGeom prst="wedgeRoundRectCallout">
              <a:avLst>
                <a:gd name="adj1" fmla="val -29247"/>
                <a:gd name="adj2" fmla="val 10122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000" dirty="0" smtClean="0">
                  <a:solidFill>
                    <a:schemeClr val="tx1"/>
                  </a:solidFill>
                </a:rPr>
                <a:t>I transfer </a:t>
              </a:r>
              <a:r>
                <a:rPr lang="nl-BE" sz="2000" dirty="0">
                  <a:solidFill>
                    <a:schemeClr val="tx1"/>
                  </a:solidFill>
                </a:rPr>
                <a:t>0,4 BTC </a:t>
              </a:r>
              <a:r>
                <a:rPr lang="nl-BE" sz="2000" dirty="0" err="1" smtClean="0">
                  <a:solidFill>
                    <a:schemeClr val="tx1"/>
                  </a:solidFill>
                </a:rPr>
                <a:t>to</a:t>
              </a:r>
              <a:r>
                <a:rPr lang="nl-BE" sz="2000" dirty="0" smtClean="0">
                  <a:solidFill>
                    <a:schemeClr val="tx1"/>
                  </a:solidFill>
                </a:rPr>
                <a:t>  </a:t>
              </a:r>
              <a:endParaRPr lang="nl-BE" sz="200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32" y="2371008"/>
              <a:ext cx="360000" cy="360000"/>
            </a:xfrm>
            <a:prstGeom prst="rect">
              <a:avLst/>
            </a:prstGeom>
          </p:spPr>
        </p:pic>
      </p:grpSp>
      <p:sp>
        <p:nvSpPr>
          <p:cNvPr id="62" name="Rounded Rectangular Callout 61"/>
          <p:cNvSpPr/>
          <p:nvPr/>
        </p:nvSpPr>
        <p:spPr>
          <a:xfrm>
            <a:off x="4110681" y="836712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5984278" y="2924944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65" name="Rounded Rectangular Callout 64"/>
          <p:cNvSpPr/>
          <p:nvPr/>
        </p:nvSpPr>
        <p:spPr>
          <a:xfrm>
            <a:off x="4102556" y="4796387"/>
            <a:ext cx="677343" cy="398265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O</a:t>
            </a:r>
            <a:r>
              <a:rPr lang="nl-BE" sz="2000" dirty="0" smtClean="0">
                <a:solidFill>
                  <a:schemeClr val="tx1"/>
                </a:solidFill>
              </a:rPr>
              <a:t>k!</a:t>
            </a:r>
            <a:endParaRPr lang="nl-BE" sz="2000" dirty="0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222396" y="4148169"/>
            <a:ext cx="1707583" cy="369332"/>
            <a:chOff x="1238271" y="4148169"/>
            <a:chExt cx="1707583" cy="369332"/>
          </a:xfrm>
        </p:grpSpPr>
        <p:pic>
          <p:nvPicPr>
            <p:cNvPr id="58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943" y="432604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Bob</a:t>
            </a:r>
            <a:endParaRPr lang="nl-BE" dirty="0"/>
          </a:p>
        </p:txBody>
      </p:sp>
      <p:sp>
        <p:nvSpPr>
          <p:cNvPr id="51" name="TextBox 50"/>
          <p:cNvSpPr txBox="1"/>
          <p:nvPr/>
        </p:nvSpPr>
        <p:spPr>
          <a:xfrm>
            <a:off x="3784199" y="64173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Alice</a:t>
            </a:r>
            <a:endParaRPr lang="nl-BE" dirty="0"/>
          </a:p>
        </p:txBody>
      </p:sp>
      <p:sp>
        <p:nvSpPr>
          <p:cNvPr id="52" name="TextBox 51"/>
          <p:cNvSpPr txBox="1"/>
          <p:nvPr/>
        </p:nvSpPr>
        <p:spPr>
          <a:xfrm>
            <a:off x="5535970" y="452367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Charlie</a:t>
            </a:r>
            <a:endParaRPr lang="nl-BE" dirty="0"/>
          </a:p>
        </p:txBody>
      </p:sp>
      <p:sp>
        <p:nvSpPr>
          <p:cNvPr id="63" name="TextBox 62"/>
          <p:cNvSpPr txBox="1"/>
          <p:nvPr/>
        </p:nvSpPr>
        <p:spPr>
          <a:xfrm>
            <a:off x="3769452" y="2466286"/>
            <a:ext cx="6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Dave</a:t>
            </a:r>
            <a:endParaRPr lang="nl-BE" dirty="0"/>
          </a:p>
        </p:txBody>
      </p:sp>
      <p:grpSp>
        <p:nvGrpSpPr>
          <p:cNvPr id="80" name="Group 79"/>
          <p:cNvGrpSpPr/>
          <p:nvPr/>
        </p:nvGrpSpPr>
        <p:grpSpPr>
          <a:xfrm>
            <a:off x="4732554" y="6319272"/>
            <a:ext cx="1707583" cy="369332"/>
            <a:chOff x="1238271" y="4148169"/>
            <a:chExt cx="1707583" cy="369332"/>
          </a:xfrm>
        </p:grpSpPr>
        <p:pic>
          <p:nvPicPr>
            <p:cNvPr id="81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26250" y="4449185"/>
            <a:ext cx="1707583" cy="369332"/>
            <a:chOff x="1238271" y="4148169"/>
            <a:chExt cx="1707583" cy="369332"/>
          </a:xfrm>
        </p:grpSpPr>
        <p:pic>
          <p:nvPicPr>
            <p:cNvPr id="93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752012" y="2390608"/>
            <a:ext cx="1707583" cy="369332"/>
            <a:chOff x="1238271" y="4148169"/>
            <a:chExt cx="1707583" cy="369332"/>
          </a:xfrm>
        </p:grpSpPr>
        <p:pic>
          <p:nvPicPr>
            <p:cNvPr id="97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7" y="2536275"/>
            <a:ext cx="2637476" cy="20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2037353"/>
            <a:ext cx="248727" cy="324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2037353"/>
            <a:ext cx="252315" cy="324000"/>
          </a:xfrm>
          <a:prstGeom prst="rect">
            <a:avLst/>
          </a:prstGeom>
        </p:spPr>
      </p:pic>
      <p:pic>
        <p:nvPicPr>
          <p:cNvPr id="70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6" y="4086710"/>
            <a:ext cx="248727" cy="324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7" y="4086710"/>
            <a:ext cx="252315" cy="324000"/>
          </a:xfrm>
          <a:prstGeom prst="rect">
            <a:avLst/>
          </a:prstGeom>
        </p:spPr>
      </p:pic>
      <p:pic>
        <p:nvPicPr>
          <p:cNvPr id="72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5963612"/>
            <a:ext cx="248727" cy="324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5963612"/>
            <a:ext cx="252315" cy="3240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71455" y="9113"/>
            <a:ext cx="9072545" cy="68488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5" name="Rounded Rectangle 74"/>
          <p:cNvSpPr/>
          <p:nvPr/>
        </p:nvSpPr>
        <p:spPr>
          <a:xfrm>
            <a:off x="1122570" y="758255"/>
            <a:ext cx="1674667" cy="5205357"/>
          </a:xfrm>
          <a:prstGeom prst="roundRect">
            <a:avLst>
              <a:gd name="adj" fmla="val 570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dirty="0" smtClean="0">
                <a:solidFill>
                  <a:schemeClr val="tx1"/>
                </a:solidFill>
              </a:rPr>
              <a:t>Blockchain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409699" y="2486122"/>
            <a:ext cx="6776816" cy="93542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/>
              <a:t>Atomic</a:t>
            </a:r>
          </a:p>
          <a:p>
            <a:r>
              <a:rPr lang="nl-BE" dirty="0" err="1" smtClean="0"/>
              <a:t>Everyone</a:t>
            </a:r>
            <a:r>
              <a:rPr lang="nl-BE" dirty="0" smtClean="0"/>
              <a:t> </a:t>
            </a:r>
            <a:r>
              <a:rPr lang="nl-BE" dirty="0" err="1" smtClean="0"/>
              <a:t>writes</a:t>
            </a:r>
            <a:r>
              <a:rPr lang="nl-BE" dirty="0" smtClean="0"/>
              <a:t> transaction in his/her </a:t>
            </a:r>
            <a:r>
              <a:rPr lang="nl-BE" dirty="0" err="1" smtClean="0"/>
              <a:t>append-only</a:t>
            </a:r>
            <a:r>
              <a:rPr lang="nl-BE" dirty="0" smtClean="0"/>
              <a:t> spreadsheet or no </a:t>
            </a:r>
            <a:r>
              <a:rPr lang="nl-BE" dirty="0" err="1" smtClean="0"/>
              <a:t>one</a:t>
            </a:r>
            <a:r>
              <a:rPr lang="nl-BE" dirty="0" smtClean="0"/>
              <a:t> → Consensus </a:t>
            </a:r>
            <a:r>
              <a:rPr lang="nl-BE" dirty="0" err="1" smtClean="0"/>
              <a:t>mechanism</a:t>
            </a:r>
            <a:endParaRPr lang="nl-BE" dirty="0"/>
          </a:p>
        </p:txBody>
      </p:sp>
      <p:sp>
        <p:nvSpPr>
          <p:cNvPr id="77" name="Rounded Rectangle 76"/>
          <p:cNvSpPr/>
          <p:nvPr/>
        </p:nvSpPr>
        <p:spPr>
          <a:xfrm>
            <a:off x="1409699" y="1372826"/>
            <a:ext cx="6776816" cy="88377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 smtClean="0"/>
              <a:t>Valid</a:t>
            </a:r>
            <a:endParaRPr lang="nl-BE" b="1" dirty="0" smtClean="0"/>
          </a:p>
          <a:p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valid</a:t>
            </a:r>
            <a:r>
              <a:rPr lang="nl-BE" dirty="0" smtClean="0"/>
              <a:t> transactions </a:t>
            </a:r>
            <a:r>
              <a:rPr lang="nl-BE" dirty="0" err="1" smtClean="0"/>
              <a:t>accepted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</a:t>
            </a:r>
            <a:r>
              <a:rPr lang="nl-BE" dirty="0" err="1" smtClean="0"/>
              <a:t>network</a:t>
            </a:r>
            <a:endParaRPr lang="nl-BE" dirty="0" smtClean="0"/>
          </a:p>
          <a:p>
            <a:r>
              <a:rPr lang="nl-BE" dirty="0" smtClean="0"/>
              <a:t>E.g. bob </a:t>
            </a:r>
            <a:r>
              <a:rPr lang="nl-BE" dirty="0" err="1" smtClean="0"/>
              <a:t>owns</a:t>
            </a:r>
            <a:r>
              <a:rPr lang="nl-BE" dirty="0" smtClean="0"/>
              <a:t> the money &amp; </a:t>
            </a:r>
            <a:r>
              <a:rPr lang="nl-BE" dirty="0" err="1" smtClean="0"/>
              <a:t>did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yet</a:t>
            </a:r>
            <a:r>
              <a:rPr lang="nl-BE" dirty="0" smtClean="0"/>
              <a:t> </a:t>
            </a:r>
            <a:r>
              <a:rPr lang="nl-BE" dirty="0" err="1" smtClean="0"/>
              <a:t>spent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previously</a:t>
            </a:r>
            <a:endParaRPr lang="nl-BE" dirty="0" smtClean="0"/>
          </a:p>
        </p:txBody>
      </p:sp>
      <p:sp>
        <p:nvSpPr>
          <p:cNvPr id="78" name="Rounded Rectangle 77"/>
          <p:cNvSpPr/>
          <p:nvPr/>
        </p:nvSpPr>
        <p:spPr>
          <a:xfrm>
            <a:off x="1409699" y="4341838"/>
            <a:ext cx="6776816" cy="7272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/>
              <a:t>Secure &amp; </a:t>
            </a:r>
            <a:r>
              <a:rPr lang="nl-BE" b="1" dirty="0" err="1" smtClean="0"/>
              <a:t>robust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Systems </a:t>
            </a:r>
            <a:r>
              <a:rPr lang="nl-BE" dirty="0" err="1" smtClean="0"/>
              <a:t>functions</a:t>
            </a:r>
            <a:r>
              <a:rPr lang="nl-BE" dirty="0" smtClean="0"/>
              <a:t>, even </a:t>
            </a:r>
            <a:r>
              <a:rPr lang="nl-BE" dirty="0" err="1" smtClean="0"/>
              <a:t>if</a:t>
            </a:r>
            <a:r>
              <a:rPr lang="nl-BE" dirty="0" smtClean="0"/>
              <a:t> part of members offline or </a:t>
            </a:r>
            <a:r>
              <a:rPr lang="nl-BE" dirty="0" err="1" smtClean="0"/>
              <a:t>malicious</a:t>
            </a:r>
            <a:endParaRPr lang="nl-BE" dirty="0"/>
          </a:p>
        </p:txBody>
      </p:sp>
      <p:sp>
        <p:nvSpPr>
          <p:cNvPr id="79" name="Rounded Rectangle 78"/>
          <p:cNvSpPr/>
          <p:nvPr/>
        </p:nvSpPr>
        <p:spPr>
          <a:xfrm>
            <a:off x="1414342" y="3651069"/>
            <a:ext cx="6776816" cy="4212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 smtClean="0"/>
              <a:t>Relatively</a:t>
            </a:r>
            <a:r>
              <a:rPr lang="nl-BE" b="1" dirty="0" smtClean="0"/>
              <a:t> </a:t>
            </a:r>
            <a:r>
              <a:rPr lang="nl-BE" b="1" dirty="0" err="1" smtClean="0"/>
              <a:t>fast</a:t>
            </a:r>
            <a:endParaRPr lang="nl-BE" dirty="0"/>
          </a:p>
        </p:txBody>
      </p:sp>
      <p:sp>
        <p:nvSpPr>
          <p:cNvPr id="84" name="Rounded Rectangle 83"/>
          <p:cNvSpPr/>
          <p:nvPr/>
        </p:nvSpPr>
        <p:spPr>
          <a:xfrm>
            <a:off x="1401852" y="5298561"/>
            <a:ext cx="6776816" cy="422332"/>
          </a:xfrm>
          <a:prstGeom prst="roundRect">
            <a:avLst>
              <a:gd name="adj" fmla="val 30865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/>
              <a:t>Distributed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47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/>
          <a:lstStyle/>
          <a:p>
            <a:r>
              <a:rPr lang="nl-BE" dirty="0" smtClean="0"/>
              <a:t>Blockchain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5</a:t>
            </a:fld>
            <a:endParaRPr lang="nl-BE" dirty="0"/>
          </a:p>
        </p:txBody>
      </p:sp>
      <p:sp>
        <p:nvSpPr>
          <p:cNvPr id="46" name="Rounded Rectangle 45"/>
          <p:cNvSpPr/>
          <p:nvPr/>
        </p:nvSpPr>
        <p:spPr>
          <a:xfrm>
            <a:off x="3953191" y="4936976"/>
            <a:ext cx="4723265" cy="720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chemeClr val="tx1"/>
                </a:solidFill>
              </a:rPr>
              <a:t>At </a:t>
            </a:r>
            <a:r>
              <a:rPr lang="nl-BE" dirty="0" err="1" smtClean="0">
                <a:solidFill>
                  <a:schemeClr val="tx1"/>
                </a:solidFill>
              </a:rPr>
              <a:t>predetermined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frequency</a:t>
            </a:r>
            <a:r>
              <a:rPr lang="nl-BE" dirty="0" smtClean="0">
                <a:solidFill>
                  <a:schemeClr val="tx1"/>
                </a:solidFill>
              </a:rPr>
              <a:t> new block </a:t>
            </a:r>
            <a:r>
              <a:rPr lang="nl-BE" dirty="0" err="1" smtClean="0">
                <a:solidFill>
                  <a:schemeClr val="tx1"/>
                </a:solidFill>
              </a:rPr>
              <a:t>appended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with</a:t>
            </a:r>
            <a:r>
              <a:rPr lang="nl-BE" dirty="0" smtClean="0">
                <a:solidFill>
                  <a:schemeClr val="tx1"/>
                </a:solidFill>
              </a:rPr>
              <a:t> most recent transactions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521118" y="5822753"/>
            <a:ext cx="2562272" cy="720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chemeClr val="tx1"/>
                </a:solidFill>
              </a:rPr>
              <a:t>Transaction </a:t>
            </a:r>
            <a:r>
              <a:rPr lang="nl-BE" dirty="0">
                <a:solidFill>
                  <a:schemeClr val="tx1"/>
                </a:solidFill>
              </a:rPr>
              <a:t>in </a:t>
            </a:r>
            <a:r>
              <a:rPr lang="nl-BE" dirty="0" smtClean="0">
                <a:solidFill>
                  <a:schemeClr val="tx1"/>
                </a:solidFill>
              </a:rPr>
              <a:t>blockchain </a:t>
            </a:r>
            <a:r>
              <a:rPr lang="nl-BE" dirty="0" err="1" smtClean="0">
                <a:solidFill>
                  <a:schemeClr val="tx1"/>
                </a:solidFill>
              </a:rPr>
              <a:t>cannot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removed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82649" y="5822753"/>
            <a:ext cx="2153349" cy="720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>
                <a:solidFill>
                  <a:schemeClr val="tx1"/>
                </a:solidFill>
              </a:rPr>
              <a:t>blockchain </a:t>
            </a:r>
            <a:r>
              <a:rPr lang="nl-BE" dirty="0" err="1" smtClean="0">
                <a:solidFill>
                  <a:schemeClr val="tx1"/>
                </a:solidFill>
              </a:rPr>
              <a:t>contains</a:t>
            </a:r>
            <a:r>
              <a:rPr lang="nl-BE" dirty="0" smtClean="0">
                <a:solidFill>
                  <a:schemeClr val="tx1"/>
                </a:solidFill>
              </a:rPr>
              <a:t> ALL transactions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2649" y="4936976"/>
            <a:ext cx="3589251" cy="720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>
                <a:solidFill>
                  <a:schemeClr val="tx1"/>
                </a:solidFill>
              </a:rPr>
              <a:t>Blockchain = </a:t>
            </a:r>
            <a:r>
              <a:rPr lang="nl-BE" dirty="0" err="1" smtClean="0">
                <a:solidFill>
                  <a:schemeClr val="tx1"/>
                </a:solidFill>
              </a:rPr>
              <a:t>concatenation</a:t>
            </a:r>
            <a:r>
              <a:rPr lang="nl-BE" dirty="0" smtClean="0">
                <a:solidFill>
                  <a:schemeClr val="tx1"/>
                </a:solidFill>
              </a:rPr>
              <a:t> of blocks, </a:t>
            </a:r>
            <a:r>
              <a:rPr lang="nl-BE" dirty="0" err="1" smtClean="0">
                <a:solidFill>
                  <a:schemeClr val="tx1"/>
                </a:solidFill>
              </a:rPr>
              <a:t>which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contain</a:t>
            </a:r>
            <a:r>
              <a:rPr lang="nl-BE" dirty="0" smtClean="0">
                <a:solidFill>
                  <a:schemeClr val="tx1"/>
                </a:solidFill>
              </a:rPr>
              <a:t> transactions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274166" y="5822753"/>
            <a:ext cx="3402290" cy="720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err="1" smtClean="0">
                <a:solidFill>
                  <a:schemeClr val="tx1"/>
                </a:solidFill>
              </a:rPr>
              <a:t>Many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entities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possess</a:t>
            </a:r>
            <a:r>
              <a:rPr lang="nl-BE" dirty="0" smtClean="0">
                <a:solidFill>
                  <a:schemeClr val="tx1"/>
                </a:solidFill>
              </a:rPr>
              <a:t> the </a:t>
            </a:r>
            <a:r>
              <a:rPr lang="nl-BE" dirty="0" err="1" smtClean="0">
                <a:solidFill>
                  <a:schemeClr val="tx1"/>
                </a:solidFill>
              </a:rPr>
              <a:t>same</a:t>
            </a:r>
            <a:r>
              <a:rPr lang="nl-BE" dirty="0" smtClean="0">
                <a:solidFill>
                  <a:schemeClr val="tx1"/>
                </a:solidFill>
              </a:rPr>
              <a:t> copy of the blockchain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12692" y="1174047"/>
            <a:ext cx="1980000" cy="252188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8" name="Rounded Rectangle 77"/>
          <p:cNvSpPr/>
          <p:nvPr/>
        </p:nvSpPr>
        <p:spPr>
          <a:xfrm>
            <a:off x="231967" y="3130754"/>
            <a:ext cx="174522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9" name="Rounded Rectangle 78"/>
          <p:cNvSpPr/>
          <p:nvPr/>
        </p:nvSpPr>
        <p:spPr>
          <a:xfrm>
            <a:off x="230708" y="2137337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0" name="TextBox 79"/>
          <p:cNvSpPr txBox="1"/>
          <p:nvPr/>
        </p:nvSpPr>
        <p:spPr>
          <a:xfrm>
            <a:off x="554401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51</a:t>
            </a:r>
            <a:endParaRPr lang="nl-BE" dirty="0"/>
          </a:p>
        </p:txBody>
      </p:sp>
      <p:sp>
        <p:nvSpPr>
          <p:cNvPr id="82" name="Rounded Rectangle 81"/>
          <p:cNvSpPr/>
          <p:nvPr/>
        </p:nvSpPr>
        <p:spPr>
          <a:xfrm>
            <a:off x="2453070" y="1174048"/>
            <a:ext cx="1980000" cy="304520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3" name="Rounded Rectangle 82"/>
          <p:cNvSpPr/>
          <p:nvPr/>
        </p:nvSpPr>
        <p:spPr>
          <a:xfrm>
            <a:off x="2579091" y="3145659"/>
            <a:ext cx="1746187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4" name="Rounded Rectangle 83"/>
          <p:cNvSpPr/>
          <p:nvPr/>
        </p:nvSpPr>
        <p:spPr>
          <a:xfrm>
            <a:off x="2579174" y="1611923"/>
            <a:ext cx="1746104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86" name="TextBox 85"/>
          <p:cNvSpPr txBox="1"/>
          <p:nvPr/>
        </p:nvSpPr>
        <p:spPr>
          <a:xfrm>
            <a:off x="2902503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52</a:t>
            </a:r>
            <a:endParaRPr lang="nl-BE" dirty="0"/>
          </a:p>
        </p:txBody>
      </p:sp>
      <p:cxnSp>
        <p:nvCxnSpPr>
          <p:cNvPr id="87" name="Straight Arrow Connector 86"/>
          <p:cNvCxnSpPr>
            <a:stCxn id="84" idx="1"/>
          </p:cNvCxnSpPr>
          <p:nvPr/>
        </p:nvCxnSpPr>
        <p:spPr>
          <a:xfrm flipH="1">
            <a:off x="2092822" y="1783169"/>
            <a:ext cx="48635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4792051" y="1174047"/>
            <a:ext cx="1980000" cy="3045206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0" name="Rounded Rectangle 89"/>
          <p:cNvSpPr/>
          <p:nvPr/>
        </p:nvSpPr>
        <p:spPr>
          <a:xfrm>
            <a:off x="4934826" y="1611923"/>
            <a:ext cx="1729433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91" name="TextBox 90"/>
          <p:cNvSpPr txBox="1"/>
          <p:nvPr/>
        </p:nvSpPr>
        <p:spPr>
          <a:xfrm>
            <a:off x="5241484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53</a:t>
            </a:r>
            <a:endParaRPr lang="nl-BE" dirty="0"/>
          </a:p>
        </p:txBody>
      </p:sp>
      <p:sp>
        <p:nvSpPr>
          <p:cNvPr id="92" name="Rounded Rectangle 91"/>
          <p:cNvSpPr/>
          <p:nvPr/>
        </p:nvSpPr>
        <p:spPr>
          <a:xfrm>
            <a:off x="4908869" y="3148499"/>
            <a:ext cx="174610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4" name="Rounded Rectangle 93"/>
          <p:cNvSpPr/>
          <p:nvPr/>
        </p:nvSpPr>
        <p:spPr>
          <a:xfrm>
            <a:off x="4908869" y="2147791"/>
            <a:ext cx="174610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4429453" y="1780961"/>
            <a:ext cx="540060" cy="22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-366817" y="1780961"/>
            <a:ext cx="68580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231849" y="1611923"/>
            <a:ext cx="1745223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100" name="Rounded Rectangle 99"/>
          <p:cNvSpPr/>
          <p:nvPr/>
        </p:nvSpPr>
        <p:spPr>
          <a:xfrm>
            <a:off x="2570018" y="2139271"/>
            <a:ext cx="1746103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4" name="Rounded Rectangle 103"/>
          <p:cNvSpPr/>
          <p:nvPr/>
        </p:nvSpPr>
        <p:spPr>
          <a:xfrm>
            <a:off x="2569441" y="2642465"/>
            <a:ext cx="1746187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6" name="Rounded Rectangle 105"/>
          <p:cNvSpPr/>
          <p:nvPr/>
        </p:nvSpPr>
        <p:spPr>
          <a:xfrm>
            <a:off x="7096876" y="1174049"/>
            <a:ext cx="1980000" cy="2570522"/>
          </a:xfrm>
          <a:prstGeom prst="roundRect">
            <a:avLst>
              <a:gd name="adj" fmla="val 9664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7" name="Rounded Rectangle 106"/>
          <p:cNvSpPr/>
          <p:nvPr/>
        </p:nvSpPr>
        <p:spPr>
          <a:xfrm>
            <a:off x="7236485" y="1611923"/>
            <a:ext cx="1723312" cy="342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/>
              <a:t>Header</a:t>
            </a:r>
            <a:endParaRPr lang="nl-BE" dirty="0"/>
          </a:p>
        </p:txBody>
      </p:sp>
      <p:sp>
        <p:nvSpPr>
          <p:cNvPr id="108" name="Rounded Rectangle 107"/>
          <p:cNvSpPr/>
          <p:nvPr/>
        </p:nvSpPr>
        <p:spPr>
          <a:xfrm>
            <a:off x="7213694" y="2658873"/>
            <a:ext cx="1746103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9" name="Rounded Rectangle 108"/>
          <p:cNvSpPr/>
          <p:nvPr/>
        </p:nvSpPr>
        <p:spPr>
          <a:xfrm>
            <a:off x="7213694" y="2147791"/>
            <a:ext cx="1746103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0" name="TextBox 109"/>
          <p:cNvSpPr txBox="1"/>
          <p:nvPr/>
        </p:nvSpPr>
        <p:spPr>
          <a:xfrm>
            <a:off x="7546309" y="117404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54</a:t>
            </a:r>
            <a:endParaRPr lang="nl-BE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6768434" y="1782065"/>
            <a:ext cx="469784" cy="1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/>
          <p:cNvSpPr/>
          <p:nvPr/>
        </p:nvSpPr>
        <p:spPr>
          <a:xfrm>
            <a:off x="230708" y="2634045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/>
              <a:t>5,10 </a:t>
            </a:r>
            <a:r>
              <a:rPr lang="nl-BE" sz="1400" dirty="0"/>
              <a:t>BTC </a:t>
            </a:r>
            <a:r>
              <a:rPr lang="nl-BE" dirty="0"/>
              <a:t>     →    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570018" y="3648853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114" name="Rounded Rectangle 113"/>
          <p:cNvSpPr/>
          <p:nvPr/>
        </p:nvSpPr>
        <p:spPr>
          <a:xfrm>
            <a:off x="4908869" y="2648145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dirty="0"/>
          </a:p>
        </p:txBody>
      </p:sp>
      <p:sp>
        <p:nvSpPr>
          <p:cNvPr id="115" name="Rounded Rectangle 114"/>
          <p:cNvSpPr/>
          <p:nvPr/>
        </p:nvSpPr>
        <p:spPr>
          <a:xfrm>
            <a:off x="4908869" y="3648853"/>
            <a:ext cx="1746364" cy="432048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/>
              <a:t>0,70 </a:t>
            </a:r>
            <a:r>
              <a:rPr lang="nl-BE" sz="1400" dirty="0"/>
              <a:t>BTC </a:t>
            </a:r>
            <a:r>
              <a:rPr lang="nl-BE" dirty="0"/>
              <a:t>     →    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44" y="2695359"/>
            <a:ext cx="324000" cy="3240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3" y="2695359"/>
            <a:ext cx="252315" cy="324000"/>
          </a:xfrm>
          <a:prstGeom prst="rect">
            <a:avLst/>
          </a:prstGeom>
        </p:spPr>
      </p:pic>
      <p:pic>
        <p:nvPicPr>
          <p:cNvPr id="11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08" y="3702877"/>
            <a:ext cx="248727" cy="3240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0" y="3702877"/>
            <a:ext cx="252315" cy="3240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7213694" y="3169955"/>
            <a:ext cx="1746364" cy="432048"/>
            <a:chOff x="7213694" y="3169955"/>
            <a:chExt cx="1746364" cy="432048"/>
          </a:xfrm>
        </p:grpSpPr>
        <p:sp>
          <p:nvSpPr>
            <p:cNvPr id="121" name="Rounded Rectangle 120"/>
            <p:cNvSpPr/>
            <p:nvPr/>
          </p:nvSpPr>
          <p:spPr>
            <a:xfrm>
              <a:off x="7213694" y="3169955"/>
              <a:ext cx="1746364" cy="432048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dirty="0" smtClean="0"/>
                <a:t>0,40 </a:t>
              </a:r>
              <a:r>
                <a:rPr lang="nl-BE" sz="1400" dirty="0"/>
                <a:t>BTC </a:t>
              </a:r>
              <a:r>
                <a:rPr lang="nl-BE" dirty="0"/>
                <a:t>     →    </a:t>
              </a:r>
            </a:p>
          </p:txBody>
        </p:sp>
        <p:pic>
          <p:nvPicPr>
            <p:cNvPr id="122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745" y="3223979"/>
              <a:ext cx="248727" cy="32400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56" y="3223979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0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91" grpId="0"/>
      <p:bldP spid="92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/>
      <p:bldP spid="114" grpId="0" animBg="1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nl-BE" dirty="0" smtClean="0"/>
              <a:t>Idea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6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27660"/>
            <a:ext cx="841050" cy="108000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6342"/>
            <a:ext cx="829091" cy="1080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55" y="5423127"/>
            <a:ext cx="1080000" cy="1080000"/>
          </a:xfrm>
          <a:prstGeom prst="rect">
            <a:avLst/>
          </a:prstGeom>
        </p:spPr>
      </p:pic>
      <p:pic>
        <p:nvPicPr>
          <p:cNvPr id="14" name="Picture 2" descr="http://www.clker.com/cliparts/5/z/K/D/E/s/business-person-black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9" y="1503623"/>
            <a:ext cx="775533" cy="10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0648"/>
              </p:ext>
            </p:extLst>
          </p:nvPr>
        </p:nvGraphicFramePr>
        <p:xfrm>
          <a:off x="4761530" y="1268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12" y="1664832"/>
            <a:ext cx="252315" cy="3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8" y="1664832"/>
            <a:ext cx="324000" cy="324000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84135"/>
              </p:ext>
            </p:extLst>
          </p:nvPr>
        </p:nvGraphicFramePr>
        <p:xfrm>
          <a:off x="4748859" y="5195095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41" y="5591167"/>
            <a:ext cx="252315" cy="32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67" y="5591167"/>
            <a:ext cx="324000" cy="324000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62676"/>
              </p:ext>
            </p:extLst>
          </p:nvPr>
        </p:nvGraphicFramePr>
        <p:xfrm>
          <a:off x="6523863" y="332598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45" y="3722052"/>
            <a:ext cx="252315" cy="32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71" y="3722052"/>
            <a:ext cx="324000" cy="32400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16570"/>
              </p:ext>
            </p:extLst>
          </p:nvPr>
        </p:nvGraphicFramePr>
        <p:xfrm>
          <a:off x="1223146" y="3025760"/>
          <a:ext cx="2471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Transaction</a:t>
                      </a:r>
                      <a:r>
                        <a:rPr lang="nl-BE" b="1" baseline="0" dirty="0" smtClean="0"/>
                        <a:t>s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5,1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dirty="0" smtClean="0"/>
                        <a:t>0,7 BTC        →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28" y="3421832"/>
            <a:ext cx="252315" cy="32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54" y="3421832"/>
            <a:ext cx="324000" cy="324000"/>
          </a:xfrm>
          <a:prstGeom prst="rect">
            <a:avLst/>
          </a:prstGeom>
        </p:spPr>
      </p:pic>
      <p:pic>
        <p:nvPicPr>
          <p:cNvPr id="56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35" y="3793845"/>
            <a:ext cx="248727" cy="324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46" y="3793845"/>
            <a:ext cx="252315" cy="3240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1222396" y="4148169"/>
            <a:ext cx="1707583" cy="369332"/>
            <a:chOff x="1238271" y="4148169"/>
            <a:chExt cx="1707583" cy="369332"/>
          </a:xfrm>
        </p:grpSpPr>
        <p:pic>
          <p:nvPicPr>
            <p:cNvPr id="58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943" y="432604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Bob</a:t>
            </a:r>
            <a:endParaRPr lang="nl-BE" dirty="0"/>
          </a:p>
        </p:txBody>
      </p:sp>
      <p:sp>
        <p:nvSpPr>
          <p:cNvPr id="51" name="TextBox 50"/>
          <p:cNvSpPr txBox="1"/>
          <p:nvPr/>
        </p:nvSpPr>
        <p:spPr>
          <a:xfrm>
            <a:off x="3784199" y="64173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Alice</a:t>
            </a:r>
            <a:endParaRPr lang="nl-BE" dirty="0"/>
          </a:p>
        </p:txBody>
      </p:sp>
      <p:sp>
        <p:nvSpPr>
          <p:cNvPr id="52" name="TextBox 51"/>
          <p:cNvSpPr txBox="1"/>
          <p:nvPr/>
        </p:nvSpPr>
        <p:spPr>
          <a:xfrm>
            <a:off x="5535970" y="452367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Charlie</a:t>
            </a:r>
            <a:endParaRPr lang="nl-BE" dirty="0"/>
          </a:p>
        </p:txBody>
      </p:sp>
      <p:sp>
        <p:nvSpPr>
          <p:cNvPr id="63" name="TextBox 62"/>
          <p:cNvSpPr txBox="1"/>
          <p:nvPr/>
        </p:nvSpPr>
        <p:spPr>
          <a:xfrm>
            <a:off x="3769452" y="2466286"/>
            <a:ext cx="6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Dave</a:t>
            </a:r>
            <a:endParaRPr lang="nl-BE" dirty="0"/>
          </a:p>
        </p:txBody>
      </p:sp>
      <p:grpSp>
        <p:nvGrpSpPr>
          <p:cNvPr id="80" name="Group 79"/>
          <p:cNvGrpSpPr/>
          <p:nvPr/>
        </p:nvGrpSpPr>
        <p:grpSpPr>
          <a:xfrm>
            <a:off x="4732554" y="6319272"/>
            <a:ext cx="1707583" cy="369332"/>
            <a:chOff x="1238271" y="4148169"/>
            <a:chExt cx="1707583" cy="369332"/>
          </a:xfrm>
        </p:grpSpPr>
        <p:pic>
          <p:nvPicPr>
            <p:cNvPr id="81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26250" y="4449185"/>
            <a:ext cx="1707583" cy="369332"/>
            <a:chOff x="1238271" y="4148169"/>
            <a:chExt cx="1707583" cy="369332"/>
          </a:xfrm>
        </p:grpSpPr>
        <p:pic>
          <p:nvPicPr>
            <p:cNvPr id="93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752012" y="2390608"/>
            <a:ext cx="1707583" cy="369332"/>
            <a:chOff x="1238271" y="4148169"/>
            <a:chExt cx="1707583" cy="369332"/>
          </a:xfrm>
        </p:grpSpPr>
        <p:pic>
          <p:nvPicPr>
            <p:cNvPr id="97" name="Content Placeholder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028" y="4161310"/>
              <a:ext cx="248727" cy="32400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854" y="4161310"/>
              <a:ext cx="324000" cy="324000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1238271" y="4148169"/>
              <a:ext cx="15114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dirty="0"/>
                <a:t>0,4</a:t>
              </a:r>
              <a:r>
                <a:rPr lang="nl-BE" dirty="0" smtClean="0"/>
                <a:t> BTC        </a:t>
              </a:r>
              <a:r>
                <a:rPr lang="nl-BE" dirty="0"/>
                <a:t>→</a:t>
              </a:r>
            </a:p>
          </p:txBody>
        </p:sp>
      </p:grpSp>
      <p:pic>
        <p:nvPicPr>
          <p:cNvPr id="68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2037353"/>
            <a:ext cx="248727" cy="324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2037353"/>
            <a:ext cx="252315" cy="324000"/>
          </a:xfrm>
          <a:prstGeom prst="rect">
            <a:avLst/>
          </a:prstGeom>
        </p:spPr>
      </p:pic>
      <p:pic>
        <p:nvPicPr>
          <p:cNvPr id="70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76" y="4086710"/>
            <a:ext cx="248727" cy="324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7" y="4086710"/>
            <a:ext cx="252315" cy="324000"/>
          </a:xfrm>
          <a:prstGeom prst="rect">
            <a:avLst/>
          </a:prstGeom>
        </p:spPr>
      </p:pic>
      <p:pic>
        <p:nvPicPr>
          <p:cNvPr id="72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4" y="5963612"/>
            <a:ext cx="248727" cy="324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5" y="5963612"/>
            <a:ext cx="252315" cy="324000"/>
          </a:xfrm>
          <a:prstGeom prst="rect">
            <a:avLst/>
          </a:prstGeom>
        </p:spPr>
      </p:pic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1158650" y="3339569"/>
            <a:ext cx="2830029" cy="1063552"/>
            <a:chOff x="1580004" y="2304504"/>
            <a:chExt cx="1953173" cy="734020"/>
          </a:xfrm>
        </p:grpSpPr>
        <p:grpSp>
          <p:nvGrpSpPr>
            <p:cNvPr id="75" name="Group 74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78" name="Elbow Connector 77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4701122" y="1511722"/>
            <a:ext cx="2830029" cy="1063552"/>
            <a:chOff x="1580004" y="2304504"/>
            <a:chExt cx="1953173" cy="73402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14" name="Elbow Connector 113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6440137" y="3570299"/>
            <a:ext cx="2830029" cy="1063552"/>
            <a:chOff x="1580004" y="2304504"/>
            <a:chExt cx="1953173" cy="734020"/>
          </a:xfrm>
        </p:grpSpPr>
        <p:grpSp>
          <p:nvGrpSpPr>
            <p:cNvPr id="135" name="Group 134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46" name="Rounded Rectangle 14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40" name="Rounded Rectangle 13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38" name="Elbow Connector 137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>
            <a:grpSpLocks noChangeAspect="1"/>
          </p:cNvGrpSpPr>
          <p:nvPr/>
        </p:nvGrpSpPr>
        <p:grpSpPr>
          <a:xfrm>
            <a:off x="4701121" y="5538441"/>
            <a:ext cx="2830029" cy="1063552"/>
            <a:chOff x="1580004" y="2304504"/>
            <a:chExt cx="1953173" cy="73402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76" name="Rounded Rectangle 17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70" name="Rounded Rectangle 16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5" name="Rounded Rectangle 16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7" name="Rounded Rectangle 16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62" name="Elbow Connector 161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lbow Connector 162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911250" y="3336836"/>
            <a:ext cx="1051857" cy="1063552"/>
            <a:chOff x="1970377" y="5407229"/>
            <a:chExt cx="1051857" cy="1063552"/>
          </a:xfrm>
        </p:grpSpPr>
        <p:grpSp>
          <p:nvGrpSpPr>
            <p:cNvPr id="187" name="Group 186"/>
            <p:cNvGrpSpPr/>
            <p:nvPr/>
          </p:nvGrpSpPr>
          <p:grpSpPr>
            <a:xfrm>
              <a:off x="2278909" y="5407229"/>
              <a:ext cx="743325" cy="1063552"/>
              <a:chOff x="611560" y="836712"/>
              <a:chExt cx="1728192" cy="2952328"/>
            </a:xfrm>
          </p:grpSpPr>
          <p:sp>
            <p:nvSpPr>
              <p:cNvPr id="190" name="Rounded Rectangle 18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88" name="Elbow Connector 187"/>
            <p:cNvCxnSpPr/>
            <p:nvPr/>
          </p:nvCxnSpPr>
          <p:spPr>
            <a:xfrm rot="10800000">
              <a:off x="1970377" y="5692572"/>
              <a:ext cx="365133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7443233" y="1524692"/>
            <a:ext cx="1051857" cy="1063552"/>
            <a:chOff x="1970377" y="5407229"/>
            <a:chExt cx="1051857" cy="1063552"/>
          </a:xfrm>
        </p:grpSpPr>
        <p:grpSp>
          <p:nvGrpSpPr>
            <p:cNvPr id="209" name="Group 208"/>
            <p:cNvGrpSpPr/>
            <p:nvPr/>
          </p:nvGrpSpPr>
          <p:grpSpPr>
            <a:xfrm>
              <a:off x="2278909" y="5407229"/>
              <a:ext cx="743325" cy="1063552"/>
              <a:chOff x="611560" y="836712"/>
              <a:chExt cx="1728192" cy="2952328"/>
            </a:xfrm>
          </p:grpSpPr>
          <p:sp>
            <p:nvSpPr>
              <p:cNvPr id="211" name="Rounded Rectangle 210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210" name="Elbow Connector 209"/>
            <p:cNvCxnSpPr/>
            <p:nvPr/>
          </p:nvCxnSpPr>
          <p:spPr>
            <a:xfrm rot="10800000">
              <a:off x="1970377" y="5692572"/>
              <a:ext cx="365133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7453722" y="5538441"/>
            <a:ext cx="1051857" cy="1063552"/>
            <a:chOff x="1970377" y="5407229"/>
            <a:chExt cx="1051857" cy="1063552"/>
          </a:xfrm>
        </p:grpSpPr>
        <p:grpSp>
          <p:nvGrpSpPr>
            <p:cNvPr id="218" name="Group 217"/>
            <p:cNvGrpSpPr/>
            <p:nvPr/>
          </p:nvGrpSpPr>
          <p:grpSpPr>
            <a:xfrm>
              <a:off x="2278909" y="5407229"/>
              <a:ext cx="743325" cy="1063552"/>
              <a:chOff x="611560" y="836712"/>
              <a:chExt cx="1728192" cy="2952328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1" name="Rounded Rectangle 22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4" name="Rounded Rectangle 22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219" name="Elbow Connector 218"/>
            <p:cNvCxnSpPr/>
            <p:nvPr/>
          </p:nvCxnSpPr>
          <p:spPr>
            <a:xfrm rot="10800000">
              <a:off x="1970377" y="5692572"/>
              <a:ext cx="365133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9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5" y="14512"/>
            <a:ext cx="8229600" cy="861085"/>
          </a:xfrm>
        </p:spPr>
        <p:txBody>
          <a:bodyPr/>
          <a:lstStyle/>
          <a:p>
            <a:r>
              <a:rPr lang="nl-BE" dirty="0" err="1" smtClean="0"/>
              <a:t>Pseudonyms</a:t>
            </a:r>
            <a:r>
              <a:rPr lang="nl-BE" dirty="0" smtClean="0"/>
              <a:t> </a:t>
            </a:r>
            <a:r>
              <a:rPr lang="nl-BE" dirty="0"/>
              <a:t>&amp; </a:t>
            </a:r>
            <a:r>
              <a:rPr lang="nl-BE" dirty="0" smtClean="0"/>
              <a:t>Keys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15364" name="Picture 4" descr="http://image.bayimg.com/91dda23369518e4580629359d92ec34e9d39fb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364"/>
            <a:ext cx="9180970" cy="49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79" y="4242767"/>
            <a:ext cx="982928" cy="9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97" y="4265580"/>
            <a:ext cx="881606" cy="881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71998" y="1050543"/>
            <a:ext cx="1746364" cy="432048"/>
            <a:chOff x="7213694" y="3169955"/>
            <a:chExt cx="1746364" cy="432048"/>
          </a:xfrm>
        </p:grpSpPr>
        <p:sp>
          <p:nvSpPr>
            <p:cNvPr id="14" name="Rounded Rectangle 13"/>
            <p:cNvSpPr/>
            <p:nvPr/>
          </p:nvSpPr>
          <p:spPr>
            <a:xfrm>
              <a:off x="7213694" y="3169955"/>
              <a:ext cx="1746364" cy="432048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dirty="0" smtClean="0"/>
                <a:t>0,40 </a:t>
              </a:r>
              <a:r>
                <a:rPr lang="nl-BE" sz="1400" dirty="0"/>
                <a:t>BTC </a:t>
              </a:r>
              <a:r>
                <a:rPr lang="nl-BE" dirty="0"/>
                <a:t>     →    </a:t>
              </a:r>
            </a:p>
          </p:txBody>
        </p:sp>
        <p:pic>
          <p:nvPicPr>
            <p:cNvPr id="15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745" y="3223979"/>
              <a:ext cx="248727" cy="324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56" y="3223979"/>
              <a:ext cx="324000" cy="324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274281" y="1050543"/>
            <a:ext cx="1746364" cy="432048"/>
            <a:chOff x="7213694" y="3169955"/>
            <a:chExt cx="1746364" cy="432048"/>
          </a:xfrm>
        </p:grpSpPr>
        <p:sp>
          <p:nvSpPr>
            <p:cNvPr id="17" name="Rounded Rectangle 16"/>
            <p:cNvSpPr/>
            <p:nvPr/>
          </p:nvSpPr>
          <p:spPr>
            <a:xfrm>
              <a:off x="7213694" y="3169955"/>
              <a:ext cx="1746364" cy="432048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dirty="0" smtClean="0"/>
                <a:t>0,40 </a:t>
              </a:r>
              <a:r>
                <a:rPr lang="nl-BE" sz="1400" dirty="0"/>
                <a:t>BTC </a:t>
              </a:r>
              <a:r>
                <a:rPr lang="nl-BE" dirty="0"/>
                <a:t>     →    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632" y="326085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352" y="326085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2064385" y="1065336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/>
              <a:t>Not</a:t>
            </a:r>
            <a:endParaRPr lang="nl-B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83125" y="106533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but</a:t>
            </a:r>
            <a:endParaRPr lang="nl-BE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152400" y="2082800"/>
            <a:ext cx="2428240" cy="1778000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</a:rPr>
              <a:t>Required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to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digitally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sign</a:t>
            </a:r>
            <a:r>
              <a:rPr lang="nl-BE" sz="2000" dirty="0" smtClean="0">
                <a:solidFill>
                  <a:schemeClr val="tx1"/>
                </a:solidFill>
              </a:rPr>
              <a:t> a transaction in </a:t>
            </a:r>
            <a:r>
              <a:rPr lang="nl-BE" sz="2000" dirty="0" err="1" smtClean="0">
                <a:solidFill>
                  <a:schemeClr val="tx1"/>
                </a:solidFill>
              </a:rPr>
              <a:t>the</a:t>
            </a:r>
            <a:r>
              <a:rPr lang="nl-BE" sz="2000" dirty="0" smtClean="0">
                <a:solidFill>
                  <a:schemeClr val="tx1"/>
                </a:solidFill>
              </a:rPr>
              <a:t> name of </a:t>
            </a:r>
            <a:r>
              <a:rPr lang="nl-BE" sz="2000" dirty="0" err="1" smtClean="0">
                <a:solidFill>
                  <a:schemeClr val="tx1"/>
                </a:solidFill>
              </a:rPr>
              <a:t>the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corresponding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pseudonym</a:t>
            </a:r>
            <a:endParaRPr lang="fr-B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92227" y="-387424"/>
            <a:ext cx="1763645" cy="1393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48"/>
            <a:ext cx="3203848" cy="830064"/>
          </a:xfrm>
        </p:spPr>
        <p:txBody>
          <a:bodyPr/>
          <a:lstStyle/>
          <a:p>
            <a:r>
              <a:rPr lang="nl-BE" dirty="0" smtClean="0"/>
              <a:t>Network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8</a:t>
            </a:fld>
            <a:endParaRPr lang="nl-BE" dirty="0"/>
          </a:p>
        </p:txBody>
      </p:sp>
      <p:sp>
        <p:nvSpPr>
          <p:cNvPr id="7" name="Oval 6"/>
          <p:cNvSpPr/>
          <p:nvPr/>
        </p:nvSpPr>
        <p:spPr>
          <a:xfrm>
            <a:off x="3241948" y="2570860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37772" y="1030680"/>
            <a:ext cx="2304256" cy="4240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37772" y="1454716"/>
            <a:ext cx="1584176" cy="129614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1948" y="1030680"/>
            <a:ext cx="720080" cy="172018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837772" y="1454716"/>
            <a:ext cx="720080" cy="28083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21948" y="2750860"/>
            <a:ext cx="1800200" cy="117483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57852" y="3925692"/>
            <a:ext cx="2664296" cy="3373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42028" y="1030680"/>
            <a:ext cx="1204427" cy="1116859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421948" y="2189808"/>
            <a:ext cx="1900915" cy="56105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402148" y="2161020"/>
            <a:ext cx="2196264" cy="14168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22148" y="3577856"/>
            <a:ext cx="2376264" cy="347836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153716" y="848654"/>
            <a:ext cx="968712" cy="364051"/>
            <a:chOff x="1580004" y="2304504"/>
            <a:chExt cx="1953173" cy="734020"/>
          </a:xfrm>
        </p:grpSpPr>
        <p:grpSp>
          <p:nvGrpSpPr>
            <p:cNvPr id="43" name="Group 42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46" name="Elbow Connector 45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3492872" y="418632"/>
            <a:ext cx="968712" cy="364051"/>
            <a:chOff x="1580004" y="2304504"/>
            <a:chExt cx="1953173" cy="734020"/>
          </a:xfrm>
        </p:grpSpPr>
        <p:grpSp>
          <p:nvGrpSpPr>
            <p:cNvPr id="67" name="Group 66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70" name="Elbow Connector 69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4538092" y="3338276"/>
            <a:ext cx="968712" cy="364051"/>
            <a:chOff x="1580004" y="2304504"/>
            <a:chExt cx="1953173" cy="734020"/>
          </a:xfrm>
        </p:grpSpPr>
        <p:grpSp>
          <p:nvGrpSpPr>
            <p:cNvPr id="163" name="Group 162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80" name="Rounded Rectangle 17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68" name="Rounded Rectangle 16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1" name="Rounded Rectangle 17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66" name="Elbow Connector 165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649660" y="2764911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4" name="Straight Connector 213"/>
          <p:cNvCxnSpPr/>
          <p:nvPr/>
        </p:nvCxnSpPr>
        <p:spPr>
          <a:xfrm flipH="1">
            <a:off x="829660" y="1454716"/>
            <a:ext cx="1008112" cy="148373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 flipV="1">
            <a:off x="829660" y="2996678"/>
            <a:ext cx="1800200" cy="126635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1909614" y="3654981"/>
            <a:ext cx="968712" cy="364051"/>
            <a:chOff x="1580004" y="2304504"/>
            <a:chExt cx="1953173" cy="73402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42" name="Elbow Connector 141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Elbow Connector 142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Oval 215"/>
          <p:cNvSpPr/>
          <p:nvPr/>
        </p:nvSpPr>
        <p:spPr>
          <a:xfrm>
            <a:off x="6981990" y="2080201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7" name="Straight Connector 216"/>
          <p:cNvCxnSpPr/>
          <p:nvPr/>
        </p:nvCxnSpPr>
        <p:spPr>
          <a:xfrm flipH="1" flipV="1">
            <a:off x="5322864" y="2147540"/>
            <a:ext cx="1839126" cy="11507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7169624" y="2289253"/>
            <a:ext cx="402947" cy="135979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6956813" y="2938446"/>
            <a:ext cx="968712" cy="364051"/>
            <a:chOff x="1580004" y="2304504"/>
            <a:chExt cx="1953173" cy="734020"/>
          </a:xfrm>
        </p:grpSpPr>
        <p:grpSp>
          <p:nvGrpSpPr>
            <p:cNvPr id="187" name="Group 186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190" name="Elbow Connector 189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9" name="Straight Connector 218"/>
          <p:cNvCxnSpPr/>
          <p:nvPr/>
        </p:nvCxnSpPr>
        <p:spPr>
          <a:xfrm flipH="1" flipV="1">
            <a:off x="4161998" y="1061758"/>
            <a:ext cx="2999992" cy="120085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682108" y="1540111"/>
            <a:ext cx="968712" cy="364051"/>
            <a:chOff x="1580004" y="2304504"/>
            <a:chExt cx="1953173" cy="734020"/>
          </a:xfrm>
        </p:grpSpPr>
        <p:grpSp>
          <p:nvGrpSpPr>
            <p:cNvPr id="91" name="Group 90"/>
            <p:cNvGrpSpPr/>
            <p:nvPr/>
          </p:nvGrpSpPr>
          <p:grpSpPr>
            <a:xfrm>
              <a:off x="1580004" y="2304504"/>
              <a:ext cx="513013" cy="734020"/>
              <a:chOff x="611560" y="836712"/>
              <a:chExt cx="1728192" cy="2952328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300084" y="2304504"/>
              <a:ext cx="513013" cy="734020"/>
              <a:chOff x="611560" y="836712"/>
              <a:chExt cx="1728192" cy="2952328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020164" y="2304504"/>
              <a:ext cx="513013" cy="734020"/>
              <a:chOff x="611560" y="836712"/>
              <a:chExt cx="1728192" cy="2952328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611560" y="836712"/>
                <a:ext cx="1728192" cy="2952328"/>
              </a:xfrm>
              <a:prstGeom prst="roundRect">
                <a:avLst>
                  <a:gd name="adj" fmla="val 966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791580" y="3140968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791580" y="2636912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791580" y="2132856"/>
                <a:ext cx="1368152" cy="43204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791580" y="1308956"/>
                <a:ext cx="1368152" cy="63968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88987" y="836712"/>
                <a:ext cx="622305" cy="148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BE" dirty="0"/>
              </a:p>
            </p:txBody>
          </p:sp>
        </p:grpSp>
        <p:cxnSp>
          <p:nvCxnSpPr>
            <p:cNvPr id="94" name="Elbow Connector 93"/>
            <p:cNvCxnSpPr/>
            <p:nvPr/>
          </p:nvCxnSpPr>
          <p:spPr>
            <a:xfrm rot="10800000">
              <a:off x="2807227" y="2501436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/>
            <p:nvPr/>
          </p:nvCxnSpPr>
          <p:spPr>
            <a:xfrm rot="10800000">
              <a:off x="2106090" y="2479958"/>
              <a:ext cx="252000" cy="0"/>
            </a:xfrm>
            <a:prstGeom prst="bentConnector3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1657772" y="1274716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2377852" y="4083028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/>
          <p:cNvSpPr/>
          <p:nvPr/>
        </p:nvSpPr>
        <p:spPr>
          <a:xfrm>
            <a:off x="5042148" y="374569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/>
          <p:cNvSpPr/>
          <p:nvPr/>
        </p:nvSpPr>
        <p:spPr>
          <a:xfrm>
            <a:off x="5169367" y="1967539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/>
          <p:nvPr/>
        </p:nvSpPr>
        <p:spPr>
          <a:xfrm>
            <a:off x="7418412" y="339785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l 5"/>
          <p:cNvSpPr/>
          <p:nvPr/>
        </p:nvSpPr>
        <p:spPr>
          <a:xfrm>
            <a:off x="3962028" y="85068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2" name="TextBox 221"/>
          <p:cNvSpPr txBox="1"/>
          <p:nvPr/>
        </p:nvSpPr>
        <p:spPr>
          <a:xfrm>
            <a:off x="7712092" y="44624"/>
            <a:ext cx="1414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Block </a:t>
            </a:r>
            <a:r>
              <a:rPr lang="nl-BE" dirty="0" err="1" smtClean="0"/>
              <a:t>creator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Full node</a:t>
            </a:r>
            <a:br>
              <a:rPr lang="nl-BE" dirty="0" smtClean="0"/>
            </a:br>
            <a:r>
              <a:rPr lang="nl-BE" dirty="0" smtClean="0"/>
              <a:t>Light node</a:t>
            </a:r>
            <a:endParaRPr lang="nl-BE" dirty="0"/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7560100" y="12193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7560100" y="684064"/>
            <a:ext cx="180000" cy="18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7560100" y="402998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61" name="Group 260"/>
          <p:cNvGrpSpPr/>
          <p:nvPr/>
        </p:nvGrpSpPr>
        <p:grpSpPr>
          <a:xfrm>
            <a:off x="8028070" y="2938055"/>
            <a:ext cx="254438" cy="364051"/>
            <a:chOff x="611560" y="836712"/>
            <a:chExt cx="1728192" cy="2952328"/>
          </a:xfrm>
        </p:grpSpPr>
        <p:sp>
          <p:nvSpPr>
            <p:cNvPr id="262" name="Rounded Rectangle 261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268" name="Elbow Connector 267"/>
          <p:cNvCxnSpPr/>
          <p:nvPr/>
        </p:nvCxnSpPr>
        <p:spPr>
          <a:xfrm rot="10800000">
            <a:off x="7922460" y="3035727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/>
        </p:nvGrpSpPr>
        <p:grpSpPr>
          <a:xfrm>
            <a:off x="5614930" y="3338275"/>
            <a:ext cx="254438" cy="364051"/>
            <a:chOff x="611560" y="836712"/>
            <a:chExt cx="1728192" cy="2952328"/>
          </a:xfrm>
        </p:grpSpPr>
        <p:sp>
          <p:nvSpPr>
            <p:cNvPr id="270" name="Rounded Rectangle 269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276" name="Elbow Connector 275"/>
          <p:cNvCxnSpPr/>
          <p:nvPr/>
        </p:nvCxnSpPr>
        <p:spPr>
          <a:xfrm rot="10800000">
            <a:off x="5509320" y="3435947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2987510" y="3649050"/>
            <a:ext cx="254438" cy="364051"/>
            <a:chOff x="611560" y="836712"/>
            <a:chExt cx="1728192" cy="2952328"/>
          </a:xfrm>
        </p:grpSpPr>
        <p:sp>
          <p:nvSpPr>
            <p:cNvPr id="286" name="Rounded Rectangle 285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292" name="Elbow Connector 291"/>
          <p:cNvCxnSpPr/>
          <p:nvPr/>
        </p:nvCxnSpPr>
        <p:spPr>
          <a:xfrm rot="10800000">
            <a:off x="2881900" y="3746722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5760570" y="1540111"/>
            <a:ext cx="254438" cy="364051"/>
            <a:chOff x="611560" y="836712"/>
            <a:chExt cx="1728192" cy="2952328"/>
          </a:xfrm>
        </p:grpSpPr>
        <p:sp>
          <p:nvSpPr>
            <p:cNvPr id="294" name="Rounded Rectangle 293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300" name="Elbow Connector 299"/>
          <p:cNvCxnSpPr/>
          <p:nvPr/>
        </p:nvCxnSpPr>
        <p:spPr>
          <a:xfrm rot="10800000">
            <a:off x="5654960" y="1637783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/>
          <p:cNvGrpSpPr/>
          <p:nvPr/>
        </p:nvGrpSpPr>
        <p:grpSpPr>
          <a:xfrm>
            <a:off x="4571686" y="418192"/>
            <a:ext cx="254438" cy="364051"/>
            <a:chOff x="611560" y="836712"/>
            <a:chExt cx="1728192" cy="2952328"/>
          </a:xfrm>
        </p:grpSpPr>
        <p:sp>
          <p:nvSpPr>
            <p:cNvPr id="302" name="Rounded Rectangle 301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308" name="Elbow Connector 307"/>
          <p:cNvCxnSpPr/>
          <p:nvPr/>
        </p:nvCxnSpPr>
        <p:spPr>
          <a:xfrm rot="10800000">
            <a:off x="4466076" y="515864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" name="Group 308"/>
          <p:cNvGrpSpPr/>
          <p:nvPr/>
        </p:nvGrpSpPr>
        <p:grpSpPr>
          <a:xfrm>
            <a:off x="2230933" y="848853"/>
            <a:ext cx="254438" cy="364051"/>
            <a:chOff x="611560" y="836712"/>
            <a:chExt cx="1728192" cy="2952328"/>
          </a:xfrm>
        </p:grpSpPr>
        <p:sp>
          <p:nvSpPr>
            <p:cNvPr id="310" name="Rounded Rectangle 309"/>
            <p:cNvSpPr/>
            <p:nvPr/>
          </p:nvSpPr>
          <p:spPr>
            <a:xfrm>
              <a:off x="611560" y="836712"/>
              <a:ext cx="1728192" cy="2952328"/>
            </a:xfrm>
            <a:prstGeom prst="roundRect">
              <a:avLst>
                <a:gd name="adj" fmla="val 966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791580" y="3140968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791580" y="2636912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791580" y="2132856"/>
              <a:ext cx="1368152" cy="43204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791580" y="1308956"/>
              <a:ext cx="1368152" cy="63968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988987" y="836712"/>
              <a:ext cx="622305" cy="148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dirty="0"/>
            </a:p>
          </p:txBody>
        </p:sp>
      </p:grpSp>
      <p:cxnSp>
        <p:nvCxnSpPr>
          <p:cNvPr id="316" name="Elbow Connector 315"/>
          <p:cNvCxnSpPr/>
          <p:nvPr/>
        </p:nvCxnSpPr>
        <p:spPr>
          <a:xfrm rot="10800000">
            <a:off x="2125323" y="946525"/>
            <a:ext cx="124984" cy="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8" y="2837916"/>
            <a:ext cx="397043" cy="517201"/>
          </a:xfrm>
        </p:spPr>
      </p:pic>
      <p:grpSp>
        <p:nvGrpSpPr>
          <p:cNvPr id="12" name="Group 11"/>
          <p:cNvGrpSpPr/>
          <p:nvPr/>
        </p:nvGrpSpPr>
        <p:grpSpPr>
          <a:xfrm>
            <a:off x="0" y="5198228"/>
            <a:ext cx="9144000" cy="1707533"/>
            <a:chOff x="0" y="5198228"/>
            <a:chExt cx="9144000" cy="1707533"/>
          </a:xfrm>
        </p:grpSpPr>
        <p:sp>
          <p:nvSpPr>
            <p:cNvPr id="351" name="Rectangle 350"/>
            <p:cNvSpPr/>
            <p:nvPr/>
          </p:nvSpPr>
          <p:spPr>
            <a:xfrm>
              <a:off x="0" y="5216878"/>
              <a:ext cx="9144000" cy="16411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352" name="Group 351"/>
            <p:cNvGrpSpPr/>
            <p:nvPr/>
          </p:nvGrpSpPr>
          <p:grpSpPr>
            <a:xfrm>
              <a:off x="1970270" y="5641236"/>
              <a:ext cx="1527951" cy="558184"/>
              <a:chOff x="1580004" y="2304504"/>
              <a:chExt cx="1953173" cy="734020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1580004" y="2304504"/>
                <a:ext cx="513013" cy="734020"/>
                <a:chOff x="611560" y="836712"/>
                <a:chExt cx="1728192" cy="2952328"/>
              </a:xfrm>
            </p:grpSpPr>
            <p:sp>
              <p:nvSpPr>
                <p:cNvPr id="380" name="Rounded Rectangle 379"/>
                <p:cNvSpPr/>
                <p:nvPr/>
              </p:nvSpPr>
              <p:spPr>
                <a:xfrm>
                  <a:off x="611560" y="836712"/>
                  <a:ext cx="1728192" cy="2952328"/>
                </a:xfrm>
                <a:prstGeom prst="roundRect">
                  <a:avLst>
                    <a:gd name="adj" fmla="val 9664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1" name="Rounded Rectangle 380"/>
                <p:cNvSpPr/>
                <p:nvPr/>
              </p:nvSpPr>
              <p:spPr>
                <a:xfrm>
                  <a:off x="791580" y="3140968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2" name="Rounded Rectangle 381"/>
                <p:cNvSpPr/>
                <p:nvPr/>
              </p:nvSpPr>
              <p:spPr>
                <a:xfrm>
                  <a:off x="791580" y="2636912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3" name="Rounded Rectangle 382"/>
                <p:cNvSpPr/>
                <p:nvPr/>
              </p:nvSpPr>
              <p:spPr>
                <a:xfrm>
                  <a:off x="791580" y="2132856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4" name="Rounded Rectangle 383"/>
                <p:cNvSpPr/>
                <p:nvPr/>
              </p:nvSpPr>
              <p:spPr>
                <a:xfrm>
                  <a:off x="791580" y="1308956"/>
                  <a:ext cx="1368152" cy="63968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85" name="TextBox 384"/>
                <p:cNvSpPr txBox="1"/>
                <p:nvPr/>
              </p:nvSpPr>
              <p:spPr>
                <a:xfrm>
                  <a:off x="988987" y="836712"/>
                  <a:ext cx="622305" cy="1485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BE" dirty="0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300084" y="2304504"/>
                <a:ext cx="513013" cy="734020"/>
                <a:chOff x="611560" y="836712"/>
                <a:chExt cx="1728192" cy="2952328"/>
              </a:xfrm>
            </p:grpSpPr>
            <p:sp>
              <p:nvSpPr>
                <p:cNvPr id="364" name="Rounded Rectangle 363"/>
                <p:cNvSpPr/>
                <p:nvPr/>
              </p:nvSpPr>
              <p:spPr>
                <a:xfrm>
                  <a:off x="611560" y="836712"/>
                  <a:ext cx="1728192" cy="2952328"/>
                </a:xfrm>
                <a:prstGeom prst="roundRect">
                  <a:avLst>
                    <a:gd name="adj" fmla="val 9664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5" name="Rounded Rectangle 374"/>
                <p:cNvSpPr/>
                <p:nvPr/>
              </p:nvSpPr>
              <p:spPr>
                <a:xfrm>
                  <a:off x="791580" y="3140968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>
                  <a:off x="791580" y="2636912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7" name="Rounded Rectangle 376"/>
                <p:cNvSpPr/>
                <p:nvPr/>
              </p:nvSpPr>
              <p:spPr>
                <a:xfrm>
                  <a:off x="791580" y="2132856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8" name="Rounded Rectangle 377"/>
                <p:cNvSpPr/>
                <p:nvPr/>
              </p:nvSpPr>
              <p:spPr>
                <a:xfrm>
                  <a:off x="791580" y="1308956"/>
                  <a:ext cx="1368152" cy="63968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79" name="TextBox 378"/>
                <p:cNvSpPr txBox="1"/>
                <p:nvPr/>
              </p:nvSpPr>
              <p:spPr>
                <a:xfrm>
                  <a:off x="988987" y="836712"/>
                  <a:ext cx="622305" cy="1485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BE" dirty="0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3020164" y="2304504"/>
                <a:ext cx="513013" cy="734020"/>
                <a:chOff x="611560" y="836712"/>
                <a:chExt cx="1728192" cy="2952328"/>
              </a:xfrm>
            </p:grpSpPr>
            <p:sp>
              <p:nvSpPr>
                <p:cNvPr id="358" name="Rounded Rectangle 357"/>
                <p:cNvSpPr/>
                <p:nvPr/>
              </p:nvSpPr>
              <p:spPr>
                <a:xfrm>
                  <a:off x="611560" y="836712"/>
                  <a:ext cx="1728192" cy="2952328"/>
                </a:xfrm>
                <a:prstGeom prst="roundRect">
                  <a:avLst>
                    <a:gd name="adj" fmla="val 9664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59" name="Rounded Rectangle 358"/>
                <p:cNvSpPr/>
                <p:nvPr/>
              </p:nvSpPr>
              <p:spPr>
                <a:xfrm>
                  <a:off x="791580" y="3140968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0" name="Rounded Rectangle 359"/>
                <p:cNvSpPr/>
                <p:nvPr/>
              </p:nvSpPr>
              <p:spPr>
                <a:xfrm>
                  <a:off x="791580" y="2636912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1" name="Rounded Rectangle 360"/>
                <p:cNvSpPr/>
                <p:nvPr/>
              </p:nvSpPr>
              <p:spPr>
                <a:xfrm>
                  <a:off x="791580" y="2132856"/>
                  <a:ext cx="1368152" cy="432048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2" name="Rounded Rectangle 361"/>
                <p:cNvSpPr/>
                <p:nvPr/>
              </p:nvSpPr>
              <p:spPr>
                <a:xfrm>
                  <a:off x="791580" y="1308956"/>
                  <a:ext cx="1368152" cy="639688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dirty="0"/>
                </a:p>
              </p:txBody>
            </p:sp>
            <p:sp>
              <p:nvSpPr>
                <p:cNvPr id="363" name="TextBox 362"/>
                <p:cNvSpPr txBox="1"/>
                <p:nvPr/>
              </p:nvSpPr>
              <p:spPr>
                <a:xfrm>
                  <a:off x="988987" y="836712"/>
                  <a:ext cx="622305" cy="1485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nl-BE" dirty="0"/>
                </a:p>
              </p:txBody>
            </p:sp>
          </p:grpSp>
          <p:cxnSp>
            <p:nvCxnSpPr>
              <p:cNvPr id="356" name="Elbow Connector 355"/>
              <p:cNvCxnSpPr/>
              <p:nvPr/>
            </p:nvCxnSpPr>
            <p:spPr>
              <a:xfrm rot="10800000">
                <a:off x="2807227" y="2501436"/>
                <a:ext cx="252000" cy="0"/>
              </a:xfrm>
              <a:prstGeom prst="bentConnector3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Elbow Connector 356"/>
              <p:cNvCxnSpPr/>
              <p:nvPr/>
            </p:nvCxnSpPr>
            <p:spPr>
              <a:xfrm rot="10800000">
                <a:off x="2106090" y="2479958"/>
                <a:ext cx="252000" cy="0"/>
              </a:xfrm>
              <a:prstGeom prst="bentConnector3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6" name="TextBox 385"/>
            <p:cNvSpPr txBox="1"/>
            <p:nvPr/>
          </p:nvSpPr>
          <p:spPr>
            <a:xfrm>
              <a:off x="2107833" y="5216878"/>
              <a:ext cx="1326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Blockchain</a:t>
              </a:r>
              <a:endParaRPr lang="nl-BE" sz="2000" b="1" dirty="0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1966663" y="6259430"/>
              <a:ext cx="15259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 err="1" smtClean="0"/>
                <a:t>append-only</a:t>
              </a:r>
              <a:endParaRPr lang="nl-BE" dirty="0" smtClean="0"/>
            </a:p>
            <a:p>
              <a:pPr algn="ctr"/>
              <a:r>
                <a:rPr lang="nl-B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Bitcoin</a:t>
              </a:r>
              <a:r>
                <a:rPr lang="nl-BE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nl-BE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history</a:t>
              </a:r>
              <a:endParaRPr lang="nl-B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6029910" y="5198228"/>
              <a:ext cx="783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UTXO</a:t>
              </a:r>
              <a:endParaRPr lang="nl-BE" sz="2000" b="1" dirty="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5524788" y="6259430"/>
              <a:ext cx="1835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dirty="0" smtClean="0"/>
                <a:t>Relevant info</a:t>
              </a:r>
            </a:p>
            <a:p>
              <a:pPr algn="ctr"/>
              <a:r>
                <a:rPr lang="nl-BE" dirty="0" smtClean="0">
                  <a:solidFill>
                    <a:schemeClr val="bg1">
                      <a:lumMod val="50000"/>
                    </a:schemeClr>
                  </a:solidFill>
                </a:rPr>
                <a:t>Most recent state</a:t>
              </a:r>
            </a:p>
          </p:txBody>
        </p:sp>
      </p:grpSp>
      <p:graphicFrame>
        <p:nvGraphicFramePr>
          <p:cNvPr id="373" name="Table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29599"/>
              </p:ext>
            </p:extLst>
          </p:nvPr>
        </p:nvGraphicFramePr>
        <p:xfrm>
          <a:off x="1502694" y="1729439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4" name="Table 3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0944"/>
              </p:ext>
            </p:extLst>
          </p:nvPr>
        </p:nvGraphicFramePr>
        <p:xfrm>
          <a:off x="3829774" y="1274716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1" name="Table 3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48437"/>
              </p:ext>
            </p:extLst>
          </p:nvPr>
        </p:nvGraphicFramePr>
        <p:xfrm>
          <a:off x="5054340" y="2404855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2" name="Table 3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2451"/>
              </p:ext>
            </p:extLst>
          </p:nvPr>
        </p:nvGraphicFramePr>
        <p:xfrm>
          <a:off x="2243858" y="4475052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3" name="Table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79418"/>
              </p:ext>
            </p:extLst>
          </p:nvPr>
        </p:nvGraphicFramePr>
        <p:xfrm>
          <a:off x="4844776" y="4116179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4" name="Table 3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08748"/>
              </p:ext>
            </p:extLst>
          </p:nvPr>
        </p:nvGraphicFramePr>
        <p:xfrm>
          <a:off x="7305288" y="3807263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5" name="Table 3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30329"/>
              </p:ext>
            </p:extLst>
          </p:nvPr>
        </p:nvGraphicFramePr>
        <p:xfrm>
          <a:off x="6057481" y="5547615"/>
          <a:ext cx="754743" cy="79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29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UTXO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endParaRPr lang="nl-BE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183741" y="1685625"/>
            <a:ext cx="1440000" cy="1440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50" y="286037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3A45-2F2E-4036-9237-CECECC4D93FA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68" y="1101761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24" y="19704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39" y="168562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92" y="2990417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93" y="1539427"/>
            <a:ext cx="1886856" cy="178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459730" y="2962529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/>
          <p:cNvSpPr/>
          <p:nvPr/>
        </p:nvSpPr>
        <p:spPr>
          <a:xfrm>
            <a:off x="6133168" y="2244089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l 13"/>
          <p:cNvSpPr/>
          <p:nvPr/>
        </p:nvSpPr>
        <p:spPr>
          <a:xfrm>
            <a:off x="6691960" y="1641761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/>
          <p:cNvSpPr/>
          <p:nvPr/>
        </p:nvSpPr>
        <p:spPr>
          <a:xfrm>
            <a:off x="7468462" y="2026385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7359610" y="2802887"/>
            <a:ext cx="144000" cy="144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37622" y="121518"/>
            <a:ext cx="0" cy="66784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6971" y="27174"/>
            <a:ext cx="354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400" dirty="0"/>
              <a:t>Permissionless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37632" y="27174"/>
            <a:ext cx="326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400" dirty="0"/>
              <a:t>P</a:t>
            </a:r>
            <a:r>
              <a:rPr lang="nl-BE" sz="4400" dirty="0" smtClean="0"/>
              <a:t>ermissioned</a:t>
            </a:r>
            <a:endParaRPr lang="nl-BE" sz="4400" dirty="0"/>
          </a:p>
        </p:txBody>
      </p:sp>
      <p:sp>
        <p:nvSpPr>
          <p:cNvPr id="23" name="Rectangle 22"/>
          <p:cNvSpPr/>
          <p:nvPr/>
        </p:nvSpPr>
        <p:spPr>
          <a:xfrm>
            <a:off x="95626" y="4477660"/>
            <a:ext cx="4320000" cy="391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</a:rPr>
              <a:t>Accessible</a:t>
            </a:r>
            <a:r>
              <a:rPr lang="nl-BE" b="1" dirty="0" smtClean="0">
                <a:solidFill>
                  <a:schemeClr val="tx1"/>
                </a:solidFill>
              </a:rPr>
              <a:t> &amp; </a:t>
            </a:r>
            <a:r>
              <a:rPr lang="nl-BE" b="1" dirty="0" err="1" smtClean="0">
                <a:solidFill>
                  <a:schemeClr val="tx1"/>
                </a:solidFill>
              </a:rPr>
              <a:t>usable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by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whole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world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65919" y="4477658"/>
            <a:ext cx="4320000" cy="391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Extra </a:t>
            </a:r>
            <a:r>
              <a:rPr lang="nl-BE" b="1" dirty="0" err="1" smtClean="0">
                <a:solidFill>
                  <a:schemeClr val="tx1"/>
                </a:solidFill>
              </a:rPr>
              <a:t>layer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for</a:t>
            </a:r>
            <a:r>
              <a:rPr lang="nl-BE" b="1" dirty="0" smtClean="0">
                <a:solidFill>
                  <a:schemeClr val="tx1"/>
                </a:solidFill>
              </a:rPr>
              <a:t> access control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626" y="4931946"/>
            <a:ext cx="4320000" cy="391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</a:rPr>
              <a:t>Ofter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very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inefficient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65919" y="4931944"/>
            <a:ext cx="4320000" cy="391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</a:rPr>
              <a:t>Much</a:t>
            </a:r>
            <a:r>
              <a:rPr lang="nl-BE" b="1" dirty="0" smtClean="0">
                <a:solidFill>
                  <a:schemeClr val="tx1"/>
                </a:solidFill>
              </a:rPr>
              <a:t> more </a:t>
            </a:r>
            <a:r>
              <a:rPr lang="nl-BE" b="1" dirty="0" err="1" smtClean="0">
                <a:solidFill>
                  <a:schemeClr val="tx1"/>
                </a:solidFill>
              </a:rPr>
              <a:t>efficient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626" y="5849968"/>
            <a:ext cx="4320000" cy="391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Trust </a:t>
            </a:r>
            <a:r>
              <a:rPr lang="nl-BE" b="1" dirty="0" err="1" smtClean="0">
                <a:solidFill>
                  <a:schemeClr val="tx1"/>
                </a:solidFill>
              </a:rPr>
              <a:t>distributed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5919" y="5849966"/>
            <a:ext cx="4320000" cy="391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Trust </a:t>
            </a:r>
            <a:r>
              <a:rPr lang="nl-BE" b="1" dirty="0" err="1" smtClean="0">
                <a:solidFill>
                  <a:schemeClr val="tx1"/>
                </a:solidFill>
              </a:rPr>
              <a:t>decentralized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626" y="6310790"/>
            <a:ext cx="4320000" cy="391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Crypto </a:t>
            </a:r>
            <a:r>
              <a:rPr lang="nl-BE" b="1" dirty="0" err="1" smtClean="0">
                <a:solidFill>
                  <a:schemeClr val="tx1"/>
                </a:solidFill>
              </a:rPr>
              <a:t>currency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required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5919" y="6310788"/>
            <a:ext cx="4320000" cy="391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No </a:t>
            </a:r>
            <a:r>
              <a:rPr lang="nl-BE" b="1" dirty="0" err="1">
                <a:solidFill>
                  <a:schemeClr val="tx1"/>
                </a:solidFill>
              </a:rPr>
              <a:t>c</a:t>
            </a:r>
            <a:r>
              <a:rPr lang="nl-BE" b="1" dirty="0" err="1" smtClean="0">
                <a:solidFill>
                  <a:schemeClr val="tx1"/>
                </a:solidFill>
              </a:rPr>
              <a:t>ryptocurrency</a:t>
            </a:r>
            <a:r>
              <a:rPr lang="nl-BE" b="1" dirty="0" smtClean="0">
                <a:solidFill>
                  <a:schemeClr val="tx1"/>
                </a:solidFill>
              </a:rPr>
              <a:t> </a:t>
            </a:r>
            <a:r>
              <a:rPr lang="nl-BE" b="1" dirty="0" err="1" smtClean="0">
                <a:solidFill>
                  <a:schemeClr val="tx1"/>
                </a:solidFill>
              </a:rPr>
              <a:t>required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41" name="Picture 4" descr="http://www.canbike.org/public/images/030114/Bitcoin_Logo_Horizontal_Dark-48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6" y="3883291"/>
            <a:ext cx="172584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mage result for ethereum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51" y="3761305"/>
            <a:ext cx="2452491" cy="6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mage result for hyperledger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37" y="3908512"/>
            <a:ext cx="2179195" cy="4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54886" y="59561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/>
              <a:t>Public / open</a:t>
            </a:r>
            <a:endParaRPr lang="nl-BE" b="1" spc="200" dirty="0"/>
          </a:p>
        </p:txBody>
      </p:sp>
      <p:sp>
        <p:nvSpPr>
          <p:cNvPr id="39" name="TextBox 38"/>
          <p:cNvSpPr txBox="1"/>
          <p:nvPr/>
        </p:nvSpPr>
        <p:spPr>
          <a:xfrm>
            <a:off x="5229790" y="595610"/>
            <a:ext cx="306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/>
              <a:t>Enterprise / Consortium</a:t>
            </a:r>
            <a:endParaRPr lang="nl-BE" b="1" spc="200" dirty="0"/>
          </a:p>
        </p:txBody>
      </p:sp>
      <p:pic>
        <p:nvPicPr>
          <p:cNvPr id="26626" name="Picture 2" descr="http://res.cloudinary.com/hrscywv4p/image/upload/c_limit,fl_lossy,h_1440,w_720,f_auto,q_auto/v1/1104395/MultiChainLogo_Text_Right_tvx7j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41" y="3960895"/>
            <a:ext cx="2028859" cy="3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 rot="20111642">
            <a:off x="119800" y="537126"/>
            <a:ext cx="2581155" cy="68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err="1" smtClean="0"/>
              <a:t>Compare</a:t>
            </a:r>
            <a:r>
              <a:rPr lang="nl-BE" sz="2400" dirty="0" smtClean="0"/>
              <a:t> </a:t>
            </a:r>
            <a:r>
              <a:rPr lang="nl-BE" sz="2400" dirty="0" err="1" smtClean="0"/>
              <a:t>with</a:t>
            </a:r>
            <a:r>
              <a:rPr lang="nl-BE" sz="2400" dirty="0" smtClean="0"/>
              <a:t> Internet</a:t>
            </a:r>
            <a:endParaRPr lang="fr-BE" sz="2400" dirty="0"/>
          </a:p>
        </p:txBody>
      </p:sp>
      <p:sp>
        <p:nvSpPr>
          <p:cNvPr id="37" name="Rounded Rectangle 36"/>
          <p:cNvSpPr/>
          <p:nvPr/>
        </p:nvSpPr>
        <p:spPr>
          <a:xfrm rot="20111642">
            <a:off x="4741910" y="576733"/>
            <a:ext cx="2581155" cy="680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err="1" smtClean="0"/>
              <a:t>Compare</a:t>
            </a:r>
            <a:r>
              <a:rPr lang="nl-BE" sz="2400" dirty="0" smtClean="0"/>
              <a:t> </a:t>
            </a:r>
            <a:r>
              <a:rPr lang="nl-BE" sz="2400" dirty="0" err="1" smtClean="0"/>
              <a:t>with</a:t>
            </a:r>
            <a:r>
              <a:rPr lang="nl-BE" sz="2400" dirty="0" smtClean="0"/>
              <a:t> Intranet</a:t>
            </a:r>
            <a:endParaRPr lang="fr-BE" sz="2400" dirty="0"/>
          </a:p>
        </p:txBody>
      </p:sp>
      <p:sp>
        <p:nvSpPr>
          <p:cNvPr id="40" name="Rectangle 39"/>
          <p:cNvSpPr/>
          <p:nvPr/>
        </p:nvSpPr>
        <p:spPr>
          <a:xfrm>
            <a:off x="95626" y="5399306"/>
            <a:ext cx="4320000" cy="391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Slower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5919" y="5399304"/>
            <a:ext cx="4320000" cy="391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>
                <a:solidFill>
                  <a:schemeClr val="tx1"/>
                </a:solidFill>
              </a:rPr>
              <a:t>Faster</a:t>
            </a:r>
            <a:r>
              <a:rPr lang="nl-BE" b="1" dirty="0" smtClean="0">
                <a:solidFill>
                  <a:schemeClr val="tx1"/>
                </a:solidFill>
              </a:rPr>
              <a:t> (more </a:t>
            </a:r>
            <a:r>
              <a:rPr lang="nl-BE" b="1" dirty="0" err="1" smtClean="0">
                <a:solidFill>
                  <a:schemeClr val="tx1"/>
                </a:solidFill>
              </a:rPr>
              <a:t>tx</a:t>
            </a:r>
            <a:r>
              <a:rPr lang="nl-BE" b="1" dirty="0" smtClean="0">
                <a:solidFill>
                  <a:schemeClr val="tx1"/>
                </a:solidFill>
              </a:rPr>
              <a:t>/s, more </a:t>
            </a:r>
            <a:r>
              <a:rPr lang="nl-BE" b="1" dirty="0" err="1" smtClean="0">
                <a:solidFill>
                  <a:schemeClr val="tx1"/>
                </a:solidFill>
              </a:rPr>
              <a:t>blocks</a:t>
            </a:r>
            <a:r>
              <a:rPr lang="nl-BE" b="1" dirty="0" smtClean="0">
                <a:solidFill>
                  <a:schemeClr val="tx1"/>
                </a:solidFill>
              </a:rPr>
              <a:t>/s)</a:t>
            </a:r>
            <a:endParaRPr lang="nl-B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20EFE7AA9E56B84FB1D6B88B129296880026940ED495637D4DB48A03DBC681D9F20B0028C2655EC9A273469F65B24B18C795D6" ma:contentTypeVersion="20" ma:contentTypeDescription="" ma:contentTypeScope="" ma:versionID="693bdc08662ff4176fbb9a6110a26dfe">
  <xsd:schema xmlns:xsd="http://www.w3.org/2001/XMLSchema" xmlns:xs="http://www.w3.org/2001/XMLSchema" xmlns:p="http://schemas.microsoft.com/office/2006/metadata/properties" xmlns:ns2="9e7a122f-2e67-4044-bb10-cbb6dc42e3aa" xmlns:ns3="http://schemas.microsoft.com/sharepoint.v3" xmlns:ns4="6c2ef7ed-c2f8-46e5-bc8a-af14b0d2a9a1" xmlns:ns5="157086f0-446e-43a7-b94b-a50bc52c739c" targetNamespace="http://schemas.microsoft.com/office/2006/metadata/properties" ma:root="true" ma:fieldsID="99c5f97ce5ab189299446cbb2b8fe68e" ns2:_="" ns3:_="" ns4:_="" ns5:_="">
    <xsd:import namespace="9e7a122f-2e67-4044-bb10-cbb6dc42e3aa"/>
    <xsd:import namespace="http://schemas.microsoft.com/sharepoint.v3"/>
    <xsd:import namespace="6c2ef7ed-c2f8-46e5-bc8a-af14b0d2a9a1"/>
    <xsd:import namespace="157086f0-446e-43a7-b94b-a50bc52c739c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CategoryDescription" minOccurs="0"/>
                <xsd:element ref="ns4:KeyDocument" minOccurs="0"/>
                <xsd:element ref="ns4:IsArchived" minOccurs="0"/>
                <xsd:element ref="ns4:TaxKeywordTaxHTField" minOccurs="0"/>
                <xsd:element ref="ns4:TaxCatchAll" minOccurs="0"/>
                <xsd:element ref="ns2:g159131ef9cf4bcf91575741c737189a" minOccurs="0"/>
                <xsd:element ref="ns5:ProjectBi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a122f-2e67-4044-bb10-cbb6dc42e3aa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Document Type" ma:list="{b5b17c73-543e-4452-8272-56b02497366e}" ma:internalName="Document_x0020_Type" ma:showField="Title" ma:web="9e7a122f-2e67-4044-bb10-cbb6dc42e3aa">
      <xsd:simpleType>
        <xsd:restriction base="dms:Lookup"/>
      </xsd:simpleType>
    </xsd:element>
    <xsd:element name="g159131ef9cf4bcf91575741c737189a" ma:index="15" nillable="true" ma:taxonomy="true" ma:internalName="g159131ef9cf4bcf91575741c737189a" ma:taxonomyFieldName="Organisational_x0020_Keywords" ma:displayName="Organisational Keywords" ma:default="" ma:fieldId="{0159131e-f9cf-4bcf-9157-5741c737189a}" ma:taxonomyMulti="true" ma:sspId="f9f758b7-f6eb-44e3-bd59-2cbef40d0fc5" ma:termSetId="7261737b-9b78-4ff0-881a-1c5d5006ffb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KeyDocument" ma:index="6" nillable="true" ma:displayName="KeyDocument" ma:default="0" ma:description="Allow to promote a document to key document status" ma:internalName="KeyDocument">
      <xsd:simpleType>
        <xsd:restriction base="dms:Boolean"/>
      </xsd:simpleType>
    </xsd:element>
    <xsd:element name="IsArchived" ma:index="7" nillable="true" ma:displayName="IsArchived" ma:default="0" ma:description="Allow to display the document only in Archive View" ma:internalName="IsArchived">
      <xsd:simpleType>
        <xsd:restriction base="dms:Boolean"/>
      </xsd:simple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523672b5-cecb-49a2-93b6-f77294116280}" ma:internalName="TaxCatchAll" ma:showField="CatchAllData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086f0-446e-43a7-b94b-a50bc52c739c" elementFormDefault="qualified">
    <xsd:import namespace="http://schemas.microsoft.com/office/2006/documentManagement/types"/>
    <xsd:import namespace="http://schemas.microsoft.com/office/infopath/2007/PartnerControls"/>
    <xsd:element name="ProjectBis" ma:index="17" ma:displayName="Project" ma:list="{662e3e5f-6c4e-4f20-8a08-581e9cfb60aa}" ma:internalName="ProjectBis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c2ef7ed-c2f8-46e5-bc8a-af14b0d2a9a1">
      <Terms xmlns="http://schemas.microsoft.com/office/infopath/2007/PartnerControls"/>
    </TaxKeywordTaxHTField>
    <IsArchived xmlns="6c2ef7ed-c2f8-46e5-bc8a-af14b0d2a9a1">false</IsArchived>
    <KeyDocument xmlns="6c2ef7ed-c2f8-46e5-bc8a-af14b0d2a9a1">false</KeyDocument>
    <CategoryDescription xmlns="http://schemas.microsoft.com/sharepoint.v3" xsi:nil="true"/>
    <g159131ef9cf4bcf91575741c737189a xmlns="9e7a122f-2e67-4044-bb10-cbb6dc42e3aa">
      <Terms xmlns="http://schemas.microsoft.com/office/infopath/2007/PartnerControls"/>
    </g159131ef9cf4bcf91575741c737189a>
    <Document_x0020_Type xmlns="9e7a122f-2e67-4044-bb10-cbb6dc42e3aa">3</Document_x0020_Type>
    <TaxCatchAll xmlns="6c2ef7ed-c2f8-46e5-bc8a-af14b0d2a9a1"/>
    <ProjectBis xmlns="157086f0-446e-43a7-b94b-a50bc52c739c">47</ProjectBis>
  </documentManagement>
</p:properties>
</file>

<file path=customXml/item3.xml><?xml version="1.0" encoding="utf-8"?>
<?mso-contentType ?>
<SharedContentType xmlns="Microsoft.SharePoint.Taxonomy.ContentTypeSync" SourceId="f9f758b7-f6eb-44e3-bd59-2cbef40d0fc5" ContentTypeId="0x01010020EFE7AA9E56B84FB1D6B88B12929688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29C5A-79BC-4372-8A40-F4B7006AF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a122f-2e67-4044-bb10-cbb6dc42e3aa"/>
    <ds:schemaRef ds:uri="http://schemas.microsoft.com/sharepoint.v3"/>
    <ds:schemaRef ds:uri="6c2ef7ed-c2f8-46e5-bc8a-af14b0d2a9a1"/>
    <ds:schemaRef ds:uri="157086f0-446e-43a7-b94b-a50bc52c7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EB89CD-203B-44BB-9498-AE3BBAEC8AAC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157086f0-446e-43a7-b94b-a50bc52c739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.v3"/>
    <ds:schemaRef ds:uri="9e7a122f-2e67-4044-bb10-cbb6dc42e3aa"/>
    <ds:schemaRef ds:uri="6c2ef7ed-c2f8-46e5-bc8a-af14b0d2a9a1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089FFB-F5F6-4B2A-A652-7442D59FFF2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46329</TotalTime>
  <Words>1525</Words>
  <Application>Microsoft Office PowerPoint</Application>
  <PresentationFormat>On-screen Show (4:3)</PresentationFormat>
  <Paragraphs>427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Verdana</vt:lpstr>
      <vt:lpstr>Office Theme</vt:lpstr>
      <vt:lpstr>1_Office Theme</vt:lpstr>
      <vt:lpstr>2_Office Theme</vt:lpstr>
      <vt:lpstr>Photo Editor Photo</vt:lpstr>
      <vt:lpstr>PowerPoint Presentation</vt:lpstr>
      <vt:lpstr>Blockchain is about Trust </vt:lpstr>
      <vt:lpstr>Idea</vt:lpstr>
      <vt:lpstr>Idea</vt:lpstr>
      <vt:lpstr>Blockchain</vt:lpstr>
      <vt:lpstr>Idea</vt:lpstr>
      <vt:lpstr>Pseudonyms &amp; Keys</vt:lpstr>
      <vt:lpstr>Network</vt:lpstr>
      <vt:lpstr>PowerPoint Presentation</vt:lpstr>
      <vt:lpstr>Blockchain is about Trust </vt:lpstr>
      <vt:lpstr>Registration of Facts</vt:lpstr>
      <vt:lpstr>Registration of Facts</vt:lpstr>
      <vt:lpstr>Transfer of Assets</vt:lpstr>
      <vt:lpstr>Enforcements of Agreements</vt:lpstr>
      <vt:lpstr>Smart Contracts</vt:lpstr>
      <vt:lpstr>Smart Contract Blockchain</vt:lpstr>
      <vt:lpstr>Network</vt:lpstr>
      <vt:lpstr>Smart Contracts - Summarized</vt:lpstr>
      <vt:lpstr>Privacy &amp; Confidentiality</vt:lpstr>
      <vt:lpstr>PowerPoint Presentation</vt:lpstr>
      <vt:lpstr>Bugs in Smart Contracts</vt:lpstr>
      <vt:lpstr>Future Functionality</vt:lpstr>
      <vt:lpstr>PowerPoint Presentation</vt:lpstr>
      <vt:lpstr>Questions &amp; Contact 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RVA - 11/12/2017</dc:title>
  <dc:creator>Verslype Kristof</dc:creator>
  <cp:lastModifiedBy>Frank Robben (KSZ-BCSS)</cp:lastModifiedBy>
  <cp:revision>3007</cp:revision>
  <cp:lastPrinted>2017-01-24T08:22:10Z</cp:lastPrinted>
  <dcterms:created xsi:type="dcterms:W3CDTF">2016-02-09T15:23:56Z</dcterms:created>
  <dcterms:modified xsi:type="dcterms:W3CDTF">2018-06-15T22:32:40Z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0x01010020EFE7AA9E56B84FB1D6B88B129296880026940ED495637D4DB48A03DBC681D9F20B0028C2655EC9A273469F65B24B18C795D6</vt:lpwstr>
  </property>
  <property fmtid="{D5CDD505-2E9C-101B-9397-08002B2CF9AE}" pid="3" name="TaxKeyword">
    <vt:lpwstr/>
  </property>
  <property fmtid="{D5CDD505-2E9C-101B-9397-08002B2CF9AE}" pid="4" name="Organisational Keywords">
    <vt:lpwstr/>
  </property>
  <property fmtid="{D5CDD505-2E9C-101B-9397-08002B2CF9AE}" pid="5" name="ContentType">
    <vt:lpwstr>Powerpoint</vt:lpwstr>
  </property>
  <property fmtid="{D5CDD505-2E9C-101B-9397-08002B2CF9AE}" pid="6" name="Document Type">
    <vt:lpwstr>3</vt:lpwstr>
  </property>
  <property fmtid="{D5CDD505-2E9C-101B-9397-08002B2CF9AE}" pid="7" name="CategoryDescription">
    <vt:lpwstr/>
  </property>
  <property fmtid="{D5CDD505-2E9C-101B-9397-08002B2CF9AE}" pid="8" name="KeyDocument">
    <vt:lpwstr>0</vt:lpwstr>
  </property>
  <property fmtid="{D5CDD505-2E9C-101B-9397-08002B2CF9AE}" pid="9" name="IsArchived">
    <vt:lpwstr>0</vt:lpwstr>
  </property>
  <property fmtid="{D5CDD505-2E9C-101B-9397-08002B2CF9AE}" pid="10" name="ProjectBis">
    <vt:lpwstr>70</vt:lpwstr>
  </property>
  <property fmtid="{D5CDD505-2E9C-101B-9397-08002B2CF9AE}" pid="11" name="CenterCategory">
    <vt:lpwstr/>
  </property>
</Properties>
</file>