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98" r:id="rId5"/>
    <p:sldId id="282" r:id="rId6"/>
    <p:sldId id="276" r:id="rId7"/>
    <p:sldId id="303" r:id="rId8"/>
    <p:sldId id="304" r:id="rId9"/>
    <p:sldId id="315" r:id="rId10"/>
    <p:sldId id="306" r:id="rId11"/>
    <p:sldId id="307" r:id="rId12"/>
    <p:sldId id="308" r:id="rId13"/>
    <p:sldId id="309" r:id="rId14"/>
    <p:sldId id="310" r:id="rId15"/>
    <p:sldId id="278" r:id="rId16"/>
    <p:sldId id="279" r:id="rId17"/>
    <p:sldId id="280" r:id="rId18"/>
    <p:sldId id="313" r:id="rId19"/>
    <p:sldId id="281" r:id="rId20"/>
    <p:sldId id="305" r:id="rId21"/>
    <p:sldId id="283" r:id="rId22"/>
    <p:sldId id="284" r:id="rId23"/>
    <p:sldId id="296" r:id="rId24"/>
    <p:sldId id="285" r:id="rId25"/>
    <p:sldId id="266" r:id="rId26"/>
    <p:sldId id="287" r:id="rId27"/>
    <p:sldId id="297" r:id="rId28"/>
    <p:sldId id="312" r:id="rId29"/>
    <p:sldId id="314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Robben (KSZ-BCSS)" initials="FR(" lastIdx="1" clrIdx="0">
    <p:extLst/>
  </p:cmAuthor>
  <p:cmAuthor id="2" name="Sanne Miseur (KSZ-BCSS)" initials="SM(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Documenten\Documenten%20website\Uitgewisselde%20berich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5371828521428E-2"/>
          <c:y val="7.407407407407407E-2"/>
          <c:w val="0.87753018372703417"/>
          <c:h val="0.84167468649752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'[Uitgewisselde berichten.xlsx]Sheet1'!$A$1:$A$7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'[Uitgewisselde berichten.xlsx]Sheet1'!$B$1:$B$7</c:f>
              <c:numCache>
                <c:formatCode>General</c:formatCode>
                <c:ptCount val="7"/>
                <c:pt idx="0">
                  <c:v>722.55194400000005</c:v>
                </c:pt>
                <c:pt idx="1">
                  <c:v>784.05499599999996</c:v>
                </c:pt>
                <c:pt idx="2">
                  <c:v>945.51228600000002</c:v>
                </c:pt>
                <c:pt idx="3">
                  <c:v>1005.868869</c:v>
                </c:pt>
                <c:pt idx="4">
                  <c:v>1072.5498259999999</c:v>
                </c:pt>
                <c:pt idx="5">
                  <c:v>1109.5771130000001</c:v>
                </c:pt>
                <c:pt idx="6">
                  <c:v>1116.728304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83-4EDE-8D58-54A3B413A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53632"/>
        <c:axId val="80455168"/>
      </c:lineChart>
      <c:catAx>
        <c:axId val="8045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455168"/>
        <c:crosses val="autoZero"/>
        <c:auto val="1"/>
        <c:lblAlgn val="ctr"/>
        <c:lblOffset val="100"/>
        <c:noMultiLvlLbl val="0"/>
      </c:catAx>
      <c:valAx>
        <c:axId val="80455168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45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A0A4-FC70-4343-86F8-141D9E757163}" type="datetimeFigureOut">
              <a:rPr lang="nl-BE" smtClean="0"/>
              <a:t>26/05/2018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CDC7-44A0-4BDC-8D00-A2136F7B79D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1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BC17D-7774-43FE-987C-7D682A3CD72E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BE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4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CDC7-44A0-4BDC-8D00-A2136F7B79D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554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C1B34-521A-49E6-8A4D-8F381790AD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7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2"/>
          <a:stretch/>
        </p:blipFill>
        <p:spPr>
          <a:xfrm>
            <a:off x="1147907" y="287205"/>
            <a:ext cx="6808469" cy="60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51"/>
            <a:ext cx="8229600" cy="63408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0" kern="1200" dirty="0">
                <a:solidFill>
                  <a:srgbClr val="0087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4335"/>
            <a:ext cx="2133600" cy="393665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61202"/>
            <a:ext cx="8229600" cy="57606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481041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0470"/>
            <a:ext cx="6696744" cy="69624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25/05/2018</a:t>
            </a:r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9230E-FFBB-4CCB-ABD7-198084EDE768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9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627"/>
            <a:ext cx="8229600" cy="578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75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05200" y="649287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2D13F0A-9D12-40B2-9A0D-F71E91851488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ct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lang="en-US" sz="3200" b="0" kern="1200" dirty="0">
          <a:solidFill>
            <a:srgbClr val="0087B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Uhrv5k6rXAhXCwxQKHdI0BKoQjRwIBw&amp;url=https://awaken-love.net/more-womens-testimonies/&amp;psig=AOvVaw0JWu2tptL-mxlSapAPOOvk&amp;ust=15100648121917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rct=j&amp;q=&amp;esrc=s&amp;source=images&amp;cd=&amp;cad=rja&amp;uact=8&amp;ved=0ahUKEwiUhrv5k6rXAhXCwxQKHdI0BKoQjRwIBw&amp;url=https://awaken-love.net/more-womens-testimonies/&amp;psig=AOvVaw0JWu2tptL-mxlSapAPOOvk&amp;ust=15100648121917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5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ym typeface="Arial" charset="0"/>
              </a:rPr>
              <a:t>Stand van </a:t>
            </a:r>
            <a:r>
              <a:rPr lang="en-US" altLang="en-US" dirty="0" err="1" smtClean="0">
                <a:sym typeface="Arial" charset="0"/>
              </a:rPr>
              <a:t>zaken</a:t>
            </a:r>
            <a:endParaRPr lang="en-US" altLang="en-US" dirty="0" smtClean="0">
              <a:sym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/>
              <a:t>21,8 </a:t>
            </a:r>
            <a:r>
              <a:rPr lang="en-US" altLang="en-US" dirty="0" err="1" smtClean="0"/>
              <a:t>miljoen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verschillende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personen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ingeschreven</a:t>
            </a:r>
            <a:r>
              <a:rPr lang="en-US" altLang="en-US" dirty="0" smtClean="0"/>
              <a:t> in </a:t>
            </a:r>
            <a:r>
              <a:rPr lang="en-US" altLang="en-US" dirty="0" err="1" smtClean="0">
                <a:sym typeface="Arial" charset="0"/>
              </a:rPr>
              <a:t>verwijzingsrepertorium</a:t>
            </a:r>
            <a:r>
              <a:rPr lang="en-US" altLang="en-US" dirty="0" smtClean="0"/>
              <a:t> </a:t>
            </a:r>
          </a:p>
          <a:p>
            <a:pPr>
              <a:defRPr/>
            </a:pPr>
            <a:r>
              <a:rPr lang="fr-FR" altLang="en-US" dirty="0" smtClean="0"/>
              <a:t>242,5 </a:t>
            </a:r>
            <a:r>
              <a:rPr lang="fr-FR" altLang="en-US" dirty="0" err="1" smtClean="0"/>
              <a:t>miljoen</a:t>
            </a:r>
            <a:r>
              <a:rPr lang="fr-FR" altLang="en-US" dirty="0" smtClean="0"/>
              <a:t> </a:t>
            </a:r>
            <a:r>
              <a:rPr lang="nl-NL" altLang="en-US" dirty="0" smtClean="0"/>
              <a:t> actieve dossiers in verwijzingsrepertorium</a:t>
            </a:r>
            <a:endParaRPr lang="fr-BE" altLang="en-US" dirty="0" smtClean="0"/>
          </a:p>
          <a:p>
            <a:pPr>
              <a:defRPr/>
            </a:pPr>
            <a:r>
              <a:rPr lang="en-US" altLang="en-US" dirty="0" err="1" smtClean="0"/>
              <a:t>elke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persoon</a:t>
            </a:r>
            <a:r>
              <a:rPr lang="en-US" altLang="en-US" dirty="0" smtClean="0"/>
              <a:t> is </a:t>
            </a:r>
            <a:r>
              <a:rPr lang="en-US" altLang="en-US" dirty="0" err="1" smtClean="0"/>
              <a:t>gemiddeld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gekend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bij</a:t>
            </a:r>
            <a:r>
              <a:rPr lang="en-US" altLang="en-US" dirty="0" smtClean="0"/>
              <a:t> 12,89 </a:t>
            </a:r>
            <a:r>
              <a:rPr lang="en-US" altLang="en-US" dirty="0" err="1" smtClean="0"/>
              <a:t>actoren</a:t>
            </a:r>
            <a:endParaRPr lang="en-US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 smtClean="0"/>
          </a:p>
          <a:p>
            <a:pPr>
              <a:defRPr/>
            </a:pPr>
            <a:endParaRPr lang="fr-BE" altLang="en-US" dirty="0"/>
          </a:p>
          <a:p>
            <a:pPr>
              <a:defRPr/>
            </a:pPr>
            <a:r>
              <a:rPr lang="fr-BE" altLang="en-US" dirty="0" smtClean="0"/>
              <a:t>1.116.728.304 </a:t>
            </a:r>
            <a:r>
              <a:rPr lang="fr-BE" altLang="en-US" dirty="0" err="1" smtClean="0"/>
              <a:t>uitgewisselde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berichten</a:t>
            </a:r>
            <a:r>
              <a:rPr lang="fr-BE" altLang="en-US" dirty="0" smtClean="0"/>
              <a:t> in 2017</a:t>
            </a:r>
            <a:endParaRPr lang="en-US" altLang="en-US" dirty="0" smtClean="0"/>
          </a:p>
          <a:p>
            <a:pPr>
              <a:defRPr/>
            </a:pPr>
            <a:endParaRPr lang="fr-FR" altLang="en-US" dirty="0" smtClean="0"/>
          </a:p>
          <a:p>
            <a:pPr>
              <a:defRPr/>
            </a:pPr>
            <a:endParaRPr lang="fr-FR" altLang="en-US" dirty="0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786569"/>
              </p:ext>
            </p:extLst>
          </p:nvPr>
        </p:nvGraphicFramePr>
        <p:xfrm>
          <a:off x="899592" y="2492896"/>
          <a:ext cx="547260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Stand van zaken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856"/>
            <a:ext cx="8928992" cy="554000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Stand van zaken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6" y="980728"/>
            <a:ext cx="8932200" cy="3816424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Stand van zaken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68720" cy="432048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smtClean="0"/>
              <a:t>Stand van zaken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7"/>
            <a:ext cx="8928992" cy="39868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Datamodellering en </a:t>
            </a: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once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en-US" dirty="0" smtClean="0"/>
          </a:p>
          <a:p>
            <a:r>
              <a:rPr lang="nl-BE" altLang="en-US" u="sng" dirty="0" smtClean="0"/>
              <a:t>modellering</a:t>
            </a:r>
            <a:r>
              <a:rPr lang="nl-BE" altLang="en-US" dirty="0" smtClean="0"/>
              <a:t> van de informatie (‘legoblokjesfilosofie’)</a:t>
            </a:r>
          </a:p>
          <a:p>
            <a:pPr lvl="1"/>
            <a:r>
              <a:rPr lang="nl-BE" altLang="en-US" dirty="0" smtClean="0"/>
              <a:t>op een wijze die zo nauw mogelijk aansluit bij de realiteit</a:t>
            </a:r>
          </a:p>
          <a:p>
            <a:pPr lvl="1"/>
            <a:r>
              <a:rPr lang="nl-BE" altLang="en-US" dirty="0" smtClean="0"/>
              <a:t>zodat die </a:t>
            </a:r>
            <a:r>
              <a:rPr lang="nl-BE" altLang="en-US" u="sng" dirty="0" smtClean="0"/>
              <a:t>multifunctioneel</a:t>
            </a:r>
            <a:r>
              <a:rPr lang="nl-BE" altLang="en-US" dirty="0" smtClean="0"/>
              <a:t> kan worden gebruikt </a:t>
            </a:r>
          </a:p>
          <a:p>
            <a:endParaRPr lang="nl-BE" altLang="en-US" dirty="0" smtClean="0"/>
          </a:p>
          <a:p>
            <a:r>
              <a:rPr lang="nl-BE" altLang="en-US" u="sng" dirty="0" smtClean="0"/>
              <a:t>eenmalige inzameling van feitelijke informatie</a:t>
            </a:r>
            <a:r>
              <a:rPr lang="nl-BE" altLang="en-US" dirty="0" smtClean="0"/>
              <a:t> bij burgers en ondernemingen in coördinatie tussen alle actoren</a:t>
            </a:r>
          </a:p>
          <a:p>
            <a:pPr lvl="1"/>
            <a:r>
              <a:rPr lang="nl-BE" altLang="en-US" dirty="0" smtClean="0"/>
              <a:t>via een kanaal gekozen door de burgers en ondernemingen</a:t>
            </a:r>
          </a:p>
          <a:p>
            <a:pPr lvl="1"/>
            <a:r>
              <a:rPr lang="nl-BE" altLang="en-US" dirty="0" smtClean="0"/>
              <a:t>bij voorkeur van toepassing tot toepassing</a:t>
            </a:r>
          </a:p>
          <a:p>
            <a:pPr lvl="1"/>
            <a:r>
              <a:rPr lang="nl-BE" altLang="en-US" dirty="0" smtClean="0"/>
              <a:t>met de mogelijkheid tot kwaliteitscontrole door degene waarbij de informatie wordt ingezameld vóór de informatieoverdracht</a:t>
            </a:r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Taakverdeling en hergebruik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altLang="en-US" u="sng" dirty="0" smtClean="0"/>
              <a:t>taakverdeling</a:t>
            </a:r>
            <a:r>
              <a:rPr lang="nl-BE" altLang="en-US" dirty="0" smtClean="0"/>
              <a:t> </a:t>
            </a:r>
            <a:r>
              <a:rPr lang="nl-BE" altLang="en-US" dirty="0"/>
              <a:t>tussen de </a:t>
            </a:r>
            <a:r>
              <a:rPr lang="nl-BE" altLang="en-US" dirty="0" smtClean="0"/>
              <a:t>actoren in de sociale sector inzake</a:t>
            </a:r>
          </a:p>
          <a:p>
            <a:pPr lvl="1"/>
            <a:r>
              <a:rPr lang="nl-BE" altLang="en-US" dirty="0" smtClean="0"/>
              <a:t>inzameling</a:t>
            </a:r>
          </a:p>
          <a:p>
            <a:pPr lvl="1"/>
            <a:r>
              <a:rPr lang="nl-BE" altLang="en-US" dirty="0" smtClean="0"/>
              <a:t>validatie</a:t>
            </a:r>
          </a:p>
          <a:p>
            <a:pPr lvl="1"/>
            <a:r>
              <a:rPr lang="nl-BE" altLang="en-US" dirty="0" smtClean="0"/>
              <a:t>beheer</a:t>
            </a:r>
          </a:p>
          <a:p>
            <a:pPr lvl="1"/>
            <a:r>
              <a:rPr lang="nl-BE" altLang="en-US" dirty="0" smtClean="0"/>
              <a:t>opslag </a:t>
            </a:r>
            <a:r>
              <a:rPr lang="nl-BE" altLang="en-US" dirty="0"/>
              <a:t>van informatie in authentieke </a:t>
            </a:r>
            <a:r>
              <a:rPr lang="nl-BE" altLang="en-US" dirty="0" smtClean="0"/>
              <a:t>bronnen</a:t>
            </a:r>
          </a:p>
          <a:p>
            <a:pPr lvl="1"/>
            <a:r>
              <a:rPr lang="nl-BE" altLang="en-US" dirty="0" smtClean="0"/>
              <a:t>initiatief tot gegevensuitwisseling (pull en push)</a:t>
            </a:r>
            <a:endParaRPr lang="nl-BE" altLang="en-US" dirty="0"/>
          </a:p>
          <a:p>
            <a:endParaRPr lang="nl-BE" altLang="en-US" dirty="0" smtClean="0"/>
          </a:p>
          <a:p>
            <a:r>
              <a:rPr lang="nl-BE" altLang="en-US" dirty="0" smtClean="0"/>
              <a:t>verplichting </a:t>
            </a:r>
            <a:r>
              <a:rPr lang="nl-BE" altLang="en-US" dirty="0"/>
              <a:t>tot </a:t>
            </a:r>
            <a:r>
              <a:rPr lang="nl-BE" altLang="en-US" u="sng" dirty="0"/>
              <a:t>melding van vermoede onjuistheden</a:t>
            </a:r>
            <a:r>
              <a:rPr lang="nl-BE" altLang="en-US" dirty="0"/>
              <a:t> van de informatie aan </a:t>
            </a:r>
            <a:r>
              <a:rPr lang="nl-BE" altLang="en-US" dirty="0" smtClean="0"/>
              <a:t>actor </a:t>
            </a:r>
            <a:r>
              <a:rPr lang="nl-BE" altLang="en-US" dirty="0"/>
              <a:t>belast met de validatie </a:t>
            </a:r>
            <a:r>
              <a:rPr lang="nl-BE" altLang="en-US" dirty="0" smtClean="0"/>
              <a:t>ervan</a:t>
            </a:r>
          </a:p>
          <a:p>
            <a:endParaRPr lang="nl-BE" altLang="en-US" dirty="0" smtClean="0"/>
          </a:p>
          <a:p>
            <a:r>
              <a:rPr lang="nl-BE" altLang="en-US" u="sng" dirty="0" smtClean="0"/>
              <a:t>proactief </a:t>
            </a:r>
            <a:r>
              <a:rPr lang="nl-BE" altLang="en-US" u="sng" dirty="0"/>
              <a:t>gebruik van informatie</a:t>
            </a:r>
            <a:r>
              <a:rPr lang="nl-BE" altLang="en-US" dirty="0"/>
              <a:t> voor</a:t>
            </a:r>
          </a:p>
          <a:p>
            <a:pPr lvl="1"/>
            <a:r>
              <a:rPr lang="nl-BE" altLang="en-US" dirty="0"/>
              <a:t>de automatische toekenning van rechten</a:t>
            </a:r>
          </a:p>
          <a:p>
            <a:pPr lvl="1"/>
            <a:r>
              <a:rPr lang="nl-BE" altLang="en-US" dirty="0"/>
              <a:t>de voorinvulling bij de informatie-inzameling</a:t>
            </a:r>
          </a:p>
          <a:p>
            <a:pPr lvl="1"/>
            <a:r>
              <a:rPr lang="nl-BE" altLang="en-US" dirty="0"/>
              <a:t>een gerichte informatieverstrekking aan de betrokkenen</a:t>
            </a:r>
          </a:p>
          <a:p>
            <a:endParaRPr lang="nl-B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Customer </a:t>
            </a:r>
            <a:r>
              <a:rPr lang="nl-BE" dirty="0" err="1" smtClean="0"/>
              <a:t>centricity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nl-BE" altLang="fr-FR" u="sng" dirty="0" smtClean="0"/>
              <a:t>geïntegreerde </a:t>
            </a:r>
            <a:r>
              <a:rPr lang="nl-BE" altLang="fr-FR" u="sng" dirty="0"/>
              <a:t>diensten</a:t>
            </a:r>
          </a:p>
          <a:p>
            <a:pPr lvl="1"/>
            <a:r>
              <a:rPr lang="nl-BE" altLang="fr-FR" dirty="0"/>
              <a:t>afgestemd op </a:t>
            </a:r>
            <a:r>
              <a:rPr lang="nl-BE" altLang="fr-FR" dirty="0" smtClean="0"/>
              <a:t>concrete situatie van elke gebruiker, </a:t>
            </a:r>
            <a:r>
              <a:rPr lang="nl-BE" altLang="fr-FR" dirty="0"/>
              <a:t>waar mogelijk gepersonaliseerd</a:t>
            </a:r>
          </a:p>
          <a:p>
            <a:pPr lvl="1"/>
            <a:r>
              <a:rPr lang="nl-BE" altLang="fr-FR" dirty="0"/>
              <a:t>aangeboden bij </a:t>
            </a:r>
            <a:r>
              <a:rPr lang="nl-BE" altLang="fr-FR" u="sng" dirty="0"/>
              <a:t>evenementen</a:t>
            </a:r>
            <a:r>
              <a:rPr lang="nl-BE" altLang="fr-FR" dirty="0"/>
              <a:t> die zich voordoen tijdens </a:t>
            </a:r>
            <a:r>
              <a:rPr lang="nl-BE" altLang="fr-FR" dirty="0" smtClean="0"/>
              <a:t>de </a:t>
            </a:r>
            <a:r>
              <a:rPr lang="nl-BE" altLang="fr-FR" dirty="0"/>
              <a:t>levenscyclus </a:t>
            </a:r>
            <a:r>
              <a:rPr lang="nl-BE" altLang="fr-FR" dirty="0" smtClean="0"/>
              <a:t>van de gebruiker (geboorte</a:t>
            </a:r>
            <a:r>
              <a:rPr lang="nl-BE" altLang="fr-FR" dirty="0"/>
              <a:t>, school, werk, verhuis, ziekte, pensioen, overlijden, start van een onderneming, …)</a:t>
            </a:r>
          </a:p>
          <a:p>
            <a:pPr lvl="1"/>
            <a:r>
              <a:rPr lang="nl-BE" altLang="fr-FR" dirty="0"/>
              <a:t>over overheidsniveaus, overheidsdiensten en private instanties heen</a:t>
            </a:r>
          </a:p>
          <a:p>
            <a:r>
              <a:rPr lang="nl-BE" altLang="fr-FR" dirty="0" smtClean="0"/>
              <a:t>afgestemd </a:t>
            </a:r>
            <a:r>
              <a:rPr lang="nl-BE" altLang="fr-FR" dirty="0"/>
              <a:t>op de eigen processen</a:t>
            </a:r>
          </a:p>
          <a:p>
            <a:r>
              <a:rPr lang="nl-BE" altLang="fr-FR" dirty="0" smtClean="0"/>
              <a:t>met </a:t>
            </a:r>
            <a:r>
              <a:rPr lang="nl-BE" altLang="fr-FR" dirty="0"/>
              <a:t>een </a:t>
            </a:r>
            <a:r>
              <a:rPr lang="nl-BE" altLang="fr-FR" u="sng" dirty="0"/>
              <a:t>minimum aan kosten en administratieve formaliteiten</a:t>
            </a:r>
          </a:p>
          <a:p>
            <a:r>
              <a:rPr lang="nl-BE" altLang="fr-FR" dirty="0" smtClean="0"/>
              <a:t>zo </a:t>
            </a:r>
            <a:r>
              <a:rPr lang="nl-BE" altLang="fr-FR" dirty="0"/>
              <a:t>mogelijk automatisch verstrekt</a:t>
            </a:r>
          </a:p>
          <a:p>
            <a:r>
              <a:rPr lang="nl-BE" altLang="fr-FR" dirty="0" smtClean="0"/>
              <a:t>met </a:t>
            </a:r>
            <a:r>
              <a:rPr lang="nl-BE" altLang="fr-FR" dirty="0"/>
              <a:t>actieve inbreng van de gebruiker (zelfbediening – zelfsturing - opvolging</a:t>
            </a:r>
            <a:r>
              <a:rPr lang="nl-BE" altLang="fr-FR" dirty="0" smtClean="0"/>
              <a:t>)</a:t>
            </a:r>
          </a:p>
          <a:p>
            <a:r>
              <a:rPr lang="nl-BE" altLang="fr-FR" dirty="0" smtClean="0"/>
              <a:t>performant </a:t>
            </a:r>
            <a:r>
              <a:rPr lang="nl-BE" altLang="fr-FR" dirty="0"/>
              <a:t>en gebruiksvriendelijk aangeboden</a:t>
            </a:r>
          </a:p>
          <a:p>
            <a:r>
              <a:rPr lang="nl-BE" altLang="fr-FR" dirty="0" smtClean="0"/>
              <a:t>betrouwbaar</a:t>
            </a:r>
            <a:r>
              <a:rPr lang="nl-BE" altLang="fr-FR" dirty="0"/>
              <a:t>, veilig en permanent beschikbaar</a:t>
            </a:r>
          </a:p>
          <a:p>
            <a:r>
              <a:rPr lang="nl-BE" altLang="fr-FR" dirty="0" smtClean="0"/>
              <a:t>via </a:t>
            </a:r>
            <a:r>
              <a:rPr lang="nl-BE" altLang="fr-FR" dirty="0"/>
              <a:t>de </a:t>
            </a:r>
            <a:r>
              <a:rPr lang="nl-BE" altLang="fr-FR" u="sng" dirty="0"/>
              <a:t>kanalen </a:t>
            </a:r>
            <a:r>
              <a:rPr lang="nl-BE" altLang="fr-FR" u="sng" dirty="0" smtClean="0"/>
              <a:t>naar keuze van de gebruiker</a:t>
            </a:r>
            <a:r>
              <a:rPr lang="nl-BE" altLang="fr-FR" dirty="0" smtClean="0"/>
              <a:t> (elektronisch</a:t>
            </a:r>
            <a:r>
              <a:rPr lang="nl-BE" altLang="fr-FR" dirty="0"/>
              <a:t>, mobiel elektronisch, telefonisch, rechtstreeks contact, …)</a:t>
            </a:r>
          </a:p>
          <a:p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Customer </a:t>
            </a:r>
            <a:r>
              <a:rPr lang="nl-BE" dirty="0" err="1" smtClean="0"/>
              <a:t>centricity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33822"/>
            <a:ext cx="6161910" cy="5788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5" y="1030751"/>
            <a:ext cx="1370240" cy="400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0009" b="36678"/>
          <a:stretch/>
        </p:blipFill>
        <p:spPr>
          <a:xfrm>
            <a:off x="243211" y="2264488"/>
            <a:ext cx="1218393" cy="290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812" y="3281053"/>
            <a:ext cx="1147353" cy="467444"/>
          </a:xfrm>
          <a:prstGeom prst="rect">
            <a:avLst/>
          </a:prstGeom>
        </p:spPr>
      </p:pic>
      <p:pic>
        <p:nvPicPr>
          <p:cNvPr id="1032" name="Picture 8" descr="Afbeeldingsresultaat voor ebox bur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2" y="3215614"/>
            <a:ext cx="1386367" cy="7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&quot;horeca@work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9" y="875027"/>
            <a:ext cx="1423039" cy="7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&quot;break@work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43031" r="18013" b="34949"/>
          <a:stretch/>
        </p:blipFill>
        <p:spPr bwMode="auto">
          <a:xfrm>
            <a:off x="7706896" y="2322163"/>
            <a:ext cx="1399184" cy="2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41" y="4692227"/>
            <a:ext cx="1430028" cy="315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306" y="4484113"/>
            <a:ext cx="1316365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Security &amp; privacy </a:t>
            </a:r>
            <a:r>
              <a:rPr lang="nl-BE" dirty="0" err="1" smtClean="0"/>
              <a:t>by</a:t>
            </a:r>
            <a:r>
              <a:rPr lang="nl-BE" dirty="0" smtClean="0"/>
              <a:t> design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nl-BE" altLang="en-US" dirty="0" smtClean="0"/>
              <a:t>elke </a:t>
            </a:r>
            <a:r>
              <a:rPr lang="nl-BE" altLang="en-US" dirty="0"/>
              <a:t>mededeling van persoonsgegevens aan derden vereist een </a:t>
            </a:r>
            <a:r>
              <a:rPr lang="nl-BE" altLang="en-US" u="sng" dirty="0"/>
              <a:t>machtiging van Informatieveiligheidscomité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de </a:t>
            </a:r>
            <a:r>
              <a:rPr lang="nl-BE" altLang="en-US" dirty="0"/>
              <a:t>machtigingen tot mededeling van persoonsgegevens zijn publiek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elke </a:t>
            </a:r>
            <a:r>
              <a:rPr lang="nl-BE" altLang="en-US" dirty="0"/>
              <a:t>concrete elektronische uitwisseling van </a:t>
            </a:r>
            <a:r>
              <a:rPr lang="nl-BE" altLang="en-US" dirty="0" smtClean="0"/>
              <a:t>persoonsgegevens </a:t>
            </a:r>
            <a:r>
              <a:rPr lang="nl-BE" altLang="en-US" dirty="0"/>
              <a:t>wordt </a:t>
            </a:r>
            <a:r>
              <a:rPr lang="nl-BE" altLang="en-US" u="sng" dirty="0"/>
              <a:t>preventief getoetst</a:t>
            </a:r>
            <a:r>
              <a:rPr lang="nl-BE" altLang="en-US" dirty="0"/>
              <a:t> op conformiteit met de geldende machtigingen </a:t>
            </a:r>
            <a:r>
              <a:rPr lang="nl-BE" altLang="en-US" dirty="0" smtClean="0"/>
              <a:t>door de KSZ</a:t>
            </a:r>
          </a:p>
          <a:p>
            <a:endParaRPr lang="nl-BE" altLang="en-US" dirty="0" smtClean="0"/>
          </a:p>
          <a:p>
            <a:r>
              <a:rPr lang="nl-BE" altLang="en-US" u="sng" dirty="0" smtClean="0"/>
              <a:t>informatieveiligheidsdienst</a:t>
            </a:r>
            <a:r>
              <a:rPr lang="nl-BE" altLang="en-US" dirty="0" smtClean="0"/>
              <a:t> bij elke actor, </a:t>
            </a:r>
            <a:r>
              <a:rPr lang="nl-BE" altLang="en-US" dirty="0"/>
              <a:t>met een adviserende, stimulerende, documenterende en controlerende taak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geheel </a:t>
            </a:r>
            <a:r>
              <a:rPr lang="nl-BE" altLang="en-US" dirty="0"/>
              <a:t>van structurele, organisatorische, juridische en technische maatregelen, beschreven in </a:t>
            </a:r>
            <a:r>
              <a:rPr lang="nl-BE" altLang="en-US" u="sng" dirty="0" err="1"/>
              <a:t>policies</a:t>
            </a:r>
            <a:r>
              <a:rPr lang="nl-BE" altLang="en-US" dirty="0"/>
              <a:t> op basis van ISO-standaard </a:t>
            </a:r>
            <a:r>
              <a:rPr lang="nl-BE" altLang="en-US" dirty="0" smtClean="0"/>
              <a:t>27xxx</a:t>
            </a:r>
            <a:endParaRPr lang="nl-BE" altLang="en-US" dirty="0"/>
          </a:p>
          <a:p>
            <a:endParaRPr lang="nl-BE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sz="4400" b="1" dirty="0"/>
              <a:t>20 </a:t>
            </a:r>
            <a:r>
              <a:rPr lang="fr-BE" sz="4400" b="1" dirty="0" err="1"/>
              <a:t>jaar</a:t>
            </a:r>
            <a:r>
              <a:rPr lang="fr-BE" sz="4400" b="1" dirty="0"/>
              <a:t> </a:t>
            </a:r>
            <a:r>
              <a:rPr lang="fr-BE" sz="4400" b="1" dirty="0" err="1" smtClean="0"/>
              <a:t>responsabilisering</a:t>
            </a:r>
            <a:r>
              <a:rPr lang="fr-BE" sz="4400" b="1" dirty="0" smtClean="0"/>
              <a:t> van de OISZ</a:t>
            </a:r>
            <a:endParaRPr lang="en-US" sz="44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08520" y="357301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Evolutie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stand van </a:t>
            </a:r>
            <a:r>
              <a:rPr kumimoji="0" lang="fr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zaken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</a:t>
            </a:r>
            <a:r>
              <a:rPr kumimoji="0" lang="fr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vlak</a:t>
            </a:r>
            <a:r>
              <a:rPr kumimoji="0" lang="fr-B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ICT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6732240" y="332656"/>
            <a:ext cx="2208078" cy="1944216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Security &amp; privacy </a:t>
            </a:r>
            <a:r>
              <a:rPr lang="nl-BE" dirty="0" err="1" smtClean="0"/>
              <a:t>by</a:t>
            </a:r>
            <a:r>
              <a:rPr lang="nl-BE" dirty="0" smtClean="0"/>
              <a:t> design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altLang="en-US" dirty="0"/>
              <a:t>ondersteuning door een aantal gemeenschappelijke </a:t>
            </a:r>
            <a:r>
              <a:rPr lang="nl-BE" altLang="en-US" u="sng" dirty="0"/>
              <a:t>basisdiensten</a:t>
            </a:r>
            <a:r>
              <a:rPr lang="nl-BE" altLang="en-US" dirty="0"/>
              <a:t> inzake informatieveiligheid (gebruikers- en toegangsbeheer, </a:t>
            </a:r>
            <a:r>
              <a:rPr lang="nl-BE" altLang="en-US" dirty="0" err="1"/>
              <a:t>vercijfering</a:t>
            </a:r>
            <a:r>
              <a:rPr lang="nl-BE" altLang="en-US" dirty="0"/>
              <a:t>, …)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elke </a:t>
            </a:r>
            <a:r>
              <a:rPr lang="nl-BE" altLang="en-US" dirty="0"/>
              <a:t>elektronische uitwisseling van persoonsgegevens wordt </a:t>
            </a:r>
            <a:r>
              <a:rPr lang="nl-BE" altLang="en-US" u="sng" dirty="0"/>
              <a:t>gelogd</a:t>
            </a:r>
            <a:r>
              <a:rPr lang="nl-BE" altLang="en-US" dirty="0"/>
              <a:t> om eventueel oneigenlijk gebruik ex post te kunnen traceren</a:t>
            </a:r>
          </a:p>
          <a:p>
            <a:endParaRPr lang="nl-BE" altLang="en-US" dirty="0"/>
          </a:p>
          <a:p>
            <a:r>
              <a:rPr lang="nl-BE" altLang="en-US" dirty="0"/>
              <a:t>t</a:t>
            </a:r>
            <a:r>
              <a:rPr lang="nl-BE" altLang="en-US" dirty="0" smtClean="0"/>
              <a:t>elkens </a:t>
            </a:r>
            <a:r>
              <a:rPr lang="nl-BE" altLang="en-US" dirty="0"/>
              <a:t>informatie wordt gebruikt voor een beslissing, wordt de gebruikte informatie meegedeeld bij de mededeling van de beslissing</a:t>
            </a:r>
          </a:p>
          <a:p>
            <a:endParaRPr lang="nl-BE" altLang="en-US" dirty="0"/>
          </a:p>
          <a:p>
            <a:r>
              <a:rPr lang="nl-BE" altLang="en-US" dirty="0" smtClean="0"/>
              <a:t>elke </a:t>
            </a:r>
            <a:r>
              <a:rPr lang="nl-BE" altLang="en-US" dirty="0"/>
              <a:t>persoon heeft </a:t>
            </a:r>
            <a:r>
              <a:rPr lang="nl-BE" altLang="en-US" u="sng" dirty="0"/>
              <a:t>recht op toegang en</a:t>
            </a:r>
            <a:r>
              <a:rPr lang="nl-BE" altLang="en-US" dirty="0"/>
              <a:t>, in geval de gegevens onjuist zijn, op </a:t>
            </a:r>
            <a:r>
              <a:rPr lang="nl-BE" altLang="en-US" u="sng" dirty="0"/>
              <a:t>verbetering</a:t>
            </a:r>
            <a:r>
              <a:rPr lang="nl-BE" altLang="en-US" dirty="0"/>
              <a:t> van zijn eigen persoonsgegevens</a:t>
            </a:r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eze powerpoint afbeelding afbeeldingen figuur figuren &#10;            bevat: ICT IT PUSH PERSPECTIEF STRATEGIE HENDERSON VENKATRAMAN ICT MANAGEME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950268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Strategische inzet van ICT</a:t>
            </a:r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>
          <a:xfrm>
            <a:off x="8053913" y="5912681"/>
            <a:ext cx="89958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Governance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</a:t>
            </a:r>
            <a:r>
              <a:rPr lang="nl-BE" dirty="0" smtClean="0"/>
              <a:t>isie, basisprincipes en aantal projecten in </a:t>
            </a:r>
            <a:r>
              <a:rPr lang="nl-BE" u="sng" dirty="0" err="1" smtClean="0"/>
              <a:t>gemeenschap-pelijke</a:t>
            </a:r>
            <a:r>
              <a:rPr lang="nl-BE" u="sng" dirty="0" smtClean="0"/>
              <a:t> bepalingen</a:t>
            </a:r>
            <a:r>
              <a:rPr lang="nl-BE" dirty="0" smtClean="0"/>
              <a:t> van </a:t>
            </a:r>
            <a:r>
              <a:rPr lang="nl-BE" u="sng" dirty="0" smtClean="0"/>
              <a:t>bestuursovereenkomsten</a:t>
            </a:r>
            <a:r>
              <a:rPr lang="nl-BE" dirty="0" smtClean="0"/>
              <a:t> van alle OISZ</a:t>
            </a:r>
          </a:p>
          <a:p>
            <a:pPr>
              <a:defRPr/>
            </a:pPr>
            <a:endParaRPr lang="nl-BE" dirty="0" smtClean="0"/>
          </a:p>
          <a:p>
            <a:r>
              <a:rPr lang="nl-BE" u="sng" dirty="0" smtClean="0"/>
              <a:t>Algemeen Coördinatiecomité </a:t>
            </a:r>
            <a:r>
              <a:rPr lang="nl-BE" dirty="0" smtClean="0"/>
              <a:t> werkt jaarlijks een gecoördineerd programma met prioriteiten uit op basis van de input van alle actoren in de sociale sector</a:t>
            </a:r>
            <a:endParaRPr lang="fr-BE" dirty="0" smtClean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r>
              <a:rPr lang="nl-BE" u="sng" dirty="0" smtClean="0"/>
              <a:t>Beheerscomité van de KSZ</a:t>
            </a:r>
            <a:r>
              <a:rPr lang="nl-BE" dirty="0" smtClean="0"/>
              <a:t> bestaat uit </a:t>
            </a:r>
            <a:r>
              <a:rPr lang="nl-BE" altLang="en-US" dirty="0" smtClean="0">
                <a:sym typeface="Arial" charset="0"/>
              </a:rPr>
              <a:t>vertegenwoordigers </a:t>
            </a:r>
            <a:r>
              <a:rPr lang="nl-BE" altLang="en-US" dirty="0">
                <a:sym typeface="Arial" charset="0"/>
              </a:rPr>
              <a:t>van de verschillende actoren in de sociale sector om</a:t>
            </a:r>
          </a:p>
          <a:p>
            <a:pPr lvl="1">
              <a:defRPr/>
            </a:pPr>
            <a:r>
              <a:rPr lang="nl-BE" altLang="en-US" dirty="0">
                <a:sym typeface="Arial" charset="0"/>
              </a:rPr>
              <a:t>hun vertrouwen te genieten</a:t>
            </a:r>
          </a:p>
          <a:p>
            <a:pPr lvl="1">
              <a:defRPr/>
            </a:pPr>
            <a:r>
              <a:rPr lang="nl-BE" altLang="en-US" dirty="0">
                <a:sym typeface="Arial" charset="0"/>
              </a:rPr>
              <a:t>een klantgerichte werking te waarborgen</a:t>
            </a:r>
          </a:p>
          <a:p>
            <a:endParaRPr lang="nl-BE" dirty="0" smtClean="0"/>
          </a:p>
          <a:p>
            <a:r>
              <a:rPr lang="nl-BE" dirty="0"/>
              <a:t>v</a:t>
            </a:r>
            <a:r>
              <a:rPr lang="nl-BE" dirty="0" smtClean="0"/>
              <a:t>eel shared services via </a:t>
            </a:r>
            <a:r>
              <a:rPr lang="nl-BE" u="sng" dirty="0" smtClean="0"/>
              <a:t>Smals vzw</a:t>
            </a:r>
            <a:r>
              <a:rPr lang="nl-BE" dirty="0" smtClean="0"/>
              <a:t>, waarvan de OISZ lid en beheerder zijn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altLang="en-US" dirty="0" err="1" smtClean="0"/>
              <a:t>Nexus</a:t>
            </a:r>
            <a:r>
              <a:rPr lang="nl-BE" altLang="en-US" dirty="0" smtClean="0"/>
              <a:t> effect</a:t>
            </a:r>
            <a:endParaRPr lang="fr-BE" altLang="en-US" dirty="0" smtClean="0"/>
          </a:p>
        </p:txBody>
      </p:sp>
      <p:pic>
        <p:nvPicPr>
          <p:cNvPr id="65539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049338"/>
            <a:ext cx="61849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400"/>
              <a:t>Bron: MIT Sloan</a:t>
            </a:r>
            <a:endParaRPr lang="en-US" altLang="en-US" sz="1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Herinzet</a:t>
            </a:r>
            <a:r>
              <a:rPr lang="nl-BE" dirty="0" smtClean="0"/>
              <a:t> van het model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België</a:t>
            </a:r>
          </a:p>
          <a:p>
            <a:pPr lvl="1"/>
            <a:r>
              <a:rPr lang="nl-BE" dirty="0" smtClean="0"/>
              <a:t>Gewesten en Gemeenschappen</a:t>
            </a:r>
          </a:p>
          <a:p>
            <a:pPr lvl="2"/>
            <a:r>
              <a:rPr lang="nl-BE" dirty="0" smtClean="0"/>
              <a:t>Vlaamse dienstenintegrator</a:t>
            </a:r>
          </a:p>
          <a:p>
            <a:pPr lvl="2"/>
            <a:r>
              <a:rPr lang="nl-BE" dirty="0" err="1" smtClean="0"/>
              <a:t>Banque</a:t>
            </a:r>
            <a:r>
              <a:rPr lang="nl-BE" dirty="0" smtClean="0"/>
              <a:t> Carrefour pour la </a:t>
            </a:r>
            <a:r>
              <a:rPr lang="nl-BE" dirty="0" err="1" smtClean="0"/>
              <a:t>Wallonie</a:t>
            </a:r>
            <a:r>
              <a:rPr lang="nl-BE" dirty="0" smtClean="0"/>
              <a:t> et la </a:t>
            </a:r>
            <a:r>
              <a:rPr lang="nl-BE" dirty="0" err="1" smtClean="0"/>
              <a:t>Fédération</a:t>
            </a:r>
            <a:r>
              <a:rPr lang="nl-BE" dirty="0" smtClean="0"/>
              <a:t> </a:t>
            </a:r>
            <a:r>
              <a:rPr lang="nl-BE" dirty="0" err="1" smtClean="0"/>
              <a:t>Wallonie</a:t>
            </a:r>
            <a:r>
              <a:rPr lang="nl-BE" dirty="0" smtClean="0"/>
              <a:t>-Bruxelles</a:t>
            </a:r>
          </a:p>
          <a:p>
            <a:pPr lvl="2"/>
            <a:r>
              <a:rPr lang="nl-BE" dirty="0" err="1" smtClean="0"/>
              <a:t>Fidus</a:t>
            </a:r>
            <a:r>
              <a:rPr lang="nl-BE" dirty="0" smtClean="0"/>
              <a:t> (Brussel)</a:t>
            </a:r>
            <a:endParaRPr lang="nl-BE" dirty="0"/>
          </a:p>
          <a:p>
            <a:pPr lvl="1"/>
            <a:r>
              <a:rPr lang="nl-BE" dirty="0" smtClean="0"/>
              <a:t>eHealth-platform</a:t>
            </a:r>
          </a:p>
          <a:p>
            <a:r>
              <a:rPr lang="nl-BE" dirty="0" smtClean="0"/>
              <a:t>inspiratiebron voor ontwikkelingen in het buitenland, voornamelijk op initiatief van de Wereldbank</a:t>
            </a:r>
          </a:p>
          <a:p>
            <a:pPr lvl="1"/>
            <a:r>
              <a:rPr lang="nl-BE" dirty="0" smtClean="0"/>
              <a:t>Argentinië</a:t>
            </a:r>
          </a:p>
          <a:p>
            <a:pPr lvl="1"/>
            <a:r>
              <a:rPr lang="nl-BE" dirty="0" smtClean="0"/>
              <a:t>Bulgarije</a:t>
            </a:r>
          </a:p>
          <a:p>
            <a:pPr lvl="1"/>
            <a:r>
              <a:rPr lang="nl-BE" dirty="0" smtClean="0"/>
              <a:t>Nederland</a:t>
            </a:r>
          </a:p>
          <a:p>
            <a:pPr lvl="1"/>
            <a:r>
              <a:rPr lang="nl-BE" dirty="0" smtClean="0"/>
              <a:t>Japan</a:t>
            </a:r>
          </a:p>
          <a:p>
            <a:pPr lvl="1"/>
            <a:r>
              <a:rPr lang="nl-BE" dirty="0" smtClean="0"/>
              <a:t>Europese Unie</a:t>
            </a:r>
          </a:p>
          <a:p>
            <a:pPr lvl="1"/>
            <a:r>
              <a:rPr lang="nl-BE" dirty="0" smtClean="0"/>
              <a:t>…</a:t>
            </a:r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Synergie: G-Cloud</a:t>
            </a:r>
            <a:endParaRPr lang="fr-BE" dirty="0"/>
          </a:p>
        </p:txBody>
      </p:sp>
      <p:sp>
        <p:nvSpPr>
          <p:cNvPr id="26" name="Rounded Rectangle 25"/>
          <p:cNvSpPr/>
          <p:nvPr/>
        </p:nvSpPr>
        <p:spPr>
          <a:xfrm>
            <a:off x="107504" y="1844824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9512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59632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52120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32240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812360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339752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36281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44199" y="872716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0001" y="5319571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Harde infrastructuur</a:t>
            </a:r>
          </a:p>
          <a:p>
            <a:pPr lvl="0" algn="ctr"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lang="nl-BE" sz="2400" dirty="0">
                <a:solidFill>
                  <a:srgbClr val="364C9D"/>
                </a:solidFill>
              </a:rPr>
              <a:t>centers </a:t>
            </a:r>
            <a:r>
              <a:rPr lang="nl-BE" sz="2400" dirty="0" smtClean="0">
                <a:solidFill>
                  <a:srgbClr val="364C9D"/>
                </a:solidFill>
              </a:rPr>
              <a:t> |  Computing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Network  |</a:t>
            </a:r>
            <a:r>
              <a:rPr lang="nl-BE" sz="2400" dirty="0" smtClean="0">
                <a:solidFill>
                  <a:srgbClr val="364C9D"/>
                </a:solidFill>
                <a:latin typeface="Calibri"/>
              </a:rPr>
              <a:t> 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0766" y="419070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Zachte infrastructuur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Virtualisatie  |   Security   | 	Mail	|   VoIP	     | …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79512" y="3044200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Toepassingsplatformen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Source | IBM | Microsoft| Oracle | SAS |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0001" y="1914309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3200" b="1" dirty="0" smtClean="0">
                <a:solidFill>
                  <a:srgbClr val="364C9D"/>
                </a:solidFill>
                <a:latin typeface="Calibri"/>
              </a:rPr>
              <a:t>Standaard toepassingen &amp; componenten</a:t>
            </a:r>
            <a:endParaRPr kumimoji="0" lang="nl-BE" sz="3200" b="1" i="0" u="none" strike="noStrike" kern="1200" cap="none" spc="0" normalizeH="0" baseline="0" noProof="0" dirty="0" smtClean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Website | Toegangsbeheer | Vertaalsoftware | …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 rot="2777394">
            <a:off x="8160020" y="3164422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Delen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 rot="2777394">
            <a:off x="8160020" y="4316550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Delen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 rot="2777394">
            <a:off x="8160020" y="5468678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Delen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7504" y="764704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Businesstoepassingen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business (aangiften, businessprocessen, …)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 rot="2777394">
            <a:off x="8160020" y="2029465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4C9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Delen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364C9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Voordelen G-Cloud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u="sng" dirty="0" err="1" smtClean="0"/>
              <a:t>schaaleffecten</a:t>
            </a:r>
            <a:endParaRPr lang="fr-BE" u="sng" dirty="0" smtClean="0"/>
          </a:p>
          <a:p>
            <a:pPr lvl="1"/>
            <a:r>
              <a:rPr lang="fr-BE" dirty="0" err="1" smtClean="0"/>
              <a:t>hogere</a:t>
            </a:r>
            <a:r>
              <a:rPr lang="fr-BE" dirty="0" smtClean="0"/>
              <a:t> </a:t>
            </a:r>
            <a:r>
              <a:rPr lang="fr-BE" dirty="0" err="1" smtClean="0"/>
              <a:t>efficiëntie</a:t>
            </a:r>
            <a:endParaRPr lang="fr-BE" dirty="0" smtClean="0"/>
          </a:p>
          <a:p>
            <a:pPr lvl="1"/>
            <a:r>
              <a:rPr lang="fr-BE" dirty="0" err="1" smtClean="0"/>
              <a:t>hogere</a:t>
            </a:r>
            <a:r>
              <a:rPr lang="fr-BE" dirty="0" smtClean="0"/>
              <a:t> </a:t>
            </a:r>
            <a:r>
              <a:rPr lang="fr-BE" dirty="0" err="1" smtClean="0"/>
              <a:t>kwaliteit</a:t>
            </a:r>
            <a:endParaRPr lang="fr-BE" dirty="0" smtClean="0"/>
          </a:p>
          <a:p>
            <a:pPr lvl="1"/>
            <a:r>
              <a:rPr lang="fr-BE" dirty="0" err="1" smtClean="0"/>
              <a:t>hogere</a:t>
            </a:r>
            <a:r>
              <a:rPr lang="fr-BE" dirty="0" smtClean="0"/>
              <a:t> </a:t>
            </a:r>
            <a:r>
              <a:rPr lang="fr-BE" dirty="0" err="1" smtClean="0"/>
              <a:t>beschikbaarheid</a:t>
            </a:r>
            <a:endParaRPr lang="fr-BE" dirty="0" smtClean="0"/>
          </a:p>
          <a:p>
            <a:pPr lvl="1"/>
            <a:r>
              <a:rPr lang="nl-BE" dirty="0" smtClean="0"/>
              <a:t>lagere kost (infrastructuur, softwarelicenties, supervisie, …)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respect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confidentialiteit</a:t>
            </a:r>
            <a:r>
              <a:rPr lang="fr-BE" dirty="0" smtClean="0"/>
              <a:t> en </a:t>
            </a:r>
            <a:r>
              <a:rPr lang="fr-BE" u="sng" dirty="0" err="1" smtClean="0"/>
              <a:t>gegevensbescherming</a:t>
            </a:r>
            <a:endParaRPr lang="fr-BE" u="sng" dirty="0" smtClean="0"/>
          </a:p>
          <a:p>
            <a:endParaRPr lang="fr-BE" dirty="0" smtClean="0"/>
          </a:p>
          <a:p>
            <a:r>
              <a:rPr lang="fr-BE" dirty="0" err="1" smtClean="0"/>
              <a:t>meer</a:t>
            </a:r>
            <a:r>
              <a:rPr lang="fr-BE" dirty="0" smtClean="0"/>
              <a:t> </a:t>
            </a:r>
            <a:r>
              <a:rPr lang="fr-BE" u="sng" dirty="0" smtClean="0"/>
              <a:t>focus op business</a:t>
            </a:r>
            <a:r>
              <a:rPr lang="fr-BE" dirty="0" smtClean="0"/>
              <a:t> en </a:t>
            </a:r>
            <a:r>
              <a:rPr lang="fr-BE" dirty="0" err="1" smtClean="0"/>
              <a:t>flexibiliteit</a:t>
            </a:r>
            <a:r>
              <a:rPr lang="fr-BE" dirty="0" smtClean="0"/>
              <a:t> om te </a:t>
            </a:r>
            <a:r>
              <a:rPr lang="fr-BE" dirty="0" err="1" smtClean="0"/>
              <a:t>doelen</a:t>
            </a:r>
            <a:r>
              <a:rPr lang="fr-BE" dirty="0" smtClean="0"/>
              <a:t> te </a:t>
            </a:r>
            <a:r>
              <a:rPr lang="fr-BE" dirty="0" err="1" smtClean="0"/>
              <a:t>realiseren</a:t>
            </a:r>
            <a:endParaRPr lang="nl-BE" dirty="0" smtClean="0"/>
          </a:p>
          <a:p>
            <a:pPr lvl="0"/>
            <a:endParaRPr lang="fr-BE" dirty="0" smtClean="0"/>
          </a:p>
          <a:p>
            <a:pPr lvl="0"/>
            <a:r>
              <a:rPr lang="fr-BE" dirty="0" err="1" smtClean="0"/>
              <a:t>groter</a:t>
            </a:r>
            <a:r>
              <a:rPr lang="fr-BE" dirty="0" smtClean="0"/>
              <a:t> </a:t>
            </a:r>
            <a:r>
              <a:rPr lang="fr-BE" dirty="0" err="1" smtClean="0"/>
              <a:t>gewicht</a:t>
            </a:r>
            <a:r>
              <a:rPr lang="fr-BE" dirty="0" smtClean="0"/>
              <a:t> </a:t>
            </a:r>
            <a:r>
              <a:rPr lang="fr-BE" dirty="0" err="1" smtClean="0"/>
              <a:t>ten</a:t>
            </a:r>
            <a:r>
              <a:rPr lang="fr-BE" dirty="0" smtClean="0"/>
              <a:t> </a:t>
            </a:r>
            <a:r>
              <a:rPr lang="fr-BE" dirty="0" err="1" smtClean="0"/>
              <a:t>opzichte</a:t>
            </a:r>
            <a:r>
              <a:rPr lang="fr-BE" dirty="0" smtClean="0"/>
              <a:t> van </a:t>
            </a:r>
            <a:r>
              <a:rPr lang="fr-BE" dirty="0" err="1" smtClean="0"/>
              <a:t>leveranciers</a:t>
            </a:r>
            <a:endParaRPr lang="fr-BE" dirty="0" smtClean="0"/>
          </a:p>
          <a:p>
            <a:endParaRPr lang="fr-BE" dirty="0" smtClean="0"/>
          </a:p>
          <a:p>
            <a:r>
              <a:rPr lang="fr-BE" u="sng" dirty="0" err="1" smtClean="0"/>
              <a:t>mutualisatie</a:t>
            </a:r>
            <a:r>
              <a:rPr lang="fr-BE" dirty="0" smtClean="0"/>
              <a:t> van </a:t>
            </a:r>
            <a:r>
              <a:rPr lang="fr-BE" dirty="0" err="1" smtClean="0"/>
              <a:t>kennis</a:t>
            </a:r>
            <a:r>
              <a:rPr lang="fr-BE" dirty="0" smtClean="0"/>
              <a:t> en </a:t>
            </a:r>
            <a:r>
              <a:rPr lang="fr-BE" dirty="0" err="1" smtClean="0"/>
              <a:t>resources</a:t>
            </a:r>
            <a:endParaRPr lang="en-GB" dirty="0" smtClean="0"/>
          </a:p>
          <a:p>
            <a:pPr lvl="0"/>
            <a:endParaRPr lang="fr-BE" dirty="0" smtClean="0"/>
          </a:p>
          <a:p>
            <a:pPr lvl="0"/>
            <a:r>
              <a:rPr lang="fr-BE" u="sng" dirty="0" err="1" smtClean="0"/>
              <a:t>technologische</a:t>
            </a:r>
            <a:r>
              <a:rPr lang="fr-BE" u="sng" dirty="0" smtClean="0"/>
              <a:t> </a:t>
            </a:r>
            <a:r>
              <a:rPr lang="fr-BE" u="sng" dirty="0" err="1" smtClean="0"/>
              <a:t>evolutie</a:t>
            </a:r>
            <a:r>
              <a:rPr lang="fr-BE" dirty="0" smtClean="0"/>
              <a:t> </a:t>
            </a:r>
            <a:r>
              <a:rPr lang="fr-BE" dirty="0" err="1" smtClean="0"/>
              <a:t>sneller</a:t>
            </a:r>
            <a:r>
              <a:rPr lang="fr-BE" dirty="0" smtClean="0"/>
              <a:t> </a:t>
            </a:r>
            <a:r>
              <a:rPr lang="fr-BE" dirty="0" err="1" smtClean="0"/>
              <a:t>beschikbaar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iedereen</a:t>
            </a:r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11238"/>
            <a:ext cx="8543925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mtClean="0"/>
              <a:t>Transformatie</a:t>
            </a:r>
            <a:endParaRPr lang="en-US" altLang="en-US" dirty="0" smtClean="0"/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400"/>
              <a:t>Bron: Booz Allen Hamilton</a:t>
            </a:r>
            <a:endParaRPr lang="en-US" alt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Kritische</a:t>
            </a:r>
            <a:r>
              <a:rPr lang="fr-BE" dirty="0" smtClean="0"/>
              <a:t> </a:t>
            </a:r>
            <a:r>
              <a:rPr lang="fr-BE" dirty="0" err="1" smtClean="0"/>
              <a:t>succesfactoren</a:t>
            </a:r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1079777" y="2225441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 smtClean="0"/>
              <a:t>Samen-werken</a:t>
            </a:r>
            <a:r>
              <a:rPr lang="nl-BE" sz="1600" dirty="0" smtClean="0"/>
              <a:t> in vertrouwen</a:t>
            </a:r>
            <a:endParaRPr lang="fr-BE" sz="1600" dirty="0"/>
          </a:p>
        </p:txBody>
      </p:sp>
      <p:sp>
        <p:nvSpPr>
          <p:cNvPr id="6" name="Hexagon 5"/>
          <p:cNvSpPr/>
          <p:nvPr/>
        </p:nvSpPr>
        <p:spPr>
          <a:xfrm>
            <a:off x="2590800" y="2998098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Actief zoeken naar </a:t>
            </a:r>
            <a:r>
              <a:rPr lang="nl-BE" sz="1600" dirty="0" err="1" smtClean="0"/>
              <a:t>synergieën</a:t>
            </a:r>
            <a:endParaRPr lang="fr-BE" sz="1600" dirty="0"/>
          </a:p>
        </p:txBody>
      </p:sp>
      <p:sp>
        <p:nvSpPr>
          <p:cNvPr id="7" name="Hexagon 6"/>
          <p:cNvSpPr/>
          <p:nvPr/>
        </p:nvSpPr>
        <p:spPr>
          <a:xfrm>
            <a:off x="1068348" y="3734022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Naleving </a:t>
            </a:r>
            <a:r>
              <a:rPr lang="nl-BE" sz="1600" dirty="0" err="1" smtClean="0"/>
              <a:t>basis-principes</a:t>
            </a:r>
            <a:endParaRPr lang="fr-BE" sz="1600" dirty="0"/>
          </a:p>
        </p:txBody>
      </p:sp>
      <p:sp>
        <p:nvSpPr>
          <p:cNvPr id="8" name="Hexagon 7"/>
          <p:cNvSpPr/>
          <p:nvPr/>
        </p:nvSpPr>
        <p:spPr>
          <a:xfrm>
            <a:off x="2590800" y="4509120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Goede ICT-architectuur</a:t>
            </a:r>
            <a:endParaRPr lang="fr-BE" sz="1600" dirty="0"/>
          </a:p>
        </p:txBody>
      </p:sp>
      <p:sp>
        <p:nvSpPr>
          <p:cNvPr id="9" name="Hexagon 8"/>
          <p:cNvSpPr/>
          <p:nvPr/>
        </p:nvSpPr>
        <p:spPr>
          <a:xfrm>
            <a:off x="4113252" y="3745452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Concentratie op kerntaken </a:t>
            </a:r>
            <a:endParaRPr lang="fr-BE" sz="1600" dirty="0"/>
          </a:p>
        </p:txBody>
      </p:sp>
      <p:sp>
        <p:nvSpPr>
          <p:cNvPr id="10" name="Hexagon 9"/>
          <p:cNvSpPr/>
          <p:nvPr/>
        </p:nvSpPr>
        <p:spPr>
          <a:xfrm>
            <a:off x="4090392" y="2225442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Keten-proces-optimalisatie</a:t>
            </a:r>
            <a:endParaRPr lang="fr-BE" sz="1600" dirty="0"/>
          </a:p>
        </p:txBody>
      </p:sp>
      <p:sp>
        <p:nvSpPr>
          <p:cNvPr id="11" name="Hexagon 10"/>
          <p:cNvSpPr/>
          <p:nvPr/>
        </p:nvSpPr>
        <p:spPr>
          <a:xfrm>
            <a:off x="5606058" y="2975238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Agile </a:t>
            </a:r>
            <a:r>
              <a:rPr lang="fr-BE" sz="1600" dirty="0" err="1" smtClean="0"/>
              <a:t>ontwikkeling</a:t>
            </a:r>
            <a:r>
              <a:rPr lang="fr-BE" sz="1600" dirty="0" smtClean="0"/>
              <a:t> en </a:t>
            </a:r>
            <a:r>
              <a:rPr lang="fr-BE" sz="1600" dirty="0" err="1" smtClean="0"/>
              <a:t>oplevering</a:t>
            </a:r>
            <a:endParaRPr lang="fr-BE" sz="1600" dirty="0"/>
          </a:p>
        </p:txBody>
      </p:sp>
      <p:sp>
        <p:nvSpPr>
          <p:cNvPr id="12" name="Hexagon 11"/>
          <p:cNvSpPr/>
          <p:nvPr/>
        </p:nvSpPr>
        <p:spPr>
          <a:xfrm>
            <a:off x="5606058" y="1459721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Evenwicht stabiliteit - verandering</a:t>
            </a:r>
            <a:endParaRPr lang="fr-BE" sz="1600" dirty="0"/>
          </a:p>
        </p:txBody>
      </p:sp>
      <p:sp>
        <p:nvSpPr>
          <p:cNvPr id="13" name="Hexagon 12"/>
          <p:cNvSpPr/>
          <p:nvPr/>
        </p:nvSpPr>
        <p:spPr>
          <a:xfrm>
            <a:off x="2582333" y="1493589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 smtClean="0"/>
              <a:t>Denken</a:t>
            </a:r>
            <a:r>
              <a:rPr lang="fr-BE" sz="1600" dirty="0" smtClean="0"/>
              <a:t> in </a:t>
            </a:r>
            <a:r>
              <a:rPr lang="fr-BE" sz="1600" dirty="0" err="1" smtClean="0"/>
              <a:t>toegevoegde</a:t>
            </a:r>
            <a:r>
              <a:rPr lang="fr-BE" sz="1600" dirty="0" smtClean="0"/>
              <a:t> </a:t>
            </a:r>
            <a:r>
              <a:rPr lang="fr-BE" sz="1600" dirty="0" err="1" smtClean="0"/>
              <a:t>waarde</a:t>
            </a:r>
            <a:endParaRPr lang="fr-BE" sz="1600" dirty="0"/>
          </a:p>
        </p:txBody>
      </p:sp>
      <p:sp>
        <p:nvSpPr>
          <p:cNvPr id="14" name="Hexagon 13"/>
          <p:cNvSpPr/>
          <p:nvPr/>
        </p:nvSpPr>
        <p:spPr>
          <a:xfrm>
            <a:off x="5635704" y="4490755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GDPR</a:t>
            </a:r>
            <a:endParaRPr lang="fr-BE" sz="16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1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Stakeholders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7584" y="5559623"/>
            <a:ext cx="2910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smtClean="0"/>
              <a:t>&gt; 220.000 </a:t>
            </a:r>
            <a:r>
              <a:rPr lang="fr-BE" sz="2400" dirty="0" err="1"/>
              <a:t>werkgevers</a:t>
            </a:r>
            <a:endParaRPr lang="fr-BE" sz="2400" dirty="0"/>
          </a:p>
        </p:txBody>
      </p:sp>
      <p:sp>
        <p:nvSpPr>
          <p:cNvPr id="13" name="Rectangle 12"/>
          <p:cNvSpPr/>
          <p:nvPr/>
        </p:nvSpPr>
        <p:spPr>
          <a:xfrm>
            <a:off x="4616196" y="2823318"/>
            <a:ext cx="328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smtClean="0"/>
              <a:t>&gt; 1 </a:t>
            </a:r>
            <a:r>
              <a:rPr lang="fr-BE" sz="2400" dirty="0" err="1" smtClean="0"/>
              <a:t>miljoen</a:t>
            </a:r>
            <a:r>
              <a:rPr lang="fr-BE" sz="2400" dirty="0" smtClean="0"/>
              <a:t> </a:t>
            </a:r>
            <a:r>
              <a:rPr lang="fr-BE" sz="2400" dirty="0" err="1" smtClean="0"/>
              <a:t>zelfstandigen</a:t>
            </a:r>
            <a:endParaRPr lang="fr-BE" sz="2400" dirty="0"/>
          </a:p>
        </p:txBody>
      </p:sp>
      <p:sp>
        <p:nvSpPr>
          <p:cNvPr id="14" name="Rectangle 13"/>
          <p:cNvSpPr/>
          <p:nvPr/>
        </p:nvSpPr>
        <p:spPr>
          <a:xfrm>
            <a:off x="1150128" y="2823319"/>
            <a:ext cx="273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smtClean="0"/>
              <a:t>&gt; 11 </a:t>
            </a:r>
            <a:r>
              <a:rPr lang="fr-BE" sz="2400" dirty="0" err="1" smtClean="0"/>
              <a:t>miljoen</a:t>
            </a:r>
            <a:r>
              <a:rPr lang="fr-BE" sz="2400" dirty="0" smtClean="0"/>
              <a:t> burgers</a:t>
            </a:r>
            <a:endParaRPr lang="fr-BE" sz="2400" dirty="0"/>
          </a:p>
        </p:txBody>
      </p:sp>
      <p:pic>
        <p:nvPicPr>
          <p:cNvPr id="12" name="Picture 4" descr="Afbeeldingsresultaat voor crowdfund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14" y="991888"/>
            <a:ext cx="1861048" cy="1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s.iconarchive.com/icons/aha-soft/large-user/512/Notar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36" y="1180738"/>
            <a:ext cx="1483348" cy="14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75" y="1180738"/>
            <a:ext cx="1483348" cy="1483348"/>
          </a:xfrm>
          <a:prstGeom prst="rect">
            <a:avLst/>
          </a:prstGeom>
        </p:spPr>
      </p:pic>
      <p:pic>
        <p:nvPicPr>
          <p:cNvPr id="17" name="Picture 4" descr="http://iconizer.net/files/Free_Business_Desktop_Icons/orig/Compan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2" y="3717032"/>
            <a:ext cx="1861048" cy="1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13" y="3697287"/>
            <a:ext cx="1862336" cy="18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89" y="3697287"/>
            <a:ext cx="1861048" cy="1861048"/>
          </a:xfrm>
          <a:prstGeom prst="rect">
            <a:avLst/>
          </a:prstGeom>
        </p:spPr>
      </p:pic>
      <p:sp>
        <p:nvSpPr>
          <p:cNvPr id="20" name="Rectangle 10"/>
          <p:cNvSpPr/>
          <p:nvPr/>
        </p:nvSpPr>
        <p:spPr>
          <a:xfrm>
            <a:off x="4294024" y="5559623"/>
            <a:ext cx="3288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400" dirty="0"/>
              <a:t>3</a:t>
            </a:r>
            <a:r>
              <a:rPr lang="fr-BE" sz="2400" dirty="0" smtClean="0"/>
              <a:t>.000 </a:t>
            </a:r>
            <a:r>
              <a:rPr lang="fr-BE" sz="2400" dirty="0" err="1" smtClean="0"/>
              <a:t>actoren</a:t>
            </a:r>
            <a:r>
              <a:rPr lang="fr-BE" sz="2400" dirty="0" smtClean="0"/>
              <a:t> </a:t>
            </a:r>
            <a:r>
              <a:rPr lang="fr-BE" sz="2400" dirty="0" err="1" smtClean="0"/>
              <a:t>belast</a:t>
            </a:r>
            <a:endParaRPr lang="fr-BE" sz="2400" dirty="0"/>
          </a:p>
          <a:p>
            <a:pPr algn="ctr"/>
            <a:r>
              <a:rPr lang="fr-BE" sz="2400" dirty="0" smtClean="0"/>
              <a:t>met sociale </a:t>
            </a:r>
            <a:r>
              <a:rPr lang="fr-BE" sz="2400" dirty="0" err="1" smtClean="0"/>
              <a:t>bescherming</a:t>
            </a:r>
            <a:endParaRPr lang="fr-B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40470"/>
            <a:ext cx="8640960" cy="696242"/>
          </a:xfrm>
        </p:spPr>
        <p:txBody>
          <a:bodyPr>
            <a:noAutofit/>
          </a:bodyPr>
          <a:lstStyle/>
          <a:p>
            <a:r>
              <a:rPr lang="fr-BE" dirty="0" err="1" smtClean="0"/>
              <a:t>Belang</a:t>
            </a:r>
            <a:r>
              <a:rPr lang="fr-BE" dirty="0" smtClean="0"/>
              <a:t> van </a:t>
            </a:r>
            <a:r>
              <a:rPr lang="fr-BE" dirty="0" err="1" smtClean="0"/>
              <a:t>goed</a:t>
            </a:r>
            <a:r>
              <a:rPr lang="fr-BE" dirty="0" smtClean="0"/>
              <a:t> </a:t>
            </a:r>
            <a:r>
              <a:rPr lang="fr-BE" dirty="0" err="1" smtClean="0"/>
              <a:t>informatiebeheer</a:t>
            </a:r>
            <a:endParaRPr lang="fr-BE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2800" u="sng" dirty="0" smtClean="0"/>
              <a:t>Effectiviteit van beleid</a:t>
            </a:r>
          </a:p>
          <a:p>
            <a:endParaRPr lang="nl-BE" dirty="0" smtClean="0"/>
          </a:p>
          <a:p>
            <a:r>
              <a:rPr lang="nl-BE" dirty="0" smtClean="0"/>
              <a:t>informatiesystemen voor</a:t>
            </a:r>
          </a:p>
          <a:p>
            <a:pPr lvl="1"/>
            <a:r>
              <a:rPr lang="nl-BE" dirty="0" smtClean="0"/>
              <a:t>beleidsondersteuning</a:t>
            </a:r>
          </a:p>
          <a:p>
            <a:pPr lvl="1"/>
            <a:r>
              <a:rPr lang="nl-BE" dirty="0" smtClean="0"/>
              <a:t>onderzoek</a:t>
            </a:r>
          </a:p>
          <a:p>
            <a:pPr lvl="1"/>
            <a:r>
              <a:rPr lang="nl-BE" dirty="0" smtClean="0"/>
              <a:t>beleidsevaluatie</a:t>
            </a:r>
          </a:p>
          <a:p>
            <a:endParaRPr lang="nl-BE" dirty="0" smtClean="0"/>
          </a:p>
          <a:p>
            <a:r>
              <a:rPr lang="nl-BE" dirty="0" smtClean="0"/>
              <a:t>strategische inzet van informatiesystemen voor</a:t>
            </a:r>
          </a:p>
          <a:p>
            <a:pPr lvl="1"/>
            <a:r>
              <a:rPr lang="nl-BE" dirty="0" smtClean="0"/>
              <a:t>vermijden van non-take up (automatische toekenning)</a:t>
            </a:r>
          </a:p>
          <a:p>
            <a:pPr lvl="1"/>
            <a:r>
              <a:rPr lang="nl-BE" dirty="0" smtClean="0"/>
              <a:t>sociale inclusie</a:t>
            </a:r>
          </a:p>
          <a:p>
            <a:pPr lvl="1"/>
            <a:r>
              <a:rPr lang="nl-BE" dirty="0" smtClean="0"/>
              <a:t>fraudevermijding en -bestrijding</a:t>
            </a:r>
          </a:p>
          <a:p>
            <a:pPr lvl="1"/>
            <a:r>
              <a:rPr lang="nl-BE" dirty="0" smtClean="0"/>
              <a:t>continuïteit in rechtentoekenning</a:t>
            </a:r>
          </a:p>
          <a:p>
            <a:pPr lvl="1"/>
            <a:r>
              <a:rPr lang="nl-BE" dirty="0" smtClean="0"/>
              <a:t>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2800" u="sng" dirty="0" smtClean="0"/>
              <a:t>Efficiëntie beleidsuitvoering</a:t>
            </a:r>
          </a:p>
          <a:p>
            <a:endParaRPr lang="nl-BE" dirty="0" smtClean="0"/>
          </a:p>
          <a:p>
            <a:r>
              <a:rPr lang="nl-BE" dirty="0" err="1" smtClean="0"/>
              <a:t>operational</a:t>
            </a:r>
            <a:r>
              <a:rPr lang="nl-BE" dirty="0" smtClean="0"/>
              <a:t> excellence</a:t>
            </a:r>
          </a:p>
          <a:p>
            <a:r>
              <a:rPr lang="nl-BE" dirty="0" smtClean="0"/>
              <a:t>gegevensbeheer en –beveiliging</a:t>
            </a:r>
          </a:p>
          <a:p>
            <a:pPr lvl="1"/>
            <a:r>
              <a:rPr lang="nl-BE" dirty="0" smtClean="0"/>
              <a:t>eenmalig ingezameld en gevalideerd</a:t>
            </a:r>
          </a:p>
          <a:p>
            <a:pPr lvl="1"/>
            <a:r>
              <a:rPr lang="nl-BE" dirty="0" smtClean="0"/>
              <a:t>juist en tijdig beschikbaar</a:t>
            </a:r>
          </a:p>
          <a:p>
            <a:pPr lvl="1"/>
            <a:r>
              <a:rPr lang="nl-BE" dirty="0" smtClean="0"/>
              <a:t>herbruikbaar en gedeeld (‘legoblokjesfilosofie’)</a:t>
            </a:r>
          </a:p>
          <a:p>
            <a:r>
              <a:rPr lang="nl-BE" dirty="0" smtClean="0"/>
              <a:t>processen</a:t>
            </a:r>
          </a:p>
          <a:p>
            <a:pPr lvl="1"/>
            <a:r>
              <a:rPr lang="nl-BE" dirty="0" smtClean="0"/>
              <a:t>event </a:t>
            </a:r>
            <a:r>
              <a:rPr lang="nl-BE" dirty="0" err="1" smtClean="0"/>
              <a:t>driven</a:t>
            </a:r>
            <a:endParaRPr lang="nl-BE" dirty="0" smtClean="0"/>
          </a:p>
          <a:p>
            <a:pPr lvl="1"/>
            <a:r>
              <a:rPr lang="nl-BE" dirty="0" err="1" smtClean="0"/>
              <a:t>procesketens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taakverdeling tussen actoren in functie van competentie</a:t>
            </a:r>
          </a:p>
          <a:p>
            <a:r>
              <a:rPr lang="nl-BE" dirty="0" smtClean="0"/>
              <a:t>architectuur</a:t>
            </a:r>
          </a:p>
          <a:p>
            <a:pPr lvl="1"/>
            <a:r>
              <a:rPr lang="nl-BE" dirty="0" smtClean="0"/>
              <a:t>Service </a:t>
            </a:r>
            <a:r>
              <a:rPr lang="nl-BE" dirty="0" err="1" smtClean="0"/>
              <a:t>Oriented</a:t>
            </a:r>
            <a:r>
              <a:rPr lang="nl-BE" dirty="0" smtClean="0"/>
              <a:t> Architecture</a:t>
            </a:r>
          </a:p>
          <a:p>
            <a:pPr lvl="1"/>
            <a:r>
              <a:rPr lang="nl-BE" dirty="0" err="1" smtClean="0"/>
              <a:t>modulariteit</a:t>
            </a:r>
            <a:r>
              <a:rPr lang="nl-BE" dirty="0" smtClean="0"/>
              <a:t> en </a:t>
            </a:r>
            <a:r>
              <a:rPr lang="nl-BE" dirty="0" err="1" smtClean="0"/>
              <a:t>encapsulatie</a:t>
            </a:r>
            <a:endParaRPr lang="nl-BE" dirty="0" smtClean="0"/>
          </a:p>
          <a:p>
            <a:pPr lvl="1"/>
            <a:r>
              <a:rPr lang="nl-BE" dirty="0" err="1" smtClean="0"/>
              <a:t>synergieën</a:t>
            </a:r>
            <a:r>
              <a:rPr lang="nl-BE" dirty="0" smtClean="0"/>
              <a:t> via </a:t>
            </a:r>
            <a:r>
              <a:rPr lang="nl-BE" dirty="0" err="1" smtClean="0"/>
              <a:t>cloud</a:t>
            </a:r>
            <a:r>
              <a:rPr lang="nl-BE" dirty="0" smtClean="0"/>
              <a:t>- en containertechnologie</a:t>
            </a:r>
            <a:endParaRPr lang="nl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25/05/2018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79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Netwerk gegevensuitwisseling</a:t>
            </a:r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grpSp>
        <p:nvGrpSpPr>
          <p:cNvPr id="5" name="Group 30720"/>
          <p:cNvGrpSpPr>
            <a:grpSpLocks/>
          </p:cNvGrpSpPr>
          <p:nvPr/>
        </p:nvGrpSpPr>
        <p:grpSpPr bwMode="auto">
          <a:xfrm>
            <a:off x="775073" y="1052736"/>
            <a:ext cx="7264400" cy="5111750"/>
            <a:chOff x="387375" y="1114698"/>
            <a:chExt cx="7263209" cy="5111774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 bwMode="auto">
            <a:xfrm>
              <a:off x="3617407" y="2637118"/>
              <a:ext cx="1603112" cy="1598620"/>
            </a:xfrm>
            <a:custGeom>
              <a:avLst/>
              <a:gdLst>
                <a:gd name="connsiteX0" fmla="*/ 0 w 2861953"/>
                <a:gd name="connsiteY0" fmla="*/ 1426830 h 2853660"/>
                <a:gd name="connsiteX1" fmla="*/ 1430977 w 2861953"/>
                <a:gd name="connsiteY1" fmla="*/ 0 h 2853660"/>
                <a:gd name="connsiteX2" fmla="*/ 2861954 w 2861953"/>
                <a:gd name="connsiteY2" fmla="*/ 1426830 h 2853660"/>
                <a:gd name="connsiteX3" fmla="*/ 1430977 w 2861953"/>
                <a:gd name="connsiteY3" fmla="*/ 2853660 h 2853660"/>
                <a:gd name="connsiteX4" fmla="*/ 0 w 2861953"/>
                <a:gd name="connsiteY4" fmla="*/ 1426830 h 28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953" h="2853660">
                  <a:moveTo>
                    <a:pt x="0" y="1426830"/>
                  </a:moveTo>
                  <a:cubicBezTo>
                    <a:pt x="0" y="638814"/>
                    <a:pt x="640670" y="0"/>
                    <a:pt x="1430977" y="0"/>
                  </a:cubicBezTo>
                  <a:cubicBezTo>
                    <a:pt x="2221284" y="0"/>
                    <a:pt x="2861954" y="638814"/>
                    <a:pt x="2861954" y="1426830"/>
                  </a:cubicBezTo>
                  <a:cubicBezTo>
                    <a:pt x="2861954" y="2214846"/>
                    <a:pt x="2221284" y="2853660"/>
                    <a:pt x="1430977" y="2853660"/>
                  </a:cubicBezTo>
                  <a:cubicBezTo>
                    <a:pt x="640670" y="2853660"/>
                    <a:pt x="0" y="2214846"/>
                    <a:pt x="0" y="1426830"/>
                  </a:cubicBez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501673" tIns="500459" rIns="501673" bIns="500459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4011043" y="1378224"/>
              <a:ext cx="831714" cy="827092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 dirty="0" smtClean="0"/>
                <a:t>FPD</a:t>
              </a:r>
              <a:endParaRPr lang="en-US" sz="1400" dirty="0"/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4704667" y="1441725"/>
              <a:ext cx="833300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 smtClean="0"/>
                <a:t>RSVZ &amp; SVFZ</a:t>
              </a:r>
              <a:endParaRPr lang="en-US" sz="1400" dirty="0"/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5252264" y="1792564"/>
              <a:ext cx="831714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 dirty="0" smtClean="0"/>
                <a:t>FOD SZ</a:t>
              </a:r>
              <a:endParaRPr lang="en-US" sz="1000" dirty="0"/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5652249" y="231485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300" dirty="0"/>
                <a:t>POD MI &amp; OCMW</a:t>
              </a:r>
              <a:endParaRPr lang="en-US" sz="1300" dirty="0"/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2226985" y="2322791"/>
              <a:ext cx="4418875" cy="3219466"/>
              <a:chOff x="2301773" y="2382290"/>
              <a:chExt cx="3966559" cy="2924917"/>
            </a:xfrm>
          </p:grpSpPr>
          <p:sp>
            <p:nvSpPr>
              <p:cNvPr id="23" name="Freeform 22"/>
              <p:cNvSpPr>
                <a:spLocks noChangeAspect="1"/>
              </p:cNvSpPr>
              <p:nvPr/>
            </p:nvSpPr>
            <p:spPr bwMode="auto">
              <a:xfrm>
                <a:off x="5518903" y="2950544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smtClean="0"/>
                  <a:t>FAMI-FED</a:t>
                </a:r>
                <a:endParaRPr lang="en-US" sz="1400" dirty="0"/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>
                <a:off x="5488983" y="3514470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300" dirty="0" smtClean="0"/>
                  <a:t>FEDRIS</a:t>
                </a:r>
                <a:r>
                  <a:rPr lang="fr-BE" sz="1200" dirty="0" smtClean="0"/>
                  <a:t>  </a:t>
                </a:r>
                <a:r>
                  <a:rPr lang="fr-BE" sz="900" dirty="0" smtClean="0"/>
                  <a:t>&amp; </a:t>
                </a:r>
                <a:r>
                  <a:rPr lang="fr-BE" sz="900" dirty="0" err="1" smtClean="0"/>
                  <a:t>verzeke-raars</a:t>
                </a:r>
                <a:endParaRPr lang="en-US" sz="900" dirty="0"/>
              </a:p>
            </p:txBody>
          </p:sp>
          <p:sp>
            <p:nvSpPr>
              <p:cNvPr id="25" name="Freeform 24"/>
              <p:cNvSpPr>
                <a:spLocks noChangeAspect="1"/>
              </p:cNvSpPr>
              <p:nvPr/>
            </p:nvSpPr>
            <p:spPr bwMode="auto">
              <a:xfrm>
                <a:off x="5145613" y="3951477"/>
                <a:ext cx="750854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smtClean="0"/>
                  <a:t>RJV &amp; BVK</a:t>
                </a:r>
                <a:endParaRPr lang="en-US" sz="1400" dirty="0"/>
              </a:p>
            </p:txBody>
          </p:sp>
          <p:sp>
            <p:nvSpPr>
              <p:cNvPr id="26" name="Freeform 25"/>
              <p:cNvSpPr>
                <a:spLocks noChangeAspect="1"/>
              </p:cNvSpPr>
              <p:nvPr/>
            </p:nvSpPr>
            <p:spPr bwMode="auto">
              <a:xfrm>
                <a:off x="4740979" y="4317812"/>
                <a:ext cx="748005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 err="1" smtClean="0"/>
                  <a:t>Rijks</a:t>
                </a:r>
                <a:r>
                  <a:rPr lang="en-US" sz="1200" dirty="0" smtClean="0"/>
                  <a:t>-register</a:t>
                </a:r>
                <a:endParaRPr lang="en-US" sz="1200" dirty="0"/>
              </a:p>
            </p:txBody>
          </p:sp>
          <p:sp>
            <p:nvSpPr>
              <p:cNvPr id="27" name="Freeform 26"/>
              <p:cNvSpPr>
                <a:spLocks noChangeAspect="1"/>
              </p:cNvSpPr>
              <p:nvPr/>
            </p:nvSpPr>
            <p:spPr bwMode="auto">
              <a:xfrm>
                <a:off x="4196717" y="4564439"/>
                <a:ext cx="750854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 smtClean="0"/>
                  <a:t>Ge-</a:t>
                </a:r>
                <a:r>
                  <a:rPr lang="en-US" sz="1200" dirty="0" err="1" smtClean="0"/>
                  <a:t>meen</a:t>
                </a:r>
                <a:r>
                  <a:rPr lang="en-US" sz="1200" dirty="0" smtClean="0"/>
                  <a:t>-</a:t>
                </a:r>
                <a:r>
                  <a:rPr lang="en-US" sz="1200" dirty="0" err="1" smtClean="0"/>
                  <a:t>schap</a:t>
                </a:r>
                <a:r>
                  <a:rPr lang="en-US" sz="1200" dirty="0" smtClean="0"/>
                  <a:t>-pen</a:t>
                </a:r>
                <a:endParaRPr lang="en-US" sz="1200" dirty="0"/>
              </a:p>
            </p:txBody>
          </p:sp>
          <p:sp>
            <p:nvSpPr>
              <p:cNvPr id="28" name="Freeform 27"/>
              <p:cNvSpPr>
                <a:spLocks noChangeAspect="1"/>
              </p:cNvSpPr>
              <p:nvPr/>
            </p:nvSpPr>
            <p:spPr bwMode="auto">
              <a:xfrm>
                <a:off x="3615411" y="4564439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 smtClean="0"/>
                  <a:t>Gewes</a:t>
                </a:r>
                <a:r>
                  <a:rPr lang="en-US" sz="1400" dirty="0" smtClean="0"/>
                  <a:t>-ten</a:t>
                </a:r>
                <a:endParaRPr lang="en-US" sz="1400" dirty="0"/>
              </a:p>
            </p:txBody>
          </p:sp>
          <p:sp>
            <p:nvSpPr>
              <p:cNvPr id="29" name="Freeform 28"/>
              <p:cNvSpPr>
                <a:spLocks noChangeAspect="1"/>
              </p:cNvSpPr>
              <p:nvPr/>
            </p:nvSpPr>
            <p:spPr bwMode="auto">
              <a:xfrm>
                <a:off x="3075423" y="4368291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RIZIV</a:t>
                </a:r>
                <a:endParaRPr lang="en-US" sz="1400" dirty="0"/>
              </a:p>
            </p:txBody>
          </p:sp>
          <p:sp>
            <p:nvSpPr>
              <p:cNvPr id="30" name="Freeform 29"/>
              <p:cNvSpPr>
                <a:spLocks noChangeAspect="1"/>
              </p:cNvSpPr>
              <p:nvPr/>
            </p:nvSpPr>
            <p:spPr bwMode="auto">
              <a:xfrm>
                <a:off x="2622347" y="4016378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NIC &amp; ZF</a:t>
                </a:r>
                <a:endParaRPr lang="en-US" sz="1400" dirty="0"/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>
                <a:off x="2364463" y="3517354"/>
                <a:ext cx="749429" cy="742768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RVA &amp; VI</a:t>
                </a:r>
                <a:endParaRPr lang="en-US" sz="1400" dirty="0"/>
              </a:p>
            </p:txBody>
          </p:sp>
          <p:sp>
            <p:nvSpPr>
              <p:cNvPr id="32" name="Freeform 31"/>
              <p:cNvSpPr>
                <a:spLocks noChangeAspect="1"/>
              </p:cNvSpPr>
              <p:nvPr/>
            </p:nvSpPr>
            <p:spPr bwMode="auto">
              <a:xfrm>
                <a:off x="2301773" y="2930352"/>
                <a:ext cx="749429" cy="744209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FOD WASO</a:t>
                </a:r>
                <a:endParaRPr lang="en-US" sz="1400" dirty="0"/>
              </a:p>
            </p:txBody>
          </p:sp>
          <p:sp>
            <p:nvSpPr>
              <p:cNvPr id="33" name="Freeform 32"/>
              <p:cNvSpPr>
                <a:spLocks noChangeAspect="1"/>
              </p:cNvSpPr>
              <p:nvPr/>
            </p:nvSpPr>
            <p:spPr bwMode="auto">
              <a:xfrm>
                <a:off x="2402932" y="2382290"/>
                <a:ext cx="749429" cy="74276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  <a:solidFill>
                <a:srgbClr val="008CB2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BE" sz="1400" dirty="0"/>
                  <a:t>VSI &amp; </a:t>
                </a:r>
                <a:r>
                  <a:rPr lang="fr-BE" sz="1400" dirty="0" err="1"/>
                  <a:t>FoBZ</a:t>
                </a:r>
                <a:endParaRPr lang="en-US" sz="1400" dirty="0"/>
              </a:p>
            </p:txBody>
          </p:sp>
        </p:grp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2738077" y="1811614"/>
              <a:ext cx="833301" cy="825504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BE" sz="1400" dirty="0"/>
                <a:t>RSZ</a:t>
              </a:r>
              <a:endParaRPr lang="en-US" sz="1400" dirty="0"/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3306308" y="1449663"/>
              <a:ext cx="833301" cy="827091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  <a:solidFill>
              <a:srgbClr val="008CB2">
                <a:alpha val="5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 err="1" smtClean="0"/>
                <a:t>SIGeDIS</a:t>
              </a:r>
              <a:endParaRPr lang="en-US" sz="1200" dirty="0"/>
            </a:p>
          </p:txBody>
        </p:sp>
        <p:pic>
          <p:nvPicPr>
            <p:cNvPr id="15" name="Picture 3" descr="C:\Documents and Settings\a21\Local Settings\Temporary Internet Files\Content.IE5\TKSAXZ7R\MC900438779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869160"/>
              <a:ext cx="1630362" cy="13573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5" y="4941168"/>
              <a:ext cx="2384425" cy="11509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114698"/>
              <a:ext cx="1422400" cy="9461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30719"/>
            <p:cNvGrpSpPr>
              <a:grpSpLocks/>
            </p:cNvGrpSpPr>
            <p:nvPr/>
          </p:nvGrpSpPr>
          <p:grpSpPr bwMode="auto">
            <a:xfrm>
              <a:off x="685774" y="1272821"/>
              <a:ext cx="1768186" cy="3700993"/>
              <a:chOff x="-19805" y="972099"/>
              <a:chExt cx="1768186" cy="3700993"/>
            </a:xfrm>
          </p:grpSpPr>
          <p:sp>
            <p:nvSpPr>
              <p:cNvPr id="20" name="Freeform 19"/>
              <p:cNvSpPr>
                <a:spLocks noChangeAspect="1"/>
              </p:cNvSpPr>
              <p:nvPr/>
            </p:nvSpPr>
            <p:spPr bwMode="auto">
              <a:xfrm>
                <a:off x="291912" y="3436861"/>
                <a:ext cx="1266001" cy="1236231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dirty="0" err="1" smtClean="0">
                    <a:latin typeface="Calibri Light" panose="020F0302020204030204" pitchFamily="34" charset="0"/>
                  </a:rPr>
                  <a:t>Federale</a:t>
                </a:r>
                <a:r>
                  <a:rPr lang="en-US" sz="1300" dirty="0" smtClean="0">
                    <a:latin typeface="Calibri Light" panose="020F0302020204030204" pitchFamily="34" charset="0"/>
                  </a:rPr>
                  <a:t> </a:t>
                </a:r>
                <a:r>
                  <a:rPr lang="en-US" sz="1300" dirty="0" err="1" smtClean="0">
                    <a:latin typeface="Calibri Light" panose="020F0302020204030204" pitchFamily="34" charset="0"/>
                  </a:rPr>
                  <a:t>Overheids-diensten</a:t>
                </a:r>
                <a:endParaRPr lang="en-US" sz="1300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 bwMode="auto">
              <a:xfrm>
                <a:off x="537317" y="972099"/>
                <a:ext cx="1211064" cy="1179517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Nuts-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en</a:t>
                </a:r>
                <a:r>
                  <a:rPr lang="en-US" sz="1400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 </a:t>
                </a:r>
                <a:r>
                  <a:rPr lang="en-US" sz="1400" dirty="0" err="1" smtClean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vervoers-bedrijven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 Light" panose="020F0302020204030204" pitchFamily="34" charset="0"/>
                    <a:cs typeface="Arial" charset="0"/>
                  </a:rPr>
                  <a:t>, …</a:t>
                </a:r>
                <a:r>
                  <a:rPr lang="fr-BE" sz="1400" dirty="0" smtClean="0">
                    <a:latin typeface="Calibri Light" panose="020F0302020204030204" pitchFamily="34" charset="0"/>
                  </a:rPr>
                  <a:t> </a:t>
                </a:r>
                <a:endParaRPr lang="fr-BE" sz="1400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" name="Freeform 21"/>
              <p:cNvSpPr>
                <a:spLocks noChangeAspect="1"/>
              </p:cNvSpPr>
              <p:nvPr/>
            </p:nvSpPr>
            <p:spPr bwMode="auto">
              <a:xfrm>
                <a:off x="-19805" y="2151616"/>
                <a:ext cx="1280989" cy="1247665"/>
              </a:xfrm>
              <a:custGeom>
                <a:avLst/>
                <a:gdLst>
                  <a:gd name="connsiteX0" fmla="*/ 0 w 1040630"/>
                  <a:gd name="connsiteY0" fmla="*/ 516201 h 1032401"/>
                  <a:gd name="connsiteX1" fmla="*/ 520315 w 1040630"/>
                  <a:gd name="connsiteY1" fmla="*/ 0 h 1032401"/>
                  <a:gd name="connsiteX2" fmla="*/ 1040630 w 1040630"/>
                  <a:gd name="connsiteY2" fmla="*/ 516201 h 1032401"/>
                  <a:gd name="connsiteX3" fmla="*/ 520315 w 1040630"/>
                  <a:gd name="connsiteY3" fmla="*/ 1032402 h 1032401"/>
                  <a:gd name="connsiteX4" fmla="*/ 0 w 1040630"/>
                  <a:gd name="connsiteY4" fmla="*/ 516201 h 103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630" h="1032401">
                    <a:moveTo>
                      <a:pt x="0" y="516201"/>
                    </a:moveTo>
                    <a:cubicBezTo>
                      <a:pt x="0" y="231111"/>
                      <a:pt x="232953" y="0"/>
                      <a:pt x="520315" y="0"/>
                    </a:cubicBezTo>
                    <a:cubicBezTo>
                      <a:pt x="807677" y="0"/>
                      <a:pt x="1040630" y="231111"/>
                      <a:pt x="1040630" y="516201"/>
                    </a:cubicBezTo>
                    <a:cubicBezTo>
                      <a:pt x="1040630" y="801291"/>
                      <a:pt x="807677" y="1032402"/>
                      <a:pt x="520315" y="1032402"/>
                    </a:cubicBezTo>
                    <a:cubicBezTo>
                      <a:pt x="232953" y="1032402"/>
                      <a:pt x="0" y="801291"/>
                      <a:pt x="0" y="51620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170177" tIns="168972" rIns="170177" bIns="1689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nl-BE" sz="1400" dirty="0" smtClean="0">
                    <a:latin typeface="Calibri Light" panose="020F0302020204030204" pitchFamily="34" charset="0"/>
                  </a:rPr>
                  <a:t>Steden &amp; gemeenten</a:t>
                </a:r>
                <a:endParaRPr lang="fr-BE" sz="1400" dirty="0">
                  <a:latin typeface="Calibri Light" panose="020F0302020204030204" pitchFamily="34" charset="0"/>
                </a:endParaRPr>
              </a:p>
            </p:txBody>
          </p:sp>
        </p:grpSp>
        <p:pic>
          <p:nvPicPr>
            <p:cNvPr id="19" name="Picture 30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394" y="3132961"/>
              <a:ext cx="1213654" cy="58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05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Regiefunctie door KSZ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altLang="en-US" dirty="0" smtClean="0">
                <a:sym typeface="Arial" charset="0"/>
              </a:rPr>
              <a:t>vastleggen en uitdragen van</a:t>
            </a:r>
          </a:p>
          <a:p>
            <a:pPr lvl="1"/>
            <a:r>
              <a:rPr lang="nl-BE" altLang="en-US" u="sng" dirty="0" smtClean="0">
                <a:sym typeface="Arial" charset="0"/>
              </a:rPr>
              <a:t>visie</a:t>
            </a:r>
            <a:r>
              <a:rPr lang="nl-BE" altLang="en-US" dirty="0" smtClean="0">
                <a:sym typeface="Arial" charset="0"/>
              </a:rPr>
              <a:t> inzake geïntegreerde elektronische dienstverlening in de sociale sector</a:t>
            </a:r>
          </a:p>
          <a:p>
            <a:pPr lvl="1"/>
            <a:r>
              <a:rPr lang="nl-BE" altLang="en-US" dirty="0" smtClean="0">
                <a:sym typeface="Arial" charset="0"/>
              </a:rPr>
              <a:t>gemeenschappelijke </a:t>
            </a:r>
            <a:r>
              <a:rPr lang="nl-BE" altLang="en-US" u="sng" dirty="0" smtClean="0">
                <a:sym typeface="Arial" charset="0"/>
              </a:rPr>
              <a:t>basisprincipes</a:t>
            </a:r>
            <a:r>
              <a:rPr lang="nl-BE" altLang="en-US" dirty="0" smtClean="0">
                <a:sym typeface="Arial" charset="0"/>
              </a:rPr>
              <a:t> inzake informatiebeheer en –veiligheid</a:t>
            </a:r>
          </a:p>
          <a:p>
            <a:r>
              <a:rPr lang="nl-BE" altLang="en-US" dirty="0" smtClean="0">
                <a:sym typeface="Arial" charset="0"/>
              </a:rPr>
              <a:t>coördineren van de </a:t>
            </a:r>
            <a:r>
              <a:rPr lang="nl-BE" altLang="en-US" u="sng" dirty="0" smtClean="0">
                <a:sym typeface="Arial" charset="0"/>
              </a:rPr>
              <a:t>procesoptimalisatie</a:t>
            </a:r>
          </a:p>
          <a:p>
            <a:r>
              <a:rPr lang="nl-BE" altLang="en-US" u="sng" dirty="0" smtClean="0">
                <a:sym typeface="Arial" charset="0"/>
              </a:rPr>
              <a:t>programma- en projectbeheer</a:t>
            </a:r>
          </a:p>
          <a:p>
            <a:r>
              <a:rPr lang="nl-BE" altLang="en-US" dirty="0" smtClean="0">
                <a:sym typeface="Arial" charset="0"/>
              </a:rPr>
              <a:t>vastleggen, implementeren en beheren van het veilig, </a:t>
            </a:r>
            <a:r>
              <a:rPr lang="nl-BE" altLang="en-US" u="sng" dirty="0" smtClean="0">
                <a:sym typeface="Arial" charset="0"/>
              </a:rPr>
              <a:t>elektronisch samenwerkingsplatform</a:t>
            </a:r>
          </a:p>
          <a:p>
            <a:r>
              <a:rPr lang="nl-BE" altLang="en-US" u="sng" dirty="0" smtClean="0">
                <a:sym typeface="Arial" charset="0"/>
              </a:rPr>
              <a:t>veranderingsbeheer, vorming en coaching</a:t>
            </a:r>
          </a:p>
          <a:p>
            <a:r>
              <a:rPr lang="nl-BE" altLang="en-US" dirty="0" smtClean="0">
                <a:sym typeface="Arial" charset="0"/>
              </a:rPr>
              <a:t>beheer van een </a:t>
            </a:r>
            <a:r>
              <a:rPr lang="nl-BE" altLang="en-US" u="sng" dirty="0" smtClean="0">
                <a:sym typeface="Arial" charset="0"/>
              </a:rPr>
              <a:t>verwijzingsrepertorium</a:t>
            </a:r>
            <a:r>
              <a:rPr lang="nl-BE" altLang="en-US" dirty="0" smtClean="0">
                <a:sym typeface="Arial" charset="0"/>
              </a:rPr>
              <a:t> als basis voor de organisatie van de elektronische gegevensuitwisseling</a:t>
            </a:r>
          </a:p>
          <a:p>
            <a:r>
              <a:rPr lang="nl-BE" altLang="en-US" dirty="0" smtClean="0">
                <a:sym typeface="Arial" charset="0"/>
              </a:rPr>
              <a:t>optreden als </a:t>
            </a:r>
            <a:r>
              <a:rPr lang="nl-BE" altLang="en-US" u="sng" dirty="0" err="1" smtClean="0">
                <a:sym typeface="Arial" charset="0"/>
              </a:rPr>
              <a:t>trusted</a:t>
            </a:r>
            <a:r>
              <a:rPr lang="nl-BE" altLang="en-US" u="sng" dirty="0" smtClean="0">
                <a:sym typeface="Arial" charset="0"/>
              </a:rPr>
              <a:t> </a:t>
            </a:r>
            <a:r>
              <a:rPr lang="nl-BE" altLang="en-US" u="sng" dirty="0" err="1" smtClean="0">
                <a:sym typeface="Arial" charset="0"/>
              </a:rPr>
              <a:t>third</a:t>
            </a:r>
            <a:r>
              <a:rPr lang="nl-BE" altLang="en-US" u="sng" dirty="0" smtClean="0">
                <a:sym typeface="Arial" charset="0"/>
              </a:rPr>
              <a:t> party </a:t>
            </a:r>
            <a:r>
              <a:rPr lang="nl-BE" altLang="en-US" dirty="0" smtClean="0">
                <a:sym typeface="Arial" charset="0"/>
              </a:rPr>
              <a:t>voor de codering en </a:t>
            </a:r>
            <a:r>
              <a:rPr lang="nl-BE" altLang="en-US" dirty="0" err="1" smtClean="0">
                <a:sym typeface="Arial" charset="0"/>
              </a:rPr>
              <a:t>anonimisering</a:t>
            </a:r>
            <a:r>
              <a:rPr lang="nl-BE" altLang="en-US" dirty="0" smtClean="0">
                <a:sym typeface="Arial" charset="0"/>
              </a:rPr>
              <a:t> van gegevens</a:t>
            </a:r>
          </a:p>
          <a:p>
            <a:endParaRPr lang="nl-BE" dirty="0" smtClean="0"/>
          </a:p>
          <a:p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Procesvereenvoudiging</a:t>
            </a:r>
            <a:endParaRPr lang="fr-BE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16606" y="1893527"/>
            <a:ext cx="954113" cy="7438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0254" y="2282275"/>
            <a:ext cx="2363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600" dirty="0" smtClean="0"/>
              <a:t>800 papieren </a:t>
            </a:r>
            <a:r>
              <a:rPr lang="nl-BE" sz="1600" dirty="0"/>
              <a:t>formulieren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3928" y="2299883"/>
            <a:ext cx="2941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 smtClean="0"/>
              <a:t>220 elektronische processen</a:t>
            </a:r>
            <a:endParaRPr lang="nl-BE" sz="1600" dirty="0"/>
          </a:p>
        </p:txBody>
      </p:sp>
      <p:sp>
        <p:nvSpPr>
          <p:cNvPr id="28" name="Rectangle 27"/>
          <p:cNvSpPr/>
          <p:nvPr/>
        </p:nvSpPr>
        <p:spPr>
          <a:xfrm>
            <a:off x="728085" y="4949940"/>
            <a:ext cx="811385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69875" lvl="1" indent="-182563"/>
            <a:r>
              <a:rPr lang="nl-BE" altLang="en-US" dirty="0" smtClean="0">
                <a:sym typeface="Arial" charset="0"/>
              </a:rPr>
              <a:t>=&gt; beperkt </a:t>
            </a:r>
            <a:r>
              <a:rPr lang="nl-BE" altLang="en-US" dirty="0">
                <a:sym typeface="Arial" charset="0"/>
              </a:rPr>
              <a:t>tot 3 momenten en maximaal van toepassing tot toepassing</a:t>
            </a:r>
          </a:p>
          <a:p>
            <a:pPr marL="444500" lvl="2" indent="-174625"/>
            <a:r>
              <a:rPr lang="nl-BE" altLang="en-US" dirty="0" smtClean="0">
                <a:sym typeface="Arial" charset="0"/>
              </a:rPr>
              <a:t>- 	de </a:t>
            </a:r>
            <a:r>
              <a:rPr lang="nl-BE" altLang="en-US" u="sng" dirty="0">
                <a:sym typeface="Arial" charset="0"/>
              </a:rPr>
              <a:t>onmiddellijke aangifte </a:t>
            </a:r>
            <a:r>
              <a:rPr lang="nl-BE" altLang="en-US" dirty="0">
                <a:sym typeface="Arial" charset="0"/>
              </a:rPr>
              <a:t>van aanwerving en ontslag (enkel elektronisch)</a:t>
            </a:r>
          </a:p>
          <a:p>
            <a:pPr marL="444500" lvl="2" indent="-174625"/>
            <a:r>
              <a:rPr lang="nl-BE" altLang="en-US" dirty="0" smtClean="0">
                <a:sym typeface="Arial" charset="0"/>
              </a:rPr>
              <a:t>-	de </a:t>
            </a:r>
            <a:r>
              <a:rPr lang="nl-BE" altLang="en-US" u="sng" dirty="0">
                <a:sym typeface="Arial" charset="0"/>
              </a:rPr>
              <a:t>driemaandelijkse aangifte </a:t>
            </a:r>
            <a:r>
              <a:rPr lang="nl-BE" altLang="en-US" dirty="0">
                <a:sym typeface="Arial" charset="0"/>
              </a:rPr>
              <a:t>van lonen en arbeidstijden (enkel elektronisch)</a:t>
            </a:r>
          </a:p>
          <a:p>
            <a:pPr marL="444500" lvl="2" indent="-174625"/>
            <a:r>
              <a:rPr lang="nl-BE" altLang="en-US" dirty="0" smtClean="0">
                <a:sym typeface="Arial" charset="0"/>
              </a:rPr>
              <a:t>- 	het </a:t>
            </a:r>
            <a:r>
              <a:rPr lang="nl-BE" altLang="en-US" dirty="0">
                <a:sym typeface="Arial" charset="0"/>
              </a:rPr>
              <a:t>zich voordoen van een </a:t>
            </a:r>
            <a:r>
              <a:rPr lang="nl-BE" altLang="en-US" u="sng" dirty="0">
                <a:sym typeface="Arial" charset="0"/>
              </a:rPr>
              <a:t>sociaal risico</a:t>
            </a:r>
            <a:r>
              <a:rPr lang="nl-BE" altLang="en-US" dirty="0">
                <a:sym typeface="Arial" charset="0"/>
              </a:rPr>
              <a:t> (elektronisch of op papier)</a:t>
            </a:r>
          </a:p>
        </p:txBody>
      </p:sp>
      <p:pic>
        <p:nvPicPr>
          <p:cNvPr id="38" name="Picture 13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44" y="3748955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43" y="3642388"/>
            <a:ext cx="861087" cy="8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3106001" y="4101855"/>
            <a:ext cx="954113" cy="7438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82684" y="4503475"/>
            <a:ext cx="2258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1600" dirty="0" smtClean="0"/>
              <a:t>80 papieren </a:t>
            </a:r>
            <a:r>
              <a:rPr lang="nl-BE" sz="1600" dirty="0"/>
              <a:t>formulieren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04319" y="4515250"/>
            <a:ext cx="2763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 smtClean="0"/>
              <a:t>30 elektronische processen</a:t>
            </a:r>
            <a:endParaRPr lang="nl-BE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11820" y="9545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tussen </a:t>
            </a:r>
            <a:r>
              <a:rPr lang="nl-BE" dirty="0" smtClean="0"/>
              <a:t>3.000 actoren </a:t>
            </a:r>
            <a:r>
              <a:rPr lang="nl-BE" dirty="0"/>
              <a:t>betrokken bij sociale bescherming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1820" y="2938495"/>
            <a:ext cx="79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tussen </a:t>
            </a:r>
            <a:r>
              <a:rPr lang="nl-BE" dirty="0" smtClean="0"/>
              <a:t>3.000 actoren </a:t>
            </a:r>
            <a:r>
              <a:rPr lang="nl-BE" dirty="0"/>
              <a:t>betrokken bij sociale bescherming enerzijds en 220.000 werkgevers anderzijds</a:t>
            </a:r>
          </a:p>
          <a:p>
            <a:endParaRPr lang="en-US" dirty="0"/>
          </a:p>
        </p:txBody>
      </p:sp>
      <p:pic>
        <p:nvPicPr>
          <p:cNvPr id="23" name="Picture 13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96" y="1508072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43" y="1396727"/>
            <a:ext cx="861087" cy="8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Procesvereenvoudiging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>
                <a:sym typeface="Arial" charset="0"/>
              </a:rPr>
              <a:t>elektronische berichten zijn gemiddeld teruggebracht tot 1/3 van het aantal rubrieken van papieren formulieren</a:t>
            </a:r>
          </a:p>
          <a:p>
            <a:endParaRPr lang="nl-BE" altLang="en-US" dirty="0" smtClean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endParaRPr lang="nl-BE" altLang="en-US" dirty="0" smtClean="0">
              <a:sym typeface="Arial" charset="0"/>
            </a:endParaRPr>
          </a:p>
          <a:p>
            <a:endParaRPr lang="nl-BE" altLang="en-US" dirty="0">
              <a:sym typeface="Arial" charset="0"/>
            </a:endParaRPr>
          </a:p>
          <a:p>
            <a:r>
              <a:rPr lang="nl-BE" altLang="en-US" dirty="0" smtClean="0">
                <a:sym typeface="Arial" charset="0"/>
              </a:rPr>
              <a:t>Planbureau</a:t>
            </a:r>
            <a:r>
              <a:rPr lang="nl-BE" altLang="en-US" dirty="0">
                <a:sym typeface="Arial" charset="0"/>
              </a:rPr>
              <a:t>: last voor de ondernemingen tgv van administratieve formaliteiten in de sociale sector met &gt; 1 miljard € per jaar structureel te zijn verminderd</a:t>
            </a:r>
          </a:p>
          <a:p>
            <a:pPr marL="0" indent="0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</a:rPr>
              <a:t>	</a:t>
            </a:r>
            <a:r>
              <a:rPr lang="nl-BE" dirty="0" smtClean="0">
                <a:solidFill>
                  <a:srgbClr val="FF0000"/>
                </a:solidFill>
              </a:rPr>
              <a:t>		</a:t>
            </a:r>
            <a:r>
              <a:rPr lang="nl-BE" sz="3600" dirty="0" smtClean="0"/>
              <a:t>1 miljard € </a:t>
            </a:r>
            <a:endParaRPr lang="nl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  <p:pic>
        <p:nvPicPr>
          <p:cNvPr id="5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00" y="1836440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00" y="1988840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00" y="2141240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95" y="2032004"/>
            <a:ext cx="705800" cy="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200391" y="2338225"/>
            <a:ext cx="954113" cy="7438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700719" y="5013176"/>
            <a:ext cx="1296144" cy="866587"/>
            <a:chOff x="1619672" y="5061460"/>
            <a:chExt cx="1296144" cy="86658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619672" y="5061461"/>
              <a:ext cx="1296144" cy="86658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19672" y="5061460"/>
              <a:ext cx="1296144" cy="8665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21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Geleidelijke uitbreiding</a:t>
            </a:r>
            <a:endParaRPr lang="fr-BE" dirty="0"/>
          </a:p>
        </p:txBody>
      </p:sp>
      <p:sp>
        <p:nvSpPr>
          <p:cNvPr id="5" name="Freeform 4"/>
          <p:cNvSpPr>
            <a:spLocks noChangeAspect="1"/>
          </p:cNvSpPr>
          <p:nvPr/>
        </p:nvSpPr>
        <p:spPr bwMode="auto">
          <a:xfrm>
            <a:off x="3851275" y="2935288"/>
            <a:ext cx="1603375" cy="1598612"/>
          </a:xfrm>
          <a:custGeom>
            <a:avLst/>
            <a:gdLst>
              <a:gd name="connsiteX0" fmla="*/ 0 w 2861953"/>
              <a:gd name="connsiteY0" fmla="*/ 1426830 h 2853660"/>
              <a:gd name="connsiteX1" fmla="*/ 1430977 w 2861953"/>
              <a:gd name="connsiteY1" fmla="*/ 0 h 2853660"/>
              <a:gd name="connsiteX2" fmla="*/ 2861954 w 2861953"/>
              <a:gd name="connsiteY2" fmla="*/ 1426830 h 2853660"/>
              <a:gd name="connsiteX3" fmla="*/ 1430977 w 2861953"/>
              <a:gd name="connsiteY3" fmla="*/ 2853660 h 2853660"/>
              <a:gd name="connsiteX4" fmla="*/ 0 w 2861953"/>
              <a:gd name="connsiteY4" fmla="*/ 1426830 h 28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953" h="2853660">
                <a:moveTo>
                  <a:pt x="0" y="1426830"/>
                </a:moveTo>
                <a:cubicBezTo>
                  <a:pt x="0" y="638814"/>
                  <a:pt x="640670" y="0"/>
                  <a:pt x="1430977" y="0"/>
                </a:cubicBezTo>
                <a:cubicBezTo>
                  <a:pt x="2221284" y="0"/>
                  <a:pt x="2861954" y="638814"/>
                  <a:pt x="2861954" y="1426830"/>
                </a:cubicBezTo>
                <a:cubicBezTo>
                  <a:pt x="2861954" y="2214846"/>
                  <a:pt x="2221284" y="2853660"/>
                  <a:pt x="1430977" y="2853660"/>
                </a:cubicBezTo>
                <a:cubicBezTo>
                  <a:pt x="640670" y="2853660"/>
                  <a:pt x="0" y="2214846"/>
                  <a:pt x="0" y="1426830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501673" tIns="500459" rIns="501673" bIns="500459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>
            <a:off x="4244975" y="1676400"/>
            <a:ext cx="831850" cy="827088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 dirty="0" smtClean="0"/>
              <a:t>FPD</a:t>
            </a:r>
            <a:endParaRPr lang="en-US" sz="1400" dirty="0"/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4938713" y="1739900"/>
            <a:ext cx="833437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 smtClean="0"/>
              <a:t>RSVZ &amp; SVFZ</a:t>
            </a:r>
            <a:endParaRPr lang="en-US" sz="1400" dirty="0"/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5486400" y="2090738"/>
            <a:ext cx="831850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 dirty="0" smtClean="0"/>
              <a:t>FOD SZ</a:t>
            </a:r>
            <a:endParaRPr lang="en-US" sz="1000" dirty="0"/>
          </a:p>
        </p:txBody>
      </p:sp>
      <p:sp>
        <p:nvSpPr>
          <p:cNvPr id="9" name="Freeform 8"/>
          <p:cNvSpPr>
            <a:spLocks noChangeAspect="1"/>
          </p:cNvSpPr>
          <p:nvPr/>
        </p:nvSpPr>
        <p:spPr bwMode="auto">
          <a:xfrm>
            <a:off x="5886450" y="2613025"/>
            <a:ext cx="833438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300" dirty="0"/>
              <a:t>POD MI &amp; OCMW</a:t>
            </a:r>
            <a:endParaRPr lang="en-US" sz="1300" dirty="0"/>
          </a:p>
        </p:txBody>
      </p:sp>
      <p:sp>
        <p:nvSpPr>
          <p:cNvPr id="21" name="Freeform 20"/>
          <p:cNvSpPr>
            <a:spLocks noChangeAspect="1"/>
          </p:cNvSpPr>
          <p:nvPr/>
        </p:nvSpPr>
        <p:spPr bwMode="auto">
          <a:xfrm>
            <a:off x="6045200" y="3246438"/>
            <a:ext cx="835025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 smtClean="0"/>
              <a:t>FAMI-FED</a:t>
            </a:r>
            <a:endParaRPr lang="en-US" sz="1400" dirty="0"/>
          </a:p>
        </p:txBody>
      </p:sp>
      <p:sp>
        <p:nvSpPr>
          <p:cNvPr id="22" name="Freeform 21"/>
          <p:cNvSpPr>
            <a:spLocks noChangeAspect="1"/>
          </p:cNvSpPr>
          <p:nvPr/>
        </p:nvSpPr>
        <p:spPr bwMode="auto">
          <a:xfrm>
            <a:off x="6011863" y="3867151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300" dirty="0" smtClean="0"/>
              <a:t>FEDRIS</a:t>
            </a:r>
            <a:r>
              <a:rPr lang="fr-BE" sz="1200" dirty="0" smtClean="0"/>
              <a:t>  </a:t>
            </a:r>
            <a:r>
              <a:rPr lang="fr-BE" sz="900" dirty="0" smtClean="0"/>
              <a:t>&amp; </a:t>
            </a:r>
            <a:r>
              <a:rPr lang="fr-BE" sz="900" dirty="0" err="1" smtClean="0"/>
              <a:t>verzeke-raars</a:t>
            </a:r>
            <a:endParaRPr lang="en-US" sz="900" dirty="0"/>
          </a:p>
        </p:txBody>
      </p:sp>
      <p:sp>
        <p:nvSpPr>
          <p:cNvPr id="23" name="Freeform 22"/>
          <p:cNvSpPr>
            <a:spLocks noChangeAspect="1"/>
          </p:cNvSpPr>
          <p:nvPr/>
        </p:nvSpPr>
        <p:spPr bwMode="auto">
          <a:xfrm>
            <a:off x="5629275" y="4348163"/>
            <a:ext cx="836613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 smtClean="0"/>
              <a:t>RJV &amp; BVK</a:t>
            </a:r>
            <a:endParaRPr lang="en-US" sz="1400" dirty="0"/>
          </a:p>
        </p:txBody>
      </p:sp>
      <p:sp>
        <p:nvSpPr>
          <p:cNvPr id="24" name="Freeform 23"/>
          <p:cNvSpPr>
            <a:spLocks noChangeAspect="1"/>
          </p:cNvSpPr>
          <p:nvPr/>
        </p:nvSpPr>
        <p:spPr bwMode="auto">
          <a:xfrm>
            <a:off x="5178425" y="4751388"/>
            <a:ext cx="833438" cy="817562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 err="1" smtClean="0"/>
              <a:t>Rijks</a:t>
            </a:r>
            <a:r>
              <a:rPr lang="en-US" sz="1200" dirty="0" smtClean="0"/>
              <a:t>-register</a:t>
            </a:r>
            <a:endParaRPr lang="en-US" sz="1200" dirty="0"/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>
            <a:off x="4572000" y="5022850"/>
            <a:ext cx="836613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 smtClean="0"/>
              <a:t>Ge-</a:t>
            </a:r>
            <a:r>
              <a:rPr lang="en-US" sz="1200" dirty="0" err="1" smtClean="0"/>
              <a:t>meen</a:t>
            </a:r>
            <a:r>
              <a:rPr lang="en-US" sz="1200" dirty="0" smtClean="0"/>
              <a:t>-</a:t>
            </a:r>
            <a:r>
              <a:rPr lang="en-US" sz="1200" dirty="0" err="1" smtClean="0"/>
              <a:t>schap</a:t>
            </a:r>
            <a:r>
              <a:rPr lang="en-US" sz="1200" dirty="0" smtClean="0"/>
              <a:t>-pen</a:t>
            </a:r>
            <a:endParaRPr lang="en-US" sz="1200" dirty="0"/>
          </a:p>
        </p:txBody>
      </p: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3924300" y="5022850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 err="1" smtClean="0"/>
              <a:t>Gewes</a:t>
            </a:r>
            <a:r>
              <a:rPr lang="en-US" sz="1400" dirty="0" smtClean="0"/>
              <a:t>-ten</a:t>
            </a:r>
            <a:endParaRPr lang="en-US" sz="1400" dirty="0"/>
          </a:p>
        </p:txBody>
      </p:sp>
      <p:sp>
        <p:nvSpPr>
          <p:cNvPr id="27" name="Freeform 26"/>
          <p:cNvSpPr>
            <a:spLocks noChangeAspect="1"/>
          </p:cNvSpPr>
          <p:nvPr/>
        </p:nvSpPr>
        <p:spPr bwMode="auto">
          <a:xfrm>
            <a:off x="3322638" y="4806950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 dirty="0"/>
              <a:t>RIZIV</a:t>
            </a:r>
            <a:endParaRPr lang="en-US" sz="1400" dirty="0"/>
          </a:p>
        </p:txBody>
      </p:sp>
      <p:sp>
        <p:nvSpPr>
          <p:cNvPr id="28" name="Freeform 27"/>
          <p:cNvSpPr>
            <a:spLocks noChangeAspect="1"/>
          </p:cNvSpPr>
          <p:nvPr/>
        </p:nvSpPr>
        <p:spPr bwMode="auto">
          <a:xfrm>
            <a:off x="2817813" y="4419600"/>
            <a:ext cx="835025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 dirty="0"/>
              <a:t>NIC &amp; ZF</a:t>
            </a:r>
            <a:endParaRPr lang="en-US" sz="1400" dirty="0"/>
          </a:p>
        </p:txBody>
      </p:sp>
      <p:sp>
        <p:nvSpPr>
          <p:cNvPr id="29" name="Freeform 28"/>
          <p:cNvSpPr>
            <a:spLocks noChangeAspect="1"/>
          </p:cNvSpPr>
          <p:nvPr/>
        </p:nvSpPr>
        <p:spPr bwMode="auto">
          <a:xfrm>
            <a:off x="2530475" y="3870325"/>
            <a:ext cx="835025" cy="817563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 dirty="0"/>
              <a:t>RVA &amp; VI</a:t>
            </a:r>
            <a:endParaRPr lang="en-US" sz="1400" dirty="0"/>
          </a:p>
        </p:txBody>
      </p:sp>
      <p:sp>
        <p:nvSpPr>
          <p:cNvPr id="30" name="Freeform 29"/>
          <p:cNvSpPr>
            <a:spLocks noChangeAspect="1"/>
          </p:cNvSpPr>
          <p:nvPr/>
        </p:nvSpPr>
        <p:spPr bwMode="auto">
          <a:xfrm>
            <a:off x="2460625" y="3224213"/>
            <a:ext cx="835025" cy="81915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 dirty="0"/>
              <a:t>FOD WASO</a:t>
            </a:r>
            <a:endParaRPr lang="en-US" sz="1400" dirty="0"/>
          </a:p>
        </p:txBody>
      </p:sp>
      <p:sp>
        <p:nvSpPr>
          <p:cNvPr id="31" name="Freeform 30"/>
          <p:cNvSpPr>
            <a:spLocks noChangeAspect="1"/>
          </p:cNvSpPr>
          <p:nvPr/>
        </p:nvSpPr>
        <p:spPr bwMode="auto">
          <a:xfrm>
            <a:off x="2573338" y="2620962"/>
            <a:ext cx="835025" cy="817562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 dirty="0"/>
              <a:t>VSI &amp; </a:t>
            </a:r>
            <a:r>
              <a:rPr lang="fr-BE" sz="1400" dirty="0" err="1"/>
              <a:t>FoBZ</a:t>
            </a:r>
            <a:endParaRPr lang="en-US" sz="1400" dirty="0"/>
          </a:p>
        </p:txBody>
      </p:sp>
      <p:sp>
        <p:nvSpPr>
          <p:cNvPr id="11" name="Freeform 10"/>
          <p:cNvSpPr>
            <a:spLocks noChangeAspect="1"/>
          </p:cNvSpPr>
          <p:nvPr/>
        </p:nvSpPr>
        <p:spPr bwMode="auto">
          <a:xfrm>
            <a:off x="2971800" y="2109788"/>
            <a:ext cx="833438" cy="825500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400" dirty="0"/>
              <a:t>RSZ</a:t>
            </a:r>
            <a:endParaRPr lang="en-US" sz="1400" dirty="0"/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3540125" y="1747838"/>
            <a:ext cx="833438" cy="827087"/>
          </a:xfrm>
          <a:custGeom>
            <a:avLst/>
            <a:gdLst>
              <a:gd name="connsiteX0" fmla="*/ 0 w 1040630"/>
              <a:gd name="connsiteY0" fmla="*/ 516201 h 1032401"/>
              <a:gd name="connsiteX1" fmla="*/ 520315 w 1040630"/>
              <a:gd name="connsiteY1" fmla="*/ 0 h 1032401"/>
              <a:gd name="connsiteX2" fmla="*/ 1040630 w 1040630"/>
              <a:gd name="connsiteY2" fmla="*/ 516201 h 1032401"/>
              <a:gd name="connsiteX3" fmla="*/ 520315 w 1040630"/>
              <a:gd name="connsiteY3" fmla="*/ 1032402 h 1032401"/>
              <a:gd name="connsiteX4" fmla="*/ 0 w 1040630"/>
              <a:gd name="connsiteY4" fmla="*/ 516201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630" h="1032401">
                <a:moveTo>
                  <a:pt x="0" y="516201"/>
                </a:moveTo>
                <a:cubicBezTo>
                  <a:pt x="0" y="231111"/>
                  <a:pt x="232953" y="0"/>
                  <a:pt x="520315" y="0"/>
                </a:cubicBezTo>
                <a:cubicBezTo>
                  <a:pt x="807677" y="0"/>
                  <a:pt x="1040630" y="231111"/>
                  <a:pt x="1040630" y="516201"/>
                </a:cubicBezTo>
                <a:cubicBezTo>
                  <a:pt x="1040630" y="801291"/>
                  <a:pt x="807677" y="1032402"/>
                  <a:pt x="520315" y="1032402"/>
                </a:cubicBezTo>
                <a:cubicBezTo>
                  <a:pt x="232953" y="1032402"/>
                  <a:pt x="0" y="801291"/>
                  <a:pt x="0" y="516201"/>
                </a:cubicBezTo>
                <a:close/>
              </a:path>
            </a:pathLst>
          </a:custGeom>
          <a:solidFill>
            <a:srgbClr val="008CB2">
              <a:alpha val="5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0177" tIns="168972" rIns="170177" bIns="168972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 err="1" smtClean="0"/>
              <a:t>SIGeDIS</a:t>
            </a:r>
            <a:endParaRPr lang="en-US" sz="1200" dirty="0"/>
          </a:p>
        </p:txBody>
      </p:sp>
      <p:pic>
        <p:nvPicPr>
          <p:cNvPr id="13" name="Picture 3" descr="C:\Documents and Settings\a21\Local Settings\Temporary Internet Files\Content.IE5\TKSAXZ7R\MC9004387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0" y="5167319"/>
            <a:ext cx="1630629" cy="1357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239327"/>
            <a:ext cx="2384816" cy="1150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80" y="1412875"/>
            <a:ext cx="1422633" cy="946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0719"/>
          <p:cNvGrpSpPr>
            <a:grpSpLocks/>
          </p:cNvGrpSpPr>
          <p:nvPr/>
        </p:nvGrpSpPr>
        <p:grpSpPr bwMode="auto">
          <a:xfrm>
            <a:off x="919161" y="1570997"/>
            <a:ext cx="1768476" cy="3700976"/>
            <a:chOff x="-19805" y="972099"/>
            <a:chExt cx="1768186" cy="3700993"/>
          </a:xfrm>
        </p:grpSpPr>
        <p:sp>
          <p:nvSpPr>
            <p:cNvPr id="18" name="Freeform 17"/>
            <p:cNvSpPr>
              <a:spLocks noChangeAspect="1"/>
            </p:cNvSpPr>
            <p:nvPr/>
          </p:nvSpPr>
          <p:spPr bwMode="auto">
            <a:xfrm>
              <a:off x="291912" y="3436861"/>
              <a:ext cx="1266001" cy="1236231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dirty="0" err="1" smtClean="0">
                  <a:latin typeface="Calibri Light" panose="020F0302020204030204" pitchFamily="34" charset="0"/>
                </a:rPr>
                <a:t>Federale</a:t>
              </a:r>
              <a:r>
                <a:rPr lang="en-US" sz="1300" dirty="0" smtClean="0">
                  <a:latin typeface="Calibri Light" panose="020F0302020204030204" pitchFamily="34" charset="0"/>
                </a:rPr>
                <a:t> </a:t>
              </a:r>
              <a:r>
                <a:rPr lang="en-US" sz="1300" dirty="0" err="1" smtClean="0">
                  <a:latin typeface="Calibri Light" panose="020F0302020204030204" pitchFamily="34" charset="0"/>
                </a:rPr>
                <a:t>Overheids-diensten</a:t>
              </a:r>
              <a:endParaRPr lang="en-US" sz="1300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auto">
            <a:xfrm>
              <a:off x="537317" y="972099"/>
              <a:ext cx="1211064" cy="1179517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Nuts- </a:t>
              </a:r>
              <a:r>
                <a:rPr lang="en-US" sz="1400" dirty="0" err="1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en</a:t>
              </a:r>
              <a:r>
                <a:rPr lang="en-US" sz="140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vervoers-bedrijven</a:t>
              </a:r>
              <a:r>
                <a:rPr lang="en-US" sz="1400" dirty="0" smtClean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, …</a:t>
              </a:r>
              <a:r>
                <a:rPr lang="fr-BE" sz="1400" dirty="0" smtClean="0">
                  <a:latin typeface="Calibri Light" panose="020F0302020204030204" pitchFamily="34" charset="0"/>
                </a:rPr>
                <a:t> </a:t>
              </a:r>
              <a:endParaRPr lang="fr-BE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-19805" y="2151616"/>
              <a:ext cx="1280989" cy="1247665"/>
            </a:xfrm>
            <a:custGeom>
              <a:avLst/>
              <a:gdLst>
                <a:gd name="connsiteX0" fmla="*/ 0 w 1040630"/>
                <a:gd name="connsiteY0" fmla="*/ 516201 h 1032401"/>
                <a:gd name="connsiteX1" fmla="*/ 520315 w 1040630"/>
                <a:gd name="connsiteY1" fmla="*/ 0 h 1032401"/>
                <a:gd name="connsiteX2" fmla="*/ 1040630 w 1040630"/>
                <a:gd name="connsiteY2" fmla="*/ 516201 h 1032401"/>
                <a:gd name="connsiteX3" fmla="*/ 520315 w 1040630"/>
                <a:gd name="connsiteY3" fmla="*/ 1032402 h 1032401"/>
                <a:gd name="connsiteX4" fmla="*/ 0 w 1040630"/>
                <a:gd name="connsiteY4" fmla="*/ 516201 h 10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630" h="1032401">
                  <a:moveTo>
                    <a:pt x="0" y="516201"/>
                  </a:moveTo>
                  <a:cubicBezTo>
                    <a:pt x="0" y="231111"/>
                    <a:pt x="232953" y="0"/>
                    <a:pt x="520315" y="0"/>
                  </a:cubicBezTo>
                  <a:cubicBezTo>
                    <a:pt x="807677" y="0"/>
                    <a:pt x="1040630" y="231111"/>
                    <a:pt x="1040630" y="516201"/>
                  </a:cubicBezTo>
                  <a:cubicBezTo>
                    <a:pt x="1040630" y="801291"/>
                    <a:pt x="807677" y="1032402"/>
                    <a:pt x="520315" y="1032402"/>
                  </a:cubicBezTo>
                  <a:cubicBezTo>
                    <a:pt x="232953" y="1032402"/>
                    <a:pt x="0" y="801291"/>
                    <a:pt x="0" y="516201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70177" tIns="168972" rIns="170177" bIns="1689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l-BE" sz="1400" dirty="0" smtClean="0">
                  <a:latin typeface="Calibri Light" panose="020F0302020204030204" pitchFamily="34" charset="0"/>
                </a:rPr>
                <a:t>Steden &amp; gemeenten</a:t>
              </a:r>
              <a:endParaRPr lang="fr-BE" sz="1400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17" name="Picture 30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90" y="3431129"/>
            <a:ext cx="1213853" cy="58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smtClean="0"/>
              <a:t>25/05/2018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798</TotalTime>
  <Words>1116</Words>
  <Application>Microsoft Office PowerPoint</Application>
  <PresentationFormat>Diavoorstelling (4:3)</PresentationFormat>
  <Paragraphs>283</Paragraphs>
  <Slides>29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Template</vt:lpstr>
      <vt:lpstr>PowerPoint-presentatie</vt:lpstr>
      <vt:lpstr>20 jaar responsabilisering van de OISZ</vt:lpstr>
      <vt:lpstr>Stakeholders</vt:lpstr>
      <vt:lpstr>Belang van goed informatiebeheer</vt:lpstr>
      <vt:lpstr>Netwerk gegevensuitwisseling</vt:lpstr>
      <vt:lpstr>Regiefunctie door KSZ</vt:lpstr>
      <vt:lpstr>Procesvereenvoudiging</vt:lpstr>
      <vt:lpstr>Procesvereenvoudiging</vt:lpstr>
      <vt:lpstr>Geleidelijke uitbreiding</vt:lpstr>
      <vt:lpstr>Stand van zaken</vt:lpstr>
      <vt:lpstr>Stand van zaken </vt:lpstr>
      <vt:lpstr>Stand van zaken </vt:lpstr>
      <vt:lpstr>Stand van zaken</vt:lpstr>
      <vt:lpstr>Stand van zaken</vt:lpstr>
      <vt:lpstr>Datamodellering en only once</vt:lpstr>
      <vt:lpstr>Taakverdeling en hergebruik</vt:lpstr>
      <vt:lpstr>Customer centricity</vt:lpstr>
      <vt:lpstr>Customer centricity</vt:lpstr>
      <vt:lpstr>Security &amp; privacy by design</vt:lpstr>
      <vt:lpstr>Security &amp; privacy by design</vt:lpstr>
      <vt:lpstr>Strategische inzet van ICT</vt:lpstr>
      <vt:lpstr>Governance</vt:lpstr>
      <vt:lpstr>Nexus effect</vt:lpstr>
      <vt:lpstr>Herinzet van het model</vt:lpstr>
      <vt:lpstr>Synergie: G-Cloud</vt:lpstr>
      <vt:lpstr>Voordelen G-Cloud</vt:lpstr>
      <vt:lpstr>Transformatie</vt:lpstr>
      <vt:lpstr>Kritische succesfactoren</vt:lpstr>
      <vt:lpstr>PowerPoint-presentatie</vt:lpstr>
    </vt:vector>
  </TitlesOfParts>
  <Company>R.I.Z.I.V. - I.N.A.M.I.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De Marneffe</dc:creator>
  <cp:lastModifiedBy>Frank Robben</cp:lastModifiedBy>
  <cp:revision>64</cp:revision>
  <cp:lastPrinted>2018-05-18T07:27:19Z</cp:lastPrinted>
  <dcterms:created xsi:type="dcterms:W3CDTF">2018-04-03T09:05:23Z</dcterms:created>
  <dcterms:modified xsi:type="dcterms:W3CDTF">2018-05-26T00:11:33Z</dcterms:modified>
</cp:coreProperties>
</file>