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8" r:id="rId2"/>
    <p:sldMasterId id="2147483670" r:id="rId3"/>
    <p:sldMasterId id="2147483682" r:id="rId4"/>
  </p:sldMasterIdLst>
  <p:notesMasterIdLst>
    <p:notesMasterId r:id="rId75"/>
  </p:notesMasterIdLst>
  <p:sldIdLst>
    <p:sldId id="348" r:id="rId5"/>
    <p:sldId id="585" r:id="rId6"/>
    <p:sldId id="586" r:id="rId7"/>
    <p:sldId id="587" r:id="rId8"/>
    <p:sldId id="588" r:id="rId9"/>
    <p:sldId id="589" r:id="rId10"/>
    <p:sldId id="590" r:id="rId11"/>
    <p:sldId id="592" r:id="rId12"/>
    <p:sldId id="584" r:id="rId13"/>
    <p:sldId id="595" r:id="rId14"/>
    <p:sldId id="591" r:id="rId15"/>
    <p:sldId id="364" r:id="rId16"/>
    <p:sldId id="557" r:id="rId17"/>
    <p:sldId id="558" r:id="rId18"/>
    <p:sldId id="563" r:id="rId19"/>
    <p:sldId id="613" r:id="rId20"/>
    <p:sldId id="614" r:id="rId21"/>
    <p:sldId id="596" r:id="rId22"/>
    <p:sldId id="375" r:id="rId23"/>
    <p:sldId id="376" r:id="rId24"/>
    <p:sldId id="600" r:id="rId25"/>
    <p:sldId id="377" r:id="rId26"/>
    <p:sldId id="568" r:id="rId27"/>
    <p:sldId id="573" r:id="rId28"/>
    <p:sldId id="571" r:id="rId29"/>
    <p:sldId id="572" r:id="rId30"/>
    <p:sldId id="574" r:id="rId31"/>
    <p:sldId id="575" r:id="rId32"/>
    <p:sldId id="576" r:id="rId33"/>
    <p:sldId id="578" r:id="rId34"/>
    <p:sldId id="379" r:id="rId35"/>
    <p:sldId id="569" r:id="rId36"/>
    <p:sldId id="604" r:id="rId37"/>
    <p:sldId id="605" r:id="rId38"/>
    <p:sldId id="606" r:id="rId39"/>
    <p:sldId id="607" r:id="rId40"/>
    <p:sldId id="608" r:id="rId41"/>
    <p:sldId id="609" r:id="rId42"/>
    <p:sldId id="610" r:id="rId43"/>
    <p:sldId id="611" r:id="rId44"/>
    <p:sldId id="385" r:id="rId45"/>
    <p:sldId id="601" r:id="rId46"/>
    <p:sldId id="520" r:id="rId47"/>
    <p:sldId id="387" r:id="rId48"/>
    <p:sldId id="523" r:id="rId49"/>
    <p:sldId id="603" r:id="rId50"/>
    <p:sldId id="565" r:id="rId51"/>
    <p:sldId id="564" r:id="rId52"/>
    <p:sldId id="612" r:id="rId53"/>
    <p:sldId id="397" r:id="rId54"/>
    <p:sldId id="398" r:id="rId55"/>
    <p:sldId id="399" r:id="rId56"/>
    <p:sldId id="400" r:id="rId57"/>
    <p:sldId id="401" r:id="rId58"/>
    <p:sldId id="402" r:id="rId59"/>
    <p:sldId id="406" r:id="rId60"/>
    <p:sldId id="524" r:id="rId61"/>
    <p:sldId id="525" r:id="rId62"/>
    <p:sldId id="526" r:id="rId63"/>
    <p:sldId id="527" r:id="rId64"/>
    <p:sldId id="528" r:id="rId65"/>
    <p:sldId id="529" r:id="rId66"/>
    <p:sldId id="579" r:id="rId67"/>
    <p:sldId id="530" r:id="rId68"/>
    <p:sldId id="531" r:id="rId69"/>
    <p:sldId id="532" r:id="rId70"/>
    <p:sldId id="533" r:id="rId71"/>
    <p:sldId id="594" r:id="rId72"/>
    <p:sldId id="599" r:id="rId73"/>
    <p:sldId id="505" r:id="rId7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9F2"/>
    <a:srgbClr val="087670"/>
    <a:srgbClr val="747473"/>
    <a:srgbClr val="525252"/>
    <a:srgbClr val="0C9CE4"/>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6144" autoAdjust="0"/>
  </p:normalViewPr>
  <p:slideViewPr>
    <p:cSldViewPr>
      <p:cViewPr varScale="1">
        <p:scale>
          <a:sx n="112" d="100"/>
          <a:sy n="112" d="100"/>
        </p:scale>
        <p:origin x="1440" y="102"/>
      </p:cViewPr>
      <p:guideLst>
        <p:guide orient="horz" pos="2160"/>
        <p:guide pos="2880"/>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Deelbudgetten in %</a:t>
            </a:r>
          </a:p>
        </c:rich>
      </c:tx>
      <c:layout>
        <c:manualLayout>
          <c:xMode val="edge"/>
          <c:yMode val="edge"/>
          <c:x val="0.3480446494815756"/>
          <c:y val="1.991266203396755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'Verdeling High Level'!$A$94</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Level'!$B$94:$E$94</c:f>
              <c:numCache>
                <c:formatCode>0%</c:formatCode>
                <c:ptCount val="4"/>
                <c:pt idx="0">
                  <c:v>0.2</c:v>
                </c:pt>
                <c:pt idx="1">
                  <c:v>0.15</c:v>
                </c:pt>
                <c:pt idx="2">
                  <c:v>0.1</c:v>
                </c:pt>
                <c:pt idx="3">
                  <c:v>0.05</c:v>
                </c:pt>
              </c:numCache>
            </c:numRef>
          </c:val>
          <c:extLst>
            <c:ext xmlns:c16="http://schemas.microsoft.com/office/drawing/2014/chart" uri="{C3380CC4-5D6E-409C-BE32-E72D297353CC}">
              <c16:uniqueId val="{00000000-D9B6-4E03-883C-B1372D3511EB}"/>
            </c:ext>
          </c:extLst>
        </c:ser>
        <c:ser>
          <c:idx val="1"/>
          <c:order val="1"/>
          <c:tx>
            <c:strRef>
              <c:f>'Verdeling High Level'!$A$95</c:f>
              <c:strCache>
                <c:ptCount val="1"/>
                <c:pt idx="0">
                  <c:v>Sokkel per Bed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Level'!$B$95:$E$95</c:f>
              <c:numCache>
                <c:formatCode>0%</c:formatCode>
                <c:ptCount val="4"/>
                <c:pt idx="0">
                  <c:v>0.25</c:v>
                </c:pt>
                <c:pt idx="1">
                  <c:v>0.2</c:v>
                </c:pt>
                <c:pt idx="2">
                  <c:v>0.15</c:v>
                </c:pt>
                <c:pt idx="3">
                  <c:v>0.1</c:v>
                </c:pt>
              </c:numCache>
            </c:numRef>
          </c:val>
          <c:extLst>
            <c:ext xmlns:c16="http://schemas.microsoft.com/office/drawing/2014/chart" uri="{C3380CC4-5D6E-409C-BE32-E72D297353CC}">
              <c16:uniqueId val="{00000001-D9B6-4E03-883C-B1372D3511EB}"/>
            </c:ext>
          </c:extLst>
        </c:ser>
        <c:ser>
          <c:idx val="2"/>
          <c:order val="2"/>
          <c:tx>
            <c:strRef>
              <c:f>'Verdeling High Level'!$A$96</c:f>
              <c:strCache>
                <c:ptCount val="1"/>
                <c:pt idx="0">
                  <c:v>Budget Accelerator</c:v>
                </c:pt>
              </c:strCache>
            </c:strRef>
          </c:tx>
          <c:spPr>
            <a:solidFill>
              <a:srgbClr val="77C9F2"/>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Level'!$B$96:$E$96</c:f>
              <c:numCache>
                <c:formatCode>0%</c:formatCode>
                <c:ptCount val="4"/>
                <c:pt idx="0">
                  <c:v>0.55000000000000004</c:v>
                </c:pt>
                <c:pt idx="1">
                  <c:v>0.59999999999999987</c:v>
                </c:pt>
                <c:pt idx="2">
                  <c:v>0.7</c:v>
                </c:pt>
                <c:pt idx="3">
                  <c:v>0.79999999999999993</c:v>
                </c:pt>
              </c:numCache>
            </c:numRef>
          </c:val>
          <c:extLst>
            <c:ext xmlns:c16="http://schemas.microsoft.com/office/drawing/2014/chart" uri="{C3380CC4-5D6E-409C-BE32-E72D297353CC}">
              <c16:uniqueId val="{00000002-D9B6-4E03-883C-B1372D3511EB}"/>
            </c:ext>
          </c:extLst>
        </c:ser>
        <c:ser>
          <c:idx val="3"/>
          <c:order val="3"/>
          <c:tx>
            <c:strRef>
              <c:f>'Verdeling High Level'!$A$97</c:f>
              <c:strCache>
                <c:ptCount val="1"/>
                <c:pt idx="0">
                  <c:v>Budget Early Adopters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Level'!$B$97:$E$97</c:f>
              <c:numCache>
                <c:formatCode>0%</c:formatCode>
                <c:ptCount val="4"/>
                <c:pt idx="0">
                  <c:v>0</c:v>
                </c:pt>
                <c:pt idx="1">
                  <c:v>0.05</c:v>
                </c:pt>
                <c:pt idx="2">
                  <c:v>0.05</c:v>
                </c:pt>
                <c:pt idx="3">
                  <c:v>0.05</c:v>
                </c:pt>
              </c:numCache>
            </c:numRef>
          </c:val>
          <c:extLst>
            <c:ext xmlns:c16="http://schemas.microsoft.com/office/drawing/2014/chart" uri="{C3380CC4-5D6E-409C-BE32-E72D297353CC}">
              <c16:uniqueId val="{00000003-D9B6-4E03-883C-B1372D3511EB}"/>
            </c:ext>
          </c:extLst>
        </c:ser>
        <c:dLbls>
          <c:showLegendKey val="0"/>
          <c:showVal val="0"/>
          <c:showCatName val="0"/>
          <c:showSerName val="0"/>
          <c:showPercent val="0"/>
          <c:showBubbleSize val="0"/>
        </c:dLbls>
        <c:gapWidth val="150"/>
        <c:overlap val="100"/>
        <c:axId val="241334168"/>
        <c:axId val="241334560"/>
      </c:barChart>
      <c:catAx>
        <c:axId val="24133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41334560"/>
        <c:crosses val="autoZero"/>
        <c:auto val="1"/>
        <c:lblAlgn val="ctr"/>
        <c:lblOffset val="100"/>
        <c:noMultiLvlLbl val="0"/>
      </c:catAx>
      <c:valAx>
        <c:axId val="2413345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41334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17/05/2018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16035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231875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17836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2748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5752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065134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341003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0166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6371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0755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926736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17610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22</a:t>
            </a:fld>
            <a:endParaRPr lang="fr-BE" dirty="0"/>
          </a:p>
        </p:txBody>
      </p:sp>
    </p:spTree>
    <p:extLst>
      <p:ext uri="{BB962C8B-B14F-4D97-AF65-F5344CB8AC3E}">
        <p14:creationId xmlns:p14="http://schemas.microsoft.com/office/powerpoint/2010/main" val="883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extLst>
      <p:ext uri="{BB962C8B-B14F-4D97-AF65-F5344CB8AC3E}">
        <p14:creationId xmlns:p14="http://schemas.microsoft.com/office/powerpoint/2010/main" val="280542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558388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nl-BE" sz="1200" kern="1200" dirty="0" smtClean="0">
                <a:solidFill>
                  <a:schemeClr val="tx1"/>
                </a:solidFill>
                <a:effectLst/>
                <a:latin typeface="+mn-lt"/>
                <a:ea typeface="+mn-ea"/>
                <a:cs typeface="+mn-cs"/>
              </a:rPr>
              <a:t>Stijging lijkt inderdaad door </a:t>
            </a:r>
            <a:r>
              <a:rPr lang="nl-BE" sz="1200" kern="1200" dirty="0" err="1" smtClean="0">
                <a:solidFill>
                  <a:schemeClr val="tx1"/>
                </a:solidFill>
                <a:effectLst/>
                <a:latin typeface="+mn-lt"/>
                <a:ea typeface="+mn-ea"/>
                <a:cs typeface="+mn-cs"/>
              </a:rPr>
              <a:t>Recip</a:t>
            </a:r>
            <a:r>
              <a:rPr lang="nl-BE" sz="1200" kern="1200" dirty="0" smtClean="0">
                <a:solidFill>
                  <a:schemeClr val="tx1"/>
                </a:solidFill>
                <a:effectLst/>
                <a:latin typeface="+mn-lt"/>
                <a:ea typeface="+mn-ea"/>
                <a:cs typeface="+mn-cs"/>
              </a:rPr>
              <a:t>-e en medicatieschema</a:t>
            </a:r>
            <a:endParaRPr lang="fr-BE"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258209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nl-BE" sz="1200" kern="1200" dirty="0" smtClean="0">
                <a:solidFill>
                  <a:schemeClr val="tx1"/>
                </a:solidFill>
                <a:effectLst/>
                <a:latin typeface="+mn-lt"/>
                <a:ea typeface="+mn-ea"/>
                <a:cs typeface="+mn-cs"/>
              </a:rPr>
              <a:t>Stijging &gt;</a:t>
            </a:r>
            <a:r>
              <a:rPr lang="nl-BE" sz="1200" kern="1200" baseline="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tussen 1/1/2016 en 1/12/2016 : door integratie therapeutische relaties in artsenpakketten/ vanaf najaar 2016: door “propagatie” van GMD-relaties in medische huizen</a:t>
            </a:r>
            <a:endParaRPr lang="fr-BE"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63619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nl-BE" sz="1200" kern="1200" dirty="0" smtClean="0">
                <a:solidFill>
                  <a:schemeClr val="tx1"/>
                </a:solidFill>
                <a:effectLst/>
                <a:latin typeface="+mn-lt"/>
                <a:ea typeface="+mn-ea"/>
                <a:cs typeface="+mn-cs"/>
              </a:rPr>
              <a:t>Stijging:  </a:t>
            </a:r>
            <a:r>
              <a:rPr lang="nl-BE" sz="1200" kern="1200" dirty="0" err="1" smtClean="0">
                <a:solidFill>
                  <a:schemeClr val="tx1"/>
                </a:solidFill>
                <a:effectLst/>
                <a:latin typeface="+mn-lt"/>
                <a:ea typeface="+mn-ea"/>
                <a:cs typeface="+mn-cs"/>
              </a:rPr>
              <a:t>Cozo</a:t>
            </a:r>
            <a:r>
              <a:rPr lang="nl-BE" sz="1200" kern="1200" dirty="0" smtClean="0">
                <a:solidFill>
                  <a:schemeClr val="tx1"/>
                </a:solidFill>
                <a:effectLst/>
                <a:latin typeface="+mn-lt"/>
                <a:ea typeface="+mn-ea"/>
                <a:cs typeface="+mn-cs"/>
              </a:rPr>
              <a:t> vanaf 2015: door ingebruikname door ziekenhuizen / VZNKUL vanaf 2016: door ingebruikname door ziekenhuizen</a:t>
            </a:r>
            <a:endParaRPr lang="fr-BE"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Tree>
    <p:extLst>
      <p:ext uri="{BB962C8B-B14F-4D97-AF65-F5344CB8AC3E}">
        <p14:creationId xmlns:p14="http://schemas.microsoft.com/office/powerpoint/2010/main" val="569234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BE" sz="1200" kern="1200" dirty="0" smtClean="0">
                <a:solidFill>
                  <a:schemeClr val="tx1"/>
                </a:solidFill>
                <a:effectLst/>
                <a:latin typeface="+mn-lt"/>
                <a:ea typeface="+mn-ea"/>
                <a:cs typeface="+mn-cs"/>
              </a:rPr>
              <a:t>Stijging: doordat de artsen weten dat er gegevens zijn, zijn er meer en meer consultaties</a:t>
            </a:r>
            <a:endParaRPr lang="fr-BE"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Tree>
    <p:extLst>
      <p:ext uri="{BB962C8B-B14F-4D97-AF65-F5344CB8AC3E}">
        <p14:creationId xmlns:p14="http://schemas.microsoft.com/office/powerpoint/2010/main" val="2615300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756898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13823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028536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1935487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2537841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3823059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607313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t>NL</a:t>
            </a:r>
          </a:p>
        </p:txBody>
      </p:sp>
    </p:spTree>
    <p:extLst>
      <p:ext uri="{BB962C8B-B14F-4D97-AF65-F5344CB8AC3E}">
        <p14:creationId xmlns:p14="http://schemas.microsoft.com/office/powerpoint/2010/main" val="2538934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nl-BE"/>
          </a:p>
        </p:txBody>
      </p:sp>
    </p:spTree>
    <p:extLst>
      <p:ext uri="{BB962C8B-B14F-4D97-AF65-F5344CB8AC3E}">
        <p14:creationId xmlns:p14="http://schemas.microsoft.com/office/powerpoint/2010/main" val="2367743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40</a:t>
            </a:fld>
            <a:endParaRPr lang="nl-BE"/>
          </a:p>
        </p:txBody>
      </p:sp>
    </p:spTree>
    <p:extLst>
      <p:ext uri="{BB962C8B-B14F-4D97-AF65-F5344CB8AC3E}">
        <p14:creationId xmlns:p14="http://schemas.microsoft.com/office/powerpoint/2010/main" val="1843075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203139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3672510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152385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890863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dirty="0" smtClean="0"/>
          </a:p>
        </p:txBody>
      </p:sp>
    </p:spTree>
    <p:extLst>
      <p:ext uri="{BB962C8B-B14F-4D97-AF65-F5344CB8AC3E}">
        <p14:creationId xmlns:p14="http://schemas.microsoft.com/office/powerpoint/2010/main" val="2867417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NL</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fr-BE" dirty="0"/>
          </a:p>
        </p:txBody>
      </p:sp>
    </p:spTree>
    <p:extLst>
      <p:ext uri="{BB962C8B-B14F-4D97-AF65-F5344CB8AC3E}">
        <p14:creationId xmlns:p14="http://schemas.microsoft.com/office/powerpoint/2010/main" val="21371846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919946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85254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93360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018970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152797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552438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876536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21536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7883976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7374BF-2A30-4511-BF77-A6388C3A86F6}" type="slidenum">
              <a:rPr lang="en-US" smtClean="0"/>
              <a:t>60</a:t>
            </a:fld>
            <a:endParaRPr lang="en-US"/>
          </a:p>
        </p:txBody>
      </p:sp>
    </p:spTree>
    <p:extLst>
      <p:ext uri="{BB962C8B-B14F-4D97-AF65-F5344CB8AC3E}">
        <p14:creationId xmlns:p14="http://schemas.microsoft.com/office/powerpoint/2010/main" val="2178902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aseline="0" dirty="0" err="1" smtClean="0"/>
              <a:t>Oktober</a:t>
            </a:r>
            <a:r>
              <a:rPr lang="fr-BE" baseline="0" dirty="0" smtClean="0"/>
              <a:t> 2017: </a:t>
            </a:r>
            <a:r>
              <a:rPr lang="fr-BE" baseline="0" dirty="0" err="1" smtClean="0"/>
              <a:t>Aankondiging</a:t>
            </a:r>
            <a:r>
              <a:rPr lang="fr-BE" baseline="0" dirty="0" smtClean="0"/>
              <a:t> van de </a:t>
            </a:r>
            <a:r>
              <a:rPr lang="fr-BE" baseline="0" dirty="0" err="1" smtClean="0"/>
              <a:t>toepassing</a:t>
            </a:r>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63</a:t>
            </a:fld>
            <a:endParaRPr lang="fr-BE"/>
          </a:p>
        </p:txBody>
      </p:sp>
    </p:spTree>
    <p:extLst>
      <p:ext uri="{BB962C8B-B14F-4D97-AF65-F5344CB8AC3E}">
        <p14:creationId xmlns:p14="http://schemas.microsoft.com/office/powerpoint/2010/main" val="1367049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7DCA5E5B-C0C3-450B-8652-69FC7FF54518}" type="slidenum">
              <a:rPr lang="fr-BE" smtClean="0"/>
              <a:t>66</a:t>
            </a:fld>
            <a:endParaRPr lang="fr-BE"/>
          </a:p>
        </p:txBody>
      </p:sp>
    </p:spTree>
    <p:extLst>
      <p:ext uri="{BB962C8B-B14F-4D97-AF65-F5344CB8AC3E}">
        <p14:creationId xmlns:p14="http://schemas.microsoft.com/office/powerpoint/2010/main" val="39373147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CostBenefit</a:t>
            </a:r>
            <a:r>
              <a:rPr lang="fr-BE" dirty="0" smtClean="0"/>
              <a:t> Triple </a:t>
            </a:r>
            <a:r>
              <a:rPr lang="fr-BE" dirty="0" err="1" smtClean="0"/>
              <a:t>Aim</a:t>
            </a:r>
            <a:r>
              <a:rPr lang="fr-BE" dirty="0" smtClean="0"/>
              <a:t> </a:t>
            </a:r>
            <a:endParaRPr lang="fr-BE" dirty="0"/>
          </a:p>
        </p:txBody>
      </p:sp>
      <p:sp>
        <p:nvSpPr>
          <p:cNvPr id="4" name="Slide Number Placeholder 3"/>
          <p:cNvSpPr>
            <a:spLocks noGrp="1"/>
          </p:cNvSpPr>
          <p:nvPr>
            <p:ph type="sldNum" sz="quarter" idx="10"/>
          </p:nvPr>
        </p:nvSpPr>
        <p:spPr/>
        <p:txBody>
          <a:bodyPr/>
          <a:lstStyle/>
          <a:p>
            <a:fld id="{A2EDF498-6B22-4C23-B9DE-FBD91F7FCCAE}" type="slidenum">
              <a:rPr lang="fr-BE" smtClean="0"/>
              <a:t>68</a:t>
            </a:fld>
            <a:endParaRPr lang="fr-BE"/>
          </a:p>
        </p:txBody>
      </p:sp>
    </p:spTree>
    <p:extLst>
      <p:ext uri="{BB962C8B-B14F-4D97-AF65-F5344CB8AC3E}">
        <p14:creationId xmlns:p14="http://schemas.microsoft.com/office/powerpoint/2010/main" val="36276909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3624043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70</a:t>
            </a:fld>
            <a:endParaRPr lang="nl-BE" altLang="en-US" dirty="0" smtClean="0">
              <a:latin typeface="Calibri" pitchFamily="34" charset="0"/>
            </a:endParaRPr>
          </a:p>
        </p:txBody>
      </p:sp>
    </p:spTree>
    <p:extLst>
      <p:ext uri="{BB962C8B-B14F-4D97-AF65-F5344CB8AC3E}">
        <p14:creationId xmlns:p14="http://schemas.microsoft.com/office/powerpoint/2010/main" val="400240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0454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80000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53946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88696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17/05/2018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052736"/>
            <a:ext cx="8229600" cy="525658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0644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77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980728"/>
            <a:ext cx="4038600" cy="532859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91037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95793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46908"/>
            <a:ext cx="4040188"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95793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46908"/>
            <a:ext cx="4041775" cy="4662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9317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32530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5064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2277889" cy="908720"/>
          </a:xfrm>
          <a:prstGeom prst="rect">
            <a:avLst/>
          </a:prstGeom>
        </p:spPr>
        <p:txBody>
          <a:bodyPr anchor="b"/>
          <a:lstStyle>
            <a:lvl1pPr algn="r">
              <a:defRPr sz="2000" b="1"/>
            </a:lvl1pPr>
          </a:lstStyle>
          <a:p>
            <a:r>
              <a:rPr lang="en-US" dirty="0" smtClean="0"/>
              <a:t>Click to edit Master title style</a:t>
            </a:r>
            <a:endParaRPr lang="fr-BE" dirty="0"/>
          </a:p>
        </p:txBody>
      </p:sp>
      <p:sp>
        <p:nvSpPr>
          <p:cNvPr id="3" name="Content Placeholder 2"/>
          <p:cNvSpPr>
            <a:spLocks noGrp="1"/>
          </p:cNvSpPr>
          <p:nvPr>
            <p:ph idx="1"/>
          </p:nvPr>
        </p:nvSpPr>
        <p:spPr>
          <a:xfrm>
            <a:off x="3575050" y="116632"/>
            <a:ext cx="5111750" cy="600953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07471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305161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solidFill>
                  <a:schemeClr val="tx1">
                    <a:lumMod val="65000"/>
                    <a:lumOff val="35000"/>
                  </a:schemeClr>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41654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solidFill>
                  <a:srgbClr val="77C9F2"/>
                </a:solidFill>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56584"/>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lstStyle>
            <a:lvl1pP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600">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17/05/2018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 </a:t>
            </a:r>
            <a:endParaRPr lang="fr-BE" dirty="0"/>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8"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27530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052736"/>
            <a:ext cx="4038600" cy="525658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709122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lvl1pPr>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457200" y="1051646"/>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4"/>
            <a:ext cx="4040188"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051646"/>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4"/>
            <a:ext cx="4041775" cy="44749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11" name="Slide Number Placeholder 5"/>
          <p:cNvSpPr>
            <a:spLocks noGrp="1"/>
          </p:cNvSpPr>
          <p:nvPr>
            <p:ph type="sldNum" sz="quarter" idx="11"/>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prstGeom prst="rect">
            <a:avLst/>
          </a:prstGeom>
        </p:spPr>
        <p:txBody>
          <a:bodyPr/>
          <a:lstStyle/>
          <a:p>
            <a:r>
              <a:rPr lang="en-US" smtClean="0"/>
              <a:t>Click to edit Master title style</a:t>
            </a:r>
            <a:endParaRPr lang="fr-BE"/>
          </a:p>
        </p:txBody>
      </p:sp>
      <p:sp>
        <p:nvSpPr>
          <p:cNvPr id="6"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7"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248751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1913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408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http://www.ksz.fgov.be</a:t>
              </a:r>
            </a:p>
            <a:p>
              <a:pPr>
                <a:defRPr/>
              </a:pPr>
              <a:r>
                <a:rPr lang="fr-BE" altLang="en-US" sz="1600" dirty="0" smtClean="0">
                  <a:cs typeface="Arial" pitchFamily="34" charset="0"/>
                  <a:sym typeface="Arial" pitchFamily="34" charset="0"/>
                </a:rPr>
                <a:t>http://www.frankrobben.be</a:t>
              </a:r>
              <a:endParaRPr lang="fr-BE" altLang="en-US" sz="1600" dirty="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fr-FR" smtClean="0"/>
              <a:t>17/05/2018</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9673923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r-B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r>
              <a:rPr lang="fr-FR" smtClean="0"/>
              <a:t>17/05/2018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2775070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17/05/2018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249704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17/05/2018</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r-B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fr-FR" smtClean="0"/>
              <a:t>17/05/2018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608791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17/05/2018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0791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r-B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r>
              <a:rPr lang="fr-FR" smtClean="0"/>
              <a:t>17/05/2018</a:t>
            </a:r>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375221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fr-FR" smtClean="0"/>
              <a:t>17/05/2018</a:t>
            </a:r>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211441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17/05/2018</a:t>
            </a:r>
            <a:endParaRPr lang="fr-BE"/>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3893368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17/05/2018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54483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r-B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fr-FR" smtClean="0"/>
              <a:t>17/05/2018</a:t>
            </a:r>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124106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17/05/2018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302658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r>
              <a:rPr lang="fr-FR" smtClean="0"/>
              <a:t>17/05/2018</a:t>
            </a:r>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F0D307C9-B738-4C11-AFA9-BD1507329A9F}" type="slidenum">
              <a:rPr lang="fr-BE" smtClean="0"/>
              <a:t>‹#›</a:t>
            </a:fld>
            <a:endParaRPr lang="fr-BE"/>
          </a:p>
        </p:txBody>
      </p:sp>
    </p:spTree>
    <p:extLst>
      <p:ext uri="{BB962C8B-B14F-4D97-AF65-F5344CB8AC3E}">
        <p14:creationId xmlns:p14="http://schemas.microsoft.com/office/powerpoint/2010/main" val="196276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17/05/2018</a:t>
            </a:r>
            <a:endParaRPr lang="fr-BE"/>
          </a:p>
        </p:txBody>
      </p:sp>
      <p:sp>
        <p:nvSpPr>
          <p:cNvPr id="7" name="Slide Number Placeholder 6"/>
          <p:cNvSpPr>
            <a:spLocks noGrp="1"/>
          </p:cNvSpPr>
          <p:nvPr>
            <p:ph type="sldNum" sz="quarter" idx="12"/>
          </p:nvPr>
        </p:nvSpPr>
        <p:spPr/>
        <p:txBody>
          <a:bodyPr/>
          <a:lstStyle/>
          <a:p>
            <a:endParaRPr lang="fr-BE" dirty="0" smtClean="0"/>
          </a:p>
          <a:p>
            <a:r>
              <a:rPr lang="fr-BE" dirty="0" smtClean="0"/>
              <a:t>- </a:t>
            </a:r>
            <a:fld id="{30A9230E-FFBB-4CCB-ABD7-198084EDE768}" type="slidenum">
              <a:rPr lang="fr-BE" smtClean="0"/>
              <a:pPr/>
              <a:t>‹#›</a:t>
            </a:fld>
            <a:r>
              <a:rPr lang="fr-BE" dirty="0" smtClean="0"/>
              <a:t> -</a:t>
            </a:r>
          </a:p>
          <a:p>
            <a:endParaRPr lang="fr-BE" dirty="0"/>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17/05/2018</a:t>
            </a:r>
            <a:endParaRPr lang="fr-BE"/>
          </a:p>
        </p:txBody>
      </p:sp>
      <p:sp>
        <p:nvSpPr>
          <p:cNvPr id="9" name="Slide Number Placeholder 8"/>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17/05/2018</a:t>
            </a:r>
            <a:endParaRPr lang="fr-BE"/>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17/05/2018</a:t>
            </a:r>
            <a:endParaRPr lang="fr-BE"/>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17/05/2018</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8"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9"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45338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jp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1">
            <a:extLst>
              <a:ext uri="{28A0092B-C50C-407E-A947-70E740481C1C}">
                <a14:useLocalDpi xmlns:a14="http://schemas.microsoft.com/office/drawing/2010/main" val="0"/>
              </a:ext>
            </a:extLst>
          </a:blip>
          <a:srcRect t="-400" r="83862" b="91999"/>
          <a:stretch/>
        </p:blipFill>
        <p:spPr>
          <a:xfrm>
            <a:off x="7524328" y="6281936"/>
            <a:ext cx="1475656" cy="576064"/>
          </a:xfrm>
          <a:prstGeom prst="rect">
            <a:avLst/>
          </a:prstGeom>
        </p:spPr>
      </p:pic>
      <p:sp>
        <p:nvSpPr>
          <p:cNvPr id="8" name="Title Placeholder 1"/>
          <p:cNvSpPr>
            <a:spLocks noGrp="1"/>
          </p:cNvSpPr>
          <p:nvPr>
            <p:ph type="title"/>
          </p:nvPr>
        </p:nvSpPr>
        <p:spPr>
          <a:xfrm>
            <a:off x="0" y="17760"/>
            <a:ext cx="91440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565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3" name="Straight Connector 2"/>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4934510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57200" y="1052736"/>
            <a:ext cx="82296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dirty="0"/>
          </a:p>
        </p:txBody>
      </p:sp>
      <p:sp>
        <p:nvSpPr>
          <p:cNvPr id="11"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r="77950" b="92280"/>
          <a:stretch/>
        </p:blipFill>
        <p:spPr>
          <a:xfrm>
            <a:off x="6804248" y="6326659"/>
            <a:ext cx="2016224"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1" r:id="rId10"/>
  </p:sldLayoutIdLst>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17/05/2018</a:t>
            </a:r>
            <a:endParaRPr lang="fr-B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307C9-B738-4C11-AFA9-BD1507329A9F}" type="slidenum">
              <a:rPr lang="fr-BE" smtClean="0"/>
              <a:t>‹#›</a:t>
            </a:fld>
            <a:endParaRPr lang="fr-BE"/>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08304" y="6380246"/>
            <a:ext cx="792423" cy="317332"/>
          </a:xfrm>
          <a:prstGeom prst="rect">
            <a:avLst/>
          </a:prstGeom>
        </p:spPr>
      </p:pic>
    </p:spTree>
    <p:extLst>
      <p:ext uri="{BB962C8B-B14F-4D97-AF65-F5344CB8AC3E}">
        <p14:creationId xmlns:p14="http://schemas.microsoft.com/office/powerpoint/2010/main" val="2350474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noAutofit/>
          </a:bodyPr>
          <a:lstStyle/>
          <a:p>
            <a:pPr algn="l"/>
            <a:r>
              <a:rPr lang="nl-NL" sz="4400" b="1" dirty="0" err="1" smtClean="0">
                <a:solidFill>
                  <a:srgbClr val="77C9F2"/>
                </a:solidFill>
              </a:rPr>
              <a:t>eGezondheid</a:t>
            </a:r>
            <a:r>
              <a:rPr lang="nl-NL" sz="4400" b="1" dirty="0" smtClean="0">
                <a:solidFill>
                  <a:srgbClr val="77C9F2"/>
                </a:solidFill>
              </a:rPr>
              <a:t>: </a:t>
            </a:r>
            <a:r>
              <a:rPr lang="nl-NL" sz="4400" b="1" dirty="0" smtClean="0">
                <a:solidFill>
                  <a:srgbClr val="C00000"/>
                </a:solidFill>
              </a:rPr>
              <a:t>stand van zaken en recente ontwikkelingen</a:t>
            </a:r>
            <a:endParaRPr lang="nl-BE" sz="4400" b="1" dirty="0">
              <a:solidFill>
                <a:srgbClr val="C00000"/>
              </a:solidFill>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j-lt"/>
                  <a:cs typeface="Arial" pitchFamily="34" charset="0"/>
                </a:rPr>
                <a:t>frank.robben@ehealth.fgov.be </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@FrRobben</a:t>
              </a:r>
            </a:p>
            <a:p>
              <a:pPr>
                <a:defRPr/>
              </a:pPr>
              <a:endParaRPr lang="fr-BE" altLang="en-US" sz="1600" dirty="0" smtClean="0">
                <a:latin typeface="+mj-lt"/>
                <a:cs typeface="Arial" pitchFamily="34" charset="0"/>
                <a:sym typeface="Arial" pitchFamily="34" charset="0"/>
              </a:endParaRPr>
            </a:p>
            <a:p>
              <a:pPr>
                <a:defRPr/>
              </a:pPr>
              <a:r>
                <a:rPr lang="fr-BE" altLang="en-US" sz="1600" dirty="0" smtClean="0">
                  <a:latin typeface="+mj-lt"/>
                  <a:cs typeface="Arial" pitchFamily="34" charset="0"/>
                  <a:sym typeface="Arial" pitchFamily="34" charset="0"/>
                </a:rPr>
                <a:t>https://www.ehealth.fgov.be</a:t>
              </a:r>
            </a:p>
            <a:p>
              <a:pPr>
                <a:defRPr/>
              </a:pPr>
              <a:r>
                <a:rPr lang="fr-BE" altLang="en-US" sz="1600" dirty="0" smtClean="0">
                  <a:latin typeface="+mj-lt"/>
                  <a:cs typeface="Arial" pitchFamily="34" charset="0"/>
                  <a:sym typeface="Arial" pitchFamily="34" charset="0"/>
                </a:rPr>
                <a:t>https://www.ksz.fgov.be</a:t>
              </a:r>
            </a:p>
            <a:p>
              <a:pPr>
                <a:defRPr/>
              </a:pPr>
              <a:r>
                <a:rPr lang="fr-BE" altLang="en-US" sz="1600" dirty="0" smtClean="0">
                  <a:latin typeface="+mj-lt"/>
                  <a:cs typeface="Arial" pitchFamily="34" charset="0"/>
                  <a:sym typeface="Arial" pitchFamily="34" charset="0"/>
                </a:rPr>
                <a:t>https://www.frankrobben.be</a:t>
              </a:r>
              <a:endParaRPr lang="fr-BE" altLang="en-US" sz="1600" dirty="0" smtClean="0">
                <a:latin typeface="+mj-lt"/>
                <a:cs typeface="Arial" pitchFamily="34" charset="0"/>
              </a:endParaRPr>
            </a:p>
          </p:txBody>
        </p:sp>
      </p:grpSp>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Elke patiënt heeft, indien hij dat wenst, recht op een </a:t>
            </a:r>
            <a:r>
              <a:rPr lang="nl-BE" dirty="0" err="1" smtClean="0"/>
              <a:t>SumEHR</a:t>
            </a:r>
            <a:endParaRPr lang="nl-BE" dirty="0" smtClean="0"/>
          </a:p>
          <a:p>
            <a:endParaRPr lang="nl-BE" dirty="0" smtClean="0"/>
          </a:p>
          <a:p>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endParaRPr lang="nl-BE" dirty="0" smtClean="0"/>
          </a:p>
          <a:p>
            <a:r>
              <a:rPr lang="nl-BE" dirty="0" smtClean="0"/>
              <a:t>Prioriteit voor gebruik van de </a:t>
            </a:r>
            <a:r>
              <a:rPr lang="nl-BE" dirty="0" err="1" smtClean="0"/>
              <a:t>SumEHR</a:t>
            </a:r>
            <a:r>
              <a:rPr lang="nl-BE" dirty="0" smtClean="0"/>
              <a:t> op huisartsenwachtposten en spoedgevallendiensten</a:t>
            </a:r>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10</a:t>
            </a:fld>
            <a:r>
              <a:rPr lang="fr-BE" smtClean="0"/>
              <a:t> -</a:t>
            </a:r>
            <a:endParaRPr lang="fr-BE" dirty="0"/>
          </a:p>
        </p:txBody>
      </p:sp>
    </p:spTree>
    <p:extLst>
      <p:ext uri="{BB962C8B-B14F-4D97-AF65-F5344CB8AC3E}">
        <p14:creationId xmlns:p14="http://schemas.microsoft.com/office/powerpoint/2010/main" val="364268194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28675" name="Rectangle 3"/>
          <p:cNvSpPr>
            <a:spLocks noGrp="1" noChangeArrowheads="1"/>
          </p:cNvSpPr>
          <p:nvPr>
            <p:ph idx="1"/>
          </p:nvPr>
        </p:nvSpPr>
        <p:spPr/>
        <p:txBody>
          <a:bodyPr/>
          <a:lstStyle/>
          <a:p>
            <a:r>
              <a:rPr lang="nl-BE" altLang="en-US" smtClean="0"/>
              <a:t>Aantal GMD’s 2017</a:t>
            </a:r>
          </a:p>
          <a:p>
            <a:endParaRPr lang="fr-BE" smtClean="0"/>
          </a:p>
          <a:p>
            <a:pPr lvl="1"/>
            <a:endParaRPr lang="nl-BE" altLang="en-US" smtClean="0"/>
          </a:p>
          <a:p>
            <a:pPr lvl="1"/>
            <a:endParaRPr lang="nl-BE" altLang="en-US" smtClean="0"/>
          </a:p>
          <a:p>
            <a:pPr lvl="1"/>
            <a:endParaRPr lang="nl-BE" altLang="en-US" smtClean="0"/>
          </a:p>
          <a:p>
            <a:pPr lvl="1"/>
            <a:endParaRPr lang="nl-BE" altLang="en-US" smtClean="0"/>
          </a:p>
          <a:p>
            <a:endParaRPr lang="nl-BE" altLang="en-US" smtClean="0"/>
          </a:p>
          <a:p>
            <a:endParaRPr lang="nl-BE" altLang="en-US" smtClean="0"/>
          </a:p>
          <a:p>
            <a:endParaRPr lang="nl-BE" altLang="en-US" smtClean="0"/>
          </a:p>
          <a:p>
            <a:endParaRPr lang="nl-BE" altLang="en-US" smtClean="0"/>
          </a:p>
          <a:p>
            <a:pPr lvl="1"/>
            <a:endParaRPr lang="nl-BE" altLang="en-US" smtClean="0"/>
          </a:p>
          <a:p>
            <a:endParaRPr lang="nl-BE" altLang="en-US"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11</a:t>
            </a:fld>
            <a:r>
              <a:rPr lang="fr-BE" smtClean="0"/>
              <a:t> -</a:t>
            </a:r>
            <a:endParaRPr lang="fr-BE" dirty="0"/>
          </a:p>
        </p:txBody>
      </p:sp>
      <p:pic>
        <p:nvPicPr>
          <p:cNvPr id="5" name="Picture 4"/>
          <p:cNvPicPr>
            <a:picLocks noChangeAspect="1"/>
          </p:cNvPicPr>
          <p:nvPr/>
        </p:nvPicPr>
        <p:blipFill>
          <a:blip r:embed="rId3"/>
          <a:stretch>
            <a:fillRect/>
          </a:stretch>
        </p:blipFill>
        <p:spPr>
          <a:xfrm>
            <a:off x="1881114" y="3140968"/>
            <a:ext cx="5211166" cy="3115671"/>
          </a:xfrm>
          <a:prstGeom prst="rect">
            <a:avLst/>
          </a:prstGeom>
        </p:spPr>
      </p:pic>
      <p:pic>
        <p:nvPicPr>
          <p:cNvPr id="8" name="Picture 7"/>
          <p:cNvPicPr>
            <a:picLocks noChangeAspect="1"/>
          </p:cNvPicPr>
          <p:nvPr/>
        </p:nvPicPr>
        <p:blipFill>
          <a:blip r:embed="rId4"/>
          <a:stretch>
            <a:fillRect/>
          </a:stretch>
        </p:blipFill>
        <p:spPr>
          <a:xfrm>
            <a:off x="611560" y="1772816"/>
            <a:ext cx="7753591" cy="1297440"/>
          </a:xfrm>
          <a:prstGeom prst="rect">
            <a:avLst/>
          </a:prstGeom>
        </p:spPr>
      </p:pic>
    </p:spTree>
    <p:extLst>
      <p:ext uri="{BB962C8B-B14F-4D97-AF65-F5344CB8AC3E}">
        <p14:creationId xmlns:p14="http://schemas.microsoft.com/office/powerpoint/2010/main" val="20929119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28675" name="Rectangle 3"/>
          <p:cNvSpPr>
            <a:spLocks noGrp="1" noChangeArrowheads="1"/>
          </p:cNvSpPr>
          <p:nvPr>
            <p:ph idx="1"/>
          </p:nvPr>
        </p:nvSpPr>
        <p:spPr/>
        <p:txBody>
          <a:bodyPr>
            <a:normAutofit lnSpcReduction="10000"/>
          </a:bodyPr>
          <a:lstStyle/>
          <a:p>
            <a:r>
              <a:rPr lang="nl-BE" altLang="en-US" b="1" dirty="0" smtClean="0"/>
              <a:t>Doelstellingen </a:t>
            </a:r>
            <a:r>
              <a:rPr lang="nl-BE" b="1" dirty="0" smtClean="0"/>
              <a:t>01/01/2020</a:t>
            </a:r>
          </a:p>
          <a:p>
            <a:pPr lvl="1"/>
            <a:r>
              <a:rPr lang="nl-BE" dirty="0" smtClean="0"/>
              <a:t>huisartsen: wettelijke basis goedgekeurd door de Commissie Geneesheren-Ziekenfondsen</a:t>
            </a:r>
          </a:p>
          <a:p>
            <a:pPr lvl="2"/>
            <a:r>
              <a:rPr lang="nl-BE" dirty="0" smtClean="0"/>
              <a:t>100 % van de huisartsen moet een erkend softwarepakket gebruiken met daarin de mogelijkheid om voor elke patiënt een EMD te registreren</a:t>
            </a:r>
          </a:p>
          <a:p>
            <a:pPr lvl="2"/>
            <a:endParaRPr lang="nl-BE" altLang="en-US" dirty="0" smtClean="0"/>
          </a:p>
          <a:p>
            <a:pPr lvl="1"/>
            <a:r>
              <a:rPr lang="nl-BE" altLang="en-US" dirty="0" smtClean="0"/>
              <a:t>andere zorgverstrekkers</a:t>
            </a:r>
          </a:p>
          <a:p>
            <a:pPr lvl="2"/>
            <a:r>
              <a:rPr lang="nl-BE" altLang="en-US" dirty="0" smtClean="0"/>
              <a:t>definitie van het EMD</a:t>
            </a:r>
          </a:p>
          <a:p>
            <a:pPr lvl="2"/>
            <a:r>
              <a:rPr lang="nl-BE" altLang="en-US" dirty="0" smtClean="0"/>
              <a:t>publicatie en bijwerking van bepaalde informatie in de beveiligde ‘gezondheidskluizen‘</a:t>
            </a:r>
          </a:p>
          <a:p>
            <a:endParaRPr lang="nl-BE" altLang="en-US" dirty="0" smtClean="0"/>
          </a:p>
          <a:p>
            <a:r>
              <a:rPr lang="nl-BE" altLang="en-US" dirty="0" smtClean="0"/>
              <a:t>Verantwoordelijke organisatie: RIZIV en </a:t>
            </a:r>
            <a:r>
              <a:rPr lang="nl-BE" altLang="en-US" dirty="0" smtClean="0">
                <a:solidFill>
                  <a:srgbClr val="087670"/>
                </a:solidFill>
              </a:rPr>
              <a:t>eHealth</a:t>
            </a:r>
            <a:r>
              <a:rPr lang="nl-BE" altLang="en-US" dirty="0" smtClean="0"/>
              <a:t>-platform </a:t>
            </a:r>
          </a:p>
          <a:p>
            <a:pPr lvl="1"/>
            <a:endParaRPr lang="nl-BE" altLang="en-US" dirty="0" smtClean="0"/>
          </a:p>
          <a:p>
            <a:pPr lvl="1"/>
            <a:endParaRPr lang="nl-BE" altLang="en-US" dirty="0" smtClean="0"/>
          </a:p>
          <a:p>
            <a:pPr lvl="1"/>
            <a:endParaRPr lang="nl-BE" altLang="en-US" dirty="0" smtClean="0"/>
          </a:p>
          <a:p>
            <a:endParaRPr lang="nl-BE" altLang="en-US" dirty="0" smtClean="0"/>
          </a:p>
          <a:p>
            <a:endParaRPr lang="nl-BE" altLang="en-US" dirty="0" smtClean="0"/>
          </a:p>
          <a:p>
            <a:endParaRPr lang="nl-BE" altLang="en-US" dirty="0" smtClean="0"/>
          </a:p>
          <a:p>
            <a:endParaRPr lang="nl-BE" altLang="en-US" dirty="0" smtClean="0"/>
          </a:p>
          <a:p>
            <a:pPr lvl="1"/>
            <a:endParaRPr lang="nl-BE" altLang="en-US" dirty="0" smtClean="0"/>
          </a:p>
          <a:p>
            <a:endParaRPr lang="nl-BE" altLang="en-US"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12</a:t>
            </a:fld>
            <a:r>
              <a:rPr lang="fr-BE" smtClean="0"/>
              <a:t> -</a:t>
            </a:r>
            <a:endParaRPr lang="fr-BE" dirty="0"/>
          </a:p>
        </p:txBody>
      </p:sp>
    </p:spTree>
    <p:extLst>
      <p:ext uri="{BB962C8B-B14F-4D97-AF65-F5344CB8AC3E}">
        <p14:creationId xmlns:p14="http://schemas.microsoft.com/office/powerpoint/2010/main" val="189248586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Actiepunt 2: ziekenhuis-EPD</a:t>
            </a:r>
            <a:endParaRPr lang="nl-BE" dirty="0"/>
          </a:p>
        </p:txBody>
      </p:sp>
      <p:sp>
        <p:nvSpPr>
          <p:cNvPr id="4099" name="Rectangle 3"/>
          <p:cNvSpPr>
            <a:spLocks noGrp="1" noChangeArrowheads="1"/>
          </p:cNvSpPr>
          <p:nvPr>
            <p:ph idx="1"/>
          </p:nvPr>
        </p:nvSpPr>
        <p:spPr/>
        <p:txBody>
          <a:bodyPr>
            <a:normAutofit lnSpcReduction="10000"/>
          </a:bodyPr>
          <a:lstStyle/>
          <a:p>
            <a:r>
              <a:rPr lang="nl-BE" b="1" dirty="0" smtClean="0"/>
              <a:t>EMD </a:t>
            </a:r>
            <a:r>
              <a:rPr lang="nl-BE" dirty="0" smtClean="0"/>
              <a:t>= elektronisch medisch dossier &gt; huisartsen</a:t>
            </a:r>
          </a:p>
          <a:p>
            <a:r>
              <a:rPr lang="nl-BE" b="1" dirty="0" smtClean="0"/>
              <a:t>EPD</a:t>
            </a:r>
            <a:r>
              <a:rPr lang="nl-BE" dirty="0" smtClean="0"/>
              <a:t> = elektronisch patiëntendossier &gt; zorgverleners over het algemeen</a:t>
            </a:r>
          </a:p>
          <a:p>
            <a:endParaRPr lang="nl-BE" dirty="0" smtClean="0"/>
          </a:p>
          <a:p>
            <a:r>
              <a:rPr lang="nl-BE" dirty="0" smtClean="0"/>
              <a:t>Geïntegreerd EPD is een noodzakelijke tool</a:t>
            </a:r>
          </a:p>
          <a:p>
            <a:pPr lvl="1"/>
            <a:r>
              <a:rPr lang="nl-BE" dirty="0" smtClean="0"/>
              <a:t>voor een betere kwaliteit/continuïteit van de zorg</a:t>
            </a:r>
          </a:p>
          <a:p>
            <a:pPr lvl="1"/>
            <a:r>
              <a:rPr lang="nl-BE" dirty="0" smtClean="0"/>
              <a:t>op het vlak van de administratieve vereenvoudiging (</a:t>
            </a:r>
            <a:r>
              <a:rPr lang="nl-BE" dirty="0" err="1" smtClean="0"/>
              <a:t>paperless</a:t>
            </a:r>
            <a:r>
              <a:rPr lang="nl-BE" dirty="0" smtClean="0"/>
              <a:t>)</a:t>
            </a:r>
          </a:p>
          <a:p>
            <a:pPr lvl="1"/>
            <a:r>
              <a:rPr lang="nl-BE" dirty="0" smtClean="0"/>
              <a:t>voor een vermindering van de kosten (vermijden van overtollige onderzoeken)</a:t>
            </a:r>
          </a:p>
          <a:p>
            <a:pPr lvl="1"/>
            <a:r>
              <a:rPr lang="nl-BE" dirty="0" smtClean="0"/>
              <a:t>inzake beleidsondersteuning voor de overheden en ziekenhuizen </a:t>
            </a:r>
          </a:p>
          <a:p>
            <a:endParaRPr lang="nl-BE" dirty="0" smtClean="0"/>
          </a:p>
          <a:p>
            <a:endParaRPr lang="fr-BE" dirty="0" smtClean="0"/>
          </a:p>
          <a:p>
            <a:pPr lvl="2"/>
            <a:endParaRPr lang="fr-BE"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p:txBody>
          <a:bodyPr/>
          <a:lstStyle/>
          <a:p>
            <a:r>
              <a:rPr lang="fr-FR" smtClean="0"/>
              <a:t>17/05/2018</a:t>
            </a:r>
            <a:endParaRPr lang="nl-BE"/>
          </a:p>
        </p:txBody>
      </p:sp>
      <p:sp>
        <p:nvSpPr>
          <p:cNvPr id="10" name="Slide Number Placeholder 9"/>
          <p:cNvSpPr>
            <a:spLocks noGrp="1"/>
          </p:cNvSpPr>
          <p:nvPr>
            <p:ph type="sldNum" sz="quarter" idx="4"/>
          </p:nvPr>
        </p:nvSpPr>
        <p:spPr/>
        <p:txBody>
          <a:bodyPr/>
          <a:lstStyle/>
          <a:p>
            <a:r>
              <a:rPr lang="fr-BE" smtClean="0"/>
              <a:t>- </a:t>
            </a:r>
            <a:fld id="{30A9230E-FFBB-4CCB-ABD7-198084EDE768}" type="slidenum">
              <a:rPr lang="fr-BE" smtClean="0"/>
              <a:pPr/>
              <a:t>13</a:t>
            </a:fld>
            <a:r>
              <a:rPr lang="fr-BE" smtClean="0"/>
              <a:t> -</a:t>
            </a:r>
            <a:endParaRPr lang="fr-BE" dirty="0"/>
          </a:p>
        </p:txBody>
      </p:sp>
    </p:spTree>
    <p:extLst>
      <p:ext uri="{BB962C8B-B14F-4D97-AF65-F5344CB8AC3E}">
        <p14:creationId xmlns:p14="http://schemas.microsoft.com/office/powerpoint/2010/main" val="190942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Actiepunt 2: ziekenhuis-EPD</a:t>
            </a:r>
            <a:endParaRPr lang="nl-BE" dirty="0"/>
          </a:p>
        </p:txBody>
      </p:sp>
      <p:sp>
        <p:nvSpPr>
          <p:cNvPr id="4099" name="Rectangle 3"/>
          <p:cNvSpPr>
            <a:spLocks noGrp="1" noChangeArrowheads="1"/>
          </p:cNvSpPr>
          <p:nvPr>
            <p:ph idx="1"/>
          </p:nvPr>
        </p:nvSpPr>
        <p:spPr/>
        <p:txBody>
          <a:bodyPr>
            <a:normAutofit fontScale="92500" lnSpcReduction="20000"/>
          </a:bodyPr>
          <a:lstStyle/>
          <a:p>
            <a:r>
              <a:rPr lang="nl-BE" smtClean="0"/>
              <a:t>Geïntegreerd EPD moet overal (intra- en extra-muros) en op elk ogenblik de (para)medische relevante gegevens over een patiënt (raadpleging, hospitalisatie, spoedopname) bevatten</a:t>
            </a:r>
          </a:p>
          <a:p>
            <a:endParaRPr lang="nl-BE" smtClean="0"/>
          </a:p>
          <a:p>
            <a:r>
              <a:rPr lang="nl-BE" smtClean="0"/>
              <a:t>Geïntegreerd EPD = geheel van interoperabele systemen met</a:t>
            </a:r>
          </a:p>
          <a:p>
            <a:pPr lvl="1"/>
            <a:r>
              <a:rPr lang="nl-BE" smtClean="0"/>
              <a:t>klinische gegevens over patiënten</a:t>
            </a:r>
          </a:p>
          <a:p>
            <a:pPr lvl="1"/>
            <a:r>
              <a:rPr lang="nl-BE" smtClean="0"/>
              <a:t>zorggegevens over patiënten (medisch, verpleegkundige) </a:t>
            </a:r>
          </a:p>
          <a:p>
            <a:pPr lvl="1"/>
            <a:r>
              <a:rPr lang="nl-BE" smtClean="0"/>
              <a:t>gegevens inzake facturatie, tarificatie, terugbetaling</a:t>
            </a:r>
          </a:p>
          <a:p>
            <a:pPr lvl="1"/>
            <a:r>
              <a:rPr lang="nl-BE" smtClean="0"/>
              <a:t>administratieve gegevens</a:t>
            </a:r>
          </a:p>
          <a:p>
            <a:pPr lvl="1"/>
            <a:r>
              <a:rPr lang="nl-BE" smtClean="0"/>
              <a:t>beheer van de planning van de raadplegingen, het operatiekwartier, ...</a:t>
            </a:r>
          </a:p>
          <a:p>
            <a:pPr lvl="1"/>
            <a:r>
              <a:rPr lang="nl-BE" smtClean="0"/>
              <a:t>hoteldienst</a:t>
            </a:r>
          </a:p>
          <a:p>
            <a:pPr lvl="1"/>
            <a:r>
              <a:rPr lang="nl-BE" smtClean="0"/>
              <a:t>enz.</a:t>
            </a:r>
            <a:endParaRPr lang="fr-BE" smtClean="0"/>
          </a:p>
          <a:p>
            <a:pPr lvl="2"/>
            <a:endParaRPr lang="fr-BE" smtClean="0"/>
          </a:p>
          <a:p>
            <a:pPr lvl="2"/>
            <a:endParaRPr lang="fr-BE" smtClean="0"/>
          </a:p>
          <a:p>
            <a:endParaRPr lang="fr-FR" smtClean="0"/>
          </a:p>
          <a:p>
            <a:endParaRPr lang="fr-FR" smtClean="0"/>
          </a:p>
          <a:p>
            <a:endParaRPr lang="fr-FR" smtClean="0"/>
          </a:p>
          <a:p>
            <a:endParaRPr lang="fr-FR" smtClean="0"/>
          </a:p>
          <a:p>
            <a:pPr lvl="1"/>
            <a:endParaRPr lang="fr-BE" smtClean="0"/>
          </a:p>
          <a:p>
            <a:endParaRPr lang="fr-BE" dirty="0" smtClean="0"/>
          </a:p>
        </p:txBody>
      </p:sp>
      <p:sp>
        <p:nvSpPr>
          <p:cNvPr id="3" name="Date Placeholder 2"/>
          <p:cNvSpPr>
            <a:spLocks noGrp="1"/>
          </p:cNvSpPr>
          <p:nvPr>
            <p:ph type="dt" sz="half" idx="2"/>
          </p:nvPr>
        </p:nvSpPr>
        <p:spPr/>
        <p:txBody>
          <a:bodyPr/>
          <a:lstStyle/>
          <a:p>
            <a:r>
              <a:rPr lang="fr-FR" smtClean="0"/>
              <a:t>17/05/2018</a:t>
            </a:r>
            <a:endParaRPr lang="nl-BE"/>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28459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Actiepunt 2: ziekenhuis-EPD</a:t>
            </a:r>
            <a:endParaRPr lang="nl-BE" dirty="0"/>
          </a:p>
        </p:txBody>
      </p:sp>
      <p:sp>
        <p:nvSpPr>
          <p:cNvPr id="4099" name="Rectangle 3"/>
          <p:cNvSpPr>
            <a:spLocks noGrp="1" noChangeArrowheads="1"/>
          </p:cNvSpPr>
          <p:nvPr>
            <p:ph idx="1"/>
          </p:nvPr>
        </p:nvSpPr>
        <p:spPr/>
        <p:txBody>
          <a:bodyPr>
            <a:normAutofit lnSpcReduction="10000"/>
          </a:bodyPr>
          <a:lstStyle/>
          <a:p>
            <a:r>
              <a:rPr lang="nl-BE" smtClean="0"/>
              <a:t>Vereenvoudiging van de vorige IT-financieringswijze in 3 delen</a:t>
            </a:r>
          </a:p>
          <a:p>
            <a:r>
              <a:rPr lang="nl-BE" smtClean="0"/>
              <a:t>Fasering maar de “goede leerlingen” belonen</a:t>
            </a:r>
          </a:p>
          <a:p>
            <a:r>
              <a:rPr lang="nl-BE" smtClean="0"/>
              <a:t>Onmogelijk en denkbeeldig om voor alle ziekenhuizen (grootte, type personeel, enz.) de inhoud/de rubrieken van een zelfde EPD te definiëren </a:t>
            </a:r>
          </a:p>
          <a:p>
            <a:r>
              <a:rPr lang="nl-BE" smtClean="0"/>
              <a:t>Werken op basis van functionaliteiten/te bereiken doelen (resultaatverbintenis)</a:t>
            </a:r>
          </a:p>
          <a:p>
            <a:r>
              <a:rPr lang="nl-BE" smtClean="0"/>
              <a:t>Gebruik van de diensten met toegevoegde waarde inzake eGezondheid </a:t>
            </a:r>
          </a:p>
          <a:p>
            <a:pPr lvl="1"/>
            <a:r>
              <a:rPr lang="nl-BE" smtClean="0"/>
              <a:t>Belgian Meaningful Use Criteria (BMUC)</a:t>
            </a:r>
            <a:endParaRPr lang="fr-FR" smtClean="0"/>
          </a:p>
          <a:p>
            <a:pPr lvl="2"/>
            <a:endParaRPr lang="fr-BE" smtClean="0"/>
          </a:p>
          <a:p>
            <a:pPr lvl="2"/>
            <a:endParaRPr lang="fr-BE" smtClean="0"/>
          </a:p>
          <a:p>
            <a:endParaRPr lang="fr-FR" smtClean="0"/>
          </a:p>
          <a:p>
            <a:endParaRPr lang="fr-FR" smtClean="0"/>
          </a:p>
          <a:p>
            <a:endParaRPr lang="fr-FR" smtClean="0"/>
          </a:p>
          <a:p>
            <a:endParaRPr lang="fr-FR" smtClean="0"/>
          </a:p>
          <a:p>
            <a:pPr lvl="1"/>
            <a:endParaRPr lang="fr-BE" smtClean="0"/>
          </a:p>
          <a:p>
            <a:endParaRPr lang="fr-BE" dirty="0" smtClean="0"/>
          </a:p>
        </p:txBody>
      </p:sp>
      <p:sp>
        <p:nvSpPr>
          <p:cNvPr id="3" name="Date Placeholder 2"/>
          <p:cNvSpPr>
            <a:spLocks noGrp="1"/>
          </p:cNvSpPr>
          <p:nvPr>
            <p:ph type="dt" sz="half" idx="2"/>
          </p:nvPr>
        </p:nvSpPr>
        <p:spPr/>
        <p:txBody>
          <a:bodyPr/>
          <a:lstStyle/>
          <a:p>
            <a:r>
              <a:rPr lang="fr-FR" smtClean="0"/>
              <a:t>17/05/2018</a:t>
            </a:r>
            <a:endParaRPr lang="nl-BE"/>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121366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2: ziekenhuis-EPD</a:t>
            </a:r>
            <a:endParaRPr lang="nl-BE" dirty="0"/>
          </a:p>
        </p:txBody>
      </p:sp>
      <p:sp>
        <p:nvSpPr>
          <p:cNvPr id="4099" name="Rectangle 3"/>
          <p:cNvSpPr>
            <a:spLocks noGrp="1" noChangeArrowheads="1"/>
          </p:cNvSpPr>
          <p:nvPr>
            <p:ph idx="1"/>
          </p:nvPr>
        </p:nvSpPr>
        <p:spPr/>
        <p:txBody>
          <a:bodyPr/>
          <a:lstStyle/>
          <a:p>
            <a:r>
              <a:rPr lang="nl-BE" dirty="0" smtClean="0"/>
              <a:t>BMUC – algemene ziekenhuizen</a:t>
            </a:r>
          </a:p>
          <a:p>
            <a:endParaRPr lang="fr-BE" dirty="0" smtClean="0"/>
          </a:p>
          <a:p>
            <a:endParaRPr lang="fr-BE" dirty="0" smtClean="0"/>
          </a:p>
          <a:p>
            <a:endParaRPr lang="fr-BE" dirty="0" smtClean="0"/>
          </a:p>
        </p:txBody>
      </p:sp>
      <p:sp>
        <p:nvSpPr>
          <p:cNvPr id="3" name="Date Placeholder 2"/>
          <p:cNvSpPr>
            <a:spLocks noGrp="1"/>
          </p:cNvSpPr>
          <p:nvPr>
            <p:ph type="dt" sz="half" idx="2"/>
          </p:nvPr>
        </p:nvSpPr>
        <p:spPr/>
        <p:txBody>
          <a:bodyPr/>
          <a:lstStyle/>
          <a:p>
            <a:r>
              <a:rPr lang="fr-FR" dirty="0" smtClean="0"/>
              <a:t>17/05/2018</a:t>
            </a:r>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graphicFrame>
        <p:nvGraphicFramePr>
          <p:cNvPr id="5" name="Table 4"/>
          <p:cNvGraphicFramePr>
            <a:graphicFrameLocks noGrp="1"/>
          </p:cNvGraphicFramePr>
          <p:nvPr>
            <p:extLst>
              <p:ext uri="{D42A27DB-BD31-4B8C-83A1-F6EECF244321}">
                <p14:modId xmlns:p14="http://schemas.microsoft.com/office/powerpoint/2010/main" val="1112258738"/>
              </p:ext>
            </p:extLst>
          </p:nvPr>
        </p:nvGraphicFramePr>
        <p:xfrm>
          <a:off x="423374" y="1700808"/>
          <a:ext cx="7704856" cy="4538321"/>
        </p:xfrm>
        <a:graphic>
          <a:graphicData uri="http://schemas.openxmlformats.org/drawingml/2006/table">
            <a:tbl>
              <a:tblPr firstRow="1" firstCol="1" bandRow="1">
                <a:tableStyleId>{5C22544A-7EE6-4342-B048-85BDC9FD1C3A}</a:tableStyleId>
              </a:tblPr>
              <a:tblGrid>
                <a:gridCol w="3384376">
                  <a:extLst>
                    <a:ext uri="{9D8B030D-6E8A-4147-A177-3AD203B41FA5}">
                      <a16:colId xmlns:a16="http://schemas.microsoft.com/office/drawing/2014/main" val="20000"/>
                    </a:ext>
                  </a:extLst>
                </a:gridCol>
                <a:gridCol w="1428180">
                  <a:extLst>
                    <a:ext uri="{9D8B030D-6E8A-4147-A177-3AD203B41FA5}">
                      <a16:colId xmlns:a16="http://schemas.microsoft.com/office/drawing/2014/main" val="20001"/>
                    </a:ext>
                  </a:extLst>
                </a:gridCol>
                <a:gridCol w="964100">
                  <a:extLst>
                    <a:ext uri="{9D8B030D-6E8A-4147-A177-3AD203B41FA5}">
                      <a16:colId xmlns:a16="http://schemas.microsoft.com/office/drawing/2014/main" val="20002"/>
                    </a:ext>
                  </a:extLst>
                </a:gridCol>
                <a:gridCol w="964100">
                  <a:extLst>
                    <a:ext uri="{9D8B030D-6E8A-4147-A177-3AD203B41FA5}">
                      <a16:colId xmlns:a16="http://schemas.microsoft.com/office/drawing/2014/main" val="20003"/>
                    </a:ext>
                  </a:extLst>
                </a:gridCol>
                <a:gridCol w="964100">
                  <a:extLst>
                    <a:ext uri="{9D8B030D-6E8A-4147-A177-3AD203B41FA5}">
                      <a16:colId xmlns:a16="http://schemas.microsoft.com/office/drawing/2014/main" val="20004"/>
                    </a:ext>
                  </a:extLst>
                </a:gridCol>
              </a:tblGrid>
              <a:tr h="215824">
                <a:tc>
                  <a:txBody>
                    <a:bodyPr/>
                    <a:lstStyle/>
                    <a:p>
                      <a:pPr>
                        <a:spcAft>
                          <a:spcPts val="200"/>
                        </a:spcAft>
                      </a:pPr>
                      <a:r>
                        <a:rPr lang="nl-NL" sz="1100" dirty="0">
                          <a:effectLst/>
                        </a:rPr>
                        <a:t>Functionaliteiten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20729">
                <a:tc>
                  <a:txBody>
                    <a:bodyPr/>
                    <a:lstStyle/>
                    <a:p>
                      <a:pPr marL="0" lvl="0" indent="0" algn="just">
                        <a:lnSpc>
                          <a:spcPct val="107000"/>
                        </a:lnSpc>
                        <a:spcAft>
                          <a:spcPts val="200"/>
                        </a:spcAft>
                        <a:buSzPts val="1100"/>
                        <a:buFont typeface="Calibri" panose="020F0502020204030204" pitchFamily="34" charset="0"/>
                        <a:buNone/>
                      </a:pPr>
                      <a:r>
                        <a:rPr lang="nl-NL" sz="1100" dirty="0" smtClean="0">
                          <a:effectLst/>
                        </a:rPr>
                        <a:t>1. Unieke </a:t>
                      </a:r>
                      <a:r>
                        <a:rPr lang="nl-NL" sz="1100" dirty="0">
                          <a:effectLst/>
                        </a:rPr>
                        <a:t>patiëntidentificatie en -beschrijving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2. Lijst </a:t>
                      </a:r>
                      <a:r>
                        <a:rPr lang="nl-NL" sz="1100" dirty="0">
                          <a:effectLst/>
                        </a:rPr>
                        <a:t>van problemen (actieve en passieve)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3. Lijst </a:t>
                      </a:r>
                      <a:r>
                        <a:rPr lang="nl-NL" sz="1100" dirty="0">
                          <a:effectLst/>
                        </a:rPr>
                        <a:t>van allergieën en intoleranties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4. Elektronisch </a:t>
                      </a:r>
                      <a:r>
                        <a:rPr lang="nl-NL" sz="1100" dirty="0">
                          <a:effectLst/>
                        </a:rPr>
                        <a:t>voorschrijven van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5. Geneesmiddeleninteracties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Ja</a:t>
                      </a:r>
                      <a:r>
                        <a:rPr lang="nl-NL"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6. Elektronisch </a:t>
                      </a:r>
                      <a:r>
                        <a:rPr lang="nl-NL" sz="1100" dirty="0">
                          <a:effectLst/>
                        </a:rPr>
                        <a:t>register van de toegediende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7. Module </a:t>
                      </a:r>
                      <a:r>
                        <a:rPr lang="nl-NL" sz="1100" dirty="0">
                          <a:effectLst/>
                        </a:rPr>
                        <a:t>voor verpleegkundige zorgplanning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8. Beheer </a:t>
                      </a:r>
                      <a:r>
                        <a:rPr lang="nl-NL" sz="1100" dirty="0">
                          <a:effectLst/>
                        </a:rPr>
                        <a:t>van de afspraken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863296">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9. Elektronisch </a:t>
                      </a:r>
                      <a:r>
                        <a:rPr lang="nl-BE" sz="1100" dirty="0">
                          <a:effectLst/>
                        </a:rPr>
                        <a:t>invoeren van aanvragen voor medische beeldvorming, laboratorium of adviezen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1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2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10. Elektronische </a:t>
                      </a:r>
                      <a:r>
                        <a:rPr lang="nl-NL" sz="1100" dirty="0">
                          <a:effectLst/>
                        </a:rPr>
                        <a:t>ontslagbrief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20729">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11. Registratie </a:t>
                      </a:r>
                      <a:r>
                        <a:rPr lang="nl-BE" sz="1100" dirty="0">
                          <a:effectLst/>
                        </a:rPr>
                        <a:t>van vitale parameters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12. Registratie </a:t>
                      </a:r>
                      <a:r>
                        <a:rPr lang="nl-NL" sz="1100" dirty="0">
                          <a:effectLst/>
                        </a:rPr>
                        <a:t>van geïnformeerde toestemming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13. Registratie </a:t>
                      </a:r>
                      <a:r>
                        <a:rPr lang="nl-NL" sz="1100" dirty="0">
                          <a:effectLst/>
                        </a:rPr>
                        <a:t>van de therapeutische wilsverklaring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fr-BE"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20729">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14. Medische </a:t>
                      </a:r>
                      <a:r>
                        <a:rPr lang="nl-NL" sz="1100" dirty="0" err="1">
                          <a:effectLst/>
                        </a:rPr>
                        <a:t>resultatens</a:t>
                      </a:r>
                      <a:r>
                        <a:rPr lang="nl-BE" sz="1100" dirty="0" err="1">
                          <a:effectLst/>
                        </a:rPr>
                        <a:t>erver</a:t>
                      </a:r>
                      <a:r>
                        <a:rPr lang="nl-B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451678">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15. Elektronische </a:t>
                      </a:r>
                      <a:r>
                        <a:rPr lang="nl-NL" sz="1100" dirty="0">
                          <a:effectLst/>
                        </a:rPr>
                        <a:t>communicatie met </a:t>
                      </a:r>
                      <a:r>
                        <a:rPr lang="nl-NL" sz="1100" dirty="0" err="1">
                          <a:effectLst/>
                        </a:rPr>
                        <a:t>HUB’s</a:t>
                      </a:r>
                      <a:r>
                        <a:rPr lang="nl-NL" sz="1100" dirty="0">
                          <a:effectLst/>
                        </a:rPr>
                        <a:t> en interactie met </a:t>
                      </a:r>
                      <a:r>
                        <a:rPr lang="nl-NL" sz="1100" dirty="0" err="1">
                          <a:effectLst/>
                        </a:rPr>
                        <a:t>e-Health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51043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3" name="Date Placeholder 2"/>
          <p:cNvSpPr>
            <a:spLocks noGrp="1"/>
          </p:cNvSpPr>
          <p:nvPr>
            <p:ph type="dt" sz="half" idx="2"/>
          </p:nvPr>
        </p:nvSpPr>
        <p:spPr>
          <a:xfrm>
            <a:off x="457200" y="6448425"/>
            <a:ext cx="2133600" cy="365125"/>
          </a:xfrm>
        </p:spPr>
        <p:txBody>
          <a:bodyPr/>
          <a:lstStyle/>
          <a:p>
            <a:r>
              <a:rPr lang="fr-FR" dirty="0" smtClean="0"/>
              <a:t>17/05/2018</a:t>
            </a:r>
            <a:endParaRPr lang="nl-BE" dirty="0"/>
          </a:p>
        </p:txBody>
      </p:sp>
      <p:sp>
        <p:nvSpPr>
          <p:cNvPr id="7" name="Content Placeholder 2"/>
          <p:cNvSpPr txBox="1">
            <a:spLocks/>
          </p:cNvSpPr>
          <p:nvPr/>
        </p:nvSpPr>
        <p:spPr>
          <a:xfrm>
            <a:off x="6215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defRPr/>
            </a:pPr>
            <a:endParaRPr lang="nl-BE" dirty="0" smtClean="0"/>
          </a:p>
          <a:p>
            <a:pPr marL="457200" lvl="1" indent="0">
              <a:buFont typeface="Arial" panose="020B0604020202020204" pitchFamily="34" charse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Font typeface="Arial" panose="020B0604020202020204" pitchFamily="34" charset="0"/>
              <a:buNone/>
              <a:defRPr/>
            </a:pPr>
            <a:r>
              <a:rPr lang="nl-BE" dirty="0">
                <a:solidFill>
                  <a:schemeClr val="tx1">
                    <a:lumMod val="65000"/>
                    <a:lumOff val="35000"/>
                  </a:schemeClr>
                </a:solidFill>
              </a:rPr>
              <a:t>	van 0% naar </a:t>
            </a:r>
            <a:r>
              <a:rPr lang="nl-BE" dirty="0" smtClean="0">
                <a:solidFill>
                  <a:schemeClr val="tx1">
                    <a:lumMod val="65000"/>
                    <a:lumOff val="35000"/>
                  </a:schemeClr>
                </a:solidFill>
              </a:rPr>
              <a:t>5</a:t>
            </a:r>
            <a:r>
              <a:rPr lang="nl-BE" dirty="0">
                <a:solidFill>
                  <a:schemeClr val="tx1">
                    <a:lumMod val="65000"/>
                    <a:lumOff val="35000"/>
                  </a:schemeClr>
                </a:solidFill>
              </a:rPr>
              <a:t>%</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Accelerator budget:</a:t>
            </a:r>
          </a:p>
          <a:p>
            <a:pPr marL="457200" lvl="1" indent="0">
              <a:buFont typeface="Arial" panose="020B0604020202020204" pitchFamily="34" charset="0"/>
              <a:buNone/>
              <a:defRPr/>
            </a:pPr>
            <a:r>
              <a:rPr lang="nl-BE" dirty="0">
                <a:solidFill>
                  <a:schemeClr val="tx1">
                    <a:lumMod val="65000"/>
                    <a:lumOff val="35000"/>
                  </a:schemeClr>
                </a:solidFill>
              </a:rPr>
              <a:t>	= evolutief</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bed = degressief </a:t>
            </a:r>
          </a:p>
          <a:p>
            <a:pPr marL="457200" lvl="1" indent="0">
              <a:buFont typeface="Arial" panose="020B0604020202020204" pitchFamily="34" charset="0"/>
              <a:buNone/>
              <a:defRPr/>
            </a:pPr>
            <a:r>
              <a:rPr lang="nl-BE" dirty="0">
                <a:solidFill>
                  <a:schemeClr val="tx1">
                    <a:lumMod val="65000"/>
                    <a:lumOff val="35000"/>
                  </a:schemeClr>
                </a:solidFill>
              </a:rPr>
              <a:t>	van 25% naar 10%</a:t>
            </a:r>
          </a:p>
          <a:p>
            <a:pPr marL="457200" lvl="1" indent="0">
              <a:buFont typeface="Arial" panose="020B0604020202020204" pitchFamily="34" charset="0"/>
              <a:buNone/>
              <a:defRPr/>
            </a:pPr>
            <a:endParaRPr lang="nl-BE" dirty="0" smtClean="0">
              <a:solidFill>
                <a:schemeClr val="tx1">
                  <a:lumMod val="65000"/>
                  <a:lumOff val="35000"/>
                </a:schemeClr>
              </a:solidFill>
            </a:endParaRPr>
          </a:p>
          <a:p>
            <a:pPr marL="457200" lvl="1" indent="0">
              <a:buFont typeface="Arial" panose="020B0604020202020204" pitchFamily="34" charset="0"/>
              <a:buNone/>
              <a:defRPr/>
            </a:pPr>
            <a:r>
              <a:rPr lang="nl-BE" dirty="0">
                <a:solidFill>
                  <a:schemeClr val="tx1">
                    <a:lumMod val="65000"/>
                    <a:lumOff val="35000"/>
                  </a:schemeClr>
                </a:solidFill>
              </a:rPr>
              <a:t>Sokkel per ziekenhuis = degressief</a:t>
            </a:r>
          </a:p>
          <a:p>
            <a:pPr marL="457200" lvl="1" indent="0">
              <a:buFont typeface="Arial" panose="020B0604020202020204" pitchFamily="34" charset="0"/>
              <a:buNone/>
              <a:defRPr/>
            </a:pPr>
            <a:r>
              <a:rPr lang="nl-BE" dirty="0">
                <a:solidFill>
                  <a:schemeClr val="tx1">
                    <a:lumMod val="65000"/>
                    <a:lumOff val="35000"/>
                  </a:schemeClr>
                </a:solidFill>
              </a:rPr>
              <a:t>	van 20% naar 5%</a:t>
            </a:r>
          </a:p>
          <a:p>
            <a:pPr marL="457200" lvl="1" indent="0">
              <a:buFont typeface="Arial" panose="020B0604020202020204" pitchFamily="34" charset="0"/>
              <a:buNone/>
              <a:defRPr/>
            </a:pPr>
            <a:endParaRPr lang="nl-BE" dirty="0"/>
          </a:p>
        </p:txBody>
      </p:sp>
      <p:cxnSp>
        <p:nvCxnSpPr>
          <p:cNvPr id="8" name="Straight Connector 7"/>
          <p:cNvCxnSpPr/>
          <p:nvPr/>
        </p:nvCxnSpPr>
        <p:spPr>
          <a:xfrm>
            <a:off x="5868144" y="1999469"/>
            <a:ext cx="866175" cy="400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95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5963" y="4065588"/>
            <a:ext cx="922780" cy="371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95963" y="4581525"/>
            <a:ext cx="900112" cy="7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graphicFrame>
        <p:nvGraphicFramePr>
          <p:cNvPr id="19" name="Chart 18"/>
          <p:cNvGraphicFramePr>
            <a:graphicFrameLocks/>
          </p:cNvGraphicFramePr>
          <p:nvPr>
            <p:extLst>
              <p:ext uri="{D42A27DB-BD31-4B8C-83A1-F6EECF244321}">
                <p14:modId xmlns:p14="http://schemas.microsoft.com/office/powerpoint/2010/main" val="2977509907"/>
              </p:ext>
            </p:extLst>
          </p:nvPr>
        </p:nvGraphicFramePr>
        <p:xfrm>
          <a:off x="322390" y="1340768"/>
          <a:ext cx="6121818"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553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Actiepunt 2: ziekenhuis-EPD</a:t>
            </a:r>
            <a:endParaRPr lang="fr-BE" dirty="0"/>
          </a:p>
        </p:txBody>
      </p:sp>
      <p:sp>
        <p:nvSpPr>
          <p:cNvPr id="6" name="Rectangle 3"/>
          <p:cNvSpPr>
            <a:spLocks noGrp="1" noChangeArrowheads="1"/>
          </p:cNvSpPr>
          <p:nvPr>
            <p:ph idx="1"/>
          </p:nvPr>
        </p:nvSpPr>
        <p:spPr/>
        <p:txBody>
          <a:bodyPr>
            <a:normAutofit/>
          </a:bodyPr>
          <a:lstStyle/>
          <a:p>
            <a:r>
              <a:rPr lang="nl-BE" b="1" dirty="0" smtClean="0"/>
              <a:t>Doelstellingen 2019</a:t>
            </a:r>
            <a:endParaRPr lang="fr-BE" b="1" dirty="0" smtClean="0"/>
          </a:p>
          <a:p>
            <a:pPr lvl="1"/>
            <a:r>
              <a:rPr lang="nl-BE" dirty="0" smtClean="0"/>
              <a:t>de meeste ziekenhuizen hebben een geïntegreerd EPD in productie en gebruiken die ook effectief, de andere ziekenhuizen zijn bezig met de implementatie van een geïntegreerd EPD dat voldoet aan de BMUC criteria</a:t>
            </a:r>
            <a:endParaRPr lang="fr-BE" dirty="0" smtClean="0"/>
          </a:p>
          <a:p>
            <a:pPr lvl="1"/>
            <a:r>
              <a:rPr lang="nl-BE" dirty="0" smtClean="0"/>
              <a:t>intern operationeel ICT-meerjarenplan in elk ziekenhuis en beheersstructuur</a:t>
            </a:r>
          </a:p>
          <a:p>
            <a:pPr lvl="1"/>
            <a:r>
              <a:rPr lang="nl-BE" dirty="0" smtClean="0"/>
              <a:t>onmiddellijk reeds publicatie van belangrijke elektronische documenten via de hubs</a:t>
            </a:r>
            <a:endParaRPr lang="fr-BE" dirty="0" smtClean="0"/>
          </a:p>
          <a:p>
            <a:endParaRPr lang="fr-BE" dirty="0" smtClean="0"/>
          </a:p>
          <a:p>
            <a:r>
              <a:rPr lang="nl-BE" dirty="0" smtClean="0"/>
              <a:t>Verantwoordelijke organisatie : FOD Volksgezondheid</a:t>
            </a:r>
          </a:p>
          <a:p>
            <a:endParaRPr lang="nl-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4" name="Date Placeholder 3"/>
          <p:cNvSpPr>
            <a:spLocks noGrp="1"/>
          </p:cNvSpPr>
          <p:nvPr>
            <p:ph type="dt" sz="half" idx="2"/>
          </p:nvPr>
        </p:nvSpPr>
        <p:spPr/>
        <p:txBody>
          <a:bodyPr/>
          <a:lstStyle/>
          <a:p>
            <a:r>
              <a:rPr lang="fr-FR" smtClean="0"/>
              <a:t>17/05/2018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703755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r>
              <a:rPr lang="nl-NL" dirty="0" smtClean="0"/>
              <a:t>Actie 5: Gegevens delen via het systeem hubs &amp; </a:t>
            </a:r>
            <a:r>
              <a:rPr lang="nl-NL" dirty="0" err="1" smtClean="0"/>
              <a:t>metahub</a:t>
            </a:r>
            <a:r>
              <a:rPr lang="nl-NL" dirty="0" smtClean="0"/>
              <a:t> voor algemene en universitaire ziekenhuizen</a:t>
            </a:r>
          </a:p>
          <a:p>
            <a:endParaRPr lang="nl-NL" dirty="0" smtClean="0"/>
          </a:p>
          <a:p>
            <a:pPr lvl="1"/>
            <a:r>
              <a:rPr lang="nl-BE" altLang="en-US" dirty="0" smtClean="0"/>
              <a:t>Verantwoordelijke organisatie: </a:t>
            </a:r>
            <a:r>
              <a:rPr lang="nl-BE" altLang="en-US" dirty="0" smtClean="0">
                <a:solidFill>
                  <a:srgbClr val="087670"/>
                </a:solidFill>
              </a:rPr>
              <a:t>eHealth</a:t>
            </a:r>
            <a:r>
              <a:rPr lang="nl-BE" altLang="en-US" dirty="0" smtClean="0"/>
              <a:t>-platform </a:t>
            </a:r>
          </a:p>
          <a:p>
            <a:endParaRPr lang="nl-NL" dirty="0" smtClean="0"/>
          </a:p>
          <a:p>
            <a:r>
              <a:rPr lang="nl-NL" dirty="0" smtClean="0"/>
              <a:t>Actie 6: Delen om samen te werken</a:t>
            </a:r>
          </a:p>
          <a:p>
            <a:endParaRPr lang="nl-NL" dirty="0" smtClean="0"/>
          </a:p>
          <a:p>
            <a:pPr lvl="1"/>
            <a:r>
              <a:rPr lang="nl-BE" altLang="en-US" dirty="0" smtClean="0"/>
              <a:t>Verantwoordelijke organisatie: </a:t>
            </a:r>
            <a:r>
              <a:rPr lang="fr-BE" altLang="en-US" dirty="0" smtClean="0"/>
              <a:t>RIZIV (+ </a:t>
            </a:r>
            <a:r>
              <a:rPr lang="fr-BE" dirty="0" err="1" smtClean="0"/>
              <a:t>Vitalink</a:t>
            </a:r>
            <a:r>
              <a:rPr lang="fr-BE" dirty="0" smtClean="0"/>
              <a:t>, RSW, RSB)</a:t>
            </a:r>
            <a:endParaRPr lang="nl-NL" dirty="0" smtClean="0"/>
          </a:p>
          <a:p>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377610036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t>eGezondheid</a:t>
            </a:r>
            <a:r>
              <a:rPr lang="nl-BE" dirty="0" smtClean="0"/>
              <a:t> 2.0</a:t>
            </a:r>
            <a:endParaRPr lang="nl-BE" dirty="0"/>
          </a:p>
        </p:txBody>
      </p:sp>
      <p:sp>
        <p:nvSpPr>
          <p:cNvPr id="4099" name="Rectangle 3"/>
          <p:cNvSpPr>
            <a:spLocks noGrp="1" noChangeArrowheads="1"/>
          </p:cNvSpPr>
          <p:nvPr>
            <p:ph idx="1"/>
          </p:nvPr>
        </p:nvSpPr>
        <p:spPr/>
        <p:txBody>
          <a:bodyPr>
            <a:normAutofit fontScale="85000" lnSpcReduction="20000"/>
          </a:bodyPr>
          <a:lstStyle/>
          <a:p>
            <a:r>
              <a:rPr lang="nl-NL" dirty="0" smtClean="0"/>
              <a:t>Eind 2012 organisatie van een Rondetafelconferentie met betrekking tot de verdere informatisering van de gezondheidszorg</a:t>
            </a:r>
          </a:p>
          <a:p>
            <a:pPr lvl="1"/>
            <a:r>
              <a:rPr lang="nl-NL" dirty="0"/>
              <a:t>d</a:t>
            </a:r>
            <a:r>
              <a:rPr lang="nl-NL" dirty="0" smtClean="0"/>
              <a:t>eelname van ongeveer 300 personen uit de sector </a:t>
            </a:r>
          </a:p>
          <a:p>
            <a:pPr lvl="1"/>
            <a:r>
              <a:rPr lang="nl-NL" dirty="0"/>
              <a:t>o</a:t>
            </a:r>
            <a:r>
              <a:rPr lang="nl-NL" dirty="0" smtClean="0"/>
              <a:t>pstelling van een concreet actieplan </a:t>
            </a:r>
            <a:r>
              <a:rPr lang="nl-NL" dirty="0" err="1" smtClean="0"/>
              <a:t>eGezondheid</a:t>
            </a:r>
            <a:r>
              <a:rPr lang="nl-NL" dirty="0" smtClean="0"/>
              <a:t> voor 5 jaar &gt; </a:t>
            </a:r>
            <a:r>
              <a:rPr lang="nl-NL" b="1" dirty="0" err="1" smtClean="0"/>
              <a:t>Roadmap</a:t>
            </a:r>
            <a:r>
              <a:rPr lang="nl-NL" b="1" dirty="0" smtClean="0"/>
              <a:t> 2013-2018</a:t>
            </a:r>
          </a:p>
          <a:p>
            <a:r>
              <a:rPr lang="nl-NL" dirty="0" smtClean="0"/>
              <a:t>Updating in 2015: </a:t>
            </a:r>
            <a:r>
              <a:rPr lang="nl-NL" b="1" dirty="0" err="1" smtClean="0"/>
              <a:t>Roadmap</a:t>
            </a:r>
            <a:r>
              <a:rPr lang="nl-NL" b="1" dirty="0" smtClean="0"/>
              <a:t> 2.0 2015-2018</a:t>
            </a:r>
          </a:p>
          <a:p>
            <a:pPr lvl="1"/>
            <a:r>
              <a:rPr lang="nl-NL" dirty="0" smtClean="0"/>
              <a:t>20 actiedomeinen, met concrete doelstellingen</a:t>
            </a:r>
          </a:p>
          <a:p>
            <a:r>
              <a:rPr lang="nl-BE" dirty="0" smtClean="0"/>
              <a:t>2018: </a:t>
            </a:r>
            <a:r>
              <a:rPr lang="nl-BE" b="1" dirty="0" err="1" smtClean="0"/>
              <a:t>Roadmap</a:t>
            </a:r>
            <a:r>
              <a:rPr lang="nl-BE" b="1" dirty="0" smtClean="0"/>
              <a:t> </a:t>
            </a:r>
            <a:r>
              <a:rPr lang="nl-BE" b="1" dirty="0"/>
              <a:t>3.0 </a:t>
            </a:r>
            <a:r>
              <a:rPr lang="nl-BE" b="1" dirty="0" smtClean="0"/>
              <a:t>2019-2021 </a:t>
            </a:r>
            <a:r>
              <a:rPr lang="nl-BE" dirty="0" smtClean="0"/>
              <a:t>in voorbereiding met </a:t>
            </a:r>
            <a:r>
              <a:rPr lang="nl-BE" dirty="0" err="1" smtClean="0"/>
              <a:t>oa</a:t>
            </a:r>
            <a:r>
              <a:rPr lang="nl-BE" dirty="0" smtClean="0"/>
              <a:t> aandachtspunten</a:t>
            </a:r>
            <a:endParaRPr lang="nl-BE" dirty="0"/>
          </a:p>
          <a:p>
            <a:pPr lvl="1"/>
            <a:r>
              <a:rPr lang="nl-BE" dirty="0" smtClean="0"/>
              <a:t>operationele excellentie: beschikbaarheid, </a:t>
            </a:r>
            <a:r>
              <a:rPr lang="nl-BE" dirty="0" err="1" smtClean="0"/>
              <a:t>performantie</a:t>
            </a:r>
            <a:r>
              <a:rPr lang="nl-BE" dirty="0" smtClean="0"/>
              <a:t>, kwaliteit, ketensupervisie, bruikbaarheid, training, …</a:t>
            </a:r>
          </a:p>
          <a:p>
            <a:pPr lvl="1"/>
            <a:r>
              <a:rPr lang="nl-BE" dirty="0" smtClean="0"/>
              <a:t>toepassingen voor burgers</a:t>
            </a:r>
            <a:endParaRPr lang="nl-BE" dirty="0"/>
          </a:p>
          <a:p>
            <a:pPr lvl="1"/>
            <a:r>
              <a:rPr lang="nl-BE" dirty="0" smtClean="0"/>
              <a:t>ondersteuning </a:t>
            </a:r>
            <a:r>
              <a:rPr lang="nl-BE" dirty="0"/>
              <a:t>bij innovatie</a:t>
            </a:r>
          </a:p>
          <a:p>
            <a:pPr lvl="1"/>
            <a:r>
              <a:rPr lang="nl-BE" dirty="0" smtClean="0"/>
              <a:t>internationale standaarden </a:t>
            </a:r>
            <a:r>
              <a:rPr lang="nl-BE" dirty="0"/>
              <a:t>&amp; </a:t>
            </a:r>
            <a:r>
              <a:rPr lang="nl-BE" dirty="0" smtClean="0"/>
              <a:t>terminologie</a:t>
            </a:r>
            <a:endParaRPr lang="nl-NL" b="1" dirty="0"/>
          </a:p>
          <a:p>
            <a:pPr lvl="1"/>
            <a:r>
              <a:rPr lang="nl-NL" b="1" dirty="0" smtClean="0"/>
              <a:t>…</a:t>
            </a:r>
            <a:endParaRPr lang="nl-BE" dirty="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163394635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normAutofit/>
          </a:bodyPr>
          <a:lstStyle/>
          <a:p>
            <a:r>
              <a:rPr lang="nl-BE" dirty="0" smtClean="0"/>
              <a:t>Hubs-</a:t>
            </a:r>
            <a:r>
              <a:rPr lang="nl-BE" dirty="0" err="1" smtClean="0"/>
              <a:t>Metahub</a:t>
            </a:r>
            <a:r>
              <a:rPr lang="nl-BE" dirty="0" smtClean="0"/>
              <a:t>-systeem = systeem voor de terbeschikkingstelling van medische gegevens tussen zorgverstrekkers</a:t>
            </a:r>
          </a:p>
          <a:p>
            <a:pPr lvl="1"/>
            <a:r>
              <a:rPr lang="nl-BE" dirty="0" smtClean="0"/>
              <a:t>raadplegings- en operatieverslagen</a:t>
            </a:r>
          </a:p>
          <a:p>
            <a:pPr lvl="1"/>
            <a:r>
              <a:rPr lang="nl-BE" dirty="0" smtClean="0"/>
              <a:t>ontslagbrieven</a:t>
            </a:r>
          </a:p>
          <a:p>
            <a:pPr lvl="1"/>
            <a:r>
              <a:rPr lang="nl-BE" dirty="0" err="1" smtClean="0"/>
              <a:t>protocols</a:t>
            </a:r>
            <a:r>
              <a:rPr lang="nl-BE" dirty="0" smtClean="0"/>
              <a:t> van medische beeldvorming en resultaten van labo-onderzoeken</a:t>
            </a:r>
          </a:p>
          <a:p>
            <a:pPr lvl="1"/>
            <a:r>
              <a:rPr lang="nl-BE" dirty="0" err="1" smtClean="0"/>
              <a:t>SumEHRs</a:t>
            </a:r>
            <a:r>
              <a:rPr lang="nl-BE" dirty="0" smtClean="0"/>
              <a:t>, medicatieschema’s, … in gezondheidskluizen</a:t>
            </a:r>
          </a:p>
          <a:p>
            <a:pPr lvl="1"/>
            <a:r>
              <a:rPr lang="nl-BE" dirty="0" smtClean="0"/>
              <a:t>...</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277805503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normAutofit/>
          </a:bodyPr>
          <a:lstStyle/>
          <a:p>
            <a:r>
              <a:rPr lang="nl-BE" dirty="0" smtClean="0"/>
              <a:t>Doel</a:t>
            </a:r>
          </a:p>
          <a:p>
            <a:pPr lvl="1"/>
            <a:r>
              <a:rPr lang="nl-BE" dirty="0" smtClean="0"/>
              <a:t>koppeling van regionale en lokale uitwisselingssystemen van medische gegevens (hubs)</a:t>
            </a:r>
          </a:p>
          <a:p>
            <a:pPr lvl="1"/>
            <a:r>
              <a:rPr lang="nl-BE" dirty="0" smtClean="0"/>
              <a:t>mogelijkheid voor een zorgverstrekker om de beschikbare elektronische medische documenten m.b.t. een bepaalde patiënt terug te vinden en te raadplegen ongeacht </a:t>
            </a:r>
          </a:p>
          <a:p>
            <a:pPr lvl="2"/>
            <a:r>
              <a:rPr lang="nl-BE" dirty="0" smtClean="0"/>
              <a:t>de plaats waar deze documenten opgeslagen zijn</a:t>
            </a:r>
          </a:p>
          <a:p>
            <a:pPr lvl="2"/>
            <a:r>
              <a:rPr lang="nl-BE" dirty="0" smtClean="0"/>
              <a:t>de plaats waar de zorgverstrekker inlogt in het systeem</a:t>
            </a:r>
          </a:p>
          <a:p>
            <a:pPr lvl="3"/>
            <a:endParaRPr lang="nl-BE" dirty="0" smtClean="0"/>
          </a:p>
          <a:p>
            <a:pPr lvl="1"/>
            <a:endParaRPr lang="nl-BE" dirty="0" smtClean="0"/>
          </a:p>
          <a:p>
            <a:pPr lvl="1"/>
            <a:endParaRPr lang="nl-BE" dirty="0" smtClean="0"/>
          </a:p>
          <a:p>
            <a:pPr lvl="1"/>
            <a:endParaRPr lang="nl-BE" dirty="0" smtClean="0"/>
          </a:p>
          <a:p>
            <a:pPr lvl="2"/>
            <a:endParaRPr lang="nl-BE" dirty="0" smtClean="0"/>
          </a:p>
          <a:p>
            <a:pPr lvl="2"/>
            <a:endParaRPr lang="nl-BE" dirty="0" smtClean="0"/>
          </a:p>
          <a:p>
            <a:pPr lvl="2"/>
            <a:endParaRPr lang="nl-BE" dirty="0" smtClean="0"/>
          </a:p>
          <a:p>
            <a:pPr lvl="2"/>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344946696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a:solidFill>
                  <a:srgbClr val="77C9F2"/>
                </a:solidFill>
                <a:latin typeface="+mj-lt"/>
              </a:rPr>
              <a:t>Metahub</a:t>
            </a:r>
            <a:r>
              <a:rPr lang="nl-BE" dirty="0">
                <a:solidFill>
                  <a:srgbClr val="77C9F2"/>
                </a:solidFill>
                <a:latin typeface="+mj-lt"/>
              </a:rPr>
              <a:t> - Schema</a:t>
            </a:r>
            <a:endParaRPr lang="fr-BE" dirty="0">
              <a:solidFill>
                <a:srgbClr val="77C9F2"/>
              </a:solidFill>
              <a:latin typeface="+mj-lt"/>
            </a:endParaRPr>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spTree>
    <p:extLst>
      <p:ext uri="{BB962C8B-B14F-4D97-AF65-F5344CB8AC3E}">
        <p14:creationId xmlns:p14="http://schemas.microsoft.com/office/powerpoint/2010/main" val="369410256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Acties 5 &amp; 6 : Hubs &amp; </a:t>
            </a:r>
            <a:r>
              <a:rPr lang="nl-BE" dirty="0" err="1" smtClean="0"/>
              <a:t>Metahub</a:t>
            </a:r>
            <a:endParaRPr lang="nl-BE" dirty="0"/>
          </a:p>
        </p:txBody>
      </p:sp>
      <p:sp>
        <p:nvSpPr>
          <p:cNvPr id="4099" name="Rectangle 3"/>
          <p:cNvSpPr>
            <a:spLocks noGrp="1" noChangeArrowheads="1"/>
          </p:cNvSpPr>
          <p:nvPr>
            <p:ph idx="1"/>
          </p:nvPr>
        </p:nvSpPr>
        <p:spPr/>
        <p:txBody>
          <a:bodyPr>
            <a:normAutofit lnSpcReduction="10000"/>
          </a:bodyPr>
          <a:lstStyle/>
          <a:p>
            <a:r>
              <a:rPr lang="nl-BE" smtClean="0"/>
              <a:t>Situatie 2018</a:t>
            </a:r>
          </a:p>
          <a:p>
            <a:pPr lvl="1"/>
            <a:r>
              <a:rPr lang="nl-BE" smtClean="0"/>
              <a:t>systeem voor het delen van gegevens en documenten voor de algemene en psychiatrische ziekenhuizen via de 5 hubs</a:t>
            </a:r>
          </a:p>
          <a:p>
            <a:pPr lvl="2"/>
            <a:r>
              <a:rPr lang="nl-BE" smtClean="0"/>
              <a:t>Collaboratief Zorgplatform (Cozo)</a:t>
            </a:r>
          </a:p>
          <a:p>
            <a:pPr lvl="2"/>
            <a:r>
              <a:rPr lang="nl-BE" smtClean="0"/>
              <a:t>Antwerpse Regionale Hub (ARH)</a:t>
            </a:r>
          </a:p>
          <a:p>
            <a:pPr lvl="2"/>
            <a:r>
              <a:rPr lang="nl-BE" smtClean="0"/>
              <a:t>Vlaams Ziekenhuisnetwerk KU Leuven (VZN)</a:t>
            </a:r>
          </a:p>
          <a:p>
            <a:pPr lvl="2"/>
            <a:r>
              <a:rPr lang="nl-BE" smtClean="0"/>
              <a:t>Réseau Santé Wallon (RSW)</a:t>
            </a:r>
          </a:p>
          <a:p>
            <a:pPr lvl="2"/>
            <a:r>
              <a:rPr lang="nl-BE" smtClean="0"/>
              <a:t>Réseau Santé Bruxellois (RSB)</a:t>
            </a:r>
          </a:p>
          <a:p>
            <a:pPr lvl="1"/>
            <a:r>
              <a:rPr lang="nl-BE" smtClean="0"/>
              <a:t>verwijzing naar de documenten van de eerste lijn (SumEHR, medicatieschema, ...) via de 3 ‘gezondheidskluizen’ / metahub</a:t>
            </a:r>
          </a:p>
          <a:p>
            <a:pPr lvl="2"/>
            <a:r>
              <a:rPr lang="nl-BE" smtClean="0"/>
              <a:t>Vitalink</a:t>
            </a:r>
          </a:p>
          <a:p>
            <a:pPr lvl="2"/>
            <a:r>
              <a:rPr lang="nl-BE" smtClean="0"/>
              <a:t>InterMed</a:t>
            </a:r>
          </a:p>
          <a:p>
            <a:pPr lvl="2"/>
            <a:r>
              <a:rPr lang="nl-BE" smtClean="0"/>
              <a:t>BruSafe</a:t>
            </a:r>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55642720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pic>
        <p:nvPicPr>
          <p:cNvPr id="3" name="Picture 2"/>
          <p:cNvPicPr>
            <a:picLocks noChangeAspect="1"/>
          </p:cNvPicPr>
          <p:nvPr/>
        </p:nvPicPr>
        <p:blipFill>
          <a:blip r:embed="rId3"/>
          <a:stretch>
            <a:fillRect/>
          </a:stretch>
        </p:blipFill>
        <p:spPr>
          <a:xfrm>
            <a:off x="539552" y="980728"/>
            <a:ext cx="8183804" cy="5334230"/>
          </a:xfrm>
          <a:prstGeom prst="rect">
            <a:avLst/>
          </a:prstGeom>
        </p:spPr>
      </p:pic>
    </p:spTree>
    <p:extLst>
      <p:ext uri="{BB962C8B-B14F-4D97-AF65-F5344CB8AC3E}">
        <p14:creationId xmlns:p14="http://schemas.microsoft.com/office/powerpoint/2010/main" val="306132896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pic>
        <p:nvPicPr>
          <p:cNvPr id="3" name="Picture 2"/>
          <p:cNvPicPr>
            <a:picLocks noChangeAspect="1"/>
          </p:cNvPicPr>
          <p:nvPr/>
        </p:nvPicPr>
        <p:blipFill>
          <a:blip r:embed="rId3"/>
          <a:stretch>
            <a:fillRect/>
          </a:stretch>
        </p:blipFill>
        <p:spPr>
          <a:xfrm>
            <a:off x="683568" y="1196752"/>
            <a:ext cx="7740352" cy="5050263"/>
          </a:xfrm>
          <a:prstGeom prst="rect">
            <a:avLst/>
          </a:prstGeom>
        </p:spPr>
      </p:pic>
    </p:spTree>
    <p:extLst>
      <p:ext uri="{BB962C8B-B14F-4D97-AF65-F5344CB8AC3E}">
        <p14:creationId xmlns:p14="http://schemas.microsoft.com/office/powerpoint/2010/main" val="59692111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pic>
        <p:nvPicPr>
          <p:cNvPr id="3" name="Picture 2"/>
          <p:cNvPicPr>
            <a:picLocks noChangeAspect="1"/>
          </p:cNvPicPr>
          <p:nvPr/>
        </p:nvPicPr>
        <p:blipFill>
          <a:blip r:embed="rId3"/>
          <a:stretch>
            <a:fillRect/>
          </a:stretch>
        </p:blipFill>
        <p:spPr>
          <a:xfrm>
            <a:off x="611560" y="1052736"/>
            <a:ext cx="7960971" cy="5188987"/>
          </a:xfrm>
          <a:prstGeom prst="rect">
            <a:avLst/>
          </a:prstGeom>
        </p:spPr>
      </p:pic>
    </p:spTree>
    <p:extLst>
      <p:ext uri="{BB962C8B-B14F-4D97-AF65-F5344CB8AC3E}">
        <p14:creationId xmlns:p14="http://schemas.microsoft.com/office/powerpoint/2010/main" val="1740305964"/>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pic>
        <p:nvPicPr>
          <p:cNvPr id="5" name="Picture 4"/>
          <p:cNvPicPr>
            <a:picLocks noChangeAspect="1"/>
          </p:cNvPicPr>
          <p:nvPr/>
        </p:nvPicPr>
        <p:blipFill>
          <a:blip r:embed="rId3"/>
          <a:stretch>
            <a:fillRect/>
          </a:stretch>
        </p:blipFill>
        <p:spPr>
          <a:xfrm>
            <a:off x="611560" y="1052736"/>
            <a:ext cx="7992888" cy="5209790"/>
          </a:xfrm>
          <a:prstGeom prst="rect">
            <a:avLst/>
          </a:prstGeom>
        </p:spPr>
      </p:pic>
    </p:spTree>
    <p:extLst>
      <p:ext uri="{BB962C8B-B14F-4D97-AF65-F5344CB8AC3E}">
        <p14:creationId xmlns:p14="http://schemas.microsoft.com/office/powerpoint/2010/main" val="271714871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pic>
        <p:nvPicPr>
          <p:cNvPr id="3" name="Picture 2"/>
          <p:cNvPicPr>
            <a:picLocks noChangeAspect="1"/>
          </p:cNvPicPr>
          <p:nvPr/>
        </p:nvPicPr>
        <p:blipFill>
          <a:blip r:embed="rId3"/>
          <a:stretch>
            <a:fillRect/>
          </a:stretch>
        </p:blipFill>
        <p:spPr>
          <a:xfrm>
            <a:off x="683568" y="1124744"/>
            <a:ext cx="7962854" cy="5190214"/>
          </a:xfrm>
          <a:prstGeom prst="rect">
            <a:avLst/>
          </a:prstGeom>
        </p:spPr>
      </p:pic>
    </p:spTree>
    <p:extLst>
      <p:ext uri="{BB962C8B-B14F-4D97-AF65-F5344CB8AC3E}">
        <p14:creationId xmlns:p14="http://schemas.microsoft.com/office/powerpoint/2010/main" val="380854026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pic>
        <p:nvPicPr>
          <p:cNvPr id="5" name="Picture 4"/>
          <p:cNvPicPr>
            <a:picLocks noChangeAspect="1"/>
          </p:cNvPicPr>
          <p:nvPr/>
        </p:nvPicPr>
        <p:blipFill>
          <a:blip r:embed="rId3"/>
          <a:stretch>
            <a:fillRect/>
          </a:stretch>
        </p:blipFill>
        <p:spPr>
          <a:xfrm>
            <a:off x="539552" y="1052736"/>
            <a:ext cx="8073329" cy="5262222"/>
          </a:xfrm>
          <a:prstGeom prst="rect">
            <a:avLst/>
          </a:prstGeom>
        </p:spPr>
      </p:pic>
    </p:spTree>
    <p:extLst>
      <p:ext uri="{BB962C8B-B14F-4D97-AF65-F5344CB8AC3E}">
        <p14:creationId xmlns:p14="http://schemas.microsoft.com/office/powerpoint/2010/main" val="39697326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t>eGezondheid</a:t>
            </a:r>
            <a:r>
              <a:rPr lang="nl-BE" dirty="0" smtClean="0"/>
              <a:t> 2.0</a:t>
            </a:r>
            <a:endParaRPr lang="nl-BE" dirty="0"/>
          </a:p>
        </p:txBody>
      </p:sp>
      <p:sp>
        <p:nvSpPr>
          <p:cNvPr id="4099" name="Rectangle 3"/>
          <p:cNvSpPr>
            <a:spLocks noGrp="1" noChangeArrowheads="1"/>
          </p:cNvSpPr>
          <p:nvPr>
            <p:ph idx="1"/>
          </p:nvPr>
        </p:nvSpPr>
        <p:spPr/>
        <p:txBody>
          <a:bodyPr/>
          <a:lstStyle/>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grpSp>
        <p:nvGrpSpPr>
          <p:cNvPr id="8" name="Group 7"/>
          <p:cNvGrpSpPr/>
          <p:nvPr/>
        </p:nvGrpSpPr>
        <p:grpSpPr>
          <a:xfrm>
            <a:off x="1907704" y="980728"/>
            <a:ext cx="5598823" cy="5419081"/>
            <a:chOff x="1691680" y="476672"/>
            <a:chExt cx="5958863" cy="5851129"/>
          </a:xfrm>
        </p:grpSpPr>
        <p:pic>
          <p:nvPicPr>
            <p:cNvPr id="3" name="Picture 2"/>
            <p:cNvPicPr>
              <a:picLocks noChangeAspect="1"/>
            </p:cNvPicPr>
            <p:nvPr/>
          </p:nvPicPr>
          <p:blipFill>
            <a:blip r:embed="rId3"/>
            <a:stretch>
              <a:fillRect/>
            </a:stretch>
          </p:blipFill>
          <p:spPr>
            <a:xfrm>
              <a:off x="1691680" y="476672"/>
              <a:ext cx="5840598" cy="2338229"/>
            </a:xfrm>
            <a:prstGeom prst="rect">
              <a:avLst/>
            </a:prstGeom>
          </p:spPr>
        </p:pic>
        <p:pic>
          <p:nvPicPr>
            <p:cNvPr id="5" name="Picture 4"/>
            <p:cNvPicPr>
              <a:picLocks noChangeAspect="1"/>
            </p:cNvPicPr>
            <p:nvPr/>
          </p:nvPicPr>
          <p:blipFill>
            <a:blip r:embed="rId4"/>
            <a:stretch>
              <a:fillRect/>
            </a:stretch>
          </p:blipFill>
          <p:spPr>
            <a:xfrm>
              <a:off x="1691680" y="2768313"/>
              <a:ext cx="5958863" cy="2457470"/>
            </a:xfrm>
            <a:prstGeom prst="rect">
              <a:avLst/>
            </a:prstGeom>
          </p:spPr>
        </p:pic>
        <p:pic>
          <p:nvPicPr>
            <p:cNvPr id="7" name="Picture 6"/>
            <p:cNvPicPr>
              <a:picLocks noChangeAspect="1"/>
            </p:cNvPicPr>
            <p:nvPr/>
          </p:nvPicPr>
          <p:blipFill>
            <a:blip r:embed="rId5"/>
            <a:stretch>
              <a:fillRect/>
            </a:stretch>
          </p:blipFill>
          <p:spPr>
            <a:xfrm>
              <a:off x="1691680" y="5085184"/>
              <a:ext cx="5853776" cy="1242617"/>
            </a:xfrm>
            <a:prstGeom prst="rect">
              <a:avLst/>
            </a:prstGeom>
          </p:spPr>
        </p:pic>
      </p:grpSp>
    </p:spTree>
    <p:extLst>
      <p:ext uri="{BB962C8B-B14F-4D97-AF65-F5344CB8AC3E}">
        <p14:creationId xmlns:p14="http://schemas.microsoft.com/office/powerpoint/2010/main" val="16274734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4099" name="Rectangle 3"/>
          <p:cNvSpPr>
            <a:spLocks noGrp="1" noChangeArrowheads="1"/>
          </p:cNvSpPr>
          <p:nvPr>
            <p:ph idx="1"/>
          </p:nvPr>
        </p:nvSpPr>
        <p:spPr/>
        <p:txBody>
          <a:bodyPr/>
          <a:lstStyle/>
          <a:p>
            <a:pPr lvl="3"/>
            <a:endParaRPr lang="nl-BE" smtClean="0"/>
          </a:p>
          <a:p>
            <a:pPr lvl="1"/>
            <a:endParaRPr lang="nl-BE" smtClean="0"/>
          </a:p>
          <a:p>
            <a:pPr lvl="1"/>
            <a:endParaRPr lang="nl-BE" smtClean="0"/>
          </a:p>
          <a:p>
            <a:pPr lvl="1"/>
            <a:endParaRPr lang="nl-BE" smtClean="0"/>
          </a:p>
          <a:p>
            <a:pPr lvl="2"/>
            <a:endParaRPr lang="nl-BE" smtClean="0"/>
          </a:p>
          <a:p>
            <a:pPr lvl="2"/>
            <a:endParaRPr lang="nl-BE" smtClean="0"/>
          </a:p>
          <a:p>
            <a:pPr lvl="2"/>
            <a:endParaRPr lang="nl-BE" smtClean="0"/>
          </a:p>
          <a:p>
            <a:pPr lvl="2"/>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pic>
        <p:nvPicPr>
          <p:cNvPr id="5" name="Picture 4"/>
          <p:cNvPicPr>
            <a:picLocks noChangeAspect="1"/>
          </p:cNvPicPr>
          <p:nvPr/>
        </p:nvPicPr>
        <p:blipFill>
          <a:blip r:embed="rId3"/>
          <a:stretch>
            <a:fillRect/>
          </a:stretch>
        </p:blipFill>
        <p:spPr>
          <a:xfrm>
            <a:off x="539552" y="980728"/>
            <a:ext cx="8176995" cy="5329792"/>
          </a:xfrm>
          <a:prstGeom prst="rect">
            <a:avLst/>
          </a:prstGeom>
        </p:spPr>
      </p:pic>
    </p:spTree>
    <p:extLst>
      <p:ext uri="{BB962C8B-B14F-4D97-AF65-F5344CB8AC3E}">
        <p14:creationId xmlns:p14="http://schemas.microsoft.com/office/powerpoint/2010/main" val="129715909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3" name="Content Placeholder 2"/>
          <p:cNvSpPr>
            <a:spLocks noGrp="1"/>
          </p:cNvSpPr>
          <p:nvPr>
            <p:ph idx="1"/>
          </p:nvPr>
        </p:nvSpPr>
        <p:spPr/>
        <p:txBody>
          <a:bodyPr/>
          <a:lstStyle/>
          <a:p>
            <a:r>
              <a:rPr lang="nl-BE" dirty="0" smtClean="0"/>
              <a:t>Systeem is operationeel en wordt intensief gebruikt</a:t>
            </a:r>
          </a:p>
          <a:p>
            <a:pPr lvl="1"/>
            <a:r>
              <a:rPr lang="nl-BE" dirty="0" smtClean="0"/>
              <a:t>permanente ondersteuning van de bevordering van de registratie van de toestemmingen</a:t>
            </a:r>
          </a:p>
          <a:p>
            <a:pPr lvl="2"/>
            <a:r>
              <a:rPr lang="nl-BE" b="1" dirty="0" smtClean="0"/>
              <a:t>7.348.775 toestemmingen op 30/04/2018</a:t>
            </a:r>
          </a:p>
          <a:p>
            <a:pPr lvl="2"/>
            <a:endParaRPr lang="nl-BE" dirty="0" smtClean="0"/>
          </a:p>
          <a:p>
            <a:pPr lvl="1"/>
            <a:r>
              <a:rPr lang="nl-BE" dirty="0" smtClean="0"/>
              <a:t>rationalisering van de modaliteiten i.v.m. de therapeutische relaties</a:t>
            </a:r>
          </a:p>
          <a:p>
            <a:pPr lvl="1"/>
            <a:endParaRPr lang="nl-BE" dirty="0" smtClean="0"/>
          </a:p>
          <a:p>
            <a:pPr lvl="1"/>
            <a:r>
              <a:rPr lang="nl-BE" dirty="0" smtClean="0"/>
              <a:t>registratie van de relaties door de huisartsen in een centrale gegevensbank</a:t>
            </a:r>
          </a:p>
          <a:p>
            <a:pPr lvl="2"/>
            <a:endParaRPr lang="nl-BE" dirty="0" smtClean="0"/>
          </a:p>
          <a:p>
            <a:endParaRPr lang="nl-BE" dirty="0" smtClean="0"/>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1089967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Acties 5 &amp; 6 : Gegevensdeling</a:t>
            </a:r>
            <a:endParaRPr lang="nl-BE" dirty="0"/>
          </a:p>
        </p:txBody>
      </p:sp>
      <p:sp>
        <p:nvSpPr>
          <p:cNvPr id="3" name="Content Placeholder 2"/>
          <p:cNvSpPr>
            <a:spLocks noGrp="1"/>
          </p:cNvSpPr>
          <p:nvPr>
            <p:ph idx="1"/>
          </p:nvPr>
        </p:nvSpPr>
        <p:spPr/>
        <p:txBody>
          <a:bodyPr/>
          <a:lstStyle/>
          <a:p>
            <a:pPr lvl="2"/>
            <a:endParaRPr lang="nl-BE" smtClean="0"/>
          </a:p>
          <a:p>
            <a:endParaRPr lang="nl-BE" dirty="0" smtClean="0"/>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pic>
        <p:nvPicPr>
          <p:cNvPr id="7" name="Picture 6"/>
          <p:cNvPicPr>
            <a:picLocks noChangeAspect="1"/>
          </p:cNvPicPr>
          <p:nvPr/>
        </p:nvPicPr>
        <p:blipFill>
          <a:blip r:embed="rId2"/>
          <a:stretch>
            <a:fillRect/>
          </a:stretch>
        </p:blipFill>
        <p:spPr>
          <a:xfrm>
            <a:off x="539552" y="1052736"/>
            <a:ext cx="8104987" cy="5288172"/>
          </a:xfrm>
          <a:prstGeom prst="rect">
            <a:avLst/>
          </a:prstGeom>
        </p:spPr>
      </p:pic>
    </p:spTree>
    <p:extLst>
      <p:ext uri="{BB962C8B-B14F-4D97-AF65-F5344CB8AC3E}">
        <p14:creationId xmlns:p14="http://schemas.microsoft.com/office/powerpoint/2010/main" val="2295035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dirty="0"/>
          </a:p>
        </p:txBody>
      </p:sp>
      <p:sp>
        <p:nvSpPr>
          <p:cNvPr id="6" name="Rectangle 3"/>
          <p:cNvSpPr>
            <a:spLocks noGrp="1" noChangeArrowheads="1"/>
          </p:cNvSpPr>
          <p:nvPr>
            <p:ph idx="1"/>
          </p:nvPr>
        </p:nvSpPr>
        <p:spPr/>
        <p:txBody>
          <a:bodyPr/>
          <a:lstStyle/>
          <a:p>
            <a:r>
              <a:rPr lang="fr-BE" smtClean="0"/>
              <a:t>Op dit ogenblik</a:t>
            </a:r>
          </a:p>
          <a:p>
            <a:pPr lvl="1"/>
            <a:r>
              <a:rPr lang="fr-BE" smtClean="0"/>
              <a:t>arts die geneesmiddelen (via softwarepakket en Recip-e-dienst) elektronisch voorschrijft, overhandigt zijn patiënt een </a:t>
            </a:r>
            <a:r>
              <a:rPr lang="nl-BE" smtClean="0"/>
              <a:t>“</a:t>
            </a:r>
            <a:r>
              <a:rPr lang="fr-BE" smtClean="0"/>
              <a:t>bewijs van elektronisch voorschrift </a:t>
            </a:r>
            <a:r>
              <a:rPr lang="nl-BE" smtClean="0"/>
              <a:t>”</a:t>
            </a:r>
            <a:r>
              <a:rPr lang="fr-BE" smtClean="0"/>
              <a:t> met een  barcode</a:t>
            </a:r>
          </a:p>
          <a:p>
            <a:pPr lvl="1"/>
            <a:r>
              <a:rPr lang="fr-BE" smtClean="0"/>
              <a:t>door het uitlezen van de barcode kan de apotheker het elektronisch voorschrift downloaden </a:t>
            </a:r>
            <a:r>
              <a:rPr lang="fr-BE" smtClean="0">
                <a:sym typeface="Wingdings" panose="05000000000000000000" pitchFamily="2" charset="2"/>
              </a:rPr>
              <a:t></a:t>
            </a:r>
            <a:r>
              <a:rPr lang="fr-BE" smtClean="0"/>
              <a:t> enkel het elektronisch voorschrift heeft een wettelijke waarde </a:t>
            </a:r>
          </a:p>
          <a:p>
            <a:pPr lvl="1"/>
            <a:endParaRPr lang="fr-BE" smtClean="0"/>
          </a:p>
          <a:p>
            <a:pPr lvl="1"/>
            <a:endParaRPr lang="nl-BE" smtClean="0"/>
          </a:p>
          <a:p>
            <a:endParaRPr lang="nl-BE" smtClean="0"/>
          </a:p>
          <a:p>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4" name="Date Placeholder 3"/>
          <p:cNvSpPr>
            <a:spLocks noGrp="1"/>
          </p:cNvSpPr>
          <p:nvPr>
            <p:ph type="dt" sz="half" idx="2"/>
          </p:nvPr>
        </p:nvSpPr>
        <p:spPr/>
        <p:txBody>
          <a:bodyPr/>
          <a:lstStyle/>
          <a:p>
            <a:r>
              <a:rPr lang="fr-FR" smtClean="0"/>
              <a:t>17/05/2018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2109403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normAutofit fontScale="92500"/>
          </a:bodyPr>
          <a:lstStyle/>
          <a:p>
            <a:r>
              <a:rPr lang="fr-BE" dirty="0" err="1" smtClean="0"/>
              <a:t>Vanaf</a:t>
            </a:r>
            <a:r>
              <a:rPr lang="fr-BE" dirty="0" smtClean="0"/>
              <a:t> </a:t>
            </a:r>
            <a:r>
              <a:rPr lang="fr-BE" b="1" dirty="0" err="1" smtClean="0"/>
              <a:t>najaar</a:t>
            </a:r>
            <a:r>
              <a:rPr lang="fr-BE" dirty="0" smtClean="0"/>
              <a:t> </a:t>
            </a:r>
            <a:r>
              <a:rPr lang="fr-BE" dirty="0" err="1" smtClean="0"/>
              <a:t>is</a:t>
            </a:r>
            <a:r>
              <a:rPr lang="fr-BE" dirty="0" smtClean="0"/>
              <a:t> </a:t>
            </a:r>
            <a:r>
              <a:rPr lang="fr-BE" dirty="0" err="1" smtClean="0"/>
              <a:t>elektronisch</a:t>
            </a:r>
            <a:r>
              <a:rPr lang="fr-BE" dirty="0" smtClean="0"/>
              <a:t> </a:t>
            </a:r>
            <a:r>
              <a:rPr lang="fr-BE" dirty="0" err="1" smtClean="0"/>
              <a:t>voorschrift</a:t>
            </a:r>
            <a:r>
              <a:rPr lang="fr-BE" dirty="0" smtClean="0"/>
              <a:t> </a:t>
            </a:r>
            <a:r>
              <a:rPr lang="fr-BE" dirty="0" err="1" smtClean="0"/>
              <a:t>verplicht</a:t>
            </a:r>
            <a:endParaRPr lang="fr-BE" dirty="0" smtClean="0"/>
          </a:p>
          <a:p>
            <a:pPr lvl="1"/>
            <a:r>
              <a:rPr lang="fr-BE" dirty="0" err="1" smtClean="0"/>
              <a:t>voor</a:t>
            </a:r>
            <a:r>
              <a:rPr lang="fr-BE" dirty="0" smtClean="0"/>
              <a:t> </a:t>
            </a:r>
            <a:r>
              <a:rPr lang="fr-BE" dirty="0" err="1" smtClean="0"/>
              <a:t>geneesmiddelenvoorschriften</a:t>
            </a:r>
            <a:r>
              <a:rPr lang="fr-BE" dirty="0" smtClean="0"/>
              <a:t> </a:t>
            </a:r>
            <a:r>
              <a:rPr lang="fr-BE" dirty="0" err="1" smtClean="0"/>
              <a:t>aan</a:t>
            </a:r>
            <a:r>
              <a:rPr lang="fr-BE" dirty="0" smtClean="0"/>
              <a:t> ambulante </a:t>
            </a:r>
            <a:r>
              <a:rPr lang="fr-BE" dirty="0" err="1" smtClean="0"/>
              <a:t>patiënten</a:t>
            </a:r>
            <a:r>
              <a:rPr lang="fr-BE" dirty="0" smtClean="0"/>
              <a:t> </a:t>
            </a:r>
            <a:r>
              <a:rPr lang="fr-BE" dirty="0" err="1" smtClean="0"/>
              <a:t>aangemaakt</a:t>
            </a:r>
            <a:r>
              <a:rPr lang="fr-BE" dirty="0" smtClean="0"/>
              <a:t> </a:t>
            </a:r>
            <a:r>
              <a:rPr lang="fr-BE" dirty="0" err="1" smtClean="0"/>
              <a:t>door</a:t>
            </a:r>
            <a:r>
              <a:rPr lang="fr-BE" dirty="0" smtClean="0"/>
              <a:t> </a:t>
            </a:r>
            <a:r>
              <a:rPr lang="fr-BE" dirty="0" err="1" smtClean="0"/>
              <a:t>een</a:t>
            </a:r>
            <a:r>
              <a:rPr lang="fr-BE" dirty="0" smtClean="0"/>
              <a:t> arts, </a:t>
            </a:r>
            <a:r>
              <a:rPr lang="fr-BE" dirty="0" err="1" smtClean="0"/>
              <a:t>tandarts</a:t>
            </a:r>
            <a:r>
              <a:rPr lang="fr-BE" dirty="0" smtClean="0"/>
              <a:t> of </a:t>
            </a:r>
            <a:r>
              <a:rPr lang="fr-BE" dirty="0" err="1" smtClean="0"/>
              <a:t>vroedvrouw</a:t>
            </a:r>
            <a:r>
              <a:rPr lang="fr-BE" dirty="0" smtClean="0"/>
              <a:t> </a:t>
            </a:r>
          </a:p>
          <a:p>
            <a:pPr lvl="2"/>
            <a:r>
              <a:rPr lang="fr-BE" dirty="0" smtClean="0"/>
              <a:t>in het </a:t>
            </a:r>
            <a:r>
              <a:rPr lang="fr-BE" dirty="0" err="1" smtClean="0"/>
              <a:t>kabinet</a:t>
            </a:r>
            <a:r>
              <a:rPr lang="fr-BE" dirty="0" smtClean="0"/>
              <a:t> van de </a:t>
            </a:r>
            <a:r>
              <a:rPr lang="fr-BE" dirty="0" err="1" smtClean="0"/>
              <a:t>voorschrijver</a:t>
            </a:r>
            <a:endParaRPr lang="fr-BE" dirty="0" smtClean="0"/>
          </a:p>
          <a:p>
            <a:pPr lvl="2"/>
            <a:r>
              <a:rPr lang="fr-BE" dirty="0" err="1" smtClean="0"/>
              <a:t>tijdens</a:t>
            </a:r>
            <a:r>
              <a:rPr lang="fr-BE" dirty="0" smtClean="0"/>
              <a:t> </a:t>
            </a:r>
            <a:r>
              <a:rPr lang="fr-BE" dirty="0" err="1" smtClean="0"/>
              <a:t>een</a:t>
            </a:r>
            <a:r>
              <a:rPr lang="fr-BE" dirty="0" smtClean="0"/>
              <a:t> </a:t>
            </a:r>
            <a:r>
              <a:rPr lang="fr-BE" dirty="0" err="1" smtClean="0"/>
              <a:t>raadpleging</a:t>
            </a:r>
            <a:r>
              <a:rPr lang="fr-BE" dirty="0" smtClean="0"/>
              <a:t> in het </a:t>
            </a:r>
            <a:r>
              <a:rPr lang="fr-BE" dirty="0" err="1" smtClean="0"/>
              <a:t>ziekenhuis</a:t>
            </a:r>
            <a:r>
              <a:rPr lang="fr-BE" dirty="0" smtClean="0"/>
              <a:t> (ambulant) of in </a:t>
            </a:r>
            <a:r>
              <a:rPr lang="fr-BE" dirty="0" err="1" smtClean="0"/>
              <a:t>andere</a:t>
            </a:r>
            <a:r>
              <a:rPr lang="fr-BE" dirty="0" smtClean="0"/>
              <a:t> </a:t>
            </a:r>
            <a:r>
              <a:rPr lang="fr-BE" dirty="0" err="1" smtClean="0"/>
              <a:t>sectoren</a:t>
            </a:r>
            <a:r>
              <a:rPr lang="fr-BE" dirty="0" smtClean="0"/>
              <a:t> </a:t>
            </a:r>
            <a:r>
              <a:rPr lang="fr-BE" dirty="0" err="1" smtClean="0"/>
              <a:t>zoals</a:t>
            </a:r>
            <a:r>
              <a:rPr lang="fr-BE" dirty="0" smtClean="0"/>
              <a:t> </a:t>
            </a:r>
            <a:r>
              <a:rPr lang="fr-BE" dirty="0" err="1" smtClean="0"/>
              <a:t>wachtposten</a:t>
            </a:r>
            <a:endParaRPr lang="fr-BE" dirty="0" smtClean="0"/>
          </a:p>
          <a:p>
            <a:pPr lvl="1"/>
            <a:r>
              <a:rPr lang="fr-BE" dirty="0" smtClean="0"/>
              <a:t>NIET </a:t>
            </a:r>
            <a:r>
              <a:rPr lang="fr-BE" dirty="0" err="1" smtClean="0"/>
              <a:t>voor</a:t>
            </a:r>
            <a:r>
              <a:rPr lang="fr-BE" dirty="0" smtClean="0"/>
              <a:t> </a:t>
            </a:r>
            <a:r>
              <a:rPr lang="fr-BE" dirty="0" err="1" smtClean="0"/>
              <a:t>voorschrijvers</a:t>
            </a:r>
            <a:r>
              <a:rPr lang="fr-BE" dirty="0" smtClean="0"/>
              <a:t> </a:t>
            </a:r>
            <a:r>
              <a:rPr lang="fr-BE" dirty="0" err="1" smtClean="0"/>
              <a:t>ouder</a:t>
            </a:r>
            <a:r>
              <a:rPr lang="fr-BE" dirty="0" smtClean="0"/>
              <a:t> dan 62 </a:t>
            </a:r>
            <a:r>
              <a:rPr lang="fr-BE" dirty="0" err="1" smtClean="0"/>
              <a:t>jaar</a:t>
            </a:r>
            <a:r>
              <a:rPr lang="fr-BE" dirty="0" smtClean="0"/>
              <a:t> op 1/6/2018</a:t>
            </a:r>
          </a:p>
          <a:p>
            <a:pPr lvl="1"/>
            <a:r>
              <a:rPr lang="fr-BE" dirty="0" smtClean="0"/>
              <a:t>NIET </a:t>
            </a:r>
            <a:r>
              <a:rPr lang="fr-BE" dirty="0" err="1" smtClean="0"/>
              <a:t>voor</a:t>
            </a:r>
            <a:r>
              <a:rPr lang="fr-BE" dirty="0" smtClean="0"/>
              <a:t> de </a:t>
            </a:r>
            <a:r>
              <a:rPr lang="fr-BE" dirty="0" err="1" smtClean="0"/>
              <a:t>voorschriften</a:t>
            </a:r>
            <a:r>
              <a:rPr lang="fr-BE" dirty="0" smtClean="0"/>
              <a:t> </a:t>
            </a:r>
            <a:r>
              <a:rPr lang="fr-BE" dirty="0" err="1" smtClean="0"/>
              <a:t>tijdens</a:t>
            </a:r>
            <a:r>
              <a:rPr lang="fr-BE" dirty="0" smtClean="0"/>
              <a:t> </a:t>
            </a:r>
            <a:r>
              <a:rPr lang="fr-BE" dirty="0" err="1" smtClean="0"/>
              <a:t>een</a:t>
            </a:r>
            <a:r>
              <a:rPr lang="fr-BE" dirty="0" smtClean="0"/>
              <a:t> </a:t>
            </a:r>
            <a:r>
              <a:rPr lang="fr-BE" dirty="0" err="1" smtClean="0"/>
              <a:t>bezoek</a:t>
            </a:r>
            <a:r>
              <a:rPr lang="fr-BE" dirty="0" smtClean="0"/>
              <a:t> </a:t>
            </a:r>
            <a:r>
              <a:rPr lang="fr-BE" dirty="0" err="1" smtClean="0"/>
              <a:t>thuis</a:t>
            </a:r>
            <a:r>
              <a:rPr lang="fr-BE" dirty="0" smtClean="0"/>
              <a:t> </a:t>
            </a:r>
            <a:r>
              <a:rPr lang="fr-BE" dirty="0" err="1" smtClean="0"/>
              <a:t>aan</a:t>
            </a:r>
            <a:r>
              <a:rPr lang="fr-BE" dirty="0" smtClean="0"/>
              <a:t> de </a:t>
            </a:r>
            <a:r>
              <a:rPr lang="fr-BE" dirty="0" err="1" smtClean="0"/>
              <a:t>patiënt</a:t>
            </a:r>
            <a:r>
              <a:rPr lang="fr-BE" dirty="0" smtClean="0"/>
              <a:t> of in </a:t>
            </a:r>
            <a:r>
              <a:rPr lang="fr-BE" dirty="0" err="1" smtClean="0"/>
              <a:t>een</a:t>
            </a:r>
            <a:r>
              <a:rPr lang="fr-BE" dirty="0" smtClean="0"/>
              <a:t> </a:t>
            </a:r>
            <a:r>
              <a:rPr lang="fr-BE" dirty="0" err="1" smtClean="0"/>
              <a:t>instelling</a:t>
            </a:r>
            <a:r>
              <a:rPr lang="fr-BE" dirty="0" smtClean="0"/>
              <a:t>, </a:t>
            </a:r>
            <a:r>
              <a:rPr lang="fr-BE" dirty="0" err="1" smtClean="0"/>
              <a:t>ongeacht</a:t>
            </a:r>
            <a:r>
              <a:rPr lang="fr-BE" dirty="0" smtClean="0"/>
              <a:t> de </a:t>
            </a:r>
            <a:r>
              <a:rPr lang="fr-BE" dirty="0" err="1" smtClean="0"/>
              <a:t>leeftijd</a:t>
            </a:r>
            <a:r>
              <a:rPr lang="fr-BE" dirty="0" smtClean="0"/>
              <a:t> van de </a:t>
            </a:r>
            <a:r>
              <a:rPr lang="fr-BE" dirty="0" err="1" smtClean="0"/>
              <a:t>voorschrijver</a:t>
            </a:r>
            <a:endParaRPr lang="fr-BE" dirty="0" smtClean="0"/>
          </a:p>
          <a:p>
            <a:pPr lvl="1"/>
            <a:r>
              <a:rPr lang="fr-BE" dirty="0" err="1" smtClean="0"/>
              <a:t>deze</a:t>
            </a:r>
            <a:r>
              <a:rPr lang="fr-BE" dirty="0" smtClean="0"/>
              <a:t> </a:t>
            </a:r>
            <a:r>
              <a:rPr lang="fr-BE" dirty="0" err="1" smtClean="0"/>
              <a:t>verplichting</a:t>
            </a:r>
            <a:r>
              <a:rPr lang="fr-BE" dirty="0" smtClean="0"/>
              <a:t> </a:t>
            </a:r>
            <a:r>
              <a:rPr lang="fr-BE" dirty="0" err="1" smtClean="0"/>
              <a:t>geldt</a:t>
            </a:r>
            <a:r>
              <a:rPr lang="fr-BE" dirty="0" smtClean="0"/>
              <a:t> </a:t>
            </a:r>
            <a:r>
              <a:rPr lang="fr-BE" dirty="0" err="1" smtClean="0"/>
              <a:t>enkel</a:t>
            </a:r>
            <a:r>
              <a:rPr lang="fr-BE" dirty="0" smtClean="0"/>
              <a:t> </a:t>
            </a:r>
            <a:r>
              <a:rPr lang="fr-BE" dirty="0" err="1" smtClean="0"/>
              <a:t>voor</a:t>
            </a:r>
            <a:r>
              <a:rPr lang="fr-BE" dirty="0" smtClean="0"/>
              <a:t> de </a:t>
            </a:r>
            <a:r>
              <a:rPr lang="fr-BE" dirty="0" err="1" smtClean="0"/>
              <a:t>geneesmiddelen</a:t>
            </a:r>
            <a:r>
              <a:rPr lang="fr-BE" dirty="0" smtClean="0"/>
              <a:t> </a:t>
            </a:r>
            <a:r>
              <a:rPr lang="fr-BE" dirty="0" err="1" smtClean="0"/>
              <a:t>voorgeschreven</a:t>
            </a:r>
            <a:r>
              <a:rPr lang="fr-BE" dirty="0" smtClean="0"/>
              <a:t> op </a:t>
            </a:r>
            <a:r>
              <a:rPr lang="fr-BE" dirty="0" err="1" smtClean="0"/>
              <a:t>merknaam</a:t>
            </a:r>
            <a:r>
              <a:rPr lang="fr-BE" dirty="0" smtClean="0"/>
              <a:t>, op </a:t>
            </a:r>
            <a:r>
              <a:rPr lang="fr-BE" dirty="0" err="1" smtClean="0"/>
              <a:t>stofnaam</a:t>
            </a:r>
            <a:r>
              <a:rPr lang="fr-BE" dirty="0" smtClean="0"/>
              <a:t> of in de </a:t>
            </a:r>
            <a:r>
              <a:rPr lang="fr-BE" dirty="0" err="1" smtClean="0"/>
              <a:t>vorm</a:t>
            </a:r>
            <a:r>
              <a:rPr lang="fr-BE" dirty="0" smtClean="0"/>
              <a:t> van </a:t>
            </a:r>
            <a:r>
              <a:rPr lang="fr-BE" dirty="0" err="1" smtClean="0"/>
              <a:t>een</a:t>
            </a:r>
            <a:r>
              <a:rPr lang="fr-BE" dirty="0" smtClean="0"/>
              <a:t> magistrale </a:t>
            </a:r>
            <a:r>
              <a:rPr lang="fr-BE" dirty="0" err="1" smtClean="0"/>
              <a:t>bereiding</a:t>
            </a:r>
            <a:r>
              <a:rPr lang="fr-BE" dirty="0" smtClean="0"/>
              <a:t>, </a:t>
            </a:r>
            <a:r>
              <a:rPr lang="fr-BE" dirty="0" err="1" smtClean="0"/>
              <a:t>ongeacht</a:t>
            </a:r>
            <a:r>
              <a:rPr lang="fr-BE" dirty="0" smtClean="0"/>
              <a:t> of het </a:t>
            </a:r>
            <a:r>
              <a:rPr lang="fr-BE" dirty="0" err="1" smtClean="0"/>
              <a:t>geneesmiddel</a:t>
            </a:r>
            <a:r>
              <a:rPr lang="fr-BE" dirty="0" smtClean="0"/>
              <a:t> al dan niet </a:t>
            </a:r>
            <a:r>
              <a:rPr lang="fr-BE" dirty="0" err="1" smtClean="0"/>
              <a:t>terugbetaald</a:t>
            </a:r>
            <a:r>
              <a:rPr lang="fr-BE" dirty="0" smtClean="0"/>
              <a:t> </a:t>
            </a:r>
            <a:r>
              <a:rPr lang="fr-BE" dirty="0" err="1" smtClean="0"/>
              <a:t>wordt</a:t>
            </a:r>
            <a:endParaRPr lang="fr-BE" dirty="0" smtClean="0"/>
          </a:p>
          <a:p>
            <a:pPr lvl="1"/>
            <a:endParaRPr lang="fr-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368704933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normAutofit fontScale="85000" lnSpcReduction="10000"/>
          </a:bodyPr>
          <a:lstStyle/>
          <a:p>
            <a:r>
              <a:rPr lang="fr-BE" smtClean="0"/>
              <a:t>Andere wijzigingen medio 2019</a:t>
            </a:r>
          </a:p>
          <a:p>
            <a:pPr lvl="1"/>
            <a:r>
              <a:rPr lang="fr-BE" smtClean="0"/>
              <a:t>het zal in elke apotheek mogelijk zijn om geneesmiddelen te kopen zonder dat een papieren bewijs van een elektronisch voorschrift wordt gevraagd </a:t>
            </a:r>
          </a:p>
          <a:p>
            <a:pPr lvl="1"/>
            <a:r>
              <a:rPr lang="fr-BE" smtClean="0"/>
              <a:t>de patiënt zal de nog openstaande voorschriften elektronisch kunnen raadplegen door middel van een toepassing of in de apotheek</a:t>
            </a:r>
          </a:p>
          <a:p>
            <a:pPr lvl="1"/>
            <a:r>
              <a:rPr lang="fr-BE" smtClean="0"/>
              <a:t>de toegang tot de openstaande voorschriften zal worden bewaakt</a:t>
            </a:r>
          </a:p>
          <a:p>
            <a:pPr lvl="1"/>
            <a:r>
              <a:rPr lang="fr-BE" smtClean="0"/>
              <a:t>de apotheker krijgt op een gebruiksvriendelijke manier toegang tot de openstaande voorschriften op basis van het identificatienummer van de sociale zekerheid (INSZ) van de patiënt en kan de door de patiënt aangeduide voorschriften uitvoeren</a:t>
            </a:r>
          </a:p>
          <a:p>
            <a:pPr lvl="1"/>
            <a:r>
              <a:rPr lang="fr-BE" smtClean="0"/>
              <a:t>de concrete modaliteiten zullen worden bepaald in overleg met alle betrokken partijen</a:t>
            </a:r>
          </a:p>
          <a:p>
            <a:pPr lvl="1"/>
            <a:r>
              <a:rPr lang="fr-BE" smtClean="0"/>
              <a:t>invoering van het mobiel geneesmiddelenvoorschrift</a:t>
            </a:r>
          </a:p>
          <a:p>
            <a:r>
              <a:rPr lang="fr-BE" smtClean="0"/>
              <a:t>Evaluatie eind 2019</a:t>
            </a:r>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359548337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normAutofit fontScale="92500" lnSpcReduction="10000"/>
          </a:bodyPr>
          <a:lstStyle/>
          <a:p>
            <a:r>
              <a:rPr lang="fr-BE" b="1" dirty="0" err="1" smtClean="0"/>
              <a:t>Een</a:t>
            </a:r>
            <a:r>
              <a:rPr lang="fr-BE" b="1" dirty="0" smtClean="0"/>
              <a:t> </a:t>
            </a:r>
            <a:r>
              <a:rPr lang="fr-BE" b="1" dirty="0" err="1" smtClean="0"/>
              <a:t>paar</a:t>
            </a:r>
            <a:r>
              <a:rPr lang="fr-BE" b="1" dirty="0" smtClean="0"/>
              <a:t> </a:t>
            </a:r>
            <a:r>
              <a:rPr lang="fr-BE" b="1" dirty="0" err="1" smtClean="0"/>
              <a:t>cijfers</a:t>
            </a:r>
            <a:r>
              <a:rPr lang="fr-BE" b="1" dirty="0" smtClean="0"/>
              <a:t> (1-31 </a:t>
            </a:r>
            <a:r>
              <a:rPr lang="fr-BE" b="1" dirty="0" err="1" smtClean="0"/>
              <a:t>maart</a:t>
            </a:r>
            <a:r>
              <a:rPr lang="fr-BE" b="1" dirty="0" smtClean="0"/>
              <a:t> 2018)</a:t>
            </a:r>
          </a:p>
          <a:p>
            <a:endParaRPr lang="fr-BE" dirty="0" smtClean="0"/>
          </a:p>
          <a:p>
            <a:pPr lvl="1"/>
            <a:r>
              <a:rPr lang="fr-BE" dirty="0" smtClean="0"/>
              <a:t>11.317 </a:t>
            </a:r>
            <a:r>
              <a:rPr lang="fr-BE" dirty="0" err="1" smtClean="0"/>
              <a:t>artsen</a:t>
            </a:r>
            <a:r>
              <a:rPr lang="fr-BE" dirty="0" smtClean="0"/>
              <a:t> </a:t>
            </a:r>
            <a:r>
              <a:rPr lang="fr-BE" dirty="0" err="1" smtClean="0"/>
              <a:t>hebben</a:t>
            </a:r>
            <a:r>
              <a:rPr lang="fr-BE" dirty="0" smtClean="0"/>
              <a:t> 3.888.212 </a:t>
            </a:r>
            <a:r>
              <a:rPr lang="fr-BE" dirty="0" err="1" smtClean="0"/>
              <a:t>voorschriften</a:t>
            </a:r>
            <a:r>
              <a:rPr lang="fr-BE" dirty="0" smtClean="0"/>
              <a:t> </a:t>
            </a:r>
            <a:r>
              <a:rPr lang="fr-BE" dirty="0" err="1" smtClean="0"/>
              <a:t>Recip</a:t>
            </a:r>
            <a:r>
              <a:rPr lang="fr-BE" dirty="0" smtClean="0"/>
              <a:t>-e </a:t>
            </a:r>
            <a:r>
              <a:rPr lang="fr-BE" dirty="0" err="1" smtClean="0"/>
              <a:t>verstuurd</a:t>
            </a:r>
            <a:endParaRPr lang="fr-BE" dirty="0" smtClean="0"/>
          </a:p>
          <a:p>
            <a:pPr lvl="1"/>
            <a:endParaRPr lang="nl-NL" dirty="0" smtClean="0"/>
          </a:p>
          <a:p>
            <a:pPr lvl="1"/>
            <a:r>
              <a:rPr lang="fr-BE" dirty="0" smtClean="0"/>
              <a:t>3.253 </a:t>
            </a:r>
            <a:r>
              <a:rPr lang="fr-BE" dirty="0" err="1" smtClean="0"/>
              <a:t>tandartsen</a:t>
            </a:r>
            <a:r>
              <a:rPr lang="fr-BE" dirty="0" smtClean="0"/>
              <a:t> </a:t>
            </a:r>
            <a:r>
              <a:rPr lang="fr-BE" dirty="0" err="1" smtClean="0"/>
              <a:t>hebben</a:t>
            </a:r>
            <a:r>
              <a:rPr lang="fr-BE" dirty="0" smtClean="0"/>
              <a:t> 36.247 </a:t>
            </a:r>
            <a:r>
              <a:rPr lang="fr-BE" dirty="0" err="1" smtClean="0"/>
              <a:t>voorschriften</a:t>
            </a:r>
            <a:r>
              <a:rPr lang="fr-BE" dirty="0" smtClean="0"/>
              <a:t> </a:t>
            </a:r>
            <a:r>
              <a:rPr lang="fr-BE" dirty="0" err="1" smtClean="0"/>
              <a:t>Recip</a:t>
            </a:r>
            <a:r>
              <a:rPr lang="fr-BE" dirty="0" smtClean="0"/>
              <a:t>-e </a:t>
            </a:r>
            <a:r>
              <a:rPr lang="fr-BE" dirty="0" err="1" smtClean="0"/>
              <a:t>verstuurd</a:t>
            </a:r>
            <a:endParaRPr lang="fr-BE" dirty="0" smtClean="0"/>
          </a:p>
          <a:p>
            <a:pPr lvl="1"/>
            <a:endParaRPr lang="nl-NL" dirty="0" smtClean="0"/>
          </a:p>
          <a:p>
            <a:pPr lvl="1"/>
            <a:r>
              <a:rPr lang="fr-BE" dirty="0" smtClean="0"/>
              <a:t>37 </a:t>
            </a:r>
            <a:r>
              <a:rPr lang="fr-BE" dirty="0" err="1" smtClean="0"/>
              <a:t>ziekenhuizen</a:t>
            </a:r>
            <a:r>
              <a:rPr lang="fr-BE" dirty="0" smtClean="0"/>
              <a:t> </a:t>
            </a:r>
            <a:r>
              <a:rPr lang="fr-BE" dirty="0" err="1" smtClean="0"/>
              <a:t>hebben</a:t>
            </a:r>
            <a:r>
              <a:rPr lang="fr-BE" dirty="0" smtClean="0"/>
              <a:t> 201.114 </a:t>
            </a:r>
            <a:r>
              <a:rPr lang="fr-BE" dirty="0" err="1" smtClean="0"/>
              <a:t>voorschriften</a:t>
            </a:r>
            <a:r>
              <a:rPr lang="fr-BE" dirty="0" smtClean="0"/>
              <a:t> </a:t>
            </a:r>
            <a:r>
              <a:rPr lang="fr-BE" dirty="0" err="1" smtClean="0"/>
              <a:t>Recip</a:t>
            </a:r>
            <a:r>
              <a:rPr lang="fr-BE" dirty="0" smtClean="0"/>
              <a:t>-e </a:t>
            </a:r>
            <a:r>
              <a:rPr lang="fr-BE" dirty="0" err="1" smtClean="0"/>
              <a:t>verstuurd</a:t>
            </a:r>
            <a:endParaRPr lang="fr-BE" dirty="0" smtClean="0"/>
          </a:p>
          <a:p>
            <a:pPr lvl="1"/>
            <a:endParaRPr lang="nl-NL" dirty="0" smtClean="0"/>
          </a:p>
          <a:p>
            <a:pPr lvl="1"/>
            <a:r>
              <a:rPr lang="fr-BE" dirty="0" smtClean="0"/>
              <a:t>4.125.580 </a:t>
            </a:r>
            <a:r>
              <a:rPr lang="fr-BE" dirty="0" err="1" smtClean="0"/>
              <a:t>voorschriften</a:t>
            </a:r>
            <a:r>
              <a:rPr lang="fr-BE" dirty="0" smtClean="0"/>
              <a:t> </a:t>
            </a:r>
            <a:r>
              <a:rPr lang="fr-BE" dirty="0" err="1" smtClean="0"/>
              <a:t>zijn</a:t>
            </a:r>
            <a:r>
              <a:rPr lang="fr-BE" dirty="0" smtClean="0"/>
              <a:t> </a:t>
            </a:r>
            <a:r>
              <a:rPr lang="fr-BE" dirty="0" err="1" smtClean="0"/>
              <a:t>bij</a:t>
            </a:r>
            <a:r>
              <a:rPr lang="fr-BE" dirty="0" smtClean="0"/>
              <a:t> </a:t>
            </a:r>
            <a:r>
              <a:rPr lang="fr-BE" dirty="0" err="1" smtClean="0"/>
              <a:t>Recip</a:t>
            </a:r>
            <a:r>
              <a:rPr lang="fr-BE" dirty="0" smtClean="0"/>
              <a:t>-e </a:t>
            </a:r>
            <a:r>
              <a:rPr lang="fr-BE" dirty="0" err="1" smtClean="0"/>
              <a:t>toegekomen</a:t>
            </a:r>
            <a:r>
              <a:rPr lang="fr-BE" dirty="0" smtClean="0"/>
              <a:t>: 4.844 </a:t>
            </a:r>
            <a:r>
              <a:rPr lang="fr-BE" dirty="0" err="1" smtClean="0"/>
              <a:t>apothekers</a:t>
            </a:r>
            <a:r>
              <a:rPr lang="fr-BE" dirty="0" smtClean="0"/>
              <a:t> </a:t>
            </a:r>
            <a:r>
              <a:rPr lang="fr-BE" dirty="0" err="1" smtClean="0"/>
              <a:t>hebben</a:t>
            </a:r>
            <a:r>
              <a:rPr lang="fr-BE" dirty="0" smtClean="0"/>
              <a:t> 3.479.979 </a:t>
            </a:r>
            <a:r>
              <a:rPr lang="fr-BE" dirty="0" err="1" smtClean="0"/>
              <a:t>voorschriften</a:t>
            </a:r>
            <a:r>
              <a:rPr lang="fr-BE" dirty="0" smtClean="0"/>
              <a:t> </a:t>
            </a:r>
            <a:r>
              <a:rPr lang="fr-BE" dirty="0" err="1" smtClean="0"/>
              <a:t>Recip</a:t>
            </a:r>
            <a:r>
              <a:rPr lang="fr-BE" dirty="0" smtClean="0"/>
              <a:t>-e </a:t>
            </a:r>
            <a:r>
              <a:rPr lang="fr-BE" dirty="0" err="1" smtClean="0"/>
              <a:t>gedownload</a:t>
            </a:r>
            <a:r>
              <a:rPr lang="fr-BE" dirty="0" smtClean="0"/>
              <a:t> (84.3 % van de </a:t>
            </a:r>
            <a:r>
              <a:rPr lang="fr-BE" dirty="0" err="1" smtClean="0"/>
              <a:t>voorschriften</a:t>
            </a:r>
            <a:r>
              <a:rPr lang="fr-BE" dirty="0" smtClean="0"/>
              <a:t> die in </a:t>
            </a:r>
            <a:r>
              <a:rPr lang="fr-BE" dirty="0" err="1" smtClean="0"/>
              <a:t>dezelfde</a:t>
            </a:r>
            <a:r>
              <a:rPr lang="fr-BE" dirty="0" smtClean="0"/>
              <a:t> </a:t>
            </a:r>
            <a:r>
              <a:rPr lang="fr-BE" dirty="0" err="1" smtClean="0"/>
              <a:t>periode</a:t>
            </a:r>
            <a:r>
              <a:rPr lang="fr-BE" dirty="0" smtClean="0"/>
              <a:t> </a:t>
            </a:r>
            <a:r>
              <a:rPr lang="fr-BE" dirty="0" err="1" smtClean="0"/>
              <a:t>werden</a:t>
            </a:r>
            <a:r>
              <a:rPr lang="fr-BE" dirty="0" smtClean="0"/>
              <a:t> </a:t>
            </a:r>
            <a:r>
              <a:rPr lang="fr-BE" dirty="0" err="1" smtClean="0"/>
              <a:t>ingediend</a:t>
            </a:r>
            <a:r>
              <a:rPr lang="fr-BE" dirty="0" smtClean="0"/>
              <a:t>)</a:t>
            </a:r>
          </a:p>
          <a:p>
            <a:endParaRPr lang="nl-BE" dirty="0" smtClean="0"/>
          </a:p>
          <a:p>
            <a:pPr lvl="1"/>
            <a:endParaRPr lang="nl-BE" dirty="0" smtClean="0"/>
          </a:p>
          <a:p>
            <a:endParaRPr lang="nl-BE" dirty="0" smtClean="0"/>
          </a:p>
          <a:p>
            <a:endParaRPr lang="nl-BE" dirty="0" smtClean="0"/>
          </a:p>
          <a:p>
            <a:pPr lvl="2"/>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2639817380"/>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lstStyle/>
          <a:p>
            <a:pPr lvl="1"/>
            <a:endParaRPr lang="nl-BE" smtClean="0"/>
          </a:p>
          <a:p>
            <a:endParaRPr lang="nl-BE" smtClean="0"/>
          </a:p>
          <a:p>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pic>
        <p:nvPicPr>
          <p:cNvPr id="3" name="Picture 2"/>
          <p:cNvPicPr>
            <a:picLocks noChangeAspect="1"/>
          </p:cNvPicPr>
          <p:nvPr/>
        </p:nvPicPr>
        <p:blipFill>
          <a:blip r:embed="rId3"/>
          <a:stretch>
            <a:fillRect/>
          </a:stretch>
        </p:blipFill>
        <p:spPr>
          <a:xfrm>
            <a:off x="977972" y="1340767"/>
            <a:ext cx="7194428" cy="4324311"/>
          </a:xfrm>
          <a:prstGeom prst="rect">
            <a:avLst/>
          </a:prstGeom>
        </p:spPr>
      </p:pic>
    </p:spTree>
    <p:extLst>
      <p:ext uri="{BB962C8B-B14F-4D97-AF65-F5344CB8AC3E}">
        <p14:creationId xmlns:p14="http://schemas.microsoft.com/office/powerpoint/2010/main" val="2621969847"/>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Actiepunt 4: elektronisch voorschrift</a:t>
            </a:r>
            <a:endParaRPr lang="fr-BE"/>
          </a:p>
        </p:txBody>
      </p:sp>
      <p:sp>
        <p:nvSpPr>
          <p:cNvPr id="4099" name="Rectangle 3"/>
          <p:cNvSpPr>
            <a:spLocks noGrp="1" noChangeArrowheads="1"/>
          </p:cNvSpPr>
          <p:nvPr>
            <p:ph idx="1"/>
          </p:nvPr>
        </p:nvSpPr>
        <p:spPr/>
        <p:txBody>
          <a:bodyPr/>
          <a:lstStyle/>
          <a:p>
            <a:pPr lvl="1"/>
            <a:endParaRPr lang="nl-BE" smtClean="0"/>
          </a:p>
          <a:p>
            <a:endParaRPr lang="nl-BE" smtClean="0"/>
          </a:p>
          <a:p>
            <a:endParaRPr lang="nl-BE" smtClean="0"/>
          </a:p>
          <a:p>
            <a:pPr lvl="2"/>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pic>
        <p:nvPicPr>
          <p:cNvPr id="3" name="Picture 2"/>
          <p:cNvPicPr>
            <a:picLocks noChangeAspect="1"/>
          </p:cNvPicPr>
          <p:nvPr/>
        </p:nvPicPr>
        <p:blipFill>
          <a:blip r:embed="rId3"/>
          <a:stretch>
            <a:fillRect/>
          </a:stretch>
        </p:blipFill>
        <p:spPr>
          <a:xfrm>
            <a:off x="899592" y="1484784"/>
            <a:ext cx="7370521" cy="4420352"/>
          </a:xfrm>
          <a:prstGeom prst="rect">
            <a:avLst/>
          </a:prstGeom>
        </p:spPr>
      </p:pic>
    </p:spTree>
    <p:extLst>
      <p:ext uri="{BB962C8B-B14F-4D97-AF65-F5344CB8AC3E}">
        <p14:creationId xmlns:p14="http://schemas.microsoft.com/office/powerpoint/2010/main" val="256237413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r-BE" sz="3200" dirty="0" err="1" smtClean="0"/>
              <a:t>Actie</a:t>
            </a:r>
            <a:r>
              <a:rPr lang="fr-BE" sz="3200" dirty="0" smtClean="0"/>
              <a:t> 4: PARIS</a:t>
            </a:r>
            <a:r>
              <a:rPr lang="fr-BE" sz="2800" dirty="0" smtClean="0"/>
              <a:t/>
            </a:r>
            <a:br>
              <a:rPr lang="fr-BE" sz="2800" dirty="0" smtClean="0"/>
            </a:br>
            <a:r>
              <a:rPr lang="nl-NL" sz="2800" dirty="0" err="1" smtClean="0"/>
              <a:t>Prescription</a:t>
            </a:r>
            <a:r>
              <a:rPr lang="nl-NL" sz="2800" dirty="0" smtClean="0"/>
              <a:t> &amp; </a:t>
            </a:r>
            <a:r>
              <a:rPr lang="nl-NL" sz="2800" dirty="0" err="1" smtClean="0"/>
              <a:t>Autorisation</a:t>
            </a:r>
            <a:r>
              <a:rPr lang="nl-NL" sz="2800" dirty="0" smtClean="0"/>
              <a:t> </a:t>
            </a:r>
            <a:r>
              <a:rPr lang="nl-NL" sz="2800" dirty="0" err="1" smtClean="0"/>
              <a:t>Requesting</a:t>
            </a:r>
            <a:r>
              <a:rPr lang="nl-NL" sz="2800" dirty="0" smtClean="0"/>
              <a:t> Information System</a:t>
            </a:r>
            <a:endParaRPr lang="nl-BE" sz="2800" dirty="0"/>
          </a:p>
        </p:txBody>
      </p:sp>
      <p:sp>
        <p:nvSpPr>
          <p:cNvPr id="2" name="Content Placeholder 1"/>
          <p:cNvSpPr>
            <a:spLocks noGrp="1"/>
          </p:cNvSpPr>
          <p:nvPr>
            <p:ph idx="1"/>
          </p:nvPr>
        </p:nvSpPr>
        <p:spPr/>
        <p:txBody>
          <a:bodyPr>
            <a:normAutofit/>
          </a:bodyPr>
          <a:lstStyle/>
          <a:p>
            <a:r>
              <a:rPr lang="nl-NL" dirty="0" smtClean="0"/>
              <a:t>Gratis </a:t>
            </a:r>
            <a:r>
              <a:rPr lang="nl-NL" dirty="0" err="1" smtClean="0"/>
              <a:t>webtoepassing</a:t>
            </a:r>
            <a:r>
              <a:rPr lang="nl-NL" dirty="0" smtClean="0"/>
              <a:t> ter beschikking gesteld op vraag van RIZIV door softwareleveranciers</a:t>
            </a:r>
          </a:p>
          <a:p>
            <a:pPr lvl="1"/>
            <a:r>
              <a:rPr lang="nl-NL" dirty="0" smtClean="0"/>
              <a:t>biedt minimale service aan voorschrijver om elektronische voorschriften aan te maken buiten het EMD</a:t>
            </a:r>
          </a:p>
          <a:p>
            <a:pPr lvl="1"/>
            <a:r>
              <a:rPr lang="nl-NL" dirty="0" smtClean="0"/>
              <a:t>als online dienst via het </a:t>
            </a:r>
            <a:r>
              <a:rPr lang="nl-NL" dirty="0" err="1" smtClean="0"/>
              <a:t>eGezondheidsportaal</a:t>
            </a:r>
            <a:r>
              <a:rPr lang="nl-NL" dirty="0" smtClean="0"/>
              <a:t> mits sterke authenticatie</a:t>
            </a:r>
          </a:p>
          <a:p>
            <a:pPr lvl="1"/>
            <a:r>
              <a:rPr lang="nl-NL" dirty="0" smtClean="0"/>
              <a:t>geen interactie met EMD of andere systemen voor gegevensdeling voorzien</a:t>
            </a:r>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2504014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t>eGezondheid</a:t>
            </a:r>
            <a:r>
              <a:rPr lang="nl-BE" dirty="0" smtClean="0"/>
              <a:t> 2.0</a:t>
            </a:r>
            <a:endParaRPr lang="nl-BE" dirty="0"/>
          </a:p>
        </p:txBody>
      </p:sp>
      <p:sp>
        <p:nvSpPr>
          <p:cNvPr id="4099" name="Rectangle 3"/>
          <p:cNvSpPr>
            <a:spLocks noGrp="1" noChangeArrowheads="1"/>
          </p:cNvSpPr>
          <p:nvPr>
            <p:ph idx="1"/>
          </p:nvPr>
        </p:nvSpPr>
        <p:spPr/>
        <p:txBody>
          <a:bodyPr/>
          <a:lstStyle/>
          <a:p>
            <a:r>
              <a:rPr lang="nl-BE" dirty="0"/>
              <a:t>20 </a:t>
            </a:r>
            <a:r>
              <a:rPr lang="nl-BE" dirty="0" smtClean="0"/>
              <a:t>domeinen </a:t>
            </a:r>
            <a:r>
              <a:rPr lang="nl-BE" dirty="0"/>
              <a:t>die in </a:t>
            </a:r>
            <a:r>
              <a:rPr lang="nl-BE" dirty="0" smtClean="0"/>
              <a:t>5 categorieën </a:t>
            </a:r>
            <a:r>
              <a:rPr lang="nl-BE" dirty="0"/>
              <a:t>kunnen worden ondergebracht</a:t>
            </a:r>
          </a:p>
          <a:p>
            <a:pPr marL="914400" lvl="1" indent="-457200">
              <a:buFont typeface="+mj-lt"/>
              <a:buAutoNum type="arabicPeriod"/>
            </a:pPr>
            <a:r>
              <a:rPr lang="nl-BE" dirty="0">
                <a:solidFill>
                  <a:srgbClr val="00B050"/>
                </a:solidFill>
              </a:rPr>
              <a:t>s</a:t>
            </a:r>
            <a:r>
              <a:rPr lang="nl-BE" dirty="0" smtClean="0">
                <a:solidFill>
                  <a:srgbClr val="00B050"/>
                </a:solidFill>
              </a:rPr>
              <a:t>ystemen </a:t>
            </a:r>
            <a:r>
              <a:rPr lang="nl-BE" dirty="0">
                <a:solidFill>
                  <a:srgbClr val="00B050"/>
                </a:solidFill>
              </a:rPr>
              <a:t>&amp; informatiestromen tussen gezondheidsactoren </a:t>
            </a:r>
          </a:p>
          <a:p>
            <a:pPr marL="914400" lvl="1" indent="-457200">
              <a:buFont typeface="+mj-lt"/>
              <a:buAutoNum type="arabicPeriod"/>
            </a:pPr>
            <a:r>
              <a:rPr lang="nl-BE" dirty="0">
                <a:solidFill>
                  <a:srgbClr val="C00000"/>
                </a:solidFill>
              </a:rPr>
              <a:t>o</a:t>
            </a:r>
            <a:r>
              <a:rPr lang="nl-BE" dirty="0" smtClean="0">
                <a:solidFill>
                  <a:srgbClr val="C00000"/>
                </a:solidFill>
              </a:rPr>
              <a:t>ptimalisatie </a:t>
            </a:r>
            <a:r>
              <a:rPr lang="nl-BE" dirty="0">
                <a:solidFill>
                  <a:srgbClr val="C00000"/>
                </a:solidFill>
              </a:rPr>
              <a:t>van administratieve processen</a:t>
            </a:r>
          </a:p>
          <a:p>
            <a:pPr marL="914400" lvl="1" indent="-457200">
              <a:buFont typeface="+mj-lt"/>
              <a:buAutoNum type="arabicPeriod"/>
            </a:pPr>
            <a:r>
              <a:rPr lang="nl-BE" dirty="0">
                <a:solidFill>
                  <a:srgbClr val="0070C0"/>
                </a:solidFill>
              </a:rPr>
              <a:t>i</a:t>
            </a:r>
            <a:r>
              <a:rPr lang="nl-BE" dirty="0" smtClean="0">
                <a:solidFill>
                  <a:srgbClr val="0070C0"/>
                </a:solidFill>
              </a:rPr>
              <a:t>nformatie </a:t>
            </a:r>
            <a:r>
              <a:rPr lang="nl-BE" dirty="0">
                <a:solidFill>
                  <a:srgbClr val="0070C0"/>
                </a:solidFill>
              </a:rPr>
              <a:t>voor onderzoek &amp; beleidsondersteuning</a:t>
            </a:r>
          </a:p>
          <a:p>
            <a:pPr marL="914400" lvl="1" indent="-457200">
              <a:buFont typeface="+mj-lt"/>
              <a:buAutoNum type="arabicPeriod"/>
            </a:pPr>
            <a:r>
              <a:rPr lang="nl-BE" dirty="0">
                <a:solidFill>
                  <a:schemeClr val="accent6">
                    <a:lumMod val="75000"/>
                  </a:schemeClr>
                </a:solidFill>
              </a:rPr>
              <a:t>s</a:t>
            </a:r>
            <a:r>
              <a:rPr lang="nl-BE" dirty="0" smtClean="0">
                <a:solidFill>
                  <a:schemeClr val="accent6">
                    <a:lumMod val="75000"/>
                  </a:schemeClr>
                </a:solidFill>
              </a:rPr>
              <a:t>upport </a:t>
            </a:r>
            <a:r>
              <a:rPr lang="nl-BE" dirty="0">
                <a:solidFill>
                  <a:schemeClr val="accent6">
                    <a:lumMod val="75000"/>
                  </a:schemeClr>
                </a:solidFill>
              </a:rPr>
              <a:t>&amp; incentives</a:t>
            </a:r>
          </a:p>
          <a:p>
            <a:pPr marL="914400" lvl="1" indent="-457200">
              <a:buFont typeface="+mj-lt"/>
              <a:buAutoNum type="arabicPeriod"/>
            </a:pPr>
            <a:r>
              <a:rPr lang="nl-BE" dirty="0">
                <a:solidFill>
                  <a:srgbClr val="7030A0"/>
                </a:solidFill>
              </a:rPr>
              <a:t>b</a:t>
            </a:r>
            <a:r>
              <a:rPr lang="nl-BE" dirty="0" smtClean="0">
                <a:solidFill>
                  <a:srgbClr val="7030A0"/>
                </a:solidFill>
              </a:rPr>
              <a:t>asissystemen</a:t>
            </a:r>
            <a:endParaRPr lang="nl-BE" dirty="0">
              <a:solidFill>
                <a:srgbClr val="7030A0"/>
              </a:solidFill>
            </a:endParaRPr>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75232276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fr-BE" sz="3200" dirty="0" err="1" smtClean="0"/>
              <a:t>Actie</a:t>
            </a:r>
            <a:r>
              <a:rPr lang="fr-BE" sz="3200" dirty="0" smtClean="0"/>
              <a:t> 4: PARIS</a:t>
            </a:r>
            <a:r>
              <a:rPr lang="fr-BE" sz="2800" dirty="0" smtClean="0"/>
              <a:t/>
            </a:r>
            <a:br>
              <a:rPr lang="fr-BE" sz="2800" dirty="0" smtClean="0"/>
            </a:br>
            <a:r>
              <a:rPr lang="nl-NL" sz="2800" dirty="0" err="1" smtClean="0"/>
              <a:t>Prescription</a:t>
            </a:r>
            <a:r>
              <a:rPr lang="nl-NL" sz="2800" dirty="0" smtClean="0"/>
              <a:t> &amp; </a:t>
            </a:r>
            <a:r>
              <a:rPr lang="nl-NL" sz="2800" dirty="0" err="1" smtClean="0"/>
              <a:t>Autorisation</a:t>
            </a:r>
            <a:r>
              <a:rPr lang="nl-NL" sz="2800" dirty="0" smtClean="0"/>
              <a:t> </a:t>
            </a:r>
            <a:r>
              <a:rPr lang="nl-NL" sz="2800" dirty="0" err="1" smtClean="0"/>
              <a:t>Requesting</a:t>
            </a:r>
            <a:r>
              <a:rPr lang="nl-NL" sz="2800" dirty="0" smtClean="0"/>
              <a:t> Information System</a:t>
            </a:r>
            <a:endParaRPr lang="nl-BE" sz="2800" dirty="0"/>
          </a:p>
        </p:txBody>
      </p:sp>
      <p:sp>
        <p:nvSpPr>
          <p:cNvPr id="2" name="Content Placeholder 1"/>
          <p:cNvSpPr>
            <a:spLocks noGrp="1"/>
          </p:cNvSpPr>
          <p:nvPr>
            <p:ph idx="1"/>
          </p:nvPr>
        </p:nvSpPr>
        <p:spPr/>
        <p:txBody>
          <a:bodyPr>
            <a:normAutofit/>
          </a:bodyPr>
          <a:lstStyle/>
          <a:p>
            <a:r>
              <a:rPr lang="nl-BE" dirty="0" smtClean="0"/>
              <a:t>Doelgroepen</a:t>
            </a:r>
          </a:p>
          <a:p>
            <a:pPr lvl="1"/>
            <a:r>
              <a:rPr lang="nl-BE" dirty="0" smtClean="0"/>
              <a:t>voorschrijvers ingeval ze (tijdelijk) geen toegang hebben tot softwarepakket voor het beheer van het patiëntendossier of tot het informaticasysteem van het ziekenhuis</a:t>
            </a:r>
          </a:p>
          <a:p>
            <a:pPr lvl="1"/>
            <a:r>
              <a:rPr lang="nl-BE" dirty="0" smtClean="0"/>
              <a:t>voorschrijvers die (nog) niet beschikken over een softwarepakket voor het beheer van een EMD</a:t>
            </a:r>
          </a:p>
          <a:p>
            <a:pPr lvl="2"/>
            <a:r>
              <a:rPr lang="nl-BE" dirty="0" smtClean="0"/>
              <a:t>sommige categorieën van specialisten</a:t>
            </a:r>
          </a:p>
          <a:p>
            <a:pPr lvl="2"/>
            <a:r>
              <a:rPr lang="nl-BE" dirty="0" smtClean="0"/>
              <a:t>sporadische voorschrijvers  (enkel beperkte praktijk of het beroep niet meer in de klassieke zin van het woord uitoefenen (werkzaam bij de ziekenfondsen, in administratie, in het onderwijs, klinisch biologen, anatoom-pathologen,...)</a:t>
            </a:r>
          </a:p>
          <a:p>
            <a:pPr lvl="2"/>
            <a:r>
              <a:rPr lang="nl-BE" dirty="0" smtClean="0"/>
              <a:t>oudere voorschrijvers op  het einde van een actieve praktijk</a:t>
            </a:r>
            <a:endParaRPr lang="nl-NL" dirty="0"/>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1722983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9: Incentives voor gebruik</a:t>
            </a:r>
            <a:endParaRPr lang="nl-NL" dirty="0"/>
          </a:p>
        </p:txBody>
      </p:sp>
      <p:sp>
        <p:nvSpPr>
          <p:cNvPr id="4099" name="Rectangle 3"/>
          <p:cNvSpPr>
            <a:spLocks noGrp="1" noChangeArrowheads="1"/>
          </p:cNvSpPr>
          <p:nvPr>
            <p:ph idx="1"/>
          </p:nvPr>
        </p:nvSpPr>
        <p:spPr/>
        <p:txBody>
          <a:bodyPr>
            <a:normAutofit/>
          </a:bodyPr>
          <a:lstStyle/>
          <a:p>
            <a:r>
              <a:rPr lang="nl-BE" dirty="0" smtClean="0"/>
              <a:t>De huisartsen, tandartsen of verpleegkundigen kunnen onder bepaalde voorwaarden </a:t>
            </a:r>
            <a:r>
              <a:rPr lang="nl-BE" b="1" dirty="0" smtClean="0"/>
              <a:t>een premie ontvangen</a:t>
            </a:r>
            <a:r>
              <a:rPr lang="nl-BE" dirty="0" smtClean="0"/>
              <a:t> ter ondersteuning van hun praktijk en het gebruik van de online gezondheidsdiensten</a:t>
            </a:r>
          </a:p>
          <a:p>
            <a:endParaRPr lang="fr-BE" dirty="0" smtClean="0"/>
          </a:p>
          <a:p>
            <a:r>
              <a:rPr lang="nl-BE" dirty="0" smtClean="0"/>
              <a:t>Deze telematicapremie, die toegekend wordt aan de zorgverleners, behoort tot de bevoegdheid van het RIZIV en </a:t>
            </a:r>
            <a:r>
              <a:rPr lang="nl-BE" b="1" dirty="0" smtClean="0"/>
              <a:t>is verbonden aan het effectief gebruik van de online gezondheidsdiensten via een softwarepakket dat erkend is door de overheid</a:t>
            </a:r>
          </a:p>
          <a:p>
            <a:endParaRPr lang="fr-BE" dirty="0" smtClean="0"/>
          </a:p>
          <a:p>
            <a:endParaRPr lang="fr-BE" dirty="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355445318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Actie 9: Incentives voor gebruik</a:t>
            </a:r>
            <a:endParaRPr lang="nl-NL" dirty="0"/>
          </a:p>
        </p:txBody>
      </p:sp>
      <p:sp>
        <p:nvSpPr>
          <p:cNvPr id="4099" name="Rectangle 3"/>
          <p:cNvSpPr>
            <a:spLocks noGrp="1" noChangeArrowheads="1"/>
          </p:cNvSpPr>
          <p:nvPr>
            <p:ph idx="1"/>
          </p:nvPr>
        </p:nvSpPr>
        <p:spPr/>
        <p:txBody>
          <a:bodyPr>
            <a:normAutofit/>
          </a:bodyPr>
          <a:lstStyle/>
          <a:p>
            <a:r>
              <a:rPr lang="nl-BE" dirty="0" smtClean="0"/>
              <a:t>Het proces van erkenning van de softwarepakketten wordt beheerd door het </a:t>
            </a:r>
            <a:r>
              <a:rPr lang="nl-BE" dirty="0" smtClean="0">
                <a:solidFill>
                  <a:srgbClr val="087670"/>
                </a:solidFill>
              </a:rPr>
              <a:t>eHealth</a:t>
            </a:r>
            <a:r>
              <a:rPr lang="nl-BE" dirty="0" smtClean="0"/>
              <a:t>-platform, in samenwerking met zijn verschillende partners</a:t>
            </a:r>
          </a:p>
          <a:p>
            <a:pPr lvl="1"/>
            <a:r>
              <a:rPr lang="nl-BE" dirty="0" smtClean="0"/>
              <a:t>verantwoordelijkheid om zich ervan te vergewissen dat de voorgestelde software beveiligd is en beantwoordt aan de functionele behoeften van de zorgverleners</a:t>
            </a:r>
            <a:endParaRPr lang="fr-BE" dirty="0" smtClean="0"/>
          </a:p>
          <a:p>
            <a:r>
              <a:rPr lang="nl-BE" dirty="0"/>
              <a:t>De evaluatiecriteria van de softwarepakketten hebben betrekking op 2 categorieën van functionaliteiten, en worden regelmatig herzien</a:t>
            </a:r>
          </a:p>
          <a:p>
            <a:pPr lvl="1"/>
            <a:r>
              <a:rPr lang="nl-BE" dirty="0" smtClean="0"/>
              <a:t>een </a:t>
            </a:r>
            <a:r>
              <a:rPr lang="nl-BE" dirty="0"/>
              <a:t>reeks basisfunctionaliteiten – verplicht</a:t>
            </a:r>
          </a:p>
          <a:p>
            <a:pPr lvl="1"/>
            <a:r>
              <a:rPr lang="nl-BE" dirty="0" smtClean="0"/>
              <a:t>een </a:t>
            </a:r>
            <a:r>
              <a:rPr lang="nl-BE" dirty="0"/>
              <a:t>reeks modulaire functionaliteiten – in functie van het profiel van het softwarepakket</a:t>
            </a:r>
          </a:p>
          <a:p>
            <a:endParaRPr lang="fr-BE" dirty="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369225095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9: Incentives voor gebruik</a:t>
            </a:r>
            <a:endParaRPr lang="nl-NL" dirty="0"/>
          </a:p>
        </p:txBody>
      </p:sp>
      <p:sp>
        <p:nvSpPr>
          <p:cNvPr id="4099" name="Rectangle 3"/>
          <p:cNvSpPr>
            <a:spLocks noGrp="1" noChangeArrowheads="1"/>
          </p:cNvSpPr>
          <p:nvPr>
            <p:ph idx="1"/>
          </p:nvPr>
        </p:nvSpPr>
        <p:spPr/>
        <p:txBody>
          <a:bodyPr>
            <a:normAutofit fontScale="92500" lnSpcReduction="10000"/>
          </a:bodyPr>
          <a:lstStyle/>
          <a:p>
            <a:pPr lvl="0"/>
            <a:r>
              <a:rPr lang="nl-BE" dirty="0" smtClean="0"/>
              <a:t>Situatie 2018</a:t>
            </a:r>
          </a:p>
          <a:p>
            <a:pPr lvl="1"/>
            <a:r>
              <a:rPr lang="nl-BE" dirty="0"/>
              <a:t>b</a:t>
            </a:r>
            <a:r>
              <a:rPr lang="nl-BE" dirty="0" smtClean="0"/>
              <a:t>epaling van de registratiecriteria per doelgroep</a:t>
            </a:r>
            <a:endParaRPr lang="fr-BE" dirty="0" smtClean="0"/>
          </a:p>
          <a:p>
            <a:pPr lvl="1"/>
            <a:r>
              <a:rPr lang="nl-BE" dirty="0"/>
              <a:t>o</a:t>
            </a:r>
            <a:r>
              <a:rPr lang="nl-BE" dirty="0" smtClean="0"/>
              <a:t>p dit ogenblik: herziening van de criteria voor de huisartsengeneeskunde</a:t>
            </a:r>
            <a:endParaRPr lang="fr-BE" dirty="0" smtClean="0"/>
          </a:p>
          <a:p>
            <a:pPr lvl="1"/>
            <a:r>
              <a:rPr lang="nl-BE" dirty="0"/>
              <a:t>o</a:t>
            </a:r>
            <a:r>
              <a:rPr lang="nl-BE" dirty="0" smtClean="0"/>
              <a:t>m de 3 jaar herziening van de criteria in functie van</a:t>
            </a:r>
            <a:endParaRPr lang="fr-BE" dirty="0" smtClean="0"/>
          </a:p>
          <a:p>
            <a:pPr lvl="2"/>
            <a:r>
              <a:rPr lang="nl-BE" dirty="0" smtClean="0"/>
              <a:t>de technologische vooruitgang</a:t>
            </a:r>
            <a:endParaRPr lang="fr-BE" dirty="0" smtClean="0"/>
          </a:p>
          <a:p>
            <a:pPr lvl="2"/>
            <a:r>
              <a:rPr lang="nl-BE" dirty="0" smtClean="0"/>
              <a:t>de behoeften op het terrein</a:t>
            </a:r>
            <a:endParaRPr lang="fr-BE" dirty="0" smtClean="0"/>
          </a:p>
          <a:p>
            <a:pPr lvl="2"/>
            <a:r>
              <a:rPr lang="nl-BE" dirty="0" smtClean="0"/>
              <a:t>de wettelijke verplichtingen</a:t>
            </a:r>
            <a:endParaRPr lang="fr-BE" dirty="0" smtClean="0"/>
          </a:p>
          <a:p>
            <a:pPr lvl="1"/>
            <a:r>
              <a:rPr lang="nl-BE" dirty="0"/>
              <a:t>d</a:t>
            </a:r>
            <a:r>
              <a:rPr lang="nl-BE" dirty="0" smtClean="0"/>
              <a:t>oelstelling op termijn: 3 tot 4 nieuwe doelgroepen/jaar</a:t>
            </a:r>
            <a:endParaRPr lang="fr-BE" dirty="0" smtClean="0"/>
          </a:p>
          <a:p>
            <a:pPr lvl="1"/>
            <a:r>
              <a:rPr lang="nl-BE" dirty="0" err="1" smtClean="0"/>
              <a:t>to</a:t>
            </a:r>
            <a:r>
              <a:rPr lang="nl-BE" dirty="0" smtClean="0"/>
              <a:t> </a:t>
            </a:r>
            <a:r>
              <a:rPr lang="nl-BE" dirty="0" err="1"/>
              <a:t>b</a:t>
            </a:r>
            <a:r>
              <a:rPr lang="nl-BE" dirty="0" err="1" smtClean="0"/>
              <a:t>e</a:t>
            </a:r>
            <a:r>
              <a:rPr lang="nl-BE" dirty="0" smtClean="0"/>
              <a:t> (prioritering met het akkoord van het RIZIV)</a:t>
            </a:r>
            <a:endParaRPr lang="fr-BE" dirty="0" smtClean="0"/>
          </a:p>
          <a:p>
            <a:pPr lvl="2"/>
            <a:r>
              <a:rPr lang="nl-BE" dirty="0" smtClean="0"/>
              <a:t>criteria tandartsen</a:t>
            </a:r>
            <a:endParaRPr lang="fr-BE" dirty="0" smtClean="0"/>
          </a:p>
          <a:p>
            <a:pPr lvl="2"/>
            <a:r>
              <a:rPr lang="nl-BE" dirty="0" smtClean="0"/>
              <a:t>herziening criteria kinesisten</a:t>
            </a:r>
            <a:endParaRPr lang="fr-BE" dirty="0" smtClean="0"/>
          </a:p>
          <a:p>
            <a:pPr lvl="2"/>
            <a:r>
              <a:rPr lang="nl-BE" dirty="0" smtClean="0"/>
              <a:t>herziening criteria verpleegkundigen</a:t>
            </a:r>
            <a:endParaRPr lang="fr-BE" dirty="0" smtClean="0"/>
          </a:p>
          <a:p>
            <a:pPr lvl="2"/>
            <a:r>
              <a:rPr lang="nl-BE" dirty="0" smtClean="0"/>
              <a:t>criteria vroedvrouwen</a:t>
            </a:r>
            <a:endParaRPr lang="fr-BE" dirty="0" smtClean="0"/>
          </a:p>
          <a:p>
            <a:endParaRPr lang="fr-BE" dirty="0" smtClean="0"/>
          </a:p>
          <a:p>
            <a:endParaRPr lang="fr-BE" dirty="0" smtClean="0"/>
          </a:p>
          <a:p>
            <a:endParaRPr lang="fr-BE" dirty="0" smtClean="0"/>
          </a:p>
          <a:p>
            <a:endParaRPr lang="fr-BE" dirty="0" smtClean="0"/>
          </a:p>
          <a:p>
            <a:endParaRPr lang="nl-NL" dirty="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18815538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mtClean="0"/>
              <a:t>Actie10: Toegang tot de gegevens door de patiënt</a:t>
            </a:r>
            <a:endParaRPr lang="nl-NL" dirty="0"/>
          </a:p>
        </p:txBody>
      </p:sp>
      <p:sp>
        <p:nvSpPr>
          <p:cNvPr id="4099" name="Rectangle 3"/>
          <p:cNvSpPr>
            <a:spLocks noGrp="1" noChangeArrowheads="1"/>
          </p:cNvSpPr>
          <p:nvPr>
            <p:ph idx="1"/>
          </p:nvPr>
        </p:nvSpPr>
        <p:spPr/>
        <p:txBody>
          <a:bodyPr/>
          <a:lstStyle/>
          <a:p>
            <a:r>
              <a:rPr lang="nl-NL" smtClean="0"/>
              <a:t>Doelstellingen</a:t>
            </a:r>
          </a:p>
          <a:p>
            <a:pPr lvl="1"/>
            <a:r>
              <a:rPr lang="nl-NL" smtClean="0"/>
              <a:t>het opstellen van een referentiekader voor toegangsbeheer, toegang tot en aanvulling van gezondheidsgegevens door de patiënt</a:t>
            </a:r>
          </a:p>
          <a:p>
            <a:pPr lvl="1"/>
            <a:r>
              <a:rPr lang="nl-NL" smtClean="0"/>
              <a:t>het creëren van een governance structuur die waakt over de uitvoering van het referentiekader</a:t>
            </a:r>
          </a:p>
          <a:p>
            <a:pPr lvl="1"/>
            <a:r>
              <a:rPr lang="nl-NL" smtClean="0"/>
              <a:t>het uitwerken van een communicatiestrategie om burgers/patiënten te informeren over online toegang tot gezondheidsgegevens en andere functies voor patiënten inzake gegevensdeling</a:t>
            </a:r>
          </a:p>
          <a:p>
            <a:pPr lvl="1"/>
            <a:endParaRPr lang="nl-NL" smtClean="0"/>
          </a:p>
          <a:p>
            <a:r>
              <a:rPr lang="nl-NL" smtClean="0"/>
              <a:t>Verantwoordelijke organisatie : FOD Volksgezondheid</a:t>
            </a:r>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23998747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mtClean="0"/>
              <a:t>Actie10: Toegang tot de gegevens door de patiënt </a:t>
            </a:r>
            <a:endParaRPr lang="fr-BE" dirty="0"/>
          </a:p>
        </p:txBody>
      </p:sp>
      <p:pic>
        <p:nvPicPr>
          <p:cNvPr id="14" name="Content Placeholder 13"/>
          <p:cNvPicPr>
            <a:picLocks noGrp="1" noChangeAspect="1"/>
          </p:cNvPicPr>
          <p:nvPr>
            <p:ph idx="1"/>
          </p:nvPr>
        </p:nvPicPr>
        <p:blipFill>
          <a:blip r:embed="rId2"/>
          <a:stretch>
            <a:fillRect/>
          </a:stretch>
        </p:blipFill>
        <p:spPr>
          <a:xfrm>
            <a:off x="852407" y="1052513"/>
            <a:ext cx="7439186" cy="5256212"/>
          </a:xfrm>
          <a:prstGeom prst="rect">
            <a:avLst/>
          </a:prstGeom>
        </p:spPr>
      </p:pic>
      <p:sp>
        <p:nvSpPr>
          <p:cNvPr id="8" name="Date Placeholder 7"/>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1070320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mtClean="0"/>
              <a:t>Actie10: Toegang tot de gegevens door de patiënt </a:t>
            </a:r>
            <a:endParaRPr lang="fr-BE" dirty="0"/>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dirty="0" smtClean="0"/>
              <a:t>- </a:t>
            </a:r>
            <a:fld id="{30A9230E-FFBB-4CCB-ABD7-198084EDE768}" type="slidenum">
              <a:rPr lang="fr-BE" smtClean="0"/>
              <a:pPr/>
              <a:t>46</a:t>
            </a:fld>
            <a:r>
              <a:rPr lang="fr-BE" dirty="0" smtClean="0"/>
              <a:t> -</a:t>
            </a:r>
            <a:endParaRPr lang="fr-BE" dirty="0"/>
          </a:p>
        </p:txBody>
      </p:sp>
      <p:pic>
        <p:nvPicPr>
          <p:cNvPr id="10" name="Content Placeholder 9"/>
          <p:cNvPicPr>
            <a:picLocks noGrp="1" noChangeAspect="1"/>
          </p:cNvPicPr>
          <p:nvPr>
            <p:ph idx="1"/>
          </p:nvPr>
        </p:nvPicPr>
        <p:blipFill>
          <a:blip r:embed="rId2"/>
          <a:stretch>
            <a:fillRect/>
          </a:stretch>
        </p:blipFill>
        <p:spPr>
          <a:xfrm>
            <a:off x="688132" y="1052513"/>
            <a:ext cx="7767735" cy="5256212"/>
          </a:xfrm>
          <a:prstGeom prst="rect">
            <a:avLst/>
          </a:prstGeom>
        </p:spPr>
      </p:pic>
    </p:spTree>
    <p:extLst>
      <p:ext uri="{BB962C8B-B14F-4D97-AF65-F5344CB8AC3E}">
        <p14:creationId xmlns:p14="http://schemas.microsoft.com/office/powerpoint/2010/main" val="135236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mtClean="0"/>
              <a:t>Actie10: Toegang tot de gegevens door de patiënt </a:t>
            </a:r>
            <a:endParaRPr lang="fr-BE" dirty="0"/>
          </a:p>
        </p:txBody>
      </p:sp>
      <p:sp>
        <p:nvSpPr>
          <p:cNvPr id="13" name="Content Placeholder 12"/>
          <p:cNvSpPr>
            <a:spLocks noGrp="1"/>
          </p:cNvSpPr>
          <p:nvPr>
            <p:ph idx="1"/>
          </p:nvPr>
        </p:nvSpPr>
        <p:spPr/>
        <p:txBody>
          <a:bodyPr/>
          <a:lstStyle/>
          <a:p>
            <a:endParaRPr lang="fr-BE"/>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pic>
        <p:nvPicPr>
          <p:cNvPr id="3" name="Picture 2"/>
          <p:cNvPicPr>
            <a:picLocks noChangeAspect="1"/>
          </p:cNvPicPr>
          <p:nvPr/>
        </p:nvPicPr>
        <p:blipFill>
          <a:blip r:embed="rId2"/>
          <a:stretch>
            <a:fillRect/>
          </a:stretch>
        </p:blipFill>
        <p:spPr>
          <a:xfrm>
            <a:off x="179512" y="1124744"/>
            <a:ext cx="8772037" cy="4587212"/>
          </a:xfrm>
          <a:prstGeom prst="rect">
            <a:avLst/>
          </a:prstGeom>
        </p:spPr>
      </p:pic>
    </p:spTree>
    <p:extLst>
      <p:ext uri="{BB962C8B-B14F-4D97-AF65-F5344CB8AC3E}">
        <p14:creationId xmlns:p14="http://schemas.microsoft.com/office/powerpoint/2010/main" val="4160351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mtClean="0"/>
              <a:t>Actie10: Toegang tot de gegevens door de patiënt </a:t>
            </a:r>
            <a:endParaRPr lang="fr-BE" dirty="0"/>
          </a:p>
        </p:txBody>
      </p:sp>
      <p:sp>
        <p:nvSpPr>
          <p:cNvPr id="13" name="Content Placeholder 12"/>
          <p:cNvSpPr>
            <a:spLocks noGrp="1"/>
          </p:cNvSpPr>
          <p:nvPr>
            <p:ph idx="1"/>
          </p:nvPr>
        </p:nvSpPr>
        <p:spPr/>
        <p:txBody>
          <a:bodyPr/>
          <a:lstStyle/>
          <a:p>
            <a:endParaRPr lang="fr-BE"/>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pic>
        <p:nvPicPr>
          <p:cNvPr id="3" name="Picture 2"/>
          <p:cNvPicPr>
            <a:picLocks noChangeAspect="1"/>
          </p:cNvPicPr>
          <p:nvPr/>
        </p:nvPicPr>
        <p:blipFill>
          <a:blip r:embed="rId2"/>
          <a:stretch>
            <a:fillRect/>
          </a:stretch>
        </p:blipFill>
        <p:spPr>
          <a:xfrm>
            <a:off x="678396" y="940046"/>
            <a:ext cx="7787208" cy="5496853"/>
          </a:xfrm>
          <a:prstGeom prst="rect">
            <a:avLst/>
          </a:prstGeom>
        </p:spPr>
      </p:pic>
    </p:spTree>
    <p:extLst>
      <p:ext uri="{BB962C8B-B14F-4D97-AF65-F5344CB8AC3E}">
        <p14:creationId xmlns:p14="http://schemas.microsoft.com/office/powerpoint/2010/main" val="975620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solidFill>
                  <a:srgbClr val="77C9F2"/>
                </a:solidFill>
                <a:latin typeface="+mj-lt"/>
              </a:rPr>
              <a:t>Actueel</a:t>
            </a:r>
            <a:r>
              <a:rPr lang="en-GB" dirty="0">
                <a:solidFill>
                  <a:srgbClr val="77C9F2"/>
                </a:solidFill>
                <a:latin typeface="+mj-lt"/>
              </a:rPr>
              <a:t> </a:t>
            </a:r>
            <a:r>
              <a:rPr lang="en-GB" dirty="0" err="1">
                <a:solidFill>
                  <a:srgbClr val="77C9F2"/>
                </a:solidFill>
                <a:latin typeface="+mj-lt"/>
              </a:rPr>
              <a:t>goedgekeurde</a:t>
            </a:r>
            <a:r>
              <a:rPr lang="en-GB" dirty="0">
                <a:solidFill>
                  <a:srgbClr val="77C9F2"/>
                </a:solidFill>
                <a:latin typeface="+mj-lt"/>
              </a:rPr>
              <a:t> </a:t>
            </a:r>
            <a:r>
              <a:rPr lang="en-GB" dirty="0" err="1">
                <a:solidFill>
                  <a:srgbClr val="77C9F2"/>
                </a:solidFill>
                <a:latin typeface="+mj-lt"/>
              </a:rPr>
              <a:t>authenticatiemiddelen</a:t>
            </a:r>
            <a:endParaRPr lang="en-GB" dirty="0">
              <a:solidFill>
                <a:srgbClr val="77C9F2"/>
              </a:solidFill>
              <a:latin typeface="+mj-lt"/>
            </a:endParaRPr>
          </a:p>
        </p:txBody>
      </p:sp>
      <p:sp>
        <p:nvSpPr>
          <p:cNvPr id="5" name="Date Placeholder 4"/>
          <p:cNvSpPr>
            <a:spLocks noGrp="1"/>
          </p:cNvSpPr>
          <p:nvPr>
            <p:ph type="dt" sz="half" idx="2"/>
          </p:nvPr>
        </p:nvSpPr>
        <p:spPr/>
        <p:txBody>
          <a:bodyPr/>
          <a:lstStyle/>
          <a:p>
            <a:r>
              <a:rPr lang="fr-FR" smtClean="0"/>
              <a:t>17/05/2018</a:t>
            </a:r>
            <a:endParaRPr lang="fr-BE" dirty="0"/>
          </a:p>
        </p:txBody>
      </p:sp>
      <p:sp>
        <p:nvSpPr>
          <p:cNvPr id="8" name="Slide Number Placeholder 7"/>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
        <p:nvSpPr>
          <p:cNvPr id="3" name="Rounded Rectangle 2"/>
          <p:cNvSpPr/>
          <p:nvPr/>
        </p:nvSpPr>
        <p:spPr>
          <a:xfrm>
            <a:off x="1795684" y="1713852"/>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aphicFrame>
        <p:nvGraphicFramePr>
          <p:cNvPr id="15" name="Table 14"/>
          <p:cNvGraphicFramePr>
            <a:graphicFrameLocks noGrp="1"/>
          </p:cNvGraphicFramePr>
          <p:nvPr>
            <p:extLst/>
          </p:nvPr>
        </p:nvGraphicFramePr>
        <p:xfrm>
          <a:off x="4522120" y="3957505"/>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703" y="4030910"/>
            <a:ext cx="501884" cy="643441"/>
          </a:xfrm>
          <a:prstGeom prst="rect">
            <a:avLst/>
          </a:prstGeom>
        </p:spPr>
      </p:pic>
      <p:graphicFrame>
        <p:nvGraphicFramePr>
          <p:cNvPr id="21" name="Table 20"/>
          <p:cNvGraphicFramePr>
            <a:graphicFrameLocks noGrp="1"/>
          </p:cNvGraphicFramePr>
          <p:nvPr>
            <p:extLst/>
          </p:nvPr>
        </p:nvGraphicFramePr>
        <p:xfrm>
          <a:off x="1835696" y="5517232"/>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397" y="5574720"/>
            <a:ext cx="409539" cy="409539"/>
          </a:xfrm>
          <a:prstGeom prst="rect">
            <a:avLst/>
          </a:prstGeom>
        </p:spPr>
      </p:pic>
      <p:sp>
        <p:nvSpPr>
          <p:cNvPr id="25" name="TextBox 24"/>
          <p:cNvSpPr txBox="1"/>
          <p:nvPr/>
        </p:nvSpPr>
        <p:spPr>
          <a:xfrm>
            <a:off x="985518" y="6237312"/>
            <a:ext cx="770404" cy="369332"/>
          </a:xfrm>
          <a:prstGeom prst="rect">
            <a:avLst/>
          </a:prstGeom>
          <a:noFill/>
        </p:spPr>
        <p:txBody>
          <a:bodyPr wrap="none" rtlCol="0">
            <a:spAutoFit/>
          </a:bodyPr>
          <a:lstStyle/>
          <a:p>
            <a:pPr algn="ctr"/>
            <a:r>
              <a:rPr lang="fr-BE" dirty="0" smtClean="0"/>
              <a:t>Weak</a:t>
            </a:r>
            <a:endParaRPr lang="nl-BE" dirty="0"/>
          </a:p>
        </p:txBody>
      </p:sp>
      <p:sp>
        <p:nvSpPr>
          <p:cNvPr id="26" name="Up-Down Arrow 25"/>
          <p:cNvSpPr/>
          <p:nvPr/>
        </p:nvSpPr>
        <p:spPr>
          <a:xfrm>
            <a:off x="1226704" y="1628799"/>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aphicFrame>
        <p:nvGraphicFramePr>
          <p:cNvPr id="22" name="Table 21"/>
          <p:cNvGraphicFramePr>
            <a:graphicFrameLocks noGrp="1"/>
          </p:cNvGraphicFramePr>
          <p:nvPr>
            <p:extLst/>
          </p:nvPr>
        </p:nvGraphicFramePr>
        <p:xfrm>
          <a:off x="1823679" y="4776220"/>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9494" y="4929268"/>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5786" y="2319186"/>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931345" y="1242390"/>
            <a:ext cx="864339" cy="369332"/>
          </a:xfrm>
          <a:prstGeom prst="rect">
            <a:avLst/>
          </a:prstGeom>
          <a:noFill/>
        </p:spPr>
        <p:txBody>
          <a:bodyPr wrap="none" rtlCol="0">
            <a:spAutoFit/>
          </a:bodyPr>
          <a:lstStyle/>
          <a:p>
            <a:pPr algn="ctr"/>
            <a:r>
              <a:rPr lang="fr-BE" dirty="0" smtClean="0"/>
              <a:t>Strong</a:t>
            </a:r>
            <a:endParaRPr lang="nl-BE" dirty="0"/>
          </a:p>
        </p:txBody>
      </p:sp>
      <p:graphicFrame>
        <p:nvGraphicFramePr>
          <p:cNvPr id="29" name="Table 28"/>
          <p:cNvGraphicFramePr>
            <a:graphicFrameLocks noGrp="1"/>
          </p:cNvGraphicFramePr>
          <p:nvPr>
            <p:extLst/>
          </p:nvPr>
        </p:nvGraphicFramePr>
        <p:xfrm>
          <a:off x="1795684" y="1713852"/>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1808097" y="3960604"/>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1808907" y="3237901"/>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1862910" y="3301364"/>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01686" y="1750303"/>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2065" y="4071902"/>
            <a:ext cx="502632" cy="561458"/>
          </a:xfrm>
          <a:prstGeom prst="rect">
            <a:avLst/>
          </a:prstGeom>
        </p:spPr>
      </p:pic>
      <p:graphicFrame>
        <p:nvGraphicFramePr>
          <p:cNvPr id="36" name="Table 35"/>
          <p:cNvGraphicFramePr>
            <a:graphicFrameLocks noGrp="1"/>
          </p:cNvGraphicFramePr>
          <p:nvPr>
            <p:extLst/>
          </p:nvPr>
        </p:nvGraphicFramePr>
        <p:xfrm>
          <a:off x="1795684" y="2447532"/>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8778" y="2539730"/>
            <a:ext cx="299578" cy="599155"/>
          </a:xfrm>
          <a:prstGeom prst="rect">
            <a:avLst/>
          </a:prstGeom>
        </p:spPr>
      </p:pic>
    </p:spTree>
    <p:extLst>
      <p:ext uri="{BB962C8B-B14F-4D97-AF65-F5344CB8AC3E}">
        <p14:creationId xmlns:p14="http://schemas.microsoft.com/office/powerpoint/2010/main" val="71086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t>eGezondheid</a:t>
            </a:r>
            <a:r>
              <a:rPr lang="nl-BE" dirty="0" smtClean="0"/>
              <a:t> 2.0</a:t>
            </a:r>
            <a:endParaRPr lang="nl-BE" dirty="0"/>
          </a:p>
        </p:txBody>
      </p:sp>
      <p:sp>
        <p:nvSpPr>
          <p:cNvPr id="4099" name="Rectangle 3"/>
          <p:cNvSpPr>
            <a:spLocks noGrp="1" noChangeArrowheads="1"/>
          </p:cNvSpPr>
          <p:nvPr>
            <p:ph idx="1"/>
          </p:nvPr>
        </p:nvSpPr>
        <p:spPr/>
        <p:txBody>
          <a:bodyPr>
            <a:normAutofit fontScale="92500"/>
          </a:bodyPr>
          <a:lstStyle/>
          <a:p>
            <a:pPr marL="514350" indent="-514350">
              <a:buFont typeface="+mj-lt"/>
              <a:buAutoNum type="arabicPeriod"/>
            </a:pPr>
            <a:r>
              <a:rPr lang="nl-BE" dirty="0">
                <a:solidFill>
                  <a:srgbClr val="00B050"/>
                </a:solidFill>
              </a:rPr>
              <a:t>Systemen &amp; informatiestromen tussen gezondheidsactoren</a:t>
            </a:r>
          </a:p>
          <a:p>
            <a:pPr lvl="1"/>
            <a:r>
              <a:rPr lang="fr-BE" dirty="0" smtClean="0"/>
              <a:t>AP 3: </a:t>
            </a:r>
            <a:r>
              <a:rPr lang="fr-BE" dirty="0" err="1" smtClean="0"/>
              <a:t>Medicatieschema</a:t>
            </a:r>
            <a:endParaRPr lang="fr-BE" dirty="0" smtClean="0"/>
          </a:p>
          <a:p>
            <a:pPr lvl="1"/>
            <a:r>
              <a:rPr lang="fr-BE" dirty="0" smtClean="0"/>
              <a:t>AP 4: </a:t>
            </a:r>
            <a:r>
              <a:rPr lang="fr-BE" dirty="0" err="1" smtClean="0"/>
              <a:t>Elektronisch</a:t>
            </a:r>
            <a:r>
              <a:rPr lang="fr-BE" dirty="0" smtClean="0"/>
              <a:t> </a:t>
            </a:r>
            <a:r>
              <a:rPr lang="fr-BE" dirty="0" err="1" smtClean="0"/>
              <a:t>Voorschrift</a:t>
            </a:r>
            <a:endParaRPr lang="fr-BE" dirty="0" smtClean="0"/>
          </a:p>
          <a:p>
            <a:pPr lvl="1"/>
            <a:r>
              <a:rPr lang="nl-NL" dirty="0" smtClean="0"/>
              <a:t>AP 5: Gegevens delen via het systeem hubs &amp; </a:t>
            </a:r>
            <a:r>
              <a:rPr lang="nl-NL" dirty="0" err="1" smtClean="0"/>
              <a:t>metahub</a:t>
            </a:r>
            <a:r>
              <a:rPr lang="nl-NL" dirty="0" smtClean="0"/>
              <a:t> voor algemene en universitaire ziekenhuizen</a:t>
            </a:r>
          </a:p>
          <a:p>
            <a:pPr lvl="1"/>
            <a:r>
              <a:rPr lang="nl-NL" dirty="0" smtClean="0"/>
              <a:t>AP 6: Delen om samen te werken</a:t>
            </a:r>
          </a:p>
          <a:p>
            <a:pPr lvl="1"/>
            <a:r>
              <a:rPr lang="nl-NL" dirty="0" smtClean="0"/>
              <a:t>AP 7: Psychiatrische en andere instellingen en het systeem hubs &amp; </a:t>
            </a:r>
            <a:r>
              <a:rPr lang="nl-NL" dirty="0" err="1" smtClean="0"/>
              <a:t>metahub</a:t>
            </a:r>
            <a:endParaRPr lang="nl-NL" dirty="0" smtClean="0"/>
          </a:p>
          <a:p>
            <a:pPr lvl="1"/>
            <a:r>
              <a:rPr lang="nl-NL" dirty="0" smtClean="0"/>
              <a:t>AP 8: Invoering van een uniform </a:t>
            </a:r>
            <a:r>
              <a:rPr lang="nl-NL" dirty="0" err="1" smtClean="0"/>
              <a:t>evalutie</a:t>
            </a:r>
            <a:r>
              <a:rPr lang="nl-NL" dirty="0" smtClean="0"/>
              <a:t>-instrument (</a:t>
            </a:r>
            <a:r>
              <a:rPr lang="nl-NL" dirty="0" err="1" smtClean="0"/>
              <a:t>BelRAI</a:t>
            </a:r>
            <a:r>
              <a:rPr lang="nl-NL" dirty="0" smtClean="0"/>
              <a:t>)</a:t>
            </a:r>
          </a:p>
          <a:p>
            <a:pPr lvl="1"/>
            <a:r>
              <a:rPr lang="nl-NL" dirty="0" smtClean="0"/>
              <a:t>AP 10: Toegang tot de gegevens door de patiënt</a:t>
            </a:r>
          </a:p>
          <a:p>
            <a:pPr lvl="1"/>
            <a:r>
              <a:rPr lang="fr-BE" dirty="0" smtClean="0"/>
              <a:t>AP 14: </a:t>
            </a:r>
            <a:r>
              <a:rPr lang="fr-BE" dirty="0" err="1" smtClean="0"/>
              <a:t>MyCarenet</a:t>
            </a:r>
            <a:endParaRPr lang="fr-BE" dirty="0" smtClean="0"/>
          </a:p>
          <a:p>
            <a:pPr lvl="1"/>
            <a:r>
              <a:rPr lang="fr-BE" dirty="0" smtClean="0"/>
              <a:t>AP 19: Mobile </a:t>
            </a:r>
            <a:r>
              <a:rPr lang="fr-BE" dirty="0" err="1" smtClean="0"/>
              <a:t>Health</a:t>
            </a:r>
            <a:endParaRPr lang="fr-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212732416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Administratieve vereenvoudiging</a:t>
            </a:r>
            <a:endParaRPr lang="nl-BE" dirty="0"/>
          </a:p>
        </p:txBody>
      </p:sp>
      <p:sp>
        <p:nvSpPr>
          <p:cNvPr id="4099" name="Rectangle 3"/>
          <p:cNvSpPr>
            <a:spLocks noGrp="1" noChangeArrowheads="1"/>
          </p:cNvSpPr>
          <p:nvPr>
            <p:ph idx="1"/>
          </p:nvPr>
        </p:nvSpPr>
        <p:spPr/>
        <p:txBody>
          <a:bodyPr/>
          <a:lstStyle/>
          <a:p>
            <a:r>
              <a:rPr lang="nl-NL" sz="3200" dirty="0" smtClean="0"/>
              <a:t>Focus</a:t>
            </a:r>
          </a:p>
          <a:p>
            <a:pPr lvl="1"/>
            <a:endParaRPr lang="nl-NL" dirty="0" smtClean="0"/>
          </a:p>
          <a:p>
            <a:pPr lvl="1"/>
            <a:r>
              <a:rPr lang="nl-NL" sz="2800" dirty="0" smtClean="0"/>
              <a:t>Back2Work</a:t>
            </a:r>
          </a:p>
          <a:p>
            <a:pPr lvl="1"/>
            <a:endParaRPr lang="nl-NL" sz="2800" dirty="0" smtClean="0"/>
          </a:p>
          <a:p>
            <a:pPr lvl="1"/>
            <a:r>
              <a:rPr lang="fr-BE" sz="2800" dirty="0" err="1" smtClean="0"/>
              <a:t>elektronisch</a:t>
            </a:r>
            <a:r>
              <a:rPr lang="fr-BE" sz="2800" dirty="0" smtClean="0"/>
              <a:t> </a:t>
            </a:r>
            <a:r>
              <a:rPr lang="fr-BE" sz="2800" dirty="0" err="1" smtClean="0"/>
              <a:t>arbeidsongeschiktheidsattest</a:t>
            </a:r>
            <a:r>
              <a:rPr lang="fr-BE" sz="2800" dirty="0" smtClean="0"/>
              <a:t> (</a:t>
            </a:r>
            <a:r>
              <a:rPr lang="fr-BE" sz="2800" dirty="0" err="1" smtClean="0"/>
              <a:t>Mult-eMediatt</a:t>
            </a:r>
            <a:r>
              <a:rPr lang="fr-BE" sz="2800" dirty="0" smtClean="0"/>
              <a:t>)</a:t>
            </a:r>
          </a:p>
          <a:p>
            <a:pPr lvl="1"/>
            <a:endParaRPr lang="fr-BE" sz="2800" dirty="0" smtClean="0"/>
          </a:p>
          <a:p>
            <a:pPr lvl="1"/>
            <a:r>
              <a:rPr lang="nl-BE" sz="2800" dirty="0" err="1" smtClean="0"/>
              <a:t>MyCareNet</a:t>
            </a:r>
            <a:r>
              <a:rPr lang="nl-BE" sz="2800" dirty="0" smtClean="0"/>
              <a:t> </a:t>
            </a:r>
            <a:r>
              <a:rPr lang="nl-BE" sz="2800" dirty="0" err="1" smtClean="0"/>
              <a:t>eAttest</a:t>
            </a:r>
            <a:r>
              <a:rPr lang="nl-BE" sz="2800" dirty="0" smtClean="0"/>
              <a:t> </a:t>
            </a:r>
          </a:p>
          <a:p>
            <a:endParaRPr lang="nl-BE" dirty="0" smtClean="0"/>
          </a:p>
          <a:p>
            <a:endParaRPr lang="fr-BE" dirty="0" smtClean="0"/>
          </a:p>
          <a:p>
            <a:endParaRPr lang="nl-NL" dirty="0" smtClean="0"/>
          </a:p>
          <a:p>
            <a:pPr lvl="2"/>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49395737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Back2Work</a:t>
            </a:r>
            <a:endParaRPr lang="nl-BE" dirty="0"/>
          </a:p>
        </p:txBody>
      </p:sp>
      <p:sp>
        <p:nvSpPr>
          <p:cNvPr id="4099" name="Rectangle 3"/>
          <p:cNvSpPr>
            <a:spLocks noGrp="1" noChangeArrowheads="1"/>
          </p:cNvSpPr>
          <p:nvPr>
            <p:ph idx="1"/>
          </p:nvPr>
        </p:nvSpPr>
        <p:spPr/>
        <p:txBody>
          <a:bodyPr/>
          <a:lstStyle/>
          <a:p>
            <a:r>
              <a:rPr lang="nl-NL" smtClean="0"/>
              <a:t>Back2work heeft tot doel re-integratie te bevorderen van de langdurig zieke werknemer die het overeengekomen werk niet meer kan uitvoeren door</a:t>
            </a:r>
          </a:p>
          <a:p>
            <a:pPr lvl="1"/>
            <a:r>
              <a:rPr lang="nl-NL" smtClean="0"/>
              <a:t>hem tijdelijk aangepast of ander werk aan te bieden in afwachting van het opnieuw uitoefenen van het overeengekomen werk</a:t>
            </a:r>
          </a:p>
          <a:p>
            <a:pPr lvl="1"/>
            <a:r>
              <a:rPr lang="nl-NL" smtClean="0"/>
              <a:t>hem definitief aangepast of ander werk te geven</a:t>
            </a:r>
          </a:p>
          <a:p>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341561153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Back2Work</a:t>
            </a:r>
            <a:endParaRPr lang="nl-BE" dirty="0"/>
          </a:p>
        </p:txBody>
      </p:sp>
      <p:sp>
        <p:nvSpPr>
          <p:cNvPr id="4099" name="Rectangle 3"/>
          <p:cNvSpPr>
            <a:spLocks noGrp="1" noChangeArrowheads="1"/>
          </p:cNvSpPr>
          <p:nvPr>
            <p:ph idx="1"/>
          </p:nvPr>
        </p:nvSpPr>
        <p:spPr/>
        <p:txBody>
          <a:bodyPr/>
          <a:lstStyle/>
          <a:p>
            <a:r>
              <a:rPr lang="nl-NL" smtClean="0"/>
              <a:t>Reïntegratietraject wordt opgesteld in overleg tussen verschillende artsen</a:t>
            </a:r>
          </a:p>
          <a:p>
            <a:pPr lvl="1"/>
            <a:r>
              <a:rPr lang="nl-NL" smtClean="0"/>
              <a:t>behandelende arts</a:t>
            </a:r>
          </a:p>
          <a:p>
            <a:pPr lvl="1"/>
            <a:r>
              <a:rPr lang="nl-NL" smtClean="0"/>
              <a:t>controlearts van het ziekenfonds</a:t>
            </a:r>
          </a:p>
          <a:p>
            <a:pPr lvl="1"/>
            <a:r>
              <a:rPr lang="nl-NL" smtClean="0"/>
              <a:t>arbeidsarts</a:t>
            </a:r>
          </a:p>
          <a:p>
            <a:endParaRPr lang="nl-NL" smtClean="0"/>
          </a:p>
          <a:p>
            <a:r>
              <a:rPr lang="nl-NL" smtClean="0"/>
              <a:t>Hiervoor moet onder andere de elektronische communicatie tussen de verschillende partijen mogelijk gemaakt worden</a:t>
            </a:r>
            <a:endParaRPr lang="nl-BE" smtClean="0"/>
          </a:p>
          <a:p>
            <a:pPr lvl="1"/>
            <a:endParaRPr lang="nl-BE" smtClean="0"/>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145453212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Back2Work</a:t>
            </a:r>
            <a:endParaRPr lang="nl-BE" dirty="0"/>
          </a:p>
        </p:txBody>
      </p:sp>
      <p:sp>
        <p:nvSpPr>
          <p:cNvPr id="4099" name="Rectangle 3"/>
          <p:cNvSpPr>
            <a:spLocks noGrp="1" noChangeArrowheads="1"/>
          </p:cNvSpPr>
          <p:nvPr>
            <p:ph idx="1"/>
          </p:nvPr>
        </p:nvSpPr>
        <p:spPr/>
        <p:txBody>
          <a:bodyPr>
            <a:normAutofit lnSpcReduction="10000"/>
          </a:bodyPr>
          <a:lstStyle/>
          <a:p>
            <a:r>
              <a:rPr lang="nl-NL" dirty="0" smtClean="0"/>
              <a:t>Het </a:t>
            </a:r>
            <a:r>
              <a:rPr lang="nl-NL" dirty="0" smtClean="0">
                <a:solidFill>
                  <a:srgbClr val="087670"/>
                </a:solidFill>
              </a:rPr>
              <a:t>eHealth</a:t>
            </a:r>
            <a:r>
              <a:rPr lang="nl-NL" dirty="0" smtClean="0"/>
              <a:t>-platform zorgt voor de beveiligde omgeving waarin de communicatie tussen behandelende arts, arbeidsarts, adviserend arts en andere zorgverleners in alle vertrouwelijkheid kan plaatsvinden</a:t>
            </a:r>
          </a:p>
          <a:p>
            <a:pPr lvl="1"/>
            <a:r>
              <a:rPr lang="nl-NL" dirty="0" smtClean="0"/>
              <a:t>onder andere via zijn DAAS-</a:t>
            </a:r>
            <a:r>
              <a:rPr lang="nl-NL" dirty="0" err="1" smtClean="0"/>
              <a:t>webservice</a:t>
            </a:r>
            <a:r>
              <a:rPr lang="nl-NL" dirty="0" smtClean="0"/>
              <a:t> voor wat de identificatie betreft </a:t>
            </a:r>
          </a:p>
          <a:p>
            <a:pPr lvl="1"/>
            <a:r>
              <a:rPr lang="nl-NL" dirty="0" smtClean="0"/>
              <a:t>en via de </a:t>
            </a:r>
            <a:r>
              <a:rPr lang="nl-NL" dirty="0" err="1" smtClean="0">
                <a:solidFill>
                  <a:srgbClr val="087670"/>
                </a:solidFill>
              </a:rPr>
              <a:t>eHealth</a:t>
            </a:r>
            <a:r>
              <a:rPr lang="nl-NL" dirty="0" err="1" smtClean="0"/>
              <a:t>Box</a:t>
            </a:r>
            <a:r>
              <a:rPr lang="nl-NL" dirty="0" smtClean="0"/>
              <a:t> voor wat het communicatiekanaal betreft</a:t>
            </a:r>
          </a:p>
          <a:p>
            <a:r>
              <a:rPr lang="nl-NL" dirty="0" smtClean="0"/>
              <a:t>Het project zit momenteel in een proeffase, de </a:t>
            </a:r>
            <a:r>
              <a:rPr lang="nl-NL" dirty="0" err="1" smtClean="0"/>
              <a:t>webservice</a:t>
            </a:r>
            <a:r>
              <a:rPr lang="nl-NL" dirty="0" smtClean="0"/>
              <a:t> staat nu in productie bij het </a:t>
            </a:r>
            <a:r>
              <a:rPr lang="nl-NL" dirty="0" smtClean="0">
                <a:solidFill>
                  <a:srgbClr val="087670"/>
                </a:solidFill>
              </a:rPr>
              <a:t>eHealth</a:t>
            </a:r>
            <a:r>
              <a:rPr lang="nl-NL" dirty="0" smtClean="0"/>
              <a:t>-platform en wordt geleidelijk opgenomen in de verschillende medische softwarepakketten</a:t>
            </a:r>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335910421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smtClean="0"/>
              <a:t>Doel: versturen van het arbeidsongeschiktheidsattest, mits akkoord van de patiënt, vanuit de software van de huisarts naar de geïdentificeerde bestemmeling(en)</a:t>
            </a:r>
          </a:p>
          <a:p>
            <a:r>
              <a:rPr lang="nl-NL" smtClean="0"/>
              <a:t>Eerste fase van het project vanaf 2de semester 2018 zal betrekking hebben op de arbeidsongeschiktheidsattesten bestemd voor</a:t>
            </a:r>
            <a:endParaRPr lang="fr-BE" smtClean="0"/>
          </a:p>
          <a:p>
            <a:pPr lvl="1"/>
            <a:r>
              <a:rPr lang="fr-BE" smtClean="0"/>
              <a:t>MEDEX</a:t>
            </a:r>
          </a:p>
          <a:p>
            <a:pPr lvl="1"/>
            <a:r>
              <a:rPr lang="fr-BE" smtClean="0"/>
              <a:t>medische dienst van HR RAIL</a:t>
            </a:r>
          </a:p>
          <a:p>
            <a:pPr lvl="1"/>
            <a:r>
              <a:rPr lang="fr-BE" smtClean="0"/>
              <a:t>medische dienst van de Politie</a:t>
            </a:r>
          </a:p>
          <a:p>
            <a:pPr lvl="1"/>
            <a:r>
              <a:rPr lang="fr-BE" smtClean="0"/>
              <a:t>medische diensten die de arbeidsongeschiktheden voor de (openbare of privé) werkgevers beheren</a:t>
            </a:r>
          </a:p>
          <a:p>
            <a:pPr lvl="1"/>
            <a:r>
              <a:rPr lang="fr-BE" smtClean="0"/>
              <a:t>ziekenfondsen</a:t>
            </a:r>
          </a:p>
          <a:p>
            <a:r>
              <a:rPr lang="fr-BE" smtClean="0"/>
              <a:t>Na evaluatie pilootfase: uitbreiding naar alle werkgevers en scholen</a:t>
            </a:r>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233696225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a:t>
            </a:r>
            <a:r>
              <a:rPr lang="fr-BE" smtClean="0"/>
              <a:t>Mult-eMediatt</a:t>
            </a:r>
            <a:endParaRPr lang="nl-BE" dirty="0"/>
          </a:p>
        </p:txBody>
      </p:sp>
      <p:sp>
        <p:nvSpPr>
          <p:cNvPr id="4099" name="Rectangle 3"/>
          <p:cNvSpPr>
            <a:spLocks noGrp="1" noChangeArrowheads="1"/>
          </p:cNvSpPr>
          <p:nvPr>
            <p:ph idx="1"/>
          </p:nvPr>
        </p:nvSpPr>
        <p:spPr/>
        <p:txBody>
          <a:bodyPr>
            <a:normAutofit fontScale="92500" lnSpcReduction="10000"/>
          </a:bodyPr>
          <a:lstStyle/>
          <a:p>
            <a:r>
              <a:rPr lang="nl-NL" smtClean="0"/>
              <a:t>In eerste fase kunnen enkel de softwarepakketten van de huisartsen van deze mogelijkheid gebruik maken</a:t>
            </a:r>
          </a:p>
          <a:p>
            <a:r>
              <a:rPr lang="nl-NL" smtClean="0"/>
              <a:t>Na akkoord van de patiënt over het principe van het elektronisch versturen van het arbeidsongeschiktheids-attest krijgt de huisarts in zijn softwarepakket</a:t>
            </a:r>
          </a:p>
          <a:p>
            <a:pPr lvl="1"/>
            <a:r>
              <a:rPr lang="nl-NL" smtClean="0"/>
              <a:t>de lijst met de mogelijke bestemmelingen van een arbeidsongeschiktheidsattest die werden geïdentificeerd na raadpleging van de authentieke bronnen (voorstel)</a:t>
            </a:r>
          </a:p>
          <a:p>
            <a:pPr lvl="1"/>
            <a:r>
              <a:rPr lang="nl-NL" smtClean="0"/>
              <a:t>het verzendingskanaal voor elk van hen</a:t>
            </a:r>
          </a:p>
          <a:p>
            <a:pPr lvl="1"/>
            <a:r>
              <a:rPr lang="nl-NL" smtClean="0"/>
              <a:t>het te gebruiken model van attest</a:t>
            </a:r>
          </a:p>
          <a:p>
            <a:r>
              <a:rPr lang="nl-NL" smtClean="0"/>
              <a:t>De burger/patiënt krijgt in zijn elektronische brievenbus eBox de lijst met de instanties waarnaar het attest werd gerouteerd als burger actief</a:t>
            </a:r>
          </a:p>
          <a:p>
            <a:pPr lvl="1"/>
            <a:r>
              <a:rPr lang="nl-NL" smtClean="0"/>
              <a:t>indien geen eBox burger actief: op papier</a:t>
            </a:r>
          </a:p>
          <a:p>
            <a:endParaRPr lang="nl-BE" smtClean="0"/>
          </a:p>
          <a:p>
            <a:endParaRPr lang="nl-BE" smtClean="0"/>
          </a:p>
          <a:p>
            <a:pPr lvl="1"/>
            <a:endParaRPr lang="nl-BE" smtClean="0"/>
          </a:p>
          <a:p>
            <a:pPr lvl="1"/>
            <a:endParaRPr lang="nl-BE" smtClean="0"/>
          </a:p>
          <a:p>
            <a:pPr lvl="1"/>
            <a:endParaRPr lang="nl-BE" smtClean="0"/>
          </a:p>
          <a:p>
            <a:endParaRPr lang="nl-BE" smtClean="0"/>
          </a:p>
          <a:p>
            <a:endParaRPr lang="nl-BE" smtClean="0"/>
          </a:p>
          <a:p>
            <a:endParaRPr lang="nl-BE" smtClean="0"/>
          </a:p>
          <a:p>
            <a:endParaRPr lang="nl-BE" smtClean="0"/>
          </a:p>
          <a:p>
            <a:pPr lvl="1"/>
            <a:endParaRPr lang="nl-BE" smtClean="0"/>
          </a:p>
          <a:p>
            <a:endParaRPr lang="nl-BE" dirty="0" smtClean="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12634462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15 : MyCareNet eAttest </a:t>
            </a:r>
            <a:endParaRPr lang="fr-BE" dirty="0"/>
          </a:p>
        </p:txBody>
      </p:sp>
      <p:sp>
        <p:nvSpPr>
          <p:cNvPr id="3" name="Content Placeholder 2"/>
          <p:cNvSpPr>
            <a:spLocks noGrp="1"/>
          </p:cNvSpPr>
          <p:nvPr>
            <p:ph idx="1"/>
          </p:nvPr>
        </p:nvSpPr>
        <p:spPr/>
        <p:txBody>
          <a:bodyPr/>
          <a:lstStyle/>
          <a:p>
            <a:r>
              <a:rPr lang="nl-NL" smtClean="0"/>
              <a:t>Beveiligde elektronische gegevensuitwisseling van gestructureerde informatie tussen de professionele zorgverleners en de ziekenfondsen bij het aanbieden van diensten met toegevoegde waarde</a:t>
            </a:r>
          </a:p>
          <a:p>
            <a:pPr lvl="1"/>
            <a:r>
              <a:rPr lang="nl-NL" smtClean="0"/>
              <a:t>biedt aan zorgverleners de mogelijkheid om hun getuigschriften voor verstrekte hulp op elektronische wijze door te sturen naar de verzekeringsinstellingen voor de patiënten die niet tot het derde-betalerssysteem behoren</a:t>
            </a:r>
          </a:p>
          <a:p>
            <a:pPr lvl="1"/>
            <a:r>
              <a:rPr lang="nl-NL" smtClean="0"/>
              <a:t>initieel is de dienst enkel beschikbaar zijn voor huisartsen en hun volmachthebbers</a:t>
            </a:r>
          </a:p>
          <a:p>
            <a:pPr lvl="1"/>
            <a:endParaRPr lang="nl-NL" smtClean="0"/>
          </a:p>
          <a:p>
            <a:endParaRPr lang="nl-NL" smtClean="0"/>
          </a:p>
          <a:p>
            <a:endParaRPr lang="fr-BE" dirty="0"/>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24088480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normAutofit fontScale="92500" lnSpcReduction="10000"/>
          </a:bodyPr>
          <a:lstStyle/>
          <a:p>
            <a:r>
              <a:rPr lang="nl-BE" dirty="0" smtClean="0"/>
              <a:t>Doelstellingen 2019</a:t>
            </a:r>
          </a:p>
          <a:p>
            <a:pPr lvl="1"/>
            <a:r>
              <a:rPr lang="nl-BE" dirty="0" smtClean="0"/>
              <a:t>veralgemeend gebruik van de </a:t>
            </a:r>
            <a:r>
              <a:rPr lang="nl-BE" dirty="0" err="1" smtClean="0">
                <a:solidFill>
                  <a:srgbClr val="087670"/>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a:r>
              <a:rPr lang="nl-BE" dirty="0" smtClean="0"/>
              <a:t>een veilige elektronische communicatie van medische en vertrouwelijke gegevens tussen de actoren in de gezondheidszorg mogelijk maken</a:t>
            </a:r>
          </a:p>
          <a:p>
            <a:pPr lvl="1"/>
            <a:r>
              <a:rPr lang="nl-BE" dirty="0" smtClean="0"/>
              <a:t>ontwikkeling en onderhoud van een gezamenlijke databank met de gegevens van de zorgactoren en verzorgingsinstellingen </a:t>
            </a:r>
          </a:p>
          <a:p>
            <a:pPr lvl="1"/>
            <a:r>
              <a:rPr lang="nl-BE" dirty="0" smtClean="0"/>
              <a:t>de zorgactoren in de mogelijkheid stellen om bepaalde gegevens zelf te raadplegen en aan te passen/aan te vullen</a:t>
            </a:r>
          </a:p>
          <a:p>
            <a:pPr lvl="2"/>
            <a:r>
              <a:rPr lang="nl-BE" dirty="0" err="1" smtClean="0"/>
              <a:t>addressbook</a:t>
            </a:r>
            <a:r>
              <a:rPr lang="nl-BE" dirty="0" smtClean="0"/>
              <a:t> (databank </a:t>
            </a:r>
            <a:r>
              <a:rPr lang="nl-BE" dirty="0" err="1" smtClean="0"/>
              <a:t>CoBRHA</a:t>
            </a:r>
            <a:r>
              <a:rPr lang="nl-BE" dirty="0" smtClean="0"/>
              <a:t>)</a:t>
            </a:r>
          </a:p>
          <a:p>
            <a:pPr lvl="2"/>
            <a:r>
              <a:rPr lang="nl-BE" dirty="0" smtClean="0"/>
              <a:t>uniek loket van de zorgverstrekker</a:t>
            </a:r>
          </a:p>
          <a:p>
            <a:pPr lvl="1"/>
            <a:endParaRPr lang="nl-BE" dirty="0" smtClean="0"/>
          </a:p>
          <a:p>
            <a:r>
              <a:rPr lang="nl-BE" dirty="0" smtClean="0"/>
              <a:t>Verantwoordelijke organisatie: </a:t>
            </a:r>
            <a:r>
              <a:rPr lang="nl-BE" dirty="0" smtClean="0">
                <a:solidFill>
                  <a:srgbClr val="087670"/>
                </a:solidFill>
              </a:rPr>
              <a:t>eHealth</a:t>
            </a:r>
            <a:r>
              <a:rPr lang="nl-BE" dirty="0" smtClean="0"/>
              <a:t>-platform en FOD Volksgezondheid</a:t>
            </a:r>
          </a:p>
          <a:p>
            <a:pPr lvl="1"/>
            <a:endParaRPr lang="nl-BE" dirty="0" smtClean="0"/>
          </a:p>
          <a:p>
            <a:pPr lvl="1"/>
            <a:endParaRPr lang="nl-BE" dirty="0" smtClean="0"/>
          </a:p>
          <a:p>
            <a:pPr lvl="1"/>
            <a:endParaRPr lang="nl-BE" dirty="0" smtClean="0"/>
          </a:p>
          <a:p>
            <a:pPr lvl="1"/>
            <a:endParaRPr lang="nl-BE" dirty="0" smtClean="0">
              <a:sym typeface="Arial" charset="0"/>
            </a:endParaRPr>
          </a:p>
          <a:p>
            <a:endParaRPr lang="nl-BE" dirty="0" smtClean="0"/>
          </a:p>
          <a:p>
            <a:endParaRPr lang="nl-BE" dirty="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126937216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4099" name="Rectangle 3"/>
          <p:cNvSpPr>
            <a:spLocks noGrp="1" noChangeArrowheads="1"/>
          </p:cNvSpPr>
          <p:nvPr>
            <p:ph idx="1"/>
          </p:nvPr>
        </p:nvSpPr>
        <p:spPr/>
        <p:txBody>
          <a:bodyPr/>
          <a:lstStyle/>
          <a:p>
            <a:pPr lvl="1"/>
            <a:endParaRPr lang="nl-BE" smtClean="0"/>
          </a:p>
          <a:p>
            <a:pPr lvl="1"/>
            <a:endParaRPr lang="nl-BE" smtClean="0"/>
          </a:p>
          <a:p>
            <a:pPr lvl="1"/>
            <a:endParaRPr lang="nl-BE" smtClean="0"/>
          </a:p>
          <a:p>
            <a:pPr lvl="1"/>
            <a:endParaRPr lang="nl-BE" smtClean="0">
              <a:sym typeface="Arial" charset="0"/>
            </a:endParaRPr>
          </a:p>
          <a:p>
            <a:endParaRPr lang="nl-BE" smtClean="0"/>
          </a:p>
          <a:p>
            <a:endParaRPr lang="nl-BE" dirty="0"/>
          </a:p>
        </p:txBody>
      </p:sp>
      <p:sp>
        <p:nvSpPr>
          <p:cNvPr id="7" name="Date Placeholder 6"/>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
        <p:nvSpPr>
          <p:cNvPr id="2" name="TextBox 1"/>
          <p:cNvSpPr txBox="1"/>
          <p:nvPr/>
        </p:nvSpPr>
        <p:spPr>
          <a:xfrm>
            <a:off x="6156176" y="5949280"/>
            <a:ext cx="1584176" cy="276999"/>
          </a:xfrm>
          <a:prstGeom prst="rect">
            <a:avLst/>
          </a:prstGeom>
          <a:noFill/>
        </p:spPr>
        <p:txBody>
          <a:bodyPr wrap="square" rtlCol="0">
            <a:spAutoFit/>
          </a:bodyPr>
          <a:lstStyle/>
          <a:p>
            <a:pPr algn="r"/>
            <a:r>
              <a:rPr lang="fr-BE" sz="1200" dirty="0" err="1">
                <a:solidFill>
                  <a:schemeClr val="tx1">
                    <a:lumMod val="65000"/>
                    <a:lumOff val="35000"/>
                  </a:schemeClr>
                </a:solidFill>
              </a:rPr>
              <a:t>c</a:t>
            </a:r>
            <a:r>
              <a:rPr lang="fr-BE" sz="1200" dirty="0" err="1" smtClean="0">
                <a:solidFill>
                  <a:schemeClr val="tx1">
                    <a:lumMod val="65000"/>
                    <a:lumOff val="35000"/>
                  </a:schemeClr>
                </a:solidFill>
              </a:rPr>
              <a:t>ijfers</a:t>
            </a:r>
            <a:r>
              <a:rPr lang="fr-BE" sz="1200" dirty="0" smtClean="0">
                <a:solidFill>
                  <a:schemeClr val="tx1">
                    <a:lumMod val="65000"/>
                    <a:lumOff val="35000"/>
                  </a:schemeClr>
                </a:solidFill>
              </a:rPr>
              <a:t> op 16/04/2018</a:t>
            </a:r>
            <a:endParaRPr lang="fr-BE" sz="1200" dirty="0">
              <a:solidFill>
                <a:schemeClr val="tx1">
                  <a:lumMod val="65000"/>
                  <a:lumOff val="35000"/>
                </a:schemeClr>
              </a:solidFill>
            </a:endParaRPr>
          </a:p>
        </p:txBody>
      </p:sp>
      <p:pic>
        <p:nvPicPr>
          <p:cNvPr id="10" name="Picture 9" descr="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6859588" cy="5001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45961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 </a:t>
            </a:r>
            <a:r>
              <a:rPr lang="nl-BE" dirty="0" err="1" smtClean="0">
                <a:solidFill>
                  <a:srgbClr val="087670"/>
                </a:solidFill>
              </a:rPr>
              <a:t>eHealth</a:t>
            </a:r>
            <a:r>
              <a:rPr lang="nl-BE" dirty="0" err="1" smtClean="0"/>
              <a:t>Box</a:t>
            </a:r>
            <a:endParaRPr lang="nl-BE" dirty="0"/>
          </a:p>
        </p:txBody>
      </p:sp>
      <p:sp>
        <p:nvSpPr>
          <p:cNvPr id="3" name="Content Placeholder 2"/>
          <p:cNvSpPr>
            <a:spLocks noGrp="1"/>
          </p:cNvSpPr>
          <p:nvPr>
            <p:ph idx="1"/>
          </p:nvPr>
        </p:nvSpPr>
        <p:spPr/>
        <p:txBody>
          <a:bodyPr/>
          <a:lstStyle/>
          <a:p>
            <a:r>
              <a:rPr lang="nl-BE" dirty="0" smtClean="0"/>
              <a:t>Adresboek</a:t>
            </a:r>
          </a:p>
          <a:p>
            <a:pPr lvl="1"/>
            <a:r>
              <a:rPr lang="nl-BE" dirty="0" smtClean="0"/>
              <a:t>laat toe aan iedere verzender van een bericht bestemd voor een zorgverlener te bepalen welk type kanaal daartoe het meest geschikt is alsook de nuttige gegevens</a:t>
            </a:r>
          </a:p>
          <a:p>
            <a:pPr lvl="2"/>
            <a:r>
              <a:rPr lang="nl-BE" dirty="0" smtClean="0"/>
              <a:t>voor een mededeling van medische gegevens &gt; verplicht gebruik van </a:t>
            </a:r>
            <a:r>
              <a:rPr lang="nl-BE" dirty="0" err="1" smtClean="0">
                <a:solidFill>
                  <a:srgbClr val="087670"/>
                </a:solidFill>
              </a:rPr>
              <a:t>eHealth</a:t>
            </a:r>
            <a:r>
              <a:rPr lang="nl-BE" dirty="0" err="1" smtClean="0"/>
              <a:t>Box</a:t>
            </a:r>
            <a:endParaRPr lang="nl-BE" dirty="0" smtClean="0"/>
          </a:p>
          <a:p>
            <a:pPr lvl="2"/>
            <a:r>
              <a:rPr lang="nl-BE" dirty="0" smtClean="0"/>
              <a:t>voor een administratieve mededeling (stage, erkenning, …) &gt; mogelijkheid om een gewoon e-mailadres te gebruiken en als geen enkel gegeven beschikbaar is &gt; verzending via de post (papier)</a:t>
            </a:r>
          </a:p>
          <a:p>
            <a:pPr lvl="2"/>
            <a:r>
              <a:rPr lang="nl-BE" dirty="0" smtClean="0"/>
              <a:t>beschikbare gegevens in adresboek zijn afkomstig van </a:t>
            </a:r>
            <a:r>
              <a:rPr lang="nl-BE" dirty="0" err="1" smtClean="0"/>
              <a:t>CoBRHA</a:t>
            </a:r>
            <a:endParaRPr lang="nl-BE" dirty="0" smtClean="0"/>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Tree>
    <p:extLst>
      <p:ext uri="{BB962C8B-B14F-4D97-AF65-F5344CB8AC3E}">
        <p14:creationId xmlns:p14="http://schemas.microsoft.com/office/powerpoint/2010/main" val="1643478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t>eGezondheid</a:t>
            </a:r>
            <a:r>
              <a:rPr lang="nl-BE" dirty="0" smtClean="0"/>
              <a:t> 2.0</a:t>
            </a:r>
            <a:endParaRPr lang="nl-BE" dirty="0"/>
          </a:p>
        </p:txBody>
      </p:sp>
      <p:sp>
        <p:nvSpPr>
          <p:cNvPr id="4099" name="Rectangle 3"/>
          <p:cNvSpPr>
            <a:spLocks noGrp="1" noChangeArrowheads="1"/>
          </p:cNvSpPr>
          <p:nvPr>
            <p:ph idx="1"/>
          </p:nvPr>
        </p:nvSpPr>
        <p:spPr/>
        <p:txBody>
          <a:bodyPr/>
          <a:lstStyle/>
          <a:p>
            <a:pPr marL="514350" indent="-514350">
              <a:buFont typeface="+mj-lt"/>
              <a:buAutoNum type="arabicPeriod" startAt="2"/>
            </a:pPr>
            <a:r>
              <a:rPr lang="nl-BE" dirty="0">
                <a:solidFill>
                  <a:srgbClr val="C00000"/>
                </a:solidFill>
              </a:rPr>
              <a:t>Optimalisatie van administratieve processen</a:t>
            </a:r>
          </a:p>
          <a:p>
            <a:pPr lvl="1"/>
            <a:r>
              <a:rPr lang="nl-NL" dirty="0" smtClean="0"/>
              <a:t>AP 1: GMD = EMD =&gt; </a:t>
            </a:r>
            <a:r>
              <a:rPr lang="nl-NL" dirty="0" err="1" smtClean="0"/>
              <a:t>Sumehr</a:t>
            </a:r>
            <a:endParaRPr lang="nl-NL" dirty="0" smtClean="0"/>
          </a:p>
          <a:p>
            <a:pPr lvl="1"/>
            <a:r>
              <a:rPr lang="fr-BE" dirty="0" smtClean="0"/>
              <a:t>AP 15: </a:t>
            </a:r>
            <a:r>
              <a:rPr lang="fr-BE" dirty="0" err="1" smtClean="0"/>
              <a:t>Administratieve</a:t>
            </a:r>
            <a:r>
              <a:rPr lang="fr-BE" dirty="0" smtClean="0"/>
              <a:t> </a:t>
            </a:r>
            <a:r>
              <a:rPr lang="fr-BE" dirty="0" err="1" smtClean="0"/>
              <a:t>vereenvoudiging</a:t>
            </a:r>
            <a:endParaRPr lang="fr-BE" dirty="0" smtClean="0"/>
          </a:p>
          <a:p>
            <a:pPr lvl="1"/>
            <a:r>
              <a:rPr lang="nl-NL" dirty="0" smtClean="0"/>
              <a:t>AP 16: Traceerbaarheid van de implantaten en van de geneesmiddelen </a:t>
            </a:r>
          </a:p>
          <a:p>
            <a:pPr lvl="1"/>
            <a:endParaRPr lang="nl-NL" dirty="0" smtClean="0"/>
          </a:p>
          <a:p>
            <a:pPr marL="514350" indent="-514350">
              <a:buFont typeface="+mj-lt"/>
              <a:buAutoNum type="arabicPeriod" startAt="3"/>
            </a:pPr>
            <a:r>
              <a:rPr lang="nl-BE" dirty="0">
                <a:solidFill>
                  <a:srgbClr val="0070C0"/>
                </a:solidFill>
              </a:rPr>
              <a:t>Informatie voor onderzoek &amp; beleidsondersteuning</a:t>
            </a:r>
          </a:p>
          <a:p>
            <a:pPr lvl="1"/>
            <a:r>
              <a:rPr lang="nl-NL" dirty="0" smtClean="0"/>
              <a:t>AP 18: Inventarisatie en consolidatie van registers</a:t>
            </a:r>
          </a:p>
          <a:p>
            <a:endParaRPr lang="nl-NL"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a:t>
            </a:fld>
            <a:r>
              <a:rPr lang="fr-BE" smtClean="0"/>
              <a:t> -</a:t>
            </a:r>
            <a:endParaRPr lang="fr-BE" dirty="0"/>
          </a:p>
        </p:txBody>
      </p:sp>
    </p:spTree>
    <p:extLst>
      <p:ext uri="{BB962C8B-B14F-4D97-AF65-F5344CB8AC3E}">
        <p14:creationId xmlns:p14="http://schemas.microsoft.com/office/powerpoint/2010/main" val="67078466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BE" dirty="0">
                <a:solidFill>
                  <a:srgbClr val="77C9F2"/>
                </a:solidFill>
                <a:latin typeface="+mj-lt"/>
              </a:rPr>
              <a:t>Actie 17: UPPAD</a:t>
            </a:r>
            <a:endParaRPr lang="fr-BE" dirty="0">
              <a:solidFill>
                <a:srgbClr val="77C9F2"/>
              </a:solidFill>
              <a:latin typeface="+mj-lt"/>
            </a:endParaRPr>
          </a:p>
        </p:txBody>
      </p:sp>
      <p:sp>
        <p:nvSpPr>
          <p:cNvPr id="5" name="Date Placeholder 4"/>
          <p:cNvSpPr>
            <a:spLocks noGrp="1"/>
          </p:cNvSpPr>
          <p:nvPr>
            <p:ph type="dt" sz="half" idx="2"/>
          </p:nvPr>
        </p:nvSpPr>
        <p:spPr/>
        <p:txBody>
          <a:bodyPr/>
          <a:lstStyle/>
          <a:p>
            <a:r>
              <a:rPr lang="fr-FR" smtClean="0"/>
              <a:t>17/05/2018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9" y="1268760"/>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172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17: UPPAD</a:t>
            </a:r>
            <a:endParaRPr lang="nl-BE" dirty="0"/>
          </a:p>
        </p:txBody>
      </p:sp>
      <p:sp>
        <p:nvSpPr>
          <p:cNvPr id="3" name="Content Placeholder 2"/>
          <p:cNvSpPr>
            <a:spLocks noGrp="1"/>
          </p:cNvSpPr>
          <p:nvPr>
            <p:ph idx="1"/>
          </p:nvPr>
        </p:nvSpPr>
        <p:spPr/>
        <p:txBody>
          <a:bodyPr/>
          <a:lstStyle/>
          <a:p>
            <a:r>
              <a:rPr lang="nl-BE" smtClean="0"/>
              <a:t>UPPAD → Unique Portal for Professionals for Administrative Data</a:t>
            </a:r>
          </a:p>
          <a:p>
            <a:endParaRPr lang="nl-BE" smtClean="0"/>
          </a:p>
          <a:p>
            <a:r>
              <a:rPr lang="nl-BE" smtClean="0"/>
              <a:t>Centrale plaats (website) waar individuele zorgverleners hun eigen administratieve gegevens kunnen raadplegen (bv. visum, erkenning, …) zoals ze gekend zijn bij de overheden (authentieke bronnen)</a:t>
            </a:r>
          </a:p>
          <a:p>
            <a:endParaRPr lang="nl-BE" smtClean="0"/>
          </a:p>
          <a:p>
            <a:r>
              <a:rPr lang="nl-BE" smtClean="0"/>
              <a:t>Gegevens komen uit CoBRHA</a:t>
            </a:r>
            <a:endParaRPr lang="nl-BE" dirty="0"/>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Tree>
    <p:extLst>
      <p:ext uri="{BB962C8B-B14F-4D97-AF65-F5344CB8AC3E}">
        <p14:creationId xmlns:p14="http://schemas.microsoft.com/office/powerpoint/2010/main" val="18627937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17: UPPAD</a:t>
            </a:r>
            <a:endParaRPr lang="nl-BE" dirty="0"/>
          </a:p>
        </p:txBody>
      </p:sp>
      <p:sp>
        <p:nvSpPr>
          <p:cNvPr id="3" name="Content Placeholder 2"/>
          <p:cNvSpPr>
            <a:spLocks noGrp="1"/>
          </p:cNvSpPr>
          <p:nvPr>
            <p:ph idx="1"/>
          </p:nvPr>
        </p:nvSpPr>
        <p:spPr/>
        <p:txBody>
          <a:bodyPr>
            <a:normAutofit fontScale="85000" lnSpcReduction="20000"/>
          </a:bodyPr>
          <a:lstStyle/>
          <a:p>
            <a:r>
              <a:rPr lang="nl-BE" smtClean="0"/>
              <a:t>Mogelijkheid om zelf (als zorgverlener) bepaalde gegevens te wijzigen via achterliggende applicaties bij de Authentieke bronnen</a:t>
            </a:r>
          </a:p>
          <a:p>
            <a:endParaRPr lang="nl-BE" smtClean="0"/>
          </a:p>
          <a:p>
            <a:r>
              <a:rPr lang="nl-BE" smtClean="0"/>
              <a:t>Mogelijkheid om administratieve processen elektronisch op te starten (bv. aanvraag erkenning) of informatieve pagina’s te raadplegen (bv. procedures op de website van de FOD VVVL)</a:t>
            </a:r>
          </a:p>
          <a:p>
            <a:endParaRPr lang="nl-BE" smtClean="0"/>
          </a:p>
          <a:p>
            <a:r>
              <a:rPr lang="nl-BE" smtClean="0"/>
              <a:t>UPPAD vervangt in geen geval de applicaties/procedures die bestaan bij de verschillende “authentieke bronnen”</a:t>
            </a:r>
          </a:p>
          <a:p>
            <a:endParaRPr lang="nl-BE" smtClean="0"/>
          </a:p>
          <a:p>
            <a:r>
              <a:rPr lang="nl-BE" smtClean="0"/>
              <a:t>In UPPAD zelf kan een zorgverlener geen gegevens aanpassen</a:t>
            </a:r>
          </a:p>
          <a:p>
            <a:pPr lvl="1"/>
            <a:r>
              <a:rPr lang="nl-BE" smtClean="0"/>
              <a:t>de zorgverlener wordt vanuit UPPAD immers enkel verwezen naar de juiste toepassing / informatie zoals die beschikbaar is bij de authentieke bronnen (= enkel toegangspoort)</a:t>
            </a:r>
            <a:endParaRPr lang="en-US" smtClean="0"/>
          </a:p>
          <a:p>
            <a:endParaRPr lang="nl-BE" smtClean="0"/>
          </a:p>
          <a:p>
            <a:endParaRPr lang="en-US" dirty="0"/>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7917742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17: UPPAD</a:t>
            </a:r>
            <a:endParaRPr lang="nl-BE" dirty="0"/>
          </a:p>
        </p:txBody>
      </p:sp>
      <p:pic>
        <p:nvPicPr>
          <p:cNvPr id="11" name="Content Placeholder 10"/>
          <p:cNvPicPr>
            <a:picLocks noGrp="1" noChangeAspect="1"/>
          </p:cNvPicPr>
          <p:nvPr>
            <p:ph idx="1"/>
          </p:nvPr>
        </p:nvPicPr>
        <p:blipFill>
          <a:blip r:embed="rId3"/>
          <a:stretch>
            <a:fillRect/>
          </a:stretch>
        </p:blipFill>
        <p:spPr>
          <a:xfrm>
            <a:off x="1259632" y="1484784"/>
            <a:ext cx="6605575" cy="3970373"/>
          </a:xfrm>
        </p:spPr>
      </p:pic>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2433351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19: Mobile Health</a:t>
            </a:r>
            <a:endParaRPr lang="nl-BE" dirty="0"/>
          </a:p>
        </p:txBody>
      </p:sp>
      <p:sp>
        <p:nvSpPr>
          <p:cNvPr id="3" name="Content Placeholder 2"/>
          <p:cNvSpPr>
            <a:spLocks noGrp="1"/>
          </p:cNvSpPr>
          <p:nvPr>
            <p:ph idx="1"/>
          </p:nvPr>
        </p:nvSpPr>
        <p:spPr/>
        <p:txBody>
          <a:bodyPr>
            <a:normAutofit fontScale="92500"/>
          </a:bodyPr>
          <a:lstStyle/>
          <a:p>
            <a:r>
              <a:rPr lang="nl-BE" dirty="0" smtClean="0"/>
              <a:t>Doelstellingen 2019</a:t>
            </a:r>
          </a:p>
          <a:p>
            <a:pPr lvl="1"/>
            <a:r>
              <a:rPr lang="nl-BE" dirty="0" smtClean="0"/>
              <a:t>kader voor de </a:t>
            </a:r>
            <a:r>
              <a:rPr lang="nl-BE" dirty="0" err="1" smtClean="0"/>
              <a:t>mHealth</a:t>
            </a:r>
            <a:r>
              <a:rPr lang="nl-BE" dirty="0" smtClean="0"/>
              <a:t>-acties &gt; efficiënte implementatie</a:t>
            </a:r>
          </a:p>
          <a:p>
            <a:pPr lvl="1"/>
            <a:r>
              <a:rPr lang="nl-BE" dirty="0" smtClean="0"/>
              <a:t>ondersteuning van de zorg die gebruik maakt van </a:t>
            </a:r>
            <a:r>
              <a:rPr lang="nl-BE" dirty="0" err="1" smtClean="0"/>
              <a:t>mHealth</a:t>
            </a:r>
            <a:r>
              <a:rPr lang="nl-BE" dirty="0" smtClean="0"/>
              <a:t>-toepassingen</a:t>
            </a:r>
          </a:p>
          <a:p>
            <a:pPr lvl="1"/>
            <a:r>
              <a:rPr lang="nl-BE" dirty="0" smtClean="0"/>
              <a:t>juridisch, financieel en organisatorisch kader integreren in de bestaande en nieuwe zorgafspraken</a:t>
            </a:r>
          </a:p>
          <a:p>
            <a:pPr lvl="1"/>
            <a:r>
              <a:rPr lang="nl-BE" dirty="0" smtClean="0"/>
              <a:t>integratie van de </a:t>
            </a:r>
            <a:r>
              <a:rPr lang="nl-BE" dirty="0" smtClean="0">
                <a:solidFill>
                  <a:srgbClr val="087670"/>
                </a:solidFill>
              </a:rPr>
              <a:t>eHealth</a:t>
            </a:r>
            <a:r>
              <a:rPr lang="nl-BE" dirty="0" smtClean="0"/>
              <a:t>-diensten in </a:t>
            </a:r>
            <a:r>
              <a:rPr lang="nl-BE" dirty="0" err="1" smtClean="0"/>
              <a:t>mHealth</a:t>
            </a:r>
            <a:endParaRPr lang="nl-BE" dirty="0" smtClean="0"/>
          </a:p>
          <a:p>
            <a:pPr lvl="1"/>
            <a:r>
              <a:rPr lang="nl-BE" dirty="0" smtClean="0"/>
              <a:t>de kwaliteit en de toegankelijkheid van </a:t>
            </a:r>
            <a:r>
              <a:rPr lang="nl-BE" dirty="0" err="1" smtClean="0"/>
              <a:t>mHealth</a:t>
            </a:r>
            <a:r>
              <a:rPr lang="nl-BE" dirty="0" smtClean="0"/>
              <a:t> ondersteunen</a:t>
            </a:r>
          </a:p>
          <a:p>
            <a:pPr lvl="1"/>
            <a:r>
              <a:rPr lang="nl-BE" dirty="0" smtClean="0"/>
              <a:t>vanuit </a:t>
            </a:r>
            <a:r>
              <a:rPr lang="nl-BE" dirty="0" err="1" smtClean="0"/>
              <a:t>use</a:t>
            </a:r>
            <a:r>
              <a:rPr lang="nl-BE" dirty="0" smtClean="0"/>
              <a:t> cases (diabetes, cardiovasculair, ...) werken</a:t>
            </a:r>
          </a:p>
          <a:p>
            <a:r>
              <a:rPr lang="nl-BE" dirty="0" smtClean="0"/>
              <a:t>Verantwoordelijke instellingen</a:t>
            </a:r>
          </a:p>
          <a:p>
            <a:pPr lvl="1"/>
            <a:r>
              <a:rPr lang="nl-BE" altLang="en-US" dirty="0" smtClean="0"/>
              <a:t>FAGG (certificatie medische hulpmiddelen)</a:t>
            </a:r>
          </a:p>
          <a:p>
            <a:pPr lvl="1"/>
            <a:r>
              <a:rPr lang="nl-BE" altLang="en-US" dirty="0" smtClean="0"/>
              <a:t>RIZIV (terugbetaling)</a:t>
            </a:r>
          </a:p>
          <a:p>
            <a:pPr lvl="1"/>
            <a:r>
              <a:rPr lang="nl-BE" altLang="en-US" dirty="0" smtClean="0">
                <a:solidFill>
                  <a:srgbClr val="087670"/>
                </a:solidFill>
              </a:rPr>
              <a:t>eHealth</a:t>
            </a:r>
            <a:r>
              <a:rPr lang="nl-BE" dirty="0" smtClean="0"/>
              <a:t>-platform (technische aspecten)</a:t>
            </a:r>
          </a:p>
          <a:p>
            <a:endParaRPr lang="nl-BE" dirty="0" smtClean="0"/>
          </a:p>
          <a:p>
            <a:endParaRPr lang="nl-BE" dirty="0"/>
          </a:p>
        </p:txBody>
      </p:sp>
      <p:sp>
        <p:nvSpPr>
          <p:cNvPr id="8" name="Date Placeholder 7"/>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40429426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smtClean="0"/>
              <a:t>Actie 19: Mobile Health</a:t>
            </a:r>
            <a:endParaRPr lang="nl-BE" altLang="en-US" dirty="0">
              <a:sym typeface="Arial" charset="0"/>
            </a:endParaRPr>
          </a:p>
        </p:txBody>
      </p:sp>
      <p:sp>
        <p:nvSpPr>
          <p:cNvPr id="67587" name="Content Placeholder 3"/>
          <p:cNvSpPr>
            <a:spLocks noGrp="1"/>
          </p:cNvSpPr>
          <p:nvPr>
            <p:ph idx="1"/>
          </p:nvPr>
        </p:nvSpPr>
        <p:spPr/>
        <p:txBody>
          <a:bodyPr>
            <a:normAutofit fontScale="92500" lnSpcReduction="10000"/>
          </a:bodyPr>
          <a:lstStyle/>
          <a:p>
            <a:r>
              <a:rPr lang="nl-BE" altLang="en-US" smtClean="0"/>
              <a:t>Klemtoon op mHealth-toepassingen die in het gezondheidszorgsysteem kunnen worden geïntegreerd</a:t>
            </a:r>
          </a:p>
          <a:p>
            <a:r>
              <a:rPr lang="nl-BE" altLang="en-US" smtClean="0"/>
              <a:t>5 prioritaire use cases, gekozen op basis van hun impact (aantal patiënten x ernst) en de beschikbare technische tools van mHealth</a:t>
            </a:r>
          </a:p>
          <a:p>
            <a:pPr lvl="2"/>
            <a:r>
              <a:rPr lang="nl-NL" smtClean="0"/>
              <a:t>stroke</a:t>
            </a:r>
          </a:p>
          <a:p>
            <a:pPr lvl="2"/>
            <a:r>
              <a:rPr lang="nl-NL" smtClean="0"/>
              <a:t>diabetes</a:t>
            </a:r>
          </a:p>
          <a:p>
            <a:pPr lvl="2"/>
            <a:r>
              <a:rPr lang="nl-NL" smtClean="0"/>
              <a:t>chronische pijn</a:t>
            </a:r>
          </a:p>
          <a:p>
            <a:pPr lvl="2"/>
            <a:r>
              <a:rPr lang="nl-NL" smtClean="0"/>
              <a:t>geestelijke gezondheidszorg</a:t>
            </a:r>
          </a:p>
          <a:p>
            <a:pPr lvl="2"/>
            <a:r>
              <a:rPr lang="nl-NL" smtClean="0"/>
              <a:t>cardiovasculaire aandoeningen</a:t>
            </a:r>
            <a:endParaRPr lang="nl-BE" altLang="en-US" smtClean="0"/>
          </a:p>
          <a:p>
            <a:r>
              <a:rPr lang="nl-BE" altLang="en-US" smtClean="0"/>
              <a:t>De werking en de resultaten van deze cases worden publiek gedeeld en meteen in een concrete marktsituatie toegepast &gt; zij krijgen de beleidsgarantie van inbedding in het Belgische zorgsysteem</a:t>
            </a:r>
          </a:p>
          <a:p>
            <a:endParaRPr lang="nl-BE" altLang="en-US" smtClean="0"/>
          </a:p>
          <a:p>
            <a:endParaRPr lang="nl-BE" altLang="en-US" smtClean="0"/>
          </a:p>
          <a:p>
            <a:endParaRPr lang="nl-BE" altLang="en-US" smtClean="0"/>
          </a:p>
          <a:p>
            <a:endParaRPr lang="nl-BE" altLang="en-US" dirty="0" smtClean="0"/>
          </a:p>
        </p:txBody>
      </p:sp>
      <p:sp>
        <p:nvSpPr>
          <p:cNvPr id="4" name="Date Placeholder 3"/>
          <p:cNvSpPr>
            <a:spLocks noGrp="1"/>
          </p:cNvSpPr>
          <p:nvPr>
            <p:ph type="dt" sz="half" idx="2"/>
          </p:nvPr>
        </p:nvSpPr>
        <p:spPr/>
        <p:txBody>
          <a:bodyPr/>
          <a:lstStyle/>
          <a:p>
            <a:r>
              <a:rPr lang="fr-FR" smtClean="0"/>
              <a:t>17/05/2018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38187462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BE" smtClean="0"/>
              <a:t>Actie 19: Mobile Health</a:t>
            </a:r>
            <a:endParaRPr lang="nl-BE" altLang="en-US" dirty="0">
              <a:sym typeface="Arial" charset="0"/>
            </a:endParaRPr>
          </a:p>
        </p:txBody>
      </p:sp>
      <p:sp>
        <p:nvSpPr>
          <p:cNvPr id="4" name="Content Placeholder 3"/>
          <p:cNvSpPr>
            <a:spLocks noGrp="1"/>
          </p:cNvSpPr>
          <p:nvPr>
            <p:ph idx="1"/>
          </p:nvPr>
        </p:nvSpPr>
        <p:spPr/>
        <p:txBody>
          <a:bodyPr/>
          <a:lstStyle/>
          <a:p>
            <a:r>
              <a:rPr lang="nl-NL" smtClean="0"/>
              <a:t>Geselecteerde proefprojecten</a:t>
            </a:r>
          </a:p>
          <a:p>
            <a:pPr lvl="1"/>
            <a:r>
              <a:rPr lang="nl-NL" smtClean="0"/>
              <a:t>uit de 98 ontvangen voorstellen selecteerde een werkgroep uiteindelijk 24 projecten, gespreid over verschillende zorgdomeinen</a:t>
            </a:r>
          </a:p>
          <a:p>
            <a:pPr lvl="1"/>
            <a:r>
              <a:rPr lang="nl-NL" smtClean="0"/>
              <a:t>bij de uitvoering ervan slaan verschillende zorgactoren de handen in elkaar: ziekenfondsen, ziekenhuizen, thuiszorgdiensten, huisartsenkringen, enz.</a:t>
            </a:r>
          </a:p>
          <a:p>
            <a:endParaRPr lang="nl-NL" dirty="0"/>
          </a:p>
        </p:txBody>
      </p:sp>
      <p:sp>
        <p:nvSpPr>
          <p:cNvPr id="5" name="Date Placeholder 4"/>
          <p:cNvSpPr>
            <a:spLocks noGrp="1"/>
          </p:cNvSpPr>
          <p:nvPr>
            <p:ph type="dt" sz="half" idx="2"/>
          </p:nvPr>
        </p:nvSpPr>
        <p:spPr/>
        <p:txBody>
          <a:bodyPr/>
          <a:lstStyle/>
          <a:p>
            <a:r>
              <a:rPr lang="fr-FR" smtClean="0"/>
              <a:t>17/05/2018</a:t>
            </a:r>
            <a:endParaRPr lang="fr-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27039357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Actie 19: Mobile Health</a:t>
            </a:r>
            <a:endParaRPr lang="fr-BE" dirty="0"/>
          </a:p>
        </p:txBody>
      </p:sp>
      <p:sp>
        <p:nvSpPr>
          <p:cNvPr id="3" name="Content Placeholder 2"/>
          <p:cNvSpPr>
            <a:spLocks noGrp="1"/>
          </p:cNvSpPr>
          <p:nvPr>
            <p:ph idx="1"/>
          </p:nvPr>
        </p:nvSpPr>
        <p:spPr/>
        <p:txBody>
          <a:bodyPr/>
          <a:lstStyle/>
          <a:p>
            <a:r>
              <a:rPr lang="nl-NL" smtClean="0"/>
              <a:t>Tussentijdse evaluatie van 24 proefprojecten</a:t>
            </a:r>
          </a:p>
          <a:p>
            <a:pPr lvl="1"/>
            <a:r>
              <a:rPr lang="nl-NL" smtClean="0"/>
              <a:t>zowel patiënten als zorgverleners hebben baat bij het gebruik van de apps</a:t>
            </a:r>
          </a:p>
          <a:p>
            <a:r>
              <a:rPr lang="nl-NL" smtClean="0"/>
              <a:t>Aandachtspunten zijn onder meer de inlogprocedure die soms te zwaar is en de mogelijkheid om gegevens te delen met andere zorgverleners</a:t>
            </a:r>
          </a:p>
          <a:p>
            <a:endParaRPr lang="fr-BE" dirty="0"/>
          </a:p>
        </p:txBody>
      </p:sp>
      <p:sp>
        <p:nvSpPr>
          <p:cNvPr id="4" name="Date Placeholder 3"/>
          <p:cNvSpPr>
            <a:spLocks noGrp="1"/>
          </p:cNvSpPr>
          <p:nvPr>
            <p:ph type="dt" sz="half" idx="2"/>
          </p:nvPr>
        </p:nvSpPr>
        <p:spPr/>
        <p:txBody>
          <a:bodyPr/>
          <a:lstStyle/>
          <a:p>
            <a:r>
              <a:rPr lang="fr-FR" smtClean="0"/>
              <a:t>17/05/2018</a:t>
            </a:r>
            <a:endParaRPr lang="fr-BE" dirty="0"/>
          </a:p>
        </p:txBody>
      </p:sp>
      <p:sp>
        <p:nvSpPr>
          <p:cNvPr id="7" name="Slide Number Placeholder 6"/>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2624382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solidFill>
                  <a:srgbClr val="77C9F2"/>
                </a:solidFill>
                <a:latin typeface="+mj-lt"/>
              </a:rPr>
              <a:t>Mobile </a:t>
            </a:r>
            <a:r>
              <a:rPr lang="fr-BE" dirty="0" err="1">
                <a:solidFill>
                  <a:srgbClr val="77C9F2"/>
                </a:solidFill>
                <a:latin typeface="+mj-lt"/>
              </a:rPr>
              <a:t>h</a:t>
            </a:r>
            <a:r>
              <a:rPr lang="fr-BE" dirty="0" err="1" smtClean="0">
                <a:solidFill>
                  <a:srgbClr val="77C9F2"/>
                </a:solidFill>
                <a:latin typeface="+mj-lt"/>
              </a:rPr>
              <a:t>ealth</a:t>
            </a:r>
            <a:r>
              <a:rPr lang="fr-BE" dirty="0" smtClean="0">
                <a:solidFill>
                  <a:srgbClr val="77C9F2"/>
                </a:solidFill>
                <a:latin typeface="+mj-lt"/>
              </a:rPr>
              <a:t> </a:t>
            </a:r>
            <a:r>
              <a:rPr lang="fr-BE" dirty="0">
                <a:solidFill>
                  <a:srgbClr val="77C9F2"/>
                </a:solidFill>
                <a:latin typeface="+mj-lt"/>
              </a:rPr>
              <a:t>applications </a:t>
            </a:r>
            <a:r>
              <a:rPr lang="fr-BE" dirty="0" smtClean="0">
                <a:solidFill>
                  <a:srgbClr val="77C9F2"/>
                </a:solidFill>
                <a:latin typeface="+mj-lt"/>
              </a:rPr>
              <a:t>validation </a:t>
            </a:r>
            <a:r>
              <a:rPr lang="fr-BE" dirty="0" err="1">
                <a:solidFill>
                  <a:srgbClr val="77C9F2"/>
                </a:solidFill>
                <a:latin typeface="+mj-lt"/>
              </a:rPr>
              <a:t>piramid</a:t>
            </a:r>
            <a:endParaRPr lang="fr-BE" dirty="0">
              <a:solidFill>
                <a:srgbClr val="77C9F2"/>
              </a:solidFill>
              <a:latin typeface="+mj-lt"/>
            </a:endParaRPr>
          </a:p>
        </p:txBody>
      </p:sp>
      <p:sp>
        <p:nvSpPr>
          <p:cNvPr id="4" name="Date Placeholder 3"/>
          <p:cNvSpPr>
            <a:spLocks noGrp="1"/>
          </p:cNvSpPr>
          <p:nvPr>
            <p:ph type="dt" sz="half" idx="2"/>
          </p:nvPr>
        </p:nvSpPr>
        <p:spPr/>
        <p:txBody>
          <a:bodyPr/>
          <a:lstStyle/>
          <a:p>
            <a:r>
              <a:rPr lang="fr-FR" smtClean="0"/>
              <a:t>17/05/2018</a:t>
            </a:r>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grpSp>
        <p:nvGrpSpPr>
          <p:cNvPr id="24" name="Group 23"/>
          <p:cNvGrpSpPr/>
          <p:nvPr/>
        </p:nvGrpSpPr>
        <p:grpSpPr>
          <a:xfrm>
            <a:off x="107504" y="1052513"/>
            <a:ext cx="8928992" cy="5328815"/>
            <a:chOff x="107504" y="1052513"/>
            <a:chExt cx="8928992" cy="5328815"/>
          </a:xfrm>
        </p:grpSpPr>
        <p:grpSp>
          <p:nvGrpSpPr>
            <p:cNvPr id="19" name="Group 18"/>
            <p:cNvGrpSpPr/>
            <p:nvPr/>
          </p:nvGrpSpPr>
          <p:grpSpPr>
            <a:xfrm>
              <a:off x="107504" y="1052513"/>
              <a:ext cx="8928992" cy="5256211"/>
              <a:chOff x="-540568" y="1052513"/>
              <a:chExt cx="8928992" cy="5256211"/>
            </a:xfrm>
          </p:grpSpPr>
          <p:grpSp>
            <p:nvGrpSpPr>
              <p:cNvPr id="13" name="Group 12"/>
              <p:cNvGrpSpPr/>
              <p:nvPr/>
            </p:nvGrpSpPr>
            <p:grpSpPr>
              <a:xfrm>
                <a:off x="1549678" y="1052513"/>
                <a:ext cx="6044643" cy="5256211"/>
                <a:chOff x="1549678" y="1052513"/>
                <a:chExt cx="6044643" cy="5256211"/>
              </a:xfrm>
            </p:grpSpPr>
            <p:sp>
              <p:nvSpPr>
                <p:cNvPr id="14" name="Isosceles Triangle 13"/>
                <p:cNvSpPr/>
                <p:nvPr/>
              </p:nvSpPr>
              <p:spPr>
                <a:xfrm>
                  <a:off x="1549678" y="1052513"/>
                  <a:ext cx="5256211" cy="5256211"/>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177784" y="1340772"/>
                  <a:ext cx="3416537" cy="951661"/>
                </a:xfrm>
                <a:custGeom>
                  <a:avLst/>
                  <a:gdLst>
                    <a:gd name="connsiteX0" fmla="*/ 0 w 3416537"/>
                    <a:gd name="connsiteY0" fmla="*/ 158613 h 951661"/>
                    <a:gd name="connsiteX1" fmla="*/ 158613 w 3416537"/>
                    <a:gd name="connsiteY1" fmla="*/ 0 h 951661"/>
                    <a:gd name="connsiteX2" fmla="*/ 3257924 w 3416537"/>
                    <a:gd name="connsiteY2" fmla="*/ 0 h 951661"/>
                    <a:gd name="connsiteX3" fmla="*/ 3416537 w 3416537"/>
                    <a:gd name="connsiteY3" fmla="*/ 158613 h 951661"/>
                    <a:gd name="connsiteX4" fmla="*/ 3416537 w 3416537"/>
                    <a:gd name="connsiteY4" fmla="*/ 793048 h 951661"/>
                    <a:gd name="connsiteX5" fmla="*/ 3257924 w 3416537"/>
                    <a:gd name="connsiteY5" fmla="*/ 951661 h 951661"/>
                    <a:gd name="connsiteX6" fmla="*/ 158613 w 3416537"/>
                    <a:gd name="connsiteY6" fmla="*/ 951661 h 951661"/>
                    <a:gd name="connsiteX7" fmla="*/ 0 w 3416537"/>
                    <a:gd name="connsiteY7" fmla="*/ 793048 h 951661"/>
                    <a:gd name="connsiteX8" fmla="*/ 0 w 3416537"/>
                    <a:gd name="connsiteY8" fmla="*/ 158613 h 9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951661">
                      <a:moveTo>
                        <a:pt x="0" y="158613"/>
                      </a:moveTo>
                      <a:cubicBezTo>
                        <a:pt x="0" y="71013"/>
                        <a:pt x="71013" y="0"/>
                        <a:pt x="158613" y="0"/>
                      </a:cubicBezTo>
                      <a:lnTo>
                        <a:pt x="3257924" y="0"/>
                      </a:lnTo>
                      <a:cubicBezTo>
                        <a:pt x="3345524" y="0"/>
                        <a:pt x="3416537" y="71013"/>
                        <a:pt x="3416537" y="158613"/>
                      </a:cubicBezTo>
                      <a:lnTo>
                        <a:pt x="3416537" y="793048"/>
                      </a:lnTo>
                      <a:cubicBezTo>
                        <a:pt x="3416537" y="880648"/>
                        <a:pt x="3345524" y="951661"/>
                        <a:pt x="3257924" y="951661"/>
                      </a:cubicBezTo>
                      <a:lnTo>
                        <a:pt x="158613" y="951661"/>
                      </a:lnTo>
                      <a:cubicBezTo>
                        <a:pt x="71013" y="951661"/>
                        <a:pt x="0" y="880648"/>
                        <a:pt x="0" y="793048"/>
                      </a:cubicBezTo>
                      <a:lnTo>
                        <a:pt x="0" y="158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416" tIns="107416" rIns="107416" bIns="107416" numCol="1" spcCol="1270" anchor="ctr" anchorCtr="0">
                  <a:noAutofit/>
                </a:bodyPr>
                <a:lstStyle/>
                <a:p>
                  <a:pPr lvl="0" algn="l" defTabSz="711200">
                    <a:lnSpc>
                      <a:spcPct val="90000"/>
                    </a:lnSpc>
                    <a:spcBef>
                      <a:spcPct val="0"/>
                    </a:spcBef>
                    <a:spcAft>
                      <a:spcPct val="35000"/>
                    </a:spcAft>
                  </a:pPr>
                  <a:r>
                    <a:rPr lang="en-US" sz="1600" b="1" kern="1200" dirty="0" smtClean="0"/>
                    <a:t>M3</a:t>
                  </a:r>
                  <a:r>
                    <a:rPr lang="en-US" sz="1500" kern="1200" dirty="0" smtClean="0"/>
                    <a:t/>
                  </a:r>
                  <a:br>
                    <a:rPr lang="en-US" sz="1500" kern="1200" dirty="0" smtClean="0"/>
                  </a:br>
                  <a:r>
                    <a:rPr lang="en-GB" sz="1500" kern="1200" dirty="0" smtClean="0"/>
                    <a:t>Requires M2 </a:t>
                  </a:r>
                  <a:br>
                    <a:rPr lang="en-GB" sz="1500" kern="1200" dirty="0" smtClean="0"/>
                  </a:br>
                  <a:r>
                    <a:rPr lang="en-GB" sz="1500" kern="1200" dirty="0" smtClean="0"/>
                    <a:t>Positioned within Belgian health system </a:t>
                  </a:r>
                  <a:br>
                    <a:rPr lang="en-GB" sz="1500" kern="1200" dirty="0" smtClean="0"/>
                  </a:br>
                  <a:r>
                    <a:rPr lang="en-GB" sz="1500" kern="1200" dirty="0" smtClean="0"/>
                    <a:t>Conditional financing (expert committee)</a:t>
                  </a:r>
                  <a:endParaRPr lang="en-US" sz="1500" kern="1200" dirty="0"/>
                </a:p>
              </p:txBody>
            </p:sp>
            <p:sp>
              <p:nvSpPr>
                <p:cNvPr id="16" name="Freeform 15"/>
                <p:cNvSpPr/>
                <p:nvPr/>
              </p:nvSpPr>
              <p:spPr>
                <a:xfrm>
                  <a:off x="4177784" y="2649517"/>
                  <a:ext cx="3416537" cy="1645052"/>
                </a:xfrm>
                <a:custGeom>
                  <a:avLst/>
                  <a:gdLst>
                    <a:gd name="connsiteX0" fmla="*/ 0 w 3416537"/>
                    <a:gd name="connsiteY0" fmla="*/ 274181 h 1645052"/>
                    <a:gd name="connsiteX1" fmla="*/ 274181 w 3416537"/>
                    <a:gd name="connsiteY1" fmla="*/ 0 h 1645052"/>
                    <a:gd name="connsiteX2" fmla="*/ 3142356 w 3416537"/>
                    <a:gd name="connsiteY2" fmla="*/ 0 h 1645052"/>
                    <a:gd name="connsiteX3" fmla="*/ 3416537 w 3416537"/>
                    <a:gd name="connsiteY3" fmla="*/ 274181 h 1645052"/>
                    <a:gd name="connsiteX4" fmla="*/ 3416537 w 3416537"/>
                    <a:gd name="connsiteY4" fmla="*/ 1370871 h 1645052"/>
                    <a:gd name="connsiteX5" fmla="*/ 3142356 w 3416537"/>
                    <a:gd name="connsiteY5" fmla="*/ 1645052 h 1645052"/>
                    <a:gd name="connsiteX6" fmla="*/ 274181 w 3416537"/>
                    <a:gd name="connsiteY6" fmla="*/ 1645052 h 1645052"/>
                    <a:gd name="connsiteX7" fmla="*/ 0 w 3416537"/>
                    <a:gd name="connsiteY7" fmla="*/ 1370871 h 1645052"/>
                    <a:gd name="connsiteX8" fmla="*/ 0 w 3416537"/>
                    <a:gd name="connsiteY8" fmla="*/ 274181 h 164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645052">
                      <a:moveTo>
                        <a:pt x="0" y="274181"/>
                      </a:moveTo>
                      <a:cubicBezTo>
                        <a:pt x="0" y="122755"/>
                        <a:pt x="122755" y="0"/>
                        <a:pt x="274181" y="0"/>
                      </a:cubicBezTo>
                      <a:lnTo>
                        <a:pt x="3142356" y="0"/>
                      </a:lnTo>
                      <a:cubicBezTo>
                        <a:pt x="3293782" y="0"/>
                        <a:pt x="3416537" y="122755"/>
                        <a:pt x="3416537" y="274181"/>
                      </a:cubicBezTo>
                      <a:lnTo>
                        <a:pt x="3416537" y="1370871"/>
                      </a:lnTo>
                      <a:cubicBezTo>
                        <a:pt x="3416537" y="1522297"/>
                        <a:pt x="3293782" y="1645052"/>
                        <a:pt x="3142356" y="1645052"/>
                      </a:cubicBezTo>
                      <a:lnTo>
                        <a:pt x="274181" y="1645052"/>
                      </a:lnTo>
                      <a:cubicBezTo>
                        <a:pt x="122755" y="1645052"/>
                        <a:pt x="0" y="1522297"/>
                        <a:pt x="0" y="1370871"/>
                      </a:cubicBezTo>
                      <a:lnTo>
                        <a:pt x="0" y="27418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265" tIns="141265" rIns="141265" bIns="141265" numCol="1" spcCol="1270" anchor="ctr" anchorCtr="0">
                  <a:noAutofit/>
                </a:bodyPr>
                <a:lstStyle/>
                <a:p>
                  <a:pPr lvl="0" algn="l" defTabSz="711200">
                    <a:lnSpc>
                      <a:spcPct val="90000"/>
                    </a:lnSpc>
                    <a:spcBef>
                      <a:spcPct val="0"/>
                    </a:spcBef>
                    <a:spcAft>
                      <a:spcPct val="35000"/>
                    </a:spcAft>
                  </a:pPr>
                  <a:r>
                    <a:rPr lang="en-US" sz="1600" b="1" kern="1200" dirty="0" smtClean="0"/>
                    <a:t>M2</a:t>
                  </a:r>
                  <a:r>
                    <a:rPr lang="en-US" sz="1100" kern="1200" dirty="0" smtClean="0"/>
                    <a:t/>
                  </a:r>
                  <a:br>
                    <a:rPr lang="en-US" sz="1100" kern="1200" dirty="0" smtClean="0"/>
                  </a:br>
                  <a:r>
                    <a:rPr lang="en-US" sz="1500" kern="1200" dirty="0" smtClean="0"/>
                    <a:t>Requires M1</a:t>
                  </a:r>
                  <a:br>
                    <a:rPr lang="en-US" sz="1500" kern="1200" dirty="0" smtClean="0"/>
                  </a:br>
                  <a:r>
                    <a:rPr lang="en-GB" sz="1500" kern="1200" dirty="0" smtClean="0"/>
                    <a:t>Validated by administrations (or trusted third parties) </a:t>
                  </a:r>
                  <a:br>
                    <a:rPr lang="en-GB" sz="1500" kern="1200" dirty="0" smtClean="0"/>
                  </a:br>
                  <a:r>
                    <a:rPr lang="en-GB" sz="1500" kern="1200" dirty="0" smtClean="0"/>
                    <a:t>Security - Authentication (</a:t>
                  </a:r>
                  <a:r>
                    <a:rPr lang="en-GB" sz="1500" kern="1200" dirty="0" err="1" smtClean="0">
                      <a:solidFill>
                        <a:srgbClr val="087670"/>
                      </a:solidFill>
                    </a:rPr>
                    <a:t>eHP</a:t>
                  </a:r>
                  <a:r>
                    <a:rPr lang="en-GB" sz="1500" kern="1200" dirty="0" smtClean="0"/>
                    <a:t>)</a:t>
                  </a:r>
                  <a:br>
                    <a:rPr lang="en-GB" sz="1500" kern="1200" dirty="0" smtClean="0"/>
                  </a:br>
                  <a:r>
                    <a:rPr lang="en-GB" sz="1500" kern="1200" dirty="0" smtClean="0"/>
                    <a:t>Interoperability (</a:t>
                  </a:r>
                  <a:r>
                    <a:rPr lang="en-GB" sz="1500" kern="1200" dirty="0" err="1" smtClean="0">
                      <a:solidFill>
                        <a:srgbClr val="087670"/>
                      </a:solidFill>
                    </a:rPr>
                    <a:t>eHP</a:t>
                  </a:r>
                  <a:r>
                    <a:rPr lang="en-GB" sz="1500" kern="1200" dirty="0" smtClean="0"/>
                    <a:t> + SPF -FOD) </a:t>
                  </a:r>
                  <a:br>
                    <a:rPr lang="en-GB" sz="1500" kern="1200" dirty="0" smtClean="0"/>
                  </a:br>
                  <a:r>
                    <a:rPr lang="en-GB" sz="1500" kern="1200" dirty="0" smtClean="0"/>
                    <a:t>Scientific evidence (publications</a:t>
                  </a:r>
                  <a:r>
                    <a:rPr lang="en-GB" sz="1100" kern="1200" dirty="0" smtClean="0"/>
                    <a:t>) </a:t>
                  </a:r>
                  <a:endParaRPr lang="en-US" sz="1100" kern="1200" dirty="0"/>
                </a:p>
              </p:txBody>
            </p:sp>
            <p:sp>
              <p:nvSpPr>
                <p:cNvPr id="17" name="Freeform 16"/>
                <p:cNvSpPr/>
                <p:nvPr/>
              </p:nvSpPr>
              <p:spPr>
                <a:xfrm>
                  <a:off x="4177784" y="4671798"/>
                  <a:ext cx="3416537" cy="1249855"/>
                </a:xfrm>
                <a:custGeom>
                  <a:avLst/>
                  <a:gdLst>
                    <a:gd name="connsiteX0" fmla="*/ 0 w 3416537"/>
                    <a:gd name="connsiteY0" fmla="*/ 208313 h 1249855"/>
                    <a:gd name="connsiteX1" fmla="*/ 208313 w 3416537"/>
                    <a:gd name="connsiteY1" fmla="*/ 0 h 1249855"/>
                    <a:gd name="connsiteX2" fmla="*/ 3208224 w 3416537"/>
                    <a:gd name="connsiteY2" fmla="*/ 0 h 1249855"/>
                    <a:gd name="connsiteX3" fmla="*/ 3416537 w 3416537"/>
                    <a:gd name="connsiteY3" fmla="*/ 208313 h 1249855"/>
                    <a:gd name="connsiteX4" fmla="*/ 3416537 w 3416537"/>
                    <a:gd name="connsiteY4" fmla="*/ 1041542 h 1249855"/>
                    <a:gd name="connsiteX5" fmla="*/ 3208224 w 3416537"/>
                    <a:gd name="connsiteY5" fmla="*/ 1249855 h 1249855"/>
                    <a:gd name="connsiteX6" fmla="*/ 208313 w 3416537"/>
                    <a:gd name="connsiteY6" fmla="*/ 1249855 h 1249855"/>
                    <a:gd name="connsiteX7" fmla="*/ 0 w 3416537"/>
                    <a:gd name="connsiteY7" fmla="*/ 1041542 h 1249855"/>
                    <a:gd name="connsiteX8" fmla="*/ 0 w 3416537"/>
                    <a:gd name="connsiteY8" fmla="*/ 208313 h 12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249855">
                      <a:moveTo>
                        <a:pt x="0" y="208313"/>
                      </a:moveTo>
                      <a:cubicBezTo>
                        <a:pt x="0" y="93265"/>
                        <a:pt x="93265" y="0"/>
                        <a:pt x="208313" y="0"/>
                      </a:cubicBezTo>
                      <a:lnTo>
                        <a:pt x="3208224" y="0"/>
                      </a:lnTo>
                      <a:cubicBezTo>
                        <a:pt x="3323272" y="0"/>
                        <a:pt x="3416537" y="93265"/>
                        <a:pt x="3416537" y="208313"/>
                      </a:cubicBezTo>
                      <a:lnTo>
                        <a:pt x="3416537" y="1041542"/>
                      </a:lnTo>
                      <a:cubicBezTo>
                        <a:pt x="3416537" y="1156590"/>
                        <a:pt x="3323272" y="1249855"/>
                        <a:pt x="3208224" y="1249855"/>
                      </a:cubicBezTo>
                      <a:lnTo>
                        <a:pt x="208313" y="1249855"/>
                      </a:lnTo>
                      <a:cubicBezTo>
                        <a:pt x="93265" y="1249855"/>
                        <a:pt x="0" y="1156590"/>
                        <a:pt x="0" y="1041542"/>
                      </a:cubicBezTo>
                      <a:lnTo>
                        <a:pt x="0" y="2083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73" tIns="121973" rIns="121973" bIns="121973" numCol="1" spcCol="1270" anchor="ctr" anchorCtr="0">
                  <a:noAutofit/>
                </a:bodyPr>
                <a:lstStyle/>
                <a:p>
                  <a:pPr lvl="0" algn="l" defTabSz="711200">
                    <a:lnSpc>
                      <a:spcPct val="90000"/>
                    </a:lnSpc>
                    <a:spcBef>
                      <a:spcPct val="0"/>
                    </a:spcBef>
                    <a:spcAft>
                      <a:spcPct val="35000"/>
                    </a:spcAft>
                  </a:pPr>
                  <a:r>
                    <a:rPr lang="en-US" sz="1600" b="1" kern="1200" dirty="0" smtClean="0"/>
                    <a:t>M1</a:t>
                  </a:r>
                  <a:r>
                    <a:rPr lang="en-US" sz="1400" kern="1200" dirty="0" smtClean="0"/>
                    <a:t/>
                  </a:r>
                  <a:br>
                    <a:rPr lang="en-US" sz="1400" kern="1200" dirty="0" smtClean="0"/>
                  </a:br>
                  <a:r>
                    <a:rPr lang="en-US" sz="1500" kern="1200" dirty="0" smtClean="0"/>
                    <a:t>CE certified as Medical device AFMPS-FAGG)</a:t>
                  </a:r>
                  <a:br>
                    <a:rPr lang="en-US" sz="1500" kern="1200" dirty="0" smtClean="0"/>
                  </a:br>
                  <a:r>
                    <a:rPr lang="en-US" sz="1500" kern="1200" dirty="0" smtClean="0"/>
                    <a:t>GDPR compliant</a:t>
                  </a:r>
                  <a:br>
                    <a:rPr lang="en-US" sz="1500" kern="1200" dirty="0" smtClean="0"/>
                  </a:br>
                  <a:r>
                    <a:rPr lang="en-US" sz="1500" kern="1200" dirty="0" smtClean="0"/>
                    <a:t>Belgian privacy law compliant</a:t>
                  </a:r>
                  <a:endParaRPr lang="en-US" sz="1500" kern="1200" dirty="0"/>
                </a:p>
              </p:txBody>
            </p:sp>
          </p:grpSp>
          <p:sp>
            <p:nvSpPr>
              <p:cNvPr id="8" name="Up Arrow 7"/>
              <p:cNvSpPr/>
              <p:nvPr/>
            </p:nvSpPr>
            <p:spPr>
              <a:xfrm>
                <a:off x="6084168" y="40770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t>BE </a:t>
                </a:r>
                <a:r>
                  <a:rPr lang="fr-BE" sz="1600" dirty="0" err="1" smtClean="0"/>
                  <a:t>mHealth</a:t>
                </a:r>
                <a:r>
                  <a:rPr lang="fr-BE" sz="1600" dirty="0" smtClean="0"/>
                  <a:t> Validation</a:t>
                </a:r>
                <a:endParaRPr lang="fr-BE" sz="1600" dirty="0"/>
              </a:p>
            </p:txBody>
          </p:sp>
          <p:sp>
            <p:nvSpPr>
              <p:cNvPr id="11" name="Up Arrow 10"/>
              <p:cNvSpPr/>
              <p:nvPr/>
            </p:nvSpPr>
            <p:spPr>
              <a:xfrm>
                <a:off x="5868144" y="22768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smtClean="0"/>
                  <a:t>CostBenefit</a:t>
                </a:r>
                <a:r>
                  <a:rPr lang="fr-BE" sz="1600" dirty="0" smtClean="0"/>
                  <a:t/>
                </a:r>
                <a:br>
                  <a:rPr lang="fr-BE" sz="1600" dirty="0" smtClean="0"/>
                </a:br>
                <a:r>
                  <a:rPr lang="fr-BE" sz="1600" dirty="0" smtClean="0"/>
                  <a:t>Triple </a:t>
                </a:r>
                <a:r>
                  <a:rPr lang="fr-BE" sz="1600" dirty="0" err="1" smtClean="0"/>
                  <a:t>Aim</a:t>
                </a:r>
                <a:endParaRPr lang="fr-BE" sz="1600" dirty="0"/>
              </a:p>
            </p:txBody>
          </p:sp>
          <p:sp>
            <p:nvSpPr>
              <p:cNvPr id="12" name="Right Arrow 11"/>
              <p:cNvSpPr/>
              <p:nvPr/>
            </p:nvSpPr>
            <p:spPr>
              <a:xfrm>
                <a:off x="-540568" y="4365104"/>
                <a:ext cx="2592288" cy="129614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CE </a:t>
                </a:r>
              </a:p>
              <a:p>
                <a:pPr algn="ctr"/>
                <a:r>
                  <a:rPr lang="fr-BE" dirty="0" err="1" smtClean="0"/>
                  <a:t>Medical</a:t>
                </a:r>
                <a:r>
                  <a:rPr lang="fr-BE" dirty="0" smtClean="0"/>
                  <a:t> </a:t>
                </a:r>
                <a:r>
                  <a:rPr lang="fr-BE" dirty="0" err="1" smtClean="0"/>
                  <a:t>device</a:t>
                </a:r>
                <a:endParaRPr lang="fr-BE" dirty="0"/>
              </a:p>
            </p:txBody>
          </p:sp>
        </p:grpSp>
        <p:sp>
          <p:nvSpPr>
            <p:cNvPr id="23" name="Curved Up Arrow 22"/>
            <p:cNvSpPr/>
            <p:nvPr/>
          </p:nvSpPr>
          <p:spPr>
            <a:xfrm>
              <a:off x="1115616" y="5589240"/>
              <a:ext cx="6768752"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grpSp>
    </p:spTree>
    <p:extLst>
      <p:ext uri="{BB962C8B-B14F-4D97-AF65-F5344CB8AC3E}">
        <p14:creationId xmlns:p14="http://schemas.microsoft.com/office/powerpoint/2010/main" val="9126045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err="1" smtClean="0"/>
              <a:t>Roadmap</a:t>
            </a:r>
            <a:r>
              <a:rPr lang="nl-BE" dirty="0" smtClean="0"/>
              <a:t> 2.0 – Overzicht resultaten &amp; Follow-up</a:t>
            </a:r>
            <a:endParaRPr lang="nl-BE" dirty="0"/>
          </a:p>
        </p:txBody>
      </p:sp>
      <p:sp>
        <p:nvSpPr>
          <p:cNvPr id="4099" name="Rectangle 3"/>
          <p:cNvSpPr>
            <a:spLocks noGrp="1" noChangeArrowheads="1"/>
          </p:cNvSpPr>
          <p:nvPr>
            <p:ph idx="1"/>
          </p:nvPr>
        </p:nvSpPr>
        <p:spPr/>
        <p:txBody>
          <a:bodyPr>
            <a:normAutofit/>
          </a:bodyPr>
          <a:lstStyle/>
          <a:p>
            <a:r>
              <a:rPr lang="nl-BE" b="1" dirty="0" smtClean="0"/>
              <a:t>20 actiepunten </a:t>
            </a:r>
            <a:r>
              <a:rPr lang="nl-BE" dirty="0" smtClean="0"/>
              <a:t>omgezet in </a:t>
            </a:r>
            <a:r>
              <a:rPr lang="nl-BE" b="1" dirty="0" smtClean="0"/>
              <a:t>216 objectieve deliverables</a:t>
            </a:r>
          </a:p>
          <a:p>
            <a:r>
              <a:rPr lang="nl-BE" dirty="0" smtClean="0"/>
              <a:t>Stand van zaken</a:t>
            </a:r>
          </a:p>
          <a:p>
            <a:pPr lvl="1"/>
            <a:r>
              <a:rPr lang="nl-BE" dirty="0" smtClean="0"/>
              <a:t>156 </a:t>
            </a:r>
            <a:r>
              <a:rPr lang="nl-BE" dirty="0" err="1" smtClean="0"/>
              <a:t>delivrables</a:t>
            </a:r>
            <a:r>
              <a:rPr lang="nl-BE" dirty="0" smtClean="0"/>
              <a:t> OK</a:t>
            </a:r>
          </a:p>
          <a:p>
            <a:pPr lvl="1"/>
            <a:r>
              <a:rPr lang="nl-BE" dirty="0" smtClean="0"/>
              <a:t>60 </a:t>
            </a:r>
            <a:r>
              <a:rPr lang="nl-BE" dirty="0" err="1" smtClean="0"/>
              <a:t>delivrables</a:t>
            </a:r>
            <a:r>
              <a:rPr lang="nl-BE" dirty="0" smtClean="0"/>
              <a:t> </a:t>
            </a:r>
            <a:r>
              <a:rPr lang="nl-BE" dirty="0" err="1" smtClean="0"/>
              <a:t>ongoing</a:t>
            </a:r>
            <a:endParaRPr lang="nl-BE" dirty="0" smtClean="0"/>
          </a:p>
          <a:p>
            <a:pPr marL="0" indent="0">
              <a:buNone/>
            </a:pPr>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pic>
        <p:nvPicPr>
          <p:cNvPr id="3" name="Picture 2"/>
          <p:cNvPicPr>
            <a:picLocks noChangeAspect="1"/>
          </p:cNvPicPr>
          <p:nvPr/>
        </p:nvPicPr>
        <p:blipFill>
          <a:blip r:embed="rId3"/>
          <a:stretch>
            <a:fillRect/>
          </a:stretch>
        </p:blipFill>
        <p:spPr>
          <a:xfrm>
            <a:off x="2267744" y="3472074"/>
            <a:ext cx="4752528" cy="2856573"/>
          </a:xfrm>
          <a:prstGeom prst="rect">
            <a:avLst/>
          </a:prstGeom>
        </p:spPr>
      </p:pic>
    </p:spTree>
    <p:extLst>
      <p:ext uri="{BB962C8B-B14F-4D97-AF65-F5344CB8AC3E}">
        <p14:creationId xmlns:p14="http://schemas.microsoft.com/office/powerpoint/2010/main" val="415257298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t>eGezondheid</a:t>
            </a:r>
            <a:r>
              <a:rPr lang="nl-BE" dirty="0" smtClean="0"/>
              <a:t> 2.0</a:t>
            </a:r>
            <a:endParaRPr lang="nl-BE" dirty="0"/>
          </a:p>
        </p:txBody>
      </p:sp>
      <p:sp>
        <p:nvSpPr>
          <p:cNvPr id="4099" name="Rectangle 3"/>
          <p:cNvSpPr>
            <a:spLocks noGrp="1" noChangeArrowheads="1"/>
          </p:cNvSpPr>
          <p:nvPr>
            <p:ph idx="1"/>
          </p:nvPr>
        </p:nvSpPr>
        <p:spPr/>
        <p:txBody>
          <a:bodyPr/>
          <a:lstStyle/>
          <a:p>
            <a:pPr marL="514350" indent="-514350">
              <a:buFont typeface="+mj-lt"/>
              <a:buAutoNum type="arabicPeriod" startAt="4"/>
            </a:pPr>
            <a:r>
              <a:rPr lang="nl-BE" dirty="0">
                <a:solidFill>
                  <a:schemeClr val="accent6">
                    <a:lumMod val="75000"/>
                  </a:schemeClr>
                </a:solidFill>
              </a:rPr>
              <a:t>Support &amp; </a:t>
            </a:r>
            <a:r>
              <a:rPr lang="nl-BE" dirty="0" smtClean="0">
                <a:solidFill>
                  <a:schemeClr val="accent6">
                    <a:lumMod val="75000"/>
                  </a:schemeClr>
                </a:solidFill>
              </a:rPr>
              <a:t>Incentives</a:t>
            </a:r>
            <a:endParaRPr lang="nl-BE" dirty="0">
              <a:solidFill>
                <a:schemeClr val="accent6">
                  <a:lumMod val="75000"/>
                </a:schemeClr>
              </a:solidFill>
            </a:endParaRPr>
          </a:p>
          <a:p>
            <a:pPr lvl="1"/>
            <a:r>
              <a:rPr lang="fr-BE" dirty="0" smtClean="0"/>
              <a:t>AP 2: </a:t>
            </a:r>
            <a:r>
              <a:rPr lang="fr-BE" dirty="0" err="1" smtClean="0"/>
              <a:t>Ziekenhuis</a:t>
            </a:r>
            <a:r>
              <a:rPr lang="fr-BE" dirty="0" smtClean="0"/>
              <a:t>-EPD</a:t>
            </a:r>
          </a:p>
          <a:p>
            <a:pPr lvl="1"/>
            <a:r>
              <a:rPr lang="nl-NL" dirty="0" smtClean="0"/>
              <a:t>AP 9: Incentives voor Gebruik</a:t>
            </a:r>
          </a:p>
          <a:p>
            <a:pPr lvl="1"/>
            <a:r>
              <a:rPr lang="fr-BE" dirty="0" smtClean="0"/>
              <a:t>AP 11: </a:t>
            </a:r>
            <a:r>
              <a:rPr lang="fr-BE" dirty="0" err="1" smtClean="0"/>
              <a:t>Communicatie</a:t>
            </a:r>
            <a:endParaRPr lang="fr-BE" dirty="0" smtClean="0"/>
          </a:p>
          <a:p>
            <a:pPr lvl="1"/>
            <a:r>
              <a:rPr lang="nl-NL" dirty="0" smtClean="0"/>
              <a:t>AP 12: Opleiding en ICT-ondersteuning van Zorgverstrekkers</a:t>
            </a:r>
          </a:p>
          <a:p>
            <a:pPr lvl="1"/>
            <a:r>
              <a:rPr lang="nl-NL" dirty="0" smtClean="0"/>
              <a:t>AP 20: </a:t>
            </a:r>
            <a:r>
              <a:rPr lang="nl-NL" dirty="0" err="1" smtClean="0"/>
              <a:t>Governance</a:t>
            </a:r>
            <a:r>
              <a:rPr lang="nl-NL" dirty="0" smtClean="0"/>
              <a:t>, </a:t>
            </a:r>
            <a:r>
              <a:rPr lang="nl-NL" dirty="0" err="1" smtClean="0"/>
              <a:t>roll</a:t>
            </a:r>
            <a:r>
              <a:rPr lang="nl-NL" dirty="0" smtClean="0"/>
              <a:t> out en monitoring </a:t>
            </a:r>
          </a:p>
          <a:p>
            <a:pPr marL="514350" indent="-514350">
              <a:buFont typeface="+mj-lt"/>
              <a:buAutoNum type="arabicPeriod" startAt="5"/>
            </a:pPr>
            <a:r>
              <a:rPr lang="nl-BE" dirty="0">
                <a:solidFill>
                  <a:srgbClr val="7030A0"/>
                </a:solidFill>
              </a:rPr>
              <a:t>Basissystemen</a:t>
            </a:r>
          </a:p>
          <a:p>
            <a:pPr lvl="1"/>
            <a:r>
              <a:rPr lang="nl-NL" dirty="0" smtClean="0"/>
              <a:t>AP 13: Standaarden en terminologiebeleid</a:t>
            </a:r>
          </a:p>
          <a:p>
            <a:pPr lvl="1"/>
            <a:r>
              <a:rPr lang="nl-NL" dirty="0" smtClean="0"/>
              <a:t>AP 17: Veralgemeend </a:t>
            </a:r>
            <a:r>
              <a:rPr lang="nl-NL" dirty="0"/>
              <a:t>gebruik van de </a:t>
            </a:r>
            <a:r>
              <a:rPr lang="nl-NL" dirty="0" err="1">
                <a:solidFill>
                  <a:srgbClr val="087670"/>
                </a:solidFill>
              </a:rPr>
              <a:t>eHealth</a:t>
            </a:r>
            <a:r>
              <a:rPr lang="nl-NL" dirty="0" err="1"/>
              <a:t>Box</a:t>
            </a:r>
            <a:r>
              <a:rPr lang="nl-NL" dirty="0"/>
              <a:t> en gegevens van zorgverstrekkers beschikbaar in </a:t>
            </a:r>
            <a:r>
              <a:rPr lang="nl-NL" dirty="0" err="1"/>
              <a:t>CoBRHA</a:t>
            </a:r>
            <a:endParaRPr lang="nl-NL" dirty="0"/>
          </a:p>
          <a:p>
            <a:pPr lvl="1"/>
            <a:endParaRPr lang="nl-NL" dirty="0" smtClean="0"/>
          </a:p>
          <a:p>
            <a:endParaRPr lang="nl-NL"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a:t>
            </a:fld>
            <a:r>
              <a:rPr lang="fr-BE" smtClean="0"/>
              <a:t> -</a:t>
            </a:r>
            <a:endParaRPr lang="fr-BE" dirty="0"/>
          </a:p>
        </p:txBody>
      </p:sp>
    </p:spTree>
    <p:extLst>
      <p:ext uri="{BB962C8B-B14F-4D97-AF65-F5344CB8AC3E}">
        <p14:creationId xmlns:p14="http://schemas.microsoft.com/office/powerpoint/2010/main" val="1584776225"/>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5576" y="2924944"/>
            <a:ext cx="7772400" cy="1362075"/>
          </a:xfrm>
        </p:spPr>
        <p:txBody>
          <a:bodyPr>
            <a:normAutofit/>
          </a:bodyPr>
          <a:lstStyle/>
          <a:p>
            <a:r>
              <a:rPr lang="nl-BE" smtClean="0">
                <a:solidFill>
                  <a:srgbClr val="C00000"/>
                </a:solidFill>
              </a:rPr>
              <a:t>BEDANKT! </a:t>
            </a:r>
            <a:br>
              <a:rPr lang="nl-BE" smtClean="0">
                <a:solidFill>
                  <a:srgbClr val="C00000"/>
                </a:solidFill>
              </a:rPr>
            </a:br>
            <a:r>
              <a:rPr lang="nl-BE" smtClean="0">
                <a:solidFill>
                  <a:srgbClr val="C00000"/>
                </a:solidFill>
              </a:rPr>
              <a:t>Vragen ?</a:t>
            </a:r>
            <a:endParaRPr lang="nl-BE" dirty="0">
              <a:solidFill>
                <a:srgbClr val="C00000"/>
              </a:solidFill>
            </a:endParaRP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
        <p:nvSpPr>
          <p:cNvPr id="8" name="Date Placeholder 7"/>
          <p:cNvSpPr>
            <a:spLocks noGrp="1"/>
          </p:cNvSpPr>
          <p:nvPr>
            <p:ph type="dt" sz="half" idx="10"/>
          </p:nvPr>
        </p:nvSpPr>
        <p:spPr/>
        <p:txBody>
          <a:bodyPr/>
          <a:lstStyle/>
          <a:p>
            <a:r>
              <a:rPr lang="fr-FR" smtClean="0"/>
              <a:t>17/05/2018</a:t>
            </a:r>
            <a:endParaRPr lang="fr-BE"/>
          </a:p>
        </p:txBody>
      </p:sp>
      <p:sp>
        <p:nvSpPr>
          <p:cNvPr id="3" name="Slide Number Placeholder 2"/>
          <p:cNvSpPr>
            <a:spLocks noGrp="1"/>
          </p:cNvSpPr>
          <p:nvPr>
            <p:ph type="sldNum" sz="quarter" idx="12"/>
          </p:nvPr>
        </p:nvSpPr>
        <p:spPr/>
        <p:txBody>
          <a:bodyPr/>
          <a:lstStyle/>
          <a:p>
            <a:r>
              <a:rPr lang="fr-BE" smtClean="0"/>
              <a:t>- </a:t>
            </a:r>
            <a:fld id="{30A9230E-FFBB-4CCB-ABD7-198084EDE768}" type="slidenum">
              <a:rPr lang="fr-BE" smtClean="0"/>
              <a:pPr/>
              <a:t>70</a:t>
            </a:fld>
            <a:r>
              <a:rPr lang="fr-BE" smtClean="0"/>
              <a:t> -</a:t>
            </a:r>
            <a:endParaRPr lang="fr-BE" dirty="0"/>
          </a:p>
        </p:txBody>
      </p:sp>
    </p:spTree>
    <p:extLst>
      <p:ext uri="{BB962C8B-B14F-4D97-AF65-F5344CB8AC3E}">
        <p14:creationId xmlns:p14="http://schemas.microsoft.com/office/powerpoint/2010/main" val="1174844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a:t>
            </a:r>
            <a:r>
              <a:rPr lang="nl-BE" dirty="0" err="1" smtClean="0"/>
              <a:t>eGezondheid</a:t>
            </a:r>
            <a:r>
              <a:rPr lang="nl-BE" dirty="0" smtClean="0"/>
              <a:t> 2.0</a:t>
            </a:r>
            <a:endParaRPr lang="nl-BE" dirty="0"/>
          </a:p>
        </p:txBody>
      </p:sp>
      <p:sp>
        <p:nvSpPr>
          <p:cNvPr id="4099" name="Rectangle 3"/>
          <p:cNvSpPr>
            <a:spLocks noGrp="1" noChangeArrowheads="1"/>
          </p:cNvSpPr>
          <p:nvPr>
            <p:ph idx="1"/>
          </p:nvPr>
        </p:nvSpPr>
        <p:spPr/>
        <p:txBody>
          <a:bodyPr/>
          <a:lstStyle/>
          <a:p>
            <a:r>
              <a:rPr lang="nl-NL" dirty="0" smtClean="0"/>
              <a:t>Focus op actiedomeinen waarvan het </a:t>
            </a:r>
            <a:r>
              <a:rPr lang="nl-NL" dirty="0" smtClean="0">
                <a:solidFill>
                  <a:srgbClr val="087670"/>
                </a:solidFill>
              </a:rPr>
              <a:t>eHealth</a:t>
            </a:r>
            <a:r>
              <a:rPr lang="nl-NL" dirty="0" smtClean="0"/>
              <a:t>- platform (mede-)projectverantwoordelijke is</a:t>
            </a:r>
          </a:p>
          <a:p>
            <a:pPr lvl="1"/>
            <a:r>
              <a:rPr lang="nl-BE" dirty="0" smtClean="0">
                <a:solidFill>
                  <a:srgbClr val="C00000"/>
                </a:solidFill>
              </a:rPr>
              <a:t>GMD = EMD =&gt; </a:t>
            </a:r>
            <a:r>
              <a:rPr lang="nl-BE" dirty="0" err="1" smtClean="0">
                <a:solidFill>
                  <a:srgbClr val="C00000"/>
                </a:solidFill>
              </a:rPr>
              <a:t>SumEHR</a:t>
            </a:r>
            <a:endParaRPr lang="nl-BE" dirty="0" smtClean="0">
              <a:solidFill>
                <a:srgbClr val="C00000"/>
              </a:solidFill>
            </a:endParaRPr>
          </a:p>
          <a:p>
            <a:pPr lvl="1"/>
            <a:r>
              <a:rPr lang="nl-BE" dirty="0" smtClean="0">
                <a:solidFill>
                  <a:schemeClr val="accent6">
                    <a:lumMod val="75000"/>
                  </a:schemeClr>
                </a:solidFill>
              </a:rPr>
              <a:t>ziekenhuis-EPD</a:t>
            </a:r>
          </a:p>
          <a:p>
            <a:pPr lvl="1"/>
            <a:r>
              <a:rPr lang="fr-BE" dirty="0" err="1" smtClean="0">
                <a:solidFill>
                  <a:srgbClr val="00B050"/>
                </a:solidFill>
              </a:rPr>
              <a:t>elektronisch</a:t>
            </a:r>
            <a:r>
              <a:rPr lang="fr-BE" dirty="0" smtClean="0">
                <a:solidFill>
                  <a:srgbClr val="00B050"/>
                </a:solidFill>
              </a:rPr>
              <a:t> </a:t>
            </a:r>
            <a:r>
              <a:rPr lang="fr-BE" dirty="0" err="1" smtClean="0">
                <a:solidFill>
                  <a:srgbClr val="00B050"/>
                </a:solidFill>
              </a:rPr>
              <a:t>voorschrift</a:t>
            </a:r>
            <a:endParaRPr lang="fr-BE" dirty="0" smtClean="0">
              <a:solidFill>
                <a:srgbClr val="00B050"/>
              </a:solidFill>
            </a:endParaRPr>
          </a:p>
          <a:p>
            <a:pPr lvl="1"/>
            <a:r>
              <a:rPr lang="nl-BE" dirty="0" smtClean="0">
                <a:solidFill>
                  <a:srgbClr val="00B050"/>
                </a:solidFill>
              </a:rPr>
              <a:t>gegevensdeling/hubs &amp; </a:t>
            </a:r>
            <a:r>
              <a:rPr lang="nl-BE" dirty="0" err="1" smtClean="0">
                <a:solidFill>
                  <a:srgbClr val="00B050"/>
                </a:solidFill>
              </a:rPr>
              <a:t>metahubs</a:t>
            </a:r>
            <a:endParaRPr lang="nl-BE" dirty="0" smtClean="0">
              <a:solidFill>
                <a:srgbClr val="00B050"/>
              </a:solidFill>
            </a:endParaRPr>
          </a:p>
          <a:p>
            <a:pPr lvl="1"/>
            <a:r>
              <a:rPr lang="nl-NL" dirty="0" smtClean="0">
                <a:solidFill>
                  <a:schemeClr val="accent6">
                    <a:lumMod val="75000"/>
                  </a:schemeClr>
                </a:solidFill>
              </a:rPr>
              <a:t>incentives voor gebruik</a:t>
            </a:r>
          </a:p>
          <a:p>
            <a:pPr lvl="1"/>
            <a:r>
              <a:rPr lang="nl-NL" dirty="0" smtClean="0">
                <a:solidFill>
                  <a:srgbClr val="00B050"/>
                </a:solidFill>
              </a:rPr>
              <a:t>toegang tot de gegevens door de patiënt</a:t>
            </a:r>
          </a:p>
          <a:p>
            <a:pPr lvl="1"/>
            <a:r>
              <a:rPr lang="nl-BE" dirty="0" smtClean="0">
                <a:solidFill>
                  <a:srgbClr val="C00000"/>
                </a:solidFill>
              </a:rPr>
              <a:t>administratieve vereenvoudiging</a:t>
            </a:r>
          </a:p>
          <a:p>
            <a:pPr lvl="1"/>
            <a:r>
              <a:rPr lang="nl-BE" dirty="0" err="1" smtClean="0">
                <a:solidFill>
                  <a:srgbClr val="7030A0"/>
                </a:solidFill>
              </a:rPr>
              <a:t>eHealthBox</a:t>
            </a:r>
            <a:r>
              <a:rPr lang="nl-BE" dirty="0" smtClean="0">
                <a:solidFill>
                  <a:srgbClr val="7030A0"/>
                </a:solidFill>
              </a:rPr>
              <a:t> &amp; UPPAD</a:t>
            </a:r>
          </a:p>
          <a:p>
            <a:pPr lvl="1"/>
            <a:r>
              <a:rPr lang="nl-BE" dirty="0" smtClean="0">
                <a:solidFill>
                  <a:srgbClr val="00B050"/>
                </a:solidFill>
              </a:rPr>
              <a:t>mobile Health</a:t>
            </a:r>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a:t>
            </a:fld>
            <a:r>
              <a:rPr lang="fr-BE" smtClean="0"/>
              <a:t> -</a:t>
            </a:r>
            <a:endParaRPr lang="fr-BE" dirty="0"/>
          </a:p>
        </p:txBody>
      </p:sp>
    </p:spTree>
    <p:extLst>
      <p:ext uri="{BB962C8B-B14F-4D97-AF65-F5344CB8AC3E}">
        <p14:creationId xmlns:p14="http://schemas.microsoft.com/office/powerpoint/2010/main" val="57898072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Actie 1: GMD = EMD =&gt; SumEHR</a:t>
            </a:r>
            <a:endParaRPr lang="nl-BE" dirty="0"/>
          </a:p>
        </p:txBody>
      </p:sp>
      <p:sp>
        <p:nvSpPr>
          <p:cNvPr id="4099" name="Rectangle 3"/>
          <p:cNvSpPr>
            <a:spLocks noGrp="1" noChangeArrowheads="1"/>
          </p:cNvSpPr>
          <p:nvPr>
            <p:ph idx="1"/>
          </p:nvPr>
        </p:nvSpPr>
        <p:spPr/>
        <p:txBody>
          <a:bodyPr/>
          <a:lstStyle/>
          <a:p>
            <a:r>
              <a:rPr lang="nl-BE" dirty="0" smtClean="0"/>
              <a:t>Om de kwaliteit van de zorg te waarborgen en de patiënt correct te informeren, registreert de huisarts de medische gegevens in een EMD (Elektronisch Medisch Dossier)</a:t>
            </a:r>
          </a:p>
          <a:p>
            <a:endParaRPr lang="nl-BE" dirty="0" smtClean="0"/>
          </a:p>
          <a:p>
            <a:r>
              <a:rPr lang="nl-BE" dirty="0" smtClean="0"/>
              <a:t>Het EMD is de authentieke bron voor gegevensdeling door de huisarts</a:t>
            </a:r>
          </a:p>
          <a:p>
            <a:endParaRPr lang="nl-BE" dirty="0" smtClean="0"/>
          </a:p>
          <a:p>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endParaRPr lang="nl-BE" dirty="0" smtClean="0"/>
          </a:p>
          <a:p>
            <a:endParaRPr lang="nl-BE" dirty="0" smtClean="0"/>
          </a:p>
          <a:p>
            <a:endParaRPr lang="nl-BE" dirty="0" smtClean="0"/>
          </a:p>
          <a:p>
            <a:pPr lvl="1"/>
            <a:endParaRPr lang="nl-BE" dirty="0" smtClean="0"/>
          </a:p>
          <a:p>
            <a:endParaRPr lang="nl-BE" dirty="0" smtClean="0"/>
          </a:p>
          <a:p>
            <a:endParaRPr lang="nl-BE" dirty="0" smtClean="0"/>
          </a:p>
          <a:p>
            <a:pPr lvl="1"/>
            <a:endParaRPr lang="nl-BE" dirty="0" smtClean="0"/>
          </a:p>
          <a:p>
            <a:pPr lvl="1"/>
            <a:endParaRPr lang="nl-BE" dirty="0" smtClean="0"/>
          </a:p>
          <a:p>
            <a:pPr lvl="1"/>
            <a:endParaRPr lang="nl-BE" dirty="0" smtClean="0"/>
          </a:p>
          <a:p>
            <a:endParaRPr lang="nl-BE" dirty="0" smtClean="0"/>
          </a:p>
          <a:p>
            <a:endParaRPr lang="nl-BE" dirty="0" smtClean="0"/>
          </a:p>
          <a:p>
            <a:endParaRPr lang="nl-BE" dirty="0" smtClean="0"/>
          </a:p>
          <a:p>
            <a:endParaRPr lang="nl-BE" dirty="0" smtClean="0"/>
          </a:p>
          <a:p>
            <a:pPr lvl="1"/>
            <a:endParaRPr lang="nl-BE" dirty="0" smtClean="0"/>
          </a:p>
          <a:p>
            <a:endParaRPr lang="nl-BE" dirty="0" smtClean="0"/>
          </a:p>
        </p:txBody>
      </p:sp>
      <p:sp>
        <p:nvSpPr>
          <p:cNvPr id="6" name="Date Placeholder 5"/>
          <p:cNvSpPr>
            <a:spLocks noGrp="1"/>
          </p:cNvSpPr>
          <p:nvPr>
            <p:ph type="dt" sz="half" idx="2"/>
          </p:nvPr>
        </p:nvSpPr>
        <p:spPr/>
        <p:txBody>
          <a:bodyPr/>
          <a:lstStyle/>
          <a:p>
            <a:r>
              <a:rPr lang="fr-FR" smtClean="0"/>
              <a:t>17/05/2018</a:t>
            </a: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9</a:t>
            </a:fld>
            <a:r>
              <a:rPr lang="fr-BE" smtClean="0"/>
              <a:t> -</a:t>
            </a:r>
            <a:endParaRPr lang="fr-BE" dirty="0"/>
          </a:p>
        </p:txBody>
      </p:sp>
    </p:spTree>
    <p:extLst>
      <p:ext uri="{BB962C8B-B14F-4D97-AF65-F5344CB8AC3E}">
        <p14:creationId xmlns:p14="http://schemas.microsoft.com/office/powerpoint/2010/main" val="343859705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3605</Words>
  <Application>Microsoft Office PowerPoint</Application>
  <PresentationFormat>On-screen Show (4:3)</PresentationFormat>
  <Paragraphs>1023</Paragraphs>
  <Slides>70</Slides>
  <Notes>55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70</vt:i4>
      </vt:variant>
    </vt:vector>
  </HeadingPairs>
  <TitlesOfParts>
    <vt:vector size="79" baseType="lpstr">
      <vt:lpstr>Arial</vt:lpstr>
      <vt:lpstr>Calibri</vt:lpstr>
      <vt:lpstr>Calibri Light</vt:lpstr>
      <vt:lpstr>Times New Roman</vt:lpstr>
      <vt:lpstr>Wingdings</vt:lpstr>
      <vt:lpstr>Office Theme</vt:lpstr>
      <vt:lpstr>Custom Design</vt:lpstr>
      <vt:lpstr>1_Custom Design</vt:lpstr>
      <vt:lpstr>2_Custom Design</vt:lpstr>
      <vt:lpstr>eGezondheid: stand van zaken en recente ontwikkelingen</vt:lpstr>
      <vt:lpstr>Roadmap eGezondheid 2.0</vt:lpstr>
      <vt:lpstr>Roadmap eGezondheid 2.0</vt:lpstr>
      <vt:lpstr>Roadmap eGezondheid 2.0</vt:lpstr>
      <vt:lpstr>Roadmap eGezondheid 2.0</vt:lpstr>
      <vt:lpstr>Roadmap eGezondheid 2.0</vt:lpstr>
      <vt:lpstr>Roadmap eGezondheid 2.0</vt:lpstr>
      <vt:lpstr>Roadmap eGezondheid 2.0</vt:lpstr>
      <vt:lpstr>Actie 1: GMD = EMD =&gt; SumEHR</vt:lpstr>
      <vt:lpstr>Actie 1: GMD = EMD =&gt; SumEHR</vt:lpstr>
      <vt:lpstr>Actie 1: GMD = EMD =&gt; SumEHR</vt:lpstr>
      <vt:lpstr>Actie 1: GMD = EMD =&gt; SumEHR</vt:lpstr>
      <vt:lpstr>Actiepunt 2: ziekenhuis-EPD</vt:lpstr>
      <vt:lpstr>Actiepunt 2: ziekenhuis-EPD</vt:lpstr>
      <vt:lpstr>Actiepunt 2: ziekenhuis-EPD</vt:lpstr>
      <vt:lpstr>Actie 2: ziekenhuis-EPD</vt:lpstr>
      <vt:lpstr>Actie 2: ziekenhuis-EPD</vt:lpstr>
      <vt:lpstr>Actiepunt 2: ziekenhuis-EPD</vt:lpstr>
      <vt:lpstr>Acties 5 &amp; 6 : Gegevensdeling</vt:lpstr>
      <vt:lpstr>Acties 5 &amp; 6 : Gegevensdeling</vt:lpstr>
      <vt:lpstr>Acties 5 &amp; 6 : Gegevensdeling</vt:lpstr>
      <vt:lpstr>Hubs &amp; Metahub - Schema</vt:lpstr>
      <vt:lpstr>Acties 5 &amp; 6 : Hubs &amp; Metahub</vt:lpstr>
      <vt:lpstr>Acties 5 &amp; 6 : Gegevensdeling</vt:lpstr>
      <vt:lpstr>Acties 5 &amp; 6 : Gegevensdeling</vt:lpstr>
      <vt:lpstr>Acties 5 &amp; 6 : Gegevensdeling</vt:lpstr>
      <vt:lpstr>Acties 5 &amp; 6 : Gegevensdeling</vt:lpstr>
      <vt:lpstr>Acties 5 &amp; 6 : Gegevensdeling</vt:lpstr>
      <vt:lpstr>Acties 5 &amp; 6 : Gegevensdeling</vt:lpstr>
      <vt:lpstr>Acties 5 &amp; 6 : Gegevensdeling</vt:lpstr>
      <vt:lpstr>Acties 5 &amp; 6 : Gegevensdeling</vt:lpstr>
      <vt:lpstr>Acties 5 &amp; 6 : Gegevensdeling</vt:lpstr>
      <vt:lpstr>Actiepunt 4: elektronisch voorschrift</vt:lpstr>
      <vt:lpstr>Actiepunt 4: elektronisch voorschrift</vt:lpstr>
      <vt:lpstr>Actiepunt 4: elektronisch voorschrift</vt:lpstr>
      <vt:lpstr>Actiepunt 4: elektronisch voorschrift</vt:lpstr>
      <vt:lpstr>Actiepunt 4: elektronisch voorschrift</vt:lpstr>
      <vt:lpstr>Actiepunt 4: elektronisch voorschrift</vt:lpstr>
      <vt:lpstr>Actie 4: PARIS Prescription &amp; Autorisation Requesting Information System</vt:lpstr>
      <vt:lpstr>Actie 4: PARIS Prescription &amp; Autorisation Requesting Information System</vt:lpstr>
      <vt:lpstr>Actie 9: Incentives voor gebruik</vt:lpstr>
      <vt:lpstr>Actie 9: Incentives voor gebruik</vt:lpstr>
      <vt:lpstr>Actie 9: Incentives voor gebruik</vt:lpstr>
      <vt:lpstr>Actie10: Toegang tot de gegevens door de patiënt</vt:lpstr>
      <vt:lpstr>Actie10: Toegang tot de gegevens door de patiënt </vt:lpstr>
      <vt:lpstr>Actie10: Toegang tot de gegevens door de patiënt </vt:lpstr>
      <vt:lpstr>Actie10: Toegang tot de gegevens door de patiënt </vt:lpstr>
      <vt:lpstr>Actie10: Toegang tot de gegevens door de patiënt </vt:lpstr>
      <vt:lpstr>Actueel goedgekeurde authenticatiemiddelen</vt:lpstr>
      <vt:lpstr>Actie 15 : Administratieve vereenvoudiging</vt:lpstr>
      <vt:lpstr>Actie 15 : Back2Work</vt:lpstr>
      <vt:lpstr>Actie 15 : Back2Work</vt:lpstr>
      <vt:lpstr>Actie 15 : Back2Work</vt:lpstr>
      <vt:lpstr>Actie 15 : Mult-eMediatt</vt:lpstr>
      <vt:lpstr>Actie 15 : Mult-eMediatt</vt:lpstr>
      <vt:lpstr>Actie 15 : MyCareNet eAttest </vt:lpstr>
      <vt:lpstr>Actie 17: eHealthBox</vt:lpstr>
      <vt:lpstr>Actie 17: eHealthBox</vt:lpstr>
      <vt:lpstr>Actie 17: eHealthBox</vt:lpstr>
      <vt:lpstr>Actie 17: UPPAD</vt:lpstr>
      <vt:lpstr>Actie 17: UPPAD</vt:lpstr>
      <vt:lpstr>Actie 17: UPPAD</vt:lpstr>
      <vt:lpstr>Actie 17: UPPAD</vt:lpstr>
      <vt:lpstr>Actie 19: Mobile Health</vt:lpstr>
      <vt:lpstr>Actie 19: Mobile Health</vt:lpstr>
      <vt:lpstr>Actie 19: Mobile Health</vt:lpstr>
      <vt:lpstr>Actie 19: Mobile Health</vt:lpstr>
      <vt:lpstr>Mobile health applications validation piramid</vt:lpstr>
      <vt:lpstr>Roadmap 2.0 – Overzicht resultaten &amp; Follow-up</vt:lpstr>
      <vt:lpstr>BEDANKT!  Vragen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Frank Robben (KSZ-BCSS)</cp:lastModifiedBy>
  <cp:revision>201</cp:revision>
  <dcterms:created xsi:type="dcterms:W3CDTF">2017-09-11T11:22:14Z</dcterms:created>
  <dcterms:modified xsi:type="dcterms:W3CDTF">2018-05-17T06:33:13Z</dcterms:modified>
</cp:coreProperties>
</file>