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5"/>
  </p:sldMasterIdLst>
  <p:notesMasterIdLst>
    <p:notesMasterId r:id="rId40"/>
  </p:notesMasterIdLst>
  <p:handoutMasterIdLst>
    <p:handoutMasterId r:id="rId41"/>
  </p:handoutMasterIdLst>
  <p:sldIdLst>
    <p:sldId id="826" r:id="rId6"/>
    <p:sldId id="983" r:id="rId7"/>
    <p:sldId id="919" r:id="rId8"/>
    <p:sldId id="1005" r:id="rId9"/>
    <p:sldId id="969" r:id="rId10"/>
    <p:sldId id="1006" r:id="rId11"/>
    <p:sldId id="1007" r:id="rId12"/>
    <p:sldId id="972" r:id="rId13"/>
    <p:sldId id="970" r:id="rId14"/>
    <p:sldId id="973" r:id="rId15"/>
    <p:sldId id="997" r:id="rId16"/>
    <p:sldId id="999" r:id="rId17"/>
    <p:sldId id="1001" r:id="rId18"/>
    <p:sldId id="1009" r:id="rId19"/>
    <p:sldId id="1010" r:id="rId20"/>
    <p:sldId id="978" r:id="rId21"/>
    <p:sldId id="976" r:id="rId22"/>
    <p:sldId id="977" r:id="rId23"/>
    <p:sldId id="986" r:id="rId24"/>
    <p:sldId id="980" r:id="rId25"/>
    <p:sldId id="985" r:id="rId26"/>
    <p:sldId id="987" r:id="rId27"/>
    <p:sldId id="982" r:id="rId28"/>
    <p:sldId id="1011" r:id="rId29"/>
    <p:sldId id="1012" r:id="rId30"/>
    <p:sldId id="1013" r:id="rId31"/>
    <p:sldId id="1014" r:id="rId32"/>
    <p:sldId id="993" r:id="rId33"/>
    <p:sldId id="994" r:id="rId34"/>
    <p:sldId id="995" r:id="rId35"/>
    <p:sldId id="996" r:id="rId36"/>
    <p:sldId id="1000" r:id="rId37"/>
    <p:sldId id="988" r:id="rId38"/>
    <p:sldId id="990" r:id="rId3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27C"/>
    <a:srgbClr val="57B7CB"/>
    <a:srgbClr val="002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4838" autoAdjust="0"/>
  </p:normalViewPr>
  <p:slideViewPr>
    <p:cSldViewPr snapToGrid="0">
      <p:cViewPr varScale="1">
        <p:scale>
          <a:sx n="98" d="100"/>
          <a:sy n="98" d="100"/>
        </p:scale>
        <p:origin x="166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5D780-AB1E-4AA0-BF23-25E3C68F931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BE"/>
        </a:p>
      </dgm:t>
    </dgm:pt>
    <dgm:pt modelId="{0A7BCDE9-6654-4918-9BDE-1C7A31147212}">
      <dgm:prSet phldrT="[Text]"/>
      <dgm:spPr>
        <a:solidFill>
          <a:schemeClr val="accent1">
            <a:lumMod val="40000"/>
            <a:lumOff val="60000"/>
          </a:schemeClr>
        </a:solidFill>
      </dgm:spPr>
      <dgm:t>
        <a:bodyPr/>
        <a:lstStyle/>
        <a:p>
          <a:r>
            <a:rPr lang="nl-BE" dirty="0" smtClean="0"/>
            <a:t>Prestige &amp; media-aandacht</a:t>
          </a:r>
          <a:endParaRPr lang="fr-BE" dirty="0"/>
        </a:p>
      </dgm:t>
    </dgm:pt>
    <dgm:pt modelId="{F2005049-F774-4FB2-ACFC-3FD2B538B751}" type="parTrans" cxnId="{13017FF5-0B62-4D16-BB4F-58818B6E2A0E}">
      <dgm:prSet/>
      <dgm:spPr/>
      <dgm:t>
        <a:bodyPr/>
        <a:lstStyle/>
        <a:p>
          <a:endParaRPr lang="fr-BE"/>
        </a:p>
      </dgm:t>
    </dgm:pt>
    <dgm:pt modelId="{7266BB6C-612F-413E-9309-1D8F183F7B63}" type="sibTrans" cxnId="{13017FF5-0B62-4D16-BB4F-58818B6E2A0E}">
      <dgm:prSet/>
      <dgm:spPr>
        <a:ln>
          <a:solidFill>
            <a:schemeClr val="accent1"/>
          </a:solidFill>
        </a:ln>
      </dgm:spPr>
      <dgm:t>
        <a:bodyPr/>
        <a:lstStyle/>
        <a:p>
          <a:endParaRPr lang="fr-BE"/>
        </a:p>
      </dgm:t>
    </dgm:pt>
    <dgm:pt modelId="{EFA0F17D-A39D-4CA4-8051-4A9D46F601CB}">
      <dgm:prSet phldrT="[Text]"/>
      <dgm:spPr>
        <a:solidFill>
          <a:schemeClr val="accent1">
            <a:lumMod val="60000"/>
            <a:lumOff val="40000"/>
          </a:schemeClr>
        </a:solidFill>
      </dgm:spPr>
      <dgm:t>
        <a:bodyPr/>
        <a:lstStyle/>
        <a:p>
          <a:r>
            <a:rPr lang="nl-BE" dirty="0" smtClean="0"/>
            <a:t>Ontdekken mogelijkheden nieuwe technologie</a:t>
          </a:r>
          <a:br>
            <a:rPr lang="nl-BE" dirty="0" smtClean="0"/>
          </a:br>
          <a:r>
            <a:rPr lang="nl-BE" dirty="0" smtClean="0"/>
            <a:t>(business niveau)</a:t>
          </a:r>
          <a:endParaRPr lang="fr-BE" dirty="0"/>
        </a:p>
      </dgm:t>
    </dgm:pt>
    <dgm:pt modelId="{C86C9FDB-ABFA-470B-8EE3-AE0613D3AE79}" type="parTrans" cxnId="{F0C31012-F7E6-4E3A-B0C9-F5E5E2A10CCF}">
      <dgm:prSet/>
      <dgm:spPr/>
      <dgm:t>
        <a:bodyPr/>
        <a:lstStyle/>
        <a:p>
          <a:endParaRPr lang="fr-BE"/>
        </a:p>
      </dgm:t>
    </dgm:pt>
    <dgm:pt modelId="{0ADF048D-03D6-4584-BF2B-8C1ECF73C541}" type="sibTrans" cxnId="{F0C31012-F7E6-4E3A-B0C9-F5E5E2A10CCF}">
      <dgm:prSet/>
      <dgm:spPr/>
      <dgm:t>
        <a:bodyPr/>
        <a:lstStyle/>
        <a:p>
          <a:endParaRPr lang="fr-BE"/>
        </a:p>
      </dgm:t>
    </dgm:pt>
    <dgm:pt modelId="{DC84A6E8-282D-4B32-B173-390DD6B112E8}">
      <dgm:prSet phldrT="[Text]"/>
      <dgm:spPr>
        <a:solidFill>
          <a:schemeClr val="accent1"/>
        </a:solidFill>
      </dgm:spPr>
      <dgm:t>
        <a:bodyPr/>
        <a:lstStyle/>
        <a:p>
          <a:r>
            <a:rPr lang="nl-BE" dirty="0" smtClean="0"/>
            <a:t>Verwerven technische kennis &amp; competenties</a:t>
          </a:r>
          <a:br>
            <a:rPr lang="nl-BE" dirty="0" smtClean="0"/>
          </a:br>
          <a:r>
            <a:rPr lang="nl-BE" dirty="0" smtClean="0"/>
            <a:t>→ integreer een leertraject</a:t>
          </a:r>
          <a:endParaRPr lang="fr-BE" dirty="0"/>
        </a:p>
      </dgm:t>
    </dgm:pt>
    <dgm:pt modelId="{6F4984F7-DF4C-4E69-9F6D-8764335AD568}" type="parTrans" cxnId="{D4F42977-38A9-465C-ACAC-DC9B80C23EF7}">
      <dgm:prSet/>
      <dgm:spPr/>
      <dgm:t>
        <a:bodyPr/>
        <a:lstStyle/>
        <a:p>
          <a:endParaRPr lang="fr-BE"/>
        </a:p>
      </dgm:t>
    </dgm:pt>
    <dgm:pt modelId="{51B5CE02-B962-432B-8F8A-35D61559C4E2}" type="sibTrans" cxnId="{D4F42977-38A9-465C-ACAC-DC9B80C23EF7}">
      <dgm:prSet/>
      <dgm:spPr/>
      <dgm:t>
        <a:bodyPr/>
        <a:lstStyle/>
        <a:p>
          <a:endParaRPr lang="fr-BE"/>
        </a:p>
      </dgm:t>
    </dgm:pt>
    <dgm:pt modelId="{A91E4C5B-0B15-4C40-B148-59E59F0D9C43}">
      <dgm:prSet phldrT="[Text]"/>
      <dgm:spPr>
        <a:solidFill>
          <a:schemeClr val="accent1">
            <a:lumMod val="75000"/>
          </a:schemeClr>
        </a:solidFill>
      </dgm:spPr>
      <dgm:t>
        <a:bodyPr/>
        <a:lstStyle/>
        <a:p>
          <a:r>
            <a:rPr lang="nl-BE" dirty="0" smtClean="0"/>
            <a:t>Voorbereiding </a:t>
          </a:r>
          <a:r>
            <a:rPr lang="nl-BE" dirty="0" err="1" smtClean="0"/>
            <a:t>inproductiestelling</a:t>
          </a:r>
          <a:endParaRPr lang="nl-BE" dirty="0" smtClean="0"/>
        </a:p>
        <a:p>
          <a:r>
            <a:rPr lang="nl-BE" dirty="0" smtClean="0"/>
            <a:t>→ vereist gedegen analyse</a:t>
          </a:r>
          <a:endParaRPr lang="fr-BE" dirty="0"/>
        </a:p>
      </dgm:t>
    </dgm:pt>
    <dgm:pt modelId="{170A7248-AEC4-4D74-A20F-651362B68100}" type="parTrans" cxnId="{E47208AD-E476-417C-BD15-92DD82356CD8}">
      <dgm:prSet/>
      <dgm:spPr/>
      <dgm:t>
        <a:bodyPr/>
        <a:lstStyle/>
        <a:p>
          <a:endParaRPr lang="fr-BE"/>
        </a:p>
      </dgm:t>
    </dgm:pt>
    <dgm:pt modelId="{4584F930-BCF2-4C19-B548-12511BC9F3A0}" type="sibTrans" cxnId="{E47208AD-E476-417C-BD15-92DD82356CD8}">
      <dgm:prSet/>
      <dgm:spPr/>
      <dgm:t>
        <a:bodyPr/>
        <a:lstStyle/>
        <a:p>
          <a:endParaRPr lang="fr-BE"/>
        </a:p>
      </dgm:t>
    </dgm:pt>
    <dgm:pt modelId="{7474076D-77C4-436B-83CA-F6F0698D1ED2}" type="pres">
      <dgm:prSet presAssocID="{86B5D780-AB1E-4AA0-BF23-25E3C68F9313}" presName="Name0" presStyleCnt="0">
        <dgm:presLayoutVars>
          <dgm:chMax val="7"/>
          <dgm:chPref val="7"/>
          <dgm:dir/>
        </dgm:presLayoutVars>
      </dgm:prSet>
      <dgm:spPr/>
      <dgm:t>
        <a:bodyPr/>
        <a:lstStyle/>
        <a:p>
          <a:endParaRPr lang="fr-BE"/>
        </a:p>
      </dgm:t>
    </dgm:pt>
    <dgm:pt modelId="{C89516A1-3B34-4B3B-B903-1E232F5259A2}" type="pres">
      <dgm:prSet presAssocID="{86B5D780-AB1E-4AA0-BF23-25E3C68F9313}" presName="Name1" presStyleCnt="0"/>
      <dgm:spPr/>
    </dgm:pt>
    <dgm:pt modelId="{4B20915B-9390-4340-BCFA-1D10C7789AF0}" type="pres">
      <dgm:prSet presAssocID="{86B5D780-AB1E-4AA0-BF23-25E3C68F9313}" presName="cycle" presStyleCnt="0"/>
      <dgm:spPr/>
    </dgm:pt>
    <dgm:pt modelId="{CBFF2C67-C925-4A32-B45B-A3F52223743C}" type="pres">
      <dgm:prSet presAssocID="{86B5D780-AB1E-4AA0-BF23-25E3C68F9313}" presName="srcNode" presStyleLbl="node1" presStyleIdx="0" presStyleCnt="4"/>
      <dgm:spPr/>
    </dgm:pt>
    <dgm:pt modelId="{41F68A80-07D8-4B04-A02E-D2D0AA551CEF}" type="pres">
      <dgm:prSet presAssocID="{86B5D780-AB1E-4AA0-BF23-25E3C68F9313}" presName="conn" presStyleLbl="parChTrans1D2" presStyleIdx="0" presStyleCnt="1"/>
      <dgm:spPr/>
      <dgm:t>
        <a:bodyPr/>
        <a:lstStyle/>
        <a:p>
          <a:endParaRPr lang="fr-BE"/>
        </a:p>
      </dgm:t>
    </dgm:pt>
    <dgm:pt modelId="{733928D0-8428-46D8-822C-EBAB0CE57AE5}" type="pres">
      <dgm:prSet presAssocID="{86B5D780-AB1E-4AA0-BF23-25E3C68F9313}" presName="extraNode" presStyleLbl="node1" presStyleIdx="0" presStyleCnt="4"/>
      <dgm:spPr/>
    </dgm:pt>
    <dgm:pt modelId="{8A96D298-7207-439E-A58D-ACBCAD4E6218}" type="pres">
      <dgm:prSet presAssocID="{86B5D780-AB1E-4AA0-BF23-25E3C68F9313}" presName="dstNode" presStyleLbl="node1" presStyleIdx="0" presStyleCnt="4"/>
      <dgm:spPr/>
    </dgm:pt>
    <dgm:pt modelId="{1B81106F-B39B-4565-87F8-33F7CB124755}" type="pres">
      <dgm:prSet presAssocID="{0A7BCDE9-6654-4918-9BDE-1C7A31147212}" presName="text_1" presStyleLbl="node1" presStyleIdx="0" presStyleCnt="4" custScaleY="106506">
        <dgm:presLayoutVars>
          <dgm:bulletEnabled val="1"/>
        </dgm:presLayoutVars>
      </dgm:prSet>
      <dgm:spPr/>
      <dgm:t>
        <a:bodyPr/>
        <a:lstStyle/>
        <a:p>
          <a:endParaRPr lang="fr-BE"/>
        </a:p>
      </dgm:t>
    </dgm:pt>
    <dgm:pt modelId="{00B2366B-289B-42A4-ACC8-39B4B34C2897}" type="pres">
      <dgm:prSet presAssocID="{0A7BCDE9-6654-4918-9BDE-1C7A31147212}" presName="accent_1" presStyleCnt="0"/>
      <dgm:spPr/>
    </dgm:pt>
    <dgm:pt modelId="{C9329778-F0D9-4228-B99A-9054DFF35B29}" type="pres">
      <dgm:prSet presAssocID="{0A7BCDE9-6654-4918-9BDE-1C7A31147212}" presName="accentRepeatNode" presStyleLbl="solidFgAcc1" presStyleIdx="0" presStyleCnt="4"/>
      <dgm:spPr>
        <a:blipFill rotWithShape="0">
          <a:blip xmlns:r="http://schemas.openxmlformats.org/officeDocument/2006/relationships" r:embed="rId1"/>
          <a:stretch>
            <a:fillRect/>
          </a:stretch>
        </a:blipFill>
        <a:ln>
          <a:solidFill>
            <a:schemeClr val="accent1"/>
          </a:solidFill>
        </a:ln>
      </dgm:spPr>
      <dgm:t>
        <a:bodyPr/>
        <a:lstStyle/>
        <a:p>
          <a:endParaRPr lang="fr-BE"/>
        </a:p>
      </dgm:t>
    </dgm:pt>
    <dgm:pt modelId="{B06D7E4D-4D2E-4300-BA55-5FE02D72A173}" type="pres">
      <dgm:prSet presAssocID="{EFA0F17D-A39D-4CA4-8051-4A9D46F601CB}" presName="text_2" presStyleLbl="node1" presStyleIdx="1" presStyleCnt="4" custScaleY="106506">
        <dgm:presLayoutVars>
          <dgm:bulletEnabled val="1"/>
        </dgm:presLayoutVars>
      </dgm:prSet>
      <dgm:spPr/>
      <dgm:t>
        <a:bodyPr/>
        <a:lstStyle/>
        <a:p>
          <a:endParaRPr lang="fr-BE"/>
        </a:p>
      </dgm:t>
    </dgm:pt>
    <dgm:pt modelId="{8788DDF4-57A2-4854-BDED-B9B1EA86DFD9}" type="pres">
      <dgm:prSet presAssocID="{EFA0F17D-A39D-4CA4-8051-4A9D46F601CB}" presName="accent_2" presStyleCnt="0"/>
      <dgm:spPr/>
    </dgm:pt>
    <dgm:pt modelId="{AD78BEAB-E486-46F5-929E-B23FB98A2A33}" type="pres">
      <dgm:prSet presAssocID="{EFA0F17D-A39D-4CA4-8051-4A9D46F601CB}" presName="accentRepeatNode" presStyleLbl="solidFgAcc1" presStyleIdx="1" presStyleCnt="4"/>
      <dgm:spPr>
        <a:blipFill rotWithShape="0">
          <a:blip xmlns:r="http://schemas.openxmlformats.org/officeDocument/2006/relationships" r:embed="rId2"/>
          <a:stretch>
            <a:fillRect/>
          </a:stretch>
        </a:blipFill>
        <a:ln>
          <a:solidFill>
            <a:schemeClr val="accent1"/>
          </a:solidFill>
        </a:ln>
      </dgm:spPr>
      <dgm:t>
        <a:bodyPr/>
        <a:lstStyle/>
        <a:p>
          <a:endParaRPr lang="fr-BE"/>
        </a:p>
      </dgm:t>
    </dgm:pt>
    <dgm:pt modelId="{025FA08B-9EBA-4B33-8D5E-49AC4755CE28}" type="pres">
      <dgm:prSet presAssocID="{DC84A6E8-282D-4B32-B173-390DD6B112E8}" presName="text_3" presStyleLbl="node1" presStyleIdx="2" presStyleCnt="4" custScaleY="106506" custLinFactNeighborX="-570" custLinFactNeighborY="-2548">
        <dgm:presLayoutVars>
          <dgm:bulletEnabled val="1"/>
        </dgm:presLayoutVars>
      </dgm:prSet>
      <dgm:spPr/>
      <dgm:t>
        <a:bodyPr/>
        <a:lstStyle/>
        <a:p>
          <a:endParaRPr lang="fr-BE"/>
        </a:p>
      </dgm:t>
    </dgm:pt>
    <dgm:pt modelId="{FE74F8DF-52AB-49EF-921E-F615EEA480EC}" type="pres">
      <dgm:prSet presAssocID="{DC84A6E8-282D-4B32-B173-390DD6B112E8}" presName="accent_3" presStyleCnt="0"/>
      <dgm:spPr/>
    </dgm:pt>
    <dgm:pt modelId="{434BAE59-BB84-4DBA-816A-81EE74BBB986}" type="pres">
      <dgm:prSet presAssocID="{DC84A6E8-282D-4B32-B173-390DD6B112E8}" presName="accentRepeatNode" presStyleLbl="solidFgAcc1" presStyleIdx="2" presStyleCnt="4"/>
      <dgm:spPr>
        <a:blipFill rotWithShape="0">
          <a:blip xmlns:r="http://schemas.openxmlformats.org/officeDocument/2006/relationships" r:embed="rId3"/>
          <a:stretch>
            <a:fillRect/>
          </a:stretch>
        </a:blipFill>
        <a:ln>
          <a:solidFill>
            <a:schemeClr val="accent1"/>
          </a:solidFill>
        </a:ln>
      </dgm:spPr>
      <dgm:t>
        <a:bodyPr/>
        <a:lstStyle/>
        <a:p>
          <a:endParaRPr lang="fr-BE"/>
        </a:p>
      </dgm:t>
    </dgm:pt>
    <dgm:pt modelId="{A8381D80-5646-44F4-8401-8B88ECE45C25}" type="pres">
      <dgm:prSet presAssocID="{A91E4C5B-0B15-4C40-B148-59E59F0D9C43}" presName="text_4" presStyleLbl="node1" presStyleIdx="3" presStyleCnt="4" custScaleY="106506">
        <dgm:presLayoutVars>
          <dgm:bulletEnabled val="1"/>
        </dgm:presLayoutVars>
      </dgm:prSet>
      <dgm:spPr/>
      <dgm:t>
        <a:bodyPr/>
        <a:lstStyle/>
        <a:p>
          <a:endParaRPr lang="fr-BE"/>
        </a:p>
      </dgm:t>
    </dgm:pt>
    <dgm:pt modelId="{C1954B04-A6D1-4FCC-8F1D-4878A9461626}" type="pres">
      <dgm:prSet presAssocID="{A91E4C5B-0B15-4C40-B148-59E59F0D9C43}" presName="accent_4" presStyleCnt="0"/>
      <dgm:spPr/>
    </dgm:pt>
    <dgm:pt modelId="{FCC0E3A7-ACA9-431B-819C-800F02349FB0}" type="pres">
      <dgm:prSet presAssocID="{A91E4C5B-0B15-4C40-B148-59E59F0D9C43}" presName="accentRepeatNode" presStyleLbl="solidFgAcc1" presStyleIdx="3" presStyleCnt="4"/>
      <dgm:spPr>
        <a:blipFill rotWithShape="0">
          <a:blip xmlns:r="http://schemas.openxmlformats.org/officeDocument/2006/relationships" r:embed="rId4"/>
          <a:stretch>
            <a:fillRect/>
          </a:stretch>
        </a:blipFill>
        <a:ln>
          <a:solidFill>
            <a:schemeClr val="accent1"/>
          </a:solidFill>
        </a:ln>
      </dgm:spPr>
      <dgm:t>
        <a:bodyPr/>
        <a:lstStyle/>
        <a:p>
          <a:endParaRPr lang="fr-BE"/>
        </a:p>
      </dgm:t>
    </dgm:pt>
  </dgm:ptLst>
  <dgm:cxnLst>
    <dgm:cxn modelId="{D4F42977-38A9-465C-ACAC-DC9B80C23EF7}" srcId="{86B5D780-AB1E-4AA0-BF23-25E3C68F9313}" destId="{DC84A6E8-282D-4B32-B173-390DD6B112E8}" srcOrd="2" destOrd="0" parTransId="{6F4984F7-DF4C-4E69-9F6D-8764335AD568}" sibTransId="{51B5CE02-B962-432B-8F8A-35D61559C4E2}"/>
    <dgm:cxn modelId="{F0C31012-F7E6-4E3A-B0C9-F5E5E2A10CCF}" srcId="{86B5D780-AB1E-4AA0-BF23-25E3C68F9313}" destId="{EFA0F17D-A39D-4CA4-8051-4A9D46F601CB}" srcOrd="1" destOrd="0" parTransId="{C86C9FDB-ABFA-470B-8EE3-AE0613D3AE79}" sibTransId="{0ADF048D-03D6-4584-BF2B-8C1ECF73C541}"/>
    <dgm:cxn modelId="{C4CB3BC7-D6D9-4C0A-B4D7-03B811C926B4}" type="presOf" srcId="{7266BB6C-612F-413E-9309-1D8F183F7B63}" destId="{41F68A80-07D8-4B04-A02E-D2D0AA551CEF}" srcOrd="0" destOrd="0" presId="urn:microsoft.com/office/officeart/2008/layout/VerticalCurvedList"/>
    <dgm:cxn modelId="{30704685-F970-40EF-9CA1-4237E2EC4382}" type="presOf" srcId="{86B5D780-AB1E-4AA0-BF23-25E3C68F9313}" destId="{7474076D-77C4-436B-83CA-F6F0698D1ED2}" srcOrd="0" destOrd="0" presId="urn:microsoft.com/office/officeart/2008/layout/VerticalCurvedList"/>
    <dgm:cxn modelId="{13017FF5-0B62-4D16-BB4F-58818B6E2A0E}" srcId="{86B5D780-AB1E-4AA0-BF23-25E3C68F9313}" destId="{0A7BCDE9-6654-4918-9BDE-1C7A31147212}" srcOrd="0" destOrd="0" parTransId="{F2005049-F774-4FB2-ACFC-3FD2B538B751}" sibTransId="{7266BB6C-612F-413E-9309-1D8F183F7B63}"/>
    <dgm:cxn modelId="{145EF4D0-2713-4A7E-A55E-DB8C9E372D09}" type="presOf" srcId="{EFA0F17D-A39D-4CA4-8051-4A9D46F601CB}" destId="{B06D7E4D-4D2E-4300-BA55-5FE02D72A173}" srcOrd="0" destOrd="0" presId="urn:microsoft.com/office/officeart/2008/layout/VerticalCurvedList"/>
    <dgm:cxn modelId="{44EBA965-18E9-4E8B-A414-190E0D30579E}" type="presOf" srcId="{A91E4C5B-0B15-4C40-B148-59E59F0D9C43}" destId="{A8381D80-5646-44F4-8401-8B88ECE45C25}" srcOrd="0" destOrd="0" presId="urn:microsoft.com/office/officeart/2008/layout/VerticalCurvedList"/>
    <dgm:cxn modelId="{12876BC1-BED5-4E94-9BA2-B120D3AD0C82}" type="presOf" srcId="{DC84A6E8-282D-4B32-B173-390DD6B112E8}" destId="{025FA08B-9EBA-4B33-8D5E-49AC4755CE28}" srcOrd="0" destOrd="0" presId="urn:microsoft.com/office/officeart/2008/layout/VerticalCurvedList"/>
    <dgm:cxn modelId="{E47208AD-E476-417C-BD15-92DD82356CD8}" srcId="{86B5D780-AB1E-4AA0-BF23-25E3C68F9313}" destId="{A91E4C5B-0B15-4C40-B148-59E59F0D9C43}" srcOrd="3" destOrd="0" parTransId="{170A7248-AEC4-4D74-A20F-651362B68100}" sibTransId="{4584F930-BCF2-4C19-B548-12511BC9F3A0}"/>
    <dgm:cxn modelId="{8D1BE2DD-704D-4675-83EA-263A09219A08}" type="presOf" srcId="{0A7BCDE9-6654-4918-9BDE-1C7A31147212}" destId="{1B81106F-B39B-4565-87F8-33F7CB124755}" srcOrd="0" destOrd="0" presId="urn:microsoft.com/office/officeart/2008/layout/VerticalCurvedList"/>
    <dgm:cxn modelId="{4195E75F-5399-4D82-BD4F-4FDE9C6B0D5D}" type="presParOf" srcId="{7474076D-77C4-436B-83CA-F6F0698D1ED2}" destId="{C89516A1-3B34-4B3B-B903-1E232F5259A2}" srcOrd="0" destOrd="0" presId="urn:microsoft.com/office/officeart/2008/layout/VerticalCurvedList"/>
    <dgm:cxn modelId="{0323ECFF-4D98-404F-8EE8-5AC60BC59504}" type="presParOf" srcId="{C89516A1-3B34-4B3B-B903-1E232F5259A2}" destId="{4B20915B-9390-4340-BCFA-1D10C7789AF0}" srcOrd="0" destOrd="0" presId="urn:microsoft.com/office/officeart/2008/layout/VerticalCurvedList"/>
    <dgm:cxn modelId="{E796D78F-C10E-4FFC-9CFE-D45118F9561B}" type="presParOf" srcId="{4B20915B-9390-4340-BCFA-1D10C7789AF0}" destId="{CBFF2C67-C925-4A32-B45B-A3F52223743C}" srcOrd="0" destOrd="0" presId="urn:microsoft.com/office/officeart/2008/layout/VerticalCurvedList"/>
    <dgm:cxn modelId="{E4E296F2-AC79-4154-84E3-E124845F02C3}" type="presParOf" srcId="{4B20915B-9390-4340-BCFA-1D10C7789AF0}" destId="{41F68A80-07D8-4B04-A02E-D2D0AA551CEF}" srcOrd="1" destOrd="0" presId="urn:microsoft.com/office/officeart/2008/layout/VerticalCurvedList"/>
    <dgm:cxn modelId="{984D2E80-470D-4D9E-A4E9-028F0BCD44E5}" type="presParOf" srcId="{4B20915B-9390-4340-BCFA-1D10C7789AF0}" destId="{733928D0-8428-46D8-822C-EBAB0CE57AE5}" srcOrd="2" destOrd="0" presId="urn:microsoft.com/office/officeart/2008/layout/VerticalCurvedList"/>
    <dgm:cxn modelId="{478F95D6-C88B-4B10-9BD3-04D8230B9F3C}" type="presParOf" srcId="{4B20915B-9390-4340-BCFA-1D10C7789AF0}" destId="{8A96D298-7207-439E-A58D-ACBCAD4E6218}" srcOrd="3" destOrd="0" presId="urn:microsoft.com/office/officeart/2008/layout/VerticalCurvedList"/>
    <dgm:cxn modelId="{D9CA7988-9427-45A7-90F7-D08BDF9FEA62}" type="presParOf" srcId="{C89516A1-3B34-4B3B-B903-1E232F5259A2}" destId="{1B81106F-B39B-4565-87F8-33F7CB124755}" srcOrd="1" destOrd="0" presId="urn:microsoft.com/office/officeart/2008/layout/VerticalCurvedList"/>
    <dgm:cxn modelId="{C8850A57-A29B-4A44-9B86-C21C3A0BF685}" type="presParOf" srcId="{C89516A1-3B34-4B3B-B903-1E232F5259A2}" destId="{00B2366B-289B-42A4-ACC8-39B4B34C2897}" srcOrd="2" destOrd="0" presId="urn:microsoft.com/office/officeart/2008/layout/VerticalCurvedList"/>
    <dgm:cxn modelId="{F660C936-E7CF-41E5-A241-7D5106447C8B}" type="presParOf" srcId="{00B2366B-289B-42A4-ACC8-39B4B34C2897}" destId="{C9329778-F0D9-4228-B99A-9054DFF35B29}" srcOrd="0" destOrd="0" presId="urn:microsoft.com/office/officeart/2008/layout/VerticalCurvedList"/>
    <dgm:cxn modelId="{5622DC54-FDDF-4FEA-9DC3-7B9A23724AA2}" type="presParOf" srcId="{C89516A1-3B34-4B3B-B903-1E232F5259A2}" destId="{B06D7E4D-4D2E-4300-BA55-5FE02D72A173}" srcOrd="3" destOrd="0" presId="urn:microsoft.com/office/officeart/2008/layout/VerticalCurvedList"/>
    <dgm:cxn modelId="{AEA80FE2-26A2-44D6-9ED0-A1ED9ACB3ED1}" type="presParOf" srcId="{C89516A1-3B34-4B3B-B903-1E232F5259A2}" destId="{8788DDF4-57A2-4854-BDED-B9B1EA86DFD9}" srcOrd="4" destOrd="0" presId="urn:microsoft.com/office/officeart/2008/layout/VerticalCurvedList"/>
    <dgm:cxn modelId="{48365532-0D1E-4769-8754-7282E3C37D14}" type="presParOf" srcId="{8788DDF4-57A2-4854-BDED-B9B1EA86DFD9}" destId="{AD78BEAB-E486-46F5-929E-B23FB98A2A33}" srcOrd="0" destOrd="0" presId="urn:microsoft.com/office/officeart/2008/layout/VerticalCurvedList"/>
    <dgm:cxn modelId="{6A340BAE-54CE-4ED2-BE5E-1A701B82C083}" type="presParOf" srcId="{C89516A1-3B34-4B3B-B903-1E232F5259A2}" destId="{025FA08B-9EBA-4B33-8D5E-49AC4755CE28}" srcOrd="5" destOrd="0" presId="urn:microsoft.com/office/officeart/2008/layout/VerticalCurvedList"/>
    <dgm:cxn modelId="{9148BC3B-F83E-434A-AFCF-DF90399BB74D}" type="presParOf" srcId="{C89516A1-3B34-4B3B-B903-1E232F5259A2}" destId="{FE74F8DF-52AB-49EF-921E-F615EEA480EC}" srcOrd="6" destOrd="0" presId="urn:microsoft.com/office/officeart/2008/layout/VerticalCurvedList"/>
    <dgm:cxn modelId="{692D746A-CD4B-41DB-B893-D62E80A3FF26}" type="presParOf" srcId="{FE74F8DF-52AB-49EF-921E-F615EEA480EC}" destId="{434BAE59-BB84-4DBA-816A-81EE74BBB986}" srcOrd="0" destOrd="0" presId="urn:microsoft.com/office/officeart/2008/layout/VerticalCurvedList"/>
    <dgm:cxn modelId="{675B3D0B-47BF-4468-BAB1-45F82D7C35A3}" type="presParOf" srcId="{C89516A1-3B34-4B3B-B903-1E232F5259A2}" destId="{A8381D80-5646-44F4-8401-8B88ECE45C25}" srcOrd="7" destOrd="0" presId="urn:microsoft.com/office/officeart/2008/layout/VerticalCurvedList"/>
    <dgm:cxn modelId="{A6DE6508-874F-4D06-95E1-68112057CC5E}" type="presParOf" srcId="{C89516A1-3B34-4B3B-B903-1E232F5259A2}" destId="{C1954B04-A6D1-4FCC-8F1D-4878A9461626}" srcOrd="8" destOrd="0" presId="urn:microsoft.com/office/officeart/2008/layout/VerticalCurvedList"/>
    <dgm:cxn modelId="{5A544F08-7A5F-4764-936F-21FC2DB31B1A}" type="presParOf" srcId="{C1954B04-A6D1-4FCC-8F1D-4878A9461626}" destId="{FCC0E3A7-ACA9-431B-819C-800F02349F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181C7-C9B7-4E00-BCF1-D20D3B3E854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r-BE"/>
        </a:p>
      </dgm:t>
    </dgm:pt>
    <dgm:pt modelId="{8EA0023D-CD9B-4E33-934A-9C5F32581DC8}">
      <dgm:prSet phldrT="[Text]"/>
      <dgm:spPr/>
      <dgm:t>
        <a:bodyPr/>
        <a:lstStyle/>
        <a:p>
          <a:r>
            <a:rPr lang="nl-BE" b="1" spc="200" dirty="0" smtClean="0"/>
            <a:t>Minimale gegevensverwerking</a:t>
          </a:r>
          <a:endParaRPr lang="fr-BE" dirty="0"/>
        </a:p>
      </dgm:t>
    </dgm:pt>
    <dgm:pt modelId="{CB34BBAD-F62C-4625-9FAD-8180432BED05}" type="parTrans" cxnId="{566A4934-1CC3-4E97-8223-42EF2F6BC368}">
      <dgm:prSet/>
      <dgm:spPr/>
      <dgm:t>
        <a:bodyPr/>
        <a:lstStyle/>
        <a:p>
          <a:endParaRPr lang="fr-BE"/>
        </a:p>
      </dgm:t>
    </dgm:pt>
    <dgm:pt modelId="{C60A4482-D0B0-4967-AF05-34EC4CB6BF96}" type="sibTrans" cxnId="{566A4934-1CC3-4E97-8223-42EF2F6BC368}">
      <dgm:prSet/>
      <dgm:spPr/>
      <dgm:t>
        <a:bodyPr/>
        <a:lstStyle/>
        <a:p>
          <a:endParaRPr lang="fr-BE"/>
        </a:p>
      </dgm:t>
    </dgm:pt>
    <dgm:pt modelId="{5CF644F2-642D-42C2-A452-688906362BC8}">
      <dgm:prSet phldrT="[Text]"/>
      <dgm:spPr/>
      <dgm:t>
        <a:bodyPr/>
        <a:lstStyle/>
        <a:p>
          <a:r>
            <a:rPr lang="nl-BE" b="1" spc="180" dirty="0" smtClean="0"/>
            <a:t>Recht op vergetelheid</a:t>
          </a:r>
          <a:endParaRPr lang="fr-BE" dirty="0"/>
        </a:p>
      </dgm:t>
    </dgm:pt>
    <dgm:pt modelId="{4E9FDB5A-4BC5-49E7-80D8-E70AEE5BC3F5}" type="parTrans" cxnId="{0042B92E-9551-4791-AD32-0B2EB0896553}">
      <dgm:prSet/>
      <dgm:spPr/>
      <dgm:t>
        <a:bodyPr/>
        <a:lstStyle/>
        <a:p>
          <a:endParaRPr lang="fr-BE"/>
        </a:p>
      </dgm:t>
    </dgm:pt>
    <dgm:pt modelId="{D801D158-DDDB-4CC1-BF5C-E6497F2425F0}" type="sibTrans" cxnId="{0042B92E-9551-4791-AD32-0B2EB0896553}">
      <dgm:prSet/>
      <dgm:spPr/>
      <dgm:t>
        <a:bodyPr/>
        <a:lstStyle/>
        <a:p>
          <a:endParaRPr lang="fr-BE"/>
        </a:p>
      </dgm:t>
    </dgm:pt>
    <dgm:pt modelId="{2CE3626A-94F1-457A-A8AB-34C0779BBCBC}">
      <dgm:prSet phldrT="[Text]"/>
      <dgm:spPr/>
      <dgm:t>
        <a:bodyPr/>
        <a:lstStyle/>
        <a:p>
          <a:r>
            <a:rPr lang="nl-BE" b="1" dirty="0" smtClean="0"/>
            <a:t>Recht op beperking van de verwerking</a:t>
          </a:r>
          <a:endParaRPr lang="fr-BE" dirty="0"/>
        </a:p>
      </dgm:t>
    </dgm:pt>
    <dgm:pt modelId="{B852F72C-CCA4-4BCE-8512-1F52B3D05644}" type="parTrans" cxnId="{3EEC8A0E-D3AA-4D86-A348-0665B31764AA}">
      <dgm:prSet/>
      <dgm:spPr/>
      <dgm:t>
        <a:bodyPr/>
        <a:lstStyle/>
        <a:p>
          <a:endParaRPr lang="fr-BE"/>
        </a:p>
      </dgm:t>
    </dgm:pt>
    <dgm:pt modelId="{FAC70B74-0609-4B2E-BEC9-A3A76C49B942}" type="sibTrans" cxnId="{3EEC8A0E-D3AA-4D86-A348-0665B31764AA}">
      <dgm:prSet/>
      <dgm:spPr/>
      <dgm:t>
        <a:bodyPr/>
        <a:lstStyle/>
        <a:p>
          <a:endParaRPr lang="fr-BE"/>
        </a:p>
      </dgm:t>
    </dgm:pt>
    <dgm:pt modelId="{E6ADCA70-5BEA-47CF-9A7E-4E705460062C}">
      <dgm:prSet phldrT="[Text]"/>
      <dgm:spPr/>
      <dgm:t>
        <a:bodyPr/>
        <a:lstStyle/>
        <a:p>
          <a:r>
            <a:rPr lang="nl-BE" b="1" dirty="0" smtClean="0"/>
            <a:t>Passende beveiliging</a:t>
          </a:r>
          <a:endParaRPr lang="fr-BE" dirty="0"/>
        </a:p>
      </dgm:t>
    </dgm:pt>
    <dgm:pt modelId="{5F4B7342-0E0C-4B77-9DBD-B5FE8DF47DEF}" type="parTrans" cxnId="{66A0ABA2-A4E0-420F-8D9D-2E2C89BDFF09}">
      <dgm:prSet/>
      <dgm:spPr/>
      <dgm:t>
        <a:bodyPr/>
        <a:lstStyle/>
        <a:p>
          <a:endParaRPr lang="fr-BE"/>
        </a:p>
      </dgm:t>
    </dgm:pt>
    <dgm:pt modelId="{F15DCAA2-BCC1-4792-BBC3-E42FF5F2F672}" type="sibTrans" cxnId="{66A0ABA2-A4E0-420F-8D9D-2E2C89BDFF09}">
      <dgm:prSet/>
      <dgm:spPr/>
      <dgm:t>
        <a:bodyPr/>
        <a:lstStyle/>
        <a:p>
          <a:endParaRPr lang="fr-BE"/>
        </a:p>
      </dgm:t>
    </dgm:pt>
    <dgm:pt modelId="{A116954F-D551-4D67-81FF-A3E50BA3931E}" type="pres">
      <dgm:prSet presAssocID="{EBE181C7-C9B7-4E00-BCF1-D20D3B3E854B}" presName="diagram" presStyleCnt="0">
        <dgm:presLayoutVars>
          <dgm:dir/>
          <dgm:resizeHandles val="exact"/>
        </dgm:presLayoutVars>
      </dgm:prSet>
      <dgm:spPr/>
      <dgm:t>
        <a:bodyPr/>
        <a:lstStyle/>
        <a:p>
          <a:endParaRPr lang="fr-BE"/>
        </a:p>
      </dgm:t>
    </dgm:pt>
    <dgm:pt modelId="{5CC4F707-D161-47AF-B478-06015CC94E7B}" type="pres">
      <dgm:prSet presAssocID="{8EA0023D-CD9B-4E33-934A-9C5F32581DC8}" presName="node" presStyleLbl="node1" presStyleIdx="0" presStyleCnt="4">
        <dgm:presLayoutVars>
          <dgm:bulletEnabled val="1"/>
        </dgm:presLayoutVars>
      </dgm:prSet>
      <dgm:spPr/>
      <dgm:t>
        <a:bodyPr/>
        <a:lstStyle/>
        <a:p>
          <a:endParaRPr lang="fr-BE"/>
        </a:p>
      </dgm:t>
    </dgm:pt>
    <dgm:pt modelId="{8391D47C-734B-4757-9C8E-7859AAEEEE83}" type="pres">
      <dgm:prSet presAssocID="{C60A4482-D0B0-4967-AF05-34EC4CB6BF96}" presName="sibTrans" presStyleCnt="0"/>
      <dgm:spPr/>
    </dgm:pt>
    <dgm:pt modelId="{B94F222E-9055-48A8-8B74-8F9623F16BBD}" type="pres">
      <dgm:prSet presAssocID="{5CF644F2-642D-42C2-A452-688906362BC8}" presName="node" presStyleLbl="node1" presStyleIdx="1" presStyleCnt="4">
        <dgm:presLayoutVars>
          <dgm:bulletEnabled val="1"/>
        </dgm:presLayoutVars>
      </dgm:prSet>
      <dgm:spPr/>
      <dgm:t>
        <a:bodyPr/>
        <a:lstStyle/>
        <a:p>
          <a:endParaRPr lang="fr-BE"/>
        </a:p>
      </dgm:t>
    </dgm:pt>
    <dgm:pt modelId="{9407EB33-E883-4E7F-B08E-020A63F096EB}" type="pres">
      <dgm:prSet presAssocID="{D801D158-DDDB-4CC1-BF5C-E6497F2425F0}" presName="sibTrans" presStyleCnt="0"/>
      <dgm:spPr/>
    </dgm:pt>
    <dgm:pt modelId="{723E977C-A22B-46FD-98E8-79CE7DF11968}" type="pres">
      <dgm:prSet presAssocID="{2CE3626A-94F1-457A-A8AB-34C0779BBCBC}" presName="node" presStyleLbl="node1" presStyleIdx="2" presStyleCnt="4">
        <dgm:presLayoutVars>
          <dgm:bulletEnabled val="1"/>
        </dgm:presLayoutVars>
      </dgm:prSet>
      <dgm:spPr/>
      <dgm:t>
        <a:bodyPr/>
        <a:lstStyle/>
        <a:p>
          <a:endParaRPr lang="fr-BE"/>
        </a:p>
      </dgm:t>
    </dgm:pt>
    <dgm:pt modelId="{D0070CC7-12D6-4A8F-9206-42089A2F4214}" type="pres">
      <dgm:prSet presAssocID="{FAC70B74-0609-4B2E-BEC9-A3A76C49B942}" presName="sibTrans" presStyleCnt="0"/>
      <dgm:spPr/>
    </dgm:pt>
    <dgm:pt modelId="{F9DD4C10-644E-4FAF-B3D8-80E16F3B7F6E}" type="pres">
      <dgm:prSet presAssocID="{E6ADCA70-5BEA-47CF-9A7E-4E705460062C}" presName="node" presStyleLbl="node1" presStyleIdx="3" presStyleCnt="4">
        <dgm:presLayoutVars>
          <dgm:bulletEnabled val="1"/>
        </dgm:presLayoutVars>
      </dgm:prSet>
      <dgm:spPr/>
      <dgm:t>
        <a:bodyPr/>
        <a:lstStyle/>
        <a:p>
          <a:endParaRPr lang="fr-BE"/>
        </a:p>
      </dgm:t>
    </dgm:pt>
  </dgm:ptLst>
  <dgm:cxnLst>
    <dgm:cxn modelId="{9D2CA302-BC3F-4083-9742-36E28605438A}" type="presOf" srcId="{E6ADCA70-5BEA-47CF-9A7E-4E705460062C}" destId="{F9DD4C10-644E-4FAF-B3D8-80E16F3B7F6E}" srcOrd="0" destOrd="0" presId="urn:microsoft.com/office/officeart/2005/8/layout/default"/>
    <dgm:cxn modelId="{5793A470-3DD3-4475-A058-A0044596684F}" type="presOf" srcId="{8EA0023D-CD9B-4E33-934A-9C5F32581DC8}" destId="{5CC4F707-D161-47AF-B478-06015CC94E7B}" srcOrd="0" destOrd="0" presId="urn:microsoft.com/office/officeart/2005/8/layout/default"/>
    <dgm:cxn modelId="{66A0ABA2-A4E0-420F-8D9D-2E2C89BDFF09}" srcId="{EBE181C7-C9B7-4E00-BCF1-D20D3B3E854B}" destId="{E6ADCA70-5BEA-47CF-9A7E-4E705460062C}" srcOrd="3" destOrd="0" parTransId="{5F4B7342-0E0C-4B77-9DBD-B5FE8DF47DEF}" sibTransId="{F15DCAA2-BCC1-4792-BBC3-E42FF5F2F672}"/>
    <dgm:cxn modelId="{3E906BCB-7B39-494C-8604-B344284D2CD2}" type="presOf" srcId="{EBE181C7-C9B7-4E00-BCF1-D20D3B3E854B}" destId="{A116954F-D551-4D67-81FF-A3E50BA3931E}" srcOrd="0" destOrd="0" presId="urn:microsoft.com/office/officeart/2005/8/layout/default"/>
    <dgm:cxn modelId="{0042B92E-9551-4791-AD32-0B2EB0896553}" srcId="{EBE181C7-C9B7-4E00-BCF1-D20D3B3E854B}" destId="{5CF644F2-642D-42C2-A452-688906362BC8}" srcOrd="1" destOrd="0" parTransId="{4E9FDB5A-4BC5-49E7-80D8-E70AEE5BC3F5}" sibTransId="{D801D158-DDDB-4CC1-BF5C-E6497F2425F0}"/>
    <dgm:cxn modelId="{562D60D2-41F9-4DD0-A180-CB3486BFDD95}" type="presOf" srcId="{5CF644F2-642D-42C2-A452-688906362BC8}" destId="{B94F222E-9055-48A8-8B74-8F9623F16BBD}" srcOrd="0" destOrd="0" presId="urn:microsoft.com/office/officeart/2005/8/layout/default"/>
    <dgm:cxn modelId="{3EEC8A0E-D3AA-4D86-A348-0665B31764AA}" srcId="{EBE181C7-C9B7-4E00-BCF1-D20D3B3E854B}" destId="{2CE3626A-94F1-457A-A8AB-34C0779BBCBC}" srcOrd="2" destOrd="0" parTransId="{B852F72C-CCA4-4BCE-8512-1F52B3D05644}" sibTransId="{FAC70B74-0609-4B2E-BEC9-A3A76C49B942}"/>
    <dgm:cxn modelId="{566A4934-1CC3-4E97-8223-42EF2F6BC368}" srcId="{EBE181C7-C9B7-4E00-BCF1-D20D3B3E854B}" destId="{8EA0023D-CD9B-4E33-934A-9C5F32581DC8}" srcOrd="0" destOrd="0" parTransId="{CB34BBAD-F62C-4625-9FAD-8180432BED05}" sibTransId="{C60A4482-D0B0-4967-AF05-34EC4CB6BF96}"/>
    <dgm:cxn modelId="{D4B40528-F8CB-42AE-A6A6-FA60BF19BFFE}" type="presOf" srcId="{2CE3626A-94F1-457A-A8AB-34C0779BBCBC}" destId="{723E977C-A22B-46FD-98E8-79CE7DF11968}" srcOrd="0" destOrd="0" presId="urn:microsoft.com/office/officeart/2005/8/layout/default"/>
    <dgm:cxn modelId="{68B350B4-98B9-4A78-90A6-3D50DE90DC4A}" type="presParOf" srcId="{A116954F-D551-4D67-81FF-A3E50BA3931E}" destId="{5CC4F707-D161-47AF-B478-06015CC94E7B}" srcOrd="0" destOrd="0" presId="urn:microsoft.com/office/officeart/2005/8/layout/default"/>
    <dgm:cxn modelId="{FDAE2391-B6D4-410D-B424-087AD2DE973C}" type="presParOf" srcId="{A116954F-D551-4D67-81FF-A3E50BA3931E}" destId="{8391D47C-734B-4757-9C8E-7859AAEEEE83}" srcOrd="1" destOrd="0" presId="urn:microsoft.com/office/officeart/2005/8/layout/default"/>
    <dgm:cxn modelId="{956A55E0-9D42-4579-BB2A-6D7F38468637}" type="presParOf" srcId="{A116954F-D551-4D67-81FF-A3E50BA3931E}" destId="{B94F222E-9055-48A8-8B74-8F9623F16BBD}" srcOrd="2" destOrd="0" presId="urn:microsoft.com/office/officeart/2005/8/layout/default"/>
    <dgm:cxn modelId="{5D42A791-F130-4391-922D-0220B5FB8887}" type="presParOf" srcId="{A116954F-D551-4D67-81FF-A3E50BA3931E}" destId="{9407EB33-E883-4E7F-B08E-020A63F096EB}" srcOrd="3" destOrd="0" presId="urn:microsoft.com/office/officeart/2005/8/layout/default"/>
    <dgm:cxn modelId="{740C830A-7C64-4D27-B1D2-ECD6CBFF591F}" type="presParOf" srcId="{A116954F-D551-4D67-81FF-A3E50BA3931E}" destId="{723E977C-A22B-46FD-98E8-79CE7DF11968}" srcOrd="4" destOrd="0" presId="urn:microsoft.com/office/officeart/2005/8/layout/default"/>
    <dgm:cxn modelId="{AC3C9D19-4B2D-427A-BD6C-72E6F46495DE}" type="presParOf" srcId="{A116954F-D551-4D67-81FF-A3E50BA3931E}" destId="{D0070CC7-12D6-4A8F-9206-42089A2F4214}" srcOrd="5" destOrd="0" presId="urn:microsoft.com/office/officeart/2005/8/layout/default"/>
    <dgm:cxn modelId="{68A716CE-239A-4AD9-8623-B4096048C766}" type="presParOf" srcId="{A116954F-D551-4D67-81FF-A3E50BA3931E}" destId="{F9DD4C10-644E-4FAF-B3D8-80E16F3B7F6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8A80-07D8-4B04-A02E-D2D0AA551CEF}">
      <dsp:nvSpPr>
        <dsp:cNvPr id="0" name=""/>
        <dsp:cNvSpPr/>
      </dsp:nvSpPr>
      <dsp:spPr>
        <a:xfrm>
          <a:off x="-5943603" y="-909532"/>
          <a:ext cx="7075648" cy="7075648"/>
        </a:xfrm>
        <a:prstGeom prst="blockArc">
          <a:avLst>
            <a:gd name="adj1" fmla="val 18900000"/>
            <a:gd name="adj2" fmla="val 2700000"/>
            <a:gd name="adj3" fmla="val 305"/>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B81106F-B39B-4565-87F8-33F7CB124755}">
      <dsp:nvSpPr>
        <dsp:cNvPr id="0" name=""/>
        <dsp:cNvSpPr/>
      </dsp:nvSpPr>
      <dsp:spPr>
        <a:xfrm>
          <a:off x="592512" y="377820"/>
          <a:ext cx="6894305" cy="861285"/>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884"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Prestige &amp; media-aandacht</a:t>
          </a:r>
          <a:endParaRPr lang="fr-BE" sz="2200" kern="1200" dirty="0"/>
        </a:p>
      </dsp:txBody>
      <dsp:txXfrm>
        <a:off x="592512" y="377820"/>
        <a:ext cx="6894305" cy="861285"/>
      </dsp:txXfrm>
    </dsp:sp>
    <dsp:sp modelId="{C9329778-F0D9-4228-B99A-9054DFF35B29}">
      <dsp:nvSpPr>
        <dsp:cNvPr id="0" name=""/>
        <dsp:cNvSpPr/>
      </dsp:nvSpPr>
      <dsp:spPr>
        <a:xfrm>
          <a:off x="87092" y="303042"/>
          <a:ext cx="1010841" cy="1010841"/>
        </a:xfrm>
        <a:prstGeom prst="ellipse">
          <a:avLst/>
        </a:prstGeom>
        <a:blipFill rotWithShape="0">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6D7E4D-4D2E-4300-BA55-5FE02D72A173}">
      <dsp:nvSpPr>
        <dsp:cNvPr id="0" name=""/>
        <dsp:cNvSpPr/>
      </dsp:nvSpPr>
      <dsp:spPr>
        <a:xfrm>
          <a:off x="1056143" y="1591039"/>
          <a:ext cx="6430674" cy="861285"/>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884"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Ontdekken mogelijkheden nieuwe technologie</a:t>
          </a:r>
          <a:br>
            <a:rPr lang="nl-BE" sz="2200" kern="1200" dirty="0" smtClean="0"/>
          </a:br>
          <a:r>
            <a:rPr lang="nl-BE" sz="2200" kern="1200" dirty="0" smtClean="0"/>
            <a:t>(business niveau)</a:t>
          </a:r>
          <a:endParaRPr lang="fr-BE" sz="2200" kern="1200" dirty="0"/>
        </a:p>
      </dsp:txBody>
      <dsp:txXfrm>
        <a:off x="1056143" y="1591039"/>
        <a:ext cx="6430674" cy="861285"/>
      </dsp:txXfrm>
    </dsp:sp>
    <dsp:sp modelId="{AD78BEAB-E486-46F5-929E-B23FB98A2A33}">
      <dsp:nvSpPr>
        <dsp:cNvPr id="0" name=""/>
        <dsp:cNvSpPr/>
      </dsp:nvSpPr>
      <dsp:spPr>
        <a:xfrm>
          <a:off x="550722" y="1516261"/>
          <a:ext cx="1010841" cy="1010841"/>
        </a:xfrm>
        <a:prstGeom prst="ellipse">
          <a:avLst/>
        </a:prstGeom>
        <a:blipFill rotWithShape="0">
          <a:blip xmlns:r="http://schemas.openxmlformats.org/officeDocument/2006/relationships" r:embed="rId2"/>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25FA08B-9EBA-4B33-8D5E-49AC4755CE28}">
      <dsp:nvSpPr>
        <dsp:cNvPr id="0" name=""/>
        <dsp:cNvSpPr/>
      </dsp:nvSpPr>
      <dsp:spPr>
        <a:xfrm>
          <a:off x="1019488" y="2783654"/>
          <a:ext cx="6430674" cy="86128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884"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Verwerven technische kennis &amp; competenties</a:t>
          </a:r>
          <a:br>
            <a:rPr lang="nl-BE" sz="2200" kern="1200" dirty="0" smtClean="0"/>
          </a:br>
          <a:r>
            <a:rPr lang="nl-BE" sz="2200" kern="1200" dirty="0" smtClean="0"/>
            <a:t>→ integreer een leertraject</a:t>
          </a:r>
          <a:endParaRPr lang="fr-BE" sz="2200" kern="1200" dirty="0"/>
        </a:p>
      </dsp:txBody>
      <dsp:txXfrm>
        <a:off x="1019488" y="2783654"/>
        <a:ext cx="6430674" cy="861285"/>
      </dsp:txXfrm>
    </dsp:sp>
    <dsp:sp modelId="{434BAE59-BB84-4DBA-816A-81EE74BBB986}">
      <dsp:nvSpPr>
        <dsp:cNvPr id="0" name=""/>
        <dsp:cNvSpPr/>
      </dsp:nvSpPr>
      <dsp:spPr>
        <a:xfrm>
          <a:off x="550722" y="2729481"/>
          <a:ext cx="1010841" cy="1010841"/>
        </a:xfrm>
        <a:prstGeom prst="ellipse">
          <a:avLst/>
        </a:prstGeom>
        <a:blipFill rotWithShape="0">
          <a:blip xmlns:r="http://schemas.openxmlformats.org/officeDocument/2006/relationships" r:embed="rId3"/>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A8381D80-5646-44F4-8401-8B88ECE45C25}">
      <dsp:nvSpPr>
        <dsp:cNvPr id="0" name=""/>
        <dsp:cNvSpPr/>
      </dsp:nvSpPr>
      <dsp:spPr>
        <a:xfrm>
          <a:off x="592512" y="4017478"/>
          <a:ext cx="6894305" cy="861285"/>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884" tIns="55880" rIns="55880" bIns="55880" numCol="1" spcCol="1270" anchor="ctr" anchorCtr="0">
          <a:noAutofit/>
        </a:bodyPr>
        <a:lstStyle/>
        <a:p>
          <a:pPr lvl="0" algn="l" defTabSz="977900">
            <a:lnSpc>
              <a:spcPct val="90000"/>
            </a:lnSpc>
            <a:spcBef>
              <a:spcPct val="0"/>
            </a:spcBef>
            <a:spcAft>
              <a:spcPct val="35000"/>
            </a:spcAft>
          </a:pPr>
          <a:r>
            <a:rPr lang="nl-BE" sz="2200" kern="1200" dirty="0" smtClean="0"/>
            <a:t>Voorbereiding </a:t>
          </a:r>
          <a:r>
            <a:rPr lang="nl-BE" sz="2200" kern="1200" dirty="0" err="1" smtClean="0"/>
            <a:t>inproductiestelling</a:t>
          </a:r>
          <a:endParaRPr lang="nl-BE" sz="2200" kern="1200" dirty="0" smtClean="0"/>
        </a:p>
        <a:p>
          <a:pPr lvl="0" algn="l" defTabSz="977900">
            <a:lnSpc>
              <a:spcPct val="90000"/>
            </a:lnSpc>
            <a:spcBef>
              <a:spcPct val="0"/>
            </a:spcBef>
            <a:spcAft>
              <a:spcPct val="35000"/>
            </a:spcAft>
          </a:pPr>
          <a:r>
            <a:rPr lang="nl-BE" sz="2200" kern="1200" dirty="0" smtClean="0"/>
            <a:t>→ vereist gedegen analyse</a:t>
          </a:r>
          <a:endParaRPr lang="fr-BE" sz="2200" kern="1200" dirty="0"/>
        </a:p>
      </dsp:txBody>
      <dsp:txXfrm>
        <a:off x="592512" y="4017478"/>
        <a:ext cx="6894305" cy="861285"/>
      </dsp:txXfrm>
    </dsp:sp>
    <dsp:sp modelId="{FCC0E3A7-ACA9-431B-819C-800F02349FB0}">
      <dsp:nvSpPr>
        <dsp:cNvPr id="0" name=""/>
        <dsp:cNvSpPr/>
      </dsp:nvSpPr>
      <dsp:spPr>
        <a:xfrm>
          <a:off x="87092" y="3942700"/>
          <a:ext cx="1010841" cy="1010841"/>
        </a:xfrm>
        <a:prstGeom prst="ellipse">
          <a:avLst/>
        </a:prstGeom>
        <a:blipFill rotWithShape="0">
          <a:blip xmlns:r="http://schemas.openxmlformats.org/officeDocument/2006/relationships" r:embed="rId4"/>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4F707-D161-47AF-B478-06015CC94E7B}">
      <dsp:nvSpPr>
        <dsp:cNvPr id="0" name=""/>
        <dsp:cNvSpPr/>
      </dsp:nvSpPr>
      <dsp:spPr>
        <a:xfrm>
          <a:off x="744" y="145603"/>
          <a:ext cx="2902148" cy="17412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b="1" kern="1200" spc="200" dirty="0" smtClean="0"/>
            <a:t>Minimale gegevensverwerking</a:t>
          </a:r>
          <a:endParaRPr lang="fr-BE" sz="2100" kern="1200" dirty="0"/>
        </a:p>
      </dsp:txBody>
      <dsp:txXfrm>
        <a:off x="744" y="145603"/>
        <a:ext cx="2902148" cy="1741289"/>
      </dsp:txXfrm>
    </dsp:sp>
    <dsp:sp modelId="{B94F222E-9055-48A8-8B74-8F9623F16BBD}">
      <dsp:nvSpPr>
        <dsp:cNvPr id="0" name=""/>
        <dsp:cNvSpPr/>
      </dsp:nvSpPr>
      <dsp:spPr>
        <a:xfrm>
          <a:off x="3193107" y="145603"/>
          <a:ext cx="2902148" cy="174128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b="1" kern="1200" spc="180" dirty="0" smtClean="0"/>
            <a:t>Recht op vergetelheid</a:t>
          </a:r>
          <a:endParaRPr lang="fr-BE" sz="2100" kern="1200" dirty="0"/>
        </a:p>
      </dsp:txBody>
      <dsp:txXfrm>
        <a:off x="3193107" y="145603"/>
        <a:ext cx="2902148" cy="1741289"/>
      </dsp:txXfrm>
    </dsp:sp>
    <dsp:sp modelId="{723E977C-A22B-46FD-98E8-79CE7DF11968}">
      <dsp:nvSpPr>
        <dsp:cNvPr id="0" name=""/>
        <dsp:cNvSpPr/>
      </dsp:nvSpPr>
      <dsp:spPr>
        <a:xfrm>
          <a:off x="744" y="2177107"/>
          <a:ext cx="2902148" cy="174128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b="1" kern="1200" dirty="0" smtClean="0"/>
            <a:t>Recht op beperking van de verwerking</a:t>
          </a:r>
          <a:endParaRPr lang="fr-BE" sz="2100" kern="1200" dirty="0"/>
        </a:p>
      </dsp:txBody>
      <dsp:txXfrm>
        <a:off x="744" y="2177107"/>
        <a:ext cx="2902148" cy="1741289"/>
      </dsp:txXfrm>
    </dsp:sp>
    <dsp:sp modelId="{F9DD4C10-644E-4FAF-B3D8-80E16F3B7F6E}">
      <dsp:nvSpPr>
        <dsp:cNvPr id="0" name=""/>
        <dsp:cNvSpPr/>
      </dsp:nvSpPr>
      <dsp:spPr>
        <a:xfrm>
          <a:off x="3193107" y="2177107"/>
          <a:ext cx="2902148" cy="174128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nl-BE" sz="2100" b="1" kern="1200" dirty="0" smtClean="0"/>
            <a:t>Passende beveiliging</a:t>
          </a:r>
          <a:endParaRPr lang="fr-BE" sz="2100" kern="1200" dirty="0"/>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B34B67-8D14-4827-BB08-E0E99441F237}" type="datetimeFigureOut">
              <a:rPr lang="fr-BE" smtClean="0"/>
              <a:t>15/05/2018</a:t>
            </a:fld>
            <a:endParaRPr lang="fr-B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77A43FE-9D85-4103-A18D-92C4CCCF9AF9}" type="slidenum">
              <a:rPr lang="fr-BE" smtClean="0"/>
              <a:t>‹#›</a:t>
            </a:fld>
            <a:endParaRPr lang="fr-BE"/>
          </a:p>
        </p:txBody>
      </p:sp>
    </p:spTree>
    <p:extLst>
      <p:ext uri="{BB962C8B-B14F-4D97-AF65-F5344CB8AC3E}">
        <p14:creationId xmlns:p14="http://schemas.microsoft.com/office/powerpoint/2010/main" val="345552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2FA32B-369C-4504-8A5B-3CB92B90A172}" type="datetimeFigureOut">
              <a:rPr lang="nl-BE" smtClean="0"/>
              <a:t>15/05/2018</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4994F1B-BE66-455F-A211-5BF8A8CC51CA}" type="slidenum">
              <a:rPr lang="nl-BE" smtClean="0"/>
              <a:t>‹#›</a:t>
            </a:fld>
            <a:endParaRPr lang="nl-BE"/>
          </a:p>
        </p:txBody>
      </p:sp>
    </p:spTree>
    <p:extLst>
      <p:ext uri="{BB962C8B-B14F-4D97-AF65-F5344CB8AC3E}">
        <p14:creationId xmlns:p14="http://schemas.microsoft.com/office/powerpoint/2010/main" val="162969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1</a:t>
            </a:fld>
            <a:endParaRPr lang="nl-BE"/>
          </a:p>
        </p:txBody>
      </p:sp>
    </p:spTree>
    <p:extLst>
      <p:ext uri="{BB962C8B-B14F-4D97-AF65-F5344CB8AC3E}">
        <p14:creationId xmlns:p14="http://schemas.microsoft.com/office/powerpoint/2010/main" val="28580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11</a:t>
            </a:fld>
            <a:endParaRPr lang="nl-BE"/>
          </a:p>
        </p:txBody>
      </p:sp>
    </p:spTree>
    <p:extLst>
      <p:ext uri="{BB962C8B-B14F-4D97-AF65-F5344CB8AC3E}">
        <p14:creationId xmlns:p14="http://schemas.microsoft.com/office/powerpoint/2010/main" val="363460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12</a:t>
            </a:fld>
            <a:endParaRPr lang="nl-BE"/>
          </a:p>
        </p:txBody>
      </p:sp>
    </p:spTree>
    <p:extLst>
      <p:ext uri="{BB962C8B-B14F-4D97-AF65-F5344CB8AC3E}">
        <p14:creationId xmlns:p14="http://schemas.microsoft.com/office/powerpoint/2010/main" val="148475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13</a:t>
            </a:fld>
            <a:endParaRPr lang="nl-BE"/>
          </a:p>
        </p:txBody>
      </p:sp>
    </p:spTree>
    <p:extLst>
      <p:ext uri="{BB962C8B-B14F-4D97-AF65-F5344CB8AC3E}">
        <p14:creationId xmlns:p14="http://schemas.microsoft.com/office/powerpoint/2010/main" val="79104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14</a:t>
            </a:fld>
            <a:endParaRPr lang="nl-BE"/>
          </a:p>
        </p:txBody>
      </p:sp>
    </p:spTree>
    <p:extLst>
      <p:ext uri="{BB962C8B-B14F-4D97-AF65-F5344CB8AC3E}">
        <p14:creationId xmlns:p14="http://schemas.microsoft.com/office/powerpoint/2010/main" val="345286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16</a:t>
            </a:fld>
            <a:endParaRPr lang="nl-BE"/>
          </a:p>
        </p:txBody>
      </p:sp>
    </p:spTree>
    <p:extLst>
      <p:ext uri="{BB962C8B-B14F-4D97-AF65-F5344CB8AC3E}">
        <p14:creationId xmlns:p14="http://schemas.microsoft.com/office/powerpoint/2010/main" val="248230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smtClean="0"/>
          </a:p>
        </p:txBody>
      </p:sp>
      <p:sp>
        <p:nvSpPr>
          <p:cNvPr id="4" name="Slide Number Placeholder 3"/>
          <p:cNvSpPr>
            <a:spLocks noGrp="1"/>
          </p:cNvSpPr>
          <p:nvPr>
            <p:ph type="sldNum" sz="quarter" idx="10"/>
          </p:nvPr>
        </p:nvSpPr>
        <p:spPr/>
        <p:txBody>
          <a:bodyPr/>
          <a:lstStyle/>
          <a:p>
            <a:fld id="{788B9BB4-F4A0-49D2-BB0B-29192490315A}" type="slidenum">
              <a:rPr lang="fr-BE" smtClean="0"/>
              <a:t>17</a:t>
            </a:fld>
            <a:endParaRPr lang="fr-BE"/>
          </a:p>
        </p:txBody>
      </p:sp>
    </p:spTree>
    <p:extLst>
      <p:ext uri="{BB962C8B-B14F-4D97-AF65-F5344CB8AC3E}">
        <p14:creationId xmlns:p14="http://schemas.microsoft.com/office/powerpoint/2010/main" val="3909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88B9BB4-F4A0-49D2-BB0B-29192490315A}" type="slidenum">
              <a:rPr lang="fr-BE" smtClean="0"/>
              <a:t>18</a:t>
            </a:fld>
            <a:endParaRPr lang="fr-BE"/>
          </a:p>
        </p:txBody>
      </p:sp>
    </p:spTree>
    <p:extLst>
      <p:ext uri="{BB962C8B-B14F-4D97-AF65-F5344CB8AC3E}">
        <p14:creationId xmlns:p14="http://schemas.microsoft.com/office/powerpoint/2010/main" val="61920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Technologische beperkingen:</a:t>
            </a:r>
            <a:r>
              <a:rPr lang="nl-BE" baseline="0" dirty="0" smtClean="0"/>
              <a:t> </a:t>
            </a:r>
          </a:p>
          <a:p>
            <a:pPr marL="171450" indent="-171450">
              <a:buFontTx/>
              <a:buChar char="-"/>
            </a:pPr>
            <a:r>
              <a:rPr lang="nl-BE" baseline="0" dirty="0" smtClean="0"/>
              <a:t>We vermijden complexe technologie (vb. geen smart </a:t>
            </a:r>
            <a:r>
              <a:rPr lang="nl-BE" baseline="0" dirty="0" err="1" smtClean="0"/>
              <a:t>smart</a:t>
            </a:r>
            <a:r>
              <a:rPr lang="nl-BE" baseline="0" dirty="0" smtClean="0"/>
              <a:t> </a:t>
            </a:r>
            <a:r>
              <a:rPr lang="nl-BE" baseline="0" dirty="0" err="1" smtClean="0"/>
              <a:t>contracts</a:t>
            </a:r>
            <a:r>
              <a:rPr lang="nl-BE" baseline="0" dirty="0" smtClean="0"/>
              <a:t>, geen nood aan afschermen van data op blockchain voor deel participanten op netwerkt)</a:t>
            </a:r>
          </a:p>
          <a:p>
            <a:pPr marL="171450" indent="-171450">
              <a:buFontTx/>
              <a:buChar char="-"/>
            </a:pPr>
            <a:r>
              <a:rPr lang="nl-BE" baseline="0" dirty="0" smtClean="0"/>
              <a:t>We houden rekening met migratie naar andere blockchain technologie</a:t>
            </a:r>
          </a:p>
          <a:p>
            <a:pPr marL="171450" indent="-171450">
              <a:buFontTx/>
              <a:buChar char="-"/>
            </a:pPr>
            <a:endParaRPr lang="nl-BE" baseline="0" dirty="0" smtClean="0"/>
          </a:p>
          <a:p>
            <a:pPr marL="0" indent="0">
              <a:buFontTx/>
              <a:buNone/>
            </a:pPr>
            <a:r>
              <a:rPr lang="nl-BE" b="1" baseline="0" dirty="0" smtClean="0"/>
              <a:t>Veilig</a:t>
            </a:r>
          </a:p>
          <a:p>
            <a:pPr marL="0" indent="0">
              <a:buFontTx/>
              <a:buNone/>
            </a:pPr>
            <a:r>
              <a:rPr lang="nl-BE" baseline="0" dirty="0" smtClean="0"/>
              <a:t>De blockchain bevat enkel </a:t>
            </a:r>
            <a:r>
              <a:rPr lang="nl-BE" baseline="0" dirty="0" err="1" smtClean="0"/>
              <a:t>hashes</a:t>
            </a:r>
            <a:r>
              <a:rPr lang="nl-BE" baseline="0" dirty="0" smtClean="0"/>
              <a:t>, waar geen  gevoelige gegevens uit afgeleid kunnen worden</a:t>
            </a:r>
          </a:p>
          <a:p>
            <a:pPr marL="0" indent="0">
              <a:buFontTx/>
              <a:buNone/>
            </a:pPr>
            <a:r>
              <a:rPr lang="nl-BE" baseline="0" dirty="0" smtClean="0"/>
              <a:t>Elke participant heeft een geheime, </a:t>
            </a:r>
            <a:r>
              <a:rPr lang="nl-BE" baseline="0" dirty="0" err="1" smtClean="0"/>
              <a:t>cryptografische</a:t>
            </a:r>
            <a:r>
              <a:rPr lang="nl-BE" baseline="0" dirty="0" smtClean="0"/>
              <a:t> sleutel. Het systeem is zo opgezet dat er omgegaan kan worden met verlies/diefstal van een dergelijke sleutel.</a:t>
            </a:r>
          </a:p>
          <a:p>
            <a:pPr marL="0" indent="0">
              <a:buFontTx/>
              <a:buNone/>
            </a:pPr>
            <a:endParaRPr lang="nl-BE" baseline="0" dirty="0" smtClean="0"/>
          </a:p>
          <a:p>
            <a:pPr marL="0" indent="0">
              <a:buFontTx/>
              <a:buNone/>
            </a:pPr>
            <a:r>
              <a:rPr lang="nl-BE" baseline="0" dirty="0" smtClean="0"/>
              <a:t> </a:t>
            </a:r>
          </a:p>
        </p:txBody>
      </p:sp>
      <p:sp>
        <p:nvSpPr>
          <p:cNvPr id="4" name="Slide Number Placeholder 3"/>
          <p:cNvSpPr>
            <a:spLocks noGrp="1"/>
          </p:cNvSpPr>
          <p:nvPr>
            <p:ph type="sldNum" sz="quarter" idx="10"/>
          </p:nvPr>
        </p:nvSpPr>
        <p:spPr/>
        <p:txBody>
          <a:bodyPr/>
          <a:lstStyle/>
          <a:p>
            <a:fld id="{788B9BB4-F4A0-49D2-BB0B-29192490315A}" type="slidenum">
              <a:rPr lang="fr-BE" smtClean="0"/>
              <a:t>19</a:t>
            </a:fld>
            <a:endParaRPr lang="fr-BE"/>
          </a:p>
        </p:txBody>
      </p:sp>
    </p:spTree>
    <p:extLst>
      <p:ext uri="{BB962C8B-B14F-4D97-AF65-F5344CB8AC3E}">
        <p14:creationId xmlns:p14="http://schemas.microsoft.com/office/powerpoint/2010/main" val="1906853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88B9BB4-F4A0-49D2-BB0B-29192490315A}" type="slidenum">
              <a:rPr lang="fr-BE" smtClean="0"/>
              <a:t>20</a:t>
            </a:fld>
            <a:endParaRPr lang="fr-BE"/>
          </a:p>
        </p:txBody>
      </p:sp>
    </p:spTree>
    <p:extLst>
      <p:ext uri="{BB962C8B-B14F-4D97-AF65-F5344CB8AC3E}">
        <p14:creationId xmlns:p14="http://schemas.microsoft.com/office/powerpoint/2010/main" val="98340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88B9BB4-F4A0-49D2-BB0B-29192490315A}" type="slidenum">
              <a:rPr lang="fr-BE" smtClean="0"/>
              <a:t>21</a:t>
            </a:fld>
            <a:endParaRPr lang="fr-BE"/>
          </a:p>
        </p:txBody>
      </p:sp>
    </p:spTree>
    <p:extLst>
      <p:ext uri="{BB962C8B-B14F-4D97-AF65-F5344CB8AC3E}">
        <p14:creationId xmlns:p14="http://schemas.microsoft.com/office/powerpoint/2010/main" val="17610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a:t>
            </a:fld>
            <a:endParaRPr lang="nl-BE"/>
          </a:p>
        </p:txBody>
      </p:sp>
    </p:spTree>
    <p:extLst>
      <p:ext uri="{BB962C8B-B14F-4D97-AF65-F5344CB8AC3E}">
        <p14:creationId xmlns:p14="http://schemas.microsoft.com/office/powerpoint/2010/main" val="2482301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22</a:t>
            </a:fld>
            <a:endParaRPr lang="nl-BE"/>
          </a:p>
        </p:txBody>
      </p:sp>
    </p:spTree>
    <p:extLst>
      <p:ext uri="{BB962C8B-B14F-4D97-AF65-F5344CB8AC3E}">
        <p14:creationId xmlns:p14="http://schemas.microsoft.com/office/powerpoint/2010/main" val="286123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23</a:t>
            </a:fld>
            <a:endParaRPr lang="nl-BE"/>
          </a:p>
        </p:txBody>
      </p:sp>
    </p:spTree>
    <p:extLst>
      <p:ext uri="{BB962C8B-B14F-4D97-AF65-F5344CB8AC3E}">
        <p14:creationId xmlns:p14="http://schemas.microsoft.com/office/powerpoint/2010/main" val="2482301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24</a:t>
            </a:fld>
            <a:endParaRPr lang="nl-BE"/>
          </a:p>
        </p:txBody>
      </p:sp>
    </p:spTree>
    <p:extLst>
      <p:ext uri="{BB962C8B-B14F-4D97-AF65-F5344CB8AC3E}">
        <p14:creationId xmlns:p14="http://schemas.microsoft.com/office/powerpoint/2010/main" val="398686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Date Placeholder 3"/>
          <p:cNvSpPr>
            <a:spLocks noGrp="1"/>
          </p:cNvSpPr>
          <p:nvPr>
            <p:ph type="dt" idx="10"/>
          </p:nvPr>
        </p:nvSpPr>
        <p:spPr/>
        <p:txBody>
          <a:bodyPr/>
          <a:lstStyle/>
          <a:p>
            <a:r>
              <a:rPr lang="nl-BE" smtClean="0"/>
              <a:t>Maart 2017</a:t>
            </a:r>
            <a:endParaRPr lang="nl-BE"/>
          </a:p>
        </p:txBody>
      </p:sp>
      <p:sp>
        <p:nvSpPr>
          <p:cNvPr id="5" name="Slide Number Placeholder 4"/>
          <p:cNvSpPr>
            <a:spLocks noGrp="1"/>
          </p:cNvSpPr>
          <p:nvPr>
            <p:ph type="sldNum" sz="quarter" idx="11"/>
          </p:nvPr>
        </p:nvSpPr>
        <p:spPr/>
        <p:txBody>
          <a:bodyPr/>
          <a:lstStyle/>
          <a:p>
            <a:fld id="{84994F1B-BE66-455F-A211-5BF8A8CC51CA}" type="slidenum">
              <a:rPr lang="nl-BE" smtClean="0"/>
              <a:t>28</a:t>
            </a:fld>
            <a:endParaRPr lang="nl-BE"/>
          </a:p>
        </p:txBody>
      </p:sp>
    </p:spTree>
    <p:extLst>
      <p:ext uri="{BB962C8B-B14F-4D97-AF65-F5344CB8AC3E}">
        <p14:creationId xmlns:p14="http://schemas.microsoft.com/office/powerpoint/2010/main" val="3553999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29</a:t>
            </a:fld>
            <a:endParaRPr lang="nl-BE"/>
          </a:p>
        </p:txBody>
      </p:sp>
    </p:spTree>
    <p:extLst>
      <p:ext uri="{BB962C8B-B14F-4D97-AF65-F5344CB8AC3E}">
        <p14:creationId xmlns:p14="http://schemas.microsoft.com/office/powerpoint/2010/main" val="3506308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30</a:t>
            </a:fld>
            <a:endParaRPr lang="nl-BE"/>
          </a:p>
        </p:txBody>
      </p:sp>
    </p:spTree>
    <p:extLst>
      <p:ext uri="{BB962C8B-B14F-4D97-AF65-F5344CB8AC3E}">
        <p14:creationId xmlns:p14="http://schemas.microsoft.com/office/powerpoint/2010/main" val="3201481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Private </a:t>
            </a:r>
            <a:r>
              <a:rPr lang="nl-BE" baseline="0" dirty="0" err="1" smtClean="0"/>
              <a:t>BaaS</a:t>
            </a:r>
            <a:r>
              <a:rPr lang="nl-BE" baseline="0" dirty="0" smtClean="0"/>
              <a:t> zou nuttig kunnen zijn voor bedrijven met meerdere filialen om </a:t>
            </a:r>
            <a:r>
              <a:rPr lang="nl-BE" baseline="0" dirty="0" err="1" smtClean="0"/>
              <a:t>eign</a:t>
            </a:r>
            <a:r>
              <a:rPr lang="nl-BE" baseline="0" dirty="0" smtClean="0"/>
              <a:t> processen te verbeteren. VB. BNP Paribas met filialen in </a:t>
            </a:r>
            <a:r>
              <a:rPr lang="nl-BE" baseline="0" dirty="0" err="1" smtClean="0"/>
              <a:t>frankrijk</a:t>
            </a:r>
            <a:r>
              <a:rPr lang="nl-BE" baseline="0" dirty="0" smtClean="0"/>
              <a:t>, </a:t>
            </a:r>
            <a:r>
              <a:rPr lang="nl-BE" baseline="0" dirty="0" err="1" smtClean="0"/>
              <a:t>belgie</a:t>
            </a:r>
            <a:r>
              <a:rPr lang="nl-BE" baseline="0" dirty="0" smtClean="0"/>
              <a:t>, US, UK, …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r>
              <a:rPr lang="nl-BE" b="1" dirty="0" smtClean="0"/>
              <a:t>Vragen</a:t>
            </a:r>
          </a:p>
          <a:p>
            <a:pPr marL="171450" indent="-171450">
              <a:buFontTx/>
              <a:buChar char="-"/>
            </a:pPr>
            <a:r>
              <a:rPr lang="nl-BE" baseline="0" dirty="0" smtClean="0"/>
              <a:t>Wanneer blockchain netwerk in welke omgeving wenselijk / toegelaten (Policy nodig)</a:t>
            </a:r>
          </a:p>
          <a:p>
            <a:pPr marL="171450" indent="-171450">
              <a:buFontTx/>
              <a:buChar char="-"/>
            </a:pPr>
            <a:r>
              <a:rPr lang="nl-BE" baseline="0" dirty="0" smtClean="0"/>
              <a:t>Welke garanties (</a:t>
            </a:r>
            <a:r>
              <a:rPr lang="nl-BE" baseline="0" dirty="0" err="1" smtClean="0"/>
              <a:t>SLA’s</a:t>
            </a:r>
            <a:r>
              <a:rPr lang="nl-BE" baseline="0" dirty="0" smtClean="0"/>
              <a:t>) eisen we van </a:t>
            </a:r>
            <a:r>
              <a:rPr lang="nl-BE" baseline="0" dirty="0" err="1" smtClean="0"/>
              <a:t>BaaS</a:t>
            </a:r>
            <a:r>
              <a:rPr lang="nl-BE" baseline="0" dirty="0" smtClean="0"/>
              <a:t> providers</a:t>
            </a:r>
          </a:p>
          <a:p>
            <a:pPr marL="171450" indent="-171450">
              <a:buFontTx/>
              <a:buChar char="-"/>
            </a:pPr>
            <a:r>
              <a:rPr lang="nl-BE" baseline="0" dirty="0" smtClean="0"/>
              <a:t>Keuze zal afhangen van welke data On-chain en welke data off-chain.</a:t>
            </a:r>
          </a:p>
          <a:p>
            <a:pPr marL="171450" indent="-171450">
              <a:buFontTx/>
              <a:buChar char="-"/>
            </a:pPr>
            <a:r>
              <a:rPr lang="nl-BE" baseline="0" dirty="0" smtClean="0"/>
              <a:t>Mag /moet blockchain netwerk verspreid zijn over meerdere </a:t>
            </a:r>
            <a:r>
              <a:rPr lang="nl-BE" baseline="0" dirty="0" err="1" smtClean="0"/>
              <a:t>BaaS</a:t>
            </a:r>
            <a:r>
              <a:rPr lang="nl-BE" baseline="0" dirty="0" smtClean="0"/>
              <a:t> providers (kan vandaag nog niet volgens mij)</a:t>
            </a:r>
          </a:p>
          <a:p>
            <a:pPr marL="171450" indent="-171450">
              <a:buFontTx/>
              <a:buChar char="-"/>
            </a:pPr>
            <a:r>
              <a:rPr lang="nl-BE" baseline="0" dirty="0" smtClean="0"/>
              <a:t>Naar de burger toe moeten we misschien vermijden dat ‘de staat’ nog steeds alles controleert / alles kan.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dirty="0" smtClean="0"/>
              <a:t>Juridisch / organisatorisch. Vb. Je wil niet dat er opeens nog maar van de 5 </a:t>
            </a:r>
            <a:r>
              <a:rPr lang="nl-BE" dirty="0" err="1" smtClean="0"/>
              <a:t>validating</a:t>
            </a:r>
            <a:r>
              <a:rPr lang="nl-BE" dirty="0" smtClean="0"/>
              <a:t> </a:t>
            </a:r>
            <a:r>
              <a:rPr lang="nl-BE" dirty="0" err="1" smtClean="0"/>
              <a:t>nodes</a:t>
            </a:r>
            <a:r>
              <a:rPr lang="nl-BE" dirty="0" smtClean="0"/>
              <a:t> er nog maar 2 overblijven, terwijl je er 3 nodig hebt om netwerk draaiend te houden. Wie heeft welke</a:t>
            </a:r>
            <a:r>
              <a:rPr lang="nl-BE" baseline="0" dirty="0" smtClean="0"/>
              <a:t> taak/rol in netwerk? … </a:t>
            </a:r>
            <a:r>
              <a:rPr lang="nl-BE" dirty="0" smtClean="0"/>
              <a:t>Dus nood aan een soort standaardcontracten.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31</a:t>
            </a:fld>
            <a:endParaRPr lang="nl-BE"/>
          </a:p>
        </p:txBody>
      </p:sp>
    </p:spTree>
    <p:extLst>
      <p:ext uri="{BB962C8B-B14F-4D97-AF65-F5344CB8AC3E}">
        <p14:creationId xmlns:p14="http://schemas.microsoft.com/office/powerpoint/2010/main" val="187241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32</a:t>
            </a:fld>
            <a:endParaRPr lang="nl-BE"/>
          </a:p>
        </p:txBody>
      </p:sp>
    </p:spTree>
    <p:extLst>
      <p:ext uri="{BB962C8B-B14F-4D97-AF65-F5344CB8AC3E}">
        <p14:creationId xmlns:p14="http://schemas.microsoft.com/office/powerpoint/2010/main" val="248230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Generieke aantoonbaarheidsdienst:</a:t>
            </a:r>
            <a:r>
              <a:rPr lang="nl-BE" b="1" baseline="0" dirty="0" smtClean="0"/>
              <a:t> </a:t>
            </a:r>
            <a:r>
              <a:rPr lang="nl-BE" baseline="0" dirty="0" smtClean="0"/>
              <a:t>Vanuit Fod Justitie is er vraag voor conrete aantoonbaarheidsdienst: is een document geregistreerd/neergelegd/ontvangen/… en wanneer is dit gebeurd?. Een blockchain benadering leent zich hier goed toe. Idee is om hash van document in blockchain te bewaren. Op een blockchain is dit dan onwijzigbaar en krijgt het een timestamp.  </a:t>
            </a:r>
          </a:p>
          <a:p>
            <a:pPr marL="0" marR="0" indent="0" algn="l" defTabSz="914400" rtl="0" eaLnBrk="1" fontAlgn="auto" latinLnBrk="0" hangingPunct="1">
              <a:lnSpc>
                <a:spcPct val="100000"/>
              </a:lnSpc>
              <a:spcBef>
                <a:spcPts val="0"/>
              </a:spcBef>
              <a:spcAft>
                <a:spcPts val="0"/>
              </a:spcAft>
              <a:buClrTx/>
              <a:buSzTx/>
              <a:buFontTx/>
              <a:buNone/>
              <a:tabLst/>
              <a:defRPr/>
            </a:pPr>
            <a:r>
              <a:rPr lang="nl-BE" b="1" dirty="0" smtClean="0"/>
              <a:t>Historiek werken woning: </a:t>
            </a:r>
            <a:r>
              <a:rPr lang="nl-BE" b="0" dirty="0" smtClean="0"/>
              <a:t>Kadaster op</a:t>
            </a:r>
            <a:r>
              <a:rPr lang="nl-BE" b="0" baseline="0" dirty="0" smtClean="0"/>
              <a:t> een blockchain is een klassieker.</a:t>
            </a:r>
            <a:r>
              <a:rPr lang="nl-BE" b="1" baseline="0" dirty="0" smtClean="0"/>
              <a:t> </a:t>
            </a:r>
            <a:r>
              <a:rPr lang="nl-BE" b="0" baseline="0" dirty="0" smtClean="0"/>
              <a:t>Wat ik nog nergens gelezen of gehoord heb is bijhouden van historiek verbouwingen/keuringen/bestemmingswijzigingen woning: </a:t>
            </a:r>
            <a:r>
              <a:rPr lang="nl-BE" dirty="0" smtClean="0"/>
              <a:t>Als</a:t>
            </a:r>
            <a:r>
              <a:rPr lang="nl-BE" baseline="0" dirty="0" smtClean="0"/>
              <a:t> je nu een woning koopt is er veel informatie die je niet hebt. In de loop ter tijd is het verloren gegaan, of misschien wordt het zelfs bewust achtergehouden of is het vervalst. Een blockchain kan een vrij volledig en onvervalsbaar overzicht geven van de grote werken aan de woning, keuringen en zelfs bestemmingswijzigingen. Eigenschappen als onweerlegbaarheid, onwijzigbaraheid en timestamping zijn hier essentieel en wordt door blockchain verzorgd. Je zou zo vb. in real-time een EPC kunnen genereren, dat nauwkeuriger is dan die die vandaag uitgereikt worden (De keurder beschikt immer doorgaans niet over alle inforam</a:t>
            </a:r>
            <a:br>
              <a:rPr lang="nl-BE" baseline="0" dirty="0" smtClean="0"/>
            </a:br>
            <a:r>
              <a:rPr lang="nl-BE" b="1" baseline="0" dirty="0" smtClean="0"/>
              <a:t>Identity management</a:t>
            </a:r>
            <a:r>
              <a:rPr lang="nl-BE" baseline="0" dirty="0" smtClean="0"/>
              <a:t>. Dit wordt gezien als een van de grote mogelijke toepassingen van blockchain (hoewel ik zelf nog niet van het nut overtuigd ben). Belangrijke term die we daarbij vaak horen is die van de “self-sovereign identity”: de burger kiest zelf welke data hij aan wie toont. Aan entiteit A kan hij bewijzen dat hij ouder is dan 18, aan entiteit B bewijst hij dat hij ouder is dan 16 en in West-Vlaanderen woont. Eventueel in tandem te gebruiken met eID kaart.</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Medische gegevens</a:t>
            </a:r>
            <a:r>
              <a:rPr lang="nl-BE" baseline="0" dirty="0" smtClean="0"/>
              <a:t>. Restratie hash van medische records in blockchain: onwijzigbaarheid, timestamp, volledigheid. Ik heb al meerdere keren voorbeelden gezien waarbij permisisons in de blockchain bewaard worden. In bepaalde landen zit het medisch dossier van de burger erg verpreid op servers van verschillende zorgverstrekkers. De burger bepaalt via de blockchain wie er toegang heeft tot wat. Alle zorgverstrekkers krijgen dadelijk de meest recente permissions, die het gebruikt bij zijn toegangscontrole. Dit aspect is misschien minder relevant in België.</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Traceren van voedsel. </a:t>
            </a:r>
            <a:r>
              <a:rPr lang="nl-BE" b="0" baseline="0" dirty="0" smtClean="0"/>
              <a:t>Traceren van de herkomst / toeleveringsketens van producten wordt gezien als een andere belangrijke blockchain use case. Je ziet hier met heel wat betrokken spelers, die allen wel van dezelfde blockchain gebruik maken. op die manier steeds het meest recente overzicht, zonder afhankelijk te zijn van centrale server. Op federaal niveau zouden we dit kunnen doen voor voedselveiligheid.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Indien er bij de productie of bij het transport van voedsel ergens iets verkeerd gelopen is, weten we dankzij de blockchain dadelijk welke productitems er betrokken zijn. </a:t>
            </a:r>
            <a:endParaRPr lang="nl-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Het FAVV zou in de blockchain ook kunnen aangeven waar en wanneer het welke controles gedaan.</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Wanneer, ten tweede, voedsel getransporteerd wordt in koelruimtes in boten of vrachtwagens, kan er zich in deze koelruimtes een vertrouwde sensor bevinden die aan een smart contract op de blockchain geregeld de gemeten temperaturen doorgeeft. Zo krijgen we niet alleen garanties over de productie van ons voedsel, maar ook over het transport ervan.</a:t>
            </a:r>
            <a:endParaRPr lang="nl-BE"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Een dergelijke aanpak zou trouwens ook gebruikt kunnen worden om een ideen te hebben wat betreft de ecologische impact van ons voedsel: waar werd het geproduceerd? Heeft dat bedrijf een biolabel of bepaalde certificaten (vb. MSC label voor certified sustainable sea food) Hoe werd het getransporteerd? Heeft die transporteur bepaalde certificaten, … </a:t>
            </a: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Transparantie Overheid. </a:t>
            </a:r>
            <a:r>
              <a:rPr lang="nl-BE" baseline="0" dirty="0" smtClean="0"/>
              <a:t>Alles waarvan vanuit de overheid transparantie wordt verzekerd kan gebaat zijn met een blockchain benadering. We kunnen daarbij denken aan de begrotingen en de wijzigingen daarvan, aan uitgaven van de overheid. We kunnen ook denken aan de mandaten en de vergoedingen.  </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Cross-border uitwisseling. </a:t>
            </a:r>
            <a:r>
              <a:rPr lang="nl-BE" b="0" baseline="0" dirty="0" smtClean="0"/>
              <a:t>Met andere lidstaten gegevens uitwisselen om zich er van te verzekeren dat sociale bijdragen betaald worden in het land van herkomst. In </a:t>
            </a:r>
            <a:r>
              <a:rPr lang="nl-BE" baseline="0" dirty="0" smtClean="0"/>
              <a:t>het algemeen kan een blockchain benadering opportuun zijn voor uitwisseling tussen landen omdat er zo niet een van de landen is die een centrale server beheert, en dus meer controle heeft.</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Dubbele/onterechte betalingen. </a:t>
            </a:r>
            <a:r>
              <a:rPr lang="nl-BE" baseline="0" dirty="0" smtClean="0"/>
              <a:t>Vb. RVA subsideert zowel rusthuis als hospitaal, terwijl de patient op eenzelfde moment natuurlijk maar in één van de twee was. Via blockchain beschikken rusthuis en hospitaal over dezelfde up-to-date gegevens waarop de beslissing tot al dan niet uitbetaling op gebaseerd is</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Andere. </a:t>
            </a:r>
            <a:r>
              <a:rPr lang="nl-BE" b="0" baseline="0" dirty="0" smtClean="0"/>
              <a:t>Dit is natuurlijk geen exhautieve set. </a:t>
            </a:r>
            <a:r>
              <a:rPr lang="en-GB" sz="1200" kern="1200" dirty="0" smtClean="0">
                <a:solidFill>
                  <a:schemeClr val="tx1"/>
                </a:solidFill>
                <a:effectLst/>
                <a:latin typeface="+mn-lt"/>
                <a:ea typeface="+mn-ea"/>
                <a:cs typeface="+mn-cs"/>
              </a:rPr>
              <a:t>Andere use case zijn </a:t>
            </a:r>
            <a:r>
              <a:rPr lang="en-GB" sz="1200" u="sng" kern="1200" dirty="0" smtClean="0">
                <a:solidFill>
                  <a:schemeClr val="tx1"/>
                </a:solidFill>
                <a:effectLst/>
                <a:latin typeface="+mn-lt"/>
                <a:ea typeface="+mn-ea"/>
                <a:cs typeface="+mn-cs"/>
              </a:rPr>
              <a:t>verkiezingen</a:t>
            </a:r>
            <a:r>
              <a:rPr lang="en-GB" sz="1200" kern="1200" dirty="0" smtClean="0">
                <a:solidFill>
                  <a:schemeClr val="tx1"/>
                </a:solidFill>
                <a:effectLst/>
                <a:latin typeface="+mn-lt"/>
                <a:ea typeface="+mn-ea"/>
                <a:cs typeface="+mn-cs"/>
              </a:rPr>
              <a:t>, al heb je daar natuurlijk zeer zware privacy requirements. Ik</a:t>
            </a:r>
            <a:r>
              <a:rPr lang="en-GB" sz="1200" kern="1200" baseline="0" dirty="0" smtClean="0">
                <a:solidFill>
                  <a:schemeClr val="tx1"/>
                </a:solidFill>
                <a:effectLst/>
                <a:latin typeface="+mn-lt"/>
                <a:ea typeface="+mn-ea"/>
                <a:cs typeface="+mn-cs"/>
              </a:rPr>
              <a:t> hoorde Bart Preneel een paar maand geleden zeggen: “organiseer nooit verkiezingen op een blockchain”. Maar misschien bedoelde hij enkel de publieke blockchains, waar zijn talk op focuste.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Ook</a:t>
            </a:r>
            <a:r>
              <a:rPr lang="en-GB" sz="1200" kern="1200" dirty="0" smtClean="0">
                <a:solidFill>
                  <a:schemeClr val="tx1"/>
                </a:solidFill>
                <a:effectLst/>
                <a:latin typeface="+mn-lt"/>
                <a:ea typeface="+mn-ea"/>
                <a:cs typeface="+mn-cs"/>
              </a:rPr>
              <a:t> zie je blockchain soms terugkomen de context van </a:t>
            </a:r>
            <a:r>
              <a:rPr lang="en-GB" sz="1200" u="sng" kern="1200" dirty="0" smtClean="0">
                <a:solidFill>
                  <a:schemeClr val="tx1"/>
                </a:solidFill>
                <a:effectLst/>
                <a:latin typeface="+mn-lt"/>
                <a:ea typeface="+mn-ea"/>
                <a:cs typeface="+mn-cs"/>
              </a:rPr>
              <a:t>social benefits </a:t>
            </a:r>
            <a:r>
              <a:rPr lang="en-GB" sz="1200" kern="1200" dirty="0" smtClean="0">
                <a:solidFill>
                  <a:schemeClr val="tx1"/>
                </a:solidFill>
                <a:effectLst/>
                <a:latin typeface="+mn-lt"/>
                <a:ea typeface="+mn-ea"/>
                <a:cs typeface="+mn-cs"/>
              </a:rPr>
              <a:t>(uitbetalen of opvolgen uitgaven), maar een project in de UK is zo op zware kritiek gebotst, eveneens omwille van privacy. Ik wil maar zeggen: Gevoelige use case misschien niet te veel promoten</a:t>
            </a: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
            </a:r>
            <a:br>
              <a:rPr lang="nl-BE" baseline="0" dirty="0" smtClean="0"/>
            </a:br>
            <a:endParaRPr lang="nl-BE" dirty="0"/>
          </a:p>
        </p:txBody>
      </p:sp>
      <p:sp>
        <p:nvSpPr>
          <p:cNvPr id="4" name="Slide Number Placeholder 3"/>
          <p:cNvSpPr>
            <a:spLocks noGrp="1"/>
          </p:cNvSpPr>
          <p:nvPr>
            <p:ph type="sldNum" sz="quarter" idx="10"/>
          </p:nvPr>
        </p:nvSpPr>
        <p:spPr/>
        <p:txBody>
          <a:bodyPr/>
          <a:lstStyle/>
          <a:p>
            <a:fld id="{84994F1B-BE66-455F-A211-5BF8A8CC51CA}" type="slidenum">
              <a:rPr lang="nl-BE" smtClean="0"/>
              <a:t>33</a:t>
            </a:fld>
            <a:endParaRPr lang="nl-BE"/>
          </a:p>
        </p:txBody>
      </p:sp>
    </p:spTree>
    <p:extLst>
      <p:ext uri="{BB962C8B-B14F-4D97-AF65-F5344CB8AC3E}">
        <p14:creationId xmlns:p14="http://schemas.microsoft.com/office/powerpoint/2010/main" val="3620957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4994F1B-BE66-455F-A211-5BF8A8CC51CA}" type="slidenum">
              <a:rPr lang="nl-BE" smtClean="0"/>
              <a:t>34</a:t>
            </a:fld>
            <a:endParaRPr lang="nl-BE"/>
          </a:p>
        </p:txBody>
      </p:sp>
    </p:spTree>
    <p:extLst>
      <p:ext uri="{BB962C8B-B14F-4D97-AF65-F5344CB8AC3E}">
        <p14:creationId xmlns:p14="http://schemas.microsoft.com/office/powerpoint/2010/main" val="373825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3</a:t>
            </a:fld>
            <a:endParaRPr lang="nl-BE"/>
          </a:p>
        </p:txBody>
      </p:sp>
    </p:spTree>
    <p:extLst>
      <p:ext uri="{BB962C8B-B14F-4D97-AF65-F5344CB8AC3E}">
        <p14:creationId xmlns:p14="http://schemas.microsoft.com/office/powerpoint/2010/main" val="320789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5</a:t>
            </a:fld>
            <a:endParaRPr lang="nl-BE"/>
          </a:p>
        </p:txBody>
      </p:sp>
    </p:spTree>
    <p:extLst>
      <p:ext uri="{BB962C8B-B14F-4D97-AF65-F5344CB8AC3E}">
        <p14:creationId xmlns:p14="http://schemas.microsoft.com/office/powerpoint/2010/main" val="392088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19BA0CB-3D32-4B22-B252-7206146214C8}" type="slidenum">
              <a:rPr lang="fr-BE" smtClean="0"/>
              <a:t>6</a:t>
            </a:fld>
            <a:endParaRPr lang="fr-BE"/>
          </a:p>
        </p:txBody>
      </p:sp>
    </p:spTree>
    <p:extLst>
      <p:ext uri="{BB962C8B-B14F-4D97-AF65-F5344CB8AC3E}">
        <p14:creationId xmlns:p14="http://schemas.microsoft.com/office/powerpoint/2010/main" val="425548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200" dirty="0" smtClean="0"/>
          </a:p>
        </p:txBody>
      </p:sp>
      <p:sp>
        <p:nvSpPr>
          <p:cNvPr id="4" name="Slide Number Placeholder 3"/>
          <p:cNvSpPr>
            <a:spLocks noGrp="1"/>
          </p:cNvSpPr>
          <p:nvPr>
            <p:ph type="sldNum" sz="quarter" idx="10"/>
          </p:nvPr>
        </p:nvSpPr>
        <p:spPr/>
        <p:txBody>
          <a:bodyPr/>
          <a:lstStyle/>
          <a:p>
            <a:fld id="{F19BA0CB-3D32-4B22-B252-7206146214C8}" type="slidenum">
              <a:rPr lang="fr-BE" smtClean="0"/>
              <a:t>7</a:t>
            </a:fld>
            <a:endParaRPr lang="fr-BE"/>
          </a:p>
        </p:txBody>
      </p:sp>
    </p:spTree>
    <p:extLst>
      <p:ext uri="{BB962C8B-B14F-4D97-AF65-F5344CB8AC3E}">
        <p14:creationId xmlns:p14="http://schemas.microsoft.com/office/powerpoint/2010/main" val="405380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8</a:t>
            </a:fld>
            <a:endParaRPr lang="nl-BE"/>
          </a:p>
        </p:txBody>
      </p:sp>
    </p:spTree>
    <p:extLst>
      <p:ext uri="{BB962C8B-B14F-4D97-AF65-F5344CB8AC3E}">
        <p14:creationId xmlns:p14="http://schemas.microsoft.com/office/powerpoint/2010/main" val="392088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9</a:t>
            </a:fld>
            <a:endParaRPr lang="nl-BE"/>
          </a:p>
        </p:txBody>
      </p:sp>
    </p:spTree>
    <p:extLst>
      <p:ext uri="{BB962C8B-B14F-4D97-AF65-F5344CB8AC3E}">
        <p14:creationId xmlns:p14="http://schemas.microsoft.com/office/powerpoint/2010/main" val="392088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10</a:t>
            </a:fld>
            <a:endParaRPr lang="nl-BE"/>
          </a:p>
        </p:txBody>
      </p:sp>
    </p:spTree>
    <p:extLst>
      <p:ext uri="{BB962C8B-B14F-4D97-AF65-F5344CB8AC3E}">
        <p14:creationId xmlns:p14="http://schemas.microsoft.com/office/powerpoint/2010/main" val="62613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Tree>
    <p:extLst>
      <p:ext uri="{BB962C8B-B14F-4D97-AF65-F5344CB8AC3E}">
        <p14:creationId xmlns:p14="http://schemas.microsoft.com/office/powerpoint/2010/main" val="80568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B540AB-6939-4937-A918-1D15FF1C7CE3}" type="slidenum">
              <a:rPr lang="nl-BE" smtClean="0"/>
              <a:t>‹#›</a:t>
            </a:fld>
            <a:endParaRPr lang="nl-BE" dirty="0"/>
          </a:p>
        </p:txBody>
      </p:sp>
      <p:sp>
        <p:nvSpPr>
          <p:cNvPr id="7" name="Title Placeholder 1"/>
          <p:cNvSpPr>
            <a:spLocks noGrp="1"/>
          </p:cNvSpPr>
          <p:nvPr>
            <p:ph type="title"/>
          </p:nvPr>
        </p:nvSpPr>
        <p:spPr>
          <a:xfrm>
            <a:off x="457200" y="153749"/>
            <a:ext cx="8229600" cy="809203"/>
          </a:xfrm>
          <a:prstGeom prst="rect">
            <a:avLst/>
          </a:prstGeom>
        </p:spPr>
        <p:txBody>
          <a:bodyPr vert="horz" lIns="91440" tIns="45720" rIns="91440" bIns="45720" rtlCol="0" anchor="ctr">
            <a:normAutofit/>
          </a:bodyPr>
          <a:lstStyle/>
          <a:p>
            <a:r>
              <a:rPr lang="en-US" dirty="0" smtClean="0"/>
              <a:t>Click to edit Master title style</a:t>
            </a:r>
            <a:endParaRPr lang="nl-BE" dirty="0"/>
          </a:p>
        </p:txBody>
      </p:sp>
      <p:sp>
        <p:nvSpPr>
          <p:cNvPr id="8" name="Text Placeholder 2"/>
          <p:cNvSpPr>
            <a:spLocks noGrp="1"/>
          </p:cNvSpPr>
          <p:nvPr>
            <p:ph idx="1"/>
          </p:nvPr>
        </p:nvSpPr>
        <p:spPr>
          <a:xfrm>
            <a:off x="457200" y="1084334"/>
            <a:ext cx="8229600" cy="52031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Tree>
    <p:extLst>
      <p:ext uri="{BB962C8B-B14F-4D97-AF65-F5344CB8AC3E}">
        <p14:creationId xmlns:p14="http://schemas.microsoft.com/office/powerpoint/2010/main" val="37972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49095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193140"/>
            <a:ext cx="4038600" cy="4933024"/>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Content Placeholder 3"/>
          <p:cNvSpPr>
            <a:spLocks noGrp="1"/>
          </p:cNvSpPr>
          <p:nvPr>
            <p:ph sz="half" idx="2"/>
          </p:nvPr>
        </p:nvSpPr>
        <p:spPr>
          <a:xfrm>
            <a:off x="4648200" y="1193138"/>
            <a:ext cx="4038600" cy="4933025"/>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nl-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Slide Number Placeholder 6"/>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19795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nl-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nl-BE" dirty="0"/>
          </a:p>
        </p:txBody>
      </p:sp>
      <p:sp>
        <p:nvSpPr>
          <p:cNvPr id="9" name="Slide Number Placeholder 8"/>
          <p:cNvSpPr>
            <a:spLocks noGrp="1"/>
          </p:cNvSpPr>
          <p:nvPr>
            <p:ph type="sldNum" sz="quarter" idx="12"/>
          </p:nvPr>
        </p:nvSpPr>
        <p:spPr/>
        <p:txBody>
          <a:bodyPr/>
          <a:lstStyle/>
          <a:p>
            <a:fld id="{13B540AB-6939-4937-A918-1D15FF1C7CE3}" type="slidenum">
              <a:rPr lang="nl-BE" smtClean="0"/>
              <a:t>‹#›</a:t>
            </a:fld>
            <a:endParaRPr lang="nl-BE" dirty="0"/>
          </a:p>
        </p:txBody>
      </p:sp>
    </p:spTree>
    <p:extLst>
      <p:ext uri="{BB962C8B-B14F-4D97-AF65-F5344CB8AC3E}">
        <p14:creationId xmlns:p14="http://schemas.microsoft.com/office/powerpoint/2010/main" val="6449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nl-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Slide Number Placeholder 6"/>
          <p:cNvSpPr>
            <a:spLocks noGrp="1"/>
          </p:cNvSpPr>
          <p:nvPr>
            <p:ph type="sldNum" sz="quarter" idx="12"/>
          </p:nvPr>
        </p:nvSpPr>
        <p:spPr/>
        <p:txBody>
          <a:bodyPr/>
          <a:lstStyle/>
          <a:p>
            <a:fld id="{13B540AB-6939-4937-A918-1D15FF1C7CE3}" type="slidenum">
              <a:rPr lang="nl-BE" smtClean="0"/>
              <a:t>‹#›</a:t>
            </a:fld>
            <a:endParaRPr lang="nl-BE"/>
          </a:p>
        </p:txBody>
      </p:sp>
    </p:spTree>
    <p:extLst>
      <p:ext uri="{BB962C8B-B14F-4D97-AF65-F5344CB8AC3E}">
        <p14:creationId xmlns:p14="http://schemas.microsoft.com/office/powerpoint/2010/main" val="351570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nl-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l-BE" dirty="0"/>
          </a:p>
        </p:txBody>
      </p:sp>
      <p:sp>
        <p:nvSpPr>
          <p:cNvPr id="7" name="Slide Number Placeholder 6"/>
          <p:cNvSpPr>
            <a:spLocks noGrp="1"/>
          </p:cNvSpPr>
          <p:nvPr>
            <p:ph type="sldNum" sz="quarter" idx="12"/>
          </p:nvPr>
        </p:nvSpPr>
        <p:spPr/>
        <p:txBody>
          <a:body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311567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90776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3749"/>
            <a:ext cx="8229600" cy="809203"/>
          </a:xfrm>
          <a:prstGeom prst="rect">
            <a:avLst/>
          </a:prstGeom>
        </p:spPr>
        <p:txBody>
          <a:bodyPr vert="horz" lIns="91440" tIns="45720" rIns="91440" bIns="45720" rtlCol="0" anchor="ctr">
            <a:norm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457200" y="1084334"/>
            <a:ext cx="8229600" cy="52031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6" name="Slide Number Placeholder 5"/>
          <p:cNvSpPr>
            <a:spLocks noGrp="1"/>
          </p:cNvSpPr>
          <p:nvPr>
            <p:ph type="sldNum" sz="quarter" idx="4"/>
          </p:nvPr>
        </p:nvSpPr>
        <p:spPr>
          <a:xfrm>
            <a:off x="6973984" y="64534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0AB-6939-4937-A918-1D15FF1C7CE3}" type="slidenum">
              <a:rPr lang="nl-BE" smtClean="0"/>
              <a:pPr/>
              <a:t>‹#›</a:t>
            </a:fld>
            <a:endParaRPr lang="nl-BE" dirty="0"/>
          </a:p>
        </p:txBody>
      </p:sp>
    </p:spTree>
    <p:extLst>
      <p:ext uri="{BB962C8B-B14F-4D97-AF65-F5344CB8AC3E}">
        <p14:creationId xmlns:p14="http://schemas.microsoft.com/office/powerpoint/2010/main" val="1186785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3" r:id="rId6"/>
    <p:sldLayoutId id="2147483674" r:id="rId7"/>
    <p:sldLayoutId id="2147483675" r:id="rId8"/>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7mM7MjOvWAhXQblAKHWEcBXEQjRwIBw&amp;url=https://commons.wikimedia.org/wiki/File:Green_check.svg&amp;psig=AOvVaw3My63rFtlMdBunLaWreU3B&amp;ust=150789817713591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google.com/url?sa=i&amp;rct=j&amp;q=&amp;esrc=s&amp;source=images&amp;cd=&amp;cad=rja&amp;uact=8&amp;ved=0ahUKEwifhLv5jOvWAhVLEVAKHWwRCAgQjRwIBw&amp;url=https://www.iconfinder.com/icons/27842/cancelled_close_delete_exit_no_reject_wrong_icon&amp;psig=AOvVaw3y1Tbi_xEsTkHHLohGOGN8&amp;ust=1507898254763067"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png"/><Relationship Id="rId7" Type="http://schemas.openxmlformats.org/officeDocument/2006/relationships/hyperlink" Target="https://www.google.com/url?sa=i&amp;rct=j&amp;q=&amp;esrc=s&amp;source=images&amp;cd=&amp;cad=rja&amp;uact=8&amp;ved=0ahUKEwi8oLmFtKLWAhWFPhQKHS9RC2oQjRwIBw&amp;url=https://www.alpereum.ch/ethereum-logo-1/&amp;psig=AFQjCNHlu6ToXosuP2oIhch1-2tJSpu0Tg&amp;ust=150540050331368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hyperlink" Target="https://www.google.be/url?sa=i&amp;rct=j&amp;q=&amp;esrc=s&amp;source=images&amp;cd=&amp;cad=rja&amp;uact=8&amp;ved=0ahUKEwjEx--VtKLWAhVHSBQKHfxUCwoQjRwIBw&amp;url=https://www.hyperledger.org/&amp;psig=AFQjCNEzz3sH2j7B9R6pn7F83sWKyky6kg&amp;ust=1505400538930526"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82.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bstract Blue Squ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5963533" y="5013236"/>
            <a:ext cx="3311060" cy="2002106"/>
          </a:xfrm>
          <a:prstGeom prst="roundRect">
            <a:avLst>
              <a:gd name="adj" fmla="val 0"/>
            </a:avLst>
          </a:prstGeom>
          <a:gradFill flip="none" rotWithShape="1">
            <a:gsLst>
              <a:gs pos="0">
                <a:schemeClr val="bg1">
                  <a:alpha val="63000"/>
                </a:schemeClr>
              </a:gs>
              <a:gs pos="100000">
                <a:srgbClr val="FCFDF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endParaRPr lang="en-US" sz="4400" b="1" dirty="0">
              <a:solidFill>
                <a:srgbClr val="BE008C"/>
              </a:solidFill>
            </a:endParaRPr>
          </a:p>
        </p:txBody>
      </p:sp>
      <p:sp>
        <p:nvSpPr>
          <p:cNvPr id="10" name="TextBox 12"/>
          <p:cNvSpPr txBox="1">
            <a:spLocks noChangeArrowheads="1"/>
          </p:cNvSpPr>
          <p:nvPr userDrawn="1"/>
        </p:nvSpPr>
        <p:spPr bwMode="auto">
          <a:xfrm>
            <a:off x="6431608" y="4069434"/>
            <a:ext cx="38877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latin typeface="+mn-lt"/>
              </a:rPr>
              <a:t>frank.robben@ksz.fgov.be </a:t>
            </a:r>
          </a:p>
          <a:p>
            <a:pPr>
              <a:defRPr/>
            </a:pPr>
            <a:endParaRPr lang="fr-BE" altLang="en-US" sz="1600" dirty="0" smtClean="0">
              <a:latin typeface="+mn-lt"/>
              <a:sym typeface="Arial" pitchFamily="34" charset="0"/>
            </a:endParaRPr>
          </a:p>
          <a:p>
            <a:pPr>
              <a:defRPr/>
            </a:pPr>
            <a:r>
              <a:rPr lang="fr-BE" altLang="en-US" sz="1600" dirty="0" smtClean="0">
                <a:latin typeface="+mn-lt"/>
                <a:sym typeface="Arial" pitchFamily="34" charset="0"/>
              </a:rPr>
              <a:t>@</a:t>
            </a:r>
            <a:r>
              <a:rPr lang="fr-BE" altLang="en-US" sz="1600" dirty="0" err="1" smtClean="0">
                <a:latin typeface="+mn-lt"/>
                <a:sym typeface="Arial" pitchFamily="34" charset="0"/>
              </a:rPr>
              <a:t>FrRobben</a:t>
            </a:r>
            <a:endParaRPr lang="fr-BE" altLang="en-US" sz="1600" dirty="0" smtClean="0">
              <a:latin typeface="+mn-lt"/>
              <a:sym typeface="Arial" pitchFamily="34" charset="0"/>
            </a:endParaRPr>
          </a:p>
          <a:p>
            <a:pPr>
              <a:defRPr/>
            </a:pPr>
            <a:endParaRPr lang="fr-BE" altLang="en-US" sz="1600" dirty="0" smtClean="0">
              <a:latin typeface="+mn-lt"/>
              <a:sym typeface="Arial" pitchFamily="34" charset="0"/>
            </a:endParaRPr>
          </a:p>
          <a:p>
            <a:pPr>
              <a:defRPr/>
            </a:pPr>
            <a:r>
              <a:rPr lang="fr-BE" altLang="en-US" sz="1600" dirty="0" smtClean="0">
                <a:latin typeface="+mn-lt"/>
                <a:sym typeface="Arial" pitchFamily="34" charset="0"/>
              </a:rPr>
              <a:t>https://www.ksz.fgov.be</a:t>
            </a:r>
          </a:p>
          <a:p>
            <a:pPr>
              <a:defRPr/>
            </a:pPr>
            <a:r>
              <a:rPr lang="fr-BE" altLang="en-US" sz="1600" dirty="0" smtClean="0">
                <a:latin typeface="+mn-lt"/>
                <a:sym typeface="Arial" pitchFamily="34" charset="0"/>
              </a:rPr>
              <a:t>https://www.ehealth.fgov.be</a:t>
            </a:r>
          </a:p>
          <a:p>
            <a:pPr>
              <a:defRPr/>
            </a:pPr>
            <a:r>
              <a:rPr lang="fr-BE" altLang="en-US" sz="1600" dirty="0" smtClean="0">
                <a:latin typeface="+mn-lt"/>
                <a:sym typeface="Arial" pitchFamily="34" charset="0"/>
              </a:rPr>
              <a:t>https://www.frankrobben.be</a:t>
            </a:r>
            <a:endParaRPr lang="fr-BE" altLang="en-US" sz="1600" dirty="0" smtClean="0">
              <a:latin typeface="+mn-lt"/>
            </a:endParaRPr>
          </a:p>
        </p:txBody>
      </p:sp>
      <p:grpSp>
        <p:nvGrpSpPr>
          <p:cNvPr id="3" name="Group 2"/>
          <p:cNvGrpSpPr/>
          <p:nvPr/>
        </p:nvGrpSpPr>
        <p:grpSpPr>
          <a:xfrm>
            <a:off x="1033530" y="1521070"/>
            <a:ext cx="7181566" cy="3092043"/>
            <a:chOff x="1033530" y="1533940"/>
            <a:chExt cx="7181566" cy="3092043"/>
          </a:xfrm>
        </p:grpSpPr>
        <p:sp>
          <p:nvSpPr>
            <p:cNvPr id="11" name="Rounded Rectangle 10"/>
            <p:cNvSpPr/>
            <p:nvPr/>
          </p:nvSpPr>
          <p:spPr>
            <a:xfrm>
              <a:off x="1033530" y="1533940"/>
              <a:ext cx="7181566" cy="3052160"/>
            </a:xfrm>
            <a:prstGeom prst="roundRect">
              <a:avLst>
                <a:gd name="adj" fmla="val 0"/>
              </a:avLst>
            </a:prstGeom>
            <a:gradFill flip="none" rotWithShape="1">
              <a:gsLst>
                <a:gs pos="0">
                  <a:schemeClr val="bg1">
                    <a:alpha val="80000"/>
                  </a:schemeClr>
                </a:gs>
                <a:gs pos="100000">
                  <a:srgbClr val="FCFDFE">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lang="nl-NL" sz="3600" dirty="0" smtClean="0">
                  <a:solidFill>
                    <a:schemeClr val="tx1">
                      <a:lumMod val="65000"/>
                      <a:lumOff val="35000"/>
                    </a:schemeClr>
                  </a:solidFill>
                </a:rPr>
                <a:t>Enkele </a:t>
              </a:r>
              <a:r>
                <a:rPr lang="nl-NL" sz="3600" dirty="0">
                  <a:solidFill>
                    <a:schemeClr val="tx1">
                      <a:lumMod val="65000"/>
                      <a:lumOff val="35000"/>
                    </a:schemeClr>
                  </a:solidFill>
                </a:rPr>
                <a:t>kritische succesfactoren voor een zinvol gebruik van blockchain in een </a:t>
              </a:r>
              <a:r>
                <a:rPr lang="nl-NL" sz="3600" dirty="0" smtClean="0">
                  <a:solidFill>
                    <a:schemeClr val="tx1">
                      <a:lumMod val="65000"/>
                      <a:lumOff val="35000"/>
                    </a:schemeClr>
                  </a:solidFill>
                </a:rPr>
                <a:t>overheidsomgeving</a:t>
              </a:r>
            </a:p>
            <a:p>
              <a:pPr algn="ctr">
                <a:lnSpc>
                  <a:spcPts val="4200"/>
                </a:lnSpc>
              </a:pPr>
              <a:endParaRPr lang="nl-BE" sz="3600" dirty="0" smtClean="0">
                <a:solidFill>
                  <a:schemeClr val="tx1">
                    <a:lumMod val="65000"/>
                    <a:lumOff val="35000"/>
                  </a:schemeClr>
                </a:solidFill>
              </a:endParaRPr>
            </a:p>
            <a:p>
              <a:pPr algn="ctr">
                <a:lnSpc>
                  <a:spcPts val="4200"/>
                </a:lnSpc>
              </a:pPr>
              <a:r>
                <a:rPr lang="nl-BE" sz="500" b="1" dirty="0" smtClean="0">
                  <a:solidFill>
                    <a:srgbClr val="BE008C"/>
                  </a:solidFill>
                </a:rPr>
                <a:t> </a:t>
              </a:r>
              <a:endParaRPr lang="nl-BE" sz="500" b="1" dirty="0">
                <a:solidFill>
                  <a:srgbClr val="BE008C"/>
                </a:solidFill>
              </a:endParaRPr>
            </a:p>
          </p:txBody>
        </p:sp>
        <p:sp>
          <p:nvSpPr>
            <p:cNvPr id="2" name="Rectangle 1"/>
            <p:cNvSpPr/>
            <p:nvPr/>
          </p:nvSpPr>
          <p:spPr>
            <a:xfrm>
              <a:off x="2835636" y="3456432"/>
              <a:ext cx="3530775" cy="1169551"/>
            </a:xfrm>
            <a:prstGeom prst="rect">
              <a:avLst/>
            </a:prstGeom>
          </p:spPr>
          <p:txBody>
            <a:bodyPr wrap="none">
              <a:spAutoFit/>
            </a:bodyPr>
            <a:lstStyle/>
            <a:p>
              <a:pPr algn="ctr">
                <a:lnSpc>
                  <a:spcPts val="4200"/>
                </a:lnSpc>
              </a:pPr>
              <a:r>
                <a:rPr lang="nl-BE" sz="2800" b="1" dirty="0">
                  <a:solidFill>
                    <a:schemeClr val="accent1"/>
                  </a:solidFill>
                </a:rPr>
                <a:t>Frank </a:t>
              </a:r>
              <a:r>
                <a:rPr lang="nl-BE" sz="2800" b="1" dirty="0" smtClean="0">
                  <a:solidFill>
                    <a:schemeClr val="accent1"/>
                  </a:solidFill>
                </a:rPr>
                <a:t>Robben</a:t>
              </a:r>
              <a:br>
                <a:rPr lang="nl-BE" sz="2800" b="1" dirty="0" smtClean="0">
                  <a:solidFill>
                    <a:schemeClr val="accent1"/>
                  </a:solidFill>
                </a:rPr>
              </a:br>
              <a:r>
                <a:rPr lang="nl-BE" sz="2800" b="1" dirty="0" smtClean="0">
                  <a:solidFill>
                    <a:schemeClr val="accent1"/>
                  </a:solidFill>
                </a:rPr>
                <a:t>KSZ/eHealth-platform</a:t>
              </a:r>
              <a:endParaRPr lang="en-US" sz="2800" b="1" dirty="0">
                <a:solidFill>
                  <a:schemeClr val="accent1"/>
                </a:solidFill>
              </a:endParaRP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019" y="4937359"/>
            <a:ext cx="602045" cy="5760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041" y="5498845"/>
            <a:ext cx="432000" cy="4320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0041" y="6014289"/>
            <a:ext cx="360000" cy="360000"/>
          </a:xfrm>
          <a:prstGeom prst="rect">
            <a:avLst/>
          </a:prstGeom>
        </p:spPr>
      </p:pic>
    </p:spTree>
    <p:extLst>
      <p:ext uri="{BB962C8B-B14F-4D97-AF65-F5344CB8AC3E}">
        <p14:creationId xmlns:p14="http://schemas.microsoft.com/office/powerpoint/2010/main" val="6121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pPr/>
              <a:t>10</a:t>
            </a:fld>
            <a:endParaRPr lang="nl-BE" dirty="0"/>
          </a:p>
        </p:txBody>
      </p:sp>
      <p:sp>
        <p:nvSpPr>
          <p:cNvPr id="2" name="Title 1"/>
          <p:cNvSpPr>
            <a:spLocks noGrp="1"/>
          </p:cNvSpPr>
          <p:nvPr>
            <p:ph type="title"/>
          </p:nvPr>
        </p:nvSpPr>
        <p:spPr/>
        <p:txBody>
          <a:bodyPr/>
          <a:lstStyle/>
          <a:p>
            <a:r>
              <a:rPr lang="nl-BE" dirty="0" smtClean="0">
                <a:solidFill>
                  <a:srgbClr val="00B050"/>
                </a:solidFill>
              </a:rPr>
              <a:t>Voorbeeld 5: therapeutische relatie </a:t>
            </a:r>
            <a:endParaRPr lang="fr-BE" dirty="0">
              <a:solidFill>
                <a:srgbClr val="00B050"/>
              </a:solidFill>
            </a:endParaRPr>
          </a:p>
        </p:txBody>
      </p:sp>
      <p:sp>
        <p:nvSpPr>
          <p:cNvPr id="5" name="TextBox 4"/>
          <p:cNvSpPr txBox="1"/>
          <p:nvPr/>
        </p:nvSpPr>
        <p:spPr>
          <a:xfrm>
            <a:off x="376069" y="1276777"/>
            <a:ext cx="8310731" cy="830997"/>
          </a:xfrm>
          <a:prstGeom prst="rect">
            <a:avLst/>
          </a:prstGeom>
          <a:noFill/>
        </p:spPr>
        <p:txBody>
          <a:bodyPr wrap="square" rtlCol="0">
            <a:spAutoFit/>
          </a:bodyPr>
          <a:lstStyle/>
          <a:p>
            <a:pPr algn="ctr"/>
            <a:r>
              <a:rPr lang="nl-BE" sz="2400" dirty="0"/>
              <a:t>B</a:t>
            </a:r>
            <a:r>
              <a:rPr lang="nl-BE" sz="2400" dirty="0" smtClean="0"/>
              <a:t>epaalt of zorgverstrekker toegang heeft tot gezondheidsgegevens van een patiënt</a:t>
            </a:r>
            <a:endParaRPr lang="fr-BE"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89" y="2783882"/>
            <a:ext cx="2005810" cy="6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Nationaal Intermutualistisch College (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298" y="2628647"/>
            <a:ext cx="1924367" cy="82244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uz g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8" descr="Image result for uz g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53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947" y="2783882"/>
            <a:ext cx="1721803" cy="58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8416" y="2973499"/>
            <a:ext cx="401072" cy="369332"/>
          </a:xfrm>
          <a:prstGeom prst="rect">
            <a:avLst/>
          </a:prstGeom>
          <a:noFill/>
        </p:spPr>
        <p:txBody>
          <a:bodyPr wrap="none" rtlCol="0">
            <a:spAutoFit/>
          </a:bodyPr>
          <a:lstStyle/>
          <a:p>
            <a:r>
              <a:rPr lang="nl-BE" dirty="0" smtClean="0"/>
              <a:t>….</a:t>
            </a:r>
            <a:endParaRPr lang="fr-BE" dirty="0"/>
          </a:p>
        </p:txBody>
      </p:sp>
      <p:sp>
        <p:nvSpPr>
          <p:cNvPr id="10" name="TextBox 9"/>
          <p:cNvSpPr txBox="1"/>
          <p:nvPr/>
        </p:nvSpPr>
        <p:spPr>
          <a:xfrm>
            <a:off x="587979" y="5346322"/>
            <a:ext cx="5798832" cy="954107"/>
          </a:xfrm>
          <a:prstGeom prst="rect">
            <a:avLst/>
          </a:prstGeom>
          <a:noFill/>
        </p:spPr>
        <p:txBody>
          <a:bodyPr wrap="none" rtlCol="0">
            <a:spAutoFit/>
          </a:bodyPr>
          <a:lstStyle/>
          <a:p>
            <a:r>
              <a:rPr lang="nl-BE" sz="2000" b="1" dirty="0" smtClean="0">
                <a:solidFill>
                  <a:schemeClr val="accent1"/>
                </a:solidFill>
              </a:rPr>
              <a:t>Vertrouwens-issues</a:t>
            </a:r>
          </a:p>
          <a:p>
            <a:pPr marL="285750" indent="-285750">
              <a:buFontTx/>
              <a:buChar char="-"/>
            </a:pPr>
            <a:r>
              <a:rPr lang="nl-BE" dirty="0" smtClean="0"/>
              <a:t>betrokkenen zijn in zekere zin elkaars concurrenten</a:t>
            </a:r>
          </a:p>
          <a:p>
            <a:pPr marL="285750" indent="-285750">
              <a:buFontTx/>
              <a:buChar char="-"/>
            </a:pPr>
            <a:r>
              <a:rPr lang="nl-BE" dirty="0"/>
              <a:t>g</a:t>
            </a:r>
            <a:r>
              <a:rPr lang="nl-BE" dirty="0" smtClean="0"/>
              <a:t>ecentraliseerde aanpak onwenselijk om </a:t>
            </a:r>
            <a:r>
              <a:rPr lang="nl-BE" dirty="0" err="1" smtClean="0"/>
              <a:t>privacyredenen</a:t>
            </a:r>
            <a:endParaRPr lang="fr-BE" dirty="0"/>
          </a:p>
        </p:txBody>
      </p:sp>
      <p:sp>
        <p:nvSpPr>
          <p:cNvPr id="14" name="TextBox 13"/>
          <p:cNvSpPr txBox="1"/>
          <p:nvPr/>
        </p:nvSpPr>
        <p:spPr>
          <a:xfrm>
            <a:off x="587979" y="3972936"/>
            <a:ext cx="3879075" cy="954107"/>
          </a:xfrm>
          <a:prstGeom prst="rect">
            <a:avLst/>
          </a:prstGeom>
          <a:noFill/>
        </p:spPr>
        <p:txBody>
          <a:bodyPr wrap="none" rtlCol="0">
            <a:spAutoFit/>
          </a:bodyPr>
          <a:lstStyle/>
          <a:p>
            <a:r>
              <a:rPr lang="nl-BE" sz="2000" b="1" dirty="0" smtClean="0">
                <a:solidFill>
                  <a:schemeClr val="accent1"/>
                </a:solidFill>
              </a:rPr>
              <a:t>Probleem</a:t>
            </a:r>
            <a:endParaRPr lang="fr-BE" sz="2400" b="1" dirty="0" smtClean="0">
              <a:solidFill>
                <a:schemeClr val="accent1"/>
              </a:solidFill>
            </a:endParaRPr>
          </a:p>
          <a:p>
            <a:pPr marL="273050" indent="-273050">
              <a:buFontTx/>
              <a:buChar char="-"/>
            </a:pPr>
            <a:r>
              <a:rPr lang="nl-BE" dirty="0"/>
              <a:t>f</a:t>
            </a:r>
            <a:r>
              <a:rPr lang="nl-BE" dirty="0" smtClean="0"/>
              <a:t>ragmentatie: verspreide informatie</a:t>
            </a:r>
          </a:p>
          <a:p>
            <a:pPr marL="273050" indent="-273050">
              <a:buFontTx/>
              <a:buChar char="-"/>
            </a:pPr>
            <a:r>
              <a:rPr lang="fr-BE" dirty="0" err="1"/>
              <a:t>g</a:t>
            </a:r>
            <a:r>
              <a:rPr lang="fr-BE" dirty="0" err="1" smtClean="0"/>
              <a:t>een</a:t>
            </a:r>
            <a:r>
              <a:rPr lang="fr-BE" dirty="0" smtClean="0"/>
              <a:t> </a:t>
            </a:r>
            <a:r>
              <a:rPr lang="fr-BE" dirty="0" err="1" smtClean="0"/>
              <a:t>overzicht</a:t>
            </a:r>
            <a:r>
              <a:rPr lang="fr-BE" dirty="0" smtClean="0"/>
              <a:t> </a:t>
            </a:r>
            <a:r>
              <a:rPr lang="fr-BE" dirty="0" err="1" smtClean="0"/>
              <a:t>voor</a:t>
            </a:r>
            <a:r>
              <a:rPr lang="fr-BE" dirty="0" smtClean="0"/>
              <a:t> </a:t>
            </a:r>
            <a:r>
              <a:rPr lang="fr-BE" dirty="0" err="1" smtClean="0"/>
              <a:t>patiënt</a:t>
            </a:r>
            <a:endParaRPr lang="nl-BE" dirty="0" smtClean="0"/>
          </a:p>
        </p:txBody>
      </p:sp>
    </p:spTree>
    <p:extLst>
      <p:ext uri="{BB962C8B-B14F-4D97-AF65-F5344CB8AC3E}">
        <p14:creationId xmlns:p14="http://schemas.microsoft.com/office/powerpoint/2010/main" val="1393847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7"/>
            <a:ext cx="8229600" cy="1143000"/>
          </a:xfrm>
        </p:spPr>
        <p:txBody>
          <a:bodyPr>
            <a:noAutofit/>
          </a:bodyPr>
          <a:lstStyle/>
          <a:p>
            <a:r>
              <a:rPr lang="nl-BE" dirty="0" smtClean="0">
                <a:solidFill>
                  <a:srgbClr val="00B050"/>
                </a:solidFill>
              </a:rPr>
              <a:t>Voorbeeld 6: </a:t>
            </a:r>
            <a:br>
              <a:rPr lang="nl-BE" dirty="0" smtClean="0">
                <a:solidFill>
                  <a:srgbClr val="00B050"/>
                </a:solidFill>
              </a:rPr>
            </a:br>
            <a:r>
              <a:rPr lang="nl-BE" dirty="0" err="1" smtClean="0">
                <a:solidFill>
                  <a:srgbClr val="00B050"/>
                </a:solidFill>
              </a:rPr>
              <a:t>landoverschrijdende</a:t>
            </a:r>
            <a:r>
              <a:rPr lang="nl-BE" dirty="0" smtClean="0">
                <a:solidFill>
                  <a:srgbClr val="00B050"/>
                </a:solidFill>
              </a:rPr>
              <a:t> </a:t>
            </a:r>
            <a:r>
              <a:rPr lang="nl-BE" dirty="0">
                <a:solidFill>
                  <a:srgbClr val="00B050"/>
                </a:solidFill>
              </a:rPr>
              <a:t>p</a:t>
            </a:r>
            <a:r>
              <a:rPr lang="nl-BE" dirty="0" smtClean="0">
                <a:solidFill>
                  <a:srgbClr val="00B050"/>
                </a:solidFill>
              </a:rPr>
              <a:t>rocessen</a:t>
            </a:r>
            <a:endParaRPr lang="fr-BE" dirty="0">
              <a:solidFill>
                <a:srgbClr val="00B050"/>
              </a:solidFill>
            </a:endParaRPr>
          </a:p>
        </p:txBody>
      </p:sp>
      <p:sp>
        <p:nvSpPr>
          <p:cNvPr id="4" name="Slide Number Placeholder 3"/>
          <p:cNvSpPr>
            <a:spLocks noGrp="1"/>
          </p:cNvSpPr>
          <p:nvPr>
            <p:ph type="sldNum" sz="quarter" idx="12"/>
          </p:nvPr>
        </p:nvSpPr>
        <p:spPr/>
        <p:txBody>
          <a:bodyPr/>
          <a:lstStyle/>
          <a:p>
            <a:fld id="{13B540AB-6939-4937-A918-1D15FF1C7CE3}" type="slidenum">
              <a:rPr lang="nl-BE" smtClean="0"/>
              <a:t>11</a:t>
            </a:fld>
            <a:endParaRPr lang="nl-BE" dirty="0"/>
          </a:p>
        </p:txBody>
      </p:sp>
      <p:grpSp>
        <p:nvGrpSpPr>
          <p:cNvPr id="7" name="Group 6"/>
          <p:cNvGrpSpPr/>
          <p:nvPr/>
        </p:nvGrpSpPr>
        <p:grpSpPr>
          <a:xfrm>
            <a:off x="7394160" y="2986406"/>
            <a:ext cx="1254855" cy="1654965"/>
            <a:chOff x="2441895" y="4750799"/>
            <a:chExt cx="1254855" cy="1654965"/>
          </a:xfrm>
        </p:grpSpPr>
        <p:sp>
          <p:nvSpPr>
            <p:cNvPr id="8" name="TextBox 7"/>
            <p:cNvSpPr txBox="1"/>
            <p:nvPr/>
          </p:nvSpPr>
          <p:spPr>
            <a:xfrm>
              <a:off x="2451205" y="6005654"/>
              <a:ext cx="1236236" cy="400110"/>
            </a:xfrm>
            <a:prstGeom prst="rect">
              <a:avLst/>
            </a:prstGeom>
            <a:noFill/>
          </p:spPr>
          <p:txBody>
            <a:bodyPr wrap="none" rtlCol="0">
              <a:spAutoFit/>
            </a:bodyPr>
            <a:lstStyle/>
            <a:p>
              <a:r>
                <a:rPr lang="nl-BE" sz="2000" b="1" dirty="0" smtClean="0">
                  <a:solidFill>
                    <a:schemeClr val="tx1">
                      <a:lumMod val="50000"/>
                      <a:lumOff val="50000"/>
                    </a:schemeClr>
                  </a:solidFill>
                </a:rPr>
                <a:t>Diploma’s</a:t>
              </a:r>
              <a:endParaRPr lang="nl-BE" sz="2000" b="1" dirty="0">
                <a:solidFill>
                  <a:schemeClr val="tx1">
                    <a:lumMod val="50000"/>
                    <a:lumOff val="50000"/>
                  </a:schemeClr>
                </a:solidFill>
              </a:endParaRPr>
            </a:p>
          </p:txBody>
        </p:sp>
        <p:pic>
          <p:nvPicPr>
            <p:cNvPr id="9" name="Picture 8"/>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1895" y="4750799"/>
              <a:ext cx="1254855" cy="12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AutoShape 2" descr="Image result for icon nuclear was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1" name="AutoShape 4" descr="Image result for icon nuclear was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grpSp>
        <p:nvGrpSpPr>
          <p:cNvPr id="12" name="Group 11"/>
          <p:cNvGrpSpPr/>
          <p:nvPr/>
        </p:nvGrpSpPr>
        <p:grpSpPr>
          <a:xfrm>
            <a:off x="307975" y="1640280"/>
            <a:ext cx="2079415" cy="2376452"/>
            <a:chOff x="5006674" y="2916792"/>
            <a:chExt cx="2079415" cy="2376452"/>
          </a:xfrm>
        </p:grpSpPr>
        <p:pic>
          <p:nvPicPr>
            <p:cNvPr id="16391" name="Picture 7" descr="Image result for icon containe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82087" y="291679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06674" y="4585358"/>
              <a:ext cx="2079415" cy="707886"/>
            </a:xfrm>
            <a:prstGeom prst="rect">
              <a:avLst/>
            </a:prstGeom>
            <a:noFill/>
          </p:spPr>
          <p:txBody>
            <a:bodyPr wrap="none" rtlCol="0">
              <a:spAutoFit/>
            </a:bodyPr>
            <a:lstStyle/>
            <a:p>
              <a:pPr algn="ctr"/>
              <a:r>
                <a:rPr lang="nl-BE" sz="2000" b="1" dirty="0">
                  <a:solidFill>
                    <a:schemeClr val="tx1">
                      <a:lumMod val="50000"/>
                      <a:lumOff val="50000"/>
                    </a:schemeClr>
                  </a:solidFill>
                </a:rPr>
                <a:t>Internationaal </a:t>
              </a:r>
              <a:r>
                <a:rPr lang="nl-BE" sz="2000" b="1" dirty="0" smtClean="0">
                  <a:solidFill>
                    <a:schemeClr val="tx1">
                      <a:lumMod val="50000"/>
                      <a:lumOff val="50000"/>
                    </a:schemeClr>
                  </a:solidFill>
                </a:rPr>
                <a:t/>
              </a:r>
              <a:br>
                <a:rPr lang="nl-BE" sz="2000" b="1" dirty="0" smtClean="0">
                  <a:solidFill>
                    <a:schemeClr val="tx1">
                      <a:lumMod val="50000"/>
                      <a:lumOff val="50000"/>
                    </a:schemeClr>
                  </a:solidFill>
                </a:rPr>
              </a:br>
              <a:r>
                <a:rPr lang="nl-BE" sz="2000" b="1" dirty="0" smtClean="0">
                  <a:solidFill>
                    <a:schemeClr val="tx1">
                      <a:lumMod val="50000"/>
                      <a:lumOff val="50000"/>
                    </a:schemeClr>
                  </a:solidFill>
                </a:rPr>
                <a:t>containervervoer </a:t>
              </a:r>
              <a:endParaRPr lang="nl-BE" sz="2000" b="1" dirty="0">
                <a:solidFill>
                  <a:schemeClr val="tx1">
                    <a:lumMod val="50000"/>
                    <a:lumOff val="50000"/>
                  </a:schemeClr>
                </a:solidFill>
              </a:endParaRPr>
            </a:p>
          </p:txBody>
        </p:sp>
      </p:grpSp>
      <p:grpSp>
        <p:nvGrpSpPr>
          <p:cNvPr id="13" name="Group 12"/>
          <p:cNvGrpSpPr/>
          <p:nvPr/>
        </p:nvGrpSpPr>
        <p:grpSpPr>
          <a:xfrm>
            <a:off x="2784733" y="3070837"/>
            <a:ext cx="1755352" cy="1722344"/>
            <a:chOff x="1949979" y="3544643"/>
            <a:chExt cx="1755352" cy="1722344"/>
          </a:xfrm>
        </p:grpSpPr>
        <p:pic>
          <p:nvPicPr>
            <p:cNvPr id="16389" name="Picture 5"/>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2812" y="3544643"/>
              <a:ext cx="949685" cy="94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9979" y="4559101"/>
              <a:ext cx="1755352" cy="707886"/>
            </a:xfrm>
            <a:prstGeom prst="rect">
              <a:avLst/>
            </a:prstGeom>
            <a:noFill/>
          </p:spPr>
          <p:txBody>
            <a:bodyPr wrap="none" rtlCol="0">
              <a:spAutoFit/>
            </a:bodyPr>
            <a:lstStyle/>
            <a:p>
              <a:pPr algn="ctr"/>
              <a:r>
                <a:rPr lang="nl-BE" sz="2000" b="1" dirty="0" smtClean="0">
                  <a:solidFill>
                    <a:schemeClr val="tx1">
                      <a:lumMod val="50000"/>
                      <a:lumOff val="50000"/>
                    </a:schemeClr>
                  </a:solidFill>
                </a:rPr>
                <a:t>Nucleair</a:t>
              </a:r>
            </a:p>
            <a:p>
              <a:pPr algn="ctr"/>
              <a:r>
                <a:rPr lang="nl-BE" sz="2000" b="1" dirty="0" smtClean="0">
                  <a:solidFill>
                    <a:schemeClr val="tx1">
                      <a:lumMod val="50000"/>
                      <a:lumOff val="50000"/>
                    </a:schemeClr>
                  </a:solidFill>
                </a:rPr>
                <a:t>afvaltransport </a:t>
              </a:r>
              <a:endParaRPr lang="nl-BE" sz="2000" b="1" dirty="0">
                <a:solidFill>
                  <a:schemeClr val="tx1">
                    <a:lumMod val="50000"/>
                    <a:lumOff val="50000"/>
                  </a:schemeClr>
                </a:solidFill>
              </a:endParaRPr>
            </a:p>
          </p:txBody>
        </p:sp>
      </p:grpSp>
      <p:grpSp>
        <p:nvGrpSpPr>
          <p:cNvPr id="15" name="Group 14"/>
          <p:cNvGrpSpPr/>
          <p:nvPr/>
        </p:nvGrpSpPr>
        <p:grpSpPr>
          <a:xfrm>
            <a:off x="4812396" y="2006534"/>
            <a:ext cx="2110641" cy="1656255"/>
            <a:chOff x="4098974" y="3610732"/>
            <a:chExt cx="2110641" cy="1656255"/>
          </a:xfrm>
        </p:grpSpPr>
        <p:pic>
          <p:nvPicPr>
            <p:cNvPr id="6" name="Picture 7"/>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5412" y="3610732"/>
              <a:ext cx="737763" cy="94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098974" y="4559101"/>
              <a:ext cx="2110641" cy="707886"/>
            </a:xfrm>
            <a:prstGeom prst="rect">
              <a:avLst/>
            </a:prstGeom>
            <a:noFill/>
          </p:spPr>
          <p:txBody>
            <a:bodyPr wrap="none" rtlCol="0">
              <a:spAutoFit/>
            </a:bodyPr>
            <a:lstStyle/>
            <a:p>
              <a:pPr algn="ctr"/>
              <a:r>
                <a:rPr lang="nl-BE" sz="2000" b="1" dirty="0" smtClean="0">
                  <a:solidFill>
                    <a:schemeClr val="tx1">
                      <a:lumMod val="50000"/>
                      <a:lumOff val="50000"/>
                    </a:schemeClr>
                  </a:solidFill>
                </a:rPr>
                <a:t>Toeleveringsketen</a:t>
              </a:r>
              <a:br>
                <a:rPr lang="nl-BE" sz="2000" b="1" dirty="0" smtClean="0">
                  <a:solidFill>
                    <a:schemeClr val="tx1">
                      <a:lumMod val="50000"/>
                      <a:lumOff val="50000"/>
                    </a:schemeClr>
                  </a:solidFill>
                </a:rPr>
              </a:br>
              <a:r>
                <a:rPr lang="nl-BE" sz="2000" b="1" dirty="0" smtClean="0">
                  <a:solidFill>
                    <a:schemeClr val="tx1">
                      <a:lumMod val="50000"/>
                      <a:lumOff val="50000"/>
                    </a:schemeClr>
                  </a:solidFill>
                </a:rPr>
                <a:t>voedsel</a:t>
              </a:r>
              <a:endParaRPr lang="nl-BE" sz="2000" b="1" dirty="0">
                <a:solidFill>
                  <a:schemeClr val="tx1">
                    <a:lumMod val="50000"/>
                    <a:lumOff val="50000"/>
                  </a:schemeClr>
                </a:solidFill>
              </a:endParaRPr>
            </a:p>
          </p:txBody>
        </p:sp>
      </p:grpSp>
      <p:sp>
        <p:nvSpPr>
          <p:cNvPr id="19" name="TextBox 18"/>
          <p:cNvSpPr txBox="1"/>
          <p:nvPr/>
        </p:nvSpPr>
        <p:spPr>
          <a:xfrm>
            <a:off x="1016000" y="5414415"/>
            <a:ext cx="5333511" cy="954107"/>
          </a:xfrm>
          <a:prstGeom prst="rect">
            <a:avLst/>
          </a:prstGeom>
          <a:noFill/>
        </p:spPr>
        <p:txBody>
          <a:bodyPr wrap="none" rtlCol="0">
            <a:spAutoFit/>
          </a:bodyPr>
          <a:lstStyle/>
          <a:p>
            <a:r>
              <a:rPr lang="nl-BE" sz="2000" b="1" dirty="0" smtClean="0">
                <a:solidFill>
                  <a:schemeClr val="accent1"/>
                </a:solidFill>
              </a:rPr>
              <a:t>Vertrouwens-issues</a:t>
            </a:r>
          </a:p>
          <a:p>
            <a:pPr marL="285750" indent="-285750">
              <a:buFontTx/>
              <a:buChar char="-"/>
            </a:pPr>
            <a:r>
              <a:rPr lang="nl-BE" dirty="0" smtClean="0"/>
              <a:t>welk land zou primus </a:t>
            </a:r>
            <a:r>
              <a:rPr lang="nl-BE" dirty="0" err="1" smtClean="0"/>
              <a:t>inter</a:t>
            </a:r>
            <a:r>
              <a:rPr lang="nl-BE" dirty="0" smtClean="0"/>
              <a:t> </a:t>
            </a:r>
            <a:r>
              <a:rPr lang="nl-BE" dirty="0" err="1" smtClean="0"/>
              <a:t>pares</a:t>
            </a:r>
            <a:r>
              <a:rPr lang="nl-BE" dirty="0" smtClean="0"/>
              <a:t> kunnen zijn ?</a:t>
            </a:r>
          </a:p>
          <a:p>
            <a:pPr marL="285750" indent="-285750">
              <a:buFontTx/>
              <a:buChar char="-"/>
            </a:pPr>
            <a:r>
              <a:rPr lang="nl-BE" dirty="0"/>
              <a:t>g</a:t>
            </a:r>
            <a:r>
              <a:rPr lang="nl-BE" dirty="0" smtClean="0"/>
              <a:t>ecentraliseerde aanpak organisatorisch onmogelijk</a:t>
            </a:r>
            <a:endParaRPr lang="fr-BE" dirty="0"/>
          </a:p>
        </p:txBody>
      </p:sp>
    </p:spTree>
    <p:extLst>
      <p:ext uri="{BB962C8B-B14F-4D97-AF65-F5344CB8AC3E}">
        <p14:creationId xmlns:p14="http://schemas.microsoft.com/office/powerpoint/2010/main" val="312842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01" y="0"/>
            <a:ext cx="8229600" cy="1143000"/>
          </a:xfrm>
        </p:spPr>
        <p:txBody>
          <a:bodyPr/>
          <a:lstStyle/>
          <a:p>
            <a:r>
              <a:rPr lang="nl-BE" dirty="0" smtClean="0"/>
              <a:t>Benadering</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12</a:t>
            </a:fld>
            <a:endParaRPr lang="nl-BE" dirty="0"/>
          </a:p>
        </p:txBody>
      </p:sp>
      <p:sp>
        <p:nvSpPr>
          <p:cNvPr id="5" name="TextBox 4"/>
          <p:cNvSpPr txBox="1"/>
          <p:nvPr/>
        </p:nvSpPr>
        <p:spPr>
          <a:xfrm>
            <a:off x="5370485" y="1261802"/>
            <a:ext cx="1903085" cy="646331"/>
          </a:xfrm>
          <a:prstGeom prst="rect">
            <a:avLst/>
          </a:prstGeom>
          <a:noFill/>
        </p:spPr>
        <p:txBody>
          <a:bodyPr wrap="none" rtlCol="0">
            <a:spAutoFit/>
          </a:bodyPr>
          <a:lstStyle/>
          <a:p>
            <a:r>
              <a:rPr lang="nl-BE" sz="3600" dirty="0" smtClean="0"/>
              <a:t>Business </a:t>
            </a:r>
            <a:endParaRPr lang="fr-BE" sz="3600" dirty="0"/>
          </a:p>
        </p:txBody>
      </p:sp>
      <p:sp>
        <p:nvSpPr>
          <p:cNvPr id="6" name="TextBox 5"/>
          <p:cNvSpPr txBox="1"/>
          <p:nvPr/>
        </p:nvSpPr>
        <p:spPr>
          <a:xfrm>
            <a:off x="5110479" y="3019482"/>
            <a:ext cx="2423099" cy="646331"/>
          </a:xfrm>
          <a:prstGeom prst="rect">
            <a:avLst/>
          </a:prstGeom>
          <a:noFill/>
        </p:spPr>
        <p:txBody>
          <a:bodyPr wrap="none" rtlCol="0">
            <a:spAutoFit/>
          </a:bodyPr>
          <a:lstStyle/>
          <a:p>
            <a:r>
              <a:rPr lang="nl-BE" sz="3600" dirty="0" smtClean="0"/>
              <a:t>Technologie</a:t>
            </a:r>
            <a:endParaRPr lang="fr-BE" sz="3600" dirty="0"/>
          </a:p>
        </p:txBody>
      </p:sp>
      <p:sp>
        <p:nvSpPr>
          <p:cNvPr id="7" name="Down Arrow 6"/>
          <p:cNvSpPr/>
          <p:nvPr/>
        </p:nvSpPr>
        <p:spPr>
          <a:xfrm>
            <a:off x="6113747" y="2014811"/>
            <a:ext cx="416560" cy="10046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1546171" y="1261804"/>
            <a:ext cx="1903085" cy="646331"/>
          </a:xfrm>
          <a:prstGeom prst="rect">
            <a:avLst/>
          </a:prstGeom>
          <a:noFill/>
        </p:spPr>
        <p:txBody>
          <a:bodyPr wrap="none" rtlCol="0">
            <a:spAutoFit/>
          </a:bodyPr>
          <a:lstStyle/>
          <a:p>
            <a:r>
              <a:rPr lang="nl-BE" sz="3600" dirty="0" smtClean="0"/>
              <a:t>Business </a:t>
            </a:r>
            <a:endParaRPr lang="fr-BE" sz="3600" dirty="0"/>
          </a:p>
        </p:txBody>
      </p:sp>
      <p:sp>
        <p:nvSpPr>
          <p:cNvPr id="9" name="TextBox 8"/>
          <p:cNvSpPr txBox="1"/>
          <p:nvPr/>
        </p:nvSpPr>
        <p:spPr>
          <a:xfrm>
            <a:off x="1286165" y="3019484"/>
            <a:ext cx="2423099" cy="646331"/>
          </a:xfrm>
          <a:prstGeom prst="rect">
            <a:avLst/>
          </a:prstGeom>
          <a:noFill/>
        </p:spPr>
        <p:txBody>
          <a:bodyPr wrap="none" rtlCol="0">
            <a:spAutoFit/>
          </a:bodyPr>
          <a:lstStyle/>
          <a:p>
            <a:r>
              <a:rPr lang="nl-BE" sz="3600" dirty="0" smtClean="0"/>
              <a:t>Technologie</a:t>
            </a:r>
            <a:endParaRPr lang="fr-BE" sz="3600" dirty="0"/>
          </a:p>
        </p:txBody>
      </p:sp>
      <p:sp>
        <p:nvSpPr>
          <p:cNvPr id="10" name="Down Arrow 9"/>
          <p:cNvSpPr/>
          <p:nvPr/>
        </p:nvSpPr>
        <p:spPr>
          <a:xfrm flipV="1">
            <a:off x="2289434" y="1960305"/>
            <a:ext cx="416560" cy="104140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Picture 2" descr="Image result for chec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1754" y="1960305"/>
            <a:ext cx="631824" cy="6318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no ic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8712" y="2069119"/>
            <a:ext cx="631824" cy="6318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10701" y="4086093"/>
            <a:ext cx="8125428" cy="846000"/>
          </a:xfrm>
          <a:prstGeom prst="rect">
            <a:avLst/>
          </a:prstGeom>
          <a:solidFill>
            <a:schemeClr val="accent1">
              <a:lumMod val="20000"/>
              <a:lumOff val="80000"/>
              <a:alpha val="79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chemeClr val="tx1"/>
                </a:solidFill>
              </a:rPr>
              <a:t>Geen probleem zoeken voor een technologie, </a:t>
            </a:r>
            <a:br>
              <a:rPr lang="nl-BE" sz="2400" dirty="0" smtClean="0">
                <a:solidFill>
                  <a:schemeClr val="tx1"/>
                </a:solidFill>
              </a:rPr>
            </a:br>
            <a:r>
              <a:rPr lang="nl-BE" sz="2400" dirty="0" smtClean="0">
                <a:solidFill>
                  <a:schemeClr val="tx1"/>
                </a:solidFill>
              </a:rPr>
              <a:t>maar een technologische oplossing voor een probleem</a:t>
            </a:r>
            <a:endParaRPr lang="fr-BE" sz="2400" spc="100" dirty="0">
              <a:solidFill>
                <a:schemeClr val="tx1"/>
              </a:solidFill>
            </a:endParaRPr>
          </a:p>
        </p:txBody>
      </p:sp>
      <p:sp>
        <p:nvSpPr>
          <p:cNvPr id="15" name="Rectangle 14"/>
          <p:cNvSpPr/>
          <p:nvPr/>
        </p:nvSpPr>
        <p:spPr>
          <a:xfrm>
            <a:off x="510701" y="5189815"/>
            <a:ext cx="8125428" cy="1190665"/>
          </a:xfrm>
          <a:prstGeom prst="rect">
            <a:avLst/>
          </a:prstGeom>
          <a:solidFill>
            <a:schemeClr val="accent1">
              <a:lumMod val="20000"/>
              <a:lumOff val="80000"/>
              <a:alpha val="79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chemeClr val="tx1"/>
                </a:solidFill>
              </a:rPr>
              <a:t>Door bewustzijn van nieuwe mogelijkheden (gedistribueerd vertrouwen) kunnen</a:t>
            </a:r>
            <a:r>
              <a:rPr lang="nl-BE" sz="2400" dirty="0">
                <a:solidFill>
                  <a:schemeClr val="tx1"/>
                </a:solidFill>
              </a:rPr>
              <a:t> </a:t>
            </a:r>
            <a:r>
              <a:rPr lang="nl-BE" sz="2400" dirty="0" smtClean="0">
                <a:solidFill>
                  <a:schemeClr val="tx1"/>
                </a:solidFill>
              </a:rPr>
              <a:t>processen overheidsniveau-overschrijdend herdacht worden. Resultaat gebruikt niet per se blockchain </a:t>
            </a:r>
            <a:endParaRPr lang="fr-BE" sz="2400" spc="100" dirty="0">
              <a:solidFill>
                <a:schemeClr val="tx1"/>
              </a:solidFill>
            </a:endParaRPr>
          </a:p>
        </p:txBody>
      </p:sp>
    </p:spTree>
    <p:extLst>
      <p:ext uri="{BB962C8B-B14F-4D97-AF65-F5344CB8AC3E}">
        <p14:creationId xmlns:p14="http://schemas.microsoft.com/office/powerpoint/2010/main" val="4096196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0"/>
            <a:ext cx="8229600" cy="1026160"/>
          </a:xfrm>
        </p:spPr>
        <p:txBody>
          <a:bodyPr/>
          <a:lstStyle/>
          <a:p>
            <a:r>
              <a:rPr lang="nl-BE" dirty="0" smtClean="0"/>
              <a:t>Voorbeeld 1: adreswijziging</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13</a:t>
            </a:fld>
            <a:endParaRPr lang="nl-BE" dirty="0"/>
          </a:p>
        </p:txBody>
      </p:sp>
      <p:sp>
        <p:nvSpPr>
          <p:cNvPr id="5" name="Rectangle 4"/>
          <p:cNvSpPr/>
          <p:nvPr/>
        </p:nvSpPr>
        <p:spPr>
          <a:xfrm>
            <a:off x="517144" y="1175466"/>
            <a:ext cx="3060000" cy="50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2" descr="http://simpleicon.com/wp-content/uploads/umbrella.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24869" y="151623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229" y="3215558"/>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https://d30y9cdsu7xlg0.cloudfront.net/png/22559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0739" y="151623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8648" y="3215558"/>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4"/>
          <p:cNvPicPr>
            <a:picLocks noGrp="1" noChangeAspect="1"/>
          </p:cNvPicPr>
          <p:nvPr>
            <p:ph idx="4294967295"/>
          </p:nvPr>
        </p:nvPicPr>
        <p:blipFill>
          <a:blip r:embed="rId6" cstate="print">
            <a:extLst>
              <a:ext uri="{28A0092B-C50C-407E-A947-70E740481C1C}">
                <a14:useLocalDpi xmlns:a14="http://schemas.microsoft.com/office/drawing/2010/main" val="0"/>
              </a:ext>
            </a:extLst>
          </a:blip>
          <a:stretch>
            <a:fillRect/>
          </a:stretch>
        </p:blipFill>
        <p:spPr>
          <a:xfrm>
            <a:off x="1886017" y="2428864"/>
            <a:ext cx="414545" cy="540000"/>
          </a:xfrm>
        </p:spPr>
      </p:pic>
      <p:cxnSp>
        <p:nvCxnSpPr>
          <p:cNvPr id="11" name="Straight Arrow Connector 10"/>
          <p:cNvCxnSpPr/>
          <p:nvPr/>
        </p:nvCxnSpPr>
        <p:spPr>
          <a:xfrm flipH="1" flipV="1">
            <a:off x="1698244" y="2093785"/>
            <a:ext cx="270000" cy="27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64229" y="2955150"/>
            <a:ext cx="270001" cy="2794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9165" y="2412915"/>
            <a:ext cx="380537"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2269744" y="2955150"/>
            <a:ext cx="320504" cy="2794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65459" y="2675672"/>
            <a:ext cx="494789" cy="0"/>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05207" y="2093785"/>
            <a:ext cx="270000" cy="27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9429" y="2165554"/>
            <a:ext cx="540000" cy="540000"/>
          </a:xfrm>
          <a:prstGeom prst="rect">
            <a:avLst/>
          </a:prstGeom>
        </p:spPr>
      </p:pic>
      <p:pic>
        <p:nvPicPr>
          <p:cNvPr id="18" name="Picture 17"/>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71829" y="2317954"/>
            <a:ext cx="540000" cy="540000"/>
          </a:xfrm>
          <a:prstGeom prst="rect">
            <a:avLst/>
          </a:prstGeom>
        </p:spPr>
      </p:pic>
      <p:pic>
        <p:nvPicPr>
          <p:cNvPr id="19" name="Picture 18"/>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24229" y="2470354"/>
            <a:ext cx="540000" cy="540000"/>
          </a:xfrm>
          <a:prstGeom prst="rect">
            <a:avLst/>
          </a:prstGeom>
        </p:spPr>
      </p:pic>
      <p:sp>
        <p:nvSpPr>
          <p:cNvPr id="20" name="Down Arrow 19"/>
          <p:cNvSpPr/>
          <p:nvPr/>
        </p:nvSpPr>
        <p:spPr>
          <a:xfrm>
            <a:off x="1812302" y="382219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358900" y="4554834"/>
            <a:ext cx="1468777" cy="1468777"/>
            <a:chOff x="760777" y="4842029"/>
            <a:chExt cx="1468777" cy="1468777"/>
          </a:xfrm>
        </p:grpSpPr>
        <p:pic>
          <p:nvPicPr>
            <p:cNvPr id="2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777" y="4842029"/>
              <a:ext cx="1468777" cy="146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199845" y="5287375"/>
              <a:ext cx="590639" cy="369332"/>
            </a:xfrm>
            <a:prstGeom prst="rect">
              <a:avLst/>
            </a:prstGeom>
            <a:solidFill>
              <a:schemeClr val="bg1">
                <a:lumMod val="95000"/>
              </a:schemeClr>
            </a:solidFill>
            <a:ln>
              <a:solidFill>
                <a:schemeClr val="tx1"/>
              </a:solidFill>
            </a:ln>
          </p:spPr>
          <p:txBody>
            <a:bodyPr wrap="square">
              <a:spAutoFit/>
            </a:bodyPr>
            <a:lstStyle/>
            <a:p>
              <a:pPr algn="ctr"/>
              <a:r>
                <a:rPr lang="nl-BE" dirty="0" smtClean="0"/>
                <a:t>OK</a:t>
              </a:r>
              <a:endParaRPr lang="nl-BE" dirty="0"/>
            </a:p>
          </p:txBody>
        </p:sp>
      </p:grpSp>
      <p:sp>
        <p:nvSpPr>
          <p:cNvPr id="26" name="TextBox 25"/>
          <p:cNvSpPr txBox="1"/>
          <p:nvPr/>
        </p:nvSpPr>
        <p:spPr>
          <a:xfrm>
            <a:off x="4226560" y="1128849"/>
            <a:ext cx="4307840" cy="4062651"/>
          </a:xfrm>
          <a:prstGeom prst="rect">
            <a:avLst/>
          </a:prstGeom>
          <a:noFill/>
        </p:spPr>
        <p:txBody>
          <a:bodyPr wrap="square" rtlCol="0">
            <a:spAutoFit/>
          </a:bodyPr>
          <a:lstStyle/>
          <a:p>
            <a:r>
              <a:rPr lang="nl-BE" sz="2000" b="1" dirty="0" smtClean="0">
                <a:solidFill>
                  <a:schemeClr val="accent1"/>
                </a:solidFill>
              </a:rPr>
              <a:t>Vandaag</a:t>
            </a:r>
          </a:p>
          <a:p>
            <a:pPr marL="285750" indent="-285750">
              <a:buFontTx/>
              <a:buChar char="-"/>
            </a:pPr>
            <a:r>
              <a:rPr lang="nl-BE" dirty="0"/>
              <a:t>e</a:t>
            </a:r>
            <a:r>
              <a:rPr lang="nl-BE" dirty="0" smtClean="0"/>
              <a:t>en autoriteit (agent) bevestigt dat persoon ergens woont</a:t>
            </a:r>
          </a:p>
          <a:p>
            <a:pPr marL="285750" indent="-285750">
              <a:buFontTx/>
              <a:buChar char="-"/>
            </a:pPr>
            <a:r>
              <a:rPr lang="nl-BE" dirty="0"/>
              <a:t>d</a:t>
            </a:r>
            <a:r>
              <a:rPr lang="nl-BE" dirty="0" smtClean="0"/>
              <a:t>it geverifieerde feit komt in authentieke bronnen terecht</a:t>
            </a:r>
            <a:endParaRPr lang="nl-BE" dirty="0"/>
          </a:p>
          <a:p>
            <a:endParaRPr lang="nl-BE" sz="2000" b="1" dirty="0" smtClean="0">
              <a:solidFill>
                <a:schemeClr val="accent1"/>
              </a:solidFill>
            </a:endParaRPr>
          </a:p>
          <a:p>
            <a:r>
              <a:rPr lang="nl-BE" sz="2000" b="1" dirty="0" smtClean="0">
                <a:solidFill>
                  <a:schemeClr val="accent1"/>
                </a:solidFill>
              </a:rPr>
              <a:t>Blockchain inspireert</a:t>
            </a:r>
          </a:p>
          <a:p>
            <a:pPr marL="285750" indent="-285750">
              <a:buFontTx/>
              <a:buChar char="-"/>
            </a:pPr>
            <a:r>
              <a:rPr lang="nl-BE" dirty="0"/>
              <a:t>k</a:t>
            </a:r>
            <a:r>
              <a:rPr lang="nl-BE" dirty="0" smtClean="0"/>
              <a:t>unnen we oorsprong van vertrouwen weghalen bij de overheid ? </a:t>
            </a:r>
          </a:p>
          <a:p>
            <a:pPr marL="285750" indent="-285750">
              <a:buFontTx/>
              <a:buChar char="-"/>
            </a:pPr>
            <a:r>
              <a:rPr lang="nl-BE" dirty="0"/>
              <a:t>v</a:t>
            </a:r>
            <a:r>
              <a:rPr lang="nl-BE" dirty="0" smtClean="0"/>
              <a:t>erschillende entiteiten in de samenleving bevestigen dat die persoon daar woont: buren, nutsbedrijven, banken, pakjesbezorgers, …</a:t>
            </a:r>
          </a:p>
          <a:p>
            <a:pPr marL="742950" lvl="1" indent="-285750">
              <a:buFont typeface="Symbol"/>
              <a:buChar char="Þ"/>
            </a:pPr>
            <a:r>
              <a:rPr lang="nl-BE" dirty="0"/>
              <a:t>k</a:t>
            </a:r>
            <a:r>
              <a:rPr lang="nl-BE" dirty="0" smtClean="0"/>
              <a:t>an ook zonder blockchain</a:t>
            </a:r>
          </a:p>
        </p:txBody>
      </p:sp>
    </p:spTree>
    <p:extLst>
      <p:ext uri="{BB962C8B-B14F-4D97-AF65-F5344CB8AC3E}">
        <p14:creationId xmlns:p14="http://schemas.microsoft.com/office/powerpoint/2010/main" val="176983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0"/>
            <a:ext cx="8229600" cy="1026160"/>
          </a:xfrm>
        </p:spPr>
        <p:txBody>
          <a:bodyPr/>
          <a:lstStyle/>
          <a:p>
            <a:r>
              <a:rPr lang="nl-BE" dirty="0" smtClean="0"/>
              <a:t>Voorbeeld 2: geboorte</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14</a:t>
            </a:fld>
            <a:endParaRPr lang="nl-BE" dirty="0"/>
          </a:p>
        </p:txBody>
      </p:sp>
      <p:sp>
        <p:nvSpPr>
          <p:cNvPr id="26" name="TextBox 25"/>
          <p:cNvSpPr txBox="1"/>
          <p:nvPr/>
        </p:nvSpPr>
        <p:spPr>
          <a:xfrm>
            <a:off x="4226560" y="1148305"/>
            <a:ext cx="4307840" cy="4616648"/>
          </a:xfrm>
          <a:prstGeom prst="rect">
            <a:avLst/>
          </a:prstGeom>
          <a:noFill/>
        </p:spPr>
        <p:txBody>
          <a:bodyPr wrap="square" rtlCol="0">
            <a:spAutoFit/>
          </a:bodyPr>
          <a:lstStyle/>
          <a:p>
            <a:r>
              <a:rPr lang="nl-BE" sz="2000" b="1" dirty="0" smtClean="0">
                <a:solidFill>
                  <a:schemeClr val="accent1"/>
                </a:solidFill>
              </a:rPr>
              <a:t>Vandaag</a:t>
            </a:r>
          </a:p>
          <a:p>
            <a:pPr marL="285750" indent="-285750">
              <a:buFontTx/>
              <a:buChar char="-"/>
            </a:pPr>
            <a:r>
              <a:rPr lang="nl-BE" dirty="0"/>
              <a:t>e</a:t>
            </a:r>
            <a:r>
              <a:rPr lang="nl-BE" dirty="0" smtClean="0"/>
              <a:t>en autoriteit (ambtenaar burgerlijke stand) bevestigt dat persoon geboren is, wat naam is, wie ouders zijn, …</a:t>
            </a:r>
          </a:p>
          <a:p>
            <a:pPr marL="285750" indent="-285750">
              <a:buFontTx/>
              <a:buChar char="-"/>
            </a:pPr>
            <a:r>
              <a:rPr lang="nl-BE" dirty="0" smtClean="0"/>
              <a:t>over deze geverifieerde feiten wordt een akte opgesteld</a:t>
            </a:r>
          </a:p>
          <a:p>
            <a:pPr marL="285750" indent="-285750">
              <a:buFontTx/>
              <a:buChar char="-"/>
            </a:pPr>
            <a:r>
              <a:rPr lang="nl-BE" dirty="0" smtClean="0"/>
              <a:t>dat feit komt in authentieke bronnen terecht</a:t>
            </a:r>
            <a:endParaRPr lang="nl-BE" dirty="0"/>
          </a:p>
          <a:p>
            <a:endParaRPr lang="nl-BE" sz="2000" b="1" dirty="0" smtClean="0">
              <a:solidFill>
                <a:schemeClr val="accent1"/>
              </a:solidFill>
            </a:endParaRPr>
          </a:p>
          <a:p>
            <a:r>
              <a:rPr lang="nl-BE" sz="2000" b="1" dirty="0" smtClean="0">
                <a:solidFill>
                  <a:schemeClr val="accent1"/>
                </a:solidFill>
              </a:rPr>
              <a:t>Blockchain inspireert</a:t>
            </a:r>
          </a:p>
          <a:p>
            <a:pPr marL="285750" indent="-285750">
              <a:buFontTx/>
              <a:buChar char="-"/>
            </a:pPr>
            <a:r>
              <a:rPr lang="nl-BE" dirty="0"/>
              <a:t>k</a:t>
            </a:r>
            <a:r>
              <a:rPr lang="nl-BE" dirty="0" smtClean="0"/>
              <a:t>unnen we oorsprong van vertrouwen weghalen bij de overheid ? </a:t>
            </a:r>
          </a:p>
          <a:p>
            <a:pPr marL="285750" indent="-285750">
              <a:buFontTx/>
              <a:buChar char="-"/>
            </a:pPr>
            <a:r>
              <a:rPr lang="nl-BE" dirty="0"/>
              <a:t>v</a:t>
            </a:r>
            <a:r>
              <a:rPr lang="nl-BE" dirty="0" smtClean="0"/>
              <a:t>erschillende entiteiten bevestigen onderscheiden feiten (arts, moeder, …)</a:t>
            </a:r>
          </a:p>
          <a:p>
            <a:pPr marL="742950" lvl="1" indent="-285750">
              <a:buFont typeface="Symbol"/>
              <a:buChar char="Þ"/>
            </a:pPr>
            <a:r>
              <a:rPr lang="nl-BE" dirty="0"/>
              <a:t>k</a:t>
            </a:r>
            <a:r>
              <a:rPr lang="nl-BE" dirty="0" smtClean="0"/>
              <a:t>an ook zonder blockchain</a:t>
            </a:r>
          </a:p>
          <a:p>
            <a:pPr marL="285750" indent="-285750">
              <a:buFontTx/>
              <a:buChar char="-"/>
            </a:pPr>
            <a:endParaRPr lang="fr-BE" dirty="0"/>
          </a:p>
        </p:txBody>
      </p:sp>
      <p:sp>
        <p:nvSpPr>
          <p:cNvPr id="5" name="Rectangle 4"/>
          <p:cNvSpPr/>
          <p:nvPr/>
        </p:nvSpPr>
        <p:spPr>
          <a:xfrm>
            <a:off x="517144" y="1175466"/>
            <a:ext cx="3060000" cy="50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189" y="311084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836996" y="1896573"/>
            <a:ext cx="494789" cy="0"/>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867661" y="1371600"/>
            <a:ext cx="387924" cy="387924"/>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96" y="4465263"/>
            <a:ext cx="71596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4"/>
          <p:cNvPicPr>
            <a:picLocks noGrp="1" noChangeAspect="1"/>
          </p:cNvPicPr>
          <p:nvPr>
            <p:ph idx="4294967295"/>
          </p:nvPr>
        </p:nvPicPr>
        <p:blipFill>
          <a:blip r:embed="rId6" cstate="print">
            <a:extLst>
              <a:ext uri="{28A0092B-C50C-407E-A947-70E740481C1C}">
                <a14:useLocalDpi xmlns:a14="http://schemas.microsoft.com/office/drawing/2010/main" val="0"/>
              </a:ext>
            </a:extLst>
          </a:blip>
          <a:stretch>
            <a:fillRect/>
          </a:stretch>
        </p:blipFill>
        <p:spPr>
          <a:xfrm>
            <a:off x="1781085" y="4498124"/>
            <a:ext cx="540000" cy="703422"/>
          </a:xfrm>
        </p:spPr>
      </p:pic>
      <p:pic>
        <p:nvPicPr>
          <p:cNvPr id="13" name="Picture 4" descr="People Doctor Fema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73612" y="4446206"/>
            <a:ext cx="770428" cy="7864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hospital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4043" y="1559818"/>
            <a:ext cx="636657" cy="6366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4454" y="1559819"/>
            <a:ext cx="71596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Image result for offical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272528" y="3043942"/>
            <a:ext cx="720069" cy="70427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2618513" y="2424893"/>
            <a:ext cx="0" cy="504000"/>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94425" y="3396080"/>
            <a:ext cx="494789" cy="0"/>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737675" y="2376833"/>
            <a:ext cx="387924" cy="387924"/>
          </a:xfrm>
          <a:prstGeom prst="rect">
            <a:avLst/>
          </a:prstGeom>
        </p:spPr>
      </p:pic>
      <p:sp>
        <p:nvSpPr>
          <p:cNvPr id="22" name="Down Arrow 21"/>
          <p:cNvSpPr/>
          <p:nvPr/>
        </p:nvSpPr>
        <p:spPr>
          <a:xfrm>
            <a:off x="1812302" y="3822199"/>
            <a:ext cx="561975" cy="438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 name="Group 2"/>
          <p:cNvGrpSpPr/>
          <p:nvPr/>
        </p:nvGrpSpPr>
        <p:grpSpPr>
          <a:xfrm>
            <a:off x="694689" y="5291102"/>
            <a:ext cx="682977" cy="682977"/>
            <a:chOff x="694689" y="5291102"/>
            <a:chExt cx="682977" cy="682977"/>
          </a:xfrm>
        </p:grpSpPr>
        <p:pic>
          <p:nvPicPr>
            <p:cNvPr id="1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689" y="5291102"/>
              <a:ext cx="682977" cy="68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94063" y="5452087"/>
              <a:ext cx="263909" cy="181046"/>
            </a:xfrm>
            <a:prstGeom prst="rect">
              <a:avLst/>
            </a:prstGeom>
            <a:solidFill>
              <a:schemeClr val="bg1">
                <a:lumMod val="95000"/>
              </a:schemeClr>
            </a:solidFill>
            <a:ln>
              <a:solidFill>
                <a:schemeClr val="tx1"/>
              </a:solidFill>
            </a:ln>
          </p:spPr>
          <p:txBody>
            <a:bodyPr wrap="square">
              <a:spAutoFit/>
            </a:bodyPr>
            <a:lstStyle/>
            <a:p>
              <a:pPr algn="ctr"/>
              <a:endParaRPr lang="nl-BE" sz="800" dirty="0"/>
            </a:p>
          </p:txBody>
        </p:sp>
      </p:grpSp>
      <p:grpSp>
        <p:nvGrpSpPr>
          <p:cNvPr id="28" name="Group 27"/>
          <p:cNvGrpSpPr/>
          <p:nvPr/>
        </p:nvGrpSpPr>
        <p:grpSpPr>
          <a:xfrm>
            <a:off x="1710689" y="5291102"/>
            <a:ext cx="682977" cy="682977"/>
            <a:chOff x="694689" y="5291102"/>
            <a:chExt cx="682977" cy="682977"/>
          </a:xfrm>
        </p:grpSpPr>
        <p:pic>
          <p:nvPicPr>
            <p:cNvPr id="2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689" y="5291102"/>
              <a:ext cx="682977" cy="68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894063" y="5452087"/>
              <a:ext cx="263909" cy="181046"/>
            </a:xfrm>
            <a:prstGeom prst="rect">
              <a:avLst/>
            </a:prstGeom>
            <a:solidFill>
              <a:schemeClr val="bg1">
                <a:lumMod val="95000"/>
              </a:schemeClr>
            </a:solidFill>
            <a:ln>
              <a:solidFill>
                <a:schemeClr val="tx1"/>
              </a:solidFill>
            </a:ln>
          </p:spPr>
          <p:txBody>
            <a:bodyPr wrap="square">
              <a:spAutoFit/>
            </a:bodyPr>
            <a:lstStyle/>
            <a:p>
              <a:pPr algn="ctr"/>
              <a:endParaRPr lang="nl-BE" sz="800" dirty="0"/>
            </a:p>
          </p:txBody>
        </p:sp>
      </p:grpSp>
      <p:grpSp>
        <p:nvGrpSpPr>
          <p:cNvPr id="31" name="Group 30"/>
          <p:cNvGrpSpPr/>
          <p:nvPr/>
        </p:nvGrpSpPr>
        <p:grpSpPr>
          <a:xfrm>
            <a:off x="2696209" y="5291102"/>
            <a:ext cx="682977" cy="682977"/>
            <a:chOff x="694689" y="5291102"/>
            <a:chExt cx="682977" cy="682977"/>
          </a:xfrm>
        </p:grpSpPr>
        <p:pic>
          <p:nvPicPr>
            <p:cNvPr id="3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689" y="5291102"/>
              <a:ext cx="682977" cy="68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894063" y="5452087"/>
              <a:ext cx="263909" cy="181046"/>
            </a:xfrm>
            <a:prstGeom prst="rect">
              <a:avLst/>
            </a:prstGeom>
            <a:solidFill>
              <a:schemeClr val="bg1">
                <a:lumMod val="95000"/>
              </a:schemeClr>
            </a:solidFill>
            <a:ln>
              <a:solidFill>
                <a:schemeClr val="tx1"/>
              </a:solidFill>
            </a:ln>
          </p:spPr>
          <p:txBody>
            <a:bodyPr wrap="square">
              <a:spAutoFit/>
            </a:bodyPr>
            <a:lstStyle/>
            <a:p>
              <a:pPr algn="ctr"/>
              <a:endParaRPr lang="nl-BE" sz="800" dirty="0"/>
            </a:p>
          </p:txBody>
        </p:sp>
      </p:grpSp>
    </p:spTree>
    <p:extLst>
      <p:ext uri="{BB962C8B-B14F-4D97-AF65-F5344CB8AC3E}">
        <p14:creationId xmlns:p14="http://schemas.microsoft.com/office/powerpoint/2010/main" val="1196149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Vaststelling</a:t>
            </a:r>
            <a:endParaRPr lang="fr-BE" dirty="0"/>
          </a:p>
        </p:txBody>
      </p:sp>
      <p:sp>
        <p:nvSpPr>
          <p:cNvPr id="3" name="Content Placeholder 2"/>
          <p:cNvSpPr>
            <a:spLocks noGrp="1"/>
          </p:cNvSpPr>
          <p:nvPr>
            <p:ph idx="4294967295"/>
          </p:nvPr>
        </p:nvSpPr>
        <p:spPr>
          <a:xfrm>
            <a:off x="496111" y="1062241"/>
            <a:ext cx="8229600" cy="5256212"/>
          </a:xfrm>
        </p:spPr>
        <p:txBody>
          <a:bodyPr>
            <a:normAutofit/>
          </a:bodyPr>
          <a:lstStyle/>
          <a:p>
            <a:r>
              <a:rPr lang="nl-BE" dirty="0"/>
              <a:t>Optimale processen enkel mogelijk wanneer samenwerking tussen alle relevante </a:t>
            </a:r>
            <a:r>
              <a:rPr lang="nl-BE" dirty="0" smtClean="0"/>
              <a:t>spelers</a:t>
            </a:r>
          </a:p>
          <a:p>
            <a:pPr lvl="1"/>
            <a:r>
              <a:rPr lang="nl-BE" dirty="0" smtClean="0"/>
              <a:t>overheid: van gemeenten, over deelstaten </a:t>
            </a:r>
            <a:r>
              <a:rPr lang="nl-BE" dirty="0"/>
              <a:t>tot federaal en zelfs </a:t>
            </a:r>
            <a:r>
              <a:rPr lang="nl-BE" dirty="0" smtClean="0"/>
              <a:t>Europees</a:t>
            </a:r>
          </a:p>
          <a:p>
            <a:pPr lvl="1"/>
            <a:r>
              <a:rPr lang="nl-BE" dirty="0" smtClean="0"/>
              <a:t>private spelers</a:t>
            </a:r>
          </a:p>
          <a:p>
            <a:r>
              <a:rPr lang="nl-BE" dirty="0" smtClean="0"/>
              <a:t>Vereist bereidheid tot aanpassing van regelgeving</a:t>
            </a:r>
          </a:p>
          <a:p>
            <a:r>
              <a:rPr lang="nl-BE" dirty="0"/>
              <a:t>Minder </a:t>
            </a:r>
            <a:r>
              <a:rPr lang="nl-BE" dirty="0" smtClean="0"/>
              <a:t>nood </a:t>
            </a:r>
            <a:r>
              <a:rPr lang="nl-BE" dirty="0"/>
              <a:t>aan intermediaire partijen (procesintegratoren</a:t>
            </a:r>
            <a:r>
              <a:rPr lang="nl-BE" dirty="0" smtClean="0"/>
              <a:t>)</a:t>
            </a:r>
          </a:p>
          <a:p>
            <a:r>
              <a:rPr lang="nl-BE" dirty="0"/>
              <a:t>Extra, voorheen moeilijker te realiseren eigenschappen: consistentie, transparantie, geen clearing, </a:t>
            </a:r>
            <a:r>
              <a:rPr lang="nl-BE" dirty="0" smtClean="0"/>
              <a:t>…</a:t>
            </a:r>
            <a:endParaRPr lang="nl-BE" dirty="0"/>
          </a:p>
          <a:p>
            <a:endParaRPr lang="nl-BE" dirty="0"/>
          </a:p>
        </p:txBody>
      </p:sp>
      <p:sp>
        <p:nvSpPr>
          <p:cNvPr id="11" name="Slide Number Placeholder 10"/>
          <p:cNvSpPr>
            <a:spLocks noGrp="1"/>
          </p:cNvSpPr>
          <p:nvPr>
            <p:ph type="sldNum" sz="quarter" idx="12"/>
          </p:nvPr>
        </p:nvSpPr>
        <p:spPr/>
        <p:txBody>
          <a:bodyPr/>
          <a:lstStyle/>
          <a:p>
            <a:fld id="{13B540AB-6939-4937-A918-1D15FF1C7CE3}" type="slidenum">
              <a:rPr lang="nl-BE" smtClean="0"/>
              <a:t>15</a:t>
            </a:fld>
            <a:endParaRPr lang="nl-BE" dirty="0"/>
          </a:p>
        </p:txBody>
      </p:sp>
    </p:spTree>
    <p:extLst>
      <p:ext uri="{BB962C8B-B14F-4D97-AF65-F5344CB8AC3E}">
        <p14:creationId xmlns:p14="http://schemas.microsoft.com/office/powerpoint/2010/main" val="753145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pPr/>
              <a:t>16</a:t>
            </a:fld>
            <a:endParaRPr lang="nl-BE" dirty="0"/>
          </a:p>
        </p:txBody>
      </p:sp>
      <p:sp>
        <p:nvSpPr>
          <p:cNvPr id="2" name="Title 1"/>
          <p:cNvSpPr>
            <a:spLocks noGrp="1"/>
          </p:cNvSpPr>
          <p:nvPr>
            <p:ph type="title"/>
          </p:nvPr>
        </p:nvSpPr>
        <p:spPr/>
        <p:txBody>
          <a:bodyPr/>
          <a:lstStyle/>
          <a:p>
            <a:r>
              <a:rPr lang="nl-BE" dirty="0" smtClean="0"/>
              <a:t>Drie </a:t>
            </a:r>
            <a:r>
              <a:rPr lang="nl-BE" dirty="0" err="1"/>
              <a:t>n</a:t>
            </a:r>
            <a:r>
              <a:rPr lang="nl-BE" dirty="0" err="1" smtClean="0"/>
              <a:t>iveau’s</a:t>
            </a:r>
            <a:endParaRPr lang="nl-BE" dirty="0"/>
          </a:p>
        </p:txBody>
      </p:sp>
      <p:sp>
        <p:nvSpPr>
          <p:cNvPr id="11" name="Rectangle 10"/>
          <p:cNvSpPr/>
          <p:nvPr/>
        </p:nvSpPr>
        <p:spPr>
          <a:xfrm>
            <a:off x="1270000" y="1381760"/>
            <a:ext cx="677672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dirty="0">
                <a:solidFill>
                  <a:schemeClr val="bg1"/>
                </a:solidFill>
              </a:rPr>
              <a:t>Business</a:t>
            </a:r>
            <a:r>
              <a:rPr lang="nl-BE" dirty="0"/>
              <a:t/>
            </a:r>
            <a:br>
              <a:rPr lang="nl-BE" dirty="0"/>
            </a:br>
            <a:r>
              <a:rPr lang="nl-BE" sz="2400" dirty="0"/>
              <a:t>Wanneer kan blockchain resulteren in toegevoegde waarde ?</a:t>
            </a:r>
            <a:endParaRPr lang="fr-BE" sz="2400" dirty="0"/>
          </a:p>
        </p:txBody>
      </p:sp>
      <p:sp>
        <p:nvSpPr>
          <p:cNvPr id="12" name="Rectangle 11"/>
          <p:cNvSpPr/>
          <p:nvPr/>
        </p:nvSpPr>
        <p:spPr>
          <a:xfrm>
            <a:off x="1270000" y="3037840"/>
            <a:ext cx="677672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Toepassingen</a:t>
            </a:r>
            <a:br>
              <a:rPr lang="nl-NL" sz="2800" b="1" dirty="0">
                <a:solidFill>
                  <a:schemeClr val="bg1"/>
                </a:solidFill>
              </a:rPr>
            </a:br>
            <a:r>
              <a:rPr lang="nl-NL" sz="2400" dirty="0">
                <a:solidFill>
                  <a:schemeClr val="bg1"/>
                </a:solidFill>
              </a:rPr>
              <a:t>Kunnen we het stadium van de </a:t>
            </a:r>
            <a:r>
              <a:rPr lang="nl-NL" sz="2400" dirty="0" err="1">
                <a:solidFill>
                  <a:schemeClr val="bg1"/>
                </a:solidFill>
              </a:rPr>
              <a:t>PoC</a:t>
            </a:r>
            <a:r>
              <a:rPr lang="nl-NL" sz="2400" dirty="0">
                <a:solidFill>
                  <a:schemeClr val="bg1"/>
                </a:solidFill>
              </a:rPr>
              <a:t> </a:t>
            </a:r>
            <a:r>
              <a:rPr lang="nl-NL" sz="2400" dirty="0" smtClean="0">
                <a:solidFill>
                  <a:schemeClr val="bg1"/>
                </a:solidFill>
              </a:rPr>
              <a:t>ontgroeien ?</a:t>
            </a:r>
            <a:endParaRPr lang="nl-NL" sz="2400" dirty="0">
              <a:solidFill>
                <a:schemeClr val="bg1"/>
              </a:solidFill>
            </a:endParaRPr>
          </a:p>
        </p:txBody>
      </p:sp>
      <p:sp>
        <p:nvSpPr>
          <p:cNvPr id="13" name="Rectangle 12"/>
          <p:cNvSpPr/>
          <p:nvPr/>
        </p:nvSpPr>
        <p:spPr>
          <a:xfrm>
            <a:off x="1270000" y="4704080"/>
            <a:ext cx="677672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Infrastructuur</a:t>
            </a:r>
            <a:br>
              <a:rPr lang="nl-NL" sz="2800" b="1" dirty="0">
                <a:solidFill>
                  <a:schemeClr val="bg1"/>
                </a:solidFill>
              </a:rPr>
            </a:br>
            <a:r>
              <a:rPr lang="nl-NL" sz="2400" dirty="0">
                <a:solidFill>
                  <a:schemeClr val="bg1"/>
                </a:solidFill>
              </a:rPr>
              <a:t>Kunnen we een generieke blockchain infrastructuur </a:t>
            </a:r>
            <a:r>
              <a:rPr lang="nl-NL" sz="2400" dirty="0" smtClean="0">
                <a:solidFill>
                  <a:schemeClr val="bg1"/>
                </a:solidFill>
              </a:rPr>
              <a:t>opzetten ?</a:t>
            </a:r>
            <a:endParaRPr lang="nl-NL" sz="2400" dirty="0">
              <a:solidFill>
                <a:schemeClr val="bg1"/>
              </a:solidFill>
            </a:endParaRPr>
          </a:p>
        </p:txBody>
      </p:sp>
    </p:spTree>
    <p:extLst>
      <p:ext uri="{BB962C8B-B14F-4D97-AF65-F5344CB8AC3E}">
        <p14:creationId xmlns:p14="http://schemas.microsoft.com/office/powerpoint/2010/main" val="26897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Waarom een </a:t>
            </a:r>
            <a:r>
              <a:rPr lang="nl-BE" dirty="0" err="1" smtClean="0"/>
              <a:t>PoC</a:t>
            </a:r>
            <a:r>
              <a:rPr lang="nl-BE" dirty="0" smtClean="0"/>
              <a:t>* ?</a:t>
            </a:r>
            <a:endParaRPr lang="fr-BE" dirty="0"/>
          </a:p>
        </p:txBody>
      </p:sp>
      <p:graphicFrame>
        <p:nvGraphicFramePr>
          <p:cNvPr id="6" name="Diagram 5"/>
          <p:cNvGraphicFramePr/>
          <p:nvPr>
            <p:extLst>
              <p:ext uri="{D42A27DB-BD31-4B8C-83A1-F6EECF244321}">
                <p14:modId xmlns:p14="http://schemas.microsoft.com/office/powerpoint/2010/main" val="150907954"/>
              </p:ext>
            </p:extLst>
          </p:nvPr>
        </p:nvGraphicFramePr>
        <p:xfrm>
          <a:off x="107504" y="930527"/>
          <a:ext cx="756084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a:off x="7884368" y="1259209"/>
            <a:ext cx="29408" cy="4783886"/>
          </a:xfrm>
          <a:prstGeom prst="straightConnector1">
            <a:avLst/>
          </a:prstGeom>
          <a:ln w="63500">
            <a:gradFill>
              <a:gsLst>
                <a:gs pos="0">
                  <a:schemeClr val="accent2"/>
                </a:gs>
                <a:gs pos="100000">
                  <a:schemeClr val="accent3"/>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13776" y="1284163"/>
            <a:ext cx="1954688" cy="1200329"/>
          </a:xfrm>
          <a:prstGeom prst="rect">
            <a:avLst/>
          </a:prstGeom>
          <a:noFill/>
        </p:spPr>
        <p:txBody>
          <a:bodyPr wrap="square" rtlCol="0">
            <a:spAutoFit/>
          </a:bodyPr>
          <a:lstStyle/>
          <a:p>
            <a:r>
              <a:rPr lang="nl-BE" dirty="0" smtClean="0"/>
              <a:t>Minst</a:t>
            </a:r>
          </a:p>
          <a:p>
            <a:r>
              <a:rPr lang="nl-BE" dirty="0"/>
              <a:t>u</a:t>
            </a:r>
            <a:r>
              <a:rPr lang="nl-BE" dirty="0" smtClean="0"/>
              <a:t>itdagend</a:t>
            </a:r>
          </a:p>
          <a:p>
            <a:r>
              <a:rPr lang="nl-BE" dirty="0" smtClean="0"/>
              <a:t>Minst </a:t>
            </a:r>
          </a:p>
          <a:p>
            <a:r>
              <a:rPr lang="nl-BE" dirty="0" smtClean="0"/>
              <a:t>nuttig</a:t>
            </a:r>
            <a:endParaRPr lang="fr-BE" dirty="0"/>
          </a:p>
        </p:txBody>
      </p:sp>
      <p:sp>
        <p:nvSpPr>
          <p:cNvPr id="12" name="TextBox 11"/>
          <p:cNvSpPr txBox="1"/>
          <p:nvPr/>
        </p:nvSpPr>
        <p:spPr>
          <a:xfrm>
            <a:off x="7913776" y="4579679"/>
            <a:ext cx="1152128" cy="1200329"/>
          </a:xfrm>
          <a:prstGeom prst="rect">
            <a:avLst/>
          </a:prstGeom>
          <a:noFill/>
        </p:spPr>
        <p:txBody>
          <a:bodyPr wrap="square" rtlCol="0">
            <a:spAutoFit/>
          </a:bodyPr>
          <a:lstStyle/>
          <a:p>
            <a:r>
              <a:rPr lang="nl-BE" dirty="0" smtClean="0"/>
              <a:t>Meest</a:t>
            </a:r>
            <a:br>
              <a:rPr lang="nl-BE" dirty="0" smtClean="0"/>
            </a:br>
            <a:r>
              <a:rPr lang="nl-BE" dirty="0" smtClean="0"/>
              <a:t>nuttig</a:t>
            </a:r>
          </a:p>
          <a:p>
            <a:r>
              <a:rPr lang="nl-BE" dirty="0" smtClean="0"/>
              <a:t>Meest uitdagend</a:t>
            </a:r>
            <a:endParaRPr lang="fr-BE" dirty="0"/>
          </a:p>
        </p:txBody>
      </p:sp>
      <p:sp>
        <p:nvSpPr>
          <p:cNvPr id="8" name="Rectangle 7"/>
          <p:cNvSpPr/>
          <p:nvPr/>
        </p:nvSpPr>
        <p:spPr>
          <a:xfrm>
            <a:off x="-1016" y="6239053"/>
            <a:ext cx="7992888" cy="646331"/>
          </a:xfrm>
          <a:prstGeom prst="rect">
            <a:avLst/>
          </a:prstGeom>
        </p:spPr>
        <p:txBody>
          <a:bodyPr wrap="square">
            <a:spAutoFit/>
          </a:bodyPr>
          <a:lstStyle/>
          <a:p>
            <a:r>
              <a:rPr lang="nl-BE" dirty="0" smtClean="0">
                <a:solidFill>
                  <a:schemeClr val="bg1">
                    <a:lumMod val="50000"/>
                  </a:schemeClr>
                </a:solidFill>
              </a:rPr>
              <a:t>*</a:t>
            </a:r>
            <a:r>
              <a:rPr lang="nl-BE" dirty="0" err="1" smtClean="0">
                <a:solidFill>
                  <a:schemeClr val="bg1">
                    <a:lumMod val="50000"/>
                  </a:schemeClr>
                </a:solidFill>
              </a:rPr>
              <a:t>Proof</a:t>
            </a:r>
            <a:r>
              <a:rPr lang="nl-BE" dirty="0">
                <a:solidFill>
                  <a:schemeClr val="bg1">
                    <a:lumMod val="50000"/>
                  </a:schemeClr>
                </a:solidFill>
              </a:rPr>
              <a:t> </a:t>
            </a:r>
            <a:r>
              <a:rPr lang="nl-BE" dirty="0" smtClean="0">
                <a:solidFill>
                  <a:schemeClr val="bg1">
                    <a:lumMod val="50000"/>
                  </a:schemeClr>
                </a:solidFill>
              </a:rPr>
              <a:t>of Concept </a:t>
            </a:r>
            <a:r>
              <a:rPr lang="nl-BE" dirty="0">
                <a:solidFill>
                  <a:schemeClr val="bg1">
                    <a:lumMod val="50000"/>
                  </a:schemeClr>
                </a:solidFill>
              </a:rPr>
              <a:t>(</a:t>
            </a:r>
            <a:r>
              <a:rPr lang="nl-BE" dirty="0" err="1" smtClean="0">
                <a:solidFill>
                  <a:schemeClr val="bg1">
                    <a:lumMod val="50000"/>
                  </a:schemeClr>
                </a:solidFill>
              </a:rPr>
              <a:t>PoC</a:t>
            </a:r>
            <a:r>
              <a:rPr lang="nl-BE" dirty="0" smtClean="0">
                <a:solidFill>
                  <a:schemeClr val="bg1">
                    <a:lumMod val="50000"/>
                  </a:schemeClr>
                </a:solidFill>
              </a:rPr>
              <a:t>): </a:t>
            </a:r>
            <a:r>
              <a:rPr lang="nl-BE" dirty="0">
                <a:solidFill>
                  <a:schemeClr val="bg1">
                    <a:lumMod val="50000"/>
                  </a:schemeClr>
                </a:solidFill>
              </a:rPr>
              <a:t>e</a:t>
            </a:r>
            <a:r>
              <a:rPr lang="nl-BE" dirty="0" smtClean="0">
                <a:solidFill>
                  <a:schemeClr val="bg1">
                    <a:lumMod val="50000"/>
                  </a:schemeClr>
                </a:solidFill>
              </a:rPr>
              <a:t>en al dan niet volledige </a:t>
            </a:r>
            <a:r>
              <a:rPr lang="nl-BE" dirty="0">
                <a:solidFill>
                  <a:schemeClr val="bg1">
                    <a:lumMod val="50000"/>
                  </a:schemeClr>
                </a:solidFill>
              </a:rPr>
              <a:t>concretisering van een idee </a:t>
            </a:r>
            <a:r>
              <a:rPr lang="nl-BE" dirty="0" smtClean="0">
                <a:solidFill>
                  <a:schemeClr val="bg1">
                    <a:lumMod val="50000"/>
                  </a:schemeClr>
                </a:solidFill>
              </a:rPr>
              <a:t>om </a:t>
            </a:r>
            <a:r>
              <a:rPr lang="nl-BE" dirty="0">
                <a:solidFill>
                  <a:schemeClr val="bg1">
                    <a:lumMod val="50000"/>
                  </a:schemeClr>
                </a:solidFill>
              </a:rPr>
              <a:t>de </a:t>
            </a:r>
            <a:r>
              <a:rPr lang="nl-BE" dirty="0" smtClean="0">
                <a:solidFill>
                  <a:schemeClr val="bg1">
                    <a:lumMod val="50000"/>
                  </a:schemeClr>
                </a:solidFill>
              </a:rPr>
              <a:t>haalbaarheid ervan </a:t>
            </a:r>
            <a:r>
              <a:rPr lang="nl-BE" dirty="0">
                <a:solidFill>
                  <a:schemeClr val="bg1">
                    <a:lumMod val="50000"/>
                  </a:schemeClr>
                </a:solidFill>
              </a:rPr>
              <a:t>aan te </a:t>
            </a:r>
            <a:r>
              <a:rPr lang="nl-BE" dirty="0" smtClean="0">
                <a:solidFill>
                  <a:schemeClr val="bg1">
                    <a:lumMod val="50000"/>
                  </a:schemeClr>
                </a:solidFill>
              </a:rPr>
              <a:t>tonen</a:t>
            </a:r>
            <a:endParaRPr lang="nl-BE"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13B540AB-6939-4937-A918-1D15FF1C7CE3}" type="slidenum">
              <a:rPr lang="nl-BE" smtClean="0"/>
              <a:t>17</a:t>
            </a:fld>
            <a:endParaRPr lang="nl-BE" dirty="0"/>
          </a:p>
        </p:txBody>
      </p:sp>
    </p:spTree>
    <p:extLst>
      <p:ext uri="{BB962C8B-B14F-4D97-AF65-F5344CB8AC3E}">
        <p14:creationId xmlns:p14="http://schemas.microsoft.com/office/powerpoint/2010/main" val="194053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910735" y="3517926"/>
            <a:ext cx="2160000" cy="2160000"/>
          </a:xfrm>
          <a:prstGeom prst="rect">
            <a:avLst/>
          </a:prstGeom>
          <a:solidFill>
            <a:schemeClr val="accent1">
              <a:lumMod val="40000"/>
              <a:lumOff val="6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2910736" y="1359348"/>
            <a:ext cx="4320480" cy="4320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Straight Connector 6"/>
          <p:cNvCxnSpPr>
            <a:stCxn id="5" idx="1"/>
            <a:endCxn id="5" idx="3"/>
          </p:cNvCxnSpPr>
          <p:nvPr/>
        </p:nvCxnSpPr>
        <p:spPr>
          <a:xfrm>
            <a:off x="2910736" y="3519588"/>
            <a:ext cx="4320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0"/>
            <a:endCxn id="5" idx="2"/>
          </p:cNvCxnSpPr>
          <p:nvPr/>
        </p:nvCxnSpPr>
        <p:spPr>
          <a:xfrm>
            <a:off x="5070976" y="1359348"/>
            <a:ext cx="0" cy="432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9902" y="2088720"/>
            <a:ext cx="2340834" cy="646331"/>
          </a:xfrm>
          <a:prstGeom prst="rect">
            <a:avLst/>
          </a:prstGeom>
          <a:noFill/>
        </p:spPr>
        <p:txBody>
          <a:bodyPr wrap="none" rtlCol="0">
            <a:spAutoFit/>
          </a:bodyPr>
          <a:lstStyle/>
          <a:p>
            <a:pPr algn="r"/>
            <a:r>
              <a:rPr lang="nl-BE" dirty="0" smtClean="0"/>
              <a:t>Hoge complexiteit</a:t>
            </a:r>
          </a:p>
          <a:p>
            <a:pPr algn="r"/>
            <a:r>
              <a:rPr lang="nl-BE" dirty="0"/>
              <a:t>b</a:t>
            </a:r>
            <a:r>
              <a:rPr lang="nl-BE" dirty="0" smtClean="0"/>
              <a:t>lockchain technologie</a:t>
            </a:r>
            <a:endParaRPr lang="fr-BE" dirty="0"/>
          </a:p>
        </p:txBody>
      </p:sp>
      <p:sp>
        <p:nvSpPr>
          <p:cNvPr id="12" name="TextBox 11"/>
          <p:cNvSpPr txBox="1"/>
          <p:nvPr/>
        </p:nvSpPr>
        <p:spPr>
          <a:xfrm>
            <a:off x="569902" y="4320968"/>
            <a:ext cx="2340834" cy="646331"/>
          </a:xfrm>
          <a:prstGeom prst="rect">
            <a:avLst/>
          </a:prstGeom>
          <a:noFill/>
        </p:spPr>
        <p:txBody>
          <a:bodyPr wrap="none" rtlCol="0">
            <a:spAutoFit/>
          </a:bodyPr>
          <a:lstStyle/>
          <a:p>
            <a:pPr algn="r"/>
            <a:r>
              <a:rPr lang="nl-BE" dirty="0" smtClean="0"/>
              <a:t>Lage </a:t>
            </a:r>
            <a:r>
              <a:rPr lang="nl-BE" dirty="0"/>
              <a:t>complexiteit</a:t>
            </a:r>
          </a:p>
          <a:p>
            <a:pPr algn="r"/>
            <a:r>
              <a:rPr lang="nl-BE" dirty="0"/>
              <a:t>blockchain technologie</a:t>
            </a:r>
            <a:endParaRPr lang="fr-BE" dirty="0"/>
          </a:p>
        </p:txBody>
      </p:sp>
      <p:sp>
        <p:nvSpPr>
          <p:cNvPr id="13" name="TextBox 12"/>
          <p:cNvSpPr txBox="1"/>
          <p:nvPr/>
        </p:nvSpPr>
        <p:spPr>
          <a:xfrm>
            <a:off x="3428632" y="5773012"/>
            <a:ext cx="1279902" cy="646331"/>
          </a:xfrm>
          <a:prstGeom prst="rect">
            <a:avLst/>
          </a:prstGeom>
          <a:noFill/>
        </p:spPr>
        <p:txBody>
          <a:bodyPr wrap="none" rtlCol="0">
            <a:spAutoFit/>
          </a:bodyPr>
          <a:lstStyle/>
          <a:p>
            <a:pPr algn="ctr"/>
            <a:r>
              <a:rPr lang="nl-BE" dirty="0" smtClean="0"/>
              <a:t>Toepassing</a:t>
            </a:r>
            <a:br>
              <a:rPr lang="nl-BE" dirty="0" smtClean="0"/>
            </a:br>
            <a:r>
              <a:rPr lang="nl-BE" dirty="0" smtClean="0"/>
              <a:t>niet kritisch</a:t>
            </a:r>
            <a:endParaRPr lang="fr-BE" dirty="0"/>
          </a:p>
        </p:txBody>
      </p:sp>
      <p:sp>
        <p:nvSpPr>
          <p:cNvPr id="14" name="TextBox 13"/>
          <p:cNvSpPr txBox="1"/>
          <p:nvPr/>
        </p:nvSpPr>
        <p:spPr>
          <a:xfrm>
            <a:off x="5558905" y="5773011"/>
            <a:ext cx="1209306" cy="646331"/>
          </a:xfrm>
          <a:prstGeom prst="rect">
            <a:avLst/>
          </a:prstGeom>
          <a:noFill/>
        </p:spPr>
        <p:txBody>
          <a:bodyPr wrap="none" rtlCol="0">
            <a:spAutoFit/>
          </a:bodyPr>
          <a:lstStyle/>
          <a:p>
            <a:pPr algn="ctr"/>
            <a:r>
              <a:rPr lang="nl-BE" dirty="0" smtClean="0"/>
              <a:t>Toepassing</a:t>
            </a:r>
          </a:p>
          <a:p>
            <a:pPr algn="ctr"/>
            <a:r>
              <a:rPr lang="nl-BE" dirty="0" smtClean="0"/>
              <a:t>kritisch</a:t>
            </a:r>
            <a:endParaRPr lang="fr-BE" dirty="0"/>
          </a:p>
        </p:txBody>
      </p:sp>
      <p:sp>
        <p:nvSpPr>
          <p:cNvPr id="18" name="Rectangle 17"/>
          <p:cNvSpPr/>
          <p:nvPr/>
        </p:nvSpPr>
        <p:spPr>
          <a:xfrm>
            <a:off x="2910976" y="1359588"/>
            <a:ext cx="2160000" cy="2160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18"/>
          <p:cNvSpPr/>
          <p:nvPr/>
        </p:nvSpPr>
        <p:spPr>
          <a:xfrm>
            <a:off x="5070735" y="3519828"/>
            <a:ext cx="2160000" cy="2160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9"/>
          <p:cNvSpPr/>
          <p:nvPr/>
        </p:nvSpPr>
        <p:spPr>
          <a:xfrm>
            <a:off x="5070735" y="1359828"/>
            <a:ext cx="2160000" cy="2160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BE" dirty="0" smtClean="0"/>
              <a:t>Blockchain in productie ?</a:t>
            </a:r>
            <a:endParaRPr lang="fr-BE" dirty="0"/>
          </a:p>
        </p:txBody>
      </p:sp>
      <p:sp>
        <p:nvSpPr>
          <p:cNvPr id="28" name="TextBox 27"/>
          <p:cNvSpPr txBox="1"/>
          <p:nvPr/>
        </p:nvSpPr>
        <p:spPr>
          <a:xfrm>
            <a:off x="3000644" y="5037479"/>
            <a:ext cx="1983684" cy="646331"/>
          </a:xfrm>
          <a:prstGeom prst="rect">
            <a:avLst/>
          </a:prstGeom>
          <a:noFill/>
        </p:spPr>
        <p:txBody>
          <a:bodyPr wrap="none" rtlCol="0">
            <a:spAutoFit/>
          </a:bodyPr>
          <a:lstStyle/>
          <a:p>
            <a:pPr algn="ctr"/>
            <a:r>
              <a:rPr lang="nl-BE" dirty="0" smtClean="0"/>
              <a:t>Aantoonbaarheids-</a:t>
            </a:r>
          </a:p>
          <a:p>
            <a:pPr algn="ctr"/>
            <a:r>
              <a:rPr lang="nl-BE" dirty="0"/>
              <a:t>d</a:t>
            </a:r>
            <a:r>
              <a:rPr lang="nl-BE" dirty="0" smtClean="0"/>
              <a:t>ienst justitie</a:t>
            </a:r>
            <a:endParaRPr lang="fr-BE" dirty="0"/>
          </a:p>
        </p:txBody>
      </p:sp>
      <p:sp>
        <p:nvSpPr>
          <p:cNvPr id="29" name="TextBox 28"/>
          <p:cNvSpPr txBox="1"/>
          <p:nvPr/>
        </p:nvSpPr>
        <p:spPr>
          <a:xfrm>
            <a:off x="5346633" y="2730423"/>
            <a:ext cx="1633845" cy="646331"/>
          </a:xfrm>
          <a:prstGeom prst="rect">
            <a:avLst/>
          </a:prstGeom>
          <a:noFill/>
        </p:spPr>
        <p:txBody>
          <a:bodyPr wrap="none" rtlCol="0">
            <a:spAutoFit/>
          </a:bodyPr>
          <a:lstStyle/>
          <a:p>
            <a:pPr algn="ctr"/>
            <a:r>
              <a:rPr lang="nl-BE" dirty="0" smtClean="0"/>
              <a:t>Therapeutische</a:t>
            </a:r>
            <a:br>
              <a:rPr lang="nl-BE" dirty="0" smtClean="0"/>
            </a:br>
            <a:r>
              <a:rPr lang="nl-BE" dirty="0" smtClean="0"/>
              <a:t>relaties</a:t>
            </a:r>
            <a:endParaRPr lang="fr-BE" dirty="0"/>
          </a:p>
        </p:txBody>
      </p:sp>
      <p:sp>
        <p:nvSpPr>
          <p:cNvPr id="3" name="TextBox 2"/>
          <p:cNvSpPr txBox="1"/>
          <p:nvPr/>
        </p:nvSpPr>
        <p:spPr>
          <a:xfrm>
            <a:off x="5039952" y="1804772"/>
            <a:ext cx="2221570" cy="707886"/>
          </a:xfrm>
          <a:prstGeom prst="rect">
            <a:avLst/>
          </a:prstGeom>
          <a:noFill/>
        </p:spPr>
        <p:txBody>
          <a:bodyPr wrap="none" rtlCol="0">
            <a:spAutoFit/>
          </a:bodyPr>
          <a:lstStyle/>
          <a:p>
            <a:pPr algn="ctr"/>
            <a:r>
              <a:rPr lang="nl-BE" sz="2000" b="1" dirty="0" smtClean="0"/>
              <a:t>Productie vandaag </a:t>
            </a:r>
            <a:br>
              <a:rPr lang="nl-BE" sz="2000" b="1" dirty="0" smtClean="0"/>
            </a:br>
            <a:r>
              <a:rPr lang="nl-BE" sz="2000" b="1" dirty="0" smtClean="0"/>
              <a:t>erg risicovol</a:t>
            </a:r>
            <a:endParaRPr lang="fr-BE" sz="2000" b="1" dirty="0"/>
          </a:p>
        </p:txBody>
      </p:sp>
      <p:sp>
        <p:nvSpPr>
          <p:cNvPr id="30" name="TextBox 29"/>
          <p:cNvSpPr txBox="1"/>
          <p:nvPr/>
        </p:nvSpPr>
        <p:spPr>
          <a:xfrm>
            <a:off x="2856628" y="3467015"/>
            <a:ext cx="2304256" cy="1631216"/>
          </a:xfrm>
          <a:prstGeom prst="rect">
            <a:avLst/>
          </a:prstGeom>
          <a:noFill/>
        </p:spPr>
        <p:txBody>
          <a:bodyPr wrap="square" rtlCol="0">
            <a:spAutoFit/>
          </a:bodyPr>
          <a:lstStyle/>
          <a:p>
            <a:pPr algn="ctr"/>
            <a:r>
              <a:rPr lang="nl-BE" sz="2000" b="1" dirty="0" smtClean="0"/>
              <a:t>Productie weinig risicovol en  te overwegen bij duidelijke meerwaarde</a:t>
            </a:r>
          </a:p>
        </p:txBody>
      </p:sp>
      <p:sp>
        <p:nvSpPr>
          <p:cNvPr id="6" name="Slide Number Placeholder 5"/>
          <p:cNvSpPr>
            <a:spLocks noGrp="1"/>
          </p:cNvSpPr>
          <p:nvPr>
            <p:ph type="sldNum" sz="quarter" idx="12"/>
          </p:nvPr>
        </p:nvSpPr>
        <p:spPr/>
        <p:txBody>
          <a:bodyPr/>
          <a:lstStyle/>
          <a:p>
            <a:fld id="{13B540AB-6939-4937-A918-1D15FF1C7CE3}" type="slidenum">
              <a:rPr lang="nl-BE" smtClean="0"/>
              <a:t>18</a:t>
            </a:fld>
            <a:endParaRPr lang="nl-BE" dirty="0"/>
          </a:p>
        </p:txBody>
      </p:sp>
    </p:spTree>
    <p:extLst>
      <p:ext uri="{BB962C8B-B14F-4D97-AF65-F5344CB8AC3E}">
        <p14:creationId xmlns:p14="http://schemas.microsoft.com/office/powerpoint/2010/main" val="3322333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Voorbeeld: aantoonbaarheidsdienst</a:t>
            </a:r>
            <a:endParaRPr lang="fr-BE" dirty="0"/>
          </a:p>
        </p:txBody>
      </p:sp>
      <p:cxnSp>
        <p:nvCxnSpPr>
          <p:cNvPr id="8" name="Straight Connector 7"/>
          <p:cNvCxnSpPr/>
          <p:nvPr/>
        </p:nvCxnSpPr>
        <p:spPr>
          <a:xfrm>
            <a:off x="4004953" y="1464320"/>
            <a:ext cx="0" cy="438366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a:off x="4270723" y="3377636"/>
            <a:ext cx="432048" cy="496896"/>
          </a:xfrm>
          <a:prstGeom prst="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476561" y="1464717"/>
            <a:ext cx="3511224" cy="4801314"/>
          </a:xfrm>
          <a:prstGeom prst="rect">
            <a:avLst/>
          </a:prstGeom>
        </p:spPr>
        <p:txBody>
          <a:bodyPr wrap="square">
            <a:spAutoFit/>
          </a:bodyPr>
          <a:lstStyle/>
          <a:p>
            <a:pPr algn="r"/>
            <a:r>
              <a:rPr lang="nl-BE" b="1" dirty="0"/>
              <a:t>Geen gevoelige gegevens</a:t>
            </a:r>
            <a:br>
              <a:rPr lang="nl-BE" b="1" dirty="0"/>
            </a:br>
            <a:r>
              <a:rPr lang="nl-BE" dirty="0"/>
              <a:t>Enkel </a:t>
            </a:r>
            <a:r>
              <a:rPr lang="nl-BE" dirty="0" err="1"/>
              <a:t>fingerprints</a:t>
            </a:r>
            <a:r>
              <a:rPr lang="nl-BE" dirty="0"/>
              <a:t> op blockchain</a:t>
            </a:r>
          </a:p>
          <a:p>
            <a:pPr algn="r"/>
            <a:endParaRPr lang="nl-BE" b="1" dirty="0" smtClean="0"/>
          </a:p>
          <a:p>
            <a:pPr algn="r"/>
            <a:r>
              <a:rPr lang="nl-BE" b="1" dirty="0" smtClean="0"/>
              <a:t>Eenvoud</a:t>
            </a:r>
            <a:r>
              <a:rPr lang="nl-BE" b="1" dirty="0"/>
              <a:t/>
            </a:r>
            <a:br>
              <a:rPr lang="nl-BE" b="1" dirty="0"/>
            </a:br>
            <a:r>
              <a:rPr lang="nl-BE" dirty="0"/>
              <a:t>Geen complexe </a:t>
            </a:r>
            <a:r>
              <a:rPr lang="nl-BE" dirty="0" smtClean="0"/>
              <a:t>blockchain- </a:t>
            </a:r>
            <a:r>
              <a:rPr lang="nl-BE" dirty="0"/>
              <a:t>functionaliteit vereist </a:t>
            </a:r>
          </a:p>
          <a:p>
            <a:pPr algn="r"/>
            <a:endParaRPr lang="nl-BE" b="1" dirty="0" smtClean="0"/>
          </a:p>
          <a:p>
            <a:pPr algn="r"/>
            <a:r>
              <a:rPr lang="nl-BE" b="1" dirty="0" err="1" smtClean="0"/>
              <a:t>Fork</a:t>
            </a:r>
            <a:r>
              <a:rPr lang="nl-BE" b="1" dirty="0" smtClean="0"/>
              <a:t> </a:t>
            </a:r>
            <a:r>
              <a:rPr lang="nl-BE" b="1" dirty="0"/>
              <a:t>van </a:t>
            </a:r>
            <a:r>
              <a:rPr lang="nl-BE" b="1" dirty="0" err="1"/>
              <a:t>Bitcoin</a:t>
            </a:r>
            <a:r>
              <a:rPr lang="nl-BE" b="1" dirty="0"/>
              <a:t> code</a:t>
            </a:r>
            <a:r>
              <a:rPr lang="nl-BE" dirty="0"/>
              <a:t/>
            </a:r>
            <a:br>
              <a:rPr lang="nl-BE" dirty="0"/>
            </a:br>
            <a:r>
              <a:rPr lang="nl-BE" dirty="0"/>
              <a:t>Uitgebreid in de praktijk </a:t>
            </a:r>
            <a:r>
              <a:rPr lang="nl-BE" dirty="0" smtClean="0"/>
              <a:t>getest</a:t>
            </a:r>
            <a:endParaRPr lang="nl-BE" b="1" dirty="0" smtClean="0"/>
          </a:p>
          <a:p>
            <a:pPr algn="r"/>
            <a:endParaRPr lang="nl-BE" b="1" dirty="0" smtClean="0"/>
          </a:p>
          <a:p>
            <a:pPr algn="r"/>
            <a:r>
              <a:rPr lang="nl-BE" b="1" dirty="0" smtClean="0"/>
              <a:t>Veilig</a:t>
            </a:r>
            <a:r>
              <a:rPr lang="nl-BE" b="1" dirty="0"/>
              <a:t/>
            </a:r>
            <a:br>
              <a:rPr lang="nl-BE" b="1" dirty="0"/>
            </a:br>
            <a:r>
              <a:rPr lang="nl-BE" dirty="0"/>
              <a:t>Compromitteren </a:t>
            </a:r>
            <a:r>
              <a:rPr lang="nl-BE" dirty="0" smtClean="0"/>
              <a:t>sleutel </a:t>
            </a:r>
            <a:r>
              <a:rPr lang="nl-BE" dirty="0"/>
              <a:t>of lekken blockchain geen zware </a:t>
            </a:r>
            <a:r>
              <a:rPr lang="nl-BE" dirty="0" smtClean="0"/>
              <a:t>repercussies</a:t>
            </a:r>
            <a:br>
              <a:rPr lang="nl-BE" dirty="0" smtClean="0"/>
            </a:br>
            <a:r>
              <a:rPr lang="nl-BE" dirty="0" smtClean="0"/>
              <a:t/>
            </a:r>
            <a:br>
              <a:rPr lang="nl-BE" dirty="0" smtClean="0"/>
            </a:br>
            <a:r>
              <a:rPr lang="nl-BE" b="1" dirty="0"/>
              <a:t>Migratie </a:t>
            </a:r>
            <a:br>
              <a:rPr lang="nl-BE" b="1" dirty="0"/>
            </a:br>
            <a:r>
              <a:rPr lang="nl-BE" dirty="0"/>
              <a:t>naar andere technologie mogelijk</a:t>
            </a:r>
          </a:p>
          <a:p>
            <a:pPr algn="r"/>
            <a:endParaRPr lang="fr-BE" dirty="0"/>
          </a:p>
        </p:txBody>
      </p:sp>
      <p:sp>
        <p:nvSpPr>
          <p:cNvPr id="9" name="Rectangle 8"/>
          <p:cNvSpPr/>
          <p:nvPr/>
        </p:nvSpPr>
        <p:spPr>
          <a:xfrm>
            <a:off x="4997577" y="2942008"/>
            <a:ext cx="3859544"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nl-BE" sz="2000" dirty="0"/>
              <a:t>d</a:t>
            </a:r>
            <a:r>
              <a:rPr lang="nl-BE" sz="2000" dirty="0" smtClean="0"/>
              <a:t>uidelijke toegevoegde waarde</a:t>
            </a:r>
          </a:p>
          <a:p>
            <a:pPr marL="285750" indent="-285750">
              <a:buFontTx/>
              <a:buChar char="-"/>
            </a:pPr>
            <a:r>
              <a:rPr lang="nl-BE" sz="2000" dirty="0"/>
              <a:t>b</a:t>
            </a:r>
            <a:r>
              <a:rPr lang="nl-BE" sz="2000" dirty="0" smtClean="0"/>
              <a:t>eperkt risico</a:t>
            </a:r>
          </a:p>
          <a:p>
            <a:pPr marL="285750" indent="-285750">
              <a:buFontTx/>
              <a:buChar char="-"/>
            </a:pPr>
            <a:r>
              <a:rPr lang="nl-BE" sz="2000" dirty="0"/>
              <a:t>r</a:t>
            </a:r>
            <a:r>
              <a:rPr lang="nl-BE" sz="2000" dirty="0" smtClean="0"/>
              <a:t>ekening </a:t>
            </a:r>
            <a:r>
              <a:rPr lang="nl-BE" sz="2000" dirty="0"/>
              <a:t>houdend met beperkingen </a:t>
            </a:r>
            <a:r>
              <a:rPr lang="nl-BE" sz="2000" dirty="0" smtClean="0"/>
              <a:t>vandaag</a:t>
            </a:r>
            <a:endParaRPr lang="fr-BE" dirty="0"/>
          </a:p>
        </p:txBody>
      </p:sp>
      <p:sp>
        <p:nvSpPr>
          <p:cNvPr id="5" name="Slide Number Placeholder 4"/>
          <p:cNvSpPr>
            <a:spLocks noGrp="1"/>
          </p:cNvSpPr>
          <p:nvPr>
            <p:ph type="sldNum" sz="quarter" idx="12"/>
          </p:nvPr>
        </p:nvSpPr>
        <p:spPr/>
        <p:txBody>
          <a:bodyPr/>
          <a:lstStyle/>
          <a:p>
            <a:fld id="{13B540AB-6939-4937-A918-1D15FF1C7CE3}" type="slidenum">
              <a:rPr lang="nl-BE" smtClean="0"/>
              <a:t>19</a:t>
            </a:fld>
            <a:endParaRPr lang="nl-BE" dirty="0"/>
          </a:p>
        </p:txBody>
      </p:sp>
    </p:spTree>
    <p:extLst>
      <p:ext uri="{BB962C8B-B14F-4D97-AF65-F5344CB8AC3E}">
        <p14:creationId xmlns:p14="http://schemas.microsoft.com/office/powerpoint/2010/main" val="107550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Drie </a:t>
            </a:r>
            <a:r>
              <a:rPr lang="nl-BE" dirty="0" err="1"/>
              <a:t>n</a:t>
            </a:r>
            <a:r>
              <a:rPr lang="nl-BE" dirty="0" err="1" smtClean="0"/>
              <a:t>iveau’s</a:t>
            </a:r>
            <a:endParaRPr lang="nl-BE" dirty="0"/>
          </a:p>
        </p:txBody>
      </p:sp>
      <p:sp>
        <p:nvSpPr>
          <p:cNvPr id="11" name="Rectangle 10"/>
          <p:cNvSpPr/>
          <p:nvPr/>
        </p:nvSpPr>
        <p:spPr>
          <a:xfrm>
            <a:off x="1270000" y="1381760"/>
            <a:ext cx="677672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dirty="0">
                <a:solidFill>
                  <a:schemeClr val="bg1"/>
                </a:solidFill>
              </a:rPr>
              <a:t>Business</a:t>
            </a:r>
            <a:r>
              <a:rPr lang="nl-BE" dirty="0"/>
              <a:t/>
            </a:r>
            <a:br>
              <a:rPr lang="nl-BE" dirty="0"/>
            </a:br>
            <a:r>
              <a:rPr lang="nl-BE" sz="2400" dirty="0" smtClean="0"/>
              <a:t>Wanneer kan blockchain resulteren in toegevoegde waarde ?</a:t>
            </a:r>
            <a:endParaRPr lang="fr-BE" dirty="0"/>
          </a:p>
        </p:txBody>
      </p:sp>
      <p:sp>
        <p:nvSpPr>
          <p:cNvPr id="12" name="Rectangle 11"/>
          <p:cNvSpPr/>
          <p:nvPr/>
        </p:nvSpPr>
        <p:spPr>
          <a:xfrm>
            <a:off x="1270000" y="3037840"/>
            <a:ext cx="677672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Toepassingen</a:t>
            </a:r>
            <a:br>
              <a:rPr lang="nl-NL" sz="2800" b="1" dirty="0">
                <a:solidFill>
                  <a:schemeClr val="bg1"/>
                </a:solidFill>
              </a:rPr>
            </a:br>
            <a:r>
              <a:rPr lang="nl-NL" sz="2400" dirty="0">
                <a:solidFill>
                  <a:schemeClr val="bg1"/>
                </a:solidFill>
              </a:rPr>
              <a:t>Kunnen we het stadium van de </a:t>
            </a:r>
            <a:r>
              <a:rPr lang="nl-NL" sz="2400" dirty="0" err="1">
                <a:solidFill>
                  <a:schemeClr val="bg1"/>
                </a:solidFill>
              </a:rPr>
              <a:t>PoC</a:t>
            </a:r>
            <a:r>
              <a:rPr lang="nl-NL" sz="2400" dirty="0">
                <a:solidFill>
                  <a:schemeClr val="bg1"/>
                </a:solidFill>
              </a:rPr>
              <a:t> </a:t>
            </a:r>
            <a:r>
              <a:rPr lang="nl-NL" sz="2400" dirty="0" smtClean="0">
                <a:solidFill>
                  <a:schemeClr val="bg1"/>
                </a:solidFill>
              </a:rPr>
              <a:t>ontgroeien ?</a:t>
            </a:r>
            <a:endParaRPr lang="nl-NL" sz="2400" dirty="0">
              <a:solidFill>
                <a:schemeClr val="bg1"/>
              </a:solidFill>
            </a:endParaRPr>
          </a:p>
        </p:txBody>
      </p:sp>
      <p:sp>
        <p:nvSpPr>
          <p:cNvPr id="13" name="Rectangle 12"/>
          <p:cNvSpPr/>
          <p:nvPr/>
        </p:nvSpPr>
        <p:spPr>
          <a:xfrm>
            <a:off x="1270000" y="4704080"/>
            <a:ext cx="677672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Infrastructuur</a:t>
            </a:r>
            <a:br>
              <a:rPr lang="nl-NL" sz="2800" b="1" dirty="0">
                <a:solidFill>
                  <a:schemeClr val="bg1"/>
                </a:solidFill>
              </a:rPr>
            </a:br>
            <a:r>
              <a:rPr lang="nl-NL" sz="2400" dirty="0">
                <a:solidFill>
                  <a:schemeClr val="bg1"/>
                </a:solidFill>
              </a:rPr>
              <a:t>Kunnen we een generieke blockchain infrastructuur </a:t>
            </a:r>
            <a:r>
              <a:rPr lang="nl-NL" sz="2400" dirty="0" smtClean="0">
                <a:solidFill>
                  <a:schemeClr val="bg1"/>
                </a:solidFill>
              </a:rPr>
              <a:t>opzetten ?</a:t>
            </a:r>
            <a:endParaRPr lang="nl-NL" sz="2400" dirty="0">
              <a:solidFill>
                <a:schemeClr val="bg1"/>
              </a:solidFill>
            </a:endParaRPr>
          </a:p>
        </p:txBody>
      </p:sp>
      <p:sp>
        <p:nvSpPr>
          <p:cNvPr id="6" name="Slide Number Placeholder 5"/>
          <p:cNvSpPr>
            <a:spLocks noGrp="1"/>
          </p:cNvSpPr>
          <p:nvPr>
            <p:ph type="sldNum" sz="quarter" idx="12"/>
          </p:nvPr>
        </p:nvSpPr>
        <p:spPr/>
        <p:txBody>
          <a:bodyPr/>
          <a:lstStyle/>
          <a:p>
            <a:fld id="{13B540AB-6939-4937-A918-1D15FF1C7CE3}" type="slidenum">
              <a:rPr lang="nl-BE" smtClean="0"/>
              <a:t>2</a:t>
            </a:fld>
            <a:endParaRPr lang="nl-BE" dirty="0"/>
          </a:p>
        </p:txBody>
      </p:sp>
    </p:spTree>
    <p:extLst>
      <p:ext uri="{BB962C8B-B14F-4D97-AF65-F5344CB8AC3E}">
        <p14:creationId xmlns:p14="http://schemas.microsoft.com/office/powerpoint/2010/main" val="1658569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45" y="104175"/>
            <a:ext cx="8750460" cy="1143000"/>
          </a:xfrm>
        </p:spPr>
        <p:txBody>
          <a:bodyPr>
            <a:normAutofit/>
          </a:bodyPr>
          <a:lstStyle/>
          <a:p>
            <a:pPr marL="0" indent="0"/>
            <a:r>
              <a:rPr lang="nl-BE" dirty="0" err="1" smtClean="0"/>
              <a:t>PoC</a:t>
            </a:r>
            <a:r>
              <a:rPr lang="nl-BE" dirty="0" smtClean="0"/>
              <a:t>-industrie: veel proeftuinbedrijfjes</a:t>
            </a:r>
            <a:endParaRPr lang="nl-BE" dirty="0"/>
          </a:p>
        </p:txBody>
      </p:sp>
      <p:sp>
        <p:nvSpPr>
          <p:cNvPr id="3" name="Content Placeholder 2"/>
          <p:cNvSpPr>
            <a:spLocks noGrp="1"/>
          </p:cNvSpPr>
          <p:nvPr>
            <p:ph idx="4294967295"/>
          </p:nvPr>
        </p:nvSpPr>
        <p:spPr>
          <a:xfrm>
            <a:off x="438944" y="980728"/>
            <a:ext cx="8229600" cy="5124854"/>
          </a:xfrm>
        </p:spPr>
        <p:txBody>
          <a:bodyPr>
            <a:normAutofit/>
          </a:bodyPr>
          <a:lstStyle/>
          <a:p>
            <a:pPr marL="457200" lvl="1" indent="0">
              <a:buNone/>
            </a:pPr>
            <a:endParaRPr lang="nl-BE" sz="2000" dirty="0" smtClean="0"/>
          </a:p>
          <a:p>
            <a:pPr lvl="1"/>
            <a:endParaRPr lang="nl-BE" sz="2000" dirty="0" smtClean="0"/>
          </a:p>
          <a:p>
            <a:pPr lvl="1"/>
            <a:endParaRPr lang="nl-BE" sz="2000" dirty="0" smtClean="0"/>
          </a:p>
          <a:p>
            <a:pPr marL="457200" lvl="1" indent="0">
              <a:buNone/>
            </a:pPr>
            <a:endParaRPr lang="nl-BE" sz="2000" dirty="0" smtClean="0"/>
          </a:p>
          <a:p>
            <a:pPr marL="457200" lvl="1" indent="0">
              <a:buNone/>
            </a:pPr>
            <a:endParaRPr lang="nl-BE" sz="2000" dirty="0" smtClean="0"/>
          </a:p>
          <a:p>
            <a:pPr marL="457200" lvl="1" indent="0">
              <a:buNone/>
            </a:pPr>
            <a:endParaRPr lang="nl-BE" sz="2000" dirty="0" smtClean="0"/>
          </a:p>
          <a:p>
            <a:pPr marL="457200" lvl="1" indent="0">
              <a:buNone/>
            </a:pPr>
            <a:endParaRPr lang="nl-BE" sz="2000" dirty="0" smtClean="0"/>
          </a:p>
          <a:p>
            <a:pPr marL="0" indent="0">
              <a:buNone/>
            </a:pPr>
            <a:endParaRPr lang="nl-BE" sz="2400" b="1" dirty="0" smtClean="0"/>
          </a:p>
        </p:txBody>
      </p:sp>
      <p:sp>
        <p:nvSpPr>
          <p:cNvPr id="6" name="Rectangle 5"/>
          <p:cNvSpPr/>
          <p:nvPr/>
        </p:nvSpPr>
        <p:spPr>
          <a:xfrm>
            <a:off x="289366" y="1580036"/>
            <a:ext cx="8588415" cy="2708434"/>
          </a:xfrm>
          <a:prstGeom prst="rect">
            <a:avLst/>
          </a:prstGeom>
        </p:spPr>
        <p:txBody>
          <a:bodyPr wrap="square">
            <a:spAutoFit/>
          </a:bodyPr>
          <a:lstStyle/>
          <a:p>
            <a:pPr algn="ctr">
              <a:spcAft>
                <a:spcPts val="1800"/>
              </a:spcAft>
            </a:pPr>
            <a:r>
              <a:rPr lang="nl-BE" sz="2800" b="1" spc="200" dirty="0">
                <a:solidFill>
                  <a:schemeClr val="accent1"/>
                </a:solidFill>
              </a:rPr>
              <a:t>“</a:t>
            </a:r>
            <a:r>
              <a:rPr lang="nl-BE" sz="2800" b="1" i="1" spc="200" dirty="0">
                <a:solidFill>
                  <a:schemeClr val="accent1"/>
                </a:solidFill>
              </a:rPr>
              <a:t>We maken abstractie van de </a:t>
            </a:r>
            <a:r>
              <a:rPr lang="nl-BE" sz="2800" b="1" i="1" spc="200" dirty="0" smtClean="0">
                <a:solidFill>
                  <a:schemeClr val="accent1"/>
                </a:solidFill>
              </a:rPr>
              <a:t>GDPR</a:t>
            </a:r>
            <a:r>
              <a:rPr lang="nl-BE" sz="2800" b="1" spc="200" dirty="0" smtClean="0">
                <a:solidFill>
                  <a:schemeClr val="accent1"/>
                </a:solidFill>
              </a:rPr>
              <a:t>”</a:t>
            </a:r>
          </a:p>
          <a:p>
            <a:pPr algn="ctr">
              <a:spcAft>
                <a:spcPts val="1800"/>
              </a:spcAft>
            </a:pPr>
            <a:r>
              <a:rPr lang="nl-NL" sz="2800" b="1" spc="200" dirty="0" smtClean="0">
                <a:solidFill>
                  <a:schemeClr val="accent1"/>
                </a:solidFill>
              </a:rPr>
              <a:t>“</a:t>
            </a:r>
            <a:r>
              <a:rPr lang="nl-NL" sz="2800" b="1" i="1" spc="200" dirty="0">
                <a:solidFill>
                  <a:schemeClr val="accent1"/>
                </a:solidFill>
              </a:rPr>
              <a:t>Gezien het beperkte budget maken we geen voorafgaandelijke </a:t>
            </a:r>
            <a:r>
              <a:rPr lang="nl-NL" sz="2800" b="1" i="1" spc="200" dirty="0" smtClean="0">
                <a:solidFill>
                  <a:schemeClr val="accent1"/>
                </a:solidFill>
              </a:rPr>
              <a:t>analyse</a:t>
            </a:r>
            <a:r>
              <a:rPr lang="nl-NL" sz="2800" b="1" spc="200" dirty="0" smtClean="0">
                <a:solidFill>
                  <a:schemeClr val="accent1"/>
                </a:solidFill>
              </a:rPr>
              <a:t>”</a:t>
            </a:r>
          </a:p>
          <a:p>
            <a:pPr algn="ctr"/>
            <a:r>
              <a:rPr lang="nl-BE" sz="2800" b="1" spc="200" dirty="0">
                <a:solidFill>
                  <a:schemeClr val="accent1"/>
                </a:solidFill>
              </a:rPr>
              <a:t>“</a:t>
            </a:r>
            <a:r>
              <a:rPr lang="nl-BE" sz="2800" b="1" i="1" spc="200" dirty="0">
                <a:solidFill>
                  <a:schemeClr val="accent1"/>
                </a:solidFill>
              </a:rPr>
              <a:t>De blockchain </a:t>
            </a:r>
            <a:r>
              <a:rPr lang="nl-BE" sz="2800" b="1" i="1" spc="200" dirty="0" err="1" smtClean="0">
                <a:solidFill>
                  <a:schemeClr val="accent1"/>
                </a:solidFill>
              </a:rPr>
              <a:t>PoC</a:t>
            </a:r>
            <a:r>
              <a:rPr lang="nl-BE" sz="2800" b="1" i="1" spc="200" dirty="0" smtClean="0">
                <a:solidFill>
                  <a:schemeClr val="accent1"/>
                </a:solidFill>
              </a:rPr>
              <a:t> </a:t>
            </a:r>
            <a:r>
              <a:rPr lang="nl-BE" sz="2800" b="1" i="1" spc="200" dirty="0">
                <a:solidFill>
                  <a:schemeClr val="accent1"/>
                </a:solidFill>
              </a:rPr>
              <a:t>was niet bedoeld om gedistribueerd te </a:t>
            </a:r>
            <a:r>
              <a:rPr lang="nl-BE" sz="2800" b="1" i="1" spc="200" dirty="0" smtClean="0">
                <a:solidFill>
                  <a:schemeClr val="accent1"/>
                </a:solidFill>
              </a:rPr>
              <a:t>draaien</a:t>
            </a:r>
            <a:r>
              <a:rPr lang="nl-BE" sz="2800" b="1" spc="200" dirty="0" smtClean="0">
                <a:solidFill>
                  <a:schemeClr val="accent1"/>
                </a:solidFill>
              </a:rPr>
              <a:t>”</a:t>
            </a:r>
            <a:endParaRPr lang="nl-BE" sz="2800" b="1" spc="200" dirty="0">
              <a:solidFill>
                <a:schemeClr val="accent1"/>
              </a:solidFill>
            </a:endParaRPr>
          </a:p>
        </p:txBody>
      </p:sp>
      <p:sp>
        <p:nvSpPr>
          <p:cNvPr id="7" name="Rectangle 6"/>
          <p:cNvSpPr/>
          <p:nvPr/>
        </p:nvSpPr>
        <p:spPr>
          <a:xfrm>
            <a:off x="520861" y="4831950"/>
            <a:ext cx="8125428" cy="846000"/>
          </a:xfrm>
          <a:prstGeom prst="rect">
            <a:avLst/>
          </a:prstGeom>
          <a:solidFill>
            <a:schemeClr val="accent1">
              <a:lumMod val="20000"/>
              <a:lumOff val="80000"/>
              <a:alpha val="79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chemeClr val="tx1"/>
                </a:solidFill>
              </a:rPr>
              <a:t>Maak duidelijke afspraken indien je van plan bent verder te gaan dan een </a:t>
            </a:r>
            <a:r>
              <a:rPr lang="nl-BE" sz="2400" dirty="0" err="1" smtClean="0">
                <a:solidFill>
                  <a:schemeClr val="tx1"/>
                </a:solidFill>
              </a:rPr>
              <a:t>PoC</a:t>
            </a:r>
            <a:r>
              <a:rPr lang="nl-BE" sz="2400" dirty="0" smtClean="0">
                <a:solidFill>
                  <a:schemeClr val="tx1"/>
                </a:solidFill>
              </a:rPr>
              <a:t>, zo </a:t>
            </a:r>
            <a:r>
              <a:rPr lang="nl-BE" sz="2400" dirty="0">
                <a:solidFill>
                  <a:schemeClr val="tx1"/>
                </a:solidFill>
              </a:rPr>
              <a:t>v</a:t>
            </a:r>
            <a:r>
              <a:rPr lang="nl-BE" sz="2400" dirty="0" smtClean="0">
                <a:solidFill>
                  <a:schemeClr val="tx1"/>
                </a:solidFill>
              </a:rPr>
              <a:t>ermijd je verrassingen achteraf</a:t>
            </a:r>
            <a:endParaRPr lang="fr-BE" sz="2400" spc="100" dirty="0">
              <a:solidFill>
                <a:schemeClr val="tx1"/>
              </a:solidFill>
            </a:endParaRPr>
          </a:p>
        </p:txBody>
      </p:sp>
      <p:sp>
        <p:nvSpPr>
          <p:cNvPr id="4" name="Slide Number Placeholder 3"/>
          <p:cNvSpPr>
            <a:spLocks noGrp="1"/>
          </p:cNvSpPr>
          <p:nvPr>
            <p:ph type="sldNum" sz="quarter" idx="12"/>
          </p:nvPr>
        </p:nvSpPr>
        <p:spPr/>
        <p:txBody>
          <a:bodyPr/>
          <a:lstStyle/>
          <a:p>
            <a:fld id="{13B540AB-6939-4937-A918-1D15FF1C7CE3}" type="slidenum">
              <a:rPr lang="nl-BE" smtClean="0"/>
              <a:t>20</a:t>
            </a:fld>
            <a:endParaRPr lang="nl-BE" dirty="0"/>
          </a:p>
        </p:txBody>
      </p:sp>
    </p:spTree>
    <p:extLst>
      <p:ext uri="{BB962C8B-B14F-4D97-AF65-F5344CB8AC3E}">
        <p14:creationId xmlns:p14="http://schemas.microsoft.com/office/powerpoint/2010/main" val="3919530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Vermijd </a:t>
            </a:r>
            <a:r>
              <a:rPr lang="nl-BE" dirty="0" err="1" smtClean="0"/>
              <a:t>technology</a:t>
            </a:r>
            <a:r>
              <a:rPr lang="nl-BE" dirty="0" smtClean="0"/>
              <a:t> </a:t>
            </a:r>
            <a:r>
              <a:rPr lang="nl-BE" dirty="0" err="1" smtClean="0"/>
              <a:t>lock</a:t>
            </a:r>
            <a:r>
              <a:rPr lang="nl-BE" dirty="0" smtClean="0"/>
              <a:t>-in</a:t>
            </a:r>
            <a:endParaRPr lang="fr-BE" dirty="0"/>
          </a:p>
        </p:txBody>
      </p:sp>
      <p:sp>
        <p:nvSpPr>
          <p:cNvPr id="3" name="Content Placeholder 2"/>
          <p:cNvSpPr>
            <a:spLocks noGrp="1"/>
          </p:cNvSpPr>
          <p:nvPr>
            <p:ph idx="4294967295"/>
          </p:nvPr>
        </p:nvSpPr>
        <p:spPr>
          <a:xfrm>
            <a:off x="466927" y="1058863"/>
            <a:ext cx="8229600" cy="4392612"/>
          </a:xfrm>
        </p:spPr>
        <p:txBody>
          <a:bodyPr>
            <a:noAutofit/>
          </a:bodyPr>
          <a:lstStyle/>
          <a:p>
            <a:pPr marL="0" indent="0">
              <a:buNone/>
            </a:pPr>
            <a:r>
              <a:rPr lang="nl-BE" sz="2800" b="1" dirty="0" smtClean="0">
                <a:solidFill>
                  <a:schemeClr val="accent1"/>
                </a:solidFill>
              </a:rPr>
              <a:t>Wat worden de leidende technologieën?</a:t>
            </a:r>
            <a:endParaRPr lang="nl-BE" sz="2800" dirty="0">
              <a:solidFill>
                <a:schemeClr val="accent1"/>
              </a:solidFill>
            </a:endParaRPr>
          </a:p>
          <a:p>
            <a:pPr lvl="1"/>
            <a:r>
              <a:rPr lang="nl-BE" dirty="0"/>
              <a:t>d</a:t>
            </a:r>
            <a:r>
              <a:rPr lang="nl-BE" sz="2400" dirty="0" smtClean="0"/>
              <a:t>ominante </a:t>
            </a:r>
            <a:r>
              <a:rPr lang="nl-BE" sz="2400" dirty="0"/>
              <a:t>technologie vandaag niet per se dominante technologie binnen 12 </a:t>
            </a:r>
            <a:r>
              <a:rPr lang="nl-BE" sz="2400" dirty="0" smtClean="0"/>
              <a:t>maanden</a:t>
            </a:r>
          </a:p>
          <a:p>
            <a:pPr lvl="1"/>
            <a:r>
              <a:rPr lang="nl-BE" dirty="0" err="1"/>
              <a:t>H</a:t>
            </a:r>
            <a:r>
              <a:rPr lang="nl-BE" sz="2400" dirty="0" err="1" smtClean="0"/>
              <a:t>yperledger</a:t>
            </a:r>
            <a:r>
              <a:rPr lang="nl-BE" sz="2400" dirty="0" smtClean="0"/>
              <a:t> </a:t>
            </a:r>
            <a:r>
              <a:rPr lang="nl-BE" sz="2400" dirty="0" err="1"/>
              <a:t>Fabric</a:t>
            </a:r>
            <a:r>
              <a:rPr lang="nl-BE" sz="2400" dirty="0"/>
              <a:t> </a:t>
            </a:r>
            <a:r>
              <a:rPr lang="nl-BE" sz="2400" dirty="0" smtClean="0"/>
              <a:t>in </a:t>
            </a:r>
            <a:r>
              <a:rPr lang="nl-BE" sz="2400" dirty="0" err="1"/>
              <a:t>pole-position</a:t>
            </a:r>
            <a:r>
              <a:rPr lang="nl-BE" sz="2400" dirty="0"/>
              <a:t>, </a:t>
            </a:r>
            <a:r>
              <a:rPr lang="nl-BE" sz="2400" dirty="0" smtClean="0"/>
              <a:t>maar nog steeds onvolwassen </a:t>
            </a:r>
          </a:p>
          <a:p>
            <a:pPr lvl="1"/>
            <a:r>
              <a:rPr lang="nl-BE" sz="2400" dirty="0" smtClean="0"/>
              <a:t>Quorum wint aan populariteit</a:t>
            </a:r>
          </a:p>
          <a:p>
            <a:pPr marL="457200" lvl="1" indent="0">
              <a:buNone/>
            </a:pPr>
            <a:endParaRPr lang="nl-BE" sz="800" dirty="0" smtClean="0"/>
          </a:p>
          <a:p>
            <a:pPr marL="0" indent="0">
              <a:buNone/>
            </a:pPr>
            <a:r>
              <a:rPr lang="nl-BE" sz="2800" b="1" dirty="0" smtClean="0">
                <a:solidFill>
                  <a:schemeClr val="accent1"/>
                </a:solidFill>
              </a:rPr>
              <a:t>Geen </a:t>
            </a:r>
            <a:r>
              <a:rPr lang="nl-BE" sz="2800" b="1" dirty="0" err="1" smtClean="0">
                <a:solidFill>
                  <a:schemeClr val="accent1"/>
                </a:solidFill>
              </a:rPr>
              <a:t>one-tech-suits-all</a:t>
            </a:r>
            <a:endParaRPr lang="nl-BE" dirty="0"/>
          </a:p>
          <a:p>
            <a:pPr lvl="1"/>
            <a:r>
              <a:rPr lang="nl-BE" dirty="0" smtClean="0"/>
              <a:t>keuze </a:t>
            </a:r>
            <a:r>
              <a:rPr lang="nl-BE" dirty="0"/>
              <a:t>blockchain technologie </a:t>
            </a:r>
            <a:r>
              <a:rPr lang="nl-BE" dirty="0" smtClean="0"/>
              <a:t>hangen af van business case</a:t>
            </a:r>
          </a:p>
          <a:p>
            <a:pPr marL="0" indent="0">
              <a:buNone/>
            </a:pPr>
            <a:endParaRPr lang="nl-BE" sz="800" b="1" dirty="0" smtClean="0">
              <a:solidFill>
                <a:schemeClr val="accent1"/>
              </a:solidFill>
            </a:endParaRPr>
          </a:p>
          <a:p>
            <a:pPr marL="0" indent="0">
              <a:buNone/>
            </a:pPr>
            <a:r>
              <a:rPr lang="nl-BE" sz="2800" b="1" dirty="0" smtClean="0">
                <a:solidFill>
                  <a:schemeClr val="accent1"/>
                </a:solidFill>
              </a:rPr>
              <a:t>Geen standaarden</a:t>
            </a:r>
          </a:p>
        </p:txBody>
      </p:sp>
      <p:sp>
        <p:nvSpPr>
          <p:cNvPr id="10" name="Rectangle 9"/>
          <p:cNvSpPr/>
          <p:nvPr/>
        </p:nvSpPr>
        <p:spPr>
          <a:xfrm>
            <a:off x="520861" y="5684307"/>
            <a:ext cx="8125428" cy="846000"/>
          </a:xfrm>
          <a:prstGeom prst="rect">
            <a:avLst/>
          </a:prstGeom>
          <a:solidFill>
            <a:schemeClr val="accent1">
              <a:lumMod val="20000"/>
              <a:lumOff val="80000"/>
              <a:alpha val="7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Denk op voorhand na over hoe je eventueel weg kunt migreren om  afhankelijkheid van één technologie te vermijden</a:t>
            </a:r>
            <a:endParaRPr lang="nl-NL" sz="2400" dirty="0">
              <a:solidFill>
                <a:schemeClr val="bg2">
                  <a:lumMod val="25000"/>
                </a:schemeClr>
              </a:solidFill>
            </a:endParaRPr>
          </a:p>
        </p:txBody>
      </p:sp>
      <p:sp>
        <p:nvSpPr>
          <p:cNvPr id="5" name="Slide Number Placeholder 4"/>
          <p:cNvSpPr>
            <a:spLocks noGrp="1"/>
          </p:cNvSpPr>
          <p:nvPr>
            <p:ph type="sldNum" sz="quarter" idx="12"/>
          </p:nvPr>
        </p:nvSpPr>
        <p:spPr/>
        <p:txBody>
          <a:bodyPr/>
          <a:lstStyle/>
          <a:p>
            <a:fld id="{13B540AB-6939-4937-A918-1D15FF1C7CE3}" type="slidenum">
              <a:rPr lang="nl-BE" smtClean="0"/>
              <a:t>21</a:t>
            </a:fld>
            <a:endParaRPr lang="nl-BE" dirty="0"/>
          </a:p>
        </p:txBody>
      </p:sp>
    </p:spTree>
    <p:extLst>
      <p:ext uri="{BB962C8B-B14F-4D97-AF65-F5344CB8AC3E}">
        <p14:creationId xmlns:p14="http://schemas.microsoft.com/office/powerpoint/2010/main" val="1413525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17360" y="1198880"/>
            <a:ext cx="1940209" cy="3718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Slide Number Placeholder 3"/>
          <p:cNvSpPr>
            <a:spLocks noGrp="1"/>
          </p:cNvSpPr>
          <p:nvPr>
            <p:ph type="sldNum" sz="quarter" idx="12"/>
          </p:nvPr>
        </p:nvSpPr>
        <p:spPr/>
        <p:txBody>
          <a:bodyPr/>
          <a:lstStyle/>
          <a:p>
            <a:fld id="{13B540AB-6939-4937-A918-1D15FF1C7CE3}" type="slidenum">
              <a:rPr lang="nl-BE" smtClean="0"/>
              <a:t>22</a:t>
            </a:fld>
            <a:endParaRPr lang="nl-BE" dirty="0"/>
          </a:p>
        </p:txBody>
      </p:sp>
      <p:sp>
        <p:nvSpPr>
          <p:cNvPr id="5" name="Title 1"/>
          <p:cNvSpPr txBox="1">
            <a:spLocks/>
          </p:cNvSpPr>
          <p:nvPr/>
        </p:nvSpPr>
        <p:spPr>
          <a:xfrm>
            <a:off x="510680" y="81280"/>
            <a:ext cx="8229600" cy="8763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dirty="0" smtClean="0"/>
              <a:t>Blockchain &amp; GDPR</a:t>
            </a:r>
            <a:endParaRPr lang="nl-BE" dirty="0"/>
          </a:p>
        </p:txBody>
      </p:sp>
      <p:graphicFrame>
        <p:nvGraphicFramePr>
          <p:cNvPr id="6" name="Diagram 5"/>
          <p:cNvGraphicFramePr/>
          <p:nvPr>
            <p:extLst>
              <p:ext uri="{D42A27DB-BD31-4B8C-83A1-F6EECF244321}">
                <p14:modId xmlns:p14="http://schemas.microsoft.com/office/powerpoint/2010/main" val="2752373086"/>
              </p:ext>
            </p:extLst>
          </p:nvPr>
        </p:nvGraphicFramePr>
        <p:xfrm>
          <a:off x="368440" y="10261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92839" y="5426410"/>
            <a:ext cx="8364730" cy="1116630"/>
          </a:xfrm>
          <a:prstGeom prst="rect">
            <a:avLst/>
          </a:prstGeom>
          <a:solidFill>
            <a:schemeClr val="accent1">
              <a:lumMod val="20000"/>
              <a:lumOff val="80000"/>
              <a:alpha val="7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rPr>
              <a:t>Spanningsveld tussen Blockchain &amp; </a:t>
            </a:r>
            <a:r>
              <a:rPr lang="nl-NL" sz="2400" dirty="0" smtClean="0">
                <a:solidFill>
                  <a:schemeClr val="tx1"/>
                </a:solidFill>
              </a:rPr>
              <a:t>GDPR </a:t>
            </a:r>
            <a:br>
              <a:rPr lang="nl-NL" sz="2400" dirty="0" smtClean="0">
                <a:solidFill>
                  <a:schemeClr val="tx1"/>
                </a:solidFill>
              </a:rPr>
            </a:br>
            <a:r>
              <a:rPr lang="nl-NL" sz="2400" dirty="0" smtClean="0">
                <a:solidFill>
                  <a:schemeClr val="tx1"/>
                </a:solidFill>
              </a:rPr>
              <a:t>Moeten </a:t>
            </a:r>
            <a:r>
              <a:rPr lang="nl-NL" sz="2400" dirty="0">
                <a:solidFill>
                  <a:schemeClr val="tx1"/>
                </a:solidFill>
              </a:rPr>
              <a:t>p</a:t>
            </a:r>
            <a:r>
              <a:rPr lang="nl-NL" sz="2400" dirty="0" smtClean="0">
                <a:solidFill>
                  <a:schemeClr val="tx1"/>
                </a:solidFill>
              </a:rPr>
              <a:t>ersoonsgegevens echt on-chain?</a:t>
            </a:r>
            <a:endParaRPr lang="nl-NL" sz="2400" dirty="0">
              <a:solidFill>
                <a:schemeClr val="tx1"/>
              </a:solidFill>
            </a:endParaRPr>
          </a:p>
          <a:p>
            <a:pPr algn="ctr"/>
            <a:r>
              <a:rPr lang="nl-NL" sz="2400" dirty="0" smtClean="0">
                <a:solidFill>
                  <a:schemeClr val="tx1"/>
                </a:solidFill>
              </a:rPr>
              <a:t>Meer algemeen: hou </a:t>
            </a:r>
            <a:r>
              <a:rPr lang="nl-NL" sz="2400" dirty="0">
                <a:solidFill>
                  <a:schemeClr val="tx1"/>
                </a:solidFill>
              </a:rPr>
              <a:t>rekening met juridische aspecten</a:t>
            </a:r>
          </a:p>
        </p:txBody>
      </p:sp>
      <p:sp>
        <p:nvSpPr>
          <p:cNvPr id="12" name="TextBox 11"/>
          <p:cNvSpPr txBox="1"/>
          <p:nvPr/>
        </p:nvSpPr>
        <p:spPr>
          <a:xfrm>
            <a:off x="7137192" y="1464864"/>
            <a:ext cx="1290033" cy="400110"/>
          </a:xfrm>
          <a:prstGeom prst="rect">
            <a:avLst/>
          </a:prstGeom>
          <a:noFill/>
        </p:spPr>
        <p:txBody>
          <a:bodyPr wrap="none" rtlCol="0">
            <a:spAutoFit/>
          </a:bodyPr>
          <a:lstStyle/>
          <a:p>
            <a:r>
              <a:rPr lang="nl-BE" sz="2000" b="1" dirty="0" smtClean="0">
                <a:solidFill>
                  <a:schemeClr val="bg1">
                    <a:lumMod val="50000"/>
                  </a:schemeClr>
                </a:solidFill>
              </a:rPr>
              <a:t>Voorbeeld</a:t>
            </a:r>
            <a:endParaRPr lang="fr-BE" sz="2000" b="1" dirty="0">
              <a:solidFill>
                <a:schemeClr val="bg1">
                  <a:lumMod val="50000"/>
                </a:schemeClr>
              </a:solidFill>
            </a:endParaRPr>
          </a:p>
        </p:txBody>
      </p:sp>
      <p:sp>
        <p:nvSpPr>
          <p:cNvPr id="14" name="TextBox 13"/>
          <p:cNvSpPr txBox="1"/>
          <p:nvPr/>
        </p:nvSpPr>
        <p:spPr>
          <a:xfrm>
            <a:off x="7008182" y="2622529"/>
            <a:ext cx="1548052" cy="400110"/>
          </a:xfrm>
          <a:prstGeom prst="rect">
            <a:avLst/>
          </a:prstGeom>
          <a:noFill/>
        </p:spPr>
        <p:txBody>
          <a:bodyPr wrap="none" rtlCol="0">
            <a:spAutoFit/>
          </a:bodyPr>
          <a:lstStyle/>
          <a:p>
            <a:pPr algn="ctr"/>
            <a:r>
              <a:rPr lang="nl-BE" sz="2000" b="1" dirty="0" smtClean="0">
                <a:solidFill>
                  <a:schemeClr val="bg1">
                    <a:lumMod val="50000"/>
                  </a:schemeClr>
                </a:solidFill>
              </a:rPr>
              <a:t>Verkiezingen</a:t>
            </a:r>
            <a:endParaRPr lang="nl-BE" sz="2000" b="1" dirty="0">
              <a:solidFill>
                <a:schemeClr val="bg1">
                  <a:lumMod val="50000"/>
                </a:schemeClr>
              </a:solidFill>
            </a:endParaRPr>
          </a:p>
        </p:txBody>
      </p:sp>
      <p:pic>
        <p:nvPicPr>
          <p:cNvPr id="15" name="Picture 14" descr="https://d30y9cdsu7xlg0.cloudfront.net/png/84860-200.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2451" y="1793556"/>
            <a:ext cx="899514" cy="8995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756998" y="3473851"/>
            <a:ext cx="2031051" cy="1200329"/>
          </a:xfrm>
          <a:prstGeom prst="rect">
            <a:avLst/>
          </a:prstGeom>
          <a:noFill/>
        </p:spPr>
        <p:txBody>
          <a:bodyPr wrap="square" rtlCol="0">
            <a:spAutoFit/>
          </a:bodyPr>
          <a:lstStyle/>
          <a:p>
            <a:pPr algn="ctr"/>
            <a:r>
              <a:rPr lang="nl-BE" dirty="0" smtClean="0"/>
              <a:t>Absoluut vermijden dat stemgedrag van geïdentificeerde burgers mogelijk is</a:t>
            </a:r>
            <a:endParaRPr lang="fr-BE" dirty="0"/>
          </a:p>
        </p:txBody>
      </p:sp>
    </p:spTree>
    <p:extLst>
      <p:ext uri="{BB962C8B-B14F-4D97-AF65-F5344CB8AC3E}">
        <p14:creationId xmlns:p14="http://schemas.microsoft.com/office/powerpoint/2010/main" val="176117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pPr/>
              <a:t>23</a:t>
            </a:fld>
            <a:endParaRPr lang="nl-BE" dirty="0"/>
          </a:p>
        </p:txBody>
      </p:sp>
      <p:sp>
        <p:nvSpPr>
          <p:cNvPr id="2" name="Title 1"/>
          <p:cNvSpPr>
            <a:spLocks noGrp="1"/>
          </p:cNvSpPr>
          <p:nvPr>
            <p:ph type="title"/>
          </p:nvPr>
        </p:nvSpPr>
        <p:spPr/>
        <p:txBody>
          <a:bodyPr/>
          <a:lstStyle/>
          <a:p>
            <a:r>
              <a:rPr lang="nl-BE" dirty="0" smtClean="0"/>
              <a:t>Drie </a:t>
            </a:r>
            <a:r>
              <a:rPr lang="nl-BE" dirty="0" err="1"/>
              <a:t>n</a:t>
            </a:r>
            <a:r>
              <a:rPr lang="nl-BE" dirty="0" err="1" smtClean="0"/>
              <a:t>iveau’s</a:t>
            </a:r>
            <a:endParaRPr lang="nl-BE" dirty="0"/>
          </a:p>
        </p:txBody>
      </p:sp>
      <p:sp>
        <p:nvSpPr>
          <p:cNvPr id="11" name="Rectangle 10"/>
          <p:cNvSpPr/>
          <p:nvPr/>
        </p:nvSpPr>
        <p:spPr>
          <a:xfrm>
            <a:off x="1270000" y="1381760"/>
            <a:ext cx="677672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dirty="0">
                <a:solidFill>
                  <a:schemeClr val="bg1"/>
                </a:solidFill>
              </a:rPr>
              <a:t>Business</a:t>
            </a:r>
            <a:r>
              <a:rPr lang="nl-BE" dirty="0"/>
              <a:t/>
            </a:r>
            <a:br>
              <a:rPr lang="nl-BE" dirty="0"/>
            </a:br>
            <a:r>
              <a:rPr lang="nl-BE" sz="2400" dirty="0"/>
              <a:t>Wanneer kan blockchain resulteren in toegevoegde waarde ?</a:t>
            </a:r>
            <a:endParaRPr lang="fr-BE" sz="2400" dirty="0"/>
          </a:p>
        </p:txBody>
      </p:sp>
      <p:sp>
        <p:nvSpPr>
          <p:cNvPr id="12" name="Rectangle 11"/>
          <p:cNvSpPr/>
          <p:nvPr/>
        </p:nvSpPr>
        <p:spPr>
          <a:xfrm>
            <a:off x="1270000" y="3037840"/>
            <a:ext cx="677672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Toepassingen</a:t>
            </a:r>
            <a:br>
              <a:rPr lang="nl-NL" sz="2800" b="1" dirty="0">
                <a:solidFill>
                  <a:schemeClr val="bg1"/>
                </a:solidFill>
              </a:rPr>
            </a:br>
            <a:r>
              <a:rPr lang="nl-NL" sz="2400" dirty="0">
                <a:solidFill>
                  <a:schemeClr val="bg1"/>
                </a:solidFill>
              </a:rPr>
              <a:t>Kunnen we het stadium van de </a:t>
            </a:r>
            <a:r>
              <a:rPr lang="nl-NL" sz="2400" dirty="0" err="1">
                <a:solidFill>
                  <a:schemeClr val="bg1"/>
                </a:solidFill>
              </a:rPr>
              <a:t>PoC</a:t>
            </a:r>
            <a:r>
              <a:rPr lang="nl-NL" sz="2400" dirty="0">
                <a:solidFill>
                  <a:schemeClr val="bg1"/>
                </a:solidFill>
              </a:rPr>
              <a:t> ontgroeien?</a:t>
            </a:r>
          </a:p>
        </p:txBody>
      </p:sp>
      <p:sp>
        <p:nvSpPr>
          <p:cNvPr id="13" name="Rectangle 12"/>
          <p:cNvSpPr/>
          <p:nvPr/>
        </p:nvSpPr>
        <p:spPr>
          <a:xfrm>
            <a:off x="1270000" y="4704080"/>
            <a:ext cx="677672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Infrastructuur</a:t>
            </a:r>
            <a:br>
              <a:rPr lang="nl-NL" sz="2800" b="1" dirty="0">
                <a:solidFill>
                  <a:schemeClr val="bg1"/>
                </a:solidFill>
              </a:rPr>
            </a:br>
            <a:r>
              <a:rPr lang="nl-NL" sz="2400" dirty="0">
                <a:solidFill>
                  <a:schemeClr val="bg1"/>
                </a:solidFill>
              </a:rPr>
              <a:t>Kunnen we een generieke blockchain infrastructuur </a:t>
            </a:r>
            <a:r>
              <a:rPr lang="nl-NL" sz="2400" dirty="0" smtClean="0">
                <a:solidFill>
                  <a:schemeClr val="bg1"/>
                </a:solidFill>
              </a:rPr>
              <a:t>opzetten?</a:t>
            </a:r>
            <a:endParaRPr lang="nl-NL" sz="2400" dirty="0">
              <a:solidFill>
                <a:schemeClr val="bg1"/>
              </a:solidFill>
            </a:endParaRPr>
          </a:p>
        </p:txBody>
      </p:sp>
    </p:spTree>
    <p:extLst>
      <p:ext uri="{BB962C8B-B14F-4D97-AF65-F5344CB8AC3E}">
        <p14:creationId xmlns:p14="http://schemas.microsoft.com/office/powerpoint/2010/main" val="1658569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2"/>
          </p:nvPr>
        </p:nvSpPr>
        <p:spPr/>
        <p:txBody>
          <a:bodyPr/>
          <a:lstStyle/>
          <a:p>
            <a:fld id="{13B540AB-6939-4937-A918-1D15FF1C7CE3}" type="slidenum">
              <a:rPr lang="nl-BE" smtClean="0"/>
              <a:pPr/>
              <a:t>24</a:t>
            </a:fld>
            <a:endParaRPr lang="nl-BE" dirty="0"/>
          </a:p>
        </p:txBody>
      </p:sp>
      <p:sp>
        <p:nvSpPr>
          <p:cNvPr id="2" name="Title 1"/>
          <p:cNvSpPr>
            <a:spLocks noGrp="1"/>
          </p:cNvSpPr>
          <p:nvPr>
            <p:ph type="title"/>
          </p:nvPr>
        </p:nvSpPr>
        <p:spPr/>
        <p:txBody>
          <a:bodyPr>
            <a:normAutofit/>
          </a:bodyPr>
          <a:lstStyle/>
          <a:p>
            <a:r>
              <a:rPr lang="nl-BE" dirty="0" smtClean="0"/>
              <a:t>Technologische trends</a:t>
            </a:r>
            <a:endParaRPr lang="fr-BE" dirty="0"/>
          </a:p>
        </p:txBody>
      </p:sp>
      <p:sp>
        <p:nvSpPr>
          <p:cNvPr id="23" name="Rectangle 22"/>
          <p:cNvSpPr/>
          <p:nvPr/>
        </p:nvSpPr>
        <p:spPr>
          <a:xfrm>
            <a:off x="624115" y="955721"/>
            <a:ext cx="7721600" cy="1015663"/>
          </a:xfrm>
          <a:prstGeom prst="rect">
            <a:avLst/>
          </a:prstGeom>
        </p:spPr>
        <p:txBody>
          <a:bodyPr wrap="square">
            <a:spAutoFit/>
          </a:bodyPr>
          <a:lstStyle/>
          <a:p>
            <a:pPr algn="ctr"/>
            <a:r>
              <a:rPr lang="nl-BE" sz="2000" dirty="0" smtClean="0"/>
              <a:t>Blockchain is niet enige trend</a:t>
            </a:r>
          </a:p>
          <a:p>
            <a:pPr algn="ctr"/>
            <a:r>
              <a:rPr lang="nl-BE" sz="2000" dirty="0" smtClean="0"/>
              <a:t>Verschillende technologieën </a:t>
            </a:r>
            <a:r>
              <a:rPr lang="nl-BE" sz="2000" dirty="0"/>
              <a:t>samen bieden nu nieuwe perspectieven </a:t>
            </a:r>
            <a:r>
              <a:rPr lang="nl-BE" sz="2000" dirty="0" smtClean="0"/>
              <a:t/>
            </a:r>
            <a:br>
              <a:rPr lang="nl-BE" sz="2000" dirty="0" smtClean="0"/>
            </a:br>
            <a:r>
              <a:rPr lang="nl-BE" sz="2000" dirty="0" smtClean="0"/>
              <a:t>en </a:t>
            </a:r>
            <a:r>
              <a:rPr lang="nl-BE" sz="2000" dirty="0"/>
              <a:t>kunnen de business transformeren</a:t>
            </a:r>
          </a:p>
        </p:txBody>
      </p:sp>
      <p:grpSp>
        <p:nvGrpSpPr>
          <p:cNvPr id="24" name="Group 23"/>
          <p:cNvGrpSpPr/>
          <p:nvPr/>
        </p:nvGrpSpPr>
        <p:grpSpPr>
          <a:xfrm>
            <a:off x="840290" y="2214945"/>
            <a:ext cx="1717368" cy="1825231"/>
            <a:chOff x="288747" y="2454921"/>
            <a:chExt cx="1717368" cy="1825231"/>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47" y="2454921"/>
              <a:ext cx="1717368" cy="149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84093" y="3910820"/>
              <a:ext cx="1499962" cy="369332"/>
            </a:xfrm>
            <a:prstGeom prst="rect">
              <a:avLst/>
            </a:prstGeom>
            <a:noFill/>
          </p:spPr>
          <p:txBody>
            <a:bodyPr wrap="none" rtlCol="0">
              <a:spAutoFit/>
            </a:bodyPr>
            <a:lstStyle/>
            <a:p>
              <a:r>
                <a:rPr lang="nl-BE" b="1" dirty="0" smtClean="0"/>
                <a:t>Microservices</a:t>
              </a:r>
              <a:endParaRPr lang="nl-BE" b="1" dirty="0"/>
            </a:p>
          </p:txBody>
        </p:sp>
      </p:grpSp>
      <p:grpSp>
        <p:nvGrpSpPr>
          <p:cNvPr id="30" name="Group 29"/>
          <p:cNvGrpSpPr/>
          <p:nvPr/>
        </p:nvGrpSpPr>
        <p:grpSpPr>
          <a:xfrm>
            <a:off x="5585574" y="3970951"/>
            <a:ext cx="1976369" cy="1663236"/>
            <a:chOff x="5768359" y="2394853"/>
            <a:chExt cx="1976369" cy="1663236"/>
          </a:xfrm>
        </p:grpSpPr>
        <p:pic>
          <p:nvPicPr>
            <p:cNvPr id="34" name="Picture 4" descr="https://www.smalsresearch.be/wp-content/uploads/2017/01/moby-300x1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359" y="2394853"/>
              <a:ext cx="1976369" cy="126487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006562" y="3688757"/>
              <a:ext cx="1208216" cy="369332"/>
            </a:xfrm>
            <a:prstGeom prst="rect">
              <a:avLst/>
            </a:prstGeom>
            <a:noFill/>
          </p:spPr>
          <p:txBody>
            <a:bodyPr wrap="none" rtlCol="0">
              <a:spAutoFit/>
            </a:bodyPr>
            <a:lstStyle/>
            <a:p>
              <a:r>
                <a:rPr lang="nl-BE" b="1" dirty="0" smtClean="0"/>
                <a:t>Containers</a:t>
              </a:r>
              <a:endParaRPr lang="nl-BE" b="1" dirty="0"/>
            </a:p>
          </p:txBody>
        </p:sp>
      </p:grpSp>
      <p:grpSp>
        <p:nvGrpSpPr>
          <p:cNvPr id="36" name="Group 35"/>
          <p:cNvGrpSpPr/>
          <p:nvPr/>
        </p:nvGrpSpPr>
        <p:grpSpPr>
          <a:xfrm>
            <a:off x="3509449" y="2092086"/>
            <a:ext cx="2600264" cy="1847003"/>
            <a:chOff x="3271923" y="2433149"/>
            <a:chExt cx="2600264" cy="1847003"/>
          </a:xfrm>
        </p:grpSpPr>
        <p:grpSp>
          <p:nvGrpSpPr>
            <p:cNvPr id="37" name="Group 36"/>
            <p:cNvGrpSpPr/>
            <p:nvPr/>
          </p:nvGrpSpPr>
          <p:grpSpPr>
            <a:xfrm>
              <a:off x="3670419" y="2433149"/>
              <a:ext cx="1582057" cy="1248230"/>
              <a:chOff x="719577" y="4550597"/>
              <a:chExt cx="2473566" cy="1806662"/>
            </a:xfrm>
          </p:grpSpPr>
          <p:pic>
            <p:nvPicPr>
              <p:cNvPr id="39" name="Picture 7" descr="https://upload.wikimedia.org/wikipedia/commons/thumb/3/37/Speech_balloon.svg/2000px-Speech_balloon.svg.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19577" y="4833257"/>
                <a:ext cx="1352125" cy="1095829"/>
              </a:xfrm>
              <a:prstGeom prst="rect">
                <a:avLst/>
              </a:prstGeom>
              <a:noFill/>
            </p:spPr>
          </p:pic>
          <p:pic>
            <p:nvPicPr>
              <p:cNvPr id="40" name="Picture 7" descr="https://upload.wikimedia.org/wikipedia/commons/thumb/3/37/Speech_balloon.svg/2000px-Speech_balloon.svg.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168312" y="4550597"/>
                <a:ext cx="1024831" cy="8305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https://upload.wikimedia.org/wikipedia/commons/thumb/3/37/Speech_balloon.svg/2000px-Speech_balloon.svg.png"/>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54680" y="5402944"/>
                <a:ext cx="1177513" cy="95431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3271923" y="3910820"/>
              <a:ext cx="2600264" cy="369332"/>
            </a:xfrm>
            <a:prstGeom prst="rect">
              <a:avLst/>
            </a:prstGeom>
            <a:noFill/>
          </p:spPr>
          <p:txBody>
            <a:bodyPr wrap="none" rtlCol="0">
              <a:spAutoFit/>
            </a:bodyPr>
            <a:lstStyle/>
            <a:p>
              <a:r>
                <a:rPr lang="nl-BE" b="1" dirty="0" smtClean="0"/>
                <a:t>Event-</a:t>
              </a:r>
              <a:r>
                <a:rPr lang="nl-BE" b="1" dirty="0" err="1" smtClean="0"/>
                <a:t>driven</a:t>
              </a:r>
              <a:r>
                <a:rPr lang="nl-BE" b="1" dirty="0" smtClean="0"/>
                <a:t> </a:t>
              </a:r>
              <a:r>
                <a:rPr lang="nl-BE" b="1" dirty="0" err="1" smtClean="0"/>
                <a:t>architecture</a:t>
              </a:r>
              <a:endParaRPr lang="nl-BE" b="1" dirty="0"/>
            </a:p>
          </p:txBody>
        </p:sp>
      </p:grpSp>
      <p:grpSp>
        <p:nvGrpSpPr>
          <p:cNvPr id="42" name="Group 41"/>
          <p:cNvGrpSpPr/>
          <p:nvPr/>
        </p:nvGrpSpPr>
        <p:grpSpPr>
          <a:xfrm>
            <a:off x="7352842" y="2298381"/>
            <a:ext cx="1434495" cy="1600833"/>
            <a:chOff x="7744728" y="2701091"/>
            <a:chExt cx="1434495" cy="1600833"/>
          </a:xfrm>
        </p:grpSpPr>
        <p:pic>
          <p:nvPicPr>
            <p:cNvPr id="43" name="Picture 9" descr="http://www.indianmagentoexperts.com/wp-content/uploads/2013/02/api-icon.png"/>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6743" y="2701091"/>
              <a:ext cx="1209729" cy="120972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7744728" y="3932592"/>
              <a:ext cx="1434495" cy="369332"/>
            </a:xfrm>
            <a:prstGeom prst="rect">
              <a:avLst/>
            </a:prstGeom>
            <a:noFill/>
          </p:spPr>
          <p:txBody>
            <a:bodyPr wrap="none" rtlCol="0">
              <a:spAutoFit/>
            </a:bodyPr>
            <a:lstStyle/>
            <a:p>
              <a:r>
                <a:rPr lang="nl-BE" b="1" dirty="0" smtClean="0"/>
                <a:t>API </a:t>
              </a:r>
              <a:r>
                <a:rPr lang="nl-BE" b="1" dirty="0" err="1" smtClean="0"/>
                <a:t>economy</a:t>
              </a:r>
              <a:endParaRPr lang="nl-BE" b="1" dirty="0"/>
            </a:p>
          </p:txBody>
        </p:sp>
      </p:grpSp>
      <p:grpSp>
        <p:nvGrpSpPr>
          <p:cNvPr id="45" name="Group 44"/>
          <p:cNvGrpSpPr/>
          <p:nvPr/>
        </p:nvGrpSpPr>
        <p:grpSpPr>
          <a:xfrm>
            <a:off x="2181546" y="4070730"/>
            <a:ext cx="1819619" cy="1563457"/>
            <a:chOff x="2724910" y="4079412"/>
            <a:chExt cx="1819619" cy="1563457"/>
          </a:xfrm>
        </p:grpSpPr>
        <p:pic>
          <p:nvPicPr>
            <p:cNvPr id="4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4910" y="4079412"/>
              <a:ext cx="1819619" cy="11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3268272" y="5273537"/>
              <a:ext cx="732893" cy="369332"/>
            </a:xfrm>
            <a:prstGeom prst="rect">
              <a:avLst/>
            </a:prstGeom>
            <a:noFill/>
          </p:spPr>
          <p:txBody>
            <a:bodyPr wrap="none" rtlCol="0">
              <a:spAutoFit/>
            </a:bodyPr>
            <a:lstStyle/>
            <a:p>
              <a:r>
                <a:rPr lang="nl-BE" b="1" dirty="0" smtClean="0"/>
                <a:t>Cloud</a:t>
              </a:r>
              <a:endParaRPr lang="nl-BE" b="1" dirty="0"/>
            </a:p>
          </p:txBody>
        </p:sp>
      </p:grpSp>
      <p:sp>
        <p:nvSpPr>
          <p:cNvPr id="48" name="Rounded Rectangle 47"/>
          <p:cNvSpPr/>
          <p:nvPr/>
        </p:nvSpPr>
        <p:spPr>
          <a:xfrm>
            <a:off x="840290" y="6169688"/>
            <a:ext cx="7723139" cy="3974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(Her)gebruik laat toe om snel(</a:t>
            </a:r>
            <a:r>
              <a:rPr lang="nl-BE" sz="2000" dirty="0" err="1"/>
              <a:t>ler</a:t>
            </a:r>
            <a:r>
              <a:rPr lang="nl-BE" sz="2000" dirty="0"/>
              <a:t>) tot resultaten te </a:t>
            </a:r>
            <a:r>
              <a:rPr lang="nl-BE" sz="2000" dirty="0" smtClean="0"/>
              <a:t>komen</a:t>
            </a:r>
            <a:endParaRPr lang="nl-BE" sz="2000" dirty="0"/>
          </a:p>
        </p:txBody>
      </p:sp>
    </p:spTree>
    <p:extLst>
      <p:ext uri="{BB962C8B-B14F-4D97-AF65-F5344CB8AC3E}">
        <p14:creationId xmlns:p14="http://schemas.microsoft.com/office/powerpoint/2010/main" val="3855530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B540AB-6939-4937-A918-1D15FF1C7CE3}" type="slidenum">
              <a:rPr lang="nl-BE" smtClean="0"/>
              <a:t>25</a:t>
            </a:fld>
            <a:endParaRPr lang="nl-BE" dirty="0"/>
          </a:p>
        </p:txBody>
      </p:sp>
      <p:sp>
        <p:nvSpPr>
          <p:cNvPr id="3" name="Title 2"/>
          <p:cNvSpPr>
            <a:spLocks noGrp="1"/>
          </p:cNvSpPr>
          <p:nvPr>
            <p:ph type="title"/>
          </p:nvPr>
        </p:nvSpPr>
        <p:spPr/>
        <p:txBody>
          <a:bodyPr/>
          <a:lstStyle/>
          <a:p>
            <a:r>
              <a:rPr lang="nl-BE" dirty="0" smtClean="0"/>
              <a:t>Integratie</a:t>
            </a:r>
            <a:endParaRPr lang="fr-BE" dirty="0"/>
          </a:p>
        </p:txBody>
      </p:sp>
      <p:sp>
        <p:nvSpPr>
          <p:cNvPr id="5" name="Rounded Rectangle 4"/>
          <p:cNvSpPr/>
          <p:nvPr/>
        </p:nvSpPr>
        <p:spPr>
          <a:xfrm>
            <a:off x="973770" y="2265508"/>
            <a:ext cx="7255840" cy="1108051"/>
          </a:xfrm>
          <a:prstGeom prst="roundRect">
            <a:avLst>
              <a:gd name="adj" fmla="val 65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6" name="Content Placeholder 2"/>
          <p:cNvSpPr txBox="1">
            <a:spLocks/>
          </p:cNvSpPr>
          <p:nvPr/>
        </p:nvSpPr>
        <p:spPr>
          <a:xfrm>
            <a:off x="457200" y="1164775"/>
            <a:ext cx="855345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smtClean="0"/>
              <a:t>Blockchain ≠ een volledige business solution, maar een component binnen een groter systeem</a:t>
            </a:r>
          </a:p>
          <a:p>
            <a:endParaRPr lang="nl-BE" dirty="0" smtClean="0"/>
          </a:p>
          <a:p>
            <a:pPr marL="0" indent="0">
              <a:buFont typeface="Arial" panose="020B0604020202020204" pitchFamily="34" charset="0"/>
              <a:buNone/>
            </a:pPr>
            <a:endParaRPr lang="nl-BE" dirty="0" smtClean="0"/>
          </a:p>
          <a:p>
            <a:pPr marL="0" indent="0">
              <a:buFont typeface="Arial" panose="020B0604020202020204" pitchFamily="34" charset="0"/>
              <a:buNone/>
            </a:pPr>
            <a:endParaRPr lang="nl-BE" dirty="0" smtClean="0"/>
          </a:p>
          <a:p>
            <a:pPr marL="0" indent="0">
              <a:buFont typeface="Arial" panose="020B0604020202020204" pitchFamily="34" charset="0"/>
              <a:buNone/>
            </a:pPr>
            <a:endParaRPr lang="nl-BE" dirty="0" smtClean="0"/>
          </a:p>
          <a:p>
            <a:r>
              <a:rPr lang="nl-BE" dirty="0" smtClean="0"/>
              <a:t>Blockchain ≠ alles heropbouwen vanaf nul (gelukkig)</a:t>
            </a:r>
            <a:r>
              <a:rPr lang="nl-BE" dirty="0"/>
              <a:t> </a:t>
            </a:r>
            <a:r>
              <a:rPr lang="nl-BE" dirty="0" smtClean="0"/>
              <a:t>=&gt; hergebruik bestaande componenten </a:t>
            </a:r>
          </a:p>
          <a:p>
            <a:endParaRPr lang="nl-BE" dirty="0"/>
          </a:p>
        </p:txBody>
      </p:sp>
      <p:pic>
        <p:nvPicPr>
          <p:cNvPr id="7" name="Picture 2" descr="CS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874" y="5582039"/>
            <a:ext cx="2241097" cy="706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87" y="5550944"/>
            <a:ext cx="49244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58027" y="2256298"/>
            <a:ext cx="4871583" cy="1107996"/>
          </a:xfrm>
          <a:prstGeom prst="rect">
            <a:avLst/>
          </a:prstGeom>
        </p:spPr>
        <p:txBody>
          <a:bodyPr wrap="square">
            <a:spAutoFit/>
          </a:bodyPr>
          <a:lstStyle/>
          <a:p>
            <a:r>
              <a:rPr lang="en-US" sz="2200" dirty="0" smtClean="0"/>
              <a:t>“</a:t>
            </a:r>
            <a:r>
              <a:rPr lang="en-US" sz="2200" i="1" dirty="0" smtClean="0"/>
              <a:t>CIOs </a:t>
            </a:r>
            <a:r>
              <a:rPr lang="en-US" sz="2200" i="1" dirty="0"/>
              <a:t>should view the blockchain portion to be less than 5% of the total project development </a:t>
            </a:r>
            <a:r>
              <a:rPr lang="en-US" sz="2200" i="1" dirty="0" smtClean="0"/>
              <a:t>effort.</a:t>
            </a:r>
            <a:r>
              <a:rPr lang="en-US" sz="2200" dirty="0" smtClean="0"/>
              <a:t>”</a:t>
            </a:r>
            <a:endParaRPr lang="nl-BE" sz="2200" dirty="0"/>
          </a:p>
        </p:txBody>
      </p:sp>
      <p:pic>
        <p:nvPicPr>
          <p:cNvPr id="10" name="Picture 5" descr="https://upload.wikimedia.org/wikipedia/commons/thumb/9/98/Gartner_logo.svg/2000px-Gartner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875" y="2363361"/>
            <a:ext cx="1944234" cy="44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95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B540AB-6939-4937-A918-1D15FF1C7CE3}" type="slidenum">
              <a:rPr lang="nl-BE" smtClean="0"/>
              <a:t>26</a:t>
            </a:fld>
            <a:endParaRPr lang="nl-BE" dirty="0"/>
          </a:p>
        </p:txBody>
      </p:sp>
      <p:sp>
        <p:nvSpPr>
          <p:cNvPr id="3" name="Title 2"/>
          <p:cNvSpPr>
            <a:spLocks noGrp="1"/>
          </p:cNvSpPr>
          <p:nvPr>
            <p:ph type="title"/>
          </p:nvPr>
        </p:nvSpPr>
        <p:spPr/>
        <p:txBody>
          <a:bodyPr/>
          <a:lstStyle/>
          <a:p>
            <a:r>
              <a:rPr lang="nl-BE" dirty="0" smtClean="0"/>
              <a:t>Connectoren</a:t>
            </a:r>
            <a:endParaRPr lang="fr-BE" dirty="0"/>
          </a:p>
        </p:txBody>
      </p:sp>
      <p:sp>
        <p:nvSpPr>
          <p:cNvPr id="6" name="Content Placeholder 2"/>
          <p:cNvSpPr txBox="1">
            <a:spLocks/>
          </p:cNvSpPr>
          <p:nvPr/>
        </p:nvSpPr>
        <p:spPr>
          <a:xfrm>
            <a:off x="457200" y="1164775"/>
            <a:ext cx="855345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BE" dirty="0"/>
          </a:p>
        </p:txBody>
      </p:sp>
      <p:sp>
        <p:nvSpPr>
          <p:cNvPr id="11" name="Slide Number Placeholder 3"/>
          <p:cNvSpPr txBox="1">
            <a:spLocks/>
          </p:cNvSpPr>
          <p:nvPr/>
        </p:nvSpPr>
        <p:spPr>
          <a:xfrm>
            <a:off x="6573297" y="6346301"/>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B540AB-6939-4937-A918-1D15FF1C7CE3}" type="slidenum">
              <a:rPr lang="nl-BE" smtClean="0"/>
              <a:pPr/>
              <a:t>26</a:t>
            </a:fld>
            <a:endParaRPr lang="nl-BE" dirty="0"/>
          </a:p>
        </p:txBody>
      </p:sp>
      <p:sp>
        <p:nvSpPr>
          <p:cNvPr id="12" name="Rectangle 11"/>
          <p:cNvSpPr/>
          <p:nvPr/>
        </p:nvSpPr>
        <p:spPr>
          <a:xfrm>
            <a:off x="4331220" y="3525004"/>
            <a:ext cx="1600183" cy="876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BE" sz="2100" dirty="0" smtClean="0"/>
              <a:t>Connector</a:t>
            </a:r>
            <a:endParaRPr lang="nl-BE" sz="2100" dirty="0"/>
          </a:p>
        </p:txBody>
      </p:sp>
      <p:sp>
        <p:nvSpPr>
          <p:cNvPr id="13" name="Rectangle 12"/>
          <p:cNvSpPr/>
          <p:nvPr/>
        </p:nvSpPr>
        <p:spPr>
          <a:xfrm>
            <a:off x="4533823" y="3628086"/>
            <a:ext cx="1194976" cy="377371"/>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API</a:t>
            </a:r>
            <a:endParaRPr lang="nl-BE" dirty="0"/>
          </a:p>
        </p:txBody>
      </p:sp>
      <p:grpSp>
        <p:nvGrpSpPr>
          <p:cNvPr id="14" name="Group 13"/>
          <p:cNvGrpSpPr/>
          <p:nvPr/>
        </p:nvGrpSpPr>
        <p:grpSpPr>
          <a:xfrm>
            <a:off x="1048079" y="3635572"/>
            <a:ext cx="1780669" cy="577517"/>
            <a:chOff x="1342314" y="4534522"/>
            <a:chExt cx="1780669" cy="577517"/>
          </a:xfrm>
        </p:grpSpPr>
        <p:sp>
          <p:nvSpPr>
            <p:cNvPr id="15" name="Rectangle 14"/>
            <p:cNvSpPr/>
            <p:nvPr/>
          </p:nvSpPr>
          <p:spPr>
            <a:xfrm>
              <a:off x="1342314"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16" name="Rectangle 15"/>
            <p:cNvSpPr/>
            <p:nvPr/>
          </p:nvSpPr>
          <p:spPr>
            <a:xfrm>
              <a:off x="2000610"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p:cNvSpPr/>
            <p:nvPr/>
          </p:nvSpPr>
          <p:spPr>
            <a:xfrm>
              <a:off x="2658907" y="4534522"/>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8" name="Straight Connector 17"/>
            <p:cNvCxnSpPr/>
            <p:nvPr/>
          </p:nvCxnSpPr>
          <p:spPr>
            <a:xfrm>
              <a:off x="1512473" y="4823280"/>
              <a:ext cx="13973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345430" y="4235114"/>
            <a:ext cx="1185966" cy="369332"/>
          </a:xfrm>
          <a:prstGeom prst="rect">
            <a:avLst/>
          </a:prstGeom>
          <a:noFill/>
        </p:spPr>
        <p:txBody>
          <a:bodyPr wrap="none" rtlCol="0">
            <a:spAutoFit/>
          </a:bodyPr>
          <a:lstStyle/>
          <a:p>
            <a:r>
              <a:rPr lang="nl-BE" dirty="0" smtClean="0"/>
              <a:t>Blockchain</a:t>
            </a:r>
            <a:endParaRPr lang="nl-BE" dirty="0"/>
          </a:p>
        </p:txBody>
      </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212" y="1128733"/>
            <a:ext cx="1470403" cy="13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Up-Down Arrow 20"/>
          <p:cNvSpPr/>
          <p:nvPr/>
        </p:nvSpPr>
        <p:spPr>
          <a:xfrm>
            <a:off x="1750179" y="2788771"/>
            <a:ext cx="376469" cy="7362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xtBox 21"/>
          <p:cNvSpPr txBox="1"/>
          <p:nvPr/>
        </p:nvSpPr>
        <p:spPr>
          <a:xfrm>
            <a:off x="1380023" y="2430661"/>
            <a:ext cx="1116781" cy="369332"/>
          </a:xfrm>
          <a:prstGeom prst="rect">
            <a:avLst/>
          </a:prstGeom>
          <a:noFill/>
        </p:spPr>
        <p:txBody>
          <a:bodyPr wrap="none" rtlCol="0">
            <a:spAutoFit/>
          </a:bodyPr>
          <a:lstStyle/>
          <a:p>
            <a:r>
              <a:rPr lang="nl-BE" dirty="0" smtClean="0"/>
              <a:t>Applicatie</a:t>
            </a:r>
            <a:endParaRPr lang="nl-BE" dirty="0"/>
          </a:p>
        </p:txBody>
      </p:sp>
      <p:grpSp>
        <p:nvGrpSpPr>
          <p:cNvPr id="23" name="Group 22"/>
          <p:cNvGrpSpPr/>
          <p:nvPr/>
        </p:nvGrpSpPr>
        <p:grpSpPr>
          <a:xfrm>
            <a:off x="4240977" y="5232684"/>
            <a:ext cx="1780669" cy="577517"/>
            <a:chOff x="4365669" y="5346985"/>
            <a:chExt cx="1780669" cy="577517"/>
          </a:xfrm>
        </p:grpSpPr>
        <p:sp>
          <p:nvSpPr>
            <p:cNvPr id="24" name="Rectangle 23"/>
            <p:cNvSpPr/>
            <p:nvPr/>
          </p:nvSpPr>
          <p:spPr>
            <a:xfrm>
              <a:off x="4365669"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25" name="Rectangle 24"/>
            <p:cNvSpPr/>
            <p:nvPr/>
          </p:nvSpPr>
          <p:spPr>
            <a:xfrm>
              <a:off x="5023965"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Rectangle 25"/>
            <p:cNvSpPr/>
            <p:nvPr/>
          </p:nvSpPr>
          <p:spPr>
            <a:xfrm>
              <a:off x="5682262" y="5346985"/>
              <a:ext cx="464076" cy="577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7" name="Straight Connector 26"/>
            <p:cNvCxnSpPr/>
            <p:nvPr/>
          </p:nvCxnSpPr>
          <p:spPr>
            <a:xfrm>
              <a:off x="4535828" y="5635743"/>
              <a:ext cx="13973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538328" y="5832226"/>
            <a:ext cx="1185966" cy="369332"/>
          </a:xfrm>
          <a:prstGeom prst="rect">
            <a:avLst/>
          </a:prstGeom>
          <a:noFill/>
        </p:spPr>
        <p:txBody>
          <a:bodyPr wrap="none" rtlCol="0">
            <a:spAutoFit/>
          </a:bodyPr>
          <a:lstStyle/>
          <a:p>
            <a:r>
              <a:rPr lang="nl-BE" dirty="0" smtClean="0"/>
              <a:t>Blockchain</a:t>
            </a:r>
            <a:endParaRPr lang="nl-BE" dirty="0"/>
          </a:p>
        </p:txBody>
      </p:sp>
      <p:pic>
        <p:nvPicPr>
          <p:cNvPr id="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6110" y="1130563"/>
            <a:ext cx="1470403" cy="13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Up-Down Arrow 29"/>
          <p:cNvSpPr/>
          <p:nvPr/>
        </p:nvSpPr>
        <p:spPr>
          <a:xfrm>
            <a:off x="4943077" y="2790602"/>
            <a:ext cx="376469" cy="6193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TextBox 30"/>
          <p:cNvSpPr txBox="1"/>
          <p:nvPr/>
        </p:nvSpPr>
        <p:spPr>
          <a:xfrm>
            <a:off x="4572921" y="2432491"/>
            <a:ext cx="1116781" cy="369332"/>
          </a:xfrm>
          <a:prstGeom prst="rect">
            <a:avLst/>
          </a:prstGeom>
          <a:noFill/>
        </p:spPr>
        <p:txBody>
          <a:bodyPr wrap="none" rtlCol="0">
            <a:spAutoFit/>
          </a:bodyPr>
          <a:lstStyle/>
          <a:p>
            <a:r>
              <a:rPr lang="nl-BE" dirty="0" smtClean="0"/>
              <a:t>Applicatie</a:t>
            </a:r>
            <a:endParaRPr lang="nl-BE" dirty="0"/>
          </a:p>
        </p:txBody>
      </p:sp>
      <p:sp>
        <p:nvSpPr>
          <p:cNvPr id="32" name="Up-Down Arrow 31"/>
          <p:cNvSpPr/>
          <p:nvPr/>
        </p:nvSpPr>
        <p:spPr>
          <a:xfrm>
            <a:off x="4943077" y="4507524"/>
            <a:ext cx="376469" cy="6193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Rectangle 32"/>
          <p:cNvSpPr/>
          <p:nvPr/>
        </p:nvSpPr>
        <p:spPr>
          <a:xfrm>
            <a:off x="1028941" y="4990791"/>
            <a:ext cx="1775978" cy="99968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Technologie specifieke logica in toepassing</a:t>
            </a:r>
            <a:endParaRPr lang="nl-BE" dirty="0">
              <a:solidFill>
                <a:schemeClr val="tx1"/>
              </a:solidFill>
            </a:endParaRPr>
          </a:p>
        </p:txBody>
      </p:sp>
      <p:sp>
        <p:nvSpPr>
          <p:cNvPr id="34" name="Rectangle 33"/>
          <p:cNvSpPr/>
          <p:nvPr/>
        </p:nvSpPr>
        <p:spPr>
          <a:xfrm>
            <a:off x="6426830" y="4189629"/>
            <a:ext cx="2537442" cy="1673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smtClean="0">
                <a:solidFill>
                  <a:schemeClr val="tx1"/>
                </a:solidFill>
              </a:rPr>
              <a:t>Voordelen</a:t>
            </a:r>
          </a:p>
          <a:p>
            <a:pPr marL="285750" indent="-285750">
              <a:buFontTx/>
              <a:buChar char="-"/>
            </a:pPr>
            <a:r>
              <a:rPr lang="nl-BE" dirty="0" smtClean="0">
                <a:solidFill>
                  <a:schemeClr val="tx1"/>
                </a:solidFill>
              </a:rPr>
              <a:t>Hergebruik connector</a:t>
            </a:r>
          </a:p>
          <a:p>
            <a:pPr marL="285750" indent="-285750">
              <a:buFontTx/>
              <a:buChar char="-"/>
            </a:pPr>
            <a:r>
              <a:rPr lang="nl-BE" dirty="0" smtClean="0">
                <a:solidFill>
                  <a:schemeClr val="tx1"/>
                </a:solidFill>
              </a:rPr>
              <a:t>Makkelijker switchen van technologie</a:t>
            </a:r>
          </a:p>
          <a:p>
            <a:pPr marL="285750" indent="-285750">
              <a:buFontTx/>
              <a:buChar char="-"/>
            </a:pPr>
            <a:r>
              <a:rPr lang="nl-BE" dirty="0" smtClean="0">
                <a:solidFill>
                  <a:schemeClr val="tx1"/>
                </a:solidFill>
              </a:rPr>
              <a:t>Isolatie blockchain logica (</a:t>
            </a:r>
            <a:r>
              <a:rPr lang="nl-BE" dirty="0" err="1" smtClean="0">
                <a:solidFill>
                  <a:schemeClr val="tx1"/>
                </a:solidFill>
              </a:rPr>
              <a:t>Gartners</a:t>
            </a:r>
            <a:r>
              <a:rPr lang="nl-BE" dirty="0" smtClean="0">
                <a:solidFill>
                  <a:schemeClr val="tx1"/>
                </a:solidFill>
              </a:rPr>
              <a:t> 5%)</a:t>
            </a:r>
            <a:endParaRPr lang="nl-BE" dirty="0">
              <a:solidFill>
                <a:schemeClr val="tx1"/>
              </a:solidFill>
            </a:endParaRPr>
          </a:p>
        </p:txBody>
      </p:sp>
      <p:sp>
        <p:nvSpPr>
          <p:cNvPr id="35" name="Left Brace 34"/>
          <p:cNvSpPr/>
          <p:nvPr/>
        </p:nvSpPr>
        <p:spPr>
          <a:xfrm flipH="1">
            <a:off x="3794762" y="994946"/>
            <a:ext cx="0" cy="5626918"/>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36" name="Rectangular Callout 35"/>
          <p:cNvSpPr/>
          <p:nvPr/>
        </p:nvSpPr>
        <p:spPr>
          <a:xfrm>
            <a:off x="6336394" y="911772"/>
            <a:ext cx="2537441" cy="938084"/>
          </a:xfrm>
          <a:prstGeom prst="wedgeRectCallout">
            <a:avLst>
              <a:gd name="adj1" fmla="val -66949"/>
              <a:gd name="adj2" fmla="val 2594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Communiceert met </a:t>
            </a:r>
            <a:r>
              <a:rPr lang="nl-BE" dirty="0">
                <a:solidFill>
                  <a:schemeClr val="tx1"/>
                </a:solidFill>
              </a:rPr>
              <a:t>technologie agnostische </a:t>
            </a:r>
            <a:r>
              <a:rPr lang="nl-BE" dirty="0" smtClean="0">
                <a:solidFill>
                  <a:schemeClr val="tx1"/>
                </a:solidFill>
              </a:rPr>
              <a:t>interface</a:t>
            </a:r>
            <a:endParaRPr lang="nl-BE" dirty="0">
              <a:solidFill>
                <a:schemeClr val="tx1"/>
              </a:solidFill>
            </a:endParaRPr>
          </a:p>
        </p:txBody>
      </p:sp>
      <p:sp>
        <p:nvSpPr>
          <p:cNvPr id="37" name="Rectangular Callout 36"/>
          <p:cNvSpPr/>
          <p:nvPr/>
        </p:nvSpPr>
        <p:spPr>
          <a:xfrm>
            <a:off x="6336394" y="2904175"/>
            <a:ext cx="2537442" cy="938084"/>
          </a:xfrm>
          <a:prstGeom prst="wedgeRectCallout">
            <a:avLst>
              <a:gd name="adj1" fmla="val -65605"/>
              <a:gd name="adj2" fmla="val 3037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tx1"/>
                </a:solidFill>
              </a:rPr>
              <a:t>V</a:t>
            </a:r>
            <a:r>
              <a:rPr lang="nl-BE" dirty="0" smtClean="0">
                <a:solidFill>
                  <a:schemeClr val="tx1"/>
                </a:solidFill>
              </a:rPr>
              <a:t>ertaalt </a:t>
            </a:r>
            <a:r>
              <a:rPr lang="nl-BE" dirty="0">
                <a:solidFill>
                  <a:schemeClr val="tx1"/>
                </a:solidFill>
              </a:rPr>
              <a:t>technologie agnostische calls naar technologie specifieke</a:t>
            </a:r>
          </a:p>
        </p:txBody>
      </p:sp>
      <p:sp>
        <p:nvSpPr>
          <p:cNvPr id="38" name="Rounded Rectangle 37"/>
          <p:cNvSpPr/>
          <p:nvPr/>
        </p:nvSpPr>
        <p:spPr>
          <a:xfrm>
            <a:off x="4240977" y="6310365"/>
            <a:ext cx="4470944" cy="3918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Nauwelijks extra effort</a:t>
            </a:r>
            <a:endParaRPr lang="nl-BE" dirty="0"/>
          </a:p>
        </p:txBody>
      </p:sp>
    </p:spTree>
    <p:extLst>
      <p:ext uri="{BB962C8B-B14F-4D97-AF65-F5344CB8AC3E}">
        <p14:creationId xmlns:p14="http://schemas.microsoft.com/office/powerpoint/2010/main" val="2612936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B540AB-6939-4937-A918-1D15FF1C7CE3}" type="slidenum">
              <a:rPr lang="nl-BE" smtClean="0"/>
              <a:t>27</a:t>
            </a:fld>
            <a:endParaRPr lang="nl-BE" dirty="0"/>
          </a:p>
        </p:txBody>
      </p:sp>
      <p:sp>
        <p:nvSpPr>
          <p:cNvPr id="3" name="Title 2"/>
          <p:cNvSpPr>
            <a:spLocks noGrp="1"/>
          </p:cNvSpPr>
          <p:nvPr>
            <p:ph type="title"/>
          </p:nvPr>
        </p:nvSpPr>
        <p:spPr/>
        <p:txBody>
          <a:bodyPr/>
          <a:lstStyle/>
          <a:p>
            <a:r>
              <a:rPr lang="nl-BE" dirty="0" smtClean="0"/>
              <a:t>Data</a:t>
            </a:r>
            <a:endParaRPr lang="fr-BE" dirty="0"/>
          </a:p>
        </p:txBody>
      </p:sp>
      <p:sp>
        <p:nvSpPr>
          <p:cNvPr id="39" name="TextBox 38"/>
          <p:cNvSpPr txBox="1"/>
          <p:nvPr/>
        </p:nvSpPr>
        <p:spPr>
          <a:xfrm>
            <a:off x="1210275" y="2638170"/>
            <a:ext cx="6772587" cy="1477328"/>
          </a:xfrm>
          <a:prstGeom prst="rect">
            <a:avLst/>
          </a:prstGeom>
          <a:solidFill>
            <a:schemeClr val="bg1">
              <a:lumMod val="85000"/>
            </a:schemeClr>
          </a:solidFill>
        </p:spPr>
        <p:txBody>
          <a:bodyPr wrap="square" rtlCol="0">
            <a:spAutoFit/>
          </a:bodyPr>
          <a:lstStyle/>
          <a:p>
            <a:r>
              <a:rPr lang="nl-BE" b="1" dirty="0" smtClean="0"/>
              <a:t>Hoge </a:t>
            </a:r>
            <a:r>
              <a:rPr lang="nl-BE" b="1" dirty="0" err="1" smtClean="0"/>
              <a:t>granulariteit</a:t>
            </a:r>
            <a:r>
              <a:rPr lang="nl-BE" b="1" dirty="0" smtClean="0"/>
              <a:t> van data</a:t>
            </a:r>
            <a:endParaRPr lang="nl-BE" dirty="0"/>
          </a:p>
          <a:p>
            <a:pPr marL="285750" indent="-285750">
              <a:buFontTx/>
              <a:buChar char="-"/>
            </a:pPr>
            <a:r>
              <a:rPr lang="nl-BE" dirty="0"/>
              <a:t>v</a:t>
            </a:r>
            <a:r>
              <a:rPr lang="nl-BE" dirty="0" smtClean="0"/>
              <a:t>erschillende instellingen hanteren niet steeds dezelfde definities</a:t>
            </a:r>
          </a:p>
          <a:p>
            <a:pPr marL="285750" indent="-285750">
              <a:buFontTx/>
              <a:buChar char="-"/>
            </a:pPr>
            <a:r>
              <a:rPr lang="nl-BE" dirty="0"/>
              <a:t>g</a:t>
            </a:r>
            <a:r>
              <a:rPr lang="nl-BE" dirty="0" smtClean="0"/>
              <a:t>egevens opdelen → zo dicht mogelijk naar laag niveau ‘feiten’</a:t>
            </a:r>
          </a:p>
          <a:p>
            <a:pPr marL="285750" indent="-285750">
              <a:buFontTx/>
              <a:buChar char="-"/>
            </a:pPr>
            <a:r>
              <a:rPr lang="nl-BE" dirty="0"/>
              <a:t>v</a:t>
            </a:r>
            <a:r>
              <a:rPr lang="nl-BE" dirty="0" smtClean="0"/>
              <a:t>erschillende instellingen interpreteren deze feiten volgens hun eigen, hoog niveau definities </a:t>
            </a:r>
            <a:endParaRPr lang="nl-BE" dirty="0"/>
          </a:p>
        </p:txBody>
      </p:sp>
      <p:sp>
        <p:nvSpPr>
          <p:cNvPr id="40" name="Rounded Rectangle 39"/>
          <p:cNvSpPr/>
          <p:nvPr/>
        </p:nvSpPr>
        <p:spPr>
          <a:xfrm>
            <a:off x="609601"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Welke data on-chain en welke off-chain</a:t>
            </a:r>
            <a:r>
              <a:rPr lang="en-US" sz="2000" dirty="0" smtClean="0"/>
              <a:t>?</a:t>
            </a:r>
            <a:endParaRPr lang="en-US" sz="2000" dirty="0"/>
          </a:p>
        </p:txBody>
      </p:sp>
      <p:sp>
        <p:nvSpPr>
          <p:cNvPr id="41" name="Rounded Rectangle 40"/>
          <p:cNvSpPr/>
          <p:nvPr/>
        </p:nvSpPr>
        <p:spPr>
          <a:xfrm>
            <a:off x="3534230"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a:t>Data representatie </a:t>
            </a:r>
            <a:r>
              <a:rPr lang="nl-BE" sz="2000" dirty="0" smtClean="0"/>
              <a:t>(eens </a:t>
            </a:r>
            <a:r>
              <a:rPr lang="nl-BE" sz="2000" dirty="0"/>
              <a:t>op blockchain onwijzigbaar)</a:t>
            </a:r>
          </a:p>
        </p:txBody>
      </p:sp>
      <p:sp>
        <p:nvSpPr>
          <p:cNvPr id="42" name="Rounded Rectangle 41"/>
          <p:cNvSpPr/>
          <p:nvPr/>
        </p:nvSpPr>
        <p:spPr>
          <a:xfrm>
            <a:off x="6342744" y="1132116"/>
            <a:ext cx="2337922" cy="9724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t>Exacte definities</a:t>
            </a:r>
            <a:br>
              <a:rPr lang="nl-BE" sz="2000" dirty="0" smtClean="0"/>
            </a:br>
            <a:r>
              <a:rPr lang="nl-BE" sz="2000" dirty="0" smtClean="0"/>
              <a:t>(vb. werkloosheid)</a:t>
            </a:r>
            <a:endParaRPr lang="nl-BE" sz="2000" dirty="0"/>
          </a:p>
        </p:txBody>
      </p:sp>
      <p:sp>
        <p:nvSpPr>
          <p:cNvPr id="43" name="Down Arrow 42"/>
          <p:cNvSpPr/>
          <p:nvPr/>
        </p:nvSpPr>
        <p:spPr>
          <a:xfrm>
            <a:off x="7097486" y="1973950"/>
            <a:ext cx="414219" cy="78376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1210275" y="4347058"/>
            <a:ext cx="6772587" cy="1200329"/>
          </a:xfrm>
          <a:prstGeom prst="rect">
            <a:avLst/>
          </a:prstGeom>
          <a:solidFill>
            <a:schemeClr val="bg1">
              <a:lumMod val="85000"/>
            </a:schemeClr>
          </a:solidFill>
        </p:spPr>
        <p:txBody>
          <a:bodyPr wrap="square" rtlCol="0">
            <a:spAutoFit/>
          </a:bodyPr>
          <a:lstStyle/>
          <a:p>
            <a:r>
              <a:rPr lang="nl-BE" b="1" dirty="0" smtClean="0"/>
              <a:t>Aanpasbare smart contracts (chaincode)</a:t>
            </a:r>
            <a:endParaRPr lang="nl-BE" dirty="0"/>
          </a:p>
          <a:p>
            <a:pPr marL="285750" indent="-285750">
              <a:buFontTx/>
              <a:buChar char="-"/>
            </a:pPr>
            <a:r>
              <a:rPr lang="nl-BE" dirty="0"/>
              <a:t>m</a:t>
            </a:r>
            <a:r>
              <a:rPr lang="nl-BE" dirty="0" smtClean="0"/>
              <a:t>ogelijk met </a:t>
            </a:r>
            <a:r>
              <a:rPr lang="nl-BE" dirty="0" err="1" smtClean="0"/>
              <a:t>Hyperledger</a:t>
            </a:r>
            <a:r>
              <a:rPr lang="nl-BE" dirty="0" smtClean="0"/>
              <a:t> </a:t>
            </a:r>
            <a:r>
              <a:rPr lang="nl-BE" dirty="0" err="1" smtClean="0"/>
              <a:t>Fabric</a:t>
            </a:r>
            <a:endParaRPr lang="nl-BE" dirty="0" smtClean="0"/>
          </a:p>
          <a:p>
            <a:pPr marL="285750" indent="-285750">
              <a:buFontTx/>
              <a:buChar char="-"/>
            </a:pPr>
            <a:r>
              <a:rPr lang="nl-BE" dirty="0"/>
              <a:t>w</a:t>
            </a:r>
            <a:r>
              <a:rPr lang="nl-BE" dirty="0" smtClean="0"/>
              <a:t>e </a:t>
            </a:r>
            <a:r>
              <a:rPr lang="nl-BE" dirty="0"/>
              <a:t>kunnen dus </a:t>
            </a:r>
            <a:r>
              <a:rPr lang="nl-BE" dirty="0" smtClean="0"/>
              <a:t>later </a:t>
            </a:r>
            <a:r>
              <a:rPr lang="nl-BE" dirty="0"/>
              <a:t>extra </a:t>
            </a:r>
            <a:r>
              <a:rPr lang="nl-BE" dirty="0" smtClean="0"/>
              <a:t>‘feiten’ toevoegen </a:t>
            </a:r>
            <a:r>
              <a:rPr lang="nl-BE" dirty="0"/>
              <a:t>aan smart </a:t>
            </a:r>
            <a:r>
              <a:rPr lang="nl-BE" dirty="0" smtClean="0"/>
              <a:t>contract / blockchain (vb. wanneer nodig voor nieuwe blockchain toepassing)</a:t>
            </a:r>
            <a:endParaRPr lang="nl-BE" dirty="0"/>
          </a:p>
        </p:txBody>
      </p:sp>
      <p:sp>
        <p:nvSpPr>
          <p:cNvPr id="45" name="Rounded Rectangle 44"/>
          <p:cNvSpPr/>
          <p:nvPr/>
        </p:nvSpPr>
        <p:spPr>
          <a:xfrm>
            <a:off x="2100105" y="5928526"/>
            <a:ext cx="5204490" cy="6229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t>Belang communicatie tussen partners</a:t>
            </a:r>
            <a:br>
              <a:rPr lang="nl-BE" sz="2000" dirty="0" smtClean="0"/>
            </a:br>
            <a:r>
              <a:rPr lang="nl-BE" sz="2000" dirty="0" smtClean="0"/>
              <a:t>→ onderdeel van agile approach</a:t>
            </a:r>
            <a:endParaRPr lang="nl-BE" sz="2000" dirty="0"/>
          </a:p>
        </p:txBody>
      </p:sp>
    </p:spTree>
    <p:extLst>
      <p:ext uri="{BB962C8B-B14F-4D97-AF65-F5344CB8AC3E}">
        <p14:creationId xmlns:p14="http://schemas.microsoft.com/office/powerpoint/2010/main" val="45796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0A3A45-2F2E-4036-9237-CECECC4D93FA}" type="slidenum">
              <a:rPr lang="nl-BE" smtClean="0"/>
              <a:pPr/>
              <a:t>28</a:t>
            </a:fld>
            <a:endParaRPr lang="nl-BE"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283" y="1150699"/>
            <a:ext cx="1554268" cy="147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a:grpSpLocks noChangeAspect="1"/>
          </p:cNvGrpSpPr>
          <p:nvPr/>
        </p:nvGrpSpPr>
        <p:grpSpPr>
          <a:xfrm>
            <a:off x="5854503" y="960142"/>
            <a:ext cx="2045015" cy="1921319"/>
            <a:chOff x="5544024" y="908721"/>
            <a:chExt cx="2585015" cy="2428656"/>
          </a:xfrm>
        </p:grpSpPr>
        <p:sp>
          <p:nvSpPr>
            <p:cNvPr id="10" name="Oval 9"/>
            <p:cNvSpPr/>
            <p:nvPr/>
          </p:nvSpPr>
          <p:spPr>
            <a:xfrm>
              <a:off x="6183741" y="1492585"/>
              <a:ext cx="1440000" cy="1440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0850" y="266733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3168" y="908721"/>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4024" y="177740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89039" y="149258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5992" y="2797377"/>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6459730" y="2769489"/>
              <a:ext cx="144000" cy="144000"/>
            </a:xfrm>
            <a:prstGeom prst="ellipse">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a:off x="6133168" y="2051049"/>
              <a:ext cx="144000" cy="144000"/>
            </a:xfrm>
            <a:prstGeom prst="ellipse">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l 13"/>
            <p:cNvSpPr/>
            <p:nvPr/>
          </p:nvSpPr>
          <p:spPr>
            <a:xfrm>
              <a:off x="6691960" y="1448721"/>
              <a:ext cx="144000" cy="144000"/>
            </a:xfrm>
            <a:prstGeom prst="ellipse">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l 14"/>
            <p:cNvSpPr/>
            <p:nvPr/>
          </p:nvSpPr>
          <p:spPr>
            <a:xfrm>
              <a:off x="7468462" y="1833345"/>
              <a:ext cx="144000" cy="144000"/>
            </a:xfrm>
            <a:prstGeom prst="ellipse">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l 15"/>
            <p:cNvSpPr/>
            <p:nvPr/>
          </p:nvSpPr>
          <p:spPr>
            <a:xfrm>
              <a:off x="7359610" y="2609847"/>
              <a:ext cx="144000" cy="144000"/>
            </a:xfrm>
            <a:prstGeom prst="ellipse">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20" name="Straight Connector 19"/>
          <p:cNvCxnSpPr/>
          <p:nvPr/>
        </p:nvCxnSpPr>
        <p:spPr>
          <a:xfrm>
            <a:off x="4540452" y="121518"/>
            <a:ext cx="0" cy="48365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6971" y="27174"/>
            <a:ext cx="3542893" cy="769441"/>
          </a:xfrm>
          <a:prstGeom prst="rect">
            <a:avLst/>
          </a:prstGeom>
        </p:spPr>
        <p:txBody>
          <a:bodyPr wrap="none">
            <a:spAutoFit/>
          </a:bodyPr>
          <a:lstStyle/>
          <a:p>
            <a:r>
              <a:rPr lang="nl-BE" sz="4400" dirty="0"/>
              <a:t>Permissionless</a:t>
            </a:r>
          </a:p>
        </p:txBody>
      </p:sp>
      <p:sp>
        <p:nvSpPr>
          <p:cNvPr id="22" name="Rectangle 21"/>
          <p:cNvSpPr/>
          <p:nvPr/>
        </p:nvSpPr>
        <p:spPr>
          <a:xfrm>
            <a:off x="5137632" y="27174"/>
            <a:ext cx="3267176" cy="769441"/>
          </a:xfrm>
          <a:prstGeom prst="rect">
            <a:avLst/>
          </a:prstGeom>
        </p:spPr>
        <p:txBody>
          <a:bodyPr wrap="none">
            <a:spAutoFit/>
          </a:bodyPr>
          <a:lstStyle/>
          <a:p>
            <a:r>
              <a:rPr lang="nl-BE" sz="4400" dirty="0"/>
              <a:t>P</a:t>
            </a:r>
            <a:r>
              <a:rPr lang="nl-BE" sz="4400" dirty="0" smtClean="0"/>
              <a:t>ermissioned</a:t>
            </a:r>
            <a:endParaRPr lang="nl-BE" sz="4400" dirty="0"/>
          </a:p>
        </p:txBody>
      </p:sp>
      <p:sp>
        <p:nvSpPr>
          <p:cNvPr id="23" name="Rectangle 22"/>
          <p:cNvSpPr/>
          <p:nvPr/>
        </p:nvSpPr>
        <p:spPr>
          <a:xfrm>
            <a:off x="95626" y="3532252"/>
            <a:ext cx="4320000" cy="3918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tx1"/>
                </a:solidFill>
              </a:rPr>
              <a:t>Toegang &amp; gebruik door hele wereld</a:t>
            </a:r>
            <a:endParaRPr lang="nl-BE" b="1" dirty="0">
              <a:solidFill>
                <a:schemeClr val="tx1"/>
              </a:solidFill>
            </a:endParaRPr>
          </a:p>
        </p:txBody>
      </p:sp>
      <p:sp>
        <p:nvSpPr>
          <p:cNvPr id="28" name="Rectangle 27"/>
          <p:cNvSpPr/>
          <p:nvPr/>
        </p:nvSpPr>
        <p:spPr>
          <a:xfrm>
            <a:off x="4665919" y="3532250"/>
            <a:ext cx="4320000" cy="3918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tx1"/>
                </a:solidFill>
              </a:rPr>
              <a:t>Extra laag voor toegangscontrole</a:t>
            </a:r>
            <a:endParaRPr lang="nl-BE" b="1" dirty="0">
              <a:solidFill>
                <a:schemeClr val="tx1"/>
              </a:solidFill>
            </a:endParaRPr>
          </a:p>
        </p:txBody>
      </p:sp>
      <p:sp>
        <p:nvSpPr>
          <p:cNvPr id="29" name="Rectangle 28"/>
          <p:cNvSpPr/>
          <p:nvPr/>
        </p:nvSpPr>
        <p:spPr>
          <a:xfrm>
            <a:off x="95626" y="3993075"/>
            <a:ext cx="4320000" cy="39188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tx1"/>
                </a:solidFill>
              </a:rPr>
              <a:t>Volledig transparant</a:t>
            </a:r>
            <a:endParaRPr lang="nl-BE" b="1" dirty="0">
              <a:solidFill>
                <a:schemeClr val="tx1"/>
              </a:solidFill>
            </a:endParaRPr>
          </a:p>
        </p:txBody>
      </p:sp>
      <p:sp>
        <p:nvSpPr>
          <p:cNvPr id="30" name="Rectangle 29"/>
          <p:cNvSpPr/>
          <p:nvPr/>
        </p:nvSpPr>
        <p:spPr>
          <a:xfrm>
            <a:off x="4665919" y="3993073"/>
            <a:ext cx="4320000" cy="39188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tx1"/>
                </a:solidFill>
              </a:rPr>
              <a:t>Meer controle op wie ziet wat (vb. audit)</a:t>
            </a:r>
            <a:endParaRPr lang="nl-BE" b="1" dirty="0">
              <a:solidFill>
                <a:schemeClr val="tx1"/>
              </a:solidFill>
            </a:endParaRPr>
          </a:p>
        </p:txBody>
      </p:sp>
      <p:sp>
        <p:nvSpPr>
          <p:cNvPr id="31" name="Rectangle 30"/>
          <p:cNvSpPr/>
          <p:nvPr/>
        </p:nvSpPr>
        <p:spPr>
          <a:xfrm>
            <a:off x="95626" y="4453898"/>
            <a:ext cx="4320000" cy="3918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tx1"/>
                </a:solidFill>
              </a:rPr>
              <a:t>Vaak erg onefficiënt</a:t>
            </a:r>
            <a:endParaRPr lang="nl-BE" b="1" dirty="0">
              <a:solidFill>
                <a:schemeClr val="tx1"/>
              </a:solidFill>
            </a:endParaRPr>
          </a:p>
        </p:txBody>
      </p:sp>
      <p:sp>
        <p:nvSpPr>
          <p:cNvPr id="32" name="Rectangle 31"/>
          <p:cNvSpPr/>
          <p:nvPr/>
        </p:nvSpPr>
        <p:spPr>
          <a:xfrm>
            <a:off x="4665919" y="4453896"/>
            <a:ext cx="4320000" cy="3918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solidFill>
                  <a:schemeClr val="tx1"/>
                </a:solidFill>
              </a:rPr>
              <a:t>Veel efficiënter</a:t>
            </a:r>
            <a:endParaRPr lang="nl-BE" b="1" dirty="0">
              <a:solidFill>
                <a:schemeClr val="tx1"/>
              </a:solidFill>
            </a:endParaRPr>
          </a:p>
        </p:txBody>
      </p:sp>
      <p:pic>
        <p:nvPicPr>
          <p:cNvPr id="41" name="Picture 4" descr="http://www.canbike.org/public/images/030114/Bitcoin_Logo_Horizontal_Dark-4800p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506" y="2907403"/>
            <a:ext cx="1725846" cy="36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ethereum 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1451" y="2785417"/>
            <a:ext cx="2452491" cy="6039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for hyperledger 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8237" y="2932624"/>
            <a:ext cx="2179195" cy="46852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354886" y="595610"/>
            <a:ext cx="1787669" cy="369332"/>
          </a:xfrm>
          <a:prstGeom prst="rect">
            <a:avLst/>
          </a:prstGeom>
          <a:noFill/>
        </p:spPr>
        <p:txBody>
          <a:bodyPr wrap="none" rtlCol="0">
            <a:spAutoFit/>
          </a:bodyPr>
          <a:lstStyle/>
          <a:p>
            <a:r>
              <a:rPr lang="nl-BE" b="1" spc="200" dirty="0" smtClean="0"/>
              <a:t>Public / open</a:t>
            </a:r>
            <a:endParaRPr lang="nl-BE" b="1" spc="200" dirty="0"/>
          </a:p>
        </p:txBody>
      </p:sp>
      <p:sp>
        <p:nvSpPr>
          <p:cNvPr id="39" name="TextBox 38"/>
          <p:cNvSpPr txBox="1"/>
          <p:nvPr/>
        </p:nvSpPr>
        <p:spPr>
          <a:xfrm>
            <a:off x="5229790" y="595610"/>
            <a:ext cx="3068340" cy="369332"/>
          </a:xfrm>
          <a:prstGeom prst="rect">
            <a:avLst/>
          </a:prstGeom>
          <a:noFill/>
        </p:spPr>
        <p:txBody>
          <a:bodyPr wrap="none" rtlCol="0">
            <a:spAutoFit/>
          </a:bodyPr>
          <a:lstStyle/>
          <a:p>
            <a:r>
              <a:rPr lang="nl-BE" b="1" spc="200" dirty="0" smtClean="0"/>
              <a:t>Enterprise / Consortium</a:t>
            </a:r>
            <a:endParaRPr lang="nl-BE" b="1" spc="200" dirty="0"/>
          </a:p>
        </p:txBody>
      </p:sp>
      <p:pic>
        <p:nvPicPr>
          <p:cNvPr id="26626" name="Picture 2" descr="http://res.cloudinary.com/hrscywv4p/image/upload/c_limit,fl_lossy,h_1440,w_720,f_auto,q_auto/v1/1104395/MultiChainLogo_Text_Right_tvx7jl.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3541" y="2985007"/>
            <a:ext cx="2028859" cy="3916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794741" y="5068822"/>
            <a:ext cx="7532062" cy="830997"/>
          </a:xfrm>
          <a:prstGeom prst="rect">
            <a:avLst/>
          </a:prstGeom>
          <a:noFill/>
        </p:spPr>
        <p:txBody>
          <a:bodyPr wrap="none" rtlCol="0">
            <a:spAutoFit/>
          </a:bodyPr>
          <a:lstStyle/>
          <a:p>
            <a:pPr algn="ctr"/>
            <a:r>
              <a:rPr lang="nl-BE" sz="2400" b="1" dirty="0" err="1" smtClean="0"/>
              <a:t>Permissioned</a:t>
            </a:r>
            <a:r>
              <a:rPr lang="nl-BE" sz="2400" b="1" dirty="0" smtClean="0"/>
              <a:t> blockchain </a:t>
            </a:r>
            <a:r>
              <a:rPr lang="nl-BE" sz="2400" b="1" dirty="0"/>
              <a:t>vaak </a:t>
            </a:r>
            <a:r>
              <a:rPr lang="nl-BE" sz="2400" b="1" dirty="0" smtClean="0"/>
              <a:t>wenselijker in onze context</a:t>
            </a:r>
            <a:br>
              <a:rPr lang="nl-BE" sz="2400" b="1" dirty="0" smtClean="0"/>
            </a:br>
            <a:r>
              <a:rPr lang="nl-BE" sz="2400" b="1" dirty="0" smtClean="0"/>
              <a:t>Maar </a:t>
            </a:r>
            <a:r>
              <a:rPr lang="nl-BE" sz="2400" b="1" dirty="0"/>
              <a:t>dan moeten we zelf een netwerk </a:t>
            </a:r>
            <a:r>
              <a:rPr lang="nl-BE" sz="2400" b="1" dirty="0" smtClean="0"/>
              <a:t>opzetten</a:t>
            </a:r>
          </a:p>
        </p:txBody>
      </p:sp>
      <p:sp>
        <p:nvSpPr>
          <p:cNvPr id="40" name="Rectangle 39"/>
          <p:cNvSpPr/>
          <p:nvPr/>
        </p:nvSpPr>
        <p:spPr>
          <a:xfrm>
            <a:off x="520861" y="6066152"/>
            <a:ext cx="8125428" cy="517688"/>
          </a:xfrm>
          <a:prstGeom prst="rect">
            <a:avLst/>
          </a:prstGeom>
          <a:solidFill>
            <a:schemeClr val="accent1">
              <a:lumMod val="20000"/>
              <a:lumOff val="80000"/>
              <a:alpha val="79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Wenselijkheid van gemeenschappelijk </a:t>
            </a:r>
            <a:r>
              <a:rPr lang="nl-NL" sz="2400" dirty="0">
                <a:solidFill>
                  <a:schemeClr val="tx1"/>
                </a:solidFill>
              </a:rPr>
              <a:t>blockchain </a:t>
            </a:r>
            <a:r>
              <a:rPr lang="nl-NL" sz="2400" dirty="0" smtClean="0">
                <a:solidFill>
                  <a:schemeClr val="tx1"/>
                </a:solidFill>
              </a:rPr>
              <a:t>platform ?</a:t>
            </a:r>
            <a:endParaRPr lang="nl-NL" sz="2400" dirty="0">
              <a:solidFill>
                <a:schemeClr val="tx1"/>
              </a:solidFill>
            </a:endParaRPr>
          </a:p>
        </p:txBody>
      </p:sp>
    </p:spTree>
    <p:extLst>
      <p:ext uri="{BB962C8B-B14F-4D97-AF65-F5344CB8AC3E}">
        <p14:creationId xmlns:p14="http://schemas.microsoft.com/office/powerpoint/2010/main" val="2669907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97" y="243840"/>
            <a:ext cx="8229600" cy="1143000"/>
          </a:xfrm>
        </p:spPr>
        <p:txBody>
          <a:bodyPr>
            <a:normAutofit/>
          </a:bodyPr>
          <a:lstStyle/>
          <a:p>
            <a:r>
              <a:rPr lang="nl-BE" dirty="0" smtClean="0"/>
              <a:t>Elke partner eigen infrastructuur</a:t>
            </a:r>
            <a:endParaRPr lang="fr-BE" dirty="0"/>
          </a:p>
        </p:txBody>
      </p:sp>
      <p:sp>
        <p:nvSpPr>
          <p:cNvPr id="4" name="Slide Number Placeholder 3"/>
          <p:cNvSpPr>
            <a:spLocks noGrp="1"/>
          </p:cNvSpPr>
          <p:nvPr>
            <p:ph type="sldNum" sz="quarter" idx="12"/>
          </p:nvPr>
        </p:nvSpPr>
        <p:spPr/>
        <p:txBody>
          <a:bodyPr/>
          <a:lstStyle/>
          <a:p>
            <a:fld id="{13B540AB-6939-4937-A918-1D15FF1C7CE3}" type="slidenum">
              <a:rPr lang="nl-BE" smtClean="0"/>
              <a:t>29</a:t>
            </a:fld>
            <a:endParaRPr lang="nl-BE" dirty="0"/>
          </a:p>
        </p:txBody>
      </p:sp>
      <p:grpSp>
        <p:nvGrpSpPr>
          <p:cNvPr id="5" name="Group 4"/>
          <p:cNvGrpSpPr/>
          <p:nvPr/>
        </p:nvGrpSpPr>
        <p:grpSpPr>
          <a:xfrm>
            <a:off x="6646705" y="4656218"/>
            <a:ext cx="2009669" cy="704498"/>
            <a:chOff x="304874" y="2845355"/>
            <a:chExt cx="2009669" cy="704498"/>
          </a:xfrm>
        </p:grpSpPr>
        <p:sp>
          <p:nvSpPr>
            <p:cNvPr id="6" name="Rectangle 5"/>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7533" y="3147239"/>
              <a:ext cx="787010" cy="338554"/>
            </a:xfrm>
            <a:prstGeom prst="rect">
              <a:avLst/>
            </a:prstGeom>
            <a:noFill/>
          </p:spPr>
          <p:txBody>
            <a:bodyPr wrap="none" rtlCol="0">
              <a:spAutoFit/>
            </a:bodyPr>
            <a:lstStyle/>
            <a:p>
              <a:r>
                <a:rPr lang="nl-BE" sz="1600" b="1" dirty="0" smtClean="0"/>
                <a:t>FABRIC</a:t>
              </a:r>
              <a:endParaRPr lang="nl-BE" sz="1600" b="1" dirty="0"/>
            </a:p>
          </p:txBody>
        </p:sp>
      </p:grpSp>
      <p:sp>
        <p:nvSpPr>
          <p:cNvPr id="9" name="Rectangle 8"/>
          <p:cNvSpPr/>
          <p:nvPr/>
        </p:nvSpPr>
        <p:spPr>
          <a:xfrm>
            <a:off x="2577626" y="4656218"/>
            <a:ext cx="1959429" cy="704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p:cNvSpPr/>
          <p:nvPr/>
        </p:nvSpPr>
        <p:spPr>
          <a:xfrm>
            <a:off x="4627238" y="4656218"/>
            <a:ext cx="1959429" cy="7044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up 10"/>
          <p:cNvGrpSpPr/>
          <p:nvPr/>
        </p:nvGrpSpPr>
        <p:grpSpPr>
          <a:xfrm>
            <a:off x="538062" y="4656218"/>
            <a:ext cx="2009669" cy="704498"/>
            <a:chOff x="304874" y="2845355"/>
            <a:chExt cx="2009669" cy="704498"/>
          </a:xfrm>
        </p:grpSpPr>
        <p:sp>
          <p:nvSpPr>
            <p:cNvPr id="12" name="Rectangle 11"/>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27533" y="3147239"/>
              <a:ext cx="787010" cy="338554"/>
            </a:xfrm>
            <a:prstGeom prst="rect">
              <a:avLst/>
            </a:prstGeom>
            <a:noFill/>
          </p:spPr>
          <p:txBody>
            <a:bodyPr wrap="none" rtlCol="0">
              <a:spAutoFit/>
            </a:bodyPr>
            <a:lstStyle/>
            <a:p>
              <a:r>
                <a:rPr lang="nl-BE" sz="1600" b="1" dirty="0" smtClean="0"/>
                <a:t>FABRIC</a:t>
              </a:r>
              <a:endParaRPr lang="nl-BE" sz="1600" b="1" dirty="0"/>
            </a:p>
          </p:txBody>
        </p:sp>
      </p:grpSp>
      <p:sp>
        <p:nvSpPr>
          <p:cNvPr id="15" name="Rectangle 14"/>
          <p:cNvSpPr/>
          <p:nvPr/>
        </p:nvSpPr>
        <p:spPr>
          <a:xfrm>
            <a:off x="538062" y="5457894"/>
            <a:ext cx="8068071"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Docker</a:t>
            </a:r>
            <a:endParaRPr lang="nl-BE" dirty="0"/>
          </a:p>
        </p:txBody>
      </p:sp>
      <p:sp>
        <p:nvSpPr>
          <p:cNvPr id="16" name="Rectangle 15"/>
          <p:cNvSpPr/>
          <p:nvPr/>
        </p:nvSpPr>
        <p:spPr>
          <a:xfrm>
            <a:off x="538062" y="6000503"/>
            <a:ext cx="8068072" cy="4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100" dirty="0" smtClean="0"/>
              <a:t>OS &amp; </a:t>
            </a:r>
            <a:r>
              <a:rPr lang="nl-BE" sz="2100" dirty="0" err="1" smtClean="0"/>
              <a:t>Infrastructure</a:t>
            </a:r>
            <a:r>
              <a:rPr lang="nl-BE" sz="2100" dirty="0" smtClean="0"/>
              <a:t> </a:t>
            </a:r>
          </a:p>
        </p:txBody>
      </p:sp>
      <p:pic>
        <p:nvPicPr>
          <p:cNvPr id="17" name="Picture 2" descr="Docker (container engine)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159" y="5468025"/>
            <a:ext cx="1772522" cy="4183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37975" y="2433117"/>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136428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241688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5193" y="353400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455437" y="2999223"/>
            <a:ext cx="799000" cy="369332"/>
          </a:xfrm>
          <a:prstGeom prst="rect">
            <a:avLst/>
          </a:prstGeom>
          <a:noFill/>
        </p:spPr>
        <p:txBody>
          <a:bodyPr wrap="none" rtlCol="0">
            <a:spAutoFit/>
          </a:bodyPr>
          <a:lstStyle/>
          <a:p>
            <a:pPr algn="ctr"/>
            <a:r>
              <a:rPr lang="nl-BE" dirty="0" err="1" smtClean="0"/>
              <a:t>Create</a:t>
            </a:r>
            <a:endParaRPr lang="nl-BE" dirty="0"/>
          </a:p>
        </p:txBody>
      </p:sp>
      <p:cxnSp>
        <p:nvCxnSpPr>
          <p:cNvPr id="23" name="Straight Arrow Connector 22"/>
          <p:cNvCxnSpPr>
            <a:stCxn id="18" idx="3"/>
            <a:endCxn id="19" idx="1"/>
          </p:cNvCxnSpPr>
          <p:nvPr/>
        </p:nvCxnSpPr>
        <p:spPr>
          <a:xfrm flipV="1">
            <a:off x="4199689" y="1695145"/>
            <a:ext cx="2235504" cy="10688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20" idx="1"/>
          </p:cNvCxnSpPr>
          <p:nvPr/>
        </p:nvCxnSpPr>
        <p:spPr>
          <a:xfrm flipV="1">
            <a:off x="4199689" y="2747738"/>
            <a:ext cx="2235504" cy="16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3"/>
            <a:endCxn id="21" idx="1"/>
          </p:cNvCxnSpPr>
          <p:nvPr/>
        </p:nvCxnSpPr>
        <p:spPr>
          <a:xfrm>
            <a:off x="4199689" y="2763974"/>
            <a:ext cx="2235504" cy="11008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288350" y="1931751"/>
            <a:ext cx="955399" cy="369332"/>
          </a:xfrm>
          <a:prstGeom prst="rect">
            <a:avLst/>
          </a:prstGeom>
        </p:spPr>
        <p:txBody>
          <a:bodyPr wrap="square">
            <a:spAutoFit/>
          </a:bodyPr>
          <a:lstStyle/>
          <a:p>
            <a:pPr algn="ctr"/>
            <a:r>
              <a:rPr lang="nl-BE" dirty="0" err="1" smtClean="0"/>
              <a:t>Deploy</a:t>
            </a:r>
            <a:endParaRPr lang="nl-BE" dirty="0"/>
          </a:p>
        </p:txBody>
      </p:sp>
      <p:sp>
        <p:nvSpPr>
          <p:cNvPr id="27" name="Rectangle 26"/>
          <p:cNvSpPr/>
          <p:nvPr/>
        </p:nvSpPr>
        <p:spPr>
          <a:xfrm>
            <a:off x="6288349" y="2995348"/>
            <a:ext cx="955399" cy="369332"/>
          </a:xfrm>
          <a:prstGeom prst="rect">
            <a:avLst/>
          </a:prstGeom>
        </p:spPr>
        <p:txBody>
          <a:bodyPr wrap="square">
            <a:spAutoFit/>
          </a:bodyPr>
          <a:lstStyle/>
          <a:p>
            <a:pPr algn="ctr"/>
            <a:r>
              <a:rPr lang="nl-BE" dirty="0" err="1" smtClean="0"/>
              <a:t>Deploy</a:t>
            </a:r>
            <a:endParaRPr lang="nl-BE" dirty="0"/>
          </a:p>
        </p:txBody>
      </p:sp>
      <p:sp>
        <p:nvSpPr>
          <p:cNvPr id="28" name="Rectangle 27"/>
          <p:cNvSpPr/>
          <p:nvPr/>
        </p:nvSpPr>
        <p:spPr>
          <a:xfrm>
            <a:off x="6301942" y="4113523"/>
            <a:ext cx="955399" cy="369332"/>
          </a:xfrm>
          <a:prstGeom prst="rect">
            <a:avLst/>
          </a:prstGeom>
        </p:spPr>
        <p:txBody>
          <a:bodyPr wrap="square">
            <a:spAutoFit/>
          </a:bodyPr>
          <a:lstStyle/>
          <a:p>
            <a:pPr algn="ctr"/>
            <a:r>
              <a:rPr lang="nl-BE" dirty="0" err="1" smtClean="0"/>
              <a:t>Deploy</a:t>
            </a:r>
            <a:endParaRPr lang="nl-BE" dirty="0"/>
          </a:p>
        </p:txBody>
      </p:sp>
      <p:grpSp>
        <p:nvGrpSpPr>
          <p:cNvPr id="29" name="Group 28"/>
          <p:cNvGrpSpPr/>
          <p:nvPr/>
        </p:nvGrpSpPr>
        <p:grpSpPr>
          <a:xfrm>
            <a:off x="4788486" y="1955216"/>
            <a:ext cx="968456" cy="352249"/>
            <a:chOff x="304874" y="2845355"/>
            <a:chExt cx="2135189" cy="704498"/>
          </a:xfrm>
        </p:grpSpPr>
        <p:sp>
          <p:nvSpPr>
            <p:cNvPr id="30" name="Rectangle 29"/>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1" name="Picture 8" descr="https://www.hyperledger.org/wp-content/uploads/2016/09/logo_hl_n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grpSp>
        <p:nvGrpSpPr>
          <p:cNvPr id="33" name="Group 32"/>
          <p:cNvGrpSpPr/>
          <p:nvPr/>
        </p:nvGrpSpPr>
        <p:grpSpPr>
          <a:xfrm>
            <a:off x="5002905" y="2571613"/>
            <a:ext cx="968456" cy="352249"/>
            <a:chOff x="304874" y="2845355"/>
            <a:chExt cx="2135189" cy="704498"/>
          </a:xfrm>
        </p:grpSpPr>
        <p:sp>
          <p:nvSpPr>
            <p:cNvPr id="34" name="Rectangle 33"/>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5" name="Picture 8" descr="https://www.hyperledger.org/wp-content/uploads/2016/09/logo_hl_n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grpSp>
        <p:nvGrpSpPr>
          <p:cNvPr id="37" name="Group 36"/>
          <p:cNvGrpSpPr/>
          <p:nvPr/>
        </p:nvGrpSpPr>
        <p:grpSpPr>
          <a:xfrm>
            <a:off x="4906045" y="3210836"/>
            <a:ext cx="968456" cy="352249"/>
            <a:chOff x="304874" y="2845355"/>
            <a:chExt cx="2135189" cy="704498"/>
          </a:xfrm>
        </p:grpSpPr>
        <p:sp>
          <p:nvSpPr>
            <p:cNvPr id="38" name="Rectangle 37"/>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9" name="Picture 8" descr="https://www.hyperledger.org/wp-content/uploads/2016/09/logo_hl_n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pic>
        <p:nvPicPr>
          <p:cNvPr id="41" name="Picture 8" descr="https://www.hyperledger.org/wp-content/uploads/2016/09/logo_hl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23" y="2253966"/>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243178" y="2526813"/>
            <a:ext cx="787010" cy="338554"/>
          </a:xfrm>
          <a:prstGeom prst="rect">
            <a:avLst/>
          </a:prstGeom>
          <a:noFill/>
        </p:spPr>
        <p:txBody>
          <a:bodyPr wrap="none" rtlCol="0">
            <a:spAutoFit/>
          </a:bodyPr>
          <a:lstStyle/>
          <a:p>
            <a:r>
              <a:rPr lang="nl-BE" sz="1600" b="1" dirty="0" smtClean="0"/>
              <a:t>FABRIC</a:t>
            </a:r>
            <a:endParaRPr lang="nl-BE" sz="1600" b="1" dirty="0"/>
          </a:p>
        </p:txBody>
      </p:sp>
      <p:sp>
        <p:nvSpPr>
          <p:cNvPr id="43" name="TextBox 42"/>
          <p:cNvSpPr txBox="1"/>
          <p:nvPr/>
        </p:nvSpPr>
        <p:spPr>
          <a:xfrm>
            <a:off x="1696361" y="3171119"/>
            <a:ext cx="1333827" cy="369332"/>
          </a:xfrm>
          <a:prstGeom prst="rect">
            <a:avLst/>
          </a:prstGeom>
          <a:noFill/>
        </p:spPr>
        <p:txBody>
          <a:bodyPr wrap="none" rtlCol="0">
            <a:spAutoFit/>
          </a:bodyPr>
          <a:lstStyle/>
          <a:p>
            <a:r>
              <a:rPr lang="nl-BE" dirty="0" smtClean="0"/>
              <a:t>Configuratie</a:t>
            </a:r>
            <a:endParaRPr lang="nl-BE" dirty="0"/>
          </a:p>
        </p:txBody>
      </p:sp>
      <p:cxnSp>
        <p:nvCxnSpPr>
          <p:cNvPr id="44" name="Straight Arrow Connector 43"/>
          <p:cNvCxnSpPr/>
          <p:nvPr/>
        </p:nvCxnSpPr>
        <p:spPr>
          <a:xfrm>
            <a:off x="3030188" y="2571614"/>
            <a:ext cx="425249" cy="293753"/>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3" idx="3"/>
          </p:cNvCxnSpPr>
          <p:nvPr/>
        </p:nvCxnSpPr>
        <p:spPr>
          <a:xfrm flipV="1">
            <a:off x="3030188" y="3003053"/>
            <a:ext cx="415675" cy="352732"/>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36338" y="3363236"/>
            <a:ext cx="968456" cy="352249"/>
            <a:chOff x="304874" y="2845355"/>
            <a:chExt cx="2135189" cy="704498"/>
          </a:xfrm>
        </p:grpSpPr>
        <p:sp>
          <p:nvSpPr>
            <p:cNvPr id="47" name="Rectangle 46"/>
            <p:cNvSpPr/>
            <p:nvPr/>
          </p:nvSpPr>
          <p:spPr>
            <a:xfrm>
              <a:off x="304874" y="2845355"/>
              <a:ext cx="1959429" cy="7044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8" name="Picture 8" descr="https://www.hyperledger.org/wp-content/uploads/2016/09/logo_hl_n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021" y="2874392"/>
              <a:ext cx="1891490" cy="40667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527532" y="3147239"/>
              <a:ext cx="912531" cy="369332"/>
            </a:xfrm>
            <a:prstGeom prst="rect">
              <a:avLst/>
            </a:prstGeom>
            <a:noFill/>
          </p:spPr>
          <p:txBody>
            <a:bodyPr wrap="none" rtlCol="0">
              <a:spAutoFit/>
            </a:bodyPr>
            <a:lstStyle/>
            <a:p>
              <a:r>
                <a:rPr lang="nl-BE" sz="600" b="1" dirty="0" smtClean="0"/>
                <a:t>FABRIC</a:t>
              </a:r>
              <a:endParaRPr lang="nl-BE" sz="600" b="1" dirty="0"/>
            </a:p>
          </p:txBody>
        </p:sp>
      </p:grpSp>
      <p:sp>
        <p:nvSpPr>
          <p:cNvPr id="50" name="Rectangle 49"/>
          <p:cNvSpPr/>
          <p:nvPr/>
        </p:nvSpPr>
        <p:spPr>
          <a:xfrm>
            <a:off x="6600405" y="4656218"/>
            <a:ext cx="2009669" cy="177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1" name="Group 50"/>
          <p:cNvGrpSpPr/>
          <p:nvPr/>
        </p:nvGrpSpPr>
        <p:grpSpPr>
          <a:xfrm>
            <a:off x="3376978" y="1969735"/>
            <a:ext cx="1319037" cy="383373"/>
            <a:chOff x="7399518" y="3685309"/>
            <a:chExt cx="1319037" cy="383373"/>
          </a:xfrm>
        </p:grpSpPr>
        <p:sp>
          <p:nvSpPr>
            <p:cNvPr id="52" name="Rectangle 51"/>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53" name="Rectangle 52"/>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54" name="Rectangle 53"/>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55" name="Rectangle 54"/>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56" name="Rectangle 55"/>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57" name="Rectangle 56"/>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grpSp>
        <p:nvGrpSpPr>
          <p:cNvPr id="58" name="Group 57"/>
          <p:cNvGrpSpPr/>
          <p:nvPr/>
        </p:nvGrpSpPr>
        <p:grpSpPr>
          <a:xfrm>
            <a:off x="7294353" y="2673680"/>
            <a:ext cx="1319037" cy="383373"/>
            <a:chOff x="7399518" y="3685309"/>
            <a:chExt cx="1319037" cy="383373"/>
          </a:xfrm>
        </p:grpSpPr>
        <p:sp>
          <p:nvSpPr>
            <p:cNvPr id="59" name="Rectangle 58"/>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0" name="Rectangle 59"/>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1" name="Rectangle 60"/>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2" name="Rectangle 61"/>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3" name="Rectangle 62"/>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4" name="Rectangle 63"/>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grpSp>
        <p:nvGrpSpPr>
          <p:cNvPr id="65" name="Group 64"/>
          <p:cNvGrpSpPr/>
          <p:nvPr/>
        </p:nvGrpSpPr>
        <p:grpSpPr>
          <a:xfrm>
            <a:off x="7294353" y="1503458"/>
            <a:ext cx="1319037" cy="383373"/>
            <a:chOff x="7399518" y="3685309"/>
            <a:chExt cx="1319037" cy="383373"/>
          </a:xfrm>
        </p:grpSpPr>
        <p:sp>
          <p:nvSpPr>
            <p:cNvPr id="66" name="Rectangle 65"/>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7" name="Rectangle 66"/>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8" name="Rectangle 67"/>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69" name="Rectangle 68"/>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0" name="Rectangle 69"/>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1" name="Rectangle 70"/>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sp>
        <p:nvSpPr>
          <p:cNvPr id="72" name="Rectangle 71"/>
          <p:cNvSpPr/>
          <p:nvPr/>
        </p:nvSpPr>
        <p:spPr>
          <a:xfrm>
            <a:off x="8263339" y="2673417"/>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 name="Rectangle 72"/>
          <p:cNvSpPr/>
          <p:nvPr/>
        </p:nvSpPr>
        <p:spPr>
          <a:xfrm>
            <a:off x="8256667" y="1499455"/>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4" name="Group 73"/>
          <p:cNvGrpSpPr/>
          <p:nvPr/>
        </p:nvGrpSpPr>
        <p:grpSpPr>
          <a:xfrm>
            <a:off x="7281863" y="3734779"/>
            <a:ext cx="1319037" cy="383373"/>
            <a:chOff x="7399518" y="3685309"/>
            <a:chExt cx="1319037" cy="383373"/>
          </a:xfrm>
        </p:grpSpPr>
        <p:sp>
          <p:nvSpPr>
            <p:cNvPr id="75" name="Rectangle 74"/>
            <p:cNvSpPr/>
            <p:nvPr/>
          </p:nvSpPr>
          <p:spPr>
            <a:xfrm>
              <a:off x="7399518" y="3960682"/>
              <a:ext cx="131903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6" name="Rectangle 75"/>
            <p:cNvSpPr/>
            <p:nvPr/>
          </p:nvSpPr>
          <p:spPr>
            <a:xfrm>
              <a:off x="7399518" y="3815765"/>
              <a:ext cx="1319037"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7" name="Rectangle 76"/>
            <p:cNvSpPr/>
            <p:nvPr/>
          </p:nvSpPr>
          <p:spPr>
            <a:xfrm>
              <a:off x="7399518"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8" name="Rectangle 77"/>
            <p:cNvSpPr/>
            <p:nvPr/>
          </p:nvSpPr>
          <p:spPr>
            <a:xfrm>
              <a:off x="7743197" y="3685309"/>
              <a:ext cx="28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79" name="Rectangle 78"/>
            <p:cNvSpPr/>
            <p:nvPr/>
          </p:nvSpPr>
          <p:spPr>
            <a:xfrm>
              <a:off x="8086876" y="3685309"/>
              <a:ext cx="28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sp>
          <p:nvSpPr>
            <p:cNvPr id="80" name="Rectangle 79"/>
            <p:cNvSpPr/>
            <p:nvPr/>
          </p:nvSpPr>
          <p:spPr>
            <a:xfrm>
              <a:off x="8430555" y="3685309"/>
              <a:ext cx="28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00" dirty="0" smtClean="0"/>
            </a:p>
          </p:txBody>
        </p:sp>
      </p:grpSp>
      <p:sp>
        <p:nvSpPr>
          <p:cNvPr id="81" name="Rectangle 80"/>
          <p:cNvSpPr/>
          <p:nvPr/>
        </p:nvSpPr>
        <p:spPr>
          <a:xfrm>
            <a:off x="4352336" y="1959947"/>
            <a:ext cx="425445" cy="497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2" name="Rectangle 81"/>
          <p:cNvSpPr/>
          <p:nvPr/>
        </p:nvSpPr>
        <p:spPr>
          <a:xfrm>
            <a:off x="8257221" y="3731255"/>
            <a:ext cx="425445" cy="38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6788" y="4750155"/>
            <a:ext cx="1801103" cy="53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10" descr="Image result for multichai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015" y="4832226"/>
            <a:ext cx="1821153" cy="35248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2812875" y="88593"/>
            <a:ext cx="3979359" cy="461665"/>
          </a:xfrm>
          <a:prstGeom prst="rect">
            <a:avLst/>
          </a:prstGeom>
          <a:noFill/>
        </p:spPr>
        <p:txBody>
          <a:bodyPr wrap="none" rtlCol="0">
            <a:spAutoFit/>
          </a:bodyPr>
          <a:lstStyle/>
          <a:p>
            <a:r>
              <a:rPr lang="nl-BE" sz="2400" b="1" dirty="0" smtClean="0"/>
              <a:t>Korte tot middellange termijn</a:t>
            </a:r>
            <a:endParaRPr lang="fr-BE" sz="2400" b="1" dirty="0"/>
          </a:p>
        </p:txBody>
      </p:sp>
    </p:spTree>
    <p:extLst>
      <p:ext uri="{BB962C8B-B14F-4D97-AF65-F5344CB8AC3E}">
        <p14:creationId xmlns:p14="http://schemas.microsoft.com/office/powerpoint/2010/main" val="8920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7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82"/>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42" grpId="0"/>
      <p:bldP spid="43" grpId="0"/>
      <p:bldP spid="50" grpId="0" animBg="1"/>
      <p:bldP spid="72" grpId="0" animBg="1"/>
      <p:bldP spid="73" grpId="0" animBg="1"/>
      <p:bldP spid="81" grpId="0" animBg="1"/>
      <p:bldP spid="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Blockchain gaat in essentie over</a:t>
            </a:r>
            <a:br>
              <a:rPr lang="nl-BE" dirty="0" smtClean="0"/>
            </a:br>
            <a:r>
              <a:rPr lang="nl-BE" dirty="0" smtClean="0"/>
              <a:t>plaats vanwaar vertrouwen komt </a:t>
            </a:r>
            <a:endParaRPr lang="nl-BE" dirty="0"/>
          </a:p>
        </p:txBody>
      </p:sp>
      <p:pic>
        <p:nvPicPr>
          <p:cNvPr id="13"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80" y="227722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597" y="3834737"/>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80" y="3834737"/>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5597" y="2277221"/>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563" y="1682729"/>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563" y="4623822"/>
            <a:ext cx="661714" cy="66171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1536420" y="2958933"/>
            <a:ext cx="1152000" cy="1152000"/>
            <a:chOff x="1877506" y="2377694"/>
            <a:chExt cx="1152000" cy="1152000"/>
          </a:xfrm>
        </p:grpSpPr>
        <p:sp>
          <p:nvSpPr>
            <p:cNvPr id="31" name="Oval 30"/>
            <p:cNvSpPr/>
            <p:nvPr/>
          </p:nvSpPr>
          <p:spPr>
            <a:xfrm>
              <a:off x="1877506" y="2377694"/>
              <a:ext cx="1152000" cy="1152000"/>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054998" y="2517086"/>
              <a:ext cx="797017" cy="7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Rounded Rectangle 32"/>
          <p:cNvSpPr/>
          <p:nvPr/>
        </p:nvSpPr>
        <p:spPr>
          <a:xfrm>
            <a:off x="218399" y="5787031"/>
            <a:ext cx="2748319" cy="5334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Registreren feiten</a:t>
            </a:r>
          </a:p>
        </p:txBody>
      </p:sp>
      <p:sp>
        <p:nvSpPr>
          <p:cNvPr id="34" name="Rounded Rectangle 33"/>
          <p:cNvSpPr/>
          <p:nvPr/>
        </p:nvSpPr>
        <p:spPr>
          <a:xfrm>
            <a:off x="6160792" y="5787031"/>
            <a:ext cx="2756343" cy="5334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Afdwingen regels</a:t>
            </a:r>
            <a:endParaRPr lang="nl-BE" sz="2400" b="1" dirty="0"/>
          </a:p>
        </p:txBody>
      </p:sp>
      <p:cxnSp>
        <p:nvCxnSpPr>
          <p:cNvPr id="36" name="Straight Connector 35"/>
          <p:cNvCxnSpPr/>
          <p:nvPr/>
        </p:nvCxnSpPr>
        <p:spPr>
          <a:xfrm>
            <a:off x="1123094" y="2938935"/>
            <a:ext cx="438726" cy="2636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34014" y="3901959"/>
            <a:ext cx="438726" cy="2636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123094" y="3848921"/>
            <a:ext cx="438727" cy="35155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662263" y="2920140"/>
            <a:ext cx="382228" cy="2359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12420" y="2376413"/>
            <a:ext cx="0" cy="5331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12420" y="4165594"/>
            <a:ext cx="0" cy="5331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a:spLocks noChangeAspect="1"/>
          </p:cNvSpPr>
          <p:nvPr/>
        </p:nvSpPr>
        <p:spPr>
          <a:xfrm>
            <a:off x="4793177" y="1516690"/>
            <a:ext cx="3960286" cy="3960286"/>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6"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2280" y="231213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6497" y="3869654"/>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6497" y="2312138"/>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2463" y="1717646"/>
            <a:ext cx="661714" cy="661714"/>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Connector 93"/>
          <p:cNvCxnSpPr/>
          <p:nvPr/>
        </p:nvCxnSpPr>
        <p:spPr>
          <a:xfrm flipH="1">
            <a:off x="7726497" y="2812706"/>
            <a:ext cx="17133" cy="138776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754208" y="2409038"/>
            <a:ext cx="989422" cy="403668"/>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777792" y="2409038"/>
            <a:ext cx="977454" cy="372295"/>
          </a:xfrm>
          <a:prstGeom prst="line">
            <a:avLst/>
          </a:prstGeom>
          <a:ln w="508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773322" y="4178019"/>
            <a:ext cx="970308" cy="48072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122280" y="2409038"/>
            <a:ext cx="2604217" cy="2234132"/>
            <a:chOff x="5122280" y="2058847"/>
            <a:chExt cx="2604217" cy="2234132"/>
          </a:xfrm>
        </p:grpSpPr>
        <p:pic>
          <p:nvPicPr>
            <p:cNvPr id="78"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2280" y="3519463"/>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1" name="Straight Connector 90"/>
            <p:cNvCxnSpPr/>
            <p:nvPr/>
          </p:nvCxnSpPr>
          <p:spPr>
            <a:xfrm>
              <a:off x="5789604" y="3745173"/>
              <a:ext cx="983716" cy="5478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777792" y="2431142"/>
              <a:ext cx="11812" cy="131841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781041" y="2058847"/>
              <a:ext cx="992279" cy="1690714"/>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83994" y="2431142"/>
              <a:ext cx="1942503" cy="131841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5783994" y="3754312"/>
              <a:ext cx="1942503" cy="100759"/>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a:endCxn id="81" idx="0"/>
          </p:cNvCxnSpPr>
          <p:nvPr/>
        </p:nvCxnSpPr>
        <p:spPr>
          <a:xfrm flipH="1">
            <a:off x="6773320" y="2409038"/>
            <a:ext cx="1" cy="2249701"/>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 idx="1"/>
          </p:cNvCxnSpPr>
          <p:nvPr/>
        </p:nvCxnSpPr>
        <p:spPr>
          <a:xfrm>
            <a:off x="6773320" y="2409038"/>
            <a:ext cx="953177" cy="1791473"/>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81" idx="0"/>
          </p:cNvCxnSpPr>
          <p:nvPr/>
        </p:nvCxnSpPr>
        <p:spPr>
          <a:xfrm flipH="1">
            <a:off x="6773320" y="2781333"/>
            <a:ext cx="970309" cy="18774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1" idx="0"/>
          </p:cNvCxnSpPr>
          <p:nvPr/>
        </p:nvCxnSpPr>
        <p:spPr>
          <a:xfrm>
            <a:off x="5783994" y="2781333"/>
            <a:ext cx="989326" cy="1877406"/>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783994" y="2781333"/>
            <a:ext cx="1959636" cy="31373"/>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783994" y="2781333"/>
            <a:ext cx="1942503" cy="1419178"/>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1" name="Right Arrow 130"/>
          <p:cNvSpPr/>
          <p:nvPr/>
        </p:nvSpPr>
        <p:spPr>
          <a:xfrm>
            <a:off x="4116984" y="3241607"/>
            <a:ext cx="414620" cy="5299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1" name="Picture 4" descr="https://d30y9cdsu7xlg0.cloudfront.net/png/225592-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2463" y="4658739"/>
            <a:ext cx="661714" cy="661714"/>
          </a:xfrm>
          <a:prstGeom prst="rect">
            <a:avLst/>
          </a:prstGeom>
          <a:noFill/>
          <a:extLst>
            <a:ext uri="{909E8E84-426E-40DD-AFC4-6F175D3DCCD1}">
              <a14:hiddenFill xmlns:a14="http://schemas.microsoft.com/office/drawing/2010/main">
                <a:solidFill>
                  <a:srgbClr val="FFFFFF"/>
                </a:solidFill>
              </a14:hiddenFill>
            </a:ext>
          </a:extLst>
        </p:spPr>
      </p:pic>
      <p:sp>
        <p:nvSpPr>
          <p:cNvPr id="49" name="Rounded Rectangle 48"/>
          <p:cNvSpPr/>
          <p:nvPr/>
        </p:nvSpPr>
        <p:spPr>
          <a:xfrm>
            <a:off x="3204382" y="5787031"/>
            <a:ext cx="2718747" cy="5334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Transfereren activa</a:t>
            </a:r>
          </a:p>
        </p:txBody>
      </p:sp>
      <p:sp>
        <p:nvSpPr>
          <p:cNvPr id="11" name="Slide Number Placeholder 10"/>
          <p:cNvSpPr>
            <a:spLocks noGrp="1"/>
          </p:cNvSpPr>
          <p:nvPr>
            <p:ph type="sldNum" sz="quarter" idx="12"/>
          </p:nvPr>
        </p:nvSpPr>
        <p:spPr/>
        <p:txBody>
          <a:bodyPr/>
          <a:lstStyle/>
          <a:p>
            <a:fld id="{13B540AB-6939-4937-A918-1D15FF1C7CE3}" type="slidenum">
              <a:rPr lang="nl-BE" smtClean="0"/>
              <a:t>3</a:t>
            </a:fld>
            <a:endParaRPr lang="nl-BE" dirty="0"/>
          </a:p>
        </p:txBody>
      </p:sp>
    </p:spTree>
    <p:extLst>
      <p:ext uri="{BB962C8B-B14F-4D97-AF65-F5344CB8AC3E}">
        <p14:creationId xmlns:p14="http://schemas.microsoft.com/office/powerpoint/2010/main" val="1537456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pPr/>
              <a:t>30</a:t>
            </a:fld>
            <a:endParaRPr lang="nl-BE" dirty="0"/>
          </a:p>
        </p:txBody>
      </p:sp>
      <p:sp>
        <p:nvSpPr>
          <p:cNvPr id="2" name="Title 1"/>
          <p:cNvSpPr>
            <a:spLocks noGrp="1"/>
          </p:cNvSpPr>
          <p:nvPr>
            <p:ph type="title"/>
          </p:nvPr>
        </p:nvSpPr>
        <p:spPr/>
        <p:txBody>
          <a:bodyPr/>
          <a:lstStyle/>
          <a:p>
            <a:r>
              <a:rPr lang="nl-BE" smtClean="0"/>
              <a:t>Blockchain as a Service (BaaS)</a:t>
            </a:r>
            <a:endParaRPr lang="fr-BE" dirty="0"/>
          </a:p>
        </p:txBody>
      </p:sp>
      <p:sp>
        <p:nvSpPr>
          <p:cNvPr id="6" name="TextBox 5"/>
          <p:cNvSpPr txBox="1"/>
          <p:nvPr/>
        </p:nvSpPr>
        <p:spPr>
          <a:xfrm>
            <a:off x="1106577" y="1932120"/>
            <a:ext cx="6949440" cy="707886"/>
          </a:xfrm>
          <a:prstGeom prst="rect">
            <a:avLst/>
          </a:prstGeom>
          <a:noFill/>
        </p:spPr>
        <p:txBody>
          <a:bodyPr wrap="square" rtlCol="0">
            <a:spAutoFit/>
          </a:bodyPr>
          <a:lstStyle/>
          <a:p>
            <a:pPr algn="ctr"/>
            <a:r>
              <a:rPr lang="nl-BE" sz="2000" dirty="0" smtClean="0"/>
              <a:t>Verschillende </a:t>
            </a:r>
            <a:r>
              <a:rPr lang="nl-BE" sz="2000" dirty="0" err="1" smtClean="0"/>
              <a:t>cloud</a:t>
            </a:r>
            <a:r>
              <a:rPr lang="nl-BE" sz="2000" dirty="0" smtClean="0"/>
              <a:t> providers bieden mogelijkheid om in hun </a:t>
            </a:r>
            <a:r>
              <a:rPr lang="nl-BE" sz="2000" dirty="0" err="1" smtClean="0"/>
              <a:t>cloud</a:t>
            </a:r>
            <a:r>
              <a:rPr lang="nl-BE" sz="2000" dirty="0" smtClean="0"/>
              <a:t> omgeving </a:t>
            </a:r>
            <a:r>
              <a:rPr lang="fr-BE" sz="2000" dirty="0" err="1" smtClean="0"/>
              <a:t>blockchain</a:t>
            </a:r>
            <a:r>
              <a:rPr lang="fr-BE" sz="2000" dirty="0" smtClean="0"/>
              <a:t> </a:t>
            </a:r>
            <a:r>
              <a:rPr lang="fr-BE" sz="2000" dirty="0" err="1" smtClean="0"/>
              <a:t>netwerk</a:t>
            </a:r>
            <a:r>
              <a:rPr lang="fr-BE" sz="2000" dirty="0" smtClean="0"/>
              <a:t> op te </a:t>
            </a:r>
            <a:r>
              <a:rPr lang="fr-BE" sz="2000" dirty="0" err="1" smtClean="0"/>
              <a:t>zetten</a:t>
            </a:r>
            <a:endParaRPr lang="nl-BE" sz="2000" dirty="0" smtClean="0"/>
          </a:p>
        </p:txBody>
      </p:sp>
      <p:sp>
        <p:nvSpPr>
          <p:cNvPr id="9" name="AutoShape 2" descr="Image result for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0" name="AutoShape 4" descr="data:image/png;base64,iVBORw0KGgoAAAANSUhEUgAAAeYAAABoCAMAAAATgKPhAAAAk1BMVEX///9zc3PyUCJ/ugD/uQAApO9wcHBsbGxra2t3d3f6+vrGxsbe3t6Hh4e1tbX+9PFmZmb0+em+vr7/9dvb8v3s9N7/+en0bEjyTRySxDXv+f4aqvDl5eXR0dGVlZX95+L/vzIzsvL/vhqenp7u7u5/f3+MjIykpKShoaG4uLisrKzX19f/x0JdXV1Bt/L0cUz/yE5rG2cKAAANcklEQVR4nO2dabezthGATZtKQoBLaZtuQNKy2dA0+f+/rmaRZrRhcU9OXrPMl3vORQhJj5aZ0Ui+/W6b/P1vf7y95Pcb5R9/ul3yLeXCfAq5MJ9CLsynkAvzKeTCfAq5MJ9CLsynkAvzKeTCfAq5MJ9CLsynkAvzKeTCfAq5MJ9CLsw7Fz7K21QX5h0Lj+5dWbZt2UX5esoL825laBmlZBYW1qtpL8w7lbwkJJBCmhNirovsGa3Xe+8SMQT5JXvAzHNVfOrJhxjJgGrJ+4BQSoPMJ5udypMFwe4wx0EQgrwr8izFTwxJGskHvFyagEYrr+9bIhLsEbNaauozDkvlHYS0kx2dHHXerlOd8h4xk+Z9TWO1loA5D+GfvU+b7U94i9uLjKrYLlQwDXOQxm+r2lMH5gLyIu17v8EepUALMyFJ2zaE7sGg0jGTx7uacu0NhBnagCTHnLUTWXkS3qcq1lGFqppHpa6WfCTm4E3fNHWQM41mtF6RQfxT1LTO70lI031gZu+U5NKJ+fhrcybXK6JVkBddwiixGBmfifmdEpbrqiaqVy9mbRIcc85GXVyrIGWLZ2wnmNFsZJVOfwHVi3ezg4gE63nsVuR0RVrXk91gXp1v62YF82tWa1KWpuV7dX2fInVMetee7A5zQNe0p0x39en1qmMvh+k+RS5YhgazF8ykIq4qYBGDOZF+ggM7NnXhgLnQHu0G81NokaR0D+d4GczkUV6YsewFM82k6U/cS6tQwGh2YVZkL5hJD8O5c6WuRWXIcE3aiuwGc4e0MdesLd0DhCcnxHw7AOYKHLbEQU6yJQ+piyn14lIcn+N50Zdt0jRJ22Vxzm2vSufhkPXPqDAcLTwfsq4c8yi755Cve1XrOOvLJgyb9nGPcqfThtdxNBUsaStbuqVkGDNXBDBnN7UiH4f5LseqbvwvMsDqzW2Yi7Zc5GFt/LxvCSNCKAvbXqoBkXy353PahlFKGWtrPY+AUcgjSHq3L6bukyk0b9ozpIwkndXaq7OymfNc0jVVpFQgXgoHGxdJqUpgedJNeXwY5vJWy1qkdttXVPPVDXhjmaUyyTAxMfOoTam+H0ZSoQfcxbt0UvTvwnmo7KXwZ5MSIw+W6FPoQu/BtA8S8pOZtCj1ZGOe5I6+O6Rz2XAKVSxPaPKZmG8PWKitzSbmrJdlXVsxy+nAxFw0Op85ZSUwY3uOV+CFQZiLROchWjaxjOgosCQ2FtW8spbrVa8QPF2D4RTyEPKpmGVt7BERoIrzW23TOdyYeWUH5MDcocgFwNw5gIwvmepEb/2ijrkI3XmyTtTiWJhvss42T5hcjkevd74Jc96oESeoLSyYbxFuVYG5Tlbbmmmu+M6eWsPcm6FdOLHQCw6GGXEyk8rgkNF9sgnzsDJkLJjV7ZEFc50481jK8cSfjBxgVMz9mzxFPQ6GGcEzlTCpgCW3bZhrfZFEOosFc6VujyyYW12ZUhWfsSCIoNJTyBg7viRWMEfqWLbl2R0RM+wmm9uRMkBmmtA3YNb2LgkLk9FyntVbC+a2gVYPBOYHVbNoq77vSqL8N4SueUdhaUHVZ9nzZT2PyjvGjOP3AkLJlGcVKocq0imieUjpJCj5jjVt2JoIgkbXlUVA56yebcCsRBXRpotrznk9Rk4F1IJZ0mmSV2cI5sDJQmnHMqqn/Hme4eUAmfvQs4gwlXkdPxqCMHO8DNAkyyd/Bq+jBBdl6jv1fZQnlJG0j0oReAGe9B+LGeKQDSVMHef+mAc8BliHVfj4zpgdM2H3mE9o+hEzRxMCCfG8WyPTK0iFWQV+WzUorc5SeBl9kZA7dsjdcd/Boa7gBdMNOIgr0Z9sxfzzb4D5Frk8YVKnmV0n3pgVQo3eBnVVmo0+JoRNsnGMPRERzSumzM8inhRqoVuGtZzYa/ReqO3J4ckjhRx8ti4MzD9slemtv26V26romCEKW606Rx6wUbwxR7g1TWuci69gzJjylAjNwabj5QFM6PLe09VZkaAP6pSVKGU0H3wJ80eIjhnOVKjTXa5ta/hixqdRwrXwIYw51ZoK60pmHkjFEzNs/x4zeotZDo4h9zVMCAfCnEM3xumECk4W1cwX84CGxeqOJV4pdVdruUoE9QJROlDbDU3S8lJpeQzOXLQOHwgztCmuitypWAxJb8xw4MramiB4NGsjFg0865kQvPzHakGce6q3CrqOdeMDApXBtjwSZnB2oZgw0GkWBL6Y0UGM9fojY0X3wIFzwhHXkgGyuTD4mI+dM2wQB4E1ARw7gPJ8CfO/Nsr//jm+9eNG+eV7R7vOYmJGO8kwqmQ8gUDviRmps+FqORBm44w1PLIPPGQ/LWa4DGYa/9Xa+hesTa6QKJi15eL8Jcx/2Cj/njB/t1F+3IoZWhWUsBxtQS7/8cNcwBitbquCWOp6LyzNqT38A4amGHnY80FoZYKG8e5SGWBWl6rjoTDL6ALQX8AHKhJ5Ys7eDUQpgNnYBIWll1pfxQ7vpYAFtsIDwhr92hsoWOCIY0XruyB3KMwwesS6JtVO0EY8MSNF5s2BG1COjaPRgMuybzYJmM7p8p8KDefxTdI8lWxBNXSd9IXxTgTTY2GG6ILF6gQXh2Tlh5lbZj6HoK0LPSQBYLms4N7AXBuxRKzBaz70P9edEpZp/ViYwaWxrIUyngDSeGKGieHdHUVK9Igita5grbwcpOLl3NjjJiwEBJW5MmkyyBcPihnh6pU0qHKemNtfF7PrxoynifmWt0bECgmkVl2+xQw3ExwVM1djwgQB3CKemJNfF7PLwwIrbQr/5D3TB3TAyqUY7zEffzTDyjUaUNKQxod6t47mDWuzgVm2t3NtNlWw+c2O6CNalKzasDYfVAXDcfctCjXAVuvWtdlptwhxY0YqmOvCDNSb1Ad5F+qh2nNf7d72vwh6yDENqhtyL7waQe5a4LHkaVDBoKG+drN57hb8kqn1VeSxMsd7/VSjfgLGlc85ndCQ4pjukVGkCUUjuXFAcNU8MaPWdB6z1FKamGGsOk6DoGnddqNG0eIRPftSYay67q+0rN6HwwxsK+FQUjf0PTFDa767oWgFM1jFDsck7Hbab1rgOOh+tspAwXLpdZBAzhCHwwy6a9haFDBvzBBC6L1DZWJGW8P2W+XQJqZDA8ChB5OXrUYrgVUHiyVSqPjxMKN9OPFXaQ3fjUjZmN77zSZmdK2csa0xCuyp2Y7oGXnM3k1YCYxbgSYBHY3Kb3odY9effDRmPfxd90D5YkbXiK0rYSuYkb5u7Ssw2lcuF0RO7gkzivm3mVRQPxy+6IHZePLZmAsNswbJFzO6AoH4xYJZbrhBSNQjNJOgCVnskFvGNCzw82hGs7at70DPQl/0mrT1nvbZmLl2z5tukPpGdiLL2eZwysWMuYYZX/prLvFoF7IS29x3Y4DCod5l8KJ5hhjTNlrtmVcAL1o3tCefjVm7NltfwLwxF+icEkn08XyXn13DjMtCAlWZ5hU8k5eBF2mjqdzI7bqocfjyUabVDu1G43VgBTPEMehG34djrpXRrE+4/qcu8Nka9dRF/Ayo/XyzLmiGHY+jolj9KEQ9QFahGH8eKsMjGs5gSW54S5rioxxDi2LL8cK9ghnWBNKIphqminw4ZqUZjC1Af8y50l1oU0Vx/ZLh3o6E/DCjoL4xRVDei1cWedE3FK8JksioWBDalFk+n9eKkEIpR5uyVUlI20f5XC68Va1Y6iuY8ZXxTT/WsGiTXWAebKeTtmPGp1+mZ5SRMGTLfR+emG8l1fJIX8KU2AF0PGrRH6dbbNrm9THUGcAdqp6BJoROeSo+cKZsfa5gznFWYw0JI/vADHcXWOzRLeeb+5XTwb6Y+btT7IoDDAfwqmEkirr/XL2rYKyb6iJfwaxHJUEjfDxmUERMv+8WzFwdimpbeGK+5cYNz1pGWIvSrUEETlHNTDZqYq0oa5gLoy/vBTNyERj2yaZLKfjDOZ69Ma/fPULUn5hwYk61/rp69wgztkRXMBs/DrEbzNLWtMRgbbti5ha5bh/xxzxqsy56VDtC6cCsG2NjytA10xDTml7FbFwovxvMYuPBsuuwEbP2K6moLYV544H5NtjvBXtlos02hS0doYnFI54/HAVrzcSrmG95ovaYj8LM5ls1KLNg5m06/QqkZUMgJ5bfiMxS8U+LvyvWL9N72bask215F++ma79tFCUpVbCMBrLp8roNfcgo1r4ISVvH8Yq4YkzLkzLLQY1Xe8gfx0xt/vnX2gT5jJcPfg7m+VaNUWyNEEeTWAYBj6SA6prL/1l3Keqsbcj0+9ZjtwqTR4GAxvLd9Q3L/F4mwWiOvTJ52S2tkgku4PCsXrbU+D1Gw6btVxzqdVS9jPixZOMloWFSZo74MKi0PUH+GMvG5kyW3vcRmH9b4XlcZPe+vz+zwX0d7jup8yF6vjLJinj9/l1e5/GQZVGc16vpUMmeY+KvFmwuW/Hq5SiTE2I+o1yYTyEX5lPIhfkUcmE+hVyYTyEX5lPIhfkUcmE+hVyYTyEX5lPIhfkUcmE+hVyYTyEX5lPIhfkUcmE+hVyYTyFfu0/7Pxvlvxfmbyt/2SrTW3/eKt+4lmeX/wPZp+baaYFr/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1" name="AutoShape 6" descr="data:image/png;base64,iVBORw0KGgoAAAANSUhEUgAAAeYAAABoCAMAAAATgKPhAAAAk1BMVEX///9zc3PyUCJ/ugD/uQAApO9wcHBsbGxra2t3d3f6+vrGxsbe3t6Hh4e1tbX+9PFmZmb0+em+vr7/9dvb8v3s9N7/+en0bEjyTRySxDXv+f4aqvDl5eXR0dGVlZX95+L/vzIzsvL/vhqenp7u7u5/f3+MjIykpKShoaG4uLisrKzX19f/x0JdXV1Bt/L0cUz/yE5rG2cKAAANcklEQVR4nO2dabezthGATZtKQoBLaZtuQNKy2dA0+f+/rmaRZrRhcU9OXrPMl3vORQhJj5aZ0Ui+/W6b/P1vf7y95Pcb5R9/ul3yLeXCfAq5MJ9CLsynkAvzKeTCfAq5MJ9CLsynkAvzKeTCfAq5MJ9CLsynkAvzKeTCfAq5MJ9CLsw7Fz7K21QX5h0Lj+5dWbZt2UX5esoL825laBmlZBYW1qtpL8w7lbwkJJBCmhNirovsGa3Xe+8SMQT5JXvAzHNVfOrJhxjJgGrJ+4BQSoPMJ5udypMFwe4wx0EQgrwr8izFTwxJGskHvFyagEYrr+9bIhLsEbNaauozDkvlHYS0kx2dHHXerlOd8h4xk+Z9TWO1loA5D+GfvU+b7U94i9uLjKrYLlQwDXOQxm+r2lMH5gLyIu17v8EepUALMyFJ2zaE7sGg0jGTx7uacu0NhBnagCTHnLUTWXkS3qcq1lGFqppHpa6WfCTm4E3fNHWQM41mtF6RQfxT1LTO70lI031gZu+U5NKJ+fhrcybXK6JVkBddwiixGBmfifmdEpbrqiaqVy9mbRIcc85GXVyrIGWLZ2wnmNFsZJVOfwHVi3ezg4gE63nsVuR0RVrXk91gXp1v62YF82tWa1KWpuV7dX2fInVMetee7A5zQNe0p0x39en1qmMvh+k+RS5YhgazF8ykIq4qYBGDOZF+ggM7NnXhgLnQHu0G81NokaR0D+d4GczkUV6YsewFM82k6U/cS6tQwGh2YVZkL5hJD8O5c6WuRWXIcE3aiuwGc4e0MdesLd0DhCcnxHw7AOYKHLbEQU6yJQ+piyn14lIcn+N50Zdt0jRJ22Vxzm2vSufhkPXPqDAcLTwfsq4c8yi755Cve1XrOOvLJgyb9nGPcqfThtdxNBUsaStbuqVkGDNXBDBnN7UiH4f5LseqbvwvMsDqzW2Yi7Zc5GFt/LxvCSNCKAvbXqoBkXy353PahlFKGWtrPY+AUcgjSHq3L6bukyk0b9ozpIwkndXaq7OymfNc0jVVpFQgXgoHGxdJqUpgedJNeXwY5vJWy1qkdttXVPPVDXhjmaUyyTAxMfOoTam+H0ZSoQfcxbt0UvTvwnmo7KXwZ5MSIw+W6FPoQu/BtA8S8pOZtCj1ZGOe5I6+O6Rz2XAKVSxPaPKZmG8PWKitzSbmrJdlXVsxy+nAxFw0Op85ZSUwY3uOV+CFQZiLROchWjaxjOgosCQ2FtW8spbrVa8QPF2D4RTyEPKpmGVt7BERoIrzW23TOdyYeWUH5MDcocgFwNw5gIwvmepEb/2ijrkI3XmyTtTiWJhvss42T5hcjkevd74Jc96oESeoLSyYbxFuVYG5Tlbbmmmu+M6eWsPcm6FdOLHQCw6GGXEyk8rgkNF9sgnzsDJkLJjV7ZEFc50481jK8cSfjBxgVMz9mzxFPQ6GGcEzlTCpgCW3bZhrfZFEOosFc6VujyyYW12ZUhWfsSCIoNJTyBg7viRWMEfqWLbl2R0RM+wmm9uRMkBmmtA3YNb2LgkLk9FyntVbC+a2gVYPBOYHVbNoq77vSqL8N4SueUdhaUHVZ9nzZT2PyjvGjOP3AkLJlGcVKocq0imieUjpJCj5jjVt2JoIgkbXlUVA56yebcCsRBXRpotrznk9Rk4F1IJZ0mmSV2cI5sDJQmnHMqqn/Hme4eUAmfvQs4gwlXkdPxqCMHO8DNAkyyd/Bq+jBBdl6jv1fZQnlJG0j0oReAGe9B+LGeKQDSVMHef+mAc8BliHVfj4zpgdM2H3mE9o+hEzRxMCCfG8WyPTK0iFWQV+WzUorc5SeBl9kZA7dsjdcd/Boa7gBdMNOIgr0Z9sxfzzb4D5Frk8YVKnmV0n3pgVQo3eBnVVmo0+JoRNsnGMPRERzSumzM8inhRqoVuGtZzYa/ReqO3J4ckjhRx8ti4MzD9slemtv26V26romCEKW606Rx6wUbwxR7g1TWuci69gzJjylAjNwabj5QFM6PLe09VZkaAP6pSVKGU0H3wJ80eIjhnOVKjTXa5ta/hixqdRwrXwIYw51ZoK60pmHkjFEzNs/x4zeotZDo4h9zVMCAfCnEM3xumECk4W1cwX84CGxeqOJV4pdVdruUoE9QJROlDbDU3S8lJpeQzOXLQOHwgztCmuitypWAxJb8xw4MramiB4NGsjFg0865kQvPzHakGce6q3CrqOdeMDApXBtjwSZnB2oZgw0GkWBL6Y0UGM9fojY0X3wIFzwhHXkgGyuTD4mI+dM2wQB4E1ARw7gPJ8CfO/Nsr//jm+9eNG+eV7R7vOYmJGO8kwqmQ8gUDviRmps+FqORBm44w1PLIPPGQ/LWa4DGYa/9Xa+hesTa6QKJi15eL8Jcx/2Cj/njB/t1F+3IoZWhWUsBxtQS7/8cNcwBitbquCWOp6LyzNqT38A4amGHnY80FoZYKG8e5SGWBWl6rjoTDL6ALQX8AHKhJ5Ys7eDUQpgNnYBIWll1pfxQ7vpYAFtsIDwhr92hsoWOCIY0XruyB3KMwwesS6JtVO0EY8MSNF5s2BG1COjaPRgMuybzYJmM7p8p8KDefxTdI8lWxBNXSd9IXxTgTTY2GG6ILF6gQXh2Tlh5lbZj6HoK0LPSQBYLms4N7AXBuxRKzBaz70P9edEpZp/ViYwaWxrIUyngDSeGKGieHdHUVK9Igita5grbwcpOLl3NjjJiwEBJW5MmkyyBcPihnh6pU0qHKemNtfF7PrxoynifmWt0bECgmkVl2+xQw3ExwVM1djwgQB3CKemJNfF7PLwwIrbQr/5D3TB3TAyqUY7zEffzTDyjUaUNKQxod6t47mDWuzgVm2t3NtNlWw+c2O6CNalKzasDYfVAXDcfctCjXAVuvWtdlptwhxY0YqmOvCDNSb1Ad5F+qh2nNf7d72vwh6yDENqhtyL7waQe5a4LHkaVDBoKG+drN57hb8kqn1VeSxMsd7/VSjfgLGlc85ndCQ4pjukVGkCUUjuXFAcNU8MaPWdB6z1FKamGGsOk6DoGnddqNG0eIRPftSYay67q+0rN6HwwxsK+FQUjf0PTFDa767oWgFM1jFDsck7Hbab1rgOOh+tspAwXLpdZBAzhCHwwy6a9haFDBvzBBC6L1DZWJGW8P2W+XQJqZDA8ChB5OXrUYrgVUHiyVSqPjxMKN9OPFXaQ3fjUjZmN77zSZmdK2csa0xCuyp2Y7oGXnM3k1YCYxbgSYBHY3Kb3odY9effDRmPfxd90D5YkbXiK0rYSuYkb5u7Ssw2lcuF0RO7gkzivm3mVRQPxy+6IHZePLZmAsNswbJFzO6AoH4xYJZbrhBSNQjNJOgCVnskFvGNCzw82hGs7at70DPQl/0mrT1nvbZmLl2z5tukPpGdiLL2eZwysWMuYYZX/prLvFoF7IS29x3Y4DCod5l8KJ5hhjTNlrtmVcAL1o3tCefjVm7NltfwLwxF+icEkn08XyXn13DjMtCAlWZ5hU8k5eBF2mjqdzI7bqocfjyUabVDu1G43VgBTPEMehG34djrpXRrE+4/qcu8Nka9dRF/Ayo/XyzLmiGHY+jolj9KEQ9QFahGH8eKsMjGs5gSW54S5rioxxDi2LL8cK9ghnWBNKIphqminw4ZqUZjC1Af8y50l1oU0Vx/ZLh3o6E/DCjoL4xRVDei1cWedE3FK8JksioWBDalFk+n9eKkEIpR5uyVUlI20f5XC68Va1Y6iuY8ZXxTT/WsGiTXWAebKeTtmPGp1+mZ5SRMGTLfR+emG8l1fJIX8KU2AF0PGrRH6dbbNrm9THUGcAdqp6BJoROeSo+cKZsfa5gznFWYw0JI/vADHcXWOzRLeeb+5XTwb6Y+btT7IoDDAfwqmEkirr/XL2rYKyb6iJfwaxHJUEjfDxmUERMv+8WzFwdimpbeGK+5cYNz1pGWIvSrUEETlHNTDZqYq0oa5gLoy/vBTNyERj2yaZLKfjDOZ69Ma/fPULUn5hwYk61/rp69wgztkRXMBs/DrEbzNLWtMRgbbti5ha5bh/xxzxqsy56VDtC6cCsG2NjytA10xDTml7FbFwovxvMYuPBsuuwEbP2K6moLYV544H5NtjvBXtlos02hS0doYnFI54/HAVrzcSrmG95ovaYj8LM5ls1KLNg5m06/QqkZUMgJ5bfiMxS8U+LvyvWL9N72bask215F++ma79tFCUpVbCMBrLp8roNfcgo1r4ISVvH8Yq4YkzLkzLLQY1Xe8gfx0xt/vnX2gT5jJcPfg7m+VaNUWyNEEeTWAYBj6SA6prL/1l3Keqsbcj0+9ZjtwqTR4GAxvLd9Q3L/F4mwWiOvTJ52S2tkgku4PCsXrbU+D1Gw6btVxzqdVS9jPixZOMloWFSZo74MKi0PUH+GMvG5kyW3vcRmH9b4XlcZPe+vz+zwX0d7jup8yF6vjLJinj9/l1e5/GQZVGc16vpUMmeY+KvFmwuW/Hq5SiTE2I+o1yYTyEX5lPIhfkUcmE+hVyYTyEX5lPIhfkUcmE+hVyYTyEX5lPIhfkUcmE+hVyYTyEX5lPIhfkUcmE+hVyYTyFfu0/7Pxvlvxfmbyt/2SrTW3/eKt+4lmeX/wPZp+baaYFr/A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4344" name="Picture 8" descr="Image result for ora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888" y="2788571"/>
            <a:ext cx="2084206" cy="29595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0" descr="Image result for ib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4348" name="Picture 12" descr="Image result for ib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8295" y="2630543"/>
            <a:ext cx="1044021" cy="6120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517" y="2744448"/>
            <a:ext cx="1589219" cy="340080"/>
          </a:xfrm>
          <a:prstGeom prst="rect">
            <a:avLst/>
          </a:prstGeom>
        </p:spPr>
      </p:pic>
      <p:grpSp>
        <p:nvGrpSpPr>
          <p:cNvPr id="17" name="Group 16"/>
          <p:cNvGrpSpPr/>
          <p:nvPr/>
        </p:nvGrpSpPr>
        <p:grpSpPr>
          <a:xfrm>
            <a:off x="499428" y="5344391"/>
            <a:ext cx="8226425" cy="846000"/>
            <a:chOff x="666469" y="4808580"/>
            <a:chExt cx="6941468" cy="846000"/>
          </a:xfrm>
        </p:grpSpPr>
        <p:sp>
          <p:nvSpPr>
            <p:cNvPr id="21" name="Rectangle 20"/>
            <p:cNvSpPr/>
            <p:nvPr/>
          </p:nvSpPr>
          <p:spPr>
            <a:xfrm>
              <a:off x="666469" y="4808580"/>
              <a:ext cx="6941468" cy="846000"/>
            </a:xfrm>
            <a:prstGeom prst="rect">
              <a:avLst/>
            </a:prstGeom>
            <a:solidFill>
              <a:schemeClr val="accent1">
                <a:lumMod val="20000"/>
                <a:lumOff val="80000"/>
                <a:alpha val="7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nl-NL" sz="2400" dirty="0" smtClean="0">
                  <a:solidFill>
                    <a:schemeClr val="tx1"/>
                  </a:solidFill>
                </a:rPr>
                <a:t>Op termijn allicht best naar </a:t>
              </a:r>
              <a:r>
                <a:rPr lang="nl-NL" sz="2400" dirty="0">
                  <a:solidFill>
                    <a:schemeClr val="tx1"/>
                  </a:solidFill>
                </a:rPr>
                <a:t>een </a:t>
              </a:r>
              <a:r>
                <a:rPr lang="nl-NL" sz="2400" dirty="0" smtClean="0">
                  <a:solidFill>
                    <a:schemeClr val="tx1"/>
                  </a:solidFill>
                </a:rPr>
                <a:t>overheids-</a:t>
              </a:r>
              <a:r>
                <a:rPr lang="nl-NL" sz="2400" dirty="0" err="1" smtClean="0">
                  <a:solidFill>
                    <a:schemeClr val="tx1"/>
                  </a:solidFill>
                </a:rPr>
                <a:t>BaaS</a:t>
              </a:r>
              <a:endParaRPr lang="nl-NL" sz="2400" dirty="0">
                <a:solidFill>
                  <a:schemeClr val="tx1"/>
                </a:solidFill>
              </a:endParaRPr>
            </a:p>
          </p:txBody>
        </p:sp>
        <p:pic>
          <p:nvPicPr>
            <p:cNvPr id="14350" name="Picture 14" descr="Image result for gclou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268" y="4919370"/>
              <a:ext cx="1081206" cy="624419"/>
            </a:xfrm>
            <a:prstGeom prst="rect">
              <a:avLst/>
            </a:prstGeom>
            <a:noFill/>
            <a:extLst>
              <a:ext uri="{909E8E84-426E-40DD-AFC4-6F175D3DCCD1}">
                <a14:hiddenFill xmlns:a14="http://schemas.microsoft.com/office/drawing/2010/main">
                  <a:solidFill>
                    <a:srgbClr val="FFFFFF"/>
                  </a:solidFill>
                </a14:hiddenFill>
              </a:ext>
            </a:extLst>
          </p:spPr>
        </p:pic>
      </p:grpSp>
      <p:pic>
        <p:nvPicPr>
          <p:cNvPr id="14352" name="Picture 16" descr="Image result for hp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937" y="2590676"/>
            <a:ext cx="647624" cy="647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2775" y="1007673"/>
            <a:ext cx="7817340" cy="830997"/>
          </a:xfrm>
          <a:prstGeom prst="rect">
            <a:avLst/>
          </a:prstGeom>
          <a:noFill/>
        </p:spPr>
        <p:txBody>
          <a:bodyPr wrap="square" rtlCol="0">
            <a:spAutoFit/>
          </a:bodyPr>
          <a:lstStyle/>
          <a:p>
            <a:pPr algn="ctr"/>
            <a:r>
              <a:rPr lang="nl-BE" sz="2400" b="1" dirty="0" smtClean="0">
                <a:solidFill>
                  <a:schemeClr val="accent1"/>
                </a:solidFill>
              </a:rPr>
              <a:t>Vaststelling: opzetten eenvoudige blockchain infrastructuur kan al erg complex zijn</a:t>
            </a:r>
            <a:endParaRPr lang="fr-BE" sz="2400" b="1" dirty="0">
              <a:solidFill>
                <a:schemeClr val="accent1"/>
              </a:solidFill>
            </a:endParaRPr>
          </a:p>
        </p:txBody>
      </p:sp>
      <p:sp>
        <p:nvSpPr>
          <p:cNvPr id="18" name="Rectangle 17"/>
          <p:cNvSpPr/>
          <p:nvPr/>
        </p:nvSpPr>
        <p:spPr>
          <a:xfrm>
            <a:off x="379721" y="3465036"/>
            <a:ext cx="4232920" cy="1477328"/>
          </a:xfrm>
          <a:prstGeom prst="rect">
            <a:avLst/>
          </a:prstGeom>
        </p:spPr>
        <p:txBody>
          <a:bodyPr wrap="square">
            <a:spAutoFit/>
          </a:bodyPr>
          <a:lstStyle/>
          <a:p>
            <a:r>
              <a:rPr lang="nl-BE" b="1" dirty="0" smtClean="0"/>
              <a:t>Voordelen</a:t>
            </a:r>
          </a:p>
          <a:p>
            <a:pPr marL="285750" indent="-285750">
              <a:buFontTx/>
              <a:buChar char="-"/>
            </a:pPr>
            <a:r>
              <a:rPr lang="nl-BE" dirty="0"/>
              <a:t>c</a:t>
            </a:r>
            <a:r>
              <a:rPr lang="nl-BE" dirty="0" smtClean="0"/>
              <a:t>omplexiteit </a:t>
            </a:r>
            <a:r>
              <a:rPr lang="nl-BE" dirty="0"/>
              <a:t>infrastructuur verborgen </a:t>
            </a:r>
          </a:p>
          <a:p>
            <a:pPr marL="285750" indent="-285750">
              <a:buFontTx/>
              <a:buChar char="-"/>
            </a:pPr>
            <a:r>
              <a:rPr lang="nl-BE" dirty="0"/>
              <a:t>f</a:t>
            </a:r>
            <a:r>
              <a:rPr lang="nl-BE" dirty="0" smtClean="0"/>
              <a:t>ocus </a:t>
            </a:r>
            <a:r>
              <a:rPr lang="nl-BE" dirty="0"/>
              <a:t>op </a:t>
            </a:r>
            <a:r>
              <a:rPr lang="nl-BE" dirty="0" err="1" smtClean="0"/>
              <a:t>applicatieve</a:t>
            </a:r>
            <a:r>
              <a:rPr lang="nl-BE" dirty="0" smtClean="0"/>
              <a:t> luik</a:t>
            </a:r>
          </a:p>
          <a:p>
            <a:pPr marL="285750" indent="-285750">
              <a:buFontTx/>
              <a:buChar char="-"/>
            </a:pPr>
            <a:r>
              <a:rPr lang="nl-BE" dirty="0"/>
              <a:t>s</a:t>
            </a:r>
            <a:r>
              <a:rPr lang="nl-BE" dirty="0" smtClean="0"/>
              <a:t>neller en goedkoper </a:t>
            </a:r>
          </a:p>
          <a:p>
            <a:pPr marL="285750" indent="-285750">
              <a:buFontTx/>
              <a:buChar char="-"/>
            </a:pPr>
            <a:r>
              <a:rPr lang="nl-BE" dirty="0"/>
              <a:t>h</a:t>
            </a:r>
            <a:r>
              <a:rPr lang="nl-BE" dirty="0" smtClean="0"/>
              <a:t>ogere security</a:t>
            </a:r>
          </a:p>
        </p:txBody>
      </p:sp>
      <p:sp>
        <p:nvSpPr>
          <p:cNvPr id="24" name="Rectangle 23"/>
          <p:cNvSpPr/>
          <p:nvPr/>
        </p:nvSpPr>
        <p:spPr>
          <a:xfrm>
            <a:off x="4752982" y="3465036"/>
            <a:ext cx="4232920" cy="1754326"/>
          </a:xfrm>
          <a:prstGeom prst="rect">
            <a:avLst/>
          </a:prstGeom>
        </p:spPr>
        <p:txBody>
          <a:bodyPr wrap="square">
            <a:spAutoFit/>
          </a:bodyPr>
          <a:lstStyle/>
          <a:p>
            <a:r>
              <a:rPr lang="nl-BE" b="1" dirty="0" smtClean="0"/>
              <a:t>Nadelen</a:t>
            </a:r>
          </a:p>
          <a:p>
            <a:pPr marL="285750" indent="-285750">
              <a:buFontTx/>
              <a:buChar char="-"/>
            </a:pPr>
            <a:r>
              <a:rPr lang="nl-NL" dirty="0"/>
              <a:t>a</a:t>
            </a:r>
            <a:r>
              <a:rPr lang="nl-NL" dirty="0" smtClean="0"/>
              <a:t>fhankelijkheid </a:t>
            </a:r>
            <a:r>
              <a:rPr lang="nl-NL" dirty="0" err="1" smtClean="0"/>
              <a:t>BaaS</a:t>
            </a:r>
            <a:r>
              <a:rPr lang="nl-NL" dirty="0" smtClean="0"/>
              <a:t> provider</a:t>
            </a:r>
            <a:br>
              <a:rPr lang="nl-NL" dirty="0" smtClean="0"/>
            </a:br>
            <a:r>
              <a:rPr lang="nl-NL" dirty="0" smtClean="0"/>
              <a:t>“</a:t>
            </a:r>
            <a:r>
              <a:rPr lang="nl-NL" i="1" dirty="0"/>
              <a:t>w</a:t>
            </a:r>
            <a:r>
              <a:rPr lang="nl-NL" i="1" dirty="0" smtClean="0"/>
              <a:t>e </a:t>
            </a:r>
            <a:r>
              <a:rPr lang="nl-NL" i="1" dirty="0"/>
              <a:t>vertrouwen elkaar niet, maar wel de </a:t>
            </a:r>
            <a:r>
              <a:rPr lang="nl-NL" i="1" dirty="0" err="1" smtClean="0"/>
              <a:t>BaaS</a:t>
            </a:r>
            <a:r>
              <a:rPr lang="nl-NL" i="1" dirty="0" smtClean="0"/>
              <a:t> aanbieder</a:t>
            </a:r>
            <a:r>
              <a:rPr lang="nl-NL" dirty="0" smtClean="0"/>
              <a:t>“</a:t>
            </a:r>
          </a:p>
          <a:p>
            <a:pPr marL="285750" indent="-285750">
              <a:buFontTx/>
              <a:buChar char="-"/>
            </a:pPr>
            <a:r>
              <a:rPr lang="nl-NL" dirty="0"/>
              <a:t>b</a:t>
            </a:r>
            <a:r>
              <a:rPr lang="nl-NL" dirty="0" smtClean="0"/>
              <a:t>lockchain-</a:t>
            </a:r>
            <a:r>
              <a:rPr lang="nl-NL" dirty="0" err="1" smtClean="0"/>
              <a:t>technologiespecifiek</a:t>
            </a:r>
            <a:r>
              <a:rPr lang="nl-NL" dirty="0" smtClean="0"/>
              <a:t> </a:t>
            </a:r>
          </a:p>
          <a:p>
            <a:pPr marL="285750" indent="-285750">
              <a:buFontTx/>
              <a:buChar char="-"/>
            </a:pPr>
            <a:r>
              <a:rPr lang="nl-NL" dirty="0"/>
              <a:t>r</a:t>
            </a:r>
            <a:r>
              <a:rPr lang="nl-NL" dirty="0" smtClean="0"/>
              <a:t>ecente ontwikkeling</a:t>
            </a:r>
            <a:endParaRPr lang="nl-NL" dirty="0"/>
          </a:p>
        </p:txBody>
      </p:sp>
      <p:cxnSp>
        <p:nvCxnSpPr>
          <p:cNvPr id="25" name="Straight Connector 24"/>
          <p:cNvCxnSpPr/>
          <p:nvPr/>
        </p:nvCxnSpPr>
        <p:spPr>
          <a:xfrm flipH="1">
            <a:off x="4560510" y="3485355"/>
            <a:ext cx="1070" cy="17340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833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859892" y="3837099"/>
            <a:ext cx="3937064" cy="2061157"/>
          </a:xfrm>
          <a:prstGeom prst="roundRect">
            <a:avLst>
              <a:gd name="adj" fmla="val 59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ounded Rectangle 26"/>
          <p:cNvSpPr/>
          <p:nvPr/>
        </p:nvSpPr>
        <p:spPr>
          <a:xfrm>
            <a:off x="5090160" y="1337716"/>
            <a:ext cx="3312159" cy="1794273"/>
          </a:xfrm>
          <a:prstGeom prst="roundRect">
            <a:avLst>
              <a:gd name="adj" fmla="val 59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Rounded Rectangle 21"/>
          <p:cNvSpPr/>
          <p:nvPr/>
        </p:nvSpPr>
        <p:spPr>
          <a:xfrm>
            <a:off x="348260" y="1546335"/>
            <a:ext cx="4145280" cy="3400555"/>
          </a:xfrm>
          <a:prstGeom prst="roundRect">
            <a:avLst>
              <a:gd name="adj" fmla="val 59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Slide Number Placeholder 3"/>
          <p:cNvSpPr>
            <a:spLocks noGrp="1"/>
          </p:cNvSpPr>
          <p:nvPr>
            <p:ph type="sldNum" sz="quarter" idx="12"/>
          </p:nvPr>
        </p:nvSpPr>
        <p:spPr/>
        <p:txBody>
          <a:bodyPr/>
          <a:lstStyle/>
          <a:p>
            <a:fld id="{13B540AB-6939-4937-A918-1D15FF1C7CE3}" type="slidenum">
              <a:rPr lang="nl-BE" smtClean="0"/>
              <a:pPr/>
              <a:t>31</a:t>
            </a:fld>
            <a:endParaRPr lang="nl-BE" dirty="0"/>
          </a:p>
        </p:txBody>
      </p:sp>
      <p:sp>
        <p:nvSpPr>
          <p:cNvPr id="2" name="Title 1"/>
          <p:cNvSpPr>
            <a:spLocks noGrp="1"/>
          </p:cNvSpPr>
          <p:nvPr>
            <p:ph type="title"/>
          </p:nvPr>
        </p:nvSpPr>
        <p:spPr/>
        <p:txBody>
          <a:bodyPr/>
          <a:lstStyle/>
          <a:p>
            <a:r>
              <a:rPr lang="nl-BE" dirty="0" smtClean="0"/>
              <a:t>Toekomstig blockchain </a:t>
            </a:r>
            <a:r>
              <a:rPr lang="nl-BE" dirty="0"/>
              <a:t>l</a:t>
            </a:r>
            <a:r>
              <a:rPr lang="nl-BE" dirty="0" smtClean="0"/>
              <a:t>andschap</a:t>
            </a:r>
            <a:endParaRPr lang="fr-BE" dirty="0"/>
          </a:p>
        </p:txBody>
      </p:sp>
      <p:pic>
        <p:nvPicPr>
          <p:cNvPr id="5"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1653" y="4863674"/>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800954" y="3599273"/>
            <a:ext cx="1660866" cy="998528"/>
          </a:xfrm>
          <a:prstGeom prst="cloud">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solidFill>
                  <a:schemeClr val="tx1"/>
                </a:solidFill>
              </a:rPr>
              <a:t>BaaS</a:t>
            </a:r>
            <a:r>
              <a:rPr lang="nl-BE" dirty="0" smtClean="0">
                <a:solidFill>
                  <a:schemeClr val="tx1"/>
                </a:solidFill>
              </a:rPr>
              <a:t> </a:t>
            </a:r>
            <a:br>
              <a:rPr lang="nl-BE" dirty="0" smtClean="0">
                <a:solidFill>
                  <a:schemeClr val="tx1"/>
                </a:solidFill>
              </a:rPr>
            </a:br>
            <a:r>
              <a:rPr lang="nl-BE" dirty="0" smtClean="0">
                <a:solidFill>
                  <a:schemeClr val="tx1"/>
                </a:solidFill>
              </a:rPr>
              <a:t>Provider</a:t>
            </a:r>
            <a:br>
              <a:rPr lang="nl-BE" dirty="0" smtClean="0">
                <a:solidFill>
                  <a:schemeClr val="tx1"/>
                </a:solidFill>
              </a:rPr>
            </a:br>
            <a:r>
              <a:rPr lang="nl-BE" dirty="0" smtClean="0">
                <a:solidFill>
                  <a:schemeClr val="tx1"/>
                </a:solidFill>
              </a:rPr>
              <a:t>C</a:t>
            </a:r>
            <a:endParaRPr lang="fr-BE" dirty="0">
              <a:solidFill>
                <a:schemeClr val="tx1"/>
              </a:solidFill>
            </a:endParaRPr>
          </a:p>
        </p:txBody>
      </p:sp>
      <p:pic>
        <p:nvPicPr>
          <p:cNvPr id="14"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7858" y="4487227"/>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25219" y="1546334"/>
            <a:ext cx="1896673" cy="523220"/>
          </a:xfrm>
          <a:prstGeom prst="rect">
            <a:avLst/>
          </a:prstGeom>
          <a:noFill/>
        </p:spPr>
        <p:txBody>
          <a:bodyPr wrap="none" rtlCol="0">
            <a:spAutoFit/>
          </a:bodyPr>
          <a:lstStyle/>
          <a:p>
            <a:r>
              <a:rPr lang="nl-BE" sz="2800" b="1" dirty="0" smtClean="0"/>
              <a:t>Public </a:t>
            </a:r>
            <a:r>
              <a:rPr lang="nl-BE" sz="2800" b="1" dirty="0" err="1" smtClean="0"/>
              <a:t>BaaS</a:t>
            </a:r>
            <a:endParaRPr lang="fr-BE" sz="2800" b="1" dirty="0"/>
          </a:p>
        </p:txBody>
      </p:sp>
      <p:sp>
        <p:nvSpPr>
          <p:cNvPr id="16" name="TextBox 15"/>
          <p:cNvSpPr txBox="1"/>
          <p:nvPr/>
        </p:nvSpPr>
        <p:spPr>
          <a:xfrm>
            <a:off x="5381923" y="1373615"/>
            <a:ext cx="2728632" cy="523220"/>
          </a:xfrm>
          <a:prstGeom prst="rect">
            <a:avLst/>
          </a:prstGeom>
          <a:noFill/>
        </p:spPr>
        <p:txBody>
          <a:bodyPr wrap="none" rtlCol="0">
            <a:spAutoFit/>
          </a:bodyPr>
          <a:lstStyle/>
          <a:p>
            <a:r>
              <a:rPr lang="nl-BE" sz="2800" b="1" dirty="0" smtClean="0"/>
              <a:t>Community </a:t>
            </a:r>
            <a:r>
              <a:rPr lang="nl-BE" sz="2800" b="1" dirty="0" err="1" smtClean="0"/>
              <a:t>BaaS</a:t>
            </a:r>
            <a:endParaRPr lang="fr-BE" sz="2800" b="1" dirty="0"/>
          </a:p>
        </p:txBody>
      </p:sp>
      <p:sp>
        <p:nvSpPr>
          <p:cNvPr id="18" name="TextBox 17"/>
          <p:cNvSpPr txBox="1"/>
          <p:nvPr/>
        </p:nvSpPr>
        <p:spPr>
          <a:xfrm>
            <a:off x="5269795" y="3855601"/>
            <a:ext cx="3132524" cy="523220"/>
          </a:xfrm>
          <a:prstGeom prst="rect">
            <a:avLst/>
          </a:prstGeom>
          <a:noFill/>
        </p:spPr>
        <p:txBody>
          <a:bodyPr wrap="none" rtlCol="0">
            <a:spAutoFit/>
          </a:bodyPr>
          <a:lstStyle/>
          <a:p>
            <a:r>
              <a:rPr lang="nl-BE" sz="2800" b="1" dirty="0" smtClean="0"/>
              <a:t>Eigen infrastructuur</a:t>
            </a:r>
            <a:endParaRPr lang="fr-BE" sz="2800" b="1" dirty="0"/>
          </a:p>
        </p:txBody>
      </p:sp>
      <p:sp>
        <p:nvSpPr>
          <p:cNvPr id="19" name="Cloud 18"/>
          <p:cNvSpPr/>
          <p:nvPr/>
        </p:nvSpPr>
        <p:spPr>
          <a:xfrm>
            <a:off x="488534" y="2343595"/>
            <a:ext cx="1660866" cy="998528"/>
          </a:xfrm>
          <a:prstGeom prst="cloud">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solidFill>
                  <a:schemeClr val="tx1"/>
                </a:solidFill>
              </a:rPr>
              <a:t>BaaS</a:t>
            </a:r>
            <a:r>
              <a:rPr lang="nl-BE" dirty="0" smtClean="0">
                <a:solidFill>
                  <a:schemeClr val="tx1"/>
                </a:solidFill>
              </a:rPr>
              <a:t> </a:t>
            </a:r>
            <a:br>
              <a:rPr lang="nl-BE" dirty="0" smtClean="0">
                <a:solidFill>
                  <a:schemeClr val="tx1"/>
                </a:solidFill>
              </a:rPr>
            </a:br>
            <a:r>
              <a:rPr lang="nl-BE" dirty="0" smtClean="0">
                <a:solidFill>
                  <a:schemeClr val="tx1"/>
                </a:solidFill>
              </a:rPr>
              <a:t>Provider</a:t>
            </a:r>
            <a:br>
              <a:rPr lang="nl-BE" dirty="0" smtClean="0">
                <a:solidFill>
                  <a:schemeClr val="tx1"/>
                </a:solidFill>
              </a:rPr>
            </a:br>
            <a:r>
              <a:rPr lang="nl-BE" dirty="0" smtClean="0">
                <a:solidFill>
                  <a:schemeClr val="tx1"/>
                </a:solidFill>
              </a:rPr>
              <a:t>A</a:t>
            </a:r>
            <a:endParaRPr lang="fr-BE" dirty="0">
              <a:solidFill>
                <a:schemeClr val="tx1"/>
              </a:solidFill>
            </a:endParaRPr>
          </a:p>
        </p:txBody>
      </p:sp>
      <p:sp>
        <p:nvSpPr>
          <p:cNvPr id="20" name="Cloud 19"/>
          <p:cNvSpPr/>
          <p:nvPr/>
        </p:nvSpPr>
        <p:spPr>
          <a:xfrm>
            <a:off x="2651049" y="2842859"/>
            <a:ext cx="1660866" cy="998528"/>
          </a:xfrm>
          <a:prstGeom prst="cloud">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solidFill>
                  <a:schemeClr val="tx1"/>
                </a:solidFill>
              </a:rPr>
              <a:t>BaaS</a:t>
            </a:r>
            <a:r>
              <a:rPr lang="nl-BE" dirty="0" smtClean="0">
                <a:solidFill>
                  <a:schemeClr val="tx1"/>
                </a:solidFill>
              </a:rPr>
              <a:t> </a:t>
            </a:r>
            <a:br>
              <a:rPr lang="nl-BE" dirty="0" smtClean="0">
                <a:solidFill>
                  <a:schemeClr val="tx1"/>
                </a:solidFill>
              </a:rPr>
            </a:br>
            <a:r>
              <a:rPr lang="nl-BE" dirty="0" smtClean="0">
                <a:solidFill>
                  <a:schemeClr val="tx1"/>
                </a:solidFill>
              </a:rPr>
              <a:t>Provider</a:t>
            </a:r>
            <a:br>
              <a:rPr lang="nl-BE" dirty="0" smtClean="0">
                <a:solidFill>
                  <a:schemeClr val="tx1"/>
                </a:solidFill>
              </a:rPr>
            </a:br>
            <a:r>
              <a:rPr lang="nl-BE" dirty="0" smtClean="0">
                <a:solidFill>
                  <a:schemeClr val="tx1"/>
                </a:solidFill>
              </a:rPr>
              <a:t>B</a:t>
            </a:r>
            <a:endParaRPr lang="fr-BE" dirty="0">
              <a:solidFill>
                <a:schemeClr val="tx1"/>
              </a:solidFill>
            </a:endParaRPr>
          </a:p>
        </p:txBody>
      </p:sp>
      <p:sp>
        <p:nvSpPr>
          <p:cNvPr id="21" name="Cloud 20"/>
          <p:cNvSpPr/>
          <p:nvPr/>
        </p:nvSpPr>
        <p:spPr>
          <a:xfrm>
            <a:off x="5931225" y="1947355"/>
            <a:ext cx="1660866" cy="998528"/>
          </a:xfrm>
          <a:prstGeom prst="cloud">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solidFill>
                  <a:schemeClr val="tx1"/>
                </a:solidFill>
              </a:rPr>
              <a:t>BaaS</a:t>
            </a:r>
            <a:r>
              <a:rPr lang="nl-BE" dirty="0" smtClean="0">
                <a:solidFill>
                  <a:schemeClr val="tx1"/>
                </a:solidFill>
              </a:rPr>
              <a:t> </a:t>
            </a:r>
            <a:br>
              <a:rPr lang="nl-BE" dirty="0" smtClean="0">
                <a:solidFill>
                  <a:schemeClr val="tx1"/>
                </a:solidFill>
              </a:rPr>
            </a:br>
            <a:r>
              <a:rPr lang="nl-BE" dirty="0" smtClean="0">
                <a:solidFill>
                  <a:schemeClr val="tx1"/>
                </a:solidFill>
              </a:rPr>
              <a:t>Provider</a:t>
            </a:r>
            <a:endParaRPr lang="fr-BE" dirty="0">
              <a:solidFill>
                <a:schemeClr val="tx1"/>
              </a:solidFill>
            </a:endParaRPr>
          </a:p>
        </p:txBody>
      </p:sp>
      <p:pic>
        <p:nvPicPr>
          <p:cNvPr id="15362" name="Picture 2" descr="Image result for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673" y="5203308"/>
            <a:ext cx="403255" cy="6234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ser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513" y="4837236"/>
            <a:ext cx="403255" cy="62341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4357" y="3383676"/>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1695" y="4209103"/>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descr="Image result for belgium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7265" y="2879989"/>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d30y9cdsu7xlg0.cloudfront.net/png/225592-200.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8157" y="4706207"/>
            <a:ext cx="661714" cy="661714"/>
          </a:xfrm>
          <a:prstGeom prst="rect">
            <a:avLst/>
          </a:prstGeom>
          <a:noFill/>
          <a:extLst>
            <a:ext uri="{909E8E84-426E-40DD-AFC4-6F175D3DCCD1}">
              <a14:hiddenFill xmlns:a14="http://schemas.microsoft.com/office/drawing/2010/main">
                <a:solidFill>
                  <a:srgbClr val="FFFFFF"/>
                </a:solidFill>
              </a14:hiddenFill>
            </a:ext>
          </a:extLst>
        </p:spPr>
      </p:pic>
      <p:sp>
        <p:nvSpPr>
          <p:cNvPr id="32" name="Cloud 31"/>
          <p:cNvSpPr/>
          <p:nvPr/>
        </p:nvSpPr>
        <p:spPr>
          <a:xfrm>
            <a:off x="7295246" y="5074208"/>
            <a:ext cx="1337178" cy="728166"/>
          </a:xfrm>
          <a:prstGeom prst="cloud">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Private</a:t>
            </a:r>
            <a:br>
              <a:rPr lang="nl-BE" dirty="0" smtClean="0">
                <a:solidFill>
                  <a:schemeClr val="tx1"/>
                </a:solidFill>
              </a:rPr>
            </a:br>
            <a:r>
              <a:rPr lang="nl-BE" dirty="0" err="1" smtClean="0">
                <a:solidFill>
                  <a:schemeClr val="tx1"/>
                </a:solidFill>
              </a:rPr>
              <a:t>BaaS</a:t>
            </a:r>
            <a:endParaRPr lang="fr-BE" dirty="0">
              <a:solidFill>
                <a:schemeClr val="tx1"/>
              </a:solidFill>
            </a:endParaRPr>
          </a:p>
        </p:txBody>
      </p:sp>
    </p:spTree>
    <p:extLst>
      <p:ext uri="{BB962C8B-B14F-4D97-AF65-F5344CB8AC3E}">
        <p14:creationId xmlns:p14="http://schemas.microsoft.com/office/powerpoint/2010/main" val="2393337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pPr/>
              <a:t>32</a:t>
            </a:fld>
            <a:endParaRPr lang="nl-BE" dirty="0"/>
          </a:p>
        </p:txBody>
      </p:sp>
      <p:sp>
        <p:nvSpPr>
          <p:cNvPr id="2" name="Title 1"/>
          <p:cNvSpPr>
            <a:spLocks noGrp="1"/>
          </p:cNvSpPr>
          <p:nvPr>
            <p:ph type="title"/>
          </p:nvPr>
        </p:nvSpPr>
        <p:spPr/>
        <p:txBody>
          <a:bodyPr/>
          <a:lstStyle/>
          <a:p>
            <a:r>
              <a:rPr lang="nl-BE" smtClean="0"/>
              <a:t>Drie niveau’s</a:t>
            </a:r>
            <a:endParaRPr lang="nl-BE" dirty="0"/>
          </a:p>
        </p:txBody>
      </p:sp>
      <p:sp>
        <p:nvSpPr>
          <p:cNvPr id="11" name="Rectangle 10"/>
          <p:cNvSpPr/>
          <p:nvPr/>
        </p:nvSpPr>
        <p:spPr>
          <a:xfrm>
            <a:off x="1270000" y="1381760"/>
            <a:ext cx="6776720" cy="121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dirty="0">
                <a:solidFill>
                  <a:schemeClr val="bg1"/>
                </a:solidFill>
              </a:rPr>
              <a:t>Business</a:t>
            </a:r>
            <a:r>
              <a:rPr lang="nl-BE" dirty="0"/>
              <a:t/>
            </a:r>
            <a:br>
              <a:rPr lang="nl-BE" dirty="0"/>
            </a:br>
            <a:r>
              <a:rPr lang="nl-BE" sz="2400" dirty="0"/>
              <a:t>Wanneer kan blockchain resulteren in toegevoegde waarde ?</a:t>
            </a:r>
            <a:endParaRPr lang="fr-BE" dirty="0"/>
          </a:p>
        </p:txBody>
      </p:sp>
      <p:sp>
        <p:nvSpPr>
          <p:cNvPr id="12" name="Rectangle 11"/>
          <p:cNvSpPr/>
          <p:nvPr/>
        </p:nvSpPr>
        <p:spPr>
          <a:xfrm>
            <a:off x="1270000" y="3037840"/>
            <a:ext cx="677672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Toepassingen</a:t>
            </a:r>
            <a:br>
              <a:rPr lang="nl-NL" sz="2800" b="1" dirty="0">
                <a:solidFill>
                  <a:schemeClr val="bg1"/>
                </a:solidFill>
              </a:rPr>
            </a:br>
            <a:r>
              <a:rPr lang="nl-NL" sz="2400" dirty="0">
                <a:solidFill>
                  <a:schemeClr val="bg1"/>
                </a:solidFill>
              </a:rPr>
              <a:t>Kunnen we het stadium van de </a:t>
            </a:r>
            <a:r>
              <a:rPr lang="nl-NL" sz="2400" dirty="0" err="1">
                <a:solidFill>
                  <a:schemeClr val="bg1"/>
                </a:solidFill>
              </a:rPr>
              <a:t>PoC</a:t>
            </a:r>
            <a:r>
              <a:rPr lang="nl-NL" sz="2400" dirty="0">
                <a:solidFill>
                  <a:schemeClr val="bg1"/>
                </a:solidFill>
              </a:rPr>
              <a:t> </a:t>
            </a:r>
            <a:r>
              <a:rPr lang="nl-NL" sz="2400" dirty="0" smtClean="0">
                <a:solidFill>
                  <a:schemeClr val="bg1"/>
                </a:solidFill>
              </a:rPr>
              <a:t>ontgroeien ?</a:t>
            </a:r>
            <a:endParaRPr lang="nl-NL" sz="2400" dirty="0">
              <a:solidFill>
                <a:schemeClr val="bg1"/>
              </a:solidFill>
            </a:endParaRPr>
          </a:p>
        </p:txBody>
      </p:sp>
      <p:sp>
        <p:nvSpPr>
          <p:cNvPr id="13" name="Rectangle 12"/>
          <p:cNvSpPr/>
          <p:nvPr/>
        </p:nvSpPr>
        <p:spPr>
          <a:xfrm>
            <a:off x="1270000" y="4704080"/>
            <a:ext cx="677672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bg1"/>
                </a:solidFill>
              </a:rPr>
              <a:t>Infrastructuur</a:t>
            </a:r>
            <a:br>
              <a:rPr lang="nl-NL" sz="2800" b="1" dirty="0">
                <a:solidFill>
                  <a:schemeClr val="bg1"/>
                </a:solidFill>
              </a:rPr>
            </a:br>
            <a:r>
              <a:rPr lang="nl-NL" sz="2400" dirty="0">
                <a:solidFill>
                  <a:schemeClr val="bg1"/>
                </a:solidFill>
              </a:rPr>
              <a:t>Kunnen we een generieke blockchain infrastructuur </a:t>
            </a:r>
            <a:r>
              <a:rPr lang="nl-NL" sz="2400" dirty="0" smtClean="0">
                <a:solidFill>
                  <a:schemeClr val="bg1"/>
                </a:solidFill>
              </a:rPr>
              <a:t>opzetten ?</a:t>
            </a:r>
            <a:endParaRPr lang="nl-NL" sz="2400" dirty="0">
              <a:solidFill>
                <a:schemeClr val="bg1"/>
              </a:solidFill>
            </a:endParaRPr>
          </a:p>
        </p:txBody>
      </p:sp>
    </p:spTree>
    <p:extLst>
      <p:ext uri="{BB962C8B-B14F-4D97-AF65-F5344CB8AC3E}">
        <p14:creationId xmlns:p14="http://schemas.microsoft.com/office/powerpoint/2010/main" val="3759456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B540AB-6939-4937-A918-1D15FF1C7CE3}" type="slidenum">
              <a:rPr lang="nl-BE" smtClean="0"/>
              <a:pPr/>
              <a:t>33</a:t>
            </a:fld>
            <a:endParaRPr lang="nl-BE" dirty="0"/>
          </a:p>
        </p:txBody>
      </p:sp>
      <p:sp>
        <p:nvSpPr>
          <p:cNvPr id="2" name="Title 1"/>
          <p:cNvSpPr>
            <a:spLocks noGrp="1"/>
          </p:cNvSpPr>
          <p:nvPr>
            <p:ph type="title"/>
          </p:nvPr>
        </p:nvSpPr>
        <p:spPr/>
        <p:txBody>
          <a:bodyPr/>
          <a:lstStyle/>
          <a:p>
            <a:r>
              <a:rPr lang="nl-BE" smtClean="0"/>
              <a:t>Concreet – Ideeën federaal</a:t>
            </a:r>
            <a:endParaRPr lang="fr-BE" dirty="0"/>
          </a:p>
        </p:txBody>
      </p:sp>
      <p:grpSp>
        <p:nvGrpSpPr>
          <p:cNvPr id="19" name="Group 18"/>
          <p:cNvGrpSpPr/>
          <p:nvPr/>
        </p:nvGrpSpPr>
        <p:grpSpPr>
          <a:xfrm>
            <a:off x="554544" y="1381607"/>
            <a:ext cx="1894596" cy="1303920"/>
            <a:chOff x="328829" y="1483202"/>
            <a:chExt cx="1894596" cy="1303920"/>
          </a:xfrm>
        </p:grpSpPr>
        <p:pic>
          <p:nvPicPr>
            <p:cNvPr id="14346" name="Picture 10"/>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4239" y="1483202"/>
              <a:ext cx="581114" cy="61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8829" y="2079236"/>
              <a:ext cx="1894596" cy="707886"/>
            </a:xfrm>
            <a:prstGeom prst="rect">
              <a:avLst/>
            </a:prstGeom>
          </p:spPr>
          <p:txBody>
            <a:bodyPr wrap="square">
              <a:spAutoFit/>
            </a:bodyPr>
            <a:lstStyle/>
            <a:p>
              <a:pPr algn="ctr"/>
              <a:r>
                <a:rPr lang="nl-BE" sz="2000" b="1" dirty="0" smtClean="0">
                  <a:solidFill>
                    <a:schemeClr val="tx1">
                      <a:lumMod val="50000"/>
                      <a:lumOff val="50000"/>
                    </a:schemeClr>
                  </a:solidFill>
                </a:rPr>
                <a:t>Therapeutische relaties</a:t>
              </a:r>
              <a:endParaRPr lang="nl-BE" sz="2000" b="1" dirty="0">
                <a:solidFill>
                  <a:schemeClr val="tx1">
                    <a:lumMod val="50000"/>
                    <a:lumOff val="50000"/>
                  </a:schemeClr>
                </a:solidFill>
              </a:endParaRPr>
            </a:p>
          </p:txBody>
        </p:sp>
      </p:grpSp>
      <p:grpSp>
        <p:nvGrpSpPr>
          <p:cNvPr id="28" name="Group 27"/>
          <p:cNvGrpSpPr/>
          <p:nvPr/>
        </p:nvGrpSpPr>
        <p:grpSpPr>
          <a:xfrm>
            <a:off x="2332990" y="1381607"/>
            <a:ext cx="2256913" cy="1595589"/>
            <a:chOff x="2057655" y="1572464"/>
            <a:chExt cx="2256913" cy="1595589"/>
          </a:xfrm>
        </p:grpSpPr>
        <p:pic>
          <p:nvPicPr>
            <p:cNvPr id="14339" name="Picture 3"/>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1730" y="1572464"/>
              <a:ext cx="71715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057655" y="2152390"/>
              <a:ext cx="2256913" cy="1015663"/>
            </a:xfrm>
            <a:prstGeom prst="rect">
              <a:avLst/>
            </a:prstGeom>
          </p:spPr>
          <p:txBody>
            <a:bodyPr wrap="square">
              <a:spAutoFit/>
            </a:bodyPr>
            <a:lstStyle/>
            <a:p>
              <a:pPr algn="ctr"/>
              <a:r>
                <a:rPr lang="nl-BE" sz="2000" b="1" dirty="0">
                  <a:solidFill>
                    <a:schemeClr val="tx1">
                      <a:lumMod val="50000"/>
                      <a:lumOff val="50000"/>
                    </a:schemeClr>
                  </a:solidFill>
                </a:rPr>
                <a:t>Generieke </a:t>
              </a:r>
              <a:r>
                <a:rPr lang="nl-BE" sz="2000" b="1" dirty="0" smtClean="0">
                  <a:solidFill>
                    <a:schemeClr val="tx1">
                      <a:lumMod val="50000"/>
                      <a:lumOff val="50000"/>
                    </a:schemeClr>
                  </a:solidFill>
                </a:rPr>
                <a:t>aantoonbaarheids-dienst</a:t>
              </a:r>
              <a:endParaRPr lang="nl-BE" sz="2000" b="1" dirty="0">
                <a:solidFill>
                  <a:schemeClr val="tx1">
                    <a:lumMod val="50000"/>
                    <a:lumOff val="50000"/>
                  </a:schemeClr>
                </a:solidFill>
              </a:endParaRPr>
            </a:p>
          </p:txBody>
        </p:sp>
      </p:grpSp>
      <p:grpSp>
        <p:nvGrpSpPr>
          <p:cNvPr id="17" name="Group 16"/>
          <p:cNvGrpSpPr/>
          <p:nvPr/>
        </p:nvGrpSpPr>
        <p:grpSpPr>
          <a:xfrm>
            <a:off x="4589903" y="1381607"/>
            <a:ext cx="2006608" cy="1592741"/>
            <a:chOff x="4314568" y="1586952"/>
            <a:chExt cx="2006608" cy="1592741"/>
          </a:xfrm>
        </p:grpSpPr>
        <p:pic>
          <p:nvPicPr>
            <p:cNvPr id="14338" name="Picture 2"/>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0623" y="1586952"/>
              <a:ext cx="714498" cy="6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314568" y="2164030"/>
              <a:ext cx="2006608" cy="1015663"/>
            </a:xfrm>
            <a:prstGeom prst="rect">
              <a:avLst/>
            </a:prstGeom>
          </p:spPr>
          <p:txBody>
            <a:bodyPr wrap="square">
              <a:spAutoFit/>
            </a:bodyPr>
            <a:lstStyle/>
            <a:p>
              <a:pPr algn="ctr"/>
              <a:r>
                <a:rPr lang="nl-BE" sz="2000" b="1" dirty="0">
                  <a:solidFill>
                    <a:schemeClr val="tx1">
                      <a:lumMod val="50000"/>
                      <a:lumOff val="50000"/>
                    </a:schemeClr>
                  </a:solidFill>
                </a:rPr>
                <a:t>Historiek </a:t>
              </a:r>
              <a:r>
                <a:rPr lang="nl-BE" sz="2000" b="1" dirty="0" smtClean="0">
                  <a:solidFill>
                    <a:schemeClr val="tx1">
                      <a:lumMod val="50000"/>
                      <a:lumOff val="50000"/>
                    </a:schemeClr>
                  </a:solidFill>
                </a:rPr>
                <a:t>kadaster &amp; werken </a:t>
              </a:r>
              <a:r>
                <a:rPr lang="nl-BE" sz="2000" b="1" dirty="0">
                  <a:solidFill>
                    <a:schemeClr val="tx1">
                      <a:lumMod val="50000"/>
                      <a:lumOff val="50000"/>
                    </a:schemeClr>
                  </a:solidFill>
                </a:rPr>
                <a:t>woning</a:t>
              </a:r>
            </a:p>
          </p:txBody>
        </p:sp>
      </p:grpSp>
      <p:grpSp>
        <p:nvGrpSpPr>
          <p:cNvPr id="16" name="Group 15"/>
          <p:cNvGrpSpPr/>
          <p:nvPr/>
        </p:nvGrpSpPr>
        <p:grpSpPr>
          <a:xfrm>
            <a:off x="6865428" y="1428497"/>
            <a:ext cx="1619103" cy="1205106"/>
            <a:chOff x="6590093" y="1666810"/>
            <a:chExt cx="1619103" cy="1205106"/>
          </a:xfrm>
        </p:grpSpPr>
        <p:pic>
          <p:nvPicPr>
            <p:cNvPr id="14340" name="Picture 4"/>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1613" y="1666810"/>
              <a:ext cx="636061" cy="50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590093" y="2164030"/>
              <a:ext cx="1619103" cy="707886"/>
            </a:xfrm>
            <a:prstGeom prst="rect">
              <a:avLst/>
            </a:prstGeom>
          </p:spPr>
          <p:txBody>
            <a:bodyPr wrap="square">
              <a:spAutoFit/>
            </a:bodyPr>
            <a:lstStyle/>
            <a:p>
              <a:pPr algn="ctr"/>
              <a:r>
                <a:rPr lang="nl-BE" sz="2000" b="1" dirty="0">
                  <a:solidFill>
                    <a:schemeClr val="tx1">
                      <a:lumMod val="50000"/>
                      <a:lumOff val="50000"/>
                    </a:schemeClr>
                  </a:solidFill>
                </a:rPr>
                <a:t>Identity management</a:t>
              </a:r>
            </a:p>
          </p:txBody>
        </p:sp>
      </p:grpSp>
      <p:grpSp>
        <p:nvGrpSpPr>
          <p:cNvPr id="15" name="Group 14"/>
          <p:cNvGrpSpPr/>
          <p:nvPr/>
        </p:nvGrpSpPr>
        <p:grpSpPr>
          <a:xfrm>
            <a:off x="673049" y="3214455"/>
            <a:ext cx="2348853" cy="1558411"/>
            <a:chOff x="365221" y="3254690"/>
            <a:chExt cx="2348853" cy="1558411"/>
          </a:xfrm>
        </p:grpSpPr>
        <p:pic>
          <p:nvPicPr>
            <p:cNvPr id="11" name="Picture 4"/>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39294" y="3254690"/>
              <a:ext cx="600706" cy="6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65221" y="3797438"/>
              <a:ext cx="2348853" cy="1015663"/>
            </a:xfrm>
            <a:prstGeom prst="rect">
              <a:avLst/>
            </a:prstGeom>
          </p:spPr>
          <p:txBody>
            <a:bodyPr wrap="square">
              <a:spAutoFit/>
            </a:bodyPr>
            <a:lstStyle/>
            <a:p>
              <a:pPr algn="ctr"/>
              <a:r>
                <a:rPr lang="nl-BE" sz="2000" b="1" dirty="0" smtClean="0">
                  <a:solidFill>
                    <a:schemeClr val="tx1">
                      <a:lumMod val="50000"/>
                      <a:lumOff val="50000"/>
                    </a:schemeClr>
                  </a:solidFill>
                </a:rPr>
                <a:t>Registratie &amp; access </a:t>
              </a:r>
              <a:r>
                <a:rPr lang="nl-BE" sz="2000" b="1" dirty="0">
                  <a:solidFill>
                    <a:schemeClr val="tx1">
                      <a:lumMod val="50000"/>
                      <a:lumOff val="50000"/>
                    </a:schemeClr>
                  </a:solidFill>
                </a:rPr>
                <a:t>management medische gegevens</a:t>
              </a:r>
            </a:p>
          </p:txBody>
        </p:sp>
      </p:grpSp>
      <p:grpSp>
        <p:nvGrpSpPr>
          <p:cNvPr id="13" name="Group 12"/>
          <p:cNvGrpSpPr/>
          <p:nvPr/>
        </p:nvGrpSpPr>
        <p:grpSpPr>
          <a:xfrm>
            <a:off x="3271255" y="3214455"/>
            <a:ext cx="2725743" cy="1558411"/>
            <a:chOff x="2951697" y="3254690"/>
            <a:chExt cx="2725743" cy="1558411"/>
          </a:xfrm>
        </p:grpSpPr>
        <p:pic>
          <p:nvPicPr>
            <p:cNvPr id="14343" name="Picture 7"/>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1065" y="3254690"/>
              <a:ext cx="475602"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951697" y="3797438"/>
              <a:ext cx="2725743" cy="1015663"/>
            </a:xfrm>
            <a:prstGeom prst="rect">
              <a:avLst/>
            </a:prstGeom>
          </p:spPr>
          <p:txBody>
            <a:bodyPr wrap="square">
              <a:spAutoFit/>
            </a:bodyPr>
            <a:lstStyle/>
            <a:p>
              <a:pPr algn="ctr"/>
              <a:r>
                <a:rPr lang="nl-BE" sz="2000" b="1" dirty="0">
                  <a:solidFill>
                    <a:schemeClr val="tx1">
                      <a:lumMod val="50000"/>
                      <a:lumOff val="50000"/>
                    </a:schemeClr>
                  </a:solidFill>
                </a:rPr>
                <a:t>Traceren </a:t>
              </a:r>
              <a:r>
                <a:rPr lang="nl-BE" sz="2000" b="1" dirty="0" smtClean="0">
                  <a:solidFill>
                    <a:schemeClr val="tx1">
                      <a:lumMod val="50000"/>
                      <a:lumOff val="50000"/>
                    </a:schemeClr>
                  </a:solidFill>
                </a:rPr>
                <a:t>voedsel </a:t>
              </a:r>
              <a:r>
                <a:rPr lang="nl-BE" sz="2000" b="1" dirty="0">
                  <a:solidFill>
                    <a:schemeClr val="tx1">
                      <a:lumMod val="50000"/>
                      <a:lumOff val="50000"/>
                    </a:schemeClr>
                  </a:solidFill>
                </a:rPr>
                <a:t>voor voedselveiligheid </a:t>
              </a:r>
              <a:r>
                <a:rPr lang="nl-BE" sz="2000" b="1" dirty="0" smtClean="0">
                  <a:solidFill>
                    <a:schemeClr val="tx1">
                      <a:lumMod val="50000"/>
                      <a:lumOff val="50000"/>
                    </a:schemeClr>
                  </a:solidFill>
                </a:rPr>
                <a:t>&amp; </a:t>
              </a:r>
              <a:r>
                <a:rPr lang="nl-BE" sz="2000" b="1" dirty="0">
                  <a:solidFill>
                    <a:schemeClr val="tx1">
                      <a:lumMod val="50000"/>
                      <a:lumOff val="50000"/>
                    </a:schemeClr>
                  </a:solidFill>
                </a:rPr>
                <a:t>duurzaamheid</a:t>
              </a:r>
            </a:p>
          </p:txBody>
        </p:sp>
      </p:grpSp>
      <p:grpSp>
        <p:nvGrpSpPr>
          <p:cNvPr id="14" name="Group 13"/>
          <p:cNvGrpSpPr/>
          <p:nvPr/>
        </p:nvGrpSpPr>
        <p:grpSpPr>
          <a:xfrm>
            <a:off x="6266429" y="3254690"/>
            <a:ext cx="1805355" cy="1223072"/>
            <a:chOff x="6510214" y="3348475"/>
            <a:chExt cx="1805355" cy="1223072"/>
          </a:xfrm>
        </p:grpSpPr>
        <p:pic>
          <p:nvPicPr>
            <p:cNvPr id="12" name="Picture 2" descr="https://image.flaticon.com/icons/png/128/115/115902.png"/>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6891" y="3348475"/>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510214" y="3863661"/>
              <a:ext cx="1805355" cy="707886"/>
            </a:xfrm>
            <a:prstGeom prst="rect">
              <a:avLst/>
            </a:prstGeom>
          </p:spPr>
          <p:txBody>
            <a:bodyPr wrap="square">
              <a:spAutoFit/>
            </a:bodyPr>
            <a:lstStyle/>
            <a:p>
              <a:pPr algn="ctr"/>
              <a:r>
                <a:rPr lang="nl-BE" sz="2000" b="1" dirty="0">
                  <a:solidFill>
                    <a:schemeClr val="tx1">
                      <a:lumMod val="50000"/>
                      <a:lumOff val="50000"/>
                    </a:schemeClr>
                  </a:solidFill>
                </a:rPr>
                <a:t>Transparantie </a:t>
              </a:r>
              <a:r>
                <a:rPr lang="nl-BE" sz="2000" b="1" dirty="0" smtClean="0">
                  <a:solidFill>
                    <a:schemeClr val="tx1">
                      <a:lumMod val="50000"/>
                      <a:lumOff val="50000"/>
                    </a:schemeClr>
                  </a:solidFill>
                </a:rPr>
                <a:t>bij </a:t>
              </a:r>
              <a:r>
                <a:rPr lang="nl-BE" sz="2000" b="1" dirty="0">
                  <a:solidFill>
                    <a:schemeClr val="tx1">
                      <a:lumMod val="50000"/>
                      <a:lumOff val="50000"/>
                    </a:schemeClr>
                  </a:solidFill>
                </a:rPr>
                <a:t>de overheid</a:t>
              </a:r>
            </a:p>
          </p:txBody>
        </p:sp>
      </p:grpSp>
      <p:grpSp>
        <p:nvGrpSpPr>
          <p:cNvPr id="9" name="Group 8"/>
          <p:cNvGrpSpPr/>
          <p:nvPr/>
        </p:nvGrpSpPr>
        <p:grpSpPr>
          <a:xfrm>
            <a:off x="39075" y="4957606"/>
            <a:ext cx="4118630" cy="1586575"/>
            <a:chOff x="362925" y="5059201"/>
            <a:chExt cx="4118630" cy="1586575"/>
          </a:xfrm>
        </p:grpSpPr>
        <p:pic>
          <p:nvPicPr>
            <p:cNvPr id="14344" name="Picture 8"/>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0996" y="5059201"/>
              <a:ext cx="60193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362925" y="5630113"/>
              <a:ext cx="4118630" cy="1015663"/>
            </a:xfrm>
            <a:prstGeom prst="rect">
              <a:avLst/>
            </a:prstGeom>
          </p:spPr>
          <p:txBody>
            <a:bodyPr wrap="square">
              <a:spAutoFit/>
            </a:bodyPr>
            <a:lstStyle/>
            <a:p>
              <a:pPr algn="ctr"/>
              <a:r>
                <a:rPr lang="nl-BE" sz="2000" b="1" dirty="0" smtClean="0">
                  <a:solidFill>
                    <a:schemeClr val="tx1">
                      <a:lumMod val="50000"/>
                      <a:lumOff val="50000"/>
                    </a:schemeClr>
                  </a:solidFill>
                </a:rPr>
                <a:t>Cross-border </a:t>
              </a:r>
              <a:r>
                <a:rPr lang="nl-BE" sz="2000" b="1" dirty="0">
                  <a:solidFill>
                    <a:schemeClr val="tx1">
                      <a:lumMod val="50000"/>
                      <a:lumOff val="50000"/>
                    </a:schemeClr>
                  </a:solidFill>
                </a:rPr>
                <a:t>gegevensuitwisseling: wie betaalt waar sociale </a:t>
              </a:r>
              <a:r>
                <a:rPr lang="nl-BE" sz="2000" b="1" dirty="0" smtClean="0">
                  <a:solidFill>
                    <a:schemeClr val="tx1">
                      <a:lumMod val="50000"/>
                      <a:lumOff val="50000"/>
                    </a:schemeClr>
                  </a:solidFill>
                </a:rPr>
                <a:t>zekerheidsbijdragen?</a:t>
              </a:r>
              <a:endParaRPr lang="nl-BE" sz="2000" b="1" dirty="0">
                <a:solidFill>
                  <a:schemeClr val="tx1">
                    <a:lumMod val="50000"/>
                    <a:lumOff val="50000"/>
                  </a:schemeClr>
                </a:solidFill>
              </a:endParaRPr>
            </a:p>
          </p:txBody>
        </p:sp>
      </p:grpSp>
      <p:grpSp>
        <p:nvGrpSpPr>
          <p:cNvPr id="10" name="Group 9"/>
          <p:cNvGrpSpPr/>
          <p:nvPr/>
        </p:nvGrpSpPr>
        <p:grpSpPr>
          <a:xfrm>
            <a:off x="3837156" y="5068726"/>
            <a:ext cx="3400490" cy="1482978"/>
            <a:chOff x="4915079" y="4712500"/>
            <a:chExt cx="3400490" cy="1482978"/>
          </a:xfrm>
        </p:grpSpPr>
        <p:pic>
          <p:nvPicPr>
            <p:cNvPr id="14345" name="Picture 9"/>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5803" y="4712500"/>
              <a:ext cx="699041" cy="4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915079" y="5179815"/>
              <a:ext cx="3400490" cy="1015663"/>
            </a:xfrm>
            <a:prstGeom prst="rect">
              <a:avLst/>
            </a:prstGeom>
          </p:spPr>
          <p:txBody>
            <a:bodyPr wrap="square">
              <a:spAutoFit/>
            </a:bodyPr>
            <a:lstStyle/>
            <a:p>
              <a:pPr algn="ctr"/>
              <a:r>
                <a:rPr lang="nl-BE" sz="2000" b="1" dirty="0">
                  <a:solidFill>
                    <a:schemeClr val="tx1">
                      <a:lumMod val="50000"/>
                      <a:lumOff val="50000"/>
                    </a:schemeClr>
                  </a:solidFill>
                </a:rPr>
                <a:t>Preventie/Detectie van dubbele of onterechte betalingen</a:t>
              </a:r>
            </a:p>
          </p:txBody>
        </p:sp>
      </p:grpSp>
      <p:grpSp>
        <p:nvGrpSpPr>
          <p:cNvPr id="30" name="Group 29"/>
          <p:cNvGrpSpPr/>
          <p:nvPr/>
        </p:nvGrpSpPr>
        <p:grpSpPr>
          <a:xfrm>
            <a:off x="6958617" y="5016106"/>
            <a:ext cx="2188181" cy="1233268"/>
            <a:chOff x="6987192" y="5025631"/>
            <a:chExt cx="2188181" cy="1233268"/>
          </a:xfrm>
        </p:grpSpPr>
        <p:sp>
          <p:nvSpPr>
            <p:cNvPr id="40" name="Rectangle 39"/>
            <p:cNvSpPr/>
            <p:nvPr/>
          </p:nvSpPr>
          <p:spPr>
            <a:xfrm>
              <a:off x="6987192" y="5551013"/>
              <a:ext cx="2188181" cy="707886"/>
            </a:xfrm>
            <a:prstGeom prst="rect">
              <a:avLst/>
            </a:prstGeom>
          </p:spPr>
          <p:txBody>
            <a:bodyPr wrap="square">
              <a:spAutoFit/>
            </a:bodyPr>
            <a:lstStyle/>
            <a:p>
              <a:pPr algn="ctr"/>
              <a:r>
                <a:rPr lang="nl-BE" sz="2000" b="1" dirty="0" smtClean="0">
                  <a:solidFill>
                    <a:schemeClr val="tx1">
                      <a:lumMod val="50000"/>
                      <a:lumOff val="50000"/>
                    </a:schemeClr>
                  </a:solidFill>
                </a:rPr>
                <a:t>Aanbestedings-</a:t>
              </a:r>
              <a:br>
                <a:rPr lang="nl-BE" sz="2000" b="1" dirty="0" smtClean="0">
                  <a:solidFill>
                    <a:schemeClr val="tx1">
                      <a:lumMod val="50000"/>
                      <a:lumOff val="50000"/>
                    </a:schemeClr>
                  </a:solidFill>
                </a:rPr>
              </a:br>
              <a:r>
                <a:rPr lang="nl-BE" sz="2000" b="1" dirty="0" smtClean="0">
                  <a:solidFill>
                    <a:schemeClr val="tx1">
                      <a:lumMod val="50000"/>
                      <a:lumOff val="50000"/>
                    </a:schemeClr>
                  </a:solidFill>
                </a:rPr>
                <a:t>procedures</a:t>
              </a:r>
              <a:endParaRPr lang="nl-BE" sz="2000" b="1" dirty="0">
                <a:solidFill>
                  <a:schemeClr val="tx1">
                    <a:lumMod val="50000"/>
                    <a:lumOff val="50000"/>
                  </a:schemeClr>
                </a:solidFill>
              </a:endParaRPr>
            </a:p>
          </p:txBody>
        </p:sp>
        <p:pic>
          <p:nvPicPr>
            <p:cNvPr id="14349" name="Picture 13" descr="Related image">
              <a:hlinkClick r:id="rId12"/>
            </p:cNvPr>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75282" y="5025631"/>
              <a:ext cx="612000" cy="61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599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4398963" y="1597025"/>
            <a:ext cx="4268787" cy="3293209"/>
            <a:chOff x="4407024" y="1916832"/>
            <a:chExt cx="4269432" cy="2700574"/>
          </a:xfrm>
        </p:grpSpPr>
        <p:pic>
          <p:nvPicPr>
            <p:cNvPr id="6" name="Picture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431755" y="326681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8082" y="1916832"/>
              <a:ext cx="3888374" cy="27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b="1" dirty="0" smtClean="0">
                  <a:latin typeface="Arial" panose="020B0604020202020204" pitchFamily="34" charset="0"/>
                  <a:cs typeface="Arial" panose="020B0604020202020204" pitchFamily="34" charset="0"/>
                  <a:sym typeface="Arial" charset="0"/>
                </a:rPr>
                <a:t>Frank </a:t>
              </a:r>
              <a:r>
                <a:rPr lang="fr-BE" sz="1600" b="1" dirty="0" err="1" smtClean="0">
                  <a:latin typeface="Arial" panose="020B0604020202020204" pitchFamily="34" charset="0"/>
                  <a:cs typeface="Arial" panose="020B0604020202020204" pitchFamily="34" charset="0"/>
                  <a:sym typeface="Arial" charset="0"/>
                </a:rPr>
                <a:t>Robben</a:t>
              </a:r>
              <a:endParaRPr lang="fr-BE" sz="1600" b="1" dirty="0" smtClean="0">
                <a:latin typeface="Arial" panose="020B0604020202020204" pitchFamily="34" charset="0"/>
                <a:cs typeface="Arial" panose="020B0604020202020204" pitchFamily="34" charset="0"/>
                <a:sym typeface="Arial" charset="0"/>
              </a:endParaRPr>
            </a:p>
            <a:p>
              <a:pPr>
                <a:defRPr/>
              </a:pPr>
              <a:r>
                <a:rPr lang="fr-BE" sz="1600" dirty="0" smtClean="0">
                  <a:latin typeface="Arial" panose="020B0604020202020204" pitchFamily="34" charset="0"/>
                  <a:cs typeface="Arial" panose="020B0604020202020204" pitchFamily="34" charset="0"/>
                  <a:sym typeface="Arial" charset="0"/>
                </a:rPr>
                <a:t>Administrateur-</a:t>
              </a:r>
              <a:r>
                <a:rPr lang="fr-BE" sz="1600" dirty="0" err="1" smtClean="0">
                  <a:latin typeface="Arial" panose="020B0604020202020204" pitchFamily="34" charset="0"/>
                  <a:cs typeface="Arial" panose="020B0604020202020204" pitchFamily="34" charset="0"/>
                  <a:sym typeface="Arial" charset="0"/>
                </a:rPr>
                <a:t>generaal</a:t>
              </a:r>
              <a:r>
                <a:rPr lang="fr-BE" sz="1600" dirty="0" smtClean="0">
                  <a:latin typeface="Arial" panose="020B0604020202020204" pitchFamily="34" charset="0"/>
                  <a:cs typeface="Arial" panose="020B0604020202020204" pitchFamily="34" charset="0"/>
                  <a:sym typeface="Arial" charset="0"/>
                </a:rPr>
                <a:t>  </a:t>
              </a:r>
            </a:p>
            <a:p>
              <a:pPr>
                <a:defRPr/>
              </a:pPr>
              <a:r>
                <a:rPr lang="fr-BE" sz="1600" dirty="0" err="1" smtClean="0">
                  <a:latin typeface="Arial" panose="020B0604020202020204" pitchFamily="34" charset="0"/>
                  <a:cs typeface="Arial" panose="020B0604020202020204" pitchFamily="34" charset="0"/>
                  <a:sym typeface="Arial" charset="0"/>
                </a:rPr>
                <a:t>Kruispuntbank</a:t>
              </a:r>
              <a:r>
                <a:rPr lang="fr-BE" sz="1600" dirty="0" smtClean="0">
                  <a:latin typeface="Arial" panose="020B0604020202020204" pitchFamily="34" charset="0"/>
                  <a:cs typeface="Arial" panose="020B0604020202020204" pitchFamily="34" charset="0"/>
                  <a:sym typeface="Arial" charset="0"/>
                </a:rPr>
                <a:t> van de Sociale </a:t>
              </a:r>
              <a:r>
                <a:rPr lang="fr-BE" sz="1600" dirty="0" err="1" smtClean="0">
                  <a:latin typeface="Arial" panose="020B0604020202020204" pitchFamily="34" charset="0"/>
                  <a:cs typeface="Arial" panose="020B0604020202020204" pitchFamily="34" charset="0"/>
                  <a:sym typeface="Arial" charset="0"/>
                </a:rPr>
                <a:t>Zekerheid</a:t>
              </a:r>
              <a:endParaRPr lang="fr-BE" sz="1600" dirty="0" smtClean="0">
                <a:latin typeface="Arial" panose="020B0604020202020204" pitchFamily="34" charset="0"/>
                <a:cs typeface="Arial" panose="020B0604020202020204" pitchFamily="34" charset="0"/>
                <a:sym typeface="Arial" charset="0"/>
              </a:endParaRPr>
            </a:p>
            <a:p>
              <a:pPr>
                <a:defRPr/>
              </a:pPr>
              <a:r>
                <a:rPr lang="nl-BE" sz="1600" dirty="0" smtClean="0">
                  <a:latin typeface="Arial" panose="020B0604020202020204" pitchFamily="34" charset="0"/>
                  <a:cs typeface="Arial" panose="020B0604020202020204" pitchFamily="34" charset="0"/>
                  <a:sym typeface="Arial" charset="0"/>
                </a:rPr>
                <a:t>eHealth-platform</a:t>
              </a:r>
              <a:endParaRPr lang="fr-BE" sz="1600" dirty="0" smtClean="0">
                <a:latin typeface="Arial" panose="020B0604020202020204" pitchFamily="34" charset="0"/>
                <a:cs typeface="Arial" panose="020B0604020202020204" pitchFamily="34" charset="0"/>
                <a:sym typeface="Arial" charset="0"/>
              </a:endParaRPr>
            </a:p>
            <a:p>
              <a:pPr>
                <a:defRPr/>
              </a:pPr>
              <a:endParaRPr lang="fr-BE" sz="1600" dirty="0" smtClean="0">
                <a:latin typeface="Arial" panose="020B0604020202020204" pitchFamily="34" charset="0"/>
                <a:cs typeface="Arial" panose="020B0604020202020204" pitchFamily="34" charset="0"/>
                <a:sym typeface="Arial" charset="0"/>
              </a:endParaRPr>
            </a:p>
            <a:p>
              <a:pPr>
                <a:defRPr/>
              </a:pPr>
              <a:endParaRPr lang="fr-BE" sz="1600" dirty="0" smtClean="0">
                <a:latin typeface="Arial" panose="020B0604020202020204" pitchFamily="34" charset="0"/>
                <a:cs typeface="Arial" panose="020B0604020202020204" pitchFamily="34" charset="0"/>
                <a:sym typeface="Arial" charset="0"/>
              </a:endParaRPr>
            </a:p>
            <a:p>
              <a:pPr>
                <a:defRPr/>
              </a:pPr>
              <a:r>
                <a:rPr lang="en-US" sz="1600" b="1" dirty="0" smtClean="0">
                  <a:latin typeface="Arial" panose="020B0604020202020204" pitchFamily="34" charset="0"/>
                  <a:cs typeface="Arial" panose="020B0604020202020204" pitchFamily="34" charset="0"/>
                </a:rPr>
                <a:t>frank.robben@ksz.fgov.be</a:t>
              </a:r>
              <a:r>
                <a:rPr lang="en-US" sz="1600" dirty="0" smtClean="0">
                  <a:latin typeface="Arial" panose="020B0604020202020204" pitchFamily="34" charset="0"/>
                  <a:cs typeface="Arial" panose="020B0604020202020204" pitchFamily="34" charset="0"/>
                </a:rPr>
                <a:t> </a:t>
              </a:r>
            </a:p>
            <a:p>
              <a:pPr>
                <a:defRPr/>
              </a:pPr>
              <a:endParaRPr lang="en-US" sz="1600" dirty="0" smtClean="0">
                <a:latin typeface="Arial" panose="020B0604020202020204" pitchFamily="34" charset="0"/>
                <a:cs typeface="Arial" panose="020B0604020202020204" pitchFamily="34" charset="0"/>
                <a:sym typeface="Arial" charset="0"/>
              </a:endParaRPr>
            </a:p>
            <a:p>
              <a:pPr>
                <a:defRPr/>
              </a:pPr>
              <a:r>
                <a:rPr lang="fr-BE" sz="1600" b="1" dirty="0" smtClean="0">
                  <a:latin typeface="Arial" panose="020B0604020202020204" pitchFamily="34" charset="0"/>
                  <a:cs typeface="Arial" panose="020B0604020202020204" pitchFamily="34" charset="0"/>
                  <a:sym typeface="Arial" charset="0"/>
                </a:rPr>
                <a:t>@</a:t>
              </a:r>
              <a:r>
                <a:rPr lang="fr-BE" sz="1600" b="1" dirty="0" err="1" smtClean="0">
                  <a:latin typeface="Arial" panose="020B0604020202020204" pitchFamily="34" charset="0"/>
                  <a:cs typeface="Arial" panose="020B0604020202020204" pitchFamily="34" charset="0"/>
                  <a:sym typeface="Arial" charset="0"/>
                </a:rPr>
                <a:t>FrRobben</a:t>
              </a:r>
              <a:endParaRPr lang="fr-BE" sz="1600" b="1" dirty="0" smtClean="0">
                <a:latin typeface="Arial" panose="020B0604020202020204" pitchFamily="34" charset="0"/>
                <a:cs typeface="Arial" panose="020B0604020202020204" pitchFamily="34" charset="0"/>
                <a:sym typeface="Arial" charset="0"/>
              </a:endParaRPr>
            </a:p>
            <a:p>
              <a:pPr>
                <a:defRPr/>
              </a:pPr>
              <a:endParaRPr lang="en-US" sz="1600" dirty="0" smtClean="0">
                <a:latin typeface="Arial" panose="020B0604020202020204" pitchFamily="34" charset="0"/>
                <a:cs typeface="Arial" panose="020B0604020202020204" pitchFamily="34" charset="0"/>
                <a:sym typeface="Arial" charset="0"/>
              </a:endParaRPr>
            </a:p>
            <a:p>
              <a:pPr>
                <a:defRPr/>
              </a:pPr>
              <a:r>
                <a:rPr lang="en-US" sz="1600" dirty="0" smtClean="0">
                  <a:latin typeface="Arial" panose="020B0604020202020204" pitchFamily="34" charset="0"/>
                  <a:cs typeface="Arial" panose="020B0604020202020204" pitchFamily="34" charset="0"/>
                  <a:sym typeface="Arial" charset="0"/>
                </a:rPr>
                <a:t>https://www.ksz.fgov.be</a:t>
              </a:r>
            </a:p>
            <a:p>
              <a:pPr>
                <a:defRPr/>
              </a:pPr>
              <a:r>
                <a:rPr lang="en-US" sz="1600" dirty="0" smtClean="0">
                  <a:latin typeface="Arial" panose="020B0604020202020204" pitchFamily="34" charset="0"/>
                  <a:cs typeface="Arial" panose="020B0604020202020204" pitchFamily="34" charset="0"/>
                  <a:sym typeface="Arial" charset="0"/>
                </a:rPr>
                <a:t>https://www.socialsecurity.be</a:t>
              </a:r>
            </a:p>
            <a:p>
              <a:pPr>
                <a:defRPr/>
              </a:pPr>
              <a:r>
                <a:rPr lang="en-US" sz="1600" dirty="0" smtClean="0">
                  <a:latin typeface="Arial" panose="020B0604020202020204" pitchFamily="34" charset="0"/>
                  <a:cs typeface="Arial" panose="020B0604020202020204" pitchFamily="34" charset="0"/>
                  <a:sym typeface="Arial" charset="0"/>
                </a:rPr>
                <a:t>https://www.frankrobben.be</a:t>
              </a:r>
              <a:endParaRPr lang="en-GB" sz="1600" dirty="0" smtClean="0">
                <a:latin typeface="Arial" panose="020B0604020202020204" pitchFamily="34" charset="0"/>
                <a:cs typeface="Arial" panose="020B0604020202020204" pitchFamily="34" charset="0"/>
              </a:endParaRPr>
            </a:p>
          </p:txBody>
        </p:sp>
      </p:grpSp>
      <p:pic>
        <p:nvPicPr>
          <p:cNvPr id="9" name="Picture 2" descr="http://fr.hdyo.org/assets/ask-question-2-ce96e3e01c85a38a0d39c61cfae6d42c.jpg"/>
          <p:cNvPicPr>
            <a:picLocks noChangeAspect="1"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0004" y="1155397"/>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3B540AB-6939-4937-A918-1D15FF1C7CE3}" type="slidenum">
              <a:rPr lang="nl-BE" smtClean="0"/>
              <a:t>34</a:t>
            </a:fld>
            <a:endParaRPr lang="nl-BE" dirty="0"/>
          </a:p>
        </p:txBody>
      </p:sp>
    </p:spTree>
    <p:extLst>
      <p:ext uri="{BB962C8B-B14F-4D97-AF65-F5344CB8AC3E}">
        <p14:creationId xmlns:p14="http://schemas.microsoft.com/office/powerpoint/2010/main" val="1835249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Vaststelling</a:t>
            </a:r>
            <a:endParaRPr lang="fr-BE" dirty="0"/>
          </a:p>
        </p:txBody>
      </p:sp>
      <p:sp>
        <p:nvSpPr>
          <p:cNvPr id="3" name="Content Placeholder 2"/>
          <p:cNvSpPr>
            <a:spLocks noGrp="1"/>
          </p:cNvSpPr>
          <p:nvPr>
            <p:ph idx="4294967295"/>
          </p:nvPr>
        </p:nvSpPr>
        <p:spPr>
          <a:xfrm>
            <a:off x="496111" y="1062241"/>
            <a:ext cx="8229600" cy="5256212"/>
          </a:xfrm>
        </p:spPr>
        <p:txBody>
          <a:bodyPr>
            <a:normAutofit lnSpcReduction="10000"/>
          </a:bodyPr>
          <a:lstStyle/>
          <a:p>
            <a:r>
              <a:rPr lang="nl-BE" dirty="0"/>
              <a:t>Indien </a:t>
            </a:r>
            <a:r>
              <a:rPr lang="nl-BE" dirty="0" smtClean="0"/>
              <a:t>je geen issue kan identificeren omtrent het feit dat het vertrouwen vanuit een centrale plaats komt, gebruik je vaak </a:t>
            </a:r>
            <a:r>
              <a:rPr lang="nl-BE" dirty="0"/>
              <a:t>beter een andere, meer gevestigde technologie</a:t>
            </a:r>
          </a:p>
          <a:p>
            <a:r>
              <a:rPr lang="nl-BE" dirty="0" smtClean="0"/>
              <a:t>Vaak andere genoemde voordelen van blockchain</a:t>
            </a:r>
          </a:p>
          <a:p>
            <a:pPr lvl="1"/>
            <a:r>
              <a:rPr lang="nl-BE" dirty="0" smtClean="0"/>
              <a:t>automatisering van processen</a:t>
            </a:r>
          </a:p>
          <a:p>
            <a:pPr lvl="1"/>
            <a:r>
              <a:rPr lang="nl-BE" dirty="0"/>
              <a:t>b</a:t>
            </a:r>
            <a:r>
              <a:rPr lang="nl-BE" dirty="0" smtClean="0"/>
              <a:t>etrokkenen </a:t>
            </a:r>
            <a:r>
              <a:rPr lang="nl-BE" dirty="0"/>
              <a:t>meest recente data in (bijna) </a:t>
            </a:r>
            <a:r>
              <a:rPr lang="nl-BE" dirty="0" smtClean="0"/>
              <a:t>real-time</a:t>
            </a:r>
          </a:p>
          <a:p>
            <a:pPr lvl="1"/>
            <a:r>
              <a:rPr lang="nl-BE" dirty="0" smtClean="0"/>
              <a:t>geen </a:t>
            </a:r>
            <a:r>
              <a:rPr lang="nl-BE" dirty="0"/>
              <a:t>inconsistenties tussen </a:t>
            </a:r>
            <a:r>
              <a:rPr lang="nl-BE" dirty="0" smtClean="0"/>
              <a:t>partijen</a:t>
            </a:r>
          </a:p>
          <a:p>
            <a:pPr lvl="1"/>
            <a:r>
              <a:rPr lang="nl-BE" dirty="0"/>
              <a:t>g</a:t>
            </a:r>
            <a:r>
              <a:rPr lang="nl-BE" dirty="0" smtClean="0"/>
              <a:t>estroomlijndere processen</a:t>
            </a:r>
          </a:p>
          <a:p>
            <a:pPr lvl="1"/>
            <a:r>
              <a:rPr lang="nl-BE" dirty="0"/>
              <a:t>i</a:t>
            </a:r>
            <a:r>
              <a:rPr lang="nl-BE" dirty="0" smtClean="0"/>
              <a:t>nzicht </a:t>
            </a:r>
            <a:r>
              <a:rPr lang="nl-BE" dirty="0"/>
              <a:t>in waarom bepaalde beslissing / </a:t>
            </a:r>
            <a:r>
              <a:rPr lang="nl-BE" dirty="0" smtClean="0"/>
              <a:t>resultaat</a:t>
            </a:r>
          </a:p>
          <a:p>
            <a:pPr marL="457200" lvl="1" indent="0">
              <a:buNone/>
            </a:pPr>
            <a:r>
              <a:rPr lang="nl-BE" sz="2800" dirty="0" smtClean="0"/>
              <a:t>zijn doorgaans </a:t>
            </a:r>
            <a:r>
              <a:rPr lang="nl-BE" sz="2800" dirty="0"/>
              <a:t>ook met andere technologieën te realiseren</a:t>
            </a:r>
          </a:p>
          <a:p>
            <a:endParaRPr lang="fr-BE" dirty="0"/>
          </a:p>
        </p:txBody>
      </p:sp>
      <p:sp>
        <p:nvSpPr>
          <p:cNvPr id="11" name="Slide Number Placeholder 10"/>
          <p:cNvSpPr>
            <a:spLocks noGrp="1"/>
          </p:cNvSpPr>
          <p:nvPr>
            <p:ph type="sldNum" sz="quarter" idx="12"/>
          </p:nvPr>
        </p:nvSpPr>
        <p:spPr/>
        <p:txBody>
          <a:bodyPr/>
          <a:lstStyle/>
          <a:p>
            <a:fld id="{13B540AB-6939-4937-A918-1D15FF1C7CE3}" type="slidenum">
              <a:rPr lang="nl-BE" smtClean="0"/>
              <a:t>4</a:t>
            </a:fld>
            <a:endParaRPr lang="nl-BE" dirty="0"/>
          </a:p>
        </p:txBody>
      </p:sp>
    </p:spTree>
    <p:extLst>
      <p:ext uri="{BB962C8B-B14F-4D97-AF65-F5344CB8AC3E}">
        <p14:creationId xmlns:p14="http://schemas.microsoft.com/office/powerpoint/2010/main" val="257575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969863" y="2663438"/>
            <a:ext cx="661714" cy="8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p:cNvSpPr/>
          <p:nvPr/>
        </p:nvSpPr>
        <p:spPr>
          <a:xfrm>
            <a:off x="754949" y="2017747"/>
            <a:ext cx="661714" cy="8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8" name="Rectangle 37"/>
          <p:cNvSpPr/>
          <p:nvPr/>
        </p:nvSpPr>
        <p:spPr>
          <a:xfrm>
            <a:off x="733315" y="3299352"/>
            <a:ext cx="661714" cy="8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Rectangle 38"/>
          <p:cNvSpPr/>
          <p:nvPr/>
        </p:nvSpPr>
        <p:spPr>
          <a:xfrm>
            <a:off x="7318106" y="3519502"/>
            <a:ext cx="661714" cy="8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Rectangle 40"/>
          <p:cNvSpPr/>
          <p:nvPr/>
        </p:nvSpPr>
        <p:spPr>
          <a:xfrm>
            <a:off x="7323573" y="1665465"/>
            <a:ext cx="661714" cy="8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p:txBody>
          <a:bodyPr/>
          <a:lstStyle/>
          <a:p>
            <a:r>
              <a:rPr lang="nl-BE" dirty="0" smtClean="0">
                <a:solidFill>
                  <a:srgbClr val="FF0000"/>
                </a:solidFill>
              </a:rPr>
              <a:t>Voorbeeld 1: informatiestroom</a:t>
            </a:r>
            <a:endParaRPr lang="fr-BE" dirty="0">
              <a:solidFill>
                <a:srgbClr val="FF0000"/>
              </a:solidFill>
            </a:endParaRPr>
          </a:p>
        </p:txBody>
      </p:sp>
      <p:pic>
        <p:nvPicPr>
          <p:cNvPr id="5" name="Picture 4" descr="https://d30y9cdsu7xlg0.cloudfront.net/png/225592-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006" y="2078019"/>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5029" y="2730626"/>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https://d30y9cdsu7xlg0.cloudfront.net/png/225592-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006" y="3385264"/>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2389" y="2730626"/>
            <a:ext cx="661714" cy="6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ttps://d30y9cdsu7xlg0.cloudfront.net/png/225592-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2926" y="2730626"/>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d30y9cdsu7xlg0.cloudfront.net/png/225592-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7306" y="1721046"/>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225592-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9972" y="2730626"/>
            <a:ext cx="661714" cy="6617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30y9cdsu7xlg0.cloudfront.net/png/225592-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0404" y="3605414"/>
            <a:ext cx="661714" cy="66171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1442720" y="2465282"/>
            <a:ext cx="1222309" cy="5306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flipV="1">
            <a:off x="1442720" y="3169920"/>
            <a:ext cx="1222309" cy="5462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8" idx="1"/>
          </p:cNvCxnSpPr>
          <p:nvPr/>
        </p:nvCxnSpPr>
        <p:spPr>
          <a:xfrm>
            <a:off x="3326743" y="3061483"/>
            <a:ext cx="107564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9" idx="1"/>
          </p:cNvCxnSpPr>
          <p:nvPr/>
        </p:nvCxnSpPr>
        <p:spPr>
          <a:xfrm>
            <a:off x="5064103" y="3061483"/>
            <a:ext cx="91882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1" idx="1"/>
          </p:cNvCxnSpPr>
          <p:nvPr/>
        </p:nvCxnSpPr>
        <p:spPr>
          <a:xfrm>
            <a:off x="6644640" y="3061483"/>
            <a:ext cx="12453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 idx="1"/>
          </p:cNvCxnSpPr>
          <p:nvPr/>
        </p:nvCxnSpPr>
        <p:spPr>
          <a:xfrm flipV="1">
            <a:off x="6644640" y="2051903"/>
            <a:ext cx="622666" cy="8335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1"/>
          </p:cNvCxnSpPr>
          <p:nvPr/>
        </p:nvCxnSpPr>
        <p:spPr>
          <a:xfrm>
            <a:off x="6644640" y="3251200"/>
            <a:ext cx="645764" cy="685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1627" y="5222240"/>
            <a:ext cx="8859814" cy="1384995"/>
          </a:xfrm>
          <a:prstGeom prst="rect">
            <a:avLst/>
          </a:prstGeom>
          <a:noFill/>
        </p:spPr>
        <p:txBody>
          <a:bodyPr wrap="square" rtlCol="0">
            <a:spAutoFit/>
          </a:bodyPr>
          <a:lstStyle/>
          <a:p>
            <a:pPr algn="ctr"/>
            <a:r>
              <a:rPr lang="nl-BE" sz="2800" dirty="0" smtClean="0"/>
              <a:t>Als je de drie centrale entiteiten in de stroom behoudt,</a:t>
            </a:r>
          </a:p>
          <a:p>
            <a:pPr algn="ctr"/>
            <a:r>
              <a:rPr lang="nl-BE" sz="2800" dirty="0" smtClean="0"/>
              <a:t>biedt blockchain geen meerwaarde tegenover bestaande technologieën </a:t>
            </a:r>
            <a:endParaRPr lang="fr-BE" sz="2800" dirty="0"/>
          </a:p>
        </p:txBody>
      </p:sp>
      <p:sp>
        <p:nvSpPr>
          <p:cNvPr id="16" name="Slide Number Placeholder 15"/>
          <p:cNvSpPr>
            <a:spLocks noGrp="1"/>
          </p:cNvSpPr>
          <p:nvPr>
            <p:ph type="sldNum" sz="quarter" idx="12"/>
          </p:nvPr>
        </p:nvSpPr>
        <p:spPr/>
        <p:txBody>
          <a:bodyPr/>
          <a:lstStyle/>
          <a:p>
            <a:fld id="{13B540AB-6939-4937-A918-1D15FF1C7CE3}" type="slidenum">
              <a:rPr lang="nl-BE" smtClean="0"/>
              <a:t>5</a:t>
            </a:fld>
            <a:endParaRPr lang="nl-BE" dirty="0"/>
          </a:p>
        </p:txBody>
      </p:sp>
    </p:spTree>
    <p:extLst>
      <p:ext uri="{BB962C8B-B14F-4D97-AF65-F5344CB8AC3E}">
        <p14:creationId xmlns:p14="http://schemas.microsoft.com/office/powerpoint/2010/main" val="18562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60" y="998283"/>
            <a:ext cx="7435079" cy="530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50223"/>
            <a:ext cx="6877455" cy="307777"/>
          </a:xfrm>
          <a:prstGeom prst="rect">
            <a:avLst/>
          </a:prstGeom>
        </p:spPr>
        <p:txBody>
          <a:bodyPr wrap="square">
            <a:spAutoFit/>
          </a:bodyPr>
          <a:lstStyle/>
          <a:p>
            <a:r>
              <a:rPr lang="fr-BE" sz="1400" dirty="0" smtClean="0">
                <a:solidFill>
                  <a:schemeClr val="tx1">
                    <a:lumMod val="50000"/>
                    <a:lumOff val="50000"/>
                  </a:schemeClr>
                </a:solidFill>
              </a:rPr>
              <a:t>http://cdn.instantmagazine.com/upload/6826/blockchain-stichtsevecht.3d0bc1fbf62d.pdf</a:t>
            </a:r>
            <a:endParaRPr lang="fr-BE" sz="1400" dirty="0">
              <a:solidFill>
                <a:schemeClr val="tx1">
                  <a:lumMod val="50000"/>
                  <a:lumOff val="50000"/>
                </a:schemeClr>
              </a:solidFill>
            </a:endParaRPr>
          </a:p>
        </p:txBody>
      </p:sp>
      <p:sp>
        <p:nvSpPr>
          <p:cNvPr id="7" name="Title 1"/>
          <p:cNvSpPr txBox="1">
            <a:spLocks/>
          </p:cNvSpPr>
          <p:nvPr/>
        </p:nvSpPr>
        <p:spPr>
          <a:xfrm>
            <a:off x="467544" y="5375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4000" dirty="0" smtClean="0">
                <a:solidFill>
                  <a:srgbClr val="FF0000"/>
                </a:solidFill>
              </a:rPr>
              <a:t>Voorbeeld 2: aanvraag rolstoel</a:t>
            </a:r>
            <a:endParaRPr lang="fr-BE" sz="4000" dirty="0">
              <a:solidFill>
                <a:srgbClr val="FF0000"/>
              </a:solidFill>
            </a:endParaRPr>
          </a:p>
        </p:txBody>
      </p:sp>
      <p:sp>
        <p:nvSpPr>
          <p:cNvPr id="8" name="TextBox 7"/>
          <p:cNvSpPr txBox="1"/>
          <p:nvPr/>
        </p:nvSpPr>
        <p:spPr>
          <a:xfrm>
            <a:off x="882174" y="15007"/>
            <a:ext cx="1529586" cy="461665"/>
          </a:xfrm>
          <a:prstGeom prst="rect">
            <a:avLst/>
          </a:prstGeom>
          <a:noFill/>
        </p:spPr>
        <p:txBody>
          <a:bodyPr wrap="none" rtlCol="0">
            <a:spAutoFit/>
          </a:bodyPr>
          <a:lstStyle/>
          <a:p>
            <a:r>
              <a:rPr lang="nl-BE" sz="2400" b="1" dirty="0" smtClean="0"/>
              <a:t>Nederland</a:t>
            </a:r>
            <a:endParaRPr lang="fr-BE" sz="2400" b="1"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213816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27" y="1060042"/>
            <a:ext cx="8032489" cy="453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550223"/>
            <a:ext cx="7130374" cy="307777"/>
          </a:xfrm>
          <a:prstGeom prst="rect">
            <a:avLst/>
          </a:prstGeom>
        </p:spPr>
        <p:txBody>
          <a:bodyPr wrap="square">
            <a:spAutoFit/>
          </a:bodyPr>
          <a:lstStyle/>
          <a:p>
            <a:r>
              <a:rPr lang="fr-BE" sz="1400" dirty="0" smtClean="0">
                <a:solidFill>
                  <a:schemeClr val="tx1">
                    <a:lumMod val="50000"/>
                    <a:lumOff val="50000"/>
                  </a:schemeClr>
                </a:solidFill>
              </a:rPr>
              <a:t>http://cdn.instantmagazine.com/upload/6826/blockchain-stichtsevecht.3d0bc1fbf62d.pdf</a:t>
            </a:r>
            <a:endParaRPr lang="fr-BE" sz="1400" dirty="0">
              <a:solidFill>
                <a:schemeClr val="tx1">
                  <a:lumMod val="50000"/>
                  <a:lumOff val="50000"/>
                </a:schemeClr>
              </a:solidFill>
            </a:endParaRPr>
          </a:p>
        </p:txBody>
      </p:sp>
      <p:sp>
        <p:nvSpPr>
          <p:cNvPr id="4" name="TextBox 3"/>
          <p:cNvSpPr txBox="1"/>
          <p:nvPr/>
        </p:nvSpPr>
        <p:spPr>
          <a:xfrm>
            <a:off x="282106" y="5460768"/>
            <a:ext cx="8566794" cy="954107"/>
          </a:xfrm>
          <a:prstGeom prst="rect">
            <a:avLst/>
          </a:prstGeom>
          <a:noFill/>
        </p:spPr>
        <p:txBody>
          <a:bodyPr wrap="square" rtlCol="0">
            <a:spAutoFit/>
          </a:bodyPr>
          <a:lstStyle/>
          <a:p>
            <a:r>
              <a:rPr lang="nl-BE" sz="2000" b="1" dirty="0" smtClean="0">
                <a:solidFill>
                  <a:schemeClr val="accent1"/>
                </a:solidFill>
              </a:rPr>
              <a:t>Essentiële vraag</a:t>
            </a:r>
          </a:p>
          <a:p>
            <a:r>
              <a:rPr lang="nl-BE" dirty="0" smtClean="0"/>
              <a:t>Weegt de extra complexiteit op tegen het vertrouwensvoordeel dat de gemeente de data niet kan wijzigen ? Wellicht zorgleveranciers geen vragende partij</a:t>
            </a:r>
            <a:endParaRPr lang="fr-BE" dirty="0"/>
          </a:p>
        </p:txBody>
      </p:sp>
      <p:sp>
        <p:nvSpPr>
          <p:cNvPr id="8" name="Title 1"/>
          <p:cNvSpPr txBox="1">
            <a:spLocks/>
          </p:cNvSpPr>
          <p:nvPr/>
        </p:nvSpPr>
        <p:spPr>
          <a:xfrm>
            <a:off x="467544" y="5375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273800" algn="l"/>
              </a:tabLst>
            </a:pPr>
            <a:r>
              <a:rPr lang="nl-BE" sz="4000" dirty="0" smtClean="0">
                <a:solidFill>
                  <a:srgbClr val="FF0000"/>
                </a:solidFill>
              </a:rPr>
              <a:t>Voorbeeld 2: aanvraag rolstoel</a:t>
            </a:r>
            <a:endParaRPr lang="fr-BE" sz="4000" dirty="0">
              <a:solidFill>
                <a:srgbClr val="FF0000"/>
              </a:solidFill>
            </a:endParaRPr>
          </a:p>
        </p:txBody>
      </p:sp>
      <p:sp>
        <p:nvSpPr>
          <p:cNvPr id="9" name="TextBox 8"/>
          <p:cNvSpPr txBox="1"/>
          <p:nvPr/>
        </p:nvSpPr>
        <p:spPr>
          <a:xfrm>
            <a:off x="882174" y="15007"/>
            <a:ext cx="1529586" cy="461665"/>
          </a:xfrm>
          <a:prstGeom prst="rect">
            <a:avLst/>
          </a:prstGeom>
          <a:noFill/>
        </p:spPr>
        <p:txBody>
          <a:bodyPr wrap="none" rtlCol="0">
            <a:spAutoFit/>
          </a:bodyPr>
          <a:lstStyle/>
          <a:p>
            <a:r>
              <a:rPr lang="nl-BE" sz="2400" b="1" dirty="0" smtClean="0"/>
              <a:t>Nederland</a:t>
            </a:r>
            <a:endParaRPr lang="fr-BE" sz="2400" b="1" dirty="0"/>
          </a:p>
        </p:txBody>
      </p:sp>
      <p:sp>
        <p:nvSpPr>
          <p:cNvPr id="2" name="Slide Number Placeholder 1"/>
          <p:cNvSpPr>
            <a:spLocks noGrp="1"/>
          </p:cNvSpPr>
          <p:nvPr>
            <p:ph type="sldNum" sz="quarter" idx="4"/>
          </p:nvPr>
        </p:nvSpPr>
        <p:spPr/>
        <p:txBody>
          <a:bodyPr/>
          <a:lstStyle/>
          <a:p>
            <a:fld id="{30A9230E-FFBB-4CCB-ABD7-198084EDE768}" type="slidenum">
              <a:rPr lang="fr-BE" smtClean="0"/>
              <a:pPr/>
              <a:t>7</a:t>
            </a:fld>
            <a:endParaRPr lang="fr-BE" dirty="0"/>
          </a:p>
        </p:txBody>
      </p:sp>
    </p:spTree>
    <p:extLst>
      <p:ext uri="{BB962C8B-B14F-4D97-AF65-F5344CB8AC3E}">
        <p14:creationId xmlns:p14="http://schemas.microsoft.com/office/powerpoint/2010/main" val="6100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 y="844264"/>
            <a:ext cx="6231622" cy="518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3B540AB-6939-4937-A918-1D15FF1C7CE3}" type="slidenum">
              <a:rPr lang="nl-BE" smtClean="0"/>
              <a:pPr/>
              <a:t>8</a:t>
            </a:fld>
            <a:endParaRPr lang="nl-BE" dirty="0"/>
          </a:p>
        </p:txBody>
      </p:sp>
      <p:sp>
        <p:nvSpPr>
          <p:cNvPr id="2" name="Title 1"/>
          <p:cNvSpPr>
            <a:spLocks noGrp="1"/>
          </p:cNvSpPr>
          <p:nvPr>
            <p:ph type="title"/>
          </p:nvPr>
        </p:nvSpPr>
        <p:spPr/>
        <p:txBody>
          <a:bodyPr/>
          <a:lstStyle/>
          <a:p>
            <a:r>
              <a:rPr lang="nl-BE" dirty="0" smtClean="0">
                <a:solidFill>
                  <a:srgbClr val="FF0000"/>
                </a:solidFill>
              </a:rPr>
              <a:t>Voorbeeld 3: sociale </a:t>
            </a:r>
            <a:r>
              <a:rPr lang="nl-BE" dirty="0">
                <a:solidFill>
                  <a:srgbClr val="FF0000"/>
                </a:solidFill>
              </a:rPr>
              <a:t>h</a:t>
            </a:r>
            <a:r>
              <a:rPr lang="nl-BE" dirty="0" smtClean="0">
                <a:solidFill>
                  <a:srgbClr val="FF0000"/>
                </a:solidFill>
              </a:rPr>
              <a:t>uisvesting</a:t>
            </a:r>
            <a:endParaRPr lang="fr-BE" dirty="0">
              <a:solidFill>
                <a:srgbClr val="FF0000"/>
              </a:solidFill>
            </a:endParaRPr>
          </a:p>
        </p:txBody>
      </p:sp>
      <p:sp>
        <p:nvSpPr>
          <p:cNvPr id="33" name="TextBox 32"/>
          <p:cNvSpPr txBox="1"/>
          <p:nvPr/>
        </p:nvSpPr>
        <p:spPr>
          <a:xfrm>
            <a:off x="4388826" y="5278812"/>
            <a:ext cx="4907574" cy="1508105"/>
          </a:xfrm>
          <a:prstGeom prst="rect">
            <a:avLst/>
          </a:prstGeom>
          <a:noFill/>
        </p:spPr>
        <p:txBody>
          <a:bodyPr wrap="square" rtlCol="0">
            <a:spAutoFit/>
          </a:bodyPr>
          <a:lstStyle/>
          <a:p>
            <a:r>
              <a:rPr lang="nl-BE" sz="2000" b="1" dirty="0" smtClean="0">
                <a:solidFill>
                  <a:schemeClr val="accent1"/>
                </a:solidFill>
              </a:rPr>
              <a:t>Vertrouwens-issue weegt niet zwaar door</a:t>
            </a:r>
          </a:p>
          <a:p>
            <a:r>
              <a:rPr lang="nl-BE" dirty="0" smtClean="0"/>
              <a:t>Sociale huisvestingsmaatschappijen geen vragende partij voor blockchain-benadering:</a:t>
            </a:r>
          </a:p>
          <a:p>
            <a:r>
              <a:rPr lang="nl-BE" dirty="0" smtClean="0"/>
              <a:t>meer complexiteit, kosten, onderhoud</a:t>
            </a:r>
          </a:p>
          <a:p>
            <a:r>
              <a:rPr lang="nl-BE" dirty="0" smtClean="0"/>
              <a:t>=&gt; gecentraliseerde benadering</a:t>
            </a:r>
            <a:endParaRPr lang="nl-BE" dirty="0"/>
          </a:p>
        </p:txBody>
      </p:sp>
      <p:sp>
        <p:nvSpPr>
          <p:cNvPr id="25" name="TextBox 24"/>
          <p:cNvSpPr txBox="1"/>
          <p:nvPr/>
        </p:nvSpPr>
        <p:spPr>
          <a:xfrm>
            <a:off x="5750560" y="945587"/>
            <a:ext cx="3556000" cy="1508105"/>
          </a:xfrm>
          <a:prstGeom prst="rect">
            <a:avLst/>
          </a:prstGeom>
          <a:noFill/>
        </p:spPr>
        <p:txBody>
          <a:bodyPr wrap="square" rtlCol="0">
            <a:spAutoFit/>
          </a:bodyPr>
          <a:lstStyle/>
          <a:p>
            <a:r>
              <a:rPr lang="nl-BE" sz="2000" b="1" dirty="0" smtClean="0">
                <a:solidFill>
                  <a:schemeClr val="accent1"/>
                </a:solidFill>
              </a:rPr>
              <a:t>Situatie vandaag</a:t>
            </a:r>
          </a:p>
          <a:p>
            <a:pPr marL="285750" indent="-285750">
              <a:buFontTx/>
              <a:buChar char="-"/>
            </a:pPr>
            <a:r>
              <a:rPr lang="nl-BE" dirty="0"/>
              <a:t>b</a:t>
            </a:r>
            <a:r>
              <a:rPr lang="nl-BE" dirty="0" smtClean="0"/>
              <a:t>urger schrijft zich meerdere keren in</a:t>
            </a:r>
          </a:p>
          <a:p>
            <a:pPr marL="285750" indent="-285750">
              <a:buFontTx/>
              <a:buChar char="-"/>
            </a:pPr>
            <a:r>
              <a:rPr lang="nl-BE" dirty="0"/>
              <a:t>n</a:t>
            </a:r>
            <a:r>
              <a:rPr lang="nl-BE" dirty="0" smtClean="0"/>
              <a:t>iet transparant: “</a:t>
            </a:r>
            <a:r>
              <a:rPr lang="nl-BE" i="1" dirty="0" smtClean="0"/>
              <a:t>Waarom ben ik nog niet aan de beurt?</a:t>
            </a:r>
            <a:r>
              <a:rPr lang="nl-BE" dirty="0" smtClean="0"/>
              <a:t> “</a:t>
            </a:r>
          </a:p>
        </p:txBody>
      </p:sp>
      <p:sp>
        <p:nvSpPr>
          <p:cNvPr id="26" name="TextBox 25"/>
          <p:cNvSpPr txBox="1"/>
          <p:nvPr/>
        </p:nvSpPr>
        <p:spPr>
          <a:xfrm>
            <a:off x="0" y="6177280"/>
            <a:ext cx="3846759" cy="646331"/>
          </a:xfrm>
          <a:prstGeom prst="rect">
            <a:avLst/>
          </a:prstGeom>
          <a:noFill/>
        </p:spPr>
        <p:txBody>
          <a:bodyPr wrap="none" rtlCol="0">
            <a:spAutoFit/>
          </a:bodyPr>
          <a:lstStyle/>
          <a:p>
            <a:r>
              <a:rPr lang="nl-BE" dirty="0" smtClean="0"/>
              <a:t>SHM: Sociale huisvestingsmaatschappij</a:t>
            </a:r>
          </a:p>
          <a:p>
            <a:r>
              <a:rPr lang="nl-BE" dirty="0" smtClean="0"/>
              <a:t>SVK: Sociaal verhuurkantoor</a:t>
            </a:r>
          </a:p>
        </p:txBody>
      </p:sp>
    </p:spTree>
    <p:extLst>
      <p:ext uri="{BB962C8B-B14F-4D97-AF65-F5344CB8AC3E}">
        <p14:creationId xmlns:p14="http://schemas.microsoft.com/office/powerpoint/2010/main" val="246244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p:cNvSpPr>
            <a:spLocks noChangeAspect="1"/>
          </p:cNvSpPr>
          <p:nvPr/>
        </p:nvSpPr>
        <p:spPr>
          <a:xfrm>
            <a:off x="3029510" y="1166792"/>
            <a:ext cx="3259120" cy="3259120"/>
          </a:xfrm>
          <a:prstGeom prst="ellipse">
            <a:avLst/>
          </a:prstGeom>
          <a:solidFill>
            <a:srgbClr val="00B0F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Slide Number Placeholder 3"/>
          <p:cNvSpPr>
            <a:spLocks noGrp="1"/>
          </p:cNvSpPr>
          <p:nvPr>
            <p:ph type="sldNum" sz="quarter" idx="12"/>
          </p:nvPr>
        </p:nvSpPr>
        <p:spPr/>
        <p:txBody>
          <a:bodyPr/>
          <a:lstStyle/>
          <a:p>
            <a:fld id="{13B540AB-6939-4937-A918-1D15FF1C7CE3}" type="slidenum">
              <a:rPr lang="nl-BE" smtClean="0"/>
              <a:pPr/>
              <a:t>9</a:t>
            </a:fld>
            <a:endParaRPr lang="nl-BE" dirty="0"/>
          </a:p>
        </p:txBody>
      </p:sp>
      <p:sp>
        <p:nvSpPr>
          <p:cNvPr id="2" name="Title 1"/>
          <p:cNvSpPr>
            <a:spLocks noGrp="1"/>
          </p:cNvSpPr>
          <p:nvPr>
            <p:ph type="title"/>
          </p:nvPr>
        </p:nvSpPr>
        <p:spPr/>
        <p:txBody>
          <a:bodyPr/>
          <a:lstStyle/>
          <a:p>
            <a:r>
              <a:rPr lang="nl-BE" dirty="0" smtClean="0">
                <a:solidFill>
                  <a:srgbClr val="00B050"/>
                </a:solidFill>
              </a:rPr>
              <a:t>Voorbeeld 4: aantoonbaarheidsdienst</a:t>
            </a:r>
            <a:endParaRPr lang="fr-BE" dirty="0">
              <a:solidFill>
                <a:srgbClr val="00B050"/>
              </a:solidFill>
            </a:endParaRPr>
          </a:p>
        </p:txBody>
      </p:sp>
      <p:grpSp>
        <p:nvGrpSpPr>
          <p:cNvPr id="26" name="Group 25"/>
          <p:cNvGrpSpPr/>
          <p:nvPr/>
        </p:nvGrpSpPr>
        <p:grpSpPr>
          <a:xfrm>
            <a:off x="5577951" y="3188017"/>
            <a:ext cx="1538814" cy="1474323"/>
            <a:chOff x="6239282" y="3823869"/>
            <a:chExt cx="2104058" cy="2015878"/>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282" y="5266450"/>
              <a:ext cx="573297" cy="573297"/>
            </a:xfrm>
            <a:prstGeom prst="rect">
              <a:avLst/>
            </a:prstGeom>
          </p:spPr>
        </p:pic>
        <p:grpSp>
          <p:nvGrpSpPr>
            <p:cNvPr id="30" name="Group 29"/>
            <p:cNvGrpSpPr/>
            <p:nvPr/>
          </p:nvGrpSpPr>
          <p:grpSpPr>
            <a:xfrm>
              <a:off x="6493205" y="4110068"/>
              <a:ext cx="1323669" cy="1156430"/>
              <a:chOff x="6493205" y="4110068"/>
              <a:chExt cx="1323669" cy="1156430"/>
            </a:xfrm>
          </p:grpSpPr>
          <p:cxnSp>
            <p:nvCxnSpPr>
              <p:cNvPr id="34" name="Straight Connector 33"/>
              <p:cNvCxnSpPr/>
              <p:nvPr/>
            </p:nvCxnSpPr>
            <p:spPr>
              <a:xfrm>
                <a:off x="6888720" y="4110068"/>
                <a:ext cx="928154" cy="3022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11405" y="4460265"/>
                <a:ext cx="567525" cy="41106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93205" y="4460265"/>
                <a:ext cx="0" cy="80623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1" name="Picture 2" descr="http://www.clker.com/cliparts/5/z/K/D/E/s/business-person-bla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930" y="4643082"/>
              <a:ext cx="437944" cy="572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0940" y="3823869"/>
              <a:ext cx="572400" cy="572400"/>
            </a:xfrm>
            <a:prstGeom prst="rect">
              <a:avLst/>
            </a:prstGeom>
          </p:spPr>
        </p:pic>
      </p:grpSp>
      <p:grpSp>
        <p:nvGrpSpPr>
          <p:cNvPr id="42" name="Group 41"/>
          <p:cNvGrpSpPr/>
          <p:nvPr/>
        </p:nvGrpSpPr>
        <p:grpSpPr>
          <a:xfrm>
            <a:off x="5881990" y="1506788"/>
            <a:ext cx="1152285" cy="918469"/>
            <a:chOff x="6655001" y="1525083"/>
            <a:chExt cx="1575548" cy="1255845"/>
          </a:xfrm>
        </p:grpSpPr>
        <p:grpSp>
          <p:nvGrpSpPr>
            <p:cNvPr id="43" name="Group 42"/>
            <p:cNvGrpSpPr/>
            <p:nvPr/>
          </p:nvGrpSpPr>
          <p:grpSpPr>
            <a:xfrm>
              <a:off x="6655001" y="1525083"/>
              <a:ext cx="999548" cy="988761"/>
              <a:chOff x="6655001" y="1525083"/>
              <a:chExt cx="999548" cy="988761"/>
            </a:xfrm>
          </p:grpSpPr>
          <p:cxnSp>
            <p:nvCxnSpPr>
              <p:cNvPr id="45" name="Straight Connector 44"/>
              <p:cNvCxnSpPr/>
              <p:nvPr/>
            </p:nvCxnSpPr>
            <p:spPr>
              <a:xfrm flipV="1">
                <a:off x="6655001" y="1525082"/>
                <a:ext cx="233718" cy="5195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21748" y="2472012"/>
                <a:ext cx="932801" cy="4183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4549" y="2204928"/>
              <a:ext cx="576000" cy="576000"/>
            </a:xfrm>
            <a:prstGeom prst="rect">
              <a:avLst/>
            </a:prstGeom>
          </p:spPr>
        </p:pic>
      </p:grpSp>
      <p:grpSp>
        <p:nvGrpSpPr>
          <p:cNvPr id="47" name="Group 46"/>
          <p:cNvGrpSpPr/>
          <p:nvPr/>
        </p:nvGrpSpPr>
        <p:grpSpPr>
          <a:xfrm>
            <a:off x="2040421" y="2445472"/>
            <a:ext cx="1080453" cy="1084264"/>
            <a:chOff x="1402329" y="2808568"/>
            <a:chExt cx="1477330" cy="1482541"/>
          </a:xfrm>
        </p:grpSpPr>
        <p:cxnSp>
          <p:nvCxnSpPr>
            <p:cNvPr id="48" name="Straight Connector 47"/>
            <p:cNvCxnSpPr/>
            <p:nvPr/>
          </p:nvCxnSpPr>
          <p:spPr>
            <a:xfrm flipV="1">
              <a:off x="1956878" y="3380968"/>
              <a:ext cx="893752" cy="63389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956877" y="3123703"/>
              <a:ext cx="922782" cy="4551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1385" y="2808568"/>
              <a:ext cx="445756" cy="572400"/>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2329" y="3679109"/>
              <a:ext cx="612000" cy="612000"/>
            </a:xfrm>
            <a:prstGeom prst="rect">
              <a:avLst/>
            </a:prstGeom>
          </p:spPr>
        </p:pic>
      </p:grpSp>
      <p:cxnSp>
        <p:nvCxnSpPr>
          <p:cNvPr id="54" name="Straight Connector 53"/>
          <p:cNvCxnSpPr/>
          <p:nvPr/>
        </p:nvCxnSpPr>
        <p:spPr>
          <a:xfrm flipH="1" flipV="1">
            <a:off x="2768399" y="2092594"/>
            <a:ext cx="331245" cy="43743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670276" y="2720349"/>
            <a:ext cx="653859" cy="21105"/>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969772" y="2229925"/>
            <a:ext cx="435395" cy="424861"/>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4985934" y="2911409"/>
            <a:ext cx="531237" cy="337702"/>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948456" y="1085527"/>
            <a:ext cx="426929" cy="421261"/>
          </a:xfrm>
          <a:prstGeom prst="rect">
            <a:avLst/>
          </a:prstGeom>
        </p:spPr>
      </p:pic>
      <p:pic>
        <p:nvPicPr>
          <p:cNvPr id="59" name="Picture 3"/>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9066" y="2380343"/>
            <a:ext cx="591210" cy="5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5167" y="1794221"/>
            <a:ext cx="591210" cy="5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1686" y="3002621"/>
            <a:ext cx="591210" cy="59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45993" y="1677101"/>
            <a:ext cx="321875" cy="419284"/>
          </a:xfrm>
          <a:prstGeom prst="rect">
            <a:avLst/>
          </a:prstGeom>
        </p:spPr>
      </p:pic>
      <p:sp>
        <p:nvSpPr>
          <p:cNvPr id="71" name="Rectangle 70"/>
          <p:cNvSpPr/>
          <p:nvPr/>
        </p:nvSpPr>
        <p:spPr>
          <a:xfrm>
            <a:off x="97280" y="4050051"/>
            <a:ext cx="4490006" cy="954107"/>
          </a:xfrm>
          <a:prstGeom prst="rect">
            <a:avLst/>
          </a:prstGeom>
          <a:noFill/>
        </p:spPr>
        <p:txBody>
          <a:bodyPr wrap="square">
            <a:spAutoFit/>
          </a:bodyPr>
          <a:lstStyle/>
          <a:p>
            <a:r>
              <a:rPr lang="nl-BE" sz="2000" b="1" dirty="0" smtClean="0">
                <a:solidFill>
                  <a:schemeClr val="accent1"/>
                </a:solidFill>
              </a:rPr>
              <a:t>Probleem: aantoonbaarheid</a:t>
            </a:r>
          </a:p>
          <a:p>
            <a:pPr marL="285750" indent="-285750">
              <a:buFontTx/>
              <a:buChar char="-"/>
            </a:pPr>
            <a:r>
              <a:rPr lang="nl-BE" dirty="0" err="1"/>
              <a:t>p</a:t>
            </a:r>
            <a:r>
              <a:rPr lang="nl-BE" dirty="0" err="1" smtClean="0"/>
              <a:t>roof</a:t>
            </a:r>
            <a:r>
              <a:rPr lang="nl-BE" dirty="0" smtClean="0"/>
              <a:t>-of-delivery </a:t>
            </a:r>
            <a:r>
              <a:rPr lang="nl-BE" dirty="0"/>
              <a:t>&amp; </a:t>
            </a:r>
            <a:r>
              <a:rPr lang="nl-BE" dirty="0" err="1" smtClean="0"/>
              <a:t>proof</a:t>
            </a:r>
            <a:r>
              <a:rPr lang="nl-BE" dirty="0" smtClean="0"/>
              <a:t>-of-</a:t>
            </a:r>
            <a:r>
              <a:rPr lang="nl-BE" dirty="0" err="1" smtClean="0"/>
              <a:t>receipt</a:t>
            </a:r>
            <a:endParaRPr lang="nl-BE" dirty="0"/>
          </a:p>
          <a:p>
            <a:pPr marL="285750" indent="-285750">
              <a:buFontTx/>
              <a:buChar char="-"/>
            </a:pPr>
            <a:r>
              <a:rPr lang="nl-BE" dirty="0"/>
              <a:t>b</a:t>
            </a:r>
            <a:r>
              <a:rPr lang="nl-BE" dirty="0" smtClean="0"/>
              <a:t>ewaartermijn</a:t>
            </a:r>
            <a:r>
              <a:rPr lang="nl-BE" dirty="0"/>
              <a:t>: 40-50 jaar</a:t>
            </a:r>
          </a:p>
        </p:txBody>
      </p:sp>
      <p:sp>
        <p:nvSpPr>
          <p:cNvPr id="53" name="Oval 52"/>
          <p:cNvSpPr>
            <a:spLocks noChangeAspect="1"/>
          </p:cNvSpPr>
          <p:nvPr/>
        </p:nvSpPr>
        <p:spPr>
          <a:xfrm>
            <a:off x="4180494" y="2262878"/>
            <a:ext cx="957152" cy="9571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900" dirty="0" smtClean="0">
                <a:solidFill>
                  <a:schemeClr val="bg1"/>
                </a:solidFill>
              </a:rPr>
              <a:t>eBox</a:t>
            </a:r>
            <a:endParaRPr lang="nl-BE" sz="1900" dirty="0">
              <a:solidFill>
                <a:schemeClr val="bg1"/>
              </a:solidFill>
            </a:endParaRPr>
          </a:p>
        </p:txBody>
      </p:sp>
      <p:sp>
        <p:nvSpPr>
          <p:cNvPr id="73" name="Rectangle 72"/>
          <p:cNvSpPr/>
          <p:nvPr/>
        </p:nvSpPr>
        <p:spPr>
          <a:xfrm>
            <a:off x="97280" y="5209817"/>
            <a:ext cx="7601890" cy="1508105"/>
          </a:xfrm>
          <a:prstGeom prst="rect">
            <a:avLst/>
          </a:prstGeom>
          <a:noFill/>
        </p:spPr>
        <p:txBody>
          <a:bodyPr wrap="square">
            <a:spAutoFit/>
          </a:bodyPr>
          <a:lstStyle/>
          <a:p>
            <a:r>
              <a:rPr lang="nl-BE" sz="2000" b="1" dirty="0" smtClean="0">
                <a:solidFill>
                  <a:schemeClr val="accent1"/>
                </a:solidFill>
              </a:rPr>
              <a:t>Vertrouwens-issue</a:t>
            </a:r>
          </a:p>
          <a:p>
            <a:pPr marL="285750" indent="-285750">
              <a:buFontTx/>
              <a:buChar char="-"/>
            </a:pPr>
            <a:r>
              <a:rPr lang="nl-BE" dirty="0"/>
              <a:t>o</a:t>
            </a:r>
            <a:r>
              <a:rPr lang="nl-BE" dirty="0" smtClean="0"/>
              <a:t>rganisatie of </a:t>
            </a:r>
            <a:r>
              <a:rPr lang="nl-BE" dirty="0" err="1" smtClean="0"/>
              <a:t>eBox</a:t>
            </a:r>
            <a:r>
              <a:rPr lang="nl-BE" dirty="0" smtClean="0"/>
              <a:t> mag niet in staat zijn in zijn eentje bewijzen te wijzigen, te verwijderen of valse bewijzen te creëren</a:t>
            </a:r>
          </a:p>
          <a:p>
            <a:pPr marL="285750" indent="-285750">
              <a:buFontTx/>
              <a:buChar char="-"/>
            </a:pPr>
            <a:r>
              <a:rPr lang="nl-BE" dirty="0"/>
              <a:t>o</a:t>
            </a:r>
            <a:r>
              <a:rPr lang="nl-BE" dirty="0" smtClean="0"/>
              <a:t>rganisaties vertrouwen </a:t>
            </a:r>
            <a:r>
              <a:rPr lang="nl-BE" dirty="0" err="1" smtClean="0"/>
              <a:t>eBox</a:t>
            </a:r>
            <a:r>
              <a:rPr lang="nl-BE" dirty="0" smtClean="0"/>
              <a:t> onvoldoende en </a:t>
            </a:r>
            <a:r>
              <a:rPr lang="nl-BE" dirty="0" err="1" smtClean="0"/>
              <a:t>vice</a:t>
            </a:r>
            <a:r>
              <a:rPr lang="nl-BE" dirty="0" smtClean="0"/>
              <a:t> versa</a:t>
            </a:r>
          </a:p>
          <a:p>
            <a:pPr marL="285750" indent="-285750">
              <a:buFontTx/>
              <a:buChar char="-"/>
            </a:pPr>
            <a:r>
              <a:rPr lang="nl-BE" dirty="0"/>
              <a:t>m</a:t>
            </a:r>
            <a:r>
              <a:rPr lang="nl-BE" dirty="0" smtClean="0"/>
              <a:t>aar leden vertrouwen wel hun organisatie</a:t>
            </a:r>
            <a:endParaRPr lang="nl-BE" dirty="0"/>
          </a:p>
        </p:txBody>
      </p:sp>
    </p:spTree>
    <p:extLst>
      <p:ext uri="{BB962C8B-B14F-4D97-AF65-F5344CB8AC3E}">
        <p14:creationId xmlns:p14="http://schemas.microsoft.com/office/powerpoint/2010/main" val="16133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6c2ef7ed-c2f8-46e5-bc8a-af14b0d2a9a1">
      <Terms xmlns="http://schemas.microsoft.com/office/infopath/2007/PartnerControls"/>
    </TaxKeywordTaxHTField>
    <IsArchived xmlns="6c2ef7ed-c2f8-46e5-bc8a-af14b0d2a9a1">false</IsArchived>
    <KeyDocument xmlns="6c2ef7ed-c2f8-46e5-bc8a-af14b0d2a9a1">false</KeyDocument>
    <CategoryDescription xmlns="http://schemas.microsoft.com/sharepoint.v3" xsi:nil="true"/>
    <g159131ef9cf4bcf91575741c737189a xmlns="9e7a122f-2e67-4044-bb10-cbb6dc42e3aa">
      <Terms xmlns="http://schemas.microsoft.com/office/infopath/2007/PartnerControls"/>
    </g159131ef9cf4bcf91575741c737189a>
    <Document_x0020_Type xmlns="9e7a122f-2e67-4044-bb10-cbb6dc42e3aa">3</Document_x0020_Type>
    <TaxCatchAll xmlns="6c2ef7ed-c2f8-46e5-bc8a-af14b0d2a9a1"/>
    <ProjectBis xmlns="157086f0-446e-43a7-b94b-a50bc52c739c">47</ProjectBis>
  </documentManagement>
</p:properties>
</file>

<file path=customXml/item3.xml><?xml version="1.0" encoding="utf-8"?>
<?mso-contentType ?>
<SharedContentType xmlns="Microsoft.SharePoint.Taxonomy.ContentTypeSync" SourceId="f9f758b7-f6eb-44e3-bd59-2cbef40d0fc5" ContentTypeId="0x01010020EFE7AA9E56B84FB1D6B88B12929688" PreviousValue="false"/>
</file>

<file path=customXml/item4.xml><?xml version="1.0" encoding="utf-8"?>
<ct:contentTypeSchema xmlns:ct="http://schemas.microsoft.com/office/2006/metadata/contentType" xmlns:ma="http://schemas.microsoft.com/office/2006/metadata/properties/metaAttributes" ct:_="" ma:_="" ma:contentTypeName="Powerpoint" ma:contentTypeID="0x01010020EFE7AA9E56B84FB1D6B88B129296880026940ED495637D4DB48A03DBC681D9F20B0028C2655EC9A273469F65B24B18C795D6" ma:contentTypeVersion="20" ma:contentTypeDescription="" ma:contentTypeScope="" ma:versionID="693bdc08662ff4176fbb9a6110a26dfe">
  <xsd:schema xmlns:xsd="http://www.w3.org/2001/XMLSchema" xmlns:xs="http://www.w3.org/2001/XMLSchema" xmlns:p="http://schemas.microsoft.com/office/2006/metadata/properties" xmlns:ns2="9e7a122f-2e67-4044-bb10-cbb6dc42e3aa" xmlns:ns3="http://schemas.microsoft.com/sharepoint.v3" xmlns:ns4="6c2ef7ed-c2f8-46e5-bc8a-af14b0d2a9a1" xmlns:ns5="157086f0-446e-43a7-b94b-a50bc52c739c" targetNamespace="http://schemas.microsoft.com/office/2006/metadata/properties" ma:root="true" ma:fieldsID="99c5f97ce5ab189299446cbb2b8fe68e" ns2:_="" ns3:_="" ns4:_="" ns5:_="">
    <xsd:import namespace="9e7a122f-2e67-4044-bb10-cbb6dc42e3aa"/>
    <xsd:import namespace="http://schemas.microsoft.com/sharepoint.v3"/>
    <xsd:import namespace="6c2ef7ed-c2f8-46e5-bc8a-af14b0d2a9a1"/>
    <xsd:import namespace="157086f0-446e-43a7-b94b-a50bc52c739c"/>
    <xsd:element name="properties">
      <xsd:complexType>
        <xsd:sequence>
          <xsd:element name="documentManagement">
            <xsd:complexType>
              <xsd:all>
                <xsd:element ref="ns2:Document_x0020_Type"/>
                <xsd:element ref="ns3:CategoryDescription" minOccurs="0"/>
                <xsd:element ref="ns4:KeyDocument" minOccurs="0"/>
                <xsd:element ref="ns4:IsArchived" minOccurs="0"/>
                <xsd:element ref="ns4:TaxKeywordTaxHTField" minOccurs="0"/>
                <xsd:element ref="ns4:TaxCatchAll" minOccurs="0"/>
                <xsd:element ref="ns2:g159131ef9cf4bcf91575741c737189a" minOccurs="0"/>
                <xsd:element ref="ns5:ProjectBi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122f-2e67-4044-bb10-cbb6dc42e3aa" elementFormDefault="qualified">
    <xsd:import namespace="http://schemas.microsoft.com/office/2006/documentManagement/types"/>
    <xsd:import namespace="http://schemas.microsoft.com/office/infopath/2007/PartnerControls"/>
    <xsd:element name="Document_x0020_Type" ma:index="2" ma:displayName="Document Type" ma:list="{b5b17c73-543e-4452-8272-56b02497366e}" ma:internalName="Document_x0020_Type" ma:showField="Title" ma:web="9e7a122f-2e67-4044-bb10-cbb6dc42e3aa">
      <xsd:simpleType>
        <xsd:restriction base="dms:Lookup"/>
      </xsd:simpleType>
    </xsd:element>
    <xsd:element name="g159131ef9cf4bcf91575741c737189a" ma:index="15" nillable="true" ma:taxonomy="true" ma:internalName="g159131ef9cf4bcf91575741c737189a" ma:taxonomyFieldName="Organisational_x0020_Keywords" ma:displayName="Organisational Keywords" ma:default="" ma:fieldId="{0159131e-f9cf-4bcf-9157-5741c737189a}" ma:taxonomyMulti="true" ma:sspId="f9f758b7-f6eb-44e3-bd59-2cbef40d0fc5" ma:termSetId="7261737b-9b78-4ff0-881a-1c5d5006ffb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ef7ed-c2f8-46e5-bc8a-af14b0d2a9a1" elementFormDefault="qualified">
    <xsd:import namespace="http://schemas.microsoft.com/office/2006/documentManagement/types"/>
    <xsd:import namespace="http://schemas.microsoft.com/office/infopath/2007/PartnerControls"/>
    <xsd:element name="KeyDocument" ma:index="6" nillable="true" ma:displayName="KeyDocument" ma:default="0" ma:description="Allow to promote a document to key document status" ma:internalName="KeyDocument">
      <xsd:simpleType>
        <xsd:restriction base="dms:Boolean"/>
      </xsd:simpleType>
    </xsd:element>
    <xsd:element name="IsArchived" ma:index="7" nillable="true" ma:displayName="IsArchived" ma:default="0" ma:description="Allow to display the document only in Archive View" ma:internalName="IsArchived">
      <xsd:simpleType>
        <xsd:restriction base="dms:Boolean"/>
      </xsd:simpleType>
    </xsd:element>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23672b5-cecb-49a2-93b6-f77294116280}" ma:internalName="TaxCatchAll" ma:showField="CatchAllData" ma:web="6c2ef7ed-c2f8-46e5-bc8a-af14b0d2a9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7086f0-446e-43a7-b94b-a50bc52c739c" elementFormDefault="qualified">
    <xsd:import namespace="http://schemas.microsoft.com/office/2006/documentManagement/types"/>
    <xsd:import namespace="http://schemas.microsoft.com/office/infopath/2007/PartnerControls"/>
    <xsd:element name="ProjectBis" ma:index="17" ma:displayName="Project" ma:list="{662e3e5f-6c4e-4f20-8a08-581e9cfb60aa}" ma:internalName="ProjectBis"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582E2-B4A3-4CF9-B29A-4C1E94382DFC}">
  <ds:schemaRefs>
    <ds:schemaRef ds:uri="http://schemas.microsoft.com/sharepoint/v3/contenttype/forms"/>
  </ds:schemaRefs>
</ds:datastoreItem>
</file>

<file path=customXml/itemProps2.xml><?xml version="1.0" encoding="utf-8"?>
<ds:datastoreItem xmlns:ds="http://schemas.openxmlformats.org/officeDocument/2006/customXml" ds:itemID="{02EB89CD-203B-44BB-9498-AE3BBAEC8AAC}">
  <ds:schemaRefs>
    <ds:schemaRef ds:uri="http://schemas.openxmlformats.org/package/2006/metadata/core-properties"/>
    <ds:schemaRef ds:uri="http://www.w3.org/XML/1998/namespace"/>
    <ds:schemaRef ds:uri="http://purl.org/dc/dcmitype/"/>
    <ds:schemaRef ds:uri="http://schemas.microsoft.com/sharepoint.v3"/>
    <ds:schemaRef ds:uri="http://purl.org/dc/terms/"/>
    <ds:schemaRef ds:uri="http://schemas.microsoft.com/office/2006/metadata/properties"/>
    <ds:schemaRef ds:uri="http://schemas.microsoft.com/office/2006/documentManagement/types"/>
    <ds:schemaRef ds:uri="http://purl.org/dc/elements/1.1/"/>
    <ds:schemaRef ds:uri="6c2ef7ed-c2f8-46e5-bc8a-af14b0d2a9a1"/>
    <ds:schemaRef ds:uri="http://schemas.microsoft.com/office/infopath/2007/PartnerControls"/>
    <ds:schemaRef ds:uri="157086f0-446e-43a7-b94b-a50bc52c739c"/>
    <ds:schemaRef ds:uri="9e7a122f-2e67-4044-bb10-cbb6dc42e3aa"/>
  </ds:schemaRefs>
</ds:datastoreItem>
</file>

<file path=customXml/itemProps3.xml><?xml version="1.0" encoding="utf-8"?>
<ds:datastoreItem xmlns:ds="http://schemas.openxmlformats.org/officeDocument/2006/customXml" ds:itemID="{35089FFB-F5F6-4B2A-A652-7442D59FFF22}">
  <ds:schemaRefs>
    <ds:schemaRef ds:uri="Microsoft.SharePoint.Taxonomy.ContentTypeSync"/>
  </ds:schemaRefs>
</ds:datastoreItem>
</file>

<file path=customXml/itemProps4.xml><?xml version="1.0" encoding="utf-8"?>
<ds:datastoreItem xmlns:ds="http://schemas.openxmlformats.org/officeDocument/2006/customXml" ds:itemID="{32E29C5A-79BC-4372-8A40-F4B7006AF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a122f-2e67-4044-bb10-cbb6dc42e3aa"/>
    <ds:schemaRef ds:uri="http://schemas.microsoft.com/sharepoint.v3"/>
    <ds:schemaRef ds:uri="6c2ef7ed-c2f8-46e5-bc8a-af14b0d2a9a1"/>
    <ds:schemaRef ds:uri="157086f0-446e-43a7-b94b-a50bc52c7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27978</TotalTime>
  <Words>1744</Words>
  <Application>Microsoft Office PowerPoint</Application>
  <PresentationFormat>On-screen Show (4:3)</PresentationFormat>
  <Paragraphs>413</Paragraphs>
  <Slides>34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Symbol</vt:lpstr>
      <vt:lpstr>Office Theme</vt:lpstr>
      <vt:lpstr>PowerPoint Presentation</vt:lpstr>
      <vt:lpstr>Drie niveau’s</vt:lpstr>
      <vt:lpstr>Blockchain gaat in essentie over plaats vanwaar vertrouwen komt </vt:lpstr>
      <vt:lpstr>Vaststelling</vt:lpstr>
      <vt:lpstr>Voorbeeld 1: informatiestroom</vt:lpstr>
      <vt:lpstr>PowerPoint Presentation</vt:lpstr>
      <vt:lpstr>PowerPoint Presentation</vt:lpstr>
      <vt:lpstr>Voorbeeld 3: sociale huisvesting</vt:lpstr>
      <vt:lpstr>Voorbeeld 4: aantoonbaarheidsdienst</vt:lpstr>
      <vt:lpstr>Voorbeeld 5: therapeutische relatie </vt:lpstr>
      <vt:lpstr>Voorbeeld 6:  landoverschrijdende processen</vt:lpstr>
      <vt:lpstr>Benadering</vt:lpstr>
      <vt:lpstr>Voorbeeld 1: adreswijziging</vt:lpstr>
      <vt:lpstr>Voorbeeld 2: geboorte</vt:lpstr>
      <vt:lpstr>Vaststelling</vt:lpstr>
      <vt:lpstr>Drie niveau’s</vt:lpstr>
      <vt:lpstr>Waarom een PoC* ?</vt:lpstr>
      <vt:lpstr>Blockchain in productie ?</vt:lpstr>
      <vt:lpstr>Voorbeeld: aantoonbaarheidsdienst</vt:lpstr>
      <vt:lpstr>PoC-industrie: veel proeftuinbedrijfjes</vt:lpstr>
      <vt:lpstr>Vermijd technology lock-in</vt:lpstr>
      <vt:lpstr>PowerPoint Presentation</vt:lpstr>
      <vt:lpstr>Drie niveau’s</vt:lpstr>
      <vt:lpstr>Technologische trends</vt:lpstr>
      <vt:lpstr>Integratie</vt:lpstr>
      <vt:lpstr>Connectoren</vt:lpstr>
      <vt:lpstr>Data</vt:lpstr>
      <vt:lpstr>PowerPoint Presentation</vt:lpstr>
      <vt:lpstr>Elke partner eigen infrastructuur</vt:lpstr>
      <vt:lpstr>Blockchain as a Service (BaaS)</vt:lpstr>
      <vt:lpstr>Toekomstig blockchain landschap</vt:lpstr>
      <vt:lpstr>Drie niveau’s</vt:lpstr>
      <vt:lpstr>Concreet – Ideeën federaal</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Verslype Kristof</dc:creator>
  <cp:lastModifiedBy>Frank Robben (KSZ-BCSS)</cp:lastModifiedBy>
  <cp:revision>1781</cp:revision>
  <cp:lastPrinted>2017-01-24T08:22:10Z</cp:lastPrinted>
  <dcterms:created xsi:type="dcterms:W3CDTF">2016-02-09T15:23:56Z</dcterms:created>
  <dcterms:modified xsi:type="dcterms:W3CDTF">2018-05-15T15:45:19Z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0x01010020EFE7AA9E56B84FB1D6B88B129296880026940ED495637D4DB48A03DBC681D9F20B0028C2655EC9A273469F65B24B18C795D6</vt:lpwstr>
  </property>
  <property fmtid="{D5CDD505-2E9C-101B-9397-08002B2CF9AE}" pid="3" name="TaxKeyword">
    <vt:lpwstr/>
  </property>
  <property fmtid="{D5CDD505-2E9C-101B-9397-08002B2CF9AE}" pid="4" name="Organisational Keywords">
    <vt:lpwstr/>
  </property>
</Properties>
</file>