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6" r:id="rId1"/>
  </p:sldMasterIdLst>
  <p:notesMasterIdLst>
    <p:notesMasterId r:id="rId15"/>
  </p:notesMasterIdLst>
  <p:sldIdLst>
    <p:sldId id="348" r:id="rId2"/>
    <p:sldId id="355" r:id="rId3"/>
    <p:sldId id="356" r:id="rId4"/>
    <p:sldId id="357" r:id="rId5"/>
    <p:sldId id="349" r:id="rId6"/>
    <p:sldId id="351" r:id="rId7"/>
    <p:sldId id="354" r:id="rId8"/>
    <p:sldId id="358" r:id="rId9"/>
    <p:sldId id="359" r:id="rId10"/>
    <p:sldId id="352" r:id="rId11"/>
    <p:sldId id="362" r:id="rId12"/>
    <p:sldId id="363" r:id="rId13"/>
    <p:sldId id="360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5252"/>
    <a:srgbClr val="000000"/>
    <a:srgbClr val="77C9F2"/>
    <a:srgbClr val="90C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86429" autoAdjust="0"/>
  </p:normalViewPr>
  <p:slideViewPr>
    <p:cSldViewPr>
      <p:cViewPr varScale="1">
        <p:scale>
          <a:sx n="87" d="100"/>
          <a:sy n="87" d="100"/>
        </p:scale>
        <p:origin x="13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1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0CDFC-4227-4C65-BFFE-606B768D4FEF}" type="datetimeFigureOut">
              <a:rPr lang="fr-BE" smtClean="0"/>
              <a:t>23/04/2018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DF498-6B22-4C23-B9DE-FBD91F7FCCA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30398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FA2C57-6F2A-4A75-B143-BC40857E40EC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nl-BE" alt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482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2BC17D-7774-43FE-987C-7D682A3CD72E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nl-BE" alt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044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51"/>
          <a:stretch/>
        </p:blipFill>
        <p:spPr>
          <a:xfrm>
            <a:off x="0" y="1340768"/>
            <a:ext cx="9144000" cy="55172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>
                <a:solidFill>
                  <a:prstClr val="black">
                    <a:tint val="75000"/>
                  </a:prstClr>
                </a:solidFill>
              </a:rPr>
              <a:t>26/04/2018</a:t>
            </a:r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A9230E-FFBB-4CCB-ABD7-198084EDE768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8044" y="188640"/>
            <a:ext cx="2147112" cy="8663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63587"/>
            <a:ext cx="132787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880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21887"/>
            <a:ext cx="6768752" cy="71482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/>
          <a:lstStyle>
            <a:lvl1pPr>
              <a:defRPr sz="2400">
                <a:latin typeface="+mn-lt"/>
                <a:cs typeface="Arial" panose="020B0604020202020204" pitchFamily="34" charset="0"/>
              </a:defRPr>
            </a:lvl1pPr>
            <a:lvl2pPr>
              <a:defRPr sz="2000">
                <a:latin typeface="+mn-lt"/>
                <a:cs typeface="Arial" panose="020B0604020202020204" pitchFamily="34" charset="0"/>
              </a:defRPr>
            </a:lvl2pPr>
            <a:lvl3pPr>
              <a:defRPr sz="1800">
                <a:latin typeface="+mn-lt"/>
                <a:cs typeface="Arial" panose="020B0604020202020204" pitchFamily="34" charset="0"/>
              </a:defRPr>
            </a:lvl3pPr>
            <a:lvl4pPr>
              <a:defRPr sz="1600">
                <a:latin typeface="+mn-lt"/>
                <a:cs typeface="Arial" panose="020B0604020202020204" pitchFamily="34" charset="0"/>
              </a:defRPr>
            </a:lvl4pPr>
            <a:lvl5pPr>
              <a:defRPr sz="1400"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>
                <a:solidFill>
                  <a:prstClr val="black">
                    <a:tint val="75000"/>
                  </a:prstClr>
                </a:solidFill>
              </a:rPr>
              <a:t>26/04/2018</a:t>
            </a:r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A9230E-FFBB-4CCB-ABD7-198084EDE768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40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40470"/>
            <a:ext cx="6696744" cy="69624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18457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18457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>
                <a:solidFill>
                  <a:prstClr val="black">
                    <a:tint val="75000"/>
                  </a:prstClr>
                </a:solidFill>
              </a:rPr>
              <a:t>26/04/2018</a:t>
            </a:r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A9230E-FFBB-4CCB-ABD7-198084EDE768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523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2543E86-C0A8-45DE-ADB8-2C6633FE5D61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BE" smtClean="0"/>
              <a:t>26/04/2018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64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01"/>
          <a:stretch/>
        </p:blipFill>
        <p:spPr>
          <a:xfrm>
            <a:off x="0" y="836712"/>
            <a:ext cx="9144000" cy="60486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9632" y="140470"/>
            <a:ext cx="6768752" cy="6962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BE" smtClean="0">
                <a:solidFill>
                  <a:prstClr val="black">
                    <a:tint val="75000"/>
                  </a:prstClr>
                </a:solidFill>
              </a:rPr>
              <a:t>26/04/2018</a:t>
            </a:r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8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</a:t>
            </a:r>
            <a:fld id="{30A9230E-FFBB-4CCB-ABD7-198084EDE768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fr-BE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</a:t>
            </a:r>
            <a:endParaRPr kumimoji="0" lang="fr-B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7504" y="260648"/>
            <a:ext cx="1043881" cy="418030"/>
          </a:xfrm>
          <a:prstGeom prst="rect">
            <a:avLst/>
          </a:prstGeom>
        </p:spPr>
      </p:pic>
      <p:pic>
        <p:nvPicPr>
          <p:cNvPr id="9" name="Content Placeholder 4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8868" y="251885"/>
            <a:ext cx="655863" cy="42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14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10" r:id="rId3"/>
    <p:sldLayoutId id="2147483711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070C0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95536" y="1958975"/>
            <a:ext cx="8352928" cy="1470025"/>
          </a:xfrm>
        </p:spPr>
        <p:txBody>
          <a:bodyPr>
            <a:noAutofit/>
          </a:bodyPr>
          <a:lstStyle/>
          <a:p>
            <a:r>
              <a:rPr lang="nl-BE" sz="3600" dirty="0" smtClean="0"/>
              <a:t>Informatie als strategische productiefactor voor een</a:t>
            </a:r>
            <a:br>
              <a:rPr lang="nl-BE" sz="3600" dirty="0" smtClean="0"/>
            </a:br>
            <a:r>
              <a:rPr lang="nl-BE" sz="3600" dirty="0" smtClean="0"/>
              <a:t>effectieve en efficiënte sociale bescherming</a:t>
            </a:r>
            <a:endParaRPr lang="nl-BE" sz="3600" dirty="0"/>
          </a:p>
        </p:txBody>
      </p:sp>
      <p:grpSp>
        <p:nvGrpSpPr>
          <p:cNvPr id="9" name="Group 11"/>
          <p:cNvGrpSpPr>
            <a:grpSpLocks/>
          </p:cNvGrpSpPr>
          <p:nvPr/>
        </p:nvGrpSpPr>
        <p:grpSpPr bwMode="auto">
          <a:xfrm>
            <a:off x="4283968" y="3429000"/>
            <a:ext cx="4285521" cy="2800350"/>
            <a:chOff x="4406900" y="2676525"/>
            <a:chExt cx="4285521" cy="2801603"/>
          </a:xfrm>
        </p:grpSpPr>
        <p:pic>
          <p:nvPicPr>
            <p:cNvPr id="10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362909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690" y="415191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2"/>
            <p:cNvSpPr txBox="1">
              <a:spLocks noChangeArrowheads="1"/>
            </p:cNvSpPr>
            <p:nvPr userDrawn="1"/>
          </p:nvSpPr>
          <p:spPr bwMode="auto">
            <a:xfrm>
              <a:off x="4804633" y="2676525"/>
              <a:ext cx="3887788" cy="2801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</a:rPr>
                <a:t>frank.robben@ksz.fgov.be </a:t>
              </a:r>
            </a:p>
            <a:p>
              <a:pPr>
                <a:defRPr/>
              </a:pPr>
              <a:endParaRPr lang="fr-BE" altLang="en-US" sz="1600" dirty="0" smtClean="0"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@FrRobben</a:t>
              </a:r>
            </a:p>
            <a:p>
              <a:pPr>
                <a:defRPr/>
              </a:pPr>
              <a:endParaRPr lang="fr-BE" altLang="en-US" sz="1600" dirty="0" smtClean="0"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https://www.ehealth.fgov.be</a:t>
              </a: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https://www.ksz.fgov.be</a:t>
              </a: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https://www.frankrobben.be</a:t>
              </a:r>
              <a:endParaRPr lang="fr-BE" altLang="en-US" sz="1600" dirty="0" smtClean="0">
                <a:cs typeface="Arial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63587"/>
            <a:ext cx="132787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82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Quid</a:t>
            </a:r>
            <a:r>
              <a:rPr lang="nl-BE" dirty="0" smtClean="0"/>
              <a:t> met institutionele hervormingen ?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aandachtspunten</a:t>
            </a:r>
          </a:p>
          <a:p>
            <a:pPr lvl="1"/>
            <a:r>
              <a:rPr lang="nl-BE" dirty="0" smtClean="0"/>
              <a:t>geen bijkomende administratieve belasting</a:t>
            </a:r>
            <a:endParaRPr lang="en-US" dirty="0" smtClean="0"/>
          </a:p>
          <a:p>
            <a:pPr lvl="1"/>
            <a:r>
              <a:rPr lang="nl-BE" dirty="0" smtClean="0"/>
              <a:t>geen versnippering van de dienstverlening</a:t>
            </a:r>
            <a:endParaRPr lang="en-US" dirty="0" smtClean="0"/>
          </a:p>
          <a:p>
            <a:pPr lvl="1"/>
            <a:r>
              <a:rPr lang="nl-BE" dirty="0" smtClean="0"/>
              <a:t>geen verhoging van de globale uitvoeringskost voor de overheid in zijn geheel</a:t>
            </a:r>
            <a:endParaRPr lang="en-US" dirty="0" smtClean="0"/>
          </a:p>
          <a:p>
            <a:pPr lvl="1"/>
            <a:r>
              <a:rPr lang="nl-BE" dirty="0" smtClean="0"/>
              <a:t>waarborgen van continuïteit van rechten en meeneembaarheid van opgebouwde rechten bij wijziging van woon- of vestigingsplaats tussen deelgebieden</a:t>
            </a:r>
          </a:p>
          <a:p>
            <a:pPr lvl="1"/>
            <a:endParaRPr lang="nl-BE" dirty="0" smtClean="0"/>
          </a:p>
          <a:p>
            <a:r>
              <a:rPr lang="nl-BE" dirty="0" smtClean="0"/>
              <a:t>beleidsautonomie van deelgebieden</a:t>
            </a:r>
          </a:p>
          <a:p>
            <a:pPr lvl="1"/>
            <a:r>
              <a:rPr lang="nl-BE" dirty="0" smtClean="0"/>
              <a:t>vergt niet noodzakelijk versnippering van uitvoeringsorganisatie en informatiesystemen</a:t>
            </a:r>
          </a:p>
          <a:p>
            <a:pPr lvl="1"/>
            <a:r>
              <a:rPr lang="nl-BE" dirty="0" smtClean="0"/>
              <a:t>mits er structurele waarborgen zijn inzake loyale beleidsuitvoering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26/04/2018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0A9230E-FFBB-4CCB-ABD7-198084EDE768}" type="slidenum">
              <a:rPr lang="fr-BE" noProof="0" smtClean="0"/>
              <a:pPr lvl="0"/>
              <a:t>10</a:t>
            </a:fld>
            <a:endParaRPr lang="fr-BE" noProof="0"/>
          </a:p>
        </p:txBody>
      </p:sp>
    </p:spTree>
    <p:extLst>
      <p:ext uri="{BB962C8B-B14F-4D97-AF65-F5344CB8AC3E}">
        <p14:creationId xmlns:p14="http://schemas.microsoft.com/office/powerpoint/2010/main" val="119875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en-US" dirty="0" err="1" smtClean="0"/>
              <a:t>Quid</a:t>
            </a:r>
            <a:r>
              <a:rPr lang="nl-BE" altLang="en-US" dirty="0" smtClean="0"/>
              <a:t> met institutionele hervormingen 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goede coördinatie van uitvoeringsorganisatie en informatiesystemen heeft voordelen op het vlak van </a:t>
            </a:r>
          </a:p>
          <a:p>
            <a:pPr lvl="1"/>
            <a:r>
              <a:rPr lang="nl-BE" dirty="0" smtClean="0"/>
              <a:t>efficiëntie</a:t>
            </a:r>
          </a:p>
          <a:p>
            <a:pPr lvl="1"/>
            <a:r>
              <a:rPr lang="nl-BE" dirty="0" smtClean="0"/>
              <a:t>kostenbeheersing door schaaleffecten</a:t>
            </a:r>
          </a:p>
          <a:p>
            <a:pPr lvl="1"/>
            <a:r>
              <a:rPr lang="nl-BE" dirty="0" smtClean="0"/>
              <a:t>continuïteit in rechtentoekenning</a:t>
            </a:r>
          </a:p>
          <a:p>
            <a:r>
              <a:rPr lang="nl-BE" dirty="0" smtClean="0"/>
              <a:t>hoe bereiken ? </a:t>
            </a:r>
          </a:p>
          <a:p>
            <a:pPr lvl="1"/>
            <a:r>
              <a:rPr lang="nl-BE" dirty="0" smtClean="0"/>
              <a:t>transparantie tussen de onderscheiden beleidsniveaus </a:t>
            </a:r>
          </a:p>
          <a:p>
            <a:pPr lvl="1"/>
            <a:r>
              <a:rPr lang="nl-BE" dirty="0" smtClean="0"/>
              <a:t>afspraken tussen de onderscheiden beleidsniveaus omtrent gegevens die nodig zijn voor de toepassing van het respectievelijke beleid</a:t>
            </a:r>
            <a:endParaRPr lang="en-US" dirty="0" smtClean="0"/>
          </a:p>
          <a:p>
            <a:pPr lvl="1"/>
            <a:r>
              <a:rPr lang="nl-BE" dirty="0" smtClean="0"/>
              <a:t>weloverwogen uitvoeringsorganisatie en beheer ervan door een doenbaar aantal uitvoeringsinstellingen en een optimale dienstenintegratie</a:t>
            </a:r>
            <a:endParaRPr lang="en-US" dirty="0" smtClean="0"/>
          </a:p>
          <a:p>
            <a:pPr lvl="1"/>
            <a:r>
              <a:rPr lang="nl-BE" dirty="0" smtClean="0"/>
              <a:t>afsluiten van samenwerkingsakkoorden</a:t>
            </a:r>
          </a:p>
          <a:p>
            <a:pPr lvl="1"/>
            <a:r>
              <a:rPr lang="nl-BE" dirty="0" smtClean="0"/>
              <a:t>gemeenschappelijke </a:t>
            </a:r>
            <a:r>
              <a:rPr lang="nl-BE" dirty="0" err="1" smtClean="0"/>
              <a:t>governance</a:t>
            </a:r>
            <a:endParaRPr lang="en-US" dirty="0" smtClean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3E86-C0A8-45DE-ADB8-2C6633FE5D61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>
                <a:solidFill>
                  <a:prstClr val="black">
                    <a:tint val="75000"/>
                  </a:prstClr>
                </a:solidFill>
              </a:rPr>
              <a:t>26/04/2018</a:t>
            </a:r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Persoonlijk advies aan het ISR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evolueer van een ISR naar een ISB (Instituut voor Sociale Bescherming)</a:t>
            </a:r>
          </a:p>
          <a:p>
            <a:endParaRPr lang="fr-BE" dirty="0" smtClean="0"/>
          </a:p>
          <a:p>
            <a:r>
              <a:rPr lang="nl-BE" dirty="0" smtClean="0"/>
              <a:t>zorg voor veel meer multidisciplinariteit in de opleiding: niet alleen juridisch, maar ook</a:t>
            </a:r>
          </a:p>
          <a:p>
            <a:pPr lvl="1"/>
            <a:r>
              <a:rPr lang="nl-BE" dirty="0" smtClean="0"/>
              <a:t>economisch, zelfs econometrisch en statistisch</a:t>
            </a:r>
          </a:p>
          <a:p>
            <a:pPr lvl="1"/>
            <a:r>
              <a:rPr lang="nl-BE" dirty="0" smtClean="0"/>
              <a:t>sociologisch</a:t>
            </a:r>
          </a:p>
          <a:p>
            <a:pPr lvl="1"/>
            <a:r>
              <a:rPr lang="nl-BE" dirty="0" smtClean="0"/>
              <a:t>innovatiebeheer</a:t>
            </a:r>
          </a:p>
          <a:p>
            <a:pPr lvl="1"/>
            <a:r>
              <a:rPr lang="nl-BE" dirty="0" smtClean="0"/>
              <a:t>veranderingsbeheer</a:t>
            </a:r>
          </a:p>
          <a:p>
            <a:pPr lvl="1"/>
            <a:r>
              <a:rPr lang="nl-BE" dirty="0" smtClean="0"/>
              <a:t>communicatie</a:t>
            </a:r>
          </a:p>
          <a:p>
            <a:pPr lvl="1"/>
            <a:r>
              <a:rPr lang="nl-BE" dirty="0" smtClean="0"/>
              <a:t>informatiebeheer</a:t>
            </a:r>
          </a:p>
          <a:p>
            <a:pPr marL="0" indent="0">
              <a:buNone/>
            </a:pPr>
            <a:endParaRPr lang="nl-B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>
                <a:solidFill>
                  <a:prstClr val="black">
                    <a:tint val="75000"/>
                  </a:prstClr>
                </a:solidFill>
              </a:rPr>
              <a:t>26/04/2018</a:t>
            </a:r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A9230E-FFBB-4CCB-ABD7-198084EDE768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1020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fr.hdyo.org/assets/ask-question-2-ce96e3e01c85a38a0d39c61cfae6d42c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1530829"/>
            <a:ext cx="4176464" cy="4176464"/>
          </a:xfrm>
          <a:prstGeom prst="rect">
            <a:avLst/>
          </a:prstGeom>
          <a:noFill/>
          <a:ln>
            <a:noFill/>
          </a:ln>
          <a:extLst/>
        </p:spPr>
      </p:pic>
      <p:grpSp>
        <p:nvGrpSpPr>
          <p:cNvPr id="9" name="Group 11"/>
          <p:cNvGrpSpPr>
            <a:grpSpLocks/>
          </p:cNvGrpSpPr>
          <p:nvPr/>
        </p:nvGrpSpPr>
        <p:grpSpPr bwMode="auto">
          <a:xfrm>
            <a:off x="5567612" y="3647901"/>
            <a:ext cx="4268731" cy="2800350"/>
            <a:chOff x="5694612" y="2895524"/>
            <a:chExt cx="4268731" cy="2801603"/>
          </a:xfrm>
        </p:grpSpPr>
        <p:pic>
          <p:nvPicPr>
            <p:cNvPr id="10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4612" y="3829169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7350" y="4333450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2"/>
            <p:cNvSpPr txBox="1">
              <a:spLocks noChangeArrowheads="1"/>
            </p:cNvSpPr>
            <p:nvPr userDrawn="1"/>
          </p:nvSpPr>
          <p:spPr bwMode="auto">
            <a:xfrm>
              <a:off x="6075555" y="2895524"/>
              <a:ext cx="3887788" cy="2801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</a:rPr>
                <a:t>frank.robben@ksz.fgov.be </a:t>
              </a:r>
            </a:p>
            <a:p>
              <a:pPr>
                <a:defRPr/>
              </a:pPr>
              <a:endParaRPr lang="fr-BE" altLang="en-US" sz="1600" dirty="0" smtClean="0"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@FrRobben</a:t>
              </a:r>
            </a:p>
            <a:p>
              <a:pPr>
                <a:defRPr/>
              </a:pPr>
              <a:endParaRPr lang="fr-BE" altLang="en-US" sz="1600" dirty="0" smtClean="0"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https://www.ehealth.fgov.be</a:t>
              </a: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https://www.ksz.fgov.be</a:t>
              </a: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https://www.frankrobben.be</a:t>
              </a:r>
              <a:endParaRPr lang="fr-BE" altLang="en-US" sz="1600" dirty="0" smtClean="0"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9864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100" dirty="0" smtClean="0"/>
              <a:t>Verwachtingen burgers/ondernemingen</a:t>
            </a:r>
            <a:endParaRPr lang="fr-BE" sz="3100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fr-FR" dirty="0"/>
              <a:t>e</a:t>
            </a:r>
            <a:r>
              <a:rPr lang="nl-BE" altLang="fr-FR" dirty="0" smtClean="0"/>
              <a:t>ffectieve sociale bescherming</a:t>
            </a:r>
          </a:p>
          <a:p>
            <a:r>
              <a:rPr lang="nl-BE" altLang="fr-FR" dirty="0"/>
              <a:t>g</a:t>
            </a:r>
            <a:r>
              <a:rPr lang="nl-BE" altLang="fr-FR" dirty="0" smtClean="0"/>
              <a:t>eïntegreerde diensten</a:t>
            </a:r>
          </a:p>
          <a:p>
            <a:pPr lvl="1"/>
            <a:r>
              <a:rPr lang="nl-BE" altLang="fr-FR" dirty="0" smtClean="0"/>
              <a:t>afgestemd op hun concrete situatie, waar mogelijk gepersonaliseerd</a:t>
            </a:r>
          </a:p>
          <a:p>
            <a:pPr lvl="1"/>
            <a:r>
              <a:rPr lang="nl-BE" altLang="fr-FR" dirty="0" smtClean="0"/>
              <a:t>aangeboden bij evenementen die zich voordoen tijdens hun levenscyclus (geboorte, school, werk, verhuis, ziekte, pensioen, overlijden, start van een onderneming, …)</a:t>
            </a:r>
          </a:p>
          <a:p>
            <a:pPr lvl="1"/>
            <a:r>
              <a:rPr lang="nl-BE" altLang="fr-FR" dirty="0" smtClean="0"/>
              <a:t>over overheidsniveaus, overheidsdiensten en private instanties heen</a:t>
            </a:r>
          </a:p>
          <a:p>
            <a:r>
              <a:rPr lang="nl-BE" altLang="fr-FR" dirty="0"/>
              <a:t>a</a:t>
            </a:r>
            <a:r>
              <a:rPr lang="nl-BE" altLang="fr-FR" dirty="0" smtClean="0"/>
              <a:t>fgestemd op de eigen processen</a:t>
            </a:r>
          </a:p>
          <a:p>
            <a:r>
              <a:rPr lang="nl-BE" altLang="fr-FR" dirty="0"/>
              <a:t>m</a:t>
            </a:r>
            <a:r>
              <a:rPr lang="nl-BE" altLang="fr-FR" dirty="0" smtClean="0"/>
              <a:t>et minimum aan kosten en administratieve formaliteiten</a:t>
            </a:r>
          </a:p>
          <a:p>
            <a:r>
              <a:rPr lang="nl-BE" altLang="fr-FR" dirty="0"/>
              <a:t>z</a:t>
            </a:r>
            <a:r>
              <a:rPr lang="nl-BE" altLang="fr-FR" dirty="0" smtClean="0"/>
              <a:t>o mogelijk automatisch verstrekt</a:t>
            </a:r>
          </a:p>
          <a:p>
            <a:r>
              <a:rPr lang="nl-BE" altLang="fr-FR" dirty="0" smtClean="0"/>
              <a:t>met </a:t>
            </a:r>
            <a:r>
              <a:rPr lang="nl-BE" altLang="fr-FR" dirty="0"/>
              <a:t>actieve inbreng van de gebruiker (zelfbediening – zelfsturing - opvolging</a:t>
            </a:r>
            <a:r>
              <a:rPr lang="nl-BE" altLang="fr-FR" dirty="0" smtClean="0"/>
              <a:t>)</a:t>
            </a:r>
          </a:p>
          <a:p>
            <a:r>
              <a:rPr lang="nl-BE" altLang="fr-FR" dirty="0" smtClean="0"/>
              <a:t>steeds up </a:t>
            </a:r>
            <a:r>
              <a:rPr lang="nl-BE" altLang="fr-FR" dirty="0" err="1" smtClean="0"/>
              <a:t>to</a:t>
            </a:r>
            <a:r>
              <a:rPr lang="nl-BE" altLang="fr-FR" dirty="0"/>
              <a:t> </a:t>
            </a:r>
            <a:r>
              <a:rPr lang="nl-BE" altLang="fr-FR" dirty="0" smtClean="0"/>
              <a:t>date informatie</a:t>
            </a:r>
            <a:endParaRPr lang="nl-BE" altLang="fr-FR" dirty="0"/>
          </a:p>
          <a:p>
            <a:endParaRPr lang="nl-BE" altLang="fr-FR" dirty="0"/>
          </a:p>
          <a:p>
            <a:endParaRPr lang="nl-BE" altLang="fr-FR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E3CBE-A069-43AC-9B6E-DC27963F1B10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>
                <a:solidFill>
                  <a:prstClr val="black">
                    <a:tint val="75000"/>
                  </a:prstClr>
                </a:solidFill>
              </a:rPr>
              <a:t>26/04/2018</a:t>
            </a:r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70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100" dirty="0"/>
              <a:t>Verwachtingen burgers/ondernemingen</a:t>
            </a:r>
            <a:endParaRPr lang="en-US" altLang="en-US" sz="3100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fr-FR" dirty="0"/>
              <a:t>p</a:t>
            </a:r>
            <a:r>
              <a:rPr lang="nl-BE" altLang="fr-FR" dirty="0" smtClean="0"/>
              <a:t>erformant en gebruiksvriendelijk aangeboden</a:t>
            </a:r>
          </a:p>
          <a:p>
            <a:r>
              <a:rPr lang="nl-BE" altLang="fr-FR" dirty="0"/>
              <a:t>b</a:t>
            </a:r>
            <a:r>
              <a:rPr lang="nl-BE" altLang="fr-FR" dirty="0" smtClean="0"/>
              <a:t>etrouwbaar, veilig en permanent beschikbaar</a:t>
            </a:r>
          </a:p>
          <a:p>
            <a:r>
              <a:rPr lang="nl-BE" altLang="fr-FR" dirty="0" smtClean="0"/>
              <a:t>via de kanalen van hun keuze</a:t>
            </a:r>
          </a:p>
          <a:p>
            <a:pPr lvl="1"/>
            <a:r>
              <a:rPr lang="nl-BE" altLang="fr-FR" dirty="0" smtClean="0"/>
              <a:t>elektronisch</a:t>
            </a:r>
          </a:p>
          <a:p>
            <a:pPr lvl="1"/>
            <a:r>
              <a:rPr lang="nl-BE" altLang="fr-FR" dirty="0" smtClean="0"/>
              <a:t>mobiel elektronisch</a:t>
            </a:r>
          </a:p>
          <a:p>
            <a:pPr lvl="1"/>
            <a:r>
              <a:rPr lang="nl-BE" altLang="fr-FR" dirty="0" smtClean="0"/>
              <a:t>telefonisch</a:t>
            </a:r>
          </a:p>
          <a:p>
            <a:pPr lvl="1"/>
            <a:r>
              <a:rPr lang="nl-BE" altLang="fr-FR" dirty="0" smtClean="0"/>
              <a:t>rechtstreeks contact</a:t>
            </a:r>
          </a:p>
          <a:p>
            <a:r>
              <a:rPr lang="nl-BE" altLang="fr-FR" dirty="0"/>
              <a:t>m</a:t>
            </a:r>
            <a:r>
              <a:rPr lang="nl-BE" altLang="fr-FR" dirty="0" smtClean="0"/>
              <a:t>et respect voor de bescherming van hun persoonlijke levenssfeer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>
                <a:solidFill>
                  <a:prstClr val="black">
                    <a:tint val="75000"/>
                  </a:prstClr>
                </a:solidFill>
              </a:rPr>
              <a:t>26/04/2018</a:t>
            </a:r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A9230E-FFBB-4CCB-ABD7-198084EDE768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93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en-US" dirty="0" smtClean="0"/>
              <a:t>Wensen overheid</a:t>
            </a:r>
            <a:endParaRPr lang="fr-BE" alt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fr-FR" dirty="0" smtClean="0"/>
              <a:t>maximaliseren van de effectiviteit van het beleid</a:t>
            </a:r>
          </a:p>
          <a:p>
            <a:r>
              <a:rPr lang="nl-BE" altLang="fr-FR" dirty="0" smtClean="0"/>
              <a:t>degelijke ondersteuning van het beleid</a:t>
            </a:r>
          </a:p>
          <a:p>
            <a:r>
              <a:rPr lang="nl-BE" altLang="fr-FR" dirty="0" smtClean="0"/>
              <a:t>burgers en ondernemingen die tevreden zijn omdat ze een dienstverlening krijgen die voldoet aan hun verwachtingen</a:t>
            </a:r>
          </a:p>
          <a:p>
            <a:r>
              <a:rPr lang="nl-BE" altLang="fr-FR" dirty="0" smtClean="0"/>
              <a:t>kostenbeheersing voor alle betrokkenen</a:t>
            </a:r>
          </a:p>
          <a:p>
            <a:r>
              <a:rPr lang="nl-BE" altLang="fr-FR" dirty="0"/>
              <a:t>o</a:t>
            </a:r>
            <a:r>
              <a:rPr lang="nl-BE" altLang="fr-FR" dirty="0" smtClean="0"/>
              <a:t>ptimaliseren van de efficiëntie van de werking van alle uitvoeringsorganisaties</a:t>
            </a:r>
          </a:p>
          <a:p>
            <a:r>
              <a:rPr lang="nl-BE" altLang="fr-FR" dirty="0"/>
              <a:t>v</a:t>
            </a:r>
            <a:r>
              <a:rPr lang="nl-BE" altLang="fr-FR" dirty="0" smtClean="0"/>
              <a:t>ermijden en bestrijden van fraude</a:t>
            </a:r>
          </a:p>
          <a:p>
            <a:r>
              <a:rPr lang="nl-BE" altLang="fr-FR" dirty="0" smtClean="0"/>
              <a:t>bevorderen van sociale inclusie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>
                <a:solidFill>
                  <a:prstClr val="black">
                    <a:tint val="75000"/>
                  </a:prstClr>
                </a:solidFill>
              </a:rPr>
              <a:t>26/04/2018</a:t>
            </a:r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A9230E-FFBB-4CCB-ABD7-198084EDE768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838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Impact op informatiebeheer</a:t>
            </a:r>
            <a:endParaRPr lang="fr-BE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nl-BE" sz="2800" u="sng" dirty="0" smtClean="0"/>
              <a:t>Effectiviteit van beleid</a:t>
            </a:r>
          </a:p>
          <a:p>
            <a:endParaRPr lang="nl-BE" dirty="0" smtClean="0"/>
          </a:p>
          <a:p>
            <a:r>
              <a:rPr lang="nl-BE" dirty="0" smtClean="0"/>
              <a:t>informatiesystemen voor</a:t>
            </a:r>
          </a:p>
          <a:p>
            <a:pPr lvl="1"/>
            <a:r>
              <a:rPr lang="nl-BE" dirty="0" smtClean="0"/>
              <a:t>beleidsondersteuning</a:t>
            </a:r>
          </a:p>
          <a:p>
            <a:pPr lvl="1"/>
            <a:r>
              <a:rPr lang="nl-BE" dirty="0" smtClean="0"/>
              <a:t>onderzoek</a:t>
            </a:r>
          </a:p>
          <a:p>
            <a:pPr lvl="1"/>
            <a:r>
              <a:rPr lang="nl-BE" dirty="0" smtClean="0"/>
              <a:t>beleidsevaluatie</a:t>
            </a:r>
          </a:p>
          <a:p>
            <a:r>
              <a:rPr lang="nl-BE" dirty="0" smtClean="0"/>
              <a:t>strategische inzet van informatiesystemen voor</a:t>
            </a:r>
          </a:p>
          <a:p>
            <a:pPr lvl="1"/>
            <a:r>
              <a:rPr lang="nl-BE" dirty="0" smtClean="0"/>
              <a:t>vermijden van non-take up (automatische toekenning)</a:t>
            </a:r>
          </a:p>
          <a:p>
            <a:pPr lvl="1"/>
            <a:r>
              <a:rPr lang="nl-BE" dirty="0" smtClean="0"/>
              <a:t>sociale inclusie</a:t>
            </a:r>
          </a:p>
          <a:p>
            <a:pPr lvl="1"/>
            <a:r>
              <a:rPr lang="nl-BE" dirty="0" smtClean="0"/>
              <a:t>fraudevermijding en -bestrijding</a:t>
            </a:r>
          </a:p>
          <a:p>
            <a:pPr lvl="1"/>
            <a:r>
              <a:rPr lang="nl-BE" dirty="0" smtClean="0"/>
              <a:t>continuïteit in rechtentoekenning</a:t>
            </a:r>
          </a:p>
          <a:p>
            <a:pPr lvl="1"/>
            <a:r>
              <a:rPr lang="nl-BE" dirty="0" smtClean="0"/>
              <a:t>…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nl-BE" sz="2800" u="sng" dirty="0" smtClean="0"/>
              <a:t>Efficiëntie beleidsuitvoering</a:t>
            </a:r>
          </a:p>
          <a:p>
            <a:endParaRPr lang="nl-BE" dirty="0" smtClean="0"/>
          </a:p>
          <a:p>
            <a:r>
              <a:rPr lang="nl-BE" dirty="0" err="1" smtClean="0"/>
              <a:t>operational</a:t>
            </a:r>
            <a:r>
              <a:rPr lang="nl-BE" dirty="0" smtClean="0"/>
              <a:t> excellence</a:t>
            </a:r>
          </a:p>
          <a:p>
            <a:r>
              <a:rPr lang="nl-BE" dirty="0" smtClean="0"/>
              <a:t>gegevensbeheer en –beveiliging</a:t>
            </a:r>
          </a:p>
          <a:p>
            <a:pPr lvl="1"/>
            <a:r>
              <a:rPr lang="nl-BE" dirty="0"/>
              <a:t>eenmalig ingezameld en gevalideerd</a:t>
            </a:r>
          </a:p>
          <a:p>
            <a:pPr lvl="1"/>
            <a:r>
              <a:rPr lang="nl-BE" dirty="0" smtClean="0"/>
              <a:t>juist en tijdig </a:t>
            </a:r>
            <a:r>
              <a:rPr lang="nl-BE" dirty="0"/>
              <a:t>beschikbaar</a:t>
            </a:r>
          </a:p>
          <a:p>
            <a:pPr lvl="1"/>
            <a:r>
              <a:rPr lang="nl-BE" dirty="0"/>
              <a:t>herbruikbaar </a:t>
            </a:r>
            <a:r>
              <a:rPr lang="nl-BE" dirty="0" smtClean="0"/>
              <a:t>en gedeeld (‘</a:t>
            </a:r>
            <a:r>
              <a:rPr lang="nl-BE" dirty="0"/>
              <a:t>legoblokjesfilosofie’)</a:t>
            </a:r>
          </a:p>
          <a:p>
            <a:r>
              <a:rPr lang="nl-BE" dirty="0" smtClean="0"/>
              <a:t>processen</a:t>
            </a:r>
            <a:endParaRPr lang="nl-BE" dirty="0"/>
          </a:p>
          <a:p>
            <a:pPr lvl="1"/>
            <a:r>
              <a:rPr lang="nl-BE" dirty="0"/>
              <a:t>event </a:t>
            </a:r>
            <a:r>
              <a:rPr lang="nl-BE" dirty="0" err="1"/>
              <a:t>driven</a:t>
            </a:r>
            <a:endParaRPr lang="nl-BE" dirty="0"/>
          </a:p>
          <a:p>
            <a:pPr lvl="1"/>
            <a:r>
              <a:rPr lang="nl-BE" dirty="0" err="1" smtClean="0"/>
              <a:t>procesketens</a:t>
            </a:r>
            <a:r>
              <a:rPr lang="nl-BE" dirty="0" smtClean="0"/>
              <a:t> </a:t>
            </a:r>
            <a:endParaRPr lang="nl-BE" dirty="0"/>
          </a:p>
          <a:p>
            <a:pPr lvl="1"/>
            <a:r>
              <a:rPr lang="nl-BE" dirty="0"/>
              <a:t>taakverdeling tussen actoren in functie van competentie</a:t>
            </a:r>
          </a:p>
          <a:p>
            <a:r>
              <a:rPr lang="nl-BE" dirty="0" smtClean="0"/>
              <a:t>architectuur</a:t>
            </a:r>
            <a:endParaRPr lang="nl-BE" dirty="0"/>
          </a:p>
          <a:p>
            <a:pPr lvl="1"/>
            <a:r>
              <a:rPr lang="nl-BE" dirty="0"/>
              <a:t>Service </a:t>
            </a:r>
            <a:r>
              <a:rPr lang="nl-BE" dirty="0" err="1"/>
              <a:t>Oriented</a:t>
            </a:r>
            <a:r>
              <a:rPr lang="nl-BE" dirty="0"/>
              <a:t> </a:t>
            </a:r>
            <a:r>
              <a:rPr lang="nl-BE" dirty="0" smtClean="0"/>
              <a:t>Architecture</a:t>
            </a:r>
            <a:endParaRPr lang="nl-BE" dirty="0"/>
          </a:p>
          <a:p>
            <a:pPr lvl="1"/>
            <a:r>
              <a:rPr lang="nl-BE" dirty="0" err="1"/>
              <a:t>modulariteit</a:t>
            </a:r>
            <a:r>
              <a:rPr lang="nl-BE" dirty="0"/>
              <a:t> en </a:t>
            </a:r>
            <a:r>
              <a:rPr lang="nl-BE" dirty="0" err="1"/>
              <a:t>encapsulatie</a:t>
            </a:r>
            <a:endParaRPr lang="nl-BE" dirty="0"/>
          </a:p>
          <a:p>
            <a:pPr lvl="1"/>
            <a:r>
              <a:rPr lang="nl-BE" dirty="0" err="1"/>
              <a:t>synergieën</a:t>
            </a:r>
            <a:r>
              <a:rPr lang="nl-BE" dirty="0"/>
              <a:t> via </a:t>
            </a:r>
            <a:r>
              <a:rPr lang="nl-BE" dirty="0" err="1"/>
              <a:t>cloud</a:t>
            </a:r>
            <a:r>
              <a:rPr lang="nl-BE" dirty="0"/>
              <a:t>- en containertechnologie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26/04/2018</a:t>
            </a:r>
            <a:endParaRPr lang="fr-B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BE" smtClean="0"/>
              <a:t> </a:t>
            </a:r>
            <a:fld id="{30A9230E-FFBB-4CCB-ABD7-198084EDE768}" type="slidenum">
              <a:rPr lang="fr-BE" smtClean="0"/>
              <a:pPr/>
              <a:t>5</a:t>
            </a:fld>
            <a:r>
              <a:rPr lang="fr-BE" smtClean="0"/>
              <a:t> 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87837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Belang van multifunctionaliteit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latin typeface="+mn-lt"/>
              </a:rPr>
              <a:t>soorten informatie</a:t>
            </a:r>
          </a:p>
          <a:p>
            <a:pPr lvl="1"/>
            <a:r>
              <a:rPr lang="nl-BE" dirty="0" smtClean="0">
                <a:latin typeface="+mn-lt"/>
              </a:rPr>
              <a:t>feitelijke informatie over sociaal verzekerden en hun omgeving</a:t>
            </a:r>
          </a:p>
          <a:p>
            <a:pPr lvl="1"/>
            <a:r>
              <a:rPr lang="nl-BE" dirty="0" smtClean="0"/>
              <a:t>elektronisch toepasbare </a:t>
            </a:r>
            <a:r>
              <a:rPr lang="nl-BE" dirty="0" smtClean="0">
                <a:latin typeface="+mn-lt"/>
              </a:rPr>
              <a:t>informatie over regelgeving</a:t>
            </a:r>
          </a:p>
          <a:p>
            <a:r>
              <a:rPr lang="nl-BE" dirty="0" smtClean="0"/>
              <a:t>nood aan </a:t>
            </a:r>
            <a:r>
              <a:rPr lang="nl-BE" dirty="0" smtClean="0">
                <a:latin typeface="+mn-lt"/>
              </a:rPr>
              <a:t>bruikbaarheid van informatie(systemen) voor meerdere doeleinden</a:t>
            </a:r>
          </a:p>
          <a:p>
            <a:pPr lvl="1"/>
            <a:r>
              <a:rPr lang="nl-BE" dirty="0" smtClean="0">
                <a:latin typeface="+mn-lt"/>
              </a:rPr>
              <a:t>feitelijke informatie</a:t>
            </a:r>
          </a:p>
          <a:p>
            <a:pPr lvl="2"/>
            <a:r>
              <a:rPr lang="nl-BE" dirty="0" smtClean="0">
                <a:latin typeface="+mn-lt"/>
              </a:rPr>
              <a:t>verschillende soorten rechten</a:t>
            </a:r>
          </a:p>
          <a:p>
            <a:pPr lvl="2"/>
            <a:r>
              <a:rPr lang="nl-BE" dirty="0" smtClean="0"/>
              <a:t>verschillende </a:t>
            </a:r>
            <a:r>
              <a:rPr lang="nl-BE" dirty="0" smtClean="0">
                <a:latin typeface="+mn-lt"/>
              </a:rPr>
              <a:t>soorten toepassingen</a:t>
            </a:r>
          </a:p>
          <a:p>
            <a:pPr lvl="3"/>
            <a:r>
              <a:rPr lang="nl-BE" dirty="0" smtClean="0"/>
              <a:t>operationele verwerking</a:t>
            </a:r>
          </a:p>
          <a:p>
            <a:pPr lvl="3"/>
            <a:r>
              <a:rPr lang="nl-BE" dirty="0" smtClean="0">
                <a:latin typeface="+mn-lt"/>
              </a:rPr>
              <a:t>datawarehouse(s)</a:t>
            </a:r>
          </a:p>
          <a:p>
            <a:pPr lvl="1"/>
            <a:r>
              <a:rPr lang="nl-BE" dirty="0" smtClean="0"/>
              <a:t>elektronisch toepasbare</a:t>
            </a:r>
            <a:r>
              <a:rPr lang="nl-BE" dirty="0" smtClean="0">
                <a:latin typeface="+mn-lt"/>
              </a:rPr>
              <a:t> informatie over regelgeving</a:t>
            </a:r>
          </a:p>
          <a:p>
            <a:pPr lvl="2"/>
            <a:r>
              <a:rPr lang="nl-BE" dirty="0" smtClean="0">
                <a:latin typeface="+mn-lt"/>
              </a:rPr>
              <a:t>verschillende soorten toepassingen</a:t>
            </a:r>
          </a:p>
          <a:p>
            <a:pPr lvl="3"/>
            <a:r>
              <a:rPr lang="nl-BE" dirty="0" smtClean="0">
                <a:latin typeface="+mn-lt"/>
              </a:rPr>
              <a:t>operationele verwerking</a:t>
            </a:r>
          </a:p>
          <a:p>
            <a:pPr lvl="3"/>
            <a:r>
              <a:rPr lang="nl-BE" dirty="0" smtClean="0">
                <a:latin typeface="+mn-lt"/>
              </a:rPr>
              <a:t>simulatiemodellen</a:t>
            </a:r>
          </a:p>
          <a:p>
            <a:pPr lvl="3"/>
            <a:r>
              <a:rPr lang="nl-BE" dirty="0" smtClean="0">
                <a:latin typeface="+mn-lt"/>
              </a:rPr>
              <a:t>informatieverstrekking</a:t>
            </a:r>
          </a:p>
          <a:p>
            <a:pPr lvl="1"/>
            <a:endParaRPr lang="nl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26/04/2018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0A9230E-FFBB-4CCB-ABD7-198084EDE768}" type="slidenum">
              <a:rPr lang="fr-BE" noProof="0" smtClean="0"/>
              <a:pPr lvl="0"/>
              <a:t>6</a:t>
            </a:fld>
            <a:endParaRPr lang="fr-BE" noProof="0"/>
          </a:p>
        </p:txBody>
      </p:sp>
    </p:spTree>
    <p:extLst>
      <p:ext uri="{BB962C8B-B14F-4D97-AF65-F5344CB8AC3E}">
        <p14:creationId xmlns:p14="http://schemas.microsoft.com/office/powerpoint/2010/main" val="258266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Nut van regierol </a:t>
            </a:r>
            <a:r>
              <a:rPr lang="nl-BE" dirty="0" err="1" smtClean="0"/>
              <a:t>mbt</a:t>
            </a:r>
            <a:r>
              <a:rPr lang="nl-BE" dirty="0" smtClean="0"/>
              <a:t> informatiebeheer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 smtClean="0"/>
              <a:t>bevorderen van naleving van principes van </a:t>
            </a:r>
            <a:r>
              <a:rPr lang="nl-BE" dirty="0" err="1" smtClean="0"/>
              <a:t>operational</a:t>
            </a:r>
            <a:r>
              <a:rPr lang="nl-BE" dirty="0" smtClean="0"/>
              <a:t> excellence en multifunctionaliteit</a:t>
            </a:r>
          </a:p>
          <a:p>
            <a:r>
              <a:rPr lang="nl-BE" dirty="0" smtClean="0"/>
              <a:t>bewaken van dienstgeoriënteerde architectuur </a:t>
            </a:r>
          </a:p>
          <a:p>
            <a:pPr lvl="1"/>
            <a:r>
              <a:rPr lang="nl-BE" dirty="0" smtClean="0"/>
              <a:t>infrastructuur</a:t>
            </a:r>
          </a:p>
          <a:p>
            <a:pPr lvl="1"/>
            <a:r>
              <a:rPr lang="nl-BE" dirty="0" smtClean="0"/>
              <a:t>basisdiensten</a:t>
            </a:r>
          </a:p>
          <a:p>
            <a:pPr lvl="1"/>
            <a:r>
              <a:rPr lang="nl-BE" dirty="0" smtClean="0"/>
              <a:t>informatie</a:t>
            </a:r>
          </a:p>
          <a:p>
            <a:pPr lvl="1"/>
            <a:r>
              <a:rPr lang="nl-BE" dirty="0" smtClean="0"/>
              <a:t>processen</a:t>
            </a:r>
          </a:p>
          <a:p>
            <a:r>
              <a:rPr lang="nl-BE" dirty="0" smtClean="0"/>
              <a:t>innovatie</a:t>
            </a:r>
          </a:p>
          <a:p>
            <a:pPr lvl="1"/>
            <a:r>
              <a:rPr lang="nl-BE" dirty="0" smtClean="0"/>
              <a:t>organisatorisch</a:t>
            </a:r>
          </a:p>
          <a:p>
            <a:pPr lvl="1"/>
            <a:r>
              <a:rPr lang="nl-BE" dirty="0" smtClean="0"/>
              <a:t>technologisch (</a:t>
            </a:r>
            <a:r>
              <a:rPr lang="nl-BE" dirty="0" err="1" smtClean="0"/>
              <a:t>bvb</a:t>
            </a:r>
            <a:r>
              <a:rPr lang="nl-BE" dirty="0" smtClean="0"/>
              <a:t>. blockchain, chatbots, </a:t>
            </a:r>
            <a:r>
              <a:rPr lang="nl-BE" dirty="0" err="1" smtClean="0"/>
              <a:t>IoT</a:t>
            </a:r>
            <a:r>
              <a:rPr lang="nl-BE" dirty="0" smtClean="0"/>
              <a:t>, artificiële intelligentie, informatieveiligheid, …)</a:t>
            </a:r>
          </a:p>
          <a:p>
            <a:r>
              <a:rPr lang="nl-BE" dirty="0" smtClean="0"/>
              <a:t>met betrokkenheid </a:t>
            </a:r>
            <a:r>
              <a:rPr lang="nl-BE" dirty="0"/>
              <a:t>van alle </a:t>
            </a:r>
            <a:r>
              <a:rPr lang="nl-BE" dirty="0" smtClean="0"/>
              <a:t>stakeholders</a:t>
            </a:r>
            <a:endParaRPr lang="nl-BE" dirty="0"/>
          </a:p>
          <a:p>
            <a:pPr lvl="1"/>
            <a:r>
              <a:rPr lang="nl-BE" dirty="0"/>
              <a:t>vertrouwen</a:t>
            </a:r>
            <a:endParaRPr lang="fr-BE" dirty="0"/>
          </a:p>
          <a:p>
            <a:pPr lvl="1"/>
            <a:r>
              <a:rPr lang="nl-BE" dirty="0"/>
              <a:t>kennis</a:t>
            </a:r>
          </a:p>
          <a:p>
            <a:pPr lvl="1"/>
            <a:r>
              <a:rPr lang="nl-BE" dirty="0" smtClean="0"/>
              <a:t>afstemming, </a:t>
            </a:r>
            <a:r>
              <a:rPr lang="nl-BE" dirty="0" err="1" smtClean="0"/>
              <a:t>synergieën</a:t>
            </a:r>
            <a:r>
              <a:rPr lang="nl-BE" dirty="0" smtClean="0"/>
              <a:t> en transformatie</a:t>
            </a:r>
            <a:endParaRPr lang="nl-BE" dirty="0"/>
          </a:p>
          <a:p>
            <a:endParaRPr lang="nl-BE" dirty="0" smtClean="0"/>
          </a:p>
          <a:p>
            <a:pPr lvl="1"/>
            <a:endParaRPr lang="nl-B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>
                <a:solidFill>
                  <a:prstClr val="black">
                    <a:tint val="75000"/>
                  </a:prstClr>
                </a:solidFill>
              </a:rPr>
              <a:t>26/04/2018</a:t>
            </a:r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A9230E-FFBB-4CCB-ABD7-198084EDE768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8538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1011238"/>
            <a:ext cx="8543925" cy="537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0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en-US" dirty="0" err="1"/>
              <a:t>S</a:t>
            </a:r>
            <a:r>
              <a:rPr lang="nl-BE" altLang="en-US" dirty="0" err="1" smtClean="0"/>
              <a:t>ynergieën</a:t>
            </a:r>
            <a:r>
              <a:rPr lang="nl-BE" altLang="en-US" dirty="0" smtClean="0"/>
              <a:t> en transformatie</a:t>
            </a:r>
            <a:endParaRPr lang="en-US" altLang="en-US" dirty="0" smtClean="0"/>
          </a:p>
        </p:txBody>
      </p:sp>
      <p:sp>
        <p:nvSpPr>
          <p:cNvPr id="45061" name="TextBox 6"/>
          <p:cNvSpPr txBox="1">
            <a:spLocks noChangeArrowheads="1"/>
          </p:cNvSpPr>
          <p:nvPr/>
        </p:nvSpPr>
        <p:spPr bwMode="auto">
          <a:xfrm>
            <a:off x="6607175" y="5997575"/>
            <a:ext cx="2090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en-US" sz="1400"/>
              <a:t>Bron: Booz Allen Hamilton</a:t>
            </a:r>
            <a:endParaRPr lang="en-US" altLang="en-US" sz="140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>
                <a:solidFill>
                  <a:prstClr val="black">
                    <a:tint val="75000"/>
                  </a:prstClr>
                </a:solidFill>
              </a:rPr>
              <a:t>26/04/2018</a:t>
            </a:r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A9230E-FFBB-4CCB-ABD7-198084EDE768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561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en-US" dirty="0" err="1"/>
              <a:t>S</a:t>
            </a:r>
            <a:r>
              <a:rPr lang="nl-BE" altLang="en-US" dirty="0" err="1" smtClean="0"/>
              <a:t>ynergieën</a:t>
            </a:r>
            <a:r>
              <a:rPr lang="nl-BE" altLang="en-US" dirty="0" smtClean="0"/>
              <a:t>: Nexus effect</a:t>
            </a:r>
            <a:endParaRPr lang="fr-BE" altLang="en-US" dirty="0" smtClean="0"/>
          </a:p>
        </p:txBody>
      </p:sp>
      <p:pic>
        <p:nvPicPr>
          <p:cNvPr id="65539" name="Picture 4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980728"/>
            <a:ext cx="6085606" cy="5317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540" name="TextBox 6"/>
          <p:cNvSpPr txBox="1">
            <a:spLocks noChangeArrowheads="1"/>
          </p:cNvSpPr>
          <p:nvPr/>
        </p:nvSpPr>
        <p:spPr bwMode="auto">
          <a:xfrm>
            <a:off x="6607175" y="5997575"/>
            <a:ext cx="2090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en-US" sz="1400"/>
              <a:t>Bron: MIT Sloan</a:t>
            </a:r>
            <a:endParaRPr lang="en-US" altLang="en-US" sz="1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>
                <a:solidFill>
                  <a:prstClr val="black">
                    <a:tint val="75000"/>
                  </a:prstClr>
                </a:solidFill>
              </a:rPr>
              <a:t>26/04/2018</a:t>
            </a:r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A9230E-FFBB-4CCB-ABD7-198084EDE768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827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604</Words>
  <Application>Microsoft Office PowerPoint</Application>
  <PresentationFormat>On-screen Show (4:3)</PresentationFormat>
  <Paragraphs>167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Informatie als strategische productiefactor voor een effectieve en efficiënte sociale bescherming</vt:lpstr>
      <vt:lpstr>Verwachtingen burgers/ondernemingen</vt:lpstr>
      <vt:lpstr>Verwachtingen burgers/ondernemingen</vt:lpstr>
      <vt:lpstr>Wensen overheid</vt:lpstr>
      <vt:lpstr>Impact op informatiebeheer</vt:lpstr>
      <vt:lpstr>Belang van multifunctionaliteit</vt:lpstr>
      <vt:lpstr>Nut van regierol mbt informatiebeheer</vt:lpstr>
      <vt:lpstr>Synergieën en transformatie</vt:lpstr>
      <vt:lpstr>Synergieën: Nexus effect</vt:lpstr>
      <vt:lpstr>Quid met institutionele hervormingen ?</vt:lpstr>
      <vt:lpstr>Quid met institutionele hervormingen ?</vt:lpstr>
      <vt:lpstr>Persoonlijk advies aan het ISR</vt:lpstr>
      <vt:lpstr>PowerPoint Presentation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Quentin Delsaut</dc:creator>
  <cp:lastModifiedBy>Sanne Miseur</cp:lastModifiedBy>
  <cp:revision>56</cp:revision>
  <dcterms:created xsi:type="dcterms:W3CDTF">2017-09-11T11:22:14Z</dcterms:created>
  <dcterms:modified xsi:type="dcterms:W3CDTF">2018-04-23T08:03:43Z</dcterms:modified>
</cp:coreProperties>
</file>