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8" r:id="rId2"/>
    <p:sldMasterId id="2147483670" r:id="rId3"/>
    <p:sldMasterId id="2147483682" r:id="rId4"/>
  </p:sldMasterIdLst>
  <p:notesMasterIdLst>
    <p:notesMasterId r:id="rId103"/>
  </p:notesMasterIdLst>
  <p:sldIdLst>
    <p:sldId id="348" r:id="rId5"/>
    <p:sldId id="466" r:id="rId6"/>
    <p:sldId id="467" r:id="rId7"/>
    <p:sldId id="468" r:id="rId8"/>
    <p:sldId id="349" r:id="rId9"/>
    <p:sldId id="350" r:id="rId10"/>
    <p:sldId id="351" r:id="rId11"/>
    <p:sldId id="352" r:id="rId12"/>
    <p:sldId id="353" r:id="rId13"/>
    <p:sldId id="354" r:id="rId14"/>
    <p:sldId id="355" r:id="rId15"/>
    <p:sldId id="356" r:id="rId16"/>
    <p:sldId id="357" r:id="rId17"/>
    <p:sldId id="358" r:id="rId18"/>
    <p:sldId id="359" r:id="rId19"/>
    <p:sldId id="360" r:id="rId20"/>
    <p:sldId id="361" r:id="rId21"/>
    <p:sldId id="362" r:id="rId22"/>
    <p:sldId id="363" r:id="rId23"/>
    <p:sldId id="364" r:id="rId24"/>
    <p:sldId id="542" r:id="rId25"/>
    <p:sldId id="366" r:id="rId26"/>
    <p:sldId id="557" r:id="rId27"/>
    <p:sldId id="558" r:id="rId28"/>
    <p:sldId id="563" r:id="rId29"/>
    <p:sldId id="556" r:id="rId30"/>
    <p:sldId id="562" r:id="rId31"/>
    <p:sldId id="560" r:id="rId32"/>
    <p:sldId id="554" r:id="rId33"/>
    <p:sldId id="515" r:id="rId34"/>
    <p:sldId id="516" r:id="rId35"/>
    <p:sldId id="518" r:id="rId36"/>
    <p:sldId id="370" r:id="rId37"/>
    <p:sldId id="438" r:id="rId38"/>
    <p:sldId id="371" r:id="rId39"/>
    <p:sldId id="375" r:id="rId40"/>
    <p:sldId id="376" r:id="rId41"/>
    <p:sldId id="377" r:id="rId42"/>
    <p:sldId id="457" r:id="rId43"/>
    <p:sldId id="458" r:id="rId44"/>
    <p:sldId id="459" r:id="rId45"/>
    <p:sldId id="460" r:id="rId46"/>
    <p:sldId id="462" r:id="rId47"/>
    <p:sldId id="378" r:id="rId48"/>
    <p:sldId id="379" r:id="rId49"/>
    <p:sldId id="385" r:id="rId50"/>
    <p:sldId id="386" r:id="rId51"/>
    <p:sldId id="520" r:id="rId52"/>
    <p:sldId id="387" r:id="rId53"/>
    <p:sldId id="388" r:id="rId54"/>
    <p:sldId id="389" r:id="rId55"/>
    <p:sldId id="519" r:id="rId56"/>
    <p:sldId id="391" r:id="rId57"/>
    <p:sldId id="523" r:id="rId58"/>
    <p:sldId id="565" r:id="rId59"/>
    <p:sldId id="564" r:id="rId60"/>
    <p:sldId id="521" r:id="rId61"/>
    <p:sldId id="522" r:id="rId62"/>
    <p:sldId id="397" r:id="rId63"/>
    <p:sldId id="398" r:id="rId64"/>
    <p:sldId id="399" r:id="rId65"/>
    <p:sldId id="400" r:id="rId66"/>
    <p:sldId id="401" r:id="rId67"/>
    <p:sldId id="402" r:id="rId68"/>
    <p:sldId id="448" r:id="rId69"/>
    <p:sldId id="447" r:id="rId70"/>
    <p:sldId id="406" r:id="rId71"/>
    <p:sldId id="524" r:id="rId72"/>
    <p:sldId id="525" r:id="rId73"/>
    <p:sldId id="526" r:id="rId74"/>
    <p:sldId id="527" r:id="rId75"/>
    <p:sldId id="528" r:id="rId76"/>
    <p:sldId id="529" r:id="rId77"/>
    <p:sldId id="530" r:id="rId78"/>
    <p:sldId id="531" r:id="rId79"/>
    <p:sldId id="532" r:id="rId80"/>
    <p:sldId id="533" r:id="rId81"/>
    <p:sldId id="536" r:id="rId82"/>
    <p:sldId id="540" r:id="rId83"/>
    <p:sldId id="566" r:id="rId84"/>
    <p:sldId id="541" r:id="rId85"/>
    <p:sldId id="428" r:id="rId86"/>
    <p:sldId id="429" r:id="rId87"/>
    <p:sldId id="430" r:id="rId88"/>
    <p:sldId id="431" r:id="rId89"/>
    <p:sldId id="432" r:id="rId90"/>
    <p:sldId id="469" r:id="rId91"/>
    <p:sldId id="433" r:id="rId92"/>
    <p:sldId id="506" r:id="rId93"/>
    <p:sldId id="507" r:id="rId94"/>
    <p:sldId id="508" r:id="rId95"/>
    <p:sldId id="509" r:id="rId96"/>
    <p:sldId id="510" r:id="rId97"/>
    <p:sldId id="511" r:id="rId98"/>
    <p:sldId id="434" r:id="rId99"/>
    <p:sldId id="435" r:id="rId100"/>
    <p:sldId id="436" r:id="rId101"/>
    <p:sldId id="505" r:id="rId10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7670"/>
    <a:srgbClr val="525252"/>
    <a:srgbClr val="0C9CE4"/>
    <a:srgbClr val="77C9F2"/>
    <a:srgbClr val="000000"/>
    <a:srgbClr val="90C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94660"/>
  </p:normalViewPr>
  <p:slideViewPr>
    <p:cSldViewPr>
      <p:cViewPr>
        <p:scale>
          <a:sx n="78" d="100"/>
          <a:sy n="78" d="100"/>
        </p:scale>
        <p:origin x="-1020" y="18"/>
      </p:cViewPr>
      <p:guideLst>
        <p:guide orient="horz" pos="2160"/>
        <p:guide pos="2880"/>
      </p:guideLst>
    </p:cSldViewPr>
  </p:slideViewPr>
  <p:notesTextViewPr>
    <p:cViewPr>
      <p:scale>
        <a:sx n="1" d="1"/>
        <a:sy n="1" d="1"/>
      </p:scale>
      <p:origin x="0" y="0"/>
    </p:cViewPr>
  </p:notesTextViewPr>
  <p:sorterViewPr>
    <p:cViewPr>
      <p:scale>
        <a:sx n="58" d="100"/>
        <a:sy n="58"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tableStyles" Target="tableStyles.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image" Target="../media/image57.jpeg"/><Relationship Id="rId1" Type="http://schemas.openxmlformats.org/officeDocument/2006/relationships/image" Target="../media/image56.jpeg"/><Relationship Id="rId6" Type="http://schemas.openxmlformats.org/officeDocument/2006/relationships/image" Target="../media/image61.jpeg"/><Relationship Id="rId5" Type="http://schemas.openxmlformats.org/officeDocument/2006/relationships/image" Target="../media/image60.jpeg"/><Relationship Id="rId10" Type="http://schemas.openxmlformats.org/officeDocument/2006/relationships/image" Target="../media/image65.jpeg"/><Relationship Id="rId4" Type="http://schemas.openxmlformats.org/officeDocument/2006/relationships/image" Target="../media/image59.jpeg"/><Relationship Id="rId9" Type="http://schemas.openxmlformats.org/officeDocument/2006/relationships/image" Target="../media/image6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B0C0D0-7AB7-487B-ADF8-3BB3DD4E9E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7919EDD-7680-4985-B198-1CBB0F9E96AC}">
      <dgm:prSet/>
      <dgm:spPr/>
      <dgm:t>
        <a:bodyPr/>
        <a:lstStyle/>
        <a:p>
          <a:pPr rtl="0"/>
          <a:r>
            <a:t>Coördinatie van elektronische deelprocessen</a:t>
          </a:r>
          <a:endParaRPr lang="nl-BE"/>
        </a:p>
      </dgm:t>
    </dgm:pt>
    <dgm:pt modelId="{2FC221D4-82FE-4089-96B1-E14722E33943}" type="parTrans" cxnId="{2D283A8C-B4A3-4152-B8A6-4729DCCC852F}">
      <dgm:prSet/>
      <dgm:spPr/>
      <dgm:t>
        <a:bodyPr/>
        <a:lstStyle/>
        <a:p>
          <a:endParaRPr lang="en-US"/>
        </a:p>
      </dgm:t>
    </dgm:pt>
    <dgm:pt modelId="{C698564A-6110-4602-9450-B172C3825847}" type="sibTrans" cxnId="{2D283A8C-B4A3-4152-B8A6-4729DCCC852F}">
      <dgm:prSet/>
      <dgm:spPr/>
      <dgm:t>
        <a:bodyPr/>
        <a:lstStyle/>
        <a:p>
          <a:endParaRPr lang="en-US"/>
        </a:p>
      </dgm:t>
    </dgm:pt>
    <dgm:pt modelId="{426C232F-332D-4FF2-A820-7A068898BF0D}">
      <dgm:prSet/>
      <dgm:spPr/>
      <dgm:t>
        <a:bodyPr/>
        <a:lstStyle/>
        <a:p>
          <a:pPr rtl="0"/>
          <a:r>
            <a:t>Portaal </a:t>
          </a:r>
          <a:endParaRPr lang="nl-BE"/>
        </a:p>
      </dgm:t>
    </dgm:pt>
    <dgm:pt modelId="{76543072-ED0A-4EFB-9174-9DC2D0CB754B}" type="parTrans" cxnId="{48331867-FF99-498B-92E1-5B05B35773A9}">
      <dgm:prSet/>
      <dgm:spPr/>
      <dgm:t>
        <a:bodyPr/>
        <a:lstStyle/>
        <a:p>
          <a:endParaRPr lang="en-US"/>
        </a:p>
      </dgm:t>
    </dgm:pt>
    <dgm:pt modelId="{0FF22A80-B924-4C97-9785-6DB4BF018886}" type="sibTrans" cxnId="{48331867-FF99-498B-92E1-5B05B35773A9}">
      <dgm:prSet/>
      <dgm:spPr/>
      <dgm:t>
        <a:bodyPr/>
        <a:lstStyle/>
        <a:p>
          <a:endParaRPr lang="en-US"/>
        </a:p>
      </dgm:t>
    </dgm:pt>
    <dgm:pt modelId="{AE2357B3-F8D1-4E13-B807-E393E9FC5539}">
      <dgm:prSet/>
      <dgm:spPr/>
      <dgm:t>
        <a:bodyPr/>
        <a:lstStyle/>
        <a:p>
          <a:pPr rtl="0"/>
          <a:r>
            <a:t>Geïntegreerd gebruikers- en toegangsbeheer</a:t>
          </a:r>
          <a:endParaRPr lang="nl-BE"/>
        </a:p>
      </dgm:t>
    </dgm:pt>
    <dgm:pt modelId="{DF983F23-5BAE-428F-AFD9-BF0943C63ACC}" type="parTrans" cxnId="{C4084BF0-F635-4676-89A9-D65F024FF168}">
      <dgm:prSet/>
      <dgm:spPr/>
      <dgm:t>
        <a:bodyPr/>
        <a:lstStyle/>
        <a:p>
          <a:endParaRPr lang="en-US"/>
        </a:p>
      </dgm:t>
    </dgm:pt>
    <dgm:pt modelId="{486EB6E6-F0BE-4E7B-A3F0-7DC5C5021754}" type="sibTrans" cxnId="{C4084BF0-F635-4676-89A9-D65F024FF168}">
      <dgm:prSet/>
      <dgm:spPr/>
      <dgm:t>
        <a:bodyPr/>
        <a:lstStyle/>
        <a:p>
          <a:endParaRPr lang="en-US"/>
        </a:p>
      </dgm:t>
    </dgm:pt>
    <dgm:pt modelId="{81FDCA61-7A32-4339-89E8-DD3704FB86F4}">
      <dgm:prSet/>
      <dgm:spPr/>
      <dgm:t>
        <a:bodyPr/>
        <a:lstStyle/>
        <a:p>
          <a:pPr rtl="0"/>
          <a:r>
            <a:t>Beheer van loggings</a:t>
          </a:r>
          <a:endParaRPr lang="nl-BE"/>
        </a:p>
      </dgm:t>
    </dgm:pt>
    <dgm:pt modelId="{4F5E6841-070D-4563-B23E-8C64EC2E827B}" type="parTrans" cxnId="{7B7E50D4-65C6-4E3C-995E-1A1ABF6FDBCF}">
      <dgm:prSet/>
      <dgm:spPr/>
      <dgm:t>
        <a:bodyPr/>
        <a:lstStyle/>
        <a:p>
          <a:endParaRPr lang="en-US"/>
        </a:p>
      </dgm:t>
    </dgm:pt>
    <dgm:pt modelId="{4922DE05-E610-4796-BFBC-E068300788D1}" type="sibTrans" cxnId="{7B7E50D4-65C6-4E3C-995E-1A1ABF6FDBCF}">
      <dgm:prSet/>
      <dgm:spPr/>
      <dgm:t>
        <a:bodyPr/>
        <a:lstStyle/>
        <a:p>
          <a:endParaRPr lang="en-US"/>
        </a:p>
      </dgm:t>
    </dgm:pt>
    <dgm:pt modelId="{F9B22A10-E2AD-420E-86FD-C6A619FB34C3}">
      <dgm:prSet/>
      <dgm:spPr/>
      <dgm:t>
        <a:bodyPr/>
        <a:lstStyle/>
        <a:p>
          <a:pPr rtl="0"/>
          <a:r>
            <a:t>Systeem voor end-to-end vercijfering</a:t>
          </a:r>
          <a:endParaRPr lang="nl-BE"/>
        </a:p>
      </dgm:t>
    </dgm:pt>
    <dgm:pt modelId="{51614E59-5D94-439C-A07A-61525828432A}" type="parTrans" cxnId="{F52E67DC-23C4-4525-AAFE-F3400258F7D3}">
      <dgm:prSet/>
      <dgm:spPr/>
      <dgm:t>
        <a:bodyPr/>
        <a:lstStyle/>
        <a:p>
          <a:endParaRPr lang="en-US"/>
        </a:p>
      </dgm:t>
    </dgm:pt>
    <dgm:pt modelId="{C995947A-877C-455B-BB65-7FBC6937BA2D}" type="sibTrans" cxnId="{F52E67DC-23C4-4525-AAFE-F3400258F7D3}">
      <dgm:prSet/>
      <dgm:spPr/>
      <dgm:t>
        <a:bodyPr/>
        <a:lstStyle/>
        <a:p>
          <a:endParaRPr lang="en-US"/>
        </a:p>
      </dgm:t>
    </dgm:pt>
    <dgm:pt modelId="{DE482DF0-5C86-4767-9CE5-54725DF28573}">
      <dgm:prSet/>
      <dgm:spPr/>
      <dgm:t>
        <a:bodyPr/>
        <a:lstStyle/>
        <a:p>
          <a:pPr rtl="0"/>
          <a:r>
            <a:rPr lang="fr-BE" dirty="0" smtClean="0">
              <a:solidFill>
                <a:srgbClr val="087670"/>
              </a:solidFill>
            </a:rPr>
            <a:t>eHealth</a:t>
          </a:r>
          <a:r>
            <a:rPr dirty="0"/>
            <a:t>Box</a:t>
          </a:r>
          <a:endParaRPr lang="nl-BE" dirty="0"/>
        </a:p>
      </dgm:t>
    </dgm:pt>
    <dgm:pt modelId="{BF1F2008-AABF-4483-9D7B-58A40034FD6C}" type="parTrans" cxnId="{1310D4E3-793B-4536-BE37-788F54627977}">
      <dgm:prSet/>
      <dgm:spPr/>
      <dgm:t>
        <a:bodyPr/>
        <a:lstStyle/>
        <a:p>
          <a:endParaRPr lang="en-US"/>
        </a:p>
      </dgm:t>
    </dgm:pt>
    <dgm:pt modelId="{4D6A567C-A21A-42BF-9F41-7BF71E18F454}" type="sibTrans" cxnId="{1310D4E3-793B-4536-BE37-788F54627977}">
      <dgm:prSet/>
      <dgm:spPr/>
      <dgm:t>
        <a:bodyPr/>
        <a:lstStyle/>
        <a:p>
          <a:endParaRPr lang="en-US"/>
        </a:p>
      </dgm:t>
    </dgm:pt>
    <dgm:pt modelId="{3069D4A7-A9EB-432B-8415-5BE83922B144}">
      <dgm:prSet/>
      <dgm:spPr/>
      <dgm:t>
        <a:bodyPr/>
        <a:lstStyle/>
        <a:p>
          <a:pPr rtl="0"/>
          <a:r>
            <a:t>Timestamping</a:t>
          </a:r>
          <a:endParaRPr lang="nl-BE"/>
        </a:p>
      </dgm:t>
    </dgm:pt>
    <dgm:pt modelId="{9A7D73A8-C0A9-4B8A-9838-7588537C14AA}" type="parTrans" cxnId="{62233745-3DC7-4513-AFFE-85579EDF5340}">
      <dgm:prSet/>
      <dgm:spPr/>
      <dgm:t>
        <a:bodyPr/>
        <a:lstStyle/>
        <a:p>
          <a:endParaRPr lang="en-US"/>
        </a:p>
      </dgm:t>
    </dgm:pt>
    <dgm:pt modelId="{DFE1D077-B434-438C-B525-DD545C84AAA3}" type="sibTrans" cxnId="{62233745-3DC7-4513-AFFE-85579EDF5340}">
      <dgm:prSet/>
      <dgm:spPr/>
      <dgm:t>
        <a:bodyPr/>
        <a:lstStyle/>
        <a:p>
          <a:endParaRPr lang="en-US"/>
        </a:p>
      </dgm:t>
    </dgm:pt>
    <dgm:pt modelId="{53250AAA-89D6-4377-B3C0-0E5BF972A3C0}">
      <dgm:prSet/>
      <dgm:spPr/>
      <dgm:t>
        <a:bodyPr/>
        <a:lstStyle/>
        <a:p>
          <a:pPr rtl="0"/>
          <a:r>
            <a:t>Codering en anonimisering</a:t>
          </a:r>
          <a:endParaRPr lang="nl-BE"/>
        </a:p>
      </dgm:t>
    </dgm:pt>
    <dgm:pt modelId="{470AA8AF-6A66-4DE7-8F3A-D2B315A90BE8}" type="parTrans" cxnId="{3AA5B55E-BAFF-4E59-844F-0B3A890F9AB2}">
      <dgm:prSet/>
      <dgm:spPr/>
      <dgm:t>
        <a:bodyPr/>
        <a:lstStyle/>
        <a:p>
          <a:endParaRPr lang="en-US"/>
        </a:p>
      </dgm:t>
    </dgm:pt>
    <dgm:pt modelId="{4828047A-C139-4049-9231-4057A0E3B9D2}" type="sibTrans" cxnId="{3AA5B55E-BAFF-4E59-844F-0B3A890F9AB2}">
      <dgm:prSet/>
      <dgm:spPr/>
      <dgm:t>
        <a:bodyPr/>
        <a:lstStyle/>
        <a:p>
          <a:endParaRPr lang="en-US"/>
        </a:p>
      </dgm:t>
    </dgm:pt>
    <dgm:pt modelId="{ADE4E262-EB9E-448C-8B46-6B6521E6B92F}">
      <dgm:prSet/>
      <dgm:spPr/>
      <dgm:t>
        <a:bodyPr/>
        <a:lstStyle/>
        <a:p>
          <a:pPr rtl="0"/>
          <a:r>
            <a:t>Raadpleging van het Rijksregister en van de KSZ-registers</a:t>
          </a:r>
          <a:endParaRPr lang="nl-BE"/>
        </a:p>
      </dgm:t>
    </dgm:pt>
    <dgm:pt modelId="{28664F9A-4277-4158-A312-1D48A34DD546}" type="parTrans" cxnId="{DB050EC4-F2AC-4ACB-BEFA-69C14AE7D74E}">
      <dgm:prSet/>
      <dgm:spPr/>
      <dgm:t>
        <a:bodyPr/>
        <a:lstStyle/>
        <a:p>
          <a:endParaRPr lang="en-US"/>
        </a:p>
      </dgm:t>
    </dgm:pt>
    <dgm:pt modelId="{DC8C0C9F-FA74-4A97-BA58-15F42B37D9FB}" type="sibTrans" cxnId="{DB050EC4-F2AC-4ACB-BEFA-69C14AE7D74E}">
      <dgm:prSet/>
      <dgm:spPr/>
      <dgm:t>
        <a:bodyPr/>
        <a:lstStyle/>
        <a:p>
          <a:endParaRPr lang="en-US"/>
        </a:p>
      </dgm:t>
    </dgm:pt>
    <dgm:pt modelId="{66800CA2-1263-488B-9901-BF5AA9A26379}">
      <dgm:prSet/>
      <dgm:spPr/>
      <dgm:t>
        <a:bodyPr/>
        <a:lstStyle/>
        <a:p>
          <a:pPr rtl="0"/>
          <a:r>
            <a:t>Verwijzingsrepertorium (metahub)</a:t>
          </a:r>
          <a:endParaRPr lang="nl-BE"/>
        </a:p>
      </dgm:t>
    </dgm:pt>
    <dgm:pt modelId="{FE2E1471-E52D-466A-A76C-4BB5F19A90C2}" type="parTrans" cxnId="{CC959A60-F5E3-4CBA-B49F-D1CC8967392E}">
      <dgm:prSet/>
      <dgm:spPr/>
      <dgm:t>
        <a:bodyPr/>
        <a:lstStyle/>
        <a:p>
          <a:endParaRPr lang="en-US"/>
        </a:p>
      </dgm:t>
    </dgm:pt>
    <dgm:pt modelId="{5B01B5E3-2F09-44F6-BDF4-59AE3DD792F4}" type="sibTrans" cxnId="{CC959A60-F5E3-4CBA-B49F-D1CC8967392E}">
      <dgm:prSet/>
      <dgm:spPr/>
      <dgm:t>
        <a:bodyPr/>
        <a:lstStyle/>
        <a:p>
          <a:endParaRPr lang="en-US"/>
        </a:p>
      </dgm:t>
    </dgm:pt>
    <dgm:pt modelId="{9E029134-162C-442E-A062-F55ADB999C33}" type="pres">
      <dgm:prSet presAssocID="{D1B0C0D0-7AB7-487B-ADF8-3BB3DD4E9EE7}" presName="Name0" presStyleCnt="0">
        <dgm:presLayoutVars>
          <dgm:dir/>
          <dgm:resizeHandles val="exact"/>
        </dgm:presLayoutVars>
      </dgm:prSet>
      <dgm:spPr/>
      <dgm:t>
        <a:bodyPr/>
        <a:lstStyle/>
        <a:p>
          <a:endParaRPr lang="en-US"/>
        </a:p>
      </dgm:t>
    </dgm:pt>
    <dgm:pt modelId="{60E777AF-AE30-4678-946F-1FF94928EBDC}" type="pres">
      <dgm:prSet presAssocID="{E7919EDD-7680-4985-B198-1CBB0F9E96AC}" presName="composite" presStyleCnt="0"/>
      <dgm:spPr/>
    </dgm:pt>
    <dgm:pt modelId="{7A8D609C-F894-4686-8594-F633FD78C201}" type="pres">
      <dgm:prSet presAssocID="{E7919EDD-7680-4985-B198-1CBB0F9E96AC}" presName="rect1" presStyleLbl="trAlignAcc1" presStyleIdx="0" presStyleCnt="10">
        <dgm:presLayoutVars>
          <dgm:bulletEnabled val="1"/>
        </dgm:presLayoutVars>
      </dgm:prSet>
      <dgm:spPr/>
      <dgm:t>
        <a:bodyPr/>
        <a:lstStyle/>
        <a:p>
          <a:endParaRPr lang="en-US"/>
        </a:p>
      </dgm:t>
    </dgm:pt>
    <dgm:pt modelId="{8B00EC11-24E0-4E0C-8101-DB576F31F9D2}" type="pres">
      <dgm:prSet presAssocID="{E7919EDD-7680-4985-B198-1CBB0F9E96AC}" presName="rect2"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7105A6FE-D318-4A98-A922-671C581530DC}" type="pres">
      <dgm:prSet presAssocID="{C698564A-6110-4602-9450-B172C3825847}" presName="sibTrans" presStyleCnt="0"/>
      <dgm:spPr/>
    </dgm:pt>
    <dgm:pt modelId="{85CFEB57-FC52-4321-A97D-3211B5D63D4D}" type="pres">
      <dgm:prSet presAssocID="{426C232F-332D-4FF2-A820-7A068898BF0D}" presName="composite" presStyleCnt="0"/>
      <dgm:spPr/>
    </dgm:pt>
    <dgm:pt modelId="{A9AE0183-4578-4303-9373-BBB0DAF179FE}" type="pres">
      <dgm:prSet presAssocID="{426C232F-332D-4FF2-A820-7A068898BF0D}" presName="rect1" presStyleLbl="trAlignAcc1" presStyleIdx="1" presStyleCnt="10">
        <dgm:presLayoutVars>
          <dgm:bulletEnabled val="1"/>
        </dgm:presLayoutVars>
      </dgm:prSet>
      <dgm:spPr/>
      <dgm:t>
        <a:bodyPr/>
        <a:lstStyle/>
        <a:p>
          <a:endParaRPr lang="en-US"/>
        </a:p>
      </dgm:t>
    </dgm:pt>
    <dgm:pt modelId="{17BB8C5E-ACC5-4AEA-AC3B-15C53CC548C0}" type="pres">
      <dgm:prSet presAssocID="{426C232F-332D-4FF2-A820-7A068898BF0D}" presName="rect2" presStyleLbl="fgImgPlac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3DF2FDF0-8F29-4351-969E-A1025413C53F}" type="pres">
      <dgm:prSet presAssocID="{0FF22A80-B924-4C97-9785-6DB4BF018886}" presName="sibTrans" presStyleCnt="0"/>
      <dgm:spPr/>
    </dgm:pt>
    <dgm:pt modelId="{51949F69-36F9-42ED-A197-4A357D3FCC84}" type="pres">
      <dgm:prSet presAssocID="{AE2357B3-F8D1-4E13-B807-E393E9FC5539}" presName="composite" presStyleCnt="0"/>
      <dgm:spPr/>
    </dgm:pt>
    <dgm:pt modelId="{DC5DD086-89E5-4CD9-B1D2-0E7FF2C522A2}" type="pres">
      <dgm:prSet presAssocID="{AE2357B3-F8D1-4E13-B807-E393E9FC5539}" presName="rect1" presStyleLbl="trAlignAcc1" presStyleIdx="2" presStyleCnt="10">
        <dgm:presLayoutVars>
          <dgm:bulletEnabled val="1"/>
        </dgm:presLayoutVars>
      </dgm:prSet>
      <dgm:spPr/>
      <dgm:t>
        <a:bodyPr/>
        <a:lstStyle/>
        <a:p>
          <a:endParaRPr lang="en-US"/>
        </a:p>
      </dgm:t>
    </dgm:pt>
    <dgm:pt modelId="{DEDE190B-7605-44A7-B19B-482157C4ED09}" type="pres">
      <dgm:prSet presAssocID="{AE2357B3-F8D1-4E13-B807-E393E9FC5539}" presName="rect2" presStyleLbl="fgImgPlac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800A896D-7DD0-4D28-BE08-D3B8F3F2A8C6}" type="pres">
      <dgm:prSet presAssocID="{486EB6E6-F0BE-4E7B-A3F0-7DC5C5021754}" presName="sibTrans" presStyleCnt="0"/>
      <dgm:spPr/>
    </dgm:pt>
    <dgm:pt modelId="{09DCF082-D387-4036-A517-A57508B9F296}" type="pres">
      <dgm:prSet presAssocID="{81FDCA61-7A32-4339-89E8-DD3704FB86F4}" presName="composite" presStyleCnt="0"/>
      <dgm:spPr/>
    </dgm:pt>
    <dgm:pt modelId="{6F6ACCCA-7573-4F27-BB76-D1BFA52EAEE3}" type="pres">
      <dgm:prSet presAssocID="{81FDCA61-7A32-4339-89E8-DD3704FB86F4}" presName="rect1" presStyleLbl="trAlignAcc1" presStyleIdx="3" presStyleCnt="10">
        <dgm:presLayoutVars>
          <dgm:bulletEnabled val="1"/>
        </dgm:presLayoutVars>
      </dgm:prSet>
      <dgm:spPr/>
      <dgm:t>
        <a:bodyPr/>
        <a:lstStyle/>
        <a:p>
          <a:endParaRPr lang="en-US"/>
        </a:p>
      </dgm:t>
    </dgm:pt>
    <dgm:pt modelId="{F94043AE-FBAE-4418-8D10-10B1481C95AF}" type="pres">
      <dgm:prSet presAssocID="{81FDCA61-7A32-4339-89E8-DD3704FB86F4}" presName="rect2" presStyleLbl="fgImgPlace1" presStyleIdx="3" presStyleCnt="1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2F838AD4-66C5-4737-8D8D-66F3281C6FE1}" type="pres">
      <dgm:prSet presAssocID="{4922DE05-E610-4796-BFBC-E068300788D1}" presName="sibTrans" presStyleCnt="0"/>
      <dgm:spPr/>
    </dgm:pt>
    <dgm:pt modelId="{0F749A16-F5F6-45E8-9E08-2382EA901724}" type="pres">
      <dgm:prSet presAssocID="{F9B22A10-E2AD-420E-86FD-C6A619FB34C3}" presName="composite" presStyleCnt="0"/>
      <dgm:spPr/>
    </dgm:pt>
    <dgm:pt modelId="{610D24CD-EC64-4585-8806-7B24163BBCA5}" type="pres">
      <dgm:prSet presAssocID="{F9B22A10-E2AD-420E-86FD-C6A619FB34C3}" presName="rect1" presStyleLbl="trAlignAcc1" presStyleIdx="4" presStyleCnt="10">
        <dgm:presLayoutVars>
          <dgm:bulletEnabled val="1"/>
        </dgm:presLayoutVars>
      </dgm:prSet>
      <dgm:spPr/>
      <dgm:t>
        <a:bodyPr/>
        <a:lstStyle/>
        <a:p>
          <a:endParaRPr lang="en-US"/>
        </a:p>
      </dgm:t>
    </dgm:pt>
    <dgm:pt modelId="{1D377189-38FA-44FB-9886-A25D865375A4}" type="pres">
      <dgm:prSet presAssocID="{F9B22A10-E2AD-420E-86FD-C6A619FB34C3}" presName="rect2" presStyleLbl="fgImgPlac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D0690CA7-5AC0-41CF-B946-24781BCFD1A5}" type="pres">
      <dgm:prSet presAssocID="{C995947A-877C-455B-BB65-7FBC6937BA2D}" presName="sibTrans" presStyleCnt="0"/>
      <dgm:spPr/>
    </dgm:pt>
    <dgm:pt modelId="{B7B3EDE5-7630-4030-822E-F5E4C9706E85}" type="pres">
      <dgm:prSet presAssocID="{DE482DF0-5C86-4767-9CE5-54725DF28573}" presName="composite" presStyleCnt="0"/>
      <dgm:spPr/>
    </dgm:pt>
    <dgm:pt modelId="{4F50CB91-2850-4662-936D-F5CF85EB32D2}" type="pres">
      <dgm:prSet presAssocID="{DE482DF0-5C86-4767-9CE5-54725DF28573}" presName="rect1" presStyleLbl="trAlignAcc1" presStyleIdx="5" presStyleCnt="10">
        <dgm:presLayoutVars>
          <dgm:bulletEnabled val="1"/>
        </dgm:presLayoutVars>
      </dgm:prSet>
      <dgm:spPr/>
      <dgm:t>
        <a:bodyPr/>
        <a:lstStyle/>
        <a:p>
          <a:endParaRPr lang="en-US"/>
        </a:p>
      </dgm:t>
    </dgm:pt>
    <dgm:pt modelId="{82E38FB2-A96C-4D7A-A866-6D7BE57189A0}" type="pres">
      <dgm:prSet presAssocID="{DE482DF0-5C86-4767-9CE5-54725DF28573}" presName="rect2" presStyleLbl="fgImgPlace1" presStyleIdx="5" presStyleCnt="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pt>
    <dgm:pt modelId="{FFADA039-4E63-4656-B69A-9CDE6DF7D22E}" type="pres">
      <dgm:prSet presAssocID="{4D6A567C-A21A-42BF-9F41-7BF71E18F454}" presName="sibTrans" presStyleCnt="0"/>
      <dgm:spPr/>
    </dgm:pt>
    <dgm:pt modelId="{617E62FE-8B7F-4345-A007-B8285279A613}" type="pres">
      <dgm:prSet presAssocID="{3069D4A7-A9EB-432B-8415-5BE83922B144}" presName="composite" presStyleCnt="0"/>
      <dgm:spPr/>
    </dgm:pt>
    <dgm:pt modelId="{9C5C0C8B-F255-4694-B3C6-8BE7DBC5F7E5}" type="pres">
      <dgm:prSet presAssocID="{3069D4A7-A9EB-432B-8415-5BE83922B144}" presName="rect1" presStyleLbl="trAlignAcc1" presStyleIdx="6" presStyleCnt="10">
        <dgm:presLayoutVars>
          <dgm:bulletEnabled val="1"/>
        </dgm:presLayoutVars>
      </dgm:prSet>
      <dgm:spPr/>
      <dgm:t>
        <a:bodyPr/>
        <a:lstStyle/>
        <a:p>
          <a:endParaRPr lang="en-US"/>
        </a:p>
      </dgm:t>
    </dgm:pt>
    <dgm:pt modelId="{A9E14B50-194E-4A93-B9D9-20BB56D81973}" type="pres">
      <dgm:prSet presAssocID="{3069D4A7-A9EB-432B-8415-5BE83922B144}" presName="rect2" presStyleLbl="fgImgPlace1" presStyleIdx="6" presStyleCnt="1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dgm:spPr>
    </dgm:pt>
    <dgm:pt modelId="{CC5C64CB-AB52-41A1-B231-D8699C0C625F}" type="pres">
      <dgm:prSet presAssocID="{DFE1D077-B434-438C-B525-DD545C84AAA3}" presName="sibTrans" presStyleCnt="0"/>
      <dgm:spPr/>
    </dgm:pt>
    <dgm:pt modelId="{F8E94CFA-B945-48E5-BE10-370DD69F16A4}" type="pres">
      <dgm:prSet presAssocID="{53250AAA-89D6-4377-B3C0-0E5BF972A3C0}" presName="composite" presStyleCnt="0"/>
      <dgm:spPr/>
    </dgm:pt>
    <dgm:pt modelId="{411BB13E-A3FD-42F9-8D3A-DD2DDC4A3516}" type="pres">
      <dgm:prSet presAssocID="{53250AAA-89D6-4377-B3C0-0E5BF972A3C0}" presName="rect1" presStyleLbl="trAlignAcc1" presStyleIdx="7" presStyleCnt="10">
        <dgm:presLayoutVars>
          <dgm:bulletEnabled val="1"/>
        </dgm:presLayoutVars>
      </dgm:prSet>
      <dgm:spPr/>
      <dgm:t>
        <a:bodyPr/>
        <a:lstStyle/>
        <a:p>
          <a:endParaRPr lang="en-US"/>
        </a:p>
      </dgm:t>
    </dgm:pt>
    <dgm:pt modelId="{70C2EA1E-D7DB-4E74-806D-4590DBE781A3}" type="pres">
      <dgm:prSet presAssocID="{53250AAA-89D6-4377-B3C0-0E5BF972A3C0}" presName="rect2" presStyleLbl="fgImgPlac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pt>
    <dgm:pt modelId="{B6819F3B-727A-4EDF-BC16-FDFFBB563868}" type="pres">
      <dgm:prSet presAssocID="{4828047A-C139-4049-9231-4057A0E3B9D2}" presName="sibTrans" presStyleCnt="0"/>
      <dgm:spPr/>
    </dgm:pt>
    <dgm:pt modelId="{BB272E9F-26C5-4655-93E5-F3616BF119CC}" type="pres">
      <dgm:prSet presAssocID="{ADE4E262-EB9E-448C-8B46-6B6521E6B92F}" presName="composite" presStyleCnt="0"/>
      <dgm:spPr/>
    </dgm:pt>
    <dgm:pt modelId="{E0757731-3698-433B-8E7C-2EB749869931}" type="pres">
      <dgm:prSet presAssocID="{ADE4E262-EB9E-448C-8B46-6B6521E6B92F}" presName="rect1" presStyleLbl="trAlignAcc1" presStyleIdx="8" presStyleCnt="10">
        <dgm:presLayoutVars>
          <dgm:bulletEnabled val="1"/>
        </dgm:presLayoutVars>
      </dgm:prSet>
      <dgm:spPr/>
      <dgm:t>
        <a:bodyPr/>
        <a:lstStyle/>
        <a:p>
          <a:endParaRPr lang="en-US"/>
        </a:p>
      </dgm:t>
    </dgm:pt>
    <dgm:pt modelId="{139FD9EA-3509-4D4C-98D4-BC741BA871D8}" type="pres">
      <dgm:prSet presAssocID="{ADE4E262-EB9E-448C-8B46-6B6521E6B92F}" presName="rect2" presStyleLbl="fgImgPlace1" presStyleIdx="8" presStyleCnt="1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dgm:spPr>
    </dgm:pt>
    <dgm:pt modelId="{979B97D2-0F97-437F-8686-ABD1B910F38F}" type="pres">
      <dgm:prSet presAssocID="{DC8C0C9F-FA74-4A97-BA58-15F42B37D9FB}" presName="sibTrans" presStyleCnt="0"/>
      <dgm:spPr/>
    </dgm:pt>
    <dgm:pt modelId="{0216C3D0-FCC6-4B0C-AA10-7E78E85A1DE2}" type="pres">
      <dgm:prSet presAssocID="{66800CA2-1263-488B-9901-BF5AA9A26379}" presName="composite" presStyleCnt="0"/>
      <dgm:spPr/>
    </dgm:pt>
    <dgm:pt modelId="{22C56DC3-2158-416C-A2CA-0A41276F6E72}" type="pres">
      <dgm:prSet presAssocID="{66800CA2-1263-488B-9901-BF5AA9A26379}" presName="rect1" presStyleLbl="trAlignAcc1" presStyleIdx="9" presStyleCnt="10">
        <dgm:presLayoutVars>
          <dgm:bulletEnabled val="1"/>
        </dgm:presLayoutVars>
      </dgm:prSet>
      <dgm:spPr/>
      <dgm:t>
        <a:bodyPr/>
        <a:lstStyle/>
        <a:p>
          <a:endParaRPr lang="en-US"/>
        </a:p>
      </dgm:t>
    </dgm:pt>
    <dgm:pt modelId="{763F0339-AF8A-4C55-81EF-EEBFD25A8379}" type="pres">
      <dgm:prSet presAssocID="{66800CA2-1263-488B-9901-BF5AA9A26379}" presName="rect2" presStyleLbl="fgImgPlace1" presStyleIdx="9" presStyleCnt="10"/>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dgm:spPr>
    </dgm:pt>
  </dgm:ptLst>
  <dgm:cxnLst>
    <dgm:cxn modelId="{F236D3E8-5E24-4C25-815D-6438B56F96C7}" type="presOf" srcId="{81FDCA61-7A32-4339-89E8-DD3704FB86F4}" destId="{6F6ACCCA-7573-4F27-BB76-D1BFA52EAEE3}" srcOrd="0" destOrd="0" presId="urn:microsoft.com/office/officeart/2008/layout/PictureStrips"/>
    <dgm:cxn modelId="{9740A16C-AFB4-42E8-AB1B-B37F86D3AC88}" type="presOf" srcId="{AE2357B3-F8D1-4E13-B807-E393E9FC5539}" destId="{DC5DD086-89E5-4CD9-B1D2-0E7FF2C522A2}" srcOrd="0" destOrd="0" presId="urn:microsoft.com/office/officeart/2008/layout/PictureStrips"/>
    <dgm:cxn modelId="{7B7E50D4-65C6-4E3C-995E-1A1ABF6FDBCF}" srcId="{D1B0C0D0-7AB7-487B-ADF8-3BB3DD4E9EE7}" destId="{81FDCA61-7A32-4339-89E8-DD3704FB86F4}" srcOrd="3" destOrd="0" parTransId="{4F5E6841-070D-4563-B23E-8C64EC2E827B}" sibTransId="{4922DE05-E610-4796-BFBC-E068300788D1}"/>
    <dgm:cxn modelId="{9E451CEA-DCC2-4DC5-8D02-FB6C587DFEFA}" type="presOf" srcId="{53250AAA-89D6-4377-B3C0-0E5BF972A3C0}" destId="{411BB13E-A3FD-42F9-8D3A-DD2DDC4A3516}" srcOrd="0" destOrd="0" presId="urn:microsoft.com/office/officeart/2008/layout/PictureStrips"/>
    <dgm:cxn modelId="{C4084BF0-F635-4676-89A9-D65F024FF168}" srcId="{D1B0C0D0-7AB7-487B-ADF8-3BB3DD4E9EE7}" destId="{AE2357B3-F8D1-4E13-B807-E393E9FC5539}" srcOrd="2" destOrd="0" parTransId="{DF983F23-5BAE-428F-AFD9-BF0943C63ACC}" sibTransId="{486EB6E6-F0BE-4E7B-A3F0-7DC5C5021754}"/>
    <dgm:cxn modelId="{3AA5B55E-BAFF-4E59-844F-0B3A890F9AB2}" srcId="{D1B0C0D0-7AB7-487B-ADF8-3BB3DD4E9EE7}" destId="{53250AAA-89D6-4377-B3C0-0E5BF972A3C0}" srcOrd="7" destOrd="0" parTransId="{470AA8AF-6A66-4DE7-8F3A-D2B315A90BE8}" sibTransId="{4828047A-C139-4049-9231-4057A0E3B9D2}"/>
    <dgm:cxn modelId="{DB050EC4-F2AC-4ACB-BEFA-69C14AE7D74E}" srcId="{D1B0C0D0-7AB7-487B-ADF8-3BB3DD4E9EE7}" destId="{ADE4E262-EB9E-448C-8B46-6B6521E6B92F}" srcOrd="8" destOrd="0" parTransId="{28664F9A-4277-4158-A312-1D48A34DD546}" sibTransId="{DC8C0C9F-FA74-4A97-BA58-15F42B37D9FB}"/>
    <dgm:cxn modelId="{729BA9A8-928E-462D-ACDE-EAFF3E5D9F1C}" type="presOf" srcId="{ADE4E262-EB9E-448C-8B46-6B6521E6B92F}" destId="{E0757731-3698-433B-8E7C-2EB749869931}" srcOrd="0" destOrd="0" presId="urn:microsoft.com/office/officeart/2008/layout/PictureStrips"/>
    <dgm:cxn modelId="{01E51483-8FD9-43B7-AC2A-D6D70DB48B9D}" type="presOf" srcId="{D1B0C0D0-7AB7-487B-ADF8-3BB3DD4E9EE7}" destId="{9E029134-162C-442E-A062-F55ADB999C33}" srcOrd="0" destOrd="0" presId="urn:microsoft.com/office/officeart/2008/layout/PictureStrips"/>
    <dgm:cxn modelId="{9A70653B-1890-4F38-A017-8862BFB49075}" type="presOf" srcId="{E7919EDD-7680-4985-B198-1CBB0F9E96AC}" destId="{7A8D609C-F894-4686-8594-F633FD78C201}" srcOrd="0" destOrd="0" presId="urn:microsoft.com/office/officeart/2008/layout/PictureStrips"/>
    <dgm:cxn modelId="{57C0AC0E-984D-4802-91E2-6854D7F2A5B9}" type="presOf" srcId="{DE482DF0-5C86-4767-9CE5-54725DF28573}" destId="{4F50CB91-2850-4662-936D-F5CF85EB32D2}" srcOrd="0" destOrd="0" presId="urn:microsoft.com/office/officeart/2008/layout/PictureStrips"/>
    <dgm:cxn modelId="{2D283A8C-B4A3-4152-B8A6-4729DCCC852F}" srcId="{D1B0C0D0-7AB7-487B-ADF8-3BB3DD4E9EE7}" destId="{E7919EDD-7680-4985-B198-1CBB0F9E96AC}" srcOrd="0" destOrd="0" parTransId="{2FC221D4-82FE-4089-96B1-E14722E33943}" sibTransId="{C698564A-6110-4602-9450-B172C3825847}"/>
    <dgm:cxn modelId="{5CA9D703-EEF7-4699-AD07-B96629D64A88}" type="presOf" srcId="{3069D4A7-A9EB-432B-8415-5BE83922B144}" destId="{9C5C0C8B-F255-4694-B3C6-8BE7DBC5F7E5}" srcOrd="0" destOrd="0" presId="urn:microsoft.com/office/officeart/2008/layout/PictureStrips"/>
    <dgm:cxn modelId="{F52E67DC-23C4-4525-AAFE-F3400258F7D3}" srcId="{D1B0C0D0-7AB7-487B-ADF8-3BB3DD4E9EE7}" destId="{F9B22A10-E2AD-420E-86FD-C6A619FB34C3}" srcOrd="4" destOrd="0" parTransId="{51614E59-5D94-439C-A07A-61525828432A}" sibTransId="{C995947A-877C-455B-BB65-7FBC6937BA2D}"/>
    <dgm:cxn modelId="{CC959A60-F5E3-4CBA-B49F-D1CC8967392E}" srcId="{D1B0C0D0-7AB7-487B-ADF8-3BB3DD4E9EE7}" destId="{66800CA2-1263-488B-9901-BF5AA9A26379}" srcOrd="9" destOrd="0" parTransId="{FE2E1471-E52D-466A-A76C-4BB5F19A90C2}" sibTransId="{5B01B5E3-2F09-44F6-BDF4-59AE3DD792F4}"/>
    <dgm:cxn modelId="{4CF6C6A0-29DC-4CE5-88B0-6D1CFBD75CD6}" type="presOf" srcId="{426C232F-332D-4FF2-A820-7A068898BF0D}" destId="{A9AE0183-4578-4303-9373-BBB0DAF179FE}" srcOrd="0" destOrd="0" presId="urn:microsoft.com/office/officeart/2008/layout/PictureStrips"/>
    <dgm:cxn modelId="{1310D4E3-793B-4536-BE37-788F54627977}" srcId="{D1B0C0D0-7AB7-487B-ADF8-3BB3DD4E9EE7}" destId="{DE482DF0-5C86-4767-9CE5-54725DF28573}" srcOrd="5" destOrd="0" parTransId="{BF1F2008-AABF-4483-9D7B-58A40034FD6C}" sibTransId="{4D6A567C-A21A-42BF-9F41-7BF71E18F454}"/>
    <dgm:cxn modelId="{62233745-3DC7-4513-AFFE-85579EDF5340}" srcId="{D1B0C0D0-7AB7-487B-ADF8-3BB3DD4E9EE7}" destId="{3069D4A7-A9EB-432B-8415-5BE83922B144}" srcOrd="6" destOrd="0" parTransId="{9A7D73A8-C0A9-4B8A-9838-7588537C14AA}" sibTransId="{DFE1D077-B434-438C-B525-DD545C84AAA3}"/>
    <dgm:cxn modelId="{2356DCAA-F7D8-475F-9D8C-3C7A3FE205CA}" type="presOf" srcId="{F9B22A10-E2AD-420E-86FD-C6A619FB34C3}" destId="{610D24CD-EC64-4585-8806-7B24163BBCA5}" srcOrd="0" destOrd="0" presId="urn:microsoft.com/office/officeart/2008/layout/PictureStrips"/>
    <dgm:cxn modelId="{491A00E3-9768-4857-B163-D526432EA458}" type="presOf" srcId="{66800CA2-1263-488B-9901-BF5AA9A26379}" destId="{22C56DC3-2158-416C-A2CA-0A41276F6E72}" srcOrd="0" destOrd="0" presId="urn:microsoft.com/office/officeart/2008/layout/PictureStrips"/>
    <dgm:cxn modelId="{48331867-FF99-498B-92E1-5B05B35773A9}" srcId="{D1B0C0D0-7AB7-487B-ADF8-3BB3DD4E9EE7}" destId="{426C232F-332D-4FF2-A820-7A068898BF0D}" srcOrd="1" destOrd="0" parTransId="{76543072-ED0A-4EFB-9174-9DC2D0CB754B}" sibTransId="{0FF22A80-B924-4C97-9785-6DB4BF018886}"/>
    <dgm:cxn modelId="{D091B902-5958-48BC-8D2A-41C625BA3203}" type="presParOf" srcId="{9E029134-162C-442E-A062-F55ADB999C33}" destId="{60E777AF-AE30-4678-946F-1FF94928EBDC}" srcOrd="0" destOrd="0" presId="urn:microsoft.com/office/officeart/2008/layout/PictureStrips"/>
    <dgm:cxn modelId="{045230EF-7670-4314-9BE5-62CFE9C1AE39}" type="presParOf" srcId="{60E777AF-AE30-4678-946F-1FF94928EBDC}" destId="{7A8D609C-F894-4686-8594-F633FD78C201}" srcOrd="0" destOrd="0" presId="urn:microsoft.com/office/officeart/2008/layout/PictureStrips"/>
    <dgm:cxn modelId="{3D731544-AA4C-489D-9D06-20E64E577759}" type="presParOf" srcId="{60E777AF-AE30-4678-946F-1FF94928EBDC}" destId="{8B00EC11-24E0-4E0C-8101-DB576F31F9D2}" srcOrd="1" destOrd="0" presId="urn:microsoft.com/office/officeart/2008/layout/PictureStrips"/>
    <dgm:cxn modelId="{01CF0814-BDA4-447F-A930-D618E241B96A}" type="presParOf" srcId="{9E029134-162C-442E-A062-F55ADB999C33}" destId="{7105A6FE-D318-4A98-A922-671C581530DC}" srcOrd="1" destOrd="0" presId="urn:microsoft.com/office/officeart/2008/layout/PictureStrips"/>
    <dgm:cxn modelId="{1C523098-1EA1-41B4-B2AD-5D3A77E98B70}" type="presParOf" srcId="{9E029134-162C-442E-A062-F55ADB999C33}" destId="{85CFEB57-FC52-4321-A97D-3211B5D63D4D}" srcOrd="2" destOrd="0" presId="urn:microsoft.com/office/officeart/2008/layout/PictureStrips"/>
    <dgm:cxn modelId="{99F2B336-7EDB-41A0-9BAB-4B5C4A793976}" type="presParOf" srcId="{85CFEB57-FC52-4321-A97D-3211B5D63D4D}" destId="{A9AE0183-4578-4303-9373-BBB0DAF179FE}" srcOrd="0" destOrd="0" presId="urn:microsoft.com/office/officeart/2008/layout/PictureStrips"/>
    <dgm:cxn modelId="{C7B10838-3C83-4558-B2B9-22AA22F5AED5}" type="presParOf" srcId="{85CFEB57-FC52-4321-A97D-3211B5D63D4D}" destId="{17BB8C5E-ACC5-4AEA-AC3B-15C53CC548C0}" srcOrd="1" destOrd="0" presId="urn:microsoft.com/office/officeart/2008/layout/PictureStrips"/>
    <dgm:cxn modelId="{D3A1E413-46A8-4F66-856E-3027DCA9CC72}" type="presParOf" srcId="{9E029134-162C-442E-A062-F55ADB999C33}" destId="{3DF2FDF0-8F29-4351-969E-A1025413C53F}" srcOrd="3" destOrd="0" presId="urn:microsoft.com/office/officeart/2008/layout/PictureStrips"/>
    <dgm:cxn modelId="{A0C5C757-4AB3-4C8F-B78D-B29B2349C37F}" type="presParOf" srcId="{9E029134-162C-442E-A062-F55ADB999C33}" destId="{51949F69-36F9-42ED-A197-4A357D3FCC84}" srcOrd="4" destOrd="0" presId="urn:microsoft.com/office/officeart/2008/layout/PictureStrips"/>
    <dgm:cxn modelId="{2D12EFE1-7A00-41E4-836C-32FFFF025DBA}" type="presParOf" srcId="{51949F69-36F9-42ED-A197-4A357D3FCC84}" destId="{DC5DD086-89E5-4CD9-B1D2-0E7FF2C522A2}" srcOrd="0" destOrd="0" presId="urn:microsoft.com/office/officeart/2008/layout/PictureStrips"/>
    <dgm:cxn modelId="{1D453952-A7A8-4A35-9EBC-34503C199ABA}" type="presParOf" srcId="{51949F69-36F9-42ED-A197-4A357D3FCC84}" destId="{DEDE190B-7605-44A7-B19B-482157C4ED09}" srcOrd="1" destOrd="0" presId="urn:microsoft.com/office/officeart/2008/layout/PictureStrips"/>
    <dgm:cxn modelId="{3CFF6307-E884-499F-A0DA-5096C36EEE11}" type="presParOf" srcId="{9E029134-162C-442E-A062-F55ADB999C33}" destId="{800A896D-7DD0-4D28-BE08-D3B8F3F2A8C6}" srcOrd="5" destOrd="0" presId="urn:microsoft.com/office/officeart/2008/layout/PictureStrips"/>
    <dgm:cxn modelId="{670BCE5E-60EC-4770-8AD7-9E45737C23E9}" type="presParOf" srcId="{9E029134-162C-442E-A062-F55ADB999C33}" destId="{09DCF082-D387-4036-A517-A57508B9F296}" srcOrd="6" destOrd="0" presId="urn:microsoft.com/office/officeart/2008/layout/PictureStrips"/>
    <dgm:cxn modelId="{D44C5724-B6F4-4AEA-8C50-7FFB4F0849E8}" type="presParOf" srcId="{09DCF082-D387-4036-A517-A57508B9F296}" destId="{6F6ACCCA-7573-4F27-BB76-D1BFA52EAEE3}" srcOrd="0" destOrd="0" presId="urn:microsoft.com/office/officeart/2008/layout/PictureStrips"/>
    <dgm:cxn modelId="{B7CB5D18-B4AE-449C-AEF5-C11ECB63C24D}" type="presParOf" srcId="{09DCF082-D387-4036-A517-A57508B9F296}" destId="{F94043AE-FBAE-4418-8D10-10B1481C95AF}" srcOrd="1" destOrd="0" presId="urn:microsoft.com/office/officeart/2008/layout/PictureStrips"/>
    <dgm:cxn modelId="{2711A579-6567-4086-AA21-6B13F09FF959}" type="presParOf" srcId="{9E029134-162C-442E-A062-F55ADB999C33}" destId="{2F838AD4-66C5-4737-8D8D-66F3281C6FE1}" srcOrd="7" destOrd="0" presId="urn:microsoft.com/office/officeart/2008/layout/PictureStrips"/>
    <dgm:cxn modelId="{702A81E9-AA88-48DB-81B4-D8AE1B31CCB4}" type="presParOf" srcId="{9E029134-162C-442E-A062-F55ADB999C33}" destId="{0F749A16-F5F6-45E8-9E08-2382EA901724}" srcOrd="8" destOrd="0" presId="urn:microsoft.com/office/officeart/2008/layout/PictureStrips"/>
    <dgm:cxn modelId="{3FBA07D5-92DE-41BF-8569-1185380AD8A8}" type="presParOf" srcId="{0F749A16-F5F6-45E8-9E08-2382EA901724}" destId="{610D24CD-EC64-4585-8806-7B24163BBCA5}" srcOrd="0" destOrd="0" presId="urn:microsoft.com/office/officeart/2008/layout/PictureStrips"/>
    <dgm:cxn modelId="{B742F133-B2E6-4150-95A8-A333E089B91A}" type="presParOf" srcId="{0F749A16-F5F6-45E8-9E08-2382EA901724}" destId="{1D377189-38FA-44FB-9886-A25D865375A4}" srcOrd="1" destOrd="0" presId="urn:microsoft.com/office/officeart/2008/layout/PictureStrips"/>
    <dgm:cxn modelId="{F9BE27B1-8AC8-451A-8E52-C75FD99373F3}" type="presParOf" srcId="{9E029134-162C-442E-A062-F55ADB999C33}" destId="{D0690CA7-5AC0-41CF-B946-24781BCFD1A5}" srcOrd="9" destOrd="0" presId="urn:microsoft.com/office/officeart/2008/layout/PictureStrips"/>
    <dgm:cxn modelId="{8A8D1EA4-E5F5-44F7-A4BA-BE9AB7719445}" type="presParOf" srcId="{9E029134-162C-442E-A062-F55ADB999C33}" destId="{B7B3EDE5-7630-4030-822E-F5E4C9706E85}" srcOrd="10" destOrd="0" presId="urn:microsoft.com/office/officeart/2008/layout/PictureStrips"/>
    <dgm:cxn modelId="{29CDA5EC-668F-4478-A9F9-111D712FF035}" type="presParOf" srcId="{B7B3EDE5-7630-4030-822E-F5E4C9706E85}" destId="{4F50CB91-2850-4662-936D-F5CF85EB32D2}" srcOrd="0" destOrd="0" presId="urn:microsoft.com/office/officeart/2008/layout/PictureStrips"/>
    <dgm:cxn modelId="{47F377F0-6239-430D-BE03-7D57F0466C2D}" type="presParOf" srcId="{B7B3EDE5-7630-4030-822E-F5E4C9706E85}" destId="{82E38FB2-A96C-4D7A-A866-6D7BE57189A0}" srcOrd="1" destOrd="0" presId="urn:microsoft.com/office/officeart/2008/layout/PictureStrips"/>
    <dgm:cxn modelId="{4DFFDA7F-8BEB-4B04-8A3D-FC3490776D54}" type="presParOf" srcId="{9E029134-162C-442E-A062-F55ADB999C33}" destId="{FFADA039-4E63-4656-B69A-9CDE6DF7D22E}" srcOrd="11" destOrd="0" presId="urn:microsoft.com/office/officeart/2008/layout/PictureStrips"/>
    <dgm:cxn modelId="{AB562E2F-4658-4B2A-ABA0-50B50075BC37}" type="presParOf" srcId="{9E029134-162C-442E-A062-F55ADB999C33}" destId="{617E62FE-8B7F-4345-A007-B8285279A613}" srcOrd="12" destOrd="0" presId="urn:microsoft.com/office/officeart/2008/layout/PictureStrips"/>
    <dgm:cxn modelId="{A7721F22-138C-47C7-9ECA-4903BF65B381}" type="presParOf" srcId="{617E62FE-8B7F-4345-A007-B8285279A613}" destId="{9C5C0C8B-F255-4694-B3C6-8BE7DBC5F7E5}" srcOrd="0" destOrd="0" presId="urn:microsoft.com/office/officeart/2008/layout/PictureStrips"/>
    <dgm:cxn modelId="{EBC7430B-FD3C-4380-A51D-4638F09A24FF}" type="presParOf" srcId="{617E62FE-8B7F-4345-A007-B8285279A613}" destId="{A9E14B50-194E-4A93-B9D9-20BB56D81973}" srcOrd="1" destOrd="0" presId="urn:microsoft.com/office/officeart/2008/layout/PictureStrips"/>
    <dgm:cxn modelId="{481BA240-F7C7-44BF-AF68-342ED60FDBC6}" type="presParOf" srcId="{9E029134-162C-442E-A062-F55ADB999C33}" destId="{CC5C64CB-AB52-41A1-B231-D8699C0C625F}" srcOrd="13" destOrd="0" presId="urn:microsoft.com/office/officeart/2008/layout/PictureStrips"/>
    <dgm:cxn modelId="{BEFC6C8F-7FBF-48D6-B77E-D66A81EABB45}" type="presParOf" srcId="{9E029134-162C-442E-A062-F55ADB999C33}" destId="{F8E94CFA-B945-48E5-BE10-370DD69F16A4}" srcOrd="14" destOrd="0" presId="urn:microsoft.com/office/officeart/2008/layout/PictureStrips"/>
    <dgm:cxn modelId="{D9987562-732C-4AD1-A206-2F4EDF69B8B5}" type="presParOf" srcId="{F8E94CFA-B945-48E5-BE10-370DD69F16A4}" destId="{411BB13E-A3FD-42F9-8D3A-DD2DDC4A3516}" srcOrd="0" destOrd="0" presId="urn:microsoft.com/office/officeart/2008/layout/PictureStrips"/>
    <dgm:cxn modelId="{FEEA82CD-D01E-4509-A16B-D840251111E0}" type="presParOf" srcId="{F8E94CFA-B945-48E5-BE10-370DD69F16A4}" destId="{70C2EA1E-D7DB-4E74-806D-4590DBE781A3}" srcOrd="1" destOrd="0" presId="urn:microsoft.com/office/officeart/2008/layout/PictureStrips"/>
    <dgm:cxn modelId="{A2C641CE-D091-4B0E-91B3-1E7435D18A19}" type="presParOf" srcId="{9E029134-162C-442E-A062-F55ADB999C33}" destId="{B6819F3B-727A-4EDF-BC16-FDFFBB563868}" srcOrd="15" destOrd="0" presId="urn:microsoft.com/office/officeart/2008/layout/PictureStrips"/>
    <dgm:cxn modelId="{20DC4495-EC5B-493A-8CC0-A740D151A99B}" type="presParOf" srcId="{9E029134-162C-442E-A062-F55ADB999C33}" destId="{BB272E9F-26C5-4655-93E5-F3616BF119CC}" srcOrd="16" destOrd="0" presId="urn:microsoft.com/office/officeart/2008/layout/PictureStrips"/>
    <dgm:cxn modelId="{862A6530-B47F-4B9D-99A9-D74841156419}" type="presParOf" srcId="{BB272E9F-26C5-4655-93E5-F3616BF119CC}" destId="{E0757731-3698-433B-8E7C-2EB749869931}" srcOrd="0" destOrd="0" presId="urn:microsoft.com/office/officeart/2008/layout/PictureStrips"/>
    <dgm:cxn modelId="{46B34BA9-6847-402B-9032-AA35E7674D1A}" type="presParOf" srcId="{BB272E9F-26C5-4655-93E5-F3616BF119CC}" destId="{139FD9EA-3509-4D4C-98D4-BC741BA871D8}" srcOrd="1" destOrd="0" presId="urn:microsoft.com/office/officeart/2008/layout/PictureStrips"/>
    <dgm:cxn modelId="{0A524597-BEA7-4F91-8583-92E248BFE37D}" type="presParOf" srcId="{9E029134-162C-442E-A062-F55ADB999C33}" destId="{979B97D2-0F97-437F-8686-ABD1B910F38F}" srcOrd="17" destOrd="0" presId="urn:microsoft.com/office/officeart/2008/layout/PictureStrips"/>
    <dgm:cxn modelId="{75E49FA9-DB87-476C-9E47-7269A2824E26}" type="presParOf" srcId="{9E029134-162C-442E-A062-F55ADB999C33}" destId="{0216C3D0-FCC6-4B0C-AA10-7E78E85A1DE2}" srcOrd="18" destOrd="0" presId="urn:microsoft.com/office/officeart/2008/layout/PictureStrips"/>
    <dgm:cxn modelId="{2E923514-3797-445B-B352-11292E6D3BC9}" type="presParOf" srcId="{0216C3D0-FCC6-4B0C-AA10-7E78E85A1DE2}" destId="{22C56DC3-2158-416C-A2CA-0A41276F6E72}" srcOrd="0" destOrd="0" presId="urn:microsoft.com/office/officeart/2008/layout/PictureStrips"/>
    <dgm:cxn modelId="{94D75B1E-8BD5-412E-9B9D-C0039909ABE5}" type="presParOf" srcId="{0216C3D0-FCC6-4B0C-AA10-7E78E85A1DE2}" destId="{763F0339-AF8A-4C55-81EF-EEBFD25A83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0CDFC-4227-4C65-BFFE-606B768D4FEF}" type="datetimeFigureOut">
              <a:rPr lang="fr-BE" smtClean="0"/>
              <a:t>21/04/2018</a:t>
            </a:fld>
            <a:endParaRPr lang="fr-B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EDF498-6B22-4C23-B9DE-FBD91F7FCCAE}" type="slidenum">
              <a:rPr lang="fr-BE" smtClean="0"/>
              <a:t>‹nr.›</a:t>
            </a:fld>
            <a:endParaRPr lang="fr-BE"/>
          </a:p>
        </p:txBody>
      </p:sp>
    </p:spTree>
    <p:extLst>
      <p:ext uri="{BB962C8B-B14F-4D97-AF65-F5344CB8AC3E}">
        <p14:creationId xmlns:p14="http://schemas.microsoft.com/office/powerpoint/2010/main" val="3030398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70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CFFA2C57-6F2A-4A75-B143-BC40857E40EC}" type="slidenum">
              <a:rPr lang="en-US" altLang="en-US" smtClean="0">
                <a:latin typeface="Calibri" pitchFamily="34" charset="0"/>
              </a:rPr>
              <a:pPr fontAlgn="base">
                <a:spcBef>
                  <a:spcPct val="0"/>
                </a:spcBef>
                <a:spcAft>
                  <a:spcPct val="0"/>
                </a:spcAft>
                <a:defRPr/>
              </a:pPr>
              <a:t>1</a:t>
            </a:fld>
            <a:endParaRPr lang="nl-BE" altLang="en-US" dirty="0" smtClean="0">
              <a:latin typeface="Calibri" pitchFamily="34" charset="0"/>
            </a:endParaRPr>
          </a:p>
        </p:txBody>
      </p:sp>
    </p:spTree>
    <p:extLst>
      <p:ext uri="{BB962C8B-B14F-4D97-AF65-F5344CB8AC3E}">
        <p14:creationId xmlns:p14="http://schemas.microsoft.com/office/powerpoint/2010/main" val="1005482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2065134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a:t>EMD = elektronisch medisch dossier &gt; huisartsen</a:t>
            </a:r>
          </a:p>
          <a:p>
            <a:r>
              <a:rPr lang="nl-BE"/>
              <a:t>EPD = elektronisch patiëntendossier &gt; zorgverleners over het algemeen</a:t>
            </a:r>
          </a:p>
          <a:p>
            <a:endParaRPr lang="fr-BE" dirty="0" smtClean="0"/>
          </a:p>
          <a:p>
            <a:r>
              <a:rPr lang="nl-BE"/>
              <a:t>Situatie 2016</a:t>
            </a:r>
          </a:p>
          <a:p>
            <a:pPr lvl="1"/>
            <a:r>
              <a:rPr lang="nl-BE"/>
              <a:t>heel wat Belgische ziekenhuizen hebben nog geen geïntegreerd, multidisciplinair ziekenhuis-EPD</a:t>
            </a:r>
          </a:p>
          <a:p>
            <a:pPr lvl="1"/>
            <a:r>
              <a:rPr lang="nl-BE"/>
              <a:t>relatieve performantie</a:t>
            </a:r>
          </a:p>
          <a:p>
            <a:pPr lvl="1"/>
            <a:endParaRPr lang="fr-BE" dirty="0" smtClean="0"/>
          </a:p>
          <a:p>
            <a:r>
              <a:rPr lang="nl-BE"/>
              <a:t>Doelstellingen 2019</a:t>
            </a:r>
          </a:p>
          <a:p>
            <a:pPr lvl="1"/>
            <a:r>
              <a:rPr lang="nl-BE"/>
              <a:t>alle ziekenhuizen hebben een geïntegreerd EPD in productie en gebruiken die ook effectief</a:t>
            </a:r>
          </a:p>
          <a:p>
            <a:pPr lvl="1"/>
            <a:r>
              <a:rPr lang="nl-BE"/>
              <a:t>intern operationeel ICT-meerjarenplan in elk ziekenhuis en beheersstructuur tegen medio 2016 om dat te bereiken</a:t>
            </a:r>
          </a:p>
          <a:p>
            <a:pPr lvl="1"/>
            <a:r>
              <a:rPr lang="nl-BE"/>
              <a:t>onmiddellijk reeds publicatie van belangrijke elektronische documenten via de hubs (zie lager)</a:t>
            </a:r>
          </a:p>
          <a:p>
            <a:endParaRPr lang="fr-BE" dirty="0" smtClean="0"/>
          </a:p>
          <a:p>
            <a:r>
              <a:rPr lang="nl-BE"/>
              <a:t>Verantwoordelijke organisatie : FOD Volksgezondheid</a:t>
            </a:r>
          </a:p>
          <a:p>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26</a:t>
            </a:fld>
            <a:endParaRPr lang="en-US" smtClean="0"/>
          </a:p>
        </p:txBody>
      </p:sp>
    </p:spTree>
    <p:extLst>
      <p:ext uri="{BB962C8B-B14F-4D97-AF65-F5344CB8AC3E}">
        <p14:creationId xmlns:p14="http://schemas.microsoft.com/office/powerpoint/2010/main" val="117662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354310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3617616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t>NL</a:t>
            </a:r>
          </a:p>
        </p:txBody>
      </p:sp>
    </p:spTree>
    <p:extLst>
      <p:ext uri="{BB962C8B-B14F-4D97-AF65-F5344CB8AC3E}">
        <p14:creationId xmlns:p14="http://schemas.microsoft.com/office/powerpoint/2010/main" val="1935487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t>NL</a:t>
            </a:r>
          </a:p>
        </p:txBody>
      </p:sp>
    </p:spTree>
    <p:extLst>
      <p:ext uri="{BB962C8B-B14F-4D97-AF65-F5344CB8AC3E}">
        <p14:creationId xmlns:p14="http://schemas.microsoft.com/office/powerpoint/2010/main" val="2537841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t>NL</a:t>
            </a:r>
          </a:p>
        </p:txBody>
      </p:sp>
    </p:spTree>
    <p:extLst>
      <p:ext uri="{BB962C8B-B14F-4D97-AF65-F5344CB8AC3E}">
        <p14:creationId xmlns:p14="http://schemas.microsoft.com/office/powerpoint/2010/main" val="3823059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33</a:t>
            </a:fld>
            <a:endParaRPr lang="nl-BE"/>
          </a:p>
        </p:txBody>
      </p:sp>
    </p:spTree>
    <p:extLst>
      <p:ext uri="{BB962C8B-B14F-4D97-AF65-F5344CB8AC3E}">
        <p14:creationId xmlns:p14="http://schemas.microsoft.com/office/powerpoint/2010/main" val="5389561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34</a:t>
            </a:fld>
            <a:endParaRPr lang="nl-BE"/>
          </a:p>
        </p:txBody>
      </p:sp>
    </p:spTree>
    <p:extLst>
      <p:ext uri="{BB962C8B-B14F-4D97-AF65-F5344CB8AC3E}">
        <p14:creationId xmlns:p14="http://schemas.microsoft.com/office/powerpoint/2010/main" val="4039460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35</a:t>
            </a:fld>
            <a:endParaRPr lang="nl-BE"/>
          </a:p>
        </p:txBody>
      </p:sp>
    </p:spTree>
    <p:extLst>
      <p:ext uri="{BB962C8B-B14F-4D97-AF65-F5344CB8AC3E}">
        <p14:creationId xmlns:p14="http://schemas.microsoft.com/office/powerpoint/2010/main" val="2367743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01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62BC17D-7774-43FE-987C-7D682A3CD72E}" type="slidenum">
              <a:rPr lang="en-US" altLang="en-US" smtClean="0">
                <a:latin typeface="Calibri" pitchFamily="34" charset="0"/>
              </a:rPr>
              <a:pPr fontAlgn="base">
                <a:spcBef>
                  <a:spcPct val="0"/>
                </a:spcBef>
                <a:spcAft>
                  <a:spcPct val="0"/>
                </a:spcAft>
                <a:defRPr/>
              </a:pPr>
              <a:t>5</a:t>
            </a:fld>
            <a:endParaRPr lang="nl-BE" altLang="en-US" dirty="0" smtClean="0">
              <a:latin typeface="Calibri" pitchFamily="34" charset="0"/>
            </a:endParaRPr>
          </a:p>
        </p:txBody>
      </p:sp>
    </p:spTree>
    <p:extLst>
      <p:ext uri="{BB962C8B-B14F-4D97-AF65-F5344CB8AC3E}">
        <p14:creationId xmlns:p14="http://schemas.microsoft.com/office/powerpoint/2010/main" val="2088044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2686371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12075501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A62674-ADB2-42D4-B8E9-13688C3B98A9}" type="slidenum">
              <a:rPr lang="en-US" smtClean="0"/>
              <a:pPr>
                <a:defRPr/>
              </a:pPr>
              <a:t>38</a:t>
            </a:fld>
            <a:endParaRPr lang="fr-BE" dirty="0"/>
          </a:p>
        </p:txBody>
      </p:sp>
    </p:spTree>
    <p:extLst>
      <p:ext uri="{BB962C8B-B14F-4D97-AF65-F5344CB8AC3E}">
        <p14:creationId xmlns:p14="http://schemas.microsoft.com/office/powerpoint/2010/main" val="88372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1511572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2618343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16391187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en-US" dirty="0" smtClean="0"/>
          </a:p>
        </p:txBody>
      </p:sp>
    </p:spTree>
    <p:extLst>
      <p:ext uri="{BB962C8B-B14F-4D97-AF65-F5344CB8AC3E}">
        <p14:creationId xmlns:p14="http://schemas.microsoft.com/office/powerpoint/2010/main" val="3760165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extLst>
      <p:ext uri="{BB962C8B-B14F-4D97-AF65-F5344CB8AC3E}">
        <p14:creationId xmlns:p14="http://schemas.microsoft.com/office/powerpoint/2010/main" val="32031390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extLst>
      <p:ext uri="{BB962C8B-B14F-4D97-AF65-F5344CB8AC3E}">
        <p14:creationId xmlns:p14="http://schemas.microsoft.com/office/powerpoint/2010/main" val="41399166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extLst>
      <p:ext uri="{BB962C8B-B14F-4D97-AF65-F5344CB8AC3E}">
        <p14:creationId xmlns:p14="http://schemas.microsoft.com/office/powerpoint/2010/main" val="1523858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en-US" dirty="0" smtClean="0"/>
          </a:p>
        </p:txBody>
      </p:sp>
      <p:sp>
        <p:nvSpPr>
          <p:cNvPr id="911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32CD6338-BEDF-43B6-9497-59283FC58D4F}" type="slidenum">
              <a:rPr lang="en-US" altLang="en-US" smtClean="0">
                <a:latin typeface="Calibri" pitchFamily="34" charset="0"/>
              </a:rPr>
              <a:pPr fontAlgn="base">
                <a:spcBef>
                  <a:spcPct val="0"/>
                </a:spcBef>
                <a:spcAft>
                  <a:spcPct val="0"/>
                </a:spcAft>
                <a:defRPr/>
              </a:pPr>
              <a:t>16</a:t>
            </a:fld>
            <a:endParaRPr lang="nl-BE" altLang="en-US" dirty="0" smtClean="0">
              <a:latin typeface="Calibri" pitchFamily="34" charset="0"/>
            </a:endParaRPr>
          </a:p>
        </p:txBody>
      </p:sp>
    </p:spTree>
    <p:extLst>
      <p:ext uri="{BB962C8B-B14F-4D97-AF65-F5344CB8AC3E}">
        <p14:creationId xmlns:p14="http://schemas.microsoft.com/office/powerpoint/2010/main" val="5375345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extLst>
      <p:ext uri="{BB962C8B-B14F-4D97-AF65-F5344CB8AC3E}">
        <p14:creationId xmlns:p14="http://schemas.microsoft.com/office/powerpoint/2010/main" val="28674170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extLst>
      <p:ext uri="{BB962C8B-B14F-4D97-AF65-F5344CB8AC3E}">
        <p14:creationId xmlns:p14="http://schemas.microsoft.com/office/powerpoint/2010/main" val="3804170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NL</a:t>
            </a:r>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52</a:t>
            </a:fld>
            <a:endParaRPr lang="fr-BE" dirty="0"/>
          </a:p>
        </p:txBody>
      </p:sp>
    </p:spTree>
    <p:extLst>
      <p:ext uri="{BB962C8B-B14F-4D97-AF65-F5344CB8AC3E}">
        <p14:creationId xmlns:p14="http://schemas.microsoft.com/office/powerpoint/2010/main" val="21371846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57</a:t>
            </a:fld>
            <a:endParaRPr lang="en-US" smtClean="0"/>
          </a:p>
        </p:txBody>
      </p:sp>
    </p:spTree>
    <p:extLst>
      <p:ext uri="{BB962C8B-B14F-4D97-AF65-F5344CB8AC3E}">
        <p14:creationId xmlns:p14="http://schemas.microsoft.com/office/powerpoint/2010/main" val="6352948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58</a:t>
            </a:fld>
            <a:endParaRPr lang="en-US" smtClean="0"/>
          </a:p>
        </p:txBody>
      </p:sp>
    </p:spTree>
    <p:extLst>
      <p:ext uri="{BB962C8B-B14F-4D97-AF65-F5344CB8AC3E}">
        <p14:creationId xmlns:p14="http://schemas.microsoft.com/office/powerpoint/2010/main" val="41454798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9199465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38852548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41933608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1018970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4152797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26711209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5524382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23851004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40689517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26876536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42153611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7374BF-2A30-4511-BF77-A6388C3A86F6}" type="slidenum">
              <a:rPr lang="en-US" smtClean="0"/>
              <a:t>71</a:t>
            </a:fld>
            <a:endParaRPr lang="en-US"/>
          </a:p>
        </p:txBody>
      </p:sp>
    </p:spTree>
    <p:extLst>
      <p:ext uri="{BB962C8B-B14F-4D97-AF65-F5344CB8AC3E}">
        <p14:creationId xmlns:p14="http://schemas.microsoft.com/office/powerpoint/2010/main" val="21789028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7DCA5E5B-C0C3-450B-8652-69FC7FF54518}" type="slidenum">
              <a:rPr lang="fr-BE" smtClean="0"/>
              <a:t>76</a:t>
            </a:fld>
            <a:endParaRPr lang="fr-BE"/>
          </a:p>
        </p:txBody>
      </p:sp>
    </p:spTree>
    <p:extLst>
      <p:ext uri="{BB962C8B-B14F-4D97-AF65-F5344CB8AC3E}">
        <p14:creationId xmlns:p14="http://schemas.microsoft.com/office/powerpoint/2010/main" val="39373147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16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7F130FD-3822-4479-BEAB-17D9DC4E8751}" type="slidenum">
              <a:rPr lang="en-US" altLang="en-US" smtClean="0">
                <a:latin typeface="Calibri" pitchFamily="34" charset="0"/>
              </a:rPr>
              <a:pPr fontAlgn="base">
                <a:spcBef>
                  <a:spcPct val="0"/>
                </a:spcBef>
                <a:spcAft>
                  <a:spcPct val="0"/>
                </a:spcAft>
                <a:defRPr/>
              </a:pPr>
              <a:t>82</a:t>
            </a:fld>
            <a:endParaRPr lang="nl-BE" altLang="en-US" smtClean="0">
              <a:latin typeface="Calibri" pitchFamily="34" charset="0"/>
            </a:endParaRPr>
          </a:p>
        </p:txBody>
      </p:sp>
    </p:spTree>
    <p:extLst>
      <p:ext uri="{BB962C8B-B14F-4D97-AF65-F5344CB8AC3E}">
        <p14:creationId xmlns:p14="http://schemas.microsoft.com/office/powerpoint/2010/main" val="9304036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19588896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a:fld id="{1B907515-5630-4CCA-8FC0-9240982DAEDB}" type="slidenum">
              <a:rPr lang="nl-NL" altLang="en-US">
                <a:solidFill>
                  <a:srgbClr val="000000"/>
                </a:solidFill>
                <a:latin typeface="Arial" charset="0"/>
              </a:rPr>
              <a:pPr algn="r"/>
              <a:t>87</a:t>
            </a:fld>
            <a:endParaRPr lang="nl-BE" altLang="en-US">
              <a:solidFill>
                <a:srgbClr val="000000"/>
              </a:solidFill>
              <a:latin typeface="Arial" charset="0"/>
            </a:endParaRPr>
          </a:p>
        </p:txBody>
      </p:sp>
      <p:sp>
        <p:nvSpPr>
          <p:cNvPr id="134147"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a:fld id="{58778CF7-6775-48B0-BD2D-D3D6DE5BD562}" type="slidenum">
              <a:rPr lang="nl-NL" altLang="en-US">
                <a:solidFill>
                  <a:srgbClr val="000000"/>
                </a:solidFill>
                <a:latin typeface="Arial" charset="0"/>
              </a:rPr>
              <a:pPr algn="r"/>
              <a:t>87</a:t>
            </a:fld>
            <a:endParaRPr lang="nl-BE" altLang="en-US">
              <a:solidFill>
                <a:srgbClr val="000000"/>
              </a:solidFill>
              <a:latin typeface="Arial" charset="0"/>
            </a:endParaRPr>
          </a:p>
        </p:txBody>
      </p:sp>
      <p:sp>
        <p:nvSpPr>
          <p:cNvPr id="13414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645971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en-US" dirty="0" smtClean="0"/>
          </a:p>
        </p:txBody>
      </p:sp>
    </p:spTree>
    <p:extLst>
      <p:ext uri="{BB962C8B-B14F-4D97-AF65-F5344CB8AC3E}">
        <p14:creationId xmlns:p14="http://schemas.microsoft.com/office/powerpoint/2010/main" val="1783665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46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4C3A004C-9A8F-48C6-8A1C-94C4889F131E}" type="slidenum">
              <a:rPr lang="en-US" altLang="en-US" smtClean="0">
                <a:latin typeface="Calibri" pitchFamily="34" charset="0"/>
              </a:rPr>
              <a:pPr fontAlgn="base">
                <a:spcBef>
                  <a:spcPct val="0"/>
                </a:spcBef>
                <a:spcAft>
                  <a:spcPct val="0"/>
                </a:spcAft>
                <a:defRPr/>
              </a:pPr>
              <a:t>88</a:t>
            </a:fld>
            <a:endParaRPr lang="nl-BE" altLang="en-US" smtClean="0">
              <a:latin typeface="Calibri" pitchFamily="34" charset="0"/>
            </a:endParaRPr>
          </a:p>
        </p:txBody>
      </p:sp>
    </p:spTree>
    <p:extLst>
      <p:ext uri="{BB962C8B-B14F-4D97-AF65-F5344CB8AC3E}">
        <p14:creationId xmlns:p14="http://schemas.microsoft.com/office/powerpoint/2010/main" val="37261717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CE4DBEC1-93FB-4B91-9E59-62B174088C80}" type="slidenum">
              <a:rPr lang="en-US" smtClean="0"/>
              <a:pPr>
                <a:defRPr/>
              </a:pPr>
              <a:t>89</a:t>
            </a:fld>
            <a:endParaRPr lang="nl-BE"/>
          </a:p>
        </p:txBody>
      </p:sp>
    </p:spTree>
    <p:extLst>
      <p:ext uri="{BB962C8B-B14F-4D97-AF65-F5344CB8AC3E}">
        <p14:creationId xmlns:p14="http://schemas.microsoft.com/office/powerpoint/2010/main" val="12655471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CE4DBEC1-93FB-4B91-9E59-62B174088C80}" type="slidenum">
              <a:rPr lang="en-US" smtClean="0"/>
              <a:pPr>
                <a:defRPr/>
              </a:pPr>
              <a:t>90</a:t>
            </a:fld>
            <a:endParaRPr lang="nl-BE"/>
          </a:p>
        </p:txBody>
      </p:sp>
    </p:spTree>
    <p:extLst>
      <p:ext uri="{BB962C8B-B14F-4D97-AF65-F5344CB8AC3E}">
        <p14:creationId xmlns:p14="http://schemas.microsoft.com/office/powerpoint/2010/main" val="28519011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xfrm>
            <a:off x="678195" y="4713431"/>
            <a:ext cx="5441287" cy="44687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extLst>
      <p:ext uri="{BB962C8B-B14F-4D97-AF65-F5344CB8AC3E}">
        <p14:creationId xmlns:p14="http://schemas.microsoft.com/office/powerpoint/2010/main" val="10316390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167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E44DA22-75FB-4E11-B454-DD080F4D5A51}" type="slidenum">
              <a:rPr lang="en-US" altLang="en-US" smtClean="0">
                <a:latin typeface="Calibri" pitchFamily="34" charset="0"/>
              </a:rPr>
              <a:pPr fontAlgn="base">
                <a:spcBef>
                  <a:spcPct val="0"/>
                </a:spcBef>
                <a:spcAft>
                  <a:spcPct val="0"/>
                </a:spcAft>
                <a:defRPr/>
              </a:pPr>
              <a:t>98</a:t>
            </a:fld>
            <a:endParaRPr lang="nl-BE" altLang="en-US" dirty="0" smtClean="0">
              <a:latin typeface="Calibri" pitchFamily="34" charset="0"/>
            </a:endParaRPr>
          </a:p>
        </p:txBody>
      </p:sp>
    </p:spTree>
    <p:extLst>
      <p:ext uri="{BB962C8B-B14F-4D97-AF65-F5344CB8AC3E}">
        <p14:creationId xmlns:p14="http://schemas.microsoft.com/office/powerpoint/2010/main" val="4002401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472826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3556859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827483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45752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fr-BE" dirty="0"/>
          </a:p>
        </p:txBody>
      </p:sp>
      <p:sp>
        <p:nvSpPr>
          <p:cNvPr id="4" name="Date Placeholder 3"/>
          <p:cNvSpPr>
            <a:spLocks noGrp="1"/>
          </p:cNvSpPr>
          <p:nvPr>
            <p:ph type="dt" sz="half" idx="10"/>
          </p:nvPr>
        </p:nvSpPr>
        <p:spPr/>
        <p:txBody>
          <a:bodyPr/>
          <a:lstStyle/>
          <a:p>
            <a:r>
              <a:rPr lang="fr-FR" smtClean="0"/>
              <a:t>21/04/2018</a:t>
            </a:r>
            <a:endParaRPr lang="fr-BE"/>
          </a:p>
        </p:txBody>
      </p:sp>
      <p:sp>
        <p:nvSpPr>
          <p:cNvPr id="6" name="Slide Number Placeholder 5"/>
          <p:cNvSpPr>
            <a:spLocks noGrp="1"/>
          </p:cNvSpPr>
          <p:nvPr>
            <p:ph type="sldNum" sz="quarter" idx="12"/>
          </p:nvPr>
        </p:nvSpPr>
        <p:spPr/>
        <p:txBody>
          <a:bodyPr/>
          <a:lstStyle/>
          <a:p>
            <a:fld id="{30A9230E-FFBB-4CCB-ABD7-198084EDE768}" type="slidenum">
              <a:rPr lang="fr-BE" smtClean="0"/>
              <a:t>‹nr.›</a:t>
            </a:fld>
            <a:endParaRPr lang="fr-BE"/>
          </a:p>
        </p:txBody>
      </p:sp>
    </p:spTree>
    <p:extLst>
      <p:ext uri="{BB962C8B-B14F-4D97-AF65-F5344CB8AC3E}">
        <p14:creationId xmlns:p14="http://schemas.microsoft.com/office/powerpoint/2010/main" val="13016646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p>
            <a:r>
              <a:rPr lang="en-US" smtClean="0"/>
              <a:t>Click to edit Master title style</a:t>
            </a:r>
            <a:endParaRPr lang="fr-BE"/>
          </a:p>
        </p:txBody>
      </p:sp>
      <p:sp>
        <p:nvSpPr>
          <p:cNvPr id="3" name="Content Placeholder 2"/>
          <p:cNvSpPr>
            <a:spLocks noGrp="1"/>
          </p:cNvSpPr>
          <p:nvPr>
            <p:ph idx="1"/>
          </p:nvPr>
        </p:nvSpPr>
        <p:spPr>
          <a:xfrm>
            <a:off x="457200" y="1052736"/>
            <a:ext cx="8229600" cy="525658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7"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21/04/2018</a:t>
            </a:r>
            <a:endParaRPr lang="fr-BE" dirty="0"/>
          </a:p>
        </p:txBody>
      </p:sp>
      <p:sp>
        <p:nvSpPr>
          <p:cNvPr id="8"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190644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21/04/2018</a:t>
            </a:r>
            <a:endParaRPr lang="fr-BE" dirty="0"/>
          </a:p>
        </p:txBody>
      </p:sp>
      <p:sp>
        <p:nvSpPr>
          <p:cNvPr id="8"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3017783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980728"/>
            <a:ext cx="4038600" cy="532859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980728"/>
            <a:ext cx="4038600" cy="532859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21/04/2018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1910370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57200" y="95793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46908"/>
            <a:ext cx="4040188" cy="46624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5" name="Text Placeholder 4"/>
          <p:cNvSpPr>
            <a:spLocks noGrp="1"/>
          </p:cNvSpPr>
          <p:nvPr>
            <p:ph type="body" sz="quarter" idx="3"/>
          </p:nvPr>
        </p:nvSpPr>
        <p:spPr>
          <a:xfrm>
            <a:off x="4645024" y="95793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46908"/>
            <a:ext cx="4041775" cy="46624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10"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21/04/2018</a:t>
            </a:r>
            <a:endParaRPr lang="fr-BE" dirty="0"/>
          </a:p>
        </p:txBody>
      </p:sp>
      <p:sp>
        <p:nvSpPr>
          <p:cNvPr id="11" name="Slide Number Placeholder 5"/>
          <p:cNvSpPr>
            <a:spLocks noGrp="1"/>
          </p:cNvSpPr>
          <p:nvPr>
            <p:ph type="sldNum" sz="quarter" idx="11"/>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2931766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p>
            <a:r>
              <a:rPr lang="en-US" smtClean="0"/>
              <a:t>Click to edit Master title style</a:t>
            </a:r>
            <a:endParaRPr lang="fr-BE"/>
          </a:p>
        </p:txBody>
      </p:sp>
      <p:sp>
        <p:nvSpPr>
          <p:cNvPr id="6"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21/04/2018</a:t>
            </a:r>
            <a:endParaRPr lang="fr-BE" dirty="0"/>
          </a:p>
        </p:txBody>
      </p:sp>
      <p:sp>
        <p:nvSpPr>
          <p:cNvPr id="7"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1325300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21/04/2018</a:t>
            </a:r>
            <a:endParaRPr lang="fr-BE" dirty="0"/>
          </a:p>
        </p:txBody>
      </p:sp>
      <p:sp>
        <p:nvSpPr>
          <p:cNvPr id="6"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450642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7624" y="0"/>
            <a:ext cx="2277889" cy="908720"/>
          </a:xfrm>
          <a:prstGeom prst="rect">
            <a:avLst/>
          </a:prstGeom>
        </p:spPr>
        <p:txBody>
          <a:bodyPr anchor="b"/>
          <a:lstStyle>
            <a:lvl1pPr algn="r">
              <a:defRPr sz="2000" b="1"/>
            </a:lvl1pPr>
          </a:lstStyle>
          <a:p>
            <a:r>
              <a:rPr lang="en-US" dirty="0" smtClean="0"/>
              <a:t>Click to edit Master title style</a:t>
            </a:r>
            <a:endParaRPr lang="fr-BE" dirty="0"/>
          </a:p>
        </p:txBody>
      </p:sp>
      <p:sp>
        <p:nvSpPr>
          <p:cNvPr id="3" name="Content Placeholder 2"/>
          <p:cNvSpPr>
            <a:spLocks noGrp="1"/>
          </p:cNvSpPr>
          <p:nvPr>
            <p:ph idx="1"/>
          </p:nvPr>
        </p:nvSpPr>
        <p:spPr>
          <a:xfrm>
            <a:off x="3575050" y="116632"/>
            <a:ext cx="5111750" cy="600953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21/04/2018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2074710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21/04/2018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2305161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solidFill>
                  <a:schemeClr val="tx1">
                    <a:lumMod val="65000"/>
                    <a:lumOff val="35000"/>
                  </a:schemeClr>
                </a:solidFill>
                <a:latin typeface="+mn-lt"/>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fr-BE" dirty="0"/>
          </a:p>
        </p:txBody>
      </p:sp>
      <p:sp>
        <p:nvSpPr>
          <p:cNvPr id="8"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21/04/2018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3041654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lvl1pPr>
              <a:defRPr>
                <a:solidFill>
                  <a:srgbClr val="77C9F2"/>
                </a:solidFill>
                <a:latin typeface="+mj-lt"/>
              </a:defRPr>
            </a:lvl1pPr>
          </a:lstStyle>
          <a:p>
            <a:r>
              <a:rPr lang="en-US" dirty="0" smtClean="0"/>
              <a:t>Click to edit Master title style</a:t>
            </a:r>
            <a:endParaRPr lang="fr-BE" dirty="0"/>
          </a:p>
        </p:txBody>
      </p:sp>
      <p:sp>
        <p:nvSpPr>
          <p:cNvPr id="3" name="Content Placeholder 2"/>
          <p:cNvSpPr>
            <a:spLocks noGrp="1"/>
          </p:cNvSpPr>
          <p:nvPr>
            <p:ph idx="1"/>
          </p:nvPr>
        </p:nvSpPr>
        <p:spPr>
          <a:xfrm>
            <a:off x="457200" y="1052736"/>
            <a:ext cx="8229600" cy="5256584"/>
          </a:xfrm>
          <a:prstGeom prst="rect">
            <a:avLst/>
          </a:prstGeom>
        </p:spPr>
        <p:txBody>
          <a:bodyPr/>
          <a:lstStyle>
            <a:lvl1pPr>
              <a:defRPr sz="2800"/>
            </a:lvl1pPr>
            <a:lvl2pPr>
              <a:defRPr sz="24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7"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21/04/2018</a:t>
            </a:r>
            <a:endParaRPr lang="fr-BE" dirty="0"/>
          </a:p>
        </p:txBody>
      </p:sp>
      <p:sp>
        <p:nvSpPr>
          <p:cNvPr id="8"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4285088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fr-BE" dirty="0"/>
          </a:p>
        </p:txBody>
      </p:sp>
      <p:sp>
        <p:nvSpPr>
          <p:cNvPr id="3" name="Content Placeholder 2"/>
          <p:cNvSpPr>
            <a:spLocks noGrp="1"/>
          </p:cNvSpPr>
          <p:nvPr>
            <p:ph idx="1"/>
          </p:nvPr>
        </p:nvSpPr>
        <p:spPr>
          <a:xfrm>
            <a:off x="457200" y="1052736"/>
            <a:ext cx="8229600" cy="5289451"/>
          </a:xfrm>
        </p:spPr>
        <p:txBody>
          <a:bodyPr/>
          <a:lstStyle>
            <a:lvl1pPr>
              <a:defRPr sz="2800">
                <a:latin typeface="+mn-lt"/>
                <a:cs typeface="Arial" panose="020B0604020202020204" pitchFamily="34" charset="0"/>
              </a:defRPr>
            </a:lvl1pPr>
            <a:lvl2pPr>
              <a:defRPr sz="2400">
                <a:latin typeface="+mn-lt"/>
                <a:cs typeface="Arial" panose="020B0604020202020204" pitchFamily="34" charset="0"/>
              </a:defRPr>
            </a:lvl2pPr>
            <a:lvl3pPr>
              <a:defRPr sz="2000">
                <a:latin typeface="+mn-lt"/>
                <a:cs typeface="Arial" panose="020B0604020202020204" pitchFamily="34" charset="0"/>
              </a:defRPr>
            </a:lvl3pPr>
            <a:lvl4pPr>
              <a:defRPr sz="1800">
                <a:latin typeface="+mn-lt"/>
                <a:cs typeface="Arial" panose="020B0604020202020204" pitchFamily="34" charset="0"/>
              </a:defRPr>
            </a:lvl4pPr>
            <a:lvl5pPr>
              <a:defRPr sz="1600">
                <a:latin typeface="+mn-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Date Placeholder 3"/>
          <p:cNvSpPr>
            <a:spLocks noGrp="1"/>
          </p:cNvSpPr>
          <p:nvPr>
            <p:ph type="dt" sz="half" idx="10"/>
          </p:nvPr>
        </p:nvSpPr>
        <p:spPr/>
        <p:txBody>
          <a:bodyPr/>
          <a:lstStyle/>
          <a:p>
            <a:r>
              <a:rPr lang="fr-FR" smtClean="0"/>
              <a:t>21/04/2018</a:t>
            </a:r>
            <a:endParaRPr lang="fr-BE"/>
          </a:p>
        </p:txBody>
      </p:sp>
      <p:sp>
        <p:nvSpPr>
          <p:cNvPr id="6" name="Slide Number Placeholder 5"/>
          <p:cNvSpPr>
            <a:spLocks noGrp="1"/>
          </p:cNvSpPr>
          <p:nvPr>
            <p:ph type="sldNum" sz="quarter" idx="12"/>
          </p:nvPr>
        </p:nvSpPr>
        <p:spPr/>
        <p:txBody>
          <a:bodyPr/>
          <a:lstStyle/>
          <a:p>
            <a:r>
              <a:rPr lang="fr-BE" dirty="0" smtClean="0"/>
              <a:t>- </a:t>
            </a:r>
            <a:fld id="{30A9230E-FFBB-4CCB-ABD7-198084EDE768}" type="slidenum">
              <a:rPr lang="fr-BE" smtClean="0"/>
              <a:pPr/>
              <a:t>‹nr.›</a:t>
            </a:fld>
            <a:r>
              <a:rPr lang="fr-BE" dirty="0" smtClean="0"/>
              <a:t> - </a:t>
            </a:r>
            <a:endParaRPr lang="fr-BE" dirty="0"/>
          </a:p>
        </p:txBody>
      </p:sp>
    </p:spTree>
    <p:extLst>
      <p:ext uri="{BB962C8B-B14F-4D97-AF65-F5344CB8AC3E}">
        <p14:creationId xmlns:p14="http://schemas.microsoft.com/office/powerpoint/2010/main" val="226750773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21/04/2018</a:t>
            </a:r>
            <a:endParaRPr lang="fr-BE" dirty="0"/>
          </a:p>
        </p:txBody>
      </p:sp>
      <p:sp>
        <p:nvSpPr>
          <p:cNvPr id="8"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22753006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1052736"/>
            <a:ext cx="4038600" cy="525658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052736"/>
            <a:ext cx="4038600" cy="525658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21/04/2018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17091222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lvl1pPr>
              <a:defRPr/>
            </a:lvl1pPr>
          </a:lstStyle>
          <a:p>
            <a:r>
              <a:rPr lang="en-US" dirty="0" smtClean="0"/>
              <a:t>Click to edit Master title style</a:t>
            </a:r>
            <a:endParaRPr lang="fr-BE" dirty="0"/>
          </a:p>
        </p:txBody>
      </p:sp>
      <p:sp>
        <p:nvSpPr>
          <p:cNvPr id="3" name="Text Placeholder 2"/>
          <p:cNvSpPr>
            <a:spLocks noGrp="1"/>
          </p:cNvSpPr>
          <p:nvPr>
            <p:ph type="body" idx="1"/>
          </p:nvPr>
        </p:nvSpPr>
        <p:spPr>
          <a:xfrm>
            <a:off x="457200" y="1051646"/>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34334"/>
            <a:ext cx="4040188" cy="447498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4645025" y="1051646"/>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34334"/>
            <a:ext cx="4041775" cy="447498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0"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21/04/2018</a:t>
            </a:r>
            <a:endParaRPr lang="fr-BE" dirty="0"/>
          </a:p>
        </p:txBody>
      </p:sp>
      <p:sp>
        <p:nvSpPr>
          <p:cNvPr id="11" name="Slide Number Placeholder 5"/>
          <p:cNvSpPr>
            <a:spLocks noGrp="1"/>
          </p:cNvSpPr>
          <p:nvPr>
            <p:ph type="sldNum" sz="quarter" idx="11"/>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8666176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p>
            <a:r>
              <a:rPr lang="en-US" smtClean="0"/>
              <a:t>Click to edit Master title style</a:t>
            </a:r>
            <a:endParaRPr lang="fr-BE"/>
          </a:p>
        </p:txBody>
      </p:sp>
      <p:sp>
        <p:nvSpPr>
          <p:cNvPr id="6"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21/04/2018</a:t>
            </a:r>
            <a:endParaRPr lang="fr-BE" dirty="0"/>
          </a:p>
        </p:txBody>
      </p:sp>
      <p:sp>
        <p:nvSpPr>
          <p:cNvPr id="7"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30115998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21/04/2018</a:t>
            </a:r>
            <a:endParaRPr lang="fr-BE" dirty="0"/>
          </a:p>
        </p:txBody>
      </p:sp>
      <p:sp>
        <p:nvSpPr>
          <p:cNvPr id="6"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32487515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fr-B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21/04/2018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38191302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21/04/2018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30140843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cxnSp>
        <p:nvCxnSpPr>
          <p:cNvPr id="3" name="Straight Connector 8"/>
          <p:cNvCxnSpPr/>
          <p:nvPr/>
        </p:nvCxnSpPr>
        <p:spPr>
          <a:xfrm>
            <a:off x="685800" y="4005263"/>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 name="Group 11"/>
          <p:cNvGrpSpPr>
            <a:grpSpLocks/>
          </p:cNvGrpSpPr>
          <p:nvPr userDrawn="1"/>
        </p:nvGrpSpPr>
        <p:grpSpPr bwMode="auto">
          <a:xfrm>
            <a:off x="4279900" y="3619500"/>
            <a:ext cx="4268788" cy="2800350"/>
            <a:chOff x="4406900" y="2676525"/>
            <a:chExt cx="4268788" cy="2801603"/>
          </a:xfrm>
        </p:grpSpPr>
        <p:pic>
          <p:nvPicPr>
            <p:cNvPr id="5"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fr-BE" altLang="en-US" sz="1600" dirty="0" smtClean="0">
                  <a:cs typeface="Arial" pitchFamily="34" charset="0"/>
                </a:rPr>
                <a:t>frank.robben@ehealth.fgov.be </a:t>
              </a:r>
            </a:p>
            <a:p>
              <a:pPr>
                <a:defRPr/>
              </a:pPr>
              <a:endParaRPr lang="fr-BE" altLang="en-US" sz="1600" dirty="0" smtClean="0">
                <a:cs typeface="Arial" pitchFamily="34" charset="0"/>
                <a:sym typeface="Arial" pitchFamily="34" charset="0"/>
              </a:endParaRPr>
            </a:p>
            <a:p>
              <a:pPr>
                <a:defRPr/>
              </a:pPr>
              <a:r>
                <a:rPr lang="fr-BE" altLang="en-US" sz="1600" dirty="0" smtClean="0">
                  <a:cs typeface="Arial" pitchFamily="34" charset="0"/>
                  <a:sym typeface="Arial" pitchFamily="34" charset="0"/>
                </a:rPr>
                <a:t>@FrRobben</a:t>
              </a:r>
            </a:p>
            <a:p>
              <a:pPr>
                <a:defRPr/>
              </a:pPr>
              <a:endParaRPr lang="fr-BE" altLang="en-US" sz="1600" dirty="0" smtClean="0">
                <a:cs typeface="Arial" pitchFamily="34" charset="0"/>
                <a:sym typeface="Arial" pitchFamily="34" charset="0"/>
              </a:endParaRPr>
            </a:p>
            <a:p>
              <a:pPr>
                <a:defRPr/>
              </a:pPr>
              <a:r>
                <a:rPr lang="fr-BE" altLang="en-US" sz="1600" dirty="0" smtClean="0">
                  <a:cs typeface="Arial" pitchFamily="34" charset="0"/>
                  <a:sym typeface="Arial" pitchFamily="34" charset="0"/>
                </a:rPr>
                <a:t>https://www.ehealth.fgov.be</a:t>
              </a:r>
            </a:p>
            <a:p>
              <a:pPr>
                <a:defRPr/>
              </a:pPr>
              <a:r>
                <a:rPr lang="fr-BE" altLang="en-US" sz="1600" dirty="0" smtClean="0">
                  <a:cs typeface="Arial" pitchFamily="34" charset="0"/>
                  <a:sym typeface="Arial" pitchFamily="34" charset="0"/>
                </a:rPr>
                <a:t>http://www.ksz.fgov.be</a:t>
              </a:r>
            </a:p>
            <a:p>
              <a:pPr>
                <a:defRPr/>
              </a:pPr>
              <a:r>
                <a:rPr lang="fr-BE" altLang="en-US" sz="1600" dirty="0" smtClean="0">
                  <a:cs typeface="Arial" pitchFamily="34" charset="0"/>
                  <a:sym typeface="Arial" pitchFamily="34" charset="0"/>
                </a:rPr>
                <a:t>http://www.frankrobben.be</a:t>
              </a:r>
              <a:endParaRPr lang="fr-BE" altLang="en-US" sz="1600" dirty="0" smtClean="0">
                <a:cs typeface="Arial" pitchFamily="34" charset="0"/>
              </a:endParaRPr>
            </a:p>
          </p:txBody>
        </p:sp>
      </p:grpSp>
      <p:sp>
        <p:nvSpPr>
          <p:cNvPr id="2" name="Title 1"/>
          <p:cNvSpPr>
            <a:spLocks noGrp="1"/>
          </p:cNvSpPr>
          <p:nvPr>
            <p:ph type="ctrTitle"/>
          </p:nvPr>
        </p:nvSpPr>
        <p:spPr>
          <a:xfrm>
            <a:off x="685800" y="1861815"/>
            <a:ext cx="7848600" cy="1927225"/>
          </a:xfrm>
        </p:spPr>
        <p:txBody>
          <a:bodyPr anchor="b">
            <a:noAutofit/>
          </a:bodyPr>
          <a:lstStyle>
            <a:lvl1pPr>
              <a:defRPr sz="5400" cap="all" baseline="0"/>
            </a:lvl1pPr>
          </a:lstStyle>
          <a:p>
            <a:r>
              <a:rPr lang="en-US" dirty="0" smtClean="0"/>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r>
              <a:rPr lang="fr-FR" smtClean="0"/>
              <a:t>21/04/2018</a:t>
            </a:r>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dirty="0"/>
          </a:p>
        </p:txBody>
      </p:sp>
      <p:sp>
        <p:nvSpPr>
          <p:cNvPr id="10" name="Slide Number Placeholder 5"/>
          <p:cNvSpPr>
            <a:spLocks noGrp="1"/>
          </p:cNvSpPr>
          <p:nvPr>
            <p:ph type="sldNum" sz="quarter" idx="12"/>
          </p:nvPr>
        </p:nvSpPr>
        <p:spPr/>
        <p:txBody>
          <a:bodyPr/>
          <a:lstStyle>
            <a:lvl1pPr algn="r">
              <a:defRPr b="0"/>
            </a:lvl1pPr>
          </a:lstStyle>
          <a:p>
            <a:pPr>
              <a:defRPr/>
            </a:pPr>
            <a:fld id="{47161507-E980-4A7F-B183-41CB67DCE966}" type="slidenum">
              <a:rPr lang="en-US"/>
              <a:pPr>
                <a:defRPr/>
              </a:pPr>
              <a:t>‹nr.›</a:t>
            </a:fld>
            <a:endParaRPr lang="en-US" dirty="0"/>
          </a:p>
        </p:txBody>
      </p:sp>
    </p:spTree>
    <p:extLst>
      <p:ext uri="{BB962C8B-B14F-4D97-AF65-F5344CB8AC3E}">
        <p14:creationId xmlns:p14="http://schemas.microsoft.com/office/powerpoint/2010/main" val="29673923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fr-BE"/>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BE"/>
          </a:p>
        </p:txBody>
      </p:sp>
      <p:sp>
        <p:nvSpPr>
          <p:cNvPr id="4" name="Date Placeholder 3"/>
          <p:cNvSpPr>
            <a:spLocks noGrp="1"/>
          </p:cNvSpPr>
          <p:nvPr>
            <p:ph type="dt" sz="half" idx="10"/>
          </p:nvPr>
        </p:nvSpPr>
        <p:spPr/>
        <p:txBody>
          <a:bodyPr/>
          <a:lstStyle/>
          <a:p>
            <a:r>
              <a:rPr lang="fr-FR" smtClean="0"/>
              <a:t>21/04/2018</a:t>
            </a:r>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F0D307C9-B738-4C11-AFA9-BD1507329A9F}" type="slidenum">
              <a:rPr lang="fr-BE" smtClean="0"/>
              <a:t>‹nr.›</a:t>
            </a:fld>
            <a:endParaRPr lang="fr-BE"/>
          </a:p>
        </p:txBody>
      </p:sp>
    </p:spTree>
    <p:extLst>
      <p:ext uri="{BB962C8B-B14F-4D97-AF65-F5344CB8AC3E}">
        <p14:creationId xmlns:p14="http://schemas.microsoft.com/office/powerpoint/2010/main" val="27750700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10"/>
          </p:nvPr>
        </p:nvSpPr>
        <p:spPr/>
        <p:txBody>
          <a:bodyPr/>
          <a:lstStyle/>
          <a:p>
            <a:r>
              <a:rPr lang="fr-FR" smtClean="0"/>
              <a:t>21/04/2018</a:t>
            </a:r>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F0D307C9-B738-4C11-AFA9-BD1507329A9F}" type="slidenum">
              <a:rPr lang="fr-BE" smtClean="0"/>
              <a:t>‹nr.›</a:t>
            </a:fld>
            <a:endParaRPr lang="fr-BE"/>
          </a:p>
        </p:txBody>
      </p:sp>
    </p:spTree>
    <p:extLst>
      <p:ext uri="{BB962C8B-B14F-4D97-AF65-F5344CB8AC3E}">
        <p14:creationId xmlns:p14="http://schemas.microsoft.com/office/powerpoint/2010/main" val="2497045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fr-FR" smtClean="0"/>
              <a:t>21/04/2018</a:t>
            </a:r>
            <a:endParaRPr lang="fr-BE"/>
          </a:p>
        </p:txBody>
      </p:sp>
      <p:sp>
        <p:nvSpPr>
          <p:cNvPr id="6" name="Slide Number Placeholder 5"/>
          <p:cNvSpPr>
            <a:spLocks noGrp="1"/>
          </p:cNvSpPr>
          <p:nvPr>
            <p:ph type="sldNum" sz="quarter" idx="12"/>
          </p:nvPr>
        </p:nvSpPr>
        <p:spPr/>
        <p:txBody>
          <a:body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302457911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fr-BE"/>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fr-FR" smtClean="0"/>
              <a:t>21/04/2018</a:t>
            </a:r>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F0D307C9-B738-4C11-AFA9-BD1507329A9F}" type="slidenum">
              <a:rPr lang="fr-BE" smtClean="0"/>
              <a:t>‹nr.›</a:t>
            </a:fld>
            <a:endParaRPr lang="fr-BE"/>
          </a:p>
        </p:txBody>
      </p:sp>
    </p:spTree>
    <p:extLst>
      <p:ext uri="{BB962C8B-B14F-4D97-AF65-F5344CB8AC3E}">
        <p14:creationId xmlns:p14="http://schemas.microsoft.com/office/powerpoint/2010/main" val="16087919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Date Placeholder 4"/>
          <p:cNvSpPr>
            <a:spLocks noGrp="1"/>
          </p:cNvSpPr>
          <p:nvPr>
            <p:ph type="dt" sz="half" idx="10"/>
          </p:nvPr>
        </p:nvSpPr>
        <p:spPr/>
        <p:txBody>
          <a:bodyPr/>
          <a:lstStyle/>
          <a:p>
            <a:r>
              <a:rPr lang="fr-FR" smtClean="0"/>
              <a:t>21/04/2018</a:t>
            </a:r>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F0D307C9-B738-4C11-AFA9-BD1507329A9F}" type="slidenum">
              <a:rPr lang="fr-BE" smtClean="0"/>
              <a:t>‹nr.›</a:t>
            </a:fld>
            <a:endParaRPr lang="fr-BE"/>
          </a:p>
        </p:txBody>
      </p:sp>
    </p:spTree>
    <p:extLst>
      <p:ext uri="{BB962C8B-B14F-4D97-AF65-F5344CB8AC3E}">
        <p14:creationId xmlns:p14="http://schemas.microsoft.com/office/powerpoint/2010/main" val="10791574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fr-BE"/>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7" name="Date Placeholder 6"/>
          <p:cNvSpPr>
            <a:spLocks noGrp="1"/>
          </p:cNvSpPr>
          <p:nvPr>
            <p:ph type="dt" sz="half" idx="10"/>
          </p:nvPr>
        </p:nvSpPr>
        <p:spPr/>
        <p:txBody>
          <a:bodyPr/>
          <a:lstStyle/>
          <a:p>
            <a:r>
              <a:rPr lang="fr-FR" smtClean="0"/>
              <a:t>21/04/2018</a:t>
            </a:r>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F0D307C9-B738-4C11-AFA9-BD1507329A9F}" type="slidenum">
              <a:rPr lang="fr-BE" smtClean="0"/>
              <a:t>‹nr.›</a:t>
            </a:fld>
            <a:endParaRPr lang="fr-BE"/>
          </a:p>
        </p:txBody>
      </p:sp>
    </p:spTree>
    <p:extLst>
      <p:ext uri="{BB962C8B-B14F-4D97-AF65-F5344CB8AC3E}">
        <p14:creationId xmlns:p14="http://schemas.microsoft.com/office/powerpoint/2010/main" val="37522152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Date Placeholder 2"/>
          <p:cNvSpPr>
            <a:spLocks noGrp="1"/>
          </p:cNvSpPr>
          <p:nvPr>
            <p:ph type="dt" sz="half" idx="10"/>
          </p:nvPr>
        </p:nvSpPr>
        <p:spPr/>
        <p:txBody>
          <a:bodyPr/>
          <a:lstStyle/>
          <a:p>
            <a:r>
              <a:rPr lang="fr-FR" smtClean="0"/>
              <a:t>21/04/2018</a:t>
            </a:r>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F0D307C9-B738-4C11-AFA9-BD1507329A9F}" type="slidenum">
              <a:rPr lang="fr-BE" smtClean="0"/>
              <a:t>‹nr.›</a:t>
            </a:fld>
            <a:endParaRPr lang="fr-BE"/>
          </a:p>
        </p:txBody>
      </p:sp>
    </p:spTree>
    <p:extLst>
      <p:ext uri="{BB962C8B-B14F-4D97-AF65-F5344CB8AC3E}">
        <p14:creationId xmlns:p14="http://schemas.microsoft.com/office/powerpoint/2010/main" val="2114417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smtClean="0"/>
              <a:t>21/04/2018</a:t>
            </a:r>
            <a:endParaRPr lang="fr-BE"/>
          </a:p>
        </p:txBody>
      </p:sp>
      <p:sp>
        <p:nvSpPr>
          <p:cNvPr id="3" name="Footer Placeholder 2"/>
          <p:cNvSpPr>
            <a:spLocks noGrp="1"/>
          </p:cNvSpPr>
          <p:nvPr>
            <p:ph type="ftr" sz="quarter" idx="11"/>
          </p:nvPr>
        </p:nvSpPr>
        <p:spPr/>
        <p:txBody>
          <a:bodyPr/>
          <a:lstStyle/>
          <a:p>
            <a:endParaRPr lang="fr-BE" dirty="0"/>
          </a:p>
        </p:txBody>
      </p:sp>
      <p:sp>
        <p:nvSpPr>
          <p:cNvPr id="4" name="Slide Number Placeholder 3"/>
          <p:cNvSpPr>
            <a:spLocks noGrp="1"/>
          </p:cNvSpPr>
          <p:nvPr>
            <p:ph type="sldNum" sz="quarter" idx="12"/>
          </p:nvPr>
        </p:nvSpPr>
        <p:spPr/>
        <p:txBody>
          <a:bodyPr/>
          <a:lstStyle/>
          <a:p>
            <a:fld id="{F0D307C9-B738-4C11-AFA9-BD1507329A9F}" type="slidenum">
              <a:rPr lang="fr-BE" smtClean="0"/>
              <a:t>‹nr.›</a:t>
            </a:fld>
            <a:endParaRPr lang="fr-BE"/>
          </a:p>
        </p:txBody>
      </p:sp>
    </p:spTree>
    <p:extLst>
      <p:ext uri="{BB962C8B-B14F-4D97-AF65-F5344CB8AC3E}">
        <p14:creationId xmlns:p14="http://schemas.microsoft.com/office/powerpoint/2010/main" val="38933682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fr-BE"/>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fr-FR" smtClean="0"/>
              <a:t>21/04/2018</a:t>
            </a:r>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F0D307C9-B738-4C11-AFA9-BD1507329A9F}" type="slidenum">
              <a:rPr lang="fr-BE" smtClean="0"/>
              <a:t>‹nr.›</a:t>
            </a:fld>
            <a:endParaRPr lang="fr-BE"/>
          </a:p>
        </p:txBody>
      </p:sp>
    </p:spTree>
    <p:extLst>
      <p:ext uri="{BB962C8B-B14F-4D97-AF65-F5344CB8AC3E}">
        <p14:creationId xmlns:p14="http://schemas.microsoft.com/office/powerpoint/2010/main" val="15448379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fr-BE"/>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fr-FR" smtClean="0"/>
              <a:t>21/04/2018</a:t>
            </a:r>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F0D307C9-B738-4C11-AFA9-BD1507329A9F}" type="slidenum">
              <a:rPr lang="fr-BE" smtClean="0"/>
              <a:t>‹nr.›</a:t>
            </a:fld>
            <a:endParaRPr lang="fr-BE"/>
          </a:p>
        </p:txBody>
      </p:sp>
    </p:spTree>
    <p:extLst>
      <p:ext uri="{BB962C8B-B14F-4D97-AF65-F5344CB8AC3E}">
        <p14:creationId xmlns:p14="http://schemas.microsoft.com/office/powerpoint/2010/main" val="11241068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10"/>
          </p:nvPr>
        </p:nvSpPr>
        <p:spPr/>
        <p:txBody>
          <a:bodyPr/>
          <a:lstStyle/>
          <a:p>
            <a:r>
              <a:rPr lang="fr-FR" smtClean="0"/>
              <a:t>21/04/2018</a:t>
            </a:r>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F0D307C9-B738-4C11-AFA9-BD1507329A9F}" type="slidenum">
              <a:rPr lang="fr-BE" smtClean="0"/>
              <a:t>‹nr.›</a:t>
            </a:fld>
            <a:endParaRPr lang="fr-BE"/>
          </a:p>
        </p:txBody>
      </p:sp>
    </p:spTree>
    <p:extLst>
      <p:ext uri="{BB962C8B-B14F-4D97-AF65-F5344CB8AC3E}">
        <p14:creationId xmlns:p14="http://schemas.microsoft.com/office/powerpoint/2010/main" val="30265869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fr-BE"/>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10"/>
          </p:nvPr>
        </p:nvSpPr>
        <p:spPr/>
        <p:txBody>
          <a:bodyPr/>
          <a:lstStyle/>
          <a:p>
            <a:r>
              <a:rPr lang="fr-FR" smtClean="0"/>
              <a:t>21/04/2018</a:t>
            </a:r>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F0D307C9-B738-4C11-AFA9-BD1507329A9F}" type="slidenum">
              <a:rPr lang="fr-BE" smtClean="0"/>
              <a:t>‹nr.›</a:t>
            </a:fld>
            <a:endParaRPr lang="fr-BE"/>
          </a:p>
        </p:txBody>
      </p:sp>
    </p:spTree>
    <p:extLst>
      <p:ext uri="{BB962C8B-B14F-4D97-AF65-F5344CB8AC3E}">
        <p14:creationId xmlns:p14="http://schemas.microsoft.com/office/powerpoint/2010/main" val="1962766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fr-BE" dirty="0"/>
          </a:p>
        </p:txBody>
      </p:sp>
      <p:sp>
        <p:nvSpPr>
          <p:cNvPr id="3" name="Content Placeholder 2"/>
          <p:cNvSpPr>
            <a:spLocks noGrp="1"/>
          </p:cNvSpPr>
          <p:nvPr>
            <p:ph sz="half" idx="1"/>
          </p:nvPr>
        </p:nvSpPr>
        <p:spPr>
          <a:xfrm>
            <a:off x="457200" y="1052736"/>
            <a:ext cx="4038600" cy="50734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Content Placeholder 3"/>
          <p:cNvSpPr>
            <a:spLocks noGrp="1"/>
          </p:cNvSpPr>
          <p:nvPr>
            <p:ph sz="half" idx="2"/>
          </p:nvPr>
        </p:nvSpPr>
        <p:spPr>
          <a:xfrm>
            <a:off x="4648200" y="1052736"/>
            <a:ext cx="4038600" cy="50734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Date Placeholder 4"/>
          <p:cNvSpPr>
            <a:spLocks noGrp="1"/>
          </p:cNvSpPr>
          <p:nvPr>
            <p:ph type="dt" sz="half" idx="10"/>
          </p:nvPr>
        </p:nvSpPr>
        <p:spPr/>
        <p:txBody>
          <a:bodyPr/>
          <a:lstStyle/>
          <a:p>
            <a:r>
              <a:rPr lang="fr-FR" smtClean="0"/>
              <a:t>21/04/2018</a:t>
            </a:r>
            <a:endParaRPr lang="fr-BE"/>
          </a:p>
        </p:txBody>
      </p:sp>
      <p:sp>
        <p:nvSpPr>
          <p:cNvPr id="7" name="Slide Number Placeholder 6"/>
          <p:cNvSpPr>
            <a:spLocks noGrp="1"/>
          </p:cNvSpPr>
          <p:nvPr>
            <p:ph type="sldNum" sz="quarter" idx="12"/>
          </p:nvPr>
        </p:nvSpPr>
        <p:spPr/>
        <p:txBody>
          <a:bodyPr/>
          <a:lstStyle/>
          <a:p>
            <a:endParaRPr lang="fr-BE" dirty="0" smtClean="0"/>
          </a:p>
          <a:p>
            <a:r>
              <a:rPr lang="fr-BE" dirty="0" smtClean="0"/>
              <a:t>- </a:t>
            </a:r>
            <a:fld id="{30A9230E-FFBB-4CCB-ABD7-198084EDE768}" type="slidenum">
              <a:rPr lang="fr-BE" smtClean="0"/>
              <a:pPr/>
              <a:t>‹nr.›</a:t>
            </a:fld>
            <a:r>
              <a:rPr lang="fr-BE" dirty="0" smtClean="0"/>
              <a:t> -</a:t>
            </a:r>
          </a:p>
          <a:p>
            <a:endParaRPr lang="fr-BE" dirty="0"/>
          </a:p>
        </p:txBody>
      </p:sp>
    </p:spTree>
    <p:extLst>
      <p:ext uri="{BB962C8B-B14F-4D97-AF65-F5344CB8AC3E}">
        <p14:creationId xmlns:p14="http://schemas.microsoft.com/office/powerpoint/2010/main" val="5161395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43260" y="105164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34332"/>
            <a:ext cx="4040188" cy="44749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5" name="Text Placeholder 4"/>
          <p:cNvSpPr>
            <a:spLocks noGrp="1"/>
          </p:cNvSpPr>
          <p:nvPr>
            <p:ph type="body" sz="quarter" idx="3"/>
          </p:nvPr>
        </p:nvSpPr>
        <p:spPr>
          <a:xfrm>
            <a:off x="4645024" y="105164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34333"/>
            <a:ext cx="4041775" cy="447498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7" name="Date Placeholder 6"/>
          <p:cNvSpPr>
            <a:spLocks noGrp="1"/>
          </p:cNvSpPr>
          <p:nvPr>
            <p:ph type="dt" sz="half" idx="10"/>
          </p:nvPr>
        </p:nvSpPr>
        <p:spPr/>
        <p:txBody>
          <a:bodyPr/>
          <a:lstStyle/>
          <a:p>
            <a:r>
              <a:rPr lang="fr-FR" smtClean="0"/>
              <a:t>21/04/2018</a:t>
            </a:r>
            <a:endParaRPr lang="fr-BE"/>
          </a:p>
        </p:txBody>
      </p:sp>
      <p:sp>
        <p:nvSpPr>
          <p:cNvPr id="9" name="Slide Number Placeholder 8"/>
          <p:cNvSpPr>
            <a:spLocks noGrp="1"/>
          </p:cNvSpPr>
          <p:nvPr>
            <p:ph type="sldNum" sz="quarter" idx="12"/>
          </p:nvPr>
        </p:nvSpPr>
        <p:spPr/>
        <p:txBody>
          <a:body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1267452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fr-BE" dirty="0"/>
          </a:p>
        </p:txBody>
      </p:sp>
      <p:sp>
        <p:nvSpPr>
          <p:cNvPr id="3" name="Date Placeholder 2"/>
          <p:cNvSpPr>
            <a:spLocks noGrp="1"/>
          </p:cNvSpPr>
          <p:nvPr>
            <p:ph type="dt" sz="half" idx="10"/>
          </p:nvPr>
        </p:nvSpPr>
        <p:spPr/>
        <p:txBody>
          <a:bodyPr/>
          <a:lstStyle/>
          <a:p>
            <a:r>
              <a:rPr lang="fr-FR" smtClean="0"/>
              <a:t>21/04/2018</a:t>
            </a:r>
            <a:endParaRPr lang="fr-BE"/>
          </a:p>
        </p:txBody>
      </p:sp>
      <p:sp>
        <p:nvSpPr>
          <p:cNvPr id="5" name="Slide Number Placeholder 4"/>
          <p:cNvSpPr>
            <a:spLocks noGrp="1"/>
          </p:cNvSpPr>
          <p:nvPr>
            <p:ph type="sldNum" sz="quarter" idx="12"/>
          </p:nvPr>
        </p:nvSpPr>
        <p:spPr/>
        <p:txBody>
          <a:bodyPr/>
          <a:lstStyle/>
          <a:p>
            <a:r>
              <a:rPr lang="fr-BE" dirty="0" smtClean="0"/>
              <a:t>- </a:t>
            </a:r>
            <a:fld id="{30A9230E-FFBB-4CCB-ABD7-198084EDE768}" type="slidenum">
              <a:rPr lang="fr-BE" smtClean="0"/>
              <a:pPr/>
              <a:t>‹nr.›</a:t>
            </a:fld>
            <a:r>
              <a:rPr lang="fr-BE" dirty="0" smtClean="0"/>
              <a:t> -</a:t>
            </a:r>
          </a:p>
        </p:txBody>
      </p:sp>
    </p:spTree>
    <p:extLst>
      <p:ext uri="{BB962C8B-B14F-4D97-AF65-F5344CB8AC3E}">
        <p14:creationId xmlns:p14="http://schemas.microsoft.com/office/powerpoint/2010/main" val="42493908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smtClean="0"/>
              <a:t>21/04/2018</a:t>
            </a:r>
            <a:endParaRPr lang="fr-BE"/>
          </a:p>
        </p:txBody>
      </p:sp>
      <p:sp>
        <p:nvSpPr>
          <p:cNvPr id="4" name="Slide Number Placeholder 3"/>
          <p:cNvSpPr>
            <a:spLocks noGrp="1"/>
          </p:cNvSpPr>
          <p:nvPr>
            <p:ph type="sldNum" sz="quarter" idx="12"/>
          </p:nvPr>
        </p:nvSpPr>
        <p:spPr/>
        <p:txBody>
          <a:bodyPr/>
          <a:lstStyle/>
          <a:p>
            <a:r>
              <a:rPr lang="fr-BE" dirty="0" smtClean="0"/>
              <a:t>- </a:t>
            </a:r>
            <a:fld id="{30A9230E-FFBB-4CCB-ABD7-198084EDE768}" type="slidenum">
              <a:rPr lang="fr-BE" smtClean="0"/>
              <a:pPr/>
              <a:t>‹nr.›</a:t>
            </a:fld>
            <a:r>
              <a:rPr lang="fr-BE" dirty="0" smtClean="0"/>
              <a:t> -</a:t>
            </a:r>
          </a:p>
        </p:txBody>
      </p:sp>
    </p:spTree>
    <p:extLst>
      <p:ext uri="{BB962C8B-B14F-4D97-AF65-F5344CB8AC3E}">
        <p14:creationId xmlns:p14="http://schemas.microsoft.com/office/powerpoint/2010/main" val="2779689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1556791"/>
            <a:ext cx="5486400" cy="31707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fr-FR" smtClean="0"/>
              <a:t>21/04/2018</a:t>
            </a:r>
            <a:endParaRPr lang="fr-BE"/>
          </a:p>
        </p:txBody>
      </p:sp>
      <p:sp>
        <p:nvSpPr>
          <p:cNvPr id="7" name="Slide Number Placeholder 6"/>
          <p:cNvSpPr>
            <a:spLocks noGrp="1"/>
          </p:cNvSpPr>
          <p:nvPr>
            <p:ph type="sldNum" sz="quarter" idx="12"/>
          </p:nvPr>
        </p:nvSpPr>
        <p:spPr/>
        <p:txBody>
          <a:bodyPr/>
          <a:lstStyle/>
          <a:p>
            <a:r>
              <a:rPr lang="fr-BE" dirty="0" smtClean="0"/>
              <a:t>- </a:t>
            </a:r>
            <a:fld id="{30A9230E-FFBB-4CCB-ABD7-198084EDE768}" type="slidenum">
              <a:rPr lang="fr-BE" smtClean="0"/>
              <a:pPr/>
              <a:t>‹nr.›</a:t>
            </a:fld>
            <a:r>
              <a:rPr lang="fr-BE" dirty="0" smtClean="0"/>
              <a:t> -</a:t>
            </a:r>
          </a:p>
        </p:txBody>
      </p:sp>
    </p:spTree>
    <p:extLst>
      <p:ext uri="{BB962C8B-B14F-4D97-AF65-F5344CB8AC3E}">
        <p14:creationId xmlns:p14="http://schemas.microsoft.com/office/powerpoint/2010/main" val="226806131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a:prstGeom prst="rect">
            <a:avLst/>
          </a:prstGeom>
        </p:spPr>
        <p:txBody>
          <a:bodyPr/>
          <a:lstStyle>
            <a:lvl1pPr algn="ctr">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BE"/>
          </a:p>
        </p:txBody>
      </p:sp>
      <p:sp>
        <p:nvSpPr>
          <p:cNvPr id="8"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21/04/2018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3453385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jp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4.jp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3.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7.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0">
            <a:extLst>
              <a:ext uri="{28A0092B-C50C-407E-A947-70E740481C1C}">
                <a14:useLocalDpi xmlns:a14="http://schemas.microsoft.com/office/drawing/2010/main" val="0"/>
              </a:ext>
            </a:extLst>
          </a:blip>
          <a:srcRect t="789" r="83862" b="92911"/>
          <a:stretch/>
        </p:blipFill>
        <p:spPr>
          <a:xfrm>
            <a:off x="7308304" y="6381328"/>
            <a:ext cx="1475656" cy="432048"/>
          </a:xfrm>
          <a:prstGeom prst="rect">
            <a:avLst/>
          </a:prstGeom>
        </p:spPr>
      </p:pic>
      <p:sp>
        <p:nvSpPr>
          <p:cNvPr id="2" name="Title Placeholder 1"/>
          <p:cNvSpPr>
            <a:spLocks noGrp="1"/>
          </p:cNvSpPr>
          <p:nvPr>
            <p:ph type="title"/>
          </p:nvPr>
        </p:nvSpPr>
        <p:spPr>
          <a:xfrm>
            <a:off x="0" y="1"/>
            <a:ext cx="9144000" cy="908720"/>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3" name="Text Placeholder 2"/>
          <p:cNvSpPr>
            <a:spLocks noGrp="1"/>
          </p:cNvSpPr>
          <p:nvPr>
            <p:ph type="body" idx="1"/>
          </p:nvPr>
        </p:nvSpPr>
        <p:spPr>
          <a:xfrm>
            <a:off x="457200" y="1196752"/>
            <a:ext cx="8229600" cy="51454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21/04/2018</a:t>
            </a:r>
            <a:endParaRPr lang="fr-BE" dirty="0"/>
          </a:p>
        </p:txBody>
      </p:sp>
      <p:sp>
        <p:nvSpPr>
          <p:cNvPr id="6"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cxnSp>
        <p:nvCxnSpPr>
          <p:cNvPr id="7" name="Straight Connector 6"/>
          <p:cNvCxnSpPr/>
          <p:nvPr userDrawn="1"/>
        </p:nvCxnSpPr>
        <p:spPr>
          <a:xfrm>
            <a:off x="0" y="908720"/>
            <a:ext cx="9144000" cy="0"/>
          </a:xfrm>
          <a:prstGeom prst="line">
            <a:avLst/>
          </a:prstGeom>
          <a:ln w="19050">
            <a:solidFill>
              <a:srgbClr val="C0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93297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Lst>
  <p:timing>
    <p:tnLst>
      <p:par>
        <p:cTn id="1" dur="indefinite" restart="never" nodeType="tmRoot"/>
      </p:par>
    </p:tnLst>
  </p:timing>
  <p:hf hdr="0" ftr="0"/>
  <p:txStyles>
    <p:titleStyle>
      <a:lvl1pPr algn="ctr" defTabSz="914400" rtl="0" eaLnBrk="1" latinLnBrk="0" hangingPunct="1">
        <a:spcBef>
          <a:spcPct val="0"/>
        </a:spcBef>
        <a:buNone/>
        <a:defRPr sz="3600" kern="1200">
          <a:solidFill>
            <a:srgbClr val="C00000"/>
          </a:solidFill>
          <a:latin typeface="+mj-lt"/>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11">
            <a:extLst>
              <a:ext uri="{28A0092B-C50C-407E-A947-70E740481C1C}">
                <a14:useLocalDpi xmlns:a14="http://schemas.microsoft.com/office/drawing/2010/main" val="0"/>
              </a:ext>
            </a:extLst>
          </a:blip>
          <a:srcRect t="-400" r="83862" b="91999"/>
          <a:stretch/>
        </p:blipFill>
        <p:spPr>
          <a:xfrm>
            <a:off x="7524328" y="6281936"/>
            <a:ext cx="1475656" cy="576064"/>
          </a:xfrm>
          <a:prstGeom prst="rect">
            <a:avLst/>
          </a:prstGeom>
        </p:spPr>
      </p:pic>
      <p:sp>
        <p:nvSpPr>
          <p:cNvPr id="8" name="Title Placeholder 1"/>
          <p:cNvSpPr>
            <a:spLocks noGrp="1"/>
          </p:cNvSpPr>
          <p:nvPr>
            <p:ph type="title"/>
          </p:nvPr>
        </p:nvSpPr>
        <p:spPr>
          <a:xfrm>
            <a:off x="0" y="17760"/>
            <a:ext cx="9144000" cy="864096"/>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9" name="Text Placeholder 2"/>
          <p:cNvSpPr>
            <a:spLocks noGrp="1"/>
          </p:cNvSpPr>
          <p:nvPr>
            <p:ph type="body" idx="1"/>
          </p:nvPr>
        </p:nvSpPr>
        <p:spPr>
          <a:xfrm>
            <a:off x="457200" y="1052736"/>
            <a:ext cx="8229600" cy="525658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0"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21/04/2018</a:t>
            </a:r>
            <a:endParaRPr lang="fr-BE" dirty="0"/>
          </a:p>
        </p:txBody>
      </p:sp>
      <p:sp>
        <p:nvSpPr>
          <p:cNvPr id="11"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cxnSp>
        <p:nvCxnSpPr>
          <p:cNvPr id="3" name="Straight Connector 2"/>
          <p:cNvCxnSpPr/>
          <p:nvPr userDrawn="1"/>
        </p:nvCxnSpPr>
        <p:spPr>
          <a:xfrm>
            <a:off x="0" y="908720"/>
            <a:ext cx="9144000" cy="0"/>
          </a:xfrm>
          <a:prstGeom prst="line">
            <a:avLst/>
          </a:prstGeom>
          <a:ln w="19050">
            <a:solidFill>
              <a:srgbClr val="77C9F2"/>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44934510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hdr="0" ftr="0"/>
  <p:txStyles>
    <p:titleStyle>
      <a:lvl1pPr algn="ctr" defTabSz="914400" rtl="0" eaLnBrk="1" latinLnBrk="0" hangingPunct="1">
        <a:spcBef>
          <a:spcPct val="0"/>
        </a:spcBef>
        <a:buNone/>
        <a:defRPr sz="3600" kern="1200">
          <a:solidFill>
            <a:schemeClr val="tx1">
              <a:lumMod val="65000"/>
              <a:lumOff val="35000"/>
            </a:schemeClr>
          </a:solidFill>
          <a:latin typeface="+mj-lt"/>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0" y="0"/>
            <a:ext cx="9144000" cy="908720"/>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9" name="Text Placeholder 2"/>
          <p:cNvSpPr>
            <a:spLocks noGrp="1"/>
          </p:cNvSpPr>
          <p:nvPr>
            <p:ph type="body" idx="1"/>
          </p:nvPr>
        </p:nvSpPr>
        <p:spPr>
          <a:xfrm>
            <a:off x="457200" y="1052736"/>
            <a:ext cx="8229600" cy="52274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0"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21/04/2018</a:t>
            </a:r>
            <a:endParaRPr lang="fr-BE" dirty="0"/>
          </a:p>
        </p:txBody>
      </p:sp>
      <p:sp>
        <p:nvSpPr>
          <p:cNvPr id="11"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cxnSp>
        <p:nvCxnSpPr>
          <p:cNvPr id="7" name="Straight Connector 6"/>
          <p:cNvCxnSpPr/>
          <p:nvPr userDrawn="1"/>
        </p:nvCxnSpPr>
        <p:spPr>
          <a:xfrm>
            <a:off x="0" y="908720"/>
            <a:ext cx="9144000" cy="0"/>
          </a:xfrm>
          <a:prstGeom prst="line">
            <a:avLst/>
          </a:prstGeom>
          <a:ln w="19050">
            <a:solidFill>
              <a:srgbClr val="77C9F2"/>
            </a:solidFill>
          </a:ln>
        </p:spPr>
        <p:style>
          <a:lnRef idx="1">
            <a:schemeClr val="accent5"/>
          </a:lnRef>
          <a:fillRef idx="0">
            <a:schemeClr val="accent5"/>
          </a:fillRef>
          <a:effectRef idx="0">
            <a:schemeClr val="accent5"/>
          </a:effectRef>
          <a:fontRef idx="minor">
            <a:schemeClr val="tx1"/>
          </a:fontRef>
        </p:style>
      </p:cxnSp>
      <p:pic>
        <p:nvPicPr>
          <p:cNvPr id="12" name="Picture 11"/>
          <p:cNvPicPr>
            <a:picLocks noChangeAspect="1"/>
          </p:cNvPicPr>
          <p:nvPr userDrawn="1"/>
        </p:nvPicPr>
        <p:blipFill rotWithShape="1">
          <a:blip r:embed="rId12">
            <a:extLst>
              <a:ext uri="{28A0092B-C50C-407E-A947-70E740481C1C}">
                <a14:useLocalDpi xmlns:a14="http://schemas.microsoft.com/office/drawing/2010/main" val="0"/>
              </a:ext>
            </a:extLst>
          </a:blip>
          <a:srcRect r="77950" b="92280"/>
          <a:stretch/>
        </p:blipFill>
        <p:spPr>
          <a:xfrm>
            <a:off x="6804248" y="6326659"/>
            <a:ext cx="2016224" cy="531341"/>
          </a:xfrm>
          <a:prstGeom prst="rect">
            <a:avLst/>
          </a:prstGeom>
        </p:spPr>
      </p:pic>
    </p:spTree>
    <p:extLst>
      <p:ext uri="{BB962C8B-B14F-4D97-AF65-F5344CB8AC3E}">
        <p14:creationId xmlns:p14="http://schemas.microsoft.com/office/powerpoint/2010/main" val="420627470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1" r:id="rId10"/>
  </p:sldLayoutIdLst>
  <p:hf hdr="0" ftr="0"/>
  <p:txStyles>
    <p:titleStyle>
      <a:lvl1pPr algn="ctr" defTabSz="914400" rtl="0" eaLnBrk="1" latinLnBrk="0" hangingPunct="1">
        <a:spcBef>
          <a:spcPct val="0"/>
        </a:spcBef>
        <a:buNone/>
        <a:defRPr sz="3600" kern="1200">
          <a:solidFill>
            <a:schemeClr val="tx1">
              <a:lumMod val="65000"/>
              <a:lumOff val="35000"/>
            </a:schemeClr>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21/04/2018</a:t>
            </a:r>
            <a:endParaRPr lang="fr-BE"/>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D307C9-B738-4C11-AFA9-BD1507329A9F}" type="slidenum">
              <a:rPr lang="fr-BE" smtClean="0"/>
              <a:t>‹nr.›</a:t>
            </a:fld>
            <a:endParaRPr lang="fr-BE"/>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308304" y="6380246"/>
            <a:ext cx="792423" cy="317332"/>
          </a:xfrm>
          <a:prstGeom prst="rect">
            <a:avLst/>
          </a:prstGeom>
        </p:spPr>
      </p:pic>
    </p:spTree>
    <p:extLst>
      <p:ext uri="{BB962C8B-B14F-4D97-AF65-F5344CB8AC3E}">
        <p14:creationId xmlns:p14="http://schemas.microsoft.com/office/powerpoint/2010/main" val="235047482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3.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3.xml"/><Relationship Id="rId6" Type="http://schemas.openxmlformats.org/officeDocument/2006/relationships/image" Target="../media/image19.png"/><Relationship Id="rId5" Type="http://schemas.openxmlformats.org/officeDocument/2006/relationships/image" Target="../media/image23.png"/><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5.jpeg"/><Relationship Id="rId7"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24.png"/></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3" Type="http://schemas.openxmlformats.org/officeDocument/2006/relationships/hyperlink" Target="https://www.ehealth.fgov.be/nl/egezondheid/beroepsbeoefenaars-in-de-gezondheidszorg/registratie-van-de-softwarepakketten/algemene-voorstelling" TargetMode="External"/><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3.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5.xml"/><Relationship Id="rId1" Type="http://schemas.openxmlformats.org/officeDocument/2006/relationships/slideLayout" Target="../slideLayouts/slideLayout2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jpe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10" Type="http://schemas.openxmlformats.org/officeDocument/2006/relationships/image" Target="../media/image55.jpeg"/><Relationship Id="rId4" Type="http://schemas.openxmlformats.org/officeDocument/2006/relationships/image" Target="../media/image49.png"/><Relationship Id="rId9" Type="http://schemas.openxmlformats.org/officeDocument/2006/relationships/image" Target="../media/image54.jpeg"/></Relationships>
</file>

<file path=ppt/slides/_rels/slide8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image" Target="../media/image68.jpeg"/></Relationships>
</file>

<file path=ppt/slides/_rels/slide95.xml.rels><?xml version="1.0" encoding="UTF-8" standalone="yes"?>
<Relationships xmlns="http://schemas.openxmlformats.org/package/2006/relationships"><Relationship Id="rId2" Type="http://schemas.openxmlformats.org/officeDocument/2006/relationships/hyperlink" Target="https://www.vas.ehealth.fgov.be/ehealthmonitoring/"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132856"/>
            <a:ext cx="7772400" cy="1470025"/>
          </a:xfrm>
        </p:spPr>
        <p:txBody>
          <a:bodyPr>
            <a:noAutofit/>
          </a:bodyPr>
          <a:lstStyle/>
          <a:p>
            <a:pPr algn="l"/>
            <a:r>
              <a:rPr lang="nl-NL" b="1" dirty="0" err="1" smtClean="0">
                <a:solidFill>
                  <a:srgbClr val="77C9F2"/>
                </a:solidFill>
              </a:rPr>
              <a:t>eGezondheid</a:t>
            </a:r>
            <a:r>
              <a:rPr lang="nl-NL" b="1" dirty="0" smtClean="0">
                <a:solidFill>
                  <a:srgbClr val="77C9F2"/>
                </a:solidFill>
              </a:rPr>
              <a:t>:</a:t>
            </a:r>
            <a:r>
              <a:rPr lang="nl-NL" b="1" dirty="0" smtClean="0">
                <a:solidFill>
                  <a:srgbClr val="B82400"/>
                </a:solidFill>
                <a:ea typeface="+mn-ea"/>
              </a:rPr>
              <a:t> het </a:t>
            </a:r>
            <a:r>
              <a:rPr lang="nl-NL" b="1" dirty="0">
                <a:solidFill>
                  <a:srgbClr val="B82400"/>
                </a:solidFill>
                <a:ea typeface="+mn-ea"/>
              </a:rPr>
              <a:t>belang van elektronisch informatiebeheer en elektronische informatie-uitwisseling in de Belgische gezondheidszorg</a:t>
            </a:r>
            <a:endParaRPr lang="nl-BE" b="1" dirty="0">
              <a:solidFill>
                <a:srgbClr val="B82400"/>
              </a:solidFill>
            </a:endParaRPr>
          </a:p>
        </p:txBody>
      </p:sp>
      <p:grpSp>
        <p:nvGrpSpPr>
          <p:cNvPr id="9" name="Group 11"/>
          <p:cNvGrpSpPr>
            <a:grpSpLocks/>
          </p:cNvGrpSpPr>
          <p:nvPr/>
        </p:nvGrpSpPr>
        <p:grpSpPr bwMode="auto">
          <a:xfrm>
            <a:off x="4279900" y="3429000"/>
            <a:ext cx="4268788" cy="2800350"/>
            <a:chOff x="4406900" y="2676525"/>
            <a:chExt cx="4268788" cy="2801603"/>
          </a:xfrm>
        </p:grpSpPr>
        <p:pic>
          <p:nvPicPr>
            <p:cNvPr id="10"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fr-BE" altLang="en-US" sz="1600" dirty="0" smtClean="0">
                  <a:latin typeface="+mj-lt"/>
                  <a:cs typeface="Arial" pitchFamily="34" charset="0"/>
                </a:rPr>
                <a:t>frank.robben@ehealth.fgov.be </a:t>
              </a:r>
            </a:p>
            <a:p>
              <a:pPr>
                <a:defRPr/>
              </a:pPr>
              <a:endParaRPr lang="fr-BE" altLang="en-US" sz="1600" dirty="0" smtClean="0">
                <a:latin typeface="+mj-lt"/>
                <a:cs typeface="Arial" pitchFamily="34" charset="0"/>
                <a:sym typeface="Arial" pitchFamily="34" charset="0"/>
              </a:endParaRPr>
            </a:p>
            <a:p>
              <a:pPr>
                <a:defRPr/>
              </a:pPr>
              <a:r>
                <a:rPr lang="fr-BE" altLang="en-US" sz="1600" dirty="0" smtClean="0">
                  <a:latin typeface="+mj-lt"/>
                  <a:cs typeface="Arial" pitchFamily="34" charset="0"/>
                  <a:sym typeface="Arial" pitchFamily="34" charset="0"/>
                </a:rPr>
                <a:t>@FrRobben</a:t>
              </a:r>
            </a:p>
            <a:p>
              <a:pPr>
                <a:defRPr/>
              </a:pPr>
              <a:endParaRPr lang="fr-BE" altLang="en-US" sz="1600" dirty="0" smtClean="0">
                <a:latin typeface="+mj-lt"/>
                <a:cs typeface="Arial" pitchFamily="34" charset="0"/>
                <a:sym typeface="Arial" pitchFamily="34" charset="0"/>
              </a:endParaRPr>
            </a:p>
            <a:p>
              <a:pPr>
                <a:defRPr/>
              </a:pPr>
              <a:r>
                <a:rPr lang="fr-BE" altLang="en-US" sz="1600" dirty="0" smtClean="0">
                  <a:latin typeface="+mj-lt"/>
                  <a:cs typeface="Arial" pitchFamily="34" charset="0"/>
                  <a:sym typeface="Arial" pitchFamily="34" charset="0"/>
                </a:rPr>
                <a:t>https://www.ehealth.fgov.be</a:t>
              </a:r>
            </a:p>
            <a:p>
              <a:pPr>
                <a:defRPr/>
              </a:pPr>
              <a:r>
                <a:rPr lang="fr-BE" altLang="en-US" sz="1600" dirty="0" smtClean="0">
                  <a:latin typeface="+mj-lt"/>
                  <a:cs typeface="Arial" pitchFamily="34" charset="0"/>
                  <a:sym typeface="Arial" pitchFamily="34" charset="0"/>
                </a:rPr>
                <a:t>https://www.ksz.fgov.be</a:t>
              </a:r>
            </a:p>
            <a:p>
              <a:pPr>
                <a:defRPr/>
              </a:pPr>
              <a:r>
                <a:rPr lang="fr-BE" altLang="en-US" sz="1600" dirty="0" smtClean="0">
                  <a:latin typeface="+mj-lt"/>
                  <a:cs typeface="Arial" pitchFamily="34" charset="0"/>
                  <a:sym typeface="Arial" pitchFamily="34" charset="0"/>
                </a:rPr>
                <a:t>https://www.frankrobben.be</a:t>
              </a:r>
              <a:endParaRPr lang="fr-BE" altLang="en-US" sz="1600" dirty="0" smtClean="0">
                <a:latin typeface="+mj-lt"/>
                <a:cs typeface="Arial" pitchFamily="34" charset="0"/>
              </a:endParaRPr>
            </a:p>
          </p:txBody>
        </p:sp>
      </p:grpSp>
    </p:spTree>
    <p:extLst>
      <p:ext uri="{BB962C8B-B14F-4D97-AF65-F5344CB8AC3E}">
        <p14:creationId xmlns:p14="http://schemas.microsoft.com/office/powerpoint/2010/main" val="27278253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Roadmap 2.0: zorgverstrekkers in 2019</a:t>
            </a:r>
            <a:endParaRPr lang="nl-BE" dirty="0"/>
          </a:p>
        </p:txBody>
      </p:sp>
      <p:sp>
        <p:nvSpPr>
          <p:cNvPr id="3" name="Tijdelijke aanduiding voor inhoud 2"/>
          <p:cNvSpPr>
            <a:spLocks noGrp="1"/>
          </p:cNvSpPr>
          <p:nvPr>
            <p:ph idx="1"/>
          </p:nvPr>
        </p:nvSpPr>
        <p:spPr/>
        <p:txBody>
          <a:bodyPr>
            <a:normAutofit fontScale="92500" lnSpcReduction="20000"/>
          </a:bodyPr>
          <a:lstStyle/>
          <a:p>
            <a:r>
              <a:rPr lang="nl-BE" smtClean="0"/>
              <a:t>Voor alle andere soorten zorgverstrekkers is een EPD gedefinieerd, en ook zij kunnen bepaalde informatie uit hun EPD publiceren en actualiseren in de beveiligde kluis</a:t>
            </a:r>
          </a:p>
          <a:p>
            <a:endParaRPr lang="nl-BE" smtClean="0"/>
          </a:p>
          <a:p>
            <a:r>
              <a:rPr lang="nl-BE" smtClean="0"/>
              <a:t>Geneesmiddelen en medische prestaties worden elektronisch voorgeschreven</a:t>
            </a:r>
          </a:p>
          <a:p>
            <a:endParaRPr lang="nl-BE" smtClean="0"/>
          </a:p>
          <a:p>
            <a:r>
              <a:rPr lang="nl-BE" smtClean="0"/>
              <a:t>Apothekers publiceren informatie over de afgeleverde geneesmiddelen in het Gedeeld Farmaceutisch Dossier (GFD), dat het medicatieschema voedt; het medicatieschema van de patiënt bevindt zich eveneens in de beveiligde kluis en wordt onder andere gedeeld tussen artsen, apothekers, thuisverpleging en ziekenhuizen</a:t>
            </a:r>
          </a:p>
          <a:p>
            <a:endParaRPr lang="nl-BE" dirty="0"/>
          </a:p>
        </p:txBody>
      </p:sp>
      <p:sp>
        <p:nvSpPr>
          <p:cNvPr id="7" name="Date Placeholder 6"/>
          <p:cNvSpPr>
            <a:spLocks noGrp="1"/>
          </p:cNvSpPr>
          <p:nvPr>
            <p:ph type="dt" sz="half" idx="2"/>
          </p:nvPr>
        </p:nvSpPr>
        <p:spPr/>
        <p:txBody>
          <a:bodyPr/>
          <a:lstStyle/>
          <a:p>
            <a:r>
              <a:rPr lang="fr-FR" smtClean="0"/>
              <a:t>21/04/2018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10</a:t>
            </a:fld>
            <a:r>
              <a:rPr lang="fr-BE" smtClean="0"/>
              <a:t> -</a:t>
            </a:r>
            <a:endParaRPr lang="fr-BE" dirty="0"/>
          </a:p>
        </p:txBody>
      </p:sp>
    </p:spTree>
    <p:extLst>
      <p:ext uri="{BB962C8B-B14F-4D97-AF65-F5344CB8AC3E}">
        <p14:creationId xmlns:p14="http://schemas.microsoft.com/office/powerpoint/2010/main" val="31007009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Roadmap 2.0: zorgverstrekkers in 2019</a:t>
            </a:r>
            <a:endParaRPr lang="nl-BE" dirty="0"/>
          </a:p>
        </p:txBody>
      </p:sp>
      <p:sp>
        <p:nvSpPr>
          <p:cNvPr id="3" name="Content Placeholder 2"/>
          <p:cNvSpPr>
            <a:spLocks noGrp="1"/>
          </p:cNvSpPr>
          <p:nvPr>
            <p:ph idx="1"/>
          </p:nvPr>
        </p:nvSpPr>
        <p:spPr/>
        <p:txBody>
          <a:bodyPr>
            <a:normAutofit fontScale="92500" lnSpcReduction="10000"/>
          </a:bodyPr>
          <a:lstStyle/>
          <a:p>
            <a:r>
              <a:rPr lang="nl-BE" smtClean="0"/>
              <a:t>De huisarts heeft via zijn EMD toegang tot alle relevante, gepubliceerde medische informatie over zijn/haar patiënten</a:t>
            </a:r>
          </a:p>
          <a:p>
            <a:endParaRPr lang="nl-BE" smtClean="0"/>
          </a:p>
          <a:p>
            <a:r>
              <a:rPr lang="nl-BE" smtClean="0"/>
              <a:t>Elke andere zorgverstrekker heeft toegang tot alle relevante, gepubliceerde informatie van zijn/haar patiënten; hiervoor worden filters gedefinieerd; de informatie kan ook multidisciplinair aangevuld worden</a:t>
            </a:r>
          </a:p>
          <a:p>
            <a:endParaRPr lang="nl-BE" smtClean="0"/>
          </a:p>
          <a:p>
            <a:r>
              <a:rPr lang="nl-BE" smtClean="0"/>
              <a:t>Er wordt naar gestreefd dat zoveel mogelijk medische informatie op een gestructureerde en semantisch interoperabele manier wordt aangemaakt en gepubliceerd</a:t>
            </a:r>
            <a:endParaRPr lang="nl-BE" dirty="0" smtClean="0"/>
          </a:p>
        </p:txBody>
      </p:sp>
      <p:sp>
        <p:nvSpPr>
          <p:cNvPr id="7" name="Date Placeholder 6"/>
          <p:cNvSpPr>
            <a:spLocks noGrp="1"/>
          </p:cNvSpPr>
          <p:nvPr>
            <p:ph type="dt" sz="half" idx="2"/>
          </p:nvPr>
        </p:nvSpPr>
        <p:spPr/>
        <p:txBody>
          <a:bodyPr/>
          <a:lstStyle/>
          <a:p>
            <a:r>
              <a:rPr lang="fr-FR" smtClean="0"/>
              <a:t>21/04/2018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11</a:t>
            </a:fld>
            <a:r>
              <a:rPr lang="fr-BE" smtClean="0"/>
              <a:t> -</a:t>
            </a:r>
            <a:endParaRPr lang="fr-BE" dirty="0"/>
          </a:p>
        </p:txBody>
      </p:sp>
    </p:spTree>
    <p:extLst>
      <p:ext uri="{BB962C8B-B14F-4D97-AF65-F5344CB8AC3E}">
        <p14:creationId xmlns:p14="http://schemas.microsoft.com/office/powerpoint/2010/main" val="5523093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Roadmap</a:t>
            </a:r>
            <a:r>
              <a:rPr lang="nl-BE" dirty="0" smtClean="0"/>
              <a:t> 2.0: zorgverstrekkers in 2019</a:t>
            </a:r>
            <a:endParaRPr lang="nl-BE" dirty="0"/>
          </a:p>
        </p:txBody>
      </p:sp>
      <p:sp>
        <p:nvSpPr>
          <p:cNvPr id="3" name="Content Placeholder 2"/>
          <p:cNvSpPr>
            <a:spLocks noGrp="1"/>
          </p:cNvSpPr>
          <p:nvPr>
            <p:ph idx="1"/>
          </p:nvPr>
        </p:nvSpPr>
        <p:spPr/>
        <p:txBody>
          <a:bodyPr>
            <a:normAutofit lnSpcReduction="10000"/>
          </a:bodyPr>
          <a:lstStyle/>
          <a:p>
            <a:r>
              <a:rPr lang="nl-BE" dirty="0" smtClean="0"/>
              <a:t>Alle zorgverstrekkers kunnen met elkaar communiceren via de </a:t>
            </a:r>
            <a:r>
              <a:rPr lang="nl-BE" dirty="0" err="1" smtClean="0">
                <a:solidFill>
                  <a:srgbClr val="087670"/>
                </a:solidFill>
              </a:rPr>
              <a:t>eHealth</a:t>
            </a:r>
            <a:r>
              <a:rPr lang="nl-BE" dirty="0" err="1" smtClean="0"/>
              <a:t>box</a:t>
            </a:r>
            <a:r>
              <a:rPr lang="nl-BE" dirty="0" smtClean="0"/>
              <a:t>; een aantal elektronische standaardformulieren worden hiertoe ter beschikking gesteld</a:t>
            </a:r>
          </a:p>
          <a:p>
            <a:endParaRPr lang="nl-BE" dirty="0" smtClean="0"/>
          </a:p>
          <a:p>
            <a:r>
              <a:rPr lang="nl-BE" dirty="0" smtClean="0"/>
              <a:t>De zorgverstrekkers kunnen </a:t>
            </a:r>
            <a:r>
              <a:rPr lang="nl-BE" dirty="0" err="1" smtClean="0"/>
              <a:t>telegeneeskunde</a:t>
            </a:r>
            <a:r>
              <a:rPr lang="nl-BE" dirty="0" smtClean="0"/>
              <a:t> toepassen door gebruik te maken van mobile health-toepassingen die officieel geregistreerd zijn; deze registratie wordt afhankelijk gesteld van een aantal controles op het vlak van gegevensbescherming, interoperabiliteit, EU-label voor medische hulpmiddelen en </a:t>
            </a:r>
            <a:r>
              <a:rPr lang="nl-BE" dirty="0" err="1" smtClean="0"/>
              <a:t>evidence</a:t>
            </a:r>
            <a:r>
              <a:rPr lang="nl-BE" dirty="0" smtClean="0"/>
              <a:t> </a:t>
            </a:r>
            <a:r>
              <a:rPr lang="nl-BE" dirty="0" err="1" smtClean="0"/>
              <a:t>based</a:t>
            </a:r>
            <a:r>
              <a:rPr lang="nl-BE" dirty="0" smtClean="0"/>
              <a:t> </a:t>
            </a:r>
            <a:r>
              <a:rPr lang="nl-BE" dirty="0" err="1" smtClean="0"/>
              <a:t>medicine</a:t>
            </a:r>
            <a:r>
              <a:rPr lang="nl-BE" dirty="0" smtClean="0"/>
              <a:t> (EBM)</a:t>
            </a:r>
          </a:p>
          <a:p>
            <a:endParaRPr lang="nl-BE" dirty="0" smtClean="0"/>
          </a:p>
          <a:p>
            <a:endParaRPr lang="nl-BE" dirty="0" smtClean="0"/>
          </a:p>
          <a:p>
            <a:endParaRPr lang="nl-BE" dirty="0"/>
          </a:p>
        </p:txBody>
      </p:sp>
      <p:sp>
        <p:nvSpPr>
          <p:cNvPr id="7" name="Date Placeholder 6"/>
          <p:cNvSpPr>
            <a:spLocks noGrp="1"/>
          </p:cNvSpPr>
          <p:nvPr>
            <p:ph type="dt" sz="half" idx="2"/>
          </p:nvPr>
        </p:nvSpPr>
        <p:spPr/>
        <p:txBody>
          <a:bodyPr/>
          <a:lstStyle/>
          <a:p>
            <a:r>
              <a:rPr lang="fr-FR" smtClean="0"/>
              <a:t>21/04/2018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12</a:t>
            </a:fld>
            <a:r>
              <a:rPr lang="fr-BE" smtClean="0"/>
              <a:t> -</a:t>
            </a:r>
            <a:endParaRPr lang="fr-BE" dirty="0"/>
          </a:p>
        </p:txBody>
      </p:sp>
    </p:spTree>
    <p:extLst>
      <p:ext uri="{BB962C8B-B14F-4D97-AF65-F5344CB8AC3E}">
        <p14:creationId xmlns:p14="http://schemas.microsoft.com/office/powerpoint/2010/main" val="11011565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Roadmap 2.0: zorgverstrekkers in 2019</a:t>
            </a:r>
            <a:endParaRPr lang="fr-BE" dirty="0"/>
          </a:p>
        </p:txBody>
      </p:sp>
      <p:sp>
        <p:nvSpPr>
          <p:cNvPr id="3" name="Content Placeholder 2"/>
          <p:cNvSpPr>
            <a:spLocks noGrp="1"/>
          </p:cNvSpPr>
          <p:nvPr>
            <p:ph idx="1"/>
          </p:nvPr>
        </p:nvSpPr>
        <p:spPr/>
        <p:txBody>
          <a:bodyPr/>
          <a:lstStyle/>
          <a:p>
            <a:r>
              <a:rPr lang="nl-BE" smtClean="0"/>
              <a:t>De registers zijn geoptimaliseerd en geüniformiseerd en de registratie gebeurt zoveel mogelijk automatisch vanuit het EMD/EPD</a:t>
            </a:r>
          </a:p>
          <a:p>
            <a:endParaRPr lang="nl-BE" smtClean="0"/>
          </a:p>
          <a:p>
            <a:r>
              <a:rPr lang="nl-BE" smtClean="0"/>
              <a:t>Tracering van implantaten en geneesmiddelen gebeurt volgens internationale normen</a:t>
            </a:r>
          </a:p>
          <a:p>
            <a:endParaRPr lang="nl-BE" smtClean="0"/>
          </a:p>
          <a:p>
            <a:r>
              <a:rPr lang="nl-BE" smtClean="0"/>
              <a:t>Alle gegevensuitwisseling tussen de zorgverstrekkers en de ziekenfondsen verloopt elektronisch</a:t>
            </a:r>
          </a:p>
          <a:p>
            <a:endParaRPr lang="fr-BE" dirty="0"/>
          </a:p>
        </p:txBody>
      </p:sp>
      <p:sp>
        <p:nvSpPr>
          <p:cNvPr id="8" name="Date Placeholder 7"/>
          <p:cNvSpPr>
            <a:spLocks noGrp="1"/>
          </p:cNvSpPr>
          <p:nvPr>
            <p:ph type="dt" sz="half" idx="2"/>
          </p:nvPr>
        </p:nvSpPr>
        <p:spPr/>
        <p:txBody>
          <a:bodyPr/>
          <a:lstStyle/>
          <a:p>
            <a:r>
              <a:rPr lang="fr-FR" smtClean="0"/>
              <a:t>21/04/2018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13</a:t>
            </a:fld>
            <a:r>
              <a:rPr lang="fr-BE" smtClean="0"/>
              <a:t> -</a:t>
            </a:r>
            <a:endParaRPr lang="fr-BE" dirty="0"/>
          </a:p>
        </p:txBody>
      </p:sp>
    </p:spTree>
    <p:extLst>
      <p:ext uri="{BB962C8B-B14F-4D97-AF65-F5344CB8AC3E}">
        <p14:creationId xmlns:p14="http://schemas.microsoft.com/office/powerpoint/2010/main" val="3618738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Roadmap 2.0: zorgverstrekkers in 2019</a:t>
            </a:r>
            <a:endParaRPr lang="nl-BE" dirty="0"/>
          </a:p>
        </p:txBody>
      </p:sp>
      <p:sp>
        <p:nvSpPr>
          <p:cNvPr id="22531" name="Content Placeholder 2"/>
          <p:cNvSpPr>
            <a:spLocks noGrp="1"/>
          </p:cNvSpPr>
          <p:nvPr>
            <p:ph idx="1"/>
          </p:nvPr>
        </p:nvSpPr>
        <p:spPr/>
        <p:txBody>
          <a:bodyPr>
            <a:normAutofit fontScale="92500"/>
          </a:bodyPr>
          <a:lstStyle/>
          <a:p>
            <a:r>
              <a:rPr lang="nl-BE" altLang="fr-FR" smtClean="0"/>
              <a:t>De zorgverstrekkers krijgen incentives voor het gebruik van en zinvol toepassen van eGezondheid; financiële incentives kunnen zowel een federaal luik hebben als een luik voor de verschillende gemeenschappen en gewesten</a:t>
            </a:r>
          </a:p>
          <a:p>
            <a:endParaRPr lang="nl-BE" altLang="fr-FR" smtClean="0"/>
          </a:p>
          <a:p>
            <a:r>
              <a:rPr lang="nl-BE" altLang="fr-FR" smtClean="0"/>
              <a:t>Elke zorgverstrekker wordt opgeleid in eGezondheid, zowel via het basisonderwijspakket als via navorming</a:t>
            </a:r>
          </a:p>
          <a:p>
            <a:endParaRPr lang="nl-BE" altLang="fr-FR" smtClean="0"/>
          </a:p>
          <a:p>
            <a:r>
              <a:rPr lang="nl-BE" altLang="fr-FR" smtClean="0"/>
              <a:t>Elke zorgverstrekker heeft een uniek loket ter beschikking voor de verstrekking van alle administratieve informatie ten behoeve van het RIZIV, de FOD Volksgezondheid en de deelstaten (“only once” principe)</a:t>
            </a:r>
          </a:p>
          <a:p>
            <a:endParaRPr lang="nl-BE" altLang="fr-FR" dirty="0" smtClean="0"/>
          </a:p>
        </p:txBody>
      </p:sp>
      <p:sp>
        <p:nvSpPr>
          <p:cNvPr id="6" name="Date Placeholder 5"/>
          <p:cNvSpPr>
            <a:spLocks noGrp="1"/>
          </p:cNvSpPr>
          <p:nvPr>
            <p:ph type="dt" sz="half" idx="2"/>
          </p:nvPr>
        </p:nvSpPr>
        <p:spPr/>
        <p:txBody>
          <a:bodyPr/>
          <a:lstStyle/>
          <a:p>
            <a:r>
              <a:rPr lang="fr-FR" smtClean="0"/>
              <a:t>21/04/2018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14</a:t>
            </a:fld>
            <a:r>
              <a:rPr lang="fr-BE" smtClean="0"/>
              <a:t> -</a:t>
            </a:r>
            <a:endParaRPr lang="fr-BE" dirty="0"/>
          </a:p>
        </p:txBody>
      </p:sp>
    </p:spTree>
    <p:extLst>
      <p:ext uri="{BB962C8B-B14F-4D97-AF65-F5344CB8AC3E}">
        <p14:creationId xmlns:p14="http://schemas.microsoft.com/office/powerpoint/2010/main" val="13144296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Roadmap 2.0: patiënten in 2019</a:t>
            </a:r>
            <a:endParaRPr lang="nl-BE" dirty="0"/>
          </a:p>
        </p:txBody>
      </p:sp>
      <p:sp>
        <p:nvSpPr>
          <p:cNvPr id="23555" name="Content Placeholder 2"/>
          <p:cNvSpPr>
            <a:spLocks noGrp="1"/>
          </p:cNvSpPr>
          <p:nvPr>
            <p:ph idx="1"/>
          </p:nvPr>
        </p:nvSpPr>
        <p:spPr/>
        <p:txBody>
          <a:bodyPr>
            <a:normAutofit lnSpcReduction="10000"/>
          </a:bodyPr>
          <a:lstStyle/>
          <a:p>
            <a:r>
              <a:rPr lang="nl-BE" altLang="fr-FR" smtClean="0"/>
              <a:t>De patiënt heeft toegang tot de informatie over zichzelf die in de beveiligde kluizen en via het hub-metahubsysteem beschikbaar is; mogelijk worden hier filters gedefinieerd (in bespreking)</a:t>
            </a:r>
          </a:p>
          <a:p>
            <a:endParaRPr lang="nl-BE" altLang="fr-FR" smtClean="0"/>
          </a:p>
          <a:p>
            <a:r>
              <a:rPr lang="nl-BE" altLang="fr-FR" smtClean="0"/>
              <a:t>Er wordt onderzocht of het haalbaar is een consolidatieplatform te voorzien waarop voor de patiënt alle informatie wordt samengevoegd met analysetools en vertaaltools ten behoeve van de patiënt, waardoor hij/zij het dossier beter kan begrijpen; dit draagt bij tot de “health literacy” van de patiënt</a:t>
            </a:r>
          </a:p>
          <a:p>
            <a:endParaRPr lang="nl-BE" altLang="fr-FR" dirty="0" smtClean="0"/>
          </a:p>
        </p:txBody>
      </p:sp>
      <p:sp>
        <p:nvSpPr>
          <p:cNvPr id="6" name="Date Placeholder 5"/>
          <p:cNvSpPr>
            <a:spLocks noGrp="1"/>
          </p:cNvSpPr>
          <p:nvPr>
            <p:ph type="dt" sz="half" idx="2"/>
          </p:nvPr>
        </p:nvSpPr>
        <p:spPr/>
        <p:txBody>
          <a:bodyPr/>
          <a:lstStyle/>
          <a:p>
            <a:r>
              <a:rPr lang="fr-FR" smtClean="0"/>
              <a:t>21/04/2018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15</a:t>
            </a:fld>
            <a:r>
              <a:rPr lang="fr-BE" smtClean="0"/>
              <a:t> -</a:t>
            </a:r>
            <a:endParaRPr lang="fr-BE" dirty="0"/>
          </a:p>
        </p:txBody>
      </p:sp>
    </p:spTree>
    <p:extLst>
      <p:ext uri="{BB962C8B-B14F-4D97-AF65-F5344CB8AC3E}">
        <p14:creationId xmlns:p14="http://schemas.microsoft.com/office/powerpoint/2010/main" val="3840358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Roadmap 2.0: patiënten in 2019</a:t>
            </a:r>
            <a:endParaRPr lang="nl-BE" dirty="0"/>
          </a:p>
        </p:txBody>
      </p:sp>
      <p:sp>
        <p:nvSpPr>
          <p:cNvPr id="3" name="Content Placeholder 2"/>
          <p:cNvSpPr>
            <a:spLocks noGrp="1"/>
          </p:cNvSpPr>
          <p:nvPr>
            <p:ph idx="1"/>
          </p:nvPr>
        </p:nvSpPr>
        <p:spPr/>
        <p:txBody>
          <a:bodyPr>
            <a:normAutofit fontScale="92500" lnSpcReduction="10000"/>
          </a:bodyPr>
          <a:lstStyle/>
          <a:p>
            <a:r>
              <a:rPr lang="nl-BE" smtClean="0"/>
              <a:t>De patiënt kan zelf informatie toevoegen, via het consolidatieplatform, in de beveiligde kluis, via een hub of in een beveiligde cloud</a:t>
            </a:r>
          </a:p>
          <a:p>
            <a:endParaRPr lang="nl-BE" smtClean="0"/>
          </a:p>
          <a:p>
            <a:r>
              <a:rPr lang="nl-BE" smtClean="0"/>
              <a:t>Het geheel aan informatie vanuit de hubs, de kluizen, het consolidatieplatform, en eventueel de beveiligde cloud, vormt het PHR (Personal Health Record) van de patiënt</a:t>
            </a:r>
          </a:p>
          <a:p>
            <a:endParaRPr lang="nl-BE" smtClean="0"/>
          </a:p>
          <a:p>
            <a:r>
              <a:rPr lang="nl-BE" smtClean="0"/>
              <a:t>Via het consolidatieplatform is ook andere relevante informatie beschikbaar vanuit de ziekenfondsen, de Kruispuntbank van de Sociale Zekerheid en andere relevante bronnen zoals bv. de wilsverklaringen inzake orgaandonatie of euthanasie</a:t>
            </a:r>
          </a:p>
          <a:p>
            <a:endParaRPr lang="nl-BE" smtClean="0"/>
          </a:p>
          <a:p>
            <a:endParaRPr lang="nl-BE" dirty="0"/>
          </a:p>
        </p:txBody>
      </p:sp>
      <p:sp>
        <p:nvSpPr>
          <p:cNvPr id="7" name="Date Placeholder 6"/>
          <p:cNvSpPr>
            <a:spLocks noGrp="1"/>
          </p:cNvSpPr>
          <p:nvPr>
            <p:ph type="dt" sz="half" idx="2"/>
          </p:nvPr>
        </p:nvSpPr>
        <p:spPr/>
        <p:txBody>
          <a:bodyPr/>
          <a:lstStyle/>
          <a:p>
            <a:r>
              <a:rPr lang="fr-FR" smtClean="0"/>
              <a:t>21/04/2018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16</a:t>
            </a:fld>
            <a:r>
              <a:rPr lang="fr-BE" smtClean="0"/>
              <a:t> -</a:t>
            </a:r>
            <a:endParaRPr lang="fr-BE" dirty="0"/>
          </a:p>
        </p:txBody>
      </p:sp>
    </p:spTree>
    <p:extLst>
      <p:ext uri="{BB962C8B-B14F-4D97-AF65-F5344CB8AC3E}">
        <p14:creationId xmlns:p14="http://schemas.microsoft.com/office/powerpoint/2010/main" val="13512353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Roadmap 2.0: patiënten in 2019</a:t>
            </a:r>
            <a:endParaRPr lang="nl-BE" dirty="0"/>
          </a:p>
        </p:txBody>
      </p:sp>
      <p:sp>
        <p:nvSpPr>
          <p:cNvPr id="23555" name="Content Placeholder 2"/>
          <p:cNvSpPr>
            <a:spLocks noGrp="1"/>
          </p:cNvSpPr>
          <p:nvPr>
            <p:ph idx="1"/>
          </p:nvPr>
        </p:nvSpPr>
        <p:spPr/>
        <p:txBody>
          <a:bodyPr/>
          <a:lstStyle/>
          <a:p>
            <a:r>
              <a:rPr lang="nl-BE" smtClean="0"/>
              <a:t>De patiënt heeft toegang tot zijn/haar PHR via verschillende kanalen, bvb. via een app die voor geïnstalleerd is op de smartphone; hierdoor wordt de patiënt geïnformeerd en op de hoogte gebracht van zijn/haar werkelijke toestand en kan hij een hoofdrol vervullen in zijn/haar behandeling</a:t>
            </a:r>
            <a:endParaRPr lang="nl-BE" altLang="en-US" smtClean="0"/>
          </a:p>
          <a:p>
            <a:endParaRPr lang="nl-BE" altLang="en-US" dirty="0" smtClean="0"/>
          </a:p>
        </p:txBody>
      </p:sp>
      <p:sp>
        <p:nvSpPr>
          <p:cNvPr id="6" name="Date Placeholder 5"/>
          <p:cNvSpPr>
            <a:spLocks noGrp="1"/>
          </p:cNvSpPr>
          <p:nvPr>
            <p:ph type="dt" sz="half" idx="2"/>
          </p:nvPr>
        </p:nvSpPr>
        <p:spPr/>
        <p:txBody>
          <a:bodyPr/>
          <a:lstStyle/>
          <a:p>
            <a:r>
              <a:rPr lang="fr-FR" smtClean="0"/>
              <a:t>21/04/2018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17</a:t>
            </a:fld>
            <a:r>
              <a:rPr lang="fr-BE" smtClean="0"/>
              <a:t> -</a:t>
            </a:r>
            <a:endParaRPr lang="fr-BE" dirty="0"/>
          </a:p>
        </p:txBody>
      </p:sp>
    </p:spTree>
    <p:extLst>
      <p:ext uri="{BB962C8B-B14F-4D97-AF65-F5344CB8AC3E}">
        <p14:creationId xmlns:p14="http://schemas.microsoft.com/office/powerpoint/2010/main" val="32543857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Roadmap 2.0: patiënten in 2019</a:t>
            </a:r>
            <a:endParaRPr lang="fr-BE" dirty="0"/>
          </a:p>
        </p:txBody>
      </p:sp>
      <p:sp>
        <p:nvSpPr>
          <p:cNvPr id="3" name="Content Placeholder 2"/>
          <p:cNvSpPr>
            <a:spLocks noGrp="1"/>
          </p:cNvSpPr>
          <p:nvPr>
            <p:ph idx="1"/>
          </p:nvPr>
        </p:nvSpPr>
        <p:spPr/>
        <p:txBody>
          <a:bodyPr>
            <a:normAutofit lnSpcReduction="10000"/>
          </a:bodyPr>
          <a:lstStyle/>
          <a:p>
            <a:r>
              <a:rPr lang="nl-BE" altLang="en-US" smtClean="0"/>
              <a:t>De patiënt krijgt in principe bij de arts geen papier meer (behalve uitzonderlijke vragen); het attest van geleverde verstrekkingen wordt door de arts elektronisch doorgestuurd naar het ziekenfonds, het geneesmiddelenvoorschrift is beschikbaar in het medicatieschema, het bewijs van arbeidsonbekwaamheid wordt elektronisch doorgestuurd naar de werkgever, het ontvangstbewijs ontvangt de patiënt in zijn elektronische mailbox, …</a:t>
            </a:r>
          </a:p>
          <a:p>
            <a:endParaRPr lang="nl-BE" altLang="en-US" smtClean="0"/>
          </a:p>
          <a:p>
            <a:r>
              <a:rPr lang="nl-BE" altLang="en-US" smtClean="0"/>
              <a:t>Voorafgaande vereiste voor het bovenstaande: de patiënt geeft zijn/haar geïnformeerde toestemming</a:t>
            </a:r>
          </a:p>
          <a:p>
            <a:endParaRPr lang="fr-BE" dirty="0"/>
          </a:p>
        </p:txBody>
      </p:sp>
      <p:sp>
        <p:nvSpPr>
          <p:cNvPr id="8" name="Date Placeholder 7"/>
          <p:cNvSpPr>
            <a:spLocks noGrp="1"/>
          </p:cNvSpPr>
          <p:nvPr>
            <p:ph type="dt" sz="half" idx="2"/>
          </p:nvPr>
        </p:nvSpPr>
        <p:spPr/>
        <p:txBody>
          <a:bodyPr/>
          <a:lstStyle/>
          <a:p>
            <a:r>
              <a:rPr lang="fr-FR" smtClean="0"/>
              <a:t>21/04/2018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18</a:t>
            </a:fld>
            <a:r>
              <a:rPr lang="fr-BE" smtClean="0"/>
              <a:t> -</a:t>
            </a:r>
            <a:endParaRPr lang="fr-BE" dirty="0"/>
          </a:p>
        </p:txBody>
      </p:sp>
    </p:spTree>
    <p:extLst>
      <p:ext uri="{BB962C8B-B14F-4D97-AF65-F5344CB8AC3E}">
        <p14:creationId xmlns:p14="http://schemas.microsoft.com/office/powerpoint/2010/main" val="4270613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 GMD = EMD =&gt; SumEHR</a:t>
            </a:r>
            <a:endParaRPr lang="nl-BE" dirty="0"/>
          </a:p>
        </p:txBody>
      </p:sp>
      <p:sp>
        <p:nvSpPr>
          <p:cNvPr id="4099" name="Rectangle 3"/>
          <p:cNvSpPr>
            <a:spLocks noGrp="1" noChangeArrowheads="1"/>
          </p:cNvSpPr>
          <p:nvPr>
            <p:ph idx="1"/>
          </p:nvPr>
        </p:nvSpPr>
        <p:spPr/>
        <p:txBody>
          <a:bodyPr>
            <a:normAutofit fontScale="70000" lnSpcReduction="20000"/>
          </a:bodyPr>
          <a:lstStyle/>
          <a:p>
            <a:r>
              <a:rPr lang="nl-BE" smtClean="0"/>
              <a:t>Om de kwaliteit van de zorg te waarborgen en de patiënt correct te informeren, registreert de huisarts de medische gegevens in een EMD (Elektronisch Medisch Dossier)</a:t>
            </a:r>
          </a:p>
          <a:p>
            <a:endParaRPr lang="nl-BE" smtClean="0"/>
          </a:p>
          <a:p>
            <a:r>
              <a:rPr lang="nl-BE" smtClean="0"/>
              <a:t>Het EMD is de authentieke bron voor gegevensdeling door de huisarts</a:t>
            </a:r>
          </a:p>
          <a:p>
            <a:endParaRPr lang="nl-BE" smtClean="0"/>
          </a:p>
          <a:p>
            <a:r>
              <a:rPr lang="nl-BE" smtClean="0"/>
              <a:t>De SumEHR (SUMmarized Electronic Health Record) is een beknopte samenvatting van het EMD  in gestructureerde en gecodeerde vorm</a:t>
            </a:r>
          </a:p>
          <a:p>
            <a:endParaRPr lang="nl-BE" smtClean="0"/>
          </a:p>
          <a:p>
            <a:r>
              <a:rPr lang="nl-BE" smtClean="0"/>
              <a:t>Elke patiënt heeft, indien hij dat wenst, recht op een SumEHR</a:t>
            </a:r>
          </a:p>
          <a:p>
            <a:endParaRPr lang="nl-BE" smtClean="0"/>
          </a:p>
          <a:p>
            <a:r>
              <a:rPr lang="nl-BE" smtClean="0"/>
              <a:t>De informatie in de SumEHR is, mits toestemming van de patiënt, toegankelijk voor elke arts die een therapeutische relatie heeft met de patiënt, en voor de patiënt zelf</a:t>
            </a:r>
          </a:p>
          <a:p>
            <a:endParaRPr lang="nl-BE" smtClean="0"/>
          </a:p>
          <a:p>
            <a:r>
              <a:rPr lang="nl-BE" smtClean="0"/>
              <a:t>Prioriteit voor gebruik van de SumEHR op huisartsenwachtposten en spoedgevallendiensten</a:t>
            </a:r>
          </a:p>
          <a:p>
            <a:endParaRPr lang="nl-BE" smtClean="0"/>
          </a:p>
          <a:p>
            <a:endParaRPr lang="nl-BE" smtClean="0"/>
          </a:p>
          <a:p>
            <a:pPr lvl="1"/>
            <a:endParaRPr lang="nl-BE" smtClean="0"/>
          </a:p>
          <a:p>
            <a:endParaRPr lang="nl-BE" smtClean="0"/>
          </a:p>
          <a:p>
            <a:endParaRPr lang="nl-BE" smtClean="0"/>
          </a:p>
          <a:p>
            <a:pPr lvl="1"/>
            <a:endParaRPr lang="nl-BE" smtClean="0"/>
          </a:p>
          <a:p>
            <a:pPr lvl="1"/>
            <a:endParaRPr lang="nl-BE" smtClean="0"/>
          </a:p>
          <a:p>
            <a:pPr lvl="1"/>
            <a:endParaRPr lang="nl-BE" smtClean="0"/>
          </a:p>
          <a:p>
            <a:endParaRPr lang="nl-BE" smtClean="0"/>
          </a:p>
          <a:p>
            <a:endParaRPr lang="nl-BE" smtClean="0"/>
          </a:p>
          <a:p>
            <a:endParaRPr lang="nl-BE" smtClean="0"/>
          </a:p>
          <a:p>
            <a:endParaRPr lang="nl-BE" smtClean="0"/>
          </a:p>
          <a:p>
            <a:pPr lvl="1"/>
            <a:endParaRPr lang="nl-BE" smtClean="0"/>
          </a:p>
          <a:p>
            <a:endParaRPr lang="nl-BE" dirty="0" smtClean="0"/>
          </a:p>
        </p:txBody>
      </p:sp>
      <p:sp>
        <p:nvSpPr>
          <p:cNvPr id="6" name="Date Placeholder 5"/>
          <p:cNvSpPr>
            <a:spLocks noGrp="1"/>
          </p:cNvSpPr>
          <p:nvPr>
            <p:ph type="dt" sz="half" idx="2"/>
          </p:nvPr>
        </p:nvSpPr>
        <p:spPr/>
        <p:txBody>
          <a:bodyPr/>
          <a:lstStyle/>
          <a:p>
            <a:r>
              <a:rPr lang="fr-FR" smtClean="0"/>
              <a:t>21/04/2018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19</a:t>
            </a:fld>
            <a:r>
              <a:rPr lang="fr-BE" smtClean="0"/>
              <a:t> -</a:t>
            </a:r>
            <a:endParaRPr lang="fr-BE" dirty="0"/>
          </a:p>
        </p:txBody>
      </p:sp>
    </p:spTree>
    <p:extLst>
      <p:ext uri="{BB962C8B-B14F-4D97-AF65-F5344CB8AC3E}">
        <p14:creationId xmlns:p14="http://schemas.microsoft.com/office/powerpoint/2010/main" val="541534177"/>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nl-NL" altLang="en-US" smtClean="0">
                <a:sym typeface="Arial" charset="0"/>
              </a:rPr>
              <a:t>Enkele evoluties in de gezondheidszorg</a:t>
            </a:r>
            <a:endParaRPr lang="nl-NL" altLang="en-US" dirty="0">
              <a:sym typeface="Arial" charset="0"/>
            </a:endParaRPr>
          </a:p>
        </p:txBody>
      </p:sp>
      <p:sp>
        <p:nvSpPr>
          <p:cNvPr id="5123" name="Rectangle 3"/>
          <p:cNvSpPr>
            <a:spLocks noGrp="1" noChangeArrowheads="1"/>
          </p:cNvSpPr>
          <p:nvPr>
            <p:ph idx="1"/>
          </p:nvPr>
        </p:nvSpPr>
        <p:spPr/>
        <p:txBody>
          <a:bodyPr>
            <a:normAutofit fontScale="92500" lnSpcReduction="20000"/>
          </a:bodyPr>
          <a:lstStyle/>
          <a:p>
            <a:r>
              <a:rPr lang="nl-BE" altLang="en-US" dirty="0" smtClean="0">
                <a:sym typeface="Arial" charset="0"/>
              </a:rPr>
              <a:t>Meer</a:t>
            </a:r>
            <a:r>
              <a:rPr lang="nl-BE" dirty="0" smtClean="0"/>
              <a:t> </a:t>
            </a:r>
            <a:r>
              <a:rPr lang="nl-BE" altLang="en-US" dirty="0" smtClean="0">
                <a:sym typeface="Arial" charset="0"/>
              </a:rPr>
              <a:t>chronische zorg (</a:t>
            </a:r>
            <a:r>
              <a:rPr lang="nl-BE" altLang="en-US" dirty="0" err="1" smtClean="0">
                <a:sym typeface="Arial" charset="0"/>
              </a:rPr>
              <a:t>vs</a:t>
            </a:r>
            <a:r>
              <a:rPr lang="nl-BE" dirty="0" smtClean="0"/>
              <a:t> </a:t>
            </a:r>
            <a:r>
              <a:rPr lang="nl-BE" altLang="en-US" dirty="0" smtClean="0">
                <a:sym typeface="Arial" charset="0"/>
              </a:rPr>
              <a:t>louter</a:t>
            </a:r>
            <a:r>
              <a:rPr lang="nl-BE" dirty="0" smtClean="0"/>
              <a:t> </a:t>
            </a:r>
            <a:r>
              <a:rPr lang="nl-BE" altLang="en-US" dirty="0" smtClean="0">
                <a:sym typeface="Arial" charset="0"/>
              </a:rPr>
              <a:t>acute</a:t>
            </a:r>
            <a:r>
              <a:rPr lang="nl-BE" dirty="0" smtClean="0"/>
              <a:t> </a:t>
            </a:r>
            <a:r>
              <a:rPr lang="nl-BE" altLang="en-US" dirty="0" smtClean="0">
                <a:sym typeface="Arial" charset="0"/>
              </a:rPr>
              <a:t>zorg)</a:t>
            </a:r>
          </a:p>
          <a:p>
            <a:r>
              <a:rPr lang="nl-BE" altLang="en-US" dirty="0" smtClean="0">
                <a:sym typeface="Arial" charset="0"/>
              </a:rPr>
              <a:t>Zorg op afstand (monitoring, bijstand, raadpleging, diagnose, operatie , …), </a:t>
            </a:r>
            <a:r>
              <a:rPr lang="nl-BE" altLang="en-US" dirty="0" err="1" smtClean="0">
                <a:sym typeface="Arial" charset="0"/>
              </a:rPr>
              <a:t>oa</a:t>
            </a:r>
            <a:r>
              <a:rPr lang="nl-BE" altLang="en-US" dirty="0" smtClean="0">
                <a:sym typeface="Arial" charset="0"/>
              </a:rPr>
              <a:t> thuiszorg</a:t>
            </a:r>
          </a:p>
          <a:p>
            <a:r>
              <a:rPr lang="nl-BE" altLang="en-US" dirty="0" smtClean="0">
                <a:sym typeface="Arial" charset="0"/>
              </a:rPr>
              <a:t>Mobiele zorg</a:t>
            </a:r>
          </a:p>
          <a:p>
            <a:r>
              <a:rPr lang="nl-BE" altLang="en-US" dirty="0" smtClean="0">
                <a:sym typeface="Arial" charset="0"/>
              </a:rPr>
              <a:t>Geïntegreerde, multidisciplinaire en transmurale</a:t>
            </a:r>
            <a:r>
              <a:rPr lang="nl-BE" dirty="0" smtClean="0"/>
              <a:t> </a:t>
            </a:r>
            <a:r>
              <a:rPr lang="nl-BE" altLang="en-US" dirty="0" smtClean="0">
                <a:sym typeface="Arial" charset="0"/>
              </a:rPr>
              <a:t>zorg</a:t>
            </a:r>
          </a:p>
          <a:p>
            <a:r>
              <a:rPr lang="nl-BE" altLang="en-US" dirty="0" smtClean="0">
                <a:sym typeface="Arial" charset="0"/>
              </a:rPr>
              <a:t>Patiëntgerichte zorg en empowerment van de patiënt</a:t>
            </a:r>
          </a:p>
          <a:p>
            <a:r>
              <a:rPr lang="nl-BE" altLang="en-US" dirty="0" smtClean="0">
                <a:sym typeface="Arial" charset="0"/>
              </a:rPr>
              <a:t>Snel</a:t>
            </a:r>
            <a:r>
              <a:rPr lang="nl-BE" dirty="0" smtClean="0"/>
              <a:t> </a:t>
            </a:r>
            <a:r>
              <a:rPr lang="nl-BE" altLang="en-US" dirty="0" smtClean="0">
                <a:sym typeface="Arial" charset="0"/>
              </a:rPr>
              <a:t>evoluerende kennis =&gt; nood aan</a:t>
            </a:r>
            <a:r>
              <a:rPr lang="nl-BE" dirty="0" smtClean="0"/>
              <a:t> </a:t>
            </a:r>
            <a:r>
              <a:rPr lang="nl-BE" altLang="en-US" dirty="0" smtClean="0">
                <a:sym typeface="Arial" charset="0"/>
              </a:rPr>
              <a:t>betrouwbaar en</a:t>
            </a:r>
            <a:r>
              <a:rPr lang="nl-BE" dirty="0" smtClean="0"/>
              <a:t> </a:t>
            </a:r>
            <a:r>
              <a:rPr lang="nl-BE" altLang="en-US" dirty="0" smtClean="0">
                <a:sym typeface="Arial" charset="0"/>
              </a:rPr>
              <a:t>gecoördineerd</a:t>
            </a:r>
            <a:r>
              <a:rPr lang="nl-BE" dirty="0" smtClean="0"/>
              <a:t> </a:t>
            </a:r>
            <a:r>
              <a:rPr lang="nl-BE" altLang="en-US" dirty="0" smtClean="0">
                <a:sym typeface="Arial" charset="0"/>
              </a:rPr>
              <a:t>kennisbeheer</a:t>
            </a:r>
            <a:r>
              <a:rPr lang="nl-BE" dirty="0" smtClean="0"/>
              <a:t> </a:t>
            </a:r>
            <a:r>
              <a:rPr lang="nl-BE" altLang="en-US" dirty="0" smtClean="0">
                <a:sym typeface="Arial" charset="0"/>
              </a:rPr>
              <a:t>en -ontsluiting</a:t>
            </a:r>
          </a:p>
          <a:p>
            <a:r>
              <a:rPr lang="nl-BE" altLang="en-US" dirty="0" smtClean="0">
                <a:sym typeface="Arial" charset="0"/>
              </a:rPr>
              <a:t>Dreiging</a:t>
            </a:r>
            <a:r>
              <a:rPr lang="nl-BE" dirty="0" smtClean="0"/>
              <a:t> </a:t>
            </a:r>
            <a:r>
              <a:rPr lang="nl-BE" altLang="en-US" dirty="0" smtClean="0">
                <a:sym typeface="Arial" charset="0"/>
              </a:rPr>
              <a:t>van</a:t>
            </a:r>
            <a:r>
              <a:rPr lang="nl-BE" dirty="0" smtClean="0"/>
              <a:t> </a:t>
            </a:r>
            <a:r>
              <a:rPr lang="nl-BE" altLang="en-US" dirty="0" smtClean="0">
                <a:sym typeface="Arial" charset="0"/>
              </a:rPr>
              <a:t>te</a:t>
            </a:r>
            <a:r>
              <a:rPr lang="nl-BE" dirty="0" smtClean="0"/>
              <a:t> </a:t>
            </a:r>
            <a:r>
              <a:rPr lang="nl-BE" altLang="en-US" dirty="0" smtClean="0">
                <a:sym typeface="Arial" charset="0"/>
              </a:rPr>
              <a:t>tijdrovende</a:t>
            </a:r>
            <a:r>
              <a:rPr lang="nl-BE" dirty="0" smtClean="0"/>
              <a:t> </a:t>
            </a:r>
            <a:r>
              <a:rPr lang="nl-BE" altLang="en-US" dirty="0" smtClean="0">
                <a:sym typeface="Arial" charset="0"/>
              </a:rPr>
              <a:t>administratieve processen</a:t>
            </a:r>
          </a:p>
          <a:p>
            <a:r>
              <a:rPr lang="nl-BE" altLang="en-US" dirty="0" smtClean="0">
                <a:sym typeface="Arial" charset="0"/>
              </a:rPr>
              <a:t>Degelijke </a:t>
            </a:r>
            <a:r>
              <a:rPr lang="nl-BE" dirty="0" smtClean="0"/>
              <a:t> </a:t>
            </a:r>
            <a:r>
              <a:rPr lang="nl-BE" altLang="en-US" dirty="0" smtClean="0">
                <a:sym typeface="Arial" charset="0"/>
              </a:rPr>
              <a:t>ondersteuning van het gezondheidszorgbeleid en –onderzoek vergt </a:t>
            </a:r>
            <a:r>
              <a:rPr lang="nl-BE" dirty="0" smtClean="0"/>
              <a:t> </a:t>
            </a:r>
            <a:r>
              <a:rPr lang="nl-BE" altLang="en-US" dirty="0" smtClean="0">
                <a:sym typeface="Arial" charset="0"/>
              </a:rPr>
              <a:t>degelijke, geïntegreerde en geanonimiseerde informatie</a:t>
            </a:r>
          </a:p>
          <a:p>
            <a:r>
              <a:rPr lang="nl-BE" altLang="en-US" dirty="0" smtClean="0">
                <a:sym typeface="Arial" charset="0"/>
              </a:rPr>
              <a:t>Grensoverschrijdende</a:t>
            </a:r>
            <a:r>
              <a:rPr lang="nl-BE" dirty="0" smtClean="0"/>
              <a:t> </a:t>
            </a:r>
            <a:r>
              <a:rPr lang="nl-BE" altLang="en-US" dirty="0" smtClean="0">
                <a:sym typeface="Arial" charset="0"/>
              </a:rPr>
              <a:t>mobiliteit</a:t>
            </a:r>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2</a:t>
            </a:fld>
            <a:r>
              <a:rPr lang="fr-BE" smtClean="0"/>
              <a:t> -</a:t>
            </a:r>
            <a:endParaRPr lang="fr-BE" dirty="0"/>
          </a:p>
        </p:txBody>
      </p:sp>
      <p:sp>
        <p:nvSpPr>
          <p:cNvPr id="2" name="Date Placeholder 1"/>
          <p:cNvSpPr>
            <a:spLocks noGrp="1"/>
          </p:cNvSpPr>
          <p:nvPr>
            <p:ph type="dt" sz="half" idx="2"/>
          </p:nvPr>
        </p:nvSpPr>
        <p:spPr/>
        <p:txBody>
          <a:bodyPr/>
          <a:lstStyle/>
          <a:p>
            <a:r>
              <a:rPr lang="fr-FR" smtClean="0"/>
              <a:t>21/04/2018</a:t>
            </a:r>
            <a:endParaRPr lang="fr-BE" dirty="0"/>
          </a:p>
        </p:txBody>
      </p:sp>
    </p:spTree>
    <p:extLst>
      <p:ext uri="{BB962C8B-B14F-4D97-AF65-F5344CB8AC3E}">
        <p14:creationId xmlns:p14="http://schemas.microsoft.com/office/powerpoint/2010/main" val="30232167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 GMD = EMD =&gt; SumEHR</a:t>
            </a:r>
            <a:endParaRPr lang="nl-BE" dirty="0"/>
          </a:p>
        </p:txBody>
      </p:sp>
      <p:sp>
        <p:nvSpPr>
          <p:cNvPr id="28675" name="Rectangle 3"/>
          <p:cNvSpPr>
            <a:spLocks noGrp="1" noChangeArrowheads="1"/>
          </p:cNvSpPr>
          <p:nvPr>
            <p:ph idx="1"/>
          </p:nvPr>
        </p:nvSpPr>
        <p:spPr/>
        <p:txBody>
          <a:bodyPr>
            <a:normAutofit lnSpcReduction="10000"/>
          </a:bodyPr>
          <a:lstStyle/>
          <a:p>
            <a:r>
              <a:rPr lang="nl-BE" altLang="en-US" dirty="0" smtClean="0"/>
              <a:t>Doelstellingen </a:t>
            </a:r>
            <a:r>
              <a:rPr lang="nl-BE" dirty="0" smtClean="0"/>
              <a:t>01/01/2020</a:t>
            </a:r>
          </a:p>
          <a:p>
            <a:pPr lvl="1"/>
            <a:r>
              <a:rPr lang="nl-BE" dirty="0" smtClean="0"/>
              <a:t>huisartsen: wettelijke basis goedgekeurd door de Commissie Geneesheren-Ziekenfondsen</a:t>
            </a:r>
          </a:p>
          <a:p>
            <a:pPr lvl="2"/>
            <a:r>
              <a:rPr lang="nl-BE" dirty="0" smtClean="0"/>
              <a:t>100 % van de huisartsen moet een erkend softwarepakket gebruiken met daarin de mogelijkheid om voor elke patiënt een EMD te registreren</a:t>
            </a:r>
          </a:p>
          <a:p>
            <a:pPr lvl="2"/>
            <a:endParaRPr lang="nl-BE" altLang="en-US" dirty="0" smtClean="0"/>
          </a:p>
          <a:p>
            <a:pPr lvl="1"/>
            <a:r>
              <a:rPr lang="nl-BE" altLang="en-US" dirty="0" smtClean="0"/>
              <a:t>andere zorgverstrekkers</a:t>
            </a:r>
          </a:p>
          <a:p>
            <a:pPr lvl="2"/>
            <a:r>
              <a:rPr lang="nl-BE" altLang="en-US" dirty="0" smtClean="0"/>
              <a:t>definitie van het EMD</a:t>
            </a:r>
          </a:p>
          <a:p>
            <a:pPr lvl="2"/>
            <a:r>
              <a:rPr lang="nl-BE" altLang="en-US" dirty="0" smtClean="0"/>
              <a:t>publicatie en bijwerking van bepaalde informatie in de beveiligde ‘gezondheidskluizen‘</a:t>
            </a:r>
          </a:p>
          <a:p>
            <a:endParaRPr lang="nl-BE" altLang="en-US" dirty="0" smtClean="0"/>
          </a:p>
          <a:p>
            <a:r>
              <a:rPr lang="nl-BE" altLang="en-US" dirty="0" smtClean="0"/>
              <a:t>Verantwoordelijke organisatie: RIZIV en </a:t>
            </a:r>
            <a:r>
              <a:rPr lang="nl-BE" altLang="en-US" dirty="0" smtClean="0">
                <a:solidFill>
                  <a:srgbClr val="087670"/>
                </a:solidFill>
              </a:rPr>
              <a:t>eHealth</a:t>
            </a:r>
            <a:r>
              <a:rPr lang="nl-BE" altLang="en-US" dirty="0" smtClean="0"/>
              <a:t>-platform </a:t>
            </a:r>
          </a:p>
          <a:p>
            <a:pPr lvl="1"/>
            <a:endParaRPr lang="nl-BE" altLang="en-US" dirty="0" smtClean="0"/>
          </a:p>
          <a:p>
            <a:pPr lvl="1"/>
            <a:endParaRPr lang="nl-BE" altLang="en-US" dirty="0" smtClean="0"/>
          </a:p>
          <a:p>
            <a:pPr lvl="1"/>
            <a:endParaRPr lang="nl-BE" altLang="en-US" dirty="0" smtClean="0"/>
          </a:p>
          <a:p>
            <a:endParaRPr lang="nl-BE" altLang="en-US" dirty="0" smtClean="0"/>
          </a:p>
          <a:p>
            <a:endParaRPr lang="nl-BE" altLang="en-US" dirty="0" smtClean="0"/>
          </a:p>
          <a:p>
            <a:endParaRPr lang="nl-BE" altLang="en-US" dirty="0" smtClean="0"/>
          </a:p>
          <a:p>
            <a:endParaRPr lang="nl-BE" altLang="en-US" dirty="0" smtClean="0"/>
          </a:p>
          <a:p>
            <a:pPr lvl="1"/>
            <a:endParaRPr lang="nl-BE" altLang="en-US" dirty="0" smtClean="0"/>
          </a:p>
          <a:p>
            <a:endParaRPr lang="nl-BE" altLang="en-US" dirty="0" smtClean="0"/>
          </a:p>
        </p:txBody>
      </p:sp>
      <p:sp>
        <p:nvSpPr>
          <p:cNvPr id="6" name="Date Placeholder 5"/>
          <p:cNvSpPr>
            <a:spLocks noGrp="1"/>
          </p:cNvSpPr>
          <p:nvPr>
            <p:ph type="dt" sz="half" idx="2"/>
          </p:nvPr>
        </p:nvSpPr>
        <p:spPr/>
        <p:txBody>
          <a:bodyPr/>
          <a:lstStyle/>
          <a:p>
            <a:r>
              <a:rPr lang="fr-FR" smtClean="0"/>
              <a:t>21/04/2018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20</a:t>
            </a:fld>
            <a:r>
              <a:rPr lang="fr-BE" smtClean="0"/>
              <a:t> -</a:t>
            </a:r>
            <a:endParaRPr lang="fr-BE" dirty="0"/>
          </a:p>
        </p:txBody>
      </p:sp>
    </p:spTree>
    <p:extLst>
      <p:ext uri="{BB962C8B-B14F-4D97-AF65-F5344CB8AC3E}">
        <p14:creationId xmlns:p14="http://schemas.microsoft.com/office/powerpoint/2010/main" val="1892485868"/>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mtClean="0"/>
              <a:t>Actie 1: GMD = EMD =&gt; SumEHR</a:t>
            </a:r>
            <a:endParaRPr lang="fr-BE" dirty="0"/>
          </a:p>
        </p:txBody>
      </p:sp>
      <p:sp>
        <p:nvSpPr>
          <p:cNvPr id="4099" name="Rectangle 3"/>
          <p:cNvSpPr>
            <a:spLocks noGrp="1" noChangeArrowheads="1"/>
          </p:cNvSpPr>
          <p:nvPr>
            <p:ph idx="1"/>
          </p:nvPr>
        </p:nvSpPr>
        <p:spPr/>
        <p:txBody>
          <a:bodyPr/>
          <a:lstStyle/>
          <a:p>
            <a:r>
              <a:rPr lang="nl-BE" dirty="0" smtClean="0"/>
              <a:t>EMD - structuur</a:t>
            </a:r>
          </a:p>
          <a:p>
            <a:endParaRPr lang="fr-BE" dirty="0" smtClean="0"/>
          </a:p>
          <a:p>
            <a:endParaRPr lang="fr-BE" dirty="0" smtClean="0"/>
          </a:p>
          <a:p>
            <a:pPr marL="0" indent="0">
              <a:buNone/>
            </a:pPr>
            <a:endParaRPr lang="fr-BE" dirty="0" smtClean="0"/>
          </a:p>
          <a:p>
            <a:pPr lvl="1"/>
            <a:endParaRPr lang="fr-BE" dirty="0" smtClean="0"/>
          </a:p>
          <a:p>
            <a:endParaRPr lang="fr-BE" dirty="0" smtClean="0"/>
          </a:p>
          <a:p>
            <a:endParaRPr lang="fr-BE" dirty="0" smtClean="0"/>
          </a:p>
          <a:p>
            <a:pPr lvl="1"/>
            <a:endParaRPr lang="fr-BE" dirty="0" smtClean="0"/>
          </a:p>
          <a:p>
            <a:pPr lvl="1"/>
            <a:endParaRPr lang="fr-BE" dirty="0" smtClean="0"/>
          </a:p>
          <a:p>
            <a:pPr lvl="1"/>
            <a:endParaRPr lang="fr-BE" dirty="0" smtClean="0"/>
          </a:p>
          <a:p>
            <a:endParaRPr lang="fr-BE" dirty="0" smtClean="0"/>
          </a:p>
          <a:p>
            <a:endParaRPr lang="fr-BE" dirty="0" smtClean="0"/>
          </a:p>
          <a:p>
            <a:endParaRPr lang="fr-BE" dirty="0" smtClean="0"/>
          </a:p>
          <a:p>
            <a:endParaRPr lang="fr-BE" dirty="0" smtClean="0"/>
          </a:p>
          <a:p>
            <a:pPr lvl="1"/>
            <a:endParaRPr lang="fr-BE" dirty="0" smtClean="0"/>
          </a:p>
          <a:p>
            <a:endParaRPr lang="fr-BE" dirty="0" smtClean="0"/>
          </a:p>
        </p:txBody>
      </p:sp>
      <p:sp>
        <p:nvSpPr>
          <p:cNvPr id="7" name="Date Placeholder 6"/>
          <p:cNvSpPr>
            <a:spLocks noGrp="1"/>
          </p:cNvSpPr>
          <p:nvPr>
            <p:ph type="dt" sz="half" idx="2"/>
          </p:nvPr>
        </p:nvSpPr>
        <p:spPr/>
        <p:txBody>
          <a:bodyPr/>
          <a:lstStyle/>
          <a:p>
            <a:r>
              <a:rPr lang="fr-FR" smtClean="0"/>
              <a:t>21/04/2018</a:t>
            </a:r>
            <a:endParaRPr lang="fr-BE" dirty="0"/>
          </a:p>
        </p:txBody>
      </p:sp>
      <p:sp>
        <p:nvSpPr>
          <p:cNvPr id="3" name="AutoShape 2" descr="Résultat de recherche d'images pour &quot;medische software&quot;"/>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4" name="Picture 3"/>
          <p:cNvPicPr>
            <a:picLocks noChangeAspect="1"/>
          </p:cNvPicPr>
          <p:nvPr/>
        </p:nvPicPr>
        <p:blipFill>
          <a:blip r:embed="rId3"/>
          <a:stretch>
            <a:fillRect/>
          </a:stretch>
        </p:blipFill>
        <p:spPr>
          <a:xfrm>
            <a:off x="1043608" y="1531229"/>
            <a:ext cx="7416824" cy="4783852"/>
          </a:xfrm>
          <a:prstGeom prst="rect">
            <a:avLst/>
          </a:prstGeom>
        </p:spPr>
      </p:pic>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21</a:t>
            </a:fld>
            <a:r>
              <a:rPr lang="fr-BE" smtClean="0"/>
              <a:t> -</a:t>
            </a:r>
            <a:endParaRPr lang="fr-BE" dirty="0"/>
          </a:p>
        </p:txBody>
      </p:sp>
    </p:spTree>
    <p:extLst>
      <p:ext uri="{BB962C8B-B14F-4D97-AF65-F5344CB8AC3E}">
        <p14:creationId xmlns:p14="http://schemas.microsoft.com/office/powerpoint/2010/main" val="3139318086"/>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Actie 1: GMD = EMD =&gt; </a:t>
            </a:r>
            <a:r>
              <a:rPr lang="nl-BE" dirty="0" err="1" smtClean="0"/>
              <a:t>SumEHR</a:t>
            </a:r>
            <a:endParaRPr lang="fr-BE" dirty="0"/>
          </a:p>
        </p:txBody>
      </p:sp>
      <p:sp>
        <p:nvSpPr>
          <p:cNvPr id="4099" name="Rectangle 3"/>
          <p:cNvSpPr>
            <a:spLocks noGrp="1" noChangeArrowheads="1"/>
          </p:cNvSpPr>
          <p:nvPr>
            <p:ph idx="1"/>
          </p:nvPr>
        </p:nvSpPr>
        <p:spPr/>
        <p:txBody>
          <a:bodyPr/>
          <a:lstStyle/>
          <a:p>
            <a:r>
              <a:rPr lang="fr-BE" dirty="0" err="1" smtClean="0"/>
              <a:t>Sumehr</a:t>
            </a:r>
            <a:r>
              <a:rPr lang="fr-BE" dirty="0" smtClean="0"/>
              <a:t> - </a:t>
            </a:r>
            <a:r>
              <a:rPr lang="fr-BE" dirty="0" err="1" smtClean="0"/>
              <a:t>structuur</a:t>
            </a:r>
            <a:endParaRPr lang="fr-BE" dirty="0" smtClean="0"/>
          </a:p>
          <a:p>
            <a:endParaRPr lang="fr-BE" dirty="0" smtClean="0"/>
          </a:p>
          <a:p>
            <a:endParaRPr lang="fr-BE" dirty="0" smtClean="0"/>
          </a:p>
          <a:p>
            <a:endParaRPr lang="fr-BE" dirty="0" smtClean="0"/>
          </a:p>
          <a:p>
            <a:pPr lvl="1"/>
            <a:endParaRPr lang="fr-BE" dirty="0" smtClean="0"/>
          </a:p>
          <a:p>
            <a:endParaRPr lang="fr-BE" dirty="0" smtClean="0"/>
          </a:p>
          <a:p>
            <a:endParaRPr lang="fr-BE" dirty="0" smtClean="0"/>
          </a:p>
          <a:p>
            <a:pPr lvl="1"/>
            <a:endParaRPr lang="fr-BE" dirty="0" smtClean="0"/>
          </a:p>
          <a:p>
            <a:pPr lvl="1"/>
            <a:endParaRPr lang="fr-BE" dirty="0" smtClean="0"/>
          </a:p>
          <a:p>
            <a:pPr lvl="1"/>
            <a:endParaRPr lang="fr-BE" dirty="0" smtClean="0"/>
          </a:p>
          <a:p>
            <a:endParaRPr lang="fr-BE" dirty="0" smtClean="0"/>
          </a:p>
          <a:p>
            <a:endParaRPr lang="fr-BE" dirty="0" smtClean="0"/>
          </a:p>
          <a:p>
            <a:endParaRPr lang="fr-BE" dirty="0" smtClean="0"/>
          </a:p>
          <a:p>
            <a:endParaRPr lang="fr-BE" dirty="0" smtClean="0"/>
          </a:p>
          <a:p>
            <a:pPr lvl="1"/>
            <a:endParaRPr lang="fr-BE" dirty="0" smtClean="0"/>
          </a:p>
          <a:p>
            <a:endParaRPr lang="fr-BE" dirty="0" smtClean="0"/>
          </a:p>
        </p:txBody>
      </p:sp>
      <p:sp>
        <p:nvSpPr>
          <p:cNvPr id="7" name="Date Placeholder 6"/>
          <p:cNvSpPr>
            <a:spLocks noGrp="1"/>
          </p:cNvSpPr>
          <p:nvPr>
            <p:ph type="dt" sz="half" idx="2"/>
          </p:nvPr>
        </p:nvSpPr>
        <p:spPr/>
        <p:txBody>
          <a:bodyPr/>
          <a:lstStyle/>
          <a:p>
            <a:r>
              <a:rPr lang="fr-FR" smtClean="0"/>
              <a:t>21/04/2018</a:t>
            </a:r>
            <a:endParaRPr lang="fr-BE" dirty="0"/>
          </a:p>
        </p:txBody>
      </p:sp>
      <p:pic>
        <p:nvPicPr>
          <p:cNvPr id="2050" name="Picture 2" descr="Résultat de recherche d'images pour &quot;sumehr&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628800"/>
            <a:ext cx="7946235" cy="446975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22</a:t>
            </a:fld>
            <a:r>
              <a:rPr lang="fr-BE" smtClean="0"/>
              <a:t> -</a:t>
            </a:r>
            <a:endParaRPr lang="fr-BE" dirty="0"/>
          </a:p>
        </p:txBody>
      </p:sp>
    </p:spTree>
    <p:extLst>
      <p:ext uri="{BB962C8B-B14F-4D97-AF65-F5344CB8AC3E}">
        <p14:creationId xmlns:p14="http://schemas.microsoft.com/office/powerpoint/2010/main" val="3888247839"/>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Actiepunt 2: ziekenhuis-EPD</a:t>
            </a:r>
            <a:endParaRPr lang="nl-BE" dirty="0"/>
          </a:p>
        </p:txBody>
      </p:sp>
      <p:sp>
        <p:nvSpPr>
          <p:cNvPr id="4099" name="Rectangle 3"/>
          <p:cNvSpPr>
            <a:spLocks noGrp="1" noChangeArrowheads="1"/>
          </p:cNvSpPr>
          <p:nvPr>
            <p:ph idx="1"/>
          </p:nvPr>
        </p:nvSpPr>
        <p:spPr/>
        <p:txBody>
          <a:bodyPr/>
          <a:lstStyle/>
          <a:p>
            <a:r>
              <a:rPr lang="nl-BE" dirty="0" smtClean="0"/>
              <a:t>Geïntegreerd EPD is een noodzakelijke tool</a:t>
            </a:r>
          </a:p>
          <a:p>
            <a:pPr lvl="1"/>
            <a:r>
              <a:rPr lang="nl-BE" dirty="0" smtClean="0"/>
              <a:t>voor een betere kwaliteit/continuïteit van de zorg</a:t>
            </a:r>
          </a:p>
          <a:p>
            <a:pPr lvl="1"/>
            <a:r>
              <a:rPr lang="nl-BE" dirty="0" smtClean="0"/>
              <a:t>op het vlak van de administratieve vereenvoudiging (</a:t>
            </a:r>
            <a:r>
              <a:rPr lang="nl-BE" dirty="0" err="1" smtClean="0"/>
              <a:t>paperless</a:t>
            </a:r>
            <a:r>
              <a:rPr lang="nl-BE" dirty="0" smtClean="0"/>
              <a:t>)</a:t>
            </a:r>
          </a:p>
          <a:p>
            <a:pPr lvl="1"/>
            <a:r>
              <a:rPr lang="nl-BE" dirty="0" smtClean="0"/>
              <a:t>voor een vermindering van de kosten (vermijden van overtollige onderzoeken)</a:t>
            </a:r>
          </a:p>
          <a:p>
            <a:pPr lvl="1"/>
            <a:r>
              <a:rPr lang="nl-BE" dirty="0" smtClean="0"/>
              <a:t>inzake beleidsondersteuning voor de overheden en ziekenhuizen </a:t>
            </a:r>
          </a:p>
          <a:p>
            <a:r>
              <a:rPr lang="nl-BE" dirty="0" smtClean="0"/>
              <a:t>Geïntegreerd EPD moet overal (intra- en extra-</a:t>
            </a:r>
            <a:r>
              <a:rPr lang="nl-BE" dirty="0" err="1" smtClean="0"/>
              <a:t>muros</a:t>
            </a:r>
            <a:r>
              <a:rPr lang="nl-BE" dirty="0" smtClean="0"/>
              <a:t>) en op elk ogenblik de (para)medische relevante gegevens over een patiënt (raadpleging, hospitalisatie, spoedopname) bevatten</a:t>
            </a:r>
          </a:p>
          <a:p>
            <a:endParaRPr lang="nl-BE" dirty="0" smtClean="0"/>
          </a:p>
          <a:p>
            <a:endParaRPr lang="fr-BE" dirty="0" smtClean="0"/>
          </a:p>
          <a:p>
            <a:pPr lvl="2"/>
            <a:endParaRPr lang="fr-BE" dirty="0" smtClean="0"/>
          </a:p>
          <a:p>
            <a:pPr lvl="2"/>
            <a:endParaRPr lang="fr-BE" dirty="0" smtClean="0"/>
          </a:p>
          <a:p>
            <a:endParaRPr lang="fr-FR" dirty="0" smtClean="0"/>
          </a:p>
          <a:p>
            <a:endParaRPr lang="fr-FR" dirty="0" smtClean="0"/>
          </a:p>
          <a:p>
            <a:endParaRPr lang="fr-FR" dirty="0" smtClean="0"/>
          </a:p>
          <a:p>
            <a:endParaRPr lang="fr-FR" dirty="0" smtClean="0"/>
          </a:p>
          <a:p>
            <a:pPr lvl="1"/>
            <a:endParaRPr lang="fr-BE" dirty="0" smtClean="0"/>
          </a:p>
          <a:p>
            <a:endParaRPr lang="fr-BE" dirty="0" smtClean="0"/>
          </a:p>
        </p:txBody>
      </p:sp>
      <p:sp>
        <p:nvSpPr>
          <p:cNvPr id="3" name="Date Placeholder 2"/>
          <p:cNvSpPr>
            <a:spLocks noGrp="1"/>
          </p:cNvSpPr>
          <p:nvPr>
            <p:ph type="dt" sz="half" idx="2"/>
          </p:nvPr>
        </p:nvSpPr>
        <p:spPr/>
        <p:txBody>
          <a:bodyPr/>
          <a:lstStyle/>
          <a:p>
            <a:r>
              <a:rPr lang="fr-FR" smtClean="0"/>
              <a:t>21/04/2018</a:t>
            </a:r>
            <a:endParaRPr lang="nl-BE"/>
          </a:p>
        </p:txBody>
      </p:sp>
      <p:sp>
        <p:nvSpPr>
          <p:cNvPr id="10" name="Slide Number Placeholder 9"/>
          <p:cNvSpPr>
            <a:spLocks noGrp="1"/>
          </p:cNvSpPr>
          <p:nvPr>
            <p:ph type="sldNum" sz="quarter" idx="4"/>
          </p:nvPr>
        </p:nvSpPr>
        <p:spPr/>
        <p:txBody>
          <a:bodyPr/>
          <a:lstStyle/>
          <a:p>
            <a:r>
              <a:rPr lang="fr-BE" smtClean="0"/>
              <a:t>- </a:t>
            </a:r>
            <a:fld id="{30A9230E-FFBB-4CCB-ABD7-198084EDE768}" type="slidenum">
              <a:rPr lang="fr-BE" smtClean="0"/>
              <a:pPr/>
              <a:t>23</a:t>
            </a:fld>
            <a:r>
              <a:rPr lang="fr-BE" smtClean="0"/>
              <a:t> -</a:t>
            </a:r>
            <a:endParaRPr lang="fr-BE" dirty="0"/>
          </a:p>
        </p:txBody>
      </p:sp>
    </p:spTree>
    <p:extLst>
      <p:ext uri="{BB962C8B-B14F-4D97-AF65-F5344CB8AC3E}">
        <p14:creationId xmlns:p14="http://schemas.microsoft.com/office/powerpoint/2010/main" val="1909427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a:t>Actiepunt 2: ziekenhuis-EPD</a:t>
            </a:r>
          </a:p>
        </p:txBody>
      </p:sp>
      <p:sp>
        <p:nvSpPr>
          <p:cNvPr id="4099" name="Rectangle 3"/>
          <p:cNvSpPr>
            <a:spLocks noGrp="1" noChangeArrowheads="1"/>
          </p:cNvSpPr>
          <p:nvPr>
            <p:ph idx="1"/>
          </p:nvPr>
        </p:nvSpPr>
        <p:spPr/>
        <p:txBody>
          <a:bodyPr>
            <a:normAutofit/>
          </a:bodyPr>
          <a:lstStyle/>
          <a:p>
            <a:r>
              <a:rPr lang="nl-BE" dirty="0" smtClean="0"/>
              <a:t>Geïntegreerd </a:t>
            </a:r>
            <a:r>
              <a:rPr lang="nl-BE" dirty="0"/>
              <a:t>EPD = </a:t>
            </a:r>
            <a:r>
              <a:rPr lang="nl-BE" dirty="0" smtClean="0"/>
              <a:t>geheel van </a:t>
            </a:r>
            <a:r>
              <a:rPr lang="nl-BE" dirty="0" err="1"/>
              <a:t>interoperabele</a:t>
            </a:r>
            <a:r>
              <a:rPr lang="nl-BE" dirty="0"/>
              <a:t> </a:t>
            </a:r>
            <a:r>
              <a:rPr lang="nl-BE" dirty="0" smtClean="0"/>
              <a:t>systemen met</a:t>
            </a:r>
            <a:endParaRPr lang="nl-BE" dirty="0"/>
          </a:p>
          <a:p>
            <a:pPr lvl="1"/>
            <a:r>
              <a:rPr lang="nl-BE" dirty="0" smtClean="0"/>
              <a:t>klinische gegevens over patiënten</a:t>
            </a:r>
            <a:endParaRPr lang="nl-BE" dirty="0"/>
          </a:p>
          <a:p>
            <a:pPr lvl="1"/>
            <a:r>
              <a:rPr lang="nl-BE" dirty="0"/>
              <a:t>zorggegevens </a:t>
            </a:r>
            <a:r>
              <a:rPr lang="nl-BE" dirty="0" smtClean="0"/>
              <a:t>over </a:t>
            </a:r>
            <a:r>
              <a:rPr lang="nl-BE" dirty="0"/>
              <a:t>patiënten (medisch, verpleegkundige) </a:t>
            </a:r>
          </a:p>
          <a:p>
            <a:pPr lvl="1"/>
            <a:r>
              <a:rPr lang="nl-BE" dirty="0"/>
              <a:t>gegevens inzake facturatie, </a:t>
            </a:r>
            <a:r>
              <a:rPr lang="nl-BE" dirty="0" err="1"/>
              <a:t>tarificatie</a:t>
            </a:r>
            <a:r>
              <a:rPr lang="nl-BE" dirty="0"/>
              <a:t>, terugbetaling</a:t>
            </a:r>
          </a:p>
          <a:p>
            <a:pPr lvl="1"/>
            <a:r>
              <a:rPr lang="nl-BE" dirty="0"/>
              <a:t>administratieve </a:t>
            </a:r>
            <a:r>
              <a:rPr lang="nl-BE" dirty="0" smtClean="0"/>
              <a:t>gegevens</a:t>
            </a:r>
            <a:endParaRPr lang="nl-BE" dirty="0"/>
          </a:p>
          <a:p>
            <a:pPr lvl="1"/>
            <a:r>
              <a:rPr lang="nl-BE" dirty="0"/>
              <a:t>beheer van de planning van de raadplegingen, het operatiekwartier, ...</a:t>
            </a:r>
          </a:p>
          <a:p>
            <a:pPr lvl="1"/>
            <a:r>
              <a:rPr lang="nl-BE" dirty="0"/>
              <a:t>hoteldienst</a:t>
            </a:r>
          </a:p>
          <a:p>
            <a:pPr lvl="1"/>
            <a:r>
              <a:rPr lang="nl-BE" dirty="0"/>
              <a:t>enz</a:t>
            </a:r>
            <a:r>
              <a:rPr lang="nl-BE" dirty="0" smtClean="0"/>
              <a:t>.</a:t>
            </a:r>
            <a:endParaRPr lang="fr-BE" dirty="0" smtClean="0"/>
          </a:p>
          <a:p>
            <a:pPr lvl="2"/>
            <a:endParaRPr lang="fr-BE" dirty="0" smtClean="0"/>
          </a:p>
          <a:p>
            <a:pPr lvl="2"/>
            <a:endParaRPr lang="fr-BE" dirty="0" smtClean="0"/>
          </a:p>
          <a:p>
            <a:endParaRPr lang="fr-FR" dirty="0" smtClean="0"/>
          </a:p>
          <a:p>
            <a:endParaRPr lang="fr-FR" dirty="0" smtClean="0"/>
          </a:p>
          <a:p>
            <a:endParaRPr lang="fr-FR" dirty="0" smtClean="0"/>
          </a:p>
          <a:p>
            <a:endParaRPr lang="fr-FR" dirty="0" smtClean="0"/>
          </a:p>
          <a:p>
            <a:pPr lvl="1"/>
            <a:endParaRPr lang="fr-BE" dirty="0" smtClean="0"/>
          </a:p>
          <a:p>
            <a:endParaRPr lang="fr-BE" dirty="0" smtClean="0"/>
          </a:p>
        </p:txBody>
      </p:sp>
      <p:sp>
        <p:nvSpPr>
          <p:cNvPr id="3" name="Date Placeholder 2"/>
          <p:cNvSpPr>
            <a:spLocks noGrp="1"/>
          </p:cNvSpPr>
          <p:nvPr>
            <p:ph type="dt" sz="half" idx="2"/>
          </p:nvPr>
        </p:nvSpPr>
        <p:spPr>
          <a:xfrm>
            <a:off x="457200" y="6448425"/>
            <a:ext cx="2133600" cy="365125"/>
          </a:xfrm>
        </p:spPr>
        <p:txBody>
          <a:bodyPr/>
          <a:lstStyle/>
          <a:p>
            <a:r>
              <a:rPr lang="fr-FR" smtClean="0"/>
              <a:t>21/04/2018</a:t>
            </a:r>
            <a:endParaRPr lang="nl-BE"/>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24</a:t>
            </a:fld>
            <a:r>
              <a:rPr lang="fr-BE" smtClean="0"/>
              <a:t> -</a:t>
            </a:r>
            <a:endParaRPr lang="fr-BE" dirty="0"/>
          </a:p>
        </p:txBody>
      </p:sp>
    </p:spTree>
    <p:extLst>
      <p:ext uri="{BB962C8B-B14F-4D97-AF65-F5344CB8AC3E}">
        <p14:creationId xmlns:p14="http://schemas.microsoft.com/office/powerpoint/2010/main" val="2845990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Actiepunt 2: ziekenhuis-EPD</a:t>
            </a:r>
            <a:endParaRPr lang="nl-BE" dirty="0"/>
          </a:p>
        </p:txBody>
      </p:sp>
      <p:sp>
        <p:nvSpPr>
          <p:cNvPr id="4099" name="Rectangle 3"/>
          <p:cNvSpPr>
            <a:spLocks noGrp="1" noChangeArrowheads="1"/>
          </p:cNvSpPr>
          <p:nvPr>
            <p:ph idx="1"/>
          </p:nvPr>
        </p:nvSpPr>
        <p:spPr/>
        <p:txBody>
          <a:bodyPr>
            <a:normAutofit lnSpcReduction="10000"/>
          </a:bodyPr>
          <a:lstStyle/>
          <a:p>
            <a:r>
              <a:rPr lang="nl-BE" dirty="0" smtClean="0"/>
              <a:t>Vereenvoudiging van de vorige IT-financieringswijze in 3 delen</a:t>
            </a:r>
          </a:p>
          <a:p>
            <a:r>
              <a:rPr lang="nl-BE" dirty="0" smtClean="0"/>
              <a:t>Fasering maar de “goede leerlingen” belonen</a:t>
            </a:r>
          </a:p>
          <a:p>
            <a:r>
              <a:rPr lang="nl-BE" dirty="0" smtClean="0"/>
              <a:t>Onmogelijk en denkbeeldig om voor alle ziekenhuizen (grootte, type personeel, enz.) de inhoud/de rubrieken van een zelfde EPD te definiëren </a:t>
            </a:r>
          </a:p>
          <a:p>
            <a:r>
              <a:rPr lang="nl-BE" dirty="0" smtClean="0"/>
              <a:t>Werken op basis van functionaliteiten/te bereiken doelen (resultaatverbintenis)</a:t>
            </a:r>
          </a:p>
          <a:p>
            <a:r>
              <a:rPr lang="nl-BE" dirty="0" smtClean="0"/>
              <a:t>Gebruik van de diensten met toegevoegde waarde inzake </a:t>
            </a:r>
            <a:r>
              <a:rPr lang="nl-BE" dirty="0" err="1" smtClean="0"/>
              <a:t>eGezondheid</a:t>
            </a:r>
            <a:r>
              <a:rPr lang="nl-BE" dirty="0"/>
              <a:t> </a:t>
            </a:r>
            <a:r>
              <a:rPr lang="nl-BE" dirty="0" smtClean="0"/>
              <a:t>(</a:t>
            </a:r>
            <a:r>
              <a:rPr lang="nl-BE" dirty="0" err="1" smtClean="0"/>
              <a:t>Belgian</a:t>
            </a:r>
            <a:r>
              <a:rPr lang="nl-BE" dirty="0" smtClean="0"/>
              <a:t> </a:t>
            </a:r>
            <a:r>
              <a:rPr lang="nl-BE" dirty="0" err="1"/>
              <a:t>Meaningful</a:t>
            </a:r>
            <a:r>
              <a:rPr lang="nl-BE" dirty="0"/>
              <a:t> </a:t>
            </a:r>
            <a:r>
              <a:rPr lang="nl-BE" dirty="0" err="1"/>
              <a:t>Use</a:t>
            </a:r>
            <a:r>
              <a:rPr lang="nl-BE" dirty="0"/>
              <a:t> Criteria (BMUC</a:t>
            </a:r>
            <a:r>
              <a:rPr lang="nl-BE" dirty="0" smtClean="0"/>
              <a:t>))</a:t>
            </a:r>
            <a:endParaRPr lang="fr-FR" dirty="0" smtClean="0"/>
          </a:p>
          <a:p>
            <a:pPr lvl="2"/>
            <a:endParaRPr lang="fr-BE" dirty="0" smtClean="0"/>
          </a:p>
          <a:p>
            <a:pPr lvl="2"/>
            <a:endParaRPr lang="fr-BE" dirty="0" smtClean="0"/>
          </a:p>
          <a:p>
            <a:endParaRPr lang="fr-FR" dirty="0" smtClean="0"/>
          </a:p>
          <a:p>
            <a:endParaRPr lang="fr-FR" dirty="0" smtClean="0"/>
          </a:p>
          <a:p>
            <a:endParaRPr lang="fr-FR" dirty="0" smtClean="0"/>
          </a:p>
          <a:p>
            <a:endParaRPr lang="fr-FR" dirty="0" smtClean="0"/>
          </a:p>
          <a:p>
            <a:pPr lvl="1"/>
            <a:endParaRPr lang="fr-BE" dirty="0" smtClean="0"/>
          </a:p>
          <a:p>
            <a:endParaRPr lang="fr-BE" dirty="0" smtClean="0"/>
          </a:p>
        </p:txBody>
      </p:sp>
      <p:sp>
        <p:nvSpPr>
          <p:cNvPr id="3" name="Date Placeholder 2"/>
          <p:cNvSpPr>
            <a:spLocks noGrp="1"/>
          </p:cNvSpPr>
          <p:nvPr>
            <p:ph type="dt" sz="half" idx="2"/>
          </p:nvPr>
        </p:nvSpPr>
        <p:spPr/>
        <p:txBody>
          <a:bodyPr/>
          <a:lstStyle/>
          <a:p>
            <a:r>
              <a:rPr lang="fr-FR" smtClean="0"/>
              <a:t>21/04/2018</a:t>
            </a:r>
            <a:endParaRPr lang="nl-BE"/>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25</a:t>
            </a:fld>
            <a:r>
              <a:rPr lang="fr-BE" smtClean="0"/>
              <a:t> -</a:t>
            </a:r>
            <a:endParaRPr lang="fr-BE" dirty="0"/>
          </a:p>
        </p:txBody>
      </p:sp>
    </p:spTree>
    <p:extLst>
      <p:ext uri="{BB962C8B-B14F-4D97-AF65-F5344CB8AC3E}">
        <p14:creationId xmlns:p14="http://schemas.microsoft.com/office/powerpoint/2010/main" val="1213667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a:t>Actiepunt 2: ziekenhuis-EPD</a:t>
            </a:r>
          </a:p>
        </p:txBody>
      </p:sp>
      <p:sp>
        <p:nvSpPr>
          <p:cNvPr id="3" name="Content Placeholder 2"/>
          <p:cNvSpPr>
            <a:spLocks noGrp="1"/>
          </p:cNvSpPr>
          <p:nvPr>
            <p:ph idx="1"/>
          </p:nvPr>
        </p:nvSpPr>
        <p:spPr/>
        <p:txBody>
          <a:bodyPr/>
          <a:lstStyle/>
          <a:p>
            <a:pPr lvl="2"/>
            <a:endParaRPr lang="fr-BE" dirty="0" smtClean="0"/>
          </a:p>
          <a:p>
            <a:endParaRPr lang="fr-BE" dirty="0" smtClean="0"/>
          </a:p>
          <a:p>
            <a:endParaRPr lang="fr-BE" dirty="0"/>
          </a:p>
        </p:txBody>
      </p:sp>
      <p:sp>
        <p:nvSpPr>
          <p:cNvPr id="4" name="Date Placeholder 3"/>
          <p:cNvSpPr>
            <a:spLocks noGrp="1"/>
          </p:cNvSpPr>
          <p:nvPr>
            <p:ph type="dt" sz="half" idx="2"/>
          </p:nvPr>
        </p:nvSpPr>
        <p:spPr>
          <a:xfrm>
            <a:off x="457200" y="6448425"/>
            <a:ext cx="2133600" cy="365125"/>
          </a:xfrm>
        </p:spPr>
        <p:txBody>
          <a:bodyPr/>
          <a:lstStyle/>
          <a:p>
            <a:r>
              <a:rPr lang="fr-FR" smtClean="0"/>
              <a:t>21/04/2018</a:t>
            </a:r>
            <a:endParaRPr lang="nl-BE"/>
          </a:p>
        </p:txBody>
      </p:sp>
      <p:grpSp>
        <p:nvGrpSpPr>
          <p:cNvPr id="6" name="Group 6"/>
          <p:cNvGrpSpPr>
            <a:grpSpLocks/>
          </p:cNvGrpSpPr>
          <p:nvPr/>
        </p:nvGrpSpPr>
        <p:grpSpPr bwMode="auto">
          <a:xfrm>
            <a:off x="822698" y="1265237"/>
            <a:ext cx="7709742" cy="4540027"/>
            <a:chOff x="1562100" y="1810554"/>
            <a:chExt cx="8352928" cy="4082247"/>
          </a:xfrm>
        </p:grpSpPr>
        <p:sp>
          <p:nvSpPr>
            <p:cNvPr id="7" name="Pentagon 6"/>
            <p:cNvSpPr/>
            <p:nvPr/>
          </p:nvSpPr>
          <p:spPr>
            <a:xfrm>
              <a:off x="1562100" y="4143267"/>
              <a:ext cx="8352928" cy="853241"/>
            </a:xfrm>
            <a:prstGeom prst="homePlate">
              <a:avLst/>
            </a:prstGeom>
            <a:solidFill>
              <a:srgbClr val="008EC0"/>
            </a:solidFill>
            <a:ln>
              <a:solidFill>
                <a:srgbClr val="008EC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defRPr/>
              </a:pPr>
              <a:endParaRPr lang="en-US" sz="1500"/>
            </a:p>
          </p:txBody>
        </p:sp>
        <p:cxnSp>
          <p:nvCxnSpPr>
            <p:cNvPr id="8" name="Elbow Connector 7"/>
            <p:cNvCxnSpPr/>
            <p:nvPr/>
          </p:nvCxnSpPr>
          <p:spPr>
            <a:xfrm flipV="1">
              <a:off x="3066585" y="3290026"/>
              <a:ext cx="69976" cy="835627"/>
            </a:xfrm>
            <a:prstGeom prst="bentConnector3">
              <a:avLst>
                <a:gd name="adj1" fmla="val 48337"/>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flipV="1">
              <a:off x="4631838" y="2636397"/>
              <a:ext cx="73659" cy="1477514"/>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flipV="1">
              <a:off x="6412544" y="3430928"/>
              <a:ext cx="69976" cy="765176"/>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Elbow Connector 10"/>
            <p:cNvCxnSpPr/>
            <p:nvPr/>
          </p:nvCxnSpPr>
          <p:spPr>
            <a:xfrm flipV="1">
              <a:off x="7977797" y="2542462"/>
              <a:ext cx="68135" cy="1708437"/>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110781" y="4961282"/>
              <a:ext cx="0" cy="3385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74192" y="4961282"/>
              <a:ext cx="0" cy="3385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456739" y="4961282"/>
              <a:ext cx="0" cy="3385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034883" y="4928012"/>
              <a:ext cx="0" cy="3365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Box 22"/>
            <p:cNvSpPr txBox="1"/>
            <p:nvPr/>
          </p:nvSpPr>
          <p:spPr>
            <a:xfrm>
              <a:off x="2460740" y="5354633"/>
              <a:ext cx="1071738" cy="512727"/>
            </a:xfrm>
            <a:prstGeom prst="rect">
              <a:avLst/>
            </a:prstGeom>
            <a:noFill/>
            <a:ln>
              <a:noFill/>
            </a:ln>
            <a:effectLst/>
          </p:spPr>
          <p:txBody>
            <a:bodyPr wrap="none" lIns="68580" tIns="34290" rIns="68580" bIns="34290"/>
            <a:lstStyle/>
            <a:p>
              <a:pPr algn="ctr">
                <a:lnSpc>
                  <a:spcPct val="107000"/>
                </a:lnSpc>
                <a:spcAft>
                  <a:spcPts val="600"/>
                </a:spcAft>
                <a:defRPr/>
              </a:pPr>
              <a:r>
                <a:rPr lang="nl-BE" sz="140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2016/07</a:t>
              </a:r>
            </a:p>
          </p:txBody>
        </p:sp>
        <p:sp>
          <p:nvSpPr>
            <p:cNvPr id="17" name="Text Box 27"/>
            <p:cNvSpPr txBox="1"/>
            <p:nvPr/>
          </p:nvSpPr>
          <p:spPr>
            <a:xfrm>
              <a:off x="4083079" y="5376160"/>
              <a:ext cx="1071738" cy="516641"/>
            </a:xfrm>
            <a:prstGeom prst="rect">
              <a:avLst/>
            </a:prstGeom>
            <a:noFill/>
            <a:ln>
              <a:noFill/>
            </a:ln>
            <a:effectLst/>
          </p:spPr>
          <p:txBody>
            <a:bodyPr wrap="none" lIns="68580" tIns="34290" rIns="68580" bIns="34290"/>
            <a:lstStyle/>
            <a:p>
              <a:pPr algn="ctr">
                <a:lnSpc>
                  <a:spcPct val="107000"/>
                </a:lnSpc>
                <a:spcAft>
                  <a:spcPts val="600"/>
                </a:spcAft>
                <a:defRPr/>
              </a:pPr>
              <a:r>
                <a:rPr lang="nl-BE" sz="140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2017/06</a:t>
              </a:r>
            </a:p>
          </p:txBody>
        </p:sp>
        <p:sp>
          <p:nvSpPr>
            <p:cNvPr id="18" name="Text Box 28"/>
            <p:cNvSpPr txBox="1"/>
            <p:nvPr/>
          </p:nvSpPr>
          <p:spPr>
            <a:xfrm>
              <a:off x="5983481" y="5372246"/>
              <a:ext cx="1073579" cy="514683"/>
            </a:xfrm>
            <a:prstGeom prst="rect">
              <a:avLst/>
            </a:prstGeom>
            <a:noFill/>
            <a:ln>
              <a:noFill/>
            </a:ln>
            <a:effectLst/>
          </p:spPr>
          <p:txBody>
            <a:bodyPr wrap="none" lIns="68580" tIns="34290" rIns="68580" bIns="34290"/>
            <a:lstStyle/>
            <a:p>
              <a:pPr algn="ctr">
                <a:lnSpc>
                  <a:spcPct val="107000"/>
                </a:lnSpc>
                <a:spcAft>
                  <a:spcPts val="600"/>
                </a:spcAft>
                <a:defRPr/>
              </a:pPr>
              <a:r>
                <a:rPr lang="nl-BE" sz="140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2018/01</a:t>
              </a:r>
            </a:p>
          </p:txBody>
        </p:sp>
        <p:sp>
          <p:nvSpPr>
            <p:cNvPr id="19" name="Text Box 29"/>
            <p:cNvSpPr txBox="1"/>
            <p:nvPr/>
          </p:nvSpPr>
          <p:spPr>
            <a:xfrm>
              <a:off x="7513745" y="5372246"/>
              <a:ext cx="1071738" cy="514683"/>
            </a:xfrm>
            <a:prstGeom prst="rect">
              <a:avLst/>
            </a:prstGeom>
            <a:noFill/>
            <a:ln>
              <a:noFill/>
            </a:ln>
            <a:effectLst/>
          </p:spPr>
          <p:txBody>
            <a:bodyPr wrap="none" lIns="68580" tIns="34290" rIns="68580" bIns="34290"/>
            <a:lstStyle/>
            <a:p>
              <a:pPr algn="ctr">
                <a:lnSpc>
                  <a:spcPct val="107000"/>
                </a:lnSpc>
                <a:spcAft>
                  <a:spcPts val="600"/>
                </a:spcAft>
                <a:defRPr/>
              </a:pPr>
              <a:r>
                <a:rPr lang="nl-BE" sz="140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2019/01</a:t>
              </a:r>
            </a:p>
          </p:txBody>
        </p:sp>
        <p:sp>
          <p:nvSpPr>
            <p:cNvPr id="20" name="Text Box 31"/>
            <p:cNvSpPr txBox="1"/>
            <p:nvPr/>
          </p:nvSpPr>
          <p:spPr>
            <a:xfrm>
              <a:off x="2077713" y="2781213"/>
              <a:ext cx="1830426" cy="514683"/>
            </a:xfrm>
            <a:prstGeom prst="rect">
              <a:avLst/>
            </a:prstGeom>
            <a:noFill/>
            <a:ln>
              <a:noFill/>
            </a:ln>
            <a:effectLst/>
          </p:spPr>
          <p:txBody>
            <a:bodyPr wrap="none" lIns="68580" tIns="34290" rIns="68580" bIns="34290"/>
            <a:lstStyle/>
            <a:p>
              <a:pPr algn="ctr">
                <a:lnSpc>
                  <a:spcPct val="107000"/>
                </a:lnSpc>
                <a:spcAft>
                  <a:spcPts val="600"/>
                </a:spcAft>
                <a:defRPr/>
              </a:pPr>
              <a:r>
                <a:rPr lang="nl-BE" sz="160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Plan van Aanpak</a:t>
              </a:r>
            </a:p>
          </p:txBody>
        </p:sp>
        <p:sp>
          <p:nvSpPr>
            <p:cNvPr id="21" name="Text Box 32"/>
            <p:cNvSpPr txBox="1"/>
            <p:nvPr/>
          </p:nvSpPr>
          <p:spPr>
            <a:xfrm>
              <a:off x="3657698" y="1910359"/>
              <a:ext cx="2093757" cy="444234"/>
            </a:xfrm>
            <a:prstGeom prst="rect">
              <a:avLst/>
            </a:prstGeom>
            <a:noFill/>
            <a:ln>
              <a:noFill/>
            </a:ln>
            <a:effectLst/>
          </p:spPr>
          <p:txBody>
            <a:bodyPr lIns="68580" tIns="34290" rIns="68580" bIns="34290"/>
            <a:lstStyle/>
            <a:p>
              <a:pPr algn="ctr">
                <a:lnSpc>
                  <a:spcPct val="107000"/>
                </a:lnSpc>
                <a:spcAft>
                  <a:spcPts val="600"/>
                </a:spcAft>
                <a:defRPr/>
              </a:pPr>
              <a:r>
                <a:rPr lang="nl-BE" sz="160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Contract of Actieplan</a:t>
              </a:r>
            </a:p>
          </p:txBody>
        </p:sp>
        <p:sp>
          <p:nvSpPr>
            <p:cNvPr id="22" name="Text Box 33"/>
            <p:cNvSpPr txBox="1"/>
            <p:nvPr/>
          </p:nvSpPr>
          <p:spPr>
            <a:xfrm>
              <a:off x="5327916" y="2534634"/>
              <a:ext cx="2093756" cy="1050894"/>
            </a:xfrm>
            <a:prstGeom prst="rect">
              <a:avLst/>
            </a:prstGeom>
            <a:noFill/>
            <a:ln>
              <a:noFill/>
            </a:ln>
            <a:effectLst/>
          </p:spPr>
          <p:txBody>
            <a:bodyPr lIns="68580" tIns="34290" rIns="68580" bIns="34290"/>
            <a:lstStyle/>
            <a:p>
              <a:pPr algn="ctr">
                <a:lnSpc>
                  <a:spcPct val="107000"/>
                </a:lnSpc>
                <a:spcAft>
                  <a:spcPts val="600"/>
                </a:spcAft>
                <a:defRPr/>
              </a:pPr>
              <a:r>
                <a:rPr lang="nl-BE" sz="140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Opstart</a:t>
              </a:r>
            </a:p>
            <a:p>
              <a:pPr algn="ctr">
                <a:lnSpc>
                  <a:spcPct val="107000"/>
                </a:lnSpc>
                <a:spcAft>
                  <a:spcPts val="600"/>
                </a:spcAft>
                <a:defRPr/>
              </a:pPr>
              <a:r>
                <a:rPr lang="nl-BE" sz="140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Meaningful Use Model</a:t>
              </a:r>
            </a:p>
          </p:txBody>
        </p:sp>
        <p:sp>
          <p:nvSpPr>
            <p:cNvPr id="23" name="Text Box 34"/>
            <p:cNvSpPr txBox="1"/>
            <p:nvPr/>
          </p:nvSpPr>
          <p:spPr>
            <a:xfrm>
              <a:off x="6926316" y="1810554"/>
              <a:ext cx="2093756" cy="888466"/>
            </a:xfrm>
            <a:prstGeom prst="rect">
              <a:avLst/>
            </a:prstGeom>
            <a:noFill/>
            <a:ln>
              <a:noFill/>
            </a:ln>
            <a:effectLst/>
          </p:spPr>
          <p:txBody>
            <a:bodyPr lIns="68580" tIns="34290" rIns="68580" bIns="34290"/>
            <a:lstStyle/>
            <a:p>
              <a:pPr algn="ctr">
                <a:lnSpc>
                  <a:spcPct val="107000"/>
                </a:lnSpc>
                <a:spcAft>
                  <a:spcPts val="600"/>
                </a:spcAft>
                <a:defRPr/>
              </a:pPr>
              <a:r>
                <a:rPr lang="nl-BE" sz="160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Stap 1 Meaningful Use Model</a:t>
              </a:r>
            </a:p>
          </p:txBody>
        </p:sp>
      </p:grpSp>
      <p:sp>
        <p:nvSpPr>
          <p:cNvPr id="25" name="Slide Number Placeholder 24"/>
          <p:cNvSpPr>
            <a:spLocks noGrp="1"/>
          </p:cNvSpPr>
          <p:nvPr>
            <p:ph type="sldNum" sz="quarter" idx="4"/>
          </p:nvPr>
        </p:nvSpPr>
        <p:spPr/>
        <p:txBody>
          <a:bodyPr/>
          <a:lstStyle/>
          <a:p>
            <a:r>
              <a:rPr lang="fr-BE" smtClean="0"/>
              <a:t>- </a:t>
            </a:r>
            <a:fld id="{30A9230E-FFBB-4CCB-ABD7-198084EDE768}" type="slidenum">
              <a:rPr lang="fr-BE" smtClean="0"/>
              <a:pPr/>
              <a:t>26</a:t>
            </a:fld>
            <a:r>
              <a:rPr lang="fr-BE" smtClean="0"/>
              <a:t> -</a:t>
            </a:r>
            <a:endParaRPr lang="fr-BE" dirty="0"/>
          </a:p>
        </p:txBody>
      </p:sp>
    </p:spTree>
    <p:extLst>
      <p:ext uri="{BB962C8B-B14F-4D97-AF65-F5344CB8AC3E}">
        <p14:creationId xmlns:p14="http://schemas.microsoft.com/office/powerpoint/2010/main" val="21267799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a:t>Actiepunt 2: ziekenhuis-EPD</a:t>
            </a:r>
          </a:p>
        </p:txBody>
      </p:sp>
      <p:sp>
        <p:nvSpPr>
          <p:cNvPr id="4099" name="Rectangle 3"/>
          <p:cNvSpPr>
            <a:spLocks noGrp="1" noChangeArrowheads="1"/>
          </p:cNvSpPr>
          <p:nvPr>
            <p:ph idx="1"/>
          </p:nvPr>
        </p:nvSpPr>
        <p:spPr/>
        <p:txBody>
          <a:bodyPr/>
          <a:lstStyle/>
          <a:p>
            <a:r>
              <a:rPr lang="nl-BE" dirty="0"/>
              <a:t>BMUC – algemene ziekenhuizen</a:t>
            </a:r>
          </a:p>
          <a:p>
            <a:endParaRPr lang="fr-BE" dirty="0" smtClean="0"/>
          </a:p>
          <a:p>
            <a:endParaRPr lang="fr-BE" dirty="0" smtClean="0"/>
          </a:p>
          <a:p>
            <a:endParaRPr lang="fr-BE" dirty="0" smtClean="0"/>
          </a:p>
        </p:txBody>
      </p:sp>
      <p:sp>
        <p:nvSpPr>
          <p:cNvPr id="3" name="Date Placeholder 2"/>
          <p:cNvSpPr>
            <a:spLocks noGrp="1"/>
          </p:cNvSpPr>
          <p:nvPr>
            <p:ph type="dt" sz="half" idx="2"/>
          </p:nvPr>
        </p:nvSpPr>
        <p:spPr>
          <a:xfrm>
            <a:off x="457200" y="6448425"/>
            <a:ext cx="2133600" cy="365125"/>
          </a:xfrm>
        </p:spPr>
        <p:txBody>
          <a:bodyPr/>
          <a:lstStyle/>
          <a:p>
            <a:r>
              <a:rPr lang="fr-FR" smtClean="0"/>
              <a:t>21/04/2018</a:t>
            </a:r>
            <a:endParaRPr lang="nl-BE"/>
          </a:p>
        </p:txBody>
      </p:sp>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819746"/>
            <a:ext cx="7956820" cy="4489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4"/>
          </p:nvPr>
        </p:nvSpPr>
        <p:spPr/>
        <p:txBody>
          <a:bodyPr/>
          <a:lstStyle/>
          <a:p>
            <a:r>
              <a:rPr lang="fr-BE" smtClean="0"/>
              <a:t>- </a:t>
            </a:r>
            <a:fld id="{30A9230E-FFBB-4CCB-ABD7-198084EDE768}" type="slidenum">
              <a:rPr lang="fr-BE" smtClean="0"/>
              <a:pPr/>
              <a:t>27</a:t>
            </a:fld>
            <a:r>
              <a:rPr lang="fr-BE" smtClean="0"/>
              <a:t> -</a:t>
            </a:r>
            <a:endParaRPr lang="fr-BE" dirty="0"/>
          </a:p>
        </p:txBody>
      </p:sp>
    </p:spTree>
    <p:extLst>
      <p:ext uri="{BB962C8B-B14F-4D97-AF65-F5344CB8AC3E}">
        <p14:creationId xmlns:p14="http://schemas.microsoft.com/office/powerpoint/2010/main" val="2847979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a:t>Actiepunt 2: ziekenhuis-EPD</a:t>
            </a:r>
          </a:p>
        </p:txBody>
      </p:sp>
      <p:sp>
        <p:nvSpPr>
          <p:cNvPr id="4099" name="Rectangle 3"/>
          <p:cNvSpPr>
            <a:spLocks noGrp="1" noChangeArrowheads="1"/>
          </p:cNvSpPr>
          <p:nvPr>
            <p:ph idx="1"/>
          </p:nvPr>
        </p:nvSpPr>
        <p:spPr/>
        <p:txBody>
          <a:bodyPr/>
          <a:lstStyle/>
          <a:p>
            <a:endParaRPr lang="fr-FR" dirty="0" smtClean="0"/>
          </a:p>
          <a:p>
            <a:pPr lvl="2"/>
            <a:endParaRPr lang="fr-BE" dirty="0" smtClean="0"/>
          </a:p>
          <a:p>
            <a:endParaRPr lang="fr-FR" dirty="0" smtClean="0"/>
          </a:p>
          <a:p>
            <a:endParaRPr lang="fr-FR" dirty="0" smtClean="0"/>
          </a:p>
          <a:p>
            <a:endParaRPr lang="fr-FR" dirty="0" smtClean="0"/>
          </a:p>
          <a:p>
            <a:endParaRPr lang="fr-FR" dirty="0" smtClean="0"/>
          </a:p>
          <a:p>
            <a:pPr lvl="1"/>
            <a:endParaRPr lang="fr-BE" dirty="0" smtClean="0"/>
          </a:p>
          <a:p>
            <a:endParaRPr lang="fr-BE" dirty="0" smtClean="0"/>
          </a:p>
        </p:txBody>
      </p:sp>
      <p:sp>
        <p:nvSpPr>
          <p:cNvPr id="3" name="Date Placeholder 2"/>
          <p:cNvSpPr>
            <a:spLocks noGrp="1"/>
          </p:cNvSpPr>
          <p:nvPr>
            <p:ph type="dt" sz="half" idx="2"/>
          </p:nvPr>
        </p:nvSpPr>
        <p:spPr>
          <a:xfrm>
            <a:off x="457200" y="6448425"/>
            <a:ext cx="2133600" cy="365125"/>
          </a:xfrm>
        </p:spPr>
        <p:txBody>
          <a:bodyPr/>
          <a:lstStyle/>
          <a:p>
            <a:r>
              <a:rPr lang="fr-FR" smtClean="0"/>
              <a:t>21/04/2018</a:t>
            </a:r>
            <a:endParaRPr lang="nl-BE"/>
          </a:p>
        </p:txBody>
      </p:sp>
      <p:pic>
        <p:nvPicPr>
          <p:cNvPr id="6" name="Picture 2"/>
          <p:cNvPicPr>
            <a:picLocks noChangeAspect="1"/>
          </p:cNvPicPr>
          <p:nvPr/>
        </p:nvPicPr>
        <p:blipFill rotWithShape="1">
          <a:blip r:embed="rId3">
            <a:extLst>
              <a:ext uri="{28A0092B-C50C-407E-A947-70E740481C1C}">
                <a14:useLocalDpi xmlns:a14="http://schemas.microsoft.com/office/drawing/2010/main" val="0"/>
              </a:ext>
            </a:extLst>
          </a:blip>
          <a:srcRect l="1311" t="12297" r="1260" b="11341"/>
          <a:stretch/>
        </p:blipFill>
        <p:spPr bwMode="auto">
          <a:xfrm>
            <a:off x="611559" y="2060848"/>
            <a:ext cx="5688633"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a:xfrm>
            <a:off x="6215445" y="2276872"/>
            <a:ext cx="2921000" cy="3014662"/>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defRPr/>
            </a:pPr>
            <a:endParaRPr lang="nl-BE" dirty="0" smtClean="0"/>
          </a:p>
          <a:p>
            <a:pPr marL="457200" lvl="1" indent="0">
              <a:buFont typeface="Arial" panose="020B0604020202020204" pitchFamily="34" charset="0"/>
              <a:buNone/>
              <a:defRPr/>
            </a:pPr>
            <a:r>
              <a:rPr lang="nl-BE" dirty="0" err="1">
                <a:solidFill>
                  <a:schemeClr val="tx1">
                    <a:lumMod val="65000"/>
                    <a:lumOff val="35000"/>
                  </a:schemeClr>
                </a:solidFill>
              </a:rPr>
              <a:t>Early</a:t>
            </a:r>
            <a:r>
              <a:rPr lang="nl-BE" dirty="0">
                <a:solidFill>
                  <a:schemeClr val="tx1">
                    <a:lumMod val="65000"/>
                    <a:lumOff val="35000"/>
                  </a:schemeClr>
                </a:solidFill>
              </a:rPr>
              <a:t> Adopters Progressief Budget</a:t>
            </a:r>
          </a:p>
          <a:p>
            <a:pPr marL="457200" lvl="1" indent="0">
              <a:buFont typeface="Arial" panose="020B0604020202020204" pitchFamily="34" charset="0"/>
              <a:buNone/>
              <a:defRPr/>
            </a:pPr>
            <a:r>
              <a:rPr lang="nl-BE" dirty="0">
                <a:solidFill>
                  <a:schemeClr val="tx1">
                    <a:lumMod val="65000"/>
                    <a:lumOff val="35000"/>
                  </a:schemeClr>
                </a:solidFill>
              </a:rPr>
              <a:t>	van 0% naar 15%</a:t>
            </a:r>
          </a:p>
          <a:p>
            <a:pPr marL="457200" lvl="1" indent="0">
              <a:buFont typeface="Arial" panose="020B0604020202020204" pitchFamily="34" charset="0"/>
              <a:buNone/>
              <a:defRPr/>
            </a:pPr>
            <a:endParaRPr lang="nl-BE" dirty="0" smtClean="0">
              <a:solidFill>
                <a:schemeClr val="tx1">
                  <a:lumMod val="65000"/>
                  <a:lumOff val="35000"/>
                </a:schemeClr>
              </a:solidFill>
            </a:endParaRPr>
          </a:p>
          <a:p>
            <a:pPr marL="457200" lvl="1" indent="0">
              <a:buFont typeface="Arial" panose="020B0604020202020204" pitchFamily="34" charset="0"/>
              <a:buNone/>
              <a:defRPr/>
            </a:pPr>
            <a:r>
              <a:rPr lang="nl-BE" dirty="0">
                <a:solidFill>
                  <a:schemeClr val="tx1">
                    <a:lumMod val="65000"/>
                    <a:lumOff val="35000"/>
                  </a:schemeClr>
                </a:solidFill>
              </a:rPr>
              <a:t>Accelerator budget:</a:t>
            </a:r>
          </a:p>
          <a:p>
            <a:pPr marL="457200" lvl="1" indent="0">
              <a:buFont typeface="Arial" panose="020B0604020202020204" pitchFamily="34" charset="0"/>
              <a:buNone/>
              <a:defRPr/>
            </a:pPr>
            <a:r>
              <a:rPr lang="nl-BE" dirty="0">
                <a:solidFill>
                  <a:schemeClr val="tx1">
                    <a:lumMod val="65000"/>
                    <a:lumOff val="35000"/>
                  </a:schemeClr>
                </a:solidFill>
              </a:rPr>
              <a:t>	= evolutief</a:t>
            </a:r>
          </a:p>
          <a:p>
            <a:pPr marL="457200" lvl="1" indent="0">
              <a:buFont typeface="Arial" panose="020B0604020202020204" pitchFamily="34" charset="0"/>
              <a:buNone/>
              <a:defRPr/>
            </a:pPr>
            <a:endParaRPr lang="nl-BE" dirty="0" smtClean="0">
              <a:solidFill>
                <a:schemeClr val="tx1">
                  <a:lumMod val="65000"/>
                  <a:lumOff val="35000"/>
                </a:schemeClr>
              </a:solidFill>
            </a:endParaRPr>
          </a:p>
          <a:p>
            <a:pPr marL="457200" lvl="1" indent="0">
              <a:buFont typeface="Arial" panose="020B0604020202020204" pitchFamily="34" charset="0"/>
              <a:buNone/>
              <a:defRPr/>
            </a:pPr>
            <a:r>
              <a:rPr lang="nl-BE" dirty="0">
                <a:solidFill>
                  <a:schemeClr val="tx1">
                    <a:lumMod val="65000"/>
                    <a:lumOff val="35000"/>
                  </a:schemeClr>
                </a:solidFill>
              </a:rPr>
              <a:t>Sokkel per bed = degressief </a:t>
            </a:r>
          </a:p>
          <a:p>
            <a:pPr marL="457200" lvl="1" indent="0">
              <a:buFont typeface="Arial" panose="020B0604020202020204" pitchFamily="34" charset="0"/>
              <a:buNone/>
              <a:defRPr/>
            </a:pPr>
            <a:r>
              <a:rPr lang="nl-BE" dirty="0">
                <a:solidFill>
                  <a:schemeClr val="tx1">
                    <a:lumMod val="65000"/>
                    <a:lumOff val="35000"/>
                  </a:schemeClr>
                </a:solidFill>
              </a:rPr>
              <a:t>	van 25% naar 10%</a:t>
            </a:r>
          </a:p>
          <a:p>
            <a:pPr marL="457200" lvl="1" indent="0">
              <a:buFont typeface="Arial" panose="020B0604020202020204" pitchFamily="34" charset="0"/>
              <a:buNone/>
              <a:defRPr/>
            </a:pPr>
            <a:endParaRPr lang="nl-BE" dirty="0" smtClean="0">
              <a:solidFill>
                <a:schemeClr val="tx1">
                  <a:lumMod val="65000"/>
                  <a:lumOff val="35000"/>
                </a:schemeClr>
              </a:solidFill>
            </a:endParaRPr>
          </a:p>
          <a:p>
            <a:pPr marL="457200" lvl="1" indent="0">
              <a:buFont typeface="Arial" panose="020B0604020202020204" pitchFamily="34" charset="0"/>
              <a:buNone/>
              <a:defRPr/>
            </a:pPr>
            <a:r>
              <a:rPr lang="nl-BE" dirty="0">
                <a:solidFill>
                  <a:schemeClr val="tx1">
                    <a:lumMod val="65000"/>
                    <a:lumOff val="35000"/>
                  </a:schemeClr>
                </a:solidFill>
              </a:rPr>
              <a:t>Sokkel per ziekenhuis = degressief</a:t>
            </a:r>
          </a:p>
          <a:p>
            <a:pPr marL="457200" lvl="1" indent="0">
              <a:buFont typeface="Arial" panose="020B0604020202020204" pitchFamily="34" charset="0"/>
              <a:buNone/>
              <a:defRPr/>
            </a:pPr>
            <a:r>
              <a:rPr lang="nl-BE" dirty="0">
                <a:solidFill>
                  <a:schemeClr val="tx1">
                    <a:lumMod val="65000"/>
                    <a:lumOff val="35000"/>
                  </a:schemeClr>
                </a:solidFill>
              </a:rPr>
              <a:t>	van 20% naar 5%</a:t>
            </a:r>
          </a:p>
          <a:p>
            <a:pPr marL="457200" lvl="1" indent="0">
              <a:buFont typeface="Arial" panose="020B0604020202020204" pitchFamily="34" charset="0"/>
              <a:buNone/>
              <a:defRPr/>
            </a:pPr>
            <a:endParaRPr lang="nl-BE" dirty="0"/>
          </a:p>
        </p:txBody>
      </p:sp>
      <p:cxnSp>
        <p:nvCxnSpPr>
          <p:cNvPr id="8" name="Straight Connector 7"/>
          <p:cNvCxnSpPr/>
          <p:nvPr/>
        </p:nvCxnSpPr>
        <p:spPr>
          <a:xfrm>
            <a:off x="5795963" y="2370138"/>
            <a:ext cx="900112" cy="266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795963" y="3252788"/>
            <a:ext cx="900112" cy="555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5818631" y="4065588"/>
            <a:ext cx="900112" cy="1587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795963" y="4581525"/>
            <a:ext cx="900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757722" y="4999763"/>
            <a:ext cx="5902261" cy="261610"/>
            <a:chOff x="757722" y="4999763"/>
            <a:chExt cx="5902261" cy="261610"/>
          </a:xfrm>
        </p:grpSpPr>
        <p:sp>
          <p:nvSpPr>
            <p:cNvPr id="5" name="TextBox 4"/>
            <p:cNvSpPr txBox="1"/>
            <p:nvPr/>
          </p:nvSpPr>
          <p:spPr>
            <a:xfrm>
              <a:off x="849184" y="4999763"/>
              <a:ext cx="5810799" cy="261610"/>
            </a:xfrm>
            <a:prstGeom prst="rect">
              <a:avLst/>
            </a:prstGeom>
            <a:noFill/>
          </p:spPr>
          <p:txBody>
            <a:bodyPr wrap="square" rtlCol="0">
              <a:spAutoFit/>
            </a:bodyPr>
            <a:lstStyle/>
            <a:p>
              <a:r>
                <a:rPr lang="nl-BE" sz="1100" dirty="0" smtClean="0"/>
                <a:t>Sokkel per ziekenhuis           Sokkel per bed           Accelerator budget          </a:t>
              </a:r>
              <a:r>
                <a:rPr lang="nl-BE" sz="1100" dirty="0" err="1" smtClean="0"/>
                <a:t>Early</a:t>
              </a:r>
              <a:r>
                <a:rPr lang="nl-BE" sz="1100" dirty="0" smtClean="0"/>
                <a:t> adopters budget  </a:t>
              </a:r>
              <a:endParaRPr lang="en-US" sz="1100" dirty="0"/>
            </a:p>
          </p:txBody>
        </p:sp>
        <p:sp>
          <p:nvSpPr>
            <p:cNvPr id="12" name="Rectangle 11"/>
            <p:cNvSpPr/>
            <p:nvPr/>
          </p:nvSpPr>
          <p:spPr>
            <a:xfrm>
              <a:off x="757722" y="5051410"/>
              <a:ext cx="144016" cy="157237"/>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Rectangle 13"/>
            <p:cNvSpPr/>
            <p:nvPr/>
          </p:nvSpPr>
          <p:spPr>
            <a:xfrm>
              <a:off x="2291492" y="5051410"/>
              <a:ext cx="144016" cy="157237"/>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512860" y="5051410"/>
              <a:ext cx="144016" cy="157237"/>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922069" y="5051410"/>
              <a:ext cx="144016" cy="15723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2305583" y="1719351"/>
            <a:ext cx="2702585" cy="400110"/>
          </a:xfrm>
          <a:prstGeom prst="rect">
            <a:avLst/>
          </a:prstGeom>
          <a:noFill/>
        </p:spPr>
        <p:txBody>
          <a:bodyPr wrap="square" rtlCol="0">
            <a:spAutoFit/>
          </a:bodyPr>
          <a:lstStyle/>
          <a:p>
            <a:pPr algn="ctr"/>
            <a:r>
              <a:rPr lang="nl-BE" sz="2000" b="1" dirty="0" smtClean="0"/>
              <a:t>Deelbudgetten in %</a:t>
            </a:r>
            <a:endParaRPr lang="en-US" sz="2000" b="1" dirty="0"/>
          </a:p>
        </p:txBody>
      </p:sp>
      <p:sp>
        <p:nvSpPr>
          <p:cNvPr id="19" name="Slide Number Placeholder 18"/>
          <p:cNvSpPr>
            <a:spLocks noGrp="1"/>
          </p:cNvSpPr>
          <p:nvPr>
            <p:ph type="sldNum" sz="quarter" idx="4"/>
          </p:nvPr>
        </p:nvSpPr>
        <p:spPr/>
        <p:txBody>
          <a:bodyPr/>
          <a:lstStyle/>
          <a:p>
            <a:r>
              <a:rPr lang="fr-BE" smtClean="0"/>
              <a:t>- </a:t>
            </a:r>
            <a:fld id="{30A9230E-FFBB-4CCB-ABD7-198084EDE768}" type="slidenum">
              <a:rPr lang="fr-BE" smtClean="0"/>
              <a:pPr/>
              <a:t>28</a:t>
            </a:fld>
            <a:r>
              <a:rPr lang="fr-BE" smtClean="0"/>
              <a:t> -</a:t>
            </a:r>
            <a:endParaRPr lang="fr-BE" dirty="0"/>
          </a:p>
        </p:txBody>
      </p:sp>
    </p:spTree>
    <p:extLst>
      <p:ext uri="{BB962C8B-B14F-4D97-AF65-F5344CB8AC3E}">
        <p14:creationId xmlns:p14="http://schemas.microsoft.com/office/powerpoint/2010/main" val="145369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Actiepunt 4: elektronisch voorschrift</a:t>
            </a:r>
            <a:endParaRPr lang="fr-BE" dirty="0"/>
          </a:p>
        </p:txBody>
      </p:sp>
      <p:sp>
        <p:nvSpPr>
          <p:cNvPr id="6" name="Rectangle 3"/>
          <p:cNvSpPr>
            <a:spLocks noGrp="1" noChangeArrowheads="1"/>
          </p:cNvSpPr>
          <p:nvPr>
            <p:ph idx="1"/>
          </p:nvPr>
        </p:nvSpPr>
        <p:spPr/>
        <p:txBody>
          <a:bodyPr/>
          <a:lstStyle/>
          <a:p>
            <a:r>
              <a:rPr lang="fr-BE" dirty="0" smtClean="0"/>
              <a:t>Op dit </a:t>
            </a:r>
            <a:r>
              <a:rPr lang="fr-BE" dirty="0" err="1" smtClean="0"/>
              <a:t>ogenblik</a:t>
            </a:r>
            <a:endParaRPr lang="fr-BE" dirty="0" smtClean="0"/>
          </a:p>
          <a:p>
            <a:pPr lvl="1"/>
            <a:r>
              <a:rPr lang="fr-BE" dirty="0" smtClean="0"/>
              <a:t>arts die </a:t>
            </a:r>
            <a:r>
              <a:rPr lang="fr-BE" dirty="0" err="1" smtClean="0"/>
              <a:t>geneesmiddelen</a:t>
            </a:r>
            <a:r>
              <a:rPr lang="fr-BE" dirty="0" smtClean="0"/>
              <a:t> (via </a:t>
            </a:r>
            <a:r>
              <a:rPr lang="fr-BE" dirty="0" err="1" smtClean="0"/>
              <a:t>softwarepakket</a:t>
            </a:r>
            <a:r>
              <a:rPr lang="fr-BE" dirty="0" smtClean="0"/>
              <a:t> en </a:t>
            </a:r>
            <a:r>
              <a:rPr lang="fr-BE" dirty="0" err="1" smtClean="0"/>
              <a:t>Recip</a:t>
            </a:r>
            <a:r>
              <a:rPr lang="fr-BE" dirty="0" smtClean="0"/>
              <a:t>-e-</a:t>
            </a:r>
            <a:r>
              <a:rPr lang="fr-BE" dirty="0" err="1" smtClean="0"/>
              <a:t>dienst</a:t>
            </a:r>
            <a:r>
              <a:rPr lang="fr-BE" dirty="0" smtClean="0"/>
              <a:t>) </a:t>
            </a:r>
            <a:r>
              <a:rPr lang="fr-BE" dirty="0" err="1" smtClean="0"/>
              <a:t>elektronisch</a:t>
            </a:r>
            <a:r>
              <a:rPr lang="fr-BE" dirty="0" smtClean="0"/>
              <a:t> </a:t>
            </a:r>
            <a:r>
              <a:rPr lang="fr-BE" dirty="0" err="1" smtClean="0"/>
              <a:t>voorschrijft</a:t>
            </a:r>
            <a:r>
              <a:rPr lang="fr-BE" dirty="0" smtClean="0"/>
              <a:t>, </a:t>
            </a:r>
            <a:r>
              <a:rPr lang="fr-BE" dirty="0" err="1" smtClean="0"/>
              <a:t>overhandigt</a:t>
            </a:r>
            <a:r>
              <a:rPr lang="fr-BE" dirty="0" smtClean="0"/>
              <a:t> </a:t>
            </a:r>
            <a:r>
              <a:rPr lang="fr-BE" dirty="0" err="1" smtClean="0"/>
              <a:t>zijn</a:t>
            </a:r>
            <a:r>
              <a:rPr lang="fr-BE" dirty="0" smtClean="0"/>
              <a:t> </a:t>
            </a:r>
            <a:r>
              <a:rPr lang="fr-BE" dirty="0" err="1" smtClean="0"/>
              <a:t>patiënt</a:t>
            </a:r>
            <a:r>
              <a:rPr lang="fr-BE" dirty="0" smtClean="0"/>
              <a:t> </a:t>
            </a:r>
            <a:r>
              <a:rPr lang="fr-BE" dirty="0" err="1" smtClean="0"/>
              <a:t>een</a:t>
            </a:r>
            <a:r>
              <a:rPr lang="fr-BE" dirty="0" smtClean="0"/>
              <a:t> </a:t>
            </a:r>
            <a:r>
              <a:rPr lang="nl-BE" dirty="0" smtClean="0"/>
              <a:t>“</a:t>
            </a:r>
            <a:r>
              <a:rPr lang="fr-BE" dirty="0" err="1" smtClean="0"/>
              <a:t>bewijs</a:t>
            </a:r>
            <a:r>
              <a:rPr lang="fr-BE" dirty="0" smtClean="0"/>
              <a:t> van </a:t>
            </a:r>
            <a:r>
              <a:rPr lang="fr-BE" dirty="0" err="1" smtClean="0"/>
              <a:t>elektronisch</a:t>
            </a:r>
            <a:r>
              <a:rPr lang="fr-BE" dirty="0" smtClean="0"/>
              <a:t> </a:t>
            </a:r>
            <a:r>
              <a:rPr lang="fr-BE" dirty="0" err="1" smtClean="0"/>
              <a:t>voorschrift</a:t>
            </a:r>
            <a:r>
              <a:rPr lang="fr-BE" dirty="0" smtClean="0"/>
              <a:t> </a:t>
            </a:r>
            <a:r>
              <a:rPr lang="nl-BE" dirty="0" smtClean="0"/>
              <a:t>”</a:t>
            </a:r>
            <a:r>
              <a:rPr lang="fr-BE" dirty="0" smtClean="0"/>
              <a:t> met </a:t>
            </a:r>
            <a:r>
              <a:rPr lang="fr-BE" dirty="0" err="1" smtClean="0"/>
              <a:t>een</a:t>
            </a:r>
            <a:r>
              <a:rPr lang="fr-BE" dirty="0" smtClean="0"/>
              <a:t>  </a:t>
            </a:r>
            <a:r>
              <a:rPr lang="fr-BE" dirty="0" err="1" smtClean="0"/>
              <a:t>barcode</a:t>
            </a:r>
            <a:endParaRPr lang="fr-BE" dirty="0" smtClean="0"/>
          </a:p>
          <a:p>
            <a:pPr lvl="1"/>
            <a:r>
              <a:rPr lang="fr-BE" dirty="0" err="1" smtClean="0"/>
              <a:t>door</a:t>
            </a:r>
            <a:r>
              <a:rPr lang="fr-BE" dirty="0" smtClean="0"/>
              <a:t> </a:t>
            </a:r>
            <a:r>
              <a:rPr lang="fr-BE" dirty="0" err="1" smtClean="0"/>
              <a:t>het</a:t>
            </a:r>
            <a:r>
              <a:rPr lang="fr-BE" dirty="0" smtClean="0"/>
              <a:t> </a:t>
            </a:r>
            <a:r>
              <a:rPr lang="fr-BE" dirty="0" err="1" smtClean="0"/>
              <a:t>uitlezen</a:t>
            </a:r>
            <a:r>
              <a:rPr lang="fr-BE" dirty="0" smtClean="0"/>
              <a:t> van de </a:t>
            </a:r>
            <a:r>
              <a:rPr lang="fr-BE" dirty="0" err="1" smtClean="0"/>
              <a:t>barcode</a:t>
            </a:r>
            <a:r>
              <a:rPr lang="fr-BE" dirty="0" smtClean="0"/>
              <a:t> kan de </a:t>
            </a:r>
            <a:r>
              <a:rPr lang="fr-BE" dirty="0" err="1" smtClean="0"/>
              <a:t>apotheker</a:t>
            </a:r>
            <a:r>
              <a:rPr lang="fr-BE" dirty="0" smtClean="0"/>
              <a:t> </a:t>
            </a:r>
            <a:r>
              <a:rPr lang="fr-BE" dirty="0" err="1" smtClean="0"/>
              <a:t>het</a:t>
            </a:r>
            <a:r>
              <a:rPr lang="fr-BE" dirty="0" smtClean="0"/>
              <a:t> </a:t>
            </a:r>
            <a:r>
              <a:rPr lang="fr-BE" dirty="0" err="1" smtClean="0"/>
              <a:t>elektronisch</a:t>
            </a:r>
            <a:r>
              <a:rPr lang="fr-BE" dirty="0" smtClean="0"/>
              <a:t> </a:t>
            </a:r>
            <a:r>
              <a:rPr lang="fr-BE" dirty="0" err="1" smtClean="0"/>
              <a:t>voorschrift</a:t>
            </a:r>
            <a:r>
              <a:rPr lang="fr-BE" dirty="0" smtClean="0"/>
              <a:t> </a:t>
            </a:r>
            <a:r>
              <a:rPr lang="fr-BE" dirty="0" err="1" smtClean="0"/>
              <a:t>downloaden</a:t>
            </a:r>
            <a:r>
              <a:rPr lang="fr-BE" dirty="0" smtClean="0"/>
              <a:t> </a:t>
            </a:r>
            <a:r>
              <a:rPr lang="fr-BE" dirty="0" smtClean="0">
                <a:sym typeface="Wingdings" panose="05000000000000000000" pitchFamily="2" charset="2"/>
              </a:rPr>
              <a:t></a:t>
            </a:r>
            <a:r>
              <a:rPr lang="fr-BE" dirty="0" smtClean="0"/>
              <a:t> </a:t>
            </a:r>
            <a:r>
              <a:rPr lang="fr-BE" dirty="0" err="1" smtClean="0"/>
              <a:t>enkel</a:t>
            </a:r>
            <a:r>
              <a:rPr lang="fr-BE" dirty="0" smtClean="0"/>
              <a:t> </a:t>
            </a:r>
            <a:r>
              <a:rPr lang="fr-BE" dirty="0" err="1" smtClean="0"/>
              <a:t>het</a:t>
            </a:r>
            <a:r>
              <a:rPr lang="fr-BE" dirty="0" smtClean="0"/>
              <a:t> </a:t>
            </a:r>
            <a:r>
              <a:rPr lang="fr-BE" dirty="0" err="1" smtClean="0"/>
              <a:t>elektronisch</a:t>
            </a:r>
            <a:r>
              <a:rPr lang="fr-BE" dirty="0" smtClean="0"/>
              <a:t> </a:t>
            </a:r>
            <a:r>
              <a:rPr lang="fr-BE" dirty="0" err="1" smtClean="0"/>
              <a:t>voorschrift</a:t>
            </a:r>
            <a:r>
              <a:rPr lang="fr-BE" dirty="0" smtClean="0"/>
              <a:t> </a:t>
            </a:r>
            <a:r>
              <a:rPr lang="fr-BE" dirty="0" err="1" smtClean="0"/>
              <a:t>heeft</a:t>
            </a:r>
            <a:r>
              <a:rPr lang="fr-BE" dirty="0" smtClean="0"/>
              <a:t> </a:t>
            </a:r>
            <a:r>
              <a:rPr lang="fr-BE" dirty="0" err="1" smtClean="0"/>
              <a:t>een</a:t>
            </a:r>
            <a:r>
              <a:rPr lang="fr-BE" dirty="0" smtClean="0"/>
              <a:t> </a:t>
            </a:r>
            <a:r>
              <a:rPr lang="fr-BE" dirty="0" err="1" smtClean="0"/>
              <a:t>wettelijke</a:t>
            </a:r>
            <a:r>
              <a:rPr lang="fr-BE" dirty="0" smtClean="0"/>
              <a:t> </a:t>
            </a:r>
            <a:r>
              <a:rPr lang="fr-BE" dirty="0" err="1" smtClean="0"/>
              <a:t>waarde</a:t>
            </a:r>
            <a:r>
              <a:rPr lang="fr-BE" dirty="0" smtClean="0"/>
              <a:t> </a:t>
            </a:r>
          </a:p>
          <a:p>
            <a:pPr lvl="1"/>
            <a:endParaRPr lang="fr-BE" dirty="0" smtClean="0"/>
          </a:p>
          <a:p>
            <a:pPr lvl="1"/>
            <a:endParaRPr lang="nl-BE" dirty="0" smtClean="0"/>
          </a:p>
          <a:p>
            <a:endParaRPr lang="nl-BE" dirty="0" smtClean="0"/>
          </a:p>
          <a:p>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4" name="Date Placeholder 3"/>
          <p:cNvSpPr>
            <a:spLocks noGrp="1"/>
          </p:cNvSpPr>
          <p:nvPr>
            <p:ph type="dt" sz="half" idx="2"/>
          </p:nvPr>
        </p:nvSpPr>
        <p:spPr/>
        <p:txBody>
          <a:bodyPr/>
          <a:lstStyle/>
          <a:p>
            <a:r>
              <a:rPr lang="fr-FR" smtClean="0"/>
              <a:t>21/04/2018</a:t>
            </a:r>
            <a:endParaRPr lang="fr-BE" dirty="0"/>
          </a:p>
        </p:txBody>
      </p:sp>
      <p:sp>
        <p:nvSpPr>
          <p:cNvPr id="7" name="Slide Number Placeholder 6"/>
          <p:cNvSpPr>
            <a:spLocks noGrp="1"/>
          </p:cNvSpPr>
          <p:nvPr>
            <p:ph type="sldNum" sz="quarter" idx="4"/>
          </p:nvPr>
        </p:nvSpPr>
        <p:spPr/>
        <p:txBody>
          <a:bodyPr/>
          <a:lstStyle/>
          <a:p>
            <a:r>
              <a:rPr lang="fr-BE" smtClean="0"/>
              <a:t>- </a:t>
            </a:r>
            <a:fld id="{30A9230E-FFBB-4CCB-ABD7-198084EDE768}" type="slidenum">
              <a:rPr lang="fr-BE" smtClean="0"/>
              <a:pPr/>
              <a:t>29</a:t>
            </a:fld>
            <a:r>
              <a:rPr lang="fr-BE" smtClean="0"/>
              <a:t> -</a:t>
            </a:r>
            <a:endParaRPr lang="fr-BE" dirty="0"/>
          </a:p>
        </p:txBody>
      </p:sp>
    </p:spTree>
    <p:extLst>
      <p:ext uri="{BB962C8B-B14F-4D97-AF65-F5344CB8AC3E}">
        <p14:creationId xmlns:p14="http://schemas.microsoft.com/office/powerpoint/2010/main" val="39868530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nl-BE" altLang="en-US" smtClean="0">
                <a:sym typeface="Arial" charset="0"/>
              </a:rPr>
              <a:t>De voormelde evoluties vereisen …</a:t>
            </a:r>
            <a:endParaRPr lang="nl-BE" altLang="en-US" dirty="0">
              <a:sym typeface="Arial" charset="0"/>
            </a:endParaRPr>
          </a:p>
        </p:txBody>
      </p:sp>
      <p:sp>
        <p:nvSpPr>
          <p:cNvPr id="8195" name="Rectangle 3"/>
          <p:cNvSpPr>
            <a:spLocks noGrp="1" noChangeArrowheads="1"/>
          </p:cNvSpPr>
          <p:nvPr>
            <p:ph idx="1"/>
          </p:nvPr>
        </p:nvSpPr>
        <p:spPr/>
        <p:txBody>
          <a:bodyPr>
            <a:normAutofit fontScale="92500" lnSpcReduction="10000"/>
          </a:bodyPr>
          <a:lstStyle/>
          <a:p>
            <a:r>
              <a:rPr lang="nl-BE" altLang="en-US" smtClean="0">
                <a:sym typeface="Arial" charset="0"/>
              </a:rPr>
              <a:t>Een samenwerking</a:t>
            </a:r>
            <a:r>
              <a:rPr lang="nl-BE" altLang="en-US" smtClean="0"/>
              <a:t> </a:t>
            </a:r>
            <a:r>
              <a:rPr lang="nl-BE" altLang="en-US" smtClean="0">
                <a:sym typeface="Arial" charset="0"/>
              </a:rPr>
              <a:t>tussen</a:t>
            </a:r>
            <a:r>
              <a:rPr lang="nl-BE" altLang="en-US" smtClean="0"/>
              <a:t> </a:t>
            </a:r>
            <a:r>
              <a:rPr lang="nl-BE" altLang="en-US" smtClean="0">
                <a:sym typeface="Arial" charset="0"/>
              </a:rPr>
              <a:t>alle actoren in de gezondheidszorg</a:t>
            </a:r>
          </a:p>
          <a:p>
            <a:r>
              <a:rPr lang="nl-BE" altLang="en-US" smtClean="0">
                <a:sym typeface="Arial" charset="0"/>
              </a:rPr>
              <a:t>Efficiënte en veilige</a:t>
            </a:r>
            <a:r>
              <a:rPr lang="nl-BE" altLang="en-US" smtClean="0"/>
              <a:t> </a:t>
            </a:r>
            <a:r>
              <a:rPr lang="nl-BE" altLang="en-US" smtClean="0">
                <a:sym typeface="Arial" charset="0"/>
              </a:rPr>
              <a:t>elektronische</a:t>
            </a:r>
            <a:r>
              <a:rPr lang="nl-BE" altLang="en-US" smtClean="0"/>
              <a:t> </a:t>
            </a:r>
            <a:r>
              <a:rPr lang="nl-BE" altLang="en-US" smtClean="0">
                <a:sym typeface="Arial" charset="0"/>
              </a:rPr>
              <a:t>communicatie</a:t>
            </a:r>
            <a:r>
              <a:rPr lang="nl-BE" altLang="en-US" smtClean="0"/>
              <a:t> </a:t>
            </a:r>
            <a:r>
              <a:rPr lang="nl-BE" altLang="en-US" smtClean="0">
                <a:sym typeface="Arial" charset="0"/>
              </a:rPr>
              <a:t>tussen</a:t>
            </a:r>
            <a:r>
              <a:rPr lang="nl-BE" altLang="en-US" smtClean="0"/>
              <a:t> </a:t>
            </a:r>
            <a:r>
              <a:rPr lang="nl-BE" altLang="en-US" smtClean="0">
                <a:sym typeface="Arial" charset="0"/>
              </a:rPr>
              <a:t>alle actoren in de gezondheidszorg</a:t>
            </a:r>
          </a:p>
          <a:p>
            <a:r>
              <a:rPr lang="nl-BE" altLang="en-US" smtClean="0">
                <a:sym typeface="Arial" charset="0"/>
              </a:rPr>
              <a:t>Kwaliteitsvolle,</a:t>
            </a:r>
            <a:r>
              <a:rPr lang="nl-BE" altLang="en-US" smtClean="0"/>
              <a:t> </a:t>
            </a:r>
            <a:r>
              <a:rPr lang="nl-BE" altLang="en-US" smtClean="0">
                <a:sym typeface="Arial" charset="0"/>
              </a:rPr>
              <a:t>specialisme-overschrijdende</a:t>
            </a:r>
            <a:r>
              <a:rPr lang="nl-BE" altLang="en-US" smtClean="0"/>
              <a:t> </a:t>
            </a:r>
            <a:r>
              <a:rPr lang="nl-BE" altLang="en-US" smtClean="0">
                <a:sym typeface="Arial" charset="0"/>
              </a:rPr>
              <a:t>elektronische patiëntendossiers</a:t>
            </a:r>
          </a:p>
          <a:p>
            <a:r>
              <a:rPr lang="nl-BE" altLang="en-US" smtClean="0">
                <a:sym typeface="Arial" charset="0"/>
              </a:rPr>
              <a:t>Zorgplannen en zorgtrajecten</a:t>
            </a:r>
          </a:p>
          <a:p>
            <a:r>
              <a:rPr lang="nl-BE" altLang="en-US" smtClean="0">
                <a:sym typeface="Arial" charset="0"/>
              </a:rPr>
              <a:t>Geoptimaliseerde</a:t>
            </a:r>
            <a:r>
              <a:rPr lang="nl-BE" altLang="en-US" smtClean="0"/>
              <a:t> </a:t>
            </a:r>
            <a:r>
              <a:rPr lang="nl-BE" altLang="en-US" smtClean="0">
                <a:sym typeface="Arial" charset="0"/>
              </a:rPr>
              <a:t>administratieve</a:t>
            </a:r>
            <a:r>
              <a:rPr lang="nl-BE" altLang="en-US" smtClean="0"/>
              <a:t> </a:t>
            </a:r>
            <a:r>
              <a:rPr lang="nl-BE" altLang="en-US" smtClean="0">
                <a:sym typeface="Arial" charset="0"/>
              </a:rPr>
              <a:t>processen</a:t>
            </a:r>
          </a:p>
          <a:p>
            <a:r>
              <a:rPr lang="nl-BE" altLang="en-US" smtClean="0">
                <a:sym typeface="Arial" charset="0"/>
              </a:rPr>
              <a:t>Technische en semantische</a:t>
            </a:r>
            <a:r>
              <a:rPr lang="nl-BE" altLang="en-US" smtClean="0"/>
              <a:t> </a:t>
            </a:r>
            <a:r>
              <a:rPr lang="nl-BE" altLang="en-US" smtClean="0">
                <a:sym typeface="Arial" charset="0"/>
              </a:rPr>
              <a:t>interoperabiliteit</a:t>
            </a:r>
          </a:p>
          <a:p>
            <a:r>
              <a:rPr lang="nl-BE" altLang="en-US" smtClean="0">
                <a:sym typeface="Arial" charset="0"/>
              </a:rPr>
              <a:t>Waarborgen inzake</a:t>
            </a:r>
          </a:p>
          <a:p>
            <a:pPr lvl="1"/>
            <a:r>
              <a:rPr lang="nl-BE" altLang="en-US" smtClean="0">
                <a:sym typeface="Arial" charset="0"/>
              </a:rPr>
              <a:t>informatieveiligheid</a:t>
            </a:r>
          </a:p>
          <a:p>
            <a:pPr lvl="1"/>
            <a:r>
              <a:rPr lang="nl-BE" altLang="en-US" smtClean="0">
                <a:sym typeface="Arial" charset="0"/>
              </a:rPr>
              <a:t>bescherming van de persoonlijke</a:t>
            </a:r>
            <a:r>
              <a:rPr lang="nl-BE" altLang="en-US" smtClean="0"/>
              <a:t> </a:t>
            </a:r>
            <a:r>
              <a:rPr lang="nl-BE" altLang="en-US" smtClean="0">
                <a:sym typeface="Arial" charset="0"/>
              </a:rPr>
              <a:t>levenssfeer</a:t>
            </a:r>
          </a:p>
          <a:p>
            <a:pPr lvl="1"/>
            <a:r>
              <a:rPr lang="nl-BE" altLang="en-US" smtClean="0">
                <a:sym typeface="Arial" charset="0"/>
              </a:rPr>
              <a:t>naleving van het beroepsgeheim</a:t>
            </a:r>
            <a:r>
              <a:rPr lang="nl-BE" altLang="en-US" smtClean="0"/>
              <a:t> </a:t>
            </a:r>
            <a:r>
              <a:rPr lang="nl-BE" altLang="en-US" smtClean="0">
                <a:sym typeface="Arial" charset="0"/>
              </a:rPr>
              <a:t>van de zorgverstrekkers</a:t>
            </a:r>
            <a:endParaRPr lang="nl-BE" altLang="en-US" dirty="0" smtClean="0">
              <a:sym typeface="Arial" charset="0"/>
            </a:endParaRPr>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3</a:t>
            </a:fld>
            <a:r>
              <a:rPr lang="fr-BE" smtClean="0"/>
              <a:t> -</a:t>
            </a:r>
            <a:endParaRPr lang="fr-BE" dirty="0"/>
          </a:p>
        </p:txBody>
      </p:sp>
      <p:sp>
        <p:nvSpPr>
          <p:cNvPr id="2" name="Date Placeholder 1"/>
          <p:cNvSpPr>
            <a:spLocks noGrp="1"/>
          </p:cNvSpPr>
          <p:nvPr>
            <p:ph type="dt" sz="half" idx="2"/>
          </p:nvPr>
        </p:nvSpPr>
        <p:spPr/>
        <p:txBody>
          <a:bodyPr/>
          <a:lstStyle/>
          <a:p>
            <a:r>
              <a:rPr lang="fr-FR" smtClean="0"/>
              <a:t>21/04/2018</a:t>
            </a:r>
            <a:endParaRPr lang="fr-BE" dirty="0"/>
          </a:p>
        </p:txBody>
      </p:sp>
    </p:spTree>
    <p:extLst>
      <p:ext uri="{BB962C8B-B14F-4D97-AF65-F5344CB8AC3E}">
        <p14:creationId xmlns:p14="http://schemas.microsoft.com/office/powerpoint/2010/main" val="27578001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Actiepunt 4: elektronisch voorschrift</a:t>
            </a:r>
            <a:endParaRPr lang="fr-BE"/>
          </a:p>
        </p:txBody>
      </p:sp>
      <p:sp>
        <p:nvSpPr>
          <p:cNvPr id="4099" name="Rectangle 3"/>
          <p:cNvSpPr>
            <a:spLocks noGrp="1" noChangeArrowheads="1"/>
          </p:cNvSpPr>
          <p:nvPr>
            <p:ph idx="1"/>
          </p:nvPr>
        </p:nvSpPr>
        <p:spPr/>
        <p:txBody>
          <a:bodyPr>
            <a:normAutofit fontScale="92500"/>
          </a:bodyPr>
          <a:lstStyle/>
          <a:p>
            <a:r>
              <a:rPr lang="fr-BE" dirty="0" err="1" smtClean="0"/>
              <a:t>Vanaf</a:t>
            </a:r>
            <a:r>
              <a:rPr lang="fr-BE" dirty="0" smtClean="0"/>
              <a:t> 1/6/2018 </a:t>
            </a:r>
            <a:r>
              <a:rPr lang="fr-BE" dirty="0" err="1" smtClean="0"/>
              <a:t>is</a:t>
            </a:r>
            <a:r>
              <a:rPr lang="fr-BE" dirty="0" smtClean="0"/>
              <a:t> </a:t>
            </a:r>
            <a:r>
              <a:rPr lang="fr-BE" dirty="0" err="1" smtClean="0"/>
              <a:t>elektronisch</a:t>
            </a:r>
            <a:r>
              <a:rPr lang="fr-BE" dirty="0" smtClean="0"/>
              <a:t> </a:t>
            </a:r>
            <a:r>
              <a:rPr lang="fr-BE" dirty="0" err="1" smtClean="0"/>
              <a:t>voorschrift</a:t>
            </a:r>
            <a:r>
              <a:rPr lang="fr-BE" dirty="0" smtClean="0"/>
              <a:t> </a:t>
            </a:r>
            <a:r>
              <a:rPr lang="fr-BE" dirty="0" err="1" smtClean="0"/>
              <a:t>verplicht</a:t>
            </a:r>
            <a:endParaRPr lang="fr-BE" dirty="0" smtClean="0"/>
          </a:p>
          <a:p>
            <a:pPr lvl="1"/>
            <a:r>
              <a:rPr lang="fr-BE" dirty="0" err="1" smtClean="0"/>
              <a:t>voor</a:t>
            </a:r>
            <a:r>
              <a:rPr lang="fr-BE" dirty="0" smtClean="0"/>
              <a:t> </a:t>
            </a:r>
            <a:r>
              <a:rPr lang="fr-BE" dirty="0" err="1" smtClean="0"/>
              <a:t>geneesmiddelenvoorschriften</a:t>
            </a:r>
            <a:r>
              <a:rPr lang="fr-BE" dirty="0" smtClean="0"/>
              <a:t> </a:t>
            </a:r>
            <a:r>
              <a:rPr lang="fr-BE" dirty="0" err="1" smtClean="0"/>
              <a:t>aan</a:t>
            </a:r>
            <a:r>
              <a:rPr lang="fr-BE" dirty="0" smtClean="0"/>
              <a:t> ambulante </a:t>
            </a:r>
            <a:r>
              <a:rPr lang="fr-BE" dirty="0" err="1" smtClean="0"/>
              <a:t>patiënten</a:t>
            </a:r>
            <a:r>
              <a:rPr lang="fr-BE" dirty="0" smtClean="0"/>
              <a:t> </a:t>
            </a:r>
            <a:r>
              <a:rPr lang="fr-BE" dirty="0" err="1" smtClean="0"/>
              <a:t>aangemaakt</a:t>
            </a:r>
            <a:r>
              <a:rPr lang="fr-BE" dirty="0" smtClean="0"/>
              <a:t> </a:t>
            </a:r>
            <a:r>
              <a:rPr lang="fr-BE" dirty="0" err="1" smtClean="0"/>
              <a:t>door</a:t>
            </a:r>
            <a:r>
              <a:rPr lang="fr-BE" dirty="0" smtClean="0"/>
              <a:t> </a:t>
            </a:r>
            <a:r>
              <a:rPr lang="fr-BE" dirty="0" err="1" smtClean="0"/>
              <a:t>een</a:t>
            </a:r>
            <a:r>
              <a:rPr lang="fr-BE" dirty="0" smtClean="0"/>
              <a:t> arts, </a:t>
            </a:r>
            <a:r>
              <a:rPr lang="fr-BE" dirty="0" err="1" smtClean="0"/>
              <a:t>tandarts</a:t>
            </a:r>
            <a:r>
              <a:rPr lang="fr-BE" dirty="0" smtClean="0"/>
              <a:t> of </a:t>
            </a:r>
            <a:r>
              <a:rPr lang="fr-BE" dirty="0" err="1" smtClean="0"/>
              <a:t>vroedvrouw</a:t>
            </a:r>
            <a:r>
              <a:rPr lang="fr-BE" dirty="0" smtClean="0"/>
              <a:t> </a:t>
            </a:r>
          </a:p>
          <a:p>
            <a:pPr lvl="2"/>
            <a:r>
              <a:rPr lang="fr-BE" dirty="0" smtClean="0"/>
              <a:t>in </a:t>
            </a:r>
            <a:r>
              <a:rPr lang="fr-BE" dirty="0" err="1" smtClean="0"/>
              <a:t>het</a:t>
            </a:r>
            <a:r>
              <a:rPr lang="fr-BE" dirty="0" smtClean="0"/>
              <a:t> </a:t>
            </a:r>
            <a:r>
              <a:rPr lang="fr-BE" dirty="0" err="1" smtClean="0"/>
              <a:t>kabinet</a:t>
            </a:r>
            <a:r>
              <a:rPr lang="fr-BE" dirty="0" smtClean="0"/>
              <a:t> van de </a:t>
            </a:r>
            <a:r>
              <a:rPr lang="fr-BE" dirty="0" err="1" smtClean="0"/>
              <a:t>voorschrijver</a:t>
            </a:r>
            <a:endParaRPr lang="fr-BE" dirty="0" smtClean="0"/>
          </a:p>
          <a:p>
            <a:pPr lvl="2"/>
            <a:r>
              <a:rPr lang="fr-BE" dirty="0" err="1" smtClean="0"/>
              <a:t>tijdens</a:t>
            </a:r>
            <a:r>
              <a:rPr lang="fr-BE" dirty="0" smtClean="0"/>
              <a:t> </a:t>
            </a:r>
            <a:r>
              <a:rPr lang="fr-BE" dirty="0" err="1" smtClean="0"/>
              <a:t>een</a:t>
            </a:r>
            <a:r>
              <a:rPr lang="fr-BE" dirty="0" smtClean="0"/>
              <a:t> </a:t>
            </a:r>
            <a:r>
              <a:rPr lang="fr-BE" dirty="0" err="1" smtClean="0"/>
              <a:t>raadpleging</a:t>
            </a:r>
            <a:r>
              <a:rPr lang="fr-BE" dirty="0" smtClean="0"/>
              <a:t> in </a:t>
            </a:r>
            <a:r>
              <a:rPr lang="fr-BE" dirty="0" err="1" smtClean="0"/>
              <a:t>het</a:t>
            </a:r>
            <a:r>
              <a:rPr lang="fr-BE" dirty="0" smtClean="0"/>
              <a:t> </a:t>
            </a:r>
            <a:r>
              <a:rPr lang="fr-BE" dirty="0" err="1" smtClean="0"/>
              <a:t>ziekenhuis</a:t>
            </a:r>
            <a:r>
              <a:rPr lang="fr-BE" dirty="0" smtClean="0"/>
              <a:t> (ambulant) of in </a:t>
            </a:r>
            <a:r>
              <a:rPr lang="fr-BE" dirty="0" err="1" smtClean="0"/>
              <a:t>andere</a:t>
            </a:r>
            <a:r>
              <a:rPr lang="fr-BE" dirty="0" smtClean="0"/>
              <a:t> </a:t>
            </a:r>
            <a:r>
              <a:rPr lang="fr-BE" dirty="0" err="1" smtClean="0"/>
              <a:t>sectoren</a:t>
            </a:r>
            <a:r>
              <a:rPr lang="fr-BE" dirty="0" smtClean="0"/>
              <a:t> </a:t>
            </a:r>
            <a:r>
              <a:rPr lang="fr-BE" dirty="0" err="1" smtClean="0"/>
              <a:t>zoals</a:t>
            </a:r>
            <a:r>
              <a:rPr lang="fr-BE" dirty="0" smtClean="0"/>
              <a:t> </a:t>
            </a:r>
            <a:r>
              <a:rPr lang="fr-BE" dirty="0" err="1" smtClean="0"/>
              <a:t>wachtposten</a:t>
            </a:r>
            <a:endParaRPr lang="fr-BE" dirty="0" smtClean="0"/>
          </a:p>
          <a:p>
            <a:pPr lvl="1"/>
            <a:r>
              <a:rPr lang="fr-BE" dirty="0" smtClean="0"/>
              <a:t>NIET </a:t>
            </a:r>
            <a:r>
              <a:rPr lang="fr-BE" dirty="0" err="1" smtClean="0"/>
              <a:t>voor</a:t>
            </a:r>
            <a:r>
              <a:rPr lang="fr-BE" dirty="0" smtClean="0"/>
              <a:t> </a:t>
            </a:r>
            <a:r>
              <a:rPr lang="fr-BE" dirty="0" err="1" smtClean="0"/>
              <a:t>voorschrijvers</a:t>
            </a:r>
            <a:r>
              <a:rPr lang="fr-BE" dirty="0" smtClean="0"/>
              <a:t> </a:t>
            </a:r>
            <a:r>
              <a:rPr lang="fr-BE" dirty="0" err="1" smtClean="0"/>
              <a:t>ouder</a:t>
            </a:r>
            <a:r>
              <a:rPr lang="fr-BE" dirty="0" smtClean="0"/>
              <a:t> dan 62 </a:t>
            </a:r>
            <a:r>
              <a:rPr lang="fr-BE" dirty="0" err="1" smtClean="0"/>
              <a:t>jaar</a:t>
            </a:r>
            <a:r>
              <a:rPr lang="fr-BE" dirty="0" smtClean="0"/>
              <a:t> op 1/06/2018</a:t>
            </a:r>
          </a:p>
          <a:p>
            <a:pPr lvl="1"/>
            <a:r>
              <a:rPr lang="fr-BE" dirty="0" smtClean="0"/>
              <a:t>NIET </a:t>
            </a:r>
            <a:r>
              <a:rPr lang="fr-BE" dirty="0" err="1" smtClean="0"/>
              <a:t>voor</a:t>
            </a:r>
            <a:r>
              <a:rPr lang="fr-BE" dirty="0" smtClean="0"/>
              <a:t> de </a:t>
            </a:r>
            <a:r>
              <a:rPr lang="fr-BE" dirty="0" err="1" smtClean="0"/>
              <a:t>voorschriften</a:t>
            </a:r>
            <a:r>
              <a:rPr lang="fr-BE" dirty="0" smtClean="0"/>
              <a:t> </a:t>
            </a:r>
            <a:r>
              <a:rPr lang="fr-BE" dirty="0" err="1" smtClean="0"/>
              <a:t>tijdens</a:t>
            </a:r>
            <a:r>
              <a:rPr lang="fr-BE" dirty="0" smtClean="0"/>
              <a:t> </a:t>
            </a:r>
            <a:r>
              <a:rPr lang="fr-BE" dirty="0" err="1" smtClean="0"/>
              <a:t>een</a:t>
            </a:r>
            <a:r>
              <a:rPr lang="fr-BE" dirty="0" smtClean="0"/>
              <a:t> </a:t>
            </a:r>
            <a:r>
              <a:rPr lang="fr-BE" dirty="0" err="1" smtClean="0"/>
              <a:t>bezoek</a:t>
            </a:r>
            <a:r>
              <a:rPr lang="fr-BE" dirty="0" smtClean="0"/>
              <a:t> </a:t>
            </a:r>
            <a:r>
              <a:rPr lang="fr-BE" dirty="0" err="1" smtClean="0"/>
              <a:t>thuis</a:t>
            </a:r>
            <a:r>
              <a:rPr lang="fr-BE" dirty="0" smtClean="0"/>
              <a:t> </a:t>
            </a:r>
            <a:r>
              <a:rPr lang="fr-BE" dirty="0" err="1" smtClean="0"/>
              <a:t>aan</a:t>
            </a:r>
            <a:r>
              <a:rPr lang="fr-BE" dirty="0" smtClean="0"/>
              <a:t> de </a:t>
            </a:r>
            <a:r>
              <a:rPr lang="fr-BE" dirty="0" err="1" smtClean="0"/>
              <a:t>patiënt</a:t>
            </a:r>
            <a:r>
              <a:rPr lang="fr-BE" dirty="0" smtClean="0"/>
              <a:t> of in </a:t>
            </a:r>
            <a:r>
              <a:rPr lang="fr-BE" dirty="0" err="1" smtClean="0"/>
              <a:t>een</a:t>
            </a:r>
            <a:r>
              <a:rPr lang="fr-BE" dirty="0" smtClean="0"/>
              <a:t> </a:t>
            </a:r>
            <a:r>
              <a:rPr lang="fr-BE" dirty="0" err="1" smtClean="0"/>
              <a:t>instelling</a:t>
            </a:r>
            <a:r>
              <a:rPr lang="fr-BE" dirty="0" smtClean="0"/>
              <a:t>, </a:t>
            </a:r>
            <a:r>
              <a:rPr lang="fr-BE" dirty="0" err="1" smtClean="0"/>
              <a:t>ongeacht</a:t>
            </a:r>
            <a:r>
              <a:rPr lang="fr-BE" dirty="0" smtClean="0"/>
              <a:t> de </a:t>
            </a:r>
            <a:r>
              <a:rPr lang="fr-BE" dirty="0" err="1" smtClean="0"/>
              <a:t>leeftijd</a:t>
            </a:r>
            <a:r>
              <a:rPr lang="fr-BE" dirty="0" smtClean="0"/>
              <a:t> van de </a:t>
            </a:r>
            <a:r>
              <a:rPr lang="fr-BE" dirty="0" err="1" smtClean="0"/>
              <a:t>voorschrijver</a:t>
            </a:r>
            <a:endParaRPr lang="fr-BE" dirty="0" smtClean="0"/>
          </a:p>
          <a:p>
            <a:pPr lvl="1"/>
            <a:r>
              <a:rPr lang="fr-BE" dirty="0" err="1" smtClean="0"/>
              <a:t>deze</a:t>
            </a:r>
            <a:r>
              <a:rPr lang="fr-BE" dirty="0" smtClean="0"/>
              <a:t> </a:t>
            </a:r>
            <a:r>
              <a:rPr lang="fr-BE" dirty="0" err="1" smtClean="0"/>
              <a:t>verplichting</a:t>
            </a:r>
            <a:r>
              <a:rPr lang="fr-BE" dirty="0" smtClean="0"/>
              <a:t> </a:t>
            </a:r>
            <a:r>
              <a:rPr lang="fr-BE" dirty="0" err="1" smtClean="0"/>
              <a:t>geldt</a:t>
            </a:r>
            <a:r>
              <a:rPr lang="fr-BE" dirty="0" smtClean="0"/>
              <a:t> </a:t>
            </a:r>
            <a:r>
              <a:rPr lang="fr-BE" dirty="0" err="1" smtClean="0"/>
              <a:t>enkel</a:t>
            </a:r>
            <a:r>
              <a:rPr lang="fr-BE" dirty="0" smtClean="0"/>
              <a:t> </a:t>
            </a:r>
            <a:r>
              <a:rPr lang="fr-BE" dirty="0" err="1" smtClean="0"/>
              <a:t>voor</a:t>
            </a:r>
            <a:r>
              <a:rPr lang="fr-BE" dirty="0" smtClean="0"/>
              <a:t> de </a:t>
            </a:r>
            <a:r>
              <a:rPr lang="fr-BE" dirty="0" err="1" smtClean="0"/>
              <a:t>geneesmiddelen</a:t>
            </a:r>
            <a:r>
              <a:rPr lang="fr-BE" dirty="0" smtClean="0"/>
              <a:t> </a:t>
            </a:r>
            <a:r>
              <a:rPr lang="fr-BE" dirty="0" err="1" smtClean="0"/>
              <a:t>voorgeschreven</a:t>
            </a:r>
            <a:r>
              <a:rPr lang="fr-BE" dirty="0" smtClean="0"/>
              <a:t> op </a:t>
            </a:r>
            <a:r>
              <a:rPr lang="fr-BE" dirty="0" err="1" smtClean="0"/>
              <a:t>merknaam</a:t>
            </a:r>
            <a:r>
              <a:rPr lang="fr-BE" dirty="0" smtClean="0"/>
              <a:t>, op </a:t>
            </a:r>
            <a:r>
              <a:rPr lang="fr-BE" dirty="0" err="1" smtClean="0"/>
              <a:t>stofnaam</a:t>
            </a:r>
            <a:r>
              <a:rPr lang="fr-BE" dirty="0" smtClean="0"/>
              <a:t> of in de </a:t>
            </a:r>
            <a:r>
              <a:rPr lang="fr-BE" dirty="0" err="1" smtClean="0"/>
              <a:t>vorm</a:t>
            </a:r>
            <a:r>
              <a:rPr lang="fr-BE" dirty="0" smtClean="0"/>
              <a:t> van </a:t>
            </a:r>
            <a:r>
              <a:rPr lang="fr-BE" dirty="0" err="1" smtClean="0"/>
              <a:t>een</a:t>
            </a:r>
            <a:r>
              <a:rPr lang="fr-BE" dirty="0" smtClean="0"/>
              <a:t> magistrale </a:t>
            </a:r>
            <a:r>
              <a:rPr lang="fr-BE" dirty="0" err="1" smtClean="0"/>
              <a:t>bereiding</a:t>
            </a:r>
            <a:r>
              <a:rPr lang="fr-BE" dirty="0" smtClean="0"/>
              <a:t>, </a:t>
            </a:r>
            <a:r>
              <a:rPr lang="fr-BE" dirty="0" err="1" smtClean="0"/>
              <a:t>ongeacht</a:t>
            </a:r>
            <a:r>
              <a:rPr lang="fr-BE" dirty="0" smtClean="0"/>
              <a:t> of </a:t>
            </a:r>
            <a:r>
              <a:rPr lang="fr-BE" dirty="0" err="1" smtClean="0"/>
              <a:t>het</a:t>
            </a:r>
            <a:r>
              <a:rPr lang="fr-BE" dirty="0" smtClean="0"/>
              <a:t> </a:t>
            </a:r>
            <a:r>
              <a:rPr lang="fr-BE" dirty="0" err="1" smtClean="0"/>
              <a:t>geneesmiddel</a:t>
            </a:r>
            <a:r>
              <a:rPr lang="fr-BE" dirty="0" smtClean="0"/>
              <a:t> al dan niet </a:t>
            </a:r>
            <a:r>
              <a:rPr lang="fr-BE" dirty="0" err="1" smtClean="0"/>
              <a:t>terugbetaald</a:t>
            </a:r>
            <a:r>
              <a:rPr lang="fr-BE" dirty="0" smtClean="0"/>
              <a:t> </a:t>
            </a:r>
            <a:r>
              <a:rPr lang="fr-BE" dirty="0" err="1" smtClean="0"/>
              <a:t>wordt</a:t>
            </a:r>
            <a:endParaRPr lang="fr-BE" dirty="0" smtClean="0"/>
          </a:p>
          <a:p>
            <a:pPr lvl="1"/>
            <a:endParaRPr lang="fr-BE" dirty="0" smtClean="0"/>
          </a:p>
          <a:p>
            <a:pPr lvl="1"/>
            <a:endParaRPr lang="nl-BE" dirty="0" smtClean="0"/>
          </a:p>
          <a:p>
            <a:endParaRPr lang="nl-BE" dirty="0" smtClean="0"/>
          </a:p>
          <a:p>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2"/>
          </p:nvPr>
        </p:nvSpPr>
        <p:spPr/>
        <p:txBody>
          <a:bodyPr/>
          <a:lstStyle/>
          <a:p>
            <a:r>
              <a:rPr lang="fr-FR" smtClean="0"/>
              <a:t>21/04/2018</a:t>
            </a:r>
            <a:endParaRPr lang="fr-BE"/>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30</a:t>
            </a:fld>
            <a:r>
              <a:rPr lang="fr-BE" smtClean="0"/>
              <a:t> -</a:t>
            </a:r>
            <a:endParaRPr lang="fr-BE" dirty="0"/>
          </a:p>
        </p:txBody>
      </p:sp>
    </p:spTree>
    <p:extLst>
      <p:ext uri="{BB962C8B-B14F-4D97-AF65-F5344CB8AC3E}">
        <p14:creationId xmlns:p14="http://schemas.microsoft.com/office/powerpoint/2010/main" val="471822361"/>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Actiepunt 4: elektronisch voorschrift</a:t>
            </a:r>
            <a:endParaRPr lang="fr-BE"/>
          </a:p>
        </p:txBody>
      </p:sp>
      <p:sp>
        <p:nvSpPr>
          <p:cNvPr id="4099" name="Rectangle 3"/>
          <p:cNvSpPr>
            <a:spLocks noGrp="1" noChangeArrowheads="1"/>
          </p:cNvSpPr>
          <p:nvPr>
            <p:ph idx="1"/>
          </p:nvPr>
        </p:nvSpPr>
        <p:spPr/>
        <p:txBody>
          <a:bodyPr>
            <a:normAutofit fontScale="85000" lnSpcReduction="10000"/>
          </a:bodyPr>
          <a:lstStyle/>
          <a:p>
            <a:r>
              <a:rPr lang="fr-BE" dirty="0" err="1" smtClean="0"/>
              <a:t>Andere</a:t>
            </a:r>
            <a:r>
              <a:rPr lang="fr-BE" dirty="0" smtClean="0"/>
              <a:t> </a:t>
            </a:r>
            <a:r>
              <a:rPr lang="fr-BE" dirty="0" err="1" smtClean="0"/>
              <a:t>wijzigingen</a:t>
            </a:r>
            <a:r>
              <a:rPr lang="fr-BE" dirty="0" smtClean="0"/>
              <a:t> medio 2019</a:t>
            </a:r>
          </a:p>
          <a:p>
            <a:pPr lvl="1"/>
            <a:r>
              <a:rPr lang="fr-BE" dirty="0" err="1" smtClean="0"/>
              <a:t>het</a:t>
            </a:r>
            <a:r>
              <a:rPr lang="fr-BE" dirty="0" smtClean="0"/>
              <a:t> </a:t>
            </a:r>
            <a:r>
              <a:rPr lang="fr-BE" dirty="0" err="1" smtClean="0"/>
              <a:t>zal</a:t>
            </a:r>
            <a:r>
              <a:rPr lang="fr-BE" dirty="0" smtClean="0"/>
              <a:t> in </a:t>
            </a:r>
            <a:r>
              <a:rPr lang="fr-BE" dirty="0" err="1" smtClean="0"/>
              <a:t>elke</a:t>
            </a:r>
            <a:r>
              <a:rPr lang="fr-BE" dirty="0" smtClean="0"/>
              <a:t> </a:t>
            </a:r>
            <a:r>
              <a:rPr lang="fr-BE" dirty="0" err="1" smtClean="0"/>
              <a:t>apotheek</a:t>
            </a:r>
            <a:r>
              <a:rPr lang="fr-BE" dirty="0" smtClean="0"/>
              <a:t> </a:t>
            </a:r>
            <a:r>
              <a:rPr lang="fr-BE" dirty="0" err="1" smtClean="0"/>
              <a:t>mogelijk</a:t>
            </a:r>
            <a:r>
              <a:rPr lang="fr-BE" dirty="0" smtClean="0"/>
              <a:t> </a:t>
            </a:r>
            <a:r>
              <a:rPr lang="fr-BE" dirty="0" err="1" smtClean="0"/>
              <a:t>zijn</a:t>
            </a:r>
            <a:r>
              <a:rPr lang="fr-BE" dirty="0" smtClean="0"/>
              <a:t> om </a:t>
            </a:r>
            <a:r>
              <a:rPr lang="fr-BE" dirty="0" err="1" smtClean="0"/>
              <a:t>geneesmiddelen</a:t>
            </a:r>
            <a:r>
              <a:rPr lang="fr-BE" dirty="0" smtClean="0"/>
              <a:t> te </a:t>
            </a:r>
            <a:r>
              <a:rPr lang="fr-BE" dirty="0" err="1" smtClean="0"/>
              <a:t>kopen</a:t>
            </a:r>
            <a:r>
              <a:rPr lang="fr-BE" dirty="0" smtClean="0"/>
              <a:t> </a:t>
            </a:r>
            <a:r>
              <a:rPr lang="fr-BE" dirty="0" err="1" smtClean="0"/>
              <a:t>zonder</a:t>
            </a:r>
            <a:r>
              <a:rPr lang="fr-BE" dirty="0" smtClean="0"/>
              <a:t> </a:t>
            </a:r>
            <a:r>
              <a:rPr lang="fr-BE" dirty="0" err="1" smtClean="0"/>
              <a:t>dat</a:t>
            </a:r>
            <a:r>
              <a:rPr lang="fr-BE" dirty="0" smtClean="0"/>
              <a:t> </a:t>
            </a:r>
            <a:r>
              <a:rPr lang="fr-BE" dirty="0" err="1" smtClean="0"/>
              <a:t>een</a:t>
            </a:r>
            <a:r>
              <a:rPr lang="fr-BE" dirty="0" smtClean="0"/>
              <a:t> </a:t>
            </a:r>
            <a:r>
              <a:rPr lang="fr-BE" dirty="0" err="1" smtClean="0"/>
              <a:t>papieren</a:t>
            </a:r>
            <a:r>
              <a:rPr lang="fr-BE" dirty="0" smtClean="0"/>
              <a:t> </a:t>
            </a:r>
            <a:r>
              <a:rPr lang="fr-BE" dirty="0" err="1" smtClean="0"/>
              <a:t>bewijs</a:t>
            </a:r>
            <a:r>
              <a:rPr lang="fr-BE" dirty="0" smtClean="0"/>
              <a:t> van </a:t>
            </a:r>
            <a:r>
              <a:rPr lang="fr-BE" dirty="0" err="1" smtClean="0"/>
              <a:t>een</a:t>
            </a:r>
            <a:r>
              <a:rPr lang="fr-BE" dirty="0" smtClean="0"/>
              <a:t> </a:t>
            </a:r>
            <a:r>
              <a:rPr lang="fr-BE" dirty="0" err="1" smtClean="0"/>
              <a:t>elektronisch</a:t>
            </a:r>
            <a:r>
              <a:rPr lang="fr-BE" dirty="0" smtClean="0"/>
              <a:t> </a:t>
            </a:r>
            <a:r>
              <a:rPr lang="fr-BE" dirty="0" err="1" smtClean="0"/>
              <a:t>voorschrift</a:t>
            </a:r>
            <a:r>
              <a:rPr lang="fr-BE" dirty="0" smtClean="0"/>
              <a:t> </a:t>
            </a:r>
            <a:r>
              <a:rPr lang="fr-BE" dirty="0" err="1" smtClean="0"/>
              <a:t>wordt</a:t>
            </a:r>
            <a:r>
              <a:rPr lang="fr-BE" dirty="0" smtClean="0"/>
              <a:t> </a:t>
            </a:r>
            <a:r>
              <a:rPr lang="fr-BE" dirty="0" err="1" smtClean="0"/>
              <a:t>gevraagd</a:t>
            </a:r>
            <a:r>
              <a:rPr lang="fr-BE" dirty="0" smtClean="0"/>
              <a:t> </a:t>
            </a:r>
          </a:p>
          <a:p>
            <a:pPr lvl="1"/>
            <a:r>
              <a:rPr lang="fr-BE" dirty="0" smtClean="0"/>
              <a:t>de </a:t>
            </a:r>
            <a:r>
              <a:rPr lang="fr-BE" dirty="0" err="1" smtClean="0"/>
              <a:t>patiënt</a:t>
            </a:r>
            <a:r>
              <a:rPr lang="fr-BE" dirty="0" smtClean="0"/>
              <a:t> </a:t>
            </a:r>
            <a:r>
              <a:rPr lang="fr-BE" dirty="0" err="1" smtClean="0"/>
              <a:t>zal</a:t>
            </a:r>
            <a:r>
              <a:rPr lang="fr-BE" dirty="0" smtClean="0"/>
              <a:t> de </a:t>
            </a:r>
            <a:r>
              <a:rPr lang="fr-BE" dirty="0" err="1" smtClean="0"/>
              <a:t>nog</a:t>
            </a:r>
            <a:r>
              <a:rPr lang="fr-BE" dirty="0" smtClean="0"/>
              <a:t> </a:t>
            </a:r>
            <a:r>
              <a:rPr lang="fr-BE" dirty="0" err="1" smtClean="0"/>
              <a:t>openstaande</a:t>
            </a:r>
            <a:r>
              <a:rPr lang="fr-BE" dirty="0" smtClean="0"/>
              <a:t> </a:t>
            </a:r>
            <a:r>
              <a:rPr lang="fr-BE" dirty="0" err="1" smtClean="0"/>
              <a:t>voorschriften</a:t>
            </a:r>
            <a:r>
              <a:rPr lang="fr-BE" dirty="0" smtClean="0"/>
              <a:t> </a:t>
            </a:r>
            <a:r>
              <a:rPr lang="fr-BE" dirty="0" err="1" smtClean="0"/>
              <a:t>elektronisch</a:t>
            </a:r>
            <a:r>
              <a:rPr lang="fr-BE" dirty="0" smtClean="0"/>
              <a:t> </a:t>
            </a:r>
            <a:r>
              <a:rPr lang="fr-BE" dirty="0" err="1" smtClean="0"/>
              <a:t>kunnen</a:t>
            </a:r>
            <a:r>
              <a:rPr lang="fr-BE" dirty="0" smtClean="0"/>
              <a:t> </a:t>
            </a:r>
            <a:r>
              <a:rPr lang="fr-BE" dirty="0" err="1" smtClean="0"/>
              <a:t>raadplegen</a:t>
            </a:r>
            <a:r>
              <a:rPr lang="fr-BE" dirty="0" smtClean="0"/>
              <a:t> </a:t>
            </a:r>
            <a:r>
              <a:rPr lang="fr-BE" dirty="0" err="1" smtClean="0"/>
              <a:t>door</a:t>
            </a:r>
            <a:r>
              <a:rPr lang="fr-BE" dirty="0" smtClean="0"/>
              <a:t> </a:t>
            </a:r>
            <a:r>
              <a:rPr lang="fr-BE" dirty="0" err="1" smtClean="0"/>
              <a:t>middel</a:t>
            </a:r>
            <a:r>
              <a:rPr lang="fr-BE" dirty="0" smtClean="0"/>
              <a:t> van </a:t>
            </a:r>
            <a:r>
              <a:rPr lang="fr-BE" dirty="0" err="1" smtClean="0"/>
              <a:t>een</a:t>
            </a:r>
            <a:r>
              <a:rPr lang="fr-BE" dirty="0" smtClean="0"/>
              <a:t> </a:t>
            </a:r>
            <a:r>
              <a:rPr lang="fr-BE" dirty="0" err="1" smtClean="0"/>
              <a:t>toepassing</a:t>
            </a:r>
            <a:r>
              <a:rPr lang="fr-BE" dirty="0" smtClean="0"/>
              <a:t> of in de </a:t>
            </a:r>
            <a:r>
              <a:rPr lang="fr-BE" dirty="0" err="1" smtClean="0"/>
              <a:t>apotheek</a:t>
            </a:r>
            <a:endParaRPr lang="fr-BE" dirty="0" smtClean="0"/>
          </a:p>
          <a:p>
            <a:pPr lvl="1"/>
            <a:r>
              <a:rPr lang="fr-BE" dirty="0" smtClean="0"/>
              <a:t>de </a:t>
            </a:r>
            <a:r>
              <a:rPr lang="fr-BE" dirty="0" err="1" smtClean="0"/>
              <a:t>toegang</a:t>
            </a:r>
            <a:r>
              <a:rPr lang="fr-BE" dirty="0" smtClean="0"/>
              <a:t> </a:t>
            </a:r>
            <a:r>
              <a:rPr lang="fr-BE" dirty="0" err="1" smtClean="0"/>
              <a:t>tot</a:t>
            </a:r>
            <a:r>
              <a:rPr lang="fr-BE" dirty="0" smtClean="0"/>
              <a:t> de </a:t>
            </a:r>
            <a:r>
              <a:rPr lang="fr-BE" dirty="0" err="1" smtClean="0"/>
              <a:t>openstaande</a:t>
            </a:r>
            <a:r>
              <a:rPr lang="fr-BE" dirty="0" smtClean="0"/>
              <a:t> </a:t>
            </a:r>
            <a:r>
              <a:rPr lang="fr-BE" dirty="0" err="1" smtClean="0"/>
              <a:t>voorschriften</a:t>
            </a:r>
            <a:r>
              <a:rPr lang="fr-BE" dirty="0" smtClean="0"/>
              <a:t> </a:t>
            </a:r>
            <a:r>
              <a:rPr lang="fr-BE" dirty="0" err="1" smtClean="0"/>
              <a:t>zal</a:t>
            </a:r>
            <a:r>
              <a:rPr lang="fr-BE" dirty="0" smtClean="0"/>
              <a:t> </a:t>
            </a:r>
            <a:r>
              <a:rPr lang="fr-BE" dirty="0" err="1" smtClean="0"/>
              <a:t>worden</a:t>
            </a:r>
            <a:r>
              <a:rPr lang="fr-BE" dirty="0" smtClean="0"/>
              <a:t> </a:t>
            </a:r>
            <a:r>
              <a:rPr lang="fr-BE" dirty="0" err="1" smtClean="0"/>
              <a:t>bewaakt</a:t>
            </a:r>
            <a:endParaRPr lang="fr-BE" dirty="0" smtClean="0"/>
          </a:p>
          <a:p>
            <a:pPr lvl="1"/>
            <a:r>
              <a:rPr lang="fr-BE" dirty="0" smtClean="0"/>
              <a:t>de </a:t>
            </a:r>
            <a:r>
              <a:rPr lang="fr-BE" dirty="0" err="1" smtClean="0"/>
              <a:t>apotheker</a:t>
            </a:r>
            <a:r>
              <a:rPr lang="fr-BE" dirty="0" smtClean="0"/>
              <a:t> </a:t>
            </a:r>
            <a:r>
              <a:rPr lang="fr-BE" dirty="0" err="1" smtClean="0"/>
              <a:t>krijgt</a:t>
            </a:r>
            <a:r>
              <a:rPr lang="fr-BE" dirty="0" smtClean="0"/>
              <a:t> op </a:t>
            </a:r>
            <a:r>
              <a:rPr lang="fr-BE" dirty="0" err="1" smtClean="0"/>
              <a:t>een</a:t>
            </a:r>
            <a:r>
              <a:rPr lang="fr-BE" dirty="0" smtClean="0"/>
              <a:t> </a:t>
            </a:r>
            <a:r>
              <a:rPr lang="fr-BE" dirty="0" err="1" smtClean="0"/>
              <a:t>gebruiksvriendelijke</a:t>
            </a:r>
            <a:r>
              <a:rPr lang="fr-BE" dirty="0" smtClean="0"/>
              <a:t> manier </a:t>
            </a:r>
            <a:r>
              <a:rPr lang="fr-BE" dirty="0" err="1" smtClean="0"/>
              <a:t>toegang</a:t>
            </a:r>
            <a:r>
              <a:rPr lang="fr-BE" dirty="0" smtClean="0"/>
              <a:t> </a:t>
            </a:r>
            <a:r>
              <a:rPr lang="fr-BE" dirty="0" err="1" smtClean="0"/>
              <a:t>tot</a:t>
            </a:r>
            <a:r>
              <a:rPr lang="fr-BE" dirty="0" smtClean="0"/>
              <a:t> de </a:t>
            </a:r>
            <a:r>
              <a:rPr lang="fr-BE" dirty="0" err="1" smtClean="0"/>
              <a:t>openstaande</a:t>
            </a:r>
            <a:r>
              <a:rPr lang="fr-BE" dirty="0" smtClean="0"/>
              <a:t> </a:t>
            </a:r>
            <a:r>
              <a:rPr lang="fr-BE" dirty="0" err="1" smtClean="0"/>
              <a:t>voorschriften</a:t>
            </a:r>
            <a:r>
              <a:rPr lang="fr-BE" dirty="0" smtClean="0"/>
              <a:t> op basis van </a:t>
            </a:r>
            <a:r>
              <a:rPr lang="fr-BE" dirty="0" err="1" smtClean="0"/>
              <a:t>het</a:t>
            </a:r>
            <a:r>
              <a:rPr lang="fr-BE" dirty="0" smtClean="0"/>
              <a:t> </a:t>
            </a:r>
            <a:r>
              <a:rPr lang="fr-BE" dirty="0" err="1" smtClean="0"/>
              <a:t>identificatienummer</a:t>
            </a:r>
            <a:r>
              <a:rPr lang="fr-BE" dirty="0" smtClean="0"/>
              <a:t> van de sociale </a:t>
            </a:r>
            <a:r>
              <a:rPr lang="fr-BE" dirty="0" err="1" smtClean="0"/>
              <a:t>zekerheid</a:t>
            </a:r>
            <a:r>
              <a:rPr lang="fr-BE" dirty="0" smtClean="0"/>
              <a:t> (INSZ) van de </a:t>
            </a:r>
            <a:r>
              <a:rPr lang="fr-BE" dirty="0" err="1" smtClean="0"/>
              <a:t>patiënt</a:t>
            </a:r>
            <a:r>
              <a:rPr lang="fr-BE" dirty="0" smtClean="0"/>
              <a:t> en kan de </a:t>
            </a:r>
            <a:r>
              <a:rPr lang="fr-BE" dirty="0" err="1" smtClean="0"/>
              <a:t>door</a:t>
            </a:r>
            <a:r>
              <a:rPr lang="fr-BE" dirty="0" smtClean="0"/>
              <a:t> de </a:t>
            </a:r>
            <a:r>
              <a:rPr lang="fr-BE" dirty="0" err="1" smtClean="0"/>
              <a:t>patiënt</a:t>
            </a:r>
            <a:r>
              <a:rPr lang="fr-BE" dirty="0" smtClean="0"/>
              <a:t> </a:t>
            </a:r>
            <a:r>
              <a:rPr lang="fr-BE" dirty="0" err="1" smtClean="0"/>
              <a:t>aangeduide</a:t>
            </a:r>
            <a:r>
              <a:rPr lang="fr-BE" dirty="0" smtClean="0"/>
              <a:t> </a:t>
            </a:r>
            <a:r>
              <a:rPr lang="fr-BE" dirty="0" err="1" smtClean="0"/>
              <a:t>voorschriften</a:t>
            </a:r>
            <a:r>
              <a:rPr lang="fr-BE" dirty="0" smtClean="0"/>
              <a:t> </a:t>
            </a:r>
            <a:r>
              <a:rPr lang="fr-BE" dirty="0" err="1" smtClean="0"/>
              <a:t>uitvoeren</a:t>
            </a:r>
            <a:endParaRPr lang="fr-BE" dirty="0" smtClean="0"/>
          </a:p>
          <a:p>
            <a:pPr lvl="1"/>
            <a:r>
              <a:rPr lang="fr-BE" dirty="0" smtClean="0"/>
              <a:t>de </a:t>
            </a:r>
            <a:r>
              <a:rPr lang="fr-BE" dirty="0" err="1" smtClean="0"/>
              <a:t>concrete</a:t>
            </a:r>
            <a:r>
              <a:rPr lang="fr-BE" dirty="0" smtClean="0"/>
              <a:t> </a:t>
            </a:r>
            <a:r>
              <a:rPr lang="fr-BE" dirty="0" err="1" smtClean="0"/>
              <a:t>modaliteiten</a:t>
            </a:r>
            <a:r>
              <a:rPr lang="fr-BE" dirty="0" smtClean="0"/>
              <a:t> </a:t>
            </a:r>
            <a:r>
              <a:rPr lang="fr-BE" dirty="0" err="1" smtClean="0"/>
              <a:t>zullen</a:t>
            </a:r>
            <a:r>
              <a:rPr lang="fr-BE" dirty="0" smtClean="0"/>
              <a:t> </a:t>
            </a:r>
            <a:r>
              <a:rPr lang="fr-BE" dirty="0" err="1" smtClean="0"/>
              <a:t>worden</a:t>
            </a:r>
            <a:r>
              <a:rPr lang="fr-BE" dirty="0" smtClean="0"/>
              <a:t> </a:t>
            </a:r>
            <a:r>
              <a:rPr lang="fr-BE" dirty="0" err="1" smtClean="0"/>
              <a:t>bepaald</a:t>
            </a:r>
            <a:r>
              <a:rPr lang="fr-BE" dirty="0" smtClean="0"/>
              <a:t> in </a:t>
            </a:r>
            <a:r>
              <a:rPr lang="fr-BE" dirty="0" err="1" smtClean="0"/>
              <a:t>overleg</a:t>
            </a:r>
            <a:r>
              <a:rPr lang="fr-BE" dirty="0" smtClean="0"/>
              <a:t> met </a:t>
            </a:r>
            <a:r>
              <a:rPr lang="fr-BE" dirty="0" err="1" smtClean="0"/>
              <a:t>alle</a:t>
            </a:r>
            <a:r>
              <a:rPr lang="fr-BE" dirty="0" smtClean="0"/>
              <a:t> </a:t>
            </a:r>
            <a:r>
              <a:rPr lang="fr-BE" dirty="0" err="1" smtClean="0"/>
              <a:t>betrokken</a:t>
            </a:r>
            <a:r>
              <a:rPr lang="fr-BE" dirty="0" smtClean="0"/>
              <a:t> </a:t>
            </a:r>
            <a:r>
              <a:rPr lang="fr-BE" dirty="0" err="1" smtClean="0"/>
              <a:t>partijen</a:t>
            </a:r>
            <a:endParaRPr lang="fr-BE" dirty="0" smtClean="0"/>
          </a:p>
          <a:p>
            <a:pPr lvl="1"/>
            <a:r>
              <a:rPr lang="fr-BE" dirty="0" err="1" smtClean="0"/>
              <a:t>invoering</a:t>
            </a:r>
            <a:r>
              <a:rPr lang="fr-BE" dirty="0" smtClean="0"/>
              <a:t> van </a:t>
            </a:r>
            <a:r>
              <a:rPr lang="fr-BE" dirty="0" err="1" smtClean="0"/>
              <a:t>het</a:t>
            </a:r>
            <a:r>
              <a:rPr lang="fr-BE" dirty="0" smtClean="0"/>
              <a:t> </a:t>
            </a:r>
            <a:r>
              <a:rPr lang="fr-BE" dirty="0" err="1" smtClean="0"/>
              <a:t>mobiel</a:t>
            </a:r>
            <a:r>
              <a:rPr lang="fr-BE" dirty="0" smtClean="0"/>
              <a:t> </a:t>
            </a:r>
            <a:r>
              <a:rPr lang="fr-BE" dirty="0" err="1" smtClean="0"/>
              <a:t>geneesmiddelenvoorschrift</a:t>
            </a:r>
            <a:endParaRPr lang="fr-BE" dirty="0" smtClean="0"/>
          </a:p>
          <a:p>
            <a:r>
              <a:rPr lang="fr-BE" dirty="0" err="1" smtClean="0"/>
              <a:t>Evaluatie</a:t>
            </a:r>
            <a:r>
              <a:rPr lang="fr-BE" dirty="0" smtClean="0"/>
              <a:t> </a:t>
            </a:r>
            <a:r>
              <a:rPr lang="fr-BE" dirty="0" err="1" smtClean="0"/>
              <a:t>eind</a:t>
            </a:r>
            <a:r>
              <a:rPr lang="fr-BE" dirty="0" smtClean="0"/>
              <a:t> 2019</a:t>
            </a:r>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2"/>
          </p:nvPr>
        </p:nvSpPr>
        <p:spPr/>
        <p:txBody>
          <a:bodyPr/>
          <a:lstStyle/>
          <a:p>
            <a:r>
              <a:rPr lang="fr-FR" smtClean="0"/>
              <a:t>21/04/2018</a:t>
            </a:r>
            <a:endParaRPr lang="fr-BE"/>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31</a:t>
            </a:fld>
            <a:r>
              <a:rPr lang="fr-BE" smtClean="0"/>
              <a:t> -</a:t>
            </a:r>
            <a:endParaRPr lang="fr-BE" dirty="0"/>
          </a:p>
        </p:txBody>
      </p:sp>
    </p:spTree>
    <p:extLst>
      <p:ext uri="{BB962C8B-B14F-4D97-AF65-F5344CB8AC3E}">
        <p14:creationId xmlns:p14="http://schemas.microsoft.com/office/powerpoint/2010/main" val="3616316381"/>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Actiepunt 4: elektronisch voorschrift</a:t>
            </a:r>
            <a:endParaRPr lang="fr-BE"/>
          </a:p>
        </p:txBody>
      </p:sp>
      <p:sp>
        <p:nvSpPr>
          <p:cNvPr id="4099" name="Rectangle 3"/>
          <p:cNvSpPr>
            <a:spLocks noGrp="1" noChangeArrowheads="1"/>
          </p:cNvSpPr>
          <p:nvPr>
            <p:ph idx="1"/>
          </p:nvPr>
        </p:nvSpPr>
        <p:spPr/>
        <p:txBody>
          <a:bodyPr>
            <a:normAutofit fontScale="92500" lnSpcReduction="10000"/>
          </a:bodyPr>
          <a:lstStyle/>
          <a:p>
            <a:r>
              <a:rPr lang="fr-BE" dirty="0" err="1" smtClean="0"/>
              <a:t>Een</a:t>
            </a:r>
            <a:r>
              <a:rPr lang="fr-BE" dirty="0" smtClean="0"/>
              <a:t> </a:t>
            </a:r>
            <a:r>
              <a:rPr lang="fr-BE" dirty="0" err="1" smtClean="0"/>
              <a:t>paar</a:t>
            </a:r>
            <a:r>
              <a:rPr lang="fr-BE" dirty="0" smtClean="0"/>
              <a:t> </a:t>
            </a:r>
            <a:r>
              <a:rPr lang="fr-BE" dirty="0" err="1" smtClean="0"/>
              <a:t>cijfers</a:t>
            </a:r>
            <a:r>
              <a:rPr lang="fr-BE" dirty="0" smtClean="0"/>
              <a:t> (1-31 </a:t>
            </a:r>
            <a:r>
              <a:rPr lang="fr-BE" dirty="0" err="1" smtClean="0"/>
              <a:t>maart</a:t>
            </a:r>
            <a:r>
              <a:rPr lang="fr-BE" dirty="0" smtClean="0"/>
              <a:t> 2018)</a:t>
            </a:r>
          </a:p>
          <a:p>
            <a:endParaRPr lang="fr-BE" dirty="0" smtClean="0"/>
          </a:p>
          <a:p>
            <a:pPr lvl="1"/>
            <a:r>
              <a:rPr lang="fr-BE" dirty="0" smtClean="0"/>
              <a:t>11.317 </a:t>
            </a:r>
            <a:r>
              <a:rPr lang="fr-BE" dirty="0" err="1" smtClean="0"/>
              <a:t>artsen</a:t>
            </a:r>
            <a:r>
              <a:rPr lang="fr-BE" dirty="0" smtClean="0"/>
              <a:t> </a:t>
            </a:r>
            <a:r>
              <a:rPr lang="fr-BE" dirty="0" err="1" smtClean="0"/>
              <a:t>hebben</a:t>
            </a:r>
            <a:r>
              <a:rPr lang="fr-BE" dirty="0" smtClean="0"/>
              <a:t> 3.888.212 </a:t>
            </a:r>
            <a:r>
              <a:rPr lang="fr-BE" dirty="0" err="1" smtClean="0"/>
              <a:t>voorschriften</a:t>
            </a:r>
            <a:r>
              <a:rPr lang="fr-BE" dirty="0" smtClean="0"/>
              <a:t> </a:t>
            </a:r>
            <a:r>
              <a:rPr lang="fr-BE" dirty="0" err="1" smtClean="0"/>
              <a:t>Recip</a:t>
            </a:r>
            <a:r>
              <a:rPr lang="fr-BE" dirty="0" smtClean="0"/>
              <a:t>-e </a:t>
            </a:r>
            <a:r>
              <a:rPr lang="fr-BE" dirty="0" err="1" smtClean="0"/>
              <a:t>verstuurd</a:t>
            </a:r>
            <a:endParaRPr lang="fr-BE" dirty="0" smtClean="0"/>
          </a:p>
          <a:p>
            <a:pPr lvl="1"/>
            <a:endParaRPr lang="nl-NL" dirty="0" smtClean="0"/>
          </a:p>
          <a:p>
            <a:pPr lvl="1"/>
            <a:r>
              <a:rPr lang="fr-BE" dirty="0" smtClean="0"/>
              <a:t>3.253 </a:t>
            </a:r>
            <a:r>
              <a:rPr lang="fr-BE" dirty="0" err="1" smtClean="0"/>
              <a:t>tandartsen</a:t>
            </a:r>
            <a:r>
              <a:rPr lang="fr-BE" dirty="0" smtClean="0"/>
              <a:t> </a:t>
            </a:r>
            <a:r>
              <a:rPr lang="fr-BE" dirty="0" err="1" smtClean="0"/>
              <a:t>hebben</a:t>
            </a:r>
            <a:r>
              <a:rPr lang="fr-BE" dirty="0" smtClean="0"/>
              <a:t> 36.247 </a:t>
            </a:r>
            <a:r>
              <a:rPr lang="fr-BE" dirty="0" err="1" smtClean="0"/>
              <a:t>voorschriften</a:t>
            </a:r>
            <a:r>
              <a:rPr lang="fr-BE" dirty="0" smtClean="0"/>
              <a:t> </a:t>
            </a:r>
            <a:r>
              <a:rPr lang="fr-BE" dirty="0" err="1" smtClean="0"/>
              <a:t>Recip</a:t>
            </a:r>
            <a:r>
              <a:rPr lang="fr-BE" dirty="0" smtClean="0"/>
              <a:t>-e </a:t>
            </a:r>
            <a:r>
              <a:rPr lang="fr-BE" dirty="0" err="1" smtClean="0"/>
              <a:t>verstuurd</a:t>
            </a:r>
            <a:endParaRPr lang="fr-BE" dirty="0" smtClean="0"/>
          </a:p>
          <a:p>
            <a:pPr lvl="1"/>
            <a:endParaRPr lang="nl-NL" dirty="0" smtClean="0"/>
          </a:p>
          <a:p>
            <a:pPr lvl="1"/>
            <a:r>
              <a:rPr lang="fr-BE" dirty="0" smtClean="0"/>
              <a:t>37 </a:t>
            </a:r>
            <a:r>
              <a:rPr lang="fr-BE" dirty="0" err="1" smtClean="0"/>
              <a:t>ziekenhuizen</a:t>
            </a:r>
            <a:r>
              <a:rPr lang="fr-BE" dirty="0" smtClean="0"/>
              <a:t> </a:t>
            </a:r>
            <a:r>
              <a:rPr lang="fr-BE" dirty="0" err="1" smtClean="0"/>
              <a:t>hebben</a:t>
            </a:r>
            <a:r>
              <a:rPr lang="fr-BE" dirty="0" smtClean="0"/>
              <a:t> 201.114 </a:t>
            </a:r>
            <a:r>
              <a:rPr lang="fr-BE" dirty="0" err="1" smtClean="0"/>
              <a:t>voorschriften</a:t>
            </a:r>
            <a:r>
              <a:rPr lang="fr-BE" dirty="0" smtClean="0"/>
              <a:t> </a:t>
            </a:r>
            <a:r>
              <a:rPr lang="fr-BE" dirty="0" err="1" smtClean="0"/>
              <a:t>Recip</a:t>
            </a:r>
            <a:r>
              <a:rPr lang="fr-BE" dirty="0" smtClean="0"/>
              <a:t>-e </a:t>
            </a:r>
            <a:r>
              <a:rPr lang="fr-BE" dirty="0" err="1" smtClean="0"/>
              <a:t>verstuurd</a:t>
            </a:r>
            <a:endParaRPr lang="fr-BE" dirty="0" smtClean="0"/>
          </a:p>
          <a:p>
            <a:pPr lvl="1"/>
            <a:endParaRPr lang="nl-NL" dirty="0" smtClean="0"/>
          </a:p>
          <a:p>
            <a:pPr lvl="1"/>
            <a:r>
              <a:rPr lang="fr-BE" dirty="0" smtClean="0"/>
              <a:t>4.125.580 </a:t>
            </a:r>
            <a:r>
              <a:rPr lang="fr-BE" dirty="0" err="1" smtClean="0"/>
              <a:t>voorschriften</a:t>
            </a:r>
            <a:r>
              <a:rPr lang="fr-BE" dirty="0" smtClean="0"/>
              <a:t> </a:t>
            </a:r>
            <a:r>
              <a:rPr lang="fr-BE" dirty="0" err="1" smtClean="0"/>
              <a:t>zijn</a:t>
            </a:r>
            <a:r>
              <a:rPr lang="fr-BE" dirty="0" smtClean="0"/>
              <a:t> </a:t>
            </a:r>
            <a:r>
              <a:rPr lang="fr-BE" dirty="0" err="1" smtClean="0"/>
              <a:t>bij</a:t>
            </a:r>
            <a:r>
              <a:rPr lang="fr-BE" dirty="0" smtClean="0"/>
              <a:t> </a:t>
            </a:r>
            <a:r>
              <a:rPr lang="fr-BE" dirty="0" err="1" smtClean="0"/>
              <a:t>Recip</a:t>
            </a:r>
            <a:r>
              <a:rPr lang="fr-BE" dirty="0" smtClean="0"/>
              <a:t>-e </a:t>
            </a:r>
            <a:r>
              <a:rPr lang="fr-BE" dirty="0" err="1" smtClean="0"/>
              <a:t>toegekomen</a:t>
            </a:r>
            <a:r>
              <a:rPr lang="fr-BE" dirty="0" smtClean="0"/>
              <a:t>: 4.844 </a:t>
            </a:r>
            <a:r>
              <a:rPr lang="fr-BE" dirty="0" err="1" smtClean="0"/>
              <a:t>apothekers</a:t>
            </a:r>
            <a:r>
              <a:rPr lang="fr-BE" dirty="0" smtClean="0"/>
              <a:t> </a:t>
            </a:r>
            <a:r>
              <a:rPr lang="fr-BE" dirty="0" err="1" smtClean="0"/>
              <a:t>hebben</a:t>
            </a:r>
            <a:r>
              <a:rPr lang="fr-BE" dirty="0" smtClean="0"/>
              <a:t> </a:t>
            </a:r>
            <a:r>
              <a:rPr lang="fr-BE" dirty="0"/>
              <a:t>3.479.979 </a:t>
            </a:r>
            <a:r>
              <a:rPr lang="fr-BE" dirty="0" err="1" smtClean="0"/>
              <a:t>voorschriften</a:t>
            </a:r>
            <a:r>
              <a:rPr lang="fr-BE" dirty="0" smtClean="0"/>
              <a:t> </a:t>
            </a:r>
            <a:r>
              <a:rPr lang="fr-BE" dirty="0" err="1" smtClean="0"/>
              <a:t>Recip</a:t>
            </a:r>
            <a:r>
              <a:rPr lang="fr-BE" dirty="0" smtClean="0"/>
              <a:t>-e </a:t>
            </a:r>
            <a:r>
              <a:rPr lang="fr-BE" dirty="0" err="1" smtClean="0"/>
              <a:t>gedownload</a:t>
            </a:r>
            <a:r>
              <a:rPr lang="fr-BE" dirty="0" smtClean="0"/>
              <a:t> (84.3 % van de </a:t>
            </a:r>
            <a:r>
              <a:rPr lang="fr-BE" dirty="0" err="1" smtClean="0"/>
              <a:t>voorschriften</a:t>
            </a:r>
            <a:r>
              <a:rPr lang="fr-BE" dirty="0" smtClean="0"/>
              <a:t> die in </a:t>
            </a:r>
            <a:r>
              <a:rPr lang="fr-BE" dirty="0" err="1" smtClean="0"/>
              <a:t>dezelfde</a:t>
            </a:r>
            <a:r>
              <a:rPr lang="fr-BE" dirty="0" smtClean="0"/>
              <a:t> </a:t>
            </a:r>
            <a:r>
              <a:rPr lang="fr-BE" dirty="0" err="1" smtClean="0"/>
              <a:t>periode</a:t>
            </a:r>
            <a:r>
              <a:rPr lang="fr-BE" dirty="0" smtClean="0"/>
              <a:t> </a:t>
            </a:r>
            <a:r>
              <a:rPr lang="fr-BE" dirty="0" err="1" smtClean="0"/>
              <a:t>werden</a:t>
            </a:r>
            <a:r>
              <a:rPr lang="fr-BE" dirty="0" smtClean="0"/>
              <a:t> </a:t>
            </a:r>
            <a:r>
              <a:rPr lang="fr-BE" dirty="0" err="1" smtClean="0"/>
              <a:t>ingediend</a:t>
            </a:r>
            <a:r>
              <a:rPr lang="fr-BE" dirty="0" smtClean="0"/>
              <a:t>)</a:t>
            </a:r>
          </a:p>
          <a:p>
            <a:endParaRPr lang="nl-BE" dirty="0" smtClean="0"/>
          </a:p>
          <a:p>
            <a:pPr lvl="1"/>
            <a:endParaRPr lang="nl-BE" dirty="0" smtClean="0"/>
          </a:p>
          <a:p>
            <a:endParaRPr lang="nl-BE" dirty="0" smtClean="0"/>
          </a:p>
          <a:p>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2"/>
          </p:nvPr>
        </p:nvSpPr>
        <p:spPr/>
        <p:txBody>
          <a:bodyPr/>
          <a:lstStyle/>
          <a:p>
            <a:r>
              <a:rPr lang="fr-FR" smtClean="0"/>
              <a:t>21/04/2018</a:t>
            </a:r>
            <a:endParaRPr lang="fr-BE"/>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32</a:t>
            </a:fld>
            <a:r>
              <a:rPr lang="fr-BE" smtClean="0"/>
              <a:t> -</a:t>
            </a:r>
            <a:endParaRPr lang="fr-BE" dirty="0"/>
          </a:p>
        </p:txBody>
      </p:sp>
    </p:spTree>
    <p:extLst>
      <p:ext uri="{BB962C8B-B14F-4D97-AF65-F5344CB8AC3E}">
        <p14:creationId xmlns:p14="http://schemas.microsoft.com/office/powerpoint/2010/main" val="1586385110"/>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BE" smtClean="0"/>
              <a:t>Actie 4: Elektronisch voorschrift</a:t>
            </a:r>
            <a:endParaRPr lang="nl-BE" dirty="0"/>
          </a:p>
        </p:txBody>
      </p:sp>
      <p:sp>
        <p:nvSpPr>
          <p:cNvPr id="3" name="Content Placeholder 2"/>
          <p:cNvSpPr>
            <a:spLocks noGrp="1"/>
          </p:cNvSpPr>
          <p:nvPr>
            <p:ph idx="1"/>
          </p:nvPr>
        </p:nvSpPr>
        <p:spPr/>
        <p:txBody>
          <a:bodyPr/>
          <a:lstStyle/>
          <a:p>
            <a:r>
              <a:rPr lang="nl-BE" smtClean="0"/>
              <a:t>Elektronisch voorschrift met een Recip-e code</a:t>
            </a:r>
          </a:p>
          <a:p>
            <a:endParaRPr lang="nl-BE" dirty="0"/>
          </a:p>
        </p:txBody>
      </p:sp>
      <p:sp>
        <p:nvSpPr>
          <p:cNvPr id="8" name="Date Placeholder 7"/>
          <p:cNvSpPr>
            <a:spLocks noGrp="1"/>
          </p:cNvSpPr>
          <p:nvPr>
            <p:ph type="dt" sz="half" idx="2"/>
          </p:nvPr>
        </p:nvSpPr>
        <p:spPr/>
        <p:txBody>
          <a:bodyPr/>
          <a:lstStyle/>
          <a:p>
            <a:r>
              <a:rPr lang="fr-FR" smtClean="0"/>
              <a:t>21/04/2018</a:t>
            </a:r>
            <a:endParaRPr lang="fr-BE"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556792"/>
            <a:ext cx="5761671"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33</a:t>
            </a:fld>
            <a:r>
              <a:rPr lang="fr-BE" smtClean="0"/>
              <a:t> -</a:t>
            </a:r>
            <a:endParaRPr lang="fr-BE" dirty="0"/>
          </a:p>
        </p:txBody>
      </p:sp>
    </p:spTree>
    <p:extLst>
      <p:ext uri="{BB962C8B-B14F-4D97-AF65-F5344CB8AC3E}">
        <p14:creationId xmlns:p14="http://schemas.microsoft.com/office/powerpoint/2010/main" val="16151754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BE" smtClean="0"/>
              <a:t>Actie 4: Elektronisch voorschrift</a:t>
            </a:r>
            <a:endParaRPr lang="nl-BE" dirty="0"/>
          </a:p>
        </p:txBody>
      </p:sp>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1158" y="1454779"/>
            <a:ext cx="8221684" cy="4451680"/>
          </a:xfrm>
        </p:spPr>
      </p:pic>
      <p:sp>
        <p:nvSpPr>
          <p:cNvPr id="3" name="Date Placeholder 2"/>
          <p:cNvSpPr>
            <a:spLocks noGrp="1"/>
          </p:cNvSpPr>
          <p:nvPr>
            <p:ph type="dt" sz="half" idx="2"/>
          </p:nvPr>
        </p:nvSpPr>
        <p:spPr/>
        <p:txBody>
          <a:bodyPr/>
          <a:lstStyle/>
          <a:p>
            <a:r>
              <a:rPr lang="fr-FR" smtClean="0"/>
              <a:t>21/04/2018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34</a:t>
            </a:fld>
            <a:r>
              <a:rPr lang="fr-BE" smtClean="0"/>
              <a:t> -</a:t>
            </a:r>
            <a:endParaRPr lang="fr-BE" dirty="0"/>
          </a:p>
        </p:txBody>
      </p:sp>
    </p:spTree>
    <p:extLst>
      <p:ext uri="{BB962C8B-B14F-4D97-AF65-F5344CB8AC3E}">
        <p14:creationId xmlns:p14="http://schemas.microsoft.com/office/powerpoint/2010/main" val="35590759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fr-BE" dirty="0" err="1" smtClean="0"/>
              <a:t>Actie</a:t>
            </a:r>
            <a:r>
              <a:rPr lang="fr-BE" dirty="0" smtClean="0"/>
              <a:t> 4: PARIS</a:t>
            </a:r>
            <a:br>
              <a:rPr lang="fr-BE" dirty="0" smtClean="0"/>
            </a:br>
            <a:r>
              <a:rPr lang="nl-NL" sz="2700" dirty="0" err="1" smtClean="0"/>
              <a:t>Prescription</a:t>
            </a:r>
            <a:r>
              <a:rPr lang="nl-NL" sz="2700" dirty="0" smtClean="0"/>
              <a:t> &amp; </a:t>
            </a:r>
            <a:r>
              <a:rPr lang="nl-NL" sz="2700" dirty="0" err="1" smtClean="0"/>
              <a:t>Autorisation</a:t>
            </a:r>
            <a:r>
              <a:rPr lang="nl-NL" sz="2700" dirty="0" smtClean="0"/>
              <a:t> </a:t>
            </a:r>
            <a:r>
              <a:rPr lang="nl-NL" sz="2700" dirty="0" err="1" smtClean="0"/>
              <a:t>Requesting</a:t>
            </a:r>
            <a:r>
              <a:rPr lang="nl-NL" sz="2700" dirty="0" smtClean="0"/>
              <a:t> Information System</a:t>
            </a:r>
            <a:endParaRPr lang="nl-BE" sz="2700" dirty="0"/>
          </a:p>
        </p:txBody>
      </p:sp>
      <p:sp>
        <p:nvSpPr>
          <p:cNvPr id="2" name="Content Placeholder 1"/>
          <p:cNvSpPr>
            <a:spLocks noGrp="1"/>
          </p:cNvSpPr>
          <p:nvPr>
            <p:ph idx="1"/>
          </p:nvPr>
        </p:nvSpPr>
        <p:spPr/>
        <p:txBody>
          <a:bodyPr>
            <a:normAutofit fontScale="85000" lnSpcReduction="20000"/>
          </a:bodyPr>
          <a:lstStyle/>
          <a:p>
            <a:r>
              <a:rPr lang="nl-NL" dirty="0" smtClean="0"/>
              <a:t>Gratis </a:t>
            </a:r>
            <a:r>
              <a:rPr lang="nl-NL" dirty="0" err="1" smtClean="0"/>
              <a:t>webtoepassing</a:t>
            </a:r>
            <a:r>
              <a:rPr lang="nl-NL" dirty="0" smtClean="0"/>
              <a:t> door RIZIV ter beschikking gesteld </a:t>
            </a:r>
          </a:p>
          <a:p>
            <a:pPr lvl="1"/>
            <a:r>
              <a:rPr lang="nl-NL" dirty="0" smtClean="0"/>
              <a:t>biedt minimale service aan voorschrijver om elektronische voorschriften aan te maken buiten het EMD</a:t>
            </a:r>
          </a:p>
          <a:p>
            <a:pPr lvl="1"/>
            <a:r>
              <a:rPr lang="nl-NL" dirty="0" smtClean="0"/>
              <a:t>als online dienst via het </a:t>
            </a:r>
            <a:r>
              <a:rPr lang="nl-NL" dirty="0" err="1" smtClean="0"/>
              <a:t>eGezondheidsportaal</a:t>
            </a:r>
            <a:r>
              <a:rPr lang="nl-NL" dirty="0" smtClean="0"/>
              <a:t> mits sterke authenticatie</a:t>
            </a:r>
          </a:p>
          <a:p>
            <a:pPr lvl="1"/>
            <a:r>
              <a:rPr lang="nl-NL" dirty="0" smtClean="0"/>
              <a:t>geen interactie met EMD of andere systemen voor gegevensdeling voorzien</a:t>
            </a:r>
          </a:p>
          <a:p>
            <a:r>
              <a:rPr lang="nl-BE" dirty="0" smtClean="0"/>
              <a:t>Doelgroepen</a:t>
            </a:r>
          </a:p>
          <a:p>
            <a:pPr lvl="1"/>
            <a:r>
              <a:rPr lang="nl-BE" dirty="0" smtClean="0"/>
              <a:t>voorschrijvers ingeval ze (tijdelijk) geen toegang hebben tot softwarepakket voor het beheer van het patiëntendossier of tot het informaticasysteem van het ziekenhuis</a:t>
            </a:r>
          </a:p>
          <a:p>
            <a:pPr lvl="1"/>
            <a:r>
              <a:rPr lang="nl-BE" dirty="0" smtClean="0"/>
              <a:t>voorschrijvers die (nog) niet beschikken over een softwarepakket voor het beheer van een EMD</a:t>
            </a:r>
          </a:p>
          <a:p>
            <a:pPr lvl="2"/>
            <a:r>
              <a:rPr lang="nl-BE" dirty="0" smtClean="0"/>
              <a:t>sommige categorieën van specialisten</a:t>
            </a:r>
          </a:p>
          <a:p>
            <a:pPr lvl="2"/>
            <a:r>
              <a:rPr lang="nl-BE" dirty="0" smtClean="0"/>
              <a:t>sporadische voorschrijvers  (enkel beperkte praktijk of het beroep niet meer in de klassieke zin van het woord uitoefenen (werkzaam bij de ziekenfondsen, in administratie, in het onderwijs, klinisch biologen, anatoom-pathologen,...)</a:t>
            </a:r>
          </a:p>
          <a:p>
            <a:pPr lvl="2"/>
            <a:r>
              <a:rPr lang="nl-BE" dirty="0" smtClean="0"/>
              <a:t>oudere voorschrijvers op  het einde van een actieve praktijk</a:t>
            </a:r>
            <a:endParaRPr lang="nl-NL" dirty="0"/>
          </a:p>
        </p:txBody>
      </p:sp>
      <p:sp>
        <p:nvSpPr>
          <p:cNvPr id="8" name="Date Placeholder 7"/>
          <p:cNvSpPr>
            <a:spLocks noGrp="1"/>
          </p:cNvSpPr>
          <p:nvPr>
            <p:ph type="dt" sz="half" idx="2"/>
          </p:nvPr>
        </p:nvSpPr>
        <p:spPr/>
        <p:txBody>
          <a:bodyPr/>
          <a:lstStyle/>
          <a:p>
            <a:r>
              <a:rPr lang="fr-FR" smtClean="0"/>
              <a:t>21/04/2018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35</a:t>
            </a:fld>
            <a:r>
              <a:rPr lang="fr-BE" smtClean="0"/>
              <a:t> -</a:t>
            </a:r>
            <a:endParaRPr lang="fr-BE" dirty="0"/>
          </a:p>
        </p:txBody>
      </p:sp>
    </p:spTree>
    <p:extLst>
      <p:ext uri="{BB962C8B-B14F-4D97-AF65-F5344CB8AC3E}">
        <p14:creationId xmlns:p14="http://schemas.microsoft.com/office/powerpoint/2010/main" val="28119824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Acties 5 &amp; 6 : Gegevensdeling</a:t>
            </a:r>
            <a:endParaRPr lang="nl-BE" dirty="0"/>
          </a:p>
        </p:txBody>
      </p:sp>
      <p:sp>
        <p:nvSpPr>
          <p:cNvPr id="4099" name="Rectangle 3"/>
          <p:cNvSpPr>
            <a:spLocks noGrp="1" noChangeArrowheads="1"/>
          </p:cNvSpPr>
          <p:nvPr>
            <p:ph idx="1"/>
          </p:nvPr>
        </p:nvSpPr>
        <p:spPr/>
        <p:txBody>
          <a:bodyPr/>
          <a:lstStyle/>
          <a:p>
            <a:r>
              <a:rPr lang="nl-NL" dirty="0" smtClean="0"/>
              <a:t>Actie 5: Gegevens delen via het systeem hubs &amp; </a:t>
            </a:r>
            <a:r>
              <a:rPr lang="nl-NL" dirty="0" err="1" smtClean="0"/>
              <a:t>metahub</a:t>
            </a:r>
            <a:r>
              <a:rPr lang="nl-NL" dirty="0" smtClean="0"/>
              <a:t> voor algemene en universitaire ziekenhuizen</a:t>
            </a:r>
          </a:p>
          <a:p>
            <a:endParaRPr lang="nl-NL" dirty="0" smtClean="0"/>
          </a:p>
          <a:p>
            <a:pPr lvl="1"/>
            <a:r>
              <a:rPr lang="nl-BE" altLang="en-US" dirty="0" smtClean="0"/>
              <a:t>Verantwoordelijke organisatie: </a:t>
            </a:r>
            <a:r>
              <a:rPr lang="nl-BE" altLang="en-US" dirty="0" smtClean="0">
                <a:solidFill>
                  <a:srgbClr val="087670"/>
                </a:solidFill>
              </a:rPr>
              <a:t>eHealth</a:t>
            </a:r>
            <a:r>
              <a:rPr lang="nl-BE" altLang="en-US" dirty="0" smtClean="0"/>
              <a:t>-platform </a:t>
            </a:r>
          </a:p>
          <a:p>
            <a:endParaRPr lang="nl-NL" dirty="0" smtClean="0"/>
          </a:p>
          <a:p>
            <a:r>
              <a:rPr lang="nl-NL" dirty="0" smtClean="0"/>
              <a:t>Actie 6: Delen om samen te werken</a:t>
            </a:r>
          </a:p>
          <a:p>
            <a:endParaRPr lang="nl-NL" dirty="0" smtClean="0"/>
          </a:p>
          <a:p>
            <a:pPr lvl="1"/>
            <a:r>
              <a:rPr lang="nl-BE" altLang="en-US" dirty="0" smtClean="0"/>
              <a:t>Verantwoordelijke organisatie: </a:t>
            </a:r>
            <a:r>
              <a:rPr lang="fr-BE" altLang="en-US" dirty="0" smtClean="0"/>
              <a:t>RIZIV (+ </a:t>
            </a:r>
            <a:r>
              <a:rPr lang="fr-BE" dirty="0" err="1" smtClean="0"/>
              <a:t>Vitalink</a:t>
            </a:r>
            <a:r>
              <a:rPr lang="fr-BE" dirty="0" smtClean="0"/>
              <a:t>, RSW, RSB)</a:t>
            </a:r>
            <a:endParaRPr lang="nl-NL" dirty="0" smtClean="0"/>
          </a:p>
          <a:p>
            <a:endParaRPr lang="nl-BE" dirty="0" smtClean="0"/>
          </a:p>
          <a:p>
            <a:pPr lvl="1"/>
            <a:endParaRPr lang="nl-BE" dirty="0" smtClean="0"/>
          </a:p>
          <a:p>
            <a:pPr lvl="2"/>
            <a:endParaRPr lang="nl-BE" dirty="0" smtClean="0"/>
          </a:p>
          <a:p>
            <a:pPr lvl="2"/>
            <a:endParaRPr lang="nl-BE" dirty="0" smtClean="0"/>
          </a:p>
          <a:p>
            <a:pPr lvl="2"/>
            <a:endParaRPr lang="nl-BE" dirty="0" smtClean="0"/>
          </a:p>
          <a:p>
            <a:pPr lvl="2"/>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6" name="Date Placeholder 5"/>
          <p:cNvSpPr>
            <a:spLocks noGrp="1"/>
          </p:cNvSpPr>
          <p:nvPr>
            <p:ph type="dt" sz="half" idx="2"/>
          </p:nvPr>
        </p:nvSpPr>
        <p:spPr/>
        <p:txBody>
          <a:bodyPr/>
          <a:lstStyle/>
          <a:p>
            <a:r>
              <a:rPr lang="fr-FR" smtClean="0"/>
              <a:t>21/04/2018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36</a:t>
            </a:fld>
            <a:r>
              <a:rPr lang="fr-BE" smtClean="0"/>
              <a:t> -</a:t>
            </a:r>
            <a:endParaRPr lang="fr-BE" dirty="0"/>
          </a:p>
        </p:txBody>
      </p:sp>
    </p:spTree>
    <p:extLst>
      <p:ext uri="{BB962C8B-B14F-4D97-AF65-F5344CB8AC3E}">
        <p14:creationId xmlns:p14="http://schemas.microsoft.com/office/powerpoint/2010/main" val="3776100363"/>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Acties 5 &amp; 6 : Gegevensdeling</a:t>
            </a:r>
            <a:endParaRPr lang="nl-BE" dirty="0"/>
          </a:p>
        </p:txBody>
      </p:sp>
      <p:sp>
        <p:nvSpPr>
          <p:cNvPr id="4099" name="Rectangle 3"/>
          <p:cNvSpPr>
            <a:spLocks noGrp="1" noChangeArrowheads="1"/>
          </p:cNvSpPr>
          <p:nvPr>
            <p:ph idx="1"/>
          </p:nvPr>
        </p:nvSpPr>
        <p:spPr/>
        <p:txBody>
          <a:bodyPr>
            <a:normAutofit fontScale="85000" lnSpcReduction="20000"/>
          </a:bodyPr>
          <a:lstStyle/>
          <a:p>
            <a:r>
              <a:rPr lang="nl-BE" smtClean="0"/>
              <a:t>Hubs-Metahub-systeem = systeem voor de terbeschikkingstelling van medische gegevens tussen zorgverstrekkers</a:t>
            </a:r>
          </a:p>
          <a:p>
            <a:pPr lvl="1"/>
            <a:r>
              <a:rPr lang="nl-BE" smtClean="0"/>
              <a:t>raadplegings- en operatieverslagen</a:t>
            </a:r>
          </a:p>
          <a:p>
            <a:pPr lvl="1"/>
            <a:r>
              <a:rPr lang="nl-BE" smtClean="0"/>
              <a:t>ontslagbrieven</a:t>
            </a:r>
          </a:p>
          <a:p>
            <a:pPr lvl="1"/>
            <a:r>
              <a:rPr lang="nl-BE" smtClean="0"/>
              <a:t>protocols van medische beeldvorming en resultaten van labo-onderzoeken</a:t>
            </a:r>
          </a:p>
          <a:p>
            <a:pPr lvl="1"/>
            <a:r>
              <a:rPr lang="nl-BE" smtClean="0"/>
              <a:t>SumEHRs, medicatieschema’s, … in gezondheidskluizen</a:t>
            </a:r>
          </a:p>
          <a:p>
            <a:pPr lvl="1"/>
            <a:r>
              <a:rPr lang="nl-BE" smtClean="0"/>
              <a:t>...</a:t>
            </a:r>
          </a:p>
          <a:p>
            <a:r>
              <a:rPr lang="nl-BE" smtClean="0"/>
              <a:t>Doel</a:t>
            </a:r>
          </a:p>
          <a:p>
            <a:pPr lvl="1"/>
            <a:r>
              <a:rPr lang="nl-BE" smtClean="0"/>
              <a:t>koppeling van regionale en lokale uitwisselingssystemen van medische gegevens (hubs)</a:t>
            </a:r>
          </a:p>
          <a:p>
            <a:pPr lvl="1"/>
            <a:r>
              <a:rPr lang="nl-BE" smtClean="0"/>
              <a:t>mogelijkheid voor een zorgverstrekker om de beschikbare elektronische medische documenten m.b.t. een bepaalde patiënt terug te vinden en te raadplegen ongeacht </a:t>
            </a:r>
          </a:p>
          <a:p>
            <a:pPr lvl="2"/>
            <a:r>
              <a:rPr lang="nl-BE" smtClean="0"/>
              <a:t>de plaats waar deze documenten opgeslagen zijn</a:t>
            </a:r>
          </a:p>
          <a:p>
            <a:pPr lvl="2"/>
            <a:r>
              <a:rPr lang="nl-BE" smtClean="0"/>
              <a:t>de plaats waar de zorgverstrekker inlogt in het systeem</a:t>
            </a:r>
          </a:p>
          <a:p>
            <a:pPr lvl="3"/>
            <a:endParaRPr lang="nl-BE" smtClean="0"/>
          </a:p>
          <a:p>
            <a:pPr lvl="1"/>
            <a:endParaRPr lang="nl-BE" smtClean="0"/>
          </a:p>
          <a:p>
            <a:pPr lvl="1"/>
            <a:endParaRPr lang="nl-BE" smtClean="0"/>
          </a:p>
          <a:p>
            <a:pPr lvl="1"/>
            <a:endParaRPr lang="nl-BE" smtClean="0"/>
          </a:p>
          <a:p>
            <a:pPr lvl="2"/>
            <a:endParaRPr lang="nl-BE" smtClean="0"/>
          </a:p>
          <a:p>
            <a:pPr lvl="2"/>
            <a:endParaRPr lang="nl-BE" smtClean="0"/>
          </a:p>
          <a:p>
            <a:pPr lvl="2"/>
            <a:endParaRPr lang="nl-BE" smtClean="0"/>
          </a:p>
          <a:p>
            <a:pPr lvl="2"/>
            <a:endParaRPr lang="nl-BE" smtClean="0"/>
          </a:p>
          <a:p>
            <a:pPr lvl="2"/>
            <a:endParaRPr lang="nl-BE" smtClean="0"/>
          </a:p>
          <a:p>
            <a:endParaRPr lang="nl-BE" smtClean="0"/>
          </a:p>
          <a:p>
            <a:endParaRPr lang="nl-BE" smtClean="0"/>
          </a:p>
          <a:p>
            <a:endParaRPr lang="nl-BE" smtClean="0"/>
          </a:p>
          <a:p>
            <a:endParaRPr lang="nl-BE" smtClean="0"/>
          </a:p>
          <a:p>
            <a:pPr lvl="1"/>
            <a:endParaRPr lang="nl-BE" smtClean="0"/>
          </a:p>
          <a:p>
            <a:endParaRPr lang="nl-BE" dirty="0" smtClean="0"/>
          </a:p>
        </p:txBody>
      </p:sp>
      <p:sp>
        <p:nvSpPr>
          <p:cNvPr id="6" name="Date Placeholder 5"/>
          <p:cNvSpPr>
            <a:spLocks noGrp="1"/>
          </p:cNvSpPr>
          <p:nvPr>
            <p:ph type="dt" sz="half" idx="2"/>
          </p:nvPr>
        </p:nvSpPr>
        <p:spPr/>
        <p:txBody>
          <a:bodyPr/>
          <a:lstStyle/>
          <a:p>
            <a:r>
              <a:rPr lang="fr-FR" smtClean="0"/>
              <a:t>21/04/2018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37</a:t>
            </a:fld>
            <a:r>
              <a:rPr lang="fr-BE" smtClean="0"/>
              <a:t> -</a:t>
            </a:r>
            <a:endParaRPr lang="fr-BE" dirty="0"/>
          </a:p>
        </p:txBody>
      </p:sp>
    </p:spTree>
    <p:extLst>
      <p:ext uri="{BB962C8B-B14F-4D97-AF65-F5344CB8AC3E}">
        <p14:creationId xmlns:p14="http://schemas.microsoft.com/office/powerpoint/2010/main" val="2778055033"/>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899592" y="980727"/>
            <a:ext cx="7344816" cy="5323687"/>
            <a:chOff x="899592" y="980727"/>
            <a:chExt cx="7344816" cy="5323687"/>
          </a:xfrm>
        </p:grpSpPr>
        <p:pic>
          <p:nvPicPr>
            <p:cNvPr id="14" name="Content Placeholder 2"/>
            <p:cNvPicPr>
              <a:picLocks noChangeAspect="1"/>
            </p:cNvPicPr>
            <p:nvPr/>
          </p:nvPicPr>
          <p:blipFill>
            <a:blip r:embed="rId3" cstate="print">
              <a:clrChange>
                <a:clrFrom>
                  <a:srgbClr val="CCCB66"/>
                </a:clrFrom>
                <a:clrTo>
                  <a:srgbClr val="CCCB66">
                    <a:alpha val="0"/>
                  </a:srgbClr>
                </a:clrTo>
              </a:clrChange>
              <a:extLst>
                <a:ext uri="{28A0092B-C50C-407E-A947-70E740481C1C}">
                  <a14:useLocalDpi xmlns:a14="http://schemas.microsoft.com/office/drawing/2010/main" val="0"/>
                </a:ext>
              </a:extLst>
            </a:blip>
            <a:srcRect/>
            <a:stretch>
              <a:fillRect/>
            </a:stretch>
          </p:blipFill>
          <p:spPr bwMode="auto">
            <a:xfrm>
              <a:off x="899592" y="980727"/>
              <a:ext cx="7344816" cy="532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Content Placeholder 2"/>
            <p:cNvPicPr>
              <a:picLocks noChangeAspect="1"/>
            </p:cNvPicPr>
            <p:nvPr/>
          </p:nvPicPr>
          <p:blipFill rotWithShape="1">
            <a:blip r:embed="rId3" cstate="print">
              <a:clrChange>
                <a:clrFrom>
                  <a:srgbClr val="CCCB66"/>
                </a:clrFrom>
                <a:clrTo>
                  <a:srgbClr val="CCCB66">
                    <a:alpha val="0"/>
                  </a:srgbClr>
                </a:clrTo>
              </a:clrChange>
              <a:extLst>
                <a:ext uri="{28A0092B-C50C-407E-A947-70E740481C1C}">
                  <a14:useLocalDpi xmlns:a14="http://schemas.microsoft.com/office/drawing/2010/main" val="0"/>
                </a:ext>
              </a:extLst>
            </a:blip>
            <a:srcRect l="82362" t="87945" r="17015" b="11196"/>
            <a:stretch/>
          </p:blipFill>
          <p:spPr bwMode="auto">
            <a:xfrm>
              <a:off x="6669756" y="3429000"/>
              <a:ext cx="54000" cy="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itle 8"/>
          <p:cNvSpPr>
            <a:spLocks noGrp="1"/>
          </p:cNvSpPr>
          <p:nvPr>
            <p:ph type="title"/>
          </p:nvPr>
        </p:nvSpPr>
        <p:spPr/>
        <p:txBody>
          <a:bodyPr>
            <a:normAutofit/>
          </a:bodyPr>
          <a:lstStyle/>
          <a:p>
            <a:r>
              <a:rPr lang="nl-BE" dirty="0">
                <a:solidFill>
                  <a:srgbClr val="77C9F2"/>
                </a:solidFill>
                <a:latin typeface="+mj-lt"/>
              </a:rPr>
              <a:t>Hubs &amp; </a:t>
            </a:r>
            <a:r>
              <a:rPr lang="nl-BE" dirty="0" err="1">
                <a:solidFill>
                  <a:srgbClr val="77C9F2"/>
                </a:solidFill>
                <a:latin typeface="+mj-lt"/>
              </a:rPr>
              <a:t>Metahub</a:t>
            </a:r>
            <a:r>
              <a:rPr lang="nl-BE" dirty="0">
                <a:solidFill>
                  <a:srgbClr val="77C9F2"/>
                </a:solidFill>
                <a:latin typeface="+mj-lt"/>
              </a:rPr>
              <a:t> - Schema</a:t>
            </a:r>
            <a:endParaRPr lang="fr-BE" dirty="0">
              <a:solidFill>
                <a:srgbClr val="77C9F2"/>
              </a:solidFill>
              <a:latin typeface="+mj-lt"/>
            </a:endParaRPr>
          </a:p>
        </p:txBody>
      </p:sp>
      <p:sp>
        <p:nvSpPr>
          <p:cNvPr id="30726" name="Rectangle 6"/>
          <p:cNvSpPr>
            <a:spLocks noChangeArrowheads="1"/>
          </p:cNvSpPr>
          <p:nvPr/>
        </p:nvSpPr>
        <p:spPr bwMode="auto">
          <a:xfrm>
            <a:off x="468313" y="4005263"/>
            <a:ext cx="4391025" cy="1616075"/>
          </a:xfrm>
          <a:prstGeom prst="rect">
            <a:avLst/>
          </a:prstGeom>
          <a:noFill/>
          <a:ln>
            <a:noFill/>
          </a:ln>
          <a:effectLst/>
          <a:extLst>
            <a:ext uri="{909E8E84-426E-40DD-AFC4-6F175D3DCCD1}">
              <a14:hiddenFill xmlns:a14="http://schemas.microsoft.com/office/drawing/2010/main">
                <a:solidFill>
                  <a:srgbClr val="3E6E5A">
                    <a:alpha val="50195"/>
                  </a:srgbClr>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800100" lvl="4" indent="-285750"/>
            <a:r>
              <a:rPr lang="nl-BE" altLang="en-US" sz="1200" b="1" dirty="0"/>
              <a:t>5 hubs</a:t>
            </a:r>
          </a:p>
          <a:p>
            <a:pPr marL="800100" lvl="4" indent="-285750"/>
            <a:r>
              <a:rPr lang="nl-BE" altLang="en-US" sz="1200" dirty="0"/>
              <a:t>Collaboratief Zorgplatform (Cozo)</a:t>
            </a:r>
          </a:p>
          <a:p>
            <a:pPr marL="800100" lvl="4" indent="-285750"/>
            <a:r>
              <a:rPr lang="nl-BE" altLang="en-US" sz="1200" dirty="0"/>
              <a:t>Antwerpse Regionale Hub (ARH)</a:t>
            </a:r>
          </a:p>
          <a:p>
            <a:pPr marL="800100" lvl="4" indent="-285750"/>
            <a:r>
              <a:rPr lang="nl-BE" altLang="en-US" sz="1200" dirty="0"/>
              <a:t>Vlaams Ziekenhuisnetwerk KU Leuven (VZN)</a:t>
            </a:r>
          </a:p>
          <a:p>
            <a:pPr marL="800100" lvl="4" indent="-285750"/>
            <a:r>
              <a:rPr lang="nl-BE" altLang="en-US" sz="1200" dirty="0"/>
              <a:t>Réseau Santé Wallon (RSW)</a:t>
            </a:r>
          </a:p>
          <a:p>
            <a:pPr marL="800100" lvl="4" indent="-285750"/>
            <a:r>
              <a:rPr lang="nl-BE" altLang="en-US" sz="1200" dirty="0"/>
              <a:t>Réseau Santé Bruxellois (RSB)</a:t>
            </a:r>
          </a:p>
          <a:p>
            <a:pPr marL="101600" indent="-101600" algn="ctr">
              <a:spcBef>
                <a:spcPct val="50000"/>
              </a:spcBef>
              <a:buSzPct val="100000"/>
            </a:pPr>
            <a:endParaRPr lang="nl-BE" altLang="en-US" b="1" dirty="0">
              <a:solidFill>
                <a:srgbClr val="000000"/>
              </a:solidFill>
            </a:endParaRPr>
          </a:p>
        </p:txBody>
      </p:sp>
      <p:cxnSp>
        <p:nvCxnSpPr>
          <p:cNvPr id="4" name="Straight Connector 3"/>
          <p:cNvCxnSpPr/>
          <p:nvPr/>
        </p:nvCxnSpPr>
        <p:spPr>
          <a:xfrm flipH="1">
            <a:off x="5497551" y="3891776"/>
            <a:ext cx="1806498" cy="423746"/>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a:stretch>
            <a:fillRect/>
          </a:stretch>
        </p:blipFill>
        <p:spPr>
          <a:xfrm flipH="1" flipV="1">
            <a:off x="7274263" y="3830758"/>
            <a:ext cx="59572" cy="61018"/>
          </a:xfrm>
          <a:prstGeom prst="rect">
            <a:avLst/>
          </a:prstGeom>
        </p:spPr>
      </p:pic>
      <p:sp>
        <p:nvSpPr>
          <p:cNvPr id="7" name="Date Placeholder 6"/>
          <p:cNvSpPr>
            <a:spLocks noGrp="1"/>
          </p:cNvSpPr>
          <p:nvPr>
            <p:ph type="dt" sz="half" idx="2"/>
          </p:nvPr>
        </p:nvSpPr>
        <p:spPr/>
        <p:txBody>
          <a:bodyPr/>
          <a:lstStyle/>
          <a:p>
            <a:r>
              <a:rPr lang="fr-FR" smtClean="0"/>
              <a:t>21/04/2018</a:t>
            </a:r>
            <a:endParaRPr lang="fr-BE" dirty="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38</a:t>
            </a:fld>
            <a:r>
              <a:rPr lang="fr-BE" smtClean="0"/>
              <a:t> -</a:t>
            </a:r>
            <a:endParaRPr lang="fr-BE" dirty="0"/>
          </a:p>
        </p:txBody>
      </p:sp>
    </p:spTree>
    <p:extLst>
      <p:ext uri="{BB962C8B-B14F-4D97-AF65-F5344CB8AC3E}">
        <p14:creationId xmlns:p14="http://schemas.microsoft.com/office/powerpoint/2010/main" val="3694102565"/>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Oval 3"/>
          <p:cNvSpPr>
            <a:spLocks noChangeArrowheads="1"/>
          </p:cNvSpPr>
          <p:nvPr/>
        </p:nvSpPr>
        <p:spPr bwMode="auto">
          <a:xfrm>
            <a:off x="6580188" y="2593975"/>
            <a:ext cx="430212"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1747" name="Line 4"/>
          <p:cNvSpPr>
            <a:spLocks noChangeShapeType="1"/>
          </p:cNvSpPr>
          <p:nvPr/>
        </p:nvSpPr>
        <p:spPr bwMode="auto">
          <a:xfrm>
            <a:off x="6015038" y="254317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48" name="Line 5"/>
          <p:cNvSpPr>
            <a:spLocks noChangeShapeType="1"/>
          </p:cNvSpPr>
          <p:nvPr/>
        </p:nvSpPr>
        <p:spPr bwMode="auto">
          <a:xfrm flipH="1">
            <a:off x="6337300" y="2967038"/>
            <a:ext cx="304800" cy="407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49" name="Line 6"/>
          <p:cNvSpPr>
            <a:spLocks noChangeShapeType="1"/>
          </p:cNvSpPr>
          <p:nvPr/>
        </p:nvSpPr>
        <p:spPr bwMode="auto">
          <a:xfrm>
            <a:off x="7010400" y="2879725"/>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0" name="Line 7"/>
          <p:cNvSpPr>
            <a:spLocks noChangeShapeType="1"/>
          </p:cNvSpPr>
          <p:nvPr/>
        </p:nvSpPr>
        <p:spPr bwMode="auto">
          <a:xfrm flipV="1">
            <a:off x="6991350" y="2505075"/>
            <a:ext cx="493713" cy="17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1" name="Line 8"/>
          <p:cNvSpPr>
            <a:spLocks noChangeShapeType="1"/>
          </p:cNvSpPr>
          <p:nvPr/>
        </p:nvSpPr>
        <p:spPr bwMode="auto">
          <a:xfrm flipV="1">
            <a:off x="6802438" y="2170113"/>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2" name="Oval 9"/>
          <p:cNvSpPr>
            <a:spLocks noChangeArrowheads="1"/>
          </p:cNvSpPr>
          <p:nvPr/>
        </p:nvSpPr>
        <p:spPr bwMode="auto">
          <a:xfrm>
            <a:off x="5486400" y="4721225"/>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1753" name="Line 10"/>
          <p:cNvSpPr>
            <a:spLocks noChangeShapeType="1"/>
          </p:cNvSpPr>
          <p:nvPr/>
        </p:nvSpPr>
        <p:spPr bwMode="auto">
          <a:xfrm flipH="1">
            <a:off x="5211763" y="5084763"/>
            <a:ext cx="298450" cy="522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4" name="Line 11"/>
          <p:cNvSpPr>
            <a:spLocks noChangeShapeType="1"/>
          </p:cNvSpPr>
          <p:nvPr/>
        </p:nvSpPr>
        <p:spPr bwMode="auto">
          <a:xfrm>
            <a:off x="5822950" y="5140325"/>
            <a:ext cx="374650" cy="6080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5" name="Line 12"/>
          <p:cNvSpPr>
            <a:spLocks noChangeShapeType="1"/>
          </p:cNvSpPr>
          <p:nvPr/>
        </p:nvSpPr>
        <p:spPr bwMode="auto">
          <a:xfrm flipH="1" flipV="1">
            <a:off x="5360988" y="4294188"/>
            <a:ext cx="285750" cy="427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6" name="Freeform 2"/>
          <p:cNvSpPr>
            <a:spLocks/>
          </p:cNvSpPr>
          <p:nvPr/>
        </p:nvSpPr>
        <p:spPr bwMode="auto">
          <a:xfrm>
            <a:off x="536575" y="1208088"/>
            <a:ext cx="2173288" cy="2979737"/>
          </a:xfrm>
          <a:custGeom>
            <a:avLst/>
            <a:gdLst>
              <a:gd name="T0" fmla="*/ 2876 w 2174750"/>
              <a:gd name="T1" fmla="*/ 0 h 2979415"/>
              <a:gd name="T2" fmla="*/ 326291 w 2174750"/>
              <a:gd name="T3" fmla="*/ 2439458 h 2979415"/>
              <a:gd name="T4" fmla="*/ 2051162 w 2174750"/>
              <a:gd name="T5" fmla="*/ 2488909 h 2979415"/>
              <a:gd name="T6" fmla="*/ 0 60000 65536"/>
              <a:gd name="T7" fmla="*/ 0 60000 65536"/>
              <a:gd name="T8" fmla="*/ 0 60000 65536"/>
              <a:gd name="T9" fmla="*/ 0 w 2174750"/>
              <a:gd name="T10" fmla="*/ 0 h 2979415"/>
              <a:gd name="T11" fmla="*/ 2174750 w 2174750"/>
              <a:gd name="T12" fmla="*/ 2979415 h 2979415"/>
            </a:gdLst>
            <a:ahLst/>
            <a:cxnLst>
              <a:cxn ang="T6">
                <a:pos x="T0" y="T1"/>
              </a:cxn>
              <a:cxn ang="T7">
                <a:pos x="T2" y="T3"/>
              </a:cxn>
              <a:cxn ang="T8">
                <a:pos x="T4" y="T5"/>
              </a:cxn>
            </a:cxnLst>
            <a:rect l="T9" t="T10" r="T11" b="T12"/>
            <a:pathLst>
              <a:path w="2174750" h="2979415">
                <a:moveTo>
                  <a:pt x="3050" y="0"/>
                </a:moveTo>
                <a:cubicBezTo>
                  <a:pt x="-6475" y="1002846"/>
                  <a:pt x="-16000" y="2005693"/>
                  <a:pt x="345950" y="2416629"/>
                </a:cubicBezTo>
                <a:cubicBezTo>
                  <a:pt x="707900" y="2827565"/>
                  <a:pt x="999093" y="3420837"/>
                  <a:pt x="2174750" y="2465615"/>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nl-BE"/>
          </a:p>
        </p:txBody>
      </p:sp>
      <p:sp>
        <p:nvSpPr>
          <p:cNvPr id="31757" name="Freeform 3"/>
          <p:cNvSpPr>
            <a:spLocks/>
          </p:cNvSpPr>
          <p:nvPr/>
        </p:nvSpPr>
        <p:spPr bwMode="auto">
          <a:xfrm>
            <a:off x="309563" y="1028700"/>
            <a:ext cx="2995612" cy="2628900"/>
          </a:xfrm>
          <a:custGeom>
            <a:avLst/>
            <a:gdLst>
              <a:gd name="T0" fmla="*/ 218696 w 2994574"/>
              <a:gd name="T1" fmla="*/ 244929 h 2628900"/>
              <a:gd name="T2" fmla="*/ 336450 w 2994574"/>
              <a:gd name="T3" fmla="*/ 146957 h 2628900"/>
              <a:gd name="T4" fmla="*/ 487853 w 2994574"/>
              <a:gd name="T5" fmla="*/ 81643 h 2628900"/>
              <a:gd name="T6" fmla="*/ 622435 w 2994574"/>
              <a:gd name="T7" fmla="*/ 48986 h 2628900"/>
              <a:gd name="T8" fmla="*/ 908419 w 2994574"/>
              <a:gd name="T9" fmla="*/ 0 h 2628900"/>
              <a:gd name="T10" fmla="*/ 2069175 w 2994574"/>
              <a:gd name="T11" fmla="*/ 81643 h 2628900"/>
              <a:gd name="T12" fmla="*/ 2254222 w 2994574"/>
              <a:gd name="T13" fmla="*/ 179614 h 2628900"/>
              <a:gd name="T14" fmla="*/ 2456094 w 2994574"/>
              <a:gd name="T15" fmla="*/ 310243 h 2628900"/>
              <a:gd name="T16" fmla="*/ 2540207 w 2994574"/>
              <a:gd name="T17" fmla="*/ 424543 h 2628900"/>
              <a:gd name="T18" fmla="*/ 2657962 w 2994574"/>
              <a:gd name="T19" fmla="*/ 587829 h 2628900"/>
              <a:gd name="T20" fmla="*/ 2775721 w 2994574"/>
              <a:gd name="T21" fmla="*/ 751114 h 2628900"/>
              <a:gd name="T22" fmla="*/ 2910302 w 2994574"/>
              <a:gd name="T23" fmla="*/ 914400 h 2628900"/>
              <a:gd name="T24" fmla="*/ 2960771 w 2994574"/>
              <a:gd name="T25" fmla="*/ 1028700 h 2628900"/>
              <a:gd name="T26" fmla="*/ 3044884 w 2994574"/>
              <a:gd name="T27" fmla="*/ 1240971 h 2628900"/>
              <a:gd name="T28" fmla="*/ 3061704 w 2994574"/>
              <a:gd name="T29" fmla="*/ 1943100 h 2628900"/>
              <a:gd name="T30" fmla="*/ 2994417 w 2994574"/>
              <a:gd name="T31" fmla="*/ 2090057 h 2628900"/>
              <a:gd name="T32" fmla="*/ 2943946 w 2994574"/>
              <a:gd name="T33" fmla="*/ 2188028 h 2628900"/>
              <a:gd name="T34" fmla="*/ 2859839 w 2994574"/>
              <a:gd name="T35" fmla="*/ 2351314 h 2628900"/>
              <a:gd name="T36" fmla="*/ 2725252 w 2994574"/>
              <a:gd name="T37" fmla="*/ 2465614 h 2628900"/>
              <a:gd name="T38" fmla="*/ 2624317 w 2994574"/>
              <a:gd name="T39" fmla="*/ 2530928 h 2628900"/>
              <a:gd name="T40" fmla="*/ 2439273 w 2994574"/>
              <a:gd name="T41" fmla="*/ 2628900 h 2628900"/>
              <a:gd name="T42" fmla="*/ 1143934 w 2994574"/>
              <a:gd name="T43" fmla="*/ 2563586 h 2628900"/>
              <a:gd name="T44" fmla="*/ 891595 w 2994574"/>
              <a:gd name="T45" fmla="*/ 2498270 h 2628900"/>
              <a:gd name="T46" fmla="*/ 622435 w 2994574"/>
              <a:gd name="T47" fmla="*/ 2432956 h 2628900"/>
              <a:gd name="T48" fmla="*/ 538321 w 2994574"/>
              <a:gd name="T49" fmla="*/ 2383970 h 2628900"/>
              <a:gd name="T50" fmla="*/ 437386 w 2994574"/>
              <a:gd name="T51" fmla="*/ 2237014 h 2628900"/>
              <a:gd name="T52" fmla="*/ 353272 w 2994574"/>
              <a:gd name="T53" fmla="*/ 2073729 h 2628900"/>
              <a:gd name="T54" fmla="*/ 285984 w 2994574"/>
              <a:gd name="T55" fmla="*/ 1910443 h 2628900"/>
              <a:gd name="T56" fmla="*/ 151397 w 2994574"/>
              <a:gd name="T57" fmla="*/ 1567543 h 2628900"/>
              <a:gd name="T58" fmla="*/ 84116 w 2994574"/>
              <a:gd name="T59" fmla="*/ 1338943 h 2628900"/>
              <a:gd name="T60" fmla="*/ 50448 w 2994574"/>
              <a:gd name="T61" fmla="*/ 1191986 h 2628900"/>
              <a:gd name="T62" fmla="*/ 0 w 2994574"/>
              <a:gd name="T63" fmla="*/ 898071 h 2628900"/>
              <a:gd name="T64" fmla="*/ 50448 w 2994574"/>
              <a:gd name="T65" fmla="*/ 228600 h 26289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94574"/>
              <a:gd name="T100" fmla="*/ 0 h 2628900"/>
              <a:gd name="T101" fmla="*/ 2994574 w 2994574"/>
              <a:gd name="T102" fmla="*/ 2628900 h 26289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94574" h="2628900">
                <a:moveTo>
                  <a:pt x="179614" y="391886"/>
                </a:moveTo>
                <a:cubicBezTo>
                  <a:pt x="190836" y="335779"/>
                  <a:pt x="196901" y="298725"/>
                  <a:pt x="212271" y="244929"/>
                </a:cubicBezTo>
                <a:cubicBezTo>
                  <a:pt x="216999" y="228379"/>
                  <a:pt x="217848" y="209383"/>
                  <a:pt x="228600" y="195943"/>
                </a:cubicBezTo>
                <a:cubicBezTo>
                  <a:pt x="259796" y="156949"/>
                  <a:pt x="287132" y="166677"/>
                  <a:pt x="326571" y="146957"/>
                </a:cubicBezTo>
                <a:cubicBezTo>
                  <a:pt x="344124" y="138181"/>
                  <a:pt x="357624" y="122270"/>
                  <a:pt x="375557" y="114300"/>
                </a:cubicBezTo>
                <a:cubicBezTo>
                  <a:pt x="407014" y="100319"/>
                  <a:pt x="440871" y="92529"/>
                  <a:pt x="473528" y="81643"/>
                </a:cubicBezTo>
                <a:cubicBezTo>
                  <a:pt x="489857" y="76200"/>
                  <a:pt x="505636" y="68689"/>
                  <a:pt x="522514" y="65314"/>
                </a:cubicBezTo>
                <a:cubicBezTo>
                  <a:pt x="549728" y="59871"/>
                  <a:pt x="577065" y="55007"/>
                  <a:pt x="604157" y="48986"/>
                </a:cubicBezTo>
                <a:cubicBezTo>
                  <a:pt x="626064" y="44118"/>
                  <a:pt x="647465" y="37058"/>
                  <a:pt x="669471" y="32657"/>
                </a:cubicBezTo>
                <a:cubicBezTo>
                  <a:pt x="726090" y="21333"/>
                  <a:pt x="826870" y="7839"/>
                  <a:pt x="881743" y="0"/>
                </a:cubicBezTo>
                <a:lnTo>
                  <a:pt x="1845128" y="32657"/>
                </a:lnTo>
                <a:cubicBezTo>
                  <a:pt x="1875974" y="34713"/>
                  <a:pt x="1993251" y="76589"/>
                  <a:pt x="2008414" y="81643"/>
                </a:cubicBezTo>
                <a:lnTo>
                  <a:pt x="2057400" y="97971"/>
                </a:lnTo>
                <a:cubicBezTo>
                  <a:pt x="2209011" y="211681"/>
                  <a:pt x="2038603" y="89959"/>
                  <a:pt x="2188028" y="179614"/>
                </a:cubicBezTo>
                <a:cubicBezTo>
                  <a:pt x="2221684" y="199808"/>
                  <a:pt x="2253343" y="223157"/>
                  <a:pt x="2286000" y="244929"/>
                </a:cubicBezTo>
                <a:cubicBezTo>
                  <a:pt x="2286001" y="244930"/>
                  <a:pt x="2383970" y="310241"/>
                  <a:pt x="2383971" y="310243"/>
                </a:cubicBezTo>
                <a:cubicBezTo>
                  <a:pt x="2400300" y="332014"/>
                  <a:pt x="2417139" y="353412"/>
                  <a:pt x="2432957" y="375557"/>
                </a:cubicBezTo>
                <a:cubicBezTo>
                  <a:pt x="2444364" y="391526"/>
                  <a:pt x="2453051" y="409467"/>
                  <a:pt x="2465614" y="424543"/>
                </a:cubicBezTo>
                <a:cubicBezTo>
                  <a:pt x="2480397" y="442283"/>
                  <a:pt x="2499817" y="455789"/>
                  <a:pt x="2514600" y="473529"/>
                </a:cubicBezTo>
                <a:cubicBezTo>
                  <a:pt x="2591738" y="566095"/>
                  <a:pt x="2500055" y="476027"/>
                  <a:pt x="2579914" y="587829"/>
                </a:cubicBezTo>
                <a:cubicBezTo>
                  <a:pt x="2593336" y="606620"/>
                  <a:pt x="2612571" y="620486"/>
                  <a:pt x="2628900" y="636814"/>
                </a:cubicBezTo>
                <a:cubicBezTo>
                  <a:pt x="2648864" y="676743"/>
                  <a:pt x="2665363" y="716493"/>
                  <a:pt x="2694214" y="751114"/>
                </a:cubicBezTo>
                <a:cubicBezTo>
                  <a:pt x="2708997" y="768854"/>
                  <a:pt x="2729778" y="781309"/>
                  <a:pt x="2743200" y="800100"/>
                </a:cubicBezTo>
                <a:cubicBezTo>
                  <a:pt x="2850661" y="950545"/>
                  <a:pt x="2697476" y="787033"/>
                  <a:pt x="2824843" y="914400"/>
                </a:cubicBezTo>
                <a:cubicBezTo>
                  <a:pt x="2830286" y="930729"/>
                  <a:pt x="2834391" y="947566"/>
                  <a:pt x="2841171" y="963386"/>
                </a:cubicBezTo>
                <a:cubicBezTo>
                  <a:pt x="2850759" y="985759"/>
                  <a:pt x="2866131" y="1005608"/>
                  <a:pt x="2873828" y="1028700"/>
                </a:cubicBezTo>
                <a:cubicBezTo>
                  <a:pt x="2882604" y="1055029"/>
                  <a:pt x="2880194" y="1084440"/>
                  <a:pt x="2890157" y="1110343"/>
                </a:cubicBezTo>
                <a:cubicBezTo>
                  <a:pt x="2907633" y="1155780"/>
                  <a:pt x="2940076" y="1194787"/>
                  <a:pt x="2955471" y="1240971"/>
                </a:cubicBezTo>
                <a:lnTo>
                  <a:pt x="2971800" y="1289957"/>
                </a:lnTo>
                <a:cubicBezTo>
                  <a:pt x="2999412" y="1566085"/>
                  <a:pt x="3004801" y="1547085"/>
                  <a:pt x="2971800" y="1943100"/>
                </a:cubicBezTo>
                <a:cubicBezTo>
                  <a:pt x="2968941" y="1977405"/>
                  <a:pt x="2958238" y="2012429"/>
                  <a:pt x="2939143" y="2041071"/>
                </a:cubicBezTo>
                <a:lnTo>
                  <a:pt x="2906486" y="2090057"/>
                </a:lnTo>
                <a:cubicBezTo>
                  <a:pt x="2901043" y="2111828"/>
                  <a:pt x="2900193" y="2135299"/>
                  <a:pt x="2890157" y="2155371"/>
                </a:cubicBezTo>
                <a:cubicBezTo>
                  <a:pt x="2883272" y="2169141"/>
                  <a:pt x="2864385" y="2174259"/>
                  <a:pt x="2857500" y="2188029"/>
                </a:cubicBezTo>
                <a:cubicBezTo>
                  <a:pt x="2842105" y="2218818"/>
                  <a:pt x="2845497" y="2258461"/>
                  <a:pt x="2824843" y="2286000"/>
                </a:cubicBezTo>
                <a:cubicBezTo>
                  <a:pt x="2808514" y="2307771"/>
                  <a:pt x="2791675" y="2329169"/>
                  <a:pt x="2775857" y="2351314"/>
                </a:cubicBezTo>
                <a:cubicBezTo>
                  <a:pt x="2764450" y="2367283"/>
                  <a:pt x="2757969" y="2387377"/>
                  <a:pt x="2743200" y="2400300"/>
                </a:cubicBezTo>
                <a:cubicBezTo>
                  <a:pt x="2713662" y="2426146"/>
                  <a:pt x="2672981" y="2437860"/>
                  <a:pt x="2645228" y="2465614"/>
                </a:cubicBezTo>
                <a:cubicBezTo>
                  <a:pt x="2628900" y="2481943"/>
                  <a:pt x="2615457" y="2501791"/>
                  <a:pt x="2596243" y="2514600"/>
                </a:cubicBezTo>
                <a:cubicBezTo>
                  <a:pt x="2581922" y="2524148"/>
                  <a:pt x="2562652" y="2523232"/>
                  <a:pt x="2547257" y="2530929"/>
                </a:cubicBezTo>
                <a:cubicBezTo>
                  <a:pt x="2529704" y="2539705"/>
                  <a:pt x="2515499" y="2554189"/>
                  <a:pt x="2498271" y="2563586"/>
                </a:cubicBezTo>
                <a:cubicBezTo>
                  <a:pt x="2455533" y="2586898"/>
                  <a:pt x="2367643" y="2628900"/>
                  <a:pt x="2367643" y="2628900"/>
                </a:cubicBezTo>
                <a:lnTo>
                  <a:pt x="1273628" y="2612571"/>
                </a:lnTo>
                <a:cubicBezTo>
                  <a:pt x="1186057" y="2610138"/>
                  <a:pt x="1193660" y="2585804"/>
                  <a:pt x="1110343" y="2563586"/>
                </a:cubicBezTo>
                <a:cubicBezTo>
                  <a:pt x="1056711" y="2549284"/>
                  <a:pt x="947057" y="2530929"/>
                  <a:pt x="947057" y="2530929"/>
                </a:cubicBezTo>
                <a:cubicBezTo>
                  <a:pt x="919843" y="2520043"/>
                  <a:pt x="893221" y="2507540"/>
                  <a:pt x="865414" y="2498271"/>
                </a:cubicBezTo>
                <a:cubicBezTo>
                  <a:pt x="807678" y="2479026"/>
                  <a:pt x="745285" y="2474112"/>
                  <a:pt x="685800" y="2465614"/>
                </a:cubicBezTo>
                <a:cubicBezTo>
                  <a:pt x="658586" y="2454728"/>
                  <a:pt x="631602" y="2443249"/>
                  <a:pt x="604157" y="2432957"/>
                </a:cubicBezTo>
                <a:cubicBezTo>
                  <a:pt x="588041" y="2426914"/>
                  <a:pt x="569930" y="2425484"/>
                  <a:pt x="555171" y="2416629"/>
                </a:cubicBezTo>
                <a:cubicBezTo>
                  <a:pt x="541970" y="2408708"/>
                  <a:pt x="534535" y="2393588"/>
                  <a:pt x="522514" y="2383971"/>
                </a:cubicBezTo>
                <a:cubicBezTo>
                  <a:pt x="507190" y="2371712"/>
                  <a:pt x="489857" y="2362200"/>
                  <a:pt x="473528" y="2351314"/>
                </a:cubicBezTo>
                <a:cubicBezTo>
                  <a:pt x="391541" y="2228335"/>
                  <a:pt x="487806" y="2384631"/>
                  <a:pt x="424543" y="2237014"/>
                </a:cubicBezTo>
                <a:cubicBezTo>
                  <a:pt x="416813" y="2218976"/>
                  <a:pt x="402772" y="2204357"/>
                  <a:pt x="391886" y="2188029"/>
                </a:cubicBezTo>
                <a:cubicBezTo>
                  <a:pt x="357902" y="2052095"/>
                  <a:pt x="399282" y="2186492"/>
                  <a:pt x="342900" y="2073729"/>
                </a:cubicBezTo>
                <a:cubicBezTo>
                  <a:pt x="311122" y="2010173"/>
                  <a:pt x="341636" y="2032680"/>
                  <a:pt x="310243" y="1959429"/>
                </a:cubicBezTo>
                <a:cubicBezTo>
                  <a:pt x="302513" y="1941391"/>
                  <a:pt x="288472" y="1926772"/>
                  <a:pt x="277586" y="1910443"/>
                </a:cubicBezTo>
                <a:cubicBezTo>
                  <a:pt x="248885" y="1766943"/>
                  <a:pt x="282566" y="1887747"/>
                  <a:pt x="212271" y="1747157"/>
                </a:cubicBezTo>
                <a:cubicBezTo>
                  <a:pt x="189551" y="1701717"/>
                  <a:pt x="162198" y="1613266"/>
                  <a:pt x="146957" y="1567543"/>
                </a:cubicBezTo>
                <a:cubicBezTo>
                  <a:pt x="76901" y="1357375"/>
                  <a:pt x="144127" y="1572554"/>
                  <a:pt x="97971" y="1387929"/>
                </a:cubicBezTo>
                <a:cubicBezTo>
                  <a:pt x="93797" y="1371231"/>
                  <a:pt x="86371" y="1355493"/>
                  <a:pt x="81643" y="1338943"/>
                </a:cubicBezTo>
                <a:cubicBezTo>
                  <a:pt x="75478" y="1317365"/>
                  <a:pt x="70182" y="1295536"/>
                  <a:pt x="65314" y="1273629"/>
                </a:cubicBezTo>
                <a:cubicBezTo>
                  <a:pt x="59293" y="1246537"/>
                  <a:pt x="55717" y="1218911"/>
                  <a:pt x="48986" y="1191986"/>
                </a:cubicBezTo>
                <a:cubicBezTo>
                  <a:pt x="44812" y="1175288"/>
                  <a:pt x="36391" y="1159802"/>
                  <a:pt x="32657" y="1143000"/>
                </a:cubicBezTo>
                <a:cubicBezTo>
                  <a:pt x="16368" y="1069700"/>
                  <a:pt x="7862" y="968829"/>
                  <a:pt x="0" y="898071"/>
                </a:cubicBezTo>
                <a:cubicBezTo>
                  <a:pt x="5443" y="740228"/>
                  <a:pt x="7567" y="582236"/>
                  <a:pt x="16328" y="424543"/>
                </a:cubicBezTo>
                <a:cubicBezTo>
                  <a:pt x="18852" y="379103"/>
                  <a:pt x="37894" y="278514"/>
                  <a:pt x="48986" y="228600"/>
                </a:cubicBezTo>
                <a:cubicBezTo>
                  <a:pt x="67954" y="143243"/>
                  <a:pt x="65314" y="190327"/>
                  <a:pt x="65314" y="130629"/>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nl-BE"/>
          </a:p>
        </p:txBody>
      </p:sp>
      <p:pic>
        <p:nvPicPr>
          <p:cNvPr id="3175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7463" y="2144713"/>
            <a:ext cx="9128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9"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4463" y="38401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0"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2409825"/>
            <a:ext cx="614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1"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63713" y="50180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2" name="Picture 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70125" y="37592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3" name="Picture 3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650" y="4549775"/>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4" name="Picture 3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4181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5" name="Picture 3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27325" y="44894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6" name="Picture 3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78125" y="5445125"/>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7" name="Picture 3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00750" y="4664075"/>
            <a:ext cx="801688"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8" name="Picture 4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37363" y="3759200"/>
            <a:ext cx="801687"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9" name="Picture 4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8225" y="56070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0" name="Picture 5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6163" y="547211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1" name="Picture 5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32388" y="37512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2" name="Picture 5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31321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3" name="Picture 5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9950" y="31194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4" name="Pictur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07275" y="21828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5" name="Picture 5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89713" y="167640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6"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89600" y="234950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p>
            <a:r>
              <a:rPr lang="nl-BE" smtClean="0">
                <a:solidFill>
                  <a:srgbClr val="77C9F2"/>
                </a:solidFill>
                <a:latin typeface="+mj-lt"/>
              </a:rPr>
              <a:t>Hubs &amp; Metahub - Vroeger</a:t>
            </a:r>
            <a:endParaRPr lang="fr-BE" dirty="0">
              <a:solidFill>
                <a:srgbClr val="77C9F2"/>
              </a:solidFill>
              <a:latin typeface="+mj-lt"/>
            </a:endParaRPr>
          </a:p>
        </p:txBody>
      </p:sp>
      <p:sp>
        <p:nvSpPr>
          <p:cNvPr id="9" name="Slide Number Placeholder 8"/>
          <p:cNvSpPr>
            <a:spLocks noGrp="1"/>
          </p:cNvSpPr>
          <p:nvPr>
            <p:ph type="sldNum" sz="quarter" idx="4"/>
          </p:nvPr>
        </p:nvSpPr>
        <p:spPr/>
        <p:txBody>
          <a:bodyPr/>
          <a:lstStyle/>
          <a:p>
            <a:r>
              <a:rPr lang="fr-BE" smtClean="0"/>
              <a:t>- </a:t>
            </a:r>
            <a:fld id="{30A9230E-FFBB-4CCB-ABD7-198084EDE768}" type="slidenum">
              <a:rPr lang="fr-BE" smtClean="0"/>
              <a:pPr/>
              <a:t>39</a:t>
            </a:fld>
            <a:r>
              <a:rPr lang="fr-BE" smtClean="0"/>
              <a:t> -</a:t>
            </a:r>
            <a:endParaRPr lang="fr-BE" dirty="0"/>
          </a:p>
        </p:txBody>
      </p:sp>
      <p:sp>
        <p:nvSpPr>
          <p:cNvPr id="3" name="Date Placeholder 2"/>
          <p:cNvSpPr>
            <a:spLocks noGrp="1"/>
          </p:cNvSpPr>
          <p:nvPr>
            <p:ph type="dt" sz="half" idx="2"/>
          </p:nvPr>
        </p:nvSpPr>
        <p:spPr/>
        <p:txBody>
          <a:bodyPr/>
          <a:lstStyle/>
          <a:p>
            <a:r>
              <a:rPr lang="fr-FR" smtClean="0"/>
              <a:t>21/04/2018</a:t>
            </a:r>
            <a:endParaRPr lang="fr-BE" dirty="0"/>
          </a:p>
        </p:txBody>
      </p:sp>
    </p:spTree>
    <p:extLst>
      <p:ext uri="{BB962C8B-B14F-4D97-AF65-F5344CB8AC3E}">
        <p14:creationId xmlns:p14="http://schemas.microsoft.com/office/powerpoint/2010/main" val="1493515171"/>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nl-BE" altLang="fr-FR" smtClean="0"/>
              <a:t>Elektronische communicatie bevordert ook …</a:t>
            </a:r>
            <a:endParaRPr lang="en-US" altLang="fr-FR" dirty="0" smtClean="0"/>
          </a:p>
        </p:txBody>
      </p:sp>
      <p:sp>
        <p:nvSpPr>
          <p:cNvPr id="9219" name="Rectangle 3"/>
          <p:cNvSpPr>
            <a:spLocks noGrp="1" noChangeArrowheads="1"/>
          </p:cNvSpPr>
          <p:nvPr>
            <p:ph idx="1"/>
          </p:nvPr>
        </p:nvSpPr>
        <p:spPr/>
        <p:txBody>
          <a:bodyPr>
            <a:normAutofit lnSpcReduction="10000"/>
          </a:bodyPr>
          <a:lstStyle/>
          <a:p>
            <a:r>
              <a:rPr lang="nl-BE" altLang="fr-FR" dirty="0" smtClean="0"/>
              <a:t>Kwaliteit van de zorgverlening en patiëntveiligheid</a:t>
            </a:r>
          </a:p>
          <a:p>
            <a:pPr lvl="1"/>
            <a:r>
              <a:rPr lang="nl-BE" altLang="fr-FR" dirty="0" smtClean="0"/>
              <a:t>vermijden van verkeerde zorgen en geneesmiddelen</a:t>
            </a:r>
          </a:p>
          <a:p>
            <a:pPr lvl="2"/>
            <a:r>
              <a:rPr lang="nl-BE" altLang="fr-FR" dirty="0" smtClean="0"/>
              <a:t>onverenigbaarheid tussen geneesmiddelen onderling</a:t>
            </a:r>
          </a:p>
          <a:p>
            <a:pPr lvl="2"/>
            <a:r>
              <a:rPr lang="nl-BE" altLang="fr-FR" dirty="0" smtClean="0"/>
              <a:t>contra-indicaties tegen bepaalde geneesmiddelen bij een patiënt (</a:t>
            </a:r>
            <a:r>
              <a:rPr lang="nl-BE" altLang="fr-FR" dirty="0" err="1" smtClean="0"/>
              <a:t>bvb</a:t>
            </a:r>
            <a:r>
              <a:rPr lang="nl-BE" altLang="fr-FR" dirty="0" smtClean="0"/>
              <a:t>. allergieën, aandoeningen, …)</a:t>
            </a:r>
          </a:p>
          <a:p>
            <a:pPr lvl="1"/>
            <a:r>
              <a:rPr lang="nl-BE" altLang="fr-FR" dirty="0" smtClean="0"/>
              <a:t>vermijden van fouten bij de toediening van de zorgen en geneesmiddelen</a:t>
            </a:r>
          </a:p>
          <a:p>
            <a:pPr lvl="1"/>
            <a:r>
              <a:rPr lang="nl-BE" altLang="fr-FR" dirty="0" smtClean="0"/>
              <a:t>beschikbaarheid van betrouwbare gegevensbanken met informatie over goede behandelingspraktijken en beslissingsondersteunende scripts</a:t>
            </a:r>
          </a:p>
          <a:p>
            <a:r>
              <a:rPr lang="nl-BE" altLang="fr-FR" dirty="0" smtClean="0"/>
              <a:t>Vermijden van onnodig meervoudige onderzoeken =&gt; minder belasting voor patiënt en vermijden onnodige meerkosten</a:t>
            </a:r>
          </a:p>
        </p:txBody>
      </p:sp>
      <p:sp>
        <p:nvSpPr>
          <p:cNvPr id="5" name="Date Placeholder 1"/>
          <p:cNvSpPr>
            <a:spLocks noGrp="1"/>
          </p:cNvSpPr>
          <p:nvPr>
            <p:ph type="dt" sz="half" idx="2"/>
          </p:nvPr>
        </p:nvSpPr>
        <p:spPr/>
        <p:txBody>
          <a:bodyPr/>
          <a:lstStyle/>
          <a:p>
            <a:r>
              <a:rPr lang="fr-FR" altLang="en-US" smtClean="0"/>
              <a:t>21/04/2018</a:t>
            </a:r>
            <a:endParaRPr lang="nl-BE" altLang="en-US" dirty="0"/>
          </a:p>
        </p:txBody>
      </p:sp>
      <p:sp>
        <p:nvSpPr>
          <p:cNvPr id="9" name="Slide Number Placeholder 8"/>
          <p:cNvSpPr>
            <a:spLocks noGrp="1"/>
          </p:cNvSpPr>
          <p:nvPr>
            <p:ph type="sldNum" sz="quarter" idx="4"/>
          </p:nvPr>
        </p:nvSpPr>
        <p:spPr/>
        <p:txBody>
          <a:bodyPr/>
          <a:lstStyle/>
          <a:p>
            <a:r>
              <a:rPr lang="fr-BE" smtClean="0"/>
              <a:t>- </a:t>
            </a:r>
            <a:fld id="{30A9230E-FFBB-4CCB-ABD7-198084EDE768}" type="slidenum">
              <a:rPr lang="fr-BE" smtClean="0"/>
              <a:pPr/>
              <a:t>4</a:t>
            </a:fld>
            <a:r>
              <a:rPr lang="fr-BE" smtClean="0"/>
              <a:t> -</a:t>
            </a:r>
            <a:endParaRPr lang="fr-BE" dirty="0"/>
          </a:p>
        </p:txBody>
      </p:sp>
    </p:spTree>
    <p:extLst>
      <p:ext uri="{BB962C8B-B14F-4D97-AF65-F5344CB8AC3E}">
        <p14:creationId xmlns:p14="http://schemas.microsoft.com/office/powerpoint/2010/main" val="2285718896"/>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val 3"/>
          <p:cNvSpPr>
            <a:spLocks noChangeArrowheads="1"/>
          </p:cNvSpPr>
          <p:nvPr/>
        </p:nvSpPr>
        <p:spPr bwMode="auto">
          <a:xfrm>
            <a:off x="6500813" y="1993900"/>
            <a:ext cx="433387"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71" name="Line 4"/>
          <p:cNvSpPr>
            <a:spLocks noChangeShapeType="1"/>
          </p:cNvSpPr>
          <p:nvPr/>
        </p:nvSpPr>
        <p:spPr bwMode="auto">
          <a:xfrm>
            <a:off x="5924550" y="2066925"/>
            <a:ext cx="576263"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2" name="Line 5"/>
          <p:cNvSpPr>
            <a:spLocks noChangeShapeType="1"/>
          </p:cNvSpPr>
          <p:nvPr/>
        </p:nvSpPr>
        <p:spPr bwMode="auto">
          <a:xfrm flipH="1">
            <a:off x="6500813" y="24257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3" name="Line 6"/>
          <p:cNvSpPr>
            <a:spLocks noChangeShapeType="1"/>
          </p:cNvSpPr>
          <p:nvPr/>
        </p:nvSpPr>
        <p:spPr bwMode="auto">
          <a:xfrm>
            <a:off x="6862763" y="2354263"/>
            <a:ext cx="576262"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4" name="Line 7"/>
          <p:cNvSpPr>
            <a:spLocks noChangeShapeType="1"/>
          </p:cNvSpPr>
          <p:nvPr/>
        </p:nvSpPr>
        <p:spPr bwMode="auto">
          <a:xfrm flipV="1">
            <a:off x="6934200" y="1855788"/>
            <a:ext cx="636588"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5" name="Line 8"/>
          <p:cNvSpPr>
            <a:spLocks noChangeShapeType="1"/>
          </p:cNvSpPr>
          <p:nvPr/>
        </p:nvSpPr>
        <p:spPr bwMode="auto">
          <a:xfrm flipH="1" flipV="1">
            <a:off x="6651625" y="1700213"/>
            <a:ext cx="66675" cy="2936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6"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77"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8"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9"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0"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1"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2" name="Oval 15"/>
          <p:cNvSpPr>
            <a:spLocks noChangeArrowheads="1"/>
          </p:cNvSpPr>
          <p:nvPr/>
        </p:nvSpPr>
        <p:spPr bwMode="auto">
          <a:xfrm>
            <a:off x="2409825" y="4941888"/>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83" name="Line 16"/>
          <p:cNvSpPr>
            <a:spLocks noChangeShapeType="1"/>
          </p:cNvSpPr>
          <p:nvPr/>
        </p:nvSpPr>
        <p:spPr bwMode="auto">
          <a:xfrm>
            <a:off x="1833563" y="5014913"/>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4" name="Line 17"/>
          <p:cNvSpPr>
            <a:spLocks noChangeShapeType="1"/>
          </p:cNvSpPr>
          <p:nvPr/>
        </p:nvSpPr>
        <p:spPr bwMode="auto">
          <a:xfrm flipH="1">
            <a:off x="2362200" y="5326063"/>
            <a:ext cx="144463"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5" name="Line 18"/>
          <p:cNvSpPr>
            <a:spLocks noChangeShapeType="1"/>
          </p:cNvSpPr>
          <p:nvPr/>
        </p:nvSpPr>
        <p:spPr bwMode="auto">
          <a:xfrm>
            <a:off x="2760663" y="5330825"/>
            <a:ext cx="357187" cy="322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6" name="Line 19"/>
          <p:cNvSpPr>
            <a:spLocks noChangeShapeType="1"/>
          </p:cNvSpPr>
          <p:nvPr/>
        </p:nvSpPr>
        <p:spPr bwMode="auto">
          <a:xfrm flipV="1">
            <a:off x="2860675" y="5060950"/>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7" name="Line 20"/>
          <p:cNvSpPr>
            <a:spLocks noChangeShapeType="1"/>
          </p:cNvSpPr>
          <p:nvPr/>
        </p:nvSpPr>
        <p:spPr bwMode="auto">
          <a:xfrm flipV="1">
            <a:off x="2625725" y="45100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8" name="Line 21"/>
          <p:cNvSpPr>
            <a:spLocks noChangeShapeType="1"/>
          </p:cNvSpPr>
          <p:nvPr/>
        </p:nvSpPr>
        <p:spPr bwMode="auto">
          <a:xfrm flipV="1">
            <a:off x="2773363" y="3649663"/>
            <a:ext cx="1584325" cy="1363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9" name="Line 22"/>
          <p:cNvSpPr>
            <a:spLocks noChangeShapeType="1"/>
          </p:cNvSpPr>
          <p:nvPr/>
        </p:nvSpPr>
        <p:spPr bwMode="auto">
          <a:xfrm flipH="1" flipV="1">
            <a:off x="4991100" y="3649663"/>
            <a:ext cx="1957388" cy="1147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90" name="Line 23"/>
          <p:cNvSpPr>
            <a:spLocks noChangeShapeType="1"/>
          </p:cNvSpPr>
          <p:nvPr/>
        </p:nvSpPr>
        <p:spPr bwMode="auto">
          <a:xfrm flipH="1">
            <a:off x="4799013" y="2322513"/>
            <a:ext cx="1609725"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91" name="Line 24"/>
          <p:cNvSpPr>
            <a:spLocks noChangeShapeType="1"/>
          </p:cNvSpPr>
          <p:nvPr/>
        </p:nvSpPr>
        <p:spPr bwMode="auto">
          <a:xfrm>
            <a:off x="2297113" y="2557463"/>
            <a:ext cx="1905000" cy="701675"/>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a:p>
        </p:txBody>
      </p:sp>
      <p:sp>
        <p:nvSpPr>
          <p:cNvPr id="32792" name="Text Box 25"/>
          <p:cNvSpPr txBox="1">
            <a:spLocks noChangeArrowheads="1"/>
          </p:cNvSpPr>
          <p:nvPr/>
        </p:nvSpPr>
        <p:spPr bwMode="auto">
          <a:xfrm>
            <a:off x="6499225" y="2003425"/>
            <a:ext cx="430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US" altLang="en-US" sz="1800">
                <a:solidFill>
                  <a:srgbClr val="000000"/>
                </a:solidFill>
                <a:sym typeface="Arial" charset="0"/>
              </a:rPr>
              <a:t>A</a:t>
            </a:r>
          </a:p>
        </p:txBody>
      </p:sp>
      <p:sp>
        <p:nvSpPr>
          <p:cNvPr id="32793"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C</a:t>
            </a:r>
          </a:p>
        </p:txBody>
      </p:sp>
      <p:sp>
        <p:nvSpPr>
          <p:cNvPr id="32794" name="Text Box 27"/>
          <p:cNvSpPr txBox="1">
            <a:spLocks noChangeArrowheads="1"/>
          </p:cNvSpPr>
          <p:nvPr/>
        </p:nvSpPr>
        <p:spPr bwMode="auto">
          <a:xfrm>
            <a:off x="2465388" y="4972050"/>
            <a:ext cx="258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B</a:t>
            </a:r>
          </a:p>
        </p:txBody>
      </p:sp>
      <p:sp>
        <p:nvSpPr>
          <p:cNvPr id="32795" name="Text Box 28"/>
          <p:cNvSpPr txBox="1">
            <a:spLocks noChangeArrowheads="1"/>
          </p:cNvSpPr>
          <p:nvPr/>
        </p:nvSpPr>
        <p:spPr bwMode="auto">
          <a:xfrm rot="1203491">
            <a:off x="2174875" y="2608263"/>
            <a:ext cx="2279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000000"/>
                </a:solidFill>
                <a:sym typeface="Arial" charset="0"/>
              </a:rPr>
              <a:t>1: Where can we find data?</a:t>
            </a:r>
          </a:p>
        </p:txBody>
      </p:sp>
      <p:sp>
        <p:nvSpPr>
          <p:cNvPr id="32796" name="Line 29"/>
          <p:cNvSpPr>
            <a:spLocks noChangeShapeType="1"/>
          </p:cNvSpPr>
          <p:nvPr/>
        </p:nvSpPr>
        <p:spPr bwMode="auto">
          <a:xfrm flipH="1" flipV="1">
            <a:off x="2206625" y="2649538"/>
            <a:ext cx="1843088" cy="687387"/>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a:p>
        </p:txBody>
      </p:sp>
      <p:sp>
        <p:nvSpPr>
          <p:cNvPr id="32797" name="Line 30"/>
          <p:cNvSpPr>
            <a:spLocks noChangeShapeType="1"/>
          </p:cNvSpPr>
          <p:nvPr/>
        </p:nvSpPr>
        <p:spPr bwMode="auto">
          <a:xfrm>
            <a:off x="2108200" y="2254250"/>
            <a:ext cx="4187825" cy="17463"/>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798" name="Line 31"/>
          <p:cNvSpPr>
            <a:spLocks noChangeShapeType="1"/>
          </p:cNvSpPr>
          <p:nvPr/>
        </p:nvSpPr>
        <p:spPr bwMode="auto">
          <a:xfrm>
            <a:off x="1997075" y="2816225"/>
            <a:ext cx="4879975" cy="1981200"/>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799" name="Line 32"/>
          <p:cNvSpPr>
            <a:spLocks noChangeShapeType="1"/>
          </p:cNvSpPr>
          <p:nvPr/>
        </p:nvSpPr>
        <p:spPr bwMode="auto">
          <a:xfrm>
            <a:off x="7323138" y="4979988"/>
            <a:ext cx="538162" cy="47625"/>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800" name="Line 33"/>
          <p:cNvSpPr>
            <a:spLocks noChangeShapeType="1"/>
          </p:cNvSpPr>
          <p:nvPr/>
        </p:nvSpPr>
        <p:spPr bwMode="auto">
          <a:xfrm>
            <a:off x="6921500" y="2225675"/>
            <a:ext cx="977900" cy="96838"/>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801" name="Text Box 35"/>
          <p:cNvSpPr txBox="1">
            <a:spLocks noChangeArrowheads="1"/>
          </p:cNvSpPr>
          <p:nvPr/>
        </p:nvSpPr>
        <p:spPr bwMode="auto">
          <a:xfrm>
            <a:off x="2922588" y="1946275"/>
            <a:ext cx="2520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US" altLang="en-US" sz="1200" b="1">
                <a:solidFill>
                  <a:srgbClr val="000000"/>
                </a:solidFill>
                <a:sym typeface="Arial" charset="0"/>
              </a:rPr>
              <a:t>3. Retrieve data from hub A</a:t>
            </a:r>
          </a:p>
        </p:txBody>
      </p:sp>
      <p:sp>
        <p:nvSpPr>
          <p:cNvPr id="32802" name="Text Box 36"/>
          <p:cNvSpPr txBox="1">
            <a:spLocks noChangeArrowheads="1"/>
          </p:cNvSpPr>
          <p:nvPr/>
        </p:nvSpPr>
        <p:spPr bwMode="auto">
          <a:xfrm rot="1389709">
            <a:off x="4017963" y="4187825"/>
            <a:ext cx="2295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000000"/>
                </a:solidFill>
                <a:sym typeface="Arial" charset="0"/>
              </a:rPr>
              <a:t>3: Retrieve data from hub C</a:t>
            </a:r>
          </a:p>
        </p:txBody>
      </p:sp>
      <p:sp>
        <p:nvSpPr>
          <p:cNvPr id="32803" name="Text Box 39"/>
          <p:cNvSpPr txBox="1">
            <a:spLocks noChangeArrowheads="1"/>
          </p:cNvSpPr>
          <p:nvPr/>
        </p:nvSpPr>
        <p:spPr bwMode="auto">
          <a:xfrm>
            <a:off x="1060450" y="3509963"/>
            <a:ext cx="9540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000000"/>
                </a:solidFill>
                <a:sym typeface="Arial" charset="0"/>
              </a:rPr>
              <a:t>     4:</a:t>
            </a:r>
            <a:br>
              <a:rPr lang="en-US" altLang="en-US" sz="1200" b="1">
                <a:solidFill>
                  <a:srgbClr val="000000"/>
                </a:solidFill>
                <a:sym typeface="Arial" charset="0"/>
              </a:rPr>
            </a:br>
            <a:r>
              <a:rPr lang="en-US" altLang="en-US" sz="1200" b="1">
                <a:solidFill>
                  <a:srgbClr val="000000"/>
                </a:solidFill>
                <a:sym typeface="Arial" charset="0"/>
              </a:rPr>
              <a:t>All data available</a:t>
            </a:r>
          </a:p>
        </p:txBody>
      </p:sp>
      <p:sp>
        <p:nvSpPr>
          <p:cNvPr id="32804" name="Text Box 42"/>
          <p:cNvSpPr txBox="1">
            <a:spLocks noChangeArrowheads="1"/>
          </p:cNvSpPr>
          <p:nvPr/>
        </p:nvSpPr>
        <p:spPr bwMode="auto">
          <a:xfrm rot="1314741">
            <a:off x="2373313" y="3152775"/>
            <a:ext cx="2089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990033"/>
                </a:solidFill>
                <a:sym typeface="Arial" charset="0"/>
              </a:rPr>
              <a:t>2: In hub A and C</a:t>
            </a:r>
          </a:p>
        </p:txBody>
      </p:sp>
      <p:sp>
        <p:nvSpPr>
          <p:cNvPr id="32805" name="Line 34"/>
          <p:cNvSpPr>
            <a:spLocks noChangeShapeType="1"/>
          </p:cNvSpPr>
          <p:nvPr/>
        </p:nvSpPr>
        <p:spPr bwMode="auto">
          <a:xfrm flipH="1" flipV="1">
            <a:off x="6789738" y="2432050"/>
            <a:ext cx="327025" cy="836613"/>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pic>
        <p:nvPicPr>
          <p:cNvPr id="32806" name="Picture 5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9675" y="1884363"/>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7"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7863" y="2157413"/>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8" name="Picture 8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61300" y="2141538"/>
            <a:ext cx="8001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9" name="Picture 8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0663" y="4673600"/>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0" name="Picture 8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91275" y="13255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1" name="Picture 8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00713" y="15128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2" name="Picture 8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46800" y="25003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3" name="Picture 8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77113" y="25034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4" name="Picture 8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05700" y="15621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5" name="Picture 9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81813" y="38147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6" name="Picture 9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91413" y="41560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7" name="Picture 9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40650" y="52355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8" name="Picture 9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9" name="Picture 9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99150" y="46767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0" name="Picture 9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14538" y="54149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1" name="Picture 9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63875" y="531812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2" name="Picture 9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8500" y="47069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3" name="Picture 9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19350" y="40306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4" name="Picture 9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66850" y="48085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5" name="Picture 10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8163" y="31511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6"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57688" y="2820988"/>
            <a:ext cx="6334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p>
            <a:r>
              <a:rPr lang="nl-BE" dirty="0">
                <a:solidFill>
                  <a:srgbClr val="77C9F2"/>
                </a:solidFill>
                <a:latin typeface="+mj-lt"/>
              </a:rPr>
              <a:t>Hubs &amp; </a:t>
            </a:r>
            <a:r>
              <a:rPr lang="nl-BE" dirty="0" err="1">
                <a:solidFill>
                  <a:srgbClr val="77C9F2"/>
                </a:solidFill>
                <a:latin typeface="+mj-lt"/>
              </a:rPr>
              <a:t>Metahub</a:t>
            </a:r>
            <a:r>
              <a:rPr lang="nl-BE" dirty="0">
                <a:solidFill>
                  <a:srgbClr val="77C9F2"/>
                </a:solidFill>
                <a:latin typeface="+mj-lt"/>
              </a:rPr>
              <a:t> - </a:t>
            </a:r>
            <a:r>
              <a:rPr lang="nl-BE" dirty="0" smtClean="0">
                <a:solidFill>
                  <a:srgbClr val="77C9F2"/>
                </a:solidFill>
                <a:latin typeface="+mj-lt"/>
              </a:rPr>
              <a:t>Vandaag</a:t>
            </a:r>
            <a:endParaRPr lang="fr-BE" dirty="0">
              <a:solidFill>
                <a:srgbClr val="77C9F2"/>
              </a:solidFill>
              <a:latin typeface="+mj-lt"/>
            </a:endParaRPr>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40</a:t>
            </a:fld>
            <a:r>
              <a:rPr lang="fr-BE" smtClean="0"/>
              <a:t> -</a:t>
            </a:r>
            <a:endParaRPr lang="fr-BE" dirty="0"/>
          </a:p>
        </p:txBody>
      </p:sp>
      <p:sp>
        <p:nvSpPr>
          <p:cNvPr id="3" name="Date Placeholder 2"/>
          <p:cNvSpPr>
            <a:spLocks noGrp="1"/>
          </p:cNvSpPr>
          <p:nvPr>
            <p:ph type="dt" sz="half" idx="2"/>
          </p:nvPr>
        </p:nvSpPr>
        <p:spPr/>
        <p:txBody>
          <a:bodyPr/>
          <a:lstStyle/>
          <a:p>
            <a:r>
              <a:rPr lang="fr-FR" smtClean="0"/>
              <a:t>21/04/2018</a:t>
            </a:r>
            <a:endParaRPr lang="fr-BE" dirty="0"/>
          </a:p>
        </p:txBody>
      </p:sp>
    </p:spTree>
    <p:extLst>
      <p:ext uri="{BB962C8B-B14F-4D97-AF65-F5344CB8AC3E}">
        <p14:creationId xmlns:p14="http://schemas.microsoft.com/office/powerpoint/2010/main" val="3504228460"/>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323" y="989799"/>
            <a:ext cx="720080" cy="720080"/>
          </a:xfrm>
          <a:prstGeom prst="rect">
            <a:avLst/>
          </a:prstGeom>
        </p:spPr>
      </p:pic>
      <p:sp>
        <p:nvSpPr>
          <p:cNvPr id="33794" name="Oval 3"/>
          <p:cNvSpPr>
            <a:spLocks noChangeArrowheads="1"/>
          </p:cNvSpPr>
          <p:nvPr/>
        </p:nvSpPr>
        <p:spPr bwMode="auto">
          <a:xfrm>
            <a:off x="6657975" y="2159000"/>
            <a:ext cx="433388"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795" name="Line 4"/>
          <p:cNvSpPr>
            <a:spLocks noChangeShapeType="1"/>
          </p:cNvSpPr>
          <p:nvPr/>
        </p:nvSpPr>
        <p:spPr bwMode="auto">
          <a:xfrm>
            <a:off x="6081713" y="22320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6" name="Line 5"/>
          <p:cNvSpPr>
            <a:spLocks noChangeShapeType="1"/>
          </p:cNvSpPr>
          <p:nvPr/>
        </p:nvSpPr>
        <p:spPr bwMode="auto">
          <a:xfrm flipH="1">
            <a:off x="6657975" y="25908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7" name="Line 6"/>
          <p:cNvSpPr>
            <a:spLocks noChangeShapeType="1"/>
          </p:cNvSpPr>
          <p:nvPr/>
        </p:nvSpPr>
        <p:spPr bwMode="auto">
          <a:xfrm>
            <a:off x="7019925" y="2519363"/>
            <a:ext cx="576263"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8" name="Line 7"/>
          <p:cNvSpPr>
            <a:spLocks noChangeShapeType="1"/>
          </p:cNvSpPr>
          <p:nvPr/>
        </p:nvSpPr>
        <p:spPr bwMode="auto">
          <a:xfrm flipV="1">
            <a:off x="7091363" y="2020888"/>
            <a:ext cx="636587"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9" name="Line 8"/>
          <p:cNvSpPr>
            <a:spLocks noChangeShapeType="1"/>
          </p:cNvSpPr>
          <p:nvPr/>
        </p:nvSpPr>
        <p:spPr bwMode="auto">
          <a:xfrm flipH="1" flipV="1">
            <a:off x="6804025" y="1916113"/>
            <a:ext cx="71438" cy="242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0"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801"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2"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3"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4"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5"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6" name="Oval 15"/>
          <p:cNvSpPr>
            <a:spLocks noChangeArrowheads="1"/>
          </p:cNvSpPr>
          <p:nvPr/>
        </p:nvSpPr>
        <p:spPr bwMode="auto">
          <a:xfrm>
            <a:off x="2997200" y="5143500"/>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807" name="Line 16"/>
          <p:cNvSpPr>
            <a:spLocks noChangeShapeType="1"/>
          </p:cNvSpPr>
          <p:nvPr/>
        </p:nvSpPr>
        <p:spPr bwMode="auto">
          <a:xfrm>
            <a:off x="2420938" y="52165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8" name="Line 17"/>
          <p:cNvSpPr>
            <a:spLocks noChangeShapeType="1"/>
          </p:cNvSpPr>
          <p:nvPr/>
        </p:nvSpPr>
        <p:spPr bwMode="auto">
          <a:xfrm flipH="1">
            <a:off x="2949575" y="5527675"/>
            <a:ext cx="144463"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9" name="Line 18"/>
          <p:cNvSpPr>
            <a:spLocks noChangeShapeType="1"/>
          </p:cNvSpPr>
          <p:nvPr/>
        </p:nvSpPr>
        <p:spPr bwMode="auto">
          <a:xfrm>
            <a:off x="3348038" y="5532438"/>
            <a:ext cx="357187" cy="322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0" name="Line 19"/>
          <p:cNvSpPr>
            <a:spLocks noChangeShapeType="1"/>
          </p:cNvSpPr>
          <p:nvPr/>
        </p:nvSpPr>
        <p:spPr bwMode="auto">
          <a:xfrm flipV="1">
            <a:off x="3448050" y="5262563"/>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1" name="Line 20"/>
          <p:cNvSpPr>
            <a:spLocks noChangeShapeType="1"/>
          </p:cNvSpPr>
          <p:nvPr/>
        </p:nvSpPr>
        <p:spPr bwMode="auto">
          <a:xfrm flipV="1">
            <a:off x="3213100" y="4711700"/>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2" name="Line 21"/>
          <p:cNvSpPr>
            <a:spLocks noChangeShapeType="1"/>
          </p:cNvSpPr>
          <p:nvPr/>
        </p:nvSpPr>
        <p:spPr bwMode="auto">
          <a:xfrm flipV="1">
            <a:off x="3360738" y="3735388"/>
            <a:ext cx="1200150" cy="147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3" name="Line 22"/>
          <p:cNvSpPr>
            <a:spLocks noChangeShapeType="1"/>
          </p:cNvSpPr>
          <p:nvPr/>
        </p:nvSpPr>
        <p:spPr bwMode="auto">
          <a:xfrm flipH="1" flipV="1">
            <a:off x="5076825" y="3557588"/>
            <a:ext cx="1871663" cy="12398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4" name="Line 23"/>
          <p:cNvSpPr>
            <a:spLocks noChangeShapeType="1"/>
          </p:cNvSpPr>
          <p:nvPr/>
        </p:nvSpPr>
        <p:spPr bwMode="auto">
          <a:xfrm flipH="1">
            <a:off x="5008563" y="2481263"/>
            <a:ext cx="1658937" cy="698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5" name="Text Box 25"/>
          <p:cNvSpPr txBox="1">
            <a:spLocks noChangeArrowheads="1"/>
          </p:cNvSpPr>
          <p:nvPr/>
        </p:nvSpPr>
        <p:spPr bwMode="auto">
          <a:xfrm>
            <a:off x="6656388" y="2168525"/>
            <a:ext cx="430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US" altLang="en-US" sz="1800">
                <a:solidFill>
                  <a:srgbClr val="000000"/>
                </a:solidFill>
                <a:sym typeface="Arial" charset="0"/>
              </a:rPr>
              <a:t>A</a:t>
            </a:r>
          </a:p>
        </p:txBody>
      </p:sp>
      <p:sp>
        <p:nvSpPr>
          <p:cNvPr id="33816"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C</a:t>
            </a:r>
          </a:p>
        </p:txBody>
      </p:sp>
      <p:sp>
        <p:nvSpPr>
          <p:cNvPr id="33817" name="Text Box 27"/>
          <p:cNvSpPr txBox="1">
            <a:spLocks noChangeArrowheads="1"/>
          </p:cNvSpPr>
          <p:nvPr/>
        </p:nvSpPr>
        <p:spPr bwMode="auto">
          <a:xfrm>
            <a:off x="3052763" y="5173663"/>
            <a:ext cx="258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B</a:t>
            </a:r>
          </a:p>
        </p:txBody>
      </p:sp>
      <p:cxnSp>
        <p:nvCxnSpPr>
          <p:cNvPr id="33818" name="Straight Connector 2"/>
          <p:cNvCxnSpPr>
            <a:cxnSpLocks noChangeShapeType="1"/>
          </p:cNvCxnSpPr>
          <p:nvPr/>
        </p:nvCxnSpPr>
        <p:spPr bwMode="auto">
          <a:xfrm>
            <a:off x="2420938" y="4113213"/>
            <a:ext cx="665162" cy="11017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33819" name="TextBox 74"/>
          <p:cNvSpPr txBox="1">
            <a:spLocks noChangeArrowheads="1"/>
          </p:cNvSpPr>
          <p:nvPr/>
        </p:nvSpPr>
        <p:spPr bwMode="auto">
          <a:xfrm>
            <a:off x="1797050" y="3362325"/>
            <a:ext cx="1357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buSzPct val="100000"/>
            </a:pPr>
            <a:r>
              <a:rPr lang="en-US" altLang="en-US" sz="2000" b="1">
                <a:solidFill>
                  <a:srgbClr val="00B0F0"/>
                </a:solidFill>
                <a:latin typeface="Consolas" pitchFamily="49" charset="0"/>
              </a:rPr>
              <a:t>InterMed</a:t>
            </a:r>
          </a:p>
          <a:p>
            <a:pPr algn="ctr" eaLnBrk="0" hangingPunct="0">
              <a:buSzPct val="100000"/>
            </a:pPr>
            <a:r>
              <a:rPr lang="en-US" altLang="en-US" sz="2000" b="1">
                <a:solidFill>
                  <a:srgbClr val="00B0F0"/>
                </a:solidFill>
                <a:latin typeface="Consolas" pitchFamily="49" charset="0"/>
              </a:rPr>
              <a:t>BruSafe</a:t>
            </a:r>
          </a:p>
        </p:txBody>
      </p:sp>
      <p:cxnSp>
        <p:nvCxnSpPr>
          <p:cNvPr id="33820" name="Straight Connector 11"/>
          <p:cNvCxnSpPr>
            <a:cxnSpLocks noChangeShapeType="1"/>
          </p:cNvCxnSpPr>
          <p:nvPr/>
        </p:nvCxnSpPr>
        <p:spPr bwMode="auto">
          <a:xfrm>
            <a:off x="1028700" y="2986088"/>
            <a:ext cx="569913" cy="5715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1" name="Straight Connector 13"/>
          <p:cNvCxnSpPr>
            <a:cxnSpLocks noChangeShapeType="1"/>
          </p:cNvCxnSpPr>
          <p:nvPr/>
        </p:nvCxnSpPr>
        <p:spPr bwMode="auto">
          <a:xfrm>
            <a:off x="990600" y="3689350"/>
            <a:ext cx="4445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2" name="Straight Connector 15"/>
          <p:cNvCxnSpPr>
            <a:cxnSpLocks noChangeShapeType="1"/>
          </p:cNvCxnSpPr>
          <p:nvPr/>
        </p:nvCxnSpPr>
        <p:spPr bwMode="auto">
          <a:xfrm flipV="1">
            <a:off x="990600" y="3911600"/>
            <a:ext cx="752475" cy="4603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3" name="Straight Connector 17"/>
          <p:cNvCxnSpPr>
            <a:cxnSpLocks noChangeShapeType="1"/>
          </p:cNvCxnSpPr>
          <p:nvPr/>
        </p:nvCxnSpPr>
        <p:spPr bwMode="auto">
          <a:xfrm flipV="1">
            <a:off x="2420938" y="1933575"/>
            <a:ext cx="504329" cy="2619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4" name="Straight Connector 19"/>
          <p:cNvCxnSpPr>
            <a:cxnSpLocks noChangeShapeType="1"/>
            <a:stCxn id="33829" idx="0"/>
          </p:cNvCxnSpPr>
          <p:nvPr/>
        </p:nvCxnSpPr>
        <p:spPr bwMode="auto">
          <a:xfrm flipH="1" flipV="1">
            <a:off x="3052763" y="2037556"/>
            <a:ext cx="263823" cy="610394"/>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5" name="Straight Connector 21"/>
          <p:cNvCxnSpPr>
            <a:cxnSpLocks noChangeShapeType="1"/>
            <a:stCxn id="33828" idx="3"/>
          </p:cNvCxnSpPr>
          <p:nvPr/>
        </p:nvCxnSpPr>
        <p:spPr bwMode="auto">
          <a:xfrm flipV="1">
            <a:off x="2138363" y="1846262"/>
            <a:ext cx="615156" cy="174626"/>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3788" name="Line 60"/>
          <p:cNvSpPr>
            <a:spLocks noChangeShapeType="1"/>
          </p:cNvSpPr>
          <p:nvPr/>
        </p:nvSpPr>
        <p:spPr bwMode="auto">
          <a:xfrm>
            <a:off x="3952875" y="2265363"/>
            <a:ext cx="436563" cy="508000"/>
          </a:xfrm>
          <a:prstGeom prst="line">
            <a:avLst/>
          </a:prstGeom>
          <a:noFill/>
          <a:ln w="12700">
            <a:solidFill>
              <a:schemeClr val="tx1"/>
            </a:solidFill>
            <a:round/>
            <a:headEnd/>
            <a:tailEnd/>
          </a:ln>
          <a:effectLst>
            <a:prstShdw prst="shdw18" dist="17961" dir="13500000">
              <a:schemeClr val="tx1">
                <a:gamma/>
                <a:shade val="60000"/>
                <a:invGamma/>
              </a:schemeClr>
            </a:prstShdw>
          </a:effectLst>
        </p:spPr>
        <p:txBody>
          <a:bodyPr anchor="ctr">
            <a:spAutoFit/>
          </a:bodyPr>
          <a:lstStyle/>
          <a:p>
            <a:pPr fontAlgn="auto">
              <a:spcBef>
                <a:spcPts val="0"/>
              </a:spcBef>
              <a:spcAft>
                <a:spcPts val="0"/>
              </a:spcAft>
              <a:defRPr/>
            </a:pPr>
            <a:endParaRPr lang="nl-BE">
              <a:latin typeface="+mn-lt"/>
              <a:cs typeface="+mn-cs"/>
            </a:endParaRPr>
          </a:p>
        </p:txBody>
      </p:sp>
      <p:pic>
        <p:nvPicPr>
          <p:cNvPr id="3382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62263" y="1603375"/>
            <a:ext cx="1962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8"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8113" y="1655763"/>
            <a:ext cx="730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9"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25267" y="2647950"/>
            <a:ext cx="7826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0" name="Picture 5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11647" y="2305844"/>
            <a:ext cx="912812"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1" name="Picture 5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2600" y="3990975"/>
            <a:ext cx="91281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2" name="Picture 6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2600" y="3278188"/>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3" name="Picture 6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93713" y="2571750"/>
            <a:ext cx="9144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4" name="Picture 6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968625" y="418147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5" name="Picture 8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84375" y="50053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6" name="Picture 8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619375" y="55753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7" name="Picture 8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592513" y="5500688"/>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8" name="Picture 8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52863" y="49085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9" name="Picture 8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864225" y="16557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0" name="Picture 8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592888" y="13398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1" name="Picture 8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667625" y="16652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2" name="Picture 9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523163" y="266700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3" name="Picture 9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238875" y="26733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4" name="Picture 9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740650" y="520065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5" name="Picture 9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594600" y="43386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6" name="Picture 9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84988" y="38290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7" name="Picture 9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881688" y="4732338"/>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8" name="Picture 9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9" name="Picture 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306888" y="2752725"/>
            <a:ext cx="6921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p>
            <a:r>
              <a:rPr lang="nl-BE" dirty="0">
                <a:solidFill>
                  <a:srgbClr val="77C9F2"/>
                </a:solidFill>
                <a:latin typeface="+mj-lt"/>
              </a:rPr>
              <a:t>Extramurale gegevens: </a:t>
            </a:r>
            <a:r>
              <a:rPr lang="nl-BE" dirty="0" smtClean="0">
                <a:solidFill>
                  <a:srgbClr val="77C9F2"/>
                </a:solidFill>
                <a:latin typeface="+mj-lt"/>
              </a:rPr>
              <a:t>kluizen</a:t>
            </a:r>
            <a:endParaRPr lang="fr-BE" dirty="0">
              <a:solidFill>
                <a:srgbClr val="77C9F2"/>
              </a:solidFill>
              <a:latin typeface="+mj-lt"/>
            </a:endParaRPr>
          </a:p>
        </p:txBody>
      </p:sp>
      <p:cxnSp>
        <p:nvCxnSpPr>
          <p:cNvPr id="67" name="Straight Connector 21"/>
          <p:cNvCxnSpPr>
            <a:cxnSpLocks noChangeShapeType="1"/>
            <a:stCxn id="61" idx="3"/>
          </p:cNvCxnSpPr>
          <p:nvPr/>
        </p:nvCxnSpPr>
        <p:spPr bwMode="auto">
          <a:xfrm>
            <a:off x="2498403" y="1349839"/>
            <a:ext cx="255116" cy="253536"/>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41</a:t>
            </a:fld>
            <a:r>
              <a:rPr lang="fr-BE" smtClean="0"/>
              <a:t> -</a:t>
            </a:r>
            <a:endParaRPr lang="fr-BE" dirty="0"/>
          </a:p>
        </p:txBody>
      </p:sp>
      <p:sp>
        <p:nvSpPr>
          <p:cNvPr id="3" name="Date Placeholder 2"/>
          <p:cNvSpPr>
            <a:spLocks noGrp="1"/>
          </p:cNvSpPr>
          <p:nvPr>
            <p:ph type="dt" sz="half" idx="2"/>
          </p:nvPr>
        </p:nvSpPr>
        <p:spPr/>
        <p:txBody>
          <a:bodyPr/>
          <a:lstStyle/>
          <a:p>
            <a:r>
              <a:rPr lang="fr-FR" smtClean="0"/>
              <a:t>21/04/2018</a:t>
            </a:r>
            <a:endParaRPr lang="fr-BE" dirty="0"/>
          </a:p>
        </p:txBody>
      </p:sp>
    </p:spTree>
    <p:extLst>
      <p:ext uri="{BB962C8B-B14F-4D97-AF65-F5344CB8AC3E}">
        <p14:creationId xmlns:p14="http://schemas.microsoft.com/office/powerpoint/2010/main" val="3000282122"/>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4067944" y="332656"/>
            <a:ext cx="4645162" cy="5853113"/>
          </a:xfrm>
        </p:spPr>
      </p:pic>
      <p:sp>
        <p:nvSpPr>
          <p:cNvPr id="9" name="Text Placeholder 8"/>
          <p:cNvSpPr>
            <a:spLocks noGrp="1"/>
          </p:cNvSpPr>
          <p:nvPr>
            <p:ph type="body" sz="half" idx="2"/>
          </p:nvPr>
        </p:nvSpPr>
        <p:spPr>
          <a:xfrm>
            <a:off x="467544" y="1844824"/>
            <a:ext cx="3008313" cy="4691063"/>
          </a:xfrm>
        </p:spPr>
        <p:txBody>
          <a:bodyPr rtlCol="0">
            <a:normAutofit/>
          </a:bodyPr>
          <a:lstStyle/>
          <a:p>
            <a:pPr eaLnBrk="1" fontAlgn="auto" hangingPunct="1">
              <a:spcAft>
                <a:spcPts val="0"/>
              </a:spcAft>
              <a:buFont typeface="Arial" pitchFamily="34" charset="0"/>
              <a:buNone/>
              <a:defRPr/>
            </a:pPr>
            <a:r>
              <a:rPr lang="nl-BE" sz="2000" dirty="0" smtClean="0"/>
              <a:t>Delen van gegevens</a:t>
            </a:r>
          </a:p>
          <a:p>
            <a:pPr marL="285750" indent="-285750" eaLnBrk="1" fontAlgn="auto" hangingPunct="1">
              <a:spcAft>
                <a:spcPts val="0"/>
              </a:spcAft>
              <a:buFont typeface="Arial" pitchFamily="34" charset="0"/>
              <a:buChar char="•"/>
              <a:defRPr/>
            </a:pPr>
            <a:r>
              <a:rPr lang="nl-BE" sz="2000" dirty="0" smtClean="0"/>
              <a:t>elke actor houdt zijn eigen dossier bij</a:t>
            </a:r>
          </a:p>
          <a:p>
            <a:pPr marL="285750" indent="-285750" eaLnBrk="1" fontAlgn="auto" hangingPunct="1">
              <a:spcAft>
                <a:spcPts val="0"/>
              </a:spcAft>
              <a:buFont typeface="Arial" pitchFamily="34" charset="0"/>
              <a:buChar char="•"/>
              <a:defRPr/>
            </a:pPr>
            <a:r>
              <a:rPr lang="nl-BE" sz="2000" dirty="0" smtClean="0"/>
              <a:t>maar kan bepaalde onderdelen ervan delen met andere actoren</a:t>
            </a:r>
          </a:p>
          <a:p>
            <a:pPr eaLnBrk="1" fontAlgn="auto" hangingPunct="1">
              <a:spcAft>
                <a:spcPts val="0"/>
              </a:spcAft>
              <a:buFont typeface="Arial" pitchFamily="34" charset="0"/>
              <a:buNone/>
              <a:defRPr/>
            </a:pPr>
            <a:r>
              <a:rPr lang="nl-BE" sz="2000" dirty="0" smtClean="0"/>
              <a:t>Voorbeelden</a:t>
            </a:r>
          </a:p>
          <a:p>
            <a:pPr marL="285750" lvl="1" indent="-285750" eaLnBrk="1" fontAlgn="auto" hangingPunct="1">
              <a:spcAft>
                <a:spcPts val="0"/>
              </a:spcAft>
              <a:buFont typeface="Arial" pitchFamily="34" charset="0"/>
              <a:buChar char="•"/>
              <a:defRPr/>
            </a:pPr>
            <a:r>
              <a:rPr lang="nl-BE" sz="2000" dirty="0"/>
              <a:t>medicatieschema</a:t>
            </a:r>
          </a:p>
          <a:p>
            <a:pPr marL="285750" lvl="1" indent="-285750" eaLnBrk="1" fontAlgn="auto" hangingPunct="1">
              <a:spcAft>
                <a:spcPts val="0"/>
              </a:spcAft>
              <a:buFont typeface="Arial" pitchFamily="34" charset="0"/>
              <a:buChar char="•"/>
              <a:defRPr/>
            </a:pPr>
            <a:r>
              <a:rPr lang="nl-BE" sz="2000" dirty="0" err="1"/>
              <a:t>SumEHR</a:t>
            </a:r>
            <a:endParaRPr lang="nl-BE" sz="2000" dirty="0"/>
          </a:p>
          <a:p>
            <a:pPr marL="285750" lvl="1" indent="-285750" eaLnBrk="1" fontAlgn="auto" hangingPunct="1">
              <a:spcAft>
                <a:spcPts val="0"/>
              </a:spcAft>
              <a:buFont typeface="Arial" pitchFamily="34" charset="0"/>
              <a:buChar char="•"/>
              <a:defRPr/>
            </a:pPr>
            <a:r>
              <a:rPr lang="nl-BE" sz="2000" dirty="0"/>
              <a:t>parameters</a:t>
            </a:r>
          </a:p>
          <a:p>
            <a:pPr marL="285750" lvl="1" indent="-285750" eaLnBrk="1" fontAlgn="auto" hangingPunct="1">
              <a:spcAft>
                <a:spcPts val="0"/>
              </a:spcAft>
              <a:buFont typeface="Arial" pitchFamily="34" charset="0"/>
              <a:buChar char="•"/>
              <a:defRPr/>
            </a:pPr>
            <a:r>
              <a:rPr lang="nl-BE" sz="2000" dirty="0"/>
              <a:t>journaal</a:t>
            </a:r>
          </a:p>
          <a:p>
            <a:pPr marL="285750" lvl="1" indent="-285750" eaLnBrk="1" fontAlgn="auto" hangingPunct="1">
              <a:spcAft>
                <a:spcPts val="0"/>
              </a:spcAft>
              <a:buFont typeface="Arial" pitchFamily="34" charset="0"/>
              <a:buChar char="•"/>
              <a:defRPr/>
            </a:pPr>
            <a:r>
              <a:rPr lang="nl-BE" sz="2000" dirty="0"/>
              <a:t> …</a:t>
            </a:r>
            <a:endParaRPr lang="en-US" sz="2000" dirty="0"/>
          </a:p>
          <a:p>
            <a:pPr eaLnBrk="1" fontAlgn="auto" hangingPunct="1">
              <a:spcAft>
                <a:spcPts val="0"/>
              </a:spcAft>
              <a:buFont typeface="Arial" pitchFamily="34" charset="0"/>
              <a:buNone/>
              <a:defRPr/>
            </a:pPr>
            <a:endParaRPr lang="en-US" dirty="0"/>
          </a:p>
        </p:txBody>
      </p:sp>
      <p:pic>
        <p:nvPicPr>
          <p:cNvPr id="348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125538"/>
            <a:ext cx="2005013"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42</a:t>
            </a:fld>
            <a:r>
              <a:rPr lang="fr-BE" smtClean="0"/>
              <a:t> -</a:t>
            </a:r>
            <a:endParaRPr lang="fr-BE" dirty="0"/>
          </a:p>
        </p:txBody>
      </p:sp>
      <p:sp>
        <p:nvSpPr>
          <p:cNvPr id="2" name="Date Placeholder 1"/>
          <p:cNvSpPr>
            <a:spLocks noGrp="1"/>
          </p:cNvSpPr>
          <p:nvPr>
            <p:ph type="dt" sz="half" idx="10"/>
          </p:nvPr>
        </p:nvSpPr>
        <p:spPr/>
        <p:txBody>
          <a:bodyPr/>
          <a:lstStyle/>
          <a:p>
            <a:r>
              <a:rPr lang="fr-FR" smtClean="0"/>
              <a:t>21/04/2018</a:t>
            </a:r>
            <a:endParaRPr lang="fr-BE" dirty="0"/>
          </a:p>
        </p:txBody>
      </p:sp>
    </p:spTree>
    <p:extLst>
      <p:ext uri="{BB962C8B-B14F-4D97-AF65-F5344CB8AC3E}">
        <p14:creationId xmlns:p14="http://schemas.microsoft.com/office/powerpoint/2010/main" val="29898857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a:xfrm>
            <a:off x="467544" y="1844824"/>
            <a:ext cx="3008313" cy="4691063"/>
          </a:xfrm>
        </p:spPr>
        <p:txBody>
          <a:bodyPr rtlCol="0">
            <a:normAutofit/>
          </a:bodyPr>
          <a:lstStyle/>
          <a:p>
            <a:pPr>
              <a:defRPr/>
            </a:pPr>
            <a:r>
              <a:rPr lang="nl-BE" sz="2000" dirty="0"/>
              <a:t>Toegang voor</a:t>
            </a:r>
            <a:br>
              <a:rPr lang="nl-BE" sz="2000" dirty="0"/>
            </a:br>
            <a:r>
              <a:rPr lang="nl-BE" sz="2000" dirty="0"/>
              <a:t>zorgverstrekkers</a:t>
            </a:r>
          </a:p>
          <a:p>
            <a:pPr marL="285750" indent="-285750">
              <a:buFont typeface="Arial" pitchFamily="34" charset="0"/>
              <a:buChar char="•"/>
              <a:defRPr/>
            </a:pPr>
            <a:r>
              <a:rPr lang="nl-BE" sz="2000" dirty="0"/>
              <a:t>met een “zorgrelatie”</a:t>
            </a:r>
          </a:p>
          <a:p>
            <a:pPr marL="285750" indent="-285750">
              <a:buFont typeface="Arial" pitchFamily="34" charset="0"/>
              <a:buChar char="•"/>
              <a:defRPr/>
            </a:pPr>
            <a:r>
              <a:rPr lang="nl-BE" sz="2000" dirty="0"/>
              <a:t>afhankelijk van hun rol</a:t>
            </a:r>
          </a:p>
          <a:p>
            <a:pPr>
              <a:defRPr/>
            </a:pPr>
            <a:r>
              <a:rPr lang="nl-BE" sz="2000" dirty="0"/>
              <a:t>Geen toegang voor</a:t>
            </a:r>
          </a:p>
          <a:p>
            <a:pPr marL="285750" indent="-285750">
              <a:buFont typeface="Arial" pitchFamily="34" charset="0"/>
              <a:buChar char="•"/>
              <a:defRPr/>
            </a:pPr>
            <a:r>
              <a:rPr lang="nl-BE" sz="2000" dirty="0"/>
              <a:t>IT-administrators, </a:t>
            </a:r>
            <a:r>
              <a:rPr lang="nl-BE" sz="2000" dirty="0" err="1"/>
              <a:t>hoster</a:t>
            </a:r>
            <a:r>
              <a:rPr lang="nl-BE" sz="2000" dirty="0"/>
              <a:t>,..</a:t>
            </a:r>
          </a:p>
          <a:p>
            <a:pPr marL="285750" indent="-285750">
              <a:buFont typeface="Arial" pitchFamily="34" charset="0"/>
              <a:buChar char="•"/>
              <a:defRPr/>
            </a:pPr>
            <a:r>
              <a:rPr lang="nl-BE" sz="2000" dirty="0">
                <a:solidFill>
                  <a:srgbClr val="087670"/>
                </a:solidFill>
              </a:rPr>
              <a:t>eHealth</a:t>
            </a:r>
            <a:r>
              <a:rPr lang="nl-BE" sz="2000" dirty="0"/>
              <a:t>-platform</a:t>
            </a:r>
          </a:p>
          <a:p>
            <a:pPr marL="285750" indent="-285750">
              <a:buFont typeface="Arial" pitchFamily="34" charset="0"/>
              <a:buChar char="•"/>
              <a:defRPr/>
            </a:pPr>
            <a:r>
              <a:rPr lang="nl-BE" sz="2000" dirty="0"/>
              <a:t>overheid</a:t>
            </a:r>
          </a:p>
          <a:p>
            <a:pPr marL="285750" indent="-285750">
              <a:buFont typeface="Arial" pitchFamily="34" charset="0"/>
              <a:buChar char="•"/>
              <a:defRPr/>
            </a:pPr>
            <a:r>
              <a:rPr lang="nl-BE" sz="2000" dirty="0"/>
              <a:t>zonder de actieve medewerking van de </a:t>
            </a:r>
            <a:br>
              <a:rPr lang="nl-BE" sz="2000" dirty="0"/>
            </a:br>
            <a:r>
              <a:rPr lang="nl-BE" sz="2000" dirty="0"/>
              <a:t>houder van de 2e sleutel </a:t>
            </a:r>
            <a:endParaRPr lang="en-US" sz="2000" dirty="0"/>
          </a:p>
          <a:p>
            <a:pPr eaLnBrk="1" fontAlgn="auto" hangingPunct="1">
              <a:spcAft>
                <a:spcPts val="0"/>
              </a:spcAft>
              <a:buFont typeface="Arial" pitchFamily="34" charset="0"/>
              <a:buNone/>
              <a:defRPr/>
            </a:pPr>
            <a:endParaRPr lang="en-US" sz="2000" dirty="0"/>
          </a:p>
        </p:txBody>
      </p:sp>
      <p:pic>
        <p:nvPicPr>
          <p:cNvPr id="348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125538"/>
            <a:ext cx="2005013"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3959286" y="273050"/>
            <a:ext cx="4645162" cy="5853113"/>
          </a:xfrm>
        </p:spPr>
      </p:pic>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43</a:t>
            </a:fld>
            <a:r>
              <a:rPr lang="fr-BE" smtClean="0"/>
              <a:t> -</a:t>
            </a:r>
            <a:endParaRPr lang="fr-BE" dirty="0"/>
          </a:p>
        </p:txBody>
      </p:sp>
      <p:sp>
        <p:nvSpPr>
          <p:cNvPr id="2" name="Date Placeholder 1"/>
          <p:cNvSpPr>
            <a:spLocks noGrp="1"/>
          </p:cNvSpPr>
          <p:nvPr>
            <p:ph type="dt" sz="half" idx="10"/>
          </p:nvPr>
        </p:nvSpPr>
        <p:spPr/>
        <p:txBody>
          <a:bodyPr/>
          <a:lstStyle/>
          <a:p>
            <a:r>
              <a:rPr lang="fr-FR" smtClean="0"/>
              <a:t>21/04/2018</a:t>
            </a:r>
            <a:endParaRPr lang="fr-BE" dirty="0"/>
          </a:p>
        </p:txBody>
      </p:sp>
    </p:spTree>
    <p:extLst>
      <p:ext uri="{BB962C8B-B14F-4D97-AF65-F5344CB8AC3E}">
        <p14:creationId xmlns:p14="http://schemas.microsoft.com/office/powerpoint/2010/main" val="37759048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mtClean="0"/>
              <a:t>Acties 5 &amp; 6 : Hubs &amp; Metahub</a:t>
            </a:r>
            <a:endParaRPr lang="nl-BE" dirty="0"/>
          </a:p>
        </p:txBody>
      </p:sp>
      <p:sp>
        <p:nvSpPr>
          <p:cNvPr id="4099" name="Rectangle 3"/>
          <p:cNvSpPr>
            <a:spLocks noGrp="1" noChangeArrowheads="1"/>
          </p:cNvSpPr>
          <p:nvPr>
            <p:ph idx="1"/>
          </p:nvPr>
        </p:nvSpPr>
        <p:spPr/>
        <p:txBody>
          <a:bodyPr>
            <a:normAutofit lnSpcReduction="10000"/>
          </a:bodyPr>
          <a:lstStyle/>
          <a:p>
            <a:r>
              <a:rPr lang="nl-BE" dirty="0" smtClean="0"/>
              <a:t>Situatie 2017</a:t>
            </a:r>
          </a:p>
          <a:p>
            <a:pPr lvl="1"/>
            <a:r>
              <a:rPr lang="nl-BE" dirty="0" smtClean="0"/>
              <a:t>systeem voor het delen van gegevens en documenten voor de algemene en psychiatrische ziekenhuizen via de 5 hubs</a:t>
            </a:r>
          </a:p>
          <a:p>
            <a:pPr lvl="2"/>
            <a:r>
              <a:rPr lang="nl-BE" dirty="0" smtClean="0"/>
              <a:t>Collaboratief Zorgplatform (</a:t>
            </a:r>
            <a:r>
              <a:rPr lang="nl-BE" dirty="0" err="1" smtClean="0"/>
              <a:t>Cozo</a:t>
            </a:r>
            <a:r>
              <a:rPr lang="nl-BE" dirty="0" smtClean="0"/>
              <a:t>)</a:t>
            </a:r>
          </a:p>
          <a:p>
            <a:pPr lvl="2"/>
            <a:r>
              <a:rPr lang="nl-BE" dirty="0" smtClean="0"/>
              <a:t>Antwerpse Regionale Hub (ARH)</a:t>
            </a:r>
          </a:p>
          <a:p>
            <a:pPr lvl="2"/>
            <a:r>
              <a:rPr lang="nl-BE" dirty="0" smtClean="0"/>
              <a:t>Vlaams Ziekenhuisnetwerk KU Leuven (VZN)</a:t>
            </a:r>
          </a:p>
          <a:p>
            <a:pPr lvl="2"/>
            <a:r>
              <a:rPr lang="nl-BE" dirty="0" err="1" smtClean="0"/>
              <a:t>Réseau</a:t>
            </a:r>
            <a:r>
              <a:rPr lang="nl-BE" dirty="0" smtClean="0"/>
              <a:t> Santé Wallon (RSW)</a:t>
            </a:r>
          </a:p>
          <a:p>
            <a:pPr lvl="2"/>
            <a:r>
              <a:rPr lang="nl-BE" dirty="0" err="1" smtClean="0"/>
              <a:t>Réseau</a:t>
            </a:r>
            <a:r>
              <a:rPr lang="nl-BE" dirty="0" smtClean="0"/>
              <a:t> Santé </a:t>
            </a:r>
            <a:r>
              <a:rPr lang="nl-BE" dirty="0" err="1" smtClean="0"/>
              <a:t>Bruxellois</a:t>
            </a:r>
            <a:r>
              <a:rPr lang="nl-BE" dirty="0" smtClean="0"/>
              <a:t> (RSB)</a:t>
            </a:r>
          </a:p>
          <a:p>
            <a:pPr lvl="1"/>
            <a:r>
              <a:rPr lang="nl-BE" dirty="0" smtClean="0"/>
              <a:t>verwijzing naar de documenten van de eerste lijn (</a:t>
            </a:r>
            <a:r>
              <a:rPr lang="nl-BE" dirty="0" err="1" smtClean="0"/>
              <a:t>SumEHR</a:t>
            </a:r>
            <a:r>
              <a:rPr lang="nl-BE" dirty="0" smtClean="0"/>
              <a:t>, medicatieschema, ...) via de 3 ‘gezondheidskluizen’ / </a:t>
            </a:r>
            <a:r>
              <a:rPr lang="nl-BE" dirty="0" err="1" smtClean="0"/>
              <a:t>metahub</a:t>
            </a:r>
            <a:endParaRPr lang="nl-BE" dirty="0" smtClean="0"/>
          </a:p>
          <a:p>
            <a:pPr lvl="2"/>
            <a:r>
              <a:rPr lang="nl-BE" dirty="0" smtClean="0"/>
              <a:t>Vitalink</a:t>
            </a:r>
          </a:p>
          <a:p>
            <a:pPr lvl="2"/>
            <a:r>
              <a:rPr lang="nl-BE" dirty="0" err="1" smtClean="0"/>
              <a:t>InterMed</a:t>
            </a:r>
            <a:endParaRPr lang="nl-BE" dirty="0" smtClean="0"/>
          </a:p>
          <a:p>
            <a:pPr lvl="2"/>
            <a:r>
              <a:rPr lang="nl-BE" dirty="0" err="1" smtClean="0"/>
              <a:t>BruSafe</a:t>
            </a:r>
            <a:endParaRPr lang="nl-BE" dirty="0" smtClean="0"/>
          </a:p>
          <a:p>
            <a:pPr lvl="2"/>
            <a:endParaRPr lang="nl-BE" dirty="0" smtClean="0"/>
          </a:p>
          <a:p>
            <a:pPr lvl="2"/>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6" name="Date Placeholder 5"/>
          <p:cNvSpPr>
            <a:spLocks noGrp="1"/>
          </p:cNvSpPr>
          <p:nvPr>
            <p:ph type="dt" sz="half" idx="2"/>
          </p:nvPr>
        </p:nvSpPr>
        <p:spPr/>
        <p:txBody>
          <a:bodyPr/>
          <a:lstStyle/>
          <a:p>
            <a:r>
              <a:rPr lang="fr-FR" smtClean="0"/>
              <a:t>21/04/2018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44</a:t>
            </a:fld>
            <a:r>
              <a:rPr lang="fr-BE" smtClean="0"/>
              <a:t> -</a:t>
            </a:r>
            <a:endParaRPr lang="fr-BE" dirty="0"/>
          </a:p>
        </p:txBody>
      </p:sp>
    </p:spTree>
    <p:extLst>
      <p:ext uri="{BB962C8B-B14F-4D97-AF65-F5344CB8AC3E}">
        <p14:creationId xmlns:p14="http://schemas.microsoft.com/office/powerpoint/2010/main" val="2323846816"/>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Acties 5 &amp; 6 : Gegevensdeling</a:t>
            </a:r>
            <a:endParaRPr lang="nl-BE" dirty="0"/>
          </a:p>
        </p:txBody>
      </p:sp>
      <p:sp>
        <p:nvSpPr>
          <p:cNvPr id="3" name="Content Placeholder 2"/>
          <p:cNvSpPr>
            <a:spLocks noGrp="1"/>
          </p:cNvSpPr>
          <p:nvPr>
            <p:ph idx="1"/>
          </p:nvPr>
        </p:nvSpPr>
        <p:spPr/>
        <p:txBody>
          <a:bodyPr/>
          <a:lstStyle/>
          <a:p>
            <a:r>
              <a:rPr lang="nl-BE" dirty="0" smtClean="0"/>
              <a:t>Systeem is operationeel en wordt intensief gebruikt</a:t>
            </a:r>
          </a:p>
          <a:p>
            <a:pPr lvl="1"/>
            <a:r>
              <a:rPr lang="nl-BE" dirty="0" smtClean="0"/>
              <a:t>permanente ondersteuning van de bevordering van de registratie van de toestemmingen</a:t>
            </a:r>
          </a:p>
          <a:p>
            <a:pPr lvl="2"/>
            <a:r>
              <a:rPr lang="nl-BE" b="1" dirty="0" smtClean="0"/>
              <a:t>7.296.809  toestemmingen op 16/04/2018</a:t>
            </a:r>
          </a:p>
          <a:p>
            <a:pPr marL="914400" lvl="2" indent="0">
              <a:buNone/>
            </a:pPr>
            <a:endParaRPr lang="nl-BE" dirty="0" smtClean="0"/>
          </a:p>
          <a:p>
            <a:pPr lvl="1"/>
            <a:r>
              <a:rPr lang="nl-BE" dirty="0" smtClean="0"/>
              <a:t>rationalisering van de modaliteiten i.v.m. de therapeutische relaties</a:t>
            </a:r>
          </a:p>
          <a:p>
            <a:pPr lvl="1"/>
            <a:endParaRPr lang="nl-BE" dirty="0" smtClean="0"/>
          </a:p>
          <a:p>
            <a:pPr lvl="1"/>
            <a:r>
              <a:rPr lang="nl-BE" dirty="0" smtClean="0"/>
              <a:t>registratie van de relaties door de huisartsen in een centrale gegevensbank</a:t>
            </a:r>
          </a:p>
          <a:p>
            <a:pPr lvl="2"/>
            <a:endParaRPr lang="nl-BE" dirty="0" smtClean="0"/>
          </a:p>
          <a:p>
            <a:endParaRPr lang="nl-BE" dirty="0" smtClean="0"/>
          </a:p>
        </p:txBody>
      </p:sp>
      <p:sp>
        <p:nvSpPr>
          <p:cNvPr id="8" name="Date Placeholder 7"/>
          <p:cNvSpPr>
            <a:spLocks noGrp="1"/>
          </p:cNvSpPr>
          <p:nvPr>
            <p:ph type="dt" sz="half" idx="2"/>
          </p:nvPr>
        </p:nvSpPr>
        <p:spPr/>
        <p:txBody>
          <a:bodyPr/>
          <a:lstStyle/>
          <a:p>
            <a:r>
              <a:rPr lang="fr-FR" smtClean="0"/>
              <a:t>21/04/2018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45</a:t>
            </a:fld>
            <a:r>
              <a:rPr lang="fr-BE" smtClean="0"/>
              <a:t> -</a:t>
            </a:r>
            <a:endParaRPr lang="fr-BE" dirty="0"/>
          </a:p>
        </p:txBody>
      </p:sp>
    </p:spTree>
    <p:extLst>
      <p:ext uri="{BB962C8B-B14F-4D97-AF65-F5344CB8AC3E}">
        <p14:creationId xmlns:p14="http://schemas.microsoft.com/office/powerpoint/2010/main" val="10899679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smtClean="0"/>
              <a:t>Actie 9: Incentives voor gebruik</a:t>
            </a:r>
            <a:endParaRPr lang="nl-NL" dirty="0"/>
          </a:p>
        </p:txBody>
      </p:sp>
      <p:sp>
        <p:nvSpPr>
          <p:cNvPr id="4099" name="Rectangle 3"/>
          <p:cNvSpPr>
            <a:spLocks noGrp="1" noChangeArrowheads="1"/>
          </p:cNvSpPr>
          <p:nvPr>
            <p:ph idx="1"/>
          </p:nvPr>
        </p:nvSpPr>
        <p:spPr/>
        <p:txBody>
          <a:bodyPr>
            <a:normAutofit fontScale="77500" lnSpcReduction="20000"/>
          </a:bodyPr>
          <a:lstStyle/>
          <a:p>
            <a:r>
              <a:rPr lang="nl-BE" dirty="0" smtClean="0"/>
              <a:t>De huisartsen, tandartsen of verpleegkundigen kunnen </a:t>
            </a:r>
            <a:r>
              <a:rPr lang="nl-BE" i="1" dirty="0" smtClean="0"/>
              <a:t>onder bepaalde voorwaarden</a:t>
            </a:r>
            <a:r>
              <a:rPr lang="nl-BE" dirty="0" smtClean="0"/>
              <a:t> een premie ontvangen ter ondersteuning van hun praktijk en het gebruik van de online gezondheidsdiensten</a:t>
            </a:r>
          </a:p>
          <a:p>
            <a:endParaRPr lang="fr-BE" dirty="0"/>
          </a:p>
          <a:p>
            <a:r>
              <a:rPr lang="nl-BE" dirty="0" smtClean="0"/>
              <a:t>Deze telematicapremie, die toegekend wordt aan de zorgverleners, behoort tot de bevoegdheid van het RIZIV en is verbonden aan het effectief gebruik van de online gezondheidsdiensten via een softwarepakket dat erkend is door de overheid</a:t>
            </a:r>
          </a:p>
          <a:p>
            <a:endParaRPr lang="fr-BE" dirty="0" smtClean="0"/>
          </a:p>
          <a:p>
            <a:r>
              <a:rPr lang="nl-BE" dirty="0" smtClean="0"/>
              <a:t>Het proces van erkenning van de softwarepakketten wordt beheerd door het </a:t>
            </a:r>
            <a:r>
              <a:rPr lang="nl-BE" dirty="0" smtClean="0">
                <a:solidFill>
                  <a:srgbClr val="087670"/>
                </a:solidFill>
              </a:rPr>
              <a:t>eHealth</a:t>
            </a:r>
            <a:r>
              <a:rPr lang="nl-BE" dirty="0" smtClean="0"/>
              <a:t>-platform, in samenwerking met zijn verschillende partners</a:t>
            </a:r>
          </a:p>
          <a:p>
            <a:pPr lvl="1"/>
            <a:r>
              <a:rPr lang="nl-BE" dirty="0" smtClean="0"/>
              <a:t>verantwoordelijkheid om zich ervan te vergewissen dat de voorgestelde software beveiligd is en beantwoordt aan de functionele behoeften van de zorgverleners</a:t>
            </a:r>
            <a:endParaRPr lang="fr-BE" dirty="0"/>
          </a:p>
          <a:p>
            <a:endParaRPr lang="fr-BE" dirty="0"/>
          </a:p>
        </p:txBody>
      </p:sp>
      <p:sp>
        <p:nvSpPr>
          <p:cNvPr id="7" name="Date Placeholder 6"/>
          <p:cNvSpPr>
            <a:spLocks noGrp="1"/>
          </p:cNvSpPr>
          <p:nvPr>
            <p:ph type="dt" sz="half" idx="2"/>
          </p:nvPr>
        </p:nvSpPr>
        <p:spPr/>
        <p:txBody>
          <a:bodyPr/>
          <a:lstStyle/>
          <a:p>
            <a:r>
              <a:rPr lang="fr-FR" smtClean="0"/>
              <a:t>21/04/2018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46</a:t>
            </a:fld>
            <a:r>
              <a:rPr lang="fr-BE" smtClean="0"/>
              <a:t> -</a:t>
            </a:r>
            <a:endParaRPr lang="fr-BE" dirty="0"/>
          </a:p>
        </p:txBody>
      </p:sp>
    </p:spTree>
    <p:extLst>
      <p:ext uri="{BB962C8B-B14F-4D97-AF65-F5344CB8AC3E}">
        <p14:creationId xmlns:p14="http://schemas.microsoft.com/office/powerpoint/2010/main" val="3554453183"/>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Actie 9: Incentives voor gebruik</a:t>
            </a:r>
            <a:endParaRPr lang="nl-NL" dirty="0"/>
          </a:p>
        </p:txBody>
      </p:sp>
      <p:sp>
        <p:nvSpPr>
          <p:cNvPr id="4099" name="Rectangle 3"/>
          <p:cNvSpPr>
            <a:spLocks noGrp="1" noChangeArrowheads="1"/>
          </p:cNvSpPr>
          <p:nvPr>
            <p:ph idx="1"/>
          </p:nvPr>
        </p:nvSpPr>
        <p:spPr/>
        <p:txBody>
          <a:bodyPr/>
          <a:lstStyle/>
          <a:p>
            <a:r>
              <a:rPr lang="nl-BE" dirty="0" smtClean="0"/>
              <a:t>De evaluatiecriteria van de softwarepakketten hebben betrekking op 2 categorieën van functionaliteiten, en worden regelmatig herzien</a:t>
            </a:r>
          </a:p>
          <a:p>
            <a:pPr lvl="1"/>
            <a:endParaRPr lang="nl-BE" dirty="0" smtClean="0"/>
          </a:p>
          <a:p>
            <a:pPr lvl="1"/>
            <a:r>
              <a:rPr lang="nl-BE" dirty="0" smtClean="0"/>
              <a:t>een reeks basisfunctionaliteiten – verplicht</a:t>
            </a:r>
          </a:p>
          <a:p>
            <a:pPr lvl="1"/>
            <a:endParaRPr lang="nl-BE" dirty="0" smtClean="0"/>
          </a:p>
          <a:p>
            <a:pPr lvl="1"/>
            <a:r>
              <a:rPr lang="nl-BE" dirty="0" smtClean="0"/>
              <a:t>een reeks modulaire functionaliteiten – in functie van het profiel van het softwarepakket</a:t>
            </a:r>
          </a:p>
          <a:p>
            <a:pPr marL="0" indent="0">
              <a:buNone/>
            </a:pPr>
            <a:endParaRPr lang="fr-BE" dirty="0" smtClean="0"/>
          </a:p>
          <a:p>
            <a:endParaRPr lang="fr-BE" dirty="0" smtClean="0"/>
          </a:p>
          <a:p>
            <a:endParaRPr lang="fr-BE" dirty="0" smtClean="0"/>
          </a:p>
          <a:p>
            <a:endParaRPr lang="nl-NL" dirty="0"/>
          </a:p>
        </p:txBody>
      </p:sp>
      <p:sp>
        <p:nvSpPr>
          <p:cNvPr id="7" name="Date Placeholder 6"/>
          <p:cNvSpPr>
            <a:spLocks noGrp="1"/>
          </p:cNvSpPr>
          <p:nvPr>
            <p:ph type="dt" sz="half" idx="2"/>
          </p:nvPr>
        </p:nvSpPr>
        <p:spPr/>
        <p:txBody>
          <a:bodyPr/>
          <a:lstStyle/>
          <a:p>
            <a:r>
              <a:rPr lang="fr-FR" smtClean="0"/>
              <a:t>21/04/2018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47</a:t>
            </a:fld>
            <a:r>
              <a:rPr lang="fr-BE" smtClean="0"/>
              <a:t> -</a:t>
            </a:r>
            <a:endParaRPr lang="fr-BE" dirty="0"/>
          </a:p>
        </p:txBody>
      </p:sp>
    </p:spTree>
    <p:extLst>
      <p:ext uri="{BB962C8B-B14F-4D97-AF65-F5344CB8AC3E}">
        <p14:creationId xmlns:p14="http://schemas.microsoft.com/office/powerpoint/2010/main" val="222535669"/>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Actie 9: Incentives voor gebruik</a:t>
            </a:r>
            <a:endParaRPr lang="nl-NL" dirty="0"/>
          </a:p>
        </p:txBody>
      </p:sp>
      <p:sp>
        <p:nvSpPr>
          <p:cNvPr id="4099" name="Rectangle 3"/>
          <p:cNvSpPr>
            <a:spLocks noGrp="1" noChangeArrowheads="1"/>
          </p:cNvSpPr>
          <p:nvPr>
            <p:ph idx="1"/>
          </p:nvPr>
        </p:nvSpPr>
        <p:spPr/>
        <p:txBody>
          <a:bodyPr/>
          <a:lstStyle/>
          <a:p>
            <a:pPr lvl="0"/>
            <a:r>
              <a:rPr lang="nl-BE" dirty="0" smtClean="0"/>
              <a:t>Huidige planning voor de herziening van de criteria</a:t>
            </a:r>
          </a:p>
          <a:p>
            <a:pPr lvl="1"/>
            <a:r>
              <a:rPr lang="nl-BE" dirty="0" smtClean="0"/>
              <a:t>huisartsgeneeskunde: mei 2018</a:t>
            </a:r>
          </a:p>
          <a:p>
            <a:pPr lvl="1"/>
            <a:r>
              <a:rPr lang="nl-BE" dirty="0" smtClean="0"/>
              <a:t>kinesitherapie &amp; verpleegkunde: juli 2018</a:t>
            </a:r>
          </a:p>
          <a:p>
            <a:pPr lvl="1"/>
            <a:r>
              <a:rPr lang="nl-BE" dirty="0" smtClean="0"/>
              <a:t>vroedkunde en tandheelkunde: september 2018</a:t>
            </a:r>
          </a:p>
          <a:p>
            <a:pPr lvl="1"/>
            <a:r>
              <a:rPr lang="nl-BE" dirty="0" smtClean="0"/>
              <a:t>medische huizen en groepspraktijken: november 2018</a:t>
            </a:r>
          </a:p>
          <a:p>
            <a:endParaRPr lang="fr-BE" dirty="0" smtClean="0"/>
          </a:p>
          <a:p>
            <a:r>
              <a:rPr lang="fr-BE" dirty="0" smtClean="0"/>
              <a:t>FAQ </a:t>
            </a:r>
            <a:r>
              <a:rPr lang="fr-BE" dirty="0" err="1" smtClean="0"/>
              <a:t>voor</a:t>
            </a:r>
            <a:r>
              <a:rPr lang="fr-BE" dirty="0" smtClean="0"/>
              <a:t> </a:t>
            </a:r>
            <a:r>
              <a:rPr lang="fr-BE" dirty="0" err="1" smtClean="0"/>
              <a:t>zorgverleners</a:t>
            </a:r>
            <a:r>
              <a:rPr lang="fr-BE" dirty="0" smtClean="0"/>
              <a:t> </a:t>
            </a:r>
            <a:r>
              <a:rPr lang="fr-BE" dirty="0" smtClean="0">
                <a:hlinkClick r:id="rId3"/>
              </a:rPr>
              <a:t>https</a:t>
            </a:r>
            <a:r>
              <a:rPr lang="fr-BE" dirty="0">
                <a:hlinkClick r:id="rId3"/>
              </a:rPr>
              <a:t>://</a:t>
            </a:r>
            <a:r>
              <a:rPr lang="fr-BE" dirty="0" smtClean="0">
                <a:hlinkClick r:id="rId3"/>
              </a:rPr>
              <a:t>www.ehealth.fgov.be/nl/egezondheid/beroepsbeoefenaars-in-de-gezondheidszorg/registratie-van-de-softwarepakketten/algemene-voorstelling</a:t>
            </a:r>
            <a:endParaRPr lang="fr-BE" dirty="0" smtClean="0"/>
          </a:p>
          <a:p>
            <a:endParaRPr lang="fr-BE" dirty="0" smtClean="0"/>
          </a:p>
          <a:p>
            <a:endParaRPr lang="fr-BE" dirty="0" smtClean="0"/>
          </a:p>
          <a:p>
            <a:endParaRPr lang="nl-NL" dirty="0"/>
          </a:p>
        </p:txBody>
      </p:sp>
      <p:sp>
        <p:nvSpPr>
          <p:cNvPr id="7" name="Date Placeholder 6"/>
          <p:cNvSpPr>
            <a:spLocks noGrp="1"/>
          </p:cNvSpPr>
          <p:nvPr>
            <p:ph type="dt" sz="half" idx="2"/>
          </p:nvPr>
        </p:nvSpPr>
        <p:spPr/>
        <p:txBody>
          <a:bodyPr/>
          <a:lstStyle/>
          <a:p>
            <a:r>
              <a:rPr lang="fr-FR" smtClean="0"/>
              <a:t>21/04/2018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48</a:t>
            </a:fld>
            <a:r>
              <a:rPr lang="fr-BE" smtClean="0"/>
              <a:t> -</a:t>
            </a:r>
            <a:endParaRPr lang="fr-BE" dirty="0"/>
          </a:p>
        </p:txBody>
      </p:sp>
    </p:spTree>
    <p:extLst>
      <p:ext uri="{BB962C8B-B14F-4D97-AF65-F5344CB8AC3E}">
        <p14:creationId xmlns:p14="http://schemas.microsoft.com/office/powerpoint/2010/main" val="188155382"/>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NL" sz="2800" dirty="0" smtClean="0"/>
              <a:t>Actie10: Toegang tot de gegevens door de patiënt</a:t>
            </a:r>
            <a:endParaRPr lang="nl-NL" sz="2800" dirty="0"/>
          </a:p>
        </p:txBody>
      </p:sp>
      <p:sp>
        <p:nvSpPr>
          <p:cNvPr id="4099" name="Rectangle 3"/>
          <p:cNvSpPr>
            <a:spLocks noGrp="1" noChangeArrowheads="1"/>
          </p:cNvSpPr>
          <p:nvPr>
            <p:ph idx="1"/>
          </p:nvPr>
        </p:nvSpPr>
        <p:spPr/>
        <p:txBody>
          <a:bodyPr>
            <a:normAutofit/>
          </a:bodyPr>
          <a:lstStyle/>
          <a:p>
            <a:r>
              <a:rPr lang="nl-NL" smtClean="0"/>
              <a:t>Doelstellingen</a:t>
            </a:r>
          </a:p>
          <a:p>
            <a:pPr lvl="1"/>
            <a:r>
              <a:rPr lang="nl-NL" smtClean="0"/>
              <a:t>het opstellen van een referentiekader voor toegangsbeheer, toegang tot en aanvulling van gezondheidsgegevens door de patiënt</a:t>
            </a:r>
          </a:p>
          <a:p>
            <a:pPr lvl="1"/>
            <a:r>
              <a:rPr lang="nl-NL" smtClean="0"/>
              <a:t>het creëren van een governance structuur die waakt over de uitvoering van het referentiekader</a:t>
            </a:r>
          </a:p>
          <a:p>
            <a:pPr lvl="1"/>
            <a:r>
              <a:rPr lang="nl-NL" smtClean="0"/>
              <a:t>het uitwerken van een communicatiestrategie om burgers/patiënten te informeren over online toegang tot gezondheidsgegevens en andere functies voor patiënten inzake gegevensdeling</a:t>
            </a:r>
          </a:p>
          <a:p>
            <a:pPr lvl="1"/>
            <a:endParaRPr lang="nl-NL" smtClean="0"/>
          </a:p>
          <a:p>
            <a:r>
              <a:rPr lang="nl-NL" smtClean="0"/>
              <a:t>Verantwoordelijke organisatie : FOD Volksgezondheid</a:t>
            </a:r>
          </a:p>
          <a:p>
            <a:endParaRPr lang="nl-BE" dirty="0" smtClean="0"/>
          </a:p>
        </p:txBody>
      </p:sp>
      <p:sp>
        <p:nvSpPr>
          <p:cNvPr id="7" name="Date Placeholder 6"/>
          <p:cNvSpPr>
            <a:spLocks noGrp="1"/>
          </p:cNvSpPr>
          <p:nvPr>
            <p:ph type="dt" sz="half" idx="2"/>
          </p:nvPr>
        </p:nvSpPr>
        <p:spPr/>
        <p:txBody>
          <a:bodyPr/>
          <a:lstStyle/>
          <a:p>
            <a:r>
              <a:rPr lang="fr-FR" smtClean="0"/>
              <a:t>21/04/2018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49</a:t>
            </a:fld>
            <a:r>
              <a:rPr lang="fr-BE" smtClean="0"/>
              <a:t> -</a:t>
            </a:r>
            <a:endParaRPr lang="fr-BE" dirty="0"/>
          </a:p>
        </p:txBody>
      </p:sp>
    </p:spTree>
    <p:extLst>
      <p:ext uri="{BB962C8B-B14F-4D97-AF65-F5344CB8AC3E}">
        <p14:creationId xmlns:p14="http://schemas.microsoft.com/office/powerpoint/2010/main" val="239987479"/>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Roadmap eGezondheid 2015-2019</a:t>
            </a:r>
            <a:endParaRPr lang="nl-BE" dirty="0"/>
          </a:p>
        </p:txBody>
      </p:sp>
      <p:sp>
        <p:nvSpPr>
          <p:cNvPr id="13315" name="Content Placeholder 10"/>
          <p:cNvSpPr>
            <a:spLocks noGrp="1"/>
          </p:cNvSpPr>
          <p:nvPr>
            <p:ph idx="1"/>
          </p:nvPr>
        </p:nvSpPr>
        <p:spPr/>
        <p:txBody>
          <a:bodyPr>
            <a:normAutofit lnSpcReduction="10000"/>
          </a:bodyPr>
          <a:lstStyle/>
          <a:p>
            <a:r>
              <a:rPr lang="nl-BE" altLang="en-US" smtClean="0"/>
              <a:t>Einde 2012: organisatie van een Rondetafelconferentie over de prioriteiten inzake informatisering van de gezondheidszorgsector</a:t>
            </a:r>
          </a:p>
          <a:p>
            <a:endParaRPr lang="nl-BE" altLang="en-US" smtClean="0"/>
          </a:p>
          <a:p>
            <a:r>
              <a:rPr lang="nl-BE" altLang="en-US" smtClean="0"/>
              <a:t>Deelname van ongeveer 300 personen uit de sector </a:t>
            </a:r>
          </a:p>
          <a:p>
            <a:endParaRPr lang="nl-BE" altLang="en-US" smtClean="0"/>
          </a:p>
          <a:p>
            <a:r>
              <a:rPr lang="nl-BE" altLang="en-US" smtClean="0"/>
              <a:t>Resultaat: Roadmap eGezondheid met concrete doelstellingen voor de volgende 5 jaar</a:t>
            </a:r>
          </a:p>
          <a:p>
            <a:endParaRPr lang="nl-BE" altLang="en-US" smtClean="0"/>
          </a:p>
          <a:p>
            <a:r>
              <a:rPr lang="nl-BE" altLang="en-US" smtClean="0"/>
              <a:t>2015: actualisering van de Roadmap eGezondheid: Roadmap 2.0</a:t>
            </a:r>
            <a:endParaRPr lang="nl-BE" altLang="en-US" dirty="0" smtClean="0"/>
          </a:p>
        </p:txBody>
      </p:sp>
      <p:sp>
        <p:nvSpPr>
          <p:cNvPr id="6" name="Date Placeholder 5"/>
          <p:cNvSpPr>
            <a:spLocks noGrp="1"/>
          </p:cNvSpPr>
          <p:nvPr>
            <p:ph type="dt" sz="half" idx="2"/>
          </p:nvPr>
        </p:nvSpPr>
        <p:spPr/>
        <p:txBody>
          <a:bodyPr/>
          <a:lstStyle/>
          <a:p>
            <a:r>
              <a:rPr lang="fr-FR" smtClean="0"/>
              <a:t>21/04/2018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5</a:t>
            </a:fld>
            <a:r>
              <a:rPr lang="fr-BE" smtClean="0"/>
              <a:t> -</a:t>
            </a:r>
            <a:endParaRPr lang="fr-BE" dirty="0"/>
          </a:p>
        </p:txBody>
      </p:sp>
    </p:spTree>
    <p:extLst>
      <p:ext uri="{BB962C8B-B14F-4D97-AF65-F5344CB8AC3E}">
        <p14:creationId xmlns:p14="http://schemas.microsoft.com/office/powerpoint/2010/main" val="38783784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2800" dirty="0" smtClean="0"/>
              <a:t>Actie10: Toegang tot de gegevens door de patiënt </a:t>
            </a:r>
            <a:endParaRPr lang="nl-NL" sz="2800" dirty="0"/>
          </a:p>
        </p:txBody>
      </p:sp>
      <p:sp>
        <p:nvSpPr>
          <p:cNvPr id="8" name="Content Placeholder 7"/>
          <p:cNvSpPr>
            <a:spLocks noGrp="1"/>
          </p:cNvSpPr>
          <p:nvPr>
            <p:ph idx="1"/>
          </p:nvPr>
        </p:nvSpPr>
        <p:spPr/>
        <p:txBody>
          <a:bodyPr>
            <a:normAutofit/>
          </a:bodyPr>
          <a:lstStyle/>
          <a:p>
            <a:r>
              <a:rPr lang="nl-BE" smtClean="0"/>
              <a:t>Uitdaging</a:t>
            </a:r>
          </a:p>
          <a:p>
            <a:pPr lvl="1"/>
            <a:r>
              <a:rPr lang="nl-BE" smtClean="0"/>
              <a:t>vermijden dat patiënt zijn weg moet zoeken tussen verschillende platformen voor toegang tot/aanvulling van zijn gegevens</a:t>
            </a:r>
          </a:p>
          <a:p>
            <a:pPr lvl="2"/>
            <a:r>
              <a:rPr lang="nl-BE" smtClean="0"/>
              <a:t>MyCozo</a:t>
            </a:r>
          </a:p>
          <a:p>
            <a:pPr lvl="2"/>
            <a:r>
              <a:rPr lang="nl-BE" smtClean="0"/>
              <a:t>MyNexuzHealth</a:t>
            </a:r>
          </a:p>
          <a:p>
            <a:pPr lvl="2"/>
            <a:r>
              <a:rPr lang="nl-BE" smtClean="0"/>
              <a:t>PatiëntHealthViewer Vitalink</a:t>
            </a:r>
          </a:p>
          <a:p>
            <a:pPr lvl="2"/>
            <a:r>
              <a:rPr lang="nl-BE" smtClean="0"/>
              <a:t>MyWGK</a:t>
            </a:r>
          </a:p>
          <a:p>
            <a:pPr lvl="2"/>
            <a:r>
              <a:rPr lang="nl-BE" smtClean="0"/>
              <a:t>…</a:t>
            </a:r>
          </a:p>
          <a:p>
            <a:pPr lvl="1"/>
            <a:r>
              <a:rPr lang="nl-BE" smtClean="0"/>
              <a:t>waarborg van single sign on met voldoende sterk authenticatiemiddel</a:t>
            </a:r>
            <a:endParaRPr lang="nl-BE" dirty="0" smtClean="0"/>
          </a:p>
        </p:txBody>
      </p:sp>
      <p:sp>
        <p:nvSpPr>
          <p:cNvPr id="7" name="Date Placeholder 6"/>
          <p:cNvSpPr>
            <a:spLocks noGrp="1"/>
          </p:cNvSpPr>
          <p:nvPr>
            <p:ph type="dt" sz="half" idx="2"/>
          </p:nvPr>
        </p:nvSpPr>
        <p:spPr/>
        <p:txBody>
          <a:bodyPr/>
          <a:lstStyle/>
          <a:p>
            <a:r>
              <a:rPr lang="fr-FR" smtClean="0"/>
              <a:t>21/04/2018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50</a:t>
            </a:fld>
            <a:r>
              <a:rPr lang="fr-BE" smtClean="0"/>
              <a:t> -</a:t>
            </a:r>
            <a:endParaRPr lang="fr-BE" dirty="0"/>
          </a:p>
        </p:txBody>
      </p:sp>
    </p:spTree>
    <p:extLst>
      <p:ext uri="{BB962C8B-B14F-4D97-AF65-F5344CB8AC3E}">
        <p14:creationId xmlns:p14="http://schemas.microsoft.com/office/powerpoint/2010/main" val="3068302581"/>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2800" dirty="0" smtClean="0"/>
              <a:t>Actie10: Toegang tot de gegevens door de patiënt </a:t>
            </a:r>
            <a:endParaRPr lang="fr-BE" sz="2800" dirty="0"/>
          </a:p>
        </p:txBody>
      </p:sp>
      <p:sp>
        <p:nvSpPr>
          <p:cNvPr id="3" name="Content Placeholder 2"/>
          <p:cNvSpPr>
            <a:spLocks noGrp="1"/>
          </p:cNvSpPr>
          <p:nvPr>
            <p:ph idx="1"/>
          </p:nvPr>
        </p:nvSpPr>
        <p:spPr/>
        <p:txBody>
          <a:bodyPr/>
          <a:lstStyle/>
          <a:p>
            <a:r>
              <a:rPr lang="nl-BE" dirty="0" smtClean="0"/>
              <a:t>Dus nood aan afspraken en coördinatie</a:t>
            </a:r>
          </a:p>
          <a:p>
            <a:pPr lvl="1"/>
            <a:r>
              <a:rPr lang="nl-BE" dirty="0" smtClean="0"/>
              <a:t>gebruiksvriendelijke maar voldoende veilige authenticatiemiddelen, ook bruikbaar op mobiele omgevingen, maar a.u.b.</a:t>
            </a:r>
          </a:p>
          <a:p>
            <a:pPr lvl="2"/>
            <a:r>
              <a:rPr lang="nl-BE" dirty="0" smtClean="0"/>
              <a:t>geen platform specifieke authenticatiemiddelen meer</a:t>
            </a:r>
          </a:p>
          <a:p>
            <a:pPr lvl="2"/>
            <a:r>
              <a:rPr lang="nl-BE" dirty="0" smtClean="0"/>
              <a:t>sectorwijde onderhandelingen rond authenticatiemiddelen van externe aanbieders </a:t>
            </a:r>
          </a:p>
          <a:p>
            <a:endParaRPr lang="fr-BE" dirty="0"/>
          </a:p>
        </p:txBody>
      </p:sp>
      <p:sp>
        <p:nvSpPr>
          <p:cNvPr id="8" name="Date Placeholder 7"/>
          <p:cNvSpPr>
            <a:spLocks noGrp="1"/>
          </p:cNvSpPr>
          <p:nvPr>
            <p:ph type="dt" sz="half" idx="2"/>
          </p:nvPr>
        </p:nvSpPr>
        <p:spPr/>
        <p:txBody>
          <a:bodyPr/>
          <a:lstStyle/>
          <a:p>
            <a:r>
              <a:rPr lang="fr-FR" smtClean="0"/>
              <a:t>21/04/2018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51</a:t>
            </a:fld>
            <a:r>
              <a:rPr lang="fr-BE" smtClean="0"/>
              <a:t> -</a:t>
            </a:r>
            <a:endParaRPr lang="fr-BE" dirty="0"/>
          </a:p>
        </p:txBody>
      </p:sp>
    </p:spTree>
    <p:extLst>
      <p:ext uri="{BB962C8B-B14F-4D97-AF65-F5344CB8AC3E}">
        <p14:creationId xmlns:p14="http://schemas.microsoft.com/office/powerpoint/2010/main" val="39223732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err="1">
                <a:solidFill>
                  <a:srgbClr val="77C9F2"/>
                </a:solidFill>
                <a:latin typeface="+mj-lt"/>
              </a:rPr>
              <a:t>Actueel</a:t>
            </a:r>
            <a:r>
              <a:rPr lang="en-GB" sz="3200" dirty="0">
                <a:solidFill>
                  <a:srgbClr val="77C9F2"/>
                </a:solidFill>
                <a:latin typeface="+mj-lt"/>
              </a:rPr>
              <a:t> </a:t>
            </a:r>
            <a:r>
              <a:rPr lang="en-GB" sz="3200" dirty="0" err="1">
                <a:solidFill>
                  <a:srgbClr val="77C9F2"/>
                </a:solidFill>
                <a:latin typeface="+mj-lt"/>
              </a:rPr>
              <a:t>goedgekeurde</a:t>
            </a:r>
            <a:r>
              <a:rPr lang="en-GB" sz="3200" dirty="0">
                <a:solidFill>
                  <a:srgbClr val="77C9F2"/>
                </a:solidFill>
                <a:latin typeface="+mj-lt"/>
              </a:rPr>
              <a:t> </a:t>
            </a:r>
            <a:r>
              <a:rPr lang="en-GB" sz="3200" dirty="0" err="1">
                <a:solidFill>
                  <a:srgbClr val="77C9F2"/>
                </a:solidFill>
                <a:latin typeface="+mj-lt"/>
              </a:rPr>
              <a:t>authenticatiemiddelen</a:t>
            </a:r>
            <a:endParaRPr lang="en-GB" sz="3200" dirty="0">
              <a:solidFill>
                <a:srgbClr val="77C9F2"/>
              </a:solidFill>
              <a:latin typeface="+mj-lt"/>
            </a:endParaRPr>
          </a:p>
        </p:txBody>
      </p:sp>
      <p:sp>
        <p:nvSpPr>
          <p:cNvPr id="3" name="Rounded Rectangle 2"/>
          <p:cNvSpPr/>
          <p:nvPr/>
        </p:nvSpPr>
        <p:spPr>
          <a:xfrm>
            <a:off x="1795684" y="1713852"/>
            <a:ext cx="2648277" cy="304691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graphicFrame>
        <p:nvGraphicFramePr>
          <p:cNvPr id="15" name="Table 14"/>
          <p:cNvGraphicFramePr>
            <a:graphicFrameLocks noGrp="1"/>
          </p:cNvGraphicFramePr>
          <p:nvPr>
            <p:extLst/>
          </p:nvPr>
        </p:nvGraphicFramePr>
        <p:xfrm>
          <a:off x="4522120" y="3957505"/>
          <a:ext cx="2592288" cy="790252"/>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xmlns="" val="20000"/>
                    </a:ext>
                  </a:extLst>
                </a:gridCol>
                <a:gridCol w="1944217">
                  <a:extLst>
                    <a:ext uri="{9D8B030D-6E8A-4147-A177-3AD203B41FA5}">
                      <a16:colId xmlns:a16="http://schemas.microsoft.com/office/drawing/2014/main" xmlns="" val="20001"/>
                    </a:ext>
                  </a:extLst>
                </a:gridCol>
              </a:tblGrid>
              <a:tr h="790252">
                <a:tc>
                  <a:txBody>
                    <a:bodyPr/>
                    <a:lstStyle/>
                    <a:p>
                      <a:endParaRPr lang="nl-BE" dirty="0"/>
                    </a:p>
                  </a:txBody>
                  <a:tcPr marL="90000" marR="90000" marT="108000" marB="46800"/>
                </a:tc>
                <a:tc>
                  <a:txBody>
                    <a:bodyPr/>
                    <a:lstStyle/>
                    <a:p>
                      <a:r>
                        <a:rPr lang="fr-BE" sz="1400" baseline="0" dirty="0" smtClean="0"/>
                        <a:t>Security code</a:t>
                      </a:r>
                      <a:br>
                        <a:rPr lang="fr-BE" sz="1400" baseline="0" dirty="0" smtClean="0"/>
                      </a:br>
                      <a:r>
                        <a:rPr lang="fr-BE" sz="1400" baseline="0" dirty="0" smtClean="0"/>
                        <a:t>via SMS, user-id + password</a:t>
                      </a:r>
                      <a:endParaRPr lang="nl-BE" sz="1400" dirty="0"/>
                    </a:p>
                  </a:txBody>
                  <a:tcPr marL="90000" marR="90000" marT="46800" marB="46800" anchor="ctr"/>
                </a:tc>
                <a:extLst>
                  <a:ext uri="{0D108BD9-81ED-4DB2-BD59-A6C34878D82A}">
                    <a16:rowId xmlns:a16="http://schemas.microsoft.com/office/drawing/2014/main" xmlns="" val="10000"/>
                  </a:ext>
                </a:extLst>
              </a:tr>
            </a:tbl>
          </a:graphicData>
        </a:graphic>
      </p:graphicFrame>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0703" y="4030910"/>
            <a:ext cx="501884" cy="643441"/>
          </a:xfrm>
          <a:prstGeom prst="rect">
            <a:avLst/>
          </a:prstGeom>
        </p:spPr>
      </p:pic>
      <p:graphicFrame>
        <p:nvGraphicFramePr>
          <p:cNvPr id="21" name="Table 20"/>
          <p:cNvGraphicFramePr>
            <a:graphicFrameLocks noGrp="1"/>
          </p:cNvGraphicFramePr>
          <p:nvPr>
            <p:extLst/>
          </p:nvPr>
        </p:nvGraphicFramePr>
        <p:xfrm>
          <a:off x="1835696" y="5517232"/>
          <a:ext cx="2592288" cy="634436"/>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xmlns="" val="20000"/>
                    </a:ext>
                  </a:extLst>
                </a:gridCol>
                <a:gridCol w="1944217">
                  <a:extLst>
                    <a:ext uri="{9D8B030D-6E8A-4147-A177-3AD203B41FA5}">
                      <a16:colId xmlns:a16="http://schemas.microsoft.com/office/drawing/2014/main" xmlns="" val="20001"/>
                    </a:ext>
                  </a:extLst>
                </a:gridCol>
              </a:tblGrid>
              <a:tr h="634436">
                <a:tc>
                  <a:txBody>
                    <a:bodyPr/>
                    <a:lstStyle/>
                    <a:p>
                      <a:endParaRPr lang="nl-BE" dirty="0"/>
                    </a:p>
                  </a:txBody>
                  <a:tcPr marL="90000" marR="90000" marT="108000" marB="46800"/>
                </a:tc>
                <a:tc>
                  <a:txBody>
                    <a:bodyPr/>
                    <a:lstStyle/>
                    <a:p>
                      <a:r>
                        <a:rPr lang="fr-BE" sz="1400" dirty="0" smtClean="0"/>
                        <a:t>User-id </a:t>
                      </a:r>
                      <a:r>
                        <a:rPr lang="fr-BE" sz="1400" baseline="0" dirty="0" smtClean="0"/>
                        <a:t>+ password</a:t>
                      </a:r>
                      <a:endParaRPr lang="nl-BE" sz="1400" dirty="0"/>
                    </a:p>
                  </a:txBody>
                  <a:tcPr marL="90000" marR="90000" marT="46800" marB="46800" anchor="ctr"/>
                </a:tc>
                <a:extLst>
                  <a:ext uri="{0D108BD9-81ED-4DB2-BD59-A6C34878D82A}">
                    <a16:rowId xmlns:a16="http://schemas.microsoft.com/office/drawing/2014/main" xmlns="" val="10000"/>
                  </a:ext>
                </a:extLst>
              </a:tr>
            </a:tbl>
          </a:graphicData>
        </a:graphic>
      </p:graphicFrame>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8397" y="5574720"/>
            <a:ext cx="409539" cy="409539"/>
          </a:xfrm>
          <a:prstGeom prst="rect">
            <a:avLst/>
          </a:prstGeom>
        </p:spPr>
      </p:pic>
      <p:sp>
        <p:nvSpPr>
          <p:cNvPr id="25" name="TextBox 24"/>
          <p:cNvSpPr txBox="1"/>
          <p:nvPr/>
        </p:nvSpPr>
        <p:spPr>
          <a:xfrm>
            <a:off x="985518" y="6237312"/>
            <a:ext cx="770404" cy="369332"/>
          </a:xfrm>
          <a:prstGeom prst="rect">
            <a:avLst/>
          </a:prstGeom>
          <a:noFill/>
        </p:spPr>
        <p:txBody>
          <a:bodyPr wrap="none" rtlCol="0">
            <a:spAutoFit/>
          </a:bodyPr>
          <a:lstStyle/>
          <a:p>
            <a:pPr algn="ctr"/>
            <a:r>
              <a:rPr lang="fr-BE" dirty="0" smtClean="0"/>
              <a:t>Weak</a:t>
            </a:r>
            <a:endParaRPr lang="nl-BE" dirty="0"/>
          </a:p>
        </p:txBody>
      </p:sp>
      <p:sp>
        <p:nvSpPr>
          <p:cNvPr id="26" name="Up-Down Arrow 25"/>
          <p:cNvSpPr/>
          <p:nvPr/>
        </p:nvSpPr>
        <p:spPr>
          <a:xfrm>
            <a:off x="1226704" y="1628799"/>
            <a:ext cx="288032" cy="460851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aphicFrame>
        <p:nvGraphicFramePr>
          <p:cNvPr id="22" name="Table 21"/>
          <p:cNvGraphicFramePr>
            <a:graphicFrameLocks noGrp="1"/>
          </p:cNvGraphicFramePr>
          <p:nvPr>
            <p:extLst/>
          </p:nvPr>
        </p:nvGraphicFramePr>
        <p:xfrm>
          <a:off x="1823679" y="4776220"/>
          <a:ext cx="2592288" cy="733680"/>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xmlns="" val="20000"/>
                    </a:ext>
                  </a:extLst>
                </a:gridCol>
                <a:gridCol w="1944217">
                  <a:extLst>
                    <a:ext uri="{9D8B030D-6E8A-4147-A177-3AD203B41FA5}">
                      <a16:colId xmlns:a16="http://schemas.microsoft.com/office/drawing/2014/main" xmlns="" val="20001"/>
                    </a:ext>
                  </a:extLst>
                </a:gridCol>
              </a:tblGrid>
              <a:tr h="681749">
                <a:tc>
                  <a:txBody>
                    <a:bodyPr/>
                    <a:lstStyle/>
                    <a:p>
                      <a:endParaRPr lang="nl-BE" dirty="0"/>
                    </a:p>
                  </a:txBody>
                  <a:tcPr marL="90000" marR="90000" marT="108000" marB="46800"/>
                </a:tc>
                <a:tc>
                  <a:txBody>
                    <a:bodyPr/>
                    <a:lstStyle/>
                    <a:p>
                      <a:r>
                        <a:rPr lang="fr-BE" sz="1400" baseline="0" dirty="0" smtClean="0"/>
                        <a:t>Security code on paper (paper token), user-id + password</a:t>
                      </a:r>
                      <a:endParaRPr lang="nl-BE" sz="1400" dirty="0"/>
                    </a:p>
                  </a:txBody>
                  <a:tcPr marL="90000" marR="90000" marT="46800" marB="46800" anchor="ctr"/>
                </a:tc>
                <a:extLst>
                  <a:ext uri="{0D108BD9-81ED-4DB2-BD59-A6C34878D82A}">
                    <a16:rowId xmlns:a16="http://schemas.microsoft.com/office/drawing/2014/main" xmlns="" val="10000"/>
                  </a:ext>
                </a:extLst>
              </a:tr>
            </a:tbl>
          </a:graphicData>
        </a:graphic>
      </p:graphicFrame>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9494" y="4929268"/>
            <a:ext cx="447602" cy="275447"/>
          </a:xfrm>
          <a:prstGeom prst="rect">
            <a:avLst/>
          </a:prstGeom>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5786" y="2319186"/>
            <a:ext cx="1523384" cy="1068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Box 27"/>
          <p:cNvSpPr txBox="1"/>
          <p:nvPr/>
        </p:nvSpPr>
        <p:spPr>
          <a:xfrm>
            <a:off x="931345" y="1242390"/>
            <a:ext cx="864339" cy="369332"/>
          </a:xfrm>
          <a:prstGeom prst="rect">
            <a:avLst/>
          </a:prstGeom>
          <a:noFill/>
        </p:spPr>
        <p:txBody>
          <a:bodyPr wrap="none" rtlCol="0">
            <a:spAutoFit/>
          </a:bodyPr>
          <a:lstStyle/>
          <a:p>
            <a:pPr algn="ctr"/>
            <a:r>
              <a:rPr lang="fr-BE" dirty="0" smtClean="0"/>
              <a:t>Strong</a:t>
            </a:r>
            <a:endParaRPr lang="nl-BE" dirty="0"/>
          </a:p>
        </p:txBody>
      </p:sp>
      <p:graphicFrame>
        <p:nvGraphicFramePr>
          <p:cNvPr id="29" name="Table 28"/>
          <p:cNvGraphicFramePr>
            <a:graphicFrameLocks noGrp="1"/>
          </p:cNvGraphicFramePr>
          <p:nvPr>
            <p:extLst/>
          </p:nvPr>
        </p:nvGraphicFramePr>
        <p:xfrm>
          <a:off x="1795684" y="1713852"/>
          <a:ext cx="2592288" cy="728499"/>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xmlns="" val="20000"/>
                    </a:ext>
                  </a:extLst>
                </a:gridCol>
                <a:gridCol w="1944217">
                  <a:extLst>
                    <a:ext uri="{9D8B030D-6E8A-4147-A177-3AD203B41FA5}">
                      <a16:colId xmlns:a16="http://schemas.microsoft.com/office/drawing/2014/main" xmlns="" val="20001"/>
                    </a:ext>
                  </a:extLst>
                </a:gridCol>
              </a:tblGrid>
              <a:tr h="728499">
                <a:tc>
                  <a:txBody>
                    <a:bodyPr/>
                    <a:lstStyle/>
                    <a:p>
                      <a:endParaRPr lang="nl-BE" dirty="0"/>
                    </a:p>
                  </a:txBody>
                  <a:tcPr marL="90000" marR="90000" marT="108000" marB="46800" anchor="ctr"/>
                </a:tc>
                <a:tc>
                  <a:txBody>
                    <a:bodyPr/>
                    <a:lstStyle/>
                    <a:p>
                      <a:r>
                        <a:rPr lang="fr-BE" sz="1400" dirty="0" smtClean="0"/>
                        <a:t>eID + PIN-code with connected card reader</a:t>
                      </a:r>
                      <a:endParaRPr lang="nl-BE" sz="1400" dirty="0"/>
                    </a:p>
                  </a:txBody>
                  <a:tcPr marL="90000" marR="90000" marT="46800" marB="46800" anchor="ctr"/>
                </a:tc>
                <a:extLst>
                  <a:ext uri="{0D108BD9-81ED-4DB2-BD59-A6C34878D82A}">
                    <a16:rowId xmlns:a16="http://schemas.microsoft.com/office/drawing/2014/main" xmlns="" val="10000"/>
                  </a:ext>
                </a:extLst>
              </a:tr>
            </a:tbl>
          </a:graphicData>
        </a:graphic>
      </p:graphicFrame>
      <p:graphicFrame>
        <p:nvGraphicFramePr>
          <p:cNvPr id="31" name="Table 30"/>
          <p:cNvGraphicFramePr>
            <a:graphicFrameLocks noGrp="1"/>
          </p:cNvGraphicFramePr>
          <p:nvPr>
            <p:extLst/>
          </p:nvPr>
        </p:nvGraphicFramePr>
        <p:xfrm>
          <a:off x="1808097" y="3960604"/>
          <a:ext cx="2592288" cy="815616"/>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xmlns="" val="20000"/>
                    </a:ext>
                  </a:extLst>
                </a:gridCol>
                <a:gridCol w="1944217">
                  <a:extLst>
                    <a:ext uri="{9D8B030D-6E8A-4147-A177-3AD203B41FA5}">
                      <a16:colId xmlns:a16="http://schemas.microsoft.com/office/drawing/2014/main" xmlns="" val="20001"/>
                    </a:ext>
                  </a:extLst>
                </a:gridCol>
              </a:tblGrid>
              <a:tr h="815616">
                <a:tc>
                  <a:txBody>
                    <a:bodyPr/>
                    <a:lstStyle/>
                    <a:p>
                      <a:endParaRPr lang="nl-BE" dirty="0"/>
                    </a:p>
                  </a:txBody>
                  <a:tcPr marL="90000" marR="90000" marT="108000" marB="46800"/>
                </a:tc>
                <a:tc>
                  <a:txBody>
                    <a:bodyPr/>
                    <a:lstStyle/>
                    <a:p>
                      <a:r>
                        <a:rPr lang="fr-BE" sz="1400" baseline="0" dirty="0" smtClean="0"/>
                        <a:t>Security code</a:t>
                      </a:r>
                      <a:br>
                        <a:rPr lang="fr-BE" sz="1400" baseline="0" dirty="0" smtClean="0"/>
                      </a:br>
                      <a:r>
                        <a:rPr lang="fr-BE" sz="1400" baseline="0" dirty="0" smtClean="0"/>
                        <a:t>via mobile app, user-id + password</a:t>
                      </a:r>
                      <a:endParaRPr lang="nl-BE" sz="1400" dirty="0"/>
                    </a:p>
                  </a:txBody>
                  <a:tcPr marL="90000" marR="90000" marT="46800" marB="46800" anchor="ctr"/>
                </a:tc>
                <a:extLst>
                  <a:ext uri="{0D108BD9-81ED-4DB2-BD59-A6C34878D82A}">
                    <a16:rowId xmlns:a16="http://schemas.microsoft.com/office/drawing/2014/main" xmlns="" val="10000"/>
                  </a:ext>
                </a:extLst>
              </a:tr>
            </a:tbl>
          </a:graphicData>
        </a:graphic>
      </p:graphicFrame>
      <p:graphicFrame>
        <p:nvGraphicFramePr>
          <p:cNvPr id="32" name="Table 31"/>
          <p:cNvGraphicFramePr>
            <a:graphicFrameLocks noGrp="1"/>
          </p:cNvGraphicFramePr>
          <p:nvPr>
            <p:extLst/>
          </p:nvPr>
        </p:nvGraphicFramePr>
        <p:xfrm>
          <a:off x="1808907" y="3237901"/>
          <a:ext cx="2579065" cy="720949"/>
        </p:xfrm>
        <a:graphic>
          <a:graphicData uri="http://schemas.openxmlformats.org/drawingml/2006/table">
            <a:tbl>
              <a:tblPr firstRow="1" bandRow="1">
                <a:tableStyleId>{3B4B98B0-60AC-42C2-AFA5-B58CD77FA1E5}</a:tableStyleId>
              </a:tblPr>
              <a:tblGrid>
                <a:gridCol w="644765">
                  <a:extLst>
                    <a:ext uri="{9D8B030D-6E8A-4147-A177-3AD203B41FA5}">
                      <a16:colId xmlns:a16="http://schemas.microsoft.com/office/drawing/2014/main" xmlns="" val="20000"/>
                    </a:ext>
                  </a:extLst>
                </a:gridCol>
                <a:gridCol w="1934300">
                  <a:extLst>
                    <a:ext uri="{9D8B030D-6E8A-4147-A177-3AD203B41FA5}">
                      <a16:colId xmlns:a16="http://schemas.microsoft.com/office/drawing/2014/main" xmlns="" val="20001"/>
                    </a:ext>
                  </a:extLst>
                </a:gridCol>
              </a:tblGrid>
              <a:tr h="720949">
                <a:tc>
                  <a:txBody>
                    <a:bodyPr/>
                    <a:lstStyle/>
                    <a:p>
                      <a:endParaRPr lang="nl-BE" dirty="0"/>
                    </a:p>
                  </a:txBody>
                  <a:tcPr marL="90000" marR="90000" marT="108000" marB="46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dirty="0" smtClean="0"/>
                        <a:t>SIM</a:t>
                      </a:r>
                      <a:r>
                        <a:rPr lang="fr-BE" sz="1400" baseline="0" dirty="0" smtClean="0"/>
                        <a:t> </a:t>
                      </a:r>
                      <a:r>
                        <a:rPr lang="fr-BE" sz="1400" baseline="0" dirty="0" err="1" smtClean="0"/>
                        <a:t>card</a:t>
                      </a:r>
                      <a:r>
                        <a:rPr lang="fr-BE" sz="1400" baseline="0" dirty="0" smtClean="0"/>
                        <a:t> </a:t>
                      </a:r>
                      <a:r>
                        <a:rPr lang="fr-BE" sz="1400" dirty="0" err="1" smtClean="0"/>
                        <a:t>with</a:t>
                      </a:r>
                      <a:endParaRPr lang="nl-BE" sz="14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BE" sz="1400" dirty="0" smtClean="0"/>
                        <a:t>PIN-code</a:t>
                      </a:r>
                      <a:endParaRPr lang="nl-BE" sz="1400" dirty="0" smtClean="0"/>
                    </a:p>
                  </a:txBody>
                  <a:tcPr marL="90000" marR="90000" marT="46800" marB="46800" anchor="ctr"/>
                </a:tc>
                <a:extLst>
                  <a:ext uri="{0D108BD9-81ED-4DB2-BD59-A6C34878D82A}">
                    <a16:rowId xmlns:a16="http://schemas.microsoft.com/office/drawing/2014/main" xmlns="" val="10000"/>
                  </a:ext>
                </a:extLst>
              </a:tr>
            </a:tbl>
          </a:graphicData>
        </a:graphic>
      </p:graphicFrame>
      <p:pic>
        <p:nvPicPr>
          <p:cNvPr id="4" name="Picture 3"/>
          <p:cNvPicPr>
            <a:picLocks noChangeAspect="1"/>
          </p:cNvPicPr>
          <p:nvPr/>
        </p:nvPicPr>
        <p:blipFill>
          <a:blip r:embed="rId7"/>
          <a:stretch>
            <a:fillRect/>
          </a:stretch>
        </p:blipFill>
        <p:spPr>
          <a:xfrm>
            <a:off x="1862910" y="3301364"/>
            <a:ext cx="565026" cy="568471"/>
          </a:xfrm>
          <a:prstGeom prst="rect">
            <a:avLst/>
          </a:prstGeom>
        </p:spPr>
      </p:pic>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01686" y="1750303"/>
            <a:ext cx="301535" cy="695850"/>
          </a:xfrm>
          <a:prstGeom prst="rect">
            <a:avLst/>
          </a:prstGeom>
        </p:spPr>
      </p:pic>
      <p:pic>
        <p:nvPicPr>
          <p:cNvPr id="35" name="Picture 3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72065" y="4071902"/>
            <a:ext cx="502632" cy="561458"/>
          </a:xfrm>
          <a:prstGeom prst="rect">
            <a:avLst/>
          </a:prstGeom>
        </p:spPr>
      </p:pic>
      <p:graphicFrame>
        <p:nvGraphicFramePr>
          <p:cNvPr id="36" name="Table 35"/>
          <p:cNvGraphicFramePr>
            <a:graphicFrameLocks noGrp="1"/>
          </p:cNvGraphicFramePr>
          <p:nvPr>
            <p:extLst/>
          </p:nvPr>
        </p:nvGraphicFramePr>
        <p:xfrm>
          <a:off x="1795684" y="2447532"/>
          <a:ext cx="2592288" cy="790369"/>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xmlns="" val="20000"/>
                    </a:ext>
                  </a:extLst>
                </a:gridCol>
                <a:gridCol w="1944217">
                  <a:extLst>
                    <a:ext uri="{9D8B030D-6E8A-4147-A177-3AD203B41FA5}">
                      <a16:colId xmlns:a16="http://schemas.microsoft.com/office/drawing/2014/main" xmlns="" val="20001"/>
                    </a:ext>
                  </a:extLst>
                </a:gridCol>
              </a:tblGrid>
              <a:tr h="790369">
                <a:tc>
                  <a:txBody>
                    <a:bodyPr/>
                    <a:lstStyle/>
                    <a:p>
                      <a:endParaRPr lang="nl-BE" dirty="0"/>
                    </a:p>
                  </a:txBody>
                  <a:tcPr marL="90000" marR="90000" marT="108000" marB="46800" anchor="ctr"/>
                </a:tc>
                <a:tc>
                  <a:txBody>
                    <a:bodyPr/>
                    <a:lstStyle/>
                    <a:p>
                      <a:r>
                        <a:rPr lang="fr-BE" sz="1400" dirty="0" smtClean="0"/>
                        <a:t>eID + PIN-code</a:t>
                      </a:r>
                      <a:r>
                        <a:rPr lang="fr-BE" sz="1400" baseline="0" dirty="0" smtClean="0"/>
                        <a:t> with wireless card reader</a:t>
                      </a:r>
                      <a:endParaRPr lang="nl-BE" sz="1400" dirty="0"/>
                    </a:p>
                  </a:txBody>
                  <a:tcPr marL="90000" marR="90000" marT="46800" marB="46800" anchor="ctr"/>
                </a:tc>
                <a:extLst>
                  <a:ext uri="{0D108BD9-81ED-4DB2-BD59-A6C34878D82A}">
                    <a16:rowId xmlns:a16="http://schemas.microsoft.com/office/drawing/2014/main" xmlns="" val="10000"/>
                  </a:ext>
                </a:extLst>
              </a:tr>
            </a:tbl>
          </a:graphicData>
        </a:graphic>
      </p:graphicFrame>
      <p:pic>
        <p:nvPicPr>
          <p:cNvPr id="37" name="Picture 3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78778" y="2539730"/>
            <a:ext cx="299578" cy="599155"/>
          </a:xfrm>
          <a:prstGeom prst="rect">
            <a:avLst/>
          </a:prstGeom>
        </p:spPr>
      </p:pic>
      <p:sp>
        <p:nvSpPr>
          <p:cNvPr id="5" name="Date Placeholder 4"/>
          <p:cNvSpPr>
            <a:spLocks noGrp="1"/>
          </p:cNvSpPr>
          <p:nvPr>
            <p:ph type="dt" sz="half" idx="2"/>
          </p:nvPr>
        </p:nvSpPr>
        <p:spPr/>
        <p:txBody>
          <a:bodyPr/>
          <a:lstStyle/>
          <a:p>
            <a:r>
              <a:rPr lang="fr-FR" smtClean="0"/>
              <a:t>21/04/2018</a:t>
            </a:r>
            <a:endParaRPr lang="fr-BE" dirty="0"/>
          </a:p>
        </p:txBody>
      </p:sp>
      <p:sp>
        <p:nvSpPr>
          <p:cNvPr id="8" name="Slide Number Placeholder 7"/>
          <p:cNvSpPr>
            <a:spLocks noGrp="1"/>
          </p:cNvSpPr>
          <p:nvPr>
            <p:ph type="sldNum" sz="quarter" idx="4"/>
          </p:nvPr>
        </p:nvSpPr>
        <p:spPr/>
        <p:txBody>
          <a:bodyPr/>
          <a:lstStyle/>
          <a:p>
            <a:r>
              <a:rPr lang="fr-BE" smtClean="0"/>
              <a:t>- </a:t>
            </a:r>
            <a:fld id="{30A9230E-FFBB-4CCB-ABD7-198084EDE768}" type="slidenum">
              <a:rPr lang="fr-BE" smtClean="0"/>
              <a:pPr/>
              <a:t>52</a:t>
            </a:fld>
            <a:r>
              <a:rPr lang="fr-BE" smtClean="0"/>
              <a:t> -</a:t>
            </a:r>
            <a:endParaRPr lang="fr-BE" dirty="0"/>
          </a:p>
        </p:txBody>
      </p:sp>
    </p:spTree>
    <p:extLst>
      <p:ext uri="{BB962C8B-B14F-4D97-AF65-F5344CB8AC3E}">
        <p14:creationId xmlns:p14="http://schemas.microsoft.com/office/powerpoint/2010/main" val="39237533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2800" dirty="0" smtClean="0"/>
              <a:t>Actie10: Toegang tot de gegevens door de patiënt </a:t>
            </a:r>
            <a:endParaRPr lang="fr-BE" sz="2800" dirty="0"/>
          </a:p>
        </p:txBody>
      </p:sp>
      <p:sp>
        <p:nvSpPr>
          <p:cNvPr id="3" name="Content Placeholder 2"/>
          <p:cNvSpPr>
            <a:spLocks noGrp="1"/>
          </p:cNvSpPr>
          <p:nvPr>
            <p:ph idx="1"/>
          </p:nvPr>
        </p:nvSpPr>
        <p:spPr/>
        <p:txBody>
          <a:bodyPr>
            <a:normAutofit/>
          </a:bodyPr>
          <a:lstStyle/>
          <a:p>
            <a:r>
              <a:rPr lang="nl-BE" dirty="0" smtClean="0"/>
              <a:t>Dus nood aan afspraken en coördinatie</a:t>
            </a:r>
          </a:p>
          <a:p>
            <a:pPr lvl="1"/>
            <a:r>
              <a:rPr lang="nl-BE" dirty="0" smtClean="0"/>
              <a:t>elk platform zorgt voor toegang door patiënt tot alle relevante informatie</a:t>
            </a:r>
          </a:p>
          <a:p>
            <a:pPr lvl="2"/>
            <a:r>
              <a:rPr lang="nl-BE" dirty="0" smtClean="0"/>
              <a:t>hub-</a:t>
            </a:r>
            <a:r>
              <a:rPr lang="nl-BE" dirty="0" err="1" smtClean="0"/>
              <a:t>metahub</a:t>
            </a:r>
            <a:r>
              <a:rPr lang="nl-BE" dirty="0" smtClean="0"/>
              <a:t> (ziekenhuizen, gezondheidskluizen, </a:t>
            </a:r>
            <a:r>
              <a:rPr lang="nl-BE" dirty="0" err="1" smtClean="0"/>
              <a:t>extra-murale</a:t>
            </a:r>
            <a:r>
              <a:rPr lang="nl-BE" dirty="0" smtClean="0"/>
              <a:t> labo’s, …)</a:t>
            </a:r>
          </a:p>
          <a:p>
            <a:pPr lvl="2"/>
            <a:r>
              <a:rPr lang="nl-BE" dirty="0" smtClean="0"/>
              <a:t>elektronische voorschriften</a:t>
            </a:r>
          </a:p>
          <a:p>
            <a:pPr lvl="2"/>
            <a:r>
              <a:rPr lang="nl-BE" dirty="0" smtClean="0"/>
              <a:t>administratieve gegevens (verzekerbaarheid, orgaandonatie, …)</a:t>
            </a:r>
          </a:p>
          <a:p>
            <a:pPr lvl="2"/>
            <a:r>
              <a:rPr lang="nl-BE" dirty="0" smtClean="0"/>
              <a:t>…</a:t>
            </a:r>
          </a:p>
          <a:p>
            <a:pPr lvl="1"/>
            <a:r>
              <a:rPr lang="nl-BE" dirty="0" smtClean="0"/>
              <a:t>uitbreiding hub-</a:t>
            </a:r>
            <a:r>
              <a:rPr lang="nl-BE" dirty="0" err="1" smtClean="0"/>
              <a:t>metahubsysteem</a:t>
            </a:r>
            <a:r>
              <a:rPr lang="nl-BE" dirty="0" smtClean="0"/>
              <a:t> tot andere </a:t>
            </a:r>
            <a:r>
              <a:rPr lang="nl-BE" dirty="0" err="1" smtClean="0"/>
              <a:t>EPD’s</a:t>
            </a:r>
            <a:r>
              <a:rPr lang="nl-BE" dirty="0" smtClean="0"/>
              <a:t>, hetzij door verwijzingen, hetzij door opname relevante gegevens in gezondheidskluizen</a:t>
            </a:r>
          </a:p>
          <a:p>
            <a:pPr lvl="1"/>
            <a:endParaRPr lang="fr-BE" dirty="0"/>
          </a:p>
        </p:txBody>
      </p:sp>
      <p:sp>
        <p:nvSpPr>
          <p:cNvPr id="8" name="Date Placeholder 7"/>
          <p:cNvSpPr>
            <a:spLocks noGrp="1"/>
          </p:cNvSpPr>
          <p:nvPr>
            <p:ph type="dt" sz="half" idx="2"/>
          </p:nvPr>
        </p:nvSpPr>
        <p:spPr/>
        <p:txBody>
          <a:bodyPr/>
          <a:lstStyle/>
          <a:p>
            <a:r>
              <a:rPr lang="fr-FR" smtClean="0"/>
              <a:t>21/04/2018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53</a:t>
            </a:fld>
            <a:r>
              <a:rPr lang="fr-BE" smtClean="0"/>
              <a:t> -</a:t>
            </a:r>
            <a:endParaRPr lang="fr-BE" dirty="0"/>
          </a:p>
        </p:txBody>
      </p:sp>
    </p:spTree>
    <p:extLst>
      <p:ext uri="{BB962C8B-B14F-4D97-AF65-F5344CB8AC3E}">
        <p14:creationId xmlns:p14="http://schemas.microsoft.com/office/powerpoint/2010/main" val="12822100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2800" dirty="0" smtClean="0"/>
              <a:t>Actie10: Toegang tot de gegevens door de patiënt </a:t>
            </a:r>
            <a:endParaRPr lang="fr-BE" sz="2800" dirty="0"/>
          </a:p>
        </p:txBody>
      </p:sp>
      <p:sp>
        <p:nvSpPr>
          <p:cNvPr id="8" name="Date Placeholder 7"/>
          <p:cNvSpPr>
            <a:spLocks noGrp="1"/>
          </p:cNvSpPr>
          <p:nvPr>
            <p:ph type="dt" sz="half" idx="2"/>
          </p:nvPr>
        </p:nvSpPr>
        <p:spPr/>
        <p:txBody>
          <a:bodyPr/>
          <a:lstStyle/>
          <a:p>
            <a:r>
              <a:rPr lang="fr-FR" smtClean="0"/>
              <a:t>21/04/2018</a:t>
            </a:r>
            <a:endParaRPr lang="fr-BE" dirty="0"/>
          </a:p>
        </p:txBody>
      </p:sp>
      <p:pic>
        <p:nvPicPr>
          <p:cNvPr id="5" name="Picture 4"/>
          <p:cNvPicPr>
            <a:picLocks noChangeAspect="1"/>
          </p:cNvPicPr>
          <p:nvPr/>
        </p:nvPicPr>
        <p:blipFill>
          <a:blip r:embed="rId2"/>
          <a:stretch>
            <a:fillRect/>
          </a:stretch>
        </p:blipFill>
        <p:spPr>
          <a:xfrm>
            <a:off x="1619672" y="991369"/>
            <a:ext cx="5568280" cy="5369149"/>
          </a:xfrm>
          <a:prstGeom prst="rect">
            <a:avLst/>
          </a:prstGeom>
        </p:spPr>
      </p:pic>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54</a:t>
            </a:fld>
            <a:r>
              <a:rPr lang="fr-BE" smtClean="0"/>
              <a:t> -</a:t>
            </a:r>
            <a:endParaRPr lang="fr-BE" dirty="0"/>
          </a:p>
        </p:txBody>
      </p:sp>
    </p:spTree>
    <p:extLst>
      <p:ext uri="{BB962C8B-B14F-4D97-AF65-F5344CB8AC3E}">
        <p14:creationId xmlns:p14="http://schemas.microsoft.com/office/powerpoint/2010/main" val="10703207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2800" dirty="0" smtClean="0"/>
              <a:t>Actie10: Toegang tot de gegevens door de patiënt </a:t>
            </a:r>
            <a:endParaRPr lang="fr-BE" sz="2800" dirty="0"/>
          </a:p>
        </p:txBody>
      </p:sp>
      <p:sp>
        <p:nvSpPr>
          <p:cNvPr id="8" name="Date Placeholder 7"/>
          <p:cNvSpPr>
            <a:spLocks noGrp="1"/>
          </p:cNvSpPr>
          <p:nvPr>
            <p:ph type="dt" sz="half" idx="2"/>
          </p:nvPr>
        </p:nvSpPr>
        <p:spPr/>
        <p:txBody>
          <a:bodyPr/>
          <a:lstStyle/>
          <a:p>
            <a:r>
              <a:rPr lang="fr-FR" smtClean="0"/>
              <a:t>21/04/2018</a:t>
            </a:r>
            <a:endParaRPr lang="fr-BE" dirty="0"/>
          </a:p>
        </p:txBody>
      </p:sp>
      <p:pic>
        <p:nvPicPr>
          <p:cNvPr id="3" name="Picture 2"/>
          <p:cNvPicPr>
            <a:picLocks noChangeAspect="1"/>
          </p:cNvPicPr>
          <p:nvPr/>
        </p:nvPicPr>
        <p:blipFill>
          <a:blip r:embed="rId2"/>
          <a:stretch>
            <a:fillRect/>
          </a:stretch>
        </p:blipFill>
        <p:spPr>
          <a:xfrm>
            <a:off x="179512" y="1124744"/>
            <a:ext cx="8772037" cy="4587212"/>
          </a:xfrm>
          <a:prstGeom prst="rect">
            <a:avLst/>
          </a:prstGeom>
        </p:spPr>
      </p:pic>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55</a:t>
            </a:fld>
            <a:r>
              <a:rPr lang="fr-BE" smtClean="0"/>
              <a:t> -</a:t>
            </a:r>
            <a:endParaRPr lang="fr-BE" dirty="0"/>
          </a:p>
        </p:txBody>
      </p:sp>
    </p:spTree>
    <p:extLst>
      <p:ext uri="{BB962C8B-B14F-4D97-AF65-F5344CB8AC3E}">
        <p14:creationId xmlns:p14="http://schemas.microsoft.com/office/powerpoint/2010/main" val="41603510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2800" dirty="0" smtClean="0"/>
              <a:t>Actie10: Toegang tot de gegevens door de patiënt </a:t>
            </a:r>
            <a:endParaRPr lang="fr-BE" sz="2800" dirty="0"/>
          </a:p>
        </p:txBody>
      </p:sp>
      <p:sp>
        <p:nvSpPr>
          <p:cNvPr id="8" name="Date Placeholder 7"/>
          <p:cNvSpPr>
            <a:spLocks noGrp="1"/>
          </p:cNvSpPr>
          <p:nvPr>
            <p:ph type="dt" sz="half" idx="2"/>
          </p:nvPr>
        </p:nvSpPr>
        <p:spPr/>
        <p:txBody>
          <a:bodyPr/>
          <a:lstStyle/>
          <a:p>
            <a:r>
              <a:rPr lang="fr-FR" smtClean="0"/>
              <a:t>21/04/2018</a:t>
            </a:r>
            <a:endParaRPr lang="fr-BE" dirty="0"/>
          </a:p>
        </p:txBody>
      </p:sp>
      <p:pic>
        <p:nvPicPr>
          <p:cNvPr id="3" name="Picture 2"/>
          <p:cNvPicPr>
            <a:picLocks noChangeAspect="1"/>
          </p:cNvPicPr>
          <p:nvPr/>
        </p:nvPicPr>
        <p:blipFill>
          <a:blip r:embed="rId2"/>
          <a:stretch>
            <a:fillRect/>
          </a:stretch>
        </p:blipFill>
        <p:spPr>
          <a:xfrm>
            <a:off x="678396" y="940046"/>
            <a:ext cx="7787208" cy="5496853"/>
          </a:xfrm>
          <a:prstGeom prst="rect">
            <a:avLst/>
          </a:prstGeom>
        </p:spPr>
      </p:pic>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56</a:t>
            </a:fld>
            <a:r>
              <a:rPr lang="fr-BE" smtClean="0"/>
              <a:t> -</a:t>
            </a:r>
            <a:endParaRPr lang="fr-BE" dirty="0"/>
          </a:p>
        </p:txBody>
      </p:sp>
    </p:spTree>
    <p:extLst>
      <p:ext uri="{BB962C8B-B14F-4D97-AF65-F5344CB8AC3E}">
        <p14:creationId xmlns:p14="http://schemas.microsoft.com/office/powerpoint/2010/main" val="97562056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Actiepunt 13: Standaarden &amp; terminologie</a:t>
            </a:r>
            <a:endParaRPr lang="fr-BE" dirty="0"/>
          </a:p>
        </p:txBody>
      </p:sp>
      <p:sp>
        <p:nvSpPr>
          <p:cNvPr id="3" name="Content Placeholder 2"/>
          <p:cNvSpPr>
            <a:spLocks noGrp="1"/>
          </p:cNvSpPr>
          <p:nvPr>
            <p:ph idx="1"/>
          </p:nvPr>
        </p:nvSpPr>
        <p:spPr/>
        <p:txBody>
          <a:bodyPr/>
          <a:lstStyle/>
          <a:p>
            <a:r>
              <a:rPr lang="fr-BE" smtClean="0"/>
              <a:t>AP13: door gestandaardiseerde inhoudelijke concepten, een gemeenschappelijke terminologie (FOD) en een gestandaardiseerde architectuur de kwaliteit van gegevensuitwisseling verhogen</a:t>
            </a:r>
          </a:p>
          <a:p>
            <a:r>
              <a:rPr lang="fr-BE" smtClean="0"/>
              <a:t>Doelstellingen 2019 (FOD Volksgezondheid)</a:t>
            </a:r>
          </a:p>
          <a:p>
            <a:pPr lvl="1"/>
            <a:r>
              <a:rPr lang="fr-BE" smtClean="0"/>
              <a:t>eenduidige informatie in het EMD/EPD</a:t>
            </a:r>
          </a:p>
          <a:p>
            <a:pPr lvl="1"/>
            <a:r>
              <a:rPr lang="fr-BE" smtClean="0"/>
              <a:t>correcte elektronische gegevensuitwisseling tussen zorgverleners onderling / tussen zorgverlener en patiënt </a:t>
            </a:r>
          </a:p>
          <a:p>
            <a:pPr lvl="1"/>
            <a:r>
              <a:rPr lang="fr-BE" smtClean="0"/>
              <a:t>verstandige raadpleging van de gegevens </a:t>
            </a:r>
          </a:p>
          <a:p>
            <a:pPr lvl="1"/>
            <a:r>
              <a:rPr lang="fr-BE" smtClean="0"/>
              <a:t>zonder bijkomende registratielast, informatie afleiden voor een tweede gebruik (facturatie, kwaliteitscontrole, wetenschappelijk onderzoek, ...)</a:t>
            </a:r>
          </a:p>
          <a:p>
            <a:endParaRPr lang="en-US" dirty="0"/>
          </a:p>
        </p:txBody>
      </p:sp>
      <p:sp>
        <p:nvSpPr>
          <p:cNvPr id="4" name="Date Placeholder 3"/>
          <p:cNvSpPr>
            <a:spLocks noGrp="1"/>
          </p:cNvSpPr>
          <p:nvPr>
            <p:ph type="dt" sz="half" idx="2"/>
          </p:nvPr>
        </p:nvSpPr>
        <p:spPr/>
        <p:txBody>
          <a:bodyPr/>
          <a:lstStyle/>
          <a:p>
            <a:r>
              <a:rPr lang="fr-FR" smtClean="0"/>
              <a:t>21/04/2018</a:t>
            </a:r>
            <a:endParaRPr lang="fr-BE" dirty="0"/>
          </a:p>
        </p:txBody>
      </p:sp>
      <p:sp>
        <p:nvSpPr>
          <p:cNvPr id="7" name="Slide Number Placeholder 6"/>
          <p:cNvSpPr>
            <a:spLocks noGrp="1"/>
          </p:cNvSpPr>
          <p:nvPr>
            <p:ph type="sldNum" sz="quarter" idx="4"/>
          </p:nvPr>
        </p:nvSpPr>
        <p:spPr/>
        <p:txBody>
          <a:bodyPr/>
          <a:lstStyle/>
          <a:p>
            <a:r>
              <a:rPr lang="fr-BE" smtClean="0"/>
              <a:t>- </a:t>
            </a:r>
            <a:fld id="{30A9230E-FFBB-4CCB-ABD7-198084EDE768}" type="slidenum">
              <a:rPr lang="fr-BE" smtClean="0"/>
              <a:pPr/>
              <a:t>57</a:t>
            </a:fld>
            <a:r>
              <a:rPr lang="fr-BE" smtClean="0"/>
              <a:t> -</a:t>
            </a:r>
            <a:endParaRPr lang="fr-BE" dirty="0"/>
          </a:p>
        </p:txBody>
      </p:sp>
    </p:spTree>
    <p:extLst>
      <p:ext uri="{BB962C8B-B14F-4D97-AF65-F5344CB8AC3E}">
        <p14:creationId xmlns:p14="http://schemas.microsoft.com/office/powerpoint/2010/main" val="31316333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Action 13 : Standaarden &amp; terminologie</a:t>
            </a:r>
            <a:endParaRPr lang="fr-BE"/>
          </a:p>
        </p:txBody>
      </p:sp>
      <p:sp>
        <p:nvSpPr>
          <p:cNvPr id="3" name="Content Placeholder 2"/>
          <p:cNvSpPr>
            <a:spLocks noGrp="1"/>
          </p:cNvSpPr>
          <p:nvPr>
            <p:ph idx="1"/>
          </p:nvPr>
        </p:nvSpPr>
        <p:spPr/>
        <p:txBody>
          <a:bodyPr/>
          <a:lstStyle/>
          <a:p>
            <a:r>
              <a:rPr lang="fr-BE" dirty="0" err="1" smtClean="0"/>
              <a:t>Doelstellingen</a:t>
            </a:r>
            <a:r>
              <a:rPr lang="fr-BE" dirty="0" smtClean="0"/>
              <a:t> 2018 (</a:t>
            </a:r>
            <a:r>
              <a:rPr lang="fr-BE" dirty="0" err="1" smtClean="0">
                <a:solidFill>
                  <a:srgbClr val="087670"/>
                </a:solidFill>
              </a:rPr>
              <a:t>eHealth</a:t>
            </a:r>
            <a:r>
              <a:rPr lang="fr-BE" dirty="0" err="1" smtClean="0"/>
              <a:t>-platform</a:t>
            </a:r>
            <a:r>
              <a:rPr lang="fr-BE" dirty="0" smtClean="0"/>
              <a:t>)</a:t>
            </a:r>
          </a:p>
          <a:p>
            <a:pPr lvl="1"/>
            <a:r>
              <a:rPr lang="fr-BE" dirty="0" err="1" smtClean="0"/>
              <a:t>promotie</a:t>
            </a:r>
            <a:r>
              <a:rPr lang="fr-BE" dirty="0" smtClean="0"/>
              <a:t> en </a:t>
            </a:r>
            <a:r>
              <a:rPr lang="fr-BE" dirty="0" err="1" smtClean="0"/>
              <a:t>ondersteuning</a:t>
            </a:r>
            <a:r>
              <a:rPr lang="fr-BE" dirty="0" smtClean="0"/>
              <a:t> van de codes van het </a:t>
            </a:r>
            <a:r>
              <a:rPr lang="fr-BE" dirty="0" err="1" smtClean="0"/>
              <a:t>terminologiecentrum</a:t>
            </a:r>
            <a:r>
              <a:rPr lang="fr-BE" dirty="0" smtClean="0"/>
              <a:t> van de FOD</a:t>
            </a:r>
          </a:p>
          <a:p>
            <a:pPr lvl="1"/>
            <a:r>
              <a:rPr lang="fr-BE" dirty="0" err="1" smtClean="0"/>
              <a:t>ondersteuning</a:t>
            </a:r>
            <a:r>
              <a:rPr lang="fr-BE" dirty="0" smtClean="0"/>
              <a:t> </a:t>
            </a:r>
            <a:r>
              <a:rPr lang="fr-BE" dirty="0" err="1" smtClean="0"/>
              <a:t>evolutie</a:t>
            </a:r>
            <a:r>
              <a:rPr lang="fr-BE" dirty="0" smtClean="0"/>
              <a:t> PMF</a:t>
            </a:r>
          </a:p>
          <a:p>
            <a:pPr lvl="1"/>
            <a:r>
              <a:rPr lang="fr-BE" dirty="0" err="1" smtClean="0"/>
              <a:t>evolutie</a:t>
            </a:r>
            <a:r>
              <a:rPr lang="fr-BE" dirty="0" smtClean="0"/>
              <a:t> </a:t>
            </a:r>
            <a:r>
              <a:rPr lang="fr-BE" dirty="0" err="1" smtClean="0"/>
              <a:t>Discharge</a:t>
            </a:r>
            <a:r>
              <a:rPr lang="fr-BE" dirty="0" smtClean="0"/>
              <a:t> </a:t>
            </a:r>
            <a:r>
              <a:rPr lang="fr-BE" dirty="0" err="1" smtClean="0"/>
              <a:t>Letter</a:t>
            </a:r>
            <a:r>
              <a:rPr lang="fr-BE" dirty="0" smtClean="0"/>
              <a:t> </a:t>
            </a:r>
            <a:r>
              <a:rPr lang="fr-BE" dirty="0" err="1" smtClean="0"/>
              <a:t>naar</a:t>
            </a:r>
            <a:r>
              <a:rPr lang="fr-BE" dirty="0" smtClean="0"/>
              <a:t> HL7 CDA </a:t>
            </a:r>
            <a:r>
              <a:rPr lang="fr-BE" dirty="0" err="1" smtClean="0"/>
              <a:t>formaat</a:t>
            </a:r>
            <a:endParaRPr lang="fr-BE" dirty="0" smtClean="0"/>
          </a:p>
          <a:p>
            <a:pPr lvl="1"/>
            <a:r>
              <a:rPr lang="fr-BE" dirty="0" err="1" smtClean="0"/>
              <a:t>ondersteuning</a:t>
            </a:r>
            <a:r>
              <a:rPr lang="fr-BE" dirty="0" smtClean="0"/>
              <a:t> en </a:t>
            </a:r>
            <a:r>
              <a:rPr lang="fr-BE" dirty="0" err="1" smtClean="0"/>
              <a:t>opvolging</a:t>
            </a:r>
            <a:r>
              <a:rPr lang="fr-BE" dirty="0" smtClean="0"/>
              <a:t> van </a:t>
            </a:r>
            <a:r>
              <a:rPr lang="fr-BE" dirty="0" err="1" smtClean="0"/>
              <a:t>verschillende</a:t>
            </a:r>
            <a:r>
              <a:rPr lang="fr-BE" dirty="0" smtClean="0"/>
              <a:t> </a:t>
            </a:r>
            <a:r>
              <a:rPr lang="fr-BE" dirty="0" err="1" smtClean="0"/>
              <a:t>initiatieven</a:t>
            </a:r>
            <a:r>
              <a:rPr lang="fr-BE" dirty="0" smtClean="0"/>
              <a:t> in </a:t>
            </a:r>
            <a:r>
              <a:rPr lang="fr-BE" dirty="0" err="1" smtClean="0"/>
              <a:t>berichtenuitwisseling</a:t>
            </a:r>
            <a:r>
              <a:rPr lang="fr-BE" dirty="0" smtClean="0"/>
              <a:t> (externe </a:t>
            </a:r>
            <a:r>
              <a:rPr lang="fr-BE" dirty="0" err="1" smtClean="0"/>
              <a:t>initiatieven</a:t>
            </a:r>
            <a:r>
              <a:rPr lang="fr-BE" dirty="0" smtClean="0"/>
              <a:t>, PPKB, RIZIV AP6 </a:t>
            </a:r>
            <a:r>
              <a:rPr lang="fr-BE" dirty="0" err="1" smtClean="0"/>
              <a:t>caresets</a:t>
            </a:r>
            <a:r>
              <a:rPr lang="fr-BE" dirty="0" smtClean="0"/>
              <a:t>,…)</a:t>
            </a:r>
          </a:p>
          <a:p>
            <a:pPr lvl="1"/>
            <a:r>
              <a:rPr lang="fr-BE" dirty="0" err="1" smtClean="0"/>
              <a:t>ingebruikname</a:t>
            </a:r>
            <a:r>
              <a:rPr lang="fr-BE" dirty="0" smtClean="0"/>
              <a:t> van </a:t>
            </a:r>
            <a:r>
              <a:rPr lang="fr-BE" dirty="0" err="1" smtClean="0"/>
              <a:t>een</a:t>
            </a:r>
            <a:r>
              <a:rPr lang="fr-BE" dirty="0" smtClean="0"/>
              <a:t> </a:t>
            </a:r>
            <a:r>
              <a:rPr lang="fr-BE" dirty="0" err="1" smtClean="0"/>
              <a:t>validatietool</a:t>
            </a:r>
            <a:r>
              <a:rPr lang="fr-BE" dirty="0" smtClean="0"/>
              <a:t> </a:t>
            </a:r>
            <a:r>
              <a:rPr lang="fr-BE" dirty="0" err="1" smtClean="0"/>
              <a:t>voor</a:t>
            </a:r>
            <a:r>
              <a:rPr lang="fr-BE" dirty="0" smtClean="0"/>
              <a:t> HL7 CDA </a:t>
            </a:r>
            <a:r>
              <a:rPr lang="fr-BE" dirty="0" err="1" smtClean="0"/>
              <a:t>berichten</a:t>
            </a:r>
            <a:endParaRPr lang="fr-BE" dirty="0" smtClean="0"/>
          </a:p>
          <a:p>
            <a:pPr lvl="2"/>
            <a:r>
              <a:rPr lang="fr-BE" dirty="0" smtClean="0"/>
              <a:t>1er </a:t>
            </a:r>
            <a:r>
              <a:rPr lang="fr-BE" dirty="0" err="1" smtClean="0"/>
              <a:t>semester</a:t>
            </a:r>
            <a:r>
              <a:rPr lang="fr-BE" dirty="0" smtClean="0"/>
              <a:t> 2018 &gt; </a:t>
            </a:r>
            <a:r>
              <a:rPr lang="fr-BE" dirty="0" err="1" smtClean="0"/>
              <a:t>finetuning</a:t>
            </a:r>
            <a:r>
              <a:rPr lang="fr-BE" dirty="0" smtClean="0"/>
              <a:t> van de </a:t>
            </a:r>
            <a:r>
              <a:rPr lang="fr-BE" dirty="0" err="1" smtClean="0"/>
              <a:t>tool</a:t>
            </a:r>
            <a:r>
              <a:rPr lang="fr-BE" dirty="0" smtClean="0"/>
              <a:t> </a:t>
            </a:r>
            <a:r>
              <a:rPr lang="fr-BE" dirty="0" err="1" smtClean="0"/>
              <a:t>voor</a:t>
            </a:r>
            <a:r>
              <a:rPr lang="fr-BE" dirty="0" smtClean="0"/>
              <a:t> het </a:t>
            </a:r>
            <a:r>
              <a:rPr lang="fr-BE" dirty="0" err="1" smtClean="0"/>
              <a:t>gebruik</a:t>
            </a:r>
            <a:r>
              <a:rPr lang="fr-BE" dirty="0" smtClean="0"/>
              <a:t> van de HL7 CDA </a:t>
            </a:r>
            <a:r>
              <a:rPr lang="fr-BE" dirty="0" err="1" smtClean="0"/>
              <a:t>laboratorium</a:t>
            </a:r>
            <a:r>
              <a:rPr lang="fr-BE" dirty="0" smtClean="0"/>
              <a:t> </a:t>
            </a:r>
            <a:r>
              <a:rPr lang="fr-BE" dirty="0" err="1" smtClean="0"/>
              <a:t>resultaten</a:t>
            </a:r>
            <a:endParaRPr lang="fr-BE" dirty="0" smtClean="0"/>
          </a:p>
          <a:p>
            <a:pPr lvl="2"/>
            <a:r>
              <a:rPr lang="fr-BE" dirty="0" err="1" smtClean="0"/>
              <a:t>gebruik</a:t>
            </a:r>
            <a:r>
              <a:rPr lang="fr-BE" dirty="0" smtClean="0"/>
              <a:t> </a:t>
            </a:r>
            <a:r>
              <a:rPr lang="fr-BE" dirty="0" err="1" smtClean="0"/>
              <a:t>maximaliseren</a:t>
            </a:r>
            <a:r>
              <a:rPr lang="fr-BE" dirty="0" smtClean="0"/>
              <a:t> </a:t>
            </a:r>
            <a:r>
              <a:rPr lang="fr-BE" dirty="0" err="1" smtClean="0"/>
              <a:t>door</a:t>
            </a:r>
            <a:r>
              <a:rPr lang="fr-BE" dirty="0" smtClean="0"/>
              <a:t> </a:t>
            </a:r>
            <a:r>
              <a:rPr lang="fr-BE" dirty="0" err="1" smtClean="0"/>
              <a:t>andere</a:t>
            </a:r>
            <a:r>
              <a:rPr lang="fr-BE" dirty="0" smtClean="0"/>
              <a:t> </a:t>
            </a:r>
            <a:r>
              <a:rPr lang="fr-BE" dirty="0" err="1" smtClean="0"/>
              <a:t>berichten</a:t>
            </a:r>
            <a:r>
              <a:rPr lang="fr-BE" dirty="0" smtClean="0"/>
              <a:t> op te </a:t>
            </a:r>
            <a:r>
              <a:rPr lang="fr-BE" dirty="0" err="1" smtClean="0"/>
              <a:t>nemen</a:t>
            </a:r>
            <a:endParaRPr lang="fr-BE" dirty="0" smtClean="0"/>
          </a:p>
          <a:p>
            <a:endParaRPr lang="en-US" dirty="0"/>
          </a:p>
        </p:txBody>
      </p:sp>
      <p:sp>
        <p:nvSpPr>
          <p:cNvPr id="4" name="Date Placeholder 3"/>
          <p:cNvSpPr>
            <a:spLocks noGrp="1"/>
          </p:cNvSpPr>
          <p:nvPr>
            <p:ph type="dt" sz="half" idx="2"/>
          </p:nvPr>
        </p:nvSpPr>
        <p:spPr>
          <a:xfrm>
            <a:off x="457200" y="6448425"/>
            <a:ext cx="2133600" cy="365125"/>
          </a:xfrm>
        </p:spPr>
        <p:txBody>
          <a:bodyPr/>
          <a:lstStyle/>
          <a:p>
            <a:r>
              <a:rPr lang="fr-FR" smtClean="0"/>
              <a:t>21/04/2018</a:t>
            </a:r>
            <a:endParaRPr lang="fr-BE"/>
          </a:p>
        </p:txBody>
      </p:sp>
      <p:sp>
        <p:nvSpPr>
          <p:cNvPr id="7" name="Slide Number Placeholder 6"/>
          <p:cNvSpPr>
            <a:spLocks noGrp="1"/>
          </p:cNvSpPr>
          <p:nvPr>
            <p:ph type="sldNum" sz="quarter" idx="4"/>
          </p:nvPr>
        </p:nvSpPr>
        <p:spPr/>
        <p:txBody>
          <a:bodyPr/>
          <a:lstStyle/>
          <a:p>
            <a:r>
              <a:rPr lang="fr-BE" smtClean="0"/>
              <a:t>- </a:t>
            </a:r>
            <a:fld id="{30A9230E-FFBB-4CCB-ABD7-198084EDE768}" type="slidenum">
              <a:rPr lang="fr-BE" smtClean="0"/>
              <a:pPr/>
              <a:t>58</a:t>
            </a:fld>
            <a:r>
              <a:rPr lang="fr-BE" smtClean="0"/>
              <a:t> -</a:t>
            </a:r>
            <a:endParaRPr lang="fr-BE" dirty="0"/>
          </a:p>
        </p:txBody>
      </p:sp>
    </p:spTree>
    <p:extLst>
      <p:ext uri="{BB962C8B-B14F-4D97-AF65-F5344CB8AC3E}">
        <p14:creationId xmlns:p14="http://schemas.microsoft.com/office/powerpoint/2010/main" val="35739336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BE" sz="3200" dirty="0" smtClean="0"/>
              <a:t>Actie 15 : Administratieve vereenvoudiging</a:t>
            </a:r>
            <a:endParaRPr lang="nl-BE" sz="3200" dirty="0"/>
          </a:p>
        </p:txBody>
      </p:sp>
      <p:sp>
        <p:nvSpPr>
          <p:cNvPr id="4099" name="Rectangle 3"/>
          <p:cNvSpPr>
            <a:spLocks noGrp="1" noChangeArrowheads="1"/>
          </p:cNvSpPr>
          <p:nvPr>
            <p:ph idx="1"/>
          </p:nvPr>
        </p:nvSpPr>
        <p:spPr/>
        <p:txBody>
          <a:bodyPr/>
          <a:lstStyle/>
          <a:p>
            <a:r>
              <a:rPr lang="nl-NL" dirty="0" smtClean="0"/>
              <a:t>Focus</a:t>
            </a:r>
          </a:p>
          <a:p>
            <a:pPr lvl="1"/>
            <a:endParaRPr lang="nl-NL" dirty="0" smtClean="0"/>
          </a:p>
          <a:p>
            <a:pPr lvl="1"/>
            <a:r>
              <a:rPr lang="nl-NL" dirty="0" smtClean="0"/>
              <a:t>Back2Work</a:t>
            </a:r>
          </a:p>
          <a:p>
            <a:pPr lvl="1"/>
            <a:endParaRPr lang="nl-NL" dirty="0" smtClean="0"/>
          </a:p>
          <a:p>
            <a:pPr lvl="1"/>
            <a:r>
              <a:rPr lang="fr-BE" dirty="0" err="1"/>
              <a:t>e</a:t>
            </a:r>
            <a:r>
              <a:rPr lang="fr-BE" dirty="0" err="1" smtClean="0"/>
              <a:t>lektronisch</a:t>
            </a:r>
            <a:r>
              <a:rPr lang="fr-BE" dirty="0" smtClean="0"/>
              <a:t> </a:t>
            </a:r>
            <a:r>
              <a:rPr lang="fr-BE" dirty="0" err="1" smtClean="0"/>
              <a:t>arbeidsongeschiktheidsattest</a:t>
            </a:r>
            <a:r>
              <a:rPr lang="fr-BE" dirty="0" smtClean="0"/>
              <a:t> (</a:t>
            </a:r>
            <a:r>
              <a:rPr lang="fr-BE" dirty="0" err="1" smtClean="0"/>
              <a:t>Mult-eMediatt</a:t>
            </a:r>
            <a:r>
              <a:rPr lang="fr-BE" dirty="0" smtClean="0"/>
              <a:t>)</a:t>
            </a:r>
          </a:p>
          <a:p>
            <a:pPr lvl="1"/>
            <a:endParaRPr lang="fr-BE" dirty="0" smtClean="0"/>
          </a:p>
          <a:p>
            <a:pPr lvl="1"/>
            <a:r>
              <a:rPr lang="nl-BE" dirty="0" err="1" smtClean="0"/>
              <a:t>MyCareNet</a:t>
            </a:r>
            <a:r>
              <a:rPr lang="nl-BE" dirty="0" smtClean="0"/>
              <a:t> </a:t>
            </a:r>
            <a:r>
              <a:rPr lang="nl-BE" dirty="0" err="1" smtClean="0"/>
              <a:t>eAttest</a:t>
            </a:r>
            <a:r>
              <a:rPr lang="nl-BE" dirty="0" smtClean="0"/>
              <a:t> </a:t>
            </a:r>
          </a:p>
          <a:p>
            <a:endParaRPr lang="nl-BE" dirty="0" smtClean="0"/>
          </a:p>
          <a:p>
            <a:endParaRPr lang="fr-BE" dirty="0" smtClean="0"/>
          </a:p>
          <a:p>
            <a:endParaRPr lang="nl-NL" dirty="0" smtClean="0"/>
          </a:p>
          <a:p>
            <a:pPr lvl="2"/>
            <a:endParaRPr lang="nl-BE" dirty="0" smtClean="0"/>
          </a:p>
          <a:p>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2"/>
          </p:nvPr>
        </p:nvSpPr>
        <p:spPr/>
        <p:txBody>
          <a:bodyPr/>
          <a:lstStyle/>
          <a:p>
            <a:r>
              <a:rPr lang="fr-FR" smtClean="0"/>
              <a:t>21/04/2018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59</a:t>
            </a:fld>
            <a:r>
              <a:rPr lang="fr-BE" smtClean="0"/>
              <a:t> -</a:t>
            </a:r>
            <a:endParaRPr lang="fr-BE" dirty="0"/>
          </a:p>
        </p:txBody>
      </p:sp>
    </p:spTree>
    <p:extLst>
      <p:ext uri="{BB962C8B-B14F-4D97-AF65-F5344CB8AC3E}">
        <p14:creationId xmlns:p14="http://schemas.microsoft.com/office/powerpoint/2010/main" val="493957373"/>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Roadmap eGezondheid 2015-2019</a:t>
            </a:r>
            <a:endParaRPr lang="fr-BE" dirty="0"/>
          </a:p>
        </p:txBody>
      </p:sp>
      <p:sp>
        <p:nvSpPr>
          <p:cNvPr id="14339" name="Content Placeholder 2"/>
          <p:cNvSpPr>
            <a:spLocks noGrp="1"/>
          </p:cNvSpPr>
          <p:nvPr>
            <p:ph idx="1"/>
          </p:nvPr>
        </p:nvSpPr>
        <p:spPr/>
        <p:txBody>
          <a:bodyPr>
            <a:normAutofit fontScale="92500"/>
          </a:bodyPr>
          <a:lstStyle/>
          <a:p>
            <a:r>
              <a:rPr lang="nl-BE" altLang="en-US" smtClean="0"/>
              <a:t>Principes</a:t>
            </a:r>
          </a:p>
          <a:p>
            <a:pPr lvl="1"/>
            <a:r>
              <a:rPr lang="nl-BE" altLang="en-US" smtClean="0"/>
              <a:t>samenwerking: coalition of the willing</a:t>
            </a:r>
          </a:p>
          <a:p>
            <a:pPr lvl="1"/>
            <a:r>
              <a:rPr lang="nl-BE" altLang="en-US" smtClean="0"/>
              <a:t>betrokkenheid van alle stakeholders</a:t>
            </a:r>
          </a:p>
          <a:p>
            <a:pPr lvl="1"/>
            <a:r>
              <a:rPr lang="nl-BE" altLang="en-US" smtClean="0"/>
              <a:t>responsabilisering van alle stakeholders</a:t>
            </a:r>
          </a:p>
          <a:p>
            <a:pPr lvl="1"/>
            <a:r>
              <a:rPr lang="nl-BE" altLang="en-US" smtClean="0"/>
              <a:t>betrouwbare basisdiensten en business continuity acties</a:t>
            </a:r>
            <a:endParaRPr lang="fr-BE" altLang="en-US" smtClean="0"/>
          </a:p>
          <a:p>
            <a:pPr lvl="1"/>
            <a:r>
              <a:rPr lang="nl-BE" altLang="en-US" smtClean="0"/>
              <a:t>vereenvoudiging waar mogelijk</a:t>
            </a:r>
          </a:p>
          <a:p>
            <a:pPr lvl="1"/>
            <a:r>
              <a:rPr lang="nl-BE" altLang="en-US" smtClean="0"/>
              <a:t>klemtoon op concrete resultaten eerder dan op eeuwigdurende discussies </a:t>
            </a:r>
          </a:p>
          <a:p>
            <a:pPr lvl="1"/>
            <a:r>
              <a:rPr lang="nl-BE" altLang="en-US" smtClean="0"/>
              <a:t>gestage vooruitgang door SMART doelstellingen en actiepunten</a:t>
            </a:r>
          </a:p>
          <a:p>
            <a:pPr lvl="1"/>
            <a:r>
              <a:rPr lang="nl-BE" altLang="en-US" smtClean="0"/>
              <a:t>multidisciplinaire aanpak, miv vorming en financiële aspecten</a:t>
            </a:r>
          </a:p>
          <a:p>
            <a:pPr lvl="1"/>
            <a:r>
              <a:rPr lang="nl-BE" altLang="en-US" smtClean="0"/>
              <a:t>basis voor synergiën noodzakelijk voor een kwalitatief hoogstaande en betaalbare gezondheidszorg</a:t>
            </a:r>
          </a:p>
          <a:p>
            <a:pPr lvl="2"/>
            <a:endParaRPr lang="nl-BE" altLang="en-US" dirty="0" smtClean="0"/>
          </a:p>
        </p:txBody>
      </p:sp>
      <p:sp>
        <p:nvSpPr>
          <p:cNvPr id="6" name="Date Placeholder 5"/>
          <p:cNvSpPr>
            <a:spLocks noGrp="1"/>
          </p:cNvSpPr>
          <p:nvPr>
            <p:ph type="dt" sz="half" idx="2"/>
          </p:nvPr>
        </p:nvSpPr>
        <p:spPr/>
        <p:txBody>
          <a:bodyPr/>
          <a:lstStyle/>
          <a:p>
            <a:r>
              <a:rPr lang="fr-FR" smtClean="0"/>
              <a:t>21/04/2018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6</a:t>
            </a:fld>
            <a:r>
              <a:rPr lang="fr-BE" smtClean="0"/>
              <a:t> -</a:t>
            </a:r>
            <a:endParaRPr lang="fr-BE" dirty="0"/>
          </a:p>
        </p:txBody>
      </p:sp>
    </p:spTree>
    <p:extLst>
      <p:ext uri="{BB962C8B-B14F-4D97-AF65-F5344CB8AC3E}">
        <p14:creationId xmlns:p14="http://schemas.microsoft.com/office/powerpoint/2010/main" val="280310275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Actie 15 : Back2Work</a:t>
            </a:r>
            <a:endParaRPr lang="nl-BE" dirty="0"/>
          </a:p>
        </p:txBody>
      </p:sp>
      <p:sp>
        <p:nvSpPr>
          <p:cNvPr id="4099" name="Rectangle 3"/>
          <p:cNvSpPr>
            <a:spLocks noGrp="1" noChangeArrowheads="1"/>
          </p:cNvSpPr>
          <p:nvPr>
            <p:ph idx="1"/>
          </p:nvPr>
        </p:nvSpPr>
        <p:spPr/>
        <p:txBody>
          <a:bodyPr/>
          <a:lstStyle/>
          <a:p>
            <a:r>
              <a:rPr lang="nl-NL" dirty="0" smtClean="0"/>
              <a:t>Back2work heeft tot doel re-integratie te bevorderen van de langdurig zieke werknemer die het overeengekomen werk niet meer kan uitvoeren door</a:t>
            </a:r>
          </a:p>
          <a:p>
            <a:pPr lvl="1"/>
            <a:r>
              <a:rPr lang="nl-NL" dirty="0" smtClean="0"/>
              <a:t>hem tijdelijk aangepast of ander werk aan te bieden in afwachting van het opnieuw uitoefenen van het overeengekomen werk</a:t>
            </a:r>
          </a:p>
          <a:p>
            <a:pPr lvl="1"/>
            <a:r>
              <a:rPr lang="nl-NL" dirty="0" smtClean="0"/>
              <a:t>hem definitief aangepast of ander werk te geven</a:t>
            </a:r>
          </a:p>
          <a:p>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2"/>
          </p:nvPr>
        </p:nvSpPr>
        <p:spPr/>
        <p:txBody>
          <a:bodyPr/>
          <a:lstStyle/>
          <a:p>
            <a:r>
              <a:rPr lang="fr-FR" smtClean="0"/>
              <a:t>21/04/2018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60</a:t>
            </a:fld>
            <a:r>
              <a:rPr lang="fr-BE" smtClean="0"/>
              <a:t> -</a:t>
            </a:r>
            <a:endParaRPr lang="fr-BE" dirty="0"/>
          </a:p>
        </p:txBody>
      </p:sp>
    </p:spTree>
    <p:extLst>
      <p:ext uri="{BB962C8B-B14F-4D97-AF65-F5344CB8AC3E}">
        <p14:creationId xmlns:p14="http://schemas.microsoft.com/office/powerpoint/2010/main" val="3415611535"/>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mtClean="0"/>
              <a:t>Actie 15 : Back2Work</a:t>
            </a:r>
            <a:endParaRPr lang="nl-BE" dirty="0"/>
          </a:p>
        </p:txBody>
      </p:sp>
      <p:sp>
        <p:nvSpPr>
          <p:cNvPr id="4099" name="Rectangle 3"/>
          <p:cNvSpPr>
            <a:spLocks noGrp="1" noChangeArrowheads="1"/>
          </p:cNvSpPr>
          <p:nvPr>
            <p:ph idx="1"/>
          </p:nvPr>
        </p:nvSpPr>
        <p:spPr/>
        <p:txBody>
          <a:bodyPr/>
          <a:lstStyle/>
          <a:p>
            <a:r>
              <a:rPr lang="nl-NL" dirty="0" err="1"/>
              <a:t>R</a:t>
            </a:r>
            <a:r>
              <a:rPr lang="nl-NL" dirty="0" err="1" smtClean="0"/>
              <a:t>eïntegratietraject</a:t>
            </a:r>
            <a:r>
              <a:rPr lang="nl-NL" dirty="0" smtClean="0"/>
              <a:t> wordt opgesteld in overleg tussen verschillende artsen</a:t>
            </a:r>
          </a:p>
          <a:p>
            <a:pPr lvl="1"/>
            <a:r>
              <a:rPr lang="nl-NL" dirty="0" smtClean="0"/>
              <a:t>behandelende arts</a:t>
            </a:r>
          </a:p>
          <a:p>
            <a:pPr lvl="1"/>
            <a:r>
              <a:rPr lang="nl-NL" dirty="0" smtClean="0"/>
              <a:t>controlearts van het ziekenfonds</a:t>
            </a:r>
          </a:p>
          <a:p>
            <a:pPr lvl="1"/>
            <a:r>
              <a:rPr lang="nl-NL" dirty="0" smtClean="0"/>
              <a:t>arbeidsarts</a:t>
            </a:r>
          </a:p>
          <a:p>
            <a:endParaRPr lang="nl-NL" dirty="0" smtClean="0"/>
          </a:p>
          <a:p>
            <a:r>
              <a:rPr lang="nl-NL" dirty="0" smtClean="0"/>
              <a:t>Hiervoor moet onder andere de elektronische communicatie tussen de verschillende partijen mogelijk gemaakt worden</a:t>
            </a:r>
          </a:p>
          <a:p>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2"/>
          </p:nvPr>
        </p:nvSpPr>
        <p:spPr/>
        <p:txBody>
          <a:bodyPr/>
          <a:lstStyle/>
          <a:p>
            <a:r>
              <a:rPr lang="fr-FR" smtClean="0"/>
              <a:t>21/04/2018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61</a:t>
            </a:fld>
            <a:r>
              <a:rPr lang="fr-BE" smtClean="0"/>
              <a:t> -</a:t>
            </a:r>
            <a:endParaRPr lang="fr-BE" dirty="0"/>
          </a:p>
        </p:txBody>
      </p:sp>
    </p:spTree>
    <p:extLst>
      <p:ext uri="{BB962C8B-B14F-4D97-AF65-F5344CB8AC3E}">
        <p14:creationId xmlns:p14="http://schemas.microsoft.com/office/powerpoint/2010/main" val="1454532122"/>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mtClean="0"/>
              <a:t>Actie 15 : Back2Work</a:t>
            </a:r>
            <a:endParaRPr lang="nl-BE" dirty="0"/>
          </a:p>
        </p:txBody>
      </p:sp>
      <p:sp>
        <p:nvSpPr>
          <p:cNvPr id="4099" name="Rectangle 3"/>
          <p:cNvSpPr>
            <a:spLocks noGrp="1" noChangeArrowheads="1"/>
          </p:cNvSpPr>
          <p:nvPr>
            <p:ph idx="1"/>
          </p:nvPr>
        </p:nvSpPr>
        <p:spPr/>
        <p:txBody>
          <a:bodyPr>
            <a:normAutofit lnSpcReduction="10000"/>
          </a:bodyPr>
          <a:lstStyle/>
          <a:p>
            <a:r>
              <a:rPr lang="nl-NL" dirty="0" smtClean="0"/>
              <a:t>Het </a:t>
            </a:r>
            <a:r>
              <a:rPr lang="nl-NL" dirty="0" err="1" smtClean="0">
                <a:solidFill>
                  <a:srgbClr val="087670"/>
                </a:solidFill>
              </a:rPr>
              <a:t>eHealth</a:t>
            </a:r>
            <a:r>
              <a:rPr lang="nl-NL" dirty="0" smtClean="0"/>
              <a:t>-platform zorgt voor de beveiligde omgeving waarin de communicatie tussen behandelende arts, arbeidsarts, adviserend arts en andere zorgverleners in alle vertrouwelijkheid kan plaatsvinden</a:t>
            </a:r>
          </a:p>
          <a:p>
            <a:pPr lvl="1"/>
            <a:r>
              <a:rPr lang="nl-NL" dirty="0" smtClean="0"/>
              <a:t>onder andere via zijn DAAS-</a:t>
            </a:r>
            <a:r>
              <a:rPr lang="nl-NL" dirty="0" err="1" smtClean="0"/>
              <a:t>webservice</a:t>
            </a:r>
            <a:r>
              <a:rPr lang="nl-NL" dirty="0" smtClean="0"/>
              <a:t> voor wat de identificatie betreft </a:t>
            </a:r>
          </a:p>
          <a:p>
            <a:pPr lvl="1"/>
            <a:r>
              <a:rPr lang="nl-NL" dirty="0" smtClean="0"/>
              <a:t>en via de </a:t>
            </a:r>
            <a:r>
              <a:rPr lang="nl-NL" dirty="0" err="1" smtClean="0">
                <a:solidFill>
                  <a:srgbClr val="087670"/>
                </a:solidFill>
              </a:rPr>
              <a:t>eHealth</a:t>
            </a:r>
            <a:r>
              <a:rPr lang="nl-NL" dirty="0" err="1" smtClean="0"/>
              <a:t>Box</a:t>
            </a:r>
            <a:r>
              <a:rPr lang="nl-NL" dirty="0" smtClean="0"/>
              <a:t> voor wat het communicatiekanaal betreft</a:t>
            </a:r>
          </a:p>
          <a:p>
            <a:r>
              <a:rPr lang="nl-NL" dirty="0"/>
              <a:t>Het project zit momenteel in een </a:t>
            </a:r>
            <a:r>
              <a:rPr lang="nl-NL" dirty="0" smtClean="0"/>
              <a:t>proeffase, de </a:t>
            </a:r>
            <a:r>
              <a:rPr lang="nl-NL" dirty="0" err="1"/>
              <a:t>webservice</a:t>
            </a:r>
            <a:r>
              <a:rPr lang="nl-NL" dirty="0"/>
              <a:t> staat nu in productie </a:t>
            </a:r>
            <a:r>
              <a:rPr lang="nl-NL" dirty="0" smtClean="0"/>
              <a:t>bij het </a:t>
            </a:r>
            <a:r>
              <a:rPr lang="nl-NL" dirty="0" smtClean="0">
                <a:solidFill>
                  <a:srgbClr val="087670"/>
                </a:solidFill>
              </a:rPr>
              <a:t>eHealth</a:t>
            </a:r>
            <a:r>
              <a:rPr lang="nl-NL" dirty="0"/>
              <a:t>-platform</a:t>
            </a:r>
            <a:r>
              <a:rPr lang="nl-NL" dirty="0" smtClean="0"/>
              <a:t> </a:t>
            </a:r>
            <a:r>
              <a:rPr lang="nl-NL" dirty="0"/>
              <a:t>en </a:t>
            </a:r>
            <a:r>
              <a:rPr lang="nl-NL" dirty="0" smtClean="0"/>
              <a:t>wordt geleidelijk opgenomen </a:t>
            </a:r>
            <a:r>
              <a:rPr lang="nl-NL" dirty="0"/>
              <a:t>in de verschillende medische </a:t>
            </a:r>
            <a:r>
              <a:rPr lang="nl-NL" dirty="0" smtClean="0"/>
              <a:t>softwarepakketten</a:t>
            </a:r>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2"/>
          </p:nvPr>
        </p:nvSpPr>
        <p:spPr/>
        <p:txBody>
          <a:bodyPr/>
          <a:lstStyle/>
          <a:p>
            <a:r>
              <a:rPr lang="fr-FR" smtClean="0"/>
              <a:t>21/04/2018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62</a:t>
            </a:fld>
            <a:r>
              <a:rPr lang="fr-BE" smtClean="0"/>
              <a:t> -</a:t>
            </a:r>
            <a:endParaRPr lang="fr-BE" dirty="0"/>
          </a:p>
        </p:txBody>
      </p:sp>
    </p:spTree>
    <p:extLst>
      <p:ext uri="{BB962C8B-B14F-4D97-AF65-F5344CB8AC3E}">
        <p14:creationId xmlns:p14="http://schemas.microsoft.com/office/powerpoint/2010/main" val="3359104214"/>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15 : </a:t>
            </a:r>
            <a:r>
              <a:rPr lang="fr-BE" smtClean="0"/>
              <a:t>Mult-eMediatt</a:t>
            </a:r>
            <a:endParaRPr lang="nl-BE" dirty="0"/>
          </a:p>
        </p:txBody>
      </p:sp>
      <p:sp>
        <p:nvSpPr>
          <p:cNvPr id="4099" name="Rectangle 3"/>
          <p:cNvSpPr>
            <a:spLocks noGrp="1" noChangeArrowheads="1"/>
          </p:cNvSpPr>
          <p:nvPr>
            <p:ph idx="1"/>
          </p:nvPr>
        </p:nvSpPr>
        <p:spPr/>
        <p:txBody>
          <a:bodyPr>
            <a:normAutofit fontScale="92500" lnSpcReduction="10000"/>
          </a:bodyPr>
          <a:lstStyle/>
          <a:p>
            <a:r>
              <a:rPr lang="nl-NL" dirty="0" smtClean="0"/>
              <a:t>Doel: versturen van het arbeidsongeschiktheidsattest, mits akkoord van de patiënt, vanuit de software van de huisarts naar de geïdentificeerde bestemmeling(en)</a:t>
            </a:r>
          </a:p>
          <a:p>
            <a:r>
              <a:rPr lang="nl-NL" dirty="0"/>
              <a:t>E</a:t>
            </a:r>
            <a:r>
              <a:rPr lang="nl-NL" dirty="0" smtClean="0"/>
              <a:t>erste fase van het project vanaf juni 2018 zal betrekking hebben op de arbeidsongeschiktheidsattesten bestemd voor</a:t>
            </a:r>
            <a:endParaRPr lang="fr-BE" dirty="0"/>
          </a:p>
          <a:p>
            <a:pPr lvl="1">
              <a:lnSpc>
                <a:spcPct val="120000"/>
              </a:lnSpc>
            </a:pPr>
            <a:r>
              <a:rPr lang="fr-BE" sz="2300" dirty="0"/>
              <a:t>MEDEX</a:t>
            </a:r>
          </a:p>
          <a:p>
            <a:pPr lvl="1">
              <a:lnSpc>
                <a:spcPct val="120000"/>
              </a:lnSpc>
            </a:pPr>
            <a:r>
              <a:rPr lang="fr-BE" sz="2300" dirty="0" err="1"/>
              <a:t>medische</a:t>
            </a:r>
            <a:r>
              <a:rPr lang="fr-BE" sz="2300" dirty="0"/>
              <a:t> </a:t>
            </a:r>
            <a:r>
              <a:rPr lang="fr-BE" sz="2300" dirty="0" err="1"/>
              <a:t>dienst</a:t>
            </a:r>
            <a:r>
              <a:rPr lang="fr-BE" sz="2300" dirty="0"/>
              <a:t> van HR RAIL</a:t>
            </a:r>
          </a:p>
          <a:p>
            <a:pPr lvl="1">
              <a:lnSpc>
                <a:spcPct val="120000"/>
              </a:lnSpc>
            </a:pPr>
            <a:r>
              <a:rPr lang="fr-BE" sz="2300" dirty="0" err="1"/>
              <a:t>medische</a:t>
            </a:r>
            <a:r>
              <a:rPr lang="fr-BE" sz="2300" dirty="0"/>
              <a:t> </a:t>
            </a:r>
            <a:r>
              <a:rPr lang="fr-BE" sz="2300" dirty="0" err="1"/>
              <a:t>dienst</a:t>
            </a:r>
            <a:r>
              <a:rPr lang="fr-BE" sz="2300" dirty="0"/>
              <a:t> van de </a:t>
            </a:r>
            <a:r>
              <a:rPr lang="fr-BE" sz="2300" dirty="0" err="1"/>
              <a:t>Politie</a:t>
            </a:r>
            <a:endParaRPr lang="fr-BE" sz="2300" dirty="0"/>
          </a:p>
          <a:p>
            <a:pPr lvl="1">
              <a:lnSpc>
                <a:spcPct val="120000"/>
              </a:lnSpc>
            </a:pPr>
            <a:r>
              <a:rPr lang="fr-BE" sz="2300" dirty="0" err="1"/>
              <a:t>medische</a:t>
            </a:r>
            <a:r>
              <a:rPr lang="fr-BE" sz="2300" dirty="0"/>
              <a:t> </a:t>
            </a:r>
            <a:r>
              <a:rPr lang="fr-BE" sz="2300" dirty="0" err="1"/>
              <a:t>diensten</a:t>
            </a:r>
            <a:r>
              <a:rPr lang="fr-BE" sz="2300" dirty="0"/>
              <a:t> die de </a:t>
            </a:r>
            <a:r>
              <a:rPr lang="fr-BE" sz="2300" dirty="0" err="1"/>
              <a:t>arbeidsongeschiktheden</a:t>
            </a:r>
            <a:r>
              <a:rPr lang="fr-BE" sz="2300" dirty="0"/>
              <a:t> </a:t>
            </a:r>
            <a:r>
              <a:rPr lang="fr-BE" sz="2300" dirty="0" err="1"/>
              <a:t>voor</a:t>
            </a:r>
            <a:r>
              <a:rPr lang="fr-BE" sz="2300" dirty="0"/>
              <a:t> de (</a:t>
            </a:r>
            <a:r>
              <a:rPr lang="fr-BE" sz="2300" dirty="0" err="1"/>
              <a:t>openbare</a:t>
            </a:r>
            <a:r>
              <a:rPr lang="fr-BE" sz="2300" dirty="0"/>
              <a:t> of privé) </a:t>
            </a:r>
            <a:r>
              <a:rPr lang="fr-BE" sz="2300" dirty="0" err="1"/>
              <a:t>werkgevers</a:t>
            </a:r>
            <a:r>
              <a:rPr lang="fr-BE" sz="2300" dirty="0"/>
              <a:t> </a:t>
            </a:r>
            <a:r>
              <a:rPr lang="fr-BE" sz="2300" dirty="0" err="1"/>
              <a:t>beheren</a:t>
            </a:r>
            <a:endParaRPr lang="fr-BE" sz="2300" dirty="0"/>
          </a:p>
          <a:p>
            <a:pPr lvl="1">
              <a:lnSpc>
                <a:spcPct val="120000"/>
              </a:lnSpc>
            </a:pPr>
            <a:r>
              <a:rPr lang="fr-BE" sz="2300" dirty="0" err="1"/>
              <a:t>ziekenfondsen</a:t>
            </a:r>
            <a:endParaRPr lang="fr-BE" sz="2300" dirty="0"/>
          </a:p>
          <a:p>
            <a:r>
              <a:rPr lang="fr-BE" dirty="0" err="1" smtClean="0"/>
              <a:t>Nadien</a:t>
            </a:r>
            <a:r>
              <a:rPr lang="fr-BE" dirty="0" smtClean="0"/>
              <a:t> </a:t>
            </a:r>
            <a:r>
              <a:rPr lang="fr-BE" dirty="0" err="1" smtClean="0"/>
              <a:t>uitbreiding</a:t>
            </a:r>
            <a:r>
              <a:rPr lang="fr-BE" dirty="0" smtClean="0"/>
              <a:t> </a:t>
            </a:r>
            <a:r>
              <a:rPr lang="fr-BE" dirty="0" err="1" smtClean="0"/>
              <a:t>naar</a:t>
            </a:r>
            <a:r>
              <a:rPr lang="fr-BE" dirty="0" smtClean="0"/>
              <a:t> </a:t>
            </a:r>
            <a:r>
              <a:rPr lang="fr-BE" dirty="0" err="1" smtClean="0"/>
              <a:t>alle</a:t>
            </a:r>
            <a:r>
              <a:rPr lang="fr-BE" dirty="0" smtClean="0"/>
              <a:t> </a:t>
            </a:r>
            <a:r>
              <a:rPr lang="fr-BE" dirty="0" err="1" smtClean="0"/>
              <a:t>werkgevers</a:t>
            </a:r>
            <a:r>
              <a:rPr lang="fr-BE" dirty="0" smtClean="0"/>
              <a:t> en </a:t>
            </a:r>
            <a:r>
              <a:rPr lang="fr-BE" dirty="0" err="1" smtClean="0"/>
              <a:t>scholen</a:t>
            </a:r>
            <a:endParaRPr lang="fr-BE" dirty="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2"/>
          </p:nvPr>
        </p:nvSpPr>
        <p:spPr/>
        <p:txBody>
          <a:bodyPr/>
          <a:lstStyle/>
          <a:p>
            <a:r>
              <a:rPr lang="fr-FR" smtClean="0"/>
              <a:t>21/04/2018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63</a:t>
            </a:fld>
            <a:r>
              <a:rPr lang="fr-BE" smtClean="0"/>
              <a:t> -</a:t>
            </a:r>
            <a:endParaRPr lang="fr-BE" dirty="0"/>
          </a:p>
        </p:txBody>
      </p:sp>
    </p:spTree>
    <p:extLst>
      <p:ext uri="{BB962C8B-B14F-4D97-AF65-F5344CB8AC3E}">
        <p14:creationId xmlns:p14="http://schemas.microsoft.com/office/powerpoint/2010/main" val="2336962250"/>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15 : </a:t>
            </a:r>
            <a:r>
              <a:rPr lang="fr-BE" smtClean="0"/>
              <a:t>Mult-eMediatt</a:t>
            </a:r>
            <a:endParaRPr lang="nl-BE" dirty="0"/>
          </a:p>
        </p:txBody>
      </p:sp>
      <p:sp>
        <p:nvSpPr>
          <p:cNvPr id="4099" name="Rectangle 3"/>
          <p:cNvSpPr>
            <a:spLocks noGrp="1" noChangeArrowheads="1"/>
          </p:cNvSpPr>
          <p:nvPr>
            <p:ph idx="1"/>
          </p:nvPr>
        </p:nvSpPr>
        <p:spPr/>
        <p:txBody>
          <a:bodyPr>
            <a:normAutofit fontScale="92500" lnSpcReduction="10000"/>
          </a:bodyPr>
          <a:lstStyle/>
          <a:p>
            <a:r>
              <a:rPr lang="nl-NL" dirty="0" smtClean="0"/>
              <a:t>In eerste fase kunnen enkel de softwarepakketten van de huisartsen van deze mogelijkheid gebruik maken</a:t>
            </a:r>
          </a:p>
          <a:p>
            <a:r>
              <a:rPr lang="nl-NL" dirty="0" smtClean="0"/>
              <a:t>Na akkoord van de patiënt over het principe van het elektronisch versturen van het arbeidsongeschiktheids-attest krijgt de huisarts in zijn softwarepakket</a:t>
            </a:r>
          </a:p>
          <a:p>
            <a:pPr lvl="1"/>
            <a:r>
              <a:rPr lang="nl-NL" dirty="0" smtClean="0"/>
              <a:t>de lijst met de bestemmelingen van een arbeidsongeschiktheidsattest die werden geïdentificeerd na raadpleging van de authentieke bronnen</a:t>
            </a:r>
          </a:p>
          <a:p>
            <a:pPr lvl="1"/>
            <a:r>
              <a:rPr lang="nl-NL" dirty="0" smtClean="0"/>
              <a:t>het verzendingskanaal voor elk van hen</a:t>
            </a:r>
          </a:p>
          <a:p>
            <a:pPr lvl="1"/>
            <a:r>
              <a:rPr lang="nl-NL" dirty="0" smtClean="0"/>
              <a:t>het te gebruiken model van attest</a:t>
            </a:r>
          </a:p>
          <a:p>
            <a:r>
              <a:rPr lang="nl-NL" dirty="0" smtClean="0"/>
              <a:t>De burger/patiënt krijgt in zijn elektronische brievenbus </a:t>
            </a:r>
            <a:r>
              <a:rPr lang="nl-NL" dirty="0" err="1" smtClean="0"/>
              <a:t>eBox</a:t>
            </a:r>
            <a:r>
              <a:rPr lang="nl-NL" dirty="0" smtClean="0"/>
              <a:t> de lijst met de instanties waarnaar het attest werd gerouteerd</a:t>
            </a:r>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2"/>
          </p:nvPr>
        </p:nvSpPr>
        <p:spPr/>
        <p:txBody>
          <a:bodyPr/>
          <a:lstStyle/>
          <a:p>
            <a:r>
              <a:rPr lang="fr-FR" smtClean="0"/>
              <a:t>21/04/2018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64</a:t>
            </a:fld>
            <a:r>
              <a:rPr lang="fr-BE" smtClean="0"/>
              <a:t> -</a:t>
            </a:r>
            <a:endParaRPr lang="fr-BE" dirty="0"/>
          </a:p>
        </p:txBody>
      </p:sp>
    </p:spTree>
    <p:extLst>
      <p:ext uri="{BB962C8B-B14F-4D97-AF65-F5344CB8AC3E}">
        <p14:creationId xmlns:p14="http://schemas.microsoft.com/office/powerpoint/2010/main" val="1263446288"/>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mtClean="0"/>
              <a:t>Actie 15 : </a:t>
            </a:r>
            <a:r>
              <a:rPr lang="fr-BE" smtClean="0"/>
              <a:t>Mult-eMediatt</a:t>
            </a:r>
            <a:endParaRPr lang="nl-BE" dirty="0"/>
          </a:p>
        </p:txBody>
      </p:sp>
      <p:sp>
        <p:nvSpPr>
          <p:cNvPr id="7" name="Date Placeholder 6"/>
          <p:cNvSpPr>
            <a:spLocks noGrp="1"/>
          </p:cNvSpPr>
          <p:nvPr>
            <p:ph type="dt" sz="half" idx="2"/>
          </p:nvPr>
        </p:nvSpPr>
        <p:spPr/>
        <p:txBody>
          <a:bodyPr/>
          <a:lstStyle/>
          <a:p>
            <a:r>
              <a:rPr lang="fr-FR" smtClean="0"/>
              <a:t>21/04/2018</a:t>
            </a:r>
            <a:endParaRPr lang="fr-BE" dirty="0"/>
          </a:p>
        </p:txBody>
      </p:sp>
      <p:pic>
        <p:nvPicPr>
          <p:cNvPr id="12" name="Content Placeholder 11"/>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2593067" y="1052513"/>
            <a:ext cx="3957865" cy="5256212"/>
          </a:xfrm>
          <a:prstGeom prst="rect">
            <a:avLst/>
          </a:prstGeom>
        </p:spPr>
      </p:pic>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65</a:t>
            </a:fld>
            <a:r>
              <a:rPr lang="fr-BE" smtClean="0"/>
              <a:t> -</a:t>
            </a:r>
            <a:endParaRPr lang="fr-BE" dirty="0"/>
          </a:p>
        </p:txBody>
      </p:sp>
    </p:spTree>
    <p:extLst>
      <p:ext uri="{BB962C8B-B14F-4D97-AF65-F5344CB8AC3E}">
        <p14:creationId xmlns:p14="http://schemas.microsoft.com/office/powerpoint/2010/main" val="3661740204"/>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mtClean="0"/>
              <a:t>Actie 15 : </a:t>
            </a:r>
            <a:r>
              <a:rPr lang="fr-BE" smtClean="0"/>
              <a:t>Mult-eMediatt</a:t>
            </a:r>
            <a:endParaRPr lang="nl-BE" dirty="0"/>
          </a:p>
        </p:txBody>
      </p:sp>
      <p:sp>
        <p:nvSpPr>
          <p:cNvPr id="7" name="Date Placeholder 6"/>
          <p:cNvSpPr>
            <a:spLocks noGrp="1"/>
          </p:cNvSpPr>
          <p:nvPr>
            <p:ph type="dt" sz="half" idx="2"/>
          </p:nvPr>
        </p:nvSpPr>
        <p:spPr/>
        <p:txBody>
          <a:bodyPr/>
          <a:lstStyle/>
          <a:p>
            <a:r>
              <a:rPr lang="fr-FR" smtClean="0"/>
              <a:t>21/04/2018</a:t>
            </a:r>
            <a:endParaRPr lang="fr-BE" dirty="0"/>
          </a:p>
        </p:txBody>
      </p:sp>
      <p:pic>
        <p:nvPicPr>
          <p:cNvPr id="11" name="Content Placeholder 10"/>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3039811" y="1052513"/>
            <a:ext cx="3064378" cy="5256212"/>
          </a:xfrm>
          <a:prstGeom prst="rect">
            <a:avLst/>
          </a:prstGeom>
        </p:spPr>
      </p:pic>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66</a:t>
            </a:fld>
            <a:r>
              <a:rPr lang="fr-BE" smtClean="0"/>
              <a:t> -</a:t>
            </a:r>
            <a:endParaRPr lang="fr-BE" dirty="0"/>
          </a:p>
        </p:txBody>
      </p:sp>
    </p:spTree>
    <p:extLst>
      <p:ext uri="{BB962C8B-B14F-4D97-AF65-F5344CB8AC3E}">
        <p14:creationId xmlns:p14="http://schemas.microsoft.com/office/powerpoint/2010/main" val="2920114037"/>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mtClean="0"/>
              <a:t>Actie 15 : MyCareNet eAttest </a:t>
            </a:r>
            <a:endParaRPr lang="fr-BE" dirty="0"/>
          </a:p>
        </p:txBody>
      </p:sp>
      <p:sp>
        <p:nvSpPr>
          <p:cNvPr id="3" name="Content Placeholder 2"/>
          <p:cNvSpPr>
            <a:spLocks noGrp="1"/>
          </p:cNvSpPr>
          <p:nvPr>
            <p:ph idx="1"/>
          </p:nvPr>
        </p:nvSpPr>
        <p:spPr/>
        <p:txBody>
          <a:bodyPr>
            <a:normAutofit/>
          </a:bodyPr>
          <a:lstStyle/>
          <a:p>
            <a:r>
              <a:rPr lang="nl-NL" dirty="0"/>
              <a:t>B</a:t>
            </a:r>
            <a:r>
              <a:rPr lang="nl-NL" dirty="0" smtClean="0"/>
              <a:t>eveiligde elektronische gegevensuitwisseling van gestructureerde informatie tussen de professionele zorgverleners en de ziekenfondsen bij het aanbieden van diensten met toegevoegde waarde</a:t>
            </a:r>
          </a:p>
          <a:p>
            <a:pPr lvl="1"/>
            <a:r>
              <a:rPr lang="nl-NL" dirty="0" smtClean="0"/>
              <a:t>biedt aan zorgverleners de mogelijkheid om hun getuigschriften voor verstrekte hulp op elektronische wijze door te sturen naar de verzekeringsinstellingen voor de patiënten die niet tot het derde-betalerssysteem behoren</a:t>
            </a:r>
          </a:p>
          <a:p>
            <a:pPr lvl="1"/>
            <a:r>
              <a:rPr lang="nl-NL" dirty="0" smtClean="0"/>
              <a:t>initieel is de dienst enkel beschikbaar zijn voor huisartsen en hun volmachthebbers</a:t>
            </a:r>
          </a:p>
          <a:p>
            <a:pPr lvl="1"/>
            <a:endParaRPr lang="nl-NL" dirty="0" smtClean="0"/>
          </a:p>
          <a:p>
            <a:endParaRPr lang="nl-NL" dirty="0" smtClean="0"/>
          </a:p>
          <a:p>
            <a:endParaRPr lang="fr-BE" dirty="0"/>
          </a:p>
        </p:txBody>
      </p:sp>
      <p:sp>
        <p:nvSpPr>
          <p:cNvPr id="8" name="Date Placeholder 7"/>
          <p:cNvSpPr>
            <a:spLocks noGrp="1"/>
          </p:cNvSpPr>
          <p:nvPr>
            <p:ph type="dt" sz="half" idx="2"/>
          </p:nvPr>
        </p:nvSpPr>
        <p:spPr/>
        <p:txBody>
          <a:bodyPr/>
          <a:lstStyle/>
          <a:p>
            <a:r>
              <a:rPr lang="fr-FR" smtClean="0"/>
              <a:t>21/04/2018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67</a:t>
            </a:fld>
            <a:r>
              <a:rPr lang="fr-BE" smtClean="0"/>
              <a:t> -</a:t>
            </a:r>
            <a:endParaRPr lang="fr-BE" dirty="0"/>
          </a:p>
        </p:txBody>
      </p:sp>
    </p:spTree>
    <p:extLst>
      <p:ext uri="{BB962C8B-B14F-4D97-AF65-F5344CB8AC3E}">
        <p14:creationId xmlns:p14="http://schemas.microsoft.com/office/powerpoint/2010/main" val="240884802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nl-BE" dirty="0" smtClean="0"/>
              <a:t>Actie 17: </a:t>
            </a:r>
            <a:r>
              <a:rPr lang="nl-BE" dirty="0" err="1" smtClean="0">
                <a:solidFill>
                  <a:srgbClr val="087670"/>
                </a:solidFill>
              </a:rPr>
              <a:t>eHealth</a:t>
            </a:r>
            <a:r>
              <a:rPr lang="nl-BE" dirty="0" err="1" smtClean="0"/>
              <a:t>Box</a:t>
            </a:r>
            <a:endParaRPr lang="nl-BE" dirty="0"/>
          </a:p>
        </p:txBody>
      </p:sp>
      <p:sp>
        <p:nvSpPr>
          <p:cNvPr id="4099" name="Rectangle 3"/>
          <p:cNvSpPr>
            <a:spLocks noGrp="1" noChangeArrowheads="1"/>
          </p:cNvSpPr>
          <p:nvPr>
            <p:ph idx="1"/>
          </p:nvPr>
        </p:nvSpPr>
        <p:spPr/>
        <p:txBody>
          <a:bodyPr>
            <a:normAutofit fontScale="92500" lnSpcReduction="10000"/>
          </a:bodyPr>
          <a:lstStyle/>
          <a:p>
            <a:r>
              <a:rPr lang="nl-BE" dirty="0" smtClean="0"/>
              <a:t>Doelstellingen 2019</a:t>
            </a:r>
          </a:p>
          <a:p>
            <a:pPr lvl="1"/>
            <a:r>
              <a:rPr lang="nl-BE" dirty="0" smtClean="0"/>
              <a:t>veralgemeend gebruik van de </a:t>
            </a:r>
            <a:r>
              <a:rPr lang="nl-BE" dirty="0" err="1" smtClean="0">
                <a:solidFill>
                  <a:srgbClr val="087670"/>
                </a:solidFill>
              </a:rPr>
              <a:t>eHealth</a:t>
            </a:r>
            <a:r>
              <a:rPr lang="nl-BE" dirty="0" err="1" smtClean="0"/>
              <a:t>Box</a:t>
            </a:r>
            <a:r>
              <a:rPr lang="nl-BE" dirty="0" smtClean="0"/>
              <a:t> en van de gegevens van de zorgverstrekkers die in </a:t>
            </a:r>
            <a:r>
              <a:rPr lang="nl-BE" dirty="0" err="1" smtClean="0"/>
              <a:t>CoBRHA</a:t>
            </a:r>
            <a:r>
              <a:rPr lang="nl-BE" dirty="0" smtClean="0"/>
              <a:t> beschikbaar zijn</a:t>
            </a:r>
          </a:p>
          <a:p>
            <a:pPr lvl="1"/>
            <a:r>
              <a:rPr lang="nl-BE" dirty="0" smtClean="0"/>
              <a:t>een veilige elektronische communicatie van medische en vertrouwelijke gegevens tussen de actoren in de gezondheidszorg mogelijk maken</a:t>
            </a:r>
          </a:p>
          <a:p>
            <a:pPr lvl="1"/>
            <a:r>
              <a:rPr lang="nl-BE" dirty="0" smtClean="0"/>
              <a:t>ontwikkeling en onderhoud van een gezamenlijke databank met de gegevens van de zorgactoren en verzorgingsinstellingen </a:t>
            </a:r>
          </a:p>
          <a:p>
            <a:pPr lvl="1"/>
            <a:r>
              <a:rPr lang="nl-BE" dirty="0" smtClean="0"/>
              <a:t>de zorgactoren in de mogelijkheid stellen om bepaalde gegevens zelf te raadplegen en aan te passen/aan te vullen</a:t>
            </a:r>
          </a:p>
          <a:p>
            <a:pPr lvl="2"/>
            <a:r>
              <a:rPr lang="nl-BE" dirty="0" err="1" smtClean="0"/>
              <a:t>addressbook</a:t>
            </a:r>
            <a:r>
              <a:rPr lang="nl-BE" dirty="0" smtClean="0"/>
              <a:t> (databank </a:t>
            </a:r>
            <a:r>
              <a:rPr lang="nl-BE" dirty="0" err="1" smtClean="0"/>
              <a:t>CoBRHA</a:t>
            </a:r>
            <a:r>
              <a:rPr lang="nl-BE" dirty="0" smtClean="0"/>
              <a:t>)</a:t>
            </a:r>
          </a:p>
          <a:p>
            <a:pPr lvl="2"/>
            <a:r>
              <a:rPr lang="nl-BE" dirty="0" smtClean="0"/>
              <a:t>uniek loket van de zorgverstrekker</a:t>
            </a:r>
          </a:p>
          <a:p>
            <a:pPr lvl="1"/>
            <a:endParaRPr lang="nl-BE" dirty="0" smtClean="0"/>
          </a:p>
          <a:p>
            <a:r>
              <a:rPr lang="nl-BE" dirty="0" smtClean="0"/>
              <a:t>Verantwoordelijke organisatie: </a:t>
            </a:r>
            <a:r>
              <a:rPr lang="nl-BE" dirty="0" smtClean="0">
                <a:solidFill>
                  <a:srgbClr val="087670"/>
                </a:solidFill>
              </a:rPr>
              <a:t>eHealth</a:t>
            </a:r>
            <a:r>
              <a:rPr lang="nl-BE" dirty="0" smtClean="0"/>
              <a:t>-platform en FOD Volksgezondheid</a:t>
            </a:r>
          </a:p>
          <a:p>
            <a:pPr lvl="1"/>
            <a:endParaRPr lang="nl-BE" dirty="0" smtClean="0"/>
          </a:p>
          <a:p>
            <a:pPr lvl="1"/>
            <a:endParaRPr lang="nl-BE" dirty="0" smtClean="0"/>
          </a:p>
          <a:p>
            <a:pPr lvl="1"/>
            <a:endParaRPr lang="nl-BE" dirty="0" smtClean="0"/>
          </a:p>
          <a:p>
            <a:pPr lvl="1"/>
            <a:endParaRPr lang="nl-BE" dirty="0" smtClean="0">
              <a:sym typeface="Arial" charset="0"/>
            </a:endParaRPr>
          </a:p>
          <a:p>
            <a:endParaRPr lang="nl-BE" dirty="0" smtClean="0"/>
          </a:p>
          <a:p>
            <a:endParaRPr lang="nl-BE" dirty="0"/>
          </a:p>
        </p:txBody>
      </p:sp>
      <p:sp>
        <p:nvSpPr>
          <p:cNvPr id="6" name="Date Placeholder 5"/>
          <p:cNvSpPr>
            <a:spLocks noGrp="1"/>
          </p:cNvSpPr>
          <p:nvPr>
            <p:ph type="dt" sz="half" idx="2"/>
          </p:nvPr>
        </p:nvSpPr>
        <p:spPr/>
        <p:txBody>
          <a:bodyPr/>
          <a:lstStyle/>
          <a:p>
            <a:r>
              <a:rPr lang="fr-FR" smtClean="0"/>
              <a:t>21/04/2018</a:t>
            </a:r>
            <a:endParaRPr lang="fr-BE" dirty="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68</a:t>
            </a:fld>
            <a:r>
              <a:rPr lang="fr-BE" smtClean="0"/>
              <a:t> -</a:t>
            </a:r>
            <a:endParaRPr lang="fr-BE" dirty="0"/>
          </a:p>
        </p:txBody>
      </p:sp>
    </p:spTree>
    <p:extLst>
      <p:ext uri="{BB962C8B-B14F-4D97-AF65-F5344CB8AC3E}">
        <p14:creationId xmlns:p14="http://schemas.microsoft.com/office/powerpoint/2010/main" val="1269372161"/>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t>Actie 17: </a:t>
            </a:r>
            <a:r>
              <a:rPr lang="nl-BE" dirty="0" err="1" smtClean="0">
                <a:solidFill>
                  <a:srgbClr val="087670"/>
                </a:solidFill>
              </a:rPr>
              <a:t>eHealth</a:t>
            </a:r>
            <a:r>
              <a:rPr lang="nl-BE" dirty="0" err="1" smtClean="0"/>
              <a:t>Box</a:t>
            </a:r>
            <a:endParaRPr lang="nl-BE" dirty="0"/>
          </a:p>
        </p:txBody>
      </p:sp>
      <p:sp>
        <p:nvSpPr>
          <p:cNvPr id="4099" name="Rectangle 3"/>
          <p:cNvSpPr>
            <a:spLocks noGrp="1" noChangeArrowheads="1"/>
          </p:cNvSpPr>
          <p:nvPr>
            <p:ph idx="1"/>
          </p:nvPr>
        </p:nvSpPr>
        <p:spPr/>
        <p:txBody>
          <a:bodyPr/>
          <a:lstStyle/>
          <a:p>
            <a:pPr lvl="1"/>
            <a:endParaRPr lang="nl-BE" dirty="0" smtClean="0"/>
          </a:p>
          <a:p>
            <a:pPr lvl="1"/>
            <a:endParaRPr lang="nl-BE" dirty="0" smtClean="0"/>
          </a:p>
          <a:p>
            <a:pPr lvl="1"/>
            <a:endParaRPr lang="nl-BE" dirty="0" smtClean="0"/>
          </a:p>
          <a:p>
            <a:pPr lvl="1"/>
            <a:endParaRPr lang="nl-BE" dirty="0" smtClean="0">
              <a:sym typeface="Arial" charset="0"/>
            </a:endParaRPr>
          </a:p>
          <a:p>
            <a:endParaRPr lang="nl-BE" dirty="0" smtClean="0"/>
          </a:p>
          <a:p>
            <a:endParaRPr lang="nl-BE" dirty="0"/>
          </a:p>
        </p:txBody>
      </p:sp>
      <p:sp>
        <p:nvSpPr>
          <p:cNvPr id="7" name="Date Placeholder 6"/>
          <p:cNvSpPr>
            <a:spLocks noGrp="1"/>
          </p:cNvSpPr>
          <p:nvPr>
            <p:ph type="dt" sz="half" idx="2"/>
          </p:nvPr>
        </p:nvSpPr>
        <p:spPr/>
        <p:txBody>
          <a:bodyPr/>
          <a:lstStyle/>
          <a:p>
            <a:r>
              <a:rPr lang="fr-FR" smtClean="0"/>
              <a:t>21/04/2018</a:t>
            </a:r>
            <a:endParaRPr lang="fr-BE" dirty="0"/>
          </a:p>
        </p:txBody>
      </p:sp>
      <p:sp>
        <p:nvSpPr>
          <p:cNvPr id="2" name="TextBox 1"/>
          <p:cNvSpPr txBox="1"/>
          <p:nvPr/>
        </p:nvSpPr>
        <p:spPr>
          <a:xfrm>
            <a:off x="6156176" y="5949280"/>
            <a:ext cx="1584176" cy="276999"/>
          </a:xfrm>
          <a:prstGeom prst="rect">
            <a:avLst/>
          </a:prstGeom>
          <a:noFill/>
        </p:spPr>
        <p:txBody>
          <a:bodyPr wrap="square" rtlCol="0">
            <a:spAutoFit/>
          </a:bodyPr>
          <a:lstStyle/>
          <a:p>
            <a:pPr algn="r"/>
            <a:r>
              <a:rPr lang="fr-BE" sz="1200" dirty="0" err="1">
                <a:solidFill>
                  <a:schemeClr val="tx1">
                    <a:lumMod val="65000"/>
                    <a:lumOff val="35000"/>
                  </a:schemeClr>
                </a:solidFill>
              </a:rPr>
              <a:t>c</a:t>
            </a:r>
            <a:r>
              <a:rPr lang="fr-BE" sz="1200" dirty="0" err="1" smtClean="0">
                <a:solidFill>
                  <a:schemeClr val="tx1">
                    <a:lumMod val="65000"/>
                    <a:lumOff val="35000"/>
                  </a:schemeClr>
                </a:solidFill>
              </a:rPr>
              <a:t>ijfers</a:t>
            </a:r>
            <a:r>
              <a:rPr lang="fr-BE" sz="1200" dirty="0" smtClean="0">
                <a:solidFill>
                  <a:schemeClr val="tx1">
                    <a:lumMod val="65000"/>
                    <a:lumOff val="35000"/>
                  </a:schemeClr>
                </a:solidFill>
              </a:rPr>
              <a:t> op 16/04/2018</a:t>
            </a:r>
            <a:endParaRPr lang="fr-BE" sz="1200" dirty="0">
              <a:solidFill>
                <a:schemeClr val="tx1">
                  <a:lumMod val="65000"/>
                  <a:lumOff val="35000"/>
                </a:schemeClr>
              </a:solidFill>
            </a:endParaRPr>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69</a:t>
            </a:fld>
            <a:r>
              <a:rPr lang="fr-BE" smtClean="0"/>
              <a:t> -</a:t>
            </a:r>
            <a:endParaRPr lang="fr-BE" dirty="0"/>
          </a:p>
        </p:txBody>
      </p:sp>
      <p:pic>
        <p:nvPicPr>
          <p:cNvPr id="10" name="Picture 9" descr="2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980728"/>
            <a:ext cx="6859588" cy="5001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459615"/>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Veranderingsbeheer: Nexus-effect</a:t>
            </a:r>
            <a:endParaRPr lang="nl-BE" dirty="0"/>
          </a:p>
        </p:txBody>
      </p:sp>
      <p:sp>
        <p:nvSpPr>
          <p:cNvPr id="6" name="Date Placeholder 5"/>
          <p:cNvSpPr>
            <a:spLocks noGrp="1"/>
          </p:cNvSpPr>
          <p:nvPr>
            <p:ph type="dt" sz="half" idx="2"/>
          </p:nvPr>
        </p:nvSpPr>
        <p:spPr/>
        <p:txBody>
          <a:bodyPr/>
          <a:lstStyle/>
          <a:p>
            <a:r>
              <a:rPr lang="fr-FR" smtClean="0"/>
              <a:t>21/04/2018</a:t>
            </a:r>
            <a:endParaRPr lang="fr-BE" dirty="0"/>
          </a:p>
        </p:txBody>
      </p:sp>
      <p:pic>
        <p:nvPicPr>
          <p:cNvPr id="15364" name="Picture 4"/>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4198" y="1052736"/>
            <a:ext cx="5922138" cy="5174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5" name="TextBox 6"/>
          <p:cNvSpPr txBox="1">
            <a:spLocks noChangeArrowheads="1"/>
          </p:cNvSpPr>
          <p:nvPr/>
        </p:nvSpPr>
        <p:spPr bwMode="auto">
          <a:xfrm>
            <a:off x="6732240" y="5926477"/>
            <a:ext cx="2090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nl-BE" altLang="fr-FR" sz="1400" dirty="0">
                <a:latin typeface="Calibri" pitchFamily="34" charset="0"/>
              </a:rPr>
              <a:t>Bron: MIT Sloan</a:t>
            </a:r>
            <a:endParaRPr lang="en-US" altLang="fr-FR" sz="1400" dirty="0">
              <a:latin typeface="Calibri" pitchFamily="34" charset="0"/>
            </a:endParaRPr>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7</a:t>
            </a:fld>
            <a:r>
              <a:rPr lang="fr-BE" smtClean="0"/>
              <a:t> -</a:t>
            </a:r>
            <a:endParaRPr lang="fr-BE" dirty="0"/>
          </a:p>
        </p:txBody>
      </p:sp>
    </p:spTree>
    <p:extLst>
      <p:ext uri="{BB962C8B-B14F-4D97-AF65-F5344CB8AC3E}">
        <p14:creationId xmlns:p14="http://schemas.microsoft.com/office/powerpoint/2010/main" val="141828386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Actie 17: </a:t>
            </a:r>
            <a:r>
              <a:rPr lang="nl-BE" dirty="0" err="1" smtClean="0">
                <a:solidFill>
                  <a:srgbClr val="087670"/>
                </a:solidFill>
              </a:rPr>
              <a:t>eHealth</a:t>
            </a:r>
            <a:r>
              <a:rPr lang="nl-BE" dirty="0" err="1" smtClean="0"/>
              <a:t>Box</a:t>
            </a:r>
            <a:endParaRPr lang="nl-BE" dirty="0"/>
          </a:p>
        </p:txBody>
      </p:sp>
      <p:sp>
        <p:nvSpPr>
          <p:cNvPr id="3" name="Content Placeholder 2"/>
          <p:cNvSpPr>
            <a:spLocks noGrp="1"/>
          </p:cNvSpPr>
          <p:nvPr>
            <p:ph idx="1"/>
          </p:nvPr>
        </p:nvSpPr>
        <p:spPr/>
        <p:txBody>
          <a:bodyPr>
            <a:normAutofit/>
          </a:bodyPr>
          <a:lstStyle/>
          <a:p>
            <a:r>
              <a:rPr lang="nl-BE" dirty="0" smtClean="0"/>
              <a:t>Adresboek</a:t>
            </a:r>
          </a:p>
          <a:p>
            <a:pPr lvl="1"/>
            <a:r>
              <a:rPr lang="nl-BE" dirty="0" smtClean="0"/>
              <a:t>laat toe aan iedere verzender van een bericht bestemd voor een zorgverlener te bepalen welk type kanaal daartoe het meest geschikt is alsook de nuttige gegevens</a:t>
            </a:r>
          </a:p>
          <a:p>
            <a:pPr lvl="2"/>
            <a:r>
              <a:rPr lang="nl-BE" dirty="0" smtClean="0"/>
              <a:t>voor een mededeling van medische gegevens &gt; verplicht gebruik van </a:t>
            </a:r>
            <a:r>
              <a:rPr lang="nl-BE" dirty="0" err="1" smtClean="0">
                <a:solidFill>
                  <a:srgbClr val="087670"/>
                </a:solidFill>
              </a:rPr>
              <a:t>eHealth</a:t>
            </a:r>
            <a:r>
              <a:rPr lang="nl-BE" dirty="0" err="1" smtClean="0"/>
              <a:t>Box</a:t>
            </a:r>
            <a:endParaRPr lang="nl-BE" dirty="0" smtClean="0"/>
          </a:p>
          <a:p>
            <a:pPr lvl="2"/>
            <a:r>
              <a:rPr lang="nl-BE" dirty="0" smtClean="0"/>
              <a:t>voor een administratieve mededeling (stage, erkenning, …) &gt; mogelijkheid om een gewoon e-mailadres te gebruiken en als geen enkel gegeven beschikbaar is &gt; verzending via de post (papier)</a:t>
            </a:r>
          </a:p>
          <a:p>
            <a:pPr lvl="2"/>
            <a:r>
              <a:rPr lang="nl-BE" dirty="0" smtClean="0"/>
              <a:t>beschikbare gegevens in adresboek zijn afkomstig van </a:t>
            </a:r>
            <a:r>
              <a:rPr lang="nl-BE" dirty="0" err="1" smtClean="0"/>
              <a:t>CoBRHA</a:t>
            </a:r>
            <a:endParaRPr lang="nl-BE" dirty="0" smtClean="0"/>
          </a:p>
        </p:txBody>
      </p:sp>
      <p:sp>
        <p:nvSpPr>
          <p:cNvPr id="8" name="Date Placeholder 7"/>
          <p:cNvSpPr>
            <a:spLocks noGrp="1"/>
          </p:cNvSpPr>
          <p:nvPr>
            <p:ph type="dt" sz="half" idx="2"/>
          </p:nvPr>
        </p:nvSpPr>
        <p:spPr/>
        <p:txBody>
          <a:bodyPr/>
          <a:lstStyle/>
          <a:p>
            <a:r>
              <a:rPr lang="fr-FR" smtClean="0"/>
              <a:t>21/04/2018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70</a:t>
            </a:fld>
            <a:r>
              <a:rPr lang="fr-BE" smtClean="0"/>
              <a:t> -</a:t>
            </a:r>
            <a:endParaRPr lang="fr-BE" dirty="0"/>
          </a:p>
        </p:txBody>
      </p:sp>
    </p:spTree>
    <p:extLst>
      <p:ext uri="{BB962C8B-B14F-4D97-AF65-F5344CB8AC3E}">
        <p14:creationId xmlns:p14="http://schemas.microsoft.com/office/powerpoint/2010/main" val="164347890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nl-BE" dirty="0">
                <a:solidFill>
                  <a:srgbClr val="77C9F2"/>
                </a:solidFill>
                <a:latin typeface="+mj-lt"/>
              </a:rPr>
              <a:t>Actie 17: UPPAD</a:t>
            </a:r>
            <a:endParaRPr lang="fr-BE" dirty="0">
              <a:solidFill>
                <a:srgbClr val="77C9F2"/>
              </a:solidFill>
              <a:latin typeface="+mj-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789" y="1268760"/>
            <a:ext cx="8405683" cy="44830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4"/>
          <p:cNvSpPr>
            <a:spLocks noGrp="1"/>
          </p:cNvSpPr>
          <p:nvPr>
            <p:ph type="dt" sz="half" idx="2"/>
          </p:nvPr>
        </p:nvSpPr>
        <p:spPr/>
        <p:txBody>
          <a:bodyPr/>
          <a:lstStyle/>
          <a:p>
            <a:r>
              <a:rPr lang="fr-FR" smtClean="0"/>
              <a:t>21/04/2018</a:t>
            </a:r>
            <a:endParaRPr lang="fr-BE" dirty="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71</a:t>
            </a:fld>
            <a:r>
              <a:rPr lang="fr-BE" smtClean="0"/>
              <a:t> -</a:t>
            </a:r>
            <a:endParaRPr lang="fr-BE" dirty="0"/>
          </a:p>
        </p:txBody>
      </p:sp>
    </p:spTree>
    <p:extLst>
      <p:ext uri="{BB962C8B-B14F-4D97-AF65-F5344CB8AC3E}">
        <p14:creationId xmlns:p14="http://schemas.microsoft.com/office/powerpoint/2010/main" val="43317271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17: UPPAD</a:t>
            </a:r>
            <a:endParaRPr lang="nl-BE" dirty="0"/>
          </a:p>
        </p:txBody>
      </p:sp>
      <p:sp>
        <p:nvSpPr>
          <p:cNvPr id="3" name="Content Placeholder 2"/>
          <p:cNvSpPr>
            <a:spLocks noGrp="1"/>
          </p:cNvSpPr>
          <p:nvPr>
            <p:ph idx="1"/>
          </p:nvPr>
        </p:nvSpPr>
        <p:spPr/>
        <p:txBody>
          <a:bodyPr/>
          <a:lstStyle/>
          <a:p>
            <a:r>
              <a:rPr lang="nl-BE" dirty="0" smtClean="0"/>
              <a:t>UPPAD → Unique Portal </a:t>
            </a:r>
            <a:r>
              <a:rPr lang="nl-BE" dirty="0" err="1" smtClean="0"/>
              <a:t>for</a:t>
            </a:r>
            <a:r>
              <a:rPr lang="nl-BE" dirty="0" smtClean="0"/>
              <a:t> Professionals </a:t>
            </a:r>
            <a:r>
              <a:rPr lang="nl-BE" dirty="0" err="1" smtClean="0"/>
              <a:t>for</a:t>
            </a:r>
            <a:r>
              <a:rPr lang="nl-BE" dirty="0" smtClean="0"/>
              <a:t> </a:t>
            </a:r>
            <a:r>
              <a:rPr lang="nl-BE" dirty="0" err="1" smtClean="0"/>
              <a:t>Administrative</a:t>
            </a:r>
            <a:r>
              <a:rPr lang="nl-BE" dirty="0" smtClean="0"/>
              <a:t> Data</a:t>
            </a:r>
          </a:p>
          <a:p>
            <a:endParaRPr lang="nl-BE" dirty="0" smtClean="0"/>
          </a:p>
          <a:p>
            <a:r>
              <a:rPr lang="nl-BE" dirty="0" smtClean="0"/>
              <a:t>Centrale plaats (website) waar individuele zorgverleners hun eigen administratieve gegevens kunnen raadplegen (bv. visum, erkenning, …) zoals ze gekend zijn bij de overheden (authentieke bronnen)</a:t>
            </a:r>
          </a:p>
          <a:p>
            <a:endParaRPr lang="nl-BE" dirty="0" smtClean="0"/>
          </a:p>
          <a:p>
            <a:r>
              <a:rPr lang="nl-BE" dirty="0" smtClean="0"/>
              <a:t>Gegevens komen uit </a:t>
            </a:r>
            <a:r>
              <a:rPr lang="nl-BE" dirty="0" err="1" smtClean="0"/>
              <a:t>CoBRHA</a:t>
            </a:r>
            <a:endParaRPr lang="nl-BE" dirty="0"/>
          </a:p>
        </p:txBody>
      </p:sp>
      <p:sp>
        <p:nvSpPr>
          <p:cNvPr id="8" name="Date Placeholder 7"/>
          <p:cNvSpPr>
            <a:spLocks noGrp="1"/>
          </p:cNvSpPr>
          <p:nvPr>
            <p:ph type="dt" sz="half" idx="2"/>
          </p:nvPr>
        </p:nvSpPr>
        <p:spPr/>
        <p:txBody>
          <a:bodyPr/>
          <a:lstStyle/>
          <a:p>
            <a:r>
              <a:rPr lang="fr-FR" smtClean="0"/>
              <a:t>21/04/2018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72</a:t>
            </a:fld>
            <a:r>
              <a:rPr lang="fr-BE" smtClean="0"/>
              <a:t> -</a:t>
            </a:r>
            <a:endParaRPr lang="fr-BE" dirty="0"/>
          </a:p>
        </p:txBody>
      </p:sp>
    </p:spTree>
    <p:extLst>
      <p:ext uri="{BB962C8B-B14F-4D97-AF65-F5344CB8AC3E}">
        <p14:creationId xmlns:p14="http://schemas.microsoft.com/office/powerpoint/2010/main" val="186279375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17: UPPAD</a:t>
            </a:r>
            <a:endParaRPr lang="nl-BE" dirty="0"/>
          </a:p>
        </p:txBody>
      </p:sp>
      <p:sp>
        <p:nvSpPr>
          <p:cNvPr id="3" name="Content Placeholder 2"/>
          <p:cNvSpPr>
            <a:spLocks noGrp="1"/>
          </p:cNvSpPr>
          <p:nvPr>
            <p:ph idx="1"/>
          </p:nvPr>
        </p:nvSpPr>
        <p:spPr/>
        <p:txBody>
          <a:bodyPr>
            <a:normAutofit fontScale="85000" lnSpcReduction="20000"/>
          </a:bodyPr>
          <a:lstStyle/>
          <a:p>
            <a:r>
              <a:rPr lang="nl-BE" smtClean="0"/>
              <a:t>Mogelijkheid om zelf (als zorgverlener) bepaalde gegevens te wijzigen via achterliggende applicaties bij de Authentieke bronnen</a:t>
            </a:r>
          </a:p>
          <a:p>
            <a:endParaRPr lang="nl-BE" smtClean="0"/>
          </a:p>
          <a:p>
            <a:r>
              <a:rPr lang="nl-BE" smtClean="0"/>
              <a:t>Mogelijkheid om administratieve processen elektronisch op te starten (bv. aanvraag erkenning) of informatieve pagina’s te raadplegen (bv. procedures op de website van de FOD VVVL)</a:t>
            </a:r>
          </a:p>
          <a:p>
            <a:endParaRPr lang="nl-BE" smtClean="0"/>
          </a:p>
          <a:p>
            <a:r>
              <a:rPr lang="nl-BE" smtClean="0"/>
              <a:t>UPPAD vervangt in geen geval de applicaties/procedures die bestaan bij de verschillende “authentieke bronnen”</a:t>
            </a:r>
          </a:p>
          <a:p>
            <a:endParaRPr lang="nl-BE" smtClean="0"/>
          </a:p>
          <a:p>
            <a:r>
              <a:rPr lang="nl-BE" smtClean="0"/>
              <a:t>In UPPAD zelf kan een zorgverlener geen gegevens aanpassen</a:t>
            </a:r>
          </a:p>
          <a:p>
            <a:pPr lvl="1"/>
            <a:r>
              <a:rPr lang="nl-BE" smtClean="0"/>
              <a:t>de zorgverlener wordt vanuit UPPAD immers enkel verwezen naar de juiste toepassing / informatie zoals die beschikbaar is bij de authentieke bronnen (= enkel toegangspoort)</a:t>
            </a:r>
            <a:endParaRPr lang="en-US" smtClean="0"/>
          </a:p>
          <a:p>
            <a:endParaRPr lang="nl-BE" smtClean="0"/>
          </a:p>
          <a:p>
            <a:endParaRPr lang="en-US" dirty="0"/>
          </a:p>
        </p:txBody>
      </p:sp>
      <p:sp>
        <p:nvSpPr>
          <p:cNvPr id="8" name="Date Placeholder 7"/>
          <p:cNvSpPr>
            <a:spLocks noGrp="1"/>
          </p:cNvSpPr>
          <p:nvPr>
            <p:ph type="dt" sz="half" idx="2"/>
          </p:nvPr>
        </p:nvSpPr>
        <p:spPr/>
        <p:txBody>
          <a:bodyPr/>
          <a:lstStyle/>
          <a:p>
            <a:r>
              <a:rPr lang="fr-FR" smtClean="0"/>
              <a:t>21/04/2018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73</a:t>
            </a:fld>
            <a:r>
              <a:rPr lang="fr-BE" smtClean="0"/>
              <a:t> -</a:t>
            </a:r>
            <a:endParaRPr lang="fr-BE" dirty="0"/>
          </a:p>
        </p:txBody>
      </p:sp>
    </p:spTree>
    <p:extLst>
      <p:ext uri="{BB962C8B-B14F-4D97-AF65-F5344CB8AC3E}">
        <p14:creationId xmlns:p14="http://schemas.microsoft.com/office/powerpoint/2010/main" val="79177421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19: Mobile Health</a:t>
            </a:r>
            <a:endParaRPr lang="nl-BE" dirty="0"/>
          </a:p>
        </p:txBody>
      </p:sp>
      <p:sp>
        <p:nvSpPr>
          <p:cNvPr id="3" name="Content Placeholder 2"/>
          <p:cNvSpPr>
            <a:spLocks noGrp="1"/>
          </p:cNvSpPr>
          <p:nvPr>
            <p:ph idx="1"/>
          </p:nvPr>
        </p:nvSpPr>
        <p:spPr/>
        <p:txBody>
          <a:bodyPr>
            <a:normAutofit fontScale="92500"/>
          </a:bodyPr>
          <a:lstStyle/>
          <a:p>
            <a:r>
              <a:rPr lang="nl-BE" dirty="0" smtClean="0"/>
              <a:t>Doelstellingen 2019</a:t>
            </a:r>
          </a:p>
          <a:p>
            <a:pPr lvl="1"/>
            <a:r>
              <a:rPr lang="nl-BE" dirty="0" smtClean="0"/>
              <a:t>kader voor de </a:t>
            </a:r>
            <a:r>
              <a:rPr lang="nl-BE" dirty="0" err="1" smtClean="0"/>
              <a:t>mHealth</a:t>
            </a:r>
            <a:r>
              <a:rPr lang="nl-BE" dirty="0" smtClean="0"/>
              <a:t>-acties &gt; efficiënte implementatie</a:t>
            </a:r>
          </a:p>
          <a:p>
            <a:pPr lvl="1"/>
            <a:r>
              <a:rPr lang="nl-BE" dirty="0" smtClean="0"/>
              <a:t>ondersteuning van de zorg die gebruik maakt van </a:t>
            </a:r>
            <a:r>
              <a:rPr lang="nl-BE" dirty="0" err="1" smtClean="0"/>
              <a:t>mHealth</a:t>
            </a:r>
            <a:r>
              <a:rPr lang="nl-BE" dirty="0" smtClean="0"/>
              <a:t>-toepassingen</a:t>
            </a:r>
          </a:p>
          <a:p>
            <a:pPr lvl="1"/>
            <a:r>
              <a:rPr lang="nl-BE" dirty="0" smtClean="0"/>
              <a:t>juridisch, financieel en organisatorisch kader integreren in de bestaande en nieuwe zorgafspraken</a:t>
            </a:r>
          </a:p>
          <a:p>
            <a:pPr lvl="1"/>
            <a:r>
              <a:rPr lang="nl-BE" dirty="0" smtClean="0"/>
              <a:t>integratie van de eHealth-diensten in </a:t>
            </a:r>
            <a:r>
              <a:rPr lang="nl-BE" dirty="0" err="1" smtClean="0"/>
              <a:t>mHealth</a:t>
            </a:r>
            <a:endParaRPr lang="nl-BE" dirty="0" smtClean="0"/>
          </a:p>
          <a:p>
            <a:pPr lvl="1"/>
            <a:r>
              <a:rPr lang="nl-BE" dirty="0" smtClean="0"/>
              <a:t>de kwaliteit en de toegankelijkheid van </a:t>
            </a:r>
            <a:r>
              <a:rPr lang="nl-BE" dirty="0" err="1" smtClean="0"/>
              <a:t>mHealth</a:t>
            </a:r>
            <a:r>
              <a:rPr lang="nl-BE" dirty="0" smtClean="0"/>
              <a:t> ondersteunen</a:t>
            </a:r>
          </a:p>
          <a:p>
            <a:pPr lvl="1"/>
            <a:r>
              <a:rPr lang="nl-BE" dirty="0" smtClean="0"/>
              <a:t>vanuit </a:t>
            </a:r>
            <a:r>
              <a:rPr lang="nl-BE" dirty="0" err="1" smtClean="0"/>
              <a:t>use</a:t>
            </a:r>
            <a:r>
              <a:rPr lang="nl-BE" dirty="0" smtClean="0"/>
              <a:t> cases (diabetes, cardiovasculair, ...) werken</a:t>
            </a:r>
          </a:p>
          <a:p>
            <a:r>
              <a:rPr lang="nl-BE" dirty="0" smtClean="0"/>
              <a:t>Verantwoordelijke instellingen</a:t>
            </a:r>
          </a:p>
          <a:p>
            <a:pPr lvl="1"/>
            <a:r>
              <a:rPr lang="nl-BE" altLang="en-US" dirty="0" smtClean="0"/>
              <a:t>FAGG (certificatie medische hulpmiddelen)</a:t>
            </a:r>
          </a:p>
          <a:p>
            <a:pPr lvl="1"/>
            <a:r>
              <a:rPr lang="nl-BE" altLang="en-US" dirty="0" smtClean="0"/>
              <a:t>RIZIV (terugbetaling)</a:t>
            </a:r>
          </a:p>
          <a:p>
            <a:pPr lvl="1"/>
            <a:r>
              <a:rPr lang="nl-BE" altLang="en-US" dirty="0" smtClean="0">
                <a:solidFill>
                  <a:srgbClr val="087670"/>
                </a:solidFill>
              </a:rPr>
              <a:t>eHealth</a:t>
            </a:r>
            <a:r>
              <a:rPr lang="nl-BE" dirty="0" smtClean="0"/>
              <a:t>-platform (technische aspecten)</a:t>
            </a:r>
          </a:p>
          <a:p>
            <a:endParaRPr lang="nl-BE" dirty="0" smtClean="0"/>
          </a:p>
          <a:p>
            <a:endParaRPr lang="nl-BE" dirty="0"/>
          </a:p>
        </p:txBody>
      </p:sp>
      <p:sp>
        <p:nvSpPr>
          <p:cNvPr id="8" name="Date Placeholder 7"/>
          <p:cNvSpPr>
            <a:spLocks noGrp="1"/>
          </p:cNvSpPr>
          <p:nvPr>
            <p:ph type="dt" sz="half" idx="2"/>
          </p:nvPr>
        </p:nvSpPr>
        <p:spPr/>
        <p:txBody>
          <a:bodyPr/>
          <a:lstStyle/>
          <a:p>
            <a:r>
              <a:rPr lang="fr-FR" smtClean="0"/>
              <a:t>21/04/2018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74</a:t>
            </a:fld>
            <a:r>
              <a:rPr lang="fr-BE" smtClean="0"/>
              <a:t> -</a:t>
            </a:r>
            <a:endParaRPr lang="fr-BE" dirty="0"/>
          </a:p>
        </p:txBody>
      </p:sp>
    </p:spTree>
    <p:extLst>
      <p:ext uri="{BB962C8B-B14F-4D97-AF65-F5344CB8AC3E}">
        <p14:creationId xmlns:p14="http://schemas.microsoft.com/office/powerpoint/2010/main" val="404294263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nl-BE" dirty="0" smtClean="0"/>
              <a:t>Actie 19: Mobile Health</a:t>
            </a:r>
            <a:endParaRPr lang="nl-BE" altLang="en-US" dirty="0">
              <a:sym typeface="Arial" charset="0"/>
            </a:endParaRPr>
          </a:p>
        </p:txBody>
      </p:sp>
      <p:sp>
        <p:nvSpPr>
          <p:cNvPr id="67587" name="Content Placeholder 3"/>
          <p:cNvSpPr>
            <a:spLocks noGrp="1"/>
          </p:cNvSpPr>
          <p:nvPr>
            <p:ph idx="1"/>
          </p:nvPr>
        </p:nvSpPr>
        <p:spPr/>
        <p:txBody>
          <a:bodyPr>
            <a:normAutofit fontScale="92500" lnSpcReduction="10000"/>
          </a:bodyPr>
          <a:lstStyle/>
          <a:p>
            <a:r>
              <a:rPr lang="nl-BE" altLang="en-US" dirty="0" smtClean="0"/>
              <a:t>Klemtoon op </a:t>
            </a:r>
            <a:r>
              <a:rPr lang="nl-BE" altLang="en-US" dirty="0" err="1" smtClean="0"/>
              <a:t>mHealth</a:t>
            </a:r>
            <a:r>
              <a:rPr lang="nl-BE" altLang="en-US" dirty="0" smtClean="0"/>
              <a:t>-toepassingen die in het gezondheidszorgsysteem kunnen worden geïntegreerd</a:t>
            </a:r>
          </a:p>
          <a:p>
            <a:r>
              <a:rPr lang="nl-BE" altLang="en-US" dirty="0" smtClean="0"/>
              <a:t>5 prioritaire </a:t>
            </a:r>
            <a:r>
              <a:rPr lang="nl-BE" altLang="en-US" dirty="0" err="1" smtClean="0"/>
              <a:t>use</a:t>
            </a:r>
            <a:r>
              <a:rPr lang="nl-BE" altLang="en-US" dirty="0" smtClean="0"/>
              <a:t> cases, gekozen op basis van hun impact (aantal patiënten x ernst) en de beschikbare technische tools van </a:t>
            </a:r>
            <a:r>
              <a:rPr lang="nl-BE" altLang="en-US" dirty="0" err="1" smtClean="0"/>
              <a:t>mHealth</a:t>
            </a:r>
            <a:endParaRPr lang="nl-BE" altLang="en-US" dirty="0" smtClean="0"/>
          </a:p>
          <a:p>
            <a:pPr lvl="2"/>
            <a:r>
              <a:rPr lang="nl-NL" dirty="0" err="1">
                <a:solidFill>
                  <a:srgbClr val="525252"/>
                </a:solidFill>
              </a:rPr>
              <a:t>stroke</a:t>
            </a:r>
            <a:endParaRPr lang="nl-NL" dirty="0">
              <a:solidFill>
                <a:srgbClr val="525252"/>
              </a:solidFill>
            </a:endParaRPr>
          </a:p>
          <a:p>
            <a:pPr lvl="2"/>
            <a:r>
              <a:rPr lang="nl-NL" dirty="0">
                <a:solidFill>
                  <a:srgbClr val="525252"/>
                </a:solidFill>
              </a:rPr>
              <a:t>diabetes</a:t>
            </a:r>
          </a:p>
          <a:p>
            <a:pPr lvl="2"/>
            <a:r>
              <a:rPr lang="nl-NL" dirty="0">
                <a:solidFill>
                  <a:srgbClr val="525252"/>
                </a:solidFill>
              </a:rPr>
              <a:t>chronische pijn</a:t>
            </a:r>
          </a:p>
          <a:p>
            <a:pPr lvl="2"/>
            <a:r>
              <a:rPr lang="nl-NL" dirty="0">
                <a:solidFill>
                  <a:srgbClr val="525252"/>
                </a:solidFill>
              </a:rPr>
              <a:t>geestelijke gezondheidszorg</a:t>
            </a:r>
          </a:p>
          <a:p>
            <a:pPr lvl="2"/>
            <a:r>
              <a:rPr lang="nl-NL" dirty="0">
                <a:solidFill>
                  <a:srgbClr val="525252"/>
                </a:solidFill>
              </a:rPr>
              <a:t>cardiovasculaire </a:t>
            </a:r>
            <a:r>
              <a:rPr lang="nl-NL" dirty="0" smtClean="0">
                <a:solidFill>
                  <a:srgbClr val="525252"/>
                </a:solidFill>
              </a:rPr>
              <a:t>aandoeningen</a:t>
            </a:r>
            <a:endParaRPr lang="nl-BE" altLang="en-US" dirty="0" smtClean="0">
              <a:solidFill>
                <a:srgbClr val="525252"/>
              </a:solidFill>
            </a:endParaRPr>
          </a:p>
          <a:p>
            <a:r>
              <a:rPr lang="nl-BE" altLang="en-US" dirty="0" smtClean="0"/>
              <a:t>De werking en de resultaten van deze cases worden publiek gedeeld en meteen in een concrete marktsituatie toegepast &gt; zij krijgen de beleidsgarantie van inbedding in het Belgische zorgsysteem</a:t>
            </a:r>
          </a:p>
          <a:p>
            <a:endParaRPr lang="nl-BE" altLang="en-US" dirty="0" smtClean="0"/>
          </a:p>
          <a:p>
            <a:endParaRPr lang="nl-BE" altLang="en-US" dirty="0" smtClean="0"/>
          </a:p>
          <a:p>
            <a:endParaRPr lang="nl-BE" altLang="en-US" dirty="0" smtClean="0"/>
          </a:p>
          <a:p>
            <a:endParaRPr lang="nl-BE" altLang="en-US" dirty="0" smtClean="0"/>
          </a:p>
        </p:txBody>
      </p:sp>
      <p:sp>
        <p:nvSpPr>
          <p:cNvPr id="4" name="Date Placeholder 3"/>
          <p:cNvSpPr>
            <a:spLocks noGrp="1"/>
          </p:cNvSpPr>
          <p:nvPr>
            <p:ph type="dt" sz="half" idx="2"/>
          </p:nvPr>
        </p:nvSpPr>
        <p:spPr/>
        <p:txBody>
          <a:bodyPr/>
          <a:lstStyle/>
          <a:p>
            <a:r>
              <a:rPr lang="fr-FR" smtClean="0"/>
              <a:t>21/04/2018</a:t>
            </a:r>
            <a:endParaRPr lang="fr-BE" dirty="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75</a:t>
            </a:fld>
            <a:r>
              <a:rPr lang="fr-BE" smtClean="0"/>
              <a:t> -</a:t>
            </a:r>
            <a:endParaRPr lang="fr-BE" dirty="0"/>
          </a:p>
        </p:txBody>
      </p:sp>
    </p:spTree>
    <p:extLst>
      <p:ext uri="{BB962C8B-B14F-4D97-AF65-F5344CB8AC3E}">
        <p14:creationId xmlns:p14="http://schemas.microsoft.com/office/powerpoint/2010/main" val="381874625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nl-BE" dirty="0" smtClean="0"/>
              <a:t>Actie 19: Mobile Health</a:t>
            </a:r>
            <a:endParaRPr lang="nl-BE" altLang="en-US" dirty="0">
              <a:sym typeface="Arial" charset="0"/>
            </a:endParaRPr>
          </a:p>
        </p:txBody>
      </p:sp>
      <p:sp>
        <p:nvSpPr>
          <p:cNvPr id="4" name="Content Placeholder 3"/>
          <p:cNvSpPr>
            <a:spLocks noGrp="1"/>
          </p:cNvSpPr>
          <p:nvPr>
            <p:ph idx="1"/>
          </p:nvPr>
        </p:nvSpPr>
        <p:spPr/>
        <p:txBody>
          <a:bodyPr>
            <a:normAutofit/>
          </a:bodyPr>
          <a:lstStyle/>
          <a:p>
            <a:r>
              <a:rPr lang="nl-NL" dirty="0"/>
              <a:t>Geselecteerde proefprojecten</a:t>
            </a:r>
          </a:p>
          <a:p>
            <a:pPr lvl="1"/>
            <a:r>
              <a:rPr lang="nl-NL" dirty="0" smtClean="0"/>
              <a:t>uit </a:t>
            </a:r>
            <a:r>
              <a:rPr lang="nl-NL" dirty="0"/>
              <a:t>de 98 ontvangen voorstellen selecteerde een werkgroep </a:t>
            </a:r>
            <a:r>
              <a:rPr lang="nl-NL" dirty="0" smtClean="0">
                <a:solidFill>
                  <a:srgbClr val="525252"/>
                </a:solidFill>
              </a:rPr>
              <a:t>uiteindelijk </a:t>
            </a:r>
            <a:r>
              <a:rPr lang="nl-NL" dirty="0">
                <a:solidFill>
                  <a:srgbClr val="525252"/>
                </a:solidFill>
              </a:rPr>
              <a:t>24 </a:t>
            </a:r>
            <a:r>
              <a:rPr lang="nl-NL" dirty="0" smtClean="0">
                <a:solidFill>
                  <a:srgbClr val="525252"/>
                </a:solidFill>
              </a:rPr>
              <a:t>projecten, gespreid </a:t>
            </a:r>
            <a:r>
              <a:rPr lang="nl-NL" dirty="0">
                <a:solidFill>
                  <a:srgbClr val="525252"/>
                </a:solidFill>
              </a:rPr>
              <a:t>over verschillende zorgdomeinen</a:t>
            </a:r>
          </a:p>
          <a:p>
            <a:pPr lvl="1"/>
            <a:r>
              <a:rPr lang="nl-NL" dirty="0" smtClean="0"/>
              <a:t>bij </a:t>
            </a:r>
            <a:r>
              <a:rPr lang="nl-NL" dirty="0"/>
              <a:t>de uitvoering ervan slaan verschillende zorgactoren de handen in elkaar: ziekenfondsen, ziekenhuizen, thuiszorgdiensten, huisartsenkringen, enz.</a:t>
            </a:r>
          </a:p>
          <a:p>
            <a:endParaRPr lang="nl-NL" dirty="0"/>
          </a:p>
        </p:txBody>
      </p:sp>
      <p:sp>
        <p:nvSpPr>
          <p:cNvPr id="5" name="Date Placeholder 4"/>
          <p:cNvSpPr>
            <a:spLocks noGrp="1"/>
          </p:cNvSpPr>
          <p:nvPr>
            <p:ph type="dt" sz="half" idx="2"/>
          </p:nvPr>
        </p:nvSpPr>
        <p:spPr/>
        <p:txBody>
          <a:bodyPr/>
          <a:lstStyle/>
          <a:p>
            <a:r>
              <a:rPr lang="fr-FR" smtClean="0"/>
              <a:t>21/04/2018</a:t>
            </a:r>
            <a:endParaRPr lang="fr-BE" dirty="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76</a:t>
            </a:fld>
            <a:r>
              <a:rPr lang="fr-BE" smtClean="0"/>
              <a:t> -</a:t>
            </a:r>
            <a:endParaRPr lang="fr-BE" dirty="0"/>
          </a:p>
        </p:txBody>
      </p:sp>
    </p:spTree>
    <p:extLst>
      <p:ext uri="{BB962C8B-B14F-4D97-AF65-F5344CB8AC3E}">
        <p14:creationId xmlns:p14="http://schemas.microsoft.com/office/powerpoint/2010/main" val="270393573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Actie 19: Mobile Health</a:t>
            </a:r>
            <a:endParaRPr lang="fr-BE" dirty="0"/>
          </a:p>
        </p:txBody>
      </p:sp>
      <p:sp>
        <p:nvSpPr>
          <p:cNvPr id="3" name="Content Placeholder 2"/>
          <p:cNvSpPr>
            <a:spLocks noGrp="1"/>
          </p:cNvSpPr>
          <p:nvPr>
            <p:ph idx="1"/>
          </p:nvPr>
        </p:nvSpPr>
        <p:spPr/>
        <p:txBody>
          <a:bodyPr>
            <a:normAutofit/>
          </a:bodyPr>
          <a:lstStyle/>
          <a:p>
            <a:r>
              <a:rPr lang="nl-NL" dirty="0"/>
              <a:t>T</a:t>
            </a:r>
            <a:r>
              <a:rPr lang="nl-NL" dirty="0" smtClean="0"/>
              <a:t>ussentijdse </a:t>
            </a:r>
            <a:r>
              <a:rPr lang="nl-NL" dirty="0"/>
              <a:t>evaluatie van 24 </a:t>
            </a:r>
            <a:r>
              <a:rPr lang="nl-NL" dirty="0" smtClean="0"/>
              <a:t>proefprojecten</a:t>
            </a:r>
          </a:p>
          <a:p>
            <a:pPr lvl="1"/>
            <a:r>
              <a:rPr lang="nl-NL" dirty="0" smtClean="0"/>
              <a:t>zowel </a:t>
            </a:r>
            <a:r>
              <a:rPr lang="nl-NL" dirty="0"/>
              <a:t>patiënten als zorgverleners </a:t>
            </a:r>
            <a:r>
              <a:rPr lang="nl-NL" dirty="0" smtClean="0"/>
              <a:t>hebben baat </a:t>
            </a:r>
            <a:r>
              <a:rPr lang="nl-NL" dirty="0"/>
              <a:t>bij het gebruik van de apps. </a:t>
            </a:r>
            <a:endParaRPr lang="nl-NL" dirty="0" smtClean="0"/>
          </a:p>
          <a:p>
            <a:pPr lvl="1"/>
            <a:r>
              <a:rPr lang="nl-NL" dirty="0" smtClean="0"/>
              <a:t>“Dankzij </a:t>
            </a:r>
            <a:r>
              <a:rPr lang="nl-NL" dirty="0"/>
              <a:t>de opvolging vanop afstand voelen patiënten zich beter gesteund en nauwer betrokken. Tussentijdse consultaties via een app kunnen ook een terugval helpen voorkomen, en patiënten die een app gebruiken zijn vaak nauwer betrokken bij hun </a:t>
            </a:r>
            <a:r>
              <a:rPr lang="nl-NL" dirty="0" smtClean="0"/>
              <a:t>behandeling” </a:t>
            </a:r>
            <a:r>
              <a:rPr lang="nl-NL" sz="1400" i="1" dirty="0" smtClean="0"/>
              <a:t>(Maggie </a:t>
            </a:r>
            <a:r>
              <a:rPr lang="nl-NL" sz="1400" i="1" dirty="0"/>
              <a:t>De Block, minister van </a:t>
            </a:r>
            <a:r>
              <a:rPr lang="nl-NL" sz="1400" i="1" dirty="0" smtClean="0"/>
              <a:t>Volksgezondheid) </a:t>
            </a:r>
          </a:p>
          <a:p>
            <a:r>
              <a:rPr lang="nl-NL" dirty="0" smtClean="0"/>
              <a:t>Aandachtspunten </a:t>
            </a:r>
            <a:r>
              <a:rPr lang="nl-NL" dirty="0"/>
              <a:t>zijn onder meer de inlogprocedure die soms te zwaar is en de mogelijkheid om gegevens te delen met andere </a:t>
            </a:r>
            <a:r>
              <a:rPr lang="nl-NL" dirty="0" smtClean="0"/>
              <a:t>zorgverleners</a:t>
            </a:r>
            <a:endParaRPr lang="nl-NL" dirty="0"/>
          </a:p>
          <a:p>
            <a:endParaRPr lang="fr-BE" dirty="0"/>
          </a:p>
        </p:txBody>
      </p:sp>
      <p:sp>
        <p:nvSpPr>
          <p:cNvPr id="4" name="Date Placeholder 3"/>
          <p:cNvSpPr>
            <a:spLocks noGrp="1"/>
          </p:cNvSpPr>
          <p:nvPr>
            <p:ph type="dt" sz="half" idx="2"/>
          </p:nvPr>
        </p:nvSpPr>
        <p:spPr/>
        <p:txBody>
          <a:bodyPr/>
          <a:lstStyle/>
          <a:p>
            <a:r>
              <a:rPr lang="fr-FR" smtClean="0"/>
              <a:t>21/04/2018</a:t>
            </a:r>
            <a:endParaRPr lang="fr-BE" dirty="0"/>
          </a:p>
        </p:txBody>
      </p:sp>
      <p:sp>
        <p:nvSpPr>
          <p:cNvPr id="7" name="Slide Number Placeholder 6"/>
          <p:cNvSpPr>
            <a:spLocks noGrp="1"/>
          </p:cNvSpPr>
          <p:nvPr>
            <p:ph type="sldNum" sz="quarter" idx="4"/>
          </p:nvPr>
        </p:nvSpPr>
        <p:spPr/>
        <p:txBody>
          <a:bodyPr/>
          <a:lstStyle/>
          <a:p>
            <a:r>
              <a:rPr lang="fr-BE" smtClean="0"/>
              <a:t>- </a:t>
            </a:r>
            <a:fld id="{30A9230E-FFBB-4CCB-ABD7-198084EDE768}" type="slidenum">
              <a:rPr lang="fr-BE" smtClean="0"/>
              <a:pPr/>
              <a:t>77</a:t>
            </a:fld>
            <a:r>
              <a:rPr lang="fr-BE" smtClean="0"/>
              <a:t> -</a:t>
            </a:r>
            <a:endParaRPr lang="fr-BE" dirty="0"/>
          </a:p>
        </p:txBody>
      </p:sp>
    </p:spTree>
    <p:extLst>
      <p:ext uri="{BB962C8B-B14F-4D97-AF65-F5344CB8AC3E}">
        <p14:creationId xmlns:p14="http://schemas.microsoft.com/office/powerpoint/2010/main" val="262438267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19: Mobile Health - voorbeeld van project </a:t>
            </a:r>
            <a:endParaRPr lang="nl-BE" dirty="0"/>
          </a:p>
        </p:txBody>
      </p:sp>
      <p:sp>
        <p:nvSpPr>
          <p:cNvPr id="77827" name="Content Placeholder 2"/>
          <p:cNvSpPr>
            <a:spLocks noGrp="1"/>
          </p:cNvSpPr>
          <p:nvPr>
            <p:ph idx="1"/>
          </p:nvPr>
        </p:nvSpPr>
        <p:spPr/>
        <p:txBody>
          <a:bodyPr>
            <a:normAutofit fontScale="77500" lnSpcReduction="20000"/>
          </a:bodyPr>
          <a:lstStyle/>
          <a:p>
            <a:r>
              <a:rPr lang="nl-NL" smtClean="0"/>
              <a:t>CardioCoach</a:t>
            </a:r>
          </a:p>
          <a:p>
            <a:pPr lvl="1"/>
            <a:r>
              <a:rPr lang="nl-BE" smtClean="0"/>
              <a:t>Domein: Cardiologie</a:t>
            </a:r>
            <a:endParaRPr lang="fr-BE" smtClean="0"/>
          </a:p>
          <a:p>
            <a:pPr lvl="1"/>
            <a:r>
              <a:rPr lang="nl-BE" smtClean="0"/>
              <a:t>Deelnemers: Wit-Gele Kruis Antwerpen, AZ Sint-Maarten</a:t>
            </a:r>
            <a:endParaRPr lang="fr-BE" smtClean="0"/>
          </a:p>
          <a:p>
            <a:pPr lvl="1"/>
            <a:r>
              <a:rPr lang="nl-BE" smtClean="0"/>
              <a:t>Start: 01/05/2017</a:t>
            </a:r>
            <a:endParaRPr lang="fr-BE" smtClean="0"/>
          </a:p>
          <a:p>
            <a:pPr lvl="1"/>
            <a:r>
              <a:rPr lang="nl-BE" smtClean="0"/>
              <a:t>Beschrijving</a:t>
            </a:r>
            <a:endParaRPr lang="fr-BE" smtClean="0"/>
          </a:p>
          <a:p>
            <a:pPr lvl="2"/>
            <a:r>
              <a:rPr lang="nl-BE" smtClean="0"/>
              <a:t>beoogt een intensieve interdisciplinaire samenwerking tussen thuisverpleegkundigen, huisartsen, specialisten, apothekers, mantelzorgers en patiënten om zo de patiënt vanop afstand te begeleiden naar een beter, veiliger en efficiënter geneesmiddelengebruik</a:t>
            </a:r>
          </a:p>
          <a:p>
            <a:pPr lvl="2"/>
            <a:r>
              <a:rPr lang="nl-BE" smtClean="0"/>
              <a:t>moet leiden tot een verbetering van de levenskwaliteit en de zelfredzaamheid van patiënten en het moet complicaties helpen voorkomen</a:t>
            </a:r>
            <a:endParaRPr lang="fr-BE" smtClean="0"/>
          </a:p>
          <a:p>
            <a:pPr lvl="2"/>
            <a:r>
              <a:rPr lang="nl-BE" smtClean="0"/>
              <a:t>focus ligt voornamelijk op twee doelgroepen </a:t>
            </a:r>
          </a:p>
          <a:p>
            <a:pPr lvl="3"/>
            <a:r>
              <a:rPr lang="nl-BE" smtClean="0"/>
              <a:t>enerzijds patiënten met een cardiovasculaire aandoening die dagelijks meer dan vijf verschillende geneesmiddelen dienen in te nemen op twee of meer innamemomenten en die een risico op therapieontrouw vertonen</a:t>
            </a:r>
          </a:p>
          <a:p>
            <a:pPr lvl="3"/>
            <a:r>
              <a:rPr lang="nl-BE" smtClean="0"/>
              <a:t>anderzijds patiënten die hun medicatie-inname niet zelfstandig kunnen beheren</a:t>
            </a:r>
          </a:p>
          <a:p>
            <a:pPr lvl="2"/>
            <a:r>
              <a:rPr lang="nl-BE" smtClean="0"/>
              <a:t>via een slimme draagbare elektronische medicatiedispenser krijgt de patiënt zijn of haar geneesmiddelen thuis op het juiste moment aangeboden</a:t>
            </a:r>
          </a:p>
          <a:p>
            <a:pPr lvl="2"/>
            <a:r>
              <a:rPr lang="nl-BE" smtClean="0"/>
              <a:t>de huisarts en/of de specialist kan dankzij de continue feedback van de dispenser de therapietrouw van de patiënt opvolgen en indien nodig bijsturen</a:t>
            </a:r>
            <a:endParaRPr lang="fr-BE" smtClean="0"/>
          </a:p>
          <a:p>
            <a:pPr lvl="1"/>
            <a:endParaRPr lang="nl-BE" smtClean="0"/>
          </a:p>
          <a:p>
            <a:endParaRPr lang="nl-BE" altLang="en-US" smtClean="0"/>
          </a:p>
          <a:p>
            <a:endParaRPr lang="nl-BE" altLang="en-US" dirty="0" smtClean="0"/>
          </a:p>
        </p:txBody>
      </p:sp>
      <p:sp>
        <p:nvSpPr>
          <p:cNvPr id="7" name="Date Placeholder 6"/>
          <p:cNvSpPr>
            <a:spLocks noGrp="1"/>
          </p:cNvSpPr>
          <p:nvPr>
            <p:ph type="dt" sz="half" idx="2"/>
          </p:nvPr>
        </p:nvSpPr>
        <p:spPr/>
        <p:txBody>
          <a:bodyPr/>
          <a:lstStyle/>
          <a:p>
            <a:r>
              <a:rPr lang="fr-FR" smtClean="0"/>
              <a:t>21/04/2018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78</a:t>
            </a:fld>
            <a:r>
              <a:rPr lang="fr-BE" smtClean="0"/>
              <a:t> -</a:t>
            </a:r>
            <a:endParaRPr lang="fr-BE" dirty="0"/>
          </a:p>
        </p:txBody>
      </p:sp>
    </p:spTree>
    <p:extLst>
      <p:ext uri="{BB962C8B-B14F-4D97-AF65-F5344CB8AC3E}">
        <p14:creationId xmlns:p14="http://schemas.microsoft.com/office/powerpoint/2010/main" val="143836049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Actie 19: Mobile Health - voorbeeld van project</a:t>
            </a:r>
          </a:p>
        </p:txBody>
      </p:sp>
      <p:sp>
        <p:nvSpPr>
          <p:cNvPr id="77827" name="Content Placeholder 2"/>
          <p:cNvSpPr>
            <a:spLocks noGrp="1"/>
          </p:cNvSpPr>
          <p:nvPr>
            <p:ph idx="1"/>
          </p:nvPr>
        </p:nvSpPr>
        <p:spPr/>
        <p:txBody>
          <a:bodyPr>
            <a:normAutofit fontScale="92500" lnSpcReduction="20000"/>
          </a:bodyPr>
          <a:lstStyle/>
          <a:p>
            <a:r>
              <a:rPr lang="nl-BE" dirty="0" err="1" smtClean="0"/>
              <a:t>Stay</a:t>
            </a:r>
            <a:r>
              <a:rPr lang="nl-BE" dirty="0" smtClean="0"/>
              <a:t> On Track (AMTRA)</a:t>
            </a:r>
            <a:endParaRPr lang="fr-BE" dirty="0" smtClean="0"/>
          </a:p>
          <a:p>
            <a:pPr lvl="1"/>
            <a:r>
              <a:rPr lang="nl-BE" dirty="0" smtClean="0"/>
              <a:t>Domein: Oncologie</a:t>
            </a:r>
            <a:endParaRPr lang="fr-BE" dirty="0" smtClean="0"/>
          </a:p>
          <a:p>
            <a:pPr lvl="1"/>
            <a:r>
              <a:rPr lang="nl-BE" dirty="0" smtClean="0"/>
              <a:t>Deelnemers: AZ Maria Middelares Gent, UZ Antwerpen, AZ Monica, AZ Heilige Familie Reet, Grand </a:t>
            </a:r>
            <a:r>
              <a:rPr lang="nl-BE" dirty="0" err="1" smtClean="0"/>
              <a:t>Hôpital</a:t>
            </a:r>
            <a:r>
              <a:rPr lang="nl-BE" dirty="0" smtClean="0"/>
              <a:t> de Charleroi, CHU UCL Namur, </a:t>
            </a:r>
            <a:r>
              <a:rPr lang="nl-BE" dirty="0" err="1" smtClean="0"/>
              <a:t>Remedus</a:t>
            </a:r>
            <a:endParaRPr lang="fr-BE" dirty="0" smtClean="0"/>
          </a:p>
          <a:p>
            <a:pPr lvl="1"/>
            <a:r>
              <a:rPr lang="nl-BE" dirty="0" smtClean="0"/>
              <a:t>Beschrijving </a:t>
            </a:r>
            <a:endParaRPr lang="fr-BE" dirty="0" smtClean="0"/>
          </a:p>
          <a:p>
            <a:pPr lvl="2"/>
            <a:r>
              <a:rPr lang="nl-BE" dirty="0" smtClean="0"/>
              <a:t>in dit project worden kankerpatiënten tijdens en na hun behandeling intensief en prospectief gevolgd met de bedoeling om zo vroeger controle te krijgen over symptomen, de uitkomst van de therapie te verbeteren, de langetermijngevolgen van de behandeling te verminderen en de re-integratie in de maatschappij te bevorderen</a:t>
            </a:r>
          </a:p>
          <a:p>
            <a:pPr lvl="2"/>
            <a:r>
              <a:rPr lang="nl-BE" dirty="0" smtClean="0"/>
              <a:t>de patiënt kan gegevens invoeren en opvolgen via een applicatie op de smartphone</a:t>
            </a:r>
            <a:endParaRPr lang="fr-BE" dirty="0" smtClean="0"/>
          </a:p>
          <a:p>
            <a:pPr lvl="2"/>
            <a:r>
              <a:rPr lang="nl-BE" dirty="0" smtClean="0"/>
              <a:t>focus ligt op de uitkomstparameters die de patiënt als essentieel naar voren schuift</a:t>
            </a:r>
          </a:p>
          <a:p>
            <a:pPr lvl="2"/>
            <a:r>
              <a:rPr lang="nl-BE" dirty="0" smtClean="0"/>
              <a:t>die parameters zijn internationaal en </a:t>
            </a:r>
            <a:r>
              <a:rPr lang="nl-BE" dirty="0" err="1" smtClean="0"/>
              <a:t>ziektespecifiek</a:t>
            </a:r>
            <a:r>
              <a:rPr lang="nl-BE" dirty="0" smtClean="0"/>
              <a:t> vastgelegd door ICHOM, het International Consortium </a:t>
            </a:r>
            <a:r>
              <a:rPr lang="nl-BE" dirty="0" err="1" smtClean="0"/>
              <a:t>for</a:t>
            </a:r>
            <a:r>
              <a:rPr lang="nl-BE" dirty="0" smtClean="0"/>
              <a:t> Health </a:t>
            </a:r>
            <a:r>
              <a:rPr lang="nl-BE" dirty="0" err="1" smtClean="0"/>
              <a:t>Outcomes</a:t>
            </a:r>
            <a:r>
              <a:rPr lang="nl-BE" dirty="0" smtClean="0"/>
              <a:t> </a:t>
            </a:r>
            <a:r>
              <a:rPr lang="nl-BE" dirty="0" err="1" smtClean="0"/>
              <a:t>Measurement</a:t>
            </a:r>
            <a:endParaRPr lang="fr-BE" dirty="0" smtClean="0"/>
          </a:p>
          <a:p>
            <a:pPr lvl="1"/>
            <a:endParaRPr lang="nl-BE" dirty="0" smtClean="0"/>
          </a:p>
          <a:p>
            <a:endParaRPr lang="nl-BE" altLang="en-US" dirty="0" smtClean="0"/>
          </a:p>
          <a:p>
            <a:endParaRPr lang="nl-BE" altLang="en-US" dirty="0" smtClean="0"/>
          </a:p>
        </p:txBody>
      </p:sp>
      <p:sp>
        <p:nvSpPr>
          <p:cNvPr id="7" name="Date Placeholder 6"/>
          <p:cNvSpPr>
            <a:spLocks noGrp="1"/>
          </p:cNvSpPr>
          <p:nvPr>
            <p:ph type="dt" sz="half" idx="2"/>
          </p:nvPr>
        </p:nvSpPr>
        <p:spPr/>
        <p:txBody>
          <a:bodyPr/>
          <a:lstStyle/>
          <a:p>
            <a:r>
              <a:rPr lang="fr-FR" smtClean="0"/>
              <a:t>21/04/2018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79</a:t>
            </a:fld>
            <a:r>
              <a:rPr lang="fr-BE" smtClean="0"/>
              <a:t> -</a:t>
            </a:r>
            <a:endParaRPr lang="fr-BE" dirty="0"/>
          </a:p>
        </p:txBody>
      </p:sp>
    </p:spTree>
    <p:extLst>
      <p:ext uri="{BB962C8B-B14F-4D97-AF65-F5344CB8AC3E}">
        <p14:creationId xmlns:p14="http://schemas.microsoft.com/office/powerpoint/2010/main" val="4050399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Detail op www.plan-egezondheid.be</a:t>
            </a:r>
            <a:endParaRPr lang="nl-BE" dirty="0"/>
          </a:p>
        </p:txBody>
      </p:sp>
      <p:sp>
        <p:nvSpPr>
          <p:cNvPr id="16387" name="Content Placeholder 2"/>
          <p:cNvSpPr>
            <a:spLocks noGrp="1"/>
          </p:cNvSpPr>
          <p:nvPr>
            <p:ph idx="1"/>
          </p:nvPr>
        </p:nvSpPr>
        <p:spPr/>
        <p:txBody>
          <a:bodyPr/>
          <a:lstStyle/>
          <a:p>
            <a:endParaRPr lang="en-US" altLang="en-US" smtClean="0"/>
          </a:p>
          <a:p>
            <a:endParaRPr lang="en-US" altLang="en-US" dirty="0" smtClean="0"/>
          </a:p>
        </p:txBody>
      </p:sp>
      <p:sp>
        <p:nvSpPr>
          <p:cNvPr id="6" name="Date Placeholder 5"/>
          <p:cNvSpPr>
            <a:spLocks noGrp="1"/>
          </p:cNvSpPr>
          <p:nvPr>
            <p:ph type="dt" sz="half" idx="2"/>
          </p:nvPr>
        </p:nvSpPr>
        <p:spPr/>
        <p:txBody>
          <a:bodyPr/>
          <a:lstStyle/>
          <a:p>
            <a:r>
              <a:rPr lang="fr-FR" smtClean="0"/>
              <a:t>21/04/2018</a:t>
            </a:r>
            <a:endParaRPr lang="fr-BE" dirty="0"/>
          </a:p>
        </p:txBody>
      </p:sp>
      <p:pic>
        <p:nvPicPr>
          <p:cNvPr id="163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916113"/>
            <a:ext cx="8640763" cy="4122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8</a:t>
            </a:fld>
            <a:r>
              <a:rPr lang="fr-BE" smtClean="0"/>
              <a:t> -</a:t>
            </a:r>
            <a:endParaRPr lang="fr-BE" dirty="0"/>
          </a:p>
        </p:txBody>
      </p:sp>
    </p:spTree>
    <p:extLst>
      <p:ext uri="{BB962C8B-B14F-4D97-AF65-F5344CB8AC3E}">
        <p14:creationId xmlns:p14="http://schemas.microsoft.com/office/powerpoint/2010/main" val="128432957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Actie 19: Mobile Health - voorbeeld van project</a:t>
            </a:r>
          </a:p>
        </p:txBody>
      </p:sp>
      <p:sp>
        <p:nvSpPr>
          <p:cNvPr id="77827" name="Content Placeholder 2"/>
          <p:cNvSpPr>
            <a:spLocks noGrp="1"/>
          </p:cNvSpPr>
          <p:nvPr>
            <p:ph idx="1"/>
          </p:nvPr>
        </p:nvSpPr>
        <p:spPr/>
        <p:txBody>
          <a:bodyPr>
            <a:normAutofit fontScale="85000" lnSpcReduction="10000"/>
          </a:bodyPr>
          <a:lstStyle/>
          <a:p>
            <a:r>
              <a:rPr lang="nl-NL" sz="3400" dirty="0" err="1"/>
              <a:t>Dolora@Home</a:t>
            </a:r>
            <a:endParaRPr lang="fr-BE" sz="3400" dirty="0"/>
          </a:p>
          <a:p>
            <a:pPr lvl="1"/>
            <a:r>
              <a:rPr lang="nl-BE" sz="2600" dirty="0"/>
              <a:t>Domein :  Chronische Pijn</a:t>
            </a:r>
            <a:endParaRPr lang="fr-BE" sz="2600" dirty="0"/>
          </a:p>
          <a:p>
            <a:pPr lvl="1"/>
            <a:r>
              <a:rPr lang="nl-BE" sz="2600" dirty="0"/>
              <a:t>Deelnemers : AZ </a:t>
            </a:r>
            <a:r>
              <a:rPr lang="nl-BE" sz="2600" dirty="0" err="1"/>
              <a:t>Groeninge</a:t>
            </a:r>
            <a:r>
              <a:rPr lang="nl-BE" sz="2600" dirty="0"/>
              <a:t> Kortrijk, HAK zuid West-Vlaanderen, Witgeelkruis West-Vlaanderen, Bond </a:t>
            </a:r>
            <a:r>
              <a:rPr lang="nl-BE" sz="2600" dirty="0" err="1"/>
              <a:t>Moyson</a:t>
            </a:r>
            <a:r>
              <a:rPr lang="nl-BE" sz="2600" dirty="0"/>
              <a:t>, Solidariteit voor het gezin</a:t>
            </a:r>
            <a:endParaRPr lang="fr-BE" sz="2600" dirty="0"/>
          </a:p>
          <a:p>
            <a:pPr lvl="1"/>
            <a:r>
              <a:rPr lang="nl-BE" sz="2600" dirty="0"/>
              <a:t>Start : 01/05/2017</a:t>
            </a:r>
            <a:endParaRPr lang="fr-BE" sz="2600" dirty="0"/>
          </a:p>
          <a:p>
            <a:pPr lvl="1"/>
            <a:r>
              <a:rPr lang="nl-BE" sz="2600" dirty="0" smtClean="0"/>
              <a:t>Beschrijving</a:t>
            </a:r>
            <a:endParaRPr lang="fr-BE" sz="2600" dirty="0"/>
          </a:p>
          <a:p>
            <a:pPr lvl="2"/>
            <a:r>
              <a:rPr lang="nl-BE" dirty="0" smtClean="0"/>
              <a:t>dit </a:t>
            </a:r>
            <a:r>
              <a:rPr lang="nl-BE" dirty="0"/>
              <a:t>project beoogt de continue evaluatie en bijsturing van het zorgtraject van patiënten met chronische pijn die een </a:t>
            </a:r>
            <a:r>
              <a:rPr lang="nl-BE" dirty="0" err="1"/>
              <a:t>interventionele</a:t>
            </a:r>
            <a:r>
              <a:rPr lang="nl-BE" dirty="0"/>
              <a:t> pijnbehandeling hebben </a:t>
            </a:r>
            <a:r>
              <a:rPr lang="nl-BE" dirty="0" smtClean="0"/>
              <a:t>ondergaan</a:t>
            </a:r>
            <a:endParaRPr lang="fr-BE" dirty="0"/>
          </a:p>
          <a:p>
            <a:pPr lvl="2"/>
            <a:r>
              <a:rPr lang="nl-BE" dirty="0"/>
              <a:t>v</a:t>
            </a:r>
            <a:r>
              <a:rPr lang="nl-BE" dirty="0" smtClean="0"/>
              <a:t>ia eHealthservices </a:t>
            </a:r>
            <a:r>
              <a:rPr lang="nl-BE" dirty="0"/>
              <a:t>zullen patiënten worden bevraagd over hun tevredenheid met het effect van de </a:t>
            </a:r>
            <a:r>
              <a:rPr lang="nl-BE" dirty="0" err="1"/>
              <a:t>interventionele</a:t>
            </a:r>
            <a:r>
              <a:rPr lang="nl-BE" dirty="0"/>
              <a:t> pijnbehandelingen en de toegediende zorg </a:t>
            </a:r>
            <a:endParaRPr lang="nl-BE" dirty="0" smtClean="0"/>
          </a:p>
          <a:p>
            <a:pPr lvl="2"/>
            <a:r>
              <a:rPr lang="nl-BE" dirty="0" smtClean="0"/>
              <a:t>daarnaast </a:t>
            </a:r>
            <a:r>
              <a:rPr lang="nl-BE" dirty="0"/>
              <a:t>wordt er d.m.v. </a:t>
            </a:r>
            <a:r>
              <a:rPr lang="nl-BE" dirty="0" err="1"/>
              <a:t>teleconsulting</a:t>
            </a:r>
            <a:r>
              <a:rPr lang="nl-BE" dirty="0"/>
              <a:t> dieper ingegaan door een verpleegkundig specialist/consulent pijn op alarmsignalen en </a:t>
            </a:r>
            <a:r>
              <a:rPr lang="nl-BE" dirty="0" smtClean="0"/>
              <a:t>aandachtspunten</a:t>
            </a:r>
          </a:p>
          <a:p>
            <a:pPr lvl="2"/>
            <a:r>
              <a:rPr lang="nl-BE" dirty="0" smtClean="0"/>
              <a:t>aanvullend </a:t>
            </a:r>
            <a:r>
              <a:rPr lang="nl-BE" dirty="0"/>
              <a:t>ondersteunt deze ook de patiënt in het kader van een adequaat zelfmanagement met pijn en de beperkingen die pijn met zich </a:t>
            </a:r>
            <a:r>
              <a:rPr lang="nl-BE" dirty="0" smtClean="0"/>
              <a:t>meebrengt</a:t>
            </a:r>
            <a:endParaRPr lang="fr-BE" dirty="0"/>
          </a:p>
          <a:p>
            <a:pPr lvl="1"/>
            <a:endParaRPr lang="nl-BE" dirty="0" smtClean="0"/>
          </a:p>
          <a:p>
            <a:endParaRPr lang="nl-BE" altLang="en-US" dirty="0" smtClean="0"/>
          </a:p>
          <a:p>
            <a:endParaRPr lang="nl-BE" altLang="en-US" dirty="0" smtClean="0"/>
          </a:p>
        </p:txBody>
      </p:sp>
      <p:sp>
        <p:nvSpPr>
          <p:cNvPr id="7" name="Date Placeholder 6"/>
          <p:cNvSpPr>
            <a:spLocks noGrp="1"/>
          </p:cNvSpPr>
          <p:nvPr>
            <p:ph type="dt" sz="half" idx="2"/>
          </p:nvPr>
        </p:nvSpPr>
        <p:spPr/>
        <p:txBody>
          <a:bodyPr/>
          <a:lstStyle/>
          <a:p>
            <a:r>
              <a:rPr lang="fr-FR" smtClean="0"/>
              <a:t>21/04/2018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80</a:t>
            </a:fld>
            <a:r>
              <a:rPr lang="fr-BE" smtClean="0"/>
              <a:t> -</a:t>
            </a:r>
            <a:endParaRPr lang="fr-BE" dirty="0"/>
          </a:p>
        </p:txBody>
      </p:sp>
    </p:spTree>
    <p:extLst>
      <p:ext uri="{BB962C8B-B14F-4D97-AF65-F5344CB8AC3E}">
        <p14:creationId xmlns:p14="http://schemas.microsoft.com/office/powerpoint/2010/main" val="239658925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Roadmap 2.0: Besluit</a:t>
            </a:r>
            <a:endParaRPr lang="fr-BE" dirty="0"/>
          </a:p>
        </p:txBody>
      </p:sp>
      <p:sp>
        <p:nvSpPr>
          <p:cNvPr id="3" name="Content Placeholder 2"/>
          <p:cNvSpPr>
            <a:spLocks noGrp="1"/>
          </p:cNvSpPr>
          <p:nvPr>
            <p:ph idx="1"/>
          </p:nvPr>
        </p:nvSpPr>
        <p:spPr/>
        <p:txBody>
          <a:bodyPr>
            <a:normAutofit fontScale="92500" lnSpcReduction="10000"/>
          </a:bodyPr>
          <a:lstStyle/>
          <a:p>
            <a:r>
              <a:rPr lang="nl-BE" dirty="0" smtClean="0"/>
              <a:t>De gegevensdeling tussen zorgverleners/instellingen via het hub-</a:t>
            </a:r>
            <a:r>
              <a:rPr lang="nl-BE" dirty="0" err="1" smtClean="0"/>
              <a:t>metahubsysteem</a:t>
            </a:r>
            <a:r>
              <a:rPr lang="nl-BE" dirty="0" smtClean="0"/>
              <a:t>, de gezondheidskluizen en de </a:t>
            </a:r>
            <a:r>
              <a:rPr lang="nl-BE" dirty="0" err="1" smtClean="0">
                <a:solidFill>
                  <a:srgbClr val="087670"/>
                </a:solidFill>
              </a:rPr>
              <a:t>eHealth</a:t>
            </a:r>
            <a:r>
              <a:rPr lang="nl-BE" dirty="0" err="1"/>
              <a:t>B</a:t>
            </a:r>
            <a:r>
              <a:rPr lang="nl-BE" dirty="0" err="1" smtClean="0"/>
              <a:t>ox</a:t>
            </a:r>
            <a:r>
              <a:rPr lang="nl-BE" dirty="0" smtClean="0"/>
              <a:t> komt op kruissnelheid</a:t>
            </a:r>
          </a:p>
          <a:p>
            <a:endParaRPr lang="nl-BE" dirty="0" smtClean="0"/>
          </a:p>
          <a:p>
            <a:r>
              <a:rPr lang="nl-BE" dirty="0" smtClean="0"/>
              <a:t>Zowat 65% van de Belgische bevolking heeft inmiddels zijn geïnformeerde toestemming gegeven</a:t>
            </a:r>
          </a:p>
          <a:p>
            <a:endParaRPr lang="nl-BE" dirty="0" smtClean="0"/>
          </a:p>
          <a:p>
            <a:r>
              <a:rPr lang="nl-BE" dirty="0" smtClean="0"/>
              <a:t>De ontsluiting van gezondheidsgegevens voor de patiënt komt op gang =&gt; aandacht voor geïntegreerde ontsluiting</a:t>
            </a:r>
          </a:p>
          <a:p>
            <a:endParaRPr lang="nl-BE" dirty="0" smtClean="0"/>
          </a:p>
          <a:p>
            <a:r>
              <a:rPr lang="nl-BE" dirty="0" smtClean="0"/>
              <a:t>Er wordt ervaring opgedaan met mobiele </a:t>
            </a:r>
            <a:r>
              <a:rPr lang="nl-BE" dirty="0" err="1" smtClean="0"/>
              <a:t>eGezondheidtoepassingen</a:t>
            </a:r>
            <a:endParaRPr lang="fr-BE" dirty="0"/>
          </a:p>
        </p:txBody>
      </p:sp>
      <p:sp>
        <p:nvSpPr>
          <p:cNvPr id="8" name="Date Placeholder 7"/>
          <p:cNvSpPr>
            <a:spLocks noGrp="1"/>
          </p:cNvSpPr>
          <p:nvPr>
            <p:ph type="dt" sz="half" idx="2"/>
          </p:nvPr>
        </p:nvSpPr>
        <p:spPr/>
        <p:txBody>
          <a:bodyPr/>
          <a:lstStyle/>
          <a:p>
            <a:r>
              <a:rPr lang="fr-FR" smtClean="0"/>
              <a:t>21/04/2018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81</a:t>
            </a:fld>
            <a:r>
              <a:rPr lang="fr-BE" smtClean="0"/>
              <a:t> -</a:t>
            </a:r>
            <a:endParaRPr lang="fr-BE" dirty="0"/>
          </a:p>
        </p:txBody>
      </p:sp>
    </p:spTree>
    <p:extLst>
      <p:ext uri="{BB962C8B-B14F-4D97-AF65-F5344CB8AC3E}">
        <p14:creationId xmlns:p14="http://schemas.microsoft.com/office/powerpoint/2010/main" val="87747036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nl-NL" sz="4000" b="1" dirty="0" smtClean="0">
                <a:solidFill>
                  <a:srgbClr val="B82400"/>
                </a:solidFill>
              </a:rPr>
              <a:t>Rol &amp; Verantwoordelijkheden van het </a:t>
            </a:r>
            <a:r>
              <a:rPr lang="nl-NL" sz="4000" b="1" dirty="0" smtClean="0">
                <a:solidFill>
                  <a:srgbClr val="087670"/>
                </a:solidFill>
              </a:rPr>
              <a:t>eHealth</a:t>
            </a:r>
            <a:r>
              <a:rPr lang="nl-NL" sz="4000" b="1" dirty="0" smtClean="0">
                <a:solidFill>
                  <a:srgbClr val="B82400"/>
                </a:solidFill>
              </a:rPr>
              <a:t>-platform</a:t>
            </a:r>
            <a:r>
              <a:rPr lang="nl-NL" sz="4000" dirty="0" smtClean="0">
                <a:solidFill>
                  <a:srgbClr val="B82400"/>
                </a:solidFill>
              </a:rPr>
              <a:t/>
            </a:r>
            <a:br>
              <a:rPr lang="nl-NL" sz="4000" dirty="0" smtClean="0">
                <a:solidFill>
                  <a:srgbClr val="B82400"/>
                </a:solidFill>
              </a:rPr>
            </a:br>
            <a:endParaRPr lang="nl-BE" sz="4000" dirty="0">
              <a:solidFill>
                <a:srgbClr val="B82400"/>
              </a:solidFill>
            </a:endParaRPr>
          </a:p>
        </p:txBody>
      </p:sp>
      <p:sp>
        <p:nvSpPr>
          <p:cNvPr id="11" name="Content Placeholder 10"/>
          <p:cNvSpPr>
            <a:spLocks noGrp="1"/>
          </p:cNvSpPr>
          <p:nvPr>
            <p:ph type="subTitle" idx="1"/>
          </p:nvPr>
        </p:nvSpPr>
        <p:spPr/>
        <p:txBody>
          <a:bodyPr/>
          <a:lstStyle/>
          <a:p>
            <a:pPr lvl="1"/>
            <a:endParaRPr lang="fr-BE" smtClean="0">
              <a:sym typeface="Arial" pitchFamily="34" charset="0"/>
            </a:endParaRPr>
          </a:p>
          <a:p>
            <a:endParaRPr lang="fr-BE" smtClean="0"/>
          </a:p>
          <a:p>
            <a:endParaRPr lang="fr-BE" smtClean="0">
              <a:sym typeface="Arial" pitchFamily="34" charset="0"/>
            </a:endParaRPr>
          </a:p>
          <a:p>
            <a:endParaRPr lang="fr-FR"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4070" y="3850516"/>
            <a:ext cx="4762500" cy="1409700"/>
          </a:xfrm>
          <a:prstGeom prst="rect">
            <a:avLst/>
          </a:prstGeom>
        </p:spPr>
      </p:pic>
    </p:spTree>
    <p:extLst>
      <p:ext uri="{BB962C8B-B14F-4D97-AF65-F5344CB8AC3E}">
        <p14:creationId xmlns:p14="http://schemas.microsoft.com/office/powerpoint/2010/main" val="174542520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smtClean="0"/>
              <a:t>Doelstellingen </a:t>
            </a:r>
            <a:r>
              <a:rPr lang="nl-BE" altLang="en-US" smtClean="0">
                <a:solidFill>
                  <a:srgbClr val="087670"/>
                </a:solidFill>
              </a:rPr>
              <a:t>eHealth</a:t>
            </a:r>
            <a:r>
              <a:rPr lang="nl-BE" altLang="en-US" smtClean="0"/>
              <a:t>-platform</a:t>
            </a:r>
            <a:endParaRPr lang="en-US" dirty="0"/>
          </a:p>
        </p:txBody>
      </p:sp>
      <p:sp>
        <p:nvSpPr>
          <p:cNvPr id="92162" name="Rectangle 3"/>
          <p:cNvSpPr>
            <a:spLocks noGrp="1" noChangeArrowheads="1"/>
          </p:cNvSpPr>
          <p:nvPr>
            <p:ph idx="1"/>
          </p:nvPr>
        </p:nvSpPr>
        <p:spPr/>
        <p:txBody>
          <a:bodyPr>
            <a:normAutofit fontScale="92500" lnSpcReduction="10000"/>
          </a:bodyPr>
          <a:lstStyle/>
          <a:p>
            <a:r>
              <a:rPr lang="nl-BE" altLang="en-US" dirty="0" smtClean="0"/>
              <a:t>Hoe?</a:t>
            </a:r>
          </a:p>
          <a:p>
            <a:pPr lvl="1"/>
            <a:r>
              <a:rPr lang="nl-BE" altLang="en-US" dirty="0" smtClean="0"/>
              <a:t>door een goed georganiseerde, onderlinge elektronische dienstverlening en informatie-uitwisseling tussen alle actoren in de gezondheidszorg</a:t>
            </a:r>
          </a:p>
          <a:p>
            <a:pPr lvl="1"/>
            <a:r>
              <a:rPr lang="nl-BE" altLang="en-US" dirty="0" smtClean="0"/>
              <a:t>met de nodige waarborgen op het vlak van de informatieveiligheid, de bescherming van de persoonlijke levenssfeer en het beroepsgeheim</a:t>
            </a:r>
          </a:p>
          <a:p>
            <a:pPr lvl="1"/>
            <a:endParaRPr lang="nl-BE" altLang="en-US" dirty="0" smtClean="0"/>
          </a:p>
          <a:p>
            <a:r>
              <a:rPr lang="nl-BE" altLang="en-US" dirty="0" smtClean="0"/>
              <a:t>Wat?</a:t>
            </a:r>
          </a:p>
          <a:p>
            <a:pPr lvl="1"/>
            <a:r>
              <a:rPr lang="nl-BE" altLang="en-US" dirty="0" smtClean="0"/>
              <a:t>optimaliseren van de kwaliteit en de continuïteit van de gezondheidszorgverstrekking </a:t>
            </a:r>
          </a:p>
          <a:p>
            <a:pPr lvl="1"/>
            <a:r>
              <a:rPr lang="nl-BE" altLang="en-US" dirty="0" smtClean="0"/>
              <a:t>optimaliseren van de veiligheid van de patiënt</a:t>
            </a:r>
          </a:p>
          <a:p>
            <a:pPr lvl="1"/>
            <a:r>
              <a:rPr lang="nl-BE" altLang="en-US" dirty="0" smtClean="0"/>
              <a:t>vereenvoudigen van de administratieve formaliteiten voor alle actoren in de gezondheidszorg</a:t>
            </a:r>
          </a:p>
          <a:p>
            <a:pPr lvl="1"/>
            <a:r>
              <a:rPr lang="nl-BE" altLang="en-US" dirty="0" smtClean="0"/>
              <a:t>degelijk ondersteunen van het gezondheidszorgbeleid</a:t>
            </a:r>
          </a:p>
          <a:p>
            <a:pPr lvl="1"/>
            <a:endParaRPr lang="nl-BE" altLang="en-US" dirty="0" smtClean="0"/>
          </a:p>
          <a:p>
            <a:endParaRPr lang="nl-BE" altLang="en-US" dirty="0" smtClean="0"/>
          </a:p>
        </p:txBody>
      </p:sp>
      <p:sp>
        <p:nvSpPr>
          <p:cNvPr id="6" name="Date Placeholder 5"/>
          <p:cNvSpPr>
            <a:spLocks noGrp="1"/>
          </p:cNvSpPr>
          <p:nvPr>
            <p:ph type="dt" sz="half" idx="10"/>
          </p:nvPr>
        </p:nvSpPr>
        <p:spPr/>
        <p:txBody>
          <a:bodyPr/>
          <a:lstStyle/>
          <a:p>
            <a:r>
              <a:rPr lang="fr-FR" smtClean="0"/>
              <a:t>21/04/2018</a:t>
            </a:r>
            <a:endParaRPr lang="fr-BE"/>
          </a:p>
        </p:txBody>
      </p:sp>
      <p:sp>
        <p:nvSpPr>
          <p:cNvPr id="10" name="Slide Number Placeholder 9"/>
          <p:cNvSpPr>
            <a:spLocks noGrp="1"/>
          </p:cNvSpPr>
          <p:nvPr>
            <p:ph type="sldNum" sz="quarter" idx="12"/>
          </p:nvPr>
        </p:nvSpPr>
        <p:spPr/>
        <p:txBody>
          <a:bodyPr/>
          <a:lstStyle/>
          <a:p>
            <a:r>
              <a:rPr lang="fr-BE" smtClean="0"/>
              <a:t>- </a:t>
            </a:r>
            <a:fld id="{30A9230E-FFBB-4CCB-ABD7-198084EDE768}" type="slidenum">
              <a:rPr lang="fr-BE" smtClean="0"/>
              <a:pPr/>
              <a:t>83</a:t>
            </a:fld>
            <a:r>
              <a:rPr lang="fr-BE" smtClean="0"/>
              <a:t> - </a:t>
            </a:r>
            <a:endParaRPr lang="fr-BE" dirty="0"/>
          </a:p>
        </p:txBody>
      </p:sp>
    </p:spTree>
    <p:extLst>
      <p:ext uri="{BB962C8B-B14F-4D97-AF65-F5344CB8AC3E}">
        <p14:creationId xmlns:p14="http://schemas.microsoft.com/office/powerpoint/2010/main" val="633849323"/>
      </p:ext>
    </p:extLst>
  </p:cSld>
  <p:clrMapOvr>
    <a:masterClrMapping/>
  </p:clrMapOvr>
  <p:transition spd="slow"/>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altLang="en-US" smtClean="0">
                <a:sym typeface="Arial" charset="0"/>
              </a:rPr>
              <a:t>10 opdrachten</a:t>
            </a:r>
            <a:endParaRPr lang="en-US" dirty="0"/>
          </a:p>
        </p:txBody>
      </p:sp>
      <p:sp>
        <p:nvSpPr>
          <p:cNvPr id="15363" name="Rectangle 3"/>
          <p:cNvSpPr>
            <a:spLocks noGrp="1" noChangeArrowheads="1"/>
          </p:cNvSpPr>
          <p:nvPr>
            <p:ph idx="1"/>
          </p:nvPr>
        </p:nvSpPr>
        <p:spPr/>
        <p:txBody>
          <a:bodyPr>
            <a:normAutofit fontScale="92500" lnSpcReduction="10000"/>
          </a:bodyPr>
          <a:lstStyle/>
          <a:p>
            <a:r>
              <a:rPr lang="nl-BE" altLang="en-US" dirty="0" smtClean="0">
                <a:sym typeface="Arial" charset="0"/>
              </a:rPr>
              <a:t>Ontwikkeling van een visie en van een strategie inzake </a:t>
            </a:r>
            <a:r>
              <a:rPr lang="nl-BE" altLang="en-US" dirty="0" smtClean="0">
                <a:solidFill>
                  <a:srgbClr val="087670"/>
                </a:solidFill>
                <a:sym typeface="Arial" charset="0"/>
              </a:rPr>
              <a:t>eHealth</a:t>
            </a:r>
            <a:r>
              <a:rPr lang="nl-BE" altLang="en-US" dirty="0" smtClean="0"/>
              <a:t> </a:t>
            </a:r>
          </a:p>
          <a:p>
            <a:endParaRPr lang="nl-BE" altLang="en-US" dirty="0" smtClean="0">
              <a:sym typeface="Arial" charset="0"/>
            </a:endParaRPr>
          </a:p>
          <a:p>
            <a:r>
              <a:rPr lang="nl-BE" altLang="en-US" dirty="0" smtClean="0">
                <a:sym typeface="Arial" charset="0"/>
              </a:rPr>
              <a:t>Organiseren van de samenwerking met andere overheidsinstanties die belast zijn met de coördinatie van de elektronische dienstverlening</a:t>
            </a:r>
            <a:r>
              <a:rPr lang="nl-BE" altLang="en-US" dirty="0" smtClean="0"/>
              <a:t> </a:t>
            </a:r>
          </a:p>
          <a:p>
            <a:endParaRPr lang="nl-BE" altLang="en-US" dirty="0" smtClean="0">
              <a:sym typeface="Arial" charset="0"/>
            </a:endParaRPr>
          </a:p>
          <a:p>
            <a:r>
              <a:rPr lang="nl-BE" altLang="en-US" dirty="0" smtClean="0">
                <a:sym typeface="Arial" charset="0"/>
              </a:rPr>
              <a:t>De motor van de noodzakelijke veranderingen zijn voor de uitvoering van de visie en de strategie inzake </a:t>
            </a:r>
            <a:r>
              <a:rPr lang="nl-BE" altLang="en-US" dirty="0" smtClean="0">
                <a:solidFill>
                  <a:srgbClr val="087670"/>
                </a:solidFill>
                <a:sym typeface="Arial" charset="0"/>
              </a:rPr>
              <a:t>eHealth</a:t>
            </a:r>
            <a:r>
              <a:rPr lang="nl-BE" altLang="en-US" dirty="0" smtClean="0">
                <a:sym typeface="Arial" charset="0"/>
              </a:rPr>
              <a:t> </a:t>
            </a:r>
            <a:r>
              <a:rPr lang="nl-BE" altLang="en-US" dirty="0" smtClean="0"/>
              <a:t> </a:t>
            </a:r>
          </a:p>
          <a:p>
            <a:endParaRPr lang="nl-BE" altLang="en-US" dirty="0" smtClean="0">
              <a:sym typeface="Arial" charset="0"/>
            </a:endParaRPr>
          </a:p>
          <a:p>
            <a:r>
              <a:rPr lang="nl-BE" altLang="en-US" dirty="0" smtClean="0">
                <a:sym typeface="Arial" charset="0"/>
              </a:rPr>
              <a:t>Vastleggen van functionele en </a:t>
            </a:r>
            <a:r>
              <a:rPr lang="nl-BE" altLang="en-US" dirty="0" err="1" smtClean="0">
                <a:sym typeface="Arial" charset="0"/>
              </a:rPr>
              <a:t>techische</a:t>
            </a:r>
            <a:r>
              <a:rPr lang="nl-BE" altLang="en-US" dirty="0" smtClean="0">
                <a:sym typeface="Arial" charset="0"/>
              </a:rPr>
              <a:t> normen, standaarden, specificaties en basisarchitectuur inzake ICT  </a:t>
            </a:r>
          </a:p>
          <a:p>
            <a:endParaRPr lang="nl-BE" altLang="en-US" dirty="0" smtClean="0">
              <a:sym typeface="Arial" charset="0"/>
            </a:endParaRPr>
          </a:p>
          <a:p>
            <a:endParaRPr lang="nl-BE" altLang="en-US" dirty="0" smtClean="0">
              <a:sym typeface="Arial" charset="0"/>
            </a:endParaRPr>
          </a:p>
        </p:txBody>
      </p:sp>
      <p:sp>
        <p:nvSpPr>
          <p:cNvPr id="6" name="Date Placeholder 5"/>
          <p:cNvSpPr>
            <a:spLocks noGrp="1"/>
          </p:cNvSpPr>
          <p:nvPr>
            <p:ph type="dt" sz="half" idx="10"/>
          </p:nvPr>
        </p:nvSpPr>
        <p:spPr/>
        <p:txBody>
          <a:bodyPr/>
          <a:lstStyle/>
          <a:p>
            <a:r>
              <a:rPr lang="fr-FR" smtClean="0"/>
              <a:t>21/04/2018</a:t>
            </a:r>
            <a:endParaRPr lang="fr-BE"/>
          </a:p>
        </p:txBody>
      </p:sp>
      <p:sp>
        <p:nvSpPr>
          <p:cNvPr id="4" name="Slide Number Placeholder 3"/>
          <p:cNvSpPr>
            <a:spLocks noGrp="1"/>
          </p:cNvSpPr>
          <p:nvPr>
            <p:ph type="sldNum" sz="quarter" idx="12"/>
          </p:nvPr>
        </p:nvSpPr>
        <p:spPr/>
        <p:txBody>
          <a:bodyPr/>
          <a:lstStyle/>
          <a:p>
            <a:r>
              <a:rPr lang="fr-BE" smtClean="0"/>
              <a:t>- </a:t>
            </a:r>
            <a:fld id="{30A9230E-FFBB-4CCB-ABD7-198084EDE768}" type="slidenum">
              <a:rPr lang="fr-BE" smtClean="0"/>
              <a:pPr/>
              <a:t>84</a:t>
            </a:fld>
            <a:r>
              <a:rPr lang="fr-BE" smtClean="0"/>
              <a:t> - </a:t>
            </a:r>
            <a:endParaRPr lang="fr-BE" dirty="0"/>
          </a:p>
        </p:txBody>
      </p:sp>
    </p:spTree>
    <p:extLst>
      <p:ext uri="{BB962C8B-B14F-4D97-AF65-F5344CB8AC3E}">
        <p14:creationId xmlns:p14="http://schemas.microsoft.com/office/powerpoint/2010/main" val="383565954"/>
      </p:ext>
    </p:extLst>
  </p:cSld>
  <p:clrMapOvr>
    <a:masterClrMapping/>
  </p:clrMapOvr>
  <p:transition spd="slow"/>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smtClean="0">
                <a:sym typeface="Arial" charset="0"/>
              </a:rPr>
              <a:t>10 opdrachten</a:t>
            </a:r>
            <a:endParaRPr lang="en-US" dirty="0"/>
          </a:p>
        </p:txBody>
      </p:sp>
      <p:sp>
        <p:nvSpPr>
          <p:cNvPr id="94211" name="Rectangle 3"/>
          <p:cNvSpPr>
            <a:spLocks noGrp="1" noChangeArrowheads="1"/>
          </p:cNvSpPr>
          <p:nvPr>
            <p:ph idx="1"/>
          </p:nvPr>
        </p:nvSpPr>
        <p:spPr/>
        <p:txBody>
          <a:bodyPr/>
          <a:lstStyle/>
          <a:p>
            <a:r>
              <a:rPr lang="nl-BE" altLang="en-US" smtClean="0">
                <a:sym typeface="Arial" charset="0"/>
              </a:rPr>
              <a:t>Registreren van software voor het beheer van elektronische patiëntendossiers  </a:t>
            </a:r>
          </a:p>
          <a:p>
            <a:endParaRPr lang="nl-BE" altLang="en-US" smtClean="0">
              <a:sym typeface="Arial" charset="0"/>
            </a:endParaRPr>
          </a:p>
          <a:p>
            <a:r>
              <a:rPr lang="nl-BE" altLang="en-US" smtClean="0">
                <a:sym typeface="Arial" charset="0"/>
              </a:rPr>
              <a:t>Concipiëren, uitwerken en beheren van een samenwerkingsplatform voor de veilige elektronische gegevensuitwisseling met de bijhorende basisdiensten </a:t>
            </a:r>
          </a:p>
          <a:p>
            <a:endParaRPr lang="nl-BE" altLang="en-US" smtClean="0">
              <a:sym typeface="Arial" charset="0"/>
            </a:endParaRPr>
          </a:p>
          <a:p>
            <a:r>
              <a:rPr lang="nl-BE" altLang="en-US" smtClean="0">
                <a:sym typeface="Arial" charset="0"/>
              </a:rPr>
              <a:t>Een akkoord bereiken over een taakverdeling en over de kwaliteitsnormen en nagaan of de kwaliteitsnormen worden nageleefd</a:t>
            </a:r>
          </a:p>
        </p:txBody>
      </p:sp>
      <p:sp>
        <p:nvSpPr>
          <p:cNvPr id="6" name="Date Placeholder 5"/>
          <p:cNvSpPr>
            <a:spLocks noGrp="1"/>
          </p:cNvSpPr>
          <p:nvPr>
            <p:ph type="dt" sz="half" idx="10"/>
          </p:nvPr>
        </p:nvSpPr>
        <p:spPr/>
        <p:txBody>
          <a:bodyPr/>
          <a:lstStyle/>
          <a:p>
            <a:r>
              <a:rPr lang="fr-FR" smtClean="0"/>
              <a:t>21/04/2018</a:t>
            </a:r>
            <a:endParaRPr lang="fr-BE"/>
          </a:p>
        </p:txBody>
      </p:sp>
      <p:sp>
        <p:nvSpPr>
          <p:cNvPr id="4" name="Slide Number Placeholder 3"/>
          <p:cNvSpPr>
            <a:spLocks noGrp="1"/>
          </p:cNvSpPr>
          <p:nvPr>
            <p:ph type="sldNum" sz="quarter" idx="12"/>
          </p:nvPr>
        </p:nvSpPr>
        <p:spPr/>
        <p:txBody>
          <a:bodyPr/>
          <a:lstStyle/>
          <a:p>
            <a:r>
              <a:rPr lang="fr-BE" smtClean="0"/>
              <a:t>- </a:t>
            </a:r>
            <a:fld id="{30A9230E-FFBB-4CCB-ABD7-198084EDE768}" type="slidenum">
              <a:rPr lang="fr-BE" smtClean="0"/>
              <a:pPr/>
              <a:t>85</a:t>
            </a:fld>
            <a:r>
              <a:rPr lang="fr-BE" smtClean="0"/>
              <a:t> - </a:t>
            </a:r>
            <a:endParaRPr lang="fr-BE" dirty="0"/>
          </a:p>
        </p:txBody>
      </p:sp>
    </p:spTree>
    <p:extLst>
      <p:ext uri="{BB962C8B-B14F-4D97-AF65-F5344CB8AC3E}">
        <p14:creationId xmlns:p14="http://schemas.microsoft.com/office/powerpoint/2010/main" val="1062562121"/>
      </p:ext>
    </p:extLst>
  </p:cSld>
  <p:clrMapOvr>
    <a:masterClrMapping/>
  </p:clrMapOvr>
  <p:transition spd="slow"/>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10 opdrachten</a:t>
            </a:r>
            <a:endParaRPr lang="nl-BE" dirty="0"/>
          </a:p>
        </p:txBody>
      </p:sp>
      <p:sp>
        <p:nvSpPr>
          <p:cNvPr id="3" name="Tijdelijke aanduiding voor inhoud 2"/>
          <p:cNvSpPr>
            <a:spLocks noGrp="1"/>
          </p:cNvSpPr>
          <p:nvPr>
            <p:ph idx="1"/>
          </p:nvPr>
        </p:nvSpPr>
        <p:spPr/>
        <p:txBody>
          <a:bodyPr>
            <a:normAutofit fontScale="92500" lnSpcReduction="20000"/>
          </a:bodyPr>
          <a:lstStyle/>
          <a:p>
            <a:r>
              <a:rPr lang="nl-BE" altLang="en-US" smtClean="0">
                <a:sym typeface="Arial" charset="0"/>
              </a:rPr>
              <a:t>Als onafhankelijke trusted third party (TTP) optreden voor het coderen en anonimiseren van persoonsgegevens m.b.t. de gezondheid voor rekening van bepaalde, in de wet opgesomde instanties ter ondersteuning van het wetenschappelijk onderzoek en het beleid </a:t>
            </a:r>
          </a:p>
          <a:p>
            <a:endParaRPr lang="nl-BE" altLang="en-US" smtClean="0">
              <a:sym typeface="Arial" charset="0"/>
            </a:endParaRPr>
          </a:p>
          <a:p>
            <a:r>
              <a:rPr lang="nl-BE" altLang="en-US" smtClean="0">
                <a:sym typeface="Arial" charset="0"/>
              </a:rPr>
              <a:t>De totstandkoming van programma's en projecten promoten en coördineren</a:t>
            </a:r>
            <a:r>
              <a:rPr lang="nl-BE" altLang="en-US" smtClean="0"/>
              <a:t> </a:t>
            </a:r>
          </a:p>
          <a:p>
            <a:endParaRPr lang="nl-BE" altLang="en-US" smtClean="0">
              <a:sym typeface="Arial" charset="0"/>
            </a:endParaRPr>
          </a:p>
          <a:p>
            <a:r>
              <a:rPr lang="nl-BE" altLang="en-US" smtClean="0">
                <a:sym typeface="Arial" charset="0"/>
              </a:rPr>
              <a:t>De ICT-aspecten van de gegevensuitwisseling beheren en coördineren in het kader van de elektronische patiëntendossiers en van de elektronische medische voorschriften</a:t>
            </a:r>
            <a:endParaRPr lang="nl-BE" altLang="en-US" dirty="0">
              <a:sym typeface="Arial" charset="0"/>
            </a:endParaRPr>
          </a:p>
        </p:txBody>
      </p:sp>
      <p:sp>
        <p:nvSpPr>
          <p:cNvPr id="7" name="Date Placeholder 6"/>
          <p:cNvSpPr>
            <a:spLocks noGrp="1"/>
          </p:cNvSpPr>
          <p:nvPr>
            <p:ph type="dt" sz="half" idx="10"/>
          </p:nvPr>
        </p:nvSpPr>
        <p:spPr/>
        <p:txBody>
          <a:bodyPr/>
          <a:lstStyle/>
          <a:p>
            <a:r>
              <a:rPr lang="fr-FR" smtClean="0"/>
              <a:t>21/04/2018</a:t>
            </a:r>
            <a:endParaRPr lang="fr-BE"/>
          </a:p>
        </p:txBody>
      </p:sp>
      <p:sp>
        <p:nvSpPr>
          <p:cNvPr id="5" name="Slide Number Placeholder 4"/>
          <p:cNvSpPr>
            <a:spLocks noGrp="1"/>
          </p:cNvSpPr>
          <p:nvPr>
            <p:ph type="sldNum" sz="quarter" idx="12"/>
          </p:nvPr>
        </p:nvSpPr>
        <p:spPr/>
        <p:txBody>
          <a:bodyPr/>
          <a:lstStyle/>
          <a:p>
            <a:r>
              <a:rPr lang="fr-BE" smtClean="0"/>
              <a:t>- </a:t>
            </a:r>
            <a:fld id="{30A9230E-FFBB-4CCB-ABD7-198084EDE768}" type="slidenum">
              <a:rPr lang="fr-BE" smtClean="0"/>
              <a:pPr/>
              <a:t>86</a:t>
            </a:fld>
            <a:r>
              <a:rPr lang="fr-BE" smtClean="0"/>
              <a:t> - </a:t>
            </a:r>
            <a:endParaRPr lang="fr-BE" dirty="0"/>
          </a:p>
        </p:txBody>
      </p:sp>
    </p:spTree>
    <p:extLst>
      <p:ext uri="{BB962C8B-B14F-4D97-AF65-F5344CB8AC3E}">
        <p14:creationId xmlns:p14="http://schemas.microsoft.com/office/powerpoint/2010/main" val="138020335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altLang="en-US" smtClean="0"/>
              <a:t>Basisarchitectuur</a:t>
            </a:r>
            <a:endParaRPr lang="en-US" dirty="0"/>
          </a:p>
        </p:txBody>
      </p:sp>
      <p:pic>
        <p:nvPicPr>
          <p:cNvPr id="96261"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813" y="581025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2" name="Oval 83"/>
          <p:cNvSpPr>
            <a:spLocks noChangeArrowheads="1"/>
          </p:cNvSpPr>
          <p:nvPr/>
        </p:nvSpPr>
        <p:spPr bwMode="auto">
          <a:xfrm>
            <a:off x="474663" y="3857625"/>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fr-FR" altLang="en-US" sz="2400" b="1" i="1">
              <a:solidFill>
                <a:srgbClr val="000000"/>
              </a:solidFill>
              <a:latin typeface="Calibri" pitchFamily="34" charset="0"/>
            </a:endParaRPr>
          </a:p>
        </p:txBody>
      </p:sp>
      <p:sp>
        <p:nvSpPr>
          <p:cNvPr id="96263" name="Oval 84"/>
          <p:cNvSpPr>
            <a:spLocks noChangeArrowheads="1"/>
          </p:cNvSpPr>
          <p:nvPr/>
        </p:nvSpPr>
        <p:spPr bwMode="auto">
          <a:xfrm>
            <a:off x="7835900" y="3851275"/>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79" name="Rectangle 85"/>
          <p:cNvSpPr>
            <a:spLocks noChangeArrowheads="1"/>
          </p:cNvSpPr>
          <p:nvPr/>
        </p:nvSpPr>
        <p:spPr bwMode="auto">
          <a:xfrm>
            <a:off x="984250" y="3859213"/>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algn="ctr" fontAlgn="auto">
              <a:spcBef>
                <a:spcPts val="0"/>
              </a:spcBef>
              <a:spcAft>
                <a:spcPts val="0"/>
              </a:spcAft>
              <a:defRPr/>
            </a:pPr>
            <a:endParaRPr lang="fr-BE" sz="2400" b="1" i="1">
              <a:solidFill>
                <a:srgbClr val="FFFFFF"/>
              </a:solidFill>
              <a:effectLst>
                <a:outerShdw blurRad="38100" dist="38100" dir="2700000" algn="tl">
                  <a:srgbClr val="000000"/>
                </a:outerShdw>
              </a:effectLst>
              <a:latin typeface="+mn-lt"/>
              <a:cs typeface="+mn-cs"/>
            </a:endParaRPr>
          </a:p>
          <a:p>
            <a:pPr algn="ctr" fontAlgn="auto">
              <a:spcBef>
                <a:spcPts val="0"/>
              </a:spcBef>
              <a:spcAft>
                <a:spcPts val="0"/>
              </a:spcAft>
              <a:defRPr/>
            </a:pPr>
            <a:endParaRPr lang="en-GB" sz="2400" b="1" i="1">
              <a:solidFill>
                <a:srgbClr val="FFFFFF"/>
              </a:solidFill>
              <a:effectLst>
                <a:outerShdw blurRad="38100" dist="38100" dir="2700000" algn="tl">
                  <a:srgbClr val="000000"/>
                </a:outerShdw>
              </a:effectLst>
              <a:latin typeface="+mn-lt"/>
              <a:cs typeface="+mn-cs"/>
            </a:endParaRPr>
          </a:p>
        </p:txBody>
      </p:sp>
      <p:sp>
        <p:nvSpPr>
          <p:cNvPr id="96265" name="Oval 86"/>
          <p:cNvSpPr>
            <a:spLocks noChangeArrowheads="1"/>
          </p:cNvSpPr>
          <p:nvPr/>
        </p:nvSpPr>
        <p:spPr bwMode="auto">
          <a:xfrm>
            <a:off x="1754188" y="411480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96266" name="Oval 87"/>
          <p:cNvSpPr>
            <a:spLocks noChangeArrowheads="1"/>
          </p:cNvSpPr>
          <p:nvPr/>
        </p:nvSpPr>
        <p:spPr bwMode="auto">
          <a:xfrm>
            <a:off x="7659688" y="410845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82" name="Rectangle 88"/>
          <p:cNvSpPr>
            <a:spLocks noChangeArrowheads="1"/>
          </p:cNvSpPr>
          <p:nvPr/>
        </p:nvSpPr>
        <p:spPr bwMode="auto">
          <a:xfrm>
            <a:off x="2157413" y="4117975"/>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algn="ctr" fontAlgn="auto">
              <a:spcBef>
                <a:spcPts val="0"/>
              </a:spcBef>
              <a:spcAft>
                <a:spcPts val="0"/>
              </a:spcAft>
              <a:defRPr/>
            </a:pPr>
            <a:r>
              <a:rPr lang="nl-BE" sz="2400" b="1" i="1" dirty="0">
                <a:solidFill>
                  <a:srgbClr val="FFFFFF"/>
                </a:solidFill>
                <a:effectLst>
                  <a:outerShdw blurRad="38100" dist="38100" dir="2700000" algn="tl">
                    <a:srgbClr val="000000"/>
                  </a:outerShdw>
                </a:effectLst>
                <a:latin typeface="+mn-lt"/>
                <a:cs typeface="+mn-cs"/>
              </a:rPr>
              <a:t>Basisdiensten</a:t>
            </a:r>
          </a:p>
          <a:p>
            <a:pPr algn="ctr" fontAlgn="auto">
              <a:spcBef>
                <a:spcPts val="0"/>
              </a:spcBef>
              <a:spcAft>
                <a:spcPts val="0"/>
              </a:spcAft>
              <a:defRPr/>
            </a:pPr>
            <a:r>
              <a:rPr lang="nl-BE" sz="2400" b="1" i="1" dirty="0">
                <a:solidFill>
                  <a:srgbClr val="3E6E5A"/>
                </a:solidFill>
                <a:effectLst>
                  <a:outerShdw blurRad="38100" dist="38100" dir="2700000" algn="tl">
                    <a:srgbClr val="000000"/>
                  </a:outerShdw>
                </a:effectLst>
                <a:latin typeface="+mn-lt"/>
                <a:cs typeface="+mn-cs"/>
              </a:rPr>
              <a:t>eHealth</a:t>
            </a:r>
            <a:r>
              <a:rPr lang="nl-BE" sz="2400" b="1" i="1" dirty="0">
                <a:solidFill>
                  <a:srgbClr val="FFFFFF"/>
                </a:solidFill>
                <a:effectLst>
                  <a:outerShdw blurRad="38100" dist="38100" dir="2700000" algn="tl">
                    <a:srgbClr val="000000"/>
                  </a:outerShdw>
                </a:effectLst>
                <a:latin typeface="+mn-lt"/>
                <a:cs typeface="+mn-cs"/>
              </a:rPr>
              <a:t>-platform</a:t>
            </a:r>
          </a:p>
        </p:txBody>
      </p:sp>
      <p:sp>
        <p:nvSpPr>
          <p:cNvPr id="96268" name="Text Box 89"/>
          <p:cNvSpPr txBox="1">
            <a:spLocks noChangeArrowheads="1"/>
          </p:cNvSpPr>
          <p:nvPr/>
        </p:nvSpPr>
        <p:spPr bwMode="auto">
          <a:xfrm>
            <a:off x="423863" y="4332288"/>
            <a:ext cx="1828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nl-BE" altLang="en-US" b="1" i="1">
                <a:solidFill>
                  <a:srgbClr val="000000"/>
                </a:solidFill>
              </a:rPr>
              <a:t>Netwerk</a:t>
            </a:r>
          </a:p>
        </p:txBody>
      </p:sp>
      <p:pic>
        <p:nvPicPr>
          <p:cNvPr id="96269" name="Picture 3"/>
          <p:cNvPicPr>
            <a:picLocks noChangeAspect="1" noChangeArrowheads="1"/>
          </p:cNvPicPr>
          <p:nvPr/>
        </p:nvPicPr>
        <p:blipFill>
          <a:blip r:embed="rId4">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4275138" y="5713413"/>
            <a:ext cx="46672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Oval 5"/>
          <p:cNvSpPr>
            <a:spLocks noChangeArrowheads="1"/>
          </p:cNvSpPr>
          <p:nvPr/>
        </p:nvSpPr>
        <p:spPr bwMode="auto">
          <a:xfrm>
            <a:off x="3476625" y="1289050"/>
            <a:ext cx="2286000" cy="762000"/>
          </a:xfrm>
          <a:prstGeom prst="ellipse">
            <a:avLst/>
          </a:prstGeom>
          <a:noFill/>
          <a:ln w="9525">
            <a:noFill/>
            <a:round/>
            <a:headEnd/>
            <a:tailEnd/>
          </a:ln>
          <a:effectLst/>
        </p:spPr>
        <p:txBody>
          <a:bodyPr wrap="none" anchor="ctr"/>
          <a:lstStyle/>
          <a:p>
            <a:pPr algn="ctr" fontAlgn="auto">
              <a:spcBef>
                <a:spcPts val="0"/>
              </a:spcBef>
              <a:spcAft>
                <a:spcPts val="0"/>
              </a:spcAft>
              <a:defRPr/>
            </a:pPr>
            <a:r>
              <a:rPr lang="nl-BE" sz="2000" b="1" i="1" dirty="0">
                <a:solidFill>
                  <a:srgbClr val="000000"/>
                </a:solidFill>
                <a:effectLst>
                  <a:outerShdw blurRad="38100" dist="38100" dir="2700000" algn="tl">
                    <a:srgbClr val="C0C0C0"/>
                  </a:outerShdw>
                </a:effectLst>
                <a:latin typeface="+mn-lt"/>
                <a:cs typeface="+mn-cs"/>
              </a:rPr>
              <a:t>Patiënten, zorgverstrekkers</a:t>
            </a:r>
          </a:p>
          <a:p>
            <a:pPr algn="ctr" fontAlgn="auto">
              <a:spcBef>
                <a:spcPts val="0"/>
              </a:spcBef>
              <a:spcAft>
                <a:spcPts val="0"/>
              </a:spcAft>
              <a:defRPr/>
            </a:pPr>
            <a:r>
              <a:rPr lang="nl-BE" sz="2000" b="1" i="1" dirty="0">
                <a:solidFill>
                  <a:srgbClr val="000000"/>
                </a:solidFill>
                <a:effectLst>
                  <a:outerShdw blurRad="38100" dist="38100" dir="2700000" algn="tl">
                    <a:srgbClr val="C0C0C0"/>
                  </a:outerShdw>
                </a:effectLst>
                <a:latin typeface="+mn-lt"/>
                <a:cs typeface="+mn-cs"/>
              </a:rPr>
              <a:t>en zorginstellingen</a:t>
            </a:r>
            <a:endParaRPr lang="nl-BE" sz="2000" b="1" i="1" dirty="0">
              <a:solidFill>
                <a:srgbClr val="FFFFFF"/>
              </a:solidFill>
              <a:effectLst>
                <a:outerShdw blurRad="38100" dist="38100" dir="2700000" algn="tl">
                  <a:srgbClr val="C0C0C0"/>
                </a:outerShdw>
              </a:effectLst>
              <a:latin typeface="+mn-lt"/>
              <a:cs typeface="+mn-cs"/>
            </a:endParaRPr>
          </a:p>
        </p:txBody>
      </p:sp>
      <p:sp>
        <p:nvSpPr>
          <p:cNvPr id="86" name="AutoShape 13"/>
          <p:cNvSpPr>
            <a:spLocks noChangeArrowheads="1"/>
          </p:cNvSpPr>
          <p:nvPr/>
        </p:nvSpPr>
        <p:spPr bwMode="blackWhite">
          <a:xfrm>
            <a:off x="5926138"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87" name="AutoShape 14"/>
          <p:cNvSpPr>
            <a:spLocks noChangeArrowheads="1"/>
          </p:cNvSpPr>
          <p:nvPr/>
        </p:nvSpPr>
        <p:spPr bwMode="blackWhite">
          <a:xfrm>
            <a:off x="722471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88" name="AutoShape 16"/>
          <p:cNvSpPr>
            <a:spLocks noChangeArrowheads="1"/>
          </p:cNvSpPr>
          <p:nvPr/>
        </p:nvSpPr>
        <p:spPr bwMode="blackWhite">
          <a:xfrm>
            <a:off x="474186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dirty="0">
                <a:solidFill>
                  <a:srgbClr val="FFCC99"/>
                </a:solidFill>
                <a:effectLst>
                  <a:outerShdw blurRad="38100" dist="38100" dir="2700000" algn="tl">
                    <a:srgbClr val="000000"/>
                  </a:outerShdw>
                </a:effectLst>
                <a:latin typeface="+mn-lt"/>
                <a:cs typeface="+mn-cs"/>
              </a:rPr>
              <a:t>GAB</a:t>
            </a:r>
          </a:p>
        </p:txBody>
      </p:sp>
      <p:pic>
        <p:nvPicPr>
          <p:cNvPr id="96274" name="Picture 20" descr="FOD_tekeni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8300"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75" name="Rectangle 21"/>
          <p:cNvSpPr>
            <a:spLocks noChangeArrowheads="1"/>
          </p:cNvSpPr>
          <p:nvPr/>
        </p:nvSpPr>
        <p:spPr bwMode="auto">
          <a:xfrm>
            <a:off x="315913" y="6091238"/>
            <a:ext cx="1751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nl-BE" altLang="en-US" sz="2000" b="1" i="1">
                <a:solidFill>
                  <a:srgbClr val="CC9900"/>
                </a:solidFill>
                <a:latin typeface="Calibri" pitchFamily="34" charset="0"/>
              </a:rPr>
              <a:t>Leveranciers</a:t>
            </a:r>
          </a:p>
        </p:txBody>
      </p:sp>
      <p:sp>
        <p:nvSpPr>
          <p:cNvPr id="96276" name="Rectangle 22"/>
          <p:cNvSpPr>
            <a:spLocks noChangeArrowheads="1"/>
          </p:cNvSpPr>
          <p:nvPr/>
        </p:nvSpPr>
        <p:spPr bwMode="auto">
          <a:xfrm>
            <a:off x="44450" y="3468688"/>
            <a:ext cx="2032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nl-BE" altLang="en-US" sz="2000" b="1" i="1">
                <a:solidFill>
                  <a:srgbClr val="CC9900"/>
                </a:solidFill>
                <a:latin typeface="Calibri" pitchFamily="34" charset="0"/>
              </a:rPr>
              <a:t>Gebruikers</a:t>
            </a:r>
          </a:p>
        </p:txBody>
      </p:sp>
      <p:sp>
        <p:nvSpPr>
          <p:cNvPr id="92" name="AutoShape 23">
            <a:hlinkClick r:id="" action="ppaction://noaction" highlightClick="1"/>
          </p:cNvPr>
          <p:cNvSpPr>
            <a:spLocks noChangeArrowheads="1"/>
          </p:cNvSpPr>
          <p:nvPr/>
        </p:nvSpPr>
        <p:spPr bwMode="blackWhite">
          <a:xfrm>
            <a:off x="3492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dirty="0">
                <a:solidFill>
                  <a:srgbClr val="FFFFFF"/>
                </a:solidFill>
                <a:effectLst>
                  <a:outerShdw blurRad="38100" dist="38100" dir="2700000" algn="tl">
                    <a:srgbClr val="000000"/>
                  </a:outerShdw>
                </a:effectLst>
                <a:latin typeface="+mn-lt"/>
                <a:cs typeface="+mn-cs"/>
              </a:rPr>
              <a:t>portaal </a:t>
            </a:r>
            <a:r>
              <a:rPr lang="nl-BE" sz="1400" i="1" dirty="0">
                <a:solidFill>
                  <a:srgbClr val="3E6E5A"/>
                </a:solidFill>
                <a:effectLst>
                  <a:outerShdw blurRad="38100" dist="38100" dir="2700000" algn="tl">
                    <a:srgbClr val="000000"/>
                  </a:outerShdw>
                </a:effectLst>
                <a:latin typeface="+mn-lt"/>
                <a:cs typeface="+mn-cs"/>
              </a:rPr>
              <a:t>eHealth</a:t>
            </a:r>
            <a:r>
              <a:rPr lang="nl-BE" sz="1400" i="1" dirty="0">
                <a:solidFill>
                  <a:srgbClr val="FFFFFF"/>
                </a:solidFill>
                <a:effectLst>
                  <a:outerShdw blurRad="38100" dist="38100" dir="2700000" algn="tl">
                    <a:srgbClr val="000000"/>
                  </a:outerShdw>
                </a:effectLst>
                <a:latin typeface="+mn-lt"/>
                <a:cs typeface="+mn-cs"/>
              </a:rPr>
              <a:t>-platform</a:t>
            </a:r>
          </a:p>
        </p:txBody>
      </p:sp>
      <p:grpSp>
        <p:nvGrpSpPr>
          <p:cNvPr id="96278" name="Group 24"/>
          <p:cNvGrpSpPr>
            <a:grpSpLocks/>
          </p:cNvGrpSpPr>
          <p:nvPr/>
        </p:nvGrpSpPr>
        <p:grpSpPr bwMode="auto">
          <a:xfrm>
            <a:off x="760413" y="1689100"/>
            <a:ext cx="1219200" cy="914400"/>
            <a:chOff x="432" y="1200"/>
            <a:chExt cx="912" cy="672"/>
          </a:xfrm>
        </p:grpSpPr>
        <p:sp>
          <p:nvSpPr>
            <p:cNvPr id="94"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Health portal</a:t>
              </a:r>
              <a:endParaRPr lang="nl-BE" sz="1000" i="1">
                <a:solidFill>
                  <a:srgbClr val="FFFFFF"/>
                </a:solidFill>
                <a:latin typeface="+mn-lt"/>
                <a:cs typeface="+mn-cs"/>
              </a:endParaRPr>
            </a:p>
          </p:txBody>
        </p:sp>
        <p:sp>
          <p:nvSpPr>
            <p:cNvPr id="95" name="AutoShape 26">
              <a:hlinkClick r:id="" action="ppaction://noaction" highlightClick="1"/>
            </p:cNvPr>
            <p:cNvSpPr>
              <a:spLocks noChangeArrowheads="1"/>
            </p:cNvSpPr>
            <p:nvPr/>
          </p:nvSpPr>
          <p:spPr bwMode="blackWhite">
            <a:xfrm>
              <a:off x="768" y="1440"/>
              <a:ext cx="384" cy="19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6" name="AutoShape 27">
              <a:hlinkClick r:id="" action="ppaction://noaction" highlightClick="1"/>
            </p:cNvPr>
            <p:cNvSpPr>
              <a:spLocks noChangeArrowheads="1"/>
            </p:cNvSpPr>
            <p:nvPr/>
          </p:nvSpPr>
          <p:spPr bwMode="blackWhite">
            <a:xfrm>
              <a:off x="816" y="1488"/>
              <a:ext cx="386" cy="191"/>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7"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8"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pic>
          <p:nvPicPr>
            <p:cNvPr id="96330" name="Picture 30" descr="FOD_teken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AutoShape 31">
            <a:hlinkClick r:id="" action="ppaction://noaction" highlightClick="1"/>
          </p:cNvPr>
          <p:cNvSpPr>
            <a:spLocks noChangeArrowheads="1"/>
          </p:cNvSpPr>
          <p:nvPr/>
        </p:nvSpPr>
        <p:spPr bwMode="blackWhite">
          <a:xfrm>
            <a:off x="6172200" y="2028825"/>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Software zorginstelling</a:t>
            </a:r>
            <a:endParaRPr lang="nl-BE" sz="1000" i="1">
              <a:solidFill>
                <a:srgbClr val="FFFFFF"/>
              </a:solidFill>
              <a:latin typeface="+mn-lt"/>
              <a:cs typeface="+mn-cs"/>
            </a:endParaRPr>
          </a:p>
        </p:txBody>
      </p:sp>
      <p:sp>
        <p:nvSpPr>
          <p:cNvPr id="101" name="AutoShape 32">
            <a:hlinkClick r:id="" action="ppaction://noaction" highlightClick="1"/>
          </p:cNvPr>
          <p:cNvSpPr>
            <a:spLocks noChangeArrowheads="1"/>
          </p:cNvSpPr>
          <p:nvPr/>
        </p:nvSpPr>
        <p:spPr bwMode="blackWhite">
          <a:xfrm>
            <a:off x="6580188" y="250348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2" name="AutoShape 33">
            <a:hlinkClick r:id="" action="ppaction://noaction" highlightClick="1"/>
          </p:cNvPr>
          <p:cNvSpPr>
            <a:spLocks noChangeArrowheads="1"/>
          </p:cNvSpPr>
          <p:nvPr/>
        </p:nvSpPr>
        <p:spPr bwMode="blackWhite">
          <a:xfrm>
            <a:off x="6643688" y="25685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3" name="AutoShape 34">
            <a:hlinkClick r:id="" action="ppaction://noaction" highlightClick="1"/>
          </p:cNvPr>
          <p:cNvSpPr>
            <a:spLocks noChangeArrowheads="1"/>
          </p:cNvSpPr>
          <p:nvPr/>
        </p:nvSpPr>
        <p:spPr bwMode="blackWhite">
          <a:xfrm>
            <a:off x="6707188" y="263366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4" name="AutoShape 35">
            <a:hlinkClick r:id="" action="ppaction://noaction" highlightClick="1"/>
          </p:cNvPr>
          <p:cNvSpPr>
            <a:spLocks noChangeArrowheads="1"/>
          </p:cNvSpPr>
          <p:nvPr/>
        </p:nvSpPr>
        <p:spPr bwMode="blackWhite">
          <a:xfrm>
            <a:off x="6770688" y="269875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sp>
        <p:nvSpPr>
          <p:cNvPr id="105" name="AutoShape 36">
            <a:hlinkClick r:id="" action="ppaction://noaction" highlightClick="1"/>
          </p:cNvPr>
          <p:cNvSpPr>
            <a:spLocks noChangeArrowheads="1"/>
          </p:cNvSpPr>
          <p:nvPr/>
        </p:nvSpPr>
        <p:spPr bwMode="blackWhite">
          <a:xfrm>
            <a:off x="4864100" y="24828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MyCareNet</a:t>
            </a:r>
            <a:endParaRPr lang="nl-BE" sz="1000" i="1">
              <a:solidFill>
                <a:srgbClr val="FFFFFF"/>
              </a:solidFill>
              <a:latin typeface="+mn-lt"/>
              <a:cs typeface="+mn-cs"/>
            </a:endParaRPr>
          </a:p>
        </p:txBody>
      </p:sp>
      <p:sp>
        <p:nvSpPr>
          <p:cNvPr id="106" name="AutoShape 37">
            <a:hlinkClick r:id="" action="ppaction://noaction" highlightClick="1"/>
          </p:cNvPr>
          <p:cNvSpPr>
            <a:spLocks noChangeArrowheads="1"/>
          </p:cNvSpPr>
          <p:nvPr/>
        </p:nvSpPr>
        <p:spPr bwMode="blackWhite">
          <a:xfrm>
            <a:off x="5313363" y="28098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7" name="AutoShape 38">
            <a:hlinkClick r:id="" action="ppaction://noaction" highlightClick="1"/>
          </p:cNvPr>
          <p:cNvSpPr>
            <a:spLocks noChangeArrowheads="1"/>
          </p:cNvSpPr>
          <p:nvPr/>
        </p:nvSpPr>
        <p:spPr bwMode="blackWhite">
          <a:xfrm>
            <a:off x="5376863" y="28749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8" name="AutoShape 39">
            <a:hlinkClick r:id="" action="ppaction://noaction" highlightClick="1"/>
          </p:cNvPr>
          <p:cNvSpPr>
            <a:spLocks noChangeArrowheads="1"/>
          </p:cNvSpPr>
          <p:nvPr/>
        </p:nvSpPr>
        <p:spPr bwMode="blackWhite">
          <a:xfrm>
            <a:off x="5441950" y="29400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9" name="AutoShape 40">
            <a:hlinkClick r:id="" action="ppaction://noaction" highlightClick="1"/>
          </p:cNvPr>
          <p:cNvSpPr>
            <a:spLocks noChangeArrowheads="1"/>
          </p:cNvSpPr>
          <p:nvPr/>
        </p:nvSpPr>
        <p:spPr bwMode="blackWhite">
          <a:xfrm>
            <a:off x="5505450" y="30051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sp>
        <p:nvSpPr>
          <p:cNvPr id="110" name="AutoShape 41">
            <a:hlinkClick r:id="" action="ppaction://noaction" highlightClick="1"/>
          </p:cNvPr>
          <p:cNvSpPr>
            <a:spLocks noChangeArrowheads="1"/>
          </p:cNvSpPr>
          <p:nvPr/>
        </p:nvSpPr>
        <p:spPr bwMode="blackWhite">
          <a:xfrm>
            <a:off x="7358063" y="1565275"/>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dirty="0">
                <a:solidFill>
                  <a:srgbClr val="FFFFFF"/>
                </a:solidFill>
                <a:effectLst>
                  <a:outerShdw blurRad="38100" dist="38100" dir="2700000" algn="tl">
                    <a:srgbClr val="000000"/>
                  </a:outerShdw>
                </a:effectLst>
                <a:latin typeface="+mn-lt"/>
                <a:cs typeface="+mn-cs"/>
              </a:rPr>
              <a:t>Software zorgverlener</a:t>
            </a:r>
            <a:endParaRPr lang="nl-BE" sz="1000" i="1" dirty="0">
              <a:solidFill>
                <a:srgbClr val="FFFFFF"/>
              </a:solidFill>
              <a:latin typeface="+mn-lt"/>
              <a:cs typeface="+mn-cs"/>
            </a:endParaRPr>
          </a:p>
        </p:txBody>
      </p:sp>
      <p:sp>
        <p:nvSpPr>
          <p:cNvPr id="111" name="AutoShape 46"/>
          <p:cNvSpPr>
            <a:spLocks noChangeArrowheads="1"/>
          </p:cNvSpPr>
          <p:nvPr/>
        </p:nvSpPr>
        <p:spPr bwMode="auto">
          <a:xfrm>
            <a:off x="1598613" y="2538413"/>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2" name="AutoShape 47"/>
          <p:cNvSpPr>
            <a:spLocks noChangeArrowheads="1"/>
          </p:cNvSpPr>
          <p:nvPr/>
        </p:nvSpPr>
        <p:spPr bwMode="auto">
          <a:xfrm>
            <a:off x="7935913" y="2538413"/>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3" name="AutoShape 49"/>
          <p:cNvSpPr>
            <a:spLocks noChangeArrowheads="1"/>
          </p:cNvSpPr>
          <p:nvPr/>
        </p:nvSpPr>
        <p:spPr bwMode="auto">
          <a:xfrm>
            <a:off x="69215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4" name="AutoShape 50"/>
          <p:cNvSpPr>
            <a:spLocks noChangeArrowheads="1"/>
          </p:cNvSpPr>
          <p:nvPr/>
        </p:nvSpPr>
        <p:spPr bwMode="auto">
          <a:xfrm>
            <a:off x="3949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5" name="AutoShape 51"/>
          <p:cNvSpPr>
            <a:spLocks noChangeArrowheads="1"/>
          </p:cNvSpPr>
          <p:nvPr/>
        </p:nvSpPr>
        <p:spPr bwMode="auto">
          <a:xfrm>
            <a:off x="5283200" y="3259138"/>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6" name="AutoShape 52"/>
          <p:cNvSpPr>
            <a:spLocks noChangeArrowheads="1"/>
          </p:cNvSpPr>
          <p:nvPr/>
        </p:nvSpPr>
        <p:spPr bwMode="auto">
          <a:xfrm rot="5400000">
            <a:off x="2617788" y="1409700"/>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7" name="AutoShape 53"/>
          <p:cNvSpPr>
            <a:spLocks noChangeArrowheads="1"/>
          </p:cNvSpPr>
          <p:nvPr/>
        </p:nvSpPr>
        <p:spPr bwMode="auto">
          <a:xfrm rot="5400000">
            <a:off x="1239838" y="917575"/>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8" name="AutoShape 54"/>
          <p:cNvSpPr>
            <a:spLocks noChangeArrowheads="1"/>
          </p:cNvSpPr>
          <p:nvPr/>
        </p:nvSpPr>
        <p:spPr bwMode="auto">
          <a:xfrm rot="5400000">
            <a:off x="5346700" y="1709738"/>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9" name="AutoShape 55"/>
          <p:cNvSpPr>
            <a:spLocks noChangeArrowheads="1"/>
          </p:cNvSpPr>
          <p:nvPr/>
        </p:nvSpPr>
        <p:spPr bwMode="auto">
          <a:xfrm rot="5400000">
            <a:off x="7808119" y="710407"/>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20" name="AutoShape 56"/>
          <p:cNvSpPr>
            <a:spLocks noChangeArrowheads="1"/>
          </p:cNvSpPr>
          <p:nvPr/>
        </p:nvSpPr>
        <p:spPr bwMode="auto">
          <a:xfrm rot="5400000">
            <a:off x="6622257" y="1221581"/>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21" name="AutoShape 59">
            <a:hlinkClick r:id="" action="ppaction://noaction" highlightClick="1"/>
          </p:cNvPr>
          <p:cNvSpPr>
            <a:spLocks noChangeArrowheads="1"/>
          </p:cNvSpPr>
          <p:nvPr/>
        </p:nvSpPr>
        <p:spPr bwMode="blackWhite">
          <a:xfrm>
            <a:off x="2120900" y="21780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Site RIZIV</a:t>
            </a:r>
            <a:endParaRPr lang="nl-BE" sz="1000" i="1">
              <a:solidFill>
                <a:srgbClr val="FFFFFF"/>
              </a:solidFill>
              <a:latin typeface="+mn-lt"/>
              <a:cs typeface="+mn-cs"/>
            </a:endParaRPr>
          </a:p>
        </p:txBody>
      </p:sp>
      <p:sp>
        <p:nvSpPr>
          <p:cNvPr id="122" name="AutoShape 60">
            <a:hlinkClick r:id="" action="ppaction://noaction" highlightClick="1"/>
          </p:cNvPr>
          <p:cNvSpPr>
            <a:spLocks noChangeArrowheads="1"/>
          </p:cNvSpPr>
          <p:nvPr/>
        </p:nvSpPr>
        <p:spPr bwMode="blackWhite">
          <a:xfrm>
            <a:off x="2570163" y="25050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3" name="AutoShape 61">
            <a:hlinkClick r:id="" action="ppaction://noaction" highlightClick="1"/>
          </p:cNvPr>
          <p:cNvSpPr>
            <a:spLocks noChangeArrowheads="1"/>
          </p:cNvSpPr>
          <p:nvPr/>
        </p:nvSpPr>
        <p:spPr bwMode="blackWhite">
          <a:xfrm>
            <a:off x="2633663" y="25701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4" name="AutoShape 62">
            <a:hlinkClick r:id="" action="ppaction://noaction" highlightClick="1"/>
          </p:cNvPr>
          <p:cNvSpPr>
            <a:spLocks noChangeArrowheads="1"/>
          </p:cNvSpPr>
          <p:nvPr/>
        </p:nvSpPr>
        <p:spPr bwMode="blackWhite">
          <a:xfrm>
            <a:off x="2698750" y="26352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5" name="AutoShape 63">
            <a:hlinkClick r:id="" action="ppaction://noaction" highlightClick="1"/>
          </p:cNvPr>
          <p:cNvSpPr>
            <a:spLocks noChangeArrowheads="1"/>
          </p:cNvSpPr>
          <p:nvPr/>
        </p:nvSpPr>
        <p:spPr bwMode="blackWhite">
          <a:xfrm>
            <a:off x="2762250" y="27003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pic>
        <p:nvPicPr>
          <p:cNvPr id="96305"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312420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AutoShape 67"/>
          <p:cNvSpPr>
            <a:spLocks noChangeArrowheads="1"/>
          </p:cNvSpPr>
          <p:nvPr/>
        </p:nvSpPr>
        <p:spPr bwMode="blackWhite">
          <a:xfrm>
            <a:off x="3440113"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128" name="AutoShape 69"/>
          <p:cNvSpPr>
            <a:spLocks noChangeArrowheads="1"/>
          </p:cNvSpPr>
          <p:nvPr/>
        </p:nvSpPr>
        <p:spPr bwMode="blackWhite">
          <a:xfrm>
            <a:off x="20764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129" name="AutoShape 73"/>
          <p:cNvSpPr>
            <a:spLocks noChangeArrowheads="1"/>
          </p:cNvSpPr>
          <p:nvPr/>
        </p:nvSpPr>
        <p:spPr bwMode="blackWhite">
          <a:xfrm>
            <a:off x="7556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130" name="AutoShape 48"/>
          <p:cNvSpPr>
            <a:spLocks noChangeArrowheads="1"/>
          </p:cNvSpPr>
          <p:nvPr/>
        </p:nvSpPr>
        <p:spPr bwMode="auto">
          <a:xfrm>
            <a:off x="28067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96310" name="AutoShape 17"/>
          <p:cNvSpPr>
            <a:spLocks noChangeArrowheads="1"/>
          </p:cNvSpPr>
          <p:nvPr/>
        </p:nvSpPr>
        <p:spPr bwMode="auto">
          <a:xfrm>
            <a:off x="497046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1" name="AutoShape 18"/>
          <p:cNvSpPr>
            <a:spLocks noChangeArrowheads="1"/>
          </p:cNvSpPr>
          <p:nvPr/>
        </p:nvSpPr>
        <p:spPr bwMode="auto">
          <a:xfrm>
            <a:off x="6154738"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2" name="AutoShape 19"/>
          <p:cNvSpPr>
            <a:spLocks noChangeArrowheads="1"/>
          </p:cNvSpPr>
          <p:nvPr/>
        </p:nvSpPr>
        <p:spPr bwMode="auto">
          <a:xfrm>
            <a:off x="745331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3" name="AutoShape 68"/>
          <p:cNvSpPr>
            <a:spLocks noChangeArrowheads="1"/>
          </p:cNvSpPr>
          <p:nvPr/>
        </p:nvSpPr>
        <p:spPr bwMode="auto">
          <a:xfrm>
            <a:off x="3668713"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4" name="AutoShape 70"/>
          <p:cNvSpPr>
            <a:spLocks noChangeArrowheads="1"/>
          </p:cNvSpPr>
          <p:nvPr/>
        </p:nvSpPr>
        <p:spPr bwMode="auto">
          <a:xfrm>
            <a:off x="23050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5" name="AutoShape 74"/>
          <p:cNvSpPr>
            <a:spLocks noChangeArrowheads="1"/>
          </p:cNvSpPr>
          <p:nvPr/>
        </p:nvSpPr>
        <p:spPr bwMode="auto">
          <a:xfrm>
            <a:off x="9842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pic>
        <p:nvPicPr>
          <p:cNvPr id="96316" name="Picture 57"/>
          <p:cNvPicPr>
            <a:picLocks noChangeAspect="1" noChangeArrowheads="1"/>
          </p:cNvPicPr>
          <p:nvPr/>
        </p:nvPicPr>
        <p:blipFill>
          <a:blip r:embed="rId4"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192338"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6317" name="Picture 69" descr="logo_ziekenhuis_1083990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2363" y="257016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18" name="Picture 70" descr="Logo huisar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5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19" name="Picture 71" descr="logo_ziekenhuis_1083990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5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20" name="Picture 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21563" y="2114550"/>
            <a:ext cx="36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AutoShape 32">
            <a:hlinkClick r:id="" action="ppaction://noaction" highlightClick="1"/>
          </p:cNvPr>
          <p:cNvSpPr>
            <a:spLocks noChangeArrowheads="1"/>
          </p:cNvSpPr>
          <p:nvPr/>
        </p:nvSpPr>
        <p:spPr bwMode="blackWhite">
          <a:xfrm>
            <a:off x="7835900" y="20748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3" name="AutoShape 33">
            <a:hlinkClick r:id="" action="ppaction://noaction" highlightClick="1"/>
          </p:cNvPr>
          <p:cNvSpPr>
            <a:spLocks noChangeArrowheads="1"/>
          </p:cNvSpPr>
          <p:nvPr/>
        </p:nvSpPr>
        <p:spPr bwMode="blackWhite">
          <a:xfrm>
            <a:off x="7899400" y="2139950"/>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4" name="AutoShape 34">
            <a:hlinkClick r:id="" action="ppaction://noaction" highlightClick="1"/>
          </p:cNvPr>
          <p:cNvSpPr>
            <a:spLocks noChangeArrowheads="1"/>
          </p:cNvSpPr>
          <p:nvPr/>
        </p:nvSpPr>
        <p:spPr bwMode="blackWhite">
          <a:xfrm>
            <a:off x="7962900" y="22050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5" name="AutoShape 35">
            <a:hlinkClick r:id="" action="ppaction://noaction" highlightClick="1"/>
          </p:cNvPr>
          <p:cNvSpPr>
            <a:spLocks noChangeArrowheads="1"/>
          </p:cNvSpPr>
          <p:nvPr/>
        </p:nvSpPr>
        <p:spPr bwMode="blackWhite">
          <a:xfrm>
            <a:off x="8026400" y="2270125"/>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sp>
        <p:nvSpPr>
          <p:cNvPr id="5" name="Slide Number Placeholder 4"/>
          <p:cNvSpPr>
            <a:spLocks noGrp="1"/>
          </p:cNvSpPr>
          <p:nvPr>
            <p:ph type="sldNum" sz="quarter" idx="12"/>
          </p:nvPr>
        </p:nvSpPr>
        <p:spPr/>
        <p:txBody>
          <a:bodyPr/>
          <a:lstStyle/>
          <a:p>
            <a:r>
              <a:rPr lang="fr-BE" smtClean="0"/>
              <a:t>- </a:t>
            </a:r>
            <a:fld id="{30A9230E-FFBB-4CCB-ABD7-198084EDE768}" type="slidenum">
              <a:rPr lang="fr-BE" smtClean="0"/>
              <a:pPr/>
              <a:t>87</a:t>
            </a:fld>
            <a:r>
              <a:rPr lang="fr-BE" smtClean="0"/>
              <a:t> - </a:t>
            </a:r>
            <a:endParaRPr lang="fr-BE" dirty="0"/>
          </a:p>
        </p:txBody>
      </p:sp>
      <p:sp>
        <p:nvSpPr>
          <p:cNvPr id="3" name="Date Placeholder 2"/>
          <p:cNvSpPr>
            <a:spLocks noGrp="1"/>
          </p:cNvSpPr>
          <p:nvPr>
            <p:ph type="dt" sz="half" idx="10"/>
          </p:nvPr>
        </p:nvSpPr>
        <p:spPr/>
        <p:txBody>
          <a:bodyPr/>
          <a:lstStyle/>
          <a:p>
            <a:r>
              <a:rPr lang="fr-FR" smtClean="0"/>
              <a:t>21/04/2018</a:t>
            </a:r>
            <a:endParaRPr lang="fr-BE"/>
          </a:p>
        </p:txBody>
      </p:sp>
    </p:spTree>
    <p:extLst>
      <p:ext uri="{BB962C8B-B14F-4D97-AF65-F5344CB8AC3E}">
        <p14:creationId xmlns:p14="http://schemas.microsoft.com/office/powerpoint/2010/main" val="141015461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10 basisdiensten</a:t>
            </a:r>
            <a:endParaRPr lang="nl-BE" dirty="0"/>
          </a:p>
        </p:txBody>
      </p:sp>
      <p:graphicFrame>
        <p:nvGraphicFramePr>
          <p:cNvPr id="6" name="Content Placeholder 5"/>
          <p:cNvGraphicFramePr>
            <a:graphicFrameLocks noGrp="1"/>
          </p:cNvGraphicFramePr>
          <p:nvPr>
            <p:ph idx="1"/>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ate Placeholder 6"/>
          <p:cNvSpPr>
            <a:spLocks noGrp="1"/>
          </p:cNvSpPr>
          <p:nvPr>
            <p:ph type="dt" sz="half" idx="10"/>
          </p:nvPr>
        </p:nvSpPr>
        <p:spPr/>
        <p:txBody>
          <a:bodyPr/>
          <a:lstStyle/>
          <a:p>
            <a:r>
              <a:rPr lang="fr-FR" smtClean="0"/>
              <a:t>21/04/2018</a:t>
            </a:r>
            <a:endParaRPr lang="fr-BE" dirty="0"/>
          </a:p>
        </p:txBody>
      </p:sp>
      <p:sp>
        <p:nvSpPr>
          <p:cNvPr id="4" name="Slide Number Placeholder 3"/>
          <p:cNvSpPr>
            <a:spLocks noGrp="1"/>
          </p:cNvSpPr>
          <p:nvPr>
            <p:ph type="sldNum" sz="quarter" idx="12"/>
          </p:nvPr>
        </p:nvSpPr>
        <p:spPr/>
        <p:txBody>
          <a:bodyPr/>
          <a:lstStyle/>
          <a:p>
            <a:r>
              <a:rPr lang="fr-BE" smtClean="0"/>
              <a:t>- </a:t>
            </a:r>
            <a:fld id="{30A9230E-FFBB-4CCB-ABD7-198084EDE768}" type="slidenum">
              <a:rPr lang="fr-BE" smtClean="0"/>
              <a:pPr/>
              <a:t>88</a:t>
            </a:fld>
            <a:r>
              <a:rPr lang="fr-BE" smtClean="0"/>
              <a:t> - </a:t>
            </a:r>
            <a:endParaRPr lang="fr-BE" dirty="0"/>
          </a:p>
        </p:txBody>
      </p:sp>
    </p:spTree>
    <p:extLst>
      <p:ext uri="{BB962C8B-B14F-4D97-AF65-F5344CB8AC3E}">
        <p14:creationId xmlns:p14="http://schemas.microsoft.com/office/powerpoint/2010/main" val="148298284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nl-NL" sz="2800" dirty="0" smtClean="0">
                <a:sym typeface="Arial" pitchFamily="34" charset="0"/>
              </a:rPr>
              <a:t>Geïntegreerd gebruikers- en toegangsbeheer</a:t>
            </a:r>
          </a:p>
        </p:txBody>
      </p:sp>
      <p:sp>
        <p:nvSpPr>
          <p:cNvPr id="100355" name="Content Placeholder 2"/>
          <p:cNvSpPr>
            <a:spLocks noGrp="1"/>
          </p:cNvSpPr>
          <p:nvPr>
            <p:ph idx="1"/>
          </p:nvPr>
        </p:nvSpPr>
        <p:spPr/>
        <p:txBody>
          <a:bodyPr/>
          <a:lstStyle/>
          <a:p>
            <a:pPr lvl="1"/>
            <a:endParaRPr lang="fr-BE" altLang="en-US" smtClean="0">
              <a:sym typeface="Arial" charset="0"/>
            </a:endParaRPr>
          </a:p>
          <a:p>
            <a:endParaRPr lang="en-US" altLang="en-US" smtClean="0"/>
          </a:p>
        </p:txBody>
      </p:sp>
      <p:pic>
        <p:nvPicPr>
          <p:cNvPr id="100358"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82725"/>
            <a:ext cx="82042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r>
              <a:rPr lang="fr-FR" smtClean="0"/>
              <a:t>21/04/2018</a:t>
            </a:r>
            <a:endParaRPr lang="fr-BE"/>
          </a:p>
        </p:txBody>
      </p:sp>
      <p:sp>
        <p:nvSpPr>
          <p:cNvPr id="6" name="Slide Number Placeholder 5"/>
          <p:cNvSpPr>
            <a:spLocks noGrp="1"/>
          </p:cNvSpPr>
          <p:nvPr>
            <p:ph type="sldNum" sz="quarter" idx="12"/>
          </p:nvPr>
        </p:nvSpPr>
        <p:spPr/>
        <p:txBody>
          <a:bodyPr/>
          <a:lstStyle/>
          <a:p>
            <a:r>
              <a:rPr lang="fr-BE" smtClean="0"/>
              <a:t>- </a:t>
            </a:r>
            <a:fld id="{30A9230E-FFBB-4CCB-ABD7-198084EDE768}" type="slidenum">
              <a:rPr lang="fr-BE" smtClean="0"/>
              <a:pPr/>
              <a:t>89</a:t>
            </a:fld>
            <a:r>
              <a:rPr lang="fr-BE" smtClean="0"/>
              <a:t> - </a:t>
            </a:r>
            <a:endParaRPr lang="fr-BE" dirty="0"/>
          </a:p>
        </p:txBody>
      </p:sp>
    </p:spTree>
    <p:extLst>
      <p:ext uri="{BB962C8B-B14F-4D97-AF65-F5344CB8AC3E}">
        <p14:creationId xmlns:p14="http://schemas.microsoft.com/office/powerpoint/2010/main" val="2964520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Roadmap 2.0: zorgverstrekkers in 2019</a:t>
            </a:r>
            <a:endParaRPr lang="nl-BE" dirty="0"/>
          </a:p>
        </p:txBody>
      </p:sp>
      <p:sp>
        <p:nvSpPr>
          <p:cNvPr id="3" name="Content Placeholder 2"/>
          <p:cNvSpPr>
            <a:spLocks noGrp="1"/>
          </p:cNvSpPr>
          <p:nvPr>
            <p:ph idx="1"/>
          </p:nvPr>
        </p:nvSpPr>
        <p:spPr/>
        <p:txBody>
          <a:bodyPr>
            <a:normAutofit fontScale="92500"/>
          </a:bodyPr>
          <a:lstStyle/>
          <a:p>
            <a:r>
              <a:rPr lang="nl-BE" smtClean="0"/>
              <a:t>Elke huisarts beheert een elektronisch medisch dossier (EMD) voor elke patiënt, en publiceert en actualiseert voor elke patiënt een SumEHR in de beveiligde kluis (Vitalink, Intermed of BruSafe)</a:t>
            </a:r>
          </a:p>
          <a:p>
            <a:endParaRPr lang="nl-BE" smtClean="0"/>
          </a:p>
          <a:p>
            <a:r>
              <a:rPr lang="nl-BE" smtClean="0"/>
              <a:t>Elk ziekenhuis, elke psychiatrische instelling en elk labo stelt bepaalde documenten elektronisch beschikbaar met referentie in het hub-metahubsysteem en kan relevante gegevens uit de beveiligde kluizen raadplegen</a:t>
            </a:r>
          </a:p>
          <a:p>
            <a:endParaRPr lang="nl-BE" smtClean="0"/>
          </a:p>
          <a:p>
            <a:r>
              <a:rPr lang="nl-BE" smtClean="0"/>
              <a:t>Elk ziekenhuis beschikt over een geïntegreerd, multidisciplinair elektronisch patiëntendossier (EPD)</a:t>
            </a:r>
          </a:p>
          <a:p>
            <a:endParaRPr lang="nl-BE" smtClean="0"/>
          </a:p>
          <a:p>
            <a:endParaRPr lang="nl-BE" smtClean="0"/>
          </a:p>
          <a:p>
            <a:endParaRPr lang="nl-BE" smtClean="0"/>
          </a:p>
          <a:p>
            <a:endParaRPr lang="nl-BE" dirty="0"/>
          </a:p>
        </p:txBody>
      </p:sp>
      <p:sp>
        <p:nvSpPr>
          <p:cNvPr id="7" name="Date Placeholder 6"/>
          <p:cNvSpPr>
            <a:spLocks noGrp="1"/>
          </p:cNvSpPr>
          <p:nvPr>
            <p:ph type="dt" sz="half" idx="2"/>
          </p:nvPr>
        </p:nvSpPr>
        <p:spPr/>
        <p:txBody>
          <a:bodyPr/>
          <a:lstStyle/>
          <a:p>
            <a:r>
              <a:rPr lang="fr-FR" smtClean="0"/>
              <a:t>21/04/2018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9</a:t>
            </a:fld>
            <a:r>
              <a:rPr lang="fr-BE" smtClean="0"/>
              <a:t> -</a:t>
            </a:r>
            <a:endParaRPr lang="fr-BE" dirty="0"/>
          </a:p>
        </p:txBody>
      </p:sp>
    </p:spTree>
    <p:extLst>
      <p:ext uri="{BB962C8B-B14F-4D97-AF65-F5344CB8AC3E}">
        <p14:creationId xmlns:p14="http://schemas.microsoft.com/office/powerpoint/2010/main" val="173122640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sym typeface="Arial" pitchFamily="34" charset="0"/>
              </a:rPr>
              <a:t>Systeem voor end-to-end vercijfering</a:t>
            </a:r>
            <a:endParaRPr lang="nl-NL" dirty="0">
              <a:sym typeface="Arial" pitchFamily="34" charset="0"/>
            </a:endParaRPr>
          </a:p>
        </p:txBody>
      </p:sp>
      <p:sp>
        <p:nvSpPr>
          <p:cNvPr id="100355" name="Content Placeholder 2"/>
          <p:cNvSpPr>
            <a:spLocks noGrp="1"/>
          </p:cNvSpPr>
          <p:nvPr>
            <p:ph idx="1"/>
          </p:nvPr>
        </p:nvSpPr>
        <p:spPr/>
        <p:txBody>
          <a:bodyPr>
            <a:normAutofit fontScale="92500" lnSpcReduction="10000"/>
          </a:bodyPr>
          <a:lstStyle/>
          <a:p>
            <a:pPr lvl="1"/>
            <a:endParaRPr lang="fr-BE" altLang="en-US" smtClean="0">
              <a:sym typeface="Arial" charset="0"/>
            </a:endParaRPr>
          </a:p>
          <a:p>
            <a:r>
              <a:rPr lang="nl-BE" smtClean="0"/>
              <a:t>Vercijfering van overgemaakte gegevens tussen de verzender en de bestemmeling, zodat deze gegevens onleesbaar zijn voor en onwijzigbaar zijn door derden</a:t>
            </a:r>
          </a:p>
          <a:p>
            <a:endParaRPr lang="nl-BE" smtClean="0"/>
          </a:p>
          <a:p>
            <a:r>
              <a:rPr lang="nl-BE" smtClean="0"/>
              <a:t>2 methodes</a:t>
            </a:r>
          </a:p>
          <a:p>
            <a:pPr lvl="1"/>
            <a:r>
              <a:rPr lang="nl-BE" smtClean="0"/>
              <a:t>wanneer de bestemmeling gekend is bij de verzending: gebruik van asymmetrische vercijfering (2 sleutels)</a:t>
            </a:r>
          </a:p>
          <a:p>
            <a:pPr lvl="1"/>
            <a:endParaRPr lang="nl-BE" smtClean="0"/>
          </a:p>
          <a:p>
            <a:pPr lvl="1"/>
            <a:r>
              <a:rPr lang="nl-BE" smtClean="0"/>
              <a:t>wanneer de bestemmeling niet gekend is bij de verzending: gebruik van symmetrische vercijfering (de informatie wordt vercijferd en buiten het eHealth-platform bewaard; de ontcijferingssleutel kan enkel bij het eHealth-platform verkregen worden)</a:t>
            </a:r>
          </a:p>
          <a:p>
            <a:endParaRPr lang="en-US" altLang="en-US" dirty="0" smtClean="0"/>
          </a:p>
        </p:txBody>
      </p:sp>
      <p:sp>
        <p:nvSpPr>
          <p:cNvPr id="4" name="Date Placeholder 3"/>
          <p:cNvSpPr>
            <a:spLocks noGrp="1"/>
          </p:cNvSpPr>
          <p:nvPr>
            <p:ph type="dt" sz="half" idx="10"/>
          </p:nvPr>
        </p:nvSpPr>
        <p:spPr/>
        <p:txBody>
          <a:bodyPr/>
          <a:lstStyle/>
          <a:p>
            <a:r>
              <a:rPr lang="fr-FR" smtClean="0"/>
              <a:t>21/04/2018</a:t>
            </a:r>
            <a:endParaRPr lang="fr-BE"/>
          </a:p>
        </p:txBody>
      </p:sp>
      <p:sp>
        <p:nvSpPr>
          <p:cNvPr id="6" name="Slide Number Placeholder 5"/>
          <p:cNvSpPr>
            <a:spLocks noGrp="1"/>
          </p:cNvSpPr>
          <p:nvPr>
            <p:ph type="sldNum" sz="quarter" idx="12"/>
          </p:nvPr>
        </p:nvSpPr>
        <p:spPr/>
        <p:txBody>
          <a:bodyPr/>
          <a:lstStyle/>
          <a:p>
            <a:r>
              <a:rPr lang="fr-BE" smtClean="0"/>
              <a:t>- </a:t>
            </a:r>
            <a:fld id="{30A9230E-FFBB-4CCB-ABD7-198084EDE768}" type="slidenum">
              <a:rPr lang="fr-BE" smtClean="0"/>
              <a:pPr/>
              <a:t>90</a:t>
            </a:fld>
            <a:r>
              <a:rPr lang="fr-BE" smtClean="0"/>
              <a:t> - </a:t>
            </a:r>
            <a:endParaRPr lang="fr-BE" dirty="0"/>
          </a:p>
        </p:txBody>
      </p:sp>
    </p:spTree>
    <p:extLst>
      <p:ext uri="{BB962C8B-B14F-4D97-AF65-F5344CB8AC3E}">
        <p14:creationId xmlns:p14="http://schemas.microsoft.com/office/powerpoint/2010/main" val="260286130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67544" y="1412776"/>
            <a:ext cx="8091561" cy="4523780"/>
            <a:chOff x="296863" y="1185863"/>
            <a:chExt cx="8675687" cy="5038725"/>
          </a:xfrm>
        </p:grpSpPr>
        <p:sp>
          <p:nvSpPr>
            <p:cNvPr id="102402" name="Rectangle 2"/>
            <p:cNvSpPr>
              <a:spLocks noChangeArrowheads="1"/>
            </p:cNvSpPr>
            <p:nvPr/>
          </p:nvSpPr>
          <p:spPr bwMode="auto">
            <a:xfrm>
              <a:off x="6316663" y="11858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2403" name="Rectangle 3"/>
            <p:cNvSpPr>
              <a:spLocks noChangeArrowheads="1"/>
            </p:cNvSpPr>
            <p:nvPr/>
          </p:nvSpPr>
          <p:spPr bwMode="auto">
            <a:xfrm>
              <a:off x="296863" y="12112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2404" name="Line 5"/>
            <p:cNvSpPr>
              <a:spLocks noChangeShapeType="1"/>
            </p:cNvSpPr>
            <p:nvPr/>
          </p:nvSpPr>
          <p:spPr bwMode="auto">
            <a:xfrm>
              <a:off x="4868863" y="1277938"/>
              <a:ext cx="0" cy="47926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05" name="Text Box 6"/>
            <p:cNvSpPr txBox="1">
              <a:spLocks noChangeArrowheads="1"/>
            </p:cNvSpPr>
            <p:nvPr/>
          </p:nvSpPr>
          <p:spPr bwMode="auto">
            <a:xfrm>
              <a:off x="6748463" y="1195388"/>
              <a:ext cx="186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dirty="0">
                  <a:solidFill>
                    <a:srgbClr val="000000"/>
                  </a:solidFill>
                  <a:sym typeface="Arial" charset="0"/>
                </a:rPr>
                <a:t>eHealth platform</a:t>
              </a:r>
            </a:p>
          </p:txBody>
        </p:sp>
        <p:sp>
          <p:nvSpPr>
            <p:cNvPr id="102406" name="Text Box 7"/>
            <p:cNvSpPr txBox="1">
              <a:spLocks noChangeArrowheads="1"/>
            </p:cNvSpPr>
            <p:nvPr/>
          </p:nvSpPr>
          <p:spPr bwMode="auto">
            <a:xfrm>
              <a:off x="487363" y="1203325"/>
              <a:ext cx="1860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Healthcare actor</a:t>
              </a:r>
            </a:p>
            <a:p>
              <a:pPr eaLnBrk="0" hangingPunct="0">
                <a:buSzPct val="100000"/>
              </a:pPr>
              <a:r>
                <a:rPr lang="nl-BE" altLang="en-US" sz="1800">
                  <a:solidFill>
                    <a:srgbClr val="000000"/>
                  </a:solidFill>
                  <a:sym typeface="Arial" charset="0"/>
                </a:rPr>
                <a:t>Person or entity</a:t>
              </a:r>
            </a:p>
          </p:txBody>
        </p:sp>
        <p:sp>
          <p:nvSpPr>
            <p:cNvPr id="102407" name="Line 8"/>
            <p:cNvSpPr>
              <a:spLocks noChangeShapeType="1"/>
            </p:cNvSpPr>
            <p:nvPr/>
          </p:nvSpPr>
          <p:spPr bwMode="auto">
            <a:xfrm>
              <a:off x="4402138" y="1273175"/>
              <a:ext cx="0" cy="47926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08" name="Text Box 9"/>
            <p:cNvSpPr txBox="1">
              <a:spLocks noChangeArrowheads="1"/>
            </p:cNvSpPr>
            <p:nvPr/>
          </p:nvSpPr>
          <p:spPr bwMode="auto">
            <a:xfrm rot="-5400000">
              <a:off x="4115594" y="1550194"/>
              <a:ext cx="958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Internet</a:t>
              </a:r>
            </a:p>
          </p:txBody>
        </p:sp>
        <p:sp>
          <p:nvSpPr>
            <p:cNvPr id="102409" name="Text Box 10"/>
            <p:cNvSpPr txBox="1">
              <a:spLocks noChangeArrowheads="1"/>
            </p:cNvSpPr>
            <p:nvPr/>
          </p:nvSpPr>
          <p:spPr bwMode="auto">
            <a:xfrm>
              <a:off x="590550" y="19351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endParaRPr lang="en-US" altLang="en-US" sz="1800"/>
            </a:p>
          </p:txBody>
        </p:sp>
        <p:sp>
          <p:nvSpPr>
            <p:cNvPr id="102410" name="Text Box 11"/>
            <p:cNvSpPr txBox="1">
              <a:spLocks noChangeArrowheads="1"/>
            </p:cNvSpPr>
            <p:nvPr/>
          </p:nvSpPr>
          <p:spPr bwMode="auto">
            <a:xfrm rot="-5400000">
              <a:off x="2541588" y="3359150"/>
              <a:ext cx="1479550" cy="64770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3E6E5A"/>
                  </a:solidFill>
                  <a:sym typeface="Arial" charset="0"/>
                </a:rPr>
                <a:t>Identification</a:t>
              </a:r>
            </a:p>
            <a:p>
              <a:pPr eaLnBrk="0" hangingPunct="0">
                <a:buSzPct val="100000"/>
              </a:pPr>
              <a:r>
                <a:rPr lang="nl-BE" altLang="en-US" sz="1800">
                  <a:solidFill>
                    <a:srgbClr val="3E6E5A"/>
                  </a:solidFill>
                  <a:sym typeface="Arial" charset="0"/>
                </a:rPr>
                <a:t>certificate</a:t>
              </a:r>
            </a:p>
          </p:txBody>
        </p:sp>
        <p:sp>
          <p:nvSpPr>
            <p:cNvPr id="102411" name="Text Box 12"/>
            <p:cNvSpPr txBox="1">
              <a:spLocks noChangeArrowheads="1"/>
            </p:cNvSpPr>
            <p:nvPr/>
          </p:nvSpPr>
          <p:spPr bwMode="auto">
            <a:xfrm rot="-5400000">
              <a:off x="4687888" y="3430588"/>
              <a:ext cx="2597150" cy="36830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3E6E5A"/>
                  </a:solidFill>
                  <a:sym typeface="Arial" charset="0"/>
                </a:rPr>
                <a:t>Identificatieoncertificate</a:t>
              </a:r>
            </a:p>
          </p:txBody>
        </p:sp>
        <p:sp>
          <p:nvSpPr>
            <p:cNvPr id="102412" name="Line 13"/>
            <p:cNvSpPr>
              <a:spLocks noChangeShapeType="1"/>
            </p:cNvSpPr>
            <p:nvPr/>
          </p:nvSpPr>
          <p:spPr bwMode="auto">
            <a:xfrm>
              <a:off x="3613150" y="3833813"/>
              <a:ext cx="2038350" cy="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13" name="Text Box 14"/>
            <p:cNvSpPr txBox="1">
              <a:spLocks noChangeArrowheads="1"/>
            </p:cNvSpPr>
            <p:nvPr/>
          </p:nvSpPr>
          <p:spPr bwMode="auto">
            <a:xfrm>
              <a:off x="4108450" y="3571875"/>
              <a:ext cx="1182688"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400">
                  <a:solidFill>
                    <a:srgbClr val="A50021"/>
                  </a:solidFill>
                  <a:sym typeface="Arial" charset="0"/>
                </a:rPr>
                <a:t>Web service</a:t>
              </a:r>
            </a:p>
            <a:p>
              <a:pPr eaLnBrk="0" hangingPunct="0">
                <a:buSzPct val="100000"/>
              </a:pPr>
              <a:r>
                <a:rPr lang="nl-BE" altLang="en-US" sz="1400">
                  <a:solidFill>
                    <a:srgbClr val="A50021"/>
                  </a:solidFill>
                  <a:sym typeface="Arial" charset="0"/>
                </a:rPr>
                <a:t>Register key</a:t>
              </a:r>
            </a:p>
          </p:txBody>
        </p:sp>
        <p:sp>
          <p:nvSpPr>
            <p:cNvPr id="102414" name="Text Box 15"/>
            <p:cNvSpPr txBox="1">
              <a:spLocks noChangeArrowheads="1"/>
            </p:cNvSpPr>
            <p:nvPr/>
          </p:nvSpPr>
          <p:spPr bwMode="auto">
            <a:xfrm>
              <a:off x="598488" y="2039938"/>
              <a:ext cx="1962150" cy="928687"/>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dirty="0">
                  <a:solidFill>
                    <a:srgbClr val="000000"/>
                  </a:solidFill>
                  <a:sym typeface="Arial" charset="0"/>
                </a:rPr>
                <a:t>Connector or </a:t>
              </a:r>
            </a:p>
            <a:p>
              <a:pPr eaLnBrk="0" hangingPunct="0">
                <a:buSzPct val="100000"/>
              </a:pPr>
              <a:r>
                <a:rPr lang="nl-BE" altLang="en-US" sz="1800" dirty="0" err="1">
                  <a:solidFill>
                    <a:srgbClr val="000000"/>
                  </a:solidFill>
                  <a:sym typeface="Arial" charset="0"/>
                </a:rPr>
                <a:t>other</a:t>
              </a:r>
              <a:r>
                <a:rPr lang="nl-BE" altLang="en-US" sz="1800" dirty="0">
                  <a:solidFill>
                    <a:srgbClr val="000000"/>
                  </a:solidFill>
                  <a:sym typeface="Arial" charset="0"/>
                </a:rPr>
                <a:t> software </a:t>
              </a:r>
              <a:r>
                <a:rPr lang="nl-BE" altLang="en-US" sz="1800" dirty="0" err="1">
                  <a:solidFill>
                    <a:srgbClr val="000000"/>
                  </a:solidFill>
                  <a:sym typeface="Arial" charset="0"/>
                </a:rPr>
                <a:t>to</a:t>
              </a:r>
              <a:endParaRPr lang="nl-BE" altLang="en-US" sz="1800" dirty="0">
                <a:solidFill>
                  <a:srgbClr val="000000"/>
                </a:solidFill>
                <a:sym typeface="Arial" charset="0"/>
              </a:endParaRPr>
            </a:p>
            <a:p>
              <a:pPr eaLnBrk="0" hangingPunct="0">
                <a:buSzPct val="100000"/>
              </a:pPr>
              <a:r>
                <a:rPr lang="nl-BE" altLang="en-US" sz="1800" dirty="0" err="1">
                  <a:solidFill>
                    <a:srgbClr val="000000"/>
                  </a:solidFill>
                  <a:sym typeface="Arial" charset="0"/>
                </a:rPr>
                <a:t>generate</a:t>
              </a:r>
              <a:r>
                <a:rPr lang="nl-BE" altLang="en-US" sz="1800" dirty="0">
                  <a:solidFill>
                    <a:srgbClr val="000000"/>
                  </a:solidFill>
                  <a:sym typeface="Arial" charset="0"/>
                </a:rPr>
                <a:t> </a:t>
              </a:r>
              <a:r>
                <a:rPr lang="nl-BE" altLang="en-US" sz="1800" dirty="0" err="1">
                  <a:solidFill>
                    <a:srgbClr val="000000"/>
                  </a:solidFill>
                  <a:sym typeface="Arial" charset="0"/>
                </a:rPr>
                <a:t>key</a:t>
              </a:r>
              <a:r>
                <a:rPr lang="nl-BE" altLang="en-US" sz="1800" dirty="0">
                  <a:solidFill>
                    <a:srgbClr val="000000"/>
                  </a:solidFill>
                  <a:sym typeface="Arial" charset="0"/>
                </a:rPr>
                <a:t> pair</a:t>
              </a:r>
            </a:p>
          </p:txBody>
        </p:sp>
        <p:sp>
          <p:nvSpPr>
            <p:cNvPr id="102415" name="Text Box 16"/>
            <p:cNvSpPr txBox="1">
              <a:spLocks noChangeArrowheads="1"/>
            </p:cNvSpPr>
            <p:nvPr/>
          </p:nvSpPr>
          <p:spPr bwMode="auto">
            <a:xfrm>
              <a:off x="1135063" y="3489325"/>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dirty="0" err="1">
                  <a:solidFill>
                    <a:srgbClr val="000000"/>
                  </a:solidFill>
                  <a:sym typeface="Arial" charset="0"/>
                </a:rPr>
                <a:t>Sends</a:t>
              </a:r>
              <a:endParaRPr lang="nl-BE" altLang="en-US" sz="1800" dirty="0">
                <a:solidFill>
                  <a:srgbClr val="000000"/>
                </a:solidFill>
                <a:sym typeface="Arial" charset="0"/>
              </a:endParaRPr>
            </a:p>
            <a:p>
              <a:pPr eaLnBrk="0" hangingPunct="0">
                <a:buSzPct val="100000"/>
              </a:pPr>
              <a:r>
                <a:rPr lang="nl-BE" altLang="en-US" sz="1800" dirty="0">
                  <a:solidFill>
                    <a:srgbClr val="000000"/>
                  </a:solidFill>
                  <a:sym typeface="Arial" charset="0"/>
                </a:rPr>
                <a:t>public </a:t>
              </a:r>
              <a:r>
                <a:rPr lang="nl-BE" altLang="en-US" sz="1800" dirty="0" err="1">
                  <a:solidFill>
                    <a:srgbClr val="000000"/>
                  </a:solidFill>
                  <a:sym typeface="Arial" charset="0"/>
                </a:rPr>
                <a:t>key</a:t>
              </a:r>
              <a:endParaRPr lang="nl-BE" altLang="en-US" sz="1800" dirty="0">
                <a:solidFill>
                  <a:srgbClr val="000000"/>
                </a:solidFill>
                <a:sym typeface="Arial" charset="0"/>
              </a:endParaRPr>
            </a:p>
          </p:txBody>
        </p:sp>
        <p:sp>
          <p:nvSpPr>
            <p:cNvPr id="102416" name="Text Box 17"/>
            <p:cNvSpPr txBox="1">
              <a:spLocks noChangeArrowheads="1"/>
            </p:cNvSpPr>
            <p:nvPr/>
          </p:nvSpPr>
          <p:spPr bwMode="auto">
            <a:xfrm>
              <a:off x="438150" y="4818063"/>
              <a:ext cx="20256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Stores private key</a:t>
              </a:r>
            </a:p>
            <a:p>
              <a:pPr eaLnBrk="0" hangingPunct="0">
                <a:buSzPct val="100000"/>
              </a:pPr>
              <a:r>
                <a:rPr lang="nl-BE" altLang="en-US" sz="1800">
                  <a:solidFill>
                    <a:srgbClr val="000000"/>
                  </a:solidFill>
                  <a:sym typeface="Arial" charset="0"/>
                </a:rPr>
                <a:t>in a secure way</a:t>
              </a:r>
            </a:p>
          </p:txBody>
        </p:sp>
        <p:sp>
          <p:nvSpPr>
            <p:cNvPr id="102417" name="Line 18"/>
            <p:cNvSpPr>
              <a:spLocks noChangeShapeType="1"/>
            </p:cNvSpPr>
            <p:nvPr/>
          </p:nvSpPr>
          <p:spPr bwMode="auto">
            <a:xfrm>
              <a:off x="1685925" y="2974975"/>
              <a:ext cx="0" cy="5064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18" name="Line 19"/>
            <p:cNvSpPr>
              <a:spLocks noChangeShapeType="1"/>
            </p:cNvSpPr>
            <p:nvPr/>
          </p:nvSpPr>
          <p:spPr bwMode="auto">
            <a:xfrm>
              <a:off x="800100" y="2981325"/>
              <a:ext cx="0" cy="18399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19" name="Oval 20"/>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Public keys</a:t>
              </a:r>
            </a:p>
            <a:p>
              <a:pPr eaLnBrk="0" hangingPunct="0">
                <a:buSzPct val="100000"/>
              </a:pPr>
              <a:r>
                <a:rPr lang="nl-BE" altLang="en-US">
                  <a:solidFill>
                    <a:srgbClr val="000000"/>
                  </a:solidFill>
                  <a:sym typeface="Arial" charset="0"/>
                </a:rPr>
                <a:t>repository</a:t>
              </a:r>
            </a:p>
          </p:txBody>
        </p:sp>
        <p:sp>
          <p:nvSpPr>
            <p:cNvPr id="102420" name="Line 21"/>
            <p:cNvSpPr>
              <a:spLocks noChangeShapeType="1"/>
            </p:cNvSpPr>
            <p:nvPr/>
          </p:nvSpPr>
          <p:spPr bwMode="auto">
            <a:xfrm flipV="1">
              <a:off x="2386013" y="3851275"/>
              <a:ext cx="561975" cy="1588"/>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1" name="Oval 22"/>
            <p:cNvSpPr>
              <a:spLocks noChangeArrowheads="1"/>
            </p:cNvSpPr>
            <p:nvPr/>
          </p:nvSpPr>
          <p:spPr bwMode="auto">
            <a:xfrm>
              <a:off x="320675" y="1860550"/>
              <a:ext cx="360363" cy="363538"/>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1</a:t>
              </a:r>
            </a:p>
          </p:txBody>
        </p:sp>
        <p:sp>
          <p:nvSpPr>
            <p:cNvPr id="102422" name="Oval 23"/>
            <p:cNvSpPr>
              <a:spLocks noChangeArrowheads="1"/>
            </p:cNvSpPr>
            <p:nvPr/>
          </p:nvSpPr>
          <p:spPr bwMode="auto">
            <a:xfrm>
              <a:off x="922338" y="3278188"/>
              <a:ext cx="360362"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2</a:t>
              </a:r>
            </a:p>
          </p:txBody>
        </p:sp>
        <p:sp>
          <p:nvSpPr>
            <p:cNvPr id="102423" name="Oval 24"/>
            <p:cNvSpPr>
              <a:spLocks noChangeArrowheads="1"/>
            </p:cNvSpPr>
            <p:nvPr/>
          </p:nvSpPr>
          <p:spPr bwMode="auto">
            <a:xfrm>
              <a:off x="311150" y="4573588"/>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2</a:t>
              </a:r>
            </a:p>
          </p:txBody>
        </p:sp>
        <p:sp>
          <p:nvSpPr>
            <p:cNvPr id="102424" name="Text Box 25"/>
            <p:cNvSpPr txBox="1">
              <a:spLocks noChangeArrowheads="1"/>
            </p:cNvSpPr>
            <p:nvPr/>
          </p:nvSpPr>
          <p:spPr bwMode="auto">
            <a:xfrm>
              <a:off x="6502400" y="2152650"/>
              <a:ext cx="23431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Authenticates sender</a:t>
              </a:r>
            </a:p>
          </p:txBody>
        </p:sp>
        <p:sp>
          <p:nvSpPr>
            <p:cNvPr id="102425" name="Text Box 26"/>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Stores</a:t>
              </a:r>
            </a:p>
            <a:p>
              <a:pPr eaLnBrk="0" hangingPunct="0">
                <a:buSzPct val="100000"/>
              </a:pPr>
              <a:r>
                <a:rPr lang="nl-BE" altLang="en-US" sz="1800">
                  <a:solidFill>
                    <a:srgbClr val="000000"/>
                  </a:solidFill>
                  <a:sym typeface="Arial" charset="0"/>
                </a:rPr>
                <a:t>public key</a:t>
              </a:r>
            </a:p>
          </p:txBody>
        </p:sp>
        <p:sp>
          <p:nvSpPr>
            <p:cNvPr id="102426" name="Line 27"/>
            <p:cNvSpPr>
              <a:spLocks noChangeShapeType="1"/>
            </p:cNvSpPr>
            <p:nvPr/>
          </p:nvSpPr>
          <p:spPr bwMode="auto">
            <a:xfrm flipV="1">
              <a:off x="6324600" y="2535238"/>
              <a:ext cx="330200" cy="104775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7" name="Line 28"/>
            <p:cNvSpPr>
              <a:spLocks noChangeShapeType="1"/>
            </p:cNvSpPr>
            <p:nvPr/>
          </p:nvSpPr>
          <p:spPr bwMode="auto">
            <a:xfrm>
              <a:off x="7669213" y="2525713"/>
              <a:ext cx="0" cy="8588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8" name="Line 29"/>
            <p:cNvSpPr>
              <a:spLocks noChangeShapeType="1"/>
            </p:cNvSpPr>
            <p:nvPr/>
          </p:nvSpPr>
          <p:spPr bwMode="auto">
            <a:xfrm>
              <a:off x="7675563" y="4019550"/>
              <a:ext cx="0" cy="62706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9" name="Oval 30"/>
            <p:cNvSpPr>
              <a:spLocks noChangeArrowheads="1"/>
            </p:cNvSpPr>
            <p:nvPr/>
          </p:nvSpPr>
          <p:spPr bwMode="auto">
            <a:xfrm>
              <a:off x="6381750" y="1852613"/>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3</a:t>
              </a:r>
            </a:p>
          </p:txBody>
        </p:sp>
        <p:sp>
          <p:nvSpPr>
            <p:cNvPr id="102430" name="Oval 31"/>
            <p:cNvSpPr>
              <a:spLocks noChangeArrowheads="1"/>
            </p:cNvSpPr>
            <p:nvPr/>
          </p:nvSpPr>
          <p:spPr bwMode="auto">
            <a:xfrm>
              <a:off x="6878638" y="3152775"/>
              <a:ext cx="360362" cy="363538"/>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4</a:t>
              </a:r>
            </a:p>
          </p:txBody>
        </p:sp>
      </p:grpSp>
      <p:sp>
        <p:nvSpPr>
          <p:cNvPr id="7" name="Title 6"/>
          <p:cNvSpPr>
            <a:spLocks noGrp="1"/>
          </p:cNvSpPr>
          <p:nvPr>
            <p:ph type="title"/>
          </p:nvPr>
        </p:nvSpPr>
        <p:spPr/>
        <p:txBody>
          <a:bodyPr/>
          <a:lstStyle/>
          <a:p>
            <a:r>
              <a:rPr lang="fr-BE" dirty="0" err="1"/>
              <a:t>Vercijfering</a:t>
            </a:r>
            <a:r>
              <a:rPr lang="fr-BE" dirty="0"/>
              <a:t> </a:t>
            </a:r>
            <a:r>
              <a:rPr lang="fr-BE" dirty="0" err="1"/>
              <a:t>gekende</a:t>
            </a:r>
            <a:r>
              <a:rPr lang="fr-BE" dirty="0"/>
              <a:t> </a:t>
            </a:r>
            <a:r>
              <a:rPr lang="fr-BE" dirty="0" err="1"/>
              <a:t>bestemmeling</a:t>
            </a:r>
            <a:endParaRPr lang="fr-BE" dirty="0"/>
          </a:p>
        </p:txBody>
      </p:sp>
      <p:sp>
        <p:nvSpPr>
          <p:cNvPr id="2" name="Date Placeholder 1"/>
          <p:cNvSpPr>
            <a:spLocks noGrp="1"/>
          </p:cNvSpPr>
          <p:nvPr>
            <p:ph type="dt" sz="half" idx="10"/>
          </p:nvPr>
        </p:nvSpPr>
        <p:spPr/>
        <p:txBody>
          <a:bodyPr/>
          <a:lstStyle/>
          <a:p>
            <a:r>
              <a:rPr lang="fr-FR" smtClean="0"/>
              <a:t>21/04/2018</a:t>
            </a:r>
            <a:endParaRPr lang="fr-BE"/>
          </a:p>
        </p:txBody>
      </p:sp>
      <p:sp>
        <p:nvSpPr>
          <p:cNvPr id="4" name="Slide Number Placeholder 3"/>
          <p:cNvSpPr>
            <a:spLocks noGrp="1"/>
          </p:cNvSpPr>
          <p:nvPr>
            <p:ph type="sldNum" sz="quarter" idx="12"/>
          </p:nvPr>
        </p:nvSpPr>
        <p:spPr/>
        <p:txBody>
          <a:bodyPr/>
          <a:lstStyle/>
          <a:p>
            <a:r>
              <a:rPr lang="fr-BE" smtClean="0"/>
              <a:t>- </a:t>
            </a:r>
            <a:fld id="{30A9230E-FFBB-4CCB-ABD7-198084EDE768}" type="slidenum">
              <a:rPr lang="fr-BE" smtClean="0"/>
              <a:pPr/>
              <a:t>91</a:t>
            </a:fld>
            <a:r>
              <a:rPr lang="fr-BE" smtClean="0"/>
              <a:t> -</a:t>
            </a:r>
            <a:endParaRPr lang="fr-BE" dirty="0" smtClean="0"/>
          </a:p>
        </p:txBody>
      </p:sp>
    </p:spTree>
    <p:extLst>
      <p:ext uri="{BB962C8B-B14F-4D97-AF65-F5344CB8AC3E}">
        <p14:creationId xmlns:p14="http://schemas.microsoft.com/office/powerpoint/2010/main" val="332473992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BE" dirty="0" err="1"/>
              <a:t>Vercijfering</a:t>
            </a:r>
            <a:r>
              <a:rPr lang="nl-BE" dirty="0"/>
              <a:t> gekende bestemmeling</a:t>
            </a:r>
            <a:endParaRPr lang="fr-BE" dirty="0"/>
          </a:p>
        </p:txBody>
      </p:sp>
      <p:grpSp>
        <p:nvGrpSpPr>
          <p:cNvPr id="5" name="Group 4"/>
          <p:cNvGrpSpPr/>
          <p:nvPr/>
        </p:nvGrpSpPr>
        <p:grpSpPr>
          <a:xfrm>
            <a:off x="467544" y="1340768"/>
            <a:ext cx="8136904" cy="4767238"/>
            <a:chOff x="296863" y="1185863"/>
            <a:chExt cx="8675687" cy="5210175"/>
          </a:xfrm>
        </p:grpSpPr>
        <p:sp>
          <p:nvSpPr>
            <p:cNvPr id="103426" name="Text Box 14"/>
            <p:cNvSpPr txBox="1">
              <a:spLocks noChangeArrowheads="1"/>
            </p:cNvSpPr>
            <p:nvPr/>
          </p:nvSpPr>
          <p:spPr bwMode="auto">
            <a:xfrm rot="-5400000">
              <a:off x="2132013" y="1636713"/>
              <a:ext cx="1497012" cy="646112"/>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3E6E5A"/>
                  </a:solidFill>
                  <a:sym typeface="Arial" charset="0"/>
                </a:rPr>
                <a:t>Identification certificate</a:t>
              </a:r>
            </a:p>
          </p:txBody>
        </p:sp>
        <p:sp>
          <p:nvSpPr>
            <p:cNvPr id="103427" name="Text Box 2"/>
            <p:cNvSpPr txBox="1">
              <a:spLocks noChangeArrowheads="1"/>
            </p:cNvSpPr>
            <p:nvPr/>
          </p:nvSpPr>
          <p:spPr bwMode="auto">
            <a:xfrm rot="-5400000">
              <a:off x="5248275" y="1820863"/>
              <a:ext cx="1479550" cy="65405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3E6E5A"/>
                  </a:solidFill>
                  <a:sym typeface="Arial" charset="0"/>
                </a:rPr>
                <a:t>Identification</a:t>
              </a:r>
            </a:p>
            <a:p>
              <a:pPr eaLnBrk="0" hangingPunct="0">
                <a:buSzPct val="100000"/>
              </a:pPr>
              <a:r>
                <a:rPr lang="nl-BE" altLang="en-US" sz="1800">
                  <a:solidFill>
                    <a:srgbClr val="3E6E5A"/>
                  </a:solidFill>
                  <a:sym typeface="Arial" charset="0"/>
                </a:rPr>
                <a:t>certificate</a:t>
              </a:r>
            </a:p>
          </p:txBody>
        </p:sp>
        <p:sp>
          <p:nvSpPr>
            <p:cNvPr id="103428" name="Rectangle 4"/>
            <p:cNvSpPr>
              <a:spLocks noChangeArrowheads="1"/>
            </p:cNvSpPr>
            <p:nvPr/>
          </p:nvSpPr>
          <p:spPr bwMode="auto">
            <a:xfrm>
              <a:off x="3449638" y="1433513"/>
              <a:ext cx="1920875" cy="2482850"/>
            </a:xfrm>
            <a:prstGeom prst="rect">
              <a:avLst/>
            </a:prstGeom>
            <a:solidFill>
              <a:schemeClr val="bg1"/>
            </a:solidFill>
            <a:ln w="12700" algn="ctr">
              <a:solidFill>
                <a:schemeClr val="tx1"/>
              </a:solidFill>
              <a:miter lim="800000"/>
              <a:headEnd/>
              <a:tailEnd/>
            </a:ln>
          </p:spPr>
          <p:txBody>
            <a:bodyPr anchor="ctr"/>
            <a:lstStyle/>
            <a:p>
              <a:pPr eaLnBrk="0" hangingPunct="0">
                <a:buSzPct val="100000"/>
              </a:pPr>
              <a:r>
                <a:rPr lang="nl-BE" altLang="en-US">
                  <a:solidFill>
                    <a:srgbClr val="000000"/>
                  </a:solidFill>
                  <a:sym typeface="Arial" charset="0"/>
                </a:rPr>
                <a:t>Internet</a:t>
              </a:r>
            </a:p>
          </p:txBody>
        </p:sp>
        <p:sp>
          <p:nvSpPr>
            <p:cNvPr id="103429" name="Rectangle 5"/>
            <p:cNvSpPr>
              <a:spLocks noChangeArrowheads="1"/>
            </p:cNvSpPr>
            <p:nvPr/>
          </p:nvSpPr>
          <p:spPr bwMode="auto">
            <a:xfrm>
              <a:off x="6316663" y="11858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3430" name="Text Box 6"/>
            <p:cNvSpPr txBox="1">
              <a:spLocks noChangeArrowheads="1"/>
            </p:cNvSpPr>
            <p:nvPr/>
          </p:nvSpPr>
          <p:spPr bwMode="auto">
            <a:xfrm>
              <a:off x="6748463" y="1195388"/>
              <a:ext cx="186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dirty="0">
                  <a:solidFill>
                    <a:srgbClr val="000000"/>
                  </a:solidFill>
                  <a:sym typeface="Arial" charset="0"/>
                </a:rPr>
                <a:t>eHealth platform</a:t>
              </a:r>
            </a:p>
          </p:txBody>
        </p:sp>
        <p:sp>
          <p:nvSpPr>
            <p:cNvPr id="103431" name="Oval 7"/>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Public keys</a:t>
              </a:r>
            </a:p>
            <a:p>
              <a:pPr eaLnBrk="0" hangingPunct="0">
                <a:buSzPct val="100000"/>
              </a:pPr>
              <a:r>
                <a:rPr lang="nl-BE" altLang="en-US">
                  <a:solidFill>
                    <a:srgbClr val="000000"/>
                  </a:solidFill>
                  <a:sym typeface="Arial" charset="0"/>
                </a:rPr>
                <a:t>repository</a:t>
              </a:r>
            </a:p>
          </p:txBody>
        </p:sp>
        <p:sp>
          <p:nvSpPr>
            <p:cNvPr id="103432" name="Text Box 8"/>
            <p:cNvSpPr txBox="1">
              <a:spLocks noChangeArrowheads="1"/>
            </p:cNvSpPr>
            <p:nvPr/>
          </p:nvSpPr>
          <p:spPr bwMode="auto">
            <a:xfrm>
              <a:off x="6502400" y="2152650"/>
              <a:ext cx="23431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Authenticates sender</a:t>
              </a:r>
            </a:p>
          </p:txBody>
        </p:sp>
        <p:sp>
          <p:nvSpPr>
            <p:cNvPr id="103433" name="Text Box 9"/>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Sends</a:t>
              </a:r>
            </a:p>
            <a:p>
              <a:pPr eaLnBrk="0" hangingPunct="0">
                <a:buSzPct val="100000"/>
              </a:pPr>
              <a:r>
                <a:rPr lang="nl-BE" altLang="en-US" sz="1800">
                  <a:solidFill>
                    <a:srgbClr val="000000"/>
                  </a:solidFill>
                  <a:sym typeface="Arial" charset="0"/>
                </a:rPr>
                <a:t>public key</a:t>
              </a:r>
            </a:p>
          </p:txBody>
        </p:sp>
        <p:sp>
          <p:nvSpPr>
            <p:cNvPr id="103434" name="Oval 10"/>
            <p:cNvSpPr>
              <a:spLocks noChangeArrowheads="1"/>
            </p:cNvSpPr>
            <p:nvPr/>
          </p:nvSpPr>
          <p:spPr bwMode="auto">
            <a:xfrm>
              <a:off x="6381750" y="1852613"/>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2</a:t>
              </a:r>
            </a:p>
          </p:txBody>
        </p:sp>
        <p:sp>
          <p:nvSpPr>
            <p:cNvPr id="103435" name="Oval 11"/>
            <p:cNvSpPr>
              <a:spLocks noChangeArrowheads="1"/>
            </p:cNvSpPr>
            <p:nvPr/>
          </p:nvSpPr>
          <p:spPr bwMode="auto">
            <a:xfrm>
              <a:off x="6878638" y="3152775"/>
              <a:ext cx="360362" cy="363538"/>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3</a:t>
              </a:r>
            </a:p>
          </p:txBody>
        </p:sp>
        <p:sp>
          <p:nvSpPr>
            <p:cNvPr id="103436" name="Rectangle 12"/>
            <p:cNvSpPr>
              <a:spLocks noChangeArrowheads="1"/>
            </p:cNvSpPr>
            <p:nvPr/>
          </p:nvSpPr>
          <p:spPr bwMode="auto">
            <a:xfrm>
              <a:off x="296863" y="1211263"/>
              <a:ext cx="2247900" cy="3249612"/>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3437" name="Text Box 13"/>
            <p:cNvSpPr txBox="1">
              <a:spLocks noChangeArrowheads="1"/>
            </p:cNvSpPr>
            <p:nvPr/>
          </p:nvSpPr>
          <p:spPr bwMode="auto">
            <a:xfrm>
              <a:off x="331788" y="1258888"/>
              <a:ext cx="2127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Message originator</a:t>
              </a:r>
            </a:p>
          </p:txBody>
        </p:sp>
        <p:sp>
          <p:nvSpPr>
            <p:cNvPr id="103438" name="Text Box 15"/>
            <p:cNvSpPr txBox="1">
              <a:spLocks noChangeArrowheads="1"/>
            </p:cNvSpPr>
            <p:nvPr/>
          </p:nvSpPr>
          <p:spPr bwMode="auto">
            <a:xfrm>
              <a:off x="396875" y="2051050"/>
              <a:ext cx="21018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Asks for public key</a:t>
              </a:r>
            </a:p>
          </p:txBody>
        </p:sp>
        <p:sp>
          <p:nvSpPr>
            <p:cNvPr id="103439" name="Text Box 16"/>
            <p:cNvSpPr txBox="1">
              <a:spLocks noChangeArrowheads="1"/>
            </p:cNvSpPr>
            <p:nvPr/>
          </p:nvSpPr>
          <p:spPr bwMode="auto">
            <a:xfrm>
              <a:off x="1179513" y="3489325"/>
              <a:ext cx="11239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Encrypts</a:t>
              </a:r>
            </a:p>
            <a:p>
              <a:pPr eaLnBrk="0" hangingPunct="0">
                <a:buSzPct val="100000"/>
              </a:pPr>
              <a:r>
                <a:rPr lang="nl-BE" altLang="en-US" sz="1800">
                  <a:solidFill>
                    <a:srgbClr val="000000"/>
                  </a:solidFill>
                  <a:sym typeface="Arial" charset="0"/>
                </a:rPr>
                <a:t>message</a:t>
              </a:r>
            </a:p>
          </p:txBody>
        </p:sp>
        <p:sp>
          <p:nvSpPr>
            <p:cNvPr id="103440" name="Oval 17"/>
            <p:cNvSpPr>
              <a:spLocks noChangeArrowheads="1"/>
            </p:cNvSpPr>
            <p:nvPr/>
          </p:nvSpPr>
          <p:spPr bwMode="auto">
            <a:xfrm>
              <a:off x="922338" y="3278188"/>
              <a:ext cx="360362"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4</a:t>
              </a:r>
            </a:p>
          </p:txBody>
        </p:sp>
        <p:sp>
          <p:nvSpPr>
            <p:cNvPr id="103441" name="Oval 18"/>
            <p:cNvSpPr>
              <a:spLocks noChangeArrowheads="1"/>
            </p:cNvSpPr>
            <p:nvPr/>
          </p:nvSpPr>
          <p:spPr bwMode="auto">
            <a:xfrm>
              <a:off x="341313" y="1782763"/>
              <a:ext cx="360362"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1</a:t>
              </a:r>
            </a:p>
          </p:txBody>
        </p:sp>
        <p:sp>
          <p:nvSpPr>
            <p:cNvPr id="103442" name="Rectangle 19"/>
            <p:cNvSpPr>
              <a:spLocks noChangeArrowheads="1"/>
            </p:cNvSpPr>
            <p:nvPr/>
          </p:nvSpPr>
          <p:spPr bwMode="auto">
            <a:xfrm>
              <a:off x="733425" y="4721225"/>
              <a:ext cx="4703763" cy="1674813"/>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3443" name="Text Box 20"/>
            <p:cNvSpPr txBox="1">
              <a:spLocks noChangeArrowheads="1"/>
            </p:cNvSpPr>
            <p:nvPr/>
          </p:nvSpPr>
          <p:spPr bwMode="auto">
            <a:xfrm>
              <a:off x="987425" y="4737100"/>
              <a:ext cx="203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Message recipient</a:t>
              </a:r>
            </a:p>
          </p:txBody>
        </p:sp>
        <p:sp>
          <p:nvSpPr>
            <p:cNvPr id="103444" name="Text Box 21"/>
            <p:cNvSpPr txBox="1">
              <a:spLocks noChangeArrowheads="1"/>
            </p:cNvSpPr>
            <p:nvPr/>
          </p:nvSpPr>
          <p:spPr bwMode="auto">
            <a:xfrm>
              <a:off x="915988" y="5353050"/>
              <a:ext cx="20891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Decrypts message</a:t>
              </a:r>
            </a:p>
          </p:txBody>
        </p:sp>
        <p:sp>
          <p:nvSpPr>
            <p:cNvPr id="103445" name="Oval 22"/>
            <p:cNvSpPr>
              <a:spLocks noChangeArrowheads="1"/>
            </p:cNvSpPr>
            <p:nvPr/>
          </p:nvSpPr>
          <p:spPr bwMode="auto">
            <a:xfrm>
              <a:off x="777875" y="5084763"/>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5</a:t>
              </a:r>
            </a:p>
          </p:txBody>
        </p:sp>
        <p:sp>
          <p:nvSpPr>
            <p:cNvPr id="103446" name="Oval 23"/>
            <p:cNvSpPr>
              <a:spLocks noChangeArrowheads="1"/>
            </p:cNvSpPr>
            <p:nvPr/>
          </p:nvSpPr>
          <p:spPr bwMode="auto">
            <a:xfrm>
              <a:off x="3497263" y="495776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Stored</a:t>
              </a:r>
            </a:p>
            <a:p>
              <a:pPr eaLnBrk="0" hangingPunct="0">
                <a:buSzPct val="100000"/>
              </a:pPr>
              <a:r>
                <a:rPr lang="nl-BE" altLang="en-US">
                  <a:solidFill>
                    <a:srgbClr val="000000"/>
                  </a:solidFill>
                  <a:sym typeface="Arial" charset="0"/>
                </a:rPr>
                <a:t>private</a:t>
              </a:r>
            </a:p>
            <a:p>
              <a:pPr eaLnBrk="0" hangingPunct="0">
                <a:buSzPct val="100000"/>
              </a:pPr>
              <a:r>
                <a:rPr lang="nl-BE" altLang="en-US">
                  <a:solidFill>
                    <a:srgbClr val="000000"/>
                  </a:solidFill>
                  <a:sym typeface="Arial" charset="0"/>
                </a:rPr>
                <a:t>key</a:t>
              </a:r>
            </a:p>
          </p:txBody>
        </p:sp>
        <p:sp>
          <p:nvSpPr>
            <p:cNvPr id="103447" name="Line 24"/>
            <p:cNvSpPr>
              <a:spLocks noChangeShapeType="1"/>
            </p:cNvSpPr>
            <p:nvPr/>
          </p:nvSpPr>
          <p:spPr bwMode="auto">
            <a:xfrm flipH="1">
              <a:off x="2949575" y="5583238"/>
              <a:ext cx="528638" cy="158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48" name="Text Box 25"/>
            <p:cNvSpPr txBox="1">
              <a:spLocks noChangeArrowheads="1"/>
            </p:cNvSpPr>
            <p:nvPr/>
          </p:nvSpPr>
          <p:spPr bwMode="auto">
            <a:xfrm>
              <a:off x="3644900" y="4056063"/>
              <a:ext cx="1479550" cy="646112"/>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3E6E5A"/>
                  </a:solidFill>
                  <a:sym typeface="Arial" charset="0"/>
                </a:rPr>
                <a:t>Identification</a:t>
              </a:r>
            </a:p>
            <a:p>
              <a:pPr eaLnBrk="0" hangingPunct="0">
                <a:buSzPct val="100000"/>
              </a:pPr>
              <a:r>
                <a:rPr lang="nl-BE" altLang="en-US" sz="1800">
                  <a:solidFill>
                    <a:srgbClr val="3E6E5A"/>
                  </a:solidFill>
                  <a:sym typeface="Arial" charset="0"/>
                </a:rPr>
                <a:t>certificate</a:t>
              </a:r>
            </a:p>
          </p:txBody>
        </p:sp>
        <p:sp>
          <p:nvSpPr>
            <p:cNvPr id="103449" name="Line 26"/>
            <p:cNvSpPr>
              <a:spLocks noChangeShapeType="1"/>
            </p:cNvSpPr>
            <p:nvPr/>
          </p:nvSpPr>
          <p:spPr bwMode="auto">
            <a:xfrm>
              <a:off x="3227388" y="2016125"/>
              <a:ext cx="2427287" cy="0"/>
            </a:xfrm>
            <a:prstGeom prst="line">
              <a:avLst/>
            </a:prstGeom>
            <a:noFill/>
            <a:ln w="28575">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0" name="Text Box 28"/>
            <p:cNvSpPr txBox="1">
              <a:spLocks noChangeArrowheads="1"/>
            </p:cNvSpPr>
            <p:nvPr/>
          </p:nvSpPr>
          <p:spPr bwMode="auto">
            <a:xfrm>
              <a:off x="3814763" y="1754188"/>
              <a:ext cx="1331912"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400">
                  <a:solidFill>
                    <a:srgbClr val="A50021"/>
                  </a:solidFill>
                  <a:sym typeface="Arial" charset="0"/>
                </a:rPr>
                <a:t>Web service</a:t>
              </a:r>
            </a:p>
            <a:p>
              <a:pPr eaLnBrk="0" hangingPunct="0">
                <a:buSzPct val="100000"/>
              </a:pPr>
              <a:r>
                <a:rPr lang="nl-BE" altLang="en-US" sz="1400">
                  <a:solidFill>
                    <a:srgbClr val="A50021"/>
                  </a:solidFill>
                  <a:sym typeface="Arial" charset="0"/>
                </a:rPr>
                <a:t>Ask public key</a:t>
              </a:r>
            </a:p>
          </p:txBody>
        </p:sp>
        <p:sp>
          <p:nvSpPr>
            <p:cNvPr id="103451" name="Text Box 29"/>
            <p:cNvSpPr txBox="1">
              <a:spLocks noChangeArrowheads="1"/>
            </p:cNvSpPr>
            <p:nvPr/>
          </p:nvSpPr>
          <p:spPr bwMode="auto">
            <a:xfrm rot="3135873">
              <a:off x="3082132" y="3047206"/>
              <a:ext cx="1379538"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400">
                  <a:solidFill>
                    <a:srgbClr val="A50021"/>
                  </a:solidFill>
                  <a:sym typeface="Arial" charset="0"/>
                </a:rPr>
                <a:t>Send message</a:t>
              </a:r>
            </a:p>
            <a:p>
              <a:pPr eaLnBrk="0" hangingPunct="0">
                <a:buSzPct val="100000"/>
              </a:pPr>
              <a:r>
                <a:rPr lang="nl-BE" altLang="en-US" sz="1400">
                  <a:solidFill>
                    <a:srgbClr val="A50021"/>
                  </a:solidFill>
                  <a:sym typeface="Arial" charset="0"/>
                </a:rPr>
                <a:t>Any protocol</a:t>
              </a:r>
            </a:p>
          </p:txBody>
        </p:sp>
        <p:sp>
          <p:nvSpPr>
            <p:cNvPr id="103452" name="Line 30"/>
            <p:cNvSpPr>
              <a:spLocks noChangeShapeType="1"/>
            </p:cNvSpPr>
            <p:nvPr/>
          </p:nvSpPr>
          <p:spPr bwMode="auto">
            <a:xfrm flipH="1">
              <a:off x="2271713" y="4719638"/>
              <a:ext cx="2016125" cy="6191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3" name="Line 31"/>
            <p:cNvSpPr>
              <a:spLocks noChangeShapeType="1"/>
            </p:cNvSpPr>
            <p:nvPr/>
          </p:nvSpPr>
          <p:spPr bwMode="auto">
            <a:xfrm flipH="1" flipV="1">
              <a:off x="7726363" y="4005263"/>
              <a:ext cx="0" cy="5937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4" name="Line 32"/>
            <p:cNvSpPr>
              <a:spLocks noChangeShapeType="1"/>
            </p:cNvSpPr>
            <p:nvPr/>
          </p:nvSpPr>
          <p:spPr bwMode="auto">
            <a:xfrm flipH="1" flipV="1">
              <a:off x="6315075" y="2436813"/>
              <a:ext cx="1217613"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5" name="Line 33"/>
            <p:cNvSpPr>
              <a:spLocks noChangeShapeType="1"/>
            </p:cNvSpPr>
            <p:nvPr/>
          </p:nvSpPr>
          <p:spPr bwMode="auto">
            <a:xfrm>
              <a:off x="7712075" y="2532063"/>
              <a:ext cx="7938" cy="849312"/>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6" name="Line 34"/>
            <p:cNvSpPr>
              <a:spLocks noChangeShapeType="1"/>
            </p:cNvSpPr>
            <p:nvPr/>
          </p:nvSpPr>
          <p:spPr bwMode="auto">
            <a:xfrm>
              <a:off x="1703388" y="2432050"/>
              <a:ext cx="7937" cy="10382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7" name="Line 35"/>
            <p:cNvSpPr>
              <a:spLocks noChangeShapeType="1"/>
            </p:cNvSpPr>
            <p:nvPr/>
          </p:nvSpPr>
          <p:spPr bwMode="auto">
            <a:xfrm flipV="1">
              <a:off x="2403475" y="2232025"/>
              <a:ext cx="250825" cy="9525"/>
            </a:xfrm>
            <a:prstGeom prst="line">
              <a:avLst/>
            </a:prstGeom>
            <a:noFill/>
            <a:ln w="28575">
              <a:solidFill>
                <a:srgbClr val="3E6E5A"/>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8" name="Line 36"/>
            <p:cNvSpPr>
              <a:spLocks noChangeShapeType="1"/>
            </p:cNvSpPr>
            <p:nvPr/>
          </p:nvSpPr>
          <p:spPr bwMode="auto">
            <a:xfrm flipV="1">
              <a:off x="2073275" y="2573338"/>
              <a:ext cx="471488"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9" name="Line 37"/>
            <p:cNvSpPr>
              <a:spLocks noChangeShapeType="1"/>
            </p:cNvSpPr>
            <p:nvPr/>
          </p:nvSpPr>
          <p:spPr bwMode="auto">
            <a:xfrm>
              <a:off x="6321425" y="2343150"/>
              <a:ext cx="180975" cy="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63" name="Line 27"/>
            <p:cNvSpPr>
              <a:spLocks noChangeShapeType="1"/>
            </p:cNvSpPr>
            <p:nvPr/>
          </p:nvSpPr>
          <p:spPr bwMode="auto">
            <a:xfrm>
              <a:off x="3211513" y="2606675"/>
              <a:ext cx="1101725" cy="1431925"/>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grpSp>
      <p:sp>
        <p:nvSpPr>
          <p:cNvPr id="2" name="Date Placeholder 1"/>
          <p:cNvSpPr>
            <a:spLocks noGrp="1"/>
          </p:cNvSpPr>
          <p:nvPr>
            <p:ph type="dt" sz="half" idx="10"/>
          </p:nvPr>
        </p:nvSpPr>
        <p:spPr/>
        <p:txBody>
          <a:bodyPr/>
          <a:lstStyle/>
          <a:p>
            <a:r>
              <a:rPr lang="fr-FR" smtClean="0"/>
              <a:t>21/04/2018</a:t>
            </a:r>
            <a:endParaRPr lang="fr-BE"/>
          </a:p>
        </p:txBody>
      </p:sp>
      <p:sp>
        <p:nvSpPr>
          <p:cNvPr id="4" name="Slide Number Placeholder 3"/>
          <p:cNvSpPr>
            <a:spLocks noGrp="1"/>
          </p:cNvSpPr>
          <p:nvPr>
            <p:ph type="sldNum" sz="quarter" idx="12"/>
          </p:nvPr>
        </p:nvSpPr>
        <p:spPr/>
        <p:txBody>
          <a:bodyPr/>
          <a:lstStyle/>
          <a:p>
            <a:r>
              <a:rPr lang="fr-BE" smtClean="0"/>
              <a:t>- </a:t>
            </a:r>
            <a:fld id="{30A9230E-FFBB-4CCB-ABD7-198084EDE768}" type="slidenum">
              <a:rPr lang="fr-BE" smtClean="0"/>
              <a:pPr/>
              <a:t>92</a:t>
            </a:fld>
            <a:r>
              <a:rPr lang="fr-BE" smtClean="0"/>
              <a:t> -</a:t>
            </a:r>
            <a:endParaRPr lang="fr-BE" dirty="0" smtClean="0"/>
          </a:p>
        </p:txBody>
      </p:sp>
    </p:spTree>
    <p:extLst>
      <p:ext uri="{BB962C8B-B14F-4D97-AF65-F5344CB8AC3E}">
        <p14:creationId xmlns:p14="http://schemas.microsoft.com/office/powerpoint/2010/main" val="378067159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83568" y="1628800"/>
            <a:ext cx="7885509" cy="4657130"/>
            <a:chOff x="142875" y="1049338"/>
            <a:chExt cx="8802688" cy="5308600"/>
          </a:xfrm>
        </p:grpSpPr>
        <p:sp>
          <p:nvSpPr>
            <p:cNvPr id="104450" name="Oval 3"/>
            <p:cNvSpPr>
              <a:spLocks noChangeArrowheads="1"/>
            </p:cNvSpPr>
            <p:nvPr/>
          </p:nvSpPr>
          <p:spPr bwMode="auto">
            <a:xfrm>
              <a:off x="7237413" y="2568575"/>
              <a:ext cx="1708150" cy="1271588"/>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User 2</a:t>
              </a:r>
            </a:p>
            <a:p>
              <a:pPr eaLnBrk="0" hangingPunct="0">
                <a:buSzPct val="100000"/>
              </a:pPr>
              <a:r>
                <a:rPr lang="nl-BE" altLang="en-US">
                  <a:solidFill>
                    <a:srgbClr val="000000"/>
                  </a:solidFill>
                  <a:sym typeface="Arial" charset="0"/>
                </a:rPr>
                <a:t>Recipient</a:t>
              </a:r>
            </a:p>
          </p:txBody>
        </p:sp>
        <p:sp>
          <p:nvSpPr>
            <p:cNvPr id="104451" name="Oval 4"/>
            <p:cNvSpPr>
              <a:spLocks noChangeArrowheads="1"/>
            </p:cNvSpPr>
            <p:nvPr/>
          </p:nvSpPr>
          <p:spPr bwMode="auto">
            <a:xfrm>
              <a:off x="142875" y="257651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User 1</a:t>
              </a:r>
            </a:p>
            <a:p>
              <a:pPr eaLnBrk="0" hangingPunct="0">
                <a:buSzPct val="100000"/>
              </a:pPr>
              <a:r>
                <a:rPr lang="nl-BE" altLang="en-US">
                  <a:solidFill>
                    <a:srgbClr val="000000"/>
                  </a:solidFill>
                  <a:sym typeface="Arial" charset="0"/>
                </a:rPr>
                <a:t>Originator</a:t>
              </a:r>
            </a:p>
          </p:txBody>
        </p:sp>
        <p:sp>
          <p:nvSpPr>
            <p:cNvPr id="104452" name="Oval 5"/>
            <p:cNvSpPr>
              <a:spLocks noChangeArrowheads="1"/>
            </p:cNvSpPr>
            <p:nvPr/>
          </p:nvSpPr>
          <p:spPr bwMode="auto">
            <a:xfrm>
              <a:off x="3489325" y="1049338"/>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Key </a:t>
              </a:r>
            </a:p>
            <a:p>
              <a:pPr eaLnBrk="0" hangingPunct="0">
                <a:buSzPct val="100000"/>
              </a:pPr>
              <a:r>
                <a:rPr lang="nl-BE" altLang="en-US">
                  <a:solidFill>
                    <a:srgbClr val="000000"/>
                  </a:solidFill>
                  <a:sym typeface="Arial" charset="0"/>
                </a:rPr>
                <a:t>Management</a:t>
              </a:r>
            </a:p>
            <a:p>
              <a:pPr eaLnBrk="0" hangingPunct="0">
                <a:buSzPct val="100000"/>
              </a:pPr>
              <a:r>
                <a:rPr lang="nl-BE" altLang="en-US">
                  <a:solidFill>
                    <a:srgbClr val="000000"/>
                  </a:solidFill>
                  <a:sym typeface="Arial" charset="0"/>
                </a:rPr>
                <a:t>/ Depot</a:t>
              </a:r>
            </a:p>
          </p:txBody>
        </p:sp>
        <p:sp>
          <p:nvSpPr>
            <p:cNvPr id="104453" name="Oval 6"/>
            <p:cNvSpPr>
              <a:spLocks noChangeArrowheads="1"/>
            </p:cNvSpPr>
            <p:nvPr/>
          </p:nvSpPr>
          <p:spPr bwMode="auto">
            <a:xfrm>
              <a:off x="3497263" y="4603750"/>
              <a:ext cx="1708150" cy="1282700"/>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Messages</a:t>
              </a:r>
            </a:p>
            <a:p>
              <a:pPr eaLnBrk="0" hangingPunct="0">
                <a:buSzPct val="100000"/>
              </a:pPr>
              <a:r>
                <a:rPr lang="nl-BE" altLang="en-US">
                  <a:solidFill>
                    <a:srgbClr val="000000"/>
                  </a:solidFill>
                  <a:sym typeface="Arial" charset="0"/>
                </a:rPr>
                <a:t>Depot</a:t>
              </a:r>
            </a:p>
          </p:txBody>
        </p:sp>
        <p:sp>
          <p:nvSpPr>
            <p:cNvPr id="104454" name="Line 7"/>
            <p:cNvSpPr>
              <a:spLocks noChangeShapeType="1"/>
            </p:cNvSpPr>
            <p:nvPr/>
          </p:nvSpPr>
          <p:spPr bwMode="auto">
            <a:xfrm flipV="1">
              <a:off x="1754188" y="2044700"/>
              <a:ext cx="1852612" cy="8937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55" name="Text Box 8"/>
            <p:cNvSpPr txBox="1">
              <a:spLocks noChangeArrowheads="1"/>
            </p:cNvSpPr>
            <p:nvPr/>
          </p:nvSpPr>
          <p:spPr bwMode="auto">
            <a:xfrm>
              <a:off x="2554288" y="2566988"/>
              <a:ext cx="9636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1</a:t>
              </a:r>
              <a:r>
                <a:rPr lang="nl-BE" altLang="en-US" sz="1000">
                  <a:solidFill>
                    <a:srgbClr val="000000"/>
                  </a:solidFill>
                  <a:sym typeface="Arial" charset="0"/>
                </a:rPr>
                <a:t> asks for key</a:t>
              </a:r>
            </a:p>
          </p:txBody>
        </p:sp>
        <p:sp>
          <p:nvSpPr>
            <p:cNvPr id="104456" name="Line 9"/>
            <p:cNvSpPr>
              <a:spLocks noChangeShapeType="1"/>
            </p:cNvSpPr>
            <p:nvPr/>
          </p:nvSpPr>
          <p:spPr bwMode="auto">
            <a:xfrm flipH="1">
              <a:off x="1636713" y="1906588"/>
              <a:ext cx="1874837" cy="893762"/>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57" name="Text Box 10"/>
            <p:cNvSpPr txBox="1">
              <a:spLocks noChangeArrowheads="1"/>
            </p:cNvSpPr>
            <p:nvPr/>
          </p:nvSpPr>
          <p:spPr bwMode="auto">
            <a:xfrm>
              <a:off x="1196975" y="2314575"/>
              <a:ext cx="857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2</a:t>
              </a:r>
              <a:r>
                <a:rPr lang="nl-BE" altLang="en-US" sz="1000">
                  <a:solidFill>
                    <a:srgbClr val="000000"/>
                  </a:solidFill>
                  <a:sym typeface="Arial" charset="0"/>
                </a:rPr>
                <a:t> sends key</a:t>
              </a:r>
            </a:p>
          </p:txBody>
        </p:sp>
        <p:grpSp>
          <p:nvGrpSpPr>
            <p:cNvPr id="104458" name="Group 11"/>
            <p:cNvGrpSpPr>
              <a:grpSpLocks/>
            </p:cNvGrpSpPr>
            <p:nvPr/>
          </p:nvGrpSpPr>
          <p:grpSpPr bwMode="auto">
            <a:xfrm rot="-1540434">
              <a:off x="1597025" y="1428750"/>
              <a:ext cx="1833563" cy="882650"/>
              <a:chOff x="1174" y="2491"/>
              <a:chExt cx="1155" cy="556"/>
            </a:xfrm>
          </p:grpSpPr>
          <p:sp>
            <p:nvSpPr>
              <p:cNvPr id="104482" name="Text Box 12"/>
              <p:cNvSpPr txBox="1">
                <a:spLocks noChangeArrowheads="1"/>
              </p:cNvSpPr>
              <p:nvPr/>
            </p:nvSpPr>
            <p:spPr bwMode="auto">
              <a:xfrm>
                <a:off x="1375" y="2824"/>
                <a:ext cx="753" cy="181"/>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Symmetric key</a:t>
                </a:r>
              </a:p>
            </p:txBody>
          </p:sp>
          <p:sp>
            <p:nvSpPr>
              <p:cNvPr id="104483" name="Rectangle 13"/>
              <p:cNvSpPr>
                <a:spLocks noChangeArrowheads="1"/>
              </p:cNvSpPr>
              <p:nvPr/>
            </p:nvSpPr>
            <p:spPr bwMode="auto">
              <a:xfrm>
                <a:off x="1346" y="2786"/>
                <a:ext cx="811" cy="261"/>
              </a:xfrm>
              <a:prstGeom prst="rect">
                <a:avLst/>
              </a:prstGeom>
              <a:noFill/>
              <a:ln w="1905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nl-BE" altLang="en-US" sz="1400"/>
              </a:p>
            </p:txBody>
          </p:sp>
          <p:sp>
            <p:nvSpPr>
              <p:cNvPr id="104484" name="Text Box 14"/>
              <p:cNvSpPr txBox="1">
                <a:spLocks noChangeArrowheads="1"/>
              </p:cNvSpPr>
              <p:nvPr/>
            </p:nvSpPr>
            <p:spPr bwMode="auto">
              <a:xfrm>
                <a:off x="1174" y="2491"/>
                <a:ext cx="11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000000"/>
                    </a:solidFill>
                    <a:sym typeface="Arial" charset="0"/>
                  </a:rPr>
                  <a:t>Encrypted with public key of user 1</a:t>
                </a:r>
              </a:p>
            </p:txBody>
          </p:sp>
        </p:grpSp>
        <p:sp>
          <p:nvSpPr>
            <p:cNvPr id="104459" name="Line 15"/>
            <p:cNvSpPr>
              <a:spLocks noChangeShapeType="1"/>
            </p:cNvSpPr>
            <p:nvPr/>
          </p:nvSpPr>
          <p:spPr bwMode="auto">
            <a:xfrm>
              <a:off x="1679575" y="3597275"/>
              <a:ext cx="2084388" cy="12223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0" name="Text Box 16"/>
            <p:cNvSpPr txBox="1">
              <a:spLocks noChangeArrowheads="1"/>
            </p:cNvSpPr>
            <p:nvPr/>
          </p:nvSpPr>
          <p:spPr bwMode="auto">
            <a:xfrm>
              <a:off x="2500313" y="3881438"/>
              <a:ext cx="17621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3</a:t>
              </a:r>
              <a:r>
                <a:rPr lang="nl-BE" altLang="en-US" sz="1000">
                  <a:solidFill>
                    <a:srgbClr val="000000"/>
                  </a:solidFill>
                  <a:sym typeface="Arial" charset="0"/>
                </a:rPr>
                <a:t> sends encrypted message</a:t>
              </a:r>
            </a:p>
          </p:txBody>
        </p:sp>
        <p:sp>
          <p:nvSpPr>
            <p:cNvPr id="104461" name="Text Box 17"/>
            <p:cNvSpPr txBox="1">
              <a:spLocks noChangeArrowheads="1"/>
            </p:cNvSpPr>
            <p:nvPr/>
          </p:nvSpPr>
          <p:spPr bwMode="auto">
            <a:xfrm rot="1788510">
              <a:off x="1322388" y="4587875"/>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Message encrypted with</a:t>
              </a:r>
            </a:p>
            <a:p>
              <a:pPr eaLnBrk="0" hangingPunct="0">
                <a:buSzPct val="100000"/>
              </a:pPr>
              <a:r>
                <a:rPr lang="nl-BE" altLang="en-US" sz="1200">
                  <a:solidFill>
                    <a:srgbClr val="990000"/>
                  </a:solidFill>
                  <a:sym typeface="Arial" charset="0"/>
                </a:rPr>
                <a:t>symmetric key</a:t>
              </a:r>
            </a:p>
          </p:txBody>
        </p:sp>
        <p:sp>
          <p:nvSpPr>
            <p:cNvPr id="104462" name="Rectangle 18"/>
            <p:cNvSpPr>
              <a:spLocks noChangeArrowheads="1"/>
            </p:cNvSpPr>
            <p:nvPr/>
          </p:nvSpPr>
          <p:spPr bwMode="auto">
            <a:xfrm rot="1788510">
              <a:off x="1273175" y="4532313"/>
              <a:ext cx="1939925" cy="566737"/>
            </a:xfrm>
            <a:prstGeom prst="rect">
              <a:avLst/>
            </a:prstGeom>
            <a:noFill/>
            <a:ln w="1905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nl-BE" altLang="en-US" sz="1400"/>
            </a:p>
          </p:txBody>
        </p:sp>
        <p:sp>
          <p:nvSpPr>
            <p:cNvPr id="104463" name="Text Box 19"/>
            <p:cNvSpPr txBox="1">
              <a:spLocks noChangeArrowheads="1"/>
            </p:cNvSpPr>
            <p:nvPr/>
          </p:nvSpPr>
          <p:spPr bwMode="auto">
            <a:xfrm rot="1788510">
              <a:off x="1352550" y="4132263"/>
              <a:ext cx="229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000000"/>
                  </a:solidFill>
                  <a:sym typeface="Arial" charset="0"/>
                </a:rPr>
                <a:t>Encrypted with public key of Message depot</a:t>
              </a:r>
            </a:p>
          </p:txBody>
        </p:sp>
        <p:sp>
          <p:nvSpPr>
            <p:cNvPr id="104464" name="Text Box 20"/>
            <p:cNvSpPr txBox="1">
              <a:spLocks noChangeArrowheads="1"/>
            </p:cNvSpPr>
            <p:nvPr/>
          </p:nvSpPr>
          <p:spPr bwMode="auto">
            <a:xfrm>
              <a:off x="3452813" y="5888038"/>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Message encrypted with</a:t>
              </a:r>
            </a:p>
            <a:p>
              <a:pPr eaLnBrk="0" hangingPunct="0">
                <a:buSzPct val="100000"/>
              </a:pPr>
              <a:r>
                <a:rPr lang="nl-BE" altLang="en-US" sz="1200">
                  <a:solidFill>
                    <a:srgbClr val="990000"/>
                  </a:solidFill>
                  <a:sym typeface="Arial" charset="0"/>
                </a:rPr>
                <a:t>symmetric key</a:t>
              </a:r>
            </a:p>
          </p:txBody>
        </p:sp>
        <p:sp>
          <p:nvSpPr>
            <p:cNvPr id="104465" name="Line 21"/>
            <p:cNvSpPr>
              <a:spLocks noChangeShapeType="1"/>
            </p:cNvSpPr>
            <p:nvPr/>
          </p:nvSpPr>
          <p:spPr bwMode="auto">
            <a:xfrm flipH="1" flipV="1">
              <a:off x="5076825" y="1970088"/>
              <a:ext cx="2233613" cy="96837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6" name="Text Box 22"/>
            <p:cNvSpPr txBox="1">
              <a:spLocks noChangeArrowheads="1"/>
            </p:cNvSpPr>
            <p:nvPr/>
          </p:nvSpPr>
          <p:spPr bwMode="auto">
            <a:xfrm>
              <a:off x="5965825" y="2792413"/>
              <a:ext cx="113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4</a:t>
              </a:r>
              <a:r>
                <a:rPr lang="nl-BE" altLang="en-US" sz="1000">
                  <a:solidFill>
                    <a:srgbClr val="000000"/>
                  </a:solidFill>
                  <a:sym typeface="Arial" charset="0"/>
                </a:rPr>
                <a:t> justifies right to</a:t>
              </a:r>
            </a:p>
            <a:p>
              <a:pPr eaLnBrk="0" hangingPunct="0">
                <a:buSzPct val="100000"/>
              </a:pPr>
              <a:r>
                <a:rPr lang="nl-BE" altLang="en-US" sz="1000">
                  <a:solidFill>
                    <a:srgbClr val="000000"/>
                  </a:solidFill>
                  <a:sym typeface="Arial" charset="0"/>
                </a:rPr>
                <a:t>obtain key</a:t>
              </a:r>
            </a:p>
          </p:txBody>
        </p:sp>
        <p:sp>
          <p:nvSpPr>
            <p:cNvPr id="104467" name="Line 23"/>
            <p:cNvSpPr>
              <a:spLocks noChangeShapeType="1"/>
            </p:cNvSpPr>
            <p:nvPr/>
          </p:nvSpPr>
          <p:spPr bwMode="auto">
            <a:xfrm flipH="1">
              <a:off x="5053013" y="3673475"/>
              <a:ext cx="2489200" cy="120332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8" name="Text Box 24"/>
            <p:cNvSpPr txBox="1">
              <a:spLocks noChangeArrowheads="1"/>
            </p:cNvSpPr>
            <p:nvPr/>
          </p:nvSpPr>
          <p:spPr bwMode="auto">
            <a:xfrm>
              <a:off x="5899150" y="3573463"/>
              <a:ext cx="113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4</a:t>
              </a:r>
              <a:r>
                <a:rPr lang="nl-BE" altLang="en-US" sz="1000">
                  <a:solidFill>
                    <a:srgbClr val="000000"/>
                  </a:solidFill>
                  <a:sym typeface="Arial" charset="0"/>
                </a:rPr>
                <a:t> justifies right to</a:t>
              </a:r>
            </a:p>
            <a:p>
              <a:pPr eaLnBrk="0" hangingPunct="0">
                <a:buSzPct val="100000"/>
              </a:pPr>
              <a:r>
                <a:rPr lang="nl-BE" altLang="en-US" sz="1000">
                  <a:solidFill>
                    <a:srgbClr val="000000"/>
                  </a:solidFill>
                  <a:sym typeface="Arial" charset="0"/>
                </a:rPr>
                <a:t>obtain message</a:t>
              </a:r>
            </a:p>
          </p:txBody>
        </p:sp>
        <p:sp>
          <p:nvSpPr>
            <p:cNvPr id="104469" name="Text Box 25"/>
            <p:cNvSpPr txBox="1">
              <a:spLocks noChangeArrowheads="1"/>
            </p:cNvSpPr>
            <p:nvPr/>
          </p:nvSpPr>
          <p:spPr bwMode="auto">
            <a:xfrm rot="1408605">
              <a:off x="5695950" y="1935163"/>
              <a:ext cx="1195388" cy="287337"/>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Symmetric key</a:t>
              </a:r>
            </a:p>
          </p:txBody>
        </p:sp>
        <p:sp>
          <p:nvSpPr>
            <p:cNvPr id="104470" name="Rectangle 26"/>
            <p:cNvSpPr>
              <a:spLocks noChangeArrowheads="1"/>
            </p:cNvSpPr>
            <p:nvPr/>
          </p:nvSpPr>
          <p:spPr bwMode="auto">
            <a:xfrm rot="1408605">
              <a:off x="5649913" y="1874838"/>
              <a:ext cx="1287462" cy="414337"/>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nl-BE" altLang="en-US" sz="1400"/>
            </a:p>
          </p:txBody>
        </p:sp>
        <p:sp>
          <p:nvSpPr>
            <p:cNvPr id="104471" name="Text Box 27"/>
            <p:cNvSpPr txBox="1">
              <a:spLocks noChangeArrowheads="1"/>
            </p:cNvSpPr>
            <p:nvPr/>
          </p:nvSpPr>
          <p:spPr bwMode="auto">
            <a:xfrm rot="1408605">
              <a:off x="5554663" y="1444625"/>
              <a:ext cx="1833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000000"/>
                  </a:solidFill>
                  <a:sym typeface="Arial" charset="0"/>
                </a:rPr>
                <a:t>Encrypted with public key of user 2</a:t>
              </a:r>
            </a:p>
          </p:txBody>
        </p:sp>
        <p:sp>
          <p:nvSpPr>
            <p:cNvPr id="104472" name="Line 28"/>
            <p:cNvSpPr>
              <a:spLocks noChangeShapeType="1"/>
            </p:cNvSpPr>
            <p:nvPr/>
          </p:nvSpPr>
          <p:spPr bwMode="auto">
            <a:xfrm>
              <a:off x="5170488" y="1870075"/>
              <a:ext cx="2244725" cy="965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73" name="Text Box 29"/>
            <p:cNvSpPr txBox="1">
              <a:spLocks noChangeArrowheads="1"/>
            </p:cNvSpPr>
            <p:nvPr/>
          </p:nvSpPr>
          <p:spPr bwMode="auto">
            <a:xfrm>
              <a:off x="4652963" y="2303463"/>
              <a:ext cx="1009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5 </a:t>
              </a:r>
              <a:r>
                <a:rPr lang="nl-BE" altLang="en-US" sz="1000">
                  <a:solidFill>
                    <a:srgbClr val="000000"/>
                  </a:solidFill>
                  <a:sym typeface="Arial" charset="0"/>
                </a:rPr>
                <a:t>receives key</a:t>
              </a:r>
            </a:p>
          </p:txBody>
        </p:sp>
        <p:sp>
          <p:nvSpPr>
            <p:cNvPr id="104474" name="Text Box 30"/>
            <p:cNvSpPr txBox="1">
              <a:spLocks noChangeArrowheads="1"/>
            </p:cNvSpPr>
            <p:nvPr/>
          </p:nvSpPr>
          <p:spPr bwMode="auto">
            <a:xfrm>
              <a:off x="4545013" y="4316413"/>
              <a:ext cx="1387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5 </a:t>
              </a:r>
              <a:r>
                <a:rPr lang="nl-BE" altLang="en-US" sz="1000">
                  <a:solidFill>
                    <a:srgbClr val="000000"/>
                  </a:solidFill>
                  <a:sym typeface="Arial" charset="0"/>
                </a:rPr>
                <a:t>receives message</a:t>
              </a:r>
            </a:p>
          </p:txBody>
        </p:sp>
        <p:sp>
          <p:nvSpPr>
            <p:cNvPr id="104475" name="Line 31"/>
            <p:cNvSpPr>
              <a:spLocks noChangeShapeType="1"/>
            </p:cNvSpPr>
            <p:nvPr/>
          </p:nvSpPr>
          <p:spPr bwMode="auto">
            <a:xfrm flipV="1">
              <a:off x="5126038" y="3771900"/>
              <a:ext cx="2581275" cy="12525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76" name="Text Box 32"/>
            <p:cNvSpPr txBox="1">
              <a:spLocks noChangeArrowheads="1"/>
            </p:cNvSpPr>
            <p:nvPr/>
          </p:nvSpPr>
          <p:spPr bwMode="auto">
            <a:xfrm rot="-1568230">
              <a:off x="5959475" y="4843463"/>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Message encrypted with</a:t>
              </a:r>
            </a:p>
            <a:p>
              <a:pPr eaLnBrk="0" hangingPunct="0">
                <a:buSzPct val="100000"/>
              </a:pPr>
              <a:r>
                <a:rPr lang="nl-BE" altLang="en-US" sz="1200">
                  <a:solidFill>
                    <a:srgbClr val="990000"/>
                  </a:solidFill>
                  <a:sym typeface="Arial" charset="0"/>
                </a:rPr>
                <a:t>symmetric key</a:t>
              </a:r>
            </a:p>
          </p:txBody>
        </p:sp>
        <p:sp>
          <p:nvSpPr>
            <p:cNvPr id="104477" name="Rectangle 33"/>
            <p:cNvSpPr>
              <a:spLocks noChangeArrowheads="1"/>
            </p:cNvSpPr>
            <p:nvPr/>
          </p:nvSpPr>
          <p:spPr bwMode="auto">
            <a:xfrm rot="-1568230">
              <a:off x="5915025" y="4786313"/>
              <a:ext cx="1919288" cy="566737"/>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nl-BE" altLang="en-US" sz="1400"/>
            </a:p>
          </p:txBody>
        </p:sp>
        <p:sp>
          <p:nvSpPr>
            <p:cNvPr id="104478" name="Text Box 34"/>
            <p:cNvSpPr txBox="1">
              <a:spLocks noChangeArrowheads="1"/>
            </p:cNvSpPr>
            <p:nvPr/>
          </p:nvSpPr>
          <p:spPr bwMode="auto">
            <a:xfrm rot="-1568230">
              <a:off x="5489575" y="4370388"/>
              <a:ext cx="229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000000"/>
                  </a:solidFill>
                  <a:sym typeface="Arial" charset="0"/>
                </a:rPr>
                <a:t>Encrypted with public key of User 2</a:t>
              </a:r>
            </a:p>
          </p:txBody>
        </p:sp>
      </p:grpSp>
      <p:sp>
        <p:nvSpPr>
          <p:cNvPr id="6" name="Title 5"/>
          <p:cNvSpPr>
            <a:spLocks noGrp="1"/>
          </p:cNvSpPr>
          <p:nvPr>
            <p:ph type="title"/>
          </p:nvPr>
        </p:nvSpPr>
        <p:spPr/>
        <p:txBody>
          <a:bodyPr/>
          <a:lstStyle/>
          <a:p>
            <a:r>
              <a:rPr lang="nl-BE" dirty="0" err="1"/>
              <a:t>Vercijfering</a:t>
            </a:r>
            <a:r>
              <a:rPr lang="nl-BE" dirty="0"/>
              <a:t> niet-gekende bestemmeling</a:t>
            </a:r>
            <a:endParaRPr lang="fr-BE" dirty="0"/>
          </a:p>
        </p:txBody>
      </p:sp>
      <p:sp>
        <p:nvSpPr>
          <p:cNvPr id="2" name="Date Placeholder 1"/>
          <p:cNvSpPr>
            <a:spLocks noGrp="1"/>
          </p:cNvSpPr>
          <p:nvPr>
            <p:ph type="dt" sz="half" idx="10"/>
          </p:nvPr>
        </p:nvSpPr>
        <p:spPr/>
        <p:txBody>
          <a:bodyPr/>
          <a:lstStyle/>
          <a:p>
            <a:r>
              <a:rPr lang="fr-FR" smtClean="0"/>
              <a:t>21/04/2018</a:t>
            </a:r>
            <a:endParaRPr lang="fr-BE"/>
          </a:p>
        </p:txBody>
      </p:sp>
      <p:sp>
        <p:nvSpPr>
          <p:cNvPr id="4" name="Slide Number Placeholder 3"/>
          <p:cNvSpPr>
            <a:spLocks noGrp="1"/>
          </p:cNvSpPr>
          <p:nvPr>
            <p:ph type="sldNum" sz="quarter" idx="12"/>
          </p:nvPr>
        </p:nvSpPr>
        <p:spPr/>
        <p:txBody>
          <a:bodyPr/>
          <a:lstStyle/>
          <a:p>
            <a:r>
              <a:rPr lang="fr-BE" smtClean="0"/>
              <a:t>- </a:t>
            </a:r>
            <a:fld id="{30A9230E-FFBB-4CCB-ABD7-198084EDE768}" type="slidenum">
              <a:rPr lang="fr-BE" smtClean="0"/>
              <a:pPr/>
              <a:t>93</a:t>
            </a:fld>
            <a:r>
              <a:rPr lang="fr-BE" smtClean="0"/>
              <a:t> -</a:t>
            </a:r>
            <a:endParaRPr lang="fr-BE" dirty="0" smtClean="0"/>
          </a:p>
        </p:txBody>
      </p:sp>
    </p:spTree>
    <p:extLst>
      <p:ext uri="{BB962C8B-B14F-4D97-AF65-F5344CB8AC3E}">
        <p14:creationId xmlns:p14="http://schemas.microsoft.com/office/powerpoint/2010/main" val="387668481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ltLang="en-US" dirty="0" err="1" smtClean="0"/>
              <a:t>Timestamping</a:t>
            </a:r>
            <a:endParaRPr lang="fr-BE" dirty="0"/>
          </a:p>
        </p:txBody>
      </p:sp>
      <p:sp>
        <p:nvSpPr>
          <p:cNvPr id="23557" name="Rectangle 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en-GB" altLang="en-US"/>
          </a:p>
        </p:txBody>
      </p:sp>
      <p:sp>
        <p:nvSpPr>
          <p:cNvPr id="23558" name="Rectangle 4"/>
          <p:cNvSpPr>
            <a:spLocks noChangeArrowheads="1"/>
          </p:cNvSpPr>
          <p:nvPr/>
        </p:nvSpPr>
        <p:spPr bwMode="auto">
          <a:xfrm>
            <a:off x="625475" y="1730375"/>
            <a:ext cx="3589338" cy="4505325"/>
          </a:xfrm>
          <a:prstGeom prst="rect">
            <a:avLst/>
          </a:prstGeom>
          <a:solidFill>
            <a:srgbClr val="3E6E5A">
              <a:alpha val="50195"/>
            </a:srgbClr>
          </a:solidFill>
          <a:ln w="12700" algn="ctr">
            <a:solidFill>
              <a:schemeClr val="tx1"/>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FR" altLang="en-US" b="1"/>
          </a:p>
        </p:txBody>
      </p:sp>
      <p:sp>
        <p:nvSpPr>
          <p:cNvPr id="23559" name="Rectangle 6"/>
          <p:cNvSpPr>
            <a:spLocks noChangeArrowheads="1"/>
          </p:cNvSpPr>
          <p:nvPr/>
        </p:nvSpPr>
        <p:spPr bwMode="auto">
          <a:xfrm>
            <a:off x="838200" y="2606675"/>
            <a:ext cx="1624013" cy="36988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a:solidFill>
                  <a:srgbClr val="000000"/>
                </a:solidFill>
              </a:rPr>
              <a:t>prescription A</a:t>
            </a:r>
          </a:p>
        </p:txBody>
      </p:sp>
      <p:sp>
        <p:nvSpPr>
          <p:cNvPr id="23560" name="Oval 8"/>
          <p:cNvSpPr>
            <a:spLocks noChangeArrowheads="1"/>
          </p:cNvSpPr>
          <p:nvPr/>
        </p:nvSpPr>
        <p:spPr bwMode="auto">
          <a:xfrm>
            <a:off x="620713" y="2409825"/>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1</a:t>
            </a:r>
          </a:p>
        </p:txBody>
      </p:sp>
      <p:sp>
        <p:nvSpPr>
          <p:cNvPr id="23561" name="Rectangle 10"/>
          <p:cNvSpPr>
            <a:spLocks noChangeArrowheads="1"/>
          </p:cNvSpPr>
          <p:nvPr/>
        </p:nvSpPr>
        <p:spPr bwMode="auto">
          <a:xfrm>
            <a:off x="876300" y="3752850"/>
            <a:ext cx="1309688" cy="33813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sz="1600">
                <a:solidFill>
                  <a:srgbClr val="000000"/>
                </a:solidFill>
              </a:rPr>
              <a:t>Hashcode A</a:t>
            </a:r>
          </a:p>
        </p:txBody>
      </p:sp>
      <p:sp>
        <p:nvSpPr>
          <p:cNvPr id="23562" name="Rectangle 12"/>
          <p:cNvSpPr>
            <a:spLocks noChangeArrowheads="1"/>
          </p:cNvSpPr>
          <p:nvPr/>
        </p:nvSpPr>
        <p:spPr bwMode="auto">
          <a:xfrm>
            <a:off x="4935538" y="1795463"/>
            <a:ext cx="3589337" cy="4448175"/>
          </a:xfrm>
          <a:prstGeom prst="rect">
            <a:avLst/>
          </a:prstGeom>
          <a:solidFill>
            <a:srgbClr val="3E6E5A">
              <a:alpha val="50195"/>
            </a:srgbClr>
          </a:solidFill>
          <a:ln w="12700" algn="ctr">
            <a:solidFill>
              <a:schemeClr val="tx1"/>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FR" altLang="en-US" b="1"/>
          </a:p>
        </p:txBody>
      </p:sp>
      <p:sp>
        <p:nvSpPr>
          <p:cNvPr id="23563" name="Oval 13"/>
          <p:cNvSpPr>
            <a:spLocks noChangeArrowheads="1"/>
          </p:cNvSpPr>
          <p:nvPr/>
        </p:nvSpPr>
        <p:spPr bwMode="auto">
          <a:xfrm>
            <a:off x="693738" y="346710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2</a:t>
            </a:r>
          </a:p>
        </p:txBody>
      </p:sp>
      <p:sp>
        <p:nvSpPr>
          <p:cNvPr id="23564" name="Rectangle 17"/>
          <p:cNvSpPr>
            <a:spLocks noChangeArrowheads="1"/>
          </p:cNvSpPr>
          <p:nvPr/>
        </p:nvSpPr>
        <p:spPr bwMode="auto">
          <a:xfrm>
            <a:off x="2513013" y="2616200"/>
            <a:ext cx="1633537" cy="36988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a:solidFill>
                  <a:srgbClr val="000000"/>
                </a:solidFill>
              </a:rPr>
              <a:t>prescription B</a:t>
            </a:r>
          </a:p>
        </p:txBody>
      </p:sp>
      <p:sp>
        <p:nvSpPr>
          <p:cNvPr id="23565" name="Rectangle 18"/>
          <p:cNvSpPr>
            <a:spLocks noChangeArrowheads="1"/>
          </p:cNvSpPr>
          <p:nvPr/>
        </p:nvSpPr>
        <p:spPr bwMode="auto">
          <a:xfrm>
            <a:off x="2611438" y="3732213"/>
            <a:ext cx="1311275" cy="338137"/>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sz="1600">
                <a:solidFill>
                  <a:srgbClr val="000000"/>
                </a:solidFill>
              </a:rPr>
              <a:t>Hashcode B</a:t>
            </a:r>
          </a:p>
        </p:txBody>
      </p:sp>
      <p:sp>
        <p:nvSpPr>
          <p:cNvPr id="23566" name="Rectangle 23"/>
          <p:cNvSpPr>
            <a:spLocks noChangeArrowheads="1"/>
          </p:cNvSpPr>
          <p:nvPr/>
        </p:nvSpPr>
        <p:spPr bwMode="auto">
          <a:xfrm>
            <a:off x="1347788" y="4856163"/>
            <a:ext cx="2260600" cy="379412"/>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a:solidFill>
                  <a:srgbClr val="000000"/>
                </a:solidFill>
              </a:rPr>
              <a:t>Timestamp bag</a:t>
            </a:r>
          </a:p>
        </p:txBody>
      </p:sp>
      <p:sp>
        <p:nvSpPr>
          <p:cNvPr id="23567" name="Rectangle 26"/>
          <p:cNvSpPr>
            <a:spLocks noChangeArrowheads="1"/>
          </p:cNvSpPr>
          <p:nvPr/>
        </p:nvSpPr>
        <p:spPr bwMode="auto">
          <a:xfrm>
            <a:off x="5410200" y="5184775"/>
            <a:ext cx="1643063" cy="654050"/>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a:solidFill>
                  <a:srgbClr val="000000"/>
                </a:solidFill>
              </a:rPr>
              <a:t>Electronic</a:t>
            </a:r>
          </a:p>
          <a:p>
            <a:pPr algn="ctr">
              <a:buSzPct val="100000"/>
            </a:pPr>
            <a:r>
              <a:rPr lang="fr-BE" altLang="en-US">
                <a:solidFill>
                  <a:srgbClr val="000000"/>
                </a:solidFill>
              </a:rPr>
              <a:t>timestamping</a:t>
            </a:r>
          </a:p>
        </p:txBody>
      </p:sp>
      <p:sp>
        <p:nvSpPr>
          <p:cNvPr id="23568" name="Oval 27"/>
          <p:cNvSpPr>
            <a:spLocks noChangeArrowheads="1"/>
          </p:cNvSpPr>
          <p:nvPr/>
        </p:nvSpPr>
        <p:spPr bwMode="auto">
          <a:xfrm>
            <a:off x="5264150" y="4964113"/>
            <a:ext cx="363538"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4</a:t>
            </a:r>
          </a:p>
        </p:txBody>
      </p:sp>
      <p:sp>
        <p:nvSpPr>
          <p:cNvPr id="23569" name="Rectangle 28"/>
          <p:cNvSpPr>
            <a:spLocks noChangeArrowheads="1"/>
          </p:cNvSpPr>
          <p:nvPr/>
        </p:nvSpPr>
        <p:spPr bwMode="auto">
          <a:xfrm>
            <a:off x="5946775" y="2619375"/>
            <a:ext cx="1566863" cy="654050"/>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ltLang="en-US">
                <a:solidFill>
                  <a:srgbClr val="000000"/>
                </a:solidFill>
              </a:rPr>
              <a:t>electronic</a:t>
            </a:r>
          </a:p>
          <a:p>
            <a:pPr algn="ctr">
              <a:buSzPct val="100000"/>
            </a:pPr>
            <a:r>
              <a:rPr lang="fr-BE" altLang="en-US">
                <a:solidFill>
                  <a:srgbClr val="000000"/>
                </a:solidFill>
              </a:rPr>
              <a:t>signature</a:t>
            </a:r>
          </a:p>
        </p:txBody>
      </p:sp>
      <p:sp>
        <p:nvSpPr>
          <p:cNvPr id="23570" name="Oval 30"/>
          <p:cNvSpPr>
            <a:spLocks noChangeArrowheads="1"/>
          </p:cNvSpPr>
          <p:nvPr/>
        </p:nvSpPr>
        <p:spPr bwMode="auto">
          <a:xfrm>
            <a:off x="5378450" y="3071813"/>
            <a:ext cx="363538"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5</a:t>
            </a:r>
          </a:p>
        </p:txBody>
      </p:sp>
      <p:sp>
        <p:nvSpPr>
          <p:cNvPr id="23571" name="Rectangle 31"/>
          <p:cNvSpPr>
            <a:spLocks noChangeArrowheads="1"/>
          </p:cNvSpPr>
          <p:nvPr/>
        </p:nvSpPr>
        <p:spPr bwMode="auto">
          <a:xfrm>
            <a:off x="1719263" y="5838825"/>
            <a:ext cx="954087" cy="369888"/>
          </a:xfrm>
          <a:prstGeom prst="rect">
            <a:avLst/>
          </a:prstGeom>
          <a:solidFill>
            <a:schemeClr val="bg1"/>
          </a:solidFill>
          <a:ln w="12700" algn="ctr">
            <a:solidFill>
              <a:schemeClr val="tx1"/>
            </a:solidFill>
            <a:miter lim="800000"/>
            <a:headEnd/>
            <a:tailEnd/>
          </a:ln>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a:solidFill>
                  <a:srgbClr val="000000"/>
                </a:solidFill>
              </a:rPr>
              <a:t>Archive</a:t>
            </a:r>
          </a:p>
        </p:txBody>
      </p:sp>
      <p:sp>
        <p:nvSpPr>
          <p:cNvPr id="23572" name="Oval 32"/>
          <p:cNvSpPr>
            <a:spLocks noChangeArrowheads="1"/>
          </p:cNvSpPr>
          <p:nvPr/>
        </p:nvSpPr>
        <p:spPr bwMode="auto">
          <a:xfrm>
            <a:off x="1541463" y="5661025"/>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6</a:t>
            </a:r>
          </a:p>
        </p:txBody>
      </p:sp>
      <p:sp>
        <p:nvSpPr>
          <p:cNvPr id="23573" name="Rectangle 38"/>
          <p:cNvSpPr>
            <a:spLocks noChangeArrowheads="1"/>
          </p:cNvSpPr>
          <p:nvPr/>
        </p:nvSpPr>
        <p:spPr bwMode="auto">
          <a:xfrm>
            <a:off x="7494588" y="4943475"/>
            <a:ext cx="954087" cy="369888"/>
          </a:xfrm>
          <a:prstGeom prst="rect">
            <a:avLst/>
          </a:prstGeom>
          <a:solidFill>
            <a:schemeClr val="bg1"/>
          </a:solidFill>
          <a:ln w="12700" algn="ctr">
            <a:solidFill>
              <a:schemeClr val="tx1"/>
            </a:solidFill>
            <a:miter lim="800000"/>
            <a:headEnd/>
            <a:tailEnd/>
          </a:ln>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a:solidFill>
                  <a:srgbClr val="000000"/>
                </a:solidFill>
              </a:rPr>
              <a:t>Archive</a:t>
            </a:r>
          </a:p>
        </p:txBody>
      </p:sp>
      <p:sp>
        <p:nvSpPr>
          <p:cNvPr id="23574" name="Oval 39"/>
          <p:cNvSpPr>
            <a:spLocks noChangeArrowheads="1"/>
          </p:cNvSpPr>
          <p:nvPr/>
        </p:nvSpPr>
        <p:spPr bwMode="auto">
          <a:xfrm>
            <a:off x="8015288" y="466090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6</a:t>
            </a:r>
          </a:p>
        </p:txBody>
      </p:sp>
      <p:sp>
        <p:nvSpPr>
          <p:cNvPr id="23575" name="Oval 24"/>
          <p:cNvSpPr>
            <a:spLocks noChangeArrowheads="1"/>
          </p:cNvSpPr>
          <p:nvPr/>
        </p:nvSpPr>
        <p:spPr bwMode="auto">
          <a:xfrm>
            <a:off x="1201738" y="466090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ltLang="en-US" sz="1200" b="1">
                <a:solidFill>
                  <a:srgbClr val="000000"/>
                </a:solidFill>
              </a:rPr>
              <a:t>3</a:t>
            </a:r>
          </a:p>
        </p:txBody>
      </p:sp>
      <p:sp>
        <p:nvSpPr>
          <p:cNvPr id="23576" name="Down Arrow 1"/>
          <p:cNvSpPr>
            <a:spLocks noChangeArrowheads="1"/>
          </p:cNvSpPr>
          <p:nvPr/>
        </p:nvSpPr>
        <p:spPr bwMode="auto">
          <a:xfrm>
            <a:off x="1395413" y="3065463"/>
            <a:ext cx="339725" cy="527050"/>
          </a:xfrm>
          <a:prstGeom prst="downArrow">
            <a:avLst>
              <a:gd name="adj1" fmla="val 50000"/>
              <a:gd name="adj2" fmla="val 49925"/>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7" name="Down Arrow 36"/>
          <p:cNvSpPr>
            <a:spLocks noChangeArrowheads="1"/>
          </p:cNvSpPr>
          <p:nvPr/>
        </p:nvSpPr>
        <p:spPr bwMode="auto">
          <a:xfrm>
            <a:off x="3098800" y="3065463"/>
            <a:ext cx="339725" cy="527050"/>
          </a:xfrm>
          <a:prstGeom prst="downArrow">
            <a:avLst>
              <a:gd name="adj1" fmla="val 50000"/>
              <a:gd name="adj2" fmla="val 49925"/>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8" name="Down Arrow 1"/>
          <p:cNvSpPr>
            <a:spLocks noChangeArrowheads="1"/>
          </p:cNvSpPr>
          <p:nvPr/>
        </p:nvSpPr>
        <p:spPr bwMode="auto">
          <a:xfrm>
            <a:off x="1531938" y="4205288"/>
            <a:ext cx="257175" cy="538162"/>
          </a:xfrm>
          <a:prstGeom prst="downArrow">
            <a:avLst>
              <a:gd name="adj1" fmla="val 50000"/>
              <a:gd name="adj2" fmla="val 50193"/>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9" name="Down Arrow 35"/>
          <p:cNvSpPr>
            <a:spLocks noChangeArrowheads="1"/>
          </p:cNvSpPr>
          <p:nvPr/>
        </p:nvSpPr>
        <p:spPr bwMode="auto">
          <a:xfrm>
            <a:off x="3140075" y="4205288"/>
            <a:ext cx="257175" cy="538162"/>
          </a:xfrm>
          <a:prstGeom prst="downArrow">
            <a:avLst>
              <a:gd name="adj1" fmla="val 50000"/>
              <a:gd name="adj2" fmla="val 50193"/>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5" name="Bent-Up Arrow 4"/>
          <p:cNvSpPr/>
          <p:nvPr/>
        </p:nvSpPr>
        <p:spPr bwMode="auto">
          <a:xfrm rot="5400000">
            <a:off x="3829051" y="4138612"/>
            <a:ext cx="425450" cy="2619375"/>
          </a:xfrm>
          <a:prstGeom prst="bentUpArrow">
            <a:avLst/>
          </a:prstGeom>
          <a:solidFill>
            <a:schemeClr val="accent1"/>
          </a:solidFill>
          <a:ln w="12700" cap="flat" cmpd="sng" algn="ctr">
            <a:solidFill>
              <a:schemeClr val="tx1"/>
            </a:solidFill>
            <a:prstDash val="solid"/>
            <a:round/>
            <a:headEnd type="none" w="med" len="med"/>
            <a:tailEnd type="none" w="med" len="med"/>
          </a:ln>
          <a:effectLst/>
        </p:spPr>
        <p:txBody>
          <a:bodyPr anchor="ctr">
            <a:spAutoFit/>
          </a:bodyPr>
          <a:lstStyle/>
          <a:p>
            <a:pPr eaLnBrk="0" hangingPunct="0">
              <a:defRPr/>
            </a:pPr>
            <a:endParaRPr lang="fr-BE">
              <a:cs typeface="Arial" charset="0"/>
            </a:endParaRPr>
          </a:p>
        </p:txBody>
      </p:sp>
      <p:sp>
        <p:nvSpPr>
          <p:cNvPr id="23581" name="Up Arrow 5"/>
          <p:cNvSpPr>
            <a:spLocks noChangeArrowheads="1"/>
          </p:cNvSpPr>
          <p:nvPr/>
        </p:nvSpPr>
        <p:spPr bwMode="auto">
          <a:xfrm>
            <a:off x="6230938" y="3454400"/>
            <a:ext cx="361950" cy="1592263"/>
          </a:xfrm>
          <a:prstGeom prst="upArrow">
            <a:avLst>
              <a:gd name="adj1" fmla="val 50000"/>
              <a:gd name="adj2" fmla="val 49918"/>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8" name="Left-Up Arrow 7"/>
          <p:cNvSpPr/>
          <p:nvPr/>
        </p:nvSpPr>
        <p:spPr bwMode="auto">
          <a:xfrm>
            <a:off x="2746375" y="5456238"/>
            <a:ext cx="5627688" cy="711200"/>
          </a:xfrm>
          <a:prstGeom prst="leftUpArrow">
            <a:avLst>
              <a:gd name="adj1" fmla="val 20914"/>
              <a:gd name="adj2" fmla="val 23084"/>
              <a:gd name="adj3" fmla="val 27043"/>
            </a:avLst>
          </a:prstGeom>
          <a:solidFill>
            <a:schemeClr val="accent1"/>
          </a:solidFill>
          <a:ln w="12700" cap="flat" cmpd="sng" algn="ctr">
            <a:solidFill>
              <a:schemeClr val="tx1"/>
            </a:solidFill>
            <a:prstDash val="solid"/>
            <a:round/>
            <a:headEnd type="none" w="med" len="med"/>
            <a:tailEnd type="none" w="med" len="med"/>
          </a:ln>
          <a:effectLst/>
        </p:spPr>
        <p:txBody>
          <a:bodyPr anchor="ctr">
            <a:spAutoFit/>
          </a:bodyPr>
          <a:lstStyle/>
          <a:p>
            <a:pPr eaLnBrk="0" hangingPunct="0">
              <a:defRPr/>
            </a:pPr>
            <a:endParaRPr lang="fr-BE">
              <a:cs typeface="Arial" charset="0"/>
            </a:endParaRPr>
          </a:p>
        </p:txBody>
      </p:sp>
      <p:sp>
        <p:nvSpPr>
          <p:cNvPr id="23583" name="Up Arrow 30"/>
          <p:cNvSpPr>
            <a:spLocks noChangeArrowheads="1"/>
          </p:cNvSpPr>
          <p:nvPr/>
        </p:nvSpPr>
        <p:spPr bwMode="auto">
          <a:xfrm>
            <a:off x="7053263" y="3328988"/>
            <a:ext cx="460375" cy="2695575"/>
          </a:xfrm>
          <a:prstGeom prst="upArrow">
            <a:avLst>
              <a:gd name="adj1" fmla="val 50000"/>
              <a:gd name="adj2" fmla="val 50094"/>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pic>
        <p:nvPicPr>
          <p:cNvPr id="2358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8988" y="1806575"/>
            <a:ext cx="6635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80113" y="1858963"/>
            <a:ext cx="151447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5"/>
          <p:cNvSpPr>
            <a:spLocks noGrp="1"/>
          </p:cNvSpPr>
          <p:nvPr>
            <p:ph type="dt" sz="half" idx="10"/>
          </p:nvPr>
        </p:nvSpPr>
        <p:spPr/>
        <p:txBody>
          <a:bodyPr/>
          <a:lstStyle/>
          <a:p>
            <a:r>
              <a:rPr lang="fr-FR" smtClean="0"/>
              <a:t>21/04/2018</a:t>
            </a:r>
            <a:endParaRPr lang="fr-BE"/>
          </a:p>
        </p:txBody>
      </p:sp>
      <p:sp>
        <p:nvSpPr>
          <p:cNvPr id="4" name="Slide Number Placeholder 3"/>
          <p:cNvSpPr>
            <a:spLocks noGrp="1"/>
          </p:cNvSpPr>
          <p:nvPr>
            <p:ph type="sldNum" sz="quarter" idx="12"/>
          </p:nvPr>
        </p:nvSpPr>
        <p:spPr/>
        <p:txBody>
          <a:bodyPr/>
          <a:lstStyle/>
          <a:p>
            <a:r>
              <a:rPr lang="fr-BE" smtClean="0"/>
              <a:t>- </a:t>
            </a:r>
            <a:fld id="{30A9230E-FFBB-4CCB-ABD7-198084EDE768}" type="slidenum">
              <a:rPr lang="fr-BE" smtClean="0"/>
              <a:pPr/>
              <a:t>94</a:t>
            </a:fld>
            <a:r>
              <a:rPr lang="fr-BE" smtClean="0"/>
              <a:t> -</a:t>
            </a:r>
            <a:endParaRPr lang="fr-BE" dirty="0" smtClean="0"/>
          </a:p>
        </p:txBody>
      </p:sp>
    </p:spTree>
    <p:extLst>
      <p:ext uri="{BB962C8B-B14F-4D97-AF65-F5344CB8AC3E}">
        <p14:creationId xmlns:p14="http://schemas.microsoft.com/office/powerpoint/2010/main" val="1482763118"/>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Dashboard eHealth</a:t>
            </a:r>
            <a:endParaRPr lang="nl-BE" dirty="0"/>
          </a:p>
        </p:txBody>
      </p:sp>
      <p:sp>
        <p:nvSpPr>
          <p:cNvPr id="3" name="Tijdelijke aanduiding voor inhoud 2"/>
          <p:cNvSpPr>
            <a:spLocks noGrp="1"/>
          </p:cNvSpPr>
          <p:nvPr>
            <p:ph idx="1"/>
          </p:nvPr>
        </p:nvSpPr>
        <p:spPr/>
        <p:txBody>
          <a:bodyPr/>
          <a:lstStyle/>
          <a:p>
            <a:r>
              <a:rPr lang="nl-NL" altLang="en-US" smtClean="0">
                <a:sym typeface="Arial" charset="0"/>
              </a:rPr>
              <a:t>Beveiligde toepassing</a:t>
            </a:r>
          </a:p>
          <a:p>
            <a:endParaRPr lang="nl-NL" altLang="en-US" smtClean="0">
              <a:sym typeface="Arial" charset="0"/>
            </a:endParaRPr>
          </a:p>
          <a:p>
            <a:r>
              <a:rPr lang="nl-NL" altLang="en-US" smtClean="0">
                <a:sym typeface="Arial" charset="0"/>
              </a:rPr>
              <a:t>Zicht op de beschikbaarheid en performante van het reële verkeer inzake basisdiensten</a:t>
            </a:r>
          </a:p>
          <a:p>
            <a:endParaRPr lang="nl-NL" altLang="en-US" smtClean="0">
              <a:sym typeface="Arial" charset="0"/>
            </a:endParaRPr>
          </a:p>
          <a:p>
            <a:r>
              <a:rPr lang="nl-NL" altLang="en-US" smtClean="0">
                <a:sym typeface="Arial" charset="0"/>
                <a:hlinkClick r:id="rId2"/>
              </a:rPr>
              <a:t>https://www.vas.ehealth.fgov.be/ehealthmonitoring/</a:t>
            </a:r>
            <a:endParaRPr lang="nl-NL" altLang="en-US" smtClean="0">
              <a:sym typeface="Arial" charset="0"/>
            </a:endParaRPr>
          </a:p>
          <a:p>
            <a:endParaRPr lang="nl-NL" altLang="en-US" smtClean="0">
              <a:sym typeface="Arial" charset="0"/>
            </a:endParaRPr>
          </a:p>
          <a:p>
            <a:endParaRPr lang="nl-BE" altLang="en-US" dirty="0">
              <a:sym typeface="Arial" charset="0"/>
            </a:endParaRPr>
          </a:p>
        </p:txBody>
      </p:sp>
      <p:sp>
        <p:nvSpPr>
          <p:cNvPr id="7" name="Date Placeholder 6"/>
          <p:cNvSpPr>
            <a:spLocks noGrp="1"/>
          </p:cNvSpPr>
          <p:nvPr>
            <p:ph type="dt" sz="half" idx="10"/>
          </p:nvPr>
        </p:nvSpPr>
        <p:spPr/>
        <p:txBody>
          <a:bodyPr/>
          <a:lstStyle/>
          <a:p>
            <a:r>
              <a:rPr lang="fr-FR" smtClean="0"/>
              <a:t>21/04/2018</a:t>
            </a:r>
            <a:endParaRPr lang="fr-BE"/>
          </a:p>
        </p:txBody>
      </p:sp>
      <p:sp>
        <p:nvSpPr>
          <p:cNvPr id="5" name="Slide Number Placeholder 4"/>
          <p:cNvSpPr>
            <a:spLocks noGrp="1"/>
          </p:cNvSpPr>
          <p:nvPr>
            <p:ph type="sldNum" sz="quarter" idx="12"/>
          </p:nvPr>
        </p:nvSpPr>
        <p:spPr/>
        <p:txBody>
          <a:bodyPr/>
          <a:lstStyle/>
          <a:p>
            <a:r>
              <a:rPr lang="fr-BE" smtClean="0"/>
              <a:t>- </a:t>
            </a:r>
            <a:fld id="{30A9230E-FFBB-4CCB-ABD7-198084EDE768}" type="slidenum">
              <a:rPr lang="fr-BE" smtClean="0"/>
              <a:pPr/>
              <a:t>95</a:t>
            </a:fld>
            <a:r>
              <a:rPr lang="fr-BE" smtClean="0"/>
              <a:t> - </a:t>
            </a:r>
            <a:endParaRPr lang="fr-BE" dirty="0"/>
          </a:p>
        </p:txBody>
      </p:sp>
    </p:spTree>
    <p:extLst>
      <p:ext uri="{BB962C8B-B14F-4D97-AF65-F5344CB8AC3E}">
        <p14:creationId xmlns:p14="http://schemas.microsoft.com/office/powerpoint/2010/main" val="257405071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Dashboard </a:t>
            </a:r>
            <a:r>
              <a:rPr lang="nl-BE" dirty="0" smtClean="0">
                <a:solidFill>
                  <a:srgbClr val="087670"/>
                </a:solidFill>
              </a:rPr>
              <a:t>eHealth</a:t>
            </a:r>
            <a:endParaRPr lang="nl-BE" dirty="0">
              <a:solidFill>
                <a:srgbClr val="087670"/>
              </a:solidFill>
            </a:endParaRPr>
          </a:p>
        </p:txBody>
      </p:sp>
      <p:pic>
        <p:nvPicPr>
          <p:cNvPr id="11" name="Picture 10"/>
          <p:cNvPicPr/>
          <p:nvPr/>
        </p:nvPicPr>
        <p:blipFill>
          <a:blip r:embed="rId2"/>
          <a:stretch>
            <a:fillRect/>
          </a:stretch>
        </p:blipFill>
        <p:spPr>
          <a:xfrm>
            <a:off x="827584" y="1484784"/>
            <a:ext cx="7560840" cy="4319291"/>
          </a:xfrm>
          <a:prstGeom prst="rect">
            <a:avLst/>
          </a:prstGeom>
        </p:spPr>
      </p:pic>
      <p:sp>
        <p:nvSpPr>
          <p:cNvPr id="7" name="Date Placeholder 6"/>
          <p:cNvSpPr>
            <a:spLocks noGrp="1"/>
          </p:cNvSpPr>
          <p:nvPr>
            <p:ph type="dt" sz="half" idx="10"/>
          </p:nvPr>
        </p:nvSpPr>
        <p:spPr/>
        <p:txBody>
          <a:bodyPr/>
          <a:lstStyle/>
          <a:p>
            <a:r>
              <a:rPr lang="fr-FR" smtClean="0"/>
              <a:t>21/04/2018</a:t>
            </a:r>
            <a:endParaRPr lang="fr-BE"/>
          </a:p>
        </p:txBody>
      </p:sp>
      <p:sp>
        <p:nvSpPr>
          <p:cNvPr id="4" name="Slide Number Placeholder 3"/>
          <p:cNvSpPr>
            <a:spLocks noGrp="1"/>
          </p:cNvSpPr>
          <p:nvPr>
            <p:ph type="sldNum" sz="quarter" idx="12"/>
          </p:nvPr>
        </p:nvSpPr>
        <p:spPr/>
        <p:txBody>
          <a:bodyPr/>
          <a:lstStyle/>
          <a:p>
            <a:r>
              <a:rPr lang="fr-BE" smtClean="0"/>
              <a:t>- </a:t>
            </a:r>
            <a:fld id="{30A9230E-FFBB-4CCB-ABD7-198084EDE768}" type="slidenum">
              <a:rPr lang="fr-BE" smtClean="0"/>
              <a:pPr/>
              <a:t>96</a:t>
            </a:fld>
            <a:r>
              <a:rPr lang="fr-BE" smtClean="0"/>
              <a:t> -</a:t>
            </a:r>
            <a:endParaRPr lang="fr-BE" dirty="0" smtClean="0"/>
          </a:p>
        </p:txBody>
      </p:sp>
    </p:spTree>
    <p:extLst>
      <p:ext uri="{BB962C8B-B14F-4D97-AF65-F5344CB8AC3E}">
        <p14:creationId xmlns:p14="http://schemas.microsoft.com/office/powerpoint/2010/main" val="84799532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Dashboard </a:t>
            </a:r>
            <a:r>
              <a:rPr lang="nl-BE" dirty="0" smtClean="0">
                <a:solidFill>
                  <a:srgbClr val="087670"/>
                </a:solidFill>
              </a:rPr>
              <a:t>eHealth</a:t>
            </a:r>
            <a:endParaRPr lang="nl-BE" dirty="0">
              <a:solidFill>
                <a:srgbClr val="087670"/>
              </a:solidFill>
            </a:endParaRPr>
          </a:p>
        </p:txBody>
      </p:sp>
      <p:sp>
        <p:nvSpPr>
          <p:cNvPr id="3" name="Tijdelijke aanduiding voor inhoud 2"/>
          <p:cNvSpPr>
            <a:spLocks noGrp="1"/>
          </p:cNvSpPr>
          <p:nvPr>
            <p:ph idx="1"/>
          </p:nvPr>
        </p:nvSpPr>
        <p:spPr/>
        <p:txBody>
          <a:bodyPr>
            <a:normAutofit fontScale="92500" lnSpcReduction="20000"/>
          </a:bodyPr>
          <a:lstStyle/>
          <a:p>
            <a:r>
              <a:rPr lang="nl-NL" altLang="en-US" dirty="0" smtClean="0">
                <a:sym typeface="Arial" charset="0"/>
              </a:rPr>
              <a:t>Dashboard </a:t>
            </a:r>
            <a:r>
              <a:rPr lang="nl-NL" altLang="en-US" dirty="0">
                <a:sym typeface="Arial" charset="0"/>
              </a:rPr>
              <a:t>van de driemaandelijkse </a:t>
            </a:r>
            <a:r>
              <a:rPr lang="nl-NL" altLang="en-US" dirty="0" err="1">
                <a:sym typeface="Arial" charset="0"/>
              </a:rPr>
              <a:t>SLA’s</a:t>
            </a:r>
            <a:r>
              <a:rPr lang="nl-NL" altLang="en-US" dirty="0">
                <a:sym typeface="Arial" charset="0"/>
              </a:rPr>
              <a:t> zoals voorgesteld aan het Beheerscomité.</a:t>
            </a:r>
          </a:p>
          <a:p>
            <a:endParaRPr lang="nl-NL" altLang="en-US" dirty="0" smtClean="0">
              <a:sym typeface="Arial" charset="0"/>
            </a:endParaRPr>
          </a:p>
          <a:p>
            <a:endParaRPr lang="nl-NL" altLang="en-US" dirty="0">
              <a:sym typeface="Arial" charset="0"/>
            </a:endParaRPr>
          </a:p>
          <a:p>
            <a:endParaRPr lang="nl-NL" altLang="en-US" dirty="0" smtClean="0">
              <a:sym typeface="Arial" charset="0"/>
            </a:endParaRPr>
          </a:p>
          <a:p>
            <a:r>
              <a:rPr lang="nl-NL" altLang="en-US" dirty="0" smtClean="0">
                <a:sym typeface="Arial" charset="0"/>
              </a:rPr>
              <a:t>De </a:t>
            </a:r>
            <a:r>
              <a:rPr lang="nl-NL" altLang="en-US" dirty="0">
                <a:sym typeface="Arial" charset="0"/>
              </a:rPr>
              <a:t>beschikbaarheid wordt weergegeven aan de hand van de volgende </a:t>
            </a:r>
            <a:r>
              <a:rPr lang="nl-NL" altLang="en-US" dirty="0" smtClean="0">
                <a:sym typeface="Arial" charset="0"/>
              </a:rPr>
              <a:t>meetpunten</a:t>
            </a:r>
            <a:endParaRPr lang="nl-NL" altLang="en-US" dirty="0">
              <a:sym typeface="Arial" charset="0"/>
            </a:endParaRPr>
          </a:p>
          <a:p>
            <a:pPr lvl="1"/>
            <a:r>
              <a:rPr lang="nl-NL" altLang="en-US" dirty="0">
                <a:sym typeface="Arial" charset="0"/>
              </a:rPr>
              <a:t>http 200 </a:t>
            </a:r>
            <a:r>
              <a:rPr lang="nl-NL" altLang="en-US" dirty="0" smtClean="0">
                <a:sym typeface="Arial" charset="0"/>
              </a:rPr>
              <a:t>&gt; </a:t>
            </a:r>
            <a:r>
              <a:rPr lang="nl-NL" altLang="en-US" dirty="0">
                <a:sym typeface="Arial" charset="0"/>
              </a:rPr>
              <a:t>of = 99.5% : groen</a:t>
            </a:r>
          </a:p>
          <a:p>
            <a:pPr lvl="1"/>
            <a:r>
              <a:rPr lang="nl-NL" altLang="en-US" dirty="0">
                <a:sym typeface="Arial" charset="0"/>
              </a:rPr>
              <a:t>http 200 </a:t>
            </a:r>
            <a:r>
              <a:rPr lang="nl-NL" altLang="en-US" dirty="0" smtClean="0">
                <a:sym typeface="Arial" charset="0"/>
              </a:rPr>
              <a:t>&lt; 50 </a:t>
            </a:r>
            <a:r>
              <a:rPr lang="nl-NL" altLang="en-US" dirty="0">
                <a:sym typeface="Arial" charset="0"/>
              </a:rPr>
              <a:t>% : rood</a:t>
            </a:r>
          </a:p>
          <a:p>
            <a:endParaRPr lang="nl-NL" altLang="en-US" dirty="0" smtClean="0">
              <a:sym typeface="Arial" charset="0"/>
            </a:endParaRPr>
          </a:p>
          <a:p>
            <a:r>
              <a:rPr lang="nl-NL" altLang="en-US" dirty="0" smtClean="0">
                <a:sym typeface="Arial" charset="0"/>
              </a:rPr>
              <a:t>De </a:t>
            </a:r>
            <a:r>
              <a:rPr lang="nl-NL" altLang="en-US" dirty="0" err="1">
                <a:sym typeface="Arial" charset="0"/>
              </a:rPr>
              <a:t>performantie</a:t>
            </a:r>
            <a:r>
              <a:rPr lang="nl-NL" altLang="en-US" dirty="0">
                <a:sym typeface="Arial" charset="0"/>
              </a:rPr>
              <a:t> wordt weergegeven aan de hand van de volgende </a:t>
            </a:r>
            <a:r>
              <a:rPr lang="nl-NL" altLang="en-US" dirty="0" smtClean="0">
                <a:sym typeface="Arial" charset="0"/>
              </a:rPr>
              <a:t>meetpunten</a:t>
            </a:r>
            <a:endParaRPr lang="nl-NL" altLang="en-US" dirty="0">
              <a:sym typeface="Arial" charset="0"/>
            </a:endParaRPr>
          </a:p>
          <a:p>
            <a:pPr lvl="1"/>
            <a:r>
              <a:rPr lang="nl-NL" altLang="en-US" dirty="0" smtClean="0">
                <a:sym typeface="Arial" charset="0"/>
              </a:rPr>
              <a:t>aantal </a:t>
            </a:r>
            <a:r>
              <a:rPr lang="nl-NL" altLang="en-US" dirty="0">
                <a:sym typeface="Arial" charset="0"/>
              </a:rPr>
              <a:t>transacties &gt; y % binnen de x seconden: groen	</a:t>
            </a:r>
          </a:p>
          <a:p>
            <a:pPr lvl="1"/>
            <a:r>
              <a:rPr lang="nl-NL" altLang="en-US" dirty="0" smtClean="0">
                <a:sym typeface="Arial" charset="0"/>
              </a:rPr>
              <a:t>aantal </a:t>
            </a:r>
            <a:r>
              <a:rPr lang="nl-NL" altLang="en-US" dirty="0">
                <a:sym typeface="Arial" charset="0"/>
              </a:rPr>
              <a:t>transacties &lt; 50 % binnen de x seconden: rood</a:t>
            </a:r>
          </a:p>
          <a:p>
            <a:endParaRPr lang="nl-BE" altLang="en-US" dirty="0">
              <a:sym typeface="Arial" charset="0"/>
            </a:endParaRPr>
          </a:p>
        </p:txBody>
      </p:sp>
      <p:pic>
        <p:nvPicPr>
          <p:cNvPr id="5" name="Picture 4"/>
          <p:cNvPicPr>
            <a:picLocks noChangeAspect="1"/>
          </p:cNvPicPr>
          <p:nvPr/>
        </p:nvPicPr>
        <p:blipFill>
          <a:blip r:embed="rId2"/>
          <a:stretch>
            <a:fillRect/>
          </a:stretch>
        </p:blipFill>
        <p:spPr>
          <a:xfrm>
            <a:off x="1403648" y="2060848"/>
            <a:ext cx="5938019" cy="688908"/>
          </a:xfrm>
          <a:prstGeom prst="rect">
            <a:avLst/>
          </a:prstGeom>
        </p:spPr>
      </p:pic>
      <p:sp>
        <p:nvSpPr>
          <p:cNvPr id="8" name="Date Placeholder 7"/>
          <p:cNvSpPr>
            <a:spLocks noGrp="1"/>
          </p:cNvSpPr>
          <p:nvPr>
            <p:ph type="dt" sz="half" idx="10"/>
          </p:nvPr>
        </p:nvSpPr>
        <p:spPr/>
        <p:txBody>
          <a:bodyPr/>
          <a:lstStyle/>
          <a:p>
            <a:r>
              <a:rPr lang="fr-FR" smtClean="0"/>
              <a:t>21/04/2018</a:t>
            </a:r>
            <a:endParaRPr lang="fr-BE"/>
          </a:p>
        </p:txBody>
      </p:sp>
      <p:sp>
        <p:nvSpPr>
          <p:cNvPr id="6" name="Slide Number Placeholder 5"/>
          <p:cNvSpPr>
            <a:spLocks noGrp="1"/>
          </p:cNvSpPr>
          <p:nvPr>
            <p:ph type="sldNum" sz="quarter" idx="12"/>
          </p:nvPr>
        </p:nvSpPr>
        <p:spPr/>
        <p:txBody>
          <a:bodyPr/>
          <a:lstStyle/>
          <a:p>
            <a:r>
              <a:rPr lang="fr-BE" smtClean="0"/>
              <a:t>- </a:t>
            </a:r>
            <a:fld id="{30A9230E-FFBB-4CCB-ABD7-198084EDE768}" type="slidenum">
              <a:rPr lang="fr-BE" smtClean="0"/>
              <a:pPr/>
              <a:t>97</a:t>
            </a:fld>
            <a:r>
              <a:rPr lang="fr-BE" smtClean="0"/>
              <a:t> - </a:t>
            </a:r>
            <a:endParaRPr lang="fr-BE" dirty="0"/>
          </a:p>
        </p:txBody>
      </p:sp>
    </p:spTree>
    <p:extLst>
      <p:ext uri="{BB962C8B-B14F-4D97-AF65-F5344CB8AC3E}">
        <p14:creationId xmlns:p14="http://schemas.microsoft.com/office/powerpoint/2010/main" val="322249035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755576" y="2924944"/>
            <a:ext cx="7772400" cy="1362075"/>
          </a:xfrm>
        </p:spPr>
        <p:txBody>
          <a:bodyPr>
            <a:normAutofit/>
          </a:bodyPr>
          <a:lstStyle/>
          <a:p>
            <a:r>
              <a:rPr lang="nl-BE" dirty="0" smtClean="0">
                <a:solidFill>
                  <a:srgbClr val="C00000"/>
                </a:solidFill>
              </a:rPr>
              <a:t>BEDANKT! </a:t>
            </a:r>
            <a:br>
              <a:rPr lang="nl-BE" dirty="0" smtClean="0">
                <a:solidFill>
                  <a:srgbClr val="C00000"/>
                </a:solidFill>
              </a:rPr>
            </a:br>
            <a:r>
              <a:rPr lang="nl-BE" dirty="0" smtClean="0">
                <a:solidFill>
                  <a:srgbClr val="C00000"/>
                </a:solidFill>
              </a:rPr>
              <a:t>Vragen ?</a:t>
            </a:r>
            <a:endParaRPr lang="nl-BE" dirty="0">
              <a:solidFill>
                <a:srgbClr val="C00000"/>
              </a:solidFill>
            </a:endParaRPr>
          </a:p>
        </p:txBody>
      </p:sp>
      <p:sp>
        <p:nvSpPr>
          <p:cNvPr id="106499" name="Rectangle 3"/>
          <p:cNvSpPr>
            <a:spLocks noChangeArrowheads="1"/>
          </p:cNvSpPr>
          <p:nvPr/>
        </p:nvSpPr>
        <p:spPr bwMode="auto">
          <a:xfrm>
            <a:off x="2286000" y="1997075"/>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buSzPct val="100000"/>
            </a:pPr>
            <a:endParaRPr lang="fr-BE" altLang="en-US" dirty="0"/>
          </a:p>
        </p:txBody>
      </p:sp>
      <p:grpSp>
        <p:nvGrpSpPr>
          <p:cNvPr id="10" name="Group 11"/>
          <p:cNvGrpSpPr>
            <a:grpSpLocks/>
          </p:cNvGrpSpPr>
          <p:nvPr/>
        </p:nvGrpSpPr>
        <p:grpSpPr bwMode="auto">
          <a:xfrm>
            <a:off x="4279900" y="3619500"/>
            <a:ext cx="4268788" cy="2800350"/>
            <a:chOff x="4406900" y="2676525"/>
            <a:chExt cx="4268788" cy="2801603"/>
          </a:xfrm>
        </p:grpSpPr>
        <p:pic>
          <p:nvPicPr>
            <p:cNvPr id="12"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fr-BE" altLang="en-US" sz="1600" dirty="0" smtClean="0">
                  <a:latin typeface="+mn-lt"/>
                  <a:cs typeface="Arial" pitchFamily="34" charset="0"/>
                </a:rPr>
                <a:t>frank.robben@ehealth.fgov.be </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@FrRobben</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https://www.ehealth.fgov.be</a:t>
              </a:r>
            </a:p>
            <a:p>
              <a:pPr>
                <a:defRPr/>
              </a:pPr>
              <a:r>
                <a:rPr lang="fr-BE" altLang="en-US" sz="1600" dirty="0" smtClean="0">
                  <a:latin typeface="+mn-lt"/>
                  <a:cs typeface="Arial" pitchFamily="34" charset="0"/>
                  <a:sym typeface="Arial" pitchFamily="34" charset="0"/>
                </a:rPr>
                <a:t>https://www.ksz.fgov.be</a:t>
              </a:r>
            </a:p>
            <a:p>
              <a:pPr>
                <a:defRPr/>
              </a:pPr>
              <a:r>
                <a:rPr lang="fr-BE" altLang="en-US" sz="1600" dirty="0" smtClean="0">
                  <a:latin typeface="+mn-lt"/>
                  <a:cs typeface="Arial" pitchFamily="34" charset="0"/>
                  <a:sym typeface="Arial" pitchFamily="34" charset="0"/>
                </a:rPr>
                <a:t>https://www.frankrobben.be</a:t>
              </a:r>
              <a:endParaRPr lang="fr-BE" altLang="en-US" sz="1600" dirty="0" smtClean="0">
                <a:latin typeface="+mn-lt"/>
                <a:cs typeface="Arial" pitchFamily="34" charset="0"/>
              </a:endParaRPr>
            </a:p>
          </p:txBody>
        </p:sp>
      </p:grpSp>
      <p:sp>
        <p:nvSpPr>
          <p:cNvPr id="8" name="Date Placeholder 7"/>
          <p:cNvSpPr>
            <a:spLocks noGrp="1"/>
          </p:cNvSpPr>
          <p:nvPr>
            <p:ph type="dt" sz="half" idx="10"/>
          </p:nvPr>
        </p:nvSpPr>
        <p:spPr/>
        <p:txBody>
          <a:bodyPr/>
          <a:lstStyle/>
          <a:p>
            <a:r>
              <a:rPr lang="fr-FR" smtClean="0"/>
              <a:t>21/04/2018</a:t>
            </a:r>
            <a:endParaRPr lang="fr-BE"/>
          </a:p>
        </p:txBody>
      </p:sp>
      <p:sp>
        <p:nvSpPr>
          <p:cNvPr id="3" name="Slide Number Placeholder 2"/>
          <p:cNvSpPr>
            <a:spLocks noGrp="1"/>
          </p:cNvSpPr>
          <p:nvPr>
            <p:ph type="sldNum" sz="quarter" idx="12"/>
          </p:nvPr>
        </p:nvSpPr>
        <p:spPr/>
        <p:txBody>
          <a:bodyPr/>
          <a:lstStyle/>
          <a:p>
            <a:r>
              <a:rPr lang="fr-BE" smtClean="0"/>
              <a:t>- </a:t>
            </a:r>
            <a:fld id="{30A9230E-FFBB-4CCB-ABD7-198084EDE768}" type="slidenum">
              <a:rPr lang="fr-BE" smtClean="0"/>
              <a:pPr/>
              <a:t>98</a:t>
            </a:fld>
            <a:r>
              <a:rPr lang="fr-BE" smtClean="0"/>
              <a:t> -</a:t>
            </a:r>
            <a:endParaRPr lang="fr-BE" dirty="0"/>
          </a:p>
        </p:txBody>
      </p:sp>
    </p:spTree>
    <p:extLst>
      <p:ext uri="{BB962C8B-B14F-4D97-AF65-F5344CB8AC3E}">
        <p14:creationId xmlns:p14="http://schemas.microsoft.com/office/powerpoint/2010/main" val="11748445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1205</TotalTime>
  <Words>5543</Words>
  <Application>Microsoft Office PowerPoint</Application>
  <PresentationFormat>Diavoorstelling (4:3)</PresentationFormat>
  <Paragraphs>1207</Paragraphs>
  <Slides>98</Slides>
  <Notes>54</Notes>
  <HiddenSlides>0</HiddenSlides>
  <MMClips>0</MMClips>
  <ScaleCrop>false</ScaleCrop>
  <HeadingPairs>
    <vt:vector size="4" baseType="variant">
      <vt:variant>
        <vt:lpstr>Thema</vt:lpstr>
      </vt:variant>
      <vt:variant>
        <vt:i4>4</vt:i4>
      </vt:variant>
      <vt:variant>
        <vt:lpstr>Diatitels</vt:lpstr>
      </vt:variant>
      <vt:variant>
        <vt:i4>98</vt:i4>
      </vt:variant>
    </vt:vector>
  </HeadingPairs>
  <TitlesOfParts>
    <vt:vector size="102" baseType="lpstr">
      <vt:lpstr>Office Theme</vt:lpstr>
      <vt:lpstr>Custom Design</vt:lpstr>
      <vt:lpstr>1_Custom Design</vt:lpstr>
      <vt:lpstr>2_Custom Design</vt:lpstr>
      <vt:lpstr>eGezondheid: het belang van elektronisch informatiebeheer en elektronische informatie-uitwisseling in de Belgische gezondheidszorg</vt:lpstr>
      <vt:lpstr>Enkele evoluties in de gezondheidszorg</vt:lpstr>
      <vt:lpstr>De voormelde evoluties vereisen …</vt:lpstr>
      <vt:lpstr>Elektronische communicatie bevordert ook …</vt:lpstr>
      <vt:lpstr>Roadmap eGezondheid 2015-2019</vt:lpstr>
      <vt:lpstr>Roadmap eGezondheid 2015-2019</vt:lpstr>
      <vt:lpstr>Veranderingsbeheer: Nexus-effect</vt:lpstr>
      <vt:lpstr>Detail op www.plan-egezondheid.be</vt:lpstr>
      <vt:lpstr>Roadmap 2.0: zorgverstrekkers in 2019</vt:lpstr>
      <vt:lpstr>Roadmap 2.0: zorgverstrekkers in 2019</vt:lpstr>
      <vt:lpstr>Roadmap 2.0: zorgverstrekkers in 2019</vt:lpstr>
      <vt:lpstr>Roadmap 2.0: zorgverstrekkers in 2019</vt:lpstr>
      <vt:lpstr>Roadmap 2.0: zorgverstrekkers in 2019</vt:lpstr>
      <vt:lpstr>Roadmap 2.0: zorgverstrekkers in 2019</vt:lpstr>
      <vt:lpstr>Roadmap 2.0: patiënten in 2019</vt:lpstr>
      <vt:lpstr>Roadmap 2.0: patiënten in 2019</vt:lpstr>
      <vt:lpstr>Roadmap 2.0: patiënten in 2019</vt:lpstr>
      <vt:lpstr>Roadmap 2.0: patiënten in 2019</vt:lpstr>
      <vt:lpstr>Actie 1: GMD = EMD =&gt; SumEHR</vt:lpstr>
      <vt:lpstr>Actie 1: GMD = EMD =&gt; SumEHR</vt:lpstr>
      <vt:lpstr>Actie 1: GMD = EMD =&gt; SumEHR</vt:lpstr>
      <vt:lpstr>Actie 1: GMD = EMD =&gt; SumEHR</vt:lpstr>
      <vt:lpstr>Actiepunt 2: ziekenhuis-EPD</vt:lpstr>
      <vt:lpstr>Actiepunt 2: ziekenhuis-EPD</vt:lpstr>
      <vt:lpstr>Actiepunt 2: ziekenhuis-EPD</vt:lpstr>
      <vt:lpstr>Actiepunt 2: ziekenhuis-EPD</vt:lpstr>
      <vt:lpstr>Actiepunt 2: ziekenhuis-EPD</vt:lpstr>
      <vt:lpstr>Actiepunt 2: ziekenhuis-EPD</vt:lpstr>
      <vt:lpstr>Actiepunt 4: elektronisch voorschrift</vt:lpstr>
      <vt:lpstr>Actiepunt 4: elektronisch voorschrift</vt:lpstr>
      <vt:lpstr>Actiepunt 4: elektronisch voorschrift</vt:lpstr>
      <vt:lpstr>Actiepunt 4: elektronisch voorschrift</vt:lpstr>
      <vt:lpstr>Actie 4: Elektronisch voorschrift</vt:lpstr>
      <vt:lpstr>Actie 4: Elektronisch voorschrift</vt:lpstr>
      <vt:lpstr>Actie 4: PARIS Prescription &amp; Autorisation Requesting Information System</vt:lpstr>
      <vt:lpstr>Acties 5 &amp; 6 : Gegevensdeling</vt:lpstr>
      <vt:lpstr>Acties 5 &amp; 6 : Gegevensdeling</vt:lpstr>
      <vt:lpstr>Hubs &amp; Metahub - Schema</vt:lpstr>
      <vt:lpstr>Hubs &amp; Metahub - Vroeger</vt:lpstr>
      <vt:lpstr>Hubs &amp; Metahub - Vandaag</vt:lpstr>
      <vt:lpstr>Extramurale gegevens: kluizen</vt:lpstr>
      <vt:lpstr>PowerPoint-presentatie</vt:lpstr>
      <vt:lpstr>PowerPoint-presentatie</vt:lpstr>
      <vt:lpstr>Acties 5 &amp; 6 : Hubs &amp; Metahub</vt:lpstr>
      <vt:lpstr>Acties 5 &amp; 6 : Gegevensdeling</vt:lpstr>
      <vt:lpstr>Actie 9: Incentives voor gebruik</vt:lpstr>
      <vt:lpstr>Actie 9: Incentives voor gebruik</vt:lpstr>
      <vt:lpstr>Actie 9: Incentives voor gebruik</vt:lpstr>
      <vt:lpstr>Actie10: Toegang tot de gegevens door de patiënt</vt:lpstr>
      <vt:lpstr>Actie10: Toegang tot de gegevens door de patiënt </vt:lpstr>
      <vt:lpstr>Actie10: Toegang tot de gegevens door de patiënt </vt:lpstr>
      <vt:lpstr>Actueel goedgekeurde authenticatiemiddelen</vt:lpstr>
      <vt:lpstr>Actie10: Toegang tot de gegevens door de patiënt </vt:lpstr>
      <vt:lpstr>Actie10: Toegang tot de gegevens door de patiënt </vt:lpstr>
      <vt:lpstr>Actie10: Toegang tot de gegevens door de patiënt </vt:lpstr>
      <vt:lpstr>Actie10: Toegang tot de gegevens door de patiënt </vt:lpstr>
      <vt:lpstr>Actiepunt 13: Standaarden &amp; terminologie</vt:lpstr>
      <vt:lpstr>Action 13 : Standaarden &amp; terminologie</vt:lpstr>
      <vt:lpstr>Actie 15 : Administratieve vereenvoudiging</vt:lpstr>
      <vt:lpstr>Actie 15 : Back2Work</vt:lpstr>
      <vt:lpstr>Actie 15 : Back2Work</vt:lpstr>
      <vt:lpstr>Actie 15 : Back2Work</vt:lpstr>
      <vt:lpstr>Actie 15 : Mult-eMediatt</vt:lpstr>
      <vt:lpstr>Actie 15 : Mult-eMediatt</vt:lpstr>
      <vt:lpstr>Actie 15 : Mult-eMediatt</vt:lpstr>
      <vt:lpstr>Actie 15 : Mult-eMediatt</vt:lpstr>
      <vt:lpstr>Actie 15 : MyCareNet eAttest </vt:lpstr>
      <vt:lpstr>Actie 17: eHealthBox</vt:lpstr>
      <vt:lpstr>Actie 17: eHealthBox</vt:lpstr>
      <vt:lpstr>Actie 17: eHealthBox</vt:lpstr>
      <vt:lpstr>Actie 17: UPPAD</vt:lpstr>
      <vt:lpstr>Actie 17: UPPAD</vt:lpstr>
      <vt:lpstr>Actie 17: UPPAD</vt:lpstr>
      <vt:lpstr>Actie 19: Mobile Health</vt:lpstr>
      <vt:lpstr>Actie 19: Mobile Health</vt:lpstr>
      <vt:lpstr>Actie 19: Mobile Health</vt:lpstr>
      <vt:lpstr>Actie 19: Mobile Health</vt:lpstr>
      <vt:lpstr>Actie 19: Mobile Health - voorbeeld van project </vt:lpstr>
      <vt:lpstr>Actie 19: Mobile Health - voorbeeld van project</vt:lpstr>
      <vt:lpstr>Actie 19: Mobile Health - voorbeeld van project</vt:lpstr>
      <vt:lpstr>Roadmap 2.0: Besluit</vt:lpstr>
      <vt:lpstr>Rol &amp; Verantwoordelijkheden van het eHealth-platform </vt:lpstr>
      <vt:lpstr>Doelstellingen eHealth-platform</vt:lpstr>
      <vt:lpstr>10 opdrachten</vt:lpstr>
      <vt:lpstr>10 opdrachten</vt:lpstr>
      <vt:lpstr>10 opdrachten</vt:lpstr>
      <vt:lpstr>Basisarchitectuur</vt:lpstr>
      <vt:lpstr>10 basisdiensten</vt:lpstr>
      <vt:lpstr>Geïntegreerd gebruikers- en toegangsbeheer</vt:lpstr>
      <vt:lpstr>Systeem voor end-to-end vercijfering</vt:lpstr>
      <vt:lpstr>Vercijfering gekende bestemmeling</vt:lpstr>
      <vt:lpstr>Vercijfering gekende bestemmeling</vt:lpstr>
      <vt:lpstr>Vercijfering niet-gekende bestemmeling</vt:lpstr>
      <vt:lpstr>Timestamping</vt:lpstr>
      <vt:lpstr>Dashboard eHealth</vt:lpstr>
      <vt:lpstr>Dashboard eHealth</vt:lpstr>
      <vt:lpstr>Dashboard eHealth</vt:lpstr>
      <vt:lpstr>BEDANKT!  Vragen ?</vt:lpstr>
    </vt:vector>
  </TitlesOfParts>
  <Company>SMALS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FRRO-XP</cp:lastModifiedBy>
  <cp:revision>139</cp:revision>
  <dcterms:created xsi:type="dcterms:W3CDTF">2017-09-11T11:22:14Z</dcterms:created>
  <dcterms:modified xsi:type="dcterms:W3CDTF">2018-04-21T16:54:09Z</dcterms:modified>
</cp:coreProperties>
</file>