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86" r:id="rId2"/>
  </p:sldMasterIdLst>
  <p:notesMasterIdLst>
    <p:notesMasterId r:id="rId118"/>
  </p:notesMasterIdLst>
  <p:sldIdLst>
    <p:sldId id="421" r:id="rId3"/>
    <p:sldId id="422" r:id="rId4"/>
    <p:sldId id="256" r:id="rId5"/>
    <p:sldId id="318" r:id="rId6"/>
    <p:sldId id="261" r:id="rId7"/>
    <p:sldId id="262" r:id="rId8"/>
    <p:sldId id="319" r:id="rId9"/>
    <p:sldId id="320" r:id="rId10"/>
    <p:sldId id="263" r:id="rId11"/>
    <p:sldId id="329" r:id="rId12"/>
    <p:sldId id="264" r:id="rId13"/>
    <p:sldId id="325" r:id="rId14"/>
    <p:sldId id="265" r:id="rId15"/>
    <p:sldId id="42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389" r:id="rId44"/>
    <p:sldId id="390" r:id="rId45"/>
    <p:sldId id="391" r:id="rId46"/>
    <p:sldId id="392" r:id="rId47"/>
    <p:sldId id="348" r:id="rId48"/>
    <p:sldId id="342" r:id="rId49"/>
    <p:sldId id="344" r:id="rId50"/>
    <p:sldId id="345" r:id="rId51"/>
    <p:sldId id="347" r:id="rId52"/>
    <p:sldId id="349" r:id="rId53"/>
    <p:sldId id="351" r:id="rId54"/>
    <p:sldId id="353" r:id="rId55"/>
    <p:sldId id="354" r:id="rId56"/>
    <p:sldId id="388" r:id="rId57"/>
    <p:sldId id="386" r:id="rId58"/>
    <p:sldId id="387" r:id="rId59"/>
    <p:sldId id="295" r:id="rId60"/>
    <p:sldId id="296" r:id="rId61"/>
    <p:sldId id="297" r:id="rId62"/>
    <p:sldId id="299" r:id="rId63"/>
    <p:sldId id="300" r:id="rId64"/>
    <p:sldId id="301" r:id="rId65"/>
    <p:sldId id="302" r:id="rId66"/>
    <p:sldId id="398" r:id="rId67"/>
    <p:sldId id="322" r:id="rId68"/>
    <p:sldId id="330" r:id="rId69"/>
    <p:sldId id="402" r:id="rId70"/>
    <p:sldId id="403" r:id="rId71"/>
    <p:sldId id="404" r:id="rId72"/>
    <p:sldId id="405" r:id="rId73"/>
    <p:sldId id="406" r:id="rId74"/>
    <p:sldId id="407" r:id="rId75"/>
    <p:sldId id="408" r:id="rId76"/>
    <p:sldId id="399" r:id="rId77"/>
    <p:sldId id="409" r:id="rId78"/>
    <p:sldId id="410" r:id="rId79"/>
    <p:sldId id="411" r:id="rId80"/>
    <p:sldId id="412" r:id="rId81"/>
    <p:sldId id="413" r:id="rId82"/>
    <p:sldId id="414" r:id="rId83"/>
    <p:sldId id="415" r:id="rId84"/>
    <p:sldId id="416" r:id="rId85"/>
    <p:sldId id="417" r:id="rId86"/>
    <p:sldId id="418" r:id="rId87"/>
    <p:sldId id="419" r:id="rId88"/>
    <p:sldId id="420" r:id="rId89"/>
    <p:sldId id="303" r:id="rId90"/>
    <p:sldId id="304" r:id="rId91"/>
    <p:sldId id="323" r:id="rId92"/>
    <p:sldId id="305" r:id="rId93"/>
    <p:sldId id="306" r:id="rId94"/>
    <p:sldId id="307" r:id="rId95"/>
    <p:sldId id="308" r:id="rId96"/>
    <p:sldId id="358" r:id="rId97"/>
    <p:sldId id="359" r:id="rId98"/>
    <p:sldId id="360" r:id="rId99"/>
    <p:sldId id="309" r:id="rId100"/>
    <p:sldId id="333" r:id="rId101"/>
    <p:sldId id="310" r:id="rId102"/>
    <p:sldId id="311" r:id="rId103"/>
    <p:sldId id="312" r:id="rId104"/>
    <p:sldId id="313" r:id="rId105"/>
    <p:sldId id="335" r:id="rId106"/>
    <p:sldId id="314" r:id="rId107"/>
    <p:sldId id="332" r:id="rId108"/>
    <p:sldId id="315" r:id="rId109"/>
    <p:sldId id="336" r:id="rId110"/>
    <p:sldId id="316" r:id="rId111"/>
    <p:sldId id="317" r:id="rId112"/>
    <p:sldId id="393" r:id="rId113"/>
    <p:sldId id="400" r:id="rId114"/>
    <p:sldId id="423" r:id="rId115"/>
    <p:sldId id="401" r:id="rId116"/>
    <p:sldId id="258" r:id="rId1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0C9CE4"/>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117" d="100"/>
          <a:sy n="117" d="100"/>
        </p:scale>
        <p:origin x="1218" y="96"/>
      </p:cViewPr>
      <p:guideLst>
        <p:guide orient="horz" pos="2160"/>
        <p:guide pos="2880"/>
      </p:guideLst>
    </p:cSldViewPr>
  </p:slideViewPr>
  <p:notesTextViewPr>
    <p:cViewPr>
      <p:scale>
        <a:sx n="3" d="2"/>
        <a:sy n="3" d="2"/>
      </p:scale>
      <p:origin x="0" y="0"/>
    </p:cViewPr>
  </p:notesTextViewPr>
  <p:sorterViewPr>
    <p:cViewPr>
      <p:scale>
        <a:sx n="58" d="100"/>
        <a:sy n="58" d="100"/>
      </p:scale>
      <p:origin x="0" y="-110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v\AppData\Local\Microsoft\Windows\Temporary%20Internet%20Files\Content.Outlook\TDCM3YQK\161222_DOC_Prj_Mgt_Risk_Register_0.2_PIA_vragen_V13_short_V01_Lilimted_JV.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a:t>Residual Level Comparison</a:t>
            </a:r>
          </a:p>
        </c:rich>
      </c:tx>
      <c:layout>
        <c:manualLayout>
          <c:xMode val="edge"/>
          <c:yMode val="edge"/>
          <c:x val="0.67482247010790319"/>
          <c:y val="7.2485660776239616E-3"/>
        </c:manualLayout>
      </c:layout>
      <c:overlay val="1"/>
    </c:title>
    <c:autoTitleDeleted val="0"/>
    <c:plotArea>
      <c:layout/>
      <c:radarChart>
        <c:radarStyle val="marker"/>
        <c:varyColors val="0"/>
        <c:ser>
          <c:idx val="0"/>
          <c:order val="0"/>
          <c:tx>
            <c:strRef>
              <c:f>Radars!$C$37</c:f>
              <c:strCache>
                <c:ptCount val="1"/>
                <c:pt idx="0">
                  <c:v>Average</c:v>
                </c:pt>
              </c:strCache>
            </c:strRef>
          </c:tx>
          <c:spPr>
            <a:ln w="25400">
              <a:solidFill>
                <a:schemeClr val="tx1"/>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Radars!$C$38:$C$50</c:f>
              <c:numCache>
                <c:formatCode>0.0</c:formatCode>
                <c:ptCount val="13"/>
                <c:pt idx="0">
                  <c:v>3.5714285714285712E-2</c:v>
                </c:pt>
                <c:pt idx="1">
                  <c:v>-0.5</c:v>
                </c:pt>
                <c:pt idx="2">
                  <c:v>0</c:v>
                </c:pt>
                <c:pt idx="3">
                  <c:v>0</c:v>
                </c:pt>
                <c:pt idx="4">
                  <c:v>0</c:v>
                </c:pt>
                <c:pt idx="5">
                  <c:v>0</c:v>
                </c:pt>
                <c:pt idx="6">
                  <c:v>0</c:v>
                </c:pt>
                <c:pt idx="7">
                  <c:v>0</c:v>
                </c:pt>
                <c:pt idx="8">
                  <c:v>0</c:v>
                </c:pt>
                <c:pt idx="9">
                  <c:v>-0.5</c:v>
                </c:pt>
                <c:pt idx="10">
                  <c:v>0</c:v>
                </c:pt>
                <c:pt idx="11">
                  <c:v>0</c:v>
                </c:pt>
                <c:pt idx="12">
                  <c:v>0</c:v>
                </c:pt>
              </c:numCache>
            </c:numRef>
          </c:val>
          <c:extLst>
            <c:ext xmlns:c16="http://schemas.microsoft.com/office/drawing/2014/chart" uri="{C3380CC4-5D6E-409C-BE32-E72D297353CC}">
              <c16:uniqueId val="{00000000-5DE2-41DE-B2CF-EFF894681C5A}"/>
            </c:ext>
          </c:extLst>
        </c:ser>
        <c:ser>
          <c:idx val="1"/>
          <c:order val="1"/>
          <c:tx>
            <c:strRef>
              <c:f>Radars!$E$37</c:f>
              <c:strCache>
                <c:ptCount val="1"/>
                <c:pt idx="0">
                  <c:v>Max</c:v>
                </c:pt>
              </c:strCache>
            </c:strRef>
          </c:tx>
          <c:spPr>
            <a:ln w="25400">
              <a:solidFill>
                <a:schemeClr val="tx1"/>
              </a:solidFill>
              <a:prstDash val="dash"/>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Radars!$E$38:$E$50</c:f>
              <c:numCache>
                <c:formatCode>0.0</c:formatCode>
                <c:ptCount val="13"/>
                <c:pt idx="0">
                  <c:v>1</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1-5DE2-41DE-B2CF-EFF894681C5A}"/>
            </c:ext>
          </c:extLst>
        </c:ser>
        <c:ser>
          <c:idx val="2"/>
          <c:order val="2"/>
          <c:tx>
            <c:strRef>
              <c:f>Radars!$F$37</c:f>
              <c:strCache>
                <c:ptCount val="1"/>
                <c:pt idx="0">
                  <c:v>B</c:v>
                </c:pt>
              </c:strCache>
            </c:strRef>
          </c:tx>
          <c:spPr>
            <a:ln w="965200">
              <a:solidFill>
                <a:srgbClr val="00B0F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Radars!$F$38:$F$50</c:f>
              <c:numCache>
                <c:formatCode>General</c:formatCode>
                <c:ptCount val="13"/>
                <c:pt idx="0">
                  <c:v>-2.5</c:v>
                </c:pt>
                <c:pt idx="1">
                  <c:v>-2.5</c:v>
                </c:pt>
                <c:pt idx="2">
                  <c:v>-2.5</c:v>
                </c:pt>
                <c:pt idx="3">
                  <c:v>-2.5</c:v>
                </c:pt>
                <c:pt idx="4">
                  <c:v>-2.5</c:v>
                </c:pt>
                <c:pt idx="5">
                  <c:v>-2.5</c:v>
                </c:pt>
                <c:pt idx="6">
                  <c:v>-2.5</c:v>
                </c:pt>
                <c:pt idx="7">
                  <c:v>-2.5</c:v>
                </c:pt>
                <c:pt idx="8">
                  <c:v>-2.5</c:v>
                </c:pt>
                <c:pt idx="9">
                  <c:v>-2.5</c:v>
                </c:pt>
                <c:pt idx="10">
                  <c:v>-2.5</c:v>
                </c:pt>
                <c:pt idx="11">
                  <c:v>-2.5</c:v>
                </c:pt>
                <c:pt idx="12">
                  <c:v>-2.5</c:v>
                </c:pt>
              </c:numCache>
            </c:numRef>
          </c:val>
          <c:extLst>
            <c:ext xmlns:c16="http://schemas.microsoft.com/office/drawing/2014/chart" uri="{C3380CC4-5D6E-409C-BE32-E72D297353CC}">
              <c16:uniqueId val="{00000002-5DE2-41DE-B2CF-EFF894681C5A}"/>
            </c:ext>
          </c:extLst>
        </c:ser>
        <c:ser>
          <c:idx val="3"/>
          <c:order val="3"/>
          <c:tx>
            <c:strRef>
              <c:f>Radars!$G$37</c:f>
              <c:strCache>
                <c:ptCount val="1"/>
                <c:pt idx="0">
                  <c:v>G</c:v>
                </c:pt>
              </c:strCache>
            </c:strRef>
          </c:tx>
          <c:spPr>
            <a:ln w="254000">
              <a:solidFill>
                <a:srgbClr val="92D05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Radars!$G$38:$G$50</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3-5DE2-41DE-B2CF-EFF894681C5A}"/>
            </c:ext>
          </c:extLst>
        </c:ser>
        <c:ser>
          <c:idx val="4"/>
          <c:order val="4"/>
          <c:tx>
            <c:strRef>
              <c:f>Radars!$H$37</c:f>
              <c:strCache>
                <c:ptCount val="1"/>
                <c:pt idx="0">
                  <c:v>O</c:v>
                </c:pt>
              </c:strCache>
            </c:strRef>
          </c:tx>
          <c:spPr>
            <a:ln w="254000">
              <a:solidFill>
                <a:srgbClr val="FFC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Radars!$H$38:$H$50</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4-5DE2-41DE-B2CF-EFF894681C5A}"/>
            </c:ext>
          </c:extLst>
        </c:ser>
        <c:ser>
          <c:idx val="5"/>
          <c:order val="5"/>
          <c:tx>
            <c:strRef>
              <c:f>Radars!$I$37</c:f>
              <c:strCache>
                <c:ptCount val="1"/>
                <c:pt idx="0">
                  <c:v>R</c:v>
                </c:pt>
              </c:strCache>
            </c:strRef>
          </c:tx>
          <c:spPr>
            <a:ln w="635000">
              <a:solidFill>
                <a:srgbClr val="FF0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Radars!$I$38:$I$50</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extLst>
            <c:ext xmlns:c16="http://schemas.microsoft.com/office/drawing/2014/chart" uri="{C3380CC4-5D6E-409C-BE32-E72D297353CC}">
              <c16:uniqueId val="{00000005-5DE2-41DE-B2CF-EFF894681C5A}"/>
            </c:ext>
          </c:extLst>
        </c:ser>
        <c:dLbls>
          <c:showLegendKey val="0"/>
          <c:showVal val="0"/>
          <c:showCatName val="0"/>
          <c:showSerName val="0"/>
          <c:showPercent val="0"/>
          <c:showBubbleSize val="0"/>
        </c:dLbls>
        <c:axId val="141346304"/>
        <c:axId val="141347840"/>
      </c:radarChart>
      <c:catAx>
        <c:axId val="141346304"/>
        <c:scaling>
          <c:orientation val="minMax"/>
        </c:scaling>
        <c:delete val="0"/>
        <c:axPos val="b"/>
        <c:majorGridlines/>
        <c:numFmt formatCode="General" sourceLinked="0"/>
        <c:majorTickMark val="out"/>
        <c:minorTickMark val="none"/>
        <c:tickLblPos val="nextTo"/>
        <c:crossAx val="141347840"/>
        <c:crosses val="autoZero"/>
        <c:auto val="1"/>
        <c:lblAlgn val="ctr"/>
        <c:lblOffset val="100"/>
        <c:noMultiLvlLbl val="0"/>
      </c:catAx>
      <c:valAx>
        <c:axId val="141347840"/>
        <c:scaling>
          <c:orientation val="minMax"/>
          <c:max val="4"/>
          <c:min val="-4"/>
        </c:scaling>
        <c:delete val="0"/>
        <c:axPos val="l"/>
        <c:numFmt formatCode="0.0" sourceLinked="1"/>
        <c:majorTickMark val="out"/>
        <c:minorTickMark val="none"/>
        <c:tickLblPos val="nextTo"/>
        <c:crossAx val="141346304"/>
        <c:crosses val="autoZero"/>
        <c:crossBetween val="between"/>
        <c:majorUnit val="1"/>
      </c:valAx>
    </c:plotArea>
    <c:plotVisOnly val="1"/>
    <c:dispBlanksAs val="gap"/>
    <c:showDLblsOverMax val="0"/>
  </c:chart>
  <c:externalData r:id="rId1">
    <c:autoUpdate val="0"/>
  </c:externalData>
</c:chartSpace>
</file>

<file path=ppt/diagrams/_rels/data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diagrams/_rels/drawing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CC3B0-B04A-41EF-8877-9F609A6066A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BE"/>
        </a:p>
      </dgm:t>
    </dgm:pt>
    <dgm:pt modelId="{5C20809B-94C1-47AE-9B17-6E73D39DFCDD}" type="pres">
      <dgm:prSet presAssocID="{348CC3B0-B04A-41EF-8877-9F609A6066A8}" presName="cycle" presStyleCnt="0">
        <dgm:presLayoutVars>
          <dgm:dir/>
          <dgm:resizeHandles val="exact"/>
        </dgm:presLayoutVars>
      </dgm:prSet>
      <dgm:spPr/>
      <dgm:t>
        <a:bodyPr/>
        <a:lstStyle/>
        <a:p>
          <a:endParaRPr lang="nl-BE"/>
        </a:p>
      </dgm:t>
    </dgm:pt>
  </dgm:ptLst>
  <dgm:cxnLst>
    <dgm:cxn modelId="{D6512CD4-7EC8-445F-85C0-D17249CAC727}" type="presOf" srcId="{348CC3B0-B04A-41EF-8877-9F609A6066A8}" destId="{5C20809B-94C1-47AE-9B17-6E73D39DFCD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54B41-884F-4B21-8EC7-BF72611255A5}"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nl-BE"/>
        </a:p>
      </dgm:t>
    </dgm:pt>
    <dgm:pt modelId="{03F348AF-8B98-43A7-B3AA-63298F02A2B6}">
      <dgm:prSet phldrT="[Tekst]"/>
      <dgm:spPr/>
      <dgm:t>
        <a:bodyPr/>
        <a:lstStyle/>
        <a:p>
          <a:r>
            <a:rPr lang="nl-BE" dirty="0" smtClean="0"/>
            <a:t>On </a:t>
          </a:r>
          <a:r>
            <a:rPr lang="nl-BE" dirty="0" err="1" smtClean="0"/>
            <a:t>demand</a:t>
          </a:r>
          <a:r>
            <a:rPr lang="nl-BE" dirty="0" smtClean="0"/>
            <a:t> (‘as a service’)</a:t>
          </a:r>
          <a:endParaRPr lang="fr-BE" dirty="0" smtClean="0"/>
        </a:p>
      </dgm:t>
    </dgm:pt>
    <dgm:pt modelId="{E3E94D52-923E-4A00-AA18-22EDFFEFA488}" type="parTrans" cxnId="{C3787B0F-B199-4F0E-A587-6465694C04A8}">
      <dgm:prSet/>
      <dgm:spPr/>
      <dgm:t>
        <a:bodyPr/>
        <a:lstStyle/>
        <a:p>
          <a:endParaRPr lang="nl-BE"/>
        </a:p>
      </dgm:t>
    </dgm:pt>
    <dgm:pt modelId="{841096FE-F883-445E-8503-9E78A8084003}" type="sibTrans" cxnId="{C3787B0F-B199-4F0E-A587-6465694C04A8}">
      <dgm:prSet/>
      <dgm:spPr/>
      <dgm:t>
        <a:bodyPr/>
        <a:lstStyle/>
        <a:p>
          <a:endParaRPr lang="nl-BE"/>
        </a:p>
      </dgm:t>
    </dgm:pt>
    <dgm:pt modelId="{3845D050-AD97-44D2-B633-89917E5DB747}">
      <dgm:prSet phldrT="[Tekst]"/>
      <dgm:spPr/>
      <dgm:t>
        <a:bodyPr/>
        <a:lstStyle/>
        <a:p>
          <a:r>
            <a:rPr lang="nl-BE" dirty="0" err="1" smtClean="0"/>
            <a:t>Broad</a:t>
          </a:r>
          <a:r>
            <a:rPr lang="nl-BE" dirty="0" smtClean="0"/>
            <a:t> </a:t>
          </a:r>
          <a:r>
            <a:rPr lang="nl-BE" dirty="0" err="1" smtClean="0"/>
            <a:t>network</a:t>
          </a:r>
          <a:r>
            <a:rPr lang="nl-BE" dirty="0" smtClean="0"/>
            <a:t> access</a:t>
          </a:r>
          <a:endParaRPr lang="fr-BE" dirty="0" smtClean="0"/>
        </a:p>
      </dgm:t>
    </dgm:pt>
    <dgm:pt modelId="{F2592685-C8E4-499E-ACF2-A6D71F087E2B}" type="parTrans" cxnId="{5401F110-A47F-46AC-8B60-7374BD00800B}">
      <dgm:prSet/>
      <dgm:spPr/>
      <dgm:t>
        <a:bodyPr/>
        <a:lstStyle/>
        <a:p>
          <a:endParaRPr lang="nl-BE"/>
        </a:p>
      </dgm:t>
    </dgm:pt>
    <dgm:pt modelId="{07400B65-691A-431D-8806-C9FAC27902C8}" type="sibTrans" cxnId="{5401F110-A47F-46AC-8B60-7374BD00800B}">
      <dgm:prSet/>
      <dgm:spPr/>
      <dgm:t>
        <a:bodyPr/>
        <a:lstStyle/>
        <a:p>
          <a:endParaRPr lang="nl-BE"/>
        </a:p>
      </dgm:t>
    </dgm:pt>
    <dgm:pt modelId="{02A6FC1E-6043-401A-B737-FA35515DB084}">
      <dgm:prSet phldrT="[Tekst]"/>
      <dgm:spPr/>
      <dgm:t>
        <a:bodyPr/>
        <a:lstStyle/>
        <a:p>
          <a:r>
            <a:rPr lang="nl-BE" dirty="0" smtClean="0"/>
            <a:t>Resource pooling</a:t>
          </a:r>
          <a:endParaRPr lang="fr-BE" dirty="0" smtClean="0"/>
        </a:p>
      </dgm:t>
    </dgm:pt>
    <dgm:pt modelId="{334320AE-010A-4542-8853-476D65586A6C}" type="parTrans" cxnId="{502B0190-35B7-46F5-802A-E56FC08DCE32}">
      <dgm:prSet/>
      <dgm:spPr/>
      <dgm:t>
        <a:bodyPr/>
        <a:lstStyle/>
        <a:p>
          <a:endParaRPr lang="nl-BE"/>
        </a:p>
      </dgm:t>
    </dgm:pt>
    <dgm:pt modelId="{0B13ECA7-9738-404F-BDE7-A24910EC9918}" type="sibTrans" cxnId="{502B0190-35B7-46F5-802A-E56FC08DCE32}">
      <dgm:prSet/>
      <dgm:spPr/>
      <dgm:t>
        <a:bodyPr/>
        <a:lstStyle/>
        <a:p>
          <a:endParaRPr lang="nl-BE"/>
        </a:p>
      </dgm:t>
    </dgm:pt>
    <dgm:pt modelId="{BE136B35-4050-48B9-B3F4-8A1F5D3A5FB7}">
      <dgm:prSet phldrT="[Tekst]"/>
      <dgm:spPr/>
      <dgm:t>
        <a:bodyPr/>
        <a:lstStyle/>
        <a:p>
          <a:r>
            <a:rPr lang="nl-BE" dirty="0" err="1" smtClean="0"/>
            <a:t>Measured</a:t>
          </a:r>
          <a:r>
            <a:rPr lang="nl-BE" dirty="0" smtClean="0"/>
            <a:t> service</a:t>
          </a:r>
          <a:endParaRPr lang="nl-BE" dirty="0"/>
        </a:p>
      </dgm:t>
    </dgm:pt>
    <dgm:pt modelId="{2B48B5B1-951B-4956-A80E-8A239E7AB37C}" type="parTrans" cxnId="{85F98513-2B55-4452-8DBD-0E238DFC179D}">
      <dgm:prSet/>
      <dgm:spPr/>
      <dgm:t>
        <a:bodyPr/>
        <a:lstStyle/>
        <a:p>
          <a:endParaRPr lang="nl-BE"/>
        </a:p>
      </dgm:t>
    </dgm:pt>
    <dgm:pt modelId="{073E1A4C-86FB-44A4-B487-224F6FE897D4}" type="sibTrans" cxnId="{85F98513-2B55-4452-8DBD-0E238DFC179D}">
      <dgm:prSet/>
      <dgm:spPr/>
      <dgm:t>
        <a:bodyPr/>
        <a:lstStyle/>
        <a:p>
          <a:endParaRPr lang="nl-BE"/>
        </a:p>
      </dgm:t>
    </dgm:pt>
    <dgm:pt modelId="{49A52144-4E44-448E-9501-0826C6CFCA87}">
      <dgm:prSet phldrT="[Tekst]"/>
      <dgm:spPr/>
      <dgm:t>
        <a:bodyPr/>
        <a:lstStyle/>
        <a:p>
          <a:r>
            <a:rPr lang="nl-BE" dirty="0" smtClean="0"/>
            <a:t>Rapid </a:t>
          </a:r>
          <a:r>
            <a:rPr lang="nl-BE" dirty="0" err="1" smtClean="0"/>
            <a:t>elasticity</a:t>
          </a:r>
          <a:endParaRPr lang="fr-BE" dirty="0" smtClean="0"/>
        </a:p>
      </dgm:t>
    </dgm:pt>
    <dgm:pt modelId="{F7CE22B6-A20C-4BA8-B43B-1B85B6BEBB13}" type="parTrans" cxnId="{31294EA0-C7CD-4B0B-B12D-24DA4637DAD7}">
      <dgm:prSet/>
      <dgm:spPr/>
      <dgm:t>
        <a:bodyPr/>
        <a:lstStyle/>
        <a:p>
          <a:endParaRPr lang="nl-BE"/>
        </a:p>
      </dgm:t>
    </dgm:pt>
    <dgm:pt modelId="{71474B30-25E1-430C-9191-4CE1E93D5530}" type="sibTrans" cxnId="{31294EA0-C7CD-4B0B-B12D-24DA4637DAD7}">
      <dgm:prSet/>
      <dgm:spPr/>
      <dgm:t>
        <a:bodyPr/>
        <a:lstStyle/>
        <a:p>
          <a:endParaRPr lang="nl-BE"/>
        </a:p>
      </dgm:t>
    </dgm:pt>
    <dgm:pt modelId="{BD791BAF-9C9D-4AC4-8A2D-8F64BAF49404}" type="pres">
      <dgm:prSet presAssocID="{84754B41-884F-4B21-8EC7-BF72611255A5}" presName="cycle" presStyleCnt="0">
        <dgm:presLayoutVars>
          <dgm:dir/>
          <dgm:resizeHandles val="exact"/>
        </dgm:presLayoutVars>
      </dgm:prSet>
      <dgm:spPr/>
      <dgm:t>
        <a:bodyPr/>
        <a:lstStyle/>
        <a:p>
          <a:endParaRPr lang="fr-BE"/>
        </a:p>
      </dgm:t>
    </dgm:pt>
    <dgm:pt modelId="{8B853378-2FA7-4F1F-A247-1D67F858DEC5}" type="pres">
      <dgm:prSet presAssocID="{03F348AF-8B98-43A7-B3AA-63298F02A2B6}" presName="node" presStyleLbl="node1" presStyleIdx="0" presStyleCnt="5" custScaleX="107479">
        <dgm:presLayoutVars>
          <dgm:bulletEnabled val="1"/>
        </dgm:presLayoutVars>
      </dgm:prSet>
      <dgm:spPr/>
      <dgm:t>
        <a:bodyPr/>
        <a:lstStyle/>
        <a:p>
          <a:endParaRPr lang="nl-BE"/>
        </a:p>
      </dgm:t>
    </dgm:pt>
    <dgm:pt modelId="{80F9E6AF-7A36-4FE1-9B3A-824C9A4D697B}" type="pres">
      <dgm:prSet presAssocID="{03F348AF-8B98-43A7-B3AA-63298F02A2B6}" presName="spNode" presStyleCnt="0"/>
      <dgm:spPr/>
      <dgm:t>
        <a:bodyPr/>
        <a:lstStyle/>
        <a:p>
          <a:endParaRPr lang="en-US"/>
        </a:p>
      </dgm:t>
    </dgm:pt>
    <dgm:pt modelId="{E0EA8C61-97D1-4992-9F07-AA6EAE05D2CC}" type="pres">
      <dgm:prSet presAssocID="{841096FE-F883-445E-8503-9E78A8084003}" presName="sibTrans" presStyleLbl="sibTrans1D1" presStyleIdx="0" presStyleCnt="5"/>
      <dgm:spPr/>
      <dgm:t>
        <a:bodyPr/>
        <a:lstStyle/>
        <a:p>
          <a:endParaRPr lang="fr-BE"/>
        </a:p>
      </dgm:t>
    </dgm:pt>
    <dgm:pt modelId="{446B5FEE-A1C2-4256-B57E-FEF3020F2C0B}" type="pres">
      <dgm:prSet presAssocID="{3845D050-AD97-44D2-B633-89917E5DB747}" presName="node" presStyleLbl="node1" presStyleIdx="1" presStyleCnt="5">
        <dgm:presLayoutVars>
          <dgm:bulletEnabled val="1"/>
        </dgm:presLayoutVars>
      </dgm:prSet>
      <dgm:spPr/>
      <dgm:t>
        <a:bodyPr/>
        <a:lstStyle/>
        <a:p>
          <a:endParaRPr lang="nl-BE"/>
        </a:p>
      </dgm:t>
    </dgm:pt>
    <dgm:pt modelId="{EDE47432-9955-4A3E-8FD0-4BC0EBD83ADD}" type="pres">
      <dgm:prSet presAssocID="{3845D050-AD97-44D2-B633-89917E5DB747}" presName="spNode" presStyleCnt="0"/>
      <dgm:spPr/>
      <dgm:t>
        <a:bodyPr/>
        <a:lstStyle/>
        <a:p>
          <a:endParaRPr lang="en-US"/>
        </a:p>
      </dgm:t>
    </dgm:pt>
    <dgm:pt modelId="{E7C53F34-3C33-4D93-AB68-7C16E0A75B11}" type="pres">
      <dgm:prSet presAssocID="{07400B65-691A-431D-8806-C9FAC27902C8}" presName="sibTrans" presStyleLbl="sibTrans1D1" presStyleIdx="1" presStyleCnt="5"/>
      <dgm:spPr/>
      <dgm:t>
        <a:bodyPr/>
        <a:lstStyle/>
        <a:p>
          <a:endParaRPr lang="fr-BE"/>
        </a:p>
      </dgm:t>
    </dgm:pt>
    <dgm:pt modelId="{0C9D5275-87D1-4C6B-B05C-AD1B6ECDA94A}" type="pres">
      <dgm:prSet presAssocID="{02A6FC1E-6043-401A-B737-FA35515DB084}" presName="node" presStyleLbl="node1" presStyleIdx="2" presStyleCnt="5">
        <dgm:presLayoutVars>
          <dgm:bulletEnabled val="1"/>
        </dgm:presLayoutVars>
      </dgm:prSet>
      <dgm:spPr/>
      <dgm:t>
        <a:bodyPr/>
        <a:lstStyle/>
        <a:p>
          <a:endParaRPr lang="nl-BE"/>
        </a:p>
      </dgm:t>
    </dgm:pt>
    <dgm:pt modelId="{1033BBC7-6F84-40E8-B793-41BD3E4CF3B2}" type="pres">
      <dgm:prSet presAssocID="{02A6FC1E-6043-401A-B737-FA35515DB084}" presName="spNode" presStyleCnt="0"/>
      <dgm:spPr/>
      <dgm:t>
        <a:bodyPr/>
        <a:lstStyle/>
        <a:p>
          <a:endParaRPr lang="en-US"/>
        </a:p>
      </dgm:t>
    </dgm:pt>
    <dgm:pt modelId="{3AE14693-F1C7-402A-B722-9554EE076C2D}" type="pres">
      <dgm:prSet presAssocID="{0B13ECA7-9738-404F-BDE7-A24910EC9918}" presName="sibTrans" presStyleLbl="sibTrans1D1" presStyleIdx="2" presStyleCnt="5"/>
      <dgm:spPr/>
      <dgm:t>
        <a:bodyPr/>
        <a:lstStyle/>
        <a:p>
          <a:endParaRPr lang="fr-BE"/>
        </a:p>
      </dgm:t>
    </dgm:pt>
    <dgm:pt modelId="{E3FB6E28-BF87-43CA-BFE1-7702D5123D14}" type="pres">
      <dgm:prSet presAssocID="{BE136B35-4050-48B9-B3F4-8A1F5D3A5FB7}" presName="node" presStyleLbl="node1" presStyleIdx="3" presStyleCnt="5">
        <dgm:presLayoutVars>
          <dgm:bulletEnabled val="1"/>
        </dgm:presLayoutVars>
      </dgm:prSet>
      <dgm:spPr/>
      <dgm:t>
        <a:bodyPr/>
        <a:lstStyle/>
        <a:p>
          <a:endParaRPr lang="nl-BE"/>
        </a:p>
      </dgm:t>
    </dgm:pt>
    <dgm:pt modelId="{8C2B9825-DA8D-42F7-A196-B2296895C0D4}" type="pres">
      <dgm:prSet presAssocID="{BE136B35-4050-48B9-B3F4-8A1F5D3A5FB7}" presName="spNode" presStyleCnt="0"/>
      <dgm:spPr/>
      <dgm:t>
        <a:bodyPr/>
        <a:lstStyle/>
        <a:p>
          <a:endParaRPr lang="en-US"/>
        </a:p>
      </dgm:t>
    </dgm:pt>
    <dgm:pt modelId="{35EE7F6B-F498-4C3B-9A5D-DB55B8A35C1B}" type="pres">
      <dgm:prSet presAssocID="{073E1A4C-86FB-44A4-B487-224F6FE897D4}" presName="sibTrans" presStyleLbl="sibTrans1D1" presStyleIdx="3" presStyleCnt="5"/>
      <dgm:spPr/>
      <dgm:t>
        <a:bodyPr/>
        <a:lstStyle/>
        <a:p>
          <a:endParaRPr lang="fr-BE"/>
        </a:p>
      </dgm:t>
    </dgm:pt>
    <dgm:pt modelId="{4767074D-2A38-4E75-A603-BBB71E53D39D}" type="pres">
      <dgm:prSet presAssocID="{49A52144-4E44-448E-9501-0826C6CFCA87}" presName="node" presStyleLbl="node1" presStyleIdx="4" presStyleCnt="5">
        <dgm:presLayoutVars>
          <dgm:bulletEnabled val="1"/>
        </dgm:presLayoutVars>
      </dgm:prSet>
      <dgm:spPr/>
      <dgm:t>
        <a:bodyPr/>
        <a:lstStyle/>
        <a:p>
          <a:endParaRPr lang="nl-BE"/>
        </a:p>
      </dgm:t>
    </dgm:pt>
    <dgm:pt modelId="{63DBF405-259B-47B4-8A11-122A7925F108}" type="pres">
      <dgm:prSet presAssocID="{49A52144-4E44-448E-9501-0826C6CFCA87}" presName="spNode" presStyleCnt="0"/>
      <dgm:spPr/>
      <dgm:t>
        <a:bodyPr/>
        <a:lstStyle/>
        <a:p>
          <a:endParaRPr lang="en-US"/>
        </a:p>
      </dgm:t>
    </dgm:pt>
    <dgm:pt modelId="{B2E27E85-C30E-4874-A475-EFC807A2BC78}" type="pres">
      <dgm:prSet presAssocID="{71474B30-25E1-430C-9191-4CE1E93D5530}" presName="sibTrans" presStyleLbl="sibTrans1D1" presStyleIdx="4" presStyleCnt="5"/>
      <dgm:spPr/>
      <dgm:t>
        <a:bodyPr/>
        <a:lstStyle/>
        <a:p>
          <a:endParaRPr lang="fr-BE"/>
        </a:p>
      </dgm:t>
    </dgm:pt>
  </dgm:ptLst>
  <dgm:cxnLst>
    <dgm:cxn modelId="{50639D30-B504-454E-A3C8-45DE086A4D30}" type="presOf" srcId="{49A52144-4E44-448E-9501-0826C6CFCA87}" destId="{4767074D-2A38-4E75-A603-BBB71E53D39D}" srcOrd="0" destOrd="0" presId="urn:microsoft.com/office/officeart/2005/8/layout/cycle6"/>
    <dgm:cxn modelId="{E46A075E-27F6-4EB2-97DC-09FDDBB1AFA6}" type="presOf" srcId="{0B13ECA7-9738-404F-BDE7-A24910EC9918}" destId="{3AE14693-F1C7-402A-B722-9554EE076C2D}" srcOrd="0" destOrd="0" presId="urn:microsoft.com/office/officeart/2005/8/layout/cycle6"/>
    <dgm:cxn modelId="{FD4CC3EA-DA56-4B79-A9AC-98BE6C74CD00}" type="presOf" srcId="{07400B65-691A-431D-8806-C9FAC27902C8}" destId="{E7C53F34-3C33-4D93-AB68-7C16E0A75B11}" srcOrd="0" destOrd="0" presId="urn:microsoft.com/office/officeart/2005/8/layout/cycle6"/>
    <dgm:cxn modelId="{502B0190-35B7-46F5-802A-E56FC08DCE32}" srcId="{84754B41-884F-4B21-8EC7-BF72611255A5}" destId="{02A6FC1E-6043-401A-B737-FA35515DB084}" srcOrd="2" destOrd="0" parTransId="{334320AE-010A-4542-8853-476D65586A6C}" sibTransId="{0B13ECA7-9738-404F-BDE7-A24910EC9918}"/>
    <dgm:cxn modelId="{621A17BB-E197-4AF7-9233-43A07192EF3D}" type="presOf" srcId="{02A6FC1E-6043-401A-B737-FA35515DB084}" destId="{0C9D5275-87D1-4C6B-B05C-AD1B6ECDA94A}" srcOrd="0" destOrd="0" presId="urn:microsoft.com/office/officeart/2005/8/layout/cycle6"/>
    <dgm:cxn modelId="{C3787B0F-B199-4F0E-A587-6465694C04A8}" srcId="{84754B41-884F-4B21-8EC7-BF72611255A5}" destId="{03F348AF-8B98-43A7-B3AA-63298F02A2B6}" srcOrd="0" destOrd="0" parTransId="{E3E94D52-923E-4A00-AA18-22EDFFEFA488}" sibTransId="{841096FE-F883-445E-8503-9E78A8084003}"/>
    <dgm:cxn modelId="{416C7C39-8F3F-4C7B-B7B5-D37ABEFC2F16}" type="presOf" srcId="{71474B30-25E1-430C-9191-4CE1E93D5530}" destId="{B2E27E85-C30E-4874-A475-EFC807A2BC78}" srcOrd="0" destOrd="0" presId="urn:microsoft.com/office/officeart/2005/8/layout/cycle6"/>
    <dgm:cxn modelId="{5401F110-A47F-46AC-8B60-7374BD00800B}" srcId="{84754B41-884F-4B21-8EC7-BF72611255A5}" destId="{3845D050-AD97-44D2-B633-89917E5DB747}" srcOrd="1" destOrd="0" parTransId="{F2592685-C8E4-499E-ACF2-A6D71F087E2B}" sibTransId="{07400B65-691A-431D-8806-C9FAC27902C8}"/>
    <dgm:cxn modelId="{85F98513-2B55-4452-8DBD-0E238DFC179D}" srcId="{84754B41-884F-4B21-8EC7-BF72611255A5}" destId="{BE136B35-4050-48B9-B3F4-8A1F5D3A5FB7}" srcOrd="3" destOrd="0" parTransId="{2B48B5B1-951B-4956-A80E-8A239E7AB37C}" sibTransId="{073E1A4C-86FB-44A4-B487-224F6FE897D4}"/>
    <dgm:cxn modelId="{868BC5FB-AA13-4B6B-BF11-B6016154594C}" type="presOf" srcId="{3845D050-AD97-44D2-B633-89917E5DB747}" destId="{446B5FEE-A1C2-4256-B57E-FEF3020F2C0B}" srcOrd="0" destOrd="0" presId="urn:microsoft.com/office/officeart/2005/8/layout/cycle6"/>
    <dgm:cxn modelId="{0BB5649C-8C93-45EC-8F64-46F176F96A8D}" type="presOf" srcId="{073E1A4C-86FB-44A4-B487-224F6FE897D4}" destId="{35EE7F6B-F498-4C3B-9A5D-DB55B8A35C1B}" srcOrd="0" destOrd="0" presId="urn:microsoft.com/office/officeart/2005/8/layout/cycle6"/>
    <dgm:cxn modelId="{31294EA0-C7CD-4B0B-B12D-24DA4637DAD7}" srcId="{84754B41-884F-4B21-8EC7-BF72611255A5}" destId="{49A52144-4E44-448E-9501-0826C6CFCA87}" srcOrd="4" destOrd="0" parTransId="{F7CE22B6-A20C-4BA8-B43B-1B85B6BEBB13}" sibTransId="{71474B30-25E1-430C-9191-4CE1E93D5530}"/>
    <dgm:cxn modelId="{345B2520-3558-45BA-A071-4ABA8B048C29}" type="presOf" srcId="{BE136B35-4050-48B9-B3F4-8A1F5D3A5FB7}" destId="{E3FB6E28-BF87-43CA-BFE1-7702D5123D14}" srcOrd="0" destOrd="0" presId="urn:microsoft.com/office/officeart/2005/8/layout/cycle6"/>
    <dgm:cxn modelId="{B4038D6F-DF9E-43FB-BD07-24D5388B1E8A}" type="presOf" srcId="{841096FE-F883-445E-8503-9E78A8084003}" destId="{E0EA8C61-97D1-4992-9F07-AA6EAE05D2CC}" srcOrd="0" destOrd="0" presId="urn:microsoft.com/office/officeart/2005/8/layout/cycle6"/>
    <dgm:cxn modelId="{34128FEE-6401-4F21-9527-6914BED3F9C5}" type="presOf" srcId="{03F348AF-8B98-43A7-B3AA-63298F02A2B6}" destId="{8B853378-2FA7-4F1F-A247-1D67F858DEC5}" srcOrd="0" destOrd="0" presId="urn:microsoft.com/office/officeart/2005/8/layout/cycle6"/>
    <dgm:cxn modelId="{FB62D5BE-A041-46F4-8D9E-88A23C0AD7E7}" type="presOf" srcId="{84754B41-884F-4B21-8EC7-BF72611255A5}" destId="{BD791BAF-9C9D-4AC4-8A2D-8F64BAF49404}" srcOrd="0" destOrd="0" presId="urn:microsoft.com/office/officeart/2005/8/layout/cycle6"/>
    <dgm:cxn modelId="{06E6CB2F-3DAD-423C-AB3B-2D22E2361F25}" type="presParOf" srcId="{BD791BAF-9C9D-4AC4-8A2D-8F64BAF49404}" destId="{8B853378-2FA7-4F1F-A247-1D67F858DEC5}" srcOrd="0" destOrd="0" presId="urn:microsoft.com/office/officeart/2005/8/layout/cycle6"/>
    <dgm:cxn modelId="{02F653CE-32BF-4619-BD95-F4B09BF4E769}" type="presParOf" srcId="{BD791BAF-9C9D-4AC4-8A2D-8F64BAF49404}" destId="{80F9E6AF-7A36-4FE1-9B3A-824C9A4D697B}" srcOrd="1" destOrd="0" presId="urn:microsoft.com/office/officeart/2005/8/layout/cycle6"/>
    <dgm:cxn modelId="{FDA485C2-BB09-48D3-98C4-2E1C7CA8D953}" type="presParOf" srcId="{BD791BAF-9C9D-4AC4-8A2D-8F64BAF49404}" destId="{E0EA8C61-97D1-4992-9F07-AA6EAE05D2CC}" srcOrd="2" destOrd="0" presId="urn:microsoft.com/office/officeart/2005/8/layout/cycle6"/>
    <dgm:cxn modelId="{1E002DE3-61FC-4C05-9AC2-574E91A63290}" type="presParOf" srcId="{BD791BAF-9C9D-4AC4-8A2D-8F64BAF49404}" destId="{446B5FEE-A1C2-4256-B57E-FEF3020F2C0B}" srcOrd="3" destOrd="0" presId="urn:microsoft.com/office/officeart/2005/8/layout/cycle6"/>
    <dgm:cxn modelId="{76660AC4-FE75-4DA3-B29F-69866DE30010}" type="presParOf" srcId="{BD791BAF-9C9D-4AC4-8A2D-8F64BAF49404}" destId="{EDE47432-9955-4A3E-8FD0-4BC0EBD83ADD}" srcOrd="4" destOrd="0" presId="urn:microsoft.com/office/officeart/2005/8/layout/cycle6"/>
    <dgm:cxn modelId="{F0085060-1A60-4BD3-9AF7-1DA17FAC4E3E}" type="presParOf" srcId="{BD791BAF-9C9D-4AC4-8A2D-8F64BAF49404}" destId="{E7C53F34-3C33-4D93-AB68-7C16E0A75B11}" srcOrd="5" destOrd="0" presId="urn:microsoft.com/office/officeart/2005/8/layout/cycle6"/>
    <dgm:cxn modelId="{04BAA45C-DAC6-4570-A3D8-E3C3D613A63B}" type="presParOf" srcId="{BD791BAF-9C9D-4AC4-8A2D-8F64BAF49404}" destId="{0C9D5275-87D1-4C6B-B05C-AD1B6ECDA94A}" srcOrd="6" destOrd="0" presId="urn:microsoft.com/office/officeart/2005/8/layout/cycle6"/>
    <dgm:cxn modelId="{4540DF48-A95E-4F25-9A67-E987171DB18E}" type="presParOf" srcId="{BD791BAF-9C9D-4AC4-8A2D-8F64BAF49404}" destId="{1033BBC7-6F84-40E8-B793-41BD3E4CF3B2}" srcOrd="7" destOrd="0" presId="urn:microsoft.com/office/officeart/2005/8/layout/cycle6"/>
    <dgm:cxn modelId="{C9B598CF-6FE2-4D06-864D-ABE64F331370}" type="presParOf" srcId="{BD791BAF-9C9D-4AC4-8A2D-8F64BAF49404}" destId="{3AE14693-F1C7-402A-B722-9554EE076C2D}" srcOrd="8" destOrd="0" presId="urn:microsoft.com/office/officeart/2005/8/layout/cycle6"/>
    <dgm:cxn modelId="{95EE1876-1BAE-4E67-B4EB-846766A419DB}" type="presParOf" srcId="{BD791BAF-9C9D-4AC4-8A2D-8F64BAF49404}" destId="{E3FB6E28-BF87-43CA-BFE1-7702D5123D14}" srcOrd="9" destOrd="0" presId="urn:microsoft.com/office/officeart/2005/8/layout/cycle6"/>
    <dgm:cxn modelId="{7CE1B049-4C48-4319-BE4C-D24B5CE3CA67}" type="presParOf" srcId="{BD791BAF-9C9D-4AC4-8A2D-8F64BAF49404}" destId="{8C2B9825-DA8D-42F7-A196-B2296895C0D4}" srcOrd="10" destOrd="0" presId="urn:microsoft.com/office/officeart/2005/8/layout/cycle6"/>
    <dgm:cxn modelId="{DC80390F-ED19-4ADD-9BCF-145F4668DC74}" type="presParOf" srcId="{BD791BAF-9C9D-4AC4-8A2D-8F64BAF49404}" destId="{35EE7F6B-F498-4C3B-9A5D-DB55B8A35C1B}" srcOrd="11" destOrd="0" presId="urn:microsoft.com/office/officeart/2005/8/layout/cycle6"/>
    <dgm:cxn modelId="{D7A3186E-986C-4F38-BFBF-A858B7B6FF72}" type="presParOf" srcId="{BD791BAF-9C9D-4AC4-8A2D-8F64BAF49404}" destId="{4767074D-2A38-4E75-A603-BBB71E53D39D}" srcOrd="12" destOrd="0" presId="urn:microsoft.com/office/officeart/2005/8/layout/cycle6"/>
    <dgm:cxn modelId="{754D7C2D-F37B-4650-913D-86FF505C1EA2}" type="presParOf" srcId="{BD791BAF-9C9D-4AC4-8A2D-8F64BAF49404}" destId="{63DBF405-259B-47B4-8A11-122A7925F108}" srcOrd="13" destOrd="0" presId="urn:microsoft.com/office/officeart/2005/8/layout/cycle6"/>
    <dgm:cxn modelId="{CF439F7F-8240-408D-ABEF-53BD72584AF6}" type="presParOf" srcId="{BD791BAF-9C9D-4AC4-8A2D-8F64BAF49404}" destId="{B2E27E85-C30E-4874-A475-EFC807A2BC78}"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8FB2692-CE14-464C-BEAD-3C03962013FB}"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fr-BE"/>
        </a:p>
      </dgm:t>
    </dgm:pt>
    <dgm:pt modelId="{A265FA9C-3F31-4381-A9E8-178032E1F381}">
      <dgm:prSet phldrT="[Text]" custT="1"/>
      <dgm:spPr/>
      <dgm:t>
        <a:bodyPr/>
        <a:lstStyle/>
        <a:p>
          <a:r>
            <a:rPr lang="nl-BE" sz="6000" dirty="0" smtClean="0"/>
            <a:t>IaaS</a:t>
          </a:r>
          <a:endParaRPr lang="fr-BE" sz="6500" dirty="0"/>
        </a:p>
      </dgm:t>
    </dgm:pt>
    <dgm:pt modelId="{EAAEF92B-A06F-45F4-A60C-DF7444B47BEA}" type="parTrans" cxnId="{5A96326E-47EE-46AD-9D8D-6D703E775FF5}">
      <dgm:prSet/>
      <dgm:spPr/>
      <dgm:t>
        <a:bodyPr/>
        <a:lstStyle/>
        <a:p>
          <a:endParaRPr lang="fr-BE"/>
        </a:p>
      </dgm:t>
    </dgm:pt>
    <dgm:pt modelId="{C793B272-B701-4C53-B68E-C2ADB8971C25}" type="sibTrans" cxnId="{5A96326E-47EE-46AD-9D8D-6D703E775FF5}">
      <dgm:prSet/>
      <dgm:spPr/>
      <dgm:t>
        <a:bodyPr/>
        <a:lstStyle/>
        <a:p>
          <a:endParaRPr lang="fr-BE"/>
        </a:p>
      </dgm:t>
    </dgm:pt>
    <dgm:pt modelId="{92D711B8-F8F4-401E-91A9-1BF552D67143}">
      <dgm:prSet phldrT="[Text]"/>
      <dgm:spPr/>
      <dgm:t>
        <a:bodyPr/>
        <a:lstStyle/>
        <a:p>
          <a:r>
            <a:rPr lang="nl-BE" dirty="0" smtClean="0"/>
            <a:t>Infrastructure as a Service</a:t>
          </a:r>
          <a:endParaRPr lang="fr-BE" dirty="0"/>
        </a:p>
      </dgm:t>
    </dgm:pt>
    <dgm:pt modelId="{F854B2CD-6FAD-4B3D-8709-7244C6E5F40F}" type="parTrans" cxnId="{85AC755C-9B40-4036-9153-3829913A0926}">
      <dgm:prSet/>
      <dgm:spPr/>
      <dgm:t>
        <a:bodyPr/>
        <a:lstStyle/>
        <a:p>
          <a:endParaRPr lang="fr-BE"/>
        </a:p>
      </dgm:t>
    </dgm:pt>
    <dgm:pt modelId="{EF9A6B77-31E5-452C-83EE-409C2DA14A58}" type="sibTrans" cxnId="{85AC755C-9B40-4036-9153-3829913A0926}">
      <dgm:prSet/>
      <dgm:spPr/>
      <dgm:t>
        <a:bodyPr/>
        <a:lstStyle/>
        <a:p>
          <a:endParaRPr lang="fr-BE"/>
        </a:p>
      </dgm:t>
    </dgm:pt>
    <dgm:pt modelId="{5E929EB6-721B-4CF5-90BA-D418E3BC17BC}">
      <dgm:prSet custT="1"/>
      <dgm:spPr/>
      <dgm:t>
        <a:bodyPr/>
        <a:lstStyle/>
        <a:p>
          <a:r>
            <a:rPr lang="nl-BE" sz="6000" dirty="0" err="1" smtClean="0"/>
            <a:t>PaaS</a:t>
          </a:r>
          <a:endParaRPr lang="nl-BE" sz="6000" dirty="0" smtClean="0"/>
        </a:p>
      </dgm:t>
    </dgm:pt>
    <dgm:pt modelId="{3B33A1A6-23B1-4895-A06A-D2BC211BD024}" type="parTrans" cxnId="{5C85A3A2-9532-43B6-AE8E-03DC89AA4458}">
      <dgm:prSet/>
      <dgm:spPr/>
      <dgm:t>
        <a:bodyPr/>
        <a:lstStyle/>
        <a:p>
          <a:endParaRPr lang="fr-BE"/>
        </a:p>
      </dgm:t>
    </dgm:pt>
    <dgm:pt modelId="{A84A0456-F2F6-4B68-A7CE-863D92655E61}" type="sibTrans" cxnId="{5C85A3A2-9532-43B6-AE8E-03DC89AA4458}">
      <dgm:prSet/>
      <dgm:spPr/>
      <dgm:t>
        <a:bodyPr/>
        <a:lstStyle/>
        <a:p>
          <a:endParaRPr lang="fr-BE"/>
        </a:p>
      </dgm:t>
    </dgm:pt>
    <dgm:pt modelId="{8C2DB87D-5549-46D3-AD1C-532DE7C92D5F}">
      <dgm:prSet custT="1"/>
      <dgm:spPr/>
      <dgm:t>
        <a:bodyPr/>
        <a:lstStyle/>
        <a:p>
          <a:r>
            <a:rPr lang="nl-BE" sz="6000" dirty="0" err="1" smtClean="0"/>
            <a:t>SaaS</a:t>
          </a:r>
          <a:endParaRPr lang="fr-BE" sz="6000" dirty="0"/>
        </a:p>
      </dgm:t>
    </dgm:pt>
    <dgm:pt modelId="{D64DF8D6-79C9-46F1-90A7-2520D6EFB75A}" type="parTrans" cxnId="{2094194C-A08C-405C-A22D-98327054E78B}">
      <dgm:prSet/>
      <dgm:spPr/>
      <dgm:t>
        <a:bodyPr/>
        <a:lstStyle/>
        <a:p>
          <a:endParaRPr lang="fr-BE"/>
        </a:p>
      </dgm:t>
    </dgm:pt>
    <dgm:pt modelId="{A976D611-A298-4198-9AB7-8CF9AEC2EB04}" type="sibTrans" cxnId="{2094194C-A08C-405C-A22D-98327054E78B}">
      <dgm:prSet/>
      <dgm:spPr/>
      <dgm:t>
        <a:bodyPr/>
        <a:lstStyle/>
        <a:p>
          <a:endParaRPr lang="fr-BE"/>
        </a:p>
      </dgm:t>
    </dgm:pt>
    <dgm:pt modelId="{4C1B52BD-2A56-467E-AEC4-AB24961BEEAA}">
      <dgm:prSet phldrT="[Text]"/>
      <dgm:spPr/>
      <dgm:t>
        <a:bodyPr/>
        <a:lstStyle/>
        <a:p>
          <a:r>
            <a:rPr lang="nl-BE" dirty="0" smtClean="0"/>
            <a:t>basis ICT infrastructuur componenten (</a:t>
          </a:r>
          <a:r>
            <a:rPr lang="nl-BE" dirty="0" err="1" smtClean="0"/>
            <a:t>bvb</a:t>
          </a:r>
          <a:r>
            <a:rPr lang="nl-BE" dirty="0" smtClean="0"/>
            <a:t>. </a:t>
          </a:r>
          <a:r>
            <a:rPr lang="nl-BE" dirty="0" err="1" smtClean="0"/>
            <a:t>Amazon</a:t>
          </a:r>
          <a:r>
            <a:rPr lang="nl-BE" dirty="0" smtClean="0"/>
            <a:t> virtual machines)</a:t>
          </a:r>
          <a:endParaRPr lang="fr-BE" dirty="0"/>
        </a:p>
      </dgm:t>
    </dgm:pt>
    <dgm:pt modelId="{A9663214-A082-46D6-9E32-CFC2BD8F8DF7}" type="parTrans" cxnId="{A85FF3DF-856C-4C59-8E19-0887FA0DA308}">
      <dgm:prSet/>
      <dgm:spPr/>
      <dgm:t>
        <a:bodyPr/>
        <a:lstStyle/>
        <a:p>
          <a:endParaRPr lang="fr-BE"/>
        </a:p>
      </dgm:t>
    </dgm:pt>
    <dgm:pt modelId="{C7F36515-8C43-493D-8407-CE569A2B5702}" type="sibTrans" cxnId="{A85FF3DF-856C-4C59-8E19-0887FA0DA308}">
      <dgm:prSet/>
      <dgm:spPr/>
      <dgm:t>
        <a:bodyPr/>
        <a:lstStyle/>
        <a:p>
          <a:endParaRPr lang="fr-BE"/>
        </a:p>
      </dgm:t>
    </dgm:pt>
    <dgm:pt modelId="{1CC1EA5E-E790-456C-A85B-66DD6B144F97}">
      <dgm:prSet/>
      <dgm:spPr/>
      <dgm:t>
        <a:bodyPr/>
        <a:lstStyle/>
        <a:p>
          <a:r>
            <a:rPr lang="nl-BE" dirty="0" smtClean="0"/>
            <a:t>Platform as a Service</a:t>
          </a:r>
        </a:p>
      </dgm:t>
    </dgm:pt>
    <dgm:pt modelId="{B47EE2DF-3090-4C0D-A098-93691566ECAC}" type="parTrans" cxnId="{32C6BD04-0A19-4DC1-B83D-46F2D851231E}">
      <dgm:prSet/>
      <dgm:spPr/>
      <dgm:t>
        <a:bodyPr/>
        <a:lstStyle/>
        <a:p>
          <a:endParaRPr lang="fr-BE"/>
        </a:p>
      </dgm:t>
    </dgm:pt>
    <dgm:pt modelId="{53B05AF4-3095-4275-BDAC-60ED6F0D87CB}" type="sibTrans" cxnId="{32C6BD04-0A19-4DC1-B83D-46F2D851231E}">
      <dgm:prSet/>
      <dgm:spPr/>
      <dgm:t>
        <a:bodyPr/>
        <a:lstStyle/>
        <a:p>
          <a:endParaRPr lang="fr-BE"/>
        </a:p>
      </dgm:t>
    </dgm:pt>
    <dgm:pt modelId="{8FC100FD-3DE7-47F4-AE19-12D6EE75A11D}">
      <dgm:prSet/>
      <dgm:spPr/>
      <dgm:t>
        <a:bodyPr/>
        <a:lstStyle/>
        <a:p>
          <a:r>
            <a:rPr lang="nl-BE" dirty="0" smtClean="0"/>
            <a:t>platformen om toepassingen te bouwen </a:t>
          </a:r>
        </a:p>
      </dgm:t>
    </dgm:pt>
    <dgm:pt modelId="{CEECDF7C-8B7C-4AF3-9666-6D3F6C60E7AF}" type="parTrans" cxnId="{B1294694-5C34-464E-B984-7E131A949382}">
      <dgm:prSet/>
      <dgm:spPr/>
      <dgm:t>
        <a:bodyPr/>
        <a:lstStyle/>
        <a:p>
          <a:endParaRPr lang="fr-BE"/>
        </a:p>
      </dgm:t>
    </dgm:pt>
    <dgm:pt modelId="{5061AAEE-BE3D-4890-A310-DE719CABAE93}" type="sibTrans" cxnId="{B1294694-5C34-464E-B984-7E131A949382}">
      <dgm:prSet/>
      <dgm:spPr/>
      <dgm:t>
        <a:bodyPr/>
        <a:lstStyle/>
        <a:p>
          <a:endParaRPr lang="fr-BE"/>
        </a:p>
      </dgm:t>
    </dgm:pt>
    <dgm:pt modelId="{3810CF3F-87F2-445A-AB83-4862A93879A0}">
      <dgm:prSet/>
      <dgm:spPr/>
      <dgm:t>
        <a:bodyPr/>
        <a:lstStyle/>
        <a:p>
          <a:r>
            <a:rPr lang="nl-BE" dirty="0" smtClean="0"/>
            <a:t>Software as a Service</a:t>
          </a:r>
          <a:endParaRPr lang="fr-BE" dirty="0"/>
        </a:p>
      </dgm:t>
    </dgm:pt>
    <dgm:pt modelId="{4CA9ADD2-30A4-417F-A618-7FAA7A4F0522}" type="parTrans" cxnId="{7F21A9E6-9D89-4CF8-BF80-6AF40001117E}">
      <dgm:prSet/>
      <dgm:spPr/>
      <dgm:t>
        <a:bodyPr/>
        <a:lstStyle/>
        <a:p>
          <a:endParaRPr lang="fr-BE"/>
        </a:p>
      </dgm:t>
    </dgm:pt>
    <dgm:pt modelId="{2C838E8A-8729-4F36-BE7B-9194A45F878F}" type="sibTrans" cxnId="{7F21A9E6-9D89-4CF8-BF80-6AF40001117E}">
      <dgm:prSet/>
      <dgm:spPr/>
      <dgm:t>
        <a:bodyPr/>
        <a:lstStyle/>
        <a:p>
          <a:endParaRPr lang="fr-BE"/>
        </a:p>
      </dgm:t>
    </dgm:pt>
    <dgm:pt modelId="{29EE4CAA-E2DE-4AFF-829B-99D30FF33B4D}">
      <dgm:prSet/>
      <dgm:spPr/>
      <dgm:t>
        <a:bodyPr/>
        <a:lstStyle/>
        <a:p>
          <a:r>
            <a:rPr lang="nl-BE" dirty="0" smtClean="0"/>
            <a:t>volledige toepassingen (</a:t>
          </a:r>
          <a:r>
            <a:rPr lang="nl-BE" dirty="0" err="1" smtClean="0"/>
            <a:t>bvb</a:t>
          </a:r>
          <a:r>
            <a:rPr lang="nl-BE" dirty="0" smtClean="0"/>
            <a:t>. Office 365, Google Apps, ...)</a:t>
          </a:r>
          <a:endParaRPr lang="fr-BE" dirty="0"/>
        </a:p>
      </dgm:t>
    </dgm:pt>
    <dgm:pt modelId="{791114ED-2803-450D-94EE-14AE61E20D83}" type="parTrans" cxnId="{EDAE3EA1-431C-4DB3-8B45-25D386B2AEA0}">
      <dgm:prSet/>
      <dgm:spPr/>
      <dgm:t>
        <a:bodyPr/>
        <a:lstStyle/>
        <a:p>
          <a:endParaRPr lang="fr-BE"/>
        </a:p>
      </dgm:t>
    </dgm:pt>
    <dgm:pt modelId="{76CA85AA-F70C-420A-9BEF-311C6CF3DF8F}" type="sibTrans" cxnId="{EDAE3EA1-431C-4DB3-8B45-25D386B2AEA0}">
      <dgm:prSet/>
      <dgm:spPr/>
      <dgm:t>
        <a:bodyPr/>
        <a:lstStyle/>
        <a:p>
          <a:endParaRPr lang="fr-BE"/>
        </a:p>
      </dgm:t>
    </dgm:pt>
    <dgm:pt modelId="{0532F533-2485-479E-9B4B-CB53B270990F}" type="pres">
      <dgm:prSet presAssocID="{98FB2692-CE14-464C-BEAD-3C03962013FB}" presName="Name0" presStyleCnt="0">
        <dgm:presLayoutVars>
          <dgm:dir/>
          <dgm:animLvl val="lvl"/>
          <dgm:resizeHandles val="exact"/>
        </dgm:presLayoutVars>
      </dgm:prSet>
      <dgm:spPr/>
      <dgm:t>
        <a:bodyPr/>
        <a:lstStyle/>
        <a:p>
          <a:endParaRPr lang="fr-BE"/>
        </a:p>
      </dgm:t>
    </dgm:pt>
    <dgm:pt modelId="{F6283822-BF7E-415C-8ACF-97DF646BBA37}" type="pres">
      <dgm:prSet presAssocID="{A265FA9C-3F31-4381-A9E8-178032E1F381}" presName="linNode" presStyleCnt="0"/>
      <dgm:spPr/>
      <dgm:t>
        <a:bodyPr/>
        <a:lstStyle/>
        <a:p>
          <a:endParaRPr lang="en-US"/>
        </a:p>
      </dgm:t>
    </dgm:pt>
    <dgm:pt modelId="{84E4C291-5AB0-4F56-8630-1030BCB09903}" type="pres">
      <dgm:prSet presAssocID="{A265FA9C-3F31-4381-A9E8-178032E1F381}" presName="parentText" presStyleLbl="node1" presStyleIdx="0" presStyleCnt="3">
        <dgm:presLayoutVars>
          <dgm:chMax val="1"/>
          <dgm:bulletEnabled val="1"/>
        </dgm:presLayoutVars>
      </dgm:prSet>
      <dgm:spPr/>
      <dgm:t>
        <a:bodyPr/>
        <a:lstStyle/>
        <a:p>
          <a:endParaRPr lang="fr-BE"/>
        </a:p>
      </dgm:t>
    </dgm:pt>
    <dgm:pt modelId="{2A4E49D0-8891-45F7-A0FC-A9209D503CFF}" type="pres">
      <dgm:prSet presAssocID="{A265FA9C-3F31-4381-A9E8-178032E1F381}" presName="descendantText" presStyleLbl="alignAccFollowNode1" presStyleIdx="0" presStyleCnt="3">
        <dgm:presLayoutVars>
          <dgm:bulletEnabled val="1"/>
        </dgm:presLayoutVars>
      </dgm:prSet>
      <dgm:spPr/>
      <dgm:t>
        <a:bodyPr/>
        <a:lstStyle/>
        <a:p>
          <a:endParaRPr lang="fr-BE"/>
        </a:p>
      </dgm:t>
    </dgm:pt>
    <dgm:pt modelId="{C53FF2E6-A4CC-442E-BE74-81992F1B9380}" type="pres">
      <dgm:prSet presAssocID="{C793B272-B701-4C53-B68E-C2ADB8971C25}" presName="sp" presStyleCnt="0"/>
      <dgm:spPr/>
      <dgm:t>
        <a:bodyPr/>
        <a:lstStyle/>
        <a:p>
          <a:endParaRPr lang="en-US"/>
        </a:p>
      </dgm:t>
    </dgm:pt>
    <dgm:pt modelId="{3EB80350-3C54-483E-88C0-18809A98160C}" type="pres">
      <dgm:prSet presAssocID="{5E929EB6-721B-4CF5-90BA-D418E3BC17BC}" presName="linNode" presStyleCnt="0"/>
      <dgm:spPr/>
      <dgm:t>
        <a:bodyPr/>
        <a:lstStyle/>
        <a:p>
          <a:endParaRPr lang="en-US"/>
        </a:p>
      </dgm:t>
    </dgm:pt>
    <dgm:pt modelId="{799D1E49-1004-47D5-96DC-D5E2542D595E}" type="pres">
      <dgm:prSet presAssocID="{5E929EB6-721B-4CF5-90BA-D418E3BC17BC}" presName="parentText" presStyleLbl="node1" presStyleIdx="1" presStyleCnt="3">
        <dgm:presLayoutVars>
          <dgm:chMax val="1"/>
          <dgm:bulletEnabled val="1"/>
        </dgm:presLayoutVars>
      </dgm:prSet>
      <dgm:spPr/>
      <dgm:t>
        <a:bodyPr/>
        <a:lstStyle/>
        <a:p>
          <a:endParaRPr lang="fr-BE"/>
        </a:p>
      </dgm:t>
    </dgm:pt>
    <dgm:pt modelId="{E20D8490-15CF-4399-BB38-29D8A2E441A0}" type="pres">
      <dgm:prSet presAssocID="{5E929EB6-721B-4CF5-90BA-D418E3BC17BC}" presName="descendantText" presStyleLbl="alignAccFollowNode1" presStyleIdx="1" presStyleCnt="3">
        <dgm:presLayoutVars>
          <dgm:bulletEnabled val="1"/>
        </dgm:presLayoutVars>
      </dgm:prSet>
      <dgm:spPr/>
      <dgm:t>
        <a:bodyPr/>
        <a:lstStyle/>
        <a:p>
          <a:endParaRPr lang="fr-BE"/>
        </a:p>
      </dgm:t>
    </dgm:pt>
    <dgm:pt modelId="{005DF886-4596-471B-9E0F-B3B9F1930603}" type="pres">
      <dgm:prSet presAssocID="{A84A0456-F2F6-4B68-A7CE-863D92655E61}" presName="sp" presStyleCnt="0"/>
      <dgm:spPr/>
      <dgm:t>
        <a:bodyPr/>
        <a:lstStyle/>
        <a:p>
          <a:endParaRPr lang="en-US"/>
        </a:p>
      </dgm:t>
    </dgm:pt>
    <dgm:pt modelId="{1BAE2B03-3865-4162-89C3-43A111188A38}" type="pres">
      <dgm:prSet presAssocID="{8C2DB87D-5549-46D3-AD1C-532DE7C92D5F}" presName="linNode" presStyleCnt="0"/>
      <dgm:spPr/>
      <dgm:t>
        <a:bodyPr/>
        <a:lstStyle/>
        <a:p>
          <a:endParaRPr lang="en-US"/>
        </a:p>
      </dgm:t>
    </dgm:pt>
    <dgm:pt modelId="{D5D00B30-C626-4D1B-8CAA-1AEC5BE456F8}" type="pres">
      <dgm:prSet presAssocID="{8C2DB87D-5549-46D3-AD1C-532DE7C92D5F}" presName="parentText" presStyleLbl="node1" presStyleIdx="2" presStyleCnt="3">
        <dgm:presLayoutVars>
          <dgm:chMax val="1"/>
          <dgm:bulletEnabled val="1"/>
        </dgm:presLayoutVars>
      </dgm:prSet>
      <dgm:spPr/>
      <dgm:t>
        <a:bodyPr/>
        <a:lstStyle/>
        <a:p>
          <a:endParaRPr lang="fr-BE"/>
        </a:p>
      </dgm:t>
    </dgm:pt>
    <dgm:pt modelId="{F0011451-1331-4DD7-8D4C-DA8D40BCEDAF}" type="pres">
      <dgm:prSet presAssocID="{8C2DB87D-5549-46D3-AD1C-532DE7C92D5F}" presName="descendantText" presStyleLbl="alignAccFollowNode1" presStyleIdx="2" presStyleCnt="3">
        <dgm:presLayoutVars>
          <dgm:bulletEnabled val="1"/>
        </dgm:presLayoutVars>
      </dgm:prSet>
      <dgm:spPr/>
      <dgm:t>
        <a:bodyPr/>
        <a:lstStyle/>
        <a:p>
          <a:endParaRPr lang="fr-BE"/>
        </a:p>
      </dgm:t>
    </dgm:pt>
  </dgm:ptLst>
  <dgm:cxnLst>
    <dgm:cxn modelId="{0EE5EF13-4C6C-494F-8834-71625EE491E8}" type="presOf" srcId="{8C2DB87D-5549-46D3-AD1C-532DE7C92D5F}" destId="{D5D00B30-C626-4D1B-8CAA-1AEC5BE456F8}" srcOrd="0" destOrd="0" presId="urn:microsoft.com/office/officeart/2005/8/layout/vList5"/>
    <dgm:cxn modelId="{B1294694-5C34-464E-B984-7E131A949382}" srcId="{5E929EB6-721B-4CF5-90BA-D418E3BC17BC}" destId="{8FC100FD-3DE7-47F4-AE19-12D6EE75A11D}" srcOrd="1" destOrd="0" parTransId="{CEECDF7C-8B7C-4AF3-9666-6D3F6C60E7AF}" sibTransId="{5061AAEE-BE3D-4890-A310-DE719CABAE93}"/>
    <dgm:cxn modelId="{159E3119-288B-4CD9-8EED-DEECBC8BB09E}" type="presOf" srcId="{92D711B8-F8F4-401E-91A9-1BF552D67143}" destId="{2A4E49D0-8891-45F7-A0FC-A9209D503CFF}" srcOrd="0" destOrd="0" presId="urn:microsoft.com/office/officeart/2005/8/layout/vList5"/>
    <dgm:cxn modelId="{B9C6B66E-ED34-46FD-A51B-83E1D9D023C8}" type="presOf" srcId="{98FB2692-CE14-464C-BEAD-3C03962013FB}" destId="{0532F533-2485-479E-9B4B-CB53B270990F}" srcOrd="0" destOrd="0" presId="urn:microsoft.com/office/officeart/2005/8/layout/vList5"/>
    <dgm:cxn modelId="{FA7D4ABF-8C0D-420F-BFE3-D006DAFA026B}" type="presOf" srcId="{3810CF3F-87F2-445A-AB83-4862A93879A0}" destId="{F0011451-1331-4DD7-8D4C-DA8D40BCEDAF}" srcOrd="0" destOrd="0" presId="urn:microsoft.com/office/officeart/2005/8/layout/vList5"/>
    <dgm:cxn modelId="{2E8069C8-C8AF-43EE-BEB4-E4C05456CDFA}" type="presOf" srcId="{8FC100FD-3DE7-47F4-AE19-12D6EE75A11D}" destId="{E20D8490-15CF-4399-BB38-29D8A2E441A0}" srcOrd="0" destOrd="1" presId="urn:microsoft.com/office/officeart/2005/8/layout/vList5"/>
    <dgm:cxn modelId="{32C6BD04-0A19-4DC1-B83D-46F2D851231E}" srcId="{5E929EB6-721B-4CF5-90BA-D418E3BC17BC}" destId="{1CC1EA5E-E790-456C-A85B-66DD6B144F97}" srcOrd="0" destOrd="0" parTransId="{B47EE2DF-3090-4C0D-A098-93691566ECAC}" sibTransId="{53B05AF4-3095-4275-BDAC-60ED6F0D87CB}"/>
    <dgm:cxn modelId="{2094194C-A08C-405C-A22D-98327054E78B}" srcId="{98FB2692-CE14-464C-BEAD-3C03962013FB}" destId="{8C2DB87D-5549-46D3-AD1C-532DE7C92D5F}" srcOrd="2" destOrd="0" parTransId="{D64DF8D6-79C9-46F1-90A7-2520D6EFB75A}" sibTransId="{A976D611-A298-4198-9AB7-8CF9AEC2EB04}"/>
    <dgm:cxn modelId="{5A96326E-47EE-46AD-9D8D-6D703E775FF5}" srcId="{98FB2692-CE14-464C-BEAD-3C03962013FB}" destId="{A265FA9C-3F31-4381-A9E8-178032E1F381}" srcOrd="0" destOrd="0" parTransId="{EAAEF92B-A06F-45F4-A60C-DF7444B47BEA}" sibTransId="{C793B272-B701-4C53-B68E-C2ADB8971C25}"/>
    <dgm:cxn modelId="{5C85A3A2-9532-43B6-AE8E-03DC89AA4458}" srcId="{98FB2692-CE14-464C-BEAD-3C03962013FB}" destId="{5E929EB6-721B-4CF5-90BA-D418E3BC17BC}" srcOrd="1" destOrd="0" parTransId="{3B33A1A6-23B1-4895-A06A-D2BC211BD024}" sibTransId="{A84A0456-F2F6-4B68-A7CE-863D92655E61}"/>
    <dgm:cxn modelId="{A85FF3DF-856C-4C59-8E19-0887FA0DA308}" srcId="{A265FA9C-3F31-4381-A9E8-178032E1F381}" destId="{4C1B52BD-2A56-467E-AEC4-AB24961BEEAA}" srcOrd="1" destOrd="0" parTransId="{A9663214-A082-46D6-9E32-CFC2BD8F8DF7}" sibTransId="{C7F36515-8C43-493D-8407-CE569A2B5702}"/>
    <dgm:cxn modelId="{02E65CA1-9DF4-4336-B944-BD211D4BE499}" type="presOf" srcId="{5E929EB6-721B-4CF5-90BA-D418E3BC17BC}" destId="{799D1E49-1004-47D5-96DC-D5E2542D595E}" srcOrd="0" destOrd="0" presId="urn:microsoft.com/office/officeart/2005/8/layout/vList5"/>
    <dgm:cxn modelId="{5684443D-DF7B-44C2-9D06-2D00E62785A7}" type="presOf" srcId="{4C1B52BD-2A56-467E-AEC4-AB24961BEEAA}" destId="{2A4E49D0-8891-45F7-A0FC-A9209D503CFF}" srcOrd="0" destOrd="1" presId="urn:microsoft.com/office/officeart/2005/8/layout/vList5"/>
    <dgm:cxn modelId="{6C0419EB-9846-4CBD-AE0B-CF0711260422}" type="presOf" srcId="{A265FA9C-3F31-4381-A9E8-178032E1F381}" destId="{84E4C291-5AB0-4F56-8630-1030BCB09903}" srcOrd="0" destOrd="0" presId="urn:microsoft.com/office/officeart/2005/8/layout/vList5"/>
    <dgm:cxn modelId="{E57EDF59-CB2C-48FB-A5B4-265EBAD82133}" type="presOf" srcId="{29EE4CAA-E2DE-4AFF-829B-99D30FF33B4D}" destId="{F0011451-1331-4DD7-8D4C-DA8D40BCEDAF}" srcOrd="0" destOrd="1" presId="urn:microsoft.com/office/officeart/2005/8/layout/vList5"/>
    <dgm:cxn modelId="{7F21A9E6-9D89-4CF8-BF80-6AF40001117E}" srcId="{8C2DB87D-5549-46D3-AD1C-532DE7C92D5F}" destId="{3810CF3F-87F2-445A-AB83-4862A93879A0}" srcOrd="0" destOrd="0" parTransId="{4CA9ADD2-30A4-417F-A618-7FAA7A4F0522}" sibTransId="{2C838E8A-8729-4F36-BE7B-9194A45F878F}"/>
    <dgm:cxn modelId="{85AC755C-9B40-4036-9153-3829913A0926}" srcId="{A265FA9C-3F31-4381-A9E8-178032E1F381}" destId="{92D711B8-F8F4-401E-91A9-1BF552D67143}" srcOrd="0" destOrd="0" parTransId="{F854B2CD-6FAD-4B3D-8709-7244C6E5F40F}" sibTransId="{EF9A6B77-31E5-452C-83EE-409C2DA14A58}"/>
    <dgm:cxn modelId="{EDAE3EA1-431C-4DB3-8B45-25D386B2AEA0}" srcId="{8C2DB87D-5549-46D3-AD1C-532DE7C92D5F}" destId="{29EE4CAA-E2DE-4AFF-829B-99D30FF33B4D}" srcOrd="1" destOrd="0" parTransId="{791114ED-2803-450D-94EE-14AE61E20D83}" sibTransId="{76CA85AA-F70C-420A-9BEF-311C6CF3DF8F}"/>
    <dgm:cxn modelId="{5E72B93F-29E4-4501-A78A-48EF2C74CC9A}" type="presOf" srcId="{1CC1EA5E-E790-456C-A85B-66DD6B144F97}" destId="{E20D8490-15CF-4399-BB38-29D8A2E441A0}" srcOrd="0" destOrd="0" presId="urn:microsoft.com/office/officeart/2005/8/layout/vList5"/>
    <dgm:cxn modelId="{76F46C3D-EDEB-4718-AED3-73ADE5305045}" type="presParOf" srcId="{0532F533-2485-479E-9B4B-CB53B270990F}" destId="{F6283822-BF7E-415C-8ACF-97DF646BBA37}" srcOrd="0" destOrd="0" presId="urn:microsoft.com/office/officeart/2005/8/layout/vList5"/>
    <dgm:cxn modelId="{2631C6EA-2B8D-469E-8AD0-939541DDFEFB}" type="presParOf" srcId="{F6283822-BF7E-415C-8ACF-97DF646BBA37}" destId="{84E4C291-5AB0-4F56-8630-1030BCB09903}" srcOrd="0" destOrd="0" presId="urn:microsoft.com/office/officeart/2005/8/layout/vList5"/>
    <dgm:cxn modelId="{0CDEAC8A-A11A-4FB3-83FE-9074E463ECD1}" type="presParOf" srcId="{F6283822-BF7E-415C-8ACF-97DF646BBA37}" destId="{2A4E49D0-8891-45F7-A0FC-A9209D503CFF}" srcOrd="1" destOrd="0" presId="urn:microsoft.com/office/officeart/2005/8/layout/vList5"/>
    <dgm:cxn modelId="{77555CF9-F9DA-4BBB-83B3-5F3C1C611504}" type="presParOf" srcId="{0532F533-2485-479E-9B4B-CB53B270990F}" destId="{C53FF2E6-A4CC-442E-BE74-81992F1B9380}" srcOrd="1" destOrd="0" presId="urn:microsoft.com/office/officeart/2005/8/layout/vList5"/>
    <dgm:cxn modelId="{2F79CA5B-5566-4BAF-9453-C7B34BBCAF98}" type="presParOf" srcId="{0532F533-2485-479E-9B4B-CB53B270990F}" destId="{3EB80350-3C54-483E-88C0-18809A98160C}" srcOrd="2" destOrd="0" presId="urn:microsoft.com/office/officeart/2005/8/layout/vList5"/>
    <dgm:cxn modelId="{D947CC45-23FE-4EB7-89CE-04C290876809}" type="presParOf" srcId="{3EB80350-3C54-483E-88C0-18809A98160C}" destId="{799D1E49-1004-47D5-96DC-D5E2542D595E}" srcOrd="0" destOrd="0" presId="urn:microsoft.com/office/officeart/2005/8/layout/vList5"/>
    <dgm:cxn modelId="{B391AB17-78F2-4A6D-8AFD-06D1507B8F9C}" type="presParOf" srcId="{3EB80350-3C54-483E-88C0-18809A98160C}" destId="{E20D8490-15CF-4399-BB38-29D8A2E441A0}" srcOrd="1" destOrd="0" presId="urn:microsoft.com/office/officeart/2005/8/layout/vList5"/>
    <dgm:cxn modelId="{13CBE84C-DF5E-459F-B1BB-0F985EBFC138}" type="presParOf" srcId="{0532F533-2485-479E-9B4B-CB53B270990F}" destId="{005DF886-4596-471B-9E0F-B3B9F1930603}" srcOrd="3" destOrd="0" presId="urn:microsoft.com/office/officeart/2005/8/layout/vList5"/>
    <dgm:cxn modelId="{E9D579D3-7A8E-49E1-A54C-9F104E2568EB}" type="presParOf" srcId="{0532F533-2485-479E-9B4B-CB53B270990F}" destId="{1BAE2B03-3865-4162-89C3-43A111188A38}" srcOrd="4" destOrd="0" presId="urn:microsoft.com/office/officeart/2005/8/layout/vList5"/>
    <dgm:cxn modelId="{A887E8C3-31EB-4EA3-A555-4D7BBE8D7EF7}" type="presParOf" srcId="{1BAE2B03-3865-4162-89C3-43A111188A38}" destId="{D5D00B30-C626-4D1B-8CAA-1AEC5BE456F8}" srcOrd="0" destOrd="0" presId="urn:microsoft.com/office/officeart/2005/8/layout/vList5"/>
    <dgm:cxn modelId="{F82F5079-854D-4D42-8B40-01528BA0E152}" type="presParOf" srcId="{1BAE2B03-3865-4162-89C3-43A111188A38}" destId="{F0011451-1331-4DD7-8D4C-DA8D40BCED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E0675BF5-6A30-463F-BCCC-7325BA213CB0}">
      <dgm:prSet custT="1"/>
      <dgm:spPr/>
      <dgm:t>
        <a:bodyPr/>
        <a:lstStyle/>
        <a:p>
          <a:pPr rtl="0"/>
          <a:r>
            <a:rPr lang="fr-BE" sz="3600" dirty="0" smtClean="0"/>
            <a:t>Uitdagingen</a:t>
          </a:r>
          <a:endParaRPr lang="nl-BE" sz="36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t>Veiligheid</a:t>
          </a:r>
          <a:endParaRPr lang="nl-BE"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9634512C-E61C-47E9-8316-17039CBEE0C6}">
      <dgm:prSet custT="1"/>
      <dgm:spPr/>
      <dgm:t>
        <a:bodyPr/>
        <a:lstStyle/>
        <a:p>
          <a:pPr rtl="0"/>
          <a:r>
            <a:rPr lang="fr-BE" sz="3600" dirty="0" smtClean="0"/>
            <a:t>Opportuniteiten</a:t>
          </a:r>
          <a:endParaRPr lang="nl-BE" sz="3600" dirty="0"/>
        </a:p>
      </dgm:t>
    </dgm:pt>
    <dgm:pt modelId="{DAAC38F8-0281-4002-937D-324721893B14}" type="parTrans" cxnId="{05D0C5BD-7CFC-4CC6-81C4-76ADEDA1112F}">
      <dgm:prSet/>
      <dgm:spPr/>
      <dgm:t>
        <a:bodyPr/>
        <a:lstStyle/>
        <a:p>
          <a:endParaRPr lang="en-US"/>
        </a:p>
      </dgm:t>
    </dgm:pt>
    <dgm:pt modelId="{2112AD8B-D139-4C08-B0B5-A9CFA5A9EC2B}" type="sibTrans" cxnId="{05D0C5BD-7CFC-4CC6-81C4-76ADEDA1112F}">
      <dgm:prSet/>
      <dgm:spPr/>
      <dgm:t>
        <a:bodyPr/>
        <a:lstStyle/>
        <a:p>
          <a:endParaRPr lang="en-US"/>
        </a:p>
      </dgm:t>
    </dgm:pt>
    <dgm:pt modelId="{ADEC2C73-3E26-4EE0-ABF8-609EE10494D8}">
      <dgm:prSet/>
      <dgm:spPr/>
      <dgm:t>
        <a:bodyPr/>
        <a:lstStyle/>
        <a:p>
          <a:pPr rtl="0"/>
          <a:r>
            <a:rPr dirty="0" err="1"/>
            <a:t>Flexibiliteit</a:t>
          </a:r>
          <a:endParaRPr lang="nl-BE" b="1" dirty="0"/>
        </a:p>
      </dgm:t>
    </dgm:pt>
    <dgm:pt modelId="{2063D6DF-92FB-4336-A118-519FE498DEE9}" type="parTrans" cxnId="{3C749E42-8BC2-4450-A07A-BF570F9C81CE}">
      <dgm:prSet/>
      <dgm:spPr/>
      <dgm:t>
        <a:bodyPr/>
        <a:lstStyle/>
        <a:p>
          <a:endParaRPr lang="en-US"/>
        </a:p>
      </dgm:t>
    </dgm:pt>
    <dgm:pt modelId="{81AFA94A-D6B5-4773-9356-912C1EE5DAFF}" type="sibTrans" cxnId="{3C749E42-8BC2-4450-A07A-BF570F9C81CE}">
      <dgm:prSet/>
      <dgm:spPr/>
      <dgm:t>
        <a:bodyPr/>
        <a:lstStyle/>
        <a:p>
          <a:endParaRPr lang="en-US"/>
        </a:p>
      </dgm:t>
    </dgm:pt>
    <dgm:pt modelId="{32A969B1-1F84-48C7-8423-8D352327BF04}">
      <dgm:prSet/>
      <dgm:spPr/>
      <dgm:t>
        <a:bodyPr/>
        <a:lstStyle/>
        <a:p>
          <a:r>
            <a:t>Kwaliteit</a:t>
          </a:r>
        </a:p>
      </dgm:t>
    </dgm:pt>
    <dgm:pt modelId="{D0172E33-3F46-4ED6-AB75-95D902FD48D2}" type="parTrans" cxnId="{020162CD-EBEC-4DAA-94C8-63388DCDDF67}">
      <dgm:prSet/>
      <dgm:spPr/>
      <dgm:t>
        <a:bodyPr/>
        <a:lstStyle/>
        <a:p>
          <a:endParaRPr lang="en-GB"/>
        </a:p>
      </dgm:t>
    </dgm:pt>
    <dgm:pt modelId="{1EA2AEF5-5FED-404F-8E3A-16E361AC7B78}" type="sibTrans" cxnId="{020162CD-EBEC-4DAA-94C8-63388DCDDF67}">
      <dgm:prSet/>
      <dgm:spPr/>
      <dgm:t>
        <a:bodyPr/>
        <a:lstStyle/>
        <a:p>
          <a:endParaRPr lang="en-GB"/>
        </a:p>
      </dgm:t>
    </dgm:pt>
    <dgm:pt modelId="{F7B8BE3E-EC52-433F-8932-8278C3E01037}">
      <dgm:prSet/>
      <dgm:spPr/>
      <dgm:t>
        <a:bodyPr/>
        <a:lstStyle/>
        <a:p>
          <a:r>
            <a:rPr dirty="0" err="1"/>
            <a:t>Schaalvoordeel</a:t>
          </a:r>
          <a:endParaRPr dirty="0"/>
        </a:p>
      </dgm:t>
    </dgm:pt>
    <dgm:pt modelId="{4A04AD3D-6025-4001-835D-75272DF9BC01}" type="parTrans" cxnId="{BB8E1F94-F206-47F1-9E99-23BAA41F8509}">
      <dgm:prSet/>
      <dgm:spPr/>
      <dgm:t>
        <a:bodyPr/>
        <a:lstStyle/>
        <a:p>
          <a:endParaRPr lang="en-GB"/>
        </a:p>
      </dgm:t>
    </dgm:pt>
    <dgm:pt modelId="{EA58653D-F053-44CC-99E9-ABA6AC9D69A3}" type="sibTrans" cxnId="{BB8E1F94-F206-47F1-9E99-23BAA41F8509}">
      <dgm:prSet/>
      <dgm:spPr/>
      <dgm:t>
        <a:bodyPr/>
        <a:lstStyle/>
        <a:p>
          <a:endParaRPr lang="en-GB"/>
        </a:p>
      </dgm:t>
    </dgm:pt>
    <dgm:pt modelId="{EB25E094-9C4C-4BCC-9A30-5E398003B320}">
      <dgm:prSet/>
      <dgm:spPr/>
      <dgm:t>
        <a:bodyPr/>
        <a:lstStyle/>
        <a:p>
          <a:r>
            <a:t>Self-service</a:t>
          </a:r>
          <a:endParaRPr lang="nl-BE" dirty="0" smtClean="0"/>
        </a:p>
      </dgm:t>
    </dgm:pt>
    <dgm:pt modelId="{0A09CA47-7793-4201-A41A-929E9FB5A0DB}" type="parTrans" cxnId="{4E9E4C42-A850-48F4-8DCC-55EBAF0BEE8C}">
      <dgm:prSet/>
      <dgm:spPr/>
      <dgm:t>
        <a:bodyPr/>
        <a:lstStyle/>
        <a:p>
          <a:endParaRPr lang="en-GB"/>
        </a:p>
      </dgm:t>
    </dgm:pt>
    <dgm:pt modelId="{DBDF2901-2517-46FA-8717-0652BAE770EF}" type="sibTrans" cxnId="{4E9E4C42-A850-48F4-8DCC-55EBAF0BEE8C}">
      <dgm:prSet/>
      <dgm:spPr/>
      <dgm:t>
        <a:bodyPr/>
        <a:lstStyle/>
        <a:p>
          <a:endParaRPr lang="en-GB"/>
        </a:p>
      </dgm:t>
    </dgm:pt>
    <dgm:pt modelId="{8D5D99A5-F19B-49D4-8590-91CE5ECFFFC2}">
      <dgm:prSet/>
      <dgm:spPr/>
      <dgm:t>
        <a:bodyPr/>
        <a:lstStyle/>
        <a:p>
          <a:r>
            <a:rPr dirty="0" err="1"/>
            <a:t>Samenwerking</a:t>
          </a:r>
          <a:endParaRPr lang="nl-BE" dirty="0"/>
        </a:p>
      </dgm:t>
    </dgm:pt>
    <dgm:pt modelId="{1B456A15-A31F-44F0-A81B-3DEC063B81D4}" type="parTrans" cxnId="{A2CA01D8-D87F-472C-9586-0C00454CF4E1}">
      <dgm:prSet/>
      <dgm:spPr/>
      <dgm:t>
        <a:bodyPr/>
        <a:lstStyle/>
        <a:p>
          <a:endParaRPr lang="en-GB"/>
        </a:p>
      </dgm:t>
    </dgm:pt>
    <dgm:pt modelId="{6B932A0E-9D74-441D-A19C-D973B185DF85}" type="sibTrans" cxnId="{A2CA01D8-D87F-472C-9586-0C00454CF4E1}">
      <dgm:prSet/>
      <dgm:spPr/>
      <dgm:t>
        <a:bodyPr/>
        <a:lstStyle/>
        <a:p>
          <a:endParaRPr lang="en-GB"/>
        </a:p>
      </dgm:t>
    </dgm:pt>
    <dgm:pt modelId="{292F29B3-4064-4D5E-9237-16A687B3BCCC}">
      <dgm:prSet/>
      <dgm:spPr/>
      <dgm:t>
        <a:bodyPr/>
        <a:lstStyle/>
        <a:p>
          <a:r>
            <a:rPr dirty="0" err="1"/>
            <a:t>Kostenbeheersing</a:t>
          </a:r>
          <a:endParaRPr dirty="0"/>
        </a:p>
      </dgm:t>
    </dgm:pt>
    <dgm:pt modelId="{01599353-3359-469C-B97D-03521C61CF4B}" type="parTrans" cxnId="{C0442B50-C078-4E08-9806-C7A2AB1F3A54}">
      <dgm:prSet/>
      <dgm:spPr/>
      <dgm:t>
        <a:bodyPr/>
        <a:lstStyle/>
        <a:p>
          <a:endParaRPr lang="en-GB"/>
        </a:p>
      </dgm:t>
    </dgm:pt>
    <dgm:pt modelId="{EA1AA80D-D284-44FB-847E-084FDD17FD8B}" type="sibTrans" cxnId="{C0442B50-C078-4E08-9806-C7A2AB1F3A54}">
      <dgm:prSet/>
      <dgm:spPr/>
      <dgm:t>
        <a:bodyPr/>
        <a:lstStyle/>
        <a:p>
          <a:endParaRPr lang="en-GB"/>
        </a:p>
      </dgm:t>
    </dgm:pt>
    <dgm:pt modelId="{CC7299B2-00E7-43E0-A481-9C3CFBA49986}">
      <dgm:prSet/>
      <dgm:spPr/>
      <dgm:t>
        <a:bodyPr/>
        <a:lstStyle/>
        <a:p>
          <a:r>
            <a:t>Vertrouwelijkheid</a:t>
          </a:r>
        </a:p>
      </dgm:t>
    </dgm:pt>
    <dgm:pt modelId="{ED4F5C25-A6D2-440D-AC1C-436338EAA9F4}" type="parTrans" cxnId="{243C162F-3ADA-4716-95BE-52DA4D24B72F}">
      <dgm:prSet/>
      <dgm:spPr/>
      <dgm:t>
        <a:bodyPr/>
        <a:lstStyle/>
        <a:p>
          <a:endParaRPr lang="en-GB"/>
        </a:p>
      </dgm:t>
    </dgm:pt>
    <dgm:pt modelId="{BA7077CF-0888-4328-B33C-231D2F8FEFC0}" type="sibTrans" cxnId="{243C162F-3ADA-4716-95BE-52DA4D24B72F}">
      <dgm:prSet/>
      <dgm:spPr/>
      <dgm:t>
        <a:bodyPr/>
        <a:lstStyle/>
        <a:p>
          <a:endParaRPr lang="en-GB"/>
        </a:p>
      </dgm:t>
    </dgm:pt>
    <dgm:pt modelId="{4BE8089C-AC18-465F-84F3-8EC2E87E75EE}">
      <dgm:prSet/>
      <dgm:spPr/>
      <dgm:t>
        <a:bodyPr/>
        <a:lstStyle/>
        <a:p>
          <a:r>
            <a:t>Continuïteit</a:t>
          </a:r>
          <a:endParaRPr lang="nl-BE" dirty="0"/>
        </a:p>
      </dgm:t>
    </dgm:pt>
    <dgm:pt modelId="{DD3A12E5-EC70-4D68-8BEF-E0A835A07028}" type="parTrans" cxnId="{EC914EAA-75F9-4C97-B4EA-0D312B7ED137}">
      <dgm:prSet/>
      <dgm:spPr/>
      <dgm:t>
        <a:bodyPr/>
        <a:lstStyle/>
        <a:p>
          <a:endParaRPr lang="en-GB"/>
        </a:p>
      </dgm:t>
    </dgm:pt>
    <dgm:pt modelId="{3177DAC6-4532-4A36-87D3-E263ECE016BF}" type="sibTrans" cxnId="{EC914EAA-75F9-4C97-B4EA-0D312B7ED137}">
      <dgm:prSet/>
      <dgm:spPr/>
      <dgm:t>
        <a:bodyPr/>
        <a:lstStyle/>
        <a:p>
          <a:endParaRPr lang="en-GB"/>
        </a:p>
      </dgm:t>
    </dgm:pt>
    <dgm:pt modelId="{A442147E-3FB5-406E-AD79-F4CEFEEF172C}">
      <dgm:prSet/>
      <dgm:spPr/>
      <dgm:t>
        <a:bodyPr/>
        <a:lstStyle/>
        <a:p>
          <a:r>
            <a:t>Kennis</a:t>
          </a:r>
        </a:p>
      </dgm:t>
    </dgm:pt>
    <dgm:pt modelId="{92DA622A-E776-4F6E-AEB6-4F7298B8FD33}" type="parTrans" cxnId="{3FF03A07-A8C6-4560-93E2-139BD1D128B7}">
      <dgm:prSet/>
      <dgm:spPr/>
      <dgm:t>
        <a:bodyPr/>
        <a:lstStyle/>
        <a:p>
          <a:endParaRPr lang="en-GB"/>
        </a:p>
      </dgm:t>
    </dgm:pt>
    <dgm:pt modelId="{D16689F3-4C48-44D0-BB2E-21218478189D}" type="sibTrans" cxnId="{3FF03A07-A8C6-4560-93E2-139BD1D128B7}">
      <dgm:prSet/>
      <dgm:spPr/>
      <dgm:t>
        <a:bodyPr/>
        <a:lstStyle/>
        <a:p>
          <a:endParaRPr lang="en-GB"/>
        </a:p>
      </dgm:t>
    </dgm:pt>
    <dgm:pt modelId="{7F94B6EE-E940-4BF8-9FCD-86835691750D}">
      <dgm:prSet/>
      <dgm:spPr/>
      <dgm:t>
        <a:bodyPr/>
        <a:lstStyle/>
        <a:p>
          <a:r>
            <a:t>Strategische controle  </a:t>
          </a:r>
          <a:endParaRPr lang="nl-BE" dirty="0"/>
        </a:p>
      </dgm:t>
    </dgm:pt>
    <dgm:pt modelId="{BC7966F2-AA5D-43F4-9127-040396FE6BA4}" type="parTrans" cxnId="{5A763549-9B30-4BCF-B93B-00D91A8603B8}">
      <dgm:prSet/>
      <dgm:spPr/>
      <dgm:t>
        <a:bodyPr/>
        <a:lstStyle/>
        <a:p>
          <a:endParaRPr lang="en-GB"/>
        </a:p>
      </dgm:t>
    </dgm:pt>
    <dgm:pt modelId="{2E176003-D09F-4246-8197-28944C872C5B}" type="sibTrans" cxnId="{5A763549-9B30-4BCF-B93B-00D91A8603B8}">
      <dgm:prSet/>
      <dgm:spPr/>
      <dgm:t>
        <a:bodyPr/>
        <a:lstStyle/>
        <a:p>
          <a:endParaRPr lang="en-GB"/>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LinFactX="-14806" custLinFactNeighborX="-100000" custLinFactNeighborY="-315">
        <dgm:presLayoutVars>
          <dgm:bulletEnabled val="1"/>
        </dgm:presLayoutVars>
      </dgm:prSet>
      <dgm:spPr/>
      <dgm:t>
        <a:bodyPr/>
        <a:lstStyle/>
        <a:p>
          <a:endParaRPr lang="fr-BE"/>
        </a:p>
      </dgm:t>
    </dgm:pt>
  </dgm:ptLst>
  <dgm:cxnLst>
    <dgm:cxn modelId="{831F47C3-1866-4A88-ACB0-70DD60A4F31D}" type="presOf" srcId="{7F94B6EE-E940-4BF8-9FCD-86835691750D}" destId="{C07D37A6-CB37-4202-957D-F7DC1E6B4179}" srcOrd="0" destOrd="4" presId="urn:microsoft.com/office/officeart/2005/8/layout/hList1"/>
    <dgm:cxn modelId="{2F2F26E2-5736-4E55-A7E7-B2F1CD397A69}" type="presOf" srcId="{8D5D99A5-F19B-49D4-8590-91CE5ECFFFC2}" destId="{E9700F79-E3C7-4DDC-921A-EAB47CBD965F}" srcOrd="0" destOrd="4" presId="urn:microsoft.com/office/officeart/2005/8/layout/hList1"/>
    <dgm:cxn modelId="{80871F92-9578-404C-8F9E-22E59124CE50}" type="presOf" srcId="{4BE8089C-AC18-465F-84F3-8EC2E87E75EE}" destId="{C07D37A6-CB37-4202-957D-F7DC1E6B4179}" srcOrd="0" destOrd="2" presId="urn:microsoft.com/office/officeart/2005/8/layout/hList1"/>
    <dgm:cxn modelId="{05D0C5BD-7CFC-4CC6-81C4-76ADEDA1112F}" srcId="{AB8A3637-3684-44E5-9A10-5F4B5C36144B}" destId="{9634512C-E61C-47E9-8316-17039CBEE0C6}" srcOrd="1" destOrd="0" parTransId="{DAAC38F8-0281-4002-937D-324721893B14}" sibTransId="{2112AD8B-D139-4C08-B0B5-A9CFA5A9EC2B}"/>
    <dgm:cxn modelId="{C0442B50-C078-4E08-9806-C7A2AB1F3A54}" srcId="{9634512C-E61C-47E9-8316-17039CBEE0C6}" destId="{292F29B3-4064-4D5E-9237-16A687B3BCCC}" srcOrd="5" destOrd="0" parTransId="{01599353-3359-469C-B97D-03521C61CF4B}" sibTransId="{EA1AA80D-D284-44FB-847E-084FDD17FD8B}"/>
    <dgm:cxn modelId="{020162CD-EBEC-4DAA-94C8-63388DCDDF67}" srcId="{9634512C-E61C-47E9-8316-17039CBEE0C6}" destId="{32A969B1-1F84-48C7-8423-8D352327BF04}" srcOrd="1" destOrd="0" parTransId="{D0172E33-3F46-4ED6-AB75-95D902FD48D2}" sibTransId="{1EA2AEF5-5FED-404F-8E3A-16E361AC7B78}"/>
    <dgm:cxn modelId="{A2CA01D8-D87F-472C-9586-0C00454CF4E1}" srcId="{9634512C-E61C-47E9-8316-17039CBEE0C6}" destId="{8D5D99A5-F19B-49D4-8590-91CE5ECFFFC2}" srcOrd="4" destOrd="0" parTransId="{1B456A15-A31F-44F0-A81B-3DEC063B81D4}" sibTransId="{6B932A0E-9D74-441D-A19C-D973B185DF85}"/>
    <dgm:cxn modelId="{784CBB87-4229-4EED-8443-0F500E2F31C6}" type="presOf" srcId="{F7B8BE3E-EC52-433F-8932-8278C3E01037}" destId="{E9700F79-E3C7-4DDC-921A-EAB47CBD965F}" srcOrd="0" destOrd="2" presId="urn:microsoft.com/office/officeart/2005/8/layout/hList1"/>
    <dgm:cxn modelId="{BB8E1F94-F206-47F1-9E99-23BAA41F8509}" srcId="{9634512C-E61C-47E9-8316-17039CBEE0C6}" destId="{F7B8BE3E-EC52-433F-8932-8278C3E01037}" srcOrd="2" destOrd="0" parTransId="{4A04AD3D-6025-4001-835D-75272DF9BC01}" sibTransId="{EA58653D-F053-44CC-99E9-ABA6AC9D69A3}"/>
    <dgm:cxn modelId="{3C749E42-8BC2-4450-A07A-BF570F9C81CE}" srcId="{9634512C-E61C-47E9-8316-17039CBEE0C6}" destId="{ADEC2C73-3E26-4EE0-ABF8-609EE10494D8}" srcOrd="0" destOrd="0" parTransId="{2063D6DF-92FB-4336-A118-519FE498DEE9}" sibTransId="{81AFA94A-D6B5-4773-9356-912C1EE5DAFF}"/>
    <dgm:cxn modelId="{EC914EAA-75F9-4C97-B4EA-0D312B7ED137}" srcId="{E0675BF5-6A30-463F-BCCC-7325BA213CB0}" destId="{4BE8089C-AC18-465F-84F3-8EC2E87E75EE}" srcOrd="2" destOrd="0" parTransId="{DD3A12E5-EC70-4D68-8BEF-E0A835A07028}" sibTransId="{3177DAC6-4532-4A36-87D3-E263ECE016BF}"/>
    <dgm:cxn modelId="{9D17A848-6506-470F-95D7-2FC81AF4E6F0}" type="presOf" srcId="{E0675BF5-6A30-463F-BCCC-7325BA213CB0}" destId="{C17315EE-2492-4F67-BC27-8FA2B2624ACB}" srcOrd="0" destOrd="0" presId="urn:microsoft.com/office/officeart/2005/8/layout/hList1"/>
    <dgm:cxn modelId="{3FF03A07-A8C6-4560-93E2-139BD1D128B7}" srcId="{E0675BF5-6A30-463F-BCCC-7325BA213CB0}" destId="{A442147E-3FB5-406E-AD79-F4CEFEEF172C}" srcOrd="3" destOrd="0" parTransId="{92DA622A-E776-4F6E-AEB6-4F7298B8FD33}" sibTransId="{D16689F3-4C48-44D0-BB2E-21218478189D}"/>
    <dgm:cxn modelId="{5470E488-F8AA-478C-8C53-2207E2ED1E69}" type="presOf" srcId="{292F29B3-4064-4D5E-9237-16A687B3BCCC}" destId="{E9700F79-E3C7-4DDC-921A-EAB47CBD965F}" srcOrd="0" destOrd="5" presId="urn:microsoft.com/office/officeart/2005/8/layout/hList1"/>
    <dgm:cxn modelId="{5F36DACB-CDB9-4664-880E-ED806FA3C25A}" srcId="{AB8A3637-3684-44E5-9A10-5F4B5C36144B}" destId="{E0675BF5-6A30-463F-BCCC-7325BA213CB0}" srcOrd="0" destOrd="0" parTransId="{9F98DFF4-3924-4895-A6DB-5392D59636BC}" sibTransId="{C196FDB1-7434-4BC8-8564-16B2F402BF78}"/>
    <dgm:cxn modelId="{41E5995A-7341-4E00-90AD-97D3370FF523}" type="presOf" srcId="{AB8A3637-3684-44E5-9A10-5F4B5C36144B}" destId="{2B73E981-B842-4BEA-A2C0-509F6D978567}" srcOrd="0" destOrd="0" presId="urn:microsoft.com/office/officeart/2005/8/layout/hList1"/>
    <dgm:cxn modelId="{708F0BBA-6C9D-4724-BE54-2FB303615D04}" type="presOf" srcId="{A442147E-3FB5-406E-AD79-F4CEFEEF172C}" destId="{C07D37A6-CB37-4202-957D-F7DC1E6B4179}" srcOrd="0" destOrd="3" presId="urn:microsoft.com/office/officeart/2005/8/layout/hList1"/>
    <dgm:cxn modelId="{243C162F-3ADA-4716-95BE-52DA4D24B72F}" srcId="{E0675BF5-6A30-463F-BCCC-7325BA213CB0}" destId="{CC7299B2-00E7-43E0-A481-9C3CFBA49986}" srcOrd="1" destOrd="0" parTransId="{ED4F5C25-A6D2-440D-AC1C-436338EAA9F4}" sibTransId="{BA7077CF-0888-4328-B33C-231D2F8FEFC0}"/>
    <dgm:cxn modelId="{E06AB08C-B852-45A0-BD72-6A65970C4BF8}" type="presOf" srcId="{CC7299B2-00E7-43E0-A481-9C3CFBA49986}" destId="{C07D37A6-CB37-4202-957D-F7DC1E6B4179}" srcOrd="0" destOrd="1" presId="urn:microsoft.com/office/officeart/2005/8/layout/hList1"/>
    <dgm:cxn modelId="{6EF7E0E2-97C2-417E-B762-C33B8F0CDCB8}" type="presOf" srcId="{9634512C-E61C-47E9-8316-17039CBEE0C6}" destId="{41006EA0-1C35-4ADD-BA65-5F5F80C2EF6E}" srcOrd="0" destOrd="0" presId="urn:microsoft.com/office/officeart/2005/8/layout/hList1"/>
    <dgm:cxn modelId="{0AF24433-F009-47AB-9F19-EF746A8E9794}" type="presOf" srcId="{EB25E094-9C4C-4BCC-9A30-5E398003B320}" destId="{E9700F79-E3C7-4DDC-921A-EAB47CBD965F}" srcOrd="0" destOrd="3" presId="urn:microsoft.com/office/officeart/2005/8/layout/hList1"/>
    <dgm:cxn modelId="{CDC79735-8753-4219-8227-F68DD6C58097}" type="presOf" srcId="{ADEC2C73-3E26-4EE0-ABF8-609EE10494D8}" destId="{E9700F79-E3C7-4DDC-921A-EAB47CBD965F}" srcOrd="0" destOrd="0" presId="urn:microsoft.com/office/officeart/2005/8/layout/hList1"/>
    <dgm:cxn modelId="{5A763549-9B30-4BCF-B93B-00D91A8603B8}" srcId="{E0675BF5-6A30-463F-BCCC-7325BA213CB0}" destId="{7F94B6EE-E940-4BF8-9FCD-86835691750D}" srcOrd="4" destOrd="0" parTransId="{BC7966F2-AA5D-43F4-9127-040396FE6BA4}" sibTransId="{2E176003-D09F-4246-8197-28944C872C5B}"/>
    <dgm:cxn modelId="{18A42AEF-CAD0-4E2E-BB22-23C3AC088BB1}" type="presOf" srcId="{32A969B1-1F84-48C7-8423-8D352327BF04}" destId="{E9700F79-E3C7-4DDC-921A-EAB47CBD965F}" srcOrd="0" destOrd="1" presId="urn:microsoft.com/office/officeart/2005/8/layout/hList1"/>
    <dgm:cxn modelId="{5EE030F7-6B42-4A7E-B784-0A4E3B893ACF}" srcId="{E0675BF5-6A30-463F-BCCC-7325BA213CB0}" destId="{9EC295CC-6447-4F8A-ACF1-9777618B0F2D}" srcOrd="0" destOrd="0" parTransId="{2E7026BF-E4D5-4D6A-B02F-E98BA808BDF2}" sibTransId="{E6E7EC79-AA2E-4735-B24A-F7F6ADD9746F}"/>
    <dgm:cxn modelId="{4E9E4C42-A850-48F4-8DCC-55EBAF0BEE8C}" srcId="{9634512C-E61C-47E9-8316-17039CBEE0C6}" destId="{EB25E094-9C4C-4BCC-9A30-5E398003B320}" srcOrd="3" destOrd="0" parTransId="{0A09CA47-7793-4201-A41A-929E9FB5A0DB}" sibTransId="{DBDF2901-2517-46FA-8717-0652BAE770EF}"/>
    <dgm:cxn modelId="{67B2AD01-CE5C-4F65-A1FD-C1D72824FF78}" type="presOf" srcId="{9EC295CC-6447-4F8A-ACF1-9777618B0F2D}" destId="{C07D37A6-CB37-4202-957D-F7DC1E6B4179}" srcOrd="0" destOrd="0" presId="urn:microsoft.com/office/officeart/2005/8/layout/hList1"/>
    <dgm:cxn modelId="{0EE043A8-9E3D-414F-9D23-3B94867146E8}" type="presParOf" srcId="{2B73E981-B842-4BEA-A2C0-509F6D978567}" destId="{13D971C7-C27A-48B1-8591-FF8061B8D539}" srcOrd="0" destOrd="0" presId="urn:microsoft.com/office/officeart/2005/8/layout/hList1"/>
    <dgm:cxn modelId="{29108879-D052-4E7B-9A3E-48803FE8A48B}" type="presParOf" srcId="{13D971C7-C27A-48B1-8591-FF8061B8D539}" destId="{C17315EE-2492-4F67-BC27-8FA2B2624ACB}" srcOrd="0" destOrd="0" presId="urn:microsoft.com/office/officeart/2005/8/layout/hList1"/>
    <dgm:cxn modelId="{ADBBDB53-45B2-42D8-A553-6C894C6557B1}" type="presParOf" srcId="{13D971C7-C27A-48B1-8591-FF8061B8D539}" destId="{C07D37A6-CB37-4202-957D-F7DC1E6B4179}" srcOrd="1" destOrd="0" presId="urn:microsoft.com/office/officeart/2005/8/layout/hList1"/>
    <dgm:cxn modelId="{81727752-D285-465D-98CC-304306C29EB8}" type="presParOf" srcId="{2B73E981-B842-4BEA-A2C0-509F6D978567}" destId="{272249B5-E59A-4069-8772-CDD68FDB595C}" srcOrd="1" destOrd="0" presId="urn:microsoft.com/office/officeart/2005/8/layout/hList1"/>
    <dgm:cxn modelId="{32B1DFC4-6819-46D6-9FD7-4351A128F75F}" type="presParOf" srcId="{2B73E981-B842-4BEA-A2C0-509F6D978567}" destId="{5F3F2DBF-108F-4FB2-91BE-020C6509EE90}" srcOrd="2" destOrd="0" presId="urn:microsoft.com/office/officeart/2005/8/layout/hList1"/>
    <dgm:cxn modelId="{1652A1D6-0DE0-415E-A5EC-A13D8FE957E8}" type="presParOf" srcId="{5F3F2DBF-108F-4FB2-91BE-020C6509EE90}" destId="{41006EA0-1C35-4ADD-BA65-5F5F80C2EF6E}" srcOrd="0" destOrd="0" presId="urn:microsoft.com/office/officeart/2005/8/layout/hList1"/>
    <dgm:cxn modelId="{905BF25D-537B-4723-854C-87FD6A8372B5}"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53378-2FA7-4F1F-A247-1D67F858DEC5}">
      <dsp:nvSpPr>
        <dsp:cNvPr id="0" name=""/>
        <dsp:cNvSpPr/>
      </dsp:nvSpPr>
      <dsp:spPr>
        <a:xfrm>
          <a:off x="2806824" y="2360"/>
          <a:ext cx="1822450"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On </a:t>
          </a:r>
          <a:r>
            <a:rPr lang="nl-BE" sz="2000" kern="1200" dirty="0" err="1" smtClean="0"/>
            <a:t>demand</a:t>
          </a:r>
          <a:r>
            <a:rPr lang="nl-BE" sz="2000" kern="1200" dirty="0" smtClean="0"/>
            <a:t> (‘as a service’)</a:t>
          </a:r>
          <a:endParaRPr lang="fr-BE" sz="2000" kern="1200" dirty="0" smtClean="0"/>
        </a:p>
      </dsp:txBody>
      <dsp:txXfrm>
        <a:off x="2860627" y="56163"/>
        <a:ext cx="1714844" cy="994556"/>
      </dsp:txXfrm>
    </dsp:sp>
    <dsp:sp modelId="{E0EA8C61-97D1-4992-9F07-AA6EAE05D2CC}">
      <dsp:nvSpPr>
        <dsp:cNvPr id="0" name=""/>
        <dsp:cNvSpPr/>
      </dsp:nvSpPr>
      <dsp:spPr>
        <a:xfrm>
          <a:off x="1515106" y="553441"/>
          <a:ext cx="4405886" cy="4405886"/>
        </a:xfrm>
        <a:custGeom>
          <a:avLst/>
          <a:gdLst/>
          <a:ahLst/>
          <a:cxnLst/>
          <a:rect l="0" t="0" r="0" b="0"/>
          <a:pathLst>
            <a:path>
              <a:moveTo>
                <a:pt x="3125065" y="202281"/>
              </a:moveTo>
              <a:arcTo wR="2202943" hR="2202943" stAng="17684724" swAng="1856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6B5FEE-A1C2-4256-B57E-FEF3020F2C0B}">
      <dsp:nvSpPr>
        <dsp:cNvPr id="0" name=""/>
        <dsp:cNvSpPr/>
      </dsp:nvSpPr>
      <dsp:spPr>
        <a:xfrm>
          <a:off x="4965356" y="1524557"/>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err="1" smtClean="0"/>
            <a:t>Broad</a:t>
          </a:r>
          <a:r>
            <a:rPr lang="nl-BE" sz="2000" kern="1200" dirty="0" smtClean="0"/>
            <a:t> </a:t>
          </a:r>
          <a:r>
            <a:rPr lang="nl-BE" sz="2000" kern="1200" dirty="0" err="1" smtClean="0"/>
            <a:t>network</a:t>
          </a:r>
          <a:r>
            <a:rPr lang="nl-BE" sz="2000" kern="1200" dirty="0" smtClean="0"/>
            <a:t> access</a:t>
          </a:r>
          <a:endParaRPr lang="fr-BE" sz="2000" kern="1200" dirty="0" smtClean="0"/>
        </a:p>
      </dsp:txBody>
      <dsp:txXfrm>
        <a:off x="5019159" y="1578360"/>
        <a:ext cx="1588028" cy="994556"/>
      </dsp:txXfrm>
    </dsp:sp>
    <dsp:sp modelId="{E7C53F34-3C33-4D93-AB68-7C16E0A75B11}">
      <dsp:nvSpPr>
        <dsp:cNvPr id="0" name=""/>
        <dsp:cNvSpPr/>
      </dsp:nvSpPr>
      <dsp:spPr>
        <a:xfrm>
          <a:off x="1515106" y="553441"/>
          <a:ext cx="4405886" cy="4405886"/>
        </a:xfrm>
        <a:custGeom>
          <a:avLst/>
          <a:gdLst/>
          <a:ahLst/>
          <a:cxnLst/>
          <a:rect l="0" t="0" r="0" b="0"/>
          <a:pathLst>
            <a:path>
              <a:moveTo>
                <a:pt x="4402852" y="2087363"/>
              </a:moveTo>
              <a:arcTo wR="2202943" hR="2202943" stAng="21419552"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9D5275-87D1-4C6B-B05C-AD1B6ECDA94A}">
      <dsp:nvSpPr>
        <dsp:cNvPr id="0" name=""/>
        <dsp:cNvSpPr/>
      </dsp:nvSpPr>
      <dsp:spPr>
        <a:xfrm>
          <a:off x="4165090" y="3987522"/>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Resource pooling</a:t>
          </a:r>
          <a:endParaRPr lang="fr-BE" sz="2000" kern="1200" dirty="0" smtClean="0"/>
        </a:p>
      </dsp:txBody>
      <dsp:txXfrm>
        <a:off x="4218893" y="4041325"/>
        <a:ext cx="1588028" cy="994556"/>
      </dsp:txXfrm>
    </dsp:sp>
    <dsp:sp modelId="{3AE14693-F1C7-402A-B722-9554EE076C2D}">
      <dsp:nvSpPr>
        <dsp:cNvPr id="0" name=""/>
        <dsp:cNvSpPr/>
      </dsp:nvSpPr>
      <dsp:spPr>
        <a:xfrm>
          <a:off x="1515106" y="553441"/>
          <a:ext cx="4405886" cy="4405886"/>
        </a:xfrm>
        <a:custGeom>
          <a:avLst/>
          <a:gdLst/>
          <a:ahLst/>
          <a:cxnLst/>
          <a:rect l="0" t="0" r="0" b="0"/>
          <a:pathLst>
            <a:path>
              <a:moveTo>
                <a:pt x="2641225" y="4361847"/>
              </a:moveTo>
              <a:arcTo wR="2202943" hR="2202943" stAng="4711456" swAng="13770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FB6E28-BF87-43CA-BFE1-7702D5123D14}">
      <dsp:nvSpPr>
        <dsp:cNvPr id="0" name=""/>
        <dsp:cNvSpPr/>
      </dsp:nvSpPr>
      <dsp:spPr>
        <a:xfrm>
          <a:off x="1575375" y="3987522"/>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err="1" smtClean="0"/>
            <a:t>Measured</a:t>
          </a:r>
          <a:r>
            <a:rPr lang="nl-BE" sz="2000" kern="1200" dirty="0" smtClean="0"/>
            <a:t> service</a:t>
          </a:r>
          <a:endParaRPr lang="nl-BE" sz="2000" kern="1200" dirty="0"/>
        </a:p>
      </dsp:txBody>
      <dsp:txXfrm>
        <a:off x="1629178" y="4041325"/>
        <a:ext cx="1588028" cy="994556"/>
      </dsp:txXfrm>
    </dsp:sp>
    <dsp:sp modelId="{35EE7F6B-F498-4C3B-9A5D-DB55B8A35C1B}">
      <dsp:nvSpPr>
        <dsp:cNvPr id="0" name=""/>
        <dsp:cNvSpPr/>
      </dsp:nvSpPr>
      <dsp:spPr>
        <a:xfrm>
          <a:off x="1515106" y="553441"/>
          <a:ext cx="4405886" cy="4405886"/>
        </a:xfrm>
        <a:custGeom>
          <a:avLst/>
          <a:gdLst/>
          <a:ahLst/>
          <a:cxnLst/>
          <a:rect l="0" t="0" r="0" b="0"/>
          <a:pathLst>
            <a:path>
              <a:moveTo>
                <a:pt x="368279" y="3422355"/>
              </a:moveTo>
              <a:arcTo wR="2202943" hR="2202943" stAng="8783395"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67074D-2A38-4E75-A603-BBB71E53D39D}">
      <dsp:nvSpPr>
        <dsp:cNvPr id="0" name=""/>
        <dsp:cNvSpPr/>
      </dsp:nvSpPr>
      <dsp:spPr>
        <a:xfrm>
          <a:off x="775109" y="1524557"/>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Rapid </a:t>
          </a:r>
          <a:r>
            <a:rPr lang="nl-BE" sz="2000" kern="1200" dirty="0" err="1" smtClean="0"/>
            <a:t>elasticity</a:t>
          </a:r>
          <a:endParaRPr lang="fr-BE" sz="2000" kern="1200" dirty="0" smtClean="0"/>
        </a:p>
      </dsp:txBody>
      <dsp:txXfrm>
        <a:off x="828912" y="1578360"/>
        <a:ext cx="1588028" cy="994556"/>
      </dsp:txXfrm>
    </dsp:sp>
    <dsp:sp modelId="{B2E27E85-C30E-4874-A475-EFC807A2BC78}">
      <dsp:nvSpPr>
        <dsp:cNvPr id="0" name=""/>
        <dsp:cNvSpPr/>
      </dsp:nvSpPr>
      <dsp:spPr>
        <a:xfrm>
          <a:off x="1515106" y="553441"/>
          <a:ext cx="4405886" cy="4405886"/>
        </a:xfrm>
        <a:custGeom>
          <a:avLst/>
          <a:gdLst/>
          <a:ahLst/>
          <a:cxnLst/>
          <a:rect l="0" t="0" r="0" b="0"/>
          <a:pathLst>
            <a:path>
              <a:moveTo>
                <a:pt x="383320" y="961197"/>
              </a:moveTo>
              <a:arcTo wR="2202943" hR="2202943" stAng="12858622" swAng="1856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49D0-8891-45F7-A0FC-A9209D503CFF}">
      <dsp:nvSpPr>
        <dsp:cNvPr id="0" name=""/>
        <dsp:cNvSpPr/>
      </dsp:nvSpPr>
      <dsp:spPr>
        <a:xfrm rot="5400000">
          <a:off x="5085676" y="-1926362"/>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Infrastructure as a Service</a:t>
          </a:r>
          <a:endParaRPr lang="fr-BE" sz="2200" kern="1200" dirty="0"/>
        </a:p>
        <a:p>
          <a:pPr marL="228600" lvl="1" indent="-228600" algn="l" defTabSz="977900">
            <a:lnSpc>
              <a:spcPct val="90000"/>
            </a:lnSpc>
            <a:spcBef>
              <a:spcPct val="0"/>
            </a:spcBef>
            <a:spcAft>
              <a:spcPct val="15000"/>
            </a:spcAft>
            <a:buChar char="••"/>
          </a:pPr>
          <a:r>
            <a:rPr lang="nl-BE" sz="2200" kern="1200" dirty="0" smtClean="0"/>
            <a:t>basis ICT infrastructuur componenten (</a:t>
          </a:r>
          <a:r>
            <a:rPr lang="nl-BE" sz="2200" kern="1200" dirty="0" err="1" smtClean="0"/>
            <a:t>bvb</a:t>
          </a:r>
          <a:r>
            <a:rPr lang="nl-BE" sz="2200" kern="1200" dirty="0" smtClean="0"/>
            <a:t>. </a:t>
          </a:r>
          <a:r>
            <a:rPr lang="nl-BE" sz="2200" kern="1200" dirty="0" err="1" smtClean="0"/>
            <a:t>Amazon</a:t>
          </a:r>
          <a:r>
            <a:rPr lang="nl-BE" sz="2200" kern="1200" dirty="0" smtClean="0"/>
            <a:t> virtual machines)</a:t>
          </a:r>
          <a:endParaRPr lang="fr-BE" sz="2200" kern="1200" dirty="0"/>
        </a:p>
      </dsp:txBody>
      <dsp:txXfrm rot="-5400000">
        <a:off x="3008021" y="209495"/>
        <a:ext cx="5289390" cy="1075877"/>
      </dsp:txXfrm>
    </dsp:sp>
    <dsp:sp modelId="{84E4C291-5AB0-4F56-8630-1030BCB09903}">
      <dsp:nvSpPr>
        <dsp:cNvPr id="0" name=""/>
        <dsp:cNvSpPr/>
      </dsp:nvSpPr>
      <dsp:spPr>
        <a:xfrm>
          <a:off x="0" y="2258"/>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smtClean="0"/>
            <a:t>IaaS</a:t>
          </a:r>
          <a:endParaRPr lang="fr-BE" sz="6500" kern="1200" dirty="0"/>
        </a:p>
      </dsp:txBody>
      <dsp:txXfrm>
        <a:off x="72753" y="75011"/>
        <a:ext cx="2862515" cy="1344846"/>
      </dsp:txXfrm>
    </dsp:sp>
    <dsp:sp modelId="{E20D8490-15CF-4399-BB38-29D8A2E441A0}">
      <dsp:nvSpPr>
        <dsp:cNvPr id="0" name=""/>
        <dsp:cNvSpPr/>
      </dsp:nvSpPr>
      <dsp:spPr>
        <a:xfrm rot="5400000">
          <a:off x="5085676" y="-361492"/>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Platform as a Service</a:t>
          </a:r>
        </a:p>
        <a:p>
          <a:pPr marL="228600" lvl="1" indent="-228600" algn="l" defTabSz="977900">
            <a:lnSpc>
              <a:spcPct val="90000"/>
            </a:lnSpc>
            <a:spcBef>
              <a:spcPct val="0"/>
            </a:spcBef>
            <a:spcAft>
              <a:spcPct val="15000"/>
            </a:spcAft>
            <a:buChar char="••"/>
          </a:pPr>
          <a:r>
            <a:rPr lang="nl-BE" sz="2200" kern="1200" dirty="0" smtClean="0"/>
            <a:t>platformen om toepassingen te bouwen </a:t>
          </a:r>
        </a:p>
      </dsp:txBody>
      <dsp:txXfrm rot="-5400000">
        <a:off x="3008021" y="1774365"/>
        <a:ext cx="5289390" cy="1075877"/>
      </dsp:txXfrm>
    </dsp:sp>
    <dsp:sp modelId="{799D1E49-1004-47D5-96DC-D5E2542D595E}">
      <dsp:nvSpPr>
        <dsp:cNvPr id="0" name=""/>
        <dsp:cNvSpPr/>
      </dsp:nvSpPr>
      <dsp:spPr>
        <a:xfrm>
          <a:off x="0" y="1567127"/>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PaaS</a:t>
          </a:r>
          <a:endParaRPr lang="nl-BE" sz="6000" kern="1200" dirty="0" smtClean="0"/>
        </a:p>
      </dsp:txBody>
      <dsp:txXfrm>
        <a:off x="72753" y="1639880"/>
        <a:ext cx="2862515" cy="1344846"/>
      </dsp:txXfrm>
    </dsp:sp>
    <dsp:sp modelId="{F0011451-1331-4DD7-8D4C-DA8D40BCEDAF}">
      <dsp:nvSpPr>
        <dsp:cNvPr id="0" name=""/>
        <dsp:cNvSpPr/>
      </dsp:nvSpPr>
      <dsp:spPr>
        <a:xfrm rot="5400000">
          <a:off x="5085676" y="1203377"/>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Software as a Service</a:t>
          </a:r>
          <a:endParaRPr lang="fr-BE" sz="2200" kern="1200" dirty="0"/>
        </a:p>
        <a:p>
          <a:pPr marL="228600" lvl="1" indent="-228600" algn="l" defTabSz="977900">
            <a:lnSpc>
              <a:spcPct val="90000"/>
            </a:lnSpc>
            <a:spcBef>
              <a:spcPct val="0"/>
            </a:spcBef>
            <a:spcAft>
              <a:spcPct val="15000"/>
            </a:spcAft>
            <a:buChar char="••"/>
          </a:pPr>
          <a:r>
            <a:rPr lang="nl-BE" sz="2200" kern="1200" dirty="0" smtClean="0"/>
            <a:t>volledige toepassingen (</a:t>
          </a:r>
          <a:r>
            <a:rPr lang="nl-BE" sz="2200" kern="1200" dirty="0" err="1" smtClean="0"/>
            <a:t>bvb</a:t>
          </a:r>
          <a:r>
            <a:rPr lang="nl-BE" sz="2200" kern="1200" dirty="0" smtClean="0"/>
            <a:t>. Office 365, Google Apps, ...)</a:t>
          </a:r>
          <a:endParaRPr lang="fr-BE" sz="2200" kern="1200" dirty="0"/>
        </a:p>
      </dsp:txBody>
      <dsp:txXfrm rot="-5400000">
        <a:off x="3008021" y="3339234"/>
        <a:ext cx="5289390" cy="1075877"/>
      </dsp:txXfrm>
    </dsp:sp>
    <dsp:sp modelId="{D5D00B30-C626-4D1B-8CAA-1AEC5BE456F8}">
      <dsp:nvSpPr>
        <dsp:cNvPr id="0" name=""/>
        <dsp:cNvSpPr/>
      </dsp:nvSpPr>
      <dsp:spPr>
        <a:xfrm>
          <a:off x="0" y="3131997"/>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SaaS</a:t>
          </a:r>
          <a:endParaRPr lang="fr-BE" sz="6000" kern="1200" dirty="0"/>
        </a:p>
      </dsp:txBody>
      <dsp:txXfrm>
        <a:off x="72753" y="3204750"/>
        <a:ext cx="2862515" cy="1344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15EE-2492-4F67-BC27-8FA2B2624ACB}">
      <dsp:nvSpPr>
        <dsp:cNvPr id="0" name=""/>
        <dsp:cNvSpPr/>
      </dsp:nvSpPr>
      <dsp:spPr>
        <a:xfrm>
          <a:off x="4384030" y="185413"/>
          <a:ext cx="3845569"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fr-BE" sz="3600" kern="1200" dirty="0" smtClean="0"/>
            <a:t>Uitdagingen</a:t>
          </a:r>
          <a:endParaRPr lang="nl-BE" sz="3600" kern="1200" dirty="0"/>
        </a:p>
      </dsp:txBody>
      <dsp:txXfrm>
        <a:off x="4384030" y="185413"/>
        <a:ext cx="3845569" cy="979200"/>
      </dsp:txXfrm>
    </dsp:sp>
    <dsp:sp modelId="{C07D37A6-CB37-4202-957D-F7DC1E6B4179}">
      <dsp:nvSpPr>
        <dsp:cNvPr id="0" name=""/>
        <dsp:cNvSpPr/>
      </dsp:nvSpPr>
      <dsp:spPr>
        <a:xfrm>
          <a:off x="4384030" y="1185220"/>
          <a:ext cx="3845569"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sz="3400" kern="1200"/>
            <a:t>Veiligheid</a:t>
          </a:r>
          <a:endParaRPr lang="nl-BE" sz="3400" kern="1200" dirty="0"/>
        </a:p>
        <a:p>
          <a:pPr marL="285750" lvl="1" indent="-285750" algn="l" defTabSz="1511300">
            <a:lnSpc>
              <a:spcPct val="90000"/>
            </a:lnSpc>
            <a:spcBef>
              <a:spcPct val="0"/>
            </a:spcBef>
            <a:spcAft>
              <a:spcPct val="15000"/>
            </a:spcAft>
            <a:buChar char="••"/>
          </a:pPr>
          <a:r>
            <a:rPr sz="3400" kern="1200"/>
            <a:t>Vertrouwelijkheid</a:t>
          </a:r>
        </a:p>
        <a:p>
          <a:pPr marL="285750" lvl="1" indent="-285750" algn="l" defTabSz="1511300">
            <a:lnSpc>
              <a:spcPct val="90000"/>
            </a:lnSpc>
            <a:spcBef>
              <a:spcPct val="0"/>
            </a:spcBef>
            <a:spcAft>
              <a:spcPct val="15000"/>
            </a:spcAft>
            <a:buChar char="••"/>
          </a:pPr>
          <a:r>
            <a:rPr sz="3400" kern="1200"/>
            <a:t>Continuïteit</a:t>
          </a:r>
          <a:endParaRPr lang="nl-BE" sz="3400" kern="1200" dirty="0"/>
        </a:p>
        <a:p>
          <a:pPr marL="285750" lvl="1" indent="-285750" algn="l" defTabSz="1511300">
            <a:lnSpc>
              <a:spcPct val="90000"/>
            </a:lnSpc>
            <a:spcBef>
              <a:spcPct val="0"/>
            </a:spcBef>
            <a:spcAft>
              <a:spcPct val="15000"/>
            </a:spcAft>
            <a:buChar char="••"/>
          </a:pPr>
          <a:r>
            <a:rPr sz="3400" kern="1200"/>
            <a:t>Kennis</a:t>
          </a:r>
        </a:p>
        <a:p>
          <a:pPr marL="285750" lvl="1" indent="-285750" algn="l" defTabSz="1511300">
            <a:lnSpc>
              <a:spcPct val="90000"/>
            </a:lnSpc>
            <a:spcBef>
              <a:spcPct val="0"/>
            </a:spcBef>
            <a:spcAft>
              <a:spcPct val="15000"/>
            </a:spcAft>
            <a:buChar char="••"/>
          </a:pPr>
          <a:r>
            <a:rPr sz="3400" kern="1200"/>
            <a:t>Strategische controle  </a:t>
          </a:r>
          <a:endParaRPr lang="nl-BE" sz="3400" kern="1200" dirty="0"/>
        </a:p>
      </dsp:txBody>
      <dsp:txXfrm>
        <a:off x="4384030" y="1185220"/>
        <a:ext cx="3845569" cy="3753615"/>
      </dsp:txXfrm>
    </dsp:sp>
    <dsp:sp modelId="{41006EA0-1C35-4ADD-BA65-5F5F80C2EF6E}">
      <dsp:nvSpPr>
        <dsp:cNvPr id="0" name=""/>
        <dsp:cNvSpPr/>
      </dsp:nvSpPr>
      <dsp:spPr>
        <a:xfrm>
          <a:off x="0" y="185413"/>
          <a:ext cx="3845569"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fr-BE" sz="3600" kern="1200" dirty="0" smtClean="0"/>
            <a:t>Opportuniteiten</a:t>
          </a:r>
          <a:endParaRPr lang="nl-BE" sz="3600" kern="1200" dirty="0"/>
        </a:p>
      </dsp:txBody>
      <dsp:txXfrm>
        <a:off x="0" y="185413"/>
        <a:ext cx="3845569" cy="979200"/>
      </dsp:txXfrm>
    </dsp:sp>
    <dsp:sp modelId="{E9700F79-E3C7-4DDC-921A-EAB47CBD965F}">
      <dsp:nvSpPr>
        <dsp:cNvPr id="0" name=""/>
        <dsp:cNvSpPr/>
      </dsp:nvSpPr>
      <dsp:spPr>
        <a:xfrm>
          <a:off x="0" y="1156843"/>
          <a:ext cx="3845569"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sz="3400" kern="1200" dirty="0" err="1"/>
            <a:t>Flexibiliteit</a:t>
          </a:r>
          <a:endParaRPr lang="nl-BE" sz="3400" b="1" kern="1200" dirty="0"/>
        </a:p>
        <a:p>
          <a:pPr marL="285750" lvl="1" indent="-285750" algn="l" defTabSz="1511300">
            <a:lnSpc>
              <a:spcPct val="90000"/>
            </a:lnSpc>
            <a:spcBef>
              <a:spcPct val="0"/>
            </a:spcBef>
            <a:spcAft>
              <a:spcPct val="15000"/>
            </a:spcAft>
            <a:buChar char="••"/>
          </a:pPr>
          <a:r>
            <a:rPr sz="3400" kern="1200"/>
            <a:t>Kwaliteit</a:t>
          </a:r>
        </a:p>
        <a:p>
          <a:pPr marL="285750" lvl="1" indent="-285750" algn="l" defTabSz="1511300">
            <a:lnSpc>
              <a:spcPct val="90000"/>
            </a:lnSpc>
            <a:spcBef>
              <a:spcPct val="0"/>
            </a:spcBef>
            <a:spcAft>
              <a:spcPct val="15000"/>
            </a:spcAft>
            <a:buChar char="••"/>
          </a:pPr>
          <a:r>
            <a:rPr sz="3400" kern="1200" dirty="0" err="1"/>
            <a:t>Schaalvoordeel</a:t>
          </a:r>
          <a:endParaRPr sz="3400" kern="1200" dirty="0"/>
        </a:p>
        <a:p>
          <a:pPr marL="285750" lvl="1" indent="-285750" algn="l" defTabSz="1511300">
            <a:lnSpc>
              <a:spcPct val="90000"/>
            </a:lnSpc>
            <a:spcBef>
              <a:spcPct val="0"/>
            </a:spcBef>
            <a:spcAft>
              <a:spcPct val="15000"/>
            </a:spcAft>
            <a:buChar char="••"/>
          </a:pPr>
          <a:r>
            <a:rPr sz="3400" kern="1200"/>
            <a:t>Self-service</a:t>
          </a:r>
          <a:endParaRPr lang="nl-BE" sz="3400" kern="1200" dirty="0" smtClean="0"/>
        </a:p>
        <a:p>
          <a:pPr marL="285750" lvl="1" indent="-285750" algn="l" defTabSz="1511300">
            <a:lnSpc>
              <a:spcPct val="90000"/>
            </a:lnSpc>
            <a:spcBef>
              <a:spcPct val="0"/>
            </a:spcBef>
            <a:spcAft>
              <a:spcPct val="15000"/>
            </a:spcAft>
            <a:buChar char="••"/>
          </a:pPr>
          <a:r>
            <a:rPr sz="3400" kern="1200" dirty="0" err="1"/>
            <a:t>Samenwerking</a:t>
          </a:r>
          <a:endParaRPr lang="nl-BE" sz="3400" kern="1200" dirty="0"/>
        </a:p>
        <a:p>
          <a:pPr marL="285750" lvl="1" indent="-285750" algn="l" defTabSz="1511300">
            <a:lnSpc>
              <a:spcPct val="90000"/>
            </a:lnSpc>
            <a:spcBef>
              <a:spcPct val="0"/>
            </a:spcBef>
            <a:spcAft>
              <a:spcPct val="15000"/>
            </a:spcAft>
            <a:buChar char="••"/>
          </a:pPr>
          <a:r>
            <a:rPr sz="3400" kern="1200" dirty="0" err="1"/>
            <a:t>Kostenbeheersing</a:t>
          </a:r>
          <a:endParaRPr sz="3400" kern="1200" dirty="0"/>
        </a:p>
      </dsp:txBody>
      <dsp:txXfrm>
        <a:off x="0" y="1156843"/>
        <a:ext cx="3845569" cy="3753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472114" y="273865"/>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472114" y="273865"/>
        <a:ext cx="2557605" cy="799251"/>
      </dsp:txXfrm>
    </dsp:sp>
    <dsp:sp modelId="{8B00EC11-24E0-4E0C-8101-DB576F31F9D2}">
      <dsp:nvSpPr>
        <dsp:cNvPr id="0" name=""/>
        <dsp:cNvSpPr/>
      </dsp:nvSpPr>
      <dsp:spPr>
        <a:xfrm>
          <a:off x="1365547" y="158418"/>
          <a:ext cx="559476" cy="8392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4306446" y="273865"/>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4306446" y="273865"/>
        <a:ext cx="2557605" cy="799251"/>
      </dsp:txXfrm>
    </dsp:sp>
    <dsp:sp modelId="{17BB8C5E-ACC5-4AEA-AC3B-15C53CC548C0}">
      <dsp:nvSpPr>
        <dsp:cNvPr id="0" name=""/>
        <dsp:cNvSpPr/>
      </dsp:nvSpPr>
      <dsp:spPr>
        <a:xfrm>
          <a:off x="4199879" y="158418"/>
          <a:ext cx="559476" cy="83921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1472114" y="1280034"/>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1472114" y="1280034"/>
        <a:ext cx="2557605" cy="799251"/>
      </dsp:txXfrm>
    </dsp:sp>
    <dsp:sp modelId="{DEDE190B-7605-44A7-B19B-482157C4ED09}">
      <dsp:nvSpPr>
        <dsp:cNvPr id="0" name=""/>
        <dsp:cNvSpPr/>
      </dsp:nvSpPr>
      <dsp:spPr>
        <a:xfrm>
          <a:off x="1365547" y="1164587"/>
          <a:ext cx="559476" cy="8392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4306446" y="1280034"/>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4306446" y="1280034"/>
        <a:ext cx="2557605" cy="799251"/>
      </dsp:txXfrm>
    </dsp:sp>
    <dsp:sp modelId="{F94043AE-FBAE-4418-8D10-10B1481C95AF}">
      <dsp:nvSpPr>
        <dsp:cNvPr id="0" name=""/>
        <dsp:cNvSpPr/>
      </dsp:nvSpPr>
      <dsp:spPr>
        <a:xfrm>
          <a:off x="4199879" y="1164587"/>
          <a:ext cx="559476" cy="83921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1472114" y="2286203"/>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1472114" y="2286203"/>
        <a:ext cx="2557605" cy="799251"/>
      </dsp:txXfrm>
    </dsp:sp>
    <dsp:sp modelId="{1D377189-38FA-44FB-9886-A25D865375A4}">
      <dsp:nvSpPr>
        <dsp:cNvPr id="0" name=""/>
        <dsp:cNvSpPr/>
      </dsp:nvSpPr>
      <dsp:spPr>
        <a:xfrm>
          <a:off x="1365547" y="2170756"/>
          <a:ext cx="559476" cy="8392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4306446" y="2286203"/>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4306446" y="2286203"/>
        <a:ext cx="2557605" cy="799251"/>
      </dsp:txXfrm>
    </dsp:sp>
    <dsp:sp modelId="{82E38FB2-A96C-4D7A-A866-6D7BE57189A0}">
      <dsp:nvSpPr>
        <dsp:cNvPr id="0" name=""/>
        <dsp:cNvSpPr/>
      </dsp:nvSpPr>
      <dsp:spPr>
        <a:xfrm>
          <a:off x="4199879" y="2170756"/>
          <a:ext cx="559476" cy="83921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472114" y="329237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472114" y="3292372"/>
        <a:ext cx="2557605" cy="799251"/>
      </dsp:txXfrm>
    </dsp:sp>
    <dsp:sp modelId="{A9E14B50-194E-4A93-B9D9-20BB56D81973}">
      <dsp:nvSpPr>
        <dsp:cNvPr id="0" name=""/>
        <dsp:cNvSpPr/>
      </dsp:nvSpPr>
      <dsp:spPr>
        <a:xfrm>
          <a:off x="1365547" y="3176925"/>
          <a:ext cx="559476" cy="83921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4306446" y="329237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4306446" y="3292372"/>
        <a:ext cx="2557605" cy="799251"/>
      </dsp:txXfrm>
    </dsp:sp>
    <dsp:sp modelId="{70C2EA1E-D7DB-4E74-806D-4590DBE781A3}">
      <dsp:nvSpPr>
        <dsp:cNvPr id="0" name=""/>
        <dsp:cNvSpPr/>
      </dsp:nvSpPr>
      <dsp:spPr>
        <a:xfrm>
          <a:off x="4199879" y="3176925"/>
          <a:ext cx="559476" cy="839214"/>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1472114" y="429854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1472114" y="4298542"/>
        <a:ext cx="2557605" cy="799251"/>
      </dsp:txXfrm>
    </dsp:sp>
    <dsp:sp modelId="{139FD9EA-3509-4D4C-98D4-BC741BA871D8}">
      <dsp:nvSpPr>
        <dsp:cNvPr id="0" name=""/>
        <dsp:cNvSpPr/>
      </dsp:nvSpPr>
      <dsp:spPr>
        <a:xfrm>
          <a:off x="1365547" y="4183094"/>
          <a:ext cx="559476" cy="83921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4306446" y="429854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4306446" y="4298542"/>
        <a:ext cx="2557605" cy="799251"/>
      </dsp:txXfrm>
    </dsp:sp>
    <dsp:sp modelId="{763F0339-AF8A-4C55-81EF-EEBFD25A8379}">
      <dsp:nvSpPr>
        <dsp:cNvPr id="0" name=""/>
        <dsp:cNvSpPr/>
      </dsp:nvSpPr>
      <dsp:spPr>
        <a:xfrm>
          <a:off x="4199879" y="4183094"/>
          <a:ext cx="559476" cy="839214"/>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20/03/2018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16</a:t>
            </a:fld>
            <a:endParaRPr lang="nl-BE" altLang="nl-BE" smtClean="0"/>
          </a:p>
        </p:txBody>
      </p:sp>
    </p:spTree>
    <p:extLst>
      <p:ext uri="{BB962C8B-B14F-4D97-AF65-F5344CB8AC3E}">
        <p14:creationId xmlns:p14="http://schemas.microsoft.com/office/powerpoint/2010/main" val="139738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49</a:t>
            </a:fld>
            <a:endParaRPr lang="en-US"/>
          </a:p>
        </p:txBody>
      </p:sp>
    </p:spTree>
    <p:extLst>
      <p:ext uri="{BB962C8B-B14F-4D97-AF65-F5344CB8AC3E}">
        <p14:creationId xmlns:p14="http://schemas.microsoft.com/office/powerpoint/2010/main" val="335992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22584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80</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80</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1613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81</a:t>
            </a:fld>
            <a:endParaRPr lang="nl-BE" altLang="en-US" smtClean="0">
              <a:latin typeface="Calibri" pitchFamily="34" charset="0"/>
            </a:endParaRPr>
          </a:p>
        </p:txBody>
      </p:sp>
    </p:spTree>
    <p:extLst>
      <p:ext uri="{BB962C8B-B14F-4D97-AF65-F5344CB8AC3E}">
        <p14:creationId xmlns:p14="http://schemas.microsoft.com/office/powerpoint/2010/main" val="281624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82</a:t>
            </a:fld>
            <a:endParaRPr lang="nl-BE"/>
          </a:p>
        </p:txBody>
      </p:sp>
    </p:spTree>
    <p:extLst>
      <p:ext uri="{BB962C8B-B14F-4D97-AF65-F5344CB8AC3E}">
        <p14:creationId xmlns:p14="http://schemas.microsoft.com/office/powerpoint/2010/main" val="423415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83</a:t>
            </a:fld>
            <a:endParaRPr lang="nl-BE"/>
          </a:p>
        </p:txBody>
      </p:sp>
    </p:spTree>
    <p:extLst>
      <p:ext uri="{BB962C8B-B14F-4D97-AF65-F5344CB8AC3E}">
        <p14:creationId xmlns:p14="http://schemas.microsoft.com/office/powerpoint/2010/main" val="1741909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954445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20/03/2018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grpSp>
        <p:nvGrpSpPr>
          <p:cNvPr id="6" name="Group 11"/>
          <p:cNvGrpSpPr>
            <a:grpSpLocks/>
          </p:cNvGrpSpPr>
          <p:nvPr userDrawn="1"/>
        </p:nvGrpSpPr>
        <p:grpSpPr bwMode="auto">
          <a:xfrm>
            <a:off x="4499992" y="3140968"/>
            <a:ext cx="4268788" cy="2800767"/>
            <a:chOff x="4406900" y="2676525"/>
            <a:chExt cx="4268788" cy="280202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frank.robben@ksz.fgov.be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https://www.frankrobben.be</a:t>
              </a:r>
              <a:endParaRPr lang="fr-BE" altLang="en-US" sz="1600" kern="1200" dirty="0" smtClean="0">
                <a:solidFill>
                  <a:schemeClr val="tx1"/>
                </a:solidFill>
                <a:latin typeface="+mj-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https://www.ehealth.fgov.be</a:t>
              </a:r>
            </a:p>
          </p:txBody>
        </p:sp>
      </p:grpSp>
    </p:spTree>
    <p:extLst>
      <p:ext uri="{BB962C8B-B14F-4D97-AF65-F5344CB8AC3E}">
        <p14:creationId xmlns:p14="http://schemas.microsoft.com/office/powerpoint/2010/main" val="304165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r>
              <a:rPr lang="fr-FR" smtClean="0"/>
              <a:t>20/03/2018</a:t>
            </a:r>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p:txBody>
          <a:bodyPr/>
          <a:lstStyle/>
          <a:p>
            <a:fld id="{CC632B3D-FA2D-4FF7-9C8B-D3D42851F458}" type="slidenum">
              <a:rPr lang="en-US" smtClean="0"/>
              <a:t>‹#›</a:t>
            </a:fld>
            <a:endParaRPr lang="en-US"/>
          </a:p>
        </p:txBody>
      </p:sp>
    </p:spTree>
    <p:extLst>
      <p:ext uri="{BB962C8B-B14F-4D97-AF65-F5344CB8AC3E}">
        <p14:creationId xmlns:p14="http://schemas.microsoft.com/office/powerpoint/2010/main" val="341503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r>
              <a:rPr lang="fr-FR" smtClean="0"/>
              <a:t>20/03/2018</a:t>
            </a:r>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Tijdelijke aanduiding voor dianummer 6"/>
          <p:cNvSpPr>
            <a:spLocks noGrp="1"/>
          </p:cNvSpPr>
          <p:nvPr>
            <p:ph type="sldNum" sz="quarter" idx="12"/>
          </p:nvPr>
        </p:nvSpPr>
        <p:spPr/>
        <p:txBody>
          <a:bodyPr/>
          <a:lstStyle/>
          <a:p>
            <a:fld id="{CC632B3D-FA2D-4FF7-9C8B-D3D42851F458}" type="slidenum">
              <a:rPr lang="en-US" smtClean="0"/>
              <a:t>‹#›</a:t>
            </a:fld>
            <a:endParaRPr lang="en-US"/>
          </a:p>
        </p:txBody>
      </p:sp>
      <p:sp>
        <p:nvSpPr>
          <p:cNvPr id="8" name="Titel 1"/>
          <p:cNvSpPr>
            <a:spLocks noGrp="1"/>
          </p:cNvSpPr>
          <p:nvPr>
            <p:ph type="title"/>
          </p:nvPr>
        </p:nvSpPr>
        <p:spPr>
          <a:xfrm>
            <a:off x="467544" y="-18256"/>
            <a:ext cx="8229600" cy="1143000"/>
          </a:xfrm>
        </p:spPr>
        <p:txBody>
          <a:bodyPr/>
          <a:lstStyle>
            <a:lvl1pPr algn="l">
              <a:defRPr/>
            </a:lvl1pPr>
          </a:lstStyle>
          <a:p>
            <a:r>
              <a:rPr lang="nl-NL"/>
              <a:t>Klik om de stijl te bewerken</a:t>
            </a:r>
            <a:endParaRPr lang="en-US"/>
          </a:p>
        </p:txBody>
      </p:sp>
    </p:spTree>
    <p:extLst>
      <p:ext uri="{BB962C8B-B14F-4D97-AF65-F5344CB8AC3E}">
        <p14:creationId xmlns:p14="http://schemas.microsoft.com/office/powerpoint/2010/main" val="919839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r>
              <a:rPr lang="fr-FR" smtClean="0"/>
              <a:t>20/03/2018</a:t>
            </a:r>
            <a:endParaRPr lang="en-US"/>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Tijdelijke aanduiding voor dianummer 8"/>
          <p:cNvSpPr>
            <a:spLocks noGrp="1"/>
          </p:cNvSpPr>
          <p:nvPr>
            <p:ph type="sldNum" sz="quarter" idx="12"/>
          </p:nvPr>
        </p:nvSpPr>
        <p:spPr/>
        <p:txBody>
          <a:bodyPr/>
          <a:lstStyle/>
          <a:p>
            <a:fld id="{CC632B3D-FA2D-4FF7-9C8B-D3D42851F458}" type="slidenum">
              <a:rPr lang="en-US" smtClean="0"/>
              <a:t>‹#›</a:t>
            </a:fld>
            <a:endParaRPr lang="en-US"/>
          </a:p>
        </p:txBody>
      </p:sp>
    </p:spTree>
    <p:extLst>
      <p:ext uri="{BB962C8B-B14F-4D97-AF65-F5344CB8AC3E}">
        <p14:creationId xmlns:p14="http://schemas.microsoft.com/office/powerpoint/2010/main" val="296760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r>
              <a:rPr lang="fr-FR" smtClean="0"/>
              <a:t>20/03/2018</a:t>
            </a:r>
            <a:endParaRPr lang="en-US"/>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Tijdelijke aanduiding voor dianummer 4"/>
          <p:cNvSpPr>
            <a:spLocks noGrp="1"/>
          </p:cNvSpPr>
          <p:nvPr>
            <p:ph type="sldNum" sz="quarter" idx="12"/>
          </p:nvPr>
        </p:nvSpPr>
        <p:spPr/>
        <p:txBody>
          <a:bodyPr/>
          <a:lstStyle/>
          <a:p>
            <a:fld id="{CC632B3D-FA2D-4FF7-9C8B-D3D42851F458}" type="slidenum">
              <a:rPr lang="en-US" smtClean="0"/>
              <a:t>‹#›</a:t>
            </a:fld>
            <a:endParaRPr lang="en-US"/>
          </a:p>
        </p:txBody>
      </p:sp>
    </p:spTree>
    <p:extLst>
      <p:ext uri="{BB962C8B-B14F-4D97-AF65-F5344CB8AC3E}">
        <p14:creationId xmlns:p14="http://schemas.microsoft.com/office/powerpoint/2010/main" val="810048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r>
              <a:rPr lang="fr-FR" smtClean="0"/>
              <a:t>20/03/2018</a:t>
            </a:r>
            <a:endParaRPr lang="en-US"/>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Tijdelijke aanduiding voor dianummer 3"/>
          <p:cNvSpPr>
            <a:spLocks noGrp="1"/>
          </p:cNvSpPr>
          <p:nvPr>
            <p:ph type="sldNum" sz="quarter" idx="12"/>
          </p:nvPr>
        </p:nvSpPr>
        <p:spPr/>
        <p:txBody>
          <a:bodyPr/>
          <a:lstStyle/>
          <a:p>
            <a:fld id="{CC632B3D-FA2D-4FF7-9C8B-D3D42851F458}" type="slidenum">
              <a:rPr lang="en-US" smtClean="0"/>
              <a:t>‹#›</a:t>
            </a:fld>
            <a:endParaRPr lang="en-US"/>
          </a:p>
        </p:txBody>
      </p:sp>
    </p:spTree>
    <p:extLst>
      <p:ext uri="{BB962C8B-B14F-4D97-AF65-F5344CB8AC3E}">
        <p14:creationId xmlns:p14="http://schemas.microsoft.com/office/powerpoint/2010/main" val="2758673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r>
              <a:rPr lang="fr-FR" smtClean="0"/>
              <a:t>20/03/2018</a:t>
            </a:r>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Tijdelijke aanduiding voor dianummer 6"/>
          <p:cNvSpPr>
            <a:spLocks noGrp="1"/>
          </p:cNvSpPr>
          <p:nvPr>
            <p:ph type="sldNum" sz="quarter" idx="12"/>
          </p:nvPr>
        </p:nvSpPr>
        <p:spPr/>
        <p:txBody>
          <a:bodyPr/>
          <a:lstStyle/>
          <a:p>
            <a:fld id="{CC632B3D-FA2D-4FF7-9C8B-D3D42851F458}" type="slidenum">
              <a:rPr lang="en-US" smtClean="0"/>
              <a:t>‹#›</a:t>
            </a:fld>
            <a:endParaRPr lang="en-US"/>
          </a:p>
        </p:txBody>
      </p:sp>
    </p:spTree>
    <p:extLst>
      <p:ext uri="{BB962C8B-B14F-4D97-AF65-F5344CB8AC3E}">
        <p14:creationId xmlns:p14="http://schemas.microsoft.com/office/powerpoint/2010/main" val="3856493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r>
              <a:rPr lang="fr-FR" smtClean="0"/>
              <a:t>20/03/2018</a:t>
            </a:r>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Tijdelijke aanduiding voor dianummer 6"/>
          <p:cNvSpPr>
            <a:spLocks noGrp="1"/>
          </p:cNvSpPr>
          <p:nvPr>
            <p:ph type="sldNum" sz="quarter" idx="12"/>
          </p:nvPr>
        </p:nvSpPr>
        <p:spPr/>
        <p:txBody>
          <a:bodyPr/>
          <a:lstStyle/>
          <a:p>
            <a:fld id="{CC632B3D-FA2D-4FF7-9C8B-D3D42851F458}" type="slidenum">
              <a:rPr lang="en-US" smtClean="0"/>
              <a:t>‹#›</a:t>
            </a:fld>
            <a:endParaRPr lang="en-US"/>
          </a:p>
        </p:txBody>
      </p:sp>
    </p:spTree>
    <p:extLst>
      <p:ext uri="{BB962C8B-B14F-4D97-AF65-F5344CB8AC3E}">
        <p14:creationId xmlns:p14="http://schemas.microsoft.com/office/powerpoint/2010/main" val="2058486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r>
              <a:rPr lang="fr-FR" smtClean="0"/>
              <a:t>20/03/2018</a:t>
            </a:r>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p:txBody>
          <a:bodyPr/>
          <a:lstStyle/>
          <a:p>
            <a:fld id="{CC632B3D-FA2D-4FF7-9C8B-D3D42851F458}" type="slidenum">
              <a:rPr lang="en-US" smtClean="0"/>
              <a:t>‹#›</a:t>
            </a:fld>
            <a:endParaRPr lang="en-US"/>
          </a:p>
        </p:txBody>
      </p:sp>
    </p:spTree>
    <p:extLst>
      <p:ext uri="{BB962C8B-B14F-4D97-AF65-F5344CB8AC3E}">
        <p14:creationId xmlns:p14="http://schemas.microsoft.com/office/powerpoint/2010/main" val="2165781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r>
              <a:rPr lang="fr-FR" smtClean="0"/>
              <a:t>20/03/2018</a:t>
            </a:r>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p:txBody>
          <a:bodyPr/>
          <a:lstStyle/>
          <a:p>
            <a:fld id="{CC632B3D-FA2D-4FF7-9C8B-D3D42851F458}" type="slidenum">
              <a:rPr lang="en-US" smtClean="0"/>
              <a:t>‹#›</a:t>
            </a:fld>
            <a:endParaRPr lang="en-US"/>
          </a:p>
        </p:txBody>
      </p:sp>
    </p:spTree>
    <p:extLst>
      <p:ext uri="{BB962C8B-B14F-4D97-AF65-F5344CB8AC3E}">
        <p14:creationId xmlns:p14="http://schemas.microsoft.com/office/powerpoint/2010/main" val="310831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400"/>
            </a:lvl1pPr>
            <a:lvl2pPr>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20/03/2018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20/03/2018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20/03/2018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0A9230E-FFBB-4CCB-ABD7-198084EDE768}" type="slidenum">
              <a:rPr lang="fr-BE" smtClean="0"/>
              <a:pPr/>
              <a:t>‹#›</a:t>
            </a:fld>
            <a:endParaRPr lang="fr-BE" dirty="0"/>
          </a:p>
        </p:txBody>
      </p:sp>
      <p:grpSp>
        <p:nvGrpSpPr>
          <p:cNvPr id="7" name="Group 11"/>
          <p:cNvGrpSpPr>
            <a:grpSpLocks/>
          </p:cNvGrpSpPr>
          <p:nvPr userDrawn="1"/>
        </p:nvGrpSpPr>
        <p:grpSpPr bwMode="auto">
          <a:xfrm>
            <a:off x="4877591" y="2852936"/>
            <a:ext cx="4268788" cy="2800767"/>
            <a:chOff x="4406900" y="2676525"/>
            <a:chExt cx="4268788" cy="2802020"/>
          </a:xfrm>
        </p:grpSpPr>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https://www.frankrobben.be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https://www.ehealth.fgov.be</a:t>
              </a:r>
            </a:p>
          </p:txBody>
        </p:sp>
      </p:grpSp>
      <p:pic>
        <p:nvPicPr>
          <p:cNvPr id="11"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2245" y="980728"/>
            <a:ext cx="3261723" cy="326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2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20/03/2018</a:t>
            </a:r>
            <a:endParaRPr lang="nl-BE" dirty="0"/>
          </a:p>
        </p:txBody>
      </p:sp>
      <p:sp>
        <p:nvSpPr>
          <p:cNvPr id="4" name="Footer Placeholder 3"/>
          <p:cNvSpPr>
            <a:spLocks noGrp="1"/>
          </p:cNvSpPr>
          <p:nvPr>
            <p:ph type="ftr" sz="quarter" idx="11"/>
          </p:nvPr>
        </p:nvSpPr>
        <p:spPr/>
        <p:txBody>
          <a:bodyPr/>
          <a:lstStyle/>
          <a:p>
            <a:endParaRPr lang="nl-BE" dirty="0"/>
          </a:p>
        </p:txBody>
      </p:sp>
      <p:sp>
        <p:nvSpPr>
          <p:cNvPr id="5" name="Slide Number Placeholder 4"/>
          <p:cNvSpPr>
            <a:spLocks noGrp="1"/>
          </p:cNvSpPr>
          <p:nvPr>
            <p:ph type="sldNum" sz="quarter" idx="12"/>
          </p:nvPr>
        </p:nvSpPr>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395536" y="1052736"/>
            <a:ext cx="8748464"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133716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4258380" y="6266286"/>
            <a:ext cx="2234120" cy="39913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3638-A99D-674C-A789-FA84B7E5EA16}" type="slidenum">
              <a:rPr lang="nl-NL" smtClean="0"/>
              <a:t>‹#›</a:t>
            </a:fld>
            <a:endParaRPr lang="nl-NL" dirty="0"/>
          </a:p>
        </p:txBody>
      </p:sp>
      <p:sp>
        <p:nvSpPr>
          <p:cNvPr id="11" name="Tijdelijke aanduiding voor datum 6"/>
          <p:cNvSpPr>
            <a:spLocks noGrp="1"/>
          </p:cNvSpPr>
          <p:nvPr>
            <p:ph type="dt" sz="half" idx="2"/>
          </p:nvPr>
        </p:nvSpPr>
        <p:spPr>
          <a:xfrm>
            <a:off x="604762" y="6266286"/>
            <a:ext cx="3564604" cy="39913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20/03/2018</a:t>
            </a:r>
            <a:endParaRPr lang="nl-NL" dirty="0"/>
          </a:p>
        </p:txBody>
      </p:sp>
      <p:sp>
        <p:nvSpPr>
          <p:cNvPr id="12" name="Tijdelijke aanduiding voor titel 1"/>
          <p:cNvSpPr>
            <a:spLocks noGrp="1"/>
          </p:cNvSpPr>
          <p:nvPr>
            <p:ph type="title"/>
          </p:nvPr>
        </p:nvSpPr>
        <p:spPr>
          <a:xfrm>
            <a:off x="-759581" y="302381"/>
            <a:ext cx="7472438"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smtClean="0"/>
              <a:t>Titelstijl van model bewerken</a:t>
            </a:r>
            <a:endParaRPr lang="nl-NL" dirty="0"/>
          </a:p>
        </p:txBody>
      </p:sp>
      <p:sp>
        <p:nvSpPr>
          <p:cNvPr id="9" name="Tijdelijke aanduiding voor tekst 4"/>
          <p:cNvSpPr>
            <a:spLocks noGrp="1"/>
          </p:cNvSpPr>
          <p:nvPr>
            <p:ph type="body" sz="quarter" idx="11"/>
          </p:nvPr>
        </p:nvSpPr>
        <p:spPr>
          <a:xfrm>
            <a:off x="604838" y="1208598"/>
            <a:ext cx="7948612" cy="4905955"/>
          </a:xfrm>
          <a:prstGeom prst="rect">
            <a:avLst/>
          </a:prstGeom>
        </p:spPr>
        <p:txBody>
          <a:bodyPr vert="horz"/>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Tree>
    <p:extLst>
      <p:ext uri="{BB962C8B-B14F-4D97-AF65-F5344CB8AC3E}">
        <p14:creationId xmlns:p14="http://schemas.microsoft.com/office/powerpoint/2010/main" val="373298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r>
              <a:rPr lang="fr-FR" smtClean="0"/>
              <a:t>20/03/2018</a:t>
            </a:r>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p:txBody>
          <a:bodyPr/>
          <a:lstStyle/>
          <a:p>
            <a:fld id="{CC632B3D-FA2D-4FF7-9C8B-D3D42851F458}" type="slidenum">
              <a:rPr lang="en-US" smtClean="0"/>
              <a:t>‹#›</a:t>
            </a:fld>
            <a:endParaRPr lang="en-US"/>
          </a:p>
        </p:txBody>
      </p:sp>
    </p:spTree>
    <p:extLst>
      <p:ext uri="{BB962C8B-B14F-4D97-AF65-F5344CB8AC3E}">
        <p14:creationId xmlns:p14="http://schemas.microsoft.com/office/powerpoint/2010/main" val="218541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18256"/>
            <a:ext cx="8229600" cy="1143000"/>
          </a:xfrm>
        </p:spPr>
        <p:txBody>
          <a:bodyPr/>
          <a:lstStyle>
            <a:lvl1pPr algn="l">
              <a:defRPr/>
            </a:lvl1pPr>
          </a:lstStyle>
          <a:p>
            <a:r>
              <a:rPr lang="nl-NL"/>
              <a:t>Klik om de stijl te bewerken</a:t>
            </a:r>
            <a:endParaRPr lang="en-US"/>
          </a:p>
        </p:txBody>
      </p:sp>
      <p:sp>
        <p:nvSpPr>
          <p:cNvPr id="3" name="Tijdelijke aanduiding voor inhoud 2"/>
          <p:cNvSpPr>
            <a:spLocks noGrp="1"/>
          </p:cNvSpPr>
          <p:nvPr>
            <p:ph idx="1"/>
          </p:nvPr>
        </p:nvSpPr>
        <p:spPr>
          <a:xfrm>
            <a:off x="251520" y="1268760"/>
            <a:ext cx="8640960" cy="468052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r>
              <a:rPr lang="fr-FR" smtClean="0"/>
              <a:t>20/03/2018</a:t>
            </a:r>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p:txBody>
          <a:bodyPr/>
          <a:lstStyle/>
          <a:p>
            <a:fld id="{CC632B3D-FA2D-4FF7-9C8B-D3D42851F458}" type="slidenum">
              <a:rPr lang="en-US" smtClean="0"/>
              <a:t>‹#›</a:t>
            </a:fld>
            <a:endParaRPr lang="en-US"/>
          </a:p>
        </p:txBody>
      </p:sp>
    </p:spTree>
    <p:extLst>
      <p:ext uri="{BB962C8B-B14F-4D97-AF65-F5344CB8AC3E}">
        <p14:creationId xmlns:p14="http://schemas.microsoft.com/office/powerpoint/2010/main" val="57620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20/03/2018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82" r:id="rId5"/>
    <p:sldLayoutId id="2147483683" r:id="rId6"/>
    <p:sldLayoutId id="2147483684" r:id="rId7"/>
  </p:sldLayoutIdLst>
  <p:hf hdr="0" ftr="0"/>
  <p:txStyles>
    <p:title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ijdelijke aanduiding voor tekst 2"/>
          <p:cNvSpPr>
            <a:spLocks noGrp="1"/>
          </p:cNvSpPr>
          <p:nvPr>
            <p:ph type="body" idx="1"/>
          </p:nvPr>
        </p:nvSpPr>
        <p:spPr>
          <a:xfrm>
            <a:off x="251520" y="1628800"/>
            <a:ext cx="8640960" cy="468052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dianummer 5"/>
          <p:cNvSpPr>
            <a:spLocks noGrp="1"/>
          </p:cNvSpPr>
          <p:nvPr>
            <p:ph type="sldNum" sz="quarter" idx="4"/>
          </p:nvPr>
        </p:nvSpPr>
        <p:spPr>
          <a:xfrm>
            <a:off x="6876256" y="6165304"/>
            <a:ext cx="22677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32B3D-FA2D-4FF7-9C8B-D3D42851F458}" type="slidenum">
              <a:rPr lang="en-US" smtClean="0"/>
              <a:t>‹#›</a:t>
            </a:fld>
            <a:endParaRPr lang="en-US"/>
          </a:p>
        </p:txBody>
      </p:sp>
    </p:spTree>
    <p:extLst>
      <p:ext uri="{BB962C8B-B14F-4D97-AF65-F5344CB8AC3E}">
        <p14:creationId xmlns:p14="http://schemas.microsoft.com/office/powerpoint/2010/main" val="350106935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p:txStyles>
    <p:titleStyle>
      <a:lvl1pPr algn="ctr" defTabSz="914400" rtl="0" eaLnBrk="1" latinLnBrk="0" hangingPunct="1">
        <a:spcBef>
          <a:spcPct val="0"/>
        </a:spcBef>
        <a:buNone/>
        <a:defRPr sz="4000" kern="1200">
          <a:solidFill>
            <a:srgbClr val="007BC5"/>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A0A6A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A0A6A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A0A6A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A0A6A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A0A6A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frankrobben.be/wp-content/uploads/2018/01/Wet-Gegevensbeschermingsautoriteit.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privacycommission.be/nl/evaluatiemodel-voor-de-beveiliging-van-de-clouddiensten"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privacycommission.be/"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ksz-bcss.fgov.be/nl/veiligheid-en-privacy/general-data-protection-regulation"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frankrobben.be/wp-content/uploads/2018/03/20180315.ppt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eg"/></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Masterclass GDPR in de </a:t>
            </a:r>
            <a:r>
              <a:rPr lang="en-US" dirty="0" err="1"/>
              <a:t>praktijk</a:t>
            </a:r>
            <a:endParaRPr lang="en-US" dirty="0"/>
          </a:p>
        </p:txBody>
      </p:sp>
      <p:sp>
        <p:nvSpPr>
          <p:cNvPr id="3" name="Ondertitel 2"/>
          <p:cNvSpPr>
            <a:spLocks noGrp="1"/>
          </p:cNvSpPr>
          <p:nvPr>
            <p:ph type="subTitle" idx="1"/>
          </p:nvPr>
        </p:nvSpPr>
        <p:spPr/>
        <p:txBody>
          <a:bodyPr vert="horz" lIns="91440" tIns="45720" rIns="91440" bIns="45720" rtlCol="0" anchor="t">
            <a:normAutofit/>
          </a:bodyPr>
          <a:lstStyle/>
          <a:p>
            <a:r>
              <a:rPr lang="en-US" dirty="0" err="1">
                <a:solidFill>
                  <a:srgbClr val="898989"/>
                </a:solidFill>
              </a:rPr>
              <a:t>Dhr</a:t>
            </a:r>
            <a:r>
              <a:rPr lang="en-US" dirty="0">
                <a:solidFill>
                  <a:srgbClr val="898989"/>
                </a:solidFill>
              </a:rPr>
              <a:t> Frank Robben</a:t>
            </a:r>
          </a:p>
          <a:p>
            <a:r>
              <a:rPr lang="en-US" dirty="0" err="1">
                <a:solidFill>
                  <a:srgbClr val="898989"/>
                </a:solidFill>
              </a:rPr>
              <a:t>Dhr</a:t>
            </a:r>
            <a:r>
              <a:rPr lang="en-US" dirty="0">
                <a:solidFill>
                  <a:srgbClr val="898989"/>
                </a:solidFill>
              </a:rPr>
              <a:t> Willem </a:t>
            </a:r>
            <a:r>
              <a:rPr lang="en-US" dirty="0" err="1">
                <a:solidFill>
                  <a:srgbClr val="898989"/>
                </a:solidFill>
              </a:rPr>
              <a:t>Debeuckelaere</a:t>
            </a:r>
            <a:endParaRPr lang="en-US" dirty="0">
              <a:solidFill>
                <a:srgbClr val="898989"/>
              </a:solidFill>
            </a:endParaRPr>
          </a:p>
        </p:txBody>
      </p:sp>
    </p:spTree>
    <p:extLst>
      <p:ext uri="{BB962C8B-B14F-4D97-AF65-F5344CB8AC3E}">
        <p14:creationId xmlns:p14="http://schemas.microsoft.com/office/powerpoint/2010/main" val="928834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Bevestiging aantal geldende beginselen</a:t>
            </a:r>
            <a:endParaRPr lang="fr-BE" dirty="0"/>
          </a:p>
        </p:txBody>
      </p:sp>
      <p:sp>
        <p:nvSpPr>
          <p:cNvPr id="3" name="Content Placeholder 2"/>
          <p:cNvSpPr>
            <a:spLocks noGrp="1"/>
          </p:cNvSpPr>
          <p:nvPr>
            <p:ph idx="1"/>
          </p:nvPr>
        </p:nvSpPr>
        <p:spPr/>
        <p:txBody>
          <a:bodyPr/>
          <a:lstStyle/>
          <a:p>
            <a:r>
              <a:rPr lang="nl-BE" dirty="0" smtClean="0"/>
              <a:t>juistheid</a:t>
            </a:r>
            <a:endParaRPr lang="nl-BE" dirty="0"/>
          </a:p>
          <a:p>
            <a:pPr lvl="1"/>
            <a:r>
              <a:rPr lang="nl-BE" dirty="0"/>
              <a:t>persoonsgegevens moeten juist zijn en zo nodig </a:t>
            </a:r>
            <a:r>
              <a:rPr lang="nl-BE" dirty="0" smtClean="0"/>
              <a:t>bijgewerkt</a:t>
            </a:r>
          </a:p>
          <a:p>
            <a:endParaRPr lang="nl-NL" dirty="0" smtClean="0"/>
          </a:p>
          <a:p>
            <a:r>
              <a:rPr lang="nl-NL" dirty="0" smtClean="0"/>
              <a:t>integriteit en vertrouwelijkheid</a:t>
            </a:r>
          </a:p>
          <a:p>
            <a:pPr lvl="1"/>
            <a:r>
              <a:rPr lang="nl-NL" dirty="0" smtClean="0"/>
              <a:t>persoonsgegevens moeten worden verwerkt met </a:t>
            </a:r>
            <a:r>
              <a:rPr lang="nl-NL" dirty="0"/>
              <a:t>een passende </a:t>
            </a:r>
            <a:r>
              <a:rPr lang="nl-NL" dirty="0" smtClean="0"/>
              <a:t>beveiliging</a:t>
            </a:r>
          </a:p>
          <a:p>
            <a:pPr lvl="1"/>
            <a:r>
              <a:rPr lang="nl-NL" dirty="0" smtClean="0"/>
              <a:t>zodat </a:t>
            </a:r>
            <a:r>
              <a:rPr lang="nl-NL" dirty="0"/>
              <a:t>zij onder meer beschermd zijn tegen ongeoorloofde of onrechtmatige verwerking en tegen onopzettelijk verlies, vernietiging of </a:t>
            </a:r>
            <a:r>
              <a:rPr lang="nl-NL" dirty="0" smtClean="0"/>
              <a:t>beschadiging</a:t>
            </a:r>
          </a:p>
          <a:p>
            <a:pPr lvl="1"/>
            <a:r>
              <a:rPr lang="nl-NL" dirty="0"/>
              <a:t>door het nemen van passende technische of organisatorische </a:t>
            </a:r>
            <a:r>
              <a:rPr lang="nl-NL" dirty="0" smtClean="0"/>
              <a:t>maatregelen</a:t>
            </a:r>
            <a:endParaRPr lang="nl-BE" dirty="0"/>
          </a:p>
          <a:p>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a:t>
            </a:fld>
            <a:endParaRPr lang="fr-BE" dirty="0"/>
          </a:p>
        </p:txBody>
      </p:sp>
    </p:spTree>
    <p:extLst>
      <p:ext uri="{BB962C8B-B14F-4D97-AF65-F5344CB8AC3E}">
        <p14:creationId xmlns:p14="http://schemas.microsoft.com/office/powerpoint/2010/main" val="41740755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9. Privacy by design &amp; PIA</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altLang="nl-BE" noProof="0" dirty="0" smtClean="0"/>
              <a:t>Maak je vertrouwd met de begrippen “gegevensbescherming door ontwerp” en “</a:t>
            </a:r>
            <a:r>
              <a:rPr lang="nl-BE" altLang="nl-BE" noProof="0" dirty="0" err="1" smtClean="0"/>
              <a:t>gegevensbeschermingseffectbeoordeling</a:t>
            </a:r>
            <a:r>
              <a:rPr lang="nl-BE" altLang="nl-BE" noProof="0" dirty="0" smtClean="0"/>
              <a:t>” (GEB), beter gekend als </a:t>
            </a:r>
            <a:r>
              <a:rPr lang="nl-BE" altLang="nl-BE" noProof="0" dirty="0" smtClean="0">
                <a:solidFill>
                  <a:srgbClr val="FF0000"/>
                </a:solidFill>
              </a:rPr>
              <a:t>Privacy </a:t>
            </a:r>
            <a:r>
              <a:rPr lang="nl-BE" altLang="nl-BE" noProof="0" dirty="0" err="1" smtClean="0">
                <a:solidFill>
                  <a:srgbClr val="FF0000"/>
                </a:solidFill>
              </a:rPr>
              <a:t>by</a:t>
            </a:r>
            <a:r>
              <a:rPr lang="nl-BE" altLang="nl-BE" noProof="0" dirty="0" smtClean="0">
                <a:solidFill>
                  <a:srgbClr val="FF0000"/>
                </a:solidFill>
              </a:rPr>
              <a:t> design </a:t>
            </a:r>
            <a:r>
              <a:rPr lang="nl-BE" altLang="nl-BE" noProof="0" dirty="0" smtClean="0">
                <a:solidFill>
                  <a:schemeClr val="bg1">
                    <a:lumMod val="75000"/>
                  </a:schemeClr>
                </a:solidFill>
              </a:rPr>
              <a:t>en</a:t>
            </a:r>
            <a:r>
              <a:rPr lang="nl-BE" altLang="nl-BE" noProof="0" dirty="0" smtClean="0"/>
              <a:t> </a:t>
            </a:r>
            <a:r>
              <a:rPr lang="nl-BE" altLang="nl-BE" noProof="0" dirty="0" smtClean="0">
                <a:solidFill>
                  <a:schemeClr val="accent2">
                    <a:lumMod val="60000"/>
                    <a:lumOff val="40000"/>
                  </a:schemeClr>
                </a:solidFill>
              </a:rPr>
              <a:t>Privacy impact assessment (PIA)</a:t>
            </a:r>
            <a:r>
              <a:rPr lang="nl-BE" altLang="nl-BE" noProof="0" dirty="0" smtClean="0"/>
              <a:t>. Ga na hoe je deze concepten in de werking van je organisatie kan implementeren. Deze kunnen worden gelinkt aan andere organisatorische processen zoals risicobeheer en projectbeheer. Beoordeel de situaties waarin het nodig is dergelijke beoordeling uit te voeren. Wie zal dit doen? Wie moet hierbij worden betrokken? Gebeurt de analyse centraal of lokaal?</a:t>
            </a:r>
          </a:p>
          <a:p>
            <a:endParaRPr lang="nl-BE" altLang="nl-BE" noProof="0" dirty="0" smtClean="0"/>
          </a:p>
          <a:p>
            <a:pPr marL="0" indent="0">
              <a:buNone/>
            </a:pPr>
            <a:r>
              <a:rPr lang="nl-BE" altLang="nl-BE" noProof="0" dirty="0" smtClean="0"/>
              <a:t>Het behoort tot de “</a:t>
            </a:r>
            <a:r>
              <a:rPr lang="nl-BE" altLang="nl-BE" noProof="0" dirty="0" err="1" smtClean="0"/>
              <a:t>good</a:t>
            </a:r>
            <a:r>
              <a:rPr lang="nl-BE" altLang="nl-BE" noProof="0" dirty="0" smtClean="0"/>
              <a:t> </a:t>
            </a:r>
            <a:r>
              <a:rPr lang="nl-BE" altLang="nl-BE" noProof="0" dirty="0" err="1" smtClean="0"/>
              <a:t>practices</a:t>
            </a:r>
            <a:r>
              <a:rPr lang="nl-BE" altLang="nl-BE" noProof="0" dirty="0" smtClean="0"/>
              <a:t>” van een organisatie om gegevensbescherming van bij de start in te bouwen en als onderdeel hiervan een risicobeoordeling uit te voeren. Dit was voordien slechts een impliciete vereiste van de gegevensbeschermingsprincipes. De AVG maakt hiervan een duidelijke wettelijke vereiste.</a:t>
            </a:r>
            <a:endParaRPr lang="nl-BE" alt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100</a:t>
            </a:fld>
            <a:endParaRPr lang="fr-BE" noProof="0" dirty="0"/>
          </a:p>
        </p:txBody>
      </p:sp>
    </p:spTree>
    <p:extLst>
      <p:ext uri="{BB962C8B-B14F-4D97-AF65-F5344CB8AC3E}">
        <p14:creationId xmlns:p14="http://schemas.microsoft.com/office/powerpoint/2010/main" val="10561266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9. Privacy by design &amp; PIA</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solidFill>
                  <a:schemeClr val="bg1">
                    <a:lumMod val="75000"/>
                  </a:schemeClr>
                </a:solidFill>
              </a:rPr>
              <a:t>Noteer dat je niet steeds een gegevensbeschermingseffect-beoordeling moet uitvoeren. Deze is enkel vereist in hoge risicosituaties, bv. wanneer een nieuwe technologie wordt geïmplementeerd of wanneer een profileringsoperatie een aanzienlijk effect kan teweegbrengen voor de betrokkenen.</a:t>
            </a:r>
            <a:endParaRPr lang="nl-BE" altLang="nl-BE" dirty="0">
              <a:solidFill>
                <a:schemeClr val="bg1">
                  <a:lumMod val="75000"/>
                </a:schemeClr>
              </a:solidFill>
            </a:endParaRPr>
          </a:p>
          <a:p>
            <a:pPr marL="0" indent="0">
              <a:buNone/>
            </a:pPr>
            <a:endParaRPr lang="nl-BE" noProof="0" dirty="0" smtClean="0">
              <a:solidFill>
                <a:schemeClr val="bg1">
                  <a:lumMod val="75000"/>
                </a:schemeClr>
              </a:solidFill>
            </a:endParaRPr>
          </a:p>
          <a:p>
            <a:pPr marL="0" indent="0">
              <a:buNone/>
            </a:pPr>
            <a:r>
              <a:rPr lang="nl-BE" noProof="0" dirty="0" smtClean="0">
                <a:solidFill>
                  <a:schemeClr val="bg1">
                    <a:lumMod val="75000"/>
                  </a:schemeClr>
                </a:solidFill>
              </a:rPr>
              <a:t>Een nieuwe beoordeling is niet noodzakelijk wanneer verwerking gerechtvaardigd wordt door de noodzaak een wettelijke verplichting na te leven of wordt uitgevoerd in het algemeen belang indien deze reeds werd uitgevoerd bij de goedkeuring van de wettelijke basis.</a:t>
            </a:r>
          </a:p>
          <a:p>
            <a:pPr marL="0" indent="0">
              <a:buNone/>
            </a:pPr>
            <a:endParaRPr lang="nl-BE" altLang="nl-BE" noProof="0" dirty="0" smtClean="0">
              <a:solidFill>
                <a:schemeClr val="bg1">
                  <a:lumMod val="75000"/>
                </a:schemeClr>
              </a:solidFill>
            </a:endParaRPr>
          </a:p>
          <a:p>
            <a:pPr marL="0" indent="0">
              <a:buNone/>
            </a:pPr>
            <a:r>
              <a:rPr lang="nl-BE" altLang="nl-BE" noProof="0" dirty="0" smtClean="0">
                <a:solidFill>
                  <a:schemeClr val="bg1">
                    <a:lumMod val="75000"/>
                  </a:schemeClr>
                </a:solidFill>
              </a:rPr>
              <a:t>Wanneer de PIA aangeeft dat de gegevensverwerking een hoog restrisico inhoudt, is het noodzakelijk het advies in te winnen van de Gegevensbeschermingsautoriteit omtrent de rechtmatigheid van de verwerking in het licht van de AVG.</a:t>
            </a:r>
          </a:p>
          <a:p>
            <a:endParaRPr lang="nl-BE" noProof="0"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101</a:t>
            </a:fld>
            <a:endParaRPr lang="fr-BE" noProof="0"/>
          </a:p>
        </p:txBody>
      </p:sp>
    </p:spTree>
    <p:extLst>
      <p:ext uri="{BB962C8B-B14F-4D97-AF65-F5344CB8AC3E}">
        <p14:creationId xmlns:p14="http://schemas.microsoft.com/office/powerpoint/2010/main" val="7178985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noProof="0" dirty="0" smtClean="0"/>
              <a:t>Voorzie adequate </a:t>
            </a:r>
            <a:r>
              <a:rPr lang="nl-BE" noProof="0" dirty="0" smtClean="0">
                <a:solidFill>
                  <a:srgbClr val="FF0000"/>
                </a:solidFill>
              </a:rPr>
              <a:t>procedures om veiligheidsincidenten met persoonsgegevens op te sporen, te rapporteren en te onderzoeken.</a:t>
            </a:r>
          </a:p>
          <a:p>
            <a:endParaRPr lang="nl-BE" noProof="0" dirty="0" smtClean="0">
              <a:solidFill>
                <a:srgbClr val="FF0000"/>
              </a:solidFill>
            </a:endParaRPr>
          </a:p>
          <a:p>
            <a:pPr marL="0" indent="0">
              <a:buNone/>
            </a:pPr>
            <a:r>
              <a:rPr lang="nl-BE" noProof="0" dirty="0" smtClean="0"/>
              <a:t>Beoordeel hiervoor de verscheidene verwerkingen die je uitvoert en </a:t>
            </a:r>
            <a:r>
              <a:rPr lang="nl-BE" noProof="0" dirty="0" smtClean="0">
                <a:solidFill>
                  <a:srgbClr val="FF0000"/>
                </a:solidFill>
              </a:rPr>
              <a:t>documenteer welke binnen de meldingsplicht </a:t>
            </a:r>
            <a:r>
              <a:rPr lang="nl-BE" noProof="0" dirty="0" smtClean="0"/>
              <a:t>zouden </a:t>
            </a:r>
            <a:r>
              <a:rPr lang="nl-BE" noProof="0" dirty="0" smtClean="0">
                <a:solidFill>
                  <a:srgbClr val="FF0000"/>
                </a:solidFill>
              </a:rPr>
              <a:t>vallen</a:t>
            </a:r>
            <a:r>
              <a:rPr lang="nl-BE" noProof="0" dirty="0" smtClean="0"/>
              <a:t>, ingeval zich een incident zou voordoen.</a:t>
            </a:r>
          </a:p>
          <a:p>
            <a:endParaRPr lang="nl-BE" noProof="0" dirty="0" smtClean="0"/>
          </a:p>
          <a:p>
            <a:pPr marL="0" indent="0">
              <a:buNone/>
            </a:pPr>
            <a:r>
              <a:rPr lang="nl-BE" noProof="0" dirty="0" smtClean="0"/>
              <a:t>In sommige gevallen moet je de betrokkene die het voorwerp uitmaakt van het incident rechtstreeks verwittigen, bv. wanneer het incident aanleiding kan geven tot persoonlijke financiële verliezen.</a:t>
            </a:r>
          </a:p>
          <a:p>
            <a:endParaRPr lang="nl-BE" noProof="0" dirty="0" smtClean="0"/>
          </a:p>
          <a:p>
            <a:pPr marL="0" indent="0">
              <a:buNone/>
            </a:pPr>
            <a:r>
              <a:rPr lang="nl-BE" noProof="0" dirty="0" smtClean="0"/>
              <a:t>Grotere organisaties zullen een beleid en procedures moeten ontwikkelen om incidenten te beheren – hetzij op centraal, hetzij op lokaal niveau.</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102</a:t>
            </a:fld>
            <a:endParaRPr lang="fr-BE" noProof="0"/>
          </a:p>
        </p:txBody>
      </p:sp>
    </p:spTree>
    <p:extLst>
      <p:ext uri="{BB962C8B-B14F-4D97-AF65-F5344CB8AC3E}">
        <p14:creationId xmlns:p14="http://schemas.microsoft.com/office/powerpoint/2010/main" val="5755594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lstStyle/>
          <a:p>
            <a:pPr marL="0" indent="0">
              <a:buNone/>
            </a:pPr>
            <a:r>
              <a:rPr lang="nl-BE" noProof="0" dirty="0" smtClean="0"/>
              <a:t>Niet alle incidenten zullen moeten worden gemeld aan de Gegevensbeschermingsautoriteit – enkel deze waarbij het waarschijnlijk is dat de betrokkene enige vorm van schade zal leiden, bv. als gevolg van een identiteitsdiefstal of het schenden van een geheimhoudingsplicht.</a:t>
            </a:r>
          </a:p>
          <a:p>
            <a:endParaRPr lang="nl-BE" noProof="0" dirty="0" smtClean="0"/>
          </a:p>
          <a:p>
            <a:pPr marL="0" indent="0">
              <a:buNone/>
            </a:pPr>
            <a:r>
              <a:rPr lang="nl-BE" noProof="0" dirty="0" smtClean="0"/>
              <a:t>Noteer dat de niet naleving van de meldplicht kan resulteren in een geldboete, bovenop de boete voor het </a:t>
            </a:r>
            <a:r>
              <a:rPr lang="nl-BE" noProof="0" dirty="0" err="1" smtClean="0"/>
              <a:t>datalek</a:t>
            </a:r>
            <a:r>
              <a:rPr lang="nl-BE" noProof="0" dirty="0" smtClean="0"/>
              <a:t> zelf.</a:t>
            </a:r>
          </a:p>
          <a:p>
            <a:endParaRPr lang="nl-BE" noProof="0"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103</a:t>
            </a:fld>
            <a:endParaRPr lang="fr-BE" noProof="0"/>
          </a:p>
        </p:txBody>
      </p:sp>
    </p:spTree>
    <p:extLst>
      <p:ext uri="{BB962C8B-B14F-4D97-AF65-F5344CB8AC3E}">
        <p14:creationId xmlns:p14="http://schemas.microsoft.com/office/powerpoint/2010/main" val="6139178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lnSpcReduction="10000"/>
          </a:bodyPr>
          <a:lstStyle/>
          <a:p>
            <a:r>
              <a:rPr lang="nl-BE" dirty="0" smtClean="0"/>
              <a:t>log de veiligheidsincidenten intern</a:t>
            </a:r>
          </a:p>
          <a:p>
            <a:endParaRPr lang="nl-BE" dirty="0" smtClean="0"/>
          </a:p>
          <a:p>
            <a:r>
              <a:rPr lang="nl-BE" dirty="0" smtClean="0"/>
              <a:t>wanneer een incident zich voordoet, zorg voor snelle bewarende en corrigerende maatregelen</a:t>
            </a:r>
          </a:p>
          <a:p>
            <a:endParaRPr lang="nl-BE" dirty="0" smtClean="0"/>
          </a:p>
          <a:p>
            <a:r>
              <a:rPr lang="nl-BE" dirty="0" smtClean="0"/>
              <a:t>leer uit incidenten en neem gepaste maatregelen opdat ze zich niet opnieuw voordoen</a:t>
            </a:r>
          </a:p>
          <a:p>
            <a:endParaRPr lang="nl-BE" dirty="0" smtClean="0"/>
          </a:p>
          <a:p>
            <a:r>
              <a:rPr lang="nl-BE" dirty="0" smtClean="0"/>
              <a:t>werk, best </a:t>
            </a:r>
            <a:r>
              <a:rPr lang="nl-BE" dirty="0" err="1" smtClean="0"/>
              <a:t>sectorbreed</a:t>
            </a:r>
            <a:r>
              <a:rPr lang="nl-BE" dirty="0" smtClean="0"/>
              <a:t>, een policy uit om snel te kunnen beoordelen of het incident moet gemeld worden</a:t>
            </a:r>
          </a:p>
          <a:p>
            <a:endParaRPr lang="nl-BE" dirty="0" smtClean="0"/>
          </a:p>
          <a:p>
            <a:r>
              <a:rPr lang="nl-BE" dirty="0" smtClean="0"/>
              <a:t>hou een meldingsdocument en een informatiecampagne klaar</a:t>
            </a:r>
          </a:p>
          <a:p>
            <a:pPr marL="0" indent="0">
              <a:buNone/>
            </a:pPr>
            <a:r>
              <a:rPr lang="nl-BE" dirty="0" smtClean="0"/>
              <a:t> </a:t>
            </a:r>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104</a:t>
            </a:fld>
            <a:endParaRPr lang="fr-BE" dirty="0"/>
          </a:p>
        </p:txBody>
      </p:sp>
    </p:spTree>
    <p:extLst>
      <p:ext uri="{BB962C8B-B14F-4D97-AF65-F5344CB8AC3E}">
        <p14:creationId xmlns:p14="http://schemas.microsoft.com/office/powerpoint/2010/main" val="3094526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11. Functionaris gegevensbescherming</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altLang="nl-BE" dirty="0" smtClean="0">
                <a:solidFill>
                  <a:schemeClr val="bg1">
                    <a:lumMod val="75000"/>
                  </a:schemeClr>
                </a:solidFill>
              </a:rPr>
              <a:t>Bepaalde o</a:t>
            </a:r>
            <a:r>
              <a:rPr lang="nl-BE" altLang="nl-BE" noProof="0" dirty="0" err="1" smtClean="0">
                <a:solidFill>
                  <a:schemeClr val="bg1">
                    <a:lumMod val="75000"/>
                  </a:schemeClr>
                </a:solidFill>
              </a:rPr>
              <a:t>rganisaties</a:t>
            </a:r>
            <a:r>
              <a:rPr lang="nl-BE" altLang="nl-BE" noProof="0" dirty="0" smtClean="0">
                <a:solidFill>
                  <a:schemeClr val="bg1">
                    <a:lumMod val="75000"/>
                  </a:schemeClr>
                </a:solidFill>
              </a:rPr>
              <a:t> moeten </a:t>
            </a:r>
            <a:r>
              <a:rPr lang="nl-BE" altLang="nl-BE" noProof="0" dirty="0" smtClean="0">
                <a:solidFill>
                  <a:schemeClr val="accent2">
                    <a:lumMod val="60000"/>
                    <a:lumOff val="40000"/>
                  </a:schemeClr>
                </a:solidFill>
              </a:rPr>
              <a:t>een functionaris voor gegevensbescherming (DPO) </a:t>
            </a:r>
            <a:r>
              <a:rPr lang="nl-BE" altLang="nl-BE" noProof="0" dirty="0" smtClean="0">
                <a:solidFill>
                  <a:schemeClr val="bg1">
                    <a:lumMod val="75000"/>
                  </a:schemeClr>
                </a:solidFill>
              </a:rPr>
              <a:t>aanduiden,</a:t>
            </a:r>
            <a:r>
              <a:rPr lang="nl-BE" altLang="nl-BE" noProof="0" dirty="0" smtClean="0"/>
              <a:t> </a:t>
            </a:r>
            <a:r>
              <a:rPr lang="nl-BE" altLang="nl-BE" noProof="0" dirty="0" smtClean="0">
                <a:solidFill>
                  <a:schemeClr val="accent2">
                    <a:lumMod val="60000"/>
                    <a:lumOff val="40000"/>
                  </a:schemeClr>
                </a:solidFill>
              </a:rPr>
              <a:t>die specifiek bijdraagt tot het naleven van de gegevensbeschermingsregels</a:t>
            </a:r>
            <a:r>
              <a:rPr lang="nl-BE" altLang="nl-BE" noProof="0" dirty="0" smtClean="0"/>
              <a:t>. </a:t>
            </a:r>
            <a:r>
              <a:rPr lang="nl-BE" altLang="nl-BE" noProof="0" dirty="0" smtClean="0">
                <a:solidFill>
                  <a:schemeClr val="bg1">
                    <a:lumMod val="75000"/>
                  </a:schemeClr>
                </a:solidFill>
              </a:rPr>
              <a:t>Beoordeel welke plaats deze inneemt binnen de structuur en het beleid van je organisatie.</a:t>
            </a:r>
          </a:p>
          <a:p>
            <a:endParaRPr lang="nl-BE" altLang="nl-BE" noProof="0" dirty="0" smtClean="0"/>
          </a:p>
          <a:p>
            <a:pPr marL="0" indent="0">
              <a:buNone/>
            </a:pPr>
            <a:r>
              <a:rPr lang="nl-BE" altLang="nl-BE" noProof="0" dirty="0" smtClean="0">
                <a:solidFill>
                  <a:schemeClr val="bg1">
                    <a:lumMod val="75000"/>
                  </a:schemeClr>
                </a:solidFill>
              </a:rPr>
              <a:t>Algemeen is het van belang dat hetzij iemand in de organisatie, hetzij een externe adviseur bijdraagt tot en toeziet op het naleven van de gegevensbeschermingsprincipes. Hij/zij dient de kennis, medewerking, tijd en bevoegdheid te hebben om dit te doen.</a:t>
            </a:r>
          </a:p>
          <a:p>
            <a:endParaRPr lang="nl-BE" altLang="nl-BE" noProof="0" dirty="0" smtClean="0"/>
          </a:p>
          <a:p>
            <a:pPr marL="0" indent="0">
              <a:buNone/>
            </a:pPr>
            <a:r>
              <a:rPr lang="nl-BE" altLang="nl-BE" noProof="0" dirty="0" smtClean="0">
                <a:solidFill>
                  <a:schemeClr val="bg1">
                    <a:lumMod val="75000"/>
                  </a:schemeClr>
                </a:solidFill>
              </a:rPr>
              <a:t>De functionaris van de gegevensbescherming </a:t>
            </a:r>
            <a:r>
              <a:rPr lang="nl-BE" altLang="nl-BE" noProof="0" dirty="0" smtClean="0">
                <a:solidFill>
                  <a:schemeClr val="accent2">
                    <a:lumMod val="60000"/>
                    <a:lumOff val="40000"/>
                  </a:schemeClr>
                </a:solidFill>
              </a:rPr>
              <a:t>incorporeert de taken van de huidige informatieveiligheidsconsulent</a:t>
            </a:r>
            <a:r>
              <a:rPr lang="nl-BE" altLang="nl-BE" noProof="0" dirty="0" smtClean="0"/>
              <a:t>. </a:t>
            </a:r>
            <a:r>
              <a:rPr lang="nl-BE" altLang="nl-BE" noProof="0" dirty="0" smtClean="0">
                <a:solidFill>
                  <a:schemeClr val="bg1">
                    <a:lumMod val="75000"/>
                  </a:schemeClr>
                </a:solidFill>
              </a:rPr>
              <a:t>De reglementering wordt daartoe aangepast.</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105</a:t>
            </a:fld>
            <a:endParaRPr lang="fr-BE" noProof="0"/>
          </a:p>
        </p:txBody>
      </p:sp>
    </p:spTree>
    <p:extLst>
      <p:ext uri="{BB962C8B-B14F-4D97-AF65-F5344CB8AC3E}">
        <p14:creationId xmlns:p14="http://schemas.microsoft.com/office/powerpoint/2010/main" val="40001421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solidFill>
                  <a:schemeClr val="bg1">
                    <a:lumMod val="75000"/>
                  </a:schemeClr>
                </a:solidFill>
              </a:rPr>
              <a:t>allicht ondoenbaar om DPO te hebben in elke organisatie </a:t>
            </a:r>
          </a:p>
          <a:p>
            <a:endParaRPr lang="nl-BE" dirty="0">
              <a:solidFill>
                <a:schemeClr val="bg1">
                  <a:lumMod val="75000"/>
                </a:schemeClr>
              </a:solidFill>
            </a:endParaRPr>
          </a:p>
          <a:p>
            <a:r>
              <a:rPr lang="nl-BE" dirty="0" smtClean="0">
                <a:solidFill>
                  <a:schemeClr val="bg1">
                    <a:lumMod val="75000"/>
                  </a:schemeClr>
                </a:solidFill>
              </a:rPr>
              <a:t>bespreek met koepelorganisaties</a:t>
            </a:r>
          </a:p>
          <a:p>
            <a:endParaRPr lang="nl-BE" dirty="0">
              <a:solidFill>
                <a:schemeClr val="bg1">
                  <a:lumMod val="75000"/>
                </a:schemeClr>
              </a:solidFill>
            </a:endParaRPr>
          </a:p>
          <a:p>
            <a:r>
              <a:rPr lang="nl-BE" dirty="0" smtClean="0">
                <a:solidFill>
                  <a:schemeClr val="bg1">
                    <a:lumMod val="75000"/>
                  </a:schemeClr>
                </a:solidFill>
              </a:rPr>
              <a:t>indien DPO voor meerdere organisaties</a:t>
            </a:r>
          </a:p>
          <a:p>
            <a:pPr lvl="1"/>
            <a:r>
              <a:rPr lang="nl-BE" dirty="0" smtClean="0">
                <a:solidFill>
                  <a:schemeClr val="bg1">
                    <a:lumMod val="75000"/>
                  </a:schemeClr>
                </a:solidFill>
              </a:rPr>
              <a:t>zorgen voor contactpunt in elke organisatie</a:t>
            </a:r>
          </a:p>
          <a:p>
            <a:pPr lvl="2"/>
            <a:r>
              <a:rPr lang="nl-BE" dirty="0" smtClean="0">
                <a:solidFill>
                  <a:schemeClr val="bg1">
                    <a:lumMod val="75000"/>
                  </a:schemeClr>
                </a:solidFill>
              </a:rPr>
              <a:t>wederzijdse informatieverstrekking</a:t>
            </a:r>
          </a:p>
          <a:p>
            <a:pPr lvl="2"/>
            <a:r>
              <a:rPr lang="nl-BE" dirty="0" smtClean="0">
                <a:solidFill>
                  <a:schemeClr val="bg1">
                    <a:lumMod val="75000"/>
                  </a:schemeClr>
                </a:solidFill>
              </a:rPr>
              <a:t>awareness creatie</a:t>
            </a:r>
          </a:p>
          <a:p>
            <a:pPr lvl="1"/>
            <a:r>
              <a:rPr lang="nl-BE" dirty="0" smtClean="0">
                <a:solidFill>
                  <a:schemeClr val="bg1">
                    <a:lumMod val="75000"/>
                  </a:schemeClr>
                </a:solidFill>
              </a:rPr>
              <a:t>zorgen voor voldoende kennis, tijd en betrokkenheid in elke organisatie</a:t>
            </a:r>
          </a:p>
          <a:p>
            <a:pPr lvl="2"/>
            <a:r>
              <a:rPr lang="nl-BE" dirty="0" smtClean="0">
                <a:solidFill>
                  <a:schemeClr val="bg1">
                    <a:lumMod val="75000"/>
                  </a:schemeClr>
                </a:solidFill>
              </a:rPr>
              <a:t>toezicht </a:t>
            </a:r>
            <a:r>
              <a:rPr lang="nl-BE" dirty="0">
                <a:solidFill>
                  <a:schemeClr val="bg1">
                    <a:lumMod val="75000"/>
                  </a:schemeClr>
                </a:solidFill>
              </a:rPr>
              <a:t>op de omgang met persoonsgegevens binnen </a:t>
            </a:r>
            <a:r>
              <a:rPr lang="nl-BE" dirty="0" smtClean="0">
                <a:solidFill>
                  <a:schemeClr val="bg1">
                    <a:lumMod val="75000"/>
                  </a:schemeClr>
                </a:solidFill>
              </a:rPr>
              <a:t>de organisatie</a:t>
            </a:r>
          </a:p>
          <a:p>
            <a:pPr lvl="2"/>
            <a:r>
              <a:rPr lang="nl-BE" dirty="0">
                <a:solidFill>
                  <a:schemeClr val="bg1">
                    <a:lumMod val="75000"/>
                  </a:schemeClr>
                </a:solidFill>
              </a:rPr>
              <a:t>c</a:t>
            </a:r>
            <a:r>
              <a:rPr lang="nl-BE" dirty="0" smtClean="0">
                <a:solidFill>
                  <a:schemeClr val="bg1">
                    <a:lumMod val="75000"/>
                  </a:schemeClr>
                </a:solidFill>
              </a:rPr>
              <a:t>ontroleert </a:t>
            </a:r>
            <a:r>
              <a:rPr lang="nl-BE" dirty="0">
                <a:solidFill>
                  <a:schemeClr val="bg1">
                    <a:lumMod val="75000"/>
                  </a:schemeClr>
                </a:solidFill>
              </a:rPr>
              <a:t>of de </a:t>
            </a:r>
            <a:r>
              <a:rPr lang="nl-BE" dirty="0" smtClean="0">
                <a:solidFill>
                  <a:schemeClr val="bg1">
                    <a:lumMod val="75000"/>
                  </a:schemeClr>
                </a:solidFill>
              </a:rPr>
              <a:t>organisatie voldoet </a:t>
            </a:r>
            <a:r>
              <a:rPr lang="nl-BE" dirty="0">
                <a:solidFill>
                  <a:schemeClr val="bg1">
                    <a:lumMod val="75000"/>
                  </a:schemeClr>
                </a:solidFill>
              </a:rPr>
              <a:t>aan de wet en toepasselijke regelgeving</a:t>
            </a:r>
          </a:p>
          <a:p>
            <a:pPr lvl="2"/>
            <a:endParaRPr lang="nl-BE" dirty="0" smtClean="0">
              <a:solidFill>
                <a:schemeClr val="bg1">
                  <a:lumMod val="75000"/>
                </a:schemeClr>
              </a:solidFill>
            </a:endParaRPr>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106</a:t>
            </a:fld>
            <a:endParaRPr lang="fr-BE" dirty="0"/>
          </a:p>
        </p:txBody>
      </p:sp>
    </p:spTree>
    <p:extLst>
      <p:ext uri="{BB962C8B-B14F-4D97-AF65-F5344CB8AC3E}">
        <p14:creationId xmlns:p14="http://schemas.microsoft.com/office/powerpoint/2010/main" val="26064717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12. Contracten met verwerkers</a:t>
            </a:r>
            <a:endParaRPr lang="nl-BE" noProof="0"/>
          </a:p>
        </p:txBody>
      </p:sp>
      <p:sp>
        <p:nvSpPr>
          <p:cNvPr id="3" name="Content Placeholder 2"/>
          <p:cNvSpPr>
            <a:spLocks noGrp="1"/>
          </p:cNvSpPr>
          <p:nvPr>
            <p:ph idx="1"/>
          </p:nvPr>
        </p:nvSpPr>
        <p:spPr/>
        <p:txBody>
          <a:bodyPr>
            <a:normAutofit lnSpcReduction="10000"/>
          </a:bodyPr>
          <a:lstStyle/>
          <a:p>
            <a:pPr marL="0" indent="0">
              <a:buNone/>
            </a:pPr>
            <a:r>
              <a:rPr lang="nl-BE" altLang="nl-BE" noProof="0" dirty="0" smtClean="0">
                <a:solidFill>
                  <a:srgbClr val="FF0000"/>
                </a:solidFill>
              </a:rPr>
              <a:t>Beoordeel je bestaande contracten</a:t>
            </a:r>
            <a:r>
              <a:rPr lang="nl-BE" altLang="nl-BE" noProof="0" dirty="0" smtClean="0"/>
              <a:t>, hoofdzakelijk met verwerkers en onderaannemers, en breng tijdig de nodige veranderingen aan. De AVG creëert een intelligent systeem dat de verhouding tussen de verwerkingsverantwoordelijke en de verwerkers behelst. Het bepaalt zelfs de voorwaarden die van toepassing zijn op </a:t>
            </a:r>
            <a:r>
              <a:rPr lang="nl-BE" altLang="nl-BE" noProof="0" dirty="0" err="1" smtClean="0"/>
              <a:t>onderaannemingsactiviteiten</a:t>
            </a:r>
            <a:r>
              <a:rPr lang="nl-BE" altLang="nl-BE" noProof="0" dirty="0" smtClean="0"/>
              <a:t>. Opdat hieraan zou worden voldaan, moet je bestaande contracten beoordelen en de nodige wijzigingen aanbrengen.</a:t>
            </a:r>
          </a:p>
          <a:p>
            <a:endParaRPr lang="nl-BE" altLang="nl-BE" noProof="0" dirty="0" smtClean="0"/>
          </a:p>
          <a:p>
            <a:pPr marL="0" indent="0">
              <a:buNone/>
            </a:pPr>
            <a:r>
              <a:rPr lang="nl-BE" altLang="nl-BE" noProof="0" dirty="0" smtClean="0"/>
              <a:t>De AVG benadrukt het belang van op gegevensverwerkingen toepasselijke veiligheidsmaatregelen. Ook in het geval van outsourcing of gebruik van clouddiensten is het belangrijk te beoordelen of de veiligheidsmaatregelen die werden voorzien in de bestaande contracten nog steeds toereikend zijn en voldoen aan de vereisten van de AVG.</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107</a:t>
            </a:fld>
            <a:endParaRPr lang="fr-BE" noProof="0"/>
          </a:p>
        </p:txBody>
      </p:sp>
    </p:spTree>
    <p:extLst>
      <p:ext uri="{BB962C8B-B14F-4D97-AF65-F5344CB8AC3E}">
        <p14:creationId xmlns:p14="http://schemas.microsoft.com/office/powerpoint/2010/main" val="7675846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smtClean="0"/>
              <a:t>zorgvuldige selectie van verwerkers</a:t>
            </a:r>
          </a:p>
          <a:p>
            <a:r>
              <a:rPr lang="nl-BE" dirty="0" smtClean="0"/>
              <a:t>schriftelijke overeenkomst (zie modellen) met beschrijving van</a:t>
            </a:r>
          </a:p>
          <a:p>
            <a:pPr lvl="1"/>
            <a:r>
              <a:rPr lang="nl-BE" dirty="0" smtClean="0"/>
              <a:t>eigenschappen van verwerking (doel, soort gegevens, duur van bewaring, …)</a:t>
            </a:r>
          </a:p>
          <a:p>
            <a:pPr lvl="1"/>
            <a:r>
              <a:rPr lang="nl-BE" dirty="0" smtClean="0"/>
              <a:t>service level </a:t>
            </a:r>
            <a:r>
              <a:rPr lang="nl-BE" dirty="0" err="1" smtClean="0"/>
              <a:t>agreements</a:t>
            </a:r>
            <a:r>
              <a:rPr lang="nl-BE" dirty="0" smtClean="0"/>
              <a:t> (</a:t>
            </a:r>
            <a:r>
              <a:rPr lang="nl-BE" dirty="0" err="1" smtClean="0"/>
              <a:t>bvb</a:t>
            </a:r>
            <a:r>
              <a:rPr lang="nl-BE" dirty="0" smtClean="0"/>
              <a:t>. </a:t>
            </a:r>
            <a:r>
              <a:rPr lang="nl-BE" dirty="0" err="1" smtClean="0"/>
              <a:t>performantie</a:t>
            </a:r>
            <a:r>
              <a:rPr lang="nl-BE" dirty="0" smtClean="0"/>
              <a:t>, beschikbaarheid, omgang met incidenten, …)</a:t>
            </a:r>
          </a:p>
          <a:p>
            <a:pPr lvl="1"/>
            <a:r>
              <a:rPr lang="nl-BE" dirty="0" smtClean="0"/>
              <a:t>passende organisatorische en technische maatregelen op vlak van informatieveiligheid, zowel tijdens als na afloop van de </a:t>
            </a:r>
            <a:r>
              <a:rPr lang="nl-BE" dirty="0" err="1" smtClean="0"/>
              <a:t>onderaanneming</a:t>
            </a:r>
            <a:endParaRPr lang="nl-BE" dirty="0" smtClean="0"/>
          </a:p>
          <a:p>
            <a:pPr lvl="1"/>
            <a:r>
              <a:rPr lang="nl-BE" dirty="0" smtClean="0"/>
              <a:t>wijze waarop rechten van betrokkene worden gehonoreerd</a:t>
            </a:r>
          </a:p>
          <a:p>
            <a:pPr lvl="1"/>
            <a:r>
              <a:rPr lang="nl-BE" dirty="0" smtClean="0"/>
              <a:t>geen verdere </a:t>
            </a:r>
            <a:r>
              <a:rPr lang="nl-BE" dirty="0" err="1" smtClean="0"/>
              <a:t>onderaanneming</a:t>
            </a:r>
            <a:r>
              <a:rPr lang="nl-BE" dirty="0" smtClean="0"/>
              <a:t> zonder akkoord van de verwerkingsverantwoordelijke</a:t>
            </a:r>
          </a:p>
          <a:p>
            <a:pPr lvl="1"/>
            <a:r>
              <a:rPr lang="nl-BE" dirty="0" smtClean="0"/>
              <a:t>geen verwerking buiten EU</a:t>
            </a:r>
          </a:p>
          <a:p>
            <a:pPr lvl="1"/>
            <a:r>
              <a:rPr lang="nl-BE" dirty="0" smtClean="0"/>
              <a:t>rapportering</a:t>
            </a:r>
          </a:p>
          <a:p>
            <a:pPr lvl="1"/>
            <a:r>
              <a:rPr lang="nl-BE" dirty="0" smtClean="0"/>
              <a:t>aansprakelijkheidsregeling</a:t>
            </a:r>
          </a:p>
          <a:p>
            <a:r>
              <a:rPr lang="nl-BE" dirty="0" smtClean="0"/>
              <a:t>controle op naleving van overeenkomst</a:t>
            </a:r>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108</a:t>
            </a:fld>
            <a:endParaRPr lang="fr-BE" dirty="0"/>
          </a:p>
        </p:txBody>
      </p:sp>
    </p:spTree>
    <p:extLst>
      <p:ext uri="{BB962C8B-B14F-4D97-AF65-F5344CB8AC3E}">
        <p14:creationId xmlns:p14="http://schemas.microsoft.com/office/powerpoint/2010/main" val="22243532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13. Internationale aspecten</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solidFill>
                  <a:schemeClr val="bg1">
                    <a:lumMod val="75000"/>
                  </a:schemeClr>
                </a:solidFill>
              </a:rPr>
              <a:t>Indien je organisatie </a:t>
            </a:r>
            <a:r>
              <a:rPr lang="nl-BE" altLang="nl-BE" noProof="0" dirty="0" smtClean="0">
                <a:solidFill>
                  <a:schemeClr val="accent2">
                    <a:lumMod val="60000"/>
                    <a:lumOff val="40000"/>
                  </a:schemeClr>
                </a:solidFill>
              </a:rPr>
              <a:t>internationaal actief </a:t>
            </a:r>
            <a:r>
              <a:rPr lang="nl-BE" altLang="nl-BE" noProof="0" dirty="0" smtClean="0">
                <a:solidFill>
                  <a:schemeClr val="bg1">
                    <a:lumMod val="75000"/>
                  </a:schemeClr>
                </a:solidFill>
              </a:rPr>
              <a:t>is, dien je te bepalen </a:t>
            </a:r>
            <a:r>
              <a:rPr lang="nl-BE" altLang="nl-BE" noProof="0" dirty="0" smtClean="0">
                <a:solidFill>
                  <a:schemeClr val="accent2">
                    <a:lumMod val="60000"/>
                    <a:lumOff val="40000"/>
                  </a:schemeClr>
                </a:solidFill>
              </a:rPr>
              <a:t>onder welke toezichthoudende autoriteit je valt.</a:t>
            </a:r>
          </a:p>
          <a:p>
            <a:endParaRPr lang="nl-BE" altLang="nl-BE" noProof="0" dirty="0" smtClean="0"/>
          </a:p>
          <a:p>
            <a:pPr marL="0" indent="0">
              <a:buNone/>
            </a:pPr>
            <a:r>
              <a:rPr lang="nl-BE" altLang="nl-BE" noProof="0" dirty="0" smtClean="0">
                <a:solidFill>
                  <a:schemeClr val="bg1">
                    <a:lumMod val="75000"/>
                  </a:schemeClr>
                </a:solidFill>
              </a:rPr>
              <a:t>De AVG voorziet een enigszins complexe regeling om te bepalen welke toezichthoudende autoriteit de leiding neemt bij het onderzoek naar een klacht met een internationaal karakter, bv. wanneer een gegevensverwerking betrekking heeft op inwoners van meerdere lidstaten. De leidende autoriteit wordt bepaald naargelang waar de organisatie haar hoofdvestiging heeft of de vestiging waar de beslissingen omtrent de gegevensverwerkingen worden genomen.</a:t>
            </a:r>
          </a:p>
          <a:p>
            <a:endParaRPr lang="nl-BE" altLang="nl-BE" noProof="0" dirty="0" smtClean="0">
              <a:solidFill>
                <a:schemeClr val="bg1">
                  <a:lumMod val="75000"/>
                </a:schemeClr>
              </a:solidFill>
            </a:endParaRPr>
          </a:p>
          <a:p>
            <a:pPr marL="0" indent="0">
              <a:buNone/>
            </a:pPr>
            <a:r>
              <a:rPr lang="nl-BE" altLang="nl-BE" noProof="0" dirty="0" smtClean="0">
                <a:solidFill>
                  <a:schemeClr val="bg1">
                    <a:lumMod val="75000"/>
                  </a:schemeClr>
                </a:solidFill>
              </a:rPr>
              <a:t>Voor een traditionele hoofdzetel is dit vrij eenvoudig vast te stellen. Moeilijker wordt het voor complexe, </a:t>
            </a:r>
            <a:r>
              <a:rPr lang="nl-BE" altLang="nl-BE" noProof="0" dirty="0" err="1" smtClean="0">
                <a:solidFill>
                  <a:schemeClr val="bg1">
                    <a:lumMod val="75000"/>
                  </a:schemeClr>
                </a:solidFill>
              </a:rPr>
              <a:t>multi</a:t>
            </a:r>
            <a:r>
              <a:rPr lang="nl-BE" altLang="nl-BE" noProof="0" dirty="0" smtClean="0">
                <a:solidFill>
                  <a:schemeClr val="bg1">
                    <a:lumMod val="75000"/>
                  </a:schemeClr>
                </a:solidFill>
              </a:rPr>
              <a:t>-site organisaties waarbij beslissingen omtrent diverse verwerkingsactiviteiten op verschillende plaatsen worden genomen.</a:t>
            </a:r>
            <a:endParaRPr lang="nl-BE" altLang="nl-BE" noProof="0" dirty="0">
              <a:solidFill>
                <a:schemeClr val="bg1">
                  <a:lumMod val="75000"/>
                </a:schemeClr>
              </a:solidFill>
            </a:endParaRPr>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109</a:t>
            </a:fld>
            <a:endParaRPr lang="fr-BE" noProof="0"/>
          </a:p>
        </p:txBody>
      </p:sp>
    </p:spTree>
    <p:extLst>
      <p:ext uri="{BB962C8B-B14F-4D97-AF65-F5344CB8AC3E}">
        <p14:creationId xmlns:p14="http://schemas.microsoft.com/office/powerpoint/2010/main" val="2698819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Verwerkingsgronden</a:t>
            </a:r>
            <a:endParaRPr lang="nl-BE" noProof="0"/>
          </a:p>
        </p:txBody>
      </p:sp>
      <p:sp>
        <p:nvSpPr>
          <p:cNvPr id="3" name="Content Placeholder 2"/>
          <p:cNvSpPr>
            <a:spLocks noGrp="1"/>
          </p:cNvSpPr>
          <p:nvPr>
            <p:ph idx="1"/>
          </p:nvPr>
        </p:nvSpPr>
        <p:spPr/>
        <p:txBody>
          <a:bodyPr/>
          <a:lstStyle/>
          <a:p>
            <a:r>
              <a:rPr lang="nl-BE" noProof="0" dirty="0" smtClean="0"/>
              <a:t>de betrokkene heeft toestemming gegeven voor één of meer specifieke doeleinden</a:t>
            </a:r>
          </a:p>
          <a:p>
            <a:pPr lvl="3"/>
            <a:endParaRPr lang="nl-BE" noProof="0" dirty="0" smtClean="0"/>
          </a:p>
          <a:p>
            <a:r>
              <a:rPr lang="nl-BE" noProof="0" dirty="0" smtClean="0"/>
              <a:t>de verwerking is noodzakelijk</a:t>
            </a:r>
          </a:p>
          <a:p>
            <a:pPr lvl="1"/>
            <a:r>
              <a:rPr lang="nl-BE" noProof="0" dirty="0" smtClean="0"/>
              <a:t>om te voldoen aan een wettelijke verplichting</a:t>
            </a:r>
          </a:p>
          <a:p>
            <a:pPr lvl="1"/>
            <a:r>
              <a:rPr lang="nl-BE" noProof="0" dirty="0" smtClean="0"/>
              <a:t>voor de uitvoering van een overeenkomst</a:t>
            </a:r>
          </a:p>
          <a:p>
            <a:pPr lvl="1"/>
            <a:r>
              <a:rPr lang="nl-BE" noProof="0" dirty="0" smtClean="0"/>
              <a:t>om de vitale belangen van de betrokkene of van een andere natuurlijke persoon te beschermen</a:t>
            </a:r>
          </a:p>
          <a:p>
            <a:pPr lvl="1"/>
            <a:r>
              <a:rPr lang="nl-BE" noProof="0" dirty="0" smtClean="0"/>
              <a:t>voor de vervulling van een taak van algemeen belang</a:t>
            </a:r>
          </a:p>
          <a:p>
            <a:pPr lvl="1"/>
            <a:r>
              <a:rPr lang="nl-BE" noProof="0" dirty="0" smtClean="0"/>
              <a:t>voor de behartiging van de gerechtvaardigde belangen van de verwerkingsverantwoordelijke of van een derde (niet voor overheden!)</a:t>
            </a:r>
          </a:p>
          <a:p>
            <a:endParaRPr lang="nl-BE" noProof="0" dirty="0" smtClean="0"/>
          </a:p>
          <a:p>
            <a:pPr lvl="1"/>
            <a:endParaRPr lang="nl-BE" noProof="0"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11</a:t>
            </a:fld>
            <a:endParaRPr lang="fr-BE" noProof="0"/>
          </a:p>
        </p:txBody>
      </p:sp>
    </p:spTree>
    <p:extLst>
      <p:ext uri="{BB962C8B-B14F-4D97-AF65-F5344CB8AC3E}">
        <p14:creationId xmlns:p14="http://schemas.microsoft.com/office/powerpoint/2010/main" val="21444160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13. Internationale aspecten</a:t>
            </a:r>
            <a:endParaRPr lang="nl-BE" noProof="0"/>
          </a:p>
        </p:txBody>
      </p:sp>
      <p:sp>
        <p:nvSpPr>
          <p:cNvPr id="3" name="Content Placeholder 2"/>
          <p:cNvSpPr>
            <a:spLocks noGrp="1"/>
          </p:cNvSpPr>
          <p:nvPr>
            <p:ph idx="1"/>
          </p:nvPr>
        </p:nvSpPr>
        <p:spPr/>
        <p:txBody>
          <a:bodyPr/>
          <a:lstStyle/>
          <a:p>
            <a:pPr marL="0" indent="0">
              <a:buNone/>
            </a:pPr>
            <a:r>
              <a:rPr lang="nl-BE" altLang="nl-BE" noProof="0" dirty="0" smtClean="0">
                <a:solidFill>
                  <a:schemeClr val="bg1">
                    <a:lumMod val="75000"/>
                  </a:schemeClr>
                </a:solidFill>
              </a:rPr>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de “hoofdvestiging” en dus ook van de bevoegde toezichthoudende autoriteit.</a:t>
            </a:r>
          </a:p>
          <a:p>
            <a:endParaRPr lang="nl-BE" noProof="0" dirty="0" smtClean="0"/>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110</a:t>
            </a:fld>
            <a:endParaRPr lang="fr-BE" noProof="0"/>
          </a:p>
        </p:txBody>
      </p:sp>
    </p:spTree>
    <p:extLst>
      <p:ext uri="{BB962C8B-B14F-4D97-AF65-F5344CB8AC3E}">
        <p14:creationId xmlns:p14="http://schemas.microsoft.com/office/powerpoint/2010/main" val="26723373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voor tandartsen</a:t>
            </a:r>
            <a:endParaRPr lang="fr-BE" dirty="0"/>
          </a:p>
        </p:txBody>
      </p:sp>
      <p:sp>
        <p:nvSpPr>
          <p:cNvPr id="3" name="Content Placeholder 2"/>
          <p:cNvSpPr>
            <a:spLocks noGrp="1"/>
          </p:cNvSpPr>
          <p:nvPr>
            <p:ph idx="1"/>
          </p:nvPr>
        </p:nvSpPr>
        <p:spPr/>
        <p:txBody>
          <a:bodyPr/>
          <a:lstStyle/>
          <a:p>
            <a:r>
              <a:rPr lang="nl-BE" dirty="0" smtClean="0"/>
              <a:t>bewustwording en ‘privacy </a:t>
            </a:r>
            <a:r>
              <a:rPr lang="nl-BE" dirty="0" err="1" smtClean="0"/>
              <a:t>by</a:t>
            </a:r>
            <a:r>
              <a:rPr lang="nl-BE" dirty="0" smtClean="0"/>
              <a:t> design’</a:t>
            </a:r>
          </a:p>
          <a:p>
            <a:r>
              <a:rPr lang="nl-BE" dirty="0" smtClean="0"/>
              <a:t>register van verwerkingsactiviteiten</a:t>
            </a:r>
          </a:p>
          <a:p>
            <a:r>
              <a:rPr lang="nl-BE" dirty="0" smtClean="0"/>
              <a:t>geen gebruik van persoonsgegevens buiten zorgverlening</a:t>
            </a:r>
          </a:p>
          <a:p>
            <a:r>
              <a:rPr lang="nl-BE" dirty="0" smtClean="0"/>
              <a:t>privacyverklaring op website, in wachtkamer, …</a:t>
            </a:r>
          </a:p>
          <a:p>
            <a:r>
              <a:rPr lang="nl-BE" dirty="0" smtClean="0"/>
              <a:t>nakijken contracten met softwareleveranciers</a:t>
            </a:r>
          </a:p>
          <a:p>
            <a:r>
              <a:rPr lang="nl-BE" dirty="0" smtClean="0"/>
              <a:t>gebruik van diensten van eHealth-platform voor veilige gegevensuitwisseling</a:t>
            </a:r>
          </a:p>
          <a:p>
            <a:r>
              <a:rPr lang="nl-BE" dirty="0" smtClean="0"/>
              <a:t>respect van machtigingen van sectoraal comité gezondheid, binnenkort informatieveiligheidscomité</a:t>
            </a:r>
          </a:p>
          <a:p>
            <a:r>
              <a:rPr lang="nl-BE" dirty="0" smtClean="0"/>
              <a:t>procedure bij incidenten</a:t>
            </a:r>
          </a:p>
          <a:p>
            <a:r>
              <a:rPr lang="nl-BE" dirty="0" smtClean="0"/>
              <a:t>meldingsplicht bij data </a:t>
            </a:r>
            <a:r>
              <a:rPr lang="nl-BE" dirty="0" err="1" smtClean="0"/>
              <a:t>breaches</a:t>
            </a:r>
            <a:endParaRPr lang="nl-BE" dirty="0" smtClean="0"/>
          </a:p>
          <a:p>
            <a:r>
              <a:rPr lang="nl-BE" dirty="0" smtClean="0"/>
              <a:t>nut van een gedragscode ?</a:t>
            </a:r>
            <a:endParaRPr lang="fr-BE" dirty="0"/>
          </a:p>
        </p:txBody>
      </p:sp>
      <p:sp>
        <p:nvSpPr>
          <p:cNvPr id="6" name="Date Placeholder 5"/>
          <p:cNvSpPr>
            <a:spLocks noGrp="1"/>
          </p:cNvSpPr>
          <p:nvPr>
            <p:ph type="dt" sz="half" idx="2"/>
          </p:nvPr>
        </p:nvSpPr>
        <p:spPr>
          <a:xfrm>
            <a:off x="457200" y="6448425"/>
            <a:ext cx="2133600" cy="365125"/>
          </a:xfrm>
        </p:spPr>
        <p:txBody>
          <a:bodyPr/>
          <a:lstStyle/>
          <a:p>
            <a:r>
              <a:rPr lang="fr-FR" smtClean="0"/>
              <a:t>20/03/2018</a:t>
            </a:r>
            <a:endParaRPr lang="nl-BE"/>
          </a:p>
        </p:txBody>
      </p:sp>
      <p:sp>
        <p:nvSpPr>
          <p:cNvPr id="7" name="Slide Number Placeholder 6"/>
          <p:cNvSpPr>
            <a:spLocks noGrp="1"/>
          </p:cNvSpPr>
          <p:nvPr>
            <p:ph type="sldNum" sz="quarter" idx="4"/>
          </p:nvPr>
        </p:nvSpPr>
        <p:spPr>
          <a:xfrm>
            <a:off x="3517900" y="6453188"/>
            <a:ext cx="2133600" cy="365125"/>
          </a:xfrm>
        </p:spPr>
        <p:txBody>
          <a:bodyPr/>
          <a:lstStyle/>
          <a:p>
            <a:fld id="{DFCC4FAF-83FC-4633-8F61-4C4FE5B7FBDD}" type="slidenum">
              <a:rPr lang="nl-BE" altLang="nl-BE" smtClean="0"/>
              <a:pPr/>
              <a:t>111</a:t>
            </a:fld>
            <a:endParaRPr lang="nl-BE" altLang="nl-BE"/>
          </a:p>
        </p:txBody>
      </p:sp>
    </p:spTree>
    <p:extLst>
      <p:ext uri="{BB962C8B-B14F-4D97-AF65-F5344CB8AC3E}">
        <p14:creationId xmlns:p14="http://schemas.microsoft.com/office/powerpoint/2010/main" val="20888995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Overblijvende </a:t>
            </a:r>
            <a:r>
              <a:rPr lang="nl-BE" dirty="0"/>
              <a:t>g</a:t>
            </a:r>
            <a:r>
              <a:rPr lang="nl-BE" dirty="0" smtClean="0"/>
              <a:t>estelde vragen</a:t>
            </a:r>
            <a:endParaRPr lang="fr-BE" dirty="0"/>
          </a:p>
        </p:txBody>
      </p:sp>
      <p:sp>
        <p:nvSpPr>
          <p:cNvPr id="3" name="Content Placeholder 2"/>
          <p:cNvSpPr>
            <a:spLocks noGrp="1"/>
          </p:cNvSpPr>
          <p:nvPr>
            <p:ph idx="1"/>
          </p:nvPr>
        </p:nvSpPr>
        <p:spPr/>
        <p:txBody>
          <a:bodyPr>
            <a:normAutofit lnSpcReduction="10000"/>
          </a:bodyPr>
          <a:lstStyle/>
          <a:p>
            <a:r>
              <a:rPr lang="nl-BE" altLang="nl-BE" dirty="0" smtClean="0"/>
              <a:t>moet </a:t>
            </a:r>
            <a:r>
              <a:rPr lang="nl-BE" altLang="nl-BE" dirty="0"/>
              <a:t>een </a:t>
            </a:r>
            <a:r>
              <a:rPr lang="nl-BE" altLang="nl-BE" dirty="0" smtClean="0"/>
              <a:t>kleine praktijk </a:t>
            </a:r>
            <a:r>
              <a:rPr lang="nl-BE" altLang="nl-BE" dirty="0"/>
              <a:t>iets aanpassen in functie van </a:t>
            </a:r>
            <a:r>
              <a:rPr lang="nl-BE" altLang="nl-BE" dirty="0" smtClean="0"/>
              <a:t>GDPR ? wat </a:t>
            </a:r>
            <a:r>
              <a:rPr lang="nl-BE" altLang="nl-BE" dirty="0"/>
              <a:t>zeker </a:t>
            </a:r>
            <a:r>
              <a:rPr lang="nl-BE" altLang="nl-BE" dirty="0" smtClean="0"/>
              <a:t>wel ? register verplicht ? DPO verplicht ?</a:t>
            </a:r>
          </a:p>
          <a:p>
            <a:pPr lvl="1"/>
            <a:r>
              <a:rPr lang="nl-BE" altLang="nl-BE" dirty="0" smtClean="0"/>
              <a:t>ja, ook kleine praktijk moet GDPR naleven</a:t>
            </a:r>
          </a:p>
          <a:p>
            <a:pPr lvl="1"/>
            <a:r>
              <a:rPr lang="nl-BE" altLang="nl-BE" dirty="0" smtClean="0"/>
              <a:t>wel register van verwerkingsactiviteiten, geen DPO</a:t>
            </a:r>
            <a:endParaRPr lang="nl-BE" altLang="nl-BE" dirty="0"/>
          </a:p>
          <a:p>
            <a:pPr lvl="0"/>
            <a:r>
              <a:rPr lang="nl-BE" dirty="0" err="1" smtClean="0"/>
              <a:t>dossierstukkken</a:t>
            </a:r>
            <a:r>
              <a:rPr lang="nl-BE" dirty="0" smtClean="0"/>
              <a:t> </a:t>
            </a:r>
            <a:r>
              <a:rPr lang="nl-BE" dirty="0"/>
              <a:t>met informatie </a:t>
            </a:r>
            <a:r>
              <a:rPr lang="nl-BE" dirty="0" smtClean="0"/>
              <a:t>(</a:t>
            </a:r>
            <a:r>
              <a:rPr lang="nl-BE" dirty="0" err="1" smtClean="0"/>
              <a:t>bvb</a:t>
            </a:r>
            <a:r>
              <a:rPr lang="nl-BE" dirty="0"/>
              <a:t>. </a:t>
            </a:r>
            <a:r>
              <a:rPr lang="nl-BE" dirty="0" smtClean="0"/>
              <a:t>verwijzing </a:t>
            </a:r>
            <a:r>
              <a:rPr lang="nl-BE" dirty="0"/>
              <a:t>arts, verslag arts, </a:t>
            </a:r>
            <a:r>
              <a:rPr lang="nl-BE" dirty="0" err="1" smtClean="0"/>
              <a:t>RX’en</a:t>
            </a:r>
            <a:r>
              <a:rPr lang="nl-BE" dirty="0" smtClean="0"/>
              <a:t>): hoe registreren ?</a:t>
            </a:r>
            <a:endParaRPr lang="fr-BE" dirty="0"/>
          </a:p>
          <a:p>
            <a:pPr lvl="0"/>
            <a:r>
              <a:rPr lang="nl-BE" dirty="0"/>
              <a:t>b</a:t>
            </a:r>
            <a:r>
              <a:rPr lang="nl-BE" dirty="0" smtClean="0"/>
              <a:t>eroepsgeheim </a:t>
            </a:r>
            <a:r>
              <a:rPr lang="nl-BE" dirty="0" err="1"/>
              <a:t>vs</a:t>
            </a:r>
            <a:r>
              <a:rPr lang="nl-BE" dirty="0"/>
              <a:t> rechten </a:t>
            </a:r>
            <a:r>
              <a:rPr lang="nl-BE" dirty="0" smtClean="0"/>
              <a:t>betrokkenen</a:t>
            </a:r>
          </a:p>
          <a:p>
            <a:pPr lvl="1"/>
            <a:r>
              <a:rPr lang="nl-BE" altLang="nl-BE" dirty="0" smtClean="0"/>
              <a:t>beroepsgeheim </a:t>
            </a:r>
            <a:r>
              <a:rPr lang="nl-BE" altLang="nl-BE" dirty="0"/>
              <a:t>gaat voor op de rechten van de betrokkenen want het gaat om specifieke (lex specialis) </a:t>
            </a:r>
            <a:r>
              <a:rPr lang="nl-BE" altLang="nl-BE" dirty="0" smtClean="0"/>
              <a:t>verplichtingen</a:t>
            </a:r>
          </a:p>
          <a:p>
            <a:pPr lvl="1"/>
            <a:r>
              <a:rPr lang="nl-BE" altLang="nl-BE" dirty="0"/>
              <a:t>w</a:t>
            </a:r>
            <a:r>
              <a:rPr lang="nl-BE" altLang="nl-BE" dirty="0" smtClean="0"/>
              <a:t>aar </a:t>
            </a:r>
            <a:r>
              <a:rPr lang="nl-BE" altLang="nl-BE" dirty="0"/>
              <a:t>mogelijk moeten beiden toegepast </a:t>
            </a:r>
            <a:r>
              <a:rPr lang="nl-BE" altLang="nl-BE" dirty="0" smtClean="0"/>
              <a:t>worden</a:t>
            </a:r>
          </a:p>
          <a:p>
            <a:pPr lvl="1"/>
            <a:r>
              <a:rPr lang="nl-BE" altLang="nl-BE" dirty="0" smtClean="0"/>
              <a:t>beroepsgeheim </a:t>
            </a:r>
            <a:r>
              <a:rPr lang="nl-BE" altLang="nl-BE" dirty="0"/>
              <a:t>kan niet ingeroepen worden tegenover de </a:t>
            </a:r>
            <a:r>
              <a:rPr lang="nl-BE" altLang="nl-BE" dirty="0" smtClean="0"/>
              <a:t>patiënt</a:t>
            </a:r>
          </a:p>
          <a:p>
            <a:pPr lvl="1"/>
            <a:r>
              <a:rPr lang="nl-BE" altLang="nl-BE" dirty="0" smtClean="0"/>
              <a:t>mag </a:t>
            </a:r>
            <a:r>
              <a:rPr lang="nl-BE" altLang="nl-BE" dirty="0"/>
              <a:t>niet misbruikt worden om verplichtingen te negeren</a:t>
            </a:r>
            <a:endParaRPr lang="fr-BE" dirty="0"/>
          </a:p>
          <a:p>
            <a:pPr lvl="0"/>
            <a:r>
              <a:rPr lang="nl-BE" dirty="0"/>
              <a:t>d</a:t>
            </a:r>
            <a:r>
              <a:rPr lang="nl-BE" dirty="0" smtClean="0"/>
              <a:t>ossierelementen </a:t>
            </a:r>
            <a:r>
              <a:rPr lang="nl-BE" dirty="0"/>
              <a:t>verplicht bij te houden voor </a:t>
            </a:r>
            <a:r>
              <a:rPr lang="nl-BE" dirty="0" err="1"/>
              <a:t>officiele</a:t>
            </a:r>
            <a:r>
              <a:rPr lang="nl-BE" dirty="0"/>
              <a:t> instanties </a:t>
            </a:r>
            <a:r>
              <a:rPr lang="nl-BE" dirty="0" err="1"/>
              <a:t>vs</a:t>
            </a:r>
            <a:r>
              <a:rPr lang="nl-BE" dirty="0"/>
              <a:t> recht om gewist te worden </a:t>
            </a:r>
            <a:r>
              <a:rPr lang="nl-BE" dirty="0" smtClean="0"/>
              <a:t>?</a:t>
            </a:r>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112</a:t>
            </a:fld>
            <a:endParaRPr lang="fr-BE" dirty="0"/>
          </a:p>
        </p:txBody>
      </p:sp>
    </p:spTree>
    <p:extLst>
      <p:ext uri="{BB962C8B-B14F-4D97-AF65-F5344CB8AC3E}">
        <p14:creationId xmlns:p14="http://schemas.microsoft.com/office/powerpoint/2010/main" val="39819873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Overblijvende gestelde vragen</a:t>
            </a:r>
            <a:endParaRPr lang="fr-BE" dirty="0"/>
          </a:p>
        </p:txBody>
      </p:sp>
      <p:sp>
        <p:nvSpPr>
          <p:cNvPr id="3" name="Content Placeholder 2"/>
          <p:cNvSpPr>
            <a:spLocks noGrp="1"/>
          </p:cNvSpPr>
          <p:nvPr>
            <p:ph idx="1"/>
          </p:nvPr>
        </p:nvSpPr>
        <p:spPr/>
        <p:txBody>
          <a:bodyPr>
            <a:normAutofit lnSpcReduction="10000"/>
          </a:bodyPr>
          <a:lstStyle/>
          <a:p>
            <a:pPr lvl="0"/>
            <a:r>
              <a:rPr lang="nl-BE" dirty="0"/>
              <a:t>hoe bestaande database met contactgegevens, waaronder die van actieve patiënten, regulariseren ?</a:t>
            </a:r>
          </a:p>
          <a:p>
            <a:pPr lvl="1"/>
            <a:r>
              <a:rPr lang="nl-BE" dirty="0"/>
              <a:t>opnemen in het register van de verwerkingsactiviteiten</a:t>
            </a:r>
          </a:p>
          <a:p>
            <a:pPr lvl="1"/>
            <a:r>
              <a:rPr lang="nl-BE" dirty="0"/>
              <a:t>is volstrekt legitiem en behoeft géén </a:t>
            </a:r>
            <a:r>
              <a:rPr lang="nl-BE" dirty="0" err="1"/>
              <a:t>regularisering</a:t>
            </a:r>
            <a:endParaRPr lang="nl-BE" dirty="0"/>
          </a:p>
          <a:p>
            <a:pPr lvl="1"/>
            <a:r>
              <a:rPr lang="nl-BE" dirty="0"/>
              <a:t>zo nodig opkuisen als onderdeel van de policy of </a:t>
            </a:r>
            <a:r>
              <a:rPr lang="nl-BE" dirty="0" smtClean="0"/>
              <a:t>gedragscode</a:t>
            </a:r>
          </a:p>
          <a:p>
            <a:pPr lvl="0"/>
            <a:r>
              <a:rPr lang="nl-BE" dirty="0" smtClean="0"/>
              <a:t>nieuwjaarswens</a:t>
            </a:r>
            <a:r>
              <a:rPr lang="nl-BE" dirty="0"/>
              <a:t>, verhuisverwittiging, … aan contacten in dossiers: mag dat ?</a:t>
            </a:r>
            <a:endParaRPr lang="fr-BE" dirty="0"/>
          </a:p>
          <a:p>
            <a:pPr lvl="0"/>
            <a:r>
              <a:rPr lang="nl-BE" dirty="0"/>
              <a:t>beperken toegang tot dossiers in database of enkel registreren wie toegang nam ?</a:t>
            </a:r>
            <a:endParaRPr lang="fr-BE" dirty="0"/>
          </a:p>
          <a:p>
            <a:pPr lvl="0"/>
            <a:r>
              <a:rPr lang="nl-BE" dirty="0" smtClean="0"/>
              <a:t>gegevens van ex-patiënten </a:t>
            </a:r>
            <a:r>
              <a:rPr lang="nl-BE" dirty="0"/>
              <a:t>wissen ?</a:t>
            </a:r>
            <a:endParaRPr lang="fr-BE" dirty="0"/>
          </a:p>
          <a:p>
            <a:pPr lvl="0"/>
            <a:r>
              <a:rPr lang="nl-BE" dirty="0"/>
              <a:t>verplichtingen anders voor praktijken die nog dossiers behandelen zonder software ?</a:t>
            </a:r>
            <a:endParaRPr lang="fr-BE" dirty="0"/>
          </a:p>
          <a:p>
            <a:pPr lvl="0"/>
            <a:r>
              <a:rPr lang="nl-BE" dirty="0"/>
              <a:t>patiënt verandert van tandarts: recht om gewist te worden en of dossier over te dragen </a:t>
            </a:r>
            <a:r>
              <a:rPr lang="nl-BE" dirty="0" smtClean="0"/>
              <a:t>?</a:t>
            </a:r>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113</a:t>
            </a:fld>
            <a:endParaRPr lang="fr-BE" dirty="0"/>
          </a:p>
        </p:txBody>
      </p:sp>
    </p:spTree>
    <p:extLst>
      <p:ext uri="{BB962C8B-B14F-4D97-AF65-F5344CB8AC3E}">
        <p14:creationId xmlns:p14="http://schemas.microsoft.com/office/powerpoint/2010/main" val="28022589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nl-BE" dirty="0" smtClean="0"/>
              <a:t>Besluit</a:t>
            </a:r>
            <a:endParaRPr lang="fr-BE" dirty="0"/>
          </a:p>
        </p:txBody>
      </p:sp>
      <p:sp>
        <p:nvSpPr>
          <p:cNvPr id="12" name="Content Placeholder 11"/>
          <p:cNvSpPr>
            <a:spLocks noGrp="1"/>
          </p:cNvSpPr>
          <p:nvPr>
            <p:ph idx="1"/>
          </p:nvPr>
        </p:nvSpPr>
        <p:spPr/>
        <p:txBody>
          <a:bodyPr/>
          <a:lstStyle/>
          <a:p>
            <a:pPr marL="0" indent="0">
              <a:buNone/>
            </a:pPr>
            <a:r>
              <a:rPr lang="nl-BE" dirty="0"/>
              <a:t>Op school mocht ik niet afkijken of afschrijven, en moest ik minstens 50% </a:t>
            </a:r>
            <a:r>
              <a:rPr lang="nl-BE" dirty="0" smtClean="0"/>
              <a:t>halen</a:t>
            </a:r>
          </a:p>
          <a:p>
            <a:pPr marL="0" indent="0">
              <a:buNone/>
            </a:pPr>
            <a:endParaRPr lang="nl-BE" dirty="0"/>
          </a:p>
          <a:p>
            <a:pPr marL="0" indent="0">
              <a:buNone/>
            </a:pPr>
            <a:endParaRPr lang="nl-BE" dirty="0" smtClean="0"/>
          </a:p>
          <a:p>
            <a:pPr marL="0" indent="0">
              <a:buNone/>
            </a:pPr>
            <a:endParaRPr lang="nl-BE" dirty="0"/>
          </a:p>
          <a:p>
            <a:pPr marL="0" indent="0">
              <a:buNone/>
            </a:pPr>
            <a:endParaRPr lang="nl-BE" dirty="0" smtClean="0"/>
          </a:p>
          <a:p>
            <a:pPr marL="0" indent="0">
              <a:buNone/>
            </a:pPr>
            <a:r>
              <a:rPr lang="nl-BE" dirty="0"/>
              <a:t>In het echte leven mag </a:t>
            </a:r>
            <a:r>
              <a:rPr lang="nl-BE" dirty="0" smtClean="0"/>
              <a:t>je wel afkijken </a:t>
            </a:r>
            <a:r>
              <a:rPr lang="nl-BE" dirty="0"/>
              <a:t>en afschrijven zoveel </a:t>
            </a:r>
            <a:r>
              <a:rPr lang="nl-BE" dirty="0" smtClean="0"/>
              <a:t>je </a:t>
            </a:r>
            <a:r>
              <a:rPr lang="nl-BE" dirty="0"/>
              <a:t>wil, en probeer </a:t>
            </a:r>
            <a:r>
              <a:rPr lang="nl-BE" dirty="0" smtClean="0"/>
              <a:t>je best </a:t>
            </a:r>
            <a:r>
              <a:rPr lang="nl-BE" dirty="0"/>
              <a:t>100% te halen</a:t>
            </a:r>
          </a:p>
          <a:p>
            <a:pPr marL="0" indent="0">
              <a:buNone/>
            </a:pPr>
            <a:endParaRPr lang="nl-BE" dirty="0"/>
          </a:p>
          <a:p>
            <a:endParaRPr lang="fr-BE" dirty="0"/>
          </a:p>
        </p:txBody>
      </p:sp>
      <p:sp>
        <p:nvSpPr>
          <p:cNvPr id="3" name="Date Placeholder 2"/>
          <p:cNvSpPr>
            <a:spLocks noGrp="1"/>
          </p:cNvSpPr>
          <p:nvPr>
            <p:ph type="dt" sz="half" idx="2"/>
          </p:nvPr>
        </p:nvSpPr>
        <p:spPr/>
        <p:txBody>
          <a:bodyPr/>
          <a:lstStyle/>
          <a:p>
            <a:r>
              <a:rPr lang="fr-FR" smtClean="0"/>
              <a:t>20/03/2018</a:t>
            </a:r>
            <a:endParaRPr lang="nl-NL" dirty="0"/>
          </a:p>
        </p:txBody>
      </p:sp>
      <p:sp>
        <p:nvSpPr>
          <p:cNvPr id="2" name="Slide Number Placeholder 1"/>
          <p:cNvSpPr>
            <a:spLocks noGrp="1"/>
          </p:cNvSpPr>
          <p:nvPr>
            <p:ph type="sldNum" sz="quarter" idx="4"/>
          </p:nvPr>
        </p:nvSpPr>
        <p:spPr/>
        <p:txBody>
          <a:bodyPr/>
          <a:lstStyle/>
          <a:p>
            <a:fld id="{A7CC3638-A99D-674C-A789-FA84B7E5EA16}" type="slidenum">
              <a:rPr lang="nl-NL" smtClean="0"/>
              <a:pPr/>
              <a:t>114</a:t>
            </a:fld>
            <a:endParaRPr lang="nl-NL" dirty="0"/>
          </a:p>
        </p:txBody>
      </p:sp>
      <p:pic>
        <p:nvPicPr>
          <p:cNvPr id="1026" name="Picture 2" descr="Afbeeldingsresultaa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780"/>
          <a:stretch/>
        </p:blipFill>
        <p:spPr bwMode="auto">
          <a:xfrm>
            <a:off x="2549002" y="1844824"/>
            <a:ext cx="3101405" cy="15544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532" b="9598"/>
          <a:stretch/>
        </p:blipFill>
        <p:spPr bwMode="auto">
          <a:xfrm>
            <a:off x="2555776" y="4541607"/>
            <a:ext cx="3094631" cy="169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20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fade">
                                      <p:cBhvr>
                                        <p:cTn id="15" dur="500"/>
                                        <p:tgtEl>
                                          <p:spTgt spid="1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0A9230E-FFBB-4CCB-ABD7-198084EDE768}" type="slidenum">
              <a:rPr lang="fr-BE" smtClean="0"/>
              <a:pPr/>
              <a:t>115</a:t>
            </a:fld>
            <a:endParaRPr lang="fr-BE" dirty="0"/>
          </a:p>
        </p:txBody>
      </p:sp>
    </p:spTree>
    <p:extLst>
      <p:ext uri="{BB962C8B-B14F-4D97-AF65-F5344CB8AC3E}">
        <p14:creationId xmlns:p14="http://schemas.microsoft.com/office/powerpoint/2010/main" val="3718211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Criteria voor beoordeling verenigbaarheid</a:t>
            </a:r>
            <a:endParaRPr lang="fr-BE" dirty="0"/>
          </a:p>
        </p:txBody>
      </p:sp>
      <p:sp>
        <p:nvSpPr>
          <p:cNvPr id="3" name="Content Placeholder 2"/>
          <p:cNvSpPr>
            <a:spLocks noGrp="1"/>
          </p:cNvSpPr>
          <p:nvPr>
            <p:ph idx="1"/>
          </p:nvPr>
        </p:nvSpPr>
        <p:spPr/>
        <p:txBody>
          <a:bodyPr>
            <a:normAutofit/>
          </a:bodyPr>
          <a:lstStyle/>
          <a:p>
            <a:pPr lvl="0"/>
            <a:r>
              <a:rPr lang="nl-NL" dirty="0"/>
              <a:t>het </a:t>
            </a:r>
            <a:r>
              <a:rPr lang="nl-NL" dirty="0" smtClean="0"/>
              <a:t>verband </a:t>
            </a:r>
            <a:r>
              <a:rPr lang="nl-NL" dirty="0"/>
              <a:t>tussen de doeleinden waarvoor de gegevens werden </a:t>
            </a:r>
            <a:r>
              <a:rPr lang="nl-NL" dirty="0" smtClean="0"/>
              <a:t>verzameld </a:t>
            </a:r>
            <a:r>
              <a:rPr lang="nl-NL" dirty="0"/>
              <a:t>en de doeleinden van de voorgenomen verdere </a:t>
            </a:r>
            <a:r>
              <a:rPr lang="nl-NL" dirty="0" smtClean="0"/>
              <a:t>verwerking</a:t>
            </a:r>
            <a:endParaRPr lang="fr-BE" dirty="0"/>
          </a:p>
          <a:p>
            <a:pPr lvl="0"/>
            <a:r>
              <a:rPr lang="nl-NL" dirty="0"/>
              <a:t>de context waarin de persoonsgegevens werden verkregen, in het bijzonder </a:t>
            </a:r>
            <a:r>
              <a:rPr lang="nl-NL" dirty="0" smtClean="0"/>
              <a:t>de verhouding tussen </a:t>
            </a:r>
            <a:r>
              <a:rPr lang="nl-NL" dirty="0"/>
              <a:t>de </a:t>
            </a:r>
            <a:r>
              <a:rPr lang="nl-NL" dirty="0" smtClean="0"/>
              <a:t>betrokkene </a:t>
            </a:r>
            <a:r>
              <a:rPr lang="nl-NL" dirty="0"/>
              <a:t>en de </a:t>
            </a:r>
            <a:r>
              <a:rPr lang="nl-NL" dirty="0" smtClean="0"/>
              <a:t>verwerkingsverantwoordelijke </a:t>
            </a:r>
            <a:endParaRPr lang="fr-BE" dirty="0"/>
          </a:p>
          <a:p>
            <a:pPr lvl="0"/>
            <a:r>
              <a:rPr lang="nl-NL" dirty="0"/>
              <a:t>de aard van de persoonsgegevens, vooral als de verwerking slaat op </a:t>
            </a:r>
            <a:r>
              <a:rPr lang="nl-NL" dirty="0" smtClean="0"/>
              <a:t>gevoelige persoonsgegevens (zie lager)</a:t>
            </a:r>
            <a:endParaRPr lang="fr-BE" dirty="0"/>
          </a:p>
          <a:p>
            <a:pPr lvl="0"/>
            <a:r>
              <a:rPr lang="nl-NL" dirty="0"/>
              <a:t>de mogelijk gevolgen van de voorgenomen verdere verwerking voor de </a:t>
            </a:r>
            <a:r>
              <a:rPr lang="nl-NL" dirty="0" smtClean="0"/>
              <a:t>betrokkenen</a:t>
            </a:r>
            <a:endParaRPr lang="fr-BE" dirty="0"/>
          </a:p>
          <a:p>
            <a:pPr lvl="0"/>
            <a:r>
              <a:rPr lang="nl-NL" dirty="0"/>
              <a:t>het bestaan van passende waarborgen, waaronder eventueel versleuteling of </a:t>
            </a:r>
            <a:r>
              <a:rPr lang="nl-NL" dirty="0" err="1" smtClean="0"/>
              <a:t>pseudonimisering</a:t>
            </a:r>
            <a:r>
              <a:rPr lang="nl-NL" dirty="0" smtClean="0"/>
              <a:t> </a:t>
            </a:r>
            <a:endParaRPr lang="fr-BE" dirty="0"/>
          </a:p>
          <a:p>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12</a:t>
            </a:fld>
            <a:endParaRPr lang="fr-BE" dirty="0"/>
          </a:p>
        </p:txBody>
      </p:sp>
    </p:spTree>
    <p:extLst>
      <p:ext uri="{BB962C8B-B14F-4D97-AF65-F5344CB8AC3E}">
        <p14:creationId xmlns:p14="http://schemas.microsoft.com/office/powerpoint/2010/main" val="330303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nl-BE" altLang="en-US" noProof="0" smtClean="0">
                <a:sym typeface="Arial" charset="0"/>
              </a:rPr>
              <a:t>Toestemming </a:t>
            </a:r>
          </a:p>
        </p:txBody>
      </p:sp>
      <p:sp>
        <p:nvSpPr>
          <p:cNvPr id="8195" name="Rectangle 3"/>
          <p:cNvSpPr>
            <a:spLocks noGrp="1" noChangeArrowheads="1"/>
          </p:cNvSpPr>
          <p:nvPr>
            <p:ph idx="1"/>
          </p:nvPr>
        </p:nvSpPr>
        <p:spPr/>
        <p:txBody>
          <a:bodyPr>
            <a:normAutofit lnSpcReduction="10000"/>
          </a:bodyPr>
          <a:lstStyle/>
          <a:p>
            <a:r>
              <a:rPr lang="nl-BE" noProof="0" dirty="0" smtClean="0">
                <a:sym typeface="Arial" charset="0"/>
              </a:rPr>
              <a:t>wanneer de verwerking berust op toestemming, moet de verwerkingsverantwoordelijke kunnen aantonen dat de betrokkene toestemming heeft gegeven voor de verwerking van zijn persoonsgegevens</a:t>
            </a:r>
          </a:p>
          <a:p>
            <a:endParaRPr lang="nl-BE" noProof="0" dirty="0" smtClean="0">
              <a:sym typeface="Arial" charset="0"/>
            </a:endParaRPr>
          </a:p>
          <a:p>
            <a:r>
              <a:rPr lang="nl-BE" noProof="0" dirty="0" smtClean="0">
                <a:sym typeface="Arial" charset="0"/>
              </a:rPr>
              <a:t>vereisten (expliciet in AVG)</a:t>
            </a:r>
          </a:p>
          <a:p>
            <a:pPr lvl="1"/>
            <a:r>
              <a:rPr lang="nl-BE" noProof="0" dirty="0" smtClean="0">
                <a:sym typeface="Arial" charset="0"/>
              </a:rPr>
              <a:t>vrije, specifieke, geïnformeerde en ondubbelzinnige wilsuiting</a:t>
            </a:r>
          </a:p>
          <a:p>
            <a:pPr lvl="1"/>
            <a:r>
              <a:rPr lang="nl-BE" noProof="0" dirty="0" smtClean="0">
                <a:sym typeface="Arial" charset="0"/>
              </a:rPr>
              <a:t>d.m.v. een verklaring of een ondubbelzinnige actieve handeling: een impliciete toestemming wordt niet langer aanvaard</a:t>
            </a:r>
          </a:p>
          <a:p>
            <a:pPr lvl="1"/>
            <a:r>
              <a:rPr lang="nl-BE" noProof="0" dirty="0" smtClean="0">
                <a:sym typeface="Arial" charset="0"/>
              </a:rPr>
              <a:t>aantoonbaar</a:t>
            </a:r>
          </a:p>
          <a:p>
            <a:pPr lvl="1"/>
            <a:r>
              <a:rPr lang="nl-BE" noProof="0" dirty="0" smtClean="0">
                <a:sym typeface="Arial" charset="0"/>
              </a:rPr>
              <a:t>eenvoudig </a:t>
            </a:r>
            <a:r>
              <a:rPr lang="nl-BE" noProof="0" dirty="0" err="1" smtClean="0">
                <a:sym typeface="Arial" charset="0"/>
              </a:rPr>
              <a:t>intrekbaar</a:t>
            </a:r>
            <a:endParaRPr lang="nl-BE" noProof="0" dirty="0" smtClean="0">
              <a:sym typeface="Arial" charset="0"/>
            </a:endParaRPr>
          </a:p>
          <a:p>
            <a:pPr lvl="1"/>
            <a:r>
              <a:rPr lang="nl-BE" noProof="0" dirty="0" smtClean="0">
                <a:sym typeface="Arial" charset="0"/>
              </a:rPr>
              <a:t>betrokkene duidelijk informeren over deze mogelijkheid</a:t>
            </a:r>
          </a:p>
          <a:p>
            <a:pPr lvl="1"/>
            <a:endParaRPr lang="nl-BE" dirty="0">
              <a:sym typeface="Arial" charset="0"/>
            </a:endParaRPr>
          </a:p>
          <a:p>
            <a:r>
              <a:rPr lang="nl-BE" noProof="0" dirty="0" smtClean="0">
                <a:sym typeface="Arial" charset="0"/>
              </a:rPr>
              <a:t>kinderen onder 16 jaar: toestemming van ouder of voogd</a:t>
            </a:r>
          </a:p>
          <a:p>
            <a:endParaRPr lang="nl-BE" noProof="0" dirty="0">
              <a:sym typeface="Arial" charset="0"/>
            </a:endParaRPr>
          </a:p>
        </p:txBody>
      </p:sp>
      <p:sp>
        <p:nvSpPr>
          <p:cNvPr id="5" name="Tijdelijke aanduiding voor datum 4"/>
          <p:cNvSpPr>
            <a:spLocks noGrp="1"/>
          </p:cNvSpPr>
          <p:nvPr>
            <p:ph type="dt" sz="half" idx="2"/>
          </p:nvPr>
        </p:nvSpPr>
        <p:spPr/>
        <p:txBody>
          <a:bodyPr/>
          <a:lstStyle/>
          <a:p>
            <a:r>
              <a:rPr lang="fr-FR" smtClean="0"/>
              <a:t>20/03/2018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13</a:t>
            </a:fld>
            <a:endParaRPr lang="fr-BE" noProof="0"/>
          </a:p>
        </p:txBody>
      </p:sp>
    </p:spTree>
    <p:extLst>
      <p:ext uri="{BB962C8B-B14F-4D97-AF65-F5344CB8AC3E}">
        <p14:creationId xmlns:p14="http://schemas.microsoft.com/office/powerpoint/2010/main" val="940476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Verwerking van gezondheidsgegevens</a:t>
            </a:r>
            <a:endParaRPr lang="fr-BE" dirty="0"/>
          </a:p>
        </p:txBody>
      </p:sp>
      <p:sp>
        <p:nvSpPr>
          <p:cNvPr id="3" name="Content Placeholder 2"/>
          <p:cNvSpPr>
            <a:spLocks noGrp="1"/>
          </p:cNvSpPr>
          <p:nvPr>
            <p:ph idx="1"/>
          </p:nvPr>
        </p:nvSpPr>
        <p:spPr/>
        <p:txBody>
          <a:bodyPr>
            <a:normAutofit fontScale="92500"/>
          </a:bodyPr>
          <a:lstStyle/>
          <a:p>
            <a:r>
              <a:rPr lang="nl-BE" smtClean="0"/>
              <a:t>ruime definitie, geen teleologische benadering</a:t>
            </a:r>
          </a:p>
          <a:p>
            <a:pPr lvl="1"/>
            <a:r>
              <a:rPr lang="nl-BE" smtClean="0"/>
              <a:t>persoonsgegevens die verband houden met de fysieke of mentale gezondheid van een natuurlijke persoon, waaronder gegevens over verleende gezondheidsdiensten waarmee informatie over zijn gezondheidstoestand wordt gegeven</a:t>
            </a:r>
          </a:p>
          <a:p>
            <a:r>
              <a:rPr lang="nl-BE" smtClean="0"/>
              <a:t>verwerkingsgronden, onder meer</a:t>
            </a:r>
            <a:endParaRPr lang="en-US" smtClean="0"/>
          </a:p>
          <a:p>
            <a:pPr lvl="1"/>
            <a:r>
              <a:rPr lang="nl-BE" smtClean="0"/>
              <a:t>uitdrukkelijke toestemming van betrokkene</a:t>
            </a:r>
          </a:p>
          <a:p>
            <a:pPr lvl="1"/>
            <a:r>
              <a:rPr lang="nl-BE" smtClean="0"/>
              <a:t>sociaalzekerheidsrechtelijke of arbeidsrechtelijke verplichtingen</a:t>
            </a:r>
          </a:p>
          <a:p>
            <a:pPr lvl="1"/>
            <a:r>
              <a:rPr lang="nl-BE" smtClean="0"/>
              <a:t>redenen van zwaarwegend algemeen belang, waaronder volksgezondheid, sociale bescherming en beheer van gezondheidszorgdiensten</a:t>
            </a:r>
          </a:p>
          <a:p>
            <a:pPr lvl="1"/>
            <a:r>
              <a:rPr lang="nl-BE" smtClean="0"/>
              <a:t>preventieve of arbeidsgeneeskunde, beoordeling van de arbeidsgeschiktheid van de werknemer, medische diagnosen, verstrekken van gezondheidszorg of sociale diensten of behandelingen, beheren van gezondheidszorgstelsels en -diensten of sociale stelsels en diensten; in dit geval door of onder de verantwoordelijkheid van een beroepsbeoefenaar die aan het beroepsgeheim is gebonden</a:t>
            </a:r>
          </a:p>
          <a:p>
            <a:pPr lvl="1"/>
            <a:endParaRPr lang="en-US" smtClean="0"/>
          </a:p>
          <a:p>
            <a:pPr lvl="1"/>
            <a:endParaRPr lang="en-US" smtClean="0"/>
          </a:p>
          <a:p>
            <a:endParaRPr lang="en-US" smtClean="0"/>
          </a:p>
          <a:p>
            <a:pPr lvl="1"/>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14</a:t>
            </a:fld>
            <a:endParaRPr lang="fr-BE" noProof="0"/>
          </a:p>
        </p:txBody>
      </p:sp>
    </p:spTree>
    <p:extLst>
      <p:ext uri="{BB962C8B-B14F-4D97-AF65-F5344CB8AC3E}">
        <p14:creationId xmlns:p14="http://schemas.microsoft.com/office/powerpoint/2010/main" val="220232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Aantal nieuwigheden</a:t>
            </a:r>
            <a:endParaRPr lang="nl-BE" noProof="0"/>
          </a:p>
        </p:txBody>
      </p:sp>
      <p:sp>
        <p:nvSpPr>
          <p:cNvPr id="3" name="Content Placeholder 2"/>
          <p:cNvSpPr>
            <a:spLocks noGrp="1"/>
          </p:cNvSpPr>
          <p:nvPr>
            <p:ph idx="1"/>
          </p:nvPr>
        </p:nvSpPr>
        <p:spPr/>
        <p:txBody>
          <a:bodyPr/>
          <a:lstStyle/>
          <a:p>
            <a:r>
              <a:rPr lang="nl-BE" noProof="0" dirty="0" err="1" smtClean="0"/>
              <a:t>risico-analyse</a:t>
            </a:r>
            <a:r>
              <a:rPr lang="nl-BE" noProof="0" dirty="0" smtClean="0"/>
              <a:t> als basis</a:t>
            </a:r>
          </a:p>
          <a:p>
            <a:r>
              <a:rPr lang="nl-BE" noProof="0" dirty="0" smtClean="0"/>
              <a:t>privacy </a:t>
            </a:r>
            <a:r>
              <a:rPr lang="nl-BE" noProof="0" dirty="0" err="1" smtClean="0"/>
              <a:t>by</a:t>
            </a:r>
            <a:r>
              <a:rPr lang="nl-BE" noProof="0" dirty="0" smtClean="0"/>
              <a:t> design</a:t>
            </a:r>
          </a:p>
          <a:p>
            <a:r>
              <a:rPr lang="nl-BE" noProof="0" dirty="0" smtClean="0"/>
              <a:t>privacy </a:t>
            </a:r>
            <a:r>
              <a:rPr lang="nl-BE" noProof="0" dirty="0" err="1" smtClean="0"/>
              <a:t>by</a:t>
            </a:r>
            <a:r>
              <a:rPr lang="nl-BE" noProof="0" dirty="0" smtClean="0"/>
              <a:t> default</a:t>
            </a:r>
          </a:p>
          <a:p>
            <a:r>
              <a:rPr lang="nl-BE" noProof="0" dirty="0" smtClean="0"/>
              <a:t>verantwoordingsplicht van de verwerkingsverantwoordelijke</a:t>
            </a:r>
          </a:p>
          <a:p>
            <a:pPr lvl="1"/>
            <a:r>
              <a:rPr lang="nl-BE" noProof="0" dirty="0" smtClean="0"/>
              <a:t>register van verwerkingsactiviteiten</a:t>
            </a:r>
          </a:p>
          <a:p>
            <a:pPr lvl="1"/>
            <a:r>
              <a:rPr lang="nl-BE" noProof="0" dirty="0" err="1" smtClean="0"/>
              <a:t>gegevensbeschermingseffectbeoordeling</a:t>
            </a:r>
            <a:endParaRPr lang="nl-BE" noProof="0" dirty="0" smtClean="0"/>
          </a:p>
          <a:p>
            <a:r>
              <a:rPr lang="nl-BE" noProof="0" dirty="0" smtClean="0"/>
              <a:t>kennisgeving van veiligheidsincidenten</a:t>
            </a:r>
          </a:p>
          <a:p>
            <a:r>
              <a:rPr lang="nl-BE" noProof="0" dirty="0" smtClean="0"/>
              <a:t>uitbreiding van de rechten van de betrokkene</a:t>
            </a:r>
          </a:p>
          <a:p>
            <a:r>
              <a:rPr lang="nl-BE" noProof="0" dirty="0" smtClean="0"/>
              <a:t>functionaris van de gegevensbescherming</a:t>
            </a:r>
          </a:p>
          <a:p>
            <a:r>
              <a:rPr lang="nl-BE" noProof="0" dirty="0" smtClean="0"/>
              <a:t>mogelijkheid van gedragscodes en certificering</a:t>
            </a:r>
          </a:p>
          <a:p>
            <a:r>
              <a:rPr lang="nl-BE" noProof="0" dirty="0" smtClean="0"/>
              <a:t>sancties</a:t>
            </a:r>
          </a:p>
          <a:p>
            <a:endParaRPr lang="nl-BE" noProof="0"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15</a:t>
            </a:fld>
            <a:endParaRPr lang="fr-BE" noProof="0"/>
          </a:p>
        </p:txBody>
      </p:sp>
    </p:spTree>
    <p:extLst>
      <p:ext uri="{BB962C8B-B14F-4D97-AF65-F5344CB8AC3E}">
        <p14:creationId xmlns:p14="http://schemas.microsoft.com/office/powerpoint/2010/main" val="1877876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nl-BE" altLang="nl-BE" noProof="0" smtClean="0"/>
              <a:t>Geen “one-size-fits-all” benadering</a:t>
            </a:r>
          </a:p>
        </p:txBody>
      </p:sp>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657225" y="2024434"/>
            <a:ext cx="7829550" cy="3312369"/>
          </a:xfrm>
        </p:spPr>
      </p:pic>
      <p:sp>
        <p:nvSpPr>
          <p:cNvPr id="2" name="Date Placeholder 1"/>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4" name="Slide Number Placeholder 3"/>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16</a:t>
            </a:fld>
            <a:endParaRPr lang="fr-BE" noProof="0"/>
          </a:p>
        </p:txBody>
      </p:sp>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Tree>
    <p:extLst>
      <p:ext uri="{BB962C8B-B14F-4D97-AF65-F5344CB8AC3E}">
        <p14:creationId xmlns:p14="http://schemas.microsoft.com/office/powerpoint/2010/main" val="1750611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nl-BE" noProof="0" smtClean="0"/>
              <a:t>Risico-analyse als basis</a:t>
            </a:r>
            <a:endParaRPr lang="nl-BE" noProof="0"/>
          </a:p>
        </p:txBody>
      </p:sp>
      <p:sp>
        <p:nvSpPr>
          <p:cNvPr id="16387" name="Rectangle 3"/>
          <p:cNvSpPr>
            <a:spLocks noGrp="1" noChangeArrowheads="1"/>
          </p:cNvSpPr>
          <p:nvPr>
            <p:ph idx="1"/>
          </p:nvPr>
        </p:nvSpPr>
        <p:spPr/>
        <p:txBody>
          <a:bodyPr/>
          <a:lstStyle/>
          <a:p>
            <a:r>
              <a:rPr lang="nl-BE" altLang="en-US" noProof="0" smtClean="0">
                <a:sym typeface="Arial" charset="0"/>
              </a:rPr>
              <a:t>nieuwe benadering gebaseerd op het risico: de verwerkingsverantwoordelijke moet voortaan op een objectieve wijze de waarschijnlijkheid en de ernst inschatten van de risico's voor de rechten en vrijheden van personen wanneer hij een verwerking uitvoert (rode draad doorheen de hele verordening)</a:t>
            </a:r>
          </a:p>
          <a:p>
            <a:r>
              <a:rPr lang="nl-BE" altLang="en-US" noProof="0" smtClean="0">
                <a:sym typeface="Arial" charset="0"/>
              </a:rPr>
              <a:t>sommige verplichtingen zijn altijd van toepassing, ongeacht het risico; bij de tenuitvoerlegging ervan kan wel rekening worden gehouden met het risico</a:t>
            </a:r>
          </a:p>
          <a:p>
            <a:r>
              <a:rPr lang="nl-BE" altLang="en-US" noProof="0" smtClean="0">
                <a:sym typeface="Arial" charset="0"/>
              </a:rPr>
              <a:t>sommige verplichtingen zijn niet van toepassing als het risico niet hoog is</a:t>
            </a:r>
          </a:p>
          <a:p>
            <a:r>
              <a:rPr lang="nl-BE" altLang="en-US" noProof="0" smtClean="0">
                <a:sym typeface="Arial" charset="0"/>
              </a:rPr>
              <a:t>sommige verplichtingen zijn enkel van toepassing indien het risico wel hoog is</a:t>
            </a:r>
          </a:p>
          <a:p>
            <a:endParaRPr lang="nl-BE" altLang="en-US" noProof="0" smtClean="0">
              <a:sym typeface="Arial" charset="0"/>
            </a:endParaRPr>
          </a:p>
          <a:p>
            <a:pPr lvl="1"/>
            <a:endParaRPr lang="nl-BE" altLang="en-US" noProof="0" smtClean="0">
              <a:sym typeface="Arial" charset="0"/>
            </a:endParaRPr>
          </a:p>
        </p:txBody>
      </p:sp>
      <p:sp>
        <p:nvSpPr>
          <p:cNvPr id="5" name="Tijdelijke aanduiding voor datum 4"/>
          <p:cNvSpPr>
            <a:spLocks noGrp="1"/>
          </p:cNvSpPr>
          <p:nvPr>
            <p:ph type="dt" sz="half" idx="2"/>
          </p:nvPr>
        </p:nvSpPr>
        <p:spPr/>
        <p:txBody>
          <a:bodyPr/>
          <a:lstStyle/>
          <a:p>
            <a:r>
              <a:rPr lang="fr-FR" smtClean="0"/>
              <a:t>20/03/2018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17</a:t>
            </a:fld>
            <a:endParaRPr lang="fr-BE" noProof="0"/>
          </a:p>
        </p:txBody>
      </p:sp>
    </p:spTree>
    <p:extLst>
      <p:ext uri="{BB962C8B-B14F-4D97-AF65-F5344CB8AC3E}">
        <p14:creationId xmlns:p14="http://schemas.microsoft.com/office/powerpoint/2010/main" val="6524586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Verantwoordelijkheid</a:t>
            </a:r>
            <a:endParaRPr lang="nl-BE" noProof="0"/>
          </a:p>
        </p:txBody>
      </p:sp>
      <p:sp>
        <p:nvSpPr>
          <p:cNvPr id="3" name="Content Placeholder 2"/>
          <p:cNvSpPr>
            <a:spLocks noGrp="1"/>
          </p:cNvSpPr>
          <p:nvPr>
            <p:ph idx="1"/>
          </p:nvPr>
        </p:nvSpPr>
        <p:spPr/>
        <p:txBody>
          <a:bodyPr/>
          <a:lstStyle/>
          <a:p>
            <a:r>
              <a:rPr lang="nl-BE" altLang="en-US" noProof="0" smtClean="0">
                <a:sym typeface="Arial" charset="0"/>
              </a:rPr>
              <a:t>de verwerkingsverantwoordelijke heeft de verplichting om</a:t>
            </a:r>
          </a:p>
          <a:p>
            <a:pPr lvl="1"/>
            <a:r>
              <a:rPr lang="nl-BE" noProof="0" smtClean="0"/>
              <a:t>rekening houdend met de aard, de omvang, de context en het doel van de verwerking</a:t>
            </a:r>
          </a:p>
          <a:p>
            <a:pPr lvl="1"/>
            <a:r>
              <a:rPr lang="nl-BE" noProof="0" smtClean="0"/>
              <a:t>alsook met de qua waarschijnlijkheid en ernst uiteenlopende risico's voor de rechten en vrijheden van natuurlijke personen</a:t>
            </a:r>
          </a:p>
          <a:p>
            <a:pPr lvl="1"/>
            <a:r>
              <a:rPr lang="nl-BE" noProof="0" smtClean="0"/>
              <a:t>passende technische en organisatorische maatregelen te treffen</a:t>
            </a:r>
          </a:p>
          <a:p>
            <a:pPr lvl="1"/>
            <a:r>
              <a:rPr lang="nl-BE" noProof="0" smtClean="0"/>
              <a:t>om te waarborgen en te kunnen aantonen dat de verwerking wordt uitgevoerd in overeenstemming met de AVG </a:t>
            </a:r>
          </a:p>
          <a:p>
            <a:endParaRPr lang="nl-BE" noProof="0"/>
          </a:p>
        </p:txBody>
      </p:sp>
      <p:sp>
        <p:nvSpPr>
          <p:cNvPr id="5" name="Tijdelijke aanduiding voor datum 4"/>
          <p:cNvSpPr>
            <a:spLocks noGrp="1"/>
          </p:cNvSpPr>
          <p:nvPr>
            <p:ph type="dt" sz="half" idx="2"/>
          </p:nvPr>
        </p:nvSpPr>
        <p:spPr/>
        <p:txBody>
          <a:bodyPr/>
          <a:lstStyle/>
          <a:p>
            <a:r>
              <a:rPr lang="fr-FR" smtClean="0"/>
              <a:t>20/03/2018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18</a:t>
            </a:fld>
            <a:endParaRPr lang="en-GB" dirty="0"/>
          </a:p>
        </p:txBody>
      </p:sp>
    </p:spTree>
    <p:extLst>
      <p:ext uri="{BB962C8B-B14F-4D97-AF65-F5344CB8AC3E}">
        <p14:creationId xmlns:p14="http://schemas.microsoft.com/office/powerpoint/2010/main" val="2216672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nl-BE" noProof="0" smtClean="0"/>
              <a:t>Privacy by design</a:t>
            </a:r>
            <a:endParaRPr lang="nl-BE" altLang="en-US" noProof="0" smtClean="0">
              <a:sym typeface="Arial" charset="0"/>
            </a:endParaRPr>
          </a:p>
        </p:txBody>
      </p:sp>
      <p:sp>
        <p:nvSpPr>
          <p:cNvPr id="34819" name="Rectangle 3"/>
          <p:cNvSpPr>
            <a:spLocks noGrp="1" noChangeArrowheads="1"/>
          </p:cNvSpPr>
          <p:nvPr>
            <p:ph idx="1"/>
          </p:nvPr>
        </p:nvSpPr>
        <p:spPr/>
        <p:txBody>
          <a:bodyPr/>
          <a:lstStyle/>
          <a:p>
            <a:r>
              <a:rPr lang="nl-BE" noProof="0" smtClean="0"/>
              <a:t>zowel bij de bepaling van de verwerkingsmiddelen als bij de verwerking zelf</a:t>
            </a:r>
          </a:p>
          <a:p>
            <a:endParaRPr lang="nl-BE" noProof="0" smtClean="0"/>
          </a:p>
          <a:p>
            <a:r>
              <a:rPr lang="nl-BE" noProof="0" smtClean="0"/>
              <a:t>passende technische en organisatorische maatregelen nemen met als doel</a:t>
            </a:r>
          </a:p>
          <a:p>
            <a:endParaRPr lang="nl-BE" noProof="0" smtClean="0"/>
          </a:p>
          <a:p>
            <a:pPr lvl="1"/>
            <a:r>
              <a:rPr lang="nl-BE" noProof="0" smtClean="0"/>
              <a:t>de beginselen van gegevensbescherming, zoals minimale gegevensverwerking, op een doeltreffende manier uit te voeren</a:t>
            </a:r>
          </a:p>
          <a:p>
            <a:pPr lvl="1"/>
            <a:endParaRPr lang="nl-BE" noProof="0" smtClean="0"/>
          </a:p>
          <a:p>
            <a:pPr lvl="1"/>
            <a:r>
              <a:rPr lang="nl-BE" noProof="0" smtClean="0"/>
              <a:t>de nodige waarborgen in de verwerking in te bouwen ter naleving van de voorschriften van de AVG en ter bescherming van de rechten van de betrokkenen</a:t>
            </a:r>
          </a:p>
          <a:p>
            <a:endParaRPr lang="nl-BE" noProof="0" smtClean="0"/>
          </a:p>
        </p:txBody>
      </p:sp>
      <p:sp>
        <p:nvSpPr>
          <p:cNvPr id="2" name="Tijdelijke aanduiding voor datum 1"/>
          <p:cNvSpPr>
            <a:spLocks noGrp="1"/>
          </p:cNvSpPr>
          <p:nvPr>
            <p:ph type="dt" sz="half" idx="2"/>
          </p:nvPr>
        </p:nvSpPr>
        <p:spPr/>
        <p:txBody>
          <a:bodyPr/>
          <a:lstStyle/>
          <a:p>
            <a:r>
              <a:rPr lang="fr-FR" smtClean="0"/>
              <a:t>20/03/2018</a:t>
            </a:r>
            <a:endParaRPr lang="en-GB"/>
          </a:p>
        </p:txBody>
      </p:sp>
      <p:sp>
        <p:nvSpPr>
          <p:cNvPr id="13" name="Tijdelijke aanduiding voor dianummer 12"/>
          <p:cNvSpPr>
            <a:spLocks noGrp="1"/>
          </p:cNvSpPr>
          <p:nvPr>
            <p:ph type="sldNum" sz="quarter" idx="4"/>
          </p:nvPr>
        </p:nvSpPr>
        <p:spPr/>
        <p:txBody>
          <a:bodyPr/>
          <a:lstStyle/>
          <a:p>
            <a:pPr lvl="0"/>
            <a:fld id="{30A9230E-FFBB-4CCB-ABD7-198084EDE768}" type="slidenum">
              <a:rPr lang="fr-BE" noProof="0" smtClean="0"/>
              <a:pPr lvl="0"/>
              <a:t>19</a:t>
            </a:fld>
            <a:endParaRPr lang="fr-BE" noProof="0"/>
          </a:p>
        </p:txBody>
      </p:sp>
    </p:spTree>
    <p:extLst>
      <p:ext uri="{BB962C8B-B14F-4D97-AF65-F5344CB8AC3E}">
        <p14:creationId xmlns:p14="http://schemas.microsoft.com/office/powerpoint/2010/main" val="13032110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nl-NL" dirty="0">
                <a:solidFill>
                  <a:schemeClr val="tx1">
                    <a:lumMod val="65000"/>
                    <a:lumOff val="35000"/>
                  </a:schemeClr>
                </a:solidFill>
              </a:rPr>
              <a:t>Welkom – </a:t>
            </a:r>
            <a:r>
              <a:rPr lang="nl-NL" dirty="0" err="1">
                <a:solidFill>
                  <a:schemeClr val="tx1">
                    <a:lumMod val="65000"/>
                    <a:lumOff val="35000"/>
                  </a:schemeClr>
                </a:solidFill>
              </a:rPr>
              <a:t>Dhr</a:t>
            </a:r>
            <a:r>
              <a:rPr lang="nl-NL" dirty="0">
                <a:solidFill>
                  <a:schemeClr val="tx1">
                    <a:lumMod val="65000"/>
                    <a:lumOff val="35000"/>
                  </a:schemeClr>
                </a:solidFill>
              </a:rPr>
              <a:t> Alexander </a:t>
            </a:r>
            <a:r>
              <a:rPr lang="nl-NL" dirty="0" err="1">
                <a:solidFill>
                  <a:schemeClr val="tx1">
                    <a:lumMod val="65000"/>
                    <a:lumOff val="35000"/>
                  </a:schemeClr>
                </a:solidFill>
              </a:rPr>
              <a:t>Desaver</a:t>
            </a:r>
            <a:r>
              <a:rPr lang="nl-NL" dirty="0">
                <a:solidFill>
                  <a:schemeClr val="tx1">
                    <a:lumMod val="65000"/>
                    <a:lumOff val="35000"/>
                  </a:schemeClr>
                </a:solidFill>
              </a:rPr>
              <a:t> (10 min)</a:t>
            </a:r>
          </a:p>
          <a:p>
            <a:endParaRPr lang="nl-NL" dirty="0">
              <a:solidFill>
                <a:schemeClr val="tx1">
                  <a:lumMod val="65000"/>
                  <a:lumOff val="35000"/>
                </a:schemeClr>
              </a:solidFill>
            </a:endParaRPr>
          </a:p>
          <a:p>
            <a:r>
              <a:rPr lang="nl-NL" dirty="0">
                <a:solidFill>
                  <a:schemeClr val="tx1">
                    <a:lumMod val="65000"/>
                    <a:lumOff val="35000"/>
                  </a:schemeClr>
                </a:solidFill>
              </a:rPr>
              <a:t>Gezamenlijke sessie: GDPR of AVG: </a:t>
            </a:r>
            <a:r>
              <a:rPr lang="nl-NL" dirty="0" smtClean="0">
                <a:solidFill>
                  <a:schemeClr val="tx1">
                    <a:lumMod val="65000"/>
                    <a:lumOff val="35000"/>
                  </a:schemeClr>
                </a:solidFill>
              </a:rPr>
              <a:t>waarover </a:t>
            </a:r>
            <a:r>
              <a:rPr lang="nl-NL" dirty="0">
                <a:solidFill>
                  <a:schemeClr val="tx1">
                    <a:lumMod val="65000"/>
                    <a:lumOff val="35000"/>
                  </a:schemeClr>
                </a:solidFill>
              </a:rPr>
              <a:t>gaat het </a:t>
            </a:r>
            <a:r>
              <a:rPr lang="nl-NL" dirty="0" smtClean="0">
                <a:solidFill>
                  <a:schemeClr val="tx1">
                    <a:lumMod val="65000"/>
                    <a:lumOff val="35000"/>
                  </a:schemeClr>
                </a:solidFill>
              </a:rPr>
              <a:t>?</a:t>
            </a:r>
          </a:p>
          <a:p>
            <a:pPr marL="358775" indent="0">
              <a:buNone/>
            </a:pPr>
            <a:r>
              <a:rPr lang="nl-NL" dirty="0" smtClean="0">
                <a:solidFill>
                  <a:schemeClr val="tx1">
                    <a:lumMod val="65000"/>
                    <a:lumOff val="35000"/>
                  </a:schemeClr>
                </a:solidFill>
              </a:rPr>
              <a:t>(</a:t>
            </a:r>
            <a:r>
              <a:rPr lang="nl-NL" dirty="0">
                <a:solidFill>
                  <a:schemeClr val="tx1">
                    <a:lumMod val="65000"/>
                    <a:lumOff val="35000"/>
                  </a:schemeClr>
                </a:solidFill>
              </a:rPr>
              <a:t>45 </a:t>
            </a:r>
            <a:r>
              <a:rPr lang="nl-NL" dirty="0" smtClean="0">
                <a:solidFill>
                  <a:schemeClr val="tx1">
                    <a:lumMod val="65000"/>
                    <a:lumOff val="35000"/>
                  </a:schemeClr>
                </a:solidFill>
              </a:rPr>
              <a:t>min - Frank Robben)</a:t>
            </a:r>
            <a:endParaRPr lang="nl-NL" dirty="0">
              <a:solidFill>
                <a:schemeClr val="tx1">
                  <a:lumMod val="65000"/>
                  <a:lumOff val="35000"/>
                </a:schemeClr>
              </a:solidFill>
            </a:endParaRPr>
          </a:p>
          <a:p>
            <a:endParaRPr lang="nl-NL" dirty="0">
              <a:solidFill>
                <a:schemeClr val="tx1">
                  <a:lumMod val="65000"/>
                  <a:lumOff val="35000"/>
                </a:schemeClr>
              </a:solidFill>
            </a:endParaRPr>
          </a:p>
          <a:p>
            <a:r>
              <a:rPr lang="nl-NL" dirty="0">
                <a:solidFill>
                  <a:schemeClr val="tx1">
                    <a:lumMod val="65000"/>
                    <a:lumOff val="35000"/>
                  </a:schemeClr>
                </a:solidFill>
              </a:rPr>
              <a:t>Split praktijk sessies (30 à 45 min)</a:t>
            </a:r>
          </a:p>
          <a:p>
            <a:pPr lvl="1"/>
            <a:r>
              <a:rPr lang="nl-NL" dirty="0" err="1" smtClean="0">
                <a:solidFill>
                  <a:schemeClr val="tx1">
                    <a:lumMod val="65000"/>
                    <a:lumOff val="35000"/>
                  </a:schemeClr>
                </a:solidFill>
              </a:rPr>
              <a:t>dental</a:t>
            </a:r>
            <a:r>
              <a:rPr lang="nl-NL" dirty="0" smtClean="0">
                <a:solidFill>
                  <a:schemeClr val="tx1">
                    <a:lumMod val="65000"/>
                    <a:lumOff val="35000"/>
                  </a:schemeClr>
                </a:solidFill>
              </a:rPr>
              <a:t> : GDPR voor tandartsen: Frank Robben</a:t>
            </a:r>
            <a:endParaRPr lang="en-GB" dirty="0" smtClean="0">
              <a:solidFill>
                <a:schemeClr val="tx1">
                  <a:lumMod val="65000"/>
                  <a:lumOff val="35000"/>
                </a:schemeClr>
              </a:solidFill>
            </a:endParaRPr>
          </a:p>
          <a:p>
            <a:pPr lvl="1"/>
            <a:r>
              <a:rPr lang="nl-NL" dirty="0" err="1" smtClean="0">
                <a:solidFill>
                  <a:schemeClr val="tx1">
                    <a:lumMod val="65000"/>
                    <a:lumOff val="35000"/>
                  </a:schemeClr>
                </a:solidFill>
              </a:rPr>
              <a:t>legal</a:t>
            </a:r>
            <a:r>
              <a:rPr lang="nl-NL" dirty="0" smtClean="0">
                <a:solidFill>
                  <a:schemeClr val="tx1">
                    <a:lumMod val="65000"/>
                    <a:lumOff val="35000"/>
                  </a:schemeClr>
                </a:solidFill>
              </a:rPr>
              <a:t> </a:t>
            </a:r>
            <a:r>
              <a:rPr lang="nl-NL" dirty="0">
                <a:solidFill>
                  <a:schemeClr val="tx1">
                    <a:lumMod val="65000"/>
                    <a:lumOff val="35000"/>
                  </a:schemeClr>
                </a:solidFill>
              </a:rPr>
              <a:t>: GDPR voor advocaten: Willem </a:t>
            </a:r>
            <a:r>
              <a:rPr lang="nl-NL" dirty="0" err="1">
                <a:solidFill>
                  <a:schemeClr val="tx1">
                    <a:lumMod val="65000"/>
                    <a:lumOff val="35000"/>
                  </a:schemeClr>
                </a:solidFill>
              </a:rPr>
              <a:t>Debeuckelaere</a:t>
            </a:r>
            <a:endParaRPr lang="nl-NL" dirty="0">
              <a:solidFill>
                <a:schemeClr val="tx1">
                  <a:lumMod val="65000"/>
                  <a:lumOff val="35000"/>
                </a:schemeClr>
              </a:solidFill>
            </a:endParaRPr>
          </a:p>
          <a:p>
            <a:endParaRPr lang="nl-NL" dirty="0">
              <a:solidFill>
                <a:schemeClr val="tx1">
                  <a:lumMod val="65000"/>
                  <a:lumOff val="35000"/>
                </a:schemeClr>
              </a:solidFill>
            </a:endParaRPr>
          </a:p>
          <a:p>
            <a:r>
              <a:rPr lang="nl-NL" dirty="0" err="1">
                <a:solidFill>
                  <a:schemeClr val="tx1">
                    <a:lumMod val="65000"/>
                    <a:lumOff val="35000"/>
                  </a:schemeClr>
                </a:solidFill>
              </a:rPr>
              <a:t>Closing</a:t>
            </a:r>
            <a:endParaRPr lang="nl-NL" dirty="0">
              <a:solidFill>
                <a:schemeClr val="tx1">
                  <a:lumMod val="65000"/>
                  <a:lumOff val="35000"/>
                </a:schemeClr>
              </a:solidFill>
            </a:endParaRPr>
          </a:p>
          <a:p>
            <a:pPr lvl="1"/>
            <a:r>
              <a:rPr lang="nl-NL" dirty="0">
                <a:solidFill>
                  <a:schemeClr val="tx1">
                    <a:lumMod val="65000"/>
                    <a:lumOff val="35000"/>
                  </a:schemeClr>
                </a:solidFill>
              </a:rPr>
              <a:t>GDPR in onze </a:t>
            </a:r>
            <a:r>
              <a:rPr lang="nl-NL" dirty="0" err="1">
                <a:solidFill>
                  <a:schemeClr val="tx1">
                    <a:lumMod val="65000"/>
                    <a:lumOff val="35000"/>
                  </a:schemeClr>
                </a:solidFill>
              </a:rPr>
              <a:t>Flexsoft</a:t>
            </a:r>
            <a:r>
              <a:rPr lang="nl-NL" dirty="0">
                <a:solidFill>
                  <a:schemeClr val="tx1">
                    <a:lumMod val="65000"/>
                    <a:lumOff val="35000"/>
                  </a:schemeClr>
                </a:solidFill>
              </a:rPr>
              <a:t> software (10 min)</a:t>
            </a:r>
          </a:p>
          <a:p>
            <a:pPr lvl="1"/>
            <a:r>
              <a:rPr lang="nl-NL" dirty="0">
                <a:solidFill>
                  <a:schemeClr val="tx1">
                    <a:lumMod val="65000"/>
                    <a:lumOff val="35000"/>
                  </a:schemeClr>
                </a:solidFill>
              </a:rPr>
              <a:t>conclusie</a:t>
            </a:r>
            <a:endParaRPr lang="en-GB" dirty="0">
              <a:solidFill>
                <a:schemeClr val="tx1">
                  <a:lumMod val="65000"/>
                  <a:lumOff val="35000"/>
                </a:schemeClr>
              </a:solidFill>
            </a:endParaRPr>
          </a:p>
          <a:p>
            <a:pPr lvl="0"/>
            <a:endParaRPr lang="nl-NL" sz="4400" dirty="0">
              <a:solidFill>
                <a:schemeClr val="tx1"/>
              </a:solidFill>
            </a:endParaRPr>
          </a:p>
        </p:txBody>
      </p:sp>
      <p:pic>
        <p:nvPicPr>
          <p:cNvPr id="4" name="Afbeelding 3">
            <a:extLst>
              <a:ext uri="{FF2B5EF4-FFF2-40B4-BE49-F238E27FC236}">
                <a16:creationId xmlns:a16="http://schemas.microsoft.com/office/drawing/2014/main" id="{6243187C-B8BE-4DC5-BB29-0E00125563E7}"/>
              </a:ext>
            </a:extLst>
          </p:cNvPr>
          <p:cNvPicPr>
            <a:picLocks noChangeAspect="1"/>
          </p:cNvPicPr>
          <p:nvPr/>
        </p:nvPicPr>
        <p:blipFill>
          <a:blip r:embed="rId2"/>
          <a:stretch>
            <a:fillRect/>
          </a:stretch>
        </p:blipFill>
        <p:spPr>
          <a:xfrm>
            <a:off x="6767335" y="4795310"/>
            <a:ext cx="2219136" cy="1499746"/>
          </a:xfrm>
          <a:prstGeom prst="rect">
            <a:avLst/>
          </a:prstGeom>
        </p:spPr>
      </p:pic>
      <p:sp>
        <p:nvSpPr>
          <p:cNvPr id="5" name="Slide Number Placeholder 4"/>
          <p:cNvSpPr>
            <a:spLocks noGrp="1"/>
          </p:cNvSpPr>
          <p:nvPr>
            <p:ph type="sldNum" sz="quarter" idx="12"/>
          </p:nvPr>
        </p:nvSpPr>
        <p:spPr/>
        <p:txBody>
          <a:bodyPr/>
          <a:lstStyle/>
          <a:p>
            <a:fld id="{CC632B3D-FA2D-4FF7-9C8B-D3D42851F458}" type="slidenum">
              <a:rPr lang="en-US" smtClean="0"/>
              <a:t>2</a:t>
            </a:fld>
            <a:endParaRPr lang="en-US"/>
          </a:p>
        </p:txBody>
      </p:sp>
    </p:spTree>
    <p:extLst>
      <p:ext uri="{BB962C8B-B14F-4D97-AF65-F5344CB8AC3E}">
        <p14:creationId xmlns:p14="http://schemas.microsoft.com/office/powerpoint/2010/main" val="2115312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Privacy by default</a:t>
            </a:r>
            <a:endParaRPr lang="nl-BE" noProof="0"/>
          </a:p>
        </p:txBody>
      </p:sp>
      <p:sp>
        <p:nvSpPr>
          <p:cNvPr id="3" name="Content Placeholder 2"/>
          <p:cNvSpPr>
            <a:spLocks noGrp="1"/>
          </p:cNvSpPr>
          <p:nvPr>
            <p:ph idx="1"/>
          </p:nvPr>
        </p:nvSpPr>
        <p:spPr/>
        <p:txBody>
          <a:bodyPr/>
          <a:lstStyle/>
          <a:p>
            <a:r>
              <a:rPr lang="nl-BE" noProof="0" smtClean="0"/>
              <a:t>passende technische en organisatorische maatregelen nemen om ervoor te zorgen dat in beginsel alleen persoonsgegevens worden verwerkt die noodzakelijk zijn voor elk specifiek doel van de verwerking</a:t>
            </a:r>
          </a:p>
          <a:p>
            <a:r>
              <a:rPr lang="nl-BE" noProof="0" smtClean="0"/>
              <a:t>die verplichting geldt voor</a:t>
            </a:r>
          </a:p>
          <a:p>
            <a:pPr lvl="1"/>
            <a:r>
              <a:rPr lang="nl-BE" noProof="0" smtClean="0"/>
              <a:t>de hoeveelheid verzamelde persoonsgegevens</a:t>
            </a:r>
          </a:p>
          <a:p>
            <a:pPr lvl="1"/>
            <a:r>
              <a:rPr lang="nl-BE" noProof="0" smtClean="0"/>
              <a:t>de mate waarin zij worden verwerkt</a:t>
            </a:r>
          </a:p>
          <a:p>
            <a:pPr lvl="1"/>
            <a:r>
              <a:rPr lang="nl-BE" noProof="0" smtClean="0"/>
              <a:t>de periode waarin zij worden opgeslagen</a:t>
            </a:r>
          </a:p>
          <a:p>
            <a:pPr lvl="1"/>
            <a:r>
              <a:rPr lang="nl-BE" noProof="0" smtClean="0"/>
              <a:t>de toegankelijkheid ervan</a:t>
            </a:r>
          </a:p>
          <a:p>
            <a:r>
              <a:rPr lang="nl-BE" noProof="0" smtClean="0"/>
              <a:t>deze maatregelen zorgen er met name voor dat persoonsgegevens in beginsel niet zonder menselijke tussenkomst voor een onbeperkt aantal personen toegankelijk worden gemaakt</a:t>
            </a:r>
          </a:p>
          <a:p>
            <a:pPr lvl="2"/>
            <a:endParaRPr lang="nl-BE" noProof="0" smtClean="0"/>
          </a:p>
          <a:p>
            <a:endParaRPr lang="nl-BE" noProof="0"/>
          </a:p>
        </p:txBody>
      </p:sp>
      <p:sp>
        <p:nvSpPr>
          <p:cNvPr id="5" name="Tijdelijke aanduiding voor datum 4"/>
          <p:cNvSpPr>
            <a:spLocks noGrp="1"/>
          </p:cNvSpPr>
          <p:nvPr>
            <p:ph type="dt" sz="half" idx="2"/>
          </p:nvPr>
        </p:nvSpPr>
        <p:spPr/>
        <p:txBody>
          <a:bodyPr/>
          <a:lstStyle/>
          <a:p>
            <a:r>
              <a:rPr lang="fr-FR" smtClean="0"/>
              <a:t>20/03/2018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20</a:t>
            </a:fld>
            <a:endParaRPr lang="en-GB" dirty="0"/>
          </a:p>
        </p:txBody>
      </p:sp>
    </p:spTree>
    <p:extLst>
      <p:ext uri="{BB962C8B-B14F-4D97-AF65-F5344CB8AC3E}">
        <p14:creationId xmlns:p14="http://schemas.microsoft.com/office/powerpoint/2010/main" val="3204657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Voorbeelden van maatregelen</a:t>
            </a:r>
            <a:endParaRPr lang="nl-BE" noProof="0"/>
          </a:p>
        </p:txBody>
      </p:sp>
      <p:sp>
        <p:nvSpPr>
          <p:cNvPr id="3" name="Content Placeholder 2"/>
          <p:cNvSpPr>
            <a:spLocks noGrp="1"/>
          </p:cNvSpPr>
          <p:nvPr>
            <p:ph idx="1"/>
          </p:nvPr>
        </p:nvSpPr>
        <p:spPr/>
        <p:txBody>
          <a:bodyPr/>
          <a:lstStyle/>
          <a:p>
            <a:r>
              <a:rPr lang="nl-BE" noProof="0" dirty="0" smtClean="0"/>
              <a:t>het minimaliseren van de verwerking van persoonsgegevens</a:t>
            </a:r>
          </a:p>
          <a:p>
            <a:r>
              <a:rPr lang="nl-BE" noProof="0" dirty="0" smtClean="0"/>
              <a:t>het zo spoedig mogelijk </a:t>
            </a:r>
            <a:r>
              <a:rPr lang="nl-BE" noProof="0" dirty="0" err="1" smtClean="0"/>
              <a:t>pseudonimiseren</a:t>
            </a:r>
            <a:r>
              <a:rPr lang="nl-BE" noProof="0" dirty="0" smtClean="0"/>
              <a:t> van persoonsgegevens</a:t>
            </a:r>
          </a:p>
          <a:p>
            <a:r>
              <a:rPr lang="nl-BE" noProof="0" dirty="0" smtClean="0"/>
              <a:t>transparantie met betrekking tot de functies en de verwerking van persoonsgegevens</a:t>
            </a:r>
          </a:p>
          <a:p>
            <a:r>
              <a:rPr lang="nl-BE" noProof="0" dirty="0" smtClean="0"/>
              <a:t>het in staat stellen van de betrokkene om controle uit te oefenen op de informatieverwerking</a:t>
            </a:r>
          </a:p>
          <a:p>
            <a:r>
              <a:rPr lang="nl-BE" noProof="0" dirty="0" smtClean="0"/>
              <a:t>het in staat stellen van de verwerkingsverantwoordelijke om beveiligingskenmerken te creëren en te verbeteren</a:t>
            </a:r>
          </a:p>
          <a:p>
            <a:endParaRPr lang="nl-BE" noProof="0" dirty="0"/>
          </a:p>
        </p:txBody>
      </p:sp>
      <p:sp>
        <p:nvSpPr>
          <p:cNvPr id="5" name="Tijdelijke aanduiding voor datum 4"/>
          <p:cNvSpPr>
            <a:spLocks noGrp="1"/>
          </p:cNvSpPr>
          <p:nvPr>
            <p:ph type="dt" sz="half" idx="2"/>
          </p:nvPr>
        </p:nvSpPr>
        <p:spPr/>
        <p:txBody>
          <a:bodyPr/>
          <a:lstStyle/>
          <a:p>
            <a:r>
              <a:rPr lang="fr-FR" smtClean="0"/>
              <a:t>20/03/2018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21</a:t>
            </a:fld>
            <a:endParaRPr lang="en-GB" dirty="0"/>
          </a:p>
        </p:txBody>
      </p:sp>
    </p:spTree>
    <p:extLst>
      <p:ext uri="{BB962C8B-B14F-4D97-AF65-F5344CB8AC3E}">
        <p14:creationId xmlns:p14="http://schemas.microsoft.com/office/powerpoint/2010/main" val="1464001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smtClean="0"/>
              <a:t>zowel de verwerkingsverantwoordelijke als de verwerker dienen verplicht een (elektronisch) register bij te houden, waarin alle activiteiten worden omschreven waarbij persoonsgegevens worden verwerkt</a:t>
            </a:r>
          </a:p>
          <a:p>
            <a:r>
              <a:rPr lang="nl-BE" noProof="0" smtClean="0"/>
              <a:t>inhoud</a:t>
            </a:r>
          </a:p>
          <a:p>
            <a:pPr lvl="1"/>
            <a:r>
              <a:rPr lang="nl-BE" noProof="0" smtClean="0"/>
              <a:t>contactgegevens</a:t>
            </a:r>
          </a:p>
          <a:p>
            <a:pPr lvl="1"/>
            <a:r>
              <a:rPr lang="nl-BE" noProof="0" smtClean="0"/>
              <a:t>doeleinden van de gegevensverwerking</a:t>
            </a:r>
          </a:p>
          <a:p>
            <a:pPr lvl="1"/>
            <a:r>
              <a:rPr lang="nl-BE" noProof="0" smtClean="0"/>
              <a:t>beschrijving van de categorieën van betrokkenen en van de categorieën van persoonsgegevens</a:t>
            </a:r>
          </a:p>
          <a:p>
            <a:pPr lvl="1"/>
            <a:r>
              <a:rPr lang="nl-BE" noProof="0" smtClean="0"/>
              <a:t>categorieën van ontvangers van de gegevens</a:t>
            </a:r>
          </a:p>
          <a:p>
            <a:pPr lvl="1"/>
            <a:r>
              <a:rPr lang="nl-BE" noProof="0" smtClean="0"/>
              <a:t>indien mogelijk de beoogde bewaartermijnen</a:t>
            </a:r>
          </a:p>
          <a:p>
            <a:pPr lvl="1"/>
            <a:r>
              <a:rPr lang="nl-BE" noProof="0" smtClean="0"/>
              <a:t>indien mogelijk een beschrijving van de beveiligingsmaatregelen</a:t>
            </a:r>
          </a:p>
          <a:p>
            <a:endParaRPr lang="nl-BE" noProof="0" dirty="0"/>
          </a:p>
        </p:txBody>
      </p:sp>
      <p:sp>
        <p:nvSpPr>
          <p:cNvPr id="5" name="Tijdelijke aanduiding voor datum 4"/>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22</a:t>
            </a:fld>
            <a:endParaRPr lang="en-GB" dirty="0"/>
          </a:p>
        </p:txBody>
      </p:sp>
    </p:spTree>
    <p:extLst>
      <p:ext uri="{BB962C8B-B14F-4D97-AF65-F5344CB8AC3E}">
        <p14:creationId xmlns:p14="http://schemas.microsoft.com/office/powerpoint/2010/main" val="1030019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dirty="0" smtClean="0"/>
              <a:t>desgevraagd wordt het register ter beschikking gesteld van de Gegevensbeschermingsautoriteit</a:t>
            </a:r>
          </a:p>
          <a:p>
            <a:pPr lvl="1"/>
            <a:endParaRPr lang="nl-BE" noProof="0" dirty="0" smtClean="0"/>
          </a:p>
          <a:p>
            <a:r>
              <a:rPr lang="nl-BE" noProof="0" dirty="0" smtClean="0"/>
              <a:t>bijhouden van register is niet verplicht voor organisaties met minder dan 250 medewerkers, tenzij het waarschijnlijk is dat de verwerking die zij verrichten een risico inhoudt voor de rechten en vrijheden van de betrokkenen, niet incidenteel is of gevoelige gegevens betreft</a:t>
            </a:r>
          </a:p>
          <a:p>
            <a:pPr lvl="1"/>
            <a:endParaRPr lang="nl-BE" noProof="0" dirty="0" smtClean="0"/>
          </a:p>
          <a:p>
            <a:r>
              <a:rPr lang="nl-BE" noProof="0" dirty="0" smtClean="0"/>
              <a:t>voorafgaande aangifteverplichting wordt opgeheven</a:t>
            </a:r>
          </a:p>
          <a:p>
            <a:endParaRPr lang="nl-BE" noProof="0" dirty="0"/>
          </a:p>
        </p:txBody>
      </p:sp>
      <p:sp>
        <p:nvSpPr>
          <p:cNvPr id="8" name="Tijdelijke aanduiding voor datum 7"/>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23</a:t>
            </a:fld>
            <a:endParaRPr lang="en-GB" dirty="0"/>
          </a:p>
        </p:txBody>
      </p:sp>
    </p:spTree>
    <p:extLst>
      <p:ext uri="{BB962C8B-B14F-4D97-AF65-F5344CB8AC3E}">
        <p14:creationId xmlns:p14="http://schemas.microsoft.com/office/powerpoint/2010/main" val="2170836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indien een inbreuk in verband met persoonsgegevens heeft plaatsgevonden, meldt de verwerkingsverantwoordelijke deze zonder onredelijke vertraging en, indien mogelijk, uiterlijk 72 uur nadat hij er kennis van heeft genomen, aan de bevoegde toezichthoudende autoriteit, tenzij het niet waarschijnlijk is dat de inbreuk in verband met persoonsgegevens een risico inhoudt voor de rechten en vrijheden van natuurlijke personen</a:t>
            </a:r>
          </a:p>
          <a:p>
            <a:pPr lvl="1"/>
            <a:endParaRPr lang="nl-BE" noProof="0" dirty="0" smtClean="0"/>
          </a:p>
          <a:p>
            <a:r>
              <a:rPr lang="nl-BE" noProof="0" dirty="0" smtClean="0"/>
              <a:t>indien een inbreuk in verband met persoonsgegevens waarschijnlijk een hoog risico inhoudt voor de rechten en vrijheden van natuurlijke personen, deelt de verwerkingsverantwoordelijke de betrokkene de inbreuk in verband met persoonsgegevens onverwijld mee</a:t>
            </a:r>
          </a:p>
          <a:p>
            <a:endParaRPr lang="nl-BE" noProof="0" dirty="0"/>
          </a:p>
        </p:txBody>
      </p:sp>
      <p:sp>
        <p:nvSpPr>
          <p:cNvPr id="8" name="Tijdelijke aanduiding voor datum 7"/>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24</a:t>
            </a:fld>
            <a:endParaRPr lang="en-GB" dirty="0"/>
          </a:p>
        </p:txBody>
      </p:sp>
    </p:spTree>
    <p:extLst>
      <p:ext uri="{BB962C8B-B14F-4D97-AF65-F5344CB8AC3E}">
        <p14:creationId xmlns:p14="http://schemas.microsoft.com/office/powerpoint/2010/main" val="3349405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lstStyle/>
          <a:p>
            <a:r>
              <a:rPr lang="nl-BE" noProof="0" smtClean="0"/>
              <a:t>mededeling aan betrokkene is niet vereist indien</a:t>
            </a:r>
          </a:p>
          <a:p>
            <a:pPr lvl="1"/>
            <a:r>
              <a:rPr lang="nl-BE" noProof="0" smtClean="0"/>
              <a:t>de verwerkingsverantwoordelijke passende technische en organisatorische beschermingsmaatregelen heeft genomen en deze maatregelen zijn toegepast op de persoonsgegevens waarop de inbreuk in verband met persoonsgegevens betrekking heeft (bvb. versleuteling)</a:t>
            </a:r>
          </a:p>
          <a:p>
            <a:pPr lvl="1"/>
            <a:r>
              <a:rPr lang="nl-BE" noProof="0" smtClean="0"/>
              <a:t>de verwerkingsverantwoordelijke achteraf maatregelen heeft genomen om ervoor te zorgen dat het bedoelde hoge risico voor de rechten en vrijheden van betrokkenen zich waarschijnlijk niet meer zal voordoen</a:t>
            </a:r>
          </a:p>
          <a:p>
            <a:pPr lvl="1"/>
            <a:r>
              <a:rPr lang="nl-BE" noProof="0" smtClean="0"/>
              <a:t>de mededeling onevenredige inspanningen zou vergen, mits er een openbare mededeling wordt gedaan of een soortgelijke maatregel wordt genomen waarbij betrokkenen even doeltreffend worden geïnformeerd</a:t>
            </a:r>
          </a:p>
          <a:p>
            <a:endParaRPr lang="nl-BE" noProof="0"/>
          </a:p>
        </p:txBody>
      </p:sp>
      <p:sp>
        <p:nvSpPr>
          <p:cNvPr id="8" name="Tijdelijke aanduiding voor datum 7"/>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25</a:t>
            </a:fld>
            <a:endParaRPr lang="en-GB" dirty="0"/>
          </a:p>
        </p:txBody>
      </p:sp>
    </p:spTree>
    <p:extLst>
      <p:ext uri="{BB962C8B-B14F-4D97-AF65-F5344CB8AC3E}">
        <p14:creationId xmlns:p14="http://schemas.microsoft.com/office/powerpoint/2010/main" val="1501484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wanneer een soort verwerking, in het bijzonder een verwerking waarbij nieuwe technologieën worden gebruikt, gelet op de aard, de omvang, de context en de doeleinden daarvan waarschijnlijk een hoog risico inhouden voor de rechten en vrijheden van natuurlijke personen, voert de verwerkingsverantwoordelijke vóór de verwerking een beoordeling uit van het effect van de beoogde verwerkingsactiviteiten op de bescherming van persoonsgegevens</a:t>
            </a:r>
          </a:p>
          <a:p>
            <a:endParaRPr lang="nl-BE" noProof="0" dirty="0" smtClean="0"/>
          </a:p>
          <a:p>
            <a:r>
              <a:rPr lang="nl-BE" noProof="0" dirty="0" smtClean="0"/>
              <a:t>één beoordeling kan een reeks vergelijkbare verwerkingen bestrijken die vergelijkbare hoge risico's inhouden</a:t>
            </a:r>
          </a:p>
          <a:p>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7A7F1E79-8225-48A0-95BD-5254C3720E2D}" type="slidenum">
              <a:rPr lang="en-GB" smtClean="0"/>
              <a:pPr/>
              <a:t>26</a:t>
            </a:fld>
            <a:endParaRPr lang="en-GB" dirty="0"/>
          </a:p>
        </p:txBody>
      </p:sp>
    </p:spTree>
    <p:extLst>
      <p:ext uri="{BB962C8B-B14F-4D97-AF65-F5344CB8AC3E}">
        <p14:creationId xmlns:p14="http://schemas.microsoft.com/office/powerpoint/2010/main" val="750999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smtClean="0"/>
              <a:t>dergelijke beoordeling is in ieder geval verplicht bij</a:t>
            </a:r>
          </a:p>
          <a:p>
            <a:pPr lvl="1"/>
            <a:r>
              <a:rPr lang="nl-BE" noProof="0" smtClean="0"/>
              <a:t>profiling</a:t>
            </a:r>
          </a:p>
          <a:p>
            <a:pPr lvl="1"/>
            <a:r>
              <a:rPr lang="nl-BE" noProof="0" smtClean="0"/>
              <a:t>grootschalige verwerking van bijzondere persoonsgegevens</a:t>
            </a:r>
          </a:p>
          <a:p>
            <a:pPr lvl="1"/>
            <a:r>
              <a:rPr lang="nl-BE" noProof="0" smtClean="0"/>
              <a:t>monitoring van openbare ruimten</a:t>
            </a:r>
          </a:p>
          <a:p>
            <a:endParaRPr lang="nl-BE" noProof="0" smtClean="0"/>
          </a:p>
          <a:p>
            <a:r>
              <a:rPr lang="nl-BE" noProof="0" smtClean="0"/>
              <a:t>daarbij</a:t>
            </a:r>
          </a:p>
          <a:p>
            <a:pPr lvl="1"/>
            <a:r>
              <a:rPr lang="nl-BE" noProof="0" smtClean="0"/>
              <a:t>wordt vastgelegd waarom, op welke manier en hoelang er persoonsgegevens verwerkt worden</a:t>
            </a:r>
          </a:p>
          <a:p>
            <a:pPr lvl="1"/>
            <a:r>
              <a:rPr lang="nl-BE" noProof="0" smtClean="0"/>
              <a:t>worden de aanwezige risico’s in kaart gebracht en beoordeeld</a:t>
            </a:r>
          </a:p>
          <a:p>
            <a:endParaRPr lang="nl-BE" noProof="0" smtClean="0"/>
          </a:p>
          <a:p>
            <a:r>
              <a:rPr lang="nl-BE" noProof="0" smtClean="0"/>
              <a:t>in sommige gevallen is het zelfs verplicht om de beoordeling met betrokkenen te bespreken</a:t>
            </a:r>
          </a:p>
          <a:p>
            <a:endParaRPr lang="nl-BE" noProof="0" smtClean="0"/>
          </a:p>
          <a:p>
            <a:endParaRPr lang="nl-BE" noProof="0"/>
          </a:p>
        </p:txBody>
      </p:sp>
      <p:sp>
        <p:nvSpPr>
          <p:cNvPr id="8" name="Tijdelijke aanduiding voor datum 7"/>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27</a:t>
            </a:fld>
            <a:endParaRPr lang="en-GB" dirty="0"/>
          </a:p>
        </p:txBody>
      </p:sp>
    </p:spTree>
    <p:extLst>
      <p:ext uri="{BB962C8B-B14F-4D97-AF65-F5344CB8AC3E}">
        <p14:creationId xmlns:p14="http://schemas.microsoft.com/office/powerpoint/2010/main" val="1397719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de beoordeling bevat ten minste</a:t>
            </a:r>
          </a:p>
          <a:p>
            <a:pPr lvl="1"/>
            <a:r>
              <a:rPr lang="nl-BE" noProof="0" dirty="0" smtClean="0"/>
              <a:t>een systematische beschrijving van de beoogde verwerkingen en de verwerkingsdoeleinden </a:t>
            </a:r>
          </a:p>
          <a:p>
            <a:pPr lvl="1"/>
            <a:r>
              <a:rPr lang="nl-BE" noProof="0" dirty="0" smtClean="0"/>
              <a:t>een beoordeling van de noodzaak en de evenredigheid van de verwerkingen met betrekking tot de doeleinden</a:t>
            </a:r>
          </a:p>
          <a:p>
            <a:pPr lvl="1"/>
            <a:r>
              <a:rPr lang="nl-BE" noProof="0" dirty="0" smtClean="0"/>
              <a:t>een beoordeling van de bedoelde risico's voor de rechten en vrijheden van betrokkenen </a:t>
            </a:r>
          </a:p>
          <a:p>
            <a:pPr lvl="1"/>
            <a:r>
              <a:rPr lang="nl-BE" noProof="0" dirty="0" smtClean="0"/>
              <a:t>de beoogde maatregelen om de risico's aan te pakken </a:t>
            </a:r>
          </a:p>
          <a:p>
            <a:pPr lvl="2"/>
            <a:endParaRPr lang="nl-BE" noProof="0" dirty="0" smtClean="0"/>
          </a:p>
          <a:p>
            <a:r>
              <a:rPr lang="nl-BE" noProof="0" dirty="0" smtClean="0"/>
              <a:t>de toezichthoudende autoriteit stelt een lijst op van het soort verwerkingen waarvoor een </a:t>
            </a:r>
            <a:r>
              <a:rPr lang="nl-BE" noProof="0" dirty="0" err="1" smtClean="0"/>
              <a:t>gegevensbeschermings</a:t>
            </a:r>
            <a:r>
              <a:rPr lang="nl-BE" noProof="0" dirty="0" smtClean="0"/>
              <a:t>-effectbeoordeling vereist is en maakt deze openbaar</a:t>
            </a:r>
          </a:p>
          <a:p>
            <a:pPr lvl="1"/>
            <a:endParaRPr lang="nl-BE" noProof="0" dirty="0" smtClean="0"/>
          </a:p>
          <a:p>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28</a:t>
            </a:fld>
            <a:endParaRPr lang="en-GB" dirty="0"/>
          </a:p>
        </p:txBody>
      </p:sp>
    </p:spTree>
    <p:extLst>
      <p:ext uri="{BB962C8B-B14F-4D97-AF65-F5344CB8AC3E}">
        <p14:creationId xmlns:p14="http://schemas.microsoft.com/office/powerpoint/2010/main" val="1890591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een nieuwe effectbeoordeling is niet noodzakelijk wanneer een verwerking gerechtvaardigd wordt door de noodzaak een wettelijke verplichting na te leven of wordt uitgevoerd in het algemeen belang, indien deze reeds werd uitgevoerd bij de goedkeuring van de wettelijke basis</a:t>
            </a:r>
          </a:p>
          <a:p>
            <a:endParaRPr lang="nl-BE" noProof="0" dirty="0" smtClean="0"/>
          </a:p>
          <a:p>
            <a:r>
              <a:rPr lang="nl-BE" noProof="0" dirty="0" smtClean="0"/>
              <a:t>een effectbeoordeling is niet verplicht als het gaat om de verwerking van persoonsgegevens van patiënten of cliënten door een individuele arts, een andere zorgprofessional of door een advocaat</a:t>
            </a:r>
          </a:p>
          <a:p>
            <a:endParaRPr lang="nl-BE" noProof="0" dirty="0" smtClean="0"/>
          </a:p>
          <a:p>
            <a:r>
              <a:rPr lang="nl-BE" noProof="0" dirty="0" smtClean="0"/>
              <a:t>de toezichthoudende autoriteit kan ook een lijst opstellen en openbaar maken van het soort verwerking waarvoor geen </a:t>
            </a:r>
            <a:r>
              <a:rPr lang="nl-BE" noProof="0" dirty="0" err="1" smtClean="0"/>
              <a:t>gegevensbeschermingseffectbeoordeling</a:t>
            </a:r>
            <a:r>
              <a:rPr lang="nl-BE" noProof="0" dirty="0" smtClean="0"/>
              <a:t> is vereist</a:t>
            </a:r>
          </a:p>
          <a:p>
            <a:pPr lvl="1"/>
            <a:endParaRPr lang="nl-BE" noProof="0" dirty="0" smtClean="0"/>
          </a:p>
          <a:p>
            <a:endParaRPr lang="nl-BE" noProof="0" dirty="0"/>
          </a:p>
        </p:txBody>
      </p:sp>
      <p:sp>
        <p:nvSpPr>
          <p:cNvPr id="5" name="Tijdelijke aanduiding voor datum 4"/>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29</a:t>
            </a:fld>
            <a:endParaRPr lang="en-GB" dirty="0"/>
          </a:p>
        </p:txBody>
      </p:sp>
    </p:spTree>
    <p:extLst>
      <p:ext uri="{BB962C8B-B14F-4D97-AF65-F5344CB8AC3E}">
        <p14:creationId xmlns:p14="http://schemas.microsoft.com/office/powerpoint/2010/main" val="3720874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958975"/>
            <a:ext cx="8928992" cy="1470025"/>
          </a:xfrm>
        </p:spPr>
        <p:txBody>
          <a:bodyPr>
            <a:noAutofit/>
          </a:bodyPr>
          <a:lstStyle/>
          <a:p>
            <a:r>
              <a:rPr lang="en-US" sz="4400" dirty="0" smtClean="0"/>
              <a:t>GDPR of AVG: </a:t>
            </a:r>
            <a:r>
              <a:rPr lang="en-US" sz="4400" dirty="0" err="1" smtClean="0"/>
              <a:t>waarover</a:t>
            </a:r>
            <a:r>
              <a:rPr lang="en-US" sz="4400" dirty="0" smtClean="0"/>
              <a:t> </a:t>
            </a:r>
            <a:r>
              <a:rPr lang="en-US" sz="4400" dirty="0" err="1" smtClean="0"/>
              <a:t>gaat</a:t>
            </a:r>
            <a:r>
              <a:rPr lang="en-US" sz="4400" dirty="0" smtClean="0"/>
              <a:t> het </a:t>
            </a:r>
            <a:r>
              <a:rPr lang="en-US" sz="4400" dirty="0" smtClean="0"/>
              <a:t>?</a:t>
            </a:r>
            <a:endParaRPr lang="en-US" sz="4400" dirty="0"/>
          </a:p>
        </p:txBody>
      </p:sp>
    </p:spTree>
    <p:extLst>
      <p:ext uri="{BB962C8B-B14F-4D97-AF65-F5344CB8AC3E}">
        <p14:creationId xmlns:p14="http://schemas.microsoft.com/office/powerpoint/2010/main" val="1826054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voorafgaande raadpleging toezichthoudende autoriteit</a:t>
            </a:r>
          </a:p>
          <a:p>
            <a:pPr lvl="1"/>
            <a:r>
              <a:rPr lang="nl-BE" noProof="0" dirty="0" smtClean="0"/>
              <a:t>wanneer uit een </a:t>
            </a:r>
            <a:r>
              <a:rPr lang="nl-BE" noProof="0" dirty="0" err="1" smtClean="0"/>
              <a:t>gegevensbeschermingseffectbeoordeling</a:t>
            </a:r>
            <a:r>
              <a:rPr lang="nl-BE" noProof="0" dirty="0" smtClean="0"/>
              <a:t> blijkt dat de verwerking een hoog risico zou opleveren indien de verwerkingsverantwoordelijke geen maatregelen neemt om het risico te beperken, raadpleegt de verwerkingsverantwoordelijke voorafgaand aan de verwerking de toezichthoudende autoriteit</a:t>
            </a:r>
          </a:p>
          <a:p>
            <a:endParaRPr lang="nl-BE" noProof="0" dirty="0" smtClean="0"/>
          </a:p>
          <a:p>
            <a:r>
              <a:rPr lang="nl-BE" noProof="0" dirty="0" smtClean="0"/>
              <a:t>verplichting voor de verwerkingsverantwoordelijke en de verwerker tot medewerking met de toezichthoudende autoriteit indien deze daarom vraagt</a:t>
            </a:r>
          </a:p>
          <a:p>
            <a:endParaRPr lang="nl-BE" noProof="0" dirty="0"/>
          </a:p>
        </p:txBody>
      </p:sp>
      <p:sp>
        <p:nvSpPr>
          <p:cNvPr id="8" name="Tijdelijke aanduiding voor datum 7"/>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7A7F1E79-8225-48A0-95BD-5254C3720E2D}" type="slidenum">
              <a:rPr lang="en-GB" smtClean="0"/>
              <a:pPr/>
              <a:t>30</a:t>
            </a:fld>
            <a:endParaRPr lang="en-GB" dirty="0"/>
          </a:p>
        </p:txBody>
      </p:sp>
    </p:spTree>
    <p:extLst>
      <p:ext uri="{BB962C8B-B14F-4D97-AF65-F5344CB8AC3E}">
        <p14:creationId xmlns:p14="http://schemas.microsoft.com/office/powerpoint/2010/main" val="1396404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Rechten van de betrokkene </a:t>
            </a:r>
            <a:endParaRPr lang="nl-BE" noProof="0"/>
          </a:p>
        </p:txBody>
      </p:sp>
      <p:sp>
        <p:nvSpPr>
          <p:cNvPr id="3" name="Content Placeholder 2"/>
          <p:cNvSpPr>
            <a:spLocks noGrp="1"/>
          </p:cNvSpPr>
          <p:nvPr>
            <p:ph idx="1"/>
          </p:nvPr>
        </p:nvSpPr>
        <p:spPr/>
        <p:txBody>
          <a:bodyPr/>
          <a:lstStyle/>
          <a:p>
            <a:r>
              <a:rPr lang="nl-BE" noProof="0" dirty="0" smtClean="0"/>
              <a:t>recht op informatie</a:t>
            </a:r>
          </a:p>
          <a:p>
            <a:r>
              <a:rPr lang="nl-BE" noProof="0" dirty="0" smtClean="0"/>
              <a:t>recht op toegang tot gegevens</a:t>
            </a:r>
          </a:p>
          <a:p>
            <a:r>
              <a:rPr lang="nl-BE" noProof="0" dirty="0" smtClean="0"/>
              <a:t>recht op </a:t>
            </a:r>
            <a:r>
              <a:rPr lang="nl-BE" dirty="0" smtClean="0"/>
              <a:t>verbetering</a:t>
            </a:r>
            <a:endParaRPr lang="nl-BE" noProof="0" dirty="0" smtClean="0"/>
          </a:p>
          <a:p>
            <a:r>
              <a:rPr lang="nl-BE" noProof="0" dirty="0" smtClean="0"/>
              <a:t>recht op vergetelheid</a:t>
            </a:r>
          </a:p>
          <a:p>
            <a:r>
              <a:rPr lang="nl-BE" noProof="0" dirty="0" smtClean="0"/>
              <a:t>recht op beperking van de verwerking</a:t>
            </a:r>
          </a:p>
          <a:p>
            <a:r>
              <a:rPr lang="nl-BE" noProof="0" dirty="0" smtClean="0"/>
              <a:t>kennisgevingsplicht inzake </a:t>
            </a:r>
            <a:r>
              <a:rPr lang="nl-BE" dirty="0" smtClean="0"/>
              <a:t>verbetering</a:t>
            </a:r>
            <a:r>
              <a:rPr lang="nl-BE" noProof="0" dirty="0" smtClean="0"/>
              <a:t> of </a:t>
            </a:r>
            <a:r>
              <a:rPr lang="nl-BE" noProof="0" dirty="0" err="1" smtClean="0"/>
              <a:t>wissing</a:t>
            </a:r>
            <a:r>
              <a:rPr lang="nl-BE" noProof="0" dirty="0" smtClean="0"/>
              <a:t> van persoonsgegevens of verwerkingsbeperking</a:t>
            </a:r>
          </a:p>
          <a:p>
            <a:r>
              <a:rPr lang="nl-BE" noProof="0" dirty="0" smtClean="0"/>
              <a:t>recht van bezwaar</a:t>
            </a:r>
          </a:p>
          <a:p>
            <a:r>
              <a:rPr lang="nl-BE" noProof="0" dirty="0" smtClean="0"/>
              <a:t>recht niet te worden onderworpen aan een uitsluitend op geautomatiseerde verwerking, waaronder profilering</a:t>
            </a:r>
          </a:p>
          <a:p>
            <a:r>
              <a:rPr lang="nl-BE" noProof="0" dirty="0" smtClean="0"/>
              <a:t>nieuw recht: recht op overdraagbaarheid van gegevens</a:t>
            </a:r>
          </a:p>
        </p:txBody>
      </p:sp>
      <p:sp>
        <p:nvSpPr>
          <p:cNvPr id="8" name="Tijdelijke aanduiding voor datum 7"/>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31</a:t>
            </a:fld>
            <a:endParaRPr lang="en-GB" dirty="0"/>
          </a:p>
        </p:txBody>
      </p:sp>
    </p:spTree>
    <p:extLst>
      <p:ext uri="{BB962C8B-B14F-4D97-AF65-F5344CB8AC3E}">
        <p14:creationId xmlns:p14="http://schemas.microsoft.com/office/powerpoint/2010/main" val="1074000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 op informatie</a:t>
            </a:r>
            <a:endParaRPr lang="nl-BE" noProof="0"/>
          </a:p>
        </p:txBody>
      </p:sp>
      <p:sp>
        <p:nvSpPr>
          <p:cNvPr id="3" name="Content Placeholder 2"/>
          <p:cNvSpPr>
            <a:spLocks noGrp="1"/>
          </p:cNvSpPr>
          <p:nvPr>
            <p:ph idx="1"/>
          </p:nvPr>
        </p:nvSpPr>
        <p:spPr/>
        <p:txBody>
          <a:bodyPr/>
          <a:lstStyle/>
          <a:p>
            <a:r>
              <a:rPr lang="nl-BE" noProof="0" dirty="0" smtClean="0"/>
              <a:t>onder meer volgende nieuwe elementen indien de verwerkingsverantwoordelijke meent dat dit noodzakelijk is om een eerlijke en transparante verwerking te waarborgen</a:t>
            </a:r>
          </a:p>
          <a:p>
            <a:pPr lvl="1"/>
            <a:r>
              <a:rPr lang="nl-BE" noProof="0" dirty="0" smtClean="0"/>
              <a:t>de bewaartermijn of de parameters waarmee een bewaartermijn kan worden bepaald</a:t>
            </a:r>
          </a:p>
          <a:p>
            <a:pPr lvl="1"/>
            <a:r>
              <a:rPr lang="nl-BE" noProof="0" dirty="0" smtClean="0"/>
              <a:t>het recht om de toestemming in te trekken</a:t>
            </a:r>
          </a:p>
          <a:p>
            <a:pPr lvl="1"/>
            <a:r>
              <a:rPr lang="nl-BE" noProof="0" dirty="0" smtClean="0"/>
              <a:t>het recht om klacht in te dienen bij de toezichthoudende autoriteit</a:t>
            </a:r>
          </a:p>
          <a:p>
            <a:pPr lvl="1"/>
            <a:r>
              <a:rPr lang="nl-BE" noProof="0" dirty="0" smtClean="0"/>
              <a:t>het doeleinde van de verdere verwerking en de relevante informatie-elementen ten aanzien van deze verdere verwerking</a:t>
            </a:r>
          </a:p>
          <a:p>
            <a:pPr lvl="1"/>
            <a:r>
              <a:rPr lang="nl-BE" noProof="0" dirty="0" smtClean="0"/>
              <a:t>het bestaan van een geautomatiseerde besluitvorming</a:t>
            </a:r>
          </a:p>
          <a:p>
            <a:pPr lvl="1"/>
            <a:r>
              <a:rPr lang="nl-BE" noProof="0" dirty="0" smtClean="0"/>
              <a:t>informatie over de nieuwe rechten en het recht op verzet in alle gevallen (en niet langer alleen in het geval van direct marketing)</a:t>
            </a:r>
            <a:endParaRPr lang="nl-BE" noProof="0" dirty="0"/>
          </a:p>
        </p:txBody>
      </p:sp>
      <p:sp>
        <p:nvSpPr>
          <p:cNvPr id="11" name="Tijdelijke aanduiding voor datum 10"/>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32</a:t>
            </a:fld>
            <a:endParaRPr lang="en-GB" dirty="0"/>
          </a:p>
        </p:txBody>
      </p:sp>
    </p:spTree>
    <p:extLst>
      <p:ext uri="{BB962C8B-B14F-4D97-AF65-F5344CB8AC3E}">
        <p14:creationId xmlns:p14="http://schemas.microsoft.com/office/powerpoint/2010/main" val="3645258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BE" altLang="en-US" noProof="0" smtClean="0">
                <a:sym typeface="Arial" charset="0"/>
              </a:rPr>
              <a:t>Recht op overdraagbaarheid</a:t>
            </a:r>
          </a:p>
        </p:txBody>
      </p:sp>
      <p:sp>
        <p:nvSpPr>
          <p:cNvPr id="14339" name="Rectangle 3"/>
          <p:cNvSpPr>
            <a:spLocks noGrp="1" noChangeArrowheads="1"/>
          </p:cNvSpPr>
          <p:nvPr>
            <p:ph idx="1"/>
          </p:nvPr>
        </p:nvSpPr>
        <p:spPr/>
        <p:txBody>
          <a:bodyPr>
            <a:normAutofit lnSpcReduction="10000"/>
          </a:bodyPr>
          <a:lstStyle/>
          <a:p>
            <a:r>
              <a:rPr lang="nl-BE" noProof="0" dirty="0" smtClean="0"/>
              <a:t>de betrokkene heeft het recht de hem betreffende persoonsgegevens in een gestructureerde, gangbare en machinaal leesbare vorm te verkrijgen (enkel wanneer de verwerking gebeurt op basis van een toestemming of overeenkomst en het een geautomatiseerde verwerking betreft)</a:t>
            </a:r>
          </a:p>
          <a:p>
            <a:endParaRPr lang="nl-BE" noProof="0" dirty="0" smtClean="0"/>
          </a:p>
          <a:p>
            <a:r>
              <a:rPr lang="nl-BE" noProof="0" dirty="0" smtClean="0"/>
              <a:t>de betrokkene heeft hierbij het recht dat de persoonsgegevens, indien dit technisch mogelijk is, rechtstreeks van de ene verwerkingsverantwoordelijke naar de andere worden doorgezonden</a:t>
            </a:r>
          </a:p>
          <a:p>
            <a:pPr lvl="1"/>
            <a:r>
              <a:rPr lang="nl-BE" noProof="0" dirty="0" smtClean="0"/>
              <a:t>uitzondering: het recht geldt niet voor de verwerking die noodzakelijk is voor de vervulling van een taak van algemeen belang of van een taak in het kader van de uitoefening van het openbaar gezag dat aan de verwerkingsverantwoordelijke is verleend</a:t>
            </a:r>
          </a:p>
          <a:p>
            <a:pPr lvl="2"/>
            <a:endParaRPr lang="nl-BE" noProof="0" dirty="0" smtClean="0"/>
          </a:p>
          <a:p>
            <a:pPr lvl="1"/>
            <a:endParaRPr lang="nl-BE" altLang="en-US" noProof="0" dirty="0" smtClean="0">
              <a:sym typeface="Arial" charset="0"/>
            </a:endParaRPr>
          </a:p>
        </p:txBody>
      </p:sp>
      <p:sp>
        <p:nvSpPr>
          <p:cNvPr id="5" name="Tijdelijke aanduiding voor datum 4"/>
          <p:cNvSpPr>
            <a:spLocks noGrp="1"/>
          </p:cNvSpPr>
          <p:nvPr>
            <p:ph type="dt" sz="half" idx="2"/>
          </p:nvPr>
        </p:nvSpPr>
        <p:spPr/>
        <p:txBody>
          <a:bodyPr/>
          <a:lstStyle/>
          <a:p>
            <a:r>
              <a:rPr lang="fr-FR" smtClean="0"/>
              <a:t>20/03/2018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33</a:t>
            </a:fld>
            <a:endParaRPr lang="fr-BE" noProof="0"/>
          </a:p>
        </p:txBody>
      </p:sp>
    </p:spTree>
    <p:extLst>
      <p:ext uri="{BB962C8B-B14F-4D97-AF65-F5344CB8AC3E}">
        <p14:creationId xmlns:p14="http://schemas.microsoft.com/office/powerpoint/2010/main" val="179415225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persoon die</a:t>
            </a:r>
          </a:p>
          <a:p>
            <a:pPr lvl="1"/>
            <a:r>
              <a:rPr lang="nl-BE" noProof="0" dirty="0" smtClean="0"/>
              <a:t>toeziet op de omgang met persoonsgegevens binnen een organisatie</a:t>
            </a:r>
          </a:p>
          <a:p>
            <a:pPr lvl="1"/>
            <a:r>
              <a:rPr lang="nl-BE" noProof="0" dirty="0" smtClean="0"/>
              <a:t>controleert of de organisatie voldoet aan de wet en toepasselijke regelgeving</a:t>
            </a:r>
          </a:p>
          <a:p>
            <a:r>
              <a:rPr lang="nl-BE" noProof="0" dirty="0" smtClean="0"/>
              <a:t>moet onafhankelijk kunnen functioneren als contactpersoon</a:t>
            </a:r>
          </a:p>
          <a:p>
            <a:r>
              <a:rPr lang="nl-BE" noProof="0" dirty="0" smtClean="0"/>
              <a:t>mag zowel intern als extern aangesteld worden </a:t>
            </a:r>
          </a:p>
          <a:p>
            <a:r>
              <a:rPr lang="nl-BE" noProof="0" dirty="0" smtClean="0"/>
              <a:t>verplicht bij</a:t>
            </a:r>
          </a:p>
          <a:p>
            <a:pPr lvl="1"/>
            <a:r>
              <a:rPr lang="nl-BE" noProof="0" dirty="0" smtClean="0"/>
              <a:t>overheidsinstanties</a:t>
            </a:r>
          </a:p>
          <a:p>
            <a:pPr lvl="1"/>
            <a:r>
              <a:rPr lang="nl-BE" noProof="0" dirty="0" smtClean="0"/>
              <a:t>organisaties die stelselmatig op grote schaal personen observeren</a:t>
            </a:r>
          </a:p>
          <a:p>
            <a:pPr lvl="1"/>
            <a:r>
              <a:rPr lang="nl-BE" noProof="0" dirty="0" smtClean="0"/>
              <a:t>organisaties die op grote schaal gevoelige gegevens verwerken</a:t>
            </a:r>
          </a:p>
          <a:p>
            <a:pPr lvl="1"/>
            <a:r>
              <a:rPr lang="nl-BE" noProof="0" dirty="0" smtClean="0"/>
              <a:t>in de gevallen bepaald door een Lidstaat</a:t>
            </a:r>
          </a:p>
          <a:p>
            <a:r>
              <a:rPr lang="nl-BE" noProof="0" dirty="0" smtClean="0"/>
              <a:t>facultatief in andere gevallen</a:t>
            </a:r>
          </a:p>
          <a:p>
            <a:endParaRPr lang="nl-BE" noProof="0" dirty="0" smtClean="0"/>
          </a:p>
          <a:p>
            <a:endParaRPr lang="nl-BE" noProof="0" dirty="0" smtClean="0"/>
          </a:p>
          <a:p>
            <a:pPr lvl="1"/>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34</a:t>
            </a:fld>
            <a:endParaRPr lang="en-GB" dirty="0"/>
          </a:p>
        </p:txBody>
      </p:sp>
    </p:spTree>
    <p:extLst>
      <p:ext uri="{BB962C8B-B14F-4D97-AF65-F5344CB8AC3E}">
        <p14:creationId xmlns:p14="http://schemas.microsoft.com/office/powerpoint/2010/main" val="2195970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smtClean="0"/>
              <a:t>wanneer de verwerkingsverantwoordelijke of de verwerker een overheidsinstantie of overheidsorgaan is, kan één functionaris voor gegevensbescherming worden aangewezen voor verschillende dergelijke instanties of organen, met inachtneming van hun organisatiestructuur en omvang</a:t>
            </a:r>
          </a:p>
          <a:p>
            <a:endParaRPr lang="nl-BE" noProof="0" smtClean="0"/>
          </a:p>
          <a:p>
            <a:r>
              <a:rPr lang="nl-BE" noProof="0" smtClean="0"/>
              <a:t>de functionaris voor gegevensbescherming wordt aangewezen op grond van</a:t>
            </a:r>
          </a:p>
          <a:p>
            <a:pPr lvl="1"/>
            <a:r>
              <a:rPr lang="nl-BE" noProof="0" smtClean="0"/>
              <a:t>zijn professionele kwaliteiten en, in het bijzonder, zijn deskundigheid op het gebied van de wetgeving en de praktijk inzake gegevensbescherming</a:t>
            </a:r>
          </a:p>
          <a:p>
            <a:pPr lvl="1"/>
            <a:r>
              <a:rPr lang="nl-BE" noProof="0" smtClean="0"/>
              <a:t>zijn vermogen de opgedragen taken te vervullen</a:t>
            </a:r>
          </a:p>
          <a:p>
            <a:endParaRPr lang="nl-BE" noProof="0" smtClean="0"/>
          </a:p>
          <a:p>
            <a:endParaRPr lang="nl-BE" noProof="0" dirty="0"/>
          </a:p>
        </p:txBody>
      </p:sp>
      <p:sp>
        <p:nvSpPr>
          <p:cNvPr id="5" name="Tijdelijke aanduiding voor datum 4"/>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35</a:t>
            </a:fld>
            <a:endParaRPr lang="en-GB" dirty="0"/>
          </a:p>
        </p:txBody>
      </p:sp>
    </p:spTree>
    <p:extLst>
      <p:ext uri="{BB962C8B-B14F-4D97-AF65-F5344CB8AC3E}">
        <p14:creationId xmlns:p14="http://schemas.microsoft.com/office/powerpoint/2010/main" val="2221112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de functionaris voor gegevensbescherming kan een personeelslid van de verwerkingsverantwoordelijke of de verwerker zijn, of kan de taken op grond van een dienstverleningsovereenkomst verrichten</a:t>
            </a:r>
          </a:p>
          <a:p>
            <a:endParaRPr lang="nl-BE" noProof="0" dirty="0" smtClean="0"/>
          </a:p>
          <a:p>
            <a:r>
              <a:rPr lang="nl-BE" noProof="0" dirty="0" smtClean="0"/>
              <a:t>de verwerkingsverantwoordelijke of de verwerker maakt de contactgegevens van de functionaris voor gegevensbescherming bekend en deelt die mee aan de toezichthoudende </a:t>
            </a:r>
            <a:r>
              <a:rPr lang="nl-BE" dirty="0" smtClean="0"/>
              <a:t>a</a:t>
            </a:r>
            <a:r>
              <a:rPr lang="nl-BE" noProof="0" dirty="0" err="1" smtClean="0"/>
              <a:t>utoriteit</a:t>
            </a:r>
            <a:endParaRPr lang="nl-BE" noProof="0" dirty="0" smtClean="0"/>
          </a:p>
          <a:p>
            <a:endParaRPr lang="nl-BE" dirty="0"/>
          </a:p>
          <a:p>
            <a:r>
              <a:rPr lang="nl-BE" noProof="0" dirty="0" smtClean="0"/>
              <a:t>gebruikelijke afkorting: DPO (Data </a:t>
            </a:r>
            <a:r>
              <a:rPr lang="nl-BE" noProof="0" dirty="0" err="1" smtClean="0"/>
              <a:t>Protection</a:t>
            </a:r>
            <a:r>
              <a:rPr lang="nl-BE" noProof="0" dirty="0" smtClean="0"/>
              <a:t> </a:t>
            </a:r>
            <a:r>
              <a:rPr lang="nl-BE" noProof="0" dirty="0" err="1" smtClean="0"/>
              <a:t>Officer</a:t>
            </a:r>
            <a:r>
              <a:rPr lang="nl-BE" noProof="0" dirty="0" smtClean="0"/>
              <a:t>)</a:t>
            </a:r>
          </a:p>
          <a:p>
            <a:endParaRPr lang="nl-BE" noProof="0" dirty="0" smtClean="0"/>
          </a:p>
        </p:txBody>
      </p:sp>
      <p:sp>
        <p:nvSpPr>
          <p:cNvPr id="8" name="Tijdelijke aanduiding voor datum 7"/>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36</a:t>
            </a:fld>
            <a:endParaRPr lang="en-GB" dirty="0"/>
          </a:p>
        </p:txBody>
      </p:sp>
    </p:spTree>
    <p:extLst>
      <p:ext uri="{BB962C8B-B14F-4D97-AF65-F5344CB8AC3E}">
        <p14:creationId xmlns:p14="http://schemas.microsoft.com/office/powerpoint/2010/main" val="3814048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nl-BE" noProof="0" dirty="0" smtClean="0"/>
              <a:t>Functionaris gegevensbescherming</a:t>
            </a:r>
            <a:endParaRPr lang="nl-BE" altLang="en-US" noProof="0" dirty="0" smtClean="0">
              <a:sym typeface="Arial" charset="0"/>
            </a:endParaRPr>
          </a:p>
        </p:txBody>
      </p:sp>
      <p:sp>
        <p:nvSpPr>
          <p:cNvPr id="31747" name="Content Placeholder 2"/>
          <p:cNvSpPr>
            <a:spLocks noGrp="1"/>
          </p:cNvSpPr>
          <p:nvPr>
            <p:ph idx="1"/>
          </p:nvPr>
        </p:nvSpPr>
        <p:spPr/>
        <p:txBody>
          <a:bodyPr/>
          <a:lstStyle/>
          <a:p>
            <a:r>
              <a:rPr lang="nl-BE" noProof="0" smtClean="0"/>
              <a:t>de verwerkingsverantwoordelijke en de verwerker moeten de functionaris voor gegevensbescherming </a:t>
            </a:r>
          </a:p>
          <a:p>
            <a:pPr lvl="1"/>
            <a:r>
              <a:rPr lang="nl-BE" noProof="0" smtClean="0"/>
              <a:t>naar behoren en tijdig betrekken bij alle aangelegenheden die verband houden met de bescherming van persoonsgegevens</a:t>
            </a:r>
          </a:p>
          <a:p>
            <a:pPr lvl="1"/>
            <a:r>
              <a:rPr lang="nl-BE" noProof="0" smtClean="0"/>
              <a:t>ondersteunen bij de vervulling van zijn taken door hem toegang te verschaffen tot persoonsgegevens en verwerkingsactiviteiten en door hem de benodigde middelen ter beschikking te stellen voor het vervullen van deze taken en het in stand houden van zijn deskundigheid</a:t>
            </a:r>
          </a:p>
          <a:p>
            <a:pPr lvl="1"/>
            <a:r>
              <a:rPr lang="nl-BE" noProof="0" smtClean="0"/>
              <a:t>geen instructies opleggen met betrekking tot de uitvoering van die taken en niet ontslaan of straffen voor de uitvoering van zijn taken</a:t>
            </a:r>
          </a:p>
          <a:p>
            <a:pPr lvl="1"/>
            <a:r>
              <a:rPr lang="nl-BE" noProof="0" smtClean="0"/>
              <a:t>geen andere taken of plichten opleggen, die leiden tot een belangenconflict</a:t>
            </a:r>
          </a:p>
          <a:p>
            <a:endParaRPr lang="nl-BE" noProof="0"/>
          </a:p>
        </p:txBody>
      </p:sp>
      <p:sp>
        <p:nvSpPr>
          <p:cNvPr id="5" name="Tijdelijke aanduiding voor datum 4"/>
          <p:cNvSpPr>
            <a:spLocks noGrp="1"/>
          </p:cNvSpPr>
          <p:nvPr>
            <p:ph type="dt" sz="half" idx="2"/>
          </p:nvPr>
        </p:nvSpPr>
        <p:spPr/>
        <p:txBody>
          <a:bodyPr/>
          <a:lstStyle/>
          <a:p>
            <a:r>
              <a:rPr lang="fr-FR" smtClean="0"/>
              <a:t>20/03/2018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37</a:t>
            </a:fld>
            <a:endParaRPr lang="fr-BE" noProof="0"/>
          </a:p>
        </p:txBody>
      </p:sp>
    </p:spTree>
    <p:extLst>
      <p:ext uri="{BB962C8B-B14F-4D97-AF65-F5344CB8AC3E}">
        <p14:creationId xmlns:p14="http://schemas.microsoft.com/office/powerpoint/2010/main" val="17126360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Functionaris gegevensbescherming</a:t>
            </a:r>
            <a:endParaRPr lang="nl-BE" noProof="0" dirty="0"/>
          </a:p>
        </p:txBody>
      </p:sp>
      <p:sp>
        <p:nvSpPr>
          <p:cNvPr id="3" name="Content Placeholder 2"/>
          <p:cNvSpPr>
            <a:spLocks noGrp="1"/>
          </p:cNvSpPr>
          <p:nvPr>
            <p:ph idx="1"/>
          </p:nvPr>
        </p:nvSpPr>
        <p:spPr/>
        <p:txBody>
          <a:bodyPr/>
          <a:lstStyle/>
          <a:p>
            <a:r>
              <a:rPr lang="nl-BE" noProof="0" smtClean="0"/>
              <a:t>functionaris voor gegevensbescherming </a:t>
            </a:r>
          </a:p>
          <a:p>
            <a:pPr lvl="1"/>
            <a:r>
              <a:rPr lang="nl-BE" noProof="0" smtClean="0"/>
              <a:t>brengt rechtstreeks verslag uit aan de hoogste leidinggevende van de verwerkingsverantwoordelijke of de verwerker</a:t>
            </a:r>
          </a:p>
          <a:p>
            <a:pPr lvl="1"/>
            <a:r>
              <a:rPr lang="nl-BE" noProof="0" smtClean="0"/>
              <a:t>kan gecontacteerd worden door betrokkenen over alle aangelegenheden die verband houden met de verwerking van hun gegevens en met de uitoefening van hun rechten uit hoofde van deze verordening</a:t>
            </a:r>
          </a:p>
          <a:p>
            <a:pPr lvl="1"/>
            <a:r>
              <a:rPr lang="nl-BE" noProof="0" smtClean="0"/>
              <a:t>is gehouden tot geheimhouding en vertrouwelijkheid</a:t>
            </a:r>
          </a:p>
          <a:p>
            <a:endParaRPr lang="nl-BE" noProof="0"/>
          </a:p>
        </p:txBody>
      </p:sp>
      <p:sp>
        <p:nvSpPr>
          <p:cNvPr id="8" name="Tijdelijke aanduiding voor datum 7"/>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38</a:t>
            </a:fld>
            <a:endParaRPr lang="en-GB" dirty="0"/>
          </a:p>
        </p:txBody>
      </p:sp>
    </p:spTree>
    <p:extLst>
      <p:ext uri="{BB962C8B-B14F-4D97-AF65-F5344CB8AC3E}">
        <p14:creationId xmlns:p14="http://schemas.microsoft.com/office/powerpoint/2010/main" val="3019266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nl-BE" noProof="0" smtClean="0"/>
              <a:t>Functionaris gegevensbescherming</a:t>
            </a:r>
            <a:endParaRPr lang="nl-BE" altLang="en-US" noProof="0" smtClean="0">
              <a:sym typeface="Arial" charset="0"/>
            </a:endParaRPr>
          </a:p>
        </p:txBody>
      </p:sp>
      <p:sp>
        <p:nvSpPr>
          <p:cNvPr id="27651" name="Content Placeholder 2"/>
          <p:cNvSpPr>
            <a:spLocks noGrp="1"/>
          </p:cNvSpPr>
          <p:nvPr>
            <p:ph idx="1"/>
          </p:nvPr>
        </p:nvSpPr>
        <p:spPr/>
        <p:txBody>
          <a:bodyPr/>
          <a:lstStyle/>
          <a:p>
            <a:r>
              <a:rPr lang="nl-BE" altLang="en-US" noProof="0" dirty="0" smtClean="0"/>
              <a:t>concrete taken</a:t>
            </a:r>
            <a:endParaRPr lang="nl-BE" noProof="0" dirty="0" smtClean="0"/>
          </a:p>
          <a:p>
            <a:pPr lvl="1"/>
            <a:r>
              <a:rPr lang="nl-BE" noProof="0" dirty="0" smtClean="0"/>
              <a:t>de verwerkingsverantwoordelijke of de verwerker en de werknemers die verwerken, informeren en adviseren over de verplichtingen krachtens de gegevensbeschermingsbepalingen</a:t>
            </a:r>
          </a:p>
          <a:p>
            <a:pPr lvl="1"/>
            <a:r>
              <a:rPr lang="nl-BE" noProof="0" dirty="0" smtClean="0"/>
              <a:t>toezien op de naleving van de gegevensbeschermingsbepalingen en van het beleid van de verwerkingsverantwoordelijke of de verwerker met betrekking tot de bescherming van persoonsgegevens, met inbegrip van de toewijzing van verantwoordelijkheden, bewustmaking en opleiding van het bij de verwerking betrokken personeel en de betreffende audits</a:t>
            </a:r>
          </a:p>
          <a:p>
            <a:pPr lvl="1"/>
            <a:r>
              <a:rPr lang="nl-BE" noProof="0" dirty="0" smtClean="0"/>
              <a:t>desgevraagd advies verstrekken met betrekking tot de </a:t>
            </a:r>
            <a:r>
              <a:rPr lang="nl-BE" noProof="0" dirty="0" err="1" smtClean="0"/>
              <a:t>gegevensbeschermingseffectbeoordeling</a:t>
            </a:r>
            <a:r>
              <a:rPr lang="nl-BE" noProof="0" dirty="0" smtClean="0"/>
              <a:t> en toezien op de uitvoering daarvan</a:t>
            </a:r>
          </a:p>
          <a:p>
            <a:pPr lvl="1"/>
            <a:r>
              <a:rPr lang="nl-BE" noProof="0" dirty="0" smtClean="0"/>
              <a:t>samenwerken met de toezichthoudende autoriteit en optreden als contactpunt voor de toezichthoudende autoriteit</a:t>
            </a:r>
          </a:p>
          <a:p>
            <a:pPr lvl="1"/>
            <a:endParaRPr lang="nl-BE" noProof="0" dirty="0"/>
          </a:p>
        </p:txBody>
      </p:sp>
      <p:sp>
        <p:nvSpPr>
          <p:cNvPr id="8" name="Tijdelijke aanduiding voor datum 7"/>
          <p:cNvSpPr>
            <a:spLocks noGrp="1"/>
          </p:cNvSpPr>
          <p:nvPr>
            <p:ph type="dt" sz="half" idx="2"/>
          </p:nvPr>
        </p:nvSpPr>
        <p:spPr/>
        <p:txBody>
          <a:bodyPr/>
          <a:lstStyle/>
          <a:p>
            <a:r>
              <a:rPr lang="fr-FR" smtClean="0"/>
              <a:t>20/03/2018</a:t>
            </a:r>
            <a:endParaRPr lang="fr-BE" dirty="0"/>
          </a:p>
        </p:txBody>
      </p:sp>
      <p:sp>
        <p:nvSpPr>
          <p:cNvPr id="9" name="Tijdelijke aanduiding voor dianummer 8"/>
          <p:cNvSpPr>
            <a:spLocks noGrp="1"/>
          </p:cNvSpPr>
          <p:nvPr>
            <p:ph type="sldNum" sz="quarter" idx="4"/>
          </p:nvPr>
        </p:nvSpPr>
        <p:spPr/>
        <p:txBody>
          <a:bodyPr/>
          <a:lstStyle/>
          <a:p>
            <a:pPr lvl="0"/>
            <a:fld id="{30A9230E-FFBB-4CCB-ABD7-198084EDE768}" type="slidenum">
              <a:rPr lang="fr-BE" noProof="0" smtClean="0"/>
              <a:pPr lvl="0"/>
              <a:t>39</a:t>
            </a:fld>
            <a:endParaRPr lang="fr-BE" noProof="0"/>
          </a:p>
        </p:txBody>
      </p:sp>
    </p:spTree>
    <p:extLst>
      <p:ext uri="{BB962C8B-B14F-4D97-AF65-F5344CB8AC3E}">
        <p14:creationId xmlns:p14="http://schemas.microsoft.com/office/powerpoint/2010/main" val="190144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Plan van de uiteenzetting</a:t>
            </a:r>
            <a:endParaRPr lang="nl-BE" noProof="0"/>
          </a:p>
        </p:txBody>
      </p:sp>
      <p:sp>
        <p:nvSpPr>
          <p:cNvPr id="3" name="Tijdelijke aanduiding voor inhoud 2"/>
          <p:cNvSpPr>
            <a:spLocks noGrp="1"/>
          </p:cNvSpPr>
          <p:nvPr>
            <p:ph idx="1"/>
          </p:nvPr>
        </p:nvSpPr>
        <p:spPr/>
        <p:txBody>
          <a:bodyPr>
            <a:normAutofit/>
          </a:bodyPr>
          <a:lstStyle/>
          <a:p>
            <a:r>
              <a:rPr lang="nl-BE" noProof="0" dirty="0" smtClean="0"/>
              <a:t>GDPR of AVG</a:t>
            </a:r>
          </a:p>
          <a:p>
            <a:pPr lvl="1"/>
            <a:r>
              <a:rPr lang="nl-BE" noProof="0" dirty="0" smtClean="0"/>
              <a:t>wat ?</a:t>
            </a:r>
          </a:p>
          <a:p>
            <a:pPr lvl="1"/>
            <a:r>
              <a:rPr lang="nl-BE" noProof="0" dirty="0" smtClean="0"/>
              <a:t>overzicht van de inhoud</a:t>
            </a:r>
          </a:p>
          <a:p>
            <a:pPr lvl="1"/>
            <a:r>
              <a:rPr lang="nl-BE" noProof="0" dirty="0" smtClean="0"/>
              <a:t>toepassingsgebied</a:t>
            </a:r>
          </a:p>
          <a:p>
            <a:pPr lvl="1"/>
            <a:r>
              <a:rPr lang="nl-BE" dirty="0" smtClean="0"/>
              <a:t>aantal begrippen</a:t>
            </a:r>
            <a:endParaRPr lang="nl-BE" noProof="0" dirty="0" smtClean="0"/>
          </a:p>
          <a:p>
            <a:r>
              <a:rPr lang="nl-BE" noProof="0" dirty="0" smtClean="0"/>
              <a:t>overzicht van</a:t>
            </a:r>
          </a:p>
          <a:p>
            <a:pPr lvl="1"/>
            <a:r>
              <a:rPr lang="nl-BE" noProof="0" dirty="0" smtClean="0"/>
              <a:t>bevestigde, reeds geldende beginselen</a:t>
            </a:r>
          </a:p>
          <a:p>
            <a:pPr lvl="1"/>
            <a:r>
              <a:rPr lang="nl-BE" noProof="0" dirty="0" smtClean="0"/>
              <a:t>mogelijke verwerkingsgronden</a:t>
            </a:r>
          </a:p>
          <a:p>
            <a:r>
              <a:rPr lang="nl-BE" noProof="0" dirty="0" smtClean="0"/>
              <a:t>overzicht van belangrijkste nieuwigheden</a:t>
            </a:r>
          </a:p>
          <a:p>
            <a:r>
              <a:rPr lang="nl-BE" noProof="0" dirty="0" smtClean="0"/>
              <a:t>voorziene aanpassingen van Belgische regelgeving</a:t>
            </a:r>
          </a:p>
          <a:p>
            <a:r>
              <a:rPr lang="nl-BE" noProof="0" dirty="0" smtClean="0"/>
              <a:t>besluit</a:t>
            </a:r>
          </a:p>
          <a:p>
            <a:endParaRPr lang="nl-BE" noProof="0" dirty="0"/>
          </a:p>
        </p:txBody>
      </p:sp>
      <p:sp>
        <p:nvSpPr>
          <p:cNvPr id="4" name="Tijdelijke aanduiding voor datum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Tijdelijke aanduiding voor dianumm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a:t>
            </a:fld>
            <a:endParaRPr lang="fr-BE" noProof="0"/>
          </a:p>
        </p:txBody>
      </p:sp>
    </p:spTree>
    <p:extLst>
      <p:ext uri="{BB962C8B-B14F-4D97-AF65-F5344CB8AC3E}">
        <p14:creationId xmlns:p14="http://schemas.microsoft.com/office/powerpoint/2010/main" val="2893474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normAutofit/>
          </a:bodyPr>
          <a:lstStyle/>
          <a:p>
            <a:r>
              <a:rPr lang="nl-BE" noProof="0" dirty="0" smtClean="0"/>
              <a:t>wet van 3 december 2017 tot hervorming van de Belgische </a:t>
            </a:r>
            <a:r>
              <a:rPr lang="nl-BE" dirty="0" smtClean="0"/>
              <a:t>Commissie voor de Bescherming van de Persoonlijke Levenssfeer </a:t>
            </a:r>
            <a:r>
              <a:rPr lang="nl-BE" noProof="0" dirty="0" smtClean="0"/>
              <a:t>tot Gegevensbeschermingsautoriteit (GBA) in zin van AVG</a:t>
            </a:r>
          </a:p>
          <a:p>
            <a:r>
              <a:rPr lang="nl-BE" noProof="0" dirty="0" smtClean="0"/>
              <a:t>structuur Gegevensbeschermingsautoriteit</a:t>
            </a:r>
          </a:p>
          <a:p>
            <a:pPr lvl="1"/>
            <a:r>
              <a:rPr lang="nl-BE" noProof="0" dirty="0" smtClean="0"/>
              <a:t>algemeen secretariaat</a:t>
            </a:r>
          </a:p>
          <a:p>
            <a:pPr lvl="1"/>
            <a:r>
              <a:rPr lang="nl-BE" noProof="0" dirty="0" smtClean="0"/>
              <a:t>kenniscentrum: adviezen en aanbevelingen</a:t>
            </a:r>
          </a:p>
          <a:p>
            <a:pPr lvl="1"/>
            <a:r>
              <a:rPr lang="nl-BE" noProof="0" dirty="0" smtClean="0"/>
              <a:t>eerstelijnsdienst</a:t>
            </a:r>
          </a:p>
          <a:p>
            <a:pPr lvl="1"/>
            <a:r>
              <a:rPr lang="nl-BE" noProof="0" dirty="0" smtClean="0"/>
              <a:t>inspectiedienst</a:t>
            </a:r>
          </a:p>
          <a:p>
            <a:pPr lvl="1"/>
            <a:r>
              <a:rPr lang="nl-BE" noProof="0" dirty="0" smtClean="0"/>
              <a:t>geschillenkamer </a:t>
            </a:r>
          </a:p>
          <a:p>
            <a:r>
              <a:rPr lang="nl-BE" noProof="0" dirty="0" smtClean="0"/>
              <a:t>geen machtigingscomités meer in schoot van Gegevensbeschermingsautoriteit</a:t>
            </a:r>
          </a:p>
          <a:p>
            <a:r>
              <a:rPr lang="nl-BE" dirty="0"/>
              <a:t>zie </a:t>
            </a:r>
            <a:r>
              <a:rPr lang="nl-BE" sz="1200" dirty="0">
                <a:hlinkClick r:id="rId2"/>
              </a:rPr>
              <a:t>https://</a:t>
            </a:r>
            <a:r>
              <a:rPr lang="nl-BE" sz="1200" dirty="0" smtClean="0">
                <a:hlinkClick r:id="rId2"/>
              </a:rPr>
              <a:t>www.frankrobben.be/wp-content/uploads/2018/01/Wet-Gegevensbeschermingsautoriteit.pdf</a:t>
            </a:r>
            <a:endParaRPr lang="nl-BE" sz="1200" dirty="0" smtClean="0"/>
          </a:p>
          <a:p>
            <a:endParaRPr lang="nl-BE" noProof="0" dirty="0" smtClean="0"/>
          </a:p>
          <a:p>
            <a:endParaRPr lang="nl-BE" noProof="0" dirty="0" smtClean="0"/>
          </a:p>
          <a:p>
            <a:endParaRPr lang="nl-BE" noProof="0" dirty="0" smtClean="0"/>
          </a:p>
        </p:txBody>
      </p:sp>
      <p:sp>
        <p:nvSpPr>
          <p:cNvPr id="4" name="Tijdelijke aanduiding voor datum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Tijdelijke aanduiding voor dianumm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40</a:t>
            </a:fld>
            <a:endParaRPr lang="fr-BE" noProof="0"/>
          </a:p>
        </p:txBody>
      </p:sp>
    </p:spTree>
    <p:extLst>
      <p:ext uri="{BB962C8B-B14F-4D97-AF65-F5344CB8AC3E}">
        <p14:creationId xmlns:p14="http://schemas.microsoft.com/office/powerpoint/2010/main" val="1495952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dirty="0" smtClean="0"/>
              <a:t>voorontwerp van kaderwet betreffende de bescherming van natuurlijke personen in verband met de verwerking van persoonsgegevens: uitgewerkt binnen de Regering</a:t>
            </a:r>
          </a:p>
          <a:p>
            <a:pPr lvl="1"/>
            <a:r>
              <a:rPr lang="nl-BE" noProof="0" dirty="0" smtClean="0"/>
              <a:t>precisering van principes van AVG in nationaal recht waar vereist of mogelijk</a:t>
            </a:r>
          </a:p>
          <a:p>
            <a:pPr lvl="1"/>
            <a:r>
              <a:rPr lang="nl-BE" noProof="0" dirty="0" smtClean="0"/>
              <a:t>structuur</a:t>
            </a:r>
          </a:p>
          <a:p>
            <a:pPr lvl="2"/>
            <a:r>
              <a:rPr lang="nl-BE" noProof="0" dirty="0" smtClean="0"/>
              <a:t>algemene bepalingen en toepassingsgebied</a:t>
            </a:r>
          </a:p>
          <a:p>
            <a:pPr lvl="2"/>
            <a:r>
              <a:rPr lang="nl-BE" noProof="0" dirty="0" smtClean="0"/>
              <a:t>verwerkingsgronden</a:t>
            </a:r>
          </a:p>
          <a:p>
            <a:pPr lvl="2"/>
            <a:r>
              <a:rPr lang="nl-BE" noProof="0" dirty="0" smtClean="0"/>
              <a:t>rechten van de betrokkene</a:t>
            </a:r>
          </a:p>
          <a:p>
            <a:pPr lvl="2"/>
            <a:r>
              <a:rPr lang="nl-BE" noProof="0" dirty="0" smtClean="0"/>
              <a:t>verwerkingsverantwoordelijke en verwerker</a:t>
            </a:r>
          </a:p>
          <a:p>
            <a:pPr lvl="2"/>
            <a:r>
              <a:rPr lang="nl-BE" noProof="0" dirty="0" smtClean="0"/>
              <a:t>verwerking met het oog op wetenschappelijk onderzoek</a:t>
            </a:r>
          </a:p>
          <a:p>
            <a:pPr lvl="2"/>
            <a:r>
              <a:rPr lang="nl-BE" noProof="0" dirty="0" smtClean="0"/>
              <a:t>controle en sancties</a:t>
            </a:r>
          </a:p>
          <a:p>
            <a:pPr lvl="2"/>
            <a:r>
              <a:rPr lang="nl-BE" noProof="0" dirty="0" smtClean="0"/>
              <a:t>opheffing privacywet en uitvoeringsbesluiten</a:t>
            </a:r>
          </a:p>
          <a:p>
            <a:pPr lvl="2"/>
            <a:r>
              <a:rPr lang="nl-BE" noProof="0" dirty="0" smtClean="0"/>
              <a:t>overgangsbepalingen</a:t>
            </a:r>
          </a:p>
          <a:p>
            <a:pPr lvl="2"/>
            <a:endParaRPr lang="nl-BE" noProof="0" dirty="0" smtClean="0"/>
          </a:p>
          <a:p>
            <a:endParaRPr lang="nl-BE" noProof="0" dirty="0"/>
          </a:p>
        </p:txBody>
      </p:sp>
      <p:sp>
        <p:nvSpPr>
          <p:cNvPr id="4" name="Tijdelijke aanduiding voor datum 3"/>
          <p:cNvSpPr>
            <a:spLocks noGrp="1"/>
          </p:cNvSpPr>
          <p:nvPr>
            <p:ph type="dt" sz="half" idx="2"/>
          </p:nvPr>
        </p:nvSpPr>
        <p:spPr/>
        <p:txBody>
          <a:bodyPr/>
          <a:lstStyle/>
          <a:p>
            <a:r>
              <a:rPr lang="fr-FR" smtClean="0"/>
              <a:t>20/03/2018</a:t>
            </a:r>
            <a:endParaRPr lang="fr-BE" dirty="0"/>
          </a:p>
        </p:txBody>
      </p:sp>
      <p:sp>
        <p:nvSpPr>
          <p:cNvPr id="5" name="Tijdelijke aanduiding voor dianummer 4"/>
          <p:cNvSpPr>
            <a:spLocks noGrp="1"/>
          </p:cNvSpPr>
          <p:nvPr>
            <p:ph type="sldNum" sz="quarter" idx="4"/>
          </p:nvPr>
        </p:nvSpPr>
        <p:spPr/>
        <p:txBody>
          <a:bodyPr/>
          <a:lstStyle/>
          <a:p>
            <a:pPr lvl="0"/>
            <a:fld id="{30A9230E-FFBB-4CCB-ABD7-198084EDE768}" type="slidenum">
              <a:rPr lang="fr-BE" noProof="0" smtClean="0"/>
              <a:pPr lvl="0"/>
              <a:t>41</a:t>
            </a:fld>
            <a:endParaRPr lang="fr-BE" noProof="0"/>
          </a:p>
        </p:txBody>
      </p:sp>
    </p:spTree>
    <p:extLst>
      <p:ext uri="{BB962C8B-B14F-4D97-AF65-F5344CB8AC3E}">
        <p14:creationId xmlns:p14="http://schemas.microsoft.com/office/powerpoint/2010/main" val="2236517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dirty="0" smtClean="0"/>
              <a:t>voorontwerp van wet tot inrichting van een Informatieveiligheidscomité: uitgewerkt binnen de Regering</a:t>
            </a:r>
          </a:p>
          <a:p>
            <a:pPr lvl="1"/>
            <a:r>
              <a:rPr lang="nl-BE" noProof="0" dirty="0" smtClean="0"/>
              <a:t>vervanging van sectorale comités binnen de CBPL door Informatieveiligheidscomité</a:t>
            </a:r>
          </a:p>
          <a:p>
            <a:pPr lvl="1"/>
            <a:r>
              <a:rPr lang="nl-BE" dirty="0" smtClean="0"/>
              <a:t>leden benoemd door de Kamer van Volksvertegenwoordigers</a:t>
            </a:r>
          </a:p>
          <a:p>
            <a:pPr lvl="1"/>
            <a:r>
              <a:rPr lang="nl-BE" noProof="0" dirty="0" smtClean="0"/>
              <a:t>2 kamers</a:t>
            </a:r>
          </a:p>
          <a:p>
            <a:pPr lvl="2"/>
            <a:r>
              <a:rPr lang="nl-BE" dirty="0" smtClean="0"/>
              <a:t>sociale zekerheid en gezondheid</a:t>
            </a:r>
          </a:p>
          <a:p>
            <a:pPr lvl="2"/>
            <a:r>
              <a:rPr lang="nl-BE" noProof="0" dirty="0" smtClean="0"/>
              <a:t>federale overheid</a:t>
            </a:r>
          </a:p>
          <a:p>
            <a:pPr lvl="1"/>
            <a:r>
              <a:rPr lang="nl-BE" dirty="0" smtClean="0"/>
              <a:t>taken</a:t>
            </a:r>
          </a:p>
          <a:p>
            <a:pPr lvl="2"/>
            <a:r>
              <a:rPr lang="nl-BE" noProof="0" dirty="0" smtClean="0"/>
              <a:t>verlenen van machtigingen tot gegevensdeling (doelbinding, minimale gegevensverwerking en opslagbeperking, veiligheid) met normatieve kracht =&gt; rechtszekerheid</a:t>
            </a:r>
          </a:p>
          <a:p>
            <a:pPr lvl="2"/>
            <a:r>
              <a:rPr lang="nl-BE" noProof="0" dirty="0" smtClean="0"/>
              <a:t>richtsnoeren rond informatieveiligheid en preventie</a:t>
            </a:r>
          </a:p>
          <a:p>
            <a:pPr lvl="1"/>
            <a:r>
              <a:rPr lang="nl-BE" noProof="0" dirty="0" smtClean="0"/>
              <a:t>geen </a:t>
            </a:r>
            <a:r>
              <a:rPr lang="nl-BE" noProof="0" dirty="0" err="1" smtClean="0"/>
              <a:t>deresponsabilisering</a:t>
            </a:r>
            <a:r>
              <a:rPr lang="nl-BE" noProof="0" dirty="0" smtClean="0"/>
              <a:t> verwerkingsverantwoordelijken</a:t>
            </a:r>
          </a:p>
          <a:p>
            <a:pPr lvl="1"/>
            <a:r>
              <a:rPr lang="nl-BE" dirty="0" smtClean="0"/>
              <a:t>geen taken die door AVG zijn voorbehouden aan GBA</a:t>
            </a:r>
            <a:endParaRPr lang="nl-BE" noProof="0" dirty="0" smtClean="0"/>
          </a:p>
          <a:p>
            <a:endParaRPr lang="nl-BE" noProof="0" dirty="0"/>
          </a:p>
        </p:txBody>
      </p:sp>
      <p:sp>
        <p:nvSpPr>
          <p:cNvPr id="4" name="Tijdelijke aanduiding voor datum 3"/>
          <p:cNvSpPr>
            <a:spLocks noGrp="1"/>
          </p:cNvSpPr>
          <p:nvPr>
            <p:ph type="dt" sz="half" idx="2"/>
          </p:nvPr>
        </p:nvSpPr>
        <p:spPr/>
        <p:txBody>
          <a:bodyPr/>
          <a:lstStyle/>
          <a:p>
            <a:r>
              <a:rPr lang="fr-FR" smtClean="0"/>
              <a:t>20/03/2018</a:t>
            </a:r>
            <a:endParaRPr lang="fr-BE" dirty="0"/>
          </a:p>
        </p:txBody>
      </p:sp>
      <p:sp>
        <p:nvSpPr>
          <p:cNvPr id="5" name="Tijdelijke aanduiding voor dianummer 4"/>
          <p:cNvSpPr>
            <a:spLocks noGrp="1"/>
          </p:cNvSpPr>
          <p:nvPr>
            <p:ph type="sldNum" sz="quarter" idx="4"/>
          </p:nvPr>
        </p:nvSpPr>
        <p:spPr/>
        <p:txBody>
          <a:bodyPr/>
          <a:lstStyle/>
          <a:p>
            <a:pPr lvl="0"/>
            <a:fld id="{30A9230E-FFBB-4CCB-ABD7-198084EDE768}" type="slidenum">
              <a:rPr lang="fr-BE" noProof="0" smtClean="0"/>
              <a:pPr lvl="0"/>
              <a:t>42</a:t>
            </a:fld>
            <a:endParaRPr lang="fr-BE" noProof="0"/>
          </a:p>
        </p:txBody>
      </p:sp>
    </p:spTree>
    <p:extLst>
      <p:ext uri="{BB962C8B-B14F-4D97-AF65-F5344CB8AC3E}">
        <p14:creationId xmlns:p14="http://schemas.microsoft.com/office/powerpoint/2010/main" val="167345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Besluit</a:t>
            </a:r>
            <a:endParaRPr lang="fr-BE" dirty="0"/>
          </a:p>
        </p:txBody>
      </p:sp>
      <p:sp>
        <p:nvSpPr>
          <p:cNvPr id="3" name="Content Placeholder 2"/>
          <p:cNvSpPr>
            <a:spLocks noGrp="1"/>
          </p:cNvSpPr>
          <p:nvPr>
            <p:ph idx="1"/>
          </p:nvPr>
        </p:nvSpPr>
        <p:spPr/>
        <p:txBody>
          <a:bodyPr/>
          <a:lstStyle/>
          <a:p>
            <a:r>
              <a:rPr lang="nl-BE" dirty="0"/>
              <a:t>e</a:t>
            </a:r>
            <a:r>
              <a:rPr lang="nl-BE" dirty="0" smtClean="0"/>
              <a:t>r is een nieuwe wind op komst, maar geen orkaan</a:t>
            </a:r>
          </a:p>
          <a:p>
            <a:endParaRPr lang="nl-BE" dirty="0" smtClean="0"/>
          </a:p>
          <a:p>
            <a:r>
              <a:rPr lang="nl-BE" dirty="0"/>
              <a:t>b</a:t>
            </a:r>
            <a:r>
              <a:rPr lang="nl-BE" dirty="0" smtClean="0"/>
              <a:t>asis is </a:t>
            </a:r>
            <a:r>
              <a:rPr lang="nl-BE" dirty="0" err="1" smtClean="0"/>
              <a:t>risico-analyse</a:t>
            </a:r>
            <a:r>
              <a:rPr lang="nl-BE" dirty="0" smtClean="0"/>
              <a:t>: opportuniteiten benutten, risico’s vermijden</a:t>
            </a:r>
          </a:p>
          <a:p>
            <a:endParaRPr lang="nl-BE" dirty="0" smtClean="0"/>
          </a:p>
          <a:p>
            <a:r>
              <a:rPr lang="nl-BE" dirty="0"/>
              <a:t>r</a:t>
            </a:r>
            <a:r>
              <a:rPr lang="nl-BE" dirty="0" smtClean="0"/>
              <a:t>isicobeheersing is een houding van iedereen</a:t>
            </a:r>
          </a:p>
          <a:p>
            <a:pPr lvl="1"/>
            <a:r>
              <a:rPr lang="nl-BE" dirty="0" smtClean="0"/>
              <a:t>belang van bewustmaking, informatieverstrekking, vorming</a:t>
            </a:r>
          </a:p>
          <a:p>
            <a:pPr lvl="1"/>
            <a:r>
              <a:rPr lang="nl-BE" dirty="0" smtClean="0"/>
              <a:t>proces is even belangrijk als het resultaat</a:t>
            </a:r>
          </a:p>
          <a:p>
            <a:pPr lvl="1"/>
            <a:endParaRPr lang="fr-BE" dirty="0" smtClean="0"/>
          </a:p>
          <a:p>
            <a:r>
              <a:rPr lang="nl-BE" dirty="0"/>
              <a:t>e</a:t>
            </a:r>
            <a:r>
              <a:rPr lang="nl-BE" dirty="0" smtClean="0"/>
              <a:t>r is een belangrijke rol weggelegd voor de koepelorganisaties</a:t>
            </a:r>
          </a:p>
          <a:p>
            <a:pPr lvl="1"/>
            <a:r>
              <a:rPr lang="nl-BE" dirty="0" smtClean="0"/>
              <a:t>gemeenschappelijke </a:t>
            </a:r>
            <a:r>
              <a:rPr lang="nl-BE" dirty="0" err="1" smtClean="0"/>
              <a:t>policies</a:t>
            </a:r>
            <a:endParaRPr lang="nl-BE" dirty="0" smtClean="0"/>
          </a:p>
          <a:p>
            <a:pPr lvl="1"/>
            <a:r>
              <a:rPr lang="nl-BE" dirty="0" smtClean="0"/>
              <a:t>modelovereenkomsten</a:t>
            </a:r>
          </a:p>
          <a:p>
            <a:pPr lvl="1"/>
            <a:r>
              <a:rPr lang="nl-BE" dirty="0" smtClean="0"/>
              <a:t>gemeenschappelijke </a:t>
            </a:r>
            <a:r>
              <a:rPr lang="nl-BE" dirty="0" err="1" smtClean="0"/>
              <a:t>DPO’s</a:t>
            </a:r>
            <a:endParaRPr lang="nl-BE" dirty="0" smtClean="0"/>
          </a:p>
          <a:p>
            <a:pPr lvl="1"/>
            <a:endParaRPr lang="nl-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43</a:t>
            </a:fld>
            <a:endParaRPr lang="fr-BE" dirty="0"/>
          </a:p>
        </p:txBody>
      </p:sp>
    </p:spTree>
    <p:extLst>
      <p:ext uri="{BB962C8B-B14F-4D97-AF65-F5344CB8AC3E}">
        <p14:creationId xmlns:p14="http://schemas.microsoft.com/office/powerpoint/2010/main" val="2647492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gebruik van </a:t>
            </a:r>
            <a:r>
              <a:rPr lang="nl-BE" dirty="0" err="1" smtClean="0"/>
              <a:t>cloud</a:t>
            </a:r>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44</a:t>
            </a:fld>
            <a:endParaRPr lang="fr-BE" dirty="0"/>
          </a:p>
        </p:txBody>
      </p:sp>
      <p:pic>
        <p:nvPicPr>
          <p:cNvPr id="6" name="Picture 2" descr="car as a service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5245" y="980728"/>
            <a:ext cx="7379163" cy="553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49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wat ?</a:t>
            </a:r>
            <a:endParaRPr lang="fr-BE" dirty="0"/>
          </a:p>
        </p:txBody>
      </p:sp>
      <p:sp>
        <p:nvSpPr>
          <p:cNvPr id="16" name="Date Placeholder 15"/>
          <p:cNvSpPr>
            <a:spLocks noGrp="1"/>
          </p:cNvSpPr>
          <p:nvPr>
            <p:ph type="dt" sz="half" idx="2"/>
          </p:nvPr>
        </p:nvSpPr>
        <p:spPr/>
        <p:txBody>
          <a:bodyPr/>
          <a:lstStyle/>
          <a:p>
            <a:pPr>
              <a:defRPr/>
            </a:pPr>
            <a:r>
              <a:rPr lang="fr-FR" smtClean="0"/>
              <a:t>20/03/2018</a:t>
            </a:r>
            <a:endParaRPr lang="en-US" dirty="0"/>
          </a:p>
        </p:txBody>
      </p:sp>
      <p:sp>
        <p:nvSpPr>
          <p:cNvPr id="5" name="Slide Number Placeholder 4"/>
          <p:cNvSpPr>
            <a:spLocks noGrp="1"/>
          </p:cNvSpPr>
          <p:nvPr>
            <p:ph type="sldNum" sz="quarter" idx="4"/>
          </p:nvPr>
        </p:nvSpPr>
        <p:spPr/>
        <p:txBody>
          <a:bodyPr/>
          <a:lstStyle/>
          <a:p>
            <a:fld id="{47356A36-FB20-481F-ADDA-2C00D2E0A77A}" type="slidenum">
              <a:rPr lang="en-US" smtClean="0"/>
              <a:pPr/>
              <a:t>45</a:t>
            </a:fld>
            <a:endParaRPr lang="en-US" dirty="0"/>
          </a:p>
        </p:txBody>
      </p:sp>
      <p:graphicFrame>
        <p:nvGraphicFramePr>
          <p:cNvPr id="11" name="Diagram 10"/>
          <p:cNvGraphicFramePr/>
          <p:nvPr>
            <p:extLst/>
          </p:nvPr>
        </p:nvGraphicFramePr>
        <p:xfrm>
          <a:off x="1205219" y="1321500"/>
          <a:ext cx="7091494" cy="508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nvPr>
        </p:nvGraphicFramePr>
        <p:xfrm>
          <a:off x="806825" y="1396999"/>
          <a:ext cx="7436100" cy="5165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6756409" y="6358885"/>
            <a:ext cx="2387596" cy="461665"/>
          </a:xfrm>
          <a:prstGeom prst="rect">
            <a:avLst/>
          </a:prstGeom>
          <a:noFill/>
        </p:spPr>
        <p:txBody>
          <a:bodyPr wrap="square" rtlCol="0">
            <a:spAutoFit/>
          </a:bodyPr>
          <a:lstStyle/>
          <a:p>
            <a:r>
              <a:rPr lang="nl-BE" sz="1200" dirty="0" smtClean="0"/>
              <a:t>Source: National </a:t>
            </a:r>
            <a:r>
              <a:rPr lang="nl-BE" sz="1200" dirty="0" err="1" smtClean="0"/>
              <a:t>Institute</a:t>
            </a:r>
            <a:r>
              <a:rPr lang="nl-BE" sz="1200" dirty="0" smtClean="0"/>
              <a:t> </a:t>
            </a:r>
            <a:r>
              <a:rPr lang="nl-BE" sz="1200" dirty="0" err="1" smtClean="0"/>
              <a:t>for</a:t>
            </a:r>
            <a:r>
              <a:rPr lang="nl-BE" sz="1200" dirty="0" smtClean="0"/>
              <a:t> Standards </a:t>
            </a:r>
            <a:r>
              <a:rPr lang="nl-BE" sz="1200" dirty="0" err="1" smtClean="0"/>
              <a:t>and</a:t>
            </a:r>
            <a:r>
              <a:rPr lang="nl-BE" sz="1200" dirty="0" smtClean="0"/>
              <a:t> Technology, USA</a:t>
            </a:r>
            <a:endParaRPr lang="fr-BE" sz="1200" dirty="0"/>
          </a:p>
        </p:txBody>
      </p:sp>
    </p:spTree>
    <p:extLst>
      <p:ext uri="{BB962C8B-B14F-4D97-AF65-F5344CB8AC3E}">
        <p14:creationId xmlns:p14="http://schemas.microsoft.com/office/powerpoint/2010/main" val="809590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fr-FR" altLang="en-US" dirty="0"/>
              <a:t>Intermezzo: cloud </a:t>
            </a:r>
            <a:r>
              <a:rPr lang="fr-FR" altLang="en-US" dirty="0" smtClean="0"/>
              <a:t>– </a:t>
            </a:r>
            <a:r>
              <a:rPr lang="fr-FR" altLang="en-US" dirty="0" err="1" smtClean="0"/>
              <a:t>kenmerken</a:t>
            </a:r>
            <a:endParaRPr lang="fr-BE" dirty="0"/>
          </a:p>
        </p:txBody>
      </p:sp>
      <p:sp>
        <p:nvSpPr>
          <p:cNvPr id="3" name="Content Placeholder 2"/>
          <p:cNvSpPr>
            <a:spLocks noGrp="1"/>
          </p:cNvSpPr>
          <p:nvPr>
            <p:ph idx="1"/>
          </p:nvPr>
        </p:nvSpPr>
        <p:spPr/>
        <p:txBody>
          <a:bodyPr/>
          <a:lstStyle/>
          <a:p>
            <a:r>
              <a:rPr lang="nl-BE" altLang="en-US" dirty="0"/>
              <a:t>z</a:t>
            </a:r>
            <a:r>
              <a:rPr lang="nl-BE" altLang="en-US" dirty="0" smtClean="0"/>
              <a:t>elfbediening</a:t>
            </a:r>
            <a:r>
              <a:rPr lang="nl-BE" dirty="0" smtClean="0"/>
              <a:t>: </a:t>
            </a:r>
            <a:r>
              <a:rPr lang="nl-BE" altLang="en-US" dirty="0" smtClean="0"/>
              <a:t>de dienstverlening is volledig geïndustrialiseerd en geautomatiseerd</a:t>
            </a:r>
          </a:p>
          <a:p>
            <a:r>
              <a:rPr lang="nl-BE" altLang="en-US" dirty="0" smtClean="0"/>
              <a:t>beschikbaarheid</a:t>
            </a:r>
            <a:r>
              <a:rPr lang="nl-BE" dirty="0" smtClean="0"/>
              <a:t>: </a:t>
            </a:r>
            <a:r>
              <a:rPr lang="nl-BE" altLang="en-US" dirty="0" smtClean="0"/>
              <a:t>de dienstverlening kan onmiddellijk starten</a:t>
            </a:r>
          </a:p>
          <a:p>
            <a:r>
              <a:rPr lang="nl-BE" altLang="en-US" dirty="0"/>
              <a:t>s</a:t>
            </a:r>
            <a:r>
              <a:rPr lang="nl-BE" altLang="en-US" dirty="0" smtClean="0"/>
              <a:t>chaalbaar en elastisch</a:t>
            </a:r>
            <a:r>
              <a:rPr lang="nl-BE" dirty="0" smtClean="0"/>
              <a:t>: </a:t>
            </a:r>
            <a:r>
              <a:rPr lang="nl-BE" altLang="en-US" dirty="0" smtClean="0"/>
              <a:t>de gebruikte capaciteit kan flexibel toenemen en afnemen per klant</a:t>
            </a:r>
          </a:p>
          <a:p>
            <a:r>
              <a:rPr lang="nl-BE" altLang="en-US" dirty="0"/>
              <a:t>g</a:t>
            </a:r>
            <a:r>
              <a:rPr lang="nl-BE" altLang="en-US" dirty="0" smtClean="0"/>
              <a:t>edeeld: meerdere gebruikers voor schaaleffecten</a:t>
            </a:r>
          </a:p>
          <a:p>
            <a:r>
              <a:rPr lang="nl-BE" altLang="en-US" dirty="0" err="1"/>
              <a:t>c</a:t>
            </a:r>
            <a:r>
              <a:rPr lang="nl-BE" altLang="en-US" dirty="0" err="1" smtClean="0"/>
              <a:t>onsumptiegebaseerde</a:t>
            </a:r>
            <a:r>
              <a:rPr lang="nl-BE" altLang="en-US" dirty="0" smtClean="0"/>
              <a:t> aanrekening: op basis van reëel gebruik (maar met </a:t>
            </a:r>
            <a:r>
              <a:rPr lang="nl-BE" altLang="en-US" dirty="0" err="1" smtClean="0"/>
              <a:t>cost</a:t>
            </a:r>
            <a:r>
              <a:rPr lang="nl-BE" altLang="en-US" dirty="0" smtClean="0"/>
              <a:t> </a:t>
            </a:r>
            <a:r>
              <a:rPr lang="nl-BE" altLang="en-US" dirty="0" err="1" smtClean="0"/>
              <a:t>sharing</a:t>
            </a:r>
            <a:r>
              <a:rPr lang="nl-BE" altLang="en-US" dirty="0" smtClean="0"/>
              <a:t> van gehele platform)</a:t>
            </a:r>
          </a:p>
          <a:p>
            <a:r>
              <a:rPr lang="nl-BE" altLang="en-US" dirty="0"/>
              <a:t>l</a:t>
            </a:r>
            <a:r>
              <a:rPr lang="nl-BE" altLang="en-US" dirty="0" smtClean="0"/>
              <a:t>aagdrempelige instap: onderliggende complexiteit wordt transparant gemaakt voor de gebruiker</a:t>
            </a:r>
          </a:p>
          <a:p>
            <a:r>
              <a:rPr lang="nl-BE" altLang="en-US" dirty="0"/>
              <a:t>i</a:t>
            </a:r>
            <a:r>
              <a:rPr lang="nl-BE" altLang="en-US" dirty="0" smtClean="0"/>
              <a:t>ncrementele, exploratieve, iteratieve aanpak</a:t>
            </a:r>
          </a:p>
          <a:p>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46</a:t>
            </a:fld>
            <a:endParaRPr lang="fr-BE" dirty="0"/>
          </a:p>
        </p:txBody>
      </p:sp>
    </p:spTree>
    <p:extLst>
      <p:ext uri="{BB962C8B-B14F-4D97-AF65-F5344CB8AC3E}">
        <p14:creationId xmlns:p14="http://schemas.microsoft.com/office/powerpoint/2010/main" val="3504015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a:t>
            </a:r>
            <a:r>
              <a:rPr lang="nl-BE" dirty="0" err="1" smtClean="0"/>
              <a:t>cloud</a:t>
            </a:r>
            <a:r>
              <a:rPr lang="nl-BE" dirty="0" smtClean="0"/>
              <a:t> – service modellen</a:t>
            </a:r>
            <a:endParaRPr lang="fr-BE" dirty="0"/>
          </a:p>
        </p:txBody>
      </p:sp>
      <p:sp>
        <p:nvSpPr>
          <p:cNvPr id="4" name="Date Placeholder 3"/>
          <p:cNvSpPr>
            <a:spLocks noGrp="1"/>
          </p:cNvSpPr>
          <p:nvPr>
            <p:ph type="dt" sz="half" idx="2"/>
          </p:nvPr>
        </p:nvSpPr>
        <p:spPr/>
        <p:txBody>
          <a:bodyPr/>
          <a:lstStyle/>
          <a:p>
            <a:r>
              <a:rPr lang="fr-FR" smtClean="0"/>
              <a:t>20/03/2018</a:t>
            </a:r>
            <a:endParaRPr lang="en-US" dirty="0"/>
          </a:p>
        </p:txBody>
      </p:sp>
      <p:sp>
        <p:nvSpPr>
          <p:cNvPr id="5" name="Slide Number Placeholder 4"/>
          <p:cNvSpPr>
            <a:spLocks noGrp="1"/>
          </p:cNvSpPr>
          <p:nvPr>
            <p:ph type="sldNum" sz="quarter" idx="4"/>
          </p:nvPr>
        </p:nvSpPr>
        <p:spPr/>
        <p:txBody>
          <a:bodyPr/>
          <a:lstStyle/>
          <a:p>
            <a:fld id="{47356A36-FB20-481F-ADDA-2C00D2E0A77A}" type="slidenum">
              <a:rPr lang="en-US" smtClean="0"/>
              <a:pPr/>
              <a:t>47</a:t>
            </a:fld>
            <a:endParaRPr lang="en-US" dirty="0"/>
          </a:p>
        </p:txBody>
      </p:sp>
      <p:graphicFrame>
        <p:nvGraphicFramePr>
          <p:cNvPr id="6" name="Diagram 5"/>
          <p:cNvGraphicFramePr/>
          <p:nvPr>
            <p:extLst>
              <p:ext uri="{D42A27DB-BD31-4B8C-83A1-F6EECF244321}">
                <p14:modId xmlns:p14="http://schemas.microsoft.com/office/powerpoint/2010/main" val="2719543606"/>
              </p:ext>
            </p:extLst>
          </p:nvPr>
        </p:nvGraphicFramePr>
        <p:xfrm>
          <a:off x="457200" y="1468688"/>
          <a:ext cx="8355614" cy="4624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7372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061538"/>
            <a:ext cx="80962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virtualisatie</a:t>
            </a:r>
            <a:endParaRPr lang="fr-BE" dirty="0"/>
          </a:p>
        </p:txBody>
      </p:sp>
      <p:sp>
        <p:nvSpPr>
          <p:cNvPr id="134" name="Content Placeholder 133"/>
          <p:cNvSpPr>
            <a:spLocks noGrp="1"/>
          </p:cNvSpPr>
          <p:nvPr>
            <p:ph idx="1"/>
          </p:nvPr>
        </p:nvSpPr>
        <p:spPr/>
        <p:txBody>
          <a:bodyPr/>
          <a:lstStyle/>
          <a:p>
            <a:r>
              <a:rPr lang="fr-BE" altLang="en-US" dirty="0" err="1" smtClean="0"/>
              <a:t>consolidatie</a:t>
            </a:r>
            <a:r>
              <a:rPr lang="fr-BE" altLang="en-US" dirty="0" smtClean="0"/>
              <a:t> </a:t>
            </a:r>
            <a:r>
              <a:rPr lang="fr-BE" altLang="en-US" dirty="0"/>
              <a:t>van </a:t>
            </a:r>
            <a:r>
              <a:rPr lang="fr-BE" altLang="en-US" dirty="0" err="1"/>
              <a:t>fysieke</a:t>
            </a:r>
            <a:r>
              <a:rPr lang="fr-BE" altLang="en-US" dirty="0"/>
              <a:t> servers</a:t>
            </a:r>
          </a:p>
          <a:p>
            <a:r>
              <a:rPr lang="fr-BE" altLang="en-US" dirty="0"/>
              <a:t>&gt; 70% van niet </a:t>
            </a:r>
            <a:r>
              <a:rPr lang="fr-BE" altLang="en-US" dirty="0" err="1"/>
              <a:t>geconsolideerde</a:t>
            </a:r>
            <a:r>
              <a:rPr lang="fr-BE" altLang="en-US" dirty="0"/>
              <a:t> servers </a:t>
            </a:r>
            <a:r>
              <a:rPr lang="fr-BE" altLang="en-US" dirty="0" err="1"/>
              <a:t>makkelijk</a:t>
            </a:r>
            <a:r>
              <a:rPr lang="fr-BE" altLang="en-US" dirty="0"/>
              <a:t> te </a:t>
            </a:r>
            <a:r>
              <a:rPr lang="fr-BE" altLang="en-US" dirty="0" err="1"/>
              <a:t>consolideren</a:t>
            </a:r>
            <a:endParaRPr lang="fr-BE" altLang="en-US" dirty="0"/>
          </a:p>
          <a:p>
            <a:r>
              <a:rPr lang="nl-BE" dirty="0" smtClean="0"/>
              <a:t>eerste stap naar </a:t>
            </a:r>
            <a:r>
              <a:rPr lang="nl-BE" dirty="0" err="1" smtClean="0"/>
              <a:t>cloud</a:t>
            </a:r>
            <a:endParaRPr lang="fr-BE" dirty="0"/>
          </a:p>
        </p:txBody>
      </p:sp>
      <p:sp>
        <p:nvSpPr>
          <p:cNvPr id="259" name="Date Placeholder 258"/>
          <p:cNvSpPr>
            <a:spLocks noGrp="1"/>
          </p:cNvSpPr>
          <p:nvPr>
            <p:ph type="dt" sz="half" idx="2"/>
          </p:nvPr>
        </p:nvSpPr>
        <p:spPr>
          <a:xfrm>
            <a:off x="457200" y="6448425"/>
            <a:ext cx="2133600" cy="365125"/>
          </a:xfrm>
        </p:spPr>
        <p:txBody>
          <a:bodyPr/>
          <a:lstStyle/>
          <a:p>
            <a:r>
              <a:rPr lang="fr-FR" smtClean="0"/>
              <a:t>20/03/2018</a:t>
            </a:r>
            <a:endParaRPr lang="en-US" dirty="0"/>
          </a:p>
        </p:txBody>
      </p:sp>
      <p:sp>
        <p:nvSpPr>
          <p:cNvPr id="132" name="Slide Number Placeholder 3"/>
          <p:cNvSpPr>
            <a:spLocks noGrp="1"/>
          </p:cNvSpPr>
          <p:nvPr>
            <p:ph type="sldNum" sz="quarter" idx="4"/>
          </p:nvPr>
        </p:nvSpPr>
        <p:spPr>
          <a:xfrm>
            <a:off x="3517900" y="6453188"/>
            <a:ext cx="2133600" cy="365125"/>
          </a:xfrm>
        </p:spPr>
        <p:txBody>
          <a:bodyPr/>
          <a:lstStyle/>
          <a:p>
            <a:fld id="{5471B662-E07F-4B45-AF7C-5436FF003ECE}" type="slidenum">
              <a:rPr lang="en-GB" smtClean="0"/>
              <a:pPr/>
              <a:t>48</a:t>
            </a:fld>
            <a:endParaRPr lang="en-GB" dirty="0"/>
          </a:p>
        </p:txBody>
      </p:sp>
      <p:sp>
        <p:nvSpPr>
          <p:cNvPr id="8" name="Right Arrow 7"/>
          <p:cNvSpPr/>
          <p:nvPr/>
        </p:nvSpPr>
        <p:spPr>
          <a:xfrm>
            <a:off x="4067937" y="4326919"/>
            <a:ext cx="1080120" cy="47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BE"/>
          </a:p>
        </p:txBody>
      </p:sp>
    </p:spTree>
    <p:extLst>
      <p:ext uri="{BB962C8B-B14F-4D97-AF65-F5344CB8AC3E}">
        <p14:creationId xmlns:p14="http://schemas.microsoft.com/office/powerpoint/2010/main" val="169429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 Intermezzo: cloud – </a:t>
            </a:r>
            <a:r>
              <a:rPr lang="fr-FR" dirty="0" err="1" smtClean="0"/>
              <a:t>deployment</a:t>
            </a:r>
            <a:r>
              <a:rPr lang="fr-FR" dirty="0" smtClean="0"/>
              <a:t> </a:t>
            </a:r>
            <a:r>
              <a:rPr lang="fr-FR" dirty="0" err="1" smtClean="0"/>
              <a:t>modellen</a:t>
            </a:r>
            <a:endParaRPr lang="fr-FR" dirty="0"/>
          </a:p>
        </p:txBody>
      </p:sp>
      <p:pic>
        <p:nvPicPr>
          <p:cNvPr id="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162362"/>
            <a:ext cx="8229600" cy="5036514"/>
          </a:xfrm>
        </p:spPr>
      </p:pic>
      <p:sp>
        <p:nvSpPr>
          <p:cNvPr id="12" name="Date Placeholder 11"/>
          <p:cNvSpPr>
            <a:spLocks noGrp="1"/>
          </p:cNvSpPr>
          <p:nvPr>
            <p:ph type="dt" sz="half" idx="2"/>
          </p:nvPr>
        </p:nvSpPr>
        <p:spPr>
          <a:xfrm>
            <a:off x="457200" y="6448425"/>
            <a:ext cx="2133600" cy="365125"/>
          </a:xfrm>
        </p:spPr>
        <p:txBody>
          <a:bodyPr/>
          <a:lstStyle/>
          <a:p>
            <a:r>
              <a:rPr lang="fr-FR" smtClean="0"/>
              <a:t>20/03/2018</a:t>
            </a:r>
            <a:endParaRPr lang="en-US" dirty="0"/>
          </a:p>
        </p:txBody>
      </p:sp>
      <p:sp>
        <p:nvSpPr>
          <p:cNvPr id="121" name="Slide Number Placeholder 120"/>
          <p:cNvSpPr>
            <a:spLocks noGrp="1"/>
          </p:cNvSpPr>
          <p:nvPr>
            <p:ph type="sldNum" sz="quarter" idx="4"/>
          </p:nvPr>
        </p:nvSpPr>
        <p:spPr>
          <a:xfrm>
            <a:off x="3517900" y="6453188"/>
            <a:ext cx="2133600" cy="365125"/>
          </a:xfrm>
        </p:spPr>
        <p:txBody>
          <a:bodyPr/>
          <a:lstStyle/>
          <a:p>
            <a:fld id="{1B2ABAFA-ABC8-4E94-A238-939346DDB176}" type="slidenum">
              <a:rPr lang="en-GB" smtClean="0"/>
              <a:pPr/>
              <a:t>49</a:t>
            </a:fld>
            <a:endParaRPr lang="en-GB" dirty="0"/>
          </a:p>
        </p:txBody>
      </p:sp>
    </p:spTree>
    <p:extLst>
      <p:ext uri="{BB962C8B-B14F-4D97-AF65-F5344CB8AC3E}">
        <p14:creationId xmlns:p14="http://schemas.microsoft.com/office/powerpoint/2010/main" val="2377107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AVG of GDPR</a:t>
            </a:r>
            <a:endParaRPr lang="nl-BE" noProof="0"/>
          </a:p>
        </p:txBody>
      </p:sp>
      <p:sp>
        <p:nvSpPr>
          <p:cNvPr id="3" name="Content Placeholder 2"/>
          <p:cNvSpPr>
            <a:spLocks noGrp="1"/>
          </p:cNvSpPr>
          <p:nvPr>
            <p:ph idx="1"/>
          </p:nvPr>
        </p:nvSpPr>
        <p:spPr/>
        <p:txBody>
          <a:bodyPr/>
          <a:lstStyle/>
          <a:p>
            <a:r>
              <a:rPr lang="nl-BE" noProof="0" smtClean="0"/>
              <a:t>Verordening 2016/679 van het Europees Parlement en de Raad van 27 april 2016, afgekort als</a:t>
            </a:r>
          </a:p>
          <a:p>
            <a:pPr lvl="1"/>
            <a:r>
              <a:rPr lang="nl-BE" noProof="0" smtClean="0"/>
              <a:t>Algemene Verordening Gegevensbescherming (AVG)</a:t>
            </a:r>
          </a:p>
          <a:p>
            <a:pPr lvl="1"/>
            <a:r>
              <a:rPr lang="nl-BE" noProof="0" smtClean="0"/>
              <a:t>General Data Protection Regulation (GDPR)</a:t>
            </a:r>
          </a:p>
          <a:p>
            <a:pPr lvl="1"/>
            <a:endParaRPr lang="nl-BE" noProof="0" smtClean="0"/>
          </a:p>
          <a:p>
            <a:r>
              <a:rPr lang="nl-BE" noProof="0" smtClean="0"/>
              <a:t>Verordening =&gt; rechtstreekse toepasselijk zonder dat omzetting in nationaal recht nodig is</a:t>
            </a:r>
          </a:p>
          <a:p>
            <a:endParaRPr lang="nl-BE" noProof="0" smtClean="0"/>
          </a:p>
          <a:p>
            <a:r>
              <a:rPr lang="nl-BE" noProof="0" smtClean="0"/>
              <a:t>van toepassing vanaf 25 mei 2018</a:t>
            </a:r>
          </a:p>
          <a:p>
            <a:endParaRPr lang="nl-BE" noProof="0" smtClean="0"/>
          </a:p>
          <a:p>
            <a:r>
              <a:rPr lang="nl-BE" noProof="0" smtClean="0"/>
              <a:t>wel aantal aanpassingen nodig in nationale regelgeving</a:t>
            </a:r>
            <a:endParaRPr lang="nl-BE" noProof="0"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5</a:t>
            </a:fld>
            <a:endParaRPr lang="fr-BE" noProof="0"/>
          </a:p>
        </p:txBody>
      </p:sp>
    </p:spTree>
    <p:extLst>
      <p:ext uri="{BB962C8B-B14F-4D97-AF65-F5344CB8AC3E}">
        <p14:creationId xmlns:p14="http://schemas.microsoft.com/office/powerpoint/2010/main" val="28022120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voordelen</a:t>
            </a:r>
            <a:endParaRPr lang="fr-BE" dirty="0"/>
          </a:p>
        </p:txBody>
      </p:sp>
      <p:sp>
        <p:nvSpPr>
          <p:cNvPr id="3" name="Content Placeholder 2"/>
          <p:cNvSpPr>
            <a:spLocks noGrp="1"/>
          </p:cNvSpPr>
          <p:nvPr>
            <p:ph idx="1"/>
          </p:nvPr>
        </p:nvSpPr>
        <p:spPr/>
        <p:txBody>
          <a:bodyPr/>
          <a:lstStyle/>
          <a:p>
            <a:r>
              <a:rPr lang="nl-BE" dirty="0" err="1"/>
              <a:t>a</a:t>
            </a:r>
            <a:r>
              <a:rPr lang="nl-BE" dirty="0" err="1" smtClean="0"/>
              <a:t>ny</a:t>
            </a:r>
            <a:r>
              <a:rPr lang="nl-BE" dirty="0" smtClean="0"/>
              <a:t> </a:t>
            </a:r>
            <a:r>
              <a:rPr lang="nl-BE" dirty="0" err="1" smtClean="0"/>
              <a:t>place</a:t>
            </a:r>
            <a:r>
              <a:rPr lang="nl-BE" dirty="0" smtClean="0"/>
              <a:t>, </a:t>
            </a:r>
            <a:r>
              <a:rPr lang="nl-BE" dirty="0" err="1" smtClean="0"/>
              <a:t>any</a:t>
            </a:r>
            <a:r>
              <a:rPr lang="nl-BE" dirty="0" smtClean="0"/>
              <a:t> time, </a:t>
            </a:r>
            <a:r>
              <a:rPr lang="nl-BE" dirty="0" err="1" smtClean="0"/>
              <a:t>anywhere</a:t>
            </a:r>
            <a:r>
              <a:rPr lang="nl-BE" dirty="0" smtClean="0"/>
              <a:t> : mobiel</a:t>
            </a:r>
          </a:p>
          <a:p>
            <a:r>
              <a:rPr lang="nl-BE" dirty="0" smtClean="0"/>
              <a:t>gewaarborgde back-ups</a:t>
            </a:r>
          </a:p>
          <a:p>
            <a:r>
              <a:rPr lang="nl-BE" dirty="0" smtClean="0"/>
              <a:t>hoog niveau van veiligheid indien goed geïmplementeerd</a:t>
            </a:r>
          </a:p>
          <a:p>
            <a:r>
              <a:rPr lang="nl-BE" dirty="0" smtClean="0"/>
              <a:t>lagere Total </a:t>
            </a:r>
            <a:r>
              <a:rPr lang="nl-BE" dirty="0" err="1" smtClean="0"/>
              <a:t>Cost</a:t>
            </a:r>
            <a:r>
              <a:rPr lang="nl-BE" dirty="0" smtClean="0"/>
              <a:t> of </a:t>
            </a:r>
            <a:r>
              <a:rPr lang="nl-BE" dirty="0" err="1" smtClean="0"/>
              <a:t>Ownership</a:t>
            </a:r>
            <a:r>
              <a:rPr lang="nl-BE" dirty="0" smtClean="0"/>
              <a:t> (TCO)</a:t>
            </a:r>
          </a:p>
          <a:p>
            <a:r>
              <a:rPr lang="nl-BE" dirty="0" smtClean="0"/>
              <a:t>stabiliteit &amp; incrementele updates</a:t>
            </a:r>
          </a:p>
          <a:p>
            <a:r>
              <a:rPr lang="nl-BE" dirty="0" smtClean="0"/>
              <a:t>samenwerking</a:t>
            </a:r>
          </a:p>
          <a:p>
            <a:r>
              <a:rPr lang="nl-BE" dirty="0" smtClean="0"/>
              <a:t>zou </a:t>
            </a:r>
            <a:r>
              <a:rPr lang="nl-BE" dirty="0" err="1" smtClean="0"/>
              <a:t>portabiliteit</a:t>
            </a:r>
            <a:r>
              <a:rPr lang="nl-BE" dirty="0" smtClean="0"/>
              <a:t> moeten verhogen</a:t>
            </a:r>
          </a:p>
          <a:p>
            <a:r>
              <a:rPr lang="nl-BE" dirty="0"/>
              <a:t>c</a:t>
            </a:r>
            <a:r>
              <a:rPr lang="nl-BE" dirty="0" smtClean="0"/>
              <a:t>ommunity </a:t>
            </a:r>
            <a:r>
              <a:rPr lang="nl-BE" dirty="0" err="1" smtClean="0"/>
              <a:t>cloud</a:t>
            </a:r>
            <a:r>
              <a:rPr lang="nl-BE" dirty="0" smtClean="0"/>
              <a:t> oplossingen</a:t>
            </a:r>
          </a:p>
          <a:p>
            <a:pPr lvl="1"/>
            <a:r>
              <a:rPr lang="nl-BE" dirty="0" smtClean="0"/>
              <a:t>integratie met andere diensten</a:t>
            </a:r>
          </a:p>
          <a:p>
            <a:pPr lvl="1"/>
            <a:r>
              <a:rPr lang="nl-BE" dirty="0" smtClean="0"/>
              <a:t>vertrouwensrelatie / gegevensbescherming (</a:t>
            </a:r>
            <a:r>
              <a:rPr lang="nl-BE" dirty="0" err="1" smtClean="0"/>
              <a:t>bvb</a:t>
            </a:r>
            <a:r>
              <a:rPr lang="nl-BE" dirty="0" smtClean="0"/>
              <a:t>. Vitalink)</a:t>
            </a:r>
          </a:p>
          <a:p>
            <a:endParaRPr lang="nl-BE" dirty="0" smtClean="0"/>
          </a:p>
          <a:p>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en-US" dirty="0"/>
          </a:p>
        </p:txBody>
      </p:sp>
      <p:sp>
        <p:nvSpPr>
          <p:cNvPr id="5" name="Slide Number Placeholder 4"/>
          <p:cNvSpPr>
            <a:spLocks noGrp="1"/>
          </p:cNvSpPr>
          <p:nvPr>
            <p:ph type="sldNum" sz="quarter" idx="4"/>
          </p:nvPr>
        </p:nvSpPr>
        <p:spPr>
          <a:xfrm>
            <a:off x="3517900" y="6453188"/>
            <a:ext cx="2133600" cy="365125"/>
          </a:xfrm>
        </p:spPr>
        <p:txBody>
          <a:bodyPr/>
          <a:lstStyle/>
          <a:p>
            <a:fld id="{47356A36-FB20-481F-ADDA-2C00D2E0A77A}" type="slidenum">
              <a:rPr lang="en-US" smtClean="0"/>
              <a:pPr/>
              <a:t>50</a:t>
            </a:fld>
            <a:endParaRPr lang="en-US" dirty="0"/>
          </a:p>
        </p:txBody>
      </p:sp>
    </p:spTree>
    <p:extLst>
      <p:ext uri="{BB962C8B-B14F-4D97-AF65-F5344CB8AC3E}">
        <p14:creationId xmlns:p14="http://schemas.microsoft.com/office/powerpoint/2010/main" val="19894746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samenvattend</a:t>
            </a:r>
            <a:endParaRPr lang="nl-BE" dirty="0"/>
          </a:p>
        </p:txBody>
      </p:sp>
      <p:sp>
        <p:nvSpPr>
          <p:cNvPr id="3" name="Slide Number Placeholder 2"/>
          <p:cNvSpPr>
            <a:spLocks noGrp="1"/>
          </p:cNvSpPr>
          <p:nvPr>
            <p:ph type="sldNum" sz="quarter" idx="12"/>
          </p:nvPr>
        </p:nvSpPr>
        <p:spPr/>
        <p:txBody>
          <a:bodyPr/>
          <a:lstStyle/>
          <a:p>
            <a:fld id="{13B540AB-6939-4937-A918-1D15FF1C7CE3}" type="slidenum">
              <a:rPr lang="nl-BE" smtClean="0"/>
              <a:pPr/>
              <a:t>51</a:t>
            </a:fld>
            <a:endParaRPr lang="nl-BE" dirty="0"/>
          </a:p>
        </p:txBody>
      </p:sp>
      <p:graphicFrame>
        <p:nvGraphicFramePr>
          <p:cNvPr id="6" name="Content Placeholder 7"/>
          <p:cNvGraphicFramePr>
            <a:graphicFrameLocks/>
          </p:cNvGraphicFramePr>
          <p:nvPr>
            <p:extLst>
              <p:ext uri="{D42A27DB-BD31-4B8C-83A1-F6EECF244321}">
                <p14:modId xmlns:p14="http://schemas.microsoft.com/office/powerpoint/2010/main" val="2572670172"/>
              </p:ext>
            </p:extLst>
          </p:nvPr>
        </p:nvGraphicFramePr>
        <p:xfrm>
          <a:off x="570489" y="1190003"/>
          <a:ext cx="8229600"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fr-FR" smtClean="0"/>
              <a:t>20/03/2018</a:t>
            </a:r>
            <a:endParaRPr lang="nl-BE" dirty="0"/>
          </a:p>
        </p:txBody>
      </p:sp>
    </p:spTree>
    <p:extLst>
      <p:ext uri="{BB962C8B-B14F-4D97-AF65-F5344CB8AC3E}">
        <p14:creationId xmlns:p14="http://schemas.microsoft.com/office/powerpoint/2010/main" val="2024039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Intermezzo: cloud – gegevensbescherming</a:t>
            </a:r>
            <a:endParaRPr lang="fr-BE" dirty="0"/>
          </a:p>
        </p:txBody>
      </p:sp>
      <p:sp>
        <p:nvSpPr>
          <p:cNvPr id="5" name="Content Placeholder 4"/>
          <p:cNvSpPr>
            <a:spLocks noGrp="1"/>
          </p:cNvSpPr>
          <p:nvPr>
            <p:ph idx="1"/>
          </p:nvPr>
        </p:nvSpPr>
        <p:spPr/>
        <p:txBody>
          <a:bodyPr>
            <a:normAutofit/>
          </a:bodyPr>
          <a:lstStyle/>
          <a:p>
            <a:r>
              <a:rPr lang="nl-NL" dirty="0" smtClean="0"/>
              <a:t>CBPL advies nr. 04/2015 (25/02/2015)</a:t>
            </a:r>
          </a:p>
          <a:p>
            <a:pPr lvl="1"/>
            <a:r>
              <a:rPr lang="nl-BE" dirty="0" smtClean="0"/>
              <a:t>“</a:t>
            </a:r>
            <a:r>
              <a:rPr lang="nl-NL" dirty="0" smtClean="0"/>
              <a:t>risicoanalyse nagaan welke de weerslag zal zijn op de beveiliging en de vertrouwelijkheid als er persoonsgegevens van de betrokken personen in de </a:t>
            </a:r>
            <a:r>
              <a:rPr lang="nl-NL" dirty="0" err="1" smtClean="0"/>
              <a:t>cloud</a:t>
            </a:r>
            <a:r>
              <a:rPr lang="nl-NL" dirty="0" smtClean="0"/>
              <a:t> worden gezet”</a:t>
            </a:r>
          </a:p>
          <a:p>
            <a:pPr lvl="1"/>
            <a:r>
              <a:rPr lang="nl-NL" dirty="0" smtClean="0"/>
              <a:t>“operationeel bruikbare evaluatietool die toelaat om op eigen verantwoordelijkheid de beveiliging van </a:t>
            </a:r>
            <a:r>
              <a:rPr lang="nl-NL" dirty="0" err="1" smtClean="0"/>
              <a:t>cloud</a:t>
            </a:r>
            <a:r>
              <a:rPr lang="nl-NL" dirty="0" smtClean="0"/>
              <a:t> diensten te evalueren”</a:t>
            </a:r>
          </a:p>
          <a:p>
            <a:r>
              <a:rPr lang="nl-NL" dirty="0" smtClean="0"/>
              <a:t>CBPL advies nr. 10/2016 (24/02/2016)</a:t>
            </a:r>
          </a:p>
          <a:p>
            <a:pPr lvl="1"/>
            <a:r>
              <a:rPr lang="nl-NL" dirty="0" smtClean="0"/>
              <a:t>“voorzichtig te zijn met buitenlandse </a:t>
            </a:r>
            <a:r>
              <a:rPr lang="nl-NL" dirty="0" err="1" smtClean="0"/>
              <a:t>cloudproviders</a:t>
            </a:r>
            <a:r>
              <a:rPr lang="nl-NL" dirty="0" smtClean="0"/>
              <a:t>”</a:t>
            </a:r>
          </a:p>
          <a:p>
            <a:pPr lvl="1"/>
            <a:r>
              <a:rPr lang="nl-NL" dirty="0" smtClean="0"/>
              <a:t>“afgeraden om hen gevoelige gegevens toe te vertrouwen die raken aan de nationale economie”</a:t>
            </a:r>
          </a:p>
          <a:p>
            <a:pPr lvl="1"/>
            <a:r>
              <a:rPr lang="nl-NL" dirty="0" smtClean="0"/>
              <a:t>“gebruik van state of </a:t>
            </a:r>
            <a:r>
              <a:rPr lang="nl-NL" dirty="0" err="1" smtClean="0"/>
              <a:t>the</a:t>
            </a:r>
            <a:r>
              <a:rPr lang="nl-NL" dirty="0" smtClean="0"/>
              <a:t> art encryptietechnieken gecombineerd met het feit dat de encryptiesleutel zich enkel bij de klant bevindt”</a:t>
            </a:r>
          </a:p>
          <a:p>
            <a:pPr lvl="1"/>
            <a:r>
              <a:rPr lang="nl-NL" dirty="0" smtClean="0"/>
              <a:t>“periodiek </a:t>
            </a:r>
            <a:r>
              <a:rPr lang="nl-NL" dirty="0" err="1" smtClean="0"/>
              <a:t>gedecrypteerd</a:t>
            </a:r>
            <a:r>
              <a:rPr lang="nl-NL" dirty="0" smtClean="0"/>
              <a:t> en opnieuw </a:t>
            </a:r>
            <a:r>
              <a:rPr lang="nl-NL" dirty="0" err="1" smtClean="0"/>
              <a:t>geëncrypteerd</a:t>
            </a:r>
            <a:r>
              <a:rPr lang="nl-NL" dirty="0" smtClean="0"/>
              <a:t> met de nieuwste technieken”</a:t>
            </a:r>
          </a:p>
          <a:p>
            <a:endParaRPr lang="fr-BE" dirty="0"/>
          </a:p>
        </p:txBody>
      </p:sp>
      <p:sp>
        <p:nvSpPr>
          <p:cNvPr id="2" name="Date Placeholder 1"/>
          <p:cNvSpPr>
            <a:spLocks noGrp="1"/>
          </p:cNvSpPr>
          <p:nvPr>
            <p:ph type="dt" sz="half" idx="2"/>
          </p:nvPr>
        </p:nvSpPr>
        <p:spPr/>
        <p:txBody>
          <a:bodyPr/>
          <a:lstStyle/>
          <a:p>
            <a:r>
              <a:rPr lang="fr-FR" smtClean="0"/>
              <a:t>20/03/2018</a:t>
            </a:r>
            <a:endParaRPr lang="en-US" dirty="0"/>
          </a:p>
        </p:txBody>
      </p:sp>
      <p:sp>
        <p:nvSpPr>
          <p:cNvPr id="3" name="Slide Number Placeholder 2"/>
          <p:cNvSpPr>
            <a:spLocks noGrp="1"/>
          </p:cNvSpPr>
          <p:nvPr>
            <p:ph type="sldNum" sz="quarter" idx="4"/>
          </p:nvPr>
        </p:nvSpPr>
        <p:spPr/>
        <p:txBody>
          <a:bodyPr/>
          <a:lstStyle/>
          <a:p>
            <a:fld id="{033EC94E-6E31-4F9F-AF01-2C43F9D0E3D3}" type="slidenum">
              <a:rPr lang="en-US" smtClean="0"/>
              <a:pPr/>
              <a:t>52</a:t>
            </a:fld>
            <a:endParaRPr lang="en-US" dirty="0"/>
          </a:p>
        </p:txBody>
      </p:sp>
    </p:spTree>
    <p:extLst>
      <p:ext uri="{BB962C8B-B14F-4D97-AF65-F5344CB8AC3E}">
        <p14:creationId xmlns:p14="http://schemas.microsoft.com/office/powerpoint/2010/main" val="1274544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BE" smtClean="0"/>
              <a:t>Intermezzo: cloud – evaluatiemodel</a:t>
            </a:r>
            <a:endParaRPr lang="fr-BE" dirty="0"/>
          </a:p>
        </p:txBody>
      </p:sp>
      <p:sp>
        <p:nvSpPr>
          <p:cNvPr id="20" name="Date Placeholder 19"/>
          <p:cNvSpPr>
            <a:spLocks noGrp="1"/>
          </p:cNvSpPr>
          <p:nvPr>
            <p:ph type="dt" sz="half" idx="2"/>
          </p:nvPr>
        </p:nvSpPr>
        <p:spPr/>
        <p:txBody>
          <a:bodyPr/>
          <a:lstStyle/>
          <a:p>
            <a:r>
              <a:rPr lang="fr-FR" smtClean="0"/>
              <a:t>20/03/2018</a:t>
            </a:r>
            <a:endParaRPr lang="en-US" dirty="0"/>
          </a:p>
        </p:txBody>
      </p:sp>
      <p:sp>
        <p:nvSpPr>
          <p:cNvPr id="2" name="Slide Number Placeholder 1"/>
          <p:cNvSpPr>
            <a:spLocks noGrp="1"/>
          </p:cNvSpPr>
          <p:nvPr>
            <p:ph type="sldNum" sz="quarter" idx="4"/>
          </p:nvPr>
        </p:nvSpPr>
        <p:spPr/>
        <p:txBody>
          <a:bodyPr/>
          <a:lstStyle/>
          <a:p>
            <a:fld id="{13B540AB-6939-4937-A918-1D15FF1C7CE3}" type="slidenum">
              <a:rPr lang="nl-BE" smtClean="0"/>
              <a:pPr/>
              <a:t>53</a:t>
            </a:fld>
            <a:endParaRPr lang="nl-BE" dirty="0"/>
          </a:p>
        </p:txBody>
      </p:sp>
      <p:sp>
        <p:nvSpPr>
          <p:cNvPr id="11" name="Rounded Rectangle 4"/>
          <p:cNvSpPr/>
          <p:nvPr/>
        </p:nvSpPr>
        <p:spPr>
          <a:xfrm>
            <a:off x="503815" y="187090"/>
            <a:ext cx="8136369" cy="100291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endParaRPr lang="en-GB" sz="4000" kern="1200" dirty="0"/>
          </a:p>
        </p:txBody>
      </p:sp>
      <p:pic>
        <p:nvPicPr>
          <p:cNvPr id="7" name="Picture 2" descr="Resultat-DfB-Comparais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3647" y="1595185"/>
            <a:ext cx="5243370" cy="4282087"/>
          </a:xfrm>
          <a:prstGeom prst="rect">
            <a:avLst/>
          </a:prstGeom>
          <a:solidFill>
            <a:srgbClr val="0070C0">
              <a:alpha val="0"/>
            </a:srgbClr>
          </a:solidFill>
          <a:extLst/>
        </p:spPr>
      </p:pic>
      <p:pic>
        <p:nvPicPr>
          <p:cNvPr id="9" name="Picture 4" descr="http://www.smalsresearch.be/wp-content/uploads/2014/11/Resultat-governanc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1350" y="1658312"/>
            <a:ext cx="1586384" cy="1394852"/>
          </a:xfrm>
          <a:prstGeom prst="rect">
            <a:avLst/>
          </a:prstGeom>
          <a:ln/>
        </p:spPr>
        <p:style>
          <a:lnRef idx="1">
            <a:schemeClr val="dk1"/>
          </a:lnRef>
          <a:fillRef idx="2">
            <a:schemeClr val="dk1"/>
          </a:fillRef>
          <a:effectRef idx="1">
            <a:schemeClr val="dk1"/>
          </a:effectRef>
          <a:fontRef idx="minor">
            <a:schemeClr val="dk1"/>
          </a:fontRef>
        </p:style>
      </p:pic>
      <p:pic>
        <p:nvPicPr>
          <p:cNvPr id="15"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060598" y="1676638"/>
            <a:ext cx="1579586" cy="1394852"/>
          </a:xfrm>
          <a:prstGeom prst="rect">
            <a:avLst/>
          </a:prstGeom>
          <a:ln/>
        </p:spPr>
        <p:style>
          <a:lnRef idx="1">
            <a:schemeClr val="dk1"/>
          </a:lnRef>
          <a:fillRef idx="2">
            <a:schemeClr val="dk1"/>
          </a:fillRef>
          <a:effectRef idx="1">
            <a:schemeClr val="dk1"/>
          </a:effectRef>
          <a:fontRef idx="minor">
            <a:schemeClr val="dk1"/>
          </a:fontRef>
        </p:style>
      </p:pic>
      <p:pic>
        <p:nvPicPr>
          <p:cNvPr id="16"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256072" y="4482420"/>
            <a:ext cx="1581662" cy="1394852"/>
          </a:xfrm>
          <a:prstGeom prst="rect">
            <a:avLst/>
          </a:prstGeom>
          <a:ln/>
        </p:spPr>
        <p:style>
          <a:lnRef idx="1">
            <a:schemeClr val="dk1"/>
          </a:lnRef>
          <a:fillRef idx="2">
            <a:schemeClr val="dk1"/>
          </a:fillRef>
          <a:effectRef idx="1">
            <a:schemeClr val="dk1"/>
          </a:effectRef>
          <a:fontRef idx="minor">
            <a:schemeClr val="dk1"/>
          </a:fontRef>
        </p:style>
      </p:pic>
      <p:pic>
        <p:nvPicPr>
          <p:cNvPr id="17"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7091324" y="4482420"/>
            <a:ext cx="1579038" cy="1394852"/>
          </a:xfrm>
          <a:prstGeom prst="rect">
            <a:avLst/>
          </a:prstGeom>
          <a:ln/>
        </p:spPr>
        <p:style>
          <a:lnRef idx="1">
            <a:schemeClr val="dk1"/>
          </a:lnRef>
          <a:fillRef idx="2">
            <a:schemeClr val="dk1"/>
          </a:fillRef>
          <a:effectRef idx="1">
            <a:schemeClr val="dk1"/>
          </a:effectRef>
          <a:fontRef idx="minor">
            <a:schemeClr val="dk1"/>
          </a:fontRef>
        </p:style>
      </p:pic>
      <p:sp>
        <p:nvSpPr>
          <p:cNvPr id="21" name="Rectangle 20"/>
          <p:cNvSpPr/>
          <p:nvPr/>
        </p:nvSpPr>
        <p:spPr>
          <a:xfrm>
            <a:off x="323528" y="6093296"/>
            <a:ext cx="8640184" cy="307777"/>
          </a:xfrm>
          <a:prstGeom prst="rect">
            <a:avLst/>
          </a:prstGeom>
        </p:spPr>
        <p:txBody>
          <a:bodyPr wrap="square">
            <a:spAutoFit/>
          </a:bodyPr>
          <a:lstStyle/>
          <a:p>
            <a:r>
              <a:rPr lang="fr-BE" sz="1400" dirty="0">
                <a:hlinkClick r:id="rId7"/>
              </a:rPr>
              <a:t>https://</a:t>
            </a:r>
            <a:r>
              <a:rPr lang="fr-BE" sz="1400" dirty="0" smtClean="0">
                <a:hlinkClick r:id="rId7"/>
              </a:rPr>
              <a:t>www.privacycommission.be/nl/evaluatiemodel-voor-de-beveiliging-van-de-clouddiensten</a:t>
            </a:r>
            <a:endParaRPr lang="fr-BE" sz="1400" dirty="0" smtClean="0"/>
          </a:p>
        </p:txBody>
      </p:sp>
    </p:spTree>
    <p:extLst>
      <p:ext uri="{BB962C8B-B14F-4D97-AF65-F5344CB8AC3E}">
        <p14:creationId xmlns:p14="http://schemas.microsoft.com/office/powerpoint/2010/main" val="6791080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samenvattend</a:t>
            </a:r>
            <a:endParaRPr lang="fr-BE" dirty="0"/>
          </a:p>
        </p:txBody>
      </p:sp>
      <p:sp>
        <p:nvSpPr>
          <p:cNvPr id="3" name="Content Placeholder 2"/>
          <p:cNvSpPr>
            <a:spLocks noGrp="1"/>
          </p:cNvSpPr>
          <p:nvPr>
            <p:ph idx="1"/>
          </p:nvPr>
        </p:nvSpPr>
        <p:spPr/>
        <p:txBody>
          <a:bodyPr>
            <a:normAutofit/>
          </a:bodyPr>
          <a:lstStyle/>
          <a:p>
            <a:r>
              <a:rPr lang="en-US" dirty="0"/>
              <a:t>“as-a-Service” </a:t>
            </a:r>
            <a:r>
              <a:rPr lang="en-US" dirty="0" smtClean="0"/>
              <a:t>is </a:t>
            </a:r>
            <a:r>
              <a:rPr lang="en-US" dirty="0" err="1" smtClean="0"/>
              <a:t>gemeengoed</a:t>
            </a:r>
            <a:endParaRPr lang="en-US" dirty="0"/>
          </a:p>
          <a:p>
            <a:endParaRPr lang="en-US" dirty="0" smtClean="0"/>
          </a:p>
          <a:p>
            <a:r>
              <a:rPr lang="en-US" dirty="0" err="1" smtClean="0"/>
              <a:t>gebruik</a:t>
            </a:r>
            <a:r>
              <a:rPr lang="en-US" dirty="0" smtClean="0"/>
              <a:t> van cloud </a:t>
            </a:r>
            <a:r>
              <a:rPr lang="en-US" dirty="0" err="1" smtClean="0"/>
              <a:t>heeft</a:t>
            </a:r>
            <a:r>
              <a:rPr lang="en-US" dirty="0" smtClean="0"/>
              <a:t> </a:t>
            </a:r>
            <a:r>
              <a:rPr lang="en-US" dirty="0" err="1" smtClean="0"/>
              <a:t>grote</a:t>
            </a:r>
            <a:r>
              <a:rPr lang="en-US" dirty="0" smtClean="0"/>
              <a:t> </a:t>
            </a:r>
            <a:r>
              <a:rPr lang="en-US" dirty="0" err="1" smtClean="0"/>
              <a:t>voordelen</a:t>
            </a:r>
            <a:endParaRPr lang="en-US" dirty="0" smtClean="0"/>
          </a:p>
          <a:p>
            <a:endParaRPr lang="en-US" dirty="0" smtClean="0"/>
          </a:p>
          <a:p>
            <a:r>
              <a:rPr lang="en-US" dirty="0" err="1" smtClean="0"/>
              <a:t>hybride</a:t>
            </a:r>
            <a:r>
              <a:rPr lang="en-US" dirty="0" smtClean="0"/>
              <a:t> </a:t>
            </a:r>
            <a:r>
              <a:rPr lang="en-US" dirty="0" err="1" smtClean="0"/>
              <a:t>modellen</a:t>
            </a:r>
            <a:r>
              <a:rPr lang="en-US" dirty="0" smtClean="0"/>
              <a:t> </a:t>
            </a:r>
            <a:r>
              <a:rPr lang="en-US" dirty="0" err="1" smtClean="0"/>
              <a:t>zijn</a:t>
            </a:r>
            <a:r>
              <a:rPr lang="en-US" dirty="0"/>
              <a:t> </a:t>
            </a:r>
            <a:r>
              <a:rPr lang="en-US" dirty="0" err="1" smtClean="0"/>
              <a:t>interessant</a:t>
            </a:r>
            <a:r>
              <a:rPr lang="en-US" dirty="0" smtClean="0"/>
              <a:t> (al </a:t>
            </a:r>
            <a:r>
              <a:rPr lang="en-US" dirty="0" err="1" smtClean="0"/>
              <a:t>verhogen</a:t>
            </a:r>
            <a:r>
              <a:rPr lang="en-US" dirty="0" smtClean="0"/>
              <a:t> </a:t>
            </a:r>
            <a:r>
              <a:rPr lang="en-US" dirty="0" err="1" smtClean="0"/>
              <a:t>ze</a:t>
            </a:r>
            <a:r>
              <a:rPr lang="en-US" dirty="0" smtClean="0"/>
              <a:t> wat de </a:t>
            </a:r>
            <a:r>
              <a:rPr lang="en-US" dirty="0" err="1" smtClean="0"/>
              <a:t>complexiteit</a:t>
            </a:r>
            <a:r>
              <a:rPr lang="en-US" dirty="0" smtClean="0"/>
              <a:t>)</a:t>
            </a:r>
            <a:endParaRPr lang="en-US" dirty="0"/>
          </a:p>
          <a:p>
            <a:endParaRPr lang="en-US" dirty="0" smtClean="0"/>
          </a:p>
          <a:p>
            <a:r>
              <a:rPr lang="en-US" dirty="0" err="1" smtClean="0"/>
              <a:t>gebruik</a:t>
            </a:r>
            <a:r>
              <a:rPr lang="en-US" dirty="0" smtClean="0"/>
              <a:t> van (public</a:t>
            </a:r>
            <a:r>
              <a:rPr lang="en-US" dirty="0"/>
              <a:t>) </a:t>
            </a:r>
            <a:r>
              <a:rPr lang="en-US" dirty="0" smtClean="0"/>
              <a:t>cloud: </a:t>
            </a:r>
            <a:r>
              <a:rPr lang="en-US" dirty="0" err="1" smtClean="0"/>
              <a:t>geval</a:t>
            </a:r>
            <a:r>
              <a:rPr lang="en-US" dirty="0" smtClean="0"/>
              <a:t> per </a:t>
            </a:r>
            <a:r>
              <a:rPr lang="en-US" dirty="0" err="1" smtClean="0"/>
              <a:t>geval</a:t>
            </a:r>
            <a:r>
              <a:rPr lang="en-US" dirty="0" smtClean="0"/>
              <a:t> </a:t>
            </a:r>
            <a:r>
              <a:rPr lang="en-US" dirty="0" err="1" smtClean="0"/>
              <a:t>te</a:t>
            </a:r>
            <a:r>
              <a:rPr lang="en-US" dirty="0" smtClean="0"/>
              <a:t> </a:t>
            </a:r>
            <a:r>
              <a:rPr lang="en-US" dirty="0" err="1" smtClean="0"/>
              <a:t>bekijken</a:t>
            </a:r>
            <a:endParaRPr lang="en-US" dirty="0"/>
          </a:p>
          <a:p>
            <a:pPr lvl="1"/>
            <a:r>
              <a:rPr lang="en-US" dirty="0" err="1" smtClean="0"/>
              <a:t>soort</a:t>
            </a:r>
            <a:r>
              <a:rPr lang="en-US" dirty="0" smtClean="0"/>
              <a:t> </a:t>
            </a:r>
            <a:r>
              <a:rPr lang="en-US" dirty="0" err="1" smtClean="0"/>
              <a:t>gegevens</a:t>
            </a:r>
            <a:endParaRPr lang="en-US" dirty="0"/>
          </a:p>
          <a:p>
            <a:pPr lvl="1"/>
            <a:r>
              <a:rPr lang="en-US" dirty="0" err="1"/>
              <a:t>i</a:t>
            </a:r>
            <a:r>
              <a:rPr lang="en-US" dirty="0" err="1" smtClean="0"/>
              <a:t>mpactanalyse</a:t>
            </a:r>
            <a:endParaRPr lang="en-US" dirty="0"/>
          </a:p>
          <a:p>
            <a:pPr lvl="1"/>
            <a:r>
              <a:rPr lang="en-US" dirty="0" err="1" smtClean="0"/>
              <a:t>gepaste</a:t>
            </a:r>
            <a:r>
              <a:rPr lang="en-US" dirty="0" smtClean="0"/>
              <a:t> </a:t>
            </a:r>
            <a:r>
              <a:rPr lang="en-US" dirty="0" err="1" smtClean="0"/>
              <a:t>organisatorische</a:t>
            </a:r>
            <a:r>
              <a:rPr lang="en-US" dirty="0" smtClean="0"/>
              <a:t> </a:t>
            </a:r>
            <a:r>
              <a:rPr lang="en-US" dirty="0" err="1" smtClean="0"/>
              <a:t>en</a:t>
            </a:r>
            <a:r>
              <a:rPr lang="en-US" dirty="0" smtClean="0"/>
              <a:t> </a:t>
            </a:r>
            <a:r>
              <a:rPr lang="en-US" dirty="0" err="1" smtClean="0"/>
              <a:t>technische</a:t>
            </a:r>
            <a:r>
              <a:rPr lang="en-US" dirty="0" smtClean="0"/>
              <a:t> </a:t>
            </a:r>
            <a:r>
              <a:rPr lang="en-US" dirty="0" err="1" smtClean="0"/>
              <a:t>maatregelen</a:t>
            </a:r>
            <a:endParaRPr lang="en-US" dirty="0"/>
          </a:p>
          <a:p>
            <a:pPr marL="0" indent="0">
              <a:buNone/>
            </a:pPr>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54</a:t>
            </a:fld>
            <a:endParaRPr lang="fr-BE" dirty="0"/>
          </a:p>
        </p:txBody>
      </p:sp>
    </p:spTree>
    <p:extLst>
      <p:ext uri="{BB962C8B-B14F-4D97-AF65-F5344CB8AC3E}">
        <p14:creationId xmlns:p14="http://schemas.microsoft.com/office/powerpoint/2010/main" val="2107836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0A9230E-FFBB-4CCB-ABD7-198084EDE768}" type="slidenum">
              <a:rPr lang="fr-BE" smtClean="0"/>
              <a:pPr/>
              <a:t>55</a:t>
            </a:fld>
            <a:endParaRPr lang="fr-BE" dirty="0"/>
          </a:p>
        </p:txBody>
      </p:sp>
    </p:spTree>
    <p:extLst>
      <p:ext uri="{BB962C8B-B14F-4D97-AF65-F5344CB8AC3E}">
        <p14:creationId xmlns:p14="http://schemas.microsoft.com/office/powerpoint/2010/main" val="41019045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958975"/>
            <a:ext cx="8928992" cy="1470025"/>
          </a:xfrm>
        </p:spPr>
        <p:txBody>
          <a:bodyPr>
            <a:noAutofit/>
          </a:bodyPr>
          <a:lstStyle/>
          <a:p>
            <a:r>
              <a:rPr lang="en-US" sz="4400" dirty="0" smtClean="0"/>
              <a:t>GDPR </a:t>
            </a:r>
            <a:r>
              <a:rPr lang="en-US" sz="4400" dirty="0" err="1" smtClean="0"/>
              <a:t>voor</a:t>
            </a:r>
            <a:r>
              <a:rPr lang="en-US" sz="4400" dirty="0" smtClean="0"/>
              <a:t> </a:t>
            </a:r>
            <a:r>
              <a:rPr lang="en-US" sz="4400" dirty="0" err="1" smtClean="0"/>
              <a:t>tandartsen</a:t>
            </a:r>
            <a:endParaRPr lang="en-US" sz="4400" dirty="0"/>
          </a:p>
        </p:txBody>
      </p:sp>
    </p:spTree>
    <p:extLst>
      <p:ext uri="{BB962C8B-B14F-4D97-AF65-F5344CB8AC3E}">
        <p14:creationId xmlns:p14="http://schemas.microsoft.com/office/powerpoint/2010/main" val="29872713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Plan van de uiteenzetting</a:t>
            </a:r>
            <a:endParaRPr lang="fr-BE" dirty="0"/>
          </a:p>
        </p:txBody>
      </p:sp>
      <p:sp>
        <p:nvSpPr>
          <p:cNvPr id="3" name="Content Placeholder 2"/>
          <p:cNvSpPr>
            <a:spLocks noGrp="1"/>
          </p:cNvSpPr>
          <p:nvPr>
            <p:ph idx="1"/>
          </p:nvPr>
        </p:nvSpPr>
        <p:spPr/>
        <p:txBody>
          <a:bodyPr/>
          <a:lstStyle/>
          <a:p>
            <a:endParaRPr lang="nl-BE" dirty="0" smtClean="0"/>
          </a:p>
          <a:p>
            <a:r>
              <a:rPr lang="nl-BE" dirty="0" smtClean="0"/>
              <a:t>voorstel van actieplan</a:t>
            </a:r>
          </a:p>
          <a:p>
            <a:endParaRPr lang="nl-BE" dirty="0" smtClean="0"/>
          </a:p>
          <a:p>
            <a:endParaRPr lang="nl-BE" dirty="0" smtClean="0"/>
          </a:p>
          <a:p>
            <a:r>
              <a:rPr lang="nl-BE" dirty="0" smtClean="0"/>
              <a:t>concreet voor tandartsen</a:t>
            </a:r>
          </a:p>
          <a:p>
            <a:endParaRPr lang="nl-BE" dirty="0" smtClean="0"/>
          </a:p>
          <a:p>
            <a:endParaRPr lang="nl-BE" dirty="0"/>
          </a:p>
          <a:p>
            <a:r>
              <a:rPr lang="nl-BE" dirty="0" smtClean="0"/>
              <a:t>antwoord op gestelde vragen</a:t>
            </a:r>
          </a:p>
          <a:p>
            <a:endParaRPr lang="nl-BE" dirty="0" smtClean="0"/>
          </a:p>
          <a:p>
            <a:endParaRPr lang="nl-BE" dirty="0"/>
          </a:p>
          <a:p>
            <a:r>
              <a:rPr lang="nl-BE" dirty="0" smtClean="0"/>
              <a:t>besluit</a:t>
            </a:r>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57</a:t>
            </a:fld>
            <a:endParaRPr lang="fr-BE" dirty="0"/>
          </a:p>
        </p:txBody>
      </p:sp>
    </p:spTree>
    <p:extLst>
      <p:ext uri="{BB962C8B-B14F-4D97-AF65-F5344CB8AC3E}">
        <p14:creationId xmlns:p14="http://schemas.microsoft.com/office/powerpoint/2010/main" val="608385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Voorstel van actieplan</a:t>
            </a:r>
            <a:endParaRPr lang="nl-BE" noProof="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58</a:t>
            </a:fld>
            <a:endParaRPr lang="fr-BE" noProof="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4528291"/>
          </a:xfrm>
          <a:prstGeom prst="rect">
            <a:avLst/>
          </a:prstGeom>
        </p:spPr>
      </p:pic>
      <p:cxnSp>
        <p:nvCxnSpPr>
          <p:cNvPr id="9" name="Straight Arrow Connector 8"/>
          <p:cNvCxnSpPr/>
          <p:nvPr/>
        </p:nvCxnSpPr>
        <p:spPr>
          <a:xfrm flipH="1">
            <a:off x="2478191" y="2492896"/>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83768" y="5805264"/>
            <a:ext cx="4222631"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3"/>
              </a:rPr>
              <a:t>https://privacycommission.be</a:t>
            </a:r>
            <a:r>
              <a:rPr lang="fr-BE" sz="2400" dirty="0" smtClean="0">
                <a:solidFill>
                  <a:srgbClr val="525252"/>
                </a:solidFill>
                <a:latin typeface="Arial" panose="020B0604020202020204" pitchFamily="34" charset="0"/>
                <a:cs typeface="Arial" panose="020B0604020202020204" pitchFamily="34" charset="0"/>
                <a:hlinkClick r:id="rId3"/>
              </a:rPr>
              <a:t>/</a:t>
            </a:r>
            <a:endParaRPr lang="fr-BE" sz="2400" dirty="0">
              <a:solidFill>
                <a:srgbClr val="5252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821523"/>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fr-BE"/>
          </a:p>
        </p:txBody>
      </p:sp>
      <p:sp>
        <p:nvSpPr>
          <p:cNvPr id="10" name="Content Placeholder 9"/>
          <p:cNvSpPr>
            <a:spLocks noGrp="1"/>
          </p:cNvSpPr>
          <p:nvPr>
            <p:ph idx="1"/>
          </p:nvPr>
        </p:nvSpPr>
        <p:spPr/>
        <p:txBody>
          <a:bodyPr/>
          <a:lstStyle/>
          <a:p>
            <a:endParaRPr lang="fr-BE"/>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59</a:t>
            </a:fld>
            <a:endParaRPr lang="fr-BE" noProof="0"/>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484"/>
          </a:xfrm>
          <a:prstGeom prst="rect">
            <a:avLst/>
          </a:prstGeom>
        </p:spPr>
      </p:pic>
    </p:spTree>
    <p:extLst>
      <p:ext uri="{BB962C8B-B14F-4D97-AF65-F5344CB8AC3E}">
        <p14:creationId xmlns:p14="http://schemas.microsoft.com/office/powerpoint/2010/main" val="1594210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noProof="0" smtClean="0"/>
              <a:t>Overzicht AVG of GDPR</a:t>
            </a:r>
            <a:endParaRPr lang="nl-BE" noProof="0"/>
          </a:p>
        </p:txBody>
      </p:sp>
      <p:sp>
        <p:nvSpPr>
          <p:cNvPr id="2" name="Date Placeholder 1"/>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6</a:t>
            </a:fld>
            <a:endParaRPr lang="fr-BE" noProof="0"/>
          </a:p>
        </p:txBody>
      </p:sp>
    </p:spTree>
    <p:extLst>
      <p:ext uri="{BB962C8B-B14F-4D97-AF65-F5344CB8AC3E}">
        <p14:creationId xmlns:p14="http://schemas.microsoft.com/office/powerpoint/2010/main" val="79454808"/>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Roadmap &amp; templates</a:t>
            </a:r>
            <a:endParaRPr lang="nl-BE" noProof="0"/>
          </a:p>
        </p:txBody>
      </p:sp>
      <p:sp>
        <p:nvSpPr>
          <p:cNvPr id="14" name="Content Placeholder 13"/>
          <p:cNvSpPr>
            <a:spLocks noGrp="1"/>
          </p:cNvSpPr>
          <p:nvPr>
            <p:ph idx="1"/>
          </p:nvPr>
        </p:nvSpPr>
        <p:spPr/>
        <p:txBody>
          <a:bodyPr/>
          <a:lstStyle/>
          <a:p>
            <a:endParaRPr lang="fr-BE"/>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60</a:t>
            </a:fld>
            <a:endParaRPr lang="fr-BE" noProof="0"/>
          </a:p>
        </p:txBody>
      </p:sp>
      <p:sp>
        <p:nvSpPr>
          <p:cNvPr id="6" name="TextBox 5"/>
          <p:cNvSpPr txBox="1"/>
          <p:nvPr/>
        </p:nvSpPr>
        <p:spPr>
          <a:xfrm>
            <a:off x="320133" y="6011996"/>
            <a:ext cx="8572347" cy="369332"/>
          </a:xfrm>
          <a:prstGeom prst="rect">
            <a:avLst/>
          </a:prstGeom>
          <a:noFill/>
        </p:spPr>
        <p:txBody>
          <a:bodyPr wrap="none" rtlCol="0">
            <a:spAutoFit/>
          </a:bodyPr>
          <a:lstStyle/>
          <a:p>
            <a:r>
              <a:rPr lang="fr-BE" dirty="0">
                <a:hlinkClick r:id="rId2"/>
              </a:rPr>
              <a:t>https://</a:t>
            </a:r>
            <a:r>
              <a:rPr lang="fr-BE" dirty="0" smtClean="0">
                <a:hlinkClick r:id="rId2"/>
              </a:rPr>
              <a:t>www.ksz-bcss.fgov.be/nl/veiligheid-en-privacy/general-data-protection-regulation</a:t>
            </a:r>
            <a:endParaRPr lang="fr-BE"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22" y="1109216"/>
            <a:ext cx="7884368" cy="4901816"/>
          </a:xfrm>
          <a:prstGeom prst="rect">
            <a:avLst/>
          </a:prstGeom>
        </p:spPr>
      </p:pic>
    </p:spTree>
    <p:extLst>
      <p:ext uri="{BB962C8B-B14F-4D97-AF65-F5344CB8AC3E}">
        <p14:creationId xmlns:p14="http://schemas.microsoft.com/office/powerpoint/2010/main" val="12514965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noProof="0" smtClean="0"/>
              <a:t>1. Bewustmaking</a:t>
            </a:r>
            <a:endParaRPr lang="nl-BE" noProof="0"/>
          </a:p>
        </p:txBody>
      </p:sp>
      <p:sp>
        <p:nvSpPr>
          <p:cNvPr id="6" name="Content Placeholder 5"/>
          <p:cNvSpPr>
            <a:spLocks noGrp="1"/>
          </p:cNvSpPr>
          <p:nvPr>
            <p:ph idx="1"/>
          </p:nvPr>
        </p:nvSpPr>
        <p:spPr/>
        <p:txBody>
          <a:bodyPr>
            <a:normAutofit lnSpcReduction="10000"/>
          </a:bodyPr>
          <a:lstStyle/>
          <a:p>
            <a:pPr marL="0" indent="0">
              <a:buNone/>
            </a:pPr>
            <a:r>
              <a:rPr lang="nl-BE" altLang="nl-BE" noProof="0" dirty="0" smtClean="0"/>
              <a:t>Zorg dat de </a:t>
            </a:r>
            <a:r>
              <a:rPr lang="nl-BE" altLang="nl-BE" noProof="0" dirty="0" smtClean="0">
                <a:solidFill>
                  <a:srgbClr val="FF0000"/>
                </a:solidFill>
              </a:rPr>
              <a:t>sleutelfiguren en beleidsmakers </a:t>
            </a:r>
            <a:r>
              <a:rPr lang="nl-BE" altLang="nl-BE" noProof="0" dirty="0" smtClean="0"/>
              <a:t>in je organisatie </a:t>
            </a:r>
            <a:r>
              <a:rPr lang="nl-BE" altLang="nl-BE" dirty="0">
                <a:solidFill>
                  <a:srgbClr val="FF0000"/>
                </a:solidFill>
              </a:rPr>
              <a:t>op de hoogte</a:t>
            </a:r>
            <a:r>
              <a:rPr lang="nl-BE" altLang="nl-BE" noProof="0" dirty="0" smtClean="0"/>
              <a:t> zijn </a:t>
            </a:r>
            <a:r>
              <a:rPr lang="nl-BE" altLang="nl-BE" dirty="0">
                <a:solidFill>
                  <a:srgbClr val="FF0000"/>
                </a:solidFill>
              </a:rPr>
              <a:t>van de nieuwe regelgeving</a:t>
            </a:r>
            <a:r>
              <a:rPr lang="nl-BE" altLang="nl-BE" noProof="0" dirty="0" smtClean="0"/>
              <a:t>. Zij moeten de gevolgen hiervan inschatten en aanwijzen welke domeinen vandaag mogelijks problematisch kunnen zijn in het licht van de AVG. Indien je organisatie over een </a:t>
            </a:r>
            <a:r>
              <a:rPr lang="nl-BE" altLang="nl-BE" noProof="0" dirty="0" smtClean="0">
                <a:solidFill>
                  <a:srgbClr val="FF0000"/>
                </a:solidFill>
              </a:rPr>
              <a:t>ris</a:t>
            </a:r>
            <a:r>
              <a:rPr lang="nl-BE" altLang="nl-BE" dirty="0">
                <a:solidFill>
                  <a:srgbClr val="FF0000"/>
                </a:solidFill>
              </a:rPr>
              <a:t>icoanalyse</a:t>
            </a:r>
            <a:r>
              <a:rPr lang="nl-BE" altLang="nl-BE" noProof="0" dirty="0" smtClean="0"/>
              <a:t> beschikt, kan dit een </a:t>
            </a:r>
            <a:r>
              <a:rPr lang="nl-BE" altLang="nl-BE" noProof="0" dirty="0" smtClean="0">
                <a:solidFill>
                  <a:srgbClr val="FF0000"/>
                </a:solidFill>
              </a:rPr>
              <a:t>werkbaar vertrekpunt </a:t>
            </a:r>
            <a:r>
              <a:rPr lang="nl-BE" altLang="nl-BE" noProof="0" dirty="0" smtClean="0"/>
              <a:t>zijn.</a:t>
            </a:r>
          </a:p>
          <a:p>
            <a:endParaRPr lang="nl-BE" altLang="nl-BE" noProof="0" dirty="0" smtClean="0"/>
          </a:p>
          <a:p>
            <a:pPr marL="0" indent="0">
              <a:buNone/>
            </a:pPr>
            <a:r>
              <a:rPr lang="nl-BE" altLang="nl-BE" noProof="0" dirty="0" smtClean="0"/>
              <a:t>Het implementeren van de AVG kan een behoorlijke invloed hebben op de beschikbare middelen, zeker voor wat betreft grote en meer complexe organisaties. </a:t>
            </a:r>
          </a:p>
          <a:p>
            <a:endParaRPr lang="nl-BE" altLang="nl-BE" noProof="0" dirty="0" smtClean="0"/>
          </a:p>
          <a:p>
            <a:pPr marL="0" indent="0">
              <a:buNone/>
            </a:pPr>
            <a:r>
              <a:rPr lang="nl-BE" altLang="nl-BE" noProof="0" dirty="0" smtClean="0"/>
              <a:t>Gebruik de overgangsperiode dus allereerst om </a:t>
            </a:r>
            <a:r>
              <a:rPr lang="nl-BE" altLang="nl-BE" noProof="0" dirty="0" smtClean="0">
                <a:solidFill>
                  <a:srgbClr val="FF0000"/>
                </a:solidFill>
              </a:rPr>
              <a:t>medewerkers</a:t>
            </a:r>
            <a:r>
              <a:rPr lang="nl-BE" altLang="nl-BE" noProof="0" dirty="0" smtClean="0"/>
              <a:t> te </a:t>
            </a:r>
            <a:r>
              <a:rPr lang="nl-BE" altLang="nl-BE" noProof="0" dirty="0" smtClean="0">
                <a:solidFill>
                  <a:srgbClr val="FF0000"/>
                </a:solidFill>
              </a:rPr>
              <a:t>informeren</a:t>
            </a:r>
            <a:r>
              <a:rPr lang="nl-BE" altLang="nl-BE" noProof="0" dirty="0" smtClean="0"/>
              <a:t> over de aankomende veranderingen. Stel dit niet uit tot de laatste minuut.</a:t>
            </a:r>
          </a:p>
          <a:p>
            <a:endParaRPr lang="nl-BE" noProof="0" dirty="0"/>
          </a:p>
        </p:txBody>
      </p:sp>
      <p:sp>
        <p:nvSpPr>
          <p:cNvPr id="2" name="Date Placeholder 1"/>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61</a:t>
            </a:fld>
            <a:endParaRPr lang="fr-BE" noProof="0"/>
          </a:p>
        </p:txBody>
      </p:sp>
    </p:spTree>
    <p:extLst>
      <p:ext uri="{BB962C8B-B14F-4D97-AF65-F5344CB8AC3E}">
        <p14:creationId xmlns:p14="http://schemas.microsoft.com/office/powerpoint/2010/main" val="98348130"/>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2. Register van verwerkingsactiviteiten</a:t>
            </a:r>
            <a:endParaRPr lang="nl-BE" noProof="0" dirty="0"/>
          </a:p>
        </p:txBody>
      </p:sp>
      <p:sp>
        <p:nvSpPr>
          <p:cNvPr id="3" name="Content Placeholder 2"/>
          <p:cNvSpPr>
            <a:spLocks noGrp="1"/>
          </p:cNvSpPr>
          <p:nvPr>
            <p:ph idx="1"/>
          </p:nvPr>
        </p:nvSpPr>
        <p:spPr/>
        <p:txBody>
          <a:bodyPr>
            <a:normAutofit fontScale="92500"/>
          </a:bodyPr>
          <a:lstStyle/>
          <a:p>
            <a:pPr marL="0" indent="0">
              <a:buNone/>
            </a:pPr>
            <a:r>
              <a:rPr lang="nl-BE" noProof="0" dirty="0" smtClean="0">
                <a:solidFill>
                  <a:srgbClr val="FF0000"/>
                </a:solidFill>
              </a:rPr>
              <a:t>Breng zorgvuldig in kaart welke persoonsgegevens je verwerkt, waar deze vandaan komen en met wie je deze deelt. </a:t>
            </a:r>
            <a:r>
              <a:rPr lang="nl-BE" noProof="0" dirty="0" smtClean="0"/>
              <a:t>Je doet er goed aan al je verwerkingen te registreren.</a:t>
            </a:r>
          </a:p>
          <a:p>
            <a:endParaRPr lang="nl-BE" noProof="0" dirty="0" smtClean="0"/>
          </a:p>
          <a:p>
            <a:pPr marL="0" indent="0">
              <a:buNone/>
            </a:pPr>
            <a:r>
              <a:rPr lang="nl-BE" noProof="0" dirty="0" smtClean="0"/>
              <a:t>De AVG introduceert enkele </a:t>
            </a:r>
            <a:r>
              <a:rPr lang="nl-BE" noProof="0" dirty="0" smtClean="0">
                <a:solidFill>
                  <a:srgbClr val="FF0000"/>
                </a:solidFill>
              </a:rPr>
              <a:t>nieuwe verplichtingen</a:t>
            </a:r>
            <a:r>
              <a:rPr lang="nl-BE" noProof="0" dirty="0" smtClean="0"/>
              <a:t>, specifiek op maat van de netwerkwereld. Wanneer je bv. onnauwkeurige persoonsgegevens bijhoudt, en hebt gedeeld met andere organisaties, zal je deze laatsten moeten inlichten over de onnauwkeurigheid zodat deze een correctie kan aanbrengen in haar eigen verwerking.</a:t>
            </a:r>
          </a:p>
          <a:p>
            <a:endParaRPr lang="nl-BE" noProof="0" dirty="0" smtClean="0"/>
          </a:p>
          <a:p>
            <a:pPr marL="0" indent="0">
              <a:buNone/>
            </a:pPr>
            <a:r>
              <a:rPr lang="nl-BE" noProof="0" dirty="0" smtClean="0"/>
              <a:t>De documentatieplicht </a:t>
            </a:r>
            <a:r>
              <a:rPr lang="nl-BE" noProof="0" dirty="0" smtClean="0">
                <a:solidFill>
                  <a:srgbClr val="FF0000"/>
                </a:solidFill>
              </a:rPr>
              <a:t>helpt je de verantwoordingsplicht na te leven. </a:t>
            </a:r>
            <a:r>
              <a:rPr lang="nl-BE" noProof="0" dirty="0" smtClean="0"/>
              <a:t>Daarmee wordt de plicht bedoeld van een organisatie om te bewijzen dat ze handelt in overeenstemming met de </a:t>
            </a:r>
            <a:r>
              <a:rPr lang="nl-BE" noProof="0" dirty="0" err="1" smtClean="0"/>
              <a:t>gegevensbeschermings</a:t>
            </a:r>
            <a:r>
              <a:rPr lang="nl-BE" noProof="0" dirty="0" smtClean="0"/>
              <a:t>-principes.</a:t>
            </a:r>
            <a:endParaRPr lang="nl-BE" noProof="0"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62</a:t>
            </a:fld>
            <a:endParaRPr lang="fr-BE" noProof="0" dirty="0"/>
          </a:p>
        </p:txBody>
      </p:sp>
    </p:spTree>
    <p:extLst>
      <p:ext uri="{BB962C8B-B14F-4D97-AF65-F5344CB8AC3E}">
        <p14:creationId xmlns:p14="http://schemas.microsoft.com/office/powerpoint/2010/main" val="20293101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3. Wettelijke grondslag voor verwerking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solidFill>
                  <a:srgbClr val="FF0000"/>
                </a:solidFill>
              </a:rPr>
              <a:t>Documenteer de verscheidene types van gegevensverwerkingen die je uitvoert en bepaal de wettelijke grondslag voor elk van hen. Ook dit helpt je te voldoen aan de verantwoordingsvereiste.</a:t>
            </a:r>
          </a:p>
          <a:p>
            <a:endParaRPr lang="nl-BE" noProof="0" dirty="0" smtClean="0"/>
          </a:p>
          <a:p>
            <a:pPr marL="0" indent="0">
              <a:buNone/>
            </a:pPr>
            <a:r>
              <a:rPr lang="nl-BE" noProof="0" dirty="0" smtClean="0"/>
              <a:t>De rechten van de betrokkene variëren naargelang de wettelijke grondslag van de gegevensverwerking. Het meest voor de hand liggend voorbeeld is dat de betrokkene een sterker recht heeft om de verwijdering van zijn gegevens te vragen indien zijn toestemming aan de grondslag ligt van de verwerking.</a:t>
            </a:r>
          </a:p>
          <a:p>
            <a:endParaRPr lang="nl-BE" noProof="0" dirty="0" smtClean="0"/>
          </a:p>
          <a:p>
            <a:pPr marL="0" indent="0">
              <a:buNone/>
            </a:pPr>
            <a:r>
              <a:rPr lang="nl-BE" noProof="0" dirty="0" smtClean="0"/>
              <a:t>Het is belangrijk om de gekozen wettelijke grondslag voor de gegevensverwerking te verduidelijken in de privacyverklaring en telkens wanneer je een toegangsverzoek beantwoordt. </a:t>
            </a:r>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63</a:t>
            </a:fld>
            <a:endParaRPr lang="fr-BE" noProof="0"/>
          </a:p>
        </p:txBody>
      </p:sp>
    </p:spTree>
    <p:extLst>
      <p:ext uri="{BB962C8B-B14F-4D97-AF65-F5344CB8AC3E}">
        <p14:creationId xmlns:p14="http://schemas.microsoft.com/office/powerpoint/2010/main" val="25192108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noProof="0"/>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4294967295"/>
          </p:nvPr>
        </p:nvSpPr>
        <p:spPr/>
        <p:txBody>
          <a:bodyPr/>
          <a:lstStyle/>
          <a:p>
            <a:r>
              <a:rPr lang="fr-FR" smtClean="0">
                <a:solidFill>
                  <a:prstClr val="black">
                    <a:tint val="75000"/>
                  </a:prstClr>
                </a:solidFill>
              </a:rPr>
              <a:t>20/03/2018</a:t>
            </a:r>
            <a:endParaRPr lang="fr-BE" dirty="0">
              <a:solidFill>
                <a:prstClr val="black">
                  <a:tint val="75000"/>
                </a:prstClr>
              </a:solidFill>
            </a:endParaRPr>
          </a:p>
        </p:txBody>
      </p:sp>
      <p:sp>
        <p:nvSpPr>
          <p:cNvPr id="5" name="Slide Number Placeholder 4"/>
          <p:cNvSpPr>
            <a:spLocks noGrp="1"/>
          </p:cNvSpPr>
          <p:nvPr>
            <p:ph type="sldNum" sz="quarter" idx="429496729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55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0" y="1452534"/>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1880853" y="4463391"/>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9124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lnSpcReduction="10000"/>
          </a:bodyPr>
          <a:lstStyle/>
          <a:p>
            <a:r>
              <a:rPr lang="nl-BE" dirty="0" smtClean="0"/>
              <a:t>bepaling </a:t>
            </a:r>
            <a:r>
              <a:rPr lang="nl-BE" dirty="0"/>
              <a:t>van de types van verwerkingen</a:t>
            </a:r>
          </a:p>
          <a:p>
            <a:pPr lvl="1"/>
            <a:r>
              <a:rPr lang="nl-BE" dirty="0"/>
              <a:t>(gedeeld) elektronisch patiëntendossier</a:t>
            </a:r>
          </a:p>
          <a:p>
            <a:pPr lvl="1"/>
            <a:r>
              <a:rPr lang="nl-BE" dirty="0"/>
              <a:t>agendabeheer en werkplanning</a:t>
            </a:r>
          </a:p>
          <a:p>
            <a:pPr lvl="1"/>
            <a:r>
              <a:rPr lang="nl-BE" dirty="0"/>
              <a:t>personeelsbeheer</a:t>
            </a:r>
          </a:p>
          <a:p>
            <a:pPr lvl="1"/>
            <a:r>
              <a:rPr lang="nl-BE" dirty="0"/>
              <a:t>boekhouding</a:t>
            </a:r>
          </a:p>
          <a:p>
            <a:pPr lvl="1"/>
            <a:r>
              <a:rPr lang="nl-BE" dirty="0"/>
              <a:t>CRM en contactlijsten voor organisatie van activiteiten</a:t>
            </a:r>
          </a:p>
          <a:p>
            <a:pPr lvl="1"/>
            <a:r>
              <a:rPr lang="nl-BE" dirty="0"/>
              <a:t>camerabewaking</a:t>
            </a:r>
          </a:p>
          <a:p>
            <a:pPr lvl="1"/>
            <a:r>
              <a:rPr lang="nl-BE" dirty="0" err="1"/>
              <a:t>geolocatiesystemen</a:t>
            </a:r>
            <a:endParaRPr lang="nl-BE" dirty="0"/>
          </a:p>
          <a:p>
            <a:pPr lvl="1"/>
            <a:r>
              <a:rPr lang="nl-BE" dirty="0" smtClean="0"/>
              <a:t>…</a:t>
            </a:r>
          </a:p>
          <a:p>
            <a:r>
              <a:rPr lang="nl-BE" dirty="0" smtClean="0"/>
              <a:t>bepaling van de wettelijke grondslag voor elke verwerking</a:t>
            </a:r>
          </a:p>
          <a:p>
            <a:pPr lvl="1"/>
            <a:r>
              <a:rPr lang="nl-BE" dirty="0" smtClean="0"/>
              <a:t>bescherming van vitaal belang</a:t>
            </a:r>
          </a:p>
          <a:p>
            <a:pPr lvl="1"/>
            <a:r>
              <a:rPr lang="nl-BE" dirty="0" smtClean="0"/>
              <a:t>wettelijke </a:t>
            </a:r>
            <a:r>
              <a:rPr lang="nl-BE" dirty="0"/>
              <a:t>verplichting</a:t>
            </a:r>
          </a:p>
          <a:p>
            <a:pPr lvl="1"/>
            <a:r>
              <a:rPr lang="nl-BE" dirty="0"/>
              <a:t>overeenkomst</a:t>
            </a:r>
          </a:p>
          <a:p>
            <a:pPr lvl="1"/>
            <a:r>
              <a:rPr lang="nl-BE" dirty="0"/>
              <a:t>toestemming van de betrokkene of, indien jonger dan 16 jaar, een ouder of voogd</a:t>
            </a:r>
          </a:p>
          <a:p>
            <a:pPr lvl="1"/>
            <a:endParaRPr lang="nl-BE" dirty="0"/>
          </a:p>
          <a:p>
            <a:endParaRPr lang="nl-BE" dirty="0" smtClean="0"/>
          </a:p>
          <a:p>
            <a:endParaRPr lang="nl-BE" dirty="0" smtClean="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nl-BE"/>
          </a:p>
        </p:txBody>
      </p:sp>
      <p:sp>
        <p:nvSpPr>
          <p:cNvPr id="5" name="Slide Number Placeholder 4"/>
          <p:cNvSpPr>
            <a:spLocks noGrp="1"/>
          </p:cNvSpPr>
          <p:nvPr>
            <p:ph type="sldNum" sz="quarter" idx="4"/>
          </p:nvPr>
        </p:nvSpPr>
        <p:spPr>
          <a:xfrm>
            <a:off x="3517900" y="6453188"/>
            <a:ext cx="2133600" cy="365125"/>
          </a:xfrm>
        </p:spPr>
        <p:txBody>
          <a:bodyPr/>
          <a:lstStyle/>
          <a:p>
            <a:fld id="{DFCC4FAF-83FC-4633-8F61-4C4FE5B7FBDD}" type="slidenum">
              <a:rPr lang="nl-BE" altLang="nl-BE" smtClean="0"/>
              <a:pPr/>
              <a:t>65</a:t>
            </a:fld>
            <a:endParaRPr lang="nl-BE" altLang="nl-BE"/>
          </a:p>
        </p:txBody>
      </p:sp>
    </p:spTree>
    <p:extLst>
      <p:ext uri="{BB962C8B-B14F-4D97-AF65-F5344CB8AC3E}">
        <p14:creationId xmlns:p14="http://schemas.microsoft.com/office/powerpoint/2010/main" val="16962587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goed </a:t>
            </a:r>
            <a:r>
              <a:rPr lang="nl-BE" dirty="0"/>
              <a:t>nadenken over hoe doeleinden worden geformuleerd</a:t>
            </a:r>
          </a:p>
          <a:p>
            <a:pPr lvl="1"/>
            <a:r>
              <a:rPr lang="nl-BE" dirty="0"/>
              <a:t>in </a:t>
            </a:r>
            <a:r>
              <a:rPr lang="nl-BE" dirty="0" smtClean="0"/>
              <a:t>overeenkomsten</a:t>
            </a:r>
            <a:endParaRPr lang="nl-BE" dirty="0"/>
          </a:p>
          <a:p>
            <a:pPr lvl="1"/>
            <a:r>
              <a:rPr lang="nl-BE" dirty="0"/>
              <a:t>bij het vragen van een toestemming</a:t>
            </a:r>
          </a:p>
          <a:p>
            <a:r>
              <a:rPr lang="nl-BE" dirty="0" smtClean="0"/>
              <a:t>correcte </a:t>
            </a:r>
            <a:r>
              <a:rPr lang="nl-BE" dirty="0"/>
              <a:t>beoordeling van de verenigbaarheid van de voorgenomen verwerking indien het doeleinde daarvan niet was voorzien bij de </a:t>
            </a:r>
            <a:r>
              <a:rPr lang="nl-BE" dirty="0" smtClean="0"/>
              <a:t>inzameling</a:t>
            </a:r>
          </a:p>
          <a:p>
            <a:r>
              <a:rPr lang="nl-BE" dirty="0" smtClean="0"/>
              <a:t>minimale gegevensverwerking</a:t>
            </a:r>
          </a:p>
          <a:p>
            <a:r>
              <a:rPr lang="nl-BE" dirty="0" smtClean="0"/>
              <a:t>bewaringstermijn</a:t>
            </a:r>
          </a:p>
          <a:p>
            <a:r>
              <a:rPr lang="nl-BE" dirty="0" err="1" smtClean="0"/>
              <a:t>risico-analyse</a:t>
            </a:r>
            <a:endParaRPr lang="nl-BE" dirty="0" smtClean="0"/>
          </a:p>
          <a:p>
            <a:pPr lvl="1"/>
            <a:r>
              <a:rPr lang="nl-BE" dirty="0" smtClean="0"/>
              <a:t>beschrijving van risico</a:t>
            </a:r>
          </a:p>
          <a:p>
            <a:pPr lvl="1"/>
            <a:r>
              <a:rPr lang="nl-BE" dirty="0" smtClean="0"/>
              <a:t>kans dat het zich voordoet</a:t>
            </a:r>
          </a:p>
          <a:p>
            <a:pPr lvl="1"/>
            <a:r>
              <a:rPr lang="nl-BE" dirty="0" smtClean="0"/>
              <a:t>impact als het zich voordoet</a:t>
            </a:r>
          </a:p>
          <a:p>
            <a:pPr lvl="1"/>
            <a:r>
              <a:rPr lang="nl-BE" dirty="0" smtClean="0"/>
              <a:t>beheersbaarheid van het risico</a:t>
            </a:r>
          </a:p>
          <a:p>
            <a:pPr lvl="1"/>
            <a:endParaRPr lang="nl-BE" dirty="0" smtClean="0"/>
          </a:p>
          <a:p>
            <a:pPr lvl="1"/>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66</a:t>
            </a:fld>
            <a:endParaRPr lang="fr-BE" dirty="0"/>
          </a:p>
        </p:txBody>
      </p:sp>
    </p:spTree>
    <p:extLst>
      <p:ext uri="{BB962C8B-B14F-4D97-AF65-F5344CB8AC3E}">
        <p14:creationId xmlns:p14="http://schemas.microsoft.com/office/powerpoint/2010/main" val="34749303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err="1" smtClean="0"/>
              <a:t>risicobeperkende</a:t>
            </a:r>
            <a:r>
              <a:rPr lang="nl-BE" dirty="0" smtClean="0"/>
              <a:t> maatregelen</a:t>
            </a:r>
          </a:p>
          <a:p>
            <a:pPr lvl="1"/>
            <a:r>
              <a:rPr lang="nl-BE" dirty="0" smtClean="0"/>
              <a:t>organisatorisch, technisch, m.b.t. personeel</a:t>
            </a:r>
          </a:p>
          <a:p>
            <a:pPr lvl="1"/>
            <a:r>
              <a:rPr lang="nl-BE" dirty="0" smtClean="0"/>
              <a:t>gericht op integriteit, beschikbaarheid, vertrouwelijkheid en auditeerbaarheid</a:t>
            </a:r>
          </a:p>
          <a:p>
            <a:r>
              <a:rPr lang="nl-BE" dirty="0" err="1" smtClean="0"/>
              <a:t>bvb</a:t>
            </a:r>
            <a:r>
              <a:rPr lang="nl-BE" dirty="0" smtClean="0"/>
              <a:t>.</a:t>
            </a:r>
          </a:p>
          <a:p>
            <a:pPr lvl="1"/>
            <a:r>
              <a:rPr lang="nl-BE" dirty="0" smtClean="0"/>
              <a:t>degelijk gebruikers- en toegangsbeheer (identificatie van gebruiker, authenticatie van identiteit van gebruiker, hoedanigheden van gebruiker, relaties van gebruiker met betrokkene, autorisaties van gebruiker)</a:t>
            </a:r>
            <a:endParaRPr lang="nl-BE" dirty="0"/>
          </a:p>
          <a:p>
            <a:pPr lvl="1"/>
            <a:r>
              <a:rPr lang="nl-BE" dirty="0" err="1" smtClean="0"/>
              <a:t>logging</a:t>
            </a:r>
            <a:r>
              <a:rPr lang="nl-BE" dirty="0" smtClean="0"/>
              <a:t> van toegang</a:t>
            </a:r>
          </a:p>
          <a:p>
            <a:pPr lvl="1"/>
            <a:r>
              <a:rPr lang="nl-BE" dirty="0" smtClean="0"/>
              <a:t>virusscanners, firewalls, </a:t>
            </a:r>
            <a:r>
              <a:rPr lang="nl-BE" dirty="0" err="1" smtClean="0"/>
              <a:t>vercijfering</a:t>
            </a:r>
            <a:r>
              <a:rPr lang="nl-BE" dirty="0" smtClean="0"/>
              <a:t> (zowel ‘in rest’ als ‘in motion’)</a:t>
            </a:r>
          </a:p>
          <a:p>
            <a:pPr lvl="1"/>
            <a:r>
              <a:rPr lang="nl-BE" dirty="0" smtClean="0"/>
              <a:t>fysieke beveiliging</a:t>
            </a:r>
          </a:p>
          <a:p>
            <a:pPr lvl="1"/>
            <a:r>
              <a:rPr lang="nl-BE" dirty="0" smtClean="0"/>
              <a:t>regelmatige </a:t>
            </a:r>
            <a:r>
              <a:rPr lang="nl-BE" dirty="0" err="1" smtClean="0"/>
              <a:t>backups</a:t>
            </a:r>
            <a:endParaRPr lang="nl-BE" dirty="0" smtClean="0"/>
          </a:p>
          <a:p>
            <a:pPr lvl="1"/>
            <a:r>
              <a:rPr lang="nl-BE" dirty="0" smtClean="0"/>
              <a:t>geteste </a:t>
            </a:r>
            <a:r>
              <a:rPr lang="nl-BE" dirty="0" err="1" smtClean="0"/>
              <a:t>restore</a:t>
            </a:r>
            <a:r>
              <a:rPr lang="nl-BE" dirty="0" smtClean="0"/>
              <a:t> procedures</a:t>
            </a:r>
          </a:p>
          <a:p>
            <a:pPr lvl="1"/>
            <a:r>
              <a:rPr lang="nl-BE" dirty="0" err="1" smtClean="0"/>
              <a:t>policies</a:t>
            </a:r>
            <a:endParaRPr lang="nl-BE" dirty="0" smtClean="0"/>
          </a:p>
          <a:p>
            <a:pPr lvl="1"/>
            <a:r>
              <a:rPr lang="nl-BE" dirty="0" smtClean="0"/>
              <a:t>…</a:t>
            </a:r>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67</a:t>
            </a:fld>
            <a:endParaRPr lang="fr-BE" dirty="0"/>
          </a:p>
        </p:txBody>
      </p:sp>
    </p:spTree>
    <p:extLst>
      <p:ext uri="{BB962C8B-B14F-4D97-AF65-F5344CB8AC3E}">
        <p14:creationId xmlns:p14="http://schemas.microsoft.com/office/powerpoint/2010/main" val="12123674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Template: lijst met risico’s gebaseerd op AVG</a:t>
            </a:r>
            <a:endParaRPr lang="nl-BE" dirty="0"/>
          </a:p>
        </p:txBody>
      </p:sp>
      <p:sp>
        <p:nvSpPr>
          <p:cNvPr id="18" name="Tijdelijke aanduiding voor inhoud 17"/>
          <p:cNvSpPr>
            <a:spLocks noGrp="1"/>
          </p:cNvSpPr>
          <p:nvPr>
            <p:ph idx="1"/>
          </p:nvPr>
        </p:nvSpPr>
        <p:spPr/>
        <p:txBody>
          <a:bodyPr/>
          <a:lstStyle/>
          <a:p>
            <a:endParaRPr lang="nl-BE"/>
          </a:p>
        </p:txBody>
      </p:sp>
      <p:sp>
        <p:nvSpPr>
          <p:cNvPr id="8" name="Date Placeholder 7"/>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13B540AB-6939-4937-A918-1D15FF1C7CE3}" type="slidenum">
              <a:rPr lang="nl-BE" smtClean="0"/>
              <a:pPr/>
              <a:t>68</a:t>
            </a:fld>
            <a:endParaRPr lang="nl-BE" dirty="0"/>
          </a:p>
        </p:txBody>
      </p:sp>
      <p:sp>
        <p:nvSpPr>
          <p:cNvPr id="5" name="Rectangle 4"/>
          <p:cNvSpPr/>
          <p:nvPr/>
        </p:nvSpPr>
        <p:spPr>
          <a:xfrm>
            <a:off x="7668344" y="3789040"/>
            <a:ext cx="432048" cy="251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60698" cy="537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8630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Template: beoordelen van risico’s</a:t>
            </a:r>
            <a:endParaRPr lang="nl-BE" dirty="0"/>
          </a:p>
        </p:txBody>
      </p:sp>
      <p:sp>
        <p:nvSpPr>
          <p:cNvPr id="7" name="Date Placeholder 6"/>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13B540AB-6939-4937-A918-1D15FF1C7CE3}" type="slidenum">
              <a:rPr lang="nl-BE" smtClean="0"/>
              <a:pPr/>
              <a:t>69</a:t>
            </a:fld>
            <a:endParaRPr lang="nl-BE" dirty="0"/>
          </a:p>
        </p:txBody>
      </p:sp>
      <p:sp>
        <p:nvSpPr>
          <p:cNvPr id="10" name="Down Arrow 9"/>
          <p:cNvSpPr/>
          <p:nvPr/>
        </p:nvSpPr>
        <p:spPr>
          <a:xfrm>
            <a:off x="7236296" y="1625497"/>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Down Arrow 10"/>
          <p:cNvSpPr/>
          <p:nvPr/>
        </p:nvSpPr>
        <p:spPr>
          <a:xfrm>
            <a:off x="5220072" y="1628800"/>
            <a:ext cx="216024" cy="287269"/>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Down Arrow 11"/>
          <p:cNvSpPr/>
          <p:nvPr/>
        </p:nvSpPr>
        <p:spPr>
          <a:xfrm>
            <a:off x="5403809" y="1628800"/>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Down Arrow 12"/>
          <p:cNvSpPr/>
          <p:nvPr/>
        </p:nvSpPr>
        <p:spPr>
          <a:xfrm>
            <a:off x="2483768" y="1640652"/>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Down Arrow 13"/>
          <p:cNvSpPr/>
          <p:nvPr/>
        </p:nvSpPr>
        <p:spPr>
          <a:xfrm>
            <a:off x="6084168" y="1628800"/>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803" y="4443164"/>
            <a:ext cx="4725267" cy="107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75546"/>
            <a:ext cx="8229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own Arrow 17"/>
          <p:cNvSpPr/>
          <p:nvPr/>
        </p:nvSpPr>
        <p:spPr>
          <a:xfrm>
            <a:off x="971600" y="1628800"/>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Down Arrow 18"/>
          <p:cNvSpPr/>
          <p:nvPr/>
        </p:nvSpPr>
        <p:spPr>
          <a:xfrm>
            <a:off x="6732240" y="1628800"/>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60" y="4443164"/>
            <a:ext cx="4042594" cy="20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2551037" y="964525"/>
            <a:ext cx="5266061" cy="461665"/>
            <a:chOff x="395535" y="3394735"/>
            <a:chExt cx="10322882" cy="1896971"/>
          </a:xfrm>
        </p:grpSpPr>
        <p:sp>
          <p:nvSpPr>
            <p:cNvPr id="28" name="TextBox 27"/>
            <p:cNvSpPr txBox="1"/>
            <p:nvPr/>
          </p:nvSpPr>
          <p:spPr>
            <a:xfrm>
              <a:off x="395535" y="3394735"/>
              <a:ext cx="5112569" cy="1896971"/>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err="1" smtClean="0"/>
                <a:t>Inherente</a:t>
              </a:r>
              <a:r>
                <a:rPr lang="en-GB" sz="1200" dirty="0" smtClean="0"/>
                <a:t> </a:t>
              </a:r>
              <a:r>
                <a:rPr lang="en-GB" sz="1200" dirty="0" err="1"/>
                <a:t>r</a:t>
              </a:r>
              <a:r>
                <a:rPr lang="en-GB" sz="1200" dirty="0" err="1" smtClean="0"/>
                <a:t>isico</a:t>
              </a:r>
              <a:r>
                <a:rPr lang="en-GB" sz="1200" dirty="0" smtClean="0"/>
                <a:t>- &amp; </a:t>
              </a:r>
              <a:r>
                <a:rPr lang="en-GB" sz="1200" dirty="0" err="1" smtClean="0"/>
                <a:t>controleacties</a:t>
              </a:r>
              <a:endParaRPr lang="en-GB" sz="1200" dirty="0"/>
            </a:p>
            <a:p>
              <a:r>
                <a:rPr lang="en-GB" sz="1200" dirty="0" smtClean="0"/>
                <a:t>(</a:t>
              </a:r>
              <a:r>
                <a:rPr lang="en-GB" sz="1200" dirty="0" err="1" smtClean="0"/>
                <a:t>beschermingsmaatregelen</a:t>
              </a:r>
              <a:r>
                <a:rPr lang="en-GB" sz="1200" dirty="0" smtClean="0"/>
                <a:t>)</a:t>
              </a:r>
              <a:endParaRPr lang="en-GB" dirty="0"/>
            </a:p>
          </p:txBody>
        </p:sp>
        <p:sp>
          <p:nvSpPr>
            <p:cNvPr id="29" name="TextBox 28"/>
            <p:cNvSpPr txBox="1"/>
            <p:nvPr/>
          </p:nvSpPr>
          <p:spPr>
            <a:xfrm>
              <a:off x="6372201" y="3394735"/>
              <a:ext cx="4346216" cy="1896971"/>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err="1" smtClean="0"/>
                <a:t>Overblijvend</a:t>
              </a:r>
              <a:r>
                <a:rPr lang="en-GB" sz="1200" dirty="0" smtClean="0"/>
                <a:t>  </a:t>
              </a:r>
              <a:r>
                <a:rPr lang="en-GB" sz="1200" dirty="0" err="1"/>
                <a:t>Risico</a:t>
              </a:r>
              <a:endParaRPr lang="en-GB" sz="1200" dirty="0"/>
            </a:p>
            <a:p>
              <a:r>
                <a:rPr lang="en-GB" sz="1200" dirty="0"/>
                <a:t>(GEB</a:t>
              </a:r>
              <a:r>
                <a:rPr lang="en-GB" sz="1200" dirty="0" smtClean="0"/>
                <a:t>)</a:t>
              </a:r>
              <a:endParaRPr lang="en-GB" sz="1200" dirty="0"/>
            </a:p>
          </p:txBody>
        </p:sp>
        <p:sp>
          <p:nvSpPr>
            <p:cNvPr id="30" name="Right Arrow 29"/>
            <p:cNvSpPr/>
            <p:nvPr/>
          </p:nvSpPr>
          <p:spPr>
            <a:xfrm>
              <a:off x="5724129" y="4343223"/>
              <a:ext cx="504055" cy="503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Tree>
    <p:extLst>
      <p:ext uri="{BB962C8B-B14F-4D97-AF65-F5344CB8AC3E}">
        <p14:creationId xmlns:p14="http://schemas.microsoft.com/office/powerpoint/2010/main" val="211446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Toepassingsgebied</a:t>
            </a:r>
            <a:endParaRPr lang="fr-BE" dirty="0"/>
          </a:p>
        </p:txBody>
      </p:sp>
      <p:sp>
        <p:nvSpPr>
          <p:cNvPr id="3" name="Content Placeholder 2"/>
          <p:cNvSpPr>
            <a:spLocks noGrp="1"/>
          </p:cNvSpPr>
          <p:nvPr>
            <p:ph idx="1"/>
          </p:nvPr>
        </p:nvSpPr>
        <p:spPr/>
        <p:txBody>
          <a:bodyPr>
            <a:normAutofit/>
          </a:bodyPr>
          <a:lstStyle/>
          <a:p>
            <a:r>
              <a:rPr lang="nl-NL" dirty="0" smtClean="0"/>
              <a:t>verwerking</a:t>
            </a:r>
          </a:p>
          <a:p>
            <a:pPr lvl="1"/>
            <a:r>
              <a:rPr lang="nl-NL" dirty="0"/>
              <a:t>(</a:t>
            </a:r>
            <a:r>
              <a:rPr lang="nl-NL" dirty="0" smtClean="0"/>
              <a:t>geheel van) bewerking(en) </a:t>
            </a:r>
            <a:r>
              <a:rPr lang="nl-NL" dirty="0"/>
              <a:t>met betrekking tot </a:t>
            </a:r>
            <a:r>
              <a:rPr lang="nl-NL" dirty="0" smtClean="0"/>
              <a:t>persoonsgegevens, </a:t>
            </a:r>
            <a:r>
              <a:rPr lang="nl-NL" dirty="0"/>
              <a:t>al dan niet uitgevoerd via geautomatiseerde </a:t>
            </a:r>
            <a:r>
              <a:rPr lang="nl-NL" dirty="0" smtClean="0"/>
              <a:t>procedés</a:t>
            </a:r>
          </a:p>
          <a:p>
            <a:pPr lvl="1"/>
            <a:r>
              <a:rPr lang="nl-NL" dirty="0" smtClean="0"/>
              <a:t>zoals </a:t>
            </a:r>
            <a:r>
              <a:rPr lang="nl-NL" dirty="0"/>
              <a:t>het verzamelen, vastleggen, ordenen, structureren, opslaan, bijwerken of wijzigen, opvragen, raadplegen, gebruiken, verstrekken door middel van doorzending, verspreiden of op andere wijze ter beschikking stellen, aligneren of combineren, afschermen, wissen of vernietigen van gegevens</a:t>
            </a:r>
            <a:endParaRPr lang="nl-NL" dirty="0" smtClean="0"/>
          </a:p>
          <a:p>
            <a:r>
              <a:rPr lang="nl-NL" dirty="0" smtClean="0"/>
              <a:t>van persoonsgegevens</a:t>
            </a:r>
          </a:p>
          <a:p>
            <a:pPr lvl="1"/>
            <a:r>
              <a:rPr lang="nl-NL" dirty="0" smtClean="0"/>
              <a:t>alle </a:t>
            </a:r>
            <a:r>
              <a:rPr lang="nl-NL" dirty="0"/>
              <a:t>informatie over een geïdentificeerde of identificeerbare natuurlijke </a:t>
            </a:r>
            <a:r>
              <a:rPr lang="nl-NL" dirty="0" smtClean="0"/>
              <a:t>persoon</a:t>
            </a:r>
          </a:p>
          <a:p>
            <a:pPr lvl="1"/>
            <a:r>
              <a:rPr lang="nl-NL" dirty="0" smtClean="0"/>
              <a:t>als </a:t>
            </a:r>
            <a:r>
              <a:rPr lang="nl-NL" dirty="0"/>
              <a:t>identificeerbaar wordt beschouwd een natuurlijke persoon die direct of indirect kan worden geïdentificeerd, met name aan de hand van een </a:t>
            </a:r>
            <a:r>
              <a:rPr lang="nl-NL" dirty="0" err="1"/>
              <a:t>identificator</a:t>
            </a:r>
            <a:r>
              <a:rPr lang="nl-NL" dirty="0"/>
              <a:t> </a:t>
            </a:r>
            <a:r>
              <a:rPr lang="nl-NL" dirty="0" smtClean="0"/>
              <a:t>(…) of </a:t>
            </a:r>
            <a:r>
              <a:rPr lang="nl-NL" dirty="0"/>
              <a:t>van een of meer elementen die kenmerkend zijn voor </a:t>
            </a:r>
            <a:r>
              <a:rPr lang="nl-NL" dirty="0" smtClean="0"/>
              <a:t>(…) die </a:t>
            </a:r>
            <a:r>
              <a:rPr lang="nl-NL" dirty="0"/>
              <a:t>natuurlijke </a:t>
            </a:r>
            <a:r>
              <a:rPr lang="nl-NL" dirty="0" smtClean="0"/>
              <a:t>persoon</a:t>
            </a:r>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a:t>
            </a:fld>
            <a:endParaRPr lang="fr-BE" dirty="0"/>
          </a:p>
        </p:txBody>
      </p:sp>
    </p:spTree>
    <p:extLst>
      <p:ext uri="{BB962C8B-B14F-4D97-AF65-F5344CB8AC3E}">
        <p14:creationId xmlns:p14="http://schemas.microsoft.com/office/powerpoint/2010/main" val="22816173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Template: </a:t>
            </a:r>
            <a:r>
              <a:rPr lang="en-GB" dirty="0" err="1" smtClean="0"/>
              <a:t>tussentijds</a:t>
            </a:r>
            <a:r>
              <a:rPr lang="en-GB" dirty="0" smtClean="0"/>
              <a:t> </a:t>
            </a:r>
            <a:r>
              <a:rPr lang="en-GB" dirty="0" err="1" smtClean="0"/>
              <a:t>resultaat</a:t>
            </a:r>
            <a:endParaRPr lang="fr-BE" dirty="0"/>
          </a:p>
        </p:txBody>
      </p:sp>
      <p:sp>
        <p:nvSpPr>
          <p:cNvPr id="7" name="Date Placeholder 6"/>
          <p:cNvSpPr>
            <a:spLocks noGrp="1"/>
          </p:cNvSpPr>
          <p:nvPr>
            <p:ph type="dt" sz="half" idx="2"/>
          </p:nvPr>
        </p:nvSpPr>
        <p:spPr/>
        <p:txBody>
          <a:bodyPr/>
          <a:lstStyle/>
          <a:p>
            <a:r>
              <a:rPr lang="fr-FR" smtClean="0"/>
              <a:t>20/03/2018</a:t>
            </a:r>
            <a:endParaRPr lang="fr-BE" dirty="0"/>
          </a:p>
        </p:txBody>
      </p:sp>
      <p:sp>
        <p:nvSpPr>
          <p:cNvPr id="4" name="Slide Number Placeholder 3"/>
          <p:cNvSpPr>
            <a:spLocks noGrp="1"/>
          </p:cNvSpPr>
          <p:nvPr>
            <p:ph type="sldNum" sz="quarter" idx="4"/>
          </p:nvPr>
        </p:nvSpPr>
        <p:spPr/>
        <p:txBody>
          <a:bodyPr/>
          <a:lstStyle/>
          <a:p>
            <a:fld id="{5CA4004C-27EF-4568-8B56-98A8DEBD67C2}" type="slidenum">
              <a:rPr lang="en-US" smtClean="0"/>
              <a:pPr/>
              <a:t>70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665338"/>
            <a:ext cx="892175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7398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Template: </a:t>
            </a:r>
            <a:r>
              <a:rPr lang="en-GB" dirty="0" err="1" smtClean="0"/>
              <a:t>tussentijds</a:t>
            </a:r>
            <a:r>
              <a:rPr lang="en-GB" dirty="0" smtClean="0"/>
              <a:t> </a:t>
            </a:r>
            <a:r>
              <a:rPr lang="en-GB" dirty="0" err="1" smtClean="0"/>
              <a:t>resultaat</a:t>
            </a:r>
            <a:endParaRPr lang="fr-BE"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7346" y="1052513"/>
            <a:ext cx="7109308" cy="5256212"/>
          </a:xfrm>
        </p:spPr>
      </p:pic>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71</a:t>
            </a:fld>
            <a:endParaRPr lang="en-US"/>
          </a:p>
        </p:txBody>
      </p:sp>
      <p:sp>
        <p:nvSpPr>
          <p:cNvPr id="7" name="Date Placeholder 6"/>
          <p:cNvSpPr>
            <a:spLocks noGrp="1"/>
          </p:cNvSpPr>
          <p:nvPr>
            <p:ph type="dt" sz="half" idx="2"/>
          </p:nvPr>
        </p:nvSpPr>
        <p:spPr/>
        <p:txBody>
          <a:bodyPr/>
          <a:lstStyle/>
          <a:p>
            <a:r>
              <a:rPr lang="fr-FR" smtClean="0"/>
              <a:t>20/03/2018</a:t>
            </a:r>
            <a:endParaRPr lang="fr-BE" dirty="0"/>
          </a:p>
        </p:txBody>
      </p:sp>
    </p:spTree>
    <p:extLst>
      <p:ext uri="{BB962C8B-B14F-4D97-AF65-F5344CB8AC3E}">
        <p14:creationId xmlns:p14="http://schemas.microsoft.com/office/powerpoint/2010/main" val="42792647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Template: </a:t>
            </a:r>
            <a:r>
              <a:rPr lang="en-GB" dirty="0" err="1" smtClean="0"/>
              <a:t>inbrengen</a:t>
            </a:r>
            <a:r>
              <a:rPr lang="en-GB" dirty="0" smtClean="0"/>
              <a:t> van </a:t>
            </a:r>
            <a:r>
              <a:rPr lang="en-GB" dirty="0" err="1" smtClean="0"/>
              <a:t>maatregelen</a:t>
            </a:r>
            <a:endParaRPr lang="fr-B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396361"/>
            <a:ext cx="8229600" cy="2568515"/>
          </a:xfrm>
        </p:spPr>
      </p:pic>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72</a:t>
            </a:fld>
            <a:endParaRPr lang="en-US"/>
          </a:p>
        </p:txBody>
      </p:sp>
      <p:sp>
        <p:nvSpPr>
          <p:cNvPr id="7" name="Date Placeholder 6"/>
          <p:cNvSpPr>
            <a:spLocks noGrp="1"/>
          </p:cNvSpPr>
          <p:nvPr>
            <p:ph type="dt" sz="half" idx="2"/>
          </p:nvPr>
        </p:nvSpPr>
        <p:spPr/>
        <p:txBody>
          <a:bodyPr/>
          <a:lstStyle/>
          <a:p>
            <a:r>
              <a:rPr lang="fr-FR" smtClean="0"/>
              <a:t>20/03/2018</a:t>
            </a:r>
            <a:endParaRPr lang="fr-BE" dirty="0"/>
          </a:p>
        </p:txBody>
      </p:sp>
    </p:spTree>
    <p:extLst>
      <p:ext uri="{BB962C8B-B14F-4D97-AF65-F5344CB8AC3E}">
        <p14:creationId xmlns:p14="http://schemas.microsoft.com/office/powerpoint/2010/main" val="17074045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Template: </a:t>
            </a:r>
            <a:r>
              <a:rPr lang="en-GB" dirty="0" err="1" smtClean="0"/>
              <a:t>eindresultaat</a:t>
            </a:r>
            <a:endParaRPr lang="fr-BE"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930084"/>
            <a:ext cx="8229600" cy="1501069"/>
          </a:xfrm>
        </p:spPr>
      </p:pic>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73</a:t>
            </a:fld>
            <a:endParaRPr lang="en-US"/>
          </a:p>
        </p:txBody>
      </p:sp>
      <p:sp>
        <p:nvSpPr>
          <p:cNvPr id="7" name="Date Placeholder 6"/>
          <p:cNvSpPr>
            <a:spLocks noGrp="1"/>
          </p:cNvSpPr>
          <p:nvPr>
            <p:ph type="dt" sz="half" idx="2"/>
          </p:nvPr>
        </p:nvSpPr>
        <p:spPr/>
        <p:txBody>
          <a:bodyPr/>
          <a:lstStyle/>
          <a:p>
            <a:r>
              <a:rPr lang="fr-FR" smtClean="0"/>
              <a:t>20/03/2018</a:t>
            </a:r>
            <a:endParaRPr lang="fr-BE" dirty="0"/>
          </a:p>
        </p:txBody>
      </p:sp>
    </p:spTree>
    <p:extLst>
      <p:ext uri="{BB962C8B-B14F-4D97-AF65-F5344CB8AC3E}">
        <p14:creationId xmlns:p14="http://schemas.microsoft.com/office/powerpoint/2010/main" val="22995583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Template: </a:t>
            </a:r>
            <a:r>
              <a:rPr lang="fr-BE" dirty="0" err="1" smtClean="0"/>
              <a:t>eindresultaat</a:t>
            </a:r>
            <a:endParaRPr lang="fr-BE" dirty="0"/>
          </a:p>
        </p:txBody>
      </p:sp>
      <p:graphicFrame>
        <p:nvGraphicFramePr>
          <p:cNvPr id="5" name="Content Placeholder 4"/>
          <p:cNvGraphicFramePr>
            <a:graphicFrameLocks noGrp="1"/>
          </p:cNvGraphicFramePr>
          <p:nvPr>
            <p:ph idx="1"/>
            <p:extLst/>
          </p:nvPr>
        </p:nvGraphicFramePr>
        <p:xfrm>
          <a:off x="457200" y="1379538"/>
          <a:ext cx="8229600" cy="52562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74</a:t>
            </a:fld>
            <a:endParaRPr lang="en-US"/>
          </a:p>
        </p:txBody>
      </p:sp>
      <p:sp>
        <p:nvSpPr>
          <p:cNvPr id="8" name="Date Placeholder 7"/>
          <p:cNvSpPr>
            <a:spLocks noGrp="1"/>
          </p:cNvSpPr>
          <p:nvPr>
            <p:ph type="dt" sz="half" idx="2"/>
          </p:nvPr>
        </p:nvSpPr>
        <p:spPr/>
        <p:txBody>
          <a:bodyPr/>
          <a:lstStyle/>
          <a:p>
            <a:r>
              <a:rPr lang="fr-FR" smtClean="0"/>
              <a:t>20/03/2018</a:t>
            </a:r>
            <a:endParaRPr lang="fr-BE" dirty="0"/>
          </a:p>
        </p:txBody>
      </p:sp>
    </p:spTree>
    <p:extLst>
      <p:ext uri="{BB962C8B-B14F-4D97-AF65-F5344CB8AC3E}">
        <p14:creationId xmlns:p14="http://schemas.microsoft.com/office/powerpoint/2010/main" val="10688700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inspiratiebron: ISO 27xxx-reeks, in het bijzonder IS0 27002</a:t>
            </a:r>
          </a:p>
          <a:p>
            <a:r>
              <a:rPr lang="nl-BE" dirty="0" smtClean="0"/>
              <a:t>gebruik de gratis basisdiensten aangeboden door het eHealth-platform</a:t>
            </a:r>
          </a:p>
          <a:p>
            <a:pPr lvl="1"/>
            <a:r>
              <a:rPr lang="nl-BE" dirty="0" smtClean="0"/>
              <a:t>gebruikers- </a:t>
            </a:r>
            <a:r>
              <a:rPr lang="nl-BE" dirty="0"/>
              <a:t>en </a:t>
            </a:r>
            <a:r>
              <a:rPr lang="nl-BE" dirty="0" smtClean="0"/>
              <a:t>toegangsbeheer</a:t>
            </a:r>
          </a:p>
          <a:p>
            <a:pPr lvl="1"/>
            <a:r>
              <a:rPr lang="nl-BE" dirty="0" err="1" smtClean="0"/>
              <a:t>logging</a:t>
            </a:r>
            <a:r>
              <a:rPr lang="nl-BE" dirty="0" smtClean="0"/>
              <a:t> </a:t>
            </a:r>
            <a:r>
              <a:rPr lang="nl-BE" dirty="0"/>
              <a:t>van toegang</a:t>
            </a:r>
          </a:p>
          <a:p>
            <a:pPr lvl="1"/>
            <a:r>
              <a:rPr lang="nl-BE" dirty="0" err="1" smtClean="0"/>
              <a:t>vercijfering</a:t>
            </a:r>
            <a:endParaRPr lang="nl-BE" dirty="0" smtClean="0"/>
          </a:p>
          <a:p>
            <a:pPr lvl="1"/>
            <a:r>
              <a:rPr lang="nl-BE" dirty="0" smtClean="0"/>
              <a:t>eHealth-box met ingebakken end-</a:t>
            </a:r>
            <a:r>
              <a:rPr lang="nl-BE" dirty="0" err="1" smtClean="0"/>
              <a:t>to</a:t>
            </a:r>
            <a:r>
              <a:rPr lang="nl-BE" dirty="0" smtClean="0"/>
              <a:t>-end </a:t>
            </a:r>
            <a:r>
              <a:rPr lang="nl-BE" dirty="0" err="1" smtClean="0"/>
              <a:t>vercijfering</a:t>
            </a:r>
            <a:endParaRPr lang="nl-BE" dirty="0" smtClean="0"/>
          </a:p>
          <a:p>
            <a:pPr lvl="1"/>
            <a:r>
              <a:rPr lang="nl-BE" dirty="0" smtClean="0"/>
              <a:t>time stamping</a:t>
            </a:r>
          </a:p>
          <a:p>
            <a:r>
              <a:rPr lang="nl-BE" dirty="0" smtClean="0"/>
              <a:t>voor meer informatie over </a:t>
            </a:r>
            <a:r>
              <a:rPr lang="nl-BE" dirty="0" err="1" smtClean="0"/>
              <a:t>eGezondheid</a:t>
            </a:r>
            <a:r>
              <a:rPr lang="nl-BE" dirty="0" smtClean="0"/>
              <a:t> voor tandartsen, zie </a:t>
            </a:r>
            <a:r>
              <a:rPr lang="nl-BE" sz="1800" dirty="0" smtClean="0">
                <a:hlinkClick r:id="rId2"/>
              </a:rPr>
              <a:t>https</a:t>
            </a:r>
            <a:r>
              <a:rPr lang="nl-BE" sz="1800" dirty="0">
                <a:hlinkClick r:id="rId2"/>
              </a:rPr>
              <a:t>://</a:t>
            </a:r>
            <a:r>
              <a:rPr lang="nl-BE" sz="1800" dirty="0" smtClean="0">
                <a:hlinkClick r:id="rId2"/>
              </a:rPr>
              <a:t>www.frankrobben.be/wp-content/uploads/2018/03/20180315.pptx</a:t>
            </a:r>
            <a:endParaRPr lang="nl-BE" sz="1800" dirty="0" smtClean="0"/>
          </a:p>
          <a:p>
            <a:pPr lvl="1"/>
            <a:endParaRPr lang="nl-BE" dirty="0" smtClean="0"/>
          </a:p>
          <a:p>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75</a:t>
            </a:fld>
            <a:endParaRPr lang="fr-BE" dirty="0"/>
          </a:p>
        </p:txBody>
      </p:sp>
    </p:spTree>
    <p:extLst>
      <p:ext uri="{BB962C8B-B14F-4D97-AF65-F5344CB8AC3E}">
        <p14:creationId xmlns:p14="http://schemas.microsoft.com/office/powerpoint/2010/main" val="7946774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eHealth-platform</a:t>
            </a:r>
            <a:endParaRPr lang="en-US" dirty="0"/>
          </a:p>
        </p:txBody>
      </p:sp>
      <p:sp>
        <p:nvSpPr>
          <p:cNvPr id="92162" name="Rectangle 3"/>
          <p:cNvSpPr>
            <a:spLocks noGrp="1" noChangeArrowheads="1"/>
          </p:cNvSpPr>
          <p:nvPr>
            <p:ph idx="1"/>
          </p:nvPr>
        </p:nvSpPr>
        <p:spPr/>
        <p:txBody>
          <a:bodyPr/>
          <a:lstStyle/>
          <a:p>
            <a:r>
              <a:rPr lang="nl-BE" altLang="en-US" smtClean="0"/>
              <a:t>Hoe?</a:t>
            </a:r>
          </a:p>
          <a:p>
            <a:pPr lvl="1"/>
            <a:r>
              <a:rPr lang="nl-BE" altLang="en-US" smtClean="0"/>
              <a:t>door een goed georganiseerde, onderlinge elektronische dienstverlening en informatie-uitwisseling tussen alle actoren in de gezondheidszorg</a:t>
            </a:r>
          </a:p>
          <a:p>
            <a:pPr lvl="1"/>
            <a:r>
              <a:rPr lang="nl-BE" altLang="en-US" smtClean="0"/>
              <a:t>met de nodige waarborgen op het vlak van de informatieveiligheid, de bescherming van de persoonlijke levenssfeer en het beroepsgeheim</a:t>
            </a:r>
          </a:p>
          <a:p>
            <a:pPr lvl="1"/>
            <a:endParaRPr lang="nl-BE" altLang="en-US" smtClean="0"/>
          </a:p>
          <a:p>
            <a:r>
              <a:rPr lang="nl-BE" altLang="en-US" smtClean="0"/>
              <a:t>Wat?</a:t>
            </a:r>
          </a:p>
          <a:p>
            <a:pPr lvl="1"/>
            <a:r>
              <a:rPr lang="nl-BE" altLang="en-US" smtClean="0"/>
              <a:t>optimaliseren van de kwaliteit en de continuïteit van de gezondheidszorgverstrekking </a:t>
            </a:r>
          </a:p>
          <a:p>
            <a:pPr lvl="1"/>
            <a:r>
              <a:rPr lang="nl-BE" altLang="en-US" smtClean="0"/>
              <a:t>optimaliseren van de veiligheid van de patiënt</a:t>
            </a:r>
          </a:p>
          <a:p>
            <a:pPr lvl="1"/>
            <a:r>
              <a:rPr lang="nl-BE" altLang="en-US" smtClean="0"/>
              <a:t>vereenvoudigen van de administratieve formaliteiten voor alle actoren in de gezondheidszorg</a:t>
            </a:r>
          </a:p>
          <a:p>
            <a:pPr lvl="1"/>
            <a:r>
              <a:rPr lang="nl-BE" altLang="en-US" smtClean="0"/>
              <a:t>degelijk ondersteunen van het gezondheidszorgbeleid</a:t>
            </a:r>
          </a:p>
          <a:p>
            <a:pPr lvl="1"/>
            <a:endParaRPr lang="nl-BE" altLang="en-US" smtClean="0"/>
          </a:p>
          <a:p>
            <a:endParaRPr lang="nl-BE" altLang="en-US" dirty="0" smtClean="0"/>
          </a:p>
        </p:txBody>
      </p:sp>
      <p:sp>
        <p:nvSpPr>
          <p:cNvPr id="6" name="Date Placeholder 5"/>
          <p:cNvSpPr>
            <a:spLocks noGrp="1"/>
          </p:cNvSpPr>
          <p:nvPr>
            <p:ph type="dt" sz="half" idx="2"/>
          </p:nvPr>
        </p:nvSpPr>
        <p:spPr>
          <a:xfrm>
            <a:off x="457200" y="6448425"/>
            <a:ext cx="2133600" cy="365125"/>
          </a:xfrm>
        </p:spPr>
        <p:txBody>
          <a:bodyPr/>
          <a:lstStyle/>
          <a:p>
            <a:r>
              <a:rPr lang="fr-FR" smtClean="0"/>
              <a:t>20/03/2018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76</a:t>
            </a:fld>
            <a:endParaRPr lang="fr-BE"/>
          </a:p>
        </p:txBody>
      </p:sp>
    </p:spTree>
    <p:extLst>
      <p:ext uri="{BB962C8B-B14F-4D97-AF65-F5344CB8AC3E}">
        <p14:creationId xmlns:p14="http://schemas.microsoft.com/office/powerpoint/2010/main" val="1843924426"/>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dirty="0">
                <a:sym typeface="Arial" charset="0"/>
              </a:rPr>
              <a:t>e</a:t>
            </a:r>
            <a:r>
              <a:rPr lang="nl-BE" altLang="en-US" dirty="0" smtClean="0">
                <a:sym typeface="Arial" charset="0"/>
              </a:rPr>
              <a:t>Health-platform: 10 opdrachten</a:t>
            </a:r>
            <a:endParaRPr lang="en-US" dirty="0"/>
          </a:p>
        </p:txBody>
      </p:sp>
      <p:sp>
        <p:nvSpPr>
          <p:cNvPr id="15363" name="Rectangle 3"/>
          <p:cNvSpPr>
            <a:spLocks noGrp="1" noChangeArrowheads="1"/>
          </p:cNvSpPr>
          <p:nvPr>
            <p:ph idx="1"/>
          </p:nvPr>
        </p:nvSpPr>
        <p:spPr/>
        <p:txBody>
          <a:bodyPr/>
          <a:lstStyle/>
          <a:p>
            <a:r>
              <a:rPr lang="nl-BE" altLang="en-US" smtClean="0">
                <a:sym typeface="Arial" charset="0"/>
              </a:rPr>
              <a:t>Ontwikkeling van een visie en van een strategie inzake eHealth</a:t>
            </a:r>
            <a:r>
              <a:rPr lang="nl-BE" altLang="en-US" smtClean="0"/>
              <a:t> </a:t>
            </a:r>
          </a:p>
          <a:p>
            <a:endParaRPr lang="nl-BE" altLang="en-US" smtClean="0">
              <a:sym typeface="Arial" charset="0"/>
            </a:endParaRPr>
          </a:p>
          <a:p>
            <a:r>
              <a:rPr lang="nl-BE" altLang="en-US" smtClean="0">
                <a:sym typeface="Arial" charset="0"/>
              </a:rPr>
              <a:t>Organiseren van de samenwerking met andere overheidsinstanties die belast zijn met de coördinatie van de elektronische dienstverlening</a:t>
            </a:r>
            <a:r>
              <a:rPr lang="nl-BE" altLang="en-US" smtClean="0"/>
              <a:t> </a:t>
            </a:r>
          </a:p>
          <a:p>
            <a:endParaRPr lang="nl-BE" altLang="en-US" smtClean="0">
              <a:sym typeface="Arial" charset="0"/>
            </a:endParaRPr>
          </a:p>
          <a:p>
            <a:r>
              <a:rPr lang="nl-BE" altLang="en-US" smtClean="0">
                <a:sym typeface="Arial" charset="0"/>
              </a:rPr>
              <a:t>De motor van de noodzakelijke veranderingen zijn voor de uitvoering van de visie en de strategie inzake eHealth </a:t>
            </a:r>
            <a:r>
              <a:rPr lang="nl-BE" altLang="en-US" smtClean="0"/>
              <a:t> </a:t>
            </a:r>
          </a:p>
          <a:p>
            <a:endParaRPr lang="nl-BE" altLang="en-US" smtClean="0">
              <a:sym typeface="Arial" charset="0"/>
            </a:endParaRPr>
          </a:p>
          <a:p>
            <a:r>
              <a:rPr lang="nl-BE" altLang="en-US" smtClean="0">
                <a:sym typeface="Arial" charset="0"/>
              </a:rPr>
              <a:t>Vastleggen van functionele en techische normen, standaarden, specificaties en basisarchitectuur inzake ICT  </a:t>
            </a:r>
          </a:p>
          <a:p>
            <a:endParaRPr lang="nl-BE" altLang="en-US" smtClean="0">
              <a:sym typeface="Arial" charset="0"/>
            </a:endParaRPr>
          </a:p>
          <a:p>
            <a:endParaRPr lang="nl-BE" altLang="en-US" dirty="0" smtClean="0">
              <a:sym typeface="Arial" charset="0"/>
            </a:endParaRPr>
          </a:p>
        </p:txBody>
      </p:sp>
      <p:sp>
        <p:nvSpPr>
          <p:cNvPr id="6" name="Date Placeholder 5"/>
          <p:cNvSpPr>
            <a:spLocks noGrp="1"/>
          </p:cNvSpPr>
          <p:nvPr>
            <p:ph type="dt" sz="half" idx="2"/>
          </p:nvPr>
        </p:nvSpPr>
        <p:spPr>
          <a:xfrm>
            <a:off x="457200" y="6448425"/>
            <a:ext cx="2133600" cy="365125"/>
          </a:xfrm>
        </p:spPr>
        <p:txBody>
          <a:bodyPr/>
          <a:lstStyle/>
          <a:p>
            <a:r>
              <a:rPr lang="fr-FR" smtClean="0"/>
              <a:t>20/03/2018</a:t>
            </a:r>
            <a:endParaRPr lang="fr-BE"/>
          </a:p>
        </p:txBody>
      </p:sp>
      <p:sp>
        <p:nvSpPr>
          <p:cNvPr id="2" name="Slide Number Placeholder 1"/>
          <p:cNvSpPr>
            <a:spLocks noGrp="1"/>
          </p:cNvSpPr>
          <p:nvPr>
            <p:ph type="sldNum" sz="quarter" idx="4"/>
          </p:nvPr>
        </p:nvSpPr>
        <p:spPr>
          <a:xfrm>
            <a:off x="3517900" y="6453188"/>
            <a:ext cx="2133600" cy="365125"/>
          </a:xfrm>
        </p:spPr>
        <p:txBody>
          <a:bodyPr/>
          <a:lstStyle/>
          <a:p>
            <a:fld id="{30A9230E-FFBB-4CCB-ABD7-198084EDE768}" type="slidenum">
              <a:rPr lang="fr-BE" smtClean="0"/>
              <a:pPr/>
              <a:t>77</a:t>
            </a:fld>
            <a:endParaRPr lang="fr-BE"/>
          </a:p>
        </p:txBody>
      </p:sp>
    </p:spTree>
    <p:extLst>
      <p:ext uri="{BB962C8B-B14F-4D97-AF65-F5344CB8AC3E}">
        <p14:creationId xmlns:p14="http://schemas.microsoft.com/office/powerpoint/2010/main" val="4085223912"/>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a:sym typeface="Arial" charset="0"/>
              </a:rPr>
              <a:t>eHealth-platform: 10 </a:t>
            </a:r>
            <a:r>
              <a:rPr lang="nl-BE" altLang="en-US" dirty="0" smtClean="0">
                <a:sym typeface="Arial" charset="0"/>
              </a:rPr>
              <a:t>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6" name="Date Placeholder 5"/>
          <p:cNvSpPr>
            <a:spLocks noGrp="1"/>
          </p:cNvSpPr>
          <p:nvPr>
            <p:ph type="dt" sz="half" idx="2"/>
          </p:nvPr>
        </p:nvSpPr>
        <p:spPr>
          <a:xfrm>
            <a:off x="457200" y="6448425"/>
            <a:ext cx="2133600" cy="365125"/>
          </a:xfrm>
        </p:spPr>
        <p:txBody>
          <a:bodyPr/>
          <a:lstStyle/>
          <a:p>
            <a:r>
              <a:rPr lang="fr-FR" smtClean="0"/>
              <a:t>20/03/2018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78</a:t>
            </a:fld>
            <a:endParaRPr lang="fr-BE"/>
          </a:p>
        </p:txBody>
      </p:sp>
    </p:spTree>
    <p:extLst>
      <p:ext uri="{BB962C8B-B14F-4D97-AF65-F5344CB8AC3E}">
        <p14:creationId xmlns:p14="http://schemas.microsoft.com/office/powerpoint/2010/main" val="2870105779"/>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en-US" dirty="0">
                <a:sym typeface="Arial" charset="0"/>
              </a:rPr>
              <a:t>eHealth-platform: 10 </a:t>
            </a:r>
            <a:r>
              <a:rPr lang="nl-BE" altLang="en-US" dirty="0" smtClean="0">
                <a:sym typeface="Arial" charset="0"/>
              </a:rPr>
              <a:t>opdrachten</a:t>
            </a:r>
            <a:endParaRPr lang="nl-BE" dirty="0"/>
          </a:p>
        </p:txBody>
      </p:sp>
      <p:sp>
        <p:nvSpPr>
          <p:cNvPr id="3" name="Tijdelijke aanduiding voor inhoud 2"/>
          <p:cNvSpPr>
            <a:spLocks noGrp="1"/>
          </p:cNvSpPr>
          <p:nvPr>
            <p:ph idx="1"/>
          </p:nvPr>
        </p:nvSpPr>
        <p:spPr/>
        <p:txBody>
          <a:bodyPr/>
          <a:lstStyle/>
          <a:p>
            <a:r>
              <a:rPr lang="nl-BE" altLang="en-US" smtClean="0">
                <a:sym typeface="Arial" charset="0"/>
              </a:rPr>
              <a:t>Als onafhankelijke trusted third party (TTP) optreden voor het coderen en anonimiseren van persoonsgegevens m.b.t. de gezondheid voor rekening van bepaalde, in de wet opgesomde instanties ter ondersteuning van het wetenschappelijk onderzoek en het beleid </a:t>
            </a:r>
          </a:p>
          <a:p>
            <a:endParaRPr lang="nl-BE" altLang="en-US" smtClean="0">
              <a:sym typeface="Arial" charset="0"/>
            </a:endParaRPr>
          </a:p>
          <a:p>
            <a:r>
              <a:rPr lang="nl-BE" altLang="en-US" smtClean="0">
                <a:sym typeface="Arial" charset="0"/>
              </a:rPr>
              <a:t>De totstandkoming van programma's en projecten promoten en coördineren</a:t>
            </a:r>
            <a:r>
              <a:rPr lang="nl-BE" altLang="en-US" smtClean="0"/>
              <a:t> </a:t>
            </a:r>
          </a:p>
          <a:p>
            <a:endParaRPr lang="nl-BE" altLang="en-US" smtClean="0">
              <a:sym typeface="Arial" charset="0"/>
            </a:endParaRPr>
          </a:p>
          <a:p>
            <a:r>
              <a:rPr lang="nl-BE" altLang="en-US"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7" name="Date Placeholder 6"/>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4" name="Slide Number Placeholder 3"/>
          <p:cNvSpPr>
            <a:spLocks noGrp="1"/>
          </p:cNvSpPr>
          <p:nvPr>
            <p:ph type="sldNum" sz="quarter" idx="4"/>
          </p:nvPr>
        </p:nvSpPr>
        <p:spPr>
          <a:xfrm>
            <a:off x="3517900" y="6453188"/>
            <a:ext cx="2133600" cy="365125"/>
          </a:xfrm>
        </p:spPr>
        <p:txBody>
          <a:bodyPr/>
          <a:lstStyle/>
          <a:p>
            <a:fld id="{30A9230E-FFBB-4CCB-ABD7-198084EDE768}" type="slidenum">
              <a:rPr lang="fr-BE" smtClean="0"/>
              <a:pPr/>
              <a:t>79</a:t>
            </a:fld>
            <a:endParaRPr lang="fr-BE"/>
          </a:p>
        </p:txBody>
      </p:sp>
    </p:spTree>
    <p:extLst>
      <p:ext uri="{BB962C8B-B14F-4D97-AF65-F5344CB8AC3E}">
        <p14:creationId xmlns:p14="http://schemas.microsoft.com/office/powerpoint/2010/main" val="1529171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Verantwoordelijke, verwerker &amp; betrokkene</a:t>
            </a:r>
            <a:endParaRPr lang="fr-BE" dirty="0"/>
          </a:p>
        </p:txBody>
      </p:sp>
      <p:sp>
        <p:nvSpPr>
          <p:cNvPr id="3" name="Content Placeholder 2"/>
          <p:cNvSpPr>
            <a:spLocks noGrp="1"/>
          </p:cNvSpPr>
          <p:nvPr>
            <p:ph idx="1"/>
          </p:nvPr>
        </p:nvSpPr>
        <p:spPr/>
        <p:txBody>
          <a:bodyPr>
            <a:normAutofit/>
          </a:bodyPr>
          <a:lstStyle/>
          <a:p>
            <a:r>
              <a:rPr lang="nl-NL" dirty="0" smtClean="0"/>
              <a:t>verwerkingsverantwoordelijke</a:t>
            </a:r>
          </a:p>
          <a:p>
            <a:pPr lvl="1"/>
            <a:r>
              <a:rPr lang="nl-NL" dirty="0" smtClean="0"/>
              <a:t>persoon, dienst of orgaan die/dat</a:t>
            </a:r>
            <a:r>
              <a:rPr lang="nl-NL" dirty="0"/>
              <a:t>, alleen of samen met anderen, het doel van en de middelen voor de verwerking van persoonsgegevens </a:t>
            </a:r>
            <a:r>
              <a:rPr lang="nl-NL" dirty="0" smtClean="0"/>
              <a:t>vaststelt</a:t>
            </a:r>
            <a:endParaRPr lang="nl-NL" dirty="0"/>
          </a:p>
          <a:p>
            <a:endParaRPr lang="nl-NL" dirty="0" smtClean="0"/>
          </a:p>
          <a:p>
            <a:r>
              <a:rPr lang="nl-NL" dirty="0" smtClean="0"/>
              <a:t>verwerker</a:t>
            </a:r>
          </a:p>
          <a:p>
            <a:pPr lvl="1"/>
            <a:r>
              <a:rPr lang="nl-NL" dirty="0" smtClean="0"/>
              <a:t>persoon, dienst </a:t>
            </a:r>
            <a:r>
              <a:rPr lang="nl-NL" dirty="0"/>
              <a:t>of </a:t>
            </a:r>
            <a:r>
              <a:rPr lang="nl-NL" dirty="0" smtClean="0"/>
              <a:t>orgaan </a:t>
            </a:r>
            <a:r>
              <a:rPr lang="nl-NL" dirty="0"/>
              <a:t>die/dat ten behoeve van de verwerkingsverantwoordelijke persoonsgegevens </a:t>
            </a:r>
            <a:r>
              <a:rPr lang="nl-NL" dirty="0" smtClean="0"/>
              <a:t>verwerkt</a:t>
            </a:r>
          </a:p>
          <a:p>
            <a:pPr lvl="1"/>
            <a:endParaRPr lang="nl-NL" dirty="0"/>
          </a:p>
          <a:p>
            <a:r>
              <a:rPr lang="nl-NL" dirty="0" smtClean="0"/>
              <a:t>betrokkene</a:t>
            </a:r>
          </a:p>
          <a:p>
            <a:pPr lvl="1"/>
            <a:r>
              <a:rPr lang="nl-NL" dirty="0" smtClean="0"/>
              <a:t>persoon waarop de persoonsgegevens betrekking hebben </a:t>
            </a:r>
            <a:endParaRPr lang="nl-NL"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a:t>
            </a:fld>
            <a:endParaRPr lang="fr-BE" dirty="0"/>
          </a:p>
        </p:txBody>
      </p:sp>
    </p:spTree>
    <p:extLst>
      <p:ext uri="{BB962C8B-B14F-4D97-AF65-F5344CB8AC3E}">
        <p14:creationId xmlns:p14="http://schemas.microsoft.com/office/powerpoint/2010/main" val="14227749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dirty="0">
                <a:sym typeface="Arial" charset="0"/>
              </a:rPr>
              <a:t>eHealth-platform: </a:t>
            </a:r>
            <a:r>
              <a:rPr lang="nl-BE" altLang="en-US" dirty="0" smtClean="0">
                <a:sym typeface="Arial" charset="0"/>
              </a:rPr>
              <a:t>basisarchitectuur</a:t>
            </a:r>
            <a:endParaRPr lang="en-US" dirty="0"/>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80</a:t>
            </a:fld>
            <a:endParaRPr lang="fr-BE"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89" name="Date Placeholder 6"/>
          <p:cNvSpPr>
            <a:spLocks noGrp="1"/>
          </p:cNvSpPr>
          <p:nvPr>
            <p:ph type="dt" sz="half" idx="2"/>
          </p:nvPr>
        </p:nvSpPr>
        <p:spPr>
          <a:xfrm>
            <a:off x="457200" y="6448425"/>
            <a:ext cx="2133600" cy="365125"/>
          </a:xfrm>
        </p:spPr>
        <p:txBody>
          <a:bodyPr/>
          <a:lstStyle/>
          <a:p>
            <a:r>
              <a:rPr lang="fr-FR" smtClean="0"/>
              <a:t>20/03/2018</a:t>
            </a:r>
            <a:endParaRPr lang="fr-BE" dirty="0"/>
          </a:p>
        </p:txBody>
      </p:sp>
    </p:spTree>
    <p:extLst>
      <p:ext uri="{BB962C8B-B14F-4D97-AF65-F5344CB8AC3E}">
        <p14:creationId xmlns:p14="http://schemas.microsoft.com/office/powerpoint/2010/main" val="38610280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eHealth-platform: 10 basisdiensten</a:t>
            </a:r>
            <a:endParaRPr lang="nl-BE" dirty="0"/>
          </a:p>
        </p:txBody>
      </p:sp>
      <p:graphicFrame>
        <p:nvGraphicFramePr>
          <p:cNvPr id="6" name="Content Placeholder 5"/>
          <p:cNvGraphicFramePr>
            <a:graphicFrameLocks noGrp="1"/>
          </p:cNvGraphicFramePr>
          <p:nvPr>
            <p:ph idx="1"/>
            <p:extLst/>
          </p:nvPr>
        </p:nvGraphicFramePr>
        <p:xfrm>
          <a:off x="457200" y="1052513"/>
          <a:ext cx="8229600" cy="525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81</a:t>
            </a:fld>
            <a:endParaRPr lang="fr-BE"/>
          </a:p>
        </p:txBody>
      </p:sp>
    </p:spTree>
    <p:extLst>
      <p:ext uri="{BB962C8B-B14F-4D97-AF65-F5344CB8AC3E}">
        <p14:creationId xmlns:p14="http://schemas.microsoft.com/office/powerpoint/2010/main" val="35272195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Geïntegreerd gebruikers- en toegangsbeheer</a:t>
            </a:r>
            <a:endParaRPr lang="nl-NL" dirty="0" smtClean="0">
              <a:sym typeface="Arial" pitchFamily="34" charset="0"/>
            </a:endParaRP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82</a:t>
            </a:fld>
            <a:endParaRPr lang="fr-BE"/>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0123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Systeem voor end-to-end vercijfering</a:t>
            </a:r>
            <a:endParaRPr lang="nl-NL" dirty="0">
              <a:sym typeface="Arial" pitchFamily="34" charset="0"/>
            </a:endParaRPr>
          </a:p>
        </p:txBody>
      </p:sp>
      <p:sp>
        <p:nvSpPr>
          <p:cNvPr id="100355" name="Content Placeholder 2"/>
          <p:cNvSpPr>
            <a:spLocks noGrp="1"/>
          </p:cNvSpPr>
          <p:nvPr>
            <p:ph idx="1"/>
          </p:nvPr>
        </p:nvSpPr>
        <p:spPr/>
        <p:txBody>
          <a:bodyPr/>
          <a:lstStyle/>
          <a:p>
            <a:pPr lvl="1"/>
            <a:endParaRPr lang="fr-BE" altLang="en-US" smtClean="0">
              <a:sym typeface="Arial" charset="0"/>
            </a:endParaRPr>
          </a:p>
          <a:p>
            <a:r>
              <a:rPr lang="nl-BE" smtClean="0"/>
              <a:t>Vercijfering van overgemaakte gegevens tussen de verzender en de bestemmeling, zodat deze gegevens onleesbaar zijn voor en onwijzigbaar zijn door derden</a:t>
            </a:r>
          </a:p>
          <a:p>
            <a:endParaRPr lang="nl-BE" smtClean="0"/>
          </a:p>
          <a:p>
            <a:r>
              <a:rPr lang="nl-BE" smtClean="0"/>
              <a:t>2 methodes</a:t>
            </a:r>
          </a:p>
          <a:p>
            <a:pPr lvl="1"/>
            <a:r>
              <a:rPr lang="nl-BE" smtClean="0"/>
              <a:t>wanneer de bestemmeling gekend is bij de verzending: gebruik van asymmetrische vercijfering (2 sleutels)</a:t>
            </a:r>
          </a:p>
          <a:p>
            <a:pPr lvl="1"/>
            <a:endParaRPr lang="nl-BE" smtClean="0"/>
          </a:p>
          <a:p>
            <a:pPr lvl="1"/>
            <a:r>
              <a:rPr lang="nl-BE" smtClean="0"/>
              <a:t>wanneer de bestemmeling niet gekend is bij de verzending: gebruik van symmetrische vercijfering (de informatie wordt vercijferd en buiten het eHealth-platform bewaard; de ontcijferingssleutel kan enkel bij het eHealth-platform verkregen worden)</a:t>
            </a:r>
          </a:p>
          <a:p>
            <a:endParaRPr lang="en-US" altLang="en-US" dirty="0" smtClean="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83</a:t>
            </a:fld>
            <a:endParaRPr lang="fr-BE"/>
          </a:p>
        </p:txBody>
      </p:sp>
    </p:spTree>
    <p:extLst>
      <p:ext uri="{BB962C8B-B14F-4D97-AF65-F5344CB8AC3E}">
        <p14:creationId xmlns:p14="http://schemas.microsoft.com/office/powerpoint/2010/main" val="31450884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412776"/>
            <a:ext cx="8091561" cy="4523780"/>
            <a:chOff x="296863" y="1185863"/>
            <a:chExt cx="8675687" cy="5038725"/>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Connector or </a:t>
              </a:r>
            </a:p>
            <a:p>
              <a:pPr eaLnBrk="0" hangingPunct="0">
                <a:buSzPct val="100000"/>
              </a:pPr>
              <a:r>
                <a:rPr lang="nl-BE" altLang="en-US" sz="1800" dirty="0" err="1">
                  <a:solidFill>
                    <a:srgbClr val="000000"/>
                  </a:solidFill>
                  <a:sym typeface="Arial" charset="0"/>
                </a:rPr>
                <a:t>other</a:t>
              </a:r>
              <a:r>
                <a:rPr lang="nl-BE" altLang="en-US" sz="1800" dirty="0">
                  <a:solidFill>
                    <a:srgbClr val="000000"/>
                  </a:solidFill>
                  <a:sym typeface="Arial" charset="0"/>
                </a:rPr>
                <a:t> software </a:t>
              </a:r>
              <a:r>
                <a:rPr lang="nl-BE" altLang="en-US" sz="1800" dirty="0" err="1">
                  <a:solidFill>
                    <a:srgbClr val="000000"/>
                  </a:solidFill>
                  <a:sym typeface="Arial" charset="0"/>
                </a:rPr>
                <a:t>to</a:t>
              </a:r>
              <a:endParaRPr lang="nl-BE" altLang="en-US" sz="1800" dirty="0">
                <a:solidFill>
                  <a:srgbClr val="000000"/>
                </a:solidFill>
                <a:sym typeface="Arial" charset="0"/>
              </a:endParaRPr>
            </a:p>
            <a:p>
              <a:pPr eaLnBrk="0" hangingPunct="0">
                <a:buSzPct val="100000"/>
              </a:pPr>
              <a:r>
                <a:rPr lang="nl-BE" altLang="en-US" sz="1800" dirty="0" err="1">
                  <a:solidFill>
                    <a:srgbClr val="000000"/>
                  </a:solidFill>
                  <a:sym typeface="Arial" charset="0"/>
                </a:rPr>
                <a:t>generate</a:t>
              </a:r>
              <a:r>
                <a:rPr lang="nl-BE" altLang="en-US" sz="1800" dirty="0">
                  <a:solidFill>
                    <a:srgbClr val="000000"/>
                  </a:solidFill>
                  <a:sym typeface="Arial" charset="0"/>
                </a:rPr>
                <a:t> </a:t>
              </a:r>
              <a:r>
                <a:rPr lang="nl-BE" altLang="en-US" sz="1800" dirty="0" err="1">
                  <a:solidFill>
                    <a:srgbClr val="000000"/>
                  </a:solidFill>
                  <a:sym typeface="Arial" charset="0"/>
                </a:rPr>
                <a:t>key</a:t>
              </a:r>
              <a:r>
                <a:rPr lang="nl-BE" altLang="en-US" sz="1800" dirty="0">
                  <a:solidFill>
                    <a:srgbClr val="000000"/>
                  </a:solidFill>
                  <a:sym typeface="Arial" charset="0"/>
                </a:rPr>
                <a:t>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000000"/>
                  </a:solidFill>
                  <a:sym typeface="Arial" charset="0"/>
                </a:rPr>
                <a:t>Sends</a:t>
              </a:r>
              <a:endParaRPr lang="nl-BE" altLang="en-US" sz="1800" dirty="0">
                <a:solidFill>
                  <a:srgbClr val="000000"/>
                </a:solidFill>
                <a:sym typeface="Arial" charset="0"/>
              </a:endParaRPr>
            </a:p>
            <a:p>
              <a:pPr eaLnBrk="0" hangingPunct="0">
                <a:buSzPct val="100000"/>
              </a:pPr>
              <a:r>
                <a:rPr lang="nl-BE" altLang="en-US" sz="1800" dirty="0">
                  <a:solidFill>
                    <a:srgbClr val="000000"/>
                  </a:solidFill>
                  <a:sym typeface="Arial" charset="0"/>
                </a:rPr>
                <a:t>public </a:t>
              </a:r>
              <a:r>
                <a:rPr lang="nl-BE" altLang="en-US" sz="1800" dirty="0" err="1">
                  <a:solidFill>
                    <a:srgbClr val="000000"/>
                  </a:solidFill>
                  <a:sym typeface="Arial" charset="0"/>
                </a:rPr>
                <a:t>key</a:t>
              </a:r>
              <a:endParaRPr lang="nl-BE" altLang="en-US" sz="1800" dirty="0">
                <a:solidFill>
                  <a:srgbClr val="000000"/>
                </a:solidFill>
                <a:sym typeface="Arial" charset="0"/>
              </a:endParaRP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grpSp>
      <p:sp>
        <p:nvSpPr>
          <p:cNvPr id="7" name="Title 6"/>
          <p:cNvSpPr>
            <a:spLocks noGrp="1"/>
          </p:cNvSpPr>
          <p:nvPr>
            <p:ph type="title"/>
          </p:nvPr>
        </p:nvSpPr>
        <p:spPr/>
        <p:txBody>
          <a:bodyPr/>
          <a:lstStyle/>
          <a:p>
            <a:r>
              <a:rPr lang="fr-BE" smtClean="0"/>
              <a:t>Vercijfering gekende bestemmeling</a:t>
            </a:r>
            <a:endParaRPr lang="fr-BE" dirty="0"/>
          </a:p>
        </p:txBody>
      </p:sp>
      <p:sp>
        <p:nvSpPr>
          <p:cNvPr id="2" name="Date Placeholder 1"/>
          <p:cNvSpPr>
            <a:spLocks noGrp="1"/>
          </p:cNvSpPr>
          <p:nvPr>
            <p:ph type="dt" sz="half" idx="2"/>
          </p:nvPr>
        </p:nvSpPr>
        <p:spPr>
          <a:xfrm>
            <a:off x="457200" y="6448425"/>
            <a:ext cx="2133600" cy="365125"/>
          </a:xfrm>
        </p:spPr>
        <p:txBody>
          <a:bodyPr/>
          <a:lstStyle/>
          <a:p>
            <a:r>
              <a:rPr lang="fr-FR" smtClean="0"/>
              <a:t>20/03/2018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84</a:t>
            </a:fld>
            <a:endParaRPr lang="fr-BE"/>
          </a:p>
        </p:txBody>
      </p:sp>
    </p:spTree>
    <p:extLst>
      <p:ext uri="{BB962C8B-B14F-4D97-AF65-F5344CB8AC3E}">
        <p14:creationId xmlns:p14="http://schemas.microsoft.com/office/powerpoint/2010/main" val="40207126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smtClean="0"/>
              <a:t>Vercijfering gekende bestemmeling</a:t>
            </a:r>
            <a:endParaRPr lang="fr-BE" dirty="0"/>
          </a:p>
        </p:txBody>
      </p:sp>
      <p:sp>
        <p:nvSpPr>
          <p:cNvPr id="2" name="Date Placeholder 1"/>
          <p:cNvSpPr>
            <a:spLocks noGrp="1"/>
          </p:cNvSpPr>
          <p:nvPr>
            <p:ph type="dt" sz="half" idx="2"/>
          </p:nvPr>
        </p:nvSpPr>
        <p:spPr>
          <a:xfrm>
            <a:off x="457200" y="6448425"/>
            <a:ext cx="2133600" cy="365125"/>
          </a:xfrm>
        </p:spPr>
        <p:txBody>
          <a:bodyPr/>
          <a:lstStyle/>
          <a:p>
            <a:r>
              <a:rPr lang="fr-FR" smtClean="0"/>
              <a:t>20/03/2018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85</a:t>
            </a:fld>
            <a:endParaRPr lang="fr-BE"/>
          </a:p>
        </p:txBody>
      </p:sp>
      <p:grpSp>
        <p:nvGrpSpPr>
          <p:cNvPr id="5" name="Group 4"/>
          <p:cNvGrpSpPr/>
          <p:nvPr/>
        </p:nvGrpSpPr>
        <p:grpSpPr>
          <a:xfrm>
            <a:off x="467544" y="1340768"/>
            <a:ext cx="8136904" cy="4767238"/>
            <a:chOff x="296863" y="1185863"/>
            <a:chExt cx="8675687" cy="5210175"/>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3E6E5A"/>
                  </a:solidFill>
                  <a:sym typeface="Arial" charset="0"/>
                </a:rPr>
                <a:t>Identification</a:t>
              </a:r>
              <a:r>
                <a:rPr lang="nl-BE" altLang="en-US" sz="1800" dirty="0">
                  <a:solidFill>
                    <a:srgbClr val="3E6E5A"/>
                  </a:solidFill>
                  <a:sym typeface="Arial" charset="0"/>
                </a:rPr>
                <a:t> </a:t>
              </a: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dirty="0" smtClean="0">
                  <a:solidFill>
                    <a:srgbClr val="000000"/>
                  </a:solidFill>
                  <a:sym typeface="Arial" charset="0"/>
                </a:rPr>
                <a:t>        Internet</a:t>
              </a:r>
              <a:endParaRPr lang="nl-BE" altLang="en-US" dirty="0">
                <a:solidFill>
                  <a:srgbClr val="000000"/>
                </a:solidFill>
                <a:sym typeface="Arial" charset="0"/>
              </a:endParaRP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Tree>
    <p:extLst>
      <p:ext uri="{BB962C8B-B14F-4D97-AF65-F5344CB8AC3E}">
        <p14:creationId xmlns:p14="http://schemas.microsoft.com/office/powerpoint/2010/main" val="24437741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1628800"/>
            <a:ext cx="7885509" cy="4657130"/>
            <a:chOff x="142875" y="1049338"/>
            <a:chExt cx="8802688" cy="530860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nl-BE" smtClean="0"/>
              <a:t>Vercijfering niet-gekende bestemmeling</a:t>
            </a:r>
            <a:endParaRPr lang="fr-BE" dirty="0"/>
          </a:p>
        </p:txBody>
      </p:sp>
      <p:sp>
        <p:nvSpPr>
          <p:cNvPr id="2" name="Date Placeholder 1"/>
          <p:cNvSpPr>
            <a:spLocks noGrp="1"/>
          </p:cNvSpPr>
          <p:nvPr>
            <p:ph type="dt" sz="half" idx="2"/>
          </p:nvPr>
        </p:nvSpPr>
        <p:spPr>
          <a:xfrm>
            <a:off x="457200" y="6448425"/>
            <a:ext cx="2133600" cy="365125"/>
          </a:xfrm>
        </p:spPr>
        <p:txBody>
          <a:bodyPr/>
          <a:lstStyle/>
          <a:p>
            <a:r>
              <a:rPr lang="fr-FR" smtClean="0"/>
              <a:t>20/03/2018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86</a:t>
            </a:fld>
            <a:endParaRPr lang="fr-BE"/>
          </a:p>
        </p:txBody>
      </p:sp>
    </p:spTree>
    <p:extLst>
      <p:ext uri="{BB962C8B-B14F-4D97-AF65-F5344CB8AC3E}">
        <p14:creationId xmlns:p14="http://schemas.microsoft.com/office/powerpoint/2010/main" val="3707673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Timestamping</a:t>
            </a:r>
            <a:endParaRPr lang="fr-BE" dirty="0"/>
          </a:p>
        </p:txBody>
      </p:sp>
      <p:sp>
        <p:nvSpPr>
          <p:cNvPr id="6" name="Date Placeholder 5"/>
          <p:cNvSpPr>
            <a:spLocks noGrp="1"/>
          </p:cNvSpPr>
          <p:nvPr>
            <p:ph type="dt" sz="half" idx="2"/>
          </p:nvPr>
        </p:nvSpPr>
        <p:spPr>
          <a:xfrm>
            <a:off x="457200" y="6448425"/>
            <a:ext cx="2133600" cy="365125"/>
          </a:xfrm>
        </p:spPr>
        <p:txBody>
          <a:bodyPr/>
          <a:lstStyle/>
          <a:p>
            <a:r>
              <a:rPr lang="fr-FR" smtClean="0"/>
              <a:t>20/03/2018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87</a:t>
            </a:fld>
            <a:endParaRPr lang="fr-BE"/>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85798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normAutofit fontScale="92500" lnSpcReduction="20000"/>
          </a:bodyPr>
          <a:lstStyle/>
          <a:p>
            <a:pPr marL="0" indent="0">
              <a:buNone/>
            </a:pPr>
            <a:r>
              <a:rPr lang="nl-BE" noProof="0" dirty="0" smtClean="0"/>
              <a:t>Als de wettelijke grondslag voor de verwerking de toestemming van de betrokkene is, </a:t>
            </a:r>
            <a:r>
              <a:rPr lang="nl-BE" noProof="0" dirty="0" smtClean="0">
                <a:solidFill>
                  <a:srgbClr val="FF0000"/>
                </a:solidFill>
              </a:rPr>
              <a:t>evalueer de wijze waarop je de toestemming vraagt, verkrijgt en registreert, </a:t>
            </a:r>
            <a:r>
              <a:rPr lang="nl-BE" noProof="0" dirty="0" smtClean="0"/>
              <a:t>en wijzig waar nodig.</a:t>
            </a:r>
          </a:p>
          <a:p>
            <a:endParaRPr lang="nl-BE" noProof="0" dirty="0" smtClean="0"/>
          </a:p>
          <a:p>
            <a:pPr marL="0" indent="0">
              <a:buNone/>
            </a:pPr>
            <a:r>
              <a:rPr lang="nl-BE" noProof="0" dirty="0" smtClean="0"/>
              <a:t>De toestemming moet </a:t>
            </a:r>
            <a:r>
              <a:rPr lang="nl-BE" noProof="0" dirty="0" smtClean="0">
                <a:solidFill>
                  <a:srgbClr val="FF0000"/>
                </a:solidFill>
              </a:rPr>
              <a:t>vrij, specifiek, geïnformeerd en ondubbelzinnig </a:t>
            </a:r>
            <a:r>
              <a:rPr lang="nl-BE" noProof="0" dirty="0" smtClean="0"/>
              <a:t>moet zijn. De toestemming moet ook blijken uit een </a:t>
            </a:r>
            <a:r>
              <a:rPr lang="nl-BE" noProof="0" dirty="0" smtClean="0">
                <a:solidFill>
                  <a:srgbClr val="FF0000"/>
                </a:solidFill>
              </a:rPr>
              <a:t>actieve indicatie van akkoord</a:t>
            </a:r>
            <a:r>
              <a:rPr lang="nl-BE" noProof="0" dirty="0" smtClean="0"/>
              <a:t>. M.a.w. de toestemming kan niet worden afgeleid uit een stilzwijgen, een vooraf aangevinkt vakje of uit een niet-handelen.</a:t>
            </a:r>
          </a:p>
          <a:p>
            <a:endParaRPr lang="nl-BE" noProof="0" dirty="0" smtClean="0"/>
          </a:p>
          <a:p>
            <a:pPr marL="0" indent="0">
              <a:buNone/>
            </a:pPr>
            <a:r>
              <a:rPr lang="nl-BE" noProof="0" dirty="0" smtClean="0"/>
              <a:t>Indien je rekent op de toestemming van de betrokkene om diens gegevens te verwerken, zorg dan zeker dat die toestemming voldoet aan de vereisten van de AVG.</a:t>
            </a:r>
          </a:p>
          <a:p>
            <a:endParaRPr lang="nl-BE" noProof="0" dirty="0" smtClean="0"/>
          </a:p>
          <a:p>
            <a:pPr marL="0" indent="0">
              <a:buNone/>
            </a:pPr>
            <a:r>
              <a:rPr lang="nl-BE" noProof="0" dirty="0" smtClean="0"/>
              <a:t>Indien dit nu nog niet het geval is, wijzig dan je toestemmings-mechanisme of ga op zoek naar een alternatief voor toestemming als grondslag voor de gegevensverwerking.</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88</a:t>
            </a:fld>
            <a:endParaRPr lang="fr-BE" noProof="0"/>
          </a:p>
        </p:txBody>
      </p:sp>
    </p:spTree>
    <p:extLst>
      <p:ext uri="{BB962C8B-B14F-4D97-AF65-F5344CB8AC3E}">
        <p14:creationId xmlns:p14="http://schemas.microsoft.com/office/powerpoint/2010/main" val="18247880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Noteer dat de </a:t>
            </a:r>
            <a:r>
              <a:rPr lang="nl-BE" noProof="0" dirty="0" smtClean="0">
                <a:solidFill>
                  <a:srgbClr val="FF0000"/>
                </a:solidFill>
              </a:rPr>
              <a:t>toestemming controleerbaar </a:t>
            </a:r>
            <a:r>
              <a:rPr lang="nl-BE" noProof="0" dirty="0" smtClean="0"/>
              <a:t>moet zijn en dat de betrokkene doorgaans meer rechten heeft wanneer je vertrouwt op toestemming als grondslag voor de gegevensverwerking.</a:t>
            </a:r>
          </a:p>
          <a:p>
            <a:endParaRPr lang="nl-BE" noProof="0" dirty="0" smtClean="0"/>
          </a:p>
          <a:p>
            <a:pPr marL="0" indent="0">
              <a:buNone/>
            </a:pPr>
            <a:r>
              <a:rPr lang="nl-BE" noProof="0" dirty="0" smtClean="0"/>
              <a:t>De AVG verduidelijkt dat de verwerkingsverantwoordelijke in staat moet zijn om aan te tonen dat toestemming werd gegeven. Evalueer dus de huidige systemen die toestemming registreren, teneinde een audit </a:t>
            </a:r>
            <a:r>
              <a:rPr lang="nl-BE" noProof="0" dirty="0" err="1" smtClean="0"/>
              <a:t>trail</a:t>
            </a:r>
            <a:r>
              <a:rPr lang="nl-BE" noProof="0" dirty="0" smtClean="0"/>
              <a:t> (controlespoor) te verzekeren.</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89</a:t>
            </a:fld>
            <a:endParaRPr lang="fr-BE" noProof="0"/>
          </a:p>
        </p:txBody>
      </p:sp>
    </p:spTree>
    <p:extLst>
      <p:ext uri="{BB962C8B-B14F-4D97-AF65-F5344CB8AC3E}">
        <p14:creationId xmlns:p14="http://schemas.microsoft.com/office/powerpoint/2010/main" val="1460951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Bevestiging aantal geldende beginselen </a:t>
            </a:r>
            <a:endParaRPr lang="nl-BE" noProof="0" dirty="0"/>
          </a:p>
        </p:txBody>
      </p:sp>
      <p:sp>
        <p:nvSpPr>
          <p:cNvPr id="3" name="Content Placeholder 2"/>
          <p:cNvSpPr>
            <a:spLocks noGrp="1"/>
          </p:cNvSpPr>
          <p:nvPr>
            <p:ph idx="1"/>
          </p:nvPr>
        </p:nvSpPr>
        <p:spPr/>
        <p:txBody>
          <a:bodyPr>
            <a:normAutofit/>
          </a:bodyPr>
          <a:lstStyle/>
          <a:p>
            <a:r>
              <a:rPr lang="nl-BE" noProof="0" dirty="0" smtClean="0"/>
              <a:t>rechtmatige, </a:t>
            </a:r>
            <a:r>
              <a:rPr lang="nl-BE" dirty="0" smtClean="0"/>
              <a:t>behoorlijke</a:t>
            </a:r>
            <a:r>
              <a:rPr lang="nl-BE" noProof="0" dirty="0" smtClean="0"/>
              <a:t> en transparante verwerking</a:t>
            </a:r>
          </a:p>
          <a:p>
            <a:r>
              <a:rPr lang="nl-BE" noProof="0" dirty="0" smtClean="0"/>
              <a:t>doelbinding</a:t>
            </a:r>
          </a:p>
          <a:p>
            <a:pPr lvl="1"/>
            <a:r>
              <a:rPr lang="nl-BE" noProof="0" dirty="0" smtClean="0"/>
              <a:t>persoonsgegevens moeten voor welbepaalde, uitdrukkelijk omschreven en gerechtvaardigde doeleinden worden verzameld</a:t>
            </a:r>
          </a:p>
          <a:p>
            <a:pPr lvl="1"/>
            <a:r>
              <a:rPr lang="nl-BE" noProof="0" dirty="0" smtClean="0"/>
              <a:t>mogen niet verder worden verwerkt op een wijze die onverenigbaar is met die doeleinden</a:t>
            </a:r>
          </a:p>
          <a:p>
            <a:r>
              <a:rPr lang="nl-BE" noProof="0" dirty="0" smtClean="0"/>
              <a:t>minimale gegevensverwerking en opslagbeperking</a:t>
            </a:r>
          </a:p>
          <a:p>
            <a:pPr lvl="1"/>
            <a:r>
              <a:rPr lang="nl-BE" noProof="0" dirty="0" smtClean="0"/>
              <a:t>persoonsgegevens moeten toereikend, ter zake dienend en beperkt zijn tot wat noodzakelijk is voor het doeleinde waarvoor de gegevens worden verwerkt</a:t>
            </a:r>
          </a:p>
          <a:p>
            <a:pPr lvl="1"/>
            <a:r>
              <a:rPr lang="nl-BE" noProof="0" dirty="0" smtClean="0"/>
              <a:t>de gegevens mogen niet langer worden bewaard in een vorm die het mogelijk maakt de betrokkenen te identificeren en niet langer worden bewaard dan noodzakelijk is voor de verwezenlijking van de doeleinden waarvoor zij worden verwerkt</a:t>
            </a:r>
          </a:p>
          <a:p>
            <a:endParaRPr lang="nl-BE" noProof="0" dirty="0" smtClean="0"/>
          </a:p>
          <a:p>
            <a:endParaRPr lang="nl-BE" noProof="0"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9</a:t>
            </a:fld>
            <a:endParaRPr lang="fr-BE" noProof="0"/>
          </a:p>
        </p:txBody>
      </p:sp>
    </p:spTree>
    <p:extLst>
      <p:ext uri="{BB962C8B-B14F-4D97-AF65-F5344CB8AC3E}">
        <p14:creationId xmlns:p14="http://schemas.microsoft.com/office/powerpoint/2010/main" val="20326611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vrij</a:t>
            </a:r>
          </a:p>
          <a:p>
            <a:pPr lvl="1"/>
            <a:r>
              <a:rPr lang="nl-BE" dirty="0" smtClean="0"/>
              <a:t>echte keuzemogelijkheid</a:t>
            </a:r>
          </a:p>
          <a:p>
            <a:pPr lvl="1"/>
            <a:r>
              <a:rPr lang="nl-BE" dirty="0" smtClean="0"/>
              <a:t>geen druk met negatieve gevolgen</a:t>
            </a:r>
          </a:p>
          <a:p>
            <a:r>
              <a:rPr lang="nl-BE" dirty="0" smtClean="0"/>
              <a:t>specifiek</a:t>
            </a:r>
          </a:p>
          <a:p>
            <a:pPr lvl="1"/>
            <a:r>
              <a:rPr lang="nl-BE" dirty="0" smtClean="0"/>
              <a:t>niet </a:t>
            </a:r>
            <a:r>
              <a:rPr lang="nl-BE" dirty="0" err="1" smtClean="0"/>
              <a:t>bvb</a:t>
            </a:r>
            <a:r>
              <a:rPr lang="nl-BE" dirty="0" smtClean="0"/>
              <a:t>. ‘catch </a:t>
            </a:r>
            <a:r>
              <a:rPr lang="nl-BE" dirty="0" err="1" smtClean="0"/>
              <a:t>all</a:t>
            </a:r>
            <a:r>
              <a:rPr lang="nl-BE" dirty="0" smtClean="0"/>
              <a:t>’ toestemming</a:t>
            </a:r>
          </a:p>
          <a:p>
            <a:r>
              <a:rPr lang="nl-BE" dirty="0" smtClean="0"/>
              <a:t>geïnformeerd</a:t>
            </a:r>
          </a:p>
          <a:p>
            <a:pPr lvl="1"/>
            <a:r>
              <a:rPr lang="nl-BE" dirty="0" err="1" smtClean="0"/>
              <a:t>begrijpbaar</a:t>
            </a:r>
            <a:r>
              <a:rPr lang="nl-BE" dirty="0" smtClean="0"/>
              <a:t> voor degene die toestemming moet geven</a:t>
            </a:r>
          </a:p>
          <a:p>
            <a:pPr lvl="1"/>
            <a:r>
              <a:rPr lang="nl-BE" dirty="0" smtClean="0"/>
              <a:t>mogelijkheid om toestemming in te trekken (niet </a:t>
            </a:r>
            <a:r>
              <a:rPr lang="nl-BE" dirty="0" err="1" smtClean="0"/>
              <a:t>retro-actief</a:t>
            </a:r>
            <a:r>
              <a:rPr lang="nl-BE" dirty="0" smtClean="0"/>
              <a:t> !)</a:t>
            </a:r>
          </a:p>
          <a:p>
            <a:r>
              <a:rPr lang="nl-BE" dirty="0" smtClean="0"/>
              <a:t>actieve handeling</a:t>
            </a:r>
          </a:p>
          <a:p>
            <a:pPr lvl="1"/>
            <a:r>
              <a:rPr lang="nl-BE" dirty="0" smtClean="0"/>
              <a:t>niet </a:t>
            </a:r>
            <a:r>
              <a:rPr lang="nl-BE" dirty="0" err="1" smtClean="0"/>
              <a:t>bvb</a:t>
            </a:r>
            <a:r>
              <a:rPr lang="nl-BE" dirty="0" smtClean="0"/>
              <a:t>. vooraf aangevinkt vakje op invulformulier</a:t>
            </a:r>
          </a:p>
          <a:p>
            <a:r>
              <a:rPr lang="nl-BE" dirty="0" smtClean="0"/>
              <a:t>aantoonbaar</a:t>
            </a:r>
          </a:p>
          <a:p>
            <a:pPr lvl="1"/>
            <a:r>
              <a:rPr lang="nl-BE" dirty="0" smtClean="0"/>
              <a:t>bewijs bewaren</a:t>
            </a:r>
          </a:p>
          <a:p>
            <a:endParaRPr lang="nl-BE" dirty="0" smtClean="0"/>
          </a:p>
          <a:p>
            <a:pPr lvl="1"/>
            <a:endParaRPr lang="nl-BE" dirty="0" smtClean="0"/>
          </a:p>
          <a:p>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90</a:t>
            </a:fld>
            <a:endParaRPr lang="fr-BE" dirty="0"/>
          </a:p>
        </p:txBody>
      </p:sp>
    </p:spTree>
    <p:extLst>
      <p:ext uri="{BB962C8B-B14F-4D97-AF65-F5344CB8AC3E}">
        <p14:creationId xmlns:p14="http://schemas.microsoft.com/office/powerpoint/2010/main" val="7931146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5. Toestemming namens kinderen</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noProof="0" dirty="0" smtClean="0"/>
              <a:t>Als je organisatie </a:t>
            </a:r>
            <a:r>
              <a:rPr lang="nl-BE" noProof="0" dirty="0" smtClean="0">
                <a:solidFill>
                  <a:srgbClr val="FF0000"/>
                </a:solidFill>
              </a:rPr>
              <a:t>gegevens over kinderen onder de 16 jaar </a:t>
            </a:r>
            <a:r>
              <a:rPr lang="nl-BE" noProof="0" dirty="0" smtClean="0"/>
              <a:t>verwerkt op basis van de </a:t>
            </a:r>
            <a:r>
              <a:rPr lang="nl-BE" noProof="0" dirty="0" smtClean="0">
                <a:solidFill>
                  <a:srgbClr val="FF0000"/>
                </a:solidFill>
              </a:rPr>
              <a:t>toestemming</a:t>
            </a:r>
            <a:r>
              <a:rPr lang="nl-BE" noProof="0" dirty="0" smtClean="0"/>
              <a:t> van de betrokkene, moet een </a:t>
            </a:r>
            <a:r>
              <a:rPr lang="nl-BE" noProof="0" dirty="0" smtClean="0">
                <a:solidFill>
                  <a:srgbClr val="FF0000"/>
                </a:solidFill>
              </a:rPr>
              <a:t>ouder of voogd </a:t>
            </a:r>
            <a:r>
              <a:rPr lang="nl-BE" noProof="0" dirty="0" smtClean="0"/>
              <a:t>deze toestemming geven opdat de gegevensverwerking rechtmatig zou zijn. De AVG biedt speciale bescherming aan gegevens van kinderen, o.a. in de context van commerciële internetdiensten als sociale netwerken.</a:t>
            </a:r>
          </a:p>
          <a:p>
            <a:endParaRPr lang="nl-BE" noProof="0" dirty="0" smtClean="0"/>
          </a:p>
          <a:p>
            <a:pPr marL="0" indent="0">
              <a:buNone/>
            </a:pPr>
            <a:r>
              <a:rPr lang="nl-BE" noProof="0" dirty="0" smtClean="0"/>
              <a:t>Dit kan aanzienlijke gevolgen hebben als je organisatie gericht is op het aanbieden van diensten aan kinderen en daartoe hun persoonsgegevens verwerkt. Ontwikkel systemen die de leeftijd van de betrokkene nagaan en die de ouder of voogd om toestemming vragen voor de verwerking van persoonsgegevens over kinderen.</a:t>
            </a:r>
          </a:p>
          <a:p>
            <a:endParaRPr lang="nl-BE" noProof="0" dirty="0" smtClean="0"/>
          </a:p>
          <a:p>
            <a:pPr marL="0" indent="0">
              <a:buNone/>
            </a:pPr>
            <a:r>
              <a:rPr lang="nl-BE" noProof="0" dirty="0" smtClean="0"/>
              <a:t>Onthoud dat de </a:t>
            </a:r>
            <a:r>
              <a:rPr lang="nl-BE" noProof="0" dirty="0" smtClean="0">
                <a:solidFill>
                  <a:srgbClr val="FF0000"/>
                </a:solidFill>
              </a:rPr>
              <a:t>toestemming controleerbaar </a:t>
            </a:r>
            <a:r>
              <a:rPr lang="nl-BE" noProof="0" dirty="0" smtClean="0"/>
              <a:t>moet zijn en dat desgevallend de privacyverklaring moet geschreven zijn in voor kinderen begrijpbare taal.</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91</a:t>
            </a:fld>
            <a:endParaRPr lang="fr-BE" noProof="0"/>
          </a:p>
        </p:txBody>
      </p:sp>
    </p:spTree>
    <p:extLst>
      <p:ext uri="{BB962C8B-B14F-4D97-AF65-F5344CB8AC3E}">
        <p14:creationId xmlns:p14="http://schemas.microsoft.com/office/powerpoint/2010/main" val="6622682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6. Transparantie tov de betrokkene</a:t>
            </a:r>
            <a:endParaRPr lang="nl-BE" noProof="0"/>
          </a:p>
        </p:txBody>
      </p:sp>
      <p:sp>
        <p:nvSpPr>
          <p:cNvPr id="3" name="Content Placeholder 2"/>
          <p:cNvSpPr>
            <a:spLocks noGrp="1"/>
          </p:cNvSpPr>
          <p:nvPr>
            <p:ph idx="1"/>
          </p:nvPr>
        </p:nvSpPr>
        <p:spPr/>
        <p:txBody>
          <a:bodyPr>
            <a:normAutofit fontScale="85000" lnSpcReduction="20000"/>
          </a:bodyPr>
          <a:lstStyle/>
          <a:p>
            <a:pPr marL="0" indent="0">
              <a:buNone/>
            </a:pPr>
            <a:r>
              <a:rPr lang="nl-BE" altLang="nl-BE" noProof="0" dirty="0" smtClean="0"/>
              <a:t>Wanneer je organisatie persoonsgegevens verwerkt, dient ze aan de betrokkene bepaalde informatie te verschaffen, zoals de doeleinden waarvoor de gegevens worden verwerkt. Doorgaans wordt deze informatie verstrekt in de vorm van een privacyverklaring.</a:t>
            </a:r>
          </a:p>
          <a:p>
            <a:endParaRPr lang="nl-BE" altLang="nl-BE" noProof="0" dirty="0" smtClean="0"/>
          </a:p>
          <a:p>
            <a:pPr marL="0" indent="0">
              <a:buNone/>
            </a:pPr>
            <a:r>
              <a:rPr lang="nl-BE" altLang="nl-BE" noProof="0" dirty="0" smtClean="0">
                <a:solidFill>
                  <a:srgbClr val="FF0000"/>
                </a:solidFill>
              </a:rPr>
              <a:t>Evalueer de bestaande privacyverklaring en plan noodzakelijke wijzigingen </a:t>
            </a:r>
            <a:r>
              <a:rPr lang="nl-BE" altLang="nl-BE" noProof="0" dirty="0" smtClean="0"/>
              <a:t>hieraan in het licht van de AVG.</a:t>
            </a:r>
          </a:p>
          <a:p>
            <a:endParaRPr lang="nl-BE" altLang="nl-BE" noProof="0" dirty="0" smtClean="0"/>
          </a:p>
          <a:p>
            <a:pPr marL="0" indent="0">
              <a:buNone/>
            </a:pPr>
            <a:r>
              <a:rPr lang="nl-BE" altLang="nl-BE" noProof="0" dirty="0" smtClean="0"/>
              <a:t>De AVG vereist dat deze privacyverklaring wordt aangevuld met </a:t>
            </a:r>
            <a:r>
              <a:rPr lang="nl-BE" altLang="nl-BE" noProof="0" dirty="0" smtClean="0">
                <a:solidFill>
                  <a:srgbClr val="FF0000"/>
                </a:solidFill>
              </a:rPr>
              <a:t>nieuwe informatietypes</a:t>
            </a:r>
            <a:r>
              <a:rPr lang="nl-BE" altLang="nl-BE" noProof="0" dirty="0" smtClean="0"/>
              <a:t>. Zo zal je voortaan de wettelijke grondslag voor de gegevensverwerking moeten meedelen, de termijnen gedurende dewelke je de informatie zal bijhouden, of je de gegevens uitwisselt buiten de EU en de mogelijkheid voor de betrokkene om een klacht in te dienen bij de Gegevensbeschermingsautoriteit indien deze meent dat zijn persoonsgegevens foutief worden verwerkt.</a:t>
            </a:r>
          </a:p>
          <a:p>
            <a:endParaRPr lang="nl-BE" altLang="nl-BE" noProof="0" dirty="0" smtClean="0"/>
          </a:p>
          <a:p>
            <a:pPr marL="0" indent="0">
              <a:buNone/>
            </a:pPr>
            <a:r>
              <a:rPr lang="nl-BE" altLang="nl-BE" noProof="0" dirty="0" smtClean="0"/>
              <a:t>De AVG vereist dat deze informatie wordt verschaft in </a:t>
            </a:r>
            <a:r>
              <a:rPr lang="nl-BE" altLang="nl-BE" noProof="0" dirty="0" smtClean="0">
                <a:solidFill>
                  <a:srgbClr val="FF0000"/>
                </a:solidFill>
              </a:rPr>
              <a:t>beknopte, begrijpbare en duidelijke taal.</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92</a:t>
            </a:fld>
            <a:endParaRPr lang="fr-BE" noProof="0"/>
          </a:p>
        </p:txBody>
      </p:sp>
    </p:spTree>
    <p:extLst>
      <p:ext uri="{BB962C8B-B14F-4D97-AF65-F5344CB8AC3E}">
        <p14:creationId xmlns:p14="http://schemas.microsoft.com/office/powerpoint/2010/main" val="19189558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solidFill>
                  <a:srgbClr val="FF0000"/>
                </a:solidFill>
              </a:rPr>
              <a:t>Ga na of de huidige procedures in je organisatie alle rechten voorzien waarop de betrokkene zich kan beroepen</a:t>
            </a:r>
            <a:r>
              <a:rPr lang="nl-BE" noProof="0" dirty="0" smtClean="0"/>
              <a:t>, inclusief hoe persoonsgegevens kunnen worden verwijderd of hoe gegevens elektronisch zullen worden meegedeeld. De AVG voorziet o.a. in de volgende rechten voor de betrokkene</a:t>
            </a:r>
          </a:p>
          <a:p>
            <a:r>
              <a:rPr lang="nl-BE" noProof="0" dirty="0" smtClean="0">
                <a:solidFill>
                  <a:srgbClr val="FF0000"/>
                </a:solidFill>
              </a:rPr>
              <a:t>informatie en toegang tot persoonsgegevens</a:t>
            </a:r>
          </a:p>
          <a:p>
            <a:r>
              <a:rPr lang="nl-BE" noProof="0" dirty="0" smtClean="0">
                <a:solidFill>
                  <a:srgbClr val="FF0000"/>
                </a:solidFill>
              </a:rPr>
              <a:t>verbetering, aanvulling en uitwissing van de gegevens</a:t>
            </a:r>
          </a:p>
          <a:p>
            <a:r>
              <a:rPr lang="nl-BE" noProof="0" dirty="0" smtClean="0">
                <a:solidFill>
                  <a:srgbClr val="FF0000"/>
                </a:solidFill>
              </a:rPr>
              <a:t>bezwaar tegen direct marketingpraktijken</a:t>
            </a:r>
          </a:p>
          <a:p>
            <a:r>
              <a:rPr lang="nl-BE" dirty="0" smtClean="0">
                <a:solidFill>
                  <a:srgbClr val="FF0000"/>
                </a:solidFill>
              </a:rPr>
              <a:t>geen onderwerping aan louter </a:t>
            </a:r>
            <a:r>
              <a:rPr lang="nl-BE" noProof="0" dirty="0" smtClean="0">
                <a:solidFill>
                  <a:srgbClr val="FF0000"/>
                </a:solidFill>
              </a:rPr>
              <a:t>geautomatiseerde besluitvorming en profilering</a:t>
            </a:r>
          </a:p>
          <a:p>
            <a:r>
              <a:rPr lang="nl-BE" noProof="0" dirty="0" smtClean="0">
                <a:solidFill>
                  <a:srgbClr val="FF0000"/>
                </a:solidFill>
              </a:rPr>
              <a:t>overdraagbaarheid van de gegevens (niet voor verwerking voor taak van algemeen belang of openbaar gezag)</a:t>
            </a:r>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93</a:t>
            </a:fld>
            <a:endParaRPr lang="fr-BE" noProof="0"/>
          </a:p>
        </p:txBody>
      </p:sp>
    </p:spTree>
    <p:extLst>
      <p:ext uri="{BB962C8B-B14F-4D97-AF65-F5344CB8AC3E}">
        <p14:creationId xmlns:p14="http://schemas.microsoft.com/office/powerpoint/2010/main" val="23117412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endParaRPr lang="nl-BE" noProof="0" dirty="0" smtClean="0"/>
          </a:p>
          <a:p>
            <a:pPr marL="0" indent="0">
              <a:buNone/>
            </a:pPr>
            <a:r>
              <a:rPr lang="nl-BE" noProof="0" dirty="0" smtClean="0"/>
              <a:t>Het </a:t>
            </a:r>
            <a:r>
              <a:rPr lang="nl-BE" noProof="0" dirty="0" smtClean="0">
                <a:solidFill>
                  <a:srgbClr val="FF0000"/>
                </a:solidFill>
              </a:rPr>
              <a:t>recht op overdraagbaarheid </a:t>
            </a:r>
            <a:r>
              <a:rPr lang="nl-BE" noProof="0" dirty="0" smtClean="0"/>
              <a:t>van de gegevens is een </a:t>
            </a:r>
            <a:r>
              <a:rPr lang="nl-BE" noProof="0" dirty="0" smtClean="0">
                <a:solidFill>
                  <a:srgbClr val="FF0000"/>
                </a:solidFill>
              </a:rPr>
              <a:t>nieuwigheid</a:t>
            </a:r>
            <a:r>
              <a:rPr lang="nl-BE" noProof="0" dirty="0" smtClean="0"/>
              <a:t>. Dit is een verbeterde vorm van toegang waarbij de betrokkene het recht heeft de persoonsgegevens die op hem van toepassing zijn in een gestructureerde, gangbare en elektronische vorm te verkrijgen.</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94</a:t>
            </a:fld>
            <a:endParaRPr lang="fr-BE" noProof="0"/>
          </a:p>
        </p:txBody>
      </p:sp>
    </p:spTree>
    <p:extLst>
      <p:ext uri="{BB962C8B-B14F-4D97-AF65-F5344CB8AC3E}">
        <p14:creationId xmlns:p14="http://schemas.microsoft.com/office/powerpoint/2010/main" val="13158976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recht op informatie</a:t>
            </a:r>
            <a:endParaRPr lang="fr-BE" dirty="0"/>
          </a:p>
        </p:txBody>
      </p:sp>
      <p:sp>
        <p:nvSpPr>
          <p:cNvPr id="3" name="Content Placeholder 2"/>
          <p:cNvSpPr>
            <a:spLocks noGrp="1"/>
          </p:cNvSpPr>
          <p:nvPr>
            <p:ph idx="1"/>
          </p:nvPr>
        </p:nvSpPr>
        <p:spPr/>
        <p:txBody>
          <a:bodyPr>
            <a:normAutofit lnSpcReduction="10000"/>
          </a:bodyPr>
          <a:lstStyle/>
          <a:p>
            <a:r>
              <a:rPr lang="nl-BE" dirty="0" smtClean="0"/>
              <a:t>minstens volgende informatie</a:t>
            </a:r>
          </a:p>
          <a:p>
            <a:pPr lvl="1"/>
            <a:r>
              <a:rPr lang="nl-BE" dirty="0" smtClean="0"/>
              <a:t>identiteit en contactgegevens verwerkingsverantwoordelijke</a:t>
            </a:r>
          </a:p>
          <a:p>
            <a:pPr lvl="1"/>
            <a:r>
              <a:rPr lang="nl-BE" dirty="0" smtClean="0"/>
              <a:t>contactgegevens functionaris voor gegevensbescherming</a:t>
            </a:r>
          </a:p>
          <a:p>
            <a:pPr lvl="1"/>
            <a:r>
              <a:rPr lang="nl-BE" dirty="0" smtClean="0"/>
              <a:t>doeleinden en rechtsgrond van verwerking</a:t>
            </a:r>
          </a:p>
          <a:p>
            <a:pPr lvl="1"/>
            <a:r>
              <a:rPr lang="nl-BE" dirty="0" smtClean="0"/>
              <a:t>categorieën van ontvangers van persoonsgegevens</a:t>
            </a:r>
          </a:p>
          <a:p>
            <a:pPr lvl="1"/>
            <a:r>
              <a:rPr lang="nl-BE" dirty="0" smtClean="0"/>
              <a:t>voorgenomen doorgifte naar landen buiten EU</a:t>
            </a:r>
            <a:endParaRPr lang="fr-BE" dirty="0" smtClean="0"/>
          </a:p>
          <a:p>
            <a:r>
              <a:rPr lang="nl-BE" dirty="0" smtClean="0"/>
              <a:t>bijkomende informatie indien nodig voor behoorlijke verwerking, voornamelijk indien gegevens mogelijks later worden verwerkt voor ander doel (zie hoger)</a:t>
            </a:r>
          </a:p>
          <a:p>
            <a:r>
              <a:rPr lang="nl-BE" dirty="0" smtClean="0"/>
              <a:t>steeds te verstrekken in geval van rechtstreekse inzameling bij betrokkene</a:t>
            </a:r>
          </a:p>
          <a:p>
            <a:r>
              <a:rPr lang="nl-BE" dirty="0" smtClean="0"/>
              <a:t>binnen redelijke termijn (uiterlijk 1 maand), bij eerste contact met betrokkene of bij verdere doorgave aan derde bij onrechtstreekse inzameling </a:t>
            </a:r>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95</a:t>
            </a:fld>
            <a:endParaRPr lang="fr-BE" dirty="0"/>
          </a:p>
        </p:txBody>
      </p:sp>
    </p:spTree>
    <p:extLst>
      <p:ext uri="{BB962C8B-B14F-4D97-AF65-F5344CB8AC3E}">
        <p14:creationId xmlns:p14="http://schemas.microsoft.com/office/powerpoint/2010/main" val="4578371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Concreet: recht op informatie</a:t>
            </a:r>
            <a:endParaRPr lang="fr-BE" dirty="0"/>
          </a:p>
        </p:txBody>
      </p:sp>
      <p:sp>
        <p:nvSpPr>
          <p:cNvPr id="3" name="Content Placeholder 2"/>
          <p:cNvSpPr>
            <a:spLocks noGrp="1"/>
          </p:cNvSpPr>
          <p:nvPr>
            <p:ph idx="1"/>
          </p:nvPr>
        </p:nvSpPr>
        <p:spPr/>
        <p:txBody>
          <a:bodyPr/>
          <a:lstStyle/>
          <a:p>
            <a:r>
              <a:rPr lang="nl-BE" dirty="0" smtClean="0"/>
              <a:t>vrijstelling van informatieplicht bij onrechtstreekse inzameling indien</a:t>
            </a:r>
          </a:p>
          <a:p>
            <a:pPr lvl="1"/>
            <a:r>
              <a:rPr lang="nl-BE" dirty="0" smtClean="0"/>
              <a:t>betrokkene beschikt reeds over informatie (</a:t>
            </a:r>
            <a:r>
              <a:rPr lang="nl-BE" dirty="0" err="1" smtClean="0"/>
              <a:t>bvb</a:t>
            </a:r>
            <a:r>
              <a:rPr lang="nl-BE" dirty="0" smtClean="0"/>
              <a:t>. bij inzameling door derde die gegevens doorgeeft)</a:t>
            </a:r>
          </a:p>
          <a:p>
            <a:pPr lvl="1"/>
            <a:r>
              <a:rPr lang="nl-BE" dirty="0" smtClean="0"/>
              <a:t>informatieverstrekking is onmogelijk of vergt onevenredig veel inspanning</a:t>
            </a:r>
          </a:p>
          <a:p>
            <a:pPr lvl="1"/>
            <a:r>
              <a:rPr lang="nl-BE" dirty="0" smtClean="0"/>
              <a:t>verkrijgen of verstrekken is voorgeschreven bij wet</a:t>
            </a:r>
          </a:p>
          <a:p>
            <a:pPr lvl="1"/>
            <a:r>
              <a:rPr lang="nl-BE" dirty="0" smtClean="0"/>
              <a:t>informatie moet vertrouwelijk blijven t.g.v. een beroepsgeheim</a:t>
            </a:r>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96</a:t>
            </a:fld>
            <a:endParaRPr lang="fr-BE" dirty="0"/>
          </a:p>
        </p:txBody>
      </p:sp>
    </p:spTree>
    <p:extLst>
      <p:ext uri="{BB962C8B-B14F-4D97-AF65-F5344CB8AC3E}">
        <p14:creationId xmlns:p14="http://schemas.microsoft.com/office/powerpoint/2010/main" val="30126762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geautomatiseerde besluitvorming</a:t>
            </a:r>
            <a:endParaRPr lang="fr-BE" dirty="0"/>
          </a:p>
        </p:txBody>
      </p:sp>
      <p:sp>
        <p:nvSpPr>
          <p:cNvPr id="3" name="Content Placeholder 2"/>
          <p:cNvSpPr>
            <a:spLocks noGrp="1"/>
          </p:cNvSpPr>
          <p:nvPr>
            <p:ph idx="1"/>
          </p:nvPr>
        </p:nvSpPr>
        <p:spPr/>
        <p:txBody>
          <a:bodyPr/>
          <a:lstStyle/>
          <a:p>
            <a:r>
              <a:rPr lang="nl-BE" dirty="0" smtClean="0"/>
              <a:t>persoon mag niet worden onderworpen aan uitsluitend geautomatiseerde besluitvorming of profilering met rechtsgevolgen of aanzienlijke andere gevolgen</a:t>
            </a:r>
          </a:p>
          <a:p>
            <a:endParaRPr lang="nl-BE" dirty="0" smtClean="0"/>
          </a:p>
          <a:p>
            <a:r>
              <a:rPr lang="nl-BE" dirty="0" smtClean="0"/>
              <a:t>uitzonderingen</a:t>
            </a:r>
          </a:p>
          <a:p>
            <a:pPr lvl="1"/>
            <a:r>
              <a:rPr lang="nl-BE" dirty="0" smtClean="0"/>
              <a:t>noodzakelijk voor uitvoering overeenkomst</a:t>
            </a:r>
          </a:p>
          <a:p>
            <a:pPr lvl="1"/>
            <a:r>
              <a:rPr lang="nl-BE" dirty="0" smtClean="0"/>
              <a:t>toegestaan door de wet</a:t>
            </a:r>
          </a:p>
          <a:p>
            <a:pPr lvl="1"/>
            <a:r>
              <a:rPr lang="nl-BE" dirty="0" smtClean="0"/>
              <a:t>uitdrukkelijke toestemming van betrokkene</a:t>
            </a:r>
          </a:p>
          <a:p>
            <a:endParaRPr lang="nl-BE" dirty="0" smtClean="0"/>
          </a:p>
          <a:p>
            <a:r>
              <a:rPr lang="nl-BE" dirty="0" smtClean="0"/>
              <a:t>dus </a:t>
            </a:r>
            <a:r>
              <a:rPr lang="nl-BE" dirty="0" err="1" smtClean="0"/>
              <a:t>bvb</a:t>
            </a:r>
            <a:r>
              <a:rPr lang="nl-BE" dirty="0" smtClean="0"/>
              <a:t>. geen (zonder menselijke tussenkomst) selectie van personeel door een software</a:t>
            </a:r>
            <a:endParaRPr lang="fr-BE" dirty="0" smtClean="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97</a:t>
            </a:fld>
            <a:endParaRPr lang="fr-BE" dirty="0"/>
          </a:p>
        </p:txBody>
      </p:sp>
    </p:spTree>
    <p:extLst>
      <p:ext uri="{BB962C8B-B14F-4D97-AF65-F5344CB8AC3E}">
        <p14:creationId xmlns:p14="http://schemas.microsoft.com/office/powerpoint/2010/main" val="18138340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8. Verzoek tot toegang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t>Voorzie een update van je bestaande </a:t>
            </a:r>
            <a:r>
              <a:rPr lang="nl-BE" noProof="0" dirty="0" smtClean="0">
                <a:solidFill>
                  <a:srgbClr val="FF0000"/>
                </a:solidFill>
              </a:rPr>
              <a:t>toegangsprocedures en bedenk hoe je verzoeken tot toegang zal behandelen onder de nieuwe termijnen </a:t>
            </a:r>
            <a:r>
              <a:rPr lang="nl-BE" noProof="0" dirty="0" smtClean="0"/>
              <a:t>in de AVG.</a:t>
            </a:r>
          </a:p>
          <a:p>
            <a:endParaRPr lang="nl-BE" noProof="0" dirty="0" smtClean="0"/>
          </a:p>
          <a:p>
            <a:pPr marL="0" indent="0">
              <a:buNone/>
            </a:pPr>
            <a:r>
              <a:rPr lang="nl-BE" noProof="0" dirty="0" smtClean="0"/>
              <a:t>In de meeste gevallen zal </a:t>
            </a:r>
            <a:r>
              <a:rPr lang="nl-BE" noProof="0" dirty="0" smtClean="0">
                <a:solidFill>
                  <a:srgbClr val="FF0000"/>
                </a:solidFill>
              </a:rPr>
              <a:t>gratis</a:t>
            </a:r>
            <a:r>
              <a:rPr lang="nl-BE" noProof="0" dirty="0" smtClean="0"/>
              <a:t> en binnen de </a:t>
            </a:r>
            <a:r>
              <a:rPr lang="nl-BE" noProof="0" dirty="0" smtClean="0">
                <a:solidFill>
                  <a:srgbClr val="FF0000"/>
                </a:solidFill>
              </a:rPr>
              <a:t>30 dagen </a:t>
            </a:r>
            <a:r>
              <a:rPr lang="nl-BE" noProof="0" dirty="0" smtClean="0"/>
              <a:t>(i.t.t. de huidige termijn van 45 dagen) gevolg moeten worden gegeven aan het verzoek tot toegang.</a:t>
            </a:r>
          </a:p>
          <a:p>
            <a:pPr marL="0" indent="0">
              <a:buNone/>
            </a:pPr>
            <a:endParaRPr lang="nl-BE" dirty="0"/>
          </a:p>
          <a:p>
            <a:pPr marL="0" indent="0">
              <a:buNone/>
            </a:pPr>
            <a:r>
              <a:rPr lang="nl-BE" noProof="0" dirty="0" smtClean="0"/>
              <a:t>Manifest ongegronde of overmatige verzoeken kunnen worden aangerekend of worden geweigerd.</a:t>
            </a:r>
          </a:p>
          <a:p>
            <a:endParaRPr lang="nl-BE" noProof="0" dirty="0" smtClean="0"/>
          </a:p>
        </p:txBody>
      </p:sp>
      <p:sp>
        <p:nvSpPr>
          <p:cNvPr id="4" name="Date Placeholder 3"/>
          <p:cNvSpPr>
            <a:spLocks noGrp="1"/>
          </p:cNvSpPr>
          <p:nvPr>
            <p:ph type="dt" sz="half" idx="2"/>
          </p:nvPr>
        </p:nvSpPr>
        <p:spPr>
          <a:xfrm>
            <a:off x="457200" y="6448425"/>
            <a:ext cx="2133600" cy="365125"/>
          </a:xfrm>
        </p:spPr>
        <p:txBody>
          <a:bodyPr/>
          <a:lstStyle/>
          <a:p>
            <a:r>
              <a:rPr lang="fr-FR" smtClean="0"/>
              <a:t>20/03/2018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98</a:t>
            </a:fld>
            <a:endParaRPr lang="fr-BE" noProof="0"/>
          </a:p>
        </p:txBody>
      </p:sp>
    </p:spTree>
    <p:extLst>
      <p:ext uri="{BB962C8B-B14F-4D97-AF65-F5344CB8AC3E}">
        <p14:creationId xmlns:p14="http://schemas.microsoft.com/office/powerpoint/2010/main" val="6093434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8</a:t>
            </a:r>
            <a:r>
              <a:rPr lang="nl-BE" dirty="0" smtClean="0"/>
              <a:t>. Verzoek tot toegang</a:t>
            </a:r>
            <a:endParaRPr lang="fr-BE" dirty="0"/>
          </a:p>
        </p:txBody>
      </p:sp>
      <p:sp>
        <p:nvSpPr>
          <p:cNvPr id="3" name="Content Placeholder 2"/>
          <p:cNvSpPr>
            <a:spLocks noGrp="1"/>
          </p:cNvSpPr>
          <p:nvPr>
            <p:ph idx="1"/>
          </p:nvPr>
        </p:nvSpPr>
        <p:spPr/>
        <p:txBody>
          <a:bodyPr>
            <a:normAutofit lnSpcReduction="10000"/>
          </a:bodyPr>
          <a:lstStyle/>
          <a:p>
            <a:pPr marL="0" indent="0">
              <a:buNone/>
            </a:pPr>
            <a:r>
              <a:rPr lang="nl-BE" dirty="0">
                <a:solidFill>
                  <a:srgbClr val="FF0000"/>
                </a:solidFill>
              </a:rPr>
              <a:t>Je dient de betrokkene die om toegang verzoekt bepaalde bijkomstige informatie te verschaffen, zoals de </a:t>
            </a:r>
            <a:r>
              <a:rPr lang="nl-BE" dirty="0" smtClean="0">
                <a:solidFill>
                  <a:srgbClr val="FF0000"/>
                </a:solidFill>
              </a:rPr>
              <a:t>doeleinden waarvoor en de termijnen </a:t>
            </a:r>
            <a:r>
              <a:rPr lang="nl-BE" dirty="0">
                <a:solidFill>
                  <a:srgbClr val="FF0000"/>
                </a:solidFill>
              </a:rPr>
              <a:t>gedurende dewelke je informatie bijhoudt en het recht om onnauwkeurige gegevens te laten verbeteren. </a:t>
            </a:r>
            <a:r>
              <a:rPr lang="nl-BE" dirty="0"/>
              <a:t>Het moet logistiek mogelijk zijn om alle verzoeken binnen de voorziene tijdspanne te verwerken en de betrokkene van de noodzakelijke informatie te voorzien.</a:t>
            </a:r>
          </a:p>
          <a:p>
            <a:endParaRPr lang="nl-BE" dirty="0"/>
          </a:p>
          <a:p>
            <a:pPr marL="0" indent="0">
              <a:buNone/>
            </a:pPr>
            <a:r>
              <a:rPr lang="nl-BE" dirty="0"/>
              <a:t>Het kan kostenbesparend zijn een systeem te ontwikkelen dat de betrokkene in staat stelt de gegevens </a:t>
            </a:r>
            <a:r>
              <a:rPr lang="nl-BE" dirty="0">
                <a:solidFill>
                  <a:srgbClr val="FF0000"/>
                </a:solidFill>
              </a:rPr>
              <a:t>zelf online </a:t>
            </a:r>
            <a:r>
              <a:rPr lang="nl-BE" dirty="0"/>
              <a:t>te </a:t>
            </a:r>
            <a:r>
              <a:rPr lang="nl-BE" dirty="0">
                <a:solidFill>
                  <a:srgbClr val="FF0000"/>
                </a:solidFill>
              </a:rPr>
              <a:t>raadplegen</a:t>
            </a:r>
            <a:r>
              <a:rPr lang="nl-BE" dirty="0" smtClean="0"/>
              <a:t>.</a:t>
            </a:r>
          </a:p>
          <a:p>
            <a:pPr marL="0" indent="0">
              <a:buNone/>
            </a:pPr>
            <a:endParaRPr lang="nl-BE" dirty="0" smtClean="0"/>
          </a:p>
          <a:p>
            <a:pPr marL="0" indent="0">
              <a:buNone/>
            </a:pPr>
            <a:r>
              <a:rPr lang="nl-BE" dirty="0" smtClean="0"/>
              <a:t>Zorg voor een </a:t>
            </a:r>
            <a:r>
              <a:rPr lang="nl-BE" dirty="0" smtClean="0">
                <a:solidFill>
                  <a:srgbClr val="FF0000"/>
                </a:solidFill>
              </a:rPr>
              <a:t>degelijke authenticatie van de identiteit </a:t>
            </a:r>
            <a:r>
              <a:rPr lang="nl-BE" dirty="0" smtClean="0"/>
              <a:t>van degene die het verzoek tot toegang indient, zodat je geen persoonsgegevens verstrekt aan een derde.</a:t>
            </a:r>
            <a:endParaRPr lang="nl-BE" dirty="0"/>
          </a:p>
          <a:p>
            <a:pPr marL="0" indent="0">
              <a:buNone/>
            </a:pPr>
            <a:endParaRPr lang="fr-BE" dirty="0"/>
          </a:p>
        </p:txBody>
      </p:sp>
      <p:sp>
        <p:nvSpPr>
          <p:cNvPr id="4" name="Date Placeholder 3"/>
          <p:cNvSpPr>
            <a:spLocks noGrp="1"/>
          </p:cNvSpPr>
          <p:nvPr>
            <p:ph type="dt" sz="half" idx="2"/>
          </p:nvPr>
        </p:nvSpPr>
        <p:spPr/>
        <p:txBody>
          <a:bodyPr/>
          <a:lstStyle/>
          <a:p>
            <a:r>
              <a:rPr lang="fr-FR" smtClean="0"/>
              <a:t>20/03/2018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99</a:t>
            </a:fld>
            <a:endParaRPr lang="fr-BE" dirty="0"/>
          </a:p>
        </p:txBody>
      </p:sp>
    </p:spTree>
    <p:extLst>
      <p:ext uri="{BB962C8B-B14F-4D97-AF65-F5344CB8AC3E}">
        <p14:creationId xmlns:p14="http://schemas.microsoft.com/office/powerpoint/2010/main" val="1172188567"/>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exsof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rtup Cloud Migration.pptx" id="{4733443B-FC9C-447C-9B82-ED4DD3D402E3}" vid="{0C23E37B-2987-4931-996D-259CB88E76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7287</Words>
  <Application>Microsoft Office PowerPoint</Application>
  <PresentationFormat>On-screen Show (4:3)</PresentationFormat>
  <Paragraphs>1114</Paragraphs>
  <Slides>115</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115</vt:i4>
      </vt:variant>
    </vt:vector>
  </HeadingPairs>
  <TitlesOfParts>
    <vt:vector size="119" baseType="lpstr">
      <vt:lpstr>Arial</vt:lpstr>
      <vt:lpstr>Calibri</vt:lpstr>
      <vt:lpstr>1_Custom Design</vt:lpstr>
      <vt:lpstr>flexsoft</vt:lpstr>
      <vt:lpstr>Masterclass GDPR in de praktijk</vt:lpstr>
      <vt:lpstr>PowerPoint Presentation</vt:lpstr>
      <vt:lpstr>GDPR of AVG: waarover gaat het ?</vt:lpstr>
      <vt:lpstr>Plan van de uiteenzetting</vt:lpstr>
      <vt:lpstr>AVG of GDPR</vt:lpstr>
      <vt:lpstr>Overzicht AVG of GDPR</vt:lpstr>
      <vt:lpstr>Toepassingsgebied</vt:lpstr>
      <vt:lpstr>Verantwoordelijke, verwerker &amp; betrokkene</vt:lpstr>
      <vt:lpstr>Bevestiging aantal geldende beginselen </vt:lpstr>
      <vt:lpstr>Bevestiging aantal geldende beginselen</vt:lpstr>
      <vt:lpstr>Verwerkingsgronden</vt:lpstr>
      <vt:lpstr>Criteria voor beoordeling verenigbaarheid</vt:lpstr>
      <vt:lpstr>Toestemming </vt:lpstr>
      <vt:lpstr>Verwerking van gezondheidsgegevens</vt:lpstr>
      <vt:lpstr>Aantal nieuwigheden</vt:lpstr>
      <vt:lpstr>Geen “one-size-fits-all” benadering</vt:lpstr>
      <vt:lpstr>Risico-analyse als basis</vt:lpstr>
      <vt:lpstr>Verantwoordelijkheid</vt:lpstr>
      <vt:lpstr>Privacy by design</vt:lpstr>
      <vt:lpstr>Privacy by default</vt:lpstr>
      <vt:lpstr>Voorbeelden van maatregelen</vt:lpstr>
      <vt:lpstr>Register van verwerkingsactiviteiten</vt:lpstr>
      <vt:lpstr>Register van verwerkingsactiviteiten</vt:lpstr>
      <vt:lpstr>Kennisgeving veiligheidsincidenten</vt:lpstr>
      <vt:lpstr>Kennisgeving veiligheidsincidenten</vt:lpstr>
      <vt:lpstr>Gegevensbeschermingseffectbeoordeling</vt:lpstr>
      <vt:lpstr>Gegevensbeschermingseffectbeoordeling</vt:lpstr>
      <vt:lpstr>Gegevensbeschermingseffectbeoordeling</vt:lpstr>
      <vt:lpstr>Gegevensbeschermingseffectbeoordeling</vt:lpstr>
      <vt:lpstr>Gegevensbeschermingseffectbeoordeling</vt:lpstr>
      <vt:lpstr>Rechten van de betrokkene </vt:lpstr>
      <vt:lpstr>Recht op informatie</vt:lpstr>
      <vt:lpstr>Recht op overdraagbaarheid</vt:lpstr>
      <vt:lpstr>Functionaris gegevensbescherming</vt:lpstr>
      <vt:lpstr>Functionaris gegevensbescherming</vt:lpstr>
      <vt:lpstr>Functionaris gegevensbescherming</vt:lpstr>
      <vt:lpstr>Functionaris gegevensbescherming</vt:lpstr>
      <vt:lpstr>Functionaris gegevensbescherming</vt:lpstr>
      <vt:lpstr>Functionaris gegevensbescherming</vt:lpstr>
      <vt:lpstr>Aanpassing Belgische regelgeving</vt:lpstr>
      <vt:lpstr>Aanpassing Belgische regelgeving</vt:lpstr>
      <vt:lpstr>Aanpassing Belgische regelgeving</vt:lpstr>
      <vt:lpstr>Besluit</vt:lpstr>
      <vt:lpstr>Intermezzo: gebruik van cloud</vt:lpstr>
      <vt:lpstr>Intermezzo: cloud – wat ?</vt:lpstr>
      <vt:lpstr>Intermezzo: cloud – kenmerken</vt:lpstr>
      <vt:lpstr>Intermezzo: cloud – service modellen</vt:lpstr>
      <vt:lpstr>Intermezzo: cloud – virtualisatie</vt:lpstr>
      <vt:lpstr> Intermezzo: cloud – deployment modellen</vt:lpstr>
      <vt:lpstr>Intermezzo: cloud – voordelen</vt:lpstr>
      <vt:lpstr>Intermezzo: cloud – samenvattend</vt:lpstr>
      <vt:lpstr>Intermezzo: cloud – gegevensbescherming</vt:lpstr>
      <vt:lpstr>Intermezzo: cloud – evaluatiemodel</vt:lpstr>
      <vt:lpstr>Intermezzo: cloud – samenvattend</vt:lpstr>
      <vt:lpstr>PowerPoint Presentation</vt:lpstr>
      <vt:lpstr>GDPR voor tandartsen</vt:lpstr>
      <vt:lpstr>Plan van de uiteenzetting</vt:lpstr>
      <vt:lpstr>Voorstel van actieplan</vt:lpstr>
      <vt:lpstr>PowerPoint Presentation</vt:lpstr>
      <vt:lpstr>Roadmap &amp; templates</vt:lpstr>
      <vt:lpstr>1. Bewustmaking</vt:lpstr>
      <vt:lpstr>2. Register van verwerkingsactiviteiten</vt:lpstr>
      <vt:lpstr>3. Wettelijke grondslag voor verwerking</vt:lpstr>
      <vt:lpstr>PowerPoint Presentation</vt:lpstr>
      <vt:lpstr>Concreet</vt:lpstr>
      <vt:lpstr>Concreet</vt:lpstr>
      <vt:lpstr>Concreet</vt:lpstr>
      <vt:lpstr>Template: lijst met risico’s gebaseerd op AVG</vt:lpstr>
      <vt:lpstr>Template: beoordelen van risico’s</vt:lpstr>
      <vt:lpstr>Template: tussentijds resultaat</vt:lpstr>
      <vt:lpstr>Template: tussentijds resultaat</vt:lpstr>
      <vt:lpstr>Template: inbrengen van maatregelen</vt:lpstr>
      <vt:lpstr>Template: eindresultaat</vt:lpstr>
      <vt:lpstr>Template: eindresultaat</vt:lpstr>
      <vt:lpstr>Concreet</vt:lpstr>
      <vt:lpstr>Doelstellingen eHealth-platform</vt:lpstr>
      <vt:lpstr>eHealth-platform: 10 opdrachten</vt:lpstr>
      <vt:lpstr>eHealth-platform: 10 opdrachten</vt:lpstr>
      <vt:lpstr>eHealth-platform: 10 opdrachten</vt:lpstr>
      <vt:lpstr>eHealth-platform: basisarchitectuur</vt:lpstr>
      <vt:lpstr>eHealth-platform: 10 basisdiensten</vt:lpstr>
      <vt:lpstr>Geïntegreerd gebruikers- en toegangsbeheer</vt:lpstr>
      <vt:lpstr>Systeem voor end-to-end vercijfering</vt:lpstr>
      <vt:lpstr>Vercijfering gekende bestemmeling</vt:lpstr>
      <vt:lpstr>Vercijfering gekende bestemmeling</vt:lpstr>
      <vt:lpstr>Vercijfering niet-gekende bestemmeling</vt:lpstr>
      <vt:lpstr>Timestamping</vt:lpstr>
      <vt:lpstr>4. Toestemming van betrokkene</vt:lpstr>
      <vt:lpstr>4. Toestemming van betrokkene</vt:lpstr>
      <vt:lpstr>Concreet</vt:lpstr>
      <vt:lpstr>5. Toestemming namens kinderen</vt:lpstr>
      <vt:lpstr>6. Transparantie tov de betrokkene</vt:lpstr>
      <vt:lpstr>7. Rechten van de betrokkene</vt:lpstr>
      <vt:lpstr>7. Rechten van de betrokkene</vt:lpstr>
      <vt:lpstr>Concreet: recht op informatie</vt:lpstr>
      <vt:lpstr>Concreet: recht op informatie</vt:lpstr>
      <vt:lpstr>Concreet: geautomatiseerde besluitvorming</vt:lpstr>
      <vt:lpstr>8. Verzoek tot toegang</vt:lpstr>
      <vt:lpstr>8. Verzoek tot toegang</vt:lpstr>
      <vt:lpstr>9. Privacy by design &amp; PIA</vt:lpstr>
      <vt:lpstr>9. Privacy by design &amp; PIA</vt:lpstr>
      <vt:lpstr>10. Melding van ‘data breaches’</vt:lpstr>
      <vt:lpstr>10. Melding van ‘data breaches’</vt:lpstr>
      <vt:lpstr>Concreet</vt:lpstr>
      <vt:lpstr>11. Functionaris gegevensbescherming</vt:lpstr>
      <vt:lpstr>Concreet</vt:lpstr>
      <vt:lpstr>12. Contracten met verwerkers</vt:lpstr>
      <vt:lpstr>Concreet</vt:lpstr>
      <vt:lpstr>13. Internationale aspecten</vt:lpstr>
      <vt:lpstr>13. Internationale aspecten</vt:lpstr>
      <vt:lpstr>Concreet voor tandartsen</vt:lpstr>
      <vt:lpstr>Overblijvende gestelde vragen</vt:lpstr>
      <vt:lpstr>Overblijvende gestelde vragen</vt:lpstr>
      <vt:lpstr>Besluit</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206</cp:revision>
  <dcterms:created xsi:type="dcterms:W3CDTF">2017-09-11T11:22:14Z</dcterms:created>
  <dcterms:modified xsi:type="dcterms:W3CDTF">2018-03-20T15:44:27Z</dcterms:modified>
</cp:coreProperties>
</file>