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6" r:id="rId2"/>
  </p:sldMasterIdLst>
  <p:notesMasterIdLst>
    <p:notesMasterId r:id="rId35"/>
  </p:notesMasterIdLst>
  <p:handoutMasterIdLst>
    <p:handoutMasterId r:id="rId36"/>
  </p:handoutMasterIdLst>
  <p:sldIdLst>
    <p:sldId id="578" r:id="rId3"/>
    <p:sldId id="580" r:id="rId4"/>
    <p:sldId id="587" r:id="rId5"/>
    <p:sldId id="589" r:id="rId6"/>
    <p:sldId id="590" r:id="rId7"/>
    <p:sldId id="576" r:id="rId8"/>
    <p:sldId id="583" r:id="rId9"/>
    <p:sldId id="581" r:id="rId10"/>
    <p:sldId id="588" r:id="rId11"/>
    <p:sldId id="595" r:id="rId12"/>
    <p:sldId id="593" r:id="rId13"/>
    <p:sldId id="585" r:id="rId14"/>
    <p:sldId id="586" r:id="rId15"/>
    <p:sldId id="597" r:id="rId16"/>
    <p:sldId id="594" r:id="rId17"/>
    <p:sldId id="599" r:id="rId18"/>
    <p:sldId id="604" r:id="rId19"/>
    <p:sldId id="614" r:id="rId20"/>
    <p:sldId id="606" r:id="rId21"/>
    <p:sldId id="607" r:id="rId22"/>
    <p:sldId id="608" r:id="rId23"/>
    <p:sldId id="609" r:id="rId24"/>
    <p:sldId id="610" r:id="rId25"/>
    <p:sldId id="611" r:id="rId26"/>
    <p:sldId id="612" r:id="rId27"/>
    <p:sldId id="613" r:id="rId28"/>
    <p:sldId id="605" r:id="rId29"/>
    <p:sldId id="600" r:id="rId30"/>
    <p:sldId id="601" r:id="rId31"/>
    <p:sldId id="602" r:id="rId32"/>
    <p:sldId id="603" r:id="rId33"/>
    <p:sldId id="598" r:id="rId3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8"/>
    <a:srgbClr val="5CB94D"/>
    <a:srgbClr val="4FB768"/>
    <a:srgbClr val="66CCFF"/>
    <a:srgbClr val="99FF66"/>
    <a:srgbClr val="FFCCCC"/>
    <a:srgbClr val="FFFFFF"/>
    <a:srgbClr val="5591C3"/>
    <a:srgbClr val="69755D"/>
    <a:srgbClr val="6C7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01\AppData\Local\Temp\notesFFF692\MultiYear-2016-A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1"/>
          <c:order val="1"/>
          <c:tx>
            <c:strRef>
              <c:f>Sheet1!$A$3</c:f>
              <c:strCache>
                <c:ptCount val="1"/>
                <c:pt idx="0">
                  <c:v>Aantal berichten</c:v>
                </c:pt>
              </c:strCache>
            </c:strRef>
          </c:tx>
          <c:marker>
            <c:symbol val="none"/>
          </c:marker>
          <c:cat>
            <c:numRef>
              <c:f>Sheet1!$B$1:$K$1</c:f>
              <c:numCache>
                <c:formatCode>General</c:formatCode>
                <c:ptCount val="10"/>
                <c:pt idx="0">
                  <c:v>2015</c:v>
                </c:pt>
                <c:pt idx="1">
                  <c:v>2014</c:v>
                </c:pt>
                <c:pt idx="2">
                  <c:v>2013</c:v>
                </c:pt>
                <c:pt idx="3">
                  <c:v>2012</c:v>
                </c:pt>
                <c:pt idx="4">
                  <c:v>2011</c:v>
                </c:pt>
                <c:pt idx="5">
                  <c:v>2010</c:v>
                </c:pt>
                <c:pt idx="6">
                  <c:v>2009</c:v>
                </c:pt>
                <c:pt idx="7">
                  <c:v>2008</c:v>
                </c:pt>
                <c:pt idx="8">
                  <c:v>2007</c:v>
                </c:pt>
                <c:pt idx="9">
                  <c:v>2006</c:v>
                </c:pt>
              </c:numCache>
            </c:numRef>
          </c:cat>
          <c:val>
            <c:numRef>
              <c:f>Sheet1!$B$3:$K$3</c:f>
              <c:numCache>
                <c:formatCode>General</c:formatCode>
                <c:ptCount val="10"/>
                <c:pt idx="0">
                  <c:v>1066221001.1400001</c:v>
                </c:pt>
                <c:pt idx="1">
                  <c:v>1005868869</c:v>
                </c:pt>
                <c:pt idx="2">
                  <c:v>945512286</c:v>
                </c:pt>
                <c:pt idx="3">
                  <c:v>784054996</c:v>
                </c:pt>
                <c:pt idx="4">
                  <c:v>722551944</c:v>
                </c:pt>
                <c:pt idx="5">
                  <c:v>699344915</c:v>
                </c:pt>
                <c:pt idx="6">
                  <c:v>806288690</c:v>
                </c:pt>
                <c:pt idx="7">
                  <c:v>685817242</c:v>
                </c:pt>
                <c:pt idx="8">
                  <c:v>656078395</c:v>
                </c:pt>
                <c:pt idx="9">
                  <c:v>511556218</c:v>
                </c:pt>
              </c:numCache>
            </c:numRef>
          </c:val>
          <c:smooth val="0"/>
          <c:extLst>
            <c:ext xmlns:c16="http://schemas.microsoft.com/office/drawing/2014/chart" uri="{C3380CC4-5D6E-409C-BE32-E72D297353CC}">
              <c16:uniqueId val="{00000000-DA45-42A2-B84A-F48064E58616}"/>
            </c:ext>
          </c:extLst>
        </c:ser>
        <c:dLbls>
          <c:showLegendKey val="0"/>
          <c:showVal val="0"/>
          <c:showCatName val="0"/>
          <c:showSerName val="0"/>
          <c:showPercent val="0"/>
          <c:showBubbleSize val="0"/>
        </c:dLbls>
        <c:marker val="1"/>
        <c:smooth val="0"/>
        <c:axId val="121854976"/>
        <c:axId val="121856768"/>
      </c:lineChart>
      <c:lineChart>
        <c:grouping val="standard"/>
        <c:varyColors val="0"/>
        <c:ser>
          <c:idx val="0"/>
          <c:order val="0"/>
          <c:tx>
            <c:strRef>
              <c:f>Sheet1!$A$2</c:f>
              <c:strCache>
                <c:ptCount val="1"/>
                <c:pt idx="0">
                  <c:v>ICT budget in €</c:v>
                </c:pt>
              </c:strCache>
            </c:strRef>
          </c:tx>
          <c:marker>
            <c:symbol val="none"/>
          </c:marker>
          <c:cat>
            <c:numRef>
              <c:f>Sheet1!$B$1:$K$1</c:f>
              <c:numCache>
                <c:formatCode>General</c:formatCode>
                <c:ptCount val="10"/>
                <c:pt idx="0">
                  <c:v>2015</c:v>
                </c:pt>
                <c:pt idx="1">
                  <c:v>2014</c:v>
                </c:pt>
                <c:pt idx="2">
                  <c:v>2013</c:v>
                </c:pt>
                <c:pt idx="3">
                  <c:v>2012</c:v>
                </c:pt>
                <c:pt idx="4">
                  <c:v>2011</c:v>
                </c:pt>
                <c:pt idx="5">
                  <c:v>2010</c:v>
                </c:pt>
                <c:pt idx="6">
                  <c:v>2009</c:v>
                </c:pt>
                <c:pt idx="7">
                  <c:v>2008</c:v>
                </c:pt>
                <c:pt idx="8">
                  <c:v>2007</c:v>
                </c:pt>
                <c:pt idx="9">
                  <c:v>2006</c:v>
                </c:pt>
              </c:numCache>
            </c:numRef>
          </c:cat>
          <c:val>
            <c:numRef>
              <c:f>Sheet1!$B$2:$K$2</c:f>
              <c:numCache>
                <c:formatCode>"€"\ #,##0</c:formatCode>
                <c:ptCount val="10"/>
                <c:pt idx="0">
                  <c:v>835892</c:v>
                </c:pt>
                <c:pt idx="1">
                  <c:v>1031671</c:v>
                </c:pt>
                <c:pt idx="2">
                  <c:v>1412850.41</c:v>
                </c:pt>
                <c:pt idx="3">
                  <c:v>1604952</c:v>
                </c:pt>
                <c:pt idx="4">
                  <c:v>1861930</c:v>
                </c:pt>
                <c:pt idx="5">
                  <c:v>3146838.16</c:v>
                </c:pt>
                <c:pt idx="6">
                  <c:v>3047050.7</c:v>
                </c:pt>
                <c:pt idx="7">
                  <c:v>3264786.88</c:v>
                </c:pt>
                <c:pt idx="8">
                  <c:v>2419883.0724999998</c:v>
                </c:pt>
                <c:pt idx="9">
                  <c:v>2072401.7</c:v>
                </c:pt>
              </c:numCache>
            </c:numRef>
          </c:val>
          <c:smooth val="0"/>
          <c:extLst>
            <c:ext xmlns:c16="http://schemas.microsoft.com/office/drawing/2014/chart" uri="{C3380CC4-5D6E-409C-BE32-E72D297353CC}">
              <c16:uniqueId val="{00000001-DA45-42A2-B84A-F48064E58616}"/>
            </c:ext>
          </c:extLst>
        </c:ser>
        <c:dLbls>
          <c:showLegendKey val="0"/>
          <c:showVal val="0"/>
          <c:showCatName val="0"/>
          <c:showSerName val="0"/>
          <c:showPercent val="0"/>
          <c:showBubbleSize val="0"/>
        </c:dLbls>
        <c:marker val="1"/>
        <c:smooth val="0"/>
        <c:axId val="121860096"/>
        <c:axId val="121858304"/>
      </c:lineChart>
      <c:dateAx>
        <c:axId val="121854976"/>
        <c:scaling>
          <c:orientation val="minMax"/>
        </c:scaling>
        <c:delete val="0"/>
        <c:axPos val="b"/>
        <c:numFmt formatCode="General" sourceLinked="1"/>
        <c:majorTickMark val="out"/>
        <c:minorTickMark val="none"/>
        <c:tickLblPos val="nextTo"/>
        <c:crossAx val="121856768"/>
        <c:crosses val="autoZero"/>
        <c:auto val="0"/>
        <c:lblOffset val="100"/>
        <c:baseTimeUnit val="days"/>
      </c:dateAx>
      <c:valAx>
        <c:axId val="121856768"/>
        <c:scaling>
          <c:orientation val="minMax"/>
        </c:scaling>
        <c:delete val="0"/>
        <c:axPos val="l"/>
        <c:majorGridlines/>
        <c:numFmt formatCode="#,##0" sourceLinked="0"/>
        <c:majorTickMark val="none"/>
        <c:minorTickMark val="none"/>
        <c:tickLblPos val="nextTo"/>
        <c:crossAx val="121854976"/>
        <c:crosses val="autoZero"/>
        <c:crossBetween val="between"/>
      </c:valAx>
      <c:valAx>
        <c:axId val="121858304"/>
        <c:scaling>
          <c:orientation val="minMax"/>
        </c:scaling>
        <c:delete val="0"/>
        <c:axPos val="r"/>
        <c:numFmt formatCode="&quot;€&quot;\ #,##0" sourceLinked="1"/>
        <c:majorTickMark val="out"/>
        <c:minorTickMark val="none"/>
        <c:tickLblPos val="nextTo"/>
        <c:crossAx val="121860096"/>
        <c:crosses val="max"/>
        <c:crossBetween val="between"/>
      </c:valAx>
      <c:catAx>
        <c:axId val="121860096"/>
        <c:scaling>
          <c:orientation val="minMax"/>
        </c:scaling>
        <c:delete val="1"/>
        <c:axPos val="b"/>
        <c:numFmt formatCode="General" sourceLinked="1"/>
        <c:majorTickMark val="out"/>
        <c:minorTickMark val="none"/>
        <c:tickLblPos val="nextTo"/>
        <c:crossAx val="121858304"/>
        <c:crosses val="autoZero"/>
        <c:auto val="1"/>
        <c:lblAlgn val="ctr"/>
        <c:lblOffset val="100"/>
        <c:noMultiLvlLbl val="0"/>
      </c:cat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A6713-75ED-41A7-9588-6C86540F4A95}" type="doc">
      <dgm:prSet loTypeId="urn:microsoft.com/office/officeart/2005/8/layout/chevron1" loCatId="process" qsTypeId="urn:microsoft.com/office/officeart/2005/8/quickstyle/simple1" qsCatId="simple" csTypeId="urn:microsoft.com/office/officeart/2005/8/colors/accent1_2" csCatId="accent1" phldr="1"/>
      <dgm:spPr/>
    </dgm:pt>
    <dgm:pt modelId="{B7AE287D-E4CC-4650-8E9F-08672D1EBF67}">
      <dgm:prSet phldrT="[Text]"/>
      <dgm:spPr/>
      <dgm:t>
        <a:bodyPr/>
        <a:lstStyle/>
        <a:p>
          <a:r>
            <a:rPr lang="nl-BE" dirty="0" smtClean="0"/>
            <a:t>on </a:t>
          </a:r>
          <a:r>
            <a:rPr lang="nl-BE" dirty="0" err="1" smtClean="0"/>
            <a:t>demand</a:t>
          </a:r>
          <a:endParaRPr lang="fr-BE" dirty="0"/>
        </a:p>
      </dgm:t>
    </dgm:pt>
    <dgm:pt modelId="{0810CC93-0F85-4A9F-A5B0-99C643E3D085}" type="parTrans" cxnId="{515CA37E-D380-4E99-AB53-7B21418EF320}">
      <dgm:prSet/>
      <dgm:spPr/>
      <dgm:t>
        <a:bodyPr/>
        <a:lstStyle/>
        <a:p>
          <a:endParaRPr lang="fr-BE"/>
        </a:p>
      </dgm:t>
    </dgm:pt>
    <dgm:pt modelId="{5C7E2C40-E5E8-49D3-BD5F-E64DD7AC00DF}" type="sibTrans" cxnId="{515CA37E-D380-4E99-AB53-7B21418EF320}">
      <dgm:prSet/>
      <dgm:spPr/>
      <dgm:t>
        <a:bodyPr/>
        <a:lstStyle/>
        <a:p>
          <a:endParaRPr lang="fr-BE"/>
        </a:p>
      </dgm:t>
    </dgm:pt>
    <dgm:pt modelId="{728E3D54-BE41-4FCD-8D49-02C518A6DEE4}">
      <dgm:prSet phldrT="[Text]"/>
      <dgm:spPr/>
      <dgm:t>
        <a:bodyPr/>
        <a:lstStyle/>
        <a:p>
          <a:r>
            <a:rPr lang="nl-BE" dirty="0" err="1" smtClean="0"/>
            <a:t>rapid</a:t>
          </a:r>
          <a:r>
            <a:rPr lang="nl-BE" dirty="0" smtClean="0"/>
            <a:t> </a:t>
          </a:r>
          <a:r>
            <a:rPr lang="nl-BE" dirty="0" err="1" smtClean="0"/>
            <a:t>elasticity</a:t>
          </a:r>
          <a:endParaRPr lang="fr-BE" dirty="0"/>
        </a:p>
      </dgm:t>
    </dgm:pt>
    <dgm:pt modelId="{E8041A43-59BC-4EE9-BFAF-E6DA973A41C4}" type="parTrans" cxnId="{AD7CE995-DD67-4BDE-93C3-7C55EEF23DD3}">
      <dgm:prSet/>
      <dgm:spPr/>
      <dgm:t>
        <a:bodyPr/>
        <a:lstStyle/>
        <a:p>
          <a:endParaRPr lang="fr-BE"/>
        </a:p>
      </dgm:t>
    </dgm:pt>
    <dgm:pt modelId="{7000F7E9-44F9-4B2A-9499-A3264B5C69E7}" type="sibTrans" cxnId="{AD7CE995-DD67-4BDE-93C3-7C55EEF23DD3}">
      <dgm:prSet/>
      <dgm:spPr/>
      <dgm:t>
        <a:bodyPr/>
        <a:lstStyle/>
        <a:p>
          <a:endParaRPr lang="fr-BE"/>
        </a:p>
      </dgm:t>
    </dgm:pt>
    <dgm:pt modelId="{04CD4F21-D38E-48DE-853B-E1277BE85472}">
      <dgm:prSet phldrT="[Text]"/>
      <dgm:spPr/>
      <dgm:t>
        <a:bodyPr/>
        <a:lstStyle/>
        <a:p>
          <a:r>
            <a:rPr lang="nl-BE" dirty="0" smtClean="0"/>
            <a:t>resource pooling</a:t>
          </a:r>
          <a:endParaRPr lang="fr-BE" dirty="0"/>
        </a:p>
      </dgm:t>
    </dgm:pt>
    <dgm:pt modelId="{ADA723F5-B65E-453B-B492-BC5F85A29224}" type="parTrans" cxnId="{08B31C74-6451-4B2E-BC0C-B7416BFB6C94}">
      <dgm:prSet/>
      <dgm:spPr/>
      <dgm:t>
        <a:bodyPr/>
        <a:lstStyle/>
        <a:p>
          <a:endParaRPr lang="fr-BE"/>
        </a:p>
      </dgm:t>
    </dgm:pt>
    <dgm:pt modelId="{ADFD8101-60C4-4D30-AF25-B4E069AEF5B5}" type="sibTrans" cxnId="{08B31C74-6451-4B2E-BC0C-B7416BFB6C94}">
      <dgm:prSet/>
      <dgm:spPr/>
      <dgm:t>
        <a:bodyPr/>
        <a:lstStyle/>
        <a:p>
          <a:endParaRPr lang="fr-BE"/>
        </a:p>
      </dgm:t>
    </dgm:pt>
    <dgm:pt modelId="{30FAE59A-9838-40BE-BA9C-DA9AF45C1396}">
      <dgm:prSet phldrT="[Text]"/>
      <dgm:spPr/>
      <dgm:t>
        <a:bodyPr/>
        <a:lstStyle/>
        <a:p>
          <a:r>
            <a:rPr lang="nl-BE" dirty="0" err="1" smtClean="0"/>
            <a:t>measured</a:t>
          </a:r>
          <a:r>
            <a:rPr lang="nl-BE" dirty="0" smtClean="0"/>
            <a:t> service</a:t>
          </a:r>
          <a:endParaRPr lang="fr-BE" dirty="0"/>
        </a:p>
      </dgm:t>
    </dgm:pt>
    <dgm:pt modelId="{B37AD5EA-AF5C-4B03-B68D-62679B43CEB3}" type="parTrans" cxnId="{C84AE5FA-C3D7-4CA1-BF62-E147BB4607C4}">
      <dgm:prSet/>
      <dgm:spPr/>
      <dgm:t>
        <a:bodyPr/>
        <a:lstStyle/>
        <a:p>
          <a:endParaRPr lang="fr-BE"/>
        </a:p>
      </dgm:t>
    </dgm:pt>
    <dgm:pt modelId="{92CDC611-94CC-4E37-AEFB-06141066C336}" type="sibTrans" cxnId="{C84AE5FA-C3D7-4CA1-BF62-E147BB4607C4}">
      <dgm:prSet/>
      <dgm:spPr/>
      <dgm:t>
        <a:bodyPr/>
        <a:lstStyle/>
        <a:p>
          <a:endParaRPr lang="fr-BE"/>
        </a:p>
      </dgm:t>
    </dgm:pt>
    <dgm:pt modelId="{6E9678F6-3D40-4231-BE7E-156F646A4312}">
      <dgm:prSet phldrT="[Text]"/>
      <dgm:spPr/>
      <dgm:t>
        <a:bodyPr/>
        <a:lstStyle/>
        <a:p>
          <a:r>
            <a:rPr lang="nl-BE" dirty="0" err="1" smtClean="0"/>
            <a:t>broad</a:t>
          </a:r>
          <a:r>
            <a:rPr lang="nl-BE" dirty="0" smtClean="0"/>
            <a:t> </a:t>
          </a:r>
          <a:r>
            <a:rPr lang="nl-BE" dirty="0" err="1" smtClean="0"/>
            <a:t>network</a:t>
          </a:r>
          <a:r>
            <a:rPr lang="nl-BE" dirty="0" smtClean="0"/>
            <a:t> access</a:t>
          </a:r>
          <a:endParaRPr lang="fr-BE" dirty="0"/>
        </a:p>
      </dgm:t>
    </dgm:pt>
    <dgm:pt modelId="{E710990D-F757-41F3-A0C1-C0ECED9E351B}" type="parTrans" cxnId="{977A46F5-DFE2-4916-AEAE-CABE3D5972EB}">
      <dgm:prSet/>
      <dgm:spPr/>
      <dgm:t>
        <a:bodyPr/>
        <a:lstStyle/>
        <a:p>
          <a:endParaRPr lang="fr-BE"/>
        </a:p>
      </dgm:t>
    </dgm:pt>
    <dgm:pt modelId="{AE37EA8A-601F-475A-A9E6-592F9E8347AC}" type="sibTrans" cxnId="{977A46F5-DFE2-4916-AEAE-CABE3D5972EB}">
      <dgm:prSet/>
      <dgm:spPr/>
      <dgm:t>
        <a:bodyPr/>
        <a:lstStyle/>
        <a:p>
          <a:endParaRPr lang="fr-BE"/>
        </a:p>
      </dgm:t>
    </dgm:pt>
    <dgm:pt modelId="{BC7B58B9-3EF4-4F05-B111-986DDAAD2A83}" type="pres">
      <dgm:prSet presAssocID="{673A6713-75ED-41A7-9588-6C86540F4A95}" presName="Name0" presStyleCnt="0">
        <dgm:presLayoutVars>
          <dgm:dir/>
          <dgm:animLvl val="lvl"/>
          <dgm:resizeHandles val="exact"/>
        </dgm:presLayoutVars>
      </dgm:prSet>
      <dgm:spPr/>
    </dgm:pt>
    <dgm:pt modelId="{13CDC74C-CF9D-4ACD-9454-172AD54A4796}" type="pres">
      <dgm:prSet presAssocID="{B7AE287D-E4CC-4650-8E9F-08672D1EBF67}" presName="parTxOnly" presStyleLbl="node1" presStyleIdx="0" presStyleCnt="5" custLinFactNeighborX="-5999">
        <dgm:presLayoutVars>
          <dgm:chMax val="0"/>
          <dgm:chPref val="0"/>
          <dgm:bulletEnabled val="1"/>
        </dgm:presLayoutVars>
      </dgm:prSet>
      <dgm:spPr/>
      <dgm:t>
        <a:bodyPr/>
        <a:lstStyle/>
        <a:p>
          <a:endParaRPr lang="fr-BE"/>
        </a:p>
      </dgm:t>
    </dgm:pt>
    <dgm:pt modelId="{607C4289-AF73-4D11-B9C7-A3D0AD90F741}" type="pres">
      <dgm:prSet presAssocID="{5C7E2C40-E5E8-49D3-BD5F-E64DD7AC00DF}" presName="parTxOnlySpace" presStyleCnt="0"/>
      <dgm:spPr/>
    </dgm:pt>
    <dgm:pt modelId="{8F14A581-E91E-4930-86BD-1A7F38C53935}" type="pres">
      <dgm:prSet presAssocID="{728E3D54-BE41-4FCD-8D49-02C518A6DEE4}" presName="parTxOnly" presStyleLbl="node1" presStyleIdx="1" presStyleCnt="5">
        <dgm:presLayoutVars>
          <dgm:chMax val="0"/>
          <dgm:chPref val="0"/>
          <dgm:bulletEnabled val="1"/>
        </dgm:presLayoutVars>
      </dgm:prSet>
      <dgm:spPr/>
      <dgm:t>
        <a:bodyPr/>
        <a:lstStyle/>
        <a:p>
          <a:endParaRPr lang="fr-BE"/>
        </a:p>
      </dgm:t>
    </dgm:pt>
    <dgm:pt modelId="{27BD1018-4176-4C58-B7DF-9BD4CBB1D4DC}" type="pres">
      <dgm:prSet presAssocID="{7000F7E9-44F9-4B2A-9499-A3264B5C69E7}" presName="parTxOnlySpace" presStyleCnt="0"/>
      <dgm:spPr/>
    </dgm:pt>
    <dgm:pt modelId="{05C9CC65-4272-49AB-AB84-CB587ABADEA6}" type="pres">
      <dgm:prSet presAssocID="{04CD4F21-D38E-48DE-853B-E1277BE85472}" presName="parTxOnly" presStyleLbl="node1" presStyleIdx="2" presStyleCnt="5">
        <dgm:presLayoutVars>
          <dgm:chMax val="0"/>
          <dgm:chPref val="0"/>
          <dgm:bulletEnabled val="1"/>
        </dgm:presLayoutVars>
      </dgm:prSet>
      <dgm:spPr/>
      <dgm:t>
        <a:bodyPr/>
        <a:lstStyle/>
        <a:p>
          <a:endParaRPr lang="fr-BE"/>
        </a:p>
      </dgm:t>
    </dgm:pt>
    <dgm:pt modelId="{C1CC6BD3-62A0-43AD-822F-18B198AE1B1D}" type="pres">
      <dgm:prSet presAssocID="{ADFD8101-60C4-4D30-AF25-B4E069AEF5B5}" presName="parTxOnlySpace" presStyleCnt="0"/>
      <dgm:spPr/>
    </dgm:pt>
    <dgm:pt modelId="{C4B47519-7828-4F00-B9CA-4DA61D5863FE}" type="pres">
      <dgm:prSet presAssocID="{30FAE59A-9838-40BE-BA9C-DA9AF45C1396}" presName="parTxOnly" presStyleLbl="node1" presStyleIdx="3" presStyleCnt="5">
        <dgm:presLayoutVars>
          <dgm:chMax val="0"/>
          <dgm:chPref val="0"/>
          <dgm:bulletEnabled val="1"/>
        </dgm:presLayoutVars>
      </dgm:prSet>
      <dgm:spPr/>
      <dgm:t>
        <a:bodyPr/>
        <a:lstStyle/>
        <a:p>
          <a:endParaRPr lang="fr-BE"/>
        </a:p>
      </dgm:t>
    </dgm:pt>
    <dgm:pt modelId="{8E725ED2-0EB5-41C4-BD61-ACD201BAC8AB}" type="pres">
      <dgm:prSet presAssocID="{92CDC611-94CC-4E37-AEFB-06141066C336}" presName="parTxOnlySpace" presStyleCnt="0"/>
      <dgm:spPr/>
    </dgm:pt>
    <dgm:pt modelId="{22E62531-1C30-4C60-8B02-92E7DC64BF3C}" type="pres">
      <dgm:prSet presAssocID="{6E9678F6-3D40-4231-BE7E-156F646A4312}" presName="parTxOnly" presStyleLbl="node1" presStyleIdx="4" presStyleCnt="5">
        <dgm:presLayoutVars>
          <dgm:chMax val="0"/>
          <dgm:chPref val="0"/>
          <dgm:bulletEnabled val="1"/>
        </dgm:presLayoutVars>
      </dgm:prSet>
      <dgm:spPr/>
      <dgm:t>
        <a:bodyPr/>
        <a:lstStyle/>
        <a:p>
          <a:endParaRPr lang="fr-BE"/>
        </a:p>
      </dgm:t>
    </dgm:pt>
  </dgm:ptLst>
  <dgm:cxnLst>
    <dgm:cxn modelId="{703188C8-52C9-4205-9F8F-28A81E4C8F69}" type="presOf" srcId="{04CD4F21-D38E-48DE-853B-E1277BE85472}" destId="{05C9CC65-4272-49AB-AB84-CB587ABADEA6}" srcOrd="0" destOrd="0" presId="urn:microsoft.com/office/officeart/2005/8/layout/chevron1"/>
    <dgm:cxn modelId="{B9A6D6DB-4501-4C1B-9B14-220C597F241D}" type="presOf" srcId="{673A6713-75ED-41A7-9588-6C86540F4A95}" destId="{BC7B58B9-3EF4-4F05-B111-986DDAAD2A83}" srcOrd="0" destOrd="0" presId="urn:microsoft.com/office/officeart/2005/8/layout/chevron1"/>
    <dgm:cxn modelId="{23F547E0-A9EE-41B0-94D1-15459F2C5AC3}" type="presOf" srcId="{728E3D54-BE41-4FCD-8D49-02C518A6DEE4}" destId="{8F14A581-E91E-4930-86BD-1A7F38C53935}" srcOrd="0" destOrd="0" presId="urn:microsoft.com/office/officeart/2005/8/layout/chevron1"/>
    <dgm:cxn modelId="{7090C608-465D-474A-A62E-A53772B9F625}" type="presOf" srcId="{B7AE287D-E4CC-4650-8E9F-08672D1EBF67}" destId="{13CDC74C-CF9D-4ACD-9454-172AD54A4796}" srcOrd="0" destOrd="0" presId="urn:microsoft.com/office/officeart/2005/8/layout/chevron1"/>
    <dgm:cxn modelId="{08B31C74-6451-4B2E-BC0C-B7416BFB6C94}" srcId="{673A6713-75ED-41A7-9588-6C86540F4A95}" destId="{04CD4F21-D38E-48DE-853B-E1277BE85472}" srcOrd="2" destOrd="0" parTransId="{ADA723F5-B65E-453B-B492-BC5F85A29224}" sibTransId="{ADFD8101-60C4-4D30-AF25-B4E069AEF5B5}"/>
    <dgm:cxn modelId="{977A46F5-DFE2-4916-AEAE-CABE3D5972EB}" srcId="{673A6713-75ED-41A7-9588-6C86540F4A95}" destId="{6E9678F6-3D40-4231-BE7E-156F646A4312}" srcOrd="4" destOrd="0" parTransId="{E710990D-F757-41F3-A0C1-C0ECED9E351B}" sibTransId="{AE37EA8A-601F-475A-A9E6-592F9E8347AC}"/>
    <dgm:cxn modelId="{8E1609ED-AD6C-48E5-A0CD-8ECE3568E545}" type="presOf" srcId="{6E9678F6-3D40-4231-BE7E-156F646A4312}" destId="{22E62531-1C30-4C60-8B02-92E7DC64BF3C}" srcOrd="0" destOrd="0" presId="urn:microsoft.com/office/officeart/2005/8/layout/chevron1"/>
    <dgm:cxn modelId="{C84AE5FA-C3D7-4CA1-BF62-E147BB4607C4}" srcId="{673A6713-75ED-41A7-9588-6C86540F4A95}" destId="{30FAE59A-9838-40BE-BA9C-DA9AF45C1396}" srcOrd="3" destOrd="0" parTransId="{B37AD5EA-AF5C-4B03-B68D-62679B43CEB3}" sibTransId="{92CDC611-94CC-4E37-AEFB-06141066C336}"/>
    <dgm:cxn modelId="{515CA37E-D380-4E99-AB53-7B21418EF320}" srcId="{673A6713-75ED-41A7-9588-6C86540F4A95}" destId="{B7AE287D-E4CC-4650-8E9F-08672D1EBF67}" srcOrd="0" destOrd="0" parTransId="{0810CC93-0F85-4A9F-A5B0-99C643E3D085}" sibTransId="{5C7E2C40-E5E8-49D3-BD5F-E64DD7AC00DF}"/>
    <dgm:cxn modelId="{951107E9-AEA2-4A9C-BACC-46E97DF50C86}" type="presOf" srcId="{30FAE59A-9838-40BE-BA9C-DA9AF45C1396}" destId="{C4B47519-7828-4F00-B9CA-4DA61D5863FE}" srcOrd="0" destOrd="0" presId="urn:microsoft.com/office/officeart/2005/8/layout/chevron1"/>
    <dgm:cxn modelId="{AD7CE995-DD67-4BDE-93C3-7C55EEF23DD3}" srcId="{673A6713-75ED-41A7-9588-6C86540F4A95}" destId="{728E3D54-BE41-4FCD-8D49-02C518A6DEE4}" srcOrd="1" destOrd="0" parTransId="{E8041A43-59BC-4EE9-BFAF-E6DA973A41C4}" sibTransId="{7000F7E9-44F9-4B2A-9499-A3264B5C69E7}"/>
    <dgm:cxn modelId="{6CC044DC-4420-4F45-A314-DA947684CA85}" type="presParOf" srcId="{BC7B58B9-3EF4-4F05-B111-986DDAAD2A83}" destId="{13CDC74C-CF9D-4ACD-9454-172AD54A4796}" srcOrd="0" destOrd="0" presId="urn:microsoft.com/office/officeart/2005/8/layout/chevron1"/>
    <dgm:cxn modelId="{7A4EE69E-4A7E-4685-B22B-DC743CED76F0}" type="presParOf" srcId="{BC7B58B9-3EF4-4F05-B111-986DDAAD2A83}" destId="{607C4289-AF73-4D11-B9C7-A3D0AD90F741}" srcOrd="1" destOrd="0" presId="urn:microsoft.com/office/officeart/2005/8/layout/chevron1"/>
    <dgm:cxn modelId="{0663D399-8F33-4BA0-90EA-F9539CB34735}" type="presParOf" srcId="{BC7B58B9-3EF4-4F05-B111-986DDAAD2A83}" destId="{8F14A581-E91E-4930-86BD-1A7F38C53935}" srcOrd="2" destOrd="0" presId="urn:microsoft.com/office/officeart/2005/8/layout/chevron1"/>
    <dgm:cxn modelId="{513DF028-489E-46FC-B72E-AB954B1477FD}" type="presParOf" srcId="{BC7B58B9-3EF4-4F05-B111-986DDAAD2A83}" destId="{27BD1018-4176-4C58-B7DF-9BD4CBB1D4DC}" srcOrd="3" destOrd="0" presId="urn:microsoft.com/office/officeart/2005/8/layout/chevron1"/>
    <dgm:cxn modelId="{F529CCC6-54E6-46B4-BA2C-FDD6AE723B59}" type="presParOf" srcId="{BC7B58B9-3EF4-4F05-B111-986DDAAD2A83}" destId="{05C9CC65-4272-49AB-AB84-CB587ABADEA6}" srcOrd="4" destOrd="0" presId="urn:microsoft.com/office/officeart/2005/8/layout/chevron1"/>
    <dgm:cxn modelId="{DCEFD695-3763-4026-9415-4A7427611CAE}" type="presParOf" srcId="{BC7B58B9-3EF4-4F05-B111-986DDAAD2A83}" destId="{C1CC6BD3-62A0-43AD-822F-18B198AE1B1D}" srcOrd="5" destOrd="0" presId="urn:microsoft.com/office/officeart/2005/8/layout/chevron1"/>
    <dgm:cxn modelId="{AEC22958-B759-4992-8084-71CB54D8436A}" type="presParOf" srcId="{BC7B58B9-3EF4-4F05-B111-986DDAAD2A83}" destId="{C4B47519-7828-4F00-B9CA-4DA61D5863FE}" srcOrd="6" destOrd="0" presId="urn:microsoft.com/office/officeart/2005/8/layout/chevron1"/>
    <dgm:cxn modelId="{D2715719-6267-4919-B238-34D301893E0F}" type="presParOf" srcId="{BC7B58B9-3EF4-4F05-B111-986DDAAD2A83}" destId="{8E725ED2-0EB5-41C4-BD61-ACD201BAC8AB}" srcOrd="7" destOrd="0" presId="urn:microsoft.com/office/officeart/2005/8/layout/chevron1"/>
    <dgm:cxn modelId="{F90B6C9B-510C-432B-9647-BA4DB0EE85B6}" type="presParOf" srcId="{BC7B58B9-3EF4-4F05-B111-986DDAAD2A83}" destId="{22E62531-1C30-4C60-8B02-92E7DC64BF3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DC74C-CF9D-4ACD-9454-172AD54A4796}">
      <dsp:nvSpPr>
        <dsp:cNvPr id="0" name=""/>
        <dsp:cNvSpPr/>
      </dsp:nvSpPr>
      <dsp:spPr>
        <a:xfrm>
          <a:off x="0" y="198768"/>
          <a:ext cx="1736658" cy="694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BE" sz="1500" kern="1200" dirty="0" smtClean="0"/>
            <a:t>on </a:t>
          </a:r>
          <a:r>
            <a:rPr lang="nl-BE" sz="1500" kern="1200" dirty="0" err="1" smtClean="0"/>
            <a:t>demand</a:t>
          </a:r>
          <a:endParaRPr lang="fr-BE" sz="1500" kern="1200" dirty="0"/>
        </a:p>
      </dsp:txBody>
      <dsp:txXfrm>
        <a:off x="347332" y="198768"/>
        <a:ext cx="1041995" cy="694663"/>
      </dsp:txXfrm>
    </dsp:sp>
    <dsp:sp modelId="{8F14A581-E91E-4930-86BD-1A7F38C53935}">
      <dsp:nvSpPr>
        <dsp:cNvPr id="0" name=""/>
        <dsp:cNvSpPr/>
      </dsp:nvSpPr>
      <dsp:spPr>
        <a:xfrm>
          <a:off x="1564944" y="198768"/>
          <a:ext cx="1736658" cy="694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BE" sz="1500" kern="1200" dirty="0" err="1" smtClean="0"/>
            <a:t>rapid</a:t>
          </a:r>
          <a:r>
            <a:rPr lang="nl-BE" sz="1500" kern="1200" dirty="0" smtClean="0"/>
            <a:t> </a:t>
          </a:r>
          <a:r>
            <a:rPr lang="nl-BE" sz="1500" kern="1200" dirty="0" err="1" smtClean="0"/>
            <a:t>elasticity</a:t>
          </a:r>
          <a:endParaRPr lang="fr-BE" sz="1500" kern="1200" dirty="0"/>
        </a:p>
      </dsp:txBody>
      <dsp:txXfrm>
        <a:off x="1912276" y="198768"/>
        <a:ext cx="1041995" cy="694663"/>
      </dsp:txXfrm>
    </dsp:sp>
    <dsp:sp modelId="{05C9CC65-4272-49AB-AB84-CB587ABADEA6}">
      <dsp:nvSpPr>
        <dsp:cNvPr id="0" name=""/>
        <dsp:cNvSpPr/>
      </dsp:nvSpPr>
      <dsp:spPr>
        <a:xfrm>
          <a:off x="3127937" y="198768"/>
          <a:ext cx="1736658" cy="694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BE" sz="1500" kern="1200" dirty="0" smtClean="0"/>
            <a:t>resource pooling</a:t>
          </a:r>
          <a:endParaRPr lang="fr-BE" sz="1500" kern="1200" dirty="0"/>
        </a:p>
      </dsp:txBody>
      <dsp:txXfrm>
        <a:off x="3475269" y="198768"/>
        <a:ext cx="1041995" cy="694663"/>
      </dsp:txXfrm>
    </dsp:sp>
    <dsp:sp modelId="{C4B47519-7828-4F00-B9CA-4DA61D5863FE}">
      <dsp:nvSpPr>
        <dsp:cNvPr id="0" name=""/>
        <dsp:cNvSpPr/>
      </dsp:nvSpPr>
      <dsp:spPr>
        <a:xfrm>
          <a:off x="4690930" y="198768"/>
          <a:ext cx="1736658" cy="694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BE" sz="1500" kern="1200" dirty="0" err="1" smtClean="0"/>
            <a:t>measured</a:t>
          </a:r>
          <a:r>
            <a:rPr lang="nl-BE" sz="1500" kern="1200" dirty="0" smtClean="0"/>
            <a:t> service</a:t>
          </a:r>
          <a:endParaRPr lang="fr-BE" sz="1500" kern="1200" dirty="0"/>
        </a:p>
      </dsp:txBody>
      <dsp:txXfrm>
        <a:off x="5038262" y="198768"/>
        <a:ext cx="1041995" cy="694663"/>
      </dsp:txXfrm>
    </dsp:sp>
    <dsp:sp modelId="{22E62531-1C30-4C60-8B02-92E7DC64BF3C}">
      <dsp:nvSpPr>
        <dsp:cNvPr id="0" name=""/>
        <dsp:cNvSpPr/>
      </dsp:nvSpPr>
      <dsp:spPr>
        <a:xfrm>
          <a:off x="6253922" y="198768"/>
          <a:ext cx="1736658" cy="694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BE" sz="1500" kern="1200" dirty="0" err="1" smtClean="0"/>
            <a:t>broad</a:t>
          </a:r>
          <a:r>
            <a:rPr lang="nl-BE" sz="1500" kern="1200" dirty="0" smtClean="0"/>
            <a:t> </a:t>
          </a:r>
          <a:r>
            <a:rPr lang="nl-BE" sz="1500" kern="1200" dirty="0" err="1" smtClean="0"/>
            <a:t>network</a:t>
          </a:r>
          <a:r>
            <a:rPr lang="nl-BE" sz="1500" kern="1200" dirty="0" smtClean="0"/>
            <a:t> access</a:t>
          </a:r>
          <a:endParaRPr lang="fr-BE" sz="1500" kern="1200" dirty="0"/>
        </a:p>
      </dsp:txBody>
      <dsp:txXfrm>
        <a:off x="6601254" y="198768"/>
        <a:ext cx="1041995" cy="6946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2/22/2018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2/22/2018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18</a:t>
            </a:fld>
            <a:endParaRPr lang="en-US"/>
          </a:p>
        </p:txBody>
      </p:sp>
    </p:spTree>
    <p:extLst>
      <p:ext uri="{BB962C8B-B14F-4D97-AF65-F5344CB8AC3E}">
        <p14:creationId xmlns:p14="http://schemas.microsoft.com/office/powerpoint/2010/main" val="3296420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smtClean="0"/>
              <a:t>13 mei 2017</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13 mei 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14474056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13 mei 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0901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13 mei 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832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s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10F843-D42A-4F37-A001-A17029F8261F}"/>
              </a:ext>
            </a:extLst>
          </p:cNvPr>
          <p:cNvSpPr>
            <a:spLocks noGrp="1"/>
          </p:cNvSpPr>
          <p:nvPr>
            <p:ph type="title" hasCustomPrompt="1"/>
          </p:nvPr>
        </p:nvSpPr>
        <p:spPr>
          <a:xfrm>
            <a:off x="3696519" y="890399"/>
            <a:ext cx="5284470" cy="1465096"/>
          </a:xfrm>
        </p:spPr>
        <p:txBody>
          <a:bodyPr anchor="t" anchorCtr="0">
            <a:noAutofit/>
          </a:bodyPr>
          <a:lstStyle>
            <a:lvl1pPr>
              <a:defRPr sz="4000" b="1">
                <a:solidFill>
                  <a:schemeClr val="bg1"/>
                </a:solidFill>
              </a:defRPr>
            </a:lvl1pPr>
          </a:lstStyle>
          <a:p>
            <a:r>
              <a:rPr lang="nl-BE" dirty="0"/>
              <a:t>Nummer Sessie</a:t>
            </a:r>
            <a:br>
              <a:rPr lang="nl-BE" dirty="0"/>
            </a:br>
            <a:r>
              <a:rPr lang="nl-BE" dirty="0"/>
              <a:t>Titel van de sessie</a:t>
            </a:r>
            <a:endParaRPr lang="en-US" dirty="0"/>
          </a:p>
        </p:txBody>
      </p:sp>
    </p:spTree>
    <p:extLst>
      <p:ext uri="{BB962C8B-B14F-4D97-AF65-F5344CB8AC3E}">
        <p14:creationId xmlns:p14="http://schemas.microsoft.com/office/powerpoint/2010/main" val="144990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6FAB5E-EEF3-4B16-A7EE-8FB433E0D2E3}"/>
              </a:ext>
            </a:extLst>
          </p:cNvPr>
          <p:cNvSpPr>
            <a:spLocks noGrp="1"/>
          </p:cNvSpPr>
          <p:nvPr>
            <p:ph type="dt" sz="half" idx="10"/>
          </p:nvPr>
        </p:nvSpPr>
        <p:spPr/>
        <p:txBody>
          <a:bodyPr/>
          <a:lstStyle/>
          <a:p>
            <a:r>
              <a:rPr lang="en-US" smtClean="0"/>
              <a:t>13 mei 2017</a:t>
            </a:r>
            <a:endParaRPr lang="en-US" dirty="0"/>
          </a:p>
        </p:txBody>
      </p:sp>
      <p:sp>
        <p:nvSpPr>
          <p:cNvPr id="5" name="Slide Number Placeholder 4">
            <a:extLst>
              <a:ext uri="{FF2B5EF4-FFF2-40B4-BE49-F238E27FC236}">
                <a16:creationId xmlns:a16="http://schemas.microsoft.com/office/drawing/2014/main" id="{C1F1C33C-7B79-4302-A4C2-6FBCC51CBC72}"/>
              </a:ext>
            </a:extLst>
          </p:cNvPr>
          <p:cNvSpPr>
            <a:spLocks noGrp="1"/>
          </p:cNvSpPr>
          <p:nvPr>
            <p:ph type="sldNum" sz="quarter" idx="12"/>
          </p:nvPr>
        </p:nvSpPr>
        <p:spPr/>
        <p:txBody>
          <a:bodyPr/>
          <a:lstStyle>
            <a:lvl1pPr>
              <a:defRPr>
                <a:solidFill>
                  <a:schemeClr val="bg1"/>
                </a:solidFill>
              </a:defRPr>
            </a:lvl1pPr>
          </a:lstStyle>
          <a:p>
            <a:fld id="{EE59EE50-A274-451B-BD3B-F5017D8BAC32}" type="slidenum">
              <a:rPr lang="en-US" smtClean="0"/>
              <a:pPr/>
              <a:t>‹#›</a:t>
            </a:fld>
            <a:endParaRPr lang="en-US" dirty="0"/>
          </a:p>
        </p:txBody>
      </p:sp>
    </p:spTree>
    <p:extLst>
      <p:ext uri="{BB962C8B-B14F-4D97-AF65-F5344CB8AC3E}">
        <p14:creationId xmlns:p14="http://schemas.microsoft.com/office/powerpoint/2010/main" val="30115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13 mei 2017</a:t>
            </a: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13 mei 2017</a:t>
            </a: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smtClean="0"/>
              <a:t>13 mei 2017</a:t>
            </a: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 général  </a:t>
              </a:r>
            </a:p>
            <a:p>
              <a:pPr>
                <a:defRPr/>
              </a:pPr>
              <a:r>
                <a:rPr lang="fr-BE" sz="1600" dirty="0" smtClean="0">
                  <a:solidFill>
                    <a:srgbClr val="7F7F7F"/>
                  </a:solidFill>
                  <a:sym typeface="Arial" charset="0"/>
                </a:rPr>
                <a:t>Banque Carrefour de la Sécurité Sociale</a:t>
              </a: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http://www.bcss.fgov.be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dirty="0"/>
          </a:p>
        </p:txBody>
      </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6909880" y="6449042"/>
            <a:ext cx="2234120" cy="399135"/>
          </a:xfrm>
          <a:prstGeom prst="rect">
            <a:avLst/>
          </a:prstGeom>
        </p:spPr>
        <p:txBody>
          <a:bodyPr vert="horz" lIns="91440" tIns="45720" rIns="91440" bIns="45720" rtlCol="0" anchor="ctr"/>
          <a:lstStyle>
            <a:lvl1pPr algn="r">
              <a:defRPr sz="1000">
                <a:solidFill>
                  <a:schemeClr val="tx1">
                    <a:tint val="75000"/>
                  </a:schemeClr>
                </a:solidFill>
              </a:defRPr>
            </a:lvl1pPr>
          </a:lstStyle>
          <a:p>
            <a:fld id="{A7CC3638-A99D-674C-A789-FA84B7E5EA16}" type="slidenum">
              <a:rPr lang="nl-NL" smtClean="0"/>
              <a:pPr/>
              <a:t>‹#›</a:t>
            </a:fld>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40561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smtClean="0"/>
              <a:t>Click to edit Master title style</a:t>
            </a:r>
            <a:endParaRPr lang="fr-BE" dirty="0"/>
          </a:p>
        </p:txBody>
      </p:sp>
      <p:sp>
        <p:nvSpPr>
          <p:cNvPr id="3" name="Content Placeholder 2"/>
          <p:cNvSpPr>
            <a:spLocks noGrp="1"/>
          </p:cNvSpPr>
          <p:nvPr>
            <p:ph idx="1"/>
          </p:nvPr>
        </p:nvSpPr>
        <p:spPr>
          <a:xfrm>
            <a:off x="457200" y="1125538"/>
            <a:ext cx="8229600" cy="4995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ijdelijke aanduiding voor dianummer 5"/>
          <p:cNvSpPr>
            <a:spLocks noGrp="1"/>
          </p:cNvSpPr>
          <p:nvPr>
            <p:ph type="sldNum" sz="quarter" idx="4"/>
          </p:nvPr>
        </p:nvSpPr>
        <p:spPr>
          <a:xfrm>
            <a:off x="6909880" y="6458865"/>
            <a:ext cx="2234120" cy="399135"/>
          </a:xfrm>
          <a:prstGeom prst="rect">
            <a:avLst/>
          </a:prstGeom>
        </p:spPr>
        <p:txBody>
          <a:bodyPr vert="horz" lIns="91440" tIns="45720" rIns="91440" bIns="45720" rtlCol="0" anchor="ctr"/>
          <a:lstStyle>
            <a:lvl1pPr algn="r">
              <a:defRPr sz="1000">
                <a:solidFill>
                  <a:schemeClr val="tx1">
                    <a:tint val="75000"/>
                  </a:schemeClr>
                </a:solidFill>
              </a:defRPr>
            </a:lvl1pPr>
          </a:lstStyle>
          <a:p>
            <a:fld id="{A7CC3638-A99D-674C-A789-FA84B7E5EA16}" type="slidenum">
              <a:rPr lang="nl-NL" smtClean="0"/>
              <a:pPr/>
              <a:t>‹#›</a:t>
            </a:fld>
            <a:endParaRPr lang="nl-NL" dirty="0"/>
          </a:p>
        </p:txBody>
      </p:sp>
    </p:spTree>
    <p:extLst>
      <p:ext uri="{BB962C8B-B14F-4D97-AF65-F5344CB8AC3E}">
        <p14:creationId xmlns:p14="http://schemas.microsoft.com/office/powerpoint/2010/main" val="9545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dia+grafiek">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6886185" y="6465853"/>
            <a:ext cx="2234120" cy="399135"/>
          </a:xfrm>
          <a:prstGeom prst="rect">
            <a:avLst/>
          </a:prstGeom>
        </p:spPr>
        <p:txBody>
          <a:bodyPr vert="horz" lIns="91440" tIns="45720" rIns="91440" bIns="45720" rtlCol="0" anchor="ctr"/>
          <a:lstStyle>
            <a:lvl1pPr algn="r">
              <a:defRPr sz="1000">
                <a:solidFill>
                  <a:schemeClr val="tx1">
                    <a:tint val="75000"/>
                  </a:schemeClr>
                </a:solidFill>
              </a:defRPr>
            </a:lvl1pPr>
          </a:lstStyle>
          <a:p>
            <a:fld id="{A7CC3638-A99D-674C-A789-FA84B7E5EA16}" type="slidenum">
              <a:rPr lang="nl-NL" smtClean="0"/>
              <a:pPr/>
              <a:t>‹#›</a:t>
            </a:fld>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8" name="Tijdelijke aanduiding voor grafiek 2"/>
          <p:cNvSpPr>
            <a:spLocks noGrp="1"/>
          </p:cNvSpPr>
          <p:nvPr>
            <p:ph type="chart" sz="quarter" idx="12" hasCustomPrompt="1"/>
          </p:nvPr>
        </p:nvSpPr>
        <p:spPr>
          <a:xfrm>
            <a:off x="604838" y="1335088"/>
            <a:ext cx="7948612" cy="4340225"/>
          </a:xfrm>
          <a:prstGeom prst="rect">
            <a:avLst/>
          </a:prstGeom>
        </p:spPr>
        <p:txBody>
          <a:bodyPr vert="horz" anchor="ctr"/>
          <a:lstStyle>
            <a:lvl1pPr marL="0" indent="0" algn="ctr">
              <a:buNone/>
              <a:defRPr/>
            </a:lvl1pPr>
          </a:lstStyle>
          <a:p>
            <a:r>
              <a:rPr lang="nl-NL" dirty="0" smtClean="0"/>
              <a:t>Voeg een grafiek in</a:t>
            </a:r>
            <a:endParaRPr lang="nl-NL" dirty="0"/>
          </a:p>
        </p:txBody>
      </p:sp>
    </p:spTree>
    <p:extLst>
      <p:ext uri="{BB962C8B-B14F-4D97-AF65-F5344CB8AC3E}">
        <p14:creationId xmlns:p14="http://schemas.microsoft.com/office/powerpoint/2010/main" val="35905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22" r:id="rId7"/>
    <p:sldLayoutId id="2147483923" r:id="rId8"/>
    <p:sldLayoutId id="2147483924"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13 mei 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8"/>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9"/>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28351542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63031"/>
            <a:ext cx="7772400" cy="1470025"/>
          </a:xfrm>
        </p:spPr>
        <p:txBody>
          <a:bodyPr/>
          <a:lstStyle/>
          <a:p>
            <a:r>
              <a:rPr lang="fr-BE" dirty="0" smtClean="0"/>
              <a:t>Réseau de la sécurité sociale menace ou opportunité ?</a:t>
            </a:r>
            <a:endParaRPr lang="fr-BE" dirty="0"/>
          </a:p>
        </p:txBody>
      </p:sp>
      <p:sp>
        <p:nvSpPr>
          <p:cNvPr id="2" name="Subtitle 1"/>
          <p:cNvSpPr>
            <a:spLocks noGrp="1"/>
          </p:cNvSpPr>
          <p:nvPr>
            <p:ph type="subTitle" idx="1"/>
          </p:nvPr>
        </p:nvSpPr>
        <p:spPr>
          <a:xfrm>
            <a:off x="2716627" y="6381328"/>
            <a:ext cx="6400800" cy="384448"/>
          </a:xfrm>
        </p:spPr>
        <p:txBody>
          <a:bodyPr/>
          <a:lstStyle/>
          <a:p>
            <a:pPr algn="r"/>
            <a:r>
              <a:rPr lang="fr-BE" sz="2000" dirty="0" err="1" smtClean="0"/>
              <a:t>Famifed</a:t>
            </a:r>
            <a:r>
              <a:rPr lang="fr-BE" sz="2000" dirty="0" smtClean="0"/>
              <a:t> 22/02/2018</a:t>
            </a:r>
            <a:endParaRPr lang="fr-BE" sz="2000" dirty="0"/>
          </a:p>
        </p:txBody>
      </p:sp>
    </p:spTree>
    <p:extLst>
      <p:ext uri="{BB962C8B-B14F-4D97-AF65-F5344CB8AC3E}">
        <p14:creationId xmlns:p14="http://schemas.microsoft.com/office/powerpoint/2010/main" val="1572466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Sources de financement</a:t>
            </a:r>
            <a:endParaRPr lang="fr-BE" dirty="0"/>
          </a:p>
        </p:txBody>
      </p:sp>
      <p:sp>
        <p:nvSpPr>
          <p:cNvPr id="3" name="Content Placeholder 2"/>
          <p:cNvSpPr>
            <a:spLocks noGrp="1"/>
          </p:cNvSpPr>
          <p:nvPr>
            <p:ph idx="1"/>
          </p:nvPr>
        </p:nvSpPr>
        <p:spPr/>
        <p:txBody>
          <a:bodyPr/>
          <a:lstStyle/>
          <a:p>
            <a:r>
              <a:rPr lang="fr-BE" dirty="0" smtClean="0"/>
              <a:t>les </a:t>
            </a:r>
            <a:r>
              <a:rPr lang="fr-BE" dirty="0"/>
              <a:t>ressources de la BCSS </a:t>
            </a:r>
            <a:r>
              <a:rPr lang="fr-BE" dirty="0" smtClean="0"/>
              <a:t>(15 millions en 2017) sont </a:t>
            </a:r>
            <a:r>
              <a:rPr lang="fr-BE" dirty="0"/>
              <a:t>aujourd'hui constituées principalement de la participation </a:t>
            </a:r>
            <a:r>
              <a:rPr lang="fr-BE" dirty="0" smtClean="0"/>
              <a:t>de l’ONSS (90%) et de l’INASTI (10%) qui à deux perçoivent </a:t>
            </a:r>
            <a:r>
              <a:rPr lang="fr-BE" dirty="0"/>
              <a:t>l'ensemble des cotisations </a:t>
            </a:r>
            <a:r>
              <a:rPr lang="fr-BE" dirty="0" smtClean="0"/>
              <a:t>sociales</a:t>
            </a:r>
          </a:p>
          <a:p>
            <a:endParaRPr lang="fr-BE" sz="400" dirty="0" smtClean="0"/>
          </a:p>
          <a:p>
            <a:r>
              <a:rPr lang="fr-BE" dirty="0"/>
              <a:t>d</a:t>
            </a:r>
            <a:r>
              <a:rPr lang="fr-BE" dirty="0" smtClean="0"/>
              <a:t>ans une moindre mesure, la </a:t>
            </a:r>
            <a:r>
              <a:rPr lang="fr-BE" dirty="0"/>
              <a:t>BCSS dispose aussi actuellement de ressources constituées </a:t>
            </a:r>
            <a:r>
              <a:rPr lang="fr-BE" dirty="0" smtClean="0"/>
              <a:t>par le financement de développements effectués </a:t>
            </a:r>
            <a:r>
              <a:rPr lang="fr-BE" dirty="0"/>
              <a:t>pour des organismes qui ne sont pas des institutions de sécurité </a:t>
            </a:r>
            <a:r>
              <a:rPr lang="fr-BE" dirty="0" smtClean="0"/>
              <a:t>sociale</a:t>
            </a:r>
          </a:p>
          <a:p>
            <a:endParaRPr lang="fr-BE" sz="400" dirty="0"/>
          </a:p>
          <a:p>
            <a:r>
              <a:rPr lang="fr-BE" dirty="0" smtClean="0"/>
              <a:t>gratuité de l’accès aux données </a:t>
            </a:r>
            <a:r>
              <a:rPr lang="fr-BE" dirty="0"/>
              <a:t>dans le cadre d’une relation de </a:t>
            </a:r>
            <a:r>
              <a:rPr lang="fr-BE" dirty="0" smtClean="0"/>
              <a:t>partage mutuel </a:t>
            </a:r>
            <a:r>
              <a:rPr lang="fr-BE" dirty="0"/>
              <a:t>de </a:t>
            </a:r>
            <a:r>
              <a:rPr lang="fr-BE" dirty="0" smtClean="0"/>
              <a:t>données</a:t>
            </a:r>
            <a:r>
              <a:rPr lang="fr-BE" dirty="0">
                <a:solidFill>
                  <a:srgbClr val="FF0000"/>
                </a:solidFill>
              </a:rPr>
              <a:t/>
            </a:r>
            <a:br>
              <a:rPr lang="fr-BE" dirty="0">
                <a:solidFill>
                  <a:srgbClr val="FF0000"/>
                </a:solidFill>
              </a:rPr>
            </a:br>
            <a:endParaRPr lang="fr-BE" dirty="0">
              <a:solidFill>
                <a:srgbClr val="FF0000"/>
              </a:solidFill>
            </a:endParaRPr>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642360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Répertoire des références</a:t>
            </a:r>
            <a:endParaRPr lang="fr-BE" dirty="0"/>
          </a:p>
        </p:txBody>
      </p:sp>
      <p:sp>
        <p:nvSpPr>
          <p:cNvPr id="3" name="Content Placeholder 2"/>
          <p:cNvSpPr>
            <a:spLocks noGrp="1"/>
          </p:cNvSpPr>
          <p:nvPr>
            <p:ph idx="1"/>
          </p:nvPr>
        </p:nvSpPr>
        <p:spPr/>
        <p:txBody>
          <a:bodyPr>
            <a:normAutofit/>
          </a:bodyPr>
          <a:lstStyle/>
          <a:p>
            <a:pPr>
              <a:defRPr/>
            </a:pPr>
            <a:r>
              <a:rPr lang="fr-BE" dirty="0" smtClean="0"/>
              <a:t>un seul répertoire des références thématique consacré aux allocations familiales</a:t>
            </a:r>
          </a:p>
          <a:p>
            <a:pPr lvl="1">
              <a:defRPr/>
            </a:pPr>
            <a:r>
              <a:rPr lang="fr-BE" dirty="0" smtClean="0"/>
              <a:t>table « quelle région détient quel type de dossier et pour qui »</a:t>
            </a:r>
          </a:p>
          <a:p>
            <a:pPr lvl="1">
              <a:defRPr/>
            </a:pPr>
            <a:r>
              <a:rPr lang="fr-BE" dirty="0"/>
              <a:t>g</a:t>
            </a:r>
            <a:r>
              <a:rPr lang="fr-BE" dirty="0" smtClean="0"/>
              <a:t>arantie que les flux sont correctement routés vers les bons destinataires, </a:t>
            </a:r>
            <a:r>
              <a:rPr lang="fr-BE" dirty="0"/>
              <a:t>conformément aux autorisations du comité </a:t>
            </a:r>
            <a:r>
              <a:rPr lang="fr-BE" dirty="0" smtClean="0"/>
              <a:t>sectoriel</a:t>
            </a:r>
          </a:p>
          <a:p>
            <a:pPr lvl="1">
              <a:defRPr/>
            </a:pPr>
            <a:r>
              <a:rPr lang="fr-BE" dirty="0" smtClean="0"/>
              <a:t>la BCSS est en mesure d’élaborer des fichiers de push avec des données spécifiques pour chaque région</a:t>
            </a:r>
          </a:p>
          <a:p>
            <a:pPr lvl="1">
              <a:defRPr/>
            </a:pPr>
            <a:r>
              <a:rPr lang="fr-BE" dirty="0"/>
              <a:t>l</a:t>
            </a:r>
            <a:r>
              <a:rPr lang="fr-BE" dirty="0" smtClean="0"/>
              <a:t>a BCSS assure la transmission des mutations en provenance du Registre national </a:t>
            </a:r>
            <a:r>
              <a:rPr lang="fr-BE" dirty="0"/>
              <a:t>et des autres </a:t>
            </a:r>
            <a:r>
              <a:rPr lang="fr-BE" dirty="0" smtClean="0"/>
              <a:t>partenaires</a:t>
            </a:r>
            <a:br>
              <a:rPr lang="fr-BE" dirty="0" smtClean="0"/>
            </a:br>
            <a:r>
              <a:rPr lang="fr-BE" sz="400" dirty="0" smtClean="0"/>
              <a:t> </a:t>
            </a:r>
            <a:endParaRPr lang="fr-BE" dirty="0" smtClean="0"/>
          </a:p>
          <a:p>
            <a:pPr marL="457200" lvl="1" indent="0">
              <a:buNone/>
              <a:defRPr/>
            </a:pPr>
            <a:r>
              <a:rPr lang="fr-BE" dirty="0" smtClean="0">
                <a:sym typeface="Wingdings" panose="05000000000000000000" pitchFamily="2" charset="2"/>
              </a:rPr>
              <a:t> </a:t>
            </a:r>
            <a:r>
              <a:rPr lang="fr-BE" dirty="0" smtClean="0"/>
              <a:t>par </a:t>
            </a:r>
            <a:r>
              <a:rPr lang="fr-BE" dirty="0"/>
              <a:t>exemple </a:t>
            </a:r>
            <a:r>
              <a:rPr lang="fr-BE" dirty="0" smtClean="0"/>
              <a:t>la BCSS </a:t>
            </a:r>
            <a:r>
              <a:rPr lang="fr-BE" dirty="0"/>
              <a:t>peut transmettre à chaque entité fédérée </a:t>
            </a:r>
            <a:r>
              <a:rPr lang="fr-BE" dirty="0" smtClean="0"/>
              <a:t/>
            </a:r>
            <a:br>
              <a:rPr lang="fr-BE" dirty="0" smtClean="0"/>
            </a:br>
            <a:r>
              <a:rPr lang="fr-BE" dirty="0" smtClean="0"/>
              <a:t>6 jours sur 7 </a:t>
            </a:r>
            <a:r>
              <a:rPr lang="fr-BE" dirty="0"/>
              <a:t>la liste des </a:t>
            </a:r>
            <a:r>
              <a:rPr lang="fr-BE" dirty="0" smtClean="0"/>
              <a:t>nouveau-nés </a:t>
            </a:r>
            <a:r>
              <a:rPr lang="fr-BE" dirty="0"/>
              <a:t>qui sont répertoriés sur leur territoire</a:t>
            </a:r>
            <a:r>
              <a:rPr lang="fr-BE" dirty="0" smtClean="0"/>
              <a:t> </a:t>
            </a:r>
          </a:p>
          <a:p>
            <a:pPr marL="914400" lvl="2" indent="0">
              <a:buNone/>
              <a:defRPr/>
            </a:pPr>
            <a:endParaRPr lang="fr-BE" sz="400" dirty="0" smtClean="0"/>
          </a:p>
          <a:p>
            <a:pPr>
              <a:defRPr/>
            </a:pPr>
            <a:r>
              <a:rPr lang="fr-BE" dirty="0" smtClean="0"/>
              <a:t>outil essentiel pour pouvoir contrôler les cumuls éventuels  </a:t>
            </a:r>
          </a:p>
          <a:p>
            <a:pPr marL="0" indent="0">
              <a:buNone/>
              <a:defRPr/>
            </a:pPr>
            <a:endParaRPr lang="fr-BE" dirty="0"/>
          </a:p>
          <a:p>
            <a:pPr lvl="1">
              <a:defRPr/>
            </a:pPr>
            <a:endParaRPr lang="fr-FR" altLang="en-US" dirty="0" smtClean="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061944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Sécurité des données</a:t>
            </a:r>
            <a:endParaRPr lang="fr-BE" dirty="0"/>
          </a:p>
        </p:txBody>
      </p:sp>
      <p:sp>
        <p:nvSpPr>
          <p:cNvPr id="3" name="Content Placeholder 2"/>
          <p:cNvSpPr>
            <a:spLocks noGrp="1"/>
          </p:cNvSpPr>
          <p:nvPr>
            <p:ph idx="1"/>
          </p:nvPr>
        </p:nvSpPr>
        <p:spPr/>
        <p:txBody>
          <a:bodyPr>
            <a:normAutofit/>
          </a:bodyPr>
          <a:lstStyle/>
          <a:p>
            <a:r>
              <a:rPr lang="fr-FR" dirty="0"/>
              <a:t>g</a:t>
            </a:r>
            <a:r>
              <a:rPr lang="fr-FR" dirty="0" smtClean="0"/>
              <a:t>aranties offertes en matière de sécurité</a:t>
            </a:r>
            <a:r>
              <a:rPr lang="fr-FR" dirty="0"/>
              <a:t>, </a:t>
            </a:r>
            <a:r>
              <a:rPr lang="fr-FR" dirty="0" smtClean="0"/>
              <a:t>intégrité </a:t>
            </a:r>
            <a:r>
              <a:rPr lang="fr-FR" dirty="0"/>
              <a:t>et </a:t>
            </a:r>
            <a:r>
              <a:rPr lang="fr-FR" dirty="0" smtClean="0"/>
              <a:t>confidentialité </a:t>
            </a:r>
            <a:r>
              <a:rPr lang="fr-FR" dirty="0"/>
              <a:t>des informations traitées </a:t>
            </a:r>
            <a:r>
              <a:rPr lang="fr-FR" dirty="0" smtClean="0"/>
              <a:t>grâce </a:t>
            </a:r>
            <a:r>
              <a:rPr lang="fr-FR" dirty="0"/>
              <a:t>à un ensemble intégré de mesures de sécurité structurelles, organisationnelles, ICT, physiques, personnelles et autres en exécution de la politique de sécurité de </a:t>
            </a:r>
            <a:r>
              <a:rPr lang="fr-FR" dirty="0" smtClean="0"/>
              <a:t>l'information</a:t>
            </a:r>
          </a:p>
          <a:p>
            <a:endParaRPr lang="fr-FR" sz="400" dirty="0"/>
          </a:p>
          <a:p>
            <a:r>
              <a:rPr lang="fr-FR" dirty="0" smtClean="0"/>
              <a:t>les </a:t>
            </a:r>
            <a:r>
              <a:rPr lang="fr-FR" dirty="0"/>
              <a:t>autorisations d'accès sont </a:t>
            </a:r>
            <a:r>
              <a:rPr lang="fr-FR" dirty="0" smtClean="0"/>
              <a:t>publiques</a:t>
            </a:r>
          </a:p>
          <a:p>
            <a:endParaRPr lang="fr-FR" sz="400" dirty="0"/>
          </a:p>
          <a:p>
            <a:r>
              <a:rPr lang="fr-FR" dirty="0" smtClean="0"/>
              <a:t>tout </a:t>
            </a:r>
            <a:r>
              <a:rPr lang="fr-FR" dirty="0"/>
              <a:t>échange électronique concret de données à caractère personnel fait l’objet d’un contrôle préventif de la conformité aux autorisations d'accès en </a:t>
            </a:r>
            <a:r>
              <a:rPr lang="fr-FR" dirty="0" smtClean="0"/>
              <a:t>vigueur</a:t>
            </a:r>
          </a:p>
          <a:p>
            <a:endParaRPr lang="fr-FR" sz="400" dirty="0"/>
          </a:p>
          <a:p>
            <a:r>
              <a:rPr lang="fr-FR" dirty="0"/>
              <a:t>tout échange électronique de données à caractère personnel fait l’objet de </a:t>
            </a:r>
            <a:r>
              <a:rPr lang="fr-FR" dirty="0" err="1" smtClean="0"/>
              <a:t>logging</a:t>
            </a:r>
            <a:r>
              <a:rPr lang="fr-FR" dirty="0" smtClean="0"/>
              <a:t> afin </a:t>
            </a:r>
            <a:r>
              <a:rPr lang="fr-FR" dirty="0"/>
              <a:t>de pouvoir éventuellement tracer par la suite tout usage impropre</a:t>
            </a:r>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201340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Normes </a:t>
            </a:r>
            <a:r>
              <a:rPr lang="fr-BE" dirty="0"/>
              <a:t>minimales de sécurité</a:t>
            </a:r>
          </a:p>
        </p:txBody>
      </p:sp>
      <p:sp>
        <p:nvSpPr>
          <p:cNvPr id="3" name="Content Placeholder 2"/>
          <p:cNvSpPr>
            <a:spLocks noGrp="1"/>
          </p:cNvSpPr>
          <p:nvPr>
            <p:ph idx="1"/>
          </p:nvPr>
        </p:nvSpPr>
        <p:spPr/>
        <p:txBody>
          <a:bodyPr>
            <a:normAutofit/>
          </a:bodyPr>
          <a:lstStyle/>
          <a:p>
            <a:r>
              <a:rPr lang="fr-BE" dirty="0" smtClean="0"/>
              <a:t>les </a:t>
            </a:r>
            <a:r>
              <a:rPr lang="fr-BE" dirty="0"/>
              <a:t>instances appartenant au réseau de la sécurité sociale sont tenues de développer une culture de la sécurité et en particulier d’accorder une attention particulière à la protection des données à caractère personnel qu'elles traitent ou </a:t>
            </a:r>
            <a:r>
              <a:rPr lang="fr-BE" dirty="0" smtClean="0"/>
              <a:t>échangent</a:t>
            </a:r>
          </a:p>
          <a:p>
            <a:endParaRPr lang="fr-BE" sz="400" dirty="0" smtClean="0"/>
          </a:p>
          <a:p>
            <a:r>
              <a:rPr lang="fr-BE" dirty="0"/>
              <a:t>obligation d’appliquer le normes minimales de </a:t>
            </a:r>
            <a:r>
              <a:rPr lang="fr-BE" dirty="0" smtClean="0"/>
              <a:t>sécurité</a:t>
            </a:r>
            <a:endParaRPr lang="fr-BE" dirty="0"/>
          </a:p>
          <a:p>
            <a:pPr lvl="1"/>
            <a:r>
              <a:rPr lang="fr-BE" dirty="0" smtClean="0"/>
              <a:t>toute instances </a:t>
            </a:r>
            <a:r>
              <a:rPr lang="fr-BE" dirty="0"/>
              <a:t>appartenant au réseau de la sécurité sociale</a:t>
            </a:r>
            <a:r>
              <a:rPr lang="fr-BE" dirty="0" smtClean="0"/>
              <a:t> </a:t>
            </a:r>
            <a:r>
              <a:rPr lang="fr-BE" dirty="0"/>
              <a:t>est tenue de remplir </a:t>
            </a:r>
            <a:r>
              <a:rPr lang="fr-BE" dirty="0" smtClean="0"/>
              <a:t>annuellement </a:t>
            </a:r>
            <a:r>
              <a:rPr lang="fr-BE" dirty="0"/>
              <a:t>un questionnaire relatif au respect des normes minimales obligatoires en matière de sécurité physique et logique et de transmettre ce questionnaire à la </a:t>
            </a:r>
            <a:r>
              <a:rPr lang="fr-BE" dirty="0" smtClean="0"/>
              <a:t>BCSS</a:t>
            </a:r>
            <a:endParaRPr lang="fr-BE" dirty="0"/>
          </a:p>
          <a:p>
            <a:pPr lvl="1"/>
            <a:r>
              <a:rPr lang="fr-BE" dirty="0" smtClean="0"/>
              <a:t>les </a:t>
            </a:r>
            <a:r>
              <a:rPr lang="fr-BE" dirty="0"/>
              <a:t>résultats </a:t>
            </a:r>
            <a:r>
              <a:rPr lang="fr-BE" dirty="0" smtClean="0"/>
              <a:t>sont transmis </a:t>
            </a:r>
            <a:r>
              <a:rPr lang="fr-BE" dirty="0"/>
              <a:t>au Comité sectoriel de la sécurité sociale et de la santé qui accorde une attention particulière au respect des normes minimales et qui suit de près les évolutions au sein de </a:t>
            </a:r>
            <a:r>
              <a:rPr lang="fr-BE" dirty="0" smtClean="0"/>
              <a:t>chaque instance </a:t>
            </a:r>
            <a:r>
              <a:rPr lang="fr-BE" dirty="0"/>
              <a:t>appartenant au réseau de la sécurité </a:t>
            </a:r>
            <a:r>
              <a:rPr lang="fr-BE" dirty="0" smtClean="0"/>
              <a:t>sociale</a:t>
            </a:r>
          </a:p>
          <a:p>
            <a:pPr marL="0" indent="0">
              <a:buNone/>
            </a:pPr>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93581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Délégué à la protection des données (DPO)</a:t>
            </a:r>
            <a:endParaRPr lang="fr-BE" dirty="0"/>
          </a:p>
        </p:txBody>
      </p:sp>
      <p:sp>
        <p:nvSpPr>
          <p:cNvPr id="3" name="Content Placeholder 2"/>
          <p:cNvSpPr>
            <a:spLocks noGrp="1"/>
          </p:cNvSpPr>
          <p:nvPr>
            <p:ph idx="1"/>
          </p:nvPr>
        </p:nvSpPr>
        <p:spPr/>
        <p:txBody>
          <a:bodyPr>
            <a:normAutofit fontScale="92500" lnSpcReduction="20000"/>
          </a:bodyPr>
          <a:lstStyle/>
          <a:p>
            <a:r>
              <a:rPr lang="fr-BE" dirty="0"/>
              <a:t>les instances appartenant au réseau de la sécurité sociale sont tenues</a:t>
            </a:r>
            <a:r>
              <a:rPr lang="fr-BE" dirty="0" smtClean="0"/>
              <a:t> d’instituer </a:t>
            </a:r>
            <a:r>
              <a:rPr lang="fr-BE" dirty="0"/>
              <a:t>en </a:t>
            </a:r>
            <a:r>
              <a:rPr lang="fr-BE" dirty="0" smtClean="0"/>
              <a:t>leur </a:t>
            </a:r>
            <a:r>
              <a:rPr lang="fr-BE" dirty="0"/>
              <a:t>sein un service interne chargé de la sécurité de </a:t>
            </a:r>
            <a:r>
              <a:rPr lang="fr-BE" dirty="0" smtClean="0"/>
              <a:t>l'information </a:t>
            </a:r>
          </a:p>
          <a:p>
            <a:endParaRPr lang="fr-BE" sz="400" dirty="0" smtClean="0"/>
          </a:p>
          <a:p>
            <a:r>
              <a:rPr lang="fr-BE" dirty="0"/>
              <a:t>c</a:t>
            </a:r>
            <a:r>
              <a:rPr lang="fr-BE" dirty="0" smtClean="0"/>
              <a:t>e </a:t>
            </a:r>
            <a:r>
              <a:rPr lang="fr-BE" dirty="0"/>
              <a:t>service de sécurité de l'information est placé sous la direction d'un </a:t>
            </a:r>
            <a:r>
              <a:rPr lang="fr-BE" dirty="0" smtClean="0"/>
              <a:t>DPO </a:t>
            </a:r>
            <a:r>
              <a:rPr lang="fr-BE" dirty="0"/>
              <a:t>qui est éventuellement assisté d'un ou de plusieurs </a:t>
            </a:r>
            <a:r>
              <a:rPr lang="fr-BE" dirty="0" smtClean="0"/>
              <a:t>adjoints</a:t>
            </a:r>
          </a:p>
          <a:p>
            <a:endParaRPr lang="fr-BE" sz="400" dirty="0" smtClean="0"/>
          </a:p>
          <a:p>
            <a:r>
              <a:rPr lang="fr-BE" dirty="0" smtClean="0"/>
              <a:t>dans </a:t>
            </a:r>
            <a:r>
              <a:rPr lang="fr-BE" dirty="0"/>
              <a:t>des cas exceptionnels, le Comité sectoriel de la sécurité sociale et de la santé peut autoriser une </a:t>
            </a:r>
            <a:r>
              <a:rPr lang="fr-BE" dirty="0" smtClean="0"/>
              <a:t>instance </a:t>
            </a:r>
            <a:r>
              <a:rPr lang="fr-BE" dirty="0"/>
              <a:t>appartenant au réseau de la sécurité sociale </a:t>
            </a:r>
            <a:r>
              <a:rPr lang="fr-BE" dirty="0" smtClean="0"/>
              <a:t>à </a:t>
            </a:r>
            <a:r>
              <a:rPr lang="fr-BE" dirty="0"/>
              <a:t>ne pas instituer un service de sécurité de l'information interne propre mais à confier les tâches de ce service à un service de sécurité spécialisé </a:t>
            </a:r>
            <a:r>
              <a:rPr lang="fr-BE" dirty="0" smtClean="0"/>
              <a:t>agréé</a:t>
            </a:r>
          </a:p>
          <a:p>
            <a:endParaRPr lang="fr-BE" sz="400" dirty="0" smtClean="0"/>
          </a:p>
          <a:p>
            <a:r>
              <a:rPr lang="fr-BE" dirty="0" smtClean="0"/>
              <a:t>dérogation autorisée sur base de critères cumulatifs fixés par le Comité sectoriels de la sécurité sociale et de la santé (institution </a:t>
            </a:r>
            <a:r>
              <a:rPr lang="fr-BE" dirty="0"/>
              <a:t>de petite taille </a:t>
            </a:r>
            <a:r>
              <a:rPr lang="fr-BE" dirty="0" smtClean="0"/>
              <a:t>avec peu de moyens, pas de gestion d’un </a:t>
            </a:r>
            <a:r>
              <a:rPr lang="fr-BE" dirty="0"/>
              <a:t>large réseau </a:t>
            </a:r>
            <a:r>
              <a:rPr lang="fr-BE" dirty="0" smtClean="0"/>
              <a:t>électronique, risques </a:t>
            </a:r>
            <a:r>
              <a:rPr lang="fr-BE" dirty="0"/>
              <a:t>en matière de sécurité de l'information </a:t>
            </a:r>
            <a:r>
              <a:rPr lang="fr-BE" dirty="0" smtClean="0"/>
              <a:t>relativement limités) </a:t>
            </a:r>
            <a:endParaRPr lang="fr-BE" dirty="0"/>
          </a:p>
          <a:p>
            <a:pPr lvl="1"/>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2794008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Gouvernance</a:t>
            </a:r>
            <a:endParaRPr lang="fr-BE" dirty="0"/>
          </a:p>
        </p:txBody>
      </p:sp>
      <p:sp>
        <p:nvSpPr>
          <p:cNvPr id="3" name="Content Placeholder 2"/>
          <p:cNvSpPr>
            <a:spLocks noGrp="1"/>
          </p:cNvSpPr>
          <p:nvPr>
            <p:ph idx="1"/>
          </p:nvPr>
        </p:nvSpPr>
        <p:spPr/>
        <p:txBody>
          <a:bodyPr/>
          <a:lstStyle/>
          <a:p>
            <a:r>
              <a:rPr lang="fr-BE" dirty="0" smtClean="0"/>
              <a:t>respect </a:t>
            </a:r>
            <a:r>
              <a:rPr lang="fr-BE" dirty="0"/>
              <a:t>des engagements et contraintes fixés dans le contrat d’administration </a:t>
            </a:r>
            <a:r>
              <a:rPr lang="fr-BE" dirty="0" smtClean="0"/>
              <a:t>de la BCSS avec </a:t>
            </a:r>
            <a:r>
              <a:rPr lang="fr-BE" dirty="0"/>
              <a:t>des SLA </a:t>
            </a:r>
            <a:r>
              <a:rPr lang="fr-BE" dirty="0" smtClean="0"/>
              <a:t>clairs notamment en </a:t>
            </a:r>
            <a:r>
              <a:rPr lang="fr-BE" dirty="0"/>
              <a:t>termes de </a:t>
            </a:r>
            <a:r>
              <a:rPr lang="fr-BE" dirty="0" smtClean="0"/>
              <a:t>disponibilités </a:t>
            </a:r>
            <a:r>
              <a:rPr lang="fr-BE" dirty="0"/>
              <a:t>et de </a:t>
            </a:r>
            <a:r>
              <a:rPr lang="fr-BE" dirty="0" smtClean="0"/>
              <a:t>performances</a:t>
            </a:r>
          </a:p>
          <a:p>
            <a:endParaRPr lang="fr-BE" sz="400" dirty="0"/>
          </a:p>
          <a:p>
            <a:r>
              <a:rPr lang="fr-BE" dirty="0" smtClean="0"/>
              <a:t>objectif de conclure un accord de coopération entre la BCSS et les Communautés et Régions </a:t>
            </a:r>
          </a:p>
          <a:p>
            <a:pPr lvl="1"/>
            <a:r>
              <a:rPr lang="fr-BE" dirty="0" smtClean="0"/>
              <a:t>co-financement</a:t>
            </a:r>
          </a:p>
          <a:p>
            <a:pPr lvl="1"/>
            <a:r>
              <a:rPr lang="fr-BE" dirty="0" smtClean="0"/>
              <a:t>participation </a:t>
            </a:r>
            <a:r>
              <a:rPr lang="fr-BE" dirty="0"/>
              <a:t>au comité de Gestion </a:t>
            </a:r>
            <a:endParaRPr lang="fr-BE" dirty="0" smtClean="0"/>
          </a:p>
          <a:p>
            <a:pPr lvl="1"/>
            <a:endParaRPr lang="fr-BE" sz="400" dirty="0"/>
          </a:p>
          <a:p>
            <a:r>
              <a:rPr lang="fr-BE" dirty="0" smtClean="0"/>
              <a:t>Communautés et Régions déjà représentées au sein du comité général de coordination (comité d’utilisateurs)</a:t>
            </a:r>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92404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smtClean="0"/>
              <a:t>Mise en oeuvre de la </a:t>
            </a:r>
            <a:r>
              <a:rPr lang="nl-BE" altLang="en-US" dirty="0" err="1" smtClean="0"/>
              <a:t>réforme</a:t>
            </a:r>
            <a:r>
              <a:rPr lang="nl-BE" altLang="en-US" dirty="0" smtClean="0"/>
              <a:t> </a:t>
            </a:r>
            <a:r>
              <a:rPr lang="nl-BE" altLang="en-US" dirty="0" err="1" smtClean="0"/>
              <a:t>d’Etat</a:t>
            </a:r>
            <a:r>
              <a:rPr lang="nl-BE" altLang="en-US" dirty="0" smtClean="0"/>
              <a:t> </a:t>
            </a:r>
            <a:endParaRPr lang="nl-BE" altLang="en-US" dirty="0"/>
          </a:p>
        </p:txBody>
      </p:sp>
      <p:sp>
        <p:nvSpPr>
          <p:cNvPr id="3" name="Content Placeholder 2"/>
          <p:cNvSpPr>
            <a:spLocks noGrp="1"/>
          </p:cNvSpPr>
          <p:nvPr>
            <p:ph idx="1"/>
          </p:nvPr>
        </p:nvSpPr>
        <p:spPr/>
        <p:txBody>
          <a:bodyPr/>
          <a:lstStyle/>
          <a:p>
            <a:r>
              <a:rPr lang="nl-BE" dirty="0" smtClean="0"/>
              <a:t>respect pour </a:t>
            </a:r>
            <a:r>
              <a:rPr lang="nl-BE" dirty="0" err="1" smtClean="0"/>
              <a:t>l’autonomie</a:t>
            </a:r>
            <a:r>
              <a:rPr lang="nl-BE" dirty="0" smtClean="0"/>
              <a:t> de </a:t>
            </a:r>
            <a:r>
              <a:rPr lang="nl-BE" dirty="0" err="1" smtClean="0"/>
              <a:t>chaque</a:t>
            </a:r>
            <a:r>
              <a:rPr lang="nl-BE" dirty="0" smtClean="0"/>
              <a:t> </a:t>
            </a:r>
            <a:r>
              <a:rPr lang="nl-BE" dirty="0" err="1" smtClean="0"/>
              <a:t>Région</a:t>
            </a:r>
            <a:r>
              <a:rPr lang="nl-BE" dirty="0" smtClean="0"/>
              <a:t>/</a:t>
            </a:r>
            <a:r>
              <a:rPr lang="nl-BE" dirty="0" err="1" smtClean="0"/>
              <a:t>Communauté</a:t>
            </a:r>
            <a:r>
              <a:rPr lang="nl-BE" dirty="0" smtClean="0"/>
              <a:t> de </a:t>
            </a:r>
            <a:r>
              <a:rPr lang="nl-BE" dirty="0" err="1" smtClean="0"/>
              <a:t>déterminer</a:t>
            </a:r>
            <a:r>
              <a:rPr lang="nl-BE" dirty="0" smtClean="0"/>
              <a:t> la </a:t>
            </a:r>
            <a:r>
              <a:rPr lang="nl-BE" dirty="0" err="1" smtClean="0"/>
              <a:t>politique</a:t>
            </a:r>
            <a:r>
              <a:rPr lang="nl-BE" dirty="0" smtClean="0"/>
              <a:t> en </a:t>
            </a:r>
            <a:r>
              <a:rPr lang="nl-BE" dirty="0" err="1" smtClean="0"/>
              <a:t>matière</a:t>
            </a:r>
            <a:r>
              <a:rPr lang="nl-BE" dirty="0" smtClean="0"/>
              <a:t> </a:t>
            </a:r>
            <a:r>
              <a:rPr lang="nl-BE" dirty="0" err="1" smtClean="0"/>
              <a:t>d’allocations</a:t>
            </a:r>
            <a:r>
              <a:rPr lang="nl-BE" dirty="0" smtClean="0"/>
              <a:t> familiales</a:t>
            </a:r>
            <a:endParaRPr lang="fr-BE" dirty="0" smtClean="0"/>
          </a:p>
          <a:p>
            <a:r>
              <a:rPr lang="fr-BE" dirty="0" smtClean="0"/>
              <a:t>points </a:t>
            </a:r>
            <a:r>
              <a:rPr lang="fr-BE" dirty="0"/>
              <a:t>d’attention</a:t>
            </a:r>
          </a:p>
          <a:p>
            <a:pPr lvl="1"/>
            <a:r>
              <a:rPr lang="fr-BE" sz="2400" dirty="0"/>
              <a:t>pas de charge administrative </a:t>
            </a:r>
            <a:r>
              <a:rPr lang="fr-BE" sz="2400" dirty="0" smtClean="0"/>
              <a:t>supplémentaire pour les citoyens et les employeurs</a:t>
            </a:r>
            <a:endParaRPr lang="fr-BE" sz="2400" dirty="0"/>
          </a:p>
          <a:p>
            <a:pPr lvl="1"/>
            <a:r>
              <a:rPr lang="fr-BE" sz="2400" dirty="0"/>
              <a:t>pas de morcellement de la prestation de services</a:t>
            </a:r>
          </a:p>
          <a:p>
            <a:pPr lvl="1"/>
            <a:r>
              <a:rPr lang="fr-BE" sz="2400" dirty="0"/>
              <a:t>pas d’augmentation du coût d'exécution global pour les pouvoirs publics</a:t>
            </a:r>
          </a:p>
          <a:p>
            <a:pPr lvl="1"/>
            <a:r>
              <a:rPr lang="fr-BE" sz="2400" dirty="0"/>
              <a:t>garantir la continuité et la transférabilité des droits constitués entre Régions/Communautés lors d'un changement de domicile ou de lieu d'établissement</a:t>
            </a:r>
          </a:p>
          <a:p>
            <a:pPr marL="0" indent="0">
              <a:buNone/>
            </a:pPr>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2849263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400" dirty="0" smtClean="0"/>
          </a:p>
          <a:p>
            <a:r>
              <a:rPr lang="nl-BE" dirty="0" smtClean="0"/>
              <a:t>G-Cloud</a:t>
            </a:r>
            <a:endParaRPr lang="fr-BE"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17</a:t>
            </a:fld>
            <a:endParaRPr lang="en-GB" dirty="0"/>
          </a:p>
        </p:txBody>
      </p:sp>
    </p:spTree>
    <p:extLst>
      <p:ext uri="{BB962C8B-B14F-4D97-AF65-F5344CB8AC3E}">
        <p14:creationId xmlns:p14="http://schemas.microsoft.com/office/powerpoint/2010/main" val="451622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G-Cloud: focus</a:t>
            </a:r>
            <a:endParaRPr lang="fr-BE" dirty="0"/>
          </a:p>
        </p:txBody>
      </p:sp>
      <p:sp>
        <p:nvSpPr>
          <p:cNvPr id="2" name="Content Placeholder 1"/>
          <p:cNvSpPr>
            <a:spLocks noGrp="1"/>
          </p:cNvSpPr>
          <p:nvPr>
            <p:ph idx="1"/>
          </p:nvPr>
        </p:nvSpPr>
        <p:spPr/>
        <p:txBody>
          <a:bodyPr/>
          <a:lstStyle/>
          <a:p>
            <a:endParaRPr lang="en-US"/>
          </a:p>
        </p:txBody>
      </p:sp>
      <p:sp>
        <p:nvSpPr>
          <p:cNvPr id="26" name="Rounded Rectangle 25"/>
          <p:cNvSpPr/>
          <p:nvPr/>
        </p:nvSpPr>
        <p:spPr>
          <a:xfrm>
            <a:off x="248523" y="2161833"/>
            <a:ext cx="8640960" cy="4680520"/>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l-BE" sz="2400" dirty="0">
              <a:solidFill>
                <a:schemeClr val="tx1"/>
              </a:solidFill>
            </a:endParaRPr>
          </a:p>
        </p:txBody>
      </p:sp>
      <p:sp>
        <p:nvSpPr>
          <p:cNvPr id="27" name="Slide Number Placeholder 2"/>
          <p:cNvSpPr>
            <a:spLocks noGrp="1"/>
          </p:cNvSpPr>
          <p:nvPr/>
        </p:nvSpPr>
        <p:spPr>
          <a:xfrm>
            <a:off x="8436132" y="6565320"/>
            <a:ext cx="481642" cy="216000"/>
          </a:xfrm>
          <a:prstGeom prst="rect">
            <a:avLst/>
          </a:prstGeom>
        </p:spPr>
        <p:txBody>
          <a:bodyPr rIns="36000" bIns="0"/>
          <a:lstStyle>
            <a:defPPr>
              <a:defRPr lang="nl-BE"/>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71B662-E07F-4B45-AF7C-5436FF003ECE}" type="slidenum">
              <a:rPr lang="en-GB"/>
              <a:pPr/>
              <a:t>18</a:t>
            </a:fld>
            <a:endParaRPr lang="en-GB" dirty="0"/>
          </a:p>
        </p:txBody>
      </p:sp>
      <p:sp>
        <p:nvSpPr>
          <p:cNvPr id="28" name="Rounded Rectangle 27"/>
          <p:cNvSpPr/>
          <p:nvPr/>
        </p:nvSpPr>
        <p:spPr>
          <a:xfrm>
            <a:off x="323083"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29" name="Rounded Rectangle 28"/>
          <p:cNvSpPr/>
          <p:nvPr/>
        </p:nvSpPr>
        <p:spPr>
          <a:xfrm>
            <a:off x="1403203"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1" name="Rounded Rectangle 30"/>
          <p:cNvSpPr/>
          <p:nvPr/>
        </p:nvSpPr>
        <p:spPr>
          <a:xfrm>
            <a:off x="5795691"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2" name="Rounded Rectangle 31"/>
          <p:cNvSpPr/>
          <p:nvPr/>
        </p:nvSpPr>
        <p:spPr>
          <a:xfrm>
            <a:off x="6875811"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3" name="Rounded Rectangle 32"/>
          <p:cNvSpPr/>
          <p:nvPr/>
        </p:nvSpPr>
        <p:spPr>
          <a:xfrm>
            <a:off x="7955931"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4" name="Rounded Rectangle 33"/>
          <p:cNvSpPr/>
          <p:nvPr/>
        </p:nvSpPr>
        <p:spPr>
          <a:xfrm>
            <a:off x="2483323"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5" name="Rounded Rectangle 34"/>
          <p:cNvSpPr/>
          <p:nvPr/>
        </p:nvSpPr>
        <p:spPr>
          <a:xfrm>
            <a:off x="3579852"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6" name="Rounded Rectangle 35"/>
          <p:cNvSpPr/>
          <p:nvPr/>
        </p:nvSpPr>
        <p:spPr>
          <a:xfrm>
            <a:off x="4687770" y="1153721"/>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BE">
              <a:solidFill>
                <a:schemeClr val="tx1"/>
              </a:solidFill>
            </a:endParaRPr>
          </a:p>
        </p:txBody>
      </p:sp>
      <p:sp>
        <p:nvSpPr>
          <p:cNvPr id="37" name="Rounded Rectangle 36"/>
          <p:cNvSpPr/>
          <p:nvPr/>
        </p:nvSpPr>
        <p:spPr>
          <a:xfrm>
            <a:off x="251075" y="5726229"/>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z="3200" b="1" dirty="0" smtClean="0">
                <a:solidFill>
                  <a:schemeClr val="tx1"/>
                </a:solidFill>
              </a:rPr>
              <a:t>Infrastructure dure</a:t>
            </a:r>
          </a:p>
          <a:p>
            <a:pPr algn="ctr"/>
            <a:r>
              <a:rPr lang="nl-BE" sz="2400" dirty="0" smtClean="0">
                <a:solidFill>
                  <a:schemeClr val="tx1"/>
                </a:solidFill>
              </a:rPr>
              <a:t>Computing	 |	 Network 	|	 Storage</a:t>
            </a:r>
            <a:endParaRPr lang="nl-BE" sz="2400" dirty="0">
              <a:solidFill>
                <a:schemeClr val="tx1"/>
              </a:solidFill>
            </a:endParaRPr>
          </a:p>
        </p:txBody>
      </p:sp>
      <p:sp>
        <p:nvSpPr>
          <p:cNvPr id="38" name="Rounded Rectangle 37"/>
          <p:cNvSpPr/>
          <p:nvPr/>
        </p:nvSpPr>
        <p:spPr>
          <a:xfrm>
            <a:off x="251075" y="4574101"/>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z="3200" b="1" dirty="0" smtClean="0">
                <a:solidFill>
                  <a:schemeClr val="tx1"/>
                </a:solidFill>
              </a:rPr>
              <a:t>Infrastructure </a:t>
            </a:r>
            <a:r>
              <a:rPr lang="nl-BE" sz="3200" b="1" dirty="0" err="1" smtClean="0">
                <a:solidFill>
                  <a:schemeClr val="tx1"/>
                </a:solidFill>
              </a:rPr>
              <a:t>douce</a:t>
            </a:r>
            <a:endParaRPr lang="nl-BE" sz="3200" b="1" dirty="0" smtClean="0">
              <a:solidFill>
                <a:schemeClr val="tx1"/>
              </a:solidFill>
            </a:endParaRPr>
          </a:p>
          <a:p>
            <a:pPr algn="ctr"/>
            <a:r>
              <a:rPr lang="nl-BE" sz="2400" dirty="0" err="1" smtClean="0">
                <a:solidFill>
                  <a:schemeClr val="tx1"/>
                </a:solidFill>
              </a:rPr>
              <a:t>Virtualisation</a:t>
            </a:r>
            <a:r>
              <a:rPr lang="nl-BE" sz="2400" dirty="0" smtClean="0">
                <a:solidFill>
                  <a:schemeClr val="tx1"/>
                </a:solidFill>
              </a:rPr>
              <a:t>  |   </a:t>
            </a:r>
            <a:r>
              <a:rPr lang="nl-BE" sz="2400" dirty="0" err="1" smtClean="0">
                <a:solidFill>
                  <a:schemeClr val="tx1"/>
                </a:solidFill>
              </a:rPr>
              <a:t>Securité</a:t>
            </a:r>
            <a:r>
              <a:rPr lang="nl-BE" sz="2400" dirty="0" smtClean="0">
                <a:solidFill>
                  <a:schemeClr val="tx1"/>
                </a:solidFill>
              </a:rPr>
              <a:t>   | 	Mail	|   VoIP	     | …</a:t>
            </a:r>
            <a:endParaRPr lang="nl-BE" sz="2400" dirty="0">
              <a:solidFill>
                <a:schemeClr val="tx1"/>
              </a:solidFill>
            </a:endParaRPr>
          </a:p>
        </p:txBody>
      </p:sp>
      <p:sp>
        <p:nvSpPr>
          <p:cNvPr id="39" name="Rounded Rectangle 38"/>
          <p:cNvSpPr/>
          <p:nvPr/>
        </p:nvSpPr>
        <p:spPr>
          <a:xfrm>
            <a:off x="251075" y="3421973"/>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z="3200" b="1" dirty="0" err="1" smtClean="0">
                <a:solidFill>
                  <a:schemeClr val="tx1"/>
                </a:solidFill>
              </a:rPr>
              <a:t>Plateforme</a:t>
            </a:r>
            <a:r>
              <a:rPr lang="nl-BE" sz="3200" b="1" dirty="0" smtClean="0">
                <a:solidFill>
                  <a:schemeClr val="tx1"/>
                </a:solidFill>
              </a:rPr>
              <a:t> </a:t>
            </a:r>
            <a:r>
              <a:rPr lang="nl-BE" sz="3200" b="1" dirty="0" err="1" smtClean="0">
                <a:solidFill>
                  <a:schemeClr val="tx1"/>
                </a:solidFill>
              </a:rPr>
              <a:t>applicative</a:t>
            </a:r>
            <a:endParaRPr lang="nl-BE" sz="3200" b="1" dirty="0" smtClean="0">
              <a:solidFill>
                <a:schemeClr val="tx1"/>
              </a:solidFill>
            </a:endParaRPr>
          </a:p>
          <a:p>
            <a:pPr algn="ctr"/>
            <a:r>
              <a:rPr lang="nl-BE" sz="2400" dirty="0" smtClean="0">
                <a:solidFill>
                  <a:schemeClr val="tx1"/>
                </a:solidFill>
              </a:rPr>
              <a:t>Open Source </a:t>
            </a:r>
            <a:r>
              <a:rPr lang="nl-BE" sz="2400" dirty="0">
                <a:solidFill>
                  <a:schemeClr val="tx1"/>
                </a:solidFill>
              </a:rPr>
              <a:t>| </a:t>
            </a:r>
            <a:r>
              <a:rPr lang="nl-BE" sz="2400" dirty="0" smtClean="0">
                <a:solidFill>
                  <a:schemeClr val="tx1"/>
                </a:solidFill>
              </a:rPr>
              <a:t>IBM </a:t>
            </a:r>
            <a:r>
              <a:rPr lang="nl-BE" sz="2400" dirty="0">
                <a:solidFill>
                  <a:schemeClr val="tx1"/>
                </a:solidFill>
              </a:rPr>
              <a:t>| </a:t>
            </a:r>
            <a:r>
              <a:rPr lang="nl-BE" sz="2400" dirty="0" smtClean="0">
                <a:solidFill>
                  <a:schemeClr val="tx1"/>
                </a:solidFill>
              </a:rPr>
              <a:t>Microsoft| Oracle </a:t>
            </a:r>
            <a:r>
              <a:rPr lang="nl-BE" sz="2400" dirty="0">
                <a:solidFill>
                  <a:schemeClr val="tx1"/>
                </a:solidFill>
              </a:rPr>
              <a:t>| </a:t>
            </a:r>
            <a:r>
              <a:rPr lang="nl-BE" sz="2400" dirty="0" smtClean="0">
                <a:solidFill>
                  <a:schemeClr val="tx1"/>
                </a:solidFill>
              </a:rPr>
              <a:t>SAS | …</a:t>
            </a:r>
            <a:endParaRPr lang="nl-BE" sz="2400" dirty="0">
              <a:solidFill>
                <a:schemeClr val="tx1"/>
              </a:solidFill>
            </a:endParaRPr>
          </a:p>
        </p:txBody>
      </p:sp>
      <p:sp>
        <p:nvSpPr>
          <p:cNvPr id="40" name="Rounded Rectangle 39"/>
          <p:cNvSpPr/>
          <p:nvPr/>
        </p:nvSpPr>
        <p:spPr>
          <a:xfrm>
            <a:off x="251075" y="1045709"/>
            <a:ext cx="8640960" cy="108012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BE" sz="3200" b="1" dirty="0" smtClean="0">
                <a:solidFill>
                  <a:schemeClr val="tx1"/>
                </a:solidFill>
              </a:rPr>
              <a:t>Applications business</a:t>
            </a:r>
          </a:p>
          <a:p>
            <a:pPr algn="ctr"/>
            <a:r>
              <a:rPr lang="fr-BE" sz="2400" dirty="0" smtClean="0">
                <a:solidFill>
                  <a:schemeClr val="tx1"/>
                </a:solidFill>
              </a:rPr>
              <a:t>Core business (déclarations, processus métier…)</a:t>
            </a:r>
            <a:endParaRPr lang="en-GB" sz="1400" dirty="0">
              <a:solidFill>
                <a:schemeClr val="tx1"/>
              </a:solidFill>
            </a:endParaRPr>
          </a:p>
        </p:txBody>
      </p:sp>
      <p:sp>
        <p:nvSpPr>
          <p:cNvPr id="41" name="Rounded Rectangle 40"/>
          <p:cNvSpPr/>
          <p:nvPr/>
        </p:nvSpPr>
        <p:spPr>
          <a:xfrm>
            <a:off x="251075" y="2269845"/>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defPPr>
              <a:defRPr lang="nl-B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BE" sz="3200" b="1" dirty="0" err="1" smtClean="0">
                <a:solidFill>
                  <a:schemeClr val="tx1"/>
                </a:solidFill>
              </a:rPr>
              <a:t>Composants</a:t>
            </a:r>
            <a:r>
              <a:rPr lang="nl-BE" sz="3200" b="1" dirty="0" smtClean="0">
                <a:solidFill>
                  <a:schemeClr val="tx1"/>
                </a:solidFill>
              </a:rPr>
              <a:t> et </a:t>
            </a:r>
            <a:r>
              <a:rPr lang="nl-BE" sz="3200" b="1" dirty="0" err="1" smtClean="0">
                <a:solidFill>
                  <a:schemeClr val="tx1"/>
                </a:solidFill>
              </a:rPr>
              <a:t>applications</a:t>
            </a:r>
            <a:r>
              <a:rPr lang="nl-BE" sz="3200" b="1" dirty="0" smtClean="0">
                <a:solidFill>
                  <a:schemeClr val="tx1"/>
                </a:solidFill>
              </a:rPr>
              <a:t> standard</a:t>
            </a:r>
          </a:p>
          <a:p>
            <a:pPr algn="ctr"/>
            <a:r>
              <a:rPr lang="nl-BE" sz="2400" dirty="0" smtClean="0">
                <a:solidFill>
                  <a:schemeClr val="tx1"/>
                </a:solidFill>
              </a:rPr>
              <a:t>Site web | </a:t>
            </a:r>
            <a:r>
              <a:rPr lang="nl-BE" sz="2400" dirty="0" err="1" smtClean="0">
                <a:solidFill>
                  <a:schemeClr val="tx1"/>
                </a:solidFill>
              </a:rPr>
              <a:t>Gestion</a:t>
            </a:r>
            <a:r>
              <a:rPr lang="nl-BE" sz="2400" dirty="0" smtClean="0">
                <a:solidFill>
                  <a:schemeClr val="tx1"/>
                </a:solidFill>
              </a:rPr>
              <a:t> des </a:t>
            </a:r>
            <a:r>
              <a:rPr lang="nl-BE" sz="2400" dirty="0" err="1" smtClean="0">
                <a:solidFill>
                  <a:schemeClr val="tx1"/>
                </a:solidFill>
              </a:rPr>
              <a:t>accès</a:t>
            </a:r>
            <a:r>
              <a:rPr lang="nl-BE" sz="2400" dirty="0" smtClean="0">
                <a:solidFill>
                  <a:schemeClr val="tx1"/>
                </a:solidFill>
              </a:rPr>
              <a:t> | </a:t>
            </a:r>
            <a:r>
              <a:rPr lang="nl-BE" sz="2400" dirty="0" err="1" smtClean="0">
                <a:solidFill>
                  <a:schemeClr val="tx1"/>
                </a:solidFill>
              </a:rPr>
              <a:t>Outil</a:t>
            </a:r>
            <a:r>
              <a:rPr lang="nl-BE" sz="2400" dirty="0" smtClean="0">
                <a:solidFill>
                  <a:schemeClr val="tx1"/>
                </a:solidFill>
              </a:rPr>
              <a:t> de </a:t>
            </a:r>
            <a:r>
              <a:rPr lang="nl-BE" sz="2400" dirty="0" err="1" smtClean="0">
                <a:solidFill>
                  <a:schemeClr val="tx1"/>
                </a:solidFill>
              </a:rPr>
              <a:t>traduction</a:t>
            </a:r>
            <a:r>
              <a:rPr lang="nl-BE" sz="2400" dirty="0" smtClean="0">
                <a:solidFill>
                  <a:schemeClr val="tx1"/>
                </a:solidFill>
              </a:rPr>
              <a:t> | …</a:t>
            </a:r>
            <a:endParaRPr lang="nl-BE" sz="2400" dirty="0">
              <a:solidFill>
                <a:schemeClr val="tx1"/>
              </a:solidFill>
            </a:endParaRPr>
          </a:p>
        </p:txBody>
      </p:sp>
      <p:sp>
        <p:nvSpPr>
          <p:cNvPr id="42" name="TextBox 1"/>
          <p:cNvSpPr txBox="1"/>
          <p:nvPr/>
        </p:nvSpPr>
        <p:spPr>
          <a:xfrm rot="2777394">
            <a:off x="8079459" y="2426817"/>
            <a:ext cx="1175034" cy="334566"/>
          </a:xfrm>
          <a:prstGeom prst="snip1Rect">
            <a:avLst/>
          </a:prstGeom>
          <a:solidFill>
            <a:schemeClr val="bg1">
              <a:lumMod val="75000"/>
            </a:schemeClr>
          </a:solidFill>
        </p:spPr>
        <p:txBody>
          <a:bodyPr wrap="square" lIns="0" tIns="0" rIns="0" bIns="0" rtlCol="0" anchor="ctr" anchorCtr="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2000" b="1" dirty="0" smtClean="0"/>
              <a:t>Partager</a:t>
            </a:r>
            <a:endParaRPr lang="fr-BE" sz="2000" b="1" dirty="0"/>
          </a:p>
        </p:txBody>
      </p:sp>
      <p:sp>
        <p:nvSpPr>
          <p:cNvPr id="43" name="TextBox 22"/>
          <p:cNvSpPr txBox="1"/>
          <p:nvPr/>
        </p:nvSpPr>
        <p:spPr>
          <a:xfrm rot="2777394">
            <a:off x="8066650" y="3604750"/>
            <a:ext cx="1175034" cy="334566"/>
          </a:xfrm>
          <a:prstGeom prst="snip1Rect">
            <a:avLst/>
          </a:prstGeom>
          <a:solidFill>
            <a:schemeClr val="bg1">
              <a:lumMod val="75000"/>
            </a:schemeClr>
          </a:solidFill>
        </p:spPr>
        <p:txBody>
          <a:bodyPr wrap="square" lIns="0" tIns="0" rIns="0" bIns="0" rtlCol="0" anchor="ctr" anchorCtr="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2000" b="1" dirty="0" smtClean="0"/>
              <a:t>Partager</a:t>
            </a:r>
            <a:endParaRPr lang="fr-BE" sz="2000" b="1" dirty="0"/>
          </a:p>
        </p:txBody>
      </p:sp>
      <p:sp>
        <p:nvSpPr>
          <p:cNvPr id="44" name="TextBox 23"/>
          <p:cNvSpPr txBox="1"/>
          <p:nvPr/>
        </p:nvSpPr>
        <p:spPr>
          <a:xfrm rot="2777394">
            <a:off x="8053841" y="4731073"/>
            <a:ext cx="1175034" cy="334566"/>
          </a:xfrm>
          <a:prstGeom prst="snip1Rect">
            <a:avLst/>
          </a:prstGeom>
          <a:solidFill>
            <a:schemeClr val="bg1">
              <a:lumMod val="75000"/>
            </a:schemeClr>
          </a:solidFill>
        </p:spPr>
        <p:txBody>
          <a:bodyPr wrap="square" lIns="0" tIns="0" rIns="0" bIns="0" rtlCol="0" anchor="ctr" anchorCtr="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2000" b="1" dirty="0" smtClean="0"/>
              <a:t>Partager</a:t>
            </a:r>
            <a:endParaRPr lang="fr-BE" sz="2000" b="1" dirty="0"/>
          </a:p>
        </p:txBody>
      </p:sp>
      <p:sp>
        <p:nvSpPr>
          <p:cNvPr id="45" name="TextBox 24"/>
          <p:cNvSpPr txBox="1"/>
          <p:nvPr/>
        </p:nvSpPr>
        <p:spPr>
          <a:xfrm rot="2777394">
            <a:off x="8041032" y="5883201"/>
            <a:ext cx="1175034" cy="334566"/>
          </a:xfrm>
          <a:prstGeom prst="snip1Rect">
            <a:avLst/>
          </a:prstGeom>
          <a:solidFill>
            <a:schemeClr val="bg1">
              <a:lumMod val="75000"/>
            </a:schemeClr>
          </a:solidFill>
        </p:spPr>
        <p:txBody>
          <a:bodyPr wrap="square" lIns="0" tIns="0" rIns="0" bIns="0" rtlCol="0" anchor="ctr" anchorCtr="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2000" b="1" dirty="0" smtClean="0"/>
              <a:t>Partager</a:t>
            </a:r>
            <a:endParaRPr lang="fr-BE" sz="2000" b="1" dirty="0"/>
          </a:p>
        </p:txBody>
      </p:sp>
    </p:spTree>
    <p:extLst>
      <p:ext uri="{BB962C8B-B14F-4D97-AF65-F5344CB8AC3E}">
        <p14:creationId xmlns:p14="http://schemas.microsoft.com/office/powerpoint/2010/main" val="637360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ar as a service2"/>
          <p:cNvPicPr>
            <a:picLocks noChangeAspect="1" noChangeArrowheads="1"/>
          </p:cNvPicPr>
          <p:nvPr/>
        </p:nvPicPr>
        <p:blipFill rotWithShape="1">
          <a:blip r:embed="rId2">
            <a:extLst>
              <a:ext uri="{28A0092B-C50C-407E-A947-70E740481C1C}">
                <a14:useLocalDpi xmlns:a14="http://schemas.microsoft.com/office/drawing/2010/main"/>
              </a:ext>
            </a:extLst>
          </a:blip>
          <a:srcRect t="12287"/>
          <a:stretch/>
        </p:blipFill>
        <p:spPr bwMode="auto">
          <a:xfrm>
            <a:off x="619086" y="2777021"/>
            <a:ext cx="5599977" cy="36839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88640"/>
            <a:ext cx="9144000" cy="922114"/>
          </a:xfrm>
        </p:spPr>
        <p:txBody>
          <a:bodyPr>
            <a:noAutofit/>
          </a:bodyPr>
          <a:lstStyle/>
          <a:p>
            <a:r>
              <a:rPr lang="nl-BE" sz="3600" dirty="0" smtClean="0"/>
              <a:t>Cloud &amp; service </a:t>
            </a:r>
            <a:r>
              <a:rPr lang="nl-BE" sz="3600" dirty="0" err="1" smtClean="0"/>
              <a:t>oriented</a:t>
            </a:r>
            <a:r>
              <a:rPr lang="nl-BE" sz="3600" dirty="0" smtClean="0"/>
              <a:t> </a:t>
            </a:r>
            <a:r>
              <a:rPr lang="nl-BE" sz="3600" dirty="0" err="1" smtClean="0"/>
              <a:t>architecture</a:t>
            </a:r>
            <a:r>
              <a:rPr lang="nl-BE" sz="3600" dirty="0" smtClean="0"/>
              <a:t> (SOA) </a:t>
            </a:r>
            <a:endParaRPr lang="fr-BE" sz="3600" dirty="0"/>
          </a:p>
        </p:txBody>
      </p:sp>
      <p:sp>
        <p:nvSpPr>
          <p:cNvPr id="9" name="Text Placeholder 8"/>
          <p:cNvSpPr>
            <a:spLocks noGrp="1"/>
          </p:cNvSpPr>
          <p:nvPr>
            <p:ph type="body" sz="quarter" idx="4294967295"/>
          </p:nvPr>
        </p:nvSpPr>
        <p:spPr>
          <a:xfrm>
            <a:off x="722326" y="1196752"/>
            <a:ext cx="7948612" cy="4906962"/>
          </a:xfrm>
        </p:spPr>
        <p:txBody>
          <a:bodyPr/>
          <a:lstStyle/>
          <a:p>
            <a:r>
              <a:rPr lang="nl-BE" sz="2000" dirty="0" smtClean="0"/>
              <a:t>‘… as a Service’</a:t>
            </a:r>
          </a:p>
          <a:p>
            <a:pPr lvl="1"/>
            <a:r>
              <a:rPr lang="nl-BE" sz="1800" dirty="0" smtClean="0"/>
              <a:t>ICT als dienstverlening: van </a:t>
            </a:r>
            <a:r>
              <a:rPr lang="nl-BE" altLang="en-US" sz="1800" dirty="0" smtClean="0"/>
              <a:t>eigen apparatuur en software -&gt; dienstverlener </a:t>
            </a:r>
          </a:p>
          <a:p>
            <a:pPr lvl="1"/>
            <a:r>
              <a:rPr lang="nl-BE" sz="1800" dirty="0" err="1" smtClean="0"/>
              <a:t>Infrastructure</a:t>
            </a:r>
            <a:r>
              <a:rPr lang="nl-BE" sz="1800" dirty="0" smtClean="0"/>
              <a:t> as a Service, Platform as a Service, Software as a Service, …</a:t>
            </a:r>
          </a:p>
          <a:p>
            <a:r>
              <a:rPr lang="nl-BE" altLang="en-US" sz="2000" dirty="0"/>
              <a:t>v</a:t>
            </a:r>
            <a:r>
              <a:rPr lang="nl-BE" altLang="en-US" sz="2000" dirty="0" smtClean="0"/>
              <a:t>ergelijk: ‘</a:t>
            </a:r>
            <a:r>
              <a:rPr lang="nl-BE" altLang="en-US" sz="2000" dirty="0" err="1" smtClean="0"/>
              <a:t>Car</a:t>
            </a:r>
            <a:r>
              <a:rPr lang="nl-BE" altLang="en-US" sz="2000" dirty="0" smtClean="0"/>
              <a:t> as a Service’</a:t>
            </a:r>
          </a:p>
        </p:txBody>
      </p:sp>
      <p:sp>
        <p:nvSpPr>
          <p:cNvPr id="5" name="Slide Number Placeholder 4"/>
          <p:cNvSpPr>
            <a:spLocks noGrp="1"/>
          </p:cNvSpPr>
          <p:nvPr>
            <p:ph type="sldNum" sz="quarter" idx="4294967295"/>
          </p:nvPr>
        </p:nvSpPr>
        <p:spPr>
          <a:xfrm>
            <a:off x="6910388" y="6483350"/>
            <a:ext cx="2233612" cy="398463"/>
          </a:xfrm>
        </p:spPr>
        <p:txBody>
          <a:bodyPr/>
          <a:lstStyle/>
          <a:p>
            <a:fld id="{A7CC3638-A99D-674C-A789-FA84B7E5EA16}" type="slidenum">
              <a:rPr lang="nl-NL" smtClean="0"/>
              <a:t>19</a:t>
            </a:fld>
            <a:endParaRPr lang="nl-NL" dirty="0"/>
          </a:p>
        </p:txBody>
      </p:sp>
    </p:spTree>
    <p:extLst>
      <p:ext uri="{BB962C8B-B14F-4D97-AF65-F5344CB8AC3E}">
        <p14:creationId xmlns:p14="http://schemas.microsoft.com/office/powerpoint/2010/main" val="328188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400" dirty="0" smtClean="0"/>
          </a:p>
          <a:p>
            <a:r>
              <a:rPr lang="fr-BE" dirty="0" smtClean="0"/>
              <a:t>Réseau de la sécurité sociale</a:t>
            </a:r>
            <a:endParaRPr lang="fr-BE"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a:t>
            </a:fld>
            <a:endParaRPr lang="en-GB" dirty="0"/>
          </a:p>
        </p:txBody>
      </p:sp>
    </p:spTree>
    <p:extLst>
      <p:ext uri="{BB962C8B-B14F-4D97-AF65-F5344CB8AC3E}">
        <p14:creationId xmlns:p14="http://schemas.microsoft.com/office/powerpoint/2010/main" val="1446636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32"/>
            <a:ext cx="9144000" cy="6834233"/>
          </a:xfrm>
          <a:prstGeom prst="rect">
            <a:avLst/>
          </a:prstGeom>
        </p:spPr>
      </p:pic>
    </p:spTree>
    <p:extLst>
      <p:ext uri="{BB962C8B-B14F-4D97-AF65-F5344CB8AC3E}">
        <p14:creationId xmlns:p14="http://schemas.microsoft.com/office/powerpoint/2010/main" val="2766205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 as a Service’</a:t>
            </a:r>
            <a:endParaRPr lang="fr-BE" dirty="0"/>
          </a:p>
        </p:txBody>
      </p:sp>
      <p:sp>
        <p:nvSpPr>
          <p:cNvPr id="5" name="Text Placeholder 4"/>
          <p:cNvSpPr>
            <a:spLocks noGrp="1"/>
          </p:cNvSpPr>
          <p:nvPr>
            <p:ph type="body" sz="quarter" idx="4294967295"/>
          </p:nvPr>
        </p:nvSpPr>
        <p:spPr>
          <a:xfrm>
            <a:off x="457200" y="1196752"/>
            <a:ext cx="7948612" cy="4906962"/>
          </a:xfrm>
        </p:spPr>
        <p:txBody>
          <a:bodyPr/>
          <a:lstStyle/>
          <a:p>
            <a:r>
              <a:rPr lang="nl-BE" altLang="en-US" sz="2400" dirty="0" smtClean="0"/>
              <a:t>kenmerken en voordelen</a:t>
            </a:r>
          </a:p>
          <a:p>
            <a:pPr lvl="1"/>
            <a:r>
              <a:rPr lang="nl-BE" altLang="en-US" sz="2000" dirty="0" smtClean="0"/>
              <a:t>dienstverlening is volledig geïndustrialiseerd en geautomatiseerd</a:t>
            </a:r>
          </a:p>
          <a:p>
            <a:pPr lvl="1"/>
            <a:r>
              <a:rPr lang="nl-BE" altLang="en-US" sz="2000" dirty="0" smtClean="0"/>
              <a:t>dienstverlening kan onmiddellijk starten</a:t>
            </a:r>
          </a:p>
          <a:p>
            <a:pPr lvl="1"/>
            <a:r>
              <a:rPr lang="nl-BE" altLang="en-US" sz="2000" dirty="0" smtClean="0"/>
              <a:t>schaalbaar en elastisch</a:t>
            </a:r>
            <a:r>
              <a:rPr lang="nl-BE" sz="2000" dirty="0" smtClean="0"/>
              <a:t>: </a:t>
            </a:r>
            <a:r>
              <a:rPr lang="nl-BE" altLang="en-US" sz="2000" dirty="0" smtClean="0"/>
              <a:t>gebruikte capaciteit kan flexibel toenemen en afnemen per gebruiker</a:t>
            </a:r>
          </a:p>
          <a:p>
            <a:pPr lvl="1"/>
            <a:r>
              <a:rPr lang="nl-BE" altLang="en-US" sz="2000" dirty="0" smtClean="0"/>
              <a:t>gedeeld: meerdere gebruikers voor schaaleffecten</a:t>
            </a:r>
          </a:p>
          <a:p>
            <a:pPr lvl="1"/>
            <a:r>
              <a:rPr lang="nl-BE" altLang="en-US" sz="2000" dirty="0" err="1" smtClean="0"/>
              <a:t>consumptiegebaseerde</a:t>
            </a:r>
            <a:r>
              <a:rPr lang="nl-BE" altLang="en-US" sz="2000" dirty="0" smtClean="0"/>
              <a:t> aanrekening: op basis van reëel gebruik</a:t>
            </a:r>
          </a:p>
          <a:p>
            <a:pPr lvl="1"/>
            <a:r>
              <a:rPr lang="nl-BE" altLang="en-US" sz="2000" dirty="0" smtClean="0"/>
              <a:t>laagdrempelige instap: onderliggende complexiteit niet voor de gebruiker</a:t>
            </a:r>
          </a:p>
          <a:p>
            <a:pPr lvl="1"/>
            <a:r>
              <a:rPr lang="nl-BE" altLang="en-US" sz="2000" dirty="0" smtClean="0"/>
              <a:t>heterogeniteit en flexibiliteit  </a:t>
            </a:r>
          </a:p>
          <a:p>
            <a:pPr lvl="1"/>
            <a:r>
              <a:rPr lang="nl-BE" altLang="en-US" sz="2000" dirty="0" smtClean="0"/>
              <a:t>incrementele, exploratieve, iteratieve aanpak</a:t>
            </a:r>
          </a:p>
          <a:p>
            <a:pPr lvl="1"/>
            <a:r>
              <a:rPr lang="nl-BE" altLang="en-US" sz="2000" dirty="0" smtClean="0"/>
              <a:t>gebaseerd op virtualisatie</a:t>
            </a:r>
          </a:p>
        </p:txBody>
      </p:sp>
      <p:sp>
        <p:nvSpPr>
          <p:cNvPr id="12" name="Slide Number Placeholder 11"/>
          <p:cNvSpPr>
            <a:spLocks noGrp="1"/>
          </p:cNvSpPr>
          <p:nvPr>
            <p:ph type="sldNum" sz="quarter" idx="4294967295"/>
          </p:nvPr>
        </p:nvSpPr>
        <p:spPr>
          <a:xfrm>
            <a:off x="6910388" y="6481763"/>
            <a:ext cx="2233612" cy="398462"/>
          </a:xfrm>
        </p:spPr>
        <p:txBody>
          <a:bodyPr/>
          <a:lstStyle/>
          <a:p>
            <a:fld id="{A7CC3638-A99D-674C-A789-FA84B7E5EA16}" type="slidenum">
              <a:rPr lang="nl-NL" smtClean="0"/>
              <a:t>21</a:t>
            </a:fld>
            <a:endParaRPr lang="nl-NL"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5229200"/>
            <a:ext cx="3495477" cy="14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6022458" y="5821688"/>
            <a:ext cx="461543" cy="182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1841517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Wat is ‘</a:t>
            </a:r>
            <a:r>
              <a:rPr lang="nl-BE" dirty="0" err="1" smtClean="0"/>
              <a:t>cloud</a:t>
            </a:r>
            <a:r>
              <a:rPr lang="nl-BE" dirty="0" smtClean="0"/>
              <a:t>’ ?</a:t>
            </a:r>
            <a:endParaRPr lang="fr-BE" dirty="0"/>
          </a:p>
        </p:txBody>
      </p:sp>
      <p:sp>
        <p:nvSpPr>
          <p:cNvPr id="10" name="Text Placeholder 9"/>
          <p:cNvSpPr>
            <a:spLocks noGrp="1"/>
          </p:cNvSpPr>
          <p:nvPr>
            <p:ph type="body" sz="quarter" idx="4294967295"/>
          </p:nvPr>
        </p:nvSpPr>
        <p:spPr>
          <a:xfrm>
            <a:off x="467544" y="2573337"/>
            <a:ext cx="8676456" cy="3908425"/>
          </a:xfrm>
        </p:spPr>
        <p:txBody>
          <a:bodyPr/>
          <a:lstStyle/>
          <a:p>
            <a:pPr marL="0">
              <a:spcBef>
                <a:spcPts val="1200"/>
              </a:spcBef>
            </a:pPr>
            <a:r>
              <a:rPr lang="nl-BE" sz="2000" dirty="0" err="1" smtClean="0"/>
              <a:t>any</a:t>
            </a:r>
            <a:r>
              <a:rPr lang="nl-BE" sz="2000" dirty="0" smtClean="0"/>
              <a:t> </a:t>
            </a:r>
            <a:r>
              <a:rPr lang="nl-BE" sz="2000" dirty="0" err="1"/>
              <a:t>place</a:t>
            </a:r>
            <a:r>
              <a:rPr lang="nl-BE" sz="2000" dirty="0"/>
              <a:t>, </a:t>
            </a:r>
            <a:r>
              <a:rPr lang="nl-BE" sz="2000" dirty="0" err="1"/>
              <a:t>any</a:t>
            </a:r>
            <a:r>
              <a:rPr lang="nl-BE" sz="2000" dirty="0"/>
              <a:t> time, </a:t>
            </a:r>
            <a:r>
              <a:rPr lang="nl-BE" sz="2000" dirty="0" err="1" smtClean="0"/>
              <a:t>anywhere</a:t>
            </a:r>
            <a:r>
              <a:rPr lang="nl-BE" sz="2000" dirty="0" smtClean="0"/>
              <a:t>: mobiel toegankelijk</a:t>
            </a:r>
          </a:p>
          <a:p>
            <a:pPr marL="0">
              <a:spcBef>
                <a:spcPts val="1200"/>
              </a:spcBef>
            </a:pPr>
            <a:r>
              <a:rPr lang="nl-BE" sz="2000" dirty="0" smtClean="0"/>
              <a:t>gewaarborgde </a:t>
            </a:r>
            <a:r>
              <a:rPr lang="nl-BE" sz="2000" dirty="0" err="1" smtClean="0"/>
              <a:t>backups</a:t>
            </a:r>
            <a:endParaRPr lang="nl-BE" sz="2000" dirty="0"/>
          </a:p>
          <a:p>
            <a:pPr marL="0">
              <a:spcBef>
                <a:spcPts val="1200"/>
              </a:spcBef>
            </a:pPr>
            <a:r>
              <a:rPr lang="nl-BE" sz="2000" dirty="0" smtClean="0"/>
              <a:t>hoog niveau van veiligheid indien goed toegepast</a:t>
            </a:r>
            <a:endParaRPr lang="nl-BE" sz="2000" dirty="0"/>
          </a:p>
          <a:p>
            <a:pPr marL="0">
              <a:spcBef>
                <a:spcPts val="1200"/>
              </a:spcBef>
            </a:pPr>
            <a:r>
              <a:rPr lang="nl-BE" sz="2000" dirty="0" smtClean="0"/>
              <a:t>lagere </a:t>
            </a:r>
            <a:r>
              <a:rPr lang="nl-BE" sz="2000" dirty="0"/>
              <a:t>Total </a:t>
            </a:r>
            <a:r>
              <a:rPr lang="nl-BE" sz="2000" dirty="0" err="1"/>
              <a:t>Cost</a:t>
            </a:r>
            <a:r>
              <a:rPr lang="nl-BE" sz="2000" dirty="0"/>
              <a:t> of </a:t>
            </a:r>
            <a:r>
              <a:rPr lang="nl-BE" sz="2000" dirty="0" err="1"/>
              <a:t>Ownership</a:t>
            </a:r>
            <a:r>
              <a:rPr lang="nl-BE" sz="2000" dirty="0"/>
              <a:t> (TCO)</a:t>
            </a:r>
          </a:p>
          <a:p>
            <a:pPr marL="0">
              <a:spcBef>
                <a:spcPts val="1200"/>
              </a:spcBef>
            </a:pPr>
            <a:r>
              <a:rPr lang="nl-BE" sz="2000" dirty="0" smtClean="0"/>
              <a:t>stabiliteit &amp; incrementele </a:t>
            </a:r>
            <a:r>
              <a:rPr lang="nl-BE" sz="2000" dirty="0"/>
              <a:t>updates</a:t>
            </a:r>
          </a:p>
          <a:p>
            <a:pPr marL="0">
              <a:spcBef>
                <a:spcPts val="1200"/>
              </a:spcBef>
            </a:pPr>
            <a:r>
              <a:rPr lang="nl-BE" sz="2000" dirty="0" smtClean="0"/>
              <a:t>bevordert samenwerking en hergebruik</a:t>
            </a:r>
            <a:endParaRPr lang="nl-BE" sz="2000" dirty="0"/>
          </a:p>
          <a:p>
            <a:pPr marL="0">
              <a:spcBef>
                <a:spcPts val="1200"/>
              </a:spcBef>
            </a:pPr>
            <a:r>
              <a:rPr lang="nl-BE" sz="2000" dirty="0" smtClean="0"/>
              <a:t>zou gemakkelijke overdraagbaarheid mogelijk moeten maken</a:t>
            </a:r>
            <a:endParaRPr lang="nl-BE" sz="2000" dirty="0"/>
          </a:p>
        </p:txBody>
      </p:sp>
      <p:sp>
        <p:nvSpPr>
          <p:cNvPr id="5" name="Slide Number Placeholder 4"/>
          <p:cNvSpPr>
            <a:spLocks noGrp="1"/>
          </p:cNvSpPr>
          <p:nvPr>
            <p:ph type="sldNum" sz="quarter" idx="4294967295"/>
          </p:nvPr>
        </p:nvSpPr>
        <p:spPr>
          <a:xfrm>
            <a:off x="6908800" y="6481763"/>
            <a:ext cx="2235200" cy="398462"/>
          </a:xfrm>
        </p:spPr>
        <p:txBody>
          <a:bodyPr/>
          <a:lstStyle/>
          <a:p>
            <a:fld id="{A7CC3638-A99D-674C-A789-FA84B7E5EA16}" type="slidenum">
              <a:rPr lang="nl-NL" smtClean="0"/>
              <a:t>22</a:t>
            </a:fld>
            <a:endParaRPr lang="nl-NL" dirty="0"/>
          </a:p>
        </p:txBody>
      </p:sp>
      <p:graphicFrame>
        <p:nvGraphicFramePr>
          <p:cNvPr id="22" name="Diagram 21"/>
          <p:cNvGraphicFramePr/>
          <p:nvPr>
            <p:extLst/>
          </p:nvPr>
        </p:nvGraphicFramePr>
        <p:xfrm>
          <a:off x="736593" y="1083721"/>
          <a:ext cx="7992533" cy="109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Box 22"/>
          <p:cNvSpPr txBox="1"/>
          <p:nvPr/>
        </p:nvSpPr>
        <p:spPr>
          <a:xfrm>
            <a:off x="6323160" y="2044466"/>
            <a:ext cx="2387596" cy="461665"/>
          </a:xfrm>
          <a:prstGeom prst="rect">
            <a:avLst/>
          </a:prstGeom>
          <a:noFill/>
        </p:spPr>
        <p:txBody>
          <a:bodyPr wrap="square" rtlCol="0">
            <a:spAutoFit/>
          </a:bodyPr>
          <a:lstStyle/>
          <a:p>
            <a:r>
              <a:rPr lang="nl-BE" sz="1200" dirty="0" smtClean="0">
                <a:solidFill>
                  <a:srgbClr val="0F879D"/>
                </a:solidFill>
              </a:rPr>
              <a:t>Source: National </a:t>
            </a:r>
            <a:r>
              <a:rPr lang="nl-BE" sz="1200" dirty="0" err="1" smtClean="0">
                <a:solidFill>
                  <a:srgbClr val="0F879D"/>
                </a:solidFill>
              </a:rPr>
              <a:t>Institute</a:t>
            </a:r>
            <a:r>
              <a:rPr lang="nl-BE" sz="1200" dirty="0" smtClean="0">
                <a:solidFill>
                  <a:srgbClr val="0F879D"/>
                </a:solidFill>
              </a:rPr>
              <a:t> </a:t>
            </a:r>
            <a:r>
              <a:rPr lang="nl-BE" sz="1200" dirty="0" err="1" smtClean="0">
                <a:solidFill>
                  <a:srgbClr val="0F879D"/>
                </a:solidFill>
              </a:rPr>
              <a:t>for</a:t>
            </a:r>
            <a:r>
              <a:rPr lang="nl-BE" sz="1200" dirty="0" smtClean="0">
                <a:solidFill>
                  <a:srgbClr val="0F879D"/>
                </a:solidFill>
              </a:rPr>
              <a:t> Standards </a:t>
            </a:r>
            <a:r>
              <a:rPr lang="nl-BE" sz="1200" dirty="0" err="1" smtClean="0">
                <a:solidFill>
                  <a:srgbClr val="0F879D"/>
                </a:solidFill>
              </a:rPr>
              <a:t>and</a:t>
            </a:r>
            <a:r>
              <a:rPr lang="nl-BE" sz="1200" dirty="0" smtClean="0">
                <a:solidFill>
                  <a:srgbClr val="0F879D"/>
                </a:solidFill>
              </a:rPr>
              <a:t> Technology, USA</a:t>
            </a:r>
            <a:endParaRPr lang="fr-BE" sz="1200" dirty="0">
              <a:solidFill>
                <a:srgbClr val="0F879D"/>
              </a:solidFill>
            </a:endParaRPr>
          </a:p>
        </p:txBody>
      </p:sp>
    </p:spTree>
    <p:extLst>
      <p:ext uri="{BB962C8B-B14F-4D97-AF65-F5344CB8AC3E}">
        <p14:creationId xmlns:p14="http://schemas.microsoft.com/office/powerpoint/2010/main" val="7668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Cloud implementatie modellen</a:t>
            </a:r>
            <a:endParaRPr lang="fr-BE" dirty="0"/>
          </a:p>
        </p:txBody>
      </p:sp>
      <p:sp>
        <p:nvSpPr>
          <p:cNvPr id="5" name="Slide Number Placeholder 4"/>
          <p:cNvSpPr>
            <a:spLocks noGrp="1"/>
          </p:cNvSpPr>
          <p:nvPr>
            <p:ph type="sldNum" sz="quarter" idx="4294967295"/>
          </p:nvPr>
        </p:nvSpPr>
        <p:spPr>
          <a:xfrm>
            <a:off x="6908800" y="6481763"/>
            <a:ext cx="2235200" cy="398462"/>
          </a:xfrm>
        </p:spPr>
        <p:txBody>
          <a:bodyPr/>
          <a:lstStyle/>
          <a:p>
            <a:fld id="{A7CC3638-A99D-674C-A789-FA84B7E5EA16}" type="slidenum">
              <a:rPr lang="nl-NL" smtClean="0"/>
              <a:t>23</a:t>
            </a:fld>
            <a:endParaRPr lang="nl-NL"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31" y="1244591"/>
            <a:ext cx="80931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615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Platform as a service - containers</a:t>
            </a:r>
            <a:endParaRPr lang="fr-BE" dirty="0"/>
          </a:p>
        </p:txBody>
      </p:sp>
      <p:sp>
        <p:nvSpPr>
          <p:cNvPr id="2" name="Slide Number Placeholder 1"/>
          <p:cNvSpPr>
            <a:spLocks noGrp="1"/>
          </p:cNvSpPr>
          <p:nvPr>
            <p:ph type="sldNum" sz="quarter" idx="4294967295"/>
          </p:nvPr>
        </p:nvSpPr>
        <p:spPr>
          <a:xfrm>
            <a:off x="6910388" y="6481763"/>
            <a:ext cx="2233612" cy="398462"/>
          </a:xfrm>
        </p:spPr>
        <p:txBody>
          <a:bodyPr/>
          <a:lstStyle/>
          <a:p>
            <a:fld id="{A7CC3638-A99D-674C-A789-FA84B7E5EA16}" type="slidenum">
              <a:rPr lang="nl-NL" smtClean="0"/>
              <a:t>24</a:t>
            </a:fld>
            <a:endParaRPr lang="nl-NL" dirty="0"/>
          </a:p>
        </p:txBody>
      </p:sp>
      <p:grpSp>
        <p:nvGrpSpPr>
          <p:cNvPr id="6" name="Group 5"/>
          <p:cNvGrpSpPr>
            <a:grpSpLocks/>
          </p:cNvGrpSpPr>
          <p:nvPr/>
        </p:nvGrpSpPr>
        <p:grpSpPr bwMode="auto">
          <a:xfrm>
            <a:off x="573536" y="3556319"/>
            <a:ext cx="1540172" cy="2471399"/>
            <a:chOff x="395742" y="4221048"/>
            <a:chExt cx="1539629" cy="2471394"/>
          </a:xfrm>
        </p:grpSpPr>
        <p:pic>
          <p:nvPicPr>
            <p:cNvPr id="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42" y="4221048"/>
              <a:ext cx="933903" cy="93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18" y="6178776"/>
              <a:ext cx="477951" cy="47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358833"/>
              <a:ext cx="9207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25"/>
            <p:cNvSpPr txBox="1">
              <a:spLocks noChangeArrowheads="1"/>
            </p:cNvSpPr>
            <p:nvPr/>
          </p:nvSpPr>
          <p:spPr bwMode="auto">
            <a:xfrm>
              <a:off x="1170687" y="6261556"/>
              <a:ext cx="764684"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
        <p:nvSpPr>
          <p:cNvPr id="11" name="Content Placeholder 2"/>
          <p:cNvSpPr txBox="1">
            <a:spLocks/>
          </p:cNvSpPr>
          <p:nvPr/>
        </p:nvSpPr>
        <p:spPr>
          <a:xfrm>
            <a:off x="457200" y="999744"/>
            <a:ext cx="8585200" cy="4953000"/>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altLang="fr-FR" dirty="0" err="1" smtClean="0"/>
              <a:t>Inleiding</a:t>
            </a:r>
            <a:r>
              <a:rPr lang="fr-BE" altLang="fr-FR" dirty="0" smtClean="0"/>
              <a:t> </a:t>
            </a:r>
            <a:r>
              <a:rPr lang="fr-BE" altLang="fr-FR" dirty="0" err="1" smtClean="0"/>
              <a:t>tot</a:t>
            </a:r>
            <a:r>
              <a:rPr lang="fr-BE" altLang="fr-FR" dirty="0" smtClean="0"/>
              <a:t> container technologie</a:t>
            </a:r>
          </a:p>
          <a:p>
            <a:endParaRPr lang="fr-BE" altLang="fr-FR" dirty="0" smtClean="0"/>
          </a:p>
          <a:p>
            <a:endParaRPr lang="fr-BE" altLang="fr-FR" dirty="0" smtClean="0"/>
          </a:p>
          <a:p>
            <a:endParaRPr lang="fr-BE" altLang="fr-FR" dirty="0" smtClean="0"/>
          </a:p>
          <a:p>
            <a:endParaRPr lang="fr-BE" altLang="fr-FR" sz="200" dirty="0" smtClean="0"/>
          </a:p>
          <a:p>
            <a:endParaRPr lang="fr-BE" altLang="fr-FR" dirty="0" smtClean="0"/>
          </a:p>
          <a:p>
            <a:endParaRPr lang="fr-BE" altLang="fr-FR" dirty="0"/>
          </a:p>
          <a:p>
            <a:pPr marL="0" indent="0">
              <a:buNone/>
            </a:pPr>
            <a:r>
              <a:rPr lang="fr-BE" altLang="fr-FR" dirty="0" err="1" smtClean="0"/>
              <a:t>Vertaald</a:t>
            </a:r>
            <a:r>
              <a:rPr lang="fr-BE" altLang="fr-FR" dirty="0" smtClean="0"/>
              <a:t> </a:t>
            </a:r>
            <a:r>
              <a:rPr lang="fr-BE" altLang="fr-FR" dirty="0" err="1" smtClean="0"/>
              <a:t>naar</a:t>
            </a:r>
            <a:r>
              <a:rPr lang="fr-BE" altLang="fr-FR" dirty="0" smtClean="0"/>
              <a:t> Platform as a Service</a:t>
            </a:r>
          </a:p>
        </p:txBody>
      </p:sp>
      <p:grpSp>
        <p:nvGrpSpPr>
          <p:cNvPr id="12" name="Group 11"/>
          <p:cNvGrpSpPr>
            <a:grpSpLocks/>
          </p:cNvGrpSpPr>
          <p:nvPr/>
        </p:nvGrpSpPr>
        <p:grpSpPr bwMode="auto">
          <a:xfrm>
            <a:off x="704134" y="1559195"/>
            <a:ext cx="1077913" cy="1259562"/>
            <a:chOff x="685800" y="2425700"/>
            <a:chExt cx="1077913" cy="1259562"/>
          </a:xfrm>
        </p:grpSpPr>
        <p:pic>
          <p:nvPicPr>
            <p:cNvPr id="13"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242570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25"/>
            <p:cNvSpPr txBox="1">
              <a:spLocks noChangeArrowheads="1"/>
            </p:cNvSpPr>
            <p:nvPr/>
          </p:nvSpPr>
          <p:spPr bwMode="auto">
            <a:xfrm>
              <a:off x="689417" y="3254375"/>
              <a:ext cx="10246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individuele</a:t>
              </a:r>
              <a:endParaRPr lang="fr-BE" altLang="fr-FR" sz="1100" dirty="0">
                <a:latin typeface="Arial Black" pitchFamily="34" charset="0"/>
              </a:endParaRPr>
            </a:p>
            <a:p>
              <a:pPr algn="ctr" eaLnBrk="1" hangingPunct="1">
                <a:spcBef>
                  <a:spcPct val="0"/>
                </a:spcBef>
                <a:buClrTx/>
                <a:buSzTx/>
                <a:buFontTx/>
                <a:buNone/>
              </a:pPr>
              <a:r>
                <a:rPr lang="nl-BE" altLang="fr-FR" sz="1100" dirty="0" smtClean="0">
                  <a:latin typeface="Arial Black" pitchFamily="34" charset="0"/>
                </a:rPr>
                <a:t>inhoud</a:t>
              </a:r>
              <a:endParaRPr lang="fr-BE" altLang="fr-FR" sz="1100" dirty="0">
                <a:latin typeface="Arial Black" pitchFamily="34" charset="0"/>
              </a:endParaRPr>
            </a:p>
          </p:txBody>
        </p:sp>
      </p:grpSp>
      <p:grpSp>
        <p:nvGrpSpPr>
          <p:cNvPr id="15" name="Group 14"/>
          <p:cNvGrpSpPr>
            <a:grpSpLocks/>
          </p:cNvGrpSpPr>
          <p:nvPr/>
        </p:nvGrpSpPr>
        <p:grpSpPr bwMode="auto">
          <a:xfrm>
            <a:off x="1895475" y="1438545"/>
            <a:ext cx="3128963" cy="1379210"/>
            <a:chOff x="1885950" y="2203450"/>
            <a:chExt cx="3128963" cy="1379210"/>
          </a:xfrm>
        </p:grpSpPr>
        <p:grpSp>
          <p:nvGrpSpPr>
            <p:cNvPr id="16" name="Group 4"/>
            <p:cNvGrpSpPr>
              <a:grpSpLocks/>
            </p:cNvGrpSpPr>
            <p:nvPr/>
          </p:nvGrpSpPr>
          <p:grpSpPr bwMode="auto">
            <a:xfrm>
              <a:off x="2800350" y="2203450"/>
              <a:ext cx="2214563" cy="1379210"/>
              <a:chOff x="2800350" y="2203450"/>
              <a:chExt cx="2214563" cy="1379210"/>
            </a:xfrm>
          </p:grpSpPr>
          <p:pic>
            <p:nvPicPr>
              <p:cNvPr id="1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33"/>
              <p:cNvSpPr txBox="1">
                <a:spLocks noChangeArrowheads="1"/>
              </p:cNvSpPr>
              <p:nvPr/>
            </p:nvSpPr>
            <p:spPr bwMode="auto">
              <a:xfrm>
                <a:off x="2946442" y="3321050"/>
                <a:ext cx="19303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geïsoleerd</a:t>
                </a:r>
                <a:r>
                  <a:rPr lang="fr-BE" altLang="fr-FR" sz="1100" dirty="0" smtClean="0">
                    <a:latin typeface="Arial Black" pitchFamily="34" charset="0"/>
                  </a:rPr>
                  <a:t> </a:t>
                </a:r>
                <a:r>
                  <a:rPr lang="fr-BE" altLang="fr-FR" sz="1100" dirty="0" err="1" smtClean="0">
                    <a:latin typeface="Arial Black" pitchFamily="34" charset="0"/>
                  </a:rPr>
                  <a:t>opgeslagen</a:t>
                </a:r>
                <a:endParaRPr lang="fr-BE" altLang="fr-FR" sz="1100" dirty="0">
                  <a:latin typeface="Arial Black" pitchFamily="34" charset="0"/>
                </a:endParaRPr>
              </a:p>
            </p:txBody>
          </p:sp>
        </p:grpSp>
        <p:cxnSp>
          <p:nvCxnSpPr>
            <p:cNvPr id="17" name="Straight Arrow Connector 16"/>
            <p:cNvCxnSpPr/>
            <p:nvPr/>
          </p:nvCxnSpPr>
          <p:spPr>
            <a:xfrm>
              <a:off x="1885950" y="275748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p:cNvGrpSpPr>
          <p:nvPr/>
        </p:nvGrpSpPr>
        <p:grpSpPr bwMode="auto">
          <a:xfrm>
            <a:off x="5124450" y="1567133"/>
            <a:ext cx="3667125" cy="1250622"/>
            <a:chOff x="5124450" y="2341563"/>
            <a:chExt cx="3667125" cy="1250622"/>
          </a:xfrm>
        </p:grpSpPr>
        <p:grpSp>
          <p:nvGrpSpPr>
            <p:cNvPr id="21" name="Group 5"/>
            <p:cNvGrpSpPr>
              <a:grpSpLocks/>
            </p:cNvGrpSpPr>
            <p:nvPr/>
          </p:nvGrpSpPr>
          <p:grpSpPr bwMode="auto">
            <a:xfrm>
              <a:off x="6015038" y="2341563"/>
              <a:ext cx="2776537" cy="1250622"/>
              <a:chOff x="6015038" y="2341563"/>
              <a:chExt cx="2776537" cy="1250622"/>
            </a:xfrm>
          </p:grpSpPr>
          <p:pic>
            <p:nvPicPr>
              <p:cNvPr id="2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36"/>
              <p:cNvSpPr txBox="1">
                <a:spLocks noChangeArrowheads="1"/>
              </p:cNvSpPr>
              <p:nvPr/>
            </p:nvSpPr>
            <p:spPr bwMode="auto">
              <a:xfrm>
                <a:off x="6372342" y="3330575"/>
                <a:ext cx="2242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gemakkelijk</a:t>
                </a:r>
                <a:r>
                  <a:rPr lang="fr-BE" altLang="fr-FR" sz="1100" dirty="0" smtClean="0">
                    <a:latin typeface="Arial Black" pitchFamily="34" charset="0"/>
                  </a:rPr>
                  <a:t> </a:t>
                </a:r>
                <a:r>
                  <a:rPr lang="fr-BE" altLang="fr-FR" sz="1100" dirty="0" err="1" smtClean="0">
                    <a:latin typeface="Arial Black" pitchFamily="34" charset="0"/>
                  </a:rPr>
                  <a:t>verplaatsbaar</a:t>
                </a:r>
                <a:endParaRPr lang="fr-BE" altLang="fr-FR" sz="1100" dirty="0">
                  <a:latin typeface="Arial Black" pitchFamily="34" charset="0"/>
                </a:endParaRPr>
              </a:p>
            </p:txBody>
          </p:sp>
        </p:grpSp>
        <p:cxnSp>
          <p:nvCxnSpPr>
            <p:cNvPr id="22" name="Straight Arrow Connector 21"/>
            <p:cNvCxnSpPr/>
            <p:nvPr/>
          </p:nvCxnSpPr>
          <p:spPr>
            <a:xfrm>
              <a:off x="5124450" y="275272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2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3500" y="3555981"/>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7" name="Group 26"/>
          <p:cNvGrpSpPr>
            <a:grpSpLocks/>
          </p:cNvGrpSpPr>
          <p:nvPr/>
        </p:nvGrpSpPr>
        <p:grpSpPr bwMode="auto">
          <a:xfrm>
            <a:off x="2073275" y="3540106"/>
            <a:ext cx="1671638" cy="2633662"/>
            <a:chOff x="1895475" y="4205288"/>
            <a:chExt cx="1671638" cy="2633662"/>
          </a:xfrm>
        </p:grpSpPr>
        <p:grpSp>
          <p:nvGrpSpPr>
            <p:cNvPr id="28" name="Group 8"/>
            <p:cNvGrpSpPr>
              <a:grpSpLocks/>
            </p:cNvGrpSpPr>
            <p:nvPr/>
          </p:nvGrpSpPr>
          <p:grpSpPr bwMode="auto">
            <a:xfrm>
              <a:off x="2747963" y="4205288"/>
              <a:ext cx="819150" cy="2633662"/>
              <a:chOff x="2747963" y="4205288"/>
              <a:chExt cx="819150" cy="2633662"/>
            </a:xfrm>
          </p:grpSpPr>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3" name="Straight Connector 32"/>
              <p:cNvCxnSpPr>
                <a:stCxn id="32" idx="2"/>
                <a:endCxn id="31"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1895475" y="533876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a:grpSpLocks/>
          </p:cNvGrpSpPr>
          <p:nvPr/>
        </p:nvGrpSpPr>
        <p:grpSpPr bwMode="auto">
          <a:xfrm>
            <a:off x="4429125" y="3540106"/>
            <a:ext cx="1916113" cy="2625725"/>
            <a:chOff x="4251325" y="4205288"/>
            <a:chExt cx="1916113" cy="2625725"/>
          </a:xfrm>
        </p:grpSpPr>
        <p:pic>
          <p:nvPicPr>
            <p:cNvPr id="36" name="Picture 5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18000" y="492918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4251325" y="420528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sp>
        <p:nvSpPr>
          <p:cNvPr id="40" name="TextBox 36"/>
          <p:cNvSpPr txBox="1">
            <a:spLocks noChangeArrowheads="1"/>
          </p:cNvSpPr>
          <p:nvPr/>
        </p:nvSpPr>
        <p:spPr bwMode="auto">
          <a:xfrm>
            <a:off x="6397737" y="4418879"/>
            <a:ext cx="22429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gemakkelijk</a:t>
            </a:r>
            <a:r>
              <a:rPr lang="fr-BE" altLang="fr-FR" sz="1100" dirty="0" smtClean="0">
                <a:latin typeface="Arial Black" pitchFamily="34" charset="0"/>
              </a:rPr>
              <a:t> </a:t>
            </a:r>
            <a:r>
              <a:rPr lang="fr-BE" altLang="fr-FR" sz="1100" dirty="0" err="1" smtClean="0">
                <a:latin typeface="Arial Black" pitchFamily="34" charset="0"/>
              </a:rPr>
              <a:t>verplaatsbaar</a:t>
            </a:r>
            <a:endParaRPr lang="fr-BE" altLang="fr-FR" sz="1100" dirty="0" smtClean="0">
              <a:latin typeface="Arial Black" pitchFamily="34" charset="0"/>
            </a:endParaRPr>
          </a:p>
          <a:p>
            <a:pPr algn="ctr" eaLnBrk="1" hangingPunct="1">
              <a:spcBef>
                <a:spcPct val="0"/>
              </a:spcBef>
              <a:buClrTx/>
              <a:buSzTx/>
              <a:buFontTx/>
              <a:buNone/>
            </a:pPr>
            <a:r>
              <a:rPr lang="nl-BE" altLang="fr-FR" sz="1100" dirty="0">
                <a:latin typeface="Arial Black" pitchFamily="34" charset="0"/>
              </a:rPr>
              <a:t>é</a:t>
            </a:r>
            <a:r>
              <a:rPr lang="nl-BE" altLang="fr-FR" sz="1100" dirty="0" smtClean="0">
                <a:latin typeface="Arial Black" pitchFamily="34" charset="0"/>
              </a:rPr>
              <a:t>n </a:t>
            </a:r>
            <a:r>
              <a:rPr lang="nl-BE" altLang="fr-FR" sz="1100" dirty="0" err="1">
                <a:latin typeface="Arial Black" pitchFamily="34" charset="0"/>
              </a:rPr>
              <a:t>k</a:t>
            </a:r>
            <a:r>
              <a:rPr lang="nl-BE" altLang="fr-FR" sz="1100" dirty="0" err="1" smtClean="0">
                <a:latin typeface="Arial Black" pitchFamily="34" charset="0"/>
              </a:rPr>
              <a:t>opieerbaar</a:t>
            </a:r>
            <a:endParaRPr lang="fr-BE" altLang="fr-FR" sz="1100" dirty="0">
              <a:latin typeface="Arial Black" pitchFamily="34" charset="0"/>
            </a:endParaRPr>
          </a:p>
        </p:txBody>
      </p:sp>
    </p:spTree>
    <p:extLst>
      <p:ext uri="{BB962C8B-B14F-4D97-AF65-F5344CB8AC3E}">
        <p14:creationId xmlns:p14="http://schemas.microsoft.com/office/powerpoint/2010/main" val="25104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Platform as a service - samenwerking</a:t>
            </a:r>
            <a:endParaRPr lang="fr-BE" dirty="0"/>
          </a:p>
        </p:txBody>
      </p:sp>
      <p:sp>
        <p:nvSpPr>
          <p:cNvPr id="5" name="Slide Number Placeholder 4"/>
          <p:cNvSpPr>
            <a:spLocks noGrp="1"/>
          </p:cNvSpPr>
          <p:nvPr>
            <p:ph type="sldNum" sz="quarter" idx="4294967295"/>
          </p:nvPr>
        </p:nvSpPr>
        <p:spPr>
          <a:xfrm>
            <a:off x="6910388" y="6491288"/>
            <a:ext cx="2233612" cy="400050"/>
          </a:xfrm>
        </p:spPr>
        <p:txBody>
          <a:bodyPr/>
          <a:lstStyle/>
          <a:p>
            <a:fld id="{A7CC3638-A99D-674C-A789-FA84B7E5EA16}" type="slidenum">
              <a:rPr lang="nl-NL" smtClean="0"/>
              <a:t>25</a:t>
            </a:fld>
            <a:endParaRPr lang="nl-NL" dirty="0"/>
          </a:p>
        </p:txBody>
      </p:sp>
      <p:sp>
        <p:nvSpPr>
          <p:cNvPr id="6" name="Rectangle 5"/>
          <p:cNvSpPr/>
          <p:nvPr/>
        </p:nvSpPr>
        <p:spPr>
          <a:xfrm>
            <a:off x="621064" y="1445396"/>
            <a:ext cx="3238096" cy="4513262"/>
          </a:xfrm>
          <a:prstGeom prst="rect">
            <a:avLst/>
          </a:prstGeom>
          <a:solidFill>
            <a:srgbClr val="3E6E5A">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7" name="Rectangle 6"/>
          <p:cNvSpPr/>
          <p:nvPr/>
        </p:nvSpPr>
        <p:spPr>
          <a:xfrm>
            <a:off x="5850168" y="1578446"/>
            <a:ext cx="3000375" cy="4514850"/>
          </a:xfrm>
          <a:prstGeom prst="rect">
            <a:avLst/>
          </a:prstGeom>
          <a:solidFill>
            <a:srgbClr val="FF8989">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8" name="TextBox 52"/>
          <p:cNvSpPr txBox="1">
            <a:spLocks noChangeArrowheads="1"/>
          </p:cNvSpPr>
          <p:nvPr/>
        </p:nvSpPr>
        <p:spPr bwMode="auto">
          <a:xfrm>
            <a:off x="6291493" y="1656234"/>
            <a:ext cx="22272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err="1" smtClean="0">
                <a:latin typeface="Arial Black" pitchFamily="34" charset="0"/>
              </a:rPr>
              <a:t>Other</a:t>
            </a:r>
            <a:r>
              <a:rPr lang="fr-BE" altLang="fr-FR" sz="1100" dirty="0" smtClean="0">
                <a:latin typeface="Arial Black" pitchFamily="34" charset="0"/>
              </a:rPr>
              <a:t> </a:t>
            </a:r>
            <a:r>
              <a:rPr lang="fr-BE" altLang="fr-FR" sz="1100" dirty="0" err="1" smtClean="0">
                <a:latin typeface="Arial Black" pitchFamily="34" charset="0"/>
              </a:rPr>
              <a:t>sectors</a:t>
            </a:r>
            <a:endParaRPr lang="fr-BE" altLang="fr-FR" sz="1100" dirty="0">
              <a:latin typeface="Arial Black" pitchFamily="34" charset="0"/>
            </a:endParaRPr>
          </a:p>
        </p:txBody>
      </p:sp>
      <p:grpSp>
        <p:nvGrpSpPr>
          <p:cNvPr id="9" name="Group 20"/>
          <p:cNvGrpSpPr>
            <a:grpSpLocks/>
          </p:cNvGrpSpPr>
          <p:nvPr/>
        </p:nvGrpSpPr>
        <p:grpSpPr bwMode="auto">
          <a:xfrm>
            <a:off x="466956" y="3453284"/>
            <a:ext cx="8328025" cy="669925"/>
            <a:chOff x="700088" y="5087058"/>
            <a:chExt cx="8328566" cy="670805"/>
          </a:xfrm>
        </p:grpSpPr>
        <p:sp>
          <p:nvSpPr>
            <p:cNvPr id="10" name="Rectangle 9"/>
            <p:cNvSpPr/>
            <p:nvPr/>
          </p:nvSpPr>
          <p:spPr>
            <a:xfrm>
              <a:off x="700088" y="5087058"/>
              <a:ext cx="8328566" cy="67080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88440" y="4146601"/>
              <a:ext cx="4984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18"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2418"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031" y="2796059"/>
            <a:ext cx="812800" cy="723900"/>
          </a:xfrm>
          <a:prstGeom prst="rect">
            <a:avLst/>
          </a:prstGeom>
          <a:solidFill>
            <a:srgbClr val="FF0000"/>
          </a:solidFill>
          <a:ln w="9525">
            <a:solidFill>
              <a:schemeClr val="tx1"/>
            </a:solidFill>
            <a:miter lim="800000"/>
            <a:headEnd/>
            <a:tailEnd/>
          </a:ln>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781"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70267" y="2266627"/>
            <a:ext cx="8996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1</a:t>
            </a:r>
            <a:endParaRPr lang="fr-BE" altLang="fr-FR" sz="1100" dirty="0">
              <a:latin typeface="Arial Black" pitchFamily="34" charset="0"/>
            </a:endParaRPr>
          </a:p>
        </p:txBody>
      </p:sp>
      <p:grpSp>
        <p:nvGrpSpPr>
          <p:cNvPr id="17" name="Group 23"/>
          <p:cNvGrpSpPr>
            <a:grpSpLocks/>
          </p:cNvGrpSpPr>
          <p:nvPr/>
        </p:nvGrpSpPr>
        <p:grpSpPr bwMode="auto">
          <a:xfrm>
            <a:off x="466956" y="4489921"/>
            <a:ext cx="8328025" cy="676275"/>
            <a:chOff x="654992" y="4823937"/>
            <a:chExt cx="8328566" cy="677144"/>
          </a:xfrm>
        </p:grpSpPr>
        <p:sp>
          <p:nvSpPr>
            <p:cNvPr id="18" name="Rectangle 17"/>
            <p:cNvSpPr/>
            <p:nvPr/>
          </p:nvSpPr>
          <p:spPr>
            <a:xfrm>
              <a:off x="654992" y="4823937"/>
              <a:ext cx="8328566" cy="67714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9922" y="4849307"/>
              <a:ext cx="1155733" cy="65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631"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798161" y="2266627"/>
            <a:ext cx="8996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2</a:t>
            </a:r>
            <a:endParaRPr lang="fr-BE" altLang="fr-FR" sz="1100" dirty="0">
              <a:latin typeface="Arial Black" pitchFamily="34" charset="0"/>
            </a:endParaRP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343" y="279605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789446" y="2266627"/>
            <a:ext cx="9220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N</a:t>
            </a:r>
            <a:endParaRPr lang="fr-BE" altLang="fr-FR" sz="1100" dirty="0">
              <a:latin typeface="Arial Black" pitchFamily="34" charset="0"/>
            </a:endParaRPr>
          </a:p>
        </p:txBody>
      </p:sp>
      <p:sp>
        <p:nvSpPr>
          <p:cNvPr id="24" name="Flowchart: Magnetic Disk 23"/>
          <p:cNvSpPr/>
          <p:nvPr/>
        </p:nvSpPr>
        <p:spPr>
          <a:xfrm>
            <a:off x="742306" y="414702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766243" y="414702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91456" y="534717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939193" y="534717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937731" y="5347171"/>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2048818" y="2040409"/>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126481" y="1634009"/>
            <a:ext cx="22272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Public </a:t>
            </a:r>
            <a:r>
              <a:rPr lang="fr-BE" altLang="fr-FR" sz="1100" dirty="0" err="1" smtClean="0">
                <a:latin typeface="Arial Black" pitchFamily="34" charset="0"/>
              </a:rPr>
              <a:t>sector</a:t>
            </a:r>
            <a:r>
              <a:rPr lang="fr-BE" altLang="fr-FR" sz="1100" dirty="0" smtClean="0">
                <a:latin typeface="Arial Black" pitchFamily="34" charset="0"/>
              </a:rPr>
              <a:t> </a:t>
            </a:r>
            <a:r>
              <a:rPr lang="fr-BE" altLang="fr-FR" sz="1100" dirty="0" err="1" smtClean="0">
                <a:latin typeface="Arial Black" pitchFamily="34" charset="0"/>
              </a:rPr>
              <a:t>ecosystem</a:t>
            </a:r>
            <a:endParaRPr lang="fr-BE" altLang="fr-FR" sz="1100" dirty="0">
              <a:latin typeface="Arial Black" pitchFamily="34" charset="0"/>
            </a:endParaRPr>
          </a:p>
        </p:txBody>
      </p:sp>
      <p:cxnSp>
        <p:nvCxnSpPr>
          <p:cNvPr id="31" name="Straight Connector 30"/>
          <p:cNvCxnSpPr/>
          <p:nvPr/>
        </p:nvCxnSpPr>
        <p:spPr>
          <a:xfrm>
            <a:off x="2510781" y="3146896"/>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720122" y="4358386"/>
            <a:ext cx="1086983" cy="946027"/>
            <a:chOff x="6782780" y="3149672"/>
            <a:chExt cx="928742" cy="928742"/>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772545" y="2331865"/>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a:latin typeface="Arial Black" pitchFamily="34" charset="0"/>
              </a:rPr>
              <a:t>Application</a:t>
            </a:r>
            <a:endParaRPr lang="fr-BE" altLang="fr-FR" sz="1000" dirty="0" smtClean="0">
              <a:latin typeface="Arial Black" pitchFamily="34" charset="0"/>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675489" y="2331865"/>
            <a:ext cx="981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smtClean="0">
                <a:latin typeface="Arial Black" pitchFamily="34" charset="0"/>
              </a:rPr>
              <a:t>Application</a:t>
            </a:r>
          </a:p>
          <a:p>
            <a:pPr algn="ctr" eaLnBrk="1" hangingPunct="1"/>
            <a:r>
              <a:rPr lang="fr-BE" altLang="fr-FR" sz="1000" dirty="0" smtClean="0">
                <a:latin typeface="Arial Black" pitchFamily="34" charset="0"/>
              </a:rPr>
              <a:t>1</a:t>
            </a:r>
            <a:endParaRPr lang="fr-BE" altLang="fr-FR" sz="1000" dirty="0">
              <a:latin typeface="Arial Black" pitchFamily="34" charset="0"/>
            </a:endParaRPr>
          </a:p>
        </p:txBody>
      </p:sp>
      <p:sp>
        <p:nvSpPr>
          <p:cNvPr id="37" name="TextBox 14"/>
          <p:cNvSpPr txBox="1">
            <a:spLocks noChangeArrowheads="1"/>
          </p:cNvSpPr>
          <p:nvPr/>
        </p:nvSpPr>
        <p:spPr bwMode="auto">
          <a:xfrm>
            <a:off x="1554727" y="2331865"/>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a:latin typeface="Arial Black" pitchFamily="34" charset="0"/>
              </a:rPr>
              <a:t>Application</a:t>
            </a:r>
            <a:endParaRPr lang="fr-BE" altLang="fr-FR" sz="1000" dirty="0" smtClean="0">
              <a:latin typeface="Arial Black" pitchFamily="34" charset="0"/>
            </a:endParaRP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8" name="Left-Right Arrow 37"/>
          <p:cNvSpPr/>
          <p:nvPr/>
        </p:nvSpPr>
        <p:spPr>
          <a:xfrm>
            <a:off x="3783613" y="4390921"/>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Technological</a:t>
            </a:r>
            <a:endParaRPr lang="nl-BE" sz="1600" dirty="0" smtClean="0"/>
          </a:p>
          <a:p>
            <a:pPr algn="ctr"/>
            <a:r>
              <a:rPr lang="nl-BE" sz="1600" dirty="0" smtClean="0"/>
              <a:t>cooperation</a:t>
            </a:r>
            <a:endParaRPr lang="fr-BE" sz="1600" dirty="0"/>
          </a:p>
        </p:txBody>
      </p:sp>
      <p:sp>
        <p:nvSpPr>
          <p:cNvPr id="39" name="Left-Right Arrow 38"/>
          <p:cNvSpPr/>
          <p:nvPr/>
        </p:nvSpPr>
        <p:spPr>
          <a:xfrm>
            <a:off x="3783613" y="3146896"/>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smtClean="0"/>
              <a:t>Platform cooperation</a:t>
            </a:r>
            <a:endParaRPr lang="fr-BE" sz="1600" dirty="0"/>
          </a:p>
        </p:txBody>
      </p:sp>
      <p:sp>
        <p:nvSpPr>
          <p:cNvPr id="40" name="Left-Right Arrow 39"/>
          <p:cNvSpPr/>
          <p:nvPr/>
        </p:nvSpPr>
        <p:spPr>
          <a:xfrm>
            <a:off x="3779912" y="1900785"/>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Sharing</a:t>
            </a:r>
            <a:r>
              <a:rPr lang="nl-BE" sz="1600" dirty="0" smtClean="0"/>
              <a:t> </a:t>
            </a:r>
            <a:r>
              <a:rPr lang="nl-BE" sz="1600" dirty="0" err="1" smtClean="0"/>
              <a:t>components</a:t>
            </a:r>
            <a:endParaRPr lang="fr-BE" sz="1600" dirty="0"/>
          </a:p>
        </p:txBody>
      </p:sp>
    </p:spTree>
    <p:extLst>
      <p:ext uri="{BB962C8B-B14F-4D97-AF65-F5344CB8AC3E}">
        <p14:creationId xmlns:p14="http://schemas.microsoft.com/office/powerpoint/2010/main" val="2536990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KSZ - # </a:t>
            </a:r>
            <a:r>
              <a:rPr lang="fr-BE" dirty="0" err="1" smtClean="0"/>
              <a:t>berichten</a:t>
            </a:r>
            <a:r>
              <a:rPr lang="fr-BE" dirty="0" smtClean="0"/>
              <a:t> - ICT budget in €</a:t>
            </a:r>
            <a:endParaRPr lang="fr-BE" dirty="0"/>
          </a:p>
        </p:txBody>
      </p:sp>
      <p:sp>
        <p:nvSpPr>
          <p:cNvPr id="5" name="Slide Number Placeholder 4"/>
          <p:cNvSpPr>
            <a:spLocks noGrp="1"/>
          </p:cNvSpPr>
          <p:nvPr>
            <p:ph type="sldNum" sz="quarter" idx="4294967295"/>
          </p:nvPr>
        </p:nvSpPr>
        <p:spPr>
          <a:xfrm>
            <a:off x="6910388" y="6465888"/>
            <a:ext cx="2233612" cy="398462"/>
          </a:xfrm>
        </p:spPr>
        <p:txBody>
          <a:bodyPr/>
          <a:lstStyle/>
          <a:p>
            <a:fld id="{A7CC3638-A99D-674C-A789-FA84B7E5EA16}" type="slidenum">
              <a:rPr lang="nl-NL" smtClean="0"/>
              <a:pPr/>
              <a:t>26</a:t>
            </a:fld>
            <a:endParaRPr lang="nl-NL" dirty="0"/>
          </a:p>
        </p:txBody>
      </p:sp>
      <p:graphicFrame>
        <p:nvGraphicFramePr>
          <p:cNvPr id="6" name="Chart 5"/>
          <p:cNvGraphicFramePr>
            <a:graphicFrameLocks noGrp="1"/>
          </p:cNvGraphicFramePr>
          <p:nvPr>
            <p:extLst/>
          </p:nvPr>
        </p:nvGraphicFramePr>
        <p:xfrm>
          <a:off x="539553" y="1017917"/>
          <a:ext cx="7206968" cy="5288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7246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400" dirty="0" smtClean="0"/>
          </a:p>
          <a:p>
            <a:r>
              <a:rPr lang="fr-BE" dirty="0" smtClean="0"/>
              <a:t>Contexte</a:t>
            </a:r>
            <a:endParaRPr lang="fr-BE"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27</a:t>
            </a:fld>
            <a:endParaRPr lang="en-GB" dirty="0"/>
          </a:p>
        </p:txBody>
      </p:sp>
    </p:spTree>
    <p:extLst>
      <p:ext uri="{BB962C8B-B14F-4D97-AF65-F5344CB8AC3E}">
        <p14:creationId xmlns:p14="http://schemas.microsoft.com/office/powerpoint/2010/main" val="755946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Régionalisation </a:t>
            </a:r>
            <a:r>
              <a:rPr lang="fr-BE" dirty="0"/>
              <a:t>des allocations familiales</a:t>
            </a:r>
          </a:p>
        </p:txBody>
      </p:sp>
      <p:sp>
        <p:nvSpPr>
          <p:cNvPr id="3" name="Content Placeholder 2"/>
          <p:cNvSpPr>
            <a:spLocks noGrp="1"/>
          </p:cNvSpPr>
          <p:nvPr>
            <p:ph idx="1"/>
          </p:nvPr>
        </p:nvSpPr>
        <p:spPr>
          <a:xfrm>
            <a:off x="457200" y="1196752"/>
            <a:ext cx="8229600" cy="5472608"/>
          </a:xfrm>
        </p:spPr>
        <p:txBody>
          <a:bodyPr>
            <a:normAutofit fontScale="92500"/>
          </a:bodyPr>
          <a:lstStyle/>
          <a:p>
            <a:r>
              <a:rPr lang="fr-BE" dirty="0"/>
              <a:t>mise en œuvre </a:t>
            </a:r>
            <a:r>
              <a:rPr lang="fr-BE" dirty="0" smtClean="0"/>
              <a:t>de la réforme de l’Etat </a:t>
            </a:r>
          </a:p>
          <a:p>
            <a:pPr lvl="1"/>
            <a:r>
              <a:rPr lang="fr-BE" dirty="0" smtClean="0"/>
              <a:t>le paysage national est subdivisé en 3 domaines</a:t>
            </a:r>
          </a:p>
          <a:p>
            <a:pPr marL="1257300" lvl="2" indent="-342900">
              <a:buFont typeface="+mj-lt"/>
              <a:buAutoNum type="arabicPeriod"/>
            </a:pPr>
            <a:r>
              <a:rPr lang="fr-BE" sz="1700" dirty="0" smtClean="0"/>
              <a:t>paysage </a:t>
            </a:r>
            <a:r>
              <a:rPr lang="fr-BE" sz="1700" dirty="0"/>
              <a:t>flamand avec le « panier de croissance » (</a:t>
            </a:r>
            <a:r>
              <a:rPr lang="fr-BE" sz="1700" i="1" dirty="0" err="1"/>
              <a:t>groeipakket</a:t>
            </a:r>
            <a:r>
              <a:rPr lang="fr-BE" sz="1700" i="1" dirty="0"/>
              <a:t>) </a:t>
            </a:r>
            <a:r>
              <a:rPr lang="fr-BE" sz="1700" dirty="0">
                <a:sym typeface="Wingdings" panose="05000000000000000000" pitchFamily="2" charset="2"/>
              </a:rPr>
              <a:t></a:t>
            </a:r>
            <a:r>
              <a:rPr lang="fr-BE" sz="1700" dirty="0"/>
              <a:t> </a:t>
            </a:r>
            <a:r>
              <a:rPr lang="fr-BE" sz="1700" dirty="0" smtClean="0"/>
              <a:t>informations </a:t>
            </a:r>
            <a:r>
              <a:rPr lang="fr-BE" sz="1700" dirty="0"/>
              <a:t>relatives aux allocations familiales </a:t>
            </a:r>
            <a:r>
              <a:rPr lang="fr-BE" sz="1700" dirty="0" smtClean="0"/>
              <a:t>reprises </a:t>
            </a:r>
            <a:r>
              <a:rPr lang="fr-BE" sz="1700" dirty="0"/>
              <a:t>dans un cadastre flamand</a:t>
            </a:r>
          </a:p>
          <a:p>
            <a:pPr marL="1257300" lvl="2" indent="-342900">
              <a:buFont typeface="+mj-lt"/>
              <a:buAutoNum type="arabicPeriod"/>
            </a:pPr>
            <a:r>
              <a:rPr lang="fr-BE" sz="1700" dirty="0"/>
              <a:t>la Communauté germanophone, la Région wallonne et la Commission communautaire commune avec leurs prestataires de services d’allocations familiales </a:t>
            </a:r>
            <a:r>
              <a:rPr lang="fr-BE" sz="1700" dirty="0">
                <a:sym typeface="Wingdings" panose="05000000000000000000" pitchFamily="2" charset="2"/>
              </a:rPr>
              <a:t></a:t>
            </a:r>
            <a:r>
              <a:rPr lang="fr-BE" sz="1700" dirty="0"/>
              <a:t>  centralisent leurs informations via </a:t>
            </a:r>
            <a:r>
              <a:rPr lang="fr-BE" sz="1700" dirty="0" err="1"/>
              <a:t>Trivia</a:t>
            </a:r>
            <a:r>
              <a:rPr lang="fr-BE" sz="1700" dirty="0"/>
              <a:t> dans un cadastre structuré</a:t>
            </a:r>
          </a:p>
          <a:p>
            <a:pPr marL="1257300" lvl="2" indent="-342900">
              <a:buFont typeface="+mj-lt"/>
              <a:buAutoNum type="arabicPeriod"/>
            </a:pPr>
            <a:r>
              <a:rPr lang="fr-BE" sz="1700" dirty="0"/>
              <a:t>l’organe interrégional chargé de la prestation de services dans le contexte de dossiers internationaux </a:t>
            </a:r>
            <a:endParaRPr lang="fr-BE" sz="1700" dirty="0" smtClean="0"/>
          </a:p>
          <a:p>
            <a:pPr lvl="2"/>
            <a:endParaRPr lang="fr-BE" sz="400" dirty="0" smtClean="0"/>
          </a:p>
          <a:p>
            <a:pPr lvl="2"/>
            <a:endParaRPr lang="fr-BE" sz="400" dirty="0"/>
          </a:p>
          <a:p>
            <a:pPr lvl="1"/>
            <a:r>
              <a:rPr lang="fr-BE" dirty="0"/>
              <a:t>les entités fédérées devront transférer les dossiers d’une entité à l’autre pour éviter les cumuls et les </a:t>
            </a:r>
            <a:r>
              <a:rPr lang="fr-BE" dirty="0" smtClean="0"/>
              <a:t>recouvrements</a:t>
            </a:r>
          </a:p>
          <a:p>
            <a:pPr lvl="1"/>
            <a:endParaRPr lang="fr-BE" sz="400" dirty="0" smtClean="0"/>
          </a:p>
          <a:p>
            <a:pPr lvl="1"/>
            <a:endParaRPr lang="fr-BE" sz="400" dirty="0"/>
          </a:p>
          <a:p>
            <a:pPr lvl="1"/>
            <a:r>
              <a:rPr lang="fr-BE" dirty="0"/>
              <a:t>il convient de veiller à la proportionnalité lors de chaque échange de données lorsqu’un régime de prestations familiales distinct entre en vigueur dans chacune des entités fédérées utilisant des concepts différents en matière d’allocations familiales et donnant lieu à des besoins distincts en matière d’échange électronique de données à caractère personnel sociales</a:t>
            </a:r>
          </a:p>
          <a:p>
            <a:endParaRPr lang="nl-NL" dirty="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Tree>
    <p:extLst>
      <p:ext uri="{BB962C8B-B14F-4D97-AF65-F5344CB8AC3E}">
        <p14:creationId xmlns:p14="http://schemas.microsoft.com/office/powerpoint/2010/main" val="2970261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Régionalisation des allocations familiales</a:t>
            </a:r>
          </a:p>
        </p:txBody>
      </p:sp>
      <p:sp>
        <p:nvSpPr>
          <p:cNvPr id="3" name="Content Placeholder 2"/>
          <p:cNvSpPr>
            <a:spLocks noGrp="1"/>
          </p:cNvSpPr>
          <p:nvPr>
            <p:ph idx="1"/>
          </p:nvPr>
        </p:nvSpPr>
        <p:spPr>
          <a:xfrm>
            <a:off x="457200" y="1196752"/>
            <a:ext cx="8229600" cy="5472608"/>
          </a:xfrm>
        </p:spPr>
        <p:txBody>
          <a:bodyPr>
            <a:normAutofit/>
          </a:bodyPr>
          <a:lstStyle/>
          <a:p>
            <a:r>
              <a:rPr lang="fr-BE" sz="2800" dirty="0"/>
              <a:t>c</a:t>
            </a:r>
            <a:r>
              <a:rPr lang="fr-BE" sz="2800" dirty="0" smtClean="0"/>
              <a:t>omment </a:t>
            </a:r>
            <a:r>
              <a:rPr lang="fr-BE" sz="2800" dirty="0"/>
              <a:t>?</a:t>
            </a:r>
            <a:r>
              <a:rPr lang="fr-BE" sz="3100" dirty="0"/>
              <a:t> </a:t>
            </a:r>
          </a:p>
          <a:p>
            <a:pPr lvl="1"/>
            <a:r>
              <a:rPr lang="fr-BE" sz="2400" dirty="0" smtClean="0"/>
              <a:t>transparence </a:t>
            </a:r>
            <a:r>
              <a:rPr lang="fr-BE" sz="2400" dirty="0"/>
              <a:t>et accords entre les différents </a:t>
            </a:r>
            <a:r>
              <a:rPr lang="fr-BE" sz="2400" dirty="0" smtClean="0"/>
              <a:t>Régions/Communautés </a:t>
            </a:r>
            <a:r>
              <a:rPr lang="fr-BE" sz="2400" dirty="0"/>
              <a:t>en ce qui concerne les données nécessaires à la mise en œuvre de la politique </a:t>
            </a:r>
            <a:r>
              <a:rPr lang="fr-BE" sz="2400" dirty="0" smtClean="0"/>
              <a:t>respective</a:t>
            </a:r>
            <a:endParaRPr lang="fr-BE" sz="2400" dirty="0"/>
          </a:p>
          <a:p>
            <a:pPr lvl="1"/>
            <a:r>
              <a:rPr lang="fr-BE" sz="2400" dirty="0" smtClean="0">
                <a:sym typeface="Wingdings" panose="05000000000000000000" pitchFamily="2" charset="2"/>
              </a:rPr>
              <a:t>la </a:t>
            </a:r>
            <a:r>
              <a:rPr lang="fr-BE" sz="2400" dirty="0" smtClean="0"/>
              <a:t>BCSS peut </a:t>
            </a:r>
            <a:r>
              <a:rPr lang="fr-BE" sz="2400" dirty="0"/>
              <a:t>jouer </a:t>
            </a:r>
            <a:r>
              <a:rPr lang="fr-BE" sz="2400" dirty="0" smtClean="0"/>
              <a:t>un </a:t>
            </a:r>
            <a:r>
              <a:rPr lang="fr-BE" sz="2400" dirty="0"/>
              <a:t>rôle </a:t>
            </a:r>
            <a:r>
              <a:rPr lang="fr-BE" sz="2400" dirty="0" smtClean="0"/>
              <a:t>de </a:t>
            </a:r>
            <a:r>
              <a:rPr lang="fr-BE" sz="2400" dirty="0"/>
              <a:t>coordinateur </a:t>
            </a:r>
            <a:r>
              <a:rPr lang="fr-BE" sz="2400" dirty="0" smtClean="0"/>
              <a:t>dans ce domaine entre </a:t>
            </a:r>
            <a:r>
              <a:rPr lang="fr-BE" sz="2400" dirty="0"/>
              <a:t>les autorités concernées par le transfert de compétences </a:t>
            </a:r>
          </a:p>
          <a:p>
            <a:pPr lvl="2"/>
            <a:r>
              <a:rPr lang="fr-BE" sz="2000" dirty="0"/>
              <a:t>FAMIFED </a:t>
            </a:r>
          </a:p>
          <a:p>
            <a:pPr lvl="2"/>
            <a:r>
              <a:rPr lang="fr-BE" sz="2000" dirty="0"/>
              <a:t>la Communauté flamande </a:t>
            </a:r>
          </a:p>
          <a:p>
            <a:pPr lvl="2"/>
            <a:r>
              <a:rPr lang="fr-BE" sz="2000" dirty="0"/>
              <a:t>la coupole qui regroupe la Communauté germanophone, la Région wallonne et la Région de Bruxelles-Capitale</a:t>
            </a:r>
            <a:r>
              <a:rPr lang="fr-BE" sz="1900" dirty="0"/>
              <a:t> </a:t>
            </a:r>
            <a:r>
              <a:rPr lang="fr-BE" sz="1700" dirty="0"/>
              <a:t> </a:t>
            </a:r>
          </a:p>
          <a:p>
            <a:pPr lvl="2"/>
            <a:endParaRPr lang="nl-NL" sz="400" dirty="0" smtClean="0"/>
          </a:p>
          <a:p>
            <a:pPr lvl="3"/>
            <a:endParaRPr lang="nl-NL" sz="500" dirty="0" smtClean="0"/>
          </a:p>
          <a:p>
            <a:pPr lvl="3"/>
            <a:endParaRPr lang="nl-NL" sz="500" dirty="0" smtClean="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spTree>
    <p:extLst>
      <p:ext uri="{BB962C8B-B14F-4D97-AF65-F5344CB8AC3E}">
        <p14:creationId xmlns:p14="http://schemas.microsoft.com/office/powerpoint/2010/main" val="143895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Réseau de la sécurité sociale</a:t>
            </a:r>
          </a:p>
        </p:txBody>
      </p:sp>
      <p:sp>
        <p:nvSpPr>
          <p:cNvPr id="3" name="Content Placeholder 2"/>
          <p:cNvSpPr>
            <a:spLocks noGrp="1"/>
          </p:cNvSpPr>
          <p:nvPr>
            <p:ph idx="1"/>
          </p:nvPr>
        </p:nvSpPr>
        <p:spPr/>
        <p:txBody>
          <a:bodyPr>
            <a:normAutofit/>
          </a:bodyPr>
          <a:lstStyle/>
          <a:p>
            <a:r>
              <a:rPr lang="fr-FR" dirty="0" smtClean="0"/>
              <a:t>coordination confiée à la BCSS</a:t>
            </a:r>
          </a:p>
          <a:p>
            <a:pPr lvl="1"/>
            <a:r>
              <a:rPr lang="fr-FR" dirty="0" smtClean="0"/>
              <a:t>intégrateur de services d’échange d’information au sein du secteur social</a:t>
            </a:r>
            <a:endParaRPr lang="fr-FR" dirty="0"/>
          </a:p>
          <a:p>
            <a:pPr lvl="1"/>
            <a:r>
              <a:rPr lang="fr-FR" dirty="0" smtClean="0"/>
              <a:t>gérée </a:t>
            </a:r>
            <a:r>
              <a:rPr lang="fr-FR" dirty="0"/>
              <a:t>par les représentants des différents acteurs du </a:t>
            </a:r>
            <a:r>
              <a:rPr lang="fr-FR" dirty="0" smtClean="0"/>
              <a:t>secteur afin de</a:t>
            </a:r>
            <a:endParaRPr lang="fr-FR" dirty="0"/>
          </a:p>
          <a:p>
            <a:pPr lvl="2"/>
            <a:r>
              <a:rPr lang="fr-FR" sz="1700" dirty="0" smtClean="0"/>
              <a:t>bénéficier </a:t>
            </a:r>
            <a:r>
              <a:rPr lang="fr-FR" sz="1700" dirty="0"/>
              <a:t>de leur confiance</a:t>
            </a:r>
          </a:p>
          <a:p>
            <a:pPr lvl="2"/>
            <a:r>
              <a:rPr lang="fr-FR" sz="1700" dirty="0" smtClean="0"/>
              <a:t>garantir </a:t>
            </a:r>
            <a:r>
              <a:rPr lang="fr-FR" sz="1700" dirty="0"/>
              <a:t>un fonctionnement orienté vers le client</a:t>
            </a:r>
          </a:p>
          <a:p>
            <a:pPr lvl="1"/>
            <a:r>
              <a:rPr lang="fr-FR" dirty="0"/>
              <a:t>a</a:t>
            </a:r>
            <a:r>
              <a:rPr lang="fr-FR" dirty="0" smtClean="0"/>
              <a:t>vec pour missions</a:t>
            </a:r>
            <a:endParaRPr lang="fr-FR" dirty="0"/>
          </a:p>
          <a:p>
            <a:pPr lvl="2"/>
            <a:r>
              <a:rPr lang="fr-FR" sz="1700" dirty="0"/>
              <a:t>définir la vision en matière de prestation de services électronique intégrée </a:t>
            </a:r>
          </a:p>
          <a:p>
            <a:pPr lvl="2"/>
            <a:r>
              <a:rPr lang="fr-FR" sz="1700" dirty="0"/>
              <a:t>définir et promouvoir la vision et les principes de base communs </a:t>
            </a:r>
          </a:p>
          <a:p>
            <a:pPr lvl="2"/>
            <a:r>
              <a:rPr lang="fr-FR" sz="1700" dirty="0"/>
              <a:t>coordonner l'optimisation des processus</a:t>
            </a:r>
          </a:p>
          <a:p>
            <a:pPr lvl="2"/>
            <a:r>
              <a:rPr lang="fr-FR" sz="1700" dirty="0"/>
              <a:t>gérer des programmes et des projets</a:t>
            </a:r>
          </a:p>
          <a:p>
            <a:pPr lvl="2"/>
            <a:r>
              <a:rPr lang="fr-FR" sz="1700" dirty="0"/>
              <a:t>déterminer, implémenter et gérer la plate-forme de collaboration</a:t>
            </a:r>
          </a:p>
          <a:p>
            <a:pPr marL="0" indent="0">
              <a:buNone/>
            </a:pPr>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a:t>
            </a:fld>
            <a:endParaRPr lang="en-GB" dirty="0"/>
          </a:p>
        </p:txBody>
      </p:sp>
    </p:spTree>
    <p:extLst>
      <p:ext uri="{BB962C8B-B14F-4D97-AF65-F5344CB8AC3E}">
        <p14:creationId xmlns:p14="http://schemas.microsoft.com/office/powerpoint/2010/main" val="3084123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Régionalisation des allocations familiales</a:t>
            </a:r>
          </a:p>
        </p:txBody>
      </p:sp>
      <p:sp>
        <p:nvSpPr>
          <p:cNvPr id="3" name="Content Placeholder 2"/>
          <p:cNvSpPr>
            <a:spLocks noGrp="1"/>
          </p:cNvSpPr>
          <p:nvPr>
            <p:ph idx="1"/>
          </p:nvPr>
        </p:nvSpPr>
        <p:spPr>
          <a:xfrm>
            <a:off x="457200" y="1196752"/>
            <a:ext cx="8229600" cy="5472608"/>
          </a:xfrm>
        </p:spPr>
        <p:txBody>
          <a:bodyPr>
            <a:normAutofit/>
          </a:bodyPr>
          <a:lstStyle/>
          <a:p>
            <a:r>
              <a:rPr lang="fr-BE" sz="2800" dirty="0"/>
              <a:t>c</a:t>
            </a:r>
            <a:r>
              <a:rPr lang="fr-BE" sz="2800" dirty="0" smtClean="0"/>
              <a:t>omment </a:t>
            </a:r>
            <a:r>
              <a:rPr lang="fr-BE" sz="2800" dirty="0"/>
              <a:t>?</a:t>
            </a:r>
            <a:r>
              <a:rPr lang="fr-BE" sz="3100" dirty="0"/>
              <a:t> </a:t>
            </a:r>
          </a:p>
          <a:p>
            <a:pPr lvl="1"/>
            <a:r>
              <a:rPr lang="fr-BE" sz="2400" dirty="0" smtClean="0"/>
              <a:t>organisation </a:t>
            </a:r>
            <a:r>
              <a:rPr lang="fr-BE" sz="2400" dirty="0"/>
              <a:t>réfléchie de l’exécution et de la gestion grâce à </a:t>
            </a:r>
            <a:r>
              <a:rPr lang="fr-BE" sz="2400" dirty="0" smtClean="0"/>
              <a:t>une </a:t>
            </a:r>
            <a:r>
              <a:rPr lang="fr-BE" sz="2400" dirty="0"/>
              <a:t>intégration de services </a:t>
            </a:r>
            <a:r>
              <a:rPr lang="fr-BE" sz="2400" dirty="0" smtClean="0"/>
              <a:t>optimale</a:t>
            </a:r>
            <a:endParaRPr lang="fr-BE" sz="2400" dirty="0"/>
          </a:p>
          <a:p>
            <a:pPr lvl="1"/>
            <a:r>
              <a:rPr lang="fr-BE" sz="2400" dirty="0" smtClean="0">
                <a:sym typeface="Wingdings" panose="05000000000000000000" pitchFamily="2" charset="2"/>
              </a:rPr>
              <a:t>dans</a:t>
            </a:r>
            <a:r>
              <a:rPr lang="fr-BE" sz="2400" dirty="0" smtClean="0"/>
              <a:t> </a:t>
            </a:r>
            <a:r>
              <a:rPr lang="fr-BE" sz="2400" dirty="0"/>
              <a:t>l’organisation des échanges de données </a:t>
            </a:r>
            <a:r>
              <a:rPr lang="fr-BE" sz="2400" dirty="0">
                <a:sym typeface="Wingdings" panose="05000000000000000000" pitchFamily="2" charset="2"/>
              </a:rPr>
              <a:t>la </a:t>
            </a:r>
            <a:r>
              <a:rPr lang="fr-BE" sz="2400" dirty="0"/>
              <a:t>BCSS </a:t>
            </a:r>
            <a:r>
              <a:rPr lang="fr-BE" sz="2400" dirty="0" smtClean="0"/>
              <a:t>prend </a:t>
            </a:r>
            <a:r>
              <a:rPr lang="fr-BE" sz="2400" dirty="0"/>
              <a:t>en compte la situation finale (4 entités fédérée) </a:t>
            </a:r>
            <a:r>
              <a:rPr lang="fr-BE" sz="2400" dirty="0">
                <a:sym typeface="Wingdings" panose="05000000000000000000" pitchFamily="2" charset="2"/>
              </a:rPr>
              <a:t>car actuellement il s’agit</a:t>
            </a:r>
            <a:r>
              <a:rPr lang="fr-BE" sz="2400" dirty="0"/>
              <a:t> d’une phase transitoire (2 </a:t>
            </a:r>
            <a:r>
              <a:rPr lang="fr-BE" sz="2400" dirty="0" smtClean="0"/>
              <a:t>interlocuteurs)</a:t>
            </a:r>
            <a:endParaRPr lang="fr-BE" sz="2400" dirty="0"/>
          </a:p>
          <a:p>
            <a:pPr lvl="2"/>
            <a:r>
              <a:rPr lang="fr-BE" sz="2000" dirty="0"/>
              <a:t>les modalités pour la Flandre sont définies</a:t>
            </a:r>
          </a:p>
          <a:p>
            <a:pPr lvl="2"/>
            <a:r>
              <a:rPr lang="fr-BE" sz="2000" dirty="0"/>
              <a:t>les 3 autres autorités sont encore en réflexion par rapport aux modalités d’organisation lorsque la coupole aura cessé d’exister</a:t>
            </a:r>
          </a:p>
          <a:p>
            <a:pPr lvl="3"/>
            <a:endParaRPr lang="nl-NL" sz="500" dirty="0" smtClean="0"/>
          </a:p>
          <a:p>
            <a:pPr lvl="3"/>
            <a:endParaRPr lang="nl-NL" sz="500" dirty="0" smtClean="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spTree>
    <p:extLst>
      <p:ext uri="{BB962C8B-B14F-4D97-AF65-F5344CB8AC3E}">
        <p14:creationId xmlns:p14="http://schemas.microsoft.com/office/powerpoint/2010/main" val="1115629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Régionalisation des allocations familiales</a:t>
            </a:r>
          </a:p>
        </p:txBody>
      </p:sp>
      <p:sp>
        <p:nvSpPr>
          <p:cNvPr id="3" name="Content Placeholder 2"/>
          <p:cNvSpPr>
            <a:spLocks noGrp="1"/>
          </p:cNvSpPr>
          <p:nvPr>
            <p:ph idx="1"/>
          </p:nvPr>
        </p:nvSpPr>
        <p:spPr>
          <a:xfrm>
            <a:off x="457200" y="1196752"/>
            <a:ext cx="8229600" cy="5472608"/>
          </a:xfrm>
        </p:spPr>
        <p:txBody>
          <a:bodyPr>
            <a:normAutofit/>
          </a:bodyPr>
          <a:lstStyle/>
          <a:p>
            <a:r>
              <a:rPr lang="fr-BE" sz="2800" dirty="0"/>
              <a:t>c</a:t>
            </a:r>
            <a:r>
              <a:rPr lang="fr-BE" sz="2800" dirty="0" smtClean="0"/>
              <a:t>omment </a:t>
            </a:r>
            <a:r>
              <a:rPr lang="fr-BE" sz="2800" dirty="0"/>
              <a:t>?</a:t>
            </a:r>
            <a:r>
              <a:rPr lang="fr-BE" sz="3100" dirty="0"/>
              <a:t> </a:t>
            </a:r>
          </a:p>
          <a:p>
            <a:pPr lvl="1"/>
            <a:r>
              <a:rPr lang="fr-BE" sz="2400" dirty="0"/>
              <a:t>passation d’accords de coopération (en </a:t>
            </a:r>
            <a:r>
              <a:rPr lang="fr-BE" sz="2400" dirty="0" smtClean="0"/>
              <a:t>cours)</a:t>
            </a:r>
            <a:endParaRPr lang="fr-BE" sz="2400" dirty="0"/>
          </a:p>
          <a:p>
            <a:pPr lvl="1"/>
            <a:r>
              <a:rPr lang="fr-BE" sz="2400" dirty="0" smtClean="0"/>
              <a:t>accords </a:t>
            </a:r>
            <a:r>
              <a:rPr lang="fr-BE" sz="2400" dirty="0"/>
              <a:t>entre les différentes régions - de sorte à garantir qu'un enfant ne puisse pas recevoir plusieurs fois des allocations familiales lorsqu’il a droit à des allocations familiales en vertu de la réglementation dans les différentes régions (règles de priorité) et ce tant pour les </a:t>
            </a:r>
            <a:r>
              <a:rPr lang="fr-BE" sz="800" dirty="0"/>
              <a:t> </a:t>
            </a:r>
            <a:r>
              <a:rPr lang="fr-BE" sz="2400" dirty="0" smtClean="0"/>
              <a:t>dossiers </a:t>
            </a:r>
            <a:r>
              <a:rPr lang="fr-BE" sz="2400" dirty="0"/>
              <a:t>belges que pour les dossiers </a:t>
            </a:r>
            <a:r>
              <a:rPr lang="fr-BE" sz="2400" dirty="0" smtClean="0"/>
              <a:t>internationaux</a:t>
            </a:r>
            <a:endParaRPr lang="fr-BE" sz="2400" dirty="0"/>
          </a:p>
          <a:p>
            <a:pPr lvl="1"/>
            <a:r>
              <a:rPr lang="fr-BE" sz="2400" dirty="0" smtClean="0">
                <a:sym typeface="Wingdings" panose="05000000000000000000" pitchFamily="2" charset="2"/>
              </a:rPr>
              <a:t>garantir </a:t>
            </a:r>
            <a:r>
              <a:rPr lang="fr-BE" sz="2400" dirty="0">
                <a:sym typeface="Wingdings" panose="05000000000000000000" pitchFamily="2" charset="2"/>
              </a:rPr>
              <a:t>la continuité des droits et veiller à une communication automatique des dossiers, sans intervention des citoyens (</a:t>
            </a:r>
            <a:r>
              <a:rPr lang="fr-BE" sz="2400" dirty="0" err="1">
                <a:sym typeface="Wingdings" panose="05000000000000000000" pitchFamily="2" charset="2"/>
              </a:rPr>
              <a:t>e.a</a:t>
            </a:r>
            <a:r>
              <a:rPr lang="fr-BE" sz="2400" dirty="0">
                <a:sym typeface="Wingdings" panose="05000000000000000000" pitchFamily="2" charset="2"/>
              </a:rPr>
              <a:t>. en cas de déménagement)</a:t>
            </a:r>
          </a:p>
          <a:p>
            <a:pPr marL="457200" lvl="1" indent="0">
              <a:buNone/>
            </a:pPr>
            <a:r>
              <a:rPr lang="fr-BE" sz="2400" dirty="0"/>
              <a:t/>
            </a:r>
            <a:br>
              <a:rPr lang="fr-BE" sz="2400" dirty="0"/>
            </a:br>
            <a:endParaRPr lang="fr-BE" sz="2400" dirty="0"/>
          </a:p>
          <a:p>
            <a:pPr lvl="3"/>
            <a:endParaRPr lang="nl-NL" sz="500" dirty="0" smtClean="0"/>
          </a:p>
          <a:p>
            <a:pPr lvl="3"/>
            <a:endParaRPr lang="nl-NL" sz="500" dirty="0" smtClean="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Tree>
    <p:extLst>
      <p:ext uri="{BB962C8B-B14F-4D97-AF65-F5344CB8AC3E}">
        <p14:creationId xmlns:p14="http://schemas.microsoft.com/office/powerpoint/2010/main" val="1829471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r.hdyo.org/assets/ask-question-2-ce96e3e01c85a38a0d39c61cfae6d42c.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3624" y="979040"/>
            <a:ext cx="4176464" cy="4176464"/>
          </a:xfrm>
          <a:prstGeom prst="rect">
            <a:avLst/>
          </a:prstGeom>
          <a:noFill/>
          <a:ln>
            <a:noFill/>
          </a:ln>
          <a:extLst/>
        </p:spPr>
      </p:pic>
      <p:sp>
        <p:nvSpPr>
          <p:cNvPr id="73731" name="TextBox 12"/>
          <p:cNvSpPr txBox="1">
            <a:spLocks noChangeArrowheads="1"/>
          </p:cNvSpPr>
          <p:nvPr/>
        </p:nvSpPr>
        <p:spPr bwMode="auto">
          <a:xfrm>
            <a:off x="5262563" y="4402138"/>
            <a:ext cx="38877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l-BE" altLang="en-US" sz="1600" dirty="0">
              <a:solidFill>
                <a:srgbClr val="0D0D0D"/>
              </a:solidFill>
            </a:endParaRPr>
          </a:p>
          <a:p>
            <a:pPr eaLnBrk="1" hangingPunct="1">
              <a:spcBef>
                <a:spcPct val="0"/>
              </a:spcBef>
              <a:buFontTx/>
              <a:buNone/>
            </a:pPr>
            <a:endParaRPr lang="nl-BE" altLang="en-US" sz="1600" dirty="0">
              <a:solidFill>
                <a:srgbClr val="0D0D0D"/>
              </a:solidFill>
            </a:endParaRPr>
          </a:p>
          <a:p>
            <a:pPr eaLnBrk="1" hangingPunct="1">
              <a:spcBef>
                <a:spcPct val="0"/>
              </a:spcBef>
              <a:buFontTx/>
              <a:buNone/>
            </a:pPr>
            <a:endParaRPr lang="nl-BE" altLang="en-US" sz="1600" dirty="0">
              <a:solidFill>
                <a:srgbClr val="0D0D0D"/>
              </a:solidFill>
            </a:endParaRPr>
          </a:p>
          <a:p>
            <a:pPr eaLnBrk="1" hangingPunct="1">
              <a:spcBef>
                <a:spcPct val="0"/>
              </a:spcBef>
              <a:buFontTx/>
              <a:buNone/>
            </a:pPr>
            <a:endParaRPr lang="nl-BE" altLang="en-US" sz="1600" dirty="0">
              <a:solidFill>
                <a:srgbClr val="0D0D0D"/>
              </a:solidFill>
            </a:endParaRPr>
          </a:p>
          <a:p>
            <a:pPr eaLnBrk="1" hangingPunct="1">
              <a:spcBef>
                <a:spcPct val="0"/>
              </a:spcBef>
              <a:buFontTx/>
              <a:buNone/>
            </a:pPr>
            <a:r>
              <a:rPr lang="nl-BE" altLang="en-US" sz="1600" dirty="0"/>
              <a:t>frank.robben@mail.fgov.be </a:t>
            </a:r>
          </a:p>
          <a:p>
            <a:pPr eaLnBrk="1" hangingPunct="1">
              <a:spcBef>
                <a:spcPct val="0"/>
              </a:spcBef>
              <a:buFontTx/>
              <a:buNone/>
            </a:pPr>
            <a:endParaRPr lang="nl-BE" altLang="en-US" sz="1600" dirty="0">
              <a:sym typeface="Arial" charset="0"/>
            </a:endParaRPr>
          </a:p>
          <a:p>
            <a:pPr eaLnBrk="1" hangingPunct="1">
              <a:spcBef>
                <a:spcPct val="0"/>
              </a:spcBef>
              <a:buFontTx/>
              <a:buNone/>
            </a:pPr>
            <a:r>
              <a:rPr lang="nl-BE" altLang="en-US" sz="1600" dirty="0">
                <a:sym typeface="Arial" charset="0"/>
              </a:rPr>
              <a:t>@</a:t>
            </a:r>
            <a:r>
              <a:rPr lang="nl-BE" altLang="en-US" sz="1600" dirty="0" err="1">
                <a:sym typeface="Arial" charset="0"/>
              </a:rPr>
              <a:t>FrRobben</a:t>
            </a:r>
            <a:endParaRPr lang="nl-BE" altLang="en-US" sz="1600" dirty="0">
              <a:sym typeface="Arial" charset="0"/>
            </a:endParaRPr>
          </a:p>
          <a:p>
            <a:pPr eaLnBrk="1" hangingPunct="1">
              <a:spcBef>
                <a:spcPct val="0"/>
              </a:spcBef>
              <a:buFontTx/>
              <a:buNone/>
            </a:pPr>
            <a:r>
              <a:rPr lang="nl-BE" altLang="en-US" sz="1600" dirty="0">
                <a:sym typeface="Arial" charset="0"/>
              </a:rPr>
              <a:t>http://www.frankrobben.be</a:t>
            </a:r>
            <a:endParaRPr lang="nl-BE" altLang="en-US" sz="1600" dirty="0"/>
          </a:p>
        </p:txBody>
      </p:sp>
      <p:grpSp>
        <p:nvGrpSpPr>
          <p:cNvPr id="73732" name="Group 11"/>
          <p:cNvGrpSpPr>
            <a:grpSpLocks/>
          </p:cNvGrpSpPr>
          <p:nvPr/>
        </p:nvGrpSpPr>
        <p:grpSpPr bwMode="auto">
          <a:xfrm>
            <a:off x="4881563" y="5353050"/>
            <a:ext cx="398462" cy="893763"/>
            <a:chOff x="4406900" y="3629091"/>
            <a:chExt cx="397733" cy="893182"/>
          </a:xfrm>
        </p:grpSpPr>
        <p:pic>
          <p:nvPicPr>
            <p:cNvPr id="7373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31806"/>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5494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Réseau de la sécurité sociale</a:t>
            </a:r>
          </a:p>
        </p:txBody>
      </p:sp>
      <p:grpSp>
        <p:nvGrpSpPr>
          <p:cNvPr id="8" name="Group 30720"/>
          <p:cNvGrpSpPr>
            <a:grpSpLocks/>
          </p:cNvGrpSpPr>
          <p:nvPr/>
        </p:nvGrpSpPr>
        <p:grpSpPr bwMode="auto">
          <a:xfrm>
            <a:off x="467544" y="1404565"/>
            <a:ext cx="7264400" cy="5111750"/>
            <a:chOff x="387375" y="1114698"/>
            <a:chExt cx="7263209" cy="5111774"/>
          </a:xfrm>
        </p:grpSpPr>
        <p:sp>
          <p:nvSpPr>
            <p:cNvPr id="10" name="Freeform 9"/>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11" name="Freeform 10"/>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13" name="Freeform 12"/>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SFP</a:t>
              </a:r>
              <a:endParaRPr lang="en-US" sz="1400" dirty="0"/>
            </a:p>
          </p:txBody>
        </p:sp>
        <p:sp>
          <p:nvSpPr>
            <p:cNvPr id="14" name="Freeform 13"/>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15" name="Group 2"/>
            <p:cNvGrpSpPr>
              <a:grpSpLocks/>
            </p:cNvGrpSpPr>
            <p:nvPr/>
          </p:nvGrpSpPr>
          <p:grpSpPr bwMode="auto">
            <a:xfrm>
              <a:off x="2394117" y="2169249"/>
              <a:ext cx="4103784" cy="3201853"/>
              <a:chOff x="2451795" y="2242795"/>
              <a:chExt cx="3683719" cy="2908915"/>
            </a:xfrm>
          </p:grpSpPr>
          <p:sp>
            <p:nvSpPr>
              <p:cNvPr id="24" name="Freeform 23"/>
              <p:cNvSpPr>
                <a:spLocks noChangeAspect="1"/>
              </p:cNvSpPr>
              <p:nvPr/>
            </p:nvSpPr>
            <p:spPr bwMode="auto">
              <a:xfrm>
                <a:off x="538608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000" dirty="0" err="1" smtClean="0"/>
                  <a:t>Famifed</a:t>
                </a:r>
                <a:endParaRPr lang="en-US" sz="1000" dirty="0"/>
              </a:p>
            </p:txBody>
          </p:sp>
          <p:sp>
            <p:nvSpPr>
              <p:cNvPr id="25" name="Freeform 24"/>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smtClean="0"/>
                  <a:t>FEDRIS</a:t>
                </a:r>
                <a:endParaRPr lang="en-US" sz="1300" dirty="0"/>
              </a:p>
            </p:txBody>
          </p:sp>
          <p:sp>
            <p:nvSpPr>
              <p:cNvPr id="26" name="Freeform 25"/>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27" name="Freeform 26"/>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28" name="Freeform 27"/>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29" name="Freeform 28"/>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30" name="Freeform 29"/>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31" name="Freeform 30"/>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32" name="Freeform 31"/>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16" name="Freeform 15"/>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17"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30719"/>
            <p:cNvGrpSpPr>
              <a:grpSpLocks/>
            </p:cNvGrpSpPr>
            <p:nvPr/>
          </p:nvGrpSpPr>
          <p:grpSpPr bwMode="auto">
            <a:xfrm>
              <a:off x="839738" y="1379812"/>
              <a:ext cx="1499942" cy="3134055"/>
              <a:chOff x="134159" y="1079090"/>
              <a:chExt cx="1499942" cy="3134055"/>
            </a:xfrm>
          </p:grpSpPr>
          <p:sp>
            <p:nvSpPr>
              <p:cNvPr id="21" name="Freeform 20"/>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smtClean="0">
                    <a:latin typeface="Calibri Light" panose="020F0302020204030204" pitchFamily="34" charset="0"/>
                  </a:rPr>
                  <a:t>Villes, </a:t>
                </a:r>
                <a:r>
                  <a:rPr lang="fr-BE" sz="1400" dirty="0" err="1" smtClean="0">
                    <a:latin typeface="Calibri Light" panose="020F0302020204030204" pitchFamily="34" charset="0"/>
                  </a:rPr>
                  <a:t>communesCPAS</a:t>
                </a:r>
                <a:endParaRPr lang="en-US" sz="1400" dirty="0">
                  <a:latin typeface="Calibri Light" panose="020F0302020204030204" pitchFamily="34" charset="0"/>
                </a:endParaRPr>
              </a:p>
            </p:txBody>
          </p:sp>
          <p:sp>
            <p:nvSpPr>
              <p:cNvPr id="22" name="Freeform 21"/>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smtClean="0">
                    <a:latin typeface="Calibri Light" panose="020F0302020204030204" pitchFamily="34" charset="0"/>
                  </a:rPr>
                  <a:t>d’intérêt public  </a:t>
                </a:r>
                <a:endParaRPr lang="fr-BE" sz="1400" dirty="0">
                  <a:latin typeface="Calibri Light" panose="020F0302020204030204" pitchFamily="34" charset="0"/>
                </a:endParaRPr>
              </a:p>
            </p:txBody>
          </p:sp>
          <p:sp>
            <p:nvSpPr>
              <p:cNvPr id="23" name="Freeform 22"/>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9" name="Flowchart: Connector 8"/>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2"/>
          <p:cNvSpPr>
            <a:spLocks noGrp="1"/>
          </p:cNvSpPr>
          <p:nvPr>
            <p:ph idx="1"/>
          </p:nvPr>
        </p:nvSpPr>
        <p:spPr>
          <a:xfrm>
            <a:off x="457200" y="1196752"/>
            <a:ext cx="8229600" cy="5112568"/>
          </a:xfrm>
        </p:spPr>
        <p:txBody>
          <a:bodyPr/>
          <a:lstStyle/>
          <a:p>
            <a:r>
              <a:rPr lang="fr-BE" sz="2000" dirty="0" err="1" smtClean="0"/>
              <a:t>front-office</a:t>
            </a:r>
            <a:endParaRPr lang="fr-BE" sz="2000" dirty="0" smtClean="0"/>
          </a:p>
          <a:p>
            <a:pPr marL="0" indent="0">
              <a:buNone/>
            </a:pPr>
            <a:endParaRPr lang="en-US" sz="2000" dirty="0"/>
          </a:p>
        </p:txBody>
      </p:sp>
      <p:sp>
        <p:nvSpPr>
          <p:cNvPr id="33" name="Freeform 32"/>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smtClean="0">
                <a:latin typeface="Calibri Light" panose="020F0302020204030204" pitchFamily="34" charset="0"/>
              </a:rPr>
              <a:t>Régions et Communautés</a:t>
            </a:r>
            <a:endParaRPr lang="fr-BE" sz="1200" dirty="0">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308563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Réseau de la sécurité sociale</a:t>
            </a:r>
            <a:endParaRPr lang="en-US" dirty="0"/>
          </a:p>
        </p:txBody>
      </p:sp>
      <p:sp>
        <p:nvSpPr>
          <p:cNvPr id="3" name="Content Placeholder 2"/>
          <p:cNvSpPr>
            <a:spLocks noGrp="1"/>
          </p:cNvSpPr>
          <p:nvPr>
            <p:ph idx="1"/>
          </p:nvPr>
        </p:nvSpPr>
        <p:spPr/>
        <p:txBody>
          <a:bodyPr>
            <a:normAutofit/>
          </a:bodyPr>
          <a:lstStyle/>
          <a:p>
            <a:r>
              <a:rPr lang="fr-BE" sz="2000" dirty="0" smtClean="0"/>
              <a:t>back-office</a:t>
            </a:r>
            <a:endParaRPr lang="en-US" sz="2000" dirty="0"/>
          </a:p>
        </p:txBody>
      </p:sp>
      <p:grpSp>
        <p:nvGrpSpPr>
          <p:cNvPr id="93" name="Group 92"/>
          <p:cNvGrpSpPr/>
          <p:nvPr/>
        </p:nvGrpSpPr>
        <p:grpSpPr>
          <a:xfrm>
            <a:off x="787400" y="1447800"/>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INASTI</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3851920" y="2906713"/>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a:t>
            </a:r>
            <a:endParaRPr lang="fr-BE" altLang="en-US" sz="1600" dirty="0">
              <a:solidFill>
                <a:srgbClr val="000000"/>
              </a:solidFill>
              <a:sym typeface="Arial" charset="0"/>
            </a:endParaRPr>
          </a:p>
        </p:txBody>
      </p:sp>
      <p:sp>
        <p:nvSpPr>
          <p:cNvPr id="182" name="Oval 74"/>
          <p:cNvSpPr>
            <a:spLocks noChangeArrowheads="1"/>
          </p:cNvSpPr>
          <p:nvPr/>
        </p:nvSpPr>
        <p:spPr bwMode="auto">
          <a:xfrm>
            <a:off x="3851920" y="2402657"/>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Isabel</a:t>
            </a:r>
            <a:endParaRPr lang="fr-BE" altLang="en-US" sz="1600" dirty="0">
              <a:solidFill>
                <a:srgbClr val="000000"/>
              </a:solidFill>
              <a:sym typeface="Arial" charset="0"/>
            </a:endParaRPr>
          </a:p>
        </p:txBody>
      </p:sp>
      <p:sp>
        <p:nvSpPr>
          <p:cNvPr id="183" name="Oval 74"/>
          <p:cNvSpPr>
            <a:spLocks noChangeArrowheads="1"/>
          </p:cNvSpPr>
          <p:nvPr/>
        </p:nvSpPr>
        <p:spPr bwMode="auto">
          <a:xfrm>
            <a:off x="3851920" y="1898601"/>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smtClean="0">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3851920" y="1394545"/>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Internet</a:t>
            </a:r>
            <a:endParaRPr lang="fr-BE" altLang="en-US" sz="1600" dirty="0">
              <a:solidFill>
                <a:srgbClr val="000000"/>
              </a:solidFill>
              <a:sym typeface="Arial" charset="0"/>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65938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Réseau de la sécurité sociale</a:t>
            </a:r>
            <a:endParaRPr lang="fr-BE" dirty="0"/>
          </a:p>
        </p:txBody>
      </p:sp>
      <p:sp>
        <p:nvSpPr>
          <p:cNvPr id="3" name="Content Placeholder 2"/>
          <p:cNvSpPr>
            <a:spLocks noGrp="1"/>
          </p:cNvSpPr>
          <p:nvPr>
            <p:ph idx="1"/>
          </p:nvPr>
        </p:nvSpPr>
        <p:spPr/>
        <p:txBody>
          <a:bodyPr>
            <a:normAutofit lnSpcReduction="10000"/>
          </a:bodyPr>
          <a:lstStyle/>
          <a:p>
            <a:r>
              <a:rPr lang="fr-BE" dirty="0" smtClean="0"/>
              <a:t>collecte unique des données  par les sources authentiques et mise à disposition des données au sein du réseau, au bénéfice des partenaires qui y sont autorisés</a:t>
            </a:r>
          </a:p>
          <a:p>
            <a:pPr lvl="1"/>
            <a:r>
              <a:rPr lang="fr-FR" dirty="0"/>
              <a:t>sur base de </a:t>
            </a:r>
            <a:r>
              <a:rPr lang="fr-FR" dirty="0">
                <a:solidFill>
                  <a:schemeClr val="tx1">
                    <a:lumMod val="85000"/>
                    <a:lumOff val="15000"/>
                  </a:schemeClr>
                </a:solidFill>
              </a:rPr>
              <a:t>principes communs en matière de </a:t>
            </a:r>
          </a:p>
          <a:p>
            <a:pPr lvl="2"/>
            <a:r>
              <a:rPr lang="fr-FR" dirty="0">
                <a:solidFill>
                  <a:schemeClr val="tx1">
                    <a:lumMod val="85000"/>
                    <a:lumOff val="15000"/>
                  </a:schemeClr>
                </a:solidFill>
              </a:rPr>
              <a:t>modélisation des informations</a:t>
            </a:r>
          </a:p>
          <a:p>
            <a:pPr lvl="2"/>
            <a:r>
              <a:rPr lang="fr-BE" altLang="en-US" dirty="0" smtClean="0"/>
              <a:t>rationalisation</a:t>
            </a:r>
            <a:r>
              <a:rPr lang="fr-BE" altLang="en-US" dirty="0"/>
              <a:t>, collecte unique  et </a:t>
            </a:r>
            <a:r>
              <a:rPr lang="fr-BE" altLang="en-US" dirty="0" err="1"/>
              <a:t>ré-</a:t>
            </a:r>
            <a:r>
              <a:rPr lang="fr-BE" dirty="0" err="1"/>
              <a:t>utilisation</a:t>
            </a:r>
            <a:r>
              <a:rPr lang="fr-BE" dirty="0"/>
              <a:t> des </a:t>
            </a:r>
            <a:r>
              <a:rPr lang="fr-BE" dirty="0" smtClean="0"/>
              <a:t>informations</a:t>
            </a:r>
            <a:endParaRPr lang="fr-BE" dirty="0"/>
          </a:p>
          <a:p>
            <a:pPr lvl="2"/>
            <a:r>
              <a:rPr lang="fr-FR" dirty="0" smtClean="0">
                <a:solidFill>
                  <a:schemeClr val="tx1">
                    <a:lumMod val="85000"/>
                    <a:lumOff val="15000"/>
                  </a:schemeClr>
                </a:solidFill>
              </a:rPr>
              <a:t>sécurisation </a:t>
            </a:r>
            <a:r>
              <a:rPr lang="fr-FR" dirty="0">
                <a:solidFill>
                  <a:schemeClr val="tx1">
                    <a:lumMod val="85000"/>
                    <a:lumOff val="15000"/>
                  </a:schemeClr>
                </a:solidFill>
              </a:rPr>
              <a:t>des informations et protection de la vie privé</a:t>
            </a:r>
          </a:p>
          <a:p>
            <a:endParaRPr lang="fr-FR" sz="500" dirty="0">
              <a:solidFill>
                <a:schemeClr val="tx1">
                  <a:lumMod val="85000"/>
                  <a:lumOff val="15000"/>
                </a:schemeClr>
              </a:solidFill>
            </a:endParaRPr>
          </a:p>
          <a:p>
            <a:r>
              <a:rPr lang="fr-FR" dirty="0">
                <a:solidFill>
                  <a:schemeClr val="tx1">
                    <a:lumMod val="85000"/>
                    <a:lumOff val="15000"/>
                  </a:schemeClr>
                </a:solidFill>
              </a:rPr>
              <a:t>organisation d'un échange de données électronique efficace et dûment sécurisé et optimisation des processus entre de nombreux acteurs</a:t>
            </a:r>
            <a:endParaRPr lang="fr-FR" strike="sngStrike" dirty="0">
              <a:solidFill>
                <a:schemeClr val="tx1">
                  <a:lumMod val="85000"/>
                  <a:lumOff val="15000"/>
                </a:schemeClr>
              </a:solidFill>
            </a:endParaRPr>
          </a:p>
          <a:p>
            <a:endParaRPr lang="fr-FR" sz="500" dirty="0">
              <a:solidFill>
                <a:schemeClr val="tx1">
                  <a:lumMod val="85000"/>
                  <a:lumOff val="15000"/>
                </a:schemeClr>
              </a:solidFill>
            </a:endParaRPr>
          </a:p>
          <a:p>
            <a:pPr lvl="1"/>
            <a:r>
              <a:rPr lang="fr-FR" dirty="0">
                <a:solidFill>
                  <a:schemeClr val="tx1">
                    <a:lumMod val="85000"/>
                    <a:lumOff val="15000"/>
                  </a:schemeClr>
                </a:solidFill>
              </a:rPr>
              <a:t>tout en respectant leur autonomie ainsi que les missions qui leur sont confiées</a:t>
            </a:r>
          </a:p>
          <a:p>
            <a:pPr lvl="1"/>
            <a:r>
              <a:rPr lang="fr-FR" dirty="0" smtClean="0">
                <a:solidFill>
                  <a:schemeClr val="tx1">
                    <a:lumMod val="85000"/>
                    <a:lumOff val="15000"/>
                  </a:schemeClr>
                </a:solidFill>
              </a:rPr>
              <a:t>et </a:t>
            </a:r>
            <a:r>
              <a:rPr lang="fr-FR" dirty="0">
                <a:solidFill>
                  <a:schemeClr val="tx1">
                    <a:lumMod val="85000"/>
                    <a:lumOff val="15000"/>
                  </a:schemeClr>
                </a:solidFill>
              </a:rPr>
              <a:t>sans enregistrement central en masse de données à caractère personnel</a:t>
            </a:r>
          </a:p>
          <a:p>
            <a:endParaRPr lang="fr-BE" dirty="0" smtClean="0"/>
          </a:p>
          <a:p>
            <a:endParaRPr lang="fr-BE" dirty="0" smtClean="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602924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Réseau de la sécurité sociale</a:t>
            </a:r>
          </a:p>
        </p:txBody>
      </p:sp>
      <p:sp>
        <p:nvSpPr>
          <p:cNvPr id="3" name="Content Placeholder 2"/>
          <p:cNvSpPr>
            <a:spLocks noGrp="1"/>
          </p:cNvSpPr>
          <p:nvPr>
            <p:ph idx="1"/>
          </p:nvPr>
        </p:nvSpPr>
        <p:spPr/>
        <p:txBody>
          <a:bodyPr>
            <a:normAutofit lnSpcReduction="10000"/>
          </a:bodyPr>
          <a:lstStyle/>
          <a:p>
            <a:r>
              <a:rPr lang="fr-BE" dirty="0" smtClean="0"/>
              <a:t>le répertoire des références constitue </a:t>
            </a:r>
            <a:r>
              <a:rPr lang="fr-BE" dirty="0"/>
              <a:t>la base pour l'organisation de l'échange électronique de données</a:t>
            </a:r>
          </a:p>
          <a:p>
            <a:pPr lvl="1"/>
            <a:r>
              <a:rPr lang="fr-BE" dirty="0"/>
              <a:t>contenu</a:t>
            </a:r>
          </a:p>
          <a:p>
            <a:pPr lvl="2"/>
            <a:r>
              <a:rPr lang="fr-BE" dirty="0"/>
              <a:t>quels types d'informations concernant quelles personnes sont disponibles à quel endroit et pour quelles périodes</a:t>
            </a:r>
          </a:p>
          <a:p>
            <a:pPr lvl="2"/>
            <a:r>
              <a:rPr lang="fr-BE" dirty="0"/>
              <a:t>quels acteurs peuvent recevoir quelles informations relatives à quelles personnes et dans quelles circonstances</a:t>
            </a:r>
          </a:p>
          <a:p>
            <a:pPr lvl="2"/>
            <a:r>
              <a:rPr lang="fr-BE" dirty="0"/>
              <a:t>quels acteurs souhaitent recevoir automatiquement quelles informations relatives à quelles personnes et dans quelles </a:t>
            </a:r>
            <a:r>
              <a:rPr lang="fr-BE" dirty="0" smtClean="0"/>
              <a:t>circonstances</a:t>
            </a:r>
          </a:p>
          <a:p>
            <a:pPr lvl="2"/>
            <a:endParaRPr lang="fr-BE" sz="400" dirty="0"/>
          </a:p>
          <a:p>
            <a:pPr lvl="1"/>
            <a:r>
              <a:rPr lang="fr-BE" dirty="0"/>
              <a:t>fonctions</a:t>
            </a:r>
          </a:p>
          <a:p>
            <a:pPr lvl="2"/>
            <a:r>
              <a:rPr lang="fr-BE" dirty="0"/>
              <a:t>contrôle d’accès préventif</a:t>
            </a:r>
          </a:p>
          <a:p>
            <a:pPr lvl="2"/>
            <a:r>
              <a:rPr lang="fr-BE" dirty="0"/>
              <a:t>routage des informations</a:t>
            </a:r>
          </a:p>
          <a:p>
            <a:pPr lvl="2"/>
            <a:r>
              <a:rPr lang="fr-BE" dirty="0"/>
              <a:t>communication automatique des données </a:t>
            </a:r>
            <a:r>
              <a:rPr lang="fr-BE" dirty="0" smtClean="0"/>
              <a:t>modifiées</a:t>
            </a:r>
          </a:p>
          <a:p>
            <a:pPr lvl="2"/>
            <a:endParaRPr lang="fr-BE" sz="400" dirty="0" smtClean="0"/>
          </a:p>
          <a:p>
            <a:pPr lvl="1">
              <a:defRPr/>
            </a:pPr>
            <a:r>
              <a:rPr lang="en-US" altLang="en-US" dirty="0" err="1" smtClean="0"/>
              <a:t>chiffres</a:t>
            </a:r>
            <a:endParaRPr lang="en-US" altLang="en-US" dirty="0" smtClean="0"/>
          </a:p>
          <a:p>
            <a:pPr lvl="2">
              <a:defRPr/>
            </a:pPr>
            <a:r>
              <a:rPr lang="en-US" altLang="en-US" dirty="0" smtClean="0"/>
              <a:t>19.707.998 </a:t>
            </a:r>
            <a:r>
              <a:rPr lang="en-US" altLang="en-US" dirty="0" err="1"/>
              <a:t>personnes</a:t>
            </a:r>
            <a:r>
              <a:rPr lang="en-US" altLang="en-US" dirty="0"/>
              <a:t> </a:t>
            </a:r>
            <a:r>
              <a:rPr lang="en-US" altLang="en-US" dirty="0" err="1"/>
              <a:t>différentes</a:t>
            </a:r>
            <a:r>
              <a:rPr lang="en-US" altLang="en-US" dirty="0"/>
              <a:t> </a:t>
            </a:r>
            <a:r>
              <a:rPr lang="en-US" altLang="en-US" dirty="0" err="1"/>
              <a:t>sont</a:t>
            </a:r>
            <a:r>
              <a:rPr lang="en-US" altLang="en-US" dirty="0"/>
              <a:t> </a:t>
            </a:r>
            <a:r>
              <a:rPr lang="en-US" altLang="en-US" dirty="0" err="1"/>
              <a:t>inscrites</a:t>
            </a:r>
            <a:r>
              <a:rPr lang="en-US" altLang="en-US" dirty="0"/>
              <a:t> </a:t>
            </a:r>
            <a:r>
              <a:rPr lang="en-US" altLang="en-US" dirty="0" err="1"/>
              <a:t>dans</a:t>
            </a:r>
            <a:r>
              <a:rPr lang="en-US" altLang="en-US" dirty="0"/>
              <a:t> le </a:t>
            </a:r>
            <a:r>
              <a:rPr lang="en-US" altLang="en-US" dirty="0" err="1"/>
              <a:t>répertoire</a:t>
            </a:r>
            <a:r>
              <a:rPr lang="en-US" altLang="en-US" dirty="0"/>
              <a:t> des </a:t>
            </a:r>
            <a:r>
              <a:rPr lang="en-US" altLang="en-US" dirty="0" err="1"/>
              <a:t>références</a:t>
            </a:r>
            <a:r>
              <a:rPr lang="en-US" altLang="en-US" dirty="0"/>
              <a:t> </a:t>
            </a:r>
          </a:p>
          <a:p>
            <a:pPr lvl="2">
              <a:defRPr/>
            </a:pPr>
            <a:r>
              <a:rPr lang="en-US" altLang="en-US" dirty="0" err="1"/>
              <a:t>chaque</a:t>
            </a:r>
            <a:r>
              <a:rPr lang="en-US" altLang="en-US" dirty="0"/>
              <a:t> </a:t>
            </a:r>
            <a:r>
              <a:rPr lang="en-US" altLang="en-US" dirty="0" err="1"/>
              <a:t>personne</a:t>
            </a:r>
            <a:r>
              <a:rPr lang="en-US" altLang="en-US" dirty="0"/>
              <a:t> </a:t>
            </a:r>
            <a:r>
              <a:rPr lang="en-US" altLang="en-US" dirty="0" err="1"/>
              <a:t>est</a:t>
            </a:r>
            <a:r>
              <a:rPr lang="en-US" altLang="en-US" dirty="0"/>
              <a:t> </a:t>
            </a:r>
            <a:r>
              <a:rPr lang="en-US" altLang="en-US" dirty="0" err="1"/>
              <a:t>en</a:t>
            </a:r>
            <a:r>
              <a:rPr lang="en-US" altLang="en-US" dirty="0"/>
              <a:t> </a:t>
            </a:r>
            <a:r>
              <a:rPr lang="en-US" altLang="en-US" dirty="0" err="1"/>
              <a:t>moyenne</a:t>
            </a:r>
            <a:r>
              <a:rPr lang="en-US" altLang="en-US" dirty="0"/>
              <a:t> </a:t>
            </a:r>
            <a:r>
              <a:rPr lang="en-US" altLang="en-US" dirty="0" err="1"/>
              <a:t>connue</a:t>
            </a:r>
            <a:r>
              <a:rPr lang="en-US" altLang="en-US" dirty="0"/>
              <a:t> de 12,89 </a:t>
            </a:r>
            <a:r>
              <a:rPr lang="en-US" altLang="en-US" dirty="0" err="1"/>
              <a:t>acteurs</a:t>
            </a:r>
            <a:r>
              <a:rPr lang="en-US" altLang="en-US" dirty="0"/>
              <a:t> </a:t>
            </a:r>
            <a:r>
              <a:rPr lang="en-US" altLang="en-US" dirty="0" err="1"/>
              <a:t>dans</a:t>
            </a:r>
            <a:r>
              <a:rPr lang="en-US" altLang="en-US" dirty="0"/>
              <a:t> la </a:t>
            </a:r>
            <a:r>
              <a:rPr lang="en-US" altLang="en-US" dirty="0" err="1"/>
              <a:t>sécurité</a:t>
            </a:r>
            <a:r>
              <a:rPr lang="en-US" altLang="en-US" dirty="0"/>
              <a:t> </a:t>
            </a:r>
            <a:r>
              <a:rPr lang="en-US" altLang="en-US" dirty="0" err="1"/>
              <a:t>sociale</a:t>
            </a:r>
            <a:endParaRPr lang="en-US" altLang="en-US" dirty="0"/>
          </a:p>
          <a:p>
            <a:pPr lvl="2">
              <a:defRPr/>
            </a:pPr>
            <a:r>
              <a:rPr lang="fr-FR" altLang="en-US" dirty="0"/>
              <a:t>242.547.388 </a:t>
            </a:r>
            <a:r>
              <a:rPr lang="nl-NL" altLang="en-US" dirty="0"/>
              <a:t> ‘dossiers </a:t>
            </a:r>
            <a:r>
              <a:rPr lang="nl-NL" altLang="en-US" dirty="0" err="1"/>
              <a:t>actifs</a:t>
            </a:r>
            <a:r>
              <a:rPr lang="nl-NL" altLang="en-US" dirty="0"/>
              <a:t>' dans </a:t>
            </a:r>
            <a:r>
              <a:rPr lang="nl-NL" altLang="en-US" dirty="0" err="1"/>
              <a:t>le</a:t>
            </a:r>
            <a:r>
              <a:rPr lang="nl-NL" altLang="en-US" dirty="0"/>
              <a:t> répertoire des </a:t>
            </a:r>
            <a:r>
              <a:rPr lang="nl-NL" altLang="en-US" dirty="0" err="1"/>
              <a:t>références</a:t>
            </a:r>
            <a:r>
              <a:rPr lang="nl-NL" altLang="en-US" dirty="0"/>
              <a:t> au</a:t>
            </a:r>
            <a:r>
              <a:rPr lang="fr-FR" altLang="en-US" dirty="0"/>
              <a:t> 01/01/2018</a:t>
            </a:r>
            <a:endParaRPr lang="fr-BE" dirty="0"/>
          </a:p>
          <a:p>
            <a:pPr lvl="1"/>
            <a:endParaRPr lang="fr-BE" dirty="0"/>
          </a:p>
          <a:p>
            <a:endParaRPr lang="fr-BE" dirty="0" smtClean="0"/>
          </a:p>
          <a:p>
            <a:endParaRPr lang="fr-BE" dirty="0" smtClean="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a:t>
            </a:fld>
            <a:endParaRPr lang="en-GB" dirty="0"/>
          </a:p>
        </p:txBody>
      </p:sp>
    </p:spTree>
    <p:extLst>
      <p:ext uri="{BB962C8B-B14F-4D97-AF65-F5344CB8AC3E}">
        <p14:creationId xmlns:p14="http://schemas.microsoft.com/office/powerpoint/2010/main" val="1140023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400" dirty="0" smtClean="0"/>
          </a:p>
          <a:p>
            <a:r>
              <a:rPr lang="fr-BE" dirty="0" smtClean="0"/>
              <a:t>Menace ou opportunité ?</a:t>
            </a:r>
            <a:endParaRPr lang="fr-BE"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8</a:t>
            </a:fld>
            <a:endParaRPr lang="en-GB" dirty="0"/>
          </a:p>
        </p:txBody>
      </p:sp>
    </p:spTree>
    <p:extLst>
      <p:ext uri="{BB962C8B-B14F-4D97-AF65-F5344CB8AC3E}">
        <p14:creationId xmlns:p14="http://schemas.microsoft.com/office/powerpoint/2010/main" val="329079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Accès aux données</a:t>
            </a:r>
            <a:endParaRPr lang="fr-BE" dirty="0"/>
          </a:p>
        </p:txBody>
      </p:sp>
      <p:sp>
        <p:nvSpPr>
          <p:cNvPr id="3" name="Content Placeholder 2"/>
          <p:cNvSpPr>
            <a:spLocks noGrp="1"/>
          </p:cNvSpPr>
          <p:nvPr>
            <p:ph idx="1"/>
          </p:nvPr>
        </p:nvSpPr>
        <p:spPr/>
        <p:txBody>
          <a:bodyPr>
            <a:normAutofit/>
          </a:bodyPr>
          <a:lstStyle/>
          <a:p>
            <a:r>
              <a:rPr lang="fr-BE" dirty="0" smtClean="0"/>
              <a:t>la garantie de travailler avec des données dont la qualité a été contrôlée</a:t>
            </a:r>
            <a:r>
              <a:rPr lang="fr-BE" b="1" dirty="0" smtClean="0"/>
              <a:t> </a:t>
            </a:r>
            <a:r>
              <a:rPr lang="fr-BE" dirty="0" smtClean="0"/>
              <a:t>en amont, avant le transfert des informations au sein du réseau</a:t>
            </a:r>
            <a:endParaRPr lang="fr-BE" dirty="0"/>
          </a:p>
          <a:p>
            <a:r>
              <a:rPr lang="fr-BE" dirty="0" smtClean="0"/>
              <a:t>les échanges d’informations entre partenaires s’effectuent toujours selon les mêmes standards </a:t>
            </a:r>
          </a:p>
          <a:p>
            <a:r>
              <a:rPr lang="fr-BE" dirty="0"/>
              <a:t>u</a:t>
            </a:r>
            <a:r>
              <a:rPr lang="fr-BE" dirty="0" smtClean="0"/>
              <a:t>n accès autorisé aux différentes sources authentiques utiles dans le cadre des allocations familiales</a:t>
            </a:r>
          </a:p>
          <a:p>
            <a:pPr lvl="1"/>
            <a:r>
              <a:rPr lang="fr-BE" dirty="0" err="1" smtClean="0"/>
              <a:t>DmfA</a:t>
            </a:r>
            <a:endParaRPr lang="fr-BE" dirty="0" smtClean="0"/>
          </a:p>
          <a:p>
            <a:pPr lvl="1"/>
            <a:r>
              <a:rPr lang="fr-BE" dirty="0" smtClean="0"/>
              <a:t>Dimona</a:t>
            </a:r>
          </a:p>
          <a:p>
            <a:pPr lvl="1"/>
            <a:r>
              <a:rPr lang="fr-BE" dirty="0" err="1" smtClean="0"/>
              <a:t>Fedris</a:t>
            </a:r>
            <a:endParaRPr lang="fr-BE" dirty="0" smtClean="0"/>
          </a:p>
          <a:p>
            <a:pPr lvl="1"/>
            <a:r>
              <a:rPr lang="fr-BE" dirty="0" err="1" smtClean="0"/>
              <a:t>Onem</a:t>
            </a:r>
            <a:r>
              <a:rPr lang="fr-BE" dirty="0" smtClean="0"/>
              <a:t> (chômage)</a:t>
            </a:r>
          </a:p>
          <a:p>
            <a:pPr lvl="1"/>
            <a:r>
              <a:rPr lang="fr-BE" dirty="0" smtClean="0"/>
              <a:t>DGPH (handicap)</a:t>
            </a:r>
            <a:br>
              <a:rPr lang="fr-BE" dirty="0" smtClean="0"/>
            </a:br>
            <a:r>
              <a:rPr lang="fr-BE" dirty="0" smtClean="0"/>
              <a:t>… </a:t>
            </a:r>
          </a:p>
          <a:p>
            <a:endParaRPr lang="fr-BE" dirty="0" smtClean="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4082543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13887</TotalTime>
  <Words>1604</Words>
  <Application>Microsoft Office PowerPoint</Application>
  <PresentationFormat>On-screen Show (4:3)</PresentationFormat>
  <Paragraphs>319</Paragraphs>
  <Slides>32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Arial Black</vt:lpstr>
      <vt:lpstr>Calibri</vt:lpstr>
      <vt:lpstr>Calibri Light</vt:lpstr>
      <vt:lpstr>Wingdings</vt:lpstr>
      <vt:lpstr>Office Theme</vt:lpstr>
      <vt:lpstr>1_Office Theme</vt:lpstr>
      <vt:lpstr>Réseau de la sécurité sociale menace ou opportunité ?</vt:lpstr>
      <vt:lpstr>PowerPoint Presentation</vt:lpstr>
      <vt:lpstr>Réseau de la sécurité sociale</vt:lpstr>
      <vt:lpstr>Réseau de la sécurité sociale</vt:lpstr>
      <vt:lpstr>Réseau de la sécurité sociale</vt:lpstr>
      <vt:lpstr>Réseau de la sécurité sociale</vt:lpstr>
      <vt:lpstr>Réseau de la sécurité sociale</vt:lpstr>
      <vt:lpstr>PowerPoint Presentation</vt:lpstr>
      <vt:lpstr>Accès aux données</vt:lpstr>
      <vt:lpstr>Sources de financement</vt:lpstr>
      <vt:lpstr>Répertoire des références</vt:lpstr>
      <vt:lpstr>Sécurité des données</vt:lpstr>
      <vt:lpstr>Normes minimales de sécurité</vt:lpstr>
      <vt:lpstr>Délégué à la protection des données (DPO)</vt:lpstr>
      <vt:lpstr>Gouvernance</vt:lpstr>
      <vt:lpstr>Mise en oeuvre de la réforme d’Etat </vt:lpstr>
      <vt:lpstr>PowerPoint Presentation</vt:lpstr>
      <vt:lpstr>G-Cloud: focus</vt:lpstr>
      <vt:lpstr>Cloud &amp; service oriented architecture (SOA) </vt:lpstr>
      <vt:lpstr>PowerPoint Presentation</vt:lpstr>
      <vt:lpstr>‘… as a Service’</vt:lpstr>
      <vt:lpstr>Wat is ‘cloud’ ?</vt:lpstr>
      <vt:lpstr>Cloud implementatie modellen</vt:lpstr>
      <vt:lpstr>Platform as a service - containers</vt:lpstr>
      <vt:lpstr>Platform as a service - samenwerking</vt:lpstr>
      <vt:lpstr>KSZ - # berichten - ICT budget in €</vt:lpstr>
      <vt:lpstr>PowerPoint Presentation</vt:lpstr>
      <vt:lpstr>Régionalisation des allocations familiales</vt:lpstr>
      <vt:lpstr>Régionalisation des allocations familiales</vt:lpstr>
      <vt:lpstr>Régionalisation des allocations familiales</vt:lpstr>
      <vt:lpstr>Régionalisation des allocations familiales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660</cp:revision>
  <cp:lastPrinted>2018-01-24T10:54:33Z</cp:lastPrinted>
  <dcterms:created xsi:type="dcterms:W3CDTF">2013-03-05T07:37:33Z</dcterms:created>
  <dcterms:modified xsi:type="dcterms:W3CDTF">2018-02-22T12:33:58Z</dcterms:modified>
</cp:coreProperties>
</file>