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99"/>
  </p:notesMasterIdLst>
  <p:sldIdLst>
    <p:sldId id="256" r:id="rId2"/>
    <p:sldId id="318" r:id="rId3"/>
    <p:sldId id="261" r:id="rId4"/>
    <p:sldId id="262" r:id="rId5"/>
    <p:sldId id="319" r:id="rId6"/>
    <p:sldId id="320" r:id="rId7"/>
    <p:sldId id="263" r:id="rId8"/>
    <p:sldId id="329" r:id="rId9"/>
    <p:sldId id="264" r:id="rId10"/>
    <p:sldId id="32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5" r:id="rId40"/>
    <p:sldId id="296" r:id="rId41"/>
    <p:sldId id="297" r:id="rId42"/>
    <p:sldId id="299" r:id="rId43"/>
    <p:sldId id="300" r:id="rId44"/>
    <p:sldId id="301" r:id="rId45"/>
    <p:sldId id="302" r:id="rId46"/>
    <p:sldId id="322" r:id="rId47"/>
    <p:sldId id="330" r:id="rId48"/>
    <p:sldId id="303" r:id="rId49"/>
    <p:sldId id="304" r:id="rId50"/>
    <p:sldId id="323" r:id="rId51"/>
    <p:sldId id="305" r:id="rId52"/>
    <p:sldId id="306" r:id="rId53"/>
    <p:sldId id="307" r:id="rId54"/>
    <p:sldId id="308" r:id="rId55"/>
    <p:sldId id="358" r:id="rId56"/>
    <p:sldId id="359" r:id="rId57"/>
    <p:sldId id="360" r:id="rId58"/>
    <p:sldId id="309" r:id="rId59"/>
    <p:sldId id="333" r:id="rId60"/>
    <p:sldId id="310" r:id="rId61"/>
    <p:sldId id="311" r:id="rId62"/>
    <p:sldId id="312" r:id="rId63"/>
    <p:sldId id="313" r:id="rId64"/>
    <p:sldId id="335" r:id="rId65"/>
    <p:sldId id="314" r:id="rId66"/>
    <p:sldId id="332" r:id="rId67"/>
    <p:sldId id="315" r:id="rId68"/>
    <p:sldId id="336" r:id="rId69"/>
    <p:sldId id="337" r:id="rId70"/>
    <p:sldId id="340" r:id="rId71"/>
    <p:sldId id="348" r:id="rId72"/>
    <p:sldId id="342" r:id="rId73"/>
    <p:sldId id="344" r:id="rId74"/>
    <p:sldId id="345" r:id="rId75"/>
    <p:sldId id="347" r:id="rId76"/>
    <p:sldId id="349" r:id="rId77"/>
    <p:sldId id="351" r:id="rId78"/>
    <p:sldId id="353" r:id="rId79"/>
    <p:sldId id="354" r:id="rId80"/>
    <p:sldId id="316" r:id="rId81"/>
    <p:sldId id="317" r:id="rId82"/>
    <p:sldId id="383" r:id="rId83"/>
    <p:sldId id="363" r:id="rId84"/>
    <p:sldId id="370" r:id="rId85"/>
    <p:sldId id="371" r:id="rId86"/>
    <p:sldId id="372" r:id="rId87"/>
    <p:sldId id="373" r:id="rId88"/>
    <p:sldId id="374" r:id="rId89"/>
    <p:sldId id="375" r:id="rId90"/>
    <p:sldId id="376" r:id="rId91"/>
    <p:sldId id="377" r:id="rId92"/>
    <p:sldId id="378" r:id="rId93"/>
    <p:sldId id="379" r:id="rId94"/>
    <p:sldId id="381" r:id="rId95"/>
    <p:sldId id="355" r:id="rId96"/>
    <p:sldId id="357" r:id="rId97"/>
    <p:sldId id="258" r:id="rId9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p:scale>
          <a:sx n="83" d="100"/>
          <a:sy n="83" d="100"/>
        </p:scale>
        <p:origin x="-816" y="-24"/>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xmlns:c16r2="http://schemas.microsoft.com/office/drawing/2015/06/chart">
            <c:ext xmlns:c16="http://schemas.microsoft.com/office/drawing/2014/chart" uri="{C3380CC4-5D6E-409C-BE32-E72D297353CC}">
              <c16:uniqueId val="{00000000-5DE2-41DE-B2CF-EFF894681C5A}"/>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xmlns:c16r2="http://schemas.microsoft.com/office/drawing/2015/06/chart">
            <c:ext xmlns:c16="http://schemas.microsoft.com/office/drawing/2014/chart" uri="{C3380CC4-5D6E-409C-BE32-E72D297353CC}">
              <c16:uniqueId val="{00000001-5DE2-41DE-B2CF-EFF894681C5A}"/>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xmlns:c16r2="http://schemas.microsoft.com/office/drawing/2015/06/chart">
            <c:ext xmlns:c16="http://schemas.microsoft.com/office/drawing/2014/chart" uri="{C3380CC4-5D6E-409C-BE32-E72D297353CC}">
              <c16:uniqueId val="{00000002-5DE2-41DE-B2CF-EFF894681C5A}"/>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xmlns:c16r2="http://schemas.microsoft.com/office/drawing/2015/06/chart">
            <c:ext xmlns:c16="http://schemas.microsoft.com/office/drawing/2014/chart" uri="{C3380CC4-5D6E-409C-BE32-E72D297353CC}">
              <c16:uniqueId val="{00000003-5DE2-41DE-B2CF-EFF894681C5A}"/>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xmlns:c16r2="http://schemas.microsoft.com/office/drawing/2015/06/chart">
            <c:ext xmlns:c16="http://schemas.microsoft.com/office/drawing/2014/chart" uri="{C3380CC4-5D6E-409C-BE32-E72D297353CC}">
              <c16:uniqueId val="{00000004-5DE2-41DE-B2CF-EFF894681C5A}"/>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xmlns:c16r2="http://schemas.microsoft.com/office/drawing/2015/06/chart">
            <c:ext xmlns:c16="http://schemas.microsoft.com/office/drawing/2014/chart" uri="{C3380CC4-5D6E-409C-BE32-E72D297353CC}">
              <c16:uniqueId val="{00000005-5DE2-41DE-B2CF-EFF894681C5A}"/>
            </c:ext>
          </c:extLst>
        </c:ser>
        <c:dLbls>
          <c:showLegendKey val="0"/>
          <c:showVal val="0"/>
          <c:showCatName val="0"/>
          <c:showSerName val="0"/>
          <c:showPercent val="0"/>
          <c:showBubbleSize val="0"/>
        </c:dLbls>
        <c:axId val="141346304"/>
        <c:axId val="141347840"/>
      </c:radarChart>
      <c:catAx>
        <c:axId val="141346304"/>
        <c:scaling>
          <c:orientation val="minMax"/>
        </c:scaling>
        <c:delete val="0"/>
        <c:axPos val="b"/>
        <c:majorGridlines/>
        <c:numFmt formatCode="General" sourceLinked="0"/>
        <c:majorTickMark val="out"/>
        <c:minorTickMark val="none"/>
        <c:tickLblPos val="nextTo"/>
        <c:crossAx val="141347840"/>
        <c:crosses val="autoZero"/>
        <c:auto val="1"/>
        <c:lblAlgn val="ctr"/>
        <c:lblOffset val="100"/>
        <c:noMultiLvlLbl val="0"/>
      </c:catAx>
      <c:valAx>
        <c:axId val="141347840"/>
        <c:scaling>
          <c:orientation val="minMax"/>
          <c:max val="4"/>
          <c:min val="-4"/>
        </c:scaling>
        <c:delete val="0"/>
        <c:axPos val="l"/>
        <c:numFmt formatCode="0.0" sourceLinked="1"/>
        <c:majorTickMark val="out"/>
        <c:minorTickMark val="none"/>
        <c:tickLblPos val="nextTo"/>
        <c:crossAx val="141346304"/>
        <c:crosses val="autoZero"/>
        <c:crossBetween val="between"/>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831F47C3-1866-4A88-ACB0-70DD60A4F31D}" type="presOf" srcId="{7F94B6EE-E940-4BF8-9FCD-86835691750D}" destId="{C07D37A6-CB37-4202-957D-F7DC1E6B4179}" srcOrd="0" destOrd="4" presId="urn:microsoft.com/office/officeart/2005/8/layout/hList1"/>
    <dgm:cxn modelId="{2F2F26E2-5736-4E55-A7E7-B2F1CD397A69}" type="presOf" srcId="{8D5D99A5-F19B-49D4-8590-91CE5ECFFFC2}" destId="{E9700F79-E3C7-4DDC-921A-EAB47CBD965F}" srcOrd="0" destOrd="4" presId="urn:microsoft.com/office/officeart/2005/8/layout/hList1"/>
    <dgm:cxn modelId="{80871F92-9578-404C-8F9E-22E59124CE50}" type="presOf" srcId="{4BE8089C-AC18-465F-84F3-8EC2E87E75E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5"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A2CA01D8-D87F-472C-9586-0C00454CF4E1}" srcId="{9634512C-E61C-47E9-8316-17039CBEE0C6}" destId="{8D5D99A5-F19B-49D4-8590-91CE5ECFFFC2}" srcOrd="4" destOrd="0" parTransId="{1B456A15-A31F-44F0-A81B-3DEC063B81D4}" sibTransId="{6B932A0E-9D74-441D-A19C-D973B185DF85}"/>
    <dgm:cxn modelId="{784CBB87-4229-4EED-8443-0F500E2F31C6}" type="presOf" srcId="{F7B8BE3E-EC52-433F-8932-8278C3E01037}" destId="{E9700F79-E3C7-4DDC-921A-EAB47CBD965F}"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3C749E42-8BC2-4450-A07A-BF570F9C81CE}" srcId="{9634512C-E61C-47E9-8316-17039CBEE0C6}" destId="{ADEC2C73-3E26-4EE0-ABF8-609EE10494D8}" srcOrd="0" destOrd="0" parTransId="{2063D6DF-92FB-4336-A118-519FE498DEE9}" sibTransId="{81AFA94A-D6B5-4773-9356-912C1EE5DAFF}"/>
    <dgm:cxn modelId="{EC914EAA-75F9-4C97-B4EA-0D312B7ED137}" srcId="{E0675BF5-6A30-463F-BCCC-7325BA213CB0}" destId="{4BE8089C-AC18-465F-84F3-8EC2E87E75EE}" srcOrd="2" destOrd="0" parTransId="{DD3A12E5-EC70-4D68-8BEF-E0A835A07028}" sibTransId="{3177DAC6-4532-4A36-87D3-E263ECE016BF}"/>
    <dgm:cxn modelId="{9D17A848-6506-470F-95D7-2FC81AF4E6F0}" type="presOf" srcId="{E0675BF5-6A30-463F-BCCC-7325BA213CB0}" destId="{C17315EE-2492-4F67-BC27-8FA2B2624ACB}" srcOrd="0" destOrd="0"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5470E488-F8AA-478C-8C53-2207E2ED1E69}" type="presOf" srcId="{292F29B3-4064-4D5E-9237-16A687B3BCCC}" destId="{E9700F79-E3C7-4DDC-921A-EAB47CBD965F}" srcOrd="0" destOrd="5"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1E5995A-7341-4E00-90AD-97D3370FF523}" type="presOf" srcId="{AB8A3637-3684-44E5-9A10-5F4B5C36144B}" destId="{2B73E981-B842-4BEA-A2C0-509F6D978567}" srcOrd="0" destOrd="0" presId="urn:microsoft.com/office/officeart/2005/8/layout/hList1"/>
    <dgm:cxn modelId="{708F0BBA-6C9D-4724-BE54-2FB303615D04}" type="presOf" srcId="{A442147E-3FB5-406E-AD79-F4CEFEEF172C}" destId="{C07D37A6-CB37-4202-957D-F7DC1E6B4179}" srcOrd="0" destOrd="3" presId="urn:microsoft.com/office/officeart/2005/8/layout/hList1"/>
    <dgm:cxn modelId="{243C162F-3ADA-4716-95BE-52DA4D24B72F}" srcId="{E0675BF5-6A30-463F-BCCC-7325BA213CB0}" destId="{CC7299B2-00E7-43E0-A481-9C3CFBA49986}" srcOrd="1" destOrd="0" parTransId="{ED4F5C25-A6D2-440D-AC1C-436338EAA9F4}" sibTransId="{BA7077CF-0888-4328-B33C-231D2F8FEFC0}"/>
    <dgm:cxn modelId="{E06AB08C-B852-45A0-BD72-6A65970C4BF8}" type="presOf" srcId="{CC7299B2-00E7-43E0-A481-9C3CFBA49986}" destId="{C07D37A6-CB37-4202-957D-F7DC1E6B4179}" srcOrd="0" destOrd="1" presId="urn:microsoft.com/office/officeart/2005/8/layout/hList1"/>
    <dgm:cxn modelId="{6EF7E0E2-97C2-417E-B762-C33B8F0CDCB8}" type="presOf" srcId="{9634512C-E61C-47E9-8316-17039CBEE0C6}" destId="{41006EA0-1C35-4ADD-BA65-5F5F80C2EF6E}" srcOrd="0" destOrd="0" presId="urn:microsoft.com/office/officeart/2005/8/layout/hList1"/>
    <dgm:cxn modelId="{0AF24433-F009-47AB-9F19-EF746A8E9794}" type="presOf" srcId="{EB25E094-9C4C-4BCC-9A30-5E398003B320}" destId="{E9700F79-E3C7-4DDC-921A-EAB47CBD965F}" srcOrd="0" destOrd="3" presId="urn:microsoft.com/office/officeart/2005/8/layout/hList1"/>
    <dgm:cxn modelId="{CDC79735-8753-4219-8227-F68DD6C58097}" type="presOf" srcId="{ADEC2C73-3E26-4EE0-ABF8-609EE10494D8}" destId="{E9700F79-E3C7-4DDC-921A-EAB47CBD965F}"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18A42AEF-CAD0-4E2E-BB22-23C3AC088BB1}" type="presOf" srcId="{32A969B1-1F84-48C7-8423-8D352327BF04}" destId="{E9700F79-E3C7-4DDC-921A-EAB47CBD965F}" srcOrd="0" destOrd="1"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67B2AD01-CE5C-4F65-A1FD-C1D72824FF78}" type="presOf" srcId="{9EC295CC-6447-4F8A-ACF1-9777618B0F2D}" destId="{C07D37A6-CB37-4202-957D-F7DC1E6B4179}" srcOrd="0" destOrd="0" presId="urn:microsoft.com/office/officeart/2005/8/layout/hList1"/>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24/02/2018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13</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74</a:t>
            </a:fld>
            <a:endParaRPr lang="en-US"/>
          </a:p>
        </p:txBody>
      </p:sp>
    </p:spTree>
    <p:extLst>
      <p:ext uri="{BB962C8B-B14F-4D97-AF65-F5344CB8AC3E}">
        <p14:creationId xmlns:p14="http://schemas.microsoft.com/office/powerpoint/2010/main" val="335992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‹nr.›</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nl-BE" smtClean="0"/>
              <a:t>20/02/2018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‹nr.›</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133716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‹nr.›</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20/02/2018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3" r:id="rId6"/>
    <p:sldLayoutId id="2147483684" r:id="rId7"/>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bcss.fgov.be/sites/default/files/assets/veiligheid_en_privacy/avg_risk_register_nl.xls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CO-AR-2016-004_NL.pdf" TargetMode="External"/><Relationship Id="rId2" Type="http://schemas.openxmlformats.org/officeDocument/2006/relationships/hyperlink" Target="http://ec.europa.eu/newsroom/document.cfm?doc_id=44137%20" TargetMode="External"/><Relationship Id="rId1" Type="http://schemas.openxmlformats.org/officeDocument/2006/relationships/slideLayout" Target="../slideLayouts/slideLayout2.xml"/><Relationship Id="rId4" Type="http://schemas.openxmlformats.org/officeDocument/2006/relationships/hyperlink" Target="https://ico.org.uk/media/for-organisations/documents/1595/pia-code-of-practice.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dirty="0" smtClean="0"/>
              <a:t>De</a:t>
            </a:r>
            <a:r>
              <a:rPr lang="en-US" dirty="0"/>
              <a:t> </a:t>
            </a:r>
            <a:r>
              <a:rPr lang="en-US" dirty="0" err="1" smtClean="0"/>
              <a:t>Algemene</a:t>
            </a:r>
            <a:r>
              <a:rPr lang="en-US" dirty="0" smtClean="0"/>
              <a:t> </a:t>
            </a:r>
            <a:r>
              <a:rPr lang="en-US" dirty="0" err="1" smtClean="0"/>
              <a:t>Verordening</a:t>
            </a:r>
            <a:r>
              <a:rPr lang="en-US" dirty="0" smtClean="0"/>
              <a:t> </a:t>
            </a:r>
            <a:r>
              <a:rPr lang="en-US" dirty="0" err="1" smtClean="0"/>
              <a:t>Gegevensbescherming</a:t>
            </a:r>
            <a:r>
              <a:rPr lang="en-US" dirty="0" smtClean="0"/>
              <a:t>, in het </a:t>
            </a:r>
            <a:r>
              <a:rPr lang="en-US" dirty="0" err="1" smtClean="0"/>
              <a:t>bijzonder</a:t>
            </a:r>
            <a:r>
              <a:rPr lang="en-US" dirty="0" smtClean="0"/>
              <a:t> </a:t>
            </a:r>
            <a:r>
              <a:rPr lang="en-US" dirty="0"/>
              <a:t>d</a:t>
            </a:r>
            <a:r>
              <a:rPr lang="en-US" dirty="0" smtClean="0"/>
              <a:t>e </a:t>
            </a:r>
            <a:r>
              <a:rPr lang="en-US" dirty="0" err="1" smtClean="0"/>
              <a:t>gegevensbeschermingseffectbeoordeling</a:t>
            </a:r>
            <a:r>
              <a:rPr lang="en-US" dirty="0" smtClean="0"/>
              <a:t> </a:t>
            </a:r>
            <a:endParaRPr lang="en-US"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330303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11</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a:t>
            </a:r>
            <a:r>
              <a:rPr lang="nl-BE" noProof="0" dirty="0" smtClean="0"/>
              <a:t>verwerkingsverantwoordelijke</a:t>
            </a:r>
            <a:endParaRPr lang="nl-BE" noProof="0" dirty="0" smtClean="0"/>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13</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14</a:t>
            </a:fld>
            <a:endParaRPr lang="fr-BE" noProof="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2"/>
          </p:nvPr>
        </p:nvSpPr>
        <p:spPr/>
        <p:txBody>
          <a:bodyPr/>
          <a:lstStyle/>
          <a:p>
            <a:r>
              <a:rPr lang="nl-BE" smtClean="0"/>
              <a:t>20/02/2018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15</a:t>
            </a:fld>
            <a:endParaRPr lang="en-GB"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smtClean="0"/>
              <a:t>Privacy by design</a:t>
            </a:r>
            <a:endParaRPr lang="nl-BE" altLang="en-US" noProof="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2"/>
          </p:nvPr>
        </p:nvSpPr>
        <p:spPr/>
        <p:txBody>
          <a:bodyPr/>
          <a:lstStyle/>
          <a:p>
            <a:r>
              <a:rPr lang="nl-BE" smtClean="0"/>
              <a:t>20/02/2018</a:t>
            </a:r>
            <a:endParaRPr lang="en-GB"/>
          </a:p>
        </p:txBody>
      </p:sp>
      <p:sp>
        <p:nvSpPr>
          <p:cNvPr id="13" name="Tijdelijke aanduiding voor dianummer 12"/>
          <p:cNvSpPr>
            <a:spLocks noGrp="1"/>
          </p:cNvSpPr>
          <p:nvPr>
            <p:ph type="sldNum" sz="quarter" idx="4"/>
          </p:nvPr>
        </p:nvSpPr>
        <p:spPr/>
        <p:txBody>
          <a:bodyPr/>
          <a:lstStyle/>
          <a:p>
            <a:pPr lvl="0"/>
            <a:fld id="{30A9230E-FFBB-4CCB-ABD7-198084EDE768}" type="slidenum">
              <a:rPr lang="fr-BE" noProof="0" smtClean="0"/>
              <a:pPr lvl="0"/>
              <a:t>16</a:t>
            </a:fld>
            <a:endParaRPr lang="fr-BE" noProof="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Privacy by default</a:t>
            </a:r>
            <a:endParaRPr lang="nl-BE" noProof="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2"/>
          </p:nvPr>
        </p:nvSpPr>
        <p:spPr/>
        <p:txBody>
          <a:bodyPr/>
          <a:lstStyle/>
          <a:p>
            <a:r>
              <a:rPr lang="nl-BE" smtClean="0"/>
              <a:t>20/02/2018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17</a:t>
            </a:fld>
            <a:endParaRPr lang="en-GB"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a:t>
            </a:r>
            <a:r>
              <a:rPr lang="nl-BE" noProof="0" dirty="0" smtClean="0"/>
              <a:t>verwerkingsverantwoordelijke </a:t>
            </a:r>
            <a:r>
              <a:rPr lang="nl-BE" noProof="0" dirty="0" smtClean="0"/>
              <a:t>om beveiligingskenmerken te creëren en te verbeteren</a:t>
            </a:r>
          </a:p>
          <a:p>
            <a:endParaRPr lang="nl-BE" noProof="0" dirty="0"/>
          </a:p>
        </p:txBody>
      </p:sp>
      <p:sp>
        <p:nvSpPr>
          <p:cNvPr id="5" name="Tijdelijke aanduiding voor datum 4"/>
          <p:cNvSpPr>
            <a:spLocks noGrp="1"/>
          </p:cNvSpPr>
          <p:nvPr>
            <p:ph type="dt" sz="half" idx="2"/>
          </p:nvPr>
        </p:nvSpPr>
        <p:spPr/>
        <p:txBody>
          <a:bodyPr/>
          <a:lstStyle/>
          <a:p>
            <a:r>
              <a:rPr lang="nl-BE" smtClean="0"/>
              <a:t>20/02/2018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18</a:t>
            </a:fld>
            <a:endParaRPr lang="en-GB"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19</a:t>
            </a:fld>
            <a:endParaRPr lang="en-GB"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voorziene aanpassingen van Belgische regelgeving</a:t>
            </a:r>
          </a:p>
          <a:p>
            <a:r>
              <a:rPr lang="nl-BE" noProof="0" dirty="0" smtClean="0"/>
              <a:t>voorstel van concreet actieplan, </a:t>
            </a:r>
            <a:r>
              <a:rPr lang="nl-BE" noProof="0" dirty="0" err="1" smtClean="0"/>
              <a:t>roadmap</a:t>
            </a:r>
            <a:r>
              <a:rPr lang="nl-BE" noProof="0" dirty="0" smtClean="0"/>
              <a:t> en templates</a:t>
            </a:r>
          </a:p>
          <a:p>
            <a:r>
              <a:rPr lang="nl-BE" noProof="0" dirty="0" smtClean="0"/>
              <a:t>template voor </a:t>
            </a:r>
            <a:r>
              <a:rPr lang="nl-BE" noProof="0" dirty="0" err="1" smtClean="0"/>
              <a:t>gegevensbeschermingseffectbeoordeling</a:t>
            </a:r>
            <a:r>
              <a:rPr lang="nl-BE" noProof="0" dirty="0" smtClean="0"/>
              <a:t> (GEB)</a:t>
            </a:r>
          </a:p>
          <a:p>
            <a:r>
              <a:rPr lang="nl-BE" dirty="0" smtClean="0"/>
              <a:t>besluit</a:t>
            </a:r>
            <a:endParaRPr lang="nl-BE" noProof="0" dirty="0" smtClean="0"/>
          </a:p>
          <a:p>
            <a:endParaRPr lang="nl-BE" noProof="0" dirty="0" smtClean="0"/>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20</a:t>
            </a:fld>
            <a:endParaRPr lang="en-GB"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21</a:t>
            </a:fld>
            <a:endParaRPr lang="en-GB"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22</a:t>
            </a:fld>
            <a:endParaRPr lang="en-GB"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23</a:t>
            </a:fld>
            <a:endParaRPr lang="en-GB"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24</a:t>
            </a:fld>
            <a:endParaRPr lang="en-GB"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25</a:t>
            </a:fld>
            <a:endParaRPr lang="en-GB"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26</a:t>
            </a:fld>
            <a:endParaRPr lang="en-GB"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27</a:t>
            </a:fld>
            <a:endParaRPr lang="en-GB"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28</a:t>
            </a:fld>
            <a:endParaRPr lang="en-GB"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11" name="Tijdelijke aanduiding voor datum 10"/>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30</a:t>
            </a:fld>
            <a:endParaRPr lang="fr-BE" noProof="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31</a:t>
            </a:fld>
            <a:endParaRPr lang="en-GB"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33</a:t>
            </a:fld>
            <a:endParaRPr lang="en-GB"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2"/>
          </p:nvPr>
        </p:nvSpPr>
        <p:spPr/>
        <p:txBody>
          <a:bodyPr/>
          <a:lstStyle/>
          <a:p>
            <a:r>
              <a:rPr lang="nl-BE" smtClean="0"/>
              <a:t>20/02/2018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34</a:t>
            </a:fld>
            <a:endParaRPr lang="fr-BE" noProof="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35</a:t>
            </a:fld>
            <a:endParaRPr lang="en-GB"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8" name="Tijdelijke aanduiding voor datum 7"/>
          <p:cNvSpPr>
            <a:spLocks noGrp="1"/>
          </p:cNvSpPr>
          <p:nvPr>
            <p:ph type="dt" sz="half" idx="2"/>
          </p:nvPr>
        </p:nvSpPr>
        <p:spPr/>
        <p:txBody>
          <a:bodyPr/>
          <a:lstStyle/>
          <a:p>
            <a:r>
              <a:rPr lang="nl-BE" smtClean="0"/>
              <a:t>20/02/2018</a:t>
            </a:r>
            <a:endParaRPr lang="fr-BE" dirty="0"/>
          </a:p>
        </p:txBody>
      </p:sp>
      <p:sp>
        <p:nvSpPr>
          <p:cNvPr id="9" name="Tijdelijke aanduiding voor dianummer 8"/>
          <p:cNvSpPr>
            <a:spLocks noGrp="1"/>
          </p:cNvSpPr>
          <p:nvPr>
            <p:ph type="sldNum" sz="quarter" idx="4"/>
          </p:nvPr>
        </p:nvSpPr>
        <p:spPr/>
        <p:txBody>
          <a:bodyPr/>
          <a:lstStyle/>
          <a:p>
            <a:pPr lvl="0"/>
            <a:fld id="{30A9230E-FFBB-4CCB-ABD7-198084EDE768}" type="slidenum">
              <a:rPr lang="fr-BE" noProof="0" smtClean="0"/>
              <a:pPr lvl="0"/>
              <a:t>36</a:t>
            </a:fld>
            <a:endParaRPr lang="fr-BE" noProof="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in zin van AVG</a:t>
            </a:r>
          </a:p>
          <a:p>
            <a:r>
              <a:rPr lang="nl-BE" noProof="0" dirty="0" smtClean="0"/>
              <a:t>structuur Gegevensbeschermingsautoriteit</a:t>
            </a:r>
          </a:p>
          <a:p>
            <a:pPr lvl="1"/>
            <a:r>
              <a:rPr lang="nl-BE" noProof="0" dirty="0" smtClean="0"/>
              <a:t>algemeen secretariaat</a:t>
            </a:r>
          </a:p>
          <a:p>
            <a:pPr lvl="1"/>
            <a:r>
              <a:rPr lang="nl-BE" noProof="0" dirty="0" smtClean="0"/>
              <a:t>kenniscentrum</a:t>
            </a:r>
          </a:p>
          <a:p>
            <a:pPr lvl="1"/>
            <a:r>
              <a:rPr lang="nl-BE" noProof="0" dirty="0" smtClean="0"/>
              <a:t>eerstelijnsdienst</a:t>
            </a:r>
          </a:p>
          <a:p>
            <a:pPr lvl="1"/>
            <a:r>
              <a:rPr lang="nl-BE" noProof="0" dirty="0" smtClean="0"/>
              <a:t>inspectiedienst</a:t>
            </a:r>
          </a:p>
          <a:p>
            <a:pPr lvl="1"/>
            <a:r>
              <a:rPr lang="nl-BE" noProof="0" dirty="0" smtClean="0"/>
              <a:t>geschillenkamer </a:t>
            </a:r>
          </a:p>
          <a:p>
            <a:r>
              <a:rPr lang="nl-BE" noProof="0" dirty="0" smtClean="0"/>
              <a:t>geen machtigingscomités meer in schoot van Gegevensbeschermingsautoriteit</a:t>
            </a:r>
          </a:p>
          <a:p>
            <a:r>
              <a:rPr lang="nl-BE" dirty="0"/>
              <a:t>zie </a:t>
            </a:r>
            <a:r>
              <a:rPr lang="nl-BE" sz="1200" dirty="0">
                <a:hlinkClick r:id="rId2"/>
              </a:rPr>
              <a:t>https://</a:t>
            </a:r>
            <a:r>
              <a:rPr lang="nl-BE" sz="1200" dirty="0" smtClean="0">
                <a:hlinkClick r:id="rId2"/>
              </a:rPr>
              <a:t>www.frankrobben.be/wp-content/uploads/2018/01/Wet-Gegevensbeschermingsautoriteit.pdf</a:t>
            </a:r>
            <a:endParaRPr lang="nl-BE" sz="12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smtClean="0"/>
              <a:t>voorontwerp van kaderwet betreffende de bescherming van natuurlijke personen in verband met de verwerking van persoonsgegevens: in uitwerking binnen Regering</a:t>
            </a:r>
          </a:p>
          <a:p>
            <a:pPr lvl="1"/>
            <a:r>
              <a:rPr lang="nl-BE" noProof="0" smtClean="0"/>
              <a:t>precisering van principes van AVG in nationaal recht waar vereist of mogelijk</a:t>
            </a:r>
          </a:p>
          <a:p>
            <a:pPr lvl="1"/>
            <a:r>
              <a:rPr lang="nl-BE" noProof="0" smtClean="0"/>
              <a:t>structuur</a:t>
            </a:r>
          </a:p>
          <a:p>
            <a:pPr lvl="2"/>
            <a:r>
              <a:rPr lang="nl-BE" noProof="0" smtClean="0"/>
              <a:t>algemene bepalingen en toepassingsgebied</a:t>
            </a:r>
          </a:p>
          <a:p>
            <a:pPr lvl="2"/>
            <a:r>
              <a:rPr lang="nl-BE" noProof="0" smtClean="0"/>
              <a:t>verwerkingsgronden</a:t>
            </a:r>
          </a:p>
          <a:p>
            <a:pPr lvl="2"/>
            <a:r>
              <a:rPr lang="nl-BE" noProof="0" smtClean="0"/>
              <a:t>rechten van de betrokkene</a:t>
            </a:r>
          </a:p>
          <a:p>
            <a:pPr lvl="2"/>
            <a:r>
              <a:rPr lang="nl-BE" noProof="0" smtClean="0"/>
              <a:t>verwerkingsverantwoordelijke en verwerker</a:t>
            </a:r>
          </a:p>
          <a:p>
            <a:pPr lvl="2"/>
            <a:r>
              <a:rPr lang="nl-BE" noProof="0" smtClean="0"/>
              <a:t>verwerking met het oog op wetenschappelijk onderzoek</a:t>
            </a:r>
          </a:p>
          <a:p>
            <a:pPr lvl="2"/>
            <a:r>
              <a:rPr lang="nl-BE" noProof="0" smtClean="0"/>
              <a:t>controle en sancties</a:t>
            </a:r>
          </a:p>
          <a:p>
            <a:pPr lvl="2"/>
            <a:r>
              <a:rPr lang="nl-BE" noProof="0" smtClean="0"/>
              <a:t>opheffing privacywet en uitvoeringsbesluiten</a:t>
            </a:r>
          </a:p>
          <a:p>
            <a:pPr lvl="2"/>
            <a:r>
              <a:rPr lang="nl-BE" noProof="0" smtClean="0"/>
              <a:t>overgangsbepalingen</a:t>
            </a:r>
          </a:p>
          <a:p>
            <a:pPr lvl="2"/>
            <a:endParaRPr lang="nl-BE" noProof="0" smtClean="0"/>
          </a:p>
          <a:p>
            <a:endParaRPr lang="nl-BE" noProof="0"/>
          </a:p>
        </p:txBody>
      </p:sp>
      <p:sp>
        <p:nvSpPr>
          <p:cNvPr id="4" name="Tijdelijke aanduiding voor datum 3"/>
          <p:cNvSpPr>
            <a:spLocks noGrp="1"/>
          </p:cNvSpPr>
          <p:nvPr>
            <p:ph type="dt" sz="half" idx="2"/>
          </p:nvPr>
        </p:nvSpPr>
        <p:spPr/>
        <p:txBody>
          <a:bodyPr/>
          <a:lstStyle/>
          <a:p>
            <a:r>
              <a:rPr lang="nl-BE" smtClean="0"/>
              <a:t>20/02/2018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38</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39</a:t>
            </a:fld>
            <a:endParaRPr lang="fr-BE"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40</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41</a:t>
            </a:fld>
            <a:endParaRPr lang="fr-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42</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43</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44</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nl-BE" smtClean="0">
                <a:solidFill>
                  <a:prstClr val="black">
                    <a:tint val="75000"/>
                  </a:prstClr>
                </a:solidFill>
              </a:rPr>
              <a:t>20/02/2018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wettelijke verplichting</a:t>
            </a:r>
          </a:p>
          <a:p>
            <a:r>
              <a:rPr lang="nl-BE" dirty="0" smtClean="0"/>
              <a:t>overeenkomst</a:t>
            </a:r>
          </a:p>
          <a:p>
            <a:r>
              <a:rPr lang="nl-BE" dirty="0" smtClean="0"/>
              <a:t>toestemming van de betrokkene of, indien jonger dan 16 jaar, een ouder of voogd</a:t>
            </a:r>
          </a:p>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pPr lvl="1"/>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46</a:t>
            </a:fld>
            <a:endParaRPr lang="fr-BE" dirty="0"/>
          </a:p>
        </p:txBody>
      </p:sp>
    </p:spTree>
    <p:extLst>
      <p:ext uri="{BB962C8B-B14F-4D97-AF65-F5344CB8AC3E}">
        <p14:creationId xmlns:p14="http://schemas.microsoft.com/office/powerpoint/2010/main" val="3474930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lnSpcReduction="100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endParaRPr lang="nl-BE" dirty="0" smtClean="0"/>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a:p>
            <a:r>
              <a:rPr lang="nl-BE" dirty="0" smtClean="0"/>
              <a:t>inspiratiebron: ISO 27xxx-reeks, in het bijzonder IS0 27002</a:t>
            </a:r>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47</a:t>
            </a:fld>
            <a:endParaRPr lang="fr-BE" dirty="0"/>
          </a:p>
        </p:txBody>
      </p:sp>
    </p:spTree>
    <p:extLst>
      <p:ext uri="{BB962C8B-B14F-4D97-AF65-F5344CB8AC3E}">
        <p14:creationId xmlns:p14="http://schemas.microsoft.com/office/powerpoint/2010/main" val="1212367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48</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49</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 op inschrijvingsformulier</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793114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51</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pPr>
            <a:r>
              <a:rPr lang="nl-BE" altLang="nl-BE"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noProof="0" dirty="0" smtClean="0"/>
          </a:p>
          <a:p>
            <a:pPr marL="0" indent="0">
              <a:buNone/>
            </a:pPr>
            <a:r>
              <a:rPr lang="nl-BE" altLang="nl-BE" noProof="0" dirty="0" smtClean="0">
                <a:solidFill>
                  <a:srgbClr val="FF0000"/>
                </a:solidFill>
              </a:rPr>
              <a:t>Evalueer de bestaande privacyverklaring en plan noodzakelijke wijzigingen </a:t>
            </a:r>
            <a:r>
              <a:rPr lang="nl-BE" altLang="nl-BE" noProof="0" dirty="0" smtClean="0"/>
              <a:t>hieraan in het licht van de AVG.</a:t>
            </a:r>
          </a:p>
          <a:p>
            <a:endParaRPr lang="nl-BE" altLang="nl-BE" noProof="0" dirty="0" smtClean="0"/>
          </a:p>
          <a:p>
            <a:pPr marL="0" indent="0">
              <a:buNone/>
            </a:pPr>
            <a:r>
              <a:rPr lang="nl-BE" altLang="nl-BE" noProof="0" dirty="0" smtClean="0"/>
              <a:t>De AVG vereist dat deze privacyverklaring wordt aangevuld met </a:t>
            </a:r>
            <a:r>
              <a:rPr lang="nl-BE" altLang="nl-BE" noProof="0" dirty="0" smtClean="0">
                <a:solidFill>
                  <a:srgbClr val="FF0000"/>
                </a:solidFill>
              </a:rPr>
              <a:t>nieuwe informatietypes</a:t>
            </a:r>
            <a:r>
              <a:rPr lang="nl-BE" altLang="nl-BE"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noProof="0" dirty="0" smtClean="0"/>
          </a:p>
          <a:p>
            <a:pPr marL="0" indent="0">
              <a:buNone/>
            </a:pPr>
            <a:r>
              <a:rPr lang="nl-BE" altLang="nl-BE" noProof="0" dirty="0" smtClean="0"/>
              <a:t>De AVG vereist dat deze informatie wordt verschaft in </a:t>
            </a:r>
            <a:r>
              <a:rPr lang="nl-BE" altLang="nl-BE" noProof="0" dirty="0" smtClean="0">
                <a:solidFill>
                  <a:srgbClr val="FF0000"/>
                </a:solidFill>
              </a:rPr>
              <a:t>beknopte, begrijpbare en duidelijke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52</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53</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54</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55</a:t>
            </a:fld>
            <a:endParaRPr lang="fr-BE" dirty="0"/>
          </a:p>
        </p:txBody>
      </p:sp>
    </p:spTree>
    <p:extLst>
      <p:ext uri="{BB962C8B-B14F-4D97-AF65-F5344CB8AC3E}">
        <p14:creationId xmlns:p14="http://schemas.microsoft.com/office/powerpoint/2010/main" val="457837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56</a:t>
            </a:fld>
            <a:endParaRPr lang="fr-BE" dirty="0"/>
          </a:p>
        </p:txBody>
      </p:sp>
    </p:spTree>
    <p:extLst>
      <p:ext uri="{BB962C8B-B14F-4D97-AF65-F5344CB8AC3E}">
        <p14:creationId xmlns:p14="http://schemas.microsoft.com/office/powerpoint/2010/main" val="3012676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 selectie van personeel door een software</a:t>
            </a:r>
            <a:endParaRPr lang="fr-BE" dirty="0" smtClean="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57</a:t>
            </a:fld>
            <a:endParaRPr lang="fr-BE" dirty="0"/>
          </a:p>
        </p:txBody>
      </p:sp>
    </p:spTree>
    <p:extLst>
      <p:ext uri="{BB962C8B-B14F-4D97-AF65-F5344CB8AC3E}">
        <p14:creationId xmlns:p14="http://schemas.microsoft.com/office/powerpoint/2010/main" val="1813834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58</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59</a:t>
            </a:fld>
            <a:endParaRPr lang="fr-BE" dirty="0"/>
          </a:p>
        </p:txBody>
      </p:sp>
    </p:spTree>
    <p:extLst>
      <p:ext uri="{BB962C8B-B14F-4D97-AF65-F5344CB8AC3E}">
        <p14:creationId xmlns:p14="http://schemas.microsoft.com/office/powerpoint/2010/main" val="117218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422774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t>en </a:t>
            </a:r>
            <a:r>
              <a:rPr lang="nl-BE" altLang="nl-BE" noProof="0" dirty="0" smtClean="0">
                <a:solidFill>
                  <a:srgbClr val="FF0000"/>
                </a:solidFill>
              </a:rPr>
              <a:t>Privacy impact assessment (PIA)</a:t>
            </a:r>
            <a:r>
              <a:rPr lang="nl-BE" altLang="nl-BE" noProof="0" dirty="0" smtClean="0"/>
              <a:t>. 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60</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p>
          <a:p>
            <a:pPr marL="0" indent="0">
              <a:buNone/>
            </a:pPr>
            <a:endParaRPr lang="nl-BE" noProof="0" dirty="0" smtClean="0"/>
          </a:p>
          <a:p>
            <a:pPr marL="0" indent="0">
              <a:buNone/>
            </a:pPr>
            <a:r>
              <a:rPr lang="nl-BE" noProof="0" dirty="0" smtClean="0"/>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p>
          <a:p>
            <a:pPr marL="0" indent="0">
              <a:buNone/>
            </a:pPr>
            <a:r>
              <a:rPr lang="nl-BE" altLang="nl-BE" noProof="0" dirty="0" smtClean="0"/>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61</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62</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63</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64</a:t>
            </a:fld>
            <a:endParaRPr lang="fr-BE" dirty="0"/>
          </a:p>
        </p:txBody>
      </p:sp>
    </p:spTree>
    <p:extLst>
      <p:ext uri="{BB962C8B-B14F-4D97-AF65-F5344CB8AC3E}">
        <p14:creationId xmlns:p14="http://schemas.microsoft.com/office/powerpoint/2010/main" val="309452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11. Functionaris gegevensbescherming</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dirty="0" smtClean="0"/>
              <a:t>Bepaalde o</a:t>
            </a:r>
            <a:r>
              <a:rPr lang="nl-BE" altLang="nl-BE" noProof="0" dirty="0" err="1" smtClean="0"/>
              <a:t>rganisaties</a:t>
            </a:r>
            <a:r>
              <a:rPr lang="nl-BE" altLang="nl-BE" noProof="0" dirty="0" smtClean="0"/>
              <a:t> moeten </a:t>
            </a:r>
            <a:r>
              <a:rPr lang="nl-BE" altLang="nl-BE" noProof="0" dirty="0" smtClean="0">
                <a:solidFill>
                  <a:srgbClr val="FF0000"/>
                </a:solidFill>
              </a:rPr>
              <a:t>een functionaris voor gegevensbescherming (DPO) </a:t>
            </a:r>
            <a:r>
              <a:rPr lang="nl-BE" altLang="nl-BE" noProof="0" dirty="0" smtClean="0"/>
              <a:t>aanduiden, </a:t>
            </a:r>
            <a:r>
              <a:rPr lang="nl-BE" altLang="nl-BE" noProof="0" dirty="0" smtClean="0">
                <a:solidFill>
                  <a:srgbClr val="FF0000"/>
                </a:solidFill>
              </a:rPr>
              <a:t>die specifiek bijdraagt tot het naleven van de gegevensbeschermingsregels</a:t>
            </a:r>
            <a:r>
              <a:rPr lang="nl-BE" altLang="nl-BE" noProof="0" dirty="0" smtClean="0"/>
              <a:t>. Beoordeel welke plaats deze inneemt binnen de structuur en het beleid van je organisatie.</a:t>
            </a:r>
          </a:p>
          <a:p>
            <a:endParaRPr lang="nl-BE" altLang="nl-BE" noProof="0" dirty="0" smtClean="0"/>
          </a:p>
          <a:p>
            <a:pPr marL="0" indent="0">
              <a:buNone/>
            </a:pPr>
            <a:r>
              <a:rPr lang="nl-BE" altLang="nl-BE" noProof="0" dirty="0" smtClean="0"/>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t>De functionaris van de gegevensbescherming </a:t>
            </a:r>
            <a:r>
              <a:rPr lang="nl-BE" altLang="nl-BE" noProof="0" dirty="0" smtClean="0">
                <a:solidFill>
                  <a:srgbClr val="FF0000"/>
                </a:solidFill>
              </a:rPr>
              <a:t>incorporeert de taken van de huidige informatieveiligheidsconsulent</a:t>
            </a:r>
            <a:r>
              <a:rPr lang="nl-BE" altLang="nl-BE" noProof="0" dirty="0" smtClean="0"/>
              <a:t>. 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65</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allicht ondoenbaar om DPO te hebben in elke gemeente </a:t>
            </a:r>
          </a:p>
          <a:p>
            <a:endParaRPr lang="nl-BE" dirty="0"/>
          </a:p>
          <a:p>
            <a:r>
              <a:rPr lang="nl-BE" dirty="0" smtClean="0"/>
              <a:t>besprekingen met steden of koepelorganisaties</a:t>
            </a:r>
          </a:p>
          <a:p>
            <a:endParaRPr lang="nl-BE" dirty="0"/>
          </a:p>
          <a:p>
            <a:r>
              <a:rPr lang="nl-BE" dirty="0" smtClean="0"/>
              <a:t>indien DPO voor meerdere gemeenten</a:t>
            </a:r>
          </a:p>
          <a:p>
            <a:pPr lvl="1"/>
            <a:r>
              <a:rPr lang="nl-BE" dirty="0" smtClean="0"/>
              <a:t>zorgen voor contactpunt in gemeente</a:t>
            </a:r>
          </a:p>
          <a:p>
            <a:pPr lvl="2"/>
            <a:r>
              <a:rPr lang="nl-BE" dirty="0" smtClean="0"/>
              <a:t>wederzijdse informatieverstrekking</a:t>
            </a:r>
          </a:p>
          <a:p>
            <a:pPr lvl="2"/>
            <a:r>
              <a:rPr lang="nl-BE" dirty="0" smtClean="0"/>
              <a:t>awareness creatie</a:t>
            </a:r>
          </a:p>
          <a:p>
            <a:pPr lvl="1"/>
            <a:r>
              <a:rPr lang="nl-BE" dirty="0" smtClean="0"/>
              <a:t>zorgen voor voldoende kennis, tijd en betrokkenheid in de gemeente voor</a:t>
            </a:r>
          </a:p>
          <a:p>
            <a:pPr lvl="2"/>
            <a:r>
              <a:rPr lang="nl-BE" dirty="0" smtClean="0"/>
              <a:t>toezicht </a:t>
            </a:r>
            <a:r>
              <a:rPr lang="nl-BE" dirty="0"/>
              <a:t>op de omgang met persoonsgegevens binnen </a:t>
            </a:r>
            <a:r>
              <a:rPr lang="nl-BE" dirty="0" smtClean="0"/>
              <a:t>de gemeente</a:t>
            </a:r>
          </a:p>
          <a:p>
            <a:pPr lvl="2"/>
            <a:r>
              <a:rPr lang="nl-BE" dirty="0"/>
              <a:t>c</a:t>
            </a:r>
            <a:r>
              <a:rPr lang="nl-BE" dirty="0" smtClean="0"/>
              <a:t>ontroleert </a:t>
            </a:r>
            <a:r>
              <a:rPr lang="nl-BE" dirty="0"/>
              <a:t>of de </a:t>
            </a:r>
            <a:r>
              <a:rPr lang="nl-BE" dirty="0" smtClean="0"/>
              <a:t>gemeente voldoet </a:t>
            </a:r>
            <a:r>
              <a:rPr lang="nl-BE" dirty="0"/>
              <a:t>aan de wet en toepasselijke regelgeving</a:t>
            </a:r>
          </a:p>
          <a:p>
            <a:pPr lvl="2"/>
            <a:endParaRPr lang="nl-BE" dirty="0" smtClean="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66</a:t>
            </a:fld>
            <a:endParaRPr lang="fr-BE" dirty="0"/>
          </a:p>
        </p:txBody>
      </p:sp>
    </p:spTree>
    <p:extLst>
      <p:ext uri="{BB962C8B-B14F-4D97-AF65-F5344CB8AC3E}">
        <p14:creationId xmlns:p14="http://schemas.microsoft.com/office/powerpoint/2010/main" val="2606471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67</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68</a:t>
            </a:fld>
            <a:endParaRPr lang="fr-BE" dirty="0"/>
          </a:p>
        </p:txBody>
      </p:sp>
    </p:spTree>
    <p:extLst>
      <p:ext uri="{BB962C8B-B14F-4D97-AF65-F5344CB8AC3E}">
        <p14:creationId xmlns:p14="http://schemas.microsoft.com/office/powerpoint/2010/main" val="2224353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69</a:t>
            </a:fld>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9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sp>
        <p:nvSpPr>
          <p:cNvPr id="16" name="Date Placeholder 15"/>
          <p:cNvSpPr>
            <a:spLocks noGrp="1"/>
          </p:cNvSpPr>
          <p:nvPr>
            <p:ph type="dt" sz="half" idx="2"/>
          </p:nvPr>
        </p:nvSpPr>
        <p:spPr/>
        <p:txBody>
          <a:bodyPr/>
          <a:lstStyle/>
          <a:p>
            <a:pPr>
              <a:defRPr/>
            </a:pPr>
            <a:r>
              <a:rPr lang="nl-BE" smtClean="0"/>
              <a:t>20/02/2018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70</a:t>
            </a:fld>
            <a:endParaRPr lang="en-US"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573567852"/>
              </p:ext>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1906694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71</a:t>
            </a:fld>
            <a:endParaRPr lang="fr-BE" dirty="0"/>
          </a:p>
        </p:txBody>
      </p:sp>
    </p:spTree>
    <p:extLst>
      <p:ext uri="{BB962C8B-B14F-4D97-AF65-F5344CB8AC3E}">
        <p14:creationId xmlns:p14="http://schemas.microsoft.com/office/powerpoint/2010/main" val="3504015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sp>
        <p:nvSpPr>
          <p:cNvPr id="4" name="Date Placeholder 3"/>
          <p:cNvSpPr>
            <a:spLocks noGrp="1"/>
          </p:cNvSpPr>
          <p:nvPr>
            <p:ph type="dt" sz="half" idx="2"/>
          </p:nvPr>
        </p:nvSpPr>
        <p:spPr/>
        <p:txBody>
          <a:bodyPr/>
          <a:lstStyle/>
          <a:p>
            <a:r>
              <a:rPr lang="nl-BE" smtClean="0"/>
              <a:t>20/02/2018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72</a:t>
            </a:fld>
            <a:endParaRPr lang="en-US" dirty="0"/>
          </a:p>
        </p:txBody>
      </p:sp>
      <p:graphicFrame>
        <p:nvGraphicFramePr>
          <p:cNvPr id="6" name="Diagram 5"/>
          <p:cNvGraphicFramePr/>
          <p:nvPr>
            <p:extLst>
              <p:ext uri="{D42A27DB-BD31-4B8C-83A1-F6EECF244321}">
                <p14:modId xmlns:p14="http://schemas.microsoft.com/office/powerpoint/2010/main" val="2719543606"/>
              </p:ext>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7372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259" name="Date Placeholder 258"/>
          <p:cNvSpPr>
            <a:spLocks noGrp="1"/>
          </p:cNvSpPr>
          <p:nvPr>
            <p:ph type="dt" sz="half" idx="2"/>
          </p:nvPr>
        </p:nvSpPr>
        <p:spPr>
          <a:xfrm>
            <a:off x="457200" y="6448425"/>
            <a:ext cx="2133600" cy="365125"/>
          </a:xfrm>
        </p:spPr>
        <p:txBody>
          <a:bodyPr/>
          <a:lstStyle/>
          <a:p>
            <a:r>
              <a:rPr lang="nl-BE" smtClean="0"/>
              <a:t>20/02/2018</a:t>
            </a:r>
            <a:endParaRPr lang="en-US" dirty="0"/>
          </a:p>
        </p:txBody>
      </p:sp>
      <p:sp>
        <p:nvSpPr>
          <p:cNvPr id="132" name="Slide Number Placeholder 3"/>
          <p:cNvSpPr>
            <a:spLocks noGrp="1"/>
          </p:cNvSpPr>
          <p:nvPr>
            <p:ph type="sldNum" sz="quarter" idx="4"/>
          </p:nvPr>
        </p:nvSpPr>
        <p:spPr>
          <a:xfrm>
            <a:off x="3517900" y="6453188"/>
            <a:ext cx="2133600" cy="365125"/>
          </a:xfrm>
        </p:spPr>
        <p:txBody>
          <a:bodyPr/>
          <a:lstStyle/>
          <a:p>
            <a:fld id="{5471B662-E07F-4B45-AF7C-5436FF003ECE}" type="slidenum">
              <a:rPr lang="en-GB" smtClean="0"/>
              <a:pPr/>
              <a:t>73</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1694295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12" name="Date Placeholder 11"/>
          <p:cNvSpPr>
            <a:spLocks noGrp="1"/>
          </p:cNvSpPr>
          <p:nvPr>
            <p:ph type="dt" sz="half" idx="2"/>
          </p:nvPr>
        </p:nvSpPr>
        <p:spPr>
          <a:xfrm>
            <a:off x="457200" y="6448425"/>
            <a:ext cx="2133600" cy="365125"/>
          </a:xfrm>
        </p:spPr>
        <p:txBody>
          <a:bodyPr/>
          <a:lstStyle/>
          <a:p>
            <a:r>
              <a:rPr lang="nl-BE" smtClean="0"/>
              <a:t>20/02/2018</a:t>
            </a:r>
            <a:endParaRPr lang="en-US" dirty="0"/>
          </a:p>
        </p:txBody>
      </p:sp>
      <p:sp>
        <p:nvSpPr>
          <p:cNvPr id="121" name="Slide Number Placeholder 120"/>
          <p:cNvSpPr>
            <a:spLocks noGrp="1"/>
          </p:cNvSpPr>
          <p:nvPr>
            <p:ph type="sldNum" sz="quarter" idx="4"/>
          </p:nvPr>
        </p:nvSpPr>
        <p:spPr>
          <a:xfrm>
            <a:off x="3517900" y="6453188"/>
            <a:ext cx="2133600" cy="365125"/>
          </a:xfrm>
        </p:spPr>
        <p:txBody>
          <a:bodyPr/>
          <a:lstStyle/>
          <a:p>
            <a:fld id="{1B2ABAFA-ABC8-4E94-A238-939346DDB176}" type="slidenum">
              <a:rPr lang="en-GB" smtClean="0"/>
              <a:pPr/>
              <a:t>74</a:t>
            </a:fld>
            <a:endParaRPr lang="en-GB" dirty="0"/>
          </a:p>
        </p:txBody>
      </p:sp>
    </p:spTree>
    <p:extLst>
      <p:ext uri="{BB962C8B-B14F-4D97-AF65-F5344CB8AC3E}">
        <p14:creationId xmlns:p14="http://schemas.microsoft.com/office/powerpoint/2010/main" val="2377107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en-US" dirty="0"/>
          </a:p>
        </p:txBody>
      </p:sp>
      <p:sp>
        <p:nvSpPr>
          <p:cNvPr id="5" name="Slide Number Placeholder 4"/>
          <p:cNvSpPr>
            <a:spLocks noGrp="1"/>
          </p:cNvSpPr>
          <p:nvPr>
            <p:ph type="sldNum" sz="quarter" idx="4"/>
          </p:nvPr>
        </p:nvSpPr>
        <p:spPr>
          <a:xfrm>
            <a:off x="3517900" y="6453188"/>
            <a:ext cx="2133600" cy="365125"/>
          </a:xfrm>
        </p:spPr>
        <p:txBody>
          <a:bodyPr/>
          <a:lstStyle/>
          <a:p>
            <a:fld id="{47356A36-FB20-481F-ADDA-2C00D2E0A77A}" type="slidenum">
              <a:rPr lang="en-US" smtClean="0"/>
              <a:pPr/>
              <a:t>75</a:t>
            </a:fld>
            <a:endParaRPr lang="en-US" dirty="0"/>
          </a:p>
        </p:txBody>
      </p:sp>
    </p:spTree>
    <p:extLst>
      <p:ext uri="{BB962C8B-B14F-4D97-AF65-F5344CB8AC3E}">
        <p14:creationId xmlns:p14="http://schemas.microsoft.com/office/powerpoint/2010/main" val="19894746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76</a:t>
            </a:fld>
            <a:endParaRPr lang="nl-BE" dirty="0"/>
          </a:p>
        </p:txBody>
      </p:sp>
      <p:graphicFrame>
        <p:nvGraphicFramePr>
          <p:cNvPr id="6" name="Content Placeholder 7"/>
          <p:cNvGraphicFramePr>
            <a:graphicFrameLocks/>
          </p:cNvGraphicFramePr>
          <p:nvPr>
            <p:extLst>
              <p:ext uri="{D42A27DB-BD31-4B8C-83A1-F6EECF244321}">
                <p14:modId xmlns:p14="http://schemas.microsoft.com/office/powerpoint/2010/main" val="2572670172"/>
              </p:ext>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nl-BE" smtClean="0"/>
              <a:t>20/02/2018</a:t>
            </a:r>
            <a:endParaRPr lang="nl-BE" dirty="0"/>
          </a:p>
        </p:txBody>
      </p:sp>
    </p:spTree>
    <p:extLst>
      <p:ext uri="{BB962C8B-B14F-4D97-AF65-F5344CB8AC3E}">
        <p14:creationId xmlns:p14="http://schemas.microsoft.com/office/powerpoint/2010/main" val="2024039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2"/>
          </p:nvPr>
        </p:nvSpPr>
        <p:spPr/>
        <p:txBody>
          <a:bodyPr/>
          <a:lstStyle/>
          <a:p>
            <a:r>
              <a:rPr lang="nl-BE" smtClean="0"/>
              <a:t>20/02/2018</a:t>
            </a:r>
            <a:endParaRPr lang="en-US" dirty="0"/>
          </a:p>
        </p:txBody>
      </p:sp>
      <p:sp>
        <p:nvSpPr>
          <p:cNvPr id="3" name="Slide Number Placeholder 2"/>
          <p:cNvSpPr>
            <a:spLocks noGrp="1"/>
          </p:cNvSpPr>
          <p:nvPr>
            <p:ph type="sldNum" sz="quarter" idx="4"/>
          </p:nvPr>
        </p:nvSpPr>
        <p:spPr/>
        <p:txBody>
          <a:bodyPr/>
          <a:lstStyle/>
          <a:p>
            <a:fld id="{033EC94E-6E31-4F9F-AF01-2C43F9D0E3D3}" type="slidenum">
              <a:rPr lang="en-US" smtClean="0"/>
              <a:pPr/>
              <a:t>77</a:t>
            </a:fld>
            <a:endParaRPr lang="en-US" dirty="0"/>
          </a:p>
        </p:txBody>
      </p:sp>
    </p:spTree>
    <p:extLst>
      <p:ext uri="{BB962C8B-B14F-4D97-AF65-F5344CB8AC3E}">
        <p14:creationId xmlns:p14="http://schemas.microsoft.com/office/powerpoint/2010/main" val="1274544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20" name="Date Placeholder 19"/>
          <p:cNvSpPr>
            <a:spLocks noGrp="1"/>
          </p:cNvSpPr>
          <p:nvPr>
            <p:ph type="dt" sz="half" idx="2"/>
          </p:nvPr>
        </p:nvSpPr>
        <p:spPr/>
        <p:txBody>
          <a:bodyPr/>
          <a:lstStyle/>
          <a:p>
            <a:r>
              <a:rPr lang="nl-BE" smtClean="0"/>
              <a:t>20/02/2018</a:t>
            </a:r>
            <a:endParaRPr lang="en-US" dirty="0"/>
          </a:p>
        </p:txBody>
      </p:sp>
      <p:sp>
        <p:nvSpPr>
          <p:cNvPr id="2" name="Slide Number Placeholder 1"/>
          <p:cNvSpPr>
            <a:spLocks noGrp="1"/>
          </p:cNvSpPr>
          <p:nvPr>
            <p:ph type="sldNum" sz="quarter" idx="4"/>
          </p:nvPr>
        </p:nvSpPr>
        <p:spPr/>
        <p:txBody>
          <a:bodyPr/>
          <a:lstStyle/>
          <a:p>
            <a:fld id="{13B540AB-6939-4937-A918-1D15FF1C7CE3}" type="slidenum">
              <a:rPr lang="nl-BE" smtClean="0"/>
              <a:pPr/>
              <a:t>78</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p:txBody>
      </p:sp>
    </p:spTree>
    <p:extLst>
      <p:ext uri="{BB962C8B-B14F-4D97-AF65-F5344CB8AC3E}">
        <p14:creationId xmlns:p14="http://schemas.microsoft.com/office/powerpoint/2010/main" val="679108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210783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4174075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Indien je organisatie </a:t>
            </a:r>
            <a:r>
              <a:rPr lang="nl-BE" altLang="nl-BE" noProof="0" dirty="0" smtClean="0">
                <a:solidFill>
                  <a:srgbClr val="FF0000"/>
                </a:solidFill>
              </a:rPr>
              <a:t>internationaal actief </a:t>
            </a:r>
            <a:r>
              <a:rPr lang="nl-BE" altLang="nl-BE" noProof="0" dirty="0" smtClean="0"/>
              <a:t>is, dien je te bepalen </a:t>
            </a:r>
            <a:r>
              <a:rPr lang="nl-BE" altLang="nl-BE" noProof="0" dirty="0" smtClean="0">
                <a:solidFill>
                  <a:srgbClr val="FF0000"/>
                </a:solidFill>
              </a:rPr>
              <a:t>onder welke toezichthoudende autoriteit je valt.</a:t>
            </a:r>
          </a:p>
          <a:p>
            <a:endParaRPr lang="nl-BE" altLang="nl-BE" noProof="0" dirty="0" smtClean="0"/>
          </a:p>
          <a:p>
            <a:pPr marL="0" indent="0">
              <a:buNone/>
            </a:pPr>
            <a:r>
              <a:rPr lang="nl-BE" altLang="nl-BE" noProof="0" dirty="0" smtClean="0"/>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p>
          <a:p>
            <a:pPr marL="0" indent="0">
              <a:buNone/>
            </a:pPr>
            <a:r>
              <a:rPr lang="nl-BE" altLang="nl-BE" noProof="0" dirty="0" smtClean="0"/>
              <a:t>Voor een traditionele hoofdzetel is dit vrij eenvoudig vast te stellen. Moeilijker wordt het voor complexe, </a:t>
            </a:r>
            <a:r>
              <a:rPr lang="nl-BE" altLang="nl-BE" noProof="0" dirty="0" err="1" smtClean="0"/>
              <a:t>multi</a:t>
            </a:r>
            <a:r>
              <a:rPr lang="nl-BE" altLang="nl-BE" noProof="0" dirty="0" smtClean="0"/>
              <a:t>-site organisaties waarbij beslissingen omtrent diverse verwerkingsactiviteiten op verschillende plaatsen worden genomen.</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80</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lstStyle/>
          <a:p>
            <a:pPr marL="0" indent="0">
              <a:buNone/>
            </a:pPr>
            <a:r>
              <a:rPr lang="nl-BE" altLang="nl-BE" noProof="0" dirty="0" smtClean="0"/>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nl-BE" smtClean="0"/>
              <a:t>20/02/2018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81</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GEB-proces: ondersteunende template</a:t>
            </a:r>
            <a:endParaRPr lang="nl-BE" dirty="0"/>
          </a:p>
        </p:txBody>
      </p:sp>
      <p:sp>
        <p:nvSpPr>
          <p:cNvPr id="3" name="Tijdelijke aanduiding voor inhoud 2"/>
          <p:cNvSpPr>
            <a:spLocks noGrp="1"/>
          </p:cNvSpPr>
          <p:nvPr>
            <p:ph idx="1"/>
          </p:nvPr>
        </p:nvSpPr>
        <p:spPr/>
        <p:txBody>
          <a:bodyPr/>
          <a:lstStyle/>
          <a:p>
            <a:r>
              <a:rPr lang="nl-BE" dirty="0">
                <a:hlinkClick r:id="rId2"/>
              </a:rPr>
              <a:t>https://</a:t>
            </a:r>
            <a:r>
              <a:rPr lang="nl-BE" dirty="0" smtClean="0">
                <a:hlinkClick r:id="rId2"/>
              </a:rPr>
              <a:t>www.ksz-bcss.fgov.be/sites/default/files/assets/ </a:t>
            </a:r>
            <a:r>
              <a:rPr lang="nl-BE" dirty="0" err="1" smtClean="0">
                <a:hlinkClick r:id="rId2"/>
              </a:rPr>
              <a:t>veiligheid_en_privacy</a:t>
            </a:r>
            <a:r>
              <a:rPr lang="nl-BE" dirty="0" smtClean="0">
                <a:hlinkClick r:id="rId2"/>
              </a:rPr>
              <a:t>/avg_risk_register_nl.xlsm</a:t>
            </a:r>
            <a:endParaRPr lang="nl-BE" dirty="0" smtClean="0"/>
          </a:p>
          <a:p>
            <a:endParaRPr lang="nl-BE" dirty="0"/>
          </a:p>
        </p:txBody>
      </p:sp>
      <p:sp>
        <p:nvSpPr>
          <p:cNvPr id="4" name="Tijdelijke aanduiding voor datum 3"/>
          <p:cNvSpPr>
            <a:spLocks noGrp="1"/>
          </p:cNvSpPr>
          <p:nvPr>
            <p:ph type="dt" sz="half" idx="2"/>
          </p:nvPr>
        </p:nvSpPr>
        <p:spPr/>
        <p:txBody>
          <a:bodyPr/>
          <a:lstStyle/>
          <a:p>
            <a:r>
              <a:rPr lang="nl-BE" smtClean="0"/>
              <a:t>20/02/2018</a:t>
            </a:r>
            <a:endParaRPr lang="fr-BE" dirty="0"/>
          </a:p>
        </p:txBody>
      </p:sp>
      <p:sp>
        <p:nvSpPr>
          <p:cNvPr id="5" name="Tijdelijke aanduiding voor dianummer 4"/>
          <p:cNvSpPr>
            <a:spLocks noGrp="1"/>
          </p:cNvSpPr>
          <p:nvPr>
            <p:ph type="sldNum" sz="quarter" idx="4"/>
          </p:nvPr>
        </p:nvSpPr>
        <p:spPr/>
        <p:txBody>
          <a:bodyPr/>
          <a:lstStyle/>
          <a:p>
            <a:fld id="{30A9230E-FFBB-4CCB-ABD7-198084EDE768}" type="slidenum">
              <a:rPr lang="fr-BE" smtClean="0"/>
              <a:pPr/>
              <a:t>82</a:t>
            </a:fld>
            <a:endParaRPr lang="fr-BE"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31735"/>
            <a:ext cx="7272808" cy="4521601"/>
          </a:xfrm>
          <a:prstGeom prst="rect">
            <a:avLst/>
          </a:prstGeom>
        </p:spPr>
      </p:pic>
      <p:cxnSp>
        <p:nvCxnSpPr>
          <p:cNvPr id="7" name="Straight Arrow Connector 8"/>
          <p:cNvCxnSpPr/>
          <p:nvPr/>
        </p:nvCxnSpPr>
        <p:spPr>
          <a:xfrm flipH="1">
            <a:off x="2411760" y="5589240"/>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15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GEB </a:t>
            </a:r>
            <a:r>
              <a:rPr lang="en-GB" dirty="0" err="1" smtClean="0"/>
              <a:t>nodig</a:t>
            </a:r>
            <a:r>
              <a:rPr lang="en-GB" dirty="0" smtClean="0"/>
              <a:t> ? - B</a:t>
            </a:r>
            <a:r>
              <a:rPr lang="nl-BE" dirty="0" err="1" smtClean="0"/>
              <a:t>asis</a:t>
            </a:r>
            <a:r>
              <a:rPr lang="nl-BE" dirty="0" smtClean="0"/>
              <a:t> screening</a:t>
            </a:r>
            <a:endParaRPr lang="nl-BE" dirty="0"/>
          </a:p>
        </p:txBody>
      </p:sp>
      <p:sp>
        <p:nvSpPr>
          <p:cNvPr id="3" name="Content Placeholder 2"/>
          <p:cNvSpPr>
            <a:spLocks noGrp="1"/>
          </p:cNvSpPr>
          <p:nvPr>
            <p:ph idx="1"/>
          </p:nvPr>
        </p:nvSpPr>
        <p:spPr/>
        <p:txBody>
          <a:bodyPr>
            <a:normAutofit lnSpcReduction="10000"/>
          </a:bodyPr>
          <a:lstStyle/>
          <a:p>
            <a:r>
              <a:rPr lang="en-US" dirty="0" smtClean="0"/>
              <a:t>Basis screening </a:t>
            </a:r>
            <a:r>
              <a:rPr lang="en-US" dirty="0" err="1" smtClean="0"/>
              <a:t>kan</a:t>
            </a:r>
            <a:r>
              <a:rPr lang="en-US" dirty="0" smtClean="0"/>
              <a:t> </a:t>
            </a:r>
            <a:r>
              <a:rPr lang="en-US" dirty="0" err="1" smtClean="0"/>
              <a:t>worden</a:t>
            </a:r>
            <a:r>
              <a:rPr lang="en-US" dirty="0" smtClean="0"/>
              <a:t> </a:t>
            </a:r>
            <a:r>
              <a:rPr lang="en-US" dirty="0" err="1" smtClean="0"/>
              <a:t>uitgevoerd</a:t>
            </a:r>
            <a:r>
              <a:rPr lang="en-US" dirty="0" smtClean="0"/>
              <a:t> op basis van </a:t>
            </a:r>
            <a:r>
              <a:rPr lang="en-US" dirty="0" err="1" smtClean="0"/>
              <a:t>een</a:t>
            </a:r>
            <a:r>
              <a:rPr lang="en-US" dirty="0" smtClean="0"/>
              <a:t> template </a:t>
            </a:r>
            <a:endParaRPr lang="en-GB" dirty="0" smtClean="0"/>
          </a:p>
          <a:p>
            <a:r>
              <a:rPr lang="en-GB" dirty="0" smtClean="0"/>
              <a:t>Basis screening in template is </a:t>
            </a:r>
            <a:r>
              <a:rPr lang="en-GB" dirty="0" err="1" smtClean="0"/>
              <a:t>gebaseerd</a:t>
            </a:r>
            <a:r>
              <a:rPr lang="en-GB" dirty="0" smtClean="0"/>
              <a:t> op </a:t>
            </a:r>
            <a:r>
              <a:rPr lang="en-GB" dirty="0" err="1" smtClean="0"/>
              <a:t>verschillende</a:t>
            </a:r>
            <a:r>
              <a:rPr lang="en-GB" dirty="0" smtClean="0"/>
              <a:t> criteria</a:t>
            </a:r>
          </a:p>
          <a:p>
            <a:pPr lvl="1"/>
            <a:r>
              <a:rPr lang="en-US" dirty="0" err="1" smtClean="0"/>
              <a:t>artikel</a:t>
            </a:r>
            <a:r>
              <a:rPr lang="en-US" dirty="0" smtClean="0"/>
              <a:t> 35 AVG</a:t>
            </a:r>
            <a:r>
              <a:rPr lang="nl-BE" dirty="0" smtClean="0"/>
              <a:t> </a:t>
            </a:r>
          </a:p>
          <a:p>
            <a:pPr lvl="1"/>
            <a:r>
              <a:rPr lang="nl-BE" dirty="0" smtClean="0"/>
              <a:t>wanneer een soort van verwerking waarschijnlijk resulteert in een hoog risico voor de rechten en vrijheden van natuurlijk </a:t>
            </a:r>
            <a:r>
              <a:rPr lang="en-US" dirty="0" smtClean="0"/>
              <a:t>(</a:t>
            </a:r>
            <a:r>
              <a:rPr lang="en-US" dirty="0" err="1" smtClean="0"/>
              <a:t>overweging</a:t>
            </a:r>
            <a:r>
              <a:rPr lang="en-US" dirty="0" smtClean="0"/>
              <a:t> </a:t>
            </a:r>
            <a:r>
              <a:rPr lang="nl-BE" dirty="0" smtClean="0"/>
              <a:t>75 AVG)</a:t>
            </a:r>
          </a:p>
          <a:p>
            <a:pPr lvl="1"/>
            <a:r>
              <a:rPr lang="nl-BE" dirty="0" smtClean="0"/>
              <a:t>ontwerpaanbeveling uit eigen beweging van de CBPL m.b.t. gegevens-</a:t>
            </a:r>
            <a:r>
              <a:rPr lang="nl-BE" dirty="0" err="1" smtClean="0"/>
              <a:t>beschermingseffectbeoordeling</a:t>
            </a:r>
            <a:r>
              <a:rPr lang="nl-BE" dirty="0" smtClean="0"/>
              <a:t> en voorafgaande raadpleging (CO-AR-2016-004)</a:t>
            </a:r>
            <a:endParaRPr lang="en-US" dirty="0" smtClean="0"/>
          </a:p>
          <a:p>
            <a:pPr lvl="1"/>
            <a:r>
              <a:rPr lang="en-US" dirty="0" smtClean="0"/>
              <a:t>WP Article 29: r</a:t>
            </a:r>
            <a:r>
              <a:rPr lang="nl-BE" dirty="0" err="1" smtClean="0"/>
              <a:t>ichtlijnen</a:t>
            </a:r>
            <a:r>
              <a:rPr lang="nl-BE" dirty="0" smtClean="0"/>
              <a:t> m.b.t. gegevensbeschermingseffect-beoordeling </a:t>
            </a:r>
          </a:p>
          <a:p>
            <a:r>
              <a:rPr lang="fr-BE" dirty="0" err="1" smtClean="0"/>
              <a:t>Vuistregel</a:t>
            </a:r>
            <a:r>
              <a:rPr lang="fr-BE" dirty="0" smtClean="0"/>
              <a:t>: </a:t>
            </a:r>
            <a:r>
              <a:rPr lang="fr-BE" dirty="0" err="1" smtClean="0"/>
              <a:t>zodra</a:t>
            </a:r>
            <a:r>
              <a:rPr lang="fr-BE" dirty="0" smtClean="0"/>
              <a:t> 2 </a:t>
            </a:r>
            <a:r>
              <a:rPr lang="fr-BE" dirty="0" err="1" smtClean="0"/>
              <a:t>risico’s</a:t>
            </a:r>
            <a:r>
              <a:rPr lang="fr-BE" dirty="0" smtClean="0"/>
              <a:t> </a:t>
            </a:r>
            <a:r>
              <a:rPr lang="fr-BE" dirty="0" err="1" smtClean="0"/>
              <a:t>uit</a:t>
            </a:r>
            <a:r>
              <a:rPr lang="fr-BE" dirty="0" smtClean="0"/>
              <a:t> </a:t>
            </a:r>
            <a:r>
              <a:rPr lang="fr-BE" dirty="0" err="1" smtClean="0"/>
              <a:t>template</a:t>
            </a:r>
            <a:r>
              <a:rPr lang="fr-BE" dirty="0" smtClean="0"/>
              <a:t> </a:t>
            </a:r>
            <a:r>
              <a:rPr lang="fr-BE" dirty="0" err="1" smtClean="0"/>
              <a:t>zich</a:t>
            </a:r>
            <a:r>
              <a:rPr lang="fr-BE" dirty="0" smtClean="0"/>
              <a:t> </a:t>
            </a:r>
            <a:r>
              <a:rPr lang="fr-BE" dirty="0" err="1" smtClean="0"/>
              <a:t>voordoen</a:t>
            </a:r>
            <a:r>
              <a:rPr lang="fr-BE" dirty="0" smtClean="0"/>
              <a:t> </a:t>
            </a:r>
            <a:r>
              <a:rPr lang="fr-BE" dirty="0" err="1" smtClean="0"/>
              <a:t>is</a:t>
            </a:r>
            <a:r>
              <a:rPr lang="fr-BE" dirty="0" smtClean="0"/>
              <a:t> </a:t>
            </a:r>
            <a:r>
              <a:rPr lang="fr-BE" dirty="0" err="1" smtClean="0"/>
              <a:t>een</a:t>
            </a:r>
            <a:r>
              <a:rPr lang="fr-BE" dirty="0" smtClean="0"/>
              <a:t> GEB </a:t>
            </a:r>
            <a:r>
              <a:rPr lang="fr-BE" dirty="0" err="1" smtClean="0"/>
              <a:t>noodzakelijk</a:t>
            </a:r>
            <a:endParaRPr lang="fr-BE" dirty="0" smtClean="0"/>
          </a:p>
          <a:p>
            <a:endParaRPr lang="en-US" dirty="0" smtClean="0"/>
          </a:p>
        </p:txBody>
      </p:sp>
      <p:sp>
        <p:nvSpPr>
          <p:cNvPr id="8" name="Date Placeholder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83</a:t>
            </a:fld>
            <a:endParaRPr lang="nl-BE" dirty="0"/>
          </a:p>
        </p:txBody>
      </p:sp>
    </p:spTree>
    <p:extLst>
      <p:ext uri="{BB962C8B-B14F-4D97-AF65-F5344CB8AC3E}">
        <p14:creationId xmlns:p14="http://schemas.microsoft.com/office/powerpoint/2010/main" val="16143397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GEB-proces</a:t>
            </a:r>
            <a:endParaRPr lang="fr-BE" dirty="0"/>
          </a:p>
        </p:txBody>
      </p:sp>
      <p:sp>
        <p:nvSpPr>
          <p:cNvPr id="3" name="Content Placeholder 2"/>
          <p:cNvSpPr>
            <a:spLocks noGrp="1"/>
          </p:cNvSpPr>
          <p:nvPr>
            <p:ph idx="1"/>
          </p:nvPr>
        </p:nvSpPr>
        <p:spPr/>
        <p:txBody>
          <a:bodyPr/>
          <a:lstStyle/>
          <a:p>
            <a:r>
              <a:rPr lang="fr-BE" dirty="0" err="1" smtClean="0"/>
              <a:t>Eens</a:t>
            </a:r>
            <a:r>
              <a:rPr lang="fr-BE" dirty="0" smtClean="0"/>
              <a:t> </a:t>
            </a:r>
            <a:r>
              <a:rPr lang="nl-BE" dirty="0" smtClean="0"/>
              <a:t>een GEB nodig is, maak je een risicoanalyse van je verwerking</a:t>
            </a:r>
          </a:p>
          <a:p>
            <a:pPr lvl="1"/>
            <a:r>
              <a:rPr lang="nl-BE" dirty="0" smtClean="0"/>
              <a:t>je toetst je verwerking aan de lijst met risico’s</a:t>
            </a:r>
          </a:p>
          <a:p>
            <a:pPr lvl="1"/>
            <a:r>
              <a:rPr lang="nl-BE" dirty="0" smtClean="0"/>
              <a:t>je raadpleegt daarbij de betrokkenen</a:t>
            </a:r>
          </a:p>
          <a:p>
            <a:r>
              <a:rPr lang="fr-BE" dirty="0" smtClean="0"/>
              <a:t>Je </a:t>
            </a:r>
            <a:r>
              <a:rPr lang="fr-BE" dirty="0" err="1" smtClean="0"/>
              <a:t>bepaalt</a:t>
            </a:r>
            <a:r>
              <a:rPr lang="fr-BE" dirty="0" smtClean="0"/>
              <a:t> </a:t>
            </a:r>
            <a:r>
              <a:rPr lang="fr-BE" dirty="0" err="1" smtClean="0"/>
              <a:t>vervolgens</a:t>
            </a:r>
            <a:r>
              <a:rPr lang="fr-BE" dirty="0" smtClean="0"/>
              <a:t> de </a:t>
            </a:r>
            <a:r>
              <a:rPr lang="fr-BE" dirty="0" err="1" smtClean="0"/>
              <a:t>maatregelen</a:t>
            </a:r>
            <a:r>
              <a:rPr lang="fr-BE" dirty="0" smtClean="0"/>
              <a:t> die je </a:t>
            </a:r>
            <a:r>
              <a:rPr lang="fr-BE" dirty="0" err="1" smtClean="0"/>
              <a:t>kunt</a:t>
            </a:r>
            <a:r>
              <a:rPr lang="fr-BE" dirty="0" smtClean="0"/>
              <a:t> </a:t>
            </a:r>
            <a:r>
              <a:rPr lang="fr-BE" dirty="0" err="1" smtClean="0"/>
              <a:t>nemen</a:t>
            </a:r>
            <a:r>
              <a:rPr lang="fr-BE" dirty="0" smtClean="0"/>
              <a:t> om de </a:t>
            </a:r>
            <a:r>
              <a:rPr lang="fr-BE" dirty="0" err="1" smtClean="0"/>
              <a:t>risico’s</a:t>
            </a:r>
            <a:r>
              <a:rPr lang="fr-BE" dirty="0" smtClean="0"/>
              <a:t> op te </a:t>
            </a:r>
            <a:r>
              <a:rPr lang="fr-BE" dirty="0" err="1" smtClean="0"/>
              <a:t>vangen</a:t>
            </a:r>
            <a:endParaRPr lang="fr-BE" dirty="0" smtClean="0"/>
          </a:p>
          <a:p>
            <a:r>
              <a:rPr lang="fr-BE" dirty="0" err="1" smtClean="0"/>
              <a:t>Wanneer</a:t>
            </a:r>
            <a:r>
              <a:rPr lang="fr-BE" dirty="0" smtClean="0"/>
              <a:t> de </a:t>
            </a:r>
            <a:r>
              <a:rPr lang="fr-BE" dirty="0" err="1" smtClean="0"/>
              <a:t>maatregelen</a:t>
            </a:r>
            <a:r>
              <a:rPr lang="fr-BE" dirty="0" smtClean="0"/>
              <a:t> </a:t>
            </a:r>
            <a:r>
              <a:rPr lang="fr-BE" dirty="0" err="1" smtClean="0"/>
              <a:t>genomen</a:t>
            </a:r>
            <a:r>
              <a:rPr lang="fr-BE" dirty="0" smtClean="0"/>
              <a:t> </a:t>
            </a:r>
            <a:r>
              <a:rPr lang="fr-BE" dirty="0" err="1" smtClean="0"/>
              <a:t>werden</a:t>
            </a:r>
            <a:r>
              <a:rPr lang="fr-BE" dirty="0" smtClean="0"/>
              <a:t>, </a:t>
            </a:r>
            <a:r>
              <a:rPr lang="fr-BE" dirty="0" err="1" smtClean="0"/>
              <a:t>bekijk</a:t>
            </a:r>
            <a:r>
              <a:rPr lang="fr-BE" dirty="0" smtClean="0"/>
              <a:t> je de </a:t>
            </a:r>
            <a:r>
              <a:rPr lang="fr-BE" dirty="0" err="1" smtClean="0"/>
              <a:t>overblijvende</a:t>
            </a:r>
            <a:r>
              <a:rPr lang="fr-BE" dirty="0" smtClean="0"/>
              <a:t> </a:t>
            </a:r>
            <a:r>
              <a:rPr lang="fr-BE" dirty="0" err="1" smtClean="0"/>
              <a:t>risico’s</a:t>
            </a:r>
            <a:endParaRPr lang="fr-BE" dirty="0" smtClean="0"/>
          </a:p>
          <a:p>
            <a:r>
              <a:rPr lang="fr-BE" dirty="0" err="1" smtClean="0"/>
              <a:t>Wanneer</a:t>
            </a:r>
            <a:r>
              <a:rPr lang="fr-BE" dirty="0" smtClean="0"/>
              <a:t> de </a:t>
            </a:r>
            <a:r>
              <a:rPr lang="fr-BE" dirty="0" err="1" smtClean="0"/>
              <a:t>overblijvende</a:t>
            </a:r>
            <a:r>
              <a:rPr lang="fr-BE" dirty="0" smtClean="0"/>
              <a:t> </a:t>
            </a:r>
            <a:r>
              <a:rPr lang="fr-BE" dirty="0" err="1" smtClean="0"/>
              <a:t>risico’s</a:t>
            </a:r>
            <a:r>
              <a:rPr lang="fr-BE" dirty="0" smtClean="0"/>
              <a:t> </a:t>
            </a:r>
            <a:r>
              <a:rPr lang="fr-BE" dirty="0" err="1" smtClean="0"/>
              <a:t>aanvaardbaar</a:t>
            </a:r>
            <a:r>
              <a:rPr lang="fr-BE" dirty="0" smtClean="0"/>
              <a:t> </a:t>
            </a:r>
            <a:r>
              <a:rPr lang="fr-BE" dirty="0" err="1" smtClean="0"/>
              <a:t>zijn</a:t>
            </a:r>
            <a:r>
              <a:rPr lang="fr-BE" dirty="0" smtClean="0"/>
              <a:t>, ben je </a:t>
            </a:r>
            <a:r>
              <a:rPr lang="fr-BE" dirty="0" err="1" smtClean="0"/>
              <a:t>klaar</a:t>
            </a:r>
            <a:endParaRPr lang="fr-BE" dirty="0" smtClean="0"/>
          </a:p>
          <a:p>
            <a:r>
              <a:rPr lang="fr-BE" dirty="0" err="1" smtClean="0"/>
              <a:t>Wanneer</a:t>
            </a:r>
            <a:r>
              <a:rPr lang="fr-BE" dirty="0" smtClean="0"/>
              <a:t> de </a:t>
            </a:r>
            <a:r>
              <a:rPr lang="fr-BE" dirty="0" err="1" smtClean="0"/>
              <a:t>overblijvende</a:t>
            </a:r>
            <a:r>
              <a:rPr lang="fr-BE" dirty="0" smtClean="0"/>
              <a:t> </a:t>
            </a:r>
            <a:r>
              <a:rPr lang="fr-BE" dirty="0" err="1" smtClean="0"/>
              <a:t>risico’s</a:t>
            </a:r>
            <a:r>
              <a:rPr lang="fr-BE" dirty="0" smtClean="0"/>
              <a:t> </a:t>
            </a:r>
            <a:r>
              <a:rPr lang="fr-BE" dirty="0" err="1" smtClean="0"/>
              <a:t>hoog</a:t>
            </a:r>
            <a:r>
              <a:rPr lang="fr-BE" dirty="0" smtClean="0"/>
              <a:t> </a:t>
            </a:r>
            <a:r>
              <a:rPr lang="fr-BE" dirty="0" err="1" smtClean="0"/>
              <a:t>zijn</a:t>
            </a:r>
            <a:r>
              <a:rPr lang="fr-BE" dirty="0" smtClean="0"/>
              <a:t>, </a:t>
            </a:r>
            <a:r>
              <a:rPr lang="fr-BE" dirty="0" err="1" smtClean="0"/>
              <a:t>is</a:t>
            </a:r>
            <a:r>
              <a:rPr lang="fr-BE" dirty="0" smtClean="0"/>
              <a:t> er </a:t>
            </a:r>
            <a:r>
              <a:rPr lang="fr-BE" dirty="0" err="1" smtClean="0"/>
              <a:t>voorafgaand</a:t>
            </a:r>
            <a:r>
              <a:rPr lang="fr-BE" dirty="0" smtClean="0"/>
              <a:t> </a:t>
            </a:r>
            <a:r>
              <a:rPr lang="fr-BE" dirty="0" err="1" smtClean="0"/>
              <a:t>advies</a:t>
            </a:r>
            <a:r>
              <a:rPr lang="fr-BE" dirty="0" smtClean="0"/>
              <a:t> van de GBA </a:t>
            </a:r>
            <a:r>
              <a:rPr lang="fr-BE" dirty="0" err="1" smtClean="0"/>
              <a:t>nodig</a:t>
            </a:r>
            <a:r>
              <a:rPr lang="fr-BE" dirty="0" smtClean="0"/>
              <a:t> </a:t>
            </a:r>
            <a:r>
              <a:rPr lang="fr-BE" dirty="0" err="1" smtClean="0"/>
              <a:t>alvorens</a:t>
            </a:r>
            <a:r>
              <a:rPr lang="fr-BE" dirty="0" smtClean="0"/>
              <a:t> de </a:t>
            </a:r>
            <a:r>
              <a:rPr lang="fr-BE" dirty="0" err="1" smtClean="0"/>
              <a:t>verwerking</a:t>
            </a:r>
            <a:r>
              <a:rPr lang="fr-BE" dirty="0" smtClean="0"/>
              <a:t> kan </a:t>
            </a:r>
            <a:r>
              <a:rPr lang="fr-BE" dirty="0" err="1" smtClean="0"/>
              <a:t>starten</a:t>
            </a:r>
            <a:endParaRPr lang="fr-BE" dirty="0" smtClean="0"/>
          </a:p>
          <a:p>
            <a:endParaRPr lang="nl-BE" dirty="0" smtClean="0"/>
          </a:p>
          <a:p>
            <a:endParaRPr lang="fr-BE" dirty="0"/>
          </a:p>
        </p:txBody>
      </p:sp>
      <p:sp>
        <p:nvSpPr>
          <p:cNvPr id="8" name="Date Placeholder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84</a:t>
            </a:fld>
            <a:endParaRPr lang="en-US"/>
          </a:p>
        </p:txBody>
      </p:sp>
    </p:spTree>
    <p:extLst>
      <p:ext uri="{BB962C8B-B14F-4D97-AF65-F5344CB8AC3E}">
        <p14:creationId xmlns:p14="http://schemas.microsoft.com/office/powerpoint/2010/main" val="37719121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Raadplegen van de betrokkenen</a:t>
            </a:r>
            <a:endParaRPr lang="fr-BE" dirty="0"/>
          </a:p>
        </p:txBody>
      </p:sp>
      <p:sp>
        <p:nvSpPr>
          <p:cNvPr id="3" name="Content Placeholder 2"/>
          <p:cNvSpPr>
            <a:spLocks noGrp="1"/>
          </p:cNvSpPr>
          <p:nvPr>
            <p:ph idx="1"/>
          </p:nvPr>
        </p:nvSpPr>
        <p:spPr/>
        <p:txBody>
          <a:bodyPr/>
          <a:lstStyle/>
          <a:p>
            <a:r>
              <a:rPr lang="fr-BE" dirty="0" err="1" smtClean="0"/>
              <a:t>Alhoewel</a:t>
            </a:r>
            <a:r>
              <a:rPr lang="fr-BE" dirty="0" smtClean="0"/>
              <a:t> de AVG </a:t>
            </a:r>
            <a:r>
              <a:rPr lang="fr-BE" dirty="0" err="1" smtClean="0"/>
              <a:t>het</a:t>
            </a:r>
            <a:r>
              <a:rPr lang="fr-BE" dirty="0" smtClean="0"/>
              <a:t> </a:t>
            </a:r>
            <a:r>
              <a:rPr lang="fr-BE" dirty="0" err="1" smtClean="0"/>
              <a:t>raadplegen</a:t>
            </a:r>
            <a:r>
              <a:rPr lang="fr-BE" dirty="0" smtClean="0"/>
              <a:t> van de </a:t>
            </a:r>
            <a:r>
              <a:rPr lang="fr-BE" dirty="0" err="1" smtClean="0"/>
              <a:t>betrokkenen</a:t>
            </a:r>
            <a:r>
              <a:rPr lang="fr-BE" dirty="0" smtClean="0"/>
              <a:t> niet in </a:t>
            </a:r>
            <a:r>
              <a:rPr lang="fr-BE" dirty="0" err="1" smtClean="0"/>
              <a:t>alle</a:t>
            </a:r>
            <a:r>
              <a:rPr lang="fr-BE" dirty="0" smtClean="0"/>
              <a:t> </a:t>
            </a:r>
            <a:r>
              <a:rPr lang="fr-BE" dirty="0" err="1" smtClean="0"/>
              <a:t>gevallen</a:t>
            </a:r>
            <a:r>
              <a:rPr lang="fr-BE" dirty="0" smtClean="0"/>
              <a:t> </a:t>
            </a:r>
            <a:r>
              <a:rPr lang="fr-BE" dirty="0" err="1" smtClean="0"/>
              <a:t>verplicht</a:t>
            </a:r>
            <a:r>
              <a:rPr lang="fr-BE" dirty="0" smtClean="0"/>
              <a:t>, </a:t>
            </a:r>
            <a:r>
              <a:rPr lang="fr-BE" dirty="0" err="1" smtClean="0"/>
              <a:t>meent</a:t>
            </a:r>
            <a:r>
              <a:rPr lang="fr-BE" dirty="0" smtClean="0"/>
              <a:t> de WP Article 29 </a:t>
            </a:r>
            <a:r>
              <a:rPr lang="fr-BE" dirty="0" err="1" smtClean="0"/>
              <a:t>dat</a:t>
            </a:r>
            <a:r>
              <a:rPr lang="fr-BE" dirty="0" smtClean="0"/>
              <a:t> dit de regel </a:t>
            </a:r>
            <a:r>
              <a:rPr lang="fr-BE" dirty="0" err="1" smtClean="0"/>
              <a:t>is</a:t>
            </a:r>
            <a:r>
              <a:rPr lang="fr-BE" dirty="0" smtClean="0"/>
              <a:t> en </a:t>
            </a:r>
            <a:r>
              <a:rPr lang="fr-BE" dirty="0" err="1" smtClean="0"/>
              <a:t>dat</a:t>
            </a:r>
            <a:r>
              <a:rPr lang="fr-BE" dirty="0" smtClean="0"/>
              <a:t> niet-</a:t>
            </a:r>
            <a:r>
              <a:rPr lang="fr-BE" dirty="0" err="1" smtClean="0"/>
              <a:t>raadpleging</a:t>
            </a:r>
            <a:r>
              <a:rPr lang="fr-BE" dirty="0" smtClean="0"/>
              <a:t> </a:t>
            </a:r>
            <a:r>
              <a:rPr lang="fr-BE" dirty="0" err="1" smtClean="0"/>
              <a:t>moet</a:t>
            </a:r>
            <a:r>
              <a:rPr lang="fr-BE" dirty="0" smtClean="0"/>
              <a:t> </a:t>
            </a:r>
            <a:r>
              <a:rPr lang="fr-BE" dirty="0" err="1" smtClean="0"/>
              <a:t>gemotiveerd</a:t>
            </a:r>
            <a:r>
              <a:rPr lang="fr-BE" dirty="0" smtClean="0"/>
              <a:t> </a:t>
            </a:r>
            <a:r>
              <a:rPr lang="fr-BE" dirty="0" err="1" smtClean="0"/>
              <a:t>worden</a:t>
            </a:r>
            <a:endParaRPr lang="fr-BE" dirty="0" smtClean="0"/>
          </a:p>
          <a:p>
            <a:r>
              <a:rPr lang="fr-BE" dirty="0" smtClean="0"/>
              <a:t>Je </a:t>
            </a:r>
            <a:r>
              <a:rPr lang="fr-BE" dirty="0" err="1" smtClean="0"/>
              <a:t>kunt</a:t>
            </a:r>
            <a:r>
              <a:rPr lang="fr-BE" dirty="0" smtClean="0"/>
              <a:t> de </a:t>
            </a:r>
            <a:r>
              <a:rPr lang="fr-BE" dirty="0" err="1" smtClean="0"/>
              <a:t>betrokkenen</a:t>
            </a:r>
            <a:r>
              <a:rPr lang="fr-BE" dirty="0" smtClean="0"/>
              <a:t> </a:t>
            </a:r>
            <a:r>
              <a:rPr lang="fr-BE" dirty="0" err="1" smtClean="0"/>
              <a:t>rechtstreeks</a:t>
            </a:r>
            <a:r>
              <a:rPr lang="fr-BE" dirty="0" smtClean="0"/>
              <a:t> </a:t>
            </a:r>
            <a:r>
              <a:rPr lang="fr-BE" dirty="0" err="1" smtClean="0"/>
              <a:t>raaplegen</a:t>
            </a:r>
            <a:r>
              <a:rPr lang="fr-BE" dirty="0" smtClean="0"/>
              <a:t> </a:t>
            </a:r>
            <a:r>
              <a:rPr lang="fr-BE" dirty="0" err="1" smtClean="0"/>
              <a:t>wanneer</a:t>
            </a:r>
            <a:r>
              <a:rPr lang="fr-BE" dirty="0" smtClean="0"/>
              <a:t> er niet te </a:t>
            </a:r>
            <a:r>
              <a:rPr lang="fr-BE" dirty="0" err="1" smtClean="0"/>
              <a:t>veel</a:t>
            </a:r>
            <a:r>
              <a:rPr lang="fr-BE" dirty="0" smtClean="0"/>
              <a:t> </a:t>
            </a:r>
            <a:r>
              <a:rPr lang="fr-BE" dirty="0" err="1" smtClean="0"/>
              <a:t>zijn</a:t>
            </a:r>
            <a:r>
              <a:rPr lang="fr-BE" dirty="0" smtClean="0"/>
              <a:t> (</a:t>
            </a:r>
            <a:r>
              <a:rPr lang="fr-BE" dirty="0" err="1" smtClean="0"/>
              <a:t>bvb</a:t>
            </a:r>
            <a:r>
              <a:rPr lang="fr-BE" dirty="0" smtClean="0"/>
              <a:t>. </a:t>
            </a:r>
            <a:r>
              <a:rPr lang="fr-BE" dirty="0" err="1" smtClean="0"/>
              <a:t>eigen</a:t>
            </a:r>
            <a:r>
              <a:rPr lang="fr-BE" dirty="0" smtClean="0"/>
              <a:t> </a:t>
            </a:r>
            <a:r>
              <a:rPr lang="fr-BE" dirty="0" err="1" smtClean="0"/>
              <a:t>personeel</a:t>
            </a:r>
            <a:r>
              <a:rPr lang="fr-BE" dirty="0" smtClean="0"/>
              <a:t>)</a:t>
            </a:r>
          </a:p>
          <a:p>
            <a:r>
              <a:rPr lang="fr-BE" dirty="0" smtClean="0"/>
              <a:t>Je </a:t>
            </a:r>
            <a:r>
              <a:rPr lang="fr-BE" dirty="0" err="1" smtClean="0"/>
              <a:t>kunt</a:t>
            </a:r>
            <a:r>
              <a:rPr lang="fr-BE" dirty="0" smtClean="0"/>
              <a:t> </a:t>
            </a:r>
            <a:r>
              <a:rPr lang="fr-BE" dirty="0" err="1" smtClean="0"/>
              <a:t>representatieve</a:t>
            </a:r>
            <a:r>
              <a:rPr lang="fr-BE" dirty="0" smtClean="0"/>
              <a:t> </a:t>
            </a:r>
            <a:r>
              <a:rPr lang="fr-BE" dirty="0" err="1" smtClean="0"/>
              <a:t>organisaties</a:t>
            </a:r>
            <a:r>
              <a:rPr lang="fr-BE" dirty="0" smtClean="0"/>
              <a:t> </a:t>
            </a:r>
            <a:r>
              <a:rPr lang="fr-BE" dirty="0" err="1" smtClean="0"/>
              <a:t>raadplegen</a:t>
            </a:r>
            <a:r>
              <a:rPr lang="fr-BE" dirty="0" smtClean="0"/>
              <a:t> </a:t>
            </a:r>
            <a:r>
              <a:rPr lang="fr-BE" dirty="0" err="1" smtClean="0"/>
              <a:t>wanneer</a:t>
            </a:r>
            <a:r>
              <a:rPr lang="fr-BE" dirty="0" smtClean="0"/>
              <a:t> er </a:t>
            </a:r>
            <a:r>
              <a:rPr lang="fr-BE" dirty="0" err="1" smtClean="0"/>
              <a:t>veel</a:t>
            </a:r>
            <a:r>
              <a:rPr lang="fr-BE" dirty="0" smtClean="0"/>
              <a:t> </a:t>
            </a:r>
            <a:r>
              <a:rPr lang="fr-BE" dirty="0" err="1" smtClean="0"/>
              <a:t>betrokkenen</a:t>
            </a:r>
            <a:r>
              <a:rPr lang="fr-BE" dirty="0" smtClean="0"/>
              <a:t> </a:t>
            </a:r>
            <a:r>
              <a:rPr lang="fr-BE" dirty="0" err="1" smtClean="0"/>
              <a:t>zijn</a:t>
            </a:r>
            <a:r>
              <a:rPr lang="fr-BE" dirty="0" smtClean="0"/>
              <a:t>, </a:t>
            </a:r>
            <a:r>
              <a:rPr lang="fr-BE" dirty="0" err="1" smtClean="0"/>
              <a:t>bvb</a:t>
            </a:r>
            <a:r>
              <a:rPr lang="fr-BE" dirty="0" smtClean="0"/>
              <a:t>. </a:t>
            </a:r>
            <a:r>
              <a:rPr lang="fr-BE" dirty="0" err="1" smtClean="0"/>
              <a:t>patiënten</a:t>
            </a:r>
            <a:r>
              <a:rPr lang="fr-BE" dirty="0" smtClean="0"/>
              <a:t>-, </a:t>
            </a:r>
            <a:r>
              <a:rPr lang="fr-BE" dirty="0" err="1" smtClean="0"/>
              <a:t>consumenten</a:t>
            </a:r>
            <a:r>
              <a:rPr lang="fr-BE" dirty="0" smtClean="0"/>
              <a:t>-, </a:t>
            </a:r>
            <a:r>
              <a:rPr lang="fr-BE" dirty="0" err="1" smtClean="0"/>
              <a:t>werknemers</a:t>
            </a:r>
            <a:r>
              <a:rPr lang="fr-BE" dirty="0" smtClean="0"/>
              <a:t>- of </a:t>
            </a:r>
            <a:r>
              <a:rPr lang="fr-BE" dirty="0" err="1" smtClean="0"/>
              <a:t>werkgeversorganisaties</a:t>
            </a:r>
            <a:endParaRPr lang="fr-BE" dirty="0" smtClean="0"/>
          </a:p>
          <a:p>
            <a:r>
              <a:rPr lang="fr-BE" dirty="0" err="1" smtClean="0"/>
              <a:t>Het</a:t>
            </a:r>
            <a:r>
              <a:rPr lang="fr-BE" dirty="0" smtClean="0"/>
              <a:t> </a:t>
            </a:r>
            <a:r>
              <a:rPr lang="fr-BE" dirty="0" err="1" smtClean="0"/>
              <a:t>volgen</a:t>
            </a:r>
            <a:r>
              <a:rPr lang="fr-BE" dirty="0" smtClean="0"/>
              <a:t> van de </a:t>
            </a:r>
            <a:r>
              <a:rPr lang="fr-BE" dirty="0" err="1" smtClean="0"/>
              <a:t>opinie</a:t>
            </a:r>
            <a:r>
              <a:rPr lang="fr-BE" dirty="0" smtClean="0"/>
              <a:t> van de </a:t>
            </a:r>
            <a:r>
              <a:rPr lang="fr-BE" dirty="0" err="1" smtClean="0"/>
              <a:t>betrokkenen</a:t>
            </a:r>
            <a:r>
              <a:rPr lang="fr-BE" dirty="0" smtClean="0"/>
              <a:t> </a:t>
            </a:r>
            <a:r>
              <a:rPr lang="fr-BE" dirty="0" err="1" smtClean="0"/>
              <a:t>is</a:t>
            </a:r>
            <a:r>
              <a:rPr lang="fr-BE" dirty="0" smtClean="0"/>
              <a:t> niet </a:t>
            </a:r>
            <a:r>
              <a:rPr lang="fr-BE" dirty="0" err="1" smtClean="0"/>
              <a:t>verplicht</a:t>
            </a:r>
            <a:r>
              <a:rPr lang="fr-BE" dirty="0" smtClean="0"/>
              <a:t> </a:t>
            </a:r>
            <a:r>
              <a:rPr lang="fr-BE" dirty="0" err="1" smtClean="0"/>
              <a:t>mits</a:t>
            </a:r>
            <a:r>
              <a:rPr lang="fr-BE" dirty="0" smtClean="0"/>
              <a:t> </a:t>
            </a:r>
            <a:r>
              <a:rPr lang="fr-BE" dirty="0" err="1" smtClean="0"/>
              <a:t>motivering</a:t>
            </a:r>
            <a:endParaRPr lang="fr-BE" dirty="0"/>
          </a:p>
        </p:txBody>
      </p:sp>
      <p:sp>
        <p:nvSpPr>
          <p:cNvPr id="8" name="Date Placeholder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85</a:t>
            </a:fld>
            <a:endParaRPr lang="en-US"/>
          </a:p>
        </p:txBody>
      </p:sp>
    </p:spTree>
    <p:extLst>
      <p:ext uri="{BB962C8B-B14F-4D97-AF65-F5344CB8AC3E}">
        <p14:creationId xmlns:p14="http://schemas.microsoft.com/office/powerpoint/2010/main" val="304280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lijst met risico’s gebaseerd op AVG</a:t>
            </a:r>
            <a:endParaRPr lang="nl-BE" dirty="0"/>
          </a:p>
        </p:txBody>
      </p:sp>
      <p:sp>
        <p:nvSpPr>
          <p:cNvPr id="18" name="Tijdelijke aanduiding voor inhoud 17"/>
          <p:cNvSpPr>
            <a:spLocks noGrp="1"/>
          </p:cNvSpPr>
          <p:nvPr>
            <p:ph idx="1"/>
          </p:nvPr>
        </p:nvSpPr>
        <p:spPr/>
        <p:txBody>
          <a:bodyPr/>
          <a:lstStyle/>
          <a:p>
            <a:endParaRPr lang="nl-BE"/>
          </a:p>
        </p:txBody>
      </p:sp>
      <p:sp>
        <p:nvSpPr>
          <p:cNvPr id="8" name="Date Placeholder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86</a:t>
            </a:fld>
            <a:endParaRPr lang="nl-BE"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60698" cy="537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1247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Template: beoordelen van risico’s</a:t>
            </a:r>
            <a:endParaRPr lang="nl-BE" dirty="0"/>
          </a:p>
        </p:txBody>
      </p:sp>
      <p:sp>
        <p:nvSpPr>
          <p:cNvPr id="7" name="Date Placeholder 6"/>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87</a:t>
            </a:fld>
            <a:endParaRPr lang="nl-BE" dirty="0"/>
          </a:p>
        </p:txBody>
      </p:sp>
      <p:sp>
        <p:nvSpPr>
          <p:cNvPr id="10" name="Down Arrow 9"/>
          <p:cNvSpPr/>
          <p:nvPr/>
        </p:nvSpPr>
        <p:spPr>
          <a:xfrm>
            <a:off x="7236296" y="1625497"/>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Down Arrow 10"/>
          <p:cNvSpPr/>
          <p:nvPr/>
        </p:nvSpPr>
        <p:spPr>
          <a:xfrm>
            <a:off x="5220072" y="1628800"/>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Down Arrow 11"/>
          <p:cNvSpPr/>
          <p:nvPr/>
        </p:nvSpPr>
        <p:spPr>
          <a:xfrm>
            <a:off x="5403809"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2483768" y="1640652"/>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wn Arrow 13"/>
          <p:cNvSpPr/>
          <p:nvPr/>
        </p:nvSpPr>
        <p:spPr>
          <a:xfrm>
            <a:off x="6084168"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03" y="444316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75546"/>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971600"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Down Arrow 18"/>
          <p:cNvSpPr/>
          <p:nvPr/>
        </p:nvSpPr>
        <p:spPr>
          <a:xfrm>
            <a:off x="6732240"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0" y="4443164"/>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2551037" y="964525"/>
            <a:ext cx="5266061" cy="461665"/>
            <a:chOff x="395535" y="3394735"/>
            <a:chExt cx="10322882" cy="1896971"/>
          </a:xfrm>
        </p:grpSpPr>
        <p:sp>
          <p:nvSpPr>
            <p:cNvPr id="28" name="TextBox 27"/>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Inherente</a:t>
              </a:r>
              <a:r>
                <a:rPr lang="en-GB" sz="1200" dirty="0" smtClean="0"/>
                <a:t> </a:t>
              </a:r>
              <a:r>
                <a:rPr lang="en-GB" sz="1200" dirty="0" err="1"/>
                <a:t>r</a:t>
              </a:r>
              <a:r>
                <a:rPr lang="en-GB" sz="1200" dirty="0" err="1" smtClean="0"/>
                <a:t>isico</a:t>
              </a:r>
              <a:r>
                <a:rPr lang="en-GB" sz="1200" dirty="0" smtClean="0"/>
                <a:t>- &amp; </a:t>
              </a:r>
              <a:r>
                <a:rPr lang="en-GB" sz="1200" dirty="0" err="1" smtClean="0"/>
                <a:t>controleacties</a:t>
              </a:r>
              <a:endParaRPr lang="en-GB" sz="1200" dirty="0"/>
            </a:p>
            <a:p>
              <a:r>
                <a:rPr lang="en-GB" sz="1200" dirty="0" smtClean="0"/>
                <a:t>(</a:t>
              </a:r>
              <a:r>
                <a:rPr lang="en-GB" sz="1200" dirty="0" err="1" smtClean="0"/>
                <a:t>beschermingsmaatregelen</a:t>
              </a:r>
              <a:r>
                <a:rPr lang="en-GB" sz="1200" dirty="0" smtClean="0"/>
                <a:t>)</a:t>
              </a:r>
              <a:endParaRPr lang="en-GB" dirty="0"/>
            </a:p>
          </p:txBody>
        </p:sp>
        <p:sp>
          <p:nvSpPr>
            <p:cNvPr id="29" name="TextBox 28"/>
            <p:cNvSpPr txBox="1"/>
            <p:nvPr/>
          </p:nvSpPr>
          <p:spPr>
            <a:xfrm>
              <a:off x="6372201" y="3394735"/>
              <a:ext cx="4346216"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Overblijvend</a:t>
              </a:r>
              <a:r>
                <a:rPr lang="en-GB" sz="1200" dirty="0" smtClean="0"/>
                <a:t>  </a:t>
              </a:r>
              <a:r>
                <a:rPr lang="en-GB" sz="1200" dirty="0" err="1"/>
                <a:t>Risico</a:t>
              </a:r>
              <a:endParaRPr lang="en-GB" sz="1200" dirty="0"/>
            </a:p>
            <a:p>
              <a:r>
                <a:rPr lang="en-GB" sz="1200" dirty="0"/>
                <a:t>(GEB</a:t>
              </a:r>
              <a:r>
                <a:rPr lang="en-GB" sz="1200" dirty="0" smtClean="0"/>
                <a:t>)</a:t>
              </a:r>
              <a:endParaRPr lang="en-GB" sz="1200" dirty="0"/>
            </a:p>
          </p:txBody>
        </p:sp>
        <p:sp>
          <p:nvSpPr>
            <p:cNvPr id="30" name="Right Arrow 29"/>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36797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7" name="Date Placeholder 6"/>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88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931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tussentijds</a:t>
            </a:r>
            <a:r>
              <a:rPr lang="en-GB" dirty="0" smtClean="0"/>
              <a:t> </a:t>
            </a:r>
            <a:r>
              <a:rPr lang="en-GB" dirty="0" err="1" smtClean="0"/>
              <a:t>resultaat</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7346" y="1052513"/>
            <a:ext cx="7109308" cy="5256212"/>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89</a:t>
            </a:fld>
            <a:endParaRPr lang="en-US"/>
          </a:p>
        </p:txBody>
      </p:sp>
      <p:sp>
        <p:nvSpPr>
          <p:cNvPr id="7" name="Date Placeholder 6"/>
          <p:cNvSpPr>
            <a:spLocks noGrp="1"/>
          </p:cNvSpPr>
          <p:nvPr>
            <p:ph type="dt" sz="half" idx="2"/>
          </p:nvPr>
        </p:nvSpPr>
        <p:spPr/>
        <p:txBody>
          <a:bodyPr/>
          <a:lstStyle/>
          <a:p>
            <a:r>
              <a:rPr lang="nl-BE" smtClean="0"/>
              <a:t>20/02/2018</a:t>
            </a:r>
            <a:endParaRPr lang="fr-BE" dirty="0"/>
          </a:p>
        </p:txBody>
      </p:sp>
    </p:spTree>
    <p:extLst>
      <p:ext uri="{BB962C8B-B14F-4D97-AF65-F5344CB8AC3E}">
        <p14:creationId xmlns:p14="http://schemas.microsoft.com/office/powerpoint/2010/main" val="283553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a:t>
            </a:fld>
            <a:endParaRPr lang="fr-BE" noProof="0"/>
          </a:p>
        </p:txBody>
      </p:sp>
    </p:spTree>
    <p:extLst>
      <p:ext uri="{BB962C8B-B14F-4D97-AF65-F5344CB8AC3E}">
        <p14:creationId xmlns:p14="http://schemas.microsoft.com/office/powerpoint/2010/main" val="2144416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inbrengen</a:t>
            </a:r>
            <a:r>
              <a:rPr lang="en-GB" dirty="0" smtClean="0"/>
              <a:t> van </a:t>
            </a:r>
            <a:r>
              <a:rPr lang="en-GB" dirty="0" err="1" smtClean="0"/>
              <a:t>maatregelen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96361"/>
            <a:ext cx="8229600" cy="2568515"/>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90</a:t>
            </a:fld>
            <a:endParaRPr lang="en-US"/>
          </a:p>
        </p:txBody>
      </p:sp>
      <p:sp>
        <p:nvSpPr>
          <p:cNvPr id="7" name="Date Placeholder 6"/>
          <p:cNvSpPr>
            <a:spLocks noGrp="1"/>
          </p:cNvSpPr>
          <p:nvPr>
            <p:ph type="dt" sz="half" idx="2"/>
          </p:nvPr>
        </p:nvSpPr>
        <p:spPr/>
        <p:txBody>
          <a:bodyPr/>
          <a:lstStyle/>
          <a:p>
            <a:r>
              <a:rPr lang="nl-BE" smtClean="0"/>
              <a:t>20/02/2018</a:t>
            </a:r>
            <a:endParaRPr lang="fr-BE" dirty="0"/>
          </a:p>
        </p:txBody>
      </p:sp>
    </p:spTree>
    <p:extLst>
      <p:ext uri="{BB962C8B-B14F-4D97-AF65-F5344CB8AC3E}">
        <p14:creationId xmlns:p14="http://schemas.microsoft.com/office/powerpoint/2010/main" val="36875903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eindresultaat</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30084"/>
            <a:ext cx="8229600" cy="1501069"/>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91</a:t>
            </a:fld>
            <a:endParaRPr lang="en-US"/>
          </a:p>
        </p:txBody>
      </p:sp>
      <p:sp>
        <p:nvSpPr>
          <p:cNvPr id="7" name="Date Placeholder 6"/>
          <p:cNvSpPr>
            <a:spLocks noGrp="1"/>
          </p:cNvSpPr>
          <p:nvPr>
            <p:ph type="dt" sz="half" idx="2"/>
          </p:nvPr>
        </p:nvSpPr>
        <p:spPr/>
        <p:txBody>
          <a:bodyPr/>
          <a:lstStyle/>
          <a:p>
            <a:r>
              <a:rPr lang="nl-BE" smtClean="0"/>
              <a:t>20/02/2018</a:t>
            </a:r>
            <a:endParaRPr lang="fr-BE" dirty="0"/>
          </a:p>
        </p:txBody>
      </p:sp>
    </p:spTree>
    <p:extLst>
      <p:ext uri="{BB962C8B-B14F-4D97-AF65-F5344CB8AC3E}">
        <p14:creationId xmlns:p14="http://schemas.microsoft.com/office/powerpoint/2010/main" val="19681490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Template: </a:t>
            </a:r>
            <a:r>
              <a:rPr lang="fr-BE" dirty="0" err="1" smtClean="0"/>
              <a:t>eindresultaat</a:t>
            </a:r>
            <a:endParaRPr lang="fr-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953032"/>
              </p:ext>
            </p:extLst>
          </p:nvPr>
        </p:nvGraphicFramePr>
        <p:xfrm>
          <a:off x="457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92</a:t>
            </a:fld>
            <a:endParaRPr lang="en-US"/>
          </a:p>
        </p:txBody>
      </p:sp>
      <p:sp>
        <p:nvSpPr>
          <p:cNvPr id="8" name="Date Placeholder 7"/>
          <p:cNvSpPr>
            <a:spLocks noGrp="1"/>
          </p:cNvSpPr>
          <p:nvPr>
            <p:ph type="dt" sz="half" idx="2"/>
          </p:nvPr>
        </p:nvSpPr>
        <p:spPr/>
        <p:txBody>
          <a:bodyPr/>
          <a:lstStyle/>
          <a:p>
            <a:r>
              <a:rPr lang="nl-BE" smtClean="0"/>
              <a:t>20/02/2018</a:t>
            </a:r>
            <a:endParaRPr lang="fr-BE" dirty="0"/>
          </a:p>
        </p:txBody>
      </p:sp>
    </p:spTree>
    <p:extLst>
      <p:ext uri="{BB962C8B-B14F-4D97-AF65-F5344CB8AC3E}">
        <p14:creationId xmlns:p14="http://schemas.microsoft.com/office/powerpoint/2010/main" val="27108500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nl-BE" dirty="0" smtClean="0"/>
              <a:t>Template: eindresultaat</a:t>
            </a:r>
            <a:endParaRPr lang="nl-BE" dirty="0"/>
          </a:p>
        </p:txBody>
      </p:sp>
      <p:sp>
        <p:nvSpPr>
          <p:cNvPr id="9" name="Date Placeholder 8"/>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93</a:t>
            </a:fld>
            <a:endParaRPr lang="nl-BE" dirty="0"/>
          </a:p>
        </p:txBody>
      </p:sp>
      <p:sp>
        <p:nvSpPr>
          <p:cNvPr id="6" name="Rectangle 5"/>
          <p:cNvSpPr/>
          <p:nvPr/>
        </p:nvSpPr>
        <p:spPr>
          <a:xfrm>
            <a:off x="600645" y="1052736"/>
            <a:ext cx="6098657" cy="707886"/>
          </a:xfrm>
          <a:prstGeom prst="rect">
            <a:avLst/>
          </a:prstGeom>
        </p:spPr>
        <p:txBody>
          <a:bodyPr wrap="none">
            <a:spAutoFit/>
          </a:bodyPr>
          <a:lstStyle/>
          <a:p>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van GEB </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berekend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overblijvend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risico</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voor</a:t>
            </a:r>
            <a:r>
              <a:rPr lang="en-GB" sz="2000" dirty="0" smtClean="0">
                <a:solidFill>
                  <a:schemeClr val="tx2"/>
                </a:solidFill>
                <a:cs typeface="Arial" panose="020B0604020202020204" pitchFamily="34" charset="0"/>
              </a:rPr>
              <a:t>  </a:t>
            </a:r>
          </a:p>
          <a:p>
            <a:r>
              <a:rPr lang="en-GB" sz="2000" dirty="0" smtClean="0">
                <a:solidFill>
                  <a:schemeClr val="tx2"/>
                </a:solidFill>
                <a:cs typeface="Arial" panose="020B0604020202020204" pitchFamily="34" charset="0"/>
              </a:rPr>
              <a:t>de </a:t>
            </a:r>
            <a:r>
              <a:rPr lang="en-GB" sz="2000" dirty="0" err="1" smtClean="0">
                <a:solidFill>
                  <a:schemeClr val="tx2"/>
                </a:solidFill>
                <a:cs typeface="Arial" panose="020B0604020202020204" pitchFamily="34" charset="0"/>
              </a:rPr>
              <a:t>voorgenomen</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endParaRPr lang="nl-BE" sz="2000" dirty="0">
              <a:solidFill>
                <a:schemeClr val="tx2"/>
              </a:solidFill>
              <a:cs typeface="Arial" panose="020B0604020202020204" pitchFamily="34" charset="0"/>
            </a:endParaRPr>
          </a:p>
        </p:txBody>
      </p:sp>
      <p:pic>
        <p:nvPicPr>
          <p:cNvPr id="207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61665"/>
            <a:ext cx="5472608" cy="371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5"/>
          <p:cNvSpPr/>
          <p:nvPr/>
        </p:nvSpPr>
        <p:spPr>
          <a:xfrm>
            <a:off x="611561" y="1857018"/>
            <a:ext cx="7992888" cy="707886"/>
          </a:xfrm>
          <a:prstGeom prst="rect">
            <a:avLst/>
          </a:prstGeom>
        </p:spPr>
        <p:txBody>
          <a:bodyPr wrap="square">
            <a:spAutoFit/>
          </a:bodyPr>
          <a:lstStyle/>
          <a:p>
            <a:r>
              <a:rPr lang="en-GB" sz="2000" b="1" dirty="0" err="1" smtClean="0">
                <a:solidFill>
                  <a:schemeClr val="tx2"/>
                </a:solidFill>
                <a:cs typeface="Arial" panose="020B0604020202020204" pitchFamily="34" charset="0"/>
              </a:rPr>
              <a:t>Als</a:t>
            </a:r>
            <a:r>
              <a:rPr lang="en-GB" sz="2000" b="1" dirty="0" smtClean="0">
                <a:solidFill>
                  <a:schemeClr val="tx2"/>
                </a:solidFill>
                <a:cs typeface="Arial" panose="020B0604020202020204" pitchFamily="34" charset="0"/>
              </a:rPr>
              <a:t> het </a:t>
            </a:r>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in het rood </a:t>
            </a:r>
            <a:r>
              <a:rPr lang="en-GB" sz="2000" b="1" dirty="0" err="1" smtClean="0">
                <a:solidFill>
                  <a:schemeClr val="tx2"/>
                </a:solidFill>
                <a:cs typeface="Arial" panose="020B0604020202020204" pitchFamily="34" charset="0"/>
              </a:rPr>
              <a:t>gaat</a:t>
            </a:r>
            <a:r>
              <a:rPr lang="en-GB" sz="2000" b="1" dirty="0" smtClean="0">
                <a:solidFill>
                  <a:schemeClr val="tx2"/>
                </a:solidFill>
                <a:cs typeface="Arial" panose="020B0604020202020204" pitchFamily="34" charset="0"/>
              </a:rPr>
              <a:t> </a:t>
            </a:r>
            <a:r>
              <a:rPr lang="en-GB" sz="2000" dirty="0" smtClean="0">
                <a:solidFill>
                  <a:schemeClr val="tx2"/>
                </a:solidFill>
                <a:cs typeface="Arial" panose="020B0604020202020204" pitchFamily="34" charset="0"/>
              </a:rPr>
              <a:t>=&gt;  </a:t>
            </a:r>
            <a:r>
              <a:rPr lang="en-GB" sz="2000" dirty="0" err="1" smtClean="0">
                <a:solidFill>
                  <a:schemeClr val="tx2"/>
                </a:solidFill>
                <a:cs typeface="Arial" panose="020B0604020202020204" pitchFamily="34" charset="0"/>
              </a:rPr>
              <a:t>advies</a:t>
            </a:r>
            <a:r>
              <a:rPr lang="en-GB" sz="2000" dirty="0" smtClean="0">
                <a:solidFill>
                  <a:schemeClr val="tx2"/>
                </a:solidFill>
                <a:cs typeface="Arial" panose="020B0604020202020204" pitchFamily="34" charset="0"/>
              </a:rPr>
              <a:t> van GBA </a:t>
            </a:r>
            <a:r>
              <a:rPr lang="en-GB" sz="2000" dirty="0" err="1" smtClean="0">
                <a:solidFill>
                  <a:schemeClr val="tx2"/>
                </a:solidFill>
                <a:cs typeface="Arial" panose="020B0604020202020204" pitchFamily="34" charset="0"/>
              </a:rPr>
              <a:t>alvorens</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te</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starten</a:t>
            </a:r>
            <a:endParaRPr lang="nl-BE" sz="2000" dirty="0">
              <a:solidFill>
                <a:schemeClr val="tx2"/>
              </a:solidFill>
              <a:cs typeface="Arial" panose="020B0604020202020204" pitchFamily="34" charset="0"/>
            </a:endParaRPr>
          </a:p>
        </p:txBody>
      </p:sp>
    </p:spTree>
    <p:extLst>
      <p:ext uri="{BB962C8B-B14F-4D97-AF65-F5344CB8AC3E}">
        <p14:creationId xmlns:p14="http://schemas.microsoft.com/office/powerpoint/2010/main" val="3702049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GEB: </a:t>
            </a:r>
            <a:r>
              <a:rPr lang="fr-BE" dirty="0" err="1" smtClean="0"/>
              <a:t>documentatie</a:t>
            </a:r>
            <a:endParaRPr lang="fr-BE" dirty="0"/>
          </a:p>
        </p:txBody>
      </p:sp>
      <p:sp>
        <p:nvSpPr>
          <p:cNvPr id="3" name="Content Placeholder 2"/>
          <p:cNvSpPr>
            <a:spLocks noGrp="1"/>
          </p:cNvSpPr>
          <p:nvPr>
            <p:ph idx="1"/>
          </p:nvPr>
        </p:nvSpPr>
        <p:spPr/>
        <p:txBody>
          <a:bodyPr>
            <a:normAutofit/>
          </a:bodyPr>
          <a:lstStyle/>
          <a:p>
            <a:r>
              <a:rPr lang="en-US" dirty="0"/>
              <a:t>WP </a:t>
            </a:r>
            <a:r>
              <a:rPr lang="en-US" dirty="0" smtClean="0"/>
              <a:t>Article </a:t>
            </a:r>
            <a:r>
              <a:rPr lang="en-US" dirty="0"/>
              <a:t>29: Guidelines on Data Protection Impact Assessment (DPIA) and determining whether processing is “likely to result in a high risk” for the purposes of Regulation </a:t>
            </a:r>
            <a:r>
              <a:rPr lang="en-US" dirty="0" smtClean="0"/>
              <a:t>2016/679</a:t>
            </a:r>
          </a:p>
          <a:p>
            <a:pPr lvl="1"/>
            <a:r>
              <a:rPr lang="en-US" dirty="0" smtClean="0">
                <a:hlinkClick r:id="rId2"/>
              </a:rPr>
              <a:t>http</a:t>
            </a:r>
            <a:r>
              <a:rPr lang="en-US" dirty="0">
                <a:hlinkClick r:id="rId2"/>
              </a:rPr>
              <a:t>://</a:t>
            </a:r>
            <a:r>
              <a:rPr lang="en-US" dirty="0" smtClean="0">
                <a:hlinkClick r:id="rId2"/>
              </a:rPr>
              <a:t>ec.europa.eu/newsroom/document.cfm?doc_id=44137%20</a:t>
            </a:r>
            <a:endParaRPr lang="en-US" dirty="0" smtClean="0"/>
          </a:p>
          <a:p>
            <a:r>
              <a:rPr lang="en-US" dirty="0"/>
              <a:t>B: </a:t>
            </a:r>
            <a:r>
              <a:rPr lang="nl-BE" dirty="0" smtClean="0"/>
              <a:t>ontwerp </a:t>
            </a:r>
            <a:r>
              <a:rPr lang="nl-BE" dirty="0"/>
              <a:t>van aanbeveling uit eigen beweging met betrekking tot de </a:t>
            </a:r>
            <a:r>
              <a:rPr lang="nl-BE" dirty="0" err="1" smtClean="0"/>
              <a:t>gegevensbeschermingseffectbeoordeling</a:t>
            </a:r>
            <a:endParaRPr lang="nl-BE" dirty="0" smtClean="0"/>
          </a:p>
          <a:p>
            <a:pPr lvl="1"/>
            <a:r>
              <a:rPr lang="en-US" dirty="0" smtClean="0">
                <a:hlinkClick r:id="rId3"/>
              </a:rPr>
              <a:t>https</a:t>
            </a:r>
            <a:r>
              <a:rPr lang="en-US" dirty="0">
                <a:hlinkClick r:id="rId3"/>
              </a:rPr>
              <a:t>://</a:t>
            </a:r>
            <a:r>
              <a:rPr lang="en-US" dirty="0" smtClean="0">
                <a:hlinkClick r:id="rId3"/>
              </a:rPr>
              <a:t>www.privacycommission.be/sites/privacycommission/files/documents/CO-AR-2016-004_NL.pdf</a:t>
            </a:r>
            <a:endParaRPr lang="en-US" dirty="0"/>
          </a:p>
          <a:p>
            <a:r>
              <a:rPr lang="en-US" dirty="0" smtClean="0"/>
              <a:t>UK: conducting privacy impact assessments code of practice, Information Commissioner’s Office (ICO), 2014</a:t>
            </a:r>
          </a:p>
          <a:p>
            <a:pPr lvl="1"/>
            <a:r>
              <a:rPr lang="fr-BE" dirty="0" smtClean="0">
                <a:hlinkClick r:id="rId4"/>
              </a:rPr>
              <a:t>https://ico.org.uk/media/for-organisations/documents/1595/pia-code-of-practice.pdf</a:t>
            </a:r>
            <a:endParaRPr lang="fr-BE" dirty="0"/>
          </a:p>
        </p:txBody>
      </p:sp>
      <p:sp>
        <p:nvSpPr>
          <p:cNvPr id="8" name="Date Placeholder 7"/>
          <p:cNvSpPr>
            <a:spLocks noGrp="1"/>
          </p:cNvSpPr>
          <p:nvPr>
            <p:ph type="dt" sz="half" idx="2"/>
          </p:nvPr>
        </p:nvSpPr>
        <p:spPr/>
        <p:txBody>
          <a:bodyPr/>
          <a:lstStyle/>
          <a:p>
            <a:r>
              <a:rPr lang="nl-BE" smtClean="0"/>
              <a:t>20/02/2018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94</a:t>
            </a:fld>
            <a:endParaRPr lang="en-US"/>
          </a:p>
        </p:txBody>
      </p:sp>
    </p:spTree>
    <p:extLst>
      <p:ext uri="{BB962C8B-B14F-4D97-AF65-F5344CB8AC3E}">
        <p14:creationId xmlns:p14="http://schemas.microsoft.com/office/powerpoint/2010/main" val="7992213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a:t>
            </a:r>
            <a:r>
              <a:rPr lang="nl-BE" dirty="0" err="1" smtClean="0"/>
              <a:t>risico-analyse</a:t>
            </a:r>
            <a:r>
              <a:rPr lang="nl-BE" dirty="0" smtClean="0"/>
              <a:t>: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4" name="Date Placeholder 3"/>
          <p:cNvSpPr>
            <a:spLocks noGrp="1"/>
          </p:cNvSpPr>
          <p:nvPr>
            <p:ph type="dt" sz="half" idx="2"/>
          </p:nvPr>
        </p:nvSpPr>
        <p:spPr/>
        <p:txBody>
          <a:bodyPr/>
          <a:lstStyle/>
          <a:p>
            <a:r>
              <a:rPr lang="nl-BE" smtClean="0"/>
              <a:t>20/02/2018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95</a:t>
            </a:fld>
            <a:endParaRPr lang="fr-BE" dirty="0"/>
          </a:p>
        </p:txBody>
      </p:sp>
    </p:spTree>
    <p:extLst>
      <p:ext uri="{BB962C8B-B14F-4D97-AF65-F5344CB8AC3E}">
        <p14:creationId xmlns:p14="http://schemas.microsoft.com/office/powerpoint/2010/main" val="8794007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nl-BE" dirty="0" smtClean="0"/>
              <a:t>Besluit</a:t>
            </a:r>
            <a:endParaRPr lang="fr-BE" dirty="0"/>
          </a:p>
        </p:txBody>
      </p:sp>
      <p:sp>
        <p:nvSpPr>
          <p:cNvPr id="12" name="Content Placeholder 11"/>
          <p:cNvSpPr>
            <a:spLocks noGrp="1"/>
          </p:cNvSpPr>
          <p:nvPr>
            <p:ph idx="1"/>
          </p:nvPr>
        </p:nvSpPr>
        <p:spPr/>
        <p:txBody>
          <a:bodyPr/>
          <a:lstStyle/>
          <a:p>
            <a:pPr marL="0" indent="0">
              <a:buNone/>
            </a:pPr>
            <a:r>
              <a:rPr lang="nl-BE" dirty="0"/>
              <a:t>Op school mocht ik niet afkijken of afschrijven, en moest ik minstens 50% </a:t>
            </a:r>
            <a:r>
              <a:rPr lang="nl-BE" dirty="0" smtClean="0"/>
              <a:t>halen</a:t>
            </a:r>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r>
              <a:rPr lang="nl-BE" dirty="0"/>
              <a:t>In het echte leven mag </a:t>
            </a:r>
            <a:r>
              <a:rPr lang="nl-BE" dirty="0" smtClean="0"/>
              <a:t>je wel afkijken </a:t>
            </a:r>
            <a:r>
              <a:rPr lang="nl-BE" dirty="0"/>
              <a:t>en afschrijven zoveel </a:t>
            </a:r>
            <a:r>
              <a:rPr lang="nl-BE" dirty="0" smtClean="0"/>
              <a:t>je </a:t>
            </a:r>
            <a:r>
              <a:rPr lang="nl-BE" dirty="0"/>
              <a:t>wil, en probeer </a:t>
            </a:r>
            <a:r>
              <a:rPr lang="nl-BE" dirty="0" smtClean="0"/>
              <a:t>je best </a:t>
            </a:r>
            <a:r>
              <a:rPr lang="nl-BE" dirty="0"/>
              <a:t>100% te halen</a:t>
            </a:r>
          </a:p>
          <a:p>
            <a:pPr marL="0" indent="0">
              <a:buNone/>
            </a:pPr>
            <a:endParaRPr lang="nl-BE" dirty="0"/>
          </a:p>
          <a:p>
            <a:endParaRPr lang="fr-BE" dirty="0"/>
          </a:p>
        </p:txBody>
      </p:sp>
      <p:sp>
        <p:nvSpPr>
          <p:cNvPr id="3" name="Date Placeholder 2"/>
          <p:cNvSpPr>
            <a:spLocks noGrp="1"/>
          </p:cNvSpPr>
          <p:nvPr>
            <p:ph type="dt" sz="half" idx="2"/>
          </p:nvPr>
        </p:nvSpPr>
        <p:spPr/>
        <p:txBody>
          <a:bodyPr/>
          <a:lstStyle/>
          <a:p>
            <a:r>
              <a:rPr lang="nl-BE" smtClean="0"/>
              <a:t>20/02/2018</a:t>
            </a:r>
            <a:endParaRPr lang="nl-NL" dirty="0"/>
          </a:p>
        </p:txBody>
      </p:sp>
      <p:sp>
        <p:nvSpPr>
          <p:cNvPr id="2" name="Slide Number Placeholder 1"/>
          <p:cNvSpPr>
            <a:spLocks noGrp="1"/>
          </p:cNvSpPr>
          <p:nvPr>
            <p:ph type="sldNum" sz="quarter" idx="4"/>
          </p:nvPr>
        </p:nvSpPr>
        <p:spPr/>
        <p:txBody>
          <a:bodyPr/>
          <a:lstStyle/>
          <a:p>
            <a:fld id="{A7CC3638-A99D-674C-A789-FA84B7E5EA16}" type="slidenum">
              <a:rPr lang="nl-NL" smtClean="0"/>
              <a:pPr/>
              <a:t>96</a:t>
            </a:fld>
            <a:endParaRPr lang="nl-NL" dirty="0"/>
          </a:p>
        </p:txBody>
      </p:sp>
      <p:pic>
        <p:nvPicPr>
          <p:cNvPr id="1026" name="Picture 2" descr="Afbeeldingsresulta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80"/>
          <a:stretch/>
        </p:blipFill>
        <p:spPr bwMode="auto">
          <a:xfrm>
            <a:off x="2549002" y="1844824"/>
            <a:ext cx="3101405" cy="1554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532" b="9598"/>
          <a:stretch/>
        </p:blipFill>
        <p:spPr bwMode="auto">
          <a:xfrm>
            <a:off x="2555776" y="4541607"/>
            <a:ext cx="3094631" cy="169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6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97</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6345</Words>
  <Application>Microsoft Office PowerPoint</Application>
  <PresentationFormat>Diavoorstelling (4:3)</PresentationFormat>
  <Paragraphs>824</Paragraphs>
  <Slides>97</Slides>
  <Notes>2</Notes>
  <HiddenSlides>0</HiddenSlides>
  <MMClips>0</MMClips>
  <ScaleCrop>false</ScaleCrop>
  <HeadingPairs>
    <vt:vector size="4" baseType="variant">
      <vt:variant>
        <vt:lpstr>Thema</vt:lpstr>
      </vt:variant>
      <vt:variant>
        <vt:i4>1</vt:i4>
      </vt:variant>
      <vt:variant>
        <vt:lpstr>Diatitels</vt:lpstr>
      </vt:variant>
      <vt:variant>
        <vt:i4>97</vt:i4>
      </vt:variant>
    </vt:vector>
  </HeadingPairs>
  <TitlesOfParts>
    <vt:vector size="98" baseType="lpstr">
      <vt:lpstr>1_Custom Design</vt:lpstr>
      <vt:lpstr>De Algemene Verordening Gegevensbescherming, in het bijzonder de gegevensbeschermingseffectbeoordeling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Voorstel van actieplan</vt:lpstr>
      <vt:lpstr>PowerPoint-presentatie</vt:lpstr>
      <vt:lpstr>Roadmap &amp; templates</vt:lpstr>
      <vt:lpstr>1. Bewustmaking</vt:lpstr>
      <vt:lpstr>2. Register van verwerkingsactiviteiten</vt:lpstr>
      <vt:lpstr>3. Wettelijke grondslag voor verwerking</vt:lpstr>
      <vt:lpstr>PowerPoint-presentatie</vt:lpstr>
      <vt:lpstr>Concreet</vt:lpstr>
      <vt:lpstr>Concreet</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Concreet: recht op informatie</vt:lpstr>
      <vt:lpstr>Concreet: recht op informatie</vt:lpstr>
      <vt:lpstr>Concreet: geautomatiseerde besluitvorming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13. Internationale aspecten</vt:lpstr>
      <vt:lpstr>13. Internationale aspecten</vt:lpstr>
      <vt:lpstr>GEB-proces: ondersteunende template</vt:lpstr>
      <vt:lpstr>Is GEB nodig ? - Basis screening</vt:lpstr>
      <vt:lpstr>GEB-proces</vt:lpstr>
      <vt:lpstr>Raadplegen van de betrokkenen</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Template: eindresultaat</vt:lpstr>
      <vt:lpstr>GEB: documentatie</vt:lpstr>
      <vt:lpstr>Besluit</vt:lpstr>
      <vt:lpstr>Besluit</vt:lpstr>
      <vt:lpstr>PowerPoint-presentatie</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FRRO-XP</cp:lastModifiedBy>
  <cp:revision>178</cp:revision>
  <dcterms:created xsi:type="dcterms:W3CDTF">2017-09-11T11:22:14Z</dcterms:created>
  <dcterms:modified xsi:type="dcterms:W3CDTF">2018-02-24T14:01:49Z</dcterms:modified>
</cp:coreProperties>
</file>