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6" r:id="rId2"/>
  </p:sldMasterIdLst>
  <p:notesMasterIdLst>
    <p:notesMasterId r:id="rId69"/>
  </p:notesMasterIdLst>
  <p:handoutMasterIdLst>
    <p:handoutMasterId r:id="rId70"/>
  </p:handoutMasterIdLst>
  <p:sldIdLst>
    <p:sldId id="570" r:id="rId3"/>
    <p:sldId id="263" r:id="rId4"/>
    <p:sldId id="533" r:id="rId5"/>
    <p:sldId id="449" r:id="rId6"/>
    <p:sldId id="393" r:id="rId7"/>
    <p:sldId id="394" r:id="rId8"/>
    <p:sldId id="536" r:id="rId9"/>
    <p:sldId id="443" r:id="rId10"/>
    <p:sldId id="270" r:id="rId11"/>
    <p:sldId id="433" r:id="rId12"/>
    <p:sldId id="360" r:id="rId13"/>
    <p:sldId id="335" r:id="rId14"/>
    <p:sldId id="447" r:id="rId15"/>
    <p:sldId id="444" r:id="rId16"/>
    <p:sldId id="416" r:id="rId17"/>
    <p:sldId id="442" r:id="rId18"/>
    <p:sldId id="454" r:id="rId19"/>
    <p:sldId id="294" r:id="rId20"/>
    <p:sldId id="492" r:id="rId21"/>
    <p:sldId id="493" r:id="rId22"/>
    <p:sldId id="494" r:id="rId23"/>
    <p:sldId id="495" r:id="rId24"/>
    <p:sldId id="420" r:id="rId25"/>
    <p:sldId id="559" r:id="rId26"/>
    <p:sldId id="560" r:id="rId27"/>
    <p:sldId id="537" r:id="rId28"/>
    <p:sldId id="435" r:id="rId29"/>
    <p:sldId id="522" r:id="rId30"/>
    <p:sldId id="538" r:id="rId31"/>
    <p:sldId id="513" r:id="rId32"/>
    <p:sldId id="501" r:id="rId33"/>
    <p:sldId id="503" r:id="rId34"/>
    <p:sldId id="504" r:id="rId35"/>
    <p:sldId id="505" r:id="rId36"/>
    <p:sldId id="506" r:id="rId37"/>
    <p:sldId id="507" r:id="rId38"/>
    <p:sldId id="508" r:id="rId39"/>
    <p:sldId id="509" r:id="rId40"/>
    <p:sldId id="510" r:id="rId41"/>
    <p:sldId id="511" r:id="rId42"/>
    <p:sldId id="512" r:id="rId43"/>
    <p:sldId id="490" r:id="rId44"/>
    <p:sldId id="541" r:id="rId45"/>
    <p:sldId id="542" r:id="rId46"/>
    <p:sldId id="486" r:id="rId47"/>
    <p:sldId id="452" r:id="rId48"/>
    <p:sldId id="456" r:id="rId49"/>
    <p:sldId id="524" r:id="rId50"/>
    <p:sldId id="525" r:id="rId51"/>
    <p:sldId id="526" r:id="rId52"/>
    <p:sldId id="527" r:id="rId53"/>
    <p:sldId id="551" r:id="rId54"/>
    <p:sldId id="531" r:id="rId55"/>
    <p:sldId id="543" r:id="rId56"/>
    <p:sldId id="547" r:id="rId57"/>
    <p:sldId id="548" r:id="rId58"/>
    <p:sldId id="561" r:id="rId59"/>
    <p:sldId id="530" r:id="rId60"/>
    <p:sldId id="571" r:id="rId61"/>
    <p:sldId id="564" r:id="rId62"/>
    <p:sldId id="572" r:id="rId63"/>
    <p:sldId id="567" r:id="rId64"/>
    <p:sldId id="573" r:id="rId65"/>
    <p:sldId id="575" r:id="rId66"/>
    <p:sldId id="565" r:id="rId67"/>
    <p:sldId id="440" r:id="rId6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8"/>
    <a:srgbClr val="5CB94D"/>
    <a:srgbClr val="4FB768"/>
    <a:srgbClr val="66CCFF"/>
    <a:srgbClr val="99FF66"/>
    <a:srgbClr val="FFCCCC"/>
    <a:srgbClr val="FFFFFF"/>
    <a:srgbClr val="5591C3"/>
    <a:srgbClr val="69755D"/>
    <a:srgbClr val="6C7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file:///\\antares.bcssksz.local\pegasus\U02\PPT%20Nouvel%20an\2017_2018\messages%20&#233;chang&#233;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ntares.bcssksz.local\pegasus\U02\PPT%20Nouvel%20an\2017_2018\Enquete_satis.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baseline="0">
                <a:solidFill>
                  <a:schemeClr val="accent5">
                    <a:lumMod val="75000"/>
                  </a:schemeClr>
                </a:solidFill>
                <a:latin typeface="Calibri Light" panose="020F0302020204030204" pitchFamily="34" charset="0"/>
              </a:defRPr>
            </a:pPr>
            <a:r>
              <a:rPr lang="en-US" sz="2000" b="1" dirty="0" smtClean="0">
                <a:solidFill>
                  <a:srgbClr val="0082B8"/>
                </a:solidFill>
                <a:latin typeface="Calibri Light" panose="020F0302020204030204" pitchFamily="34" charset="0"/>
              </a:rPr>
              <a:t>1.116.728.304  </a:t>
            </a:r>
            <a:r>
              <a:rPr lang="en-US" sz="2000" b="0" dirty="0" smtClean="0">
                <a:solidFill>
                  <a:schemeClr val="tx1"/>
                </a:solidFill>
                <a:latin typeface="Calibri Light" panose="020F0302020204030204" pitchFamily="34" charset="0"/>
              </a:rPr>
              <a:t>messages </a:t>
            </a:r>
            <a:r>
              <a:rPr lang="en-US" sz="2000" b="0" dirty="0" err="1">
                <a:solidFill>
                  <a:schemeClr val="tx1"/>
                </a:solidFill>
                <a:latin typeface="Calibri Light" panose="020F0302020204030204" pitchFamily="34" charset="0"/>
              </a:rPr>
              <a:t>échangés</a:t>
            </a:r>
            <a:r>
              <a:rPr lang="en-US" sz="2000" b="0" dirty="0">
                <a:solidFill>
                  <a:schemeClr val="tx1"/>
                </a:solidFill>
                <a:latin typeface="Calibri Light" panose="020F0302020204030204" pitchFamily="34" charset="0"/>
              </a:rPr>
              <a:t> </a:t>
            </a:r>
          </a:p>
        </c:rich>
      </c:tx>
      <c:layout>
        <c:manualLayout>
          <c:xMode val="edge"/>
          <c:yMode val="edge"/>
          <c:x val="0.29841025080198308"/>
          <c:y val="3.9915880080207362E-2"/>
        </c:manualLayout>
      </c:layout>
      <c:overlay val="0"/>
    </c:title>
    <c:autoTitleDeleted val="0"/>
    <c:plotArea>
      <c:layout>
        <c:manualLayout>
          <c:layoutTarget val="inner"/>
          <c:xMode val="edge"/>
          <c:yMode val="edge"/>
          <c:x val="0.15775396131039177"/>
          <c:y val="0.1396840612314765"/>
          <c:w val="0.82412955979758118"/>
          <c:h val="0.77578753307139214"/>
        </c:manualLayout>
      </c:layout>
      <c:lineChart>
        <c:grouping val="stacked"/>
        <c:varyColors val="0"/>
        <c:ser>
          <c:idx val="0"/>
          <c:order val="0"/>
          <c:tx>
            <c:strRef>
              <c:f>Sheet1!$B$2</c:f>
              <c:strCache>
                <c:ptCount val="1"/>
                <c:pt idx="0">
                  <c:v>1.109.577.113 messages échangés en 2016</c:v>
                </c:pt>
              </c:strCache>
            </c:strRef>
          </c:tx>
          <c:spPr>
            <a:ln w="38100">
              <a:solidFill>
                <a:srgbClr val="0082B8"/>
              </a:solidFill>
            </a:ln>
          </c:spPr>
          <c:marker>
            <c:symbol val="none"/>
          </c:marker>
          <c:dLbls>
            <c:dLbl>
              <c:idx val="0"/>
              <c:spPr>
                <a:noFill/>
                <a:ln>
                  <a:noFill/>
                </a:ln>
                <a:effectLst/>
              </c:spPr>
              <c:txPr>
                <a:bodyPr rot="-5400000" vert="horz" tIns="0" rIns="360000"/>
                <a:lstStyle/>
                <a:p>
                  <a:pPr>
                    <a:defRPr sz="1600" b="0" i="0" baseline="0">
                      <a:solidFill>
                        <a:srgbClr val="0082B8"/>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A6-4FD1-9513-CB6146A6B785}"/>
                </c:ext>
              </c:extLst>
            </c:dLbl>
            <c:dLbl>
              <c:idx val="1"/>
              <c:spPr>
                <a:noFill/>
                <a:ln>
                  <a:noFill/>
                </a:ln>
                <a:effectLst/>
              </c:spPr>
              <c:txPr>
                <a:bodyPr rot="-5400000" vert="horz" tIns="0" rIns="360000"/>
                <a:lstStyle/>
                <a:p>
                  <a:pPr>
                    <a:defRPr sz="1600" b="0" i="0" baseline="0">
                      <a:solidFill>
                        <a:srgbClr val="0082B8"/>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A6-4FD1-9513-CB6146A6B785}"/>
                </c:ext>
              </c:extLst>
            </c:dLbl>
            <c:dLbl>
              <c:idx val="2"/>
              <c:layout>
                <c:manualLayout>
                  <c:x val="-3.5316175755808359E-2"/>
                  <c:y val="0.17112789162224287"/>
                </c:manualLayout>
              </c:layout>
              <c:spPr>
                <a:noFill/>
                <a:ln>
                  <a:noFill/>
                </a:ln>
                <a:effectLst/>
              </c:spPr>
              <c:txPr>
                <a:bodyPr rot="-5400000" vert="horz" tIns="0" rIns="360000" anchorCtr="0"/>
                <a:lstStyle/>
                <a:p>
                  <a:pPr algn="l">
                    <a:defRPr sz="1600" b="0" i="0" baseline="0">
                      <a:solidFill>
                        <a:srgbClr val="0082B8"/>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C5A6-4FD1-9513-CB6146A6B785}"/>
                </c:ext>
              </c:extLst>
            </c:dLbl>
            <c:dLbl>
              <c:idx val="3"/>
              <c:spPr>
                <a:noFill/>
                <a:ln>
                  <a:noFill/>
                </a:ln>
                <a:effectLst/>
              </c:spPr>
              <c:txPr>
                <a:bodyPr rot="-5400000" vert="horz" tIns="0" rIns="360000"/>
                <a:lstStyle/>
                <a:p>
                  <a:pPr>
                    <a:defRPr sz="1600" b="0" i="0" baseline="0">
                      <a:solidFill>
                        <a:srgbClr val="0082B8"/>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A6-4FD1-9513-CB6146A6B785}"/>
                </c:ext>
              </c:extLst>
            </c:dLbl>
            <c:dLbl>
              <c:idx val="4"/>
              <c:spPr>
                <a:noFill/>
                <a:ln>
                  <a:noFill/>
                </a:ln>
                <a:effectLst/>
              </c:spPr>
              <c:txPr>
                <a:bodyPr rot="-5400000" vert="horz" rIns="360000"/>
                <a:lstStyle/>
                <a:p>
                  <a:pPr>
                    <a:defRPr sz="1600" b="0" i="0" baseline="0">
                      <a:solidFill>
                        <a:srgbClr val="0082B8"/>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5A6-4FD1-9513-CB6146A6B785}"/>
                </c:ext>
              </c:extLst>
            </c:dLbl>
            <c:dLbl>
              <c:idx val="5"/>
              <c:spPr>
                <a:noFill/>
                <a:ln>
                  <a:noFill/>
                </a:ln>
                <a:effectLst/>
              </c:spPr>
              <c:txPr>
                <a:bodyPr rot="-5400000" vert="horz" lIns="72000" rIns="360000"/>
                <a:lstStyle/>
                <a:p>
                  <a:pPr>
                    <a:defRPr sz="1600" b="0" i="0" baseline="0">
                      <a:solidFill>
                        <a:srgbClr val="0082B8"/>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A6-4FD1-9513-CB6146A6B785}"/>
                </c:ext>
              </c:extLst>
            </c:dLbl>
            <c:spPr>
              <a:noFill/>
              <a:ln>
                <a:noFill/>
              </a:ln>
              <a:effectLst/>
            </c:spPr>
            <c:txPr>
              <a:bodyPr rot="-5400000" vert="horz"/>
              <a:lstStyle/>
              <a:p>
                <a:pPr>
                  <a:defRPr sz="1600" b="0" i="0" baseline="0">
                    <a:solidFill>
                      <a:srgbClr val="0082B8"/>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Sheet1!$A$4:$A$9</c:f>
              <c:numCache>
                <c:formatCode>General</c:formatCode>
                <c:ptCount val="6"/>
                <c:pt idx="0">
                  <c:v>2012</c:v>
                </c:pt>
                <c:pt idx="1">
                  <c:v>2013</c:v>
                </c:pt>
                <c:pt idx="2">
                  <c:v>2014</c:v>
                </c:pt>
                <c:pt idx="3">
                  <c:v>2015</c:v>
                </c:pt>
                <c:pt idx="4">
                  <c:v>2016</c:v>
                </c:pt>
                <c:pt idx="5">
                  <c:v>2017</c:v>
                </c:pt>
              </c:numCache>
            </c:numRef>
          </c:cat>
          <c:val>
            <c:numRef>
              <c:f>Sheet1!$B$4:$B$9</c:f>
              <c:numCache>
                <c:formatCode>#,##0</c:formatCode>
                <c:ptCount val="6"/>
                <c:pt idx="0">
                  <c:v>784054996</c:v>
                </c:pt>
                <c:pt idx="1">
                  <c:v>945512286</c:v>
                </c:pt>
                <c:pt idx="2">
                  <c:v>1005868869</c:v>
                </c:pt>
                <c:pt idx="3">
                  <c:v>1072549826</c:v>
                </c:pt>
                <c:pt idx="4">
                  <c:v>1109577113</c:v>
                </c:pt>
                <c:pt idx="5">
                  <c:v>1116728304</c:v>
                </c:pt>
              </c:numCache>
            </c:numRef>
          </c:val>
          <c:smooth val="0"/>
          <c:extLst>
            <c:ext xmlns:c16="http://schemas.microsoft.com/office/drawing/2014/chart" uri="{C3380CC4-5D6E-409C-BE32-E72D297353CC}">
              <c16:uniqueId val="{00000001-C5A6-4FD1-9513-CB6146A6B785}"/>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txPr>
          <a:bodyPr/>
          <a:lstStyle/>
          <a:p>
            <a:pPr>
              <a:defRPr sz="1400">
                <a:latin typeface="Calibri Light" panose="020F0302020204030204" pitchFamily="34" charset="0"/>
              </a:defRPr>
            </a:pPr>
            <a:endParaRPr lang="en-US"/>
          </a:p>
        </c:txPr>
        <c:crossAx val="105694720"/>
        <c:crosses val="autoZero"/>
        <c:auto val="1"/>
        <c:lblAlgn val="ctr"/>
        <c:lblOffset val="100"/>
        <c:noMultiLvlLbl val="0"/>
      </c:catAx>
      <c:valAx>
        <c:axId val="105694720"/>
        <c:scaling>
          <c:orientation val="minMax"/>
        </c:scaling>
        <c:delete val="0"/>
        <c:axPos val="l"/>
        <c:majorGridlines>
          <c:spPr>
            <a:ln>
              <a:noFill/>
            </a:ln>
          </c:spPr>
        </c:majorGridlines>
        <c:numFmt formatCode="#,##0" sourceLinked="1"/>
        <c:majorTickMark val="out"/>
        <c:minorTickMark val="none"/>
        <c:tickLblPos val="nextTo"/>
        <c:txPr>
          <a:bodyPr/>
          <a:lstStyle/>
          <a:p>
            <a:pPr>
              <a:defRPr sz="1400">
                <a:latin typeface="Calibri Light" panose="020F0302020204030204" pitchFamily="34" charset="0"/>
              </a:defRPr>
            </a:pPr>
            <a:endParaRPr lang="en-US"/>
          </a:p>
        </c:txPr>
        <c:crossAx val="10569318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Sheet1!$A$3</c:f>
              <c:strCache>
                <c:ptCount val="1"/>
                <c:pt idx="0">
                  <c:v>Très satisfait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Sheet1!$B$2:$E$2</c:f>
              <c:strCache>
                <c:ptCount val="4"/>
                <c:pt idx="0">
                  <c:v>Disponibilité &amp; performance</c:v>
                </c:pt>
                <c:pt idx="1">
                  <c:v>Services &amp; support</c:v>
                </c:pt>
                <c:pt idx="2">
                  <c:v>Gestion des priorités &amp; projets</c:v>
                </c:pt>
                <c:pt idx="3">
                  <c:v>Sécurité </c:v>
                </c:pt>
              </c:strCache>
            </c:strRef>
          </c:cat>
          <c:val>
            <c:numRef>
              <c:f>Sheet1!$B$3:$E$3</c:f>
              <c:numCache>
                <c:formatCode>General</c:formatCode>
                <c:ptCount val="4"/>
                <c:pt idx="0">
                  <c:v>38.463000000000001</c:v>
                </c:pt>
                <c:pt idx="1">
                  <c:v>20</c:v>
                </c:pt>
                <c:pt idx="2">
                  <c:v>17.305</c:v>
                </c:pt>
                <c:pt idx="3">
                  <c:v>21.155000000000001</c:v>
                </c:pt>
              </c:numCache>
            </c:numRef>
          </c:val>
          <c:extLst>
            <c:ext xmlns:c16="http://schemas.microsoft.com/office/drawing/2014/chart" uri="{C3380CC4-5D6E-409C-BE32-E72D297353CC}">
              <c16:uniqueId val="{00000000-8315-46EC-B0F5-8B2DD0843A7A}"/>
            </c:ext>
          </c:extLst>
        </c:ser>
        <c:ser>
          <c:idx val="1"/>
          <c:order val="1"/>
          <c:tx>
            <c:strRef>
              <c:f>Sheet1!$A$4</c:f>
              <c:strCache>
                <c:ptCount val="1"/>
                <c:pt idx="0">
                  <c:v>Satisfait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Sheet1!$B$2:$E$2</c:f>
              <c:strCache>
                <c:ptCount val="4"/>
                <c:pt idx="0">
                  <c:v>Disponibilité &amp; performance</c:v>
                </c:pt>
                <c:pt idx="1">
                  <c:v>Services &amp; support</c:v>
                </c:pt>
                <c:pt idx="2">
                  <c:v>Gestion des priorités &amp; projets</c:v>
                </c:pt>
                <c:pt idx="3">
                  <c:v>Sécurité </c:v>
                </c:pt>
              </c:strCache>
            </c:strRef>
          </c:cat>
          <c:val>
            <c:numRef>
              <c:f>Sheet1!$B$4:$E$4</c:f>
              <c:numCache>
                <c:formatCode>General</c:formatCode>
                <c:ptCount val="4"/>
                <c:pt idx="0">
                  <c:v>56.412999999999997</c:v>
                </c:pt>
                <c:pt idx="1">
                  <c:v>50</c:v>
                </c:pt>
                <c:pt idx="2">
                  <c:v>51.92</c:v>
                </c:pt>
                <c:pt idx="3">
                  <c:v>65.38</c:v>
                </c:pt>
              </c:numCache>
            </c:numRef>
          </c:val>
          <c:extLst>
            <c:ext xmlns:c16="http://schemas.microsoft.com/office/drawing/2014/chart" uri="{C3380CC4-5D6E-409C-BE32-E72D297353CC}">
              <c16:uniqueId val="{00000001-8315-46EC-B0F5-8B2DD0843A7A}"/>
            </c:ext>
          </c:extLst>
        </c:ser>
        <c:ser>
          <c:idx val="2"/>
          <c:order val="2"/>
          <c:tx>
            <c:strRef>
              <c:f>Sheet1!$A$5</c:f>
              <c:strCache>
                <c:ptCount val="1"/>
                <c:pt idx="0">
                  <c:v>Peu satisfait</c:v>
                </c:pt>
              </c:strCache>
            </c:strRef>
          </c:tx>
          <c:spPr>
            <a:solidFill>
              <a:srgbClr val="FF6600"/>
            </a:solidFill>
            <a:ln>
              <a:noFill/>
            </a:ln>
            <a:effectLst/>
          </c:spPr>
          <c:invertIfNegative val="0"/>
          <c:dLbls>
            <c:dLbl>
              <c:idx val="1"/>
              <c:layout>
                <c:manualLayout>
                  <c:x val="-5.5096418732783715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315-46EC-B0F5-8B2DD0843A7A}"/>
                </c:ext>
              </c:extLst>
            </c:dLbl>
            <c:dLbl>
              <c:idx val="3"/>
              <c:layout>
                <c:manualLayout>
                  <c:x val="-3.6730945821854912E-3"/>
                  <c:y val="-3.50877192982452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315-46EC-B0F5-8B2DD0843A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Sheet1!$B$2:$E$2</c:f>
              <c:strCache>
                <c:ptCount val="4"/>
                <c:pt idx="0">
                  <c:v>Disponibilité &amp; performance</c:v>
                </c:pt>
                <c:pt idx="1">
                  <c:v>Services &amp; support</c:v>
                </c:pt>
                <c:pt idx="2">
                  <c:v>Gestion des priorités &amp; projets</c:v>
                </c:pt>
                <c:pt idx="3">
                  <c:v>Sécurité </c:v>
                </c:pt>
              </c:strCache>
            </c:strRef>
          </c:cat>
          <c:val>
            <c:numRef>
              <c:f>Sheet1!$B$5:$E$5</c:f>
              <c:numCache>
                <c:formatCode>General</c:formatCode>
                <c:ptCount val="4"/>
                <c:pt idx="1">
                  <c:v>7.694</c:v>
                </c:pt>
                <c:pt idx="2">
                  <c:v>13.46</c:v>
                </c:pt>
                <c:pt idx="3">
                  <c:v>3.85</c:v>
                </c:pt>
              </c:numCache>
            </c:numRef>
          </c:val>
          <c:extLst>
            <c:ext xmlns:c16="http://schemas.microsoft.com/office/drawing/2014/chart" uri="{C3380CC4-5D6E-409C-BE32-E72D297353CC}">
              <c16:uniqueId val="{00000004-8315-46EC-B0F5-8B2DD0843A7A}"/>
            </c:ext>
          </c:extLst>
        </c:ser>
        <c:ser>
          <c:idx val="3"/>
          <c:order val="3"/>
          <c:tx>
            <c:strRef>
              <c:f>Sheet1!$A$6</c:f>
              <c:strCache>
                <c:ptCount val="1"/>
                <c:pt idx="0">
                  <c:v>Pas satisfait</c:v>
                </c:pt>
              </c:strCache>
            </c:strRef>
          </c:tx>
          <c:spPr>
            <a:solidFill>
              <a:srgbClr val="FF0000"/>
            </a:solidFill>
            <a:ln>
              <a:noFill/>
            </a:ln>
            <a:effectLst/>
          </c:spPr>
          <c:invertIfNegative val="0"/>
          <c:dLbls>
            <c:dLbl>
              <c:idx val="1"/>
              <c:layout>
                <c:manualLayout>
                  <c:x val="1.469237832874183E-2"/>
                  <c:y val="-3.508771929824561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315-46EC-B0F5-8B2DD0843A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Sheet1!$B$2:$E$2</c:f>
              <c:strCache>
                <c:ptCount val="4"/>
                <c:pt idx="0">
                  <c:v>Disponibilité &amp; performance</c:v>
                </c:pt>
                <c:pt idx="1">
                  <c:v>Services &amp; support</c:v>
                </c:pt>
                <c:pt idx="2">
                  <c:v>Gestion des priorités &amp; projets</c:v>
                </c:pt>
                <c:pt idx="3">
                  <c:v>Sécurité </c:v>
                </c:pt>
              </c:strCache>
            </c:strRef>
          </c:cat>
          <c:val>
            <c:numRef>
              <c:f>Sheet1!$B$6:$E$6</c:f>
              <c:numCache>
                <c:formatCode>General</c:formatCode>
                <c:ptCount val="4"/>
                <c:pt idx="1">
                  <c:v>1.54</c:v>
                </c:pt>
              </c:numCache>
            </c:numRef>
          </c:val>
          <c:extLst>
            <c:ext xmlns:c16="http://schemas.microsoft.com/office/drawing/2014/chart" uri="{C3380CC4-5D6E-409C-BE32-E72D297353CC}">
              <c16:uniqueId val="{00000006-8315-46EC-B0F5-8B2DD0843A7A}"/>
            </c:ext>
          </c:extLst>
        </c:ser>
        <c:ser>
          <c:idx val="4"/>
          <c:order val="4"/>
          <c:tx>
            <c:strRef>
              <c:f>Sheet1!$A$7</c:f>
              <c:strCache>
                <c:ptCount val="1"/>
                <c:pt idx="0">
                  <c:v>Sans avis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Sheet1!$B$2:$E$2</c:f>
              <c:strCache>
                <c:ptCount val="4"/>
                <c:pt idx="0">
                  <c:v>Disponibilité &amp; performance</c:v>
                </c:pt>
                <c:pt idx="1">
                  <c:v>Services &amp; support</c:v>
                </c:pt>
                <c:pt idx="2">
                  <c:v>Gestion des priorités &amp; projets</c:v>
                </c:pt>
                <c:pt idx="3">
                  <c:v>Sécurité </c:v>
                </c:pt>
              </c:strCache>
            </c:strRef>
          </c:cat>
          <c:val>
            <c:numRef>
              <c:f>Sheet1!$B$7:$E$7</c:f>
              <c:numCache>
                <c:formatCode>General</c:formatCode>
                <c:ptCount val="4"/>
                <c:pt idx="0">
                  <c:v>5.13</c:v>
                </c:pt>
                <c:pt idx="1">
                  <c:v>20.77</c:v>
                </c:pt>
                <c:pt idx="2">
                  <c:v>17.309999999999999</c:v>
                </c:pt>
                <c:pt idx="3">
                  <c:v>9.6150000000000002</c:v>
                </c:pt>
              </c:numCache>
            </c:numRef>
          </c:val>
          <c:extLst>
            <c:ext xmlns:c16="http://schemas.microsoft.com/office/drawing/2014/chart" uri="{C3380CC4-5D6E-409C-BE32-E72D297353CC}">
              <c16:uniqueId val="{00000007-8315-46EC-B0F5-8B2DD0843A7A}"/>
            </c:ext>
          </c:extLst>
        </c:ser>
        <c:dLbls>
          <c:dLblPos val="ctr"/>
          <c:showLegendKey val="0"/>
          <c:showVal val="1"/>
          <c:showCatName val="0"/>
          <c:showSerName val="0"/>
          <c:showPercent val="0"/>
          <c:showBubbleSize val="0"/>
        </c:dLbls>
        <c:gapWidth val="79"/>
        <c:overlap val="100"/>
        <c:axId val="288422976"/>
        <c:axId val="288419368"/>
      </c:barChart>
      <c:catAx>
        <c:axId val="288422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88419368"/>
        <c:crosses val="autoZero"/>
        <c:auto val="1"/>
        <c:lblAlgn val="ctr"/>
        <c:lblOffset val="100"/>
        <c:noMultiLvlLbl val="0"/>
      </c:catAx>
      <c:valAx>
        <c:axId val="288419368"/>
        <c:scaling>
          <c:orientation val="minMax"/>
        </c:scaling>
        <c:delete val="1"/>
        <c:axPos val="b"/>
        <c:numFmt formatCode="General" sourceLinked="1"/>
        <c:majorTickMark val="none"/>
        <c:minorTickMark val="none"/>
        <c:tickLblPos val="nextTo"/>
        <c:crossAx val="288422976"/>
        <c:crosses val="autoZero"/>
        <c:crossBetween val="between"/>
      </c:valAx>
      <c:spPr>
        <a:noFill/>
        <a:ln>
          <a:noFill/>
        </a:ln>
        <a:effectLst/>
      </c:spPr>
    </c:plotArea>
    <c:legend>
      <c:legendPos val="t"/>
      <c:layout>
        <c:manualLayout>
          <c:xMode val="edge"/>
          <c:yMode val="edge"/>
          <c:x val="0.30168730974743857"/>
          <c:y val="2.8070175438596492E-2"/>
          <c:w val="0.53987606921035702"/>
          <c:h val="5.92109407376709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b="0" dirty="0" err="1"/>
              <a:t>aantal</a:t>
            </a:r>
            <a:r>
              <a:rPr lang="en-US" b="0" dirty="0"/>
              <a:t> </a:t>
            </a:r>
            <a:r>
              <a:rPr lang="en-US" b="0" dirty="0" err="1"/>
              <a:t>gepubliceerde</a:t>
            </a:r>
            <a:r>
              <a:rPr lang="en-US" b="0" dirty="0"/>
              <a:t> </a:t>
            </a:r>
            <a:r>
              <a:rPr lang="en-US" b="0" dirty="0" err="1"/>
              <a:t>documenten</a:t>
            </a:r>
            <a:r>
              <a:rPr lang="en-US" b="0" dirty="0"/>
              <a:t>: </a:t>
            </a:r>
            <a:r>
              <a:rPr lang="en-US" b="0" dirty="0">
                <a:solidFill>
                  <a:srgbClr val="0082B8"/>
                </a:solidFill>
              </a:rPr>
              <a:t>24.528.087</a:t>
            </a:r>
            <a:r>
              <a:rPr lang="en-US" b="0" dirty="0"/>
              <a:t> </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trend!$B$2</c:f>
              <c:strCache>
                <c:ptCount val="1"/>
                <c:pt idx="0">
                  <c:v>totaal aantal 
gepubliceerde documenten: </c:v>
                </c:pt>
              </c:strCache>
            </c:strRef>
          </c:tx>
          <c:spPr>
            <a:ln w="25400" cap="flat" cmpd="sng" algn="ctr">
              <a:solidFill>
                <a:schemeClr val="accent1"/>
              </a:solidFill>
              <a:prstDash val="solid"/>
              <a:round/>
            </a:ln>
            <a:effectLst/>
          </c:spPr>
          <c:marker>
            <c:symbol val="none"/>
          </c:marker>
          <c:cat>
            <c:numRef>
              <c:f>trend!$A$9:$A$44</c:f>
              <c:numCache>
                <c:formatCode>mmm\-yy</c:formatCode>
                <c:ptCount val="2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numCache>
            </c:numRef>
          </c:cat>
          <c:val>
            <c:numRef>
              <c:f>trend!$B$9:$B$44</c:f>
              <c:numCache>
                <c:formatCode>#,##0</c:formatCode>
                <c:ptCount val="24"/>
                <c:pt idx="0">
                  <c:v>7037374</c:v>
                </c:pt>
                <c:pt idx="1">
                  <c:v>7242879</c:v>
                </c:pt>
                <c:pt idx="2">
                  <c:v>8154831</c:v>
                </c:pt>
                <c:pt idx="3">
                  <c:v>9382031</c:v>
                </c:pt>
                <c:pt idx="4">
                  <c:v>10218058</c:v>
                </c:pt>
                <c:pt idx="5">
                  <c:v>11052547</c:v>
                </c:pt>
                <c:pt idx="6">
                  <c:v>11438615</c:v>
                </c:pt>
                <c:pt idx="7">
                  <c:v>11487958</c:v>
                </c:pt>
                <c:pt idx="8">
                  <c:v>11562518</c:v>
                </c:pt>
                <c:pt idx="9">
                  <c:v>12040049</c:v>
                </c:pt>
                <c:pt idx="10">
                  <c:v>12416738</c:v>
                </c:pt>
                <c:pt idx="11">
                  <c:v>12566019</c:v>
                </c:pt>
                <c:pt idx="12">
                  <c:v>12766949</c:v>
                </c:pt>
                <c:pt idx="13">
                  <c:v>13121628</c:v>
                </c:pt>
                <c:pt idx="14">
                  <c:v>15322647</c:v>
                </c:pt>
                <c:pt idx="15">
                  <c:v>17692642</c:v>
                </c:pt>
                <c:pt idx="16">
                  <c:v>20074255</c:v>
                </c:pt>
                <c:pt idx="17">
                  <c:v>21550933</c:v>
                </c:pt>
                <c:pt idx="18">
                  <c:v>21824710</c:v>
                </c:pt>
                <c:pt idx="19">
                  <c:v>22088608</c:v>
                </c:pt>
                <c:pt idx="20">
                  <c:v>23203711</c:v>
                </c:pt>
                <c:pt idx="21">
                  <c:v>23533016</c:v>
                </c:pt>
                <c:pt idx="22">
                  <c:v>23812592</c:v>
                </c:pt>
                <c:pt idx="23">
                  <c:v>24528087</c:v>
                </c:pt>
              </c:numCache>
            </c:numRef>
          </c:val>
          <c:smooth val="0"/>
          <c:extLst>
            <c:ext xmlns:c16="http://schemas.microsoft.com/office/drawing/2014/chart" uri="{C3380CC4-5D6E-409C-BE32-E72D297353CC}">
              <c16:uniqueId val="{00000000-96AB-480C-8E09-430C7BCFFF00}"/>
            </c:ext>
          </c:extLst>
        </c:ser>
        <c:ser>
          <c:idx val="1"/>
          <c:order val="1"/>
          <c:tx>
            <c:strRef>
              <c:f>trend!$C$2</c:f>
              <c:strCache>
                <c:ptCount val="1"/>
                <c:pt idx="0">
                  <c:v>% toename:</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trend!$C$3:$C$22</c:f>
            </c:numRef>
          </c:val>
          <c:smooth val="0"/>
          <c:extLst>
            <c:ext xmlns:c16="http://schemas.microsoft.com/office/drawing/2014/chart" uri="{C3380CC4-5D6E-409C-BE32-E72D297353CC}">
              <c16:uniqueId val="{00000001-96AB-480C-8E09-430C7BCFFF00}"/>
            </c:ext>
          </c:extLst>
        </c:ser>
        <c:ser>
          <c:idx val="4"/>
          <c:order val="2"/>
          <c:tx>
            <c:strRef>
              <c:f>trend!$F$2</c:f>
              <c:strCache>
                <c:ptCount val="1"/>
                <c:pt idx="0">
                  <c:v>% toename:</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trend!$F$3:$F$22</c:f>
            </c:numRef>
          </c:val>
          <c:smooth val="0"/>
          <c:extLst>
            <c:ext xmlns:c16="http://schemas.microsoft.com/office/drawing/2014/chart" uri="{C3380CC4-5D6E-409C-BE32-E72D297353CC}">
              <c16:uniqueId val="{00000002-96AB-480C-8E09-430C7BCFFF00}"/>
            </c:ext>
          </c:extLst>
        </c:ser>
        <c:dLbls>
          <c:showLegendKey val="0"/>
          <c:showVal val="0"/>
          <c:showCatName val="0"/>
          <c:showSerName val="0"/>
          <c:showPercent val="0"/>
          <c:showBubbleSize val="0"/>
        </c:dLbls>
        <c:smooth val="0"/>
        <c:axId val="117561600"/>
        <c:axId val="118099968"/>
      </c:lineChart>
      <c:dateAx>
        <c:axId val="117561600"/>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099968"/>
        <c:crosses val="autoZero"/>
        <c:auto val="1"/>
        <c:lblOffset val="100"/>
        <c:baseTimeUnit val="months"/>
      </c:dateAx>
      <c:valAx>
        <c:axId val="118099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56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dirty="0" err="1"/>
              <a:t>aantal</a:t>
            </a:r>
            <a:r>
              <a:rPr lang="en-US" dirty="0"/>
              <a:t> </a:t>
            </a:r>
            <a:r>
              <a:rPr lang="en-US" dirty="0" err="1"/>
              <a:t>eBox</a:t>
            </a:r>
            <a:r>
              <a:rPr lang="en-US" dirty="0"/>
              <a:t> burger</a:t>
            </a:r>
            <a:r>
              <a:rPr lang="en-US" dirty="0" smtClean="0"/>
              <a:t>: </a:t>
            </a:r>
            <a:r>
              <a:rPr lang="en-US" dirty="0" smtClean="0">
                <a:solidFill>
                  <a:srgbClr val="0082B8"/>
                </a:solidFill>
              </a:rPr>
              <a:t>428.909</a:t>
            </a:r>
            <a:r>
              <a:rPr lang="en-US" dirty="0" smtClean="0"/>
              <a:t> </a:t>
            </a:r>
            <a:endParaRPr lang="en-US" dirty="0"/>
          </a:p>
        </c:rich>
      </c:tx>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2"/>
          <c:order val="2"/>
          <c:tx>
            <c:strRef>
              <c:f>trend!$C$2</c:f>
              <c:strCache>
                <c:ptCount val="1"/>
                <c:pt idx="0">
                  <c:v>% toename:</c:v>
                </c:pt>
              </c:strCache>
            </c:strRef>
          </c:tx>
          <c:spPr>
            <a:solidFill>
              <a:schemeClr val="accent3">
                <a:alpha val="70000"/>
              </a:schemeClr>
            </a:solidFill>
            <a:ln>
              <a:noFill/>
            </a:ln>
            <a:effectLst/>
          </c:spPr>
          <c:invertIfNegative val="0"/>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trend!$C$3:$C$22</c:f>
            </c:numRef>
          </c:val>
          <c:extLst>
            <c:ext xmlns:c16="http://schemas.microsoft.com/office/drawing/2014/chart" uri="{C3380CC4-5D6E-409C-BE32-E72D297353CC}">
              <c16:uniqueId val="{00000000-9B2B-4610-8E3D-FFC4FD7C0F82}"/>
            </c:ext>
          </c:extLst>
        </c:ser>
        <c:ser>
          <c:idx val="3"/>
          <c:order val="3"/>
          <c:tx>
            <c:strRef>
              <c:f>trend!$E$2</c:f>
              <c:strCache>
                <c:ptCount val="1"/>
                <c:pt idx="0">
                  <c:v>totaal aantal 
geactiveerde eBox Burger: </c:v>
                </c:pt>
              </c:strCache>
            </c:strRef>
          </c:tx>
          <c:spPr>
            <a:solidFill>
              <a:srgbClr val="5CB94D"/>
            </a:solidFill>
            <a:ln>
              <a:noFill/>
            </a:ln>
            <a:effectLst/>
          </c:spPr>
          <c:invertIfNegative val="0"/>
          <c:cat>
            <c:numRef>
              <c:f>trend!$A$9:$A$44</c:f>
              <c:numCache>
                <c:formatCode>mmm\-yy</c:formatCode>
                <c:ptCount val="2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numCache>
            </c:numRef>
          </c:cat>
          <c:val>
            <c:numRef>
              <c:f>trend!$E$9:$E$44</c:f>
              <c:numCache>
                <c:formatCode>#,##0</c:formatCode>
                <c:ptCount val="24"/>
                <c:pt idx="0">
                  <c:v>216873</c:v>
                </c:pt>
                <c:pt idx="1">
                  <c:v>223913</c:v>
                </c:pt>
                <c:pt idx="2">
                  <c:v>230800</c:v>
                </c:pt>
                <c:pt idx="3">
                  <c:v>241677</c:v>
                </c:pt>
                <c:pt idx="4">
                  <c:v>259727</c:v>
                </c:pt>
                <c:pt idx="5">
                  <c:v>280347</c:v>
                </c:pt>
                <c:pt idx="6">
                  <c:v>287801</c:v>
                </c:pt>
                <c:pt idx="7">
                  <c:v>291677</c:v>
                </c:pt>
                <c:pt idx="8">
                  <c:v>297190</c:v>
                </c:pt>
                <c:pt idx="9">
                  <c:v>304726</c:v>
                </c:pt>
                <c:pt idx="10">
                  <c:v>312736</c:v>
                </c:pt>
                <c:pt idx="11">
                  <c:v>319755</c:v>
                </c:pt>
                <c:pt idx="12">
                  <c:v>327592</c:v>
                </c:pt>
                <c:pt idx="13">
                  <c:v>333419</c:v>
                </c:pt>
                <c:pt idx="14">
                  <c:v>340429</c:v>
                </c:pt>
                <c:pt idx="15">
                  <c:v>350915</c:v>
                </c:pt>
                <c:pt idx="16">
                  <c:v>363685</c:v>
                </c:pt>
                <c:pt idx="17">
                  <c:v>391125</c:v>
                </c:pt>
                <c:pt idx="18">
                  <c:v>399970</c:v>
                </c:pt>
                <c:pt idx="19">
                  <c:v>406085</c:v>
                </c:pt>
                <c:pt idx="20">
                  <c:v>412875</c:v>
                </c:pt>
                <c:pt idx="21">
                  <c:v>419368</c:v>
                </c:pt>
                <c:pt idx="22">
                  <c:v>425005</c:v>
                </c:pt>
                <c:pt idx="23">
                  <c:v>428909</c:v>
                </c:pt>
              </c:numCache>
            </c:numRef>
          </c:val>
          <c:extLst>
            <c:ext xmlns:c16="http://schemas.microsoft.com/office/drawing/2014/chart" uri="{C3380CC4-5D6E-409C-BE32-E72D297353CC}">
              <c16:uniqueId val="{00000001-9B2B-4610-8E3D-FFC4FD7C0F82}"/>
            </c:ext>
          </c:extLst>
        </c:ser>
        <c:ser>
          <c:idx val="5"/>
          <c:order val="4"/>
          <c:tx>
            <c:strRef>
              <c:f>trend!$F$2</c:f>
              <c:strCache>
                <c:ptCount val="1"/>
                <c:pt idx="0">
                  <c:v>% toename:</c:v>
                </c:pt>
              </c:strCache>
            </c:strRef>
          </c:tx>
          <c:spPr>
            <a:solidFill>
              <a:schemeClr val="accent6">
                <a:alpha val="70000"/>
              </a:schemeClr>
            </a:solidFill>
            <a:ln>
              <a:noFill/>
            </a:ln>
            <a:effectLst/>
          </c:spPr>
          <c:invertIfNegative val="0"/>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trend!$F$3:$F$22</c:f>
            </c:numRef>
          </c:val>
          <c:extLst>
            <c:ext xmlns:c16="http://schemas.microsoft.com/office/drawing/2014/chart" uri="{C3380CC4-5D6E-409C-BE32-E72D297353CC}">
              <c16:uniqueId val="{00000002-9B2B-4610-8E3D-FFC4FD7C0F82}"/>
            </c:ext>
          </c:extLst>
        </c:ser>
        <c:ser>
          <c:idx val="6"/>
          <c:order val="5"/>
          <c:tx>
            <c:strRef>
              <c:f>trend!$G$2</c:f>
              <c:strCache>
                <c:ptCount val="1"/>
                <c:pt idx="0">
                  <c:v>totaal aantal 
links met Doccle: </c:v>
                </c:pt>
              </c:strCache>
            </c:strRef>
          </c:tx>
          <c:spPr>
            <a:solidFill>
              <a:srgbClr val="002060">
                <a:alpha val="81000"/>
              </a:srgbClr>
            </a:solidFill>
            <a:ln>
              <a:noFill/>
            </a:ln>
            <a:effectLst/>
          </c:spPr>
          <c:invertIfNegative val="0"/>
          <c:cat>
            <c:numRef>
              <c:f>trend!$A$9:$A$44</c:f>
              <c:numCache>
                <c:formatCode>mmm\-yy</c:formatCode>
                <c:ptCount val="2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numCache>
            </c:numRef>
          </c:cat>
          <c:val>
            <c:numRef>
              <c:f>trend!$G$9:$G$44</c:f>
              <c:numCache>
                <c:formatCode>#,##0</c:formatCode>
                <c:ptCount val="24"/>
                <c:pt idx="0">
                  <c:v>13030</c:v>
                </c:pt>
                <c:pt idx="1">
                  <c:v>14042</c:v>
                </c:pt>
                <c:pt idx="2">
                  <c:v>16691</c:v>
                </c:pt>
                <c:pt idx="3">
                  <c:v>19830</c:v>
                </c:pt>
                <c:pt idx="4">
                  <c:v>21787</c:v>
                </c:pt>
                <c:pt idx="5">
                  <c:v>23793</c:v>
                </c:pt>
                <c:pt idx="6">
                  <c:v>24747</c:v>
                </c:pt>
                <c:pt idx="7">
                  <c:v>25664</c:v>
                </c:pt>
                <c:pt idx="8">
                  <c:v>26582</c:v>
                </c:pt>
                <c:pt idx="9">
                  <c:v>27449</c:v>
                </c:pt>
                <c:pt idx="10">
                  <c:v>29014</c:v>
                </c:pt>
                <c:pt idx="11">
                  <c:v>29923</c:v>
                </c:pt>
                <c:pt idx="12">
                  <c:v>30754</c:v>
                </c:pt>
                <c:pt idx="13">
                  <c:v>31341</c:v>
                </c:pt>
                <c:pt idx="14">
                  <c:v>32335</c:v>
                </c:pt>
                <c:pt idx="15">
                  <c:v>33974</c:v>
                </c:pt>
                <c:pt idx="16">
                  <c:v>35176</c:v>
                </c:pt>
                <c:pt idx="17">
                  <c:v>36260</c:v>
                </c:pt>
                <c:pt idx="18">
                  <c:v>36786</c:v>
                </c:pt>
                <c:pt idx="19">
                  <c:v>37302</c:v>
                </c:pt>
                <c:pt idx="20">
                  <c:v>37970</c:v>
                </c:pt>
                <c:pt idx="21">
                  <c:v>38683</c:v>
                </c:pt>
                <c:pt idx="22">
                  <c:v>39656</c:v>
                </c:pt>
                <c:pt idx="23">
                  <c:v>40286</c:v>
                </c:pt>
              </c:numCache>
            </c:numRef>
          </c:val>
          <c:extLst>
            <c:ext xmlns:c16="http://schemas.microsoft.com/office/drawing/2014/chart" uri="{C3380CC4-5D6E-409C-BE32-E72D297353CC}">
              <c16:uniqueId val="{00000003-9B2B-4610-8E3D-FFC4FD7C0F82}"/>
            </c:ext>
          </c:extLst>
        </c:ser>
        <c:ser>
          <c:idx val="1"/>
          <c:order val="0"/>
          <c:tx>
            <c:strRef>
              <c:f>trend!$C$2</c:f>
              <c:strCache>
                <c:ptCount val="1"/>
                <c:pt idx="0">
                  <c:v>% toename:</c:v>
                </c:pt>
              </c:strCache>
            </c:strRef>
          </c:tx>
          <c:spPr>
            <a:solidFill>
              <a:schemeClr val="accent2">
                <a:alpha val="70000"/>
              </a:schemeClr>
            </a:solidFill>
            <a:ln>
              <a:noFill/>
            </a:ln>
            <a:effectLst/>
          </c:spPr>
          <c:invertIfNegative val="0"/>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trend!$C$3:$C$22</c:f>
            </c:numRef>
          </c:val>
          <c:extLst>
            <c:ext xmlns:c16="http://schemas.microsoft.com/office/drawing/2014/chart" uri="{C3380CC4-5D6E-409C-BE32-E72D297353CC}">
              <c16:uniqueId val="{00000004-9B2B-4610-8E3D-FFC4FD7C0F82}"/>
            </c:ext>
          </c:extLst>
        </c:ser>
        <c:ser>
          <c:idx val="4"/>
          <c:order val="1"/>
          <c:tx>
            <c:strRef>
              <c:f>trend!$F$2</c:f>
              <c:strCache>
                <c:ptCount val="1"/>
                <c:pt idx="0">
                  <c:v>% toename:</c:v>
                </c:pt>
              </c:strCache>
            </c:strRef>
          </c:tx>
          <c:spPr>
            <a:solidFill>
              <a:schemeClr val="accent5">
                <a:alpha val="70000"/>
              </a:schemeClr>
            </a:solidFill>
            <a:ln>
              <a:noFill/>
            </a:ln>
            <a:effectLst/>
          </c:spPr>
          <c:invertIfNegative val="0"/>
          <c:cat>
            <c:numRef>
              <c:f>trend!$A$9:$A$44</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trend!$F$3:$F$22</c:f>
            </c:numRef>
          </c:val>
          <c:extLst>
            <c:ext xmlns:c16="http://schemas.microsoft.com/office/drawing/2014/chart" uri="{C3380CC4-5D6E-409C-BE32-E72D297353CC}">
              <c16:uniqueId val="{00000005-9B2B-4610-8E3D-FFC4FD7C0F82}"/>
            </c:ext>
          </c:extLst>
        </c:ser>
        <c:dLbls>
          <c:showLegendKey val="0"/>
          <c:showVal val="0"/>
          <c:showCatName val="0"/>
          <c:showSerName val="0"/>
          <c:showPercent val="0"/>
          <c:showBubbleSize val="0"/>
        </c:dLbls>
        <c:gapWidth val="80"/>
        <c:overlap val="25"/>
        <c:axId val="118157312"/>
        <c:axId val="118158848"/>
      </c:barChart>
      <c:dateAx>
        <c:axId val="118157312"/>
        <c:scaling>
          <c:orientation val="minMax"/>
        </c:scaling>
        <c:delete val="0"/>
        <c:axPos val="b"/>
        <c:numFmt formatCode="mmm\-yy"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8158848"/>
        <c:crosses val="autoZero"/>
        <c:auto val="1"/>
        <c:lblOffset val="100"/>
        <c:baseTimeUnit val="months"/>
      </c:dateAx>
      <c:valAx>
        <c:axId val="1181588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8157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1/25/2018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1/25/2018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endParaRPr lang="fr-B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err="1" smtClean="0"/>
              <a:t>Gegevensbeschermingseffectbeoordeling</a:t>
            </a:r>
            <a:r>
              <a:rPr lang="nl-NL" sz="1200" dirty="0" smtClean="0"/>
              <a:t> </a:t>
            </a:r>
            <a:r>
              <a:rPr lang="nl-NL" sz="1200" dirty="0" smtClean="0">
                <a:sym typeface="Wingdings" panose="05000000000000000000" pitchFamily="2" charset="2"/>
              </a:rPr>
              <a:t> </a:t>
            </a:r>
            <a:r>
              <a:rPr lang="fr-BE" dirty="0" smtClean="0"/>
              <a:t>Évaluation d'impact de la protection des données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dirty="0" smtClean="0"/>
          </a:p>
          <a:p>
            <a:endParaRPr lang="fr-BE" dirty="0" smtClean="0"/>
          </a:p>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50</a:t>
            </a:fld>
            <a:endParaRPr lang="en-US"/>
          </a:p>
        </p:txBody>
      </p:sp>
    </p:spTree>
    <p:extLst>
      <p:ext uri="{BB962C8B-B14F-4D97-AF65-F5344CB8AC3E}">
        <p14:creationId xmlns:p14="http://schemas.microsoft.com/office/powerpoint/2010/main" val="259987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err="1" smtClean="0"/>
              <a:t>Gegevensbeschermingseffectbeoordeling</a:t>
            </a:r>
            <a:r>
              <a:rPr lang="nl-NL" sz="1200" dirty="0" smtClean="0"/>
              <a:t> </a:t>
            </a:r>
            <a:r>
              <a:rPr lang="nl-NL" sz="1200" dirty="0" smtClean="0">
                <a:sym typeface="Wingdings" panose="05000000000000000000" pitchFamily="2" charset="2"/>
              </a:rPr>
              <a:t> </a:t>
            </a:r>
            <a:r>
              <a:rPr lang="fr-BE" dirty="0" smtClean="0"/>
              <a:t>Évaluation d'impact de la protection des données</a:t>
            </a:r>
          </a:p>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51</a:t>
            </a:fld>
            <a:endParaRPr lang="en-US"/>
          </a:p>
        </p:txBody>
      </p:sp>
    </p:spTree>
    <p:extLst>
      <p:ext uri="{BB962C8B-B14F-4D97-AF65-F5344CB8AC3E}">
        <p14:creationId xmlns:p14="http://schemas.microsoft.com/office/powerpoint/2010/main" val="78990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smtClean="0"/>
              <a:t>Informatieveiligheidscomité </a:t>
            </a:r>
            <a:r>
              <a:rPr lang="nl-NL" sz="1200" dirty="0" smtClean="0">
                <a:sym typeface="Wingdings" panose="05000000000000000000" pitchFamily="2" charset="2"/>
              </a:rPr>
              <a:t> </a:t>
            </a:r>
            <a:r>
              <a:rPr lang="fr-BE" sz="1200" kern="1200" dirty="0" smtClean="0">
                <a:solidFill>
                  <a:schemeClr val="tx1"/>
                </a:solidFill>
                <a:effectLst/>
                <a:latin typeface="+mn-lt"/>
                <a:ea typeface="+mn-ea"/>
                <a:cs typeface="+mn-cs"/>
              </a:rPr>
              <a:t>comité de sécurité de l’information</a:t>
            </a:r>
          </a:p>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53</a:t>
            </a:fld>
            <a:endParaRPr lang="en-US"/>
          </a:p>
        </p:txBody>
      </p:sp>
    </p:spTree>
    <p:extLst>
      <p:ext uri="{BB962C8B-B14F-4D97-AF65-F5344CB8AC3E}">
        <p14:creationId xmlns:p14="http://schemas.microsoft.com/office/powerpoint/2010/main" val="1998816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dirty="0" smtClean="0"/>
              <a:t>22/01/2015</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4832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penings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10F843-D42A-4F37-A001-A17029F8261F}"/>
              </a:ext>
            </a:extLst>
          </p:cNvPr>
          <p:cNvSpPr>
            <a:spLocks noGrp="1"/>
          </p:cNvSpPr>
          <p:nvPr>
            <p:ph type="title" hasCustomPrompt="1"/>
          </p:nvPr>
        </p:nvSpPr>
        <p:spPr>
          <a:xfrm>
            <a:off x="3696519" y="890399"/>
            <a:ext cx="5284470" cy="1465096"/>
          </a:xfrm>
        </p:spPr>
        <p:txBody>
          <a:bodyPr anchor="t" anchorCtr="0">
            <a:noAutofit/>
          </a:bodyPr>
          <a:lstStyle>
            <a:lvl1pPr>
              <a:defRPr sz="4000" b="1">
                <a:solidFill>
                  <a:schemeClr val="bg1"/>
                </a:solidFill>
              </a:defRPr>
            </a:lvl1pPr>
          </a:lstStyle>
          <a:p>
            <a:r>
              <a:rPr lang="nl-BE" dirty="0"/>
              <a:t>Nummer Sessie</a:t>
            </a:r>
            <a:br>
              <a:rPr lang="nl-BE" dirty="0"/>
            </a:br>
            <a:r>
              <a:rPr lang="nl-BE" dirty="0"/>
              <a:t>Titel van de sessie</a:t>
            </a:r>
            <a:endParaRPr lang="en-US" dirty="0"/>
          </a:p>
        </p:txBody>
      </p:sp>
    </p:spTree>
    <p:extLst>
      <p:ext uri="{BB962C8B-B14F-4D97-AF65-F5344CB8AC3E}">
        <p14:creationId xmlns:p14="http://schemas.microsoft.com/office/powerpoint/2010/main" val="144990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6FAB5E-EEF3-4B16-A7EE-8FB433E0D2E3}"/>
              </a:ext>
            </a:extLst>
          </p:cNvPr>
          <p:cNvSpPr>
            <a:spLocks noGrp="1"/>
          </p:cNvSpPr>
          <p:nvPr>
            <p:ph type="dt" sz="half" idx="10"/>
          </p:nvPr>
        </p:nvSpPr>
        <p:spPr/>
        <p:txBody>
          <a:bodyPr/>
          <a:lstStyle/>
          <a:p>
            <a:fld id="{02957443-3BBC-4E8B-9ECB-B289B006E067}" type="datetimeFigureOut">
              <a:rPr lang="en-US" smtClean="0"/>
              <a:t>1/25/2018</a:t>
            </a:fld>
            <a:endParaRPr lang="en-US" dirty="0"/>
          </a:p>
        </p:txBody>
      </p:sp>
      <p:sp>
        <p:nvSpPr>
          <p:cNvPr id="5" name="Slide Number Placeholder 4">
            <a:extLst>
              <a:ext uri="{FF2B5EF4-FFF2-40B4-BE49-F238E27FC236}">
                <a16:creationId xmlns:a16="http://schemas.microsoft.com/office/drawing/2014/main" id="{C1F1C33C-7B79-4302-A4C2-6FBCC51CBC72}"/>
              </a:ext>
            </a:extLst>
          </p:cNvPr>
          <p:cNvSpPr>
            <a:spLocks noGrp="1"/>
          </p:cNvSpPr>
          <p:nvPr>
            <p:ph type="sldNum" sz="quarter" idx="12"/>
          </p:nvPr>
        </p:nvSpPr>
        <p:spPr/>
        <p:txBody>
          <a:bodyPr/>
          <a:lstStyle>
            <a:lvl1pPr>
              <a:defRPr>
                <a:solidFill>
                  <a:schemeClr val="bg1"/>
                </a:solidFill>
              </a:defRPr>
            </a:lvl1pPr>
          </a:lstStyle>
          <a:p>
            <a:fld id="{EE59EE50-A274-451B-BD3B-F5017D8BAC32}" type="slidenum">
              <a:rPr lang="en-US" smtClean="0"/>
              <a:pPr/>
              <a:t>‹#›</a:t>
            </a:fld>
            <a:endParaRPr lang="en-US" dirty="0"/>
          </a:p>
        </p:txBody>
      </p:sp>
    </p:spTree>
    <p:extLst>
      <p:ext uri="{BB962C8B-B14F-4D97-AF65-F5344CB8AC3E}">
        <p14:creationId xmlns:p14="http://schemas.microsoft.com/office/powerpoint/2010/main" val="30115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350"/>
            <a:chOff x="4407024" y="1916832"/>
            <a:chExt cx="4269432" cy="2800767"/>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dirty="0" smtClean="0">
                  <a:solidFill>
                    <a:srgbClr val="0D0D0D"/>
                  </a:solidFill>
                  <a:sym typeface="Arial" charset="0"/>
                </a:rPr>
                <a:t>Frank </a:t>
              </a:r>
              <a:r>
                <a:rPr lang="fr-BE" sz="1600" dirty="0" err="1" smtClean="0">
                  <a:solidFill>
                    <a:srgbClr val="0D0D0D"/>
                  </a:solidFill>
                  <a:sym typeface="Arial" charset="0"/>
                </a:rPr>
                <a:t>Robben</a:t>
              </a:r>
              <a:endParaRPr lang="fr-BE" sz="1600" dirty="0" smtClean="0">
                <a:solidFill>
                  <a:srgbClr val="0D0D0D"/>
                </a:solidFill>
                <a:sym typeface="Arial" charset="0"/>
              </a:endParaRPr>
            </a:p>
            <a:p>
              <a:pPr>
                <a:defRPr/>
              </a:pPr>
              <a:r>
                <a:rPr lang="fr-BE" sz="1600" dirty="0" smtClean="0">
                  <a:solidFill>
                    <a:srgbClr val="7F7F7F"/>
                  </a:solidFill>
                  <a:sym typeface="Arial" charset="0"/>
                </a:rPr>
                <a:t>Administrateur général  </a:t>
              </a:r>
            </a:p>
            <a:p>
              <a:pPr>
                <a:defRPr/>
              </a:pPr>
              <a:r>
                <a:rPr lang="fr-BE" sz="1600" dirty="0" smtClean="0">
                  <a:solidFill>
                    <a:srgbClr val="7F7F7F"/>
                  </a:solidFill>
                  <a:sym typeface="Arial" charset="0"/>
                </a:rPr>
                <a:t>Banque Carrefour de la Sécurité Sociale</a:t>
              </a: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http://www.bcss.fgov.be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25/01/2018</a:t>
            </a:fld>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33604443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14474056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090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image" Target="../media/image6.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8"/>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9"/>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28351542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helpdesk@smals.b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ksz-bcss.fgov.be/fr/services-et-support/services/ssh"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ksz-bcss.fgov.be/nl/veiligheid-en-privacy/publicaties/minimale-norm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ksz-bcss.fgov.be/nl/veiligheid-en-privacy/general-data-protection-regulation"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a:t>
            </a:fld>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
            <a:ext cx="9202784" cy="6854825"/>
          </a:xfrm>
        </p:spPr>
      </p:pic>
    </p:spTree>
    <p:extLst>
      <p:ext uri="{BB962C8B-B14F-4D97-AF65-F5344CB8AC3E}">
        <p14:creationId xmlns:p14="http://schemas.microsoft.com/office/powerpoint/2010/main" val="3864361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4217"/>
            <a:ext cx="9154344" cy="2110608"/>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7899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27076"/>
          </a:xfrm>
          <a:prstGeom prst="rect">
            <a:avLst/>
          </a:prstGeom>
        </p:spPr>
      </p:pic>
      <p:sp>
        <p:nvSpPr>
          <p:cNvPr id="8" name="Rectangle 7"/>
          <p:cNvSpPr/>
          <p:nvPr/>
        </p:nvSpPr>
        <p:spPr>
          <a:xfrm>
            <a:off x="107504" y="3379058"/>
            <a:ext cx="4896544" cy="553998"/>
          </a:xfrm>
          <a:prstGeom prst="rect">
            <a:avLst/>
          </a:prstGeom>
        </p:spPr>
        <p:txBody>
          <a:bodyPr wrap="square">
            <a:spAutoFit/>
          </a:bodyPr>
          <a:lstStyle/>
          <a:p>
            <a:pPr eaLnBrk="1" hangingPunct="1">
              <a:defRPr/>
            </a:pPr>
            <a:r>
              <a:rPr lang="fr-BE" sz="3000" dirty="0" smtClean="0">
                <a:solidFill>
                  <a:schemeClr val="bg1"/>
                </a:solidFill>
                <a:latin typeface="+mj-lt"/>
              </a:rPr>
              <a:t>Bilan &amp; Perspectives</a:t>
            </a:r>
            <a:endParaRPr lang="fr-BE" sz="3000" dirty="0">
              <a:solidFill>
                <a:schemeClr val="bg1"/>
              </a:solidFill>
              <a:latin typeface="+mj-lt"/>
            </a:endParaRPr>
          </a:p>
        </p:txBody>
      </p:sp>
    </p:spTree>
    <p:extLst>
      <p:ext uri="{BB962C8B-B14F-4D97-AF65-F5344CB8AC3E}">
        <p14:creationId xmlns:p14="http://schemas.microsoft.com/office/powerpoint/2010/main" val="1066513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BE" altLang="en-US" dirty="0"/>
              <a:t>Bilan &amp; </a:t>
            </a:r>
            <a:r>
              <a:rPr lang="fr-BE" altLang="en-US" dirty="0" smtClean="0"/>
              <a:t>Perspectives </a:t>
            </a:r>
            <a:endParaRPr lang="en-US" altLang="en-US" dirty="0" smtClean="0">
              <a:solidFill>
                <a:srgbClr val="FF0000"/>
              </a:solidFill>
            </a:endParaRPr>
          </a:p>
        </p:txBody>
      </p:sp>
      <p:sp>
        <p:nvSpPr>
          <p:cNvPr id="31747" name="Content Placeholder 2"/>
          <p:cNvSpPr>
            <a:spLocks noGrp="1"/>
          </p:cNvSpPr>
          <p:nvPr>
            <p:ph idx="1"/>
          </p:nvPr>
        </p:nvSpPr>
        <p:spPr/>
        <p:txBody>
          <a:bodyPr>
            <a:normAutofit/>
          </a:bodyPr>
          <a:lstStyle/>
          <a:p>
            <a:pPr>
              <a:lnSpc>
                <a:spcPct val="90000"/>
              </a:lnSpc>
              <a:defRPr/>
            </a:pPr>
            <a:r>
              <a:rPr lang="en-US" altLang="en-US" dirty="0" err="1"/>
              <a:t>o</a:t>
            </a:r>
            <a:r>
              <a:rPr lang="en-US" altLang="en-US" dirty="0" err="1" smtClean="0"/>
              <a:t>rganisation</a:t>
            </a:r>
            <a:r>
              <a:rPr lang="en-US" altLang="en-US" dirty="0" smtClean="0"/>
              <a:t> interne</a:t>
            </a:r>
          </a:p>
          <a:p>
            <a:pPr lvl="1">
              <a:lnSpc>
                <a:spcPct val="90000"/>
              </a:lnSpc>
              <a:defRPr/>
            </a:pPr>
            <a:endParaRPr lang="fr-FR" altLang="en-US" sz="400" dirty="0" smtClean="0"/>
          </a:p>
          <a:p>
            <a:pPr lvl="1">
              <a:lnSpc>
                <a:spcPct val="90000"/>
              </a:lnSpc>
              <a:defRPr/>
            </a:pPr>
            <a:r>
              <a:rPr lang="fr-FR" altLang="en-US" dirty="0" smtClean="0"/>
              <a:t>budget 2018 initial accordé à la BCSS</a:t>
            </a:r>
            <a:r>
              <a:rPr lang="fr-FR" dirty="0" smtClean="0"/>
              <a:t> </a:t>
            </a:r>
            <a:r>
              <a:rPr lang="fr-FR" dirty="0"/>
              <a:t>: </a:t>
            </a:r>
            <a:r>
              <a:rPr lang="fr-FR" dirty="0">
                <a:solidFill>
                  <a:srgbClr val="0082B8"/>
                </a:solidFill>
              </a:rPr>
              <a:t>17.878.332</a:t>
            </a:r>
            <a:r>
              <a:rPr lang="fr-FR" dirty="0"/>
              <a:t> </a:t>
            </a:r>
            <a:r>
              <a:rPr lang="fr-FR" dirty="0" smtClean="0">
                <a:solidFill>
                  <a:srgbClr val="0082B8"/>
                </a:solidFill>
              </a:rPr>
              <a:t>€</a:t>
            </a:r>
            <a:endParaRPr lang="fr-FR" altLang="en-US" dirty="0">
              <a:solidFill>
                <a:srgbClr val="0082B8"/>
              </a:solidFill>
            </a:endParaRPr>
          </a:p>
          <a:p>
            <a:pPr lvl="1">
              <a:lnSpc>
                <a:spcPct val="90000"/>
              </a:lnSpc>
              <a:defRPr/>
            </a:pPr>
            <a:r>
              <a:rPr lang="fr-FR" dirty="0"/>
              <a:t>avances sur BSM </a:t>
            </a:r>
            <a:r>
              <a:rPr lang="fr-FR" dirty="0" smtClean="0"/>
              <a:t>2017 </a:t>
            </a:r>
            <a:r>
              <a:rPr lang="fr-FR" dirty="0"/>
              <a:t>: </a:t>
            </a:r>
            <a:r>
              <a:rPr lang="fr-FR" dirty="0" smtClean="0">
                <a:solidFill>
                  <a:srgbClr val="0082B8"/>
                </a:solidFill>
              </a:rPr>
              <a:t>140.000 </a:t>
            </a:r>
            <a:r>
              <a:rPr lang="fr-FR" dirty="0">
                <a:solidFill>
                  <a:srgbClr val="0082B8"/>
                </a:solidFill>
              </a:rPr>
              <a:t>€</a:t>
            </a:r>
            <a:r>
              <a:rPr lang="fr-FR" dirty="0"/>
              <a:t>  pour soutenir les projets et investissements n'ayant pas pu être réalisés en </a:t>
            </a:r>
            <a:r>
              <a:rPr lang="fr-FR" dirty="0" smtClean="0"/>
              <a:t>2017 </a:t>
            </a:r>
          </a:p>
          <a:p>
            <a:pPr lvl="1">
              <a:lnSpc>
                <a:spcPct val="90000"/>
              </a:lnSpc>
              <a:defRPr/>
            </a:pPr>
            <a:r>
              <a:rPr lang="fr-FR" dirty="0" smtClean="0"/>
              <a:t>à noter que nous disposons </a:t>
            </a:r>
            <a:r>
              <a:rPr lang="fr-FR" dirty="0"/>
              <a:t>encore </a:t>
            </a:r>
            <a:r>
              <a:rPr lang="fr-FR" dirty="0" smtClean="0"/>
              <a:t>pour 2018 de </a:t>
            </a:r>
            <a:r>
              <a:rPr lang="fr-FR" dirty="0" smtClean="0">
                <a:solidFill>
                  <a:srgbClr val="0082B8"/>
                </a:solidFill>
              </a:rPr>
              <a:t>400.000 €</a:t>
            </a:r>
            <a:r>
              <a:rPr lang="fr-FR" dirty="0" smtClean="0"/>
              <a:t> </a:t>
            </a:r>
            <a:r>
              <a:rPr lang="fr-FR" dirty="0"/>
              <a:t>de solde sur BSM </a:t>
            </a:r>
            <a:r>
              <a:rPr lang="fr-FR" dirty="0" smtClean="0"/>
              <a:t>2017, </a:t>
            </a:r>
            <a:r>
              <a:rPr lang="fr-FR" dirty="0"/>
              <a:t>principalement pour des projets/investissements </a:t>
            </a:r>
            <a:r>
              <a:rPr lang="fr-FR" dirty="0" smtClean="0"/>
              <a:t>informatiques</a:t>
            </a:r>
          </a:p>
          <a:p>
            <a:pPr lvl="1">
              <a:lnSpc>
                <a:spcPct val="90000"/>
              </a:lnSpc>
              <a:defRPr/>
            </a:pPr>
            <a:r>
              <a:rPr lang="fr-FR" dirty="0" smtClean="0"/>
              <a:t>monitorings </a:t>
            </a:r>
            <a:r>
              <a:rPr lang="fr-FR" dirty="0"/>
              <a:t>constants au niveau du Collège des IPSS et du SPF Budget</a:t>
            </a:r>
            <a:endParaRPr lang="fr-FR" dirty="0" smtClean="0"/>
          </a:p>
          <a:p>
            <a:pPr lvl="1">
              <a:lnSpc>
                <a:spcPct val="90000"/>
              </a:lnSpc>
              <a:defRPr/>
            </a:pPr>
            <a:r>
              <a:rPr lang="fr-FR" dirty="0" smtClean="0"/>
              <a:t>suivi </a:t>
            </a:r>
            <a:r>
              <a:rPr lang="fr-FR" dirty="0"/>
              <a:t>scrupuleux des instructions du gouvernement en matière </a:t>
            </a:r>
            <a:r>
              <a:rPr lang="fr-FR" dirty="0" smtClean="0"/>
              <a:t>budgétaire</a:t>
            </a:r>
          </a:p>
          <a:p>
            <a:pPr lvl="2">
              <a:lnSpc>
                <a:spcPct val="90000"/>
              </a:lnSpc>
              <a:defRPr/>
            </a:pPr>
            <a:r>
              <a:rPr lang="fr-FR" sz="1800" dirty="0" smtClean="0"/>
              <a:t>circulaires</a:t>
            </a:r>
          </a:p>
          <a:p>
            <a:pPr lvl="2">
              <a:lnSpc>
                <a:spcPct val="90000"/>
              </a:lnSpc>
              <a:defRPr/>
            </a:pPr>
            <a:r>
              <a:rPr lang="fr-FR" sz="1800" dirty="0" smtClean="0"/>
              <a:t>épargnes linéaires</a:t>
            </a:r>
          </a:p>
          <a:p>
            <a:pPr lvl="2">
              <a:lnSpc>
                <a:spcPct val="90000"/>
              </a:lnSpc>
              <a:defRPr/>
            </a:pPr>
            <a:r>
              <a:rPr lang="fr-FR" sz="1800" dirty="0" smtClean="0"/>
              <a:t>contrôles budgétaires</a:t>
            </a:r>
          </a:p>
          <a:p>
            <a:pPr lvl="2">
              <a:lnSpc>
                <a:spcPct val="90000"/>
              </a:lnSpc>
              <a:defRPr/>
            </a:pPr>
            <a:r>
              <a:rPr lang="fr-FR" sz="1800" dirty="0" smtClean="0"/>
              <a:t>épargnes supplémentaires</a:t>
            </a:r>
          </a:p>
          <a:p>
            <a:pPr lvl="2">
              <a:lnSpc>
                <a:spcPct val="90000"/>
              </a:lnSpc>
              <a:defRPr/>
            </a:pPr>
            <a:r>
              <a:rPr lang="fr-FR" sz="1800" dirty="0" smtClean="0"/>
              <a:t>etc.</a:t>
            </a:r>
          </a:p>
        </p:txBody>
      </p:sp>
      <p:sp>
        <p:nvSpPr>
          <p:cNvPr id="4" name="Slide Number Placeholder 3"/>
          <p:cNvSpPr>
            <a:spLocks noGrp="1"/>
          </p:cNvSpPr>
          <p:nvPr>
            <p:ph type="sldNum" sz="quarter" idx="10"/>
          </p:nvPr>
        </p:nvSpPr>
        <p:spPr/>
        <p:txBody>
          <a:bodyPr/>
          <a:lstStyle/>
          <a:p>
            <a:pPr>
              <a:defRPr/>
            </a:pPr>
            <a:fld id="{DFB531B0-D171-433B-8B50-B49B68141D3C}" type="slidenum">
              <a:rPr lang="en-GB" smtClean="0"/>
              <a:pPr>
                <a:defRPr/>
              </a:pPr>
              <a:t>11</a:t>
            </a:fld>
            <a:endParaRPr lang="en-GB" dirty="0"/>
          </a:p>
        </p:txBody>
      </p:sp>
    </p:spTree>
    <p:extLst>
      <p:ext uri="{BB962C8B-B14F-4D97-AF65-F5344CB8AC3E}">
        <p14:creationId xmlns:p14="http://schemas.microsoft.com/office/powerpoint/2010/main" val="325255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Balans &amp; </a:t>
            </a:r>
            <a:r>
              <a:rPr lang="fr-BE" altLang="en-US" dirty="0" err="1" smtClean="0"/>
              <a:t>Perspectieven</a:t>
            </a:r>
            <a:endParaRPr lang="en-US" dirty="0"/>
          </a:p>
        </p:txBody>
      </p:sp>
      <p:sp>
        <p:nvSpPr>
          <p:cNvPr id="3" name="Content Placeholder 2"/>
          <p:cNvSpPr>
            <a:spLocks noGrp="1"/>
          </p:cNvSpPr>
          <p:nvPr>
            <p:ph idx="1"/>
          </p:nvPr>
        </p:nvSpPr>
        <p:spPr/>
        <p:txBody>
          <a:bodyPr>
            <a:normAutofit/>
          </a:bodyPr>
          <a:lstStyle/>
          <a:p>
            <a:r>
              <a:rPr lang="nl-BE" altLang="en-US" dirty="0" err="1"/>
              <a:t>synergieën</a:t>
            </a:r>
            <a:r>
              <a:rPr lang="nl-BE" altLang="en-US" dirty="0"/>
              <a:t> met de </a:t>
            </a:r>
            <a:r>
              <a:rPr lang="nl-BE" altLang="en-US" dirty="0" smtClean="0"/>
              <a:t>OISZ</a:t>
            </a:r>
          </a:p>
          <a:p>
            <a:endParaRPr lang="nl-BE" altLang="en-US" sz="400" dirty="0"/>
          </a:p>
          <a:p>
            <a:pPr lvl="1"/>
            <a:r>
              <a:rPr lang="nl-NL" altLang="en-US" dirty="0" err="1"/>
              <a:t>beConnected</a:t>
            </a:r>
            <a:r>
              <a:rPr lang="nl-NL" altLang="en-US" dirty="0"/>
              <a:t>, het elektronisch platform voor documentbeheer en samenwerking binnen de federale overheid is gemigreerd naar de Microsoft </a:t>
            </a:r>
            <a:r>
              <a:rPr lang="nl-NL" altLang="en-US" dirty="0" err="1"/>
              <a:t>cloud</a:t>
            </a:r>
            <a:r>
              <a:rPr lang="nl-NL" altLang="en-US" dirty="0"/>
              <a:t>, in een ruimte gereserveerd  voor de Belgische federale overheid (</a:t>
            </a:r>
            <a:r>
              <a:rPr lang="nl-NL" altLang="en-US" dirty="0" err="1"/>
              <a:t>gcloudbelgium</a:t>
            </a:r>
            <a:r>
              <a:rPr lang="nl-NL" altLang="en-US" dirty="0"/>
              <a:t>) en toegankelijk via de tool Microsoft </a:t>
            </a:r>
            <a:r>
              <a:rPr lang="nl-NL" altLang="en-US" dirty="0" smtClean="0"/>
              <a:t>SharePoint Online</a:t>
            </a:r>
          </a:p>
          <a:p>
            <a:pPr lvl="1"/>
            <a:endParaRPr lang="nl-NL" altLang="en-US" sz="400" dirty="0" smtClean="0"/>
          </a:p>
          <a:p>
            <a:pPr lvl="1"/>
            <a:r>
              <a:rPr lang="nl-BE" altLang="en-US" dirty="0" smtClean="0"/>
              <a:t>human </a:t>
            </a:r>
            <a:r>
              <a:rPr lang="nl-BE" altLang="en-US" dirty="0"/>
              <a:t>resources</a:t>
            </a:r>
          </a:p>
          <a:p>
            <a:pPr lvl="2"/>
            <a:r>
              <a:rPr lang="nl-BE" altLang="en-US" sz="1800" dirty="0"/>
              <a:t>opleidingen (met uitzondering van de informatica- of technische opleidingen) </a:t>
            </a:r>
          </a:p>
          <a:p>
            <a:pPr lvl="2"/>
            <a:r>
              <a:rPr lang="nl-BE" altLang="en-US" sz="1800" dirty="0"/>
              <a:t>uitwisselen van ervaringen </a:t>
            </a:r>
            <a:r>
              <a:rPr lang="nl-BE" altLang="en-US" sz="1800" dirty="0" smtClean="0"/>
              <a:t>/ </a:t>
            </a:r>
            <a:r>
              <a:rPr lang="en-US" sz="1800" dirty="0" err="1" smtClean="0"/>
              <a:t>deelname</a:t>
            </a:r>
            <a:r>
              <a:rPr lang="en-US" sz="1800" dirty="0" smtClean="0"/>
              <a:t> </a:t>
            </a:r>
            <a:r>
              <a:rPr lang="en-US" sz="1800" dirty="0" err="1"/>
              <a:t>aan</a:t>
            </a:r>
            <a:r>
              <a:rPr lang="en-US" sz="1800" dirty="0"/>
              <a:t> workshops </a:t>
            </a:r>
            <a:r>
              <a:rPr lang="nl-BE" altLang="en-US" sz="1800" dirty="0" smtClean="0"/>
              <a:t>(</a:t>
            </a:r>
            <a:r>
              <a:rPr lang="nl-BE" altLang="en-US" sz="1800" dirty="0"/>
              <a:t>New Way of </a:t>
            </a:r>
            <a:r>
              <a:rPr lang="nl-BE" altLang="en-US" sz="1800" dirty="0" err="1"/>
              <a:t>Working</a:t>
            </a:r>
            <a:r>
              <a:rPr lang="nl-BE" altLang="en-US" sz="1800" dirty="0" smtClean="0"/>
              <a:t>)</a:t>
            </a:r>
          </a:p>
          <a:p>
            <a:pPr lvl="2"/>
            <a:r>
              <a:rPr lang="fr-FR" sz="1800" dirty="0" err="1" smtClean="0"/>
              <a:t>selectie</a:t>
            </a:r>
            <a:r>
              <a:rPr lang="fr-FR" sz="1800" dirty="0" smtClean="0"/>
              <a:t> </a:t>
            </a:r>
            <a:r>
              <a:rPr lang="fr-FR" sz="1800" dirty="0"/>
              <a:t>&amp; </a:t>
            </a:r>
            <a:r>
              <a:rPr lang="fr-FR" sz="1800" dirty="0" err="1" smtClean="0"/>
              <a:t>recrutering</a:t>
            </a:r>
            <a:r>
              <a:rPr lang="fr-FR" sz="1800" dirty="0" smtClean="0"/>
              <a:t> (in </a:t>
            </a:r>
            <a:r>
              <a:rPr lang="fr-FR" sz="1800" dirty="0" err="1" smtClean="0"/>
              <a:t>partenariaat</a:t>
            </a:r>
            <a:r>
              <a:rPr lang="fr-FR" sz="1800" dirty="0" smtClean="0"/>
              <a:t> met </a:t>
            </a:r>
            <a:r>
              <a:rPr lang="fr-FR" sz="1800" dirty="0" err="1"/>
              <a:t>Selor</a:t>
            </a:r>
            <a:r>
              <a:rPr lang="fr-FR" sz="1800" dirty="0"/>
              <a:t> </a:t>
            </a:r>
            <a:r>
              <a:rPr lang="fr-FR" sz="1800" dirty="0" smtClean="0"/>
              <a:t>en </a:t>
            </a:r>
            <a:r>
              <a:rPr lang="fr-FR" sz="1800" dirty="0" err="1" smtClean="0"/>
              <a:t>andere</a:t>
            </a:r>
            <a:r>
              <a:rPr lang="fr-FR" sz="1800" dirty="0" smtClean="0"/>
              <a:t> OISZ)</a:t>
            </a:r>
            <a:endParaRPr lang="nl-BE" altLang="en-US" sz="1700" dirty="0"/>
          </a:p>
          <a:p>
            <a:pPr lvl="2"/>
            <a:endParaRPr lang="nl-BE" altLang="en-US" sz="400" dirty="0"/>
          </a:p>
          <a:p>
            <a:pPr lvl="1"/>
            <a:r>
              <a:rPr lang="nl-BE" altLang="en-US" dirty="0"/>
              <a:t>logistiek </a:t>
            </a:r>
          </a:p>
          <a:p>
            <a:pPr lvl="2"/>
            <a:r>
              <a:rPr lang="nl-BE" altLang="en-US" sz="1800" dirty="0"/>
              <a:t>budget, </a:t>
            </a:r>
            <a:r>
              <a:rPr lang="nl-BE" altLang="en-US" sz="1800" dirty="0" smtClean="0"/>
              <a:t>financieel </a:t>
            </a:r>
            <a:r>
              <a:rPr lang="nl-BE" altLang="en-US" sz="1800" dirty="0"/>
              <a:t>beheer, beheer van het gebouw en van de </a:t>
            </a:r>
            <a:r>
              <a:rPr lang="nl-BE" altLang="en-US" sz="1800" dirty="0" smtClean="0"/>
              <a:t>laste</a:t>
            </a:r>
            <a:r>
              <a:rPr lang="nl-NL" altLang="en-US" sz="2200" dirty="0" smtClean="0"/>
              <a:t>	</a:t>
            </a:r>
            <a:endParaRPr lang="nl-BE" altLang="en-US" sz="2200" dirty="0" smtClean="0"/>
          </a:p>
          <a:p>
            <a:pPr lvl="2"/>
            <a:endParaRPr lang="nl-BE" altLang="en-US" sz="400" dirty="0" smtClean="0"/>
          </a:p>
          <a:p>
            <a:endParaRPr lang="nl-BE" altLang="en-US" sz="600" dirty="0">
              <a:solidFill>
                <a:srgbClr val="FF000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90041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Balans &amp; </a:t>
            </a:r>
            <a:r>
              <a:rPr lang="fr-BE" altLang="en-US" dirty="0" err="1"/>
              <a:t>Perspectieven</a:t>
            </a:r>
            <a:endParaRPr lang="fr-BE" dirty="0"/>
          </a:p>
        </p:txBody>
      </p:sp>
      <p:sp>
        <p:nvSpPr>
          <p:cNvPr id="3" name="Content Placeholder 2"/>
          <p:cNvSpPr>
            <a:spLocks noGrp="1"/>
          </p:cNvSpPr>
          <p:nvPr>
            <p:ph idx="1"/>
          </p:nvPr>
        </p:nvSpPr>
        <p:spPr>
          <a:xfrm>
            <a:off x="457200" y="1196752"/>
            <a:ext cx="8435280" cy="5112568"/>
          </a:xfrm>
        </p:spPr>
        <p:txBody>
          <a:bodyPr>
            <a:normAutofit fontScale="92500" lnSpcReduction="10000"/>
          </a:bodyPr>
          <a:lstStyle/>
          <a:p>
            <a:r>
              <a:rPr lang="nl-NL" dirty="0"/>
              <a:t>veiligheid en audit</a:t>
            </a:r>
            <a:endParaRPr lang="nl-NL" dirty="0" smtClean="0"/>
          </a:p>
          <a:p>
            <a:pPr lvl="1"/>
            <a:r>
              <a:rPr lang="nl-NL" dirty="0" smtClean="0"/>
              <a:t>2017</a:t>
            </a:r>
            <a:endParaRPr lang="nl-NL" dirty="0"/>
          </a:p>
          <a:p>
            <a:pPr lvl="2"/>
            <a:r>
              <a:rPr lang="nl-NL" sz="1700" dirty="0" smtClean="0"/>
              <a:t>opstart </a:t>
            </a:r>
            <a:r>
              <a:rPr lang="nl-NL" sz="1700" dirty="0"/>
              <a:t>van het GDPR project voor </a:t>
            </a:r>
            <a:r>
              <a:rPr lang="nl-NL" sz="1700" dirty="0" smtClean="0"/>
              <a:t>KSZ </a:t>
            </a:r>
            <a:r>
              <a:rPr lang="nl-NL" sz="1700" dirty="0"/>
              <a:t>onder andere de aanmaak van de </a:t>
            </a:r>
            <a:r>
              <a:rPr lang="nl-NL" sz="1700" dirty="0" smtClean="0"/>
              <a:t>registers</a:t>
            </a:r>
          </a:p>
          <a:p>
            <a:pPr lvl="2"/>
            <a:r>
              <a:rPr lang="nl-NL" sz="1700" dirty="0" smtClean="0"/>
              <a:t>het </a:t>
            </a:r>
            <a:r>
              <a:rPr lang="nl-NL" sz="1700" dirty="0"/>
              <a:t>verzekeren van de continuïteit van de service in samenwerking met Shared </a:t>
            </a:r>
            <a:r>
              <a:rPr lang="nl-NL" sz="1700" dirty="0" smtClean="0"/>
              <a:t>service</a:t>
            </a:r>
          </a:p>
          <a:p>
            <a:pPr lvl="2"/>
            <a:r>
              <a:rPr lang="nl-NL" sz="1700" dirty="0" smtClean="0"/>
              <a:t>herwerken </a:t>
            </a:r>
            <a:r>
              <a:rPr lang="nl-NL" sz="1700" dirty="0"/>
              <a:t>van de procedure 'bewijskracht' wegens verandering van de </a:t>
            </a:r>
            <a:r>
              <a:rPr lang="nl-NL" sz="1700" dirty="0" smtClean="0"/>
              <a:t>wetgeving</a:t>
            </a:r>
          </a:p>
          <a:p>
            <a:pPr lvl="2"/>
            <a:r>
              <a:rPr lang="nl-NL" sz="1700" dirty="0" smtClean="0"/>
              <a:t>audit </a:t>
            </a:r>
            <a:r>
              <a:rPr lang="nl-NL" sz="1700" dirty="0"/>
              <a:t>en sensibilisering in verband met het gebruik van </a:t>
            </a:r>
            <a:r>
              <a:rPr lang="nl-NL" sz="1700" dirty="0" smtClean="0"/>
              <a:t>paswoorden</a:t>
            </a:r>
          </a:p>
          <a:p>
            <a:pPr lvl="2"/>
            <a:r>
              <a:rPr lang="nl-NL" sz="1700" dirty="0" smtClean="0"/>
              <a:t>ondersteuning </a:t>
            </a:r>
            <a:r>
              <a:rPr lang="nl-NL" sz="1700" dirty="0"/>
              <a:t>van de interne audits 'project management' en </a:t>
            </a:r>
            <a:r>
              <a:rPr lang="nl-NL" sz="1700" dirty="0" smtClean="0"/>
              <a:t>'incidentbeheer‘</a:t>
            </a:r>
          </a:p>
          <a:p>
            <a:pPr lvl="2"/>
            <a:r>
              <a:rPr lang="nl-NL" sz="1700" dirty="0" smtClean="0"/>
              <a:t>opstart </a:t>
            </a:r>
            <a:r>
              <a:rPr lang="nl-NL" sz="1700" dirty="0"/>
              <a:t>project vernieuwing </a:t>
            </a:r>
            <a:r>
              <a:rPr lang="nl-NL" sz="1700" dirty="0" err="1"/>
              <a:t>eDU</a:t>
            </a:r>
            <a:r>
              <a:rPr lang="nl-NL" sz="1700" dirty="0"/>
              <a:t> </a:t>
            </a:r>
            <a:r>
              <a:rPr lang="nl-NL" sz="1700" dirty="0" smtClean="0"/>
              <a:t>proces</a:t>
            </a:r>
          </a:p>
          <a:p>
            <a:pPr lvl="2"/>
            <a:r>
              <a:rPr lang="nl-NL" sz="1700" dirty="0" smtClean="0"/>
              <a:t>herwerken </a:t>
            </a:r>
            <a:r>
              <a:rPr lang="nl-NL" sz="1700" dirty="0"/>
              <a:t>van de minimale normen : aanpassing aan AVG en goedkeuring / </a:t>
            </a:r>
            <a:r>
              <a:rPr lang="nl-NL" sz="1700" dirty="0" smtClean="0"/>
              <a:t>publicatie</a:t>
            </a:r>
          </a:p>
          <a:p>
            <a:pPr lvl="2"/>
            <a:endParaRPr lang="nl-NL" sz="400" dirty="0"/>
          </a:p>
          <a:p>
            <a:pPr lvl="1"/>
            <a:r>
              <a:rPr lang="nl-NL" dirty="0" smtClean="0"/>
              <a:t>2018  </a:t>
            </a:r>
          </a:p>
          <a:p>
            <a:pPr lvl="2"/>
            <a:r>
              <a:rPr lang="nl-NL" sz="1700" dirty="0" smtClean="0"/>
              <a:t>afsluiten </a:t>
            </a:r>
            <a:r>
              <a:rPr lang="nl-NL" sz="1700" dirty="0"/>
              <a:t>project </a:t>
            </a:r>
            <a:r>
              <a:rPr lang="nl-NL" sz="1700" dirty="0" smtClean="0"/>
              <a:t>GDPR</a:t>
            </a:r>
          </a:p>
          <a:p>
            <a:pPr lvl="2"/>
            <a:r>
              <a:rPr lang="nl-NL" sz="1700" dirty="0" smtClean="0"/>
              <a:t>2 audit</a:t>
            </a:r>
          </a:p>
          <a:p>
            <a:pPr lvl="2"/>
            <a:r>
              <a:rPr lang="nl-NL" sz="1700" dirty="0" smtClean="0"/>
              <a:t>heropbouw </a:t>
            </a:r>
            <a:r>
              <a:rPr lang="nl-NL" sz="1700" dirty="0"/>
              <a:t>en optimalisering processen van team met shared services </a:t>
            </a:r>
            <a:r>
              <a:rPr lang="nl-NL" dirty="0"/>
              <a:t>(</a:t>
            </a:r>
            <a:r>
              <a:rPr lang="nl-NL" dirty="0" smtClean="0"/>
              <a:t>VC </a:t>
            </a:r>
            <a:r>
              <a:rPr lang="nl-NL" dirty="0" err="1" smtClean="0"/>
              <a:t>ehealh</a:t>
            </a:r>
            <a:r>
              <a:rPr lang="nl-NL" dirty="0" smtClean="0"/>
              <a:t>/KSZ)</a:t>
            </a:r>
          </a:p>
          <a:p>
            <a:pPr lvl="2"/>
            <a:r>
              <a:rPr lang="nl-NL" sz="1700" dirty="0" smtClean="0"/>
              <a:t>proces </a:t>
            </a:r>
            <a:r>
              <a:rPr lang="nl-NL" sz="1700" dirty="0" err="1"/>
              <a:t>eDU</a:t>
            </a:r>
            <a:r>
              <a:rPr lang="nl-NL" sz="1700" dirty="0"/>
              <a:t> in productie </a:t>
            </a:r>
            <a:r>
              <a:rPr lang="nl-NL" sz="1700" dirty="0" smtClean="0"/>
              <a:t>brengen</a:t>
            </a:r>
          </a:p>
          <a:p>
            <a:pPr lvl="2"/>
            <a:r>
              <a:rPr lang="nl-NL" sz="1700" dirty="0" smtClean="0"/>
              <a:t>automatisering </a:t>
            </a:r>
            <a:r>
              <a:rPr lang="nl-NL" sz="1700" dirty="0"/>
              <a:t>vragenlijst minimale </a:t>
            </a:r>
            <a:r>
              <a:rPr lang="nl-NL" sz="1700" dirty="0" smtClean="0"/>
              <a:t>normen</a:t>
            </a:r>
          </a:p>
          <a:p>
            <a:pPr lvl="2"/>
            <a:r>
              <a:rPr lang="nl-NL" sz="1700" dirty="0" smtClean="0"/>
              <a:t>sensibilisering </a:t>
            </a:r>
            <a:r>
              <a:rPr lang="nl-NL" sz="1700" dirty="0"/>
              <a:t>rond actuele security </a:t>
            </a:r>
            <a:r>
              <a:rPr lang="nl-NL" sz="1700" dirty="0" smtClean="0"/>
              <a:t>bedreigingen</a:t>
            </a:r>
          </a:p>
          <a:p>
            <a:pPr lvl="2"/>
            <a:r>
              <a:rPr lang="nl-NL" sz="1700" dirty="0" smtClean="0"/>
              <a:t>update </a:t>
            </a:r>
            <a:r>
              <a:rPr lang="nl-NL" sz="1700" dirty="0"/>
              <a:t>van bepaalde minimale normen zoals '</a:t>
            </a:r>
            <a:r>
              <a:rPr lang="nl-NL" sz="1700" dirty="0" err="1"/>
              <a:t>logging</a:t>
            </a:r>
            <a:r>
              <a:rPr lang="nl-NL" sz="1700" dirty="0" smtClean="0"/>
              <a:t>', ... </a:t>
            </a:r>
            <a:endParaRPr lang="fr-BE" sz="17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2492413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 </a:t>
            </a:r>
            <a:endParaRPr lang="fr-BE" dirty="0"/>
          </a:p>
        </p:txBody>
      </p:sp>
      <p:sp>
        <p:nvSpPr>
          <p:cNvPr id="3" name="Content Placeholder 2"/>
          <p:cNvSpPr>
            <a:spLocks noGrp="1"/>
          </p:cNvSpPr>
          <p:nvPr>
            <p:ph idx="1"/>
          </p:nvPr>
        </p:nvSpPr>
        <p:spPr/>
        <p:txBody>
          <a:bodyPr>
            <a:normAutofit fontScale="92500"/>
          </a:bodyPr>
          <a:lstStyle/>
          <a:p>
            <a:r>
              <a:rPr lang="fr-BE" dirty="0" smtClean="0"/>
              <a:t>création au </a:t>
            </a:r>
            <a:r>
              <a:rPr lang="fr-BE" dirty="0"/>
              <a:t>sein du service </a:t>
            </a:r>
            <a:r>
              <a:rPr lang="fr-BE" dirty="0" smtClean="0"/>
              <a:t>Informatique d’une cellule ‘Service </a:t>
            </a:r>
            <a:r>
              <a:rPr lang="fr-BE" dirty="0"/>
              <a:t>management &amp; </a:t>
            </a:r>
            <a:r>
              <a:rPr lang="fr-BE" dirty="0" smtClean="0"/>
              <a:t>opération’</a:t>
            </a:r>
          </a:p>
          <a:p>
            <a:pPr lvl="1"/>
            <a:r>
              <a:rPr lang="fr-BE" sz="1700" dirty="0" smtClean="0"/>
              <a:t>missions </a:t>
            </a:r>
          </a:p>
          <a:p>
            <a:pPr lvl="2"/>
            <a:r>
              <a:rPr lang="fr-BE" sz="1700" dirty="0" smtClean="0"/>
              <a:t>assurer l’exploitation des </a:t>
            </a:r>
            <a:r>
              <a:rPr lang="fr-BE" sz="1700" dirty="0" err="1" smtClean="0"/>
              <a:t>batchs</a:t>
            </a:r>
            <a:r>
              <a:rPr lang="fr-BE" sz="1700" dirty="0" smtClean="0"/>
              <a:t> </a:t>
            </a:r>
          </a:p>
          <a:p>
            <a:pPr lvl="2"/>
            <a:r>
              <a:rPr lang="fr-BE" sz="1700" dirty="0" smtClean="0"/>
              <a:t>reprise des tâches du Service Desk</a:t>
            </a:r>
          </a:p>
          <a:p>
            <a:pPr lvl="2"/>
            <a:r>
              <a:rPr lang="fr-BE" sz="1700" dirty="0" smtClean="0"/>
              <a:t>mettre en place des procédures de monitoring et de management des services offerts par la BCSS</a:t>
            </a:r>
          </a:p>
          <a:p>
            <a:pPr lvl="1"/>
            <a:r>
              <a:rPr lang="fr-BE" sz="1700" dirty="0" smtClean="0"/>
              <a:t>objectifs </a:t>
            </a:r>
          </a:p>
          <a:p>
            <a:pPr lvl="2"/>
            <a:r>
              <a:rPr lang="fr-BE" sz="1700" dirty="0" smtClean="0"/>
              <a:t>améliorer </a:t>
            </a:r>
            <a:r>
              <a:rPr lang="fr-BE" sz="1700" dirty="0"/>
              <a:t>la qualité de nos services dans le respect des standards internationaux </a:t>
            </a:r>
            <a:endParaRPr lang="fr-BE" sz="1700" dirty="0" smtClean="0"/>
          </a:p>
          <a:p>
            <a:pPr lvl="2"/>
            <a:r>
              <a:rPr lang="fr-BE" sz="1700" dirty="0"/>
              <a:t>améliorer la communication avec nos partenaires et leur </a:t>
            </a:r>
            <a:r>
              <a:rPr lang="fr-BE" sz="1700" dirty="0" smtClean="0"/>
              <a:t>degré </a:t>
            </a:r>
            <a:r>
              <a:rPr lang="fr-BE" sz="1700" dirty="0"/>
              <a:t>de </a:t>
            </a:r>
            <a:r>
              <a:rPr lang="fr-BE" sz="1700" dirty="0" smtClean="0"/>
              <a:t>satisfaction</a:t>
            </a:r>
          </a:p>
          <a:p>
            <a:pPr lvl="2"/>
            <a:endParaRPr lang="fr-BE" sz="400" dirty="0" smtClean="0"/>
          </a:p>
          <a:p>
            <a:pPr lvl="2"/>
            <a:endParaRPr lang="fr-BE" sz="400" dirty="0" smtClean="0"/>
          </a:p>
          <a:p>
            <a:r>
              <a:rPr lang="en-US" dirty="0" err="1" smtClean="0"/>
              <a:t>intégration</a:t>
            </a:r>
            <a:r>
              <a:rPr lang="en-US" dirty="0" smtClean="0"/>
              <a:t> du </a:t>
            </a:r>
            <a:r>
              <a:rPr lang="en-US" dirty="0" err="1"/>
              <a:t>département</a:t>
            </a:r>
            <a:r>
              <a:rPr lang="en-US" dirty="0"/>
              <a:t> ICT-support </a:t>
            </a:r>
            <a:r>
              <a:rPr lang="en-US" dirty="0" smtClean="0">
                <a:sym typeface="Wingdings" panose="05000000000000000000" pitchFamily="2" charset="2"/>
              </a:rPr>
              <a:t></a:t>
            </a:r>
            <a:r>
              <a:rPr lang="en-US" dirty="0" smtClean="0"/>
              <a:t> ICT </a:t>
            </a:r>
            <a:r>
              <a:rPr lang="en-US" dirty="0"/>
              <a:t>Service Desk </a:t>
            </a:r>
            <a:r>
              <a:rPr lang="en-US" dirty="0" err="1" smtClean="0"/>
              <a:t>Smals</a:t>
            </a:r>
            <a:endParaRPr lang="fr-BE" dirty="0"/>
          </a:p>
          <a:p>
            <a:pPr lvl="1"/>
            <a:r>
              <a:rPr lang="fr-BE" sz="1700" dirty="0" smtClean="0"/>
              <a:t>problèmes </a:t>
            </a:r>
            <a:r>
              <a:rPr lang="fr-BE" sz="1700" dirty="0"/>
              <a:t>concernant les applications de bureautique, les laptops, les écrans et les imprimantes, doivent être rapportés </a:t>
            </a:r>
            <a:endParaRPr lang="fr-BE" sz="1700" dirty="0" smtClean="0"/>
          </a:p>
          <a:p>
            <a:pPr lvl="2"/>
            <a:r>
              <a:rPr lang="fr-BE" sz="1700" dirty="0" smtClean="0"/>
              <a:t>via </a:t>
            </a:r>
            <a:r>
              <a:rPr lang="fr-BE" sz="1700" dirty="0"/>
              <a:t>mail au </a:t>
            </a:r>
            <a:r>
              <a:rPr lang="fr-BE" sz="1700" u="sng" dirty="0">
                <a:hlinkClick r:id="rId2"/>
              </a:rPr>
              <a:t>helpdesk@smals.be</a:t>
            </a:r>
            <a:r>
              <a:rPr lang="en-US" sz="1700" dirty="0"/>
              <a:t> </a:t>
            </a:r>
            <a:endParaRPr lang="en-US" sz="1700" dirty="0" smtClean="0"/>
          </a:p>
          <a:p>
            <a:pPr lvl="2"/>
            <a:r>
              <a:rPr lang="nl-BE" sz="1700" dirty="0" smtClean="0"/>
              <a:t>via </a:t>
            </a:r>
            <a:r>
              <a:rPr lang="nl-BE" sz="1700" dirty="0"/>
              <a:t>Skype </a:t>
            </a:r>
            <a:r>
              <a:rPr lang="nl-BE" sz="1700" dirty="0" smtClean="0">
                <a:sym typeface="Wingdings" panose="05000000000000000000" pitchFamily="2" charset="2"/>
              </a:rPr>
              <a:t></a:t>
            </a:r>
            <a:r>
              <a:rPr lang="nl-BE" sz="1700" dirty="0" smtClean="0"/>
              <a:t> </a:t>
            </a:r>
            <a:r>
              <a:rPr lang="nl-BE" sz="1700" dirty="0"/>
              <a:t>SPOC Helpdesk - (SMALS) </a:t>
            </a:r>
            <a:r>
              <a:rPr lang="nl-BE" sz="1700" dirty="0" smtClean="0"/>
              <a:t>+</a:t>
            </a:r>
            <a:r>
              <a:rPr lang="nl-BE" sz="1700" dirty="0"/>
              <a:t>32 2 787 59 07 </a:t>
            </a:r>
            <a:endParaRPr lang="nl-BE" sz="1700" dirty="0" smtClean="0"/>
          </a:p>
          <a:p>
            <a:pPr lvl="2"/>
            <a:endParaRPr lang="nl-BE" sz="400" dirty="0"/>
          </a:p>
          <a:p>
            <a:pPr lvl="1"/>
            <a:r>
              <a:rPr lang="fr-BE" sz="1700" dirty="0"/>
              <a:t>présence permanente d’un </a:t>
            </a:r>
            <a:r>
              <a:rPr lang="fr-BE" sz="1700" dirty="0" smtClean="0"/>
              <a:t>agent </a:t>
            </a:r>
            <a:r>
              <a:rPr lang="fr-BE" sz="1700" dirty="0"/>
              <a:t>du Helpdesk à </a:t>
            </a:r>
            <a:r>
              <a:rPr lang="fr-BE" sz="1700" dirty="0" err="1" smtClean="0"/>
              <a:t>UPsite</a:t>
            </a:r>
            <a:endParaRPr lang="fr-BE" sz="17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1175284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a:t>
            </a:r>
            <a:r>
              <a:rPr lang="fr-BE" altLang="en-US" dirty="0" smtClean="0"/>
              <a:t>Perspectives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fr-FR" dirty="0"/>
              <a:t>informatique</a:t>
            </a:r>
          </a:p>
          <a:p>
            <a:pPr lvl="1"/>
            <a:r>
              <a:rPr lang="fr-FR" dirty="0" smtClean="0"/>
              <a:t>2017</a:t>
            </a:r>
            <a:endParaRPr lang="fr-FR" dirty="0"/>
          </a:p>
          <a:p>
            <a:pPr lvl="2"/>
            <a:r>
              <a:rPr lang="fr-FR" sz="1700" dirty="0"/>
              <a:t>configuration, intégration et utilisation des services de la plateforme G-Cloud </a:t>
            </a:r>
          </a:p>
          <a:p>
            <a:pPr lvl="3"/>
            <a:r>
              <a:rPr lang="fr-FR" sz="1700" dirty="0" err="1"/>
              <a:t>IaaS</a:t>
            </a:r>
            <a:r>
              <a:rPr lang="fr-FR" sz="1700" dirty="0"/>
              <a:t> – </a:t>
            </a:r>
            <a:r>
              <a:rPr lang="fr-FR" sz="1700" dirty="0" err="1"/>
              <a:t>compute</a:t>
            </a:r>
            <a:r>
              <a:rPr lang="fr-FR" sz="1700" dirty="0"/>
              <a:t>, </a:t>
            </a:r>
            <a:r>
              <a:rPr lang="fr-FR" sz="1700" dirty="0" err="1"/>
              <a:t>storage</a:t>
            </a:r>
            <a:r>
              <a:rPr lang="fr-FR" sz="1700" dirty="0"/>
              <a:t>, network, </a:t>
            </a:r>
          </a:p>
          <a:p>
            <a:pPr lvl="3"/>
            <a:r>
              <a:rPr lang="fr-FR" sz="1700" dirty="0" err="1"/>
              <a:t>PaaS</a:t>
            </a:r>
            <a:r>
              <a:rPr lang="fr-FR" sz="1700" dirty="0"/>
              <a:t>/</a:t>
            </a:r>
            <a:r>
              <a:rPr lang="fr-FR" sz="1700" dirty="0" err="1"/>
              <a:t>Greenshift</a:t>
            </a:r>
            <a:r>
              <a:rPr lang="fr-FR" sz="1700" dirty="0"/>
              <a:t>, </a:t>
            </a:r>
          </a:p>
          <a:p>
            <a:pPr lvl="3"/>
            <a:r>
              <a:rPr lang="fr-FR" sz="1700" dirty="0" err="1"/>
              <a:t>BaaS</a:t>
            </a:r>
            <a:r>
              <a:rPr lang="fr-FR" sz="1700" dirty="0"/>
              <a:t> – back-up</a:t>
            </a:r>
          </a:p>
          <a:p>
            <a:pPr lvl="2"/>
            <a:r>
              <a:rPr lang="fr-BE" sz="1700" dirty="0"/>
              <a:t>migration complète des services de téléphonie (Skype for Business) et mail (Outlook) sur la plateforme G-Cloud </a:t>
            </a:r>
            <a:r>
              <a:rPr lang="fr-BE" sz="1700" dirty="0" err="1"/>
              <a:t>UCCaaS</a:t>
            </a:r>
            <a:endParaRPr lang="fr-BE" sz="1700" dirty="0"/>
          </a:p>
          <a:p>
            <a:pPr lvl="2"/>
            <a:r>
              <a:rPr lang="fr-BE" sz="1700" dirty="0"/>
              <a:t>évaluation d’autres services offerts par le G-Cloud (Archivage, Service Management)</a:t>
            </a:r>
          </a:p>
          <a:p>
            <a:pPr lvl="2"/>
            <a:r>
              <a:rPr lang="fr-BE" sz="1700" dirty="0"/>
              <a:t>design et mise en place d’un environnement de test pour le projet européen EESSI </a:t>
            </a:r>
          </a:p>
          <a:p>
            <a:endParaRPr lang="fr-FR" sz="400" dirty="0" smtClean="0"/>
          </a:p>
          <a:p>
            <a:endParaRPr lang="fr-FR" sz="400" dirty="0"/>
          </a:p>
          <a:p>
            <a:pPr lvl="1"/>
            <a:r>
              <a:rPr lang="fr-FR" dirty="0" smtClean="0"/>
              <a:t>2018</a:t>
            </a:r>
            <a:endParaRPr lang="fr-FR" dirty="0"/>
          </a:p>
          <a:p>
            <a:pPr lvl="2"/>
            <a:r>
              <a:rPr lang="fr-FR" sz="1700" dirty="0"/>
              <a:t>poursuite des migrations entamées en </a:t>
            </a:r>
            <a:r>
              <a:rPr lang="fr-FR" sz="1700" dirty="0" smtClean="0"/>
              <a:t>cours au niveau infrastructure (</a:t>
            </a:r>
            <a:r>
              <a:rPr lang="fr-FR" sz="1700" dirty="0" err="1"/>
              <a:t>IaaS</a:t>
            </a:r>
            <a:r>
              <a:rPr lang="fr-FR" sz="1700" dirty="0"/>
              <a:t>, </a:t>
            </a:r>
            <a:r>
              <a:rPr lang="fr-FR" sz="1700" dirty="0" err="1" smtClean="0"/>
              <a:t>PaaS</a:t>
            </a:r>
            <a:r>
              <a:rPr lang="fr-FR" sz="1700" dirty="0" smtClean="0"/>
              <a:t>) vers la plateforme G-Cloud</a:t>
            </a:r>
            <a:endParaRPr lang="fr-FR" sz="1700" dirty="0"/>
          </a:p>
          <a:p>
            <a:pPr lvl="2"/>
            <a:r>
              <a:rPr lang="fr-FR" sz="1700" dirty="0"/>
              <a:t>configuration et utilisation du service </a:t>
            </a:r>
            <a:r>
              <a:rPr lang="fr-FR" sz="1700" dirty="0" smtClean="0"/>
              <a:t>d’archivage </a:t>
            </a:r>
            <a:r>
              <a:rPr lang="fr-BE" sz="1700" dirty="0" smtClean="0"/>
              <a:t>offert </a:t>
            </a:r>
            <a:r>
              <a:rPr lang="fr-BE" sz="1700" dirty="0"/>
              <a:t>par le G-Cloud (</a:t>
            </a:r>
            <a:r>
              <a:rPr lang="fr-BE" sz="1700" dirty="0" err="1"/>
              <a:t>AaaS</a:t>
            </a:r>
            <a:r>
              <a:rPr lang="fr-BE" sz="1700" dirty="0"/>
              <a:t>)</a:t>
            </a:r>
          </a:p>
          <a:p>
            <a:pPr lvl="2"/>
            <a:r>
              <a:rPr lang="fr-FR" sz="1700" dirty="0"/>
              <a:t>intégration de nouvelles technologies (WS REST)  et utilisation de la plateforme fédérale de services dans le G-Cloud</a:t>
            </a:r>
          </a:p>
          <a:p>
            <a:pPr lvl="2"/>
            <a:r>
              <a:rPr lang="fr-BE" sz="1700" dirty="0" smtClean="0"/>
              <a:t>création </a:t>
            </a:r>
            <a:r>
              <a:rPr lang="fr-BE" sz="1700" dirty="0"/>
              <a:t>d’un service d’échange de fichiers dans le G-Cloud</a:t>
            </a:r>
          </a:p>
          <a:p>
            <a:pPr lvl="2"/>
            <a:r>
              <a:rPr lang="fr-BE" sz="1700" dirty="0"/>
              <a:t>mise en place des environnements d’acceptation et de production pour le projet EESSI</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3656248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394278"/>
            <a:ext cx="7531743" cy="656430"/>
          </a:xfrm>
        </p:spPr>
        <p:txBody>
          <a:bodyPr anchor="b"/>
          <a:lstStyle/>
          <a:p>
            <a:r>
              <a:rPr lang="nl-BE" sz="4000" dirty="0" smtClean="0">
                <a:solidFill>
                  <a:srgbClr val="0078B2"/>
                </a:solidFill>
              </a:rPr>
              <a:t>Status G-Cloud Service Portfolio </a:t>
            </a:r>
            <a:endParaRPr lang="en-GB" sz="4000" dirty="0">
              <a:solidFill>
                <a:srgbClr val="0078B2"/>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376" y="55978"/>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12" y="1131007"/>
            <a:ext cx="8556668" cy="532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6"/>
          <p:cNvSpPr>
            <a:spLocks noGrp="1"/>
          </p:cNvSpPr>
          <p:nvPr>
            <p:ph type="sldNum" sz="quarter" idx="12"/>
          </p:nvPr>
        </p:nvSpPr>
        <p:spPr>
          <a:xfrm>
            <a:off x="8448504" y="6533636"/>
            <a:ext cx="887951" cy="226999"/>
          </a:xfrm>
        </p:spPr>
        <p:txBody>
          <a:bodyPr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srgbClr val="364C9D"/>
                </a:solidFill>
                <a:effectLst/>
                <a:uLnTx/>
                <a:uFillTx/>
                <a:latin typeface="Calibri"/>
                <a:ea typeface="+mn-ea"/>
                <a:cs typeface="+mn-cs"/>
              </a:rPr>
              <a:t>16</a:t>
            </a:r>
            <a:endParaRPr kumimoji="0" lang="nl-BE" sz="1000" b="0" i="0" u="none" strike="noStrike" kern="1200" cap="none" spc="0" normalizeH="0" baseline="0" noProof="0" dirty="0">
              <a:ln>
                <a:noFill/>
              </a:ln>
              <a:solidFill>
                <a:srgbClr val="364C9D"/>
              </a:solidFill>
              <a:effectLst/>
              <a:uLnTx/>
              <a:uFillTx/>
              <a:latin typeface="Calibri"/>
              <a:ea typeface="+mn-ea"/>
              <a:cs typeface="+mn-cs"/>
            </a:endParaRPr>
          </a:p>
        </p:txBody>
      </p:sp>
    </p:spTree>
    <p:extLst>
      <p:ext uri="{BB962C8B-B14F-4D97-AF65-F5344CB8AC3E}">
        <p14:creationId xmlns:p14="http://schemas.microsoft.com/office/powerpoint/2010/main" val="2729370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nvPr>
        </p:nvGraphicFramePr>
        <p:xfrm>
          <a:off x="-23776" y="-4252"/>
          <a:ext cx="9167775" cy="6862251"/>
        </p:xfrm>
        <a:graphic>
          <a:graphicData uri="http://schemas.openxmlformats.org/drawingml/2006/table">
            <a:tbl>
              <a:tblPr firstRow="1" bandRow="1">
                <a:tableStyleId>{5C22544A-7EE6-4342-B048-85BDC9FD1C3A}</a:tableStyleId>
              </a:tblPr>
              <a:tblGrid>
                <a:gridCol w="9167775">
                  <a:extLst>
                    <a:ext uri="{9D8B030D-6E8A-4147-A177-3AD203B41FA5}">
                      <a16:colId xmlns:a16="http://schemas.microsoft.com/office/drawing/2014/main" val="20000"/>
                    </a:ext>
                  </a:extLst>
                </a:gridCol>
              </a:tblGrid>
              <a:tr h="6862251">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
        <p:nvSpPr>
          <p:cNvPr id="16" name="Rounded Rectangle 15"/>
          <p:cNvSpPr/>
          <p:nvPr/>
        </p:nvSpPr>
        <p:spPr>
          <a:xfrm>
            <a:off x="107504" y="1412776"/>
            <a:ext cx="9001000" cy="5112568"/>
          </a:xfrm>
          <a:prstGeom prst="roundRect">
            <a:avLst>
              <a:gd name="adj" fmla="val 2806"/>
            </a:avLst>
          </a:prstGeom>
          <a:solidFill>
            <a:schemeClr val="tx2">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17" name="Rounded Rectangle 16"/>
          <p:cNvSpPr/>
          <p:nvPr/>
        </p:nvSpPr>
        <p:spPr>
          <a:xfrm>
            <a:off x="179512" y="5222620"/>
            <a:ext cx="8858784" cy="1230716"/>
          </a:xfrm>
          <a:prstGeom prst="roundRect">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dirty="0" smtClean="0">
                <a:solidFill>
                  <a:schemeClr val="tx1"/>
                </a:solidFill>
              </a:rPr>
              <a:t>Harde infrastructuur</a:t>
            </a:r>
            <a:endParaRPr lang="nl-BE" sz="2800" dirty="0">
              <a:solidFill>
                <a:schemeClr val="tx1"/>
              </a:solidFill>
            </a:endParaRPr>
          </a:p>
        </p:txBody>
      </p:sp>
      <p:sp>
        <p:nvSpPr>
          <p:cNvPr id="18" name="Rounded Rectangle 17"/>
          <p:cNvSpPr/>
          <p:nvPr/>
        </p:nvSpPr>
        <p:spPr>
          <a:xfrm>
            <a:off x="179512" y="3986921"/>
            <a:ext cx="8858784" cy="1188173"/>
          </a:xfrm>
          <a:prstGeom prst="roundRect">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dirty="0" smtClean="0">
                <a:solidFill>
                  <a:schemeClr val="tx1"/>
                </a:solidFill>
              </a:rPr>
              <a:t>Zachte infrastructuur</a:t>
            </a:r>
            <a:endParaRPr lang="nl-BE" sz="2800" dirty="0">
              <a:solidFill>
                <a:schemeClr val="tx1"/>
              </a:solidFill>
            </a:endParaRPr>
          </a:p>
        </p:txBody>
      </p:sp>
      <p:sp>
        <p:nvSpPr>
          <p:cNvPr id="19" name="Rounded Rectangle 18"/>
          <p:cNvSpPr/>
          <p:nvPr/>
        </p:nvSpPr>
        <p:spPr>
          <a:xfrm>
            <a:off x="201851" y="2708920"/>
            <a:ext cx="8858784" cy="1230474"/>
          </a:xfrm>
          <a:prstGeom prst="roundRect">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dirty="0" smtClean="0">
                <a:solidFill>
                  <a:schemeClr val="tx1"/>
                </a:solidFill>
              </a:rPr>
              <a:t>Platform</a:t>
            </a:r>
          </a:p>
        </p:txBody>
      </p:sp>
      <p:sp>
        <p:nvSpPr>
          <p:cNvPr id="20" name="Rounded Rectangle 19"/>
          <p:cNvSpPr/>
          <p:nvPr/>
        </p:nvSpPr>
        <p:spPr>
          <a:xfrm>
            <a:off x="179512" y="1484784"/>
            <a:ext cx="8858784" cy="1188173"/>
          </a:xfrm>
          <a:prstGeom prst="roundRect">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dirty="0">
                <a:solidFill>
                  <a:schemeClr val="tx1"/>
                </a:solidFill>
              </a:rPr>
              <a:t>Standaardcomponenten en -toepassingen</a:t>
            </a:r>
          </a:p>
        </p:txBody>
      </p:sp>
      <p:sp>
        <p:nvSpPr>
          <p:cNvPr id="21" name="Rectangle 20"/>
          <p:cNvSpPr/>
          <p:nvPr/>
        </p:nvSpPr>
        <p:spPr>
          <a:xfrm>
            <a:off x="2915816" y="5913320"/>
            <a:ext cx="1563042" cy="39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Housing</a:t>
            </a:r>
            <a:endParaRPr lang="nl-BE" sz="1400" dirty="0">
              <a:solidFill>
                <a:schemeClr val="tx1"/>
              </a:solidFill>
            </a:endParaRPr>
          </a:p>
        </p:txBody>
      </p:sp>
      <p:sp>
        <p:nvSpPr>
          <p:cNvPr id="22" name="Rectangle 21"/>
          <p:cNvSpPr/>
          <p:nvPr/>
        </p:nvSpPr>
        <p:spPr>
          <a:xfrm>
            <a:off x="4975245" y="5913320"/>
            <a:ext cx="1684987" cy="39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LAN/WAN</a:t>
            </a:r>
            <a:endParaRPr lang="nl-BE" sz="1400" dirty="0">
              <a:solidFill>
                <a:schemeClr val="tx1"/>
              </a:solidFill>
            </a:endParaRPr>
          </a:p>
        </p:txBody>
      </p:sp>
      <p:sp>
        <p:nvSpPr>
          <p:cNvPr id="23" name="Rectangle 22"/>
          <p:cNvSpPr/>
          <p:nvPr/>
        </p:nvSpPr>
        <p:spPr>
          <a:xfrm>
            <a:off x="7138496" y="5351377"/>
            <a:ext cx="1684987" cy="39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Network</a:t>
            </a:r>
            <a:endParaRPr lang="nl-BE" sz="1400" dirty="0">
              <a:solidFill>
                <a:schemeClr val="tx1"/>
              </a:solidFill>
            </a:endParaRPr>
          </a:p>
        </p:txBody>
      </p:sp>
      <p:sp>
        <p:nvSpPr>
          <p:cNvPr id="24" name="Rectangle 23"/>
          <p:cNvSpPr/>
          <p:nvPr/>
        </p:nvSpPr>
        <p:spPr>
          <a:xfrm>
            <a:off x="7133681" y="5913320"/>
            <a:ext cx="1684987" cy="39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Storage</a:t>
            </a:r>
            <a:endParaRPr lang="nl-BE" sz="1400" dirty="0">
              <a:solidFill>
                <a:schemeClr val="tx1"/>
              </a:solidFill>
            </a:endParaRPr>
          </a:p>
        </p:txBody>
      </p:sp>
      <p:sp>
        <p:nvSpPr>
          <p:cNvPr id="28" name="Rectangle 27"/>
          <p:cNvSpPr/>
          <p:nvPr/>
        </p:nvSpPr>
        <p:spPr>
          <a:xfrm>
            <a:off x="2429106" y="1988840"/>
            <a:ext cx="1620000" cy="576000"/>
          </a:xfrm>
          <a:prstGeom prst="rect">
            <a:avLst/>
          </a:prstGeom>
          <a:ln w="9525"/>
        </p:spPr>
        <p:style>
          <a:lnRef idx="2">
            <a:schemeClr val="dk1"/>
          </a:lnRef>
          <a:fillRef idx="1">
            <a:schemeClr val="lt1"/>
          </a:fillRef>
          <a:effectRef idx="0">
            <a:schemeClr val="dk1"/>
          </a:effectRef>
          <a:fontRef idx="minor">
            <a:schemeClr val="dk1"/>
          </a:fontRef>
        </p:style>
        <p:txBody>
          <a:bodyPr lIns="72000" rIns="72000" rtlCol="0" anchor="ctr"/>
          <a:lstStyle/>
          <a:p>
            <a:r>
              <a:rPr lang="nl-BE" sz="1400" dirty="0" err="1">
                <a:solidFill>
                  <a:schemeClr val="tx1"/>
                </a:solidFill>
              </a:rPr>
              <a:t>BeConnected</a:t>
            </a:r>
            <a:endParaRPr lang="nl-BE" sz="1400" dirty="0">
              <a:solidFill>
                <a:schemeClr val="tx1"/>
              </a:solidFill>
            </a:endParaRPr>
          </a:p>
        </p:txBody>
      </p:sp>
      <p:sp>
        <p:nvSpPr>
          <p:cNvPr id="29" name="Rectangle 28"/>
          <p:cNvSpPr/>
          <p:nvPr/>
        </p:nvSpPr>
        <p:spPr>
          <a:xfrm>
            <a:off x="510231" y="4500037"/>
            <a:ext cx="1918876" cy="524583"/>
          </a:xfrm>
          <a:prstGeom prst="rect">
            <a:avLst/>
          </a:prstGeom>
          <a:ln w="9525"/>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UCC Voice/IM/Mail</a:t>
            </a:r>
            <a:endParaRPr lang="nl-BE" sz="1400" dirty="0">
              <a:solidFill>
                <a:schemeClr val="tx1"/>
              </a:solidFill>
            </a:endParaRPr>
          </a:p>
        </p:txBody>
      </p:sp>
      <p:sp>
        <p:nvSpPr>
          <p:cNvPr id="34" name="TextBox 33"/>
          <p:cNvSpPr txBox="1"/>
          <p:nvPr/>
        </p:nvSpPr>
        <p:spPr>
          <a:xfrm>
            <a:off x="1331640" y="-33759"/>
            <a:ext cx="6552728" cy="584775"/>
          </a:xfrm>
          <a:prstGeom prst="rect">
            <a:avLst/>
          </a:prstGeom>
          <a:noFill/>
        </p:spPr>
        <p:txBody>
          <a:bodyPr wrap="square" rtlCol="0">
            <a:spAutoFit/>
          </a:bodyPr>
          <a:lstStyle/>
          <a:p>
            <a:pPr algn="ctr"/>
            <a:r>
              <a:rPr lang="nl-BE" sz="3200" dirty="0" smtClean="0">
                <a:solidFill>
                  <a:srgbClr val="0A78AE"/>
                </a:solidFill>
              </a:rPr>
              <a:t>G-Cloud-projecten voor KSZ</a:t>
            </a:r>
            <a:endParaRPr lang="nl-BE" sz="3200" dirty="0">
              <a:solidFill>
                <a:srgbClr val="0A78AE"/>
              </a:solidFill>
            </a:endParaRPr>
          </a:p>
        </p:txBody>
      </p:sp>
      <p:sp>
        <p:nvSpPr>
          <p:cNvPr id="37" name="Rectangle 36"/>
          <p:cNvSpPr/>
          <p:nvPr/>
        </p:nvSpPr>
        <p:spPr>
          <a:xfrm>
            <a:off x="467543" y="2995659"/>
            <a:ext cx="2423665" cy="50534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GreenShift</a:t>
            </a:r>
            <a:endParaRPr lang="nl-BE" sz="1600" dirty="0">
              <a:solidFill>
                <a:schemeClr val="tx1"/>
              </a:solidFill>
            </a:endParaRPr>
          </a:p>
          <a:p>
            <a:r>
              <a:rPr lang="nl-BE" sz="1400" dirty="0">
                <a:solidFill>
                  <a:schemeClr val="tx1"/>
                </a:solidFill>
              </a:rPr>
              <a:t>Open Source</a:t>
            </a:r>
            <a:endParaRPr lang="nl-BE" sz="1600" dirty="0">
              <a:solidFill>
                <a:schemeClr val="tx1"/>
              </a:solidFill>
            </a:endParaRPr>
          </a:p>
        </p:txBody>
      </p:sp>
      <p:sp>
        <p:nvSpPr>
          <p:cNvPr id="39" name="Rectangle 38"/>
          <p:cNvSpPr/>
          <p:nvPr/>
        </p:nvSpPr>
        <p:spPr>
          <a:xfrm>
            <a:off x="3419411" y="3356992"/>
            <a:ext cx="2423665" cy="50534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BlueShift</a:t>
            </a:r>
            <a:endParaRPr lang="nl-BE" sz="1600" dirty="0" smtClean="0">
              <a:solidFill>
                <a:schemeClr val="tx1"/>
              </a:solidFill>
            </a:endParaRPr>
          </a:p>
          <a:p>
            <a:r>
              <a:rPr lang="nl-BE" sz="1400" dirty="0" smtClean="0">
                <a:solidFill>
                  <a:schemeClr val="tx1"/>
                </a:solidFill>
              </a:rPr>
              <a:t>IBM</a:t>
            </a:r>
            <a:endParaRPr lang="nl-BE" sz="1600" dirty="0">
              <a:solidFill>
                <a:schemeClr val="tx1"/>
              </a:solidFill>
            </a:endParaRPr>
          </a:p>
        </p:txBody>
      </p:sp>
      <p:sp>
        <p:nvSpPr>
          <p:cNvPr id="42" name="Rectangle 41"/>
          <p:cNvSpPr/>
          <p:nvPr/>
        </p:nvSpPr>
        <p:spPr>
          <a:xfrm>
            <a:off x="6399818" y="2996952"/>
            <a:ext cx="2423665" cy="50534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600" dirty="0" smtClean="0">
                <a:solidFill>
                  <a:schemeClr val="tx1"/>
                </a:solidFill>
              </a:rPr>
              <a:t>Business Intelligence &amp;  Big Data Analytics</a:t>
            </a:r>
            <a:endParaRPr lang="nl-BE" sz="1600" dirty="0">
              <a:solidFill>
                <a:schemeClr val="tx1"/>
              </a:solidFill>
            </a:endParaRPr>
          </a:p>
        </p:txBody>
      </p:sp>
      <p:sp>
        <p:nvSpPr>
          <p:cNvPr id="43" name="Rectangle 42"/>
          <p:cNvSpPr/>
          <p:nvPr/>
        </p:nvSpPr>
        <p:spPr>
          <a:xfrm>
            <a:off x="4966895" y="1988904"/>
            <a:ext cx="1620000" cy="57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err="1">
                <a:solidFill>
                  <a:schemeClr val="tx1"/>
                </a:solidFill>
              </a:rPr>
              <a:t>Sharepoint</a:t>
            </a:r>
            <a:endParaRPr lang="nl-BE" sz="1400" dirty="0">
              <a:solidFill>
                <a:schemeClr val="tx1"/>
              </a:solidFill>
            </a:endParaRPr>
          </a:p>
        </p:txBody>
      </p:sp>
      <p:grpSp>
        <p:nvGrpSpPr>
          <p:cNvPr id="35" name="Group 34"/>
          <p:cNvGrpSpPr/>
          <p:nvPr/>
        </p:nvGrpSpPr>
        <p:grpSpPr>
          <a:xfrm>
            <a:off x="467544" y="5243934"/>
            <a:ext cx="2176869" cy="1188088"/>
            <a:chOff x="467544" y="5243934"/>
            <a:chExt cx="2176869" cy="1188088"/>
          </a:xfrm>
        </p:grpSpPr>
        <p:sp>
          <p:nvSpPr>
            <p:cNvPr id="45" name="Rectangle 44"/>
            <p:cNvSpPr/>
            <p:nvPr/>
          </p:nvSpPr>
          <p:spPr>
            <a:xfrm>
              <a:off x="467544" y="5243934"/>
              <a:ext cx="2176869" cy="39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Virtual Machine</a:t>
              </a:r>
              <a:endParaRPr lang="nl-BE" sz="1400" dirty="0">
                <a:solidFill>
                  <a:schemeClr val="tx1"/>
                </a:solidFill>
              </a:endParaRPr>
            </a:p>
          </p:txBody>
        </p:sp>
        <p:sp>
          <p:nvSpPr>
            <p:cNvPr id="46" name="Rectangle 45"/>
            <p:cNvSpPr/>
            <p:nvPr/>
          </p:nvSpPr>
          <p:spPr>
            <a:xfrm>
              <a:off x="467544" y="5640022"/>
              <a:ext cx="2176869" cy="39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Hypervisor</a:t>
              </a:r>
              <a:endParaRPr lang="nl-BE" sz="1400" dirty="0">
                <a:solidFill>
                  <a:schemeClr val="tx1"/>
                </a:solidFill>
              </a:endParaRPr>
            </a:p>
          </p:txBody>
        </p:sp>
        <p:sp>
          <p:nvSpPr>
            <p:cNvPr id="47" name="Rectangle 46"/>
            <p:cNvSpPr/>
            <p:nvPr/>
          </p:nvSpPr>
          <p:spPr>
            <a:xfrm>
              <a:off x="467544" y="6036022"/>
              <a:ext cx="2176869" cy="39600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Bare Metal</a:t>
              </a:r>
              <a:endParaRPr lang="nl-BE" sz="1400" dirty="0">
                <a:solidFill>
                  <a:schemeClr val="tx1"/>
                </a:solidFill>
              </a:endParaRPr>
            </a:p>
          </p:txBody>
        </p:sp>
      </p:grpSp>
      <p:sp>
        <p:nvSpPr>
          <p:cNvPr id="48" name="Oval 47"/>
          <p:cNvSpPr/>
          <p:nvPr/>
        </p:nvSpPr>
        <p:spPr>
          <a:xfrm>
            <a:off x="611560" y="6663852"/>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9" name="TextBox 48"/>
          <p:cNvSpPr txBox="1"/>
          <p:nvPr/>
        </p:nvSpPr>
        <p:spPr>
          <a:xfrm>
            <a:off x="2940985" y="6597352"/>
            <a:ext cx="865686" cy="276999"/>
          </a:xfrm>
          <a:prstGeom prst="rect">
            <a:avLst/>
          </a:prstGeom>
          <a:noFill/>
        </p:spPr>
        <p:txBody>
          <a:bodyPr wrap="none" rtlCol="0" anchor="ctr">
            <a:spAutoFit/>
          </a:bodyPr>
          <a:lstStyle/>
          <a:p>
            <a:r>
              <a:rPr lang="nl-BE" sz="1200" dirty="0" err="1" smtClean="0"/>
              <a:t>Realization</a:t>
            </a:r>
            <a:endParaRPr lang="fr-BE" sz="1200" dirty="0"/>
          </a:p>
        </p:txBody>
      </p:sp>
      <p:sp>
        <p:nvSpPr>
          <p:cNvPr id="50" name="Oval 49"/>
          <p:cNvSpPr/>
          <p:nvPr/>
        </p:nvSpPr>
        <p:spPr>
          <a:xfrm>
            <a:off x="2811489" y="66638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1" name="TextBox 50"/>
          <p:cNvSpPr txBox="1"/>
          <p:nvPr/>
        </p:nvSpPr>
        <p:spPr>
          <a:xfrm>
            <a:off x="5089554" y="6597352"/>
            <a:ext cx="633315" cy="276999"/>
          </a:xfrm>
          <a:prstGeom prst="rect">
            <a:avLst/>
          </a:prstGeom>
          <a:noFill/>
        </p:spPr>
        <p:txBody>
          <a:bodyPr wrap="none" rtlCol="0" anchor="ctr">
            <a:spAutoFit/>
          </a:bodyPr>
          <a:lstStyle/>
          <a:p>
            <a:r>
              <a:rPr lang="nl-BE" sz="1200" dirty="0" smtClean="0"/>
              <a:t>Service</a:t>
            </a:r>
            <a:endParaRPr lang="fr-BE" sz="1200" dirty="0"/>
          </a:p>
        </p:txBody>
      </p:sp>
      <p:sp>
        <p:nvSpPr>
          <p:cNvPr id="52" name="Oval 51"/>
          <p:cNvSpPr/>
          <p:nvPr/>
        </p:nvSpPr>
        <p:spPr>
          <a:xfrm>
            <a:off x="4960058" y="66638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3" name="TextBox 52"/>
          <p:cNvSpPr txBox="1"/>
          <p:nvPr/>
        </p:nvSpPr>
        <p:spPr>
          <a:xfrm>
            <a:off x="7055354" y="6597352"/>
            <a:ext cx="679994" cy="276999"/>
          </a:xfrm>
          <a:prstGeom prst="rect">
            <a:avLst/>
          </a:prstGeom>
          <a:noFill/>
        </p:spPr>
        <p:txBody>
          <a:bodyPr wrap="none" rtlCol="0" anchor="ctr">
            <a:spAutoFit/>
          </a:bodyPr>
          <a:lstStyle/>
          <a:p>
            <a:r>
              <a:rPr lang="nl-BE" sz="1200" dirty="0" smtClean="0"/>
              <a:t>On </a:t>
            </a:r>
            <a:r>
              <a:rPr lang="nl-BE" sz="1200" dirty="0" err="1" smtClean="0"/>
              <a:t>hold</a:t>
            </a:r>
            <a:endParaRPr lang="fr-BE" sz="1200" dirty="0"/>
          </a:p>
        </p:txBody>
      </p:sp>
      <p:sp>
        <p:nvSpPr>
          <p:cNvPr id="54" name="Oval 53"/>
          <p:cNvSpPr/>
          <p:nvPr/>
        </p:nvSpPr>
        <p:spPr>
          <a:xfrm>
            <a:off x="6876256" y="6663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7" name="Oval 56"/>
          <p:cNvSpPr/>
          <p:nvPr/>
        </p:nvSpPr>
        <p:spPr>
          <a:xfrm>
            <a:off x="2396300" y="616202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9" name="Oval 58"/>
          <p:cNvSpPr/>
          <p:nvPr/>
        </p:nvSpPr>
        <p:spPr>
          <a:xfrm>
            <a:off x="4247964" y="6042655"/>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1" name="Oval 60"/>
          <p:cNvSpPr/>
          <p:nvPr/>
        </p:nvSpPr>
        <p:spPr>
          <a:xfrm>
            <a:off x="8568460" y="603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2" name="Oval 61"/>
          <p:cNvSpPr/>
          <p:nvPr/>
        </p:nvSpPr>
        <p:spPr>
          <a:xfrm>
            <a:off x="8568444" y="54812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grpSp>
        <p:nvGrpSpPr>
          <p:cNvPr id="36" name="Group 35"/>
          <p:cNvGrpSpPr/>
          <p:nvPr/>
        </p:nvGrpSpPr>
        <p:grpSpPr>
          <a:xfrm>
            <a:off x="2780781" y="4507764"/>
            <a:ext cx="1861903" cy="524583"/>
            <a:chOff x="2780781" y="4507764"/>
            <a:chExt cx="1861903" cy="524583"/>
          </a:xfrm>
        </p:grpSpPr>
        <p:sp>
          <p:nvSpPr>
            <p:cNvPr id="30" name="Rectangle 29"/>
            <p:cNvSpPr/>
            <p:nvPr/>
          </p:nvSpPr>
          <p:spPr>
            <a:xfrm>
              <a:off x="2780781" y="4507764"/>
              <a:ext cx="1861903" cy="524583"/>
            </a:xfrm>
            <a:prstGeom prst="rect">
              <a:avLst/>
            </a:prstGeom>
            <a:ln w="9525"/>
          </p:spPr>
          <p:style>
            <a:lnRef idx="2">
              <a:schemeClr val="dk1"/>
            </a:lnRef>
            <a:fillRef idx="1">
              <a:schemeClr val="lt1"/>
            </a:fillRef>
            <a:effectRef idx="0">
              <a:schemeClr val="dk1"/>
            </a:effectRef>
            <a:fontRef idx="minor">
              <a:schemeClr val="dk1"/>
            </a:fontRef>
          </p:style>
          <p:txBody>
            <a:bodyPr lIns="90000" rIns="0" rtlCol="0" anchor="ctr"/>
            <a:lstStyle/>
            <a:p>
              <a:r>
                <a:rPr lang="nl-BE" sz="1400" dirty="0" smtClean="0">
                  <a:solidFill>
                    <a:schemeClr val="tx1"/>
                  </a:solidFill>
                </a:rPr>
                <a:t>Internet Access </a:t>
              </a:r>
            </a:p>
            <a:p>
              <a:r>
                <a:rPr lang="nl-BE" sz="1400" dirty="0" err="1" smtClean="0">
                  <a:solidFill>
                    <a:schemeClr val="tx1"/>
                  </a:solidFill>
                </a:rPr>
                <a:t>Protection</a:t>
              </a:r>
              <a:endParaRPr lang="nl-BE" sz="1400" dirty="0" smtClean="0">
                <a:solidFill>
                  <a:schemeClr val="tx1"/>
                </a:solidFill>
              </a:endParaRPr>
            </a:p>
          </p:txBody>
        </p:sp>
        <p:sp>
          <p:nvSpPr>
            <p:cNvPr id="66" name="Oval 65"/>
            <p:cNvSpPr/>
            <p:nvPr/>
          </p:nvSpPr>
          <p:spPr>
            <a:xfrm>
              <a:off x="4328421" y="4704448"/>
              <a:ext cx="144000" cy="144000"/>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grpSp>
      <p:grpSp>
        <p:nvGrpSpPr>
          <p:cNvPr id="40" name="Group 39"/>
          <p:cNvGrpSpPr/>
          <p:nvPr/>
        </p:nvGrpSpPr>
        <p:grpSpPr>
          <a:xfrm>
            <a:off x="4896933" y="4492019"/>
            <a:ext cx="1188000" cy="524583"/>
            <a:chOff x="4896933" y="4492019"/>
            <a:chExt cx="1188000" cy="524583"/>
          </a:xfrm>
        </p:grpSpPr>
        <p:sp>
          <p:nvSpPr>
            <p:cNvPr id="33" name="Rectangle 32"/>
            <p:cNvSpPr/>
            <p:nvPr/>
          </p:nvSpPr>
          <p:spPr>
            <a:xfrm>
              <a:off x="4896933" y="4492019"/>
              <a:ext cx="1188000" cy="524583"/>
            </a:xfrm>
            <a:prstGeom prst="rect">
              <a:avLst/>
            </a:prstGeom>
            <a:ln w="9525"/>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IAM / </a:t>
              </a:r>
              <a:r>
                <a:rPr lang="nl-BE" sz="1400" dirty="0" err="1" smtClean="0">
                  <a:solidFill>
                    <a:schemeClr val="tx1"/>
                  </a:solidFill>
                </a:rPr>
                <a:t>ShaD</a:t>
              </a:r>
              <a:endParaRPr lang="nl-BE" sz="1400" dirty="0" smtClean="0">
                <a:solidFill>
                  <a:schemeClr val="tx1"/>
                </a:solidFill>
              </a:endParaRPr>
            </a:p>
          </p:txBody>
        </p:sp>
        <p:sp>
          <p:nvSpPr>
            <p:cNvPr id="68" name="Oval 67"/>
            <p:cNvSpPr/>
            <p:nvPr/>
          </p:nvSpPr>
          <p:spPr>
            <a:xfrm>
              <a:off x="5886681" y="4698055"/>
              <a:ext cx="144000" cy="144000"/>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grpSp>
      <p:sp>
        <p:nvSpPr>
          <p:cNvPr id="70" name="Oval 69"/>
          <p:cNvSpPr/>
          <p:nvPr/>
        </p:nvSpPr>
        <p:spPr>
          <a:xfrm>
            <a:off x="2636781" y="3203457"/>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9" name="TextBox 78"/>
          <p:cNvSpPr txBox="1"/>
          <p:nvPr/>
        </p:nvSpPr>
        <p:spPr>
          <a:xfrm>
            <a:off x="741056" y="6597352"/>
            <a:ext cx="917046" cy="276999"/>
          </a:xfrm>
          <a:prstGeom prst="rect">
            <a:avLst/>
          </a:prstGeom>
          <a:noFill/>
        </p:spPr>
        <p:txBody>
          <a:bodyPr wrap="none" rtlCol="0" anchor="ctr">
            <a:spAutoFit/>
          </a:bodyPr>
          <a:lstStyle/>
          <a:p>
            <a:r>
              <a:rPr lang="nl-BE" sz="1200" dirty="0" err="1" smtClean="0"/>
              <a:t>Preparation</a:t>
            </a:r>
            <a:endParaRPr lang="fr-BE" sz="1200" dirty="0"/>
          </a:p>
        </p:txBody>
      </p:sp>
      <p:sp>
        <p:nvSpPr>
          <p:cNvPr id="80" name="Oval 79"/>
          <p:cNvSpPr/>
          <p:nvPr/>
        </p:nvSpPr>
        <p:spPr>
          <a:xfrm>
            <a:off x="6297188" y="602132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81" name="Oval 80"/>
          <p:cNvSpPr/>
          <p:nvPr/>
        </p:nvSpPr>
        <p:spPr>
          <a:xfrm>
            <a:off x="2396300" y="5374287"/>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grpSp>
        <p:nvGrpSpPr>
          <p:cNvPr id="38" name="Group 37"/>
          <p:cNvGrpSpPr/>
          <p:nvPr/>
        </p:nvGrpSpPr>
        <p:grpSpPr>
          <a:xfrm>
            <a:off x="7627812" y="4480548"/>
            <a:ext cx="1188000" cy="524583"/>
            <a:chOff x="7627812" y="4480548"/>
            <a:chExt cx="1188000" cy="524583"/>
          </a:xfrm>
        </p:grpSpPr>
        <p:sp>
          <p:nvSpPr>
            <p:cNvPr id="32" name="Rectangle 31"/>
            <p:cNvSpPr/>
            <p:nvPr/>
          </p:nvSpPr>
          <p:spPr>
            <a:xfrm>
              <a:off x="7627812" y="4480548"/>
              <a:ext cx="1188000" cy="524583"/>
            </a:xfrm>
            <a:prstGeom prst="rect">
              <a:avLst/>
            </a:prstGeom>
            <a:ln w="9525"/>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Archiving</a:t>
              </a:r>
              <a:endParaRPr lang="nl-BE" sz="1400" dirty="0">
                <a:solidFill>
                  <a:schemeClr val="tx1"/>
                </a:solidFill>
              </a:endParaRPr>
            </a:p>
          </p:txBody>
        </p:sp>
        <p:sp>
          <p:nvSpPr>
            <p:cNvPr id="82" name="Oval 81"/>
            <p:cNvSpPr/>
            <p:nvPr/>
          </p:nvSpPr>
          <p:spPr>
            <a:xfrm>
              <a:off x="8555128" y="4696025"/>
              <a:ext cx="144000" cy="14400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grpSp>
      <p:sp>
        <p:nvSpPr>
          <p:cNvPr id="7" name="Rounded Rectangle 6"/>
          <p:cNvSpPr/>
          <p:nvPr/>
        </p:nvSpPr>
        <p:spPr>
          <a:xfrm>
            <a:off x="32352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8" name="Rounded Rectangle 7"/>
          <p:cNvSpPr/>
          <p:nvPr/>
        </p:nvSpPr>
        <p:spPr>
          <a:xfrm>
            <a:off x="140364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9" name="Rounded Rectangle 8"/>
          <p:cNvSpPr/>
          <p:nvPr/>
        </p:nvSpPr>
        <p:spPr>
          <a:xfrm>
            <a:off x="579613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687625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1" name="Rounded Rectangle 10"/>
          <p:cNvSpPr/>
          <p:nvPr/>
        </p:nvSpPr>
        <p:spPr>
          <a:xfrm>
            <a:off x="795637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2" name="Rounded Rectangle 11"/>
          <p:cNvSpPr/>
          <p:nvPr/>
        </p:nvSpPr>
        <p:spPr>
          <a:xfrm>
            <a:off x="248376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3" name="Rounded Rectangle 12"/>
          <p:cNvSpPr/>
          <p:nvPr/>
        </p:nvSpPr>
        <p:spPr>
          <a:xfrm>
            <a:off x="3580297"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4688215"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251520" y="521320"/>
            <a:ext cx="8640960" cy="819448"/>
          </a:xfrm>
          <a:prstGeom prst="roundRect">
            <a:avLst/>
          </a:prstGeom>
          <a:solidFill>
            <a:srgbClr val="FFFFFF">
              <a:alpha val="80000"/>
            </a:srgb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tIns="0" rtlCol="0" anchor="ctr" anchorCtr="1"/>
          <a:lstStyle/>
          <a:p>
            <a:pPr algn="ctr"/>
            <a:r>
              <a:rPr lang="nl-BE" sz="3200" dirty="0" smtClean="0">
                <a:solidFill>
                  <a:schemeClr val="tx1"/>
                </a:solidFill>
              </a:rPr>
              <a:t>Businesstoepassingen</a:t>
            </a:r>
          </a:p>
        </p:txBody>
      </p:sp>
      <p:sp>
        <p:nvSpPr>
          <p:cNvPr id="3" name="Rounded Rectangle 2"/>
          <p:cNvSpPr/>
          <p:nvPr/>
        </p:nvSpPr>
        <p:spPr>
          <a:xfrm>
            <a:off x="323528" y="692696"/>
            <a:ext cx="864096"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err="1" smtClean="0">
                <a:solidFill>
                  <a:schemeClr val="tx1"/>
                </a:solidFill>
              </a:rPr>
              <a:t>Register</a:t>
            </a:r>
            <a:r>
              <a:rPr lang="fr-BE" sz="1400" dirty="0" smtClean="0">
                <a:solidFill>
                  <a:schemeClr val="tx1"/>
                </a:solidFill>
              </a:rPr>
              <a:t> </a:t>
            </a:r>
            <a:r>
              <a:rPr lang="fr-BE" sz="1400" dirty="0" err="1" smtClean="0">
                <a:solidFill>
                  <a:schemeClr val="tx1"/>
                </a:solidFill>
              </a:rPr>
              <a:t>aaS</a:t>
            </a:r>
            <a:endParaRPr lang="fr-BE" sz="1400" dirty="0">
              <a:solidFill>
                <a:schemeClr val="tx1"/>
              </a:solidFill>
            </a:endParaRPr>
          </a:p>
        </p:txBody>
      </p:sp>
      <p:sp>
        <p:nvSpPr>
          <p:cNvPr id="64" name="Oval 63"/>
          <p:cNvSpPr/>
          <p:nvPr/>
        </p:nvSpPr>
        <p:spPr>
          <a:xfrm>
            <a:off x="3715208" y="2216373"/>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7" name="Oval 66"/>
          <p:cNvSpPr/>
          <p:nvPr/>
        </p:nvSpPr>
        <p:spPr>
          <a:xfrm>
            <a:off x="6182711" y="2231334"/>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grpSp>
        <p:nvGrpSpPr>
          <p:cNvPr id="41" name="Group 40"/>
          <p:cNvGrpSpPr/>
          <p:nvPr/>
        </p:nvGrpSpPr>
        <p:grpSpPr>
          <a:xfrm>
            <a:off x="6297188" y="4492020"/>
            <a:ext cx="1188000" cy="524583"/>
            <a:chOff x="6297188" y="4492020"/>
            <a:chExt cx="1188000" cy="524583"/>
          </a:xfrm>
        </p:grpSpPr>
        <p:sp>
          <p:nvSpPr>
            <p:cNvPr id="31" name="Rectangle 30"/>
            <p:cNvSpPr/>
            <p:nvPr/>
          </p:nvSpPr>
          <p:spPr>
            <a:xfrm>
              <a:off x="6297188" y="4492020"/>
              <a:ext cx="1188000" cy="524583"/>
            </a:xfrm>
            <a:prstGeom prst="rect">
              <a:avLst/>
            </a:prstGeom>
            <a:ln w="9525"/>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Backup</a:t>
              </a:r>
              <a:endParaRPr lang="nl-BE" sz="1400" dirty="0">
                <a:solidFill>
                  <a:schemeClr val="tx1"/>
                </a:solidFill>
              </a:endParaRPr>
            </a:p>
          </p:txBody>
        </p:sp>
        <p:sp>
          <p:nvSpPr>
            <p:cNvPr id="69" name="Oval 68"/>
            <p:cNvSpPr/>
            <p:nvPr/>
          </p:nvSpPr>
          <p:spPr>
            <a:xfrm>
              <a:off x="7137375" y="4692546"/>
              <a:ext cx="144000" cy="144000"/>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grpSp>
      <p:sp>
        <p:nvSpPr>
          <p:cNvPr id="71" name="Oval 70"/>
          <p:cNvSpPr/>
          <p:nvPr/>
        </p:nvSpPr>
        <p:spPr>
          <a:xfrm>
            <a:off x="2159902"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3" name="Oval 72"/>
          <p:cNvSpPr/>
          <p:nvPr/>
        </p:nvSpPr>
        <p:spPr>
          <a:xfrm>
            <a:off x="5480311" y="3519130"/>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74" name="Oval 73"/>
          <p:cNvSpPr/>
          <p:nvPr/>
        </p:nvSpPr>
        <p:spPr>
          <a:xfrm>
            <a:off x="8316424" y="3304483"/>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75" name="Oval 74"/>
          <p:cNvSpPr/>
          <p:nvPr/>
        </p:nvSpPr>
        <p:spPr>
          <a:xfrm>
            <a:off x="2396300" y="576602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Tree>
    <p:extLst>
      <p:ext uri="{BB962C8B-B14F-4D97-AF65-F5344CB8AC3E}">
        <p14:creationId xmlns:p14="http://schemas.microsoft.com/office/powerpoint/2010/main" val="3079000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dirty="0"/>
              <a:t>Bilan &amp; Perspectives</a:t>
            </a:r>
            <a:endParaRPr lang="en-US" altLang="en-US" dirty="0" smtClean="0"/>
          </a:p>
        </p:txBody>
      </p:sp>
      <p:sp>
        <p:nvSpPr>
          <p:cNvPr id="39939" name="Content Placeholder 2"/>
          <p:cNvSpPr>
            <a:spLocks noGrp="1"/>
          </p:cNvSpPr>
          <p:nvPr>
            <p:ph idx="1"/>
          </p:nvPr>
        </p:nvSpPr>
        <p:spPr/>
        <p:txBody>
          <a:bodyPr>
            <a:normAutofit/>
          </a:bodyPr>
          <a:lstStyle/>
          <a:p>
            <a:pPr>
              <a:defRPr/>
            </a:pPr>
            <a:r>
              <a:rPr lang="fr-BE" altLang="en-US" dirty="0"/>
              <a:t>de manière globale, nous </a:t>
            </a:r>
            <a:r>
              <a:rPr lang="fr-BE" altLang="en-US" dirty="0" smtClean="0"/>
              <a:t>mettons </a:t>
            </a:r>
            <a:r>
              <a:rPr lang="fr-BE" altLang="en-US" dirty="0"/>
              <a:t>l’accent sur les projets liés à la simplification administrative et au principe de collecte unique des données (</a:t>
            </a:r>
            <a:r>
              <a:rPr lang="fr-BE" altLang="en-US" dirty="0" err="1"/>
              <a:t>only</a:t>
            </a:r>
            <a:r>
              <a:rPr lang="fr-BE" altLang="en-US" dirty="0"/>
              <a:t> once) avec  pour corollaire un bon Return On Invest (ROI) et la recherche de l’efficience</a:t>
            </a:r>
          </a:p>
          <a:p>
            <a:pPr lvl="1">
              <a:defRPr/>
            </a:pPr>
            <a:r>
              <a:rPr lang="fr-BE" altLang="en-US" dirty="0" smtClean="0"/>
              <a:t>optimalisation des processus </a:t>
            </a:r>
          </a:p>
          <a:p>
            <a:pPr lvl="1">
              <a:defRPr/>
            </a:pPr>
            <a:r>
              <a:rPr lang="fr-BE" altLang="en-US" dirty="0" smtClean="0"/>
              <a:t>réutilisation </a:t>
            </a:r>
            <a:r>
              <a:rPr lang="fr-BE" altLang="en-US" dirty="0"/>
              <a:t>des flux / messages existants</a:t>
            </a:r>
          </a:p>
          <a:p>
            <a:pPr lvl="1">
              <a:defRPr/>
            </a:pPr>
            <a:r>
              <a:rPr lang="fr-BE" altLang="en-US" dirty="0"/>
              <a:t>penser les applications de manière </a:t>
            </a:r>
            <a:r>
              <a:rPr lang="fr-BE" altLang="en-US" dirty="0" smtClean="0"/>
              <a:t>générique</a:t>
            </a:r>
          </a:p>
          <a:p>
            <a:pPr lvl="1">
              <a:defRPr/>
            </a:pPr>
            <a:endParaRPr lang="fr-BE" altLang="en-US" sz="400" dirty="0"/>
          </a:p>
          <a:p>
            <a:r>
              <a:rPr lang="fr-FR" dirty="0" smtClean="0"/>
              <a:t>matrice </a:t>
            </a:r>
          </a:p>
          <a:p>
            <a:pPr lvl="1"/>
            <a:r>
              <a:rPr lang="fr-FR" dirty="0" smtClean="0"/>
              <a:t>état </a:t>
            </a:r>
            <a:r>
              <a:rPr lang="fr-FR" dirty="0"/>
              <a:t>des lieux du programme </a:t>
            </a:r>
            <a:r>
              <a:rPr lang="fr-FR" dirty="0" err="1"/>
              <a:t>only</a:t>
            </a:r>
            <a:r>
              <a:rPr lang="fr-FR" dirty="0"/>
              <a:t> once </a:t>
            </a:r>
            <a:endParaRPr lang="fr-FR" dirty="0" smtClean="0"/>
          </a:p>
          <a:p>
            <a:pPr lvl="1"/>
            <a:r>
              <a:rPr lang="fr-FR" dirty="0"/>
              <a:t>é</a:t>
            </a:r>
            <a:r>
              <a:rPr lang="fr-FR" dirty="0" smtClean="0"/>
              <a:t>changes de données à </a:t>
            </a:r>
            <a:r>
              <a:rPr lang="fr-FR" dirty="0"/>
              <a:t>partir du réseau de la sécurité sociale </a:t>
            </a:r>
            <a:r>
              <a:rPr lang="fr-FR" dirty="0" smtClean="0"/>
              <a:t>et </a:t>
            </a:r>
            <a:r>
              <a:rPr lang="fr-FR" dirty="0"/>
              <a:t>vers celui-ci </a:t>
            </a:r>
            <a:endParaRPr lang="fr-FR" dirty="0" smtClean="0"/>
          </a:p>
          <a:p>
            <a:pPr lvl="1"/>
            <a:r>
              <a:rPr lang="fr-FR" dirty="0"/>
              <a:t>m</a:t>
            </a:r>
            <a:r>
              <a:rPr lang="fr-FR" dirty="0" smtClean="0"/>
              <a:t>ention de la réutilisation </a:t>
            </a:r>
            <a:r>
              <a:rPr lang="fr-FR" dirty="0"/>
              <a:t>des sources authentiques pertinentes</a:t>
            </a:r>
            <a:endParaRPr lang="nl-NL" dirty="0"/>
          </a:p>
        </p:txBody>
      </p:sp>
      <p:sp>
        <p:nvSpPr>
          <p:cNvPr id="4" name="Slide Number Placeholder 3"/>
          <p:cNvSpPr>
            <a:spLocks noGrp="1"/>
          </p:cNvSpPr>
          <p:nvPr>
            <p:ph type="sldNum" sz="quarter" idx="10"/>
          </p:nvPr>
        </p:nvSpPr>
        <p:spPr/>
        <p:txBody>
          <a:bodyPr/>
          <a:lstStyle/>
          <a:p>
            <a:pPr>
              <a:defRPr/>
            </a:pPr>
            <a:fld id="{C7164ADA-95C7-45D1-8896-39C54C419A94}" type="slidenum">
              <a:rPr lang="en-GB" smtClean="0"/>
              <a:pPr>
                <a:defRPr/>
              </a:pPr>
              <a:t>18</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sp>
        <p:nvSpPr>
          <p:cNvPr id="8" name="Content Placeholder 7"/>
          <p:cNvSpPr>
            <a:spLocks noGrp="1"/>
          </p:cNvSpPr>
          <p:nvPr>
            <p:ph idx="1"/>
          </p:nvPr>
        </p:nvSpPr>
        <p:spPr/>
        <p:txBody>
          <a:bodyPr/>
          <a:lstStyle/>
          <a:p>
            <a:endParaRPr lang="fr-BE"/>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19</a:t>
            </a:fld>
            <a:endParaRPr lang="en-GB" noProof="0" dirty="0"/>
          </a:p>
        </p:txBody>
      </p:sp>
      <p:pic>
        <p:nvPicPr>
          <p:cNvPr id="5" name="Picture 4"/>
          <p:cNvPicPr>
            <a:picLocks noChangeAspect="1"/>
          </p:cNvPicPr>
          <p:nvPr/>
        </p:nvPicPr>
        <p:blipFill>
          <a:blip r:embed="rId2"/>
          <a:stretch>
            <a:fillRect/>
          </a:stretch>
        </p:blipFill>
        <p:spPr>
          <a:xfrm>
            <a:off x="107504" y="980856"/>
            <a:ext cx="8928992" cy="5540008"/>
          </a:xfrm>
          <a:prstGeom prst="rect">
            <a:avLst/>
          </a:prstGeom>
        </p:spPr>
      </p:pic>
    </p:spTree>
    <p:extLst>
      <p:ext uri="{BB962C8B-B14F-4D97-AF65-F5344CB8AC3E}">
        <p14:creationId xmlns:p14="http://schemas.microsoft.com/office/powerpoint/2010/main" val="384083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BE" altLang="en-US" dirty="0" smtClean="0"/>
              <a:t>Facts &amp; Figures 2017</a:t>
            </a:r>
            <a:endParaRPr lang="en-US" altLang="en-US" dirty="0" smtClean="0">
              <a:solidFill>
                <a:srgbClr val="FF0000"/>
              </a:solidFill>
            </a:endParaRPr>
          </a:p>
        </p:txBody>
      </p:sp>
      <p:sp>
        <p:nvSpPr>
          <p:cNvPr id="3" name="Content Placeholder 2"/>
          <p:cNvSpPr>
            <a:spLocks noGrp="1"/>
          </p:cNvSpPr>
          <p:nvPr>
            <p:ph idx="1"/>
          </p:nvPr>
        </p:nvSpPr>
        <p:spPr>
          <a:xfrm>
            <a:off x="457200" y="1557338"/>
            <a:ext cx="8229600" cy="4525962"/>
          </a:xfrm>
        </p:spPr>
        <p:txBody>
          <a:bodyPr>
            <a:normAutofit fontScale="92500" lnSpcReduction="10000"/>
          </a:bodyPr>
          <a:lstStyle/>
          <a:p>
            <a:pPr marL="358775">
              <a:defRPr/>
            </a:pPr>
            <a:r>
              <a:rPr lang="fr-BE" dirty="0"/>
              <a:t>d</a:t>
            </a:r>
            <a:r>
              <a:rPr lang="fr-BE" dirty="0" smtClean="0"/>
              <a:t>isponibilité </a:t>
            </a:r>
            <a:r>
              <a:rPr lang="fr-BE" dirty="0"/>
              <a:t>des services </a:t>
            </a:r>
            <a:r>
              <a:rPr lang="fr-BE" dirty="0" smtClean="0"/>
              <a:t> (norme: 98%)</a:t>
            </a:r>
            <a:endParaRPr lang="fr-FR" sz="600" dirty="0"/>
          </a:p>
          <a:p>
            <a:pPr lvl="1" indent="-324000" eaLnBrk="1" hangingPunct="1">
              <a:defRPr/>
            </a:pPr>
            <a:endParaRPr lang="fr-FR" sz="400" dirty="0" smtClean="0"/>
          </a:p>
          <a:p>
            <a:pPr lvl="1" indent="-324000" eaLnBrk="1" hangingPunct="1">
              <a:defRPr/>
            </a:pPr>
            <a:r>
              <a:rPr lang="fr-FR" dirty="0" smtClean="0"/>
              <a:t> </a:t>
            </a:r>
            <a:r>
              <a:rPr lang="fr-BE" dirty="0" smtClean="0">
                <a:solidFill>
                  <a:srgbClr val="0082B8"/>
                </a:solidFill>
              </a:rPr>
              <a:t>99,93</a:t>
            </a:r>
            <a:r>
              <a:rPr lang="fr-BE" dirty="0" smtClean="0">
                <a:solidFill>
                  <a:srgbClr val="FF0000"/>
                </a:solidFill>
              </a:rPr>
              <a:t> </a:t>
            </a:r>
            <a:r>
              <a:rPr lang="fr-BE" dirty="0"/>
              <a:t>%  de disponibilité du système informatique de la BCSS </a:t>
            </a:r>
          </a:p>
          <a:p>
            <a:pPr lvl="1" indent="-324000" eaLnBrk="1" hangingPunct="1">
              <a:defRPr/>
            </a:pPr>
            <a:r>
              <a:rPr lang="fr-BE" dirty="0"/>
              <a:t> </a:t>
            </a:r>
            <a:r>
              <a:rPr lang="fr-BE" dirty="0" smtClean="0">
                <a:solidFill>
                  <a:srgbClr val="0082B8"/>
                </a:solidFill>
              </a:rPr>
              <a:t>99,92</a:t>
            </a:r>
            <a:r>
              <a:rPr lang="fr-BE" dirty="0" smtClean="0">
                <a:solidFill>
                  <a:srgbClr val="FF0000"/>
                </a:solidFill>
              </a:rPr>
              <a:t> </a:t>
            </a:r>
            <a:r>
              <a:rPr lang="fr-BE" dirty="0"/>
              <a:t>% de disponibilité pour les services du Registre national </a:t>
            </a:r>
          </a:p>
          <a:p>
            <a:pPr lvl="1" indent="-324000" eaLnBrk="1" hangingPunct="1">
              <a:defRPr/>
            </a:pPr>
            <a:r>
              <a:rPr lang="fr-BE" dirty="0"/>
              <a:t> </a:t>
            </a:r>
            <a:r>
              <a:rPr lang="fr-BE" dirty="0" smtClean="0">
                <a:solidFill>
                  <a:srgbClr val="0082B8"/>
                </a:solidFill>
              </a:rPr>
              <a:t>99,99</a:t>
            </a:r>
            <a:r>
              <a:rPr lang="fr-BE" dirty="0" smtClean="0">
                <a:solidFill>
                  <a:srgbClr val="FF0000"/>
                </a:solidFill>
              </a:rPr>
              <a:t> </a:t>
            </a:r>
            <a:r>
              <a:rPr lang="fr-BE" dirty="0"/>
              <a:t>% de disponibilité pour les services de </a:t>
            </a:r>
            <a:r>
              <a:rPr lang="fr-BE" dirty="0" smtClean="0"/>
              <a:t>l’ONSS</a:t>
            </a:r>
          </a:p>
          <a:p>
            <a:pPr lvl="1" indent="-324000" eaLnBrk="1" hangingPunct="1">
              <a:defRPr/>
            </a:pPr>
            <a:endParaRPr lang="fr-BE" sz="400" dirty="0" smtClean="0"/>
          </a:p>
          <a:p>
            <a:pPr indent="-324000" eaLnBrk="1" hangingPunct="1">
              <a:defRPr/>
            </a:pPr>
            <a:r>
              <a:rPr lang="fr-BE" dirty="0" smtClean="0"/>
              <a:t>délais </a:t>
            </a:r>
            <a:r>
              <a:rPr lang="fr-BE" dirty="0"/>
              <a:t>de </a:t>
            </a:r>
            <a:r>
              <a:rPr lang="fr-BE" dirty="0" smtClean="0"/>
              <a:t>traitement (normes: 90% - 95%) </a:t>
            </a:r>
            <a:endParaRPr lang="fr-BE" dirty="0"/>
          </a:p>
          <a:p>
            <a:pPr lvl="1">
              <a:defRPr/>
            </a:pPr>
            <a:endParaRPr lang="fr-BE" sz="400" dirty="0" smtClean="0"/>
          </a:p>
          <a:p>
            <a:pPr lvl="1">
              <a:defRPr/>
            </a:pPr>
            <a:r>
              <a:rPr lang="fr-BE" dirty="0" smtClean="0"/>
              <a:t>délai </a:t>
            </a:r>
            <a:r>
              <a:rPr lang="fr-BE" dirty="0"/>
              <a:t>maximal de 1 seconde dans </a:t>
            </a:r>
            <a:r>
              <a:rPr lang="fr-BE" dirty="0" smtClean="0">
                <a:solidFill>
                  <a:srgbClr val="0082B8"/>
                </a:solidFill>
              </a:rPr>
              <a:t>99,88</a:t>
            </a:r>
            <a:r>
              <a:rPr lang="fr-BE" dirty="0" smtClean="0">
                <a:solidFill>
                  <a:srgbClr val="0070C0"/>
                </a:solidFill>
              </a:rPr>
              <a:t> </a:t>
            </a:r>
            <a:r>
              <a:rPr lang="fr-BE" dirty="0"/>
              <a:t>% des cas</a:t>
            </a:r>
          </a:p>
          <a:p>
            <a:pPr lvl="1">
              <a:defRPr/>
            </a:pPr>
            <a:r>
              <a:rPr lang="fr-BE" dirty="0"/>
              <a:t>délai maximal de 2 secondes dans </a:t>
            </a:r>
            <a:r>
              <a:rPr lang="fr-BE" dirty="0" smtClean="0">
                <a:solidFill>
                  <a:srgbClr val="0082B8"/>
                </a:solidFill>
              </a:rPr>
              <a:t>99,95</a:t>
            </a:r>
            <a:r>
              <a:rPr lang="fr-BE" dirty="0" smtClean="0">
                <a:solidFill>
                  <a:srgbClr val="0070C0"/>
                </a:solidFill>
              </a:rPr>
              <a:t> </a:t>
            </a:r>
            <a:r>
              <a:rPr lang="fr-BE" dirty="0"/>
              <a:t>%</a:t>
            </a:r>
            <a:r>
              <a:rPr lang="fr-BE" dirty="0">
                <a:solidFill>
                  <a:srgbClr val="0080BB"/>
                </a:solidFill>
              </a:rPr>
              <a:t> </a:t>
            </a:r>
            <a:r>
              <a:rPr lang="fr-BE" dirty="0"/>
              <a:t> des cas </a:t>
            </a:r>
          </a:p>
          <a:p>
            <a:pPr lvl="1">
              <a:defRPr/>
            </a:pPr>
            <a:r>
              <a:rPr lang="fr-BE" dirty="0" smtClean="0"/>
              <a:t> </a:t>
            </a:r>
            <a:r>
              <a:rPr lang="fr-BE" dirty="0" smtClean="0">
                <a:solidFill>
                  <a:srgbClr val="0082B8"/>
                </a:solidFill>
              </a:rPr>
              <a:t>99,87</a:t>
            </a:r>
            <a:r>
              <a:rPr lang="fr-BE" dirty="0" smtClean="0">
                <a:solidFill>
                  <a:srgbClr val="FF0000"/>
                </a:solidFill>
              </a:rPr>
              <a:t> </a:t>
            </a:r>
            <a:r>
              <a:rPr lang="fr-BE" dirty="0"/>
              <a:t>% des services </a:t>
            </a:r>
            <a:r>
              <a:rPr lang="fr-BE" dirty="0" smtClean="0"/>
              <a:t>traités </a:t>
            </a:r>
            <a:r>
              <a:rPr lang="fr-BE" dirty="0"/>
              <a:t>en mode batch dans les 4 jours calendrier</a:t>
            </a:r>
          </a:p>
          <a:p>
            <a:pPr lvl="1" eaLnBrk="1" hangingPunct="1">
              <a:defRPr/>
            </a:pPr>
            <a:r>
              <a:rPr lang="fr-BE" dirty="0"/>
              <a:t>travaux batch exceptionnels : </a:t>
            </a:r>
            <a:r>
              <a:rPr lang="fr-BE" dirty="0">
                <a:solidFill>
                  <a:srgbClr val="0082B8"/>
                </a:solidFill>
              </a:rPr>
              <a:t>100</a:t>
            </a:r>
            <a:r>
              <a:rPr lang="fr-BE" dirty="0"/>
              <a:t> % des services traités dans les délais convenus avec les </a:t>
            </a:r>
            <a:r>
              <a:rPr lang="fr-BE" dirty="0" smtClean="0"/>
              <a:t>institutions</a:t>
            </a:r>
          </a:p>
          <a:p>
            <a:pPr lvl="1" eaLnBrk="1" hangingPunct="1">
              <a:defRPr/>
            </a:pPr>
            <a:endParaRPr lang="fr-BE" sz="400" dirty="0" smtClean="0"/>
          </a:p>
          <a:p>
            <a:pPr marL="357188" indent="-357188" eaLnBrk="1" hangingPunct="1">
              <a:buNone/>
              <a:defRPr/>
            </a:pPr>
            <a:r>
              <a:rPr lang="fr-BE" dirty="0" smtClean="0">
                <a:sym typeface="Wingdings" panose="05000000000000000000" pitchFamily="2" charset="2"/>
              </a:rPr>
              <a:t> </a:t>
            </a:r>
            <a:r>
              <a:rPr lang="fr-BE" dirty="0" smtClean="0"/>
              <a:t>meilleurs résultats jamais mesurés, grâce aux efforts continus pour la stabilisation et la consolidation de l’infrastructure et des applications</a:t>
            </a:r>
            <a:endParaRPr lang="fr-BE" dirty="0"/>
          </a:p>
        </p:txBody>
      </p:sp>
      <p:sp>
        <p:nvSpPr>
          <p:cNvPr id="4" name="Slide Number Placeholder 3"/>
          <p:cNvSpPr>
            <a:spLocks noGrp="1"/>
          </p:cNvSpPr>
          <p:nvPr>
            <p:ph type="sldNum" sz="quarter" idx="10"/>
          </p:nvPr>
        </p:nvSpPr>
        <p:spPr/>
        <p:txBody>
          <a:bodyPr/>
          <a:lstStyle/>
          <a:p>
            <a:pPr>
              <a:defRPr/>
            </a:pPr>
            <a:fld id="{EF4B86D7-EDDD-4D11-90D5-B63D2F676D03}" type="slidenum">
              <a:rPr lang="en-GB" smtClean="0"/>
              <a:pPr>
                <a:defRPr/>
              </a:pPr>
              <a:t>2</a:t>
            </a:fld>
            <a:endParaRPr lang="en-GB" dirty="0"/>
          </a:p>
        </p:txBody>
      </p:sp>
    </p:spTree>
    <p:extLst>
      <p:ext uri="{BB962C8B-B14F-4D97-AF65-F5344CB8AC3E}">
        <p14:creationId xmlns:p14="http://schemas.microsoft.com/office/powerpoint/2010/main" val="1731241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20</a:t>
            </a:fld>
            <a:endParaRPr lang="en-GB" noProof="0" dirty="0"/>
          </a:p>
        </p:txBody>
      </p:sp>
      <p:pic>
        <p:nvPicPr>
          <p:cNvPr id="3" name="Picture 2"/>
          <p:cNvPicPr>
            <a:picLocks noChangeAspect="1"/>
          </p:cNvPicPr>
          <p:nvPr/>
        </p:nvPicPr>
        <p:blipFill>
          <a:blip r:embed="rId2"/>
          <a:stretch>
            <a:fillRect/>
          </a:stretch>
        </p:blipFill>
        <p:spPr>
          <a:xfrm>
            <a:off x="97756" y="980728"/>
            <a:ext cx="8932200" cy="3816424"/>
          </a:xfrm>
          <a:prstGeom prst="rect">
            <a:avLst/>
          </a:prstGeom>
        </p:spPr>
      </p:pic>
    </p:spTree>
    <p:extLst>
      <p:ext uri="{BB962C8B-B14F-4D97-AF65-F5344CB8AC3E}">
        <p14:creationId xmlns:p14="http://schemas.microsoft.com/office/powerpoint/2010/main" val="295381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21</a:t>
            </a:fld>
            <a:endParaRPr lang="en-GB" noProof="0" dirty="0"/>
          </a:p>
        </p:txBody>
      </p:sp>
      <p:pic>
        <p:nvPicPr>
          <p:cNvPr id="3" name="Picture 2"/>
          <p:cNvPicPr>
            <a:picLocks noChangeAspect="1"/>
          </p:cNvPicPr>
          <p:nvPr/>
        </p:nvPicPr>
        <p:blipFill>
          <a:blip r:embed="rId2"/>
          <a:stretch>
            <a:fillRect/>
          </a:stretch>
        </p:blipFill>
        <p:spPr>
          <a:xfrm>
            <a:off x="107504" y="980728"/>
            <a:ext cx="8968720" cy="4320480"/>
          </a:xfrm>
          <a:prstGeom prst="rect">
            <a:avLst/>
          </a:prstGeom>
        </p:spPr>
      </p:pic>
    </p:spTree>
    <p:extLst>
      <p:ext uri="{BB962C8B-B14F-4D97-AF65-F5344CB8AC3E}">
        <p14:creationId xmlns:p14="http://schemas.microsoft.com/office/powerpoint/2010/main" val="68458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22</a:t>
            </a:fld>
            <a:endParaRPr lang="en-GB" noProof="0" dirty="0"/>
          </a:p>
        </p:txBody>
      </p:sp>
      <p:pic>
        <p:nvPicPr>
          <p:cNvPr id="6" name="Picture 5"/>
          <p:cNvPicPr>
            <a:picLocks noChangeAspect="1"/>
          </p:cNvPicPr>
          <p:nvPr/>
        </p:nvPicPr>
        <p:blipFill>
          <a:blip r:embed="rId2"/>
          <a:stretch>
            <a:fillRect/>
          </a:stretch>
        </p:blipFill>
        <p:spPr>
          <a:xfrm>
            <a:off x="107504" y="980727"/>
            <a:ext cx="8928992" cy="3986899"/>
          </a:xfrm>
          <a:prstGeom prst="rect">
            <a:avLst/>
          </a:prstGeom>
        </p:spPr>
      </p:pic>
    </p:spTree>
    <p:extLst>
      <p:ext uri="{BB962C8B-B14F-4D97-AF65-F5344CB8AC3E}">
        <p14:creationId xmlns:p14="http://schemas.microsoft.com/office/powerpoint/2010/main" val="1805491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a:t>
            </a:r>
            <a:r>
              <a:rPr lang="fr-BE" altLang="en-US" dirty="0" smtClean="0"/>
              <a:t>Perspectives</a:t>
            </a:r>
            <a:endParaRPr lang="en-US" dirty="0"/>
          </a:p>
        </p:txBody>
      </p:sp>
      <p:sp>
        <p:nvSpPr>
          <p:cNvPr id="3" name="Content Placeholder 2"/>
          <p:cNvSpPr>
            <a:spLocks noGrp="1"/>
          </p:cNvSpPr>
          <p:nvPr>
            <p:ph idx="1"/>
          </p:nvPr>
        </p:nvSpPr>
        <p:spPr/>
        <p:txBody>
          <a:bodyPr>
            <a:normAutofit/>
          </a:bodyPr>
          <a:lstStyle/>
          <a:p>
            <a:pPr lvl="0"/>
            <a:r>
              <a:rPr lang="fr-BE" dirty="0"/>
              <a:t>p</a:t>
            </a:r>
            <a:r>
              <a:rPr lang="fr-BE" dirty="0" smtClean="0"/>
              <a:t>riorités </a:t>
            </a:r>
            <a:r>
              <a:rPr lang="fr-BE" dirty="0"/>
              <a:t>2018</a:t>
            </a:r>
          </a:p>
          <a:p>
            <a:pPr lvl="1"/>
            <a:endParaRPr lang="fr-BE" sz="400" dirty="0" smtClean="0"/>
          </a:p>
          <a:p>
            <a:pPr lvl="1"/>
            <a:r>
              <a:rPr lang="fr-BE" dirty="0" smtClean="0"/>
              <a:t>liste consolidée </a:t>
            </a:r>
            <a:r>
              <a:rPr lang="fr-BE" dirty="0"/>
              <a:t>de </a:t>
            </a:r>
            <a:r>
              <a:rPr lang="fr-BE" dirty="0" smtClean="0">
                <a:solidFill>
                  <a:srgbClr val="0082B8"/>
                </a:solidFill>
              </a:rPr>
              <a:t>194 </a:t>
            </a:r>
            <a:r>
              <a:rPr lang="fr-BE" dirty="0" smtClean="0"/>
              <a:t>demandes</a:t>
            </a:r>
          </a:p>
          <a:p>
            <a:pPr lvl="1"/>
            <a:r>
              <a:rPr lang="fr-BE" dirty="0" smtClean="0"/>
              <a:t>disponible </a:t>
            </a:r>
            <a:r>
              <a:rPr lang="fr-BE" dirty="0"/>
              <a:t>sur la page comité général de Coordination du site web</a:t>
            </a:r>
            <a:br>
              <a:rPr lang="fr-BE" dirty="0"/>
            </a:br>
            <a:r>
              <a:rPr lang="fr-BE" dirty="0" smtClean="0">
                <a:sym typeface="Wingdings" panose="05000000000000000000" pitchFamily="2" charset="2"/>
              </a:rPr>
              <a:t> </a:t>
            </a:r>
            <a:r>
              <a:rPr lang="fr-BE" sz="1400" dirty="0">
                <a:hlinkClick r:id="rId2"/>
              </a:rPr>
              <a:t>https://</a:t>
            </a:r>
            <a:r>
              <a:rPr lang="fr-BE" sz="1400" dirty="0" smtClean="0">
                <a:hlinkClick r:id="rId2"/>
              </a:rPr>
              <a:t>www.ksz-bcss.fgov.be/fr/a-propos-de-la-bcss/comites/comite-general-de-coordination</a:t>
            </a:r>
            <a:endParaRPr lang="fr-BE" sz="1400" dirty="0" smtClean="0"/>
          </a:p>
          <a:p>
            <a:pPr marL="457200" lvl="1" indent="0">
              <a:buNone/>
            </a:pPr>
            <a:endParaRPr lang="fr-BE" dirty="0" smtClean="0"/>
          </a:p>
          <a:p>
            <a:pPr lvl="1"/>
            <a:endParaRPr lang="fr-BE" dirty="0"/>
          </a:p>
          <a:p>
            <a:pPr lvl="1"/>
            <a:endParaRPr lang="fr-BE" dirty="0"/>
          </a:p>
          <a:p>
            <a:pPr lvl="2">
              <a:defRPr/>
            </a:pPr>
            <a:endParaRPr lang="fr-FR" sz="400" dirty="0"/>
          </a:p>
          <a:p>
            <a:pPr marL="0" indent="0">
              <a:buNone/>
              <a:defRPr/>
            </a:pP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662556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fr-BE" dirty="0"/>
          </a:p>
        </p:txBody>
      </p:sp>
      <p:pic>
        <p:nvPicPr>
          <p:cNvPr id="5" name="Content Placeholder 4"/>
          <p:cNvPicPr>
            <a:picLocks noGrp="1" noChangeAspect="1"/>
          </p:cNvPicPr>
          <p:nvPr>
            <p:ph idx="1"/>
          </p:nvPr>
        </p:nvPicPr>
        <p:blipFill>
          <a:blip r:embed="rId2"/>
          <a:stretch>
            <a:fillRect/>
          </a:stretch>
        </p:blipFill>
        <p:spPr>
          <a:xfrm>
            <a:off x="115018" y="945084"/>
            <a:ext cx="8934652" cy="5544616"/>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7549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a:t>
            </a:r>
            <a:r>
              <a:rPr lang="fr-BE" altLang="en-US" dirty="0" smtClean="0"/>
              <a:t>Perspectives</a:t>
            </a:r>
            <a:endParaRPr lang="en-US" dirty="0"/>
          </a:p>
        </p:txBody>
      </p:sp>
      <p:sp>
        <p:nvSpPr>
          <p:cNvPr id="3" name="Content Placeholder 2"/>
          <p:cNvSpPr>
            <a:spLocks noGrp="1"/>
          </p:cNvSpPr>
          <p:nvPr>
            <p:ph idx="1"/>
          </p:nvPr>
        </p:nvSpPr>
        <p:spPr/>
        <p:txBody>
          <a:bodyPr>
            <a:normAutofit/>
          </a:bodyPr>
          <a:lstStyle/>
          <a:p>
            <a:pPr lvl="0"/>
            <a:r>
              <a:rPr lang="fr-BE" dirty="0"/>
              <a:t>p</a:t>
            </a:r>
            <a:r>
              <a:rPr lang="fr-BE" dirty="0" smtClean="0"/>
              <a:t>riorités 2018 - ventilation</a:t>
            </a:r>
          </a:p>
          <a:p>
            <a:pPr lvl="1"/>
            <a:endParaRPr lang="fr-BE" dirty="0"/>
          </a:p>
          <a:p>
            <a:pPr lvl="1"/>
            <a:endParaRPr lang="fr-BE" dirty="0" smtClean="0"/>
          </a:p>
          <a:p>
            <a:pPr lvl="1"/>
            <a:endParaRPr lang="fr-BE" dirty="0"/>
          </a:p>
          <a:p>
            <a:pPr lvl="1"/>
            <a:endParaRPr lang="fr-BE" dirty="0"/>
          </a:p>
          <a:p>
            <a:pPr lvl="2">
              <a:defRPr/>
            </a:pPr>
            <a:endParaRPr lang="fr-FR" sz="400" dirty="0"/>
          </a:p>
          <a:p>
            <a:pPr marL="0" indent="0">
              <a:buNone/>
              <a:defRPr/>
            </a:pP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64080529"/>
              </p:ext>
            </p:extLst>
          </p:nvPr>
        </p:nvGraphicFramePr>
        <p:xfrm>
          <a:off x="827584" y="2060848"/>
          <a:ext cx="7776863" cy="2664296"/>
        </p:xfrm>
        <a:graphic>
          <a:graphicData uri="http://schemas.openxmlformats.org/drawingml/2006/table">
            <a:tbl>
              <a:tblPr firstRow="1" firstCol="1" bandRow="1"/>
              <a:tblGrid>
                <a:gridCol w="3903259">
                  <a:extLst>
                    <a:ext uri="{9D8B030D-6E8A-4147-A177-3AD203B41FA5}">
                      <a16:colId xmlns:a16="http://schemas.microsoft.com/office/drawing/2014/main" val="2182979963"/>
                    </a:ext>
                  </a:extLst>
                </a:gridCol>
                <a:gridCol w="2736601">
                  <a:extLst>
                    <a:ext uri="{9D8B030D-6E8A-4147-A177-3AD203B41FA5}">
                      <a16:colId xmlns:a16="http://schemas.microsoft.com/office/drawing/2014/main" val="1172169632"/>
                    </a:ext>
                  </a:extLst>
                </a:gridCol>
                <a:gridCol w="170296">
                  <a:extLst>
                    <a:ext uri="{9D8B030D-6E8A-4147-A177-3AD203B41FA5}">
                      <a16:colId xmlns:a16="http://schemas.microsoft.com/office/drawing/2014/main" val="3379338056"/>
                    </a:ext>
                  </a:extLst>
                </a:gridCol>
                <a:gridCol w="966707">
                  <a:extLst>
                    <a:ext uri="{9D8B030D-6E8A-4147-A177-3AD203B41FA5}">
                      <a16:colId xmlns:a16="http://schemas.microsoft.com/office/drawing/2014/main" val="1144753023"/>
                    </a:ext>
                  </a:extLst>
                </a:gridCol>
              </a:tblGrid>
              <a:tr h="290340">
                <a:tc>
                  <a:txBody>
                    <a:bodyPr/>
                    <a:lstStyle/>
                    <a:p>
                      <a:pPr>
                        <a:spcAft>
                          <a:spcPts val="0"/>
                        </a:spcAft>
                      </a:pPr>
                      <a:r>
                        <a:rPr lang="fr-B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projets liés à l’harmonisation des droits dérivés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a:noFill/>
                    </a:lnT>
                    <a:lnB>
                      <a:noFill/>
                    </a:lnB>
                  </a:tcPr>
                </a:tc>
                <a:extLst>
                  <a:ext uri="{0D108BD9-81ED-4DB2-BD59-A6C34878D82A}">
                    <a16:rowId xmlns:a16="http://schemas.microsoft.com/office/drawing/2014/main" val="1009390782"/>
                  </a:ext>
                </a:extLst>
              </a:tr>
              <a:tr h="290340">
                <a:tc>
                  <a:txBody>
                    <a:bodyPr/>
                    <a:lstStyle/>
                    <a:p>
                      <a:pP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projets liés à la lutte contre la fraude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endParaRPr lang="fr-BE" sz="1000" dirty="0">
                        <a:effectLst/>
                        <a:latin typeface="Times New Roman" panose="02020603050405020304" pitchFamily="18" charset="0"/>
                      </a:endParaRPr>
                    </a:p>
                  </a:txBody>
                  <a:tcPr marL="47409" marR="47409" marT="0" marB="0">
                    <a:lnL>
                      <a:noFill/>
                    </a:lnL>
                    <a:lnR>
                      <a:noFill/>
                    </a:lnR>
                    <a:lnT>
                      <a:noFill/>
                    </a:lnT>
                    <a:lnB>
                      <a:noFill/>
                    </a:lnB>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a:noFill/>
                    </a:lnT>
                    <a:lnB>
                      <a:noFill/>
                    </a:lnB>
                  </a:tcPr>
                </a:tc>
                <a:extLst>
                  <a:ext uri="{0D108BD9-81ED-4DB2-BD59-A6C34878D82A}">
                    <a16:rowId xmlns:a16="http://schemas.microsoft.com/office/drawing/2014/main" val="3856090462"/>
                  </a:ext>
                </a:extLst>
              </a:tr>
              <a:tr h="546522">
                <a:tc>
                  <a:txBody>
                    <a:bodyPr/>
                    <a:lstStyle/>
                    <a:p>
                      <a:pPr>
                        <a:spcAft>
                          <a:spcPts val="0"/>
                        </a:spcAft>
                      </a:pPr>
                      <a:r>
                        <a:rPr lang="fr-B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projets liés à la Réforme de l’Etat et à la refonte du paysage des IPSS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w="12700" cap="flat" cmpd="sng" algn="ctr">
                      <a:solidFill>
                        <a:srgbClr val="9BC2E6"/>
                      </a:solidFill>
                      <a:prstDash val="solid"/>
                      <a:round/>
                      <a:headEnd type="none" w="med" len="med"/>
                      <a:tailEnd type="none" w="med" len="med"/>
                    </a:lnB>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a:noFill/>
                    </a:lnT>
                    <a:lnB>
                      <a:noFill/>
                    </a:lnB>
                  </a:tcPr>
                </a:tc>
                <a:extLst>
                  <a:ext uri="{0D108BD9-81ED-4DB2-BD59-A6C34878D82A}">
                    <a16:rowId xmlns:a16="http://schemas.microsoft.com/office/drawing/2014/main" val="626295529"/>
                  </a:ext>
                </a:extLst>
              </a:tr>
              <a:tr h="290340">
                <a:tc>
                  <a:txBody>
                    <a:bodyPr/>
                    <a:lstStyle/>
                    <a:p>
                      <a:pPr>
                        <a:spcAft>
                          <a:spcPts val="0"/>
                        </a:spcAft>
                      </a:pPr>
                      <a:r>
                        <a:rPr lang="fr-B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autres projets: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BelEESSI &amp; échanges internationaux</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a:noFill/>
                    </a:lnT>
                    <a:lnB>
                      <a:noFill/>
                    </a:lnB>
                  </a:tcPr>
                </a:tc>
                <a:extLst>
                  <a:ext uri="{0D108BD9-81ED-4DB2-BD59-A6C34878D82A}">
                    <a16:rowId xmlns:a16="http://schemas.microsoft.com/office/drawing/2014/main" val="2004963186"/>
                  </a:ext>
                </a:extLst>
              </a:tr>
              <a:tr h="290340">
                <a:tc>
                  <a:txBody>
                    <a:bodyPr/>
                    <a:lstStyle/>
                    <a:p>
                      <a:endParaRPr lang="fr-BE" sz="1000">
                        <a:effectLst/>
                        <a:latin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a:noFill/>
                    </a:lnB>
                  </a:tcPr>
                </a:tc>
                <a:tc>
                  <a:txBody>
                    <a:bodyPr/>
                    <a:lstStyle/>
                    <a:p>
                      <a:pP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eBox</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a:noFill/>
                    </a:lnT>
                    <a:lnB>
                      <a:noFill/>
                    </a:lnB>
                  </a:tcPr>
                </a:tc>
                <a:extLst>
                  <a:ext uri="{0D108BD9-81ED-4DB2-BD59-A6C34878D82A}">
                    <a16:rowId xmlns:a16="http://schemas.microsoft.com/office/drawing/2014/main" val="820042852"/>
                  </a:ext>
                </a:extLst>
              </a:tr>
              <a:tr h="290340">
                <a:tc>
                  <a:txBody>
                    <a:bodyPr/>
                    <a:lstStyle/>
                    <a:p>
                      <a:endParaRPr lang="fr-BE" sz="1000" dirty="0">
                        <a:effectLst/>
                        <a:latin typeface="Times New Roman" panose="02020603050405020304" pitchFamily="18" charset="0"/>
                      </a:endParaRPr>
                    </a:p>
                  </a:txBody>
                  <a:tcPr marL="47409" marR="47409" marT="0" marB="0">
                    <a:lnL>
                      <a:noFill/>
                    </a:lnL>
                    <a:lnR>
                      <a:noFill/>
                    </a:lnR>
                    <a:lnT>
                      <a:noFill/>
                    </a:lnT>
                    <a:lnB>
                      <a:noFill/>
                    </a:lnB>
                  </a:tcPr>
                </a:tc>
                <a:tc>
                  <a:txBody>
                    <a:bodyPr/>
                    <a:lstStyle/>
                    <a:p>
                      <a:pP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Migratie A1 naar SOA</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a:noFill/>
                    </a:lnT>
                    <a:lnB>
                      <a:noFill/>
                    </a:lnB>
                  </a:tcPr>
                </a:tc>
                <a:extLst>
                  <a:ext uri="{0D108BD9-81ED-4DB2-BD59-A6C34878D82A}">
                    <a16:rowId xmlns:a16="http://schemas.microsoft.com/office/drawing/2014/main" val="2925666729"/>
                  </a:ext>
                </a:extLst>
              </a:tr>
              <a:tr h="307419">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Autres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12700" cap="flat" cmpd="sng" algn="ctr">
                      <a:solidFill>
                        <a:srgbClr val="9BC2E6"/>
                      </a:solidFill>
                      <a:prstDash val="solid"/>
                      <a:round/>
                      <a:headEnd type="none" w="med" len="med"/>
                      <a:tailEnd type="none" w="med" len="med"/>
                    </a:lnT>
                    <a:lnB>
                      <a:noFill/>
                    </a:lnB>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30196821"/>
                  </a:ext>
                </a:extLst>
              </a:tr>
              <a:tr h="358655">
                <a:tc>
                  <a:txBody>
                    <a:bodyPr/>
                    <a:lstStyle/>
                    <a:p>
                      <a:endParaRPr lang="fr-BE" sz="1000" dirty="0">
                        <a:effectLst/>
                        <a:latin typeface="Times New Roman" panose="02020603050405020304" pitchFamily="18" charset="0"/>
                      </a:endParaRPr>
                    </a:p>
                  </a:txBody>
                  <a:tcPr marL="47409" marR="47409" marT="0" marB="0" anchor="ctr">
                    <a:lnL>
                      <a:noFill/>
                    </a:lnL>
                    <a:lnR>
                      <a:noFill/>
                    </a:lnR>
                    <a:lnT>
                      <a:noFill/>
                    </a:lnT>
                    <a:lnB>
                      <a:noFill/>
                    </a:lnB>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endParaRPr lang="fr-BE" sz="1000">
                        <a:effectLst/>
                        <a:latin typeface="Times New Roman" panose="02020603050405020304" pitchFamily="18" charset="0"/>
                      </a:endParaRPr>
                    </a:p>
                  </a:txBody>
                  <a:tcPr marL="47409" marR="47409" marT="0" marB="0">
                    <a:lnL>
                      <a:noFill/>
                    </a:lnL>
                    <a:lnR>
                      <a:noFill/>
                    </a:lnR>
                    <a:lnT>
                      <a:noFill/>
                    </a:lnT>
                    <a:lnB>
                      <a:noFill/>
                    </a:lnB>
                  </a:tcPr>
                </a:tc>
                <a:tc>
                  <a:txBody>
                    <a:bodyPr/>
                    <a:lstStyle/>
                    <a:p>
                      <a:pPr algn="r">
                        <a:spcAft>
                          <a:spcPts val="0"/>
                        </a:spcAft>
                      </a:pPr>
                      <a:r>
                        <a:rPr lang="fr-B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194</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9" marR="47409" marT="0" marB="0">
                    <a:lnL>
                      <a:noFill/>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1466609"/>
                  </a:ext>
                </a:extLst>
              </a:tr>
            </a:tbl>
          </a:graphicData>
        </a:graphic>
      </p:graphicFrame>
    </p:spTree>
    <p:extLst>
      <p:ext uri="{BB962C8B-B14F-4D97-AF65-F5344CB8AC3E}">
        <p14:creationId xmlns:p14="http://schemas.microsoft.com/office/powerpoint/2010/main" val="2830103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0082B8"/>
                </a:solidFill>
              </a:rPr>
              <a:t>194</a:t>
            </a:r>
            <a:r>
              <a:rPr lang="en-US" dirty="0" smtClean="0"/>
              <a:t> </a:t>
            </a:r>
            <a:r>
              <a:rPr lang="fr-BE" dirty="0"/>
              <a:t>demandes dont</a:t>
            </a:r>
            <a:endParaRPr lang="en-US" dirty="0" smtClean="0"/>
          </a:p>
          <a:p>
            <a:endParaRPr lang="en-US" sz="400" dirty="0"/>
          </a:p>
          <a:p>
            <a:pPr lvl="1"/>
            <a:r>
              <a:rPr lang="fr-BE" dirty="0"/>
              <a:t>le développement des échanges de données dans le cadre de la régionalisation des allocations </a:t>
            </a:r>
            <a:r>
              <a:rPr lang="fr-BE" dirty="0" smtClean="0"/>
              <a:t>familiales</a:t>
            </a:r>
            <a:endParaRPr lang="nl-NL" dirty="0" smtClean="0"/>
          </a:p>
          <a:p>
            <a:pPr lvl="1"/>
            <a:endParaRPr lang="nl-NL" sz="400" dirty="0"/>
          </a:p>
          <a:p>
            <a:pPr lvl="1"/>
            <a:r>
              <a:rPr lang="fr-BE" dirty="0"/>
              <a:t>l’ouverture de diverses sources dans le cadre du « </a:t>
            </a:r>
            <a:r>
              <a:rPr lang="fr-BE" dirty="0" err="1"/>
              <a:t>Burgerloket</a:t>
            </a:r>
            <a:r>
              <a:rPr lang="fr-BE" dirty="0"/>
              <a:t> » flamand</a:t>
            </a:r>
          </a:p>
          <a:p>
            <a:pPr lvl="1"/>
            <a:endParaRPr lang="nl-NL" sz="400" dirty="0" smtClean="0"/>
          </a:p>
          <a:p>
            <a:pPr lvl="1"/>
            <a:r>
              <a:rPr lang="fr-BE" dirty="0"/>
              <a:t>l’accès aux statuts sociaux harmonisés (SSH) par la Région wallonne via la BCED</a:t>
            </a:r>
          </a:p>
          <a:p>
            <a:pPr lvl="1"/>
            <a:endParaRPr lang="nl-NL" sz="400" dirty="0"/>
          </a:p>
          <a:p>
            <a:pPr lvl="1"/>
            <a:r>
              <a:rPr lang="fr-BE" dirty="0"/>
              <a:t>la création et la mise en œuvre d’une zone de basse émission dans la Région de </a:t>
            </a:r>
            <a:r>
              <a:rPr lang="fr-BE" dirty="0" smtClean="0"/>
              <a:t>Bruxelles-Capitale</a:t>
            </a:r>
          </a:p>
          <a:p>
            <a:pPr lvl="1"/>
            <a:endParaRPr lang="nl-NL" sz="400" dirty="0"/>
          </a:p>
          <a:p>
            <a:pPr lvl="1"/>
            <a:r>
              <a:rPr lang="fr-BE" dirty="0"/>
              <a:t>l’accessibilité du SPF Mobilité, dans l’optique de la confrontation avec la banque de données </a:t>
            </a:r>
            <a:r>
              <a:rPr lang="fr-BE" dirty="0" err="1"/>
              <a:t>DmfA</a:t>
            </a:r>
            <a:r>
              <a:rPr lang="fr-BE" dirty="0"/>
              <a:t> dans le cadre de la perception correcte de la cotisation de solidarité sur la base de l’émission de CO2</a:t>
            </a:r>
            <a:endParaRPr lang="nl-NL" dirty="0"/>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spTree>
    <p:extLst>
      <p:ext uri="{BB962C8B-B14F-4D97-AF65-F5344CB8AC3E}">
        <p14:creationId xmlns:p14="http://schemas.microsoft.com/office/powerpoint/2010/main" val="1604803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0082B8"/>
                </a:solidFill>
              </a:rPr>
              <a:t>194</a:t>
            </a:r>
            <a:r>
              <a:rPr lang="en-US" dirty="0" smtClean="0"/>
              <a:t> </a:t>
            </a:r>
            <a:r>
              <a:rPr lang="fr-BE" dirty="0"/>
              <a:t>demandes dont</a:t>
            </a:r>
            <a:endParaRPr lang="en-US" dirty="0"/>
          </a:p>
          <a:p>
            <a:endParaRPr lang="en-US" sz="400" dirty="0"/>
          </a:p>
          <a:p>
            <a:pPr lvl="1"/>
            <a:r>
              <a:rPr lang="fr-BE" dirty="0" smtClean="0"/>
              <a:t>l’échange </a:t>
            </a:r>
            <a:r>
              <a:rPr lang="fr-BE" dirty="0"/>
              <a:t>de données entre le SPF Justice et les institutions de sécurité sociale afin de mieux gérer les droits de sécurité sociale des (anciens) détenus et éventuellement de procéder à la suspension de certaines allocations pour les détenus</a:t>
            </a:r>
          </a:p>
          <a:p>
            <a:pPr lvl="1"/>
            <a:endParaRPr lang="nl-NL" sz="400" dirty="0" smtClean="0"/>
          </a:p>
          <a:p>
            <a:pPr lvl="1"/>
            <a:endParaRPr lang="nl-BE" sz="400" dirty="0"/>
          </a:p>
          <a:p>
            <a:pPr lvl="1"/>
            <a:r>
              <a:rPr lang="fr-BE" dirty="0"/>
              <a:t>le projet </a:t>
            </a:r>
            <a:r>
              <a:rPr lang="fr-BE" dirty="0" err="1"/>
              <a:t>BestAddress</a:t>
            </a:r>
            <a:r>
              <a:rPr lang="fr-BE" dirty="0"/>
              <a:t> qui prévoit une porte d’accès auprès du SPF BOSA aux répertoires régionaux contenant les nouvelles données </a:t>
            </a:r>
            <a:r>
              <a:rPr lang="fr-BE" dirty="0" smtClean="0"/>
              <a:t>d’adresse </a:t>
            </a:r>
          </a:p>
          <a:p>
            <a:pPr lvl="2"/>
            <a:r>
              <a:rPr lang="fr-BE" dirty="0" smtClean="0"/>
              <a:t>à </a:t>
            </a:r>
            <a:r>
              <a:rPr lang="fr-BE" dirty="0"/>
              <a:t>cet effet, il y a aussi lieu de réaliser plusieurs adaptations aux modèles d’adresse dans le registre </a:t>
            </a:r>
            <a:r>
              <a:rPr lang="fr-BE" dirty="0" smtClean="0"/>
              <a:t>national</a:t>
            </a:r>
          </a:p>
          <a:p>
            <a:pPr lvl="1"/>
            <a:endParaRPr lang="nl-NL" altLang="fr-FR" sz="400" dirty="0">
              <a:solidFill>
                <a:srgbClr val="FF0000"/>
              </a:solidFill>
            </a:endParaRPr>
          </a:p>
          <a:p>
            <a:pPr lvl="1">
              <a:defRPr/>
            </a:pPr>
            <a:r>
              <a:rPr lang="fr-BE" dirty="0"/>
              <a:t>la transmission de l’attestation allocations familiales majorées &amp; personnes âgées de moins de 26 ans ayant droit à une allocation d’intégration en vue de l’octroi automatique du BOB (budget d'assistance de base dans l’assurance soins flamande) </a:t>
            </a:r>
          </a:p>
          <a:p>
            <a:pPr marL="457200" lvl="1" indent="0">
              <a:buNone/>
            </a:pPr>
            <a:endParaRPr lang="nl-NL" dirty="0"/>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spTree>
    <p:extLst>
      <p:ext uri="{BB962C8B-B14F-4D97-AF65-F5344CB8AC3E}">
        <p14:creationId xmlns:p14="http://schemas.microsoft.com/office/powerpoint/2010/main" val="2887938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Bilan </a:t>
            </a:r>
            <a:r>
              <a:rPr lang="fr-BE" altLang="en-US" dirty="0"/>
              <a:t>&amp; Perspectives</a:t>
            </a:r>
            <a:endParaRPr lang="fr-BE" dirty="0"/>
          </a:p>
        </p:txBody>
      </p:sp>
      <p:sp>
        <p:nvSpPr>
          <p:cNvPr id="3" name="Content Placeholder 2"/>
          <p:cNvSpPr>
            <a:spLocks noGrp="1"/>
          </p:cNvSpPr>
          <p:nvPr>
            <p:ph idx="1"/>
          </p:nvPr>
        </p:nvSpPr>
        <p:spPr/>
        <p:txBody>
          <a:bodyPr>
            <a:normAutofit/>
          </a:bodyPr>
          <a:lstStyle/>
          <a:p>
            <a:r>
              <a:rPr lang="en-US" dirty="0" err="1" smtClean="0"/>
              <a:t>BelEESSI</a:t>
            </a:r>
            <a:endParaRPr lang="en-US" dirty="0"/>
          </a:p>
          <a:p>
            <a:pPr lvl="1"/>
            <a:r>
              <a:rPr lang="fr-BE" sz="1800" dirty="0" smtClean="0"/>
              <a:t>l’Union </a:t>
            </a:r>
            <a:r>
              <a:rPr lang="fr-BE" sz="1800" dirty="0"/>
              <a:t>européenne prévoit l’obligation d’échanger par voie électronique les données de sécurité </a:t>
            </a:r>
            <a:r>
              <a:rPr lang="fr-BE" sz="1800" dirty="0" smtClean="0"/>
              <a:t>sociale</a:t>
            </a:r>
          </a:p>
          <a:p>
            <a:pPr lvl="1"/>
            <a:r>
              <a:rPr lang="fr-BE" sz="1800" dirty="0"/>
              <a:t>c</a:t>
            </a:r>
            <a:r>
              <a:rPr lang="fr-BE" sz="1800" dirty="0" smtClean="0"/>
              <a:t>ette décision </a:t>
            </a:r>
            <a:r>
              <a:rPr lang="fr-BE" sz="1800" dirty="0"/>
              <a:t>s’établira à travers le système EESSI (</a:t>
            </a:r>
            <a:r>
              <a:rPr lang="fr-BE" sz="1800" dirty="0" err="1"/>
              <a:t>Electronic</a:t>
            </a:r>
            <a:r>
              <a:rPr lang="fr-BE" sz="1800" dirty="0"/>
              <a:t> Exchange of Social Security Information) </a:t>
            </a:r>
            <a:endParaRPr lang="fr-BE" sz="1800" dirty="0" smtClean="0"/>
          </a:p>
          <a:p>
            <a:pPr lvl="1"/>
            <a:r>
              <a:rPr lang="fr-BE" sz="1800" dirty="0" smtClean="0"/>
              <a:t>EESSI = mise en œuvre d’un </a:t>
            </a:r>
            <a:r>
              <a:rPr lang="fr-BE" sz="1800" dirty="0"/>
              <a:t>réseau électronique européen sécurisé connectant les institutions de </a:t>
            </a:r>
            <a:r>
              <a:rPr lang="fr-BE" sz="1800" dirty="0" smtClean="0"/>
              <a:t>sécurité sociale</a:t>
            </a:r>
          </a:p>
          <a:p>
            <a:pPr lvl="1"/>
            <a:r>
              <a:rPr lang="fr-BE" sz="1800" dirty="0" smtClean="0"/>
              <a:t>le </a:t>
            </a:r>
            <a:r>
              <a:rPr lang="fr-BE" sz="1800" dirty="0"/>
              <a:t>système central EESSI </a:t>
            </a:r>
            <a:r>
              <a:rPr lang="fr-BE" sz="1800" dirty="0" smtClean="0"/>
              <a:t>a été </a:t>
            </a:r>
            <a:r>
              <a:rPr lang="fr-BE" sz="1800" dirty="0"/>
              <a:t>mis à disposition par la Commission </a:t>
            </a:r>
            <a:r>
              <a:rPr lang="fr-BE" sz="1800" dirty="0" smtClean="0"/>
              <a:t>en </a:t>
            </a:r>
            <a:r>
              <a:rPr lang="fr-BE" sz="1800" dirty="0"/>
              <a:t>juillet </a:t>
            </a:r>
            <a:r>
              <a:rPr lang="fr-BE" sz="1800" dirty="0" smtClean="0"/>
              <a:t>2017</a:t>
            </a:r>
          </a:p>
          <a:p>
            <a:pPr lvl="1"/>
            <a:r>
              <a:rPr lang="fr-BE" sz="1800" dirty="0" smtClean="0"/>
              <a:t>les </a:t>
            </a:r>
            <a:r>
              <a:rPr lang="fr-BE" sz="1800" dirty="0"/>
              <a:t>États membres ont deux ans pour mettre en œuvre l’EESSI au niveau national et pour connecter leurs organismes de sécurité sociale aux échanges électroniques transfrontières</a:t>
            </a:r>
            <a:endParaRPr lang="fr-BE" sz="1800" dirty="0" smtClean="0"/>
          </a:p>
          <a:p>
            <a:pPr lvl="1"/>
            <a:r>
              <a:rPr lang="fr-BE" sz="1800" dirty="0" err="1"/>
              <a:t>BelEESSI</a:t>
            </a:r>
            <a:r>
              <a:rPr lang="fr-BE" sz="1800" dirty="0"/>
              <a:t> = </a:t>
            </a:r>
            <a:r>
              <a:rPr lang="fr-BE" sz="1800" dirty="0" err="1"/>
              <a:t>Belgian</a:t>
            </a:r>
            <a:r>
              <a:rPr lang="fr-BE" sz="1800" dirty="0"/>
              <a:t> </a:t>
            </a:r>
            <a:r>
              <a:rPr lang="fr-BE" sz="1800" dirty="0" err="1"/>
              <a:t>Implementation</a:t>
            </a:r>
            <a:r>
              <a:rPr lang="fr-BE" sz="1800" dirty="0"/>
              <a:t> of </a:t>
            </a:r>
            <a:r>
              <a:rPr lang="fr-BE" sz="1800" dirty="0" smtClean="0"/>
              <a:t>EESSI</a:t>
            </a:r>
          </a:p>
          <a:p>
            <a:pPr lvl="1"/>
            <a:r>
              <a:rPr lang="fr-BE" sz="400" dirty="0" smtClean="0">
                <a:solidFill>
                  <a:schemeClr val="bg1"/>
                </a:solidFill>
              </a:rPr>
              <a:t>t</a:t>
            </a:r>
            <a:r>
              <a:rPr lang="fr-BE" sz="1800" dirty="0" smtClean="0"/>
              <a:t/>
            </a:r>
            <a:br>
              <a:rPr lang="fr-BE" sz="1800" dirty="0" smtClean="0"/>
            </a:br>
            <a:r>
              <a:rPr lang="fr-BE" sz="1800" dirty="0" smtClean="0">
                <a:sym typeface="Wingdings" panose="05000000000000000000" pitchFamily="2" charset="2"/>
              </a:rPr>
              <a:t> </a:t>
            </a:r>
            <a:r>
              <a:rPr lang="fr-BE" sz="1800" dirty="0" smtClean="0"/>
              <a:t>la </a:t>
            </a:r>
            <a:r>
              <a:rPr lang="fr-BE" sz="1800" dirty="0"/>
              <a:t>BCSS remplit le rôle de ‘</a:t>
            </a:r>
            <a:r>
              <a:rPr lang="nl-NL" sz="1800" dirty="0" err="1"/>
              <a:t>forwarding</a:t>
            </a:r>
            <a:r>
              <a:rPr lang="nl-NL" sz="1800" dirty="0"/>
              <a:t> point</a:t>
            </a:r>
            <a:r>
              <a:rPr lang="fr-BE" sz="1800" dirty="0"/>
              <a:t>’ pour la Belgique et assure ainsi le lien entre le réseau européen et les institutions belges compétentes pour la sécurité sociale</a:t>
            </a:r>
          </a:p>
          <a:p>
            <a:pPr lvl="1"/>
            <a:endParaRPr lang="fr-BE" dirty="0"/>
          </a:p>
          <a:p>
            <a:pPr lvl="1"/>
            <a:endParaRPr lang="fr-BE" dirty="0" smtClean="0"/>
          </a:p>
          <a:p>
            <a:pPr lvl="1"/>
            <a:endParaRPr lang="fr-BE" dirty="0"/>
          </a:p>
          <a:p>
            <a:pPr lvl="1"/>
            <a:endParaRPr lang="nl-NL" dirty="0"/>
          </a:p>
          <a:p>
            <a:pPr lvl="1"/>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Tree>
    <p:extLst>
      <p:ext uri="{BB962C8B-B14F-4D97-AF65-F5344CB8AC3E}">
        <p14:creationId xmlns:p14="http://schemas.microsoft.com/office/powerpoint/2010/main" val="2659650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Bilan </a:t>
            </a:r>
            <a:r>
              <a:rPr lang="fr-BE" altLang="en-US" dirty="0"/>
              <a:t>&amp; Perspectives</a:t>
            </a:r>
            <a:endParaRPr lang="fr-BE" dirty="0"/>
          </a:p>
        </p:txBody>
      </p:sp>
      <p:sp>
        <p:nvSpPr>
          <p:cNvPr id="3" name="Content Placeholder 2"/>
          <p:cNvSpPr>
            <a:spLocks noGrp="1"/>
          </p:cNvSpPr>
          <p:nvPr>
            <p:ph idx="1"/>
          </p:nvPr>
        </p:nvSpPr>
        <p:spPr/>
        <p:txBody>
          <a:bodyPr/>
          <a:lstStyle/>
          <a:p>
            <a:r>
              <a:rPr lang="en-US" dirty="0" err="1" smtClean="0"/>
              <a:t>BelEESSI</a:t>
            </a:r>
            <a:endParaRPr lang="en-US" dirty="0"/>
          </a:p>
          <a:p>
            <a:pPr lvl="1"/>
            <a:r>
              <a:rPr lang="fr-BE" dirty="0" smtClean="0"/>
              <a:t>projets pilotes - </a:t>
            </a:r>
            <a:r>
              <a:rPr lang="fr-BE" dirty="0"/>
              <a:t>connexion du réseau belge à la plate-forme EESSI, avec la BCSS comme seul et unique Point d’Accès technique entre la Belgique et l’Europe</a:t>
            </a:r>
            <a:endParaRPr lang="nl-NL" dirty="0"/>
          </a:p>
          <a:p>
            <a:pPr lvl="1"/>
            <a:r>
              <a:rPr lang="fr-BE" dirty="0" smtClean="0"/>
              <a:t>la </a:t>
            </a:r>
            <a:r>
              <a:rPr lang="fr-BE" dirty="0"/>
              <a:t>première phase d’acceptation </a:t>
            </a:r>
            <a:r>
              <a:rPr lang="fr-BE" dirty="0" smtClean="0"/>
              <a:t>devrait </a:t>
            </a:r>
            <a:r>
              <a:rPr lang="fr-BE" dirty="0"/>
              <a:t>débuter à la mi-février pour les </a:t>
            </a:r>
            <a:r>
              <a:rPr lang="fr-BE" dirty="0" smtClean="0"/>
              <a:t>Business Use Case (BUC) </a:t>
            </a:r>
            <a:r>
              <a:rPr lang="fr-BE" dirty="0"/>
              <a:t>pilotes </a:t>
            </a:r>
            <a:r>
              <a:rPr lang="fr-BE" dirty="0" smtClean="0"/>
              <a:t>désignés</a:t>
            </a:r>
          </a:p>
          <a:p>
            <a:pPr lvl="1"/>
            <a:r>
              <a:rPr lang="fr-BE" dirty="0" smtClean="0"/>
              <a:t>les </a:t>
            </a:r>
            <a:r>
              <a:rPr lang="fr-BE" dirty="0"/>
              <a:t>institutions pilotes </a:t>
            </a:r>
            <a:endParaRPr lang="fr-BE" dirty="0" smtClean="0"/>
          </a:p>
          <a:p>
            <a:pPr lvl="2"/>
            <a:r>
              <a:rPr lang="fr-BE" dirty="0" smtClean="0"/>
              <a:t>ONSS </a:t>
            </a:r>
          </a:p>
          <a:p>
            <a:pPr lvl="2"/>
            <a:r>
              <a:rPr lang="fr-BE" dirty="0" smtClean="0"/>
              <a:t>INASTI	</a:t>
            </a:r>
          </a:p>
          <a:p>
            <a:pPr lvl="2"/>
            <a:r>
              <a:rPr lang="fr-BE" dirty="0" smtClean="0"/>
              <a:t>INAMI </a:t>
            </a:r>
          </a:p>
          <a:p>
            <a:pPr lvl="2"/>
            <a:r>
              <a:rPr lang="fr-BE" dirty="0" smtClean="0"/>
              <a:t>SFP</a:t>
            </a:r>
            <a:endParaRPr lang="fr-BE" dirty="0"/>
          </a:p>
          <a:p>
            <a:pPr lvl="1"/>
            <a:endParaRPr lang="fr-BE" dirty="0"/>
          </a:p>
          <a:p>
            <a:pPr lvl="1"/>
            <a:endParaRPr lang="fr-BE" dirty="0" smtClean="0"/>
          </a:p>
          <a:p>
            <a:pPr lvl="1"/>
            <a:endParaRPr lang="fr-BE" dirty="0"/>
          </a:p>
          <a:p>
            <a:pPr lvl="1"/>
            <a:endParaRPr lang="nl-NL" dirty="0"/>
          </a:p>
          <a:p>
            <a:pPr lvl="1"/>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spTree>
    <p:extLst>
      <p:ext uri="{BB962C8B-B14F-4D97-AF65-F5344CB8AC3E}">
        <p14:creationId xmlns:p14="http://schemas.microsoft.com/office/powerpoint/2010/main" val="118698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r-BE" altLang="en-US" dirty="0" smtClean="0"/>
              <a:t>Facts &amp; Figures 2017</a:t>
            </a:r>
            <a:endParaRPr lang="en-US" altLang="en-US" dirty="0" smtClean="0"/>
          </a:p>
        </p:txBody>
      </p:sp>
      <p:sp>
        <p:nvSpPr>
          <p:cNvPr id="16387" name="Content Placeholder 2"/>
          <p:cNvSpPr>
            <a:spLocks noGrp="1"/>
          </p:cNvSpPr>
          <p:nvPr>
            <p:ph idx="1"/>
          </p:nvPr>
        </p:nvSpPr>
        <p:spPr>
          <a:xfrm>
            <a:off x="457200" y="1557338"/>
            <a:ext cx="8229600" cy="5112022"/>
          </a:xfrm>
        </p:spPr>
        <p:txBody>
          <a:bodyPr>
            <a:normAutofit fontScale="92500" lnSpcReduction="20000"/>
          </a:bodyPr>
          <a:lstStyle/>
          <a:p>
            <a:pPr marL="358775"/>
            <a:r>
              <a:rPr lang="fr-BE" altLang="en-US" sz="2800" dirty="0" smtClean="0"/>
              <a:t>Cellule Identification</a:t>
            </a:r>
          </a:p>
          <a:p>
            <a:pPr marL="358775"/>
            <a:endParaRPr lang="fr-FR" altLang="en-US" sz="500" dirty="0" smtClean="0"/>
          </a:p>
          <a:p>
            <a:pPr lvl="1"/>
            <a:r>
              <a:rPr lang="fr-BE" altLang="en-US" sz="2200" dirty="0" smtClean="0"/>
              <a:t>update </a:t>
            </a:r>
            <a:r>
              <a:rPr lang="fr-BE" altLang="en-US" sz="2200" dirty="0"/>
              <a:t>Bis : </a:t>
            </a:r>
            <a:r>
              <a:rPr lang="fr-BE" altLang="en-US" sz="2200" dirty="0">
                <a:solidFill>
                  <a:srgbClr val="0082B8"/>
                </a:solidFill>
              </a:rPr>
              <a:t>11.939</a:t>
            </a:r>
          </a:p>
          <a:p>
            <a:pPr lvl="1"/>
            <a:r>
              <a:rPr lang="fr-BE" altLang="en-US" sz="2200" dirty="0" smtClean="0"/>
              <a:t>update </a:t>
            </a:r>
            <a:r>
              <a:rPr lang="fr-BE" altLang="en-US" sz="2200" dirty="0"/>
              <a:t>RAD : </a:t>
            </a:r>
            <a:r>
              <a:rPr lang="fr-BE" altLang="en-US" sz="2200" dirty="0">
                <a:solidFill>
                  <a:srgbClr val="0082B8"/>
                </a:solidFill>
              </a:rPr>
              <a:t>13.990</a:t>
            </a:r>
          </a:p>
          <a:p>
            <a:pPr lvl="1"/>
            <a:r>
              <a:rPr lang="fr-BE" altLang="en-US" sz="2200" dirty="0" smtClean="0"/>
              <a:t>mutations </a:t>
            </a:r>
            <a:r>
              <a:rPr lang="fr-BE" altLang="en-US" sz="2200" dirty="0"/>
              <a:t>Radiés : </a:t>
            </a:r>
            <a:r>
              <a:rPr lang="fr-BE" altLang="en-US" sz="2200" dirty="0">
                <a:solidFill>
                  <a:srgbClr val="0082B8"/>
                </a:solidFill>
              </a:rPr>
              <a:t>4.397</a:t>
            </a:r>
          </a:p>
          <a:p>
            <a:pPr lvl="1"/>
            <a:r>
              <a:rPr lang="fr-BE" altLang="en-US" sz="2200" dirty="0" smtClean="0"/>
              <a:t>adresses </a:t>
            </a:r>
            <a:r>
              <a:rPr lang="fr-BE" altLang="en-US" sz="2200" dirty="0"/>
              <a:t>provisoires RAD : </a:t>
            </a:r>
            <a:r>
              <a:rPr lang="fr-BE" altLang="en-US" sz="2200" dirty="0">
                <a:solidFill>
                  <a:srgbClr val="0082B8"/>
                </a:solidFill>
              </a:rPr>
              <a:t>53.251</a:t>
            </a:r>
          </a:p>
          <a:p>
            <a:pPr lvl="1"/>
            <a:r>
              <a:rPr lang="fr-BE" altLang="en-US" sz="2200" dirty="0" smtClean="0"/>
              <a:t>remplacements </a:t>
            </a:r>
            <a:r>
              <a:rPr lang="fr-BE" altLang="en-US" sz="2200" dirty="0"/>
              <a:t>: </a:t>
            </a:r>
            <a:r>
              <a:rPr lang="fr-BE" altLang="en-US" sz="2200" dirty="0">
                <a:solidFill>
                  <a:srgbClr val="0082B8"/>
                </a:solidFill>
              </a:rPr>
              <a:t>10.233</a:t>
            </a:r>
          </a:p>
          <a:p>
            <a:pPr lvl="1"/>
            <a:r>
              <a:rPr lang="fr-BE" altLang="en-US" sz="2200" dirty="0" smtClean="0"/>
              <a:t>remplacements </a:t>
            </a:r>
            <a:r>
              <a:rPr lang="fr-BE" altLang="en-US" sz="2200" dirty="0"/>
              <a:t>NI (</a:t>
            </a:r>
            <a:r>
              <a:rPr lang="fr-BE" altLang="en-US" sz="2200" dirty="0" err="1"/>
              <a:t>NouvellesInscriptions</a:t>
            </a:r>
            <a:r>
              <a:rPr lang="fr-BE" altLang="en-US" sz="2200" dirty="0"/>
              <a:t>) : </a:t>
            </a:r>
            <a:r>
              <a:rPr lang="fr-BE" altLang="en-US" sz="2200" dirty="0">
                <a:solidFill>
                  <a:srgbClr val="0082B8"/>
                </a:solidFill>
              </a:rPr>
              <a:t>49.450</a:t>
            </a:r>
          </a:p>
          <a:p>
            <a:pPr lvl="1"/>
            <a:endParaRPr lang="fr-FR" altLang="en-US" sz="500" dirty="0" smtClean="0"/>
          </a:p>
          <a:p>
            <a:pPr marL="358775"/>
            <a:r>
              <a:rPr lang="fr-BE" altLang="en-US" sz="2800" dirty="0"/>
              <a:t>gestion des </a:t>
            </a:r>
            <a:r>
              <a:rPr lang="fr-BE" altLang="en-US" sz="2800" dirty="0" smtClean="0"/>
              <a:t>programmes</a:t>
            </a:r>
          </a:p>
          <a:p>
            <a:pPr marL="358775"/>
            <a:endParaRPr lang="fr-BE" altLang="en-US" sz="500" dirty="0" smtClean="0"/>
          </a:p>
          <a:p>
            <a:pPr marL="758825" lvl="1"/>
            <a:r>
              <a:rPr lang="en-US" altLang="en-US" sz="2200" dirty="0" smtClean="0"/>
              <a:t> </a:t>
            </a:r>
            <a:r>
              <a:rPr lang="en-US" sz="2200" dirty="0" smtClean="0">
                <a:solidFill>
                  <a:srgbClr val="0082B8"/>
                </a:solidFill>
              </a:rPr>
              <a:t>21.777.940</a:t>
            </a:r>
            <a:r>
              <a:rPr lang="en-US" altLang="en-US" sz="2200" dirty="0" smtClean="0"/>
              <a:t> </a:t>
            </a:r>
            <a:r>
              <a:rPr lang="fr-FR" altLang="en-US" sz="2200" i="1" dirty="0" smtClean="0"/>
              <a:t> </a:t>
            </a:r>
            <a:r>
              <a:rPr lang="fr-FR" altLang="en-US" sz="2200" dirty="0"/>
              <a:t>personnes différentes </a:t>
            </a:r>
            <a:r>
              <a:rPr lang="fr-FR" altLang="en-US" sz="2200" dirty="0" smtClean="0"/>
              <a:t>dans </a:t>
            </a:r>
            <a:r>
              <a:rPr lang="fr-FR" altLang="en-US" sz="2200" dirty="0"/>
              <a:t>le répertoire des références</a:t>
            </a:r>
          </a:p>
          <a:p>
            <a:pPr marL="758825" lvl="1"/>
            <a:r>
              <a:rPr lang="fr-FR" altLang="en-US" sz="2200" dirty="0" smtClean="0"/>
              <a:t>en </a:t>
            </a:r>
            <a:r>
              <a:rPr lang="fr-FR" altLang="en-US" sz="2200" dirty="0"/>
              <a:t>moyenne toute personne est connue dans </a:t>
            </a:r>
            <a:r>
              <a:rPr lang="fr-FR" altLang="en-US" sz="2200" dirty="0" smtClean="0">
                <a:solidFill>
                  <a:srgbClr val="0082B8"/>
                </a:solidFill>
              </a:rPr>
              <a:t>12,89</a:t>
            </a:r>
            <a:r>
              <a:rPr lang="fr-FR" altLang="en-US" sz="2200" i="1" dirty="0" smtClean="0"/>
              <a:t> </a:t>
            </a:r>
            <a:r>
              <a:rPr lang="fr-FR" altLang="en-US" sz="2200" dirty="0" smtClean="0"/>
              <a:t>secteurs</a:t>
            </a:r>
          </a:p>
          <a:p>
            <a:pPr marL="758825" lvl="1"/>
            <a:r>
              <a:rPr lang="fr-FR" altLang="en-US" sz="2200" dirty="0"/>
              <a:t> </a:t>
            </a:r>
            <a:r>
              <a:rPr lang="en-US" altLang="en-US" sz="2200" dirty="0" smtClean="0">
                <a:solidFill>
                  <a:srgbClr val="0082B8"/>
                </a:solidFill>
              </a:rPr>
              <a:t>242.547.388</a:t>
            </a:r>
            <a:r>
              <a:rPr lang="fr-FR" altLang="en-US" sz="2200" dirty="0" smtClean="0"/>
              <a:t> </a:t>
            </a:r>
            <a:r>
              <a:rPr lang="fr-FR" altLang="en-US" sz="2200" dirty="0"/>
              <a:t>‘dossiers actifs’ dans le répertoire des personnes</a:t>
            </a:r>
          </a:p>
          <a:p>
            <a:pPr marL="758825" lvl="1"/>
            <a:r>
              <a:rPr lang="fr-FR" altLang="en-US" sz="2200" dirty="0" smtClean="0"/>
              <a:t>traitements </a:t>
            </a:r>
            <a:r>
              <a:rPr lang="fr-FR" altLang="en-US" sz="2200" dirty="0"/>
              <a:t>dans les 7 jours des </a:t>
            </a:r>
            <a:r>
              <a:rPr lang="fr-FR" altLang="en-US" sz="2200" dirty="0" smtClean="0">
                <a:solidFill>
                  <a:srgbClr val="0082B8"/>
                </a:solidFill>
              </a:rPr>
              <a:t>1.865</a:t>
            </a:r>
            <a:r>
              <a:rPr lang="fr-FR" altLang="en-US" sz="2200" dirty="0" smtClean="0"/>
              <a:t> demandes &gt; des huissiers de justice concernant </a:t>
            </a:r>
            <a:r>
              <a:rPr lang="fr-FR" altLang="en-US" sz="2200" dirty="0"/>
              <a:t>l’accès à des données sociales à caractère </a:t>
            </a:r>
            <a:r>
              <a:rPr lang="fr-FR" altLang="en-US" sz="2200" dirty="0" smtClean="0"/>
              <a:t>personnel </a:t>
            </a:r>
            <a:br>
              <a:rPr lang="fr-FR" altLang="en-US" sz="2200" dirty="0" smtClean="0"/>
            </a:br>
            <a:endParaRPr lang="fr-FR" altLang="en-US" sz="2200" dirty="0"/>
          </a:p>
        </p:txBody>
      </p:sp>
      <p:sp>
        <p:nvSpPr>
          <p:cNvPr id="4" name="Slide Number Placeholder 3"/>
          <p:cNvSpPr>
            <a:spLocks noGrp="1"/>
          </p:cNvSpPr>
          <p:nvPr>
            <p:ph type="sldNum" sz="quarter" idx="10"/>
          </p:nvPr>
        </p:nvSpPr>
        <p:spPr/>
        <p:txBody>
          <a:bodyPr/>
          <a:lstStyle/>
          <a:p>
            <a:pPr>
              <a:defRPr/>
            </a:pPr>
            <a:fld id="{14BDAAAA-7080-4706-9A75-5C60FD0F9F6B}" type="slidenum">
              <a:rPr lang="en-GB" smtClean="0"/>
              <a:pPr>
                <a:defRPr/>
              </a:pPr>
              <a:t>3</a:t>
            </a:fld>
            <a:endParaRPr lang="en-GB" dirty="0"/>
          </a:p>
        </p:txBody>
      </p:sp>
    </p:spTree>
    <p:extLst>
      <p:ext uri="{BB962C8B-B14F-4D97-AF65-F5344CB8AC3E}">
        <p14:creationId xmlns:p14="http://schemas.microsoft.com/office/powerpoint/2010/main" val="1465241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Bilan &amp; Perspectives</a:t>
            </a:r>
            <a:endParaRPr lang="fr-BE" dirty="0"/>
          </a:p>
        </p:txBody>
      </p:sp>
      <p:sp>
        <p:nvSpPr>
          <p:cNvPr id="3" name="Content Placeholder 2"/>
          <p:cNvSpPr>
            <a:spLocks noGrp="1"/>
          </p:cNvSpPr>
          <p:nvPr>
            <p:ph idx="1"/>
          </p:nvPr>
        </p:nvSpPr>
        <p:spPr/>
        <p:txBody>
          <a:bodyPr>
            <a:normAutofit/>
          </a:bodyPr>
          <a:lstStyle/>
          <a:p>
            <a:r>
              <a:rPr lang="fr-BE" dirty="0"/>
              <a:t>carte </a:t>
            </a:r>
            <a:r>
              <a:rPr lang="fr-BE" dirty="0" err="1"/>
              <a:t>isi</a:t>
            </a:r>
            <a:r>
              <a:rPr lang="fr-BE" baseline="30000" dirty="0"/>
              <a:t>+</a:t>
            </a:r>
          </a:p>
          <a:p>
            <a:pPr lvl="1"/>
            <a:r>
              <a:rPr lang="fr-BE" dirty="0"/>
              <a:t>au 31/12/2017, </a:t>
            </a:r>
            <a:r>
              <a:rPr lang="fr-BE" dirty="0">
                <a:solidFill>
                  <a:srgbClr val="0082B8"/>
                </a:solidFill>
              </a:rPr>
              <a:t>1.892.114</a:t>
            </a:r>
            <a:r>
              <a:rPr lang="fr-BE" dirty="0"/>
              <a:t> cartes </a:t>
            </a:r>
            <a:r>
              <a:rPr lang="fr-BE" dirty="0" err="1"/>
              <a:t>isi</a:t>
            </a:r>
            <a:r>
              <a:rPr lang="fr-BE" baseline="30000" dirty="0"/>
              <a:t>+</a:t>
            </a:r>
            <a:r>
              <a:rPr lang="fr-BE" dirty="0"/>
              <a:t> ont été délivrées</a:t>
            </a:r>
          </a:p>
          <a:p>
            <a:pPr lvl="1"/>
            <a:r>
              <a:rPr lang="fr-BE" dirty="0"/>
              <a:t>préparation du cahier des charges &amp; attribution du marché public à </a:t>
            </a:r>
            <a:r>
              <a:rPr lang="fr-BE" dirty="0" err="1"/>
              <a:t>Zetes</a:t>
            </a:r>
            <a:r>
              <a:rPr lang="fr-BE" dirty="0"/>
              <a:t> pour la production de la carte </a:t>
            </a:r>
            <a:r>
              <a:rPr lang="fr-BE" dirty="0" err="1"/>
              <a:t>isi</a:t>
            </a:r>
            <a:r>
              <a:rPr lang="fr-BE" baseline="30000" dirty="0"/>
              <a:t>+</a:t>
            </a:r>
            <a:r>
              <a:rPr lang="fr-BE" dirty="0"/>
              <a:t> deuxième génération </a:t>
            </a:r>
          </a:p>
          <a:p>
            <a:pPr lvl="1"/>
            <a:r>
              <a:rPr lang="fr-BE" dirty="0"/>
              <a:t>contraintes </a:t>
            </a:r>
          </a:p>
          <a:p>
            <a:pPr lvl="2"/>
            <a:r>
              <a:rPr lang="fr-BE" dirty="0"/>
              <a:t>conservation des modalités et critères de délivrance </a:t>
            </a:r>
          </a:p>
          <a:p>
            <a:pPr lvl="2"/>
            <a:r>
              <a:rPr lang="fr-BE" dirty="0"/>
              <a:t>continuité des éléments visuels et technologiques</a:t>
            </a:r>
          </a:p>
          <a:p>
            <a:pPr lvl="2"/>
            <a:r>
              <a:rPr lang="fr-BE" dirty="0"/>
              <a:t>estimation du nombre de cartes à produire : </a:t>
            </a:r>
            <a:r>
              <a:rPr lang="fr-BE" dirty="0">
                <a:solidFill>
                  <a:srgbClr val="0082B8"/>
                </a:solidFill>
              </a:rPr>
              <a:t>170.000</a:t>
            </a:r>
            <a:r>
              <a:rPr lang="fr-BE" dirty="0"/>
              <a:t> cartes /an</a:t>
            </a:r>
          </a:p>
          <a:p>
            <a:pPr lvl="1"/>
            <a:r>
              <a:rPr lang="fr-BE" dirty="0"/>
              <a:t>à réaliser en 2018</a:t>
            </a:r>
          </a:p>
          <a:p>
            <a:pPr lvl="2"/>
            <a:r>
              <a:rPr lang="fr-BE" dirty="0"/>
              <a:t>gérer le basculement d’un fournisseur (</a:t>
            </a:r>
            <a:r>
              <a:rPr lang="fr-BE" dirty="0" err="1"/>
              <a:t>Oberthur</a:t>
            </a:r>
            <a:r>
              <a:rPr lang="fr-BE" dirty="0"/>
              <a:t>) à l’autre (</a:t>
            </a:r>
            <a:r>
              <a:rPr lang="fr-BE" dirty="0" err="1"/>
              <a:t>Zetes</a:t>
            </a:r>
            <a:r>
              <a:rPr lang="fr-BE" dirty="0"/>
              <a:t>) </a:t>
            </a:r>
          </a:p>
          <a:p>
            <a:pPr lvl="2"/>
            <a:r>
              <a:rPr lang="fr-BE" dirty="0"/>
              <a:t>établir les liaisons d’échanges avec </a:t>
            </a:r>
            <a:r>
              <a:rPr lang="fr-BE" dirty="0" err="1"/>
              <a:t>Zetes</a:t>
            </a:r>
            <a:endParaRPr lang="fr-BE" dirty="0"/>
          </a:p>
          <a:p>
            <a:pPr lvl="2"/>
            <a:r>
              <a:rPr lang="fr-BE" dirty="0"/>
              <a:t>valider le design et la personnalisation de la nouvelle carte</a:t>
            </a:r>
          </a:p>
          <a:p>
            <a:pPr lvl="2"/>
            <a:r>
              <a:rPr lang="fr-BE" dirty="0"/>
              <a:t>tester les procédures de commande et la personnalisation des cartes (OA-BCSS-ZETES)</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spTree>
    <p:extLst>
      <p:ext uri="{BB962C8B-B14F-4D97-AF65-F5344CB8AC3E}">
        <p14:creationId xmlns:p14="http://schemas.microsoft.com/office/powerpoint/2010/main" val="63560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Bilan </a:t>
            </a:r>
            <a:r>
              <a:rPr lang="fr-BE" altLang="en-US" dirty="0"/>
              <a:t>&amp; </a:t>
            </a:r>
            <a:r>
              <a:rPr lang="fr-BE" altLang="en-US" dirty="0" smtClean="0"/>
              <a:t>Perspectives - SSH</a:t>
            </a:r>
            <a:endParaRPr lang="fr-BE" dirty="0"/>
          </a:p>
        </p:txBody>
      </p:sp>
      <p:sp>
        <p:nvSpPr>
          <p:cNvPr id="3" name="Content Placeholder 2"/>
          <p:cNvSpPr>
            <a:spLocks noGrp="1"/>
          </p:cNvSpPr>
          <p:nvPr>
            <p:ph idx="1"/>
          </p:nvPr>
        </p:nvSpPr>
        <p:spPr/>
        <p:txBody>
          <a:bodyPr>
            <a:normAutofit fontScale="92500" lnSpcReduction="20000"/>
          </a:bodyPr>
          <a:lstStyle/>
          <a:p>
            <a:r>
              <a:rPr lang="fr-BE" altLang="en-US" dirty="0" smtClean="0">
                <a:sym typeface="Arial" charset="0"/>
              </a:rPr>
              <a:t>objectifs</a:t>
            </a:r>
          </a:p>
          <a:p>
            <a:pPr lvl="1"/>
            <a:r>
              <a:rPr lang="fr-BE" dirty="0" smtClean="0"/>
              <a:t>pour les assurés sociaux</a:t>
            </a:r>
          </a:p>
          <a:p>
            <a:pPr lvl="2"/>
            <a:r>
              <a:rPr lang="fr-BE" dirty="0"/>
              <a:t>l</a:t>
            </a:r>
            <a:r>
              <a:rPr lang="fr-BE" dirty="0" smtClean="0"/>
              <a:t>es faire bénéficier des </a:t>
            </a:r>
            <a:r>
              <a:rPr lang="fr-BE" dirty="0"/>
              <a:t>droits supplémentaires auxquels ils ont droit </a:t>
            </a:r>
            <a:endParaRPr lang="fr-BE" dirty="0" smtClean="0"/>
          </a:p>
          <a:p>
            <a:pPr lvl="2"/>
            <a:r>
              <a:rPr lang="fr-BE" dirty="0" smtClean="0"/>
              <a:t>leur </a:t>
            </a:r>
            <a:r>
              <a:rPr lang="fr-BE" dirty="0"/>
              <a:t>épargner un maximum de formalités administratives en tenant compte, au mieux, de leur situation sociale </a:t>
            </a:r>
            <a:r>
              <a:rPr lang="fr-BE" dirty="0" smtClean="0"/>
              <a:t>réelle</a:t>
            </a:r>
          </a:p>
          <a:p>
            <a:pPr lvl="1"/>
            <a:r>
              <a:rPr lang="fr-BE" dirty="0"/>
              <a:t>p</a:t>
            </a:r>
            <a:r>
              <a:rPr lang="fr-BE" dirty="0" smtClean="0"/>
              <a:t>our les clients qui octroient les avantages</a:t>
            </a:r>
          </a:p>
          <a:p>
            <a:pPr lvl="2"/>
            <a:r>
              <a:rPr lang="fr-BE" dirty="0"/>
              <a:t>l</a:t>
            </a:r>
            <a:r>
              <a:rPr lang="fr-BE" dirty="0" smtClean="0"/>
              <a:t>eur permettre d’obtenir facilement un </a:t>
            </a:r>
            <a:r>
              <a:rPr lang="fr-BE" dirty="0"/>
              <a:t>ou plusieurs statuts sociaux à un moment donné afin </a:t>
            </a:r>
            <a:r>
              <a:rPr lang="fr-BE" dirty="0" smtClean="0"/>
              <a:t>de déterminer aisément l’octroi de l’avantage</a:t>
            </a:r>
          </a:p>
          <a:p>
            <a:pPr lvl="1"/>
            <a:r>
              <a:rPr lang="fr-BE" dirty="0"/>
              <a:t>p</a:t>
            </a:r>
            <a:r>
              <a:rPr lang="fr-BE" dirty="0" smtClean="0"/>
              <a:t>our la BCSS</a:t>
            </a:r>
          </a:p>
          <a:p>
            <a:pPr lvl="2"/>
            <a:r>
              <a:rPr lang="fr-BE" dirty="0" smtClean="0"/>
              <a:t>élaborer </a:t>
            </a:r>
            <a:r>
              <a:rPr lang="fr-BE" dirty="0"/>
              <a:t>une architecture d’échange permettant de répondre à un maximum de demandes </a:t>
            </a:r>
            <a:endParaRPr lang="fr-BE" dirty="0" smtClean="0"/>
          </a:p>
          <a:p>
            <a:pPr lvl="2"/>
            <a:r>
              <a:rPr lang="fr-BE" dirty="0" smtClean="0"/>
              <a:t>limiter </a:t>
            </a:r>
            <a:r>
              <a:rPr lang="fr-BE" dirty="0"/>
              <a:t>les développements auprès des sources authentiques et des </a:t>
            </a:r>
            <a:r>
              <a:rPr lang="fr-BE" dirty="0" smtClean="0"/>
              <a:t>demandeurs</a:t>
            </a:r>
          </a:p>
          <a:p>
            <a:pPr lvl="2"/>
            <a:endParaRPr lang="fr-BE" sz="400" dirty="0" smtClean="0"/>
          </a:p>
          <a:p>
            <a:pPr lvl="2"/>
            <a:endParaRPr lang="fr-BE" sz="400" dirty="0"/>
          </a:p>
          <a:p>
            <a:pPr lvl="2"/>
            <a:endParaRPr lang="fr-BE" sz="400" dirty="0" smtClean="0"/>
          </a:p>
          <a:p>
            <a:pPr lvl="2"/>
            <a:endParaRPr lang="fr-BE" sz="400" dirty="0" smtClean="0"/>
          </a:p>
          <a:p>
            <a:r>
              <a:rPr lang="fr-BE" dirty="0" smtClean="0"/>
              <a:t>conditions</a:t>
            </a:r>
            <a:endParaRPr lang="fr-BE" dirty="0"/>
          </a:p>
          <a:p>
            <a:pPr lvl="1"/>
            <a:r>
              <a:rPr lang="fr-BE" dirty="0"/>
              <a:t>octroi du statut = compétence exclusive des sources authentiques</a:t>
            </a:r>
          </a:p>
          <a:p>
            <a:pPr lvl="1"/>
            <a:r>
              <a:rPr lang="fr-BE" dirty="0"/>
              <a:t>origine des </a:t>
            </a:r>
            <a:r>
              <a:rPr lang="fr-BE" dirty="0" smtClean="0"/>
              <a:t>statuts </a:t>
            </a:r>
            <a:r>
              <a:rPr lang="fr-BE" dirty="0" smtClean="0">
                <a:sym typeface="Wingdings" panose="05000000000000000000" pitchFamily="2" charset="2"/>
              </a:rPr>
              <a:t></a:t>
            </a:r>
            <a:r>
              <a:rPr lang="fr-BE" dirty="0" smtClean="0"/>
              <a:t> </a:t>
            </a:r>
            <a:r>
              <a:rPr lang="fr-BE" dirty="0"/>
              <a:t>utilisation des données des sources authentiques sans les traiter </a:t>
            </a:r>
          </a:p>
          <a:p>
            <a:pPr lvl="1"/>
            <a:r>
              <a:rPr lang="fr-BE" dirty="0"/>
              <a:t>octroi du droit dérivé = compétence exclusive des institutions qui octroient des droits </a:t>
            </a:r>
            <a:r>
              <a:rPr lang="fr-BE" dirty="0" smtClean="0"/>
              <a:t>dérivés</a:t>
            </a:r>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solidFill>
                  <a:prstClr val="white">
                    <a:lumMod val="50000"/>
                  </a:prstClr>
                </a:solidFill>
              </a:rPr>
              <a:pPr>
                <a:defRPr/>
              </a:pPr>
              <a:t>31</a:t>
            </a:fld>
            <a:endParaRPr lang="en-GB" dirty="0">
              <a:solidFill>
                <a:prstClr val="white">
                  <a:lumMod val="50000"/>
                </a:prstClr>
              </a:solidFill>
            </a:endParaRPr>
          </a:p>
        </p:txBody>
      </p:sp>
    </p:spTree>
    <p:extLst>
      <p:ext uri="{BB962C8B-B14F-4D97-AF65-F5344CB8AC3E}">
        <p14:creationId xmlns:p14="http://schemas.microsoft.com/office/powerpoint/2010/main" val="2761317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88913"/>
            <a:ext cx="8229600" cy="922337"/>
          </a:xfrm>
        </p:spPr>
        <p:txBody>
          <a:bodyPr/>
          <a:lstStyle/>
          <a:p>
            <a:r>
              <a:rPr lang="fr-BE" altLang="en-US" dirty="0"/>
              <a:t>Bilan &amp; </a:t>
            </a:r>
            <a:r>
              <a:rPr lang="fr-BE" altLang="en-US" dirty="0" smtClean="0"/>
              <a:t>Perspectives - SSH</a:t>
            </a:r>
            <a:endParaRPr lang="fr-BE" altLang="fr-FR" dirty="0" smtClean="0"/>
          </a:p>
        </p:txBody>
      </p:sp>
      <p:sp>
        <p:nvSpPr>
          <p:cNvPr id="3" name="Content Placeholder 2"/>
          <p:cNvSpPr>
            <a:spLocks noGrp="1"/>
          </p:cNvSpPr>
          <p:nvPr>
            <p:ph idx="1"/>
          </p:nvPr>
        </p:nvSpPr>
        <p:spPr>
          <a:xfrm>
            <a:off x="288925" y="1092200"/>
            <a:ext cx="8640763" cy="5424488"/>
          </a:xfrm>
        </p:spPr>
        <p:txBody>
          <a:bodyPr>
            <a:normAutofit/>
          </a:bodyPr>
          <a:lstStyle/>
          <a:p>
            <a:pPr>
              <a:defRPr/>
            </a:pPr>
            <a:r>
              <a:rPr lang="fr-BE" dirty="0" smtClean="0"/>
              <a:t>2 méthodes complémentaires</a:t>
            </a:r>
          </a:p>
          <a:p>
            <a:pPr lvl="1">
              <a:defRPr/>
            </a:pPr>
            <a:r>
              <a:rPr lang="fr-BE" dirty="0"/>
              <a:t>c</a:t>
            </a:r>
            <a:r>
              <a:rPr lang="fr-BE" dirty="0" smtClean="0"/>
              <a:t>onsultation en ligne des sources authentiques pour des dossiers spécifiques </a:t>
            </a:r>
          </a:p>
          <a:p>
            <a:pPr lvl="1">
              <a:defRPr/>
            </a:pPr>
            <a:r>
              <a:rPr lang="fr-BE" dirty="0" smtClean="0"/>
              <a:t>consultation en mode batch d’une </a:t>
            </a:r>
            <a:r>
              <a:rPr lang="fr-BE" sz="2000" dirty="0" smtClean="0"/>
              <a:t>banque de données «tampon» </a:t>
            </a:r>
          </a:p>
          <a:p>
            <a:pPr lvl="2">
              <a:defRPr/>
            </a:pPr>
            <a:r>
              <a:rPr lang="fr-BE" dirty="0" smtClean="0">
                <a:latin typeface="+mj-lt"/>
              </a:rPr>
              <a:t>alimentée par les sources authentiques</a:t>
            </a:r>
          </a:p>
          <a:p>
            <a:pPr lvl="2">
              <a:defRPr/>
            </a:pPr>
            <a:r>
              <a:rPr lang="fr-BE" dirty="0" smtClean="0"/>
              <a:t>statuts sociaux nécessaires à l’octroi de droits [statuts les plus demandés (</a:t>
            </a:r>
            <a:r>
              <a:rPr lang="fr-BE" altLang="en-US" dirty="0">
                <a:solidFill>
                  <a:srgbClr val="000000"/>
                </a:solidFill>
                <a:sym typeface="Arial" charset="0"/>
              </a:rPr>
              <a:t>BIM, revenu d'intégration sociale, GRAPA, handicap</a:t>
            </a:r>
            <a:r>
              <a:rPr lang="fr-BE" altLang="en-US" dirty="0" smtClean="0">
                <a:solidFill>
                  <a:srgbClr val="000000"/>
                </a:solidFill>
                <a:sym typeface="Arial" charset="0"/>
              </a:rPr>
              <a:t>)</a:t>
            </a:r>
            <a:r>
              <a:rPr lang="fr-BE" altLang="en-US" dirty="0">
                <a:sym typeface="Arial" charset="0"/>
              </a:rPr>
              <a:t>]</a:t>
            </a:r>
            <a:endParaRPr lang="fr-BE" dirty="0" smtClean="0"/>
          </a:p>
          <a:p>
            <a:pPr lvl="2">
              <a:defRPr/>
            </a:pPr>
            <a:r>
              <a:rPr lang="fr-BE" dirty="0" smtClean="0"/>
              <a:t>seules des données de base et uniquement pour des bénéficiaires potentiels</a:t>
            </a:r>
          </a:p>
          <a:p>
            <a:pPr lvl="2">
              <a:defRPr/>
            </a:pPr>
            <a:r>
              <a:rPr lang="fr-BE" dirty="0" smtClean="0"/>
              <a:t>enregistrées à titre temporaire</a:t>
            </a:r>
          </a:p>
          <a:p>
            <a:pPr lvl="2">
              <a:defRPr/>
            </a:pPr>
            <a:r>
              <a:rPr lang="fr-BE" altLang="en-US" dirty="0">
                <a:solidFill>
                  <a:srgbClr val="000000"/>
                </a:solidFill>
                <a:sym typeface="Arial" charset="0"/>
              </a:rPr>
              <a:t>avec des données complémentaires </a:t>
            </a:r>
            <a:r>
              <a:rPr lang="fr-BE" altLang="en-US" dirty="0" smtClean="0">
                <a:solidFill>
                  <a:srgbClr val="000000"/>
                </a:solidFill>
                <a:sym typeface="Arial" charset="0"/>
              </a:rPr>
              <a:t>RN utiles </a:t>
            </a:r>
          </a:p>
          <a:p>
            <a:pPr lvl="3">
              <a:defRPr/>
            </a:pPr>
            <a:r>
              <a:rPr lang="fr-BE" dirty="0" smtClean="0"/>
              <a:t>la date de naissance d’une personne</a:t>
            </a:r>
          </a:p>
          <a:p>
            <a:pPr lvl="3">
              <a:defRPr/>
            </a:pPr>
            <a:r>
              <a:rPr lang="fr-BE" dirty="0" smtClean="0"/>
              <a:t>le code postal du domicile</a:t>
            </a:r>
          </a:p>
          <a:p>
            <a:pPr lvl="3">
              <a:defRPr/>
            </a:pPr>
            <a:r>
              <a:rPr lang="fr-BE" dirty="0" smtClean="0"/>
              <a:t>la composition du ménage </a:t>
            </a:r>
            <a:endParaRPr lang="fr-BE" sz="2200" dirty="0"/>
          </a:p>
          <a:p>
            <a:pPr lvl="2">
              <a:buFont typeface="Arial" panose="020B0604020202020204" pitchFamily="34" charset="0"/>
              <a:buChar char="•"/>
              <a:defRPr/>
            </a:pPr>
            <a:r>
              <a:rPr lang="fr-BE" altLang="en-US" dirty="0" smtClean="0">
                <a:solidFill>
                  <a:srgbClr val="000000"/>
                </a:solidFill>
                <a:sym typeface="Arial" charset="0"/>
              </a:rPr>
              <a:t>suivant un modèle qui peut aisément être étendu à de nouveaux statuts, </a:t>
            </a:r>
            <a:r>
              <a:rPr lang="fr-BE" altLang="en-US" dirty="0" smtClean="0">
                <a:sym typeface="Arial" charset="0"/>
              </a:rPr>
              <a:t>de nouvelles sources authentiques</a:t>
            </a:r>
          </a:p>
          <a:p>
            <a:pPr lvl="2">
              <a:buFont typeface="Arial" panose="020B0604020202020204" pitchFamily="34" charset="0"/>
              <a:buChar char="•"/>
              <a:defRPr/>
            </a:pPr>
            <a:r>
              <a:rPr lang="fr-BE" altLang="en-US" dirty="0">
                <a:sym typeface="Arial" charset="0"/>
              </a:rPr>
              <a:t>mise à jour </a:t>
            </a:r>
            <a:r>
              <a:rPr lang="fr-BE" altLang="en-US" dirty="0" smtClean="0">
                <a:sym typeface="Arial" charset="0"/>
              </a:rPr>
              <a:t>trimestrielle</a:t>
            </a:r>
            <a:endParaRPr lang="fr-BE" altLang="en-US" dirty="0">
              <a:sym typeface="Arial" charset="0"/>
            </a:endParaRPr>
          </a:p>
          <a:p>
            <a:pPr lvl="2">
              <a:buFont typeface="Arial" panose="020B0604020202020204" pitchFamily="34" charset="0"/>
              <a:buChar char="•"/>
              <a:defRPr/>
            </a:pPr>
            <a:r>
              <a:rPr lang="fr-BE" altLang="en-US" dirty="0" smtClean="0">
                <a:sym typeface="Arial" charset="0"/>
              </a:rPr>
              <a:t>utilisée s</a:t>
            </a:r>
            <a:r>
              <a:rPr lang="fr-BE" altLang="en-US" dirty="0" smtClean="0">
                <a:solidFill>
                  <a:srgbClr val="000000"/>
                </a:solidFill>
                <a:sym typeface="Arial" charset="0"/>
              </a:rPr>
              <a:t>ur base de tableaux de décision (règles par client)</a:t>
            </a:r>
            <a:endParaRPr lang="fr-BE" altLang="en-US" dirty="0">
              <a:solidFill>
                <a:srgbClr val="000000"/>
              </a:solidFill>
              <a:sym typeface="Arial" charset="0"/>
            </a:endParaRPr>
          </a:p>
          <a:p>
            <a:pPr marL="1371600" lvl="3" indent="0">
              <a:buFont typeface="Arial" charset="0"/>
              <a:buNone/>
              <a:defRPr/>
            </a:pPr>
            <a:endParaRPr lang="fr-BE" dirty="0"/>
          </a:p>
          <a:p>
            <a:pPr marL="1371600" lvl="3" indent="0">
              <a:buFont typeface="Arial" charset="0"/>
              <a:buNone/>
              <a:defRPr/>
            </a:pPr>
            <a:endParaRPr lang="fr-BE" dirty="0" smtClean="0"/>
          </a:p>
        </p:txBody>
      </p:sp>
      <p:sp>
        <p:nvSpPr>
          <p:cNvPr id="4" name="Slide Number Placeholder 3"/>
          <p:cNvSpPr>
            <a:spLocks noGrp="1"/>
          </p:cNvSpPr>
          <p:nvPr>
            <p:ph type="sldNum" sz="quarter" idx="10"/>
          </p:nvPr>
        </p:nvSpPr>
        <p:spPr/>
        <p:txBody>
          <a:bodyPr/>
          <a:lstStyle/>
          <a:p>
            <a:pPr>
              <a:defRPr/>
            </a:pPr>
            <a:fld id="{E0ECAA3E-CFBF-4E71-990E-D154BAE6F169}" type="slidenum">
              <a:rPr lang="en-GB" smtClean="0"/>
              <a:pPr>
                <a:defRPr/>
              </a:pPr>
              <a:t>32</a:t>
            </a:fld>
            <a:endParaRPr lang="fr-BE" dirty="0"/>
          </a:p>
        </p:txBody>
      </p:sp>
    </p:spTree>
    <p:extLst>
      <p:ext uri="{BB962C8B-B14F-4D97-AF65-F5344CB8AC3E}">
        <p14:creationId xmlns:p14="http://schemas.microsoft.com/office/powerpoint/2010/main" val="4168216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88913"/>
            <a:ext cx="8229600" cy="922337"/>
          </a:xfrm>
        </p:spPr>
        <p:txBody>
          <a:bodyPr/>
          <a:lstStyle/>
          <a:p>
            <a:r>
              <a:rPr lang="fr-BE" dirty="0" smtClean="0"/>
              <a:t>DB Tampon – alimentation/utilisation</a:t>
            </a:r>
            <a:endParaRPr lang="fr-BE" altLang="fr-FR" dirty="0" smtClean="0"/>
          </a:p>
        </p:txBody>
      </p:sp>
      <p:sp>
        <p:nvSpPr>
          <p:cNvPr id="4" name="Slide Number Placeholder 3"/>
          <p:cNvSpPr>
            <a:spLocks noGrp="1"/>
          </p:cNvSpPr>
          <p:nvPr>
            <p:ph type="sldNum" sz="quarter" idx="10"/>
          </p:nvPr>
        </p:nvSpPr>
        <p:spPr/>
        <p:txBody>
          <a:bodyPr/>
          <a:lstStyle/>
          <a:p>
            <a:pPr>
              <a:defRPr/>
            </a:pPr>
            <a:fld id="{E0ECAA3E-CFBF-4E71-990E-D154BAE6F169}" type="slidenum">
              <a:rPr lang="en-GB" smtClean="0"/>
              <a:pPr>
                <a:defRPr/>
              </a:pPr>
              <a:t>33</a:t>
            </a:fld>
            <a:endParaRPr lang="fr-B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628800"/>
            <a:ext cx="7344047" cy="4508885"/>
          </a:xfrm>
          <a:prstGeom prst="rect">
            <a:avLst/>
          </a:prstGeom>
        </p:spPr>
      </p:pic>
    </p:spTree>
    <p:extLst>
      <p:ext uri="{BB962C8B-B14F-4D97-AF65-F5344CB8AC3E}">
        <p14:creationId xmlns:p14="http://schemas.microsoft.com/office/powerpoint/2010/main" val="1626977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88913"/>
            <a:ext cx="8229600" cy="922337"/>
          </a:xfrm>
        </p:spPr>
        <p:txBody>
          <a:bodyPr>
            <a:normAutofit/>
          </a:bodyPr>
          <a:lstStyle/>
          <a:p>
            <a:r>
              <a:rPr lang="fr-BE" dirty="0" smtClean="0"/>
              <a:t>DB Tampon : Types de données</a:t>
            </a:r>
            <a:endParaRPr lang="fr-BE" altLang="fr-FR" dirty="0" smtClean="0"/>
          </a:p>
        </p:txBody>
      </p:sp>
      <p:sp>
        <p:nvSpPr>
          <p:cNvPr id="3" name="Content Placeholder 2"/>
          <p:cNvSpPr>
            <a:spLocks noGrp="1"/>
          </p:cNvSpPr>
          <p:nvPr>
            <p:ph idx="1"/>
          </p:nvPr>
        </p:nvSpPr>
        <p:spPr>
          <a:xfrm>
            <a:off x="288925" y="1092200"/>
            <a:ext cx="8640763" cy="5424488"/>
          </a:xfrm>
        </p:spPr>
        <p:txBody>
          <a:bodyPr>
            <a:normAutofit/>
          </a:bodyPr>
          <a:lstStyle/>
          <a:p>
            <a:pPr marL="1371600" lvl="3" indent="0">
              <a:buFont typeface="Arial" charset="0"/>
              <a:buNone/>
              <a:defRPr/>
            </a:pPr>
            <a:endParaRPr lang="fr-BE" dirty="0"/>
          </a:p>
          <a:p>
            <a:pPr marL="1371600" lvl="3" indent="0">
              <a:buFont typeface="Arial" charset="0"/>
              <a:buNone/>
              <a:defRPr/>
            </a:pPr>
            <a:endParaRPr lang="fr-BE" dirty="0" smtClean="0"/>
          </a:p>
        </p:txBody>
      </p:sp>
      <p:sp>
        <p:nvSpPr>
          <p:cNvPr id="4" name="Slide Number Placeholder 3"/>
          <p:cNvSpPr>
            <a:spLocks noGrp="1"/>
          </p:cNvSpPr>
          <p:nvPr>
            <p:ph type="sldNum" sz="quarter" idx="10"/>
          </p:nvPr>
        </p:nvSpPr>
        <p:spPr/>
        <p:txBody>
          <a:bodyPr/>
          <a:lstStyle/>
          <a:p>
            <a:pPr>
              <a:defRPr/>
            </a:pPr>
            <a:fld id="{E0ECAA3E-CFBF-4E71-990E-D154BAE6F169}" type="slidenum">
              <a:rPr lang="en-GB" smtClean="0"/>
              <a:pPr>
                <a:defRPr/>
              </a:pPr>
              <a:t>34</a:t>
            </a:fld>
            <a:endParaRPr lang="fr-BE" dirty="0"/>
          </a:p>
        </p:txBody>
      </p:sp>
      <p:graphicFrame>
        <p:nvGraphicFramePr>
          <p:cNvPr id="7" name="Table 6"/>
          <p:cNvGraphicFramePr>
            <a:graphicFrameLocks noGrp="1"/>
          </p:cNvGraphicFramePr>
          <p:nvPr>
            <p:extLst>
              <p:ext uri="{D42A27DB-BD31-4B8C-83A1-F6EECF244321}">
                <p14:modId xmlns:p14="http://schemas.microsoft.com/office/powerpoint/2010/main" val="549482375"/>
              </p:ext>
            </p:extLst>
          </p:nvPr>
        </p:nvGraphicFramePr>
        <p:xfrm>
          <a:off x="468313" y="2442658"/>
          <a:ext cx="8218487" cy="1387860"/>
        </p:xfrm>
        <a:graphic>
          <a:graphicData uri="http://schemas.openxmlformats.org/drawingml/2006/table">
            <a:tbl>
              <a:tblPr/>
              <a:tblGrid>
                <a:gridCol w="879296">
                  <a:extLst>
                    <a:ext uri="{9D8B030D-6E8A-4147-A177-3AD203B41FA5}">
                      <a16:colId xmlns:a16="http://schemas.microsoft.com/office/drawing/2014/main" val="771131895"/>
                    </a:ext>
                  </a:extLst>
                </a:gridCol>
                <a:gridCol w="656541">
                  <a:extLst>
                    <a:ext uri="{9D8B030D-6E8A-4147-A177-3AD203B41FA5}">
                      <a16:colId xmlns:a16="http://schemas.microsoft.com/office/drawing/2014/main" val="761908049"/>
                    </a:ext>
                  </a:extLst>
                </a:gridCol>
                <a:gridCol w="984811">
                  <a:extLst>
                    <a:ext uri="{9D8B030D-6E8A-4147-A177-3AD203B41FA5}">
                      <a16:colId xmlns:a16="http://schemas.microsoft.com/office/drawing/2014/main" val="4242895208"/>
                    </a:ext>
                  </a:extLst>
                </a:gridCol>
                <a:gridCol w="762057">
                  <a:extLst>
                    <a:ext uri="{9D8B030D-6E8A-4147-A177-3AD203B41FA5}">
                      <a16:colId xmlns:a16="http://schemas.microsoft.com/office/drawing/2014/main" val="1396431670"/>
                    </a:ext>
                  </a:extLst>
                </a:gridCol>
                <a:gridCol w="656541">
                  <a:extLst>
                    <a:ext uri="{9D8B030D-6E8A-4147-A177-3AD203B41FA5}">
                      <a16:colId xmlns:a16="http://schemas.microsoft.com/office/drawing/2014/main" val="3013879149"/>
                    </a:ext>
                  </a:extLst>
                </a:gridCol>
                <a:gridCol w="609646">
                  <a:extLst>
                    <a:ext uri="{9D8B030D-6E8A-4147-A177-3AD203B41FA5}">
                      <a16:colId xmlns:a16="http://schemas.microsoft.com/office/drawing/2014/main" val="3773557133"/>
                    </a:ext>
                  </a:extLst>
                </a:gridCol>
                <a:gridCol w="668265">
                  <a:extLst>
                    <a:ext uri="{9D8B030D-6E8A-4147-A177-3AD203B41FA5}">
                      <a16:colId xmlns:a16="http://schemas.microsoft.com/office/drawing/2014/main" val="720416770"/>
                    </a:ext>
                  </a:extLst>
                </a:gridCol>
                <a:gridCol w="1500665">
                  <a:extLst>
                    <a:ext uri="{9D8B030D-6E8A-4147-A177-3AD203B41FA5}">
                      <a16:colId xmlns:a16="http://schemas.microsoft.com/office/drawing/2014/main" val="1757465391"/>
                    </a:ext>
                  </a:extLst>
                </a:gridCol>
                <a:gridCol w="1500665">
                  <a:extLst>
                    <a:ext uri="{9D8B030D-6E8A-4147-A177-3AD203B41FA5}">
                      <a16:colId xmlns:a16="http://schemas.microsoft.com/office/drawing/2014/main" val="667918790"/>
                    </a:ext>
                  </a:extLst>
                </a:gridCol>
              </a:tblGrid>
              <a:tr h="330444">
                <a:tc>
                  <a:txBody>
                    <a:bodyPr/>
                    <a:lstStyle/>
                    <a:p>
                      <a:pPr algn="l" fontAlgn="b"/>
                      <a:r>
                        <a:rPr lang="nl-BE" sz="1000" b="0" i="0" u="none" strike="noStrike" dirty="0">
                          <a:solidFill>
                            <a:srgbClr val="000000"/>
                          </a:solidFill>
                          <a:effectLst/>
                          <a:latin typeface="Calibri" panose="020F0502020204030204" pitchFamily="34" charset="0"/>
                        </a:rPr>
                        <a:t>NN </a:t>
                      </a:r>
                      <a:r>
                        <a:rPr lang="nl-BE" sz="1000" b="0" i="0" u="none" strike="noStrike" dirty="0" err="1">
                          <a:solidFill>
                            <a:srgbClr val="000000"/>
                          </a:solidFill>
                          <a:effectLst/>
                          <a:latin typeface="Calibri" panose="020F0502020204030204" pitchFamily="34" charset="0"/>
                        </a:rPr>
                        <a:t>protected</a:t>
                      </a:r>
                      <a:r>
                        <a:rPr lang="nl-BE" sz="1000" b="0" i="0" u="none" strike="noStrike" dirty="0">
                          <a:solidFill>
                            <a:srgbClr val="000000"/>
                          </a:solidFill>
                          <a:effectLst/>
                          <a:latin typeface="Calibri" panose="020F0502020204030204" pitchFamily="34" charset="0"/>
                        </a:rPr>
                        <a:t> persons</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a:solidFill>
                            <a:srgbClr val="000000"/>
                          </a:solidFill>
                          <a:effectLst/>
                          <a:latin typeface="Calibri" panose="020F0502020204030204" pitchFamily="34" charset="0"/>
                        </a:rPr>
                        <a:t>Location</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a:solidFill>
                            <a:srgbClr val="000000"/>
                          </a:solidFill>
                          <a:effectLst/>
                          <a:latin typeface="Calibri" panose="020F0502020204030204" pitchFamily="34" charset="0"/>
                        </a:rPr>
                        <a:t>Birth date</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a:solidFill>
                            <a:srgbClr val="000000"/>
                          </a:solidFill>
                          <a:effectLst/>
                          <a:latin typeface="Calibri" panose="020F0502020204030204" pitchFamily="34" charset="0"/>
                        </a:rPr>
                        <a:t>Decease date</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a:solidFill>
                            <a:srgbClr val="000000"/>
                          </a:solidFill>
                          <a:effectLst/>
                          <a:latin typeface="Calibri" panose="020F0502020204030204" pitchFamily="34" charset="0"/>
                        </a:rPr>
                        <a:t>Social Right</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a:solidFill>
                            <a:srgbClr val="000000"/>
                          </a:solidFill>
                          <a:effectLst/>
                          <a:latin typeface="Calibri" panose="020F0502020204030204" pitchFamily="34" charset="0"/>
                        </a:rPr>
                        <a:t>Start date</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a:solidFill>
                            <a:srgbClr val="000000"/>
                          </a:solidFill>
                          <a:effectLst/>
                          <a:latin typeface="Calibri" panose="020F0502020204030204" pitchFamily="34" charset="0"/>
                        </a:rPr>
                        <a:t>End date</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a:solidFill>
                            <a:srgbClr val="000000"/>
                          </a:solidFill>
                          <a:effectLst/>
                          <a:latin typeface="Calibri" panose="020F0502020204030204" pitchFamily="34" charset="0"/>
                        </a:rPr>
                        <a:t>NN other family members</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tc>
                  <a:txBody>
                    <a:bodyPr/>
                    <a:lstStyle/>
                    <a:p>
                      <a:pPr algn="l" fontAlgn="b"/>
                      <a:r>
                        <a:rPr lang="nl-BE" sz="1000" b="0" i="0" u="none" strike="noStrike" dirty="0">
                          <a:solidFill>
                            <a:srgbClr val="000000"/>
                          </a:solidFill>
                          <a:effectLst/>
                          <a:latin typeface="Calibri" panose="020F0502020204030204" pitchFamily="34" charset="0"/>
                        </a:rPr>
                        <a:t>NN </a:t>
                      </a:r>
                      <a:r>
                        <a:rPr lang="nl-BE" sz="1000" b="0" i="0" u="none" strike="noStrike" dirty="0" err="1">
                          <a:solidFill>
                            <a:srgbClr val="000000"/>
                          </a:solidFill>
                          <a:effectLst/>
                          <a:latin typeface="Calibri" panose="020F0502020204030204" pitchFamily="34" charset="0"/>
                        </a:rPr>
                        <a:t>other</a:t>
                      </a:r>
                      <a:r>
                        <a:rPr lang="nl-BE" sz="1000" b="0" i="0" u="none" strike="noStrike" dirty="0">
                          <a:solidFill>
                            <a:srgbClr val="000000"/>
                          </a:solidFill>
                          <a:effectLst/>
                          <a:latin typeface="Calibri" panose="020F0502020204030204" pitchFamily="34" charset="0"/>
                        </a:rPr>
                        <a:t> family members</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alpha val="50196"/>
                      </a:srgbClr>
                    </a:solidFill>
                  </a:tcPr>
                </a:tc>
                <a:extLst>
                  <a:ext uri="{0D108BD9-81ED-4DB2-BD59-A6C34878D82A}">
                    <a16:rowId xmlns:a16="http://schemas.microsoft.com/office/drawing/2014/main" val="1717353449"/>
                  </a:ext>
                </a:extLst>
              </a:tr>
              <a:tr h="176236">
                <a:tc>
                  <a:txBody>
                    <a:bodyPr/>
                    <a:lstStyle/>
                    <a:p>
                      <a:pPr algn="l" fontAlgn="b"/>
                      <a:r>
                        <a:rPr lang="nl-BE" sz="1000" b="0" i="0" u="none" strike="noStrike" dirty="0">
                          <a:solidFill>
                            <a:srgbClr val="000000"/>
                          </a:solidFill>
                          <a:effectLst/>
                          <a:latin typeface="Calibri" panose="020F0502020204030204" pitchFamily="34" charset="0"/>
                        </a:rPr>
                        <a:t>40.01.01.002.33</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1050</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1/01/1940</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RIS_LL</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1/01/2017</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31/12/2017</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85.02.20.125.56</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90.05.06.789.32</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CCFF">
                        <a:alpha val="20000"/>
                      </a:srgbClr>
                    </a:solidFill>
                  </a:tcPr>
                </a:tc>
                <a:extLst>
                  <a:ext uri="{0D108BD9-81ED-4DB2-BD59-A6C34878D82A}">
                    <a16:rowId xmlns:a16="http://schemas.microsoft.com/office/drawing/2014/main" val="1022100561"/>
                  </a:ext>
                </a:extLst>
              </a:tr>
              <a:tr h="176236">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dirty="0">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RG_GI</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1/05/2015</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31/12/2018</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dirty="0">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CCFF">
                        <a:alpha val="20000"/>
                      </a:srgbClr>
                    </a:solidFill>
                  </a:tcPr>
                </a:tc>
                <a:extLst>
                  <a:ext uri="{0D108BD9-81ED-4DB2-BD59-A6C34878D82A}">
                    <a16:rowId xmlns:a16="http://schemas.microsoft.com/office/drawing/2014/main" val="1911488748"/>
                  </a:ext>
                </a:extLst>
              </a:tr>
              <a:tr h="176236">
                <a:tc>
                  <a:txBody>
                    <a:bodyPr/>
                    <a:lstStyle/>
                    <a:p>
                      <a:pPr algn="l" fontAlgn="b"/>
                      <a:r>
                        <a:rPr lang="nl-BE" sz="1000" b="0" i="0" u="none" strike="noStrike">
                          <a:solidFill>
                            <a:srgbClr val="000000"/>
                          </a:solidFill>
                          <a:effectLst/>
                          <a:latin typeface="Calibri" panose="020F0502020204030204" pitchFamily="34" charset="0"/>
                        </a:rPr>
                        <a:t>50.02.02.100.01</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66">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9870</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66">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2/02/1950</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CC_VB</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1/01/2009</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66">
                        <a:alpha val="20000"/>
                      </a:srgbClr>
                    </a:solidFill>
                  </a:tcPr>
                </a:tc>
                <a:extLst>
                  <a:ext uri="{0D108BD9-81ED-4DB2-BD59-A6C34878D82A}">
                    <a16:rowId xmlns:a16="http://schemas.microsoft.com/office/drawing/2014/main" val="4267153349"/>
                  </a:ext>
                </a:extLst>
              </a:tr>
              <a:tr h="176236">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AI_IT</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1/05/2015</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31/12/2018</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dirty="0">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66">
                        <a:alpha val="20000"/>
                      </a:srgbClr>
                    </a:solidFill>
                  </a:tcPr>
                </a:tc>
                <a:extLst>
                  <a:ext uri="{0D108BD9-81ED-4DB2-BD59-A6C34878D82A}">
                    <a16:rowId xmlns:a16="http://schemas.microsoft.com/office/drawing/2014/main" val="2243163545"/>
                  </a:ext>
                </a:extLst>
              </a:tr>
              <a:tr h="176236">
                <a:tc>
                  <a:txBody>
                    <a:bodyPr/>
                    <a:lstStyle/>
                    <a:p>
                      <a:pPr algn="l" fontAlgn="b"/>
                      <a:r>
                        <a:rPr lang="nl-BE" sz="1000" b="0" i="0" u="none" strike="noStrike" kern="1200" dirty="0">
                          <a:solidFill>
                            <a:srgbClr val="000000"/>
                          </a:solidFill>
                          <a:effectLst/>
                          <a:latin typeface="Calibri" panose="020F0502020204030204" pitchFamily="34" charset="0"/>
                          <a:ea typeface="+mn-ea"/>
                          <a:cs typeface="+mn-cs"/>
                        </a:rPr>
                        <a:t>35.11.01.100.33</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6200</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1/11/1935</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30/10/2017</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BIM_BVT</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1/01/2017</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r" fontAlgn="b"/>
                      <a:r>
                        <a:rPr lang="nl-BE" sz="1000" b="0" i="0" u="none" strike="noStrike">
                          <a:solidFill>
                            <a:srgbClr val="000000"/>
                          </a:solidFill>
                          <a:effectLst/>
                          <a:latin typeface="Calibri" panose="020F0502020204030204" pitchFamily="34" charset="0"/>
                        </a:rPr>
                        <a:t>30/10/2017</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tc>
                  <a:txBody>
                    <a:bodyPr/>
                    <a:lstStyle/>
                    <a:p>
                      <a:pPr algn="l" fontAlgn="b"/>
                      <a:r>
                        <a:rPr lang="nl-BE" sz="1000" b="0" i="0" u="none" strike="noStrike" dirty="0">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alpha val="20000"/>
                      </a:srgbClr>
                    </a:solidFill>
                  </a:tcPr>
                </a:tc>
                <a:extLst>
                  <a:ext uri="{0D108BD9-81ED-4DB2-BD59-A6C34878D82A}">
                    <a16:rowId xmlns:a16="http://schemas.microsoft.com/office/drawing/2014/main" val="1759452760"/>
                  </a:ext>
                </a:extLst>
              </a:tr>
              <a:tr h="176236">
                <a:tc>
                  <a:txBody>
                    <a:bodyPr/>
                    <a:lstStyle/>
                    <a:p>
                      <a:pPr algn="l" fontAlgn="b"/>
                      <a:r>
                        <a:rPr lang="nl-BE" sz="1000" b="0" i="0" u="none" strike="noStrike">
                          <a:solidFill>
                            <a:srgbClr val="000000"/>
                          </a:solidFill>
                          <a:effectLst/>
                          <a:latin typeface="Calibri" panose="020F0502020204030204" pitchFamily="34" charset="0"/>
                        </a:rPr>
                        <a:t> ….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tc>
                  <a:txBody>
                    <a:bodyPr/>
                    <a:lstStyle/>
                    <a:p>
                      <a:pPr algn="l" fontAlgn="b"/>
                      <a:r>
                        <a:rPr lang="nl-BE" sz="1000" b="0" i="0" u="none" strike="noStrike" dirty="0">
                          <a:solidFill>
                            <a:srgbClr val="000000"/>
                          </a:solidFill>
                          <a:effectLst/>
                          <a:latin typeface="Calibri" panose="020F0502020204030204" pitchFamily="34" charset="0"/>
                        </a:rPr>
                        <a:t> </a:t>
                      </a:r>
                    </a:p>
                  </a:txBody>
                  <a:tcPr marL="7044" marR="7044" marT="7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alpha val="20000"/>
                      </a:srgbClr>
                    </a:solidFill>
                  </a:tcPr>
                </a:tc>
                <a:extLst>
                  <a:ext uri="{0D108BD9-81ED-4DB2-BD59-A6C34878D82A}">
                    <a16:rowId xmlns:a16="http://schemas.microsoft.com/office/drawing/2014/main" val="2250034599"/>
                  </a:ext>
                </a:extLst>
              </a:tr>
            </a:tbl>
          </a:graphicData>
        </a:graphic>
      </p:graphicFrame>
    </p:spTree>
    <p:extLst>
      <p:ext uri="{BB962C8B-B14F-4D97-AF65-F5344CB8AC3E}">
        <p14:creationId xmlns:p14="http://schemas.microsoft.com/office/powerpoint/2010/main" val="358465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88913"/>
            <a:ext cx="8229600" cy="922337"/>
          </a:xfrm>
        </p:spPr>
        <p:txBody>
          <a:bodyPr/>
          <a:lstStyle/>
          <a:p>
            <a:r>
              <a:rPr lang="fr-BE" dirty="0" smtClean="0"/>
              <a:t>Statuts sociaux - exemples</a:t>
            </a:r>
          </a:p>
        </p:txBody>
      </p:sp>
      <p:sp>
        <p:nvSpPr>
          <p:cNvPr id="4" name="Slide Number Placeholder 3"/>
          <p:cNvSpPr>
            <a:spLocks noGrp="1"/>
          </p:cNvSpPr>
          <p:nvPr>
            <p:ph type="sldNum" sz="quarter" idx="10"/>
          </p:nvPr>
        </p:nvSpPr>
        <p:spPr/>
        <p:txBody>
          <a:bodyPr/>
          <a:lstStyle/>
          <a:p>
            <a:pPr>
              <a:defRPr/>
            </a:pPr>
            <a:fld id="{DB15C271-D95B-4495-BF06-02EB3913D729}" type="slidenum">
              <a:rPr lang="en-GB" smtClean="0"/>
              <a:pPr>
                <a:defRPr/>
              </a:pPr>
              <a:t>35</a:t>
            </a:fld>
            <a:endParaRPr lang="fr-BE" dirty="0"/>
          </a:p>
        </p:txBody>
      </p:sp>
      <p:sp>
        <p:nvSpPr>
          <p:cNvPr id="14341" name="AutoShape 5"/>
          <p:cNvSpPr>
            <a:spLocks noChangeAspect="1" noChangeArrowheads="1"/>
          </p:cNvSpPr>
          <p:nvPr/>
        </p:nvSpPr>
        <p:spPr bwMode="auto">
          <a:xfrm>
            <a:off x="0" y="1125538"/>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823" y="1660686"/>
            <a:ext cx="6094354" cy="418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958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17632" cy="922114"/>
          </a:xfrm>
        </p:spPr>
        <p:txBody>
          <a:bodyPr>
            <a:normAutofit/>
          </a:bodyPr>
          <a:lstStyle/>
          <a:p>
            <a:r>
              <a:rPr lang="fr-BE" altLang="en-US" sz="3200" dirty="0" smtClean="0">
                <a:sym typeface="Arial" charset="0"/>
              </a:rPr>
              <a:t>DB Tampon : exemple d’exploitation</a:t>
            </a:r>
            <a:endParaRPr lang="fr-BE" sz="3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solidFill>
                  <a:prstClr val="white">
                    <a:lumMod val="50000"/>
                  </a:prstClr>
                </a:solidFill>
              </a:rPr>
              <a:pPr>
                <a:defRPr/>
              </a:pPr>
              <a:t>36</a:t>
            </a:fld>
            <a:endParaRPr lang="fr-BE" dirty="0">
              <a:solidFill>
                <a:prstClr val="white">
                  <a:lumMod val="50000"/>
                </a:prstClr>
              </a:solidFill>
            </a:endParaRPr>
          </a:p>
        </p:txBody>
      </p:sp>
      <p:graphicFrame>
        <p:nvGraphicFramePr>
          <p:cNvPr id="8" name="Content Placeholder 3"/>
          <p:cNvGraphicFramePr>
            <a:graphicFrameLocks/>
          </p:cNvGraphicFramePr>
          <p:nvPr>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rPr>
                        <a:t>Source authentique</a:t>
                      </a:r>
                    </a:p>
                    <a:p>
                      <a:pPr algn="ctr"/>
                      <a:r>
                        <a:rPr lang="fr-BE" sz="1200" b="1" dirty="0" smtClean="0">
                          <a:latin typeface="+mj-lt"/>
                        </a:rPr>
                        <a:t>RN (&amp; BCSS)</a:t>
                      </a:r>
                      <a:endParaRPr lang="fr-BE"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Content Placeholder 3"/>
          <p:cNvGraphicFramePr>
            <a:graphicFrameLocks/>
          </p:cNvGraphicFramePr>
          <p:nvPr>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fr-BE"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  - IGO</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fr-BE"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nvPr>
        </p:nvGraphicFramePr>
        <p:xfrm>
          <a:off x="3995936" y="3346192"/>
          <a:ext cx="1296144" cy="115212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tblGrid>
              <a:tr h="1152128">
                <a:tc>
                  <a:txBody>
                    <a:bodyPr/>
                    <a:lstStyle/>
                    <a:p>
                      <a:pPr algn="ctr"/>
                      <a:r>
                        <a:rPr lang="fr-BE" sz="1200" b="0" dirty="0" smtClean="0">
                          <a:solidFill>
                            <a:sysClr val="windowText" lastClr="000000"/>
                          </a:solidFill>
                        </a:rPr>
                        <a:t>Tarif social  gaz &amp; électricité</a:t>
                      </a:r>
                      <a:endParaRPr lang="fr-BE"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nvPr>
        </p:nvGraphicFramePr>
        <p:xfrm>
          <a:off x="5796136" y="3634224"/>
          <a:ext cx="1728192" cy="57606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200" b="0" dirty="0" smtClean="0">
                          <a:solidFill>
                            <a:sysClr val="windowText" lastClr="000000"/>
                          </a:solidFill>
                        </a:rPr>
                        <a:t>SPF Economie &amp; fournisseurs</a:t>
                      </a:r>
                      <a:endParaRPr lang="fr-BE"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2555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5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5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55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55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92080"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06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17632" cy="922114"/>
          </a:xfrm>
        </p:spPr>
        <p:txBody>
          <a:bodyPr>
            <a:noAutofit/>
          </a:bodyPr>
          <a:lstStyle/>
          <a:p>
            <a:r>
              <a:rPr lang="fr-BE" altLang="en-US" sz="3200" dirty="0">
                <a:sym typeface="Arial" charset="0"/>
              </a:rPr>
              <a:t>DB Tampon : </a:t>
            </a:r>
            <a:r>
              <a:rPr lang="fr-BE" altLang="en-US" sz="3200" dirty="0" smtClean="0">
                <a:sym typeface="Arial" charset="0"/>
              </a:rPr>
              <a:t>exemple </a:t>
            </a:r>
            <a:r>
              <a:rPr lang="fr-BE" altLang="en-US" sz="3200" dirty="0">
                <a:sym typeface="Arial" charset="0"/>
              </a:rPr>
              <a:t>d’exploitation</a:t>
            </a:r>
            <a:endParaRPr lang="fr-BE" sz="3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solidFill>
                  <a:prstClr val="white">
                    <a:lumMod val="50000"/>
                  </a:prstClr>
                </a:solidFill>
              </a:rPr>
              <a:pPr>
                <a:defRPr/>
              </a:pPr>
              <a:t>37</a:t>
            </a:fld>
            <a:endParaRPr lang="fr-BE" dirty="0">
              <a:solidFill>
                <a:prstClr val="white">
                  <a:lumMod val="50000"/>
                </a:prstClr>
              </a:solidFill>
            </a:endParaRPr>
          </a:p>
        </p:txBody>
      </p:sp>
      <p:graphicFrame>
        <p:nvGraphicFramePr>
          <p:cNvPr id="6" name="Content Placeholder 3"/>
          <p:cNvGraphicFramePr>
            <a:graphicFrameLocks noGrp="1"/>
          </p:cNvGraphicFramePr>
          <p:nvPr>
            <p:ph idx="1"/>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rPr>
                        <a:t>Source authentique</a:t>
                      </a:r>
                    </a:p>
                    <a:p>
                      <a:pPr algn="ctr"/>
                      <a:r>
                        <a:rPr lang="fr-BE" sz="1200" b="1" dirty="0" smtClean="0">
                          <a:latin typeface="+mj-lt"/>
                        </a:rPr>
                        <a:t>RN (&amp; BCSS)</a:t>
                      </a:r>
                      <a:endParaRPr lang="fr-BE"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fr-BE"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  - IGO</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fr-BE"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3995936" y="3346192"/>
          <a:ext cx="1296144" cy="115212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tblGrid>
              <a:tr h="1152128">
                <a:tc>
                  <a:txBody>
                    <a:bodyPr/>
                    <a:lstStyle/>
                    <a:p>
                      <a:pPr algn="ctr"/>
                      <a:r>
                        <a:rPr lang="fr-BE" sz="1200" b="0" dirty="0" smtClean="0">
                          <a:solidFill>
                            <a:sysClr val="windowText" lastClr="000000"/>
                          </a:solidFill>
                        </a:rPr>
                        <a:t>Réduction sur l’impôt provincial</a:t>
                      </a:r>
                      <a:endParaRPr lang="fr-BE"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5796136" y="3634224"/>
          <a:ext cx="1728192" cy="57606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200" b="0" dirty="0" smtClean="0">
                          <a:solidFill>
                            <a:sysClr val="windowText" lastClr="000000"/>
                          </a:solidFill>
                        </a:rPr>
                        <a:t>Province du Limbourg</a:t>
                      </a:r>
                      <a:endParaRPr lang="fr-BE"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851189"/>
            <a:ext cx="1440160" cy="178303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55776" y="4282296"/>
            <a:ext cx="1440160"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92080"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325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589640" cy="922114"/>
          </a:xfrm>
        </p:spPr>
        <p:txBody>
          <a:bodyPr>
            <a:normAutofit/>
          </a:bodyPr>
          <a:lstStyle/>
          <a:p>
            <a:r>
              <a:rPr lang="fr-BE" altLang="en-US" sz="3200" dirty="0">
                <a:sym typeface="Arial" charset="0"/>
              </a:rPr>
              <a:t>DB Tampon : </a:t>
            </a:r>
            <a:r>
              <a:rPr lang="fr-BE" altLang="en-US" sz="3200" dirty="0" smtClean="0">
                <a:sym typeface="Arial" charset="0"/>
              </a:rPr>
              <a:t>exemple </a:t>
            </a:r>
            <a:r>
              <a:rPr lang="fr-BE" altLang="en-US" sz="3200" dirty="0">
                <a:sym typeface="Arial" charset="0"/>
              </a:rPr>
              <a:t>d’exploitation</a:t>
            </a:r>
            <a:endParaRPr lang="fr-BE" sz="3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solidFill>
                  <a:prstClr val="white">
                    <a:lumMod val="50000"/>
                  </a:prstClr>
                </a:solidFill>
              </a:rPr>
              <a:pPr>
                <a:defRPr/>
              </a:pPr>
              <a:t>38</a:t>
            </a:fld>
            <a:endParaRPr lang="fr-BE" dirty="0">
              <a:solidFill>
                <a:prstClr val="white">
                  <a:lumMod val="50000"/>
                </a:prstClr>
              </a:solidFill>
            </a:endParaRPr>
          </a:p>
        </p:txBody>
      </p:sp>
      <p:graphicFrame>
        <p:nvGraphicFramePr>
          <p:cNvPr id="6" name="Content Placeholder 3"/>
          <p:cNvGraphicFramePr>
            <a:graphicFrameLocks noGrp="1"/>
          </p:cNvGraphicFramePr>
          <p:nvPr>
            <p:ph idx="1"/>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rPr>
                        <a:t>Source authentique</a:t>
                      </a:r>
                    </a:p>
                    <a:p>
                      <a:pPr algn="ctr"/>
                      <a:r>
                        <a:rPr lang="fr-BE" sz="1200" b="1" dirty="0" smtClean="0">
                          <a:latin typeface="+mj-lt"/>
                        </a:rPr>
                        <a:t>RN (&amp; BCSS)</a:t>
                      </a:r>
                      <a:endParaRPr lang="fr-BE"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fr-BE"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  - IGO</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fr-BE"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fr-BE"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fr-BE"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4028331" y="3157230"/>
          <a:ext cx="1296144" cy="115212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tblGrid>
              <a:tr h="1152128">
                <a:tc>
                  <a:txBody>
                    <a:bodyPr/>
                    <a:lstStyle/>
                    <a:p>
                      <a:pPr algn="ctr"/>
                      <a:r>
                        <a:rPr lang="fr-BE" sz="1200" b="0" dirty="0" smtClean="0">
                          <a:solidFill>
                            <a:sysClr val="windowText" lastClr="000000"/>
                          </a:solidFill>
                        </a:rPr>
                        <a:t>Réduction sur l’impôt pour le traitement des déchets</a:t>
                      </a:r>
                      <a:endParaRPr lang="fr-BE"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5796136" y="3634224"/>
          <a:ext cx="1728192" cy="57606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200" b="0" dirty="0" smtClean="0">
                          <a:solidFill>
                            <a:sysClr val="windowText" lastClr="000000"/>
                          </a:solidFill>
                        </a:rPr>
                        <a:t>Ville de Charleroi</a:t>
                      </a:r>
                      <a:endParaRPr lang="fr-BE"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906032"/>
            <a:ext cx="1440160" cy="178303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3893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5776" y="1563157"/>
            <a:ext cx="1440160" cy="178303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058160"/>
            <a:ext cx="1440160" cy="84693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291349"/>
            <a:ext cx="1440160" cy="84693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409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1520" y="188913"/>
            <a:ext cx="8712967" cy="922337"/>
          </a:xfrm>
        </p:spPr>
        <p:txBody>
          <a:bodyPr>
            <a:normAutofit/>
          </a:bodyPr>
          <a:lstStyle/>
          <a:p>
            <a:r>
              <a:rPr lang="fr-BE" altLang="en-US" dirty="0" smtClean="0"/>
              <a:t>Bilan </a:t>
            </a:r>
            <a:r>
              <a:rPr lang="fr-BE" altLang="en-US" dirty="0"/>
              <a:t>&amp; </a:t>
            </a:r>
            <a:r>
              <a:rPr lang="fr-BE" altLang="en-US" dirty="0" smtClean="0"/>
              <a:t>Perspectives - SSH</a:t>
            </a:r>
            <a:endParaRPr lang="fr-BE" altLang="fr-FR" dirty="0" smtClean="0"/>
          </a:p>
        </p:txBody>
      </p:sp>
      <p:sp>
        <p:nvSpPr>
          <p:cNvPr id="20483" name="Content Placeholder 2"/>
          <p:cNvSpPr>
            <a:spLocks noGrp="1"/>
          </p:cNvSpPr>
          <p:nvPr>
            <p:ph idx="1"/>
          </p:nvPr>
        </p:nvSpPr>
        <p:spPr>
          <a:xfrm>
            <a:off x="457200" y="1196975"/>
            <a:ext cx="8229600" cy="5111750"/>
          </a:xfrm>
        </p:spPr>
        <p:txBody>
          <a:bodyPr>
            <a:normAutofit/>
          </a:bodyPr>
          <a:lstStyle/>
          <a:p>
            <a:r>
              <a:rPr lang="fr-BE" altLang="fr-FR" dirty="0" smtClean="0"/>
              <a:t>aspects </a:t>
            </a:r>
            <a:r>
              <a:rPr lang="fr-BE" altLang="fr-FR" dirty="0"/>
              <a:t>juridiques</a:t>
            </a:r>
            <a:endParaRPr lang="fr-BE" altLang="fr-FR" dirty="0" smtClean="0"/>
          </a:p>
          <a:p>
            <a:pPr lvl="1"/>
            <a:r>
              <a:rPr lang="fr-BE" altLang="fr-FR" sz="1800" dirty="0" smtClean="0"/>
              <a:t>chaque utilisation des données de la DB Tampon doit faire l’objet d’une autorisation préalable</a:t>
            </a:r>
          </a:p>
          <a:p>
            <a:pPr lvl="1"/>
            <a:r>
              <a:rPr lang="fr-BE" altLang="fr-FR" sz="1800" dirty="0"/>
              <a:t>u</a:t>
            </a:r>
            <a:r>
              <a:rPr lang="fr-BE" altLang="fr-FR" sz="1800" dirty="0" smtClean="0"/>
              <a:t>ne délibération unique (n°16/008 du 2 février 2016, modifiée) permet de garder une vue d’ensemble sur les utilisateurs de la </a:t>
            </a:r>
            <a:r>
              <a:rPr lang="fr-BE" altLang="fr-FR" sz="1800" dirty="0"/>
              <a:t>D</a:t>
            </a:r>
            <a:r>
              <a:rPr lang="fr-BE" altLang="fr-FR" sz="1800" dirty="0" smtClean="0"/>
              <a:t>B Tampon et leurs finalités</a:t>
            </a:r>
          </a:p>
          <a:p>
            <a:pPr lvl="1"/>
            <a:r>
              <a:rPr lang="fr-BE" altLang="en-US" sz="1800" dirty="0">
                <a:sym typeface="Wingdings" pitchFamily="2" charset="2"/>
              </a:rPr>
              <a:t>l</a:t>
            </a:r>
            <a:r>
              <a:rPr lang="fr-BE" altLang="en-US" sz="1800" dirty="0" smtClean="0">
                <a:sym typeface="Wingdings" pitchFamily="2" charset="2"/>
              </a:rPr>
              <a:t>es droits dérivés restent de la compé</a:t>
            </a:r>
            <a:r>
              <a:rPr lang="fr-BE" altLang="en-US" sz="1800" dirty="0" smtClean="0">
                <a:solidFill>
                  <a:srgbClr val="000000"/>
                </a:solidFill>
                <a:sym typeface="Wingdings" pitchFamily="2" charset="2"/>
              </a:rPr>
              <a:t>tence </a:t>
            </a:r>
            <a:r>
              <a:rPr lang="fr-BE" altLang="en-US" sz="1800" dirty="0">
                <a:solidFill>
                  <a:srgbClr val="000000"/>
                </a:solidFill>
                <a:sym typeface="Wingdings" pitchFamily="2" charset="2"/>
              </a:rPr>
              <a:t>exclusive des institutions qui </a:t>
            </a:r>
            <a:r>
              <a:rPr lang="fr-BE" altLang="en-US" sz="1800" dirty="0" smtClean="0">
                <a:solidFill>
                  <a:srgbClr val="000000"/>
                </a:solidFill>
                <a:sym typeface="Wingdings" pitchFamily="2" charset="2"/>
              </a:rPr>
              <a:t>les octroient mais un travail d’harmonisation des concepts utilisés dans la législation est réalisé</a:t>
            </a:r>
          </a:p>
          <a:p>
            <a:endParaRPr lang="fr-BE" altLang="fr-FR" sz="2200" dirty="0">
              <a:solidFill>
                <a:srgbClr val="000000"/>
              </a:solidFill>
              <a:sym typeface="Wingdings" pitchFamily="2" charset="2"/>
            </a:endParaRPr>
          </a:p>
          <a:p>
            <a:endParaRPr lang="fr-BE" altLang="fr-FR" sz="2200" dirty="0" smtClean="0">
              <a:solidFill>
                <a:srgbClr val="000000"/>
              </a:solidFill>
              <a:sym typeface="Wingdings" pitchFamily="2" charset="2"/>
            </a:endParaRPr>
          </a:p>
          <a:p>
            <a:pPr marL="0" indent="0">
              <a:buNone/>
            </a:pPr>
            <a:endParaRPr lang="fr-BE" altLang="fr-FR" sz="800" dirty="0"/>
          </a:p>
        </p:txBody>
      </p:sp>
      <p:sp>
        <p:nvSpPr>
          <p:cNvPr id="4" name="Slide Number Placeholder 3"/>
          <p:cNvSpPr>
            <a:spLocks noGrp="1"/>
          </p:cNvSpPr>
          <p:nvPr>
            <p:ph type="sldNum" sz="quarter" idx="10"/>
          </p:nvPr>
        </p:nvSpPr>
        <p:spPr/>
        <p:txBody>
          <a:bodyPr/>
          <a:lstStyle/>
          <a:p>
            <a:pPr>
              <a:defRPr/>
            </a:pPr>
            <a:fld id="{DEE6C6E8-B707-4CE4-9FF7-6E45E7CBF9F9}" type="slidenum">
              <a:rPr lang="en-GB" smtClean="0"/>
              <a:pPr>
                <a:defRPr/>
              </a:pPr>
              <a:t>39</a:t>
            </a:fld>
            <a:endParaRPr lang="fr-BE" dirty="0"/>
          </a:p>
        </p:txBody>
      </p:sp>
    </p:spTree>
    <p:extLst>
      <p:ext uri="{BB962C8B-B14F-4D97-AF65-F5344CB8AC3E}">
        <p14:creationId xmlns:p14="http://schemas.microsoft.com/office/powerpoint/2010/main" val="10499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Facts &amp; Figures 2017</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2991539"/>
              </p:ext>
            </p:extLst>
          </p:nvPr>
        </p:nvGraphicFramePr>
        <p:xfrm>
          <a:off x="467544" y="1244352"/>
          <a:ext cx="8229600" cy="511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3639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fr-BE" altLang="en-US" dirty="0"/>
              <a:t>Bilan &amp; </a:t>
            </a:r>
            <a:r>
              <a:rPr lang="fr-BE" altLang="en-US" dirty="0" smtClean="0"/>
              <a:t>Perspectives - SSH</a:t>
            </a:r>
            <a:endParaRPr lang="fr-BE" altLang="en-US" dirty="0" smtClean="0">
              <a:sym typeface="Arial" charset="0"/>
            </a:endParaRPr>
          </a:p>
        </p:txBody>
      </p:sp>
      <p:sp>
        <p:nvSpPr>
          <p:cNvPr id="21507" name="Rectangle 3"/>
          <p:cNvSpPr>
            <a:spLocks noGrp="1" noChangeArrowheads="1"/>
          </p:cNvSpPr>
          <p:nvPr>
            <p:ph idx="1"/>
          </p:nvPr>
        </p:nvSpPr>
        <p:spPr/>
        <p:txBody>
          <a:bodyPr>
            <a:normAutofit fontScale="92500" lnSpcReduction="10000"/>
          </a:bodyPr>
          <a:lstStyle/>
          <a:p>
            <a:pPr>
              <a:buFont typeface="Arial" panose="020B0604020202020204" pitchFamily="34" charset="0"/>
              <a:buChar char="•"/>
              <a:defRPr/>
            </a:pPr>
            <a:r>
              <a:rPr lang="fr-BE" altLang="en-US" dirty="0" smtClean="0">
                <a:sym typeface="Arial" charset="0"/>
              </a:rPr>
              <a:t>état d’avancement</a:t>
            </a:r>
          </a:p>
          <a:p>
            <a:pPr lvl="1">
              <a:defRPr/>
            </a:pPr>
            <a:r>
              <a:rPr lang="fr-BE" altLang="en-US" dirty="0">
                <a:sym typeface="Arial" charset="0"/>
              </a:rPr>
              <a:t>banque de données </a:t>
            </a:r>
            <a:r>
              <a:rPr lang="fr-BE" altLang="en-US" dirty="0" smtClean="0">
                <a:sym typeface="Arial" charset="0"/>
              </a:rPr>
              <a:t>«tampon»</a:t>
            </a:r>
            <a:endParaRPr lang="fr-BE" altLang="en-US" dirty="0">
              <a:sym typeface="Arial" charset="0"/>
            </a:endParaRPr>
          </a:p>
          <a:p>
            <a:pPr lvl="2">
              <a:defRPr/>
            </a:pPr>
            <a:r>
              <a:rPr lang="fr-BE" altLang="en-US" sz="1500" dirty="0" smtClean="0">
                <a:sym typeface="Arial" charset="0"/>
              </a:rPr>
              <a:t> </a:t>
            </a:r>
            <a:r>
              <a:rPr lang="fr-BE" altLang="en-US" sz="1500" dirty="0" smtClean="0">
                <a:solidFill>
                  <a:srgbClr val="0082B8"/>
                </a:solidFill>
                <a:sym typeface="Arial" charset="0"/>
              </a:rPr>
              <a:t>5</a:t>
            </a:r>
            <a:r>
              <a:rPr lang="fr-BE" altLang="en-US" sz="1500" dirty="0" smtClean="0">
                <a:sym typeface="Arial" charset="0"/>
              </a:rPr>
              <a:t> </a:t>
            </a:r>
            <a:r>
              <a:rPr lang="fr-BE" altLang="en-US" sz="1500" dirty="0">
                <a:sym typeface="Arial" charset="0"/>
              </a:rPr>
              <a:t>sources authentiques en production: SFP, DGPH, SPP IS, mutualités (CIN), VSB </a:t>
            </a:r>
          </a:p>
          <a:p>
            <a:pPr lvl="2">
              <a:defRPr/>
            </a:pPr>
            <a:r>
              <a:rPr lang="fr-BE" altLang="en-US" sz="1500" dirty="0">
                <a:sym typeface="Arial" charset="0"/>
              </a:rPr>
              <a:t>services standard pour charger des statuts sociaux et pour utiliser des statuts </a:t>
            </a:r>
            <a:r>
              <a:rPr lang="fr-BE" altLang="en-US" sz="1500" dirty="0" smtClean="0">
                <a:sym typeface="Arial" charset="0"/>
              </a:rPr>
              <a:t>sociaux</a:t>
            </a:r>
          </a:p>
          <a:p>
            <a:pPr lvl="1">
              <a:defRPr/>
            </a:pPr>
            <a:r>
              <a:rPr lang="fr-BE" altLang="en-US" dirty="0">
                <a:sym typeface="Arial" charset="0"/>
              </a:rPr>
              <a:t>e</a:t>
            </a:r>
            <a:r>
              <a:rPr lang="fr-BE" altLang="en-US" dirty="0" smtClean="0">
                <a:sym typeface="Arial" charset="0"/>
              </a:rPr>
              <a:t>xemples d’échanges en production</a:t>
            </a:r>
            <a:r>
              <a:rPr lang="fr-BE" altLang="en-US" dirty="0" smtClean="0">
                <a:solidFill>
                  <a:srgbClr val="000000"/>
                </a:solidFill>
                <a:sym typeface="Arial" charset="0"/>
              </a:rPr>
              <a:t> </a:t>
            </a:r>
          </a:p>
          <a:p>
            <a:pPr lvl="2">
              <a:defRPr/>
            </a:pPr>
            <a:r>
              <a:rPr lang="fr-BE" altLang="en-US" sz="1500" dirty="0">
                <a:sym typeface="Arial" charset="0"/>
              </a:rPr>
              <a:t>t</a:t>
            </a:r>
            <a:r>
              <a:rPr lang="fr-BE" altLang="en-US" sz="1500" dirty="0" smtClean="0">
                <a:sym typeface="Arial" charset="0"/>
              </a:rPr>
              <a:t>arif social gaz &amp; électricité</a:t>
            </a:r>
            <a:r>
              <a:rPr lang="fr-BE" altLang="en-US" sz="1500" dirty="0">
                <a:sym typeface="Arial" charset="0"/>
              </a:rPr>
              <a:t> </a:t>
            </a:r>
            <a:r>
              <a:rPr lang="fr-BE" altLang="en-US" sz="1500" dirty="0" smtClean="0">
                <a:sym typeface="Arial" charset="0"/>
              </a:rPr>
              <a:t>(SFP Economie</a:t>
            </a:r>
            <a:r>
              <a:rPr lang="fr-BE" altLang="en-US" sz="1500" dirty="0">
                <a:sym typeface="Arial" charset="0"/>
              </a:rPr>
              <a:t>) </a:t>
            </a:r>
            <a:r>
              <a:rPr lang="fr-BE" altLang="en-US" sz="1500" dirty="0" smtClean="0">
                <a:sym typeface="Arial" charset="0"/>
              </a:rPr>
              <a:t/>
            </a:r>
            <a:br>
              <a:rPr lang="fr-BE" altLang="en-US" sz="1500" dirty="0" smtClean="0">
                <a:sym typeface="Arial" charset="0"/>
              </a:rPr>
            </a:br>
            <a:r>
              <a:rPr lang="fr-BE" altLang="en-US" sz="1500" dirty="0" smtClean="0">
                <a:sym typeface="Wingdings" panose="05000000000000000000" pitchFamily="2" charset="2"/>
              </a:rPr>
              <a:t> #</a:t>
            </a:r>
            <a:r>
              <a:rPr lang="fr-BE" altLang="en-US" sz="1500" dirty="0" smtClean="0">
                <a:sym typeface="Arial" charset="0"/>
              </a:rPr>
              <a:t> clients </a:t>
            </a:r>
            <a:r>
              <a:rPr lang="fr-BE" altLang="en-US" sz="1500" dirty="0">
                <a:sym typeface="Arial" charset="0"/>
              </a:rPr>
              <a:t>finaux (ménages) avec un droit actif = </a:t>
            </a:r>
            <a:r>
              <a:rPr lang="fr-BE" altLang="en-US" sz="1500" dirty="0" smtClean="0">
                <a:solidFill>
                  <a:srgbClr val="0082B8"/>
                </a:solidFill>
                <a:sym typeface="Arial" charset="0"/>
              </a:rPr>
              <a:t>399.597</a:t>
            </a:r>
          </a:p>
          <a:p>
            <a:pPr lvl="2">
              <a:defRPr/>
            </a:pPr>
            <a:r>
              <a:rPr lang="fr-BE" altLang="en-US" sz="1500" dirty="0" smtClean="0">
                <a:sym typeface="Arial" charset="0"/>
              </a:rPr>
              <a:t>clients protégés eau (</a:t>
            </a:r>
            <a:r>
              <a:rPr lang="fr-BE" altLang="en-US" sz="1500" dirty="0" err="1" smtClean="0">
                <a:sym typeface="Arial" charset="0"/>
              </a:rPr>
              <a:t>AquaFlanders</a:t>
            </a:r>
            <a:r>
              <a:rPr lang="fr-BE" altLang="en-US" sz="1500" dirty="0" smtClean="0">
                <a:sym typeface="Arial" charset="0"/>
              </a:rPr>
              <a:t> et VMM)</a:t>
            </a:r>
            <a:br>
              <a:rPr lang="fr-BE" altLang="en-US" sz="1500" dirty="0" smtClean="0">
                <a:sym typeface="Arial" charset="0"/>
              </a:rPr>
            </a:br>
            <a:r>
              <a:rPr lang="fr-BE" altLang="en-US" sz="1500" dirty="0">
                <a:sym typeface="Wingdings" panose="05000000000000000000" pitchFamily="2" charset="2"/>
              </a:rPr>
              <a:t> </a:t>
            </a:r>
            <a:r>
              <a:rPr lang="fr-BE" altLang="en-US" sz="1500" dirty="0" smtClean="0">
                <a:sym typeface="Wingdings" panose="05000000000000000000" pitchFamily="2" charset="2"/>
              </a:rPr>
              <a:t># personnes </a:t>
            </a:r>
            <a:r>
              <a:rPr lang="fr-BE" altLang="en-US" sz="1500" dirty="0">
                <a:sym typeface="Wingdings" panose="05000000000000000000" pitchFamily="2" charset="2"/>
              </a:rPr>
              <a:t>protégées actives en 2017 communiquées = </a:t>
            </a:r>
            <a:r>
              <a:rPr lang="fr-BE" altLang="en-US" sz="1500" dirty="0" smtClean="0">
                <a:solidFill>
                  <a:srgbClr val="0082B8"/>
                </a:solidFill>
                <a:sym typeface="Wingdings" panose="05000000000000000000" pitchFamily="2" charset="2"/>
              </a:rPr>
              <a:t>267.619</a:t>
            </a:r>
            <a:endParaRPr lang="fr-BE" altLang="en-US" sz="1500" dirty="0" smtClean="0">
              <a:solidFill>
                <a:srgbClr val="0082B8"/>
              </a:solidFill>
              <a:sym typeface="Arial" charset="0"/>
            </a:endParaRPr>
          </a:p>
          <a:p>
            <a:pPr lvl="2">
              <a:defRPr/>
            </a:pPr>
            <a:r>
              <a:rPr lang="fr-BE" altLang="en-US" sz="1500" dirty="0" smtClean="0">
                <a:sym typeface="Arial" charset="0"/>
              </a:rPr>
              <a:t>communes et CPAS (Charleroi, Gent…)</a:t>
            </a:r>
          </a:p>
          <a:p>
            <a:pPr lvl="2">
              <a:defRPr/>
            </a:pPr>
            <a:endParaRPr lang="fr-BE" altLang="en-US" sz="400" dirty="0" smtClean="0">
              <a:sym typeface="Arial" charset="0"/>
            </a:endParaRPr>
          </a:p>
          <a:p>
            <a:pPr lvl="1">
              <a:defRPr/>
            </a:pPr>
            <a:r>
              <a:rPr lang="fr-BE" altLang="en-US" dirty="0" smtClean="0">
                <a:sym typeface="Arial" charset="0"/>
              </a:rPr>
              <a:t>en cours</a:t>
            </a:r>
          </a:p>
          <a:p>
            <a:pPr lvl="2">
              <a:defRPr/>
            </a:pPr>
            <a:r>
              <a:rPr lang="fr-BE" altLang="en-US" sz="1500" dirty="0">
                <a:sym typeface="Arial" charset="0"/>
              </a:rPr>
              <a:t>r</a:t>
            </a:r>
            <a:r>
              <a:rPr lang="fr-BE" altLang="en-US" sz="1500" dirty="0" smtClean="0">
                <a:sym typeface="Arial" charset="0"/>
              </a:rPr>
              <a:t>enouvellement </a:t>
            </a:r>
            <a:r>
              <a:rPr lang="fr-BE" altLang="en-US" sz="1500" dirty="0">
                <a:sym typeface="Arial" charset="0"/>
              </a:rPr>
              <a:t>automatique des abonnements '</a:t>
            </a:r>
            <a:r>
              <a:rPr lang="fr-BE" altLang="en-US" sz="1500" dirty="0" err="1">
                <a:sym typeface="Arial" charset="0"/>
              </a:rPr>
              <a:t>Vervoer</a:t>
            </a:r>
            <a:r>
              <a:rPr lang="fr-BE" altLang="en-US" sz="1500" dirty="0">
                <a:sym typeface="Arial" charset="0"/>
              </a:rPr>
              <a:t> Garantie' et '</a:t>
            </a:r>
            <a:r>
              <a:rPr lang="fr-BE" altLang="en-US" sz="1500" dirty="0" err="1">
                <a:sym typeface="Arial" charset="0"/>
              </a:rPr>
              <a:t>Verhoogde</a:t>
            </a:r>
            <a:r>
              <a:rPr lang="fr-BE" altLang="en-US" sz="1500" dirty="0">
                <a:sym typeface="Arial" charset="0"/>
              </a:rPr>
              <a:t> </a:t>
            </a:r>
            <a:r>
              <a:rPr lang="fr-BE" altLang="en-US" sz="1500" dirty="0" err="1" smtClean="0">
                <a:sym typeface="Arial" charset="0"/>
              </a:rPr>
              <a:t>Tegemoetkoming</a:t>
            </a:r>
            <a:r>
              <a:rPr lang="fr-BE" altLang="en-US" sz="1500" dirty="0" smtClean="0">
                <a:sym typeface="Arial" charset="0"/>
              </a:rPr>
              <a:t>’ (De </a:t>
            </a:r>
            <a:r>
              <a:rPr lang="fr-BE" altLang="en-US" sz="1500" dirty="0" err="1" smtClean="0">
                <a:sym typeface="Arial" charset="0"/>
              </a:rPr>
              <a:t>Lijn</a:t>
            </a:r>
            <a:r>
              <a:rPr lang="fr-BE" altLang="en-US" sz="1500" dirty="0" smtClean="0">
                <a:sym typeface="Arial" charset="0"/>
              </a:rPr>
              <a:t>) </a:t>
            </a:r>
          </a:p>
          <a:p>
            <a:pPr lvl="2">
              <a:defRPr/>
            </a:pPr>
            <a:r>
              <a:rPr lang="fr-BE" altLang="en-US" sz="1500" dirty="0">
                <a:sym typeface="Arial" charset="0"/>
              </a:rPr>
              <a:t>carte d'accompagnateur gratuit </a:t>
            </a:r>
            <a:r>
              <a:rPr lang="fr-BE" altLang="en-US" sz="1500" dirty="0" smtClean="0">
                <a:sym typeface="Arial" charset="0"/>
              </a:rPr>
              <a:t>(SNCB) </a:t>
            </a:r>
          </a:p>
          <a:p>
            <a:pPr lvl="2">
              <a:defRPr/>
            </a:pPr>
            <a:r>
              <a:rPr lang="fr-BE" altLang="en-US" sz="1500" dirty="0" smtClean="0">
                <a:sym typeface="Arial" charset="0"/>
              </a:rPr>
              <a:t>renouvellement </a:t>
            </a:r>
            <a:r>
              <a:rPr lang="fr-BE" altLang="en-US" sz="1500" dirty="0">
                <a:sym typeface="Arial" charset="0"/>
              </a:rPr>
              <a:t>annuel automatique du </a:t>
            </a:r>
            <a:r>
              <a:rPr lang="fr-BE" altLang="en-US" sz="1500" dirty="0" err="1">
                <a:sym typeface="Arial" charset="0"/>
              </a:rPr>
              <a:t>Uitpas</a:t>
            </a:r>
            <a:r>
              <a:rPr lang="fr-BE" altLang="en-US" sz="1500" dirty="0">
                <a:sym typeface="Arial" charset="0"/>
              </a:rPr>
              <a:t> au tarif </a:t>
            </a:r>
            <a:r>
              <a:rPr lang="fr-BE" altLang="en-US" sz="1500" dirty="0" smtClean="0">
                <a:sym typeface="Arial" charset="0"/>
              </a:rPr>
              <a:t>préférentiel (</a:t>
            </a:r>
            <a:r>
              <a:rPr lang="fr-BE" altLang="en-US" sz="1500" dirty="0" err="1" smtClean="0">
                <a:sym typeface="Arial" charset="0"/>
              </a:rPr>
              <a:t>CultuurNet</a:t>
            </a:r>
            <a:r>
              <a:rPr lang="fr-BE" altLang="en-US" sz="1500" dirty="0" smtClean="0">
                <a:sym typeface="Arial" charset="0"/>
              </a:rPr>
              <a:t> </a:t>
            </a:r>
            <a:r>
              <a:rPr lang="fr-BE" altLang="en-US" sz="1500" dirty="0" err="1" smtClean="0">
                <a:sym typeface="Arial" charset="0"/>
              </a:rPr>
              <a:t>Vlaanderen</a:t>
            </a:r>
            <a:r>
              <a:rPr lang="fr-BE" altLang="en-US" sz="1500" dirty="0" smtClean="0">
                <a:sym typeface="Arial" charset="0"/>
              </a:rPr>
              <a:t>) </a:t>
            </a:r>
          </a:p>
          <a:p>
            <a:pPr lvl="2">
              <a:defRPr/>
            </a:pPr>
            <a:r>
              <a:rPr lang="fr-BE" altLang="en-US" sz="1500" dirty="0" smtClean="0">
                <a:sym typeface="Arial" charset="0"/>
              </a:rPr>
              <a:t>exonération de la taxe provinciale (</a:t>
            </a:r>
            <a:r>
              <a:rPr lang="fr-BE" altLang="en-US" sz="1500" dirty="0" err="1" smtClean="0">
                <a:sym typeface="Arial" charset="0"/>
              </a:rPr>
              <a:t>Oost</a:t>
            </a:r>
            <a:r>
              <a:rPr lang="fr-BE" altLang="en-US" sz="1500" dirty="0" smtClean="0">
                <a:sym typeface="Arial" charset="0"/>
              </a:rPr>
              <a:t> </a:t>
            </a:r>
            <a:r>
              <a:rPr lang="fr-BE" altLang="en-US" sz="1500" dirty="0" err="1" smtClean="0">
                <a:sym typeface="Arial" charset="0"/>
              </a:rPr>
              <a:t>Vlaanderen</a:t>
            </a:r>
            <a:r>
              <a:rPr lang="fr-BE" altLang="en-US" sz="1500" dirty="0" smtClean="0">
                <a:sym typeface="Arial" charset="0"/>
              </a:rPr>
              <a:t>)</a:t>
            </a:r>
          </a:p>
          <a:p>
            <a:pPr lvl="2">
              <a:defRPr/>
            </a:pPr>
            <a:r>
              <a:rPr lang="fr-BE" altLang="en-US" sz="1500" dirty="0" smtClean="0">
                <a:sym typeface="Arial" charset="0"/>
              </a:rPr>
              <a:t>octroi </a:t>
            </a:r>
            <a:r>
              <a:rPr lang="fr-BE" altLang="en-US" sz="1500" dirty="0">
                <a:sym typeface="Arial" charset="0"/>
              </a:rPr>
              <a:t>automatique d'une réduction de la taxe </a:t>
            </a:r>
            <a:r>
              <a:rPr lang="fr-BE" altLang="en-US" sz="1500" dirty="0" smtClean="0">
                <a:sym typeface="Arial" charset="0"/>
              </a:rPr>
              <a:t>collecte </a:t>
            </a:r>
            <a:r>
              <a:rPr lang="fr-BE" altLang="en-US" sz="1500" dirty="0">
                <a:sym typeface="Arial" charset="0"/>
              </a:rPr>
              <a:t>et traitement des </a:t>
            </a:r>
            <a:r>
              <a:rPr lang="fr-BE" altLang="en-US" sz="1500" dirty="0" smtClean="0">
                <a:sym typeface="Arial" charset="0"/>
              </a:rPr>
              <a:t>déchets (Huy) </a:t>
            </a:r>
          </a:p>
          <a:p>
            <a:pPr lvl="2">
              <a:defRPr/>
            </a:pPr>
            <a:r>
              <a:rPr lang="fr-BE" altLang="en-US" sz="1500" dirty="0">
                <a:sym typeface="Arial" charset="0"/>
              </a:rPr>
              <a:t>c</a:t>
            </a:r>
            <a:r>
              <a:rPr lang="fr-BE" altLang="en-US" sz="1500" dirty="0" smtClean="0">
                <a:sym typeface="Arial" charset="0"/>
              </a:rPr>
              <a:t>ommunes et CPAS </a:t>
            </a:r>
            <a:r>
              <a:rPr lang="fr-BE" altLang="en-US" sz="1500" dirty="0">
                <a:sym typeface="Arial" charset="0"/>
              </a:rPr>
              <a:t>(</a:t>
            </a:r>
            <a:r>
              <a:rPr lang="fr-BE" altLang="en-US" sz="1500" dirty="0" smtClean="0">
                <a:sym typeface="Arial" charset="0"/>
              </a:rPr>
              <a:t>Peer, Oudenaarde) </a:t>
            </a:r>
            <a:endParaRPr lang="fr-BE" altLang="en-US" sz="1500" dirty="0">
              <a:sym typeface="Arial" charset="0"/>
            </a:endParaRPr>
          </a:p>
          <a:p>
            <a:pPr lvl="2">
              <a:defRPr/>
            </a:pPr>
            <a:r>
              <a:rPr lang="fr-BE" altLang="en-US" sz="1500" dirty="0" smtClean="0">
                <a:sym typeface="Arial" charset="0"/>
              </a:rPr>
              <a:t>service SSH en ligne (pour CIN, SFDP, SPP IS)</a:t>
            </a:r>
          </a:p>
          <a:p>
            <a:pPr lvl="2">
              <a:defRPr/>
            </a:pPr>
            <a:r>
              <a:rPr lang="fr-BE" altLang="en-US" sz="1500" dirty="0">
                <a:sym typeface="Arial" charset="0"/>
              </a:rPr>
              <a:t>d</a:t>
            </a:r>
            <a:r>
              <a:rPr lang="fr-BE" altLang="en-US" sz="1500" dirty="0" smtClean="0">
                <a:sym typeface="Arial" charset="0"/>
              </a:rPr>
              <a:t>éfinition d’attestation de revenus standardisée</a:t>
            </a:r>
          </a:p>
        </p:txBody>
      </p:sp>
      <p:sp>
        <p:nvSpPr>
          <p:cNvPr id="215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fld id="{5BDA37E5-BFC3-416C-93A2-792FDD515D3F}" type="slidenum">
              <a:rPr lang="en-US" altLang="en-US" sz="1000" smtClean="0">
                <a:solidFill>
                  <a:srgbClr val="7F7F7F"/>
                </a:solidFill>
                <a:cs typeface="Arial" charset="0"/>
              </a:rPr>
              <a:pPr fontAlgn="base">
                <a:spcBef>
                  <a:spcPct val="0"/>
                </a:spcBef>
                <a:spcAft>
                  <a:spcPct val="0"/>
                </a:spcAft>
                <a:buFontTx/>
                <a:buNone/>
              </a:pPr>
              <a:t>40</a:t>
            </a:fld>
            <a:endParaRPr lang="fr-BE" altLang="en-US" sz="1000" smtClean="0">
              <a:solidFill>
                <a:srgbClr val="7F7F7F"/>
              </a:solidFill>
              <a:cs typeface="Arial" charset="0"/>
            </a:endParaRPr>
          </a:p>
        </p:txBody>
      </p:sp>
    </p:spTree>
    <p:extLst>
      <p:ext uri="{BB962C8B-B14F-4D97-AF65-F5344CB8AC3E}">
        <p14:creationId xmlns:p14="http://schemas.microsoft.com/office/powerpoint/2010/main" val="7702809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smtClean="0"/>
              <a:t>Bilan </a:t>
            </a:r>
            <a:r>
              <a:rPr lang="fr-BE" altLang="en-US" dirty="0"/>
              <a:t>&amp; </a:t>
            </a:r>
            <a:r>
              <a:rPr lang="fr-BE" altLang="en-US" dirty="0" smtClean="0"/>
              <a:t>Perspectives - SSH</a:t>
            </a:r>
            <a:endParaRPr lang="nl-BE" dirty="0"/>
          </a:p>
        </p:txBody>
      </p:sp>
      <p:sp>
        <p:nvSpPr>
          <p:cNvPr id="3" name="Content Placeholder 2"/>
          <p:cNvSpPr>
            <a:spLocks noGrp="1"/>
          </p:cNvSpPr>
          <p:nvPr>
            <p:ph idx="1"/>
          </p:nvPr>
        </p:nvSpPr>
        <p:spPr/>
        <p:txBody>
          <a:bodyPr/>
          <a:lstStyle/>
          <a:p>
            <a:r>
              <a:rPr lang="fr-BE" altLang="en-US" dirty="0" smtClean="0">
                <a:sym typeface="Arial" charset="0"/>
              </a:rPr>
              <a:t>évolutions </a:t>
            </a:r>
            <a:r>
              <a:rPr lang="fr-BE" altLang="en-US" dirty="0">
                <a:sym typeface="Arial" charset="0"/>
              </a:rPr>
              <a:t>possibles</a:t>
            </a:r>
            <a:endParaRPr lang="fr-BE" dirty="0" smtClean="0"/>
          </a:p>
          <a:p>
            <a:pPr lvl="1"/>
            <a:r>
              <a:rPr lang="fr-BE" dirty="0" smtClean="0"/>
              <a:t>pistes de réflexion qui tiennent compte du feedback des intervenants (effets pervers à éviter, ….)  </a:t>
            </a:r>
          </a:p>
          <a:p>
            <a:pPr lvl="2"/>
            <a:r>
              <a:rPr lang="fr-BE" dirty="0" smtClean="0"/>
              <a:t>création d’un service permettant l’accès aux revenus actuels des personnes</a:t>
            </a:r>
          </a:p>
          <a:p>
            <a:pPr lvl="2"/>
            <a:r>
              <a:rPr lang="fr-BE" dirty="0" smtClean="0"/>
              <a:t>accès du citoyen aux informations </a:t>
            </a:r>
          </a:p>
          <a:p>
            <a:pPr lvl="3"/>
            <a:r>
              <a:rPr lang="fr-BE" dirty="0" smtClean="0"/>
              <a:t>attestation ad hoc en ligne</a:t>
            </a:r>
          </a:p>
          <a:p>
            <a:pPr lvl="3"/>
            <a:r>
              <a:rPr lang="fr-BE" dirty="0"/>
              <a:t>c</a:t>
            </a:r>
            <a:r>
              <a:rPr lang="fr-BE" dirty="0" smtClean="0"/>
              <a:t>ompte-rendu de l’utilisation de ses données par les instances d’octroi </a:t>
            </a:r>
            <a:br>
              <a:rPr lang="fr-BE" dirty="0" smtClean="0"/>
            </a:br>
            <a:r>
              <a:rPr lang="fr-BE" dirty="0" smtClean="0">
                <a:sym typeface="Wingdings" panose="05000000000000000000" pitchFamily="2" charset="2"/>
              </a:rPr>
              <a:t></a:t>
            </a:r>
            <a:r>
              <a:rPr lang="fr-BE" dirty="0" smtClean="0"/>
              <a:t> à terme application-web de consultation</a:t>
            </a:r>
          </a:p>
          <a:p>
            <a:pPr lvl="2"/>
            <a:r>
              <a:rPr lang="fr-BE" dirty="0" smtClean="0"/>
              <a:t>permettre au citoyen de demander le retrait des données le concernant </a:t>
            </a:r>
          </a:p>
          <a:p>
            <a:pPr lvl="1"/>
            <a:endParaRPr lang="fr-BE" sz="400" dirty="0"/>
          </a:p>
          <a:p>
            <a:pPr lvl="1"/>
            <a:r>
              <a:rPr lang="fr-BE" altLang="fr-FR" sz="1800" dirty="0" smtClean="0">
                <a:solidFill>
                  <a:srgbClr val="000000"/>
                </a:solidFill>
                <a:sym typeface="Wingdings" pitchFamily="2" charset="2"/>
              </a:rPr>
              <a:t>plus d’information dans la fiche du projet SSH, disponible sur le site web</a:t>
            </a:r>
            <a:br>
              <a:rPr lang="fr-BE" altLang="fr-FR" sz="1800" dirty="0" smtClean="0">
                <a:solidFill>
                  <a:srgbClr val="000000"/>
                </a:solidFill>
                <a:sym typeface="Wingdings" pitchFamily="2" charset="2"/>
              </a:rPr>
            </a:br>
            <a:r>
              <a:rPr lang="fr-BE" altLang="fr-FR" sz="1800" dirty="0">
                <a:solidFill>
                  <a:srgbClr val="000000"/>
                </a:solidFill>
                <a:sym typeface="Wingdings" pitchFamily="2" charset="2"/>
              </a:rPr>
              <a:t> </a:t>
            </a:r>
            <a:r>
              <a:rPr lang="fr-BE" altLang="fr-FR" sz="1600" dirty="0">
                <a:solidFill>
                  <a:srgbClr val="000000"/>
                </a:solidFill>
                <a:sym typeface="Wingdings" pitchFamily="2" charset="2"/>
                <a:hlinkClick r:id="rId2"/>
              </a:rPr>
              <a:t>https://</a:t>
            </a:r>
            <a:r>
              <a:rPr lang="fr-BE" altLang="fr-FR" sz="1600" dirty="0" smtClean="0">
                <a:solidFill>
                  <a:srgbClr val="000000"/>
                </a:solidFill>
                <a:sym typeface="Wingdings" pitchFamily="2" charset="2"/>
                <a:hlinkClick r:id="rId2"/>
              </a:rPr>
              <a:t>www.ksz-bcss.fgov.be/fr/services-et-support/services/ssh</a:t>
            </a:r>
            <a:endParaRPr lang="fr-BE" altLang="fr-FR" sz="1600" dirty="0" smtClean="0">
              <a:solidFill>
                <a:srgbClr val="000000"/>
              </a:solidFill>
              <a:sym typeface="Wingdings" pitchFamily="2" charset="2"/>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solidFill>
                  <a:prstClr val="white">
                    <a:lumMod val="50000"/>
                  </a:prstClr>
                </a:solidFill>
              </a:rPr>
              <a:pPr>
                <a:defRPr/>
              </a:pPr>
              <a:t>41</a:t>
            </a:fld>
            <a:endParaRPr lang="en-GB" dirty="0">
              <a:solidFill>
                <a:prstClr val="white">
                  <a:lumMod val="50000"/>
                </a:prstClr>
              </a:solidFill>
            </a:endParaRPr>
          </a:p>
        </p:txBody>
      </p:sp>
    </p:spTree>
    <p:extLst>
      <p:ext uri="{BB962C8B-B14F-4D97-AF65-F5344CB8AC3E}">
        <p14:creationId xmlns:p14="http://schemas.microsoft.com/office/powerpoint/2010/main" val="1024634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fr-BE" altLang="en-US" dirty="0" smtClean="0"/>
              <a:t>Balans </a:t>
            </a:r>
            <a:r>
              <a:rPr lang="fr-BE" altLang="en-US" dirty="0"/>
              <a:t>&amp; </a:t>
            </a:r>
            <a:r>
              <a:rPr lang="fr-BE" altLang="en-US" dirty="0" err="1"/>
              <a:t>Perspectieven</a:t>
            </a:r>
            <a:r>
              <a:rPr lang="fr-BE" altLang="en-US" dirty="0"/>
              <a:t> </a:t>
            </a:r>
            <a:r>
              <a:rPr lang="fr-BE" altLang="en-US" dirty="0" smtClean="0"/>
              <a:t>- </a:t>
            </a:r>
            <a:r>
              <a:rPr lang="fr-BE" altLang="en-US" dirty="0" err="1" smtClean="0"/>
              <a:t>eBox</a:t>
            </a:r>
            <a:r>
              <a:rPr lang="fr-BE" altLang="en-US" dirty="0" smtClean="0"/>
              <a:t> burger </a:t>
            </a:r>
            <a:endParaRPr lang="en-US" altLang="en-US" dirty="0" smtClean="0"/>
          </a:p>
        </p:txBody>
      </p:sp>
      <p:sp>
        <p:nvSpPr>
          <p:cNvPr id="61443" name="Content Placeholder 2"/>
          <p:cNvSpPr>
            <a:spLocks noGrp="1"/>
          </p:cNvSpPr>
          <p:nvPr>
            <p:ph idx="1"/>
          </p:nvPr>
        </p:nvSpPr>
        <p:spPr/>
        <p:txBody>
          <a:bodyPr>
            <a:normAutofit lnSpcReduction="10000"/>
          </a:bodyPr>
          <a:lstStyle/>
          <a:p>
            <a:r>
              <a:rPr lang="nl-BE" altLang="en-US" dirty="0"/>
              <a:t>e</a:t>
            </a:r>
            <a:r>
              <a:rPr lang="nl-BE" altLang="en-US" dirty="0" smtClean="0"/>
              <a:t>lektronische brievenbus waarin de burger op een geïntegreerde manier officiële documenten kan ontvangen</a:t>
            </a:r>
            <a:r>
              <a:rPr lang="fr-FR" altLang="en-US" dirty="0" smtClean="0"/>
              <a:t> </a:t>
            </a:r>
          </a:p>
          <a:p>
            <a:endParaRPr lang="nl-BE" altLang="en-US" sz="400" dirty="0" smtClean="0"/>
          </a:p>
          <a:p>
            <a:r>
              <a:rPr lang="nl-BE" altLang="en-US" dirty="0"/>
              <a:t>d</a:t>
            </a:r>
            <a:r>
              <a:rPr lang="nl-BE" altLang="en-US" dirty="0" smtClean="0"/>
              <a:t>e tool is zo ontworpen dat de burger</a:t>
            </a:r>
          </a:p>
          <a:p>
            <a:pPr lvl="1"/>
            <a:r>
              <a:rPr lang="nl-BE" altLang="en-US" dirty="0" smtClean="0"/>
              <a:t>zich eenmalig aanmeldt (single </a:t>
            </a:r>
            <a:r>
              <a:rPr lang="nl-BE" altLang="en-US" dirty="0" err="1" smtClean="0"/>
              <a:t>sign</a:t>
            </a:r>
            <a:r>
              <a:rPr lang="nl-BE" altLang="en-US" dirty="0" smtClean="0"/>
              <a:t> on)</a:t>
            </a:r>
          </a:p>
          <a:p>
            <a:pPr lvl="1"/>
            <a:r>
              <a:rPr lang="nl-BE" altLang="en-US" dirty="0" smtClean="0"/>
              <a:t>en daarna via zijn PC/tablet/smartphone toegang heeft tot </a:t>
            </a:r>
          </a:p>
          <a:p>
            <a:pPr lvl="2"/>
            <a:r>
              <a:rPr lang="nl-BE" altLang="en-US" dirty="0" smtClean="0"/>
              <a:t>de documenten die voor hem zijn bestemd, ongeacht waar deze documenten opgeslagen zijn, via de interface van zijn keuze </a:t>
            </a:r>
          </a:p>
          <a:p>
            <a:pPr lvl="2"/>
            <a:r>
              <a:rPr lang="nl-BE" altLang="en-US" dirty="0" smtClean="0"/>
              <a:t>elektronische transacties via </a:t>
            </a:r>
            <a:r>
              <a:rPr lang="nl-BE" altLang="en-US" dirty="0" err="1" smtClean="0"/>
              <a:t>webtoepassingen</a:t>
            </a:r>
            <a:r>
              <a:rPr lang="nl-BE" altLang="en-US" dirty="0" smtClean="0"/>
              <a:t> of apps </a:t>
            </a:r>
          </a:p>
          <a:p>
            <a:pPr lvl="2"/>
            <a:endParaRPr lang="nl-BE" altLang="en-US" sz="400" dirty="0" smtClean="0"/>
          </a:p>
          <a:p>
            <a:r>
              <a:rPr lang="nl-BE" altLang="en-US" dirty="0"/>
              <a:t>z</a:t>
            </a:r>
            <a:r>
              <a:rPr lang="nl-BE" altLang="en-US" dirty="0" smtClean="0"/>
              <a:t>elfde architectuur en technologie als </a:t>
            </a:r>
            <a:r>
              <a:rPr lang="nl-BE" altLang="en-US" dirty="0" err="1" smtClean="0"/>
              <a:t>eBox</a:t>
            </a:r>
            <a:r>
              <a:rPr lang="nl-BE" altLang="en-US" dirty="0" smtClean="0"/>
              <a:t> ondernemingen</a:t>
            </a:r>
          </a:p>
          <a:p>
            <a:endParaRPr lang="fr-BE" altLang="en-US" sz="400" dirty="0" smtClean="0"/>
          </a:p>
          <a:p>
            <a:r>
              <a:rPr lang="fr-BE" altLang="en-US" dirty="0" err="1"/>
              <a:t>n</a:t>
            </a:r>
            <a:r>
              <a:rPr lang="fr-BE" altLang="en-US" dirty="0" err="1" smtClean="0"/>
              <a:t>ood</a:t>
            </a:r>
            <a:r>
              <a:rPr lang="fr-BE" altLang="en-US" dirty="0" smtClean="0"/>
              <a:t> </a:t>
            </a:r>
            <a:r>
              <a:rPr lang="fr-BE" altLang="en-US" dirty="0" err="1" smtClean="0"/>
              <a:t>aan</a:t>
            </a:r>
            <a:r>
              <a:rPr lang="fr-BE" altLang="en-US" dirty="0" smtClean="0"/>
              <a:t> </a:t>
            </a:r>
            <a:r>
              <a:rPr lang="fr-BE" altLang="en-US" dirty="0" err="1" smtClean="0"/>
              <a:t>bevordering</a:t>
            </a:r>
            <a:r>
              <a:rPr lang="fr-BE" altLang="en-US" dirty="0" smtClean="0"/>
              <a:t> van </a:t>
            </a:r>
            <a:r>
              <a:rPr lang="fr-BE" altLang="en-US" dirty="0" err="1" smtClean="0"/>
              <a:t>gebruik</a:t>
            </a:r>
            <a:r>
              <a:rPr lang="fr-BE" altLang="en-US" dirty="0" smtClean="0"/>
              <a:t> van </a:t>
            </a:r>
            <a:r>
              <a:rPr lang="fr-BE" altLang="en-US" dirty="0" err="1" smtClean="0"/>
              <a:t>eBox</a:t>
            </a:r>
            <a:r>
              <a:rPr lang="fr-BE" altLang="en-US" dirty="0" smtClean="0"/>
              <a:t> burger</a:t>
            </a:r>
          </a:p>
          <a:p>
            <a:endParaRPr lang="fr-BE" altLang="en-US" sz="400" dirty="0" smtClean="0"/>
          </a:p>
          <a:p>
            <a:r>
              <a:rPr lang="fr-BE" altLang="en-US" dirty="0" err="1"/>
              <a:t>c</a:t>
            </a:r>
            <a:r>
              <a:rPr lang="fr-BE" altLang="en-US" dirty="0" err="1" smtClean="0"/>
              <a:t>ijfers</a:t>
            </a:r>
            <a:r>
              <a:rPr lang="fr-BE" altLang="en-US" dirty="0" smtClean="0"/>
              <a:t> </a:t>
            </a:r>
            <a:r>
              <a:rPr lang="fr-BE" altLang="en-US" dirty="0" err="1" smtClean="0"/>
              <a:t>eBox</a:t>
            </a:r>
            <a:r>
              <a:rPr lang="fr-BE" altLang="en-US" dirty="0" smtClean="0"/>
              <a:t> burger KSZ op 31/12/2017</a:t>
            </a:r>
          </a:p>
          <a:p>
            <a:pPr lvl="1"/>
            <a:r>
              <a:rPr lang="nl-NL" altLang="en-US" dirty="0"/>
              <a:t> </a:t>
            </a:r>
            <a:r>
              <a:rPr lang="nl-NL" altLang="en-US" dirty="0" smtClean="0">
                <a:solidFill>
                  <a:srgbClr val="0082B8"/>
                </a:solidFill>
              </a:rPr>
              <a:t>24.528.087</a:t>
            </a:r>
            <a:r>
              <a:rPr lang="nl-NL" altLang="en-US" dirty="0" smtClean="0"/>
              <a:t> gepubliceerde documenten</a:t>
            </a:r>
            <a:endParaRPr lang="nl-NL" altLang="en-US" dirty="0">
              <a:solidFill>
                <a:srgbClr val="0082B8"/>
              </a:solidFill>
            </a:endParaRPr>
          </a:p>
          <a:p>
            <a:pPr lvl="1"/>
            <a:r>
              <a:rPr lang="nl-NL" altLang="en-US" dirty="0" smtClean="0"/>
              <a:t> </a:t>
            </a:r>
            <a:r>
              <a:rPr lang="nl-NL" altLang="en-US" dirty="0" smtClean="0">
                <a:solidFill>
                  <a:srgbClr val="0082B8"/>
                </a:solidFill>
              </a:rPr>
              <a:t>428.909 </a:t>
            </a:r>
            <a:r>
              <a:rPr lang="nl-NL" altLang="en-US" dirty="0" smtClean="0"/>
              <a:t>geactiveerde </a:t>
            </a:r>
            <a:r>
              <a:rPr lang="nl-NL" altLang="en-US" dirty="0" err="1" smtClean="0"/>
              <a:t>eBox</a:t>
            </a:r>
            <a:r>
              <a:rPr lang="nl-NL" altLang="en-US" dirty="0" smtClean="0"/>
              <a:t> Burger</a:t>
            </a:r>
            <a:endParaRPr lang="nl-NL" altLang="en-US" dirty="0" smtClean="0">
              <a:solidFill>
                <a:srgbClr val="0082B8"/>
              </a:solidFill>
            </a:endParaRPr>
          </a:p>
          <a:p>
            <a:endParaRPr lang="fr-FR" altLang="en-US" dirty="0" smtClean="0">
              <a:solidFill>
                <a:srgbClr val="FF0000"/>
              </a:solidFill>
            </a:endParaRPr>
          </a:p>
        </p:txBody>
      </p:sp>
      <p:sp>
        <p:nvSpPr>
          <p:cNvPr id="4" name="Slide Number Placeholder 3"/>
          <p:cNvSpPr>
            <a:spLocks noGrp="1"/>
          </p:cNvSpPr>
          <p:nvPr>
            <p:ph type="sldNum" sz="quarter" idx="10"/>
          </p:nvPr>
        </p:nvSpPr>
        <p:spPr/>
        <p:txBody>
          <a:bodyPr/>
          <a:lstStyle/>
          <a:p>
            <a:pPr lvl="0"/>
            <a:fld id="{0B870603-FE73-4830-971F-F1A758636EE3}" type="slidenum">
              <a:rPr lang="en-GB" noProof="0" smtClean="0"/>
              <a:pPr lvl="0"/>
              <a:t>42</a:t>
            </a:fld>
            <a:endParaRPr lang="en-GB" noProof="0" dirty="0"/>
          </a:p>
        </p:txBody>
      </p:sp>
    </p:spTree>
    <p:extLst>
      <p:ext uri="{BB962C8B-B14F-4D97-AF65-F5344CB8AC3E}">
        <p14:creationId xmlns:p14="http://schemas.microsoft.com/office/powerpoint/2010/main" val="22370798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r-BE" altLang="en-US" dirty="0"/>
              <a:t>Balans &amp; </a:t>
            </a:r>
            <a:r>
              <a:rPr lang="fr-BE" altLang="en-US" dirty="0" err="1"/>
              <a:t>Perspectieven</a:t>
            </a:r>
            <a:r>
              <a:rPr lang="fr-BE" altLang="en-US" dirty="0"/>
              <a:t> </a:t>
            </a:r>
            <a:r>
              <a:rPr lang="fr-BE" altLang="en-US" dirty="0" smtClean="0"/>
              <a:t>- </a:t>
            </a:r>
            <a:r>
              <a:rPr lang="fr-BE" altLang="en-US" dirty="0" err="1" smtClean="0"/>
              <a:t>eBox</a:t>
            </a:r>
            <a:r>
              <a:rPr lang="fr-BE" altLang="en-US" dirty="0" smtClean="0"/>
              <a:t> burger </a:t>
            </a:r>
            <a:endParaRPr lang="en-US" altLang="en-US" dirty="0" smtClean="0"/>
          </a:p>
        </p:txBody>
      </p:sp>
      <p:sp>
        <p:nvSpPr>
          <p:cNvPr id="4" name="Slide Number Placeholder 3"/>
          <p:cNvSpPr>
            <a:spLocks noGrp="1"/>
          </p:cNvSpPr>
          <p:nvPr>
            <p:ph type="sldNum" sz="quarter" idx="10"/>
          </p:nvPr>
        </p:nvSpPr>
        <p:spPr/>
        <p:txBody>
          <a:bodyPr/>
          <a:lstStyle/>
          <a:p>
            <a:pPr lvl="0"/>
            <a:fld id="{0B870603-FE73-4830-971F-F1A758636EE3}" type="slidenum">
              <a:rPr lang="en-GB" noProof="0" smtClean="0"/>
              <a:pPr lvl="0"/>
              <a:t>43</a:t>
            </a:fld>
            <a:endParaRPr lang="en-GB" noProof="0" dirty="0"/>
          </a:p>
        </p:txBody>
      </p:sp>
      <p:graphicFrame>
        <p:nvGraphicFramePr>
          <p:cNvPr id="8" name="Content Placeholder 5"/>
          <p:cNvGraphicFramePr>
            <a:graphicFrameLocks noGrp="1" noChangeAspect="1"/>
          </p:cNvGraphicFramePr>
          <p:nvPr>
            <p:ph idx="1"/>
            <p:extLst>
              <p:ext uri="{D42A27DB-BD31-4B8C-83A1-F6EECF244321}">
                <p14:modId xmlns:p14="http://schemas.microsoft.com/office/powerpoint/2010/main" val="3960029264"/>
              </p:ext>
            </p:extLst>
          </p:nvPr>
        </p:nvGraphicFramePr>
        <p:xfrm>
          <a:off x="368721" y="1218309"/>
          <a:ext cx="8182222" cy="5013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1955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r-BE" altLang="en-US" dirty="0"/>
              <a:t>Balans &amp; </a:t>
            </a:r>
            <a:r>
              <a:rPr lang="fr-BE" altLang="en-US" dirty="0" err="1"/>
              <a:t>Perspectieven</a:t>
            </a:r>
            <a:r>
              <a:rPr lang="fr-BE" altLang="en-US" dirty="0"/>
              <a:t> </a:t>
            </a:r>
            <a:r>
              <a:rPr lang="fr-BE" altLang="en-US" dirty="0" smtClean="0"/>
              <a:t>- </a:t>
            </a:r>
            <a:r>
              <a:rPr lang="fr-BE" altLang="en-US" dirty="0" err="1" smtClean="0"/>
              <a:t>eBox</a:t>
            </a:r>
            <a:r>
              <a:rPr lang="fr-BE" altLang="en-US" dirty="0" smtClean="0"/>
              <a:t> burger </a:t>
            </a:r>
            <a:endParaRPr lang="en-US" altLang="en-US" dirty="0" smtClean="0"/>
          </a:p>
        </p:txBody>
      </p:sp>
      <p:sp>
        <p:nvSpPr>
          <p:cNvPr id="4" name="Slide Number Placeholder 3"/>
          <p:cNvSpPr>
            <a:spLocks noGrp="1"/>
          </p:cNvSpPr>
          <p:nvPr>
            <p:ph type="sldNum" sz="quarter" idx="10"/>
          </p:nvPr>
        </p:nvSpPr>
        <p:spPr/>
        <p:txBody>
          <a:bodyPr/>
          <a:lstStyle/>
          <a:p>
            <a:pPr lvl="0"/>
            <a:fld id="{0B870603-FE73-4830-971F-F1A758636EE3}" type="slidenum">
              <a:rPr lang="en-GB" noProof="0" smtClean="0"/>
              <a:pPr lvl="0"/>
              <a:t>44</a:t>
            </a:fld>
            <a:endParaRPr lang="en-GB" noProof="0"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199447383"/>
              </p:ext>
            </p:extLst>
          </p:nvPr>
        </p:nvGraphicFramePr>
        <p:xfrm>
          <a:off x="284064" y="1196975"/>
          <a:ext cx="8435280" cy="529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42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922114"/>
          </a:xfrm>
        </p:spPr>
        <p:txBody>
          <a:bodyPr>
            <a:normAutofit/>
          </a:bodyPr>
          <a:lstStyle/>
          <a:p>
            <a:r>
              <a:rPr lang="fr-BE" altLang="en-US" dirty="0" smtClean="0"/>
              <a:t>Balans </a:t>
            </a:r>
            <a:r>
              <a:rPr lang="fr-BE" altLang="en-US" dirty="0"/>
              <a:t>&amp; </a:t>
            </a:r>
            <a:r>
              <a:rPr lang="fr-BE" altLang="en-US" dirty="0" err="1"/>
              <a:t>Perspectieven</a:t>
            </a:r>
            <a:r>
              <a:rPr lang="fr-BE" altLang="en-US" dirty="0"/>
              <a:t> </a:t>
            </a:r>
            <a:r>
              <a:rPr lang="fr-BE" altLang="en-US" dirty="0" smtClean="0"/>
              <a:t>- </a:t>
            </a:r>
            <a:r>
              <a:rPr lang="fr-BE" altLang="en-US" dirty="0" err="1" smtClean="0"/>
              <a:t>eBox</a:t>
            </a:r>
            <a:r>
              <a:rPr lang="fr-BE" altLang="en-US" dirty="0" smtClean="0"/>
              <a:t> burger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F1E79-8225-48A0-95BD-5254C3720E2D}" type="slidenum">
              <a:rPr kumimoji="0" lang="en-GB" sz="10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7" name="Picture 6"/>
          <p:cNvPicPr>
            <a:picLocks noChangeAspect="1"/>
          </p:cNvPicPr>
          <p:nvPr/>
        </p:nvPicPr>
        <p:blipFill>
          <a:blip r:embed="rId2">
            <a:grayscl/>
            <a:extLst>
              <a:ext uri="{BEBA8EAE-BF5A-486C-A8C5-ECC9F3942E4B}">
                <a14:imgProps xmlns:a14="http://schemas.microsoft.com/office/drawing/2010/main">
                  <a14:imgLayer r:embed="rId3">
                    <a14:imgEffect>
                      <a14:sharpenSoften amount="25000"/>
                    </a14:imgEffect>
                    <a14:imgEffect>
                      <a14:saturation sat="0"/>
                    </a14:imgEffect>
                  </a14:imgLayer>
                </a14:imgProps>
              </a:ext>
            </a:extLst>
          </a:blip>
          <a:stretch>
            <a:fillRect/>
          </a:stretch>
        </p:blipFill>
        <p:spPr>
          <a:xfrm>
            <a:off x="179512" y="1110754"/>
            <a:ext cx="8784976" cy="4734558"/>
          </a:xfrm>
          <a:prstGeom prst="rect">
            <a:avLst/>
          </a:prstGeom>
          <a:solidFill>
            <a:schemeClr val="bg1"/>
          </a:solidFill>
        </p:spPr>
      </p:pic>
    </p:spTree>
    <p:extLst>
      <p:ext uri="{BB962C8B-B14F-4D97-AF65-F5344CB8AC3E}">
        <p14:creationId xmlns:p14="http://schemas.microsoft.com/office/powerpoint/2010/main" val="3437329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3288"/>
            <a:ext cx="9144000" cy="2110608"/>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7899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7"/>
            <a:ext cx="9146268" cy="2146149"/>
          </a:xfrm>
          <a:prstGeom prst="rect">
            <a:avLst/>
          </a:prstGeom>
        </p:spPr>
      </p:pic>
      <p:sp>
        <p:nvSpPr>
          <p:cNvPr id="9" name="Rectangle 8"/>
          <p:cNvSpPr/>
          <p:nvPr/>
        </p:nvSpPr>
        <p:spPr>
          <a:xfrm>
            <a:off x="107504" y="2920295"/>
            <a:ext cx="1296144" cy="2092881"/>
          </a:xfrm>
          <a:prstGeom prst="rect">
            <a:avLst/>
          </a:prstGeom>
        </p:spPr>
        <p:txBody>
          <a:bodyPr wrap="square">
            <a:spAutoFit/>
          </a:bodyPr>
          <a:lstStyle/>
          <a:p>
            <a:pPr eaLnBrk="1" hangingPunct="1">
              <a:defRPr/>
            </a:pPr>
            <a:endParaRPr lang="fr-BE" sz="1000" dirty="0" smtClean="0">
              <a:solidFill>
                <a:schemeClr val="bg1"/>
              </a:solidFill>
              <a:latin typeface="+mj-lt"/>
            </a:endParaRPr>
          </a:p>
          <a:p>
            <a:pPr eaLnBrk="1" hangingPunct="1">
              <a:defRPr/>
            </a:pPr>
            <a:r>
              <a:rPr lang="fr-BE" sz="3000" dirty="0" smtClean="0">
                <a:solidFill>
                  <a:schemeClr val="bg1"/>
                </a:solidFill>
                <a:latin typeface="+mj-lt"/>
              </a:rPr>
              <a:t>GDPR  </a:t>
            </a:r>
          </a:p>
          <a:p>
            <a:pPr>
              <a:defRPr/>
            </a:pPr>
            <a:r>
              <a:rPr lang="fr-BE" sz="3000" dirty="0" smtClean="0">
                <a:solidFill>
                  <a:schemeClr val="bg1"/>
                </a:solidFill>
                <a:latin typeface="+mj-lt"/>
              </a:rPr>
              <a:t>REST</a:t>
            </a:r>
            <a:br>
              <a:rPr lang="fr-BE" sz="3000" dirty="0" smtClean="0">
                <a:solidFill>
                  <a:schemeClr val="bg1"/>
                </a:solidFill>
                <a:latin typeface="+mj-lt"/>
              </a:rPr>
            </a:br>
            <a:endParaRPr lang="en-US" sz="3000" dirty="0">
              <a:solidFill>
                <a:schemeClr val="bg1"/>
              </a:solidFill>
              <a:latin typeface="+mj-lt"/>
            </a:endParaRPr>
          </a:p>
          <a:p>
            <a:pPr eaLnBrk="1" hangingPunct="1">
              <a:defRPr/>
            </a:pPr>
            <a:endParaRPr lang="fr-BE" sz="3000" dirty="0" smtClean="0">
              <a:solidFill>
                <a:schemeClr val="bg1"/>
              </a:solidFill>
              <a:latin typeface="+mj-lt"/>
            </a:endParaRPr>
          </a:p>
        </p:txBody>
      </p:sp>
    </p:spTree>
    <p:extLst>
      <p:ext uri="{BB962C8B-B14F-4D97-AF65-F5344CB8AC3E}">
        <p14:creationId xmlns:p14="http://schemas.microsoft.com/office/powerpoint/2010/main" val="1355591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RGPD</a:t>
            </a:r>
            <a:endParaRPr lang="fr-BE" dirty="0"/>
          </a:p>
        </p:txBody>
      </p:sp>
      <p:sp>
        <p:nvSpPr>
          <p:cNvPr id="3" name="Content Placeholder 2"/>
          <p:cNvSpPr>
            <a:spLocks noGrp="1"/>
          </p:cNvSpPr>
          <p:nvPr>
            <p:ph idx="1"/>
          </p:nvPr>
        </p:nvSpPr>
        <p:spPr/>
        <p:txBody>
          <a:bodyPr>
            <a:normAutofit/>
          </a:bodyPr>
          <a:lstStyle/>
          <a:p>
            <a:r>
              <a:rPr lang="fr-BE" dirty="0"/>
              <a:t>Règlement </a:t>
            </a:r>
            <a:r>
              <a:rPr lang="fr-BE" dirty="0" smtClean="0"/>
              <a:t>Général </a:t>
            </a:r>
            <a:r>
              <a:rPr lang="fr-BE" dirty="0"/>
              <a:t>européen sur la </a:t>
            </a:r>
            <a:r>
              <a:rPr lang="fr-BE" dirty="0" smtClean="0"/>
              <a:t>Protection </a:t>
            </a:r>
            <a:r>
              <a:rPr lang="fr-BE" dirty="0"/>
              <a:t>des </a:t>
            </a:r>
            <a:r>
              <a:rPr lang="fr-BE" dirty="0" smtClean="0"/>
              <a:t>Données </a:t>
            </a:r>
            <a:br>
              <a:rPr lang="fr-BE" dirty="0" smtClean="0"/>
            </a:br>
            <a:r>
              <a:rPr lang="fr-BE" dirty="0" smtClean="0">
                <a:sym typeface="Wingdings" panose="05000000000000000000" pitchFamily="2" charset="2"/>
              </a:rPr>
              <a:t> </a:t>
            </a:r>
            <a:r>
              <a:rPr lang="fr-BE" dirty="0" err="1" smtClean="0"/>
              <a:t>European</a:t>
            </a:r>
            <a:r>
              <a:rPr lang="fr-BE" dirty="0" smtClean="0"/>
              <a:t>  General </a:t>
            </a:r>
            <a:r>
              <a:rPr lang="fr-BE" dirty="0"/>
              <a:t>Data Protection </a:t>
            </a:r>
            <a:r>
              <a:rPr lang="fr-BE" dirty="0" err="1" smtClean="0"/>
              <a:t>Regulation</a:t>
            </a:r>
            <a:r>
              <a:rPr lang="fr-BE" dirty="0" smtClean="0"/>
              <a:t> (EU GDPR)</a:t>
            </a:r>
            <a:endParaRPr lang="fr-BE" dirty="0"/>
          </a:p>
          <a:p>
            <a:pPr lvl="1"/>
            <a:r>
              <a:rPr lang="fr-BE" dirty="0" smtClean="0"/>
              <a:t>introduit </a:t>
            </a:r>
            <a:r>
              <a:rPr lang="fr-BE" dirty="0"/>
              <a:t>de nouvelles règles en matière de gestion et de protection de données à caractère </a:t>
            </a:r>
            <a:r>
              <a:rPr lang="fr-BE" dirty="0" smtClean="0"/>
              <a:t>personnel</a:t>
            </a:r>
          </a:p>
          <a:p>
            <a:pPr lvl="1"/>
            <a:endParaRPr lang="fr-BE" sz="400" dirty="0"/>
          </a:p>
          <a:p>
            <a:r>
              <a:rPr lang="fr-BE" dirty="0"/>
              <a:t>o</a:t>
            </a:r>
            <a:r>
              <a:rPr lang="fr-BE" dirty="0" smtClean="0"/>
              <a:t>bjectifs</a:t>
            </a:r>
            <a:endParaRPr lang="fr-BE" dirty="0"/>
          </a:p>
          <a:p>
            <a:pPr lvl="1"/>
            <a:r>
              <a:rPr lang="fr-BE" dirty="0"/>
              <a:t>rendre aux citoyens le contrôle de leurs données à caractère personnel </a:t>
            </a:r>
          </a:p>
          <a:p>
            <a:pPr lvl="1"/>
            <a:r>
              <a:rPr lang="fr-BE" dirty="0"/>
              <a:t>simplifier le cadre réglementaire pour les entreprises internationales en uniformisant les règles au sein de </a:t>
            </a:r>
            <a:r>
              <a:rPr lang="fr-BE" dirty="0" smtClean="0"/>
              <a:t>l’UE</a:t>
            </a:r>
          </a:p>
          <a:p>
            <a:pPr lvl="1"/>
            <a:endParaRPr lang="fr-BE" sz="400" dirty="0"/>
          </a:p>
          <a:p>
            <a:r>
              <a:rPr lang="fr-BE" dirty="0" smtClean="0"/>
              <a:t>entré </a:t>
            </a:r>
            <a:r>
              <a:rPr lang="fr-BE" dirty="0"/>
              <a:t>en vigueur </a:t>
            </a:r>
            <a:r>
              <a:rPr lang="fr-BE" dirty="0" smtClean="0"/>
              <a:t>depuis le </a:t>
            </a:r>
            <a:r>
              <a:rPr lang="fr-BE" dirty="0"/>
              <a:t>24 mai </a:t>
            </a:r>
            <a:r>
              <a:rPr lang="fr-BE" dirty="0" smtClean="0"/>
              <a:t>2016</a:t>
            </a:r>
          </a:p>
          <a:p>
            <a:endParaRPr lang="fr-BE" sz="400" dirty="0"/>
          </a:p>
          <a:p>
            <a:r>
              <a:rPr lang="fr-BE" dirty="0" smtClean="0"/>
              <a:t>période de transition de 2 ans </a:t>
            </a:r>
            <a:r>
              <a:rPr lang="fr-BE" dirty="0"/>
              <a:t>pour se conformer aux nouvelles </a:t>
            </a:r>
            <a:r>
              <a:rPr lang="fr-BE" dirty="0" smtClean="0"/>
              <a:t>exigences</a:t>
            </a:r>
            <a:r>
              <a:rPr lang="fr-BE" dirty="0" smtClean="0">
                <a:sym typeface="Wingdings" panose="05000000000000000000" pitchFamily="2" charset="2"/>
              </a:rPr>
              <a:t></a:t>
            </a:r>
            <a:r>
              <a:rPr lang="fr-BE" dirty="0" smtClean="0"/>
              <a:t> obligatoire au 25/05/ 2018 </a:t>
            </a:r>
          </a:p>
          <a:p>
            <a:endParaRPr lang="fr-BE" sz="400" dirty="0" smtClean="0"/>
          </a:p>
          <a:p>
            <a:r>
              <a:rPr lang="fr-BE" dirty="0" smtClean="0"/>
              <a:t>pas de transposition dans la législation belge</a:t>
            </a:r>
          </a:p>
          <a:p>
            <a:pPr marL="0" indent="0">
              <a:buNone/>
            </a:pP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Tree>
    <p:extLst>
      <p:ext uri="{BB962C8B-B14F-4D97-AF65-F5344CB8AC3E}">
        <p14:creationId xmlns:p14="http://schemas.microsoft.com/office/powerpoint/2010/main" val="1674704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RGPD - principes</a:t>
            </a:r>
            <a:endParaRPr lang="fr-BE" dirty="0"/>
          </a:p>
        </p:txBody>
      </p:sp>
      <p:sp>
        <p:nvSpPr>
          <p:cNvPr id="3" name="Content Placeholder 2"/>
          <p:cNvSpPr>
            <a:spLocks noGrp="1"/>
          </p:cNvSpPr>
          <p:nvPr>
            <p:ph idx="1"/>
          </p:nvPr>
        </p:nvSpPr>
        <p:spPr/>
        <p:txBody>
          <a:bodyPr>
            <a:normAutofit/>
          </a:bodyPr>
          <a:lstStyle/>
          <a:p>
            <a:r>
              <a:rPr lang="fr-BE" dirty="0"/>
              <a:t>l</a:t>
            </a:r>
            <a:r>
              <a:rPr lang="fr-BE" dirty="0" smtClean="0"/>
              <a:t>es </a:t>
            </a:r>
            <a:r>
              <a:rPr lang="fr-BE" dirty="0"/>
              <a:t>données à caractère personnel doivent être</a:t>
            </a:r>
          </a:p>
          <a:p>
            <a:pPr lvl="1"/>
            <a:endParaRPr lang="fr-BE" sz="400" dirty="0" smtClean="0"/>
          </a:p>
          <a:p>
            <a:pPr lvl="1"/>
            <a:r>
              <a:rPr lang="fr-BE" sz="2200" dirty="0" smtClean="0"/>
              <a:t>traitées </a:t>
            </a:r>
            <a:r>
              <a:rPr lang="fr-BE" sz="2200" dirty="0"/>
              <a:t>de manière licite, loyale et transparente au regard de la personne </a:t>
            </a:r>
            <a:r>
              <a:rPr lang="fr-BE" sz="2200" dirty="0" smtClean="0"/>
              <a:t>concernée</a:t>
            </a:r>
          </a:p>
          <a:p>
            <a:pPr lvl="1"/>
            <a:r>
              <a:rPr lang="fr-BE" sz="2200" dirty="0" smtClean="0"/>
              <a:t>collectées pour des finalités déterminées, explicites et légitimes, et ne pas être traitées ultérieurement d'une manière incompatible avec ces finalités</a:t>
            </a:r>
          </a:p>
          <a:p>
            <a:pPr lvl="2"/>
            <a:r>
              <a:rPr lang="fr-BE" sz="1800" dirty="0" smtClean="0"/>
              <a:t>le </a:t>
            </a:r>
            <a:r>
              <a:rPr lang="fr-BE" sz="1800" dirty="0"/>
              <a:t>traitement ultérieur à des fins </a:t>
            </a:r>
            <a:r>
              <a:rPr lang="fr-BE" sz="1800" dirty="0" smtClean="0"/>
              <a:t>d’archivage dans </a:t>
            </a:r>
            <a:r>
              <a:rPr lang="fr-BE" sz="1800" dirty="0"/>
              <a:t>l'intérêt public, à des fins de recherche scientifique ou historique ou à des fins statistiques n'est pas considéré comme incompatible avec les finalités initiales </a:t>
            </a:r>
          </a:p>
          <a:p>
            <a:pPr lvl="1"/>
            <a:r>
              <a:rPr lang="fr-BE" sz="2200" dirty="0"/>
              <a:t>adéquates, pertinentes et limitées à ce qui est nécessaire au regard des finalités pour lesquelles elles sont traitées (minimisation des données)</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48</a:t>
            </a:fld>
            <a:endParaRPr lang="en-GB" dirty="0"/>
          </a:p>
        </p:txBody>
      </p:sp>
    </p:spTree>
    <p:extLst>
      <p:ext uri="{BB962C8B-B14F-4D97-AF65-F5344CB8AC3E}">
        <p14:creationId xmlns:p14="http://schemas.microsoft.com/office/powerpoint/2010/main" val="1461694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RGPD - principes</a:t>
            </a:r>
            <a:endParaRPr lang="fr-BE" dirty="0"/>
          </a:p>
        </p:txBody>
      </p:sp>
      <p:sp>
        <p:nvSpPr>
          <p:cNvPr id="3" name="Content Placeholder 2"/>
          <p:cNvSpPr>
            <a:spLocks noGrp="1"/>
          </p:cNvSpPr>
          <p:nvPr>
            <p:ph idx="1"/>
          </p:nvPr>
        </p:nvSpPr>
        <p:spPr/>
        <p:txBody>
          <a:bodyPr>
            <a:normAutofit/>
          </a:bodyPr>
          <a:lstStyle/>
          <a:p>
            <a:r>
              <a:rPr lang="fr-BE" dirty="0" smtClean="0"/>
              <a:t>les </a:t>
            </a:r>
            <a:r>
              <a:rPr lang="fr-BE" dirty="0"/>
              <a:t>données à caractère personnel doivent être</a:t>
            </a:r>
          </a:p>
          <a:p>
            <a:pPr lvl="1"/>
            <a:endParaRPr lang="fr-BE" sz="400" dirty="0" smtClean="0"/>
          </a:p>
          <a:p>
            <a:pPr lvl="1"/>
            <a:r>
              <a:rPr lang="fr-BE" sz="2200" dirty="0" smtClean="0"/>
              <a:t>exactes </a:t>
            </a:r>
            <a:r>
              <a:rPr lang="fr-BE" sz="2200" dirty="0"/>
              <a:t>et, si nécessaire, tenues à jour</a:t>
            </a:r>
          </a:p>
          <a:p>
            <a:pPr lvl="1"/>
            <a:r>
              <a:rPr lang="fr-BE" sz="2200" dirty="0"/>
              <a:t>conservées sous une forme permettant l'identification des personnes concernées pendant une durée n'excédant pas celle nécessaire au regard des finalités pour lesquelles elles sont traitées</a:t>
            </a:r>
          </a:p>
          <a:p>
            <a:pPr lvl="1"/>
            <a:r>
              <a:rPr lang="fr-BE" sz="2200" dirty="0"/>
              <a:t>traitées de façon à garantir une sécurité appropriée des données à caractère personnel, y compris la protection contre le traitement non autorisé ou illicite et contre la perte, la destruction ou les dégâts d'origine accidentelle, à l'aide de mesures techniques ou organisationnelles appropriées (intégrité et confidentialité)</a:t>
            </a:r>
          </a:p>
          <a:p>
            <a:pPr marL="0" indent="0">
              <a:buNone/>
            </a:pP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49</a:t>
            </a:fld>
            <a:endParaRPr lang="en-GB" dirty="0"/>
          </a:p>
        </p:txBody>
      </p:sp>
    </p:spTree>
    <p:extLst>
      <p:ext uri="{BB962C8B-B14F-4D97-AF65-F5344CB8AC3E}">
        <p14:creationId xmlns:p14="http://schemas.microsoft.com/office/powerpoint/2010/main" val="1544246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smtClean="0"/>
              <a:t>Facts &amp; Figures 2017</a:t>
            </a:r>
            <a:r>
              <a:rPr lang="fr-BE" altLang="en-US" dirty="0" smtClean="0">
                <a:solidFill>
                  <a:srgbClr val="FF0000"/>
                </a:solidFill>
              </a:rPr>
              <a:t> </a:t>
            </a:r>
            <a:endParaRPr lang="en-US" altLang="en-US" dirty="0" smtClean="0">
              <a:solidFill>
                <a:srgbClr val="FF0000"/>
              </a:solidFill>
            </a:endParaRPr>
          </a:p>
        </p:txBody>
      </p:sp>
      <p:sp>
        <p:nvSpPr>
          <p:cNvPr id="22531" name="Content Placeholder 2"/>
          <p:cNvSpPr>
            <a:spLocks noGrp="1"/>
          </p:cNvSpPr>
          <p:nvPr>
            <p:ph idx="1"/>
          </p:nvPr>
        </p:nvSpPr>
        <p:spPr>
          <a:xfrm>
            <a:off x="457200" y="1557338"/>
            <a:ext cx="8229600" cy="4679950"/>
          </a:xfrm>
        </p:spPr>
        <p:txBody>
          <a:bodyPr>
            <a:normAutofit fontScale="92500" lnSpcReduction="20000"/>
          </a:bodyPr>
          <a:lstStyle/>
          <a:p>
            <a:r>
              <a:rPr lang="fr-FR" altLang="en-US" dirty="0" smtClean="0"/>
              <a:t> </a:t>
            </a:r>
            <a:r>
              <a:rPr lang="fr-FR" altLang="en-US" dirty="0" smtClean="0">
                <a:solidFill>
                  <a:srgbClr val="0082B8"/>
                </a:solidFill>
              </a:rPr>
              <a:t>71</a:t>
            </a:r>
            <a:r>
              <a:rPr lang="fr-FR" altLang="en-US" sz="2600" dirty="0" smtClean="0"/>
              <a:t> </a:t>
            </a:r>
            <a:r>
              <a:rPr lang="nl-NL" altLang="en-US" sz="2600" dirty="0" smtClean="0"/>
              <a:t>projecten en change requests </a:t>
            </a:r>
            <a:r>
              <a:rPr lang="nl-NL" altLang="en-US" sz="2600" dirty="0"/>
              <a:t>werden in productie </a:t>
            </a:r>
            <a:r>
              <a:rPr lang="nl-NL" altLang="en-US" sz="2600" dirty="0" smtClean="0"/>
              <a:t>genomen, zoals</a:t>
            </a:r>
          </a:p>
          <a:p>
            <a:endParaRPr lang="nl-NL" altLang="en-US" sz="400" dirty="0"/>
          </a:p>
          <a:p>
            <a:pPr lvl="1"/>
            <a:r>
              <a:rPr lang="nl-NL" sz="2200" dirty="0"/>
              <a:t>European </a:t>
            </a:r>
            <a:r>
              <a:rPr lang="nl-NL" sz="2200" dirty="0" err="1"/>
              <a:t>disability</a:t>
            </a:r>
            <a:r>
              <a:rPr lang="nl-NL" sz="2200" dirty="0"/>
              <a:t> card, waardoor eenvoudiger kan worden vastgesteld of iemand erkend is als persoon met een handicap  en bepaalde voordelen kan </a:t>
            </a:r>
            <a:r>
              <a:rPr lang="nl-NL" sz="2200" dirty="0" smtClean="0"/>
              <a:t>genieten, voornamelijk in de socio-culturele sector</a:t>
            </a:r>
            <a:endParaRPr lang="nl-NL" sz="2200" dirty="0"/>
          </a:p>
          <a:p>
            <a:pPr lvl="1"/>
            <a:endParaRPr lang="nl-BE" sz="400" dirty="0" smtClean="0"/>
          </a:p>
          <a:p>
            <a:pPr lvl="1"/>
            <a:r>
              <a:rPr lang="nl-NL" sz="2200" dirty="0" smtClean="0"/>
              <a:t>e-</a:t>
            </a:r>
            <a:r>
              <a:rPr lang="nl-NL" sz="2200" dirty="0" err="1" smtClean="0"/>
              <a:t>Deductions</a:t>
            </a:r>
            <a:r>
              <a:rPr lang="nl-NL" sz="2200" dirty="0" smtClean="0"/>
              <a:t> </a:t>
            </a:r>
            <a:r>
              <a:rPr lang="nl-NL" sz="2200" dirty="0"/>
              <a:t>: project waarbij de inhoudingen elektronisch worden overgemaakt tussen een schuldeiser en een schuldenaar via de KSZ </a:t>
            </a:r>
            <a:endParaRPr lang="nl-NL" sz="2200" dirty="0" smtClean="0"/>
          </a:p>
          <a:p>
            <a:pPr lvl="1"/>
            <a:endParaRPr lang="nl-NL" sz="400" dirty="0" smtClean="0"/>
          </a:p>
          <a:p>
            <a:pPr lvl="1"/>
            <a:r>
              <a:rPr lang="nl-NL" sz="2200" dirty="0" smtClean="0"/>
              <a:t>‘Back </a:t>
            </a:r>
            <a:r>
              <a:rPr lang="nl-NL" sz="2200" dirty="0" err="1"/>
              <a:t>to</a:t>
            </a:r>
            <a:r>
              <a:rPr lang="nl-NL" sz="2200" dirty="0"/>
              <a:t> </a:t>
            </a:r>
            <a:r>
              <a:rPr lang="nl-NL" sz="2200" dirty="0" err="1" smtClean="0"/>
              <a:t>work</a:t>
            </a:r>
            <a:r>
              <a:rPr lang="nl-NL" sz="2200" dirty="0" smtClean="0"/>
              <a:t>’: </a:t>
            </a:r>
            <a:r>
              <a:rPr lang="nl-NL" sz="2200" dirty="0"/>
              <a:t>in het kader van de opvolging van werknemers met problemen en bij de re-integratie van langdurig afwezige werknemers; ontvangen van een signaal via het netwerk van de sociale zekerheid voor alle werknemers die meer dan 4 weken afwezig zijn op het werk wegens </a:t>
            </a:r>
            <a:r>
              <a:rPr lang="nl-NL" sz="2200" dirty="0" smtClean="0"/>
              <a:t>arbeidsongeschiktheid</a:t>
            </a:r>
          </a:p>
          <a:p>
            <a:pPr lvl="1"/>
            <a:endParaRPr lang="nl-NL" sz="400" dirty="0"/>
          </a:p>
          <a:p>
            <a:pPr lvl="1"/>
            <a:r>
              <a:rPr lang="nl-NL" sz="2200" dirty="0"/>
              <a:t>ontsluiting van de gegevensbank van de Dienst voor Inschrijving van Voertuigen (DIV</a:t>
            </a:r>
            <a:r>
              <a:rPr lang="nl-NL" sz="2200" dirty="0" smtClean="0"/>
              <a:t>) voor </a:t>
            </a:r>
            <a:r>
              <a:rPr lang="nl-NL" sz="2200" dirty="0" err="1" smtClean="0"/>
              <a:t>Dolsis</a:t>
            </a:r>
            <a:endParaRPr lang="nl-NL" sz="2200" dirty="0"/>
          </a:p>
        </p:txBody>
      </p:sp>
      <p:sp>
        <p:nvSpPr>
          <p:cNvPr id="4" name="Slide Number Placeholder 3"/>
          <p:cNvSpPr>
            <a:spLocks noGrp="1"/>
          </p:cNvSpPr>
          <p:nvPr>
            <p:ph type="sldNum" sz="quarter" idx="10"/>
          </p:nvPr>
        </p:nvSpPr>
        <p:spPr/>
        <p:txBody>
          <a:bodyPr/>
          <a:lstStyle/>
          <a:p>
            <a:pPr>
              <a:defRPr/>
            </a:pPr>
            <a:fld id="{33EB56E7-7BE6-4063-BC65-FDE3F4819DE3}" type="slidenum">
              <a:rPr lang="en-GB" smtClean="0"/>
              <a:pPr>
                <a:defRPr/>
              </a:pPr>
              <a:t>5</a:t>
            </a:fld>
            <a:endParaRPr lang="en-GB" dirty="0"/>
          </a:p>
        </p:txBody>
      </p:sp>
    </p:spTree>
    <p:extLst>
      <p:ext uri="{BB962C8B-B14F-4D97-AF65-F5344CB8AC3E}">
        <p14:creationId xmlns:p14="http://schemas.microsoft.com/office/powerpoint/2010/main" val="34165948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GDPR - </a:t>
            </a:r>
            <a:r>
              <a:rPr lang="nl-BE" dirty="0"/>
              <a:t>a</a:t>
            </a:r>
            <a:r>
              <a:rPr lang="nl-BE" dirty="0" smtClean="0"/>
              <a:t>antal </a:t>
            </a:r>
            <a:r>
              <a:rPr lang="nl-BE" dirty="0"/>
              <a:t>nieuwigheden</a:t>
            </a:r>
            <a:endParaRPr lang="fr-BE" dirty="0"/>
          </a:p>
        </p:txBody>
      </p:sp>
      <p:sp>
        <p:nvSpPr>
          <p:cNvPr id="3" name="Content Placeholder 2"/>
          <p:cNvSpPr>
            <a:spLocks noGrp="1"/>
          </p:cNvSpPr>
          <p:nvPr>
            <p:ph idx="1"/>
          </p:nvPr>
        </p:nvSpPr>
        <p:spPr>
          <a:xfrm>
            <a:off x="457200" y="1196752"/>
            <a:ext cx="8363272" cy="5112568"/>
          </a:xfrm>
        </p:spPr>
        <p:txBody>
          <a:bodyPr>
            <a:normAutofit/>
          </a:bodyPr>
          <a:lstStyle/>
          <a:p>
            <a:r>
              <a:rPr lang="nl-NL" dirty="0" err="1" smtClean="0"/>
              <a:t>risico-analyse</a:t>
            </a:r>
            <a:r>
              <a:rPr lang="nl-NL" dirty="0" smtClean="0"/>
              <a:t> </a:t>
            </a:r>
            <a:r>
              <a:rPr lang="nl-NL" dirty="0"/>
              <a:t>als basis</a:t>
            </a:r>
          </a:p>
          <a:p>
            <a:r>
              <a:rPr lang="nl-NL" dirty="0" smtClean="0"/>
              <a:t>verantwoordingsplicht </a:t>
            </a:r>
            <a:r>
              <a:rPr lang="nl-NL" dirty="0"/>
              <a:t>van de </a:t>
            </a:r>
            <a:r>
              <a:rPr lang="nl-NL" dirty="0" smtClean="0"/>
              <a:t>verwerkingsverantwoordelijke</a:t>
            </a:r>
            <a:endParaRPr lang="nl-NL" dirty="0"/>
          </a:p>
          <a:p>
            <a:pPr lvl="1"/>
            <a:r>
              <a:rPr lang="nl-NL" sz="2200" dirty="0"/>
              <a:t>register van verwerkingsactiviteiten</a:t>
            </a:r>
          </a:p>
          <a:p>
            <a:pPr lvl="1"/>
            <a:r>
              <a:rPr lang="nl-NL" sz="2200" dirty="0" err="1"/>
              <a:t>g</a:t>
            </a:r>
            <a:r>
              <a:rPr lang="nl-NL" sz="2200" dirty="0" err="1" smtClean="0"/>
              <a:t>egevensbeschermingseffectbeoordeling</a:t>
            </a:r>
            <a:endParaRPr lang="nl-NL" sz="2200" dirty="0" smtClean="0"/>
          </a:p>
          <a:p>
            <a:pPr lvl="2"/>
            <a:endParaRPr lang="nl-NL" sz="400" dirty="0"/>
          </a:p>
          <a:p>
            <a:r>
              <a:rPr lang="nl-NL" dirty="0" smtClean="0"/>
              <a:t>privacy </a:t>
            </a:r>
            <a:r>
              <a:rPr lang="nl-NL" dirty="0" err="1"/>
              <a:t>by</a:t>
            </a:r>
            <a:r>
              <a:rPr lang="nl-NL" dirty="0"/>
              <a:t> design</a:t>
            </a:r>
          </a:p>
          <a:p>
            <a:r>
              <a:rPr lang="nl-NL" dirty="0" smtClean="0"/>
              <a:t>privacy </a:t>
            </a:r>
            <a:r>
              <a:rPr lang="nl-NL" dirty="0" err="1"/>
              <a:t>by</a:t>
            </a:r>
            <a:r>
              <a:rPr lang="nl-NL" dirty="0"/>
              <a:t> default</a:t>
            </a:r>
          </a:p>
          <a:p>
            <a:r>
              <a:rPr lang="nl-NL" dirty="0" smtClean="0"/>
              <a:t>kennisgeving </a:t>
            </a:r>
            <a:r>
              <a:rPr lang="nl-NL" dirty="0"/>
              <a:t>veiligheidsincidenten</a:t>
            </a:r>
          </a:p>
          <a:p>
            <a:r>
              <a:rPr lang="nl-NL" dirty="0" smtClean="0"/>
              <a:t>uitbreiding </a:t>
            </a:r>
            <a:r>
              <a:rPr lang="nl-NL" dirty="0"/>
              <a:t>van de rechten van de betrokken</a:t>
            </a:r>
          </a:p>
          <a:p>
            <a:r>
              <a:rPr lang="nl-NL" dirty="0" smtClean="0"/>
              <a:t>functionaris </a:t>
            </a:r>
            <a:r>
              <a:rPr lang="nl-NL" dirty="0"/>
              <a:t>van de gegevensbescherming</a:t>
            </a:r>
          </a:p>
          <a:p>
            <a:r>
              <a:rPr lang="nl-NL" dirty="0" smtClean="0"/>
              <a:t>mogelijkheid </a:t>
            </a:r>
            <a:r>
              <a:rPr lang="nl-NL" dirty="0"/>
              <a:t>van gedragscodes en certificering</a:t>
            </a:r>
          </a:p>
          <a:p>
            <a:r>
              <a:rPr lang="nl-NL" dirty="0" smtClean="0"/>
              <a:t>sancties</a:t>
            </a:r>
            <a:endParaRPr lang="nl-NL"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50</a:t>
            </a:fld>
            <a:endParaRPr lang="en-GB" dirty="0"/>
          </a:p>
        </p:txBody>
      </p:sp>
    </p:spTree>
    <p:extLst>
      <p:ext uri="{BB962C8B-B14F-4D97-AF65-F5344CB8AC3E}">
        <p14:creationId xmlns:p14="http://schemas.microsoft.com/office/powerpoint/2010/main" val="2524936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GDPR - </a:t>
            </a:r>
            <a:r>
              <a:rPr lang="nl-BE" dirty="0" smtClean="0"/>
              <a:t>getroffen </a:t>
            </a:r>
            <a:r>
              <a:rPr lang="nl-BE" dirty="0"/>
              <a:t>maatregelen</a:t>
            </a:r>
            <a:endParaRPr lang="fr-BE" dirty="0"/>
          </a:p>
        </p:txBody>
      </p:sp>
      <p:sp>
        <p:nvSpPr>
          <p:cNvPr id="3" name="Content Placeholder 2"/>
          <p:cNvSpPr>
            <a:spLocks noGrp="1"/>
          </p:cNvSpPr>
          <p:nvPr>
            <p:ph idx="1"/>
          </p:nvPr>
        </p:nvSpPr>
        <p:spPr/>
        <p:txBody>
          <a:bodyPr>
            <a:normAutofit fontScale="85000" lnSpcReduction="10000"/>
          </a:bodyPr>
          <a:lstStyle/>
          <a:p>
            <a:r>
              <a:rPr lang="nl-NL" sz="2600" dirty="0" smtClean="0"/>
              <a:t>sensibiliseren </a:t>
            </a:r>
            <a:r>
              <a:rPr lang="nl-NL" sz="2600" dirty="0"/>
              <a:t>van de partners</a:t>
            </a:r>
          </a:p>
          <a:p>
            <a:endParaRPr lang="nl-NL" sz="400" dirty="0" smtClean="0"/>
          </a:p>
          <a:p>
            <a:r>
              <a:rPr lang="nl-NL" sz="2600" dirty="0" smtClean="0"/>
              <a:t>aanpassen </a:t>
            </a:r>
            <a:r>
              <a:rPr lang="nl-NL" sz="2600" dirty="0"/>
              <a:t>van de </a:t>
            </a:r>
            <a:r>
              <a:rPr lang="nl-NL" sz="2600" dirty="0" err="1" smtClean="0"/>
              <a:t>veiligheidspolicies</a:t>
            </a:r>
            <a:r>
              <a:rPr lang="nl-NL" dirty="0"/>
              <a:t/>
            </a:r>
            <a:br>
              <a:rPr lang="nl-NL" dirty="0"/>
            </a:br>
            <a:r>
              <a:rPr lang="nl-NL" dirty="0" smtClean="0">
                <a:sym typeface="Wingdings" panose="05000000000000000000" pitchFamily="2" charset="2"/>
              </a:rPr>
              <a:t></a:t>
            </a:r>
            <a:r>
              <a:rPr lang="nl-NL" dirty="0" smtClean="0"/>
              <a:t> </a:t>
            </a:r>
            <a:r>
              <a:rPr lang="nl-NL" sz="1900" dirty="0">
                <a:solidFill>
                  <a:srgbClr val="0082B8"/>
                </a:solidFill>
                <a:hlinkClick r:id="rId3"/>
              </a:rPr>
              <a:t>https://www.ksz-bcss.fgov.be/nl/veiligheid-en-privacy/publicaties/minimale-normen</a:t>
            </a:r>
            <a:endParaRPr lang="nl-NL" sz="1900" dirty="0" smtClean="0">
              <a:solidFill>
                <a:srgbClr val="0082B8"/>
              </a:solidFill>
            </a:endParaRPr>
          </a:p>
          <a:p>
            <a:endParaRPr lang="nl-NL" sz="400" dirty="0" smtClean="0"/>
          </a:p>
          <a:p>
            <a:r>
              <a:rPr lang="nl-NL" sz="2600" dirty="0" smtClean="0"/>
              <a:t>opstellen </a:t>
            </a:r>
            <a:r>
              <a:rPr lang="nl-NL" sz="2600" dirty="0"/>
              <a:t>van het register van de verwerkingsactiviteiten</a:t>
            </a:r>
          </a:p>
          <a:p>
            <a:endParaRPr lang="nl-NL" sz="400" dirty="0" smtClean="0"/>
          </a:p>
          <a:p>
            <a:r>
              <a:rPr lang="nl-NL" sz="2600" dirty="0" smtClean="0"/>
              <a:t>vastleggen </a:t>
            </a:r>
            <a:r>
              <a:rPr lang="nl-NL" sz="2600" dirty="0"/>
              <a:t>van de procedure inzake kennisgeving van veiligheidsincidenten</a:t>
            </a:r>
          </a:p>
          <a:p>
            <a:endParaRPr lang="nl-NL" sz="500" dirty="0" smtClean="0"/>
          </a:p>
          <a:p>
            <a:r>
              <a:rPr lang="nl-NL" sz="2600" dirty="0" smtClean="0"/>
              <a:t>vastleggen </a:t>
            </a:r>
            <a:r>
              <a:rPr lang="nl-NL" sz="2600" dirty="0"/>
              <a:t>van de procedure tot gegevensbeschermingsbeoordeling</a:t>
            </a:r>
          </a:p>
          <a:p>
            <a:endParaRPr lang="nl-NL" sz="500" dirty="0" smtClean="0"/>
          </a:p>
          <a:p>
            <a:r>
              <a:rPr lang="nl-NL" sz="2600" dirty="0" smtClean="0"/>
              <a:t>screenen </a:t>
            </a:r>
            <a:r>
              <a:rPr lang="nl-NL" sz="2600" dirty="0"/>
              <a:t>van de contractuele bepalingen</a:t>
            </a:r>
          </a:p>
          <a:p>
            <a:endParaRPr lang="nl-NL" sz="500" dirty="0" smtClean="0"/>
          </a:p>
          <a:p>
            <a:r>
              <a:rPr lang="nl-NL" sz="2600" dirty="0"/>
              <a:t>aanpassen van de informatie inzake het recht van inzage van betrokkenen</a:t>
            </a:r>
          </a:p>
          <a:p>
            <a:endParaRPr lang="nl-NL" sz="500" dirty="0" smtClean="0"/>
          </a:p>
          <a:p>
            <a:r>
              <a:rPr lang="en-GB" sz="2600" dirty="0"/>
              <a:t>interne audit van </a:t>
            </a:r>
            <a:r>
              <a:rPr lang="en-GB" sz="2600" dirty="0" smtClean="0"/>
              <a:t>‘privacy </a:t>
            </a:r>
            <a:r>
              <a:rPr lang="en-GB" sz="2600" dirty="0"/>
              <a:t>by </a:t>
            </a:r>
            <a:r>
              <a:rPr lang="en-GB" sz="2600" dirty="0" smtClean="0"/>
              <a:t>design’-</a:t>
            </a:r>
            <a:r>
              <a:rPr lang="en-GB" sz="2600" dirty="0" err="1" smtClean="0"/>
              <a:t>proces</a:t>
            </a:r>
            <a:r>
              <a:rPr lang="en-GB" sz="2600" dirty="0" smtClean="0"/>
              <a:t> </a:t>
            </a:r>
            <a:r>
              <a:rPr lang="en-GB" sz="2600" dirty="0"/>
              <a:t>in </a:t>
            </a:r>
            <a:r>
              <a:rPr lang="en-GB" sz="2600" dirty="0" smtClean="0"/>
              <a:t>2018</a:t>
            </a:r>
          </a:p>
          <a:p>
            <a:endParaRPr lang="en-GB" sz="500" dirty="0"/>
          </a:p>
          <a:p>
            <a:r>
              <a:rPr lang="nl-NL" sz="2600" dirty="0" smtClean="0"/>
              <a:t>webpagina met alle relevante informatie</a:t>
            </a:r>
            <a:r>
              <a:rPr lang="nl-NL" dirty="0" smtClean="0"/>
              <a:t/>
            </a:r>
            <a:br>
              <a:rPr lang="nl-NL" dirty="0" smtClean="0"/>
            </a:br>
            <a:r>
              <a:rPr lang="nl-NL" dirty="0" smtClean="0">
                <a:sym typeface="Wingdings" panose="05000000000000000000" pitchFamily="2" charset="2"/>
              </a:rPr>
              <a:t> </a:t>
            </a:r>
            <a:r>
              <a:rPr lang="nl-NL" sz="1900" dirty="0">
                <a:sym typeface="Wingdings" panose="05000000000000000000" pitchFamily="2" charset="2"/>
                <a:hlinkClick r:id="rId4"/>
              </a:rPr>
              <a:t>https://www.ksz-bcss.fgov.be/nl/veiligheid-en-privacy/general-data-protection-regulation</a:t>
            </a:r>
            <a:endParaRPr lang="nl-NL" sz="190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10521710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52</a:t>
            </a:fld>
            <a:endParaRPr lang="en-GB" dirty="0"/>
          </a:p>
        </p:txBody>
      </p:sp>
      <p:pic>
        <p:nvPicPr>
          <p:cNvPr id="5" name="Content Placeholder 4"/>
          <p:cNvPicPr>
            <a:picLocks noGrp="1" noChangeAspect="1"/>
          </p:cNvPicPr>
          <p:nvPr>
            <p:ph idx="1"/>
          </p:nvPr>
        </p:nvPicPr>
        <p:blipFill rotWithShape="1">
          <a:blip r:embed="rId2"/>
          <a:srcRect t="-2" r="168" b="-2080"/>
          <a:stretch/>
        </p:blipFill>
        <p:spPr>
          <a:xfrm>
            <a:off x="0" y="0"/>
            <a:ext cx="9144000" cy="7028597"/>
          </a:xfrm>
          <a:prstGeom prst="rect">
            <a:avLst/>
          </a:prstGeom>
        </p:spPr>
      </p:pic>
    </p:spTree>
    <p:extLst>
      <p:ext uri="{BB962C8B-B14F-4D97-AF65-F5344CB8AC3E}">
        <p14:creationId xmlns:p14="http://schemas.microsoft.com/office/powerpoint/2010/main" val="2823974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GDPR - </a:t>
            </a:r>
            <a:r>
              <a:rPr lang="nl-BE" dirty="0" smtClean="0"/>
              <a:t>getroffen </a:t>
            </a:r>
            <a:r>
              <a:rPr lang="nl-BE" dirty="0"/>
              <a:t>maatregelen</a:t>
            </a:r>
            <a:endParaRPr lang="fr-BE" dirty="0"/>
          </a:p>
        </p:txBody>
      </p:sp>
      <p:sp>
        <p:nvSpPr>
          <p:cNvPr id="3" name="Content Placeholder 2"/>
          <p:cNvSpPr>
            <a:spLocks noGrp="1"/>
          </p:cNvSpPr>
          <p:nvPr>
            <p:ph idx="1"/>
          </p:nvPr>
        </p:nvSpPr>
        <p:spPr/>
        <p:txBody>
          <a:bodyPr>
            <a:normAutofit/>
          </a:bodyPr>
          <a:lstStyle/>
          <a:p>
            <a:r>
              <a:rPr lang="nl-NL" sz="2600" dirty="0" smtClean="0"/>
              <a:t>deelname </a:t>
            </a:r>
            <a:r>
              <a:rPr lang="nl-NL" sz="2600" dirty="0"/>
              <a:t>aan </a:t>
            </a:r>
            <a:r>
              <a:rPr lang="nl-NL" sz="2600" dirty="0" smtClean="0"/>
              <a:t>interdepartementale </a:t>
            </a:r>
            <a:r>
              <a:rPr lang="nl-NL" sz="2600" dirty="0"/>
              <a:t>coördinatiegroep</a:t>
            </a:r>
          </a:p>
          <a:p>
            <a:r>
              <a:rPr lang="nl-NL" sz="2600" dirty="0" smtClean="0"/>
              <a:t>redactie</a:t>
            </a:r>
            <a:r>
              <a:rPr lang="nl-NL" sz="2600" dirty="0"/>
              <a:t>, bijstand en overleg bij aanpassing reglementering</a:t>
            </a:r>
          </a:p>
          <a:p>
            <a:pPr lvl="1"/>
            <a:r>
              <a:rPr lang="nl-NL" sz="2200" dirty="0" err="1" smtClean="0"/>
              <a:t>privacykaderwet</a:t>
            </a:r>
            <a:endParaRPr lang="nl-NL" sz="2200" dirty="0"/>
          </a:p>
          <a:p>
            <a:pPr lvl="1"/>
            <a:r>
              <a:rPr lang="nl-NL" sz="2200" dirty="0" err="1" smtClean="0"/>
              <a:t>redesign</a:t>
            </a:r>
            <a:r>
              <a:rPr lang="nl-NL" sz="2200" dirty="0" smtClean="0"/>
              <a:t> </a:t>
            </a:r>
            <a:r>
              <a:rPr lang="nl-NL" sz="2200" dirty="0"/>
              <a:t>gegevensbeschermingsautoriteit</a:t>
            </a:r>
          </a:p>
          <a:p>
            <a:pPr lvl="1"/>
            <a:r>
              <a:rPr lang="nl-NL" sz="2200" dirty="0" smtClean="0"/>
              <a:t>statuut </a:t>
            </a:r>
            <a:r>
              <a:rPr lang="nl-NL" sz="2200" dirty="0"/>
              <a:t>functionaris voor de gegevensbescherming</a:t>
            </a:r>
          </a:p>
          <a:p>
            <a:pPr lvl="1"/>
            <a:r>
              <a:rPr lang="nl-NL" sz="2200" dirty="0" smtClean="0"/>
              <a:t>omzendbrief </a:t>
            </a:r>
            <a:r>
              <a:rPr lang="nl-NL" sz="2200" dirty="0"/>
              <a:t>voor de ziekenhuizen</a:t>
            </a:r>
          </a:p>
          <a:p>
            <a:pPr lvl="1"/>
            <a:r>
              <a:rPr lang="nl-NL" sz="2200" dirty="0" smtClean="0"/>
              <a:t>oprichting informatieveiligheidscomité</a:t>
            </a:r>
            <a:endParaRPr lang="nl-NL"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3310655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REST &amp; </a:t>
            </a:r>
            <a:r>
              <a:rPr lang="fr-BE" dirty="0"/>
              <a:t>SOAP</a:t>
            </a:r>
          </a:p>
        </p:txBody>
      </p:sp>
      <p:sp>
        <p:nvSpPr>
          <p:cNvPr id="3" name="Content Placeholder 2"/>
          <p:cNvSpPr>
            <a:spLocks noGrp="1"/>
          </p:cNvSpPr>
          <p:nvPr>
            <p:ph idx="1"/>
          </p:nvPr>
        </p:nvSpPr>
        <p:spPr/>
        <p:txBody>
          <a:bodyPr>
            <a:normAutofit/>
          </a:bodyPr>
          <a:lstStyle/>
          <a:p>
            <a:r>
              <a:rPr lang="fr-BE" dirty="0"/>
              <a:t>REST (</a:t>
            </a:r>
            <a:r>
              <a:rPr lang="fr-BE" dirty="0" err="1"/>
              <a:t>Representational</a:t>
            </a:r>
            <a:r>
              <a:rPr lang="fr-BE" dirty="0"/>
              <a:t> State Transfer) = style d'architecture</a:t>
            </a:r>
          </a:p>
          <a:p>
            <a:endParaRPr lang="fr-BE" sz="400" dirty="0"/>
          </a:p>
          <a:p>
            <a:r>
              <a:rPr lang="fr-BE" dirty="0"/>
              <a:t>SOAP (Simple Object Access Protocol) = protocole</a:t>
            </a:r>
          </a:p>
          <a:p>
            <a:endParaRPr lang="fr-BE" sz="400" dirty="0"/>
          </a:p>
          <a:p>
            <a:r>
              <a:rPr lang="fr-BE" dirty="0"/>
              <a:t>a</a:t>
            </a:r>
            <a:r>
              <a:rPr lang="fr-BE" dirty="0" smtClean="0"/>
              <a:t>pplications </a:t>
            </a:r>
            <a:r>
              <a:rPr lang="fr-BE" dirty="0"/>
              <a:t>client-serveur</a:t>
            </a:r>
          </a:p>
          <a:p>
            <a:endParaRPr lang="fr-BE" sz="400" dirty="0"/>
          </a:p>
          <a:p>
            <a:r>
              <a:rPr lang="fr-BE" dirty="0" smtClean="0"/>
              <a:t>différence </a:t>
            </a:r>
            <a:r>
              <a:rPr lang="fr-BE" dirty="0"/>
              <a:t>majeure = </a:t>
            </a:r>
            <a:r>
              <a:rPr lang="fr-BE" dirty="0" smtClean="0"/>
              <a:t>degré </a:t>
            </a:r>
            <a:r>
              <a:rPr lang="fr-BE" dirty="0"/>
              <a:t>de liaison entre </a:t>
            </a:r>
            <a:r>
              <a:rPr lang="fr-BE" sz="2500" dirty="0" smtClean="0"/>
              <a:t>client </a:t>
            </a:r>
            <a:r>
              <a:rPr lang="fr-BE" sz="2500" dirty="0"/>
              <a:t>et </a:t>
            </a:r>
            <a:r>
              <a:rPr lang="fr-BE" sz="2500" dirty="0" smtClean="0"/>
              <a:t>serveur</a:t>
            </a:r>
          </a:p>
          <a:p>
            <a:endParaRPr lang="fr-BE" sz="400" dirty="0" smtClean="0"/>
          </a:p>
          <a:p>
            <a:r>
              <a:rPr lang="fr-BE" dirty="0" smtClean="0"/>
              <a:t>REST </a:t>
            </a:r>
            <a:r>
              <a:rPr lang="fr-BE" dirty="0"/>
              <a:t>est plus simple, moins strict, plus facile à implémenter </a:t>
            </a:r>
            <a:endParaRPr lang="fr-BE" dirty="0" smtClean="0"/>
          </a:p>
          <a:p>
            <a:endParaRPr lang="fr-BE" sz="400" dirty="0" smtClean="0"/>
          </a:p>
          <a:p>
            <a:r>
              <a:rPr lang="fr-BE" dirty="0" smtClean="0"/>
              <a:t>REST est </a:t>
            </a:r>
            <a:r>
              <a:rPr lang="fr-BE" dirty="0"/>
              <a:t>principalement utilisé pour les ‘</a:t>
            </a:r>
            <a:r>
              <a:rPr lang="fr-BE" dirty="0" err="1"/>
              <a:t>thin</a:t>
            </a:r>
            <a:r>
              <a:rPr lang="fr-BE" dirty="0"/>
              <a:t> clients’ (browser)  et applications mobiles tandis que SOAP est traditionnellement utilisé pour les ‘fat clients’ (desktop </a:t>
            </a:r>
            <a:r>
              <a:rPr lang="fr-BE" dirty="0" err="1"/>
              <a:t>app</a:t>
            </a:r>
            <a:r>
              <a:rPr lang="fr-BE" dirty="0" smtClean="0"/>
              <a:t>)</a:t>
            </a:r>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3512434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REST &amp; BCSS</a:t>
            </a:r>
            <a:endParaRPr lang="fr-BE" dirty="0"/>
          </a:p>
        </p:txBody>
      </p:sp>
      <p:sp>
        <p:nvSpPr>
          <p:cNvPr id="3" name="Content Placeholder 2"/>
          <p:cNvSpPr>
            <a:spLocks noGrp="1"/>
          </p:cNvSpPr>
          <p:nvPr>
            <p:ph idx="1"/>
          </p:nvPr>
        </p:nvSpPr>
        <p:spPr/>
        <p:txBody>
          <a:bodyPr>
            <a:normAutofit lnSpcReduction="10000"/>
          </a:bodyPr>
          <a:lstStyle/>
          <a:p>
            <a:r>
              <a:rPr lang="fr-BE" dirty="0" smtClean="0"/>
              <a:t>orienté </a:t>
            </a:r>
            <a:r>
              <a:rPr lang="fr-BE" dirty="0"/>
              <a:t>ressource </a:t>
            </a:r>
            <a:endParaRPr lang="fr-BE" dirty="0" smtClean="0"/>
          </a:p>
          <a:p>
            <a:pPr lvl="1"/>
            <a:r>
              <a:rPr lang="fr-BE" dirty="0" smtClean="0"/>
              <a:t>un service </a:t>
            </a:r>
          </a:p>
          <a:p>
            <a:pPr lvl="1"/>
            <a:r>
              <a:rPr lang="fr-BE" dirty="0" smtClean="0"/>
              <a:t>les </a:t>
            </a:r>
            <a:r>
              <a:rPr lang="fr-BE" dirty="0"/>
              <a:t>données d’un </a:t>
            </a:r>
            <a:r>
              <a:rPr lang="fr-BE" dirty="0" smtClean="0"/>
              <a:t>individu</a:t>
            </a:r>
          </a:p>
          <a:p>
            <a:pPr lvl="1"/>
            <a:r>
              <a:rPr lang="fr-BE" dirty="0" smtClean="0"/>
              <a:t>…</a:t>
            </a:r>
          </a:p>
          <a:p>
            <a:pPr lvl="1"/>
            <a:endParaRPr lang="fr-BE" sz="400" dirty="0"/>
          </a:p>
          <a:p>
            <a:r>
              <a:rPr lang="fr-BE" dirty="0"/>
              <a:t>o</a:t>
            </a:r>
            <a:r>
              <a:rPr lang="fr-BE" dirty="0" smtClean="0"/>
              <a:t>pérations standardisées </a:t>
            </a:r>
          </a:p>
          <a:p>
            <a:pPr lvl="1"/>
            <a:r>
              <a:rPr lang="fr-BE" dirty="0" smtClean="0"/>
              <a:t>consultation </a:t>
            </a:r>
          </a:p>
          <a:p>
            <a:pPr lvl="1"/>
            <a:r>
              <a:rPr lang="fr-BE" dirty="0" smtClean="0"/>
              <a:t>suppression </a:t>
            </a:r>
          </a:p>
          <a:p>
            <a:pPr lvl="1"/>
            <a:r>
              <a:rPr lang="fr-BE" dirty="0" smtClean="0"/>
              <a:t>création </a:t>
            </a:r>
          </a:p>
          <a:p>
            <a:pPr lvl="1"/>
            <a:r>
              <a:rPr lang="fr-BE" dirty="0" smtClean="0"/>
              <a:t>mise à jour</a:t>
            </a:r>
          </a:p>
          <a:p>
            <a:endParaRPr lang="fr-BE" sz="400" dirty="0"/>
          </a:p>
          <a:p>
            <a:r>
              <a:rPr lang="fr-BE" dirty="0" smtClean="0"/>
              <a:t>chaque </a:t>
            </a:r>
            <a:r>
              <a:rPr lang="fr-BE" dirty="0"/>
              <a:t>ressource est identifiée par un </a:t>
            </a:r>
            <a:r>
              <a:rPr lang="fr-BE" dirty="0" smtClean="0"/>
              <a:t>Uniform </a:t>
            </a:r>
            <a:r>
              <a:rPr lang="fr-BE" dirty="0"/>
              <a:t>Resource </a:t>
            </a:r>
            <a:r>
              <a:rPr lang="fr-BE" dirty="0" smtClean="0"/>
              <a:t>Identifier (URI)</a:t>
            </a:r>
          </a:p>
          <a:p>
            <a:endParaRPr lang="fr-BE" sz="400" dirty="0"/>
          </a:p>
          <a:p>
            <a:r>
              <a:rPr lang="fr-BE" dirty="0"/>
              <a:t>une ressource peut référencer d’autres ressources par leur </a:t>
            </a:r>
            <a:r>
              <a:rPr lang="fr-BE" dirty="0" smtClean="0"/>
              <a:t>URI </a:t>
            </a:r>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Tree>
    <p:extLst>
      <p:ext uri="{BB962C8B-B14F-4D97-AF65-F5344CB8AC3E}">
        <p14:creationId xmlns:p14="http://schemas.microsoft.com/office/powerpoint/2010/main" val="533274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REST &amp; KSZ</a:t>
            </a:r>
            <a:endParaRPr lang="fr-BE" dirty="0"/>
          </a:p>
        </p:txBody>
      </p:sp>
      <p:sp>
        <p:nvSpPr>
          <p:cNvPr id="3" name="Content Placeholder 2"/>
          <p:cNvSpPr>
            <a:spLocks noGrp="1"/>
          </p:cNvSpPr>
          <p:nvPr>
            <p:ph idx="1"/>
          </p:nvPr>
        </p:nvSpPr>
        <p:spPr/>
        <p:txBody>
          <a:bodyPr>
            <a:normAutofit/>
          </a:bodyPr>
          <a:lstStyle/>
          <a:p>
            <a:r>
              <a:rPr lang="nl-NL" dirty="0" smtClean="0"/>
              <a:t>integratie </a:t>
            </a:r>
            <a:r>
              <a:rPr lang="nl-NL" dirty="0"/>
              <a:t>van REST in platform van </a:t>
            </a:r>
            <a:r>
              <a:rPr lang="nl-NL" dirty="0" smtClean="0"/>
              <a:t>KSZ</a:t>
            </a:r>
          </a:p>
          <a:p>
            <a:endParaRPr lang="nl-NL" sz="400" dirty="0"/>
          </a:p>
          <a:p>
            <a:r>
              <a:rPr lang="nl-NL" dirty="0" smtClean="0"/>
              <a:t>standaardisatie </a:t>
            </a:r>
            <a:r>
              <a:rPr lang="nl-NL" dirty="0"/>
              <a:t>van gebruik REST overheen overheidsinstellingen</a:t>
            </a:r>
          </a:p>
          <a:p>
            <a:pPr lvl="1"/>
            <a:r>
              <a:rPr lang="nl-NL" dirty="0" smtClean="0"/>
              <a:t>vermijden </a:t>
            </a:r>
            <a:r>
              <a:rPr lang="nl-NL" dirty="0"/>
              <a:t>overhead bij afnemen van elkaars diensten</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spTree>
    <p:extLst>
      <p:ext uri="{BB962C8B-B14F-4D97-AF65-F5344CB8AC3E}">
        <p14:creationId xmlns:p14="http://schemas.microsoft.com/office/powerpoint/2010/main" val="25169036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57</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4217"/>
            <a:ext cx="9154344" cy="2110608"/>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7899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27076"/>
          </a:xfrm>
          <a:prstGeom prst="rect">
            <a:avLst/>
          </a:prstGeom>
        </p:spPr>
      </p:pic>
      <p:sp>
        <p:nvSpPr>
          <p:cNvPr id="8" name="Rectangle 7"/>
          <p:cNvSpPr/>
          <p:nvPr/>
        </p:nvSpPr>
        <p:spPr>
          <a:xfrm>
            <a:off x="107504" y="3133417"/>
            <a:ext cx="4896544" cy="1015663"/>
          </a:xfrm>
          <a:prstGeom prst="rect">
            <a:avLst/>
          </a:prstGeom>
        </p:spPr>
        <p:txBody>
          <a:bodyPr wrap="square">
            <a:spAutoFit/>
          </a:bodyPr>
          <a:lstStyle/>
          <a:p>
            <a:pPr>
              <a:defRPr/>
            </a:pPr>
            <a:r>
              <a:rPr lang="fr-BE" sz="3000" dirty="0" err="1" smtClean="0">
                <a:solidFill>
                  <a:schemeClr val="bg1"/>
                </a:solidFill>
              </a:rPr>
              <a:t>Enkele</a:t>
            </a:r>
            <a:r>
              <a:rPr lang="fr-BE" sz="3000" dirty="0" smtClean="0">
                <a:solidFill>
                  <a:schemeClr val="bg1"/>
                </a:solidFill>
              </a:rPr>
              <a:t> </a:t>
            </a:r>
            <a:r>
              <a:rPr lang="fr-BE" sz="3000" dirty="0" err="1" smtClean="0">
                <a:solidFill>
                  <a:schemeClr val="bg1"/>
                </a:solidFill>
              </a:rPr>
              <a:t>strategische</a:t>
            </a:r>
            <a:r>
              <a:rPr lang="fr-BE" sz="3000" dirty="0" smtClean="0">
                <a:solidFill>
                  <a:schemeClr val="bg1"/>
                </a:solidFill>
              </a:rPr>
              <a:t> </a:t>
            </a:r>
            <a:r>
              <a:rPr lang="fr-BE" sz="3000" dirty="0" err="1">
                <a:solidFill>
                  <a:schemeClr val="bg1"/>
                </a:solidFill>
              </a:rPr>
              <a:t>k</a:t>
            </a:r>
            <a:r>
              <a:rPr lang="fr-BE" sz="3000" dirty="0" err="1" smtClean="0">
                <a:solidFill>
                  <a:schemeClr val="bg1"/>
                </a:solidFill>
              </a:rPr>
              <a:t>rachtlijnen</a:t>
            </a:r>
            <a:r>
              <a:rPr lang="fr-BE" sz="3000" dirty="0" smtClean="0">
                <a:solidFill>
                  <a:schemeClr val="bg1"/>
                </a:solidFill>
              </a:rPr>
              <a:t> 2018</a:t>
            </a:r>
            <a:endParaRPr lang="en-US" sz="3000" dirty="0">
              <a:solidFill>
                <a:schemeClr val="bg1"/>
              </a:solidFill>
            </a:endParaRPr>
          </a:p>
        </p:txBody>
      </p:sp>
    </p:spTree>
    <p:extLst>
      <p:ext uri="{BB962C8B-B14F-4D97-AF65-F5344CB8AC3E}">
        <p14:creationId xmlns:p14="http://schemas.microsoft.com/office/powerpoint/2010/main" val="29511212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Enkele</a:t>
            </a:r>
            <a:r>
              <a:rPr lang="fr-BE" dirty="0" smtClean="0"/>
              <a:t> </a:t>
            </a:r>
            <a:r>
              <a:rPr lang="fr-BE" dirty="0" err="1" smtClean="0"/>
              <a:t>strategische</a:t>
            </a:r>
            <a:r>
              <a:rPr lang="fr-BE" dirty="0" smtClean="0"/>
              <a:t> </a:t>
            </a:r>
            <a:r>
              <a:rPr lang="fr-BE" dirty="0" err="1" smtClean="0"/>
              <a:t>krachtlijnen</a:t>
            </a:r>
            <a:r>
              <a:rPr lang="fr-BE" dirty="0" smtClean="0"/>
              <a:t> </a:t>
            </a:r>
            <a:r>
              <a:rPr lang="fr-BE" dirty="0"/>
              <a:t>2018</a:t>
            </a:r>
          </a:p>
        </p:txBody>
      </p:sp>
      <p:sp>
        <p:nvSpPr>
          <p:cNvPr id="3" name="Content Placeholder 2"/>
          <p:cNvSpPr>
            <a:spLocks noGrp="1"/>
          </p:cNvSpPr>
          <p:nvPr>
            <p:ph idx="1"/>
          </p:nvPr>
        </p:nvSpPr>
        <p:spPr/>
        <p:txBody>
          <a:bodyPr>
            <a:normAutofit/>
          </a:bodyPr>
          <a:lstStyle/>
          <a:p>
            <a:r>
              <a:rPr lang="nl-NL" dirty="0"/>
              <a:t>GDPR &amp; Informatieveiligheidscomité</a:t>
            </a:r>
          </a:p>
          <a:p>
            <a:pPr lvl="1"/>
            <a:r>
              <a:rPr lang="nl-NL" dirty="0" smtClean="0"/>
              <a:t>tot </a:t>
            </a:r>
            <a:r>
              <a:rPr lang="nl-NL" dirty="0"/>
              <a:t>nog toe Commissie voor de Bescherming van de Persoonlijke Levenssfeer (CBPL) met thematische sectorale comités, benoemd door Parlement, en belast met</a:t>
            </a:r>
          </a:p>
          <a:p>
            <a:pPr lvl="2"/>
            <a:r>
              <a:rPr lang="nl-NL" dirty="0"/>
              <a:t>het verstrekken van machtigingen tot mededeling van persoonsgegevens</a:t>
            </a:r>
          </a:p>
          <a:p>
            <a:pPr lvl="2"/>
            <a:r>
              <a:rPr lang="nl-NL" dirty="0"/>
              <a:t>preventief beleid inzake informatieveiligheid en bescherming persoonlijke levenssfeer</a:t>
            </a:r>
          </a:p>
          <a:p>
            <a:pPr lvl="2"/>
            <a:r>
              <a:rPr lang="nl-NL" dirty="0"/>
              <a:t>het formuleren van adviezen en aanbevelingen inzake informatieveiligheid en bescherming persoonlijke levenssfeer</a:t>
            </a:r>
          </a:p>
          <a:p>
            <a:pPr lvl="2"/>
            <a:r>
              <a:rPr lang="nl-NL" dirty="0"/>
              <a:t>het uitvoeren van externe controle inzake informatieveiligheid en bescherming van persoonlijke levenssfeer</a:t>
            </a:r>
          </a:p>
          <a:p>
            <a:pPr lvl="2"/>
            <a:r>
              <a:rPr lang="nl-NL" dirty="0"/>
              <a:t>het behandelen van </a:t>
            </a:r>
            <a:r>
              <a:rPr lang="nl-NL" dirty="0" smtClean="0"/>
              <a:t>klachten</a:t>
            </a:r>
          </a:p>
          <a:p>
            <a:pPr lvl="1"/>
            <a:endParaRPr lang="nl-NL" sz="400" dirty="0"/>
          </a:p>
          <a:p>
            <a:pPr lvl="1"/>
            <a:r>
              <a:rPr lang="nl-NL" dirty="0" smtClean="0"/>
              <a:t>nood </a:t>
            </a:r>
            <a:r>
              <a:rPr lang="nl-NL" dirty="0"/>
              <a:t>aan aanpassing aan GDPR tegen mei 2018</a:t>
            </a:r>
          </a:p>
          <a:p>
            <a:pPr lvl="2"/>
            <a:r>
              <a:rPr lang="nl-NL" dirty="0" smtClean="0"/>
              <a:t>informatieveiligheidscomité </a:t>
            </a:r>
            <a:r>
              <a:rPr lang="nl-NL" dirty="0"/>
              <a:t>met eerste 2 bevoegdheden</a:t>
            </a:r>
          </a:p>
          <a:p>
            <a:pPr lvl="2"/>
            <a:r>
              <a:rPr lang="nl-NL" dirty="0"/>
              <a:t>andere 3 bevoegdheden naar Toezichthoudende Autoriteit</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58</a:t>
            </a:fld>
            <a:endParaRPr lang="en-GB" dirty="0"/>
          </a:p>
        </p:txBody>
      </p:sp>
    </p:spTree>
    <p:extLst>
      <p:ext uri="{BB962C8B-B14F-4D97-AF65-F5344CB8AC3E}">
        <p14:creationId xmlns:p14="http://schemas.microsoft.com/office/powerpoint/2010/main" val="2426302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Quelques axes </a:t>
            </a:r>
            <a:r>
              <a:rPr lang="fr-BE" dirty="0"/>
              <a:t>stratégiques 2018</a:t>
            </a:r>
          </a:p>
        </p:txBody>
      </p:sp>
      <p:sp>
        <p:nvSpPr>
          <p:cNvPr id="3" name="Content Placeholder 2"/>
          <p:cNvSpPr>
            <a:spLocks noGrp="1"/>
          </p:cNvSpPr>
          <p:nvPr>
            <p:ph idx="1"/>
          </p:nvPr>
        </p:nvSpPr>
        <p:spPr/>
        <p:txBody>
          <a:bodyPr>
            <a:normAutofit/>
          </a:bodyPr>
          <a:lstStyle/>
          <a:p>
            <a:r>
              <a:rPr lang="fr-BE" dirty="0"/>
              <a:t>importance du maintien du Comité de sécurité de l’information </a:t>
            </a:r>
            <a:r>
              <a:rPr lang="fr-BE" dirty="0" smtClean="0"/>
              <a:t>Sécurité Sociale &amp; Santé</a:t>
            </a:r>
            <a:endParaRPr lang="fr-BE" dirty="0"/>
          </a:p>
          <a:p>
            <a:pPr lvl="1"/>
            <a:r>
              <a:rPr lang="fr-BE" sz="2200" dirty="0"/>
              <a:t>facteur de succès critique fondamental pour maintenir l’équilibre entre un partage de données efficace d'une part et la sécurité de l’information et la protection de la vie privée d’autre part</a:t>
            </a:r>
          </a:p>
          <a:p>
            <a:pPr lvl="1"/>
            <a:r>
              <a:rPr lang="fr-BE" sz="2200" dirty="0"/>
              <a:t>offre une sécurité juridique quant au fait qu’un partage de données est autorisé sur le plan juridique dans la mesure où les conditions contenues dans la délibération sont respectées</a:t>
            </a:r>
          </a:p>
          <a:p>
            <a:pPr lvl="1"/>
            <a:r>
              <a:rPr lang="fr-BE" sz="2200" dirty="0"/>
              <a:t>l’abolition du système entraînerait</a:t>
            </a:r>
          </a:p>
          <a:p>
            <a:pPr lvl="2"/>
            <a:r>
              <a:rPr lang="fr-BE" sz="1800" dirty="0"/>
              <a:t>un alourdissement et ralentissement des procédures existantes</a:t>
            </a:r>
          </a:p>
          <a:p>
            <a:pPr lvl="2"/>
            <a:r>
              <a:rPr lang="fr-BE" sz="1800" dirty="0"/>
              <a:t>une diminution du nombre de flux d’échanges de données entre acteurs du secteur social</a:t>
            </a:r>
          </a:p>
          <a:p>
            <a:pPr lvl="2"/>
            <a:r>
              <a:rPr lang="fr-BE" sz="1800" dirty="0"/>
              <a:t>une réduction de l’efficacité de la protection sociale</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59</a:t>
            </a:fld>
            <a:endParaRPr lang="en-GB" smtClean="0"/>
          </a:p>
        </p:txBody>
      </p:sp>
    </p:spTree>
    <p:extLst>
      <p:ext uri="{BB962C8B-B14F-4D97-AF65-F5344CB8AC3E}">
        <p14:creationId xmlns:p14="http://schemas.microsoft.com/office/powerpoint/2010/main" val="120817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a:t>Facts &amp; Figures 2017</a:t>
            </a:r>
            <a:r>
              <a:rPr lang="fr-BE" altLang="en-US" dirty="0">
                <a:solidFill>
                  <a:srgbClr val="FF0000"/>
                </a:solidFill>
              </a:rPr>
              <a:t> </a:t>
            </a:r>
            <a:endParaRPr lang="en-US" altLang="en-US" dirty="0" smtClean="0">
              <a:solidFill>
                <a:srgbClr val="FF0000"/>
              </a:solidFill>
            </a:endParaRPr>
          </a:p>
        </p:txBody>
      </p:sp>
      <p:sp>
        <p:nvSpPr>
          <p:cNvPr id="22531" name="Content Placeholder 2"/>
          <p:cNvSpPr>
            <a:spLocks noGrp="1"/>
          </p:cNvSpPr>
          <p:nvPr>
            <p:ph idx="1"/>
          </p:nvPr>
        </p:nvSpPr>
        <p:spPr>
          <a:xfrm>
            <a:off x="457200" y="1557338"/>
            <a:ext cx="8229600" cy="4932362"/>
          </a:xfrm>
        </p:spPr>
        <p:txBody>
          <a:bodyPr>
            <a:normAutofit fontScale="92500" lnSpcReduction="10000"/>
          </a:bodyPr>
          <a:lstStyle/>
          <a:p>
            <a:pPr marL="358775"/>
            <a:r>
              <a:rPr lang="nl-NL" altLang="en-US" dirty="0" smtClean="0"/>
              <a:t>alsook aanpassingen / verbeteringen / uitbreidingen van bestaande projecten en diensten in het kader van de 6</a:t>
            </a:r>
            <a:r>
              <a:rPr lang="nl-NL" altLang="en-US" baseline="30000" dirty="0" smtClean="0"/>
              <a:t>de</a:t>
            </a:r>
            <a:r>
              <a:rPr lang="nl-NL" altLang="en-US" dirty="0" smtClean="0"/>
              <a:t> Staatshervorming waaronder</a:t>
            </a:r>
          </a:p>
          <a:p>
            <a:pPr lvl="1"/>
            <a:r>
              <a:rPr lang="nl-BE" sz="2200" dirty="0" smtClean="0"/>
              <a:t>de </a:t>
            </a:r>
            <a:r>
              <a:rPr lang="nl-BE" sz="2200" dirty="0"/>
              <a:t>regionalisering</a:t>
            </a:r>
            <a:r>
              <a:rPr lang="nl-BE" sz="2200" dirty="0" smtClean="0"/>
              <a:t> binnen de werkloosheidssector</a:t>
            </a:r>
          </a:p>
          <a:p>
            <a:pPr lvl="2"/>
            <a:r>
              <a:rPr lang="nl-NL" dirty="0"/>
              <a:t>overmaken van informatie van de gewestelijke tewerkstellingsdiensten naar de RVA in het kader van beslissingen omtrent vrijstellingen</a:t>
            </a:r>
            <a:r>
              <a:rPr lang="fr-BE" dirty="0" smtClean="0"/>
              <a:t> </a:t>
            </a:r>
            <a:endParaRPr lang="fr-BE" dirty="0"/>
          </a:p>
          <a:p>
            <a:pPr lvl="2"/>
            <a:r>
              <a:rPr lang="nl-NL" dirty="0"/>
              <a:t>vervanging van de oude stroom met betrekking tot de overmaking van de beslissingen van de RVA aan de gewestelijke </a:t>
            </a:r>
            <a:r>
              <a:rPr lang="nl-NL" dirty="0" smtClean="0"/>
              <a:t>tewerkstellingsdiensten</a:t>
            </a:r>
          </a:p>
          <a:p>
            <a:pPr lvl="2"/>
            <a:r>
              <a:rPr lang="nl-BE" dirty="0"/>
              <a:t>verschillende aanpassingen aan de bestaande </a:t>
            </a:r>
            <a:r>
              <a:rPr lang="nl-BE" dirty="0" smtClean="0"/>
              <a:t>stromen</a:t>
            </a:r>
          </a:p>
          <a:p>
            <a:pPr lvl="2"/>
            <a:r>
              <a:rPr lang="nl-BE" sz="400" dirty="0" smtClean="0">
                <a:solidFill>
                  <a:schemeClr val="bg1"/>
                </a:solidFill>
              </a:rPr>
              <a:t> </a:t>
            </a:r>
          </a:p>
          <a:p>
            <a:pPr lvl="1"/>
            <a:r>
              <a:rPr lang="nl-BE" sz="2200" dirty="0" smtClean="0"/>
              <a:t>de </a:t>
            </a:r>
            <a:r>
              <a:rPr lang="nl-BE" sz="2200" dirty="0"/>
              <a:t>overheveling</a:t>
            </a:r>
            <a:r>
              <a:rPr lang="nl-BE" sz="2200" dirty="0" smtClean="0"/>
              <a:t> naar het Vlaams Zorgfonds van de gegevensstromen met betrekking tot de tegemoetkoming hulp aan bejaarden</a:t>
            </a:r>
          </a:p>
          <a:p>
            <a:pPr lvl="2"/>
            <a:r>
              <a:rPr lang="nl-BE" dirty="0" smtClean="0"/>
              <a:t>vraag </a:t>
            </a:r>
            <a:r>
              <a:rPr lang="nl-BE" dirty="0"/>
              <a:t>tot inschaling en de </a:t>
            </a:r>
            <a:r>
              <a:rPr lang="nl-BE" dirty="0" err="1" smtClean="0"/>
              <a:t>inproductiename</a:t>
            </a:r>
            <a:r>
              <a:rPr lang="nl-BE" dirty="0" smtClean="0"/>
              <a:t> </a:t>
            </a:r>
            <a:r>
              <a:rPr lang="nl-BE" dirty="0"/>
              <a:t>van een generieke stroom naar KSZ met alle actieve THAB-gerechtigden, enkel nieuwe gerechtigden of afgesloten </a:t>
            </a:r>
            <a:r>
              <a:rPr lang="nl-BE" dirty="0" smtClean="0"/>
              <a:t>rechten</a:t>
            </a:r>
          </a:p>
          <a:p>
            <a:pPr lvl="2"/>
            <a:r>
              <a:rPr lang="nl-BE" sz="400" dirty="0">
                <a:solidFill>
                  <a:schemeClr val="bg1"/>
                </a:solidFill>
              </a:rPr>
              <a:t> </a:t>
            </a:r>
            <a:endParaRPr lang="fr-BE" sz="400" dirty="0" smtClean="0">
              <a:solidFill>
                <a:schemeClr val="bg1"/>
              </a:solidFill>
            </a:endParaRPr>
          </a:p>
          <a:p>
            <a:pPr lvl="1"/>
            <a:r>
              <a:rPr lang="nl-NL" sz="2200" dirty="0"/>
              <a:t>h</a:t>
            </a:r>
            <a:r>
              <a:rPr lang="nl-NL" sz="2200" dirty="0" smtClean="0"/>
              <a:t>et opzetten van nieuwe gegevensuitwisselingen en het aanpassen van bestaande gegevensuitwisselingen voor het doelgroepenbeleid dat nu een bevoegdheid van de gewesten is</a:t>
            </a:r>
          </a:p>
          <a:p>
            <a:pPr lvl="2"/>
            <a:r>
              <a:rPr lang="nl-BE" dirty="0"/>
              <a:t>wijziging van de reglementering door het Brussels </a:t>
            </a:r>
            <a:r>
              <a:rPr lang="nl-BE" dirty="0" smtClean="0"/>
              <a:t>Gewest</a:t>
            </a:r>
            <a:endParaRPr lang="fr-BE" dirty="0"/>
          </a:p>
        </p:txBody>
      </p:sp>
      <p:sp>
        <p:nvSpPr>
          <p:cNvPr id="4" name="Slide Number Placeholder 3"/>
          <p:cNvSpPr>
            <a:spLocks noGrp="1"/>
          </p:cNvSpPr>
          <p:nvPr>
            <p:ph type="sldNum" sz="quarter" idx="10"/>
          </p:nvPr>
        </p:nvSpPr>
        <p:spPr/>
        <p:txBody>
          <a:bodyPr/>
          <a:lstStyle/>
          <a:p>
            <a:pPr>
              <a:defRPr/>
            </a:pPr>
            <a:fld id="{33EB56E7-7BE6-4063-BC65-FDE3F4819DE3}" type="slidenum">
              <a:rPr lang="en-GB" smtClean="0"/>
              <a:pPr>
                <a:defRPr/>
              </a:pPr>
              <a:t>6</a:t>
            </a:fld>
            <a:endParaRPr lang="en-GB" dirty="0"/>
          </a:p>
        </p:txBody>
      </p:sp>
    </p:spTree>
    <p:extLst>
      <p:ext uri="{BB962C8B-B14F-4D97-AF65-F5344CB8AC3E}">
        <p14:creationId xmlns:p14="http://schemas.microsoft.com/office/powerpoint/2010/main" val="913512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t>Enkele strategische krachtlijnen </a:t>
            </a:r>
            <a:r>
              <a:rPr lang="nl-BE" altLang="en-US" dirty="0"/>
              <a:t>2018</a:t>
            </a:r>
            <a:endParaRPr lang="fr-BE" dirty="0"/>
          </a:p>
        </p:txBody>
      </p:sp>
      <p:sp>
        <p:nvSpPr>
          <p:cNvPr id="3" name="Content Placeholder 2"/>
          <p:cNvSpPr>
            <a:spLocks noGrp="1"/>
          </p:cNvSpPr>
          <p:nvPr>
            <p:ph idx="1"/>
          </p:nvPr>
        </p:nvSpPr>
        <p:spPr/>
        <p:txBody>
          <a:bodyPr/>
          <a:lstStyle/>
          <a:p>
            <a:r>
              <a:rPr lang="nl-NL" dirty="0"/>
              <a:t>u</a:t>
            </a:r>
            <a:r>
              <a:rPr lang="nl-NL" dirty="0" smtClean="0"/>
              <a:t>itvoering van Staatshervorming - aandachtspunten</a:t>
            </a:r>
            <a:endParaRPr lang="nl-NL" dirty="0"/>
          </a:p>
          <a:p>
            <a:pPr lvl="1"/>
            <a:r>
              <a:rPr lang="nl-NL" sz="2400" dirty="0"/>
              <a:t>geen bijkomende administratieve belasting</a:t>
            </a:r>
          </a:p>
          <a:p>
            <a:pPr lvl="1"/>
            <a:r>
              <a:rPr lang="nl-NL" sz="2400" dirty="0"/>
              <a:t>geen versnippering van de dienstverlening</a:t>
            </a:r>
          </a:p>
          <a:p>
            <a:pPr lvl="1"/>
            <a:r>
              <a:rPr lang="nl-NL" sz="2400" dirty="0"/>
              <a:t>geen verhoging van de globale uitvoeringskost voor de overheid in zijn geheel</a:t>
            </a:r>
          </a:p>
          <a:p>
            <a:pPr lvl="1"/>
            <a:r>
              <a:rPr lang="nl-NL" sz="2400" dirty="0"/>
              <a:t>waarborgen continuïteit van rechten en meeneembaarheid van opgebouwde rechten bij wijziging van woon- of vestigingsplaats tussen Gewesten/Gemeenschappen</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60</a:t>
            </a:fld>
            <a:endParaRPr lang="en-GB" dirty="0"/>
          </a:p>
        </p:txBody>
      </p:sp>
    </p:spTree>
    <p:extLst>
      <p:ext uri="{BB962C8B-B14F-4D97-AF65-F5344CB8AC3E}">
        <p14:creationId xmlns:p14="http://schemas.microsoft.com/office/powerpoint/2010/main" val="996224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Quelques axes </a:t>
            </a:r>
            <a:r>
              <a:rPr lang="fr-BE" dirty="0"/>
              <a:t>stratégiques 2018</a:t>
            </a:r>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r>
              <a:rPr lang="fr-BE" dirty="0"/>
              <a:t>mise en œuvre de la réforme de l’Etat </a:t>
            </a:r>
          </a:p>
          <a:p>
            <a:pPr lvl="1">
              <a:buFont typeface="Calibri" panose="020F0502020204030204" pitchFamily="34" charset="0"/>
              <a:buChar char="˃"/>
            </a:pPr>
            <a:r>
              <a:rPr lang="fr-BE" dirty="0" smtClean="0">
                <a:solidFill>
                  <a:srgbClr val="0082B8"/>
                </a:solidFill>
                <a:sym typeface="Wingdings" panose="05000000000000000000" pitchFamily="2" charset="2"/>
              </a:rPr>
              <a:t>p.ex.</a:t>
            </a:r>
            <a:r>
              <a:rPr lang="fr-BE" dirty="0" smtClean="0">
                <a:solidFill>
                  <a:srgbClr val="0082B8"/>
                </a:solidFill>
              </a:rPr>
              <a:t> </a:t>
            </a:r>
            <a:r>
              <a:rPr lang="fr-BE" dirty="0">
                <a:solidFill>
                  <a:srgbClr val="0082B8"/>
                </a:solidFill>
              </a:rPr>
              <a:t>régionalisation des allocations familiales</a:t>
            </a:r>
          </a:p>
          <a:p>
            <a:pPr lvl="1"/>
            <a:r>
              <a:rPr lang="fr-BE" dirty="0"/>
              <a:t>le paysage national est subdivisé en 3 domaines</a:t>
            </a:r>
          </a:p>
          <a:p>
            <a:pPr lvl="2"/>
            <a:r>
              <a:rPr lang="fr-BE" sz="1700" dirty="0"/>
              <a:t>paysage flamand avec le « panier de croissance » (</a:t>
            </a:r>
            <a:r>
              <a:rPr lang="fr-BE" sz="1700" i="1" dirty="0" err="1"/>
              <a:t>groeipakket</a:t>
            </a:r>
            <a:r>
              <a:rPr lang="fr-BE" sz="1700" i="1" dirty="0"/>
              <a:t>) </a:t>
            </a:r>
            <a:r>
              <a:rPr lang="fr-BE" sz="1700" dirty="0">
                <a:sym typeface="Wingdings" panose="05000000000000000000" pitchFamily="2" charset="2"/>
              </a:rPr>
              <a:t></a:t>
            </a:r>
            <a:r>
              <a:rPr lang="fr-BE" sz="1700" dirty="0"/>
              <a:t> les informations relatives aux allocations familiales sont reprises dans un cadastre flamand</a:t>
            </a:r>
          </a:p>
          <a:p>
            <a:pPr lvl="2"/>
            <a:r>
              <a:rPr lang="fr-BE" sz="1700" dirty="0"/>
              <a:t>la Communauté germanophone, la Région wallonne et la Commission communautaire commune avec leurs prestataires de services d’allocations familiales </a:t>
            </a:r>
            <a:r>
              <a:rPr lang="fr-BE" sz="1700" dirty="0">
                <a:sym typeface="Wingdings" panose="05000000000000000000" pitchFamily="2" charset="2"/>
              </a:rPr>
              <a:t></a:t>
            </a:r>
            <a:r>
              <a:rPr lang="fr-BE" sz="1700" dirty="0"/>
              <a:t>  centralisent leurs informations via </a:t>
            </a:r>
            <a:r>
              <a:rPr lang="fr-BE" sz="1700" dirty="0" err="1"/>
              <a:t>Trivia</a:t>
            </a:r>
            <a:r>
              <a:rPr lang="fr-BE" sz="1700" dirty="0"/>
              <a:t> dans un cadastre structuré</a:t>
            </a:r>
          </a:p>
          <a:p>
            <a:pPr lvl="2"/>
            <a:r>
              <a:rPr lang="fr-BE" sz="1700" dirty="0"/>
              <a:t>l’organe interrégional chargé de la prestation de services dans le contexte de dossiers internationaux </a:t>
            </a:r>
            <a:endParaRPr lang="fr-BE" sz="1700" dirty="0" smtClean="0"/>
          </a:p>
          <a:p>
            <a:pPr lvl="2"/>
            <a:endParaRPr lang="fr-BE" sz="400" dirty="0" smtClean="0"/>
          </a:p>
          <a:p>
            <a:pPr lvl="2"/>
            <a:endParaRPr lang="fr-BE" sz="400" dirty="0"/>
          </a:p>
          <a:p>
            <a:pPr lvl="1"/>
            <a:r>
              <a:rPr lang="fr-BE" dirty="0"/>
              <a:t>les entités fédérées devront transférer les dossiers d’une entité à l’autre pour éviter les cumuls et les </a:t>
            </a:r>
            <a:r>
              <a:rPr lang="fr-BE" dirty="0" smtClean="0"/>
              <a:t>recouvrements</a:t>
            </a:r>
          </a:p>
          <a:p>
            <a:pPr lvl="1"/>
            <a:endParaRPr lang="fr-BE" sz="400" dirty="0" smtClean="0"/>
          </a:p>
          <a:p>
            <a:pPr lvl="1"/>
            <a:endParaRPr lang="fr-BE" sz="400" dirty="0"/>
          </a:p>
          <a:p>
            <a:pPr lvl="1"/>
            <a:r>
              <a:rPr lang="fr-BE" dirty="0"/>
              <a:t>il convient de veiller à la proportionnalité lors de chaque échange de données lorsqu’un régime de prestations familiales distinct entre en vigueur dans chacune des entités fédérées utilisant des concepts différents en matière d’allocations familiales et donnant lieu à des besoins distincts en matière d’échange électronique de données à caractère personnel sociales</a:t>
            </a:r>
          </a:p>
          <a:p>
            <a:endParaRPr lang="nl-NL"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61</a:t>
            </a:fld>
            <a:endParaRPr lang="en-GB" smtClean="0"/>
          </a:p>
        </p:txBody>
      </p:sp>
    </p:spTree>
    <p:extLst>
      <p:ext uri="{BB962C8B-B14F-4D97-AF65-F5344CB8AC3E}">
        <p14:creationId xmlns:p14="http://schemas.microsoft.com/office/powerpoint/2010/main" val="1285607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t>Enkele strategische krachtlijnen </a:t>
            </a:r>
            <a:r>
              <a:rPr lang="nl-BE" altLang="en-US" dirty="0"/>
              <a:t>2018</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
        <p:nvSpPr>
          <p:cNvPr id="7" name="Content Placeholder 6"/>
          <p:cNvSpPr>
            <a:spLocks noGrp="1"/>
          </p:cNvSpPr>
          <p:nvPr>
            <p:ph idx="1"/>
          </p:nvPr>
        </p:nvSpPr>
        <p:spPr/>
        <p:txBody>
          <a:bodyPr/>
          <a:lstStyle/>
          <a:p>
            <a:pPr>
              <a:buFont typeface="Calibri" panose="020F0502020204030204" pitchFamily="34" charset="0"/>
              <a:buChar char="˃"/>
            </a:pPr>
            <a:r>
              <a:rPr lang="nl-BE" dirty="0">
                <a:solidFill>
                  <a:srgbClr val="0082B8"/>
                </a:solidFill>
              </a:rPr>
              <a:t>regionalisering van de </a:t>
            </a:r>
            <a:r>
              <a:rPr lang="nl-BE" dirty="0" smtClean="0">
                <a:solidFill>
                  <a:srgbClr val="0082B8"/>
                </a:solidFill>
              </a:rPr>
              <a:t>kinderbijslag - tijdslijn</a:t>
            </a:r>
            <a:endParaRPr lang="nl-BE" dirty="0">
              <a:solidFill>
                <a:srgbClr val="0082B8"/>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20054597"/>
              </p:ext>
            </p:extLst>
          </p:nvPr>
        </p:nvGraphicFramePr>
        <p:xfrm>
          <a:off x="556862" y="1988840"/>
          <a:ext cx="8170183" cy="3744416"/>
        </p:xfrm>
        <a:graphic>
          <a:graphicData uri="http://schemas.openxmlformats.org/presentationml/2006/ole">
            <mc:AlternateContent xmlns:mc="http://schemas.openxmlformats.org/markup-compatibility/2006">
              <mc:Choice xmlns:v="urn:schemas-microsoft-com:vml" Requires="v">
                <p:oleObj spid="_x0000_s1092" r:id="rId3" imgW="13163400" imgH="6032160" progId="">
                  <p:embed/>
                </p:oleObj>
              </mc:Choice>
              <mc:Fallback>
                <p:oleObj r:id="rId3" imgW="13163400" imgH="60321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62" y="1988840"/>
                        <a:ext cx="8170183" cy="3744416"/>
                      </a:xfrm>
                      <a:prstGeom prst="rect">
                        <a:avLst/>
                      </a:prstGeom>
                      <a:noFill/>
                    </p:spPr>
                  </p:pic>
                </p:oleObj>
              </mc:Fallback>
            </mc:AlternateContent>
          </a:graphicData>
        </a:graphic>
      </p:graphicFrame>
    </p:spTree>
    <p:extLst>
      <p:ext uri="{BB962C8B-B14F-4D97-AF65-F5344CB8AC3E}">
        <p14:creationId xmlns:p14="http://schemas.microsoft.com/office/powerpoint/2010/main" val="40396473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Quelques axes </a:t>
            </a:r>
            <a:r>
              <a:rPr lang="fr-BE" dirty="0"/>
              <a:t>stratégiques 2018</a:t>
            </a:r>
          </a:p>
        </p:txBody>
      </p:sp>
      <p:sp>
        <p:nvSpPr>
          <p:cNvPr id="3" name="Content Placeholder 2"/>
          <p:cNvSpPr>
            <a:spLocks noGrp="1"/>
          </p:cNvSpPr>
          <p:nvPr>
            <p:ph idx="1"/>
          </p:nvPr>
        </p:nvSpPr>
        <p:spPr>
          <a:xfrm>
            <a:off x="457200" y="1196752"/>
            <a:ext cx="8229600" cy="5472608"/>
          </a:xfrm>
        </p:spPr>
        <p:txBody>
          <a:bodyPr>
            <a:normAutofit fontScale="70000" lnSpcReduction="20000"/>
          </a:bodyPr>
          <a:lstStyle/>
          <a:p>
            <a:r>
              <a:rPr lang="fr-BE" sz="3100" dirty="0"/>
              <a:t>mise en œuvre de la réforme de l’Etat - comment ? </a:t>
            </a:r>
          </a:p>
          <a:p>
            <a:endParaRPr lang="nl-NL" sz="600" dirty="0"/>
          </a:p>
          <a:p>
            <a:pPr lvl="1"/>
            <a:r>
              <a:rPr lang="fr-BE" sz="2900" dirty="0"/>
              <a:t>transparence et accords entre les différents niveaux de pouvoir en ce qui concerne les données nécessaires à la mise en œuvre de la politique respective</a:t>
            </a:r>
          </a:p>
          <a:p>
            <a:pPr lvl="2"/>
            <a:endParaRPr lang="nl-NL" sz="500" dirty="0"/>
          </a:p>
          <a:p>
            <a:pPr lvl="1">
              <a:buFont typeface="Calibri" panose="020F0502020204030204" pitchFamily="34" charset="0"/>
              <a:buChar char="˃"/>
            </a:pPr>
            <a:r>
              <a:rPr lang="fr-BE" sz="2600" dirty="0">
                <a:solidFill>
                  <a:srgbClr val="0082B8"/>
                </a:solidFill>
              </a:rPr>
              <a:t>p.ex. régionalisation des allocations familiales </a:t>
            </a:r>
            <a:r>
              <a:rPr lang="fr-BE" sz="2600" dirty="0">
                <a:sym typeface="Wingdings" panose="05000000000000000000" pitchFamily="2" charset="2"/>
              </a:rPr>
              <a:t> </a:t>
            </a:r>
            <a:r>
              <a:rPr lang="fr-BE" sz="2600" dirty="0"/>
              <a:t>BCSS chargée de jouer le rôle de coordinateur entre les autorités concernées par le transfert de compétences</a:t>
            </a:r>
            <a:r>
              <a:rPr lang="fr-BE" sz="2400" dirty="0"/>
              <a:t> </a:t>
            </a:r>
          </a:p>
          <a:p>
            <a:pPr lvl="2"/>
            <a:r>
              <a:rPr lang="fr-BE" sz="2000" dirty="0"/>
              <a:t>FAMIFED </a:t>
            </a:r>
          </a:p>
          <a:p>
            <a:pPr lvl="2"/>
            <a:r>
              <a:rPr lang="fr-BE" sz="2000" dirty="0"/>
              <a:t>la Communauté flamande </a:t>
            </a:r>
          </a:p>
          <a:p>
            <a:pPr lvl="2"/>
            <a:r>
              <a:rPr lang="fr-BE" sz="2000" dirty="0"/>
              <a:t>la coupole qui regroupe la Communauté germanophone, la Région wallonne et la Région de Bruxelles-Capitale</a:t>
            </a:r>
            <a:r>
              <a:rPr lang="fr-BE" sz="1900" dirty="0"/>
              <a:t> </a:t>
            </a:r>
            <a:r>
              <a:rPr lang="fr-BE" sz="1700" dirty="0"/>
              <a:t> </a:t>
            </a:r>
          </a:p>
          <a:p>
            <a:pPr lvl="2"/>
            <a:endParaRPr lang="nl-NL" sz="400" dirty="0" smtClean="0"/>
          </a:p>
          <a:p>
            <a:pPr lvl="1"/>
            <a:r>
              <a:rPr lang="fr-BE" sz="2900" dirty="0"/>
              <a:t>organisation réfléchie de l’exécution et de la gestion grâce à un nombre d’organes d’exécution limité et une intégration de services optimale</a:t>
            </a:r>
          </a:p>
          <a:p>
            <a:pPr lvl="1"/>
            <a:endParaRPr lang="nl-NL" sz="600" dirty="0"/>
          </a:p>
          <a:p>
            <a:pPr lvl="1">
              <a:buFont typeface="Calibri" panose="020F0502020204030204" pitchFamily="34" charset="0"/>
              <a:buChar char="˃"/>
            </a:pPr>
            <a:r>
              <a:rPr lang="fr-BE" sz="2600" dirty="0">
                <a:solidFill>
                  <a:srgbClr val="0082B8"/>
                </a:solidFill>
              </a:rPr>
              <a:t>p.ex. régionalisation des allocations familiales </a:t>
            </a:r>
            <a:r>
              <a:rPr lang="fr-BE" sz="2600" dirty="0">
                <a:sym typeface="Wingdings" panose="05000000000000000000" pitchFamily="2" charset="2"/>
              </a:rPr>
              <a:t> dans</a:t>
            </a:r>
            <a:r>
              <a:rPr lang="fr-BE" sz="2600" dirty="0"/>
              <a:t> l’organisation des échanges de données </a:t>
            </a:r>
            <a:r>
              <a:rPr lang="fr-BE" sz="2600" dirty="0">
                <a:sym typeface="Wingdings" panose="05000000000000000000" pitchFamily="2" charset="2"/>
              </a:rPr>
              <a:t>la </a:t>
            </a:r>
            <a:r>
              <a:rPr lang="fr-BE" sz="2600" dirty="0"/>
              <a:t>BCSS doit prend en compte la situation finale (4 entités fédérée) </a:t>
            </a:r>
            <a:r>
              <a:rPr lang="fr-BE" sz="2600" dirty="0">
                <a:sym typeface="Wingdings" panose="05000000000000000000" pitchFamily="2" charset="2"/>
              </a:rPr>
              <a:t>car actuellement il s’agit</a:t>
            </a:r>
            <a:r>
              <a:rPr lang="fr-BE" sz="2600" dirty="0"/>
              <a:t> d’une phase transitoire (2 interlocuteurs )</a:t>
            </a:r>
          </a:p>
          <a:p>
            <a:pPr lvl="2"/>
            <a:r>
              <a:rPr lang="fr-BE" sz="2000" dirty="0"/>
              <a:t>les modalités pour la Flandre sont définies</a:t>
            </a:r>
          </a:p>
          <a:p>
            <a:pPr lvl="2"/>
            <a:r>
              <a:rPr lang="fr-BE" sz="2000" dirty="0"/>
              <a:t>les 3 autres autorités sont encore en réflexion par rapport aux modalités d’organisation lorsque la coupole aura cessé d’exister</a:t>
            </a:r>
          </a:p>
          <a:p>
            <a:pPr lvl="3"/>
            <a:endParaRPr lang="nl-NL" sz="500" dirty="0" smtClean="0"/>
          </a:p>
          <a:p>
            <a:pPr lvl="3"/>
            <a:endParaRPr lang="nl-NL" sz="500"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63</a:t>
            </a:fld>
            <a:endParaRPr lang="en-GB" smtClean="0"/>
          </a:p>
        </p:txBody>
      </p:sp>
    </p:spTree>
    <p:extLst>
      <p:ext uri="{BB962C8B-B14F-4D97-AF65-F5344CB8AC3E}">
        <p14:creationId xmlns:p14="http://schemas.microsoft.com/office/powerpoint/2010/main" val="23860341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Quelques axes </a:t>
            </a:r>
            <a:r>
              <a:rPr lang="fr-BE" dirty="0"/>
              <a:t>stratégiques 2018</a:t>
            </a:r>
          </a:p>
        </p:txBody>
      </p:sp>
      <p:sp>
        <p:nvSpPr>
          <p:cNvPr id="3" name="Content Placeholder 2"/>
          <p:cNvSpPr>
            <a:spLocks noGrp="1"/>
          </p:cNvSpPr>
          <p:nvPr>
            <p:ph idx="1"/>
          </p:nvPr>
        </p:nvSpPr>
        <p:spPr>
          <a:xfrm>
            <a:off x="467544" y="1072646"/>
            <a:ext cx="8229600" cy="5472608"/>
          </a:xfrm>
        </p:spPr>
        <p:txBody>
          <a:bodyPr>
            <a:normAutofit/>
          </a:bodyPr>
          <a:lstStyle/>
          <a:p>
            <a:r>
              <a:rPr lang="fr-BE" sz="2200" dirty="0"/>
              <a:t>mise en œuvre de la réforme de l’Etat - comment ?</a:t>
            </a:r>
            <a:r>
              <a:rPr lang="fr-BE" sz="2600" dirty="0"/>
              <a:t> </a:t>
            </a:r>
            <a:endParaRPr lang="fr-BE" sz="200" dirty="0"/>
          </a:p>
          <a:p>
            <a:pPr lvl="1"/>
            <a:r>
              <a:rPr lang="fr-BE" dirty="0" smtClean="0"/>
              <a:t>passation </a:t>
            </a:r>
            <a:r>
              <a:rPr lang="fr-BE" dirty="0"/>
              <a:t>d’accords de coopération</a:t>
            </a:r>
          </a:p>
          <a:p>
            <a:pPr lvl="1"/>
            <a:endParaRPr lang="nl-NL" sz="400" dirty="0"/>
          </a:p>
          <a:p>
            <a:pPr lvl="1">
              <a:buFont typeface="Calibri" panose="020F0502020204030204" pitchFamily="34" charset="0"/>
              <a:buChar char="˃"/>
            </a:pPr>
            <a:r>
              <a:rPr lang="fr-BE" sz="1800" dirty="0">
                <a:solidFill>
                  <a:srgbClr val="0082B8"/>
                </a:solidFill>
              </a:rPr>
              <a:t>p.ex. régionalisation des allocations familiales  </a:t>
            </a:r>
            <a:r>
              <a:rPr lang="fr-BE" sz="1800" dirty="0" smtClean="0">
                <a:solidFill>
                  <a:srgbClr val="0082B8"/>
                </a:solidFill>
              </a:rPr>
              <a:t/>
            </a:r>
            <a:br>
              <a:rPr lang="fr-BE" sz="1800" dirty="0" smtClean="0">
                <a:solidFill>
                  <a:srgbClr val="0082B8"/>
                </a:solidFill>
              </a:rPr>
            </a:br>
            <a:r>
              <a:rPr lang="fr-BE" sz="1800" dirty="0" smtClean="0">
                <a:sym typeface="Wingdings" panose="05000000000000000000" pitchFamily="2" charset="2"/>
              </a:rPr>
              <a:t> </a:t>
            </a:r>
            <a:r>
              <a:rPr lang="fr-BE" sz="1800" dirty="0"/>
              <a:t>accords entre les différentes régions - de sorte à garantir qu'un enfant ne puisse pas recevoir plusieurs fois des allocations familiales lorsqu’il a droit à des allocations familiales en vertu de la réglementation dans les différentes régions (règles de priorité) et ce tant pour les dossiers belges que pour les dossiers internationaux</a:t>
            </a:r>
            <a:r>
              <a:rPr lang="fr-BE" dirty="0"/>
              <a:t/>
            </a:r>
            <a:br>
              <a:rPr lang="fr-BE" dirty="0"/>
            </a:br>
            <a:r>
              <a:rPr lang="fr-BE" sz="600" dirty="0"/>
              <a:t> </a:t>
            </a:r>
            <a:r>
              <a:rPr lang="fr-BE" dirty="0"/>
              <a:t/>
            </a:r>
            <a:br>
              <a:rPr lang="fr-BE" dirty="0"/>
            </a:br>
            <a:r>
              <a:rPr lang="fr-BE" sz="1800" dirty="0">
                <a:sym typeface="Wingdings" panose="05000000000000000000" pitchFamily="2" charset="2"/>
              </a:rPr>
              <a:t> garantir la continuité des droits et veiller à une communication automatique des dossiers, sans intervention des citoyens (</a:t>
            </a:r>
            <a:r>
              <a:rPr lang="fr-BE" sz="1800" dirty="0" err="1">
                <a:sym typeface="Wingdings" panose="05000000000000000000" pitchFamily="2" charset="2"/>
              </a:rPr>
              <a:t>e.a</a:t>
            </a:r>
            <a:r>
              <a:rPr lang="fr-BE" sz="1800" dirty="0">
                <a:sym typeface="Wingdings" panose="05000000000000000000" pitchFamily="2" charset="2"/>
              </a:rPr>
              <a:t>. en cas de déménagement)</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64</a:t>
            </a:fld>
            <a:endParaRPr lang="en-GB" smtClean="0"/>
          </a:p>
        </p:txBody>
      </p:sp>
    </p:spTree>
    <p:extLst>
      <p:ext uri="{BB962C8B-B14F-4D97-AF65-F5344CB8AC3E}">
        <p14:creationId xmlns:p14="http://schemas.microsoft.com/office/powerpoint/2010/main" val="40951757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t>Enkele strategische krachtlijnen </a:t>
            </a:r>
            <a:r>
              <a:rPr lang="nl-BE" altLang="en-US" dirty="0"/>
              <a:t>2018</a:t>
            </a:r>
            <a:endParaRPr lang="fr-BE" dirty="0"/>
          </a:p>
        </p:txBody>
      </p:sp>
      <p:sp>
        <p:nvSpPr>
          <p:cNvPr id="3" name="Content Placeholder 2"/>
          <p:cNvSpPr>
            <a:spLocks noGrp="1"/>
          </p:cNvSpPr>
          <p:nvPr>
            <p:ph idx="1"/>
          </p:nvPr>
        </p:nvSpPr>
        <p:spPr>
          <a:xfrm>
            <a:off x="457200" y="1124744"/>
            <a:ext cx="8229600" cy="5112568"/>
          </a:xfrm>
        </p:spPr>
        <p:txBody>
          <a:bodyPr/>
          <a:lstStyle/>
          <a:p>
            <a:r>
              <a:rPr lang="fr-BE" dirty="0" err="1" smtClean="0"/>
              <a:t>uitbreiding</a:t>
            </a:r>
            <a:r>
              <a:rPr lang="fr-BE" dirty="0" smtClean="0"/>
              <a:t> </a:t>
            </a:r>
            <a:r>
              <a:rPr lang="fr-BE" dirty="0"/>
              <a:t>‘</a:t>
            </a:r>
            <a:r>
              <a:rPr lang="fr-BE" dirty="0" err="1"/>
              <a:t>vereenvoudigingsuniversum</a:t>
            </a:r>
            <a:r>
              <a:rPr lang="fr-BE" dirty="0" smtClean="0"/>
              <a:t>’ </a:t>
            </a:r>
          </a:p>
          <a:p>
            <a:pPr lvl="1"/>
            <a:r>
              <a:rPr lang="nl-NL" dirty="0" smtClean="0"/>
              <a:t>zeer </a:t>
            </a:r>
            <a:r>
              <a:rPr lang="nl-NL" dirty="0"/>
              <a:t>uitgewerkt tussen actoren in de sociale </a:t>
            </a:r>
            <a:r>
              <a:rPr lang="nl-NL" dirty="0" smtClean="0"/>
              <a:t>sector</a:t>
            </a:r>
          </a:p>
          <a:p>
            <a:pPr lvl="1"/>
            <a:r>
              <a:rPr lang="nl-NL" dirty="0" smtClean="0"/>
              <a:t>al </a:t>
            </a:r>
            <a:r>
              <a:rPr lang="nl-NL" dirty="0"/>
              <a:t>geleidelijk uitgebreid tot gezondheidssector</a:t>
            </a:r>
          </a:p>
          <a:p>
            <a:pPr lvl="2"/>
            <a:r>
              <a:rPr lang="nl-NL" dirty="0" smtClean="0"/>
              <a:t>eHealth-platform, Back2work, </a:t>
            </a:r>
            <a:r>
              <a:rPr lang="nl-NL" dirty="0" err="1" smtClean="0"/>
              <a:t>Mult-eMediatt</a:t>
            </a:r>
            <a:r>
              <a:rPr lang="nl-NL" dirty="0" smtClean="0"/>
              <a:t>, …</a:t>
            </a:r>
            <a:endParaRPr lang="nl-NL" dirty="0"/>
          </a:p>
          <a:p>
            <a:pPr lvl="1"/>
            <a:r>
              <a:rPr lang="nl-NL" dirty="0" smtClean="0"/>
              <a:t>nood </a:t>
            </a:r>
            <a:r>
              <a:rPr lang="nl-NL" dirty="0"/>
              <a:t>aan verdere uitbreiding tot</a:t>
            </a:r>
          </a:p>
          <a:p>
            <a:pPr lvl="2"/>
            <a:r>
              <a:rPr lang="nl-NL" dirty="0"/>
              <a:t>gemeenten, steden </a:t>
            </a:r>
            <a:r>
              <a:rPr lang="nl-NL" dirty="0" smtClean="0"/>
              <a:t>(project GSS</a:t>
            </a:r>
            <a:r>
              <a:rPr lang="nl-NL" dirty="0"/>
              <a:t>)  </a:t>
            </a:r>
            <a:endParaRPr lang="nl-NL" dirty="0" smtClean="0"/>
          </a:p>
          <a:p>
            <a:pPr lvl="2"/>
            <a:r>
              <a:rPr lang="nl-NL" dirty="0" smtClean="0"/>
              <a:t>FOD Justitie (project gedetineerden)</a:t>
            </a:r>
          </a:p>
          <a:p>
            <a:pPr lvl="2"/>
            <a:r>
              <a:rPr lang="nl-NL" dirty="0" smtClean="0"/>
              <a:t>belastingdiensten op verschillende overheidsniveaus (VLABEL, Brussels Fiscaliteit, DGO de la </a:t>
            </a:r>
            <a:r>
              <a:rPr lang="nl-NL" dirty="0" err="1" smtClean="0"/>
              <a:t>Fiscalité</a:t>
            </a:r>
            <a:r>
              <a:rPr lang="nl-NL" dirty="0" smtClean="0"/>
              <a:t>: projecten voor o.m. overname onroerende voorheffing, overname inning registratie- en successierechten)</a:t>
            </a:r>
          </a:p>
          <a:p>
            <a:pPr lvl="2"/>
            <a:r>
              <a:rPr lang="nl-NL" dirty="0" smtClean="0"/>
              <a:t>rechtbanken </a:t>
            </a:r>
            <a:r>
              <a:rPr lang="nl-NL" dirty="0"/>
              <a:t>en hoven en FOD Justitie, </a:t>
            </a:r>
            <a:r>
              <a:rPr lang="nl-NL" dirty="0" err="1"/>
              <a:t>bvb</a:t>
            </a:r>
            <a:r>
              <a:rPr lang="nl-NL" dirty="0"/>
              <a:t>. bij rechtshandhaving </a:t>
            </a:r>
            <a:r>
              <a:rPr lang="nl-NL" dirty="0" smtClean="0"/>
              <a:t>(project e-Bericht i.v.m. behandeling van processen verbaal door arbeidsauditoraten)</a:t>
            </a:r>
            <a:endParaRPr lang="nl-NL" dirty="0"/>
          </a:p>
          <a:p>
            <a:pPr lvl="2"/>
            <a:r>
              <a:rPr lang="nl-NL" dirty="0"/>
              <a:t>…</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65</a:t>
            </a:fld>
            <a:endParaRPr lang="en-GB" dirty="0"/>
          </a:p>
        </p:txBody>
      </p:sp>
    </p:spTree>
    <p:extLst>
      <p:ext uri="{BB962C8B-B14F-4D97-AF65-F5344CB8AC3E}">
        <p14:creationId xmlns:p14="http://schemas.microsoft.com/office/powerpoint/2010/main" val="8793077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802"/>
          <a:stretch/>
        </p:blipFill>
        <p:spPr>
          <a:xfrm>
            <a:off x="0" y="0"/>
            <a:ext cx="9144000" cy="6858000"/>
          </a:xfrm>
          <a:prstGeom prst="rect">
            <a:avLst/>
          </a:prstGeom>
        </p:spPr>
      </p:pic>
      <p:sp>
        <p:nvSpPr>
          <p:cNvPr id="2" name="Title 1"/>
          <p:cNvSpPr txBox="1">
            <a:spLocks/>
          </p:cNvSpPr>
          <p:nvPr/>
        </p:nvSpPr>
        <p:spPr bwMode="auto">
          <a:xfrm>
            <a:off x="156045" y="5013176"/>
            <a:ext cx="4259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pPr eaLnBrk="1" hangingPunct="1">
              <a:lnSpc>
                <a:spcPct val="150000"/>
              </a:lnSpc>
            </a:pPr>
            <a:r>
              <a:rPr lang="fr-BE" altLang="en-US" sz="2800" b="1" dirty="0">
                <a:solidFill>
                  <a:schemeClr val="accent1">
                    <a:lumMod val="20000"/>
                    <a:lumOff val="80000"/>
                  </a:schemeClr>
                </a:solidFill>
                <a:latin typeface="Calibri Light" panose="020F0302020204030204" pitchFamily="34" charset="0"/>
              </a:rPr>
              <a:t>Merci à tous</a:t>
            </a:r>
            <a:br>
              <a:rPr lang="fr-BE" altLang="en-US" sz="2800" b="1" dirty="0">
                <a:solidFill>
                  <a:schemeClr val="accent1">
                    <a:lumMod val="20000"/>
                    <a:lumOff val="80000"/>
                  </a:schemeClr>
                </a:solidFill>
                <a:latin typeface="Calibri Light" panose="020F0302020204030204" pitchFamily="34" charset="0"/>
              </a:rPr>
            </a:br>
            <a:r>
              <a:rPr lang="fr-BE" altLang="en-US" sz="2800" b="1" dirty="0">
                <a:solidFill>
                  <a:schemeClr val="accent1">
                    <a:lumMod val="20000"/>
                    <a:lumOff val="80000"/>
                  </a:schemeClr>
                </a:solidFill>
                <a:latin typeface="Calibri Light" panose="020F0302020204030204" pitchFamily="34" charset="0"/>
              </a:rPr>
              <a:t>Meilleurs vœux pour </a:t>
            </a:r>
            <a:r>
              <a:rPr lang="fr-BE" altLang="en-US" sz="2800" b="1" dirty="0" smtClean="0">
                <a:solidFill>
                  <a:schemeClr val="accent1">
                    <a:lumMod val="20000"/>
                    <a:lumOff val="80000"/>
                  </a:schemeClr>
                </a:solidFill>
                <a:latin typeface="Calibri Light" panose="020F0302020204030204" pitchFamily="34" charset="0"/>
              </a:rPr>
              <a:t>2018</a:t>
            </a:r>
            <a:endParaRPr lang="en-US" altLang="en-US" sz="2800" b="1" dirty="0" smtClean="0">
              <a:solidFill>
                <a:schemeClr val="accent1">
                  <a:lumMod val="20000"/>
                  <a:lumOff val="80000"/>
                </a:schemeClr>
              </a:solidFill>
              <a:latin typeface="Calibri Light" panose="020F0302020204030204" pitchFamily="34" charset="0"/>
            </a:endParaRPr>
          </a:p>
        </p:txBody>
      </p:sp>
      <p:sp>
        <p:nvSpPr>
          <p:cNvPr id="3" name="Title 1"/>
          <p:cNvSpPr txBox="1">
            <a:spLocks/>
          </p:cNvSpPr>
          <p:nvPr/>
        </p:nvSpPr>
        <p:spPr bwMode="auto">
          <a:xfrm>
            <a:off x="4786313" y="5310336"/>
            <a:ext cx="4259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l-BE" altLang="fr-FR" sz="2800" b="1" dirty="0">
                <a:solidFill>
                  <a:schemeClr val="accent1">
                    <a:lumMod val="20000"/>
                    <a:lumOff val="80000"/>
                  </a:schemeClr>
                </a:solidFill>
                <a:latin typeface="Calibri Light" pitchFamily="34" charset="0"/>
              </a:rPr>
              <a:t>Dank u wel aan iedereen</a:t>
            </a:r>
          </a:p>
          <a:p>
            <a:pPr algn="ctr" eaLnBrk="1" hangingPunct="1">
              <a:lnSpc>
                <a:spcPct val="150000"/>
              </a:lnSpc>
              <a:spcBef>
                <a:spcPct val="0"/>
              </a:spcBef>
              <a:buFontTx/>
              <a:buNone/>
            </a:pPr>
            <a:r>
              <a:rPr lang="nl-BE" altLang="fr-FR" sz="2800" b="1" dirty="0">
                <a:solidFill>
                  <a:schemeClr val="accent1">
                    <a:lumMod val="20000"/>
                    <a:lumOff val="80000"/>
                  </a:schemeClr>
                </a:solidFill>
                <a:latin typeface="Calibri Light" pitchFamily="34" charset="0"/>
              </a:rPr>
              <a:t>Beste wensen voor </a:t>
            </a:r>
            <a:r>
              <a:rPr lang="nl-BE" altLang="fr-FR" sz="2800" b="1" dirty="0" smtClean="0">
                <a:solidFill>
                  <a:schemeClr val="accent1">
                    <a:lumMod val="20000"/>
                    <a:lumOff val="80000"/>
                  </a:schemeClr>
                </a:solidFill>
                <a:latin typeface="Calibri Light" pitchFamily="34" charset="0"/>
              </a:rPr>
              <a:t>2018 </a:t>
            </a:r>
            <a:r>
              <a:rPr lang="fr-BE" altLang="en-US" sz="2800" b="1" dirty="0">
                <a:solidFill>
                  <a:schemeClr val="accent1">
                    <a:lumMod val="20000"/>
                    <a:lumOff val="80000"/>
                  </a:schemeClr>
                </a:solidFill>
                <a:latin typeface="Calibri Light" pitchFamily="34" charset="0"/>
              </a:rPr>
              <a:t/>
            </a:r>
            <a:br>
              <a:rPr lang="fr-BE" altLang="en-US" sz="2800" b="1" dirty="0">
                <a:solidFill>
                  <a:schemeClr val="accent1">
                    <a:lumMod val="20000"/>
                    <a:lumOff val="80000"/>
                  </a:schemeClr>
                </a:solidFill>
                <a:latin typeface="Calibri Light" pitchFamily="34" charset="0"/>
              </a:rPr>
            </a:br>
            <a:endParaRPr lang="en-US" altLang="en-US" sz="2800" b="1" dirty="0">
              <a:solidFill>
                <a:schemeClr val="accent1">
                  <a:lumMod val="20000"/>
                  <a:lumOff val="80000"/>
                </a:schemeClr>
              </a:solidFill>
              <a:latin typeface="Calibri Light" pitchFamily="34" charset="0"/>
            </a:endParaRPr>
          </a:p>
        </p:txBody>
      </p:sp>
    </p:spTree>
    <p:extLst>
      <p:ext uri="{BB962C8B-B14F-4D97-AF65-F5344CB8AC3E}">
        <p14:creationId xmlns:p14="http://schemas.microsoft.com/office/powerpoint/2010/main" val="105832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smtClean="0"/>
              <a:t>Facts &amp; Figures 2017</a:t>
            </a:r>
            <a:r>
              <a:rPr lang="fr-BE" altLang="en-US" dirty="0" smtClean="0">
                <a:solidFill>
                  <a:srgbClr val="FF0000"/>
                </a:solidFill>
              </a:rPr>
              <a:t> </a:t>
            </a:r>
            <a:endParaRPr lang="en-US" altLang="en-US" dirty="0" smtClean="0">
              <a:solidFill>
                <a:srgbClr val="FF0000"/>
              </a:solidFill>
            </a:endParaRPr>
          </a:p>
        </p:txBody>
      </p:sp>
      <p:sp>
        <p:nvSpPr>
          <p:cNvPr id="22531" name="Content Placeholder 2"/>
          <p:cNvSpPr>
            <a:spLocks noGrp="1"/>
          </p:cNvSpPr>
          <p:nvPr>
            <p:ph idx="1"/>
          </p:nvPr>
        </p:nvSpPr>
        <p:spPr>
          <a:xfrm>
            <a:off x="457200" y="1557338"/>
            <a:ext cx="8363272" cy="4679950"/>
          </a:xfrm>
        </p:spPr>
        <p:txBody>
          <a:bodyPr>
            <a:normAutofit fontScale="92500"/>
          </a:bodyPr>
          <a:lstStyle/>
          <a:p>
            <a:r>
              <a:rPr lang="fr-FR" altLang="en-US" dirty="0" smtClean="0"/>
              <a:t> </a:t>
            </a:r>
            <a:r>
              <a:rPr lang="fr-BE" altLang="en-US" sz="2600" dirty="0"/>
              <a:t>IAP - Internet Access Protection</a:t>
            </a:r>
          </a:p>
          <a:p>
            <a:pPr lvl="1"/>
            <a:r>
              <a:rPr lang="fr-BE" altLang="en-US" sz="2200" dirty="0" smtClean="0"/>
              <a:t>en </a:t>
            </a:r>
            <a:r>
              <a:rPr lang="fr-BE" altLang="en-US" sz="2200" dirty="0"/>
              <a:t>2017 </a:t>
            </a:r>
          </a:p>
          <a:p>
            <a:pPr lvl="2"/>
            <a:r>
              <a:rPr lang="fr-BE" altLang="en-US" sz="1800" dirty="0" smtClean="0"/>
              <a:t>plus </a:t>
            </a:r>
            <a:r>
              <a:rPr lang="fr-BE" altLang="en-US" sz="1800" dirty="0"/>
              <a:t>de </a:t>
            </a:r>
            <a:r>
              <a:rPr lang="fr-BE" altLang="en-US" sz="1800" dirty="0">
                <a:solidFill>
                  <a:srgbClr val="0082B8"/>
                </a:solidFill>
              </a:rPr>
              <a:t>20.000</a:t>
            </a:r>
            <a:r>
              <a:rPr lang="fr-BE" altLang="en-US" sz="1800" dirty="0"/>
              <a:t> utilisateurs</a:t>
            </a:r>
          </a:p>
          <a:p>
            <a:pPr lvl="2"/>
            <a:r>
              <a:rPr lang="fr-BE" altLang="en-US" sz="1800" dirty="0" smtClean="0"/>
              <a:t>pics </a:t>
            </a:r>
            <a:r>
              <a:rPr lang="fr-BE" altLang="en-US" sz="1800" dirty="0"/>
              <a:t>de </a:t>
            </a:r>
            <a:r>
              <a:rPr lang="fr-BE" altLang="en-US" sz="1800" dirty="0">
                <a:solidFill>
                  <a:srgbClr val="0082B8"/>
                </a:solidFill>
              </a:rPr>
              <a:t>5.600</a:t>
            </a:r>
            <a:r>
              <a:rPr lang="fr-BE" altLang="en-US" sz="1800" dirty="0"/>
              <a:t> télétravailleurs simultanément en VPN</a:t>
            </a:r>
          </a:p>
          <a:p>
            <a:pPr lvl="2"/>
            <a:r>
              <a:rPr lang="fr-BE" altLang="en-US" sz="1800" dirty="0" smtClean="0"/>
              <a:t> </a:t>
            </a:r>
            <a:r>
              <a:rPr lang="fr-BE" altLang="en-US" sz="1800" dirty="0" smtClean="0">
                <a:solidFill>
                  <a:srgbClr val="0082B8"/>
                </a:solidFill>
              </a:rPr>
              <a:t>64.527.503</a:t>
            </a:r>
            <a:r>
              <a:rPr lang="fr-BE" altLang="en-US" sz="1800" dirty="0" smtClean="0"/>
              <a:t> </a:t>
            </a:r>
            <a:r>
              <a:rPr lang="fr-BE" altLang="en-US" sz="1800" dirty="0"/>
              <a:t>mails délivrés</a:t>
            </a:r>
          </a:p>
          <a:p>
            <a:pPr lvl="2"/>
            <a:r>
              <a:rPr lang="fr-BE" altLang="en-US" sz="1800" dirty="0" smtClean="0"/>
              <a:t> </a:t>
            </a:r>
            <a:r>
              <a:rPr lang="fr-BE" altLang="en-US" sz="1800" dirty="0" smtClean="0">
                <a:solidFill>
                  <a:srgbClr val="0082B8"/>
                </a:solidFill>
              </a:rPr>
              <a:t>7.361.667</a:t>
            </a:r>
            <a:r>
              <a:rPr lang="fr-BE" altLang="en-US" sz="1800" dirty="0" smtClean="0"/>
              <a:t> </a:t>
            </a:r>
            <a:r>
              <a:rPr lang="fr-BE" altLang="en-US" sz="1800" dirty="0"/>
              <a:t>mails bloqués pour virus</a:t>
            </a:r>
          </a:p>
          <a:p>
            <a:pPr lvl="2"/>
            <a:r>
              <a:rPr lang="fr-BE" altLang="en-US" sz="1800" dirty="0" smtClean="0"/>
              <a:t> </a:t>
            </a:r>
            <a:r>
              <a:rPr lang="fr-BE" altLang="en-US" sz="1800" dirty="0" smtClean="0">
                <a:solidFill>
                  <a:srgbClr val="0082B8"/>
                </a:solidFill>
              </a:rPr>
              <a:t>28.481.066</a:t>
            </a:r>
            <a:r>
              <a:rPr lang="fr-BE" altLang="en-US" sz="1800" dirty="0" smtClean="0"/>
              <a:t> </a:t>
            </a:r>
            <a:r>
              <a:rPr lang="fr-BE" altLang="en-US" sz="1800" dirty="0"/>
              <a:t>mails bloqués pour spam</a:t>
            </a:r>
          </a:p>
          <a:p>
            <a:pPr lvl="2"/>
            <a:r>
              <a:rPr lang="fr-BE" altLang="en-US" sz="1800" dirty="0" smtClean="0"/>
              <a:t> </a:t>
            </a:r>
            <a:r>
              <a:rPr lang="fr-BE" altLang="en-US" sz="1800" dirty="0" smtClean="0">
                <a:solidFill>
                  <a:srgbClr val="0082B8"/>
                </a:solidFill>
              </a:rPr>
              <a:t>74.285.310 </a:t>
            </a:r>
            <a:r>
              <a:rPr lang="fr-BE" altLang="en-US" sz="1800" dirty="0"/>
              <a:t>mails bloqués pour autres raisons</a:t>
            </a:r>
          </a:p>
          <a:p>
            <a:pPr lvl="2"/>
            <a:r>
              <a:rPr lang="fr-BE" altLang="en-US" sz="1800" dirty="0" smtClean="0"/>
              <a:t> </a:t>
            </a:r>
            <a:r>
              <a:rPr lang="fr-BE" altLang="en-US" sz="1800" dirty="0" smtClean="0">
                <a:solidFill>
                  <a:srgbClr val="0082B8"/>
                </a:solidFill>
              </a:rPr>
              <a:t>1</a:t>
            </a:r>
            <a:r>
              <a:rPr lang="fr-BE" altLang="en-US" sz="1800" dirty="0" smtClean="0"/>
              <a:t> </a:t>
            </a:r>
            <a:r>
              <a:rPr lang="fr-BE" altLang="en-US" sz="1800" dirty="0"/>
              <a:t>seule attaque DDOS (4 mai 2017)</a:t>
            </a:r>
          </a:p>
          <a:p>
            <a:pPr lvl="1"/>
            <a:r>
              <a:rPr lang="fr-BE" altLang="en-US" sz="2200" dirty="0"/>
              <a:t>nombre stable d’utilisateurs et de mails légitimes</a:t>
            </a:r>
          </a:p>
          <a:p>
            <a:pPr lvl="1"/>
            <a:r>
              <a:rPr lang="fr-BE" altLang="en-US" sz="2200" dirty="0" smtClean="0"/>
              <a:t>nombre </a:t>
            </a:r>
            <a:r>
              <a:rPr lang="fr-BE" altLang="en-US" sz="2200" dirty="0"/>
              <a:t>et types de problèmes de sécurité très variables d’une année à </a:t>
            </a:r>
            <a:r>
              <a:rPr lang="fr-BE" altLang="en-US" sz="2200" dirty="0" smtClean="0"/>
              <a:t>l’autre </a:t>
            </a:r>
            <a:r>
              <a:rPr lang="fr-BE" altLang="en-US" sz="2200" dirty="0" smtClean="0">
                <a:sym typeface="Wingdings" panose="05000000000000000000" pitchFamily="2" charset="2"/>
              </a:rPr>
              <a:t></a:t>
            </a:r>
            <a:r>
              <a:rPr lang="fr-BE" altLang="en-US" sz="2200" dirty="0" smtClean="0"/>
              <a:t> principalement spam </a:t>
            </a:r>
            <a:r>
              <a:rPr lang="fr-BE" altLang="en-US" sz="2200" dirty="0"/>
              <a:t>et </a:t>
            </a:r>
            <a:r>
              <a:rPr lang="fr-BE" altLang="en-US" sz="2200" dirty="0" err="1" smtClean="0"/>
              <a:t>ransomware</a:t>
            </a:r>
            <a:r>
              <a:rPr lang="fr-BE" altLang="en-US" sz="2200" dirty="0" smtClean="0"/>
              <a:t> en 2017 </a:t>
            </a:r>
          </a:p>
          <a:p>
            <a:pPr lvl="1"/>
            <a:endParaRPr lang="fr-BE" altLang="en-US" sz="400" dirty="0" smtClean="0"/>
          </a:p>
          <a:p>
            <a:pPr marL="449263" indent="0">
              <a:buNone/>
            </a:pPr>
            <a:r>
              <a:rPr lang="fr-BE" altLang="en-US" sz="2200" dirty="0" smtClean="0">
                <a:sym typeface="Wingdings" panose="05000000000000000000" pitchFamily="2" charset="2"/>
              </a:rPr>
              <a:t> </a:t>
            </a:r>
            <a:r>
              <a:rPr lang="fr-BE" altLang="en-US" sz="2200" dirty="0" smtClean="0"/>
              <a:t>nécessité d’une veille continue &amp; importance de la rapidité de réaction</a:t>
            </a:r>
            <a:endParaRPr lang="fr-BE" altLang="en-US" sz="2200" dirty="0"/>
          </a:p>
        </p:txBody>
      </p:sp>
      <p:sp>
        <p:nvSpPr>
          <p:cNvPr id="4" name="Slide Number Placeholder 3"/>
          <p:cNvSpPr>
            <a:spLocks noGrp="1"/>
          </p:cNvSpPr>
          <p:nvPr>
            <p:ph type="sldNum" sz="quarter" idx="10"/>
          </p:nvPr>
        </p:nvSpPr>
        <p:spPr/>
        <p:txBody>
          <a:bodyPr/>
          <a:lstStyle/>
          <a:p>
            <a:pPr>
              <a:defRPr/>
            </a:pPr>
            <a:fld id="{33EB56E7-7BE6-4063-BC65-FDE3F4819DE3}" type="slidenum">
              <a:rPr lang="en-GB" smtClean="0"/>
              <a:pPr>
                <a:defRPr/>
              </a:pPr>
              <a:t>7</a:t>
            </a:fld>
            <a:endParaRPr lang="en-GB" dirty="0"/>
          </a:p>
        </p:txBody>
      </p:sp>
    </p:spTree>
    <p:extLst>
      <p:ext uri="{BB962C8B-B14F-4D97-AF65-F5344CB8AC3E}">
        <p14:creationId xmlns:p14="http://schemas.microsoft.com/office/powerpoint/2010/main" val="67331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338"/>
            <a:ext cx="8229600" cy="4525962"/>
          </a:xfrm>
        </p:spPr>
        <p:txBody>
          <a:bodyPr>
            <a:normAutofit/>
          </a:bodyPr>
          <a:lstStyle/>
          <a:p>
            <a:pPr marL="358775">
              <a:defRPr/>
            </a:pPr>
            <a:r>
              <a:rPr lang="nl-NL" dirty="0"/>
              <a:t>e</a:t>
            </a:r>
            <a:r>
              <a:rPr lang="nl-NL" dirty="0" smtClean="0"/>
              <a:t>nquête </a:t>
            </a:r>
            <a:r>
              <a:rPr lang="nl-NL" dirty="0" err="1" smtClean="0"/>
              <a:t>relative</a:t>
            </a:r>
            <a:r>
              <a:rPr lang="nl-NL" dirty="0" smtClean="0"/>
              <a:t> à la </a:t>
            </a:r>
            <a:r>
              <a:rPr lang="nl-NL" dirty="0" err="1" smtClean="0"/>
              <a:t>satisfaction</a:t>
            </a:r>
            <a:r>
              <a:rPr lang="nl-NL" dirty="0" smtClean="0"/>
              <a:t> des </a:t>
            </a:r>
            <a:r>
              <a:rPr lang="nl-NL" dirty="0" err="1" smtClean="0"/>
              <a:t>partenaires</a:t>
            </a:r>
            <a:r>
              <a:rPr lang="nl-NL" dirty="0" smtClean="0"/>
              <a:t> </a:t>
            </a:r>
          </a:p>
          <a:p>
            <a:pPr marL="758825" lvl="1">
              <a:defRPr/>
            </a:pPr>
            <a:r>
              <a:rPr lang="nl-NL" sz="1800" dirty="0">
                <a:ea typeface="Dotum" panose="020B0600000101010101" pitchFamily="34" charset="-127"/>
              </a:rPr>
              <a:t>s</a:t>
            </a:r>
            <a:r>
              <a:rPr lang="fr-BE" sz="1800" dirty="0" err="1" smtClean="0">
                <a:ea typeface="Dotum" panose="020B0600000101010101" pitchFamily="34" charset="-127"/>
              </a:rPr>
              <a:t>atisfaction</a:t>
            </a:r>
            <a:r>
              <a:rPr lang="fr-BE" sz="1800" dirty="0" smtClean="0">
                <a:ea typeface="Dotum" panose="020B0600000101010101" pitchFamily="34" charset="-127"/>
              </a:rPr>
              <a:t> globale </a:t>
            </a:r>
            <a:r>
              <a:rPr lang="fr-BE" sz="1800" dirty="0">
                <a:ea typeface="Dotum" panose="020B0600000101010101" pitchFamily="34" charset="-127"/>
              </a:rPr>
              <a:t>moyenne</a:t>
            </a:r>
            <a:r>
              <a:rPr lang="fr-BE" sz="1800" dirty="0">
                <a:solidFill>
                  <a:srgbClr val="0070C0"/>
                </a:solidFill>
                <a:ea typeface="Dotum" panose="020B0600000101010101" pitchFamily="34" charset="-127"/>
              </a:rPr>
              <a:t> </a:t>
            </a:r>
            <a:r>
              <a:rPr lang="fr-BE" sz="1800" dirty="0" smtClean="0">
                <a:ea typeface="Dotum" panose="020B0600000101010101" pitchFamily="34" charset="-127"/>
              </a:rPr>
              <a:t>de</a:t>
            </a:r>
            <a:r>
              <a:rPr lang="fr-BE" sz="1800" dirty="0" smtClean="0">
                <a:solidFill>
                  <a:srgbClr val="0070C0"/>
                </a:solidFill>
                <a:ea typeface="Dotum" panose="020B0600000101010101" pitchFamily="34" charset="-127"/>
              </a:rPr>
              <a:t> </a:t>
            </a:r>
            <a:r>
              <a:rPr lang="fr-BE" sz="1800" dirty="0">
                <a:solidFill>
                  <a:srgbClr val="0070C0"/>
                </a:solidFill>
                <a:ea typeface="Dotum" panose="020B0600000101010101" pitchFamily="34" charset="-127"/>
              </a:rPr>
              <a:t>75,88% </a:t>
            </a:r>
            <a:r>
              <a:rPr lang="fr-BE" sz="1800" strike="sngStrike" dirty="0" smtClean="0">
                <a:ea typeface="Dotum" panose="020B0600000101010101" pitchFamily="34" charset="-127"/>
              </a:rPr>
              <a:t> </a:t>
            </a:r>
          </a:p>
          <a:p>
            <a:pPr marL="758825" lvl="1">
              <a:defRPr/>
            </a:pPr>
            <a:r>
              <a:rPr lang="fr-BE" sz="1800" dirty="0">
                <a:ea typeface="Dotum" panose="020B0600000101010101" pitchFamily="34" charset="-127"/>
              </a:rPr>
              <a:t>p</a:t>
            </a:r>
            <a:r>
              <a:rPr lang="fr-BE" sz="1800" dirty="0" smtClean="0">
                <a:ea typeface="Dotum" panose="020B0600000101010101" pitchFamily="34" charset="-127"/>
              </a:rPr>
              <a:t>our les thèmes prioritaires</a:t>
            </a:r>
            <a:endParaRPr lang="nl-NL" dirty="0" smtClean="0"/>
          </a:p>
          <a:p>
            <a:pPr>
              <a:defRPr/>
            </a:pPr>
            <a:endParaRPr lang="fr-BE" sz="600" dirty="0">
              <a:ea typeface="Dotum" panose="020B0600000101010101" pitchFamily="34" charset="-127"/>
            </a:endParaRPr>
          </a:p>
          <a:p>
            <a:pPr marL="473075" lvl="1" indent="0">
              <a:buNone/>
              <a:defRPr/>
            </a:pPr>
            <a:endParaRPr lang="fr-FR" dirty="0"/>
          </a:p>
          <a:p>
            <a:pPr marL="457200" lvl="1" indent="0">
              <a:buNone/>
              <a:defRPr/>
            </a:pPr>
            <a:endParaRPr lang="fr-FR" dirty="0"/>
          </a:p>
          <a:p>
            <a:pPr>
              <a:defRPr/>
            </a:pPr>
            <a:endParaRPr lang="en-US" dirty="0">
              <a:cs typeface="Arial" charset="0"/>
            </a:endParaRPr>
          </a:p>
        </p:txBody>
      </p:sp>
      <p:sp>
        <p:nvSpPr>
          <p:cNvPr id="4" name="Slide Number Placeholder 3"/>
          <p:cNvSpPr>
            <a:spLocks noGrp="1"/>
          </p:cNvSpPr>
          <p:nvPr>
            <p:ph type="sldNum" sz="quarter" idx="10"/>
          </p:nvPr>
        </p:nvSpPr>
        <p:spPr/>
        <p:txBody>
          <a:bodyPr/>
          <a:lstStyle/>
          <a:p>
            <a:pPr>
              <a:defRPr/>
            </a:pPr>
            <a:fld id="{54CD6772-4E9C-4A29-A651-ECD0CF714BDA}" type="slidenum">
              <a:rPr lang="en-GB" smtClean="0"/>
              <a:pPr>
                <a:defRPr/>
              </a:pPr>
              <a:t>8</a:t>
            </a:fld>
            <a:endParaRPr lang="en-GB" dirty="0"/>
          </a:p>
        </p:txBody>
      </p:sp>
      <p:cxnSp>
        <p:nvCxnSpPr>
          <p:cNvPr id="8" name="Straight Connector 7"/>
          <p:cNvCxnSpPr/>
          <p:nvPr/>
        </p:nvCxnSpPr>
        <p:spPr>
          <a:xfrm>
            <a:off x="4787900" y="5875338"/>
            <a:ext cx="4763" cy="319087"/>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1238" y="5886450"/>
            <a:ext cx="0" cy="2794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79800" y="5848350"/>
            <a:ext cx="0" cy="3175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467544" y="188640"/>
            <a:ext cx="8229600" cy="922114"/>
          </a:xfrm>
        </p:spPr>
        <p:txBody>
          <a:bodyPr/>
          <a:lstStyle/>
          <a:p>
            <a:r>
              <a:rPr lang="fr-BE" altLang="en-US" dirty="0" smtClean="0"/>
              <a:t>Facts &amp; Figures 2017 </a:t>
            </a:r>
            <a:endParaRPr lang="en-US" altLang="en-US" dirty="0" smtClean="0"/>
          </a:p>
        </p:txBody>
      </p:sp>
      <p:graphicFrame>
        <p:nvGraphicFramePr>
          <p:cNvPr id="11" name="Chart 10"/>
          <p:cNvGraphicFramePr>
            <a:graphicFrameLocks/>
          </p:cNvGraphicFramePr>
          <p:nvPr>
            <p:extLst>
              <p:ext uri="{D42A27DB-BD31-4B8C-83A1-F6EECF244321}">
                <p14:modId xmlns:p14="http://schemas.microsoft.com/office/powerpoint/2010/main" val="3147254935"/>
              </p:ext>
            </p:extLst>
          </p:nvPr>
        </p:nvGraphicFramePr>
        <p:xfrm>
          <a:off x="755576" y="2676543"/>
          <a:ext cx="720080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487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smtClean="0"/>
              <a:t>Facts &amp; Figures 2017 </a:t>
            </a:r>
            <a:endParaRPr lang="en-US" altLang="en-US" dirty="0" smtClean="0"/>
          </a:p>
        </p:txBody>
      </p:sp>
      <p:sp>
        <p:nvSpPr>
          <p:cNvPr id="22531" name="Content Placeholder 2"/>
          <p:cNvSpPr>
            <a:spLocks noGrp="1"/>
          </p:cNvSpPr>
          <p:nvPr>
            <p:ph idx="1"/>
          </p:nvPr>
        </p:nvSpPr>
        <p:spPr>
          <a:xfrm>
            <a:off x="457200" y="1557338"/>
            <a:ext cx="8229600" cy="4679950"/>
          </a:xfrm>
        </p:spPr>
        <p:txBody>
          <a:bodyPr/>
          <a:lstStyle/>
          <a:p>
            <a:pPr marL="358775"/>
            <a:r>
              <a:rPr lang="nl-BE" altLang="en-US" dirty="0" smtClean="0"/>
              <a:t>Sectoraal Comité van de Sociale Zekerheid en van de Gezondheid</a:t>
            </a:r>
          </a:p>
          <a:p>
            <a:pPr marL="758825" lvl="1"/>
            <a:r>
              <a:rPr lang="nl-BE" altLang="en-US" dirty="0"/>
              <a:t> </a:t>
            </a:r>
            <a:r>
              <a:rPr lang="nl-BE" altLang="en-US" dirty="0" smtClean="0">
                <a:solidFill>
                  <a:srgbClr val="0082B8"/>
                </a:solidFill>
              </a:rPr>
              <a:t>163</a:t>
            </a:r>
            <a:r>
              <a:rPr lang="nl-BE" altLang="en-US" dirty="0" smtClean="0">
                <a:solidFill>
                  <a:srgbClr val="FF0000"/>
                </a:solidFill>
              </a:rPr>
              <a:t> </a:t>
            </a:r>
            <a:r>
              <a:rPr lang="nl-BE" altLang="en-US" dirty="0" smtClean="0"/>
              <a:t>behandelde dossiers</a:t>
            </a:r>
          </a:p>
          <a:p>
            <a:pPr marL="358775"/>
            <a:endParaRPr lang="nl-BE" altLang="en-US" sz="600" dirty="0" smtClean="0"/>
          </a:p>
          <a:p>
            <a:pPr marL="358775"/>
            <a:r>
              <a:rPr lang="nl-BE" altLang="en-US" dirty="0" smtClean="0"/>
              <a:t>algemeen Coördinatiecomité en werkgroepen</a:t>
            </a:r>
          </a:p>
          <a:p>
            <a:pPr marL="758825" lvl="1"/>
            <a:r>
              <a:rPr lang="nl-BE" altLang="en-US" dirty="0" smtClean="0"/>
              <a:t> </a:t>
            </a:r>
            <a:r>
              <a:rPr lang="nl-BE" altLang="en-US" dirty="0" smtClean="0">
                <a:solidFill>
                  <a:srgbClr val="0082B8"/>
                </a:solidFill>
              </a:rPr>
              <a:t>60</a:t>
            </a:r>
            <a:r>
              <a:rPr lang="nl-BE" altLang="en-US" dirty="0" smtClean="0"/>
              <a:t> vergaderingen</a:t>
            </a:r>
          </a:p>
          <a:p>
            <a:pPr marL="358775"/>
            <a:endParaRPr lang="nl-BE" altLang="en-US" sz="600" dirty="0" smtClean="0"/>
          </a:p>
          <a:p>
            <a:pPr marL="358775"/>
            <a:r>
              <a:rPr lang="nl-BE" altLang="en-US" dirty="0" smtClean="0"/>
              <a:t> </a:t>
            </a:r>
            <a:r>
              <a:rPr lang="nl-BE" altLang="en-US" dirty="0" smtClean="0">
                <a:solidFill>
                  <a:srgbClr val="0082B8"/>
                </a:solidFill>
              </a:rPr>
              <a:t>21</a:t>
            </a:r>
            <a:r>
              <a:rPr lang="nl-BE" altLang="en-US" dirty="0" smtClean="0"/>
              <a:t> parlementaire vragen</a:t>
            </a:r>
          </a:p>
          <a:p>
            <a:pPr marL="358775"/>
            <a:endParaRPr lang="nl-BE" altLang="en-US" sz="600" dirty="0" smtClean="0"/>
          </a:p>
          <a:p>
            <a:pPr marL="358775"/>
            <a:r>
              <a:rPr lang="nl-NL" altLang="en-US" dirty="0" smtClean="0"/>
              <a:t> </a:t>
            </a:r>
            <a:r>
              <a:rPr lang="nl-NL" altLang="en-US" dirty="0" smtClean="0">
                <a:solidFill>
                  <a:srgbClr val="0082B8"/>
                </a:solidFill>
              </a:rPr>
              <a:t>56</a:t>
            </a:r>
            <a:r>
              <a:rPr lang="nl-NL" altLang="en-US" dirty="0" smtClean="0"/>
              <a:t> dossiers inzake statistiekaanvragen werden behandeld </a:t>
            </a:r>
            <a:endParaRPr lang="nl-BE" altLang="en-US" dirty="0" smtClean="0"/>
          </a:p>
        </p:txBody>
      </p:sp>
      <p:sp>
        <p:nvSpPr>
          <p:cNvPr id="4" name="Slide Number Placeholder 3"/>
          <p:cNvSpPr>
            <a:spLocks noGrp="1"/>
          </p:cNvSpPr>
          <p:nvPr>
            <p:ph type="sldNum" sz="quarter" idx="10"/>
          </p:nvPr>
        </p:nvSpPr>
        <p:spPr/>
        <p:txBody>
          <a:bodyPr/>
          <a:lstStyle/>
          <a:p>
            <a:pPr>
              <a:defRPr/>
            </a:pPr>
            <a:fld id="{33EB56E7-7BE6-4063-BC65-FDE3F4819DE3}" type="slidenum">
              <a:rPr lang="en-GB" smtClean="0"/>
              <a:pPr>
                <a:defRPr/>
              </a:pPr>
              <a:t>9</a:t>
            </a:fld>
            <a:endParaRPr lang="en-GB" dirty="0"/>
          </a:p>
        </p:txBody>
      </p:sp>
    </p:spTree>
    <p:extLst>
      <p:ext uri="{BB962C8B-B14F-4D97-AF65-F5344CB8AC3E}">
        <p14:creationId xmlns:p14="http://schemas.microsoft.com/office/powerpoint/2010/main" val="4176222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12186</TotalTime>
  <Words>3808</Words>
  <Application>Microsoft Office PowerPoint</Application>
  <PresentationFormat>On-screen Show (4:3)</PresentationFormat>
  <Paragraphs>787</Paragraphs>
  <Slides>66</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66</vt:i4>
      </vt:variant>
    </vt:vector>
  </HeadingPairs>
  <TitlesOfParts>
    <vt:vector size="75" baseType="lpstr">
      <vt:lpstr>Dotum</vt:lpstr>
      <vt:lpstr>Arial</vt:lpstr>
      <vt:lpstr>Calibri</vt:lpstr>
      <vt:lpstr>Calibri Light</vt:lpstr>
      <vt:lpstr>Times New Roman</vt:lpstr>
      <vt:lpstr>Verdana</vt:lpstr>
      <vt:lpstr>Wingdings</vt:lpstr>
      <vt:lpstr>Office Theme</vt:lpstr>
      <vt:lpstr>1_Office Theme</vt:lpstr>
      <vt:lpstr>PowerPoint Presentation</vt:lpstr>
      <vt:lpstr>Facts &amp; Figures 2017</vt:lpstr>
      <vt:lpstr>Facts &amp; Figures 2017</vt:lpstr>
      <vt:lpstr>Facts &amp; Figures 2017</vt:lpstr>
      <vt:lpstr>Facts &amp; Figures 2017 </vt:lpstr>
      <vt:lpstr>Facts &amp; Figures 2017 </vt:lpstr>
      <vt:lpstr>Facts &amp; Figures 2017 </vt:lpstr>
      <vt:lpstr>Facts &amp; Figures 2017 </vt:lpstr>
      <vt:lpstr>Facts &amp; Figures 2017 </vt:lpstr>
      <vt:lpstr>PowerPoint Presentation</vt:lpstr>
      <vt:lpstr>Bilan &amp; Perspectives </vt:lpstr>
      <vt:lpstr>Balans &amp; Perspectieven</vt:lpstr>
      <vt:lpstr>Balans &amp; Perspectieven</vt:lpstr>
      <vt:lpstr>Bilan &amp; Perspectives </vt:lpstr>
      <vt:lpstr>Bilan &amp; Perspectives</vt:lpstr>
      <vt:lpstr>Status G-Cloud Service Portfolio </vt:lpstr>
      <vt:lpstr>PowerPoint Presentation</vt:lpstr>
      <vt:lpstr>Bilan &amp; Perspectives</vt:lpstr>
      <vt:lpstr>Only once - matrix </vt:lpstr>
      <vt:lpstr>Only once - matrix </vt:lpstr>
      <vt:lpstr>Only once - matrix</vt:lpstr>
      <vt:lpstr>Only once - matrix</vt:lpstr>
      <vt:lpstr>Bilan &amp; Perspectives</vt:lpstr>
      <vt:lpstr>Bilan &amp; Perspectives</vt:lpstr>
      <vt:lpstr>Bilan &amp; Perspectives</vt:lpstr>
      <vt:lpstr>Bilan &amp; Perspectives</vt:lpstr>
      <vt:lpstr>Bilan &amp; Perspectives</vt:lpstr>
      <vt:lpstr>Bilan &amp; Perspectives</vt:lpstr>
      <vt:lpstr>Bilan &amp; Perspectives</vt:lpstr>
      <vt:lpstr>Bilan &amp; Perspectives</vt:lpstr>
      <vt:lpstr>Bilan &amp; Perspectives - SSH</vt:lpstr>
      <vt:lpstr>Bilan &amp; Perspectives - SSH</vt:lpstr>
      <vt:lpstr>DB Tampon – alimentation/utilisation</vt:lpstr>
      <vt:lpstr>DB Tampon : Types de données</vt:lpstr>
      <vt:lpstr>Statuts sociaux - exemples</vt:lpstr>
      <vt:lpstr>DB Tampon : exemple d’exploitation</vt:lpstr>
      <vt:lpstr>DB Tampon : exemple d’exploitation</vt:lpstr>
      <vt:lpstr>DB Tampon : exemple d’exploitation</vt:lpstr>
      <vt:lpstr>Bilan &amp; Perspectives - SSH</vt:lpstr>
      <vt:lpstr>Bilan &amp; Perspectives - SSH</vt:lpstr>
      <vt:lpstr>Bilan &amp; Perspectives - SSH</vt:lpstr>
      <vt:lpstr>Balans &amp; Perspectieven - eBox burger </vt:lpstr>
      <vt:lpstr>Balans &amp; Perspectieven - eBox burger </vt:lpstr>
      <vt:lpstr>Balans &amp; Perspectieven - eBox burger </vt:lpstr>
      <vt:lpstr>Balans &amp; Perspectieven - eBox burger </vt:lpstr>
      <vt:lpstr>PowerPoint Presentation</vt:lpstr>
      <vt:lpstr>RGPD</vt:lpstr>
      <vt:lpstr>RGPD - principes</vt:lpstr>
      <vt:lpstr>RGPD - principes</vt:lpstr>
      <vt:lpstr>GDPR - aantal nieuwigheden</vt:lpstr>
      <vt:lpstr>GDPR - getroffen maatregelen</vt:lpstr>
      <vt:lpstr>PowerPoint Presentation</vt:lpstr>
      <vt:lpstr>GDPR - getroffen maatregelen</vt:lpstr>
      <vt:lpstr>REST &amp; SOAP</vt:lpstr>
      <vt:lpstr>REST &amp; BCSS</vt:lpstr>
      <vt:lpstr>REST &amp; KSZ</vt:lpstr>
      <vt:lpstr>PowerPoint Presentation</vt:lpstr>
      <vt:lpstr>Enkele strategische krachtlijnen 2018</vt:lpstr>
      <vt:lpstr>Quelques axes stratégiques 2018</vt:lpstr>
      <vt:lpstr>Enkele strategische krachtlijnen 2018</vt:lpstr>
      <vt:lpstr>Quelques axes stratégiques 2018</vt:lpstr>
      <vt:lpstr>Enkele strategische krachtlijnen 2018</vt:lpstr>
      <vt:lpstr>Quelques axes stratégiques 2018</vt:lpstr>
      <vt:lpstr>Quelques axes stratégiques 2018</vt:lpstr>
      <vt:lpstr>Enkele strategische krachtlijnen 2018</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cp:lastModifiedBy>
  <cp:revision>592</cp:revision>
  <cp:lastPrinted>2018-01-24T10:54:33Z</cp:lastPrinted>
  <dcterms:created xsi:type="dcterms:W3CDTF">2013-03-05T07:37:33Z</dcterms:created>
  <dcterms:modified xsi:type="dcterms:W3CDTF">2018-01-25T12:50:51Z</dcterms:modified>
</cp:coreProperties>
</file>