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89"/>
  </p:notesMasterIdLst>
  <p:handoutMasterIdLst>
    <p:handoutMasterId r:id="rId90"/>
  </p:handoutMasterIdLst>
  <p:sldIdLst>
    <p:sldId id="256" r:id="rId2"/>
    <p:sldId id="422" r:id="rId3"/>
    <p:sldId id="489" r:id="rId4"/>
    <p:sldId id="374" r:id="rId5"/>
    <p:sldId id="510" r:id="rId6"/>
    <p:sldId id="554" r:id="rId7"/>
    <p:sldId id="555" r:id="rId8"/>
    <p:sldId id="556" r:id="rId9"/>
    <p:sldId id="692" r:id="rId10"/>
    <p:sldId id="557" r:id="rId11"/>
    <p:sldId id="560" r:id="rId12"/>
    <p:sldId id="561" r:id="rId13"/>
    <p:sldId id="326" r:id="rId14"/>
    <p:sldId id="645" r:id="rId15"/>
    <p:sldId id="646" r:id="rId16"/>
    <p:sldId id="562" r:id="rId17"/>
    <p:sldId id="563" r:id="rId18"/>
    <p:sldId id="564" r:id="rId19"/>
    <p:sldId id="565" r:id="rId20"/>
    <p:sldId id="566" r:id="rId21"/>
    <p:sldId id="567" r:id="rId22"/>
    <p:sldId id="573" r:id="rId23"/>
    <p:sldId id="574" r:id="rId24"/>
    <p:sldId id="496" r:id="rId25"/>
    <p:sldId id="497" r:id="rId26"/>
    <p:sldId id="580" r:id="rId27"/>
    <p:sldId id="582" r:id="rId28"/>
    <p:sldId id="584" r:id="rId29"/>
    <p:sldId id="673" r:id="rId30"/>
    <p:sldId id="490" r:id="rId31"/>
    <p:sldId id="642" r:id="rId32"/>
    <p:sldId id="643" r:id="rId33"/>
    <p:sldId id="708" r:id="rId34"/>
    <p:sldId id="668" r:id="rId35"/>
    <p:sldId id="669" r:id="rId36"/>
    <p:sldId id="688" r:id="rId37"/>
    <p:sldId id="671" r:id="rId38"/>
    <p:sldId id="694" r:id="rId39"/>
    <p:sldId id="695" r:id="rId40"/>
    <p:sldId id="696" r:id="rId41"/>
    <p:sldId id="697" r:id="rId42"/>
    <p:sldId id="698" r:id="rId43"/>
    <p:sldId id="644" r:id="rId44"/>
    <p:sldId id="636" r:id="rId45"/>
    <p:sldId id="639" r:id="rId46"/>
    <p:sldId id="640" r:id="rId47"/>
    <p:sldId id="484" r:id="rId48"/>
    <p:sldId id="666" r:id="rId49"/>
    <p:sldId id="672" r:id="rId50"/>
    <p:sldId id="700" r:id="rId51"/>
    <p:sldId id="586" r:id="rId52"/>
    <p:sldId id="589" r:id="rId53"/>
    <p:sldId id="587" r:id="rId54"/>
    <p:sldId id="660" r:id="rId55"/>
    <p:sldId id="588" r:id="rId56"/>
    <p:sldId id="657" r:id="rId57"/>
    <p:sldId id="658" r:id="rId58"/>
    <p:sldId id="659" r:id="rId59"/>
    <p:sldId id="590" r:id="rId60"/>
    <p:sldId id="594" r:id="rId61"/>
    <p:sldId id="591" r:id="rId62"/>
    <p:sldId id="592" r:id="rId63"/>
    <p:sldId id="595" r:id="rId64"/>
    <p:sldId id="596" r:id="rId65"/>
    <p:sldId id="597" r:id="rId66"/>
    <p:sldId id="693" r:id="rId67"/>
    <p:sldId id="598" r:id="rId68"/>
    <p:sldId id="674" r:id="rId69"/>
    <p:sldId id="675" r:id="rId70"/>
    <p:sldId id="704" r:id="rId71"/>
    <p:sldId id="676" r:id="rId72"/>
    <p:sldId id="677" r:id="rId73"/>
    <p:sldId id="678" r:id="rId74"/>
    <p:sldId id="705" r:id="rId75"/>
    <p:sldId id="679" r:id="rId76"/>
    <p:sldId id="706" r:id="rId77"/>
    <p:sldId id="680" r:id="rId78"/>
    <p:sldId id="681" r:id="rId79"/>
    <p:sldId id="707" r:id="rId80"/>
    <p:sldId id="682" r:id="rId81"/>
    <p:sldId id="665" r:id="rId82"/>
    <p:sldId id="702" r:id="rId83"/>
    <p:sldId id="703" r:id="rId84"/>
    <p:sldId id="492" r:id="rId85"/>
    <p:sldId id="701" r:id="rId86"/>
    <p:sldId id="699" r:id="rId87"/>
    <p:sldId id="271" r:id="rId8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Sophie Gewelt" initials="AG" lastIdx="0" clrIdx="0">
    <p:extLst>
      <p:ext uri="{19B8F6BF-5375-455C-9EA6-DF929625EA0E}">
        <p15:presenceInfo xmlns:p15="http://schemas.microsoft.com/office/powerpoint/2012/main" userId="S-1-5-21-136122031-3198374591-1304894904-32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87670"/>
    <a:srgbClr val="B82400"/>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24" autoAdjust="0"/>
    <p:restoredTop sz="92164" autoAdjust="0"/>
  </p:normalViewPr>
  <p:slideViewPr>
    <p:cSldViewPr>
      <p:cViewPr varScale="1">
        <p:scale>
          <a:sx n="118" d="100"/>
          <a:sy n="118" d="100"/>
        </p:scale>
        <p:origin x="996" y="102"/>
      </p:cViewPr>
      <p:guideLst>
        <p:guide orient="horz" pos="2160"/>
        <p:guide pos="2880"/>
      </p:guideLst>
    </p:cSldViewPr>
  </p:slideViewPr>
  <p:notesTextViewPr>
    <p:cViewPr>
      <p:scale>
        <a:sx n="1" d="1"/>
        <a:sy n="1" d="1"/>
      </p:scale>
      <p:origin x="0" y="0"/>
    </p:cViewPr>
  </p:notesTextViewPr>
  <p:sorterViewPr>
    <p:cViewPr>
      <p:scale>
        <a:sx n="100" d="100"/>
        <a:sy n="100" d="100"/>
      </p:scale>
      <p:origin x="0" y="70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F3042BF-8B0C-4BAC-9C09-64810A64B857}" type="datetimeFigureOut">
              <a:rPr lang="en-US" smtClean="0"/>
              <a:t>1/26/2018</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A3A5DB9-D844-4B85-961B-0B4BE39DE145}" type="slidenum">
              <a:rPr lang="en-US" smtClean="0"/>
              <a:t>‹#›</a:t>
            </a:fld>
            <a:endParaRPr lang="en-US"/>
          </a:p>
        </p:txBody>
      </p:sp>
    </p:spTree>
    <p:extLst>
      <p:ext uri="{BB962C8B-B14F-4D97-AF65-F5344CB8AC3E}">
        <p14:creationId xmlns:p14="http://schemas.microsoft.com/office/powerpoint/2010/main" val="4050562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006C719-E8F9-4CBE-9193-8A3739FBFFF2}" type="datetimeFigureOut">
              <a:rPr lang="en-US" smtClean="0"/>
              <a:t>1/26/2018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86DAB8C-1B49-4728-8012-01A213B6DF72}" type="slidenum">
              <a:rPr lang="en-US" smtClean="0"/>
              <a:t>‹#›</a:t>
            </a:fld>
            <a:endParaRPr lang="en-US"/>
          </a:p>
        </p:txBody>
      </p:sp>
    </p:spTree>
    <p:extLst>
      <p:ext uri="{BB962C8B-B14F-4D97-AF65-F5344CB8AC3E}">
        <p14:creationId xmlns:p14="http://schemas.microsoft.com/office/powerpoint/2010/main" val="31897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1</a:t>
            </a:fld>
            <a:endParaRPr lang="en-US" smtClean="0"/>
          </a:p>
        </p:txBody>
      </p:sp>
    </p:spTree>
    <p:extLst>
      <p:ext uri="{BB962C8B-B14F-4D97-AF65-F5344CB8AC3E}">
        <p14:creationId xmlns:p14="http://schemas.microsoft.com/office/powerpoint/2010/main" val="185384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11</a:t>
            </a:fld>
            <a:endParaRPr lang="en-US" smtClean="0"/>
          </a:p>
        </p:txBody>
      </p:sp>
    </p:spTree>
    <p:extLst>
      <p:ext uri="{BB962C8B-B14F-4D97-AF65-F5344CB8AC3E}">
        <p14:creationId xmlns:p14="http://schemas.microsoft.com/office/powerpoint/2010/main" val="4189003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12</a:t>
            </a:fld>
            <a:endParaRPr lang="en-US" smtClean="0"/>
          </a:p>
        </p:txBody>
      </p:sp>
    </p:spTree>
    <p:extLst>
      <p:ext uri="{BB962C8B-B14F-4D97-AF65-F5344CB8AC3E}">
        <p14:creationId xmlns:p14="http://schemas.microsoft.com/office/powerpoint/2010/main" val="13563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13</a:t>
            </a:fld>
            <a:endParaRPr lang="en-US" smtClean="0"/>
          </a:p>
        </p:txBody>
      </p:sp>
    </p:spTree>
    <p:extLst>
      <p:ext uri="{BB962C8B-B14F-4D97-AF65-F5344CB8AC3E}">
        <p14:creationId xmlns:p14="http://schemas.microsoft.com/office/powerpoint/2010/main" val="1793010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14</a:t>
            </a:fld>
            <a:endParaRPr lang="en-US" smtClean="0"/>
          </a:p>
        </p:txBody>
      </p:sp>
    </p:spTree>
    <p:extLst>
      <p:ext uri="{BB962C8B-B14F-4D97-AF65-F5344CB8AC3E}">
        <p14:creationId xmlns:p14="http://schemas.microsoft.com/office/powerpoint/2010/main" val="19181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15</a:t>
            </a:fld>
            <a:endParaRPr lang="en-US" smtClean="0"/>
          </a:p>
        </p:txBody>
      </p:sp>
    </p:spTree>
    <p:extLst>
      <p:ext uri="{BB962C8B-B14F-4D97-AF65-F5344CB8AC3E}">
        <p14:creationId xmlns:p14="http://schemas.microsoft.com/office/powerpoint/2010/main" val="1371947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087792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82503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056652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135424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3787643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2</a:t>
            </a:fld>
            <a:endParaRPr lang="en-US" smtClean="0"/>
          </a:p>
        </p:txBody>
      </p:sp>
    </p:spTree>
    <p:extLst>
      <p:ext uri="{BB962C8B-B14F-4D97-AF65-F5344CB8AC3E}">
        <p14:creationId xmlns:p14="http://schemas.microsoft.com/office/powerpoint/2010/main" val="4218719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285980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298990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25</a:t>
            </a:fld>
            <a:endParaRPr lang="en-US" smtClean="0"/>
          </a:p>
        </p:txBody>
      </p:sp>
    </p:spTree>
    <p:extLst>
      <p:ext uri="{BB962C8B-B14F-4D97-AF65-F5344CB8AC3E}">
        <p14:creationId xmlns:p14="http://schemas.microsoft.com/office/powerpoint/2010/main" val="3224049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26</a:t>
            </a:fld>
            <a:endParaRPr lang="en-US" smtClean="0"/>
          </a:p>
        </p:txBody>
      </p:sp>
    </p:spTree>
    <p:extLst>
      <p:ext uri="{BB962C8B-B14F-4D97-AF65-F5344CB8AC3E}">
        <p14:creationId xmlns:p14="http://schemas.microsoft.com/office/powerpoint/2010/main" val="2428807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7DCA5E5B-C0C3-450B-8652-69FC7FF54518}" type="slidenum">
              <a:rPr lang="fr-BE" smtClean="0"/>
              <a:t>27</a:t>
            </a:fld>
            <a:endParaRPr lang="fr-BE" smtClean="0"/>
          </a:p>
        </p:txBody>
      </p:sp>
    </p:spTree>
    <p:extLst>
      <p:ext uri="{BB962C8B-B14F-4D97-AF65-F5344CB8AC3E}">
        <p14:creationId xmlns:p14="http://schemas.microsoft.com/office/powerpoint/2010/main" val="1042868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31</a:t>
            </a:fld>
            <a:endParaRPr lang="en-US" smtClean="0"/>
          </a:p>
        </p:txBody>
      </p:sp>
    </p:spTree>
    <p:extLst>
      <p:ext uri="{BB962C8B-B14F-4D97-AF65-F5344CB8AC3E}">
        <p14:creationId xmlns:p14="http://schemas.microsoft.com/office/powerpoint/2010/main" val="1753012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32</a:t>
            </a:fld>
            <a:endParaRPr lang="en-US" smtClean="0"/>
          </a:p>
        </p:txBody>
      </p:sp>
    </p:spTree>
    <p:extLst>
      <p:ext uri="{BB962C8B-B14F-4D97-AF65-F5344CB8AC3E}">
        <p14:creationId xmlns:p14="http://schemas.microsoft.com/office/powerpoint/2010/main" val="1858871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NL</a:t>
            </a:r>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33</a:t>
            </a:fld>
            <a:endParaRPr lang="fr-BE" dirty="0"/>
          </a:p>
        </p:txBody>
      </p:sp>
    </p:spTree>
    <p:extLst>
      <p:ext uri="{BB962C8B-B14F-4D97-AF65-F5344CB8AC3E}">
        <p14:creationId xmlns:p14="http://schemas.microsoft.com/office/powerpoint/2010/main" val="1959697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986DAB8C-1B49-4728-8012-01A213B6DF72}" type="slidenum">
              <a:rPr lang="en-US" smtClean="0"/>
              <a:t>34</a:t>
            </a:fld>
            <a:endParaRPr lang="en-US" smtClean="0"/>
          </a:p>
        </p:txBody>
      </p:sp>
    </p:spTree>
    <p:extLst>
      <p:ext uri="{BB962C8B-B14F-4D97-AF65-F5344CB8AC3E}">
        <p14:creationId xmlns:p14="http://schemas.microsoft.com/office/powerpoint/2010/main" val="348601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986DAB8C-1B49-4728-8012-01A213B6DF72}" type="slidenum">
              <a:rPr lang="en-US" smtClean="0"/>
              <a:t>35</a:t>
            </a:fld>
            <a:endParaRPr lang="en-US" smtClean="0"/>
          </a:p>
        </p:txBody>
      </p:sp>
    </p:spTree>
    <p:extLst>
      <p:ext uri="{BB962C8B-B14F-4D97-AF65-F5344CB8AC3E}">
        <p14:creationId xmlns:p14="http://schemas.microsoft.com/office/powerpoint/2010/main" val="2943446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986DAB8C-1B49-4728-8012-01A213B6DF72}" type="slidenum">
              <a:rPr lang="en-US" smtClean="0"/>
              <a:t>36</a:t>
            </a:fld>
            <a:endParaRPr lang="en-US" smtClean="0"/>
          </a:p>
        </p:txBody>
      </p:sp>
    </p:spTree>
    <p:extLst>
      <p:ext uri="{BB962C8B-B14F-4D97-AF65-F5344CB8AC3E}">
        <p14:creationId xmlns:p14="http://schemas.microsoft.com/office/powerpoint/2010/main" val="1071190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43</a:t>
            </a:fld>
            <a:endParaRPr lang="en-US" smtClean="0"/>
          </a:p>
        </p:txBody>
      </p:sp>
    </p:spTree>
    <p:extLst>
      <p:ext uri="{BB962C8B-B14F-4D97-AF65-F5344CB8AC3E}">
        <p14:creationId xmlns:p14="http://schemas.microsoft.com/office/powerpoint/2010/main" val="2687532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44</a:t>
            </a:fld>
            <a:endParaRPr lang="en-US" smtClean="0"/>
          </a:p>
        </p:txBody>
      </p:sp>
    </p:spTree>
    <p:extLst>
      <p:ext uri="{BB962C8B-B14F-4D97-AF65-F5344CB8AC3E}">
        <p14:creationId xmlns:p14="http://schemas.microsoft.com/office/powerpoint/2010/main" val="1732954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45</a:t>
            </a:fld>
            <a:endParaRPr lang="en-US" smtClean="0"/>
          </a:p>
        </p:txBody>
      </p:sp>
    </p:spTree>
    <p:extLst>
      <p:ext uri="{BB962C8B-B14F-4D97-AF65-F5344CB8AC3E}">
        <p14:creationId xmlns:p14="http://schemas.microsoft.com/office/powerpoint/2010/main" val="445349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46</a:t>
            </a:fld>
            <a:endParaRPr lang="en-US" smtClean="0"/>
          </a:p>
        </p:txBody>
      </p:sp>
    </p:spTree>
    <p:extLst>
      <p:ext uri="{BB962C8B-B14F-4D97-AF65-F5344CB8AC3E}">
        <p14:creationId xmlns:p14="http://schemas.microsoft.com/office/powerpoint/2010/main" val="2074350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47</a:t>
            </a:fld>
            <a:endParaRPr lang="en-US" smtClean="0"/>
          </a:p>
        </p:txBody>
      </p:sp>
    </p:spTree>
    <p:extLst>
      <p:ext uri="{BB962C8B-B14F-4D97-AF65-F5344CB8AC3E}">
        <p14:creationId xmlns:p14="http://schemas.microsoft.com/office/powerpoint/2010/main" val="1318251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48</a:t>
            </a:fld>
            <a:endParaRPr lang="en-US" smtClean="0"/>
          </a:p>
        </p:txBody>
      </p:sp>
    </p:spTree>
    <p:extLst>
      <p:ext uri="{BB962C8B-B14F-4D97-AF65-F5344CB8AC3E}">
        <p14:creationId xmlns:p14="http://schemas.microsoft.com/office/powerpoint/2010/main" val="28844883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49</a:t>
            </a:fld>
            <a:endParaRPr lang="en-US" smtClean="0"/>
          </a:p>
        </p:txBody>
      </p:sp>
    </p:spTree>
    <p:extLst>
      <p:ext uri="{BB962C8B-B14F-4D97-AF65-F5344CB8AC3E}">
        <p14:creationId xmlns:p14="http://schemas.microsoft.com/office/powerpoint/2010/main" val="476825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51</a:t>
            </a:fld>
            <a:endParaRPr lang="en-US" smtClean="0"/>
          </a:p>
        </p:txBody>
      </p:sp>
    </p:spTree>
    <p:extLst>
      <p:ext uri="{BB962C8B-B14F-4D97-AF65-F5344CB8AC3E}">
        <p14:creationId xmlns:p14="http://schemas.microsoft.com/office/powerpoint/2010/main" val="2713742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BE"/>
              <a:t>NL</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52</a:t>
            </a:fld>
            <a:endParaRPr lang="en-US" smtClean="0"/>
          </a:p>
        </p:txBody>
      </p:sp>
    </p:spTree>
    <p:extLst>
      <p:ext uri="{BB962C8B-B14F-4D97-AF65-F5344CB8AC3E}">
        <p14:creationId xmlns:p14="http://schemas.microsoft.com/office/powerpoint/2010/main" val="41793864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53</a:t>
            </a:fld>
            <a:endParaRPr lang="en-US" smtClean="0"/>
          </a:p>
        </p:txBody>
      </p:sp>
    </p:spTree>
    <p:extLst>
      <p:ext uri="{BB962C8B-B14F-4D97-AF65-F5344CB8AC3E}">
        <p14:creationId xmlns:p14="http://schemas.microsoft.com/office/powerpoint/2010/main" val="31585569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54</a:t>
            </a:fld>
            <a:endParaRPr lang="en-US" smtClean="0"/>
          </a:p>
        </p:txBody>
      </p:sp>
    </p:spTree>
    <p:extLst>
      <p:ext uri="{BB962C8B-B14F-4D97-AF65-F5344CB8AC3E}">
        <p14:creationId xmlns:p14="http://schemas.microsoft.com/office/powerpoint/2010/main" val="20074498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55</a:t>
            </a:fld>
            <a:endParaRPr lang="en-US" smtClean="0"/>
          </a:p>
        </p:txBody>
      </p:sp>
    </p:spTree>
    <p:extLst>
      <p:ext uri="{BB962C8B-B14F-4D97-AF65-F5344CB8AC3E}">
        <p14:creationId xmlns:p14="http://schemas.microsoft.com/office/powerpoint/2010/main" val="9565390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56</a:t>
            </a:fld>
            <a:endParaRPr lang="en-US" smtClean="0"/>
          </a:p>
        </p:txBody>
      </p:sp>
    </p:spTree>
    <p:extLst>
      <p:ext uri="{BB962C8B-B14F-4D97-AF65-F5344CB8AC3E}">
        <p14:creationId xmlns:p14="http://schemas.microsoft.com/office/powerpoint/2010/main" val="325853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57</a:t>
            </a:fld>
            <a:endParaRPr lang="en-US" smtClean="0"/>
          </a:p>
        </p:txBody>
      </p:sp>
    </p:spTree>
    <p:extLst>
      <p:ext uri="{BB962C8B-B14F-4D97-AF65-F5344CB8AC3E}">
        <p14:creationId xmlns:p14="http://schemas.microsoft.com/office/powerpoint/2010/main" val="850056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58</a:t>
            </a:fld>
            <a:endParaRPr lang="en-US" smtClean="0"/>
          </a:p>
        </p:txBody>
      </p:sp>
    </p:spTree>
    <p:extLst>
      <p:ext uri="{BB962C8B-B14F-4D97-AF65-F5344CB8AC3E}">
        <p14:creationId xmlns:p14="http://schemas.microsoft.com/office/powerpoint/2010/main" val="9456440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60</a:t>
            </a:fld>
            <a:endParaRPr lang="en-US" smtClean="0"/>
          </a:p>
        </p:txBody>
      </p:sp>
    </p:spTree>
    <p:extLst>
      <p:ext uri="{BB962C8B-B14F-4D97-AF65-F5344CB8AC3E}">
        <p14:creationId xmlns:p14="http://schemas.microsoft.com/office/powerpoint/2010/main" val="34821623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61</a:t>
            </a:fld>
            <a:endParaRPr lang="en-US" smtClean="0"/>
          </a:p>
        </p:txBody>
      </p:sp>
    </p:spTree>
    <p:extLst>
      <p:ext uri="{BB962C8B-B14F-4D97-AF65-F5344CB8AC3E}">
        <p14:creationId xmlns:p14="http://schemas.microsoft.com/office/powerpoint/2010/main" val="42879901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62</a:t>
            </a:fld>
            <a:endParaRPr lang="en-US" smtClean="0"/>
          </a:p>
        </p:txBody>
      </p:sp>
    </p:spTree>
    <p:extLst>
      <p:ext uri="{BB962C8B-B14F-4D97-AF65-F5344CB8AC3E}">
        <p14:creationId xmlns:p14="http://schemas.microsoft.com/office/powerpoint/2010/main" val="656600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20857377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63</a:t>
            </a:fld>
            <a:endParaRPr lang="en-US" smtClean="0"/>
          </a:p>
        </p:txBody>
      </p:sp>
    </p:spTree>
    <p:extLst>
      <p:ext uri="{BB962C8B-B14F-4D97-AF65-F5344CB8AC3E}">
        <p14:creationId xmlns:p14="http://schemas.microsoft.com/office/powerpoint/2010/main" val="6326864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986DAB8C-1B49-4728-8012-01A213B6DF72}" type="slidenum">
              <a:rPr lang="en-US" smtClean="0"/>
              <a:t>65</a:t>
            </a:fld>
            <a:endParaRPr lang="en-US" smtClean="0"/>
          </a:p>
        </p:txBody>
      </p:sp>
    </p:spTree>
    <p:extLst>
      <p:ext uri="{BB962C8B-B14F-4D97-AF65-F5344CB8AC3E}">
        <p14:creationId xmlns:p14="http://schemas.microsoft.com/office/powerpoint/2010/main" val="2409147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986DAB8C-1B49-4728-8012-01A213B6DF72}" type="slidenum">
              <a:rPr lang="en-US" smtClean="0"/>
              <a:t>66</a:t>
            </a:fld>
            <a:endParaRPr lang="en-US" smtClean="0"/>
          </a:p>
        </p:txBody>
      </p:sp>
    </p:spTree>
    <p:extLst>
      <p:ext uri="{BB962C8B-B14F-4D97-AF65-F5344CB8AC3E}">
        <p14:creationId xmlns:p14="http://schemas.microsoft.com/office/powerpoint/2010/main" val="10801301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69</a:t>
            </a:fld>
            <a:endParaRPr lang="en-US" smtClean="0"/>
          </a:p>
        </p:txBody>
      </p:sp>
    </p:spTree>
    <p:extLst>
      <p:ext uri="{BB962C8B-B14F-4D97-AF65-F5344CB8AC3E}">
        <p14:creationId xmlns:p14="http://schemas.microsoft.com/office/powerpoint/2010/main" val="4060964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70</a:t>
            </a:fld>
            <a:endParaRPr lang="en-US" smtClean="0"/>
          </a:p>
        </p:txBody>
      </p:sp>
    </p:spTree>
    <p:extLst>
      <p:ext uri="{BB962C8B-B14F-4D97-AF65-F5344CB8AC3E}">
        <p14:creationId xmlns:p14="http://schemas.microsoft.com/office/powerpoint/2010/main" val="27869050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71</a:t>
            </a:fld>
            <a:endParaRPr lang="en-US" smtClean="0"/>
          </a:p>
        </p:txBody>
      </p:sp>
    </p:spTree>
    <p:extLst>
      <p:ext uri="{BB962C8B-B14F-4D97-AF65-F5344CB8AC3E}">
        <p14:creationId xmlns:p14="http://schemas.microsoft.com/office/powerpoint/2010/main" val="92325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72</a:t>
            </a:fld>
            <a:endParaRPr lang="en-US" smtClean="0"/>
          </a:p>
        </p:txBody>
      </p:sp>
    </p:spTree>
    <p:extLst>
      <p:ext uri="{BB962C8B-B14F-4D97-AF65-F5344CB8AC3E}">
        <p14:creationId xmlns:p14="http://schemas.microsoft.com/office/powerpoint/2010/main" val="707828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FR</a:t>
            </a:r>
          </a:p>
        </p:txBody>
      </p:sp>
      <p:sp>
        <p:nvSpPr>
          <p:cNvPr id="4" name="Slide Number Placeholder 3"/>
          <p:cNvSpPr>
            <a:spLocks noGrp="1"/>
          </p:cNvSpPr>
          <p:nvPr>
            <p:ph type="sldNum" sz="quarter" idx="10"/>
          </p:nvPr>
        </p:nvSpPr>
        <p:spPr/>
        <p:txBody>
          <a:bodyPr/>
          <a:lstStyle/>
          <a:p>
            <a:fld id="{986DAB8C-1B49-4728-8012-01A213B6DF72}" type="slidenum">
              <a:rPr lang="en-US" smtClean="0"/>
              <a:t>73</a:t>
            </a:fld>
            <a:endParaRPr lang="en-US" smtClean="0"/>
          </a:p>
        </p:txBody>
      </p:sp>
    </p:spTree>
    <p:extLst>
      <p:ext uri="{BB962C8B-B14F-4D97-AF65-F5344CB8AC3E}">
        <p14:creationId xmlns:p14="http://schemas.microsoft.com/office/powerpoint/2010/main" val="33582711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FR</a:t>
            </a:r>
          </a:p>
        </p:txBody>
      </p:sp>
      <p:sp>
        <p:nvSpPr>
          <p:cNvPr id="4" name="Slide Number Placeholder 3"/>
          <p:cNvSpPr>
            <a:spLocks noGrp="1"/>
          </p:cNvSpPr>
          <p:nvPr>
            <p:ph type="sldNum" sz="quarter" idx="10"/>
          </p:nvPr>
        </p:nvSpPr>
        <p:spPr/>
        <p:txBody>
          <a:bodyPr/>
          <a:lstStyle/>
          <a:p>
            <a:fld id="{986DAB8C-1B49-4728-8012-01A213B6DF72}" type="slidenum">
              <a:rPr lang="en-US" smtClean="0"/>
              <a:t>74</a:t>
            </a:fld>
            <a:endParaRPr lang="en-US" smtClean="0"/>
          </a:p>
        </p:txBody>
      </p:sp>
    </p:spTree>
    <p:extLst>
      <p:ext uri="{BB962C8B-B14F-4D97-AF65-F5344CB8AC3E}">
        <p14:creationId xmlns:p14="http://schemas.microsoft.com/office/powerpoint/2010/main" val="7914978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FR</a:t>
            </a:r>
          </a:p>
        </p:txBody>
      </p:sp>
      <p:sp>
        <p:nvSpPr>
          <p:cNvPr id="4" name="Slide Number Placeholder 3"/>
          <p:cNvSpPr>
            <a:spLocks noGrp="1"/>
          </p:cNvSpPr>
          <p:nvPr>
            <p:ph type="sldNum" sz="quarter" idx="10"/>
          </p:nvPr>
        </p:nvSpPr>
        <p:spPr/>
        <p:txBody>
          <a:bodyPr/>
          <a:lstStyle/>
          <a:p>
            <a:fld id="{986DAB8C-1B49-4728-8012-01A213B6DF72}" type="slidenum">
              <a:rPr lang="en-US" smtClean="0"/>
              <a:t>75</a:t>
            </a:fld>
            <a:endParaRPr lang="en-US" smtClean="0"/>
          </a:p>
        </p:txBody>
      </p:sp>
    </p:spTree>
    <p:extLst>
      <p:ext uri="{BB962C8B-B14F-4D97-AF65-F5344CB8AC3E}">
        <p14:creationId xmlns:p14="http://schemas.microsoft.com/office/powerpoint/2010/main" val="2765189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6852964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FR</a:t>
            </a:r>
          </a:p>
        </p:txBody>
      </p:sp>
      <p:sp>
        <p:nvSpPr>
          <p:cNvPr id="4" name="Slide Number Placeholder 3"/>
          <p:cNvSpPr>
            <a:spLocks noGrp="1"/>
          </p:cNvSpPr>
          <p:nvPr>
            <p:ph type="sldNum" sz="quarter" idx="10"/>
          </p:nvPr>
        </p:nvSpPr>
        <p:spPr/>
        <p:txBody>
          <a:bodyPr/>
          <a:lstStyle/>
          <a:p>
            <a:fld id="{986DAB8C-1B49-4728-8012-01A213B6DF72}" type="slidenum">
              <a:rPr lang="en-US" smtClean="0"/>
              <a:t>76</a:t>
            </a:fld>
            <a:endParaRPr lang="en-US" smtClean="0"/>
          </a:p>
        </p:txBody>
      </p:sp>
    </p:spTree>
    <p:extLst>
      <p:ext uri="{BB962C8B-B14F-4D97-AF65-F5344CB8AC3E}">
        <p14:creationId xmlns:p14="http://schemas.microsoft.com/office/powerpoint/2010/main" val="41932509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FR</a:t>
            </a:r>
          </a:p>
        </p:txBody>
      </p:sp>
      <p:sp>
        <p:nvSpPr>
          <p:cNvPr id="4" name="Slide Number Placeholder 3"/>
          <p:cNvSpPr>
            <a:spLocks noGrp="1"/>
          </p:cNvSpPr>
          <p:nvPr>
            <p:ph type="sldNum" sz="quarter" idx="10"/>
          </p:nvPr>
        </p:nvSpPr>
        <p:spPr/>
        <p:txBody>
          <a:bodyPr/>
          <a:lstStyle/>
          <a:p>
            <a:fld id="{986DAB8C-1B49-4728-8012-01A213B6DF72}" type="slidenum">
              <a:rPr lang="en-US" smtClean="0"/>
              <a:t>77</a:t>
            </a:fld>
            <a:endParaRPr lang="en-US" smtClean="0"/>
          </a:p>
        </p:txBody>
      </p:sp>
    </p:spTree>
    <p:extLst>
      <p:ext uri="{BB962C8B-B14F-4D97-AF65-F5344CB8AC3E}">
        <p14:creationId xmlns:p14="http://schemas.microsoft.com/office/powerpoint/2010/main" val="38266812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FR</a:t>
            </a:r>
          </a:p>
        </p:txBody>
      </p:sp>
      <p:sp>
        <p:nvSpPr>
          <p:cNvPr id="4" name="Slide Number Placeholder 3"/>
          <p:cNvSpPr>
            <a:spLocks noGrp="1"/>
          </p:cNvSpPr>
          <p:nvPr>
            <p:ph type="sldNum" sz="quarter" idx="10"/>
          </p:nvPr>
        </p:nvSpPr>
        <p:spPr/>
        <p:txBody>
          <a:bodyPr/>
          <a:lstStyle/>
          <a:p>
            <a:fld id="{986DAB8C-1B49-4728-8012-01A213B6DF72}" type="slidenum">
              <a:rPr lang="en-US" smtClean="0"/>
              <a:t>78</a:t>
            </a:fld>
            <a:endParaRPr lang="en-US" smtClean="0"/>
          </a:p>
        </p:txBody>
      </p:sp>
    </p:spTree>
    <p:extLst>
      <p:ext uri="{BB962C8B-B14F-4D97-AF65-F5344CB8AC3E}">
        <p14:creationId xmlns:p14="http://schemas.microsoft.com/office/powerpoint/2010/main" val="36897510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FR</a:t>
            </a:r>
          </a:p>
        </p:txBody>
      </p:sp>
      <p:sp>
        <p:nvSpPr>
          <p:cNvPr id="4" name="Slide Number Placeholder 3"/>
          <p:cNvSpPr>
            <a:spLocks noGrp="1"/>
          </p:cNvSpPr>
          <p:nvPr>
            <p:ph type="sldNum" sz="quarter" idx="10"/>
          </p:nvPr>
        </p:nvSpPr>
        <p:spPr/>
        <p:txBody>
          <a:bodyPr/>
          <a:lstStyle/>
          <a:p>
            <a:fld id="{986DAB8C-1B49-4728-8012-01A213B6DF72}" type="slidenum">
              <a:rPr lang="en-US" smtClean="0"/>
              <a:t>79</a:t>
            </a:fld>
            <a:endParaRPr lang="en-US" smtClean="0"/>
          </a:p>
        </p:txBody>
      </p:sp>
    </p:spTree>
    <p:extLst>
      <p:ext uri="{BB962C8B-B14F-4D97-AF65-F5344CB8AC3E}">
        <p14:creationId xmlns:p14="http://schemas.microsoft.com/office/powerpoint/2010/main" val="9653106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FR</a:t>
            </a:r>
          </a:p>
        </p:txBody>
      </p:sp>
      <p:sp>
        <p:nvSpPr>
          <p:cNvPr id="4" name="Slide Number Placeholder 3"/>
          <p:cNvSpPr>
            <a:spLocks noGrp="1"/>
          </p:cNvSpPr>
          <p:nvPr>
            <p:ph type="sldNum" sz="quarter" idx="10"/>
          </p:nvPr>
        </p:nvSpPr>
        <p:spPr/>
        <p:txBody>
          <a:bodyPr/>
          <a:lstStyle/>
          <a:p>
            <a:fld id="{986DAB8C-1B49-4728-8012-01A213B6DF72}" type="slidenum">
              <a:rPr lang="en-US" smtClean="0"/>
              <a:t>80</a:t>
            </a:fld>
            <a:endParaRPr lang="en-US" smtClean="0"/>
          </a:p>
        </p:txBody>
      </p:sp>
    </p:spTree>
    <p:extLst>
      <p:ext uri="{BB962C8B-B14F-4D97-AF65-F5344CB8AC3E}">
        <p14:creationId xmlns:p14="http://schemas.microsoft.com/office/powerpoint/2010/main" val="20049644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FR</a:t>
            </a:r>
          </a:p>
        </p:txBody>
      </p:sp>
      <p:sp>
        <p:nvSpPr>
          <p:cNvPr id="4" name="Slide Number Placeholder 3"/>
          <p:cNvSpPr>
            <a:spLocks noGrp="1"/>
          </p:cNvSpPr>
          <p:nvPr>
            <p:ph type="sldNum" sz="quarter" idx="10"/>
          </p:nvPr>
        </p:nvSpPr>
        <p:spPr/>
        <p:txBody>
          <a:bodyPr/>
          <a:lstStyle/>
          <a:p>
            <a:fld id="{986DAB8C-1B49-4728-8012-01A213B6DF72}" type="slidenum">
              <a:rPr lang="en-US" smtClean="0"/>
              <a:t>81</a:t>
            </a:fld>
            <a:endParaRPr lang="en-US" smtClean="0"/>
          </a:p>
        </p:txBody>
      </p:sp>
    </p:spTree>
    <p:extLst>
      <p:ext uri="{BB962C8B-B14F-4D97-AF65-F5344CB8AC3E}">
        <p14:creationId xmlns:p14="http://schemas.microsoft.com/office/powerpoint/2010/main" val="1098021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986DAB8C-1B49-4728-8012-01A213B6DF72}" type="slidenum">
              <a:rPr lang="en-US" smtClean="0"/>
              <a:t>85</a:t>
            </a:fld>
            <a:endParaRPr lang="en-US" smtClean="0"/>
          </a:p>
        </p:txBody>
      </p:sp>
    </p:spTree>
    <p:extLst>
      <p:ext uri="{BB962C8B-B14F-4D97-AF65-F5344CB8AC3E}">
        <p14:creationId xmlns:p14="http://schemas.microsoft.com/office/powerpoint/2010/main" val="14716828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986DAB8C-1B49-4728-8012-01A213B6DF72}" type="slidenum">
              <a:rPr lang="en-US" smtClean="0"/>
              <a:t>86</a:t>
            </a:fld>
            <a:endParaRPr lang="en-US" smtClean="0"/>
          </a:p>
        </p:txBody>
      </p:sp>
    </p:spTree>
    <p:extLst>
      <p:ext uri="{BB962C8B-B14F-4D97-AF65-F5344CB8AC3E}">
        <p14:creationId xmlns:p14="http://schemas.microsoft.com/office/powerpoint/2010/main" val="1947768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175334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1697530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35004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fr-FR" smtClean="0"/>
              <a:t>26/01/2018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42A18-EC12-4F37-9DE3-9352234277DF}"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r-FR" smtClean="0"/>
              <a:t>26/01/2018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fr-FR" smtClean="0"/>
              <a:t>26/01/2018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r-FR" smtClean="0"/>
              <a:t>26/01/2018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r-FR" smtClean="0"/>
              <a:t>26/01/2018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42A18-EC12-4F37-9DE3-9352234277DF}"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fr-FR" smtClean="0"/>
              <a:t>26/01/2018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fr-FR" smtClean="0"/>
              <a:t>26/01/2018</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42A18-EC12-4F37-9DE3-9352234277D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fr-FR" smtClean="0"/>
              <a:t>26/01/2018</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26/01/2018</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26/01/2018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42A18-EC12-4F37-9DE3-9352234277DF}"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26/01/2018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fr-FR" smtClean="0"/>
              <a:t>26/01/2018</a:t>
            </a: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C242A18-EC12-4F37-9DE3-9352234277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hyperlink" Target="https://www.itsme.be/f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sz="4800" b="1" cap="none" dirty="0">
                <a:solidFill>
                  <a:srgbClr val="087670"/>
                </a:solidFill>
              </a:rPr>
              <a:t>eHealth-</a:t>
            </a:r>
            <a:r>
              <a:rPr lang="fr-BE" sz="4800" b="1" cap="none" dirty="0" err="1">
                <a:solidFill>
                  <a:srgbClr val="087670"/>
                </a:solidFill>
              </a:rPr>
              <a:t>platform</a:t>
            </a:r>
            <a:r>
              <a:rPr lang="fr-BE" sz="4800" b="1" cap="none" dirty="0"/>
              <a:t/>
            </a:r>
            <a:br>
              <a:rPr lang="fr-BE" sz="4800" b="1" cap="none" dirty="0"/>
            </a:br>
            <a:r>
              <a:rPr lang="fr-BE" sz="4800" b="1" cap="none" dirty="0">
                <a:solidFill>
                  <a:srgbClr val="C00000"/>
                </a:solidFill>
              </a:rPr>
              <a:t>Balans </a:t>
            </a:r>
            <a:r>
              <a:rPr lang="fr-BE" sz="4800" b="1" cap="none" dirty="0" err="1">
                <a:solidFill>
                  <a:srgbClr val="C00000"/>
                </a:solidFill>
              </a:rPr>
              <a:t>voor</a:t>
            </a:r>
            <a:r>
              <a:rPr lang="fr-BE" sz="4800" b="1" cap="none" dirty="0">
                <a:solidFill>
                  <a:srgbClr val="C00000"/>
                </a:solidFill>
              </a:rPr>
              <a:t> 2017 &amp; </a:t>
            </a:r>
            <a:r>
              <a:rPr lang="fr-BE" sz="4800" b="1" cap="none" dirty="0" err="1">
                <a:solidFill>
                  <a:srgbClr val="C00000"/>
                </a:solidFill>
              </a:rPr>
              <a:t>perspectieven</a:t>
            </a:r>
            <a:r>
              <a:rPr lang="fr-BE" sz="4800" b="1" cap="none" dirty="0">
                <a:solidFill>
                  <a:srgbClr val="C00000"/>
                </a:solidFill>
              </a:rPr>
              <a:t> </a:t>
            </a:r>
            <a:r>
              <a:rPr lang="fr-BE" sz="4800" b="1" cap="none" dirty="0" err="1">
                <a:solidFill>
                  <a:srgbClr val="C00000"/>
                </a:solidFill>
              </a:rPr>
              <a:t>voor</a:t>
            </a:r>
            <a:r>
              <a:rPr lang="fr-BE" sz="4800" b="1" cap="none" dirty="0">
                <a:solidFill>
                  <a:srgbClr val="C00000"/>
                </a:solidFill>
              </a:rPr>
              <a:t> 2018</a:t>
            </a:r>
          </a:p>
        </p:txBody>
      </p:sp>
      <p:sp>
        <p:nvSpPr>
          <p:cNvPr id="3" name="Subtitle 2"/>
          <p:cNvSpPr>
            <a:spLocks noGrp="1"/>
          </p:cNvSpPr>
          <p:nvPr>
            <p:ph type="subTitle" idx="1"/>
          </p:nvPr>
        </p:nvSpPr>
        <p:spPr/>
        <p:txBody>
          <a:bodyPr/>
          <a:lstStyle/>
          <a:p>
            <a:r>
              <a:rPr lang="fr-BE" dirty="0"/>
              <a:t>Interne </a:t>
            </a:r>
            <a:r>
              <a:rPr lang="fr-BE" dirty="0" err="1"/>
              <a:t>presentatie</a:t>
            </a:r>
            <a:r>
              <a:rPr lang="fr-BE" dirty="0"/>
              <a:t> </a:t>
            </a:r>
            <a:r>
              <a:rPr lang="fr-BE" dirty="0" err="1"/>
              <a:t>voor</a:t>
            </a:r>
            <a:r>
              <a:rPr lang="fr-BE" dirty="0"/>
              <a:t> de </a:t>
            </a:r>
            <a:r>
              <a:rPr lang="fr-BE" dirty="0" err="1"/>
              <a:t>medewerkers</a:t>
            </a:r>
            <a:r>
              <a:rPr lang="fr-BE" dirty="0"/>
              <a:t> van het </a:t>
            </a:r>
            <a:r>
              <a:rPr lang="fr-BE" dirty="0">
                <a:solidFill>
                  <a:srgbClr val="087670"/>
                </a:solidFill>
              </a:rPr>
              <a:t>eHealth</a:t>
            </a:r>
            <a:r>
              <a:rPr lang="fr-BE" dirty="0"/>
              <a:t>-</a:t>
            </a:r>
            <a:r>
              <a:rPr lang="fr-BE" dirty="0" err="1"/>
              <a:t>platform</a:t>
            </a:r>
            <a:r>
              <a:rPr lang="fr-BE" dirty="0">
                <a:solidFill>
                  <a:srgbClr val="087670"/>
                </a:solidFill>
              </a:rPr>
              <a:t> </a:t>
            </a:r>
          </a:p>
          <a:p>
            <a:endParaRPr lang="fr-BE" sz="1200" dirty="0" smtClean="0"/>
          </a:p>
          <a:p>
            <a:r>
              <a:rPr lang="fr-BE" sz="2000" dirty="0"/>
              <a:t>26/01/2018</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9456" y="5429660"/>
            <a:ext cx="2330976" cy="10029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5517232"/>
            <a:ext cx="2958976" cy="887693"/>
          </a:xfrm>
          <a:prstGeom prst="rect">
            <a:avLst/>
          </a:prstGeom>
        </p:spPr>
      </p:pic>
    </p:spTree>
    <p:extLst>
      <p:ext uri="{BB962C8B-B14F-4D97-AF65-F5344CB8AC3E}">
        <p14:creationId xmlns:p14="http://schemas.microsoft.com/office/powerpoint/2010/main" val="276455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Actiepunt 4: elektronisch voorschrift</a:t>
            </a:r>
          </a:p>
        </p:txBody>
      </p:sp>
      <p:sp>
        <p:nvSpPr>
          <p:cNvPr id="4099" name="Rectangle 3"/>
          <p:cNvSpPr>
            <a:spLocks noGrp="1" noChangeArrowheads="1"/>
          </p:cNvSpPr>
          <p:nvPr>
            <p:ph idx="1"/>
          </p:nvPr>
        </p:nvSpPr>
        <p:spPr/>
        <p:txBody>
          <a:bodyPr>
            <a:normAutofit/>
          </a:bodyPr>
          <a:lstStyle/>
          <a:p>
            <a:r>
              <a:rPr lang="fr-BE" dirty="0" err="1"/>
              <a:t>Een</a:t>
            </a:r>
            <a:r>
              <a:rPr lang="fr-BE" dirty="0"/>
              <a:t> </a:t>
            </a:r>
            <a:r>
              <a:rPr lang="fr-BE" dirty="0" err="1"/>
              <a:t>paar</a:t>
            </a:r>
            <a:r>
              <a:rPr lang="fr-BE" dirty="0"/>
              <a:t> </a:t>
            </a:r>
            <a:r>
              <a:rPr lang="fr-BE" dirty="0" err="1"/>
              <a:t>cijfers</a:t>
            </a:r>
            <a:r>
              <a:rPr lang="fr-BE" dirty="0"/>
              <a:t> (1-31 </a:t>
            </a:r>
            <a:r>
              <a:rPr lang="fr-BE" dirty="0" err="1"/>
              <a:t>december</a:t>
            </a:r>
            <a:r>
              <a:rPr lang="fr-BE" dirty="0"/>
              <a:t> 2017)</a:t>
            </a:r>
          </a:p>
          <a:p>
            <a:endParaRPr lang="fr-BE" sz="1400" dirty="0"/>
          </a:p>
          <a:p>
            <a:pPr lvl="1"/>
            <a:r>
              <a:rPr lang="fr-BE" dirty="0"/>
              <a:t>10.467 </a:t>
            </a:r>
            <a:r>
              <a:rPr lang="fr-BE" dirty="0" err="1"/>
              <a:t>artsen</a:t>
            </a:r>
            <a:r>
              <a:rPr lang="fr-BE" dirty="0"/>
              <a:t> </a:t>
            </a:r>
            <a:r>
              <a:rPr lang="fr-BE" dirty="0" err="1"/>
              <a:t>hebben</a:t>
            </a:r>
            <a:r>
              <a:rPr lang="fr-BE" dirty="0"/>
              <a:t> 3.137.401 </a:t>
            </a:r>
            <a:r>
              <a:rPr lang="fr-BE" dirty="0" err="1"/>
              <a:t>voorschriften</a:t>
            </a:r>
            <a:r>
              <a:rPr lang="fr-BE" dirty="0"/>
              <a:t> </a:t>
            </a:r>
            <a:r>
              <a:rPr lang="fr-BE" dirty="0" err="1"/>
              <a:t>Recip</a:t>
            </a:r>
            <a:r>
              <a:rPr lang="fr-BE" dirty="0"/>
              <a:t>-e </a:t>
            </a:r>
            <a:r>
              <a:rPr lang="fr-BE" dirty="0" err="1"/>
              <a:t>verstuurd</a:t>
            </a:r>
            <a:endParaRPr lang="fr-BE" dirty="0"/>
          </a:p>
          <a:p>
            <a:pPr lvl="1"/>
            <a:endParaRPr lang="nl-NL" sz="1400" dirty="0" smtClean="0"/>
          </a:p>
          <a:p>
            <a:pPr lvl="1"/>
            <a:r>
              <a:rPr lang="fr-BE" dirty="0"/>
              <a:t>3.110 </a:t>
            </a:r>
            <a:r>
              <a:rPr lang="fr-BE" dirty="0" err="1"/>
              <a:t>tandartsen</a:t>
            </a:r>
            <a:r>
              <a:rPr lang="fr-BE" dirty="0"/>
              <a:t> </a:t>
            </a:r>
            <a:r>
              <a:rPr lang="fr-BE" dirty="0" err="1"/>
              <a:t>hebben</a:t>
            </a:r>
            <a:r>
              <a:rPr lang="fr-BE" dirty="0"/>
              <a:t> 31.619 </a:t>
            </a:r>
            <a:r>
              <a:rPr lang="fr-BE" dirty="0" err="1"/>
              <a:t>voorschriften</a:t>
            </a:r>
            <a:r>
              <a:rPr lang="fr-BE" dirty="0"/>
              <a:t> </a:t>
            </a:r>
            <a:r>
              <a:rPr lang="fr-BE" dirty="0" err="1"/>
              <a:t>Recip</a:t>
            </a:r>
            <a:r>
              <a:rPr lang="fr-BE" dirty="0"/>
              <a:t>-e </a:t>
            </a:r>
            <a:r>
              <a:rPr lang="fr-BE" dirty="0" err="1"/>
              <a:t>verstuurd</a:t>
            </a:r>
            <a:endParaRPr lang="fr-BE" dirty="0"/>
          </a:p>
          <a:p>
            <a:pPr lvl="1"/>
            <a:endParaRPr lang="nl-NL" sz="1400" dirty="0" smtClean="0"/>
          </a:p>
          <a:p>
            <a:pPr lvl="1"/>
            <a:r>
              <a:rPr lang="fr-BE" dirty="0"/>
              <a:t>22 </a:t>
            </a:r>
            <a:r>
              <a:rPr lang="fr-BE" dirty="0" err="1"/>
              <a:t>ziekenhuizen</a:t>
            </a:r>
            <a:r>
              <a:rPr lang="fr-BE" dirty="0"/>
              <a:t> </a:t>
            </a:r>
            <a:r>
              <a:rPr lang="fr-BE" dirty="0" err="1"/>
              <a:t>hebben</a:t>
            </a:r>
            <a:r>
              <a:rPr lang="fr-BE" dirty="0"/>
              <a:t> 141.898 </a:t>
            </a:r>
            <a:r>
              <a:rPr lang="fr-BE" dirty="0" err="1"/>
              <a:t>voorschriften</a:t>
            </a:r>
            <a:r>
              <a:rPr lang="fr-BE" dirty="0"/>
              <a:t> </a:t>
            </a:r>
            <a:r>
              <a:rPr lang="fr-BE" dirty="0" err="1"/>
              <a:t>Recip</a:t>
            </a:r>
            <a:r>
              <a:rPr lang="fr-BE" dirty="0"/>
              <a:t>-e </a:t>
            </a:r>
            <a:r>
              <a:rPr lang="fr-BE" dirty="0" err="1"/>
              <a:t>verstuurd</a:t>
            </a:r>
            <a:endParaRPr lang="fr-BE" dirty="0"/>
          </a:p>
          <a:p>
            <a:pPr lvl="1"/>
            <a:endParaRPr lang="nl-NL" sz="1400" dirty="0" smtClean="0"/>
          </a:p>
          <a:p>
            <a:pPr lvl="1"/>
            <a:r>
              <a:rPr lang="fr-BE" dirty="0"/>
              <a:t>3.310.918 </a:t>
            </a:r>
            <a:r>
              <a:rPr lang="fr-BE" dirty="0" err="1"/>
              <a:t>voorschriften</a:t>
            </a:r>
            <a:r>
              <a:rPr lang="fr-BE" dirty="0"/>
              <a:t> </a:t>
            </a:r>
            <a:r>
              <a:rPr lang="fr-BE" dirty="0" err="1"/>
              <a:t>zijn</a:t>
            </a:r>
            <a:r>
              <a:rPr lang="fr-BE" dirty="0"/>
              <a:t> </a:t>
            </a:r>
            <a:r>
              <a:rPr lang="fr-BE" dirty="0" err="1"/>
              <a:t>bij</a:t>
            </a:r>
            <a:r>
              <a:rPr lang="fr-BE" dirty="0"/>
              <a:t> </a:t>
            </a:r>
            <a:r>
              <a:rPr lang="fr-BE" dirty="0" err="1"/>
              <a:t>Recip</a:t>
            </a:r>
            <a:r>
              <a:rPr lang="fr-BE" dirty="0"/>
              <a:t>-e </a:t>
            </a:r>
            <a:r>
              <a:rPr lang="fr-BE" dirty="0" err="1"/>
              <a:t>toegekomen</a:t>
            </a:r>
            <a:r>
              <a:rPr lang="fr-BE" dirty="0"/>
              <a:t>: 4.858 </a:t>
            </a:r>
            <a:r>
              <a:rPr lang="fr-BE" dirty="0" err="1"/>
              <a:t>apothekers</a:t>
            </a:r>
            <a:r>
              <a:rPr lang="fr-BE" dirty="0"/>
              <a:t> </a:t>
            </a:r>
            <a:r>
              <a:rPr lang="fr-BE" dirty="0" err="1"/>
              <a:t>hebben</a:t>
            </a:r>
            <a:r>
              <a:rPr lang="fr-BE" dirty="0"/>
              <a:t> 3.051.391 </a:t>
            </a:r>
            <a:r>
              <a:rPr lang="fr-BE" dirty="0" err="1"/>
              <a:t>voorschriften</a:t>
            </a:r>
            <a:r>
              <a:rPr lang="fr-BE" dirty="0"/>
              <a:t> </a:t>
            </a:r>
            <a:r>
              <a:rPr lang="fr-BE" dirty="0" err="1"/>
              <a:t>Recip</a:t>
            </a:r>
            <a:r>
              <a:rPr lang="fr-BE" dirty="0"/>
              <a:t>-e </a:t>
            </a:r>
            <a:r>
              <a:rPr lang="fr-BE" dirty="0" err="1"/>
              <a:t>gedownload</a:t>
            </a:r>
            <a:r>
              <a:rPr lang="fr-BE" dirty="0"/>
              <a:t> (92,2% van de </a:t>
            </a:r>
            <a:r>
              <a:rPr lang="fr-BE" dirty="0" err="1"/>
              <a:t>voorschriften</a:t>
            </a:r>
            <a:r>
              <a:rPr lang="fr-BE" dirty="0"/>
              <a:t> die in </a:t>
            </a:r>
            <a:r>
              <a:rPr lang="fr-BE" dirty="0" err="1"/>
              <a:t>diezelfde</a:t>
            </a:r>
            <a:r>
              <a:rPr lang="fr-BE" dirty="0"/>
              <a:t> </a:t>
            </a:r>
            <a:r>
              <a:rPr lang="fr-BE" dirty="0" err="1"/>
              <a:t>periode</a:t>
            </a:r>
            <a:r>
              <a:rPr lang="fr-BE" dirty="0"/>
              <a:t> </a:t>
            </a:r>
            <a:r>
              <a:rPr lang="fr-BE" dirty="0" err="1"/>
              <a:t>werden</a:t>
            </a:r>
            <a:r>
              <a:rPr lang="fr-BE" dirty="0"/>
              <a:t> </a:t>
            </a:r>
            <a:r>
              <a:rPr lang="fr-BE" dirty="0" err="1"/>
              <a:t>ingediend</a:t>
            </a:r>
            <a:r>
              <a:rPr lang="fr-BE" dirty="0"/>
              <a:t>)</a:t>
            </a:r>
          </a:p>
          <a:p>
            <a:endParaRPr lang="nl-BE" dirty="0" smtClean="0"/>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10"/>
          </p:nvPr>
        </p:nvSpPr>
        <p:spPr/>
        <p:txBody>
          <a:bodyPr/>
          <a:lstStyle/>
          <a:p>
            <a:r>
              <a:rPr lang="fr-BE"/>
              <a:t>26/01/2018</a:t>
            </a:r>
          </a:p>
        </p:txBody>
      </p:sp>
      <p:sp>
        <p:nvSpPr>
          <p:cNvPr id="8" name="Slide Number Placeholder 7"/>
          <p:cNvSpPr>
            <a:spLocks noGrp="1"/>
          </p:cNvSpPr>
          <p:nvPr>
            <p:ph type="sldNum" sz="quarter" idx="12"/>
          </p:nvPr>
        </p:nvSpPr>
        <p:spPr/>
        <p:txBody>
          <a:bodyPr/>
          <a:lstStyle/>
          <a:p>
            <a:r>
              <a:rPr lang="fr-BE"/>
              <a:t>- </a:t>
            </a:r>
            <a:fld id="{30A9230E-FFBB-4CCB-ABD7-198084EDE768}" type="slidenum">
              <a:rPr lang="fr-BE" smtClean="0"/>
              <a:pPr/>
              <a:t>10</a:t>
            </a:fld>
            <a:r>
              <a:rPr lang="fr-BE"/>
              <a:t> -</a:t>
            </a:r>
          </a:p>
        </p:txBody>
      </p:sp>
    </p:spTree>
    <p:extLst>
      <p:ext uri="{BB962C8B-B14F-4D97-AF65-F5344CB8AC3E}">
        <p14:creationId xmlns:p14="http://schemas.microsoft.com/office/powerpoint/2010/main" val="152470970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BE"/>
              <a:t>Action 4 : PARIS</a:t>
            </a:r>
          </a:p>
        </p:txBody>
      </p:sp>
      <p:sp>
        <p:nvSpPr>
          <p:cNvPr id="2" name="Content Placeholder 1"/>
          <p:cNvSpPr>
            <a:spLocks noGrp="1"/>
          </p:cNvSpPr>
          <p:nvPr>
            <p:ph idx="1"/>
          </p:nvPr>
        </p:nvSpPr>
        <p:spPr/>
        <p:txBody>
          <a:bodyPr>
            <a:normAutofit/>
          </a:bodyPr>
          <a:lstStyle/>
          <a:p>
            <a:r>
              <a:rPr lang="fr-BE" dirty="0"/>
              <a:t>Prescription &amp; Autorisation </a:t>
            </a:r>
            <a:r>
              <a:rPr lang="fr-BE" dirty="0" err="1"/>
              <a:t>Requesting</a:t>
            </a:r>
            <a:r>
              <a:rPr lang="fr-BE" dirty="0"/>
              <a:t> Information </a:t>
            </a:r>
            <a:r>
              <a:rPr lang="fr-BE" dirty="0" smtClean="0"/>
              <a:t>System</a:t>
            </a:r>
          </a:p>
          <a:p>
            <a:pPr marL="0" indent="0">
              <a:buNone/>
            </a:pPr>
            <a:endParaRPr lang="fr-BE" sz="1400" dirty="0"/>
          </a:p>
          <a:p>
            <a:pPr lvl="1"/>
            <a:r>
              <a:rPr lang="fr-BE" dirty="0"/>
              <a:t>afin de permettre à tout prescripteur de créer des prescriptions électroniques en dehors du DMI - dans l’attente d’une utilisation généralisée du DMI – le secteur met gratuitement à disposition, avant fin 2017, une application web offrant un service </a:t>
            </a:r>
            <a:r>
              <a:rPr lang="fr-BE" dirty="0" smtClean="0"/>
              <a:t>minimal</a:t>
            </a:r>
          </a:p>
          <a:p>
            <a:pPr lvl="1"/>
            <a:endParaRPr lang="fr-BE" sz="1400" dirty="0"/>
          </a:p>
          <a:p>
            <a:pPr lvl="1"/>
            <a:r>
              <a:rPr lang="fr-BE" dirty="0"/>
              <a:t>PARIS sera accessible sur le portail de l’</a:t>
            </a:r>
            <a:r>
              <a:rPr lang="fr-BE" dirty="0" err="1"/>
              <a:t>eSanté</a:t>
            </a:r>
            <a:r>
              <a:rPr lang="fr-BE" dirty="0"/>
              <a:t> moyennant une authentification </a:t>
            </a:r>
            <a:r>
              <a:rPr lang="fr-BE" dirty="0" smtClean="0"/>
              <a:t>forte</a:t>
            </a:r>
          </a:p>
          <a:p>
            <a:pPr lvl="1"/>
            <a:endParaRPr lang="fr-BE" sz="1400" dirty="0"/>
          </a:p>
          <a:p>
            <a:pPr lvl="1"/>
            <a:r>
              <a:rPr lang="fr-BE" dirty="0"/>
              <a:t>aucune interaction avec le DMI ou avec d’autres systèmes de partage de données n’est prévue</a:t>
            </a:r>
          </a:p>
        </p:txBody>
      </p:sp>
      <p:sp>
        <p:nvSpPr>
          <p:cNvPr id="8" name="Date Placeholder 7"/>
          <p:cNvSpPr>
            <a:spLocks noGrp="1"/>
          </p:cNvSpPr>
          <p:nvPr>
            <p:ph type="dt" sz="half" idx="10"/>
          </p:nvPr>
        </p:nvSpPr>
        <p:spPr/>
        <p:txBody>
          <a:bodyPr/>
          <a:lstStyle/>
          <a:p>
            <a:r>
              <a:rPr lang="fr-BE"/>
              <a:t>26/01/2018</a:t>
            </a:r>
          </a:p>
        </p:txBody>
      </p:sp>
      <p:sp>
        <p:nvSpPr>
          <p:cNvPr id="9" name="Slide Number Placeholder 8"/>
          <p:cNvSpPr>
            <a:spLocks noGrp="1"/>
          </p:cNvSpPr>
          <p:nvPr>
            <p:ph type="sldNum" sz="quarter" idx="12"/>
          </p:nvPr>
        </p:nvSpPr>
        <p:spPr/>
        <p:txBody>
          <a:bodyPr/>
          <a:lstStyle/>
          <a:p>
            <a:r>
              <a:rPr lang="fr-BE"/>
              <a:t>- </a:t>
            </a:r>
            <a:fld id="{30A9230E-FFBB-4CCB-ABD7-198084EDE768}" type="slidenum">
              <a:rPr lang="fr-BE" smtClean="0"/>
              <a:pPr/>
              <a:t>11</a:t>
            </a:fld>
            <a:r>
              <a:rPr lang="fr-BE"/>
              <a:t> -</a:t>
            </a:r>
          </a:p>
        </p:txBody>
      </p:sp>
    </p:spTree>
    <p:extLst>
      <p:ext uri="{BB962C8B-B14F-4D97-AF65-F5344CB8AC3E}">
        <p14:creationId xmlns:p14="http://schemas.microsoft.com/office/powerpoint/2010/main" val="3447048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BE"/>
              <a:t>Action 4 : PARIS</a:t>
            </a:r>
          </a:p>
        </p:txBody>
      </p:sp>
      <p:sp>
        <p:nvSpPr>
          <p:cNvPr id="2" name="Content Placeholder 1"/>
          <p:cNvSpPr>
            <a:spLocks noGrp="1"/>
          </p:cNvSpPr>
          <p:nvPr>
            <p:ph idx="1"/>
          </p:nvPr>
        </p:nvSpPr>
        <p:spPr/>
        <p:txBody>
          <a:bodyPr>
            <a:normAutofit lnSpcReduction="10000"/>
          </a:bodyPr>
          <a:lstStyle/>
          <a:p>
            <a:r>
              <a:rPr lang="fr-BE" dirty="0"/>
              <a:t>Groupes </a:t>
            </a:r>
            <a:r>
              <a:rPr lang="fr-BE" dirty="0" smtClean="0"/>
              <a:t>cibles</a:t>
            </a:r>
          </a:p>
          <a:p>
            <a:endParaRPr lang="fr-BE" sz="1400" dirty="0"/>
          </a:p>
          <a:p>
            <a:pPr lvl="1"/>
            <a:r>
              <a:rPr lang="fr-BE" dirty="0"/>
              <a:t>les prestataires de soins se trouvant temporairement dans une situation dans laquelle ils n’ont (temporairement) pas accès à leur logiciel de gestion du dossier de patient ou au système informatique de </a:t>
            </a:r>
            <a:r>
              <a:rPr lang="fr-BE" dirty="0" smtClean="0"/>
              <a:t>l’hôpital</a:t>
            </a:r>
          </a:p>
          <a:p>
            <a:pPr lvl="1"/>
            <a:endParaRPr lang="fr-BE" sz="1400" dirty="0"/>
          </a:p>
          <a:p>
            <a:pPr lvl="1"/>
            <a:r>
              <a:rPr lang="fr-BE" dirty="0"/>
              <a:t>les prestataires de soins qui ne disposent pas (encore) d’un logiciel de gestion d’un DMI, p.ex.</a:t>
            </a:r>
          </a:p>
          <a:p>
            <a:pPr lvl="2"/>
            <a:r>
              <a:rPr lang="fr-BE" dirty="0"/>
              <a:t>certaines catégories de spécialistes,</a:t>
            </a:r>
          </a:p>
          <a:p>
            <a:pPr lvl="2"/>
            <a:r>
              <a:rPr lang="fr-BE" dirty="0"/>
              <a:t>les prescripteurs n’ayant plus qu’une pratique limitée ou n’exerçant plus la profession au sens classique du terme (qui travaillent auprès des mutualités, dans l’administration, dans l’enseignement, les biologistes cliniques, les anatomopathologistes, ...),</a:t>
            </a:r>
          </a:p>
          <a:p>
            <a:pPr lvl="2"/>
            <a:r>
              <a:rPr lang="fr-BE" dirty="0"/>
              <a:t>les prescripteurs âgés à la fin d’une pratique active</a:t>
            </a:r>
            <a:br>
              <a:rPr lang="fr-BE" dirty="0"/>
            </a:br>
            <a:endParaRPr lang="fr-BE" dirty="0"/>
          </a:p>
        </p:txBody>
      </p:sp>
      <p:sp>
        <p:nvSpPr>
          <p:cNvPr id="8" name="Date Placeholder 7"/>
          <p:cNvSpPr>
            <a:spLocks noGrp="1"/>
          </p:cNvSpPr>
          <p:nvPr>
            <p:ph type="dt" sz="half" idx="10"/>
          </p:nvPr>
        </p:nvSpPr>
        <p:spPr/>
        <p:txBody>
          <a:bodyPr/>
          <a:lstStyle/>
          <a:p>
            <a:r>
              <a:rPr lang="fr-BE"/>
              <a:t>26/01/2018</a:t>
            </a:r>
          </a:p>
        </p:txBody>
      </p:sp>
      <p:sp>
        <p:nvSpPr>
          <p:cNvPr id="9" name="Slide Number Placeholder 8"/>
          <p:cNvSpPr>
            <a:spLocks noGrp="1"/>
          </p:cNvSpPr>
          <p:nvPr>
            <p:ph type="sldNum" sz="quarter" idx="12"/>
          </p:nvPr>
        </p:nvSpPr>
        <p:spPr/>
        <p:txBody>
          <a:bodyPr/>
          <a:lstStyle/>
          <a:p>
            <a:r>
              <a:rPr lang="fr-BE"/>
              <a:t>- </a:t>
            </a:r>
            <a:fld id="{30A9230E-FFBB-4CCB-ABD7-198084EDE768}" type="slidenum">
              <a:rPr lang="fr-BE" smtClean="0"/>
              <a:pPr/>
              <a:t>12</a:t>
            </a:fld>
            <a:r>
              <a:rPr lang="fr-BE"/>
              <a:t> -</a:t>
            </a:r>
          </a:p>
        </p:txBody>
      </p:sp>
    </p:spTree>
    <p:extLst>
      <p:ext uri="{BB962C8B-B14F-4D97-AF65-F5344CB8AC3E}">
        <p14:creationId xmlns:p14="http://schemas.microsoft.com/office/powerpoint/2010/main" val="2710496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Actiepunt 5: Hubs &amp; Metahub</a:t>
            </a:r>
          </a:p>
        </p:txBody>
      </p:sp>
      <p:sp>
        <p:nvSpPr>
          <p:cNvPr id="3" name="Content Placeholder 2"/>
          <p:cNvSpPr>
            <a:spLocks noGrp="1"/>
          </p:cNvSpPr>
          <p:nvPr>
            <p:ph idx="1"/>
          </p:nvPr>
        </p:nvSpPr>
        <p:spPr/>
        <p:txBody>
          <a:bodyPr>
            <a:normAutofit/>
          </a:bodyPr>
          <a:lstStyle/>
          <a:p>
            <a:r>
              <a:rPr lang="fr-BE" dirty="0" err="1"/>
              <a:t>Systeem</a:t>
            </a:r>
            <a:r>
              <a:rPr lang="fr-BE" dirty="0"/>
              <a:t> </a:t>
            </a:r>
            <a:r>
              <a:rPr lang="fr-BE" dirty="0" err="1"/>
              <a:t>operationeel</a:t>
            </a:r>
            <a:r>
              <a:rPr lang="fr-BE" dirty="0"/>
              <a:t> &gt; </a:t>
            </a:r>
            <a:r>
              <a:rPr lang="fr-BE" dirty="0" err="1"/>
              <a:t>effectief</a:t>
            </a:r>
            <a:r>
              <a:rPr lang="fr-BE" dirty="0"/>
              <a:t> </a:t>
            </a:r>
            <a:r>
              <a:rPr lang="fr-BE" dirty="0" err="1" smtClean="0"/>
              <a:t>gebruik</a:t>
            </a:r>
            <a:endParaRPr lang="fr-BE" dirty="0"/>
          </a:p>
          <a:p>
            <a:pPr lvl="1"/>
            <a:r>
              <a:rPr lang="fr-BE" dirty="0"/>
              <a:t>permanente </a:t>
            </a:r>
            <a:r>
              <a:rPr lang="fr-BE" dirty="0" err="1"/>
              <a:t>ondersteuning</a:t>
            </a:r>
            <a:r>
              <a:rPr lang="fr-BE" dirty="0"/>
              <a:t> om de </a:t>
            </a:r>
            <a:r>
              <a:rPr lang="fr-BE" dirty="0" err="1"/>
              <a:t>registratie</a:t>
            </a:r>
            <a:r>
              <a:rPr lang="fr-BE" dirty="0"/>
              <a:t> van de </a:t>
            </a:r>
            <a:r>
              <a:rPr lang="fr-BE" dirty="0" err="1"/>
              <a:t>toestemmingen</a:t>
            </a:r>
            <a:r>
              <a:rPr lang="fr-BE" dirty="0"/>
              <a:t> </a:t>
            </a:r>
            <a:r>
              <a:rPr lang="fr-BE" dirty="0" err="1"/>
              <a:t>aan</a:t>
            </a:r>
            <a:r>
              <a:rPr lang="fr-BE" dirty="0"/>
              <a:t> te </a:t>
            </a:r>
            <a:r>
              <a:rPr lang="fr-BE" dirty="0" err="1"/>
              <a:t>moedigen</a:t>
            </a:r>
            <a:endParaRPr lang="fr-BE" dirty="0"/>
          </a:p>
          <a:p>
            <a:pPr lvl="2"/>
            <a:r>
              <a:rPr lang="fr-BE" dirty="0"/>
              <a:t>5.040.750 </a:t>
            </a:r>
            <a:r>
              <a:rPr lang="fr-BE" dirty="0" err="1"/>
              <a:t>toestemmingen</a:t>
            </a:r>
            <a:r>
              <a:rPr lang="fr-BE" dirty="0"/>
              <a:t> op 23/01/2017</a:t>
            </a:r>
          </a:p>
          <a:p>
            <a:pPr lvl="2"/>
            <a:r>
              <a:rPr lang="fr-BE" b="1" dirty="0"/>
              <a:t>6.829.239 </a:t>
            </a:r>
            <a:r>
              <a:rPr lang="fr-BE" b="1" dirty="0" err="1"/>
              <a:t>toestemmingen</a:t>
            </a:r>
            <a:r>
              <a:rPr lang="fr-BE" b="1" dirty="0"/>
              <a:t> op 8/01/2018</a:t>
            </a:r>
          </a:p>
          <a:p>
            <a:pPr lvl="2"/>
            <a:endParaRPr lang="fr-BE" b="1" dirty="0"/>
          </a:p>
          <a:p>
            <a:pPr lvl="2"/>
            <a:endParaRPr lang="fr-BE" dirty="0" smtClean="0"/>
          </a:p>
          <a:p>
            <a:endParaRPr lang="fr-BE" dirty="0" smtClean="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13</a:t>
            </a:fld>
            <a:endParaRPr lang="en-US" smtClean="0"/>
          </a:p>
        </p:txBody>
      </p:sp>
      <p:pic>
        <p:nvPicPr>
          <p:cNvPr id="6" name="Picture 5"/>
          <p:cNvPicPr>
            <a:picLocks noChangeAspect="1"/>
          </p:cNvPicPr>
          <p:nvPr/>
        </p:nvPicPr>
        <p:blipFill>
          <a:blip r:embed="rId3"/>
          <a:stretch>
            <a:fillRect/>
          </a:stretch>
        </p:blipFill>
        <p:spPr>
          <a:xfrm>
            <a:off x="3851920" y="3501008"/>
            <a:ext cx="4538127" cy="2957966"/>
          </a:xfrm>
          <a:prstGeom prst="rect">
            <a:avLst/>
          </a:prstGeom>
        </p:spPr>
      </p:pic>
    </p:spTree>
    <p:extLst>
      <p:ext uri="{BB962C8B-B14F-4D97-AF65-F5344CB8AC3E}">
        <p14:creationId xmlns:p14="http://schemas.microsoft.com/office/powerpoint/2010/main" val="1172338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t>Actiepunt 13: Standaarden &amp; terminologie</a:t>
            </a:r>
          </a:p>
        </p:txBody>
      </p:sp>
      <p:sp>
        <p:nvSpPr>
          <p:cNvPr id="3" name="Content Placeholder 2"/>
          <p:cNvSpPr>
            <a:spLocks noGrp="1"/>
          </p:cNvSpPr>
          <p:nvPr>
            <p:ph idx="1"/>
          </p:nvPr>
        </p:nvSpPr>
        <p:spPr>
          <a:xfrm>
            <a:off x="457200" y="1600200"/>
            <a:ext cx="8435280" cy="4876800"/>
          </a:xfrm>
        </p:spPr>
        <p:txBody>
          <a:bodyPr>
            <a:normAutofit/>
          </a:bodyPr>
          <a:lstStyle/>
          <a:p>
            <a:r>
              <a:rPr lang="fr-BE" dirty="0"/>
              <a:t>AP13: </a:t>
            </a:r>
            <a:r>
              <a:rPr lang="fr-BE" dirty="0" err="1"/>
              <a:t>door</a:t>
            </a:r>
            <a:r>
              <a:rPr lang="fr-BE" dirty="0"/>
              <a:t> </a:t>
            </a:r>
            <a:r>
              <a:rPr lang="fr-BE" dirty="0" err="1"/>
              <a:t>gestandaardiseerde</a:t>
            </a:r>
            <a:r>
              <a:rPr lang="fr-BE" dirty="0"/>
              <a:t> </a:t>
            </a:r>
            <a:r>
              <a:rPr lang="fr-BE" dirty="0" err="1"/>
              <a:t>inhoudelijke</a:t>
            </a:r>
            <a:r>
              <a:rPr lang="fr-BE" dirty="0"/>
              <a:t> </a:t>
            </a:r>
            <a:r>
              <a:rPr lang="fr-BE" dirty="0" err="1"/>
              <a:t>concepten</a:t>
            </a:r>
            <a:r>
              <a:rPr lang="fr-BE" dirty="0"/>
              <a:t>, </a:t>
            </a:r>
            <a:r>
              <a:rPr lang="fr-BE" dirty="0" err="1"/>
              <a:t>een</a:t>
            </a:r>
            <a:r>
              <a:rPr lang="fr-BE" dirty="0"/>
              <a:t> </a:t>
            </a:r>
            <a:r>
              <a:rPr lang="fr-BE" dirty="0" err="1"/>
              <a:t>gemeenschappelijke</a:t>
            </a:r>
            <a:r>
              <a:rPr lang="fr-BE" dirty="0"/>
              <a:t> terminologie (FOD) en </a:t>
            </a:r>
            <a:r>
              <a:rPr lang="fr-BE" dirty="0" err="1"/>
              <a:t>een</a:t>
            </a:r>
            <a:r>
              <a:rPr lang="fr-BE" dirty="0"/>
              <a:t> </a:t>
            </a:r>
            <a:r>
              <a:rPr lang="fr-BE" dirty="0" err="1"/>
              <a:t>gestandaardiseerde</a:t>
            </a:r>
            <a:r>
              <a:rPr lang="fr-BE" dirty="0"/>
              <a:t> </a:t>
            </a:r>
            <a:r>
              <a:rPr lang="fr-BE" dirty="0" err="1"/>
              <a:t>architectuur</a:t>
            </a:r>
            <a:r>
              <a:rPr lang="fr-BE" dirty="0"/>
              <a:t> de </a:t>
            </a:r>
            <a:r>
              <a:rPr lang="fr-BE" dirty="0" err="1"/>
              <a:t>kwaliteit</a:t>
            </a:r>
            <a:r>
              <a:rPr lang="fr-BE" dirty="0"/>
              <a:t> van </a:t>
            </a:r>
            <a:r>
              <a:rPr lang="fr-BE" dirty="0" err="1"/>
              <a:t>gegevensuitwisseling</a:t>
            </a:r>
            <a:r>
              <a:rPr lang="fr-BE" dirty="0"/>
              <a:t> </a:t>
            </a:r>
            <a:r>
              <a:rPr lang="fr-BE" dirty="0" err="1"/>
              <a:t>verhogen</a:t>
            </a:r>
            <a:r>
              <a:rPr lang="fr-BE" dirty="0"/>
              <a:t>.</a:t>
            </a:r>
          </a:p>
          <a:p>
            <a:endParaRPr lang="fr-BE" dirty="0" smtClean="0"/>
          </a:p>
          <a:p>
            <a:r>
              <a:rPr lang="fr-BE" dirty="0" err="1"/>
              <a:t>Doelstellingen</a:t>
            </a:r>
            <a:r>
              <a:rPr lang="fr-BE" dirty="0"/>
              <a:t> 2019 (FOD </a:t>
            </a:r>
            <a:r>
              <a:rPr lang="fr-BE" dirty="0" err="1"/>
              <a:t>Volksgezondheid</a:t>
            </a:r>
            <a:r>
              <a:rPr lang="fr-BE" dirty="0"/>
              <a:t>)</a:t>
            </a:r>
          </a:p>
          <a:p>
            <a:pPr lvl="1"/>
            <a:r>
              <a:rPr lang="fr-BE" dirty="0" err="1"/>
              <a:t>eenduidige</a:t>
            </a:r>
            <a:r>
              <a:rPr lang="fr-BE" dirty="0"/>
              <a:t> </a:t>
            </a:r>
            <a:r>
              <a:rPr lang="fr-BE" dirty="0" err="1"/>
              <a:t>informatie</a:t>
            </a:r>
            <a:r>
              <a:rPr lang="fr-BE" dirty="0"/>
              <a:t> in het EPD</a:t>
            </a:r>
          </a:p>
          <a:p>
            <a:pPr lvl="1"/>
            <a:r>
              <a:rPr lang="fr-BE" dirty="0"/>
              <a:t>correcte </a:t>
            </a:r>
            <a:r>
              <a:rPr lang="fr-BE" dirty="0" err="1"/>
              <a:t>elektronische</a:t>
            </a:r>
            <a:r>
              <a:rPr lang="fr-BE" dirty="0"/>
              <a:t> </a:t>
            </a:r>
            <a:r>
              <a:rPr lang="fr-BE" dirty="0" err="1"/>
              <a:t>gegevensuitwisseling</a:t>
            </a:r>
            <a:r>
              <a:rPr lang="fr-BE" dirty="0"/>
              <a:t> </a:t>
            </a:r>
            <a:r>
              <a:rPr lang="fr-BE" dirty="0" err="1"/>
              <a:t>tussen</a:t>
            </a:r>
            <a:r>
              <a:rPr lang="fr-BE" dirty="0"/>
              <a:t> </a:t>
            </a:r>
            <a:r>
              <a:rPr lang="fr-BE" dirty="0" err="1"/>
              <a:t>zorgverleners</a:t>
            </a:r>
            <a:r>
              <a:rPr lang="fr-BE" dirty="0"/>
              <a:t> </a:t>
            </a:r>
            <a:r>
              <a:rPr lang="fr-BE" dirty="0" err="1"/>
              <a:t>onderling</a:t>
            </a:r>
            <a:r>
              <a:rPr lang="fr-BE" dirty="0"/>
              <a:t> / </a:t>
            </a:r>
            <a:r>
              <a:rPr lang="fr-BE" dirty="0" err="1"/>
              <a:t>tussen</a:t>
            </a:r>
            <a:r>
              <a:rPr lang="fr-BE" dirty="0"/>
              <a:t> </a:t>
            </a:r>
            <a:r>
              <a:rPr lang="fr-BE" dirty="0" err="1"/>
              <a:t>zorgverlener</a:t>
            </a:r>
            <a:r>
              <a:rPr lang="fr-BE" dirty="0"/>
              <a:t> en </a:t>
            </a:r>
            <a:r>
              <a:rPr lang="fr-BE" dirty="0" err="1"/>
              <a:t>patiënt</a:t>
            </a:r>
            <a:r>
              <a:rPr lang="fr-BE" dirty="0"/>
              <a:t> </a:t>
            </a:r>
          </a:p>
          <a:p>
            <a:pPr lvl="1"/>
            <a:r>
              <a:rPr lang="fr-BE" dirty="0" err="1"/>
              <a:t>verstandige</a:t>
            </a:r>
            <a:r>
              <a:rPr lang="fr-BE" dirty="0"/>
              <a:t> </a:t>
            </a:r>
            <a:r>
              <a:rPr lang="fr-BE" dirty="0" err="1"/>
              <a:t>raadpleging</a:t>
            </a:r>
            <a:r>
              <a:rPr lang="fr-BE" dirty="0"/>
              <a:t> van de </a:t>
            </a:r>
            <a:r>
              <a:rPr lang="fr-BE" dirty="0" err="1"/>
              <a:t>gegevens</a:t>
            </a:r>
            <a:r>
              <a:rPr lang="fr-BE" dirty="0"/>
              <a:t> </a:t>
            </a:r>
          </a:p>
          <a:p>
            <a:pPr lvl="1"/>
            <a:r>
              <a:rPr lang="fr-BE" dirty="0" err="1"/>
              <a:t>zonder</a:t>
            </a:r>
            <a:r>
              <a:rPr lang="fr-BE" dirty="0"/>
              <a:t> </a:t>
            </a:r>
            <a:r>
              <a:rPr lang="fr-BE" dirty="0" err="1"/>
              <a:t>bijkomende</a:t>
            </a:r>
            <a:r>
              <a:rPr lang="fr-BE" dirty="0"/>
              <a:t> </a:t>
            </a:r>
            <a:r>
              <a:rPr lang="fr-BE" dirty="0" err="1"/>
              <a:t>registratielast</a:t>
            </a:r>
            <a:r>
              <a:rPr lang="fr-BE" dirty="0"/>
              <a:t>, </a:t>
            </a:r>
            <a:r>
              <a:rPr lang="fr-BE" dirty="0" err="1"/>
              <a:t>informatie</a:t>
            </a:r>
            <a:r>
              <a:rPr lang="fr-BE" dirty="0"/>
              <a:t> </a:t>
            </a:r>
            <a:r>
              <a:rPr lang="fr-BE" dirty="0" err="1"/>
              <a:t>afleiden</a:t>
            </a:r>
            <a:r>
              <a:rPr lang="fr-BE" dirty="0"/>
              <a:t> </a:t>
            </a:r>
            <a:r>
              <a:rPr lang="fr-BE" dirty="0" err="1"/>
              <a:t>voor</a:t>
            </a:r>
            <a:r>
              <a:rPr lang="fr-BE" dirty="0"/>
              <a:t> </a:t>
            </a:r>
            <a:r>
              <a:rPr lang="fr-BE" dirty="0" err="1"/>
              <a:t>een</a:t>
            </a:r>
            <a:r>
              <a:rPr lang="fr-BE" dirty="0"/>
              <a:t> </a:t>
            </a:r>
            <a:r>
              <a:rPr lang="fr-BE" dirty="0" err="1"/>
              <a:t>tweede</a:t>
            </a:r>
            <a:r>
              <a:rPr lang="fr-BE" dirty="0"/>
              <a:t> </a:t>
            </a:r>
            <a:r>
              <a:rPr lang="fr-BE" dirty="0" err="1"/>
              <a:t>gebruik</a:t>
            </a:r>
            <a:r>
              <a:rPr lang="fr-BE" dirty="0"/>
              <a:t> (</a:t>
            </a:r>
            <a:r>
              <a:rPr lang="fr-BE" dirty="0" err="1"/>
              <a:t>facturatie</a:t>
            </a:r>
            <a:r>
              <a:rPr lang="fr-BE" dirty="0"/>
              <a:t>, </a:t>
            </a:r>
            <a:r>
              <a:rPr lang="fr-BE" dirty="0" err="1"/>
              <a:t>kwaliteitscontrole</a:t>
            </a:r>
            <a:r>
              <a:rPr lang="fr-BE" dirty="0"/>
              <a:t>, </a:t>
            </a:r>
            <a:r>
              <a:rPr lang="fr-BE" dirty="0" err="1"/>
              <a:t>wetenschappelijk</a:t>
            </a:r>
            <a:r>
              <a:rPr lang="fr-BE" dirty="0"/>
              <a:t> </a:t>
            </a:r>
            <a:r>
              <a:rPr lang="fr-BE" dirty="0" err="1"/>
              <a:t>onderzoek</a:t>
            </a:r>
            <a:r>
              <a:rPr lang="fr-BE" dirty="0"/>
              <a:t>, ...)</a:t>
            </a:r>
          </a:p>
          <a:p>
            <a:pPr marL="0" indent="0">
              <a:buNone/>
            </a:pPr>
            <a:endParaRPr lang="en-US"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14</a:t>
            </a:fld>
            <a:endParaRPr lang="en-US" smtClean="0"/>
          </a:p>
        </p:txBody>
      </p:sp>
    </p:spTree>
    <p:extLst>
      <p:ext uri="{BB962C8B-B14F-4D97-AF65-F5344CB8AC3E}">
        <p14:creationId xmlns:p14="http://schemas.microsoft.com/office/powerpoint/2010/main" val="1388386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91264" cy="990600"/>
          </a:xfrm>
        </p:spPr>
        <p:txBody>
          <a:bodyPr>
            <a:normAutofit fontScale="90000"/>
          </a:bodyPr>
          <a:lstStyle/>
          <a:p>
            <a:r>
              <a:rPr lang="fr-BE"/>
              <a:t>Action 13 : Standaarden &amp; terminologie</a:t>
            </a:r>
          </a:p>
        </p:txBody>
      </p:sp>
      <p:sp>
        <p:nvSpPr>
          <p:cNvPr id="3" name="Content Placeholder 2"/>
          <p:cNvSpPr>
            <a:spLocks noGrp="1"/>
          </p:cNvSpPr>
          <p:nvPr>
            <p:ph idx="1"/>
          </p:nvPr>
        </p:nvSpPr>
        <p:spPr/>
        <p:txBody>
          <a:bodyPr>
            <a:normAutofit/>
          </a:bodyPr>
          <a:lstStyle/>
          <a:p>
            <a:r>
              <a:rPr lang="fr-BE" dirty="0" err="1"/>
              <a:t>Doelstellingen</a:t>
            </a:r>
            <a:r>
              <a:rPr lang="fr-BE" dirty="0"/>
              <a:t> 2018 (</a:t>
            </a:r>
            <a:r>
              <a:rPr lang="fr-BE" dirty="0">
                <a:solidFill>
                  <a:srgbClr val="087670"/>
                </a:solidFill>
              </a:rPr>
              <a:t>eHealth</a:t>
            </a:r>
            <a:r>
              <a:rPr lang="fr-BE" dirty="0"/>
              <a:t>-</a:t>
            </a:r>
            <a:r>
              <a:rPr lang="fr-BE" dirty="0" err="1"/>
              <a:t>platform</a:t>
            </a:r>
            <a:r>
              <a:rPr lang="fr-BE" dirty="0"/>
              <a:t>)</a:t>
            </a:r>
          </a:p>
          <a:p>
            <a:pPr lvl="1"/>
            <a:r>
              <a:rPr lang="fr-BE" dirty="0" err="1"/>
              <a:t>promotie</a:t>
            </a:r>
            <a:r>
              <a:rPr lang="fr-BE" dirty="0"/>
              <a:t> en </a:t>
            </a:r>
            <a:r>
              <a:rPr lang="fr-BE" dirty="0" err="1"/>
              <a:t>ondersteuning</a:t>
            </a:r>
            <a:r>
              <a:rPr lang="fr-BE" dirty="0"/>
              <a:t> van de codes van het </a:t>
            </a:r>
            <a:r>
              <a:rPr lang="fr-BE" dirty="0" err="1"/>
              <a:t>terminologiecentrum</a:t>
            </a:r>
            <a:r>
              <a:rPr lang="fr-BE" dirty="0"/>
              <a:t> van de FOD</a:t>
            </a:r>
          </a:p>
          <a:p>
            <a:pPr lvl="1"/>
            <a:r>
              <a:rPr lang="fr-BE" dirty="0" err="1"/>
              <a:t>ondersteuning</a:t>
            </a:r>
            <a:r>
              <a:rPr lang="fr-BE" dirty="0"/>
              <a:t> </a:t>
            </a:r>
            <a:r>
              <a:rPr lang="fr-BE" dirty="0" err="1"/>
              <a:t>evolutie</a:t>
            </a:r>
            <a:r>
              <a:rPr lang="fr-BE" dirty="0"/>
              <a:t> PMF</a:t>
            </a:r>
          </a:p>
          <a:p>
            <a:pPr lvl="1"/>
            <a:r>
              <a:rPr lang="fr-BE" dirty="0" err="1"/>
              <a:t>evolutie</a:t>
            </a:r>
            <a:r>
              <a:rPr lang="fr-BE" dirty="0"/>
              <a:t> </a:t>
            </a:r>
            <a:r>
              <a:rPr lang="fr-BE" dirty="0" err="1"/>
              <a:t>Discharge</a:t>
            </a:r>
            <a:r>
              <a:rPr lang="fr-BE" dirty="0"/>
              <a:t> </a:t>
            </a:r>
            <a:r>
              <a:rPr lang="fr-BE" dirty="0" err="1"/>
              <a:t>Letter</a:t>
            </a:r>
            <a:r>
              <a:rPr lang="fr-BE" dirty="0"/>
              <a:t> </a:t>
            </a:r>
            <a:r>
              <a:rPr lang="fr-BE" dirty="0" err="1"/>
              <a:t>naar</a:t>
            </a:r>
            <a:r>
              <a:rPr lang="fr-BE" dirty="0"/>
              <a:t> HL7 CDA </a:t>
            </a:r>
            <a:r>
              <a:rPr lang="fr-BE" dirty="0" err="1"/>
              <a:t>formaat</a:t>
            </a:r>
            <a:endParaRPr lang="fr-BE" dirty="0"/>
          </a:p>
          <a:p>
            <a:pPr lvl="1"/>
            <a:r>
              <a:rPr lang="fr-BE" dirty="0" err="1"/>
              <a:t>ondersteuning</a:t>
            </a:r>
            <a:r>
              <a:rPr lang="fr-BE" dirty="0"/>
              <a:t> en </a:t>
            </a:r>
            <a:r>
              <a:rPr lang="fr-BE" dirty="0" err="1"/>
              <a:t>opvolging</a:t>
            </a:r>
            <a:r>
              <a:rPr lang="fr-BE" dirty="0"/>
              <a:t> van </a:t>
            </a:r>
            <a:r>
              <a:rPr lang="fr-BE" dirty="0" err="1"/>
              <a:t>verschillende</a:t>
            </a:r>
            <a:r>
              <a:rPr lang="fr-BE" dirty="0"/>
              <a:t> </a:t>
            </a:r>
            <a:r>
              <a:rPr lang="fr-BE" dirty="0" err="1"/>
              <a:t>initiatieven</a:t>
            </a:r>
            <a:r>
              <a:rPr lang="fr-BE" dirty="0"/>
              <a:t> in </a:t>
            </a:r>
            <a:r>
              <a:rPr lang="fr-BE" dirty="0" err="1"/>
              <a:t>berichtenuitwisseling</a:t>
            </a:r>
            <a:r>
              <a:rPr lang="fr-BE" dirty="0"/>
              <a:t> (externe </a:t>
            </a:r>
            <a:r>
              <a:rPr lang="fr-BE" dirty="0" err="1"/>
              <a:t>initiatieven</a:t>
            </a:r>
            <a:r>
              <a:rPr lang="fr-BE" dirty="0"/>
              <a:t>, PPKB, RIZIV AP6 </a:t>
            </a:r>
            <a:r>
              <a:rPr lang="fr-BE" dirty="0" err="1"/>
              <a:t>caresets</a:t>
            </a:r>
            <a:r>
              <a:rPr lang="fr-BE" dirty="0"/>
              <a:t>,…)</a:t>
            </a:r>
          </a:p>
          <a:p>
            <a:pPr lvl="1"/>
            <a:r>
              <a:rPr lang="fr-BE" dirty="0" err="1"/>
              <a:t>ingebruikname</a:t>
            </a:r>
            <a:r>
              <a:rPr lang="fr-BE" dirty="0"/>
              <a:t> van </a:t>
            </a:r>
            <a:r>
              <a:rPr lang="fr-BE" dirty="0" err="1"/>
              <a:t>een</a:t>
            </a:r>
            <a:r>
              <a:rPr lang="fr-BE" dirty="0"/>
              <a:t> </a:t>
            </a:r>
            <a:r>
              <a:rPr lang="fr-BE" dirty="0" err="1"/>
              <a:t>validatietool</a:t>
            </a:r>
            <a:r>
              <a:rPr lang="fr-BE" dirty="0"/>
              <a:t> </a:t>
            </a:r>
            <a:r>
              <a:rPr lang="fr-BE" dirty="0" err="1"/>
              <a:t>voor</a:t>
            </a:r>
            <a:r>
              <a:rPr lang="fr-BE" dirty="0"/>
              <a:t> HL7 CDA </a:t>
            </a:r>
            <a:r>
              <a:rPr lang="fr-BE" dirty="0" err="1"/>
              <a:t>berichten</a:t>
            </a:r>
            <a:endParaRPr lang="fr-BE" dirty="0"/>
          </a:p>
          <a:p>
            <a:pPr lvl="2"/>
            <a:r>
              <a:rPr lang="fr-BE" dirty="0"/>
              <a:t>1</a:t>
            </a:r>
            <a:r>
              <a:rPr lang="fr-BE" baseline="30000" dirty="0"/>
              <a:t>er</a:t>
            </a:r>
            <a:r>
              <a:rPr lang="fr-BE" dirty="0"/>
              <a:t> </a:t>
            </a:r>
            <a:r>
              <a:rPr lang="fr-BE" dirty="0" err="1"/>
              <a:t>semester</a:t>
            </a:r>
            <a:r>
              <a:rPr lang="fr-BE" dirty="0"/>
              <a:t> 2018 &gt; </a:t>
            </a:r>
            <a:r>
              <a:rPr lang="fr-BE" dirty="0" err="1"/>
              <a:t>finetuning</a:t>
            </a:r>
            <a:r>
              <a:rPr lang="fr-BE" dirty="0"/>
              <a:t> van de </a:t>
            </a:r>
            <a:r>
              <a:rPr lang="fr-BE" dirty="0" err="1"/>
              <a:t>tool</a:t>
            </a:r>
            <a:r>
              <a:rPr lang="fr-BE" dirty="0"/>
              <a:t> </a:t>
            </a:r>
            <a:r>
              <a:rPr lang="fr-BE" dirty="0" err="1"/>
              <a:t>voor</a:t>
            </a:r>
            <a:r>
              <a:rPr lang="fr-BE" dirty="0"/>
              <a:t> het </a:t>
            </a:r>
            <a:r>
              <a:rPr lang="fr-BE" dirty="0" err="1"/>
              <a:t>gebruik</a:t>
            </a:r>
            <a:r>
              <a:rPr lang="fr-BE" dirty="0"/>
              <a:t> van de HL7 CDA </a:t>
            </a:r>
            <a:r>
              <a:rPr lang="fr-BE" dirty="0" err="1"/>
              <a:t>laboratorium</a:t>
            </a:r>
            <a:r>
              <a:rPr lang="fr-BE" dirty="0"/>
              <a:t> </a:t>
            </a:r>
            <a:r>
              <a:rPr lang="fr-BE" dirty="0" err="1"/>
              <a:t>resultaten</a:t>
            </a:r>
            <a:endParaRPr lang="fr-BE" dirty="0"/>
          </a:p>
          <a:p>
            <a:pPr lvl="2"/>
            <a:r>
              <a:rPr lang="fr-BE" dirty="0" err="1"/>
              <a:t>gebruik</a:t>
            </a:r>
            <a:r>
              <a:rPr lang="fr-BE" dirty="0"/>
              <a:t> </a:t>
            </a:r>
            <a:r>
              <a:rPr lang="fr-BE" dirty="0" err="1"/>
              <a:t>maximaliseren</a:t>
            </a:r>
            <a:r>
              <a:rPr lang="fr-BE" dirty="0"/>
              <a:t> </a:t>
            </a:r>
            <a:r>
              <a:rPr lang="fr-BE" dirty="0" err="1"/>
              <a:t>door</a:t>
            </a:r>
            <a:r>
              <a:rPr lang="fr-BE" dirty="0"/>
              <a:t> </a:t>
            </a:r>
            <a:r>
              <a:rPr lang="fr-BE" dirty="0" err="1"/>
              <a:t>andere</a:t>
            </a:r>
            <a:r>
              <a:rPr lang="fr-BE" dirty="0"/>
              <a:t> </a:t>
            </a:r>
            <a:r>
              <a:rPr lang="fr-BE" dirty="0" err="1"/>
              <a:t>berichten</a:t>
            </a:r>
            <a:r>
              <a:rPr lang="fr-BE" dirty="0"/>
              <a:t> op te </a:t>
            </a:r>
            <a:r>
              <a:rPr lang="fr-BE" dirty="0" err="1"/>
              <a:t>nemen</a:t>
            </a:r>
            <a:endParaRPr lang="fr-BE" dirty="0"/>
          </a:p>
          <a:p>
            <a:endParaRPr lang="en-US"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15</a:t>
            </a:fld>
            <a:endParaRPr lang="en-US" smtClean="0"/>
          </a:p>
        </p:txBody>
      </p:sp>
    </p:spTree>
    <p:extLst>
      <p:ext uri="{BB962C8B-B14F-4D97-AF65-F5344CB8AC3E}">
        <p14:creationId xmlns:p14="http://schemas.microsoft.com/office/powerpoint/2010/main" val="2072229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BE" sz="3200"/>
              <a:t>Action 15 : Simplification administrative</a:t>
            </a:r>
          </a:p>
        </p:txBody>
      </p:sp>
      <p:sp>
        <p:nvSpPr>
          <p:cNvPr id="4099" name="Rectangle 3"/>
          <p:cNvSpPr>
            <a:spLocks noGrp="1" noChangeArrowheads="1"/>
          </p:cNvSpPr>
          <p:nvPr>
            <p:ph idx="1"/>
          </p:nvPr>
        </p:nvSpPr>
        <p:spPr/>
        <p:txBody>
          <a:bodyPr/>
          <a:lstStyle/>
          <a:p>
            <a:r>
              <a:rPr lang="fr-BE" dirty="0"/>
              <a:t>Focus</a:t>
            </a:r>
          </a:p>
          <a:p>
            <a:endParaRPr lang="fr-BE" sz="2000" dirty="0"/>
          </a:p>
          <a:p>
            <a:pPr lvl="1"/>
            <a:r>
              <a:rPr lang="fr-BE" dirty="0"/>
              <a:t>Back2Work</a:t>
            </a:r>
          </a:p>
          <a:p>
            <a:pPr lvl="1"/>
            <a:endParaRPr lang="fr-BE" dirty="0"/>
          </a:p>
          <a:p>
            <a:pPr lvl="1"/>
            <a:r>
              <a:rPr lang="fr-BE" dirty="0"/>
              <a:t>Certificat d'incapacité de travail électronique (</a:t>
            </a:r>
            <a:r>
              <a:rPr lang="fr-BE" dirty="0" err="1"/>
              <a:t>Mult-eMediatt</a:t>
            </a:r>
            <a:r>
              <a:rPr lang="fr-BE" dirty="0"/>
              <a:t>)</a:t>
            </a:r>
          </a:p>
          <a:p>
            <a:pPr marL="274320" lvl="1" indent="0">
              <a:buNone/>
            </a:pPr>
            <a:endParaRPr lang="fr-BE" dirty="0"/>
          </a:p>
          <a:p>
            <a:pPr lvl="1"/>
            <a:r>
              <a:rPr lang="fr-BE" dirty="0" err="1"/>
              <a:t>MyCareNet</a:t>
            </a:r>
            <a:r>
              <a:rPr lang="fr-BE" dirty="0"/>
              <a:t> </a:t>
            </a:r>
            <a:r>
              <a:rPr lang="fr-BE" dirty="0" err="1"/>
              <a:t>eAttest</a:t>
            </a:r>
            <a:r>
              <a:rPr lang="fr-BE" dirty="0"/>
              <a:t> </a:t>
            </a:r>
          </a:p>
          <a:p>
            <a:endParaRPr lang="nl-BE" dirty="0" smtClean="0"/>
          </a:p>
          <a:p>
            <a:endParaRPr lang="fr-BE" dirty="0" smtClean="0"/>
          </a:p>
          <a:p>
            <a:endParaRPr lang="nl-NL" dirty="0" smtClean="0"/>
          </a:p>
          <a:p>
            <a:pPr lvl="2"/>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10"/>
          </p:nvPr>
        </p:nvSpPr>
        <p:spPr/>
        <p:txBody>
          <a:bodyPr/>
          <a:lstStyle/>
          <a:p>
            <a:r>
              <a:rPr lang="fr-BE"/>
              <a:t>26/01/2018</a:t>
            </a:r>
          </a:p>
        </p:txBody>
      </p:sp>
      <p:sp>
        <p:nvSpPr>
          <p:cNvPr id="8" name="Slide Number Placeholder 7"/>
          <p:cNvSpPr>
            <a:spLocks noGrp="1"/>
          </p:cNvSpPr>
          <p:nvPr>
            <p:ph type="sldNum" sz="quarter" idx="12"/>
          </p:nvPr>
        </p:nvSpPr>
        <p:spPr/>
        <p:txBody>
          <a:bodyPr/>
          <a:lstStyle/>
          <a:p>
            <a:r>
              <a:rPr lang="fr-BE"/>
              <a:t>- </a:t>
            </a:r>
            <a:fld id="{30A9230E-FFBB-4CCB-ABD7-198084EDE768}" type="slidenum">
              <a:rPr lang="fr-BE" smtClean="0"/>
              <a:pPr/>
              <a:t>16</a:t>
            </a:fld>
            <a:r>
              <a:rPr lang="fr-BE"/>
              <a:t> -</a:t>
            </a:r>
          </a:p>
        </p:txBody>
      </p:sp>
    </p:spTree>
    <p:extLst>
      <p:ext uri="{BB962C8B-B14F-4D97-AF65-F5344CB8AC3E}">
        <p14:creationId xmlns:p14="http://schemas.microsoft.com/office/powerpoint/2010/main" val="291836319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Back2Work</a:t>
            </a:r>
          </a:p>
        </p:txBody>
      </p:sp>
      <p:sp>
        <p:nvSpPr>
          <p:cNvPr id="4099" name="Rectangle 3"/>
          <p:cNvSpPr>
            <a:spLocks noGrp="1" noChangeArrowheads="1"/>
          </p:cNvSpPr>
          <p:nvPr>
            <p:ph idx="1"/>
          </p:nvPr>
        </p:nvSpPr>
        <p:spPr/>
        <p:txBody>
          <a:bodyPr/>
          <a:lstStyle/>
          <a:p>
            <a:r>
              <a:rPr lang="fr-BE" dirty="0"/>
              <a:t>Back2work vise à encourager la réintégration du travailleur malade de longue durée qui n’est plus en mesure de réaliser le travail convenu</a:t>
            </a:r>
          </a:p>
          <a:p>
            <a:endParaRPr lang="fr-BE" sz="1400" dirty="0"/>
          </a:p>
          <a:p>
            <a:pPr lvl="1"/>
            <a:r>
              <a:rPr lang="fr-BE" dirty="0"/>
              <a:t>en lui offrant temporairement du travail adapté ou un autre travail en attendant qu’il soit en mesure d’à nouveau exercer le travail convenu</a:t>
            </a:r>
          </a:p>
          <a:p>
            <a:pPr lvl="1"/>
            <a:endParaRPr lang="fr-BE" sz="1400" dirty="0"/>
          </a:p>
          <a:p>
            <a:pPr lvl="1"/>
            <a:r>
              <a:rPr lang="fr-BE" dirty="0"/>
              <a:t>en lui offrant définitivement du travail adapté ou un autre travail</a:t>
            </a: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10"/>
          </p:nvPr>
        </p:nvSpPr>
        <p:spPr/>
        <p:txBody>
          <a:bodyPr/>
          <a:lstStyle/>
          <a:p>
            <a:r>
              <a:rPr lang="fr-BE"/>
              <a:t>26/01/2018</a:t>
            </a:r>
          </a:p>
        </p:txBody>
      </p:sp>
      <p:sp>
        <p:nvSpPr>
          <p:cNvPr id="8" name="Slide Number Placeholder 7"/>
          <p:cNvSpPr>
            <a:spLocks noGrp="1"/>
          </p:cNvSpPr>
          <p:nvPr>
            <p:ph type="sldNum" sz="quarter" idx="12"/>
          </p:nvPr>
        </p:nvSpPr>
        <p:spPr/>
        <p:txBody>
          <a:bodyPr/>
          <a:lstStyle/>
          <a:p>
            <a:r>
              <a:rPr lang="fr-BE"/>
              <a:t>- </a:t>
            </a:r>
            <a:fld id="{30A9230E-FFBB-4CCB-ABD7-198084EDE768}" type="slidenum">
              <a:rPr lang="fr-BE" smtClean="0"/>
              <a:pPr/>
              <a:t>17</a:t>
            </a:fld>
            <a:r>
              <a:rPr lang="fr-BE"/>
              <a:t> -</a:t>
            </a:r>
          </a:p>
        </p:txBody>
      </p:sp>
    </p:spTree>
    <p:extLst>
      <p:ext uri="{BB962C8B-B14F-4D97-AF65-F5344CB8AC3E}">
        <p14:creationId xmlns:p14="http://schemas.microsoft.com/office/powerpoint/2010/main" val="43140308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Back2Work</a:t>
            </a:r>
          </a:p>
        </p:txBody>
      </p:sp>
      <p:sp>
        <p:nvSpPr>
          <p:cNvPr id="4099" name="Rectangle 3"/>
          <p:cNvSpPr>
            <a:spLocks noGrp="1" noChangeArrowheads="1"/>
          </p:cNvSpPr>
          <p:nvPr>
            <p:ph idx="1"/>
          </p:nvPr>
        </p:nvSpPr>
        <p:spPr/>
        <p:txBody>
          <a:bodyPr/>
          <a:lstStyle/>
          <a:p>
            <a:r>
              <a:rPr lang="fr-BE" dirty="0"/>
              <a:t>Ce trajet de réintégration est établi en concertation avec les différents médecins</a:t>
            </a:r>
          </a:p>
          <a:p>
            <a:endParaRPr lang="fr-BE" sz="1400" dirty="0"/>
          </a:p>
          <a:p>
            <a:pPr lvl="1"/>
            <a:r>
              <a:rPr lang="fr-BE" dirty="0"/>
              <a:t>médecin traitant</a:t>
            </a:r>
          </a:p>
          <a:p>
            <a:pPr lvl="1"/>
            <a:r>
              <a:rPr lang="fr-BE" dirty="0"/>
              <a:t>médecin de contrôle de la mutualité</a:t>
            </a:r>
          </a:p>
          <a:p>
            <a:pPr lvl="1"/>
            <a:r>
              <a:rPr lang="fr-BE" dirty="0"/>
              <a:t>médecin du travail</a:t>
            </a:r>
          </a:p>
          <a:p>
            <a:pPr lvl="1"/>
            <a:endParaRPr lang="fr-BE" sz="1400" dirty="0"/>
          </a:p>
          <a:p>
            <a:r>
              <a:rPr lang="fr-BE" dirty="0"/>
              <a:t>À cet effet, il y a notamment lieu de réaliser la communication électronique entre les différentes parties</a:t>
            </a: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10"/>
          </p:nvPr>
        </p:nvSpPr>
        <p:spPr/>
        <p:txBody>
          <a:bodyPr/>
          <a:lstStyle/>
          <a:p>
            <a:r>
              <a:rPr lang="fr-BE"/>
              <a:t>26/01/2018</a:t>
            </a:r>
          </a:p>
        </p:txBody>
      </p:sp>
      <p:sp>
        <p:nvSpPr>
          <p:cNvPr id="8" name="Slide Number Placeholder 7"/>
          <p:cNvSpPr>
            <a:spLocks noGrp="1"/>
          </p:cNvSpPr>
          <p:nvPr>
            <p:ph type="sldNum" sz="quarter" idx="12"/>
          </p:nvPr>
        </p:nvSpPr>
        <p:spPr/>
        <p:txBody>
          <a:bodyPr/>
          <a:lstStyle/>
          <a:p>
            <a:r>
              <a:rPr lang="fr-BE"/>
              <a:t>- </a:t>
            </a:r>
            <a:fld id="{30A9230E-FFBB-4CCB-ABD7-198084EDE768}" type="slidenum">
              <a:rPr lang="fr-BE" smtClean="0"/>
              <a:pPr/>
              <a:t>18</a:t>
            </a:fld>
            <a:r>
              <a:rPr lang="fr-BE"/>
              <a:t> -</a:t>
            </a:r>
          </a:p>
        </p:txBody>
      </p:sp>
    </p:spTree>
    <p:extLst>
      <p:ext uri="{BB962C8B-B14F-4D97-AF65-F5344CB8AC3E}">
        <p14:creationId xmlns:p14="http://schemas.microsoft.com/office/powerpoint/2010/main" val="357707783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Back2Work</a:t>
            </a:r>
          </a:p>
        </p:txBody>
      </p:sp>
      <p:sp>
        <p:nvSpPr>
          <p:cNvPr id="4099" name="Rectangle 3"/>
          <p:cNvSpPr>
            <a:spLocks noGrp="1" noChangeArrowheads="1"/>
          </p:cNvSpPr>
          <p:nvPr>
            <p:ph idx="1"/>
          </p:nvPr>
        </p:nvSpPr>
        <p:spPr/>
        <p:txBody>
          <a:bodyPr>
            <a:normAutofit/>
          </a:bodyPr>
          <a:lstStyle/>
          <a:p>
            <a:r>
              <a:rPr lang="fr-BE" dirty="0"/>
              <a:t>La Plate-forme </a:t>
            </a:r>
            <a:r>
              <a:rPr lang="fr-BE" dirty="0">
                <a:solidFill>
                  <a:srgbClr val="087670"/>
                </a:solidFill>
              </a:rPr>
              <a:t>eHealth</a:t>
            </a:r>
            <a:r>
              <a:rPr lang="fr-BE" dirty="0"/>
              <a:t> peut se charger de l’environnement sécurisé permettant la communication entre médecin traitant, médecin du travail, médecin-conseil et autres professionnels de soins, en toute confidentialité, </a:t>
            </a:r>
          </a:p>
          <a:p>
            <a:pPr lvl="1"/>
            <a:r>
              <a:rPr lang="fr-BE" dirty="0"/>
              <a:t>notamment via son service DAAS pour ce qui concerne l’identification </a:t>
            </a:r>
          </a:p>
          <a:p>
            <a:pPr lvl="1"/>
            <a:r>
              <a:rPr lang="fr-BE" dirty="0"/>
              <a:t>et via la </a:t>
            </a:r>
            <a:r>
              <a:rPr lang="fr-BE" dirty="0" err="1">
                <a:solidFill>
                  <a:srgbClr val="087670"/>
                </a:solidFill>
              </a:rPr>
              <a:t>eHealth</a:t>
            </a:r>
            <a:r>
              <a:rPr lang="fr-BE" dirty="0" err="1"/>
              <a:t>Box</a:t>
            </a:r>
            <a:r>
              <a:rPr lang="fr-BE" dirty="0"/>
              <a:t> pour ce qui concerne le canal de communication</a:t>
            </a:r>
          </a:p>
          <a:p>
            <a:pPr lvl="1"/>
            <a:endParaRPr lang="fr-BE" dirty="0"/>
          </a:p>
          <a:p>
            <a:r>
              <a:rPr lang="fr-BE" dirty="0"/>
              <a:t>Le service web est en production auprès de la plate-forme </a:t>
            </a:r>
            <a:r>
              <a:rPr lang="fr-BE" dirty="0">
                <a:solidFill>
                  <a:srgbClr val="087670"/>
                </a:solidFill>
              </a:rPr>
              <a:t>eHealth</a:t>
            </a:r>
            <a:r>
              <a:rPr lang="fr-BE" dirty="0"/>
              <a:t> et est progressivement intégré dans les différents logiciels médicaux.</a:t>
            </a:r>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10"/>
          </p:nvPr>
        </p:nvSpPr>
        <p:spPr/>
        <p:txBody>
          <a:bodyPr/>
          <a:lstStyle/>
          <a:p>
            <a:r>
              <a:rPr lang="fr-BE"/>
              <a:t>26/01/2018</a:t>
            </a:r>
          </a:p>
        </p:txBody>
      </p:sp>
      <p:sp>
        <p:nvSpPr>
          <p:cNvPr id="8" name="Slide Number Placeholder 7"/>
          <p:cNvSpPr>
            <a:spLocks noGrp="1"/>
          </p:cNvSpPr>
          <p:nvPr>
            <p:ph type="sldNum" sz="quarter" idx="12"/>
          </p:nvPr>
        </p:nvSpPr>
        <p:spPr/>
        <p:txBody>
          <a:bodyPr/>
          <a:lstStyle/>
          <a:p>
            <a:r>
              <a:rPr lang="fr-BE"/>
              <a:t>- </a:t>
            </a:r>
            <a:fld id="{30A9230E-FFBB-4CCB-ABD7-198084EDE768}" type="slidenum">
              <a:rPr lang="fr-BE" smtClean="0"/>
              <a:pPr/>
              <a:t>19</a:t>
            </a:fld>
            <a:r>
              <a:rPr lang="fr-BE"/>
              <a:t> -</a:t>
            </a:r>
          </a:p>
        </p:txBody>
      </p:sp>
    </p:spTree>
    <p:extLst>
      <p:ext uri="{BB962C8B-B14F-4D97-AF65-F5344CB8AC3E}">
        <p14:creationId xmlns:p14="http://schemas.microsoft.com/office/powerpoint/2010/main" val="333313273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Overzicht</a:t>
            </a:r>
          </a:p>
        </p:txBody>
      </p:sp>
      <p:sp>
        <p:nvSpPr>
          <p:cNvPr id="3" name="Content Placeholder 2"/>
          <p:cNvSpPr>
            <a:spLocks noGrp="1"/>
          </p:cNvSpPr>
          <p:nvPr>
            <p:ph idx="1"/>
          </p:nvPr>
        </p:nvSpPr>
        <p:spPr/>
        <p:txBody>
          <a:bodyPr>
            <a:normAutofit/>
          </a:bodyPr>
          <a:lstStyle/>
          <a:p>
            <a:r>
              <a:rPr lang="fr-BE" dirty="0" smtClean="0"/>
              <a:t>Roadmap </a:t>
            </a:r>
            <a:r>
              <a:rPr lang="fr-BE" dirty="0"/>
              <a:t>2.0</a:t>
            </a:r>
          </a:p>
          <a:p>
            <a:endParaRPr lang="fr-BE" dirty="0" smtClean="0"/>
          </a:p>
          <a:p>
            <a:r>
              <a:rPr lang="fr-BE" dirty="0" err="1"/>
              <a:t>Tevens</a:t>
            </a:r>
            <a:r>
              <a:rPr lang="fr-BE" dirty="0"/>
              <a:t> in 2017, </a:t>
            </a:r>
            <a:r>
              <a:rPr lang="fr-BE" dirty="0" err="1"/>
              <a:t>andere</a:t>
            </a:r>
            <a:r>
              <a:rPr lang="fr-BE" dirty="0"/>
              <a:t> </a:t>
            </a:r>
            <a:r>
              <a:rPr lang="fr-BE" dirty="0" err="1"/>
              <a:t>projecten</a:t>
            </a:r>
            <a:r>
              <a:rPr lang="fr-BE" dirty="0"/>
              <a:t> 2018</a:t>
            </a:r>
          </a:p>
          <a:p>
            <a:endParaRPr lang="fr-BE" dirty="0" smtClean="0"/>
          </a:p>
          <a:p>
            <a:r>
              <a:rPr lang="fr-BE" dirty="0" err="1"/>
              <a:t>Akkoorden</a:t>
            </a:r>
            <a:r>
              <a:rPr lang="fr-BE" dirty="0"/>
              <a:t> nationale </a:t>
            </a:r>
            <a:r>
              <a:rPr lang="fr-BE" dirty="0" err="1"/>
              <a:t>commissie</a:t>
            </a:r>
            <a:r>
              <a:rPr lang="fr-BE" dirty="0"/>
              <a:t> </a:t>
            </a:r>
            <a:r>
              <a:rPr lang="fr-BE" dirty="0" err="1"/>
              <a:t>artsen-ziekenfondsen</a:t>
            </a:r>
            <a:endParaRPr lang="fr-BE" dirty="0"/>
          </a:p>
          <a:p>
            <a:endParaRPr lang="fr-BE" dirty="0" smtClean="0"/>
          </a:p>
          <a:p>
            <a:r>
              <a:rPr lang="fr-BE" dirty="0"/>
              <a:t>General Data Protection </a:t>
            </a:r>
            <a:r>
              <a:rPr lang="fr-BE" dirty="0" err="1"/>
              <a:t>Regulation</a:t>
            </a:r>
            <a:endParaRPr lang="fr-BE" dirty="0"/>
          </a:p>
          <a:p>
            <a:endParaRPr lang="fr-BE" dirty="0" smtClean="0"/>
          </a:p>
          <a:p>
            <a:r>
              <a:rPr lang="fr-BE" dirty="0"/>
              <a:t>Interne </a:t>
            </a:r>
            <a:r>
              <a:rPr lang="fr-BE" dirty="0" err="1"/>
              <a:t>organisatie</a:t>
            </a:r>
            <a:r>
              <a:rPr lang="fr-BE" dirty="0"/>
              <a:t> &amp; budget</a:t>
            </a:r>
          </a:p>
          <a:p>
            <a:endParaRPr lang="fr-BE" dirty="0" smtClean="0"/>
          </a:p>
          <a:p>
            <a:r>
              <a:rPr lang="fr-BE" dirty="0" err="1"/>
              <a:t>Besluit</a:t>
            </a:r>
            <a:r>
              <a:rPr lang="fr-BE" dirty="0"/>
              <a:t> / </a:t>
            </a:r>
            <a:r>
              <a:rPr lang="fr-BE" dirty="0" err="1"/>
              <a:t>Voornaamste</a:t>
            </a:r>
            <a:r>
              <a:rPr lang="fr-BE" dirty="0"/>
              <a:t> </a:t>
            </a:r>
            <a:r>
              <a:rPr lang="fr-BE" dirty="0" err="1"/>
              <a:t>projecten</a:t>
            </a:r>
            <a:endParaRPr lang="fr-BE" dirty="0"/>
          </a:p>
          <a:p>
            <a:pPr lvl="1"/>
            <a:endParaRPr lang="fr-BE" dirty="0" smtClean="0"/>
          </a:p>
          <a:p>
            <a:pPr lvl="1"/>
            <a:endParaRPr lang="fr-BE" dirty="0" smtClean="0"/>
          </a:p>
          <a:p>
            <a:pPr lvl="1"/>
            <a:endParaRPr lang="fr-BE" dirty="0" smtClean="0"/>
          </a:p>
          <a:p>
            <a:pPr lvl="1"/>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pPr/>
              <a:t>2</a:t>
            </a:fld>
            <a:endParaRPr lang="en-US" smtClean="0"/>
          </a:p>
        </p:txBody>
      </p:sp>
    </p:spTree>
    <p:extLst>
      <p:ext uri="{BB962C8B-B14F-4D97-AF65-F5344CB8AC3E}">
        <p14:creationId xmlns:p14="http://schemas.microsoft.com/office/powerpoint/2010/main" val="1692723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Actiepunt 15: Mult-eMediatt</a:t>
            </a:r>
          </a:p>
        </p:txBody>
      </p:sp>
      <p:sp>
        <p:nvSpPr>
          <p:cNvPr id="4099" name="Rectangle 3"/>
          <p:cNvSpPr>
            <a:spLocks noGrp="1" noChangeArrowheads="1"/>
          </p:cNvSpPr>
          <p:nvPr>
            <p:ph idx="1"/>
          </p:nvPr>
        </p:nvSpPr>
        <p:spPr/>
        <p:txBody>
          <a:bodyPr>
            <a:normAutofit fontScale="70000" lnSpcReduction="20000"/>
          </a:bodyPr>
          <a:lstStyle/>
          <a:p>
            <a:pPr>
              <a:lnSpc>
                <a:spcPct val="120000"/>
              </a:lnSpc>
            </a:pPr>
            <a:r>
              <a:rPr lang="fr-BE" sz="2800" dirty="0"/>
              <a:t>Dit </a:t>
            </a:r>
            <a:r>
              <a:rPr lang="fr-BE" sz="2800" dirty="0" err="1"/>
              <a:t>administratieve</a:t>
            </a:r>
            <a:r>
              <a:rPr lang="fr-BE" sz="2800" dirty="0"/>
              <a:t> </a:t>
            </a:r>
            <a:r>
              <a:rPr lang="fr-BE" sz="2800" dirty="0" err="1"/>
              <a:t>vereenvoudigingsproject</a:t>
            </a:r>
            <a:r>
              <a:rPr lang="fr-BE" sz="2800" dirty="0"/>
              <a:t> </a:t>
            </a:r>
            <a:r>
              <a:rPr lang="fr-BE" sz="2800" dirty="0" err="1"/>
              <a:t>heeft</a:t>
            </a:r>
            <a:r>
              <a:rPr lang="fr-BE" sz="2800" dirty="0"/>
              <a:t> </a:t>
            </a:r>
            <a:r>
              <a:rPr lang="fr-BE" sz="2800" dirty="0" err="1"/>
              <a:t>tot</a:t>
            </a:r>
            <a:r>
              <a:rPr lang="fr-BE" sz="2800" dirty="0"/>
              <a:t> </a:t>
            </a:r>
            <a:r>
              <a:rPr lang="fr-BE" sz="2800" dirty="0" err="1"/>
              <a:t>doel</a:t>
            </a:r>
            <a:r>
              <a:rPr lang="fr-BE" sz="2800" dirty="0"/>
              <a:t> het </a:t>
            </a:r>
            <a:r>
              <a:rPr lang="fr-BE" sz="2800" dirty="0" err="1"/>
              <a:t>arbeidsongeschiktheidsattest</a:t>
            </a:r>
            <a:r>
              <a:rPr lang="fr-BE" sz="2800" dirty="0"/>
              <a:t> </a:t>
            </a:r>
            <a:r>
              <a:rPr lang="fr-BE" sz="2800" dirty="0" err="1"/>
              <a:t>mits</a:t>
            </a:r>
            <a:r>
              <a:rPr lang="fr-BE" sz="2800" dirty="0"/>
              <a:t> het </a:t>
            </a:r>
            <a:r>
              <a:rPr lang="fr-BE" sz="2800" dirty="0" err="1"/>
              <a:t>akkoord</a:t>
            </a:r>
            <a:r>
              <a:rPr lang="fr-BE" sz="2800" dirty="0"/>
              <a:t> van de </a:t>
            </a:r>
            <a:r>
              <a:rPr lang="fr-BE" sz="2800" dirty="0" err="1"/>
              <a:t>patiënt</a:t>
            </a:r>
            <a:r>
              <a:rPr lang="fr-BE" sz="2800" dirty="0"/>
              <a:t> te </a:t>
            </a:r>
            <a:r>
              <a:rPr lang="fr-BE" sz="2800" dirty="0" err="1"/>
              <a:t>versturen</a:t>
            </a:r>
            <a:r>
              <a:rPr lang="fr-BE" sz="2800" dirty="0"/>
              <a:t> </a:t>
            </a:r>
            <a:r>
              <a:rPr lang="fr-BE" sz="2800" dirty="0" err="1"/>
              <a:t>vanuit</a:t>
            </a:r>
            <a:r>
              <a:rPr lang="fr-BE" sz="2800" dirty="0"/>
              <a:t> het </a:t>
            </a:r>
            <a:r>
              <a:rPr lang="fr-BE" sz="2800" dirty="0" err="1"/>
              <a:t>softwarepakket</a:t>
            </a:r>
            <a:r>
              <a:rPr lang="fr-BE" sz="2800" dirty="0"/>
              <a:t> van de </a:t>
            </a:r>
            <a:r>
              <a:rPr lang="fr-BE" sz="2800" dirty="0" err="1"/>
              <a:t>huisarts</a:t>
            </a:r>
            <a:r>
              <a:rPr lang="fr-BE" sz="2800" dirty="0"/>
              <a:t> </a:t>
            </a:r>
            <a:r>
              <a:rPr lang="fr-BE" sz="2800" dirty="0" err="1"/>
              <a:t>naar</a:t>
            </a:r>
            <a:r>
              <a:rPr lang="fr-BE" sz="2800" dirty="0"/>
              <a:t> de </a:t>
            </a:r>
            <a:r>
              <a:rPr lang="fr-BE" sz="2800" dirty="0" err="1"/>
              <a:t>geïdentificeerde</a:t>
            </a:r>
            <a:r>
              <a:rPr lang="fr-BE" sz="2800" dirty="0"/>
              <a:t> </a:t>
            </a:r>
            <a:r>
              <a:rPr lang="fr-BE" sz="2800" dirty="0" err="1"/>
              <a:t>bestemmeling</a:t>
            </a:r>
            <a:r>
              <a:rPr lang="fr-BE" sz="2800" dirty="0"/>
              <a:t>(en) </a:t>
            </a:r>
          </a:p>
          <a:p>
            <a:endParaRPr lang="nl-NL" dirty="0" smtClean="0"/>
          </a:p>
          <a:p>
            <a:pPr>
              <a:lnSpc>
                <a:spcPct val="120000"/>
              </a:lnSpc>
            </a:pPr>
            <a:r>
              <a:rPr lang="fr-BE" sz="2800" dirty="0"/>
              <a:t>De </a:t>
            </a:r>
            <a:r>
              <a:rPr lang="fr-BE" sz="2800" dirty="0" err="1"/>
              <a:t>eerste</a:t>
            </a:r>
            <a:r>
              <a:rPr lang="fr-BE" sz="2800" dirty="0"/>
              <a:t> </a:t>
            </a:r>
            <a:r>
              <a:rPr lang="fr-BE" sz="2800" dirty="0" err="1"/>
              <a:t>fase</a:t>
            </a:r>
            <a:r>
              <a:rPr lang="fr-BE" sz="2800" dirty="0"/>
              <a:t> van het </a:t>
            </a:r>
            <a:r>
              <a:rPr lang="fr-BE" sz="2800" dirty="0" err="1"/>
              <a:t>project</a:t>
            </a:r>
            <a:r>
              <a:rPr lang="fr-BE" sz="2800" dirty="0"/>
              <a:t> </a:t>
            </a:r>
            <a:r>
              <a:rPr lang="fr-BE" sz="2800" dirty="0" err="1"/>
              <a:t>heeft</a:t>
            </a:r>
            <a:r>
              <a:rPr lang="fr-BE" sz="2800" dirty="0"/>
              <a:t> </a:t>
            </a:r>
            <a:r>
              <a:rPr lang="fr-BE" sz="2800" dirty="0" err="1"/>
              <a:t>betrekking</a:t>
            </a:r>
            <a:r>
              <a:rPr lang="fr-BE" sz="2800" dirty="0"/>
              <a:t> op de </a:t>
            </a:r>
            <a:r>
              <a:rPr lang="fr-BE" sz="2800" dirty="0" err="1"/>
              <a:t>arbeidsongeschiktheidsattesten</a:t>
            </a:r>
            <a:r>
              <a:rPr lang="fr-BE" sz="2800" dirty="0"/>
              <a:t> </a:t>
            </a:r>
            <a:r>
              <a:rPr lang="fr-BE" sz="2800" dirty="0" err="1"/>
              <a:t>bestemd</a:t>
            </a:r>
            <a:r>
              <a:rPr lang="fr-BE" sz="2800" dirty="0"/>
              <a:t> </a:t>
            </a:r>
            <a:r>
              <a:rPr lang="fr-BE" sz="2800" dirty="0" err="1"/>
              <a:t>voor</a:t>
            </a:r>
            <a:endParaRPr lang="fr-BE" sz="2800" dirty="0"/>
          </a:p>
          <a:p>
            <a:pPr lvl="1">
              <a:lnSpc>
                <a:spcPct val="120000"/>
              </a:lnSpc>
            </a:pPr>
            <a:r>
              <a:rPr lang="fr-BE" sz="2300" dirty="0"/>
              <a:t>MEDEX</a:t>
            </a:r>
          </a:p>
          <a:p>
            <a:pPr lvl="1">
              <a:lnSpc>
                <a:spcPct val="120000"/>
              </a:lnSpc>
            </a:pPr>
            <a:r>
              <a:rPr lang="fr-BE" sz="2300" dirty="0" err="1"/>
              <a:t>medische</a:t>
            </a:r>
            <a:r>
              <a:rPr lang="fr-BE" sz="2300" dirty="0"/>
              <a:t> </a:t>
            </a:r>
            <a:r>
              <a:rPr lang="fr-BE" sz="2300" dirty="0" err="1"/>
              <a:t>dienst</a:t>
            </a:r>
            <a:r>
              <a:rPr lang="fr-BE" sz="2300" dirty="0"/>
              <a:t> van HR RAIL</a:t>
            </a:r>
          </a:p>
          <a:p>
            <a:pPr lvl="1">
              <a:lnSpc>
                <a:spcPct val="120000"/>
              </a:lnSpc>
            </a:pPr>
            <a:r>
              <a:rPr lang="fr-BE" sz="2300" dirty="0" err="1"/>
              <a:t>medische</a:t>
            </a:r>
            <a:r>
              <a:rPr lang="fr-BE" sz="2300" dirty="0"/>
              <a:t> </a:t>
            </a:r>
            <a:r>
              <a:rPr lang="fr-BE" sz="2300" dirty="0" err="1"/>
              <a:t>dienst</a:t>
            </a:r>
            <a:r>
              <a:rPr lang="fr-BE" sz="2300" dirty="0"/>
              <a:t> van de </a:t>
            </a:r>
            <a:r>
              <a:rPr lang="fr-BE" sz="2300" dirty="0" err="1"/>
              <a:t>Politie</a:t>
            </a:r>
            <a:endParaRPr lang="fr-BE" sz="2300" dirty="0"/>
          </a:p>
          <a:p>
            <a:pPr lvl="1">
              <a:lnSpc>
                <a:spcPct val="120000"/>
              </a:lnSpc>
            </a:pPr>
            <a:r>
              <a:rPr lang="fr-BE" sz="2300" dirty="0" err="1"/>
              <a:t>medische</a:t>
            </a:r>
            <a:r>
              <a:rPr lang="fr-BE" sz="2300" dirty="0"/>
              <a:t> </a:t>
            </a:r>
            <a:r>
              <a:rPr lang="fr-BE" sz="2300" dirty="0" err="1"/>
              <a:t>diensten</a:t>
            </a:r>
            <a:r>
              <a:rPr lang="fr-BE" sz="2300" dirty="0"/>
              <a:t> die de </a:t>
            </a:r>
            <a:r>
              <a:rPr lang="fr-BE" sz="2300" dirty="0" err="1"/>
              <a:t>arbeidsongeschiktheden</a:t>
            </a:r>
            <a:r>
              <a:rPr lang="fr-BE" sz="2300" dirty="0"/>
              <a:t> </a:t>
            </a:r>
            <a:r>
              <a:rPr lang="fr-BE" sz="2300" dirty="0" err="1"/>
              <a:t>voor</a:t>
            </a:r>
            <a:r>
              <a:rPr lang="fr-BE" sz="2300" dirty="0"/>
              <a:t> de (</a:t>
            </a:r>
            <a:r>
              <a:rPr lang="fr-BE" sz="2300" dirty="0" err="1"/>
              <a:t>openbare</a:t>
            </a:r>
            <a:r>
              <a:rPr lang="fr-BE" sz="2300" dirty="0"/>
              <a:t> of privé) </a:t>
            </a:r>
            <a:r>
              <a:rPr lang="fr-BE" sz="2300" dirty="0" err="1"/>
              <a:t>werkgevers</a:t>
            </a:r>
            <a:r>
              <a:rPr lang="fr-BE" sz="2300" dirty="0"/>
              <a:t> </a:t>
            </a:r>
            <a:r>
              <a:rPr lang="fr-BE" sz="2300" dirty="0" err="1"/>
              <a:t>beheren</a:t>
            </a:r>
            <a:endParaRPr lang="fr-BE" sz="2300" dirty="0"/>
          </a:p>
          <a:p>
            <a:pPr lvl="1">
              <a:lnSpc>
                <a:spcPct val="120000"/>
              </a:lnSpc>
            </a:pPr>
            <a:r>
              <a:rPr lang="fr-BE" sz="2300" dirty="0" err="1"/>
              <a:t>ziekenfondsen</a:t>
            </a:r>
            <a:endParaRPr lang="fr-BE" sz="2300" dirty="0"/>
          </a:p>
          <a:p>
            <a:pPr lvl="1"/>
            <a:endParaRPr lang="fr-BE" dirty="0"/>
          </a:p>
          <a:p>
            <a:pPr lvl="1"/>
            <a:endParaRPr lang="nl-NL" dirty="0"/>
          </a:p>
          <a:p>
            <a:r>
              <a:rPr lang="fr-BE" sz="2800" dirty="0" err="1"/>
              <a:t>Opstarten</a:t>
            </a:r>
            <a:r>
              <a:rPr lang="fr-BE" sz="2800" dirty="0"/>
              <a:t> van de </a:t>
            </a:r>
            <a:r>
              <a:rPr lang="fr-BE" sz="2800" dirty="0" err="1"/>
              <a:t>pilootgroepen</a:t>
            </a:r>
            <a:r>
              <a:rPr lang="fr-BE" sz="2800" dirty="0"/>
              <a:t> in </a:t>
            </a:r>
            <a:r>
              <a:rPr lang="fr-BE" sz="2800" dirty="0" err="1"/>
              <a:t>juni</a:t>
            </a:r>
            <a:r>
              <a:rPr lang="fr-BE" sz="2800" dirty="0"/>
              <a:t> 2018</a:t>
            </a:r>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10"/>
          </p:nvPr>
        </p:nvSpPr>
        <p:spPr/>
        <p:txBody>
          <a:bodyPr/>
          <a:lstStyle/>
          <a:p>
            <a:r>
              <a:rPr lang="fr-BE"/>
              <a:t>26/01/2018</a:t>
            </a:r>
          </a:p>
        </p:txBody>
      </p:sp>
      <p:sp>
        <p:nvSpPr>
          <p:cNvPr id="8" name="Slide Number Placeholder 7"/>
          <p:cNvSpPr>
            <a:spLocks noGrp="1"/>
          </p:cNvSpPr>
          <p:nvPr>
            <p:ph type="sldNum" sz="quarter" idx="12"/>
          </p:nvPr>
        </p:nvSpPr>
        <p:spPr/>
        <p:txBody>
          <a:bodyPr/>
          <a:lstStyle/>
          <a:p>
            <a:r>
              <a:rPr lang="fr-BE"/>
              <a:t>- </a:t>
            </a:r>
            <a:fld id="{30A9230E-FFBB-4CCB-ABD7-198084EDE768}" type="slidenum">
              <a:rPr lang="fr-BE" smtClean="0"/>
              <a:pPr/>
              <a:t>20</a:t>
            </a:fld>
            <a:r>
              <a:rPr lang="fr-BE"/>
              <a:t> -</a:t>
            </a:r>
          </a:p>
        </p:txBody>
      </p:sp>
    </p:spTree>
    <p:extLst>
      <p:ext uri="{BB962C8B-B14F-4D97-AF65-F5344CB8AC3E}">
        <p14:creationId xmlns:p14="http://schemas.microsoft.com/office/powerpoint/2010/main" val="3852320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Mult-eMediatt</a:t>
            </a:r>
          </a:p>
        </p:txBody>
      </p:sp>
      <p:sp>
        <p:nvSpPr>
          <p:cNvPr id="4099" name="Rectangle 3"/>
          <p:cNvSpPr>
            <a:spLocks noGrp="1" noChangeArrowheads="1"/>
          </p:cNvSpPr>
          <p:nvPr>
            <p:ph idx="1"/>
          </p:nvPr>
        </p:nvSpPr>
        <p:spPr/>
        <p:txBody>
          <a:bodyPr>
            <a:normAutofit fontScale="92500" lnSpcReduction="10000"/>
          </a:bodyPr>
          <a:lstStyle/>
          <a:p>
            <a:r>
              <a:rPr lang="fr-BE" dirty="0"/>
              <a:t>In </a:t>
            </a:r>
            <a:r>
              <a:rPr lang="fr-BE" dirty="0" err="1"/>
              <a:t>een</a:t>
            </a:r>
            <a:r>
              <a:rPr lang="fr-BE" dirty="0"/>
              <a:t> </a:t>
            </a:r>
            <a:r>
              <a:rPr lang="fr-BE" dirty="0" err="1"/>
              <a:t>eerste</a:t>
            </a:r>
            <a:r>
              <a:rPr lang="fr-BE" dirty="0"/>
              <a:t> </a:t>
            </a:r>
            <a:r>
              <a:rPr lang="fr-BE" dirty="0" err="1"/>
              <a:t>fase</a:t>
            </a:r>
            <a:r>
              <a:rPr lang="fr-BE" dirty="0"/>
              <a:t> </a:t>
            </a:r>
            <a:r>
              <a:rPr lang="fr-BE" dirty="0" err="1"/>
              <a:t>zullen</a:t>
            </a:r>
            <a:r>
              <a:rPr lang="fr-BE" dirty="0"/>
              <a:t> </a:t>
            </a:r>
            <a:r>
              <a:rPr lang="fr-BE" dirty="0" err="1"/>
              <a:t>enkel</a:t>
            </a:r>
            <a:r>
              <a:rPr lang="fr-BE" dirty="0"/>
              <a:t> de </a:t>
            </a:r>
            <a:r>
              <a:rPr lang="fr-BE" dirty="0" err="1"/>
              <a:t>softwarepakketten</a:t>
            </a:r>
            <a:r>
              <a:rPr lang="fr-BE" dirty="0"/>
              <a:t> van de </a:t>
            </a:r>
            <a:r>
              <a:rPr lang="fr-BE" dirty="0" err="1"/>
              <a:t>huisartsen</a:t>
            </a:r>
            <a:r>
              <a:rPr lang="fr-BE" dirty="0"/>
              <a:t> </a:t>
            </a:r>
            <a:r>
              <a:rPr lang="fr-BE" dirty="0" err="1"/>
              <a:t>deze</a:t>
            </a:r>
            <a:r>
              <a:rPr lang="fr-BE" dirty="0"/>
              <a:t> </a:t>
            </a:r>
            <a:r>
              <a:rPr lang="fr-BE" dirty="0" err="1"/>
              <a:t>mogelijkheid</a:t>
            </a:r>
            <a:r>
              <a:rPr lang="fr-BE" dirty="0"/>
              <a:t> </a:t>
            </a:r>
            <a:r>
              <a:rPr lang="fr-BE" dirty="0" err="1"/>
              <a:t>kunnen</a:t>
            </a:r>
            <a:r>
              <a:rPr lang="fr-BE" dirty="0"/>
              <a:t> </a:t>
            </a:r>
            <a:r>
              <a:rPr lang="fr-BE" dirty="0" err="1"/>
              <a:t>gebruiken</a:t>
            </a:r>
            <a:r>
              <a:rPr lang="fr-BE" dirty="0"/>
              <a:t>.</a:t>
            </a:r>
          </a:p>
          <a:p>
            <a:endParaRPr lang="nl-NL" dirty="0"/>
          </a:p>
          <a:p>
            <a:r>
              <a:rPr lang="fr-BE" dirty="0"/>
              <a:t>Na </a:t>
            </a:r>
            <a:r>
              <a:rPr lang="fr-BE" dirty="0" err="1"/>
              <a:t>akkoord</a:t>
            </a:r>
            <a:r>
              <a:rPr lang="fr-BE" dirty="0"/>
              <a:t> van de </a:t>
            </a:r>
            <a:r>
              <a:rPr lang="fr-BE" dirty="0" err="1"/>
              <a:t>patiënt</a:t>
            </a:r>
            <a:r>
              <a:rPr lang="fr-BE" dirty="0"/>
              <a:t> over het principe van de </a:t>
            </a:r>
            <a:r>
              <a:rPr lang="fr-BE" dirty="0" err="1"/>
              <a:t>elektronische</a:t>
            </a:r>
            <a:r>
              <a:rPr lang="fr-BE" dirty="0"/>
              <a:t> </a:t>
            </a:r>
            <a:r>
              <a:rPr lang="fr-BE" dirty="0" err="1"/>
              <a:t>verzending</a:t>
            </a:r>
            <a:r>
              <a:rPr lang="fr-BE" dirty="0"/>
              <a:t> van het </a:t>
            </a:r>
            <a:r>
              <a:rPr lang="fr-BE" dirty="0" err="1"/>
              <a:t>arbeidsongeschiktheidsattest</a:t>
            </a:r>
            <a:r>
              <a:rPr lang="fr-BE" dirty="0"/>
              <a:t> </a:t>
            </a:r>
            <a:r>
              <a:rPr lang="fr-BE" dirty="0" err="1"/>
              <a:t>krijgt</a:t>
            </a:r>
            <a:r>
              <a:rPr lang="fr-BE" dirty="0"/>
              <a:t> de </a:t>
            </a:r>
            <a:r>
              <a:rPr lang="fr-BE" dirty="0" err="1"/>
              <a:t>huisarts</a:t>
            </a:r>
            <a:r>
              <a:rPr lang="fr-BE" dirty="0"/>
              <a:t> in </a:t>
            </a:r>
            <a:r>
              <a:rPr lang="fr-BE" dirty="0" err="1"/>
              <a:t>zijn</a:t>
            </a:r>
            <a:r>
              <a:rPr lang="fr-BE" dirty="0"/>
              <a:t> </a:t>
            </a:r>
            <a:r>
              <a:rPr lang="fr-BE" dirty="0" err="1"/>
              <a:t>softwarepakket</a:t>
            </a:r>
            <a:endParaRPr lang="fr-BE" dirty="0"/>
          </a:p>
          <a:p>
            <a:pPr lvl="1"/>
            <a:r>
              <a:rPr lang="fr-BE" dirty="0"/>
              <a:t>de </a:t>
            </a:r>
            <a:r>
              <a:rPr lang="fr-BE" dirty="0" err="1"/>
              <a:t>lijst</a:t>
            </a:r>
            <a:r>
              <a:rPr lang="fr-BE" dirty="0"/>
              <a:t> met de </a:t>
            </a:r>
            <a:r>
              <a:rPr lang="fr-BE" dirty="0" err="1"/>
              <a:t>geïdentificeerde</a:t>
            </a:r>
            <a:r>
              <a:rPr lang="fr-BE" dirty="0"/>
              <a:t> </a:t>
            </a:r>
            <a:r>
              <a:rPr lang="fr-BE" dirty="0" err="1"/>
              <a:t>bestemmelingen</a:t>
            </a:r>
            <a:r>
              <a:rPr lang="fr-BE" dirty="0"/>
              <a:t> van </a:t>
            </a:r>
            <a:r>
              <a:rPr lang="fr-BE" dirty="0" err="1"/>
              <a:t>een</a:t>
            </a:r>
            <a:r>
              <a:rPr lang="fr-BE" dirty="0"/>
              <a:t> </a:t>
            </a:r>
            <a:r>
              <a:rPr lang="fr-BE" dirty="0" err="1"/>
              <a:t>arbeidsongeschiktheidsattest</a:t>
            </a:r>
            <a:r>
              <a:rPr lang="fr-BE" dirty="0"/>
              <a:t> na </a:t>
            </a:r>
            <a:r>
              <a:rPr lang="fr-BE" dirty="0" err="1"/>
              <a:t>raadpleging</a:t>
            </a:r>
            <a:r>
              <a:rPr lang="fr-BE" dirty="0"/>
              <a:t> van de </a:t>
            </a:r>
            <a:r>
              <a:rPr lang="fr-BE" dirty="0" err="1"/>
              <a:t>authentieke</a:t>
            </a:r>
            <a:r>
              <a:rPr lang="fr-BE" dirty="0"/>
              <a:t> </a:t>
            </a:r>
            <a:r>
              <a:rPr lang="fr-BE" dirty="0" err="1"/>
              <a:t>bronnen</a:t>
            </a:r>
            <a:endParaRPr lang="fr-BE" dirty="0"/>
          </a:p>
          <a:p>
            <a:pPr lvl="1"/>
            <a:r>
              <a:rPr lang="fr-BE" dirty="0"/>
              <a:t>het </a:t>
            </a:r>
            <a:r>
              <a:rPr lang="fr-BE" dirty="0" err="1"/>
              <a:t>verzendkanaal</a:t>
            </a:r>
            <a:r>
              <a:rPr lang="fr-BE" dirty="0"/>
              <a:t> </a:t>
            </a:r>
            <a:r>
              <a:rPr lang="fr-BE" dirty="0" err="1"/>
              <a:t>voor</a:t>
            </a:r>
            <a:r>
              <a:rPr lang="fr-BE" dirty="0"/>
              <a:t> </a:t>
            </a:r>
            <a:r>
              <a:rPr lang="fr-BE" dirty="0" err="1"/>
              <a:t>elk</a:t>
            </a:r>
            <a:r>
              <a:rPr lang="fr-BE" dirty="0"/>
              <a:t> van </a:t>
            </a:r>
            <a:r>
              <a:rPr lang="fr-BE" dirty="0" err="1"/>
              <a:t>hen</a:t>
            </a:r>
            <a:endParaRPr lang="fr-BE" dirty="0"/>
          </a:p>
          <a:p>
            <a:pPr lvl="1"/>
            <a:r>
              <a:rPr lang="fr-BE" dirty="0"/>
              <a:t>het te </a:t>
            </a:r>
            <a:r>
              <a:rPr lang="fr-BE" dirty="0" err="1"/>
              <a:t>gebruiken</a:t>
            </a:r>
            <a:r>
              <a:rPr lang="fr-BE" dirty="0"/>
              <a:t> model van </a:t>
            </a:r>
            <a:r>
              <a:rPr lang="fr-BE" dirty="0" err="1"/>
              <a:t>attest</a:t>
            </a:r>
            <a:endParaRPr lang="fr-BE" dirty="0"/>
          </a:p>
          <a:p>
            <a:pPr lvl="1"/>
            <a:endParaRPr lang="nl-NL" dirty="0"/>
          </a:p>
          <a:p>
            <a:r>
              <a:rPr lang="fr-BE" dirty="0"/>
              <a:t>De burger-</a:t>
            </a:r>
            <a:r>
              <a:rPr lang="fr-BE" dirty="0" err="1"/>
              <a:t>patiënt</a:t>
            </a:r>
            <a:r>
              <a:rPr lang="fr-BE" dirty="0"/>
              <a:t> </a:t>
            </a:r>
            <a:r>
              <a:rPr lang="fr-BE" dirty="0" err="1"/>
              <a:t>krijgt</a:t>
            </a:r>
            <a:r>
              <a:rPr lang="fr-BE" dirty="0"/>
              <a:t> in </a:t>
            </a:r>
            <a:r>
              <a:rPr lang="fr-BE" dirty="0" err="1"/>
              <a:t>zijn</a:t>
            </a:r>
            <a:r>
              <a:rPr lang="fr-BE" dirty="0"/>
              <a:t> </a:t>
            </a:r>
            <a:r>
              <a:rPr lang="fr-BE" dirty="0" err="1"/>
              <a:t>elektronische</a:t>
            </a:r>
            <a:r>
              <a:rPr lang="fr-BE" dirty="0"/>
              <a:t> </a:t>
            </a:r>
            <a:r>
              <a:rPr lang="fr-BE" dirty="0" err="1"/>
              <a:t>brievenbus</a:t>
            </a:r>
            <a:r>
              <a:rPr lang="fr-BE" dirty="0"/>
              <a:t> </a:t>
            </a:r>
            <a:r>
              <a:rPr lang="fr-BE" dirty="0" err="1"/>
              <a:t>eBox</a:t>
            </a:r>
            <a:r>
              <a:rPr lang="fr-BE" dirty="0"/>
              <a:t> de </a:t>
            </a:r>
            <a:r>
              <a:rPr lang="fr-BE" dirty="0" err="1"/>
              <a:t>lijst</a:t>
            </a:r>
            <a:r>
              <a:rPr lang="fr-BE" dirty="0"/>
              <a:t> met de </a:t>
            </a:r>
            <a:r>
              <a:rPr lang="fr-BE" dirty="0" err="1"/>
              <a:t>instanties</a:t>
            </a:r>
            <a:r>
              <a:rPr lang="fr-BE" dirty="0"/>
              <a:t> </a:t>
            </a:r>
            <a:r>
              <a:rPr lang="fr-BE" dirty="0" err="1"/>
              <a:t>waaraan</a:t>
            </a:r>
            <a:r>
              <a:rPr lang="fr-BE" dirty="0"/>
              <a:t> het </a:t>
            </a:r>
            <a:r>
              <a:rPr lang="fr-BE" dirty="0" err="1"/>
              <a:t>attest</a:t>
            </a:r>
            <a:r>
              <a:rPr lang="fr-BE" dirty="0"/>
              <a:t> </a:t>
            </a:r>
            <a:r>
              <a:rPr lang="fr-BE" dirty="0" err="1"/>
              <a:t>werd</a:t>
            </a:r>
            <a:r>
              <a:rPr lang="fr-BE" dirty="0"/>
              <a:t> </a:t>
            </a:r>
            <a:r>
              <a:rPr lang="fr-BE" dirty="0" err="1"/>
              <a:t>gerouteerd</a:t>
            </a:r>
            <a:endParaRPr lang="fr-BE" dirty="0"/>
          </a:p>
          <a:p>
            <a:endParaRPr lang="fr-BE" dirty="0"/>
          </a:p>
          <a:p>
            <a:pPr marL="0" indent="0">
              <a:buNone/>
            </a:pPr>
            <a:endParaRPr lang="fr-BE" dirty="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10"/>
          </p:nvPr>
        </p:nvSpPr>
        <p:spPr/>
        <p:txBody>
          <a:bodyPr/>
          <a:lstStyle/>
          <a:p>
            <a:r>
              <a:rPr lang="fr-BE"/>
              <a:t>26/01/2018</a:t>
            </a:r>
          </a:p>
        </p:txBody>
      </p:sp>
      <p:sp>
        <p:nvSpPr>
          <p:cNvPr id="8" name="Slide Number Placeholder 7"/>
          <p:cNvSpPr>
            <a:spLocks noGrp="1"/>
          </p:cNvSpPr>
          <p:nvPr>
            <p:ph type="sldNum" sz="quarter" idx="12"/>
          </p:nvPr>
        </p:nvSpPr>
        <p:spPr/>
        <p:txBody>
          <a:bodyPr/>
          <a:lstStyle/>
          <a:p>
            <a:r>
              <a:rPr lang="fr-BE"/>
              <a:t>- </a:t>
            </a:r>
            <a:fld id="{30A9230E-FFBB-4CCB-ABD7-198084EDE768}" type="slidenum">
              <a:rPr lang="fr-BE" smtClean="0"/>
              <a:pPr/>
              <a:t>21</a:t>
            </a:fld>
            <a:r>
              <a:rPr lang="fr-BE"/>
              <a:t> -</a:t>
            </a:r>
          </a:p>
        </p:txBody>
      </p:sp>
    </p:spTree>
    <p:extLst>
      <p:ext uri="{BB962C8B-B14F-4D97-AF65-F5344CB8AC3E}">
        <p14:creationId xmlns:p14="http://schemas.microsoft.com/office/powerpoint/2010/main" val="421988346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MyCareNet eAttest </a:t>
            </a:r>
          </a:p>
        </p:txBody>
      </p:sp>
      <p:sp>
        <p:nvSpPr>
          <p:cNvPr id="3" name="Content Placeholder 2"/>
          <p:cNvSpPr>
            <a:spLocks noGrp="1"/>
          </p:cNvSpPr>
          <p:nvPr>
            <p:ph idx="1"/>
          </p:nvPr>
        </p:nvSpPr>
        <p:spPr/>
        <p:txBody>
          <a:bodyPr>
            <a:normAutofit lnSpcReduction="10000"/>
          </a:bodyPr>
          <a:lstStyle/>
          <a:p>
            <a:r>
              <a:rPr lang="fr-BE" dirty="0"/>
              <a:t>Échange électronique sécurisé d’informations structurées entre les prestataires de soins et les mutualités lors de l’offre de services à valeur ajoutée</a:t>
            </a:r>
          </a:p>
          <a:p>
            <a:endParaRPr lang="fr-BE" sz="2000" dirty="0"/>
          </a:p>
          <a:p>
            <a:pPr lvl="1"/>
            <a:r>
              <a:rPr lang="fr-BE" dirty="0"/>
              <a:t>permet aux prestataires de soins de transmettre leurs attestations de soins donnés, par la voie électronique, aux organismes assureurs pour les patients qui ne tombent pas sous le régime du tiers payant</a:t>
            </a:r>
          </a:p>
          <a:p>
            <a:pPr lvl="1"/>
            <a:endParaRPr lang="fr-BE" dirty="0"/>
          </a:p>
          <a:p>
            <a:pPr lvl="1"/>
            <a:r>
              <a:rPr lang="fr-BE" dirty="0"/>
              <a:t>02/01/2018: phase test pour un nombre limité de médecins généralistes</a:t>
            </a:r>
          </a:p>
          <a:p>
            <a:pPr lvl="1"/>
            <a:endParaRPr lang="fr-BE" dirty="0" smtClean="0"/>
          </a:p>
          <a:p>
            <a:pPr lvl="1"/>
            <a:r>
              <a:rPr lang="fr-BE" dirty="0"/>
              <a:t>01/02/2018: tous les médecins généralistes pourront opter volontairement pour </a:t>
            </a:r>
            <a:r>
              <a:rPr lang="fr-BE" dirty="0" err="1"/>
              <a:t>eAttest</a:t>
            </a:r>
            <a:endParaRPr lang="fr-BE" dirty="0"/>
          </a:p>
          <a:p>
            <a:endParaRPr lang="nl-NL" dirty="0" smtClean="0"/>
          </a:p>
          <a:p>
            <a:endParaRPr lang="fr-BE" dirty="0"/>
          </a:p>
        </p:txBody>
      </p:sp>
      <p:sp>
        <p:nvSpPr>
          <p:cNvPr id="8" name="Date Placeholder 7"/>
          <p:cNvSpPr>
            <a:spLocks noGrp="1"/>
          </p:cNvSpPr>
          <p:nvPr>
            <p:ph type="dt" sz="half" idx="10"/>
          </p:nvPr>
        </p:nvSpPr>
        <p:spPr/>
        <p:txBody>
          <a:bodyPr/>
          <a:lstStyle/>
          <a:p>
            <a:r>
              <a:rPr lang="fr-BE"/>
              <a:t>26/01/2018</a:t>
            </a:r>
          </a:p>
        </p:txBody>
      </p:sp>
      <p:sp>
        <p:nvSpPr>
          <p:cNvPr id="9" name="Slide Number Placeholder 8"/>
          <p:cNvSpPr>
            <a:spLocks noGrp="1"/>
          </p:cNvSpPr>
          <p:nvPr>
            <p:ph type="sldNum" sz="quarter" idx="12"/>
          </p:nvPr>
        </p:nvSpPr>
        <p:spPr/>
        <p:txBody>
          <a:bodyPr/>
          <a:lstStyle/>
          <a:p>
            <a:r>
              <a:rPr lang="fr-BE"/>
              <a:t>- </a:t>
            </a:r>
            <a:fld id="{30A9230E-FFBB-4CCB-ABD7-198084EDE768}" type="slidenum">
              <a:rPr lang="fr-BE" smtClean="0"/>
              <a:pPr/>
              <a:t>22</a:t>
            </a:fld>
            <a:r>
              <a:rPr lang="fr-BE"/>
              <a:t> -</a:t>
            </a:r>
          </a:p>
        </p:txBody>
      </p:sp>
    </p:spTree>
    <p:extLst>
      <p:ext uri="{BB962C8B-B14F-4D97-AF65-F5344CB8AC3E}">
        <p14:creationId xmlns:p14="http://schemas.microsoft.com/office/powerpoint/2010/main" val="2471558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BE"/>
              <a:t>Action 17 : </a:t>
            </a:r>
            <a:r>
              <a:rPr lang="fr-BE">
                <a:solidFill>
                  <a:srgbClr val="087670"/>
                </a:solidFill>
              </a:rPr>
              <a:t>eHealth</a:t>
            </a:r>
            <a:r>
              <a:rPr lang="fr-BE"/>
              <a:t>Box</a:t>
            </a:r>
          </a:p>
        </p:txBody>
      </p:sp>
      <p:sp>
        <p:nvSpPr>
          <p:cNvPr id="4099" name="Rectangle 3"/>
          <p:cNvSpPr>
            <a:spLocks noGrp="1" noChangeArrowheads="1"/>
          </p:cNvSpPr>
          <p:nvPr>
            <p:ph idx="1"/>
          </p:nvPr>
        </p:nvSpPr>
        <p:spPr/>
        <p:txBody>
          <a:bodyPr>
            <a:normAutofit fontScale="77500" lnSpcReduction="20000"/>
          </a:bodyPr>
          <a:lstStyle/>
          <a:p>
            <a:r>
              <a:rPr lang="fr-BE" sz="3100" dirty="0"/>
              <a:t>Objectifs 2019</a:t>
            </a:r>
          </a:p>
          <a:p>
            <a:endParaRPr lang="fr-BE" dirty="0"/>
          </a:p>
          <a:p>
            <a:pPr lvl="1"/>
            <a:r>
              <a:rPr lang="fr-BE" sz="2600" dirty="0"/>
              <a:t>utilisation généralisée de la </a:t>
            </a:r>
            <a:r>
              <a:rPr lang="fr-BE" sz="2600" dirty="0" err="1">
                <a:solidFill>
                  <a:srgbClr val="087670"/>
                </a:solidFill>
              </a:rPr>
              <a:t>eHealth</a:t>
            </a:r>
            <a:r>
              <a:rPr lang="fr-BE" sz="2600" dirty="0" err="1"/>
              <a:t>Box</a:t>
            </a:r>
            <a:r>
              <a:rPr lang="fr-BE" sz="2600" dirty="0"/>
              <a:t> et des données des prestataires de soins disponibles dans </a:t>
            </a:r>
            <a:r>
              <a:rPr lang="fr-BE" sz="2600" dirty="0" err="1"/>
              <a:t>CoBRHA</a:t>
            </a:r>
            <a:endParaRPr lang="fr-BE" sz="2600" dirty="0"/>
          </a:p>
          <a:p>
            <a:pPr lvl="1"/>
            <a:endParaRPr lang="fr-BE" sz="2600" dirty="0"/>
          </a:p>
          <a:p>
            <a:pPr lvl="1"/>
            <a:r>
              <a:rPr lang="fr-BE" sz="2600" dirty="0"/>
              <a:t>permettre une communication électronique de données médicales et confidentielles sécurisée entre les acteurs des soins de santé</a:t>
            </a:r>
          </a:p>
          <a:p>
            <a:pPr lvl="1"/>
            <a:endParaRPr lang="fr-BE" sz="2600" dirty="0"/>
          </a:p>
          <a:p>
            <a:pPr lvl="1"/>
            <a:r>
              <a:rPr lang="fr-BE" sz="2600" dirty="0"/>
              <a:t>développement et maintenance d’une banque de données commune contenant les données des acteurs et établissements de soins </a:t>
            </a:r>
          </a:p>
          <a:p>
            <a:pPr lvl="1"/>
            <a:endParaRPr lang="fr-BE" sz="2600" dirty="0"/>
          </a:p>
          <a:p>
            <a:pPr lvl="1"/>
            <a:r>
              <a:rPr lang="fr-BE" sz="2600" dirty="0"/>
              <a:t>permettre aux acteurs de soins de consulter et modifier/ajouter eux-mêmes certaines données</a:t>
            </a:r>
          </a:p>
          <a:p>
            <a:pPr lvl="2"/>
            <a:r>
              <a:rPr lang="fr-BE" sz="2200" dirty="0" err="1"/>
              <a:t>adressbook</a:t>
            </a:r>
            <a:r>
              <a:rPr lang="fr-BE" sz="2200" dirty="0"/>
              <a:t> (base de données </a:t>
            </a:r>
            <a:r>
              <a:rPr lang="fr-BE" sz="2200" dirty="0" err="1"/>
              <a:t>CoBRHA</a:t>
            </a:r>
            <a:r>
              <a:rPr lang="fr-BE" sz="2200" dirty="0"/>
              <a:t>) - réalisé</a:t>
            </a:r>
          </a:p>
          <a:p>
            <a:pPr lvl="2"/>
            <a:r>
              <a:rPr lang="fr-BE" sz="2200" dirty="0"/>
              <a:t>guichet unique du prestataire de soins UPPAD - réalisé</a:t>
            </a:r>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6" name="Date Placeholder 5"/>
          <p:cNvSpPr>
            <a:spLocks noGrp="1"/>
          </p:cNvSpPr>
          <p:nvPr>
            <p:ph type="dt" sz="half" idx="10"/>
          </p:nvPr>
        </p:nvSpPr>
        <p:spPr/>
        <p:txBody>
          <a:bodyPr/>
          <a:lstStyle/>
          <a:p>
            <a:r>
              <a:rPr lang="fr-BE"/>
              <a:t>26/01/2018</a:t>
            </a:r>
          </a:p>
        </p:txBody>
      </p:sp>
      <p:sp>
        <p:nvSpPr>
          <p:cNvPr id="7" name="Slide Number Placeholder 6"/>
          <p:cNvSpPr>
            <a:spLocks noGrp="1"/>
          </p:cNvSpPr>
          <p:nvPr>
            <p:ph type="sldNum" sz="quarter" idx="12"/>
          </p:nvPr>
        </p:nvSpPr>
        <p:spPr/>
        <p:txBody>
          <a:bodyPr/>
          <a:lstStyle/>
          <a:p>
            <a:r>
              <a:rPr lang="fr-BE"/>
              <a:t>- </a:t>
            </a:r>
            <a:fld id="{30A9230E-FFBB-4CCB-ABD7-198084EDE768}" type="slidenum">
              <a:rPr lang="fr-BE" smtClean="0"/>
              <a:pPr/>
              <a:t>23</a:t>
            </a:fld>
            <a:r>
              <a:rPr lang="fr-BE"/>
              <a:t> -</a:t>
            </a:r>
          </a:p>
        </p:txBody>
      </p:sp>
    </p:spTree>
    <p:extLst>
      <p:ext uri="{BB962C8B-B14F-4D97-AF65-F5344CB8AC3E}">
        <p14:creationId xmlns:p14="http://schemas.microsoft.com/office/powerpoint/2010/main" val="767495735"/>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a:t>Action 17 : </a:t>
            </a:r>
            <a:r>
              <a:rPr lang="fr-BE">
                <a:solidFill>
                  <a:srgbClr val="087670"/>
                </a:solidFill>
              </a:rPr>
              <a:t>eHealth</a:t>
            </a:r>
            <a:r>
              <a:rPr lang="fr-BE"/>
              <a:t>Box</a:t>
            </a:r>
          </a:p>
        </p:txBody>
      </p:sp>
      <p:sp>
        <p:nvSpPr>
          <p:cNvPr id="4099" name="Rectangle 3"/>
          <p:cNvSpPr>
            <a:spLocks noGrp="1" noChangeArrowheads="1"/>
          </p:cNvSpPr>
          <p:nvPr>
            <p:ph idx="1"/>
          </p:nvPr>
        </p:nvSpPr>
        <p:spPr/>
        <p:txBody>
          <a:bodyPr>
            <a:normAutofit/>
          </a:bodyPr>
          <a:lstStyle/>
          <a:p>
            <a:r>
              <a:rPr lang="fr-BE" dirty="0"/>
              <a:t>Janvier 2018</a:t>
            </a:r>
          </a:p>
        </p:txBody>
      </p:sp>
      <p:sp>
        <p:nvSpPr>
          <p:cNvPr id="2" name="Date Placeholder 1"/>
          <p:cNvSpPr>
            <a:spLocks noGrp="1"/>
          </p:cNvSpPr>
          <p:nvPr>
            <p:ph type="dt" sz="half" idx="10"/>
          </p:nvPr>
        </p:nvSpPr>
        <p:spPr/>
        <p:txBody>
          <a:bodyPr/>
          <a:lstStyle/>
          <a:p>
            <a:r>
              <a:rPr lang="fr-BE"/>
              <a:t>26/01/2018</a:t>
            </a:r>
          </a:p>
        </p:txBody>
      </p:sp>
      <p:sp>
        <p:nvSpPr>
          <p:cNvPr id="3" name="Slide Number Placeholder 2"/>
          <p:cNvSpPr>
            <a:spLocks noGrp="1"/>
          </p:cNvSpPr>
          <p:nvPr>
            <p:ph type="sldNum" sz="quarter" idx="12"/>
          </p:nvPr>
        </p:nvSpPr>
        <p:spPr/>
        <p:txBody>
          <a:bodyPr/>
          <a:lstStyle/>
          <a:p>
            <a:fld id="{2B30A8D0-0C1A-4E18-B9EE-C94840A50CB5}" type="slidenum">
              <a:rPr lang="en-US" smtClean="0"/>
              <a:t>24</a:t>
            </a:fld>
            <a:endParaRPr lang="en-US" smtClean="0"/>
          </a:p>
        </p:txBody>
      </p:sp>
      <p:pic>
        <p:nvPicPr>
          <p:cNvPr id="5" name="Picture 4"/>
          <p:cNvPicPr>
            <a:picLocks noChangeAspect="1"/>
          </p:cNvPicPr>
          <p:nvPr/>
        </p:nvPicPr>
        <p:blipFill>
          <a:blip r:embed="rId3"/>
          <a:stretch>
            <a:fillRect/>
          </a:stretch>
        </p:blipFill>
        <p:spPr>
          <a:xfrm>
            <a:off x="2123728" y="2132856"/>
            <a:ext cx="5700254" cy="4151736"/>
          </a:xfrm>
          <a:prstGeom prst="rect">
            <a:avLst/>
          </a:prstGeom>
        </p:spPr>
      </p:pic>
    </p:spTree>
    <p:extLst>
      <p:ext uri="{BB962C8B-B14F-4D97-AF65-F5344CB8AC3E}">
        <p14:creationId xmlns:p14="http://schemas.microsoft.com/office/powerpoint/2010/main" val="141703900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Actiepunt 17: </a:t>
            </a:r>
            <a:r>
              <a:rPr lang="fr-BE">
                <a:solidFill>
                  <a:srgbClr val="087670"/>
                </a:solidFill>
              </a:rPr>
              <a:t>eHealth</a:t>
            </a:r>
            <a:r>
              <a:rPr lang="fr-BE"/>
              <a:t>Box</a:t>
            </a:r>
          </a:p>
        </p:txBody>
      </p:sp>
      <p:sp>
        <p:nvSpPr>
          <p:cNvPr id="3" name="Content Placeholder 2"/>
          <p:cNvSpPr>
            <a:spLocks noGrp="1"/>
          </p:cNvSpPr>
          <p:nvPr>
            <p:ph idx="1"/>
          </p:nvPr>
        </p:nvSpPr>
        <p:spPr>
          <a:xfrm>
            <a:off x="457200" y="1600200"/>
            <a:ext cx="8229600" cy="5069160"/>
          </a:xfrm>
        </p:spPr>
        <p:txBody>
          <a:bodyPr>
            <a:normAutofit fontScale="62500" lnSpcReduction="20000"/>
          </a:bodyPr>
          <a:lstStyle/>
          <a:p>
            <a:r>
              <a:rPr lang="fr-BE" sz="3800" dirty="0" err="1"/>
              <a:t>Evolutie</a:t>
            </a:r>
            <a:r>
              <a:rPr lang="fr-BE" sz="3800" dirty="0"/>
              <a:t> 2015-2017</a:t>
            </a:r>
          </a:p>
          <a:p>
            <a:endParaRPr lang="nl-NL" dirty="0"/>
          </a:p>
          <a:p>
            <a:pPr lvl="1">
              <a:lnSpc>
                <a:spcPct val="120000"/>
              </a:lnSpc>
            </a:pPr>
            <a:r>
              <a:rPr lang="fr-BE" sz="3200" dirty="0" err="1"/>
              <a:t>gestage</a:t>
            </a:r>
            <a:r>
              <a:rPr lang="fr-BE" sz="3200" dirty="0"/>
              <a:t> </a:t>
            </a:r>
            <a:r>
              <a:rPr lang="fr-BE" sz="3200" dirty="0" err="1"/>
              <a:t>evolutie</a:t>
            </a:r>
            <a:r>
              <a:rPr lang="fr-BE" sz="3200" dirty="0"/>
              <a:t> van het </a:t>
            </a:r>
            <a:r>
              <a:rPr lang="fr-BE" sz="3200" dirty="0" err="1"/>
              <a:t>aantal</a:t>
            </a:r>
            <a:r>
              <a:rPr lang="fr-BE" sz="3200" dirty="0"/>
              <a:t> </a:t>
            </a:r>
            <a:r>
              <a:rPr lang="fr-BE" sz="3200" dirty="0" err="1"/>
              <a:t>verzonden</a:t>
            </a:r>
            <a:r>
              <a:rPr lang="fr-BE" sz="3200" dirty="0"/>
              <a:t> </a:t>
            </a:r>
            <a:r>
              <a:rPr lang="fr-BE" sz="3200" dirty="0" err="1"/>
              <a:t>berichten</a:t>
            </a:r>
            <a:r>
              <a:rPr lang="fr-BE" sz="3200" dirty="0"/>
              <a:t> van  3.704.729 per </a:t>
            </a:r>
            <a:r>
              <a:rPr lang="fr-BE" sz="3200" dirty="0" err="1"/>
              <a:t>maand</a:t>
            </a:r>
            <a:r>
              <a:rPr lang="fr-BE" sz="3200" dirty="0"/>
              <a:t> </a:t>
            </a:r>
            <a:r>
              <a:rPr lang="fr-BE" sz="3200" dirty="0" err="1"/>
              <a:t>begin</a:t>
            </a:r>
            <a:r>
              <a:rPr lang="fr-BE" sz="3200" dirty="0"/>
              <a:t> 2015 </a:t>
            </a:r>
            <a:r>
              <a:rPr lang="fr-BE" sz="3200" dirty="0" err="1"/>
              <a:t>naar</a:t>
            </a:r>
            <a:r>
              <a:rPr lang="fr-BE" sz="3200" dirty="0"/>
              <a:t> </a:t>
            </a:r>
            <a:r>
              <a:rPr lang="fr-BE" sz="3200" dirty="0" err="1"/>
              <a:t>een</a:t>
            </a:r>
            <a:r>
              <a:rPr lang="fr-BE" sz="3200" dirty="0"/>
              <a:t> </a:t>
            </a:r>
            <a:r>
              <a:rPr lang="fr-BE" sz="3200" dirty="0" err="1"/>
              <a:t>redelijk</a:t>
            </a:r>
            <a:r>
              <a:rPr lang="fr-BE" sz="3200" dirty="0"/>
              <a:t> </a:t>
            </a:r>
            <a:r>
              <a:rPr lang="fr-BE" sz="3200" dirty="0" err="1"/>
              <a:t>stabiel</a:t>
            </a:r>
            <a:r>
              <a:rPr lang="fr-BE" sz="3200" dirty="0"/>
              <a:t> </a:t>
            </a:r>
            <a:r>
              <a:rPr lang="fr-BE" sz="3200" dirty="0" err="1"/>
              <a:t>aantal</a:t>
            </a:r>
            <a:r>
              <a:rPr lang="fr-BE" sz="3200" dirty="0"/>
              <a:t> </a:t>
            </a:r>
            <a:r>
              <a:rPr lang="fr-BE" sz="3200" dirty="0" err="1"/>
              <a:t>verzonden</a:t>
            </a:r>
            <a:r>
              <a:rPr lang="fr-BE" sz="3200" dirty="0"/>
              <a:t> </a:t>
            </a:r>
            <a:r>
              <a:rPr lang="fr-BE" sz="3200" dirty="0" err="1"/>
              <a:t>berichten</a:t>
            </a:r>
            <a:r>
              <a:rPr lang="fr-BE" sz="3200" dirty="0"/>
              <a:t> (</a:t>
            </a:r>
            <a:r>
              <a:rPr lang="fr-BE" sz="3200" dirty="0" err="1"/>
              <a:t>tussen</a:t>
            </a:r>
            <a:r>
              <a:rPr lang="fr-BE" sz="3200" dirty="0"/>
              <a:t> 6,5 en 7 </a:t>
            </a:r>
            <a:r>
              <a:rPr lang="fr-BE" sz="3200" dirty="0" err="1"/>
              <a:t>miljoen</a:t>
            </a:r>
            <a:r>
              <a:rPr lang="fr-BE" sz="3200" dirty="0"/>
              <a:t>) per </a:t>
            </a:r>
            <a:r>
              <a:rPr lang="fr-BE" sz="3200" dirty="0" err="1"/>
              <a:t>maand</a:t>
            </a:r>
            <a:r>
              <a:rPr lang="fr-BE" sz="3200" dirty="0"/>
              <a:t> in 2017 (</a:t>
            </a:r>
            <a:r>
              <a:rPr lang="fr-BE" sz="3200" dirty="0" err="1"/>
              <a:t>sendmessage</a:t>
            </a:r>
            <a:r>
              <a:rPr lang="fr-BE" sz="3200" dirty="0"/>
              <a:t>)</a:t>
            </a:r>
          </a:p>
          <a:p>
            <a:pPr lvl="1">
              <a:lnSpc>
                <a:spcPct val="120000"/>
              </a:lnSpc>
              <a:spcBef>
                <a:spcPts val="0"/>
              </a:spcBef>
            </a:pPr>
            <a:endParaRPr lang="fr-BE" sz="2200" dirty="0"/>
          </a:p>
          <a:p>
            <a:pPr lvl="1">
              <a:lnSpc>
                <a:spcPct val="120000"/>
              </a:lnSpc>
            </a:pPr>
            <a:r>
              <a:rPr lang="fr-BE" sz="3200" dirty="0" err="1"/>
              <a:t>steeds</a:t>
            </a:r>
            <a:r>
              <a:rPr lang="fr-BE" sz="3200" dirty="0"/>
              <a:t> </a:t>
            </a:r>
            <a:r>
              <a:rPr lang="fr-BE" sz="3200" dirty="0" err="1"/>
              <a:t>toenemend</a:t>
            </a:r>
            <a:r>
              <a:rPr lang="fr-BE" sz="3200" dirty="0"/>
              <a:t> </a:t>
            </a:r>
            <a:r>
              <a:rPr lang="fr-BE" sz="3200" dirty="0" err="1"/>
              <a:t>gebruik</a:t>
            </a:r>
            <a:r>
              <a:rPr lang="fr-BE" sz="3200" dirty="0"/>
              <a:t> van de </a:t>
            </a:r>
            <a:r>
              <a:rPr lang="fr-BE" sz="3200" dirty="0" err="1"/>
              <a:t>verschillende</a:t>
            </a:r>
            <a:r>
              <a:rPr lang="fr-BE" sz="3200" dirty="0"/>
              <a:t> </a:t>
            </a:r>
            <a:r>
              <a:rPr lang="fr-BE" sz="3200" dirty="0" err="1"/>
              <a:t>functionaliteiten</a:t>
            </a:r>
            <a:r>
              <a:rPr lang="fr-BE" sz="3200" dirty="0"/>
              <a:t> van het </a:t>
            </a:r>
            <a:r>
              <a:rPr lang="fr-BE" sz="3200" dirty="0" err="1"/>
              <a:t>eHBox-systeem</a:t>
            </a:r>
            <a:r>
              <a:rPr lang="fr-BE" sz="3200" dirty="0"/>
              <a:t>. </a:t>
            </a:r>
            <a:r>
              <a:rPr lang="fr-BE" sz="3200" dirty="0" err="1"/>
              <a:t>Voor</a:t>
            </a:r>
            <a:r>
              <a:rPr lang="fr-BE" sz="3200" dirty="0"/>
              <a:t> </a:t>
            </a:r>
            <a:r>
              <a:rPr lang="fr-BE" sz="3200" dirty="0" err="1"/>
              <a:t>alle</a:t>
            </a:r>
            <a:r>
              <a:rPr lang="fr-BE" sz="3200" dirty="0"/>
              <a:t> </a:t>
            </a:r>
            <a:r>
              <a:rPr lang="fr-BE" sz="3200" dirty="0" err="1"/>
              <a:t>functionaliteiten</a:t>
            </a:r>
            <a:r>
              <a:rPr lang="fr-BE" sz="3200" dirty="0"/>
              <a:t> die </a:t>
            </a:r>
            <a:r>
              <a:rPr lang="fr-BE" sz="3200" dirty="0" err="1"/>
              <a:t>bestaan</a:t>
            </a:r>
            <a:r>
              <a:rPr lang="fr-BE" sz="3200" dirty="0"/>
              <a:t> om </a:t>
            </a:r>
            <a:r>
              <a:rPr lang="fr-BE" sz="3200" dirty="0" err="1"/>
              <a:t>een</a:t>
            </a:r>
            <a:r>
              <a:rPr lang="fr-BE" sz="3200" dirty="0"/>
              <a:t> </a:t>
            </a:r>
            <a:r>
              <a:rPr lang="fr-BE" sz="3200" dirty="0" err="1"/>
              <a:t>bericht</a:t>
            </a:r>
            <a:r>
              <a:rPr lang="fr-BE" sz="3200" dirty="0"/>
              <a:t> te </a:t>
            </a:r>
            <a:r>
              <a:rPr lang="fr-BE" sz="3200" dirty="0" err="1"/>
              <a:t>ontvangen</a:t>
            </a:r>
            <a:r>
              <a:rPr lang="fr-BE" sz="3200" dirty="0"/>
              <a:t> (consultation) </a:t>
            </a:r>
            <a:r>
              <a:rPr lang="fr-BE" sz="3200" dirty="0" err="1"/>
              <a:t>zien</a:t>
            </a:r>
            <a:r>
              <a:rPr lang="fr-BE" sz="3200" dirty="0"/>
              <a:t> </a:t>
            </a:r>
            <a:r>
              <a:rPr lang="fr-BE" sz="3200" dirty="0" err="1"/>
              <a:t>we</a:t>
            </a:r>
            <a:r>
              <a:rPr lang="fr-BE" sz="3200" dirty="0"/>
              <a:t> </a:t>
            </a:r>
            <a:r>
              <a:rPr lang="fr-BE" sz="3200" dirty="0" err="1"/>
              <a:t>een</a:t>
            </a:r>
            <a:r>
              <a:rPr lang="fr-BE" sz="3200" dirty="0"/>
              <a:t> </a:t>
            </a:r>
            <a:r>
              <a:rPr lang="fr-BE" sz="3200" dirty="0" err="1"/>
              <a:t>toename</a:t>
            </a:r>
            <a:r>
              <a:rPr lang="fr-BE" sz="3200" dirty="0"/>
              <a:t> van 56.934.520 calls / </a:t>
            </a:r>
            <a:r>
              <a:rPr lang="fr-BE" sz="3200" dirty="0" err="1"/>
              <a:t>maand</a:t>
            </a:r>
            <a:r>
              <a:rPr lang="fr-BE" sz="3200" dirty="0"/>
              <a:t> </a:t>
            </a:r>
            <a:r>
              <a:rPr lang="fr-BE" sz="3200" dirty="0" err="1"/>
              <a:t>begin</a:t>
            </a:r>
            <a:r>
              <a:rPr lang="fr-BE" sz="3200" dirty="0"/>
              <a:t> 2015 </a:t>
            </a:r>
            <a:r>
              <a:rPr lang="fr-BE" sz="3200" dirty="0" err="1"/>
              <a:t>naar</a:t>
            </a:r>
            <a:r>
              <a:rPr lang="fr-BE" sz="3200" dirty="0"/>
              <a:t> 228,5 </a:t>
            </a:r>
            <a:r>
              <a:rPr lang="fr-BE" sz="3200" dirty="0" err="1"/>
              <a:t>miljoen</a:t>
            </a:r>
            <a:r>
              <a:rPr lang="fr-BE" sz="3200" dirty="0"/>
              <a:t> calls/</a:t>
            </a:r>
            <a:r>
              <a:rPr lang="fr-BE" sz="3200" dirty="0" err="1"/>
              <a:t>maand</a:t>
            </a:r>
            <a:r>
              <a:rPr lang="fr-BE" sz="3200" dirty="0"/>
              <a:t> </a:t>
            </a:r>
            <a:r>
              <a:rPr lang="fr-BE" sz="3200" dirty="0" err="1"/>
              <a:t>eind</a:t>
            </a:r>
            <a:r>
              <a:rPr lang="fr-BE" sz="3200" dirty="0"/>
              <a:t> 2017</a:t>
            </a:r>
          </a:p>
          <a:p>
            <a:pPr lvl="1">
              <a:lnSpc>
                <a:spcPct val="120000"/>
              </a:lnSpc>
              <a:spcBef>
                <a:spcPts val="0"/>
              </a:spcBef>
            </a:pPr>
            <a:endParaRPr lang="fr-BE" sz="2200" dirty="0"/>
          </a:p>
          <a:p>
            <a:pPr lvl="1">
              <a:lnSpc>
                <a:spcPct val="120000"/>
              </a:lnSpc>
            </a:pPr>
            <a:r>
              <a:rPr lang="fr-BE" sz="3200" dirty="0"/>
              <a:t>op </a:t>
            </a:r>
            <a:r>
              <a:rPr lang="fr-BE" sz="3200" dirty="0" err="1"/>
              <a:t>drie</a:t>
            </a:r>
            <a:r>
              <a:rPr lang="fr-BE" sz="3200" dirty="0"/>
              <a:t> </a:t>
            </a:r>
            <a:r>
              <a:rPr lang="fr-BE" sz="3200" dirty="0" err="1"/>
              <a:t>jaar</a:t>
            </a:r>
            <a:r>
              <a:rPr lang="fr-BE" sz="3200" dirty="0"/>
              <a:t> </a:t>
            </a:r>
            <a:r>
              <a:rPr lang="fr-BE" sz="3200" dirty="0" err="1"/>
              <a:t>tijd</a:t>
            </a:r>
            <a:r>
              <a:rPr lang="fr-BE" sz="3200" dirty="0"/>
              <a:t> </a:t>
            </a:r>
            <a:r>
              <a:rPr lang="fr-BE" sz="3200" dirty="0" err="1"/>
              <a:t>is</a:t>
            </a:r>
            <a:r>
              <a:rPr lang="fr-BE" sz="3200" dirty="0"/>
              <a:t> het </a:t>
            </a:r>
            <a:r>
              <a:rPr lang="fr-BE" sz="3200" dirty="0" err="1"/>
              <a:t>gebruik</a:t>
            </a:r>
            <a:r>
              <a:rPr lang="fr-BE" sz="3200" dirty="0"/>
              <a:t> van het </a:t>
            </a:r>
            <a:r>
              <a:rPr lang="fr-BE" sz="3200" dirty="0" err="1"/>
              <a:t>eHBox-systeem</a:t>
            </a:r>
            <a:r>
              <a:rPr lang="fr-BE" sz="3200" dirty="0"/>
              <a:t> (</a:t>
            </a:r>
            <a:r>
              <a:rPr lang="fr-BE" sz="3200" dirty="0" err="1"/>
              <a:t>sendmessage</a:t>
            </a:r>
            <a:r>
              <a:rPr lang="fr-BE" sz="3200" dirty="0"/>
              <a:t>) dus </a:t>
            </a:r>
            <a:r>
              <a:rPr lang="fr-BE" sz="3200" dirty="0" err="1"/>
              <a:t>zowat</a:t>
            </a:r>
            <a:r>
              <a:rPr lang="fr-BE" sz="3200" dirty="0"/>
              <a:t> </a:t>
            </a:r>
            <a:r>
              <a:rPr lang="fr-BE" sz="3200" dirty="0" err="1"/>
              <a:t>verdubbeld</a:t>
            </a:r>
            <a:r>
              <a:rPr lang="fr-BE" sz="3200" dirty="0"/>
              <a:t> en de </a:t>
            </a:r>
            <a:r>
              <a:rPr lang="fr-BE" sz="3200" dirty="0" err="1"/>
              <a:t>belasting</a:t>
            </a:r>
            <a:r>
              <a:rPr lang="fr-BE" sz="3200" dirty="0"/>
              <a:t> van het </a:t>
            </a:r>
            <a:r>
              <a:rPr lang="fr-BE" sz="3200" dirty="0" err="1"/>
              <a:t>systeem</a:t>
            </a:r>
            <a:r>
              <a:rPr lang="fr-BE" sz="3200" dirty="0"/>
              <a:t> </a:t>
            </a:r>
            <a:r>
              <a:rPr lang="fr-BE" sz="3200" dirty="0" err="1"/>
              <a:t>verviervoudigd</a:t>
            </a:r>
            <a:endParaRPr lang="fr-BE" sz="3200"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25</a:t>
            </a:fld>
            <a:endParaRPr lang="en-US" smtClean="0"/>
          </a:p>
        </p:txBody>
      </p:sp>
    </p:spTree>
    <p:extLst>
      <p:ext uri="{BB962C8B-B14F-4D97-AF65-F5344CB8AC3E}">
        <p14:creationId xmlns:p14="http://schemas.microsoft.com/office/powerpoint/2010/main" val="3231872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Actiepunt 19: Mobile Health</a:t>
            </a:r>
          </a:p>
        </p:txBody>
      </p:sp>
      <p:sp>
        <p:nvSpPr>
          <p:cNvPr id="3" name="Content Placeholder 2"/>
          <p:cNvSpPr>
            <a:spLocks noGrp="1"/>
          </p:cNvSpPr>
          <p:nvPr>
            <p:ph idx="1"/>
          </p:nvPr>
        </p:nvSpPr>
        <p:spPr/>
        <p:txBody>
          <a:bodyPr>
            <a:normAutofit fontScale="92500" lnSpcReduction="10000"/>
          </a:bodyPr>
          <a:lstStyle/>
          <a:p>
            <a:r>
              <a:rPr lang="fr-BE" sz="2600" dirty="0" err="1"/>
              <a:t>Doelstellingen</a:t>
            </a:r>
            <a:r>
              <a:rPr lang="fr-BE" sz="2600" dirty="0"/>
              <a:t> 2019</a:t>
            </a:r>
          </a:p>
          <a:p>
            <a:endParaRPr lang="fr-BE" sz="2200" dirty="0"/>
          </a:p>
          <a:p>
            <a:pPr lvl="1"/>
            <a:r>
              <a:rPr lang="fr-BE" dirty="0" err="1"/>
              <a:t>kader</a:t>
            </a:r>
            <a:r>
              <a:rPr lang="fr-BE" dirty="0"/>
              <a:t> </a:t>
            </a:r>
            <a:r>
              <a:rPr lang="fr-BE" dirty="0" err="1"/>
              <a:t>voor</a:t>
            </a:r>
            <a:r>
              <a:rPr lang="fr-BE" dirty="0"/>
              <a:t> de </a:t>
            </a:r>
            <a:r>
              <a:rPr lang="fr-BE" dirty="0" err="1"/>
              <a:t>mHealth-acties</a:t>
            </a:r>
            <a:r>
              <a:rPr lang="fr-BE" dirty="0"/>
              <a:t> &gt; </a:t>
            </a:r>
            <a:r>
              <a:rPr lang="fr-BE" dirty="0" err="1"/>
              <a:t>efficiënte</a:t>
            </a:r>
            <a:r>
              <a:rPr lang="fr-BE" dirty="0"/>
              <a:t> </a:t>
            </a:r>
            <a:r>
              <a:rPr lang="fr-BE" dirty="0" err="1"/>
              <a:t>implementatie</a:t>
            </a:r>
            <a:endParaRPr lang="fr-BE" dirty="0"/>
          </a:p>
          <a:p>
            <a:pPr lvl="1"/>
            <a:endParaRPr lang="fr-BE" dirty="0"/>
          </a:p>
          <a:p>
            <a:pPr lvl="1"/>
            <a:r>
              <a:rPr lang="fr-BE" dirty="0" err="1"/>
              <a:t>ondersteuning</a:t>
            </a:r>
            <a:r>
              <a:rPr lang="fr-BE" dirty="0"/>
              <a:t> van de </a:t>
            </a:r>
            <a:r>
              <a:rPr lang="fr-BE" dirty="0" err="1"/>
              <a:t>zorg</a:t>
            </a:r>
            <a:r>
              <a:rPr lang="fr-BE" dirty="0"/>
              <a:t> die </a:t>
            </a:r>
            <a:r>
              <a:rPr lang="fr-BE" dirty="0" err="1"/>
              <a:t>gebruik</a:t>
            </a:r>
            <a:r>
              <a:rPr lang="fr-BE" dirty="0"/>
              <a:t> </a:t>
            </a:r>
            <a:r>
              <a:rPr lang="fr-BE" dirty="0" err="1"/>
              <a:t>maakt</a:t>
            </a:r>
            <a:r>
              <a:rPr lang="fr-BE" dirty="0"/>
              <a:t> van </a:t>
            </a:r>
            <a:r>
              <a:rPr lang="fr-BE" dirty="0" err="1"/>
              <a:t>mHealth</a:t>
            </a:r>
            <a:r>
              <a:rPr lang="fr-BE" dirty="0"/>
              <a:t>- </a:t>
            </a:r>
            <a:r>
              <a:rPr lang="fr-BE" dirty="0" err="1"/>
              <a:t>toepassingen</a:t>
            </a:r>
            <a:endParaRPr lang="fr-BE" dirty="0"/>
          </a:p>
          <a:p>
            <a:pPr lvl="1"/>
            <a:endParaRPr lang="fr-BE" dirty="0"/>
          </a:p>
          <a:p>
            <a:pPr lvl="1"/>
            <a:r>
              <a:rPr lang="fr-BE" dirty="0" err="1"/>
              <a:t>juridisch</a:t>
            </a:r>
            <a:r>
              <a:rPr lang="fr-BE" dirty="0"/>
              <a:t>, </a:t>
            </a:r>
            <a:r>
              <a:rPr lang="fr-BE" dirty="0" err="1"/>
              <a:t>financieel</a:t>
            </a:r>
            <a:r>
              <a:rPr lang="fr-BE" dirty="0"/>
              <a:t> en </a:t>
            </a:r>
            <a:r>
              <a:rPr lang="fr-BE" dirty="0" err="1"/>
              <a:t>organisatorisch</a:t>
            </a:r>
            <a:r>
              <a:rPr lang="fr-BE" dirty="0"/>
              <a:t> </a:t>
            </a:r>
            <a:r>
              <a:rPr lang="fr-BE" dirty="0" err="1"/>
              <a:t>kader</a:t>
            </a:r>
            <a:r>
              <a:rPr lang="fr-BE" dirty="0"/>
              <a:t> </a:t>
            </a:r>
            <a:r>
              <a:rPr lang="fr-BE" dirty="0" err="1"/>
              <a:t>integreren</a:t>
            </a:r>
            <a:r>
              <a:rPr lang="fr-BE" dirty="0"/>
              <a:t> in de </a:t>
            </a:r>
            <a:r>
              <a:rPr lang="fr-BE" dirty="0" err="1"/>
              <a:t>bestaande</a:t>
            </a:r>
            <a:r>
              <a:rPr lang="fr-BE" dirty="0"/>
              <a:t> en </a:t>
            </a:r>
            <a:r>
              <a:rPr lang="fr-BE" dirty="0" err="1"/>
              <a:t>nieuwe</a:t>
            </a:r>
            <a:r>
              <a:rPr lang="fr-BE" dirty="0"/>
              <a:t> </a:t>
            </a:r>
            <a:r>
              <a:rPr lang="fr-BE" dirty="0" err="1"/>
              <a:t>zorgafspraken</a:t>
            </a:r>
            <a:endParaRPr lang="fr-BE" dirty="0"/>
          </a:p>
          <a:p>
            <a:pPr lvl="1"/>
            <a:endParaRPr lang="fr-BE" dirty="0"/>
          </a:p>
          <a:p>
            <a:pPr lvl="1"/>
            <a:r>
              <a:rPr lang="fr-BE" dirty="0" err="1"/>
              <a:t>integratie</a:t>
            </a:r>
            <a:r>
              <a:rPr lang="fr-BE" dirty="0"/>
              <a:t> van de </a:t>
            </a:r>
            <a:r>
              <a:rPr lang="fr-BE" dirty="0">
                <a:solidFill>
                  <a:srgbClr val="087670"/>
                </a:solidFill>
              </a:rPr>
              <a:t>eHealth</a:t>
            </a:r>
            <a:r>
              <a:rPr lang="fr-BE" dirty="0"/>
              <a:t>-</a:t>
            </a:r>
            <a:r>
              <a:rPr lang="fr-BE" dirty="0" err="1"/>
              <a:t>diensten</a:t>
            </a:r>
            <a:r>
              <a:rPr lang="fr-BE" dirty="0"/>
              <a:t> in </a:t>
            </a:r>
            <a:r>
              <a:rPr lang="fr-BE" dirty="0" err="1"/>
              <a:t>mHealth</a:t>
            </a:r>
            <a:endParaRPr lang="fr-BE" dirty="0"/>
          </a:p>
          <a:p>
            <a:pPr lvl="1"/>
            <a:endParaRPr lang="fr-BE" dirty="0"/>
          </a:p>
          <a:p>
            <a:pPr lvl="1"/>
            <a:r>
              <a:rPr lang="fr-BE" dirty="0"/>
              <a:t>de </a:t>
            </a:r>
            <a:r>
              <a:rPr lang="fr-BE" dirty="0" err="1"/>
              <a:t>kwaliteit</a:t>
            </a:r>
            <a:r>
              <a:rPr lang="fr-BE" dirty="0"/>
              <a:t> en de </a:t>
            </a:r>
            <a:r>
              <a:rPr lang="fr-BE" dirty="0" err="1"/>
              <a:t>toegankelijkheid</a:t>
            </a:r>
            <a:r>
              <a:rPr lang="fr-BE" dirty="0"/>
              <a:t> van </a:t>
            </a:r>
            <a:r>
              <a:rPr lang="fr-BE" dirty="0" err="1"/>
              <a:t>mHealth</a:t>
            </a:r>
            <a:r>
              <a:rPr lang="fr-BE" dirty="0"/>
              <a:t> </a:t>
            </a:r>
            <a:r>
              <a:rPr lang="fr-BE" dirty="0" err="1"/>
              <a:t>ondersteunen</a:t>
            </a:r>
            <a:endParaRPr lang="fr-BE" dirty="0"/>
          </a:p>
          <a:p>
            <a:pPr lvl="1"/>
            <a:endParaRPr lang="fr-BE" dirty="0"/>
          </a:p>
          <a:p>
            <a:pPr lvl="1"/>
            <a:r>
              <a:rPr lang="fr-BE" dirty="0" err="1"/>
              <a:t>vanuit</a:t>
            </a:r>
            <a:r>
              <a:rPr lang="fr-BE" dirty="0"/>
              <a:t> use cases (</a:t>
            </a:r>
            <a:r>
              <a:rPr lang="fr-BE" dirty="0" err="1"/>
              <a:t>diabetes</a:t>
            </a:r>
            <a:r>
              <a:rPr lang="fr-BE" dirty="0"/>
              <a:t>, </a:t>
            </a:r>
            <a:r>
              <a:rPr lang="fr-BE" dirty="0" err="1"/>
              <a:t>cardiovasculair</a:t>
            </a:r>
            <a:r>
              <a:rPr lang="fr-BE" dirty="0"/>
              <a:t>, ...) </a:t>
            </a:r>
            <a:r>
              <a:rPr lang="fr-BE" dirty="0" err="1"/>
              <a:t>werken</a:t>
            </a:r>
            <a:endParaRPr lang="fr-BE" dirty="0"/>
          </a:p>
          <a:p>
            <a:endParaRPr lang="nl-BE" dirty="0" smtClean="0"/>
          </a:p>
          <a:p>
            <a:endParaRPr lang="nl-BE" dirty="0"/>
          </a:p>
        </p:txBody>
      </p:sp>
      <p:sp>
        <p:nvSpPr>
          <p:cNvPr id="8" name="Date Placeholder 7"/>
          <p:cNvSpPr>
            <a:spLocks noGrp="1"/>
          </p:cNvSpPr>
          <p:nvPr>
            <p:ph type="dt" sz="half" idx="10"/>
          </p:nvPr>
        </p:nvSpPr>
        <p:spPr/>
        <p:txBody>
          <a:bodyPr/>
          <a:lstStyle/>
          <a:p>
            <a:r>
              <a:rPr lang="fr-BE"/>
              <a:t>26/01/2018</a:t>
            </a:r>
          </a:p>
        </p:txBody>
      </p:sp>
      <p:sp>
        <p:nvSpPr>
          <p:cNvPr id="9" name="Slide Number Placeholder 8"/>
          <p:cNvSpPr>
            <a:spLocks noGrp="1"/>
          </p:cNvSpPr>
          <p:nvPr>
            <p:ph type="sldNum" sz="quarter" idx="12"/>
          </p:nvPr>
        </p:nvSpPr>
        <p:spPr/>
        <p:txBody>
          <a:bodyPr/>
          <a:lstStyle/>
          <a:p>
            <a:r>
              <a:rPr lang="fr-BE"/>
              <a:t>- </a:t>
            </a:r>
            <a:fld id="{30A9230E-FFBB-4CCB-ABD7-198084EDE768}" type="slidenum">
              <a:rPr lang="fr-BE" smtClean="0"/>
              <a:pPr/>
              <a:t>26</a:t>
            </a:fld>
            <a:r>
              <a:rPr lang="fr-BE"/>
              <a:t> -</a:t>
            </a:r>
          </a:p>
        </p:txBody>
      </p:sp>
    </p:spTree>
    <p:extLst>
      <p:ext uri="{BB962C8B-B14F-4D97-AF65-F5344CB8AC3E}">
        <p14:creationId xmlns:p14="http://schemas.microsoft.com/office/powerpoint/2010/main" val="4066854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BE"/>
              <a:t>Actiepunt 19: Mobile Health</a:t>
            </a:r>
          </a:p>
        </p:txBody>
      </p:sp>
      <p:sp>
        <p:nvSpPr>
          <p:cNvPr id="4" name="Content Placeholder 3"/>
          <p:cNvSpPr>
            <a:spLocks noGrp="1"/>
          </p:cNvSpPr>
          <p:nvPr>
            <p:ph idx="1"/>
          </p:nvPr>
        </p:nvSpPr>
        <p:spPr/>
        <p:txBody>
          <a:bodyPr>
            <a:normAutofit/>
          </a:bodyPr>
          <a:lstStyle/>
          <a:p>
            <a:r>
              <a:rPr lang="fr-BE" dirty="0" err="1"/>
              <a:t>Geselecteerde</a:t>
            </a:r>
            <a:r>
              <a:rPr lang="fr-BE" dirty="0"/>
              <a:t> </a:t>
            </a:r>
            <a:r>
              <a:rPr lang="fr-BE" dirty="0" err="1"/>
              <a:t>proefprojecten</a:t>
            </a:r>
            <a:endParaRPr lang="fr-BE" dirty="0"/>
          </a:p>
          <a:p>
            <a:endParaRPr lang="fr-BE" sz="2000" dirty="0"/>
          </a:p>
          <a:p>
            <a:pPr lvl="1"/>
            <a:r>
              <a:rPr lang="fr-BE" dirty="0" err="1"/>
              <a:t>tussen</a:t>
            </a:r>
            <a:r>
              <a:rPr lang="fr-BE" dirty="0"/>
              <a:t> de 98 </a:t>
            </a:r>
            <a:r>
              <a:rPr lang="fr-BE" dirty="0" err="1"/>
              <a:t>ingediende</a:t>
            </a:r>
            <a:r>
              <a:rPr lang="fr-BE" dirty="0"/>
              <a:t> </a:t>
            </a:r>
            <a:r>
              <a:rPr lang="fr-BE" dirty="0" err="1"/>
              <a:t>voorstellen</a:t>
            </a:r>
            <a:r>
              <a:rPr lang="fr-BE" dirty="0"/>
              <a:t> </a:t>
            </a:r>
            <a:r>
              <a:rPr lang="fr-BE" dirty="0" err="1"/>
              <a:t>heeft</a:t>
            </a:r>
            <a:r>
              <a:rPr lang="fr-BE" dirty="0"/>
              <a:t> </a:t>
            </a:r>
            <a:r>
              <a:rPr lang="fr-BE" dirty="0" err="1"/>
              <a:t>een</a:t>
            </a:r>
            <a:r>
              <a:rPr lang="fr-BE" dirty="0"/>
              <a:t> </a:t>
            </a:r>
            <a:r>
              <a:rPr lang="fr-BE" dirty="0" err="1"/>
              <a:t>werkgroep</a:t>
            </a:r>
            <a:r>
              <a:rPr lang="fr-BE" dirty="0"/>
              <a:t> </a:t>
            </a:r>
            <a:r>
              <a:rPr lang="fr-BE" dirty="0" err="1"/>
              <a:t>uiteindelijk</a:t>
            </a:r>
            <a:r>
              <a:rPr lang="fr-BE" dirty="0"/>
              <a:t> </a:t>
            </a:r>
            <a:r>
              <a:rPr lang="fr-BE" b="1" dirty="0"/>
              <a:t>24 </a:t>
            </a:r>
            <a:r>
              <a:rPr lang="fr-BE" b="1" dirty="0" err="1"/>
              <a:t>projecten</a:t>
            </a:r>
            <a:r>
              <a:rPr lang="fr-BE" dirty="0"/>
              <a:t> </a:t>
            </a:r>
            <a:r>
              <a:rPr lang="fr-BE" dirty="0" err="1"/>
              <a:t>geselecteerd</a:t>
            </a:r>
            <a:r>
              <a:rPr lang="fr-BE" dirty="0"/>
              <a:t>.</a:t>
            </a:r>
          </a:p>
          <a:p>
            <a:pPr lvl="1"/>
            <a:endParaRPr lang="fr-BE" b="1" dirty="0"/>
          </a:p>
          <a:p>
            <a:pPr lvl="1"/>
            <a:r>
              <a:rPr lang="fr-BE" dirty="0" err="1"/>
              <a:t>voor</a:t>
            </a:r>
            <a:r>
              <a:rPr lang="fr-BE" dirty="0"/>
              <a:t> de </a:t>
            </a:r>
            <a:r>
              <a:rPr lang="fr-BE" dirty="0" err="1"/>
              <a:t>realisatie</a:t>
            </a:r>
            <a:r>
              <a:rPr lang="fr-BE" dirty="0"/>
              <a:t> </a:t>
            </a:r>
            <a:r>
              <a:rPr lang="fr-BE" dirty="0" err="1"/>
              <a:t>ervan</a:t>
            </a:r>
            <a:r>
              <a:rPr lang="fr-BE" dirty="0"/>
              <a:t> </a:t>
            </a:r>
            <a:r>
              <a:rPr lang="fr-BE" dirty="0" err="1"/>
              <a:t>slaan</a:t>
            </a:r>
            <a:r>
              <a:rPr lang="fr-BE" dirty="0"/>
              <a:t> </a:t>
            </a:r>
            <a:r>
              <a:rPr lang="fr-BE" dirty="0" err="1"/>
              <a:t>verschillende</a:t>
            </a:r>
            <a:r>
              <a:rPr lang="fr-BE" dirty="0"/>
              <a:t> </a:t>
            </a:r>
            <a:r>
              <a:rPr lang="fr-BE" dirty="0" err="1"/>
              <a:t>zorgactoren</a:t>
            </a:r>
            <a:r>
              <a:rPr lang="fr-BE" dirty="0"/>
              <a:t> de </a:t>
            </a:r>
            <a:r>
              <a:rPr lang="fr-BE" dirty="0" err="1"/>
              <a:t>handen</a:t>
            </a:r>
            <a:r>
              <a:rPr lang="fr-BE" dirty="0"/>
              <a:t> in </a:t>
            </a:r>
            <a:r>
              <a:rPr lang="fr-BE" dirty="0" err="1"/>
              <a:t>elkaar</a:t>
            </a:r>
            <a:r>
              <a:rPr lang="fr-BE" dirty="0"/>
              <a:t>: </a:t>
            </a:r>
            <a:r>
              <a:rPr lang="fr-BE" dirty="0" err="1"/>
              <a:t>ziekenfondsen</a:t>
            </a:r>
            <a:r>
              <a:rPr lang="fr-BE" dirty="0"/>
              <a:t>, </a:t>
            </a:r>
            <a:r>
              <a:rPr lang="fr-BE" dirty="0" err="1"/>
              <a:t>ziekenhuizen</a:t>
            </a:r>
            <a:r>
              <a:rPr lang="fr-BE" dirty="0"/>
              <a:t>, </a:t>
            </a:r>
            <a:r>
              <a:rPr lang="fr-BE" dirty="0" err="1"/>
              <a:t>thuiszorgdiensten</a:t>
            </a:r>
            <a:r>
              <a:rPr lang="fr-BE" dirty="0"/>
              <a:t>, </a:t>
            </a:r>
            <a:r>
              <a:rPr lang="fr-BE" dirty="0" err="1"/>
              <a:t>huisartsenkringen</a:t>
            </a:r>
            <a:r>
              <a:rPr lang="fr-BE" dirty="0"/>
              <a:t>, </a:t>
            </a:r>
            <a:r>
              <a:rPr lang="fr-BE" dirty="0" err="1"/>
              <a:t>enzovoort</a:t>
            </a:r>
            <a:r>
              <a:rPr lang="fr-BE" dirty="0"/>
              <a:t>.</a:t>
            </a:r>
          </a:p>
          <a:p>
            <a:endParaRPr lang="nl-NL" dirty="0"/>
          </a:p>
        </p:txBody>
      </p:sp>
      <p:sp>
        <p:nvSpPr>
          <p:cNvPr id="5" name="Date Placeholder 4"/>
          <p:cNvSpPr>
            <a:spLocks noGrp="1"/>
          </p:cNvSpPr>
          <p:nvPr>
            <p:ph type="dt" sz="half" idx="10"/>
          </p:nvPr>
        </p:nvSpPr>
        <p:spPr/>
        <p:txBody>
          <a:bodyPr/>
          <a:lstStyle/>
          <a:p>
            <a:r>
              <a:rPr lang="fr-BE"/>
              <a:t>26/01/2018</a:t>
            </a:r>
          </a:p>
        </p:txBody>
      </p:sp>
      <p:sp>
        <p:nvSpPr>
          <p:cNvPr id="6" name="Slide Number Placeholder 5"/>
          <p:cNvSpPr>
            <a:spLocks noGrp="1"/>
          </p:cNvSpPr>
          <p:nvPr>
            <p:ph type="sldNum" sz="quarter" idx="12"/>
          </p:nvPr>
        </p:nvSpPr>
        <p:spPr/>
        <p:txBody>
          <a:bodyPr/>
          <a:lstStyle/>
          <a:p>
            <a:r>
              <a:rPr lang="fr-BE"/>
              <a:t>- </a:t>
            </a:r>
            <a:fld id="{30A9230E-FFBB-4CCB-ABD7-198084EDE768}" type="slidenum">
              <a:rPr lang="fr-BE" smtClean="0"/>
              <a:pPr/>
              <a:t>27</a:t>
            </a:fld>
            <a:r>
              <a:rPr lang="fr-BE"/>
              <a:t> -</a:t>
            </a:r>
          </a:p>
        </p:txBody>
      </p:sp>
    </p:spTree>
    <p:extLst>
      <p:ext uri="{BB962C8B-B14F-4D97-AF65-F5344CB8AC3E}">
        <p14:creationId xmlns:p14="http://schemas.microsoft.com/office/powerpoint/2010/main" val="1276089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BE"/>
              <a:t>Action 19 : Mobile Health</a:t>
            </a:r>
          </a:p>
        </p:txBody>
      </p:sp>
      <p:sp>
        <p:nvSpPr>
          <p:cNvPr id="4" name="Content Placeholder 3"/>
          <p:cNvSpPr>
            <a:spLocks noGrp="1"/>
          </p:cNvSpPr>
          <p:nvPr>
            <p:ph idx="1"/>
          </p:nvPr>
        </p:nvSpPr>
        <p:spPr/>
        <p:txBody>
          <a:bodyPr>
            <a:normAutofit/>
          </a:bodyPr>
          <a:lstStyle/>
          <a:p>
            <a:r>
              <a:rPr lang="fr-BE" dirty="0"/>
              <a:t>Les 24 projets ont conclu des conventions avec le Comité de l'assurance soins de santé, en vue de son financement</a:t>
            </a:r>
          </a:p>
          <a:p>
            <a:endParaRPr lang="fr-BE" dirty="0"/>
          </a:p>
          <a:p>
            <a:r>
              <a:rPr lang="fr-BE" dirty="0"/>
              <a:t>Les experts des organisations concernées les suivent pendant la durée de la convention (6 mois)</a:t>
            </a:r>
          </a:p>
          <a:p>
            <a:endParaRPr lang="fr-BE" dirty="0" smtClean="0"/>
          </a:p>
          <a:p>
            <a:r>
              <a:rPr lang="fr-BE" dirty="0"/>
              <a:t>Plate-forme </a:t>
            </a:r>
            <a:r>
              <a:rPr lang="fr-BE" dirty="0">
                <a:solidFill>
                  <a:srgbClr val="087670"/>
                </a:solidFill>
              </a:rPr>
              <a:t>eHealth</a:t>
            </a:r>
            <a:r>
              <a:rPr lang="fr-BE" dirty="0"/>
              <a:t> en charge du suivi de </a:t>
            </a:r>
          </a:p>
          <a:p>
            <a:pPr lvl="1"/>
            <a:r>
              <a:rPr lang="fr-BE" dirty="0" err="1"/>
              <a:t>Dolora@home</a:t>
            </a:r>
            <a:r>
              <a:rPr lang="fr-BE" dirty="0"/>
              <a:t> -  douleurs chroniques</a:t>
            </a:r>
          </a:p>
          <a:p>
            <a:pPr lvl="1"/>
            <a:r>
              <a:rPr lang="fr-BE" dirty="0" err="1"/>
              <a:t>BlendedACT</a:t>
            </a:r>
            <a:r>
              <a:rPr lang="fr-BE" dirty="0"/>
              <a:t> - soins de santé mentale</a:t>
            </a:r>
          </a:p>
          <a:p>
            <a:pPr lvl="1"/>
            <a:r>
              <a:rPr lang="fr-BE" dirty="0" err="1"/>
              <a:t>eMentalHealth</a:t>
            </a:r>
            <a:r>
              <a:rPr lang="fr-BE" dirty="0"/>
              <a:t> -  soins de santé mentale</a:t>
            </a:r>
          </a:p>
          <a:p>
            <a:pPr lvl="1"/>
            <a:r>
              <a:rPr lang="fr-BE" dirty="0" err="1"/>
              <a:t>Beeldbellen</a:t>
            </a:r>
            <a:r>
              <a:rPr lang="fr-BE" dirty="0"/>
              <a:t> - soins de santé mentale</a:t>
            </a:r>
          </a:p>
          <a:p>
            <a:pPr lvl="2"/>
            <a:endParaRPr lang="fr-BE" dirty="0"/>
          </a:p>
        </p:txBody>
      </p:sp>
      <p:sp>
        <p:nvSpPr>
          <p:cNvPr id="5" name="Date Placeholder 4"/>
          <p:cNvSpPr>
            <a:spLocks noGrp="1"/>
          </p:cNvSpPr>
          <p:nvPr>
            <p:ph type="dt" sz="half" idx="10"/>
          </p:nvPr>
        </p:nvSpPr>
        <p:spPr/>
        <p:txBody>
          <a:bodyPr/>
          <a:lstStyle/>
          <a:p>
            <a:r>
              <a:rPr lang="fr-BE"/>
              <a:t>26/01/2018</a:t>
            </a:r>
          </a:p>
        </p:txBody>
      </p:sp>
      <p:sp>
        <p:nvSpPr>
          <p:cNvPr id="6" name="Slide Number Placeholder 5"/>
          <p:cNvSpPr>
            <a:spLocks noGrp="1"/>
          </p:cNvSpPr>
          <p:nvPr>
            <p:ph type="sldNum" sz="quarter" idx="12"/>
          </p:nvPr>
        </p:nvSpPr>
        <p:spPr/>
        <p:txBody>
          <a:bodyPr/>
          <a:lstStyle/>
          <a:p>
            <a:r>
              <a:rPr lang="fr-BE"/>
              <a:t>- </a:t>
            </a:r>
            <a:fld id="{30A9230E-FFBB-4CCB-ABD7-198084EDE768}" type="slidenum">
              <a:rPr lang="fr-BE" smtClean="0"/>
              <a:pPr/>
              <a:t>28</a:t>
            </a:fld>
            <a:r>
              <a:rPr lang="fr-BE"/>
              <a:t> -</a:t>
            </a:r>
          </a:p>
        </p:txBody>
      </p:sp>
    </p:spTree>
    <p:extLst>
      <p:ext uri="{BB962C8B-B14F-4D97-AF65-F5344CB8AC3E}">
        <p14:creationId xmlns:p14="http://schemas.microsoft.com/office/powerpoint/2010/main" val="7862995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BE"/>
              <a:t>Action 19 : Mobile Health</a:t>
            </a:r>
          </a:p>
        </p:txBody>
      </p:sp>
      <p:sp>
        <p:nvSpPr>
          <p:cNvPr id="4" name="Content Placeholder 3"/>
          <p:cNvSpPr>
            <a:spLocks noGrp="1"/>
          </p:cNvSpPr>
          <p:nvPr>
            <p:ph idx="1"/>
          </p:nvPr>
        </p:nvSpPr>
        <p:spPr/>
        <p:txBody>
          <a:bodyPr>
            <a:normAutofit/>
          </a:bodyPr>
          <a:lstStyle/>
          <a:p>
            <a:r>
              <a:rPr lang="fr-BE" dirty="0"/>
              <a:t>Février 2018 - Evaluation de tous les projets</a:t>
            </a:r>
          </a:p>
          <a:p>
            <a:pPr lvl="1"/>
            <a:r>
              <a:rPr lang="fr-BE" dirty="0"/>
              <a:t>permettra de définir les critères à appliquer aux applications mobiles afin de déterminer le remboursement des prestations médicales qui utilisent ces moyens, par exemple</a:t>
            </a:r>
          </a:p>
          <a:p>
            <a:pPr lvl="2"/>
            <a:r>
              <a:rPr lang="fr-BE" dirty="0"/>
              <a:t>authentification forte </a:t>
            </a:r>
          </a:p>
          <a:p>
            <a:pPr lvl="2"/>
            <a:r>
              <a:rPr lang="fr-BE" dirty="0"/>
              <a:t>utilisation des standards </a:t>
            </a:r>
          </a:p>
          <a:p>
            <a:pPr lvl="2"/>
            <a:r>
              <a:rPr lang="fr-BE" dirty="0"/>
              <a:t>intégration des principes du GDPR</a:t>
            </a:r>
          </a:p>
          <a:p>
            <a:pPr lvl="2"/>
            <a:endParaRPr lang="fr-BE" dirty="0"/>
          </a:p>
          <a:p>
            <a:r>
              <a:rPr lang="fr-BE" dirty="0"/>
              <a:t>Statut actuel: seulement 25 % des applications sont parfaitement en ordre pour l’authentification (utilisent des systèmes existants)</a:t>
            </a:r>
          </a:p>
          <a:p>
            <a:pPr lvl="2"/>
            <a:endParaRPr lang="fr-BE" dirty="0"/>
          </a:p>
        </p:txBody>
      </p:sp>
      <p:sp>
        <p:nvSpPr>
          <p:cNvPr id="5" name="Date Placeholder 4"/>
          <p:cNvSpPr>
            <a:spLocks noGrp="1"/>
          </p:cNvSpPr>
          <p:nvPr>
            <p:ph type="dt" sz="half" idx="10"/>
          </p:nvPr>
        </p:nvSpPr>
        <p:spPr/>
        <p:txBody>
          <a:bodyPr/>
          <a:lstStyle/>
          <a:p>
            <a:r>
              <a:rPr lang="fr-BE"/>
              <a:t>26/01/2018</a:t>
            </a:r>
          </a:p>
        </p:txBody>
      </p:sp>
      <p:sp>
        <p:nvSpPr>
          <p:cNvPr id="6" name="Slide Number Placeholder 5"/>
          <p:cNvSpPr>
            <a:spLocks noGrp="1"/>
          </p:cNvSpPr>
          <p:nvPr>
            <p:ph type="sldNum" sz="quarter" idx="12"/>
          </p:nvPr>
        </p:nvSpPr>
        <p:spPr/>
        <p:txBody>
          <a:bodyPr/>
          <a:lstStyle/>
          <a:p>
            <a:r>
              <a:rPr lang="fr-BE"/>
              <a:t>- </a:t>
            </a:r>
            <a:fld id="{30A9230E-FFBB-4CCB-ABD7-198084EDE768}" type="slidenum">
              <a:rPr lang="fr-BE" smtClean="0"/>
              <a:pPr/>
              <a:t>29</a:t>
            </a:fld>
            <a:r>
              <a:rPr lang="fr-BE"/>
              <a:t> -</a:t>
            </a:r>
          </a:p>
        </p:txBody>
      </p:sp>
    </p:spTree>
    <p:extLst>
      <p:ext uri="{BB962C8B-B14F-4D97-AF65-F5344CB8AC3E}">
        <p14:creationId xmlns:p14="http://schemas.microsoft.com/office/powerpoint/2010/main" val="51376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Roadmap 2.0</a:t>
            </a:r>
          </a:p>
        </p:txBody>
      </p:sp>
      <p:sp>
        <p:nvSpPr>
          <p:cNvPr id="3" name="Content Placeholder 2"/>
          <p:cNvSpPr>
            <a:spLocks noGrp="1"/>
          </p:cNvSpPr>
          <p:nvPr>
            <p:ph type="body" idx="1"/>
          </p:nvPr>
        </p:nvSpPr>
        <p:spPr/>
        <p:txBody>
          <a:bodyPr>
            <a:normAutofit/>
          </a:bodyPr>
          <a:lstStyle/>
          <a:p>
            <a:pPr lvl="1"/>
            <a:endParaRPr lang="fr-BE" dirty="0" smtClean="0"/>
          </a:p>
          <a:p>
            <a:pPr lvl="1"/>
            <a:endParaRPr lang="fr-BE" dirty="0" smtClean="0"/>
          </a:p>
          <a:p>
            <a:pPr lvl="1"/>
            <a:endParaRPr lang="fr-BE" dirty="0" smtClean="0"/>
          </a:p>
          <a:p>
            <a:pPr lvl="1"/>
            <a:endParaRPr lang="fr-BE" dirty="0" smtClean="0"/>
          </a:p>
          <a:p>
            <a:pPr lvl="1"/>
            <a:endParaRPr lang="fr-BE" dirty="0"/>
          </a:p>
          <a:p>
            <a:pPr lvl="1"/>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3</a:t>
            </a:fld>
            <a:endParaRPr lang="en-US" smtClean="0"/>
          </a:p>
        </p:txBody>
      </p:sp>
    </p:spTree>
    <p:extLst>
      <p:ext uri="{BB962C8B-B14F-4D97-AF65-F5344CB8AC3E}">
        <p14:creationId xmlns:p14="http://schemas.microsoft.com/office/powerpoint/2010/main" val="3575655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t>Eveneens in 2017…</a:t>
            </a:r>
            <a:br>
              <a:rPr lang="fr-BE"/>
            </a:br>
            <a:r>
              <a:rPr lang="fr-BE"/>
              <a:t>Andere projecten 2018</a:t>
            </a:r>
          </a:p>
        </p:txBody>
      </p:sp>
      <p:sp>
        <p:nvSpPr>
          <p:cNvPr id="3" name="Content Placeholder 2"/>
          <p:cNvSpPr>
            <a:spLocks noGrp="1"/>
          </p:cNvSpPr>
          <p:nvPr>
            <p:ph type="body" idx="1"/>
          </p:nvPr>
        </p:nvSpPr>
        <p:spPr/>
        <p:txBody>
          <a:bodyPr>
            <a:normAutofit/>
          </a:bodyPr>
          <a:lstStyle/>
          <a:p>
            <a:pPr lvl="1"/>
            <a:endParaRPr lang="fr-BE" dirty="0" smtClean="0"/>
          </a:p>
          <a:p>
            <a:pPr lvl="1"/>
            <a:endParaRPr lang="fr-BE" dirty="0" smtClean="0"/>
          </a:p>
          <a:p>
            <a:pPr lvl="1"/>
            <a:endParaRPr lang="fr-BE" dirty="0" smtClean="0"/>
          </a:p>
          <a:p>
            <a:pPr lvl="1"/>
            <a:endParaRPr lang="fr-BE" dirty="0" smtClean="0"/>
          </a:p>
          <a:p>
            <a:pPr lvl="1"/>
            <a:endParaRPr lang="fr-BE" dirty="0"/>
          </a:p>
          <a:p>
            <a:pPr lvl="1"/>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30</a:t>
            </a:fld>
            <a:endParaRPr lang="en-US" smtClean="0"/>
          </a:p>
        </p:txBody>
      </p:sp>
    </p:spTree>
    <p:extLst>
      <p:ext uri="{BB962C8B-B14F-4D97-AF65-F5344CB8AC3E}">
        <p14:creationId xmlns:p14="http://schemas.microsoft.com/office/powerpoint/2010/main" val="4898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Basisdiensten </a:t>
            </a:r>
            <a:r>
              <a:rPr lang="fr-BE">
                <a:solidFill>
                  <a:srgbClr val="087670"/>
                </a:solidFill>
              </a:rPr>
              <a:t>eHealth</a:t>
            </a:r>
          </a:p>
        </p:txBody>
      </p:sp>
      <p:sp>
        <p:nvSpPr>
          <p:cNvPr id="3" name="Content Placeholder 2"/>
          <p:cNvSpPr>
            <a:spLocks noGrp="1"/>
          </p:cNvSpPr>
          <p:nvPr>
            <p:ph idx="1"/>
          </p:nvPr>
        </p:nvSpPr>
        <p:spPr/>
        <p:txBody>
          <a:bodyPr>
            <a:normAutofit/>
          </a:bodyPr>
          <a:lstStyle/>
          <a:p>
            <a:endParaRPr lang="fr-BE" dirty="0" smtClean="0"/>
          </a:p>
          <a:p>
            <a:r>
              <a:rPr lang="fr-BE" dirty="0" err="1"/>
              <a:t>Aantal</a:t>
            </a:r>
            <a:r>
              <a:rPr lang="fr-BE" dirty="0"/>
              <a:t> </a:t>
            </a:r>
            <a:r>
              <a:rPr lang="fr-BE" dirty="0" err="1"/>
              <a:t>transacties</a:t>
            </a:r>
            <a:r>
              <a:rPr lang="fr-BE" dirty="0"/>
              <a:t> via de </a:t>
            </a:r>
            <a:r>
              <a:rPr lang="fr-BE" dirty="0" err="1"/>
              <a:t>basisdiensten</a:t>
            </a:r>
            <a:r>
              <a:rPr lang="fr-BE" dirty="0"/>
              <a:t> </a:t>
            </a:r>
            <a:r>
              <a:rPr lang="fr-BE" dirty="0">
                <a:solidFill>
                  <a:srgbClr val="087670"/>
                </a:solidFill>
              </a:rPr>
              <a:t>eHealth</a:t>
            </a:r>
          </a:p>
          <a:p>
            <a:endParaRPr lang="fr-BE" dirty="0" smtClean="0">
              <a:solidFill>
                <a:srgbClr val="087670"/>
              </a:solidFill>
            </a:endParaRPr>
          </a:p>
          <a:p>
            <a:pPr lvl="1"/>
            <a:r>
              <a:rPr lang="fr-BE" dirty="0"/>
              <a:t>4.122.144.738 in 2015</a:t>
            </a:r>
          </a:p>
          <a:p>
            <a:pPr lvl="1"/>
            <a:endParaRPr lang="fr-BE" dirty="0"/>
          </a:p>
          <a:p>
            <a:pPr lvl="1"/>
            <a:r>
              <a:rPr lang="fr-BE" dirty="0"/>
              <a:t>7.067.227.936 in 2016</a:t>
            </a:r>
          </a:p>
          <a:p>
            <a:pPr lvl="1"/>
            <a:endParaRPr lang="fr-BE" dirty="0"/>
          </a:p>
          <a:p>
            <a:pPr lvl="1"/>
            <a:r>
              <a:rPr lang="fr-BE" b="1" dirty="0"/>
              <a:t>10.055.636.938 in 2017</a:t>
            </a:r>
          </a:p>
          <a:p>
            <a:pPr lvl="1"/>
            <a:endParaRPr lang="fr-BE" b="1" dirty="0"/>
          </a:p>
          <a:p>
            <a:pPr lvl="1"/>
            <a:r>
              <a:rPr lang="fr-BE" dirty="0"/>
              <a:t>23.284.352.516 </a:t>
            </a:r>
            <a:r>
              <a:rPr lang="fr-BE" dirty="0" err="1"/>
              <a:t>sinds</a:t>
            </a:r>
            <a:r>
              <a:rPr lang="fr-BE" dirty="0"/>
              <a:t> 2012</a:t>
            </a:r>
          </a:p>
          <a:p>
            <a:endParaRPr lang="en-US" dirty="0" smtClean="0"/>
          </a:p>
          <a:p>
            <a:endParaRPr lang="en-US"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31</a:t>
            </a:fld>
            <a:endParaRPr lang="en-US" smtClean="0"/>
          </a:p>
        </p:txBody>
      </p:sp>
    </p:spTree>
    <p:extLst>
      <p:ext uri="{BB962C8B-B14F-4D97-AF65-F5344CB8AC3E}">
        <p14:creationId xmlns:p14="http://schemas.microsoft.com/office/powerpoint/2010/main" val="1596573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Service Level Agreement (SLA)</a:t>
            </a:r>
          </a:p>
        </p:txBody>
      </p:sp>
      <p:sp>
        <p:nvSpPr>
          <p:cNvPr id="3" name="Content Placeholder 2"/>
          <p:cNvSpPr>
            <a:spLocks noGrp="1"/>
          </p:cNvSpPr>
          <p:nvPr>
            <p:ph idx="1"/>
          </p:nvPr>
        </p:nvSpPr>
        <p:spPr/>
        <p:txBody>
          <a:bodyPr>
            <a:normAutofit/>
          </a:bodyPr>
          <a:lstStyle/>
          <a:p>
            <a:r>
              <a:rPr lang="fr-BE" dirty="0"/>
              <a:t>Al onze </a:t>
            </a:r>
            <a:r>
              <a:rPr lang="fr-BE" dirty="0" err="1"/>
              <a:t>SLA's</a:t>
            </a:r>
            <a:r>
              <a:rPr lang="fr-BE" dirty="0"/>
              <a:t> (</a:t>
            </a:r>
            <a:r>
              <a:rPr lang="fr-BE" dirty="0" err="1"/>
              <a:t>beschikbaarheid</a:t>
            </a:r>
            <a:r>
              <a:rPr lang="fr-BE" dirty="0"/>
              <a:t> van de </a:t>
            </a:r>
            <a:r>
              <a:rPr lang="fr-BE" dirty="0" err="1"/>
              <a:t>diensten</a:t>
            </a:r>
            <a:r>
              <a:rPr lang="fr-BE" dirty="0"/>
              <a:t> en </a:t>
            </a:r>
            <a:r>
              <a:rPr lang="fr-BE" dirty="0" err="1"/>
              <a:t>performantie</a:t>
            </a:r>
            <a:r>
              <a:rPr lang="fr-BE" dirty="0"/>
              <a:t> </a:t>
            </a:r>
            <a:r>
              <a:rPr lang="fr-BE" dirty="0" err="1"/>
              <a:t>ervan</a:t>
            </a:r>
            <a:r>
              <a:rPr lang="fr-BE" dirty="0"/>
              <a:t>) </a:t>
            </a:r>
            <a:r>
              <a:rPr lang="fr-BE" dirty="0" err="1"/>
              <a:t>doen</a:t>
            </a:r>
            <a:r>
              <a:rPr lang="fr-BE" dirty="0"/>
              <a:t> het </a:t>
            </a:r>
            <a:r>
              <a:rPr lang="fr-BE" u="sng" dirty="0" err="1"/>
              <a:t>beter</a:t>
            </a:r>
            <a:r>
              <a:rPr lang="fr-BE" dirty="0"/>
              <a:t> dan de </a:t>
            </a:r>
            <a:r>
              <a:rPr lang="fr-BE" dirty="0" err="1"/>
              <a:t>opgelegde</a:t>
            </a:r>
            <a:r>
              <a:rPr lang="fr-BE" dirty="0"/>
              <a:t> </a:t>
            </a:r>
            <a:r>
              <a:rPr lang="fr-BE" dirty="0" err="1"/>
              <a:t>verwachtingen</a:t>
            </a:r>
            <a:endParaRPr lang="fr-BE" dirty="0"/>
          </a:p>
          <a:p>
            <a:endParaRPr lang="fr-BE" dirty="0" smtClean="0"/>
          </a:p>
          <a:p>
            <a:r>
              <a:rPr lang="fr-BE" dirty="0" err="1"/>
              <a:t>Invoering</a:t>
            </a:r>
            <a:r>
              <a:rPr lang="fr-BE" dirty="0"/>
              <a:t> van </a:t>
            </a:r>
            <a:r>
              <a:rPr lang="fr-BE" dirty="0" err="1"/>
              <a:t>nieuwe</a:t>
            </a:r>
            <a:r>
              <a:rPr lang="fr-BE" dirty="0"/>
              <a:t> </a:t>
            </a:r>
            <a:r>
              <a:rPr lang="fr-BE" dirty="0" err="1"/>
              <a:t>SLA's</a:t>
            </a:r>
            <a:r>
              <a:rPr lang="fr-BE" dirty="0"/>
              <a:t> in 2017:  </a:t>
            </a:r>
          </a:p>
          <a:p>
            <a:pPr lvl="1"/>
            <a:r>
              <a:rPr lang="fr-BE" dirty="0" err="1">
                <a:solidFill>
                  <a:srgbClr val="087670"/>
                </a:solidFill>
              </a:rPr>
              <a:t>eHealth</a:t>
            </a:r>
            <a:r>
              <a:rPr lang="fr-BE" dirty="0" err="1"/>
              <a:t>Box</a:t>
            </a:r>
            <a:endParaRPr lang="fr-BE" dirty="0"/>
          </a:p>
          <a:p>
            <a:pPr lvl="1"/>
            <a:r>
              <a:rPr lang="fr-BE" dirty="0" err="1"/>
              <a:t>Cobrha</a:t>
            </a:r>
            <a:endParaRPr lang="fr-BE" dirty="0"/>
          </a:p>
          <a:p>
            <a:pPr lvl="1"/>
            <a:r>
              <a:rPr lang="fr-BE" dirty="0" err="1"/>
              <a:t>Coding</a:t>
            </a:r>
            <a:endParaRPr lang="fr-BE" dirty="0"/>
          </a:p>
          <a:p>
            <a:pPr lvl="1"/>
            <a:r>
              <a:rPr lang="fr-BE" dirty="0" err="1"/>
              <a:t>Therlink</a:t>
            </a:r>
            <a:r>
              <a:rPr lang="fr-BE" dirty="0"/>
              <a:t> exclusion </a:t>
            </a:r>
          </a:p>
          <a:p>
            <a:pPr lvl="1"/>
            <a:endParaRPr lang="fr-BE" dirty="0" smtClean="0"/>
          </a:p>
          <a:p>
            <a:r>
              <a:rPr lang="fr-BE" dirty="0" err="1"/>
              <a:t>Maandelijkse</a:t>
            </a:r>
            <a:r>
              <a:rPr lang="fr-BE" dirty="0"/>
              <a:t> </a:t>
            </a:r>
            <a:r>
              <a:rPr lang="fr-BE" dirty="0" err="1"/>
              <a:t>publicatie</a:t>
            </a:r>
            <a:r>
              <a:rPr lang="fr-BE" dirty="0"/>
              <a:t> van de </a:t>
            </a:r>
            <a:r>
              <a:rPr lang="fr-BE" dirty="0" err="1"/>
              <a:t>KPI's</a:t>
            </a:r>
            <a:r>
              <a:rPr lang="fr-BE" dirty="0"/>
              <a:t> op het </a:t>
            </a:r>
            <a:r>
              <a:rPr lang="fr-BE" dirty="0" err="1"/>
              <a:t>portaal</a:t>
            </a:r>
            <a:endParaRPr lang="fr-BE"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32</a:t>
            </a:fld>
            <a:endParaRPr lang="en-US" smtClean="0"/>
          </a:p>
        </p:txBody>
      </p:sp>
    </p:spTree>
    <p:extLst>
      <p:ext uri="{BB962C8B-B14F-4D97-AF65-F5344CB8AC3E}">
        <p14:creationId xmlns:p14="http://schemas.microsoft.com/office/powerpoint/2010/main" val="19446030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90600"/>
          </a:xfrm>
        </p:spPr>
        <p:txBody>
          <a:bodyPr>
            <a:noAutofit/>
          </a:bodyPr>
          <a:lstStyle/>
          <a:p>
            <a:r>
              <a:rPr lang="en-GB" sz="3200" dirty="0" err="1"/>
              <a:t>Actueel</a:t>
            </a:r>
            <a:r>
              <a:rPr lang="en-GB" sz="3200" dirty="0"/>
              <a:t> </a:t>
            </a:r>
            <a:r>
              <a:rPr lang="en-GB" sz="3200" dirty="0" err="1"/>
              <a:t>goedgekeurde</a:t>
            </a:r>
            <a:r>
              <a:rPr lang="en-GB" sz="3200" dirty="0"/>
              <a:t> </a:t>
            </a:r>
            <a:r>
              <a:rPr lang="en-GB" sz="3200" dirty="0" err="1"/>
              <a:t>authenticatiemiddelen</a:t>
            </a:r>
            <a:endParaRPr lang="en-GB" sz="3200" dirty="0"/>
          </a:p>
        </p:txBody>
      </p:sp>
      <p:sp>
        <p:nvSpPr>
          <p:cNvPr id="3" name="Rounded Rectangle 2"/>
          <p:cNvSpPr/>
          <p:nvPr/>
        </p:nvSpPr>
        <p:spPr>
          <a:xfrm>
            <a:off x="1795684" y="1713852"/>
            <a:ext cx="2648277" cy="30469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9" name="Date Placeholder 8"/>
          <p:cNvSpPr>
            <a:spLocks noGrp="1"/>
          </p:cNvSpPr>
          <p:nvPr>
            <p:ph type="dt" sz="half" idx="10"/>
          </p:nvPr>
        </p:nvSpPr>
        <p:spPr>
          <a:xfrm>
            <a:off x="457200" y="19050"/>
            <a:ext cx="2895600" cy="328613"/>
          </a:xfrm>
        </p:spPr>
        <p:txBody>
          <a:bodyPr/>
          <a:lstStyle/>
          <a:p>
            <a:r>
              <a:rPr lang="fr-FR" smtClean="0"/>
              <a:t>26/01/2018</a:t>
            </a:r>
            <a:endParaRPr lang="fr-BE" dirty="0"/>
          </a:p>
        </p:txBody>
      </p:sp>
      <p:graphicFrame>
        <p:nvGraphicFramePr>
          <p:cNvPr id="15" name="Table 14"/>
          <p:cNvGraphicFramePr>
            <a:graphicFrameLocks noGrp="1"/>
          </p:cNvGraphicFramePr>
          <p:nvPr>
            <p:extLst/>
          </p:nvPr>
        </p:nvGraphicFramePr>
        <p:xfrm>
          <a:off x="4522120" y="3957505"/>
          <a:ext cx="2592288" cy="790252"/>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90252">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SMS,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703" y="4030910"/>
            <a:ext cx="501884" cy="643441"/>
          </a:xfrm>
          <a:prstGeom prst="rect">
            <a:avLst/>
          </a:prstGeom>
        </p:spPr>
      </p:pic>
      <p:graphicFrame>
        <p:nvGraphicFramePr>
          <p:cNvPr id="21" name="Table 20"/>
          <p:cNvGraphicFramePr>
            <a:graphicFrameLocks noGrp="1"/>
          </p:cNvGraphicFramePr>
          <p:nvPr>
            <p:extLst/>
          </p:nvPr>
        </p:nvGraphicFramePr>
        <p:xfrm>
          <a:off x="1835696" y="5517232"/>
          <a:ext cx="2592288" cy="63443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634436">
                <a:tc>
                  <a:txBody>
                    <a:bodyPr/>
                    <a:lstStyle/>
                    <a:p>
                      <a:endParaRPr lang="nl-BE" dirty="0"/>
                    </a:p>
                  </a:txBody>
                  <a:tcPr marL="90000" marR="90000" marT="108000" marB="46800"/>
                </a:tc>
                <a:tc>
                  <a:txBody>
                    <a:bodyPr/>
                    <a:lstStyle/>
                    <a:p>
                      <a:r>
                        <a:rPr lang="fr-BE" sz="1400" dirty="0" smtClean="0"/>
                        <a:t>User-id </a:t>
                      </a:r>
                      <a:r>
                        <a:rPr lang="fr-BE" sz="1400" baseline="0" dirty="0" smtClean="0"/>
                        <a:t>+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397" y="5574720"/>
            <a:ext cx="409539" cy="409539"/>
          </a:xfrm>
          <a:prstGeom prst="rect">
            <a:avLst/>
          </a:prstGeom>
        </p:spPr>
      </p:pic>
      <p:sp>
        <p:nvSpPr>
          <p:cNvPr id="25" name="TextBox 24"/>
          <p:cNvSpPr txBox="1"/>
          <p:nvPr/>
        </p:nvSpPr>
        <p:spPr>
          <a:xfrm>
            <a:off x="985518" y="6237312"/>
            <a:ext cx="770404" cy="369332"/>
          </a:xfrm>
          <a:prstGeom prst="rect">
            <a:avLst/>
          </a:prstGeom>
          <a:noFill/>
        </p:spPr>
        <p:txBody>
          <a:bodyPr wrap="none" rtlCol="0">
            <a:spAutoFit/>
          </a:bodyPr>
          <a:lstStyle/>
          <a:p>
            <a:pPr algn="ctr"/>
            <a:r>
              <a:rPr lang="fr-BE" dirty="0" smtClean="0"/>
              <a:t>Weak</a:t>
            </a:r>
            <a:endParaRPr lang="nl-BE" dirty="0"/>
          </a:p>
        </p:txBody>
      </p:sp>
      <p:sp>
        <p:nvSpPr>
          <p:cNvPr id="26" name="Up-Down Arrow 25"/>
          <p:cNvSpPr/>
          <p:nvPr/>
        </p:nvSpPr>
        <p:spPr>
          <a:xfrm>
            <a:off x="1226704" y="1628799"/>
            <a:ext cx="288032" cy="46085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aphicFrame>
        <p:nvGraphicFramePr>
          <p:cNvPr id="22" name="Table 21"/>
          <p:cNvGraphicFramePr>
            <a:graphicFrameLocks noGrp="1"/>
          </p:cNvGraphicFramePr>
          <p:nvPr>
            <p:extLst/>
          </p:nvPr>
        </p:nvGraphicFramePr>
        <p:xfrm>
          <a:off x="1823679" y="4776220"/>
          <a:ext cx="2592288" cy="733680"/>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681749">
                <a:tc>
                  <a:txBody>
                    <a:bodyPr/>
                    <a:lstStyle/>
                    <a:p>
                      <a:endParaRPr lang="nl-BE" dirty="0"/>
                    </a:p>
                  </a:txBody>
                  <a:tcPr marL="90000" marR="90000" marT="108000" marB="46800"/>
                </a:tc>
                <a:tc>
                  <a:txBody>
                    <a:bodyPr/>
                    <a:lstStyle/>
                    <a:p>
                      <a:r>
                        <a:rPr lang="fr-BE" sz="1400" baseline="0" dirty="0" smtClean="0"/>
                        <a:t>Security code on paper (paper token),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9494" y="4929268"/>
            <a:ext cx="447602" cy="275447"/>
          </a:xfrm>
          <a:prstGeom prst="rect">
            <a:avLst/>
          </a:prstGeom>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5786" y="2319186"/>
            <a:ext cx="1523384" cy="106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4C242A18-EC12-4F37-9DE3-9352234277DF}" type="slidenum">
              <a:rPr lang="en-US" smtClean="0"/>
              <a:t>33</a:t>
            </a:fld>
            <a:endParaRPr lang="en-US"/>
          </a:p>
        </p:txBody>
      </p:sp>
      <p:sp>
        <p:nvSpPr>
          <p:cNvPr id="28" name="TextBox 27"/>
          <p:cNvSpPr txBox="1"/>
          <p:nvPr/>
        </p:nvSpPr>
        <p:spPr>
          <a:xfrm>
            <a:off x="931345" y="1242390"/>
            <a:ext cx="864339" cy="369332"/>
          </a:xfrm>
          <a:prstGeom prst="rect">
            <a:avLst/>
          </a:prstGeom>
          <a:noFill/>
        </p:spPr>
        <p:txBody>
          <a:bodyPr wrap="none" rtlCol="0">
            <a:spAutoFit/>
          </a:bodyPr>
          <a:lstStyle/>
          <a:p>
            <a:pPr algn="ctr"/>
            <a:r>
              <a:rPr lang="fr-BE" dirty="0" smtClean="0"/>
              <a:t>Strong</a:t>
            </a:r>
            <a:endParaRPr lang="nl-BE" dirty="0"/>
          </a:p>
        </p:txBody>
      </p:sp>
      <p:graphicFrame>
        <p:nvGraphicFramePr>
          <p:cNvPr id="29" name="Table 28"/>
          <p:cNvGraphicFramePr>
            <a:graphicFrameLocks noGrp="1"/>
          </p:cNvGraphicFramePr>
          <p:nvPr>
            <p:extLst/>
          </p:nvPr>
        </p:nvGraphicFramePr>
        <p:xfrm>
          <a:off x="1795684" y="1713852"/>
          <a:ext cx="2592288" cy="733680"/>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28499">
                <a:tc>
                  <a:txBody>
                    <a:bodyPr/>
                    <a:lstStyle/>
                    <a:p>
                      <a:endParaRPr lang="nl-BE" dirty="0"/>
                    </a:p>
                  </a:txBody>
                  <a:tcPr marL="90000" marR="90000" marT="108000" marB="46800" anchor="ctr"/>
                </a:tc>
                <a:tc>
                  <a:txBody>
                    <a:bodyPr/>
                    <a:lstStyle/>
                    <a:p>
                      <a:r>
                        <a:rPr lang="fr-BE" sz="1400" dirty="0" smtClean="0"/>
                        <a:t>eID + PIN-code with connected card reader</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extLst/>
          </p:nvPr>
        </p:nvGraphicFramePr>
        <p:xfrm>
          <a:off x="1808097" y="3960604"/>
          <a:ext cx="2592288" cy="81561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815616">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mobile app,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extLst/>
          </p:nvPr>
        </p:nvGraphicFramePr>
        <p:xfrm>
          <a:off x="1808907" y="3237901"/>
          <a:ext cx="2579065" cy="720949"/>
        </p:xfrm>
        <a:graphic>
          <a:graphicData uri="http://schemas.openxmlformats.org/drawingml/2006/table">
            <a:tbl>
              <a:tblPr firstRow="1" bandRow="1">
                <a:tableStyleId>{3B4B98B0-60AC-42C2-AFA5-B58CD77FA1E5}</a:tableStyleId>
              </a:tblPr>
              <a:tblGrid>
                <a:gridCol w="644765">
                  <a:extLst>
                    <a:ext uri="{9D8B030D-6E8A-4147-A177-3AD203B41FA5}">
                      <a16:colId xmlns:a16="http://schemas.microsoft.com/office/drawing/2014/main" val="20000"/>
                    </a:ext>
                  </a:extLst>
                </a:gridCol>
                <a:gridCol w="1934300">
                  <a:extLst>
                    <a:ext uri="{9D8B030D-6E8A-4147-A177-3AD203B41FA5}">
                      <a16:colId xmlns:a16="http://schemas.microsoft.com/office/drawing/2014/main" val="20001"/>
                    </a:ext>
                  </a:extLst>
                </a:gridCol>
              </a:tblGrid>
              <a:tr h="720949">
                <a:tc>
                  <a:txBody>
                    <a:bodyPr/>
                    <a:lstStyle/>
                    <a:p>
                      <a:endParaRPr lang="nl-BE" dirty="0"/>
                    </a:p>
                  </a:txBody>
                  <a:tcPr marL="90000" marR="90000" marT="108000" marB="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SIM</a:t>
                      </a:r>
                      <a:r>
                        <a:rPr lang="fr-BE" sz="1400" baseline="0" dirty="0" smtClean="0"/>
                        <a:t> </a:t>
                      </a:r>
                      <a:r>
                        <a:rPr lang="fr-BE" sz="1400" baseline="0" dirty="0" err="1" smtClean="0"/>
                        <a:t>card</a:t>
                      </a:r>
                      <a:r>
                        <a:rPr lang="fr-BE" sz="1400" baseline="0" dirty="0" smtClean="0"/>
                        <a:t> </a:t>
                      </a:r>
                      <a:r>
                        <a:rPr lang="fr-BE" sz="1400" dirty="0" err="1" smtClean="0"/>
                        <a:t>with</a:t>
                      </a:r>
                      <a:endParaRPr lang="nl-BE"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PIN-code</a:t>
                      </a:r>
                      <a:endParaRPr lang="nl-BE" sz="1400" dirty="0" smtClean="0"/>
                    </a:p>
                  </a:txBody>
                  <a:tcPr marL="90000" marR="90000" marT="46800" marB="46800" anchor="ct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7"/>
          <a:stretch>
            <a:fillRect/>
          </a:stretch>
        </p:blipFill>
        <p:spPr>
          <a:xfrm>
            <a:off x="1862910" y="3301364"/>
            <a:ext cx="565026" cy="568471"/>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1686" y="1750303"/>
            <a:ext cx="301535" cy="695850"/>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2065" y="4071902"/>
            <a:ext cx="502632" cy="561458"/>
          </a:xfrm>
          <a:prstGeom prst="rect">
            <a:avLst/>
          </a:prstGeom>
        </p:spPr>
      </p:pic>
      <p:graphicFrame>
        <p:nvGraphicFramePr>
          <p:cNvPr id="36" name="Table 35"/>
          <p:cNvGraphicFramePr>
            <a:graphicFrameLocks noGrp="1"/>
          </p:cNvGraphicFramePr>
          <p:nvPr>
            <p:extLst/>
          </p:nvPr>
        </p:nvGraphicFramePr>
        <p:xfrm>
          <a:off x="1795684" y="2447532"/>
          <a:ext cx="2592288" cy="79036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90369">
                <a:tc>
                  <a:txBody>
                    <a:bodyPr/>
                    <a:lstStyle/>
                    <a:p>
                      <a:endParaRPr lang="nl-BE" dirty="0"/>
                    </a:p>
                  </a:txBody>
                  <a:tcPr marL="90000" marR="90000" marT="108000" marB="46800" anchor="ctr"/>
                </a:tc>
                <a:tc>
                  <a:txBody>
                    <a:bodyPr/>
                    <a:lstStyle/>
                    <a:p>
                      <a:r>
                        <a:rPr lang="fr-BE" sz="1400" dirty="0" smtClean="0"/>
                        <a:t>eID + PIN-code</a:t>
                      </a:r>
                      <a:r>
                        <a:rPr lang="fr-BE" sz="1400" baseline="0" dirty="0" smtClean="0"/>
                        <a:t> with wireless card reader</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8778" y="2539730"/>
            <a:ext cx="299578" cy="599155"/>
          </a:xfrm>
          <a:prstGeom prst="rect">
            <a:avLst/>
          </a:prstGeom>
        </p:spPr>
      </p:pic>
    </p:spTree>
    <p:extLst>
      <p:ext uri="{BB962C8B-B14F-4D97-AF65-F5344CB8AC3E}">
        <p14:creationId xmlns:p14="http://schemas.microsoft.com/office/powerpoint/2010/main" val="21327336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Intégration Itsme</a:t>
            </a:r>
          </a:p>
        </p:txBody>
      </p:sp>
      <p:sp>
        <p:nvSpPr>
          <p:cNvPr id="3" name="Content Placeholder 2"/>
          <p:cNvSpPr>
            <a:spLocks noGrp="1"/>
          </p:cNvSpPr>
          <p:nvPr>
            <p:ph idx="1"/>
          </p:nvPr>
        </p:nvSpPr>
        <p:spPr/>
        <p:txBody>
          <a:bodyPr>
            <a:normAutofit/>
          </a:bodyPr>
          <a:lstStyle/>
          <a:p>
            <a:r>
              <a:rPr lang="fr-BE" dirty="0" err="1"/>
              <a:t>Itsme</a:t>
            </a:r>
            <a:r>
              <a:rPr lang="fr-BE" dirty="0"/>
              <a:t> (</a:t>
            </a:r>
            <a:r>
              <a:rPr lang="fr-BE" dirty="0" err="1"/>
              <a:t>Belgian</a:t>
            </a:r>
            <a:r>
              <a:rPr lang="fr-BE" dirty="0"/>
              <a:t> Mobile ID) </a:t>
            </a:r>
          </a:p>
          <a:p>
            <a:endParaRPr lang="fr-BE" dirty="0" smtClean="0"/>
          </a:p>
          <a:p>
            <a:pPr lvl="1"/>
            <a:r>
              <a:rPr lang="fr-BE" dirty="0"/>
              <a:t>nouvelle méthode d’authentification </a:t>
            </a:r>
          </a:p>
          <a:p>
            <a:pPr lvl="1"/>
            <a:endParaRPr lang="fr-BE" dirty="0" smtClean="0"/>
          </a:p>
          <a:p>
            <a:pPr lvl="1"/>
            <a:r>
              <a:rPr lang="fr-BE" dirty="0">
                <a:hlinkClick r:id="rId3"/>
              </a:rPr>
              <a:t>https://www.itsme.be/fr</a:t>
            </a:r>
          </a:p>
          <a:p>
            <a:pPr lvl="1"/>
            <a:endParaRPr lang="fr-BE" dirty="0" smtClean="0"/>
          </a:p>
          <a:p>
            <a:pPr lvl="1"/>
            <a:r>
              <a:rPr lang="fr-BE" dirty="0"/>
              <a:t>intégration par </a:t>
            </a:r>
            <a:r>
              <a:rPr lang="fr-BE" dirty="0" err="1"/>
              <a:t>Bosa</a:t>
            </a:r>
            <a:r>
              <a:rPr lang="fr-BE" dirty="0"/>
              <a:t> dans son FAS - 16/01/2018</a:t>
            </a:r>
          </a:p>
          <a:p>
            <a:pPr lvl="1"/>
            <a:endParaRPr lang="fr-BE" dirty="0" smtClean="0"/>
          </a:p>
          <a:p>
            <a:pPr lvl="1"/>
            <a:r>
              <a:rPr lang="fr-BE" dirty="0"/>
              <a:t>intégration par la plate-forme </a:t>
            </a:r>
            <a:r>
              <a:rPr lang="fr-BE" dirty="0">
                <a:solidFill>
                  <a:srgbClr val="087670"/>
                </a:solidFill>
              </a:rPr>
              <a:t>eHealth</a:t>
            </a:r>
            <a:r>
              <a:rPr lang="fr-BE" dirty="0"/>
              <a:t> à cette issue le 04/02/2018</a:t>
            </a:r>
          </a:p>
          <a:p>
            <a:endParaRPr lang="en-US"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34</a:t>
            </a:fld>
            <a:endParaRPr lang="en-US" smtClean="0"/>
          </a:p>
        </p:txBody>
      </p:sp>
    </p:spTree>
    <p:extLst>
      <p:ext uri="{BB962C8B-B14F-4D97-AF65-F5344CB8AC3E}">
        <p14:creationId xmlns:p14="http://schemas.microsoft.com/office/powerpoint/2010/main" val="30372553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Intégration </a:t>
            </a:r>
            <a:r>
              <a:rPr lang="fr-BE" dirty="0" err="1" smtClean="0"/>
              <a:t>Itsme</a:t>
            </a:r>
            <a:endParaRPr lang="fr-BE"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35</a:t>
            </a:fld>
            <a:endParaRPr lang="en-US" smtClean="0"/>
          </a:p>
        </p:txBody>
      </p:sp>
      <p:pic>
        <p:nvPicPr>
          <p:cNvPr id="1027" name="Picture 1" descr="cid:image001.png@01D38DE1.6A9DF0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340768"/>
            <a:ext cx="5781675"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67613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Solution Point-To-Point</a:t>
            </a:r>
          </a:p>
        </p:txBody>
      </p:sp>
      <p:sp>
        <p:nvSpPr>
          <p:cNvPr id="3" name="Content Placeholder 2"/>
          <p:cNvSpPr>
            <a:spLocks noGrp="1"/>
          </p:cNvSpPr>
          <p:nvPr>
            <p:ph idx="1"/>
          </p:nvPr>
        </p:nvSpPr>
        <p:spPr/>
        <p:txBody>
          <a:bodyPr>
            <a:normAutofit/>
          </a:bodyPr>
          <a:lstStyle/>
          <a:p>
            <a:r>
              <a:rPr lang="fr-BE"/>
              <a:t>Problématique</a:t>
            </a:r>
          </a:p>
          <a:p>
            <a:endParaRPr lang="fr-BE" dirty="0" smtClean="0"/>
          </a:p>
          <a:p>
            <a:pPr lvl="1"/>
            <a:r>
              <a:rPr lang="fr-BE"/>
              <a:t>PARIS initialement développée pour répondre aux besoins des prestataires de soins en fin de carrière</a:t>
            </a:r>
          </a:p>
          <a:p>
            <a:pPr lvl="1"/>
            <a:endParaRPr lang="fr-BE" dirty="0" smtClean="0"/>
          </a:p>
          <a:p>
            <a:pPr lvl="1"/>
            <a:r>
              <a:rPr lang="fr-BE"/>
              <a:t>argument présenté par les syndicats médicaux pour défendre une utilisation simplifiée &gt; accord pour éviter l’installation d’un certificat sur le PC du prestataire</a:t>
            </a:r>
          </a:p>
          <a:p>
            <a:pPr lvl="1"/>
            <a:endParaRPr lang="fr-BE" dirty="0" smtClean="0"/>
          </a:p>
          <a:p>
            <a:pPr lvl="1"/>
            <a:r>
              <a:rPr lang="fr-BE"/>
              <a:t>nécessité de conserver un niveau de sécurité suffisant pour l’utilisation du service de prescription électronique</a:t>
            </a:r>
          </a:p>
          <a:p>
            <a:pPr marL="274320" lvl="1" indent="0">
              <a:buNone/>
            </a:pPr>
            <a:endParaRPr lang="fr-BE" dirty="0" smtClean="0"/>
          </a:p>
          <a:p>
            <a:endParaRPr lang="en-US"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36</a:t>
            </a:fld>
            <a:endParaRPr lang="en-US" smtClean="0"/>
          </a:p>
        </p:txBody>
      </p:sp>
    </p:spTree>
    <p:extLst>
      <p:ext uri="{BB962C8B-B14F-4D97-AF65-F5344CB8AC3E}">
        <p14:creationId xmlns:p14="http://schemas.microsoft.com/office/powerpoint/2010/main" val="3092045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Solution Point-To-Point</a:t>
            </a:r>
          </a:p>
        </p:txBody>
      </p:sp>
      <p:sp>
        <p:nvSpPr>
          <p:cNvPr id="3" name="Content Placeholder 2"/>
          <p:cNvSpPr>
            <a:spLocks noGrp="1"/>
          </p:cNvSpPr>
          <p:nvPr>
            <p:ph idx="1"/>
          </p:nvPr>
        </p:nvSpPr>
        <p:spPr/>
        <p:txBody>
          <a:bodyPr>
            <a:normAutofit/>
          </a:bodyPr>
          <a:lstStyle/>
          <a:p>
            <a:r>
              <a:rPr lang="fr-BE"/>
              <a:t>Situation actuelle</a:t>
            </a:r>
          </a:p>
          <a:p>
            <a:pPr lvl="1"/>
            <a:r>
              <a:rPr lang="fr-BE"/>
              <a:t>PARIS demande à l’utilisateur de charger son certificat (préalablement demandé via ETEE requestor et installé sur le PC de l’utilisateur)</a:t>
            </a:r>
          </a:p>
          <a:p>
            <a:endParaRPr lang="fr-BE" dirty="0" smtClean="0"/>
          </a:p>
          <a:p>
            <a:r>
              <a:rPr lang="fr-BE"/>
              <a:t>Solution à terme</a:t>
            </a:r>
          </a:p>
          <a:p>
            <a:pPr lvl="1"/>
            <a:r>
              <a:rPr lang="fr-BE"/>
              <a:t>l’authentification dans la webapp se fait via Keycloak (IAM connect)</a:t>
            </a:r>
          </a:p>
          <a:p>
            <a:pPr lvl="1"/>
            <a:r>
              <a:rPr lang="fr-BE"/>
              <a:t>STS REST permet ensuite d’avoir un token SAML qui sera utilisé  pour contacter KGSS (Key Generation Storage Service) et Recip-e</a:t>
            </a:r>
          </a:p>
          <a:p>
            <a:pPr lvl="1"/>
            <a:r>
              <a:rPr lang="fr-BE"/>
              <a:t>généralisation du processus prévu pour Patient Health Viewer &amp; Recip-e</a:t>
            </a:r>
          </a:p>
          <a:p>
            <a:pPr lvl="1"/>
            <a:endParaRPr lang="fr-BE" dirty="0">
              <a:solidFill>
                <a:srgbClr val="FF0000"/>
              </a:solidFill>
            </a:endParaRPr>
          </a:p>
          <a:p>
            <a:pPr marL="274320" lvl="1" indent="0">
              <a:buNone/>
            </a:pPr>
            <a:endParaRPr lang="fr-BE" dirty="0" smtClean="0"/>
          </a:p>
          <a:p>
            <a:endParaRPr lang="en-US"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37</a:t>
            </a:fld>
            <a:endParaRPr lang="en-US" smtClean="0"/>
          </a:p>
        </p:txBody>
      </p:sp>
    </p:spTree>
    <p:extLst>
      <p:ext uri="{BB962C8B-B14F-4D97-AF65-F5344CB8AC3E}">
        <p14:creationId xmlns:p14="http://schemas.microsoft.com/office/powerpoint/2010/main" val="9493080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Solution Point-To-Point</a:t>
            </a:r>
          </a:p>
        </p:txBody>
      </p:sp>
      <p:sp>
        <p:nvSpPr>
          <p:cNvPr id="3" name="Content Placeholder 2"/>
          <p:cNvSpPr>
            <a:spLocks noGrp="1"/>
          </p:cNvSpPr>
          <p:nvPr>
            <p:ph idx="1"/>
          </p:nvPr>
        </p:nvSpPr>
        <p:spPr>
          <a:xfrm>
            <a:off x="395536" y="1628800"/>
            <a:ext cx="8229600" cy="4876800"/>
          </a:xfrm>
        </p:spPr>
        <p:txBody>
          <a:bodyPr>
            <a:normAutofit/>
          </a:bodyPr>
          <a:lstStyle/>
          <a:p>
            <a:pPr marL="274320" lvl="1" indent="0">
              <a:buNone/>
            </a:pPr>
            <a:endParaRPr lang="fr-BE" dirty="0" smtClean="0"/>
          </a:p>
          <a:p>
            <a:endParaRPr lang="en-US"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38</a:t>
            </a:fld>
            <a:endParaRPr lang="en-US" smtClean="0"/>
          </a:p>
        </p:txBody>
      </p:sp>
      <p:pic>
        <p:nvPicPr>
          <p:cNvPr id="6" name="Picture 5"/>
          <p:cNvPicPr>
            <a:picLocks noChangeAspect="1"/>
          </p:cNvPicPr>
          <p:nvPr/>
        </p:nvPicPr>
        <p:blipFill>
          <a:blip r:embed="rId2"/>
          <a:stretch>
            <a:fillRect/>
          </a:stretch>
        </p:blipFill>
        <p:spPr>
          <a:xfrm>
            <a:off x="1691680" y="1700808"/>
            <a:ext cx="6090167" cy="2397534"/>
          </a:xfrm>
          <a:prstGeom prst="rect">
            <a:avLst/>
          </a:prstGeom>
        </p:spPr>
      </p:pic>
      <p:pic>
        <p:nvPicPr>
          <p:cNvPr id="7" name="Picture 6"/>
          <p:cNvPicPr>
            <a:picLocks noChangeAspect="1"/>
          </p:cNvPicPr>
          <p:nvPr/>
        </p:nvPicPr>
        <p:blipFill>
          <a:blip r:embed="rId3"/>
          <a:stretch>
            <a:fillRect/>
          </a:stretch>
        </p:blipFill>
        <p:spPr>
          <a:xfrm>
            <a:off x="1691680" y="4077072"/>
            <a:ext cx="6104311" cy="2403102"/>
          </a:xfrm>
          <a:prstGeom prst="rect">
            <a:avLst/>
          </a:prstGeom>
        </p:spPr>
      </p:pic>
    </p:spTree>
    <p:extLst>
      <p:ext uri="{BB962C8B-B14F-4D97-AF65-F5344CB8AC3E}">
        <p14:creationId xmlns:p14="http://schemas.microsoft.com/office/powerpoint/2010/main" val="39549154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REST &amp; SOAP</a:t>
            </a:r>
          </a:p>
        </p:txBody>
      </p:sp>
      <p:sp>
        <p:nvSpPr>
          <p:cNvPr id="3" name="Content Placeholder 2"/>
          <p:cNvSpPr>
            <a:spLocks noGrp="1"/>
          </p:cNvSpPr>
          <p:nvPr>
            <p:ph idx="1"/>
          </p:nvPr>
        </p:nvSpPr>
        <p:spPr/>
        <p:txBody>
          <a:bodyPr>
            <a:normAutofit fontScale="92500" lnSpcReduction="20000"/>
          </a:bodyPr>
          <a:lstStyle/>
          <a:p>
            <a:pPr>
              <a:lnSpc>
                <a:spcPct val="110000"/>
              </a:lnSpc>
            </a:pPr>
            <a:r>
              <a:rPr lang="fr-BE" dirty="0"/>
              <a:t>REST (</a:t>
            </a:r>
            <a:r>
              <a:rPr lang="fr-BE" dirty="0" err="1"/>
              <a:t>Representational</a:t>
            </a:r>
            <a:r>
              <a:rPr lang="fr-BE" dirty="0"/>
              <a:t> State Transfer) = style d'architecture</a:t>
            </a:r>
          </a:p>
          <a:p>
            <a:pPr>
              <a:lnSpc>
                <a:spcPct val="110000"/>
              </a:lnSpc>
            </a:pPr>
            <a:endParaRPr lang="fr-BE" dirty="0" smtClean="0"/>
          </a:p>
          <a:p>
            <a:pPr>
              <a:lnSpc>
                <a:spcPct val="110000"/>
              </a:lnSpc>
            </a:pPr>
            <a:r>
              <a:rPr lang="fr-BE" dirty="0"/>
              <a:t>SOAP (Simple Object Access Protocol) = protocole</a:t>
            </a:r>
          </a:p>
          <a:p>
            <a:pPr lvl="1">
              <a:lnSpc>
                <a:spcPct val="110000"/>
              </a:lnSpc>
            </a:pPr>
            <a:endParaRPr lang="fr-BE" dirty="0" smtClean="0"/>
          </a:p>
          <a:p>
            <a:pPr>
              <a:lnSpc>
                <a:spcPct val="110000"/>
              </a:lnSpc>
            </a:pPr>
            <a:r>
              <a:rPr lang="fr-BE" dirty="0"/>
              <a:t>Applications client-serveur</a:t>
            </a:r>
          </a:p>
          <a:p>
            <a:pPr>
              <a:lnSpc>
                <a:spcPct val="110000"/>
              </a:lnSpc>
            </a:pPr>
            <a:endParaRPr lang="fr-BE" dirty="0" smtClean="0"/>
          </a:p>
          <a:p>
            <a:pPr>
              <a:lnSpc>
                <a:spcPct val="110000"/>
              </a:lnSpc>
            </a:pPr>
            <a:r>
              <a:rPr lang="fr-BE" dirty="0"/>
              <a:t>Différence majeure = le degré de liaison entre le </a:t>
            </a:r>
            <a:r>
              <a:rPr lang="fr-BE" sz="2500" dirty="0"/>
              <a:t>client et le serveur</a:t>
            </a:r>
          </a:p>
          <a:p>
            <a:pPr>
              <a:lnSpc>
                <a:spcPct val="110000"/>
              </a:lnSpc>
            </a:pPr>
            <a:endParaRPr lang="nl-BE" dirty="0" smtClean="0"/>
          </a:p>
          <a:p>
            <a:pPr>
              <a:lnSpc>
                <a:spcPct val="110000"/>
              </a:lnSpc>
            </a:pPr>
            <a:r>
              <a:rPr lang="fr-BE" dirty="0"/>
              <a:t>REST est plus simple, moins strict, plus facile à implémenter et principalement utilisé pour les ‘</a:t>
            </a:r>
            <a:r>
              <a:rPr lang="fr-BE" dirty="0" err="1"/>
              <a:t>thin</a:t>
            </a:r>
            <a:r>
              <a:rPr lang="fr-BE" dirty="0"/>
              <a:t> clients’ (browser) tandis que SOAP est traditionnellement utilisé pour les ‘fat clients’ (desktop </a:t>
            </a:r>
            <a:r>
              <a:rPr lang="fr-BE" dirty="0" err="1"/>
              <a:t>app</a:t>
            </a:r>
            <a:r>
              <a:rPr lang="fr-BE" dirty="0"/>
              <a:t>)</a:t>
            </a:r>
          </a:p>
          <a:p>
            <a:endParaRPr lang="fr-BE" sz="2500" dirty="0" smtClean="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pPr/>
              <a:t>39</a:t>
            </a:fld>
            <a:endParaRPr lang="en-US" smtClean="0"/>
          </a:p>
        </p:txBody>
      </p:sp>
    </p:spTree>
    <p:extLst>
      <p:ext uri="{BB962C8B-B14F-4D97-AF65-F5344CB8AC3E}">
        <p14:creationId xmlns:p14="http://schemas.microsoft.com/office/powerpoint/2010/main" val="3957813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Actiepunt 1: GMD = EMD =&gt; Sumehr</a:t>
            </a:r>
          </a:p>
        </p:txBody>
      </p:sp>
      <p:sp>
        <p:nvSpPr>
          <p:cNvPr id="4099" name="Rectangle 3"/>
          <p:cNvSpPr>
            <a:spLocks noGrp="1" noChangeArrowheads="1"/>
          </p:cNvSpPr>
          <p:nvPr>
            <p:ph idx="1"/>
          </p:nvPr>
        </p:nvSpPr>
        <p:spPr/>
        <p:txBody>
          <a:bodyPr/>
          <a:lstStyle/>
          <a:p>
            <a:r>
              <a:rPr lang="fr-BE" dirty="0" err="1"/>
              <a:t>Doelstellingen</a:t>
            </a:r>
            <a:r>
              <a:rPr lang="fr-BE" dirty="0"/>
              <a:t> 2016 - 2020</a:t>
            </a:r>
          </a:p>
          <a:p>
            <a:pPr lvl="1"/>
            <a:endParaRPr lang="fr-BE" sz="1400" dirty="0" smtClean="0"/>
          </a:p>
          <a:p>
            <a:pPr lvl="1"/>
            <a:r>
              <a:rPr lang="fr-BE" dirty="0" err="1"/>
              <a:t>voor</a:t>
            </a:r>
            <a:r>
              <a:rPr lang="fr-BE" dirty="0"/>
              <a:t> 100 % van de </a:t>
            </a:r>
            <a:r>
              <a:rPr lang="fr-BE" dirty="0" err="1"/>
              <a:t>huisartsen</a:t>
            </a:r>
            <a:r>
              <a:rPr lang="fr-BE" dirty="0"/>
              <a:t> </a:t>
            </a:r>
          </a:p>
          <a:p>
            <a:pPr lvl="2"/>
            <a:r>
              <a:rPr lang="fr-BE" dirty="0"/>
              <a:t>1 EMD </a:t>
            </a:r>
            <a:r>
              <a:rPr lang="fr-BE" dirty="0" err="1"/>
              <a:t>voor</a:t>
            </a:r>
            <a:r>
              <a:rPr lang="fr-BE" dirty="0"/>
              <a:t> </a:t>
            </a:r>
            <a:r>
              <a:rPr lang="fr-BE" dirty="0" err="1"/>
              <a:t>elke</a:t>
            </a:r>
            <a:r>
              <a:rPr lang="fr-BE" dirty="0"/>
              <a:t> </a:t>
            </a:r>
            <a:r>
              <a:rPr lang="fr-BE" dirty="0" err="1"/>
              <a:t>patiënt</a:t>
            </a:r>
            <a:endParaRPr lang="fr-BE" dirty="0"/>
          </a:p>
          <a:p>
            <a:pPr lvl="2"/>
            <a:r>
              <a:rPr lang="fr-BE" dirty="0" err="1"/>
              <a:t>publicatie</a:t>
            </a:r>
            <a:r>
              <a:rPr lang="fr-BE" dirty="0"/>
              <a:t> en </a:t>
            </a:r>
            <a:r>
              <a:rPr lang="fr-BE" dirty="0" err="1"/>
              <a:t>bijwerking</a:t>
            </a:r>
            <a:r>
              <a:rPr lang="fr-BE" dirty="0"/>
              <a:t> van de </a:t>
            </a:r>
            <a:r>
              <a:rPr lang="fr-BE" dirty="0" err="1"/>
              <a:t>SumEHRs</a:t>
            </a:r>
            <a:r>
              <a:rPr lang="fr-BE" dirty="0"/>
              <a:t> in </a:t>
            </a:r>
            <a:r>
              <a:rPr lang="fr-BE" dirty="0" err="1"/>
              <a:t>een</a:t>
            </a:r>
            <a:r>
              <a:rPr lang="fr-BE" dirty="0"/>
              <a:t> '</a:t>
            </a:r>
            <a:r>
              <a:rPr lang="fr-BE" dirty="0" err="1"/>
              <a:t>beveiligde</a:t>
            </a:r>
            <a:r>
              <a:rPr lang="fr-BE" dirty="0"/>
              <a:t> </a:t>
            </a:r>
            <a:r>
              <a:rPr lang="fr-BE" dirty="0" err="1"/>
              <a:t>kluis</a:t>
            </a:r>
            <a:r>
              <a:rPr lang="fr-BE" dirty="0"/>
              <a:t>'</a:t>
            </a:r>
          </a:p>
          <a:p>
            <a:pPr lvl="2"/>
            <a:endParaRPr lang="fr-BE" sz="1400" dirty="0" smtClean="0"/>
          </a:p>
          <a:p>
            <a:pPr lvl="1"/>
            <a:r>
              <a:rPr lang="fr-BE" dirty="0" err="1"/>
              <a:t>voor</a:t>
            </a:r>
            <a:r>
              <a:rPr lang="fr-BE" dirty="0"/>
              <a:t> </a:t>
            </a:r>
            <a:r>
              <a:rPr lang="fr-BE" dirty="0" err="1"/>
              <a:t>alle</a:t>
            </a:r>
            <a:r>
              <a:rPr lang="fr-BE" dirty="0"/>
              <a:t> </a:t>
            </a:r>
            <a:r>
              <a:rPr lang="fr-BE" dirty="0" err="1"/>
              <a:t>andere</a:t>
            </a:r>
            <a:r>
              <a:rPr lang="fr-BE" dirty="0"/>
              <a:t> </a:t>
            </a:r>
            <a:r>
              <a:rPr lang="fr-BE" dirty="0" err="1"/>
              <a:t>zorgverleners</a:t>
            </a:r>
            <a:endParaRPr lang="fr-BE" dirty="0"/>
          </a:p>
          <a:p>
            <a:pPr lvl="2"/>
            <a:r>
              <a:rPr lang="fr-BE" dirty="0" err="1"/>
              <a:t>definitie</a:t>
            </a:r>
            <a:r>
              <a:rPr lang="fr-BE" dirty="0"/>
              <a:t> van het EMD</a:t>
            </a:r>
          </a:p>
          <a:p>
            <a:pPr lvl="2"/>
            <a:r>
              <a:rPr lang="fr-BE" dirty="0" err="1"/>
              <a:t>publicatie</a:t>
            </a:r>
            <a:r>
              <a:rPr lang="fr-BE" dirty="0"/>
              <a:t> en </a:t>
            </a:r>
            <a:r>
              <a:rPr lang="fr-BE" dirty="0" err="1"/>
              <a:t>bijwerking</a:t>
            </a:r>
            <a:r>
              <a:rPr lang="fr-BE" dirty="0"/>
              <a:t> van </a:t>
            </a:r>
            <a:r>
              <a:rPr lang="fr-BE" dirty="0" err="1"/>
              <a:t>bepaalde</a:t>
            </a:r>
            <a:r>
              <a:rPr lang="fr-BE" dirty="0"/>
              <a:t> </a:t>
            </a:r>
            <a:r>
              <a:rPr lang="fr-BE" dirty="0" err="1"/>
              <a:t>informatie</a:t>
            </a:r>
            <a:r>
              <a:rPr lang="fr-BE" dirty="0"/>
              <a:t> in de </a:t>
            </a:r>
            <a:r>
              <a:rPr lang="fr-BE" dirty="0" err="1"/>
              <a:t>beveiligde</a:t>
            </a:r>
            <a:r>
              <a:rPr lang="fr-BE" dirty="0"/>
              <a:t> '</a:t>
            </a:r>
            <a:r>
              <a:rPr lang="fr-BE" dirty="0" err="1"/>
              <a:t>kluizen</a:t>
            </a:r>
            <a:r>
              <a:rPr lang="fr-BE" dirty="0"/>
              <a:t>'</a:t>
            </a:r>
          </a:p>
          <a:p>
            <a:endParaRPr lang="fr-BE" dirty="0" smtClean="0"/>
          </a:p>
          <a:p>
            <a:r>
              <a:rPr lang="fr-BE" dirty="0" err="1"/>
              <a:t>Verantwoordelijke</a:t>
            </a:r>
            <a:r>
              <a:rPr lang="fr-BE" dirty="0"/>
              <a:t> </a:t>
            </a:r>
            <a:r>
              <a:rPr lang="fr-BE" dirty="0" err="1"/>
              <a:t>instellingen</a:t>
            </a:r>
            <a:r>
              <a:rPr lang="fr-BE" dirty="0"/>
              <a:t>: RIZIV en </a:t>
            </a:r>
            <a:r>
              <a:rPr lang="fr-BE" dirty="0">
                <a:solidFill>
                  <a:srgbClr val="087670"/>
                </a:solidFill>
              </a:rPr>
              <a:t>eHealth</a:t>
            </a:r>
            <a:r>
              <a:rPr lang="fr-BE" dirty="0"/>
              <a:t>-</a:t>
            </a:r>
            <a:r>
              <a:rPr lang="fr-BE" dirty="0" err="1"/>
              <a:t>platform</a:t>
            </a:r>
            <a:r>
              <a:rPr lang="fr-BE" dirty="0">
                <a:solidFill>
                  <a:srgbClr val="087670"/>
                </a:solidFill>
              </a:rPr>
              <a:t> </a:t>
            </a:r>
          </a:p>
          <a:p>
            <a:pPr lvl="1"/>
            <a:endParaRPr lang="fr-BE" dirty="0" smtClean="0"/>
          </a:p>
          <a:p>
            <a:pPr lvl="1"/>
            <a:endParaRPr lang="fr-BE" dirty="0" smtClean="0"/>
          </a:p>
          <a:p>
            <a:pPr lvl="1"/>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sp>
        <p:nvSpPr>
          <p:cNvPr id="3" name="Date Placeholder 2"/>
          <p:cNvSpPr>
            <a:spLocks noGrp="1"/>
          </p:cNvSpPr>
          <p:nvPr>
            <p:ph type="dt" sz="half" idx="10"/>
          </p:nvPr>
        </p:nvSpPr>
        <p:spPr/>
        <p:txBody>
          <a:bodyPr/>
          <a:lstStyle/>
          <a:p>
            <a:r>
              <a:rPr lang="fr-BE"/>
              <a:t>26/01/2018</a:t>
            </a:r>
          </a:p>
        </p:txBody>
      </p:sp>
      <p:sp>
        <p:nvSpPr>
          <p:cNvPr id="4" name="Slide Number Placeholder 3"/>
          <p:cNvSpPr>
            <a:spLocks noGrp="1"/>
          </p:cNvSpPr>
          <p:nvPr>
            <p:ph type="sldNum" sz="quarter" idx="12"/>
          </p:nvPr>
        </p:nvSpPr>
        <p:spPr/>
        <p:txBody>
          <a:bodyPr/>
          <a:lstStyle/>
          <a:p>
            <a:fld id="{BAADB71D-6A6A-403E-B8B0-DAC18C9A03D5}" type="slidenum">
              <a:rPr lang="en-US" smtClean="0"/>
              <a:pPr/>
              <a:t>4</a:t>
            </a:fld>
            <a:endParaRPr lang="en-US" smtClean="0"/>
          </a:p>
        </p:txBody>
      </p:sp>
    </p:spTree>
    <p:extLst>
      <p:ext uri="{BB962C8B-B14F-4D97-AF65-F5344CB8AC3E}">
        <p14:creationId xmlns:p14="http://schemas.microsoft.com/office/powerpoint/2010/main" val="373876894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REST &amp; </a:t>
            </a:r>
            <a:r>
              <a:rPr lang="fr-BE">
                <a:solidFill>
                  <a:srgbClr val="087670"/>
                </a:solidFill>
              </a:rPr>
              <a:t>eHealth</a:t>
            </a:r>
          </a:p>
        </p:txBody>
      </p:sp>
      <p:sp>
        <p:nvSpPr>
          <p:cNvPr id="3" name="Content Placeholder 2"/>
          <p:cNvSpPr>
            <a:spLocks noGrp="1"/>
          </p:cNvSpPr>
          <p:nvPr>
            <p:ph idx="1"/>
          </p:nvPr>
        </p:nvSpPr>
        <p:spPr/>
        <p:txBody>
          <a:bodyPr>
            <a:normAutofit/>
          </a:bodyPr>
          <a:lstStyle/>
          <a:p>
            <a:r>
              <a:rPr lang="fr-BE"/>
              <a:t>Intégration par la plate-forme </a:t>
            </a:r>
            <a:r>
              <a:rPr lang="fr-BE">
                <a:solidFill>
                  <a:srgbClr val="087670"/>
                </a:solidFill>
              </a:rPr>
              <a:t>eHealth</a:t>
            </a:r>
            <a:r>
              <a:rPr lang="fr-BE"/>
              <a:t> de web services REST (Representational State Transfert)</a:t>
            </a:r>
          </a:p>
          <a:p>
            <a:endParaRPr lang="fr-BE" dirty="0" smtClean="0"/>
          </a:p>
          <a:p>
            <a:r>
              <a:rPr lang="fr-BE"/>
              <a:t>Orienté ressource (un service, les données d’un individu..)</a:t>
            </a:r>
          </a:p>
          <a:p>
            <a:endParaRPr lang="fr-BE" dirty="0" smtClean="0"/>
          </a:p>
          <a:p>
            <a:r>
              <a:rPr lang="fr-BE"/>
              <a:t>Chaque ressource est identifiée par un URI (Uniform Resource Identifier)</a:t>
            </a:r>
          </a:p>
          <a:p>
            <a:endParaRPr lang="fr-BE" dirty="0" smtClean="0"/>
          </a:p>
          <a:p>
            <a:r>
              <a:rPr lang="fr-BE"/>
              <a:t>Les ressources sont manipulées au travers des représentations de ces ressources</a:t>
            </a:r>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pPr/>
              <a:t>40</a:t>
            </a:fld>
            <a:endParaRPr lang="en-US" smtClean="0"/>
          </a:p>
        </p:txBody>
      </p:sp>
    </p:spTree>
    <p:extLst>
      <p:ext uri="{BB962C8B-B14F-4D97-AF65-F5344CB8AC3E}">
        <p14:creationId xmlns:p14="http://schemas.microsoft.com/office/powerpoint/2010/main" val="28658310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REST &amp; </a:t>
            </a:r>
            <a:r>
              <a:rPr lang="fr-BE">
                <a:solidFill>
                  <a:srgbClr val="087670"/>
                </a:solidFill>
              </a:rPr>
              <a:t>eHealth</a:t>
            </a:r>
          </a:p>
        </p:txBody>
      </p:sp>
      <p:sp>
        <p:nvSpPr>
          <p:cNvPr id="3" name="Content Placeholder 2"/>
          <p:cNvSpPr>
            <a:spLocks noGrp="1"/>
          </p:cNvSpPr>
          <p:nvPr>
            <p:ph idx="1"/>
          </p:nvPr>
        </p:nvSpPr>
        <p:spPr/>
        <p:txBody>
          <a:bodyPr>
            <a:normAutofit/>
          </a:bodyPr>
          <a:lstStyle/>
          <a:p>
            <a:r>
              <a:rPr lang="fr-BE"/>
              <a:t>Méthodes http : GET, PUT, POST, DELETE, …</a:t>
            </a:r>
          </a:p>
          <a:p>
            <a:endParaRPr lang="en-GB" dirty="0" smtClean="0"/>
          </a:p>
          <a:p>
            <a:r>
              <a:rPr lang="fr-BE"/>
              <a:t>Les systèmes qui suivent l’architecture sont appelés RESTful</a:t>
            </a:r>
          </a:p>
          <a:p>
            <a:endParaRPr lang="fr-BE" dirty="0" smtClean="0"/>
          </a:p>
          <a:p>
            <a:r>
              <a:rPr lang="fr-BE"/>
              <a:t>Services RESTful développés par la plate-forme </a:t>
            </a:r>
            <a:r>
              <a:rPr lang="fr-BE">
                <a:solidFill>
                  <a:srgbClr val="087670"/>
                </a:solidFill>
              </a:rPr>
              <a:t>eHealth</a:t>
            </a:r>
          </a:p>
          <a:p>
            <a:pPr lvl="1"/>
            <a:r>
              <a:rPr lang="fr-BE"/>
              <a:t>TherapeuticLinks</a:t>
            </a:r>
          </a:p>
          <a:p>
            <a:pPr lvl="1"/>
            <a:r>
              <a:rPr lang="fr-BE"/>
              <a:t>Exclusion</a:t>
            </a:r>
          </a:p>
          <a:p>
            <a:pPr lvl="1"/>
            <a:r>
              <a:rPr lang="fr-BE"/>
              <a:t>Consent</a:t>
            </a:r>
          </a:p>
          <a:p>
            <a:pPr lvl="1"/>
            <a:r>
              <a:rPr lang="fr-BE"/>
              <a:t>… </a:t>
            </a:r>
          </a:p>
          <a:p>
            <a:endParaRPr lang="fr-BE"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pPr/>
              <a:t>41</a:t>
            </a:fld>
            <a:endParaRPr lang="en-US" smtClean="0"/>
          </a:p>
        </p:txBody>
      </p:sp>
    </p:spTree>
    <p:extLst>
      <p:ext uri="{BB962C8B-B14F-4D97-AF65-F5344CB8AC3E}">
        <p14:creationId xmlns:p14="http://schemas.microsoft.com/office/powerpoint/2010/main" val="14576510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REST &amp; </a:t>
            </a:r>
            <a:r>
              <a:rPr lang="fr-BE">
                <a:solidFill>
                  <a:srgbClr val="087670"/>
                </a:solidFill>
              </a:rPr>
              <a:t>eHealth</a:t>
            </a:r>
          </a:p>
        </p:txBody>
      </p:sp>
      <p:sp>
        <p:nvSpPr>
          <p:cNvPr id="3" name="Content Placeholder 2"/>
          <p:cNvSpPr>
            <a:spLocks noGrp="1"/>
          </p:cNvSpPr>
          <p:nvPr>
            <p:ph idx="1"/>
          </p:nvPr>
        </p:nvSpPr>
        <p:spPr/>
        <p:txBody>
          <a:bodyPr>
            <a:normAutofit fontScale="70000" lnSpcReduction="20000"/>
          </a:bodyPr>
          <a:lstStyle/>
          <a:p>
            <a:pPr lvl="0"/>
            <a:r>
              <a:rPr lang="fr-BE" sz="3800" dirty="0"/>
              <a:t>Sécurisation des services via IAM </a:t>
            </a:r>
            <a:r>
              <a:rPr lang="fr-BE" sz="3800" dirty="0" err="1"/>
              <a:t>Connect</a:t>
            </a:r>
            <a:endParaRPr lang="fr-BE" sz="3800" dirty="0"/>
          </a:p>
          <a:p>
            <a:pPr lvl="0"/>
            <a:endParaRPr lang="fr-BE" dirty="0"/>
          </a:p>
          <a:p>
            <a:pPr lvl="1">
              <a:lnSpc>
                <a:spcPct val="120000"/>
              </a:lnSpc>
            </a:pPr>
            <a:r>
              <a:rPr lang="fr-BE" sz="2900" dirty="0"/>
              <a:t>IAM </a:t>
            </a:r>
            <a:r>
              <a:rPr lang="fr-BE" sz="2900" dirty="0" err="1"/>
              <a:t>Connect</a:t>
            </a:r>
            <a:r>
              <a:rPr lang="fr-BE" sz="2900" dirty="0"/>
              <a:t> : serveur d’autorisation</a:t>
            </a:r>
          </a:p>
          <a:p>
            <a:pPr lvl="1">
              <a:lnSpc>
                <a:spcPct val="120000"/>
              </a:lnSpc>
            </a:pPr>
            <a:endParaRPr lang="fr-BE" sz="2200" dirty="0" smtClean="0"/>
          </a:p>
          <a:p>
            <a:pPr lvl="1">
              <a:lnSpc>
                <a:spcPct val="120000"/>
              </a:lnSpc>
            </a:pPr>
            <a:r>
              <a:rPr lang="fr-BE" sz="2900" dirty="0"/>
              <a:t>protocole OIDC (</a:t>
            </a:r>
            <a:r>
              <a:rPr lang="fr-BE" sz="2900" dirty="0" err="1"/>
              <a:t>OpenID</a:t>
            </a:r>
            <a:r>
              <a:rPr lang="fr-BE" sz="2900" dirty="0"/>
              <a:t> </a:t>
            </a:r>
            <a:r>
              <a:rPr lang="fr-BE" sz="2900" dirty="0" err="1"/>
              <a:t>Connect</a:t>
            </a:r>
            <a:r>
              <a:rPr lang="fr-BE" sz="2900" dirty="0"/>
              <a:t>)</a:t>
            </a:r>
          </a:p>
          <a:p>
            <a:pPr lvl="1">
              <a:lnSpc>
                <a:spcPct val="120000"/>
              </a:lnSpc>
            </a:pPr>
            <a:endParaRPr lang="fr-BE" sz="2200" dirty="0" smtClean="0"/>
          </a:p>
          <a:p>
            <a:pPr lvl="1">
              <a:lnSpc>
                <a:spcPct val="120000"/>
              </a:lnSpc>
            </a:pPr>
            <a:r>
              <a:rPr lang="fr-BE" sz="2900" dirty="0"/>
              <a:t>authentification des </a:t>
            </a:r>
            <a:r>
              <a:rPr lang="fr-BE" sz="2900" dirty="0" err="1"/>
              <a:t>endUsers</a:t>
            </a:r>
            <a:r>
              <a:rPr lang="fr-BE" sz="2900" dirty="0"/>
              <a:t> réalisées par </a:t>
            </a:r>
            <a:r>
              <a:rPr lang="fr-BE" sz="2900" dirty="0">
                <a:solidFill>
                  <a:srgbClr val="087670"/>
                </a:solidFill>
              </a:rPr>
              <a:t>eHealth</a:t>
            </a:r>
            <a:r>
              <a:rPr lang="fr-BE" sz="2900" dirty="0"/>
              <a:t> IDP (qui se repose sur le FAS)</a:t>
            </a:r>
          </a:p>
          <a:p>
            <a:pPr lvl="1">
              <a:lnSpc>
                <a:spcPct val="120000"/>
              </a:lnSpc>
            </a:pPr>
            <a:endParaRPr lang="fr-BE" sz="2200" dirty="0"/>
          </a:p>
          <a:p>
            <a:pPr lvl="1">
              <a:lnSpc>
                <a:spcPct val="120000"/>
              </a:lnSpc>
            </a:pPr>
            <a:r>
              <a:rPr lang="fr-BE" sz="2900" dirty="0"/>
              <a:t>‘IAM </a:t>
            </a:r>
            <a:r>
              <a:rPr lang="fr-BE" sz="2900" dirty="0" err="1"/>
              <a:t>Connect</a:t>
            </a:r>
            <a:r>
              <a:rPr lang="fr-BE" sz="2900" dirty="0"/>
              <a:t>’ permet, entre autres, de délivrer un </a:t>
            </a:r>
            <a:r>
              <a:rPr lang="fr-BE" sz="2900" dirty="0" err="1"/>
              <a:t>AccessToken</a:t>
            </a:r>
            <a:r>
              <a:rPr lang="fr-BE" sz="2900" dirty="0"/>
              <a:t> au client qui peut l’envoyer ensuite vers un autre client (ex : service </a:t>
            </a:r>
            <a:r>
              <a:rPr lang="fr-BE" sz="2900" dirty="0" err="1"/>
              <a:t>RESTful</a:t>
            </a:r>
            <a:r>
              <a:rPr lang="fr-BE" sz="2900" dirty="0"/>
              <a:t> Consent)</a:t>
            </a:r>
          </a:p>
          <a:p>
            <a:pPr lvl="1">
              <a:lnSpc>
                <a:spcPct val="120000"/>
              </a:lnSpc>
            </a:pPr>
            <a:endParaRPr lang="fr-BE" sz="2200" dirty="0"/>
          </a:p>
          <a:p>
            <a:pPr lvl="1">
              <a:lnSpc>
                <a:spcPct val="120000"/>
              </a:lnSpc>
            </a:pPr>
            <a:r>
              <a:rPr lang="fr-BE" sz="2900" dirty="0"/>
              <a:t>le deuxième client vérifie alors le contenu de cet </a:t>
            </a:r>
            <a:r>
              <a:rPr lang="fr-BE" sz="2900" dirty="0" err="1"/>
              <a:t>AccessToken</a:t>
            </a:r>
            <a:r>
              <a:rPr lang="fr-BE" sz="2900" dirty="0"/>
              <a:t> afin de traiter les contraintes de sécurité préalablement établies</a:t>
            </a:r>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42</a:t>
            </a:fld>
            <a:endParaRPr lang="en-US" smtClean="0"/>
          </a:p>
        </p:txBody>
      </p:sp>
    </p:spTree>
    <p:extLst>
      <p:ext uri="{BB962C8B-B14F-4D97-AF65-F5344CB8AC3E}">
        <p14:creationId xmlns:p14="http://schemas.microsoft.com/office/powerpoint/2010/main" val="38542895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87670"/>
                </a:solidFill>
              </a:rPr>
              <a:t>eHealth</a:t>
            </a:r>
            <a:r>
              <a:rPr lang="fr-BE"/>
              <a:t>-certificaten</a:t>
            </a:r>
          </a:p>
        </p:txBody>
      </p:sp>
      <p:sp>
        <p:nvSpPr>
          <p:cNvPr id="3" name="Content Placeholder 2"/>
          <p:cNvSpPr>
            <a:spLocks noGrp="1"/>
          </p:cNvSpPr>
          <p:nvPr>
            <p:ph idx="1"/>
          </p:nvPr>
        </p:nvSpPr>
        <p:spPr/>
        <p:txBody>
          <a:bodyPr/>
          <a:lstStyle/>
          <a:p>
            <a:endParaRPr lang="fr-BE" dirty="0" smtClean="0"/>
          </a:p>
          <a:p>
            <a:r>
              <a:rPr lang="nl-BE" dirty="0" smtClean="0"/>
              <a:t>14.573 aanvragen voor nieuwe certificaten (beroepsbeoefenaars en instellingen) in 2017</a:t>
            </a:r>
          </a:p>
          <a:p>
            <a:endParaRPr lang="nl-BE" dirty="0" smtClean="0"/>
          </a:p>
          <a:p>
            <a:r>
              <a:rPr lang="nl-BE" dirty="0" smtClean="0"/>
              <a:t>36.805 actieve certificaten begin januari 2018</a:t>
            </a:r>
          </a:p>
          <a:p>
            <a:endParaRPr lang="nl-BE" dirty="0" smtClean="0"/>
          </a:p>
          <a:p>
            <a:pPr lvl="1"/>
            <a:r>
              <a:rPr lang="nl-BE" dirty="0" smtClean="0"/>
              <a:t>29.560 voor de beroepsbeoefenaars</a:t>
            </a:r>
          </a:p>
          <a:p>
            <a:pPr lvl="1"/>
            <a:endParaRPr lang="nl-BE" dirty="0" smtClean="0"/>
          </a:p>
          <a:p>
            <a:pPr lvl="1"/>
            <a:r>
              <a:rPr lang="nl-BE" dirty="0" smtClean="0"/>
              <a:t>7.245 voor de instellingen</a:t>
            </a:r>
          </a:p>
          <a:p>
            <a:endParaRPr lang="fr-BE" dirty="0" smtClean="0"/>
          </a:p>
          <a:p>
            <a:endParaRPr lang="fr-BE" dirty="0" smtClean="0"/>
          </a:p>
          <a:p>
            <a:endParaRPr lang="en-US"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43</a:t>
            </a:fld>
            <a:endParaRPr lang="en-US" smtClean="0"/>
          </a:p>
        </p:txBody>
      </p:sp>
    </p:spTree>
    <p:extLst>
      <p:ext uri="{BB962C8B-B14F-4D97-AF65-F5344CB8AC3E}">
        <p14:creationId xmlns:p14="http://schemas.microsoft.com/office/powerpoint/2010/main" val="11703624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solidFill>
                  <a:srgbClr val="087670"/>
                </a:solidFill>
              </a:rPr>
              <a:t>eHealth</a:t>
            </a:r>
            <a:r>
              <a:rPr lang="fr-BE"/>
              <a:t>-certificaten - gemengde methode</a:t>
            </a:r>
          </a:p>
        </p:txBody>
      </p:sp>
      <p:sp>
        <p:nvSpPr>
          <p:cNvPr id="3" name="Content Placeholder 2"/>
          <p:cNvSpPr>
            <a:spLocks noGrp="1"/>
          </p:cNvSpPr>
          <p:nvPr>
            <p:ph idx="1"/>
          </p:nvPr>
        </p:nvSpPr>
        <p:spPr/>
        <p:txBody>
          <a:bodyPr/>
          <a:lstStyle/>
          <a:p>
            <a:r>
              <a:rPr lang="fr-BE" dirty="0"/>
              <a:t>Wat met de </a:t>
            </a:r>
            <a:r>
              <a:rPr lang="fr-BE" dirty="0" err="1"/>
              <a:t>zorgverleners</a:t>
            </a:r>
            <a:r>
              <a:rPr lang="fr-BE" dirty="0"/>
              <a:t> die hun </a:t>
            </a:r>
            <a:r>
              <a:rPr lang="fr-BE" dirty="0" err="1"/>
              <a:t>woonplaats</a:t>
            </a:r>
            <a:r>
              <a:rPr lang="fr-BE" dirty="0"/>
              <a:t> niet in </a:t>
            </a:r>
            <a:r>
              <a:rPr lang="fr-BE" dirty="0" err="1"/>
              <a:t>België</a:t>
            </a:r>
            <a:r>
              <a:rPr lang="fr-BE" dirty="0"/>
              <a:t> </a:t>
            </a:r>
            <a:r>
              <a:rPr lang="fr-BE" dirty="0" err="1"/>
              <a:t>hebben</a:t>
            </a:r>
            <a:r>
              <a:rPr lang="fr-BE" dirty="0"/>
              <a:t> en die in hun land niet over </a:t>
            </a:r>
            <a:r>
              <a:rPr lang="fr-BE" dirty="0" err="1"/>
              <a:t>een</a:t>
            </a:r>
            <a:r>
              <a:rPr lang="fr-BE" dirty="0"/>
              <a:t> </a:t>
            </a:r>
            <a:r>
              <a:rPr lang="fr-BE" dirty="0" err="1"/>
              <a:t>gelijkaardig</a:t>
            </a:r>
            <a:r>
              <a:rPr lang="fr-BE" dirty="0"/>
              <a:t> </a:t>
            </a:r>
            <a:r>
              <a:rPr lang="fr-BE" dirty="0" err="1"/>
              <a:t>elektronisch</a:t>
            </a:r>
            <a:r>
              <a:rPr lang="fr-BE" dirty="0"/>
              <a:t> </a:t>
            </a:r>
            <a:r>
              <a:rPr lang="fr-BE" dirty="0" err="1"/>
              <a:t>authenticatiemiddel</a:t>
            </a:r>
            <a:r>
              <a:rPr lang="fr-BE" dirty="0"/>
              <a:t> </a:t>
            </a:r>
            <a:r>
              <a:rPr lang="fr-BE" dirty="0" err="1"/>
              <a:t>beschikken</a:t>
            </a:r>
            <a:r>
              <a:rPr lang="fr-BE" dirty="0"/>
              <a:t>?</a:t>
            </a:r>
          </a:p>
          <a:p>
            <a:endParaRPr lang="fr-BE" dirty="0" smtClean="0"/>
          </a:p>
          <a:p>
            <a:pPr lvl="1"/>
            <a:r>
              <a:rPr lang="fr-BE" dirty="0"/>
              <a:t>niet </a:t>
            </a:r>
            <a:r>
              <a:rPr lang="fr-BE" dirty="0" err="1"/>
              <a:t>alle</a:t>
            </a:r>
            <a:r>
              <a:rPr lang="fr-BE" dirty="0"/>
              <a:t> </a:t>
            </a:r>
            <a:r>
              <a:rPr lang="fr-BE" dirty="0" err="1"/>
              <a:t>landen</a:t>
            </a:r>
            <a:r>
              <a:rPr lang="fr-BE" dirty="0"/>
              <a:t> </a:t>
            </a:r>
            <a:r>
              <a:rPr lang="fr-BE" dirty="0" err="1"/>
              <a:t>beschikken</a:t>
            </a:r>
            <a:r>
              <a:rPr lang="fr-BE" dirty="0"/>
              <a:t> </a:t>
            </a:r>
            <a:r>
              <a:rPr lang="fr-BE" dirty="0" err="1"/>
              <a:t>reeds</a:t>
            </a:r>
            <a:r>
              <a:rPr lang="fr-BE" dirty="0"/>
              <a:t> over </a:t>
            </a:r>
            <a:r>
              <a:rPr lang="fr-BE" dirty="0" err="1"/>
              <a:t>een</a:t>
            </a:r>
            <a:r>
              <a:rPr lang="fr-BE" dirty="0"/>
              <a:t> </a:t>
            </a:r>
            <a:r>
              <a:rPr lang="fr-BE" dirty="0" err="1"/>
              <a:t>gelijkaardig</a:t>
            </a:r>
            <a:r>
              <a:rPr lang="fr-BE" dirty="0"/>
              <a:t> </a:t>
            </a:r>
            <a:r>
              <a:rPr lang="fr-BE" dirty="0" err="1"/>
              <a:t>authenticatiemiddel</a:t>
            </a:r>
            <a:endParaRPr lang="fr-BE" dirty="0"/>
          </a:p>
          <a:p>
            <a:pPr lvl="1"/>
            <a:endParaRPr lang="fr-BE" dirty="0" smtClean="0"/>
          </a:p>
          <a:p>
            <a:pPr lvl="1"/>
            <a:r>
              <a:rPr lang="fr-BE" dirty="0" err="1"/>
              <a:t>materie</a:t>
            </a:r>
            <a:r>
              <a:rPr lang="fr-BE" dirty="0"/>
              <a:t> die </a:t>
            </a:r>
            <a:r>
              <a:rPr lang="fr-BE" dirty="0" err="1"/>
              <a:t>door</a:t>
            </a:r>
            <a:r>
              <a:rPr lang="fr-BE" dirty="0"/>
              <a:t> de </a:t>
            </a:r>
            <a:r>
              <a:rPr lang="fr-BE" dirty="0" err="1"/>
              <a:t>overheid</a:t>
            </a:r>
            <a:r>
              <a:rPr lang="fr-BE" dirty="0"/>
              <a:t> van </a:t>
            </a:r>
            <a:r>
              <a:rPr lang="fr-BE" dirty="0" err="1"/>
              <a:t>elk</a:t>
            </a:r>
            <a:r>
              <a:rPr lang="fr-BE" dirty="0"/>
              <a:t> land </a:t>
            </a:r>
            <a:r>
              <a:rPr lang="fr-BE" dirty="0" err="1"/>
              <a:t>individueel</a:t>
            </a:r>
            <a:r>
              <a:rPr lang="fr-BE" dirty="0"/>
              <a:t> </a:t>
            </a:r>
            <a:r>
              <a:rPr lang="fr-BE" dirty="0" err="1"/>
              <a:t>geregeld</a:t>
            </a:r>
            <a:r>
              <a:rPr lang="fr-BE" dirty="0"/>
              <a:t> </a:t>
            </a:r>
            <a:r>
              <a:rPr lang="fr-BE" dirty="0" err="1"/>
              <a:t>wordt</a:t>
            </a:r>
            <a:endParaRPr lang="fr-BE" dirty="0"/>
          </a:p>
          <a:p>
            <a:pPr lvl="1"/>
            <a:endParaRPr lang="fr-BE" dirty="0" smtClean="0"/>
          </a:p>
          <a:p>
            <a:pPr lvl="1"/>
            <a:r>
              <a:rPr lang="fr-BE" dirty="0"/>
              <a:t>het </a:t>
            </a:r>
            <a:r>
              <a:rPr lang="fr-BE" dirty="0">
                <a:solidFill>
                  <a:srgbClr val="087670"/>
                </a:solidFill>
              </a:rPr>
              <a:t>eHealth</a:t>
            </a:r>
            <a:r>
              <a:rPr lang="fr-BE" dirty="0"/>
              <a:t>-</a:t>
            </a:r>
            <a:r>
              <a:rPr lang="fr-BE" dirty="0" err="1"/>
              <a:t>platform</a:t>
            </a:r>
            <a:r>
              <a:rPr lang="fr-BE" dirty="0"/>
              <a:t> </a:t>
            </a:r>
            <a:r>
              <a:rPr lang="fr-BE" dirty="0" err="1"/>
              <a:t>heeft</a:t>
            </a:r>
            <a:r>
              <a:rPr lang="fr-BE" dirty="0"/>
              <a:t> de </a:t>
            </a:r>
            <a:r>
              <a:rPr lang="fr-BE" dirty="0" err="1"/>
              <a:t>Belgische</a:t>
            </a:r>
            <a:r>
              <a:rPr lang="fr-BE" dirty="0"/>
              <a:t> en de </a:t>
            </a:r>
            <a:r>
              <a:rPr lang="fr-BE" dirty="0" err="1"/>
              <a:t>Europese</a:t>
            </a:r>
            <a:r>
              <a:rPr lang="fr-BE" dirty="0"/>
              <a:t> </a:t>
            </a:r>
            <a:r>
              <a:rPr lang="fr-BE" dirty="0" err="1"/>
              <a:t>overheden</a:t>
            </a:r>
            <a:r>
              <a:rPr lang="fr-BE" dirty="0"/>
              <a:t> </a:t>
            </a:r>
            <a:r>
              <a:rPr lang="fr-BE" dirty="0" err="1"/>
              <a:t>meermaals</a:t>
            </a:r>
            <a:r>
              <a:rPr lang="fr-BE" dirty="0"/>
              <a:t> </a:t>
            </a:r>
            <a:r>
              <a:rPr lang="fr-BE" dirty="0" err="1"/>
              <a:t>bewust</a:t>
            </a:r>
            <a:r>
              <a:rPr lang="fr-BE" dirty="0"/>
              <a:t> </a:t>
            </a:r>
            <a:r>
              <a:rPr lang="fr-BE" dirty="0" err="1"/>
              <a:t>gemaakt</a:t>
            </a:r>
            <a:r>
              <a:rPr lang="fr-BE" dirty="0"/>
              <a:t> van </a:t>
            </a:r>
            <a:r>
              <a:rPr lang="fr-BE" dirty="0" err="1"/>
              <a:t>deze</a:t>
            </a:r>
            <a:r>
              <a:rPr lang="fr-BE" dirty="0"/>
              <a:t> </a:t>
            </a:r>
            <a:r>
              <a:rPr lang="fr-BE" dirty="0" err="1"/>
              <a:t>problematiek</a:t>
            </a:r>
            <a:endParaRPr lang="fr-BE" dirty="0"/>
          </a:p>
        </p:txBody>
      </p:sp>
      <p:sp>
        <p:nvSpPr>
          <p:cNvPr id="8" name="Date Placeholder 7"/>
          <p:cNvSpPr>
            <a:spLocks noGrp="1"/>
          </p:cNvSpPr>
          <p:nvPr>
            <p:ph type="dt" sz="half" idx="10"/>
          </p:nvPr>
        </p:nvSpPr>
        <p:spPr/>
        <p:txBody>
          <a:bodyPr/>
          <a:lstStyle/>
          <a:p>
            <a:pPr>
              <a:defRPr/>
            </a:pPr>
            <a:r>
              <a:rPr lang="fr-BE"/>
              <a:t>26/01/2018</a:t>
            </a:r>
          </a:p>
        </p:txBody>
      </p:sp>
      <p:sp>
        <p:nvSpPr>
          <p:cNvPr id="10" name="Slide Number Placeholder 9"/>
          <p:cNvSpPr>
            <a:spLocks noGrp="1"/>
          </p:cNvSpPr>
          <p:nvPr>
            <p:ph type="sldNum" sz="quarter" idx="12"/>
          </p:nvPr>
        </p:nvSpPr>
        <p:spPr/>
        <p:txBody>
          <a:bodyPr/>
          <a:lstStyle/>
          <a:p>
            <a:pPr>
              <a:defRPr/>
            </a:pPr>
            <a:fld id="{47356A36-FB20-481F-ADDA-2C00D2E0A77A}" type="slidenum">
              <a:rPr lang="en-US" smtClean="0"/>
              <a:pPr>
                <a:defRPr/>
              </a:pPr>
              <a:t>44</a:t>
            </a:fld>
            <a:endParaRPr lang="en-US" smtClean="0"/>
          </a:p>
        </p:txBody>
      </p:sp>
    </p:spTree>
    <p:extLst>
      <p:ext uri="{BB962C8B-B14F-4D97-AF65-F5344CB8AC3E}">
        <p14:creationId xmlns:p14="http://schemas.microsoft.com/office/powerpoint/2010/main" val="16036949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solidFill>
                  <a:srgbClr val="087670"/>
                </a:solidFill>
              </a:rPr>
              <a:t>eHealth</a:t>
            </a:r>
            <a:r>
              <a:rPr lang="fr-BE"/>
              <a:t>-certificaten - gemengde methode</a:t>
            </a:r>
          </a:p>
        </p:txBody>
      </p:sp>
      <p:sp>
        <p:nvSpPr>
          <p:cNvPr id="3" name="Content Placeholder 2"/>
          <p:cNvSpPr>
            <a:spLocks noGrp="1"/>
          </p:cNvSpPr>
          <p:nvPr>
            <p:ph idx="1"/>
          </p:nvPr>
        </p:nvSpPr>
        <p:spPr/>
        <p:txBody>
          <a:bodyPr>
            <a:normAutofit lnSpcReduction="10000"/>
          </a:bodyPr>
          <a:lstStyle/>
          <a:p>
            <a:r>
              <a:rPr lang="fr-BE"/>
              <a:t>In samenwerking met Fedict (BOSA) en de grensgemeenten</a:t>
            </a:r>
          </a:p>
          <a:p>
            <a:endParaRPr lang="fr-BE" dirty="0" smtClean="0"/>
          </a:p>
          <a:p>
            <a:r>
              <a:rPr lang="fr-BE"/>
              <a:t>Akkoord met 130 gemeenten om</a:t>
            </a:r>
          </a:p>
          <a:p>
            <a:pPr lvl="1"/>
            <a:r>
              <a:rPr lang="fr-BE"/>
              <a:t>in de hoedanigheid van LRA (Local Registration Application) tussen te komen</a:t>
            </a:r>
          </a:p>
          <a:p>
            <a:pPr lvl="1"/>
            <a:r>
              <a:rPr lang="fr-BE"/>
              <a:t>een digitaal authenticatiemiddel aan te bieden</a:t>
            </a:r>
          </a:p>
          <a:p>
            <a:pPr lvl="1"/>
            <a:r>
              <a:rPr lang="fr-BE"/>
              <a:t>een TOTP mee te delen aan de buitenlandse zorgverleners waardoor ze zich bij de </a:t>
            </a:r>
            <a:r>
              <a:rPr lang="fr-BE">
                <a:solidFill>
                  <a:srgbClr val="087670"/>
                </a:solidFill>
              </a:rPr>
              <a:t>eHealth</a:t>
            </a:r>
            <a:r>
              <a:rPr lang="fr-BE"/>
              <a:t>CertificateRequestor kunnen identificeren</a:t>
            </a:r>
          </a:p>
          <a:p>
            <a:pPr marL="274320" lvl="1" indent="0">
              <a:buNone/>
            </a:pPr>
            <a:r>
              <a:rPr lang="fr-BE"/>
              <a:t> </a:t>
            </a:r>
          </a:p>
          <a:p>
            <a:r>
              <a:rPr lang="fr-BE"/>
              <a:t>Aanpassing van de </a:t>
            </a:r>
            <a:r>
              <a:rPr lang="fr-BE">
                <a:solidFill>
                  <a:srgbClr val="087670"/>
                </a:solidFill>
              </a:rPr>
              <a:t>eHealth</a:t>
            </a:r>
            <a:r>
              <a:rPr lang="fr-BE"/>
              <a:t>CertificateRequestor door het </a:t>
            </a:r>
            <a:r>
              <a:rPr lang="fr-BE">
                <a:solidFill>
                  <a:srgbClr val="087670"/>
                </a:solidFill>
              </a:rPr>
              <a:t>eHealth</a:t>
            </a:r>
            <a:r>
              <a:rPr lang="fr-BE"/>
              <a:t>-platform </a:t>
            </a:r>
          </a:p>
          <a:p>
            <a:endParaRPr lang="fr-BE" dirty="0"/>
          </a:p>
          <a:p>
            <a:pPr lvl="2"/>
            <a:endParaRPr lang="fr-BE" dirty="0" smtClean="0"/>
          </a:p>
          <a:p>
            <a:pPr lvl="1"/>
            <a:endParaRPr lang="fr-BE" dirty="0" smtClean="0"/>
          </a:p>
        </p:txBody>
      </p:sp>
      <p:sp>
        <p:nvSpPr>
          <p:cNvPr id="6" name="Date Placeholder 5"/>
          <p:cNvSpPr>
            <a:spLocks noGrp="1"/>
          </p:cNvSpPr>
          <p:nvPr>
            <p:ph type="dt" sz="half" idx="10"/>
          </p:nvPr>
        </p:nvSpPr>
        <p:spPr/>
        <p:txBody>
          <a:bodyPr/>
          <a:lstStyle/>
          <a:p>
            <a:pPr>
              <a:defRPr/>
            </a:pPr>
            <a:r>
              <a:rPr lang="fr-BE"/>
              <a:t>26/01/2018</a:t>
            </a:r>
          </a:p>
        </p:txBody>
      </p:sp>
      <p:sp>
        <p:nvSpPr>
          <p:cNvPr id="8" name="Slide Number Placeholder 7"/>
          <p:cNvSpPr>
            <a:spLocks noGrp="1"/>
          </p:cNvSpPr>
          <p:nvPr>
            <p:ph type="sldNum" sz="quarter" idx="12"/>
          </p:nvPr>
        </p:nvSpPr>
        <p:spPr/>
        <p:txBody>
          <a:bodyPr/>
          <a:lstStyle/>
          <a:p>
            <a:pPr>
              <a:defRPr/>
            </a:pPr>
            <a:fld id="{47356A36-FB20-481F-ADDA-2C00D2E0A77A}" type="slidenum">
              <a:rPr lang="en-US" smtClean="0"/>
              <a:pPr>
                <a:defRPr/>
              </a:pPr>
              <a:t>45</a:t>
            </a:fld>
            <a:endParaRPr lang="en-US" smtClean="0"/>
          </a:p>
        </p:txBody>
      </p:sp>
    </p:spTree>
    <p:extLst>
      <p:ext uri="{BB962C8B-B14F-4D97-AF65-F5344CB8AC3E}">
        <p14:creationId xmlns:p14="http://schemas.microsoft.com/office/powerpoint/2010/main" val="19053871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solidFill>
                  <a:srgbClr val="087670"/>
                </a:solidFill>
              </a:rPr>
              <a:t>eHealth</a:t>
            </a:r>
            <a:r>
              <a:rPr lang="fr-BE"/>
              <a:t>-certificaten - gemengde methode</a:t>
            </a:r>
          </a:p>
        </p:txBody>
      </p:sp>
      <p:sp>
        <p:nvSpPr>
          <p:cNvPr id="3" name="Content Placeholder 2"/>
          <p:cNvSpPr>
            <a:spLocks noGrp="1"/>
          </p:cNvSpPr>
          <p:nvPr>
            <p:ph idx="1"/>
          </p:nvPr>
        </p:nvSpPr>
        <p:spPr/>
        <p:txBody>
          <a:bodyPr>
            <a:normAutofit/>
          </a:bodyPr>
          <a:lstStyle/>
          <a:p>
            <a:r>
              <a:rPr lang="fr-BE" dirty="0" err="1"/>
              <a:t>Voor</a:t>
            </a:r>
            <a:r>
              <a:rPr lang="fr-BE" dirty="0"/>
              <a:t> de </a:t>
            </a:r>
            <a:r>
              <a:rPr lang="fr-BE" dirty="0" err="1"/>
              <a:t>zorgverlener</a:t>
            </a:r>
            <a:endParaRPr lang="fr-BE" dirty="0"/>
          </a:p>
          <a:p>
            <a:endParaRPr lang="fr-BE" dirty="0" smtClean="0"/>
          </a:p>
          <a:p>
            <a:pPr lvl="1"/>
            <a:r>
              <a:rPr lang="fr-BE" dirty="0" err="1"/>
              <a:t>verplichting</a:t>
            </a:r>
            <a:r>
              <a:rPr lang="fr-BE" dirty="0"/>
              <a:t> om </a:t>
            </a:r>
            <a:r>
              <a:rPr lang="fr-BE" dirty="0" err="1"/>
              <a:t>een</a:t>
            </a:r>
            <a:r>
              <a:rPr lang="fr-BE" dirty="0"/>
              <a:t> </a:t>
            </a:r>
            <a:r>
              <a:rPr lang="fr-BE" dirty="0" err="1"/>
              <a:t>verklaring</a:t>
            </a:r>
            <a:r>
              <a:rPr lang="fr-BE" dirty="0"/>
              <a:t> op </a:t>
            </a:r>
            <a:r>
              <a:rPr lang="fr-BE" dirty="0" err="1"/>
              <a:t>eer</a:t>
            </a:r>
            <a:r>
              <a:rPr lang="fr-BE" dirty="0"/>
              <a:t> te </a:t>
            </a:r>
            <a:r>
              <a:rPr lang="fr-BE" dirty="0" err="1"/>
              <a:t>ondertekenen</a:t>
            </a:r>
            <a:r>
              <a:rPr lang="fr-BE" dirty="0"/>
              <a:t> </a:t>
            </a:r>
            <a:r>
              <a:rPr lang="fr-BE" dirty="0" err="1"/>
              <a:t>vooraleer</a:t>
            </a:r>
            <a:r>
              <a:rPr lang="fr-BE" dirty="0"/>
              <a:t> het eHealth-</a:t>
            </a:r>
            <a:r>
              <a:rPr lang="fr-BE" dirty="0" err="1"/>
              <a:t>platform</a:t>
            </a:r>
            <a:r>
              <a:rPr lang="fr-BE" dirty="0"/>
              <a:t> de </a:t>
            </a:r>
            <a:r>
              <a:rPr lang="fr-BE" dirty="0" err="1"/>
              <a:t>aanvraag</a:t>
            </a:r>
            <a:r>
              <a:rPr lang="fr-BE" dirty="0"/>
              <a:t> kan </a:t>
            </a:r>
            <a:r>
              <a:rPr lang="fr-BE" dirty="0" err="1"/>
              <a:t>overmaken</a:t>
            </a:r>
            <a:r>
              <a:rPr lang="fr-BE" dirty="0"/>
              <a:t> </a:t>
            </a:r>
            <a:r>
              <a:rPr lang="fr-BE" dirty="0" err="1"/>
              <a:t>aan</a:t>
            </a:r>
            <a:r>
              <a:rPr lang="fr-BE" dirty="0"/>
              <a:t> de </a:t>
            </a:r>
            <a:r>
              <a:rPr lang="fr-BE" dirty="0" err="1"/>
              <a:t>certificatieoverheid</a:t>
            </a:r>
            <a:endParaRPr lang="fr-BE" dirty="0"/>
          </a:p>
          <a:p>
            <a:pPr lvl="1"/>
            <a:endParaRPr lang="fr-BE" dirty="0" smtClean="0"/>
          </a:p>
          <a:p>
            <a:pPr lvl="1"/>
            <a:r>
              <a:rPr lang="fr-BE" dirty="0" err="1"/>
              <a:t>persoonlijk</a:t>
            </a:r>
            <a:r>
              <a:rPr lang="fr-BE" dirty="0"/>
              <a:t> </a:t>
            </a:r>
            <a:r>
              <a:rPr lang="fr-BE" dirty="0" err="1"/>
              <a:t>zijn</a:t>
            </a:r>
            <a:r>
              <a:rPr lang="fr-BE" dirty="0"/>
              <a:t> </a:t>
            </a:r>
            <a:r>
              <a:rPr lang="fr-BE" dirty="0" err="1"/>
              <a:t>geldige</a:t>
            </a:r>
            <a:r>
              <a:rPr lang="fr-BE" dirty="0"/>
              <a:t> </a:t>
            </a:r>
            <a:r>
              <a:rPr lang="fr-BE" dirty="0" err="1"/>
              <a:t>identiteitsdocumenten</a:t>
            </a:r>
            <a:r>
              <a:rPr lang="fr-BE" dirty="0"/>
              <a:t> </a:t>
            </a:r>
            <a:r>
              <a:rPr lang="fr-BE" dirty="0" err="1"/>
              <a:t>voorleggen</a:t>
            </a:r>
            <a:r>
              <a:rPr lang="fr-BE" dirty="0"/>
              <a:t> </a:t>
            </a:r>
            <a:r>
              <a:rPr lang="fr-BE" dirty="0" err="1"/>
              <a:t>aan</a:t>
            </a:r>
            <a:r>
              <a:rPr lang="fr-BE" dirty="0"/>
              <a:t> de LRA </a:t>
            </a:r>
          </a:p>
          <a:p>
            <a:pPr lvl="2"/>
            <a:r>
              <a:rPr lang="fr-BE" dirty="0"/>
              <a:t>die hem </a:t>
            </a:r>
            <a:r>
              <a:rPr lang="fr-BE" dirty="0" err="1"/>
              <a:t>een</a:t>
            </a:r>
            <a:r>
              <a:rPr lang="fr-BE" dirty="0"/>
              <a:t> </a:t>
            </a:r>
            <a:r>
              <a:rPr lang="fr-BE" dirty="0" err="1"/>
              <a:t>gebruikersnaam</a:t>
            </a:r>
            <a:r>
              <a:rPr lang="fr-BE" dirty="0"/>
              <a:t> en </a:t>
            </a:r>
            <a:r>
              <a:rPr lang="fr-BE" dirty="0" err="1"/>
              <a:t>een</a:t>
            </a:r>
            <a:r>
              <a:rPr lang="fr-BE" dirty="0"/>
              <a:t> TOTP </a:t>
            </a:r>
            <a:r>
              <a:rPr lang="fr-BE" dirty="0" err="1"/>
              <a:t>zal</a:t>
            </a:r>
            <a:r>
              <a:rPr lang="fr-BE" dirty="0"/>
              <a:t> </a:t>
            </a:r>
            <a:r>
              <a:rPr lang="fr-BE" dirty="0" err="1"/>
              <a:t>meedelen</a:t>
            </a:r>
            <a:endParaRPr lang="fr-BE" dirty="0"/>
          </a:p>
          <a:p>
            <a:pPr lvl="2"/>
            <a:r>
              <a:rPr lang="fr-BE" dirty="0" err="1"/>
              <a:t>waardoor</a:t>
            </a:r>
            <a:r>
              <a:rPr lang="fr-BE" dirty="0"/>
              <a:t> </a:t>
            </a:r>
            <a:r>
              <a:rPr lang="fr-BE" dirty="0" err="1"/>
              <a:t>hij</a:t>
            </a:r>
            <a:r>
              <a:rPr lang="fr-BE" dirty="0"/>
              <a:t> </a:t>
            </a:r>
            <a:r>
              <a:rPr lang="fr-BE" dirty="0" err="1"/>
              <a:t>zich</a:t>
            </a:r>
            <a:r>
              <a:rPr lang="fr-BE" dirty="0"/>
              <a:t> </a:t>
            </a:r>
            <a:r>
              <a:rPr lang="fr-BE" dirty="0" err="1"/>
              <a:t>elektronisch</a:t>
            </a:r>
            <a:r>
              <a:rPr lang="fr-BE" dirty="0"/>
              <a:t> kan </a:t>
            </a:r>
            <a:r>
              <a:rPr lang="fr-BE" dirty="0" err="1"/>
              <a:t>authentificeren</a:t>
            </a:r>
            <a:r>
              <a:rPr lang="fr-BE" dirty="0"/>
              <a:t> </a:t>
            </a:r>
            <a:r>
              <a:rPr lang="fr-BE" dirty="0" err="1"/>
              <a:t>bij</a:t>
            </a:r>
            <a:r>
              <a:rPr lang="fr-BE" dirty="0"/>
              <a:t> de </a:t>
            </a:r>
            <a:r>
              <a:rPr lang="fr-BE" dirty="0" err="1">
                <a:solidFill>
                  <a:srgbClr val="087670"/>
                </a:solidFill>
              </a:rPr>
              <a:t>eHealth</a:t>
            </a:r>
            <a:r>
              <a:rPr lang="fr-BE" dirty="0" err="1"/>
              <a:t>CertificateRequestor</a:t>
            </a:r>
            <a:endParaRPr lang="fr-BE" dirty="0"/>
          </a:p>
          <a:p>
            <a:pPr lvl="2"/>
            <a:r>
              <a:rPr lang="fr-BE" dirty="0"/>
              <a:t>om </a:t>
            </a:r>
            <a:r>
              <a:rPr lang="fr-BE" dirty="0" err="1"/>
              <a:t>een</a:t>
            </a:r>
            <a:r>
              <a:rPr lang="fr-BE" dirty="0"/>
              <a:t> </a:t>
            </a:r>
            <a:r>
              <a:rPr lang="fr-BE" dirty="0" err="1"/>
              <a:t>geldig</a:t>
            </a:r>
            <a:r>
              <a:rPr lang="fr-BE" dirty="0"/>
              <a:t> </a:t>
            </a:r>
            <a:r>
              <a:rPr lang="fr-BE" dirty="0">
                <a:solidFill>
                  <a:srgbClr val="087670"/>
                </a:solidFill>
              </a:rPr>
              <a:t>eHealth-</a:t>
            </a:r>
            <a:r>
              <a:rPr lang="fr-BE" dirty="0" err="1"/>
              <a:t>certificaat</a:t>
            </a:r>
            <a:r>
              <a:rPr lang="fr-BE" dirty="0"/>
              <a:t> </a:t>
            </a:r>
            <a:r>
              <a:rPr lang="fr-BE" dirty="0" err="1"/>
              <a:t>lokaal</a:t>
            </a:r>
            <a:r>
              <a:rPr lang="fr-BE" dirty="0"/>
              <a:t> op </a:t>
            </a:r>
            <a:r>
              <a:rPr lang="fr-BE" dirty="0" err="1"/>
              <a:t>zijn</a:t>
            </a:r>
            <a:r>
              <a:rPr lang="fr-BE" dirty="0"/>
              <a:t> </a:t>
            </a:r>
            <a:r>
              <a:rPr lang="fr-BE" dirty="0" err="1"/>
              <a:t>systeem</a:t>
            </a:r>
            <a:r>
              <a:rPr lang="fr-BE" dirty="0"/>
              <a:t> te </a:t>
            </a:r>
            <a:r>
              <a:rPr lang="fr-BE" dirty="0" err="1"/>
              <a:t>kunnen</a:t>
            </a:r>
            <a:r>
              <a:rPr lang="fr-BE" dirty="0"/>
              <a:t> </a:t>
            </a:r>
            <a:r>
              <a:rPr lang="fr-BE" dirty="0" err="1"/>
              <a:t>installeren</a:t>
            </a:r>
            <a:endParaRPr lang="fr-BE" dirty="0"/>
          </a:p>
        </p:txBody>
      </p:sp>
      <p:sp>
        <p:nvSpPr>
          <p:cNvPr id="4" name="Date Placeholder 3"/>
          <p:cNvSpPr>
            <a:spLocks noGrp="1"/>
          </p:cNvSpPr>
          <p:nvPr>
            <p:ph type="dt" sz="half" idx="10"/>
          </p:nvPr>
        </p:nvSpPr>
        <p:spPr/>
        <p:txBody>
          <a:bodyPr/>
          <a:lstStyle/>
          <a:p>
            <a:pPr>
              <a:defRPr/>
            </a:pPr>
            <a:r>
              <a:rPr lang="fr-BE"/>
              <a:t>26/01/2018</a:t>
            </a:r>
          </a:p>
        </p:txBody>
      </p:sp>
      <p:sp>
        <p:nvSpPr>
          <p:cNvPr id="6" name="Slide Number Placeholder 5"/>
          <p:cNvSpPr>
            <a:spLocks noGrp="1"/>
          </p:cNvSpPr>
          <p:nvPr>
            <p:ph type="sldNum" sz="quarter" idx="12"/>
          </p:nvPr>
        </p:nvSpPr>
        <p:spPr/>
        <p:txBody>
          <a:bodyPr/>
          <a:lstStyle/>
          <a:p>
            <a:pPr>
              <a:defRPr/>
            </a:pPr>
            <a:fld id="{47356A36-FB20-481F-ADDA-2C00D2E0A77A}" type="slidenum">
              <a:rPr lang="en-US" smtClean="0"/>
              <a:pPr>
                <a:defRPr/>
              </a:pPr>
              <a:t>46</a:t>
            </a:fld>
            <a:endParaRPr lang="en-US" smtClean="0"/>
          </a:p>
        </p:txBody>
      </p:sp>
    </p:spTree>
    <p:extLst>
      <p:ext uri="{BB962C8B-B14F-4D97-AF65-F5344CB8AC3E}">
        <p14:creationId xmlns:p14="http://schemas.microsoft.com/office/powerpoint/2010/main" val="11606150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Enregistrement des logiciels </a:t>
            </a:r>
          </a:p>
        </p:txBody>
      </p:sp>
      <p:sp>
        <p:nvSpPr>
          <p:cNvPr id="11" name="Content Placeholder 10"/>
          <p:cNvSpPr>
            <a:spLocks noGrp="1"/>
          </p:cNvSpPr>
          <p:nvPr>
            <p:ph idx="1"/>
          </p:nvPr>
        </p:nvSpPr>
        <p:spPr/>
        <p:txBody>
          <a:bodyPr/>
          <a:lstStyle/>
          <a:p>
            <a:r>
              <a:rPr lang="fr-BE" b="1" dirty="0"/>
              <a:t>2017</a:t>
            </a:r>
          </a:p>
          <a:p>
            <a:endParaRPr lang="fr-BE" sz="1400" b="1" dirty="0" smtClean="0"/>
          </a:p>
          <a:p>
            <a:pPr lvl="1"/>
            <a:r>
              <a:rPr lang="fr-BE" sz="2200" dirty="0"/>
              <a:t>nouveau processus d’enregistrement des logiciels</a:t>
            </a:r>
          </a:p>
          <a:p>
            <a:pPr lvl="1"/>
            <a:endParaRPr lang="fr-BE" sz="1400" dirty="0" smtClean="0"/>
          </a:p>
          <a:p>
            <a:pPr lvl="1"/>
            <a:r>
              <a:rPr lang="fr-BE" sz="2200" dirty="0"/>
              <a:t>révision des conditions d’enregistrement du socle de base pour la médecine générale</a:t>
            </a:r>
          </a:p>
          <a:p>
            <a:pPr lvl="1"/>
            <a:endParaRPr lang="fr-BE" sz="1400" dirty="0" smtClean="0"/>
          </a:p>
          <a:p>
            <a:pPr lvl="1"/>
            <a:r>
              <a:rPr lang="fr-BE" sz="2200" dirty="0"/>
              <a:t>rédaction de </a:t>
            </a:r>
            <a:r>
              <a:rPr lang="fr-BE" sz="2200" dirty="0" err="1"/>
              <a:t>FAQ’s</a:t>
            </a:r>
            <a:r>
              <a:rPr lang="fr-BE" sz="2200" dirty="0"/>
              <a:t> pour les prestataires et fournisseurs de logiciels</a:t>
            </a:r>
          </a:p>
        </p:txBody>
      </p:sp>
      <p:sp>
        <p:nvSpPr>
          <p:cNvPr id="3" name="Date Placeholder 2"/>
          <p:cNvSpPr>
            <a:spLocks noGrp="1"/>
          </p:cNvSpPr>
          <p:nvPr>
            <p:ph type="dt" sz="half" idx="10"/>
          </p:nvPr>
        </p:nvSpPr>
        <p:spPr/>
        <p:txBody>
          <a:bodyPr/>
          <a:lstStyle/>
          <a:p>
            <a:r>
              <a:rPr lang="fr-BE"/>
              <a:t>26/01/2018</a:t>
            </a:r>
          </a:p>
        </p:txBody>
      </p:sp>
      <p:sp>
        <p:nvSpPr>
          <p:cNvPr id="10" name="Slide Number Placeholder 9"/>
          <p:cNvSpPr>
            <a:spLocks noGrp="1"/>
          </p:cNvSpPr>
          <p:nvPr>
            <p:ph type="sldNum" sz="quarter" idx="12"/>
          </p:nvPr>
        </p:nvSpPr>
        <p:spPr/>
        <p:txBody>
          <a:bodyPr/>
          <a:lstStyle/>
          <a:p>
            <a:fld id="{4C242A18-EC12-4F37-9DE3-9352234277DF}" type="slidenum">
              <a:rPr lang="en-US" smtClean="0"/>
              <a:pPr/>
              <a:t>47</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36452764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85750" indent="-285750"/>
            <a:r>
              <a:rPr lang="fr-BE"/>
              <a:t>Enregistrement des logiciels </a:t>
            </a:r>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
        <p:nvSpPr>
          <p:cNvPr id="3" name="Date Placeholder 2"/>
          <p:cNvSpPr>
            <a:spLocks noGrp="1"/>
          </p:cNvSpPr>
          <p:nvPr>
            <p:ph type="dt" sz="half" idx="10"/>
          </p:nvPr>
        </p:nvSpPr>
        <p:spPr/>
        <p:txBody>
          <a:bodyPr/>
          <a:lstStyle/>
          <a:p>
            <a:r>
              <a:rPr lang="fr-BE"/>
              <a:t>26/01/2018</a:t>
            </a:r>
          </a:p>
        </p:txBody>
      </p:sp>
      <p:sp>
        <p:nvSpPr>
          <p:cNvPr id="10" name="Slide Number Placeholder 9"/>
          <p:cNvSpPr>
            <a:spLocks noGrp="1"/>
          </p:cNvSpPr>
          <p:nvPr>
            <p:ph type="sldNum" sz="quarter" idx="12"/>
          </p:nvPr>
        </p:nvSpPr>
        <p:spPr/>
        <p:txBody>
          <a:bodyPr/>
          <a:lstStyle/>
          <a:p>
            <a:fld id="{4C242A18-EC12-4F37-9DE3-9352234277DF}" type="slidenum">
              <a:rPr lang="en-US" smtClean="0"/>
              <a:t>48</a:t>
            </a:fld>
            <a:endParaRPr lang="en-US" smtClean="0"/>
          </a:p>
        </p:txBody>
      </p:sp>
      <p:sp>
        <p:nvSpPr>
          <p:cNvPr id="11" name="Content Placeholder 10"/>
          <p:cNvSpPr>
            <a:spLocks noGrp="1"/>
          </p:cNvSpPr>
          <p:nvPr>
            <p:ph idx="1"/>
          </p:nvPr>
        </p:nvSpPr>
        <p:spPr/>
        <p:txBody>
          <a:bodyPr>
            <a:normAutofit fontScale="32500" lnSpcReduction="20000"/>
          </a:bodyPr>
          <a:lstStyle/>
          <a:p>
            <a:pPr>
              <a:lnSpc>
                <a:spcPct val="120000"/>
              </a:lnSpc>
            </a:pPr>
            <a:r>
              <a:rPr lang="fr-BE" sz="7400" b="1" dirty="0"/>
              <a:t>2018</a:t>
            </a:r>
            <a:endParaRPr lang="fr-BE" sz="3800" b="1" dirty="0"/>
          </a:p>
          <a:p>
            <a:pPr>
              <a:lnSpc>
                <a:spcPct val="120000"/>
              </a:lnSpc>
            </a:pPr>
            <a:endParaRPr lang="fr-BE" sz="4300" b="1" dirty="0" smtClean="0"/>
          </a:p>
          <a:p>
            <a:pPr lvl="1">
              <a:lnSpc>
                <a:spcPct val="120000"/>
              </a:lnSpc>
            </a:pPr>
            <a:r>
              <a:rPr lang="fr-BE" sz="6000" dirty="0"/>
              <a:t>publication des </a:t>
            </a:r>
            <a:r>
              <a:rPr lang="fr-BE" sz="6000" dirty="0" err="1"/>
              <a:t>FAQ’s</a:t>
            </a:r>
            <a:r>
              <a:rPr lang="fr-BE" sz="6000" dirty="0"/>
              <a:t> sur les nouveaux portails (</a:t>
            </a:r>
            <a:r>
              <a:rPr lang="fr-BE" sz="6000" dirty="0" err="1"/>
              <a:t>eSanté</a:t>
            </a:r>
            <a:r>
              <a:rPr lang="fr-BE" sz="6000" dirty="0"/>
              <a:t> &amp; </a:t>
            </a:r>
            <a:r>
              <a:rPr lang="fr-BE" sz="6000" dirty="0">
                <a:solidFill>
                  <a:srgbClr val="087670"/>
                </a:solidFill>
              </a:rPr>
              <a:t>eHealth</a:t>
            </a:r>
            <a:r>
              <a:rPr lang="fr-BE" sz="6000" dirty="0"/>
              <a:t>)</a:t>
            </a:r>
          </a:p>
          <a:p>
            <a:pPr lvl="1">
              <a:lnSpc>
                <a:spcPct val="120000"/>
              </a:lnSpc>
            </a:pPr>
            <a:endParaRPr lang="fr-BE" sz="4300" dirty="0" smtClean="0"/>
          </a:p>
          <a:p>
            <a:pPr lvl="1">
              <a:lnSpc>
                <a:spcPct val="120000"/>
              </a:lnSpc>
            </a:pPr>
            <a:r>
              <a:rPr lang="fr-BE" sz="6000" dirty="0"/>
              <a:t>finalisation du processus d’enregistrement pour la médecine générale</a:t>
            </a:r>
          </a:p>
          <a:p>
            <a:pPr lvl="1">
              <a:lnSpc>
                <a:spcPct val="120000"/>
              </a:lnSpc>
            </a:pPr>
            <a:endParaRPr lang="fr-BE" sz="4300" dirty="0" smtClean="0"/>
          </a:p>
          <a:p>
            <a:pPr lvl="1">
              <a:lnSpc>
                <a:spcPct val="120000"/>
              </a:lnSpc>
            </a:pPr>
            <a:r>
              <a:rPr lang="fr-BE" sz="6000" dirty="0"/>
              <a:t>lancement du processus d’enregistrement pour de nouvelles professions, en accord avec l’INAMI (infirmiers, kinés, sages-femmes)</a:t>
            </a:r>
          </a:p>
          <a:p>
            <a:pPr lvl="1">
              <a:lnSpc>
                <a:spcPct val="120000"/>
              </a:lnSpc>
            </a:pPr>
            <a:endParaRPr lang="fr-BE" sz="4300" dirty="0" smtClean="0"/>
          </a:p>
          <a:p>
            <a:pPr lvl="1">
              <a:lnSpc>
                <a:spcPct val="120000"/>
              </a:lnSpc>
            </a:pPr>
            <a:r>
              <a:rPr lang="fr-BE" sz="6000" dirty="0"/>
              <a:t>implication dans les conditions d’évaluation des modules </a:t>
            </a:r>
          </a:p>
          <a:p>
            <a:pPr lvl="1">
              <a:lnSpc>
                <a:spcPct val="120000"/>
              </a:lnSpc>
            </a:pPr>
            <a:endParaRPr lang="fr-BE" sz="4300" dirty="0" smtClean="0"/>
          </a:p>
          <a:p>
            <a:pPr lvl="1">
              <a:lnSpc>
                <a:spcPct val="120000"/>
              </a:lnSpc>
            </a:pPr>
            <a:r>
              <a:rPr lang="fr-BE" sz="6000" dirty="0"/>
              <a:t>soutien et coordination pour l’organisation de mini-</a:t>
            </a:r>
            <a:r>
              <a:rPr lang="fr-BE" sz="6000" dirty="0" err="1"/>
              <a:t>labs</a:t>
            </a:r>
            <a:endParaRPr lang="fr-BE" sz="6000" dirty="0"/>
          </a:p>
          <a:p>
            <a:endParaRPr lang="fr-BE" dirty="0"/>
          </a:p>
        </p:txBody>
      </p:sp>
    </p:spTree>
    <p:extLst>
      <p:ext uri="{BB962C8B-B14F-4D97-AF65-F5344CB8AC3E}">
        <p14:creationId xmlns:p14="http://schemas.microsoft.com/office/powerpoint/2010/main" val="28466373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85750" indent="-285750"/>
            <a:r>
              <a:rPr lang="fr-BE"/>
              <a:t>Release calendar</a:t>
            </a:r>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
        <p:nvSpPr>
          <p:cNvPr id="3" name="Date Placeholder 2"/>
          <p:cNvSpPr>
            <a:spLocks noGrp="1"/>
          </p:cNvSpPr>
          <p:nvPr>
            <p:ph type="dt" sz="half" idx="10"/>
          </p:nvPr>
        </p:nvSpPr>
        <p:spPr/>
        <p:txBody>
          <a:bodyPr/>
          <a:lstStyle/>
          <a:p>
            <a:r>
              <a:rPr lang="fr-BE"/>
              <a:t>26/01/2018</a:t>
            </a:r>
          </a:p>
        </p:txBody>
      </p:sp>
      <p:sp>
        <p:nvSpPr>
          <p:cNvPr id="10" name="Slide Number Placeholder 9"/>
          <p:cNvSpPr>
            <a:spLocks noGrp="1"/>
          </p:cNvSpPr>
          <p:nvPr>
            <p:ph type="sldNum" sz="quarter" idx="12"/>
          </p:nvPr>
        </p:nvSpPr>
        <p:spPr/>
        <p:txBody>
          <a:bodyPr/>
          <a:lstStyle/>
          <a:p>
            <a:fld id="{4C242A18-EC12-4F37-9DE3-9352234277DF}" type="slidenum">
              <a:rPr lang="en-US" smtClean="0"/>
              <a:t>49</a:t>
            </a:fld>
            <a:endParaRPr lang="en-US" smtClean="0"/>
          </a:p>
        </p:txBody>
      </p:sp>
      <p:sp>
        <p:nvSpPr>
          <p:cNvPr id="11" name="Content Placeholder 10"/>
          <p:cNvSpPr>
            <a:spLocks noGrp="1"/>
          </p:cNvSpPr>
          <p:nvPr>
            <p:ph idx="1"/>
          </p:nvPr>
        </p:nvSpPr>
        <p:spPr/>
        <p:txBody>
          <a:bodyPr>
            <a:normAutofit lnSpcReduction="10000"/>
          </a:bodyPr>
          <a:lstStyle/>
          <a:p>
            <a:pPr>
              <a:lnSpc>
                <a:spcPct val="110000"/>
              </a:lnSpc>
            </a:pPr>
            <a:r>
              <a:rPr lang="fr-BE" dirty="0"/>
              <a:t>Prévu pour février 2018</a:t>
            </a:r>
          </a:p>
          <a:p>
            <a:pPr>
              <a:lnSpc>
                <a:spcPct val="110000"/>
              </a:lnSpc>
            </a:pPr>
            <a:endParaRPr lang="fr-BE" sz="1400" dirty="0" smtClean="0"/>
          </a:p>
          <a:p>
            <a:pPr>
              <a:lnSpc>
                <a:spcPct val="110000"/>
              </a:lnSpc>
            </a:pPr>
            <a:r>
              <a:rPr lang="fr-BE" dirty="0"/>
              <a:t>Initiative du program manager en collaboration avec la plate-forme </a:t>
            </a:r>
            <a:r>
              <a:rPr lang="fr-BE" dirty="0">
                <a:solidFill>
                  <a:srgbClr val="087670"/>
                </a:solidFill>
              </a:rPr>
              <a:t>eHealth</a:t>
            </a:r>
            <a:r>
              <a:rPr lang="fr-BE" dirty="0"/>
              <a:t> et les différents partenaires</a:t>
            </a:r>
          </a:p>
          <a:p>
            <a:pPr>
              <a:lnSpc>
                <a:spcPct val="110000"/>
              </a:lnSpc>
            </a:pPr>
            <a:endParaRPr lang="fr-BE" sz="1400" dirty="0" smtClean="0"/>
          </a:p>
          <a:p>
            <a:pPr>
              <a:lnSpc>
                <a:spcPct val="110000"/>
              </a:lnSpc>
            </a:pPr>
            <a:r>
              <a:rPr lang="fr-BE" dirty="0"/>
              <a:t>Objectifs</a:t>
            </a:r>
          </a:p>
          <a:p>
            <a:pPr lvl="1">
              <a:lnSpc>
                <a:spcPct val="110000"/>
              </a:lnSpc>
            </a:pPr>
            <a:r>
              <a:rPr lang="fr-BE" dirty="0"/>
              <a:t>coordonner les différentes releases </a:t>
            </a:r>
          </a:p>
          <a:p>
            <a:pPr lvl="1">
              <a:lnSpc>
                <a:spcPct val="110000"/>
              </a:lnSpc>
            </a:pPr>
            <a:r>
              <a:rPr lang="fr-BE" dirty="0"/>
              <a:t>déterminer pour chaque projet de la roadmap les </a:t>
            </a:r>
            <a:r>
              <a:rPr lang="fr-BE" dirty="0" err="1"/>
              <a:t>délivrables</a:t>
            </a:r>
            <a:r>
              <a:rPr lang="fr-BE" dirty="0"/>
              <a:t> attendus pour la fin de la législature</a:t>
            </a:r>
          </a:p>
          <a:p>
            <a:pPr lvl="1">
              <a:lnSpc>
                <a:spcPct val="110000"/>
              </a:lnSpc>
            </a:pPr>
            <a:r>
              <a:rPr lang="fr-BE" dirty="0"/>
              <a:t>prévoir l’interdépendance de ces </a:t>
            </a:r>
            <a:r>
              <a:rPr lang="fr-BE" dirty="0" err="1"/>
              <a:t>délivrables</a:t>
            </a:r>
            <a:r>
              <a:rPr lang="fr-BE" dirty="0"/>
              <a:t> vis-à-vis des partenaires</a:t>
            </a:r>
          </a:p>
          <a:p>
            <a:pPr lvl="1">
              <a:lnSpc>
                <a:spcPct val="110000"/>
              </a:lnSpc>
            </a:pPr>
            <a:r>
              <a:rPr lang="fr-BE" dirty="0"/>
              <a:t>mise en évidence de l’impact éventuel pour les fournisseurs de logiciels (au moyen d’un outil interactif)</a:t>
            </a:r>
          </a:p>
          <a:p>
            <a:pPr lvl="1">
              <a:lnSpc>
                <a:spcPct val="110000"/>
              </a:lnSpc>
            </a:pPr>
            <a:endParaRPr lang="fr-BE" dirty="0"/>
          </a:p>
          <a:p>
            <a:pPr marL="274320" lvl="1" indent="0">
              <a:lnSpc>
                <a:spcPct val="110000"/>
              </a:lnSpc>
              <a:buNone/>
            </a:pPr>
            <a:endParaRPr lang="fr-BE" dirty="0" smtClean="0"/>
          </a:p>
          <a:p>
            <a:pPr lvl="1">
              <a:lnSpc>
                <a:spcPct val="110000"/>
              </a:lnSpc>
            </a:pPr>
            <a:endParaRPr lang="fr-BE" dirty="0"/>
          </a:p>
        </p:txBody>
      </p:sp>
    </p:spTree>
    <p:extLst>
      <p:ext uri="{BB962C8B-B14F-4D97-AF65-F5344CB8AC3E}">
        <p14:creationId xmlns:p14="http://schemas.microsoft.com/office/powerpoint/2010/main" val="2652378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Actiepunt 1: GMD = EMD =&gt; Sumehr</a:t>
            </a:r>
          </a:p>
        </p:txBody>
      </p:sp>
      <p:sp>
        <p:nvSpPr>
          <p:cNvPr id="4099" name="Rectangle 3"/>
          <p:cNvSpPr>
            <a:spLocks noGrp="1" noChangeArrowheads="1"/>
          </p:cNvSpPr>
          <p:nvPr>
            <p:ph idx="1"/>
          </p:nvPr>
        </p:nvSpPr>
        <p:spPr/>
        <p:txBody>
          <a:bodyPr>
            <a:normAutofit/>
          </a:bodyPr>
          <a:lstStyle/>
          <a:p>
            <a:r>
              <a:rPr lang="fr-BE" dirty="0" err="1"/>
              <a:t>Situatie</a:t>
            </a:r>
            <a:r>
              <a:rPr lang="fr-BE" dirty="0"/>
              <a:t> GMD 2017</a:t>
            </a:r>
          </a:p>
          <a:p>
            <a:endParaRPr lang="fr-BE" sz="1400" dirty="0" smtClean="0"/>
          </a:p>
          <a:p>
            <a:pPr lvl="1"/>
            <a:r>
              <a:rPr lang="fr-BE" dirty="0" err="1"/>
              <a:t>meer</a:t>
            </a:r>
            <a:r>
              <a:rPr lang="fr-BE" dirty="0"/>
              <a:t> dan de </a:t>
            </a:r>
            <a:r>
              <a:rPr lang="fr-BE" dirty="0" err="1"/>
              <a:t>helft</a:t>
            </a:r>
            <a:r>
              <a:rPr lang="fr-BE" dirty="0"/>
              <a:t> van de </a:t>
            </a:r>
            <a:r>
              <a:rPr lang="fr-BE" dirty="0" err="1"/>
              <a:t>Belgen</a:t>
            </a:r>
            <a:r>
              <a:rPr lang="fr-BE" dirty="0"/>
              <a:t> </a:t>
            </a:r>
            <a:r>
              <a:rPr lang="fr-BE" dirty="0" err="1"/>
              <a:t>beschikt</a:t>
            </a:r>
            <a:r>
              <a:rPr lang="fr-BE" dirty="0"/>
              <a:t> over </a:t>
            </a:r>
            <a:r>
              <a:rPr lang="fr-BE" dirty="0" err="1"/>
              <a:t>een</a:t>
            </a:r>
            <a:r>
              <a:rPr lang="fr-BE" dirty="0"/>
              <a:t> GMD</a:t>
            </a:r>
          </a:p>
          <a:p>
            <a:pPr lvl="1"/>
            <a:r>
              <a:rPr lang="fr-BE" dirty="0"/>
              <a:t>45% van de </a:t>
            </a:r>
            <a:r>
              <a:rPr lang="fr-BE" dirty="0" err="1"/>
              <a:t>huisartsen</a:t>
            </a:r>
            <a:r>
              <a:rPr lang="fr-BE" dirty="0"/>
              <a:t> </a:t>
            </a:r>
            <a:r>
              <a:rPr lang="fr-BE" dirty="0" err="1"/>
              <a:t>beheert</a:t>
            </a:r>
            <a:r>
              <a:rPr lang="fr-BE" dirty="0"/>
              <a:t> het GMD via </a:t>
            </a:r>
            <a:r>
              <a:rPr lang="fr-BE" dirty="0" err="1"/>
              <a:t>MyCareNet</a:t>
            </a:r>
            <a:endParaRPr lang="fr-BE" dirty="0"/>
          </a:p>
          <a:p>
            <a:endParaRPr lang="fr-BE" dirty="0" smtClean="0"/>
          </a:p>
          <a:p>
            <a:r>
              <a:rPr lang="fr-BE" dirty="0"/>
              <a:t>01/01/2020</a:t>
            </a:r>
          </a:p>
          <a:p>
            <a:endParaRPr lang="fr-BE" sz="1400" dirty="0"/>
          </a:p>
          <a:p>
            <a:pPr lvl="1"/>
            <a:r>
              <a:rPr lang="fr-BE" dirty="0" err="1"/>
              <a:t>wettelijke</a:t>
            </a:r>
            <a:r>
              <a:rPr lang="fr-BE" dirty="0"/>
              <a:t> basis </a:t>
            </a:r>
            <a:r>
              <a:rPr lang="fr-BE" dirty="0" err="1"/>
              <a:t>goedgekeurd</a:t>
            </a:r>
            <a:r>
              <a:rPr lang="fr-BE" dirty="0"/>
              <a:t> </a:t>
            </a:r>
            <a:r>
              <a:rPr lang="fr-BE" dirty="0" err="1"/>
              <a:t>door</a:t>
            </a:r>
            <a:r>
              <a:rPr lang="fr-BE" dirty="0"/>
              <a:t> de </a:t>
            </a:r>
            <a:r>
              <a:rPr lang="fr-BE" dirty="0" err="1"/>
              <a:t>commissie</a:t>
            </a:r>
            <a:r>
              <a:rPr lang="fr-BE" dirty="0"/>
              <a:t> </a:t>
            </a:r>
            <a:r>
              <a:rPr lang="fr-BE" dirty="0" err="1"/>
              <a:t>artsen-ziekenfondsen</a:t>
            </a:r>
            <a:endParaRPr lang="fr-BE" dirty="0"/>
          </a:p>
          <a:p>
            <a:pPr lvl="1"/>
            <a:endParaRPr lang="fr-BE" dirty="0"/>
          </a:p>
          <a:p>
            <a:pPr lvl="2"/>
            <a:r>
              <a:rPr lang="fr-BE" dirty="0"/>
              <a:t>100 % van de </a:t>
            </a:r>
            <a:r>
              <a:rPr lang="fr-BE" dirty="0" err="1"/>
              <a:t>huisartsen</a:t>
            </a:r>
            <a:r>
              <a:rPr lang="fr-BE" dirty="0"/>
              <a:t> </a:t>
            </a:r>
            <a:r>
              <a:rPr lang="fr-BE" dirty="0" err="1"/>
              <a:t>moeten</a:t>
            </a:r>
            <a:r>
              <a:rPr lang="fr-BE" dirty="0"/>
              <a:t> </a:t>
            </a:r>
            <a:r>
              <a:rPr lang="fr-BE" dirty="0" err="1"/>
              <a:t>een</a:t>
            </a:r>
            <a:r>
              <a:rPr lang="fr-BE" dirty="0"/>
              <a:t> </a:t>
            </a:r>
            <a:r>
              <a:rPr lang="fr-BE" dirty="0" err="1"/>
              <a:t>erkend</a:t>
            </a:r>
            <a:r>
              <a:rPr lang="fr-BE" dirty="0"/>
              <a:t> </a:t>
            </a:r>
            <a:r>
              <a:rPr lang="fr-BE" dirty="0" err="1"/>
              <a:t>softwarepakket</a:t>
            </a:r>
            <a:r>
              <a:rPr lang="fr-BE" dirty="0"/>
              <a:t> </a:t>
            </a:r>
            <a:r>
              <a:rPr lang="fr-BE" dirty="0" err="1"/>
              <a:t>gebruiken</a:t>
            </a:r>
            <a:r>
              <a:rPr lang="fr-BE" dirty="0"/>
              <a:t> met </a:t>
            </a:r>
            <a:r>
              <a:rPr lang="fr-BE" dirty="0" err="1"/>
              <a:t>daarin</a:t>
            </a:r>
            <a:r>
              <a:rPr lang="fr-BE" dirty="0"/>
              <a:t> de </a:t>
            </a:r>
            <a:r>
              <a:rPr lang="fr-BE" dirty="0" err="1"/>
              <a:t>mogelijkheid</a:t>
            </a:r>
            <a:r>
              <a:rPr lang="fr-BE" dirty="0"/>
              <a:t> om </a:t>
            </a:r>
            <a:r>
              <a:rPr lang="fr-BE" dirty="0" err="1"/>
              <a:t>voor</a:t>
            </a:r>
            <a:r>
              <a:rPr lang="fr-BE" dirty="0"/>
              <a:t> </a:t>
            </a:r>
            <a:r>
              <a:rPr lang="fr-BE" dirty="0" err="1"/>
              <a:t>elke</a:t>
            </a:r>
            <a:r>
              <a:rPr lang="fr-BE" dirty="0"/>
              <a:t> </a:t>
            </a:r>
            <a:r>
              <a:rPr lang="fr-BE" dirty="0" err="1"/>
              <a:t>patiënt</a:t>
            </a:r>
            <a:r>
              <a:rPr lang="fr-BE" dirty="0"/>
              <a:t> </a:t>
            </a:r>
            <a:r>
              <a:rPr lang="fr-BE" dirty="0" err="1"/>
              <a:t>een</a:t>
            </a:r>
            <a:r>
              <a:rPr lang="fr-BE" dirty="0"/>
              <a:t> EMD te </a:t>
            </a:r>
            <a:r>
              <a:rPr lang="fr-BE" dirty="0" err="1"/>
              <a:t>registreren</a:t>
            </a:r>
            <a:endParaRPr lang="fr-BE" dirty="0"/>
          </a:p>
          <a:p>
            <a:endParaRPr lang="fr-BE" dirty="0" smtClean="0"/>
          </a:p>
          <a:p>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sp>
        <p:nvSpPr>
          <p:cNvPr id="3" name="Date Placeholder 2"/>
          <p:cNvSpPr>
            <a:spLocks noGrp="1"/>
          </p:cNvSpPr>
          <p:nvPr>
            <p:ph type="dt" sz="half" idx="10"/>
          </p:nvPr>
        </p:nvSpPr>
        <p:spPr/>
        <p:txBody>
          <a:bodyPr/>
          <a:lstStyle/>
          <a:p>
            <a:r>
              <a:rPr lang="fr-BE"/>
              <a:t>26/01/2018</a:t>
            </a:r>
          </a:p>
        </p:txBody>
      </p:sp>
      <p:sp>
        <p:nvSpPr>
          <p:cNvPr id="4" name="Slide Number Placeholder 3"/>
          <p:cNvSpPr>
            <a:spLocks noGrp="1"/>
          </p:cNvSpPr>
          <p:nvPr>
            <p:ph type="sldNum" sz="quarter" idx="12"/>
          </p:nvPr>
        </p:nvSpPr>
        <p:spPr/>
        <p:txBody>
          <a:bodyPr/>
          <a:lstStyle/>
          <a:p>
            <a:fld id="{2B30A8D0-0C1A-4E18-B9EE-C94840A50CB5}" type="slidenum">
              <a:rPr lang="en-US" smtClean="0"/>
              <a:t>5</a:t>
            </a:fld>
            <a:endParaRPr lang="en-US" smtClean="0"/>
          </a:p>
        </p:txBody>
      </p:sp>
    </p:spTree>
    <p:extLst>
      <p:ext uri="{BB962C8B-B14F-4D97-AF65-F5344CB8AC3E}">
        <p14:creationId xmlns:p14="http://schemas.microsoft.com/office/powerpoint/2010/main" val="84087620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Relations avec l’industrie</a:t>
            </a:r>
          </a:p>
        </p:txBody>
      </p:sp>
      <p:sp>
        <p:nvSpPr>
          <p:cNvPr id="3" name="Content Placeholder 2"/>
          <p:cNvSpPr>
            <a:spLocks noGrp="1"/>
          </p:cNvSpPr>
          <p:nvPr>
            <p:ph idx="1"/>
          </p:nvPr>
        </p:nvSpPr>
        <p:spPr>
          <a:xfrm>
            <a:off x="457200" y="1484784"/>
            <a:ext cx="8229600" cy="4992216"/>
          </a:xfrm>
        </p:spPr>
        <p:txBody>
          <a:bodyPr>
            <a:normAutofit/>
          </a:bodyPr>
          <a:lstStyle/>
          <a:p>
            <a:endParaRPr lang="en-US" dirty="0" smtClean="0"/>
          </a:p>
          <a:p>
            <a:r>
              <a:rPr lang="fr-BE" dirty="0"/>
              <a:t>Stratégie</a:t>
            </a:r>
          </a:p>
          <a:p>
            <a:endParaRPr lang="en-US" sz="1400" dirty="0" smtClean="0"/>
          </a:p>
          <a:p>
            <a:pPr lvl="1"/>
            <a:r>
              <a:rPr lang="fr-BE" dirty="0"/>
              <a:t>réunions de concertation tous les 3 mois entre l’INAMI, le SPF Santé, </a:t>
            </a:r>
            <a:r>
              <a:rPr lang="fr-BE" dirty="0" err="1"/>
              <a:t>Agoria</a:t>
            </a:r>
            <a:r>
              <a:rPr lang="fr-BE" dirty="0"/>
              <a:t>, la cellule stratégique, le program manager et la plate-forme </a:t>
            </a:r>
            <a:r>
              <a:rPr lang="fr-BE" dirty="0">
                <a:solidFill>
                  <a:srgbClr val="087670"/>
                </a:solidFill>
              </a:rPr>
              <a:t>eHealth</a:t>
            </a:r>
          </a:p>
          <a:p>
            <a:pPr lvl="1"/>
            <a:endParaRPr lang="en-US" dirty="0" smtClean="0"/>
          </a:p>
          <a:p>
            <a:r>
              <a:rPr lang="fr-BE" dirty="0"/>
              <a:t>Opérationnel</a:t>
            </a:r>
          </a:p>
          <a:p>
            <a:endParaRPr lang="en-US" sz="1400" dirty="0" smtClean="0"/>
          </a:p>
          <a:p>
            <a:pPr lvl="1"/>
            <a:r>
              <a:rPr lang="fr-BE" dirty="0"/>
              <a:t>évolution des réunions TALIS vers le fonctionnel et l’information aux fournisseurs de logiciels</a:t>
            </a:r>
          </a:p>
          <a:p>
            <a:pPr lvl="1"/>
            <a:endParaRPr lang="fr-BE" dirty="0" smtClean="0"/>
          </a:p>
          <a:p>
            <a:pPr lvl="1"/>
            <a:endParaRPr lang="en-US" dirty="0"/>
          </a:p>
          <a:p>
            <a:pPr marL="274320" lvl="1" indent="0">
              <a:buNone/>
            </a:pPr>
            <a:endParaRPr lang="en-US" dirty="0"/>
          </a:p>
          <a:p>
            <a:endParaRPr lang="en-US"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50</a:t>
            </a:fld>
            <a:endParaRPr lang="en-US" smtClean="0"/>
          </a:p>
        </p:txBody>
      </p:sp>
    </p:spTree>
    <p:extLst>
      <p:ext uri="{BB962C8B-B14F-4D97-AF65-F5344CB8AC3E}">
        <p14:creationId xmlns:p14="http://schemas.microsoft.com/office/powerpoint/2010/main" val="23571387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Nouveau site web </a:t>
            </a:r>
            <a:r>
              <a:rPr lang="fr-BE">
                <a:solidFill>
                  <a:srgbClr val="087670"/>
                </a:solidFill>
              </a:rPr>
              <a:t>eHealth</a:t>
            </a:r>
          </a:p>
        </p:txBody>
      </p:sp>
      <p:sp>
        <p:nvSpPr>
          <p:cNvPr id="11" name="Content Placeholder 10"/>
          <p:cNvSpPr>
            <a:spLocks noGrp="1"/>
          </p:cNvSpPr>
          <p:nvPr>
            <p:ph idx="1"/>
          </p:nvPr>
        </p:nvSpPr>
        <p:spPr/>
        <p:txBody>
          <a:bodyPr/>
          <a:lstStyle/>
          <a:p>
            <a:r>
              <a:rPr lang="fr-BE" dirty="0"/>
              <a:t>Nouveau CMS: </a:t>
            </a:r>
            <a:r>
              <a:rPr lang="fr-BE" dirty="0" err="1"/>
              <a:t>ElasticMS</a:t>
            </a:r>
            <a:endParaRPr lang="fr-BE" dirty="0"/>
          </a:p>
          <a:p>
            <a:endParaRPr lang="fr-BE" dirty="0" smtClean="0"/>
          </a:p>
          <a:p>
            <a:r>
              <a:rPr lang="fr-BE" dirty="0"/>
              <a:t>Objectifs</a:t>
            </a:r>
          </a:p>
          <a:p>
            <a:endParaRPr lang="fr-BE" sz="2000" dirty="0" smtClean="0"/>
          </a:p>
          <a:p>
            <a:pPr lvl="1"/>
            <a:r>
              <a:rPr lang="fr-BE" dirty="0"/>
              <a:t>focus sur la documentation technique </a:t>
            </a:r>
          </a:p>
          <a:p>
            <a:pPr lvl="1"/>
            <a:endParaRPr lang="fr-BE" dirty="0" smtClean="0"/>
          </a:p>
          <a:p>
            <a:pPr lvl="1"/>
            <a:r>
              <a:rPr lang="fr-BE" dirty="0"/>
              <a:t>facilité d’utilisation et de navigation</a:t>
            </a:r>
          </a:p>
          <a:p>
            <a:pPr lvl="1"/>
            <a:endParaRPr lang="fr-BE" dirty="0" smtClean="0"/>
          </a:p>
          <a:p>
            <a:pPr lvl="1"/>
            <a:r>
              <a:rPr lang="fr-BE" dirty="0"/>
              <a:t>architecture d’information orientée besoins de nos utilisateurs principaux</a:t>
            </a:r>
          </a:p>
          <a:p>
            <a:endParaRPr lang="fr-BE" dirty="0" smtClean="0"/>
          </a:p>
          <a:p>
            <a:endParaRPr lang="fr-BE" dirty="0"/>
          </a:p>
        </p:txBody>
      </p:sp>
      <p:sp>
        <p:nvSpPr>
          <p:cNvPr id="3" name="Date Placeholder 2"/>
          <p:cNvSpPr>
            <a:spLocks noGrp="1"/>
          </p:cNvSpPr>
          <p:nvPr>
            <p:ph type="dt" sz="half" idx="10"/>
          </p:nvPr>
        </p:nvSpPr>
        <p:spPr/>
        <p:txBody>
          <a:bodyPr/>
          <a:lstStyle/>
          <a:p>
            <a:r>
              <a:rPr lang="fr-BE"/>
              <a:t>26/01/2018</a:t>
            </a:r>
          </a:p>
        </p:txBody>
      </p:sp>
      <p:sp>
        <p:nvSpPr>
          <p:cNvPr id="10" name="Slide Number Placeholder 9"/>
          <p:cNvSpPr>
            <a:spLocks noGrp="1"/>
          </p:cNvSpPr>
          <p:nvPr>
            <p:ph type="sldNum" sz="quarter" idx="12"/>
          </p:nvPr>
        </p:nvSpPr>
        <p:spPr/>
        <p:txBody>
          <a:bodyPr/>
          <a:lstStyle/>
          <a:p>
            <a:fld id="{4C242A18-EC12-4F37-9DE3-9352234277DF}" type="slidenum">
              <a:rPr lang="en-US" smtClean="0"/>
              <a:pPr/>
              <a:t>51</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6437600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85750" indent="-285750"/>
            <a:r>
              <a:rPr lang="fr-BE"/>
              <a:t>Nouveau site web </a:t>
            </a:r>
            <a:r>
              <a:rPr lang="fr-BE">
                <a:solidFill>
                  <a:srgbClr val="087670"/>
                </a:solidFill>
              </a:rPr>
              <a:t>eHealth</a:t>
            </a:r>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
        <p:nvSpPr>
          <p:cNvPr id="3" name="Date Placeholder 2"/>
          <p:cNvSpPr>
            <a:spLocks noGrp="1"/>
          </p:cNvSpPr>
          <p:nvPr>
            <p:ph type="dt" sz="half" idx="10"/>
          </p:nvPr>
        </p:nvSpPr>
        <p:spPr/>
        <p:txBody>
          <a:bodyPr/>
          <a:lstStyle/>
          <a:p>
            <a:r>
              <a:rPr lang="fr-BE"/>
              <a:t>26/01/2018</a:t>
            </a:r>
          </a:p>
        </p:txBody>
      </p:sp>
      <p:sp>
        <p:nvSpPr>
          <p:cNvPr id="10" name="Slide Number Placeholder 9"/>
          <p:cNvSpPr>
            <a:spLocks noGrp="1"/>
          </p:cNvSpPr>
          <p:nvPr>
            <p:ph type="sldNum" sz="quarter" idx="12"/>
          </p:nvPr>
        </p:nvSpPr>
        <p:spPr/>
        <p:txBody>
          <a:bodyPr/>
          <a:lstStyle/>
          <a:p>
            <a:fld id="{4C242A18-EC12-4F37-9DE3-9352234277DF}" type="slidenum">
              <a:rPr lang="en-US" smtClean="0"/>
              <a:t>52</a:t>
            </a:fld>
            <a:endParaRPr lang="en-US" smtClean="0"/>
          </a:p>
        </p:txBody>
      </p:sp>
      <p:sp>
        <p:nvSpPr>
          <p:cNvPr id="11" name="Content Placeholder 10"/>
          <p:cNvSpPr>
            <a:spLocks noGrp="1"/>
          </p:cNvSpPr>
          <p:nvPr>
            <p:ph idx="1"/>
          </p:nvPr>
        </p:nvSpPr>
        <p:spPr/>
        <p:txBody>
          <a:bodyPr>
            <a:normAutofit/>
          </a:bodyPr>
          <a:lstStyle/>
          <a:p>
            <a:endParaRPr lang="fr-BE" sz="4400" dirty="0"/>
          </a:p>
          <a:p>
            <a:endParaRPr lang="fr-BE" dirty="0"/>
          </a:p>
        </p:txBody>
      </p:sp>
      <p:pic>
        <p:nvPicPr>
          <p:cNvPr id="4" name="Picture 3"/>
          <p:cNvPicPr>
            <a:picLocks noChangeAspect="1"/>
          </p:cNvPicPr>
          <p:nvPr/>
        </p:nvPicPr>
        <p:blipFill>
          <a:blip r:embed="rId3"/>
          <a:stretch>
            <a:fillRect/>
          </a:stretch>
        </p:blipFill>
        <p:spPr>
          <a:xfrm>
            <a:off x="899592" y="1397840"/>
            <a:ext cx="7594043" cy="5301733"/>
          </a:xfrm>
          <a:prstGeom prst="rect">
            <a:avLst/>
          </a:prstGeom>
        </p:spPr>
      </p:pic>
    </p:spTree>
    <p:extLst>
      <p:ext uri="{BB962C8B-B14F-4D97-AF65-F5344CB8AC3E}">
        <p14:creationId xmlns:p14="http://schemas.microsoft.com/office/powerpoint/2010/main" val="42551031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Nouveau site web </a:t>
            </a:r>
            <a:r>
              <a:rPr lang="fr-BE">
                <a:solidFill>
                  <a:srgbClr val="087670"/>
                </a:solidFill>
              </a:rPr>
              <a:t>eHealth</a:t>
            </a:r>
          </a:p>
        </p:txBody>
      </p:sp>
      <p:sp>
        <p:nvSpPr>
          <p:cNvPr id="11" name="Content Placeholder 10"/>
          <p:cNvSpPr>
            <a:spLocks noGrp="1"/>
          </p:cNvSpPr>
          <p:nvPr>
            <p:ph idx="1"/>
          </p:nvPr>
        </p:nvSpPr>
        <p:spPr/>
        <p:txBody>
          <a:bodyPr/>
          <a:lstStyle/>
          <a:p>
            <a:endParaRPr lang="fr-BE" dirty="0" smtClean="0"/>
          </a:p>
          <a:p>
            <a:r>
              <a:rPr lang="fr-BE" dirty="0"/>
              <a:t>Focus sur la documentation technique</a:t>
            </a:r>
          </a:p>
          <a:p>
            <a:endParaRPr lang="fr-BE" sz="2000" dirty="0" smtClean="0"/>
          </a:p>
          <a:p>
            <a:pPr lvl="1"/>
            <a:r>
              <a:rPr lang="fr-BE" dirty="0"/>
              <a:t>moteur de recherche sur la page d’accueil</a:t>
            </a:r>
          </a:p>
          <a:p>
            <a:pPr lvl="1"/>
            <a:endParaRPr lang="fr-BE" dirty="0" smtClean="0"/>
          </a:p>
          <a:p>
            <a:pPr lvl="1"/>
            <a:r>
              <a:rPr lang="fr-BE" dirty="0"/>
              <a:t>possibilité d’effectuer une recherche selon le type de service ou le type de document</a:t>
            </a:r>
          </a:p>
        </p:txBody>
      </p:sp>
      <p:sp>
        <p:nvSpPr>
          <p:cNvPr id="3" name="Date Placeholder 2"/>
          <p:cNvSpPr>
            <a:spLocks noGrp="1"/>
          </p:cNvSpPr>
          <p:nvPr>
            <p:ph type="dt" sz="half" idx="10"/>
          </p:nvPr>
        </p:nvSpPr>
        <p:spPr/>
        <p:txBody>
          <a:bodyPr/>
          <a:lstStyle/>
          <a:p>
            <a:r>
              <a:rPr lang="fr-BE"/>
              <a:t>26/01/2018</a:t>
            </a:r>
          </a:p>
        </p:txBody>
      </p:sp>
      <p:sp>
        <p:nvSpPr>
          <p:cNvPr id="10" name="Slide Number Placeholder 9"/>
          <p:cNvSpPr>
            <a:spLocks noGrp="1"/>
          </p:cNvSpPr>
          <p:nvPr>
            <p:ph type="sldNum" sz="quarter" idx="12"/>
          </p:nvPr>
        </p:nvSpPr>
        <p:spPr/>
        <p:txBody>
          <a:bodyPr/>
          <a:lstStyle/>
          <a:p>
            <a:fld id="{4C242A18-EC12-4F37-9DE3-9352234277DF}" type="slidenum">
              <a:rPr lang="en-US" smtClean="0"/>
              <a:pPr/>
              <a:t>53</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20196586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Nouveau site web </a:t>
            </a:r>
            <a:r>
              <a:rPr lang="fr-BE">
                <a:solidFill>
                  <a:srgbClr val="087670"/>
                </a:solidFill>
              </a:rPr>
              <a:t>eHealth</a:t>
            </a:r>
          </a:p>
        </p:txBody>
      </p:sp>
      <p:pic>
        <p:nvPicPr>
          <p:cNvPr id="4" name="Content Placeholder 3"/>
          <p:cNvPicPr>
            <a:picLocks noGrp="1" noChangeAspect="1"/>
          </p:cNvPicPr>
          <p:nvPr>
            <p:ph idx="1"/>
          </p:nvPr>
        </p:nvPicPr>
        <p:blipFill>
          <a:blip r:embed="rId3"/>
          <a:stretch>
            <a:fillRect/>
          </a:stretch>
        </p:blipFill>
        <p:spPr>
          <a:xfrm>
            <a:off x="1223338" y="1600200"/>
            <a:ext cx="6697324" cy="4876800"/>
          </a:xfrm>
          <a:prstGeom prst="rect">
            <a:avLst/>
          </a:prstGeom>
        </p:spPr>
      </p:pic>
      <p:sp>
        <p:nvSpPr>
          <p:cNvPr id="3" name="Date Placeholder 2"/>
          <p:cNvSpPr>
            <a:spLocks noGrp="1"/>
          </p:cNvSpPr>
          <p:nvPr>
            <p:ph type="dt" sz="half" idx="10"/>
          </p:nvPr>
        </p:nvSpPr>
        <p:spPr/>
        <p:txBody>
          <a:bodyPr/>
          <a:lstStyle/>
          <a:p>
            <a:r>
              <a:rPr lang="fr-BE"/>
              <a:t>26/01/2018</a:t>
            </a:r>
          </a:p>
        </p:txBody>
      </p:sp>
      <p:sp>
        <p:nvSpPr>
          <p:cNvPr id="10" name="Slide Number Placeholder 9"/>
          <p:cNvSpPr>
            <a:spLocks noGrp="1"/>
          </p:cNvSpPr>
          <p:nvPr>
            <p:ph type="sldNum" sz="quarter" idx="12"/>
          </p:nvPr>
        </p:nvSpPr>
        <p:spPr/>
        <p:txBody>
          <a:bodyPr/>
          <a:lstStyle/>
          <a:p>
            <a:fld id="{4C242A18-EC12-4F37-9DE3-9352234277DF}" type="slidenum">
              <a:rPr lang="en-US" smtClean="0"/>
              <a:pPr/>
              <a:t>54</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24662270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Nouveau site web </a:t>
            </a:r>
            <a:r>
              <a:rPr lang="fr-BE">
                <a:solidFill>
                  <a:srgbClr val="087670"/>
                </a:solidFill>
              </a:rPr>
              <a:t>eHealth</a:t>
            </a:r>
          </a:p>
        </p:txBody>
      </p:sp>
      <p:sp>
        <p:nvSpPr>
          <p:cNvPr id="11" name="Content Placeholder 10"/>
          <p:cNvSpPr>
            <a:spLocks noGrp="1"/>
          </p:cNvSpPr>
          <p:nvPr>
            <p:ph idx="1"/>
          </p:nvPr>
        </p:nvSpPr>
        <p:spPr/>
        <p:txBody>
          <a:bodyPr/>
          <a:lstStyle/>
          <a:p>
            <a:endParaRPr lang="fr-BE" dirty="0" smtClean="0"/>
          </a:p>
          <a:p>
            <a:r>
              <a:rPr lang="fr-BE" dirty="0"/>
              <a:t>Nouvelles rubriques dédiées à l’information générale</a:t>
            </a:r>
          </a:p>
          <a:p>
            <a:endParaRPr lang="fr-BE" sz="2000" dirty="0" smtClean="0"/>
          </a:p>
          <a:p>
            <a:pPr lvl="1"/>
            <a:r>
              <a:rPr lang="fr-BE" dirty="0"/>
              <a:t>‘Qui sommes-nous’ </a:t>
            </a:r>
          </a:p>
          <a:p>
            <a:pPr lvl="1"/>
            <a:endParaRPr lang="fr-BE" dirty="0" smtClean="0"/>
          </a:p>
          <a:p>
            <a:pPr lvl="1"/>
            <a:r>
              <a:rPr lang="fr-BE" dirty="0"/>
              <a:t>‘Que faisons-nous’ </a:t>
            </a:r>
          </a:p>
          <a:p>
            <a:pPr lvl="1"/>
            <a:endParaRPr lang="fr-BE" dirty="0" smtClean="0"/>
          </a:p>
          <a:p>
            <a:pPr lvl="1"/>
            <a:r>
              <a:rPr lang="fr-BE" dirty="0"/>
              <a:t>Mise en avant du comité sectoriel</a:t>
            </a:r>
          </a:p>
        </p:txBody>
      </p:sp>
      <p:sp>
        <p:nvSpPr>
          <p:cNvPr id="3" name="Date Placeholder 2"/>
          <p:cNvSpPr>
            <a:spLocks noGrp="1"/>
          </p:cNvSpPr>
          <p:nvPr>
            <p:ph type="dt" sz="half" idx="10"/>
          </p:nvPr>
        </p:nvSpPr>
        <p:spPr/>
        <p:txBody>
          <a:bodyPr/>
          <a:lstStyle/>
          <a:p>
            <a:r>
              <a:rPr lang="fr-BE"/>
              <a:t>26/01/2018</a:t>
            </a:r>
          </a:p>
        </p:txBody>
      </p:sp>
      <p:sp>
        <p:nvSpPr>
          <p:cNvPr id="10" name="Slide Number Placeholder 9"/>
          <p:cNvSpPr>
            <a:spLocks noGrp="1"/>
          </p:cNvSpPr>
          <p:nvPr>
            <p:ph type="sldNum" sz="quarter" idx="12"/>
          </p:nvPr>
        </p:nvSpPr>
        <p:spPr/>
        <p:txBody>
          <a:bodyPr/>
          <a:lstStyle/>
          <a:p>
            <a:fld id="{4C242A18-EC12-4F37-9DE3-9352234277DF}" type="slidenum">
              <a:rPr lang="en-US" smtClean="0"/>
              <a:pPr/>
              <a:t>55</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25480836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Nouveau site web </a:t>
            </a:r>
            <a:r>
              <a:rPr lang="fr-BE">
                <a:solidFill>
                  <a:srgbClr val="087670"/>
                </a:solidFill>
              </a:rPr>
              <a:t>eHealth</a:t>
            </a:r>
          </a:p>
        </p:txBody>
      </p:sp>
      <p:pic>
        <p:nvPicPr>
          <p:cNvPr id="4" name="Content Placeholder 3"/>
          <p:cNvPicPr>
            <a:picLocks noGrp="1" noChangeAspect="1"/>
          </p:cNvPicPr>
          <p:nvPr>
            <p:ph idx="1"/>
          </p:nvPr>
        </p:nvPicPr>
        <p:blipFill>
          <a:blip r:embed="rId3"/>
          <a:stretch>
            <a:fillRect/>
          </a:stretch>
        </p:blipFill>
        <p:spPr>
          <a:xfrm>
            <a:off x="457200" y="1872032"/>
            <a:ext cx="8229600" cy="4333136"/>
          </a:xfrm>
          <a:prstGeom prst="rect">
            <a:avLst/>
          </a:prstGeom>
        </p:spPr>
      </p:pic>
      <p:sp>
        <p:nvSpPr>
          <p:cNvPr id="3" name="Date Placeholder 2"/>
          <p:cNvSpPr>
            <a:spLocks noGrp="1"/>
          </p:cNvSpPr>
          <p:nvPr>
            <p:ph type="dt" sz="half" idx="10"/>
          </p:nvPr>
        </p:nvSpPr>
        <p:spPr/>
        <p:txBody>
          <a:bodyPr/>
          <a:lstStyle/>
          <a:p>
            <a:r>
              <a:rPr lang="fr-BE"/>
              <a:t>26/01/2018</a:t>
            </a:r>
          </a:p>
        </p:txBody>
      </p:sp>
      <p:sp>
        <p:nvSpPr>
          <p:cNvPr id="10" name="Slide Number Placeholder 9"/>
          <p:cNvSpPr>
            <a:spLocks noGrp="1"/>
          </p:cNvSpPr>
          <p:nvPr>
            <p:ph type="sldNum" sz="quarter" idx="12"/>
          </p:nvPr>
        </p:nvSpPr>
        <p:spPr/>
        <p:txBody>
          <a:bodyPr/>
          <a:lstStyle/>
          <a:p>
            <a:fld id="{4C242A18-EC12-4F37-9DE3-9352234277DF}" type="slidenum">
              <a:rPr lang="en-US" smtClean="0"/>
              <a:pPr/>
              <a:t>56</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1086928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Nouveau site web </a:t>
            </a:r>
            <a:r>
              <a:rPr lang="fr-BE">
                <a:solidFill>
                  <a:srgbClr val="087670"/>
                </a:solidFill>
              </a:rPr>
              <a:t>eHealth</a:t>
            </a:r>
          </a:p>
        </p:txBody>
      </p:sp>
      <p:sp>
        <p:nvSpPr>
          <p:cNvPr id="3" name="Date Placeholder 2"/>
          <p:cNvSpPr>
            <a:spLocks noGrp="1"/>
          </p:cNvSpPr>
          <p:nvPr>
            <p:ph type="dt" sz="half" idx="10"/>
          </p:nvPr>
        </p:nvSpPr>
        <p:spPr/>
        <p:txBody>
          <a:bodyPr/>
          <a:lstStyle/>
          <a:p>
            <a:r>
              <a:rPr lang="fr-BE"/>
              <a:t>26/01/2018</a:t>
            </a:r>
          </a:p>
        </p:txBody>
      </p:sp>
      <p:sp>
        <p:nvSpPr>
          <p:cNvPr id="10" name="Slide Number Placeholder 9"/>
          <p:cNvSpPr>
            <a:spLocks noGrp="1"/>
          </p:cNvSpPr>
          <p:nvPr>
            <p:ph type="sldNum" sz="quarter" idx="12"/>
          </p:nvPr>
        </p:nvSpPr>
        <p:spPr/>
        <p:txBody>
          <a:bodyPr/>
          <a:lstStyle/>
          <a:p>
            <a:fld id="{4C242A18-EC12-4F37-9DE3-9352234277DF}" type="slidenum">
              <a:rPr lang="en-US" smtClean="0"/>
              <a:pPr/>
              <a:t>57</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pic>
        <p:nvPicPr>
          <p:cNvPr id="6" name="Content Placeholder 5"/>
          <p:cNvPicPr>
            <a:picLocks noGrp="1" noChangeAspect="1"/>
          </p:cNvPicPr>
          <p:nvPr>
            <p:ph idx="1"/>
          </p:nvPr>
        </p:nvPicPr>
        <p:blipFill>
          <a:blip r:embed="rId3"/>
          <a:stretch>
            <a:fillRect/>
          </a:stretch>
        </p:blipFill>
        <p:spPr>
          <a:xfrm>
            <a:off x="457200" y="1957552"/>
            <a:ext cx="8229600" cy="4162096"/>
          </a:xfrm>
          <a:prstGeom prst="rect">
            <a:avLst/>
          </a:prstGeom>
        </p:spPr>
      </p:pic>
    </p:spTree>
    <p:extLst>
      <p:ext uri="{BB962C8B-B14F-4D97-AF65-F5344CB8AC3E}">
        <p14:creationId xmlns:p14="http://schemas.microsoft.com/office/powerpoint/2010/main" val="14265891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Nouveau site web </a:t>
            </a:r>
            <a:r>
              <a:rPr lang="fr-BE">
                <a:solidFill>
                  <a:srgbClr val="087670"/>
                </a:solidFill>
              </a:rPr>
              <a:t>eHealth</a:t>
            </a:r>
          </a:p>
        </p:txBody>
      </p:sp>
      <p:sp>
        <p:nvSpPr>
          <p:cNvPr id="3" name="Date Placeholder 2"/>
          <p:cNvSpPr>
            <a:spLocks noGrp="1"/>
          </p:cNvSpPr>
          <p:nvPr>
            <p:ph type="dt" sz="half" idx="10"/>
          </p:nvPr>
        </p:nvSpPr>
        <p:spPr/>
        <p:txBody>
          <a:bodyPr/>
          <a:lstStyle/>
          <a:p>
            <a:r>
              <a:rPr lang="fr-BE"/>
              <a:t>26/01/2018</a:t>
            </a:r>
          </a:p>
        </p:txBody>
      </p:sp>
      <p:sp>
        <p:nvSpPr>
          <p:cNvPr id="10" name="Slide Number Placeholder 9"/>
          <p:cNvSpPr>
            <a:spLocks noGrp="1"/>
          </p:cNvSpPr>
          <p:nvPr>
            <p:ph type="sldNum" sz="quarter" idx="12"/>
          </p:nvPr>
        </p:nvSpPr>
        <p:spPr/>
        <p:txBody>
          <a:bodyPr/>
          <a:lstStyle/>
          <a:p>
            <a:fld id="{4C242A18-EC12-4F37-9DE3-9352234277DF}" type="slidenum">
              <a:rPr lang="en-US" smtClean="0"/>
              <a:pPr/>
              <a:t>58</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pic>
        <p:nvPicPr>
          <p:cNvPr id="7" name="Content Placeholder 6"/>
          <p:cNvPicPr>
            <a:picLocks noGrp="1" noChangeAspect="1"/>
          </p:cNvPicPr>
          <p:nvPr>
            <p:ph idx="1"/>
          </p:nvPr>
        </p:nvPicPr>
        <p:blipFill>
          <a:blip r:embed="rId3"/>
          <a:stretch>
            <a:fillRect/>
          </a:stretch>
        </p:blipFill>
        <p:spPr>
          <a:xfrm>
            <a:off x="1014770" y="1600200"/>
            <a:ext cx="7114460" cy="4876800"/>
          </a:xfrm>
          <a:prstGeom prst="rect">
            <a:avLst/>
          </a:prstGeom>
        </p:spPr>
      </p:pic>
    </p:spTree>
    <p:extLst>
      <p:ext uri="{BB962C8B-B14F-4D97-AF65-F5344CB8AC3E}">
        <p14:creationId xmlns:p14="http://schemas.microsoft.com/office/powerpoint/2010/main" val="18310047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Accords commission medico-mutualistes</a:t>
            </a:r>
          </a:p>
        </p:txBody>
      </p:sp>
      <p:sp>
        <p:nvSpPr>
          <p:cNvPr id="3" name="Content Placeholder 2"/>
          <p:cNvSpPr>
            <a:spLocks noGrp="1"/>
          </p:cNvSpPr>
          <p:nvPr>
            <p:ph type="body" idx="1"/>
          </p:nvPr>
        </p:nvSpPr>
        <p:spPr/>
        <p:txBody>
          <a:bodyPr>
            <a:normAutofit/>
          </a:bodyPr>
          <a:lstStyle/>
          <a:p>
            <a:pPr lvl="1"/>
            <a:endParaRPr lang="fr-BE" dirty="0" smtClean="0"/>
          </a:p>
          <a:p>
            <a:pPr lvl="1"/>
            <a:endParaRPr lang="fr-BE" dirty="0" smtClean="0"/>
          </a:p>
          <a:p>
            <a:pPr lvl="1"/>
            <a:endParaRPr lang="fr-BE" dirty="0" smtClean="0"/>
          </a:p>
          <a:p>
            <a:pPr lvl="1"/>
            <a:endParaRPr lang="fr-BE" dirty="0" smtClean="0"/>
          </a:p>
          <a:p>
            <a:pPr lvl="1"/>
            <a:endParaRPr lang="fr-BE" dirty="0"/>
          </a:p>
          <a:p>
            <a:pPr lvl="1"/>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59</a:t>
            </a:fld>
            <a:endParaRPr lang="en-US" smtClean="0"/>
          </a:p>
        </p:txBody>
      </p:sp>
    </p:spTree>
    <p:extLst>
      <p:ext uri="{BB962C8B-B14F-4D97-AF65-F5344CB8AC3E}">
        <p14:creationId xmlns:p14="http://schemas.microsoft.com/office/powerpoint/2010/main" val="2122696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Actiepunt 4: elektronisch voorschrift</a:t>
            </a:r>
          </a:p>
        </p:txBody>
      </p:sp>
      <p:sp>
        <p:nvSpPr>
          <p:cNvPr id="4099" name="Rectangle 3"/>
          <p:cNvSpPr>
            <a:spLocks noGrp="1" noChangeArrowheads="1"/>
          </p:cNvSpPr>
          <p:nvPr>
            <p:ph idx="1"/>
          </p:nvPr>
        </p:nvSpPr>
        <p:spPr/>
        <p:txBody>
          <a:bodyPr>
            <a:normAutofit/>
          </a:bodyPr>
          <a:lstStyle/>
          <a:p>
            <a:r>
              <a:rPr lang="fr-BE" dirty="0"/>
              <a:t>Op dit </a:t>
            </a:r>
            <a:r>
              <a:rPr lang="fr-BE" dirty="0" err="1"/>
              <a:t>ogenblik</a:t>
            </a:r>
            <a:endParaRPr lang="fr-BE" dirty="0"/>
          </a:p>
          <a:p>
            <a:endParaRPr lang="fr-BE" sz="1400" dirty="0" smtClean="0"/>
          </a:p>
          <a:p>
            <a:pPr lvl="1"/>
            <a:r>
              <a:rPr lang="fr-BE" dirty="0"/>
              <a:t>de arts die de </a:t>
            </a:r>
            <a:r>
              <a:rPr lang="fr-BE" dirty="0" err="1"/>
              <a:t>geneesmiddelen</a:t>
            </a:r>
            <a:r>
              <a:rPr lang="fr-BE" dirty="0"/>
              <a:t> </a:t>
            </a:r>
            <a:r>
              <a:rPr lang="fr-BE" dirty="0" err="1"/>
              <a:t>elektronisch</a:t>
            </a:r>
            <a:r>
              <a:rPr lang="fr-BE" dirty="0"/>
              <a:t> </a:t>
            </a:r>
            <a:r>
              <a:rPr lang="fr-BE" dirty="0" err="1"/>
              <a:t>voorschrijft</a:t>
            </a:r>
            <a:r>
              <a:rPr lang="fr-BE" dirty="0"/>
              <a:t> </a:t>
            </a:r>
            <a:r>
              <a:rPr lang="fr-BE" dirty="0" err="1"/>
              <a:t>voor</a:t>
            </a:r>
            <a:r>
              <a:rPr lang="fr-BE" dirty="0"/>
              <a:t> </a:t>
            </a:r>
            <a:r>
              <a:rPr lang="fr-BE" dirty="0" err="1"/>
              <a:t>zijn</a:t>
            </a:r>
            <a:r>
              <a:rPr lang="fr-BE" dirty="0"/>
              <a:t> </a:t>
            </a:r>
            <a:r>
              <a:rPr lang="fr-BE" dirty="0" err="1"/>
              <a:t>patiënt</a:t>
            </a:r>
            <a:r>
              <a:rPr lang="fr-BE" dirty="0"/>
              <a:t> (via </a:t>
            </a:r>
            <a:r>
              <a:rPr lang="fr-BE" dirty="0" err="1"/>
              <a:t>een</a:t>
            </a:r>
            <a:r>
              <a:rPr lang="fr-BE" dirty="0"/>
              <a:t> </a:t>
            </a:r>
            <a:r>
              <a:rPr lang="fr-BE" dirty="0" err="1"/>
              <a:t>softwarepakket</a:t>
            </a:r>
            <a:r>
              <a:rPr lang="fr-BE" dirty="0"/>
              <a:t> en de </a:t>
            </a:r>
            <a:r>
              <a:rPr lang="fr-BE" dirty="0" err="1"/>
              <a:t>recip</a:t>
            </a:r>
            <a:r>
              <a:rPr lang="fr-BE" dirty="0"/>
              <a:t>-e-</a:t>
            </a:r>
            <a:r>
              <a:rPr lang="fr-BE" dirty="0" err="1"/>
              <a:t>dienst</a:t>
            </a:r>
            <a:r>
              <a:rPr lang="fr-BE" dirty="0"/>
              <a:t>) </a:t>
            </a:r>
            <a:r>
              <a:rPr lang="fr-BE" dirty="0" err="1"/>
              <a:t>overhandigt</a:t>
            </a:r>
            <a:r>
              <a:rPr lang="fr-BE" dirty="0"/>
              <a:t> hem </a:t>
            </a:r>
            <a:r>
              <a:rPr lang="fr-BE" dirty="0" err="1"/>
              <a:t>geen</a:t>
            </a:r>
            <a:r>
              <a:rPr lang="fr-BE" dirty="0"/>
              <a:t> </a:t>
            </a:r>
            <a:r>
              <a:rPr lang="fr-BE" dirty="0" err="1"/>
              <a:t>papieren</a:t>
            </a:r>
            <a:r>
              <a:rPr lang="fr-BE" dirty="0"/>
              <a:t> </a:t>
            </a:r>
            <a:r>
              <a:rPr lang="fr-BE" dirty="0" err="1"/>
              <a:t>voorschrift</a:t>
            </a:r>
            <a:r>
              <a:rPr lang="fr-BE" dirty="0"/>
              <a:t> </a:t>
            </a:r>
            <a:r>
              <a:rPr lang="fr-BE" dirty="0" err="1"/>
              <a:t>meer</a:t>
            </a:r>
            <a:r>
              <a:rPr lang="fr-BE" dirty="0"/>
              <a:t> maar </a:t>
            </a:r>
            <a:r>
              <a:rPr lang="fr-BE" dirty="0" err="1"/>
              <a:t>enkel</a:t>
            </a:r>
            <a:r>
              <a:rPr lang="fr-BE" dirty="0"/>
              <a:t> </a:t>
            </a:r>
            <a:r>
              <a:rPr lang="fr-BE" dirty="0" err="1"/>
              <a:t>nog</a:t>
            </a:r>
            <a:r>
              <a:rPr lang="fr-BE" dirty="0"/>
              <a:t> </a:t>
            </a:r>
            <a:r>
              <a:rPr lang="fr-BE" dirty="0" err="1"/>
              <a:t>een</a:t>
            </a:r>
            <a:r>
              <a:rPr lang="fr-BE" dirty="0"/>
              <a:t> "</a:t>
            </a:r>
            <a:r>
              <a:rPr lang="fr-BE" dirty="0" err="1"/>
              <a:t>bewijs</a:t>
            </a:r>
            <a:r>
              <a:rPr lang="fr-BE" dirty="0"/>
              <a:t>" van dit </a:t>
            </a:r>
            <a:r>
              <a:rPr lang="fr-BE" dirty="0" err="1"/>
              <a:t>elektronisch</a:t>
            </a:r>
            <a:r>
              <a:rPr lang="fr-BE" dirty="0"/>
              <a:t> </a:t>
            </a:r>
            <a:r>
              <a:rPr lang="fr-BE" dirty="0" err="1"/>
              <a:t>voorschrift</a:t>
            </a:r>
            <a:r>
              <a:rPr lang="fr-BE" dirty="0"/>
              <a:t> </a:t>
            </a:r>
            <a:r>
              <a:rPr lang="fr-BE" dirty="0" err="1"/>
              <a:t>onder</a:t>
            </a:r>
            <a:r>
              <a:rPr lang="fr-BE" dirty="0"/>
              <a:t> de </a:t>
            </a:r>
            <a:r>
              <a:rPr lang="fr-BE" dirty="0" err="1"/>
              <a:t>vorm</a:t>
            </a:r>
            <a:r>
              <a:rPr lang="fr-BE" dirty="0"/>
              <a:t> van </a:t>
            </a:r>
            <a:r>
              <a:rPr lang="fr-BE" dirty="0" err="1"/>
              <a:t>een</a:t>
            </a:r>
            <a:r>
              <a:rPr lang="fr-BE" dirty="0"/>
              <a:t> </a:t>
            </a:r>
            <a:r>
              <a:rPr lang="fr-BE" dirty="0" err="1"/>
              <a:t>barcode</a:t>
            </a:r>
            <a:endParaRPr lang="fr-BE" dirty="0"/>
          </a:p>
          <a:p>
            <a:pPr lvl="1"/>
            <a:endParaRPr lang="fr-BE" sz="1400" dirty="0"/>
          </a:p>
          <a:p>
            <a:pPr lvl="1"/>
            <a:r>
              <a:rPr lang="fr-BE" dirty="0" err="1"/>
              <a:t>door</a:t>
            </a:r>
            <a:r>
              <a:rPr lang="fr-BE" dirty="0"/>
              <a:t> het </a:t>
            </a:r>
            <a:r>
              <a:rPr lang="fr-BE" dirty="0" err="1"/>
              <a:t>uitlezen</a:t>
            </a:r>
            <a:r>
              <a:rPr lang="fr-BE" dirty="0"/>
              <a:t> van de </a:t>
            </a:r>
            <a:r>
              <a:rPr lang="fr-BE" dirty="0" err="1"/>
              <a:t>barcode</a:t>
            </a:r>
            <a:r>
              <a:rPr lang="fr-BE" dirty="0"/>
              <a:t> kan de </a:t>
            </a:r>
            <a:r>
              <a:rPr lang="fr-BE" dirty="0" err="1"/>
              <a:t>apotheker</a:t>
            </a:r>
            <a:r>
              <a:rPr lang="fr-BE" dirty="0"/>
              <a:t> het </a:t>
            </a:r>
            <a:r>
              <a:rPr lang="fr-BE" dirty="0" err="1"/>
              <a:t>elektronisch</a:t>
            </a:r>
            <a:r>
              <a:rPr lang="fr-BE" dirty="0"/>
              <a:t> </a:t>
            </a:r>
            <a:r>
              <a:rPr lang="fr-BE" dirty="0" err="1"/>
              <a:t>voorschrift</a:t>
            </a:r>
            <a:r>
              <a:rPr lang="fr-BE" dirty="0"/>
              <a:t> </a:t>
            </a:r>
            <a:r>
              <a:rPr lang="fr-BE" dirty="0" err="1"/>
              <a:t>downloaden</a:t>
            </a:r>
            <a:r>
              <a:rPr lang="fr-BE" dirty="0"/>
              <a:t> &gt; </a:t>
            </a:r>
            <a:r>
              <a:rPr lang="fr-BE" dirty="0" err="1"/>
              <a:t>enkel</a:t>
            </a:r>
            <a:r>
              <a:rPr lang="fr-BE" dirty="0"/>
              <a:t> het </a:t>
            </a:r>
            <a:r>
              <a:rPr lang="fr-BE" dirty="0" err="1"/>
              <a:t>elektronisch</a:t>
            </a:r>
            <a:r>
              <a:rPr lang="fr-BE" dirty="0"/>
              <a:t> </a:t>
            </a:r>
            <a:r>
              <a:rPr lang="fr-BE" dirty="0" err="1"/>
              <a:t>voorschrift</a:t>
            </a:r>
            <a:r>
              <a:rPr lang="fr-BE" dirty="0"/>
              <a:t> </a:t>
            </a:r>
            <a:r>
              <a:rPr lang="fr-BE" dirty="0" err="1"/>
              <a:t>heeft</a:t>
            </a:r>
            <a:r>
              <a:rPr lang="fr-BE" dirty="0"/>
              <a:t> </a:t>
            </a:r>
            <a:r>
              <a:rPr lang="fr-BE" dirty="0" err="1"/>
              <a:t>een</a:t>
            </a:r>
            <a:r>
              <a:rPr lang="fr-BE" dirty="0"/>
              <a:t> </a:t>
            </a:r>
            <a:r>
              <a:rPr lang="fr-BE" dirty="0" err="1"/>
              <a:t>wettelijke</a:t>
            </a:r>
            <a:r>
              <a:rPr lang="fr-BE" dirty="0"/>
              <a:t> </a:t>
            </a:r>
            <a:r>
              <a:rPr lang="fr-BE" dirty="0" err="1"/>
              <a:t>waarde</a:t>
            </a:r>
            <a:r>
              <a:rPr lang="fr-BE" dirty="0"/>
              <a:t> </a:t>
            </a:r>
          </a:p>
          <a:p>
            <a:pPr marL="274320" lvl="1" indent="0">
              <a:buNone/>
            </a:pPr>
            <a:endParaRPr lang="fr-BE" dirty="0"/>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10"/>
          </p:nvPr>
        </p:nvSpPr>
        <p:spPr/>
        <p:txBody>
          <a:bodyPr/>
          <a:lstStyle/>
          <a:p>
            <a:r>
              <a:rPr lang="fr-BE"/>
              <a:t>26/01/2018</a:t>
            </a:r>
          </a:p>
        </p:txBody>
      </p:sp>
      <p:sp>
        <p:nvSpPr>
          <p:cNvPr id="3" name="Slide Number Placeholder 2"/>
          <p:cNvSpPr>
            <a:spLocks noGrp="1"/>
          </p:cNvSpPr>
          <p:nvPr>
            <p:ph type="sldNum" sz="quarter" idx="12"/>
          </p:nvPr>
        </p:nvSpPr>
        <p:spPr/>
        <p:txBody>
          <a:bodyPr/>
          <a:lstStyle/>
          <a:p>
            <a:fld id="{4C242A18-EC12-4F37-9DE3-9352234277DF}" type="slidenum">
              <a:rPr lang="en-US" smtClean="0"/>
              <a:t>6</a:t>
            </a:fld>
            <a:endParaRPr lang="en-US" smtClean="0"/>
          </a:p>
        </p:txBody>
      </p:sp>
    </p:spTree>
    <p:extLst>
      <p:ext uri="{BB962C8B-B14F-4D97-AF65-F5344CB8AC3E}">
        <p14:creationId xmlns:p14="http://schemas.microsoft.com/office/powerpoint/2010/main" val="250943206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t>Punt 4.2 van het akkoord: eGezondheid</a:t>
            </a:r>
          </a:p>
        </p:txBody>
      </p:sp>
      <p:sp>
        <p:nvSpPr>
          <p:cNvPr id="3" name="Content Placeholder 2"/>
          <p:cNvSpPr>
            <a:spLocks noGrp="1"/>
          </p:cNvSpPr>
          <p:nvPr>
            <p:ph idx="1"/>
          </p:nvPr>
        </p:nvSpPr>
        <p:spPr/>
        <p:txBody>
          <a:bodyPr>
            <a:normAutofit/>
          </a:bodyPr>
          <a:lstStyle/>
          <a:p>
            <a:r>
              <a:rPr lang="fr-BE" dirty="0" err="1"/>
              <a:t>Oprichting</a:t>
            </a:r>
            <a:r>
              <a:rPr lang="fr-BE" dirty="0"/>
              <a:t> van </a:t>
            </a:r>
            <a:r>
              <a:rPr lang="fr-BE" dirty="0" err="1"/>
              <a:t>een</a:t>
            </a:r>
            <a:r>
              <a:rPr lang="fr-BE" dirty="0"/>
              <a:t> permanent </a:t>
            </a:r>
            <a:r>
              <a:rPr lang="fr-BE" dirty="0" err="1"/>
              <a:t>overlegplatform</a:t>
            </a:r>
            <a:r>
              <a:rPr lang="fr-BE" dirty="0"/>
              <a:t> </a:t>
            </a:r>
            <a:r>
              <a:rPr lang="fr-BE" dirty="0" err="1"/>
              <a:t>tussen</a:t>
            </a:r>
            <a:r>
              <a:rPr lang="fr-BE" dirty="0"/>
              <a:t> de </a:t>
            </a:r>
            <a:r>
              <a:rPr lang="fr-BE" dirty="0" err="1"/>
              <a:t>zorgverleners</a:t>
            </a:r>
            <a:r>
              <a:rPr lang="fr-BE" dirty="0"/>
              <a:t>, de </a:t>
            </a:r>
            <a:r>
              <a:rPr lang="fr-BE" dirty="0" err="1"/>
              <a:t>ziekenfondsen</a:t>
            </a:r>
            <a:r>
              <a:rPr lang="fr-BE" dirty="0"/>
              <a:t>, de </a:t>
            </a:r>
            <a:r>
              <a:rPr lang="fr-BE" dirty="0" err="1"/>
              <a:t>vertegenwoordigers</a:t>
            </a:r>
            <a:r>
              <a:rPr lang="fr-BE" dirty="0"/>
              <a:t> van de </a:t>
            </a:r>
            <a:r>
              <a:rPr lang="fr-BE" dirty="0" err="1"/>
              <a:t>softwarepakketten</a:t>
            </a:r>
            <a:r>
              <a:rPr lang="fr-BE" dirty="0"/>
              <a:t> en de </a:t>
            </a:r>
            <a:r>
              <a:rPr lang="fr-BE" dirty="0" err="1"/>
              <a:t>betrokken</a:t>
            </a:r>
            <a:r>
              <a:rPr lang="fr-BE" dirty="0"/>
              <a:t> </a:t>
            </a:r>
            <a:r>
              <a:rPr lang="fr-BE" dirty="0" err="1"/>
              <a:t>overheidsdiensten</a:t>
            </a:r>
            <a:endParaRPr lang="fr-BE" dirty="0"/>
          </a:p>
          <a:p>
            <a:endParaRPr lang="fr-BE" sz="2000" dirty="0"/>
          </a:p>
          <a:p>
            <a:pPr lvl="1"/>
            <a:r>
              <a:rPr lang="fr-BE" dirty="0" err="1"/>
              <a:t>duidelijke</a:t>
            </a:r>
            <a:r>
              <a:rPr lang="fr-BE" dirty="0"/>
              <a:t> </a:t>
            </a:r>
            <a:r>
              <a:rPr lang="fr-BE" dirty="0" err="1"/>
              <a:t>raamakkoorden</a:t>
            </a:r>
            <a:r>
              <a:rPr lang="fr-BE" dirty="0"/>
              <a:t> en </a:t>
            </a:r>
            <a:r>
              <a:rPr lang="fr-BE" dirty="0" err="1"/>
              <a:t>standaardcontracten</a:t>
            </a:r>
            <a:r>
              <a:rPr lang="fr-BE" dirty="0"/>
              <a:t> </a:t>
            </a:r>
            <a:r>
              <a:rPr lang="fr-BE" dirty="0" err="1"/>
              <a:t>uitwerken</a:t>
            </a:r>
            <a:r>
              <a:rPr lang="fr-BE" dirty="0"/>
              <a:t> met de </a:t>
            </a:r>
            <a:r>
              <a:rPr lang="fr-BE" dirty="0" err="1"/>
              <a:t>gebruikers</a:t>
            </a:r>
            <a:r>
              <a:rPr lang="fr-BE" dirty="0"/>
              <a:t> </a:t>
            </a:r>
          </a:p>
          <a:p>
            <a:pPr lvl="1"/>
            <a:endParaRPr lang="fr-BE" dirty="0" smtClean="0"/>
          </a:p>
          <a:p>
            <a:pPr lvl="1"/>
            <a:r>
              <a:rPr lang="fr-BE" dirty="0" err="1"/>
              <a:t>een</a:t>
            </a:r>
            <a:r>
              <a:rPr lang="fr-BE" dirty="0"/>
              <a:t> correct </a:t>
            </a:r>
            <a:r>
              <a:rPr lang="fr-BE" dirty="0" err="1"/>
              <a:t>dienstenbeheer</a:t>
            </a:r>
            <a:r>
              <a:rPr lang="fr-BE" dirty="0"/>
              <a:t> </a:t>
            </a:r>
            <a:r>
              <a:rPr lang="fr-BE" dirty="0" err="1"/>
              <a:t>organiseren</a:t>
            </a:r>
            <a:r>
              <a:rPr lang="fr-BE" dirty="0"/>
              <a:t> met </a:t>
            </a:r>
            <a:r>
              <a:rPr lang="fr-BE" dirty="0" err="1"/>
              <a:t>daarin</a:t>
            </a:r>
            <a:r>
              <a:rPr lang="fr-BE" dirty="0"/>
              <a:t> de </a:t>
            </a:r>
            <a:r>
              <a:rPr lang="fr-BE" dirty="0" err="1"/>
              <a:t>vereiste</a:t>
            </a:r>
            <a:r>
              <a:rPr lang="fr-BE" dirty="0"/>
              <a:t> </a:t>
            </a:r>
            <a:r>
              <a:rPr lang="fr-BE" dirty="0" err="1"/>
              <a:t>helpdeskfuncties</a:t>
            </a:r>
            <a:endParaRPr lang="fr-BE" dirty="0"/>
          </a:p>
          <a:p>
            <a:pPr lvl="1"/>
            <a:endParaRPr lang="fr-BE" dirty="0"/>
          </a:p>
          <a:p>
            <a:pPr lvl="1"/>
            <a:r>
              <a:rPr lang="fr-BE" dirty="0" err="1"/>
              <a:t>lancering</a:t>
            </a:r>
            <a:r>
              <a:rPr lang="fr-BE" dirty="0"/>
              <a:t>: </a:t>
            </a:r>
            <a:r>
              <a:rPr lang="fr-BE" dirty="0" err="1"/>
              <a:t>eerste</a:t>
            </a:r>
            <a:r>
              <a:rPr lang="fr-BE" dirty="0"/>
              <a:t> </a:t>
            </a:r>
            <a:r>
              <a:rPr lang="fr-BE" dirty="0" err="1"/>
              <a:t>trimester</a:t>
            </a:r>
            <a:r>
              <a:rPr lang="fr-BE" dirty="0"/>
              <a:t> 2018 (RIZIV)</a:t>
            </a:r>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60</a:t>
            </a:fld>
            <a:endParaRPr lang="fr-BE" noProof="0" smtClean="0"/>
          </a:p>
        </p:txBody>
      </p:sp>
    </p:spTree>
    <p:extLst>
      <p:ext uri="{BB962C8B-B14F-4D97-AF65-F5344CB8AC3E}">
        <p14:creationId xmlns:p14="http://schemas.microsoft.com/office/powerpoint/2010/main" val="19911987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t>Punt 4.2 van het akkoord: eGezondheid</a:t>
            </a:r>
          </a:p>
        </p:txBody>
      </p:sp>
      <p:sp>
        <p:nvSpPr>
          <p:cNvPr id="3" name="Content Placeholder 2"/>
          <p:cNvSpPr>
            <a:spLocks noGrp="1"/>
          </p:cNvSpPr>
          <p:nvPr>
            <p:ph idx="1"/>
          </p:nvPr>
        </p:nvSpPr>
        <p:spPr/>
        <p:txBody>
          <a:bodyPr>
            <a:normAutofit/>
          </a:bodyPr>
          <a:lstStyle/>
          <a:p>
            <a:r>
              <a:rPr lang="fr-BE" dirty="0" err="1"/>
              <a:t>Ondersteuning</a:t>
            </a:r>
            <a:r>
              <a:rPr lang="fr-BE" dirty="0"/>
              <a:t> en support</a:t>
            </a:r>
          </a:p>
          <a:p>
            <a:endParaRPr lang="fr-BE" sz="1400" dirty="0"/>
          </a:p>
          <a:p>
            <a:pPr lvl="1"/>
            <a:r>
              <a:rPr lang="fr-BE" dirty="0" err="1"/>
              <a:t>zeer</a:t>
            </a:r>
            <a:r>
              <a:rPr lang="fr-BE" dirty="0"/>
              <a:t> </a:t>
            </a:r>
            <a:r>
              <a:rPr lang="fr-BE" dirty="0" err="1"/>
              <a:t>grote</a:t>
            </a:r>
            <a:r>
              <a:rPr lang="fr-BE" dirty="0"/>
              <a:t> </a:t>
            </a:r>
            <a:r>
              <a:rPr lang="fr-BE" dirty="0" err="1"/>
              <a:t>vraag</a:t>
            </a:r>
            <a:r>
              <a:rPr lang="fr-BE" dirty="0"/>
              <a:t> </a:t>
            </a:r>
            <a:r>
              <a:rPr lang="fr-BE" dirty="0" err="1"/>
              <a:t>naar</a:t>
            </a:r>
            <a:r>
              <a:rPr lang="fr-BE" dirty="0"/>
              <a:t> </a:t>
            </a:r>
            <a:r>
              <a:rPr lang="fr-BE" dirty="0" err="1"/>
              <a:t>ondersteuning</a:t>
            </a:r>
            <a:endParaRPr lang="fr-BE" dirty="0"/>
          </a:p>
          <a:p>
            <a:pPr lvl="1"/>
            <a:endParaRPr lang="fr-BE" sz="1400" dirty="0" smtClean="0"/>
          </a:p>
          <a:p>
            <a:pPr lvl="1"/>
            <a:r>
              <a:rPr lang="fr-BE" dirty="0" err="1"/>
              <a:t>belangrijk</a:t>
            </a:r>
            <a:r>
              <a:rPr lang="fr-BE" dirty="0"/>
              <a:t> </a:t>
            </a:r>
            <a:r>
              <a:rPr lang="fr-BE" dirty="0" err="1"/>
              <a:t>element</a:t>
            </a:r>
            <a:r>
              <a:rPr lang="fr-BE" dirty="0"/>
              <a:t>: </a:t>
            </a:r>
            <a:r>
              <a:rPr lang="fr-BE" dirty="0" err="1"/>
              <a:t>harmonisering</a:t>
            </a:r>
            <a:r>
              <a:rPr lang="fr-BE" dirty="0"/>
              <a:t> en </a:t>
            </a:r>
            <a:r>
              <a:rPr lang="fr-BE" dirty="0" err="1"/>
              <a:t>structurering</a:t>
            </a:r>
            <a:r>
              <a:rPr lang="fr-BE" dirty="0"/>
              <a:t> van de </a:t>
            </a:r>
            <a:r>
              <a:rPr lang="fr-BE" dirty="0" err="1"/>
              <a:t>helpdeskfuncties</a:t>
            </a:r>
            <a:endParaRPr lang="fr-BE" dirty="0"/>
          </a:p>
          <a:p>
            <a:pPr lvl="1"/>
            <a:endParaRPr lang="fr-BE" sz="1400" dirty="0" smtClean="0"/>
          </a:p>
          <a:p>
            <a:pPr lvl="1"/>
            <a:r>
              <a:rPr lang="fr-BE" dirty="0" err="1"/>
              <a:t>belang</a:t>
            </a:r>
            <a:r>
              <a:rPr lang="fr-BE" dirty="0"/>
              <a:t> om </a:t>
            </a:r>
            <a:r>
              <a:rPr lang="fr-BE" dirty="0" err="1"/>
              <a:t>duidelijke</a:t>
            </a:r>
            <a:r>
              <a:rPr lang="fr-BE" dirty="0"/>
              <a:t> </a:t>
            </a:r>
            <a:r>
              <a:rPr lang="fr-BE" dirty="0" err="1"/>
              <a:t>instructies</a:t>
            </a:r>
            <a:r>
              <a:rPr lang="fr-BE" dirty="0"/>
              <a:t> </a:t>
            </a:r>
            <a:r>
              <a:rPr lang="fr-BE" dirty="0" err="1"/>
              <a:t>vast</a:t>
            </a:r>
            <a:r>
              <a:rPr lang="fr-BE" dirty="0"/>
              <a:t> te </a:t>
            </a:r>
            <a:r>
              <a:rPr lang="fr-BE" dirty="0" err="1"/>
              <a:t>leggen</a:t>
            </a:r>
            <a:endParaRPr lang="fr-BE" dirty="0"/>
          </a:p>
          <a:p>
            <a:pPr lvl="1"/>
            <a:endParaRPr lang="fr-BE" dirty="0" smtClean="0"/>
          </a:p>
          <a:p>
            <a:r>
              <a:rPr lang="fr-BE" dirty="0" err="1"/>
              <a:t>Administratieve</a:t>
            </a:r>
            <a:r>
              <a:rPr lang="fr-BE" dirty="0"/>
              <a:t> </a:t>
            </a:r>
            <a:r>
              <a:rPr lang="fr-BE" dirty="0" err="1"/>
              <a:t>vereenvoudiging</a:t>
            </a:r>
            <a:endParaRPr lang="fr-BE" dirty="0"/>
          </a:p>
          <a:p>
            <a:endParaRPr lang="fr-BE" sz="1400" dirty="0"/>
          </a:p>
          <a:p>
            <a:pPr lvl="1"/>
            <a:r>
              <a:rPr lang="fr-BE" dirty="0" err="1"/>
              <a:t>prioritair</a:t>
            </a:r>
            <a:r>
              <a:rPr lang="fr-BE" dirty="0"/>
              <a:t> de </a:t>
            </a:r>
            <a:r>
              <a:rPr lang="fr-BE" dirty="0" err="1"/>
              <a:t>ontwikkeling</a:t>
            </a:r>
            <a:r>
              <a:rPr lang="fr-BE" dirty="0"/>
              <a:t> en het </a:t>
            </a:r>
            <a:r>
              <a:rPr lang="fr-BE" dirty="0" err="1"/>
              <a:t>gebruik</a:t>
            </a:r>
            <a:r>
              <a:rPr lang="fr-BE" dirty="0"/>
              <a:t> van e-Forums </a:t>
            </a:r>
            <a:r>
              <a:rPr lang="fr-BE" dirty="0" err="1"/>
              <a:t>aanmoedigen</a:t>
            </a:r>
            <a:r>
              <a:rPr lang="fr-BE" dirty="0"/>
              <a:t>, </a:t>
            </a:r>
            <a:r>
              <a:rPr lang="fr-BE" dirty="0" err="1"/>
              <a:t>bij</a:t>
            </a:r>
            <a:r>
              <a:rPr lang="fr-BE" dirty="0"/>
              <a:t> </a:t>
            </a:r>
            <a:r>
              <a:rPr lang="fr-BE" dirty="0" err="1"/>
              <a:t>voorkeur</a:t>
            </a:r>
            <a:r>
              <a:rPr lang="fr-BE" dirty="0"/>
              <a:t> op basis van open </a:t>
            </a:r>
            <a:r>
              <a:rPr lang="fr-BE" dirty="0" err="1"/>
              <a:t>standaarden</a:t>
            </a:r>
            <a:r>
              <a:rPr lang="fr-BE" dirty="0"/>
              <a:t>  </a:t>
            </a:r>
          </a:p>
          <a:p>
            <a:pPr lvl="1"/>
            <a:endParaRPr lang="fr-BE"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61</a:t>
            </a:fld>
            <a:endParaRPr lang="fr-BE" noProof="0" smtClean="0"/>
          </a:p>
        </p:txBody>
      </p:sp>
    </p:spTree>
    <p:extLst>
      <p:ext uri="{BB962C8B-B14F-4D97-AF65-F5344CB8AC3E}">
        <p14:creationId xmlns:p14="http://schemas.microsoft.com/office/powerpoint/2010/main" val="29479465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t>Punt 4.2 van het akkoord: eGezondheid</a:t>
            </a:r>
          </a:p>
        </p:txBody>
      </p:sp>
      <p:sp>
        <p:nvSpPr>
          <p:cNvPr id="3" name="Content Placeholder 2"/>
          <p:cNvSpPr>
            <a:spLocks noGrp="1"/>
          </p:cNvSpPr>
          <p:nvPr>
            <p:ph idx="1"/>
          </p:nvPr>
        </p:nvSpPr>
        <p:spPr/>
        <p:txBody>
          <a:bodyPr>
            <a:normAutofit/>
          </a:bodyPr>
          <a:lstStyle/>
          <a:p>
            <a:r>
              <a:rPr lang="fr-BE" dirty="0" err="1"/>
              <a:t>Performantie</a:t>
            </a:r>
            <a:r>
              <a:rPr lang="fr-BE" dirty="0"/>
              <a:t>, </a:t>
            </a:r>
            <a:r>
              <a:rPr lang="fr-BE" dirty="0" err="1"/>
              <a:t>continuïteit</a:t>
            </a:r>
            <a:r>
              <a:rPr lang="fr-BE" dirty="0"/>
              <a:t> en </a:t>
            </a:r>
            <a:r>
              <a:rPr lang="fr-BE" dirty="0" err="1"/>
              <a:t>veiligheid</a:t>
            </a:r>
            <a:endParaRPr lang="fr-BE" dirty="0"/>
          </a:p>
          <a:p>
            <a:endParaRPr lang="fr-BE" sz="1400" dirty="0"/>
          </a:p>
          <a:p>
            <a:pPr lvl="1"/>
            <a:r>
              <a:rPr lang="fr-BE" dirty="0" err="1"/>
              <a:t>belang</a:t>
            </a:r>
            <a:r>
              <a:rPr lang="fr-BE" dirty="0"/>
              <a:t> om </a:t>
            </a:r>
            <a:r>
              <a:rPr lang="fr-BE" dirty="0" err="1"/>
              <a:t>nog</a:t>
            </a:r>
            <a:r>
              <a:rPr lang="fr-BE" dirty="0"/>
              <a:t> </a:t>
            </a:r>
            <a:r>
              <a:rPr lang="fr-BE" dirty="0" err="1"/>
              <a:t>meer</a:t>
            </a:r>
            <a:r>
              <a:rPr lang="fr-BE" dirty="0"/>
              <a:t> te </a:t>
            </a:r>
            <a:r>
              <a:rPr lang="fr-BE" dirty="0" err="1"/>
              <a:t>investeren</a:t>
            </a:r>
            <a:r>
              <a:rPr lang="fr-BE" dirty="0"/>
              <a:t> in het </a:t>
            </a:r>
            <a:r>
              <a:rPr lang="fr-BE" dirty="0" err="1"/>
              <a:t>toezicht</a:t>
            </a:r>
            <a:r>
              <a:rPr lang="fr-BE" dirty="0"/>
              <a:t> en de monitoring van de </a:t>
            </a:r>
            <a:r>
              <a:rPr lang="fr-BE" dirty="0" err="1"/>
              <a:t>performantie</a:t>
            </a:r>
            <a:r>
              <a:rPr lang="fr-BE" dirty="0"/>
              <a:t> en de </a:t>
            </a:r>
            <a:r>
              <a:rPr lang="fr-BE" dirty="0" err="1"/>
              <a:t>continuïteit</a:t>
            </a:r>
            <a:r>
              <a:rPr lang="fr-BE" dirty="0"/>
              <a:t> van het </a:t>
            </a:r>
            <a:r>
              <a:rPr lang="fr-BE" dirty="0" err="1"/>
              <a:t>eGezondheidssysteem</a:t>
            </a:r>
            <a:endParaRPr lang="fr-BE" dirty="0"/>
          </a:p>
          <a:p>
            <a:pPr lvl="1"/>
            <a:endParaRPr lang="fr-BE" sz="1400" dirty="0" smtClean="0"/>
          </a:p>
          <a:p>
            <a:pPr lvl="1"/>
            <a:r>
              <a:rPr lang="fr-BE" dirty="0" err="1"/>
              <a:t>noodzaak</a:t>
            </a:r>
            <a:r>
              <a:rPr lang="fr-BE" dirty="0"/>
              <a:t> om de </a:t>
            </a:r>
            <a:r>
              <a:rPr lang="fr-BE" dirty="0" err="1"/>
              <a:t>daartoe</a:t>
            </a:r>
            <a:r>
              <a:rPr lang="fr-BE" dirty="0"/>
              <a:t> </a:t>
            </a:r>
            <a:r>
              <a:rPr lang="fr-BE" dirty="0" err="1"/>
              <a:t>nodige</a:t>
            </a:r>
            <a:r>
              <a:rPr lang="fr-BE" dirty="0"/>
              <a:t> </a:t>
            </a:r>
            <a:r>
              <a:rPr lang="fr-BE" dirty="0" err="1"/>
              <a:t>initiatieven</a:t>
            </a:r>
            <a:r>
              <a:rPr lang="fr-BE" dirty="0"/>
              <a:t> te </a:t>
            </a:r>
            <a:r>
              <a:rPr lang="fr-BE" dirty="0" err="1"/>
              <a:t>nemen</a:t>
            </a:r>
            <a:r>
              <a:rPr lang="fr-BE" dirty="0"/>
              <a:t> en om in de </a:t>
            </a:r>
            <a:r>
              <a:rPr lang="fr-BE" dirty="0" err="1"/>
              <a:t>loop</a:t>
            </a:r>
            <a:r>
              <a:rPr lang="fr-BE" dirty="0"/>
              <a:t> van 2018 </a:t>
            </a:r>
            <a:r>
              <a:rPr lang="fr-BE" dirty="0" err="1"/>
              <a:t>naast</a:t>
            </a:r>
            <a:r>
              <a:rPr lang="fr-BE" dirty="0"/>
              <a:t> </a:t>
            </a:r>
            <a:r>
              <a:rPr lang="fr-BE" dirty="0" err="1"/>
              <a:t>een</a:t>
            </a:r>
            <a:r>
              <a:rPr lang="fr-BE" dirty="0"/>
              <a:t> </a:t>
            </a:r>
            <a:r>
              <a:rPr lang="fr-BE" dirty="0" err="1"/>
              <a:t>monitoringsysteem</a:t>
            </a:r>
            <a:r>
              <a:rPr lang="fr-BE" dirty="0"/>
              <a:t> </a:t>
            </a:r>
            <a:r>
              <a:rPr lang="fr-BE" dirty="0" err="1"/>
              <a:t>een</a:t>
            </a:r>
            <a:r>
              <a:rPr lang="fr-BE" dirty="0"/>
              <a:t> </a:t>
            </a:r>
            <a:r>
              <a:rPr lang="fr-BE" dirty="0" err="1"/>
              <a:t>doeltreffend</a:t>
            </a:r>
            <a:r>
              <a:rPr lang="fr-BE" dirty="0"/>
              <a:t> </a:t>
            </a:r>
            <a:r>
              <a:rPr lang="fr-BE" dirty="0" err="1"/>
              <a:t>interventieplan</a:t>
            </a:r>
            <a:r>
              <a:rPr lang="fr-BE" dirty="0"/>
              <a:t> </a:t>
            </a:r>
            <a:r>
              <a:rPr lang="fr-BE" dirty="0" err="1"/>
              <a:t>bij</a:t>
            </a:r>
            <a:r>
              <a:rPr lang="fr-BE" dirty="0"/>
              <a:t> </a:t>
            </a:r>
            <a:r>
              <a:rPr lang="fr-BE" dirty="0" err="1"/>
              <a:t>incidenten</a:t>
            </a:r>
            <a:r>
              <a:rPr lang="fr-BE" dirty="0"/>
              <a:t> op te </a:t>
            </a:r>
            <a:r>
              <a:rPr lang="fr-BE" dirty="0" err="1"/>
              <a:t>stellen</a:t>
            </a:r>
            <a:r>
              <a:rPr lang="fr-BE" dirty="0"/>
              <a:t> </a:t>
            </a:r>
          </a:p>
          <a:p>
            <a:endParaRPr lang="fr-BE"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62</a:t>
            </a:fld>
            <a:endParaRPr lang="fr-BE" noProof="0" smtClean="0"/>
          </a:p>
        </p:txBody>
      </p:sp>
    </p:spTree>
    <p:extLst>
      <p:ext uri="{BB962C8B-B14F-4D97-AF65-F5344CB8AC3E}">
        <p14:creationId xmlns:p14="http://schemas.microsoft.com/office/powerpoint/2010/main" val="4109761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t>Punt 4.2 van het akkoord: eGezondheid</a:t>
            </a:r>
          </a:p>
        </p:txBody>
      </p:sp>
      <p:sp>
        <p:nvSpPr>
          <p:cNvPr id="3" name="Content Placeholder 2"/>
          <p:cNvSpPr>
            <a:spLocks noGrp="1"/>
          </p:cNvSpPr>
          <p:nvPr>
            <p:ph idx="1"/>
          </p:nvPr>
        </p:nvSpPr>
        <p:spPr/>
        <p:txBody>
          <a:bodyPr>
            <a:normAutofit/>
          </a:bodyPr>
          <a:lstStyle/>
          <a:p>
            <a:r>
              <a:rPr lang="fr-BE" dirty="0"/>
              <a:t>Quick </a:t>
            </a:r>
            <a:r>
              <a:rPr lang="fr-BE" dirty="0" err="1"/>
              <a:t>wins</a:t>
            </a:r>
            <a:endParaRPr lang="fr-BE" dirty="0"/>
          </a:p>
          <a:p>
            <a:endParaRPr lang="fr-BE" sz="1400" dirty="0"/>
          </a:p>
          <a:p>
            <a:pPr lvl="1"/>
            <a:r>
              <a:rPr lang="fr-BE" dirty="0"/>
              <a:t>de </a:t>
            </a:r>
            <a:r>
              <a:rPr lang="fr-BE" dirty="0" err="1"/>
              <a:t>standaarden</a:t>
            </a:r>
            <a:r>
              <a:rPr lang="fr-BE" dirty="0"/>
              <a:t> </a:t>
            </a:r>
            <a:r>
              <a:rPr lang="fr-BE" dirty="0" err="1"/>
              <a:t>voor</a:t>
            </a:r>
            <a:r>
              <a:rPr lang="fr-BE" dirty="0"/>
              <a:t> de </a:t>
            </a:r>
            <a:r>
              <a:rPr lang="fr-BE" dirty="0" err="1"/>
              <a:t>mededeling</a:t>
            </a:r>
            <a:r>
              <a:rPr lang="fr-BE" dirty="0"/>
              <a:t> van de </a:t>
            </a:r>
            <a:r>
              <a:rPr lang="fr-BE" dirty="0" err="1"/>
              <a:t>resultaten</a:t>
            </a:r>
            <a:r>
              <a:rPr lang="fr-BE" dirty="0"/>
              <a:t> </a:t>
            </a:r>
            <a:r>
              <a:rPr lang="fr-BE" dirty="0" err="1"/>
              <a:t>inzake</a:t>
            </a:r>
            <a:r>
              <a:rPr lang="fr-BE" dirty="0"/>
              <a:t> </a:t>
            </a:r>
            <a:r>
              <a:rPr lang="fr-BE" dirty="0" err="1"/>
              <a:t>klinische</a:t>
            </a:r>
            <a:r>
              <a:rPr lang="fr-BE" dirty="0"/>
              <a:t> biologie </a:t>
            </a:r>
            <a:r>
              <a:rPr lang="fr-BE" b="1" dirty="0" err="1"/>
              <a:t>moeten</a:t>
            </a:r>
            <a:r>
              <a:rPr lang="fr-BE" b="1" dirty="0"/>
              <a:t> </a:t>
            </a:r>
            <a:r>
              <a:rPr lang="fr-BE" dirty="0" err="1"/>
              <a:t>door</a:t>
            </a:r>
            <a:r>
              <a:rPr lang="fr-BE" dirty="0"/>
              <a:t> de </a:t>
            </a:r>
            <a:r>
              <a:rPr lang="fr-BE" dirty="0" err="1"/>
              <a:t>medische</a:t>
            </a:r>
            <a:r>
              <a:rPr lang="fr-BE" dirty="0"/>
              <a:t> </a:t>
            </a:r>
            <a:r>
              <a:rPr lang="fr-BE" dirty="0" err="1"/>
              <a:t>laboratoria</a:t>
            </a:r>
            <a:r>
              <a:rPr lang="fr-BE" dirty="0"/>
              <a:t> </a:t>
            </a:r>
            <a:r>
              <a:rPr lang="fr-BE" dirty="0" err="1"/>
              <a:t>worden</a:t>
            </a:r>
            <a:r>
              <a:rPr lang="fr-BE" dirty="0"/>
              <a:t> </a:t>
            </a:r>
            <a:r>
              <a:rPr lang="fr-BE" dirty="0" err="1"/>
              <a:t>toegepast</a:t>
            </a:r>
            <a:r>
              <a:rPr lang="fr-BE" dirty="0"/>
              <a:t> </a:t>
            </a:r>
            <a:r>
              <a:rPr lang="fr-BE" dirty="0" err="1"/>
              <a:t>tijdens</a:t>
            </a:r>
            <a:r>
              <a:rPr lang="fr-BE" dirty="0"/>
              <a:t> het </a:t>
            </a:r>
            <a:r>
              <a:rPr lang="fr-BE" dirty="0" err="1"/>
              <a:t>akkoord</a:t>
            </a:r>
            <a:r>
              <a:rPr lang="fr-BE" dirty="0"/>
              <a:t> en </a:t>
            </a:r>
            <a:r>
              <a:rPr lang="fr-BE" dirty="0" err="1"/>
              <a:t>rekening</a:t>
            </a:r>
            <a:r>
              <a:rPr lang="fr-BE" dirty="0"/>
              <a:t> </a:t>
            </a:r>
            <a:r>
              <a:rPr lang="fr-BE" dirty="0" err="1"/>
              <a:t>houdende</a:t>
            </a:r>
            <a:r>
              <a:rPr lang="fr-BE" dirty="0"/>
              <a:t> met de </a:t>
            </a:r>
            <a:r>
              <a:rPr lang="fr-BE" dirty="0" err="1"/>
              <a:t>evaluatie</a:t>
            </a:r>
            <a:r>
              <a:rPr lang="fr-BE" dirty="0"/>
              <a:t> van de </a:t>
            </a:r>
            <a:r>
              <a:rPr lang="fr-BE" dirty="0" err="1"/>
              <a:t>lopende</a:t>
            </a:r>
            <a:r>
              <a:rPr lang="fr-BE" dirty="0"/>
              <a:t> </a:t>
            </a:r>
            <a:r>
              <a:rPr lang="fr-BE" dirty="0" err="1"/>
              <a:t>proefprojecten</a:t>
            </a:r>
            <a:endParaRPr lang="fr-BE" dirty="0"/>
          </a:p>
          <a:p>
            <a:pPr lvl="1"/>
            <a:endParaRPr lang="fr-BE" sz="1400" dirty="0" smtClean="0"/>
          </a:p>
          <a:p>
            <a:pPr lvl="1"/>
            <a:r>
              <a:rPr lang="fr-BE" dirty="0" err="1"/>
              <a:t>Sumehr</a:t>
            </a:r>
            <a:r>
              <a:rPr lang="fr-BE" dirty="0"/>
              <a:t> 2 </a:t>
            </a:r>
            <a:r>
              <a:rPr lang="fr-BE" dirty="0" err="1"/>
              <a:t>moet</a:t>
            </a:r>
            <a:r>
              <a:rPr lang="fr-BE" dirty="0"/>
              <a:t> </a:t>
            </a:r>
            <a:r>
              <a:rPr lang="fr-BE" dirty="0" err="1"/>
              <a:t>tevens</a:t>
            </a:r>
            <a:r>
              <a:rPr lang="fr-BE" dirty="0"/>
              <a:t> </a:t>
            </a:r>
            <a:r>
              <a:rPr lang="fr-BE" dirty="0" err="1"/>
              <a:t>worden</a:t>
            </a:r>
            <a:r>
              <a:rPr lang="fr-BE" dirty="0"/>
              <a:t> </a:t>
            </a:r>
            <a:r>
              <a:rPr lang="fr-BE" dirty="0" err="1"/>
              <a:t>geïmplementeerd</a:t>
            </a:r>
            <a:r>
              <a:rPr lang="fr-BE" dirty="0"/>
              <a:t> in de </a:t>
            </a:r>
            <a:r>
              <a:rPr lang="fr-BE" dirty="0" err="1"/>
              <a:t>EMD’s</a:t>
            </a:r>
            <a:r>
              <a:rPr lang="fr-BE" dirty="0"/>
              <a:t> </a:t>
            </a:r>
            <a:r>
              <a:rPr lang="fr-BE" dirty="0" err="1"/>
              <a:t>tegen</a:t>
            </a:r>
            <a:r>
              <a:rPr lang="fr-BE" dirty="0"/>
              <a:t> </a:t>
            </a:r>
            <a:r>
              <a:rPr lang="fr-BE" dirty="0" err="1"/>
              <a:t>eind</a:t>
            </a:r>
            <a:r>
              <a:rPr lang="fr-BE" dirty="0"/>
              <a:t> 2018</a:t>
            </a:r>
          </a:p>
          <a:p>
            <a:pPr lvl="1"/>
            <a:endParaRPr lang="fr-BE" sz="1400" dirty="0" smtClean="0"/>
          </a:p>
          <a:p>
            <a:pPr lvl="1"/>
            <a:r>
              <a:rPr lang="fr-BE" dirty="0" err="1"/>
              <a:t>tevens</a:t>
            </a:r>
            <a:r>
              <a:rPr lang="fr-BE" dirty="0"/>
              <a:t> van </a:t>
            </a:r>
            <a:r>
              <a:rPr lang="fr-BE" dirty="0" err="1"/>
              <a:t>belang</a:t>
            </a:r>
            <a:r>
              <a:rPr lang="fr-BE" dirty="0"/>
              <a:t> </a:t>
            </a:r>
            <a:r>
              <a:rPr lang="fr-BE" dirty="0" err="1"/>
              <a:t>voor</a:t>
            </a:r>
            <a:r>
              <a:rPr lang="fr-BE" dirty="0"/>
              <a:t> de </a:t>
            </a:r>
            <a:r>
              <a:rPr lang="fr-BE" dirty="0" err="1"/>
              <a:t>aanvraagformulieren</a:t>
            </a:r>
            <a:r>
              <a:rPr lang="fr-BE" dirty="0"/>
              <a:t> en </a:t>
            </a:r>
            <a:r>
              <a:rPr lang="fr-BE" dirty="0" err="1"/>
              <a:t>voor</a:t>
            </a:r>
            <a:r>
              <a:rPr lang="fr-BE" dirty="0"/>
              <a:t> de </a:t>
            </a:r>
            <a:r>
              <a:rPr lang="fr-BE" dirty="0" err="1"/>
              <a:t>elektronische</a:t>
            </a:r>
            <a:r>
              <a:rPr lang="fr-BE" dirty="0"/>
              <a:t> </a:t>
            </a:r>
            <a:r>
              <a:rPr lang="fr-BE" dirty="0" err="1"/>
              <a:t>voorschriften</a:t>
            </a:r>
            <a:r>
              <a:rPr lang="fr-BE" dirty="0"/>
              <a:t> (</a:t>
            </a:r>
            <a:r>
              <a:rPr lang="fr-BE" dirty="0" err="1"/>
              <a:t>medische</a:t>
            </a:r>
            <a:r>
              <a:rPr lang="fr-BE" dirty="0"/>
              <a:t> </a:t>
            </a:r>
            <a:r>
              <a:rPr lang="fr-BE" dirty="0" err="1"/>
              <a:t>beeldvorming</a:t>
            </a:r>
            <a:r>
              <a:rPr lang="fr-BE" dirty="0"/>
              <a:t>, </a:t>
            </a:r>
            <a:r>
              <a:rPr lang="fr-BE" dirty="0" err="1"/>
              <a:t>kinesitherapie</a:t>
            </a:r>
            <a:r>
              <a:rPr lang="fr-BE" dirty="0"/>
              <a:t>, </a:t>
            </a:r>
            <a:r>
              <a:rPr lang="fr-BE" dirty="0" err="1"/>
              <a:t>verpleegkunde</a:t>
            </a:r>
            <a:r>
              <a:rPr lang="fr-BE" dirty="0"/>
              <a:t>)</a:t>
            </a:r>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63</a:t>
            </a:fld>
            <a:endParaRPr lang="fr-BE" noProof="0" smtClean="0"/>
          </a:p>
        </p:txBody>
      </p:sp>
    </p:spTree>
    <p:extLst>
      <p:ext uri="{BB962C8B-B14F-4D97-AF65-F5344CB8AC3E}">
        <p14:creationId xmlns:p14="http://schemas.microsoft.com/office/powerpoint/2010/main" val="20464116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t>Punt 4.2 van het akkoord: eGezondheid</a:t>
            </a:r>
          </a:p>
        </p:txBody>
      </p:sp>
      <p:sp>
        <p:nvSpPr>
          <p:cNvPr id="3" name="Content Placeholder 2"/>
          <p:cNvSpPr>
            <a:spLocks noGrp="1"/>
          </p:cNvSpPr>
          <p:nvPr>
            <p:ph idx="1"/>
          </p:nvPr>
        </p:nvSpPr>
        <p:spPr>
          <a:xfrm>
            <a:off x="467544" y="1628800"/>
            <a:ext cx="8229600" cy="4876800"/>
          </a:xfrm>
        </p:spPr>
        <p:txBody>
          <a:bodyPr>
            <a:normAutofit/>
          </a:bodyPr>
          <a:lstStyle/>
          <a:p>
            <a:r>
              <a:rPr lang="fr-BE" dirty="0"/>
              <a:t>Sécurité</a:t>
            </a:r>
          </a:p>
          <a:p>
            <a:endParaRPr lang="fr-BE" sz="1400" dirty="0"/>
          </a:p>
          <a:p>
            <a:pPr lvl="1"/>
            <a:r>
              <a:rPr lang="fr-BE" dirty="0"/>
              <a:t>priorité: garantir les conditions de sécurité requises aux niveaux technique et vie privée</a:t>
            </a:r>
          </a:p>
          <a:p>
            <a:pPr lvl="1"/>
            <a:endParaRPr lang="fr-BE" sz="1400" dirty="0" smtClean="0"/>
          </a:p>
          <a:p>
            <a:pPr lvl="1"/>
            <a:r>
              <a:rPr lang="fr-BE" dirty="0"/>
              <a:t>nécessité d’un monitoring et </a:t>
            </a:r>
            <a:r>
              <a:rPr lang="fr-BE" dirty="0" err="1"/>
              <a:t>reporting</a:t>
            </a:r>
            <a:r>
              <a:rPr lang="fr-BE" dirty="0"/>
              <a:t> efficients</a:t>
            </a:r>
          </a:p>
          <a:p>
            <a:pPr lvl="1"/>
            <a:endParaRPr lang="fr-BE" sz="1400" dirty="0"/>
          </a:p>
          <a:p>
            <a:pPr lvl="1"/>
            <a:r>
              <a:rPr lang="fr-BE" dirty="0"/>
              <a:t>nécessité d’un soutien aux dispensateurs de soins lors de l’introduction du GDPR </a:t>
            </a:r>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64</a:t>
            </a:fld>
            <a:endParaRPr lang="fr-BE" noProof="0" smtClean="0"/>
          </a:p>
        </p:txBody>
      </p:sp>
    </p:spTree>
    <p:extLst>
      <p:ext uri="{BB962C8B-B14F-4D97-AF65-F5344CB8AC3E}">
        <p14:creationId xmlns:p14="http://schemas.microsoft.com/office/powerpoint/2010/main" val="36950017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Point 4.2 de l’accord: eSanté</a:t>
            </a:r>
          </a:p>
        </p:txBody>
      </p:sp>
      <p:sp>
        <p:nvSpPr>
          <p:cNvPr id="3" name="Content Placeholder 2"/>
          <p:cNvSpPr>
            <a:spLocks noGrp="1"/>
          </p:cNvSpPr>
          <p:nvPr>
            <p:ph idx="1"/>
          </p:nvPr>
        </p:nvSpPr>
        <p:spPr>
          <a:xfrm>
            <a:off x="467544" y="1628800"/>
            <a:ext cx="8229600" cy="4876800"/>
          </a:xfrm>
        </p:spPr>
        <p:txBody>
          <a:bodyPr>
            <a:normAutofit/>
          </a:bodyPr>
          <a:lstStyle/>
          <a:p>
            <a:r>
              <a:rPr lang="fr-BE" dirty="0"/>
              <a:t>Prime de pratique </a:t>
            </a:r>
            <a:r>
              <a:rPr lang="fr-BE" dirty="0" smtClean="0"/>
              <a:t>intégrée</a:t>
            </a:r>
          </a:p>
          <a:p>
            <a:pPr marL="0" indent="0">
              <a:buNone/>
            </a:pPr>
            <a:endParaRPr lang="fr-BE" sz="1400" dirty="0"/>
          </a:p>
          <a:p>
            <a:pPr lvl="1"/>
            <a:r>
              <a:rPr lang="fr-BE" dirty="0"/>
              <a:t>la prime de pratique intégrée contient également un volet </a:t>
            </a:r>
            <a:r>
              <a:rPr lang="fr-BE" dirty="0" err="1"/>
              <a:t>eSanté</a:t>
            </a:r>
            <a:r>
              <a:rPr lang="fr-BE" dirty="0"/>
              <a:t> à concurrence de 2500 euros pour autant que les critères fixés soient atteints</a:t>
            </a:r>
          </a:p>
          <a:p>
            <a:pPr lvl="1"/>
            <a:endParaRPr lang="fr-BE" sz="1400" dirty="0"/>
          </a:p>
          <a:p>
            <a:pPr lvl="1"/>
            <a:r>
              <a:rPr lang="fr-BE" dirty="0"/>
              <a:t>critères</a:t>
            </a:r>
          </a:p>
          <a:p>
            <a:pPr lvl="2"/>
            <a:r>
              <a:rPr lang="fr-BE" dirty="0"/>
              <a:t>l’utilisation d’e-Fac et e-</a:t>
            </a:r>
            <a:r>
              <a:rPr lang="fr-BE" dirty="0" err="1"/>
              <a:t>Attest</a:t>
            </a:r>
            <a:endParaRPr lang="fr-BE" dirty="0"/>
          </a:p>
          <a:p>
            <a:pPr lvl="2"/>
            <a:r>
              <a:rPr lang="fr-BE" dirty="0"/>
              <a:t>la prescription électronique</a:t>
            </a:r>
          </a:p>
          <a:p>
            <a:pPr lvl="2"/>
            <a:r>
              <a:rPr lang="fr-BE" dirty="0"/>
              <a:t>la demande électronique de médicaments du chapitre 4</a:t>
            </a:r>
          </a:p>
          <a:p>
            <a:pPr lvl="2"/>
            <a:r>
              <a:rPr lang="fr-BE" dirty="0"/>
              <a:t>l’utilisation de </a:t>
            </a:r>
            <a:r>
              <a:rPr lang="fr-BE" dirty="0" err="1"/>
              <a:t>Mediprima</a:t>
            </a:r>
            <a:endParaRPr lang="fr-BE" dirty="0"/>
          </a:p>
          <a:p>
            <a:pPr lvl="2"/>
            <a:r>
              <a:rPr lang="fr-BE" dirty="0"/>
              <a:t>l’ouverture d’un DMG via </a:t>
            </a:r>
            <a:r>
              <a:rPr lang="fr-BE" dirty="0" err="1"/>
              <a:t>MyCarenet</a:t>
            </a:r>
            <a:endParaRPr lang="fr-BE" dirty="0"/>
          </a:p>
          <a:p>
            <a:endParaRPr lang="fr-BE"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65</a:t>
            </a:fld>
            <a:endParaRPr lang="fr-BE" noProof="0" smtClean="0"/>
          </a:p>
        </p:txBody>
      </p:sp>
    </p:spTree>
    <p:extLst>
      <p:ext uri="{BB962C8B-B14F-4D97-AF65-F5344CB8AC3E}">
        <p14:creationId xmlns:p14="http://schemas.microsoft.com/office/powerpoint/2010/main" val="848119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Point 4.2 de l’accord: eSanté</a:t>
            </a:r>
          </a:p>
        </p:txBody>
      </p:sp>
      <p:sp>
        <p:nvSpPr>
          <p:cNvPr id="3" name="Content Placeholder 2"/>
          <p:cNvSpPr>
            <a:spLocks noGrp="1"/>
          </p:cNvSpPr>
          <p:nvPr>
            <p:ph idx="1"/>
          </p:nvPr>
        </p:nvSpPr>
        <p:spPr>
          <a:xfrm>
            <a:off x="467544" y="1628800"/>
            <a:ext cx="8229600" cy="4876800"/>
          </a:xfrm>
        </p:spPr>
        <p:txBody>
          <a:bodyPr>
            <a:normAutofit/>
          </a:bodyPr>
          <a:lstStyle/>
          <a:p>
            <a:r>
              <a:rPr lang="fr-BE" dirty="0"/>
              <a:t>Prime de pratique intégrée</a:t>
            </a:r>
          </a:p>
          <a:p>
            <a:pPr lvl="1"/>
            <a:endParaRPr lang="fr-BE" sz="1400" dirty="0" smtClean="0"/>
          </a:p>
          <a:p>
            <a:pPr lvl="1"/>
            <a:r>
              <a:rPr lang="fr-BE" dirty="0"/>
              <a:t>les paramètres concrets seront définis pour le 01/04/2018</a:t>
            </a:r>
          </a:p>
          <a:p>
            <a:pPr lvl="1"/>
            <a:endParaRPr lang="fr-BE" sz="1400" dirty="0" smtClean="0"/>
          </a:p>
          <a:p>
            <a:pPr lvl="1"/>
            <a:r>
              <a:rPr lang="fr-BE" dirty="0"/>
              <a:t>pour 2019, ils seront définis pour le 31/12/2018</a:t>
            </a:r>
          </a:p>
          <a:p>
            <a:pPr lvl="1"/>
            <a:endParaRPr lang="fr-BE" sz="1400" dirty="0" smtClean="0"/>
          </a:p>
          <a:p>
            <a:pPr lvl="1"/>
            <a:r>
              <a:rPr lang="fr-BE" dirty="0"/>
              <a:t>la période d’évaluation pour l’année 2018 se réfère à la période du 01/07 au 31/12/2018</a:t>
            </a:r>
          </a:p>
          <a:p>
            <a:endParaRPr lang="fr-BE"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66</a:t>
            </a:fld>
            <a:endParaRPr lang="fr-BE" noProof="0" smtClean="0"/>
          </a:p>
        </p:txBody>
      </p:sp>
    </p:spTree>
    <p:extLst>
      <p:ext uri="{BB962C8B-B14F-4D97-AF65-F5344CB8AC3E}">
        <p14:creationId xmlns:p14="http://schemas.microsoft.com/office/powerpoint/2010/main" val="37777343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Point 4.2 de l’accord: eSanté</a:t>
            </a:r>
          </a:p>
        </p:txBody>
      </p:sp>
      <p:sp>
        <p:nvSpPr>
          <p:cNvPr id="3" name="Content Placeholder 2"/>
          <p:cNvSpPr>
            <a:spLocks noGrp="1"/>
          </p:cNvSpPr>
          <p:nvPr>
            <p:ph idx="1"/>
          </p:nvPr>
        </p:nvSpPr>
        <p:spPr>
          <a:xfrm>
            <a:off x="467544" y="1628800"/>
            <a:ext cx="8229600" cy="4876800"/>
          </a:xfrm>
        </p:spPr>
        <p:txBody>
          <a:bodyPr>
            <a:normAutofit fontScale="85000" lnSpcReduction="20000"/>
          </a:bodyPr>
          <a:lstStyle/>
          <a:p>
            <a:pPr>
              <a:lnSpc>
                <a:spcPct val="120000"/>
              </a:lnSpc>
            </a:pPr>
            <a:r>
              <a:rPr lang="fr-BE" dirty="0"/>
              <a:t>Nécessité pour les prescripteurs et les radiologues de disposer d'un outil d'aide à la décision </a:t>
            </a:r>
          </a:p>
          <a:p>
            <a:pPr>
              <a:lnSpc>
                <a:spcPct val="120000"/>
              </a:lnSpc>
            </a:pPr>
            <a:endParaRPr lang="fr-BE" sz="1400" dirty="0" smtClean="0"/>
          </a:p>
          <a:p>
            <a:pPr lvl="1">
              <a:lnSpc>
                <a:spcPct val="120000"/>
              </a:lnSpc>
            </a:pPr>
            <a:r>
              <a:rPr lang="fr-BE" dirty="0"/>
              <a:t>transparent d'un point de vue méthodologique</a:t>
            </a:r>
          </a:p>
          <a:p>
            <a:pPr lvl="1">
              <a:lnSpc>
                <a:spcPct val="120000"/>
              </a:lnSpc>
            </a:pPr>
            <a:r>
              <a:rPr lang="fr-BE" dirty="0" err="1"/>
              <a:t>evidence</a:t>
            </a:r>
            <a:r>
              <a:rPr lang="fr-BE" dirty="0"/>
              <a:t> </a:t>
            </a:r>
            <a:r>
              <a:rPr lang="fr-BE" dirty="0" err="1"/>
              <a:t>based</a:t>
            </a:r>
            <a:endParaRPr lang="fr-BE" dirty="0"/>
          </a:p>
          <a:p>
            <a:pPr lvl="1">
              <a:lnSpc>
                <a:spcPct val="120000"/>
              </a:lnSpc>
            </a:pPr>
            <a:r>
              <a:rPr lang="fr-BE" dirty="0"/>
              <a:t>qui donne une orientation</a:t>
            </a:r>
          </a:p>
          <a:p>
            <a:pPr lvl="1">
              <a:lnSpc>
                <a:spcPct val="120000"/>
              </a:lnSpc>
            </a:pPr>
            <a:r>
              <a:rPr lang="fr-BE" dirty="0"/>
              <a:t>le plus convivial possible</a:t>
            </a:r>
          </a:p>
          <a:p>
            <a:pPr lvl="1">
              <a:lnSpc>
                <a:spcPct val="120000"/>
              </a:lnSpc>
            </a:pPr>
            <a:endParaRPr lang="fr-BE" dirty="0" smtClean="0"/>
          </a:p>
          <a:p>
            <a:pPr lvl="1">
              <a:lnSpc>
                <a:spcPct val="120000"/>
              </a:lnSpc>
              <a:buFont typeface="Wingdings" panose="05000000000000000000" pitchFamily="2" charset="2"/>
              <a:buChar char="Ø"/>
            </a:pPr>
            <a:r>
              <a:rPr lang="fr-BE" dirty="0"/>
              <a:t>cet outil doit permettre de réduire la prescription et la réalisation d'examens d'imagerie médicale inutiles ou superflus</a:t>
            </a:r>
          </a:p>
          <a:p>
            <a:pPr>
              <a:lnSpc>
                <a:spcPct val="120000"/>
              </a:lnSpc>
            </a:pPr>
            <a:endParaRPr lang="fr-BE" sz="1400" dirty="0"/>
          </a:p>
          <a:p>
            <a:pPr>
              <a:lnSpc>
                <a:spcPct val="120000"/>
              </a:lnSpc>
            </a:pPr>
            <a:r>
              <a:rPr lang="fr-BE" dirty="0"/>
              <a:t>Les résultats de laboratoire seront communiqués par les laboratoires aux prescripteurs d'ici la fin de 2019, selon la norme LOINC (</a:t>
            </a:r>
            <a:r>
              <a:rPr lang="fr-BE" dirty="0" err="1"/>
              <a:t>Logical</a:t>
            </a:r>
            <a:r>
              <a:rPr lang="fr-BE" dirty="0"/>
              <a:t> Observation </a:t>
            </a:r>
            <a:r>
              <a:rPr lang="fr-BE" dirty="0" err="1"/>
              <a:t>Identifiers</a:t>
            </a:r>
            <a:r>
              <a:rPr lang="fr-BE" dirty="0"/>
              <a:t> </a:t>
            </a:r>
            <a:r>
              <a:rPr lang="fr-BE" dirty="0" err="1"/>
              <a:t>Names</a:t>
            </a:r>
            <a:r>
              <a:rPr lang="fr-BE" dirty="0"/>
              <a:t> and Codes Standard) et compte tenu de l’évaluation des projets-pilotes en cours</a:t>
            </a:r>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67</a:t>
            </a:fld>
            <a:endParaRPr lang="fr-BE" noProof="0" smtClean="0"/>
          </a:p>
        </p:txBody>
      </p:sp>
    </p:spTree>
    <p:extLst>
      <p:ext uri="{BB962C8B-B14F-4D97-AF65-F5344CB8AC3E}">
        <p14:creationId xmlns:p14="http://schemas.microsoft.com/office/powerpoint/2010/main" val="24061266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t>General Data protection &amp; regulation</a:t>
            </a:r>
          </a:p>
        </p:txBody>
      </p:sp>
      <p:sp>
        <p:nvSpPr>
          <p:cNvPr id="3" name="Content Placeholder 2"/>
          <p:cNvSpPr>
            <a:spLocks noGrp="1"/>
          </p:cNvSpPr>
          <p:nvPr>
            <p:ph type="body" idx="1"/>
          </p:nvPr>
        </p:nvSpPr>
        <p:spPr/>
        <p:txBody>
          <a:bodyPr>
            <a:normAutofit/>
          </a:bodyPr>
          <a:lstStyle/>
          <a:p>
            <a:pPr lvl="1"/>
            <a:endParaRPr lang="fr-BE" dirty="0" smtClean="0"/>
          </a:p>
          <a:p>
            <a:pPr lvl="1"/>
            <a:endParaRPr lang="fr-BE" dirty="0" smtClean="0"/>
          </a:p>
          <a:p>
            <a:pPr lvl="1"/>
            <a:endParaRPr lang="fr-BE" dirty="0" smtClean="0"/>
          </a:p>
          <a:p>
            <a:pPr lvl="1"/>
            <a:endParaRPr lang="fr-BE" dirty="0" smtClean="0"/>
          </a:p>
          <a:p>
            <a:pPr lvl="1"/>
            <a:endParaRPr lang="fr-BE" dirty="0"/>
          </a:p>
          <a:p>
            <a:pPr lvl="1"/>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68</a:t>
            </a:fld>
            <a:endParaRPr lang="en-US" smtClean="0"/>
          </a:p>
        </p:txBody>
      </p:sp>
    </p:spTree>
    <p:extLst>
      <p:ext uri="{BB962C8B-B14F-4D97-AF65-F5344CB8AC3E}">
        <p14:creationId xmlns:p14="http://schemas.microsoft.com/office/powerpoint/2010/main" val="24841789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GDPR</a:t>
            </a:r>
          </a:p>
        </p:txBody>
      </p:sp>
      <p:sp>
        <p:nvSpPr>
          <p:cNvPr id="3" name="Content Placeholder 2"/>
          <p:cNvSpPr>
            <a:spLocks noGrp="1"/>
          </p:cNvSpPr>
          <p:nvPr>
            <p:ph idx="1"/>
          </p:nvPr>
        </p:nvSpPr>
        <p:spPr/>
        <p:txBody>
          <a:bodyPr>
            <a:normAutofit/>
          </a:bodyPr>
          <a:lstStyle/>
          <a:p>
            <a:pPr fontAlgn="base"/>
            <a:r>
              <a:rPr lang="fr-BE" dirty="0" err="1"/>
              <a:t>Europese</a:t>
            </a:r>
            <a:r>
              <a:rPr lang="fr-BE" dirty="0"/>
              <a:t> </a:t>
            </a:r>
            <a:r>
              <a:rPr lang="fr-BE" dirty="0" err="1"/>
              <a:t>Algemene</a:t>
            </a:r>
            <a:r>
              <a:rPr lang="fr-BE" dirty="0"/>
              <a:t> </a:t>
            </a:r>
            <a:r>
              <a:rPr lang="fr-BE" dirty="0" err="1"/>
              <a:t>Verordening</a:t>
            </a:r>
            <a:r>
              <a:rPr lang="fr-BE" dirty="0"/>
              <a:t> </a:t>
            </a:r>
            <a:r>
              <a:rPr lang="fr-BE" dirty="0" err="1"/>
              <a:t>Gegevensbescherming</a:t>
            </a:r>
            <a:r>
              <a:rPr lang="fr-BE" dirty="0"/>
              <a:t> (</a:t>
            </a:r>
            <a:r>
              <a:rPr lang="fr-BE" dirty="0" err="1"/>
              <a:t>European</a:t>
            </a:r>
            <a:r>
              <a:rPr lang="fr-BE" dirty="0"/>
              <a:t> General Data Protection </a:t>
            </a:r>
            <a:r>
              <a:rPr lang="fr-BE" dirty="0" err="1"/>
              <a:t>Regulation</a:t>
            </a:r>
            <a:r>
              <a:rPr lang="fr-BE" dirty="0"/>
              <a:t>)</a:t>
            </a:r>
          </a:p>
          <a:p>
            <a:pPr fontAlgn="base"/>
            <a:endParaRPr lang="fr-BE" sz="2000" dirty="0" smtClean="0"/>
          </a:p>
          <a:p>
            <a:pPr fontAlgn="base"/>
            <a:r>
              <a:rPr lang="fr-BE" dirty="0" err="1"/>
              <a:t>I</a:t>
            </a:r>
            <a:r>
              <a:rPr lang="fr-BE" dirty="0" err="1" smtClean="0"/>
              <a:t>ntroduceert</a:t>
            </a:r>
            <a:r>
              <a:rPr lang="fr-BE" dirty="0" smtClean="0"/>
              <a:t> </a:t>
            </a:r>
            <a:r>
              <a:rPr lang="fr-BE" dirty="0" err="1"/>
              <a:t>nieuwe</a:t>
            </a:r>
            <a:r>
              <a:rPr lang="fr-BE" dirty="0"/>
              <a:t> regels rond het </a:t>
            </a:r>
            <a:r>
              <a:rPr lang="fr-BE" dirty="0" err="1"/>
              <a:t>beheer</a:t>
            </a:r>
            <a:r>
              <a:rPr lang="fr-BE" dirty="0"/>
              <a:t> en de </a:t>
            </a:r>
            <a:r>
              <a:rPr lang="fr-BE" dirty="0" err="1"/>
              <a:t>beveiliging</a:t>
            </a:r>
            <a:r>
              <a:rPr lang="fr-BE" dirty="0"/>
              <a:t> van </a:t>
            </a:r>
            <a:r>
              <a:rPr lang="fr-BE" dirty="0" err="1"/>
              <a:t>persoonsgegevens</a:t>
            </a:r>
            <a:endParaRPr lang="fr-BE" dirty="0"/>
          </a:p>
          <a:p>
            <a:pPr fontAlgn="base"/>
            <a:endParaRPr lang="fr-BE" sz="2000" dirty="0" smtClean="0"/>
          </a:p>
          <a:p>
            <a:pPr fontAlgn="base"/>
            <a:r>
              <a:rPr lang="fr-BE" dirty="0" err="1"/>
              <a:t>Doelstellingen</a:t>
            </a:r>
            <a:endParaRPr lang="fr-BE" dirty="0"/>
          </a:p>
          <a:p>
            <a:pPr lvl="1" fontAlgn="base"/>
            <a:r>
              <a:rPr lang="fr-BE" dirty="0"/>
              <a:t>de burgers </a:t>
            </a:r>
            <a:r>
              <a:rPr lang="fr-BE" dirty="0" err="1"/>
              <a:t>terug</a:t>
            </a:r>
            <a:r>
              <a:rPr lang="fr-BE" dirty="0"/>
              <a:t> </a:t>
            </a:r>
            <a:r>
              <a:rPr lang="fr-BE" dirty="0" err="1"/>
              <a:t>controle</a:t>
            </a:r>
            <a:r>
              <a:rPr lang="fr-BE" dirty="0"/>
              <a:t> </a:t>
            </a:r>
            <a:r>
              <a:rPr lang="fr-BE" dirty="0" err="1"/>
              <a:t>geven</a:t>
            </a:r>
            <a:r>
              <a:rPr lang="fr-BE" dirty="0"/>
              <a:t> over hun </a:t>
            </a:r>
            <a:r>
              <a:rPr lang="fr-BE" dirty="0" err="1"/>
              <a:t>persoonsgegevens</a:t>
            </a:r>
            <a:r>
              <a:rPr lang="fr-BE" dirty="0"/>
              <a:t> </a:t>
            </a:r>
          </a:p>
          <a:p>
            <a:pPr lvl="1" fontAlgn="base"/>
            <a:r>
              <a:rPr lang="fr-BE" dirty="0"/>
              <a:t>het </a:t>
            </a:r>
            <a:r>
              <a:rPr lang="fr-BE" dirty="0" err="1"/>
              <a:t>regelgevende</a:t>
            </a:r>
            <a:r>
              <a:rPr lang="fr-BE" dirty="0"/>
              <a:t> </a:t>
            </a:r>
            <a:r>
              <a:rPr lang="fr-BE" dirty="0" err="1"/>
              <a:t>kader</a:t>
            </a:r>
            <a:r>
              <a:rPr lang="fr-BE" dirty="0"/>
              <a:t> </a:t>
            </a:r>
            <a:r>
              <a:rPr lang="fr-BE" dirty="0" err="1"/>
              <a:t>voor</a:t>
            </a:r>
            <a:r>
              <a:rPr lang="fr-BE" dirty="0"/>
              <a:t> internationale </a:t>
            </a:r>
            <a:r>
              <a:rPr lang="fr-BE" dirty="0" err="1"/>
              <a:t>bedrijven</a:t>
            </a:r>
            <a:r>
              <a:rPr lang="fr-BE" dirty="0"/>
              <a:t> </a:t>
            </a:r>
            <a:r>
              <a:rPr lang="fr-BE" dirty="0" err="1"/>
              <a:t>vereenvoudigen</a:t>
            </a:r>
            <a:r>
              <a:rPr lang="fr-BE" dirty="0"/>
              <a:t> </a:t>
            </a:r>
            <a:r>
              <a:rPr lang="fr-BE" dirty="0" err="1"/>
              <a:t>door</a:t>
            </a:r>
            <a:r>
              <a:rPr lang="fr-BE" dirty="0"/>
              <a:t> de regels </a:t>
            </a:r>
            <a:r>
              <a:rPr lang="fr-BE" dirty="0" err="1"/>
              <a:t>binnen</a:t>
            </a:r>
            <a:r>
              <a:rPr lang="fr-BE" dirty="0"/>
              <a:t> de EU </a:t>
            </a:r>
            <a:r>
              <a:rPr lang="fr-BE" dirty="0" err="1"/>
              <a:t>gelijkvormig</a:t>
            </a:r>
            <a:r>
              <a:rPr lang="fr-BE" dirty="0"/>
              <a:t> te </a:t>
            </a:r>
            <a:r>
              <a:rPr lang="fr-BE" dirty="0" err="1"/>
              <a:t>maken</a:t>
            </a:r>
            <a:endParaRPr lang="fr-BE" dirty="0"/>
          </a:p>
          <a:p>
            <a:endParaRPr lang="fr-BE" dirty="0" smtClean="0"/>
          </a:p>
          <a:p>
            <a:endParaRPr lang="fr-BE"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69</a:t>
            </a:fld>
            <a:endParaRPr lang="fr-BE" noProof="0" smtClean="0"/>
          </a:p>
        </p:txBody>
      </p:sp>
    </p:spTree>
    <p:extLst>
      <p:ext uri="{BB962C8B-B14F-4D97-AF65-F5344CB8AC3E}">
        <p14:creationId xmlns:p14="http://schemas.microsoft.com/office/powerpoint/2010/main" val="2234805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Actiepunt 4: elektronisch voorschrift</a:t>
            </a:r>
          </a:p>
        </p:txBody>
      </p:sp>
      <p:sp>
        <p:nvSpPr>
          <p:cNvPr id="4099" name="Rectangle 3"/>
          <p:cNvSpPr>
            <a:spLocks noGrp="1" noChangeArrowheads="1"/>
          </p:cNvSpPr>
          <p:nvPr>
            <p:ph idx="1"/>
          </p:nvPr>
        </p:nvSpPr>
        <p:spPr/>
        <p:txBody>
          <a:bodyPr>
            <a:normAutofit fontScale="92500" lnSpcReduction="10000"/>
          </a:bodyPr>
          <a:lstStyle/>
          <a:p>
            <a:r>
              <a:rPr lang="fr-BE" sz="2600" dirty="0"/>
              <a:t>1/6/2018 &gt; </a:t>
            </a:r>
            <a:r>
              <a:rPr lang="fr-BE" sz="2600" dirty="0" err="1"/>
              <a:t>elektronisch</a:t>
            </a:r>
            <a:r>
              <a:rPr lang="fr-BE" sz="2600" dirty="0"/>
              <a:t> </a:t>
            </a:r>
            <a:r>
              <a:rPr lang="fr-BE" sz="2600" dirty="0" err="1"/>
              <a:t>voorschrift</a:t>
            </a:r>
            <a:r>
              <a:rPr lang="fr-BE" sz="2600" dirty="0"/>
              <a:t> </a:t>
            </a:r>
            <a:r>
              <a:rPr lang="fr-BE" sz="2600" dirty="0" err="1"/>
              <a:t>verplicht</a:t>
            </a:r>
            <a:endParaRPr lang="fr-BE" sz="2600" dirty="0"/>
          </a:p>
          <a:p>
            <a:pPr lvl="1"/>
            <a:endParaRPr lang="fr-BE" sz="1500" dirty="0" smtClean="0"/>
          </a:p>
          <a:p>
            <a:pPr lvl="1"/>
            <a:r>
              <a:rPr lang="fr-BE" sz="2200" dirty="0" err="1"/>
              <a:t>voor</a:t>
            </a:r>
            <a:r>
              <a:rPr lang="fr-BE" sz="2200" dirty="0"/>
              <a:t> </a:t>
            </a:r>
            <a:r>
              <a:rPr lang="fr-BE" sz="2200" dirty="0" err="1"/>
              <a:t>geneesmiddelenvoorschriften</a:t>
            </a:r>
            <a:r>
              <a:rPr lang="fr-BE" sz="2200" dirty="0"/>
              <a:t> </a:t>
            </a:r>
            <a:r>
              <a:rPr lang="fr-BE" sz="2200" dirty="0" err="1"/>
              <a:t>aan</a:t>
            </a:r>
            <a:r>
              <a:rPr lang="fr-BE" sz="2200" dirty="0"/>
              <a:t> ambulante </a:t>
            </a:r>
            <a:r>
              <a:rPr lang="fr-BE" sz="2200" dirty="0" err="1"/>
              <a:t>patiënten</a:t>
            </a:r>
            <a:r>
              <a:rPr lang="fr-BE" sz="2200" dirty="0"/>
              <a:t> </a:t>
            </a:r>
            <a:r>
              <a:rPr lang="fr-BE" sz="2200" dirty="0" err="1"/>
              <a:t>aangemaakt</a:t>
            </a:r>
            <a:r>
              <a:rPr lang="fr-BE" sz="2200" dirty="0"/>
              <a:t> </a:t>
            </a:r>
            <a:r>
              <a:rPr lang="fr-BE" sz="2200" dirty="0" err="1"/>
              <a:t>door</a:t>
            </a:r>
            <a:r>
              <a:rPr lang="fr-BE" sz="2200" dirty="0"/>
              <a:t> </a:t>
            </a:r>
            <a:r>
              <a:rPr lang="fr-BE" sz="2200" dirty="0" err="1"/>
              <a:t>een</a:t>
            </a:r>
            <a:r>
              <a:rPr lang="fr-BE" sz="2200" dirty="0"/>
              <a:t> arts, </a:t>
            </a:r>
            <a:r>
              <a:rPr lang="fr-BE" sz="2200" dirty="0" err="1"/>
              <a:t>tandarts</a:t>
            </a:r>
            <a:r>
              <a:rPr lang="fr-BE" sz="2200" dirty="0"/>
              <a:t> of </a:t>
            </a:r>
            <a:r>
              <a:rPr lang="fr-BE" sz="2200" dirty="0" err="1"/>
              <a:t>vroedvrouw</a:t>
            </a:r>
            <a:r>
              <a:rPr lang="fr-BE" sz="2200" dirty="0"/>
              <a:t> </a:t>
            </a:r>
          </a:p>
          <a:p>
            <a:pPr lvl="2"/>
            <a:r>
              <a:rPr lang="fr-BE" dirty="0"/>
              <a:t>in het </a:t>
            </a:r>
            <a:r>
              <a:rPr lang="fr-BE" dirty="0" err="1"/>
              <a:t>kabinet</a:t>
            </a:r>
            <a:r>
              <a:rPr lang="fr-BE" dirty="0"/>
              <a:t> van de </a:t>
            </a:r>
            <a:r>
              <a:rPr lang="fr-BE" dirty="0" err="1"/>
              <a:t>voorschrijver</a:t>
            </a:r>
            <a:endParaRPr lang="fr-BE" dirty="0"/>
          </a:p>
          <a:p>
            <a:pPr lvl="2"/>
            <a:r>
              <a:rPr lang="fr-BE" dirty="0" err="1"/>
              <a:t>tijdens</a:t>
            </a:r>
            <a:r>
              <a:rPr lang="fr-BE" dirty="0"/>
              <a:t> </a:t>
            </a:r>
            <a:r>
              <a:rPr lang="fr-BE" dirty="0" err="1"/>
              <a:t>een</a:t>
            </a:r>
            <a:r>
              <a:rPr lang="fr-BE" dirty="0"/>
              <a:t> </a:t>
            </a:r>
            <a:r>
              <a:rPr lang="fr-BE" dirty="0" err="1"/>
              <a:t>raadpleging</a:t>
            </a:r>
            <a:r>
              <a:rPr lang="fr-BE" dirty="0"/>
              <a:t> in het </a:t>
            </a:r>
            <a:r>
              <a:rPr lang="fr-BE" dirty="0" err="1"/>
              <a:t>ziekenhuis</a:t>
            </a:r>
            <a:r>
              <a:rPr lang="fr-BE" dirty="0"/>
              <a:t> (ambulant) of in </a:t>
            </a:r>
            <a:r>
              <a:rPr lang="fr-BE" dirty="0" err="1"/>
              <a:t>andere</a:t>
            </a:r>
            <a:r>
              <a:rPr lang="fr-BE" dirty="0"/>
              <a:t> </a:t>
            </a:r>
            <a:r>
              <a:rPr lang="fr-BE" dirty="0" err="1"/>
              <a:t>sectoren</a:t>
            </a:r>
            <a:r>
              <a:rPr lang="fr-BE" dirty="0"/>
              <a:t> </a:t>
            </a:r>
            <a:r>
              <a:rPr lang="fr-BE" dirty="0" err="1"/>
              <a:t>zoals</a:t>
            </a:r>
            <a:r>
              <a:rPr lang="fr-BE" dirty="0"/>
              <a:t> de </a:t>
            </a:r>
            <a:r>
              <a:rPr lang="fr-BE" dirty="0" err="1"/>
              <a:t>wachtposten</a:t>
            </a:r>
            <a:endParaRPr lang="fr-BE" dirty="0"/>
          </a:p>
          <a:p>
            <a:pPr lvl="2"/>
            <a:endParaRPr lang="fr-BE" sz="1500" dirty="0"/>
          </a:p>
          <a:p>
            <a:pPr lvl="1"/>
            <a:r>
              <a:rPr lang="fr-BE" sz="2200" dirty="0"/>
              <a:t>NIET </a:t>
            </a:r>
            <a:r>
              <a:rPr lang="fr-BE" sz="2200" dirty="0" err="1"/>
              <a:t>voor</a:t>
            </a:r>
            <a:r>
              <a:rPr lang="fr-BE" sz="2200" dirty="0"/>
              <a:t> de </a:t>
            </a:r>
            <a:r>
              <a:rPr lang="fr-BE" sz="2200" dirty="0" err="1"/>
              <a:t>voorschrijvers</a:t>
            </a:r>
            <a:r>
              <a:rPr lang="fr-BE" sz="2200" dirty="0"/>
              <a:t> </a:t>
            </a:r>
            <a:r>
              <a:rPr lang="fr-BE" sz="2200" dirty="0" err="1"/>
              <a:t>ouder</a:t>
            </a:r>
            <a:r>
              <a:rPr lang="fr-BE" sz="2200" dirty="0"/>
              <a:t> dan 62 </a:t>
            </a:r>
            <a:r>
              <a:rPr lang="fr-BE" sz="2200" dirty="0" err="1"/>
              <a:t>jaar</a:t>
            </a:r>
            <a:r>
              <a:rPr lang="fr-BE" sz="2200" dirty="0"/>
              <a:t> op </a:t>
            </a:r>
            <a:r>
              <a:rPr lang="fr-BE" sz="2200" dirty="0" smtClean="0"/>
              <a:t>1/06/2018</a:t>
            </a:r>
          </a:p>
          <a:p>
            <a:pPr lvl="1"/>
            <a:endParaRPr lang="fr-BE" sz="1500" dirty="0" smtClean="0"/>
          </a:p>
          <a:p>
            <a:pPr lvl="1"/>
            <a:r>
              <a:rPr lang="fr-BE" sz="2200" dirty="0"/>
              <a:t>NIET </a:t>
            </a:r>
            <a:r>
              <a:rPr lang="fr-BE" sz="2200" dirty="0" err="1"/>
              <a:t>voor</a:t>
            </a:r>
            <a:r>
              <a:rPr lang="fr-BE" sz="2200" dirty="0"/>
              <a:t> de </a:t>
            </a:r>
            <a:r>
              <a:rPr lang="fr-BE" sz="2200" dirty="0" err="1"/>
              <a:t>voorschriften</a:t>
            </a:r>
            <a:r>
              <a:rPr lang="fr-BE" sz="2200" dirty="0"/>
              <a:t> </a:t>
            </a:r>
            <a:r>
              <a:rPr lang="fr-BE" sz="2200" dirty="0" err="1"/>
              <a:t>tijdens</a:t>
            </a:r>
            <a:r>
              <a:rPr lang="fr-BE" sz="2200" dirty="0"/>
              <a:t> </a:t>
            </a:r>
            <a:r>
              <a:rPr lang="fr-BE" sz="2200" dirty="0" err="1"/>
              <a:t>een</a:t>
            </a:r>
            <a:r>
              <a:rPr lang="fr-BE" sz="2200" dirty="0"/>
              <a:t> </a:t>
            </a:r>
            <a:r>
              <a:rPr lang="fr-BE" sz="2200" dirty="0" err="1"/>
              <a:t>bezoek</a:t>
            </a:r>
            <a:r>
              <a:rPr lang="fr-BE" sz="2200" dirty="0"/>
              <a:t> </a:t>
            </a:r>
            <a:r>
              <a:rPr lang="fr-BE" sz="2200" dirty="0" err="1"/>
              <a:t>thuis</a:t>
            </a:r>
            <a:r>
              <a:rPr lang="fr-BE" sz="2200" dirty="0"/>
              <a:t> </a:t>
            </a:r>
            <a:r>
              <a:rPr lang="fr-BE" sz="2200" dirty="0" err="1"/>
              <a:t>aan</a:t>
            </a:r>
            <a:r>
              <a:rPr lang="fr-BE" sz="2200" dirty="0"/>
              <a:t> de </a:t>
            </a:r>
            <a:r>
              <a:rPr lang="fr-BE" sz="2200" dirty="0" err="1"/>
              <a:t>patiënt</a:t>
            </a:r>
            <a:r>
              <a:rPr lang="fr-BE" sz="2200" dirty="0"/>
              <a:t> of in </a:t>
            </a:r>
            <a:r>
              <a:rPr lang="fr-BE" sz="2200" dirty="0" err="1"/>
              <a:t>een</a:t>
            </a:r>
            <a:r>
              <a:rPr lang="fr-BE" sz="2200" dirty="0"/>
              <a:t> </a:t>
            </a:r>
            <a:r>
              <a:rPr lang="fr-BE" sz="2200" dirty="0" err="1"/>
              <a:t>instelling</a:t>
            </a:r>
            <a:r>
              <a:rPr lang="fr-BE" sz="2200" dirty="0"/>
              <a:t>, </a:t>
            </a:r>
            <a:r>
              <a:rPr lang="fr-BE" sz="2200" dirty="0" err="1"/>
              <a:t>ongeacht</a:t>
            </a:r>
            <a:r>
              <a:rPr lang="fr-BE" sz="2200" dirty="0"/>
              <a:t> de </a:t>
            </a:r>
            <a:r>
              <a:rPr lang="fr-BE" sz="2200" dirty="0" err="1"/>
              <a:t>leeftijd</a:t>
            </a:r>
            <a:r>
              <a:rPr lang="fr-BE" sz="2200" dirty="0"/>
              <a:t> van de </a:t>
            </a:r>
            <a:r>
              <a:rPr lang="fr-BE" sz="2200" dirty="0" err="1"/>
              <a:t>voorschrijver</a:t>
            </a:r>
            <a:endParaRPr lang="fr-BE" sz="2200" dirty="0"/>
          </a:p>
          <a:p>
            <a:pPr lvl="1"/>
            <a:endParaRPr lang="fr-BE" sz="1500" dirty="0"/>
          </a:p>
          <a:p>
            <a:pPr lvl="1"/>
            <a:r>
              <a:rPr lang="fr-BE" sz="2200" dirty="0" err="1"/>
              <a:t>deze</a:t>
            </a:r>
            <a:r>
              <a:rPr lang="fr-BE" sz="2200" dirty="0"/>
              <a:t> </a:t>
            </a:r>
            <a:r>
              <a:rPr lang="fr-BE" sz="2200" dirty="0" err="1"/>
              <a:t>verplichting</a:t>
            </a:r>
            <a:r>
              <a:rPr lang="fr-BE" sz="2200" dirty="0"/>
              <a:t> </a:t>
            </a:r>
            <a:r>
              <a:rPr lang="fr-BE" sz="2200" dirty="0" err="1"/>
              <a:t>geldt</a:t>
            </a:r>
            <a:r>
              <a:rPr lang="fr-BE" sz="2200" dirty="0"/>
              <a:t> </a:t>
            </a:r>
            <a:r>
              <a:rPr lang="fr-BE" sz="2200" dirty="0" err="1"/>
              <a:t>enkel</a:t>
            </a:r>
            <a:r>
              <a:rPr lang="fr-BE" sz="2200" dirty="0"/>
              <a:t> </a:t>
            </a:r>
            <a:r>
              <a:rPr lang="fr-BE" sz="2200" dirty="0" err="1"/>
              <a:t>voor</a:t>
            </a:r>
            <a:r>
              <a:rPr lang="fr-BE" sz="2200" dirty="0"/>
              <a:t> de </a:t>
            </a:r>
            <a:r>
              <a:rPr lang="fr-BE" sz="2200" dirty="0" err="1"/>
              <a:t>geneesmiddelen</a:t>
            </a:r>
            <a:r>
              <a:rPr lang="fr-BE" sz="2200" dirty="0"/>
              <a:t> </a:t>
            </a:r>
            <a:r>
              <a:rPr lang="fr-BE" sz="2200" dirty="0" err="1"/>
              <a:t>voorgeschreven</a:t>
            </a:r>
            <a:r>
              <a:rPr lang="fr-BE" sz="2200" dirty="0"/>
              <a:t> op </a:t>
            </a:r>
            <a:r>
              <a:rPr lang="fr-BE" sz="2200" dirty="0" err="1"/>
              <a:t>merknaam</a:t>
            </a:r>
            <a:r>
              <a:rPr lang="fr-BE" sz="2200" dirty="0"/>
              <a:t>, op </a:t>
            </a:r>
            <a:r>
              <a:rPr lang="fr-BE" sz="2200" dirty="0" err="1"/>
              <a:t>stofnaam</a:t>
            </a:r>
            <a:r>
              <a:rPr lang="fr-BE" sz="2200" dirty="0"/>
              <a:t> of in de </a:t>
            </a:r>
            <a:r>
              <a:rPr lang="fr-BE" sz="2200" dirty="0" err="1"/>
              <a:t>vorm</a:t>
            </a:r>
            <a:r>
              <a:rPr lang="fr-BE" sz="2200" dirty="0"/>
              <a:t> van </a:t>
            </a:r>
            <a:r>
              <a:rPr lang="fr-BE" sz="2200" dirty="0" err="1"/>
              <a:t>een</a:t>
            </a:r>
            <a:r>
              <a:rPr lang="fr-BE" sz="2200" dirty="0"/>
              <a:t> magistrale </a:t>
            </a:r>
            <a:r>
              <a:rPr lang="fr-BE" sz="2200" dirty="0" err="1"/>
              <a:t>bereiding</a:t>
            </a:r>
            <a:r>
              <a:rPr lang="fr-BE" sz="2200" dirty="0"/>
              <a:t>, </a:t>
            </a:r>
            <a:r>
              <a:rPr lang="fr-BE" sz="2200" dirty="0" err="1"/>
              <a:t>ongeacht</a:t>
            </a:r>
            <a:r>
              <a:rPr lang="fr-BE" sz="2200" dirty="0"/>
              <a:t> of het </a:t>
            </a:r>
            <a:r>
              <a:rPr lang="fr-BE" sz="2200" dirty="0" err="1"/>
              <a:t>geneesmiddel</a:t>
            </a:r>
            <a:r>
              <a:rPr lang="fr-BE" sz="2200" dirty="0"/>
              <a:t> al dan niet </a:t>
            </a:r>
            <a:r>
              <a:rPr lang="fr-BE" sz="2200" dirty="0" err="1"/>
              <a:t>terugbetaald</a:t>
            </a:r>
            <a:r>
              <a:rPr lang="fr-BE" sz="2200" dirty="0"/>
              <a:t> </a:t>
            </a:r>
            <a:r>
              <a:rPr lang="fr-BE" sz="2200" dirty="0" err="1"/>
              <a:t>wordt</a:t>
            </a:r>
            <a:endParaRPr lang="fr-BE" sz="2200" dirty="0"/>
          </a:p>
          <a:p>
            <a:pPr marL="274320" lvl="1" indent="0">
              <a:buNone/>
            </a:pPr>
            <a:endParaRPr lang="fr-BE" dirty="0" smtClean="0"/>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10"/>
          </p:nvPr>
        </p:nvSpPr>
        <p:spPr/>
        <p:txBody>
          <a:bodyPr/>
          <a:lstStyle/>
          <a:p>
            <a:r>
              <a:rPr lang="fr-BE"/>
              <a:t>26/01/2018</a:t>
            </a:r>
          </a:p>
        </p:txBody>
      </p:sp>
      <p:sp>
        <p:nvSpPr>
          <p:cNvPr id="8" name="Slide Number Placeholder 7"/>
          <p:cNvSpPr>
            <a:spLocks noGrp="1"/>
          </p:cNvSpPr>
          <p:nvPr>
            <p:ph type="sldNum" sz="quarter" idx="12"/>
          </p:nvPr>
        </p:nvSpPr>
        <p:spPr/>
        <p:txBody>
          <a:bodyPr/>
          <a:lstStyle/>
          <a:p>
            <a:r>
              <a:rPr lang="fr-BE"/>
              <a:t> </a:t>
            </a:r>
            <a:fld id="{30A9230E-FFBB-4CCB-ABD7-198084EDE768}" type="slidenum">
              <a:rPr lang="fr-BE" smtClean="0"/>
              <a:pPr/>
              <a:t>7</a:t>
            </a:fld>
            <a:r>
              <a:rPr lang="fr-BE"/>
              <a:t> </a:t>
            </a:r>
          </a:p>
        </p:txBody>
      </p:sp>
    </p:spTree>
    <p:extLst>
      <p:ext uri="{BB962C8B-B14F-4D97-AF65-F5344CB8AC3E}">
        <p14:creationId xmlns:p14="http://schemas.microsoft.com/office/powerpoint/2010/main" val="192626048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GDPR</a:t>
            </a:r>
          </a:p>
        </p:txBody>
      </p:sp>
      <p:sp>
        <p:nvSpPr>
          <p:cNvPr id="3" name="Content Placeholder 2"/>
          <p:cNvSpPr>
            <a:spLocks noGrp="1"/>
          </p:cNvSpPr>
          <p:nvPr>
            <p:ph idx="1"/>
          </p:nvPr>
        </p:nvSpPr>
        <p:spPr/>
        <p:txBody>
          <a:bodyPr>
            <a:normAutofit/>
          </a:bodyPr>
          <a:lstStyle/>
          <a:p>
            <a:pPr fontAlgn="base"/>
            <a:endParaRPr lang="fr-BE" dirty="0" smtClean="0"/>
          </a:p>
          <a:p>
            <a:pPr fontAlgn="base"/>
            <a:r>
              <a:rPr lang="fr-BE" dirty="0"/>
              <a:t>Van </a:t>
            </a:r>
            <a:r>
              <a:rPr lang="fr-BE" dirty="0" err="1"/>
              <a:t>kracht</a:t>
            </a:r>
            <a:r>
              <a:rPr lang="fr-BE" dirty="0"/>
              <a:t> </a:t>
            </a:r>
            <a:r>
              <a:rPr lang="fr-BE" dirty="0" err="1"/>
              <a:t>sinds</a:t>
            </a:r>
            <a:r>
              <a:rPr lang="fr-BE" dirty="0"/>
              <a:t> 24 </a:t>
            </a:r>
            <a:r>
              <a:rPr lang="fr-BE" dirty="0" err="1"/>
              <a:t>mei</a:t>
            </a:r>
            <a:r>
              <a:rPr lang="fr-BE" dirty="0"/>
              <a:t> 2016</a:t>
            </a:r>
          </a:p>
          <a:p>
            <a:pPr fontAlgn="base"/>
            <a:endParaRPr lang="fr-BE" dirty="0" smtClean="0"/>
          </a:p>
          <a:p>
            <a:pPr fontAlgn="base"/>
            <a:r>
              <a:rPr lang="fr-BE" dirty="0" err="1"/>
              <a:t>Overgangsperiode</a:t>
            </a:r>
            <a:r>
              <a:rPr lang="fr-BE" dirty="0"/>
              <a:t> van 2 </a:t>
            </a:r>
            <a:r>
              <a:rPr lang="fr-BE" dirty="0" err="1"/>
              <a:t>jaar</a:t>
            </a:r>
            <a:r>
              <a:rPr lang="fr-BE" dirty="0"/>
              <a:t> &gt; 25 </a:t>
            </a:r>
            <a:r>
              <a:rPr lang="fr-BE" dirty="0" err="1"/>
              <a:t>mei</a:t>
            </a:r>
            <a:r>
              <a:rPr lang="fr-BE" dirty="0"/>
              <a:t> 2018 </a:t>
            </a:r>
            <a:endParaRPr lang="fr-BE" dirty="0" smtClean="0"/>
          </a:p>
          <a:p>
            <a:pPr fontAlgn="base"/>
            <a:endParaRPr lang="fr-BE" sz="1400" dirty="0"/>
          </a:p>
          <a:p>
            <a:pPr lvl="1" fontAlgn="base"/>
            <a:r>
              <a:rPr lang="fr-BE" dirty="0" err="1"/>
              <a:t>alle</a:t>
            </a:r>
            <a:r>
              <a:rPr lang="fr-BE" dirty="0"/>
              <a:t> </a:t>
            </a:r>
            <a:r>
              <a:rPr lang="fr-BE" dirty="0" err="1"/>
              <a:t>organisaties</a:t>
            </a:r>
            <a:r>
              <a:rPr lang="fr-BE" dirty="0"/>
              <a:t> </a:t>
            </a:r>
            <a:r>
              <a:rPr lang="fr-BE" dirty="0" err="1"/>
              <a:t>krijgen</a:t>
            </a:r>
            <a:r>
              <a:rPr lang="fr-BE" dirty="0"/>
              <a:t> de </a:t>
            </a:r>
            <a:r>
              <a:rPr lang="fr-BE" dirty="0" err="1"/>
              <a:t>tijd</a:t>
            </a:r>
            <a:r>
              <a:rPr lang="fr-BE" dirty="0"/>
              <a:t> om </a:t>
            </a:r>
            <a:r>
              <a:rPr lang="fr-BE" dirty="0" err="1"/>
              <a:t>zich</a:t>
            </a:r>
            <a:r>
              <a:rPr lang="fr-BE" dirty="0"/>
              <a:t> </a:t>
            </a:r>
            <a:r>
              <a:rPr lang="fr-BE" dirty="0" err="1"/>
              <a:t>aan</a:t>
            </a:r>
            <a:r>
              <a:rPr lang="fr-BE" dirty="0"/>
              <a:t> de </a:t>
            </a:r>
            <a:r>
              <a:rPr lang="fr-BE" dirty="0" err="1"/>
              <a:t>nieuwe</a:t>
            </a:r>
            <a:r>
              <a:rPr lang="fr-BE" dirty="0"/>
              <a:t> </a:t>
            </a:r>
            <a:r>
              <a:rPr lang="fr-BE" dirty="0" err="1"/>
              <a:t>eisen</a:t>
            </a:r>
            <a:r>
              <a:rPr lang="fr-BE" dirty="0"/>
              <a:t> </a:t>
            </a:r>
            <a:r>
              <a:rPr lang="fr-BE" dirty="0" err="1"/>
              <a:t>aan</a:t>
            </a:r>
            <a:r>
              <a:rPr lang="fr-BE" dirty="0"/>
              <a:t> te </a:t>
            </a:r>
            <a:r>
              <a:rPr lang="fr-BE" dirty="0" err="1" smtClean="0"/>
              <a:t>passen</a:t>
            </a:r>
            <a:endParaRPr lang="fr-BE" dirty="0" smtClean="0"/>
          </a:p>
          <a:p>
            <a:pPr marL="274320" lvl="1" indent="0" fontAlgn="base">
              <a:buNone/>
            </a:pPr>
            <a:endParaRPr lang="fr-BE" sz="1400" dirty="0"/>
          </a:p>
          <a:p>
            <a:pPr lvl="1" fontAlgn="base"/>
            <a:r>
              <a:rPr lang="fr-BE" dirty="0" err="1"/>
              <a:t>geen</a:t>
            </a:r>
            <a:r>
              <a:rPr lang="fr-BE" dirty="0"/>
              <a:t> </a:t>
            </a:r>
            <a:r>
              <a:rPr lang="fr-BE" dirty="0" err="1"/>
              <a:t>omzetting</a:t>
            </a:r>
            <a:r>
              <a:rPr lang="fr-BE" dirty="0"/>
              <a:t> </a:t>
            </a:r>
            <a:r>
              <a:rPr lang="fr-BE" dirty="0" err="1"/>
              <a:t>vereist</a:t>
            </a:r>
            <a:r>
              <a:rPr lang="fr-BE" dirty="0"/>
              <a:t> in de </a:t>
            </a:r>
            <a:r>
              <a:rPr lang="fr-BE" dirty="0" err="1"/>
              <a:t>Belgische</a:t>
            </a:r>
            <a:r>
              <a:rPr lang="fr-BE" dirty="0"/>
              <a:t> </a:t>
            </a:r>
            <a:r>
              <a:rPr lang="fr-BE" dirty="0" err="1"/>
              <a:t>regelgeving</a:t>
            </a:r>
            <a:r>
              <a:rPr lang="fr-BE" dirty="0"/>
              <a:t>.</a:t>
            </a:r>
          </a:p>
          <a:p>
            <a:endParaRPr lang="fr-BE" dirty="0" smtClean="0"/>
          </a:p>
          <a:p>
            <a:endParaRPr lang="fr-BE"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70</a:t>
            </a:fld>
            <a:endParaRPr lang="fr-BE" noProof="0" smtClean="0"/>
          </a:p>
        </p:txBody>
      </p:sp>
    </p:spTree>
    <p:extLst>
      <p:ext uri="{BB962C8B-B14F-4D97-AF65-F5344CB8AC3E}">
        <p14:creationId xmlns:p14="http://schemas.microsoft.com/office/powerpoint/2010/main" val="35925252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GDPR – Principes</a:t>
            </a:r>
          </a:p>
        </p:txBody>
      </p:sp>
      <p:sp>
        <p:nvSpPr>
          <p:cNvPr id="3" name="Content Placeholder 2"/>
          <p:cNvSpPr>
            <a:spLocks noGrp="1"/>
          </p:cNvSpPr>
          <p:nvPr>
            <p:ph idx="1"/>
          </p:nvPr>
        </p:nvSpPr>
        <p:spPr/>
        <p:txBody>
          <a:bodyPr>
            <a:normAutofit fontScale="92500" lnSpcReduction="20000"/>
          </a:bodyPr>
          <a:lstStyle/>
          <a:p>
            <a:pPr fontAlgn="base">
              <a:lnSpc>
                <a:spcPct val="120000"/>
              </a:lnSpc>
            </a:pPr>
            <a:r>
              <a:rPr lang="fr-BE" dirty="0" err="1"/>
              <a:t>Persoonsgegevens</a:t>
            </a:r>
            <a:r>
              <a:rPr lang="fr-BE" dirty="0"/>
              <a:t> </a:t>
            </a:r>
            <a:r>
              <a:rPr lang="fr-BE" dirty="0" err="1"/>
              <a:t>moeten</a:t>
            </a:r>
            <a:endParaRPr lang="fr-BE" dirty="0"/>
          </a:p>
          <a:p>
            <a:pPr fontAlgn="base">
              <a:lnSpc>
                <a:spcPct val="120000"/>
              </a:lnSpc>
            </a:pPr>
            <a:endParaRPr lang="fr-BE" sz="1500" dirty="0" smtClean="0"/>
          </a:p>
          <a:p>
            <a:pPr lvl="1" fontAlgn="base">
              <a:lnSpc>
                <a:spcPct val="120000"/>
              </a:lnSpc>
            </a:pPr>
            <a:r>
              <a:rPr lang="fr-BE" dirty="0" err="1"/>
              <a:t>worden</a:t>
            </a:r>
            <a:r>
              <a:rPr lang="fr-BE" dirty="0"/>
              <a:t> </a:t>
            </a:r>
            <a:r>
              <a:rPr lang="fr-BE" dirty="0" err="1"/>
              <a:t>verwerkt</a:t>
            </a:r>
            <a:r>
              <a:rPr lang="fr-BE" dirty="0"/>
              <a:t> op </a:t>
            </a:r>
            <a:r>
              <a:rPr lang="fr-BE" dirty="0" err="1"/>
              <a:t>een</a:t>
            </a:r>
            <a:r>
              <a:rPr lang="fr-BE" dirty="0"/>
              <a:t> </a:t>
            </a:r>
            <a:r>
              <a:rPr lang="fr-BE" dirty="0" err="1"/>
              <a:t>wijze</a:t>
            </a:r>
            <a:r>
              <a:rPr lang="fr-BE" dirty="0"/>
              <a:t> die </a:t>
            </a:r>
            <a:r>
              <a:rPr lang="fr-BE" dirty="0" err="1"/>
              <a:t>ten</a:t>
            </a:r>
            <a:r>
              <a:rPr lang="fr-BE" dirty="0"/>
              <a:t> </a:t>
            </a:r>
            <a:r>
              <a:rPr lang="fr-BE" dirty="0" err="1"/>
              <a:t>aanzien</a:t>
            </a:r>
            <a:r>
              <a:rPr lang="fr-BE" dirty="0"/>
              <a:t> van de </a:t>
            </a:r>
            <a:r>
              <a:rPr lang="fr-BE" dirty="0" err="1"/>
              <a:t>betrokkene</a:t>
            </a:r>
            <a:r>
              <a:rPr lang="fr-BE" dirty="0"/>
              <a:t> </a:t>
            </a:r>
            <a:r>
              <a:rPr lang="fr-BE" dirty="0" err="1"/>
              <a:t>rechtmatig</a:t>
            </a:r>
            <a:r>
              <a:rPr lang="fr-BE" dirty="0"/>
              <a:t>, </a:t>
            </a:r>
            <a:r>
              <a:rPr lang="fr-BE" dirty="0" err="1"/>
              <a:t>behoorlijk</a:t>
            </a:r>
            <a:r>
              <a:rPr lang="fr-BE" dirty="0"/>
              <a:t> en </a:t>
            </a:r>
            <a:r>
              <a:rPr lang="fr-BE" dirty="0" err="1"/>
              <a:t>transparant</a:t>
            </a:r>
            <a:r>
              <a:rPr lang="fr-BE" dirty="0"/>
              <a:t> </a:t>
            </a:r>
            <a:r>
              <a:rPr lang="fr-BE" dirty="0" err="1"/>
              <a:t>is</a:t>
            </a:r>
            <a:r>
              <a:rPr lang="fr-BE" dirty="0"/>
              <a:t> (</a:t>
            </a:r>
            <a:r>
              <a:rPr lang="fr-BE" dirty="0" err="1"/>
              <a:t>rechtmatigheid</a:t>
            </a:r>
            <a:r>
              <a:rPr lang="fr-BE" dirty="0"/>
              <a:t>, </a:t>
            </a:r>
            <a:r>
              <a:rPr lang="fr-BE" dirty="0" err="1"/>
              <a:t>behoorlijkheid</a:t>
            </a:r>
            <a:r>
              <a:rPr lang="fr-BE" dirty="0"/>
              <a:t> en </a:t>
            </a:r>
            <a:r>
              <a:rPr lang="fr-BE" dirty="0" err="1"/>
              <a:t>transparantie</a:t>
            </a:r>
            <a:r>
              <a:rPr lang="fr-BE" dirty="0"/>
              <a:t>)</a:t>
            </a:r>
          </a:p>
          <a:p>
            <a:pPr lvl="1" fontAlgn="base">
              <a:lnSpc>
                <a:spcPct val="120000"/>
              </a:lnSpc>
            </a:pPr>
            <a:endParaRPr lang="fr-BE" sz="1500" dirty="0" smtClean="0"/>
          </a:p>
          <a:p>
            <a:pPr lvl="1" fontAlgn="base">
              <a:lnSpc>
                <a:spcPct val="120000"/>
              </a:lnSpc>
            </a:pPr>
            <a:r>
              <a:rPr lang="fr-BE" dirty="0" err="1"/>
              <a:t>voor</a:t>
            </a:r>
            <a:r>
              <a:rPr lang="fr-BE" dirty="0"/>
              <a:t> </a:t>
            </a:r>
            <a:r>
              <a:rPr lang="fr-BE" dirty="0" err="1"/>
              <a:t>welbepaalde</a:t>
            </a:r>
            <a:r>
              <a:rPr lang="fr-BE" dirty="0"/>
              <a:t>, </a:t>
            </a:r>
            <a:r>
              <a:rPr lang="fr-BE" dirty="0" err="1"/>
              <a:t>uitdrukkelijk</a:t>
            </a:r>
            <a:r>
              <a:rPr lang="fr-BE" dirty="0"/>
              <a:t> </a:t>
            </a:r>
            <a:r>
              <a:rPr lang="fr-BE" dirty="0" err="1"/>
              <a:t>omschreven</a:t>
            </a:r>
            <a:r>
              <a:rPr lang="fr-BE" dirty="0"/>
              <a:t> en </a:t>
            </a:r>
            <a:r>
              <a:rPr lang="fr-BE" dirty="0" err="1"/>
              <a:t>gerechtvaardigde</a:t>
            </a:r>
            <a:r>
              <a:rPr lang="fr-BE" dirty="0"/>
              <a:t> </a:t>
            </a:r>
            <a:r>
              <a:rPr lang="fr-BE" dirty="0" err="1"/>
              <a:t>doeleinden</a:t>
            </a:r>
            <a:r>
              <a:rPr lang="fr-BE" dirty="0"/>
              <a:t> </a:t>
            </a:r>
            <a:r>
              <a:rPr lang="fr-BE" dirty="0" err="1"/>
              <a:t>worden</a:t>
            </a:r>
            <a:r>
              <a:rPr lang="fr-BE" dirty="0"/>
              <a:t> </a:t>
            </a:r>
            <a:r>
              <a:rPr lang="fr-BE" dirty="0" err="1"/>
              <a:t>verzameld</a:t>
            </a:r>
            <a:r>
              <a:rPr lang="fr-BE" dirty="0"/>
              <a:t> en </a:t>
            </a:r>
            <a:r>
              <a:rPr lang="fr-BE" dirty="0" err="1"/>
              <a:t>mogen</a:t>
            </a:r>
            <a:r>
              <a:rPr lang="fr-BE" dirty="0"/>
              <a:t> </a:t>
            </a:r>
            <a:r>
              <a:rPr lang="fr-BE" dirty="0" err="1"/>
              <a:t>vervolgens</a:t>
            </a:r>
            <a:r>
              <a:rPr lang="fr-BE" dirty="0"/>
              <a:t> niet </a:t>
            </a:r>
            <a:r>
              <a:rPr lang="fr-BE" dirty="0" err="1"/>
              <a:t>verder</a:t>
            </a:r>
            <a:r>
              <a:rPr lang="fr-BE" dirty="0"/>
              <a:t> op </a:t>
            </a:r>
            <a:r>
              <a:rPr lang="fr-BE" dirty="0" err="1"/>
              <a:t>een</a:t>
            </a:r>
            <a:r>
              <a:rPr lang="fr-BE" dirty="0"/>
              <a:t> met die </a:t>
            </a:r>
            <a:r>
              <a:rPr lang="fr-BE" dirty="0" err="1"/>
              <a:t>doeleinden</a:t>
            </a:r>
            <a:r>
              <a:rPr lang="fr-BE" dirty="0"/>
              <a:t> </a:t>
            </a:r>
            <a:r>
              <a:rPr lang="fr-BE" dirty="0" err="1"/>
              <a:t>onverenigbare</a:t>
            </a:r>
            <a:r>
              <a:rPr lang="fr-BE" dirty="0"/>
              <a:t> </a:t>
            </a:r>
            <a:r>
              <a:rPr lang="fr-BE" dirty="0" err="1"/>
              <a:t>wijze</a:t>
            </a:r>
            <a:r>
              <a:rPr lang="fr-BE" dirty="0"/>
              <a:t> </a:t>
            </a:r>
            <a:r>
              <a:rPr lang="fr-BE" dirty="0" err="1"/>
              <a:t>worden</a:t>
            </a:r>
            <a:r>
              <a:rPr lang="fr-BE" dirty="0"/>
              <a:t> </a:t>
            </a:r>
            <a:r>
              <a:rPr lang="fr-BE" dirty="0" err="1" smtClean="0"/>
              <a:t>verwerkt</a:t>
            </a:r>
            <a:endParaRPr lang="fr-BE" dirty="0" smtClean="0"/>
          </a:p>
          <a:p>
            <a:pPr lvl="2" fontAlgn="base">
              <a:lnSpc>
                <a:spcPct val="120000"/>
              </a:lnSpc>
            </a:pPr>
            <a:r>
              <a:rPr lang="fr-BE" dirty="0"/>
              <a:t>de </a:t>
            </a:r>
            <a:r>
              <a:rPr lang="fr-BE" dirty="0" err="1"/>
              <a:t>verdere</a:t>
            </a:r>
            <a:r>
              <a:rPr lang="fr-BE" dirty="0"/>
              <a:t> </a:t>
            </a:r>
            <a:r>
              <a:rPr lang="fr-BE" dirty="0" err="1"/>
              <a:t>verwerking</a:t>
            </a:r>
            <a:r>
              <a:rPr lang="fr-BE" dirty="0"/>
              <a:t> met het </a:t>
            </a:r>
            <a:r>
              <a:rPr lang="fr-BE" dirty="0" err="1"/>
              <a:t>oog</a:t>
            </a:r>
            <a:r>
              <a:rPr lang="fr-BE" dirty="0"/>
              <a:t> op </a:t>
            </a:r>
            <a:r>
              <a:rPr lang="fr-BE" dirty="0" err="1"/>
              <a:t>archivering</a:t>
            </a:r>
            <a:r>
              <a:rPr lang="fr-BE" dirty="0"/>
              <a:t> in het </a:t>
            </a:r>
            <a:r>
              <a:rPr lang="fr-BE" dirty="0" err="1"/>
              <a:t>algemeen</a:t>
            </a:r>
            <a:r>
              <a:rPr lang="fr-BE" dirty="0"/>
              <a:t> </a:t>
            </a:r>
            <a:r>
              <a:rPr lang="fr-BE" dirty="0" err="1"/>
              <a:t>belang</a:t>
            </a:r>
            <a:r>
              <a:rPr lang="fr-BE" dirty="0"/>
              <a:t>, </a:t>
            </a:r>
            <a:r>
              <a:rPr lang="fr-BE" dirty="0" err="1"/>
              <a:t>wetenschappelijk</a:t>
            </a:r>
            <a:r>
              <a:rPr lang="fr-BE" dirty="0"/>
              <a:t> of </a:t>
            </a:r>
            <a:r>
              <a:rPr lang="fr-BE" dirty="0" err="1"/>
              <a:t>historisch</a:t>
            </a:r>
            <a:r>
              <a:rPr lang="fr-BE" dirty="0"/>
              <a:t> </a:t>
            </a:r>
            <a:r>
              <a:rPr lang="fr-BE" dirty="0" err="1"/>
              <a:t>onderzoek</a:t>
            </a:r>
            <a:r>
              <a:rPr lang="fr-BE" dirty="0"/>
              <a:t> of </a:t>
            </a:r>
            <a:r>
              <a:rPr lang="fr-BE" dirty="0" err="1"/>
              <a:t>statistische</a:t>
            </a:r>
            <a:r>
              <a:rPr lang="fr-BE" dirty="0"/>
              <a:t> </a:t>
            </a:r>
            <a:r>
              <a:rPr lang="fr-BE" dirty="0" err="1"/>
              <a:t>doeleinden</a:t>
            </a:r>
            <a:r>
              <a:rPr lang="fr-BE" dirty="0"/>
              <a:t> </a:t>
            </a:r>
            <a:r>
              <a:rPr lang="fr-BE" dirty="0" err="1"/>
              <a:t>wordt</a:t>
            </a:r>
            <a:r>
              <a:rPr lang="fr-BE" dirty="0"/>
              <a:t> niet </a:t>
            </a:r>
            <a:r>
              <a:rPr lang="fr-BE" dirty="0" err="1"/>
              <a:t>als</a:t>
            </a:r>
            <a:r>
              <a:rPr lang="fr-BE" dirty="0"/>
              <a:t> </a:t>
            </a:r>
            <a:r>
              <a:rPr lang="fr-BE" dirty="0" err="1"/>
              <a:t>onverenigbaar</a:t>
            </a:r>
            <a:r>
              <a:rPr lang="fr-BE" dirty="0"/>
              <a:t> met de </a:t>
            </a:r>
            <a:r>
              <a:rPr lang="fr-BE" dirty="0" err="1"/>
              <a:t>oorspronkelijke</a:t>
            </a:r>
            <a:r>
              <a:rPr lang="fr-BE" dirty="0"/>
              <a:t> </a:t>
            </a:r>
            <a:r>
              <a:rPr lang="fr-BE" dirty="0" err="1"/>
              <a:t>doeleinden</a:t>
            </a:r>
            <a:r>
              <a:rPr lang="fr-BE" dirty="0"/>
              <a:t> </a:t>
            </a:r>
            <a:r>
              <a:rPr lang="fr-BE" dirty="0" err="1"/>
              <a:t>beschouwd</a:t>
            </a:r>
            <a:r>
              <a:rPr lang="fr-BE" dirty="0"/>
              <a:t> </a:t>
            </a:r>
          </a:p>
          <a:p>
            <a:pPr lvl="1" fontAlgn="base">
              <a:lnSpc>
                <a:spcPct val="120000"/>
              </a:lnSpc>
            </a:pPr>
            <a:endParaRPr lang="fr-BE" sz="1500" dirty="0" smtClean="0"/>
          </a:p>
          <a:p>
            <a:pPr lvl="1" fontAlgn="base">
              <a:lnSpc>
                <a:spcPct val="120000"/>
              </a:lnSpc>
            </a:pPr>
            <a:r>
              <a:rPr lang="fr-BE" dirty="0" err="1"/>
              <a:t>toereikend</a:t>
            </a:r>
            <a:r>
              <a:rPr lang="fr-BE" dirty="0"/>
              <a:t> </a:t>
            </a:r>
            <a:r>
              <a:rPr lang="fr-BE" dirty="0" err="1"/>
              <a:t>zijn</a:t>
            </a:r>
            <a:r>
              <a:rPr lang="fr-BE" dirty="0"/>
              <a:t>, ter </a:t>
            </a:r>
            <a:r>
              <a:rPr lang="fr-BE" dirty="0" err="1"/>
              <a:t>zake</a:t>
            </a:r>
            <a:r>
              <a:rPr lang="fr-BE" dirty="0"/>
              <a:t> </a:t>
            </a:r>
            <a:r>
              <a:rPr lang="fr-BE" dirty="0" err="1"/>
              <a:t>dienend</a:t>
            </a:r>
            <a:r>
              <a:rPr lang="fr-BE" dirty="0"/>
              <a:t> en </a:t>
            </a:r>
            <a:r>
              <a:rPr lang="fr-BE" dirty="0" err="1"/>
              <a:t>beperkt</a:t>
            </a:r>
            <a:r>
              <a:rPr lang="fr-BE" dirty="0"/>
              <a:t> </a:t>
            </a:r>
            <a:r>
              <a:rPr lang="fr-BE" dirty="0" err="1"/>
              <a:t>tot</a:t>
            </a:r>
            <a:r>
              <a:rPr lang="fr-BE" dirty="0"/>
              <a:t> </a:t>
            </a:r>
            <a:r>
              <a:rPr lang="fr-BE" dirty="0" err="1"/>
              <a:t>wat</a:t>
            </a:r>
            <a:r>
              <a:rPr lang="fr-BE" dirty="0"/>
              <a:t> </a:t>
            </a:r>
            <a:r>
              <a:rPr lang="fr-BE" dirty="0" err="1"/>
              <a:t>noodzakelijk</a:t>
            </a:r>
            <a:r>
              <a:rPr lang="fr-BE" dirty="0"/>
              <a:t> </a:t>
            </a:r>
            <a:r>
              <a:rPr lang="fr-BE" dirty="0" err="1"/>
              <a:t>is</a:t>
            </a:r>
            <a:r>
              <a:rPr lang="fr-BE" dirty="0"/>
              <a:t> </a:t>
            </a:r>
            <a:r>
              <a:rPr lang="fr-BE" dirty="0" err="1"/>
              <a:t>voor</a:t>
            </a:r>
            <a:r>
              <a:rPr lang="fr-BE" dirty="0"/>
              <a:t> de </a:t>
            </a:r>
            <a:r>
              <a:rPr lang="fr-BE" dirty="0" err="1"/>
              <a:t>doeleinden</a:t>
            </a:r>
            <a:r>
              <a:rPr lang="fr-BE" dirty="0"/>
              <a:t> </a:t>
            </a:r>
            <a:r>
              <a:rPr lang="fr-BE" dirty="0" err="1"/>
              <a:t>waarvoor</a:t>
            </a:r>
            <a:r>
              <a:rPr lang="fr-BE" dirty="0"/>
              <a:t> </a:t>
            </a:r>
            <a:r>
              <a:rPr lang="fr-BE" dirty="0" err="1"/>
              <a:t>zij</a:t>
            </a:r>
            <a:r>
              <a:rPr lang="fr-BE" dirty="0"/>
              <a:t> </a:t>
            </a:r>
            <a:r>
              <a:rPr lang="fr-BE" dirty="0" err="1"/>
              <a:t>worden</a:t>
            </a:r>
            <a:r>
              <a:rPr lang="fr-BE" dirty="0"/>
              <a:t> </a:t>
            </a:r>
            <a:r>
              <a:rPr lang="fr-BE" dirty="0" err="1"/>
              <a:t>verwerkt</a:t>
            </a:r>
            <a:r>
              <a:rPr lang="fr-BE" dirty="0"/>
              <a:t> (minimale </a:t>
            </a:r>
            <a:r>
              <a:rPr lang="fr-BE" dirty="0" err="1"/>
              <a:t>gegevensverwerking</a:t>
            </a:r>
            <a:r>
              <a:rPr lang="fr-BE" dirty="0"/>
              <a:t>)</a:t>
            </a:r>
          </a:p>
          <a:p>
            <a:pPr>
              <a:lnSpc>
                <a:spcPct val="120000"/>
              </a:lnSpc>
            </a:pPr>
            <a:endParaRPr lang="fr-BE"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71</a:t>
            </a:fld>
            <a:endParaRPr lang="fr-BE" noProof="0" smtClean="0"/>
          </a:p>
        </p:txBody>
      </p:sp>
    </p:spTree>
    <p:extLst>
      <p:ext uri="{BB962C8B-B14F-4D97-AF65-F5344CB8AC3E}">
        <p14:creationId xmlns:p14="http://schemas.microsoft.com/office/powerpoint/2010/main" val="28271219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GDPR – Principes</a:t>
            </a:r>
          </a:p>
        </p:txBody>
      </p:sp>
      <p:sp>
        <p:nvSpPr>
          <p:cNvPr id="3" name="Content Placeholder 2"/>
          <p:cNvSpPr>
            <a:spLocks noGrp="1"/>
          </p:cNvSpPr>
          <p:nvPr>
            <p:ph idx="1"/>
          </p:nvPr>
        </p:nvSpPr>
        <p:spPr/>
        <p:txBody>
          <a:bodyPr>
            <a:normAutofit/>
          </a:bodyPr>
          <a:lstStyle/>
          <a:p>
            <a:pPr marL="182880" lvl="1" fontAlgn="base"/>
            <a:r>
              <a:rPr lang="fr-BE" sz="2200" dirty="0" err="1"/>
              <a:t>Persoonsgegevens</a:t>
            </a:r>
            <a:r>
              <a:rPr lang="fr-BE" sz="2200" dirty="0"/>
              <a:t> </a:t>
            </a:r>
            <a:r>
              <a:rPr lang="fr-BE" sz="2200" dirty="0" err="1"/>
              <a:t>moeten</a:t>
            </a:r>
            <a:endParaRPr lang="fr-BE" sz="2200" dirty="0"/>
          </a:p>
          <a:p>
            <a:pPr lvl="1" fontAlgn="base"/>
            <a:endParaRPr lang="fr-BE" sz="1400" dirty="0" smtClean="0"/>
          </a:p>
          <a:p>
            <a:pPr lvl="1" fontAlgn="base"/>
            <a:r>
              <a:rPr lang="fr-BE" dirty="0" err="1" smtClean="0"/>
              <a:t>juist</a:t>
            </a:r>
            <a:r>
              <a:rPr lang="fr-BE" dirty="0" smtClean="0"/>
              <a:t> </a:t>
            </a:r>
            <a:r>
              <a:rPr lang="fr-BE" dirty="0" err="1"/>
              <a:t>zijn</a:t>
            </a:r>
            <a:r>
              <a:rPr lang="fr-BE" dirty="0"/>
              <a:t> en </a:t>
            </a:r>
            <a:r>
              <a:rPr lang="fr-BE" dirty="0" err="1"/>
              <a:t>zo</a:t>
            </a:r>
            <a:r>
              <a:rPr lang="fr-BE" dirty="0"/>
              <a:t> </a:t>
            </a:r>
            <a:r>
              <a:rPr lang="fr-BE" dirty="0" err="1"/>
              <a:t>nodig</a:t>
            </a:r>
            <a:r>
              <a:rPr lang="fr-BE" dirty="0"/>
              <a:t> </a:t>
            </a:r>
            <a:r>
              <a:rPr lang="fr-BE" dirty="0" err="1"/>
              <a:t>worden</a:t>
            </a:r>
            <a:r>
              <a:rPr lang="fr-BE" dirty="0"/>
              <a:t> </a:t>
            </a:r>
            <a:r>
              <a:rPr lang="fr-BE" dirty="0" err="1"/>
              <a:t>geactualiseerd</a:t>
            </a:r>
            <a:endParaRPr lang="fr-BE" dirty="0"/>
          </a:p>
          <a:p>
            <a:pPr lvl="1" fontAlgn="base"/>
            <a:endParaRPr lang="fr-BE" sz="1400" dirty="0" smtClean="0"/>
          </a:p>
          <a:p>
            <a:pPr lvl="1" fontAlgn="base"/>
            <a:r>
              <a:rPr lang="fr-BE" dirty="0" err="1"/>
              <a:t>worden</a:t>
            </a:r>
            <a:r>
              <a:rPr lang="fr-BE" dirty="0"/>
              <a:t> </a:t>
            </a:r>
            <a:r>
              <a:rPr lang="fr-BE" dirty="0" err="1"/>
              <a:t>bewaard</a:t>
            </a:r>
            <a:r>
              <a:rPr lang="fr-BE" dirty="0"/>
              <a:t> in </a:t>
            </a:r>
            <a:r>
              <a:rPr lang="fr-BE" dirty="0" err="1"/>
              <a:t>een</a:t>
            </a:r>
            <a:r>
              <a:rPr lang="fr-BE" dirty="0"/>
              <a:t> </a:t>
            </a:r>
            <a:r>
              <a:rPr lang="fr-BE" dirty="0" err="1"/>
              <a:t>vorm</a:t>
            </a:r>
            <a:r>
              <a:rPr lang="fr-BE" dirty="0"/>
              <a:t> die het </a:t>
            </a:r>
            <a:r>
              <a:rPr lang="fr-BE" dirty="0" err="1"/>
              <a:t>mogelijk</a:t>
            </a:r>
            <a:r>
              <a:rPr lang="fr-BE" dirty="0"/>
              <a:t> </a:t>
            </a:r>
            <a:r>
              <a:rPr lang="fr-BE" dirty="0" err="1"/>
              <a:t>maakt</a:t>
            </a:r>
            <a:r>
              <a:rPr lang="fr-BE" dirty="0"/>
              <a:t> de </a:t>
            </a:r>
            <a:r>
              <a:rPr lang="fr-BE" dirty="0" err="1"/>
              <a:t>betrokkenen</a:t>
            </a:r>
            <a:r>
              <a:rPr lang="fr-BE" dirty="0"/>
              <a:t> niet langer te </a:t>
            </a:r>
            <a:r>
              <a:rPr lang="fr-BE" dirty="0" err="1"/>
              <a:t>identificeren</a:t>
            </a:r>
            <a:r>
              <a:rPr lang="fr-BE" dirty="0"/>
              <a:t> dan </a:t>
            </a:r>
            <a:r>
              <a:rPr lang="fr-BE" dirty="0" err="1"/>
              <a:t>voor</a:t>
            </a:r>
            <a:r>
              <a:rPr lang="fr-BE" dirty="0"/>
              <a:t> de </a:t>
            </a:r>
            <a:r>
              <a:rPr lang="fr-BE" dirty="0" err="1"/>
              <a:t>doeleinden</a:t>
            </a:r>
            <a:r>
              <a:rPr lang="fr-BE" dirty="0"/>
              <a:t> </a:t>
            </a:r>
            <a:r>
              <a:rPr lang="fr-BE" dirty="0" err="1"/>
              <a:t>waarvoor</a:t>
            </a:r>
            <a:r>
              <a:rPr lang="fr-BE" dirty="0"/>
              <a:t> de </a:t>
            </a:r>
            <a:r>
              <a:rPr lang="fr-BE" dirty="0" err="1"/>
              <a:t>persoonsgegevens</a:t>
            </a:r>
            <a:r>
              <a:rPr lang="fr-BE" dirty="0"/>
              <a:t> </a:t>
            </a:r>
            <a:r>
              <a:rPr lang="fr-BE" dirty="0" err="1"/>
              <a:t>worden</a:t>
            </a:r>
            <a:r>
              <a:rPr lang="fr-BE" dirty="0"/>
              <a:t> </a:t>
            </a:r>
            <a:r>
              <a:rPr lang="fr-BE" dirty="0" err="1"/>
              <a:t>verwerkt</a:t>
            </a:r>
            <a:r>
              <a:rPr lang="fr-BE" dirty="0"/>
              <a:t> </a:t>
            </a:r>
            <a:r>
              <a:rPr lang="fr-BE" dirty="0" err="1"/>
              <a:t>noodzakelijk</a:t>
            </a:r>
            <a:r>
              <a:rPr lang="fr-BE" dirty="0"/>
              <a:t> </a:t>
            </a:r>
            <a:r>
              <a:rPr lang="fr-BE" dirty="0" err="1"/>
              <a:t>is</a:t>
            </a:r>
            <a:endParaRPr lang="fr-BE" dirty="0"/>
          </a:p>
          <a:p>
            <a:pPr lvl="1" fontAlgn="base"/>
            <a:endParaRPr lang="fr-BE" sz="1400" dirty="0" smtClean="0"/>
          </a:p>
          <a:p>
            <a:pPr lvl="1" fontAlgn="base"/>
            <a:r>
              <a:rPr lang="fr-BE" dirty="0" err="1"/>
              <a:t>door</a:t>
            </a:r>
            <a:r>
              <a:rPr lang="fr-BE" dirty="0"/>
              <a:t> het </a:t>
            </a:r>
            <a:r>
              <a:rPr lang="fr-BE" dirty="0" err="1"/>
              <a:t>nemen</a:t>
            </a:r>
            <a:r>
              <a:rPr lang="fr-BE" dirty="0"/>
              <a:t> van </a:t>
            </a:r>
            <a:r>
              <a:rPr lang="fr-BE" dirty="0" err="1"/>
              <a:t>passende</a:t>
            </a:r>
            <a:r>
              <a:rPr lang="fr-BE" dirty="0"/>
              <a:t> </a:t>
            </a:r>
            <a:r>
              <a:rPr lang="fr-BE" dirty="0" err="1"/>
              <a:t>technische</a:t>
            </a:r>
            <a:r>
              <a:rPr lang="fr-BE" dirty="0"/>
              <a:t> of </a:t>
            </a:r>
            <a:r>
              <a:rPr lang="fr-BE" dirty="0" err="1"/>
              <a:t>organisatorische</a:t>
            </a:r>
            <a:r>
              <a:rPr lang="fr-BE" dirty="0"/>
              <a:t> </a:t>
            </a:r>
            <a:r>
              <a:rPr lang="fr-BE" dirty="0" err="1"/>
              <a:t>maatregelen</a:t>
            </a:r>
            <a:r>
              <a:rPr lang="fr-BE" dirty="0"/>
              <a:t> op </a:t>
            </a:r>
            <a:r>
              <a:rPr lang="fr-BE" dirty="0" err="1"/>
              <a:t>een</a:t>
            </a:r>
            <a:r>
              <a:rPr lang="fr-BE" dirty="0"/>
              <a:t> </a:t>
            </a:r>
            <a:r>
              <a:rPr lang="fr-BE" dirty="0" err="1"/>
              <a:t>dusdanige</a:t>
            </a:r>
            <a:r>
              <a:rPr lang="fr-BE" dirty="0"/>
              <a:t> manier </a:t>
            </a:r>
            <a:r>
              <a:rPr lang="fr-BE" dirty="0" err="1"/>
              <a:t>worden</a:t>
            </a:r>
            <a:r>
              <a:rPr lang="fr-BE" dirty="0"/>
              <a:t> </a:t>
            </a:r>
            <a:r>
              <a:rPr lang="fr-BE" dirty="0" err="1"/>
              <a:t>verwerkt</a:t>
            </a:r>
            <a:r>
              <a:rPr lang="fr-BE" dirty="0"/>
              <a:t> </a:t>
            </a:r>
            <a:r>
              <a:rPr lang="fr-BE" dirty="0" err="1"/>
              <a:t>dat</a:t>
            </a:r>
            <a:r>
              <a:rPr lang="fr-BE" dirty="0"/>
              <a:t> </a:t>
            </a:r>
            <a:r>
              <a:rPr lang="fr-BE" dirty="0" err="1"/>
              <a:t>een</a:t>
            </a:r>
            <a:r>
              <a:rPr lang="fr-BE" dirty="0"/>
              <a:t> </a:t>
            </a:r>
            <a:r>
              <a:rPr lang="fr-BE" dirty="0" err="1"/>
              <a:t>passende</a:t>
            </a:r>
            <a:r>
              <a:rPr lang="fr-BE" dirty="0"/>
              <a:t> </a:t>
            </a:r>
            <a:r>
              <a:rPr lang="fr-BE" dirty="0" err="1"/>
              <a:t>beveiliging</a:t>
            </a:r>
            <a:r>
              <a:rPr lang="fr-BE" dirty="0"/>
              <a:t> </a:t>
            </a:r>
            <a:r>
              <a:rPr lang="fr-BE" dirty="0" err="1"/>
              <a:t>ervan</a:t>
            </a:r>
            <a:r>
              <a:rPr lang="fr-BE" dirty="0"/>
              <a:t> </a:t>
            </a:r>
            <a:r>
              <a:rPr lang="fr-BE" dirty="0" err="1"/>
              <a:t>gewaarborgd</a:t>
            </a:r>
            <a:r>
              <a:rPr lang="fr-BE" dirty="0"/>
              <a:t> </a:t>
            </a:r>
            <a:r>
              <a:rPr lang="fr-BE" dirty="0" err="1"/>
              <a:t>is</a:t>
            </a:r>
            <a:r>
              <a:rPr lang="fr-BE" dirty="0"/>
              <a:t>, en </a:t>
            </a:r>
            <a:r>
              <a:rPr lang="fr-BE" dirty="0" err="1"/>
              <a:t>dat</a:t>
            </a:r>
            <a:r>
              <a:rPr lang="fr-BE" dirty="0"/>
              <a:t> </a:t>
            </a:r>
            <a:r>
              <a:rPr lang="fr-BE" dirty="0" err="1"/>
              <a:t>zij</a:t>
            </a:r>
            <a:r>
              <a:rPr lang="fr-BE" dirty="0"/>
              <a:t> </a:t>
            </a:r>
            <a:r>
              <a:rPr lang="fr-BE" dirty="0" err="1"/>
              <a:t>onder</a:t>
            </a:r>
            <a:r>
              <a:rPr lang="fr-BE" dirty="0"/>
              <a:t> </a:t>
            </a:r>
            <a:r>
              <a:rPr lang="fr-BE" dirty="0" err="1"/>
              <a:t>meer</a:t>
            </a:r>
            <a:r>
              <a:rPr lang="fr-BE" dirty="0"/>
              <a:t> </a:t>
            </a:r>
            <a:r>
              <a:rPr lang="fr-BE" dirty="0" err="1"/>
              <a:t>beschermd</a:t>
            </a:r>
            <a:r>
              <a:rPr lang="fr-BE" dirty="0"/>
              <a:t> </a:t>
            </a:r>
            <a:r>
              <a:rPr lang="fr-BE" dirty="0" err="1"/>
              <a:t>zijn</a:t>
            </a:r>
            <a:r>
              <a:rPr lang="fr-BE" dirty="0"/>
              <a:t> </a:t>
            </a:r>
            <a:r>
              <a:rPr lang="fr-BE" dirty="0" err="1"/>
              <a:t>tegen</a:t>
            </a:r>
            <a:r>
              <a:rPr lang="fr-BE" dirty="0"/>
              <a:t> </a:t>
            </a:r>
            <a:r>
              <a:rPr lang="fr-BE" dirty="0" err="1"/>
              <a:t>ongeoorloofde</a:t>
            </a:r>
            <a:r>
              <a:rPr lang="fr-BE" dirty="0"/>
              <a:t> of </a:t>
            </a:r>
            <a:r>
              <a:rPr lang="fr-BE" dirty="0" err="1"/>
              <a:t>onrechtmatige</a:t>
            </a:r>
            <a:r>
              <a:rPr lang="fr-BE" dirty="0"/>
              <a:t> </a:t>
            </a:r>
            <a:r>
              <a:rPr lang="fr-BE" dirty="0" err="1"/>
              <a:t>verwerking</a:t>
            </a:r>
            <a:r>
              <a:rPr lang="fr-BE" dirty="0"/>
              <a:t> en </a:t>
            </a:r>
            <a:r>
              <a:rPr lang="fr-BE" dirty="0" err="1"/>
              <a:t>tegen</a:t>
            </a:r>
            <a:r>
              <a:rPr lang="fr-BE" dirty="0"/>
              <a:t> </a:t>
            </a:r>
            <a:r>
              <a:rPr lang="fr-BE" dirty="0" err="1"/>
              <a:t>onopzettelijk</a:t>
            </a:r>
            <a:r>
              <a:rPr lang="fr-BE" dirty="0"/>
              <a:t> </a:t>
            </a:r>
            <a:r>
              <a:rPr lang="fr-BE" dirty="0" err="1"/>
              <a:t>verlies</a:t>
            </a:r>
            <a:r>
              <a:rPr lang="fr-BE" dirty="0"/>
              <a:t>, </a:t>
            </a:r>
            <a:r>
              <a:rPr lang="fr-BE" dirty="0" err="1"/>
              <a:t>vernietiging</a:t>
            </a:r>
            <a:r>
              <a:rPr lang="fr-BE" dirty="0"/>
              <a:t> of </a:t>
            </a:r>
            <a:r>
              <a:rPr lang="fr-BE" dirty="0" err="1"/>
              <a:t>beschadiging</a:t>
            </a:r>
            <a:r>
              <a:rPr lang="fr-BE" dirty="0"/>
              <a:t> (</a:t>
            </a:r>
            <a:r>
              <a:rPr lang="fr-BE" dirty="0" err="1"/>
              <a:t>integriteit</a:t>
            </a:r>
            <a:r>
              <a:rPr lang="fr-BE" dirty="0"/>
              <a:t> en </a:t>
            </a:r>
            <a:r>
              <a:rPr lang="fr-BE" dirty="0" err="1"/>
              <a:t>vertrouwelijkheid</a:t>
            </a:r>
            <a:r>
              <a:rPr lang="fr-BE" dirty="0"/>
              <a:t>)</a:t>
            </a:r>
          </a:p>
          <a:p>
            <a:endParaRPr lang="fr-BE"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72</a:t>
            </a:fld>
            <a:endParaRPr lang="fr-BE" noProof="0" smtClean="0"/>
          </a:p>
        </p:txBody>
      </p:sp>
    </p:spTree>
    <p:extLst>
      <p:ext uri="{BB962C8B-B14F-4D97-AF65-F5344CB8AC3E}">
        <p14:creationId xmlns:p14="http://schemas.microsoft.com/office/powerpoint/2010/main" val="19424287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Plusieurs nouveautés</a:t>
            </a:r>
          </a:p>
        </p:txBody>
      </p:sp>
      <p:sp>
        <p:nvSpPr>
          <p:cNvPr id="3" name="Content Placeholder 2"/>
          <p:cNvSpPr>
            <a:spLocks noGrp="1"/>
          </p:cNvSpPr>
          <p:nvPr>
            <p:ph idx="1"/>
          </p:nvPr>
        </p:nvSpPr>
        <p:spPr/>
        <p:txBody>
          <a:bodyPr>
            <a:normAutofit/>
          </a:bodyPr>
          <a:lstStyle/>
          <a:p>
            <a:r>
              <a:rPr lang="fr-BE" dirty="0"/>
              <a:t>Analyse des risques comme base</a:t>
            </a:r>
          </a:p>
          <a:p>
            <a:endParaRPr lang="nl-BE" sz="1400" dirty="0" smtClean="0"/>
          </a:p>
          <a:p>
            <a:r>
              <a:rPr lang="fr-BE" dirty="0"/>
              <a:t>Principe de responsabilité du responsable de </a:t>
            </a:r>
            <a:r>
              <a:rPr lang="fr-BE" dirty="0" smtClean="0"/>
              <a:t>traitement</a:t>
            </a:r>
          </a:p>
          <a:p>
            <a:endParaRPr lang="fr-BE" sz="1400" dirty="0"/>
          </a:p>
          <a:p>
            <a:pPr lvl="1"/>
            <a:r>
              <a:rPr lang="fr-BE" dirty="0"/>
              <a:t>registre des activités de </a:t>
            </a:r>
            <a:r>
              <a:rPr lang="fr-BE" dirty="0" smtClean="0"/>
              <a:t>traitement</a:t>
            </a:r>
          </a:p>
          <a:p>
            <a:pPr lvl="1"/>
            <a:endParaRPr lang="fr-BE" sz="1400" dirty="0"/>
          </a:p>
          <a:p>
            <a:pPr lvl="1"/>
            <a:r>
              <a:rPr lang="fr-BE" dirty="0"/>
              <a:t>analyse d'impact relative à la protection des données</a:t>
            </a:r>
          </a:p>
          <a:p>
            <a:endParaRPr lang="nl-BE" sz="1400" dirty="0" smtClean="0"/>
          </a:p>
          <a:p>
            <a:r>
              <a:rPr lang="fr-BE" dirty="0" err="1"/>
              <a:t>Privacy</a:t>
            </a:r>
            <a:r>
              <a:rPr lang="fr-BE" dirty="0"/>
              <a:t> by design</a:t>
            </a:r>
          </a:p>
          <a:p>
            <a:endParaRPr lang="nl-BE" sz="1400" dirty="0" smtClean="0"/>
          </a:p>
          <a:p>
            <a:r>
              <a:rPr lang="fr-BE" dirty="0" err="1"/>
              <a:t>Privacy</a:t>
            </a:r>
            <a:r>
              <a:rPr lang="fr-BE" dirty="0"/>
              <a:t> by default</a:t>
            </a:r>
          </a:p>
          <a:p>
            <a:endParaRPr lang="nl-BE" dirty="0" smtClean="0"/>
          </a:p>
          <a:p>
            <a:endParaRPr lang="fr-BE"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cap="none" normalizeH="0" baseline="0" noProof="0">
                <a:ln>
                  <a:noFill/>
                </a:ln>
                <a:solidFill>
                  <a:srgbClr val="FFFFFF"/>
                </a:solidFill>
                <a:uLnTx/>
                <a:uFillTx/>
                <a:latin typeface="Arial"/>
                <a:ea typeface="+mn-ea"/>
                <a:cs typeface="+mn-cs"/>
              </a:rPr>
              <a:t>26/01/2018</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fr-BE" sz="1400" b="1" i="0" u="none" strike="noStrike" kern="1200" cap="none" spc="0" normalizeH="0" baseline="0" noProof="0" smtClean="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577014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Plusieurs nouveautés</a:t>
            </a:r>
          </a:p>
        </p:txBody>
      </p:sp>
      <p:sp>
        <p:nvSpPr>
          <p:cNvPr id="3" name="Content Placeholder 2"/>
          <p:cNvSpPr>
            <a:spLocks noGrp="1"/>
          </p:cNvSpPr>
          <p:nvPr>
            <p:ph idx="1"/>
          </p:nvPr>
        </p:nvSpPr>
        <p:spPr/>
        <p:txBody>
          <a:bodyPr>
            <a:normAutofit/>
          </a:bodyPr>
          <a:lstStyle/>
          <a:p>
            <a:r>
              <a:rPr lang="fr-BE"/>
              <a:t>Notification des incidents de sécurité</a:t>
            </a:r>
          </a:p>
          <a:p>
            <a:endParaRPr lang="nl-BE" dirty="0" smtClean="0"/>
          </a:p>
          <a:p>
            <a:r>
              <a:rPr lang="fr-BE"/>
              <a:t>Extension des droits de l’intéressé</a:t>
            </a:r>
          </a:p>
          <a:p>
            <a:endParaRPr lang="nl-BE" dirty="0" smtClean="0"/>
          </a:p>
          <a:p>
            <a:r>
              <a:rPr lang="fr-BE"/>
              <a:t>Délégué à la protection des données</a:t>
            </a:r>
          </a:p>
          <a:p>
            <a:endParaRPr lang="nl-BE" dirty="0" smtClean="0"/>
          </a:p>
          <a:p>
            <a:r>
              <a:rPr lang="fr-BE"/>
              <a:t>Possibilités de codes de conduite et certification</a:t>
            </a:r>
          </a:p>
          <a:p>
            <a:endParaRPr lang="nl-BE" dirty="0" smtClean="0"/>
          </a:p>
          <a:p>
            <a:r>
              <a:rPr lang="fr-BE"/>
              <a:t>Sanctions</a:t>
            </a:r>
          </a:p>
          <a:p>
            <a:endParaRPr lang="fr-BE"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cap="none" normalizeH="0" baseline="0" noProof="0">
                <a:ln>
                  <a:noFill/>
                </a:ln>
                <a:solidFill>
                  <a:srgbClr val="FFFFFF"/>
                </a:solidFill>
                <a:uLnTx/>
                <a:uFillTx/>
                <a:latin typeface="Arial"/>
                <a:ea typeface="+mn-ea"/>
                <a:cs typeface="+mn-cs"/>
              </a:rPr>
              <a:t>26/01/2018</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fr-BE" sz="1400" b="1" i="0" u="none" strike="noStrike" kern="1200" cap="none" spc="0" normalizeH="0" baseline="0" noProof="0" smtClean="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170313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Mesures prises</a:t>
            </a:r>
          </a:p>
        </p:txBody>
      </p:sp>
      <p:sp>
        <p:nvSpPr>
          <p:cNvPr id="3" name="Content Placeholder 2"/>
          <p:cNvSpPr>
            <a:spLocks noGrp="1"/>
          </p:cNvSpPr>
          <p:nvPr>
            <p:ph idx="1"/>
          </p:nvPr>
        </p:nvSpPr>
        <p:spPr/>
        <p:txBody>
          <a:bodyPr>
            <a:normAutofit/>
          </a:bodyPr>
          <a:lstStyle/>
          <a:p>
            <a:r>
              <a:rPr lang="fr-BE" dirty="0"/>
              <a:t>Sensibilisation des partenaires</a:t>
            </a:r>
          </a:p>
          <a:p>
            <a:endParaRPr lang="nl-NL" dirty="0" smtClean="0"/>
          </a:p>
          <a:p>
            <a:r>
              <a:rPr lang="fr-BE" dirty="0"/>
              <a:t>Adaptation des polices de sécurité</a:t>
            </a:r>
          </a:p>
          <a:p>
            <a:endParaRPr lang="nl-NL" dirty="0" smtClean="0"/>
          </a:p>
          <a:p>
            <a:r>
              <a:rPr lang="fr-BE" dirty="0"/>
              <a:t>Développement d’un registre des activités de traitement</a:t>
            </a:r>
          </a:p>
          <a:p>
            <a:endParaRPr lang="nl-NL" dirty="0"/>
          </a:p>
          <a:p>
            <a:r>
              <a:rPr lang="fr-BE" dirty="0" smtClean="0"/>
              <a:t>Détermination </a:t>
            </a:r>
            <a:r>
              <a:rPr lang="fr-BE" dirty="0"/>
              <a:t>de la procédure de notification des incidents de sécurité</a:t>
            </a:r>
          </a:p>
          <a:p>
            <a:endParaRPr lang="nl-NL" dirty="0" smtClean="0"/>
          </a:p>
          <a:p>
            <a:r>
              <a:rPr lang="fr-BE" dirty="0" smtClean="0"/>
              <a:t>Détermination </a:t>
            </a:r>
            <a:r>
              <a:rPr lang="fr-BE" dirty="0"/>
              <a:t>de la procédure d’analyse d'impact relative à la protection des données</a:t>
            </a:r>
          </a:p>
          <a:p>
            <a:endParaRPr lang="nl-NL" dirty="0" smtClean="0"/>
          </a:p>
          <a:p>
            <a:endParaRPr lang="nl-NL"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75</a:t>
            </a:fld>
            <a:endParaRPr lang="en-US" smtClean="0"/>
          </a:p>
        </p:txBody>
      </p:sp>
    </p:spTree>
    <p:extLst>
      <p:ext uri="{BB962C8B-B14F-4D97-AF65-F5344CB8AC3E}">
        <p14:creationId xmlns:p14="http://schemas.microsoft.com/office/powerpoint/2010/main" val="14852917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Mesures prises</a:t>
            </a:r>
          </a:p>
        </p:txBody>
      </p:sp>
      <p:sp>
        <p:nvSpPr>
          <p:cNvPr id="3" name="Content Placeholder 2"/>
          <p:cNvSpPr>
            <a:spLocks noGrp="1"/>
          </p:cNvSpPr>
          <p:nvPr>
            <p:ph idx="1"/>
          </p:nvPr>
        </p:nvSpPr>
        <p:spPr/>
        <p:txBody>
          <a:bodyPr>
            <a:normAutofit/>
          </a:bodyPr>
          <a:lstStyle/>
          <a:p>
            <a:r>
              <a:rPr lang="fr-BE" dirty="0" smtClean="0"/>
              <a:t>Examen </a:t>
            </a:r>
            <a:r>
              <a:rPr lang="fr-BE" dirty="0"/>
              <a:t>des mesures contractuelles</a:t>
            </a:r>
          </a:p>
          <a:p>
            <a:endParaRPr lang="nl-NL" dirty="0" smtClean="0"/>
          </a:p>
          <a:p>
            <a:r>
              <a:rPr lang="fr-BE" dirty="0"/>
              <a:t>Adaptations des informations relatives au droit de consultation des intéressés</a:t>
            </a:r>
          </a:p>
          <a:p>
            <a:endParaRPr lang="nl-NL" dirty="0" smtClean="0"/>
          </a:p>
          <a:p>
            <a:r>
              <a:rPr lang="fr-BE" dirty="0"/>
              <a:t>Page web contenant l’ensemble des informations pertinentes</a:t>
            </a:r>
          </a:p>
          <a:p>
            <a:endParaRPr lang="nl-NL" dirty="0" smtClean="0"/>
          </a:p>
          <a:p>
            <a:r>
              <a:rPr lang="fr-BE" dirty="0"/>
              <a:t>Audit interne et processus « </a:t>
            </a:r>
            <a:r>
              <a:rPr lang="fr-BE" dirty="0" err="1"/>
              <a:t>privacy</a:t>
            </a:r>
            <a:r>
              <a:rPr lang="fr-BE" dirty="0"/>
              <a:t> by design » en 2018</a:t>
            </a:r>
          </a:p>
          <a:p>
            <a:endParaRPr lang="nl-NL" dirty="0" smtClean="0"/>
          </a:p>
          <a:p>
            <a:endParaRPr lang="nl-NL"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76</a:t>
            </a:fld>
            <a:endParaRPr lang="en-US" smtClean="0"/>
          </a:p>
        </p:txBody>
      </p:sp>
    </p:spTree>
    <p:extLst>
      <p:ext uri="{BB962C8B-B14F-4D97-AF65-F5344CB8AC3E}">
        <p14:creationId xmlns:p14="http://schemas.microsoft.com/office/powerpoint/2010/main" val="14552628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Mesures prises</a:t>
            </a:r>
          </a:p>
        </p:txBody>
      </p:sp>
      <p:sp>
        <p:nvSpPr>
          <p:cNvPr id="3" name="Content Placeholder 2"/>
          <p:cNvSpPr>
            <a:spLocks noGrp="1"/>
          </p:cNvSpPr>
          <p:nvPr>
            <p:ph idx="1"/>
          </p:nvPr>
        </p:nvSpPr>
        <p:spPr/>
        <p:txBody>
          <a:bodyPr>
            <a:normAutofit/>
          </a:bodyPr>
          <a:lstStyle/>
          <a:p>
            <a:endParaRPr lang="en-GB" dirty="0" smtClean="0"/>
          </a:p>
          <a:p>
            <a:r>
              <a:rPr lang="fr-BE"/>
              <a:t>Participation au groupe de coordination interdépartemental</a:t>
            </a:r>
          </a:p>
          <a:p>
            <a:endParaRPr lang="nl-NL" dirty="0" smtClean="0"/>
          </a:p>
          <a:p>
            <a:r>
              <a:rPr lang="fr-BE"/>
              <a:t>Rédaction, assistance et concertation lors de l’adaptation de la réglementation</a:t>
            </a:r>
          </a:p>
          <a:p>
            <a:pPr lvl="1"/>
            <a:r>
              <a:rPr lang="fr-BE"/>
              <a:t>loi-cadre relative à la vie privée</a:t>
            </a:r>
          </a:p>
          <a:p>
            <a:pPr lvl="1"/>
            <a:r>
              <a:rPr lang="fr-BE"/>
              <a:t>redesign autorité de protection des données</a:t>
            </a:r>
          </a:p>
          <a:p>
            <a:pPr lvl="1"/>
            <a:r>
              <a:rPr lang="fr-BE"/>
              <a:t>statut de délégué à la protection des données</a:t>
            </a:r>
          </a:p>
          <a:p>
            <a:pPr lvl="1"/>
            <a:r>
              <a:rPr lang="fr-BE"/>
              <a:t>circulaire à destination des hôpitaux</a:t>
            </a:r>
          </a:p>
          <a:p>
            <a:pPr lvl="1"/>
            <a:r>
              <a:rPr lang="fr-BE"/>
              <a:t>création Comité de sécurité de l’information</a:t>
            </a:r>
          </a:p>
          <a:p>
            <a:pPr lvl="1"/>
            <a:endParaRPr lang="nl-NL"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77</a:t>
            </a:fld>
            <a:endParaRPr lang="en-US" smtClean="0"/>
          </a:p>
        </p:txBody>
      </p:sp>
    </p:spTree>
    <p:extLst>
      <p:ext uri="{BB962C8B-B14F-4D97-AF65-F5344CB8AC3E}">
        <p14:creationId xmlns:p14="http://schemas.microsoft.com/office/powerpoint/2010/main" val="5174550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Comité de sécurité de l’information</a:t>
            </a:r>
          </a:p>
        </p:txBody>
      </p:sp>
      <p:sp>
        <p:nvSpPr>
          <p:cNvPr id="3" name="Content Placeholder 2"/>
          <p:cNvSpPr>
            <a:spLocks noGrp="1"/>
          </p:cNvSpPr>
          <p:nvPr>
            <p:ph idx="1"/>
          </p:nvPr>
        </p:nvSpPr>
        <p:spPr/>
        <p:txBody>
          <a:bodyPr>
            <a:normAutofit/>
          </a:bodyPr>
          <a:lstStyle/>
          <a:p>
            <a:r>
              <a:rPr lang="fr-BE" dirty="0"/>
              <a:t>Jusqu’à présent, Commission de la protection de la vie privée (CPVP) composée de comités sectoriels thématiques, nommés par le Parlement et </a:t>
            </a:r>
            <a:r>
              <a:rPr lang="fr-BE" dirty="0" smtClean="0"/>
              <a:t>chargés</a:t>
            </a:r>
            <a:endParaRPr lang="fr-BE" dirty="0"/>
          </a:p>
          <a:p>
            <a:pPr lvl="1"/>
            <a:r>
              <a:rPr lang="fr-BE" dirty="0"/>
              <a:t>d’accorder des autorisations pour la communication de données à caractère personnel</a:t>
            </a:r>
          </a:p>
          <a:p>
            <a:pPr lvl="1"/>
            <a:r>
              <a:rPr lang="fr-BE" dirty="0" smtClean="0"/>
              <a:t>de la </a:t>
            </a:r>
            <a:r>
              <a:rPr lang="fr-BE" dirty="0"/>
              <a:t>politique préventive en matière de sécurité de l'information et de protection de la vie </a:t>
            </a:r>
            <a:r>
              <a:rPr lang="fr-BE" dirty="0" smtClean="0"/>
              <a:t>privée</a:t>
            </a:r>
          </a:p>
          <a:p>
            <a:pPr lvl="1"/>
            <a:r>
              <a:rPr lang="fr-BE" dirty="0" smtClean="0"/>
              <a:t>de </a:t>
            </a:r>
            <a:r>
              <a:rPr lang="fr-BE" dirty="0"/>
              <a:t>formuler des avis et recommandations en matière de sécurité de l’information et de protection la vie privée</a:t>
            </a:r>
          </a:p>
          <a:p>
            <a:pPr lvl="1"/>
            <a:r>
              <a:rPr lang="fr-BE" dirty="0"/>
              <a:t>d’effectuer un contrôle externe en matière de sécurité de l’information et de protection vie privée</a:t>
            </a:r>
          </a:p>
          <a:p>
            <a:pPr lvl="1"/>
            <a:r>
              <a:rPr lang="fr-BE" dirty="0"/>
              <a:t>de traiter les plaintes</a:t>
            </a:r>
          </a:p>
          <a:p>
            <a:endParaRPr lang="en-US"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78</a:t>
            </a:fld>
            <a:endParaRPr lang="en-US" smtClean="0"/>
          </a:p>
        </p:txBody>
      </p:sp>
    </p:spTree>
    <p:extLst>
      <p:ext uri="{BB962C8B-B14F-4D97-AF65-F5344CB8AC3E}">
        <p14:creationId xmlns:p14="http://schemas.microsoft.com/office/powerpoint/2010/main" val="28947358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Comité de sécurité de l’information</a:t>
            </a:r>
          </a:p>
        </p:txBody>
      </p:sp>
      <p:sp>
        <p:nvSpPr>
          <p:cNvPr id="3" name="Content Placeholder 2"/>
          <p:cNvSpPr>
            <a:spLocks noGrp="1"/>
          </p:cNvSpPr>
          <p:nvPr>
            <p:ph idx="1"/>
          </p:nvPr>
        </p:nvSpPr>
        <p:spPr/>
        <p:txBody>
          <a:bodyPr>
            <a:normAutofit/>
          </a:bodyPr>
          <a:lstStyle/>
          <a:p>
            <a:r>
              <a:rPr lang="fr-BE" dirty="0"/>
              <a:t>Nécessité d’une adaptation du GDPR d’ici mai 2018</a:t>
            </a:r>
          </a:p>
          <a:p>
            <a:endParaRPr lang="nl-NL" sz="2000" dirty="0"/>
          </a:p>
          <a:p>
            <a:pPr lvl="1"/>
            <a:r>
              <a:rPr lang="fr-BE" dirty="0"/>
              <a:t>Comité de sécurité de l’information chargé des 2 premières compétences</a:t>
            </a:r>
          </a:p>
          <a:p>
            <a:pPr lvl="1"/>
            <a:endParaRPr lang="nl-NL" dirty="0"/>
          </a:p>
          <a:p>
            <a:pPr lvl="1"/>
            <a:r>
              <a:rPr lang="fr-BE" dirty="0"/>
              <a:t>3 autres compétences transférées à l’Autorité de contrôle</a:t>
            </a:r>
          </a:p>
          <a:p>
            <a:endParaRPr lang="en-US"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79</a:t>
            </a:fld>
            <a:endParaRPr lang="en-US" smtClean="0"/>
          </a:p>
        </p:txBody>
      </p:sp>
    </p:spTree>
    <p:extLst>
      <p:ext uri="{BB962C8B-B14F-4D97-AF65-F5344CB8AC3E}">
        <p14:creationId xmlns:p14="http://schemas.microsoft.com/office/powerpoint/2010/main" val="4114190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Actiepunt 4: elektronisch voorschrift</a:t>
            </a:r>
          </a:p>
        </p:txBody>
      </p:sp>
      <p:sp>
        <p:nvSpPr>
          <p:cNvPr id="4099" name="Rectangle 3"/>
          <p:cNvSpPr>
            <a:spLocks noGrp="1" noChangeArrowheads="1"/>
          </p:cNvSpPr>
          <p:nvPr>
            <p:ph idx="1"/>
          </p:nvPr>
        </p:nvSpPr>
        <p:spPr/>
        <p:txBody>
          <a:bodyPr>
            <a:normAutofit/>
          </a:bodyPr>
          <a:lstStyle/>
          <a:p>
            <a:r>
              <a:rPr lang="fr-BE" dirty="0" err="1" smtClean="0"/>
              <a:t>Andere</a:t>
            </a:r>
            <a:r>
              <a:rPr lang="fr-BE" dirty="0" smtClean="0"/>
              <a:t> </a:t>
            </a:r>
            <a:r>
              <a:rPr lang="fr-BE" dirty="0" err="1"/>
              <a:t>wijzigingen</a:t>
            </a:r>
            <a:r>
              <a:rPr lang="fr-BE" dirty="0"/>
              <a:t> medio-2019</a:t>
            </a:r>
          </a:p>
          <a:p>
            <a:endParaRPr lang="fr-BE" sz="1400" dirty="0"/>
          </a:p>
          <a:p>
            <a:pPr lvl="1"/>
            <a:r>
              <a:rPr lang="fr-BE" dirty="0"/>
              <a:t>het </a:t>
            </a:r>
            <a:r>
              <a:rPr lang="fr-BE" dirty="0" err="1"/>
              <a:t>zal</a:t>
            </a:r>
            <a:r>
              <a:rPr lang="fr-BE" dirty="0"/>
              <a:t> in </a:t>
            </a:r>
            <a:r>
              <a:rPr lang="fr-BE" dirty="0" err="1"/>
              <a:t>elke</a:t>
            </a:r>
            <a:r>
              <a:rPr lang="fr-BE" dirty="0"/>
              <a:t> </a:t>
            </a:r>
            <a:r>
              <a:rPr lang="fr-BE" dirty="0" err="1"/>
              <a:t>apotheek</a:t>
            </a:r>
            <a:r>
              <a:rPr lang="fr-BE" dirty="0"/>
              <a:t> </a:t>
            </a:r>
            <a:r>
              <a:rPr lang="fr-BE" dirty="0" err="1"/>
              <a:t>mogelijk</a:t>
            </a:r>
            <a:r>
              <a:rPr lang="fr-BE" dirty="0"/>
              <a:t> </a:t>
            </a:r>
            <a:r>
              <a:rPr lang="fr-BE" dirty="0" err="1"/>
              <a:t>zijn</a:t>
            </a:r>
            <a:r>
              <a:rPr lang="fr-BE" dirty="0"/>
              <a:t> om </a:t>
            </a:r>
            <a:r>
              <a:rPr lang="fr-BE" dirty="0" err="1"/>
              <a:t>geneesmiddelen</a:t>
            </a:r>
            <a:r>
              <a:rPr lang="fr-BE" dirty="0"/>
              <a:t> te </a:t>
            </a:r>
            <a:r>
              <a:rPr lang="fr-BE" dirty="0" err="1"/>
              <a:t>kopen</a:t>
            </a:r>
            <a:r>
              <a:rPr lang="fr-BE" dirty="0"/>
              <a:t> </a:t>
            </a:r>
            <a:r>
              <a:rPr lang="fr-BE" dirty="0" err="1"/>
              <a:t>zonder</a:t>
            </a:r>
            <a:r>
              <a:rPr lang="fr-BE" dirty="0"/>
              <a:t> </a:t>
            </a:r>
            <a:r>
              <a:rPr lang="fr-BE" dirty="0" err="1"/>
              <a:t>dat</a:t>
            </a:r>
            <a:r>
              <a:rPr lang="fr-BE" dirty="0"/>
              <a:t> </a:t>
            </a:r>
            <a:r>
              <a:rPr lang="fr-BE" dirty="0" err="1"/>
              <a:t>een</a:t>
            </a:r>
            <a:r>
              <a:rPr lang="fr-BE" dirty="0"/>
              <a:t> </a:t>
            </a:r>
            <a:r>
              <a:rPr lang="fr-BE" dirty="0" err="1"/>
              <a:t>papieren</a:t>
            </a:r>
            <a:r>
              <a:rPr lang="fr-BE" dirty="0"/>
              <a:t> </a:t>
            </a:r>
            <a:r>
              <a:rPr lang="fr-BE" dirty="0" err="1"/>
              <a:t>bewijs</a:t>
            </a:r>
            <a:r>
              <a:rPr lang="fr-BE" dirty="0"/>
              <a:t> van </a:t>
            </a:r>
            <a:r>
              <a:rPr lang="fr-BE" dirty="0" err="1"/>
              <a:t>een</a:t>
            </a:r>
            <a:r>
              <a:rPr lang="fr-BE" dirty="0"/>
              <a:t> </a:t>
            </a:r>
            <a:r>
              <a:rPr lang="fr-BE" dirty="0" err="1"/>
              <a:t>elektronisch</a:t>
            </a:r>
            <a:r>
              <a:rPr lang="fr-BE" dirty="0"/>
              <a:t> </a:t>
            </a:r>
            <a:r>
              <a:rPr lang="fr-BE" dirty="0" err="1"/>
              <a:t>voorschrift</a:t>
            </a:r>
            <a:r>
              <a:rPr lang="fr-BE" dirty="0"/>
              <a:t> </a:t>
            </a:r>
            <a:r>
              <a:rPr lang="fr-BE" dirty="0" err="1"/>
              <a:t>wordt</a:t>
            </a:r>
            <a:r>
              <a:rPr lang="fr-BE" dirty="0"/>
              <a:t> </a:t>
            </a:r>
            <a:r>
              <a:rPr lang="fr-BE" dirty="0" err="1"/>
              <a:t>gevraagd</a:t>
            </a:r>
            <a:r>
              <a:rPr lang="fr-BE" dirty="0"/>
              <a:t> </a:t>
            </a:r>
          </a:p>
          <a:p>
            <a:pPr lvl="1"/>
            <a:endParaRPr lang="fr-BE" sz="1400" dirty="0" smtClean="0"/>
          </a:p>
          <a:p>
            <a:pPr lvl="1"/>
            <a:r>
              <a:rPr lang="fr-BE" dirty="0"/>
              <a:t>de </a:t>
            </a:r>
            <a:r>
              <a:rPr lang="fr-BE" dirty="0" err="1"/>
              <a:t>patiënt</a:t>
            </a:r>
            <a:r>
              <a:rPr lang="fr-BE" dirty="0"/>
              <a:t> </a:t>
            </a:r>
            <a:r>
              <a:rPr lang="fr-BE" dirty="0" err="1"/>
              <a:t>zal</a:t>
            </a:r>
            <a:r>
              <a:rPr lang="fr-BE" dirty="0"/>
              <a:t> de </a:t>
            </a:r>
            <a:r>
              <a:rPr lang="fr-BE" dirty="0" err="1"/>
              <a:t>nog</a:t>
            </a:r>
            <a:r>
              <a:rPr lang="fr-BE" dirty="0"/>
              <a:t> </a:t>
            </a:r>
            <a:r>
              <a:rPr lang="fr-BE" dirty="0" err="1"/>
              <a:t>openstaande</a:t>
            </a:r>
            <a:r>
              <a:rPr lang="fr-BE" dirty="0"/>
              <a:t> </a:t>
            </a:r>
            <a:r>
              <a:rPr lang="fr-BE" dirty="0" err="1"/>
              <a:t>voorschriften</a:t>
            </a:r>
            <a:r>
              <a:rPr lang="fr-BE" dirty="0"/>
              <a:t> </a:t>
            </a:r>
            <a:r>
              <a:rPr lang="fr-BE" dirty="0" err="1"/>
              <a:t>elektronisch</a:t>
            </a:r>
            <a:r>
              <a:rPr lang="fr-BE" dirty="0"/>
              <a:t> </a:t>
            </a:r>
            <a:r>
              <a:rPr lang="fr-BE" dirty="0" err="1"/>
              <a:t>kunnen</a:t>
            </a:r>
            <a:r>
              <a:rPr lang="fr-BE" dirty="0"/>
              <a:t> </a:t>
            </a:r>
            <a:r>
              <a:rPr lang="fr-BE" dirty="0" err="1"/>
              <a:t>raadplegen</a:t>
            </a:r>
            <a:r>
              <a:rPr lang="fr-BE" dirty="0"/>
              <a:t> </a:t>
            </a:r>
            <a:r>
              <a:rPr lang="fr-BE" dirty="0" err="1"/>
              <a:t>door</a:t>
            </a:r>
            <a:r>
              <a:rPr lang="fr-BE" dirty="0"/>
              <a:t> </a:t>
            </a:r>
            <a:r>
              <a:rPr lang="fr-BE" dirty="0" err="1"/>
              <a:t>middel</a:t>
            </a:r>
            <a:r>
              <a:rPr lang="fr-BE" dirty="0"/>
              <a:t> van </a:t>
            </a:r>
            <a:r>
              <a:rPr lang="fr-BE" dirty="0" err="1"/>
              <a:t>een</a:t>
            </a:r>
            <a:r>
              <a:rPr lang="fr-BE" dirty="0"/>
              <a:t> </a:t>
            </a:r>
            <a:r>
              <a:rPr lang="fr-BE" dirty="0" err="1"/>
              <a:t>toepassing</a:t>
            </a:r>
            <a:r>
              <a:rPr lang="fr-BE" dirty="0"/>
              <a:t> of in de </a:t>
            </a:r>
            <a:r>
              <a:rPr lang="fr-BE" dirty="0" err="1"/>
              <a:t>apotheek</a:t>
            </a:r>
            <a:endParaRPr lang="fr-BE" dirty="0"/>
          </a:p>
          <a:p>
            <a:pPr lvl="1"/>
            <a:endParaRPr lang="fr-BE" sz="1400" dirty="0"/>
          </a:p>
          <a:p>
            <a:pPr lvl="1"/>
            <a:r>
              <a:rPr lang="fr-BE" dirty="0"/>
              <a:t>de </a:t>
            </a:r>
            <a:r>
              <a:rPr lang="fr-BE" dirty="0" err="1"/>
              <a:t>toegang</a:t>
            </a:r>
            <a:r>
              <a:rPr lang="fr-BE" dirty="0"/>
              <a:t> </a:t>
            </a:r>
            <a:r>
              <a:rPr lang="fr-BE" dirty="0" err="1"/>
              <a:t>tot</a:t>
            </a:r>
            <a:r>
              <a:rPr lang="fr-BE" dirty="0"/>
              <a:t> de </a:t>
            </a:r>
            <a:r>
              <a:rPr lang="fr-BE" dirty="0" err="1"/>
              <a:t>openstaande</a:t>
            </a:r>
            <a:r>
              <a:rPr lang="fr-BE" dirty="0"/>
              <a:t> </a:t>
            </a:r>
            <a:r>
              <a:rPr lang="fr-BE" dirty="0" err="1"/>
              <a:t>voorschriften</a:t>
            </a:r>
            <a:r>
              <a:rPr lang="fr-BE" dirty="0"/>
              <a:t> </a:t>
            </a:r>
            <a:r>
              <a:rPr lang="fr-BE" dirty="0" err="1"/>
              <a:t>zal</a:t>
            </a:r>
            <a:r>
              <a:rPr lang="fr-BE" dirty="0"/>
              <a:t> </a:t>
            </a:r>
            <a:r>
              <a:rPr lang="fr-BE" dirty="0" err="1"/>
              <a:t>worden</a:t>
            </a:r>
            <a:r>
              <a:rPr lang="fr-BE" dirty="0"/>
              <a:t> </a:t>
            </a:r>
            <a:r>
              <a:rPr lang="fr-BE" dirty="0" err="1"/>
              <a:t>bewaakt</a:t>
            </a:r>
            <a:endParaRPr lang="fr-BE" dirty="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10"/>
          </p:nvPr>
        </p:nvSpPr>
        <p:spPr/>
        <p:txBody>
          <a:bodyPr/>
          <a:lstStyle/>
          <a:p>
            <a:r>
              <a:rPr lang="fr-BE"/>
              <a:t>26/01/2018</a:t>
            </a:r>
          </a:p>
        </p:txBody>
      </p:sp>
      <p:sp>
        <p:nvSpPr>
          <p:cNvPr id="8" name="Slide Number Placeholder 7"/>
          <p:cNvSpPr>
            <a:spLocks noGrp="1"/>
          </p:cNvSpPr>
          <p:nvPr>
            <p:ph type="sldNum" sz="quarter" idx="12"/>
          </p:nvPr>
        </p:nvSpPr>
        <p:spPr/>
        <p:txBody>
          <a:bodyPr/>
          <a:lstStyle/>
          <a:p>
            <a:r>
              <a:rPr lang="fr-BE"/>
              <a:t>- </a:t>
            </a:r>
            <a:fld id="{30A9230E-FFBB-4CCB-ABD7-198084EDE768}" type="slidenum">
              <a:rPr lang="fr-BE" smtClean="0"/>
              <a:pPr/>
              <a:t>8</a:t>
            </a:fld>
            <a:r>
              <a:rPr lang="fr-BE"/>
              <a:t> -</a:t>
            </a:r>
          </a:p>
        </p:txBody>
      </p:sp>
    </p:spTree>
    <p:extLst>
      <p:ext uri="{BB962C8B-B14F-4D97-AF65-F5344CB8AC3E}">
        <p14:creationId xmlns:p14="http://schemas.microsoft.com/office/powerpoint/2010/main" val="22524013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Comité de sécurité de l’information</a:t>
            </a:r>
          </a:p>
        </p:txBody>
      </p:sp>
      <p:sp>
        <p:nvSpPr>
          <p:cNvPr id="3" name="Content Placeholder 2"/>
          <p:cNvSpPr>
            <a:spLocks noGrp="1"/>
          </p:cNvSpPr>
          <p:nvPr>
            <p:ph idx="1"/>
          </p:nvPr>
        </p:nvSpPr>
        <p:spPr/>
        <p:txBody>
          <a:bodyPr>
            <a:normAutofit/>
          </a:bodyPr>
          <a:lstStyle/>
          <a:p>
            <a:r>
              <a:rPr lang="fr-BE" dirty="0"/>
              <a:t>Importance du maintien du Comité de sécurité de l’information SS&amp;S</a:t>
            </a:r>
          </a:p>
          <a:p>
            <a:pPr lvl="1"/>
            <a:r>
              <a:rPr lang="fr-BE" dirty="0"/>
              <a:t>facteur de succès critique important pour l’équilibre entre partage de données efficace, d’une part, et sécurité de l'information et protection de la vie privée, d’autre part</a:t>
            </a:r>
          </a:p>
          <a:p>
            <a:pPr lvl="1"/>
            <a:r>
              <a:rPr lang="fr-BE" dirty="0"/>
              <a:t>offre la sécurité juridique quant au fait qu’un partage de données est autorisé sur le plan juridique si les conditions prévues dans l’autorisation sont respectées</a:t>
            </a:r>
          </a:p>
          <a:p>
            <a:pPr lvl="1"/>
            <a:r>
              <a:rPr lang="fr-BE" dirty="0"/>
              <a:t>suppression du système </a:t>
            </a:r>
            <a:r>
              <a:rPr lang="fr-BE" dirty="0" err="1"/>
              <a:t>entraînerait</a:t>
            </a:r>
            <a:endParaRPr lang="fr-BE" dirty="0"/>
          </a:p>
          <a:p>
            <a:pPr lvl="2"/>
            <a:r>
              <a:rPr lang="fr-BE" dirty="0"/>
              <a:t>un alourdissement et un ralentissement des procédures existantes</a:t>
            </a:r>
          </a:p>
          <a:p>
            <a:pPr lvl="2"/>
            <a:r>
              <a:rPr lang="fr-BE" dirty="0" smtClean="0"/>
              <a:t>une diminution </a:t>
            </a:r>
            <a:r>
              <a:rPr lang="fr-BE" dirty="0"/>
              <a:t>du nombre de flux d'échange de données entre les acteurs des soins de santé </a:t>
            </a:r>
          </a:p>
          <a:p>
            <a:pPr lvl="2"/>
            <a:r>
              <a:rPr lang="fr-BE" dirty="0" smtClean="0"/>
              <a:t>une diminution </a:t>
            </a:r>
            <a:r>
              <a:rPr lang="fr-BE" dirty="0"/>
              <a:t>de l’effectivité et de l’efficience de la protection sociale</a:t>
            </a:r>
          </a:p>
          <a:p>
            <a:endParaRPr lang="en-US"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80</a:t>
            </a:fld>
            <a:endParaRPr lang="en-US" smtClean="0"/>
          </a:p>
        </p:txBody>
      </p:sp>
    </p:spTree>
    <p:extLst>
      <p:ext uri="{BB962C8B-B14F-4D97-AF65-F5344CB8AC3E}">
        <p14:creationId xmlns:p14="http://schemas.microsoft.com/office/powerpoint/2010/main" val="22205603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GDPR</a:t>
            </a:r>
          </a:p>
        </p:txBody>
      </p:sp>
      <p:sp>
        <p:nvSpPr>
          <p:cNvPr id="3" name="Content Placeholder 2"/>
          <p:cNvSpPr>
            <a:spLocks noGrp="1"/>
          </p:cNvSpPr>
          <p:nvPr>
            <p:ph idx="1"/>
          </p:nvPr>
        </p:nvSpPr>
        <p:spPr/>
        <p:txBody>
          <a:bodyPr>
            <a:normAutofit/>
          </a:bodyPr>
          <a:lstStyle/>
          <a:p>
            <a:endParaRPr lang="fr-BE" dirty="0" smtClean="0"/>
          </a:p>
          <a:p>
            <a:endParaRPr lang="fr-BE"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81</a:t>
            </a:fld>
            <a:endParaRPr lang="fr-BE" noProof="0" smtClean="0"/>
          </a:p>
        </p:txBody>
      </p:sp>
      <p:pic>
        <p:nvPicPr>
          <p:cNvPr id="6" name="Picture 5"/>
          <p:cNvPicPr>
            <a:picLocks noChangeAspect="1"/>
          </p:cNvPicPr>
          <p:nvPr/>
        </p:nvPicPr>
        <p:blipFill>
          <a:blip r:embed="rId3"/>
          <a:stretch>
            <a:fillRect/>
          </a:stretch>
        </p:blipFill>
        <p:spPr>
          <a:xfrm>
            <a:off x="1187624" y="1628800"/>
            <a:ext cx="6810822" cy="4875292"/>
          </a:xfrm>
          <a:prstGeom prst="rect">
            <a:avLst/>
          </a:prstGeom>
        </p:spPr>
      </p:pic>
    </p:spTree>
    <p:extLst>
      <p:ext uri="{BB962C8B-B14F-4D97-AF65-F5344CB8AC3E}">
        <p14:creationId xmlns:p14="http://schemas.microsoft.com/office/powerpoint/2010/main" val="1006674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Organisation interne </a:t>
            </a:r>
            <a:br>
              <a:rPr lang="fr-BE"/>
            </a:br>
            <a:r>
              <a:rPr lang="fr-BE"/>
              <a:t>Budget</a:t>
            </a:r>
          </a:p>
        </p:txBody>
      </p:sp>
      <p:sp>
        <p:nvSpPr>
          <p:cNvPr id="3" name="Content Placeholder 2"/>
          <p:cNvSpPr>
            <a:spLocks noGrp="1"/>
          </p:cNvSpPr>
          <p:nvPr>
            <p:ph type="body" idx="1"/>
          </p:nvPr>
        </p:nvSpPr>
        <p:spPr/>
        <p:txBody>
          <a:bodyPr>
            <a:normAutofit/>
          </a:bodyPr>
          <a:lstStyle/>
          <a:p>
            <a:pPr lvl="1"/>
            <a:endParaRPr lang="fr-BE" dirty="0" smtClean="0"/>
          </a:p>
          <a:p>
            <a:pPr lvl="1"/>
            <a:endParaRPr lang="fr-BE" dirty="0" smtClean="0"/>
          </a:p>
          <a:p>
            <a:pPr lvl="1"/>
            <a:endParaRPr lang="fr-BE" dirty="0" smtClean="0"/>
          </a:p>
          <a:p>
            <a:pPr lvl="1"/>
            <a:endParaRPr lang="fr-BE" dirty="0" smtClean="0"/>
          </a:p>
          <a:p>
            <a:pPr lvl="1"/>
            <a:endParaRPr lang="fr-BE" dirty="0"/>
          </a:p>
          <a:p>
            <a:pPr lvl="1"/>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82</a:t>
            </a:fld>
            <a:endParaRPr lang="en-US" smtClean="0"/>
          </a:p>
        </p:txBody>
      </p:sp>
    </p:spTree>
    <p:extLst>
      <p:ext uri="{BB962C8B-B14F-4D97-AF65-F5344CB8AC3E}">
        <p14:creationId xmlns:p14="http://schemas.microsoft.com/office/powerpoint/2010/main" val="205909916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Organisation interne - Budget</a:t>
            </a:r>
          </a:p>
        </p:txBody>
      </p:sp>
      <p:sp>
        <p:nvSpPr>
          <p:cNvPr id="3" name="Content Placeholder 2"/>
          <p:cNvSpPr>
            <a:spLocks noGrp="1"/>
          </p:cNvSpPr>
          <p:nvPr>
            <p:ph idx="1"/>
          </p:nvPr>
        </p:nvSpPr>
        <p:spPr>
          <a:xfrm>
            <a:off x="457200" y="1484784"/>
            <a:ext cx="8229600" cy="4992216"/>
          </a:xfrm>
        </p:spPr>
        <p:txBody>
          <a:bodyPr>
            <a:normAutofit/>
          </a:bodyPr>
          <a:lstStyle/>
          <a:p>
            <a:pPr marL="0" indent="0">
              <a:buNone/>
            </a:pPr>
            <a:endParaRPr lang="en-US" dirty="0"/>
          </a:p>
          <a:p>
            <a:r>
              <a:rPr lang="fr-BE"/>
              <a:t>Budget initial 2018</a:t>
            </a:r>
          </a:p>
          <a:p>
            <a:pPr lvl="1"/>
            <a:r>
              <a:rPr lang="fr-BE"/>
              <a:t>montant accordé par le SPF Budget: </a:t>
            </a:r>
            <a:r>
              <a:rPr lang="fr-BE" b="1"/>
              <a:t>14.274.498 €</a:t>
            </a:r>
          </a:p>
          <a:p>
            <a:pPr lvl="1"/>
            <a:r>
              <a:rPr lang="fr-BE"/>
              <a:t>axes stratégiques basés sur les priorités de la Roadmap eSanté 2.0</a:t>
            </a:r>
          </a:p>
          <a:p>
            <a:pPr lvl="1"/>
            <a:endParaRPr lang="fr-BE" dirty="0" smtClean="0"/>
          </a:p>
          <a:p>
            <a:r>
              <a:rPr lang="fr-BE"/>
              <a:t>Avances sur BSM 2017</a:t>
            </a:r>
          </a:p>
          <a:p>
            <a:pPr lvl="1"/>
            <a:r>
              <a:rPr lang="fr-BE"/>
              <a:t>montant: </a:t>
            </a:r>
            <a:r>
              <a:rPr lang="fr-BE" b="1"/>
              <a:t>2.800.000 €</a:t>
            </a:r>
          </a:p>
          <a:p>
            <a:pPr lvl="1"/>
            <a:r>
              <a:rPr lang="fr-BE"/>
              <a:t>pour soutenir les projets et investissements n'ayant pas pu être réalisés en 2017</a:t>
            </a:r>
          </a:p>
          <a:p>
            <a:pPr lvl="1"/>
            <a:endParaRPr lang="fr-BE" dirty="0" smtClean="0"/>
          </a:p>
          <a:p>
            <a:pPr lvl="1"/>
            <a:endParaRPr lang="en-US" dirty="0"/>
          </a:p>
          <a:p>
            <a:pPr marL="274320" lvl="1" indent="0">
              <a:buNone/>
            </a:pPr>
            <a:endParaRPr lang="en-US" dirty="0"/>
          </a:p>
          <a:p>
            <a:endParaRPr lang="en-US"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83</a:t>
            </a:fld>
            <a:endParaRPr lang="en-US" smtClean="0"/>
          </a:p>
        </p:txBody>
      </p:sp>
    </p:spTree>
    <p:extLst>
      <p:ext uri="{BB962C8B-B14F-4D97-AF65-F5344CB8AC3E}">
        <p14:creationId xmlns:p14="http://schemas.microsoft.com/office/powerpoint/2010/main" val="372826183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Conclusion: Projets MAJEURS 2018</a:t>
            </a:r>
          </a:p>
        </p:txBody>
      </p:sp>
      <p:sp>
        <p:nvSpPr>
          <p:cNvPr id="3" name="Content Placeholder 2"/>
          <p:cNvSpPr>
            <a:spLocks noGrp="1"/>
          </p:cNvSpPr>
          <p:nvPr>
            <p:ph type="body" idx="1"/>
          </p:nvPr>
        </p:nvSpPr>
        <p:spPr/>
        <p:txBody>
          <a:bodyPr>
            <a:normAutofit/>
          </a:bodyPr>
          <a:lstStyle/>
          <a:p>
            <a:pPr lvl="1"/>
            <a:endParaRPr lang="fr-BE" dirty="0" smtClean="0"/>
          </a:p>
          <a:p>
            <a:pPr lvl="1"/>
            <a:endParaRPr lang="fr-BE" dirty="0" smtClean="0"/>
          </a:p>
          <a:p>
            <a:pPr lvl="1"/>
            <a:endParaRPr lang="fr-BE" dirty="0" smtClean="0"/>
          </a:p>
          <a:p>
            <a:pPr lvl="1"/>
            <a:endParaRPr lang="fr-BE" dirty="0" smtClean="0"/>
          </a:p>
          <a:p>
            <a:pPr lvl="1"/>
            <a:endParaRPr lang="fr-BE" dirty="0"/>
          </a:p>
          <a:p>
            <a:pPr lvl="1"/>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84</a:t>
            </a:fld>
            <a:endParaRPr lang="en-US" smtClean="0"/>
          </a:p>
        </p:txBody>
      </p:sp>
    </p:spTree>
    <p:extLst>
      <p:ext uri="{BB962C8B-B14F-4D97-AF65-F5344CB8AC3E}">
        <p14:creationId xmlns:p14="http://schemas.microsoft.com/office/powerpoint/2010/main" val="8621968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Conclusion / Projets majeurs</a:t>
            </a:r>
          </a:p>
        </p:txBody>
      </p:sp>
      <p:sp>
        <p:nvSpPr>
          <p:cNvPr id="3" name="Content Placeholder 2"/>
          <p:cNvSpPr>
            <a:spLocks noGrp="1"/>
          </p:cNvSpPr>
          <p:nvPr>
            <p:ph idx="1"/>
          </p:nvPr>
        </p:nvSpPr>
        <p:spPr>
          <a:xfrm>
            <a:off x="467544" y="1628800"/>
            <a:ext cx="8229600" cy="4876800"/>
          </a:xfrm>
        </p:spPr>
        <p:txBody>
          <a:bodyPr>
            <a:normAutofit/>
          </a:bodyPr>
          <a:lstStyle/>
          <a:p>
            <a:r>
              <a:rPr lang="fr-BE"/>
              <a:t>Solution Point-To-Point</a:t>
            </a:r>
          </a:p>
          <a:p>
            <a:pPr lvl="1"/>
            <a:r>
              <a:rPr lang="fr-BE"/>
              <a:t>évolution technologique majeure</a:t>
            </a:r>
          </a:p>
          <a:p>
            <a:pPr lvl="1"/>
            <a:r>
              <a:rPr lang="fr-BE"/>
              <a:t>généralisation au PHR &amp; Recip-e</a:t>
            </a:r>
          </a:p>
          <a:p>
            <a:endParaRPr lang="fr-BE" dirty="0" smtClean="0"/>
          </a:p>
          <a:p>
            <a:r>
              <a:rPr lang="fr-BE"/>
              <a:t>CoBRHA +</a:t>
            </a:r>
          </a:p>
          <a:p>
            <a:pPr lvl="1"/>
            <a:r>
              <a:rPr lang="fr-BE"/>
              <a:t>création d’une source authentique partagée des prestataires de soins (fédéral &amp; régions)</a:t>
            </a:r>
          </a:p>
          <a:p>
            <a:endParaRPr lang="fr-BE" dirty="0" smtClean="0"/>
          </a:p>
          <a:p>
            <a:r>
              <a:rPr lang="fr-BE"/>
              <a:t>Connexion des laboratoires aux hubs</a:t>
            </a:r>
          </a:p>
          <a:p>
            <a:pPr lvl="1"/>
            <a:r>
              <a:rPr lang="fr-BE"/>
              <a:t>1</a:t>
            </a:r>
            <a:r>
              <a:rPr lang="fr-BE" baseline="30000"/>
              <a:t>er</a:t>
            </a:r>
            <a:r>
              <a:rPr lang="fr-BE"/>
              <a:t> semestre 2018</a:t>
            </a:r>
          </a:p>
          <a:p>
            <a:endParaRPr lang="fr-BE" dirty="0"/>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85</a:t>
            </a:fld>
            <a:endParaRPr lang="fr-BE" noProof="0" smtClean="0"/>
          </a:p>
        </p:txBody>
      </p:sp>
    </p:spTree>
    <p:extLst>
      <p:ext uri="{BB962C8B-B14F-4D97-AF65-F5344CB8AC3E}">
        <p14:creationId xmlns:p14="http://schemas.microsoft.com/office/powerpoint/2010/main" val="15202544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Conclusion / Projets majeurs</a:t>
            </a:r>
          </a:p>
        </p:txBody>
      </p:sp>
      <p:sp>
        <p:nvSpPr>
          <p:cNvPr id="3" name="Content Placeholder 2"/>
          <p:cNvSpPr>
            <a:spLocks noGrp="1"/>
          </p:cNvSpPr>
          <p:nvPr>
            <p:ph idx="1"/>
          </p:nvPr>
        </p:nvSpPr>
        <p:spPr>
          <a:xfrm>
            <a:off x="467544" y="1628800"/>
            <a:ext cx="8229600" cy="4876800"/>
          </a:xfrm>
        </p:spPr>
        <p:txBody>
          <a:bodyPr>
            <a:normAutofit/>
          </a:bodyPr>
          <a:lstStyle/>
          <a:p>
            <a:r>
              <a:rPr lang="fr-BE" dirty="0"/>
              <a:t>Préparation de la suppression de la RID (</a:t>
            </a:r>
            <a:r>
              <a:rPr lang="fr-BE" dirty="0" err="1"/>
              <a:t>Recip</a:t>
            </a:r>
            <a:r>
              <a:rPr lang="fr-BE" dirty="0"/>
              <a:t>-e ID</a:t>
            </a:r>
            <a:r>
              <a:rPr lang="fr-BE" dirty="0" smtClean="0"/>
              <a:t>)</a:t>
            </a:r>
          </a:p>
          <a:p>
            <a:endParaRPr lang="fr-BE" sz="1400" dirty="0"/>
          </a:p>
          <a:p>
            <a:pPr lvl="1"/>
            <a:r>
              <a:rPr lang="fr-BE" dirty="0"/>
              <a:t>remplacement par le </a:t>
            </a:r>
            <a:r>
              <a:rPr lang="fr-BE" dirty="0" smtClean="0"/>
              <a:t>NISS</a:t>
            </a:r>
          </a:p>
          <a:p>
            <a:pPr lvl="1"/>
            <a:endParaRPr lang="fr-BE" sz="1400" dirty="0"/>
          </a:p>
          <a:p>
            <a:pPr lvl="1"/>
            <a:r>
              <a:rPr lang="fr-BE" dirty="0"/>
              <a:t>plus de preuve papier nécessaire</a:t>
            </a:r>
          </a:p>
          <a:p>
            <a:endParaRPr lang="fr-BE" dirty="0" smtClean="0"/>
          </a:p>
          <a:p>
            <a:r>
              <a:rPr lang="fr-BE" dirty="0"/>
              <a:t>Accord médico-mutualiste </a:t>
            </a:r>
            <a:endParaRPr lang="fr-BE" dirty="0" smtClean="0"/>
          </a:p>
          <a:p>
            <a:endParaRPr lang="fr-BE" sz="1400" dirty="0"/>
          </a:p>
          <a:p>
            <a:pPr lvl="1"/>
            <a:r>
              <a:rPr lang="fr-BE" dirty="0"/>
              <a:t>coordination des helpdesks &amp; monitoring end-to-end des </a:t>
            </a:r>
            <a:r>
              <a:rPr lang="fr-BE" dirty="0" smtClean="0"/>
              <a:t>services</a:t>
            </a:r>
          </a:p>
          <a:p>
            <a:pPr lvl="1"/>
            <a:endParaRPr lang="fr-BE" sz="1400" dirty="0"/>
          </a:p>
          <a:p>
            <a:pPr lvl="1"/>
            <a:r>
              <a:rPr lang="fr-BE" dirty="0"/>
              <a:t>prime de pratique intégrée</a:t>
            </a:r>
          </a:p>
          <a:p>
            <a:pPr lvl="2"/>
            <a:r>
              <a:rPr lang="fr-BE" dirty="0"/>
              <a:t>fixation de nouveaux seuils &amp; critères</a:t>
            </a:r>
          </a:p>
        </p:txBody>
      </p:sp>
      <p:sp>
        <p:nvSpPr>
          <p:cNvPr id="4" name="Date Placeholder 3"/>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86</a:t>
            </a:fld>
            <a:endParaRPr lang="fr-BE" noProof="0" smtClean="0"/>
          </a:p>
        </p:txBody>
      </p:sp>
    </p:spTree>
    <p:extLst>
      <p:ext uri="{BB962C8B-B14F-4D97-AF65-F5344CB8AC3E}">
        <p14:creationId xmlns:p14="http://schemas.microsoft.com/office/powerpoint/2010/main" val="177172690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fr-BE">
                <a:solidFill>
                  <a:schemeClr val="accent1">
                    <a:lumMod val="20000"/>
                    <a:lumOff val="80000"/>
                  </a:schemeClr>
                </a:solidFill>
              </a:rPr>
              <a:t>MERCI  a  tous !</a:t>
            </a:r>
            <a:br>
              <a:rPr lang="fr-BE">
                <a:solidFill>
                  <a:schemeClr val="accent1">
                    <a:lumMod val="20000"/>
                    <a:lumOff val="80000"/>
                  </a:schemeClr>
                </a:solidFill>
              </a:rPr>
            </a:br>
            <a:r>
              <a:rPr lang="fr-BE" sz="3600">
                <a:solidFill>
                  <a:schemeClr val="tx1"/>
                </a:solidFill>
              </a:rPr>
              <a:t>Meilleurs voeux pour 2018</a:t>
            </a:r>
          </a:p>
        </p:txBody>
      </p:sp>
      <p:sp>
        <p:nvSpPr>
          <p:cNvPr id="3" name="Content Placeholder 2"/>
          <p:cNvSpPr>
            <a:spLocks noGrp="1"/>
          </p:cNvSpPr>
          <p:nvPr>
            <p:ph type="body" idx="1"/>
          </p:nvPr>
        </p:nvSpPr>
        <p:spPr/>
        <p:txBody>
          <a:bodyPr>
            <a:normAutofit/>
          </a:bodyPr>
          <a:lstStyle/>
          <a:p>
            <a:pPr lvl="1"/>
            <a:endParaRPr lang="fr-BE" smtClean="0"/>
          </a:p>
          <a:p>
            <a:endParaRPr lang="en-US" dirty="0"/>
          </a:p>
        </p:txBody>
      </p:sp>
      <p:sp>
        <p:nvSpPr>
          <p:cNvPr id="2" name="Date Placeholder 1"/>
          <p:cNvSpPr>
            <a:spLocks noGrp="1"/>
          </p:cNvSpPr>
          <p:nvPr>
            <p:ph type="dt" sz="half" idx="10"/>
          </p:nvPr>
        </p:nvSpPr>
        <p:spPr/>
        <p:txBody>
          <a:bodyPr/>
          <a:lstStyle/>
          <a:p>
            <a:r>
              <a:rPr lang="fr-BE"/>
              <a:t>26/01/2018</a:t>
            </a:r>
          </a:p>
        </p:txBody>
      </p:sp>
      <p:sp>
        <p:nvSpPr>
          <p:cNvPr id="5" name="Slide Number Placeholder 4"/>
          <p:cNvSpPr>
            <a:spLocks noGrp="1"/>
          </p:cNvSpPr>
          <p:nvPr>
            <p:ph type="sldNum" sz="quarter" idx="12"/>
          </p:nvPr>
        </p:nvSpPr>
        <p:spPr/>
        <p:txBody>
          <a:bodyPr/>
          <a:lstStyle/>
          <a:p>
            <a:fld id="{4C242A18-EC12-4F37-9DE3-9352234277DF}" type="slidenum">
              <a:rPr lang="en-US" smtClean="0"/>
              <a:t>87</a:t>
            </a:fld>
            <a:endParaRPr lang="en-US" smtClean="0"/>
          </a:p>
        </p:txBody>
      </p:sp>
    </p:spTree>
    <p:extLst>
      <p:ext uri="{BB962C8B-B14F-4D97-AF65-F5344CB8AC3E}">
        <p14:creationId xmlns:p14="http://schemas.microsoft.com/office/powerpoint/2010/main" val="1699892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Actiepunt 4: elektronisch voorschrift</a:t>
            </a:r>
          </a:p>
        </p:txBody>
      </p:sp>
      <p:sp>
        <p:nvSpPr>
          <p:cNvPr id="4099" name="Rectangle 3"/>
          <p:cNvSpPr>
            <a:spLocks noGrp="1" noChangeArrowheads="1"/>
          </p:cNvSpPr>
          <p:nvPr>
            <p:ph idx="1"/>
          </p:nvPr>
        </p:nvSpPr>
        <p:spPr/>
        <p:txBody>
          <a:bodyPr>
            <a:normAutofit/>
          </a:bodyPr>
          <a:lstStyle/>
          <a:p>
            <a:pPr marL="182880" lvl="1"/>
            <a:r>
              <a:rPr lang="fr-BE" sz="2400" dirty="0" err="1"/>
              <a:t>Andere</a:t>
            </a:r>
            <a:r>
              <a:rPr lang="fr-BE" sz="2400" dirty="0"/>
              <a:t> </a:t>
            </a:r>
            <a:r>
              <a:rPr lang="fr-BE" sz="2400" dirty="0" err="1"/>
              <a:t>wijzigingen</a:t>
            </a:r>
            <a:r>
              <a:rPr lang="fr-BE" sz="2400" dirty="0"/>
              <a:t> medio-2019</a:t>
            </a:r>
          </a:p>
          <a:p>
            <a:pPr lvl="1"/>
            <a:endParaRPr lang="fr-BE" sz="1400" dirty="0" smtClean="0"/>
          </a:p>
          <a:p>
            <a:pPr lvl="1"/>
            <a:r>
              <a:rPr lang="fr-BE" dirty="0" smtClean="0"/>
              <a:t>de </a:t>
            </a:r>
            <a:r>
              <a:rPr lang="fr-BE" dirty="0" err="1"/>
              <a:t>apotheker</a:t>
            </a:r>
            <a:r>
              <a:rPr lang="fr-BE" dirty="0"/>
              <a:t> </a:t>
            </a:r>
            <a:r>
              <a:rPr lang="fr-BE" dirty="0" err="1"/>
              <a:t>krijgt</a:t>
            </a:r>
            <a:r>
              <a:rPr lang="fr-BE" dirty="0"/>
              <a:t> op </a:t>
            </a:r>
            <a:r>
              <a:rPr lang="fr-BE" dirty="0" err="1"/>
              <a:t>een</a:t>
            </a:r>
            <a:r>
              <a:rPr lang="fr-BE" dirty="0"/>
              <a:t> </a:t>
            </a:r>
            <a:r>
              <a:rPr lang="fr-BE" dirty="0" err="1"/>
              <a:t>gebruiksvriendelijke</a:t>
            </a:r>
            <a:r>
              <a:rPr lang="fr-BE" dirty="0"/>
              <a:t> manier </a:t>
            </a:r>
            <a:r>
              <a:rPr lang="fr-BE" dirty="0" err="1"/>
              <a:t>toegang</a:t>
            </a:r>
            <a:r>
              <a:rPr lang="fr-BE" dirty="0"/>
              <a:t> </a:t>
            </a:r>
            <a:r>
              <a:rPr lang="fr-BE" dirty="0" err="1"/>
              <a:t>tot</a:t>
            </a:r>
            <a:r>
              <a:rPr lang="fr-BE" dirty="0"/>
              <a:t> de </a:t>
            </a:r>
            <a:r>
              <a:rPr lang="fr-BE" dirty="0" err="1"/>
              <a:t>openstaande</a:t>
            </a:r>
            <a:r>
              <a:rPr lang="fr-BE" dirty="0"/>
              <a:t> </a:t>
            </a:r>
            <a:r>
              <a:rPr lang="fr-BE" dirty="0" err="1"/>
              <a:t>voorschriften</a:t>
            </a:r>
            <a:r>
              <a:rPr lang="fr-BE" dirty="0"/>
              <a:t> op basis van het </a:t>
            </a:r>
            <a:r>
              <a:rPr lang="fr-BE" dirty="0" err="1"/>
              <a:t>identificatienummer</a:t>
            </a:r>
            <a:r>
              <a:rPr lang="fr-BE" dirty="0"/>
              <a:t> van de sociale </a:t>
            </a:r>
            <a:r>
              <a:rPr lang="fr-BE" dirty="0" err="1"/>
              <a:t>zekerheid</a:t>
            </a:r>
            <a:r>
              <a:rPr lang="fr-BE" dirty="0"/>
              <a:t> (INSZ) van de </a:t>
            </a:r>
            <a:r>
              <a:rPr lang="fr-BE" dirty="0" err="1"/>
              <a:t>patiënt</a:t>
            </a:r>
            <a:r>
              <a:rPr lang="fr-BE" dirty="0"/>
              <a:t> en kan de </a:t>
            </a:r>
            <a:r>
              <a:rPr lang="fr-BE" dirty="0" err="1"/>
              <a:t>door</a:t>
            </a:r>
            <a:r>
              <a:rPr lang="fr-BE" dirty="0"/>
              <a:t> de </a:t>
            </a:r>
            <a:r>
              <a:rPr lang="fr-BE" dirty="0" err="1"/>
              <a:t>patiënt</a:t>
            </a:r>
            <a:r>
              <a:rPr lang="fr-BE" dirty="0"/>
              <a:t> </a:t>
            </a:r>
            <a:r>
              <a:rPr lang="fr-BE" dirty="0" err="1"/>
              <a:t>aangeduide</a:t>
            </a:r>
            <a:r>
              <a:rPr lang="fr-BE" dirty="0"/>
              <a:t> </a:t>
            </a:r>
            <a:r>
              <a:rPr lang="fr-BE" dirty="0" err="1"/>
              <a:t>voorschriften</a:t>
            </a:r>
            <a:r>
              <a:rPr lang="fr-BE" dirty="0"/>
              <a:t> </a:t>
            </a:r>
            <a:r>
              <a:rPr lang="fr-BE" dirty="0" err="1"/>
              <a:t>uitvoeren</a:t>
            </a:r>
            <a:endParaRPr lang="fr-BE" dirty="0"/>
          </a:p>
          <a:p>
            <a:pPr lvl="1"/>
            <a:endParaRPr lang="fr-BE" sz="1400" dirty="0" smtClean="0"/>
          </a:p>
          <a:p>
            <a:pPr lvl="1"/>
            <a:r>
              <a:rPr lang="fr-BE" dirty="0"/>
              <a:t>de </a:t>
            </a:r>
            <a:r>
              <a:rPr lang="fr-BE" dirty="0" err="1"/>
              <a:t>concrete</a:t>
            </a:r>
            <a:r>
              <a:rPr lang="fr-BE" dirty="0"/>
              <a:t> </a:t>
            </a:r>
            <a:r>
              <a:rPr lang="fr-BE" dirty="0" err="1"/>
              <a:t>modaliteiten</a:t>
            </a:r>
            <a:r>
              <a:rPr lang="fr-BE" dirty="0"/>
              <a:t> </a:t>
            </a:r>
            <a:r>
              <a:rPr lang="fr-BE" dirty="0" err="1"/>
              <a:t>zullen</a:t>
            </a:r>
            <a:r>
              <a:rPr lang="fr-BE" dirty="0"/>
              <a:t> </a:t>
            </a:r>
            <a:r>
              <a:rPr lang="fr-BE" dirty="0" err="1"/>
              <a:t>worden</a:t>
            </a:r>
            <a:r>
              <a:rPr lang="fr-BE" dirty="0"/>
              <a:t> </a:t>
            </a:r>
            <a:r>
              <a:rPr lang="fr-BE" dirty="0" err="1"/>
              <a:t>bepaald</a:t>
            </a:r>
            <a:r>
              <a:rPr lang="fr-BE" dirty="0"/>
              <a:t> in </a:t>
            </a:r>
            <a:r>
              <a:rPr lang="fr-BE" dirty="0" err="1"/>
              <a:t>overleg</a:t>
            </a:r>
            <a:r>
              <a:rPr lang="fr-BE" dirty="0"/>
              <a:t> met </a:t>
            </a:r>
            <a:r>
              <a:rPr lang="fr-BE" dirty="0" err="1"/>
              <a:t>alle</a:t>
            </a:r>
            <a:r>
              <a:rPr lang="fr-BE" dirty="0"/>
              <a:t> </a:t>
            </a:r>
            <a:r>
              <a:rPr lang="fr-BE" dirty="0" err="1"/>
              <a:t>betrokken</a:t>
            </a:r>
            <a:r>
              <a:rPr lang="fr-BE" dirty="0"/>
              <a:t> </a:t>
            </a:r>
            <a:r>
              <a:rPr lang="fr-BE" dirty="0" err="1"/>
              <a:t>partijen</a:t>
            </a:r>
            <a:endParaRPr lang="fr-BE" dirty="0"/>
          </a:p>
          <a:p>
            <a:pPr lvl="1"/>
            <a:endParaRPr lang="fr-BE" sz="1400" dirty="0" smtClean="0"/>
          </a:p>
          <a:p>
            <a:pPr lvl="1"/>
            <a:r>
              <a:rPr lang="fr-BE" dirty="0" err="1"/>
              <a:t>invoering</a:t>
            </a:r>
            <a:r>
              <a:rPr lang="fr-BE" dirty="0"/>
              <a:t> van het </a:t>
            </a:r>
            <a:r>
              <a:rPr lang="fr-BE" dirty="0" err="1"/>
              <a:t>mobiel</a:t>
            </a:r>
            <a:r>
              <a:rPr lang="fr-BE" dirty="0"/>
              <a:t> </a:t>
            </a:r>
            <a:r>
              <a:rPr lang="fr-BE" dirty="0" err="1"/>
              <a:t>geneesmiddelenvoorschrift</a:t>
            </a:r>
            <a:endParaRPr lang="fr-BE" dirty="0"/>
          </a:p>
          <a:p>
            <a:pPr lvl="1"/>
            <a:endParaRPr lang="fr-BE" dirty="0"/>
          </a:p>
          <a:p>
            <a:r>
              <a:rPr lang="fr-BE" dirty="0" err="1"/>
              <a:t>E</a:t>
            </a:r>
            <a:r>
              <a:rPr lang="fr-BE" dirty="0" err="1" smtClean="0"/>
              <a:t>valuatie</a:t>
            </a:r>
            <a:r>
              <a:rPr lang="fr-BE" dirty="0" smtClean="0"/>
              <a:t> </a:t>
            </a:r>
            <a:r>
              <a:rPr lang="fr-BE" dirty="0" err="1"/>
              <a:t>eind</a:t>
            </a:r>
            <a:r>
              <a:rPr lang="fr-BE" dirty="0"/>
              <a:t> 2019</a:t>
            </a:r>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10"/>
          </p:nvPr>
        </p:nvSpPr>
        <p:spPr/>
        <p:txBody>
          <a:bodyPr/>
          <a:lstStyle/>
          <a:p>
            <a:r>
              <a:rPr lang="fr-BE"/>
              <a:t>26/01/2018</a:t>
            </a:r>
          </a:p>
        </p:txBody>
      </p:sp>
      <p:sp>
        <p:nvSpPr>
          <p:cNvPr id="8" name="Slide Number Placeholder 7"/>
          <p:cNvSpPr>
            <a:spLocks noGrp="1"/>
          </p:cNvSpPr>
          <p:nvPr>
            <p:ph type="sldNum" sz="quarter" idx="12"/>
          </p:nvPr>
        </p:nvSpPr>
        <p:spPr/>
        <p:txBody>
          <a:bodyPr/>
          <a:lstStyle/>
          <a:p>
            <a:r>
              <a:rPr lang="fr-BE"/>
              <a:t>- </a:t>
            </a:r>
            <a:fld id="{30A9230E-FFBB-4CCB-ABD7-198084EDE768}" type="slidenum">
              <a:rPr lang="fr-BE" smtClean="0"/>
              <a:pPr/>
              <a:t>9</a:t>
            </a:fld>
            <a:r>
              <a:rPr lang="fr-BE"/>
              <a:t> -</a:t>
            </a:r>
          </a:p>
        </p:txBody>
      </p:sp>
    </p:spTree>
    <p:extLst>
      <p:ext uri="{BB962C8B-B14F-4D97-AF65-F5344CB8AC3E}">
        <p14:creationId xmlns:p14="http://schemas.microsoft.com/office/powerpoint/2010/main" val="409238341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3610</TotalTime>
  <Words>4154</Words>
  <Application>Microsoft Office PowerPoint</Application>
  <PresentationFormat>On-screen Show (4:3)</PresentationFormat>
  <Paragraphs>1121</Paragraphs>
  <Slides>87</Slides>
  <Notes>67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87</vt:i4>
      </vt:variant>
    </vt:vector>
  </HeadingPairs>
  <TitlesOfParts>
    <vt:vector size="91" baseType="lpstr">
      <vt:lpstr>Arial</vt:lpstr>
      <vt:lpstr>Calibri</vt:lpstr>
      <vt:lpstr>Wingdings</vt:lpstr>
      <vt:lpstr>Clarity</vt:lpstr>
      <vt:lpstr>eHealth-platform Balans voor 2017 &amp; perspectieven voor 2018</vt:lpstr>
      <vt:lpstr>Overzicht</vt:lpstr>
      <vt:lpstr>Roadmap 2.0</vt:lpstr>
      <vt:lpstr>Actiepunt 1: GMD = EMD =&gt; Sumehr</vt:lpstr>
      <vt:lpstr>Actiepunt 1: GMD = EMD =&gt; Sumehr</vt:lpstr>
      <vt:lpstr>Actiepunt 4: elektronisch voorschrift</vt:lpstr>
      <vt:lpstr>Actiepunt 4: elektronisch voorschrift</vt:lpstr>
      <vt:lpstr>Actiepunt 4: elektronisch voorschrift</vt:lpstr>
      <vt:lpstr>Actiepunt 4: elektronisch voorschrift</vt:lpstr>
      <vt:lpstr>Actiepunt 4: elektronisch voorschrift</vt:lpstr>
      <vt:lpstr>Action 4 : PARIS</vt:lpstr>
      <vt:lpstr>Action 4 : PARIS</vt:lpstr>
      <vt:lpstr>Actiepunt 5: Hubs &amp; Metahub</vt:lpstr>
      <vt:lpstr>Actiepunt 13: Standaarden &amp; terminologie</vt:lpstr>
      <vt:lpstr>Action 13 : Standaarden &amp; terminologie</vt:lpstr>
      <vt:lpstr>Action 15 : Simplification administrative</vt:lpstr>
      <vt:lpstr>Action 15 : Back2Work</vt:lpstr>
      <vt:lpstr>Action 15 : Back2Work</vt:lpstr>
      <vt:lpstr>Action 15 : Back2Work</vt:lpstr>
      <vt:lpstr>Actiepunt 15: Mult-eMediatt</vt:lpstr>
      <vt:lpstr>Action 15 : Mult-eMediatt</vt:lpstr>
      <vt:lpstr>Action 15 : MyCareNet eAttest </vt:lpstr>
      <vt:lpstr>Action 17 : eHealthBox</vt:lpstr>
      <vt:lpstr>Action 17 : eHealthBox</vt:lpstr>
      <vt:lpstr>Actiepunt 17: eHealthBox</vt:lpstr>
      <vt:lpstr>Actiepunt 19: Mobile Health</vt:lpstr>
      <vt:lpstr>Actiepunt 19: Mobile Health</vt:lpstr>
      <vt:lpstr>Action 19 : Mobile Health</vt:lpstr>
      <vt:lpstr>Action 19 : Mobile Health</vt:lpstr>
      <vt:lpstr>Eveneens in 2017… Andere projecten 2018</vt:lpstr>
      <vt:lpstr>Basisdiensten eHealth</vt:lpstr>
      <vt:lpstr>Service Level Agreement (SLA)</vt:lpstr>
      <vt:lpstr>Actueel goedgekeurde authenticatiemiddelen</vt:lpstr>
      <vt:lpstr>Intégration Itsme</vt:lpstr>
      <vt:lpstr>Intégration Itsme</vt:lpstr>
      <vt:lpstr>Solution Point-To-Point</vt:lpstr>
      <vt:lpstr>Solution Point-To-Point</vt:lpstr>
      <vt:lpstr>Solution Point-To-Point</vt:lpstr>
      <vt:lpstr>REST &amp; SOAP</vt:lpstr>
      <vt:lpstr>REST &amp; eHealth</vt:lpstr>
      <vt:lpstr>REST &amp; eHealth</vt:lpstr>
      <vt:lpstr>REST &amp; eHealth</vt:lpstr>
      <vt:lpstr>eHealth-certificaten</vt:lpstr>
      <vt:lpstr>eHealth-certificaten - gemengde methode</vt:lpstr>
      <vt:lpstr>eHealth-certificaten - gemengde methode</vt:lpstr>
      <vt:lpstr>eHealth-certificaten - gemengde methode</vt:lpstr>
      <vt:lpstr>Enregistrement des logiciels </vt:lpstr>
      <vt:lpstr>Enregistrement des logiciels </vt:lpstr>
      <vt:lpstr>Release calendar</vt:lpstr>
      <vt:lpstr>Relations avec l’industrie</vt:lpstr>
      <vt:lpstr>Nouveau site web eHealth</vt:lpstr>
      <vt:lpstr>Nouveau site web eHealth</vt:lpstr>
      <vt:lpstr>Nouveau site web eHealth</vt:lpstr>
      <vt:lpstr>Nouveau site web eHealth</vt:lpstr>
      <vt:lpstr>Nouveau site web eHealth</vt:lpstr>
      <vt:lpstr>Nouveau site web eHealth</vt:lpstr>
      <vt:lpstr>Nouveau site web eHealth</vt:lpstr>
      <vt:lpstr>Nouveau site web eHealth</vt:lpstr>
      <vt:lpstr>Accords commission medico-mutualistes</vt:lpstr>
      <vt:lpstr>Punt 4.2 van het akkoord: eGezondheid</vt:lpstr>
      <vt:lpstr>Punt 4.2 van het akkoord: eGezondheid</vt:lpstr>
      <vt:lpstr>Punt 4.2 van het akkoord: eGezondheid</vt:lpstr>
      <vt:lpstr>Punt 4.2 van het akkoord: eGezondheid</vt:lpstr>
      <vt:lpstr>Punt 4.2 van het akkoord: eGezondheid</vt:lpstr>
      <vt:lpstr>Point 4.2 de l’accord: eSanté</vt:lpstr>
      <vt:lpstr>Point 4.2 de l’accord: eSanté</vt:lpstr>
      <vt:lpstr>Point 4.2 de l’accord: eSanté</vt:lpstr>
      <vt:lpstr>General Data protection &amp; regulation</vt:lpstr>
      <vt:lpstr>GDPR</vt:lpstr>
      <vt:lpstr>GDPR</vt:lpstr>
      <vt:lpstr>GDPR – Principes</vt:lpstr>
      <vt:lpstr>GDPR – Principes</vt:lpstr>
      <vt:lpstr>Plusieurs nouveautés</vt:lpstr>
      <vt:lpstr>Plusieurs nouveautés</vt:lpstr>
      <vt:lpstr>Mesures prises</vt:lpstr>
      <vt:lpstr>Mesures prises</vt:lpstr>
      <vt:lpstr>Mesures prises</vt:lpstr>
      <vt:lpstr>Comité de sécurité de l’information</vt:lpstr>
      <vt:lpstr>Comité de sécurité de l’information</vt:lpstr>
      <vt:lpstr>Comité de sécurité de l’information</vt:lpstr>
      <vt:lpstr>GDPR</vt:lpstr>
      <vt:lpstr>Organisation interne  Budget</vt:lpstr>
      <vt:lpstr>Organisation interne - Budget</vt:lpstr>
      <vt:lpstr>Conclusion: Projets MAJEURS 2018</vt:lpstr>
      <vt:lpstr>Conclusion / Projets majeurs</vt:lpstr>
      <vt:lpstr>Conclusion / Projets majeurs</vt:lpstr>
      <vt:lpstr>MERCI  a  tous ! Meilleurs voeux pour 2018</vt:lpstr>
    </vt:vector>
  </TitlesOfParts>
  <Company>KSZ-BCSS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Ann-Sophie Gewelt</dc:creator>
  <cp:lastModifiedBy>Frank Robben</cp:lastModifiedBy>
  <cp:revision>289</cp:revision>
  <cp:lastPrinted>2018-01-15T12:44:39Z</cp:lastPrinted>
  <dcterms:created xsi:type="dcterms:W3CDTF">2014-11-21T19:05:58Z</dcterms:created>
  <dcterms:modified xsi:type="dcterms:W3CDTF">2018-01-26T12:33:59Z</dcterms:modified>
</cp:coreProperties>
</file>