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95"/>
  </p:notesMasterIdLst>
  <p:sldIdLst>
    <p:sldId id="256" r:id="rId2"/>
    <p:sldId id="293" r:id="rId3"/>
    <p:sldId id="318" r:id="rId4"/>
    <p:sldId id="261" r:id="rId5"/>
    <p:sldId id="262" r:id="rId6"/>
    <p:sldId id="319" r:id="rId7"/>
    <p:sldId id="320" r:id="rId8"/>
    <p:sldId id="263" r:id="rId9"/>
    <p:sldId id="329" r:id="rId10"/>
    <p:sldId id="264" r:id="rId11"/>
    <p:sldId id="325"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5" r:id="rId41"/>
    <p:sldId id="296" r:id="rId42"/>
    <p:sldId id="297" r:id="rId43"/>
    <p:sldId id="362" r:id="rId44"/>
    <p:sldId id="299" r:id="rId45"/>
    <p:sldId id="327" r:id="rId46"/>
    <p:sldId id="300" r:id="rId47"/>
    <p:sldId id="321" r:id="rId48"/>
    <p:sldId id="301" r:id="rId49"/>
    <p:sldId id="302" r:id="rId50"/>
    <p:sldId id="322" r:id="rId51"/>
    <p:sldId id="326" r:id="rId52"/>
    <p:sldId id="328" r:id="rId53"/>
    <p:sldId id="330" r:id="rId54"/>
    <p:sldId id="303" r:id="rId55"/>
    <p:sldId id="304" r:id="rId56"/>
    <p:sldId id="323" r:id="rId57"/>
    <p:sldId id="305" r:id="rId58"/>
    <p:sldId id="306" r:id="rId59"/>
    <p:sldId id="331" r:id="rId60"/>
    <p:sldId id="307" r:id="rId61"/>
    <p:sldId id="308" r:id="rId62"/>
    <p:sldId id="358" r:id="rId63"/>
    <p:sldId id="359" r:id="rId64"/>
    <p:sldId id="360" r:id="rId65"/>
    <p:sldId id="361" r:id="rId66"/>
    <p:sldId id="309" r:id="rId67"/>
    <p:sldId id="333" r:id="rId68"/>
    <p:sldId id="310" r:id="rId69"/>
    <p:sldId id="311" r:id="rId70"/>
    <p:sldId id="312" r:id="rId71"/>
    <p:sldId id="313" r:id="rId72"/>
    <p:sldId id="335" r:id="rId73"/>
    <p:sldId id="314" r:id="rId74"/>
    <p:sldId id="332" r:id="rId75"/>
    <p:sldId id="315" r:id="rId76"/>
    <p:sldId id="336" r:id="rId77"/>
    <p:sldId id="337" r:id="rId78"/>
    <p:sldId id="340" r:id="rId79"/>
    <p:sldId id="348" r:id="rId80"/>
    <p:sldId id="342" r:id="rId81"/>
    <p:sldId id="344" r:id="rId82"/>
    <p:sldId id="345" r:id="rId83"/>
    <p:sldId id="347" r:id="rId84"/>
    <p:sldId id="349" r:id="rId85"/>
    <p:sldId id="351" r:id="rId86"/>
    <p:sldId id="353" r:id="rId87"/>
    <p:sldId id="354" r:id="rId88"/>
    <p:sldId id="316" r:id="rId89"/>
    <p:sldId id="317" r:id="rId90"/>
    <p:sldId id="334" r:id="rId91"/>
    <p:sldId id="355" r:id="rId92"/>
    <p:sldId id="357" r:id="rId93"/>
    <p:sldId id="258" r:id="rId9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9CE4"/>
    <a:srgbClr val="77C9F2"/>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128" d="100"/>
          <a:sy n="128" d="100"/>
        </p:scale>
        <p:origin x="918" y="132"/>
      </p:cViewPr>
      <p:guideLst>
        <p:guide orient="horz" pos="2160"/>
        <p:guide pos="2880"/>
      </p:guideLst>
    </p:cSldViewPr>
  </p:slideViewPr>
  <p:notesTextViewPr>
    <p:cViewPr>
      <p:scale>
        <a:sx n="3" d="2"/>
        <a:sy n="3" d="2"/>
      </p:scale>
      <p:origin x="0" y="0"/>
    </p:cViewPr>
  </p:notesTextViewPr>
  <p:sorterViewPr>
    <p:cViewPr>
      <p:scale>
        <a:sx n="58" d="100"/>
        <a:sy n="58" d="100"/>
      </p:scale>
      <p:origin x="0" y="-110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CC3B0-B04A-41EF-8877-9F609A6066A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BE"/>
        </a:p>
      </dgm:t>
    </dgm:pt>
    <dgm:pt modelId="{5C20809B-94C1-47AE-9B17-6E73D39DFCDD}" type="pres">
      <dgm:prSet presAssocID="{348CC3B0-B04A-41EF-8877-9F609A6066A8}" presName="cycle" presStyleCnt="0">
        <dgm:presLayoutVars>
          <dgm:dir/>
          <dgm:resizeHandles val="exact"/>
        </dgm:presLayoutVars>
      </dgm:prSet>
      <dgm:spPr/>
      <dgm:t>
        <a:bodyPr/>
        <a:lstStyle/>
        <a:p>
          <a:endParaRPr lang="nl-BE"/>
        </a:p>
      </dgm:t>
    </dgm:pt>
  </dgm:ptLst>
  <dgm:cxnLst>
    <dgm:cxn modelId="{D6512CD4-7EC8-445F-85C0-D17249CAC727}" type="presOf" srcId="{348CC3B0-B04A-41EF-8877-9F609A6066A8}" destId="{5C20809B-94C1-47AE-9B17-6E73D39DFCD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54B41-884F-4B21-8EC7-BF72611255A5}"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nl-BE"/>
        </a:p>
      </dgm:t>
    </dgm:pt>
    <dgm:pt modelId="{03F348AF-8B98-43A7-B3AA-63298F02A2B6}">
      <dgm:prSet phldrT="[Tekst]"/>
      <dgm:spPr/>
      <dgm:t>
        <a:bodyPr/>
        <a:lstStyle/>
        <a:p>
          <a:r>
            <a:rPr lang="nl-BE" dirty="0" smtClean="0"/>
            <a:t>On </a:t>
          </a:r>
          <a:r>
            <a:rPr lang="nl-BE" dirty="0" err="1" smtClean="0"/>
            <a:t>demand</a:t>
          </a:r>
          <a:r>
            <a:rPr lang="nl-BE" dirty="0" smtClean="0"/>
            <a:t> (‘as a service’)</a:t>
          </a:r>
          <a:endParaRPr lang="fr-BE" dirty="0" smtClean="0"/>
        </a:p>
      </dgm:t>
    </dgm:pt>
    <dgm:pt modelId="{E3E94D52-923E-4A00-AA18-22EDFFEFA488}" type="parTrans" cxnId="{C3787B0F-B199-4F0E-A587-6465694C04A8}">
      <dgm:prSet/>
      <dgm:spPr/>
      <dgm:t>
        <a:bodyPr/>
        <a:lstStyle/>
        <a:p>
          <a:endParaRPr lang="nl-BE"/>
        </a:p>
      </dgm:t>
    </dgm:pt>
    <dgm:pt modelId="{841096FE-F883-445E-8503-9E78A8084003}" type="sibTrans" cxnId="{C3787B0F-B199-4F0E-A587-6465694C04A8}">
      <dgm:prSet/>
      <dgm:spPr/>
      <dgm:t>
        <a:bodyPr/>
        <a:lstStyle/>
        <a:p>
          <a:endParaRPr lang="nl-BE"/>
        </a:p>
      </dgm:t>
    </dgm:pt>
    <dgm:pt modelId="{3845D050-AD97-44D2-B633-89917E5DB747}">
      <dgm:prSet phldrT="[Tekst]"/>
      <dgm:spPr/>
      <dgm:t>
        <a:bodyPr/>
        <a:lstStyle/>
        <a:p>
          <a:r>
            <a:rPr lang="nl-BE" dirty="0" err="1" smtClean="0"/>
            <a:t>Broad</a:t>
          </a:r>
          <a:r>
            <a:rPr lang="nl-BE" dirty="0" smtClean="0"/>
            <a:t> </a:t>
          </a:r>
          <a:r>
            <a:rPr lang="nl-BE" dirty="0" err="1" smtClean="0"/>
            <a:t>network</a:t>
          </a:r>
          <a:r>
            <a:rPr lang="nl-BE" dirty="0" smtClean="0"/>
            <a:t> access</a:t>
          </a:r>
          <a:endParaRPr lang="fr-BE" dirty="0" smtClean="0"/>
        </a:p>
      </dgm:t>
    </dgm:pt>
    <dgm:pt modelId="{F2592685-C8E4-499E-ACF2-A6D71F087E2B}" type="parTrans" cxnId="{5401F110-A47F-46AC-8B60-7374BD00800B}">
      <dgm:prSet/>
      <dgm:spPr/>
      <dgm:t>
        <a:bodyPr/>
        <a:lstStyle/>
        <a:p>
          <a:endParaRPr lang="nl-BE"/>
        </a:p>
      </dgm:t>
    </dgm:pt>
    <dgm:pt modelId="{07400B65-691A-431D-8806-C9FAC27902C8}" type="sibTrans" cxnId="{5401F110-A47F-46AC-8B60-7374BD00800B}">
      <dgm:prSet/>
      <dgm:spPr/>
      <dgm:t>
        <a:bodyPr/>
        <a:lstStyle/>
        <a:p>
          <a:endParaRPr lang="nl-BE"/>
        </a:p>
      </dgm:t>
    </dgm:pt>
    <dgm:pt modelId="{02A6FC1E-6043-401A-B737-FA35515DB084}">
      <dgm:prSet phldrT="[Tekst]"/>
      <dgm:spPr/>
      <dgm:t>
        <a:bodyPr/>
        <a:lstStyle/>
        <a:p>
          <a:r>
            <a:rPr lang="nl-BE" dirty="0" smtClean="0"/>
            <a:t>Resource pooling</a:t>
          </a:r>
          <a:endParaRPr lang="fr-BE" dirty="0" smtClean="0"/>
        </a:p>
      </dgm:t>
    </dgm:pt>
    <dgm:pt modelId="{334320AE-010A-4542-8853-476D65586A6C}" type="parTrans" cxnId="{502B0190-35B7-46F5-802A-E56FC08DCE32}">
      <dgm:prSet/>
      <dgm:spPr/>
      <dgm:t>
        <a:bodyPr/>
        <a:lstStyle/>
        <a:p>
          <a:endParaRPr lang="nl-BE"/>
        </a:p>
      </dgm:t>
    </dgm:pt>
    <dgm:pt modelId="{0B13ECA7-9738-404F-BDE7-A24910EC9918}" type="sibTrans" cxnId="{502B0190-35B7-46F5-802A-E56FC08DCE32}">
      <dgm:prSet/>
      <dgm:spPr/>
      <dgm:t>
        <a:bodyPr/>
        <a:lstStyle/>
        <a:p>
          <a:endParaRPr lang="nl-BE"/>
        </a:p>
      </dgm:t>
    </dgm:pt>
    <dgm:pt modelId="{BE136B35-4050-48B9-B3F4-8A1F5D3A5FB7}">
      <dgm:prSet phldrT="[Tekst]"/>
      <dgm:spPr/>
      <dgm:t>
        <a:bodyPr/>
        <a:lstStyle/>
        <a:p>
          <a:r>
            <a:rPr lang="nl-BE" dirty="0" err="1" smtClean="0"/>
            <a:t>Measured</a:t>
          </a:r>
          <a:r>
            <a:rPr lang="nl-BE" dirty="0" smtClean="0"/>
            <a:t> service</a:t>
          </a:r>
          <a:endParaRPr lang="nl-BE" dirty="0"/>
        </a:p>
      </dgm:t>
    </dgm:pt>
    <dgm:pt modelId="{2B48B5B1-951B-4956-A80E-8A239E7AB37C}" type="parTrans" cxnId="{85F98513-2B55-4452-8DBD-0E238DFC179D}">
      <dgm:prSet/>
      <dgm:spPr/>
      <dgm:t>
        <a:bodyPr/>
        <a:lstStyle/>
        <a:p>
          <a:endParaRPr lang="nl-BE"/>
        </a:p>
      </dgm:t>
    </dgm:pt>
    <dgm:pt modelId="{073E1A4C-86FB-44A4-B487-224F6FE897D4}" type="sibTrans" cxnId="{85F98513-2B55-4452-8DBD-0E238DFC179D}">
      <dgm:prSet/>
      <dgm:spPr/>
      <dgm:t>
        <a:bodyPr/>
        <a:lstStyle/>
        <a:p>
          <a:endParaRPr lang="nl-BE"/>
        </a:p>
      </dgm:t>
    </dgm:pt>
    <dgm:pt modelId="{49A52144-4E44-448E-9501-0826C6CFCA87}">
      <dgm:prSet phldrT="[Tekst]"/>
      <dgm:spPr/>
      <dgm:t>
        <a:bodyPr/>
        <a:lstStyle/>
        <a:p>
          <a:r>
            <a:rPr lang="nl-BE" dirty="0" smtClean="0"/>
            <a:t>Rapid </a:t>
          </a:r>
          <a:r>
            <a:rPr lang="nl-BE" dirty="0" err="1" smtClean="0"/>
            <a:t>elasticity</a:t>
          </a:r>
          <a:endParaRPr lang="fr-BE" dirty="0" smtClean="0"/>
        </a:p>
      </dgm:t>
    </dgm:pt>
    <dgm:pt modelId="{F7CE22B6-A20C-4BA8-B43B-1B85B6BEBB13}" type="parTrans" cxnId="{31294EA0-C7CD-4B0B-B12D-24DA4637DAD7}">
      <dgm:prSet/>
      <dgm:spPr/>
      <dgm:t>
        <a:bodyPr/>
        <a:lstStyle/>
        <a:p>
          <a:endParaRPr lang="nl-BE"/>
        </a:p>
      </dgm:t>
    </dgm:pt>
    <dgm:pt modelId="{71474B30-25E1-430C-9191-4CE1E93D5530}" type="sibTrans" cxnId="{31294EA0-C7CD-4B0B-B12D-24DA4637DAD7}">
      <dgm:prSet/>
      <dgm:spPr/>
      <dgm:t>
        <a:bodyPr/>
        <a:lstStyle/>
        <a:p>
          <a:endParaRPr lang="nl-BE"/>
        </a:p>
      </dgm:t>
    </dgm:pt>
    <dgm:pt modelId="{BD791BAF-9C9D-4AC4-8A2D-8F64BAF49404}" type="pres">
      <dgm:prSet presAssocID="{84754B41-884F-4B21-8EC7-BF72611255A5}" presName="cycle" presStyleCnt="0">
        <dgm:presLayoutVars>
          <dgm:dir/>
          <dgm:resizeHandles val="exact"/>
        </dgm:presLayoutVars>
      </dgm:prSet>
      <dgm:spPr/>
      <dgm:t>
        <a:bodyPr/>
        <a:lstStyle/>
        <a:p>
          <a:endParaRPr lang="fr-BE"/>
        </a:p>
      </dgm:t>
    </dgm:pt>
    <dgm:pt modelId="{8B853378-2FA7-4F1F-A247-1D67F858DEC5}" type="pres">
      <dgm:prSet presAssocID="{03F348AF-8B98-43A7-B3AA-63298F02A2B6}" presName="node" presStyleLbl="node1" presStyleIdx="0" presStyleCnt="5" custScaleX="107479">
        <dgm:presLayoutVars>
          <dgm:bulletEnabled val="1"/>
        </dgm:presLayoutVars>
      </dgm:prSet>
      <dgm:spPr/>
      <dgm:t>
        <a:bodyPr/>
        <a:lstStyle/>
        <a:p>
          <a:endParaRPr lang="nl-BE"/>
        </a:p>
      </dgm:t>
    </dgm:pt>
    <dgm:pt modelId="{80F9E6AF-7A36-4FE1-9B3A-824C9A4D697B}" type="pres">
      <dgm:prSet presAssocID="{03F348AF-8B98-43A7-B3AA-63298F02A2B6}" presName="spNode" presStyleCnt="0"/>
      <dgm:spPr/>
      <dgm:t>
        <a:bodyPr/>
        <a:lstStyle/>
        <a:p>
          <a:endParaRPr lang="en-US"/>
        </a:p>
      </dgm:t>
    </dgm:pt>
    <dgm:pt modelId="{E0EA8C61-97D1-4992-9F07-AA6EAE05D2CC}" type="pres">
      <dgm:prSet presAssocID="{841096FE-F883-445E-8503-9E78A8084003}" presName="sibTrans" presStyleLbl="sibTrans1D1" presStyleIdx="0" presStyleCnt="5"/>
      <dgm:spPr/>
      <dgm:t>
        <a:bodyPr/>
        <a:lstStyle/>
        <a:p>
          <a:endParaRPr lang="fr-BE"/>
        </a:p>
      </dgm:t>
    </dgm:pt>
    <dgm:pt modelId="{446B5FEE-A1C2-4256-B57E-FEF3020F2C0B}" type="pres">
      <dgm:prSet presAssocID="{3845D050-AD97-44D2-B633-89917E5DB747}" presName="node" presStyleLbl="node1" presStyleIdx="1" presStyleCnt="5">
        <dgm:presLayoutVars>
          <dgm:bulletEnabled val="1"/>
        </dgm:presLayoutVars>
      </dgm:prSet>
      <dgm:spPr/>
      <dgm:t>
        <a:bodyPr/>
        <a:lstStyle/>
        <a:p>
          <a:endParaRPr lang="nl-BE"/>
        </a:p>
      </dgm:t>
    </dgm:pt>
    <dgm:pt modelId="{EDE47432-9955-4A3E-8FD0-4BC0EBD83ADD}" type="pres">
      <dgm:prSet presAssocID="{3845D050-AD97-44D2-B633-89917E5DB747}" presName="spNode" presStyleCnt="0"/>
      <dgm:spPr/>
      <dgm:t>
        <a:bodyPr/>
        <a:lstStyle/>
        <a:p>
          <a:endParaRPr lang="en-US"/>
        </a:p>
      </dgm:t>
    </dgm:pt>
    <dgm:pt modelId="{E7C53F34-3C33-4D93-AB68-7C16E0A75B11}" type="pres">
      <dgm:prSet presAssocID="{07400B65-691A-431D-8806-C9FAC27902C8}" presName="sibTrans" presStyleLbl="sibTrans1D1" presStyleIdx="1" presStyleCnt="5"/>
      <dgm:spPr/>
      <dgm:t>
        <a:bodyPr/>
        <a:lstStyle/>
        <a:p>
          <a:endParaRPr lang="fr-BE"/>
        </a:p>
      </dgm:t>
    </dgm:pt>
    <dgm:pt modelId="{0C9D5275-87D1-4C6B-B05C-AD1B6ECDA94A}" type="pres">
      <dgm:prSet presAssocID="{02A6FC1E-6043-401A-B737-FA35515DB084}" presName="node" presStyleLbl="node1" presStyleIdx="2" presStyleCnt="5">
        <dgm:presLayoutVars>
          <dgm:bulletEnabled val="1"/>
        </dgm:presLayoutVars>
      </dgm:prSet>
      <dgm:spPr/>
      <dgm:t>
        <a:bodyPr/>
        <a:lstStyle/>
        <a:p>
          <a:endParaRPr lang="nl-BE"/>
        </a:p>
      </dgm:t>
    </dgm:pt>
    <dgm:pt modelId="{1033BBC7-6F84-40E8-B793-41BD3E4CF3B2}" type="pres">
      <dgm:prSet presAssocID="{02A6FC1E-6043-401A-B737-FA35515DB084}" presName="spNode" presStyleCnt="0"/>
      <dgm:spPr/>
      <dgm:t>
        <a:bodyPr/>
        <a:lstStyle/>
        <a:p>
          <a:endParaRPr lang="en-US"/>
        </a:p>
      </dgm:t>
    </dgm:pt>
    <dgm:pt modelId="{3AE14693-F1C7-402A-B722-9554EE076C2D}" type="pres">
      <dgm:prSet presAssocID="{0B13ECA7-9738-404F-BDE7-A24910EC9918}" presName="sibTrans" presStyleLbl="sibTrans1D1" presStyleIdx="2" presStyleCnt="5"/>
      <dgm:spPr/>
      <dgm:t>
        <a:bodyPr/>
        <a:lstStyle/>
        <a:p>
          <a:endParaRPr lang="fr-BE"/>
        </a:p>
      </dgm:t>
    </dgm:pt>
    <dgm:pt modelId="{E3FB6E28-BF87-43CA-BFE1-7702D5123D14}" type="pres">
      <dgm:prSet presAssocID="{BE136B35-4050-48B9-B3F4-8A1F5D3A5FB7}" presName="node" presStyleLbl="node1" presStyleIdx="3" presStyleCnt="5">
        <dgm:presLayoutVars>
          <dgm:bulletEnabled val="1"/>
        </dgm:presLayoutVars>
      </dgm:prSet>
      <dgm:spPr/>
      <dgm:t>
        <a:bodyPr/>
        <a:lstStyle/>
        <a:p>
          <a:endParaRPr lang="nl-BE"/>
        </a:p>
      </dgm:t>
    </dgm:pt>
    <dgm:pt modelId="{8C2B9825-DA8D-42F7-A196-B2296895C0D4}" type="pres">
      <dgm:prSet presAssocID="{BE136B35-4050-48B9-B3F4-8A1F5D3A5FB7}" presName="spNode" presStyleCnt="0"/>
      <dgm:spPr/>
      <dgm:t>
        <a:bodyPr/>
        <a:lstStyle/>
        <a:p>
          <a:endParaRPr lang="en-US"/>
        </a:p>
      </dgm:t>
    </dgm:pt>
    <dgm:pt modelId="{35EE7F6B-F498-4C3B-9A5D-DB55B8A35C1B}" type="pres">
      <dgm:prSet presAssocID="{073E1A4C-86FB-44A4-B487-224F6FE897D4}" presName="sibTrans" presStyleLbl="sibTrans1D1" presStyleIdx="3" presStyleCnt="5"/>
      <dgm:spPr/>
      <dgm:t>
        <a:bodyPr/>
        <a:lstStyle/>
        <a:p>
          <a:endParaRPr lang="fr-BE"/>
        </a:p>
      </dgm:t>
    </dgm:pt>
    <dgm:pt modelId="{4767074D-2A38-4E75-A603-BBB71E53D39D}" type="pres">
      <dgm:prSet presAssocID="{49A52144-4E44-448E-9501-0826C6CFCA87}" presName="node" presStyleLbl="node1" presStyleIdx="4" presStyleCnt="5">
        <dgm:presLayoutVars>
          <dgm:bulletEnabled val="1"/>
        </dgm:presLayoutVars>
      </dgm:prSet>
      <dgm:spPr/>
      <dgm:t>
        <a:bodyPr/>
        <a:lstStyle/>
        <a:p>
          <a:endParaRPr lang="nl-BE"/>
        </a:p>
      </dgm:t>
    </dgm:pt>
    <dgm:pt modelId="{63DBF405-259B-47B4-8A11-122A7925F108}" type="pres">
      <dgm:prSet presAssocID="{49A52144-4E44-448E-9501-0826C6CFCA87}" presName="spNode" presStyleCnt="0"/>
      <dgm:spPr/>
      <dgm:t>
        <a:bodyPr/>
        <a:lstStyle/>
        <a:p>
          <a:endParaRPr lang="en-US"/>
        </a:p>
      </dgm:t>
    </dgm:pt>
    <dgm:pt modelId="{B2E27E85-C30E-4874-A475-EFC807A2BC78}" type="pres">
      <dgm:prSet presAssocID="{71474B30-25E1-430C-9191-4CE1E93D5530}" presName="sibTrans" presStyleLbl="sibTrans1D1" presStyleIdx="4" presStyleCnt="5"/>
      <dgm:spPr/>
      <dgm:t>
        <a:bodyPr/>
        <a:lstStyle/>
        <a:p>
          <a:endParaRPr lang="fr-BE"/>
        </a:p>
      </dgm:t>
    </dgm:pt>
  </dgm:ptLst>
  <dgm:cxnLst>
    <dgm:cxn modelId="{50639D30-B504-454E-A3C8-45DE086A4D30}" type="presOf" srcId="{49A52144-4E44-448E-9501-0826C6CFCA87}" destId="{4767074D-2A38-4E75-A603-BBB71E53D39D}" srcOrd="0" destOrd="0" presId="urn:microsoft.com/office/officeart/2005/8/layout/cycle6"/>
    <dgm:cxn modelId="{E46A075E-27F6-4EB2-97DC-09FDDBB1AFA6}" type="presOf" srcId="{0B13ECA7-9738-404F-BDE7-A24910EC9918}" destId="{3AE14693-F1C7-402A-B722-9554EE076C2D}" srcOrd="0" destOrd="0" presId="urn:microsoft.com/office/officeart/2005/8/layout/cycle6"/>
    <dgm:cxn modelId="{FD4CC3EA-DA56-4B79-A9AC-98BE6C74CD00}" type="presOf" srcId="{07400B65-691A-431D-8806-C9FAC27902C8}" destId="{E7C53F34-3C33-4D93-AB68-7C16E0A75B11}" srcOrd="0" destOrd="0" presId="urn:microsoft.com/office/officeart/2005/8/layout/cycle6"/>
    <dgm:cxn modelId="{502B0190-35B7-46F5-802A-E56FC08DCE32}" srcId="{84754B41-884F-4B21-8EC7-BF72611255A5}" destId="{02A6FC1E-6043-401A-B737-FA35515DB084}" srcOrd="2" destOrd="0" parTransId="{334320AE-010A-4542-8853-476D65586A6C}" sibTransId="{0B13ECA7-9738-404F-BDE7-A24910EC9918}"/>
    <dgm:cxn modelId="{621A17BB-E197-4AF7-9233-43A07192EF3D}" type="presOf" srcId="{02A6FC1E-6043-401A-B737-FA35515DB084}" destId="{0C9D5275-87D1-4C6B-B05C-AD1B6ECDA94A}" srcOrd="0" destOrd="0" presId="urn:microsoft.com/office/officeart/2005/8/layout/cycle6"/>
    <dgm:cxn modelId="{C3787B0F-B199-4F0E-A587-6465694C04A8}" srcId="{84754B41-884F-4B21-8EC7-BF72611255A5}" destId="{03F348AF-8B98-43A7-B3AA-63298F02A2B6}" srcOrd="0" destOrd="0" parTransId="{E3E94D52-923E-4A00-AA18-22EDFFEFA488}" sibTransId="{841096FE-F883-445E-8503-9E78A8084003}"/>
    <dgm:cxn modelId="{416C7C39-8F3F-4C7B-B7B5-D37ABEFC2F16}" type="presOf" srcId="{71474B30-25E1-430C-9191-4CE1E93D5530}" destId="{B2E27E85-C30E-4874-A475-EFC807A2BC78}" srcOrd="0" destOrd="0" presId="urn:microsoft.com/office/officeart/2005/8/layout/cycle6"/>
    <dgm:cxn modelId="{5401F110-A47F-46AC-8B60-7374BD00800B}" srcId="{84754B41-884F-4B21-8EC7-BF72611255A5}" destId="{3845D050-AD97-44D2-B633-89917E5DB747}" srcOrd="1" destOrd="0" parTransId="{F2592685-C8E4-499E-ACF2-A6D71F087E2B}" sibTransId="{07400B65-691A-431D-8806-C9FAC27902C8}"/>
    <dgm:cxn modelId="{85F98513-2B55-4452-8DBD-0E238DFC179D}" srcId="{84754B41-884F-4B21-8EC7-BF72611255A5}" destId="{BE136B35-4050-48B9-B3F4-8A1F5D3A5FB7}" srcOrd="3" destOrd="0" parTransId="{2B48B5B1-951B-4956-A80E-8A239E7AB37C}" sibTransId="{073E1A4C-86FB-44A4-B487-224F6FE897D4}"/>
    <dgm:cxn modelId="{868BC5FB-AA13-4B6B-BF11-B6016154594C}" type="presOf" srcId="{3845D050-AD97-44D2-B633-89917E5DB747}" destId="{446B5FEE-A1C2-4256-B57E-FEF3020F2C0B}" srcOrd="0" destOrd="0" presId="urn:microsoft.com/office/officeart/2005/8/layout/cycle6"/>
    <dgm:cxn modelId="{0BB5649C-8C93-45EC-8F64-46F176F96A8D}" type="presOf" srcId="{073E1A4C-86FB-44A4-B487-224F6FE897D4}" destId="{35EE7F6B-F498-4C3B-9A5D-DB55B8A35C1B}" srcOrd="0" destOrd="0" presId="urn:microsoft.com/office/officeart/2005/8/layout/cycle6"/>
    <dgm:cxn modelId="{31294EA0-C7CD-4B0B-B12D-24DA4637DAD7}" srcId="{84754B41-884F-4B21-8EC7-BF72611255A5}" destId="{49A52144-4E44-448E-9501-0826C6CFCA87}" srcOrd="4" destOrd="0" parTransId="{F7CE22B6-A20C-4BA8-B43B-1B85B6BEBB13}" sibTransId="{71474B30-25E1-430C-9191-4CE1E93D5530}"/>
    <dgm:cxn modelId="{345B2520-3558-45BA-A071-4ABA8B048C29}" type="presOf" srcId="{BE136B35-4050-48B9-B3F4-8A1F5D3A5FB7}" destId="{E3FB6E28-BF87-43CA-BFE1-7702D5123D14}" srcOrd="0" destOrd="0" presId="urn:microsoft.com/office/officeart/2005/8/layout/cycle6"/>
    <dgm:cxn modelId="{B4038D6F-DF9E-43FB-BD07-24D5388B1E8A}" type="presOf" srcId="{841096FE-F883-445E-8503-9E78A8084003}" destId="{E0EA8C61-97D1-4992-9F07-AA6EAE05D2CC}" srcOrd="0" destOrd="0" presId="urn:microsoft.com/office/officeart/2005/8/layout/cycle6"/>
    <dgm:cxn modelId="{34128FEE-6401-4F21-9527-6914BED3F9C5}" type="presOf" srcId="{03F348AF-8B98-43A7-B3AA-63298F02A2B6}" destId="{8B853378-2FA7-4F1F-A247-1D67F858DEC5}" srcOrd="0" destOrd="0" presId="urn:microsoft.com/office/officeart/2005/8/layout/cycle6"/>
    <dgm:cxn modelId="{FB62D5BE-A041-46F4-8D9E-88A23C0AD7E7}" type="presOf" srcId="{84754B41-884F-4B21-8EC7-BF72611255A5}" destId="{BD791BAF-9C9D-4AC4-8A2D-8F64BAF49404}" srcOrd="0" destOrd="0" presId="urn:microsoft.com/office/officeart/2005/8/layout/cycle6"/>
    <dgm:cxn modelId="{06E6CB2F-3DAD-423C-AB3B-2D22E2361F25}" type="presParOf" srcId="{BD791BAF-9C9D-4AC4-8A2D-8F64BAF49404}" destId="{8B853378-2FA7-4F1F-A247-1D67F858DEC5}" srcOrd="0" destOrd="0" presId="urn:microsoft.com/office/officeart/2005/8/layout/cycle6"/>
    <dgm:cxn modelId="{02F653CE-32BF-4619-BD95-F4B09BF4E769}" type="presParOf" srcId="{BD791BAF-9C9D-4AC4-8A2D-8F64BAF49404}" destId="{80F9E6AF-7A36-4FE1-9B3A-824C9A4D697B}" srcOrd="1" destOrd="0" presId="urn:microsoft.com/office/officeart/2005/8/layout/cycle6"/>
    <dgm:cxn modelId="{FDA485C2-BB09-48D3-98C4-2E1C7CA8D953}" type="presParOf" srcId="{BD791BAF-9C9D-4AC4-8A2D-8F64BAF49404}" destId="{E0EA8C61-97D1-4992-9F07-AA6EAE05D2CC}" srcOrd="2" destOrd="0" presId="urn:microsoft.com/office/officeart/2005/8/layout/cycle6"/>
    <dgm:cxn modelId="{1E002DE3-61FC-4C05-9AC2-574E91A63290}" type="presParOf" srcId="{BD791BAF-9C9D-4AC4-8A2D-8F64BAF49404}" destId="{446B5FEE-A1C2-4256-B57E-FEF3020F2C0B}" srcOrd="3" destOrd="0" presId="urn:microsoft.com/office/officeart/2005/8/layout/cycle6"/>
    <dgm:cxn modelId="{76660AC4-FE75-4DA3-B29F-69866DE30010}" type="presParOf" srcId="{BD791BAF-9C9D-4AC4-8A2D-8F64BAF49404}" destId="{EDE47432-9955-4A3E-8FD0-4BC0EBD83ADD}" srcOrd="4" destOrd="0" presId="urn:microsoft.com/office/officeart/2005/8/layout/cycle6"/>
    <dgm:cxn modelId="{F0085060-1A60-4BD3-9AF7-1DA17FAC4E3E}" type="presParOf" srcId="{BD791BAF-9C9D-4AC4-8A2D-8F64BAF49404}" destId="{E7C53F34-3C33-4D93-AB68-7C16E0A75B11}" srcOrd="5" destOrd="0" presId="urn:microsoft.com/office/officeart/2005/8/layout/cycle6"/>
    <dgm:cxn modelId="{04BAA45C-DAC6-4570-A3D8-E3C3D613A63B}" type="presParOf" srcId="{BD791BAF-9C9D-4AC4-8A2D-8F64BAF49404}" destId="{0C9D5275-87D1-4C6B-B05C-AD1B6ECDA94A}" srcOrd="6" destOrd="0" presId="urn:microsoft.com/office/officeart/2005/8/layout/cycle6"/>
    <dgm:cxn modelId="{4540DF48-A95E-4F25-9A67-E987171DB18E}" type="presParOf" srcId="{BD791BAF-9C9D-4AC4-8A2D-8F64BAF49404}" destId="{1033BBC7-6F84-40E8-B793-41BD3E4CF3B2}" srcOrd="7" destOrd="0" presId="urn:microsoft.com/office/officeart/2005/8/layout/cycle6"/>
    <dgm:cxn modelId="{C9B598CF-6FE2-4D06-864D-ABE64F331370}" type="presParOf" srcId="{BD791BAF-9C9D-4AC4-8A2D-8F64BAF49404}" destId="{3AE14693-F1C7-402A-B722-9554EE076C2D}" srcOrd="8" destOrd="0" presId="urn:microsoft.com/office/officeart/2005/8/layout/cycle6"/>
    <dgm:cxn modelId="{95EE1876-1BAE-4E67-B4EB-846766A419DB}" type="presParOf" srcId="{BD791BAF-9C9D-4AC4-8A2D-8F64BAF49404}" destId="{E3FB6E28-BF87-43CA-BFE1-7702D5123D14}" srcOrd="9" destOrd="0" presId="urn:microsoft.com/office/officeart/2005/8/layout/cycle6"/>
    <dgm:cxn modelId="{7CE1B049-4C48-4319-BE4C-D24B5CE3CA67}" type="presParOf" srcId="{BD791BAF-9C9D-4AC4-8A2D-8F64BAF49404}" destId="{8C2B9825-DA8D-42F7-A196-B2296895C0D4}" srcOrd="10" destOrd="0" presId="urn:microsoft.com/office/officeart/2005/8/layout/cycle6"/>
    <dgm:cxn modelId="{DC80390F-ED19-4ADD-9BCF-145F4668DC74}" type="presParOf" srcId="{BD791BAF-9C9D-4AC4-8A2D-8F64BAF49404}" destId="{35EE7F6B-F498-4C3B-9A5D-DB55B8A35C1B}" srcOrd="11" destOrd="0" presId="urn:microsoft.com/office/officeart/2005/8/layout/cycle6"/>
    <dgm:cxn modelId="{D7A3186E-986C-4F38-BFBF-A858B7B6FF72}" type="presParOf" srcId="{BD791BAF-9C9D-4AC4-8A2D-8F64BAF49404}" destId="{4767074D-2A38-4E75-A603-BBB71E53D39D}" srcOrd="12" destOrd="0" presId="urn:microsoft.com/office/officeart/2005/8/layout/cycle6"/>
    <dgm:cxn modelId="{754D7C2D-F37B-4650-913D-86FF505C1EA2}" type="presParOf" srcId="{BD791BAF-9C9D-4AC4-8A2D-8F64BAF49404}" destId="{63DBF405-259B-47B4-8A11-122A7925F108}" srcOrd="13" destOrd="0" presId="urn:microsoft.com/office/officeart/2005/8/layout/cycle6"/>
    <dgm:cxn modelId="{CF439F7F-8240-408D-ABEF-53BD72584AF6}" type="presParOf" srcId="{BD791BAF-9C9D-4AC4-8A2D-8F64BAF49404}" destId="{B2E27E85-C30E-4874-A475-EFC807A2BC78}"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8FB2692-CE14-464C-BEAD-3C03962013FB}"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fr-BE"/>
        </a:p>
      </dgm:t>
    </dgm:pt>
    <dgm:pt modelId="{A265FA9C-3F31-4381-A9E8-178032E1F381}">
      <dgm:prSet phldrT="[Text]" custT="1"/>
      <dgm:spPr/>
      <dgm:t>
        <a:bodyPr/>
        <a:lstStyle/>
        <a:p>
          <a:r>
            <a:rPr lang="nl-BE" sz="6000" dirty="0" smtClean="0"/>
            <a:t>IaaS</a:t>
          </a:r>
          <a:endParaRPr lang="fr-BE" sz="6500" dirty="0"/>
        </a:p>
      </dgm:t>
    </dgm:pt>
    <dgm:pt modelId="{EAAEF92B-A06F-45F4-A60C-DF7444B47BEA}" type="parTrans" cxnId="{5A96326E-47EE-46AD-9D8D-6D703E775FF5}">
      <dgm:prSet/>
      <dgm:spPr/>
      <dgm:t>
        <a:bodyPr/>
        <a:lstStyle/>
        <a:p>
          <a:endParaRPr lang="fr-BE"/>
        </a:p>
      </dgm:t>
    </dgm:pt>
    <dgm:pt modelId="{C793B272-B701-4C53-B68E-C2ADB8971C25}" type="sibTrans" cxnId="{5A96326E-47EE-46AD-9D8D-6D703E775FF5}">
      <dgm:prSet/>
      <dgm:spPr/>
      <dgm:t>
        <a:bodyPr/>
        <a:lstStyle/>
        <a:p>
          <a:endParaRPr lang="fr-BE"/>
        </a:p>
      </dgm:t>
    </dgm:pt>
    <dgm:pt modelId="{92D711B8-F8F4-401E-91A9-1BF552D67143}">
      <dgm:prSet phldrT="[Text]"/>
      <dgm:spPr/>
      <dgm:t>
        <a:bodyPr/>
        <a:lstStyle/>
        <a:p>
          <a:r>
            <a:rPr lang="nl-BE" dirty="0" smtClean="0"/>
            <a:t>Infrastructure as a Service</a:t>
          </a:r>
          <a:endParaRPr lang="fr-BE" dirty="0"/>
        </a:p>
      </dgm:t>
    </dgm:pt>
    <dgm:pt modelId="{F854B2CD-6FAD-4B3D-8709-7244C6E5F40F}" type="parTrans" cxnId="{85AC755C-9B40-4036-9153-3829913A0926}">
      <dgm:prSet/>
      <dgm:spPr/>
      <dgm:t>
        <a:bodyPr/>
        <a:lstStyle/>
        <a:p>
          <a:endParaRPr lang="fr-BE"/>
        </a:p>
      </dgm:t>
    </dgm:pt>
    <dgm:pt modelId="{EF9A6B77-31E5-452C-83EE-409C2DA14A58}" type="sibTrans" cxnId="{85AC755C-9B40-4036-9153-3829913A0926}">
      <dgm:prSet/>
      <dgm:spPr/>
      <dgm:t>
        <a:bodyPr/>
        <a:lstStyle/>
        <a:p>
          <a:endParaRPr lang="fr-BE"/>
        </a:p>
      </dgm:t>
    </dgm:pt>
    <dgm:pt modelId="{5E929EB6-721B-4CF5-90BA-D418E3BC17BC}">
      <dgm:prSet custT="1"/>
      <dgm:spPr/>
      <dgm:t>
        <a:bodyPr/>
        <a:lstStyle/>
        <a:p>
          <a:r>
            <a:rPr lang="nl-BE" sz="6000" dirty="0" err="1" smtClean="0"/>
            <a:t>PaaS</a:t>
          </a:r>
          <a:endParaRPr lang="nl-BE" sz="6000" dirty="0" smtClean="0"/>
        </a:p>
      </dgm:t>
    </dgm:pt>
    <dgm:pt modelId="{3B33A1A6-23B1-4895-A06A-D2BC211BD024}" type="parTrans" cxnId="{5C85A3A2-9532-43B6-AE8E-03DC89AA4458}">
      <dgm:prSet/>
      <dgm:spPr/>
      <dgm:t>
        <a:bodyPr/>
        <a:lstStyle/>
        <a:p>
          <a:endParaRPr lang="fr-BE"/>
        </a:p>
      </dgm:t>
    </dgm:pt>
    <dgm:pt modelId="{A84A0456-F2F6-4B68-A7CE-863D92655E61}" type="sibTrans" cxnId="{5C85A3A2-9532-43B6-AE8E-03DC89AA4458}">
      <dgm:prSet/>
      <dgm:spPr/>
      <dgm:t>
        <a:bodyPr/>
        <a:lstStyle/>
        <a:p>
          <a:endParaRPr lang="fr-BE"/>
        </a:p>
      </dgm:t>
    </dgm:pt>
    <dgm:pt modelId="{8C2DB87D-5549-46D3-AD1C-532DE7C92D5F}">
      <dgm:prSet custT="1"/>
      <dgm:spPr/>
      <dgm:t>
        <a:bodyPr/>
        <a:lstStyle/>
        <a:p>
          <a:r>
            <a:rPr lang="nl-BE" sz="6000" dirty="0" err="1" smtClean="0"/>
            <a:t>SaaS</a:t>
          </a:r>
          <a:endParaRPr lang="fr-BE" sz="6000" dirty="0"/>
        </a:p>
      </dgm:t>
    </dgm:pt>
    <dgm:pt modelId="{D64DF8D6-79C9-46F1-90A7-2520D6EFB75A}" type="parTrans" cxnId="{2094194C-A08C-405C-A22D-98327054E78B}">
      <dgm:prSet/>
      <dgm:spPr/>
      <dgm:t>
        <a:bodyPr/>
        <a:lstStyle/>
        <a:p>
          <a:endParaRPr lang="fr-BE"/>
        </a:p>
      </dgm:t>
    </dgm:pt>
    <dgm:pt modelId="{A976D611-A298-4198-9AB7-8CF9AEC2EB04}" type="sibTrans" cxnId="{2094194C-A08C-405C-A22D-98327054E78B}">
      <dgm:prSet/>
      <dgm:spPr/>
      <dgm:t>
        <a:bodyPr/>
        <a:lstStyle/>
        <a:p>
          <a:endParaRPr lang="fr-BE"/>
        </a:p>
      </dgm:t>
    </dgm:pt>
    <dgm:pt modelId="{4C1B52BD-2A56-467E-AEC4-AB24961BEEAA}">
      <dgm:prSet phldrT="[Text]"/>
      <dgm:spPr/>
      <dgm:t>
        <a:bodyPr/>
        <a:lstStyle/>
        <a:p>
          <a:r>
            <a:rPr lang="nl-BE" dirty="0" smtClean="0"/>
            <a:t>basis ICT infrastructuur componenten (</a:t>
          </a:r>
          <a:r>
            <a:rPr lang="nl-BE" dirty="0" err="1" smtClean="0"/>
            <a:t>bvb</a:t>
          </a:r>
          <a:r>
            <a:rPr lang="nl-BE" dirty="0" smtClean="0"/>
            <a:t>. </a:t>
          </a:r>
          <a:r>
            <a:rPr lang="nl-BE" dirty="0" err="1" smtClean="0"/>
            <a:t>Amazon</a:t>
          </a:r>
          <a:r>
            <a:rPr lang="nl-BE" dirty="0" smtClean="0"/>
            <a:t> virtual machines)</a:t>
          </a:r>
          <a:endParaRPr lang="fr-BE" dirty="0"/>
        </a:p>
      </dgm:t>
    </dgm:pt>
    <dgm:pt modelId="{A9663214-A082-46D6-9E32-CFC2BD8F8DF7}" type="parTrans" cxnId="{A85FF3DF-856C-4C59-8E19-0887FA0DA308}">
      <dgm:prSet/>
      <dgm:spPr/>
      <dgm:t>
        <a:bodyPr/>
        <a:lstStyle/>
        <a:p>
          <a:endParaRPr lang="fr-BE"/>
        </a:p>
      </dgm:t>
    </dgm:pt>
    <dgm:pt modelId="{C7F36515-8C43-493D-8407-CE569A2B5702}" type="sibTrans" cxnId="{A85FF3DF-856C-4C59-8E19-0887FA0DA308}">
      <dgm:prSet/>
      <dgm:spPr/>
      <dgm:t>
        <a:bodyPr/>
        <a:lstStyle/>
        <a:p>
          <a:endParaRPr lang="fr-BE"/>
        </a:p>
      </dgm:t>
    </dgm:pt>
    <dgm:pt modelId="{1CC1EA5E-E790-456C-A85B-66DD6B144F97}">
      <dgm:prSet/>
      <dgm:spPr/>
      <dgm:t>
        <a:bodyPr/>
        <a:lstStyle/>
        <a:p>
          <a:r>
            <a:rPr lang="nl-BE" dirty="0" smtClean="0"/>
            <a:t>Platform as a Service</a:t>
          </a:r>
        </a:p>
      </dgm:t>
    </dgm:pt>
    <dgm:pt modelId="{B47EE2DF-3090-4C0D-A098-93691566ECAC}" type="parTrans" cxnId="{32C6BD04-0A19-4DC1-B83D-46F2D851231E}">
      <dgm:prSet/>
      <dgm:spPr/>
      <dgm:t>
        <a:bodyPr/>
        <a:lstStyle/>
        <a:p>
          <a:endParaRPr lang="fr-BE"/>
        </a:p>
      </dgm:t>
    </dgm:pt>
    <dgm:pt modelId="{53B05AF4-3095-4275-BDAC-60ED6F0D87CB}" type="sibTrans" cxnId="{32C6BD04-0A19-4DC1-B83D-46F2D851231E}">
      <dgm:prSet/>
      <dgm:spPr/>
      <dgm:t>
        <a:bodyPr/>
        <a:lstStyle/>
        <a:p>
          <a:endParaRPr lang="fr-BE"/>
        </a:p>
      </dgm:t>
    </dgm:pt>
    <dgm:pt modelId="{8FC100FD-3DE7-47F4-AE19-12D6EE75A11D}">
      <dgm:prSet/>
      <dgm:spPr/>
      <dgm:t>
        <a:bodyPr/>
        <a:lstStyle/>
        <a:p>
          <a:r>
            <a:rPr lang="nl-BE" dirty="0" smtClean="0"/>
            <a:t>platformen om toepassingen te bouwen </a:t>
          </a:r>
        </a:p>
      </dgm:t>
    </dgm:pt>
    <dgm:pt modelId="{CEECDF7C-8B7C-4AF3-9666-6D3F6C60E7AF}" type="parTrans" cxnId="{B1294694-5C34-464E-B984-7E131A949382}">
      <dgm:prSet/>
      <dgm:spPr/>
      <dgm:t>
        <a:bodyPr/>
        <a:lstStyle/>
        <a:p>
          <a:endParaRPr lang="fr-BE"/>
        </a:p>
      </dgm:t>
    </dgm:pt>
    <dgm:pt modelId="{5061AAEE-BE3D-4890-A310-DE719CABAE93}" type="sibTrans" cxnId="{B1294694-5C34-464E-B984-7E131A949382}">
      <dgm:prSet/>
      <dgm:spPr/>
      <dgm:t>
        <a:bodyPr/>
        <a:lstStyle/>
        <a:p>
          <a:endParaRPr lang="fr-BE"/>
        </a:p>
      </dgm:t>
    </dgm:pt>
    <dgm:pt modelId="{3810CF3F-87F2-445A-AB83-4862A93879A0}">
      <dgm:prSet/>
      <dgm:spPr/>
      <dgm:t>
        <a:bodyPr/>
        <a:lstStyle/>
        <a:p>
          <a:r>
            <a:rPr lang="nl-BE" dirty="0" smtClean="0"/>
            <a:t>Software as a Service</a:t>
          </a:r>
          <a:endParaRPr lang="fr-BE" dirty="0"/>
        </a:p>
      </dgm:t>
    </dgm:pt>
    <dgm:pt modelId="{4CA9ADD2-30A4-417F-A618-7FAA7A4F0522}" type="parTrans" cxnId="{7F21A9E6-9D89-4CF8-BF80-6AF40001117E}">
      <dgm:prSet/>
      <dgm:spPr/>
      <dgm:t>
        <a:bodyPr/>
        <a:lstStyle/>
        <a:p>
          <a:endParaRPr lang="fr-BE"/>
        </a:p>
      </dgm:t>
    </dgm:pt>
    <dgm:pt modelId="{2C838E8A-8729-4F36-BE7B-9194A45F878F}" type="sibTrans" cxnId="{7F21A9E6-9D89-4CF8-BF80-6AF40001117E}">
      <dgm:prSet/>
      <dgm:spPr/>
      <dgm:t>
        <a:bodyPr/>
        <a:lstStyle/>
        <a:p>
          <a:endParaRPr lang="fr-BE"/>
        </a:p>
      </dgm:t>
    </dgm:pt>
    <dgm:pt modelId="{29EE4CAA-E2DE-4AFF-829B-99D30FF33B4D}">
      <dgm:prSet/>
      <dgm:spPr/>
      <dgm:t>
        <a:bodyPr/>
        <a:lstStyle/>
        <a:p>
          <a:r>
            <a:rPr lang="nl-BE" dirty="0" smtClean="0"/>
            <a:t>volledige toepassingen (</a:t>
          </a:r>
          <a:r>
            <a:rPr lang="nl-BE" dirty="0" err="1" smtClean="0"/>
            <a:t>bvb</a:t>
          </a:r>
          <a:r>
            <a:rPr lang="nl-BE" dirty="0" smtClean="0"/>
            <a:t>. Office 365, Google Apps, ...)</a:t>
          </a:r>
          <a:endParaRPr lang="fr-BE" dirty="0"/>
        </a:p>
      </dgm:t>
    </dgm:pt>
    <dgm:pt modelId="{791114ED-2803-450D-94EE-14AE61E20D83}" type="parTrans" cxnId="{EDAE3EA1-431C-4DB3-8B45-25D386B2AEA0}">
      <dgm:prSet/>
      <dgm:spPr/>
      <dgm:t>
        <a:bodyPr/>
        <a:lstStyle/>
        <a:p>
          <a:endParaRPr lang="fr-BE"/>
        </a:p>
      </dgm:t>
    </dgm:pt>
    <dgm:pt modelId="{76CA85AA-F70C-420A-9BEF-311C6CF3DF8F}" type="sibTrans" cxnId="{EDAE3EA1-431C-4DB3-8B45-25D386B2AEA0}">
      <dgm:prSet/>
      <dgm:spPr/>
      <dgm:t>
        <a:bodyPr/>
        <a:lstStyle/>
        <a:p>
          <a:endParaRPr lang="fr-BE"/>
        </a:p>
      </dgm:t>
    </dgm:pt>
    <dgm:pt modelId="{0532F533-2485-479E-9B4B-CB53B270990F}" type="pres">
      <dgm:prSet presAssocID="{98FB2692-CE14-464C-BEAD-3C03962013FB}" presName="Name0" presStyleCnt="0">
        <dgm:presLayoutVars>
          <dgm:dir/>
          <dgm:animLvl val="lvl"/>
          <dgm:resizeHandles val="exact"/>
        </dgm:presLayoutVars>
      </dgm:prSet>
      <dgm:spPr/>
      <dgm:t>
        <a:bodyPr/>
        <a:lstStyle/>
        <a:p>
          <a:endParaRPr lang="fr-BE"/>
        </a:p>
      </dgm:t>
    </dgm:pt>
    <dgm:pt modelId="{F6283822-BF7E-415C-8ACF-97DF646BBA37}" type="pres">
      <dgm:prSet presAssocID="{A265FA9C-3F31-4381-A9E8-178032E1F381}" presName="linNode" presStyleCnt="0"/>
      <dgm:spPr/>
      <dgm:t>
        <a:bodyPr/>
        <a:lstStyle/>
        <a:p>
          <a:endParaRPr lang="en-US"/>
        </a:p>
      </dgm:t>
    </dgm:pt>
    <dgm:pt modelId="{84E4C291-5AB0-4F56-8630-1030BCB09903}" type="pres">
      <dgm:prSet presAssocID="{A265FA9C-3F31-4381-A9E8-178032E1F381}" presName="parentText" presStyleLbl="node1" presStyleIdx="0" presStyleCnt="3">
        <dgm:presLayoutVars>
          <dgm:chMax val="1"/>
          <dgm:bulletEnabled val="1"/>
        </dgm:presLayoutVars>
      </dgm:prSet>
      <dgm:spPr/>
      <dgm:t>
        <a:bodyPr/>
        <a:lstStyle/>
        <a:p>
          <a:endParaRPr lang="fr-BE"/>
        </a:p>
      </dgm:t>
    </dgm:pt>
    <dgm:pt modelId="{2A4E49D0-8891-45F7-A0FC-A9209D503CFF}" type="pres">
      <dgm:prSet presAssocID="{A265FA9C-3F31-4381-A9E8-178032E1F381}" presName="descendantText" presStyleLbl="alignAccFollowNode1" presStyleIdx="0" presStyleCnt="3">
        <dgm:presLayoutVars>
          <dgm:bulletEnabled val="1"/>
        </dgm:presLayoutVars>
      </dgm:prSet>
      <dgm:spPr/>
      <dgm:t>
        <a:bodyPr/>
        <a:lstStyle/>
        <a:p>
          <a:endParaRPr lang="fr-BE"/>
        </a:p>
      </dgm:t>
    </dgm:pt>
    <dgm:pt modelId="{C53FF2E6-A4CC-442E-BE74-81992F1B9380}" type="pres">
      <dgm:prSet presAssocID="{C793B272-B701-4C53-B68E-C2ADB8971C25}" presName="sp" presStyleCnt="0"/>
      <dgm:spPr/>
      <dgm:t>
        <a:bodyPr/>
        <a:lstStyle/>
        <a:p>
          <a:endParaRPr lang="en-US"/>
        </a:p>
      </dgm:t>
    </dgm:pt>
    <dgm:pt modelId="{3EB80350-3C54-483E-88C0-18809A98160C}" type="pres">
      <dgm:prSet presAssocID="{5E929EB6-721B-4CF5-90BA-D418E3BC17BC}" presName="linNode" presStyleCnt="0"/>
      <dgm:spPr/>
      <dgm:t>
        <a:bodyPr/>
        <a:lstStyle/>
        <a:p>
          <a:endParaRPr lang="en-US"/>
        </a:p>
      </dgm:t>
    </dgm:pt>
    <dgm:pt modelId="{799D1E49-1004-47D5-96DC-D5E2542D595E}" type="pres">
      <dgm:prSet presAssocID="{5E929EB6-721B-4CF5-90BA-D418E3BC17BC}" presName="parentText" presStyleLbl="node1" presStyleIdx="1" presStyleCnt="3">
        <dgm:presLayoutVars>
          <dgm:chMax val="1"/>
          <dgm:bulletEnabled val="1"/>
        </dgm:presLayoutVars>
      </dgm:prSet>
      <dgm:spPr/>
      <dgm:t>
        <a:bodyPr/>
        <a:lstStyle/>
        <a:p>
          <a:endParaRPr lang="fr-BE"/>
        </a:p>
      </dgm:t>
    </dgm:pt>
    <dgm:pt modelId="{E20D8490-15CF-4399-BB38-29D8A2E441A0}" type="pres">
      <dgm:prSet presAssocID="{5E929EB6-721B-4CF5-90BA-D418E3BC17BC}" presName="descendantText" presStyleLbl="alignAccFollowNode1" presStyleIdx="1" presStyleCnt="3">
        <dgm:presLayoutVars>
          <dgm:bulletEnabled val="1"/>
        </dgm:presLayoutVars>
      </dgm:prSet>
      <dgm:spPr/>
      <dgm:t>
        <a:bodyPr/>
        <a:lstStyle/>
        <a:p>
          <a:endParaRPr lang="fr-BE"/>
        </a:p>
      </dgm:t>
    </dgm:pt>
    <dgm:pt modelId="{005DF886-4596-471B-9E0F-B3B9F1930603}" type="pres">
      <dgm:prSet presAssocID="{A84A0456-F2F6-4B68-A7CE-863D92655E61}" presName="sp" presStyleCnt="0"/>
      <dgm:spPr/>
      <dgm:t>
        <a:bodyPr/>
        <a:lstStyle/>
        <a:p>
          <a:endParaRPr lang="en-US"/>
        </a:p>
      </dgm:t>
    </dgm:pt>
    <dgm:pt modelId="{1BAE2B03-3865-4162-89C3-43A111188A38}" type="pres">
      <dgm:prSet presAssocID="{8C2DB87D-5549-46D3-AD1C-532DE7C92D5F}" presName="linNode" presStyleCnt="0"/>
      <dgm:spPr/>
      <dgm:t>
        <a:bodyPr/>
        <a:lstStyle/>
        <a:p>
          <a:endParaRPr lang="en-US"/>
        </a:p>
      </dgm:t>
    </dgm:pt>
    <dgm:pt modelId="{D5D00B30-C626-4D1B-8CAA-1AEC5BE456F8}" type="pres">
      <dgm:prSet presAssocID="{8C2DB87D-5549-46D3-AD1C-532DE7C92D5F}" presName="parentText" presStyleLbl="node1" presStyleIdx="2" presStyleCnt="3">
        <dgm:presLayoutVars>
          <dgm:chMax val="1"/>
          <dgm:bulletEnabled val="1"/>
        </dgm:presLayoutVars>
      </dgm:prSet>
      <dgm:spPr/>
      <dgm:t>
        <a:bodyPr/>
        <a:lstStyle/>
        <a:p>
          <a:endParaRPr lang="fr-BE"/>
        </a:p>
      </dgm:t>
    </dgm:pt>
    <dgm:pt modelId="{F0011451-1331-4DD7-8D4C-DA8D40BCEDAF}" type="pres">
      <dgm:prSet presAssocID="{8C2DB87D-5549-46D3-AD1C-532DE7C92D5F}" presName="descendantText" presStyleLbl="alignAccFollowNode1" presStyleIdx="2" presStyleCnt="3">
        <dgm:presLayoutVars>
          <dgm:bulletEnabled val="1"/>
        </dgm:presLayoutVars>
      </dgm:prSet>
      <dgm:spPr/>
      <dgm:t>
        <a:bodyPr/>
        <a:lstStyle/>
        <a:p>
          <a:endParaRPr lang="fr-BE"/>
        </a:p>
      </dgm:t>
    </dgm:pt>
  </dgm:ptLst>
  <dgm:cxnLst>
    <dgm:cxn modelId="{0EE5EF13-4C6C-494F-8834-71625EE491E8}" type="presOf" srcId="{8C2DB87D-5549-46D3-AD1C-532DE7C92D5F}" destId="{D5D00B30-C626-4D1B-8CAA-1AEC5BE456F8}" srcOrd="0" destOrd="0" presId="urn:microsoft.com/office/officeart/2005/8/layout/vList5"/>
    <dgm:cxn modelId="{B1294694-5C34-464E-B984-7E131A949382}" srcId="{5E929EB6-721B-4CF5-90BA-D418E3BC17BC}" destId="{8FC100FD-3DE7-47F4-AE19-12D6EE75A11D}" srcOrd="1" destOrd="0" parTransId="{CEECDF7C-8B7C-4AF3-9666-6D3F6C60E7AF}" sibTransId="{5061AAEE-BE3D-4890-A310-DE719CABAE93}"/>
    <dgm:cxn modelId="{159E3119-288B-4CD9-8EED-DEECBC8BB09E}" type="presOf" srcId="{92D711B8-F8F4-401E-91A9-1BF552D67143}" destId="{2A4E49D0-8891-45F7-A0FC-A9209D503CFF}" srcOrd="0" destOrd="0" presId="urn:microsoft.com/office/officeart/2005/8/layout/vList5"/>
    <dgm:cxn modelId="{B9C6B66E-ED34-46FD-A51B-83E1D9D023C8}" type="presOf" srcId="{98FB2692-CE14-464C-BEAD-3C03962013FB}" destId="{0532F533-2485-479E-9B4B-CB53B270990F}" srcOrd="0" destOrd="0" presId="urn:microsoft.com/office/officeart/2005/8/layout/vList5"/>
    <dgm:cxn modelId="{FA7D4ABF-8C0D-420F-BFE3-D006DAFA026B}" type="presOf" srcId="{3810CF3F-87F2-445A-AB83-4862A93879A0}" destId="{F0011451-1331-4DD7-8D4C-DA8D40BCEDAF}" srcOrd="0" destOrd="0" presId="urn:microsoft.com/office/officeart/2005/8/layout/vList5"/>
    <dgm:cxn modelId="{2E8069C8-C8AF-43EE-BEB4-E4C05456CDFA}" type="presOf" srcId="{8FC100FD-3DE7-47F4-AE19-12D6EE75A11D}" destId="{E20D8490-15CF-4399-BB38-29D8A2E441A0}" srcOrd="0" destOrd="1" presId="urn:microsoft.com/office/officeart/2005/8/layout/vList5"/>
    <dgm:cxn modelId="{32C6BD04-0A19-4DC1-B83D-46F2D851231E}" srcId="{5E929EB6-721B-4CF5-90BA-D418E3BC17BC}" destId="{1CC1EA5E-E790-456C-A85B-66DD6B144F97}" srcOrd="0" destOrd="0" parTransId="{B47EE2DF-3090-4C0D-A098-93691566ECAC}" sibTransId="{53B05AF4-3095-4275-BDAC-60ED6F0D87CB}"/>
    <dgm:cxn modelId="{2094194C-A08C-405C-A22D-98327054E78B}" srcId="{98FB2692-CE14-464C-BEAD-3C03962013FB}" destId="{8C2DB87D-5549-46D3-AD1C-532DE7C92D5F}" srcOrd="2" destOrd="0" parTransId="{D64DF8D6-79C9-46F1-90A7-2520D6EFB75A}" sibTransId="{A976D611-A298-4198-9AB7-8CF9AEC2EB04}"/>
    <dgm:cxn modelId="{5A96326E-47EE-46AD-9D8D-6D703E775FF5}" srcId="{98FB2692-CE14-464C-BEAD-3C03962013FB}" destId="{A265FA9C-3F31-4381-A9E8-178032E1F381}" srcOrd="0" destOrd="0" parTransId="{EAAEF92B-A06F-45F4-A60C-DF7444B47BEA}" sibTransId="{C793B272-B701-4C53-B68E-C2ADB8971C25}"/>
    <dgm:cxn modelId="{5C85A3A2-9532-43B6-AE8E-03DC89AA4458}" srcId="{98FB2692-CE14-464C-BEAD-3C03962013FB}" destId="{5E929EB6-721B-4CF5-90BA-D418E3BC17BC}" srcOrd="1" destOrd="0" parTransId="{3B33A1A6-23B1-4895-A06A-D2BC211BD024}" sibTransId="{A84A0456-F2F6-4B68-A7CE-863D92655E61}"/>
    <dgm:cxn modelId="{A85FF3DF-856C-4C59-8E19-0887FA0DA308}" srcId="{A265FA9C-3F31-4381-A9E8-178032E1F381}" destId="{4C1B52BD-2A56-467E-AEC4-AB24961BEEAA}" srcOrd="1" destOrd="0" parTransId="{A9663214-A082-46D6-9E32-CFC2BD8F8DF7}" sibTransId="{C7F36515-8C43-493D-8407-CE569A2B5702}"/>
    <dgm:cxn modelId="{02E65CA1-9DF4-4336-B944-BD211D4BE499}" type="presOf" srcId="{5E929EB6-721B-4CF5-90BA-D418E3BC17BC}" destId="{799D1E49-1004-47D5-96DC-D5E2542D595E}" srcOrd="0" destOrd="0" presId="urn:microsoft.com/office/officeart/2005/8/layout/vList5"/>
    <dgm:cxn modelId="{5684443D-DF7B-44C2-9D06-2D00E62785A7}" type="presOf" srcId="{4C1B52BD-2A56-467E-AEC4-AB24961BEEAA}" destId="{2A4E49D0-8891-45F7-A0FC-A9209D503CFF}" srcOrd="0" destOrd="1" presId="urn:microsoft.com/office/officeart/2005/8/layout/vList5"/>
    <dgm:cxn modelId="{6C0419EB-9846-4CBD-AE0B-CF0711260422}" type="presOf" srcId="{A265FA9C-3F31-4381-A9E8-178032E1F381}" destId="{84E4C291-5AB0-4F56-8630-1030BCB09903}" srcOrd="0" destOrd="0" presId="urn:microsoft.com/office/officeart/2005/8/layout/vList5"/>
    <dgm:cxn modelId="{E57EDF59-CB2C-48FB-A5B4-265EBAD82133}" type="presOf" srcId="{29EE4CAA-E2DE-4AFF-829B-99D30FF33B4D}" destId="{F0011451-1331-4DD7-8D4C-DA8D40BCEDAF}" srcOrd="0" destOrd="1" presId="urn:microsoft.com/office/officeart/2005/8/layout/vList5"/>
    <dgm:cxn modelId="{7F21A9E6-9D89-4CF8-BF80-6AF40001117E}" srcId="{8C2DB87D-5549-46D3-AD1C-532DE7C92D5F}" destId="{3810CF3F-87F2-445A-AB83-4862A93879A0}" srcOrd="0" destOrd="0" parTransId="{4CA9ADD2-30A4-417F-A618-7FAA7A4F0522}" sibTransId="{2C838E8A-8729-4F36-BE7B-9194A45F878F}"/>
    <dgm:cxn modelId="{85AC755C-9B40-4036-9153-3829913A0926}" srcId="{A265FA9C-3F31-4381-A9E8-178032E1F381}" destId="{92D711B8-F8F4-401E-91A9-1BF552D67143}" srcOrd="0" destOrd="0" parTransId="{F854B2CD-6FAD-4B3D-8709-7244C6E5F40F}" sibTransId="{EF9A6B77-31E5-452C-83EE-409C2DA14A58}"/>
    <dgm:cxn modelId="{EDAE3EA1-431C-4DB3-8B45-25D386B2AEA0}" srcId="{8C2DB87D-5549-46D3-AD1C-532DE7C92D5F}" destId="{29EE4CAA-E2DE-4AFF-829B-99D30FF33B4D}" srcOrd="1" destOrd="0" parTransId="{791114ED-2803-450D-94EE-14AE61E20D83}" sibTransId="{76CA85AA-F70C-420A-9BEF-311C6CF3DF8F}"/>
    <dgm:cxn modelId="{5E72B93F-29E4-4501-A78A-48EF2C74CC9A}" type="presOf" srcId="{1CC1EA5E-E790-456C-A85B-66DD6B144F97}" destId="{E20D8490-15CF-4399-BB38-29D8A2E441A0}" srcOrd="0" destOrd="0" presId="urn:microsoft.com/office/officeart/2005/8/layout/vList5"/>
    <dgm:cxn modelId="{76F46C3D-EDEB-4718-AED3-73ADE5305045}" type="presParOf" srcId="{0532F533-2485-479E-9B4B-CB53B270990F}" destId="{F6283822-BF7E-415C-8ACF-97DF646BBA37}" srcOrd="0" destOrd="0" presId="urn:microsoft.com/office/officeart/2005/8/layout/vList5"/>
    <dgm:cxn modelId="{2631C6EA-2B8D-469E-8AD0-939541DDFEFB}" type="presParOf" srcId="{F6283822-BF7E-415C-8ACF-97DF646BBA37}" destId="{84E4C291-5AB0-4F56-8630-1030BCB09903}" srcOrd="0" destOrd="0" presId="urn:microsoft.com/office/officeart/2005/8/layout/vList5"/>
    <dgm:cxn modelId="{0CDEAC8A-A11A-4FB3-83FE-9074E463ECD1}" type="presParOf" srcId="{F6283822-BF7E-415C-8ACF-97DF646BBA37}" destId="{2A4E49D0-8891-45F7-A0FC-A9209D503CFF}" srcOrd="1" destOrd="0" presId="urn:microsoft.com/office/officeart/2005/8/layout/vList5"/>
    <dgm:cxn modelId="{77555CF9-F9DA-4BBB-83B3-5F3C1C611504}" type="presParOf" srcId="{0532F533-2485-479E-9B4B-CB53B270990F}" destId="{C53FF2E6-A4CC-442E-BE74-81992F1B9380}" srcOrd="1" destOrd="0" presId="urn:microsoft.com/office/officeart/2005/8/layout/vList5"/>
    <dgm:cxn modelId="{2F79CA5B-5566-4BAF-9453-C7B34BBCAF98}" type="presParOf" srcId="{0532F533-2485-479E-9B4B-CB53B270990F}" destId="{3EB80350-3C54-483E-88C0-18809A98160C}" srcOrd="2" destOrd="0" presId="urn:microsoft.com/office/officeart/2005/8/layout/vList5"/>
    <dgm:cxn modelId="{D947CC45-23FE-4EB7-89CE-04C290876809}" type="presParOf" srcId="{3EB80350-3C54-483E-88C0-18809A98160C}" destId="{799D1E49-1004-47D5-96DC-D5E2542D595E}" srcOrd="0" destOrd="0" presId="urn:microsoft.com/office/officeart/2005/8/layout/vList5"/>
    <dgm:cxn modelId="{B391AB17-78F2-4A6D-8AFD-06D1507B8F9C}" type="presParOf" srcId="{3EB80350-3C54-483E-88C0-18809A98160C}" destId="{E20D8490-15CF-4399-BB38-29D8A2E441A0}" srcOrd="1" destOrd="0" presId="urn:microsoft.com/office/officeart/2005/8/layout/vList5"/>
    <dgm:cxn modelId="{13CBE84C-DF5E-459F-B1BB-0F985EBFC138}" type="presParOf" srcId="{0532F533-2485-479E-9B4B-CB53B270990F}" destId="{005DF886-4596-471B-9E0F-B3B9F1930603}" srcOrd="3" destOrd="0" presId="urn:microsoft.com/office/officeart/2005/8/layout/vList5"/>
    <dgm:cxn modelId="{E9D579D3-7A8E-49E1-A54C-9F104E2568EB}" type="presParOf" srcId="{0532F533-2485-479E-9B4B-CB53B270990F}" destId="{1BAE2B03-3865-4162-89C3-43A111188A38}" srcOrd="4" destOrd="0" presId="urn:microsoft.com/office/officeart/2005/8/layout/vList5"/>
    <dgm:cxn modelId="{A887E8C3-31EB-4EA3-A555-4D7BBE8D7EF7}" type="presParOf" srcId="{1BAE2B03-3865-4162-89C3-43A111188A38}" destId="{D5D00B30-C626-4D1B-8CAA-1AEC5BE456F8}" srcOrd="0" destOrd="0" presId="urn:microsoft.com/office/officeart/2005/8/layout/vList5"/>
    <dgm:cxn modelId="{F82F5079-854D-4D42-8B40-01528BA0E152}" type="presParOf" srcId="{1BAE2B03-3865-4162-89C3-43A111188A38}" destId="{F0011451-1331-4DD7-8D4C-DA8D40BCED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A3637-3684-44E5-9A10-5F4B5C36144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E0675BF5-6A30-463F-BCCC-7325BA213CB0}">
      <dgm:prSet custT="1"/>
      <dgm:spPr/>
      <dgm:t>
        <a:bodyPr/>
        <a:lstStyle/>
        <a:p>
          <a:pPr rtl="0"/>
          <a:r>
            <a:rPr lang="fr-BE" sz="3600" dirty="0" smtClean="0"/>
            <a:t>Uitdagingen</a:t>
          </a:r>
          <a:endParaRPr lang="nl-BE" sz="3600" dirty="0"/>
        </a:p>
      </dgm:t>
    </dgm:pt>
    <dgm:pt modelId="{9F98DFF4-3924-4895-A6DB-5392D59636BC}" type="parTrans" cxnId="{5F36DACB-CDB9-4664-880E-ED806FA3C25A}">
      <dgm:prSet/>
      <dgm:spPr/>
      <dgm:t>
        <a:bodyPr/>
        <a:lstStyle/>
        <a:p>
          <a:endParaRPr lang="en-US"/>
        </a:p>
      </dgm:t>
    </dgm:pt>
    <dgm:pt modelId="{C196FDB1-7434-4BC8-8564-16B2F402BF78}" type="sibTrans" cxnId="{5F36DACB-CDB9-4664-880E-ED806FA3C25A}">
      <dgm:prSet/>
      <dgm:spPr/>
      <dgm:t>
        <a:bodyPr/>
        <a:lstStyle/>
        <a:p>
          <a:endParaRPr lang="en-US"/>
        </a:p>
      </dgm:t>
    </dgm:pt>
    <dgm:pt modelId="{9EC295CC-6447-4F8A-ACF1-9777618B0F2D}">
      <dgm:prSet/>
      <dgm:spPr/>
      <dgm:t>
        <a:bodyPr/>
        <a:lstStyle/>
        <a:p>
          <a:pPr rtl="0"/>
          <a:r>
            <a:t>Veiligheid</a:t>
          </a:r>
          <a:endParaRPr lang="nl-BE" dirty="0"/>
        </a:p>
      </dgm:t>
    </dgm:pt>
    <dgm:pt modelId="{2E7026BF-E4D5-4D6A-B02F-E98BA808BDF2}" type="parTrans" cxnId="{5EE030F7-6B42-4A7E-B784-0A4E3B893ACF}">
      <dgm:prSet/>
      <dgm:spPr/>
      <dgm:t>
        <a:bodyPr/>
        <a:lstStyle/>
        <a:p>
          <a:endParaRPr lang="en-US"/>
        </a:p>
      </dgm:t>
    </dgm:pt>
    <dgm:pt modelId="{E6E7EC79-AA2E-4735-B24A-F7F6ADD9746F}" type="sibTrans" cxnId="{5EE030F7-6B42-4A7E-B784-0A4E3B893ACF}">
      <dgm:prSet/>
      <dgm:spPr/>
      <dgm:t>
        <a:bodyPr/>
        <a:lstStyle/>
        <a:p>
          <a:endParaRPr lang="en-US"/>
        </a:p>
      </dgm:t>
    </dgm:pt>
    <dgm:pt modelId="{9634512C-E61C-47E9-8316-17039CBEE0C6}">
      <dgm:prSet custT="1"/>
      <dgm:spPr/>
      <dgm:t>
        <a:bodyPr/>
        <a:lstStyle/>
        <a:p>
          <a:pPr rtl="0"/>
          <a:r>
            <a:rPr lang="fr-BE" sz="3600" dirty="0" smtClean="0"/>
            <a:t>Opportuniteiten</a:t>
          </a:r>
          <a:endParaRPr lang="nl-BE" sz="3600" dirty="0"/>
        </a:p>
      </dgm:t>
    </dgm:pt>
    <dgm:pt modelId="{DAAC38F8-0281-4002-937D-324721893B14}" type="parTrans" cxnId="{05D0C5BD-7CFC-4CC6-81C4-76ADEDA1112F}">
      <dgm:prSet/>
      <dgm:spPr/>
      <dgm:t>
        <a:bodyPr/>
        <a:lstStyle/>
        <a:p>
          <a:endParaRPr lang="en-US"/>
        </a:p>
      </dgm:t>
    </dgm:pt>
    <dgm:pt modelId="{2112AD8B-D139-4C08-B0B5-A9CFA5A9EC2B}" type="sibTrans" cxnId="{05D0C5BD-7CFC-4CC6-81C4-76ADEDA1112F}">
      <dgm:prSet/>
      <dgm:spPr/>
      <dgm:t>
        <a:bodyPr/>
        <a:lstStyle/>
        <a:p>
          <a:endParaRPr lang="en-US"/>
        </a:p>
      </dgm:t>
    </dgm:pt>
    <dgm:pt modelId="{ADEC2C73-3E26-4EE0-ABF8-609EE10494D8}">
      <dgm:prSet/>
      <dgm:spPr/>
      <dgm:t>
        <a:bodyPr/>
        <a:lstStyle/>
        <a:p>
          <a:pPr rtl="0"/>
          <a:r>
            <a:rPr dirty="0" err="1"/>
            <a:t>Flexibiliteit</a:t>
          </a:r>
          <a:endParaRPr lang="nl-BE" b="1" dirty="0"/>
        </a:p>
      </dgm:t>
    </dgm:pt>
    <dgm:pt modelId="{2063D6DF-92FB-4336-A118-519FE498DEE9}" type="parTrans" cxnId="{3C749E42-8BC2-4450-A07A-BF570F9C81CE}">
      <dgm:prSet/>
      <dgm:spPr/>
      <dgm:t>
        <a:bodyPr/>
        <a:lstStyle/>
        <a:p>
          <a:endParaRPr lang="en-US"/>
        </a:p>
      </dgm:t>
    </dgm:pt>
    <dgm:pt modelId="{81AFA94A-D6B5-4773-9356-912C1EE5DAFF}" type="sibTrans" cxnId="{3C749E42-8BC2-4450-A07A-BF570F9C81CE}">
      <dgm:prSet/>
      <dgm:spPr/>
      <dgm:t>
        <a:bodyPr/>
        <a:lstStyle/>
        <a:p>
          <a:endParaRPr lang="en-US"/>
        </a:p>
      </dgm:t>
    </dgm:pt>
    <dgm:pt modelId="{32A969B1-1F84-48C7-8423-8D352327BF04}">
      <dgm:prSet/>
      <dgm:spPr/>
      <dgm:t>
        <a:bodyPr/>
        <a:lstStyle/>
        <a:p>
          <a:r>
            <a:t>Kwaliteit</a:t>
          </a:r>
        </a:p>
      </dgm:t>
    </dgm:pt>
    <dgm:pt modelId="{D0172E33-3F46-4ED6-AB75-95D902FD48D2}" type="parTrans" cxnId="{020162CD-EBEC-4DAA-94C8-63388DCDDF67}">
      <dgm:prSet/>
      <dgm:spPr/>
      <dgm:t>
        <a:bodyPr/>
        <a:lstStyle/>
        <a:p>
          <a:endParaRPr lang="en-GB"/>
        </a:p>
      </dgm:t>
    </dgm:pt>
    <dgm:pt modelId="{1EA2AEF5-5FED-404F-8E3A-16E361AC7B78}" type="sibTrans" cxnId="{020162CD-EBEC-4DAA-94C8-63388DCDDF67}">
      <dgm:prSet/>
      <dgm:spPr/>
      <dgm:t>
        <a:bodyPr/>
        <a:lstStyle/>
        <a:p>
          <a:endParaRPr lang="en-GB"/>
        </a:p>
      </dgm:t>
    </dgm:pt>
    <dgm:pt modelId="{F7B8BE3E-EC52-433F-8932-8278C3E01037}">
      <dgm:prSet/>
      <dgm:spPr/>
      <dgm:t>
        <a:bodyPr/>
        <a:lstStyle/>
        <a:p>
          <a:r>
            <a:rPr dirty="0" err="1"/>
            <a:t>Schaalvoordeel</a:t>
          </a:r>
          <a:endParaRPr dirty="0"/>
        </a:p>
      </dgm:t>
    </dgm:pt>
    <dgm:pt modelId="{4A04AD3D-6025-4001-835D-75272DF9BC01}" type="parTrans" cxnId="{BB8E1F94-F206-47F1-9E99-23BAA41F8509}">
      <dgm:prSet/>
      <dgm:spPr/>
      <dgm:t>
        <a:bodyPr/>
        <a:lstStyle/>
        <a:p>
          <a:endParaRPr lang="en-GB"/>
        </a:p>
      </dgm:t>
    </dgm:pt>
    <dgm:pt modelId="{EA58653D-F053-44CC-99E9-ABA6AC9D69A3}" type="sibTrans" cxnId="{BB8E1F94-F206-47F1-9E99-23BAA41F8509}">
      <dgm:prSet/>
      <dgm:spPr/>
      <dgm:t>
        <a:bodyPr/>
        <a:lstStyle/>
        <a:p>
          <a:endParaRPr lang="en-GB"/>
        </a:p>
      </dgm:t>
    </dgm:pt>
    <dgm:pt modelId="{EB25E094-9C4C-4BCC-9A30-5E398003B320}">
      <dgm:prSet/>
      <dgm:spPr/>
      <dgm:t>
        <a:bodyPr/>
        <a:lstStyle/>
        <a:p>
          <a:r>
            <a:t>Self-service</a:t>
          </a:r>
          <a:endParaRPr lang="nl-BE" dirty="0" smtClean="0"/>
        </a:p>
      </dgm:t>
    </dgm:pt>
    <dgm:pt modelId="{0A09CA47-7793-4201-A41A-929E9FB5A0DB}" type="parTrans" cxnId="{4E9E4C42-A850-48F4-8DCC-55EBAF0BEE8C}">
      <dgm:prSet/>
      <dgm:spPr/>
      <dgm:t>
        <a:bodyPr/>
        <a:lstStyle/>
        <a:p>
          <a:endParaRPr lang="en-GB"/>
        </a:p>
      </dgm:t>
    </dgm:pt>
    <dgm:pt modelId="{DBDF2901-2517-46FA-8717-0652BAE770EF}" type="sibTrans" cxnId="{4E9E4C42-A850-48F4-8DCC-55EBAF0BEE8C}">
      <dgm:prSet/>
      <dgm:spPr/>
      <dgm:t>
        <a:bodyPr/>
        <a:lstStyle/>
        <a:p>
          <a:endParaRPr lang="en-GB"/>
        </a:p>
      </dgm:t>
    </dgm:pt>
    <dgm:pt modelId="{8D5D99A5-F19B-49D4-8590-91CE5ECFFFC2}">
      <dgm:prSet/>
      <dgm:spPr/>
      <dgm:t>
        <a:bodyPr/>
        <a:lstStyle/>
        <a:p>
          <a:r>
            <a:rPr dirty="0" err="1"/>
            <a:t>Samenwerking</a:t>
          </a:r>
          <a:endParaRPr lang="nl-BE" dirty="0"/>
        </a:p>
      </dgm:t>
    </dgm:pt>
    <dgm:pt modelId="{1B456A15-A31F-44F0-A81B-3DEC063B81D4}" type="parTrans" cxnId="{A2CA01D8-D87F-472C-9586-0C00454CF4E1}">
      <dgm:prSet/>
      <dgm:spPr/>
      <dgm:t>
        <a:bodyPr/>
        <a:lstStyle/>
        <a:p>
          <a:endParaRPr lang="en-GB"/>
        </a:p>
      </dgm:t>
    </dgm:pt>
    <dgm:pt modelId="{6B932A0E-9D74-441D-A19C-D973B185DF85}" type="sibTrans" cxnId="{A2CA01D8-D87F-472C-9586-0C00454CF4E1}">
      <dgm:prSet/>
      <dgm:spPr/>
      <dgm:t>
        <a:bodyPr/>
        <a:lstStyle/>
        <a:p>
          <a:endParaRPr lang="en-GB"/>
        </a:p>
      </dgm:t>
    </dgm:pt>
    <dgm:pt modelId="{292F29B3-4064-4D5E-9237-16A687B3BCCC}">
      <dgm:prSet/>
      <dgm:spPr/>
      <dgm:t>
        <a:bodyPr/>
        <a:lstStyle/>
        <a:p>
          <a:r>
            <a:rPr dirty="0" err="1"/>
            <a:t>Kostenbeheersing</a:t>
          </a:r>
          <a:endParaRPr dirty="0"/>
        </a:p>
      </dgm:t>
    </dgm:pt>
    <dgm:pt modelId="{01599353-3359-469C-B97D-03521C61CF4B}" type="parTrans" cxnId="{C0442B50-C078-4E08-9806-C7A2AB1F3A54}">
      <dgm:prSet/>
      <dgm:spPr/>
      <dgm:t>
        <a:bodyPr/>
        <a:lstStyle/>
        <a:p>
          <a:endParaRPr lang="en-GB"/>
        </a:p>
      </dgm:t>
    </dgm:pt>
    <dgm:pt modelId="{EA1AA80D-D284-44FB-847E-084FDD17FD8B}" type="sibTrans" cxnId="{C0442B50-C078-4E08-9806-C7A2AB1F3A54}">
      <dgm:prSet/>
      <dgm:spPr/>
      <dgm:t>
        <a:bodyPr/>
        <a:lstStyle/>
        <a:p>
          <a:endParaRPr lang="en-GB"/>
        </a:p>
      </dgm:t>
    </dgm:pt>
    <dgm:pt modelId="{CC7299B2-00E7-43E0-A481-9C3CFBA49986}">
      <dgm:prSet/>
      <dgm:spPr/>
      <dgm:t>
        <a:bodyPr/>
        <a:lstStyle/>
        <a:p>
          <a:r>
            <a:t>Vertrouwelijkheid</a:t>
          </a:r>
        </a:p>
      </dgm:t>
    </dgm:pt>
    <dgm:pt modelId="{ED4F5C25-A6D2-440D-AC1C-436338EAA9F4}" type="parTrans" cxnId="{243C162F-3ADA-4716-95BE-52DA4D24B72F}">
      <dgm:prSet/>
      <dgm:spPr/>
      <dgm:t>
        <a:bodyPr/>
        <a:lstStyle/>
        <a:p>
          <a:endParaRPr lang="en-GB"/>
        </a:p>
      </dgm:t>
    </dgm:pt>
    <dgm:pt modelId="{BA7077CF-0888-4328-B33C-231D2F8FEFC0}" type="sibTrans" cxnId="{243C162F-3ADA-4716-95BE-52DA4D24B72F}">
      <dgm:prSet/>
      <dgm:spPr/>
      <dgm:t>
        <a:bodyPr/>
        <a:lstStyle/>
        <a:p>
          <a:endParaRPr lang="en-GB"/>
        </a:p>
      </dgm:t>
    </dgm:pt>
    <dgm:pt modelId="{4BE8089C-AC18-465F-84F3-8EC2E87E75EE}">
      <dgm:prSet/>
      <dgm:spPr/>
      <dgm:t>
        <a:bodyPr/>
        <a:lstStyle/>
        <a:p>
          <a:r>
            <a:t>Continuïteit</a:t>
          </a:r>
          <a:endParaRPr lang="nl-BE" dirty="0"/>
        </a:p>
      </dgm:t>
    </dgm:pt>
    <dgm:pt modelId="{DD3A12E5-EC70-4D68-8BEF-E0A835A07028}" type="parTrans" cxnId="{EC914EAA-75F9-4C97-B4EA-0D312B7ED137}">
      <dgm:prSet/>
      <dgm:spPr/>
      <dgm:t>
        <a:bodyPr/>
        <a:lstStyle/>
        <a:p>
          <a:endParaRPr lang="en-GB"/>
        </a:p>
      </dgm:t>
    </dgm:pt>
    <dgm:pt modelId="{3177DAC6-4532-4A36-87D3-E263ECE016BF}" type="sibTrans" cxnId="{EC914EAA-75F9-4C97-B4EA-0D312B7ED137}">
      <dgm:prSet/>
      <dgm:spPr/>
      <dgm:t>
        <a:bodyPr/>
        <a:lstStyle/>
        <a:p>
          <a:endParaRPr lang="en-GB"/>
        </a:p>
      </dgm:t>
    </dgm:pt>
    <dgm:pt modelId="{A442147E-3FB5-406E-AD79-F4CEFEEF172C}">
      <dgm:prSet/>
      <dgm:spPr/>
      <dgm:t>
        <a:bodyPr/>
        <a:lstStyle/>
        <a:p>
          <a:r>
            <a:t>Kennis</a:t>
          </a:r>
        </a:p>
      </dgm:t>
    </dgm:pt>
    <dgm:pt modelId="{92DA622A-E776-4F6E-AEB6-4F7298B8FD33}" type="parTrans" cxnId="{3FF03A07-A8C6-4560-93E2-139BD1D128B7}">
      <dgm:prSet/>
      <dgm:spPr/>
      <dgm:t>
        <a:bodyPr/>
        <a:lstStyle/>
        <a:p>
          <a:endParaRPr lang="en-GB"/>
        </a:p>
      </dgm:t>
    </dgm:pt>
    <dgm:pt modelId="{D16689F3-4C48-44D0-BB2E-21218478189D}" type="sibTrans" cxnId="{3FF03A07-A8C6-4560-93E2-139BD1D128B7}">
      <dgm:prSet/>
      <dgm:spPr/>
      <dgm:t>
        <a:bodyPr/>
        <a:lstStyle/>
        <a:p>
          <a:endParaRPr lang="en-GB"/>
        </a:p>
      </dgm:t>
    </dgm:pt>
    <dgm:pt modelId="{7F94B6EE-E940-4BF8-9FCD-86835691750D}">
      <dgm:prSet/>
      <dgm:spPr/>
      <dgm:t>
        <a:bodyPr/>
        <a:lstStyle/>
        <a:p>
          <a:r>
            <a:t>Strategische controle  </a:t>
          </a:r>
          <a:endParaRPr lang="nl-BE" dirty="0"/>
        </a:p>
      </dgm:t>
    </dgm:pt>
    <dgm:pt modelId="{BC7966F2-AA5D-43F4-9127-040396FE6BA4}" type="parTrans" cxnId="{5A763549-9B30-4BCF-B93B-00D91A8603B8}">
      <dgm:prSet/>
      <dgm:spPr/>
      <dgm:t>
        <a:bodyPr/>
        <a:lstStyle/>
        <a:p>
          <a:endParaRPr lang="en-GB"/>
        </a:p>
      </dgm:t>
    </dgm:pt>
    <dgm:pt modelId="{2E176003-D09F-4246-8197-28944C872C5B}" type="sibTrans" cxnId="{5A763549-9B30-4BCF-B93B-00D91A8603B8}">
      <dgm:prSet/>
      <dgm:spPr/>
      <dgm:t>
        <a:bodyPr/>
        <a:lstStyle/>
        <a:p>
          <a:endParaRPr lang="en-GB"/>
        </a:p>
      </dgm:t>
    </dgm:pt>
    <dgm:pt modelId="{2B73E981-B842-4BEA-A2C0-509F6D978567}" type="pres">
      <dgm:prSet presAssocID="{AB8A3637-3684-44E5-9A10-5F4B5C36144B}" presName="Name0" presStyleCnt="0">
        <dgm:presLayoutVars>
          <dgm:dir/>
          <dgm:animLvl val="lvl"/>
          <dgm:resizeHandles val="exact"/>
        </dgm:presLayoutVars>
      </dgm:prSet>
      <dgm:spPr/>
      <dgm:t>
        <a:bodyPr/>
        <a:lstStyle/>
        <a:p>
          <a:endParaRPr lang="fr-BE"/>
        </a:p>
      </dgm:t>
    </dgm:pt>
    <dgm:pt modelId="{13D971C7-C27A-48B1-8591-FF8061B8D539}" type="pres">
      <dgm:prSet presAssocID="{E0675BF5-6A30-463F-BCCC-7325BA213CB0}" presName="composite" presStyleCnt="0"/>
      <dgm:spPr/>
      <dgm:t>
        <a:bodyPr/>
        <a:lstStyle/>
        <a:p>
          <a:endParaRPr lang="en-US"/>
        </a:p>
      </dgm:t>
    </dgm:pt>
    <dgm:pt modelId="{C17315EE-2492-4F67-BC27-8FA2B2624ACB}" type="pres">
      <dgm:prSet presAssocID="{E0675BF5-6A30-463F-BCCC-7325BA213CB0}" presName="parTx" presStyleLbl="alignNode1" presStyleIdx="0" presStyleCnt="2" custLinFactX="14531" custLinFactNeighborX="100000" custLinFactNeighborY="-414">
        <dgm:presLayoutVars>
          <dgm:chMax val="0"/>
          <dgm:chPref val="0"/>
          <dgm:bulletEnabled val="1"/>
        </dgm:presLayoutVars>
      </dgm:prSet>
      <dgm:spPr/>
      <dgm:t>
        <a:bodyPr/>
        <a:lstStyle/>
        <a:p>
          <a:endParaRPr lang="fr-BE"/>
        </a:p>
      </dgm:t>
    </dgm:pt>
    <dgm:pt modelId="{C07D37A6-CB37-4202-957D-F7DC1E6B4179}" type="pres">
      <dgm:prSet presAssocID="{E0675BF5-6A30-463F-BCCC-7325BA213CB0}" presName="desTx" presStyleLbl="alignAccFollowNode1" presStyleIdx="0" presStyleCnt="2" custLinFactX="14531" custLinFactNeighborX="100000" custLinFactNeighborY="441">
        <dgm:presLayoutVars>
          <dgm:bulletEnabled val="1"/>
        </dgm:presLayoutVars>
      </dgm:prSet>
      <dgm:spPr/>
      <dgm:t>
        <a:bodyPr/>
        <a:lstStyle/>
        <a:p>
          <a:endParaRPr lang="fr-BE"/>
        </a:p>
      </dgm:t>
    </dgm:pt>
    <dgm:pt modelId="{272249B5-E59A-4069-8772-CDD68FDB595C}" type="pres">
      <dgm:prSet presAssocID="{C196FDB1-7434-4BC8-8564-16B2F402BF78}" presName="space" presStyleCnt="0"/>
      <dgm:spPr/>
      <dgm:t>
        <a:bodyPr/>
        <a:lstStyle/>
        <a:p>
          <a:endParaRPr lang="en-US"/>
        </a:p>
      </dgm:t>
    </dgm:pt>
    <dgm:pt modelId="{5F3F2DBF-108F-4FB2-91BE-020C6509EE90}" type="pres">
      <dgm:prSet presAssocID="{9634512C-E61C-47E9-8316-17039CBEE0C6}" presName="composite" presStyleCnt="0"/>
      <dgm:spPr/>
      <dgm:t>
        <a:bodyPr/>
        <a:lstStyle/>
        <a:p>
          <a:endParaRPr lang="en-US"/>
        </a:p>
      </dgm:t>
    </dgm:pt>
    <dgm:pt modelId="{41006EA0-1C35-4ADD-BA65-5F5F80C2EF6E}" type="pres">
      <dgm:prSet presAssocID="{9634512C-E61C-47E9-8316-17039CBEE0C6}" presName="parTx" presStyleLbl="alignNode1" presStyleIdx="1" presStyleCnt="2" custLinFactX="-14806" custLinFactNeighborX="-100000" custLinFactNeighborY="-414">
        <dgm:presLayoutVars>
          <dgm:chMax val="0"/>
          <dgm:chPref val="0"/>
          <dgm:bulletEnabled val="1"/>
        </dgm:presLayoutVars>
      </dgm:prSet>
      <dgm:spPr/>
      <dgm:t>
        <a:bodyPr/>
        <a:lstStyle/>
        <a:p>
          <a:endParaRPr lang="fr-BE"/>
        </a:p>
      </dgm:t>
    </dgm:pt>
    <dgm:pt modelId="{E9700F79-E3C7-4DDC-921A-EAB47CBD965F}" type="pres">
      <dgm:prSet presAssocID="{9634512C-E61C-47E9-8316-17039CBEE0C6}" presName="desTx" presStyleLbl="alignAccFollowNode1" presStyleIdx="1" presStyleCnt="2" custLinFactX="-14806" custLinFactNeighborX="-100000" custLinFactNeighborY="-315">
        <dgm:presLayoutVars>
          <dgm:bulletEnabled val="1"/>
        </dgm:presLayoutVars>
      </dgm:prSet>
      <dgm:spPr/>
      <dgm:t>
        <a:bodyPr/>
        <a:lstStyle/>
        <a:p>
          <a:endParaRPr lang="fr-BE"/>
        </a:p>
      </dgm:t>
    </dgm:pt>
  </dgm:ptLst>
  <dgm:cxnLst>
    <dgm:cxn modelId="{831F47C3-1866-4A88-ACB0-70DD60A4F31D}" type="presOf" srcId="{7F94B6EE-E940-4BF8-9FCD-86835691750D}" destId="{C07D37A6-CB37-4202-957D-F7DC1E6B4179}" srcOrd="0" destOrd="4" presId="urn:microsoft.com/office/officeart/2005/8/layout/hList1"/>
    <dgm:cxn modelId="{2F2F26E2-5736-4E55-A7E7-B2F1CD397A69}" type="presOf" srcId="{8D5D99A5-F19B-49D4-8590-91CE5ECFFFC2}" destId="{E9700F79-E3C7-4DDC-921A-EAB47CBD965F}" srcOrd="0" destOrd="4" presId="urn:microsoft.com/office/officeart/2005/8/layout/hList1"/>
    <dgm:cxn modelId="{80871F92-9578-404C-8F9E-22E59124CE50}" type="presOf" srcId="{4BE8089C-AC18-465F-84F3-8EC2E87E75EE}" destId="{C07D37A6-CB37-4202-957D-F7DC1E6B4179}" srcOrd="0" destOrd="2" presId="urn:microsoft.com/office/officeart/2005/8/layout/hList1"/>
    <dgm:cxn modelId="{05D0C5BD-7CFC-4CC6-81C4-76ADEDA1112F}" srcId="{AB8A3637-3684-44E5-9A10-5F4B5C36144B}" destId="{9634512C-E61C-47E9-8316-17039CBEE0C6}" srcOrd="1" destOrd="0" parTransId="{DAAC38F8-0281-4002-937D-324721893B14}" sibTransId="{2112AD8B-D139-4C08-B0B5-A9CFA5A9EC2B}"/>
    <dgm:cxn modelId="{C0442B50-C078-4E08-9806-C7A2AB1F3A54}" srcId="{9634512C-E61C-47E9-8316-17039CBEE0C6}" destId="{292F29B3-4064-4D5E-9237-16A687B3BCCC}" srcOrd="5" destOrd="0" parTransId="{01599353-3359-469C-B97D-03521C61CF4B}" sibTransId="{EA1AA80D-D284-44FB-847E-084FDD17FD8B}"/>
    <dgm:cxn modelId="{020162CD-EBEC-4DAA-94C8-63388DCDDF67}" srcId="{9634512C-E61C-47E9-8316-17039CBEE0C6}" destId="{32A969B1-1F84-48C7-8423-8D352327BF04}" srcOrd="1" destOrd="0" parTransId="{D0172E33-3F46-4ED6-AB75-95D902FD48D2}" sibTransId="{1EA2AEF5-5FED-404F-8E3A-16E361AC7B78}"/>
    <dgm:cxn modelId="{A2CA01D8-D87F-472C-9586-0C00454CF4E1}" srcId="{9634512C-E61C-47E9-8316-17039CBEE0C6}" destId="{8D5D99A5-F19B-49D4-8590-91CE5ECFFFC2}" srcOrd="4" destOrd="0" parTransId="{1B456A15-A31F-44F0-A81B-3DEC063B81D4}" sibTransId="{6B932A0E-9D74-441D-A19C-D973B185DF85}"/>
    <dgm:cxn modelId="{784CBB87-4229-4EED-8443-0F500E2F31C6}" type="presOf" srcId="{F7B8BE3E-EC52-433F-8932-8278C3E01037}" destId="{E9700F79-E3C7-4DDC-921A-EAB47CBD965F}" srcOrd="0" destOrd="2" presId="urn:microsoft.com/office/officeart/2005/8/layout/hList1"/>
    <dgm:cxn modelId="{BB8E1F94-F206-47F1-9E99-23BAA41F8509}" srcId="{9634512C-E61C-47E9-8316-17039CBEE0C6}" destId="{F7B8BE3E-EC52-433F-8932-8278C3E01037}" srcOrd="2" destOrd="0" parTransId="{4A04AD3D-6025-4001-835D-75272DF9BC01}" sibTransId="{EA58653D-F053-44CC-99E9-ABA6AC9D69A3}"/>
    <dgm:cxn modelId="{3C749E42-8BC2-4450-A07A-BF570F9C81CE}" srcId="{9634512C-E61C-47E9-8316-17039CBEE0C6}" destId="{ADEC2C73-3E26-4EE0-ABF8-609EE10494D8}" srcOrd="0" destOrd="0" parTransId="{2063D6DF-92FB-4336-A118-519FE498DEE9}" sibTransId="{81AFA94A-D6B5-4773-9356-912C1EE5DAFF}"/>
    <dgm:cxn modelId="{EC914EAA-75F9-4C97-B4EA-0D312B7ED137}" srcId="{E0675BF5-6A30-463F-BCCC-7325BA213CB0}" destId="{4BE8089C-AC18-465F-84F3-8EC2E87E75EE}" srcOrd="2" destOrd="0" parTransId="{DD3A12E5-EC70-4D68-8BEF-E0A835A07028}" sibTransId="{3177DAC6-4532-4A36-87D3-E263ECE016BF}"/>
    <dgm:cxn modelId="{9D17A848-6506-470F-95D7-2FC81AF4E6F0}" type="presOf" srcId="{E0675BF5-6A30-463F-BCCC-7325BA213CB0}" destId="{C17315EE-2492-4F67-BC27-8FA2B2624ACB}" srcOrd="0" destOrd="0" presId="urn:microsoft.com/office/officeart/2005/8/layout/hList1"/>
    <dgm:cxn modelId="{3FF03A07-A8C6-4560-93E2-139BD1D128B7}" srcId="{E0675BF5-6A30-463F-BCCC-7325BA213CB0}" destId="{A442147E-3FB5-406E-AD79-F4CEFEEF172C}" srcOrd="3" destOrd="0" parTransId="{92DA622A-E776-4F6E-AEB6-4F7298B8FD33}" sibTransId="{D16689F3-4C48-44D0-BB2E-21218478189D}"/>
    <dgm:cxn modelId="{5470E488-F8AA-478C-8C53-2207E2ED1E69}" type="presOf" srcId="{292F29B3-4064-4D5E-9237-16A687B3BCCC}" destId="{E9700F79-E3C7-4DDC-921A-EAB47CBD965F}" srcOrd="0" destOrd="5" presId="urn:microsoft.com/office/officeart/2005/8/layout/hList1"/>
    <dgm:cxn modelId="{5F36DACB-CDB9-4664-880E-ED806FA3C25A}" srcId="{AB8A3637-3684-44E5-9A10-5F4B5C36144B}" destId="{E0675BF5-6A30-463F-BCCC-7325BA213CB0}" srcOrd="0" destOrd="0" parTransId="{9F98DFF4-3924-4895-A6DB-5392D59636BC}" sibTransId="{C196FDB1-7434-4BC8-8564-16B2F402BF78}"/>
    <dgm:cxn modelId="{41E5995A-7341-4E00-90AD-97D3370FF523}" type="presOf" srcId="{AB8A3637-3684-44E5-9A10-5F4B5C36144B}" destId="{2B73E981-B842-4BEA-A2C0-509F6D978567}" srcOrd="0" destOrd="0" presId="urn:microsoft.com/office/officeart/2005/8/layout/hList1"/>
    <dgm:cxn modelId="{708F0BBA-6C9D-4724-BE54-2FB303615D04}" type="presOf" srcId="{A442147E-3FB5-406E-AD79-F4CEFEEF172C}" destId="{C07D37A6-CB37-4202-957D-F7DC1E6B4179}" srcOrd="0" destOrd="3" presId="urn:microsoft.com/office/officeart/2005/8/layout/hList1"/>
    <dgm:cxn modelId="{243C162F-3ADA-4716-95BE-52DA4D24B72F}" srcId="{E0675BF5-6A30-463F-BCCC-7325BA213CB0}" destId="{CC7299B2-00E7-43E0-A481-9C3CFBA49986}" srcOrd="1" destOrd="0" parTransId="{ED4F5C25-A6D2-440D-AC1C-436338EAA9F4}" sibTransId="{BA7077CF-0888-4328-B33C-231D2F8FEFC0}"/>
    <dgm:cxn modelId="{E06AB08C-B852-45A0-BD72-6A65970C4BF8}" type="presOf" srcId="{CC7299B2-00E7-43E0-A481-9C3CFBA49986}" destId="{C07D37A6-CB37-4202-957D-F7DC1E6B4179}" srcOrd="0" destOrd="1" presId="urn:microsoft.com/office/officeart/2005/8/layout/hList1"/>
    <dgm:cxn modelId="{6EF7E0E2-97C2-417E-B762-C33B8F0CDCB8}" type="presOf" srcId="{9634512C-E61C-47E9-8316-17039CBEE0C6}" destId="{41006EA0-1C35-4ADD-BA65-5F5F80C2EF6E}" srcOrd="0" destOrd="0" presId="urn:microsoft.com/office/officeart/2005/8/layout/hList1"/>
    <dgm:cxn modelId="{0AF24433-F009-47AB-9F19-EF746A8E9794}" type="presOf" srcId="{EB25E094-9C4C-4BCC-9A30-5E398003B320}" destId="{E9700F79-E3C7-4DDC-921A-EAB47CBD965F}" srcOrd="0" destOrd="3" presId="urn:microsoft.com/office/officeart/2005/8/layout/hList1"/>
    <dgm:cxn modelId="{CDC79735-8753-4219-8227-F68DD6C58097}" type="presOf" srcId="{ADEC2C73-3E26-4EE0-ABF8-609EE10494D8}" destId="{E9700F79-E3C7-4DDC-921A-EAB47CBD965F}" srcOrd="0" destOrd="0" presId="urn:microsoft.com/office/officeart/2005/8/layout/hList1"/>
    <dgm:cxn modelId="{5A763549-9B30-4BCF-B93B-00D91A8603B8}" srcId="{E0675BF5-6A30-463F-BCCC-7325BA213CB0}" destId="{7F94B6EE-E940-4BF8-9FCD-86835691750D}" srcOrd="4" destOrd="0" parTransId="{BC7966F2-AA5D-43F4-9127-040396FE6BA4}" sibTransId="{2E176003-D09F-4246-8197-28944C872C5B}"/>
    <dgm:cxn modelId="{18A42AEF-CAD0-4E2E-BB22-23C3AC088BB1}" type="presOf" srcId="{32A969B1-1F84-48C7-8423-8D352327BF04}" destId="{E9700F79-E3C7-4DDC-921A-EAB47CBD965F}" srcOrd="0" destOrd="1" presId="urn:microsoft.com/office/officeart/2005/8/layout/hList1"/>
    <dgm:cxn modelId="{5EE030F7-6B42-4A7E-B784-0A4E3B893ACF}" srcId="{E0675BF5-6A30-463F-BCCC-7325BA213CB0}" destId="{9EC295CC-6447-4F8A-ACF1-9777618B0F2D}" srcOrd="0" destOrd="0" parTransId="{2E7026BF-E4D5-4D6A-B02F-E98BA808BDF2}" sibTransId="{E6E7EC79-AA2E-4735-B24A-F7F6ADD9746F}"/>
    <dgm:cxn modelId="{4E9E4C42-A850-48F4-8DCC-55EBAF0BEE8C}" srcId="{9634512C-E61C-47E9-8316-17039CBEE0C6}" destId="{EB25E094-9C4C-4BCC-9A30-5E398003B320}" srcOrd="3" destOrd="0" parTransId="{0A09CA47-7793-4201-A41A-929E9FB5A0DB}" sibTransId="{DBDF2901-2517-46FA-8717-0652BAE770EF}"/>
    <dgm:cxn modelId="{67B2AD01-CE5C-4F65-A1FD-C1D72824FF78}" type="presOf" srcId="{9EC295CC-6447-4F8A-ACF1-9777618B0F2D}" destId="{C07D37A6-CB37-4202-957D-F7DC1E6B4179}" srcOrd="0" destOrd="0" presId="urn:microsoft.com/office/officeart/2005/8/layout/hList1"/>
    <dgm:cxn modelId="{0EE043A8-9E3D-414F-9D23-3B94867146E8}" type="presParOf" srcId="{2B73E981-B842-4BEA-A2C0-509F6D978567}" destId="{13D971C7-C27A-48B1-8591-FF8061B8D539}" srcOrd="0" destOrd="0" presId="urn:microsoft.com/office/officeart/2005/8/layout/hList1"/>
    <dgm:cxn modelId="{29108879-D052-4E7B-9A3E-48803FE8A48B}" type="presParOf" srcId="{13D971C7-C27A-48B1-8591-FF8061B8D539}" destId="{C17315EE-2492-4F67-BC27-8FA2B2624ACB}" srcOrd="0" destOrd="0" presId="urn:microsoft.com/office/officeart/2005/8/layout/hList1"/>
    <dgm:cxn modelId="{ADBBDB53-45B2-42D8-A553-6C894C6557B1}" type="presParOf" srcId="{13D971C7-C27A-48B1-8591-FF8061B8D539}" destId="{C07D37A6-CB37-4202-957D-F7DC1E6B4179}" srcOrd="1" destOrd="0" presId="urn:microsoft.com/office/officeart/2005/8/layout/hList1"/>
    <dgm:cxn modelId="{81727752-D285-465D-98CC-304306C29EB8}" type="presParOf" srcId="{2B73E981-B842-4BEA-A2C0-509F6D978567}" destId="{272249B5-E59A-4069-8772-CDD68FDB595C}" srcOrd="1" destOrd="0" presId="urn:microsoft.com/office/officeart/2005/8/layout/hList1"/>
    <dgm:cxn modelId="{32B1DFC4-6819-46D6-9FD7-4351A128F75F}" type="presParOf" srcId="{2B73E981-B842-4BEA-A2C0-509F6D978567}" destId="{5F3F2DBF-108F-4FB2-91BE-020C6509EE90}" srcOrd="2" destOrd="0" presId="urn:microsoft.com/office/officeart/2005/8/layout/hList1"/>
    <dgm:cxn modelId="{1652A1D6-0DE0-415E-A5EC-A13D8FE957E8}" type="presParOf" srcId="{5F3F2DBF-108F-4FB2-91BE-020C6509EE90}" destId="{41006EA0-1C35-4ADD-BA65-5F5F80C2EF6E}" srcOrd="0" destOrd="0" presId="urn:microsoft.com/office/officeart/2005/8/layout/hList1"/>
    <dgm:cxn modelId="{905BF25D-537B-4723-854C-87FD6A8372B5}" type="presParOf" srcId="{5F3F2DBF-108F-4FB2-91BE-020C6509EE90}" destId="{E9700F79-E3C7-4DDC-921A-EAB47CBD96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53378-2FA7-4F1F-A247-1D67F858DEC5}">
      <dsp:nvSpPr>
        <dsp:cNvPr id="0" name=""/>
        <dsp:cNvSpPr/>
      </dsp:nvSpPr>
      <dsp:spPr>
        <a:xfrm>
          <a:off x="2806824" y="2360"/>
          <a:ext cx="1822450"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On </a:t>
          </a:r>
          <a:r>
            <a:rPr lang="nl-BE" sz="2000" kern="1200" dirty="0" err="1" smtClean="0"/>
            <a:t>demand</a:t>
          </a:r>
          <a:r>
            <a:rPr lang="nl-BE" sz="2000" kern="1200" dirty="0" smtClean="0"/>
            <a:t> (‘as a service’)</a:t>
          </a:r>
          <a:endParaRPr lang="fr-BE" sz="2000" kern="1200" dirty="0" smtClean="0"/>
        </a:p>
      </dsp:txBody>
      <dsp:txXfrm>
        <a:off x="2860627" y="56163"/>
        <a:ext cx="1714844" cy="994556"/>
      </dsp:txXfrm>
    </dsp:sp>
    <dsp:sp modelId="{E0EA8C61-97D1-4992-9F07-AA6EAE05D2CC}">
      <dsp:nvSpPr>
        <dsp:cNvPr id="0" name=""/>
        <dsp:cNvSpPr/>
      </dsp:nvSpPr>
      <dsp:spPr>
        <a:xfrm>
          <a:off x="1515106" y="553441"/>
          <a:ext cx="4405886" cy="4405886"/>
        </a:xfrm>
        <a:custGeom>
          <a:avLst/>
          <a:gdLst/>
          <a:ahLst/>
          <a:cxnLst/>
          <a:rect l="0" t="0" r="0" b="0"/>
          <a:pathLst>
            <a:path>
              <a:moveTo>
                <a:pt x="3125065" y="202281"/>
              </a:moveTo>
              <a:arcTo wR="2202943" hR="2202943" stAng="17684724" swAng="1856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6B5FEE-A1C2-4256-B57E-FEF3020F2C0B}">
      <dsp:nvSpPr>
        <dsp:cNvPr id="0" name=""/>
        <dsp:cNvSpPr/>
      </dsp:nvSpPr>
      <dsp:spPr>
        <a:xfrm>
          <a:off x="4965356" y="1524557"/>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err="1" smtClean="0"/>
            <a:t>Broad</a:t>
          </a:r>
          <a:r>
            <a:rPr lang="nl-BE" sz="2000" kern="1200" dirty="0" smtClean="0"/>
            <a:t> </a:t>
          </a:r>
          <a:r>
            <a:rPr lang="nl-BE" sz="2000" kern="1200" dirty="0" err="1" smtClean="0"/>
            <a:t>network</a:t>
          </a:r>
          <a:r>
            <a:rPr lang="nl-BE" sz="2000" kern="1200" dirty="0" smtClean="0"/>
            <a:t> access</a:t>
          </a:r>
          <a:endParaRPr lang="fr-BE" sz="2000" kern="1200" dirty="0" smtClean="0"/>
        </a:p>
      </dsp:txBody>
      <dsp:txXfrm>
        <a:off x="5019159" y="1578360"/>
        <a:ext cx="1588028" cy="994556"/>
      </dsp:txXfrm>
    </dsp:sp>
    <dsp:sp modelId="{E7C53F34-3C33-4D93-AB68-7C16E0A75B11}">
      <dsp:nvSpPr>
        <dsp:cNvPr id="0" name=""/>
        <dsp:cNvSpPr/>
      </dsp:nvSpPr>
      <dsp:spPr>
        <a:xfrm>
          <a:off x="1515106" y="553441"/>
          <a:ext cx="4405886" cy="4405886"/>
        </a:xfrm>
        <a:custGeom>
          <a:avLst/>
          <a:gdLst/>
          <a:ahLst/>
          <a:cxnLst/>
          <a:rect l="0" t="0" r="0" b="0"/>
          <a:pathLst>
            <a:path>
              <a:moveTo>
                <a:pt x="4402852" y="2087363"/>
              </a:moveTo>
              <a:arcTo wR="2202943" hR="2202943" stAng="21419552"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9D5275-87D1-4C6B-B05C-AD1B6ECDA94A}">
      <dsp:nvSpPr>
        <dsp:cNvPr id="0" name=""/>
        <dsp:cNvSpPr/>
      </dsp:nvSpPr>
      <dsp:spPr>
        <a:xfrm>
          <a:off x="4165090" y="3987522"/>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Resource pooling</a:t>
          </a:r>
          <a:endParaRPr lang="fr-BE" sz="2000" kern="1200" dirty="0" smtClean="0"/>
        </a:p>
      </dsp:txBody>
      <dsp:txXfrm>
        <a:off x="4218893" y="4041325"/>
        <a:ext cx="1588028" cy="994556"/>
      </dsp:txXfrm>
    </dsp:sp>
    <dsp:sp modelId="{3AE14693-F1C7-402A-B722-9554EE076C2D}">
      <dsp:nvSpPr>
        <dsp:cNvPr id="0" name=""/>
        <dsp:cNvSpPr/>
      </dsp:nvSpPr>
      <dsp:spPr>
        <a:xfrm>
          <a:off x="1515106" y="553441"/>
          <a:ext cx="4405886" cy="4405886"/>
        </a:xfrm>
        <a:custGeom>
          <a:avLst/>
          <a:gdLst/>
          <a:ahLst/>
          <a:cxnLst/>
          <a:rect l="0" t="0" r="0" b="0"/>
          <a:pathLst>
            <a:path>
              <a:moveTo>
                <a:pt x="2641225" y="4361847"/>
              </a:moveTo>
              <a:arcTo wR="2202943" hR="2202943" stAng="4711456" swAng="13770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FB6E28-BF87-43CA-BFE1-7702D5123D14}">
      <dsp:nvSpPr>
        <dsp:cNvPr id="0" name=""/>
        <dsp:cNvSpPr/>
      </dsp:nvSpPr>
      <dsp:spPr>
        <a:xfrm>
          <a:off x="1575375" y="3987522"/>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err="1" smtClean="0"/>
            <a:t>Measured</a:t>
          </a:r>
          <a:r>
            <a:rPr lang="nl-BE" sz="2000" kern="1200" dirty="0" smtClean="0"/>
            <a:t> service</a:t>
          </a:r>
          <a:endParaRPr lang="nl-BE" sz="2000" kern="1200" dirty="0"/>
        </a:p>
      </dsp:txBody>
      <dsp:txXfrm>
        <a:off x="1629178" y="4041325"/>
        <a:ext cx="1588028" cy="994556"/>
      </dsp:txXfrm>
    </dsp:sp>
    <dsp:sp modelId="{35EE7F6B-F498-4C3B-9A5D-DB55B8A35C1B}">
      <dsp:nvSpPr>
        <dsp:cNvPr id="0" name=""/>
        <dsp:cNvSpPr/>
      </dsp:nvSpPr>
      <dsp:spPr>
        <a:xfrm>
          <a:off x="1515106" y="553441"/>
          <a:ext cx="4405886" cy="4405886"/>
        </a:xfrm>
        <a:custGeom>
          <a:avLst/>
          <a:gdLst/>
          <a:ahLst/>
          <a:cxnLst/>
          <a:rect l="0" t="0" r="0" b="0"/>
          <a:pathLst>
            <a:path>
              <a:moveTo>
                <a:pt x="368279" y="3422355"/>
              </a:moveTo>
              <a:arcTo wR="2202943" hR="2202943" stAng="8783395"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67074D-2A38-4E75-A603-BBB71E53D39D}">
      <dsp:nvSpPr>
        <dsp:cNvPr id="0" name=""/>
        <dsp:cNvSpPr/>
      </dsp:nvSpPr>
      <dsp:spPr>
        <a:xfrm>
          <a:off x="775109" y="1524557"/>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Rapid </a:t>
          </a:r>
          <a:r>
            <a:rPr lang="nl-BE" sz="2000" kern="1200" dirty="0" err="1" smtClean="0"/>
            <a:t>elasticity</a:t>
          </a:r>
          <a:endParaRPr lang="fr-BE" sz="2000" kern="1200" dirty="0" smtClean="0"/>
        </a:p>
      </dsp:txBody>
      <dsp:txXfrm>
        <a:off x="828912" y="1578360"/>
        <a:ext cx="1588028" cy="994556"/>
      </dsp:txXfrm>
    </dsp:sp>
    <dsp:sp modelId="{B2E27E85-C30E-4874-A475-EFC807A2BC78}">
      <dsp:nvSpPr>
        <dsp:cNvPr id="0" name=""/>
        <dsp:cNvSpPr/>
      </dsp:nvSpPr>
      <dsp:spPr>
        <a:xfrm>
          <a:off x="1515106" y="553441"/>
          <a:ext cx="4405886" cy="4405886"/>
        </a:xfrm>
        <a:custGeom>
          <a:avLst/>
          <a:gdLst/>
          <a:ahLst/>
          <a:cxnLst/>
          <a:rect l="0" t="0" r="0" b="0"/>
          <a:pathLst>
            <a:path>
              <a:moveTo>
                <a:pt x="383320" y="961197"/>
              </a:moveTo>
              <a:arcTo wR="2202943" hR="2202943" stAng="12858622" swAng="1856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49D0-8891-45F7-A0FC-A9209D503CFF}">
      <dsp:nvSpPr>
        <dsp:cNvPr id="0" name=""/>
        <dsp:cNvSpPr/>
      </dsp:nvSpPr>
      <dsp:spPr>
        <a:xfrm rot="5400000">
          <a:off x="5085676" y="-1926362"/>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Infrastructure as a Service</a:t>
          </a:r>
          <a:endParaRPr lang="fr-BE" sz="2200" kern="1200" dirty="0"/>
        </a:p>
        <a:p>
          <a:pPr marL="228600" lvl="1" indent="-228600" algn="l" defTabSz="977900">
            <a:lnSpc>
              <a:spcPct val="90000"/>
            </a:lnSpc>
            <a:spcBef>
              <a:spcPct val="0"/>
            </a:spcBef>
            <a:spcAft>
              <a:spcPct val="15000"/>
            </a:spcAft>
            <a:buChar char="••"/>
          </a:pPr>
          <a:r>
            <a:rPr lang="nl-BE" sz="2200" kern="1200" dirty="0" smtClean="0"/>
            <a:t>basis ICT infrastructuur componenten (</a:t>
          </a:r>
          <a:r>
            <a:rPr lang="nl-BE" sz="2200" kern="1200" dirty="0" err="1" smtClean="0"/>
            <a:t>bvb</a:t>
          </a:r>
          <a:r>
            <a:rPr lang="nl-BE" sz="2200" kern="1200" dirty="0" smtClean="0"/>
            <a:t>. </a:t>
          </a:r>
          <a:r>
            <a:rPr lang="nl-BE" sz="2200" kern="1200" dirty="0" err="1" smtClean="0"/>
            <a:t>Amazon</a:t>
          </a:r>
          <a:r>
            <a:rPr lang="nl-BE" sz="2200" kern="1200" dirty="0" smtClean="0"/>
            <a:t> virtual machines)</a:t>
          </a:r>
          <a:endParaRPr lang="fr-BE" sz="2200" kern="1200" dirty="0"/>
        </a:p>
      </dsp:txBody>
      <dsp:txXfrm rot="-5400000">
        <a:off x="3008021" y="209495"/>
        <a:ext cx="5289390" cy="1075877"/>
      </dsp:txXfrm>
    </dsp:sp>
    <dsp:sp modelId="{84E4C291-5AB0-4F56-8630-1030BCB09903}">
      <dsp:nvSpPr>
        <dsp:cNvPr id="0" name=""/>
        <dsp:cNvSpPr/>
      </dsp:nvSpPr>
      <dsp:spPr>
        <a:xfrm>
          <a:off x="0" y="2258"/>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smtClean="0"/>
            <a:t>IaaS</a:t>
          </a:r>
          <a:endParaRPr lang="fr-BE" sz="6500" kern="1200" dirty="0"/>
        </a:p>
      </dsp:txBody>
      <dsp:txXfrm>
        <a:off x="72753" y="75011"/>
        <a:ext cx="2862515" cy="1344846"/>
      </dsp:txXfrm>
    </dsp:sp>
    <dsp:sp modelId="{E20D8490-15CF-4399-BB38-29D8A2E441A0}">
      <dsp:nvSpPr>
        <dsp:cNvPr id="0" name=""/>
        <dsp:cNvSpPr/>
      </dsp:nvSpPr>
      <dsp:spPr>
        <a:xfrm rot="5400000">
          <a:off x="5085676" y="-361492"/>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Platform as a Service</a:t>
          </a:r>
        </a:p>
        <a:p>
          <a:pPr marL="228600" lvl="1" indent="-228600" algn="l" defTabSz="977900">
            <a:lnSpc>
              <a:spcPct val="90000"/>
            </a:lnSpc>
            <a:spcBef>
              <a:spcPct val="0"/>
            </a:spcBef>
            <a:spcAft>
              <a:spcPct val="15000"/>
            </a:spcAft>
            <a:buChar char="••"/>
          </a:pPr>
          <a:r>
            <a:rPr lang="nl-BE" sz="2200" kern="1200" dirty="0" smtClean="0"/>
            <a:t>platformen om toepassingen te bouwen </a:t>
          </a:r>
        </a:p>
      </dsp:txBody>
      <dsp:txXfrm rot="-5400000">
        <a:off x="3008021" y="1774365"/>
        <a:ext cx="5289390" cy="1075877"/>
      </dsp:txXfrm>
    </dsp:sp>
    <dsp:sp modelId="{799D1E49-1004-47D5-96DC-D5E2542D595E}">
      <dsp:nvSpPr>
        <dsp:cNvPr id="0" name=""/>
        <dsp:cNvSpPr/>
      </dsp:nvSpPr>
      <dsp:spPr>
        <a:xfrm>
          <a:off x="0" y="1567127"/>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PaaS</a:t>
          </a:r>
          <a:endParaRPr lang="nl-BE" sz="6000" kern="1200" dirty="0" smtClean="0"/>
        </a:p>
      </dsp:txBody>
      <dsp:txXfrm>
        <a:off x="72753" y="1639880"/>
        <a:ext cx="2862515" cy="1344846"/>
      </dsp:txXfrm>
    </dsp:sp>
    <dsp:sp modelId="{F0011451-1331-4DD7-8D4C-DA8D40BCEDAF}">
      <dsp:nvSpPr>
        <dsp:cNvPr id="0" name=""/>
        <dsp:cNvSpPr/>
      </dsp:nvSpPr>
      <dsp:spPr>
        <a:xfrm rot="5400000">
          <a:off x="5085676" y="1203377"/>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Software as a Service</a:t>
          </a:r>
          <a:endParaRPr lang="fr-BE" sz="2200" kern="1200" dirty="0"/>
        </a:p>
        <a:p>
          <a:pPr marL="228600" lvl="1" indent="-228600" algn="l" defTabSz="977900">
            <a:lnSpc>
              <a:spcPct val="90000"/>
            </a:lnSpc>
            <a:spcBef>
              <a:spcPct val="0"/>
            </a:spcBef>
            <a:spcAft>
              <a:spcPct val="15000"/>
            </a:spcAft>
            <a:buChar char="••"/>
          </a:pPr>
          <a:r>
            <a:rPr lang="nl-BE" sz="2200" kern="1200" dirty="0" smtClean="0"/>
            <a:t>volledige toepassingen (</a:t>
          </a:r>
          <a:r>
            <a:rPr lang="nl-BE" sz="2200" kern="1200" dirty="0" err="1" smtClean="0"/>
            <a:t>bvb</a:t>
          </a:r>
          <a:r>
            <a:rPr lang="nl-BE" sz="2200" kern="1200" dirty="0" smtClean="0"/>
            <a:t>. Office 365, Google Apps, ...)</a:t>
          </a:r>
          <a:endParaRPr lang="fr-BE" sz="2200" kern="1200" dirty="0"/>
        </a:p>
      </dsp:txBody>
      <dsp:txXfrm rot="-5400000">
        <a:off x="3008021" y="3339234"/>
        <a:ext cx="5289390" cy="1075877"/>
      </dsp:txXfrm>
    </dsp:sp>
    <dsp:sp modelId="{D5D00B30-C626-4D1B-8CAA-1AEC5BE456F8}">
      <dsp:nvSpPr>
        <dsp:cNvPr id="0" name=""/>
        <dsp:cNvSpPr/>
      </dsp:nvSpPr>
      <dsp:spPr>
        <a:xfrm>
          <a:off x="0" y="3131997"/>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SaaS</a:t>
          </a:r>
          <a:endParaRPr lang="fr-BE" sz="6000" kern="1200" dirty="0"/>
        </a:p>
      </dsp:txBody>
      <dsp:txXfrm>
        <a:off x="72753" y="3204750"/>
        <a:ext cx="2862515" cy="1344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15EE-2492-4F67-BC27-8FA2B2624ACB}">
      <dsp:nvSpPr>
        <dsp:cNvPr id="0" name=""/>
        <dsp:cNvSpPr/>
      </dsp:nvSpPr>
      <dsp:spPr>
        <a:xfrm>
          <a:off x="4384030" y="185413"/>
          <a:ext cx="3845569" cy="979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fr-BE" sz="3600" kern="1200" dirty="0" smtClean="0"/>
            <a:t>Uitdagingen</a:t>
          </a:r>
          <a:endParaRPr lang="nl-BE" sz="3600" kern="1200" dirty="0"/>
        </a:p>
      </dsp:txBody>
      <dsp:txXfrm>
        <a:off x="4384030" y="185413"/>
        <a:ext cx="3845569" cy="979200"/>
      </dsp:txXfrm>
    </dsp:sp>
    <dsp:sp modelId="{C07D37A6-CB37-4202-957D-F7DC1E6B4179}">
      <dsp:nvSpPr>
        <dsp:cNvPr id="0" name=""/>
        <dsp:cNvSpPr/>
      </dsp:nvSpPr>
      <dsp:spPr>
        <a:xfrm>
          <a:off x="4384030" y="1185220"/>
          <a:ext cx="3845569"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sz="3400" kern="1200"/>
            <a:t>Veiligheid</a:t>
          </a:r>
          <a:endParaRPr lang="nl-BE" sz="3400" kern="1200" dirty="0"/>
        </a:p>
        <a:p>
          <a:pPr marL="285750" lvl="1" indent="-285750" algn="l" defTabSz="1511300">
            <a:lnSpc>
              <a:spcPct val="90000"/>
            </a:lnSpc>
            <a:spcBef>
              <a:spcPct val="0"/>
            </a:spcBef>
            <a:spcAft>
              <a:spcPct val="15000"/>
            </a:spcAft>
            <a:buChar char="••"/>
          </a:pPr>
          <a:r>
            <a:rPr sz="3400" kern="1200"/>
            <a:t>Vertrouwelijkheid</a:t>
          </a:r>
        </a:p>
        <a:p>
          <a:pPr marL="285750" lvl="1" indent="-285750" algn="l" defTabSz="1511300">
            <a:lnSpc>
              <a:spcPct val="90000"/>
            </a:lnSpc>
            <a:spcBef>
              <a:spcPct val="0"/>
            </a:spcBef>
            <a:spcAft>
              <a:spcPct val="15000"/>
            </a:spcAft>
            <a:buChar char="••"/>
          </a:pPr>
          <a:r>
            <a:rPr sz="3400" kern="1200"/>
            <a:t>Continuïteit</a:t>
          </a:r>
          <a:endParaRPr lang="nl-BE" sz="3400" kern="1200" dirty="0"/>
        </a:p>
        <a:p>
          <a:pPr marL="285750" lvl="1" indent="-285750" algn="l" defTabSz="1511300">
            <a:lnSpc>
              <a:spcPct val="90000"/>
            </a:lnSpc>
            <a:spcBef>
              <a:spcPct val="0"/>
            </a:spcBef>
            <a:spcAft>
              <a:spcPct val="15000"/>
            </a:spcAft>
            <a:buChar char="••"/>
          </a:pPr>
          <a:r>
            <a:rPr sz="3400" kern="1200"/>
            <a:t>Kennis</a:t>
          </a:r>
        </a:p>
        <a:p>
          <a:pPr marL="285750" lvl="1" indent="-285750" algn="l" defTabSz="1511300">
            <a:lnSpc>
              <a:spcPct val="90000"/>
            </a:lnSpc>
            <a:spcBef>
              <a:spcPct val="0"/>
            </a:spcBef>
            <a:spcAft>
              <a:spcPct val="15000"/>
            </a:spcAft>
            <a:buChar char="••"/>
          </a:pPr>
          <a:r>
            <a:rPr sz="3400" kern="1200"/>
            <a:t>Strategische controle  </a:t>
          </a:r>
          <a:endParaRPr lang="nl-BE" sz="3400" kern="1200" dirty="0"/>
        </a:p>
      </dsp:txBody>
      <dsp:txXfrm>
        <a:off x="4384030" y="1185220"/>
        <a:ext cx="3845569" cy="3753615"/>
      </dsp:txXfrm>
    </dsp:sp>
    <dsp:sp modelId="{41006EA0-1C35-4ADD-BA65-5F5F80C2EF6E}">
      <dsp:nvSpPr>
        <dsp:cNvPr id="0" name=""/>
        <dsp:cNvSpPr/>
      </dsp:nvSpPr>
      <dsp:spPr>
        <a:xfrm>
          <a:off x="0" y="185413"/>
          <a:ext cx="3845569" cy="979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fr-BE" sz="3600" kern="1200" dirty="0" smtClean="0"/>
            <a:t>Opportuniteiten</a:t>
          </a:r>
          <a:endParaRPr lang="nl-BE" sz="3600" kern="1200" dirty="0"/>
        </a:p>
      </dsp:txBody>
      <dsp:txXfrm>
        <a:off x="0" y="185413"/>
        <a:ext cx="3845569" cy="979200"/>
      </dsp:txXfrm>
    </dsp:sp>
    <dsp:sp modelId="{E9700F79-E3C7-4DDC-921A-EAB47CBD965F}">
      <dsp:nvSpPr>
        <dsp:cNvPr id="0" name=""/>
        <dsp:cNvSpPr/>
      </dsp:nvSpPr>
      <dsp:spPr>
        <a:xfrm>
          <a:off x="0" y="1156843"/>
          <a:ext cx="3845569"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sz="3400" kern="1200" dirty="0" err="1"/>
            <a:t>Flexibiliteit</a:t>
          </a:r>
          <a:endParaRPr lang="nl-BE" sz="3400" b="1" kern="1200" dirty="0"/>
        </a:p>
        <a:p>
          <a:pPr marL="285750" lvl="1" indent="-285750" algn="l" defTabSz="1511300">
            <a:lnSpc>
              <a:spcPct val="90000"/>
            </a:lnSpc>
            <a:spcBef>
              <a:spcPct val="0"/>
            </a:spcBef>
            <a:spcAft>
              <a:spcPct val="15000"/>
            </a:spcAft>
            <a:buChar char="••"/>
          </a:pPr>
          <a:r>
            <a:rPr sz="3400" kern="1200"/>
            <a:t>Kwaliteit</a:t>
          </a:r>
        </a:p>
        <a:p>
          <a:pPr marL="285750" lvl="1" indent="-285750" algn="l" defTabSz="1511300">
            <a:lnSpc>
              <a:spcPct val="90000"/>
            </a:lnSpc>
            <a:spcBef>
              <a:spcPct val="0"/>
            </a:spcBef>
            <a:spcAft>
              <a:spcPct val="15000"/>
            </a:spcAft>
            <a:buChar char="••"/>
          </a:pPr>
          <a:r>
            <a:rPr sz="3400" kern="1200" dirty="0" err="1"/>
            <a:t>Schaalvoordeel</a:t>
          </a:r>
          <a:endParaRPr sz="3400" kern="1200" dirty="0"/>
        </a:p>
        <a:p>
          <a:pPr marL="285750" lvl="1" indent="-285750" algn="l" defTabSz="1511300">
            <a:lnSpc>
              <a:spcPct val="90000"/>
            </a:lnSpc>
            <a:spcBef>
              <a:spcPct val="0"/>
            </a:spcBef>
            <a:spcAft>
              <a:spcPct val="15000"/>
            </a:spcAft>
            <a:buChar char="••"/>
          </a:pPr>
          <a:r>
            <a:rPr sz="3400" kern="1200"/>
            <a:t>Self-service</a:t>
          </a:r>
          <a:endParaRPr lang="nl-BE" sz="3400" kern="1200" dirty="0" smtClean="0"/>
        </a:p>
        <a:p>
          <a:pPr marL="285750" lvl="1" indent="-285750" algn="l" defTabSz="1511300">
            <a:lnSpc>
              <a:spcPct val="90000"/>
            </a:lnSpc>
            <a:spcBef>
              <a:spcPct val="0"/>
            </a:spcBef>
            <a:spcAft>
              <a:spcPct val="15000"/>
            </a:spcAft>
            <a:buChar char="••"/>
          </a:pPr>
          <a:r>
            <a:rPr sz="3400" kern="1200" dirty="0" err="1"/>
            <a:t>Samenwerking</a:t>
          </a:r>
          <a:endParaRPr lang="nl-BE" sz="3400" kern="1200" dirty="0"/>
        </a:p>
        <a:p>
          <a:pPr marL="285750" lvl="1" indent="-285750" algn="l" defTabSz="1511300">
            <a:lnSpc>
              <a:spcPct val="90000"/>
            </a:lnSpc>
            <a:spcBef>
              <a:spcPct val="0"/>
            </a:spcBef>
            <a:spcAft>
              <a:spcPct val="15000"/>
            </a:spcAft>
            <a:buChar char="••"/>
          </a:pPr>
          <a:r>
            <a:rPr sz="3400" kern="1200" dirty="0" err="1"/>
            <a:t>Kostenbeheersing</a:t>
          </a:r>
          <a:endParaRPr sz="3400" kern="1200" dirty="0"/>
        </a:p>
      </dsp:txBody>
      <dsp:txXfrm>
        <a:off x="0" y="1156843"/>
        <a:ext cx="3845569" cy="375361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18/01/2018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14</a:t>
            </a:fld>
            <a:endParaRPr lang="nl-BE" altLang="nl-BE" smtClean="0"/>
          </a:p>
        </p:txBody>
      </p:sp>
    </p:spTree>
    <p:extLst>
      <p:ext uri="{BB962C8B-B14F-4D97-AF65-F5344CB8AC3E}">
        <p14:creationId xmlns:p14="http://schemas.microsoft.com/office/powerpoint/2010/main" val="139738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82</a:t>
            </a:fld>
            <a:endParaRPr lang="en-US"/>
          </a:p>
        </p:txBody>
      </p:sp>
    </p:spTree>
    <p:extLst>
      <p:ext uri="{BB962C8B-B14F-4D97-AF65-F5344CB8AC3E}">
        <p14:creationId xmlns:p14="http://schemas.microsoft.com/office/powerpoint/2010/main" val="3359921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18/01/2018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grpSp>
        <p:nvGrpSpPr>
          <p:cNvPr id="6" name="Group 11"/>
          <p:cNvGrpSpPr>
            <a:grpSpLocks/>
          </p:cNvGrpSpPr>
          <p:nvPr userDrawn="1"/>
        </p:nvGrpSpPr>
        <p:grpSpPr bwMode="auto">
          <a:xfrm>
            <a:off x="4499992" y="3140968"/>
            <a:ext cx="4268788" cy="2800767"/>
            <a:chOff x="4406900" y="2676525"/>
            <a:chExt cx="4268788" cy="2802020"/>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frank.robben@ksz.fgov.be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https://www.frankrobben.be</a:t>
              </a:r>
              <a:endParaRPr lang="fr-BE" altLang="en-US" sz="1600" kern="1200" dirty="0" smtClean="0">
                <a:solidFill>
                  <a:schemeClr val="tx1"/>
                </a:solidFill>
                <a:latin typeface="+mj-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https://www.ehealth.fgov.be</a:t>
              </a:r>
            </a:p>
          </p:txBody>
        </p:sp>
      </p:grpSp>
    </p:spTree>
    <p:extLst>
      <p:ext uri="{BB962C8B-B14F-4D97-AF65-F5344CB8AC3E}">
        <p14:creationId xmlns:p14="http://schemas.microsoft.com/office/powerpoint/2010/main" val="304165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400"/>
            </a:lvl1pPr>
            <a:lvl2pPr>
              <a:defRPr sz="20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18/01/2018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18/01/2018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18/01/2018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0A9230E-FFBB-4CCB-ABD7-198084EDE768}" type="slidenum">
              <a:rPr lang="fr-BE" smtClean="0"/>
              <a:pPr/>
              <a:t>‹#›</a:t>
            </a:fld>
            <a:endParaRPr lang="fr-BE" dirty="0"/>
          </a:p>
        </p:txBody>
      </p:sp>
      <p:grpSp>
        <p:nvGrpSpPr>
          <p:cNvPr id="7" name="Group 11"/>
          <p:cNvGrpSpPr>
            <a:grpSpLocks/>
          </p:cNvGrpSpPr>
          <p:nvPr userDrawn="1"/>
        </p:nvGrpSpPr>
        <p:grpSpPr bwMode="auto">
          <a:xfrm>
            <a:off x="4877591" y="2852936"/>
            <a:ext cx="4268788" cy="2800767"/>
            <a:chOff x="4406900" y="2676525"/>
            <a:chExt cx="4268788" cy="2802020"/>
          </a:xfrm>
        </p:grpSpPr>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frank.robben@mail.fgov.be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https://www.frankrobben.be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https://www.ehealth.fgov.be</a:t>
              </a:r>
            </a:p>
          </p:txBody>
        </p:sp>
      </p:grpSp>
      <p:pic>
        <p:nvPicPr>
          <p:cNvPr id="11"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2245" y="980728"/>
            <a:ext cx="3261723" cy="326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2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18/01/2018</a:t>
            </a:r>
            <a:endParaRPr lang="nl-BE" dirty="0"/>
          </a:p>
        </p:txBody>
      </p:sp>
      <p:sp>
        <p:nvSpPr>
          <p:cNvPr id="4" name="Footer Placeholder 3"/>
          <p:cNvSpPr>
            <a:spLocks noGrp="1"/>
          </p:cNvSpPr>
          <p:nvPr>
            <p:ph type="ftr" sz="quarter" idx="11"/>
          </p:nvPr>
        </p:nvSpPr>
        <p:spPr/>
        <p:txBody>
          <a:bodyPr/>
          <a:lstStyle/>
          <a:p>
            <a:endParaRPr lang="nl-BE" dirty="0"/>
          </a:p>
        </p:txBody>
      </p:sp>
      <p:sp>
        <p:nvSpPr>
          <p:cNvPr id="5" name="Slide Number Placeholder 4"/>
          <p:cNvSpPr>
            <a:spLocks noGrp="1"/>
          </p:cNvSpPr>
          <p:nvPr>
            <p:ph type="sldNum" sz="quarter" idx="12"/>
          </p:nvPr>
        </p:nvSpPr>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395536" y="1052736"/>
            <a:ext cx="8748464"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133716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4258380" y="6266286"/>
            <a:ext cx="2234120" cy="399135"/>
          </a:xfrm>
          <a:prstGeom prst="rect">
            <a:avLst/>
          </a:prstGeom>
        </p:spPr>
        <p:txBody>
          <a:bodyPr vert="horz" lIns="91440" tIns="45720" rIns="91440" bIns="45720" rtlCol="0" anchor="ctr"/>
          <a:lstStyle>
            <a:lvl1pPr algn="r">
              <a:defRPr sz="1200">
                <a:solidFill>
                  <a:schemeClr val="tx1">
                    <a:tint val="75000"/>
                  </a:schemeClr>
                </a:solidFill>
              </a:defRPr>
            </a:lvl1pPr>
          </a:lstStyle>
          <a:p>
            <a:fld id="{A7CC3638-A99D-674C-A789-FA84B7E5EA16}" type="slidenum">
              <a:rPr lang="nl-NL" smtClean="0"/>
              <a:t>‹#›</a:t>
            </a:fld>
            <a:endParaRPr lang="nl-NL" dirty="0"/>
          </a:p>
        </p:txBody>
      </p:sp>
      <p:sp>
        <p:nvSpPr>
          <p:cNvPr id="11" name="Tijdelijke aanduiding voor datum 6"/>
          <p:cNvSpPr>
            <a:spLocks noGrp="1"/>
          </p:cNvSpPr>
          <p:nvPr>
            <p:ph type="dt" sz="half" idx="2"/>
          </p:nvPr>
        </p:nvSpPr>
        <p:spPr>
          <a:xfrm>
            <a:off x="604762" y="6266286"/>
            <a:ext cx="3564604" cy="39913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18/01/2018</a:t>
            </a:r>
            <a:endParaRPr lang="nl-NL" dirty="0"/>
          </a:p>
        </p:txBody>
      </p:sp>
      <p:sp>
        <p:nvSpPr>
          <p:cNvPr id="12" name="Tijdelijke aanduiding voor titel 1"/>
          <p:cNvSpPr>
            <a:spLocks noGrp="1"/>
          </p:cNvSpPr>
          <p:nvPr>
            <p:ph type="title"/>
          </p:nvPr>
        </p:nvSpPr>
        <p:spPr>
          <a:xfrm>
            <a:off x="-759581" y="302381"/>
            <a:ext cx="7472438"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smtClean="0"/>
              <a:t>Titelstijl van model bewerken</a:t>
            </a:r>
            <a:endParaRPr lang="nl-NL" dirty="0"/>
          </a:p>
        </p:txBody>
      </p:sp>
      <p:sp>
        <p:nvSpPr>
          <p:cNvPr id="9" name="Tijdelijke aanduiding voor tekst 4"/>
          <p:cNvSpPr>
            <a:spLocks noGrp="1"/>
          </p:cNvSpPr>
          <p:nvPr>
            <p:ph type="body" sz="quarter" idx="11"/>
          </p:nvPr>
        </p:nvSpPr>
        <p:spPr>
          <a:xfrm>
            <a:off x="604838" y="1208598"/>
            <a:ext cx="7948612" cy="4905955"/>
          </a:xfrm>
          <a:prstGeom prst="rect">
            <a:avLst/>
          </a:prstGeom>
        </p:spPr>
        <p:txBody>
          <a:bodyPr vert="horz"/>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Tree>
    <p:extLst>
      <p:ext uri="{BB962C8B-B14F-4D97-AF65-F5344CB8AC3E}">
        <p14:creationId xmlns:p14="http://schemas.microsoft.com/office/powerpoint/2010/main" val="373298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18/01/2018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82" r:id="rId5"/>
    <p:sldLayoutId id="2147483683" r:id="rId6"/>
    <p:sldLayoutId id="2147483684" r:id="rId7"/>
  </p:sldLayoutIdLst>
  <p:hf hdr="0" ftr="0"/>
  <p:txStyles>
    <p:title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rankrobben.b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frankrobben.be/wp-content/uploads/2018/01/Wet-Gegevensbeschermingsautoriteit.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rivacycommission.b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ksz.fgov.be/nl/veiligheid-en-privacy/general-data-protection-regulatio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ksz.fgov.be/nl/veiligheid-en-privacy/publicaties/minimale-normen"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ikbeslis.b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privacycommission.be/nl/evaluatiemodel-voor-de-beveiliging-van-de-clouddiensten"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958975"/>
            <a:ext cx="8928992" cy="1470025"/>
          </a:xfrm>
        </p:spPr>
        <p:txBody>
          <a:bodyPr>
            <a:noAutofit/>
          </a:bodyPr>
          <a:lstStyle/>
          <a:p>
            <a:r>
              <a:rPr lang="en-US" dirty="0" smtClean="0"/>
              <a:t>De </a:t>
            </a:r>
            <a:r>
              <a:rPr lang="en-US" dirty="0" err="1" smtClean="0"/>
              <a:t>toepassing</a:t>
            </a:r>
            <a:r>
              <a:rPr lang="en-US" dirty="0" smtClean="0"/>
              <a:t> van de</a:t>
            </a:r>
            <a:br>
              <a:rPr lang="en-US" dirty="0" smtClean="0"/>
            </a:br>
            <a:r>
              <a:rPr lang="en-US" dirty="0" err="1" smtClean="0"/>
              <a:t>Algemene</a:t>
            </a:r>
            <a:r>
              <a:rPr lang="en-US" dirty="0" smtClean="0"/>
              <a:t> </a:t>
            </a:r>
            <a:r>
              <a:rPr lang="en-US" dirty="0" err="1" smtClean="0"/>
              <a:t>Verordening</a:t>
            </a:r>
            <a:r>
              <a:rPr lang="en-US" dirty="0" smtClean="0"/>
              <a:t> </a:t>
            </a:r>
            <a:r>
              <a:rPr lang="en-US" dirty="0" err="1" smtClean="0"/>
              <a:t>Gegevensbescherming</a:t>
            </a:r>
            <a:r>
              <a:rPr lang="en-US" dirty="0" smtClean="0"/>
              <a:t> in </a:t>
            </a:r>
            <a:r>
              <a:rPr lang="en-US" dirty="0" err="1" smtClean="0"/>
              <a:t>onderwijsinstellingen</a:t>
            </a:r>
            <a:r>
              <a:rPr lang="en-US" dirty="0" smtClean="0"/>
              <a:t> </a:t>
            </a:r>
            <a:endParaRPr lang="en-US" dirty="0"/>
          </a:p>
        </p:txBody>
      </p:sp>
    </p:spTree>
    <p:extLst>
      <p:ext uri="{BB962C8B-B14F-4D97-AF65-F5344CB8AC3E}">
        <p14:creationId xmlns:p14="http://schemas.microsoft.com/office/powerpoint/2010/main" val="1826054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Verwerkingsgronden</a:t>
            </a:r>
            <a:endParaRPr lang="nl-BE" noProof="0"/>
          </a:p>
        </p:txBody>
      </p:sp>
      <p:sp>
        <p:nvSpPr>
          <p:cNvPr id="3" name="Content Placeholder 2"/>
          <p:cNvSpPr>
            <a:spLocks noGrp="1"/>
          </p:cNvSpPr>
          <p:nvPr>
            <p:ph idx="1"/>
          </p:nvPr>
        </p:nvSpPr>
        <p:spPr/>
        <p:txBody>
          <a:bodyPr/>
          <a:lstStyle/>
          <a:p>
            <a:r>
              <a:rPr lang="nl-BE" noProof="0" dirty="0" smtClean="0"/>
              <a:t>de betrokkene heeft toestemming gegeven voor één of meer specifieke doeleinden</a:t>
            </a:r>
          </a:p>
          <a:p>
            <a:pPr lvl="3"/>
            <a:endParaRPr lang="nl-BE" noProof="0" dirty="0" smtClean="0"/>
          </a:p>
          <a:p>
            <a:r>
              <a:rPr lang="nl-BE" noProof="0" dirty="0" smtClean="0"/>
              <a:t>de verwerking is noodzakelijk</a:t>
            </a:r>
          </a:p>
          <a:p>
            <a:pPr lvl="1"/>
            <a:r>
              <a:rPr lang="nl-BE" noProof="0" dirty="0" smtClean="0"/>
              <a:t>om te voldoen aan een wettelijke verplichting</a:t>
            </a:r>
          </a:p>
          <a:p>
            <a:pPr lvl="1"/>
            <a:r>
              <a:rPr lang="nl-BE" noProof="0" dirty="0" smtClean="0"/>
              <a:t>voor de uitvoering van een overeenkomst</a:t>
            </a:r>
          </a:p>
          <a:p>
            <a:pPr lvl="1"/>
            <a:r>
              <a:rPr lang="nl-BE" noProof="0" dirty="0" smtClean="0"/>
              <a:t>om de vitale belangen van de betrokkene of van een andere natuurlijke persoon te beschermen</a:t>
            </a:r>
          </a:p>
          <a:p>
            <a:pPr lvl="1"/>
            <a:r>
              <a:rPr lang="nl-BE" noProof="0" dirty="0" smtClean="0"/>
              <a:t>voor de vervulling van een taak van algemeen belang</a:t>
            </a:r>
          </a:p>
          <a:p>
            <a:pPr lvl="1"/>
            <a:r>
              <a:rPr lang="nl-BE" noProof="0" dirty="0" smtClean="0"/>
              <a:t>voor de behartiging van de gerechtvaardigde belangen van de verwerkingsverantwoordelijke of van een derde (niet voor overheden!)</a:t>
            </a:r>
          </a:p>
          <a:p>
            <a:endParaRPr lang="nl-BE" noProof="0" dirty="0" smtClean="0"/>
          </a:p>
          <a:p>
            <a:pPr lvl="1"/>
            <a:endParaRPr lang="nl-BE" noProof="0"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10</a:t>
            </a:fld>
            <a:endParaRPr lang="fr-BE" noProof="0"/>
          </a:p>
        </p:txBody>
      </p:sp>
    </p:spTree>
    <p:extLst>
      <p:ext uri="{BB962C8B-B14F-4D97-AF65-F5344CB8AC3E}">
        <p14:creationId xmlns:p14="http://schemas.microsoft.com/office/powerpoint/2010/main" val="2144416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Criteria voor beoordeling verenigbaarheid</a:t>
            </a:r>
            <a:endParaRPr lang="fr-BE" dirty="0"/>
          </a:p>
        </p:txBody>
      </p:sp>
      <p:sp>
        <p:nvSpPr>
          <p:cNvPr id="3" name="Content Placeholder 2"/>
          <p:cNvSpPr>
            <a:spLocks noGrp="1"/>
          </p:cNvSpPr>
          <p:nvPr>
            <p:ph idx="1"/>
          </p:nvPr>
        </p:nvSpPr>
        <p:spPr/>
        <p:txBody>
          <a:bodyPr>
            <a:normAutofit/>
          </a:bodyPr>
          <a:lstStyle/>
          <a:p>
            <a:pPr lvl="0"/>
            <a:r>
              <a:rPr lang="nl-NL" dirty="0"/>
              <a:t>het </a:t>
            </a:r>
            <a:r>
              <a:rPr lang="nl-NL" dirty="0" smtClean="0"/>
              <a:t>verband </a:t>
            </a:r>
            <a:r>
              <a:rPr lang="nl-NL" dirty="0"/>
              <a:t>tussen de doeleinden waarvoor de gegevens werden </a:t>
            </a:r>
            <a:r>
              <a:rPr lang="nl-NL" dirty="0" smtClean="0"/>
              <a:t>verzameld </a:t>
            </a:r>
            <a:r>
              <a:rPr lang="nl-NL" dirty="0"/>
              <a:t>en de doeleinden van de voorgenomen verdere </a:t>
            </a:r>
            <a:r>
              <a:rPr lang="nl-NL" dirty="0" smtClean="0"/>
              <a:t>verwerking</a:t>
            </a:r>
            <a:endParaRPr lang="fr-BE" dirty="0"/>
          </a:p>
          <a:p>
            <a:pPr lvl="0"/>
            <a:r>
              <a:rPr lang="nl-NL" dirty="0"/>
              <a:t>de context waarin de persoonsgegevens werden verkregen, in het bijzonder </a:t>
            </a:r>
            <a:r>
              <a:rPr lang="nl-NL" dirty="0" smtClean="0"/>
              <a:t>de verhouding tussen </a:t>
            </a:r>
            <a:r>
              <a:rPr lang="nl-NL" dirty="0"/>
              <a:t>de </a:t>
            </a:r>
            <a:r>
              <a:rPr lang="nl-NL" dirty="0" smtClean="0"/>
              <a:t>betrokkene </a:t>
            </a:r>
            <a:r>
              <a:rPr lang="nl-NL" dirty="0"/>
              <a:t>en de </a:t>
            </a:r>
            <a:r>
              <a:rPr lang="nl-NL" dirty="0" smtClean="0"/>
              <a:t>verwerkingsverantwoordelijke </a:t>
            </a:r>
            <a:endParaRPr lang="fr-BE" dirty="0"/>
          </a:p>
          <a:p>
            <a:pPr lvl="0"/>
            <a:r>
              <a:rPr lang="nl-NL" dirty="0"/>
              <a:t>de aard van de persoonsgegevens, vooral als de verwerking slaat op </a:t>
            </a:r>
            <a:r>
              <a:rPr lang="nl-NL" dirty="0" smtClean="0"/>
              <a:t>gevoelige persoonsgegevens (zie lager)</a:t>
            </a:r>
            <a:endParaRPr lang="fr-BE" dirty="0"/>
          </a:p>
          <a:p>
            <a:pPr lvl="0"/>
            <a:r>
              <a:rPr lang="nl-NL" dirty="0"/>
              <a:t>de mogelijk gevolgen van de voorgenomen verdere verwerking voor de </a:t>
            </a:r>
            <a:r>
              <a:rPr lang="nl-NL" dirty="0" smtClean="0"/>
              <a:t>betrokkenen</a:t>
            </a:r>
            <a:endParaRPr lang="fr-BE" dirty="0"/>
          </a:p>
          <a:p>
            <a:pPr lvl="0"/>
            <a:r>
              <a:rPr lang="nl-NL" dirty="0"/>
              <a:t>het bestaan van passende waarborgen, waaronder eventueel versleuteling of </a:t>
            </a:r>
            <a:r>
              <a:rPr lang="nl-NL" dirty="0" err="1" smtClean="0"/>
              <a:t>pseudonimisering</a:t>
            </a:r>
            <a:r>
              <a:rPr lang="nl-NL" dirty="0" smtClean="0"/>
              <a:t> </a:t>
            </a:r>
            <a:endParaRPr lang="fr-BE" dirty="0"/>
          </a:p>
          <a:p>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11</a:t>
            </a:fld>
            <a:endParaRPr lang="fr-BE" dirty="0"/>
          </a:p>
        </p:txBody>
      </p:sp>
    </p:spTree>
    <p:extLst>
      <p:ext uri="{BB962C8B-B14F-4D97-AF65-F5344CB8AC3E}">
        <p14:creationId xmlns:p14="http://schemas.microsoft.com/office/powerpoint/2010/main" val="3303037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nl-BE" altLang="en-US" noProof="0" smtClean="0">
                <a:sym typeface="Arial" charset="0"/>
              </a:rPr>
              <a:t>Toestemming </a:t>
            </a:r>
          </a:p>
        </p:txBody>
      </p:sp>
      <p:sp>
        <p:nvSpPr>
          <p:cNvPr id="8195" name="Rectangle 3"/>
          <p:cNvSpPr>
            <a:spLocks noGrp="1" noChangeArrowheads="1"/>
          </p:cNvSpPr>
          <p:nvPr>
            <p:ph idx="1"/>
          </p:nvPr>
        </p:nvSpPr>
        <p:spPr/>
        <p:txBody>
          <a:bodyPr>
            <a:normAutofit lnSpcReduction="10000"/>
          </a:bodyPr>
          <a:lstStyle/>
          <a:p>
            <a:r>
              <a:rPr lang="nl-BE" noProof="0" dirty="0" smtClean="0">
                <a:sym typeface="Arial" charset="0"/>
              </a:rPr>
              <a:t>wanneer de verwerking berust op toestemming, moet de verwerkingsverantwoordelijke kunnen aantonen dat de betrokkene toestemming heeft gegeven voor de verwerking van zijn persoonsgegevens</a:t>
            </a:r>
          </a:p>
          <a:p>
            <a:endParaRPr lang="nl-BE" noProof="0" dirty="0" smtClean="0">
              <a:sym typeface="Arial" charset="0"/>
            </a:endParaRPr>
          </a:p>
          <a:p>
            <a:r>
              <a:rPr lang="nl-BE" noProof="0" dirty="0" smtClean="0">
                <a:sym typeface="Arial" charset="0"/>
              </a:rPr>
              <a:t>vereisten (expliciet in AVG)</a:t>
            </a:r>
          </a:p>
          <a:p>
            <a:pPr lvl="1"/>
            <a:r>
              <a:rPr lang="nl-BE" noProof="0" dirty="0" smtClean="0">
                <a:sym typeface="Arial" charset="0"/>
              </a:rPr>
              <a:t>vrije, specifieke, geïnformeerde en ondubbelzinnige wilsuiting</a:t>
            </a:r>
          </a:p>
          <a:p>
            <a:pPr lvl="1"/>
            <a:r>
              <a:rPr lang="nl-BE" noProof="0" dirty="0" smtClean="0">
                <a:sym typeface="Arial" charset="0"/>
              </a:rPr>
              <a:t>d.m.v. een verklaring of een ondubbelzinnige actieve handeling: een impliciete toestemming wordt niet langer aanvaard</a:t>
            </a:r>
          </a:p>
          <a:p>
            <a:pPr lvl="1"/>
            <a:r>
              <a:rPr lang="nl-BE" noProof="0" dirty="0" smtClean="0">
                <a:sym typeface="Arial" charset="0"/>
              </a:rPr>
              <a:t>aantoonbaar</a:t>
            </a:r>
          </a:p>
          <a:p>
            <a:pPr lvl="1"/>
            <a:r>
              <a:rPr lang="nl-BE" noProof="0" dirty="0" smtClean="0">
                <a:sym typeface="Arial" charset="0"/>
              </a:rPr>
              <a:t>eenvoudig </a:t>
            </a:r>
            <a:r>
              <a:rPr lang="nl-BE" noProof="0" dirty="0" err="1" smtClean="0">
                <a:sym typeface="Arial" charset="0"/>
              </a:rPr>
              <a:t>intrekbaar</a:t>
            </a:r>
            <a:endParaRPr lang="nl-BE" noProof="0" dirty="0" smtClean="0">
              <a:sym typeface="Arial" charset="0"/>
            </a:endParaRPr>
          </a:p>
          <a:p>
            <a:pPr lvl="1"/>
            <a:r>
              <a:rPr lang="nl-BE" noProof="0" dirty="0" smtClean="0">
                <a:sym typeface="Arial" charset="0"/>
              </a:rPr>
              <a:t>betrokkene duidelijk informeren over deze mogelijkheid</a:t>
            </a:r>
          </a:p>
          <a:p>
            <a:pPr lvl="1"/>
            <a:endParaRPr lang="nl-BE" dirty="0">
              <a:sym typeface="Arial" charset="0"/>
            </a:endParaRPr>
          </a:p>
          <a:p>
            <a:r>
              <a:rPr lang="nl-BE" noProof="0" dirty="0" smtClean="0">
                <a:sym typeface="Arial" charset="0"/>
              </a:rPr>
              <a:t>kinderen onder 16 jaar: toestemming van ouder of voogd</a:t>
            </a:r>
          </a:p>
          <a:p>
            <a:endParaRPr lang="nl-BE" noProof="0" dirty="0">
              <a:sym typeface="Arial" charset="0"/>
            </a:endParaRPr>
          </a:p>
        </p:txBody>
      </p:sp>
      <p:sp>
        <p:nvSpPr>
          <p:cNvPr id="5" name="Tijdelijke aanduiding voor datum 4"/>
          <p:cNvSpPr>
            <a:spLocks noGrp="1"/>
          </p:cNvSpPr>
          <p:nvPr>
            <p:ph type="dt" sz="half" idx="2"/>
          </p:nvPr>
        </p:nvSpPr>
        <p:spPr/>
        <p:txBody>
          <a:bodyPr/>
          <a:lstStyle/>
          <a:p>
            <a:r>
              <a:rPr lang="fr-FR" smtClean="0"/>
              <a:t>18/01/2018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12</a:t>
            </a:fld>
            <a:endParaRPr lang="fr-BE" noProof="0"/>
          </a:p>
        </p:txBody>
      </p:sp>
    </p:spTree>
    <p:extLst>
      <p:ext uri="{BB962C8B-B14F-4D97-AF65-F5344CB8AC3E}">
        <p14:creationId xmlns:p14="http://schemas.microsoft.com/office/powerpoint/2010/main" val="940476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Aantal nieuwigheden</a:t>
            </a:r>
            <a:endParaRPr lang="nl-BE" noProof="0"/>
          </a:p>
        </p:txBody>
      </p:sp>
      <p:sp>
        <p:nvSpPr>
          <p:cNvPr id="3" name="Content Placeholder 2"/>
          <p:cNvSpPr>
            <a:spLocks noGrp="1"/>
          </p:cNvSpPr>
          <p:nvPr>
            <p:ph idx="1"/>
          </p:nvPr>
        </p:nvSpPr>
        <p:spPr/>
        <p:txBody>
          <a:bodyPr/>
          <a:lstStyle/>
          <a:p>
            <a:r>
              <a:rPr lang="nl-BE" noProof="0" smtClean="0"/>
              <a:t>risico-analyse als basis</a:t>
            </a:r>
          </a:p>
          <a:p>
            <a:r>
              <a:rPr lang="nl-BE" noProof="0" smtClean="0"/>
              <a:t>privacy by design</a:t>
            </a:r>
          </a:p>
          <a:p>
            <a:r>
              <a:rPr lang="nl-BE" noProof="0" smtClean="0"/>
              <a:t>privacy by default</a:t>
            </a:r>
          </a:p>
          <a:p>
            <a:r>
              <a:rPr lang="nl-BE" noProof="0" smtClean="0"/>
              <a:t>verantwoordingsplicht van de verwerkings-verantwoordelijke</a:t>
            </a:r>
          </a:p>
          <a:p>
            <a:pPr lvl="1"/>
            <a:r>
              <a:rPr lang="nl-BE" noProof="0" smtClean="0"/>
              <a:t>register van verwerkingsactiviteiten</a:t>
            </a:r>
          </a:p>
          <a:p>
            <a:pPr lvl="1"/>
            <a:r>
              <a:rPr lang="nl-BE" noProof="0" smtClean="0"/>
              <a:t>gegevensbeschermingseffectbeoordeling</a:t>
            </a:r>
          </a:p>
          <a:p>
            <a:r>
              <a:rPr lang="nl-BE" noProof="0" smtClean="0"/>
              <a:t>kennisgeving van veiligheidsincidenten</a:t>
            </a:r>
          </a:p>
          <a:p>
            <a:r>
              <a:rPr lang="nl-BE" noProof="0" smtClean="0"/>
              <a:t>uitbreiding van de rechten van de betrokkene</a:t>
            </a:r>
          </a:p>
          <a:p>
            <a:r>
              <a:rPr lang="nl-BE" noProof="0" smtClean="0"/>
              <a:t>functionaris van de gegevensbescherming</a:t>
            </a:r>
          </a:p>
          <a:p>
            <a:r>
              <a:rPr lang="nl-BE" noProof="0" smtClean="0"/>
              <a:t>mogelijkheid van gedragscodes en certificering</a:t>
            </a:r>
          </a:p>
          <a:p>
            <a:r>
              <a:rPr lang="nl-BE" noProof="0" smtClean="0"/>
              <a:t>sancties</a:t>
            </a:r>
          </a:p>
          <a:p>
            <a:endParaRPr lang="nl-BE" noProof="0"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13</a:t>
            </a:fld>
            <a:endParaRPr lang="fr-BE" noProof="0"/>
          </a:p>
        </p:txBody>
      </p:sp>
    </p:spTree>
    <p:extLst>
      <p:ext uri="{BB962C8B-B14F-4D97-AF65-F5344CB8AC3E}">
        <p14:creationId xmlns:p14="http://schemas.microsoft.com/office/powerpoint/2010/main" val="1877876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nl-BE" altLang="nl-BE" noProof="0" smtClean="0"/>
              <a:t>Geen “one-size-fits-all” benadering</a:t>
            </a:r>
          </a:p>
        </p:txBody>
      </p:sp>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657225" y="2024434"/>
            <a:ext cx="7829550" cy="3312369"/>
          </a:xfrm>
        </p:spPr>
      </p:pic>
      <p:sp>
        <p:nvSpPr>
          <p:cNvPr id="2" name="Date Placeholder 1"/>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4" name="Slide Number Placeholder 3"/>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14</a:t>
            </a:fld>
            <a:endParaRPr lang="fr-BE" noProof="0"/>
          </a:p>
        </p:txBody>
      </p:sp>
      <p:pic>
        <p:nvPicPr>
          <p:cNvPr id="3" name="Picture 2"/>
          <p:cNvPicPr>
            <a:picLocks noChangeAspect="1"/>
          </p:cNvPicPr>
          <p:nvPr/>
        </p:nvPicPr>
        <p:blipFill>
          <a:blip r:embed="rId4"/>
          <a:stretch>
            <a:fillRect/>
          </a:stretch>
        </p:blipFill>
        <p:spPr>
          <a:xfrm>
            <a:off x="1413331" y="4725144"/>
            <a:ext cx="6120635" cy="1523809"/>
          </a:xfrm>
          <a:prstGeom prst="rect">
            <a:avLst/>
          </a:prstGeom>
        </p:spPr>
      </p:pic>
    </p:spTree>
    <p:extLst>
      <p:ext uri="{BB962C8B-B14F-4D97-AF65-F5344CB8AC3E}">
        <p14:creationId xmlns:p14="http://schemas.microsoft.com/office/powerpoint/2010/main" val="1750611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nl-BE" noProof="0" smtClean="0"/>
              <a:t>Risico-analyse als basis</a:t>
            </a:r>
            <a:endParaRPr lang="nl-BE" noProof="0"/>
          </a:p>
        </p:txBody>
      </p:sp>
      <p:sp>
        <p:nvSpPr>
          <p:cNvPr id="16387" name="Rectangle 3"/>
          <p:cNvSpPr>
            <a:spLocks noGrp="1" noChangeArrowheads="1"/>
          </p:cNvSpPr>
          <p:nvPr>
            <p:ph idx="1"/>
          </p:nvPr>
        </p:nvSpPr>
        <p:spPr/>
        <p:txBody>
          <a:bodyPr/>
          <a:lstStyle/>
          <a:p>
            <a:r>
              <a:rPr lang="nl-BE" altLang="en-US" noProof="0" smtClean="0">
                <a:sym typeface="Arial" charset="0"/>
              </a:rPr>
              <a:t>nieuwe benadering gebaseerd op het risico: de verwerkingsverantwoordelijke moet voortaan op een objectieve wijze de waarschijnlijkheid en de ernst inschatten van de risico's voor de rechten en vrijheden van personen wanneer hij een verwerking uitvoert (rode draad doorheen de hele verordening)</a:t>
            </a:r>
          </a:p>
          <a:p>
            <a:r>
              <a:rPr lang="nl-BE" altLang="en-US" noProof="0" smtClean="0">
                <a:sym typeface="Arial" charset="0"/>
              </a:rPr>
              <a:t>sommige verplichtingen zijn altijd van toepassing, ongeacht het risico; bij de tenuitvoerlegging ervan kan wel rekening worden gehouden met het risico</a:t>
            </a:r>
          </a:p>
          <a:p>
            <a:r>
              <a:rPr lang="nl-BE" altLang="en-US" noProof="0" smtClean="0">
                <a:sym typeface="Arial" charset="0"/>
              </a:rPr>
              <a:t>sommige verplichtingen zijn niet van toepassing als het risico niet hoog is</a:t>
            </a:r>
          </a:p>
          <a:p>
            <a:r>
              <a:rPr lang="nl-BE" altLang="en-US" noProof="0" smtClean="0">
                <a:sym typeface="Arial" charset="0"/>
              </a:rPr>
              <a:t>sommige verplichtingen zijn enkel van toepassing indien het risico wel hoog is</a:t>
            </a:r>
          </a:p>
          <a:p>
            <a:endParaRPr lang="nl-BE" altLang="en-US" noProof="0" smtClean="0">
              <a:sym typeface="Arial" charset="0"/>
            </a:endParaRPr>
          </a:p>
          <a:p>
            <a:pPr lvl="1"/>
            <a:endParaRPr lang="nl-BE" altLang="en-US" noProof="0" smtClean="0">
              <a:sym typeface="Arial" charset="0"/>
            </a:endParaRPr>
          </a:p>
        </p:txBody>
      </p:sp>
      <p:sp>
        <p:nvSpPr>
          <p:cNvPr id="5" name="Tijdelijke aanduiding voor datum 4"/>
          <p:cNvSpPr>
            <a:spLocks noGrp="1"/>
          </p:cNvSpPr>
          <p:nvPr>
            <p:ph type="dt" sz="half" idx="2"/>
          </p:nvPr>
        </p:nvSpPr>
        <p:spPr/>
        <p:txBody>
          <a:bodyPr/>
          <a:lstStyle/>
          <a:p>
            <a:r>
              <a:rPr lang="fr-FR" smtClean="0"/>
              <a:t>18/01/2018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15</a:t>
            </a:fld>
            <a:endParaRPr lang="fr-BE" noProof="0"/>
          </a:p>
        </p:txBody>
      </p:sp>
    </p:spTree>
    <p:extLst>
      <p:ext uri="{BB962C8B-B14F-4D97-AF65-F5344CB8AC3E}">
        <p14:creationId xmlns:p14="http://schemas.microsoft.com/office/powerpoint/2010/main" val="6524586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Verantwoordelijkheid</a:t>
            </a:r>
            <a:endParaRPr lang="nl-BE" noProof="0"/>
          </a:p>
        </p:txBody>
      </p:sp>
      <p:sp>
        <p:nvSpPr>
          <p:cNvPr id="3" name="Content Placeholder 2"/>
          <p:cNvSpPr>
            <a:spLocks noGrp="1"/>
          </p:cNvSpPr>
          <p:nvPr>
            <p:ph idx="1"/>
          </p:nvPr>
        </p:nvSpPr>
        <p:spPr/>
        <p:txBody>
          <a:bodyPr/>
          <a:lstStyle/>
          <a:p>
            <a:r>
              <a:rPr lang="nl-BE" altLang="en-US" noProof="0" smtClean="0">
                <a:sym typeface="Arial" charset="0"/>
              </a:rPr>
              <a:t>de verwerkingsverantwoordelijke heeft de verplichting om</a:t>
            </a:r>
          </a:p>
          <a:p>
            <a:pPr lvl="1"/>
            <a:r>
              <a:rPr lang="nl-BE" noProof="0" smtClean="0"/>
              <a:t>rekening houdend met de aard, de omvang, de context en het doel van de verwerking</a:t>
            </a:r>
          </a:p>
          <a:p>
            <a:pPr lvl="1"/>
            <a:r>
              <a:rPr lang="nl-BE" noProof="0" smtClean="0"/>
              <a:t>alsook met de qua waarschijnlijkheid en ernst uiteenlopende risico's voor de rechten en vrijheden van natuurlijke personen</a:t>
            </a:r>
          </a:p>
          <a:p>
            <a:pPr lvl="1"/>
            <a:r>
              <a:rPr lang="nl-BE" noProof="0" smtClean="0"/>
              <a:t>passende technische en organisatorische maatregelen te treffen</a:t>
            </a:r>
          </a:p>
          <a:p>
            <a:pPr lvl="1"/>
            <a:r>
              <a:rPr lang="nl-BE" noProof="0" smtClean="0"/>
              <a:t>om te waarborgen en te kunnen aantonen dat de verwerking wordt uitgevoerd in overeenstemming met de AVG </a:t>
            </a:r>
          </a:p>
          <a:p>
            <a:endParaRPr lang="nl-BE" noProof="0"/>
          </a:p>
        </p:txBody>
      </p:sp>
      <p:sp>
        <p:nvSpPr>
          <p:cNvPr id="5" name="Tijdelijke aanduiding voor datum 4"/>
          <p:cNvSpPr>
            <a:spLocks noGrp="1"/>
          </p:cNvSpPr>
          <p:nvPr>
            <p:ph type="dt" sz="half" idx="2"/>
          </p:nvPr>
        </p:nvSpPr>
        <p:spPr/>
        <p:txBody>
          <a:bodyPr/>
          <a:lstStyle/>
          <a:p>
            <a:r>
              <a:rPr lang="fr-FR" smtClean="0"/>
              <a:t>18/01/2018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16</a:t>
            </a:fld>
            <a:endParaRPr lang="en-GB" dirty="0"/>
          </a:p>
        </p:txBody>
      </p:sp>
    </p:spTree>
    <p:extLst>
      <p:ext uri="{BB962C8B-B14F-4D97-AF65-F5344CB8AC3E}">
        <p14:creationId xmlns:p14="http://schemas.microsoft.com/office/powerpoint/2010/main" val="2216672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nl-BE" noProof="0" smtClean="0"/>
              <a:t>Privacy by design</a:t>
            </a:r>
            <a:endParaRPr lang="nl-BE" altLang="en-US" noProof="0" smtClean="0">
              <a:sym typeface="Arial" charset="0"/>
            </a:endParaRPr>
          </a:p>
        </p:txBody>
      </p:sp>
      <p:sp>
        <p:nvSpPr>
          <p:cNvPr id="34819" name="Rectangle 3"/>
          <p:cNvSpPr>
            <a:spLocks noGrp="1" noChangeArrowheads="1"/>
          </p:cNvSpPr>
          <p:nvPr>
            <p:ph idx="1"/>
          </p:nvPr>
        </p:nvSpPr>
        <p:spPr/>
        <p:txBody>
          <a:bodyPr/>
          <a:lstStyle/>
          <a:p>
            <a:r>
              <a:rPr lang="nl-BE" noProof="0" smtClean="0"/>
              <a:t>zowel bij de bepaling van de verwerkingsmiddelen als bij de verwerking zelf</a:t>
            </a:r>
          </a:p>
          <a:p>
            <a:endParaRPr lang="nl-BE" noProof="0" smtClean="0"/>
          </a:p>
          <a:p>
            <a:r>
              <a:rPr lang="nl-BE" noProof="0" smtClean="0"/>
              <a:t>passende technische en organisatorische maatregelen nemen met als doel</a:t>
            </a:r>
          </a:p>
          <a:p>
            <a:endParaRPr lang="nl-BE" noProof="0" smtClean="0"/>
          </a:p>
          <a:p>
            <a:pPr lvl="1"/>
            <a:r>
              <a:rPr lang="nl-BE" noProof="0" smtClean="0"/>
              <a:t>de beginselen van gegevensbescherming, zoals minimale gegevensverwerking, op een doeltreffende manier uit te voeren</a:t>
            </a:r>
          </a:p>
          <a:p>
            <a:pPr lvl="1"/>
            <a:endParaRPr lang="nl-BE" noProof="0" smtClean="0"/>
          </a:p>
          <a:p>
            <a:pPr lvl="1"/>
            <a:r>
              <a:rPr lang="nl-BE" noProof="0" smtClean="0"/>
              <a:t>de nodige waarborgen in de verwerking in te bouwen ter naleving van de voorschriften van de AVG en ter bescherming van de rechten van de betrokkenen</a:t>
            </a:r>
          </a:p>
          <a:p>
            <a:endParaRPr lang="nl-BE" noProof="0" smtClean="0"/>
          </a:p>
        </p:txBody>
      </p:sp>
      <p:sp>
        <p:nvSpPr>
          <p:cNvPr id="2" name="Tijdelijke aanduiding voor datum 1"/>
          <p:cNvSpPr>
            <a:spLocks noGrp="1"/>
          </p:cNvSpPr>
          <p:nvPr>
            <p:ph type="dt" sz="half" idx="2"/>
          </p:nvPr>
        </p:nvSpPr>
        <p:spPr/>
        <p:txBody>
          <a:bodyPr/>
          <a:lstStyle/>
          <a:p>
            <a:r>
              <a:rPr lang="fr-FR" smtClean="0"/>
              <a:t>18/01/2018</a:t>
            </a:r>
            <a:endParaRPr lang="en-GB"/>
          </a:p>
        </p:txBody>
      </p:sp>
      <p:sp>
        <p:nvSpPr>
          <p:cNvPr id="13" name="Tijdelijke aanduiding voor dianummer 12"/>
          <p:cNvSpPr>
            <a:spLocks noGrp="1"/>
          </p:cNvSpPr>
          <p:nvPr>
            <p:ph type="sldNum" sz="quarter" idx="4"/>
          </p:nvPr>
        </p:nvSpPr>
        <p:spPr/>
        <p:txBody>
          <a:bodyPr/>
          <a:lstStyle/>
          <a:p>
            <a:pPr lvl="0"/>
            <a:fld id="{30A9230E-FFBB-4CCB-ABD7-198084EDE768}" type="slidenum">
              <a:rPr lang="fr-BE" noProof="0" smtClean="0"/>
              <a:pPr lvl="0"/>
              <a:t>17</a:t>
            </a:fld>
            <a:endParaRPr lang="fr-BE" noProof="0"/>
          </a:p>
        </p:txBody>
      </p:sp>
    </p:spTree>
    <p:extLst>
      <p:ext uri="{BB962C8B-B14F-4D97-AF65-F5344CB8AC3E}">
        <p14:creationId xmlns:p14="http://schemas.microsoft.com/office/powerpoint/2010/main" val="13032110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Privacy by default</a:t>
            </a:r>
            <a:endParaRPr lang="nl-BE" noProof="0"/>
          </a:p>
        </p:txBody>
      </p:sp>
      <p:sp>
        <p:nvSpPr>
          <p:cNvPr id="3" name="Content Placeholder 2"/>
          <p:cNvSpPr>
            <a:spLocks noGrp="1"/>
          </p:cNvSpPr>
          <p:nvPr>
            <p:ph idx="1"/>
          </p:nvPr>
        </p:nvSpPr>
        <p:spPr/>
        <p:txBody>
          <a:bodyPr/>
          <a:lstStyle/>
          <a:p>
            <a:r>
              <a:rPr lang="nl-BE" noProof="0" smtClean="0"/>
              <a:t>passende technische en organisatorische maatregelen nemen om ervoor te zorgen dat in beginsel alleen persoonsgegevens worden verwerkt die noodzakelijk zijn voor elk specifiek doel van de verwerking</a:t>
            </a:r>
          </a:p>
          <a:p>
            <a:r>
              <a:rPr lang="nl-BE" noProof="0" smtClean="0"/>
              <a:t>die verplichting geldt voor</a:t>
            </a:r>
          </a:p>
          <a:p>
            <a:pPr lvl="1"/>
            <a:r>
              <a:rPr lang="nl-BE" noProof="0" smtClean="0"/>
              <a:t>de hoeveelheid verzamelde persoonsgegevens</a:t>
            </a:r>
          </a:p>
          <a:p>
            <a:pPr lvl="1"/>
            <a:r>
              <a:rPr lang="nl-BE" noProof="0" smtClean="0"/>
              <a:t>de mate waarin zij worden verwerkt</a:t>
            </a:r>
          </a:p>
          <a:p>
            <a:pPr lvl="1"/>
            <a:r>
              <a:rPr lang="nl-BE" noProof="0" smtClean="0"/>
              <a:t>de periode waarin zij worden opgeslagen</a:t>
            </a:r>
          </a:p>
          <a:p>
            <a:pPr lvl="1"/>
            <a:r>
              <a:rPr lang="nl-BE" noProof="0" smtClean="0"/>
              <a:t>de toegankelijkheid ervan</a:t>
            </a:r>
          </a:p>
          <a:p>
            <a:r>
              <a:rPr lang="nl-BE" noProof="0" smtClean="0"/>
              <a:t>deze maatregelen zorgen er met name voor dat persoonsgegevens in beginsel niet zonder menselijke tussenkomst voor een onbeperkt aantal personen toegankelijk worden gemaakt</a:t>
            </a:r>
          </a:p>
          <a:p>
            <a:pPr lvl="2"/>
            <a:endParaRPr lang="nl-BE" noProof="0" smtClean="0"/>
          </a:p>
          <a:p>
            <a:endParaRPr lang="nl-BE" noProof="0"/>
          </a:p>
        </p:txBody>
      </p:sp>
      <p:sp>
        <p:nvSpPr>
          <p:cNvPr id="5" name="Tijdelijke aanduiding voor datum 4"/>
          <p:cNvSpPr>
            <a:spLocks noGrp="1"/>
          </p:cNvSpPr>
          <p:nvPr>
            <p:ph type="dt" sz="half" idx="2"/>
          </p:nvPr>
        </p:nvSpPr>
        <p:spPr/>
        <p:txBody>
          <a:bodyPr/>
          <a:lstStyle/>
          <a:p>
            <a:r>
              <a:rPr lang="fr-FR" smtClean="0"/>
              <a:t>18/01/2018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18</a:t>
            </a:fld>
            <a:endParaRPr lang="en-GB" dirty="0"/>
          </a:p>
        </p:txBody>
      </p:sp>
    </p:spTree>
    <p:extLst>
      <p:ext uri="{BB962C8B-B14F-4D97-AF65-F5344CB8AC3E}">
        <p14:creationId xmlns:p14="http://schemas.microsoft.com/office/powerpoint/2010/main" val="3204657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Voorbeelden van maatregelen</a:t>
            </a:r>
            <a:endParaRPr lang="nl-BE" noProof="0"/>
          </a:p>
        </p:txBody>
      </p:sp>
      <p:sp>
        <p:nvSpPr>
          <p:cNvPr id="3" name="Content Placeholder 2"/>
          <p:cNvSpPr>
            <a:spLocks noGrp="1"/>
          </p:cNvSpPr>
          <p:nvPr>
            <p:ph idx="1"/>
          </p:nvPr>
        </p:nvSpPr>
        <p:spPr/>
        <p:txBody>
          <a:bodyPr/>
          <a:lstStyle/>
          <a:p>
            <a:r>
              <a:rPr lang="nl-BE" noProof="0" smtClean="0"/>
              <a:t>het minimaliseren van de verwerking van persoonsgegevens</a:t>
            </a:r>
          </a:p>
          <a:p>
            <a:r>
              <a:rPr lang="nl-BE" noProof="0" smtClean="0"/>
              <a:t>het zo spoedig mogelijk pseudonimiseren van persoonsgegevens</a:t>
            </a:r>
          </a:p>
          <a:p>
            <a:r>
              <a:rPr lang="nl-BE" noProof="0" smtClean="0"/>
              <a:t>transparantie met betrekking tot de functies en de verwerking van persoonsgegevens</a:t>
            </a:r>
          </a:p>
          <a:p>
            <a:r>
              <a:rPr lang="nl-BE" noProof="0" smtClean="0"/>
              <a:t>het in staat stellen van de betrokkene om controle uit te oefenen op de informatieverwerking</a:t>
            </a:r>
          </a:p>
          <a:p>
            <a:r>
              <a:rPr lang="nl-BE" noProof="0" smtClean="0"/>
              <a:t>het in staat stellen van de verwerkings-verantwoordelijke om beveiligingskenmerken te creëren en te verbeteren</a:t>
            </a:r>
          </a:p>
          <a:p>
            <a:endParaRPr lang="nl-BE" noProof="0" dirty="0"/>
          </a:p>
        </p:txBody>
      </p:sp>
      <p:sp>
        <p:nvSpPr>
          <p:cNvPr id="5" name="Tijdelijke aanduiding voor datum 4"/>
          <p:cNvSpPr>
            <a:spLocks noGrp="1"/>
          </p:cNvSpPr>
          <p:nvPr>
            <p:ph type="dt" sz="half" idx="2"/>
          </p:nvPr>
        </p:nvSpPr>
        <p:spPr/>
        <p:txBody>
          <a:bodyPr/>
          <a:lstStyle/>
          <a:p>
            <a:r>
              <a:rPr lang="fr-FR" smtClean="0"/>
              <a:t>18/01/2018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19</a:t>
            </a:fld>
            <a:endParaRPr lang="en-GB" dirty="0"/>
          </a:p>
        </p:txBody>
      </p:sp>
    </p:spTree>
    <p:extLst>
      <p:ext uri="{BB962C8B-B14F-4D97-AF65-F5344CB8AC3E}">
        <p14:creationId xmlns:p14="http://schemas.microsoft.com/office/powerpoint/2010/main" val="1464001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Wie ben ik ?</a:t>
            </a:r>
            <a:endParaRPr lang="fr-BE" dirty="0"/>
          </a:p>
        </p:txBody>
      </p:sp>
      <p:sp>
        <p:nvSpPr>
          <p:cNvPr id="3" name="Content Placeholder 2"/>
          <p:cNvSpPr>
            <a:spLocks noGrp="1"/>
          </p:cNvSpPr>
          <p:nvPr>
            <p:ph idx="1"/>
          </p:nvPr>
        </p:nvSpPr>
        <p:spPr/>
        <p:txBody>
          <a:bodyPr/>
          <a:lstStyle/>
          <a:p>
            <a:r>
              <a:rPr lang="nl-BE" dirty="0" smtClean="0"/>
              <a:t>lagere school SJB, middelbaar JVR</a:t>
            </a:r>
          </a:p>
          <a:p>
            <a:r>
              <a:rPr lang="nl-BE" dirty="0" smtClean="0"/>
              <a:t>rechten &amp; ICT (</a:t>
            </a:r>
            <a:r>
              <a:rPr lang="nl-BE" dirty="0" err="1" smtClean="0"/>
              <a:t>KULeuven</a:t>
            </a:r>
            <a:r>
              <a:rPr lang="nl-BE" dirty="0" smtClean="0"/>
              <a:t> &amp; buitenland), nadien  ICT-</a:t>
            </a:r>
            <a:r>
              <a:rPr lang="nl-BE" dirty="0" err="1" smtClean="0"/>
              <a:t>auditing</a:t>
            </a:r>
            <a:r>
              <a:rPr lang="nl-BE" dirty="0" smtClean="0"/>
              <a:t>, management &amp; personal coaching</a:t>
            </a:r>
          </a:p>
          <a:p>
            <a:r>
              <a:rPr lang="nl-BE" dirty="0" smtClean="0"/>
              <a:t>CEO</a:t>
            </a:r>
          </a:p>
          <a:p>
            <a:pPr lvl="1"/>
            <a:r>
              <a:rPr lang="nl-BE" dirty="0" smtClean="0"/>
              <a:t>Kruispuntbank Sociale Zekerheid (sedert 1991)</a:t>
            </a:r>
          </a:p>
          <a:p>
            <a:pPr lvl="1"/>
            <a:r>
              <a:rPr lang="nl-BE" dirty="0" smtClean="0"/>
              <a:t>eHealth-platform (sedert 2009)</a:t>
            </a:r>
          </a:p>
          <a:p>
            <a:pPr lvl="1"/>
            <a:r>
              <a:rPr lang="nl-BE" dirty="0" smtClean="0"/>
              <a:t>Smals vzw (sedert 2004)</a:t>
            </a:r>
          </a:p>
          <a:p>
            <a:r>
              <a:rPr lang="nl-BE" dirty="0" smtClean="0"/>
              <a:t>vrij medewerker </a:t>
            </a:r>
            <a:r>
              <a:rPr lang="nl-BE" dirty="0" err="1" smtClean="0"/>
              <a:t>KULeuven</a:t>
            </a:r>
            <a:r>
              <a:rPr lang="nl-BE" dirty="0" smtClean="0"/>
              <a:t> (ICRI, LIRIS)</a:t>
            </a:r>
          </a:p>
          <a:p>
            <a:r>
              <a:rPr lang="nl-BE" dirty="0" smtClean="0"/>
              <a:t>lid van de Commissie voor de Bescherming van de Persoonlijke Levenssfeer (CBPL) (sedert 1991)</a:t>
            </a:r>
          </a:p>
          <a:p>
            <a:r>
              <a:rPr lang="nl-BE" dirty="0" smtClean="0"/>
              <a:t>voor meer info: </a:t>
            </a:r>
            <a:r>
              <a:rPr lang="nl-BE" dirty="0" smtClean="0">
                <a:hlinkClick r:id="rId2"/>
              </a:rPr>
              <a:t>www.frankrobben.be</a:t>
            </a:r>
            <a:r>
              <a:rPr lang="nl-BE" dirty="0" smtClean="0"/>
              <a:t> </a:t>
            </a:r>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2</a:t>
            </a:fld>
            <a:endParaRPr lang="fr-BE" dirty="0"/>
          </a:p>
        </p:txBody>
      </p:sp>
    </p:spTree>
    <p:extLst>
      <p:ext uri="{BB962C8B-B14F-4D97-AF65-F5344CB8AC3E}">
        <p14:creationId xmlns:p14="http://schemas.microsoft.com/office/powerpoint/2010/main" val="4264339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smtClean="0"/>
              <a:t>zowel de verwerkingsverantwoordelijke als de verwerker dienen verplicht een (elektronisch) register bij te houden, waarin alle activiteiten worden omschreven waarbij persoonsgegevens worden verwerkt</a:t>
            </a:r>
          </a:p>
          <a:p>
            <a:r>
              <a:rPr lang="nl-BE" noProof="0" smtClean="0"/>
              <a:t>inhoud</a:t>
            </a:r>
          </a:p>
          <a:p>
            <a:pPr lvl="1"/>
            <a:r>
              <a:rPr lang="nl-BE" noProof="0" smtClean="0"/>
              <a:t>contactgegevens</a:t>
            </a:r>
          </a:p>
          <a:p>
            <a:pPr lvl="1"/>
            <a:r>
              <a:rPr lang="nl-BE" noProof="0" smtClean="0"/>
              <a:t>doeleinden van de gegevensverwerking</a:t>
            </a:r>
          </a:p>
          <a:p>
            <a:pPr lvl="1"/>
            <a:r>
              <a:rPr lang="nl-BE" noProof="0" smtClean="0"/>
              <a:t>beschrijving van de categorieën van betrokkenen en van de categorieën van persoonsgegevens</a:t>
            </a:r>
          </a:p>
          <a:p>
            <a:pPr lvl="1"/>
            <a:r>
              <a:rPr lang="nl-BE" noProof="0" smtClean="0"/>
              <a:t>categorieën van ontvangers van de gegevens</a:t>
            </a:r>
          </a:p>
          <a:p>
            <a:pPr lvl="1"/>
            <a:r>
              <a:rPr lang="nl-BE" noProof="0" smtClean="0"/>
              <a:t>indien mogelijk de beoogde bewaartermijnen</a:t>
            </a:r>
          </a:p>
          <a:p>
            <a:pPr lvl="1"/>
            <a:r>
              <a:rPr lang="nl-BE" noProof="0" smtClean="0"/>
              <a:t>indien mogelijk een beschrijving van de beveiligingsmaatregelen</a:t>
            </a:r>
          </a:p>
          <a:p>
            <a:endParaRPr lang="nl-BE" noProof="0" dirty="0"/>
          </a:p>
        </p:txBody>
      </p:sp>
      <p:sp>
        <p:nvSpPr>
          <p:cNvPr id="5" name="Tijdelijke aanduiding voor datum 4"/>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20</a:t>
            </a:fld>
            <a:endParaRPr lang="en-GB" dirty="0"/>
          </a:p>
        </p:txBody>
      </p:sp>
    </p:spTree>
    <p:extLst>
      <p:ext uri="{BB962C8B-B14F-4D97-AF65-F5344CB8AC3E}">
        <p14:creationId xmlns:p14="http://schemas.microsoft.com/office/powerpoint/2010/main" val="1030019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dirty="0" smtClean="0"/>
              <a:t>desgevraagd wordt het register ter beschikking gesteld van de Gegevensbeschermingsautoriteit</a:t>
            </a:r>
          </a:p>
          <a:p>
            <a:pPr lvl="1"/>
            <a:endParaRPr lang="nl-BE" noProof="0" dirty="0" smtClean="0"/>
          </a:p>
          <a:p>
            <a:r>
              <a:rPr lang="nl-BE" noProof="0" dirty="0" smtClean="0"/>
              <a:t>bijhouden van register is niet verplicht voor organisaties met minder dan 250 medewerkers, tenzij het waarschijnlijk is dat de verwerking die zij verrichten een risico inhoudt voor de rechten en vrijheden van de betrokkenen, niet incidenteel is of gevoelige gegevens betreft</a:t>
            </a:r>
          </a:p>
          <a:p>
            <a:pPr lvl="1"/>
            <a:endParaRPr lang="nl-BE" noProof="0" dirty="0" smtClean="0"/>
          </a:p>
          <a:p>
            <a:r>
              <a:rPr lang="nl-BE" noProof="0" dirty="0" smtClean="0"/>
              <a:t>voorafgaande aangifteverplichting wordt opgeheven</a:t>
            </a:r>
          </a:p>
          <a:p>
            <a:endParaRPr lang="nl-BE" noProof="0" dirty="0"/>
          </a:p>
        </p:txBody>
      </p:sp>
      <p:sp>
        <p:nvSpPr>
          <p:cNvPr id="8" name="Tijdelijke aanduiding voor datum 7"/>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21</a:t>
            </a:fld>
            <a:endParaRPr lang="en-GB" dirty="0"/>
          </a:p>
        </p:txBody>
      </p:sp>
    </p:spTree>
    <p:extLst>
      <p:ext uri="{BB962C8B-B14F-4D97-AF65-F5344CB8AC3E}">
        <p14:creationId xmlns:p14="http://schemas.microsoft.com/office/powerpoint/2010/main" val="2170836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indien een inbreuk in verband met persoonsgegevens heeft plaatsgevonden, meldt de verwerkings-verantwoordelijke deze zonder onredelijke vertraging en, indien mogelijk, uiterlijk 72 uur nadat hij er kennis van heeft genomen, aan de bevoegde toezichthoudende autoriteit, tenzij het niet waarschijnlijk is dat de inbreuk in verband met persoonsgegevens een risico inhoudt voor de rechten en vrijheden van natuurlijke personen</a:t>
            </a:r>
          </a:p>
          <a:p>
            <a:pPr lvl="1"/>
            <a:endParaRPr lang="nl-BE" noProof="0" dirty="0" smtClean="0"/>
          </a:p>
          <a:p>
            <a:r>
              <a:rPr lang="nl-BE" noProof="0" dirty="0" smtClean="0"/>
              <a:t>indien een inbreuk in verband met persoonsgegevens waarschijnlijk een hoog risico inhoudt voor de rechten en vrijheden van natuurlijke personen, deelt de verwerkingsverantwoordelijke de betrokkene de inbreuk in verband met persoonsgegevens onverwijld mee</a:t>
            </a:r>
          </a:p>
          <a:p>
            <a:endParaRPr lang="nl-BE" noProof="0" dirty="0"/>
          </a:p>
        </p:txBody>
      </p:sp>
      <p:sp>
        <p:nvSpPr>
          <p:cNvPr id="8" name="Tijdelijke aanduiding voor datum 7"/>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22</a:t>
            </a:fld>
            <a:endParaRPr lang="en-GB" dirty="0"/>
          </a:p>
        </p:txBody>
      </p:sp>
    </p:spTree>
    <p:extLst>
      <p:ext uri="{BB962C8B-B14F-4D97-AF65-F5344CB8AC3E}">
        <p14:creationId xmlns:p14="http://schemas.microsoft.com/office/powerpoint/2010/main" val="3349405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lstStyle/>
          <a:p>
            <a:r>
              <a:rPr lang="nl-BE" noProof="0" smtClean="0"/>
              <a:t>mededeling aan betrokkene is niet vereist indien</a:t>
            </a:r>
          </a:p>
          <a:p>
            <a:pPr lvl="1"/>
            <a:r>
              <a:rPr lang="nl-BE" noProof="0" smtClean="0"/>
              <a:t>de verwerkingsverantwoordelijke passende technische en organisatorische beschermingsmaatregelen heeft genomen en deze maatregelen zijn toegepast op de persoonsgegevens waarop de inbreuk in verband met persoonsgegevens betrekking heeft (bvb. versleuteling)</a:t>
            </a:r>
          </a:p>
          <a:p>
            <a:pPr lvl="1"/>
            <a:r>
              <a:rPr lang="nl-BE" noProof="0" smtClean="0"/>
              <a:t>de verwerkingsverantwoordelijke achteraf maatregelen heeft genomen om ervoor te zorgen dat het bedoelde hoge risico voor de rechten en vrijheden van betrokkenen zich waarschijnlijk niet meer zal voordoen</a:t>
            </a:r>
          </a:p>
          <a:p>
            <a:pPr lvl="1"/>
            <a:r>
              <a:rPr lang="nl-BE" noProof="0" smtClean="0"/>
              <a:t>de mededeling onevenredige inspanningen zou vergen, mits er een openbare mededeling wordt gedaan of een soortgelijke maatregel wordt genomen waarbij betrokkenen even doeltreffend worden geïnformeerd</a:t>
            </a:r>
          </a:p>
          <a:p>
            <a:endParaRPr lang="nl-BE" noProof="0"/>
          </a:p>
        </p:txBody>
      </p:sp>
      <p:sp>
        <p:nvSpPr>
          <p:cNvPr id="8" name="Tijdelijke aanduiding voor datum 7"/>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23</a:t>
            </a:fld>
            <a:endParaRPr lang="en-GB" dirty="0"/>
          </a:p>
        </p:txBody>
      </p:sp>
    </p:spTree>
    <p:extLst>
      <p:ext uri="{BB962C8B-B14F-4D97-AF65-F5344CB8AC3E}">
        <p14:creationId xmlns:p14="http://schemas.microsoft.com/office/powerpoint/2010/main" val="1501484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wanneer een soort verwerking, in het bijzonder een verwerking waarbij nieuwe technologieën worden gebruikt, gelet op de aard, de omvang, de context en de doeleinden daarvan waarschijnlijk een hoog risico inhouden voor de rechten en vrijheden van natuurlijke personen, voert de verwerkings-verantwoordelijke vóór de verwerking een beoordeling uit van het effect van de beoogde verwerkingsactiviteiten op de bescherming van persoonsgegevens</a:t>
            </a:r>
          </a:p>
          <a:p>
            <a:endParaRPr lang="nl-BE" noProof="0" dirty="0" smtClean="0"/>
          </a:p>
          <a:p>
            <a:r>
              <a:rPr lang="nl-BE" noProof="0" dirty="0" smtClean="0"/>
              <a:t>één beoordeling kan een reeks vergelijkbare verwerkingen bestrijken die vergelijkbare hoge risico's inhouden</a:t>
            </a:r>
          </a:p>
          <a:p>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7A7F1E79-8225-48A0-95BD-5254C3720E2D}" type="slidenum">
              <a:rPr lang="en-GB" smtClean="0"/>
              <a:pPr/>
              <a:t>24</a:t>
            </a:fld>
            <a:endParaRPr lang="en-GB" dirty="0"/>
          </a:p>
        </p:txBody>
      </p:sp>
    </p:spTree>
    <p:extLst>
      <p:ext uri="{BB962C8B-B14F-4D97-AF65-F5344CB8AC3E}">
        <p14:creationId xmlns:p14="http://schemas.microsoft.com/office/powerpoint/2010/main" val="750999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smtClean="0"/>
              <a:t>dergelijke beoordeling is in ieder geval verplicht bij</a:t>
            </a:r>
          </a:p>
          <a:p>
            <a:pPr lvl="1"/>
            <a:r>
              <a:rPr lang="nl-BE" noProof="0" smtClean="0"/>
              <a:t>profiling</a:t>
            </a:r>
          </a:p>
          <a:p>
            <a:pPr lvl="1"/>
            <a:r>
              <a:rPr lang="nl-BE" noProof="0" smtClean="0"/>
              <a:t>grootschalige verwerking van bijzondere persoonsgegevens</a:t>
            </a:r>
          </a:p>
          <a:p>
            <a:pPr lvl="1"/>
            <a:r>
              <a:rPr lang="nl-BE" noProof="0" smtClean="0"/>
              <a:t>monitoring van openbare ruimten</a:t>
            </a:r>
          </a:p>
          <a:p>
            <a:endParaRPr lang="nl-BE" noProof="0" smtClean="0"/>
          </a:p>
          <a:p>
            <a:r>
              <a:rPr lang="nl-BE" noProof="0" smtClean="0"/>
              <a:t>daarbij</a:t>
            </a:r>
          </a:p>
          <a:p>
            <a:pPr lvl="1"/>
            <a:r>
              <a:rPr lang="nl-BE" noProof="0" smtClean="0"/>
              <a:t>wordt vastgelegd waarom, op welke manier en hoelang er persoonsgegevens verwerkt worden</a:t>
            </a:r>
          </a:p>
          <a:p>
            <a:pPr lvl="1"/>
            <a:r>
              <a:rPr lang="nl-BE" noProof="0" smtClean="0"/>
              <a:t>worden de aanwezige risico’s in kaart gebracht en beoordeeld</a:t>
            </a:r>
          </a:p>
          <a:p>
            <a:endParaRPr lang="nl-BE" noProof="0" smtClean="0"/>
          </a:p>
          <a:p>
            <a:r>
              <a:rPr lang="nl-BE" noProof="0" smtClean="0"/>
              <a:t>in sommige gevallen is het zelfs verplicht om de beoordeling met betrokkenen te bespreken</a:t>
            </a:r>
          </a:p>
          <a:p>
            <a:endParaRPr lang="nl-BE" noProof="0" smtClean="0"/>
          </a:p>
          <a:p>
            <a:endParaRPr lang="nl-BE" noProof="0"/>
          </a:p>
        </p:txBody>
      </p:sp>
      <p:sp>
        <p:nvSpPr>
          <p:cNvPr id="8" name="Tijdelijke aanduiding voor datum 7"/>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25</a:t>
            </a:fld>
            <a:endParaRPr lang="en-GB" dirty="0"/>
          </a:p>
        </p:txBody>
      </p:sp>
    </p:spTree>
    <p:extLst>
      <p:ext uri="{BB962C8B-B14F-4D97-AF65-F5344CB8AC3E}">
        <p14:creationId xmlns:p14="http://schemas.microsoft.com/office/powerpoint/2010/main" val="1397719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de beoordeling bevat ten minste</a:t>
            </a:r>
          </a:p>
          <a:p>
            <a:pPr lvl="1"/>
            <a:r>
              <a:rPr lang="nl-BE" noProof="0" dirty="0" smtClean="0"/>
              <a:t>een systematische beschrijving van de beoogde verwerkingen en de verwerkingsdoeleinden </a:t>
            </a:r>
          </a:p>
          <a:p>
            <a:pPr lvl="1"/>
            <a:r>
              <a:rPr lang="nl-BE" noProof="0" dirty="0" smtClean="0"/>
              <a:t>een beoordeling van de noodzaak en de evenredigheid van de verwerkingen met betrekking tot de doeleinden</a:t>
            </a:r>
          </a:p>
          <a:p>
            <a:pPr lvl="1"/>
            <a:r>
              <a:rPr lang="nl-BE" noProof="0" dirty="0" smtClean="0"/>
              <a:t>een beoordeling van de bedoelde risico's voor de rechten en vrijheden van betrokkenen </a:t>
            </a:r>
          </a:p>
          <a:p>
            <a:pPr lvl="1"/>
            <a:r>
              <a:rPr lang="nl-BE" noProof="0" dirty="0" smtClean="0"/>
              <a:t>de beoogde maatregelen om de risico's aan te pakken </a:t>
            </a:r>
          </a:p>
          <a:p>
            <a:pPr lvl="2"/>
            <a:endParaRPr lang="nl-BE" noProof="0" dirty="0" smtClean="0"/>
          </a:p>
          <a:p>
            <a:r>
              <a:rPr lang="nl-BE" noProof="0" dirty="0" smtClean="0"/>
              <a:t>de toezichthoudende autoriteit stelt een lijst op van het soort verwerkingen waarvoor een gegevens- </a:t>
            </a:r>
            <a:r>
              <a:rPr lang="nl-BE" noProof="0" dirty="0" err="1" smtClean="0"/>
              <a:t>beschermingseffectbeoordeling</a:t>
            </a:r>
            <a:r>
              <a:rPr lang="nl-BE" noProof="0" dirty="0" smtClean="0"/>
              <a:t> vereist is en maakt deze openbaar</a:t>
            </a:r>
          </a:p>
          <a:p>
            <a:pPr lvl="1"/>
            <a:endParaRPr lang="nl-BE" noProof="0" dirty="0" smtClean="0"/>
          </a:p>
          <a:p>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26</a:t>
            </a:fld>
            <a:endParaRPr lang="en-GB" dirty="0"/>
          </a:p>
        </p:txBody>
      </p:sp>
    </p:spTree>
    <p:extLst>
      <p:ext uri="{BB962C8B-B14F-4D97-AF65-F5344CB8AC3E}">
        <p14:creationId xmlns:p14="http://schemas.microsoft.com/office/powerpoint/2010/main" val="1890591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een nieuwe effectbeoordeling is niet noodzakelijk wanneer een verwerking gerechtvaardigd wordt door de noodzaak een wettelijke verplichting na te leven of wordt uitgevoerd in het algemeen belang, indien deze reeds werd uitgevoerd bij de goedkeuring van de wettelijke basis</a:t>
            </a:r>
          </a:p>
          <a:p>
            <a:endParaRPr lang="nl-BE" noProof="0" dirty="0" smtClean="0"/>
          </a:p>
          <a:p>
            <a:r>
              <a:rPr lang="nl-BE" noProof="0" dirty="0" smtClean="0"/>
              <a:t>een effectbeoordeling is niet verplicht als het gaat om de verwerking van persoonsgegevens van patiënten of cliënten door een individuele arts, een andere zorgprofessional of door een advocaat</a:t>
            </a:r>
          </a:p>
          <a:p>
            <a:endParaRPr lang="nl-BE" noProof="0" dirty="0" smtClean="0"/>
          </a:p>
          <a:p>
            <a:r>
              <a:rPr lang="nl-BE" noProof="0" dirty="0" smtClean="0"/>
              <a:t>de toezichthoudende autoriteit kan ook een lijst opstellen en openbaar maken van het soort verwerking waarvoor geen </a:t>
            </a:r>
            <a:r>
              <a:rPr lang="nl-BE" noProof="0" dirty="0" err="1" smtClean="0"/>
              <a:t>gegevensbeschermingseffectbeoordeling</a:t>
            </a:r>
            <a:r>
              <a:rPr lang="nl-BE" noProof="0" dirty="0" smtClean="0"/>
              <a:t> is vereist</a:t>
            </a:r>
          </a:p>
          <a:p>
            <a:pPr lvl="1"/>
            <a:endParaRPr lang="nl-BE" noProof="0" dirty="0" smtClean="0"/>
          </a:p>
          <a:p>
            <a:endParaRPr lang="nl-BE" noProof="0" dirty="0"/>
          </a:p>
        </p:txBody>
      </p:sp>
      <p:sp>
        <p:nvSpPr>
          <p:cNvPr id="5" name="Tijdelijke aanduiding voor datum 4"/>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27</a:t>
            </a:fld>
            <a:endParaRPr lang="en-GB" dirty="0"/>
          </a:p>
        </p:txBody>
      </p:sp>
    </p:spTree>
    <p:extLst>
      <p:ext uri="{BB962C8B-B14F-4D97-AF65-F5344CB8AC3E}">
        <p14:creationId xmlns:p14="http://schemas.microsoft.com/office/powerpoint/2010/main" val="3720874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voorafgaande raadpleging toezichthoudende autoriteit</a:t>
            </a:r>
          </a:p>
          <a:p>
            <a:pPr lvl="1"/>
            <a:r>
              <a:rPr lang="nl-BE" noProof="0" dirty="0" smtClean="0"/>
              <a:t>wanneer uit een </a:t>
            </a:r>
            <a:r>
              <a:rPr lang="nl-BE" noProof="0" dirty="0" err="1" smtClean="0"/>
              <a:t>gegevensbeschermingseffectbeoordeling</a:t>
            </a:r>
            <a:r>
              <a:rPr lang="nl-BE" noProof="0" dirty="0" smtClean="0"/>
              <a:t> blijkt dat de verwerking een hoog risico zou opleveren indien de verwerkingsverantwoordelijke geen maatregelen neemt om het risico te beperken, raadpleegt de verwerkingsverantwoordelijke voorafgaand aan de verwerking de toezichthoudende autoriteit</a:t>
            </a:r>
          </a:p>
          <a:p>
            <a:endParaRPr lang="nl-BE" noProof="0" dirty="0" smtClean="0"/>
          </a:p>
          <a:p>
            <a:r>
              <a:rPr lang="nl-BE" noProof="0" dirty="0" smtClean="0"/>
              <a:t>verplichting voor de verwerkingsverantwoordelijke en de verwerker tot medewerking met de toezichthoudende autoriteit indien deze daarom vraagt</a:t>
            </a:r>
          </a:p>
          <a:p>
            <a:endParaRPr lang="nl-BE" noProof="0" dirty="0"/>
          </a:p>
        </p:txBody>
      </p:sp>
      <p:sp>
        <p:nvSpPr>
          <p:cNvPr id="8" name="Tijdelijke aanduiding voor datum 7"/>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7A7F1E79-8225-48A0-95BD-5254C3720E2D}" type="slidenum">
              <a:rPr lang="en-GB" smtClean="0"/>
              <a:pPr/>
              <a:t>28</a:t>
            </a:fld>
            <a:endParaRPr lang="en-GB" dirty="0"/>
          </a:p>
        </p:txBody>
      </p:sp>
    </p:spTree>
    <p:extLst>
      <p:ext uri="{BB962C8B-B14F-4D97-AF65-F5344CB8AC3E}">
        <p14:creationId xmlns:p14="http://schemas.microsoft.com/office/powerpoint/2010/main" val="1396404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Rechten van de betrokkene </a:t>
            </a:r>
            <a:endParaRPr lang="nl-BE" noProof="0"/>
          </a:p>
        </p:txBody>
      </p:sp>
      <p:sp>
        <p:nvSpPr>
          <p:cNvPr id="3" name="Content Placeholder 2"/>
          <p:cNvSpPr>
            <a:spLocks noGrp="1"/>
          </p:cNvSpPr>
          <p:nvPr>
            <p:ph idx="1"/>
          </p:nvPr>
        </p:nvSpPr>
        <p:spPr/>
        <p:txBody>
          <a:bodyPr/>
          <a:lstStyle/>
          <a:p>
            <a:r>
              <a:rPr lang="nl-BE" noProof="0" dirty="0" smtClean="0"/>
              <a:t>recht op informatie</a:t>
            </a:r>
          </a:p>
          <a:p>
            <a:r>
              <a:rPr lang="nl-BE" noProof="0" dirty="0" smtClean="0"/>
              <a:t>recht op toegang tot gegevens</a:t>
            </a:r>
          </a:p>
          <a:p>
            <a:r>
              <a:rPr lang="nl-BE" noProof="0" dirty="0" smtClean="0"/>
              <a:t>recht op </a:t>
            </a:r>
            <a:r>
              <a:rPr lang="nl-BE" dirty="0" smtClean="0"/>
              <a:t>verbetering</a:t>
            </a:r>
            <a:endParaRPr lang="nl-BE" noProof="0" dirty="0" smtClean="0"/>
          </a:p>
          <a:p>
            <a:r>
              <a:rPr lang="nl-BE" noProof="0" dirty="0" smtClean="0"/>
              <a:t>recht op vergetelheid</a:t>
            </a:r>
          </a:p>
          <a:p>
            <a:r>
              <a:rPr lang="nl-BE" noProof="0" dirty="0" smtClean="0"/>
              <a:t>recht op beperking van de verwerking</a:t>
            </a:r>
          </a:p>
          <a:p>
            <a:r>
              <a:rPr lang="nl-BE" noProof="0" dirty="0" smtClean="0"/>
              <a:t>kennisgevingsplicht inzake </a:t>
            </a:r>
            <a:r>
              <a:rPr lang="nl-BE" dirty="0" smtClean="0"/>
              <a:t>verbetering</a:t>
            </a:r>
            <a:r>
              <a:rPr lang="nl-BE" noProof="0" dirty="0" smtClean="0"/>
              <a:t> of </a:t>
            </a:r>
            <a:r>
              <a:rPr lang="nl-BE" noProof="0" dirty="0" err="1" smtClean="0"/>
              <a:t>wissing</a:t>
            </a:r>
            <a:r>
              <a:rPr lang="nl-BE" noProof="0" dirty="0" smtClean="0"/>
              <a:t> van persoonsgegevens of verwerkingsbeperking</a:t>
            </a:r>
          </a:p>
          <a:p>
            <a:r>
              <a:rPr lang="nl-BE" noProof="0" dirty="0" smtClean="0"/>
              <a:t>recht van bezwaar</a:t>
            </a:r>
          </a:p>
          <a:p>
            <a:r>
              <a:rPr lang="nl-BE" noProof="0" dirty="0" smtClean="0"/>
              <a:t>recht niet te worden onderworpen aan een uitsluitend op geautomatiseerde verwerking, waaronder profilering</a:t>
            </a:r>
          </a:p>
          <a:p>
            <a:r>
              <a:rPr lang="nl-BE" noProof="0" dirty="0" smtClean="0"/>
              <a:t>nieuw recht: recht op overdraagbaarheid van gegevens</a:t>
            </a:r>
          </a:p>
        </p:txBody>
      </p:sp>
      <p:sp>
        <p:nvSpPr>
          <p:cNvPr id="8" name="Tijdelijke aanduiding voor datum 7"/>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29</a:t>
            </a:fld>
            <a:endParaRPr lang="en-GB" dirty="0"/>
          </a:p>
        </p:txBody>
      </p:sp>
    </p:spTree>
    <p:extLst>
      <p:ext uri="{BB962C8B-B14F-4D97-AF65-F5344CB8AC3E}">
        <p14:creationId xmlns:p14="http://schemas.microsoft.com/office/powerpoint/2010/main" val="1074000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Plan van de uiteenzetting</a:t>
            </a:r>
            <a:endParaRPr lang="nl-BE" noProof="0"/>
          </a:p>
        </p:txBody>
      </p:sp>
      <p:sp>
        <p:nvSpPr>
          <p:cNvPr id="3" name="Tijdelijke aanduiding voor inhoud 2"/>
          <p:cNvSpPr>
            <a:spLocks noGrp="1"/>
          </p:cNvSpPr>
          <p:nvPr>
            <p:ph idx="1"/>
          </p:nvPr>
        </p:nvSpPr>
        <p:spPr/>
        <p:txBody>
          <a:bodyPr>
            <a:normAutofit lnSpcReduction="10000"/>
          </a:bodyPr>
          <a:lstStyle/>
          <a:p>
            <a:r>
              <a:rPr lang="nl-BE" noProof="0" dirty="0" smtClean="0"/>
              <a:t>GDPR of AVG</a:t>
            </a:r>
          </a:p>
          <a:p>
            <a:pPr lvl="1"/>
            <a:r>
              <a:rPr lang="nl-BE" noProof="0" dirty="0" smtClean="0"/>
              <a:t>wat ?</a:t>
            </a:r>
          </a:p>
          <a:p>
            <a:pPr lvl="1"/>
            <a:r>
              <a:rPr lang="nl-BE" noProof="0" dirty="0" smtClean="0"/>
              <a:t>overzicht van de inhoud</a:t>
            </a:r>
          </a:p>
          <a:p>
            <a:pPr lvl="1"/>
            <a:r>
              <a:rPr lang="nl-BE" noProof="0" dirty="0" smtClean="0"/>
              <a:t>toepassingsgebied</a:t>
            </a:r>
          </a:p>
          <a:p>
            <a:pPr lvl="1"/>
            <a:r>
              <a:rPr lang="nl-BE" dirty="0" smtClean="0"/>
              <a:t>aantal begrippen</a:t>
            </a:r>
            <a:endParaRPr lang="nl-BE" noProof="0" dirty="0" smtClean="0"/>
          </a:p>
          <a:p>
            <a:r>
              <a:rPr lang="nl-BE" noProof="0" dirty="0" smtClean="0"/>
              <a:t>overzicht van</a:t>
            </a:r>
          </a:p>
          <a:p>
            <a:pPr lvl="1"/>
            <a:r>
              <a:rPr lang="nl-BE" noProof="0" dirty="0" smtClean="0"/>
              <a:t>bevestigde, reeds geldende beginselen</a:t>
            </a:r>
          </a:p>
          <a:p>
            <a:pPr lvl="1"/>
            <a:r>
              <a:rPr lang="nl-BE" noProof="0" dirty="0" smtClean="0"/>
              <a:t>mogelijke verwerkingsgronden</a:t>
            </a:r>
          </a:p>
          <a:p>
            <a:r>
              <a:rPr lang="nl-BE" noProof="0" dirty="0" smtClean="0"/>
              <a:t>overzicht van belangrijkste nieuwigheden</a:t>
            </a:r>
          </a:p>
          <a:p>
            <a:r>
              <a:rPr lang="nl-BE" noProof="0" dirty="0" smtClean="0"/>
              <a:t>voorziene aanpassingen van Belgische regelgeving</a:t>
            </a:r>
          </a:p>
          <a:p>
            <a:r>
              <a:rPr lang="nl-BE" noProof="0" dirty="0" smtClean="0"/>
              <a:t>voorstel van concreet actieplan, </a:t>
            </a:r>
            <a:r>
              <a:rPr lang="nl-BE" noProof="0" dirty="0" err="1" smtClean="0"/>
              <a:t>roadmap</a:t>
            </a:r>
            <a:r>
              <a:rPr lang="nl-BE" noProof="0" dirty="0" smtClean="0"/>
              <a:t> en templates</a:t>
            </a:r>
          </a:p>
          <a:p>
            <a:r>
              <a:rPr lang="nl-BE" dirty="0" smtClean="0"/>
              <a:t>aantal meegedeelde </a:t>
            </a:r>
            <a:r>
              <a:rPr lang="nl-BE" noProof="0" dirty="0" smtClean="0"/>
              <a:t>cases uit de onderwijssector</a:t>
            </a:r>
          </a:p>
          <a:p>
            <a:r>
              <a:rPr lang="nl-BE" dirty="0" smtClean="0"/>
              <a:t>besluit</a:t>
            </a:r>
            <a:endParaRPr lang="nl-BE" noProof="0" dirty="0" smtClean="0"/>
          </a:p>
          <a:p>
            <a:endParaRPr lang="nl-BE" noProof="0" dirty="0" smtClean="0"/>
          </a:p>
          <a:p>
            <a:endParaRPr lang="nl-BE" noProof="0" dirty="0"/>
          </a:p>
        </p:txBody>
      </p:sp>
      <p:sp>
        <p:nvSpPr>
          <p:cNvPr id="4" name="Tijdelijke aanduiding voor datum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Tijdelijke aanduiding voor dianumm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3</a:t>
            </a:fld>
            <a:endParaRPr lang="fr-BE" noProof="0"/>
          </a:p>
        </p:txBody>
      </p:sp>
    </p:spTree>
    <p:extLst>
      <p:ext uri="{BB962C8B-B14F-4D97-AF65-F5344CB8AC3E}">
        <p14:creationId xmlns:p14="http://schemas.microsoft.com/office/powerpoint/2010/main" val="2893474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 op informatie</a:t>
            </a:r>
            <a:endParaRPr lang="nl-BE" noProof="0"/>
          </a:p>
        </p:txBody>
      </p:sp>
      <p:sp>
        <p:nvSpPr>
          <p:cNvPr id="3" name="Content Placeholder 2"/>
          <p:cNvSpPr>
            <a:spLocks noGrp="1"/>
          </p:cNvSpPr>
          <p:nvPr>
            <p:ph idx="1"/>
          </p:nvPr>
        </p:nvSpPr>
        <p:spPr/>
        <p:txBody>
          <a:bodyPr/>
          <a:lstStyle/>
          <a:p>
            <a:r>
              <a:rPr lang="nl-BE" noProof="0" dirty="0" smtClean="0"/>
              <a:t>onder meer volgende nieuwe elementen indien de verwerkingsverantwoordelijke meent dat dit noodzakelijk is om een eerlijke en transparante verwerking te waarborgen</a:t>
            </a:r>
          </a:p>
          <a:p>
            <a:pPr lvl="1"/>
            <a:r>
              <a:rPr lang="nl-BE" noProof="0" dirty="0" smtClean="0"/>
              <a:t>de bewaartermijn of de parameters waarmee een bewaartermijn kan worden bepaald</a:t>
            </a:r>
          </a:p>
          <a:p>
            <a:pPr lvl="1"/>
            <a:r>
              <a:rPr lang="nl-BE" noProof="0" dirty="0" smtClean="0"/>
              <a:t>het recht om de toestemming in te trekken</a:t>
            </a:r>
          </a:p>
          <a:p>
            <a:pPr lvl="1"/>
            <a:r>
              <a:rPr lang="nl-BE" noProof="0" dirty="0" smtClean="0"/>
              <a:t>het recht om klacht in te dienen bij de toezichthoudende autoriteit</a:t>
            </a:r>
          </a:p>
          <a:p>
            <a:pPr lvl="1"/>
            <a:r>
              <a:rPr lang="nl-BE" noProof="0" dirty="0" smtClean="0"/>
              <a:t>het doeleinde van de verdere verwerking en de relevante informatie-elementen ten aanzien van deze verdere verwerking</a:t>
            </a:r>
          </a:p>
          <a:p>
            <a:pPr lvl="1"/>
            <a:r>
              <a:rPr lang="nl-BE" noProof="0" dirty="0" smtClean="0"/>
              <a:t>het bestaan van een geautomatiseerde besluitvorming</a:t>
            </a:r>
          </a:p>
          <a:p>
            <a:pPr lvl="1"/>
            <a:r>
              <a:rPr lang="nl-BE" noProof="0" dirty="0" smtClean="0"/>
              <a:t>informatie over de nieuwe rechten en het recht op verzet in alle gevallen (en niet langer alleen in het geval van direct marketing)</a:t>
            </a:r>
            <a:endParaRPr lang="nl-BE" noProof="0" dirty="0"/>
          </a:p>
        </p:txBody>
      </p:sp>
      <p:sp>
        <p:nvSpPr>
          <p:cNvPr id="11" name="Tijdelijke aanduiding voor datum 10"/>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30</a:t>
            </a:fld>
            <a:endParaRPr lang="en-GB" dirty="0"/>
          </a:p>
        </p:txBody>
      </p:sp>
    </p:spTree>
    <p:extLst>
      <p:ext uri="{BB962C8B-B14F-4D97-AF65-F5344CB8AC3E}">
        <p14:creationId xmlns:p14="http://schemas.microsoft.com/office/powerpoint/2010/main" val="3645258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l-BE" altLang="en-US" noProof="0" smtClean="0">
                <a:sym typeface="Arial" charset="0"/>
              </a:rPr>
              <a:t>Recht op overdraagbaarheid</a:t>
            </a:r>
          </a:p>
        </p:txBody>
      </p:sp>
      <p:sp>
        <p:nvSpPr>
          <p:cNvPr id="14339" name="Rectangle 3"/>
          <p:cNvSpPr>
            <a:spLocks noGrp="1" noChangeArrowheads="1"/>
          </p:cNvSpPr>
          <p:nvPr>
            <p:ph idx="1"/>
          </p:nvPr>
        </p:nvSpPr>
        <p:spPr/>
        <p:txBody>
          <a:bodyPr>
            <a:normAutofit lnSpcReduction="10000"/>
          </a:bodyPr>
          <a:lstStyle/>
          <a:p>
            <a:r>
              <a:rPr lang="nl-BE" noProof="0" dirty="0" smtClean="0"/>
              <a:t>de betrokkene heeft het recht de hem betreffende persoonsgegevens in een gestructureerde, gangbare en machinaal leesbare vorm te verkrijgen (enkel wanneer de verwerking gebeurt op basis van een toestemming of overeenkomst en het een geautomatiseerde verwerking betreft)</a:t>
            </a:r>
          </a:p>
          <a:p>
            <a:endParaRPr lang="nl-BE" noProof="0" dirty="0" smtClean="0"/>
          </a:p>
          <a:p>
            <a:r>
              <a:rPr lang="nl-BE" noProof="0" dirty="0" smtClean="0"/>
              <a:t>de betrokkene heeft hierbij het recht dat de persoonsgegevens, indien dit technisch mogelijk is, rechtstreeks van de ene verwerkingsverantwoordelijke naar de andere worden doorgezonden</a:t>
            </a:r>
          </a:p>
          <a:p>
            <a:pPr lvl="1"/>
            <a:r>
              <a:rPr lang="nl-BE" noProof="0" dirty="0" smtClean="0"/>
              <a:t>uitzondering: het recht geldt niet voor de verwerking die noodzakelijk is voor de vervulling van een taak van algemeen belang of van een taak in het kader van de uitoefening van het openbaar gezag dat aan de verwerkingsverantwoordelijke is verleend</a:t>
            </a:r>
          </a:p>
          <a:p>
            <a:pPr lvl="2"/>
            <a:endParaRPr lang="nl-BE" noProof="0" dirty="0" smtClean="0"/>
          </a:p>
          <a:p>
            <a:pPr lvl="1"/>
            <a:endParaRPr lang="nl-BE" altLang="en-US" noProof="0" dirty="0" smtClean="0">
              <a:sym typeface="Arial" charset="0"/>
            </a:endParaRPr>
          </a:p>
        </p:txBody>
      </p:sp>
      <p:sp>
        <p:nvSpPr>
          <p:cNvPr id="5" name="Tijdelijke aanduiding voor datum 4"/>
          <p:cNvSpPr>
            <a:spLocks noGrp="1"/>
          </p:cNvSpPr>
          <p:nvPr>
            <p:ph type="dt" sz="half" idx="2"/>
          </p:nvPr>
        </p:nvSpPr>
        <p:spPr/>
        <p:txBody>
          <a:bodyPr/>
          <a:lstStyle/>
          <a:p>
            <a:r>
              <a:rPr lang="fr-FR" smtClean="0"/>
              <a:t>18/01/2018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31</a:t>
            </a:fld>
            <a:endParaRPr lang="fr-BE" noProof="0"/>
          </a:p>
        </p:txBody>
      </p:sp>
    </p:spTree>
    <p:extLst>
      <p:ext uri="{BB962C8B-B14F-4D97-AF65-F5344CB8AC3E}">
        <p14:creationId xmlns:p14="http://schemas.microsoft.com/office/powerpoint/2010/main" val="17941522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persoon die</a:t>
            </a:r>
          </a:p>
          <a:p>
            <a:pPr lvl="1"/>
            <a:r>
              <a:rPr lang="nl-BE" noProof="0" dirty="0" smtClean="0"/>
              <a:t>toeziet op de omgang met persoonsgegevens binnen een organisatie</a:t>
            </a:r>
          </a:p>
          <a:p>
            <a:pPr lvl="1"/>
            <a:r>
              <a:rPr lang="nl-BE" noProof="0" dirty="0" smtClean="0"/>
              <a:t>controleert of de organisatie voldoet aan de wet en toepasselijke regelgeving</a:t>
            </a:r>
          </a:p>
          <a:p>
            <a:r>
              <a:rPr lang="nl-BE" noProof="0" dirty="0" smtClean="0"/>
              <a:t>moet onafhankelijk kunnen functioneren als contactpersoon</a:t>
            </a:r>
          </a:p>
          <a:p>
            <a:r>
              <a:rPr lang="nl-BE" noProof="0" dirty="0" smtClean="0"/>
              <a:t>mag zowel intern als extern aangesteld worden </a:t>
            </a:r>
          </a:p>
          <a:p>
            <a:r>
              <a:rPr lang="nl-BE" noProof="0" dirty="0" smtClean="0"/>
              <a:t>verplicht bij</a:t>
            </a:r>
          </a:p>
          <a:p>
            <a:pPr lvl="1"/>
            <a:r>
              <a:rPr lang="nl-BE" noProof="0" dirty="0" smtClean="0"/>
              <a:t>overheidsinstanties</a:t>
            </a:r>
          </a:p>
          <a:p>
            <a:pPr lvl="1"/>
            <a:r>
              <a:rPr lang="nl-BE" noProof="0" dirty="0" smtClean="0"/>
              <a:t>organisaties die stelselmatig op grote schaal personen observeren</a:t>
            </a:r>
          </a:p>
          <a:p>
            <a:pPr lvl="1"/>
            <a:r>
              <a:rPr lang="nl-BE" noProof="0" dirty="0" smtClean="0"/>
              <a:t>organisaties die op grote schaal gevoelige gegevens verwerken</a:t>
            </a:r>
          </a:p>
          <a:p>
            <a:pPr lvl="1"/>
            <a:r>
              <a:rPr lang="nl-BE" noProof="0" dirty="0" smtClean="0"/>
              <a:t>in de gevallen bepaald door een Lidstaat</a:t>
            </a:r>
          </a:p>
          <a:p>
            <a:r>
              <a:rPr lang="nl-BE" noProof="0" dirty="0" smtClean="0"/>
              <a:t>facultatief in andere gevallen</a:t>
            </a:r>
          </a:p>
          <a:p>
            <a:endParaRPr lang="nl-BE" noProof="0" dirty="0" smtClean="0"/>
          </a:p>
          <a:p>
            <a:endParaRPr lang="nl-BE" noProof="0" dirty="0" smtClean="0"/>
          </a:p>
          <a:p>
            <a:pPr lvl="1"/>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32</a:t>
            </a:fld>
            <a:endParaRPr lang="en-GB" dirty="0"/>
          </a:p>
        </p:txBody>
      </p:sp>
    </p:spTree>
    <p:extLst>
      <p:ext uri="{BB962C8B-B14F-4D97-AF65-F5344CB8AC3E}">
        <p14:creationId xmlns:p14="http://schemas.microsoft.com/office/powerpoint/2010/main" val="2195970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smtClean="0"/>
              <a:t>wanneer de verwerkingsverantwoordelijke of de verwerker een overheidsinstantie of overheidsorgaan is, kan één functionaris voor gegevensbescherming worden aangewezen voor verschillende dergelijke instanties of organen, met inachtneming van hun organisatiestructuur en omvang</a:t>
            </a:r>
          </a:p>
          <a:p>
            <a:endParaRPr lang="nl-BE" noProof="0" smtClean="0"/>
          </a:p>
          <a:p>
            <a:r>
              <a:rPr lang="nl-BE" noProof="0" smtClean="0"/>
              <a:t>de functionaris voor gegevensbescherming wordt aangewezen op grond van</a:t>
            </a:r>
          </a:p>
          <a:p>
            <a:pPr lvl="1"/>
            <a:r>
              <a:rPr lang="nl-BE" noProof="0" smtClean="0"/>
              <a:t>zijn professionele kwaliteiten en, in het bijzonder, zijn deskundigheid op het gebied van de wetgeving en de praktijk inzake gegevensbescherming</a:t>
            </a:r>
          </a:p>
          <a:p>
            <a:pPr lvl="1"/>
            <a:r>
              <a:rPr lang="nl-BE" noProof="0" smtClean="0"/>
              <a:t>zijn vermogen de opgedragen taken te vervullen</a:t>
            </a:r>
          </a:p>
          <a:p>
            <a:endParaRPr lang="nl-BE" noProof="0" smtClean="0"/>
          </a:p>
          <a:p>
            <a:endParaRPr lang="nl-BE" noProof="0" dirty="0"/>
          </a:p>
        </p:txBody>
      </p:sp>
      <p:sp>
        <p:nvSpPr>
          <p:cNvPr id="5" name="Tijdelijke aanduiding voor datum 4"/>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33</a:t>
            </a:fld>
            <a:endParaRPr lang="en-GB" dirty="0"/>
          </a:p>
        </p:txBody>
      </p:sp>
    </p:spTree>
    <p:extLst>
      <p:ext uri="{BB962C8B-B14F-4D97-AF65-F5344CB8AC3E}">
        <p14:creationId xmlns:p14="http://schemas.microsoft.com/office/powerpoint/2010/main" val="2221112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de functionaris voor gegevensbescherming kan een personeelslid van de verwerkingsverantwoordelijke of de verwerker zijn, of kan de taken op grond van een dienstverleningsovereenkomst verrichten</a:t>
            </a:r>
          </a:p>
          <a:p>
            <a:endParaRPr lang="nl-BE" noProof="0" dirty="0" smtClean="0"/>
          </a:p>
          <a:p>
            <a:r>
              <a:rPr lang="nl-BE" noProof="0" dirty="0" smtClean="0"/>
              <a:t>de verwerkingsverantwoordelijke of de verwerker maakt de contactgegevens van de functionaris voor gegevensbescherming bekend en deelt die mee aan de toezichthoudende </a:t>
            </a:r>
            <a:r>
              <a:rPr lang="nl-BE" dirty="0" smtClean="0"/>
              <a:t>a</a:t>
            </a:r>
            <a:r>
              <a:rPr lang="nl-BE" noProof="0" dirty="0" err="1" smtClean="0"/>
              <a:t>utoriteit</a:t>
            </a:r>
            <a:endParaRPr lang="nl-BE" noProof="0" dirty="0" smtClean="0"/>
          </a:p>
          <a:p>
            <a:endParaRPr lang="nl-BE" dirty="0"/>
          </a:p>
          <a:p>
            <a:r>
              <a:rPr lang="nl-BE" noProof="0" dirty="0" smtClean="0"/>
              <a:t>gebruikelijke afkorting: DPO (Data </a:t>
            </a:r>
            <a:r>
              <a:rPr lang="nl-BE" noProof="0" dirty="0" err="1" smtClean="0"/>
              <a:t>Protection</a:t>
            </a:r>
            <a:r>
              <a:rPr lang="nl-BE" noProof="0" dirty="0" smtClean="0"/>
              <a:t> </a:t>
            </a:r>
            <a:r>
              <a:rPr lang="nl-BE" noProof="0" dirty="0" err="1" smtClean="0"/>
              <a:t>Officer</a:t>
            </a:r>
            <a:r>
              <a:rPr lang="nl-BE" noProof="0" dirty="0" smtClean="0"/>
              <a:t>)</a:t>
            </a:r>
          </a:p>
          <a:p>
            <a:endParaRPr lang="nl-BE" noProof="0" dirty="0" smtClean="0"/>
          </a:p>
        </p:txBody>
      </p:sp>
      <p:sp>
        <p:nvSpPr>
          <p:cNvPr id="8" name="Tijdelijke aanduiding voor datum 7"/>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34</a:t>
            </a:fld>
            <a:endParaRPr lang="en-GB" dirty="0"/>
          </a:p>
        </p:txBody>
      </p:sp>
    </p:spTree>
    <p:extLst>
      <p:ext uri="{BB962C8B-B14F-4D97-AF65-F5344CB8AC3E}">
        <p14:creationId xmlns:p14="http://schemas.microsoft.com/office/powerpoint/2010/main" val="3814048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nl-BE" noProof="0" smtClean="0"/>
              <a:t>Functionaris gegevensbescherming</a:t>
            </a:r>
            <a:endParaRPr lang="nl-BE" altLang="en-US" noProof="0" smtClean="0">
              <a:sym typeface="Arial" charset="0"/>
            </a:endParaRPr>
          </a:p>
        </p:txBody>
      </p:sp>
      <p:sp>
        <p:nvSpPr>
          <p:cNvPr id="31747" name="Content Placeholder 2"/>
          <p:cNvSpPr>
            <a:spLocks noGrp="1"/>
          </p:cNvSpPr>
          <p:nvPr>
            <p:ph idx="1"/>
          </p:nvPr>
        </p:nvSpPr>
        <p:spPr/>
        <p:txBody>
          <a:bodyPr/>
          <a:lstStyle/>
          <a:p>
            <a:r>
              <a:rPr lang="nl-BE" noProof="0" smtClean="0"/>
              <a:t>de verwerkingsverantwoordelijke en de verwerker moeten de functionaris voor gegevensbescherming </a:t>
            </a:r>
          </a:p>
          <a:p>
            <a:pPr lvl="1"/>
            <a:r>
              <a:rPr lang="nl-BE" noProof="0" smtClean="0"/>
              <a:t>naar behoren en tijdig betrekken bij alle aangelegenheden die verband houden met de bescherming van persoonsgegevens</a:t>
            </a:r>
          </a:p>
          <a:p>
            <a:pPr lvl="1"/>
            <a:r>
              <a:rPr lang="nl-BE" noProof="0" smtClean="0"/>
              <a:t>ondersteunen bij de vervulling van zijn taken door hem toegang te verschaffen tot persoonsgegevens en verwerkingsactiviteiten en door hem de benodigde middelen ter beschikking te stellen voor het vervullen van deze taken en het in stand houden van zijn deskundigheid</a:t>
            </a:r>
          </a:p>
          <a:p>
            <a:pPr lvl="1"/>
            <a:r>
              <a:rPr lang="nl-BE" noProof="0" smtClean="0"/>
              <a:t>geen instructies opleggen met betrekking tot de uitvoering van die taken en niet ontslaan of straffen voor de uitvoering van zijn taken</a:t>
            </a:r>
          </a:p>
          <a:p>
            <a:pPr lvl="1"/>
            <a:r>
              <a:rPr lang="nl-BE" noProof="0" smtClean="0"/>
              <a:t>geen andere taken of plichten opleggen, die leiden tot een belangenconflict</a:t>
            </a:r>
          </a:p>
          <a:p>
            <a:endParaRPr lang="nl-BE" noProof="0"/>
          </a:p>
        </p:txBody>
      </p:sp>
      <p:sp>
        <p:nvSpPr>
          <p:cNvPr id="5" name="Tijdelijke aanduiding voor datum 4"/>
          <p:cNvSpPr>
            <a:spLocks noGrp="1"/>
          </p:cNvSpPr>
          <p:nvPr>
            <p:ph type="dt" sz="half" idx="2"/>
          </p:nvPr>
        </p:nvSpPr>
        <p:spPr/>
        <p:txBody>
          <a:bodyPr/>
          <a:lstStyle/>
          <a:p>
            <a:r>
              <a:rPr lang="fr-FR" smtClean="0"/>
              <a:t>18/01/2018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35</a:t>
            </a:fld>
            <a:endParaRPr lang="fr-BE" noProof="0"/>
          </a:p>
        </p:txBody>
      </p:sp>
    </p:spTree>
    <p:extLst>
      <p:ext uri="{BB962C8B-B14F-4D97-AF65-F5344CB8AC3E}">
        <p14:creationId xmlns:p14="http://schemas.microsoft.com/office/powerpoint/2010/main" val="1712636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smtClean="0"/>
              <a:t>functionaris voor gegevensbescherming </a:t>
            </a:r>
          </a:p>
          <a:p>
            <a:pPr lvl="1"/>
            <a:r>
              <a:rPr lang="nl-BE" noProof="0" smtClean="0"/>
              <a:t>brengt rechtstreeks verslag uit aan de hoogste leidinggevende van de verwerkingsverantwoordelijke of de verwerker</a:t>
            </a:r>
          </a:p>
          <a:p>
            <a:pPr lvl="1"/>
            <a:r>
              <a:rPr lang="nl-BE" noProof="0" smtClean="0"/>
              <a:t>kan gecontacteerd worden door betrokkenen over alle aangelegenheden die verband houden met de verwerking van hun gegevens en met de uitoefening van hun rechten uit hoofde van deze verordening</a:t>
            </a:r>
          </a:p>
          <a:p>
            <a:pPr lvl="1"/>
            <a:r>
              <a:rPr lang="nl-BE" noProof="0" smtClean="0"/>
              <a:t>is gehouden tot geheimhouding en vertrouwelijkheid</a:t>
            </a:r>
          </a:p>
          <a:p>
            <a:endParaRPr lang="nl-BE" noProof="0"/>
          </a:p>
        </p:txBody>
      </p:sp>
      <p:sp>
        <p:nvSpPr>
          <p:cNvPr id="8" name="Tijdelijke aanduiding voor datum 7"/>
          <p:cNvSpPr>
            <a:spLocks noGrp="1"/>
          </p:cNvSpPr>
          <p:nvPr>
            <p:ph type="dt" sz="half" idx="2"/>
          </p:nvPr>
        </p:nvSpPr>
        <p:spPr/>
        <p:txBody>
          <a:bodyPr/>
          <a:lstStyle/>
          <a:p>
            <a:r>
              <a:rPr lang="fr-FR" smtClean="0"/>
              <a:t>18/01/2018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36</a:t>
            </a:fld>
            <a:endParaRPr lang="en-GB" dirty="0"/>
          </a:p>
        </p:txBody>
      </p:sp>
    </p:spTree>
    <p:extLst>
      <p:ext uri="{BB962C8B-B14F-4D97-AF65-F5344CB8AC3E}">
        <p14:creationId xmlns:p14="http://schemas.microsoft.com/office/powerpoint/2010/main" val="3019266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nl-BE" noProof="0" smtClean="0"/>
              <a:t>Functionaris gegevensbescherming</a:t>
            </a:r>
            <a:endParaRPr lang="nl-BE" altLang="en-US" noProof="0" smtClean="0">
              <a:sym typeface="Arial" charset="0"/>
            </a:endParaRPr>
          </a:p>
        </p:txBody>
      </p:sp>
      <p:sp>
        <p:nvSpPr>
          <p:cNvPr id="27651" name="Content Placeholder 2"/>
          <p:cNvSpPr>
            <a:spLocks noGrp="1"/>
          </p:cNvSpPr>
          <p:nvPr>
            <p:ph idx="1"/>
          </p:nvPr>
        </p:nvSpPr>
        <p:spPr/>
        <p:txBody>
          <a:bodyPr/>
          <a:lstStyle/>
          <a:p>
            <a:r>
              <a:rPr lang="nl-BE" altLang="en-US" noProof="0" dirty="0" smtClean="0"/>
              <a:t>concrete taken</a:t>
            </a:r>
            <a:endParaRPr lang="nl-BE" noProof="0" dirty="0" smtClean="0"/>
          </a:p>
          <a:p>
            <a:pPr lvl="1"/>
            <a:r>
              <a:rPr lang="nl-BE" noProof="0" dirty="0" smtClean="0"/>
              <a:t>de verwerkingsverantwoordelijke of de verwerker en de werknemers die verwerken, informeren en adviseren over de verplichtingen krachtens de gegevensbeschermingsbepalingen</a:t>
            </a:r>
          </a:p>
          <a:p>
            <a:pPr lvl="1"/>
            <a:r>
              <a:rPr lang="nl-BE" noProof="0" dirty="0" smtClean="0"/>
              <a:t>toezien op de naleving van de gegevensbeschermingsbepalingen en van het beleid van de verwerkings-verantwoordelijke of de verwerker met betrekking tot de bescherming van persoonsgegevens, met inbegrip van de toewijzing van verantwoordelijkheden, bewustmaking en opleiding van het bij de verwerking betrokken personeel en de betreffende audits</a:t>
            </a:r>
          </a:p>
          <a:p>
            <a:pPr lvl="1"/>
            <a:r>
              <a:rPr lang="nl-BE" noProof="0" dirty="0" smtClean="0"/>
              <a:t>desgevraagd advies verstrekken met betrekking tot de </a:t>
            </a:r>
            <a:r>
              <a:rPr lang="nl-BE" noProof="0" dirty="0" err="1" smtClean="0"/>
              <a:t>gegevensbeschermingseffectbeoordeling</a:t>
            </a:r>
            <a:r>
              <a:rPr lang="nl-BE" noProof="0" dirty="0" smtClean="0"/>
              <a:t> en toezien op de uitvoering daarvan</a:t>
            </a:r>
          </a:p>
          <a:p>
            <a:pPr lvl="1"/>
            <a:r>
              <a:rPr lang="nl-BE" noProof="0" dirty="0" smtClean="0"/>
              <a:t>samenwerken met de toezichthoudende autoriteit en optreden als contactpunt voor de toezichthoudende autoriteit</a:t>
            </a:r>
          </a:p>
          <a:p>
            <a:pPr lvl="1"/>
            <a:endParaRPr lang="nl-BE" noProof="0" dirty="0"/>
          </a:p>
        </p:txBody>
      </p:sp>
      <p:sp>
        <p:nvSpPr>
          <p:cNvPr id="8" name="Tijdelijke aanduiding voor datum 7"/>
          <p:cNvSpPr>
            <a:spLocks noGrp="1"/>
          </p:cNvSpPr>
          <p:nvPr>
            <p:ph type="dt" sz="half" idx="2"/>
          </p:nvPr>
        </p:nvSpPr>
        <p:spPr/>
        <p:txBody>
          <a:bodyPr/>
          <a:lstStyle/>
          <a:p>
            <a:r>
              <a:rPr lang="fr-FR" smtClean="0"/>
              <a:t>18/01/2018</a:t>
            </a:r>
            <a:endParaRPr lang="fr-BE" dirty="0"/>
          </a:p>
        </p:txBody>
      </p:sp>
      <p:sp>
        <p:nvSpPr>
          <p:cNvPr id="9" name="Tijdelijke aanduiding voor dianummer 8"/>
          <p:cNvSpPr>
            <a:spLocks noGrp="1"/>
          </p:cNvSpPr>
          <p:nvPr>
            <p:ph type="sldNum" sz="quarter" idx="4"/>
          </p:nvPr>
        </p:nvSpPr>
        <p:spPr/>
        <p:txBody>
          <a:bodyPr/>
          <a:lstStyle/>
          <a:p>
            <a:pPr lvl="0"/>
            <a:fld id="{30A9230E-FFBB-4CCB-ABD7-198084EDE768}" type="slidenum">
              <a:rPr lang="fr-BE" noProof="0" smtClean="0"/>
              <a:pPr lvl="0"/>
              <a:t>37</a:t>
            </a:fld>
            <a:endParaRPr lang="fr-BE" noProof="0"/>
          </a:p>
        </p:txBody>
      </p:sp>
    </p:spTree>
    <p:extLst>
      <p:ext uri="{BB962C8B-B14F-4D97-AF65-F5344CB8AC3E}">
        <p14:creationId xmlns:p14="http://schemas.microsoft.com/office/powerpoint/2010/main" val="1901442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normAutofit/>
          </a:bodyPr>
          <a:lstStyle/>
          <a:p>
            <a:r>
              <a:rPr lang="nl-BE" noProof="0" dirty="0" smtClean="0"/>
              <a:t>wet van 3 december 2017 tot hervorming van de Belgische </a:t>
            </a:r>
            <a:r>
              <a:rPr lang="nl-BE" dirty="0" smtClean="0"/>
              <a:t>Commissie voor de Bescherming van de Persoonlijke Levenssfeer </a:t>
            </a:r>
            <a:r>
              <a:rPr lang="nl-BE" noProof="0" dirty="0" smtClean="0"/>
              <a:t>tot Gegevensbeschermingsautoriteit in zin van AVG</a:t>
            </a:r>
          </a:p>
          <a:p>
            <a:r>
              <a:rPr lang="nl-BE" noProof="0" dirty="0" smtClean="0"/>
              <a:t>structuur Gegevensbeschermingsautoriteit</a:t>
            </a:r>
          </a:p>
          <a:p>
            <a:pPr lvl="1"/>
            <a:r>
              <a:rPr lang="nl-BE" noProof="0" dirty="0" smtClean="0"/>
              <a:t>algemeen secretariaat</a:t>
            </a:r>
          </a:p>
          <a:p>
            <a:pPr lvl="1"/>
            <a:r>
              <a:rPr lang="nl-BE" noProof="0" dirty="0" smtClean="0"/>
              <a:t>kenniscentrum</a:t>
            </a:r>
          </a:p>
          <a:p>
            <a:pPr lvl="1"/>
            <a:r>
              <a:rPr lang="nl-BE" noProof="0" dirty="0" smtClean="0"/>
              <a:t>eerstelijnsdienst</a:t>
            </a:r>
          </a:p>
          <a:p>
            <a:pPr lvl="1"/>
            <a:r>
              <a:rPr lang="nl-BE" noProof="0" dirty="0" smtClean="0"/>
              <a:t>inspectiedienst</a:t>
            </a:r>
          </a:p>
          <a:p>
            <a:pPr lvl="1"/>
            <a:r>
              <a:rPr lang="nl-BE" noProof="0" dirty="0" smtClean="0"/>
              <a:t>geschillenkamer </a:t>
            </a:r>
          </a:p>
          <a:p>
            <a:r>
              <a:rPr lang="nl-BE" noProof="0" dirty="0" smtClean="0"/>
              <a:t>geen machtigingscomités meer in schoot van Gegevensbeschermingsautoriteit</a:t>
            </a:r>
          </a:p>
          <a:p>
            <a:r>
              <a:rPr lang="nl-BE" dirty="0"/>
              <a:t>zie </a:t>
            </a:r>
            <a:r>
              <a:rPr lang="nl-BE" sz="1200" dirty="0">
                <a:hlinkClick r:id="rId2"/>
              </a:rPr>
              <a:t>https://</a:t>
            </a:r>
            <a:r>
              <a:rPr lang="nl-BE" sz="1200" dirty="0" smtClean="0">
                <a:hlinkClick r:id="rId2"/>
              </a:rPr>
              <a:t>www.frankrobben.be/wp-content/uploads/2018/01/Wet-Gegevensbeschermingsautoriteit.pdf</a:t>
            </a:r>
            <a:endParaRPr lang="nl-BE" sz="1200" dirty="0" smtClean="0"/>
          </a:p>
          <a:p>
            <a:endParaRPr lang="nl-BE" noProof="0" dirty="0" smtClean="0"/>
          </a:p>
          <a:p>
            <a:endParaRPr lang="nl-BE" noProof="0" dirty="0" smtClean="0"/>
          </a:p>
          <a:p>
            <a:endParaRPr lang="nl-BE" noProof="0" dirty="0" smtClean="0"/>
          </a:p>
        </p:txBody>
      </p:sp>
      <p:sp>
        <p:nvSpPr>
          <p:cNvPr id="4" name="Tijdelijke aanduiding voor datum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Tijdelijke aanduiding voor dianumm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38</a:t>
            </a:fld>
            <a:endParaRPr lang="fr-BE" noProof="0"/>
          </a:p>
        </p:txBody>
      </p:sp>
    </p:spTree>
    <p:extLst>
      <p:ext uri="{BB962C8B-B14F-4D97-AF65-F5344CB8AC3E}">
        <p14:creationId xmlns:p14="http://schemas.microsoft.com/office/powerpoint/2010/main" val="1495952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lstStyle/>
          <a:p>
            <a:r>
              <a:rPr lang="nl-BE" noProof="0" smtClean="0"/>
              <a:t>voorontwerp van kaderwet betreffende de bescherming van natuurlijke personen in verband met de verwerking van persoonsgegevens: in uitwerking binnen Regering</a:t>
            </a:r>
          </a:p>
          <a:p>
            <a:pPr lvl="1"/>
            <a:r>
              <a:rPr lang="nl-BE" noProof="0" smtClean="0"/>
              <a:t>precisering van principes van AVG in nationaal recht waar vereist of mogelijk</a:t>
            </a:r>
          </a:p>
          <a:p>
            <a:pPr lvl="1"/>
            <a:r>
              <a:rPr lang="nl-BE" noProof="0" smtClean="0"/>
              <a:t>structuur</a:t>
            </a:r>
          </a:p>
          <a:p>
            <a:pPr lvl="2"/>
            <a:r>
              <a:rPr lang="nl-BE" noProof="0" smtClean="0"/>
              <a:t>algemene bepalingen en toepassingsgebied</a:t>
            </a:r>
          </a:p>
          <a:p>
            <a:pPr lvl="2"/>
            <a:r>
              <a:rPr lang="nl-BE" noProof="0" smtClean="0"/>
              <a:t>verwerkingsgronden</a:t>
            </a:r>
          </a:p>
          <a:p>
            <a:pPr lvl="2"/>
            <a:r>
              <a:rPr lang="nl-BE" noProof="0" smtClean="0"/>
              <a:t>rechten van de betrokkene</a:t>
            </a:r>
          </a:p>
          <a:p>
            <a:pPr lvl="2"/>
            <a:r>
              <a:rPr lang="nl-BE" noProof="0" smtClean="0"/>
              <a:t>verwerkingsverantwoordelijke en verwerker</a:t>
            </a:r>
          </a:p>
          <a:p>
            <a:pPr lvl="2"/>
            <a:r>
              <a:rPr lang="nl-BE" noProof="0" smtClean="0"/>
              <a:t>verwerking met het oog op wetenschappelijk onderzoek</a:t>
            </a:r>
          </a:p>
          <a:p>
            <a:pPr lvl="2"/>
            <a:r>
              <a:rPr lang="nl-BE" noProof="0" smtClean="0"/>
              <a:t>controle en sancties</a:t>
            </a:r>
          </a:p>
          <a:p>
            <a:pPr lvl="2"/>
            <a:r>
              <a:rPr lang="nl-BE" noProof="0" smtClean="0"/>
              <a:t>opheffing privacywet en uitvoeringsbesluiten</a:t>
            </a:r>
          </a:p>
          <a:p>
            <a:pPr lvl="2"/>
            <a:r>
              <a:rPr lang="nl-BE" noProof="0" smtClean="0"/>
              <a:t>overgangsbepalingen</a:t>
            </a:r>
          </a:p>
          <a:p>
            <a:pPr lvl="2"/>
            <a:endParaRPr lang="nl-BE" noProof="0" smtClean="0"/>
          </a:p>
          <a:p>
            <a:endParaRPr lang="nl-BE" noProof="0"/>
          </a:p>
        </p:txBody>
      </p:sp>
      <p:sp>
        <p:nvSpPr>
          <p:cNvPr id="4" name="Tijdelijke aanduiding voor datum 3"/>
          <p:cNvSpPr>
            <a:spLocks noGrp="1"/>
          </p:cNvSpPr>
          <p:nvPr>
            <p:ph type="dt" sz="half" idx="2"/>
          </p:nvPr>
        </p:nvSpPr>
        <p:spPr/>
        <p:txBody>
          <a:bodyPr/>
          <a:lstStyle/>
          <a:p>
            <a:r>
              <a:rPr lang="fr-FR" smtClean="0"/>
              <a:t>18/01/2018</a:t>
            </a:r>
            <a:endParaRPr lang="fr-BE" dirty="0"/>
          </a:p>
        </p:txBody>
      </p:sp>
      <p:sp>
        <p:nvSpPr>
          <p:cNvPr id="5" name="Tijdelijke aanduiding voor dianummer 4"/>
          <p:cNvSpPr>
            <a:spLocks noGrp="1"/>
          </p:cNvSpPr>
          <p:nvPr>
            <p:ph type="sldNum" sz="quarter" idx="4"/>
          </p:nvPr>
        </p:nvSpPr>
        <p:spPr/>
        <p:txBody>
          <a:bodyPr/>
          <a:lstStyle/>
          <a:p>
            <a:pPr lvl="0"/>
            <a:fld id="{30A9230E-FFBB-4CCB-ABD7-198084EDE768}" type="slidenum">
              <a:rPr lang="fr-BE" noProof="0" smtClean="0"/>
              <a:pPr lvl="0"/>
              <a:t>39</a:t>
            </a:fld>
            <a:endParaRPr lang="fr-BE" noProof="0"/>
          </a:p>
        </p:txBody>
      </p:sp>
    </p:spTree>
    <p:extLst>
      <p:ext uri="{BB962C8B-B14F-4D97-AF65-F5344CB8AC3E}">
        <p14:creationId xmlns:p14="http://schemas.microsoft.com/office/powerpoint/2010/main" val="223651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AVG of GDPR</a:t>
            </a:r>
            <a:endParaRPr lang="nl-BE" noProof="0"/>
          </a:p>
        </p:txBody>
      </p:sp>
      <p:sp>
        <p:nvSpPr>
          <p:cNvPr id="3" name="Content Placeholder 2"/>
          <p:cNvSpPr>
            <a:spLocks noGrp="1"/>
          </p:cNvSpPr>
          <p:nvPr>
            <p:ph idx="1"/>
          </p:nvPr>
        </p:nvSpPr>
        <p:spPr/>
        <p:txBody>
          <a:bodyPr/>
          <a:lstStyle/>
          <a:p>
            <a:r>
              <a:rPr lang="nl-BE" noProof="0" smtClean="0"/>
              <a:t>Verordening 2016/679 van het Europees Parlement en de Raad van 27 april 2016, afgekort als</a:t>
            </a:r>
          </a:p>
          <a:p>
            <a:pPr lvl="1"/>
            <a:r>
              <a:rPr lang="nl-BE" noProof="0" smtClean="0"/>
              <a:t>Algemene Verordening Gegevensbescherming (AVG)</a:t>
            </a:r>
          </a:p>
          <a:p>
            <a:pPr lvl="1"/>
            <a:r>
              <a:rPr lang="nl-BE" noProof="0" smtClean="0"/>
              <a:t>General Data Protection Regulation (GDPR)</a:t>
            </a:r>
          </a:p>
          <a:p>
            <a:pPr lvl="1"/>
            <a:endParaRPr lang="nl-BE" noProof="0" smtClean="0"/>
          </a:p>
          <a:p>
            <a:r>
              <a:rPr lang="nl-BE" noProof="0" smtClean="0"/>
              <a:t>Verordening =&gt; rechtstreekse toepasselijk zonder dat omzetting in nationaal recht nodig is</a:t>
            </a:r>
          </a:p>
          <a:p>
            <a:endParaRPr lang="nl-BE" noProof="0" smtClean="0"/>
          </a:p>
          <a:p>
            <a:r>
              <a:rPr lang="nl-BE" noProof="0" smtClean="0"/>
              <a:t>van toepassing vanaf 25 mei 2018</a:t>
            </a:r>
          </a:p>
          <a:p>
            <a:endParaRPr lang="nl-BE" noProof="0" smtClean="0"/>
          </a:p>
          <a:p>
            <a:r>
              <a:rPr lang="nl-BE" noProof="0" smtClean="0"/>
              <a:t>wel aantal aanpassingen nodig in nationale regelgeving</a:t>
            </a:r>
            <a:endParaRPr lang="nl-BE" noProof="0"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4</a:t>
            </a:fld>
            <a:endParaRPr lang="fr-BE" noProof="0"/>
          </a:p>
        </p:txBody>
      </p:sp>
    </p:spTree>
    <p:extLst>
      <p:ext uri="{BB962C8B-B14F-4D97-AF65-F5344CB8AC3E}">
        <p14:creationId xmlns:p14="http://schemas.microsoft.com/office/powerpoint/2010/main" val="2802212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Voorstel van actieplan</a:t>
            </a:r>
            <a:endParaRPr lang="nl-BE" noProof="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40</a:t>
            </a:fld>
            <a:endParaRPr lang="fr-BE" noProof="0"/>
          </a:p>
        </p:txBody>
      </p:sp>
      <p:sp>
        <p:nvSpPr>
          <p:cNvPr id="6" name="TextBox 5"/>
          <p:cNvSpPr txBox="1"/>
          <p:nvPr/>
        </p:nvSpPr>
        <p:spPr>
          <a:xfrm>
            <a:off x="2483768" y="5805264"/>
            <a:ext cx="4222631" cy="461665"/>
          </a:xfrm>
          <a:prstGeom prst="rect">
            <a:avLst/>
          </a:prstGeom>
          <a:noFill/>
        </p:spPr>
        <p:txBody>
          <a:bodyPr wrap="none" rtlCol="0">
            <a:spAutoFit/>
          </a:bodyPr>
          <a:lstStyle/>
          <a:p>
            <a:r>
              <a:rPr lang="fr-BE" sz="2400" dirty="0">
                <a:solidFill>
                  <a:srgbClr val="525252"/>
                </a:solidFill>
                <a:latin typeface="Arial" panose="020B0604020202020204" pitchFamily="34" charset="0"/>
                <a:cs typeface="Arial" panose="020B0604020202020204" pitchFamily="34" charset="0"/>
                <a:hlinkClick r:id="rId2"/>
              </a:rPr>
              <a:t>https://privacycommission.be</a:t>
            </a:r>
            <a:r>
              <a:rPr lang="fr-BE" sz="2400" dirty="0" smtClean="0">
                <a:solidFill>
                  <a:srgbClr val="525252"/>
                </a:solidFill>
                <a:latin typeface="Arial" panose="020B0604020202020204" pitchFamily="34" charset="0"/>
                <a:cs typeface="Arial" panose="020B0604020202020204" pitchFamily="34" charset="0"/>
                <a:hlinkClick r:id="rId2"/>
              </a:rPr>
              <a:t>/</a:t>
            </a:r>
            <a:endParaRPr lang="fr-BE" sz="2400" dirty="0">
              <a:solidFill>
                <a:srgbClr val="525252"/>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137616" y="966351"/>
            <a:ext cx="6890768" cy="4854411"/>
          </a:xfrm>
          <a:prstGeom prst="rect">
            <a:avLst/>
          </a:prstGeom>
        </p:spPr>
      </p:pic>
      <p:cxnSp>
        <p:nvCxnSpPr>
          <p:cNvPr id="9" name="Straight Arrow Connector 8"/>
          <p:cNvCxnSpPr/>
          <p:nvPr/>
        </p:nvCxnSpPr>
        <p:spPr>
          <a:xfrm flipH="1">
            <a:off x="2339752" y="1062327"/>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821523"/>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fr-BE"/>
          </a:p>
        </p:txBody>
      </p:sp>
      <p:sp>
        <p:nvSpPr>
          <p:cNvPr id="10" name="Content Placeholder 9"/>
          <p:cNvSpPr>
            <a:spLocks noGrp="1"/>
          </p:cNvSpPr>
          <p:nvPr>
            <p:ph idx="1"/>
          </p:nvPr>
        </p:nvSpPr>
        <p:spPr/>
        <p:txBody>
          <a:bodyPr/>
          <a:lstStyle/>
          <a:p>
            <a:endParaRPr lang="fr-BE"/>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41</a:t>
            </a:fld>
            <a:endParaRPr lang="fr-BE" noProof="0"/>
          </a:p>
        </p:txBody>
      </p:sp>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5484"/>
          </a:xfrm>
          <a:prstGeom prst="rect">
            <a:avLst/>
          </a:prstGeom>
        </p:spPr>
      </p:pic>
    </p:spTree>
    <p:extLst>
      <p:ext uri="{BB962C8B-B14F-4D97-AF65-F5344CB8AC3E}">
        <p14:creationId xmlns:p14="http://schemas.microsoft.com/office/powerpoint/2010/main" val="1594210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Roadmap &amp; templates</a:t>
            </a:r>
            <a:endParaRPr lang="nl-BE" noProof="0"/>
          </a:p>
        </p:txBody>
      </p:sp>
      <p:sp>
        <p:nvSpPr>
          <p:cNvPr id="14" name="Content Placeholder 13"/>
          <p:cNvSpPr>
            <a:spLocks noGrp="1"/>
          </p:cNvSpPr>
          <p:nvPr>
            <p:ph idx="1"/>
          </p:nvPr>
        </p:nvSpPr>
        <p:spPr/>
        <p:txBody>
          <a:bodyPr/>
          <a:lstStyle/>
          <a:p>
            <a:endParaRPr lang="fr-BE"/>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42</a:t>
            </a:fld>
            <a:endParaRPr lang="fr-BE" noProof="0"/>
          </a:p>
        </p:txBody>
      </p:sp>
      <p:sp>
        <p:nvSpPr>
          <p:cNvPr id="6" name="TextBox 5"/>
          <p:cNvSpPr txBox="1"/>
          <p:nvPr/>
        </p:nvSpPr>
        <p:spPr>
          <a:xfrm>
            <a:off x="503257" y="6011996"/>
            <a:ext cx="8173199" cy="369332"/>
          </a:xfrm>
          <a:prstGeom prst="rect">
            <a:avLst/>
          </a:prstGeom>
          <a:noFill/>
        </p:spPr>
        <p:txBody>
          <a:bodyPr wrap="none" rtlCol="0">
            <a:spAutoFit/>
          </a:bodyPr>
          <a:lstStyle/>
          <a:p>
            <a:r>
              <a:rPr lang="fr-BE" dirty="0">
                <a:hlinkClick r:id="rId2"/>
              </a:rPr>
              <a:t>https://</a:t>
            </a:r>
            <a:r>
              <a:rPr lang="fr-BE" dirty="0" smtClean="0">
                <a:hlinkClick r:id="rId2"/>
              </a:rPr>
              <a:t>www.ksz.fgov.be/nl/veiligheid-en-privacy/general-data-protection-regulation</a:t>
            </a:r>
            <a:endParaRPr lang="fr-BE"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22" y="1109216"/>
            <a:ext cx="7884368" cy="4901816"/>
          </a:xfrm>
          <a:prstGeom prst="rect">
            <a:avLst/>
          </a:prstGeom>
        </p:spPr>
      </p:pic>
    </p:spTree>
    <p:extLst>
      <p:ext uri="{BB962C8B-B14F-4D97-AF65-F5344CB8AC3E}">
        <p14:creationId xmlns:p14="http://schemas.microsoft.com/office/powerpoint/2010/main" val="12514965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Documenten sociale sector</a:t>
            </a:r>
            <a:endParaRPr lang="fr-BE" dirty="0"/>
          </a:p>
        </p:txBody>
      </p:sp>
      <p:pic>
        <p:nvPicPr>
          <p:cNvPr id="6" name="Content Placeholder 5"/>
          <p:cNvPicPr>
            <a:picLocks noGrp="1" noChangeAspect="1"/>
          </p:cNvPicPr>
          <p:nvPr>
            <p:ph idx="1"/>
          </p:nvPr>
        </p:nvPicPr>
        <p:blipFill>
          <a:blip r:embed="rId2"/>
          <a:stretch>
            <a:fillRect/>
          </a:stretch>
        </p:blipFill>
        <p:spPr>
          <a:xfrm>
            <a:off x="1062095" y="980728"/>
            <a:ext cx="7019809" cy="5256212"/>
          </a:xfrm>
          <a:prstGeom prst="rect">
            <a:avLst/>
          </a:prstGeom>
        </p:spPr>
      </p:pic>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43</a:t>
            </a:fld>
            <a:endParaRPr lang="fr-BE" dirty="0"/>
          </a:p>
        </p:txBody>
      </p:sp>
      <p:sp>
        <p:nvSpPr>
          <p:cNvPr id="7" name="TextBox 6"/>
          <p:cNvSpPr txBox="1"/>
          <p:nvPr/>
        </p:nvSpPr>
        <p:spPr>
          <a:xfrm>
            <a:off x="1007040" y="6156012"/>
            <a:ext cx="7093352" cy="369332"/>
          </a:xfrm>
          <a:prstGeom prst="rect">
            <a:avLst/>
          </a:prstGeom>
          <a:noFill/>
        </p:spPr>
        <p:txBody>
          <a:bodyPr wrap="none" rtlCol="0">
            <a:spAutoFit/>
          </a:bodyPr>
          <a:lstStyle/>
          <a:p>
            <a:r>
              <a:rPr lang="fr-BE" dirty="0">
                <a:hlinkClick r:id="rId3"/>
              </a:rPr>
              <a:t>https://</a:t>
            </a:r>
            <a:r>
              <a:rPr lang="fr-BE" dirty="0" smtClean="0">
                <a:hlinkClick r:id="rId3"/>
              </a:rPr>
              <a:t>ksz.fgov.be/nl/veiligheid-en-privacy/publicaties/minimale-normen</a:t>
            </a:r>
            <a:r>
              <a:rPr lang="fr-BE" dirty="0" smtClean="0"/>
              <a:t> </a:t>
            </a:r>
          </a:p>
        </p:txBody>
      </p:sp>
    </p:spTree>
    <p:extLst>
      <p:ext uri="{BB962C8B-B14F-4D97-AF65-F5344CB8AC3E}">
        <p14:creationId xmlns:p14="http://schemas.microsoft.com/office/powerpoint/2010/main" val="17361651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noProof="0" smtClean="0"/>
              <a:t>1. Bewustmaking</a:t>
            </a:r>
            <a:endParaRPr lang="nl-BE" noProof="0"/>
          </a:p>
        </p:txBody>
      </p:sp>
      <p:sp>
        <p:nvSpPr>
          <p:cNvPr id="6" name="Content Placeholder 5"/>
          <p:cNvSpPr>
            <a:spLocks noGrp="1"/>
          </p:cNvSpPr>
          <p:nvPr>
            <p:ph idx="1"/>
          </p:nvPr>
        </p:nvSpPr>
        <p:spPr/>
        <p:txBody>
          <a:bodyPr>
            <a:normAutofit lnSpcReduction="10000"/>
          </a:bodyPr>
          <a:lstStyle/>
          <a:p>
            <a:pPr marL="0" indent="0">
              <a:buNone/>
            </a:pPr>
            <a:r>
              <a:rPr lang="nl-BE" altLang="nl-BE" noProof="0" dirty="0" smtClean="0"/>
              <a:t>Zorg dat de </a:t>
            </a:r>
            <a:r>
              <a:rPr lang="nl-BE" altLang="nl-BE" noProof="0" dirty="0" smtClean="0">
                <a:solidFill>
                  <a:srgbClr val="FF0000"/>
                </a:solidFill>
              </a:rPr>
              <a:t>sleutelfiguren en beleidsmakers </a:t>
            </a:r>
            <a:r>
              <a:rPr lang="nl-BE" altLang="nl-BE" noProof="0" dirty="0" smtClean="0"/>
              <a:t>in je organisatie </a:t>
            </a:r>
            <a:r>
              <a:rPr lang="nl-BE" altLang="nl-BE" dirty="0">
                <a:solidFill>
                  <a:srgbClr val="FF0000"/>
                </a:solidFill>
              </a:rPr>
              <a:t>op de hoogte</a:t>
            </a:r>
            <a:r>
              <a:rPr lang="nl-BE" altLang="nl-BE" noProof="0" dirty="0" smtClean="0"/>
              <a:t> zijn </a:t>
            </a:r>
            <a:r>
              <a:rPr lang="nl-BE" altLang="nl-BE" dirty="0">
                <a:solidFill>
                  <a:srgbClr val="FF0000"/>
                </a:solidFill>
              </a:rPr>
              <a:t>van de nieuwe regelgeving</a:t>
            </a:r>
            <a:r>
              <a:rPr lang="nl-BE" altLang="nl-BE" noProof="0" dirty="0" smtClean="0"/>
              <a:t>. Zij moeten de gevolgen hiervan inschatten en aanwijzen welke domeinen vandaag mogelijks problematisch kunnen zijn in het licht van de AVG. Indien je organisatie over een </a:t>
            </a:r>
            <a:r>
              <a:rPr lang="nl-BE" altLang="nl-BE" noProof="0" dirty="0" smtClean="0">
                <a:solidFill>
                  <a:srgbClr val="FF0000"/>
                </a:solidFill>
              </a:rPr>
              <a:t>ris</a:t>
            </a:r>
            <a:r>
              <a:rPr lang="nl-BE" altLang="nl-BE" dirty="0">
                <a:solidFill>
                  <a:srgbClr val="FF0000"/>
                </a:solidFill>
              </a:rPr>
              <a:t>icoanalyse</a:t>
            </a:r>
            <a:r>
              <a:rPr lang="nl-BE" altLang="nl-BE" noProof="0" dirty="0" smtClean="0"/>
              <a:t> beschikt, kan dit een </a:t>
            </a:r>
            <a:r>
              <a:rPr lang="nl-BE" altLang="nl-BE" noProof="0" dirty="0" smtClean="0">
                <a:solidFill>
                  <a:srgbClr val="FF0000"/>
                </a:solidFill>
              </a:rPr>
              <a:t>werkbaar vertrekpunt </a:t>
            </a:r>
            <a:r>
              <a:rPr lang="nl-BE" altLang="nl-BE" noProof="0" dirty="0" smtClean="0"/>
              <a:t>zijn.</a:t>
            </a:r>
          </a:p>
          <a:p>
            <a:endParaRPr lang="nl-BE" altLang="nl-BE" noProof="0" dirty="0" smtClean="0"/>
          </a:p>
          <a:p>
            <a:pPr marL="0" indent="0">
              <a:buNone/>
            </a:pPr>
            <a:r>
              <a:rPr lang="nl-BE" altLang="nl-BE" noProof="0" dirty="0" smtClean="0"/>
              <a:t>Het implementeren van de AVG kan een behoorlijke invloed hebben op de beschikbare middelen, zeker voor wat betreft grote en meer complexe organisaties. </a:t>
            </a:r>
          </a:p>
          <a:p>
            <a:endParaRPr lang="nl-BE" altLang="nl-BE" noProof="0" dirty="0" smtClean="0"/>
          </a:p>
          <a:p>
            <a:pPr marL="0" indent="0">
              <a:buNone/>
            </a:pPr>
            <a:r>
              <a:rPr lang="nl-BE" altLang="nl-BE" noProof="0" dirty="0" smtClean="0"/>
              <a:t>Gebruik de overgangsperiode dus allereerst om </a:t>
            </a:r>
            <a:r>
              <a:rPr lang="nl-BE" altLang="nl-BE" noProof="0" dirty="0" smtClean="0">
                <a:solidFill>
                  <a:srgbClr val="FF0000"/>
                </a:solidFill>
              </a:rPr>
              <a:t>medewerkers</a:t>
            </a:r>
            <a:r>
              <a:rPr lang="nl-BE" altLang="nl-BE" noProof="0" dirty="0" smtClean="0"/>
              <a:t> te </a:t>
            </a:r>
            <a:r>
              <a:rPr lang="nl-BE" altLang="nl-BE" noProof="0" dirty="0" smtClean="0">
                <a:solidFill>
                  <a:srgbClr val="FF0000"/>
                </a:solidFill>
              </a:rPr>
              <a:t>informeren</a:t>
            </a:r>
            <a:r>
              <a:rPr lang="nl-BE" altLang="nl-BE" noProof="0" dirty="0" smtClean="0"/>
              <a:t> over de aankomende veranderingen. Stel dit niet uit tot de laatste minuut.</a:t>
            </a:r>
          </a:p>
          <a:p>
            <a:endParaRPr lang="nl-BE" noProof="0" dirty="0"/>
          </a:p>
        </p:txBody>
      </p:sp>
      <p:sp>
        <p:nvSpPr>
          <p:cNvPr id="2" name="Date Placeholder 1"/>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44</a:t>
            </a:fld>
            <a:endParaRPr lang="fr-BE" noProof="0"/>
          </a:p>
        </p:txBody>
      </p:sp>
    </p:spTree>
    <p:extLst>
      <p:ext uri="{BB962C8B-B14F-4D97-AF65-F5344CB8AC3E}">
        <p14:creationId xmlns:p14="http://schemas.microsoft.com/office/powerpoint/2010/main" val="98348130"/>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informatie</a:t>
            </a:r>
          </a:p>
          <a:p>
            <a:pPr lvl="1"/>
            <a:r>
              <a:rPr lang="nl-BE" dirty="0" smtClean="0"/>
              <a:t>brochures</a:t>
            </a:r>
          </a:p>
          <a:p>
            <a:pPr lvl="1"/>
            <a:r>
              <a:rPr lang="nl-BE" dirty="0" smtClean="0"/>
              <a:t>websites</a:t>
            </a:r>
          </a:p>
          <a:p>
            <a:pPr lvl="1"/>
            <a:endParaRPr lang="nl-BE" dirty="0" smtClean="0"/>
          </a:p>
          <a:p>
            <a:r>
              <a:rPr lang="nl-BE" dirty="0" smtClean="0"/>
              <a:t>vorming en training</a:t>
            </a:r>
          </a:p>
          <a:p>
            <a:endParaRPr lang="nl-BE" dirty="0"/>
          </a:p>
          <a:p>
            <a:r>
              <a:rPr lang="nl-BE" dirty="0" smtClean="0"/>
              <a:t>alle stakeholders</a:t>
            </a:r>
          </a:p>
          <a:p>
            <a:pPr lvl="1"/>
            <a:r>
              <a:rPr lang="nl-BE" dirty="0" smtClean="0"/>
              <a:t>directie</a:t>
            </a:r>
          </a:p>
          <a:p>
            <a:pPr lvl="1"/>
            <a:r>
              <a:rPr lang="nl-BE" dirty="0" smtClean="0"/>
              <a:t>leerkrachten</a:t>
            </a:r>
          </a:p>
          <a:p>
            <a:pPr lvl="1"/>
            <a:r>
              <a:rPr lang="nl-BE" dirty="0" smtClean="0"/>
              <a:t>leerlingen en ouders</a:t>
            </a:r>
          </a:p>
          <a:p>
            <a:pPr lvl="1"/>
            <a:r>
              <a:rPr lang="nl-BE" dirty="0" smtClean="0"/>
              <a:t>bestuurders</a:t>
            </a:r>
          </a:p>
          <a:p>
            <a:pPr lvl="1"/>
            <a:endParaRPr lang="nl-BE" dirty="0"/>
          </a:p>
          <a:p>
            <a:r>
              <a:rPr lang="nl-BE" dirty="0" smtClean="0"/>
              <a:t>lesmateriaal beschikbaar, </a:t>
            </a:r>
            <a:r>
              <a:rPr lang="nl-BE" dirty="0" err="1" smtClean="0"/>
              <a:t>bvb</a:t>
            </a:r>
            <a:r>
              <a:rPr lang="nl-BE" dirty="0"/>
              <a:t>. </a:t>
            </a:r>
            <a:r>
              <a:rPr lang="nl-BE" dirty="0">
                <a:hlinkClick r:id="rId2"/>
              </a:rPr>
              <a:t>https://www.ikbeslis.be</a:t>
            </a:r>
            <a:r>
              <a:rPr lang="nl-BE" dirty="0" smtClean="0">
                <a:hlinkClick r:id="rId2"/>
              </a:rPr>
              <a:t>/</a:t>
            </a:r>
            <a:endParaRPr lang="nl-BE" dirty="0" smtClean="0"/>
          </a:p>
          <a:p>
            <a:endParaRPr lang="nl-BE" dirty="0"/>
          </a:p>
          <a:p>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45</a:t>
            </a:fld>
            <a:endParaRPr lang="fr-BE" dirty="0"/>
          </a:p>
        </p:txBody>
      </p:sp>
    </p:spTree>
    <p:extLst>
      <p:ext uri="{BB962C8B-B14F-4D97-AF65-F5344CB8AC3E}">
        <p14:creationId xmlns:p14="http://schemas.microsoft.com/office/powerpoint/2010/main" val="742835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2. Register van verwerkingsactiviteiten</a:t>
            </a:r>
            <a:endParaRPr lang="nl-BE" noProof="0" dirty="0"/>
          </a:p>
        </p:txBody>
      </p:sp>
      <p:sp>
        <p:nvSpPr>
          <p:cNvPr id="3" name="Content Placeholder 2"/>
          <p:cNvSpPr>
            <a:spLocks noGrp="1"/>
          </p:cNvSpPr>
          <p:nvPr>
            <p:ph idx="1"/>
          </p:nvPr>
        </p:nvSpPr>
        <p:spPr/>
        <p:txBody>
          <a:bodyPr>
            <a:normAutofit fontScale="92500"/>
          </a:bodyPr>
          <a:lstStyle/>
          <a:p>
            <a:pPr marL="0" indent="0">
              <a:buNone/>
            </a:pPr>
            <a:r>
              <a:rPr lang="nl-BE" noProof="0" dirty="0" smtClean="0">
                <a:solidFill>
                  <a:srgbClr val="FF0000"/>
                </a:solidFill>
              </a:rPr>
              <a:t>Breng zorgvuldig in kaart welke persoonsgegevens je verwerkt, waar deze vandaan komen en met wie je deze deelt. </a:t>
            </a:r>
            <a:r>
              <a:rPr lang="nl-BE" noProof="0" dirty="0" smtClean="0"/>
              <a:t>Je doet er goed aan al je verwerkingen te registreren.</a:t>
            </a:r>
          </a:p>
          <a:p>
            <a:endParaRPr lang="nl-BE" noProof="0" dirty="0" smtClean="0"/>
          </a:p>
          <a:p>
            <a:pPr marL="0" indent="0">
              <a:buNone/>
            </a:pPr>
            <a:r>
              <a:rPr lang="nl-BE" noProof="0" dirty="0" smtClean="0"/>
              <a:t>De AVG introduceert enkele </a:t>
            </a:r>
            <a:r>
              <a:rPr lang="nl-BE" noProof="0" dirty="0" smtClean="0">
                <a:solidFill>
                  <a:srgbClr val="FF0000"/>
                </a:solidFill>
              </a:rPr>
              <a:t>nieuwe verplichtingen</a:t>
            </a:r>
            <a:r>
              <a:rPr lang="nl-BE" noProof="0" dirty="0" smtClean="0"/>
              <a:t>, specifiek op maat van de netwerkwereld. Wanneer je bv. onnauwkeurige persoonsgegevens bijhoudt, en hebt gedeeld met andere organisaties, zal je deze laatsten moeten inlichten over de onnauwkeurigheid zodat deze een correctie kan aanbrengen in haar eigen verwerking.</a:t>
            </a:r>
          </a:p>
          <a:p>
            <a:endParaRPr lang="nl-BE" noProof="0" dirty="0" smtClean="0"/>
          </a:p>
          <a:p>
            <a:pPr marL="0" indent="0">
              <a:buNone/>
            </a:pPr>
            <a:r>
              <a:rPr lang="nl-BE" noProof="0" dirty="0" smtClean="0"/>
              <a:t>De documentatieplicht </a:t>
            </a:r>
            <a:r>
              <a:rPr lang="nl-BE" noProof="0" dirty="0" smtClean="0">
                <a:solidFill>
                  <a:srgbClr val="FF0000"/>
                </a:solidFill>
              </a:rPr>
              <a:t>helpt je de verantwoordingsplicht na te leven. </a:t>
            </a:r>
            <a:r>
              <a:rPr lang="nl-BE" noProof="0" dirty="0" smtClean="0"/>
              <a:t>Daarmee wordt de plicht bedoeld van een organisatie om te bewijzen dat ze handelt in overeenstemming met de </a:t>
            </a:r>
            <a:r>
              <a:rPr lang="nl-BE" noProof="0" dirty="0" err="1" smtClean="0"/>
              <a:t>gegevensbeschermings</a:t>
            </a:r>
            <a:r>
              <a:rPr lang="nl-BE" noProof="0" dirty="0" smtClean="0"/>
              <a:t>-principes.</a:t>
            </a:r>
            <a:endParaRPr lang="nl-BE" noProof="0"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46</a:t>
            </a:fld>
            <a:endParaRPr lang="fr-BE" noProof="0" dirty="0"/>
          </a:p>
        </p:txBody>
      </p:sp>
    </p:spTree>
    <p:extLst>
      <p:ext uri="{BB962C8B-B14F-4D97-AF65-F5344CB8AC3E}">
        <p14:creationId xmlns:p14="http://schemas.microsoft.com/office/powerpoint/2010/main" val="20293101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lnSpcReduction="10000"/>
          </a:bodyPr>
          <a:lstStyle/>
          <a:p>
            <a:r>
              <a:rPr lang="nl-BE" dirty="0" smtClean="0"/>
              <a:t>persoonsgegevens over</a:t>
            </a:r>
          </a:p>
          <a:p>
            <a:pPr lvl="1"/>
            <a:r>
              <a:rPr lang="nl-BE" dirty="0" smtClean="0"/>
              <a:t>leerlingen</a:t>
            </a:r>
          </a:p>
          <a:p>
            <a:pPr lvl="1"/>
            <a:r>
              <a:rPr lang="nl-BE" dirty="0" smtClean="0"/>
              <a:t>leerkrachten en andere medewerkers</a:t>
            </a:r>
          </a:p>
          <a:p>
            <a:pPr lvl="1"/>
            <a:r>
              <a:rPr lang="nl-BE" dirty="0" smtClean="0"/>
              <a:t>ouders</a:t>
            </a:r>
          </a:p>
          <a:p>
            <a:pPr lvl="1"/>
            <a:r>
              <a:rPr lang="nl-BE" dirty="0" smtClean="0"/>
              <a:t>leveranciers</a:t>
            </a:r>
          </a:p>
          <a:p>
            <a:pPr lvl="1"/>
            <a:r>
              <a:rPr lang="nl-BE" dirty="0" smtClean="0"/>
              <a:t>…</a:t>
            </a:r>
          </a:p>
          <a:p>
            <a:r>
              <a:rPr lang="nl-BE" dirty="0" smtClean="0"/>
              <a:t>hogere bescherming van gevoelige persoonsgegevens</a:t>
            </a:r>
          </a:p>
          <a:p>
            <a:pPr lvl="1"/>
            <a:r>
              <a:rPr lang="nl-NL" dirty="0"/>
              <a:t>ras of etnische </a:t>
            </a:r>
            <a:r>
              <a:rPr lang="nl-NL" dirty="0" smtClean="0"/>
              <a:t>afkomst</a:t>
            </a:r>
          </a:p>
          <a:p>
            <a:pPr lvl="1"/>
            <a:r>
              <a:rPr lang="nl-NL" dirty="0" smtClean="0"/>
              <a:t>politieke opvattingen</a:t>
            </a:r>
          </a:p>
          <a:p>
            <a:pPr lvl="1"/>
            <a:r>
              <a:rPr lang="nl-NL" dirty="0" smtClean="0"/>
              <a:t>religieuze </a:t>
            </a:r>
            <a:r>
              <a:rPr lang="nl-NL" dirty="0"/>
              <a:t>of levensbeschouwelijke </a:t>
            </a:r>
            <a:r>
              <a:rPr lang="nl-NL" dirty="0" smtClean="0"/>
              <a:t>overtuigingen</a:t>
            </a:r>
          </a:p>
          <a:p>
            <a:pPr lvl="1"/>
            <a:r>
              <a:rPr lang="nl-NL" dirty="0" smtClean="0"/>
              <a:t>lidmaatschap </a:t>
            </a:r>
            <a:r>
              <a:rPr lang="nl-NL" dirty="0"/>
              <a:t>van een </a:t>
            </a:r>
            <a:r>
              <a:rPr lang="nl-NL" dirty="0" smtClean="0"/>
              <a:t>vakbond</a:t>
            </a:r>
          </a:p>
          <a:p>
            <a:pPr lvl="1"/>
            <a:r>
              <a:rPr lang="nl-NL" dirty="0" smtClean="0"/>
              <a:t>gezondheid</a:t>
            </a:r>
          </a:p>
          <a:p>
            <a:pPr lvl="1"/>
            <a:r>
              <a:rPr lang="nl-NL" dirty="0" smtClean="0"/>
              <a:t>seksueel </a:t>
            </a:r>
            <a:r>
              <a:rPr lang="nl-NL" dirty="0"/>
              <a:t>gedrag of seksuele </a:t>
            </a:r>
            <a:r>
              <a:rPr lang="nl-NL" dirty="0" smtClean="0"/>
              <a:t>gerichtheid</a:t>
            </a:r>
          </a:p>
          <a:p>
            <a:pPr lvl="1"/>
            <a:r>
              <a:rPr lang="nl-NL" dirty="0" smtClean="0"/>
              <a:t>strafrechtelijke veroordelingen of strafbare feiten</a:t>
            </a:r>
            <a:endParaRPr lang="nl-BE" dirty="0" smtClean="0"/>
          </a:p>
          <a:p>
            <a:endParaRPr lang="nl-BE" dirty="0" smtClean="0"/>
          </a:p>
          <a:p>
            <a:endParaRPr lang="nl-BE" dirty="0" smtClean="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47</a:t>
            </a:fld>
            <a:endParaRPr lang="fr-BE" dirty="0"/>
          </a:p>
        </p:txBody>
      </p:sp>
    </p:spTree>
    <p:extLst>
      <p:ext uri="{BB962C8B-B14F-4D97-AF65-F5344CB8AC3E}">
        <p14:creationId xmlns:p14="http://schemas.microsoft.com/office/powerpoint/2010/main" val="11455486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3. Wettelijke grondslag voor verwerking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solidFill>
                  <a:srgbClr val="FF0000"/>
                </a:solidFill>
              </a:rPr>
              <a:t>Documenteer de verscheidene types van gegevensverwerkingen die je uitvoert en bepaal de wettelijke grondslag voor elk van hen. Ook dit helpt je te voldoen aan de verantwoordingsvereiste.</a:t>
            </a:r>
          </a:p>
          <a:p>
            <a:endParaRPr lang="nl-BE" noProof="0" dirty="0" smtClean="0"/>
          </a:p>
          <a:p>
            <a:pPr marL="0" indent="0">
              <a:buNone/>
            </a:pPr>
            <a:r>
              <a:rPr lang="nl-BE" noProof="0" dirty="0" smtClean="0"/>
              <a:t>De rechten van de betrokkene variëren naargelang de wettelijke grondslag van de gegevensverwerking. Het meest voor de hand liggend voorbeeld is dat de betrokkene een sterker recht heeft om de verwijdering van zijn gegevens te vragen indien zijn toestemming aan de grondslag ligt van de verwerking.</a:t>
            </a:r>
          </a:p>
          <a:p>
            <a:endParaRPr lang="nl-BE" noProof="0" dirty="0" smtClean="0"/>
          </a:p>
          <a:p>
            <a:pPr marL="0" indent="0">
              <a:buNone/>
            </a:pPr>
            <a:r>
              <a:rPr lang="nl-BE" noProof="0" dirty="0" smtClean="0"/>
              <a:t>Het is belangrijk om de gekozen wettelijke grondslag voor de gegevensverwerking te verduidelijken in de privacyverklaring en telkens wanneer je een toegangsverzoek beantwoordt. </a:t>
            </a:r>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48</a:t>
            </a:fld>
            <a:endParaRPr lang="fr-BE" noProof="0"/>
          </a:p>
        </p:txBody>
      </p:sp>
    </p:spTree>
    <p:extLst>
      <p:ext uri="{BB962C8B-B14F-4D97-AF65-F5344CB8AC3E}">
        <p14:creationId xmlns:p14="http://schemas.microsoft.com/office/powerpoint/2010/main" val="2519210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noProof="0"/>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4294967295"/>
          </p:nvPr>
        </p:nvSpPr>
        <p:spPr/>
        <p:txBody>
          <a:bodyPr/>
          <a:lstStyle/>
          <a:p>
            <a:r>
              <a:rPr lang="fr-FR" smtClean="0">
                <a:solidFill>
                  <a:prstClr val="black">
                    <a:tint val="75000"/>
                  </a:prstClr>
                </a:solidFill>
              </a:rPr>
              <a:t>18/01/2018</a:t>
            </a:r>
            <a:endParaRPr lang="fr-BE" dirty="0">
              <a:solidFill>
                <a:prstClr val="black">
                  <a:tint val="75000"/>
                </a:prstClr>
              </a:solidFill>
            </a:endParaRPr>
          </a:p>
        </p:txBody>
      </p:sp>
      <p:sp>
        <p:nvSpPr>
          <p:cNvPr id="5" name="Slide Number Placeholder 4"/>
          <p:cNvSpPr>
            <a:spLocks noGrp="1"/>
          </p:cNvSpPr>
          <p:nvPr>
            <p:ph type="sldNum" sz="quarter" idx="429496729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b="66391"/>
          <a:stretch/>
        </p:blipFill>
        <p:spPr bwMode="auto">
          <a:xfrm>
            <a:off x="1" y="0"/>
            <a:ext cx="9144000" cy="14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526"/>
          <a:stretch/>
        </p:blipFill>
        <p:spPr bwMode="auto">
          <a:xfrm>
            <a:off x="155576" y="2962725"/>
            <a:ext cx="8832850" cy="1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456"/>
          <a:stretch/>
        </p:blipFill>
        <p:spPr bwMode="auto">
          <a:xfrm>
            <a:off x="0" y="1452534"/>
            <a:ext cx="9112250" cy="15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161"/>
          <a:stretch/>
        </p:blipFill>
        <p:spPr bwMode="auto">
          <a:xfrm>
            <a:off x="1880853" y="4463391"/>
            <a:ext cx="5382295" cy="17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912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noProof="0" smtClean="0"/>
              <a:t>Overzicht AVG of GDPR</a:t>
            </a:r>
            <a:endParaRPr lang="nl-BE" noProof="0"/>
          </a:p>
        </p:txBody>
      </p:sp>
      <p:sp>
        <p:nvSpPr>
          <p:cNvPr id="2" name="Date Placeholder 1"/>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5</a:t>
            </a:fld>
            <a:endParaRPr lang="fr-BE" noProof="0"/>
          </a:p>
        </p:txBody>
      </p:sp>
    </p:spTree>
    <p:extLst>
      <p:ext uri="{BB962C8B-B14F-4D97-AF65-F5344CB8AC3E}">
        <p14:creationId xmlns:p14="http://schemas.microsoft.com/office/powerpoint/2010/main" val="79454808"/>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wettelijke verplichting</a:t>
            </a:r>
          </a:p>
          <a:p>
            <a:pPr lvl="1"/>
            <a:r>
              <a:rPr lang="nl-BE" dirty="0" smtClean="0"/>
              <a:t>inrichting van onderwijs</a:t>
            </a:r>
          </a:p>
          <a:p>
            <a:pPr lvl="1"/>
            <a:r>
              <a:rPr lang="nl-BE" dirty="0" smtClean="0"/>
              <a:t>controle op naleving van leerplicht</a:t>
            </a:r>
          </a:p>
          <a:p>
            <a:pPr lvl="1"/>
            <a:r>
              <a:rPr lang="nl-BE" dirty="0" smtClean="0"/>
              <a:t>verantwoording van financiering</a:t>
            </a:r>
          </a:p>
          <a:p>
            <a:pPr lvl="1"/>
            <a:r>
              <a:rPr lang="nl-BE" dirty="0" smtClean="0"/>
              <a:t>…</a:t>
            </a:r>
          </a:p>
          <a:p>
            <a:endParaRPr lang="nl-BE" dirty="0" smtClean="0"/>
          </a:p>
          <a:p>
            <a:r>
              <a:rPr lang="nl-BE" dirty="0" smtClean="0"/>
              <a:t>overeenkomst</a:t>
            </a:r>
          </a:p>
          <a:p>
            <a:pPr lvl="1"/>
            <a:r>
              <a:rPr lang="nl-BE" dirty="0" smtClean="0"/>
              <a:t>schoolreglement (maar zorgen dat niet strijdig met GDPR: geen zaken die niet met de normale werking van een school te maken hebben)  </a:t>
            </a:r>
          </a:p>
          <a:p>
            <a:pPr lvl="1"/>
            <a:r>
              <a:rPr lang="nl-BE" dirty="0" smtClean="0"/>
              <a:t>specifieke overeenkomsten</a:t>
            </a:r>
          </a:p>
          <a:p>
            <a:endParaRPr lang="nl-BE" dirty="0" smtClean="0"/>
          </a:p>
          <a:p>
            <a:r>
              <a:rPr lang="nl-BE" dirty="0" smtClean="0"/>
              <a:t>toestemming van de betrokkene of, indien jonger dan 16 jaar, een ouder of voogd</a:t>
            </a:r>
          </a:p>
          <a:p>
            <a:pPr lvl="1"/>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50</a:t>
            </a:fld>
            <a:endParaRPr lang="fr-BE" dirty="0"/>
          </a:p>
        </p:txBody>
      </p:sp>
    </p:spTree>
    <p:extLst>
      <p:ext uri="{BB962C8B-B14F-4D97-AF65-F5344CB8AC3E}">
        <p14:creationId xmlns:p14="http://schemas.microsoft.com/office/powerpoint/2010/main" val="34749303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goed nadenken over hoe doeleinden worden geformuleerd</a:t>
            </a:r>
          </a:p>
          <a:p>
            <a:pPr lvl="1"/>
            <a:r>
              <a:rPr lang="nl-BE" dirty="0" smtClean="0"/>
              <a:t>in schoolreglement of andere overeenkomsten</a:t>
            </a:r>
          </a:p>
          <a:p>
            <a:pPr lvl="1"/>
            <a:r>
              <a:rPr lang="nl-BE" dirty="0" smtClean="0"/>
              <a:t>bij het vragen van een toestemming</a:t>
            </a:r>
          </a:p>
          <a:p>
            <a:endParaRPr lang="nl-BE" dirty="0" smtClean="0"/>
          </a:p>
          <a:p>
            <a:r>
              <a:rPr lang="nl-BE" dirty="0" smtClean="0"/>
              <a:t>correcte beoordeling van de verenigbaarheid van de voorgenomen verwerking indien het doeleinde daarvan niet was voorzien bij de inzameling</a:t>
            </a:r>
          </a:p>
          <a:p>
            <a:pPr lvl="1"/>
            <a:r>
              <a:rPr lang="nl-BE" dirty="0" err="1" smtClean="0"/>
              <a:t>bvb</a:t>
            </a:r>
            <a:r>
              <a:rPr lang="nl-BE" dirty="0" smtClean="0"/>
              <a:t>. niet doorgeven of doorverkopen van leerlingengegevens aan uitgeverijen, repetitoren, …</a:t>
            </a:r>
          </a:p>
          <a:p>
            <a:pPr lvl="1"/>
            <a:endParaRPr lang="nl-BE" dirty="0" smtClean="0"/>
          </a:p>
          <a:p>
            <a:pPr lvl="1"/>
            <a:endParaRPr lang="nl-BE" dirty="0" smtClean="0"/>
          </a:p>
          <a:p>
            <a:pPr lvl="1"/>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51</a:t>
            </a:fld>
            <a:endParaRPr lang="fr-BE" dirty="0"/>
          </a:p>
        </p:txBody>
      </p:sp>
    </p:spTree>
    <p:extLst>
      <p:ext uri="{BB962C8B-B14F-4D97-AF65-F5344CB8AC3E}">
        <p14:creationId xmlns:p14="http://schemas.microsoft.com/office/powerpoint/2010/main" val="879605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minimale gegevensverwerking</a:t>
            </a:r>
          </a:p>
          <a:p>
            <a:pPr lvl="1"/>
            <a:r>
              <a:rPr lang="nl-BE" dirty="0" smtClean="0"/>
              <a:t>vraag of verwerkte persoonsgegevens noodzakelijk zijn voor doeleinden en doeleinden niet correct kunnen worden verwezenlijkt met minder (gevoelige) persoonsgegevens</a:t>
            </a:r>
          </a:p>
          <a:p>
            <a:pPr lvl="1"/>
            <a:r>
              <a:rPr lang="nl-BE" dirty="0" err="1" smtClean="0"/>
              <a:t>bvb</a:t>
            </a:r>
            <a:r>
              <a:rPr lang="nl-BE" dirty="0" smtClean="0"/>
              <a:t>. enkel verstrekking professionele contactgegevens van leerkrachten aan ouders en leerlingen, geen privé-contactgegevens</a:t>
            </a:r>
          </a:p>
          <a:p>
            <a:pPr lvl="1"/>
            <a:r>
              <a:rPr lang="nl-BE" dirty="0" err="1" smtClean="0"/>
              <a:t>bvb</a:t>
            </a:r>
            <a:r>
              <a:rPr lang="nl-BE" dirty="0" smtClean="0"/>
              <a:t>. geen onnodige detailgegevens over gezondheidstoestand van leerlingen of leerkrachten</a:t>
            </a:r>
          </a:p>
          <a:p>
            <a:pPr lvl="1"/>
            <a:r>
              <a:rPr lang="nl-BE" dirty="0" err="1" smtClean="0"/>
              <a:t>bvb</a:t>
            </a:r>
            <a:r>
              <a:rPr lang="nl-BE" dirty="0" smtClean="0"/>
              <a:t>. geen onrechtmatige toegang tot mail of chat van leerkrachten</a:t>
            </a:r>
            <a:endParaRPr lang="nl-BE" dirty="0"/>
          </a:p>
          <a:p>
            <a:endParaRPr lang="nl-BE" dirty="0" smtClean="0"/>
          </a:p>
          <a:p>
            <a:r>
              <a:rPr lang="nl-BE" dirty="0" smtClean="0"/>
              <a:t>bewaringstermijn</a:t>
            </a:r>
          </a:p>
          <a:p>
            <a:pPr lvl="1"/>
            <a:r>
              <a:rPr lang="nl-BE" dirty="0" err="1" smtClean="0"/>
              <a:t>bvb</a:t>
            </a:r>
            <a:r>
              <a:rPr lang="nl-BE" dirty="0" smtClean="0"/>
              <a:t>. gegevensbank zo organiseren dat persoonsgegevens die niet meer noodzakelijk zijn als een leerling de school verlaat, gemakkelijk kunnen worden gewist</a:t>
            </a:r>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52</a:t>
            </a:fld>
            <a:endParaRPr lang="fr-BE" dirty="0"/>
          </a:p>
        </p:txBody>
      </p:sp>
    </p:spTree>
    <p:extLst>
      <p:ext uri="{BB962C8B-B14F-4D97-AF65-F5344CB8AC3E}">
        <p14:creationId xmlns:p14="http://schemas.microsoft.com/office/powerpoint/2010/main" val="12475629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lnSpcReduction="10000"/>
          </a:bodyPr>
          <a:lstStyle/>
          <a:p>
            <a:r>
              <a:rPr lang="nl-BE" dirty="0" err="1" smtClean="0"/>
              <a:t>risicobeperkende</a:t>
            </a:r>
            <a:r>
              <a:rPr lang="nl-BE" dirty="0" smtClean="0"/>
              <a:t> maatregelen</a:t>
            </a:r>
          </a:p>
          <a:p>
            <a:pPr lvl="1"/>
            <a:r>
              <a:rPr lang="nl-BE" dirty="0" smtClean="0"/>
              <a:t>organisatorisch, technisch, m.b.t. personeel</a:t>
            </a:r>
          </a:p>
          <a:p>
            <a:pPr lvl="1"/>
            <a:r>
              <a:rPr lang="nl-BE" dirty="0" smtClean="0"/>
              <a:t>gericht op integriteit, beschikbaarheid, vertrouwelijkheid en auditeerbaarheid</a:t>
            </a:r>
          </a:p>
          <a:p>
            <a:r>
              <a:rPr lang="nl-BE" dirty="0" err="1" smtClean="0"/>
              <a:t>bvb</a:t>
            </a:r>
            <a:r>
              <a:rPr lang="nl-BE" dirty="0" smtClean="0"/>
              <a:t>.</a:t>
            </a:r>
          </a:p>
          <a:p>
            <a:pPr lvl="1"/>
            <a:r>
              <a:rPr lang="nl-BE" dirty="0" smtClean="0"/>
              <a:t>degelijk gebruikers- en toegangsbeheer (identificatie van gebruiker, authenticatie van identiteit van gebruiker, hoedanigheden van gebruiker, relaties van gebruiker met betrokkene, autorisaties van gebruiker)</a:t>
            </a:r>
            <a:endParaRPr lang="nl-BE" dirty="0"/>
          </a:p>
          <a:p>
            <a:pPr lvl="1"/>
            <a:r>
              <a:rPr lang="nl-BE" dirty="0" err="1" smtClean="0"/>
              <a:t>logging</a:t>
            </a:r>
            <a:r>
              <a:rPr lang="nl-BE" dirty="0" smtClean="0"/>
              <a:t> van toegang</a:t>
            </a:r>
          </a:p>
          <a:p>
            <a:pPr lvl="1"/>
            <a:r>
              <a:rPr lang="nl-BE" dirty="0" smtClean="0"/>
              <a:t>virusscanners, firewalls, </a:t>
            </a:r>
            <a:r>
              <a:rPr lang="nl-BE" dirty="0" err="1" smtClean="0"/>
              <a:t>vercijfering</a:t>
            </a:r>
            <a:endParaRPr lang="nl-BE" dirty="0" smtClean="0"/>
          </a:p>
          <a:p>
            <a:pPr lvl="1"/>
            <a:r>
              <a:rPr lang="nl-BE" dirty="0" smtClean="0"/>
              <a:t>fysieke beveiliging</a:t>
            </a:r>
          </a:p>
          <a:p>
            <a:pPr lvl="1"/>
            <a:r>
              <a:rPr lang="nl-BE" dirty="0" smtClean="0"/>
              <a:t>regelmatige </a:t>
            </a:r>
            <a:r>
              <a:rPr lang="nl-BE" dirty="0" err="1" smtClean="0"/>
              <a:t>backups</a:t>
            </a:r>
            <a:endParaRPr lang="nl-BE" dirty="0" smtClean="0"/>
          </a:p>
          <a:p>
            <a:pPr lvl="1"/>
            <a:r>
              <a:rPr lang="nl-BE" dirty="0" smtClean="0"/>
              <a:t>geteste </a:t>
            </a:r>
            <a:r>
              <a:rPr lang="nl-BE" dirty="0" err="1" smtClean="0"/>
              <a:t>restore</a:t>
            </a:r>
            <a:r>
              <a:rPr lang="nl-BE" dirty="0" smtClean="0"/>
              <a:t> procedures</a:t>
            </a:r>
          </a:p>
          <a:p>
            <a:pPr lvl="1"/>
            <a:r>
              <a:rPr lang="nl-BE" dirty="0" err="1" smtClean="0"/>
              <a:t>policies</a:t>
            </a:r>
            <a:endParaRPr lang="nl-BE" dirty="0" smtClean="0"/>
          </a:p>
          <a:p>
            <a:pPr lvl="1"/>
            <a:r>
              <a:rPr lang="nl-BE" dirty="0" smtClean="0"/>
              <a:t>…</a:t>
            </a:r>
          </a:p>
          <a:p>
            <a:r>
              <a:rPr lang="nl-BE" dirty="0" smtClean="0"/>
              <a:t>inspiratiebron: ISO 27xxx-reeks, in het bijzonder IS0 27002</a:t>
            </a:r>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53</a:t>
            </a:fld>
            <a:endParaRPr lang="fr-BE" dirty="0"/>
          </a:p>
        </p:txBody>
      </p:sp>
    </p:spTree>
    <p:extLst>
      <p:ext uri="{BB962C8B-B14F-4D97-AF65-F5344CB8AC3E}">
        <p14:creationId xmlns:p14="http://schemas.microsoft.com/office/powerpoint/2010/main" val="12123674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normAutofit fontScale="92500" lnSpcReduction="20000"/>
          </a:bodyPr>
          <a:lstStyle/>
          <a:p>
            <a:pPr marL="0" indent="0">
              <a:buNone/>
            </a:pPr>
            <a:r>
              <a:rPr lang="nl-BE" noProof="0" dirty="0" smtClean="0"/>
              <a:t>Als de wettelijke grondslag voor de verwerking de toestemming van de betrokkene is, </a:t>
            </a:r>
            <a:r>
              <a:rPr lang="nl-BE" noProof="0" dirty="0" smtClean="0">
                <a:solidFill>
                  <a:srgbClr val="FF0000"/>
                </a:solidFill>
              </a:rPr>
              <a:t>evalueer de wijze waarop je de toestemming vraagt, verkrijgt en registreert, </a:t>
            </a:r>
            <a:r>
              <a:rPr lang="nl-BE" noProof="0" dirty="0" smtClean="0"/>
              <a:t>en wijzig waar nodig.</a:t>
            </a:r>
          </a:p>
          <a:p>
            <a:endParaRPr lang="nl-BE" noProof="0" dirty="0" smtClean="0"/>
          </a:p>
          <a:p>
            <a:pPr marL="0" indent="0">
              <a:buNone/>
            </a:pPr>
            <a:r>
              <a:rPr lang="nl-BE" noProof="0" dirty="0" smtClean="0"/>
              <a:t>De toestemming moet </a:t>
            </a:r>
            <a:r>
              <a:rPr lang="nl-BE" noProof="0" dirty="0" smtClean="0">
                <a:solidFill>
                  <a:srgbClr val="FF0000"/>
                </a:solidFill>
              </a:rPr>
              <a:t>vrij, specifiek, geïnformeerd en ondubbelzinnig </a:t>
            </a:r>
            <a:r>
              <a:rPr lang="nl-BE" noProof="0" dirty="0" smtClean="0"/>
              <a:t>moet zijn. De toestemming moet ook blijken uit een </a:t>
            </a:r>
            <a:r>
              <a:rPr lang="nl-BE" noProof="0" dirty="0" smtClean="0">
                <a:solidFill>
                  <a:srgbClr val="FF0000"/>
                </a:solidFill>
              </a:rPr>
              <a:t>actieve indicatie van akkoord</a:t>
            </a:r>
            <a:r>
              <a:rPr lang="nl-BE" noProof="0" dirty="0" smtClean="0"/>
              <a:t>. M.a.w. de toestemming kan niet worden afgeleid uit een stilzwijgen, een vooraf aangevinkt vakje of uit een niet-handelen.</a:t>
            </a:r>
          </a:p>
          <a:p>
            <a:endParaRPr lang="nl-BE" noProof="0" dirty="0" smtClean="0"/>
          </a:p>
          <a:p>
            <a:pPr marL="0" indent="0">
              <a:buNone/>
            </a:pPr>
            <a:r>
              <a:rPr lang="nl-BE" noProof="0" dirty="0" smtClean="0"/>
              <a:t>Indien je rekent op de toestemming van de betrokkene om diens gegevens te verwerken, zorg dan zeker dat die toestemming voldoet aan de vereisten van de AVG.</a:t>
            </a:r>
          </a:p>
          <a:p>
            <a:endParaRPr lang="nl-BE" noProof="0" dirty="0" smtClean="0"/>
          </a:p>
          <a:p>
            <a:pPr marL="0" indent="0">
              <a:buNone/>
            </a:pPr>
            <a:r>
              <a:rPr lang="nl-BE" noProof="0" dirty="0" smtClean="0"/>
              <a:t>Indien dit nu nog niet het geval is, wijzig dan je toestemmings-mechanisme of ga op zoek naar een alternatief voor toestemming als grondslag voor de gegevensverwerking.</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54</a:t>
            </a:fld>
            <a:endParaRPr lang="fr-BE" noProof="0"/>
          </a:p>
        </p:txBody>
      </p:sp>
    </p:spTree>
    <p:extLst>
      <p:ext uri="{BB962C8B-B14F-4D97-AF65-F5344CB8AC3E}">
        <p14:creationId xmlns:p14="http://schemas.microsoft.com/office/powerpoint/2010/main" val="1824788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Noteer dat de </a:t>
            </a:r>
            <a:r>
              <a:rPr lang="nl-BE" noProof="0" dirty="0" smtClean="0">
                <a:solidFill>
                  <a:srgbClr val="FF0000"/>
                </a:solidFill>
              </a:rPr>
              <a:t>toestemming controleerbaar </a:t>
            </a:r>
            <a:r>
              <a:rPr lang="nl-BE" noProof="0" dirty="0" smtClean="0"/>
              <a:t>moet zijn en dat de betrokkene doorgaans meer rechten heeft wanneer je vertrouwt op toestemming als grondslag voor de gegevensverwerking.</a:t>
            </a:r>
          </a:p>
          <a:p>
            <a:endParaRPr lang="nl-BE" noProof="0" dirty="0" smtClean="0"/>
          </a:p>
          <a:p>
            <a:pPr marL="0" indent="0">
              <a:buNone/>
            </a:pPr>
            <a:r>
              <a:rPr lang="nl-BE" noProof="0" dirty="0" smtClean="0"/>
              <a:t>De AVG verduidelijkt dat de verwerkingsverantwoordelijke in staat moet zijn om aan te tonen dat toestemming werd gegeven. Evalueer dus de huidige systemen die toestemming registreren, teneinde een audit </a:t>
            </a:r>
            <a:r>
              <a:rPr lang="nl-BE" noProof="0" dirty="0" err="1" smtClean="0"/>
              <a:t>trail</a:t>
            </a:r>
            <a:r>
              <a:rPr lang="nl-BE" noProof="0" dirty="0" smtClean="0"/>
              <a:t> (controlespoor) te verzekeren.</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55</a:t>
            </a:fld>
            <a:endParaRPr lang="fr-BE" noProof="0"/>
          </a:p>
        </p:txBody>
      </p:sp>
    </p:spTree>
    <p:extLst>
      <p:ext uri="{BB962C8B-B14F-4D97-AF65-F5344CB8AC3E}">
        <p14:creationId xmlns:p14="http://schemas.microsoft.com/office/powerpoint/2010/main" val="14609510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vrij</a:t>
            </a:r>
          </a:p>
          <a:p>
            <a:pPr lvl="1"/>
            <a:r>
              <a:rPr lang="nl-BE" dirty="0" smtClean="0"/>
              <a:t>echte keuzemogelijkheid</a:t>
            </a:r>
          </a:p>
          <a:p>
            <a:pPr lvl="1"/>
            <a:r>
              <a:rPr lang="nl-BE" dirty="0" smtClean="0"/>
              <a:t>geen druk met negatieve gevolgen</a:t>
            </a:r>
          </a:p>
          <a:p>
            <a:r>
              <a:rPr lang="nl-BE" dirty="0" smtClean="0"/>
              <a:t>specifiek</a:t>
            </a:r>
          </a:p>
          <a:p>
            <a:pPr lvl="1"/>
            <a:r>
              <a:rPr lang="nl-BE" dirty="0" smtClean="0"/>
              <a:t>niet </a:t>
            </a:r>
            <a:r>
              <a:rPr lang="nl-BE" dirty="0" err="1" smtClean="0"/>
              <a:t>bvb</a:t>
            </a:r>
            <a:r>
              <a:rPr lang="nl-BE" dirty="0" smtClean="0"/>
              <a:t>. ‘catch </a:t>
            </a:r>
            <a:r>
              <a:rPr lang="nl-BE" dirty="0" err="1" smtClean="0"/>
              <a:t>all</a:t>
            </a:r>
            <a:r>
              <a:rPr lang="nl-BE" dirty="0" smtClean="0"/>
              <a:t>’ toestemming op inschrijvingsformulier</a:t>
            </a:r>
          </a:p>
          <a:p>
            <a:r>
              <a:rPr lang="nl-BE" dirty="0" smtClean="0"/>
              <a:t>geïnformeerd</a:t>
            </a:r>
          </a:p>
          <a:p>
            <a:pPr lvl="1"/>
            <a:r>
              <a:rPr lang="nl-BE" dirty="0" err="1" smtClean="0"/>
              <a:t>begrijpbaar</a:t>
            </a:r>
            <a:r>
              <a:rPr lang="nl-BE" dirty="0" smtClean="0"/>
              <a:t> voor degene die toestemming moet geven</a:t>
            </a:r>
          </a:p>
          <a:p>
            <a:pPr lvl="1"/>
            <a:r>
              <a:rPr lang="nl-BE" dirty="0" smtClean="0"/>
              <a:t>mogelijkheid om toestemming in te trekken (niet </a:t>
            </a:r>
            <a:r>
              <a:rPr lang="nl-BE" dirty="0" err="1" smtClean="0"/>
              <a:t>retro-actief</a:t>
            </a:r>
            <a:r>
              <a:rPr lang="nl-BE" dirty="0" smtClean="0"/>
              <a:t> !)</a:t>
            </a:r>
          </a:p>
          <a:p>
            <a:r>
              <a:rPr lang="nl-BE" dirty="0" smtClean="0"/>
              <a:t>actieve handeling</a:t>
            </a:r>
          </a:p>
          <a:p>
            <a:pPr lvl="1"/>
            <a:r>
              <a:rPr lang="nl-BE" dirty="0" smtClean="0"/>
              <a:t>niet </a:t>
            </a:r>
            <a:r>
              <a:rPr lang="nl-BE" dirty="0" err="1" smtClean="0"/>
              <a:t>bvb</a:t>
            </a:r>
            <a:r>
              <a:rPr lang="nl-BE" dirty="0" smtClean="0"/>
              <a:t>. vooraf aangevinkt vakje op invulformulier</a:t>
            </a:r>
          </a:p>
          <a:p>
            <a:r>
              <a:rPr lang="nl-BE" dirty="0" smtClean="0"/>
              <a:t>aantoonbaar</a:t>
            </a:r>
          </a:p>
          <a:p>
            <a:pPr lvl="1"/>
            <a:r>
              <a:rPr lang="nl-BE" dirty="0" smtClean="0"/>
              <a:t>bewijs bewaren</a:t>
            </a:r>
          </a:p>
          <a:p>
            <a:endParaRPr lang="nl-BE" dirty="0" smtClean="0"/>
          </a:p>
          <a:p>
            <a:pPr lvl="1"/>
            <a:endParaRPr lang="nl-BE" dirty="0" smtClean="0"/>
          </a:p>
          <a:p>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56</a:t>
            </a:fld>
            <a:endParaRPr lang="fr-BE" dirty="0"/>
          </a:p>
        </p:txBody>
      </p:sp>
    </p:spTree>
    <p:extLst>
      <p:ext uri="{BB962C8B-B14F-4D97-AF65-F5344CB8AC3E}">
        <p14:creationId xmlns:p14="http://schemas.microsoft.com/office/powerpoint/2010/main" val="7931146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5. Toestemming namens kinderen</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noProof="0" dirty="0" smtClean="0"/>
              <a:t>Als je organisatie </a:t>
            </a:r>
            <a:r>
              <a:rPr lang="nl-BE" noProof="0" dirty="0" smtClean="0">
                <a:solidFill>
                  <a:srgbClr val="FF0000"/>
                </a:solidFill>
              </a:rPr>
              <a:t>gegevens over kinderen onder de 16 jaar </a:t>
            </a:r>
            <a:r>
              <a:rPr lang="nl-BE" noProof="0" dirty="0" smtClean="0"/>
              <a:t>verwerkt op basis van de </a:t>
            </a:r>
            <a:r>
              <a:rPr lang="nl-BE" noProof="0" dirty="0" smtClean="0">
                <a:solidFill>
                  <a:srgbClr val="FF0000"/>
                </a:solidFill>
              </a:rPr>
              <a:t>toestemming</a:t>
            </a:r>
            <a:r>
              <a:rPr lang="nl-BE" noProof="0" dirty="0" smtClean="0"/>
              <a:t> van de betrokkene, moet een </a:t>
            </a:r>
            <a:r>
              <a:rPr lang="nl-BE" noProof="0" dirty="0" smtClean="0">
                <a:solidFill>
                  <a:srgbClr val="FF0000"/>
                </a:solidFill>
              </a:rPr>
              <a:t>ouder of voogd </a:t>
            </a:r>
            <a:r>
              <a:rPr lang="nl-BE" noProof="0" dirty="0" smtClean="0"/>
              <a:t>deze toestemming geven opdat de gegevensverwerking rechtmatig zou zijn. De AVG biedt speciale bescherming aan gegevens van kinderen, o.a. in de context van commerciële internetdiensten als sociale netwerken.</a:t>
            </a:r>
          </a:p>
          <a:p>
            <a:endParaRPr lang="nl-BE" noProof="0" dirty="0" smtClean="0"/>
          </a:p>
          <a:p>
            <a:pPr marL="0" indent="0">
              <a:buNone/>
            </a:pPr>
            <a:r>
              <a:rPr lang="nl-BE" noProof="0" dirty="0" smtClean="0"/>
              <a:t>Dit kan aanzienlijke gevolgen hebben als je organisatie gericht is op het aanbieden van diensten aan kinderen en daartoe hun persoonsgegevens verwerkt. Ontwikkel systemen die de leeftijd van de betrokkene nagaan en die de ouder of voogd om toestemming vragen voor de verwerking van persoonsgegevens over kinderen.</a:t>
            </a:r>
          </a:p>
          <a:p>
            <a:endParaRPr lang="nl-BE" noProof="0" dirty="0" smtClean="0"/>
          </a:p>
          <a:p>
            <a:pPr marL="0" indent="0">
              <a:buNone/>
            </a:pPr>
            <a:r>
              <a:rPr lang="nl-BE" noProof="0" dirty="0" smtClean="0"/>
              <a:t>Onthoud dat de </a:t>
            </a:r>
            <a:r>
              <a:rPr lang="nl-BE" noProof="0" dirty="0" smtClean="0">
                <a:solidFill>
                  <a:srgbClr val="FF0000"/>
                </a:solidFill>
              </a:rPr>
              <a:t>toestemming controleerbaar </a:t>
            </a:r>
            <a:r>
              <a:rPr lang="nl-BE" noProof="0" dirty="0" smtClean="0"/>
              <a:t>moet zijn en dat desgevallend de privacyverklaring moet geschreven zijn in voor kinderen begrijpbare taal.</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57</a:t>
            </a:fld>
            <a:endParaRPr lang="fr-BE" noProof="0"/>
          </a:p>
        </p:txBody>
      </p:sp>
    </p:spTree>
    <p:extLst>
      <p:ext uri="{BB962C8B-B14F-4D97-AF65-F5344CB8AC3E}">
        <p14:creationId xmlns:p14="http://schemas.microsoft.com/office/powerpoint/2010/main" val="6622682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6. Transparantie tov de betrokkene</a:t>
            </a:r>
            <a:endParaRPr lang="nl-BE" noProof="0"/>
          </a:p>
        </p:txBody>
      </p:sp>
      <p:sp>
        <p:nvSpPr>
          <p:cNvPr id="3" name="Content Placeholder 2"/>
          <p:cNvSpPr>
            <a:spLocks noGrp="1"/>
          </p:cNvSpPr>
          <p:nvPr>
            <p:ph idx="1"/>
          </p:nvPr>
        </p:nvSpPr>
        <p:spPr/>
        <p:txBody>
          <a:bodyPr>
            <a:normAutofit fontScale="85000" lnSpcReduction="20000"/>
          </a:bodyPr>
          <a:lstStyle/>
          <a:p>
            <a:pPr marL="0" indent="0">
              <a:buNone/>
            </a:pPr>
            <a:r>
              <a:rPr lang="nl-BE" altLang="nl-BE" noProof="0" dirty="0" smtClean="0"/>
              <a:t>Wanneer je organisatie persoonsgegevens verwerkt, dient ze aan de betrokkene bepaalde informatie te verschaffen, zoals de doeleinden waarvoor de gegevens worden verwerkt. Doorgaans wordt deze informatie verstrekt in de vorm van een privacyverklaring.</a:t>
            </a:r>
          </a:p>
          <a:p>
            <a:endParaRPr lang="nl-BE" altLang="nl-BE" noProof="0" dirty="0" smtClean="0"/>
          </a:p>
          <a:p>
            <a:pPr marL="0" indent="0">
              <a:buNone/>
            </a:pPr>
            <a:r>
              <a:rPr lang="nl-BE" altLang="nl-BE" noProof="0" dirty="0" smtClean="0">
                <a:solidFill>
                  <a:srgbClr val="FF0000"/>
                </a:solidFill>
              </a:rPr>
              <a:t>Evalueer de bestaande privacyverklaring en plan noodzakelijke wijzigingen </a:t>
            </a:r>
            <a:r>
              <a:rPr lang="nl-BE" altLang="nl-BE" noProof="0" dirty="0" smtClean="0"/>
              <a:t>hieraan in het licht van de AVG.</a:t>
            </a:r>
          </a:p>
          <a:p>
            <a:endParaRPr lang="nl-BE" altLang="nl-BE" noProof="0" dirty="0" smtClean="0"/>
          </a:p>
          <a:p>
            <a:pPr marL="0" indent="0">
              <a:buNone/>
            </a:pPr>
            <a:r>
              <a:rPr lang="nl-BE" altLang="nl-BE" noProof="0" dirty="0" smtClean="0"/>
              <a:t>De AVG vereist dat deze privacyverklaring wordt aangevuld met </a:t>
            </a:r>
            <a:r>
              <a:rPr lang="nl-BE" altLang="nl-BE" noProof="0" dirty="0" smtClean="0">
                <a:solidFill>
                  <a:srgbClr val="FF0000"/>
                </a:solidFill>
              </a:rPr>
              <a:t>nieuwe informatietypes</a:t>
            </a:r>
            <a:r>
              <a:rPr lang="nl-BE" altLang="nl-BE" noProof="0" dirty="0" smtClean="0"/>
              <a:t>. Zo zal je voortaan de wettelijke grondslag voor de gegevensverwerking moeten meedelen, de termijnen gedurende dewelke je de informatie zal bijhouden, of je de gegevens uitwisselt buiten de EU en de mogelijkheid voor de betrokkene om een klacht in te dienen bij de Gegevensbeschermingsautoriteit indien deze meent dat zijn persoonsgegevens foutief worden verwerkt.</a:t>
            </a:r>
          </a:p>
          <a:p>
            <a:endParaRPr lang="nl-BE" altLang="nl-BE" noProof="0" dirty="0" smtClean="0"/>
          </a:p>
          <a:p>
            <a:pPr marL="0" indent="0">
              <a:buNone/>
            </a:pPr>
            <a:r>
              <a:rPr lang="nl-BE" altLang="nl-BE" noProof="0" dirty="0" smtClean="0"/>
              <a:t>De AVG vereist dat deze informatie wordt verschaft in </a:t>
            </a:r>
            <a:r>
              <a:rPr lang="nl-BE" altLang="nl-BE" noProof="0" dirty="0" smtClean="0">
                <a:solidFill>
                  <a:srgbClr val="FF0000"/>
                </a:solidFill>
              </a:rPr>
              <a:t>beknopte, begrijpbare en duidelijke taal.</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58</a:t>
            </a:fld>
            <a:endParaRPr lang="fr-BE" noProof="0"/>
          </a:p>
        </p:txBody>
      </p:sp>
    </p:spTree>
    <p:extLst>
      <p:ext uri="{BB962C8B-B14F-4D97-AF65-F5344CB8AC3E}">
        <p14:creationId xmlns:p14="http://schemas.microsoft.com/office/powerpoint/2010/main" val="19189558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schoolreglement</a:t>
            </a:r>
          </a:p>
          <a:p>
            <a:endParaRPr lang="nl-BE" dirty="0" smtClean="0"/>
          </a:p>
          <a:p>
            <a:endParaRPr lang="nl-BE" dirty="0"/>
          </a:p>
          <a:p>
            <a:r>
              <a:rPr lang="nl-BE" dirty="0" smtClean="0"/>
              <a:t>arbeidsreglement</a:t>
            </a:r>
          </a:p>
          <a:p>
            <a:endParaRPr lang="nl-BE" dirty="0" smtClean="0"/>
          </a:p>
          <a:p>
            <a:endParaRPr lang="nl-BE" dirty="0"/>
          </a:p>
          <a:p>
            <a:r>
              <a:rPr lang="nl-BE" dirty="0" smtClean="0"/>
              <a:t>website</a:t>
            </a:r>
          </a:p>
          <a:p>
            <a:endParaRPr lang="nl-BE" dirty="0" smtClean="0"/>
          </a:p>
          <a:p>
            <a:endParaRPr lang="nl-BE" dirty="0"/>
          </a:p>
          <a:p>
            <a:r>
              <a:rPr lang="nl-BE" dirty="0" smtClean="0"/>
              <a:t>formulieren voor specifieke toestemmingen</a:t>
            </a:r>
          </a:p>
          <a:p>
            <a:endParaRPr lang="nl-BE" dirty="0"/>
          </a:p>
          <a:p>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59</a:t>
            </a:fld>
            <a:endParaRPr lang="fr-BE" dirty="0"/>
          </a:p>
        </p:txBody>
      </p:sp>
    </p:spTree>
    <p:extLst>
      <p:ext uri="{BB962C8B-B14F-4D97-AF65-F5344CB8AC3E}">
        <p14:creationId xmlns:p14="http://schemas.microsoft.com/office/powerpoint/2010/main" val="1477273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Toepassingsgebied</a:t>
            </a:r>
            <a:endParaRPr lang="fr-BE" dirty="0"/>
          </a:p>
        </p:txBody>
      </p:sp>
      <p:sp>
        <p:nvSpPr>
          <p:cNvPr id="3" name="Content Placeholder 2"/>
          <p:cNvSpPr>
            <a:spLocks noGrp="1"/>
          </p:cNvSpPr>
          <p:nvPr>
            <p:ph idx="1"/>
          </p:nvPr>
        </p:nvSpPr>
        <p:spPr/>
        <p:txBody>
          <a:bodyPr>
            <a:normAutofit/>
          </a:bodyPr>
          <a:lstStyle/>
          <a:p>
            <a:r>
              <a:rPr lang="nl-NL" dirty="0" smtClean="0"/>
              <a:t>verwerking</a:t>
            </a:r>
          </a:p>
          <a:p>
            <a:pPr lvl="1"/>
            <a:r>
              <a:rPr lang="nl-NL" dirty="0"/>
              <a:t>(</a:t>
            </a:r>
            <a:r>
              <a:rPr lang="nl-NL" dirty="0" smtClean="0"/>
              <a:t>geheel van) bewerking(en) </a:t>
            </a:r>
            <a:r>
              <a:rPr lang="nl-NL" dirty="0"/>
              <a:t>met betrekking tot </a:t>
            </a:r>
            <a:r>
              <a:rPr lang="nl-NL" dirty="0" smtClean="0"/>
              <a:t>persoonsgegevens, </a:t>
            </a:r>
            <a:r>
              <a:rPr lang="nl-NL" dirty="0"/>
              <a:t>al dan niet uitgevoerd via geautomatiseerde </a:t>
            </a:r>
            <a:r>
              <a:rPr lang="nl-NL" dirty="0" smtClean="0"/>
              <a:t>procedés</a:t>
            </a:r>
          </a:p>
          <a:p>
            <a:pPr lvl="1"/>
            <a:r>
              <a:rPr lang="nl-NL" dirty="0" smtClean="0"/>
              <a:t>zoals </a:t>
            </a:r>
            <a:r>
              <a:rPr lang="nl-NL" dirty="0"/>
              <a:t>het verzamelen, vastleggen, ordenen, structureren, opslaan, bijwerken of wijzigen, opvragen, raadplegen, gebruiken, verstrekken door middel van doorzending, verspreiden of op andere wijze ter beschikking stellen, aligneren of combineren, afschermen, wissen of vernietigen van gegevens</a:t>
            </a:r>
            <a:endParaRPr lang="nl-NL" dirty="0" smtClean="0"/>
          </a:p>
          <a:p>
            <a:r>
              <a:rPr lang="nl-NL" dirty="0" smtClean="0"/>
              <a:t>van persoonsgegevens</a:t>
            </a:r>
          </a:p>
          <a:p>
            <a:pPr lvl="1"/>
            <a:r>
              <a:rPr lang="nl-NL" dirty="0" smtClean="0"/>
              <a:t>alle </a:t>
            </a:r>
            <a:r>
              <a:rPr lang="nl-NL" dirty="0"/>
              <a:t>informatie over een geïdentificeerde of identificeerbare natuurlijke </a:t>
            </a:r>
            <a:r>
              <a:rPr lang="nl-NL" dirty="0" smtClean="0"/>
              <a:t>persoon</a:t>
            </a:r>
          </a:p>
          <a:p>
            <a:pPr lvl="1"/>
            <a:r>
              <a:rPr lang="nl-NL" dirty="0" smtClean="0"/>
              <a:t>als </a:t>
            </a:r>
            <a:r>
              <a:rPr lang="nl-NL" dirty="0"/>
              <a:t>identificeerbaar wordt beschouwd een natuurlijke persoon die direct of indirect kan worden geïdentificeerd, met name aan de hand van een </a:t>
            </a:r>
            <a:r>
              <a:rPr lang="nl-NL" dirty="0" err="1"/>
              <a:t>identificator</a:t>
            </a:r>
            <a:r>
              <a:rPr lang="nl-NL" dirty="0"/>
              <a:t> </a:t>
            </a:r>
            <a:r>
              <a:rPr lang="nl-NL" dirty="0" smtClean="0"/>
              <a:t>(…) of </a:t>
            </a:r>
            <a:r>
              <a:rPr lang="nl-NL" dirty="0"/>
              <a:t>van een of meer elementen die kenmerkend zijn voor </a:t>
            </a:r>
            <a:r>
              <a:rPr lang="nl-NL" dirty="0" smtClean="0"/>
              <a:t>(…) die </a:t>
            </a:r>
            <a:r>
              <a:rPr lang="nl-NL" dirty="0"/>
              <a:t>natuurlijke </a:t>
            </a:r>
            <a:r>
              <a:rPr lang="nl-NL" dirty="0" smtClean="0"/>
              <a:t>persoon</a:t>
            </a:r>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a:t>
            </a:fld>
            <a:endParaRPr lang="fr-BE" dirty="0"/>
          </a:p>
        </p:txBody>
      </p:sp>
    </p:spTree>
    <p:extLst>
      <p:ext uri="{BB962C8B-B14F-4D97-AF65-F5344CB8AC3E}">
        <p14:creationId xmlns:p14="http://schemas.microsoft.com/office/powerpoint/2010/main" val="22816173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solidFill>
                  <a:srgbClr val="FF0000"/>
                </a:solidFill>
              </a:rPr>
              <a:t>Ga na of de huidige procedures in je organisatie alle rechten voorzien waarop de betrokkene zich kan beroepen</a:t>
            </a:r>
            <a:r>
              <a:rPr lang="nl-BE" noProof="0" dirty="0" smtClean="0"/>
              <a:t>, inclusief hoe persoonsgegevens kunnen worden verwijderd of hoe gegevens elektronisch zullen worden meegedeeld. De AVG voorziet o.a. in de volgende rechten voor de betrokkene</a:t>
            </a:r>
          </a:p>
          <a:p>
            <a:r>
              <a:rPr lang="nl-BE" noProof="0" dirty="0" smtClean="0">
                <a:solidFill>
                  <a:srgbClr val="FF0000"/>
                </a:solidFill>
              </a:rPr>
              <a:t>informatie en toegang tot persoonsgegevens</a:t>
            </a:r>
          </a:p>
          <a:p>
            <a:r>
              <a:rPr lang="nl-BE" noProof="0" dirty="0" smtClean="0">
                <a:solidFill>
                  <a:srgbClr val="FF0000"/>
                </a:solidFill>
              </a:rPr>
              <a:t>verbetering, aanvulling en uitwissing van de gegevens</a:t>
            </a:r>
          </a:p>
          <a:p>
            <a:r>
              <a:rPr lang="nl-BE" noProof="0" dirty="0" smtClean="0">
                <a:solidFill>
                  <a:srgbClr val="FF0000"/>
                </a:solidFill>
              </a:rPr>
              <a:t>bezwaar tegen direct marketingpraktijken</a:t>
            </a:r>
          </a:p>
          <a:p>
            <a:r>
              <a:rPr lang="nl-BE" dirty="0" smtClean="0">
                <a:solidFill>
                  <a:srgbClr val="FF0000"/>
                </a:solidFill>
              </a:rPr>
              <a:t>geen onderwerping aan louter </a:t>
            </a:r>
            <a:r>
              <a:rPr lang="nl-BE" noProof="0" dirty="0" smtClean="0">
                <a:solidFill>
                  <a:srgbClr val="FF0000"/>
                </a:solidFill>
              </a:rPr>
              <a:t>geautomatiseerde besluitvorming en profilering</a:t>
            </a:r>
          </a:p>
          <a:p>
            <a:r>
              <a:rPr lang="nl-BE" noProof="0" dirty="0" smtClean="0">
                <a:solidFill>
                  <a:srgbClr val="FF0000"/>
                </a:solidFill>
              </a:rPr>
              <a:t>overdraagbaarheid van de gegevens (niet voor verwerking voor taak van algemeen belang of openbaar gezag)</a:t>
            </a:r>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60</a:t>
            </a:fld>
            <a:endParaRPr lang="fr-BE" noProof="0"/>
          </a:p>
        </p:txBody>
      </p:sp>
    </p:spTree>
    <p:extLst>
      <p:ext uri="{BB962C8B-B14F-4D97-AF65-F5344CB8AC3E}">
        <p14:creationId xmlns:p14="http://schemas.microsoft.com/office/powerpoint/2010/main" val="23117412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De betrokkene geniet onder de AVG dezelfde rechten als onder de huidige Belgische Privacywet, mits enkele aanzienlijke verbeteringen. Het is een goed moment om je bestaande procedures te evalueren en na te gaan hoe je voortaan te werk zal gaan wanneer iemand zijn of haar recht wil uitoefenen.</a:t>
            </a:r>
          </a:p>
          <a:p>
            <a:endParaRPr lang="nl-BE" noProof="0" dirty="0" smtClean="0"/>
          </a:p>
          <a:p>
            <a:pPr marL="0" indent="0">
              <a:buNone/>
            </a:pPr>
            <a:r>
              <a:rPr lang="nl-BE" noProof="0" dirty="0" smtClean="0"/>
              <a:t>Het </a:t>
            </a:r>
            <a:r>
              <a:rPr lang="nl-BE" noProof="0" dirty="0" smtClean="0">
                <a:solidFill>
                  <a:srgbClr val="FF0000"/>
                </a:solidFill>
              </a:rPr>
              <a:t>recht op overdraagbaarheid </a:t>
            </a:r>
            <a:r>
              <a:rPr lang="nl-BE" noProof="0" dirty="0" smtClean="0"/>
              <a:t>van de gegevens is een </a:t>
            </a:r>
            <a:r>
              <a:rPr lang="nl-BE" noProof="0" dirty="0" smtClean="0">
                <a:solidFill>
                  <a:srgbClr val="FF0000"/>
                </a:solidFill>
              </a:rPr>
              <a:t>nieuwigheid</a:t>
            </a:r>
            <a:r>
              <a:rPr lang="nl-BE" noProof="0" dirty="0" smtClean="0"/>
              <a:t>. Dit is een verbeterde vorm van toegang waarbij de betrokkene het recht heeft de persoonsgegevens die op hem van toepassing zijn in een gestructureerde, gangbare en elektronische vorm te verkrijgen.</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61</a:t>
            </a:fld>
            <a:endParaRPr lang="fr-BE" noProof="0"/>
          </a:p>
        </p:txBody>
      </p:sp>
    </p:spTree>
    <p:extLst>
      <p:ext uri="{BB962C8B-B14F-4D97-AF65-F5344CB8AC3E}">
        <p14:creationId xmlns:p14="http://schemas.microsoft.com/office/powerpoint/2010/main" val="13158976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recht op informatie</a:t>
            </a:r>
            <a:endParaRPr lang="fr-BE" dirty="0"/>
          </a:p>
        </p:txBody>
      </p:sp>
      <p:sp>
        <p:nvSpPr>
          <p:cNvPr id="3" name="Content Placeholder 2"/>
          <p:cNvSpPr>
            <a:spLocks noGrp="1"/>
          </p:cNvSpPr>
          <p:nvPr>
            <p:ph idx="1"/>
          </p:nvPr>
        </p:nvSpPr>
        <p:spPr/>
        <p:txBody>
          <a:bodyPr>
            <a:normAutofit lnSpcReduction="10000"/>
          </a:bodyPr>
          <a:lstStyle/>
          <a:p>
            <a:r>
              <a:rPr lang="nl-BE" dirty="0" smtClean="0"/>
              <a:t>minstens volgende informatie</a:t>
            </a:r>
          </a:p>
          <a:p>
            <a:pPr lvl="1"/>
            <a:r>
              <a:rPr lang="nl-BE" dirty="0" smtClean="0"/>
              <a:t>identiteit en contactgegevens verwerkingsverantwoordelijke</a:t>
            </a:r>
          </a:p>
          <a:p>
            <a:pPr lvl="1"/>
            <a:r>
              <a:rPr lang="nl-BE" dirty="0" smtClean="0"/>
              <a:t>contactgegevens functionaris voor gegevensbescherming</a:t>
            </a:r>
          </a:p>
          <a:p>
            <a:pPr lvl="1"/>
            <a:r>
              <a:rPr lang="nl-BE" dirty="0" smtClean="0"/>
              <a:t>doeleinden en rechtsgrond van verwerking</a:t>
            </a:r>
          </a:p>
          <a:p>
            <a:pPr lvl="1"/>
            <a:r>
              <a:rPr lang="nl-BE" dirty="0" smtClean="0"/>
              <a:t>categorieën van ontvangers van persoonsgegevens</a:t>
            </a:r>
          </a:p>
          <a:p>
            <a:pPr lvl="1"/>
            <a:r>
              <a:rPr lang="nl-BE" dirty="0" smtClean="0"/>
              <a:t>voorgenomen doorgifte naar landen buiten EU</a:t>
            </a:r>
            <a:endParaRPr lang="fr-BE" dirty="0" smtClean="0"/>
          </a:p>
          <a:p>
            <a:r>
              <a:rPr lang="nl-BE" dirty="0" smtClean="0"/>
              <a:t>bijkomende informatie indien nodig voor behoorlijke verwerking, voornamelijk indien gegevens mogelijks later worden verwerkt voor ander doel (zie hoger)</a:t>
            </a:r>
          </a:p>
          <a:p>
            <a:r>
              <a:rPr lang="nl-BE" dirty="0" smtClean="0"/>
              <a:t>steeds te verstrekken in geval van rechtstreekse inzameling bij betrokkene</a:t>
            </a:r>
          </a:p>
          <a:p>
            <a:r>
              <a:rPr lang="nl-BE" dirty="0" smtClean="0"/>
              <a:t>binnen redelijke termijn (uiterlijk 1 maand), bij eerste contact met betrokkene of bij verdere doorgave aan derde bij onrechtstreekse inzameling </a:t>
            </a:r>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62</a:t>
            </a:fld>
            <a:endParaRPr lang="fr-BE" dirty="0"/>
          </a:p>
        </p:txBody>
      </p:sp>
    </p:spTree>
    <p:extLst>
      <p:ext uri="{BB962C8B-B14F-4D97-AF65-F5344CB8AC3E}">
        <p14:creationId xmlns:p14="http://schemas.microsoft.com/office/powerpoint/2010/main" val="4578371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Concreet: recht op informatie</a:t>
            </a:r>
            <a:endParaRPr lang="fr-BE" dirty="0"/>
          </a:p>
        </p:txBody>
      </p:sp>
      <p:sp>
        <p:nvSpPr>
          <p:cNvPr id="3" name="Content Placeholder 2"/>
          <p:cNvSpPr>
            <a:spLocks noGrp="1"/>
          </p:cNvSpPr>
          <p:nvPr>
            <p:ph idx="1"/>
          </p:nvPr>
        </p:nvSpPr>
        <p:spPr/>
        <p:txBody>
          <a:bodyPr/>
          <a:lstStyle/>
          <a:p>
            <a:r>
              <a:rPr lang="nl-BE" dirty="0" smtClean="0"/>
              <a:t>vrijstelling van informatieplicht bij onrechtstreekse inzameling indien</a:t>
            </a:r>
          </a:p>
          <a:p>
            <a:pPr lvl="1"/>
            <a:r>
              <a:rPr lang="nl-BE" dirty="0" smtClean="0"/>
              <a:t>betrokkene beschikt reeds over informatie (</a:t>
            </a:r>
            <a:r>
              <a:rPr lang="nl-BE" dirty="0" err="1" smtClean="0"/>
              <a:t>bvb</a:t>
            </a:r>
            <a:r>
              <a:rPr lang="nl-BE" dirty="0" smtClean="0"/>
              <a:t>. bij inzameling door derde die gegevens doorgeeft)</a:t>
            </a:r>
          </a:p>
          <a:p>
            <a:pPr lvl="1"/>
            <a:r>
              <a:rPr lang="nl-BE" dirty="0" smtClean="0"/>
              <a:t>informatieverstrekking is onmogelijk of vergt onevenredig veel inspanning</a:t>
            </a:r>
          </a:p>
          <a:p>
            <a:pPr lvl="1"/>
            <a:r>
              <a:rPr lang="nl-BE" dirty="0" smtClean="0"/>
              <a:t>verkrijgen of verstrekken is voorgeschreven bij wet</a:t>
            </a:r>
          </a:p>
          <a:p>
            <a:pPr lvl="1"/>
            <a:r>
              <a:rPr lang="nl-BE" dirty="0" smtClean="0"/>
              <a:t>informatie moet vertrouwelijk blijven t.g.v. een beroepsgeheim</a:t>
            </a:r>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63</a:t>
            </a:fld>
            <a:endParaRPr lang="fr-BE" dirty="0"/>
          </a:p>
        </p:txBody>
      </p:sp>
    </p:spTree>
    <p:extLst>
      <p:ext uri="{BB962C8B-B14F-4D97-AF65-F5344CB8AC3E}">
        <p14:creationId xmlns:p14="http://schemas.microsoft.com/office/powerpoint/2010/main" val="30126762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geautomatiseerde besluitvorming</a:t>
            </a:r>
            <a:endParaRPr lang="fr-BE" dirty="0"/>
          </a:p>
        </p:txBody>
      </p:sp>
      <p:sp>
        <p:nvSpPr>
          <p:cNvPr id="3" name="Content Placeholder 2"/>
          <p:cNvSpPr>
            <a:spLocks noGrp="1"/>
          </p:cNvSpPr>
          <p:nvPr>
            <p:ph idx="1"/>
          </p:nvPr>
        </p:nvSpPr>
        <p:spPr/>
        <p:txBody>
          <a:bodyPr/>
          <a:lstStyle/>
          <a:p>
            <a:r>
              <a:rPr lang="nl-BE" dirty="0" smtClean="0"/>
              <a:t>persoon mag niet worden onderworpen aan uitsluitend geautomatiseerde besluitvorming of profilering met rechtsgevolgen of aanzienlijke andere gevolgen</a:t>
            </a:r>
          </a:p>
          <a:p>
            <a:endParaRPr lang="nl-BE" dirty="0" smtClean="0"/>
          </a:p>
          <a:p>
            <a:r>
              <a:rPr lang="nl-BE" dirty="0" smtClean="0"/>
              <a:t>uitzonderingen</a:t>
            </a:r>
          </a:p>
          <a:p>
            <a:pPr lvl="1"/>
            <a:r>
              <a:rPr lang="nl-BE" dirty="0" smtClean="0"/>
              <a:t>noodzakelijk voor uitvoering overeenkomst</a:t>
            </a:r>
          </a:p>
          <a:p>
            <a:pPr lvl="1"/>
            <a:r>
              <a:rPr lang="nl-BE" dirty="0" smtClean="0"/>
              <a:t>toegestaan door de wet</a:t>
            </a:r>
          </a:p>
          <a:p>
            <a:pPr lvl="1"/>
            <a:r>
              <a:rPr lang="nl-BE" dirty="0" smtClean="0"/>
              <a:t>uitdrukkelijke toestemming van betrokkene</a:t>
            </a:r>
          </a:p>
          <a:p>
            <a:endParaRPr lang="nl-BE" dirty="0" smtClean="0"/>
          </a:p>
          <a:p>
            <a:r>
              <a:rPr lang="nl-BE" dirty="0" smtClean="0"/>
              <a:t>dus </a:t>
            </a:r>
            <a:r>
              <a:rPr lang="nl-BE" dirty="0" err="1" smtClean="0"/>
              <a:t>bvb</a:t>
            </a:r>
            <a:r>
              <a:rPr lang="nl-BE" dirty="0" smtClean="0"/>
              <a:t>. geen (zonder menselijke tussenkomst)</a:t>
            </a:r>
          </a:p>
          <a:p>
            <a:pPr lvl="1"/>
            <a:r>
              <a:rPr lang="nl-BE" dirty="0" smtClean="0"/>
              <a:t>evaluatie van leerlingen door een software op basis van resultaten</a:t>
            </a:r>
          </a:p>
          <a:p>
            <a:pPr lvl="1"/>
            <a:r>
              <a:rPr lang="nl-BE" dirty="0" smtClean="0"/>
              <a:t>selectie van leerkrachten door een software</a:t>
            </a:r>
            <a:endParaRPr lang="fr-BE" dirty="0" smtClean="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64</a:t>
            </a:fld>
            <a:endParaRPr lang="fr-BE" dirty="0"/>
          </a:p>
        </p:txBody>
      </p:sp>
    </p:spTree>
    <p:extLst>
      <p:ext uri="{BB962C8B-B14F-4D97-AF65-F5344CB8AC3E}">
        <p14:creationId xmlns:p14="http://schemas.microsoft.com/office/powerpoint/2010/main" val="18138340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Intermezzo: recht op afbeelding</a:t>
            </a:r>
            <a:endParaRPr lang="fr-BE" dirty="0"/>
          </a:p>
        </p:txBody>
      </p:sp>
      <p:sp>
        <p:nvSpPr>
          <p:cNvPr id="3" name="Content Placeholder 2"/>
          <p:cNvSpPr>
            <a:spLocks noGrp="1"/>
          </p:cNvSpPr>
          <p:nvPr>
            <p:ph idx="1"/>
          </p:nvPr>
        </p:nvSpPr>
        <p:spPr/>
        <p:txBody>
          <a:bodyPr>
            <a:normAutofit fontScale="92500" lnSpcReduction="20000"/>
          </a:bodyPr>
          <a:lstStyle/>
          <a:p>
            <a:r>
              <a:rPr lang="nl-BE" dirty="0" smtClean="0"/>
              <a:t>niet in AVG</a:t>
            </a:r>
          </a:p>
          <a:p>
            <a:r>
              <a:rPr lang="nl-BE" dirty="0" smtClean="0"/>
              <a:t>elke persoon heeft recht te beslissen of van hem/haar afbeelding mag worden genomen en/of gebruikt</a:t>
            </a:r>
          </a:p>
          <a:p>
            <a:r>
              <a:rPr lang="nl-BE" dirty="0" smtClean="0"/>
              <a:t>nood aan specifieke toestemming per handeling</a:t>
            </a:r>
          </a:p>
          <a:p>
            <a:r>
              <a:rPr lang="nl-BE" dirty="0" smtClean="0"/>
              <a:t>toestemming van minderjarige zelf indien hij/zij beschikt over “voldoende” onderscheidingsvermogen, anders van ouder of voogd</a:t>
            </a:r>
          </a:p>
          <a:p>
            <a:r>
              <a:rPr lang="nl-BE" dirty="0" smtClean="0"/>
              <a:t>best toestemmingsformulier met duidelijke aanduiding welke soorten foto’s en filmpjes de school wil maken (</a:t>
            </a:r>
            <a:r>
              <a:rPr lang="nl-BE" dirty="0" err="1" smtClean="0"/>
              <a:t>bvb</a:t>
            </a:r>
            <a:r>
              <a:rPr lang="nl-BE" dirty="0" smtClean="0"/>
              <a:t>. klasfoto’s, foto’s bij evenementen, …) en publiceren via welke verspreidingsvorm</a:t>
            </a:r>
          </a:p>
          <a:p>
            <a:r>
              <a:rPr lang="nl-BE" dirty="0" smtClean="0"/>
              <a:t>mogelijke beveiligingsmaatregelen</a:t>
            </a:r>
          </a:p>
          <a:p>
            <a:pPr lvl="1"/>
            <a:r>
              <a:rPr lang="nl-BE" dirty="0" smtClean="0"/>
              <a:t>methodes om foto’s en filmpjes van het brede publiek af te schermen</a:t>
            </a:r>
          </a:p>
          <a:p>
            <a:pPr lvl="1"/>
            <a:r>
              <a:rPr lang="nl-BE" dirty="0" smtClean="0"/>
              <a:t>afschermen van indexering door zoekmachines, o.a. door geen tags te vermelden</a:t>
            </a:r>
          </a:p>
          <a:p>
            <a:pPr lvl="1"/>
            <a:r>
              <a:rPr lang="nl-BE" dirty="0" smtClean="0"/>
              <a:t>afschermen van te gemakkelijke download van foto’s en filmpjes</a:t>
            </a:r>
          </a:p>
          <a:p>
            <a:pPr lvl="1"/>
            <a:r>
              <a:rPr lang="nl-BE" dirty="0" smtClean="0"/>
              <a:t>beveiliging achterliggende servers</a:t>
            </a:r>
          </a:p>
          <a:p>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65</a:t>
            </a:fld>
            <a:endParaRPr lang="fr-BE" dirty="0"/>
          </a:p>
        </p:txBody>
      </p:sp>
    </p:spTree>
    <p:extLst>
      <p:ext uri="{BB962C8B-B14F-4D97-AF65-F5344CB8AC3E}">
        <p14:creationId xmlns:p14="http://schemas.microsoft.com/office/powerpoint/2010/main" val="27258269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8. Verzoek tot toegang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t>Voorzie een update van je bestaande </a:t>
            </a:r>
            <a:r>
              <a:rPr lang="nl-BE" noProof="0" dirty="0" smtClean="0">
                <a:solidFill>
                  <a:srgbClr val="FF0000"/>
                </a:solidFill>
              </a:rPr>
              <a:t>toegangsprocedures en bedenk hoe je verzoeken tot toegang zal behandelen onder de nieuwe termijnen </a:t>
            </a:r>
            <a:r>
              <a:rPr lang="nl-BE" noProof="0" dirty="0" smtClean="0"/>
              <a:t>in de AVG.</a:t>
            </a:r>
          </a:p>
          <a:p>
            <a:endParaRPr lang="nl-BE" noProof="0" dirty="0" smtClean="0"/>
          </a:p>
          <a:p>
            <a:pPr marL="0" indent="0">
              <a:buNone/>
            </a:pPr>
            <a:r>
              <a:rPr lang="nl-BE" noProof="0" dirty="0" smtClean="0"/>
              <a:t>In de meeste gevallen zal </a:t>
            </a:r>
            <a:r>
              <a:rPr lang="nl-BE" noProof="0" dirty="0" smtClean="0">
                <a:solidFill>
                  <a:srgbClr val="FF0000"/>
                </a:solidFill>
              </a:rPr>
              <a:t>gratis</a:t>
            </a:r>
            <a:r>
              <a:rPr lang="nl-BE" noProof="0" dirty="0" smtClean="0"/>
              <a:t> en binnen de </a:t>
            </a:r>
            <a:r>
              <a:rPr lang="nl-BE" noProof="0" dirty="0" smtClean="0">
                <a:solidFill>
                  <a:srgbClr val="FF0000"/>
                </a:solidFill>
              </a:rPr>
              <a:t>30 dagen </a:t>
            </a:r>
            <a:r>
              <a:rPr lang="nl-BE" noProof="0" dirty="0" smtClean="0"/>
              <a:t>(i.t.t. de huidige termijn van 45 dagen) gevolg moeten worden gegeven aan het verzoek tot toegang.</a:t>
            </a:r>
          </a:p>
          <a:p>
            <a:pPr marL="0" indent="0">
              <a:buNone/>
            </a:pPr>
            <a:endParaRPr lang="nl-BE" dirty="0"/>
          </a:p>
          <a:p>
            <a:pPr marL="0" indent="0">
              <a:buNone/>
            </a:pPr>
            <a:r>
              <a:rPr lang="nl-BE" noProof="0" dirty="0" smtClean="0"/>
              <a:t>Manifest ongegronde of overmatige verzoeken kunnen worden aangerekend of worden geweigerd.</a:t>
            </a:r>
          </a:p>
          <a:p>
            <a:endParaRPr lang="nl-BE" noProof="0" dirty="0" smtClean="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66</a:t>
            </a:fld>
            <a:endParaRPr lang="fr-BE" noProof="0"/>
          </a:p>
        </p:txBody>
      </p:sp>
    </p:spTree>
    <p:extLst>
      <p:ext uri="{BB962C8B-B14F-4D97-AF65-F5344CB8AC3E}">
        <p14:creationId xmlns:p14="http://schemas.microsoft.com/office/powerpoint/2010/main" val="6093434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8</a:t>
            </a:r>
            <a:r>
              <a:rPr lang="nl-BE" dirty="0" smtClean="0"/>
              <a:t>. Verzoek tot toegang</a:t>
            </a:r>
            <a:endParaRPr lang="fr-BE" dirty="0"/>
          </a:p>
        </p:txBody>
      </p:sp>
      <p:sp>
        <p:nvSpPr>
          <p:cNvPr id="3" name="Content Placeholder 2"/>
          <p:cNvSpPr>
            <a:spLocks noGrp="1"/>
          </p:cNvSpPr>
          <p:nvPr>
            <p:ph idx="1"/>
          </p:nvPr>
        </p:nvSpPr>
        <p:spPr/>
        <p:txBody>
          <a:bodyPr>
            <a:normAutofit lnSpcReduction="10000"/>
          </a:bodyPr>
          <a:lstStyle/>
          <a:p>
            <a:pPr marL="0" indent="0">
              <a:buNone/>
            </a:pPr>
            <a:r>
              <a:rPr lang="nl-BE" dirty="0">
                <a:solidFill>
                  <a:srgbClr val="FF0000"/>
                </a:solidFill>
              </a:rPr>
              <a:t>Je dient de betrokkene die om toegang verzoekt bepaalde bijkomstige informatie te verschaffen, zoals de </a:t>
            </a:r>
            <a:r>
              <a:rPr lang="nl-BE" dirty="0" smtClean="0">
                <a:solidFill>
                  <a:srgbClr val="FF0000"/>
                </a:solidFill>
              </a:rPr>
              <a:t>doeleinden waarvoor en de termijnen </a:t>
            </a:r>
            <a:r>
              <a:rPr lang="nl-BE" dirty="0">
                <a:solidFill>
                  <a:srgbClr val="FF0000"/>
                </a:solidFill>
              </a:rPr>
              <a:t>gedurende dewelke je informatie bijhoudt en het recht om onnauwkeurige gegevens te laten verbeteren. </a:t>
            </a:r>
            <a:r>
              <a:rPr lang="nl-BE" dirty="0"/>
              <a:t>Het moet logistiek mogelijk zijn om alle verzoeken binnen de voorziene tijdspanne te verwerken en de betrokkene van de noodzakelijke informatie te voorzien.</a:t>
            </a:r>
          </a:p>
          <a:p>
            <a:endParaRPr lang="nl-BE" dirty="0"/>
          </a:p>
          <a:p>
            <a:pPr marL="0" indent="0">
              <a:buNone/>
            </a:pPr>
            <a:r>
              <a:rPr lang="nl-BE" dirty="0"/>
              <a:t>Het kan kostenbesparend zijn een systeem te ontwikkelen dat de betrokkene in staat stelt de gegevens </a:t>
            </a:r>
            <a:r>
              <a:rPr lang="nl-BE" dirty="0">
                <a:solidFill>
                  <a:srgbClr val="FF0000"/>
                </a:solidFill>
              </a:rPr>
              <a:t>zelf online </a:t>
            </a:r>
            <a:r>
              <a:rPr lang="nl-BE" dirty="0"/>
              <a:t>te </a:t>
            </a:r>
            <a:r>
              <a:rPr lang="nl-BE" dirty="0">
                <a:solidFill>
                  <a:srgbClr val="FF0000"/>
                </a:solidFill>
              </a:rPr>
              <a:t>raadplegen</a:t>
            </a:r>
            <a:r>
              <a:rPr lang="nl-BE" dirty="0" smtClean="0"/>
              <a:t>.</a:t>
            </a:r>
          </a:p>
          <a:p>
            <a:pPr marL="0" indent="0">
              <a:buNone/>
            </a:pPr>
            <a:endParaRPr lang="nl-BE" dirty="0" smtClean="0"/>
          </a:p>
          <a:p>
            <a:pPr marL="0" indent="0">
              <a:buNone/>
            </a:pPr>
            <a:r>
              <a:rPr lang="nl-BE" dirty="0" smtClean="0"/>
              <a:t>Zorg voor een </a:t>
            </a:r>
            <a:r>
              <a:rPr lang="nl-BE" dirty="0" smtClean="0">
                <a:solidFill>
                  <a:srgbClr val="FF0000"/>
                </a:solidFill>
              </a:rPr>
              <a:t>degelijke authenticatie van de identiteit </a:t>
            </a:r>
            <a:r>
              <a:rPr lang="nl-BE" dirty="0" smtClean="0"/>
              <a:t>van degene die het verzoek tot toegang indient, zodat je geen persoonsgegevens verstrekt aan een derde.</a:t>
            </a:r>
            <a:endParaRPr lang="nl-BE" dirty="0"/>
          </a:p>
          <a:p>
            <a:pPr marL="0" indent="0">
              <a:buNone/>
            </a:pPr>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67</a:t>
            </a:fld>
            <a:endParaRPr lang="fr-BE" dirty="0"/>
          </a:p>
        </p:txBody>
      </p:sp>
    </p:spTree>
    <p:extLst>
      <p:ext uri="{BB962C8B-B14F-4D97-AF65-F5344CB8AC3E}">
        <p14:creationId xmlns:p14="http://schemas.microsoft.com/office/powerpoint/2010/main" val="11721885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9. Privacy by design &amp; PIA</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altLang="nl-BE" noProof="0" dirty="0" smtClean="0"/>
              <a:t>Maak je vertrouwd met de begrippen “gegevensbescherming door ontwerp” en “</a:t>
            </a:r>
            <a:r>
              <a:rPr lang="nl-BE" altLang="nl-BE" noProof="0" dirty="0" err="1" smtClean="0"/>
              <a:t>gegevensbeschermingseffectbeoordeling</a:t>
            </a:r>
            <a:r>
              <a:rPr lang="nl-BE" altLang="nl-BE" noProof="0" dirty="0" smtClean="0"/>
              <a:t>”, beter gekend als </a:t>
            </a:r>
            <a:r>
              <a:rPr lang="nl-BE" altLang="nl-BE" noProof="0" dirty="0" smtClean="0">
                <a:solidFill>
                  <a:srgbClr val="FF0000"/>
                </a:solidFill>
              </a:rPr>
              <a:t>Privacy </a:t>
            </a:r>
            <a:r>
              <a:rPr lang="nl-BE" altLang="nl-BE" noProof="0" dirty="0" err="1" smtClean="0">
                <a:solidFill>
                  <a:srgbClr val="FF0000"/>
                </a:solidFill>
              </a:rPr>
              <a:t>by</a:t>
            </a:r>
            <a:r>
              <a:rPr lang="nl-BE" altLang="nl-BE" noProof="0" dirty="0" smtClean="0">
                <a:solidFill>
                  <a:srgbClr val="FF0000"/>
                </a:solidFill>
              </a:rPr>
              <a:t> design </a:t>
            </a:r>
            <a:r>
              <a:rPr lang="nl-BE" altLang="nl-BE" noProof="0" dirty="0" smtClean="0"/>
              <a:t>en </a:t>
            </a:r>
            <a:r>
              <a:rPr lang="nl-BE" altLang="nl-BE" noProof="0" dirty="0" smtClean="0">
                <a:solidFill>
                  <a:srgbClr val="FF0000"/>
                </a:solidFill>
              </a:rPr>
              <a:t>Privacy impact assessment (PIA)</a:t>
            </a:r>
            <a:r>
              <a:rPr lang="nl-BE" altLang="nl-BE" noProof="0" dirty="0" smtClean="0"/>
              <a:t>. Ga na hoe je deze concepten in de werking van je organisatie kan implementeren. Deze kunnen worden gelinkt aan andere organisatorische processen zoals risicobeheer en projectbeheer. Beoordeel de situaties waarin het nodig is dergelijke beoordeling uit te voeren. Wie zal dit doen? Wie moet hierbij worden betrokken? Gebeurt de analyse centraal of lokaal?</a:t>
            </a:r>
          </a:p>
          <a:p>
            <a:endParaRPr lang="nl-BE" altLang="nl-BE" noProof="0" dirty="0" smtClean="0"/>
          </a:p>
          <a:p>
            <a:pPr marL="0" indent="0">
              <a:buNone/>
            </a:pPr>
            <a:r>
              <a:rPr lang="nl-BE" altLang="nl-BE" noProof="0" dirty="0" smtClean="0"/>
              <a:t>Het behoort tot de “</a:t>
            </a:r>
            <a:r>
              <a:rPr lang="nl-BE" altLang="nl-BE" noProof="0" dirty="0" err="1" smtClean="0"/>
              <a:t>good</a:t>
            </a:r>
            <a:r>
              <a:rPr lang="nl-BE" altLang="nl-BE" noProof="0" dirty="0" smtClean="0"/>
              <a:t> </a:t>
            </a:r>
            <a:r>
              <a:rPr lang="nl-BE" altLang="nl-BE" noProof="0" dirty="0" err="1" smtClean="0"/>
              <a:t>practices</a:t>
            </a:r>
            <a:r>
              <a:rPr lang="nl-BE" altLang="nl-BE" noProof="0" dirty="0" smtClean="0"/>
              <a:t>” van een organisatie om gegevensbescherming van bij de start in te bouwen en als onderdeel hiervan een risicobeoordeling uit te voeren. Dit was voordien slechts een impliciete vereiste van de gegevensbeschermingsprincipes. De AVG maakt hiervan een duidelijke wettelijke vereiste.</a:t>
            </a:r>
            <a:endParaRPr lang="nl-BE" alt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68</a:t>
            </a:fld>
            <a:endParaRPr lang="fr-BE" noProof="0" dirty="0"/>
          </a:p>
        </p:txBody>
      </p:sp>
    </p:spTree>
    <p:extLst>
      <p:ext uri="{BB962C8B-B14F-4D97-AF65-F5344CB8AC3E}">
        <p14:creationId xmlns:p14="http://schemas.microsoft.com/office/powerpoint/2010/main" val="10561266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9. Privacy by design &amp; PIA</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t>Noteer dat je niet steeds een gegevensbeschermingseffect-beoordeling moet uitvoeren. Deze is enkel vereist in hoge risicosituaties, bv. wanneer een nieuwe technologie wordt geïmplementeerd of wanneer een profileringsoperatie een aanzienlijk effect kan teweegbrengen voor de betrokkenen.</a:t>
            </a:r>
            <a:endParaRPr lang="nl-BE" altLang="nl-BE" dirty="0"/>
          </a:p>
          <a:p>
            <a:pPr marL="0" indent="0">
              <a:buNone/>
            </a:pPr>
            <a:endParaRPr lang="nl-BE" noProof="0" dirty="0" smtClean="0"/>
          </a:p>
          <a:p>
            <a:pPr marL="0" indent="0">
              <a:buNone/>
            </a:pPr>
            <a:r>
              <a:rPr lang="nl-BE" noProof="0" dirty="0" smtClean="0"/>
              <a:t>Een nieuwe beoordeling is niet noodzakelijk wanneer verwerking gerechtvaardigd wordt door de noodzaak een wettelijke verplichting na te leven of wordt uitgevoerd in het algemeen belang indien deze reeds werd uitgevoerd bij de goedkeuring van de wettelijke basis.</a:t>
            </a:r>
          </a:p>
          <a:p>
            <a:pPr marL="0" indent="0">
              <a:buNone/>
            </a:pPr>
            <a:endParaRPr lang="nl-BE" altLang="nl-BE" noProof="0" dirty="0" smtClean="0"/>
          </a:p>
          <a:p>
            <a:pPr marL="0" indent="0">
              <a:buNone/>
            </a:pPr>
            <a:r>
              <a:rPr lang="nl-BE" altLang="nl-BE" noProof="0" dirty="0" smtClean="0"/>
              <a:t>Wanneer de PIA aangeeft dat de gegevensverwerking een hoog restrisico inhoudt, is het noodzakelijk het advies in te winnen van de Gegevensbeschermingsautoriteit omtrent de rechtmatigheid van de verwerking in het licht van de AVG.</a:t>
            </a:r>
          </a:p>
          <a:p>
            <a:endParaRPr lang="nl-BE" noProof="0"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69</a:t>
            </a:fld>
            <a:endParaRPr lang="fr-BE" noProof="0"/>
          </a:p>
        </p:txBody>
      </p:sp>
    </p:spTree>
    <p:extLst>
      <p:ext uri="{BB962C8B-B14F-4D97-AF65-F5344CB8AC3E}">
        <p14:creationId xmlns:p14="http://schemas.microsoft.com/office/powerpoint/2010/main" val="717898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Verantwoordelijke, verwerker &amp; betrokkene</a:t>
            </a:r>
            <a:endParaRPr lang="fr-BE" dirty="0"/>
          </a:p>
        </p:txBody>
      </p:sp>
      <p:sp>
        <p:nvSpPr>
          <p:cNvPr id="3" name="Content Placeholder 2"/>
          <p:cNvSpPr>
            <a:spLocks noGrp="1"/>
          </p:cNvSpPr>
          <p:nvPr>
            <p:ph idx="1"/>
          </p:nvPr>
        </p:nvSpPr>
        <p:spPr/>
        <p:txBody>
          <a:bodyPr>
            <a:normAutofit/>
          </a:bodyPr>
          <a:lstStyle/>
          <a:p>
            <a:r>
              <a:rPr lang="nl-NL" dirty="0" smtClean="0"/>
              <a:t>verwerkingsverantwoordelijke</a:t>
            </a:r>
          </a:p>
          <a:p>
            <a:pPr lvl="1"/>
            <a:r>
              <a:rPr lang="nl-NL" dirty="0" smtClean="0"/>
              <a:t>persoon, dienst of orgaan die/dat</a:t>
            </a:r>
            <a:r>
              <a:rPr lang="nl-NL" dirty="0"/>
              <a:t>, alleen of samen met anderen, het doel van en de middelen voor de verwerking van persoonsgegevens </a:t>
            </a:r>
            <a:r>
              <a:rPr lang="nl-NL" dirty="0" smtClean="0"/>
              <a:t>vaststelt</a:t>
            </a:r>
            <a:endParaRPr lang="nl-NL" dirty="0"/>
          </a:p>
          <a:p>
            <a:endParaRPr lang="nl-NL" dirty="0" smtClean="0"/>
          </a:p>
          <a:p>
            <a:r>
              <a:rPr lang="nl-NL" dirty="0" smtClean="0"/>
              <a:t>verwerker</a:t>
            </a:r>
          </a:p>
          <a:p>
            <a:pPr lvl="1"/>
            <a:r>
              <a:rPr lang="nl-NL" dirty="0" smtClean="0"/>
              <a:t>persoon, dienst </a:t>
            </a:r>
            <a:r>
              <a:rPr lang="nl-NL" dirty="0"/>
              <a:t>of </a:t>
            </a:r>
            <a:r>
              <a:rPr lang="nl-NL" dirty="0" smtClean="0"/>
              <a:t>orgaan </a:t>
            </a:r>
            <a:r>
              <a:rPr lang="nl-NL" dirty="0"/>
              <a:t>die/dat ten behoeve van de verwerkingsverantwoordelijke persoonsgegevens </a:t>
            </a:r>
            <a:r>
              <a:rPr lang="nl-NL" dirty="0" smtClean="0"/>
              <a:t>verwerkt</a:t>
            </a:r>
          </a:p>
          <a:p>
            <a:pPr lvl="1"/>
            <a:endParaRPr lang="nl-NL" dirty="0"/>
          </a:p>
          <a:p>
            <a:r>
              <a:rPr lang="nl-NL" dirty="0" smtClean="0"/>
              <a:t>betrokkene</a:t>
            </a:r>
          </a:p>
          <a:p>
            <a:pPr lvl="1"/>
            <a:r>
              <a:rPr lang="nl-NL" dirty="0" smtClean="0"/>
              <a:t>persoon waarop de persoonsgegevens betrekking hebben </a:t>
            </a:r>
            <a:endParaRPr lang="nl-NL"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a:t>
            </a:fld>
            <a:endParaRPr lang="fr-BE" dirty="0"/>
          </a:p>
        </p:txBody>
      </p:sp>
    </p:spTree>
    <p:extLst>
      <p:ext uri="{BB962C8B-B14F-4D97-AF65-F5344CB8AC3E}">
        <p14:creationId xmlns:p14="http://schemas.microsoft.com/office/powerpoint/2010/main" val="14227749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noProof="0" dirty="0" smtClean="0"/>
              <a:t>Voorzie adequate </a:t>
            </a:r>
            <a:r>
              <a:rPr lang="nl-BE" noProof="0" dirty="0" smtClean="0">
                <a:solidFill>
                  <a:srgbClr val="FF0000"/>
                </a:solidFill>
              </a:rPr>
              <a:t>procedures om veiligheidsincidenten met persoonsgegevens op te sporen, te rapporteren en te onderzoeken.</a:t>
            </a:r>
          </a:p>
          <a:p>
            <a:endParaRPr lang="nl-BE" noProof="0" dirty="0" smtClean="0">
              <a:solidFill>
                <a:srgbClr val="FF0000"/>
              </a:solidFill>
            </a:endParaRPr>
          </a:p>
          <a:p>
            <a:pPr marL="0" indent="0">
              <a:buNone/>
            </a:pPr>
            <a:r>
              <a:rPr lang="nl-BE" noProof="0" dirty="0" smtClean="0"/>
              <a:t>Beoordeel hiervoor de verscheidene verwerkingen die je uitvoert en </a:t>
            </a:r>
            <a:r>
              <a:rPr lang="nl-BE" noProof="0" dirty="0" smtClean="0">
                <a:solidFill>
                  <a:srgbClr val="FF0000"/>
                </a:solidFill>
              </a:rPr>
              <a:t>documenteer welke binnen de meldingsplicht </a:t>
            </a:r>
            <a:r>
              <a:rPr lang="nl-BE" noProof="0" dirty="0" smtClean="0"/>
              <a:t>zouden </a:t>
            </a:r>
            <a:r>
              <a:rPr lang="nl-BE" noProof="0" dirty="0" smtClean="0">
                <a:solidFill>
                  <a:srgbClr val="FF0000"/>
                </a:solidFill>
              </a:rPr>
              <a:t>vallen</a:t>
            </a:r>
            <a:r>
              <a:rPr lang="nl-BE" noProof="0" dirty="0" smtClean="0"/>
              <a:t>, ingeval zich een incident zou voordoen.</a:t>
            </a:r>
          </a:p>
          <a:p>
            <a:endParaRPr lang="nl-BE" noProof="0" dirty="0" smtClean="0"/>
          </a:p>
          <a:p>
            <a:pPr marL="0" indent="0">
              <a:buNone/>
            </a:pPr>
            <a:r>
              <a:rPr lang="nl-BE" noProof="0" dirty="0" smtClean="0"/>
              <a:t>In sommige gevallen moet je de betrokkene die het voorwerp uitmaakt van het incident rechtstreeks verwittigen, bv. wanneer het incident aanleiding kan geven tot persoonlijke financiële verliezen.</a:t>
            </a:r>
          </a:p>
          <a:p>
            <a:endParaRPr lang="nl-BE" noProof="0" dirty="0" smtClean="0"/>
          </a:p>
          <a:p>
            <a:pPr marL="0" indent="0">
              <a:buNone/>
            </a:pPr>
            <a:r>
              <a:rPr lang="nl-BE" noProof="0" dirty="0" smtClean="0"/>
              <a:t>Grotere organisaties zullen een beleid en procedures moeten ontwikkelen om incidenten te beheren – hetzij op centraal, hetzij op lokaal niveau.</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70</a:t>
            </a:fld>
            <a:endParaRPr lang="fr-BE" noProof="0"/>
          </a:p>
        </p:txBody>
      </p:sp>
    </p:spTree>
    <p:extLst>
      <p:ext uri="{BB962C8B-B14F-4D97-AF65-F5344CB8AC3E}">
        <p14:creationId xmlns:p14="http://schemas.microsoft.com/office/powerpoint/2010/main" val="5755594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lstStyle/>
          <a:p>
            <a:pPr marL="0" indent="0">
              <a:buNone/>
            </a:pPr>
            <a:r>
              <a:rPr lang="nl-BE" noProof="0" dirty="0" smtClean="0"/>
              <a:t>Niet alle incidenten zullen moeten worden gemeld aan de Gegevensbeschermingsautoriteit – enkel deze waarbij het waarschijnlijk is dat de betrokkene enige vorm van schade zal leiden, bv. als gevolg van een identiteitsdiefstal of het schenden van een geheimhoudingsplicht.</a:t>
            </a:r>
          </a:p>
          <a:p>
            <a:endParaRPr lang="nl-BE" noProof="0" dirty="0" smtClean="0"/>
          </a:p>
          <a:p>
            <a:pPr marL="0" indent="0">
              <a:buNone/>
            </a:pPr>
            <a:r>
              <a:rPr lang="nl-BE" noProof="0" dirty="0" smtClean="0"/>
              <a:t>Noteer dat de niet naleving van de meldplicht kan resulteren in een geldboete, bovenop de boete voor het </a:t>
            </a:r>
            <a:r>
              <a:rPr lang="nl-BE" noProof="0" dirty="0" err="1" smtClean="0"/>
              <a:t>datalek</a:t>
            </a:r>
            <a:r>
              <a:rPr lang="nl-BE" noProof="0" dirty="0" smtClean="0"/>
              <a:t> zelf.</a:t>
            </a:r>
          </a:p>
          <a:p>
            <a:endParaRPr lang="nl-BE" noProof="0"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71</a:t>
            </a:fld>
            <a:endParaRPr lang="fr-BE" noProof="0"/>
          </a:p>
        </p:txBody>
      </p:sp>
    </p:spTree>
    <p:extLst>
      <p:ext uri="{BB962C8B-B14F-4D97-AF65-F5344CB8AC3E}">
        <p14:creationId xmlns:p14="http://schemas.microsoft.com/office/powerpoint/2010/main" val="6139178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lnSpcReduction="10000"/>
          </a:bodyPr>
          <a:lstStyle/>
          <a:p>
            <a:r>
              <a:rPr lang="nl-BE" dirty="0" smtClean="0"/>
              <a:t>log de veiligheidsincidenten intern</a:t>
            </a:r>
          </a:p>
          <a:p>
            <a:endParaRPr lang="nl-BE" dirty="0" smtClean="0"/>
          </a:p>
          <a:p>
            <a:r>
              <a:rPr lang="nl-BE" dirty="0" smtClean="0"/>
              <a:t>wanneer een incident zich voordoet, zorg voor snelle bewarende en corrigerende maatregelen</a:t>
            </a:r>
          </a:p>
          <a:p>
            <a:endParaRPr lang="nl-BE" dirty="0" smtClean="0"/>
          </a:p>
          <a:p>
            <a:r>
              <a:rPr lang="nl-BE" dirty="0" smtClean="0"/>
              <a:t>leer uit incidenten en neem gepaste maatregelen opdat ze zich niet opnieuw voordoen</a:t>
            </a:r>
          </a:p>
          <a:p>
            <a:endParaRPr lang="nl-BE" dirty="0" smtClean="0"/>
          </a:p>
          <a:p>
            <a:r>
              <a:rPr lang="nl-BE" dirty="0" smtClean="0"/>
              <a:t>werk, best </a:t>
            </a:r>
            <a:r>
              <a:rPr lang="nl-BE" dirty="0" err="1" smtClean="0"/>
              <a:t>sectorbreed</a:t>
            </a:r>
            <a:r>
              <a:rPr lang="nl-BE" dirty="0" smtClean="0"/>
              <a:t>, een policy uit om snel te kunnen beoordelen of het incident moet gemeld worden</a:t>
            </a:r>
          </a:p>
          <a:p>
            <a:endParaRPr lang="nl-BE" dirty="0" smtClean="0"/>
          </a:p>
          <a:p>
            <a:r>
              <a:rPr lang="nl-BE" dirty="0" smtClean="0"/>
              <a:t>hou een meldingsdocument en een informatiecampagne klaar</a:t>
            </a:r>
          </a:p>
          <a:p>
            <a:pPr marL="0" indent="0">
              <a:buNone/>
            </a:pPr>
            <a:r>
              <a:rPr lang="nl-BE" dirty="0" smtClean="0"/>
              <a:t> </a:t>
            </a:r>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72</a:t>
            </a:fld>
            <a:endParaRPr lang="fr-BE" dirty="0"/>
          </a:p>
        </p:txBody>
      </p:sp>
    </p:spTree>
    <p:extLst>
      <p:ext uri="{BB962C8B-B14F-4D97-AF65-F5344CB8AC3E}">
        <p14:creationId xmlns:p14="http://schemas.microsoft.com/office/powerpoint/2010/main" val="3094526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11. Functionaris gegevensbescherming</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altLang="nl-BE" noProof="0" dirty="0" smtClean="0"/>
              <a:t>Organisaties als scholen moeten </a:t>
            </a:r>
            <a:r>
              <a:rPr lang="nl-BE" altLang="nl-BE" noProof="0" dirty="0" smtClean="0">
                <a:solidFill>
                  <a:srgbClr val="FF0000"/>
                </a:solidFill>
              </a:rPr>
              <a:t>een functionaris voor gegevensbescherming (DPO) </a:t>
            </a:r>
            <a:r>
              <a:rPr lang="nl-BE" altLang="nl-BE" noProof="0" dirty="0" smtClean="0"/>
              <a:t>aanduiden, </a:t>
            </a:r>
            <a:r>
              <a:rPr lang="nl-BE" altLang="nl-BE" noProof="0" dirty="0" smtClean="0">
                <a:solidFill>
                  <a:srgbClr val="FF0000"/>
                </a:solidFill>
              </a:rPr>
              <a:t>die specifiek bijdraagt tot het naleven van de gegevensbeschermingsregels</a:t>
            </a:r>
            <a:r>
              <a:rPr lang="nl-BE" altLang="nl-BE" noProof="0" dirty="0" smtClean="0"/>
              <a:t>. Beoordeel welke plaats deze inneemt binnen de structuur en het beleid van je organisatie.</a:t>
            </a:r>
          </a:p>
          <a:p>
            <a:endParaRPr lang="nl-BE" altLang="nl-BE" noProof="0" dirty="0" smtClean="0"/>
          </a:p>
          <a:p>
            <a:pPr marL="0" indent="0">
              <a:buNone/>
            </a:pPr>
            <a:r>
              <a:rPr lang="nl-BE" altLang="nl-BE" noProof="0" dirty="0" smtClean="0"/>
              <a:t>Algemeen is het van belang dat hetzij iemand in de organisatie, hetzij een externe adviseur bijdraagt tot en toeziet op het naleven van de gegevensbeschermingsprincipes. Hij/zij dient de kennis, medewerking, tijd en bevoegdheid te hebben om dit te doen.</a:t>
            </a:r>
          </a:p>
          <a:p>
            <a:endParaRPr lang="nl-BE" altLang="nl-BE" noProof="0" dirty="0" smtClean="0"/>
          </a:p>
          <a:p>
            <a:pPr marL="0" indent="0">
              <a:buNone/>
            </a:pPr>
            <a:r>
              <a:rPr lang="nl-BE" altLang="nl-BE" noProof="0" dirty="0" smtClean="0"/>
              <a:t>De functionaris van de gegevensbescherming </a:t>
            </a:r>
            <a:r>
              <a:rPr lang="nl-BE" altLang="nl-BE" noProof="0" dirty="0" smtClean="0">
                <a:solidFill>
                  <a:srgbClr val="FF0000"/>
                </a:solidFill>
              </a:rPr>
              <a:t>incorporeert de taken van de huidige informatieveiligheidsconsulent</a:t>
            </a:r>
            <a:r>
              <a:rPr lang="nl-BE" altLang="nl-BE" noProof="0" dirty="0" smtClean="0"/>
              <a:t>. De reglementering wordt daartoe aangepast.</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73</a:t>
            </a:fld>
            <a:endParaRPr lang="fr-BE" noProof="0"/>
          </a:p>
        </p:txBody>
      </p:sp>
    </p:spTree>
    <p:extLst>
      <p:ext uri="{BB962C8B-B14F-4D97-AF65-F5344CB8AC3E}">
        <p14:creationId xmlns:p14="http://schemas.microsoft.com/office/powerpoint/2010/main" val="40001421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allicht ondoenbaar om DPO te hebben op elke school</a:t>
            </a:r>
          </a:p>
          <a:p>
            <a:endParaRPr lang="nl-BE" dirty="0"/>
          </a:p>
          <a:p>
            <a:r>
              <a:rPr lang="nl-BE" dirty="0" smtClean="0"/>
              <a:t>besprekingen met onderwijskoepels</a:t>
            </a:r>
          </a:p>
          <a:p>
            <a:endParaRPr lang="nl-BE" dirty="0"/>
          </a:p>
          <a:p>
            <a:r>
              <a:rPr lang="nl-BE" dirty="0" smtClean="0"/>
              <a:t>indien DPO voor meerdere scholen</a:t>
            </a:r>
          </a:p>
          <a:p>
            <a:pPr lvl="1"/>
            <a:r>
              <a:rPr lang="nl-BE" dirty="0" smtClean="0"/>
              <a:t>zorgen voor contactpunt per school</a:t>
            </a:r>
          </a:p>
          <a:p>
            <a:pPr lvl="2"/>
            <a:r>
              <a:rPr lang="nl-BE" dirty="0" smtClean="0"/>
              <a:t>wederzijdse informatieverstrekking</a:t>
            </a:r>
          </a:p>
          <a:p>
            <a:pPr lvl="2"/>
            <a:r>
              <a:rPr lang="nl-BE" dirty="0" smtClean="0"/>
              <a:t>awareness creatie</a:t>
            </a:r>
          </a:p>
          <a:p>
            <a:pPr lvl="1"/>
            <a:r>
              <a:rPr lang="nl-BE" dirty="0" smtClean="0"/>
              <a:t>zorgen voor voldoende kennis, tijd en betrokkenheid in de school voor</a:t>
            </a:r>
          </a:p>
          <a:p>
            <a:pPr lvl="2"/>
            <a:r>
              <a:rPr lang="nl-BE" dirty="0" smtClean="0"/>
              <a:t>toezicht </a:t>
            </a:r>
            <a:r>
              <a:rPr lang="nl-BE" dirty="0"/>
              <a:t>op de omgang met persoonsgegevens binnen een </a:t>
            </a:r>
            <a:r>
              <a:rPr lang="nl-BE" dirty="0" smtClean="0"/>
              <a:t>organisatie</a:t>
            </a:r>
          </a:p>
          <a:p>
            <a:pPr lvl="2"/>
            <a:r>
              <a:rPr lang="nl-BE" dirty="0"/>
              <a:t>c</a:t>
            </a:r>
            <a:r>
              <a:rPr lang="nl-BE" dirty="0" smtClean="0"/>
              <a:t>ontroleert </a:t>
            </a:r>
            <a:r>
              <a:rPr lang="nl-BE" dirty="0"/>
              <a:t>of de </a:t>
            </a:r>
            <a:r>
              <a:rPr lang="nl-BE" dirty="0" smtClean="0"/>
              <a:t>school </a:t>
            </a:r>
            <a:r>
              <a:rPr lang="nl-BE" dirty="0"/>
              <a:t>voldoet aan de wet en toepasselijke regelgeving</a:t>
            </a:r>
          </a:p>
          <a:p>
            <a:pPr lvl="2"/>
            <a:endParaRPr lang="nl-BE" dirty="0" smtClean="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74</a:t>
            </a:fld>
            <a:endParaRPr lang="fr-BE" dirty="0"/>
          </a:p>
        </p:txBody>
      </p:sp>
    </p:spTree>
    <p:extLst>
      <p:ext uri="{BB962C8B-B14F-4D97-AF65-F5344CB8AC3E}">
        <p14:creationId xmlns:p14="http://schemas.microsoft.com/office/powerpoint/2010/main" val="26064717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12. Contracten met verwerkers</a:t>
            </a:r>
            <a:endParaRPr lang="nl-BE" noProof="0"/>
          </a:p>
        </p:txBody>
      </p:sp>
      <p:sp>
        <p:nvSpPr>
          <p:cNvPr id="3" name="Content Placeholder 2"/>
          <p:cNvSpPr>
            <a:spLocks noGrp="1"/>
          </p:cNvSpPr>
          <p:nvPr>
            <p:ph idx="1"/>
          </p:nvPr>
        </p:nvSpPr>
        <p:spPr/>
        <p:txBody>
          <a:bodyPr>
            <a:normAutofit lnSpcReduction="10000"/>
          </a:bodyPr>
          <a:lstStyle/>
          <a:p>
            <a:pPr marL="0" indent="0">
              <a:buNone/>
            </a:pPr>
            <a:r>
              <a:rPr lang="nl-BE" altLang="nl-BE" noProof="0" dirty="0" smtClean="0">
                <a:solidFill>
                  <a:srgbClr val="FF0000"/>
                </a:solidFill>
              </a:rPr>
              <a:t>Beoordeel je bestaande contracten</a:t>
            </a:r>
            <a:r>
              <a:rPr lang="nl-BE" altLang="nl-BE" noProof="0" dirty="0" smtClean="0"/>
              <a:t>, hoofdzakelijk met verwerkers en onderaannemers, en breng tijdig de nodige veranderingen aan. De AVG creëert een intelligent systeem dat de verhouding tussen de verwerkingsverantwoordelijke en de verwerkers behelst. Het bepaalt zelfs de voorwaarden die van toepassing zijn op </a:t>
            </a:r>
            <a:r>
              <a:rPr lang="nl-BE" altLang="nl-BE" noProof="0" dirty="0" err="1" smtClean="0"/>
              <a:t>onderaannemingsactiviteiten</a:t>
            </a:r>
            <a:r>
              <a:rPr lang="nl-BE" altLang="nl-BE" noProof="0" dirty="0" smtClean="0"/>
              <a:t>. Opdat hieraan zou worden voldaan, moet je bestaande contracten beoordelen en de nodige wijzigingen aanbrengen.</a:t>
            </a:r>
          </a:p>
          <a:p>
            <a:endParaRPr lang="nl-BE" altLang="nl-BE" noProof="0" dirty="0" smtClean="0"/>
          </a:p>
          <a:p>
            <a:pPr marL="0" indent="0">
              <a:buNone/>
            </a:pPr>
            <a:r>
              <a:rPr lang="nl-BE" altLang="nl-BE" noProof="0" dirty="0" smtClean="0"/>
              <a:t>De AVG benadrukt het belang van op gegevensverwerkingen toepasselijke veiligheidsmaatregelen. Ook in het geval van outsourcing of gebruik van clouddiensten is het belangrijk te beoordelen of de veiligheidsmaatregelen die werden voorzien in de bestaande contracten nog steeds toereikend zijn en voldoen aan de vereisten van de AVG.</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75</a:t>
            </a:fld>
            <a:endParaRPr lang="fr-BE" noProof="0"/>
          </a:p>
        </p:txBody>
      </p:sp>
    </p:spTree>
    <p:extLst>
      <p:ext uri="{BB962C8B-B14F-4D97-AF65-F5344CB8AC3E}">
        <p14:creationId xmlns:p14="http://schemas.microsoft.com/office/powerpoint/2010/main" val="7675846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smtClean="0"/>
              <a:t>zorgvuldige selectie van verwerkers</a:t>
            </a:r>
          </a:p>
          <a:p>
            <a:r>
              <a:rPr lang="nl-BE" dirty="0" smtClean="0"/>
              <a:t>schriftelijke overeenkomst (zie modellen) met beschrijving van</a:t>
            </a:r>
          </a:p>
          <a:p>
            <a:pPr lvl="1"/>
            <a:r>
              <a:rPr lang="nl-BE" dirty="0" smtClean="0"/>
              <a:t>eigenschappen van verwerking (doel, soort gegevens, duur van bewaring, …)</a:t>
            </a:r>
          </a:p>
          <a:p>
            <a:pPr lvl="1"/>
            <a:r>
              <a:rPr lang="nl-BE" dirty="0" smtClean="0"/>
              <a:t>service level </a:t>
            </a:r>
            <a:r>
              <a:rPr lang="nl-BE" dirty="0" err="1" smtClean="0"/>
              <a:t>agreements</a:t>
            </a:r>
            <a:r>
              <a:rPr lang="nl-BE" dirty="0" smtClean="0"/>
              <a:t> (</a:t>
            </a:r>
            <a:r>
              <a:rPr lang="nl-BE" dirty="0" err="1" smtClean="0"/>
              <a:t>bvb</a:t>
            </a:r>
            <a:r>
              <a:rPr lang="nl-BE" dirty="0" smtClean="0"/>
              <a:t>. </a:t>
            </a:r>
            <a:r>
              <a:rPr lang="nl-BE" dirty="0" err="1" smtClean="0"/>
              <a:t>performantie</a:t>
            </a:r>
            <a:r>
              <a:rPr lang="nl-BE" dirty="0" smtClean="0"/>
              <a:t>, beschikbaarheid, omgang met incidenten, …)</a:t>
            </a:r>
          </a:p>
          <a:p>
            <a:pPr lvl="1"/>
            <a:r>
              <a:rPr lang="nl-BE" dirty="0" smtClean="0"/>
              <a:t>passende organisatorische en technische maatregelen op vlak van informatieveiligheid, zowel tijdens als na afloop van de </a:t>
            </a:r>
            <a:r>
              <a:rPr lang="nl-BE" dirty="0" err="1" smtClean="0"/>
              <a:t>onderaanneming</a:t>
            </a:r>
            <a:endParaRPr lang="nl-BE" dirty="0" smtClean="0"/>
          </a:p>
          <a:p>
            <a:pPr lvl="1"/>
            <a:r>
              <a:rPr lang="nl-BE" dirty="0" smtClean="0"/>
              <a:t>wijze waarop rechten van betrokkene worden gehonoreerd</a:t>
            </a:r>
          </a:p>
          <a:p>
            <a:pPr lvl="1"/>
            <a:r>
              <a:rPr lang="nl-BE" dirty="0" smtClean="0"/>
              <a:t>geen verdere </a:t>
            </a:r>
            <a:r>
              <a:rPr lang="nl-BE" dirty="0" err="1" smtClean="0"/>
              <a:t>onderaanneming</a:t>
            </a:r>
            <a:r>
              <a:rPr lang="nl-BE" dirty="0" smtClean="0"/>
              <a:t> zonder akkoord van de verwerkingsverantwoordelijke</a:t>
            </a:r>
          </a:p>
          <a:p>
            <a:pPr lvl="1"/>
            <a:r>
              <a:rPr lang="nl-BE" dirty="0" smtClean="0"/>
              <a:t>geen verwerking buiten EU</a:t>
            </a:r>
          </a:p>
          <a:p>
            <a:pPr lvl="1"/>
            <a:r>
              <a:rPr lang="nl-BE" dirty="0" smtClean="0"/>
              <a:t>rapportering</a:t>
            </a:r>
          </a:p>
          <a:p>
            <a:pPr lvl="1"/>
            <a:r>
              <a:rPr lang="nl-BE" dirty="0" smtClean="0"/>
              <a:t>aansprakelijkheidsregeling</a:t>
            </a:r>
          </a:p>
          <a:p>
            <a:r>
              <a:rPr lang="nl-BE" dirty="0" smtClean="0"/>
              <a:t>controle op naleving van overeenkomst</a:t>
            </a:r>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76</a:t>
            </a:fld>
            <a:endParaRPr lang="fr-BE" dirty="0"/>
          </a:p>
        </p:txBody>
      </p:sp>
    </p:spTree>
    <p:extLst>
      <p:ext uri="{BB962C8B-B14F-4D97-AF65-F5344CB8AC3E}">
        <p14:creationId xmlns:p14="http://schemas.microsoft.com/office/powerpoint/2010/main" val="22243532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Intermezzo: gebruik van </a:t>
            </a:r>
            <a:r>
              <a:rPr lang="nl-BE" dirty="0" err="1" smtClean="0"/>
              <a:t>cloud</a:t>
            </a:r>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77</a:t>
            </a:fld>
            <a:endParaRPr lang="fr-BE" dirty="0"/>
          </a:p>
        </p:txBody>
      </p:sp>
      <p:pic>
        <p:nvPicPr>
          <p:cNvPr id="6" name="Picture 2" descr="car as a service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5245" y="980728"/>
            <a:ext cx="7379163" cy="553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1971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wat ?</a:t>
            </a:r>
            <a:endParaRPr lang="fr-BE" dirty="0"/>
          </a:p>
        </p:txBody>
      </p:sp>
      <p:sp>
        <p:nvSpPr>
          <p:cNvPr id="16" name="Date Placeholder 15"/>
          <p:cNvSpPr>
            <a:spLocks noGrp="1"/>
          </p:cNvSpPr>
          <p:nvPr>
            <p:ph type="dt" sz="half" idx="2"/>
          </p:nvPr>
        </p:nvSpPr>
        <p:spPr/>
        <p:txBody>
          <a:bodyPr/>
          <a:lstStyle/>
          <a:p>
            <a:pPr>
              <a:defRPr/>
            </a:pPr>
            <a:r>
              <a:rPr lang="fr-FR" smtClean="0"/>
              <a:t>18/01/2018</a:t>
            </a:r>
            <a:endParaRPr lang="en-US" dirty="0"/>
          </a:p>
        </p:txBody>
      </p:sp>
      <p:sp>
        <p:nvSpPr>
          <p:cNvPr id="5" name="Slide Number Placeholder 4"/>
          <p:cNvSpPr>
            <a:spLocks noGrp="1"/>
          </p:cNvSpPr>
          <p:nvPr>
            <p:ph type="sldNum" sz="quarter" idx="4"/>
          </p:nvPr>
        </p:nvSpPr>
        <p:spPr/>
        <p:txBody>
          <a:bodyPr/>
          <a:lstStyle/>
          <a:p>
            <a:fld id="{47356A36-FB20-481F-ADDA-2C00D2E0A77A}" type="slidenum">
              <a:rPr lang="en-US" smtClean="0"/>
              <a:pPr/>
              <a:t>78</a:t>
            </a:fld>
            <a:endParaRPr lang="en-US" dirty="0"/>
          </a:p>
        </p:txBody>
      </p:sp>
      <p:graphicFrame>
        <p:nvGraphicFramePr>
          <p:cNvPr id="11" name="Diagram 10"/>
          <p:cNvGraphicFramePr/>
          <p:nvPr>
            <p:extLst/>
          </p:nvPr>
        </p:nvGraphicFramePr>
        <p:xfrm>
          <a:off x="1205219" y="1321500"/>
          <a:ext cx="7091494" cy="508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2573567852"/>
              </p:ext>
            </p:extLst>
          </p:nvPr>
        </p:nvGraphicFramePr>
        <p:xfrm>
          <a:off x="806825" y="1396999"/>
          <a:ext cx="7436100" cy="5165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p:cNvSpPr txBox="1"/>
          <p:nvPr/>
        </p:nvSpPr>
        <p:spPr>
          <a:xfrm>
            <a:off x="6756409" y="6358885"/>
            <a:ext cx="2387596" cy="461665"/>
          </a:xfrm>
          <a:prstGeom prst="rect">
            <a:avLst/>
          </a:prstGeom>
          <a:noFill/>
        </p:spPr>
        <p:txBody>
          <a:bodyPr wrap="square" rtlCol="0">
            <a:spAutoFit/>
          </a:bodyPr>
          <a:lstStyle/>
          <a:p>
            <a:r>
              <a:rPr lang="nl-BE" sz="1200" dirty="0" smtClean="0"/>
              <a:t>Source: National </a:t>
            </a:r>
            <a:r>
              <a:rPr lang="nl-BE" sz="1200" dirty="0" err="1" smtClean="0"/>
              <a:t>Institute</a:t>
            </a:r>
            <a:r>
              <a:rPr lang="nl-BE" sz="1200" dirty="0" smtClean="0"/>
              <a:t> </a:t>
            </a:r>
            <a:r>
              <a:rPr lang="nl-BE" sz="1200" dirty="0" err="1" smtClean="0"/>
              <a:t>for</a:t>
            </a:r>
            <a:r>
              <a:rPr lang="nl-BE" sz="1200" dirty="0" smtClean="0"/>
              <a:t> Standards </a:t>
            </a:r>
            <a:r>
              <a:rPr lang="nl-BE" sz="1200" dirty="0" err="1" smtClean="0"/>
              <a:t>and</a:t>
            </a:r>
            <a:r>
              <a:rPr lang="nl-BE" sz="1200" dirty="0" smtClean="0"/>
              <a:t> Technology, USA</a:t>
            </a:r>
            <a:endParaRPr lang="fr-BE" sz="1200" dirty="0"/>
          </a:p>
        </p:txBody>
      </p:sp>
    </p:spTree>
    <p:extLst>
      <p:ext uri="{BB962C8B-B14F-4D97-AF65-F5344CB8AC3E}">
        <p14:creationId xmlns:p14="http://schemas.microsoft.com/office/powerpoint/2010/main" val="19066941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fr-FR" altLang="en-US" dirty="0"/>
              <a:t>Intermezzo: cloud </a:t>
            </a:r>
            <a:r>
              <a:rPr lang="fr-FR" altLang="en-US" dirty="0" smtClean="0"/>
              <a:t>– </a:t>
            </a:r>
            <a:r>
              <a:rPr lang="fr-FR" altLang="en-US" dirty="0" err="1" smtClean="0"/>
              <a:t>kenmerken</a:t>
            </a:r>
            <a:endParaRPr lang="fr-BE" dirty="0"/>
          </a:p>
        </p:txBody>
      </p:sp>
      <p:sp>
        <p:nvSpPr>
          <p:cNvPr id="3" name="Content Placeholder 2"/>
          <p:cNvSpPr>
            <a:spLocks noGrp="1"/>
          </p:cNvSpPr>
          <p:nvPr>
            <p:ph idx="1"/>
          </p:nvPr>
        </p:nvSpPr>
        <p:spPr/>
        <p:txBody>
          <a:bodyPr/>
          <a:lstStyle/>
          <a:p>
            <a:r>
              <a:rPr lang="nl-BE" altLang="en-US" dirty="0"/>
              <a:t>z</a:t>
            </a:r>
            <a:r>
              <a:rPr lang="nl-BE" altLang="en-US" dirty="0" smtClean="0"/>
              <a:t>elfbediening</a:t>
            </a:r>
            <a:r>
              <a:rPr lang="nl-BE" dirty="0" smtClean="0"/>
              <a:t>: </a:t>
            </a:r>
            <a:r>
              <a:rPr lang="nl-BE" altLang="en-US" dirty="0" smtClean="0"/>
              <a:t>de dienstverlening is volledig geïndustrialiseerd en geautomatiseerd</a:t>
            </a:r>
          </a:p>
          <a:p>
            <a:r>
              <a:rPr lang="nl-BE" altLang="en-US" dirty="0" smtClean="0"/>
              <a:t>beschikbaarheid</a:t>
            </a:r>
            <a:r>
              <a:rPr lang="nl-BE" dirty="0" smtClean="0"/>
              <a:t>: </a:t>
            </a:r>
            <a:r>
              <a:rPr lang="nl-BE" altLang="en-US" dirty="0" smtClean="0"/>
              <a:t>de dienstverlening kan onmiddellijk starten</a:t>
            </a:r>
          </a:p>
          <a:p>
            <a:r>
              <a:rPr lang="nl-BE" altLang="en-US" dirty="0"/>
              <a:t>s</a:t>
            </a:r>
            <a:r>
              <a:rPr lang="nl-BE" altLang="en-US" dirty="0" smtClean="0"/>
              <a:t>chaalbaar en elastisch</a:t>
            </a:r>
            <a:r>
              <a:rPr lang="nl-BE" dirty="0" smtClean="0"/>
              <a:t>: </a:t>
            </a:r>
            <a:r>
              <a:rPr lang="nl-BE" altLang="en-US" dirty="0" smtClean="0"/>
              <a:t>de gebruikte capaciteit kan flexibel toenemen en afnemen per klant</a:t>
            </a:r>
          </a:p>
          <a:p>
            <a:r>
              <a:rPr lang="nl-BE" altLang="en-US" dirty="0"/>
              <a:t>g</a:t>
            </a:r>
            <a:r>
              <a:rPr lang="nl-BE" altLang="en-US" dirty="0" smtClean="0"/>
              <a:t>edeeld: meerdere gebruikers voor schaaleffecten</a:t>
            </a:r>
          </a:p>
          <a:p>
            <a:r>
              <a:rPr lang="nl-BE" altLang="en-US" dirty="0" err="1"/>
              <a:t>c</a:t>
            </a:r>
            <a:r>
              <a:rPr lang="nl-BE" altLang="en-US" dirty="0" err="1" smtClean="0"/>
              <a:t>onsumptiegebaseerde</a:t>
            </a:r>
            <a:r>
              <a:rPr lang="nl-BE" altLang="en-US" dirty="0" smtClean="0"/>
              <a:t> aanrekening: op basis van reëel gebruik (maar met </a:t>
            </a:r>
            <a:r>
              <a:rPr lang="nl-BE" altLang="en-US" dirty="0" err="1" smtClean="0"/>
              <a:t>cost</a:t>
            </a:r>
            <a:r>
              <a:rPr lang="nl-BE" altLang="en-US" dirty="0" smtClean="0"/>
              <a:t> </a:t>
            </a:r>
            <a:r>
              <a:rPr lang="nl-BE" altLang="en-US" dirty="0" err="1" smtClean="0"/>
              <a:t>sharing</a:t>
            </a:r>
            <a:r>
              <a:rPr lang="nl-BE" altLang="en-US" dirty="0" smtClean="0"/>
              <a:t> van gehele platform)</a:t>
            </a:r>
          </a:p>
          <a:p>
            <a:r>
              <a:rPr lang="nl-BE" altLang="en-US" dirty="0"/>
              <a:t>l</a:t>
            </a:r>
            <a:r>
              <a:rPr lang="nl-BE" altLang="en-US" dirty="0" smtClean="0"/>
              <a:t>aagdrempelige instap: onderliggende complexiteit wordt transparant gemaakt voor de gebruiker</a:t>
            </a:r>
          </a:p>
          <a:p>
            <a:r>
              <a:rPr lang="nl-BE" altLang="en-US" dirty="0"/>
              <a:t>i</a:t>
            </a:r>
            <a:r>
              <a:rPr lang="nl-BE" altLang="en-US" dirty="0" smtClean="0"/>
              <a:t>ncrementele, exploratieve, iteratieve aanpak</a:t>
            </a:r>
          </a:p>
          <a:p>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79</a:t>
            </a:fld>
            <a:endParaRPr lang="fr-BE" dirty="0"/>
          </a:p>
        </p:txBody>
      </p:sp>
    </p:spTree>
    <p:extLst>
      <p:ext uri="{BB962C8B-B14F-4D97-AF65-F5344CB8AC3E}">
        <p14:creationId xmlns:p14="http://schemas.microsoft.com/office/powerpoint/2010/main" val="3504015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Bevestiging aantal geldende beginselen </a:t>
            </a:r>
            <a:endParaRPr lang="nl-BE" noProof="0" dirty="0"/>
          </a:p>
        </p:txBody>
      </p:sp>
      <p:sp>
        <p:nvSpPr>
          <p:cNvPr id="3" name="Content Placeholder 2"/>
          <p:cNvSpPr>
            <a:spLocks noGrp="1"/>
          </p:cNvSpPr>
          <p:nvPr>
            <p:ph idx="1"/>
          </p:nvPr>
        </p:nvSpPr>
        <p:spPr/>
        <p:txBody>
          <a:bodyPr>
            <a:normAutofit/>
          </a:bodyPr>
          <a:lstStyle/>
          <a:p>
            <a:r>
              <a:rPr lang="nl-BE" noProof="0" dirty="0" smtClean="0"/>
              <a:t>rechtmatige, </a:t>
            </a:r>
            <a:r>
              <a:rPr lang="nl-BE" dirty="0" smtClean="0"/>
              <a:t>behoorlijke</a:t>
            </a:r>
            <a:r>
              <a:rPr lang="nl-BE" noProof="0" dirty="0" smtClean="0"/>
              <a:t> en transparante verwerking</a:t>
            </a:r>
          </a:p>
          <a:p>
            <a:r>
              <a:rPr lang="nl-BE" noProof="0" dirty="0" smtClean="0"/>
              <a:t>doelbinding</a:t>
            </a:r>
          </a:p>
          <a:p>
            <a:pPr lvl="1"/>
            <a:r>
              <a:rPr lang="nl-BE" noProof="0" dirty="0" smtClean="0"/>
              <a:t>persoonsgegevens moeten voor welbepaalde, uitdrukkelijk omschreven en gerechtvaardigde doeleinden worden verzameld</a:t>
            </a:r>
          </a:p>
          <a:p>
            <a:pPr lvl="1"/>
            <a:r>
              <a:rPr lang="nl-BE" noProof="0" dirty="0" smtClean="0"/>
              <a:t>mogen niet verder worden verwerkt op een wijze die onverenigbaar is met die doeleinden</a:t>
            </a:r>
          </a:p>
          <a:p>
            <a:r>
              <a:rPr lang="nl-BE" noProof="0" dirty="0" smtClean="0"/>
              <a:t>minimale gegevensverwerking en opslagbeperking</a:t>
            </a:r>
          </a:p>
          <a:p>
            <a:pPr lvl="1"/>
            <a:r>
              <a:rPr lang="nl-BE" noProof="0" dirty="0" smtClean="0"/>
              <a:t>persoonsgegevens moeten toereikend, ter zake dienend en beperkt zijn tot wat noodzakelijk is voor het doeleinde waarvoor de gegevens worden verwerkt</a:t>
            </a:r>
          </a:p>
          <a:p>
            <a:pPr lvl="1"/>
            <a:r>
              <a:rPr lang="nl-BE" noProof="0" dirty="0" smtClean="0"/>
              <a:t>de gegevens mogen niet langer worden bewaard in een vorm die het mogelijk maakt de betrokkenen te identificeren en niet langer worden bewaard dan noodzakelijk is voor de verwezenlijking van de doeleinden waarvoor zij worden verwerkt</a:t>
            </a:r>
          </a:p>
          <a:p>
            <a:endParaRPr lang="nl-BE" noProof="0" dirty="0" smtClean="0"/>
          </a:p>
          <a:p>
            <a:endParaRPr lang="nl-BE" noProof="0"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8</a:t>
            </a:fld>
            <a:endParaRPr lang="fr-BE" noProof="0"/>
          </a:p>
        </p:txBody>
      </p:sp>
    </p:spTree>
    <p:extLst>
      <p:ext uri="{BB962C8B-B14F-4D97-AF65-F5344CB8AC3E}">
        <p14:creationId xmlns:p14="http://schemas.microsoft.com/office/powerpoint/2010/main" val="20326611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Intermezzo: </a:t>
            </a:r>
            <a:r>
              <a:rPr lang="nl-BE" dirty="0" err="1" smtClean="0"/>
              <a:t>cloud</a:t>
            </a:r>
            <a:r>
              <a:rPr lang="nl-BE" dirty="0" smtClean="0"/>
              <a:t> – service modellen</a:t>
            </a:r>
            <a:endParaRPr lang="fr-BE" dirty="0"/>
          </a:p>
        </p:txBody>
      </p:sp>
      <p:sp>
        <p:nvSpPr>
          <p:cNvPr id="4" name="Date Placeholder 3"/>
          <p:cNvSpPr>
            <a:spLocks noGrp="1"/>
          </p:cNvSpPr>
          <p:nvPr>
            <p:ph type="dt" sz="half" idx="2"/>
          </p:nvPr>
        </p:nvSpPr>
        <p:spPr/>
        <p:txBody>
          <a:bodyPr/>
          <a:lstStyle/>
          <a:p>
            <a:r>
              <a:rPr lang="fr-FR" smtClean="0"/>
              <a:t>18/01/2018</a:t>
            </a:r>
            <a:endParaRPr lang="en-US" dirty="0"/>
          </a:p>
        </p:txBody>
      </p:sp>
      <p:sp>
        <p:nvSpPr>
          <p:cNvPr id="5" name="Slide Number Placeholder 4"/>
          <p:cNvSpPr>
            <a:spLocks noGrp="1"/>
          </p:cNvSpPr>
          <p:nvPr>
            <p:ph type="sldNum" sz="quarter" idx="4"/>
          </p:nvPr>
        </p:nvSpPr>
        <p:spPr/>
        <p:txBody>
          <a:bodyPr/>
          <a:lstStyle/>
          <a:p>
            <a:fld id="{47356A36-FB20-481F-ADDA-2C00D2E0A77A}" type="slidenum">
              <a:rPr lang="en-US" smtClean="0"/>
              <a:pPr/>
              <a:t>80</a:t>
            </a:fld>
            <a:endParaRPr lang="en-US" dirty="0"/>
          </a:p>
        </p:txBody>
      </p:sp>
      <p:graphicFrame>
        <p:nvGraphicFramePr>
          <p:cNvPr id="6" name="Diagram 5"/>
          <p:cNvGraphicFramePr/>
          <p:nvPr>
            <p:extLst>
              <p:ext uri="{D42A27DB-BD31-4B8C-83A1-F6EECF244321}">
                <p14:modId xmlns:p14="http://schemas.microsoft.com/office/powerpoint/2010/main" val="2719543606"/>
              </p:ext>
            </p:extLst>
          </p:nvPr>
        </p:nvGraphicFramePr>
        <p:xfrm>
          <a:off x="457200" y="1468688"/>
          <a:ext cx="8355614" cy="4624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7372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3061538"/>
            <a:ext cx="80962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virtualisatie</a:t>
            </a:r>
            <a:endParaRPr lang="fr-BE" dirty="0"/>
          </a:p>
        </p:txBody>
      </p:sp>
      <p:sp>
        <p:nvSpPr>
          <p:cNvPr id="134" name="Content Placeholder 133"/>
          <p:cNvSpPr>
            <a:spLocks noGrp="1"/>
          </p:cNvSpPr>
          <p:nvPr>
            <p:ph idx="1"/>
          </p:nvPr>
        </p:nvSpPr>
        <p:spPr/>
        <p:txBody>
          <a:bodyPr/>
          <a:lstStyle/>
          <a:p>
            <a:r>
              <a:rPr lang="fr-BE" altLang="en-US" dirty="0" err="1" smtClean="0"/>
              <a:t>consolidatie</a:t>
            </a:r>
            <a:r>
              <a:rPr lang="fr-BE" altLang="en-US" dirty="0" smtClean="0"/>
              <a:t> </a:t>
            </a:r>
            <a:r>
              <a:rPr lang="fr-BE" altLang="en-US" dirty="0"/>
              <a:t>van </a:t>
            </a:r>
            <a:r>
              <a:rPr lang="fr-BE" altLang="en-US" dirty="0" err="1"/>
              <a:t>fysieke</a:t>
            </a:r>
            <a:r>
              <a:rPr lang="fr-BE" altLang="en-US" dirty="0"/>
              <a:t> servers</a:t>
            </a:r>
          </a:p>
          <a:p>
            <a:r>
              <a:rPr lang="fr-BE" altLang="en-US" dirty="0"/>
              <a:t>&gt; 70% van niet </a:t>
            </a:r>
            <a:r>
              <a:rPr lang="fr-BE" altLang="en-US" dirty="0" err="1"/>
              <a:t>geconsolideerde</a:t>
            </a:r>
            <a:r>
              <a:rPr lang="fr-BE" altLang="en-US" dirty="0"/>
              <a:t> servers </a:t>
            </a:r>
            <a:r>
              <a:rPr lang="fr-BE" altLang="en-US" dirty="0" err="1"/>
              <a:t>makkelijk</a:t>
            </a:r>
            <a:r>
              <a:rPr lang="fr-BE" altLang="en-US" dirty="0"/>
              <a:t> te </a:t>
            </a:r>
            <a:r>
              <a:rPr lang="fr-BE" altLang="en-US" dirty="0" err="1"/>
              <a:t>consolideren</a:t>
            </a:r>
            <a:endParaRPr lang="fr-BE" altLang="en-US" dirty="0"/>
          </a:p>
          <a:p>
            <a:r>
              <a:rPr lang="nl-BE" dirty="0" smtClean="0"/>
              <a:t>eerste stap naar </a:t>
            </a:r>
            <a:r>
              <a:rPr lang="nl-BE" dirty="0" err="1" smtClean="0"/>
              <a:t>cloud</a:t>
            </a:r>
            <a:endParaRPr lang="fr-BE" dirty="0"/>
          </a:p>
        </p:txBody>
      </p:sp>
      <p:sp>
        <p:nvSpPr>
          <p:cNvPr id="259" name="Date Placeholder 258"/>
          <p:cNvSpPr>
            <a:spLocks noGrp="1"/>
          </p:cNvSpPr>
          <p:nvPr>
            <p:ph type="dt" sz="half" idx="2"/>
          </p:nvPr>
        </p:nvSpPr>
        <p:spPr>
          <a:xfrm>
            <a:off x="457200" y="6448425"/>
            <a:ext cx="2133600" cy="365125"/>
          </a:xfrm>
        </p:spPr>
        <p:txBody>
          <a:bodyPr/>
          <a:lstStyle/>
          <a:p>
            <a:r>
              <a:rPr lang="fr-FR" smtClean="0"/>
              <a:t>18/01/2018</a:t>
            </a:r>
            <a:endParaRPr lang="en-US" dirty="0"/>
          </a:p>
        </p:txBody>
      </p:sp>
      <p:sp>
        <p:nvSpPr>
          <p:cNvPr id="132" name="Slide Number Placeholder 3"/>
          <p:cNvSpPr>
            <a:spLocks noGrp="1"/>
          </p:cNvSpPr>
          <p:nvPr>
            <p:ph type="sldNum" sz="quarter" idx="4"/>
          </p:nvPr>
        </p:nvSpPr>
        <p:spPr>
          <a:xfrm>
            <a:off x="3517900" y="6453188"/>
            <a:ext cx="2133600" cy="365125"/>
          </a:xfrm>
        </p:spPr>
        <p:txBody>
          <a:bodyPr/>
          <a:lstStyle/>
          <a:p>
            <a:fld id="{5471B662-E07F-4B45-AF7C-5436FF003ECE}" type="slidenum">
              <a:rPr lang="en-GB" smtClean="0"/>
              <a:pPr/>
              <a:t>81</a:t>
            </a:fld>
            <a:endParaRPr lang="en-GB" dirty="0"/>
          </a:p>
        </p:txBody>
      </p:sp>
      <p:sp>
        <p:nvSpPr>
          <p:cNvPr id="8" name="Right Arrow 7"/>
          <p:cNvSpPr/>
          <p:nvPr/>
        </p:nvSpPr>
        <p:spPr>
          <a:xfrm>
            <a:off x="4067937" y="4326919"/>
            <a:ext cx="1080120" cy="47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BE"/>
          </a:p>
        </p:txBody>
      </p:sp>
    </p:spTree>
    <p:extLst>
      <p:ext uri="{BB962C8B-B14F-4D97-AF65-F5344CB8AC3E}">
        <p14:creationId xmlns:p14="http://schemas.microsoft.com/office/powerpoint/2010/main" val="1694295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 Intermezzo: cloud – </a:t>
            </a:r>
            <a:r>
              <a:rPr lang="fr-FR" dirty="0" err="1" smtClean="0"/>
              <a:t>deployment</a:t>
            </a:r>
            <a:r>
              <a:rPr lang="fr-FR" dirty="0" smtClean="0"/>
              <a:t> </a:t>
            </a:r>
            <a:r>
              <a:rPr lang="fr-FR" dirty="0" err="1" smtClean="0"/>
              <a:t>modellen</a:t>
            </a:r>
            <a:endParaRPr lang="fr-FR" dirty="0"/>
          </a:p>
        </p:txBody>
      </p:sp>
      <p:pic>
        <p:nvPicPr>
          <p:cNvPr id="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162362"/>
            <a:ext cx="8229600" cy="5036514"/>
          </a:xfrm>
        </p:spPr>
      </p:pic>
      <p:sp>
        <p:nvSpPr>
          <p:cNvPr id="12" name="Date Placeholder 11"/>
          <p:cNvSpPr>
            <a:spLocks noGrp="1"/>
          </p:cNvSpPr>
          <p:nvPr>
            <p:ph type="dt" sz="half" idx="2"/>
          </p:nvPr>
        </p:nvSpPr>
        <p:spPr>
          <a:xfrm>
            <a:off x="457200" y="6448425"/>
            <a:ext cx="2133600" cy="365125"/>
          </a:xfrm>
        </p:spPr>
        <p:txBody>
          <a:bodyPr/>
          <a:lstStyle/>
          <a:p>
            <a:r>
              <a:rPr lang="fr-FR" smtClean="0"/>
              <a:t>18/01/2018</a:t>
            </a:r>
            <a:endParaRPr lang="en-US" dirty="0"/>
          </a:p>
        </p:txBody>
      </p:sp>
      <p:sp>
        <p:nvSpPr>
          <p:cNvPr id="121" name="Slide Number Placeholder 120"/>
          <p:cNvSpPr>
            <a:spLocks noGrp="1"/>
          </p:cNvSpPr>
          <p:nvPr>
            <p:ph type="sldNum" sz="quarter" idx="4"/>
          </p:nvPr>
        </p:nvSpPr>
        <p:spPr>
          <a:xfrm>
            <a:off x="3517900" y="6453188"/>
            <a:ext cx="2133600" cy="365125"/>
          </a:xfrm>
        </p:spPr>
        <p:txBody>
          <a:bodyPr/>
          <a:lstStyle/>
          <a:p>
            <a:fld id="{1B2ABAFA-ABC8-4E94-A238-939346DDB176}" type="slidenum">
              <a:rPr lang="en-GB" smtClean="0"/>
              <a:pPr/>
              <a:t>82</a:t>
            </a:fld>
            <a:endParaRPr lang="en-GB" dirty="0"/>
          </a:p>
        </p:txBody>
      </p:sp>
    </p:spTree>
    <p:extLst>
      <p:ext uri="{BB962C8B-B14F-4D97-AF65-F5344CB8AC3E}">
        <p14:creationId xmlns:p14="http://schemas.microsoft.com/office/powerpoint/2010/main" val="23771075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voordelen</a:t>
            </a:r>
            <a:endParaRPr lang="fr-BE" dirty="0"/>
          </a:p>
        </p:txBody>
      </p:sp>
      <p:sp>
        <p:nvSpPr>
          <p:cNvPr id="3" name="Content Placeholder 2"/>
          <p:cNvSpPr>
            <a:spLocks noGrp="1"/>
          </p:cNvSpPr>
          <p:nvPr>
            <p:ph idx="1"/>
          </p:nvPr>
        </p:nvSpPr>
        <p:spPr/>
        <p:txBody>
          <a:bodyPr/>
          <a:lstStyle/>
          <a:p>
            <a:r>
              <a:rPr lang="nl-BE" dirty="0" err="1"/>
              <a:t>a</a:t>
            </a:r>
            <a:r>
              <a:rPr lang="nl-BE" dirty="0" err="1" smtClean="0"/>
              <a:t>ny</a:t>
            </a:r>
            <a:r>
              <a:rPr lang="nl-BE" dirty="0" smtClean="0"/>
              <a:t> </a:t>
            </a:r>
            <a:r>
              <a:rPr lang="nl-BE" dirty="0" err="1" smtClean="0"/>
              <a:t>place</a:t>
            </a:r>
            <a:r>
              <a:rPr lang="nl-BE" dirty="0" smtClean="0"/>
              <a:t>, </a:t>
            </a:r>
            <a:r>
              <a:rPr lang="nl-BE" dirty="0" err="1" smtClean="0"/>
              <a:t>any</a:t>
            </a:r>
            <a:r>
              <a:rPr lang="nl-BE" dirty="0" smtClean="0"/>
              <a:t> time, </a:t>
            </a:r>
            <a:r>
              <a:rPr lang="nl-BE" dirty="0" err="1" smtClean="0"/>
              <a:t>anywhere</a:t>
            </a:r>
            <a:r>
              <a:rPr lang="nl-BE" dirty="0" smtClean="0"/>
              <a:t> : mobiel</a:t>
            </a:r>
          </a:p>
          <a:p>
            <a:r>
              <a:rPr lang="nl-BE" dirty="0" smtClean="0"/>
              <a:t>gewaarborgde back-ups</a:t>
            </a:r>
          </a:p>
          <a:p>
            <a:r>
              <a:rPr lang="nl-BE" dirty="0" smtClean="0"/>
              <a:t>hoog niveau van veiligheid indien goed geïmplementeerd</a:t>
            </a:r>
          </a:p>
          <a:p>
            <a:r>
              <a:rPr lang="nl-BE" dirty="0" smtClean="0"/>
              <a:t>lagere Total </a:t>
            </a:r>
            <a:r>
              <a:rPr lang="nl-BE" dirty="0" err="1" smtClean="0"/>
              <a:t>Cost</a:t>
            </a:r>
            <a:r>
              <a:rPr lang="nl-BE" dirty="0" smtClean="0"/>
              <a:t> of </a:t>
            </a:r>
            <a:r>
              <a:rPr lang="nl-BE" dirty="0" err="1" smtClean="0"/>
              <a:t>Ownership</a:t>
            </a:r>
            <a:r>
              <a:rPr lang="nl-BE" dirty="0" smtClean="0"/>
              <a:t> (TCO)</a:t>
            </a:r>
          </a:p>
          <a:p>
            <a:r>
              <a:rPr lang="nl-BE" dirty="0" smtClean="0"/>
              <a:t>stabiliteit &amp; incrementele updates</a:t>
            </a:r>
          </a:p>
          <a:p>
            <a:r>
              <a:rPr lang="nl-BE" dirty="0" smtClean="0"/>
              <a:t>samenwerking</a:t>
            </a:r>
          </a:p>
          <a:p>
            <a:r>
              <a:rPr lang="nl-BE" dirty="0" smtClean="0"/>
              <a:t>zou </a:t>
            </a:r>
            <a:r>
              <a:rPr lang="nl-BE" dirty="0" err="1" smtClean="0"/>
              <a:t>portabiliteit</a:t>
            </a:r>
            <a:r>
              <a:rPr lang="nl-BE" dirty="0" smtClean="0"/>
              <a:t> moeten verhogen</a:t>
            </a:r>
          </a:p>
          <a:p>
            <a:r>
              <a:rPr lang="nl-BE" dirty="0"/>
              <a:t>c</a:t>
            </a:r>
            <a:r>
              <a:rPr lang="nl-BE" dirty="0" smtClean="0"/>
              <a:t>ommunity </a:t>
            </a:r>
            <a:r>
              <a:rPr lang="nl-BE" dirty="0" err="1" smtClean="0"/>
              <a:t>cloud</a:t>
            </a:r>
            <a:r>
              <a:rPr lang="nl-BE" dirty="0" smtClean="0"/>
              <a:t> oplossingen</a:t>
            </a:r>
          </a:p>
          <a:p>
            <a:pPr lvl="1"/>
            <a:r>
              <a:rPr lang="nl-BE" dirty="0" smtClean="0"/>
              <a:t>integratie met andere diensten</a:t>
            </a:r>
          </a:p>
          <a:p>
            <a:pPr lvl="1"/>
            <a:r>
              <a:rPr lang="nl-BE" dirty="0" smtClean="0"/>
              <a:t>vertrouwensrelatie / gegevensbescherming (</a:t>
            </a:r>
            <a:r>
              <a:rPr lang="nl-BE" dirty="0" err="1" smtClean="0"/>
              <a:t>bvb</a:t>
            </a:r>
            <a:r>
              <a:rPr lang="nl-BE" dirty="0" smtClean="0"/>
              <a:t>. Vitalink)</a:t>
            </a:r>
          </a:p>
          <a:p>
            <a:endParaRPr lang="nl-BE" dirty="0" smtClean="0"/>
          </a:p>
          <a:p>
            <a:endParaRPr lang="fr-BE" dirty="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en-US" dirty="0"/>
          </a:p>
        </p:txBody>
      </p:sp>
      <p:sp>
        <p:nvSpPr>
          <p:cNvPr id="5" name="Slide Number Placeholder 4"/>
          <p:cNvSpPr>
            <a:spLocks noGrp="1"/>
          </p:cNvSpPr>
          <p:nvPr>
            <p:ph type="sldNum" sz="quarter" idx="4"/>
          </p:nvPr>
        </p:nvSpPr>
        <p:spPr>
          <a:xfrm>
            <a:off x="3517900" y="6453188"/>
            <a:ext cx="2133600" cy="365125"/>
          </a:xfrm>
        </p:spPr>
        <p:txBody>
          <a:bodyPr/>
          <a:lstStyle/>
          <a:p>
            <a:fld id="{47356A36-FB20-481F-ADDA-2C00D2E0A77A}" type="slidenum">
              <a:rPr lang="en-US" smtClean="0"/>
              <a:pPr/>
              <a:t>83</a:t>
            </a:fld>
            <a:endParaRPr lang="en-US" dirty="0"/>
          </a:p>
        </p:txBody>
      </p:sp>
    </p:spTree>
    <p:extLst>
      <p:ext uri="{BB962C8B-B14F-4D97-AF65-F5344CB8AC3E}">
        <p14:creationId xmlns:p14="http://schemas.microsoft.com/office/powerpoint/2010/main" val="19894746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samenvattend</a:t>
            </a:r>
            <a:endParaRPr lang="nl-BE" dirty="0"/>
          </a:p>
        </p:txBody>
      </p:sp>
      <p:sp>
        <p:nvSpPr>
          <p:cNvPr id="3" name="Slide Number Placeholder 2"/>
          <p:cNvSpPr>
            <a:spLocks noGrp="1"/>
          </p:cNvSpPr>
          <p:nvPr>
            <p:ph type="sldNum" sz="quarter" idx="12"/>
          </p:nvPr>
        </p:nvSpPr>
        <p:spPr/>
        <p:txBody>
          <a:bodyPr/>
          <a:lstStyle/>
          <a:p>
            <a:fld id="{13B540AB-6939-4937-A918-1D15FF1C7CE3}" type="slidenum">
              <a:rPr lang="nl-BE" smtClean="0"/>
              <a:pPr/>
              <a:t>84</a:t>
            </a:fld>
            <a:endParaRPr lang="nl-BE" dirty="0"/>
          </a:p>
        </p:txBody>
      </p:sp>
      <p:graphicFrame>
        <p:nvGraphicFramePr>
          <p:cNvPr id="6" name="Content Placeholder 7"/>
          <p:cNvGraphicFramePr>
            <a:graphicFrameLocks/>
          </p:cNvGraphicFramePr>
          <p:nvPr>
            <p:extLst>
              <p:ext uri="{D42A27DB-BD31-4B8C-83A1-F6EECF244321}">
                <p14:modId xmlns:p14="http://schemas.microsoft.com/office/powerpoint/2010/main" val="2572670172"/>
              </p:ext>
            </p:extLst>
          </p:nvPr>
        </p:nvGraphicFramePr>
        <p:xfrm>
          <a:off x="570489" y="1190003"/>
          <a:ext cx="8229600"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fr-FR" smtClean="0"/>
              <a:t>18/01/2018</a:t>
            </a:r>
            <a:endParaRPr lang="nl-BE" dirty="0"/>
          </a:p>
        </p:txBody>
      </p:sp>
    </p:spTree>
    <p:extLst>
      <p:ext uri="{BB962C8B-B14F-4D97-AF65-F5344CB8AC3E}">
        <p14:creationId xmlns:p14="http://schemas.microsoft.com/office/powerpoint/2010/main" val="20240397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Intermezzo: cloud – gegevensbescherming</a:t>
            </a:r>
            <a:endParaRPr lang="fr-BE" dirty="0"/>
          </a:p>
        </p:txBody>
      </p:sp>
      <p:sp>
        <p:nvSpPr>
          <p:cNvPr id="5" name="Content Placeholder 4"/>
          <p:cNvSpPr>
            <a:spLocks noGrp="1"/>
          </p:cNvSpPr>
          <p:nvPr>
            <p:ph idx="1"/>
          </p:nvPr>
        </p:nvSpPr>
        <p:spPr/>
        <p:txBody>
          <a:bodyPr>
            <a:normAutofit/>
          </a:bodyPr>
          <a:lstStyle/>
          <a:p>
            <a:r>
              <a:rPr lang="nl-NL" dirty="0" smtClean="0"/>
              <a:t>CBPL advies nr. 04/2015 (25/02/2015)</a:t>
            </a:r>
          </a:p>
          <a:p>
            <a:pPr lvl="1"/>
            <a:r>
              <a:rPr lang="nl-BE" dirty="0" smtClean="0"/>
              <a:t>“</a:t>
            </a:r>
            <a:r>
              <a:rPr lang="nl-NL" dirty="0" smtClean="0"/>
              <a:t>risicoanalyse nagaan welke de weerslag zal zijn op de beveiliging en de vertrouwelijkheid als er persoonsgegevens van de betrokken personen in de </a:t>
            </a:r>
            <a:r>
              <a:rPr lang="nl-NL" dirty="0" err="1" smtClean="0"/>
              <a:t>cloud</a:t>
            </a:r>
            <a:r>
              <a:rPr lang="nl-NL" dirty="0" smtClean="0"/>
              <a:t> worden gezet”</a:t>
            </a:r>
          </a:p>
          <a:p>
            <a:pPr lvl="1"/>
            <a:r>
              <a:rPr lang="nl-NL" dirty="0" smtClean="0"/>
              <a:t>“operationeel bruikbare evaluatietool die toelaat om op eigen verantwoordelijkheid de beveiliging van </a:t>
            </a:r>
            <a:r>
              <a:rPr lang="nl-NL" dirty="0" err="1" smtClean="0"/>
              <a:t>cloud</a:t>
            </a:r>
            <a:r>
              <a:rPr lang="nl-NL" dirty="0" smtClean="0"/>
              <a:t> diensten te evalueren”</a:t>
            </a:r>
          </a:p>
          <a:p>
            <a:r>
              <a:rPr lang="nl-NL" dirty="0" smtClean="0"/>
              <a:t>CBPL advies nr. 10/2016 (24/02/2016)</a:t>
            </a:r>
          </a:p>
          <a:p>
            <a:pPr lvl="1"/>
            <a:r>
              <a:rPr lang="nl-NL" dirty="0" smtClean="0"/>
              <a:t>“voorzichtig te zijn met buitenlandse </a:t>
            </a:r>
            <a:r>
              <a:rPr lang="nl-NL" dirty="0" err="1" smtClean="0"/>
              <a:t>cloudproviders</a:t>
            </a:r>
            <a:r>
              <a:rPr lang="nl-NL" dirty="0" smtClean="0"/>
              <a:t>”</a:t>
            </a:r>
          </a:p>
          <a:p>
            <a:pPr lvl="1"/>
            <a:r>
              <a:rPr lang="nl-NL" dirty="0" smtClean="0"/>
              <a:t>“afgeraden om hen gevoelige gegevens toe te vertrouwen die raken aan de nationale economie”</a:t>
            </a:r>
          </a:p>
          <a:p>
            <a:pPr lvl="1"/>
            <a:r>
              <a:rPr lang="nl-NL" dirty="0" smtClean="0"/>
              <a:t>“gebruik van state of </a:t>
            </a:r>
            <a:r>
              <a:rPr lang="nl-NL" dirty="0" err="1" smtClean="0"/>
              <a:t>the</a:t>
            </a:r>
            <a:r>
              <a:rPr lang="nl-NL" dirty="0" smtClean="0"/>
              <a:t> art encryptietechnieken gecombineerd met het feit dat de encryptiesleutel zich enkel bij de klant bevindt”</a:t>
            </a:r>
          </a:p>
          <a:p>
            <a:pPr lvl="1"/>
            <a:r>
              <a:rPr lang="nl-NL" dirty="0" smtClean="0"/>
              <a:t>“periodiek </a:t>
            </a:r>
            <a:r>
              <a:rPr lang="nl-NL" dirty="0" err="1" smtClean="0"/>
              <a:t>gedecrypteerd</a:t>
            </a:r>
            <a:r>
              <a:rPr lang="nl-NL" dirty="0" smtClean="0"/>
              <a:t> en opnieuw </a:t>
            </a:r>
            <a:r>
              <a:rPr lang="nl-NL" dirty="0" err="1" smtClean="0"/>
              <a:t>geëncrypteerd</a:t>
            </a:r>
            <a:r>
              <a:rPr lang="nl-NL" dirty="0" smtClean="0"/>
              <a:t> met de nieuwste technieken”</a:t>
            </a:r>
          </a:p>
          <a:p>
            <a:endParaRPr lang="fr-BE" dirty="0"/>
          </a:p>
        </p:txBody>
      </p:sp>
      <p:sp>
        <p:nvSpPr>
          <p:cNvPr id="2" name="Date Placeholder 1"/>
          <p:cNvSpPr>
            <a:spLocks noGrp="1"/>
          </p:cNvSpPr>
          <p:nvPr>
            <p:ph type="dt" sz="half" idx="2"/>
          </p:nvPr>
        </p:nvSpPr>
        <p:spPr/>
        <p:txBody>
          <a:bodyPr/>
          <a:lstStyle/>
          <a:p>
            <a:r>
              <a:rPr lang="fr-FR" smtClean="0"/>
              <a:t>18/01/2018</a:t>
            </a:r>
            <a:endParaRPr lang="en-US" dirty="0"/>
          </a:p>
        </p:txBody>
      </p:sp>
      <p:sp>
        <p:nvSpPr>
          <p:cNvPr id="3" name="Slide Number Placeholder 2"/>
          <p:cNvSpPr>
            <a:spLocks noGrp="1"/>
          </p:cNvSpPr>
          <p:nvPr>
            <p:ph type="sldNum" sz="quarter" idx="4"/>
          </p:nvPr>
        </p:nvSpPr>
        <p:spPr/>
        <p:txBody>
          <a:bodyPr/>
          <a:lstStyle/>
          <a:p>
            <a:fld id="{033EC94E-6E31-4F9F-AF01-2C43F9D0E3D3}" type="slidenum">
              <a:rPr lang="en-US" smtClean="0"/>
              <a:pPr/>
              <a:t>85</a:t>
            </a:fld>
            <a:endParaRPr lang="en-US" dirty="0"/>
          </a:p>
        </p:txBody>
      </p:sp>
    </p:spTree>
    <p:extLst>
      <p:ext uri="{BB962C8B-B14F-4D97-AF65-F5344CB8AC3E}">
        <p14:creationId xmlns:p14="http://schemas.microsoft.com/office/powerpoint/2010/main" val="1274544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BE" smtClean="0"/>
              <a:t>Intermezzo: cloud – evaluatiemodel</a:t>
            </a:r>
            <a:endParaRPr lang="fr-BE" dirty="0"/>
          </a:p>
        </p:txBody>
      </p:sp>
      <p:sp>
        <p:nvSpPr>
          <p:cNvPr id="20" name="Date Placeholder 19"/>
          <p:cNvSpPr>
            <a:spLocks noGrp="1"/>
          </p:cNvSpPr>
          <p:nvPr>
            <p:ph type="dt" sz="half" idx="2"/>
          </p:nvPr>
        </p:nvSpPr>
        <p:spPr/>
        <p:txBody>
          <a:bodyPr/>
          <a:lstStyle/>
          <a:p>
            <a:r>
              <a:rPr lang="fr-FR" smtClean="0"/>
              <a:t>18/01/2018</a:t>
            </a:r>
            <a:endParaRPr lang="en-US" dirty="0"/>
          </a:p>
        </p:txBody>
      </p:sp>
      <p:sp>
        <p:nvSpPr>
          <p:cNvPr id="2" name="Slide Number Placeholder 1"/>
          <p:cNvSpPr>
            <a:spLocks noGrp="1"/>
          </p:cNvSpPr>
          <p:nvPr>
            <p:ph type="sldNum" sz="quarter" idx="4"/>
          </p:nvPr>
        </p:nvSpPr>
        <p:spPr/>
        <p:txBody>
          <a:bodyPr/>
          <a:lstStyle/>
          <a:p>
            <a:fld id="{13B540AB-6939-4937-A918-1D15FF1C7CE3}" type="slidenum">
              <a:rPr lang="nl-BE" smtClean="0"/>
              <a:pPr/>
              <a:t>86</a:t>
            </a:fld>
            <a:endParaRPr lang="nl-BE" dirty="0"/>
          </a:p>
        </p:txBody>
      </p:sp>
      <p:sp>
        <p:nvSpPr>
          <p:cNvPr id="11" name="Rounded Rectangle 4"/>
          <p:cNvSpPr/>
          <p:nvPr/>
        </p:nvSpPr>
        <p:spPr>
          <a:xfrm>
            <a:off x="503815" y="187090"/>
            <a:ext cx="8136369" cy="100291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endParaRPr lang="en-GB" sz="4000" kern="1200" dirty="0"/>
          </a:p>
        </p:txBody>
      </p:sp>
      <p:pic>
        <p:nvPicPr>
          <p:cNvPr id="7" name="Picture 2" descr="Resultat-DfB-Comparais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3647" y="1595185"/>
            <a:ext cx="5243370" cy="4282087"/>
          </a:xfrm>
          <a:prstGeom prst="rect">
            <a:avLst/>
          </a:prstGeom>
          <a:solidFill>
            <a:srgbClr val="0070C0">
              <a:alpha val="0"/>
            </a:srgbClr>
          </a:solidFill>
          <a:extLst/>
        </p:spPr>
      </p:pic>
      <p:pic>
        <p:nvPicPr>
          <p:cNvPr id="9" name="Picture 4" descr="http://www.smalsresearch.be/wp-content/uploads/2014/11/Resultat-governanc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1350" y="1658312"/>
            <a:ext cx="1586384" cy="1394852"/>
          </a:xfrm>
          <a:prstGeom prst="rect">
            <a:avLst/>
          </a:prstGeom>
          <a:ln/>
        </p:spPr>
        <p:style>
          <a:lnRef idx="1">
            <a:schemeClr val="dk1"/>
          </a:lnRef>
          <a:fillRef idx="2">
            <a:schemeClr val="dk1"/>
          </a:fillRef>
          <a:effectRef idx="1">
            <a:schemeClr val="dk1"/>
          </a:effectRef>
          <a:fontRef idx="minor">
            <a:schemeClr val="dk1"/>
          </a:fontRef>
        </p:style>
      </p:pic>
      <p:pic>
        <p:nvPicPr>
          <p:cNvPr id="15"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060598" y="1676638"/>
            <a:ext cx="1579586" cy="1394852"/>
          </a:xfrm>
          <a:prstGeom prst="rect">
            <a:avLst/>
          </a:prstGeom>
          <a:ln/>
        </p:spPr>
        <p:style>
          <a:lnRef idx="1">
            <a:schemeClr val="dk1"/>
          </a:lnRef>
          <a:fillRef idx="2">
            <a:schemeClr val="dk1"/>
          </a:fillRef>
          <a:effectRef idx="1">
            <a:schemeClr val="dk1"/>
          </a:effectRef>
          <a:fontRef idx="minor">
            <a:schemeClr val="dk1"/>
          </a:fontRef>
        </p:style>
      </p:pic>
      <p:pic>
        <p:nvPicPr>
          <p:cNvPr id="16"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256072" y="4482420"/>
            <a:ext cx="1581662" cy="1394852"/>
          </a:xfrm>
          <a:prstGeom prst="rect">
            <a:avLst/>
          </a:prstGeom>
          <a:ln/>
        </p:spPr>
        <p:style>
          <a:lnRef idx="1">
            <a:schemeClr val="dk1"/>
          </a:lnRef>
          <a:fillRef idx="2">
            <a:schemeClr val="dk1"/>
          </a:fillRef>
          <a:effectRef idx="1">
            <a:schemeClr val="dk1"/>
          </a:effectRef>
          <a:fontRef idx="minor">
            <a:schemeClr val="dk1"/>
          </a:fontRef>
        </p:style>
      </p:pic>
      <p:pic>
        <p:nvPicPr>
          <p:cNvPr id="17"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7091324" y="4482420"/>
            <a:ext cx="1579038" cy="1394852"/>
          </a:xfrm>
          <a:prstGeom prst="rect">
            <a:avLst/>
          </a:prstGeom>
          <a:ln/>
        </p:spPr>
        <p:style>
          <a:lnRef idx="1">
            <a:schemeClr val="dk1"/>
          </a:lnRef>
          <a:fillRef idx="2">
            <a:schemeClr val="dk1"/>
          </a:fillRef>
          <a:effectRef idx="1">
            <a:schemeClr val="dk1"/>
          </a:effectRef>
          <a:fontRef idx="minor">
            <a:schemeClr val="dk1"/>
          </a:fontRef>
        </p:style>
      </p:pic>
      <p:sp>
        <p:nvSpPr>
          <p:cNvPr id="21" name="Rectangle 20"/>
          <p:cNvSpPr/>
          <p:nvPr/>
        </p:nvSpPr>
        <p:spPr>
          <a:xfrm>
            <a:off x="323528" y="6093296"/>
            <a:ext cx="8640184" cy="307777"/>
          </a:xfrm>
          <a:prstGeom prst="rect">
            <a:avLst/>
          </a:prstGeom>
        </p:spPr>
        <p:txBody>
          <a:bodyPr wrap="square">
            <a:spAutoFit/>
          </a:bodyPr>
          <a:lstStyle/>
          <a:p>
            <a:r>
              <a:rPr lang="fr-BE" sz="1400" dirty="0">
                <a:hlinkClick r:id="rId7"/>
              </a:rPr>
              <a:t>https://</a:t>
            </a:r>
            <a:r>
              <a:rPr lang="fr-BE" sz="1400" dirty="0" smtClean="0">
                <a:hlinkClick r:id="rId7"/>
              </a:rPr>
              <a:t>www.privacycommission.be/nl/evaluatiemodel-voor-de-beveiliging-van-de-clouddiensten</a:t>
            </a:r>
            <a:endParaRPr lang="fr-BE" sz="1400" dirty="0" smtClean="0"/>
          </a:p>
        </p:txBody>
      </p:sp>
    </p:spTree>
    <p:extLst>
      <p:ext uri="{BB962C8B-B14F-4D97-AF65-F5344CB8AC3E}">
        <p14:creationId xmlns:p14="http://schemas.microsoft.com/office/powerpoint/2010/main" val="6791080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samenvattend</a:t>
            </a:r>
            <a:endParaRPr lang="fr-BE" dirty="0"/>
          </a:p>
        </p:txBody>
      </p:sp>
      <p:sp>
        <p:nvSpPr>
          <p:cNvPr id="3" name="Content Placeholder 2"/>
          <p:cNvSpPr>
            <a:spLocks noGrp="1"/>
          </p:cNvSpPr>
          <p:nvPr>
            <p:ph idx="1"/>
          </p:nvPr>
        </p:nvSpPr>
        <p:spPr/>
        <p:txBody>
          <a:bodyPr>
            <a:normAutofit/>
          </a:bodyPr>
          <a:lstStyle/>
          <a:p>
            <a:r>
              <a:rPr lang="en-US" dirty="0"/>
              <a:t>“as-a-Service” </a:t>
            </a:r>
            <a:r>
              <a:rPr lang="en-US" dirty="0" smtClean="0"/>
              <a:t>is </a:t>
            </a:r>
            <a:r>
              <a:rPr lang="en-US" dirty="0" err="1" smtClean="0"/>
              <a:t>gemeengoed</a:t>
            </a:r>
            <a:endParaRPr lang="en-US" dirty="0"/>
          </a:p>
          <a:p>
            <a:endParaRPr lang="en-US" dirty="0" smtClean="0"/>
          </a:p>
          <a:p>
            <a:r>
              <a:rPr lang="en-US" dirty="0" err="1" smtClean="0"/>
              <a:t>gebruik</a:t>
            </a:r>
            <a:r>
              <a:rPr lang="en-US" dirty="0" smtClean="0"/>
              <a:t> van cloud </a:t>
            </a:r>
            <a:r>
              <a:rPr lang="en-US" dirty="0" err="1" smtClean="0"/>
              <a:t>heeft</a:t>
            </a:r>
            <a:r>
              <a:rPr lang="en-US" dirty="0" smtClean="0"/>
              <a:t> </a:t>
            </a:r>
            <a:r>
              <a:rPr lang="en-US" dirty="0" err="1" smtClean="0"/>
              <a:t>grote</a:t>
            </a:r>
            <a:r>
              <a:rPr lang="en-US" dirty="0" smtClean="0"/>
              <a:t> </a:t>
            </a:r>
            <a:r>
              <a:rPr lang="en-US" dirty="0" err="1" smtClean="0"/>
              <a:t>voordelen</a:t>
            </a:r>
            <a:endParaRPr lang="en-US" dirty="0" smtClean="0"/>
          </a:p>
          <a:p>
            <a:endParaRPr lang="en-US" dirty="0" smtClean="0"/>
          </a:p>
          <a:p>
            <a:r>
              <a:rPr lang="en-US" dirty="0" err="1" smtClean="0"/>
              <a:t>hybride</a:t>
            </a:r>
            <a:r>
              <a:rPr lang="en-US" dirty="0" smtClean="0"/>
              <a:t> </a:t>
            </a:r>
            <a:r>
              <a:rPr lang="en-US" dirty="0" err="1" smtClean="0"/>
              <a:t>modellen</a:t>
            </a:r>
            <a:r>
              <a:rPr lang="en-US" dirty="0" smtClean="0"/>
              <a:t> </a:t>
            </a:r>
            <a:r>
              <a:rPr lang="en-US" dirty="0" err="1" smtClean="0"/>
              <a:t>zijn</a:t>
            </a:r>
            <a:r>
              <a:rPr lang="en-US" dirty="0"/>
              <a:t> </a:t>
            </a:r>
            <a:r>
              <a:rPr lang="en-US" dirty="0" err="1" smtClean="0"/>
              <a:t>interessant</a:t>
            </a:r>
            <a:r>
              <a:rPr lang="en-US" dirty="0" smtClean="0"/>
              <a:t> (al </a:t>
            </a:r>
            <a:r>
              <a:rPr lang="en-US" dirty="0" err="1" smtClean="0"/>
              <a:t>verhogen</a:t>
            </a:r>
            <a:r>
              <a:rPr lang="en-US" dirty="0" smtClean="0"/>
              <a:t> </a:t>
            </a:r>
            <a:r>
              <a:rPr lang="en-US" dirty="0" err="1" smtClean="0"/>
              <a:t>ze</a:t>
            </a:r>
            <a:r>
              <a:rPr lang="en-US" dirty="0" smtClean="0"/>
              <a:t> wat de </a:t>
            </a:r>
            <a:r>
              <a:rPr lang="en-US" dirty="0" err="1" smtClean="0"/>
              <a:t>complexiteit</a:t>
            </a:r>
            <a:r>
              <a:rPr lang="en-US" dirty="0" smtClean="0"/>
              <a:t>)</a:t>
            </a:r>
            <a:endParaRPr lang="en-US" dirty="0"/>
          </a:p>
          <a:p>
            <a:endParaRPr lang="en-US" dirty="0" smtClean="0"/>
          </a:p>
          <a:p>
            <a:r>
              <a:rPr lang="en-US" dirty="0" err="1" smtClean="0"/>
              <a:t>gebruik</a:t>
            </a:r>
            <a:r>
              <a:rPr lang="en-US" dirty="0" smtClean="0"/>
              <a:t> van (public</a:t>
            </a:r>
            <a:r>
              <a:rPr lang="en-US" dirty="0"/>
              <a:t>) </a:t>
            </a:r>
            <a:r>
              <a:rPr lang="en-US" dirty="0" smtClean="0"/>
              <a:t>cloud: </a:t>
            </a:r>
            <a:r>
              <a:rPr lang="en-US" dirty="0" err="1" smtClean="0"/>
              <a:t>geval</a:t>
            </a:r>
            <a:r>
              <a:rPr lang="en-US" dirty="0" smtClean="0"/>
              <a:t> per </a:t>
            </a:r>
            <a:r>
              <a:rPr lang="en-US" dirty="0" err="1" smtClean="0"/>
              <a:t>geval</a:t>
            </a:r>
            <a:r>
              <a:rPr lang="en-US" dirty="0" smtClean="0"/>
              <a:t> </a:t>
            </a:r>
            <a:r>
              <a:rPr lang="en-US" dirty="0" err="1" smtClean="0"/>
              <a:t>te</a:t>
            </a:r>
            <a:r>
              <a:rPr lang="en-US" dirty="0" smtClean="0"/>
              <a:t> </a:t>
            </a:r>
            <a:r>
              <a:rPr lang="en-US" dirty="0" err="1" smtClean="0"/>
              <a:t>bekijken</a:t>
            </a:r>
            <a:endParaRPr lang="en-US" dirty="0"/>
          </a:p>
          <a:p>
            <a:pPr lvl="1"/>
            <a:r>
              <a:rPr lang="en-US" dirty="0" err="1" smtClean="0"/>
              <a:t>soort</a:t>
            </a:r>
            <a:r>
              <a:rPr lang="en-US" dirty="0" smtClean="0"/>
              <a:t> </a:t>
            </a:r>
            <a:r>
              <a:rPr lang="en-US" dirty="0" err="1" smtClean="0"/>
              <a:t>gegevens</a:t>
            </a:r>
            <a:endParaRPr lang="en-US" dirty="0"/>
          </a:p>
          <a:p>
            <a:pPr lvl="1"/>
            <a:r>
              <a:rPr lang="en-US" dirty="0" err="1"/>
              <a:t>i</a:t>
            </a:r>
            <a:r>
              <a:rPr lang="en-US" dirty="0" err="1" smtClean="0"/>
              <a:t>mpactanalyse</a:t>
            </a:r>
            <a:endParaRPr lang="en-US" dirty="0"/>
          </a:p>
          <a:p>
            <a:pPr lvl="1"/>
            <a:r>
              <a:rPr lang="en-US" dirty="0" err="1" smtClean="0"/>
              <a:t>gepaste</a:t>
            </a:r>
            <a:r>
              <a:rPr lang="en-US" dirty="0" smtClean="0"/>
              <a:t> </a:t>
            </a:r>
            <a:r>
              <a:rPr lang="en-US" dirty="0" err="1" smtClean="0"/>
              <a:t>organisatorische</a:t>
            </a:r>
            <a:r>
              <a:rPr lang="en-US" dirty="0" smtClean="0"/>
              <a:t> </a:t>
            </a:r>
            <a:r>
              <a:rPr lang="en-US" dirty="0" err="1" smtClean="0"/>
              <a:t>en</a:t>
            </a:r>
            <a:r>
              <a:rPr lang="en-US" dirty="0" smtClean="0"/>
              <a:t> </a:t>
            </a:r>
            <a:r>
              <a:rPr lang="en-US" dirty="0" err="1" smtClean="0"/>
              <a:t>technische</a:t>
            </a:r>
            <a:r>
              <a:rPr lang="en-US" dirty="0" smtClean="0"/>
              <a:t> </a:t>
            </a:r>
            <a:r>
              <a:rPr lang="en-US" dirty="0" err="1" smtClean="0"/>
              <a:t>maatregelen</a:t>
            </a:r>
            <a:endParaRPr lang="en-US" dirty="0"/>
          </a:p>
          <a:p>
            <a:pPr marL="0" indent="0">
              <a:buNone/>
            </a:pPr>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87</a:t>
            </a:fld>
            <a:endParaRPr lang="fr-BE" dirty="0"/>
          </a:p>
        </p:txBody>
      </p:sp>
    </p:spTree>
    <p:extLst>
      <p:ext uri="{BB962C8B-B14F-4D97-AF65-F5344CB8AC3E}">
        <p14:creationId xmlns:p14="http://schemas.microsoft.com/office/powerpoint/2010/main" val="21078367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13. Internationale aspecten</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t>Indien je organisatie </a:t>
            </a:r>
            <a:r>
              <a:rPr lang="nl-BE" altLang="nl-BE" noProof="0" dirty="0" smtClean="0">
                <a:solidFill>
                  <a:srgbClr val="FF0000"/>
                </a:solidFill>
              </a:rPr>
              <a:t>internationaal actief </a:t>
            </a:r>
            <a:r>
              <a:rPr lang="nl-BE" altLang="nl-BE" noProof="0" dirty="0" smtClean="0"/>
              <a:t>is, dien je te bepalen </a:t>
            </a:r>
            <a:r>
              <a:rPr lang="nl-BE" altLang="nl-BE" noProof="0" dirty="0" smtClean="0">
                <a:solidFill>
                  <a:srgbClr val="FF0000"/>
                </a:solidFill>
              </a:rPr>
              <a:t>onder welke toezichthoudende autoriteit je valt.</a:t>
            </a:r>
          </a:p>
          <a:p>
            <a:endParaRPr lang="nl-BE" altLang="nl-BE" noProof="0" dirty="0" smtClean="0"/>
          </a:p>
          <a:p>
            <a:pPr marL="0" indent="0">
              <a:buNone/>
            </a:pPr>
            <a:r>
              <a:rPr lang="nl-BE" altLang="nl-BE" noProof="0" dirty="0" smtClean="0"/>
              <a:t>De AVG voorziet een enigszins complexe regeling om te bepalen welke toezichthoudende autoriteit de leiding neemt bij het onderzoek naar een klacht met een internationaal karakter, bv. wanneer een gegevensverwerking betrekking heeft op inwoners van meerdere lidstaten. De leidende autoriteit wordt bepaald naargelang waar de organisatie haar hoofdvestiging heeft of de vestiging waar de beslissingen omtrent de gegevensverwerkingen worden genomen.</a:t>
            </a:r>
          </a:p>
          <a:p>
            <a:endParaRPr lang="nl-BE" altLang="nl-BE" noProof="0" dirty="0" smtClean="0"/>
          </a:p>
          <a:p>
            <a:pPr marL="0" indent="0">
              <a:buNone/>
            </a:pPr>
            <a:r>
              <a:rPr lang="nl-BE" altLang="nl-BE" noProof="0" dirty="0" smtClean="0"/>
              <a:t>Voor een traditionele hoofdzetel is dit vrij eenvoudig vast te stellen. Moeilijker wordt het voor complexe, </a:t>
            </a:r>
            <a:r>
              <a:rPr lang="nl-BE" altLang="nl-BE" noProof="0" dirty="0" err="1" smtClean="0"/>
              <a:t>multi</a:t>
            </a:r>
            <a:r>
              <a:rPr lang="nl-BE" altLang="nl-BE" noProof="0" dirty="0" smtClean="0"/>
              <a:t>-site organisaties waarbij beslissingen omtrent diverse verwerkingsactiviteiten op verschillende plaatsen worden genomen.</a:t>
            </a:r>
            <a:endParaRPr lang="nl-BE" alt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88</a:t>
            </a:fld>
            <a:endParaRPr lang="fr-BE" noProof="0"/>
          </a:p>
        </p:txBody>
      </p:sp>
    </p:spTree>
    <p:extLst>
      <p:ext uri="{BB962C8B-B14F-4D97-AF65-F5344CB8AC3E}">
        <p14:creationId xmlns:p14="http://schemas.microsoft.com/office/powerpoint/2010/main" val="26988195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13. Internationale aspecten</a:t>
            </a:r>
            <a:endParaRPr lang="nl-BE" noProof="0"/>
          </a:p>
        </p:txBody>
      </p:sp>
      <p:sp>
        <p:nvSpPr>
          <p:cNvPr id="3" name="Content Placeholder 2"/>
          <p:cNvSpPr>
            <a:spLocks noGrp="1"/>
          </p:cNvSpPr>
          <p:nvPr>
            <p:ph idx="1"/>
          </p:nvPr>
        </p:nvSpPr>
        <p:spPr/>
        <p:txBody>
          <a:bodyPr/>
          <a:lstStyle/>
          <a:p>
            <a:pPr marL="0" indent="0">
              <a:buNone/>
            </a:pPr>
            <a:r>
              <a:rPr lang="nl-BE" altLang="nl-BE" noProof="0" dirty="0" smtClean="0"/>
              <a:t>Om duidelijkheid te krijgen over welke toezichthoudende autoriteit de leiding heeft over je organisatie kan het raadzaam zijn in kaart te brengen waar jouw organisatie haar meest belangrijke beslissingen omtrent gegevensverwerkingen neemt. Dit zal je helpen bij het bepalen van de “hoofdvestiging” en dus ook van de bevoegde toezichthoudende autoriteit.</a:t>
            </a:r>
          </a:p>
          <a:p>
            <a:endParaRPr lang="nl-BE" noProof="0" dirty="0" smtClean="0"/>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18/01/2018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89</a:t>
            </a:fld>
            <a:endParaRPr lang="fr-BE" noProof="0"/>
          </a:p>
        </p:txBody>
      </p:sp>
    </p:spTree>
    <p:extLst>
      <p:ext uri="{BB962C8B-B14F-4D97-AF65-F5344CB8AC3E}">
        <p14:creationId xmlns:p14="http://schemas.microsoft.com/office/powerpoint/2010/main" val="267233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Bevestiging aantal geldende beginselen</a:t>
            </a:r>
            <a:endParaRPr lang="fr-BE" dirty="0"/>
          </a:p>
        </p:txBody>
      </p:sp>
      <p:sp>
        <p:nvSpPr>
          <p:cNvPr id="3" name="Content Placeholder 2"/>
          <p:cNvSpPr>
            <a:spLocks noGrp="1"/>
          </p:cNvSpPr>
          <p:nvPr>
            <p:ph idx="1"/>
          </p:nvPr>
        </p:nvSpPr>
        <p:spPr/>
        <p:txBody>
          <a:bodyPr/>
          <a:lstStyle/>
          <a:p>
            <a:r>
              <a:rPr lang="nl-BE" dirty="0" smtClean="0"/>
              <a:t>juistheid</a:t>
            </a:r>
            <a:endParaRPr lang="nl-BE" dirty="0"/>
          </a:p>
          <a:p>
            <a:pPr lvl="1"/>
            <a:r>
              <a:rPr lang="nl-BE" dirty="0"/>
              <a:t>persoonsgegevens moeten juist zijn en zo nodig </a:t>
            </a:r>
            <a:r>
              <a:rPr lang="nl-BE" dirty="0" smtClean="0"/>
              <a:t>bijgewerkt</a:t>
            </a:r>
          </a:p>
          <a:p>
            <a:endParaRPr lang="nl-NL" dirty="0" smtClean="0"/>
          </a:p>
          <a:p>
            <a:r>
              <a:rPr lang="nl-NL" dirty="0" smtClean="0"/>
              <a:t>integriteit en vertrouwelijkheid</a:t>
            </a:r>
          </a:p>
          <a:p>
            <a:pPr lvl="1"/>
            <a:r>
              <a:rPr lang="nl-NL" dirty="0" smtClean="0"/>
              <a:t>persoonsgegevens moeten worden verwerkt met </a:t>
            </a:r>
            <a:r>
              <a:rPr lang="nl-NL" dirty="0"/>
              <a:t>een passende </a:t>
            </a:r>
            <a:r>
              <a:rPr lang="nl-NL" dirty="0" smtClean="0"/>
              <a:t>beveiliging</a:t>
            </a:r>
          </a:p>
          <a:p>
            <a:pPr lvl="1"/>
            <a:r>
              <a:rPr lang="nl-NL" dirty="0" smtClean="0"/>
              <a:t>zodat </a:t>
            </a:r>
            <a:r>
              <a:rPr lang="nl-NL" dirty="0"/>
              <a:t>zij onder meer beschermd zijn tegen ongeoorloofde of onrechtmatige verwerking en tegen onopzettelijk verlies, vernietiging of </a:t>
            </a:r>
            <a:r>
              <a:rPr lang="nl-NL" dirty="0" smtClean="0"/>
              <a:t>beschadiging</a:t>
            </a:r>
          </a:p>
          <a:p>
            <a:pPr lvl="1"/>
            <a:r>
              <a:rPr lang="nl-NL" dirty="0"/>
              <a:t>door het nemen van passende technische of organisatorische </a:t>
            </a:r>
            <a:r>
              <a:rPr lang="nl-NL" dirty="0" smtClean="0"/>
              <a:t>maatregelen</a:t>
            </a:r>
            <a:endParaRPr lang="nl-BE" dirty="0"/>
          </a:p>
          <a:p>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a:t>
            </a:fld>
            <a:endParaRPr lang="fr-BE" dirty="0"/>
          </a:p>
        </p:txBody>
      </p:sp>
    </p:spTree>
    <p:extLst>
      <p:ext uri="{BB962C8B-B14F-4D97-AF65-F5344CB8AC3E}">
        <p14:creationId xmlns:p14="http://schemas.microsoft.com/office/powerpoint/2010/main" val="41740755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Aantal meegedeelde cases</a:t>
            </a:r>
            <a:endParaRPr lang="fr-BE" dirty="0"/>
          </a:p>
        </p:txBody>
      </p:sp>
      <p:sp>
        <p:nvSpPr>
          <p:cNvPr id="3" name="Content Placeholder 2"/>
          <p:cNvSpPr>
            <a:spLocks noGrp="1"/>
          </p:cNvSpPr>
          <p:nvPr>
            <p:ph idx="1"/>
          </p:nvPr>
        </p:nvSpPr>
        <p:spPr/>
        <p:txBody>
          <a:bodyPr>
            <a:normAutofit/>
          </a:bodyPr>
          <a:lstStyle/>
          <a:p>
            <a:r>
              <a:rPr lang="nl-BE" dirty="0" smtClean="0"/>
              <a:t>verwerking van examenresultaten met gevoelige persoonsgegevens</a:t>
            </a:r>
          </a:p>
          <a:p>
            <a:r>
              <a:rPr lang="nl-BE" dirty="0" smtClean="0"/>
              <a:t>verwerking van persoonsgegevens door leerkrachten thuis</a:t>
            </a:r>
          </a:p>
          <a:p>
            <a:r>
              <a:rPr lang="nl-BE" dirty="0" smtClean="0"/>
              <a:t>verlies van draagbare </a:t>
            </a:r>
            <a:r>
              <a:rPr lang="nl-BE" dirty="0" err="1" smtClean="0"/>
              <a:t>devices</a:t>
            </a:r>
            <a:r>
              <a:rPr lang="nl-BE" dirty="0" smtClean="0"/>
              <a:t> met persoonsgegevens</a:t>
            </a:r>
          </a:p>
          <a:p>
            <a:r>
              <a:rPr lang="nl-BE" dirty="0" smtClean="0"/>
              <a:t>publicatie van foto’s op sociale media door</a:t>
            </a:r>
          </a:p>
          <a:p>
            <a:pPr lvl="1"/>
            <a:r>
              <a:rPr lang="nl-BE" dirty="0" smtClean="0"/>
              <a:t>school</a:t>
            </a:r>
          </a:p>
          <a:p>
            <a:pPr lvl="1"/>
            <a:r>
              <a:rPr lang="nl-BE" dirty="0" smtClean="0"/>
              <a:t>leerlingen</a:t>
            </a:r>
          </a:p>
          <a:p>
            <a:pPr lvl="1"/>
            <a:r>
              <a:rPr lang="nl-BE" dirty="0" smtClean="0"/>
              <a:t>derden</a:t>
            </a:r>
          </a:p>
          <a:p>
            <a:r>
              <a:rPr lang="nl-BE" dirty="0" smtClean="0"/>
              <a:t>informatieplicht t.a.v. anderstaligen</a:t>
            </a:r>
          </a:p>
          <a:p>
            <a:r>
              <a:rPr lang="nl-BE" dirty="0" smtClean="0"/>
              <a:t>wijze van vernietiging van niet meer benodigde persoonsgegevens </a:t>
            </a:r>
          </a:p>
          <a:p>
            <a:r>
              <a:rPr lang="nl-BE" dirty="0" smtClean="0"/>
              <a:t>leerlingendossier nadat de leerling de school heeft verlaten</a:t>
            </a:r>
            <a:endParaRPr lang="fr-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90</a:t>
            </a:fld>
            <a:endParaRPr lang="fr-BE" dirty="0"/>
          </a:p>
        </p:txBody>
      </p:sp>
    </p:spTree>
    <p:extLst>
      <p:ext uri="{BB962C8B-B14F-4D97-AF65-F5344CB8AC3E}">
        <p14:creationId xmlns:p14="http://schemas.microsoft.com/office/powerpoint/2010/main" val="863981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Besluit</a:t>
            </a:r>
            <a:endParaRPr lang="fr-BE" dirty="0"/>
          </a:p>
        </p:txBody>
      </p:sp>
      <p:sp>
        <p:nvSpPr>
          <p:cNvPr id="3" name="Content Placeholder 2"/>
          <p:cNvSpPr>
            <a:spLocks noGrp="1"/>
          </p:cNvSpPr>
          <p:nvPr>
            <p:ph idx="1"/>
          </p:nvPr>
        </p:nvSpPr>
        <p:spPr/>
        <p:txBody>
          <a:bodyPr/>
          <a:lstStyle/>
          <a:p>
            <a:r>
              <a:rPr lang="nl-BE" dirty="0" smtClean="0"/>
              <a:t>er is een nieuwe wind op komst, maar geen orkaan</a:t>
            </a:r>
          </a:p>
          <a:p>
            <a:endParaRPr lang="nl-BE" dirty="0"/>
          </a:p>
          <a:p>
            <a:r>
              <a:rPr lang="nl-BE" dirty="0" smtClean="0"/>
              <a:t>basis is </a:t>
            </a:r>
            <a:r>
              <a:rPr lang="nl-BE" dirty="0" err="1" smtClean="0"/>
              <a:t>risico-analyse</a:t>
            </a:r>
            <a:r>
              <a:rPr lang="nl-BE" dirty="0" smtClean="0"/>
              <a:t>: opportuniteiten benutten, risico’s vermijden</a:t>
            </a:r>
          </a:p>
          <a:p>
            <a:endParaRPr lang="nl-BE" dirty="0"/>
          </a:p>
          <a:p>
            <a:r>
              <a:rPr lang="nl-BE" dirty="0" smtClean="0"/>
              <a:t>risicobeheersing is een houding van iedereen</a:t>
            </a:r>
          </a:p>
          <a:p>
            <a:pPr lvl="1"/>
            <a:r>
              <a:rPr lang="nl-BE" dirty="0" smtClean="0"/>
              <a:t>belang van bewustmaking, informatieverstrekking, vorming</a:t>
            </a:r>
          </a:p>
          <a:p>
            <a:pPr lvl="1"/>
            <a:r>
              <a:rPr lang="nl-BE" dirty="0" smtClean="0"/>
              <a:t>proces is even belangrijk als het resultaat</a:t>
            </a:r>
          </a:p>
          <a:p>
            <a:pPr lvl="1"/>
            <a:endParaRPr lang="fr-BE" dirty="0" smtClean="0"/>
          </a:p>
          <a:p>
            <a:r>
              <a:rPr lang="nl-BE" dirty="0" smtClean="0"/>
              <a:t>er is een belangrijke rol weggelegd voor de onderwijskoepels</a:t>
            </a:r>
          </a:p>
          <a:p>
            <a:pPr lvl="1"/>
            <a:r>
              <a:rPr lang="nl-BE" dirty="0" smtClean="0"/>
              <a:t>gemeenschappelijke </a:t>
            </a:r>
            <a:r>
              <a:rPr lang="nl-BE" dirty="0" err="1" smtClean="0"/>
              <a:t>policies</a:t>
            </a:r>
            <a:endParaRPr lang="nl-BE" dirty="0" smtClean="0"/>
          </a:p>
          <a:p>
            <a:pPr lvl="1"/>
            <a:r>
              <a:rPr lang="nl-BE" dirty="0" smtClean="0"/>
              <a:t>modelovereenkomsten</a:t>
            </a:r>
          </a:p>
          <a:p>
            <a:pPr lvl="1"/>
            <a:r>
              <a:rPr lang="nl-BE" dirty="0" smtClean="0"/>
              <a:t>gemeenschappelijke (hoofd)DPO per koepel ?</a:t>
            </a:r>
          </a:p>
          <a:p>
            <a:pPr lvl="1"/>
            <a:endParaRPr lang="nl-BE" dirty="0"/>
          </a:p>
        </p:txBody>
      </p:sp>
      <p:sp>
        <p:nvSpPr>
          <p:cNvPr id="4" name="Date Placeholder 3"/>
          <p:cNvSpPr>
            <a:spLocks noGrp="1"/>
          </p:cNvSpPr>
          <p:nvPr>
            <p:ph type="dt" sz="half" idx="2"/>
          </p:nvPr>
        </p:nvSpPr>
        <p:spPr/>
        <p:txBody>
          <a:bodyPr/>
          <a:lstStyle/>
          <a:p>
            <a:r>
              <a:rPr lang="fr-FR" smtClean="0"/>
              <a:t>18/01/2018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91</a:t>
            </a:fld>
            <a:endParaRPr lang="fr-BE" dirty="0"/>
          </a:p>
        </p:txBody>
      </p:sp>
    </p:spTree>
    <p:extLst>
      <p:ext uri="{BB962C8B-B14F-4D97-AF65-F5344CB8AC3E}">
        <p14:creationId xmlns:p14="http://schemas.microsoft.com/office/powerpoint/2010/main" val="8794007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nl-BE" dirty="0" smtClean="0"/>
              <a:t>Besluit</a:t>
            </a:r>
            <a:endParaRPr lang="fr-BE" dirty="0"/>
          </a:p>
        </p:txBody>
      </p:sp>
      <p:sp>
        <p:nvSpPr>
          <p:cNvPr id="12" name="Content Placeholder 11"/>
          <p:cNvSpPr>
            <a:spLocks noGrp="1"/>
          </p:cNvSpPr>
          <p:nvPr>
            <p:ph idx="1"/>
          </p:nvPr>
        </p:nvSpPr>
        <p:spPr/>
        <p:txBody>
          <a:bodyPr/>
          <a:lstStyle/>
          <a:p>
            <a:pPr marL="0" indent="0">
              <a:buNone/>
            </a:pPr>
            <a:r>
              <a:rPr lang="nl-BE" dirty="0"/>
              <a:t>Op school mocht ik niet afkijken of afschrijven, en moest ik minstens 50% </a:t>
            </a:r>
            <a:r>
              <a:rPr lang="nl-BE" dirty="0" smtClean="0"/>
              <a:t>halen</a:t>
            </a:r>
          </a:p>
          <a:p>
            <a:pPr marL="0" indent="0">
              <a:buNone/>
            </a:pPr>
            <a:endParaRPr lang="nl-BE" dirty="0"/>
          </a:p>
          <a:p>
            <a:pPr marL="0" indent="0">
              <a:buNone/>
            </a:pPr>
            <a:endParaRPr lang="nl-BE" dirty="0" smtClean="0"/>
          </a:p>
          <a:p>
            <a:pPr marL="0" indent="0">
              <a:buNone/>
            </a:pPr>
            <a:endParaRPr lang="nl-BE" dirty="0"/>
          </a:p>
          <a:p>
            <a:pPr marL="0" indent="0">
              <a:buNone/>
            </a:pPr>
            <a:endParaRPr lang="nl-BE" dirty="0" smtClean="0"/>
          </a:p>
          <a:p>
            <a:pPr marL="0" indent="0">
              <a:buNone/>
            </a:pPr>
            <a:r>
              <a:rPr lang="nl-BE" dirty="0"/>
              <a:t>In het echte leven mag </a:t>
            </a:r>
            <a:r>
              <a:rPr lang="nl-BE" dirty="0" smtClean="0"/>
              <a:t>je wel afkijken </a:t>
            </a:r>
            <a:r>
              <a:rPr lang="nl-BE" dirty="0"/>
              <a:t>en afschrijven zoveel </a:t>
            </a:r>
            <a:r>
              <a:rPr lang="nl-BE" dirty="0" smtClean="0"/>
              <a:t>je </a:t>
            </a:r>
            <a:r>
              <a:rPr lang="nl-BE" dirty="0"/>
              <a:t>wil, en probeer </a:t>
            </a:r>
            <a:r>
              <a:rPr lang="nl-BE" dirty="0" smtClean="0"/>
              <a:t>je best </a:t>
            </a:r>
            <a:r>
              <a:rPr lang="nl-BE" dirty="0"/>
              <a:t>100% te halen</a:t>
            </a:r>
          </a:p>
          <a:p>
            <a:pPr marL="0" indent="0">
              <a:buNone/>
            </a:pPr>
            <a:endParaRPr lang="nl-BE" dirty="0"/>
          </a:p>
          <a:p>
            <a:endParaRPr lang="fr-BE" dirty="0"/>
          </a:p>
        </p:txBody>
      </p:sp>
      <p:sp>
        <p:nvSpPr>
          <p:cNvPr id="3" name="Date Placeholder 2"/>
          <p:cNvSpPr>
            <a:spLocks noGrp="1"/>
          </p:cNvSpPr>
          <p:nvPr>
            <p:ph type="dt" sz="half" idx="2"/>
          </p:nvPr>
        </p:nvSpPr>
        <p:spPr/>
        <p:txBody>
          <a:bodyPr/>
          <a:lstStyle/>
          <a:p>
            <a:r>
              <a:rPr lang="fr-FR" smtClean="0"/>
              <a:t>18/01/2018</a:t>
            </a:r>
            <a:endParaRPr lang="nl-NL" dirty="0"/>
          </a:p>
        </p:txBody>
      </p:sp>
      <p:sp>
        <p:nvSpPr>
          <p:cNvPr id="2" name="Slide Number Placeholder 1"/>
          <p:cNvSpPr>
            <a:spLocks noGrp="1"/>
          </p:cNvSpPr>
          <p:nvPr>
            <p:ph type="sldNum" sz="quarter" idx="4"/>
          </p:nvPr>
        </p:nvSpPr>
        <p:spPr/>
        <p:txBody>
          <a:bodyPr/>
          <a:lstStyle/>
          <a:p>
            <a:fld id="{A7CC3638-A99D-674C-A789-FA84B7E5EA16}" type="slidenum">
              <a:rPr lang="nl-NL" smtClean="0"/>
              <a:pPr/>
              <a:t>92</a:t>
            </a:fld>
            <a:endParaRPr lang="nl-NL" dirty="0"/>
          </a:p>
        </p:txBody>
      </p:sp>
      <p:pic>
        <p:nvPicPr>
          <p:cNvPr id="1026" name="Picture 2" descr="Afbeeldingsresultaa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780"/>
          <a:stretch/>
        </p:blipFill>
        <p:spPr bwMode="auto">
          <a:xfrm>
            <a:off x="2549002" y="1844824"/>
            <a:ext cx="3101405" cy="15544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532" b="9598"/>
          <a:stretch/>
        </p:blipFill>
        <p:spPr bwMode="auto">
          <a:xfrm>
            <a:off x="2555776" y="4541607"/>
            <a:ext cx="3094631" cy="169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66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fade">
                                      <p:cBhvr>
                                        <p:cTn id="15" dur="500"/>
                                        <p:tgtEl>
                                          <p:spTgt spid="1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0A9230E-FFBB-4CCB-ABD7-198084EDE768}" type="slidenum">
              <a:rPr lang="fr-BE" smtClean="0"/>
              <a:pPr/>
              <a:t>93</a:t>
            </a:fld>
            <a:endParaRPr lang="fr-BE" dirty="0"/>
          </a:p>
        </p:txBody>
      </p:sp>
    </p:spTree>
    <p:extLst>
      <p:ext uri="{BB962C8B-B14F-4D97-AF65-F5344CB8AC3E}">
        <p14:creationId xmlns:p14="http://schemas.microsoft.com/office/powerpoint/2010/main" val="3718211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TotalTime>
  <Words>6379</Words>
  <Application>Microsoft Office PowerPoint</Application>
  <PresentationFormat>On-screen Show (4:3)</PresentationFormat>
  <Paragraphs>865</Paragraphs>
  <Slides>93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93</vt:i4>
      </vt:variant>
    </vt:vector>
  </HeadingPairs>
  <TitlesOfParts>
    <vt:vector size="96" baseType="lpstr">
      <vt:lpstr>Arial</vt:lpstr>
      <vt:lpstr>Calibri</vt:lpstr>
      <vt:lpstr>1_Custom Design</vt:lpstr>
      <vt:lpstr>De toepassing van de Algemene Verordening Gegevensbescherming in onderwijsinstellingen </vt:lpstr>
      <vt:lpstr>Wie ben ik ?</vt:lpstr>
      <vt:lpstr>Plan van de uiteenzetting</vt:lpstr>
      <vt:lpstr>AVG of GDPR</vt:lpstr>
      <vt:lpstr>Overzicht AVG of GDPR</vt:lpstr>
      <vt:lpstr>Toepassingsgebied</vt:lpstr>
      <vt:lpstr>Verantwoordelijke, verwerker &amp; betrokkene</vt:lpstr>
      <vt:lpstr>Bevestiging aantal geldende beginselen </vt:lpstr>
      <vt:lpstr>Bevestiging aantal geldende beginselen</vt:lpstr>
      <vt:lpstr>Verwerkingsgronden</vt:lpstr>
      <vt:lpstr>Criteria voor beoordeling verenigbaarheid</vt:lpstr>
      <vt:lpstr>Toestemming </vt:lpstr>
      <vt:lpstr>Aantal nieuwigheden</vt:lpstr>
      <vt:lpstr>Geen “one-size-fits-all” benadering</vt:lpstr>
      <vt:lpstr>Risico-analyse als basis</vt:lpstr>
      <vt:lpstr>Verantwoordelijkheid</vt:lpstr>
      <vt:lpstr>Privacy by design</vt:lpstr>
      <vt:lpstr>Privacy by default</vt:lpstr>
      <vt:lpstr>Voorbeelden van maatregelen</vt:lpstr>
      <vt:lpstr>Register van verwerkingsactiviteiten</vt:lpstr>
      <vt:lpstr>Register van verwerkingsactiviteiten</vt:lpstr>
      <vt:lpstr>Kennisgeving veiligheidsincidenten</vt:lpstr>
      <vt:lpstr>Kennisgeving veiligheidsincidenten</vt:lpstr>
      <vt:lpstr>Gegevensbeschermingseffectbeoordeling</vt:lpstr>
      <vt:lpstr>Gegevensbeschermingseffectbeoordeling</vt:lpstr>
      <vt:lpstr>Gegevensbeschermingseffectbeoordeling</vt:lpstr>
      <vt:lpstr>Gegevensbeschermingseffectbeoordeling</vt:lpstr>
      <vt:lpstr>Gegevensbeschermingseffectbeoordeling</vt:lpstr>
      <vt:lpstr>Rechten van de betrokkene </vt:lpstr>
      <vt:lpstr>Recht op informatie</vt:lpstr>
      <vt:lpstr>Recht op overdraagbaarheid</vt:lpstr>
      <vt:lpstr>Functionaris gegevensbescherming</vt:lpstr>
      <vt:lpstr>Functionaris gegevensbescherming</vt:lpstr>
      <vt:lpstr>Functionaris gegevensbescherming</vt:lpstr>
      <vt:lpstr>Functionaris gegevensbescherming</vt:lpstr>
      <vt:lpstr>Functionaris gegevensbescherming</vt:lpstr>
      <vt:lpstr>Functionaris gegevensbescherming</vt:lpstr>
      <vt:lpstr>Aanpassing Belgische regelgeving</vt:lpstr>
      <vt:lpstr>Aanpassing Belgische regelgeving</vt:lpstr>
      <vt:lpstr>Voorstel van actieplan</vt:lpstr>
      <vt:lpstr>PowerPoint Presentation</vt:lpstr>
      <vt:lpstr>Roadmap &amp; templates</vt:lpstr>
      <vt:lpstr>Documenten sociale sector</vt:lpstr>
      <vt:lpstr>1. Bewustmaking</vt:lpstr>
      <vt:lpstr>Concreet</vt:lpstr>
      <vt:lpstr>2. Register van verwerkingsactiviteiten</vt:lpstr>
      <vt:lpstr>Concreet</vt:lpstr>
      <vt:lpstr>3. Wettelijke grondslag voor verwerking</vt:lpstr>
      <vt:lpstr>PowerPoint Presentation</vt:lpstr>
      <vt:lpstr>Concreet</vt:lpstr>
      <vt:lpstr>Concreet</vt:lpstr>
      <vt:lpstr>Concreet</vt:lpstr>
      <vt:lpstr>Concreet</vt:lpstr>
      <vt:lpstr>4. Toestemming van betrokkene</vt:lpstr>
      <vt:lpstr>4. Toestemming van betrokkene</vt:lpstr>
      <vt:lpstr>Concreet</vt:lpstr>
      <vt:lpstr>5. Toestemming namens kinderen</vt:lpstr>
      <vt:lpstr>6. Transparantie tov de betrokkene</vt:lpstr>
      <vt:lpstr>Concreet</vt:lpstr>
      <vt:lpstr>7. Rechten van de betrokkene</vt:lpstr>
      <vt:lpstr>7. Rechten van de betrokkene</vt:lpstr>
      <vt:lpstr>Concreet: recht op informatie</vt:lpstr>
      <vt:lpstr>Concreet: recht op informatie</vt:lpstr>
      <vt:lpstr>Concreet: geautomatiseerde besluitvorming</vt:lpstr>
      <vt:lpstr>Intermezzo: recht op afbeelding</vt:lpstr>
      <vt:lpstr>8. Verzoek tot toegang</vt:lpstr>
      <vt:lpstr>8. Verzoek tot toegang</vt:lpstr>
      <vt:lpstr>9. Privacy by design &amp; PIA</vt:lpstr>
      <vt:lpstr>9. Privacy by design &amp; PIA</vt:lpstr>
      <vt:lpstr>10. Melding van ‘data breaches’</vt:lpstr>
      <vt:lpstr>10. Melding van ‘data breaches’</vt:lpstr>
      <vt:lpstr>Concreet</vt:lpstr>
      <vt:lpstr>11. Functionaris gegevensbescherming</vt:lpstr>
      <vt:lpstr>Concreet</vt:lpstr>
      <vt:lpstr>12. Contracten met verwerkers</vt:lpstr>
      <vt:lpstr>Concreet</vt:lpstr>
      <vt:lpstr>Intermezzo: gebruik van cloud</vt:lpstr>
      <vt:lpstr>Intermezzo: cloud – wat ?</vt:lpstr>
      <vt:lpstr>Intermezzo: cloud – kenmerken</vt:lpstr>
      <vt:lpstr>Intermezzo: cloud – service modellen</vt:lpstr>
      <vt:lpstr>Intermezzo: cloud – virtualisatie</vt:lpstr>
      <vt:lpstr> Intermezzo: cloud – deployment modellen</vt:lpstr>
      <vt:lpstr>Intermezzo: cloud – voordelen</vt:lpstr>
      <vt:lpstr>Intermezzo: cloud – samenvattend</vt:lpstr>
      <vt:lpstr>Intermezzo: cloud – gegevensbescherming</vt:lpstr>
      <vt:lpstr>Intermezzo: cloud – evaluatiemodel</vt:lpstr>
      <vt:lpstr>Intermezzo: cloud – samenvattend</vt:lpstr>
      <vt:lpstr>13. Internationale aspecten</vt:lpstr>
      <vt:lpstr>13. Internationale aspecten</vt:lpstr>
      <vt:lpstr>Aantal meegedeelde cases</vt:lpstr>
      <vt:lpstr>Besluit</vt:lpstr>
      <vt:lpstr>Besluit</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cp:lastModifiedBy>
  <cp:revision>156</cp:revision>
  <dcterms:created xsi:type="dcterms:W3CDTF">2017-09-11T11:22:14Z</dcterms:created>
  <dcterms:modified xsi:type="dcterms:W3CDTF">2018-01-18T13:44:32Z</dcterms:modified>
</cp:coreProperties>
</file>