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4" r:id="rId1"/>
    <p:sldMasterId id="2147484046" r:id="rId2"/>
    <p:sldMasterId id="2147484070" r:id="rId3"/>
    <p:sldMasterId id="2147484078" r:id="rId4"/>
    <p:sldMasterId id="2147484086" r:id="rId5"/>
    <p:sldMasterId id="2147484094" r:id="rId6"/>
    <p:sldMasterId id="2147484101" r:id="rId7"/>
    <p:sldMasterId id="2147484109" r:id="rId8"/>
    <p:sldMasterId id="2147484117" r:id="rId9"/>
    <p:sldMasterId id="2147484127" r:id="rId10"/>
  </p:sldMasterIdLst>
  <p:notesMasterIdLst>
    <p:notesMasterId r:id="rId196"/>
  </p:notesMasterIdLst>
  <p:handoutMasterIdLst>
    <p:handoutMasterId r:id="rId197"/>
  </p:handoutMasterIdLst>
  <p:sldIdLst>
    <p:sldId id="256" r:id="rId11"/>
    <p:sldId id="302" r:id="rId12"/>
    <p:sldId id="529" r:id="rId13"/>
    <p:sldId id="530" r:id="rId14"/>
    <p:sldId id="531" r:id="rId15"/>
    <p:sldId id="304" r:id="rId16"/>
    <p:sldId id="517" r:id="rId17"/>
    <p:sldId id="520" r:id="rId18"/>
    <p:sldId id="518" r:id="rId19"/>
    <p:sldId id="519" r:id="rId20"/>
    <p:sldId id="305" r:id="rId21"/>
    <p:sldId id="306" r:id="rId22"/>
    <p:sldId id="307" r:id="rId23"/>
    <p:sldId id="371" r:id="rId24"/>
    <p:sldId id="526" r:id="rId25"/>
    <p:sldId id="528" r:id="rId26"/>
    <p:sldId id="536" r:id="rId27"/>
    <p:sldId id="326" r:id="rId28"/>
    <p:sldId id="609" r:id="rId29"/>
    <p:sldId id="606" r:id="rId30"/>
    <p:sldId id="607" r:id="rId31"/>
    <p:sldId id="624" r:id="rId32"/>
    <p:sldId id="612" r:id="rId33"/>
    <p:sldId id="613" r:id="rId34"/>
    <p:sldId id="614" r:id="rId35"/>
    <p:sldId id="615" r:id="rId36"/>
    <p:sldId id="258" r:id="rId37"/>
    <p:sldId id="329" r:id="rId38"/>
    <p:sldId id="260" r:id="rId39"/>
    <p:sldId id="299" r:id="rId40"/>
    <p:sldId id="600" r:id="rId41"/>
    <p:sldId id="309" r:id="rId42"/>
    <p:sldId id="310" r:id="rId43"/>
    <p:sldId id="311" r:id="rId44"/>
    <p:sldId id="638" r:id="rId45"/>
    <p:sldId id="506" r:id="rId46"/>
    <p:sldId id="559" r:id="rId47"/>
    <p:sldId id="560" r:id="rId48"/>
    <p:sldId id="561" r:id="rId49"/>
    <p:sldId id="562" r:id="rId50"/>
    <p:sldId id="563" r:id="rId51"/>
    <p:sldId id="565" r:id="rId52"/>
    <p:sldId id="567" r:id="rId53"/>
    <p:sldId id="568" r:id="rId54"/>
    <p:sldId id="570" r:id="rId55"/>
    <p:sldId id="571" r:id="rId56"/>
    <p:sldId id="572" r:id="rId57"/>
    <p:sldId id="573" r:id="rId58"/>
    <p:sldId id="575" r:id="rId59"/>
    <p:sldId id="576" r:id="rId60"/>
    <p:sldId id="582" r:id="rId61"/>
    <p:sldId id="583" r:id="rId62"/>
    <p:sldId id="586" r:id="rId63"/>
    <p:sldId id="587" r:id="rId64"/>
    <p:sldId id="588" r:id="rId65"/>
    <p:sldId id="589" r:id="rId66"/>
    <p:sldId id="590" r:id="rId67"/>
    <p:sldId id="591" r:id="rId68"/>
    <p:sldId id="592" r:id="rId69"/>
    <p:sldId id="593" r:id="rId70"/>
    <p:sldId id="594" r:id="rId71"/>
    <p:sldId id="595" r:id="rId72"/>
    <p:sldId id="596" r:id="rId73"/>
    <p:sldId id="597" r:id="rId74"/>
    <p:sldId id="598" r:id="rId75"/>
    <p:sldId id="338" r:id="rId76"/>
    <p:sldId id="387" r:id="rId77"/>
    <p:sldId id="388" r:id="rId78"/>
    <p:sldId id="339" r:id="rId79"/>
    <p:sldId id="340" r:id="rId80"/>
    <p:sldId id="341" r:id="rId81"/>
    <p:sldId id="521" r:id="rId82"/>
    <p:sldId id="437" r:id="rId83"/>
    <p:sldId id="438" r:id="rId84"/>
    <p:sldId id="439" r:id="rId85"/>
    <p:sldId id="440" r:id="rId86"/>
    <p:sldId id="620" r:id="rId87"/>
    <p:sldId id="442" r:id="rId88"/>
    <p:sldId id="522" r:id="rId89"/>
    <p:sldId id="523" r:id="rId90"/>
    <p:sldId id="524" r:id="rId91"/>
    <p:sldId id="443" r:id="rId92"/>
    <p:sldId id="525" r:id="rId93"/>
    <p:sldId id="342" r:id="rId94"/>
    <p:sldId id="602" r:id="rId95"/>
    <p:sldId id="603" r:id="rId96"/>
    <p:sldId id="604" r:id="rId97"/>
    <p:sldId id="605" r:id="rId98"/>
    <p:sldId id="345" r:id="rId99"/>
    <p:sldId id="419" r:id="rId100"/>
    <p:sldId id="420" r:id="rId101"/>
    <p:sldId id="633" r:id="rId102"/>
    <p:sldId id="634" r:id="rId103"/>
    <p:sldId id="468" r:id="rId104"/>
    <p:sldId id="346" r:id="rId105"/>
    <p:sldId id="392" r:id="rId106"/>
    <p:sldId id="393" r:id="rId107"/>
    <p:sldId id="394" r:id="rId108"/>
    <p:sldId id="448" r:id="rId109"/>
    <p:sldId id="447" r:id="rId110"/>
    <p:sldId id="400" r:id="rId111"/>
    <p:sldId id="422" r:id="rId112"/>
    <p:sldId id="401" r:id="rId113"/>
    <p:sldId id="347" r:id="rId114"/>
    <p:sldId id="389" r:id="rId115"/>
    <p:sldId id="348" r:id="rId116"/>
    <p:sldId id="505" r:id="rId117"/>
    <p:sldId id="616" r:id="rId118"/>
    <p:sldId id="493" r:id="rId119"/>
    <p:sldId id="494" r:id="rId120"/>
    <p:sldId id="636" r:id="rId121"/>
    <p:sldId id="637" r:id="rId122"/>
    <p:sldId id="514" r:id="rId123"/>
    <p:sldId id="515" r:id="rId124"/>
    <p:sldId id="402" r:id="rId125"/>
    <p:sldId id="424" r:id="rId126"/>
    <p:sldId id="425" r:id="rId127"/>
    <p:sldId id="426" r:id="rId128"/>
    <p:sldId id="427" r:id="rId129"/>
    <p:sldId id="350" r:id="rId130"/>
    <p:sldId id="405" r:id="rId131"/>
    <p:sldId id="406" r:id="rId132"/>
    <p:sldId id="407" r:id="rId133"/>
    <p:sldId id="408" r:id="rId134"/>
    <p:sldId id="631" r:id="rId135"/>
    <p:sldId id="508" r:id="rId136"/>
    <p:sldId id="532" r:id="rId137"/>
    <p:sldId id="351" r:id="rId138"/>
    <p:sldId id="621" r:id="rId139"/>
    <p:sldId id="623" r:id="rId140"/>
    <p:sldId id="353" r:id="rId141"/>
    <p:sldId id="599" r:id="rId142"/>
    <p:sldId id="533" r:id="rId143"/>
    <p:sldId id="534" r:id="rId144"/>
    <p:sldId id="430" r:id="rId145"/>
    <p:sldId id="619" r:id="rId146"/>
    <p:sldId id="509" r:id="rId147"/>
    <p:sldId id="356" r:id="rId148"/>
    <p:sldId id="435" r:id="rId149"/>
    <p:sldId id="436" r:id="rId150"/>
    <p:sldId id="513" r:id="rId151"/>
    <p:sldId id="449" r:id="rId152"/>
    <p:sldId id="432" r:id="rId153"/>
    <p:sldId id="433" r:id="rId154"/>
    <p:sldId id="434" r:id="rId155"/>
    <p:sldId id="450" r:id="rId156"/>
    <p:sldId id="451" r:id="rId157"/>
    <p:sldId id="452" r:id="rId158"/>
    <p:sldId id="507" r:id="rId159"/>
    <p:sldId id="453" r:id="rId160"/>
    <p:sldId id="510" r:id="rId161"/>
    <p:sldId id="454" r:id="rId162"/>
    <p:sldId id="456" r:id="rId163"/>
    <p:sldId id="457" r:id="rId164"/>
    <p:sldId id="361" r:id="rId165"/>
    <p:sldId id="429" r:id="rId166"/>
    <p:sldId id="610" r:id="rId167"/>
    <p:sldId id="611" r:id="rId168"/>
    <p:sldId id="625" r:id="rId169"/>
    <p:sldId id="626" r:id="rId170"/>
    <p:sldId id="403" r:id="rId171"/>
    <p:sldId id="486" r:id="rId172"/>
    <p:sldId id="487" r:id="rId173"/>
    <p:sldId id="411" r:id="rId174"/>
    <p:sldId id="412" r:id="rId175"/>
    <p:sldId id="413" r:id="rId176"/>
    <p:sldId id="495" r:id="rId177"/>
    <p:sldId id="538" r:id="rId178"/>
    <p:sldId id="539" r:id="rId179"/>
    <p:sldId id="540" r:id="rId180"/>
    <p:sldId id="541" r:id="rId181"/>
    <p:sldId id="542" r:id="rId182"/>
    <p:sldId id="543" r:id="rId183"/>
    <p:sldId id="544" r:id="rId184"/>
    <p:sldId id="545" r:id="rId185"/>
    <p:sldId id="546" r:id="rId186"/>
    <p:sldId id="547" r:id="rId187"/>
    <p:sldId id="548" r:id="rId188"/>
    <p:sldId id="549" r:id="rId189"/>
    <p:sldId id="550" r:id="rId190"/>
    <p:sldId id="551" r:id="rId191"/>
    <p:sldId id="404" r:id="rId192"/>
    <p:sldId id="418" r:id="rId193"/>
    <p:sldId id="364" r:id="rId194"/>
    <p:sldId id="284" r:id="rId19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6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autoAdjust="0"/>
    <p:restoredTop sz="70011" autoAdjust="0"/>
  </p:normalViewPr>
  <p:slideViewPr>
    <p:cSldViewPr>
      <p:cViewPr varScale="1">
        <p:scale>
          <a:sx n="87" d="100"/>
          <a:sy n="87" d="100"/>
        </p:scale>
        <p:origin x="1986" y="84"/>
      </p:cViewPr>
      <p:guideLst>
        <p:guide orient="horz" pos="2160"/>
        <p:guide pos="2880"/>
      </p:guideLst>
    </p:cSldViewPr>
  </p:slideViewPr>
  <p:outlineViewPr>
    <p:cViewPr>
      <p:scale>
        <a:sx n="33" d="100"/>
        <a:sy n="33" d="100"/>
      </p:scale>
      <p:origin x="0" y="20190"/>
    </p:cViewPr>
  </p:outlineViewPr>
  <p:notesTextViewPr>
    <p:cViewPr>
      <p:scale>
        <a:sx n="1" d="1"/>
        <a:sy n="1" d="1"/>
      </p:scale>
      <p:origin x="0" y="0"/>
    </p:cViewPr>
  </p:notesTextViewPr>
  <p:sorterViewPr>
    <p:cViewPr varScale="1">
      <p:scale>
        <a:sx n="100" d="100"/>
        <a:sy n="100" d="100"/>
      </p:scale>
      <p:origin x="0" y="-209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196" Type="http://schemas.openxmlformats.org/officeDocument/2006/relationships/notesMaster" Target="notesMasters/notesMaster1.xml"/><Relationship Id="rId200"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181" Type="http://schemas.openxmlformats.org/officeDocument/2006/relationships/slide" Target="slides/slide171.xml"/><Relationship Id="rId186" Type="http://schemas.openxmlformats.org/officeDocument/2006/relationships/slide" Target="slides/slide176.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slide" Target="slides/slide166.xml"/><Relationship Id="rId192" Type="http://schemas.openxmlformats.org/officeDocument/2006/relationships/slide" Target="slides/slide182.xml"/><Relationship Id="rId197" Type="http://schemas.openxmlformats.org/officeDocument/2006/relationships/handoutMaster" Target="handoutMasters/handoutMaster1.xml"/><Relationship Id="rId201" Type="http://schemas.openxmlformats.org/officeDocument/2006/relationships/tableStyles" Target="tableStyles.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82" Type="http://schemas.openxmlformats.org/officeDocument/2006/relationships/slide" Target="slides/slide172.xml"/><Relationship Id="rId187" Type="http://schemas.openxmlformats.org/officeDocument/2006/relationships/slide" Target="slides/slide1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presProps" Target="presProps.xml"/><Relationship Id="rId172" Type="http://schemas.openxmlformats.org/officeDocument/2006/relationships/slide" Target="slides/slide162.xml"/><Relationship Id="rId193" Type="http://schemas.openxmlformats.org/officeDocument/2006/relationships/slide" Target="slides/slide183.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190" Type="http://schemas.openxmlformats.org/officeDocument/2006/relationships/slide" Target="slides/slide180.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pieChart>
        <c:varyColors val="1"/>
        <c:ser>
          <c:idx val="0"/>
          <c:order val="0"/>
          <c:tx>
            <c:strRef>
              <c:f>Sheet1!$B$1</c:f>
              <c:strCache>
                <c:ptCount val="1"/>
                <c:pt idx="0">
                  <c:v>Use Cases</c:v>
                </c:pt>
              </c:strCache>
            </c:strRef>
          </c:tx>
          <c:dPt>
            <c:idx val="5"/>
            <c:bubble3D val="0"/>
            <c:extLst>
              <c:ext xmlns:c16="http://schemas.microsoft.com/office/drawing/2014/chart" uri="{C3380CC4-5D6E-409C-BE32-E72D297353CC}">
                <c16:uniqueId val="{00000000-4140-454F-98BC-5361DEBBE150}"/>
              </c:ext>
            </c:extLst>
          </c:dPt>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Sheet1!$A$2:$A$8</c:f>
              <c:strCache>
                <c:ptCount val="7"/>
                <c:pt idx="0">
                  <c:v>Andere</c:v>
                </c:pt>
                <c:pt idx="1">
                  <c:v>Teleconsult</c:v>
                </c:pt>
                <c:pt idx="2">
                  <c:v>CP</c:v>
                </c:pt>
                <c:pt idx="3">
                  <c:v>GGZ</c:v>
                </c:pt>
                <c:pt idx="4">
                  <c:v>Cardio</c:v>
                </c:pt>
                <c:pt idx="5">
                  <c:v>Diabetes</c:v>
                </c:pt>
                <c:pt idx="6">
                  <c:v>Stroke</c:v>
                </c:pt>
              </c:strCache>
            </c:strRef>
          </c:cat>
          <c:val>
            <c:numRef>
              <c:f>Sheet1!$B$2:$B$8</c:f>
              <c:numCache>
                <c:formatCode>General</c:formatCode>
                <c:ptCount val="7"/>
                <c:pt idx="0">
                  <c:v>4</c:v>
                </c:pt>
                <c:pt idx="1">
                  <c:v>1</c:v>
                </c:pt>
                <c:pt idx="2">
                  <c:v>2</c:v>
                </c:pt>
                <c:pt idx="3">
                  <c:v>3</c:v>
                </c:pt>
                <c:pt idx="4">
                  <c:v>10</c:v>
                </c:pt>
                <c:pt idx="5">
                  <c:v>5</c:v>
                </c:pt>
                <c:pt idx="6">
                  <c:v>2</c:v>
                </c:pt>
              </c:numCache>
            </c:numRef>
          </c:val>
          <c:extLst>
            <c:ext xmlns:c16="http://schemas.microsoft.com/office/drawing/2014/chart" uri="{C3380CC4-5D6E-409C-BE32-E72D297353CC}">
              <c16:uniqueId val="{00000001-4140-454F-98BC-5361DEBBE150}"/>
            </c:ext>
          </c:extLst>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E3A4FC7E-94F9-4A0B-9B9E-46A8926E8E57}" type="datetimeFigureOut">
              <a:rPr lang="en-US" smtClean="0"/>
              <a:t>12/14/2017</a:t>
            </a:fld>
            <a:endParaRPr lang="en-US"/>
          </a:p>
        </p:txBody>
      </p:sp>
      <p:sp>
        <p:nvSpPr>
          <p:cNvPr id="4" name="Footer Placeholder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A7A83486-FF21-4430-A03C-FA7DCDE1AB77}" type="slidenum">
              <a:rPr lang="en-US" smtClean="0"/>
              <a:t>‹#›</a:t>
            </a:fld>
            <a:endParaRPr lang="en-US"/>
          </a:p>
        </p:txBody>
      </p:sp>
    </p:spTree>
    <p:extLst>
      <p:ext uri="{BB962C8B-B14F-4D97-AF65-F5344CB8AC3E}">
        <p14:creationId xmlns:p14="http://schemas.microsoft.com/office/powerpoint/2010/main" val="2326231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13BFC85C-F6E1-4BE3-BFD4-3746C9405595}" type="datetimeFigureOut">
              <a:rPr lang="en-US" smtClean="0"/>
              <a:t>12/14/2017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08AD8B11-4A3B-4CFC-B41F-B059C6AA5AFD}" type="slidenum">
              <a:rPr lang="en-US" smtClean="0"/>
              <a:t>‹#›</a:t>
            </a:fld>
            <a:endParaRPr lang="en-US"/>
          </a:p>
        </p:txBody>
      </p:sp>
    </p:spTree>
    <p:extLst>
      <p:ext uri="{BB962C8B-B14F-4D97-AF65-F5344CB8AC3E}">
        <p14:creationId xmlns:p14="http://schemas.microsoft.com/office/powerpoint/2010/main" val="3570817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altLang="en-US" noProof="1" smtClean="0"/>
              <a:t>plus de soins chroniques </a:t>
            </a:r>
          </a:p>
          <a:p>
            <a:pPr marL="171450" indent="-171450">
              <a:buFont typeface="Arial" panose="020B0604020202020204" pitchFamily="34" charset="0"/>
              <a:buChar char="•"/>
            </a:pPr>
            <a:r>
              <a:rPr lang="fr-BE" altLang="en-US" noProof="1" smtClean="0"/>
              <a:t>soins à distance (monitoring, aide, consultation, diagnostic, opération, ...), e.a. soins à domicile</a:t>
            </a:r>
          </a:p>
          <a:p>
            <a:pPr marL="171450" indent="-171450">
              <a:buFont typeface="Arial" panose="020B0604020202020204" pitchFamily="34" charset="0"/>
              <a:buChar char="•"/>
            </a:pPr>
            <a:r>
              <a:rPr lang="fr-BE" altLang="en-US" noProof="1" smtClean="0"/>
              <a:t>soins multidisciplinaires, transmuraux et intégrés (cf trajets de soins)</a:t>
            </a:r>
          </a:p>
          <a:p>
            <a:pPr marL="171450" indent="-171450">
              <a:buFont typeface="Arial" panose="020B0604020202020204" pitchFamily="34" charset="0"/>
              <a:buChar char="•"/>
            </a:pPr>
            <a:r>
              <a:rPr lang="fr-BE" altLang="en-US" noProof="1" smtClean="0"/>
              <a:t>patient au centre des soins et autonomisation du patient</a:t>
            </a:r>
          </a:p>
          <a:p>
            <a:pPr marL="171450" indent="-171450">
              <a:buFont typeface="Arial" panose="020B0604020202020204" pitchFamily="34" charset="0"/>
              <a:buChar char="•"/>
            </a:pPr>
            <a:r>
              <a:rPr lang="fr-BE" altLang="en-US" noProof="1" smtClean="0"/>
              <a:t>danger de processus administratifs qui prennent trop de temps</a:t>
            </a:r>
          </a:p>
          <a:p>
            <a:pPr marL="171450" indent="-171450">
              <a:buFont typeface="Arial" panose="020B0604020202020204" pitchFamily="34" charset="0"/>
              <a:buChar char="•"/>
            </a:pPr>
            <a:r>
              <a:rPr lang="fr-BE" altLang="en-US" noProof="1" smtClean="0"/>
              <a:t>un soutien de qualité de la politique et de la recherche en matière de soins de santé doit être basé sur des données de qualité intégrées et anonymisées</a:t>
            </a:r>
          </a:p>
          <a:p>
            <a:pPr marL="171450" indent="-171450">
              <a:buFont typeface="Arial" panose="020B0604020202020204" pitchFamily="34" charset="0"/>
              <a:buChar char="•"/>
            </a:pPr>
            <a:r>
              <a:rPr lang="fr-BE" altLang="en-US" noProof="1" smtClean="0"/>
              <a:t>besoin de maîtrise des coûts</a:t>
            </a:r>
          </a:p>
          <a:p>
            <a:pPr marL="171450" indent="-171450">
              <a:buFont typeface="Arial" panose="020B0604020202020204" pitchFamily="34" charset="0"/>
              <a:buChar char="•"/>
            </a:pPr>
            <a:r>
              <a:rPr lang="fr-BE" altLang="en-US" dirty="0" smtClean="0"/>
              <a:t>nécessaire collaboration entre l'ensemble des acteurs des soins de santé</a:t>
            </a:r>
          </a:p>
          <a:p>
            <a:endParaRPr lang="en-US" dirty="0"/>
          </a:p>
        </p:txBody>
      </p:sp>
      <p:sp>
        <p:nvSpPr>
          <p:cNvPr id="4" name="Slide Number Placeholder 3"/>
          <p:cNvSpPr>
            <a:spLocks noGrp="1"/>
          </p:cNvSpPr>
          <p:nvPr>
            <p:ph type="sldNum" sz="quarter" idx="10"/>
          </p:nvPr>
        </p:nvSpPr>
        <p:spPr/>
        <p:txBody>
          <a:bodyPr/>
          <a:lstStyle/>
          <a:p>
            <a:fld id="{08AD8B11-4A3B-4CFC-B41F-B059C6AA5AFD}" type="slidenum">
              <a:rPr lang="en-US" smtClean="0"/>
              <a:t>2</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50445"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Calibri" pitchFamily="34" charset="0"/>
                <a:cs typeface="Arial" charset="0"/>
              </a:defRPr>
            </a:lvl1pPr>
            <a:lvl2pPr marL="742950" indent="-285750" defTabSz="931863" eaLnBrk="0" hangingPunct="0">
              <a:defRPr>
                <a:solidFill>
                  <a:schemeClr val="tx1"/>
                </a:solidFill>
                <a:latin typeface="Calibri" pitchFamily="34" charset="0"/>
                <a:cs typeface="Arial" charset="0"/>
              </a:defRPr>
            </a:lvl2pPr>
            <a:lvl3pPr marL="1143000" indent="-228600" defTabSz="931863" eaLnBrk="0" hangingPunct="0">
              <a:defRPr>
                <a:solidFill>
                  <a:schemeClr val="tx1"/>
                </a:solidFill>
                <a:latin typeface="Calibri" pitchFamily="34" charset="0"/>
                <a:cs typeface="Arial" charset="0"/>
              </a:defRPr>
            </a:lvl3pPr>
            <a:lvl4pPr marL="1600200" indent="-228600" defTabSz="931863" eaLnBrk="0" hangingPunct="0">
              <a:defRPr>
                <a:solidFill>
                  <a:schemeClr val="tx1"/>
                </a:solidFill>
                <a:latin typeface="Calibri" pitchFamily="34" charset="0"/>
                <a:cs typeface="Arial" charset="0"/>
              </a:defRPr>
            </a:lvl4pPr>
            <a:lvl5pPr marL="2057400" indent="-228600" defTabSz="931863" eaLnBrk="0" hangingPunct="0">
              <a:defRPr>
                <a:solidFill>
                  <a:schemeClr val="tx1"/>
                </a:solidFill>
                <a:latin typeface="Calibri" pitchFamily="34" charset="0"/>
                <a:cs typeface="Arial" charset="0"/>
              </a:defRPr>
            </a:lvl5pPr>
            <a:lvl6pPr marL="2514600" indent="-228600" defTabSz="931863" eaLnBrk="0" fontAlgn="base" hangingPunct="0">
              <a:spcBef>
                <a:spcPct val="0"/>
              </a:spcBef>
              <a:spcAft>
                <a:spcPct val="0"/>
              </a:spcAft>
              <a:defRPr>
                <a:solidFill>
                  <a:schemeClr val="tx1"/>
                </a:solidFill>
                <a:latin typeface="Calibri" pitchFamily="34" charset="0"/>
                <a:cs typeface="Arial" charset="0"/>
              </a:defRPr>
            </a:lvl6pPr>
            <a:lvl7pPr marL="2971800" indent="-228600" defTabSz="931863" eaLnBrk="0" fontAlgn="base" hangingPunct="0">
              <a:spcBef>
                <a:spcPct val="0"/>
              </a:spcBef>
              <a:spcAft>
                <a:spcPct val="0"/>
              </a:spcAft>
              <a:defRPr>
                <a:solidFill>
                  <a:schemeClr val="tx1"/>
                </a:solidFill>
                <a:latin typeface="Calibri" pitchFamily="34" charset="0"/>
                <a:cs typeface="Arial" charset="0"/>
              </a:defRPr>
            </a:lvl7pPr>
            <a:lvl8pPr marL="3429000" indent="-228600" defTabSz="931863" eaLnBrk="0" fontAlgn="base" hangingPunct="0">
              <a:spcBef>
                <a:spcPct val="0"/>
              </a:spcBef>
              <a:spcAft>
                <a:spcPct val="0"/>
              </a:spcAft>
              <a:defRPr>
                <a:solidFill>
                  <a:schemeClr val="tx1"/>
                </a:solidFill>
                <a:latin typeface="Calibri" pitchFamily="34" charset="0"/>
                <a:cs typeface="Arial" charset="0"/>
              </a:defRPr>
            </a:lvl8pPr>
            <a:lvl9pPr marL="3886200" indent="-228600" defTabSz="931863"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8AEB3D34-D951-4230-BE2A-6FE606726F5B}" type="slidenum">
              <a:rPr lang="nl-NL" altLang="en-US" sz="1200">
                <a:latin typeface="Arial" charset="0"/>
              </a:rPr>
              <a:pPr algn="r" eaLnBrk="1" hangingPunct="1"/>
              <a:t>13</a:t>
            </a:fld>
            <a:endParaRPr lang="fr-BE" altLang="en-US" sz="1200">
              <a:latin typeface="Arial" charset="0"/>
            </a:endParaRPr>
          </a:p>
        </p:txBody>
      </p:sp>
      <p:sp>
        <p:nvSpPr>
          <p:cNvPr id="60419" name="Rectangle 7"/>
          <p:cNvSpPr txBox="1">
            <a:spLocks noGrp="1" noChangeArrowheads="1"/>
          </p:cNvSpPr>
          <p:nvPr/>
        </p:nvSpPr>
        <p:spPr bwMode="auto">
          <a:xfrm>
            <a:off x="3850445"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Calibri" pitchFamily="34" charset="0"/>
                <a:cs typeface="Arial" charset="0"/>
              </a:defRPr>
            </a:lvl1pPr>
            <a:lvl2pPr marL="742950" indent="-285750" defTabSz="931863" eaLnBrk="0" hangingPunct="0">
              <a:defRPr>
                <a:solidFill>
                  <a:schemeClr val="tx1"/>
                </a:solidFill>
                <a:latin typeface="Calibri" pitchFamily="34" charset="0"/>
                <a:cs typeface="Arial" charset="0"/>
              </a:defRPr>
            </a:lvl2pPr>
            <a:lvl3pPr marL="1143000" indent="-228600" defTabSz="931863" eaLnBrk="0" hangingPunct="0">
              <a:defRPr>
                <a:solidFill>
                  <a:schemeClr val="tx1"/>
                </a:solidFill>
                <a:latin typeface="Calibri" pitchFamily="34" charset="0"/>
                <a:cs typeface="Arial" charset="0"/>
              </a:defRPr>
            </a:lvl3pPr>
            <a:lvl4pPr marL="1600200" indent="-228600" defTabSz="931863" eaLnBrk="0" hangingPunct="0">
              <a:defRPr>
                <a:solidFill>
                  <a:schemeClr val="tx1"/>
                </a:solidFill>
                <a:latin typeface="Calibri" pitchFamily="34" charset="0"/>
                <a:cs typeface="Arial" charset="0"/>
              </a:defRPr>
            </a:lvl4pPr>
            <a:lvl5pPr marL="2057400" indent="-228600" defTabSz="931863" eaLnBrk="0" hangingPunct="0">
              <a:defRPr>
                <a:solidFill>
                  <a:schemeClr val="tx1"/>
                </a:solidFill>
                <a:latin typeface="Calibri" pitchFamily="34" charset="0"/>
                <a:cs typeface="Arial" charset="0"/>
              </a:defRPr>
            </a:lvl5pPr>
            <a:lvl6pPr marL="2514600" indent="-228600" defTabSz="931863" eaLnBrk="0" fontAlgn="base" hangingPunct="0">
              <a:spcBef>
                <a:spcPct val="0"/>
              </a:spcBef>
              <a:spcAft>
                <a:spcPct val="0"/>
              </a:spcAft>
              <a:defRPr>
                <a:solidFill>
                  <a:schemeClr val="tx1"/>
                </a:solidFill>
                <a:latin typeface="Calibri" pitchFamily="34" charset="0"/>
                <a:cs typeface="Arial" charset="0"/>
              </a:defRPr>
            </a:lvl6pPr>
            <a:lvl7pPr marL="2971800" indent="-228600" defTabSz="931863" eaLnBrk="0" fontAlgn="base" hangingPunct="0">
              <a:spcBef>
                <a:spcPct val="0"/>
              </a:spcBef>
              <a:spcAft>
                <a:spcPct val="0"/>
              </a:spcAft>
              <a:defRPr>
                <a:solidFill>
                  <a:schemeClr val="tx1"/>
                </a:solidFill>
                <a:latin typeface="Calibri" pitchFamily="34" charset="0"/>
                <a:cs typeface="Arial" charset="0"/>
              </a:defRPr>
            </a:lvl7pPr>
            <a:lvl8pPr marL="3429000" indent="-228600" defTabSz="931863" eaLnBrk="0" fontAlgn="base" hangingPunct="0">
              <a:spcBef>
                <a:spcPct val="0"/>
              </a:spcBef>
              <a:spcAft>
                <a:spcPct val="0"/>
              </a:spcAft>
              <a:defRPr>
                <a:solidFill>
                  <a:schemeClr val="tx1"/>
                </a:solidFill>
                <a:latin typeface="Calibri" pitchFamily="34" charset="0"/>
                <a:cs typeface="Arial" charset="0"/>
              </a:defRPr>
            </a:lvl8pPr>
            <a:lvl9pPr marL="3886200" indent="-228600" defTabSz="931863"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26157620-3D31-4072-88FD-FE5C84BB4A60}" type="slidenum">
              <a:rPr lang="nl-NL" altLang="en-US" sz="1200">
                <a:latin typeface="Arial" charset="0"/>
              </a:rPr>
              <a:pPr algn="r" eaLnBrk="1" hangingPunct="1"/>
              <a:t>13</a:t>
            </a:fld>
            <a:endParaRPr lang="fr-BE" altLang="en-US" sz="1200">
              <a:latin typeface="Arial" charset="0"/>
            </a:endParaRPr>
          </a:p>
        </p:txBody>
      </p:sp>
      <p:sp>
        <p:nvSpPr>
          <p:cNvPr id="604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dirty="0" smtClean="0"/>
          </a:p>
        </p:txBody>
      </p:sp>
      <p:sp>
        <p:nvSpPr>
          <p:cNvPr id="4" name="Slide Number Placeholder 3"/>
          <p:cNvSpPr>
            <a:spLocks noGrp="1"/>
          </p:cNvSpPr>
          <p:nvPr>
            <p:ph type="sldNum" sz="quarter" idx="5"/>
          </p:nvPr>
        </p:nvSpPr>
        <p:spPr/>
        <p:txBody>
          <a:bodyPr/>
          <a:lstStyle/>
          <a:p>
            <a:pPr>
              <a:defRPr/>
            </a:pPr>
            <a:fld id="{98E7F907-FA85-46D4-9DCA-46B00D6B799E}" type="slidenum">
              <a:rPr lang="en-GB" smtClean="0"/>
              <a:pPr>
                <a:defRPr/>
              </a:pPr>
              <a:t>185</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DF003-9532-45B2-A88B-F94D0FEB7981}" type="slidenum">
              <a:rPr lang="en-US" smtClean="0"/>
              <a:t>14</a:t>
            </a:fld>
            <a:endParaRPr lang="fr-BE"/>
          </a:p>
        </p:txBody>
      </p:sp>
    </p:spTree>
    <p:extLst>
      <p:ext uri="{BB962C8B-B14F-4D97-AF65-F5344CB8AC3E}">
        <p14:creationId xmlns:p14="http://schemas.microsoft.com/office/powerpoint/2010/main" val="48129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Importance d’une gouvernance structurée</a:t>
            </a:r>
          </a:p>
          <a:p>
            <a:pPr marL="171450" lvl="0" indent="-171450">
              <a:buFont typeface="Arial" panose="020B0604020202020204" pitchFamily="34" charset="0"/>
              <a:buChar char="•"/>
            </a:pPr>
            <a:r>
              <a:rPr lang="fr-BE" dirty="0" smtClean="0"/>
              <a:t>Comité de gestion d’</a:t>
            </a:r>
            <a:r>
              <a:rPr lang="fr-BE" dirty="0" err="1" smtClean="0">
                <a:solidFill>
                  <a:srgbClr val="3E6E5A"/>
                </a:solidFill>
              </a:rPr>
              <a:t>eHealth</a:t>
            </a:r>
            <a:endParaRPr lang="fr-BE" dirty="0" smtClean="0">
              <a:solidFill>
                <a:srgbClr val="3E6E5A"/>
              </a:solidFill>
            </a:endParaRPr>
          </a:p>
          <a:p>
            <a:pPr marL="171450" lvl="0"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BE" dirty="0" smtClean="0"/>
              <a:t>Depuis décembre 2013: mise en place effective du Comité de concertation des utilisateurs d’</a:t>
            </a:r>
            <a:r>
              <a:rPr lang="fr-BE" dirty="0" err="1" smtClean="0">
                <a:solidFill>
                  <a:srgbClr val="3E6E5A"/>
                </a:solidFill>
              </a:rPr>
              <a:t>eHealth</a:t>
            </a:r>
            <a:r>
              <a:rPr lang="fr-BE" dirty="0" smtClean="0"/>
              <a:t> (CCU) = organe de discussion privilégié des acteurs du système de soins de santé</a:t>
            </a:r>
          </a:p>
          <a:p>
            <a:pPr marL="1085850" lvl="2" indent="-171450">
              <a:buFont typeface="Arial" panose="020B0604020202020204" pitchFamily="34" charset="0"/>
              <a:buChar char="•"/>
            </a:pPr>
            <a:r>
              <a:rPr lang="fr-BE" dirty="0" smtClean="0"/>
              <a:t>1 Président + 32 membres dont:</a:t>
            </a:r>
          </a:p>
          <a:p>
            <a:pPr marL="2000250" lvl="4" indent="-171450">
              <a:buFont typeface="Arial" panose="020B0604020202020204" pitchFamily="34" charset="0"/>
              <a:buChar char="•"/>
            </a:pPr>
            <a:r>
              <a:rPr lang="fr-BE" dirty="0" smtClean="0"/>
              <a:t>11 dispensateurs de soins (voix délibérative)</a:t>
            </a:r>
          </a:p>
          <a:p>
            <a:pPr marL="2000250" lvl="4" indent="-171450">
              <a:buFont typeface="Arial" panose="020B0604020202020204" pitchFamily="34" charset="0"/>
              <a:buChar char="•"/>
            </a:pPr>
            <a:r>
              <a:rPr lang="fr-BE" dirty="0" smtClean="0"/>
              <a:t>7 représentants des organismes assureurs (voix délibérative)</a:t>
            </a:r>
          </a:p>
          <a:p>
            <a:pPr marL="2000250" lvl="4" indent="-171450">
              <a:buFont typeface="Arial" panose="020B0604020202020204" pitchFamily="34" charset="0"/>
              <a:buChar char="•"/>
            </a:pPr>
            <a:r>
              <a:rPr lang="fr-BE" dirty="0" smtClean="0"/>
              <a:t>4 représentants des patients (voix délibérative)</a:t>
            </a:r>
          </a:p>
          <a:p>
            <a:pPr marL="2000250" lvl="4" indent="-171450">
              <a:buFont typeface="Arial" panose="020B0604020202020204" pitchFamily="34" charset="0"/>
              <a:buChar char="•"/>
            </a:pPr>
            <a:r>
              <a:rPr lang="fr-BE" dirty="0" smtClean="0"/>
              <a:t>6  représentants des entités fédérées (voix consultative)</a:t>
            </a:r>
          </a:p>
          <a:p>
            <a:pPr marL="2000250" lvl="4" indent="-171450">
              <a:buFont typeface="Arial" panose="020B0604020202020204" pitchFamily="34" charset="0"/>
              <a:buChar char="•"/>
            </a:pPr>
            <a:r>
              <a:rPr lang="fr-BE" dirty="0" smtClean="0"/>
              <a:t>4 représentants de l’autorité fédérale (voix consultative)</a:t>
            </a:r>
          </a:p>
          <a:p>
            <a:pPr marL="2000250" lvl="4"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FR" dirty="0" smtClean="0"/>
              <a:t>Monitoring régulier de l’exécution de la Roadmap </a:t>
            </a:r>
            <a:r>
              <a:rPr lang="fr-FR" dirty="0" err="1" smtClean="0"/>
              <a:t>eSanté</a:t>
            </a:r>
            <a:r>
              <a:rPr lang="fr-FR" dirty="0" smtClean="0"/>
              <a:t> 2013-2018</a:t>
            </a:r>
          </a:p>
          <a:p>
            <a:pPr lvl="1"/>
            <a:endParaRPr lang="fr-BE" dirty="0" smtClean="0"/>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Importance d’une gouvernance structurée</a:t>
            </a:r>
          </a:p>
          <a:p>
            <a:pPr marL="171450" lvl="0" indent="-171450">
              <a:buFont typeface="Arial" panose="020B0604020202020204" pitchFamily="34" charset="0"/>
              <a:buChar char="•"/>
            </a:pPr>
            <a:r>
              <a:rPr lang="fr-BE" dirty="0" smtClean="0"/>
              <a:t>Comité de gestion d’</a:t>
            </a:r>
            <a:r>
              <a:rPr lang="fr-BE" dirty="0" err="1" smtClean="0">
                <a:solidFill>
                  <a:srgbClr val="3E6E5A"/>
                </a:solidFill>
              </a:rPr>
              <a:t>eHealth</a:t>
            </a:r>
            <a:endParaRPr lang="fr-BE" dirty="0" smtClean="0">
              <a:solidFill>
                <a:srgbClr val="3E6E5A"/>
              </a:solidFill>
            </a:endParaRPr>
          </a:p>
          <a:p>
            <a:pPr marL="171450" lvl="0"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BE" dirty="0" smtClean="0"/>
              <a:t>Depuis décembre 2013: mise en place effective du Comité de concertation des utilisateurs d’</a:t>
            </a:r>
            <a:r>
              <a:rPr lang="fr-BE" dirty="0" err="1" smtClean="0">
                <a:solidFill>
                  <a:srgbClr val="3E6E5A"/>
                </a:solidFill>
              </a:rPr>
              <a:t>eHealth</a:t>
            </a:r>
            <a:r>
              <a:rPr lang="fr-BE" dirty="0" smtClean="0"/>
              <a:t> (CCU) = organe de discussion privilégié des acteurs du système de soins de santé</a:t>
            </a:r>
          </a:p>
          <a:p>
            <a:pPr marL="1085850" lvl="2" indent="-171450">
              <a:buFont typeface="Arial" panose="020B0604020202020204" pitchFamily="34" charset="0"/>
              <a:buChar char="•"/>
            </a:pPr>
            <a:r>
              <a:rPr lang="fr-BE" dirty="0" smtClean="0"/>
              <a:t>1 Président + 32 membres dont:</a:t>
            </a:r>
          </a:p>
          <a:p>
            <a:pPr marL="2000250" lvl="4" indent="-171450">
              <a:buFont typeface="Arial" panose="020B0604020202020204" pitchFamily="34" charset="0"/>
              <a:buChar char="•"/>
            </a:pPr>
            <a:r>
              <a:rPr lang="fr-BE" dirty="0" smtClean="0"/>
              <a:t>11 dispensateurs de soins (voix délibérative)</a:t>
            </a:r>
          </a:p>
          <a:p>
            <a:pPr marL="2000250" lvl="4" indent="-171450">
              <a:buFont typeface="Arial" panose="020B0604020202020204" pitchFamily="34" charset="0"/>
              <a:buChar char="•"/>
            </a:pPr>
            <a:r>
              <a:rPr lang="fr-BE" dirty="0" smtClean="0"/>
              <a:t>7 représentants des organismes assureurs (voix délibérative)</a:t>
            </a:r>
          </a:p>
          <a:p>
            <a:pPr marL="2000250" lvl="4" indent="-171450">
              <a:buFont typeface="Arial" panose="020B0604020202020204" pitchFamily="34" charset="0"/>
              <a:buChar char="•"/>
            </a:pPr>
            <a:r>
              <a:rPr lang="fr-BE" dirty="0" smtClean="0"/>
              <a:t>4 représentants des patients (voix délibérative)</a:t>
            </a:r>
          </a:p>
          <a:p>
            <a:pPr marL="2000250" lvl="4" indent="-171450">
              <a:buFont typeface="Arial" panose="020B0604020202020204" pitchFamily="34" charset="0"/>
              <a:buChar char="•"/>
            </a:pPr>
            <a:r>
              <a:rPr lang="fr-BE" dirty="0" smtClean="0"/>
              <a:t>6  représentants des entités fédérées (voix consultative)</a:t>
            </a:r>
          </a:p>
          <a:p>
            <a:pPr marL="2000250" lvl="4" indent="-171450">
              <a:buFont typeface="Arial" panose="020B0604020202020204" pitchFamily="34" charset="0"/>
              <a:buChar char="•"/>
            </a:pPr>
            <a:r>
              <a:rPr lang="fr-BE" dirty="0" smtClean="0"/>
              <a:t>4 représentants de l’autorité fédérale (voix consultative)</a:t>
            </a:r>
          </a:p>
          <a:p>
            <a:pPr marL="2000250" lvl="4"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FR" dirty="0" smtClean="0"/>
              <a:t>Monitoring régulier de l’exécution de la Roadmap </a:t>
            </a:r>
            <a:r>
              <a:rPr lang="fr-FR" dirty="0" err="1" smtClean="0"/>
              <a:t>eSanté</a:t>
            </a:r>
            <a:r>
              <a:rPr lang="fr-FR" dirty="0" smtClean="0"/>
              <a:t> 2013-2018</a:t>
            </a:r>
          </a:p>
          <a:p>
            <a:pPr lvl="1"/>
            <a:endParaRPr lang="fr-BE" dirty="0" smtClean="0"/>
          </a:p>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9A0A1A90-522E-47E4-93C5-C5111ACECCB6}" type="slidenum">
              <a:rPr lang="en-GB" smtClean="0"/>
              <a:t>23</a:t>
            </a:fld>
            <a:endParaRPr lang="en-GB"/>
          </a:p>
        </p:txBody>
      </p:sp>
    </p:spTree>
    <p:extLst>
      <p:ext uri="{BB962C8B-B14F-4D97-AF65-F5344CB8AC3E}">
        <p14:creationId xmlns:p14="http://schemas.microsoft.com/office/powerpoint/2010/main" val="3915277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9A0A1A90-522E-47E4-93C5-C5111ACECCB6}" type="slidenum">
              <a:rPr lang="en-GB" smtClean="0"/>
              <a:t>24</a:t>
            </a:fld>
            <a:endParaRPr lang="en-GB"/>
          </a:p>
        </p:txBody>
      </p:sp>
    </p:spTree>
    <p:extLst>
      <p:ext uri="{BB962C8B-B14F-4D97-AF65-F5344CB8AC3E}">
        <p14:creationId xmlns:p14="http://schemas.microsoft.com/office/powerpoint/2010/main" val="100866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9A0A1A90-522E-47E4-93C5-C5111ACECCB6}" type="slidenum">
              <a:rPr lang="en-GB" smtClean="0"/>
              <a:t>25</a:t>
            </a:fld>
            <a:endParaRPr lang="en-GB"/>
          </a:p>
        </p:txBody>
      </p:sp>
    </p:spTree>
    <p:extLst>
      <p:ext uri="{BB962C8B-B14F-4D97-AF65-F5344CB8AC3E}">
        <p14:creationId xmlns:p14="http://schemas.microsoft.com/office/powerpoint/2010/main" val="3613000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Loi 21/08/2008 = mission d’</a:t>
            </a:r>
            <a:r>
              <a:rPr lang="fr-FR" dirty="0" err="1" smtClean="0">
                <a:solidFill>
                  <a:srgbClr val="3E6E5A"/>
                </a:solidFill>
              </a:rPr>
              <a:t>eHealth</a:t>
            </a:r>
            <a:r>
              <a:rPr lang="fr-FR" dirty="0" smtClean="0"/>
              <a:t> mais quelle stratégie et vision? Not « </a:t>
            </a:r>
            <a:r>
              <a:rPr lang="fr-FR" dirty="0" err="1" smtClean="0"/>
              <a:t>BeHealth</a:t>
            </a:r>
            <a:r>
              <a:rPr lang="fr-FR" dirty="0" smtClean="0"/>
              <a:t> » (pas de centralisation des données médicales!) </a:t>
            </a:r>
          </a:p>
          <a:p>
            <a:endParaRPr lang="fr-FR" dirty="0" smtClean="0"/>
          </a:p>
          <a:p>
            <a:r>
              <a:rPr lang="fr-FR" dirty="0" smtClean="0"/>
              <a:t>Note d’orientation SPF/INAMI/</a:t>
            </a:r>
            <a:r>
              <a:rPr lang="fr-FR" dirty="0" err="1" smtClean="0">
                <a:solidFill>
                  <a:srgbClr val="3E6E5A"/>
                </a:solidFill>
              </a:rPr>
              <a:t>eHealth</a:t>
            </a:r>
            <a:r>
              <a:rPr lang="fr-FR" dirty="0" smtClean="0"/>
              <a:t> à la Ministre mais volonté d’approche </a:t>
            </a:r>
            <a:r>
              <a:rPr lang="fr-FR" dirty="0" err="1" smtClean="0"/>
              <a:t>bottom</a:t>
            </a:r>
            <a:r>
              <a:rPr lang="fr-FR" dirty="0" smtClean="0"/>
              <a:t>-up</a:t>
            </a:r>
          </a:p>
          <a:p>
            <a:endParaRPr lang="fr-FR" dirty="0" smtClean="0"/>
          </a:p>
          <a:p>
            <a:r>
              <a:rPr lang="fr-FR" dirty="0" smtClean="0"/>
              <a:t>Organisation d’une table ronde avec use cases (09-12/2012) autour du développement de l’informatisation des soins de santé</a:t>
            </a:r>
          </a:p>
          <a:p>
            <a:endParaRPr lang="fr-FR" dirty="0" smtClean="0"/>
          </a:p>
          <a:p>
            <a:r>
              <a:rPr lang="fr-FR" dirty="0" smtClean="0"/>
              <a:t>Participation de plus de 300 personnes du secteur </a:t>
            </a:r>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Rédaction d’une Roadmap « </a:t>
            </a:r>
            <a:r>
              <a:rPr lang="fr-FR" dirty="0" err="1" smtClean="0"/>
              <a:t>eSanté</a:t>
            </a:r>
            <a:r>
              <a:rPr lang="fr-FR" dirty="0" smtClean="0"/>
              <a:t> » pour 5 ans</a:t>
            </a:r>
            <a:r>
              <a:rPr lang="en-US" dirty="0" smtClean="0"/>
              <a:t> </a:t>
            </a:r>
            <a:endParaRPr lang="fr-BE" dirty="0" smtClean="0"/>
          </a:p>
          <a:p>
            <a:endParaRPr lang="fr-BE" dirty="0" smtClean="0"/>
          </a:p>
          <a:p>
            <a:r>
              <a:rPr lang="fr-BE" dirty="0" smtClean="0"/>
              <a:t>Traduction dans un Protocole d’accord 29/04/13 sur le partage réciproque et inconditionnel de données médicales entre prestataires dans l’intérêt du patient et le respect de la vie privée</a:t>
            </a:r>
          </a:p>
          <a:p>
            <a:endParaRPr lang="fr-BE" dirty="0" smtClean="0"/>
          </a:p>
          <a:p>
            <a:r>
              <a:rPr lang="fr-BE" dirty="0" smtClean="0"/>
              <a:t>Confirmation de l’importance de l’</a:t>
            </a:r>
            <a:r>
              <a:rPr lang="fr-BE" dirty="0" err="1" smtClean="0"/>
              <a:t>eSanté</a:t>
            </a:r>
            <a:r>
              <a:rPr lang="fr-BE" dirty="0" smtClean="0"/>
              <a:t> dans l’Accord de Gouvernement</a:t>
            </a:r>
          </a:p>
          <a:p>
            <a:endParaRPr lang="fr-BE" dirty="0" smtClean="0"/>
          </a:p>
          <a:p>
            <a:r>
              <a:rPr lang="fr-BE" dirty="0" smtClean="0"/>
              <a:t>Actualisation de la Roadmap « 2.0. »: conférence de presse le 14/10/2015</a:t>
            </a:r>
            <a:endParaRPr lang="en-US"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err="1" smtClean="0"/>
              <a:t>Opt</a:t>
            </a:r>
            <a:r>
              <a:rPr lang="fr-FR" dirty="0" smtClean="0"/>
              <a:t>-in</a:t>
            </a:r>
          </a:p>
          <a:p>
            <a:endParaRPr lang="fr-FR" dirty="0" smtClean="0"/>
          </a:p>
          <a:p>
            <a:r>
              <a:rPr lang="fr-FR" dirty="0" smtClean="0"/>
              <a:t>Consentement explicite du patient au partage de données de santé</a:t>
            </a:r>
          </a:p>
          <a:p>
            <a:pPr marL="628650" lvl="1" indent="-171450">
              <a:buFont typeface="Arial" panose="020B0604020202020204" pitchFamily="34" charset="0"/>
              <a:buChar char="•"/>
            </a:pPr>
            <a:r>
              <a:rPr lang="fr-BE" altLang="en-US" dirty="0" smtClean="0"/>
              <a:t>Règlement approuvé en Comité de concertation des utilisateurs d’</a:t>
            </a:r>
            <a:r>
              <a:rPr lang="fr-BE" altLang="en-US" dirty="0" err="1" smtClean="0"/>
              <a:t>eH</a:t>
            </a:r>
            <a:r>
              <a:rPr lang="fr-BE" altLang="en-US" dirty="0" smtClean="0"/>
              <a:t>, Comité de gestion </a:t>
            </a:r>
            <a:r>
              <a:rPr lang="fr-BE" altLang="en-US" dirty="0" err="1" smtClean="0"/>
              <a:t>eH</a:t>
            </a:r>
            <a:r>
              <a:rPr lang="fr-BE" altLang="en-US" dirty="0" smtClean="0"/>
              <a:t> et Comité sectoriel Santé (Commission de protection de la Vie privée)</a:t>
            </a:r>
          </a:p>
          <a:p>
            <a:pPr lvl="2"/>
            <a:endParaRPr lang="fr-FR" dirty="0" smtClean="0"/>
          </a:p>
          <a:p>
            <a:r>
              <a:rPr lang="fr-FR" dirty="0" smtClean="0"/>
              <a:t>Obligation d’une relation thérapeutique/de soins (et donc hors scope, </a:t>
            </a:r>
            <a:r>
              <a:rPr lang="fr-FR" dirty="0" err="1" smtClean="0"/>
              <a:t>pex</a:t>
            </a:r>
            <a:r>
              <a:rPr lang="fr-FR" dirty="0" smtClean="0"/>
              <a:t> médecin du travail, d’assurance, etc.)</a:t>
            </a:r>
          </a:p>
          <a:p>
            <a:r>
              <a:rPr lang="fr-FR" dirty="0" smtClean="0"/>
              <a:t>Introduction par le patient directement ou via le médecin, pharmacien, OA ou hôpital </a:t>
            </a:r>
          </a:p>
          <a:p>
            <a:endParaRPr lang="fr-FR" dirty="0" smtClean="0"/>
          </a:p>
          <a:p>
            <a:r>
              <a:rPr lang="fr-FR" dirty="0" smtClean="0"/>
              <a:t>Exclusion possible d’un prestataire</a:t>
            </a:r>
            <a:r>
              <a:rPr lang="fr-FR" baseline="0" dirty="0" smtClean="0"/>
              <a:t> &gt; </a:t>
            </a:r>
            <a:r>
              <a:rPr lang="fr-BE" altLang="en-US" dirty="0" smtClean="0"/>
              <a:t>Vérification a posteriori de son statut de consentement </a:t>
            </a:r>
          </a:p>
          <a:p>
            <a:endParaRPr lang="fr-FR" dirty="0" smtClean="0"/>
          </a:p>
          <a:p>
            <a:r>
              <a:rPr lang="fr-FR" dirty="0" smtClean="0"/>
              <a:t>Droit à la suppression de son consentement</a:t>
            </a:r>
          </a:p>
          <a:p>
            <a:endParaRPr lang="fr-FR"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Afin d’assurer la qualité des soins et d’informer correctement le patient, le généraliste enregistre les données médicales dans un DMI (dossier médical informatisé)</a:t>
            </a:r>
          </a:p>
          <a:p>
            <a:endParaRPr lang="fr-BE" dirty="0" smtClean="0"/>
          </a:p>
          <a:p>
            <a:r>
              <a:rPr lang="fr-BE" dirty="0" smtClean="0"/>
              <a:t>Le DMI est la source authentique pour le partage d’information de la part du médecin généraliste</a:t>
            </a:r>
          </a:p>
          <a:p>
            <a:endParaRPr lang="fr-BE" dirty="0" smtClean="0"/>
          </a:p>
          <a:p>
            <a:r>
              <a:rPr lang="fr-BE" dirty="0" smtClean="0"/>
              <a:t>Le </a:t>
            </a:r>
            <a:r>
              <a:rPr lang="fr-BE" dirty="0" err="1" smtClean="0"/>
              <a:t>Sumehr</a:t>
            </a:r>
            <a:r>
              <a:rPr lang="fr-BE" dirty="0" smtClean="0"/>
              <a:t> (</a:t>
            </a:r>
            <a:r>
              <a:rPr lang="fr-BE" dirty="0" err="1" smtClean="0"/>
              <a:t>SUMmarized</a:t>
            </a:r>
            <a:r>
              <a:rPr lang="fr-BE" dirty="0" smtClean="0"/>
              <a:t> </a:t>
            </a:r>
            <a:r>
              <a:rPr lang="fr-BE" dirty="0" err="1" smtClean="0"/>
              <a:t>Electronic</a:t>
            </a:r>
            <a:r>
              <a:rPr lang="fr-BE" dirty="0" smtClean="0"/>
              <a:t> </a:t>
            </a:r>
            <a:r>
              <a:rPr lang="fr-BE" dirty="0" err="1" smtClean="0"/>
              <a:t>Health</a:t>
            </a:r>
            <a:r>
              <a:rPr lang="fr-BE" dirty="0" smtClean="0"/>
              <a:t> Record) est un résumé succinct du DMI sous forme structurée et codée</a:t>
            </a:r>
          </a:p>
          <a:p>
            <a:endParaRPr lang="fr-BE" dirty="0" smtClean="0"/>
          </a:p>
          <a:p>
            <a:r>
              <a:rPr lang="fr-BE" dirty="0" smtClean="0"/>
              <a:t>Tout patient, s’il le souhaite, a droit à un </a:t>
            </a:r>
            <a:r>
              <a:rPr lang="fr-BE" dirty="0" err="1" smtClean="0"/>
              <a:t>Sumehr</a:t>
            </a:r>
            <a:endParaRPr lang="fr-BE" dirty="0" smtClean="0"/>
          </a:p>
          <a:p>
            <a:endParaRPr lang="fr-BE" dirty="0" smtClean="0"/>
          </a:p>
          <a:p>
            <a:r>
              <a:rPr lang="fr-BE" dirty="0" smtClean="0"/>
              <a:t>L'information présente dans le </a:t>
            </a:r>
            <a:r>
              <a:rPr lang="fr-BE" dirty="0" err="1" smtClean="0"/>
              <a:t>Sumehr</a:t>
            </a:r>
            <a:r>
              <a:rPr lang="fr-BE" dirty="0" smtClean="0"/>
              <a:t> est accessible pour tout médecin ayant une relation thérapeutique avec le patient, moyennant le consentement du patient, ainsi que pour le patient lui-même</a:t>
            </a:r>
          </a:p>
          <a:p>
            <a:endParaRPr lang="fr-BE" dirty="0" smtClean="0"/>
          </a:p>
          <a:p>
            <a:r>
              <a:rPr lang="fr-BE" dirty="0" smtClean="0"/>
              <a:t>Emploi du </a:t>
            </a:r>
            <a:r>
              <a:rPr lang="fr-BE" dirty="0" err="1" smtClean="0"/>
              <a:t>Sumehr</a:t>
            </a:r>
            <a:r>
              <a:rPr lang="fr-BE" dirty="0" smtClean="0"/>
              <a:t> en priorité dans les postes de garde des médecins généralistes et dans les services des urgences</a:t>
            </a:r>
          </a:p>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nl-BE"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Organisation responsable : INAMI et Plate-forme </a:t>
            </a:r>
            <a:r>
              <a:rPr lang="fr-BE" dirty="0" err="1" smtClean="0">
                <a:solidFill>
                  <a:srgbClr val="3E6E5A"/>
                </a:solidFill>
              </a:rPr>
              <a:t>eHealth</a:t>
            </a:r>
            <a:r>
              <a:rPr lang="fr-BE" dirty="0" smtClean="0"/>
              <a:t> </a:t>
            </a:r>
          </a:p>
          <a:p>
            <a:endParaRPr lang="nl-BE"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DMI = Dossier Médical Informatisé &gt; médecins généralistes</a:t>
            </a:r>
          </a:p>
          <a:p>
            <a:r>
              <a:rPr lang="fr-BE" dirty="0" smtClean="0"/>
              <a:t>DPI = Dossier Patient Informatisé &gt; prestataires de soins en général</a:t>
            </a:r>
          </a:p>
          <a:p>
            <a:endParaRPr lang="fr-BE" dirty="0" smtClean="0"/>
          </a:p>
          <a:p>
            <a:r>
              <a:rPr lang="fr-BE" dirty="0" smtClean="0"/>
              <a:t>Situation 2016</a:t>
            </a:r>
          </a:p>
          <a:p>
            <a:pPr lvl="1"/>
            <a:r>
              <a:rPr lang="fr-BE" dirty="0" smtClean="0"/>
              <a:t>bon nombre d’hôpitaux belges ne disposent pas encore d’un DPI hospitalier intégré et multidisciplinaire</a:t>
            </a:r>
          </a:p>
          <a:p>
            <a:pPr lvl="1"/>
            <a:r>
              <a:rPr lang="fr-BE" dirty="0" smtClean="0"/>
              <a:t>performance relative</a:t>
            </a:r>
          </a:p>
          <a:p>
            <a:pPr lvl="1"/>
            <a:endParaRPr lang="fr-BE" dirty="0" smtClean="0"/>
          </a:p>
          <a:p>
            <a:r>
              <a:rPr lang="fr-BE" dirty="0" smtClean="0"/>
              <a:t>Objectifs 2019</a:t>
            </a:r>
          </a:p>
          <a:p>
            <a:pPr lvl="1"/>
            <a:r>
              <a:rPr lang="fr-BE" dirty="0" smtClean="0"/>
              <a:t>tous les hôpitaux ont mis en production et utilisent un DPI intégré</a:t>
            </a:r>
          </a:p>
          <a:p>
            <a:pPr lvl="1"/>
            <a:r>
              <a:rPr lang="fr-BE" dirty="0" smtClean="0"/>
              <a:t>plan ICT opérationnel pluriannuel interne dans chaque hôpital et structure de gouvernance pour mi-2016 en vue de sa réalisation</a:t>
            </a:r>
          </a:p>
          <a:p>
            <a:pPr lvl="1"/>
            <a:r>
              <a:rPr lang="fr-BE" dirty="0" smtClean="0"/>
              <a:t>d'ores et déjà publication de documents électroniques importants via les hubs (voir infra)</a:t>
            </a:r>
          </a:p>
          <a:p>
            <a:endParaRPr lang="fr-BE" dirty="0" smtClean="0"/>
          </a:p>
          <a:p>
            <a:r>
              <a:rPr lang="fr-BE" dirty="0" smtClean="0"/>
              <a:t>Organisation responsable : SPF Santé publique</a:t>
            </a:r>
          </a:p>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71</a:t>
            </a:fld>
            <a:endParaRPr lang="fr-BE"/>
          </a:p>
        </p:txBody>
      </p:sp>
    </p:spTree>
    <p:extLst>
      <p:ext uri="{BB962C8B-B14F-4D97-AF65-F5344CB8AC3E}">
        <p14:creationId xmlns:p14="http://schemas.microsoft.com/office/powerpoint/2010/main" val="3317176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DMI = Dossier Médical Informatisé &gt; médecins généralistes</a:t>
            </a:r>
          </a:p>
          <a:p>
            <a:r>
              <a:rPr lang="fr-BE" dirty="0" smtClean="0"/>
              <a:t>DPI = Dossier Patient Informatisé &gt; prestataires de soins en général</a:t>
            </a:r>
          </a:p>
          <a:p>
            <a:endParaRPr lang="fr-BE" dirty="0" smtClean="0"/>
          </a:p>
          <a:p>
            <a:r>
              <a:rPr lang="fr-BE" dirty="0" smtClean="0"/>
              <a:t>Situation 2016</a:t>
            </a:r>
          </a:p>
          <a:p>
            <a:pPr lvl="1"/>
            <a:r>
              <a:rPr lang="fr-BE" dirty="0" smtClean="0"/>
              <a:t>bon nombre d’hôpitaux belges ne disposent pas encore d’un DPI hospitalier intégré et multidisciplinaire</a:t>
            </a:r>
          </a:p>
          <a:p>
            <a:pPr lvl="1"/>
            <a:r>
              <a:rPr lang="fr-BE" dirty="0" smtClean="0"/>
              <a:t>performance relative</a:t>
            </a:r>
          </a:p>
          <a:p>
            <a:pPr lvl="1"/>
            <a:endParaRPr lang="fr-BE" dirty="0" smtClean="0"/>
          </a:p>
          <a:p>
            <a:r>
              <a:rPr lang="fr-BE" dirty="0" smtClean="0"/>
              <a:t>Objectifs 2019</a:t>
            </a:r>
          </a:p>
          <a:p>
            <a:pPr lvl="1"/>
            <a:r>
              <a:rPr lang="fr-BE" dirty="0" smtClean="0"/>
              <a:t>tous les hôpitaux ont mis en production et utilisent un DPI intégré</a:t>
            </a:r>
          </a:p>
          <a:p>
            <a:pPr lvl="1"/>
            <a:r>
              <a:rPr lang="fr-BE" dirty="0" smtClean="0"/>
              <a:t>plan ICT opérationnel pluriannuel interne dans chaque hôpital et structure de gouvernance pour mi-2016 en vue de sa réalisation</a:t>
            </a:r>
          </a:p>
          <a:p>
            <a:pPr lvl="1"/>
            <a:r>
              <a:rPr lang="fr-BE" dirty="0" smtClean="0"/>
              <a:t>d'ores et déjà publication de documents électroniques importants via les hubs (voir infra)</a:t>
            </a:r>
          </a:p>
          <a:p>
            <a:endParaRPr lang="fr-BE" dirty="0" smtClean="0"/>
          </a:p>
          <a:p>
            <a:r>
              <a:rPr lang="fr-BE" dirty="0" smtClean="0"/>
              <a:t>Organisation responsable : SPF Santé publique</a:t>
            </a:r>
          </a:p>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72</a:t>
            </a:fld>
            <a:endParaRPr lang="fr-BE"/>
          </a:p>
        </p:txBody>
      </p:sp>
    </p:spTree>
    <p:extLst>
      <p:ext uri="{BB962C8B-B14F-4D97-AF65-F5344CB8AC3E}">
        <p14:creationId xmlns:p14="http://schemas.microsoft.com/office/powerpoint/2010/main" val="3317176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274320">
              <a:buSzPct val="85000"/>
            </a:pPr>
            <a:r>
              <a:rPr lang="nl-BE" sz="2400" dirty="0" smtClean="0"/>
              <a:t>Schéma de </a:t>
            </a:r>
            <a:r>
              <a:rPr lang="nl-BE" sz="2400" dirty="0" err="1" smtClean="0"/>
              <a:t>médication</a:t>
            </a:r>
            <a:r>
              <a:rPr lang="nl-BE" sz="2400" dirty="0" smtClean="0"/>
              <a:t> “as is”</a:t>
            </a:r>
          </a:p>
          <a:p>
            <a:pPr marL="171450" lvl="1" indent="-171450">
              <a:buFont typeface="Arial" panose="020B0604020202020204" pitchFamily="34" charset="0"/>
              <a:buChar char="•"/>
            </a:pPr>
            <a:r>
              <a:rPr lang="nl-BE" dirty="0" smtClean="0"/>
              <a:t>information </a:t>
            </a:r>
            <a:r>
              <a:rPr lang="nl-BE" dirty="0" err="1" smtClean="0"/>
              <a:t>sur</a:t>
            </a:r>
            <a:r>
              <a:rPr lang="nl-BE" dirty="0" smtClean="0"/>
              <a:t> la </a:t>
            </a:r>
            <a:r>
              <a:rPr lang="nl-BE" dirty="0" err="1" smtClean="0"/>
              <a:t>médication</a:t>
            </a:r>
            <a:r>
              <a:rPr lang="nl-BE" dirty="0" smtClean="0"/>
              <a:t> </a:t>
            </a:r>
            <a:r>
              <a:rPr lang="nl-BE" dirty="0" err="1" smtClean="0"/>
              <a:t>active</a:t>
            </a:r>
            <a:r>
              <a:rPr lang="nl-BE" dirty="0" smtClean="0"/>
              <a:t> (</a:t>
            </a:r>
            <a:r>
              <a:rPr lang="nl-BE" dirty="0" err="1" smtClean="0"/>
              <a:t>début</a:t>
            </a:r>
            <a:r>
              <a:rPr lang="nl-BE" dirty="0" smtClean="0"/>
              <a:t> et fin de </a:t>
            </a:r>
            <a:r>
              <a:rPr lang="nl-BE" dirty="0" err="1" smtClean="0"/>
              <a:t>traitement</a:t>
            </a:r>
            <a:r>
              <a:rPr lang="nl-BE" dirty="0" smtClean="0"/>
              <a:t>, </a:t>
            </a:r>
            <a:r>
              <a:rPr lang="nl-BE" dirty="0" err="1" smtClean="0"/>
              <a:t>fréquence</a:t>
            </a:r>
            <a:r>
              <a:rPr lang="nl-BE" dirty="0" smtClean="0"/>
              <a:t>, </a:t>
            </a:r>
            <a:r>
              <a:rPr lang="nl-BE" dirty="0" err="1" smtClean="0"/>
              <a:t>posologie</a:t>
            </a:r>
            <a:r>
              <a:rPr lang="nl-BE" dirty="0" smtClean="0"/>
              <a:t>, </a:t>
            </a:r>
            <a:r>
              <a:rPr lang="nl-BE" dirty="0" err="1" smtClean="0"/>
              <a:t>indications</a:t>
            </a:r>
            <a:r>
              <a:rPr lang="nl-BE" dirty="0" smtClean="0"/>
              <a:t> et </a:t>
            </a:r>
            <a:r>
              <a:rPr lang="nl-BE" dirty="0" err="1" smtClean="0"/>
              <a:t>commentaires</a:t>
            </a:r>
            <a:r>
              <a:rPr lang="nl-BE" dirty="0" smtClean="0"/>
              <a:t>) =&gt; </a:t>
            </a:r>
            <a:r>
              <a:rPr lang="nl-BE" dirty="0" err="1" smtClean="0"/>
              <a:t>pe</a:t>
            </a:r>
            <a:r>
              <a:rPr lang="nl-BE" dirty="0" smtClean="0"/>
              <a:t> </a:t>
            </a:r>
            <a:r>
              <a:rPr lang="nl-BE" dirty="0" err="1" smtClean="0"/>
              <a:t>utile</a:t>
            </a:r>
            <a:r>
              <a:rPr lang="nl-BE" dirty="0" smtClean="0"/>
              <a:t> pour </a:t>
            </a:r>
            <a:r>
              <a:rPr lang="nl-BE" dirty="0" err="1" smtClean="0"/>
              <a:t>le</a:t>
            </a:r>
            <a:r>
              <a:rPr lang="nl-BE" dirty="0" smtClean="0"/>
              <a:t> </a:t>
            </a:r>
            <a:r>
              <a:rPr lang="nl-BE" dirty="0" err="1" smtClean="0"/>
              <a:t>traitement</a:t>
            </a:r>
            <a:r>
              <a:rPr lang="nl-BE" dirty="0" smtClean="0"/>
              <a:t> des </a:t>
            </a:r>
            <a:r>
              <a:rPr lang="nl-BE" dirty="0" err="1" smtClean="0"/>
              <a:t>malades</a:t>
            </a:r>
            <a:r>
              <a:rPr lang="nl-BE" dirty="0" smtClean="0"/>
              <a:t> </a:t>
            </a:r>
            <a:r>
              <a:rPr lang="nl-BE" dirty="0" err="1" smtClean="0"/>
              <a:t>chroniques</a:t>
            </a:r>
            <a:endParaRPr lang="nl-BE" dirty="0" smtClean="0"/>
          </a:p>
          <a:p>
            <a:pPr marL="171450" lvl="1" indent="-171450">
              <a:buFont typeface="Arial" panose="020B0604020202020204" pitchFamily="34" charset="0"/>
              <a:buChar char="•"/>
            </a:pPr>
            <a:r>
              <a:rPr lang="nl-BE" dirty="0" smtClean="0"/>
              <a:t>Vitalink &gt;</a:t>
            </a:r>
            <a:r>
              <a:rPr lang="nl-BE" baseline="0" dirty="0" smtClean="0"/>
              <a:t> </a:t>
            </a:r>
            <a:r>
              <a:rPr lang="nl-BE" dirty="0" err="1" smtClean="0"/>
              <a:t>schémas</a:t>
            </a:r>
            <a:r>
              <a:rPr lang="nl-BE" dirty="0" smtClean="0"/>
              <a:t> de </a:t>
            </a:r>
            <a:r>
              <a:rPr lang="nl-BE" dirty="0" err="1" smtClean="0"/>
              <a:t>médication</a:t>
            </a:r>
            <a:endParaRPr lang="nl-BE" dirty="0" smtClean="0"/>
          </a:p>
          <a:p>
            <a:pPr marL="171450" lvl="1" indent="-171450">
              <a:buFont typeface="Arial" panose="020B0604020202020204" pitchFamily="34" charset="0"/>
              <a:buChar char="•"/>
            </a:pPr>
            <a:r>
              <a:rPr lang="nl-BE" dirty="0" smtClean="0"/>
              <a:t>du </a:t>
            </a:r>
            <a:r>
              <a:rPr lang="nl-BE" dirty="0" err="1" smtClean="0"/>
              <a:t>côté</a:t>
            </a:r>
            <a:r>
              <a:rPr lang="nl-BE" dirty="0" smtClean="0"/>
              <a:t> </a:t>
            </a:r>
            <a:r>
              <a:rPr lang="nl-BE" dirty="0" err="1" smtClean="0"/>
              <a:t>francophone</a:t>
            </a:r>
            <a:r>
              <a:rPr lang="nl-BE" dirty="0" smtClean="0"/>
              <a:t>, </a:t>
            </a:r>
            <a:r>
              <a:rPr lang="nl-BE" dirty="0" err="1" smtClean="0"/>
              <a:t>l’information</a:t>
            </a:r>
            <a:r>
              <a:rPr lang="nl-BE" dirty="0" smtClean="0"/>
              <a:t> </a:t>
            </a:r>
            <a:r>
              <a:rPr lang="nl-BE" dirty="0" err="1" smtClean="0"/>
              <a:t>est</a:t>
            </a:r>
            <a:r>
              <a:rPr lang="nl-BE" dirty="0" smtClean="0"/>
              <a:t> reprise dans </a:t>
            </a:r>
            <a:r>
              <a:rPr lang="nl-BE" dirty="0" err="1" smtClean="0"/>
              <a:t>le</a:t>
            </a:r>
            <a:r>
              <a:rPr lang="nl-BE" dirty="0" smtClean="0"/>
              <a:t> </a:t>
            </a:r>
            <a:r>
              <a:rPr lang="nl-BE" dirty="0" err="1" smtClean="0"/>
              <a:t>SumEHR</a:t>
            </a:r>
            <a:endParaRPr lang="nl-BE" dirty="0" smtClean="0"/>
          </a:p>
          <a:p>
            <a:endParaRPr lang="fr-FR" dirty="0" smtClean="0"/>
          </a:p>
          <a:p>
            <a:r>
              <a:rPr lang="fr-FR" dirty="0" smtClean="0"/>
              <a:t>Project « </a:t>
            </a:r>
            <a:r>
              <a:rPr lang="fr-FR" dirty="0" err="1" smtClean="0"/>
              <a:t>Vidis</a:t>
            </a:r>
            <a:r>
              <a:rPr lang="fr-FR" dirty="0" smtClean="0"/>
              <a:t> »</a:t>
            </a:r>
          </a:p>
          <a:p>
            <a:pPr marL="457200" lvl="2"/>
            <a:r>
              <a:rPr lang="nl-BE" dirty="0" smtClean="0"/>
              <a:t>schéma de </a:t>
            </a:r>
            <a:r>
              <a:rPr lang="nl-BE" dirty="0" err="1" smtClean="0"/>
              <a:t>médication</a:t>
            </a:r>
            <a:r>
              <a:rPr lang="nl-BE" dirty="0" smtClean="0"/>
              <a:t> </a:t>
            </a:r>
            <a:r>
              <a:rPr lang="nl-BE" dirty="0" err="1" smtClean="0"/>
              <a:t>intégré</a:t>
            </a:r>
            <a:r>
              <a:rPr lang="nl-BE" dirty="0" smtClean="0"/>
              <a:t> – “</a:t>
            </a:r>
            <a:r>
              <a:rPr lang="nl-BE" dirty="0" err="1" smtClean="0"/>
              <a:t>to</a:t>
            </a:r>
            <a:r>
              <a:rPr lang="nl-BE" dirty="0" smtClean="0"/>
              <a:t> </a:t>
            </a:r>
            <a:r>
              <a:rPr lang="nl-BE" dirty="0" err="1" smtClean="0"/>
              <a:t>be</a:t>
            </a:r>
            <a:r>
              <a:rPr lang="nl-BE" dirty="0" smtClean="0"/>
              <a:t>” (</a:t>
            </a:r>
            <a:r>
              <a:rPr lang="nl-BE" dirty="0" err="1" smtClean="0"/>
              <a:t>Recip</a:t>
            </a:r>
            <a:r>
              <a:rPr lang="nl-BE" dirty="0" smtClean="0"/>
              <a:t>-e/</a:t>
            </a:r>
            <a:r>
              <a:rPr lang="nl-BE" dirty="0" err="1" smtClean="0"/>
              <a:t>MyCareNet</a:t>
            </a:r>
            <a:r>
              <a:rPr lang="nl-BE" dirty="0" smtClean="0"/>
              <a:t>/DPP): </a:t>
            </a:r>
            <a:r>
              <a:rPr lang="nl-BE" dirty="0" err="1" smtClean="0"/>
              <a:t>historique</a:t>
            </a:r>
            <a:r>
              <a:rPr lang="nl-BE" dirty="0" smtClean="0"/>
              <a:t> complet (</a:t>
            </a:r>
            <a:r>
              <a:rPr lang="nl-BE" dirty="0" err="1" smtClean="0"/>
              <a:t>prescription</a:t>
            </a:r>
            <a:r>
              <a:rPr lang="nl-BE" dirty="0" smtClean="0"/>
              <a:t>, </a:t>
            </a:r>
            <a:r>
              <a:rPr lang="nl-BE" dirty="0" err="1" smtClean="0"/>
              <a:t>délivrance</a:t>
            </a:r>
            <a:r>
              <a:rPr lang="nl-BE" dirty="0" smtClean="0"/>
              <a:t>, remboursement)</a:t>
            </a:r>
          </a:p>
          <a:p>
            <a:pPr marL="457200" lvl="2"/>
            <a:r>
              <a:rPr lang="nl-BE" dirty="0" err="1" smtClean="0"/>
              <a:t>projet</a:t>
            </a:r>
            <a:r>
              <a:rPr lang="nl-BE" dirty="0" smtClean="0"/>
              <a:t> </a:t>
            </a:r>
            <a:r>
              <a:rPr lang="nl-BE" dirty="0" err="1" smtClean="0"/>
              <a:t>Inami</a:t>
            </a:r>
            <a:r>
              <a:rPr lang="nl-BE" dirty="0" smtClean="0"/>
              <a:t> (deadline: 31/12/18)</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Dossier </a:t>
            </a:r>
            <a:r>
              <a:rPr lang="nl-NL" dirty="0" err="1" smtClean="0"/>
              <a:t>pharmaceutique</a:t>
            </a:r>
            <a:r>
              <a:rPr lang="nl-NL" dirty="0" smtClean="0"/>
              <a:t> </a:t>
            </a:r>
            <a:r>
              <a:rPr lang="nl-NL" dirty="0" err="1" smtClean="0"/>
              <a:t>partagé</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Projet APB-</a:t>
            </a:r>
            <a:r>
              <a:rPr lang="fr-FR" dirty="0" err="1" smtClean="0"/>
              <a:t>Ophaco</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Mise à </a:t>
            </a:r>
            <a:r>
              <a:rPr lang="nl-BE" dirty="0" err="1" smtClean="0"/>
              <a:t>disposition</a:t>
            </a:r>
            <a:r>
              <a:rPr lang="nl-BE" dirty="0" smtClean="0"/>
              <a:t> de </a:t>
            </a:r>
            <a:r>
              <a:rPr lang="nl-BE" dirty="0" err="1" smtClean="0"/>
              <a:t>l’historique</a:t>
            </a:r>
            <a:r>
              <a:rPr lang="nl-BE" dirty="0" smtClean="0"/>
              <a:t> des </a:t>
            </a:r>
            <a:r>
              <a:rPr lang="nl-BE" dirty="0" err="1" smtClean="0"/>
              <a:t>médicaments</a:t>
            </a:r>
            <a:r>
              <a:rPr lang="nl-BE" dirty="0" smtClean="0"/>
              <a:t> </a:t>
            </a:r>
            <a:r>
              <a:rPr lang="nl-BE" dirty="0" err="1" smtClean="0"/>
              <a:t>délivrés</a:t>
            </a:r>
            <a:r>
              <a:rPr lang="nl-BE" dirty="0" smtClean="0"/>
              <a:t> en </a:t>
            </a:r>
            <a:r>
              <a:rPr lang="nl-BE" dirty="0" err="1" smtClean="0"/>
              <a:t>pharmacies</a:t>
            </a:r>
            <a:r>
              <a:rPr lang="nl-BE" dirty="0" smtClean="0"/>
              <a:t> en </a:t>
            </a:r>
            <a:r>
              <a:rPr lang="nl-BE" dirty="0" err="1" smtClean="0"/>
              <a:t>Belgique</a:t>
            </a:r>
            <a:r>
              <a:rPr lang="nl-BE" dirty="0" smtClean="0"/>
              <a:t> (</a:t>
            </a:r>
            <a:r>
              <a:rPr lang="nl-BE" dirty="0" err="1" smtClean="0"/>
              <a:t>sur</a:t>
            </a:r>
            <a:r>
              <a:rPr lang="nl-BE" dirty="0" smtClean="0"/>
              <a:t> </a:t>
            </a:r>
            <a:r>
              <a:rPr lang="nl-BE" dirty="0" err="1" smtClean="0"/>
              <a:t>une</a:t>
            </a:r>
            <a:r>
              <a:rPr lang="nl-BE" dirty="0" smtClean="0"/>
              <a:t> période 12 </a:t>
            </a:r>
            <a:r>
              <a:rPr lang="nl-BE" dirty="0" err="1" smtClean="0"/>
              <a:t>mois</a:t>
            </a:r>
            <a:r>
              <a:rPr lang="nl-BE" dirty="0" smtClean="0"/>
              <a:t>):</a:t>
            </a:r>
          </a:p>
          <a:p>
            <a:pPr lvl="1"/>
            <a:r>
              <a:rPr lang="nl-BE" dirty="0" smtClean="0"/>
              <a:t>Soutien au </a:t>
            </a:r>
            <a:r>
              <a:rPr lang="nl-BE" dirty="0" err="1" smtClean="0"/>
              <a:t>rôle</a:t>
            </a:r>
            <a:r>
              <a:rPr lang="nl-BE" dirty="0" smtClean="0"/>
              <a:t> de </a:t>
            </a:r>
            <a:r>
              <a:rPr lang="nl-BE" dirty="0" err="1" smtClean="0"/>
              <a:t>conseil</a:t>
            </a:r>
            <a:r>
              <a:rPr lang="nl-BE" dirty="0" smtClean="0"/>
              <a:t> du </a:t>
            </a:r>
            <a:r>
              <a:rPr lang="nl-BE" dirty="0" err="1" smtClean="0"/>
              <a:t>pharmacien</a:t>
            </a:r>
            <a:endParaRPr lang="nl-BE" dirty="0" smtClean="0"/>
          </a:p>
          <a:p>
            <a:pPr lvl="1"/>
            <a:r>
              <a:rPr lang="nl-BE" dirty="0" err="1" smtClean="0"/>
              <a:t>Réduire</a:t>
            </a:r>
            <a:r>
              <a:rPr lang="nl-BE" dirty="0" smtClean="0"/>
              <a:t> et </a:t>
            </a:r>
            <a:r>
              <a:rPr lang="nl-BE" dirty="0" err="1" smtClean="0"/>
              <a:t>éviter</a:t>
            </a:r>
            <a:r>
              <a:rPr lang="nl-BE" dirty="0" smtClean="0"/>
              <a:t> les </a:t>
            </a:r>
            <a:r>
              <a:rPr lang="nl-BE" dirty="0" err="1" smtClean="0"/>
              <a:t>contre-indications</a:t>
            </a:r>
            <a:r>
              <a:rPr lang="nl-BE" dirty="0" smtClean="0"/>
              <a:t> et </a:t>
            </a:r>
            <a:r>
              <a:rPr lang="nl-BE" dirty="0" err="1" smtClean="0"/>
              <a:t>surdosages</a:t>
            </a:r>
            <a:endParaRPr lang="nl-BE" dirty="0" smtClean="0"/>
          </a:p>
          <a:p>
            <a:pPr lvl="1"/>
            <a:r>
              <a:rPr lang="nl-NL" dirty="0" smtClean="0"/>
              <a:t>Plus de la </a:t>
            </a:r>
            <a:r>
              <a:rPr lang="nl-NL" dirty="0" err="1" smtClean="0"/>
              <a:t>moitié</a:t>
            </a:r>
            <a:r>
              <a:rPr lang="nl-NL" dirty="0" smtClean="0"/>
              <a:t> des </a:t>
            </a:r>
            <a:r>
              <a:rPr lang="nl-NL" dirty="0" err="1" smtClean="0"/>
              <a:t>pharmacies</a:t>
            </a:r>
            <a:r>
              <a:rPr lang="nl-NL" dirty="0" smtClean="0"/>
              <a:t> </a:t>
            </a:r>
            <a:r>
              <a:rPr lang="nl-NL" dirty="0" err="1" smtClean="0"/>
              <a:t>sont</a:t>
            </a:r>
            <a:r>
              <a:rPr lang="nl-NL" dirty="0" smtClean="0"/>
              <a:t> </a:t>
            </a:r>
            <a:r>
              <a:rPr lang="nl-NL" dirty="0" err="1" smtClean="0"/>
              <a:t>connectées</a:t>
            </a:r>
            <a:endParaRPr lang="nl-NL" dirty="0" smtClean="0"/>
          </a:p>
          <a:p>
            <a:pPr lvl="1"/>
            <a:r>
              <a:rPr lang="nl-NL" dirty="0" smtClean="0"/>
              <a:t>Plus de 1800 </a:t>
            </a:r>
            <a:r>
              <a:rPr lang="nl-NL" dirty="0" err="1" smtClean="0"/>
              <a:t>pharmacies</a:t>
            </a:r>
            <a:r>
              <a:rPr lang="nl-NL" dirty="0" smtClean="0"/>
              <a:t> </a:t>
            </a:r>
            <a:r>
              <a:rPr lang="nl-NL" dirty="0" err="1" smtClean="0"/>
              <a:t>sont</a:t>
            </a:r>
            <a:r>
              <a:rPr lang="nl-NL" dirty="0" smtClean="0"/>
              <a:t> </a:t>
            </a:r>
            <a:r>
              <a:rPr lang="nl-NL" dirty="0" err="1" smtClean="0"/>
              <a:t>effectivement</a:t>
            </a:r>
            <a:r>
              <a:rPr lang="nl-NL" dirty="0" smtClean="0"/>
              <a:t> en </a:t>
            </a:r>
            <a:r>
              <a:rPr lang="nl-NL" dirty="0" err="1" smtClean="0"/>
              <a:t>production</a:t>
            </a:r>
            <a:endParaRPr lang="nl-NL" dirty="0" smtClean="0"/>
          </a:p>
          <a:p>
            <a:pPr lvl="0"/>
            <a:r>
              <a:rPr lang="nl-BE" dirty="0" err="1" smtClean="0"/>
              <a:t>Objectifs</a:t>
            </a:r>
            <a:r>
              <a:rPr lang="nl-BE" dirty="0" smtClean="0"/>
              <a:t>: </a:t>
            </a:r>
          </a:p>
          <a:p>
            <a:pPr lvl="0"/>
            <a:endParaRPr lang="nl-BE" dirty="0" smtClean="0"/>
          </a:p>
          <a:p>
            <a:pPr lvl="1"/>
            <a:r>
              <a:rPr lang="fr-FR" b="1" dirty="0" smtClean="0">
                <a:solidFill>
                  <a:srgbClr val="FF0000"/>
                </a:solidFill>
              </a:rPr>
              <a:t>Toutes les pharmacies ont intégré le DPP dans leur logiciel </a:t>
            </a:r>
            <a:r>
              <a:rPr lang="nl-BE" b="1" dirty="0" smtClean="0">
                <a:solidFill>
                  <a:srgbClr val="FF0000"/>
                </a:solidFill>
              </a:rPr>
              <a:t>(01/01/16) &gt; </a:t>
            </a:r>
            <a:r>
              <a:rPr lang="nl-BE" b="1" dirty="0" err="1" smtClean="0">
                <a:solidFill>
                  <a:srgbClr val="FF0000"/>
                </a:solidFill>
              </a:rPr>
              <a:t>est-ce</a:t>
            </a:r>
            <a:r>
              <a:rPr lang="nl-BE" b="1" dirty="0" smtClean="0">
                <a:solidFill>
                  <a:srgbClr val="FF0000"/>
                </a:solidFill>
              </a:rPr>
              <a:t> </a:t>
            </a:r>
            <a:r>
              <a:rPr lang="nl-BE" b="1" dirty="0" err="1" smtClean="0">
                <a:solidFill>
                  <a:srgbClr val="FF0000"/>
                </a:solidFill>
              </a:rPr>
              <a:t>le</a:t>
            </a:r>
            <a:r>
              <a:rPr lang="nl-BE" b="1" dirty="0" smtClean="0">
                <a:solidFill>
                  <a:srgbClr val="FF0000"/>
                </a:solidFill>
              </a:rPr>
              <a:t> </a:t>
            </a:r>
            <a:r>
              <a:rPr lang="nl-BE" b="1" dirty="0" err="1" smtClean="0">
                <a:solidFill>
                  <a:srgbClr val="FF0000"/>
                </a:solidFill>
              </a:rPr>
              <a:t>cas</a:t>
            </a:r>
            <a:r>
              <a:rPr lang="nl-BE" b="1" dirty="0" smtClean="0">
                <a:solidFill>
                  <a:srgbClr val="FF0000"/>
                </a:solidFill>
              </a:rPr>
              <a:t> ?</a:t>
            </a:r>
          </a:p>
          <a:p>
            <a:pPr lvl="1"/>
            <a:endParaRPr lang="nl-BE" dirty="0" smtClean="0"/>
          </a:p>
          <a:p>
            <a:pPr lvl="1"/>
            <a:r>
              <a:rPr lang="fr-FR" dirty="0" smtClean="0"/>
              <a:t>Réglementation obligeant l’enregistrement des médicaments délivrés dans le DPP </a:t>
            </a:r>
            <a:r>
              <a:rPr lang="nl-NL" dirty="0" smtClean="0"/>
              <a:t>(Q1 2016)</a:t>
            </a:r>
          </a:p>
          <a:p>
            <a:pPr lvl="1"/>
            <a:endParaRPr lang="nl-NL" dirty="0" smtClean="0"/>
          </a:p>
          <a:p>
            <a:pPr lvl="1"/>
            <a:r>
              <a:rPr lang="fr-FR" dirty="0" smtClean="0"/>
              <a:t>Un DPP est créé pour tout patient, reprenant les informations relatives aux 12 derniers mois, et ce dossier est accessible par tout pharmacien moyennant le consentement du patient </a:t>
            </a:r>
            <a:r>
              <a:rPr lang="nl-NL" dirty="0" smtClean="0"/>
              <a:t>(Q1 2017)</a:t>
            </a:r>
            <a:endParaRPr lang="en-US" dirty="0" smtClean="0"/>
          </a:p>
          <a:p>
            <a:pPr lvl="1"/>
            <a:endParaRPr lang="nl-NL" dirty="0" smtClean="0"/>
          </a:p>
          <a:p>
            <a:pPr marL="457200" lvl="2"/>
            <a:endParaRPr lang="nl-BE" dirty="0" smtClean="0"/>
          </a:p>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84</a:t>
            </a:fld>
            <a:endParaRPr lang="nl-BE"/>
          </a:p>
        </p:txBody>
      </p:sp>
    </p:spTree>
    <p:extLst>
      <p:ext uri="{BB962C8B-B14F-4D97-AF65-F5344CB8AC3E}">
        <p14:creationId xmlns:p14="http://schemas.microsoft.com/office/powerpoint/2010/main" val="3317176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986820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43475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95</a:t>
            </a:fld>
            <a:endParaRPr lang="nl-BE"/>
          </a:p>
        </p:txBody>
      </p:sp>
    </p:spTree>
    <p:extLst>
      <p:ext uri="{BB962C8B-B14F-4D97-AF65-F5344CB8AC3E}">
        <p14:creationId xmlns:p14="http://schemas.microsoft.com/office/powerpoint/2010/main" val="3317176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Système Hubs &amp; </a:t>
            </a:r>
            <a:r>
              <a:rPr lang="fr-BE" dirty="0" err="1" smtClean="0"/>
              <a:t>Metahubs</a:t>
            </a:r>
            <a:r>
              <a:rPr lang="fr-BE" dirty="0" smtClean="0"/>
              <a:t> = système d’échange de données médicales entre prestataires de soins</a:t>
            </a:r>
          </a:p>
          <a:p>
            <a:pPr lvl="2"/>
            <a:r>
              <a:rPr lang="fr-BE" dirty="0" smtClean="0"/>
              <a:t>rapports de consultation</a:t>
            </a:r>
          </a:p>
          <a:p>
            <a:pPr lvl="2"/>
            <a:r>
              <a:rPr lang="fr-BE" dirty="0" smtClean="0"/>
              <a:t>protocoles opératoires</a:t>
            </a:r>
          </a:p>
          <a:p>
            <a:pPr lvl="2"/>
            <a:r>
              <a:rPr lang="fr-BE" dirty="0" smtClean="0"/>
              <a:t>lettres de sortie</a:t>
            </a:r>
          </a:p>
          <a:p>
            <a:pPr lvl="2"/>
            <a:r>
              <a:rPr lang="fr-BE" dirty="0" smtClean="0"/>
              <a:t>protocoles d'imagerie médicale</a:t>
            </a:r>
          </a:p>
          <a:p>
            <a:pPr lvl="2"/>
            <a:r>
              <a:rPr lang="fr-BE" dirty="0" smtClean="0"/>
              <a:t>...</a:t>
            </a:r>
          </a:p>
          <a:p>
            <a:r>
              <a:rPr lang="fr-BE" dirty="0" smtClean="0"/>
              <a:t>Objectifs</a:t>
            </a:r>
          </a:p>
          <a:p>
            <a:pPr lvl="1"/>
            <a:r>
              <a:rPr lang="fr-BE" dirty="0" smtClean="0"/>
              <a:t>interconnexion des systèmes régionaux et locaux d’échange d’information médicale (hubs)</a:t>
            </a:r>
          </a:p>
          <a:p>
            <a:pPr lvl="1"/>
            <a:r>
              <a:rPr lang="fr-BE" dirty="0" smtClean="0"/>
              <a:t>permettre à un prestataire de soins de retrouver et de consulter les documents médicaux électroniques disponibles au sujet d’un patient indépendamment </a:t>
            </a:r>
          </a:p>
          <a:p>
            <a:pPr lvl="2"/>
            <a:r>
              <a:rPr lang="fr-BE" dirty="0" smtClean="0"/>
              <a:t>du lieu effectif de stockage des documents</a:t>
            </a:r>
          </a:p>
          <a:p>
            <a:pPr lvl="2"/>
            <a:r>
              <a:rPr lang="fr-BE" dirty="0" smtClean="0"/>
              <a:t>du point d’entrée du prestataire dans le système</a:t>
            </a:r>
          </a:p>
          <a:p>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dirty="0" err="1" smtClean="0"/>
              <a:t>Flandre</a:t>
            </a:r>
            <a:r>
              <a:rPr lang="nl-BE" dirty="0" smtClean="0"/>
              <a:t>: </a:t>
            </a:r>
            <a:r>
              <a:rPr lang="nl-BE" dirty="0" err="1" smtClean="0"/>
              <a:t>étapes</a:t>
            </a:r>
            <a:r>
              <a:rPr lang="nl-BE" dirty="0" smtClean="0"/>
              <a:t> </a:t>
            </a:r>
            <a:r>
              <a:rPr lang="nl-BE" dirty="0" err="1" smtClean="0"/>
              <a:t>majeures</a:t>
            </a:r>
            <a:r>
              <a:rPr lang="nl-BE" dirty="0" smtClean="0"/>
              <a:t> pour la </a:t>
            </a:r>
            <a:r>
              <a:rPr lang="nl-BE" dirty="0" err="1" smtClean="0"/>
              <a:t>connexion</a:t>
            </a:r>
            <a:r>
              <a:rPr lang="nl-BE" baseline="0" dirty="0" smtClean="0"/>
              <a:t> </a:t>
            </a:r>
            <a:r>
              <a:rPr lang="nl-BE" baseline="0" dirty="0" err="1" smtClean="0"/>
              <a:t>engagée</a:t>
            </a:r>
            <a:r>
              <a:rPr lang="nl-BE" baseline="0" dirty="0" smtClean="0"/>
              <a:t> à 50/75 %</a:t>
            </a:r>
          </a:p>
          <a:p>
            <a:r>
              <a:rPr lang="nl-BE" baseline="0" dirty="0" smtClean="0"/>
              <a:t>Bruxelles: 0%</a:t>
            </a:r>
          </a:p>
          <a:p>
            <a:r>
              <a:rPr lang="nl-BE" baseline="0" dirty="0" err="1" smtClean="0"/>
              <a:t>Wallonie</a:t>
            </a:r>
            <a:r>
              <a:rPr lang="nl-BE" baseline="0" dirty="0" smtClean="0"/>
              <a:t>: 1 labo </a:t>
            </a:r>
            <a:r>
              <a:rPr lang="nl-BE" baseline="0" dirty="0" err="1" smtClean="0"/>
              <a:t>sur</a:t>
            </a:r>
            <a:r>
              <a:rPr lang="nl-BE" baseline="0" dirty="0" smtClean="0"/>
              <a:t> 30</a:t>
            </a:r>
            <a:endParaRPr lang="nl-BE"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Voir supra : Hubs &amp; </a:t>
            </a:r>
            <a:r>
              <a:rPr lang="fr-BE" dirty="0" err="1" smtClean="0"/>
              <a:t>Metahub</a:t>
            </a:r>
            <a:r>
              <a:rPr lang="fr-BE" dirty="0" smtClean="0"/>
              <a:t>, </a:t>
            </a:r>
            <a:r>
              <a:rPr lang="fr-BE" dirty="0" err="1" smtClean="0"/>
              <a:t>coffres-forts</a:t>
            </a:r>
            <a:endParaRPr lang="fr-BE" dirty="0" smtClean="0"/>
          </a:p>
          <a:p>
            <a:endParaRPr lang="fr-BE" dirty="0" smtClean="0"/>
          </a:p>
          <a:p>
            <a:r>
              <a:rPr lang="fr-BE" dirty="0" smtClean="0"/>
              <a:t>Pour partager des données, chaque prestataire de soins/ établissement de soins doit avoir un DMI/DPI structuré</a:t>
            </a:r>
          </a:p>
          <a:p>
            <a:endParaRPr lang="fr-BE" dirty="0" smtClean="0"/>
          </a:p>
          <a:p>
            <a:r>
              <a:rPr lang="fr-BE" dirty="0" smtClean="0"/>
              <a:t>Objectifs 2019</a:t>
            </a:r>
          </a:p>
          <a:p>
            <a:pPr lvl="1"/>
            <a:r>
              <a:rPr lang="fr-BE" dirty="0" smtClean="0"/>
              <a:t>chaque profession dispose de son propre DPI</a:t>
            </a:r>
          </a:p>
          <a:p>
            <a:pPr lvl="1"/>
            <a:r>
              <a:rPr lang="fr-BE" dirty="0" smtClean="0"/>
              <a:t>structure du DPI déterminée pour chaque profession</a:t>
            </a:r>
          </a:p>
          <a:p>
            <a:pPr lvl="1"/>
            <a:r>
              <a:rPr lang="fr-BE" dirty="0" smtClean="0"/>
              <a:t>élaboration d’un module uniforme et intégrable aux logiciels des prestataires de soins</a:t>
            </a:r>
          </a:p>
          <a:p>
            <a:endParaRPr lang="fr-BE" dirty="0" smtClean="0"/>
          </a:p>
          <a:p>
            <a:r>
              <a:rPr lang="fr-BE" dirty="0" smtClean="0"/>
              <a:t>Organisation responsable : INAMI </a:t>
            </a:r>
          </a:p>
          <a:p>
            <a:endParaRPr lang="nl-BE"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 2019</a:t>
            </a:r>
          </a:p>
          <a:p>
            <a:pPr lvl="1"/>
            <a:r>
              <a:rPr lang="fr-BE" dirty="0" smtClean="0"/>
              <a:t>promouvoir l'échange de données de santé via le système de hubs &amp; </a:t>
            </a:r>
            <a:r>
              <a:rPr lang="fr-BE" dirty="0" err="1" smtClean="0"/>
              <a:t>metahub</a:t>
            </a:r>
            <a:r>
              <a:rPr lang="fr-BE" dirty="0" smtClean="0"/>
              <a:t> auprès des</a:t>
            </a:r>
          </a:p>
          <a:p>
            <a:pPr lvl="2"/>
            <a:r>
              <a:rPr lang="fr-BE" dirty="0" smtClean="0"/>
              <a:t>établissements psychiatriques</a:t>
            </a:r>
          </a:p>
          <a:p>
            <a:pPr lvl="2"/>
            <a:r>
              <a:rPr lang="fr-BE" dirty="0" smtClean="0"/>
              <a:t>maisons de repos, centres de services de soins et de logement</a:t>
            </a:r>
          </a:p>
          <a:p>
            <a:endParaRPr lang="fr-BE" dirty="0" smtClean="0"/>
          </a:p>
          <a:p>
            <a:r>
              <a:rPr lang="fr-BE" dirty="0" smtClean="0"/>
              <a:t>Organisation responsable : SPF Santé publique et Communautés / Régions </a:t>
            </a:r>
          </a:p>
          <a:p>
            <a:endParaRPr lang="nl-BE"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t>BelRAI</a:t>
            </a:r>
            <a:r>
              <a:rPr lang="fr-BE" dirty="0" smtClean="0"/>
              <a:t> = application qui permet aux différents prestataires de soins de créer, de remplir ou de modifier les questionnaires d’évaluation RAI pour un patient</a:t>
            </a:r>
          </a:p>
          <a:p>
            <a:r>
              <a:rPr lang="fr-FR" sz="1200" b="0" i="0" kern="1200" dirty="0" smtClean="0">
                <a:solidFill>
                  <a:schemeClr val="tx1"/>
                </a:solidFill>
                <a:effectLst/>
                <a:latin typeface="+mn-lt"/>
                <a:ea typeface="+mn-ea"/>
                <a:cs typeface="+mn-cs"/>
              </a:rPr>
              <a:t>RAI=</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méthode d'évaluation de l'état de santé d'une personne en résidence (gérontologie) (</a:t>
            </a:r>
            <a:r>
              <a:rPr lang="en-US" sz="1200" b="0" i="0" kern="1200" dirty="0" err="1" smtClean="0">
                <a:solidFill>
                  <a:schemeClr val="tx1"/>
                </a:solidFill>
                <a:effectLst/>
                <a:latin typeface="+mn-lt"/>
                <a:ea typeface="+mn-ea"/>
                <a:cs typeface="+mn-cs"/>
              </a:rPr>
              <a:t>Résident</a:t>
            </a:r>
            <a:r>
              <a:rPr lang="en-US" sz="1200" b="0" i="0" kern="1200" dirty="0" smtClean="0">
                <a:solidFill>
                  <a:schemeClr val="tx1"/>
                </a:solidFill>
                <a:effectLst/>
                <a:latin typeface="+mn-lt"/>
                <a:ea typeface="+mn-ea"/>
                <a:cs typeface="+mn-cs"/>
              </a:rPr>
              <a:t> Assessment Instrument)</a:t>
            </a:r>
            <a:endParaRPr lang="fr-BE" dirty="0" smtClean="0"/>
          </a:p>
          <a:p>
            <a:r>
              <a:rPr lang="fr-BE" dirty="0" smtClean="0"/>
              <a:t>Objectifs 2017</a:t>
            </a:r>
          </a:p>
          <a:p>
            <a:pPr lvl="1"/>
            <a:r>
              <a:rPr lang="fr-BE" dirty="0" smtClean="0"/>
              <a:t>généraliser </a:t>
            </a:r>
            <a:r>
              <a:rPr lang="fr-BE" dirty="0" err="1" smtClean="0"/>
              <a:t>BelRAI</a:t>
            </a:r>
            <a:r>
              <a:rPr lang="fr-BE" dirty="0" smtClean="0"/>
              <a:t> à toutes les personnes vulnérables confrontées à une problématique complexe et multidimensionnelle </a:t>
            </a:r>
          </a:p>
          <a:p>
            <a:pPr lvl="1"/>
            <a:r>
              <a:rPr lang="fr-BE" dirty="0" smtClean="0"/>
              <a:t>amélioration de l’application (convivialité, adaptabilité)</a:t>
            </a:r>
          </a:p>
          <a:p>
            <a:pPr lvl="1"/>
            <a:r>
              <a:rPr lang="fr-BE" dirty="0" smtClean="0"/>
              <a:t>meilleure communication (site web) - 2016</a:t>
            </a:r>
          </a:p>
          <a:p>
            <a:endParaRPr lang="fr-BE" dirty="0" smtClean="0"/>
          </a:p>
          <a:p>
            <a:r>
              <a:rPr lang="fr-BE" dirty="0" smtClean="0"/>
              <a:t>Organisation responsable : INAMI / SPF Santé publique</a:t>
            </a:r>
          </a:p>
          <a:p>
            <a:endParaRPr lang="nl-BE"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t>BelRAI</a:t>
            </a:r>
            <a:r>
              <a:rPr lang="fr-BE" dirty="0" smtClean="0"/>
              <a:t> = application qui permet aux différents prestataires de soins de créer, de remplir ou de modifier les questionnaires d’évaluation RAI pour un patient</a:t>
            </a:r>
          </a:p>
          <a:p>
            <a:r>
              <a:rPr lang="fr-FR" sz="1200" b="0" i="0" kern="1200" dirty="0" smtClean="0">
                <a:solidFill>
                  <a:schemeClr val="tx1"/>
                </a:solidFill>
                <a:effectLst/>
                <a:latin typeface="+mn-lt"/>
                <a:ea typeface="+mn-ea"/>
                <a:cs typeface="+mn-cs"/>
              </a:rPr>
              <a:t>RAI=</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méthode d'évaluation de l'état de santé d'une personne en résidence (gérontologie) (</a:t>
            </a:r>
            <a:r>
              <a:rPr lang="en-US" sz="1200" b="0" i="0" kern="1200" dirty="0" err="1" smtClean="0">
                <a:solidFill>
                  <a:schemeClr val="tx1"/>
                </a:solidFill>
                <a:effectLst/>
                <a:latin typeface="+mn-lt"/>
                <a:ea typeface="+mn-ea"/>
                <a:cs typeface="+mn-cs"/>
              </a:rPr>
              <a:t>Résident</a:t>
            </a:r>
            <a:r>
              <a:rPr lang="en-US" sz="1200" b="0" i="0" kern="1200" dirty="0" smtClean="0">
                <a:solidFill>
                  <a:schemeClr val="tx1"/>
                </a:solidFill>
                <a:effectLst/>
                <a:latin typeface="+mn-lt"/>
                <a:ea typeface="+mn-ea"/>
                <a:cs typeface="+mn-cs"/>
              </a:rPr>
              <a:t> Assessment Instrument)</a:t>
            </a:r>
            <a:endParaRPr lang="fr-BE" dirty="0" smtClean="0"/>
          </a:p>
          <a:p>
            <a:r>
              <a:rPr lang="fr-BE" dirty="0" smtClean="0"/>
              <a:t>Objectifs 2017</a:t>
            </a:r>
          </a:p>
          <a:p>
            <a:pPr lvl="1"/>
            <a:r>
              <a:rPr lang="fr-BE" dirty="0" smtClean="0"/>
              <a:t>généraliser </a:t>
            </a:r>
            <a:r>
              <a:rPr lang="fr-BE" dirty="0" err="1" smtClean="0"/>
              <a:t>BelRAI</a:t>
            </a:r>
            <a:r>
              <a:rPr lang="fr-BE" dirty="0" smtClean="0"/>
              <a:t> à toutes les personnes vulnérables confrontées à une problématique complexe et multidimensionnelle </a:t>
            </a:r>
          </a:p>
          <a:p>
            <a:pPr lvl="1"/>
            <a:r>
              <a:rPr lang="fr-BE" dirty="0" smtClean="0"/>
              <a:t>amélioration de l’application (convivialité, adaptabilité)</a:t>
            </a:r>
          </a:p>
          <a:p>
            <a:pPr lvl="1"/>
            <a:r>
              <a:rPr lang="fr-BE" dirty="0" smtClean="0"/>
              <a:t>meilleure communication (site web) - 2016</a:t>
            </a:r>
          </a:p>
          <a:p>
            <a:endParaRPr lang="fr-BE" dirty="0" smtClean="0"/>
          </a:p>
          <a:p>
            <a:r>
              <a:rPr lang="fr-BE" dirty="0" smtClean="0"/>
              <a:t>Organisation responsable : INAMI / SPF Santé publique</a:t>
            </a:r>
          </a:p>
          <a:p>
            <a:endParaRPr lang="nl-BE"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a:p>
            <a:r>
              <a:rPr lang="fr-BE" dirty="0" smtClean="0"/>
              <a:t>Organisation responsable : INAMI / SPF Santé publique</a:t>
            </a:r>
          </a:p>
          <a:p>
            <a:endParaRPr lang="nl-BE"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assurer une communication efficace et coordonnée vers les divers groupes-cibles concernant</a:t>
            </a:r>
          </a:p>
          <a:p>
            <a:pPr lvl="2"/>
            <a:r>
              <a:rPr lang="fr-BE" dirty="0" smtClean="0"/>
              <a:t>les avantages du partage de données relatives au patient</a:t>
            </a:r>
          </a:p>
          <a:p>
            <a:pPr lvl="2"/>
            <a:r>
              <a:rPr lang="fr-BE" dirty="0" smtClean="0"/>
              <a:t>l'utilisation des services d'</a:t>
            </a:r>
            <a:r>
              <a:rPr lang="fr-BE" dirty="0" err="1" smtClean="0"/>
              <a:t>eSanté</a:t>
            </a:r>
            <a:endParaRPr lang="fr-BE" dirty="0" smtClean="0"/>
          </a:p>
          <a:p>
            <a:pPr lvl="2"/>
            <a:r>
              <a:rPr lang="fr-BE" dirty="0" smtClean="0"/>
              <a:t>les responsabilités de chacun dans ce processus</a:t>
            </a:r>
          </a:p>
          <a:p>
            <a:pPr lvl="1"/>
            <a:r>
              <a:rPr lang="fr-BE" dirty="0" smtClean="0"/>
              <a:t>plusieurs canaux</a:t>
            </a:r>
          </a:p>
          <a:p>
            <a:pPr lvl="1"/>
            <a:endParaRPr lang="fr-BE" dirty="0" smtClean="0"/>
          </a:p>
          <a:p>
            <a:r>
              <a:rPr lang="fr-BE" dirty="0" smtClean="0"/>
              <a:t>Organisation responsable : Ministres et Plate-forme </a:t>
            </a:r>
            <a:r>
              <a:rPr lang="fr-BE" dirty="0" err="1" smtClean="0">
                <a:solidFill>
                  <a:srgbClr val="3E6E5A"/>
                </a:solidFill>
              </a:rPr>
              <a:t>eHealth</a:t>
            </a:r>
            <a:endParaRPr lang="fr-BE" dirty="0" smtClean="0">
              <a:solidFill>
                <a:srgbClr val="3E6E5A"/>
              </a:solidFill>
            </a:endParaRPr>
          </a:p>
          <a:p>
            <a:endParaRPr lang="nl-BE"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marL="628650" lvl="1" indent="-171450">
              <a:buFont typeface="Arial" panose="020B0604020202020204" pitchFamily="34" charset="0"/>
              <a:buChar char="•"/>
            </a:pPr>
            <a:r>
              <a:rPr lang="fr-BE" dirty="0" smtClean="0"/>
              <a:t>prévoir un module </a:t>
            </a:r>
            <a:r>
              <a:rPr lang="fr-BE" dirty="0" err="1" smtClean="0">
                <a:solidFill>
                  <a:srgbClr val="3E6E5A"/>
                </a:solidFill>
              </a:rPr>
              <a:t>eSanté</a:t>
            </a:r>
            <a:r>
              <a:rPr lang="fr-BE" dirty="0" smtClean="0">
                <a:solidFill>
                  <a:srgbClr val="3E6E5A"/>
                </a:solidFill>
              </a:rPr>
              <a:t> </a:t>
            </a:r>
            <a:r>
              <a:rPr lang="fr-BE" dirty="0" smtClean="0"/>
              <a:t>dans chaque formation en soins de santé </a:t>
            </a:r>
          </a:p>
          <a:p>
            <a:pPr marL="628650" lvl="1" indent="-171450">
              <a:buFont typeface="Arial" panose="020B0604020202020204" pitchFamily="34" charset="0"/>
              <a:buChar char="•"/>
            </a:pPr>
            <a:r>
              <a:rPr lang="fr-BE" dirty="0" smtClean="0"/>
              <a:t>inclure l’</a:t>
            </a:r>
            <a:r>
              <a:rPr lang="fr-BE" dirty="0" err="1" smtClean="0">
                <a:solidFill>
                  <a:srgbClr val="3E6E5A"/>
                </a:solidFill>
              </a:rPr>
              <a:t>eSanté</a:t>
            </a:r>
            <a:r>
              <a:rPr lang="fr-BE" dirty="0" smtClean="0"/>
              <a:t> dans les profils de compétences des différentes professions de soins</a:t>
            </a:r>
          </a:p>
          <a:p>
            <a:pPr marL="628650" lvl="1" indent="-171450">
              <a:buFont typeface="Arial" panose="020B0604020202020204" pitchFamily="34" charset="0"/>
              <a:buChar char="•"/>
            </a:pPr>
            <a:r>
              <a:rPr lang="fr-BE" dirty="0" smtClean="0"/>
              <a:t>ajout de l'</a:t>
            </a:r>
            <a:r>
              <a:rPr lang="fr-BE" dirty="0" err="1" smtClean="0">
                <a:solidFill>
                  <a:srgbClr val="3E6E5A"/>
                </a:solidFill>
              </a:rPr>
              <a:t>eSanté</a:t>
            </a:r>
            <a:r>
              <a:rPr lang="fr-BE" dirty="0" smtClean="0">
                <a:solidFill>
                  <a:srgbClr val="3E6E5A"/>
                </a:solidFill>
              </a:rPr>
              <a:t> </a:t>
            </a:r>
            <a:r>
              <a:rPr lang="fr-BE" dirty="0" smtClean="0"/>
              <a:t>comme volet obligatoire dans les systèmes d'accréditation et de formation continue</a:t>
            </a:r>
          </a:p>
          <a:p>
            <a:pPr marL="628650" lvl="1" indent="-171450">
              <a:buFont typeface="Arial" panose="020B0604020202020204" pitchFamily="34" charset="0"/>
              <a:buChar char="•"/>
            </a:pPr>
            <a:r>
              <a:rPr lang="fr-BE" dirty="0" smtClean="0"/>
              <a:t>coordination helpdesks et centres de contact </a:t>
            </a:r>
          </a:p>
          <a:p>
            <a:pPr marL="628650" lvl="1" indent="-171450">
              <a:buFont typeface="Arial" panose="020B0604020202020204" pitchFamily="34" charset="0"/>
              <a:buChar char="•"/>
            </a:pPr>
            <a:r>
              <a:rPr lang="fr-BE" dirty="0" smtClean="0"/>
              <a:t>plateformes d'exercice et journées d'utilisateurs</a:t>
            </a:r>
          </a:p>
          <a:p>
            <a:endParaRPr lang="fr-BE" dirty="0" smtClean="0"/>
          </a:p>
          <a:p>
            <a:r>
              <a:rPr lang="fr-BE" dirty="0" smtClean="0"/>
              <a:t>Organisation responsable : SPF Santé publique</a:t>
            </a:r>
          </a:p>
          <a:p>
            <a:endParaRPr lang="nl-BE"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 typeface="Arial" panose="020B0604020202020204" pitchFamily="34" charset="0"/>
              <a:buChar char="•"/>
            </a:pPr>
            <a:endParaRPr lang="fr-BE" dirty="0" smtClean="0"/>
          </a:p>
          <a:p>
            <a:r>
              <a:rPr lang="fr-BE" dirty="0" smtClean="0"/>
              <a:t>La Plate-forme </a:t>
            </a:r>
            <a:r>
              <a:rPr lang="fr-BE" dirty="0" err="1" smtClean="0">
                <a:solidFill>
                  <a:srgbClr val="3E6E5A"/>
                </a:solidFill>
              </a:rPr>
              <a:t>eHealth</a:t>
            </a:r>
            <a:r>
              <a:rPr lang="fr-BE" dirty="0" smtClean="0"/>
              <a:t> offre des formations pour les conseillers en sécurité (plusieurs sessions/an)</a:t>
            </a:r>
          </a:p>
          <a:p>
            <a:endParaRPr lang="fr-BE" dirty="0" smtClean="0"/>
          </a:p>
          <a:p>
            <a:r>
              <a:rPr lang="fr-BE" dirty="0" smtClean="0"/>
              <a:t>Organisation responsable : SPF Santé publique</a:t>
            </a:r>
          </a:p>
          <a:p>
            <a:endParaRPr lang="nl-BE"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 typeface="Arial" panose="020B0604020202020204" pitchFamily="34" charset="0"/>
              <a:buChar char="•"/>
            </a:pPr>
            <a:endParaRPr lang="fr-BE" dirty="0" smtClean="0"/>
          </a:p>
          <a:p>
            <a:r>
              <a:rPr lang="fr-BE" dirty="0" smtClean="0"/>
              <a:t>La Plate-forme </a:t>
            </a:r>
            <a:r>
              <a:rPr lang="fr-BE" dirty="0" err="1" smtClean="0">
                <a:solidFill>
                  <a:srgbClr val="3E6E5A"/>
                </a:solidFill>
              </a:rPr>
              <a:t>eHealth</a:t>
            </a:r>
            <a:r>
              <a:rPr lang="fr-BE" dirty="0" smtClean="0"/>
              <a:t> offre des formations pour les conseillers en sécurité (plusieurs sessions/an)</a:t>
            </a:r>
          </a:p>
          <a:p>
            <a:endParaRPr lang="fr-BE" dirty="0" smtClean="0"/>
          </a:p>
          <a:p>
            <a:r>
              <a:rPr lang="fr-BE" dirty="0" smtClean="0"/>
              <a:t>Organisation responsable : SPF Santé publique</a:t>
            </a:r>
          </a:p>
          <a:p>
            <a:endParaRPr lang="nl-BE"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Meilleure communication entre les divers acteurs des soins de santé lorsque les données enregistrées sont compréhensibles par tous et réutilisables</a:t>
            </a:r>
          </a:p>
          <a:p>
            <a:r>
              <a:rPr lang="fr-BE" dirty="0" smtClean="0"/>
              <a:t>Objectifs 2019</a:t>
            </a:r>
          </a:p>
          <a:p>
            <a:pPr lvl="1"/>
            <a:r>
              <a:rPr lang="fr-BE" dirty="0" smtClean="0"/>
              <a:t>informations non équivoques dans le DPI</a:t>
            </a:r>
          </a:p>
          <a:p>
            <a:pPr lvl="1"/>
            <a:r>
              <a:rPr lang="fr-BE" dirty="0" smtClean="0"/>
              <a:t>échange électronique de données correct entre prestataires de soins / entre prestataire de soins et patient </a:t>
            </a:r>
          </a:p>
          <a:p>
            <a:pPr lvl="1"/>
            <a:r>
              <a:rPr lang="fr-BE" dirty="0" smtClean="0"/>
              <a:t>consultation intelligente des données </a:t>
            </a:r>
          </a:p>
          <a:p>
            <a:pPr lvl="1"/>
            <a:r>
              <a:rPr lang="fr-BE" dirty="0" smtClean="0"/>
              <a:t>sans charge d’enregistrement supplémentaire, déduire des informations pour un usage secondaire (facturation, contrôle qualité, recherche scientifique…)</a:t>
            </a:r>
          </a:p>
          <a:p>
            <a:r>
              <a:rPr lang="fr-BE" dirty="0" smtClean="0"/>
              <a:t>Organisation responsable : SPF Santé publique</a:t>
            </a:r>
          </a:p>
          <a:p>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Meilleure communication entre les divers acteurs des soins de santé lorsque les données enregistrées sont compréhensibles par tous et réutilisables</a:t>
            </a:r>
          </a:p>
          <a:p>
            <a:r>
              <a:rPr lang="fr-BE" dirty="0" smtClean="0"/>
              <a:t>Objectifs 2019</a:t>
            </a:r>
          </a:p>
          <a:p>
            <a:pPr lvl="1"/>
            <a:r>
              <a:rPr lang="fr-BE" dirty="0" smtClean="0"/>
              <a:t>informations non équivoques dans le DPI</a:t>
            </a:r>
          </a:p>
          <a:p>
            <a:pPr lvl="1"/>
            <a:r>
              <a:rPr lang="fr-BE" dirty="0" smtClean="0"/>
              <a:t>échange électronique de données correct entre prestataires de soins / entre prestataire de soins et patient </a:t>
            </a:r>
          </a:p>
          <a:p>
            <a:pPr lvl="1"/>
            <a:r>
              <a:rPr lang="fr-BE" dirty="0" smtClean="0"/>
              <a:t>consultation intelligente des données </a:t>
            </a:r>
          </a:p>
          <a:p>
            <a:pPr lvl="1"/>
            <a:r>
              <a:rPr lang="fr-BE" dirty="0" smtClean="0"/>
              <a:t>sans charge d’enregistrement supplémentaire, déduire des informations pour un usage secondaire (facturation, contrôle qualité, recherche scientifique…)</a:t>
            </a:r>
          </a:p>
          <a:p>
            <a:r>
              <a:rPr lang="fr-BE" dirty="0" smtClean="0"/>
              <a:t>Organisation responsable : SPF Santé publique</a:t>
            </a:r>
          </a:p>
          <a:p>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modèle de gouvernance au niveau des différents plans d’action </a:t>
            </a:r>
          </a:p>
          <a:p>
            <a:pPr lvl="2"/>
            <a:r>
              <a:rPr lang="fr-BE" dirty="0" smtClean="0"/>
              <a:t>gestion des priorités, changements et charge de travail des différents partenaires</a:t>
            </a:r>
          </a:p>
          <a:p>
            <a:pPr lvl="1"/>
            <a:r>
              <a:rPr lang="fr-BE" dirty="0" smtClean="0"/>
              <a:t>mesurer/monitorer/augmenter la disponibilité end-to-end des services</a:t>
            </a:r>
          </a:p>
          <a:p>
            <a:pPr lvl="1"/>
            <a:r>
              <a:rPr lang="fr-BE" dirty="0" smtClean="0"/>
              <a:t>augmenter l’utilisation des services par les utilisateurs</a:t>
            </a:r>
          </a:p>
          <a:p>
            <a:endParaRPr lang="fr-BE" dirty="0" smtClean="0"/>
          </a:p>
          <a:p>
            <a:r>
              <a:rPr lang="fr-BE" dirty="0" smtClean="0"/>
              <a:t>Organisation responsable : INAMI / CIN</a:t>
            </a:r>
          </a:p>
          <a:p>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a:t>
            </a:r>
          </a:p>
          <a:p>
            <a:pPr lvl="1"/>
            <a:r>
              <a:rPr lang="fr-BE" dirty="0" smtClean="0"/>
              <a:t>standardiser, harmoniser et intégrer au maximum les systèmes utiles pour la transmission numérique des données, attestations et autres documents, entre les intervenants concernés (médecins du travail, médecins conseil, médecins traitants et spécialistes, médecins contrôle, patients, administrations, etc.)</a:t>
            </a:r>
          </a:p>
          <a:p>
            <a:pPr lvl="2"/>
            <a:r>
              <a:rPr lang="fr-BE" dirty="0" err="1" smtClean="0"/>
              <a:t>Handicare</a:t>
            </a:r>
            <a:r>
              <a:rPr lang="fr-BE" dirty="0" smtClean="0"/>
              <a:t> (évaluation médicale des personnes handicapées)</a:t>
            </a:r>
          </a:p>
          <a:p>
            <a:pPr lvl="2"/>
            <a:r>
              <a:rPr lang="fr-BE" dirty="0" smtClean="0"/>
              <a:t>certificat électronique d'incapacité de travail</a:t>
            </a:r>
          </a:p>
          <a:p>
            <a:pPr lvl="2"/>
            <a:r>
              <a:rPr lang="fr-BE" dirty="0" err="1" smtClean="0"/>
              <a:t>Mediprima</a:t>
            </a:r>
            <a:r>
              <a:rPr lang="fr-BE" dirty="0" smtClean="0"/>
              <a:t> (remboursement des frais d'aide médicale par le CPAS)</a:t>
            </a:r>
          </a:p>
          <a:p>
            <a:pPr lvl="2"/>
            <a:r>
              <a:rPr lang="fr-BE" dirty="0" smtClean="0"/>
              <a:t>Back to </a:t>
            </a:r>
            <a:r>
              <a:rPr lang="fr-BE" dirty="0" err="1" smtClean="0"/>
              <a:t>work</a:t>
            </a:r>
            <a:r>
              <a:rPr lang="fr-BE" dirty="0" smtClean="0"/>
              <a:t> (réintégration des personnes en incapacité de travail)</a:t>
            </a:r>
          </a:p>
          <a:p>
            <a:r>
              <a:rPr lang="fr-BE" dirty="0" smtClean="0"/>
              <a:t>Objectifs</a:t>
            </a:r>
          </a:p>
          <a:p>
            <a:pPr lvl="1"/>
            <a:r>
              <a:rPr lang="fr-BE" dirty="0" smtClean="0"/>
              <a:t>interfaces simples et uniformes pour les utilisateurs</a:t>
            </a:r>
          </a:p>
          <a:p>
            <a:pPr lvl="1"/>
            <a:r>
              <a:rPr lang="fr-BE" dirty="0" smtClean="0"/>
              <a:t>standardisation maximale des formulaires / flux</a:t>
            </a:r>
          </a:p>
          <a:p>
            <a:pPr lvl="1"/>
            <a:r>
              <a:rPr lang="fr-BE" dirty="0" smtClean="0"/>
              <a:t>réutilisation automatique des données encodées ou stockées &gt; éviter le double encodage dans la mesure du possible</a:t>
            </a:r>
          </a:p>
          <a:p>
            <a:pPr lvl="1"/>
            <a:r>
              <a:rPr lang="fr-BE" dirty="0" smtClean="0"/>
              <a:t>promouvoir l’utilisation des services existants (</a:t>
            </a:r>
            <a:r>
              <a:rPr lang="fr-BE" dirty="0" err="1" smtClean="0">
                <a:solidFill>
                  <a:srgbClr val="3E6E5A"/>
                </a:solidFill>
              </a:rPr>
              <a:t>eHealth</a:t>
            </a:r>
            <a:r>
              <a:rPr lang="fr-BE" dirty="0" err="1" smtClean="0"/>
              <a:t>Box</a:t>
            </a:r>
            <a:r>
              <a:rPr lang="fr-BE" dirty="0" smtClean="0"/>
              <a:t>, Hubs &amp; </a:t>
            </a:r>
            <a:r>
              <a:rPr lang="fr-BE" dirty="0" err="1" smtClean="0"/>
              <a:t>Metahubs</a:t>
            </a:r>
            <a:r>
              <a:rPr lang="fr-BE" dirty="0" smtClean="0"/>
              <a:t>, …)</a:t>
            </a:r>
          </a:p>
          <a:p>
            <a:pPr lvl="1"/>
            <a:r>
              <a:rPr lang="fr-BE" dirty="0" smtClean="0"/>
              <a:t>promouvoir le développement d’un système de soins de santé ‘</a:t>
            </a:r>
            <a:r>
              <a:rPr lang="fr-BE" dirty="0" err="1" smtClean="0"/>
              <a:t>paperless</a:t>
            </a:r>
            <a:r>
              <a:rPr lang="fr-BE" dirty="0" smtClean="0"/>
              <a:t>’</a:t>
            </a:r>
          </a:p>
          <a:p>
            <a:pPr lvl="1"/>
            <a:r>
              <a:rPr lang="fr-BE" dirty="0" smtClean="0"/>
              <a:t>éviter une fracture numérique</a:t>
            </a:r>
          </a:p>
          <a:p>
            <a:r>
              <a:rPr lang="fr-BE" dirty="0" smtClean="0"/>
              <a:t>AMU = Aide Médicale</a:t>
            </a:r>
            <a:r>
              <a:rPr lang="fr-BE" baseline="0" dirty="0" smtClean="0"/>
              <a:t> Urgente</a:t>
            </a:r>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mise en place des outils permettant d’identifier l’origine/de reconstituer le parcours d’un dispositif médical implantable depuis sa distribution sur le marché belge jusqu’à son implantation (et explantation) chez un patient résidant en Belgique</a:t>
            </a:r>
          </a:p>
          <a:p>
            <a:pPr lvl="1"/>
            <a:r>
              <a:rPr lang="fr-BE" dirty="0" smtClean="0"/>
              <a:t>identification unique de tous les dispositifs médicaux à l'aide de standards globaux</a:t>
            </a:r>
          </a:p>
          <a:p>
            <a:pPr lvl="1"/>
            <a:r>
              <a:rPr lang="fr-BE" dirty="0" smtClean="0"/>
              <a:t>traçabilité des médicaments</a:t>
            </a:r>
          </a:p>
          <a:p>
            <a:pPr lvl="2"/>
            <a:r>
              <a:rPr lang="fr-BE" dirty="0" smtClean="0"/>
              <a:t>introduction d’un code-produit international pour tous les médicaments</a:t>
            </a:r>
          </a:p>
          <a:p>
            <a:pPr lvl="2"/>
            <a:r>
              <a:rPr lang="fr-BE" dirty="0" smtClean="0"/>
              <a:t>catalogue de produits harmonisé</a:t>
            </a:r>
          </a:p>
          <a:p>
            <a:pPr lvl="1"/>
            <a:endParaRPr lang="fr-BE" dirty="0" smtClean="0"/>
          </a:p>
          <a:p>
            <a:r>
              <a:rPr lang="fr-BE" dirty="0" smtClean="0"/>
              <a:t>Organisation responsable : AFMPS</a:t>
            </a:r>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dirty="0" smtClean="0"/>
              <a:t>Développer une vision et une stratégie en matière d'</a:t>
            </a:r>
            <a:r>
              <a:rPr lang="fr-BE" altLang="en-US" dirty="0" err="1" smtClean="0">
                <a:solidFill>
                  <a:srgbClr val="3E6E5A"/>
                </a:solidFill>
                <a:sym typeface="Arial" charset="0"/>
              </a:rPr>
              <a:t>eHealth</a:t>
            </a:r>
            <a:r>
              <a:rPr lang="fr-BE" dirty="0" smtClean="0"/>
              <a:t>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dirty="0" smtClean="0"/>
              <a:t>Organiser </a:t>
            </a:r>
            <a:r>
              <a:rPr lang="fr-BE" altLang="en-US" dirty="0" smtClean="0">
                <a:sym typeface="Arial" charset="0"/>
              </a:rPr>
              <a:t>la collaboration avec d’autres instances publiques </a:t>
            </a:r>
            <a:r>
              <a:rPr lang="fr-BE" dirty="0" smtClean="0"/>
              <a:t>chargées de la </a:t>
            </a:r>
            <a:r>
              <a:rPr lang="fr-BE" altLang="en-US" dirty="0" smtClean="0">
                <a:sym typeface="Arial" charset="0"/>
              </a:rPr>
              <a:t>coordination de la prestation de services électronique</a:t>
            </a:r>
            <a:r>
              <a:rPr lang="fr-BE" dirty="0" smtClean="0"/>
              <a:t>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dirty="0" smtClean="0"/>
              <a:t>Etre le </a:t>
            </a:r>
            <a:r>
              <a:rPr lang="fr-BE" altLang="en-US" dirty="0" smtClean="0">
                <a:sym typeface="Arial" charset="0"/>
              </a:rPr>
              <a:t>moteur des changements nécessaires</a:t>
            </a:r>
            <a:r>
              <a:rPr lang="fr-BE" dirty="0" smtClean="0"/>
              <a:t> en vue de l'exécution de la vision et de la stratégie en matière d'</a:t>
            </a:r>
            <a:r>
              <a:rPr lang="fr-BE" altLang="en-US" dirty="0" err="1" smtClean="0">
                <a:solidFill>
                  <a:srgbClr val="3E6E5A"/>
                </a:solidFill>
                <a:sym typeface="Arial" charset="0"/>
              </a:rPr>
              <a:t>eHealth</a:t>
            </a:r>
            <a:r>
              <a:rPr lang="fr-BE" dirty="0" smtClean="0"/>
              <a:t>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Déterminer des normes, standards, spécifications fonctionnels et techniques ainsi qu'une architecture de base en matière de TIC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Enregistrer des logiciels de gestion des dossiers de patients électroniques  </a:t>
            </a:r>
          </a:p>
          <a:p>
            <a:endParaRPr lang="en-US" dirty="0"/>
          </a:p>
        </p:txBody>
      </p:sp>
      <p:sp>
        <p:nvSpPr>
          <p:cNvPr id="4" name="Slide Number Placeholder 3"/>
          <p:cNvSpPr>
            <a:spLocks noGrp="1"/>
          </p:cNvSpPr>
          <p:nvPr>
            <p:ph type="sldNum" sz="quarter" idx="10"/>
          </p:nvPr>
        </p:nvSpPr>
        <p:spPr/>
        <p:txBody>
          <a:bodyPr/>
          <a:lstStyle/>
          <a:p>
            <a:fld id="{08AD8B11-4A3B-4CFC-B41F-B059C6AA5AFD}" type="slidenum">
              <a:rPr lang="en-US" smtClean="0"/>
              <a:t>11</a:t>
            </a:fld>
            <a:endParaRPr lang="en-US"/>
          </a:p>
        </p:txBody>
      </p:sp>
    </p:spTree>
    <p:extLst>
      <p:ext uri="{BB962C8B-B14F-4D97-AF65-F5344CB8AC3E}">
        <p14:creationId xmlns:p14="http://schemas.microsoft.com/office/powerpoint/2010/main" val="14586032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solidFill>
                  <a:srgbClr val="3E6E5A"/>
                </a:solidFill>
              </a:rPr>
              <a:t>eHealth</a:t>
            </a:r>
            <a:r>
              <a:rPr lang="fr-BE" dirty="0" err="1" smtClean="0"/>
              <a:t>Box</a:t>
            </a:r>
            <a:r>
              <a:rPr lang="fr-BE" dirty="0" smtClean="0"/>
              <a:t> – Situation 2015</a:t>
            </a:r>
          </a:p>
          <a:p>
            <a:endParaRPr lang="fr-BE" dirty="0" smtClean="0"/>
          </a:p>
          <a:p>
            <a:pPr lvl="1"/>
            <a:r>
              <a:rPr lang="fr-BE" dirty="0" smtClean="0"/>
              <a:t>fonctionnalités standard d'un système de messagerie électronique avec un niveau de sécurité élevé pour </a:t>
            </a:r>
            <a:r>
              <a:rPr lang="fr-BE" dirty="0" smtClean="0">
                <a:sym typeface="Arial" pitchFamily="34" charset="0"/>
              </a:rPr>
              <a:t>l'échange de données médicales</a:t>
            </a:r>
          </a:p>
          <a:p>
            <a:pPr lvl="1"/>
            <a:endParaRPr lang="fr-BE" dirty="0" smtClean="0">
              <a:sym typeface="Arial" pitchFamily="34" charset="0"/>
            </a:endParaRPr>
          </a:p>
          <a:p>
            <a:pPr lvl="1"/>
            <a:r>
              <a:rPr lang="fr-BE" dirty="0" smtClean="0"/>
              <a:t>tout message est entièrement chiffré &gt; les données médicales peuvent ainsi être échangées de manière sûre entre les divers acteurs des soins de santé</a:t>
            </a:r>
          </a:p>
          <a:p>
            <a:pPr lvl="1"/>
            <a:endParaRPr lang="fr-BE" dirty="0" smtClean="0"/>
          </a:p>
          <a:p>
            <a:r>
              <a:rPr lang="fr-BE" dirty="0" smtClean="0"/>
              <a:t>Objectifs 2019</a:t>
            </a:r>
          </a:p>
          <a:p>
            <a:pPr lvl="1"/>
            <a:r>
              <a:rPr lang="fr-BE" dirty="0" smtClean="0"/>
              <a:t>utilisation généralisée du </a:t>
            </a:r>
            <a:r>
              <a:rPr lang="fr-BE" dirty="0" err="1" smtClean="0">
                <a:solidFill>
                  <a:srgbClr val="3E6E5A"/>
                </a:solidFill>
              </a:rPr>
              <a:t>eHealth</a:t>
            </a:r>
            <a:r>
              <a:rPr lang="fr-BE" dirty="0" err="1" smtClean="0"/>
              <a:t>Box</a:t>
            </a:r>
            <a:r>
              <a:rPr lang="fr-BE" dirty="0" smtClean="0"/>
              <a:t> et des données des prestataires de soins disponibles dans </a:t>
            </a:r>
            <a:r>
              <a:rPr lang="fr-BE" dirty="0" err="1" smtClean="0"/>
              <a:t>CoBRHA</a:t>
            </a:r>
            <a:endParaRPr lang="fr-BE" dirty="0" smtClean="0"/>
          </a:p>
          <a:p>
            <a:pPr lvl="1"/>
            <a:r>
              <a:rPr lang="fr-BE" dirty="0" smtClean="0"/>
              <a:t>permettre une communication électronique de données médicales et confidentielles sécurisée entre les acteurs des soins de santé</a:t>
            </a:r>
          </a:p>
          <a:p>
            <a:pPr lvl="1"/>
            <a:r>
              <a:rPr lang="fr-BE" dirty="0" smtClean="0"/>
              <a:t>développement et entretien d’une banque de données commune contenant les données des acteurs et établissements de soins </a:t>
            </a:r>
          </a:p>
          <a:p>
            <a:pPr lvl="1"/>
            <a:r>
              <a:rPr lang="fr-BE" dirty="0" smtClean="0"/>
              <a:t>permettre aux acteurs de soins de consulter et modifier/ajouter eux-mêmes certaines données</a:t>
            </a:r>
          </a:p>
          <a:p>
            <a:pPr lvl="2"/>
            <a:r>
              <a:rPr lang="fr-BE" dirty="0" err="1" smtClean="0"/>
              <a:t>adressbook</a:t>
            </a:r>
            <a:r>
              <a:rPr lang="fr-BE" dirty="0" smtClean="0"/>
              <a:t> (base de données </a:t>
            </a:r>
            <a:r>
              <a:rPr lang="fr-BE" dirty="0" err="1" smtClean="0"/>
              <a:t>CoBRHA</a:t>
            </a:r>
            <a:r>
              <a:rPr lang="fr-BE" dirty="0" smtClean="0"/>
              <a:t>)</a:t>
            </a:r>
          </a:p>
          <a:p>
            <a:pPr lvl="2"/>
            <a:r>
              <a:rPr lang="fr-BE" dirty="0" smtClean="0"/>
              <a:t>guichet unique du prestataire de soins</a:t>
            </a:r>
          </a:p>
          <a:p>
            <a:pPr lvl="2"/>
            <a:endParaRPr lang="fr-BE" dirty="0" smtClean="0"/>
          </a:p>
          <a:p>
            <a:r>
              <a:rPr lang="fr-BE" dirty="0" smtClean="0"/>
              <a:t>Organisation responsable : Plate-forme </a:t>
            </a:r>
            <a:r>
              <a:rPr lang="fr-BE" dirty="0" err="1" smtClean="0">
                <a:solidFill>
                  <a:srgbClr val="3E6E5A"/>
                </a:solidFill>
              </a:rPr>
              <a:t>eHealth</a:t>
            </a:r>
            <a:r>
              <a:rPr lang="fr-BE" dirty="0" smtClean="0"/>
              <a:t> et SPF Santé publique</a:t>
            </a:r>
          </a:p>
          <a:p>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solidFill>
                  <a:srgbClr val="3E6E5A"/>
                </a:solidFill>
              </a:rPr>
              <a:t>eHealth</a:t>
            </a:r>
            <a:r>
              <a:rPr lang="fr-BE" dirty="0" err="1" smtClean="0"/>
              <a:t>Box</a:t>
            </a:r>
            <a:r>
              <a:rPr lang="fr-BE" dirty="0" smtClean="0"/>
              <a:t> – Situation 2015</a:t>
            </a:r>
          </a:p>
          <a:p>
            <a:endParaRPr lang="fr-BE" dirty="0" smtClean="0"/>
          </a:p>
          <a:p>
            <a:pPr lvl="1"/>
            <a:r>
              <a:rPr lang="fr-BE" dirty="0" smtClean="0"/>
              <a:t>fonctionnalités standard d'un système de messagerie électronique avec un niveau de sécurité élevé pour </a:t>
            </a:r>
            <a:r>
              <a:rPr lang="fr-BE" dirty="0" smtClean="0">
                <a:sym typeface="Arial" pitchFamily="34" charset="0"/>
              </a:rPr>
              <a:t>l'échange de données médicales</a:t>
            </a:r>
          </a:p>
          <a:p>
            <a:pPr lvl="1"/>
            <a:endParaRPr lang="fr-BE" dirty="0" smtClean="0">
              <a:sym typeface="Arial" pitchFamily="34" charset="0"/>
            </a:endParaRPr>
          </a:p>
          <a:p>
            <a:pPr lvl="1"/>
            <a:r>
              <a:rPr lang="fr-BE" dirty="0" smtClean="0"/>
              <a:t>tout message est entièrement chiffré &gt; les données médicales peuvent ainsi être échangées de manière sûre entre les divers acteurs des soins de santé</a:t>
            </a:r>
          </a:p>
          <a:p>
            <a:pPr lvl="1"/>
            <a:endParaRPr lang="fr-BE" dirty="0" smtClean="0"/>
          </a:p>
          <a:p>
            <a:r>
              <a:rPr lang="fr-BE" dirty="0" smtClean="0"/>
              <a:t>Objectifs 2019</a:t>
            </a:r>
          </a:p>
          <a:p>
            <a:pPr lvl="1"/>
            <a:r>
              <a:rPr lang="fr-BE" dirty="0" smtClean="0"/>
              <a:t>utilisation généralisée du </a:t>
            </a:r>
            <a:r>
              <a:rPr lang="fr-BE" dirty="0" err="1" smtClean="0">
                <a:solidFill>
                  <a:srgbClr val="3E6E5A"/>
                </a:solidFill>
              </a:rPr>
              <a:t>eHealth</a:t>
            </a:r>
            <a:r>
              <a:rPr lang="fr-BE" dirty="0" err="1" smtClean="0"/>
              <a:t>Box</a:t>
            </a:r>
            <a:r>
              <a:rPr lang="fr-BE" dirty="0" smtClean="0"/>
              <a:t> et des données des prestataires de soins disponibles dans </a:t>
            </a:r>
            <a:r>
              <a:rPr lang="fr-BE" dirty="0" err="1" smtClean="0"/>
              <a:t>CoBRHA</a:t>
            </a:r>
            <a:endParaRPr lang="fr-BE" dirty="0" smtClean="0"/>
          </a:p>
          <a:p>
            <a:pPr lvl="1"/>
            <a:r>
              <a:rPr lang="fr-BE" dirty="0" smtClean="0"/>
              <a:t>permettre une communication électronique de données médicales et confidentielles sécurisée entre les acteurs des soins de santé</a:t>
            </a:r>
          </a:p>
          <a:p>
            <a:pPr lvl="1"/>
            <a:r>
              <a:rPr lang="fr-BE" dirty="0" smtClean="0"/>
              <a:t>développement et entretien d’une banque de données commune contenant les données des acteurs et établissements de soins </a:t>
            </a:r>
          </a:p>
          <a:p>
            <a:pPr lvl="1"/>
            <a:r>
              <a:rPr lang="fr-BE" dirty="0" smtClean="0"/>
              <a:t>permettre aux acteurs de soins de consulter et modifier/ajouter eux-mêmes certaines données</a:t>
            </a:r>
          </a:p>
          <a:p>
            <a:pPr lvl="2"/>
            <a:r>
              <a:rPr lang="fr-BE" dirty="0" err="1" smtClean="0"/>
              <a:t>adressbook</a:t>
            </a:r>
            <a:r>
              <a:rPr lang="fr-BE" dirty="0" smtClean="0"/>
              <a:t> (base de données </a:t>
            </a:r>
            <a:r>
              <a:rPr lang="fr-BE" dirty="0" err="1" smtClean="0"/>
              <a:t>CoBRHA</a:t>
            </a:r>
            <a:r>
              <a:rPr lang="fr-BE" dirty="0" smtClean="0"/>
              <a:t>)</a:t>
            </a:r>
          </a:p>
          <a:p>
            <a:pPr lvl="2"/>
            <a:r>
              <a:rPr lang="fr-BE" dirty="0" smtClean="0"/>
              <a:t>guichet unique du prestataire de soins</a:t>
            </a:r>
          </a:p>
          <a:p>
            <a:pPr lvl="2"/>
            <a:endParaRPr lang="fr-BE" dirty="0" smtClean="0"/>
          </a:p>
          <a:p>
            <a:r>
              <a:rPr lang="fr-BE" dirty="0" smtClean="0"/>
              <a:t>Organisation responsable : Plate-forme </a:t>
            </a:r>
            <a:r>
              <a:rPr lang="fr-BE" dirty="0" err="1" smtClean="0">
                <a:solidFill>
                  <a:srgbClr val="3E6E5A"/>
                </a:solidFill>
              </a:rPr>
              <a:t>eHealth</a:t>
            </a:r>
            <a:r>
              <a:rPr lang="fr-BE" dirty="0" smtClean="0"/>
              <a:t> et SPF Santé publique</a:t>
            </a:r>
          </a:p>
          <a:p>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solidFill>
                  <a:srgbClr val="3E6E5A"/>
                </a:solidFill>
              </a:rPr>
              <a:t>eHealth</a:t>
            </a:r>
            <a:r>
              <a:rPr lang="fr-BE" dirty="0" err="1" smtClean="0"/>
              <a:t>Box</a:t>
            </a:r>
            <a:r>
              <a:rPr lang="fr-BE" dirty="0" smtClean="0"/>
              <a:t> – Situation 2015</a:t>
            </a:r>
          </a:p>
          <a:p>
            <a:endParaRPr lang="fr-BE" dirty="0" smtClean="0"/>
          </a:p>
          <a:p>
            <a:pPr lvl="1"/>
            <a:r>
              <a:rPr lang="fr-BE" dirty="0" smtClean="0"/>
              <a:t>fonctionnalités standard d'un système de messagerie électronique avec un niveau de sécurité élevé pour </a:t>
            </a:r>
            <a:r>
              <a:rPr lang="fr-BE" dirty="0" smtClean="0">
                <a:sym typeface="Arial" pitchFamily="34" charset="0"/>
              </a:rPr>
              <a:t>l'échange de données médicales</a:t>
            </a:r>
          </a:p>
          <a:p>
            <a:pPr lvl="1"/>
            <a:endParaRPr lang="fr-BE" dirty="0" smtClean="0">
              <a:sym typeface="Arial" pitchFamily="34" charset="0"/>
            </a:endParaRPr>
          </a:p>
          <a:p>
            <a:pPr lvl="1"/>
            <a:r>
              <a:rPr lang="fr-BE" dirty="0" smtClean="0"/>
              <a:t>tout message est entièrement chiffré &gt; les données médicales peuvent ainsi être échangées de manière sûre entre les divers acteurs des soins de santé</a:t>
            </a:r>
          </a:p>
          <a:p>
            <a:pPr lvl="1"/>
            <a:endParaRPr lang="fr-BE" dirty="0" smtClean="0"/>
          </a:p>
          <a:p>
            <a:r>
              <a:rPr lang="fr-BE" dirty="0" smtClean="0"/>
              <a:t>Objectifs 2019</a:t>
            </a:r>
          </a:p>
          <a:p>
            <a:pPr lvl="1"/>
            <a:r>
              <a:rPr lang="fr-BE" dirty="0" smtClean="0"/>
              <a:t>utilisation généralisée du </a:t>
            </a:r>
            <a:r>
              <a:rPr lang="fr-BE" dirty="0" err="1" smtClean="0">
                <a:solidFill>
                  <a:srgbClr val="3E6E5A"/>
                </a:solidFill>
              </a:rPr>
              <a:t>eHealth</a:t>
            </a:r>
            <a:r>
              <a:rPr lang="fr-BE" dirty="0" err="1" smtClean="0"/>
              <a:t>Box</a:t>
            </a:r>
            <a:r>
              <a:rPr lang="fr-BE" dirty="0" smtClean="0"/>
              <a:t> et des données des prestataires de soins disponibles dans </a:t>
            </a:r>
            <a:r>
              <a:rPr lang="fr-BE" dirty="0" err="1" smtClean="0"/>
              <a:t>CoBRHA</a:t>
            </a:r>
            <a:endParaRPr lang="fr-BE" dirty="0" smtClean="0"/>
          </a:p>
          <a:p>
            <a:pPr lvl="1"/>
            <a:r>
              <a:rPr lang="fr-BE" dirty="0" smtClean="0"/>
              <a:t>permettre une communication électronique de données médicales et confidentielles sécurisée entre les acteurs des soins de santé</a:t>
            </a:r>
          </a:p>
          <a:p>
            <a:pPr lvl="1"/>
            <a:r>
              <a:rPr lang="fr-BE" dirty="0" smtClean="0"/>
              <a:t>développement et entretien d’une banque de données commune contenant les données des acteurs et établissements de soins </a:t>
            </a:r>
          </a:p>
          <a:p>
            <a:pPr lvl="1"/>
            <a:r>
              <a:rPr lang="fr-BE" dirty="0" smtClean="0"/>
              <a:t>permettre aux acteurs de soins de consulter et modifier/ajouter eux-mêmes certaines données</a:t>
            </a:r>
          </a:p>
          <a:p>
            <a:pPr lvl="2"/>
            <a:r>
              <a:rPr lang="fr-BE" dirty="0" err="1" smtClean="0"/>
              <a:t>adressbook</a:t>
            </a:r>
            <a:r>
              <a:rPr lang="fr-BE" dirty="0" smtClean="0"/>
              <a:t> (base de données </a:t>
            </a:r>
            <a:r>
              <a:rPr lang="fr-BE" dirty="0" err="1" smtClean="0"/>
              <a:t>CoBRHA</a:t>
            </a:r>
            <a:r>
              <a:rPr lang="fr-BE" dirty="0" smtClean="0"/>
              <a:t>)</a:t>
            </a:r>
          </a:p>
          <a:p>
            <a:pPr lvl="2"/>
            <a:r>
              <a:rPr lang="fr-BE" dirty="0" smtClean="0"/>
              <a:t>guichet unique du prestataire de soins</a:t>
            </a:r>
          </a:p>
          <a:p>
            <a:pPr lvl="2"/>
            <a:endParaRPr lang="fr-BE" dirty="0" smtClean="0"/>
          </a:p>
          <a:p>
            <a:r>
              <a:rPr lang="fr-BE" dirty="0" smtClean="0"/>
              <a:t>Organisation responsable : Plate-forme </a:t>
            </a:r>
            <a:r>
              <a:rPr lang="fr-BE" dirty="0" err="1" smtClean="0">
                <a:solidFill>
                  <a:srgbClr val="3E6E5A"/>
                </a:solidFill>
              </a:rPr>
              <a:t>eHealth</a:t>
            </a:r>
            <a:r>
              <a:rPr lang="fr-BE" dirty="0" smtClean="0"/>
              <a:t> et SPF Santé publique</a:t>
            </a:r>
          </a:p>
          <a:p>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solidFill>
                  <a:srgbClr val="3E6E5A"/>
                </a:solidFill>
              </a:rPr>
              <a:t>eHealth</a:t>
            </a:r>
            <a:r>
              <a:rPr lang="fr-BE" dirty="0" err="1" smtClean="0"/>
              <a:t>Box</a:t>
            </a:r>
            <a:r>
              <a:rPr lang="fr-BE" dirty="0" smtClean="0"/>
              <a:t> – Situation 2015</a:t>
            </a:r>
          </a:p>
          <a:p>
            <a:endParaRPr lang="fr-BE" dirty="0" smtClean="0"/>
          </a:p>
          <a:p>
            <a:pPr lvl="1"/>
            <a:r>
              <a:rPr lang="fr-BE" dirty="0" smtClean="0"/>
              <a:t>fonctionnalités standard d'un système de messagerie électronique avec un niveau de sécurité élevé pour </a:t>
            </a:r>
            <a:r>
              <a:rPr lang="fr-BE" dirty="0" smtClean="0">
                <a:sym typeface="Arial" pitchFamily="34" charset="0"/>
              </a:rPr>
              <a:t>l'échange de données médicales</a:t>
            </a:r>
          </a:p>
          <a:p>
            <a:pPr lvl="1"/>
            <a:endParaRPr lang="fr-BE" dirty="0" smtClean="0">
              <a:sym typeface="Arial" pitchFamily="34" charset="0"/>
            </a:endParaRPr>
          </a:p>
          <a:p>
            <a:pPr lvl="1"/>
            <a:r>
              <a:rPr lang="fr-BE" dirty="0" smtClean="0"/>
              <a:t>tout message est entièrement chiffré &gt; les données médicales peuvent ainsi être échangées de manière sûre entre les divers acteurs des soins de santé</a:t>
            </a:r>
          </a:p>
          <a:p>
            <a:pPr lvl="1"/>
            <a:endParaRPr lang="fr-BE" dirty="0" smtClean="0"/>
          </a:p>
          <a:p>
            <a:r>
              <a:rPr lang="fr-BE" dirty="0" smtClean="0"/>
              <a:t>Objectifs 2019</a:t>
            </a:r>
          </a:p>
          <a:p>
            <a:pPr lvl="1"/>
            <a:r>
              <a:rPr lang="fr-BE" dirty="0" smtClean="0"/>
              <a:t>utilisation généralisée du </a:t>
            </a:r>
            <a:r>
              <a:rPr lang="fr-BE" dirty="0" err="1" smtClean="0">
                <a:solidFill>
                  <a:srgbClr val="3E6E5A"/>
                </a:solidFill>
              </a:rPr>
              <a:t>eHealth</a:t>
            </a:r>
            <a:r>
              <a:rPr lang="fr-BE" dirty="0" err="1" smtClean="0"/>
              <a:t>Box</a:t>
            </a:r>
            <a:r>
              <a:rPr lang="fr-BE" dirty="0" smtClean="0"/>
              <a:t> et des données des prestataires de soins disponibles dans </a:t>
            </a:r>
            <a:r>
              <a:rPr lang="fr-BE" dirty="0" err="1" smtClean="0"/>
              <a:t>CoBRHA</a:t>
            </a:r>
            <a:endParaRPr lang="fr-BE" dirty="0" smtClean="0"/>
          </a:p>
          <a:p>
            <a:pPr lvl="1"/>
            <a:r>
              <a:rPr lang="fr-BE" dirty="0" smtClean="0"/>
              <a:t>permettre une communication électronique de données médicales et confidentielles sécurisée entre les acteurs des soins de santé</a:t>
            </a:r>
          </a:p>
          <a:p>
            <a:pPr lvl="1"/>
            <a:r>
              <a:rPr lang="fr-BE" dirty="0" smtClean="0"/>
              <a:t>développement et entretien d’une banque de données commune contenant les données des acteurs et établissements de soins </a:t>
            </a:r>
          </a:p>
          <a:p>
            <a:pPr lvl="1"/>
            <a:r>
              <a:rPr lang="fr-BE" dirty="0" smtClean="0"/>
              <a:t>permettre aux acteurs de soins de consulter et modifier/ajouter eux-mêmes certaines données</a:t>
            </a:r>
          </a:p>
          <a:p>
            <a:pPr lvl="2"/>
            <a:r>
              <a:rPr lang="fr-BE" dirty="0" err="1" smtClean="0"/>
              <a:t>adressbook</a:t>
            </a:r>
            <a:r>
              <a:rPr lang="fr-BE" dirty="0" smtClean="0"/>
              <a:t> (base de données </a:t>
            </a:r>
            <a:r>
              <a:rPr lang="fr-BE" dirty="0" err="1" smtClean="0"/>
              <a:t>CoBRHA</a:t>
            </a:r>
            <a:r>
              <a:rPr lang="fr-BE" dirty="0" smtClean="0"/>
              <a:t>)</a:t>
            </a:r>
          </a:p>
          <a:p>
            <a:pPr lvl="2"/>
            <a:r>
              <a:rPr lang="fr-BE" dirty="0" smtClean="0"/>
              <a:t>guichet unique du prestataire de soins</a:t>
            </a:r>
          </a:p>
          <a:p>
            <a:pPr lvl="2"/>
            <a:endParaRPr lang="fr-BE" dirty="0" smtClean="0"/>
          </a:p>
          <a:p>
            <a:r>
              <a:rPr lang="fr-BE" dirty="0" smtClean="0"/>
              <a:t>Organisation responsable : Plate-forme </a:t>
            </a:r>
            <a:r>
              <a:rPr lang="fr-BE" dirty="0" err="1" smtClean="0">
                <a:solidFill>
                  <a:srgbClr val="3E6E5A"/>
                </a:solidFill>
              </a:rPr>
              <a:t>eHealth</a:t>
            </a:r>
            <a:r>
              <a:rPr lang="fr-BE" dirty="0" smtClean="0"/>
              <a:t> et SPF Santé publique</a:t>
            </a:r>
          </a:p>
          <a:p>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Healthdata.be = projet de l’ISP destiné à réaliser l’inventaire et la consolidation de tous les registres belges relatifs à la santé et aux soins de santé</a:t>
            </a:r>
          </a:p>
          <a:p>
            <a:endParaRPr lang="fr-BE" dirty="0" smtClean="0"/>
          </a:p>
          <a:p>
            <a:r>
              <a:rPr lang="fr-BE" dirty="0" smtClean="0"/>
              <a:t>Objectifs 2019</a:t>
            </a:r>
          </a:p>
          <a:p>
            <a:pPr lvl="1"/>
            <a:r>
              <a:rPr lang="fr-BE" dirty="0" smtClean="0"/>
              <a:t>faciliter, sur le plan technique, l’enregistrement de données relatives à la santé et aux soins de santé en Belgique, à l'aide d'une architecture générique et de processus</a:t>
            </a:r>
          </a:p>
          <a:p>
            <a:pPr lvl="1"/>
            <a:r>
              <a:rPr lang="fr-BE" dirty="0" smtClean="0"/>
              <a:t>assurer la collecte et la diffusion efficace et sûre de données issues de banques de données scientifiques, en garantissant l'encodage unique des données</a:t>
            </a:r>
          </a:p>
          <a:p>
            <a:pPr lvl="1"/>
            <a:endParaRPr lang="fr-BE" dirty="0" smtClean="0"/>
          </a:p>
          <a:p>
            <a:r>
              <a:rPr lang="fr-BE" dirty="0" smtClean="0"/>
              <a:t>Organisation responsable : ISP / Healthdata.be</a:t>
            </a:r>
          </a:p>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Software application </a:t>
            </a:r>
            <a:r>
              <a:rPr lang="en-US" sz="1200" b="1" kern="1200" dirty="0" smtClean="0">
                <a:solidFill>
                  <a:schemeClr val="tx1"/>
                </a:solidFill>
                <a:effectLst/>
                <a:latin typeface="+mn-lt"/>
                <a:ea typeface="+mn-ea"/>
                <a:cs typeface="+mn-cs"/>
              </a:rPr>
              <a:t>HD4DP</a:t>
            </a:r>
            <a:r>
              <a:rPr lang="en-US" sz="1200" kern="1200" dirty="0" smtClean="0">
                <a:solidFill>
                  <a:schemeClr val="tx1"/>
                </a:solidFill>
                <a:effectLst/>
                <a:latin typeface="+mn-lt"/>
                <a:ea typeface="+mn-ea"/>
                <a:cs typeface="+mn-cs"/>
              </a:rPr>
              <a:t> (healthdata for data providers) installed in hospital: automatic capture of existing data (using </a:t>
            </a:r>
            <a:r>
              <a:rPr lang="en-US" sz="1200" kern="1200" dirty="0" err="1" smtClean="0">
                <a:solidFill>
                  <a:schemeClr val="tx1"/>
                </a:solidFill>
                <a:effectLst/>
                <a:latin typeface="+mn-lt"/>
                <a:ea typeface="+mn-ea"/>
                <a:cs typeface="+mn-cs"/>
              </a:rPr>
              <a:t>webservices</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csv</a:t>
            </a:r>
            <a:r>
              <a:rPr lang="en-US" sz="1200" kern="1200" dirty="0" smtClean="0">
                <a:solidFill>
                  <a:schemeClr val="tx1"/>
                </a:solidFill>
                <a:effectLst/>
                <a:latin typeface="+mn-lt"/>
                <a:ea typeface="+mn-ea"/>
                <a:cs typeface="+mn-cs"/>
              </a:rPr>
              <a:t> polling) from operational systems (like EHR, LIMS, …) with possibility of manual input and validation in </a:t>
            </a:r>
            <a:r>
              <a:rPr lang="en-US" sz="1200" kern="1200" dirty="0" err="1" smtClean="0">
                <a:solidFill>
                  <a:schemeClr val="tx1"/>
                </a:solidFill>
                <a:effectLst/>
                <a:latin typeface="+mn-lt"/>
                <a:ea typeface="+mn-ea"/>
                <a:cs typeface="+mn-cs"/>
              </a:rPr>
              <a:t>eform</a:t>
            </a:r>
            <a:r>
              <a:rPr lang="en-US" sz="1200" kern="1200" dirty="0" smtClean="0">
                <a:solidFill>
                  <a:schemeClr val="tx1"/>
                </a:solidFill>
                <a:effectLst/>
                <a:latin typeface="+mn-lt"/>
                <a:ea typeface="+mn-ea"/>
                <a:cs typeface="+mn-cs"/>
              </a:rPr>
              <a:t>. In case of manual input remains available (structured and coded, according to [inter]national standard, based on CBBs) in local database of DP: Import in future upgrade of EPD/LIMS; Re-Use for internal BI &amp; QI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Central digital catalogue </a:t>
            </a:r>
            <a:r>
              <a:rPr lang="en-US" sz="1200" kern="1200" dirty="0" smtClean="0">
                <a:solidFill>
                  <a:schemeClr val="tx1"/>
                </a:solidFill>
                <a:effectLst/>
                <a:latin typeface="+mn-lt"/>
                <a:ea typeface="+mn-ea"/>
                <a:cs typeface="+mn-cs"/>
              </a:rPr>
              <a:t>with technical description of each data collection (variables, list of values, validation rules, help text). Catalogue communicates this description in real time to HD4DP.  For each data collection, the National Registry number (NISS)is used as key ID of the patient.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During transfer from data provider towards researcher, all registrations are encrypted. The ID of the patient (NISS) is </a:t>
            </a:r>
            <a:r>
              <a:rPr lang="en-US" sz="1200" kern="1200" dirty="0" err="1" smtClean="0">
                <a:solidFill>
                  <a:schemeClr val="tx1"/>
                </a:solidFill>
                <a:effectLst/>
                <a:latin typeface="+mn-lt"/>
                <a:ea typeface="+mn-ea"/>
                <a:cs typeface="+mn-cs"/>
              </a:rPr>
              <a:t>pseudonomyzed</a:t>
            </a:r>
            <a:r>
              <a:rPr lang="en-US" sz="1200" kern="1200" dirty="0" smtClean="0">
                <a:solidFill>
                  <a:schemeClr val="tx1"/>
                </a:solidFill>
                <a:effectLst/>
                <a:latin typeface="+mn-lt"/>
                <a:ea typeface="+mn-ea"/>
                <a:cs typeface="+mn-cs"/>
              </a:rPr>
              <a:t> by a </a:t>
            </a:r>
            <a:r>
              <a:rPr lang="en-US" sz="1200" kern="1200" dirty="0" err="1" smtClean="0">
                <a:solidFill>
                  <a:schemeClr val="tx1"/>
                </a:solidFill>
                <a:effectLst/>
                <a:latin typeface="+mn-lt"/>
                <a:ea typeface="+mn-ea"/>
                <a:cs typeface="+mn-cs"/>
              </a:rPr>
              <a:t>Trused</a:t>
            </a:r>
            <a:r>
              <a:rPr lang="en-US" sz="1200" kern="1200" dirty="0" smtClean="0">
                <a:solidFill>
                  <a:schemeClr val="tx1"/>
                </a:solidFill>
                <a:effectLst/>
                <a:latin typeface="+mn-lt"/>
                <a:ea typeface="+mn-ea"/>
                <a:cs typeface="+mn-cs"/>
              </a:rPr>
              <a:t> Third Party (the national eHealth platform).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Using the web application </a:t>
            </a:r>
            <a:r>
              <a:rPr lang="en-US" sz="1200" b="1" kern="1200" dirty="0" smtClean="0">
                <a:solidFill>
                  <a:schemeClr val="tx1"/>
                </a:solidFill>
                <a:effectLst/>
                <a:latin typeface="+mn-lt"/>
                <a:ea typeface="+mn-ea"/>
                <a:cs typeface="+mn-cs"/>
              </a:rPr>
              <a:t>HD4RES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healthdata for researchers</a:t>
            </a:r>
            <a:r>
              <a:rPr lang="en-US" sz="1200" kern="1200" dirty="0" smtClean="0">
                <a:solidFill>
                  <a:schemeClr val="tx1"/>
                </a:solidFill>
                <a:effectLst/>
                <a:latin typeface="+mn-lt"/>
                <a:ea typeface="+mn-ea"/>
                <a:cs typeface="+mn-cs"/>
              </a:rPr>
              <a:t>), the researcher can monitor all registrations in all participating institutions, can view the submitted data, can comment on each submitted value, can return comment to data provider (e.g. a request for correction),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 A generic « </a:t>
            </a:r>
            <a:r>
              <a:rPr lang="en-US" sz="1200" b="1" kern="1200" dirty="0" smtClean="0">
                <a:solidFill>
                  <a:schemeClr val="tx1"/>
                </a:solidFill>
                <a:effectLst/>
                <a:latin typeface="+mn-lt"/>
                <a:ea typeface="+mn-ea"/>
                <a:cs typeface="+mn-cs"/>
              </a:rPr>
              <a:t>Data Quality Tool</a:t>
            </a:r>
            <a:r>
              <a:rPr lang="en-US" sz="1200" kern="1200" dirty="0" smtClean="0">
                <a:solidFill>
                  <a:schemeClr val="tx1"/>
                </a:solidFill>
                <a:effectLst/>
                <a:latin typeface="+mn-lt"/>
                <a:ea typeface="+mn-ea"/>
                <a:cs typeface="+mn-cs"/>
              </a:rPr>
              <a:t> » facilitates the quality control, by the researcher (NOT by staff HD), of the submitted data.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(6) The researcher accesses his clean data set using a secured VPN connection and his electronic ID Card. Statistical tooling like SAS, STATA, R … are available for statistical analysis by the researcher (NOT by staff HD).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(7) Healthstat.be is the </a:t>
            </a:r>
            <a:r>
              <a:rPr lang="en-US" sz="1200" b="1" kern="1200" dirty="0" smtClean="0">
                <a:solidFill>
                  <a:schemeClr val="tx1"/>
                </a:solidFill>
                <a:effectLst/>
                <a:latin typeface="+mn-lt"/>
                <a:ea typeface="+mn-ea"/>
                <a:cs typeface="+mn-cs"/>
              </a:rPr>
              <a:t>reporting platform </a:t>
            </a:r>
            <a:r>
              <a:rPr lang="en-US" sz="1200" kern="1200" dirty="0" smtClean="0">
                <a:solidFill>
                  <a:schemeClr val="tx1"/>
                </a:solidFill>
                <a:effectLst/>
                <a:latin typeface="+mn-lt"/>
                <a:ea typeface="+mn-ea"/>
                <a:cs typeface="+mn-cs"/>
              </a:rPr>
              <a:t>of healthdata.be: first public and private reports will be available by March 2017. Researchers provide definition of reports, staff of HD develop the reports.</a:t>
            </a:r>
            <a:r>
              <a:rPr lang="nl-N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72CFF50-5402-4ADD-B88C-045BFB565642}" type="slidenum">
              <a:rPr lang="en-US" smtClean="0">
                <a:solidFill>
                  <a:prstClr val="black"/>
                </a:solidFill>
              </a:rPr>
              <a:pPr>
                <a:defRPr/>
              </a:pPr>
              <a:t>157</a:t>
            </a:fld>
            <a:endParaRPr lang="fr-BE">
              <a:solidFill>
                <a:prstClr val="black"/>
              </a:solidFill>
            </a:endParaRPr>
          </a:p>
        </p:txBody>
      </p:sp>
    </p:spTree>
    <p:extLst>
      <p:ext uri="{BB962C8B-B14F-4D97-AF65-F5344CB8AC3E}">
        <p14:creationId xmlns:p14="http://schemas.microsoft.com/office/powerpoint/2010/main" val="4248745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Steering Committee (MD’s, informaticians, patients) decides on eligibility of projects and supervises activities</a:t>
            </a:r>
          </a:p>
          <a:p>
            <a:r>
              <a:rPr lang="en-US" dirty="0" smtClean="0"/>
              <a:t>Sectoral Committee (Parliament) is requested for authorization for each project</a:t>
            </a:r>
          </a:p>
          <a:p>
            <a:r>
              <a:rPr lang="en-US" dirty="0" smtClean="0"/>
              <a:t>Working Group Architecture provides technical advice</a:t>
            </a:r>
          </a:p>
          <a:p>
            <a:pPr lvl="1"/>
            <a:endParaRPr lang="en-US" dirty="0" smtClean="0"/>
          </a:p>
          <a:p>
            <a:r>
              <a:rPr lang="en-US" dirty="0" smtClean="0"/>
              <a:t>Healthdata.be: </a:t>
            </a:r>
          </a:p>
          <a:p>
            <a:pPr lvl="1"/>
            <a:r>
              <a:rPr lang="en-US" dirty="0" smtClean="0"/>
              <a:t>aligns its activities with the principles and methods adopted by the CIM/IMC Health and published in Action plan eHealth 2013-2018.</a:t>
            </a:r>
          </a:p>
          <a:p>
            <a:pPr lvl="1"/>
            <a:r>
              <a:rPr lang="en-US" dirty="0" smtClean="0"/>
              <a:t>is coordinator of Action point 18 on scientific data collections.</a:t>
            </a:r>
          </a:p>
        </p:txBody>
      </p:sp>
      <p:sp>
        <p:nvSpPr>
          <p:cNvPr id="4" name="Slide Number Placeholder 3"/>
          <p:cNvSpPr>
            <a:spLocks noGrp="1"/>
          </p:cNvSpPr>
          <p:nvPr>
            <p:ph type="sldNum" sz="quarter" idx="10"/>
          </p:nvPr>
        </p:nvSpPr>
        <p:spPr/>
        <p:txBody>
          <a:bodyPr/>
          <a:lstStyle/>
          <a:p>
            <a:pPr>
              <a:defRPr/>
            </a:pPr>
            <a:fld id="{372CFF50-5402-4ADD-B88C-045BFB565642}" type="slidenum">
              <a:rPr lang="en-US" smtClean="0">
                <a:solidFill>
                  <a:prstClr val="black"/>
                </a:solidFill>
              </a:rPr>
              <a:pPr>
                <a:defRPr/>
              </a:pPr>
              <a:t>158</a:t>
            </a:fld>
            <a:endParaRPr lang="fr-BE">
              <a:solidFill>
                <a:prstClr val="black"/>
              </a:solidFill>
            </a:endParaRPr>
          </a:p>
        </p:txBody>
      </p:sp>
    </p:spTree>
    <p:extLst>
      <p:ext uri="{BB962C8B-B14F-4D97-AF65-F5344CB8AC3E}">
        <p14:creationId xmlns:p14="http://schemas.microsoft.com/office/powerpoint/2010/main" val="16116905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cadre pour les actions m-</a:t>
            </a:r>
            <a:r>
              <a:rPr lang="fr-BE" dirty="0" err="1" smtClean="0"/>
              <a:t>Health</a:t>
            </a:r>
            <a:r>
              <a:rPr lang="fr-BE" dirty="0" smtClean="0"/>
              <a:t> &gt; implémentation efficiente</a:t>
            </a:r>
          </a:p>
          <a:p>
            <a:pPr lvl="1"/>
            <a:r>
              <a:rPr lang="fr-BE" dirty="0" smtClean="0"/>
              <a:t>soutien aux soins qui utilisent des applications m-</a:t>
            </a:r>
            <a:r>
              <a:rPr lang="fr-BE" dirty="0" err="1" smtClean="0"/>
              <a:t>Health</a:t>
            </a:r>
            <a:endParaRPr lang="fr-BE" dirty="0" smtClean="0"/>
          </a:p>
          <a:p>
            <a:pPr lvl="1"/>
            <a:r>
              <a:rPr lang="fr-BE" dirty="0" smtClean="0"/>
              <a:t>intégrer le cadre juridique, financier et organisationnel dans les accords de soins existants et nouveaux</a:t>
            </a:r>
          </a:p>
          <a:p>
            <a:pPr lvl="1"/>
            <a:r>
              <a:rPr lang="fr-BE" dirty="0" smtClean="0"/>
              <a:t>intégration des services </a:t>
            </a:r>
            <a:r>
              <a:rPr lang="fr-BE" dirty="0" err="1" smtClean="0">
                <a:solidFill>
                  <a:srgbClr val="3E6E5A"/>
                </a:solidFill>
              </a:rPr>
              <a:t>eHealth</a:t>
            </a:r>
            <a:r>
              <a:rPr lang="fr-BE" dirty="0" smtClean="0"/>
              <a:t> dans m-</a:t>
            </a:r>
            <a:r>
              <a:rPr lang="fr-BE" dirty="0" err="1" smtClean="0"/>
              <a:t>Health</a:t>
            </a:r>
            <a:endParaRPr lang="fr-BE" dirty="0" smtClean="0"/>
          </a:p>
          <a:p>
            <a:pPr lvl="1"/>
            <a:r>
              <a:rPr lang="fr-BE" dirty="0" smtClean="0"/>
              <a:t>soutenir la qualité et l’accessibilité de m-</a:t>
            </a:r>
            <a:r>
              <a:rPr lang="fr-BE" dirty="0" err="1" smtClean="0"/>
              <a:t>Health</a:t>
            </a:r>
            <a:endParaRPr lang="fr-BE" dirty="0" smtClean="0"/>
          </a:p>
          <a:p>
            <a:pPr lvl="1"/>
            <a:r>
              <a:rPr lang="fr-BE" dirty="0" smtClean="0"/>
              <a:t>fonctionner à partir de use-cases (diabète, cardio-vasculaire…)</a:t>
            </a:r>
          </a:p>
          <a:p>
            <a:endParaRPr lang="fr-BE" dirty="0" smtClean="0"/>
          </a:p>
          <a:p>
            <a:r>
              <a:rPr lang="fr-BE" dirty="0" smtClean="0"/>
              <a:t>Organisation responsable : AFMPS / INAMI</a:t>
            </a:r>
          </a:p>
          <a:p>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164</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altLang="en-US" dirty="0" smtClean="0">
                <a:sym typeface="Arial" charset="0"/>
              </a:rPr>
              <a:t>Concevoir, élaborer et gérer une plate-forme de collaboration pour l'échange électronique de données sécurisé ainsi que les services de base y afférents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S'accorder sur une répartition des tâches et sur les normes de qualité et contrôler le respect de ces normes de qualité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Intervenir comme tierce partie de confiance indépendante (TTP) pour le codage et l'anonymisation de données à caractère personnel relatives à la santé pour certaines instances énumérées dans la loi, à l'appui de la recherche scientifique et de la politique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dirty="0" smtClean="0"/>
              <a:t>Promouvoir et coordonner la réalisation de programmes et de projets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Gérer et coordonner les aspects TIC de l'échange de données dans le cadre des dossiers de patients électroniques et des prescriptions médicales électroniques</a:t>
            </a:r>
          </a:p>
          <a:p>
            <a:endParaRPr lang="en-US" dirty="0"/>
          </a:p>
        </p:txBody>
      </p:sp>
      <p:sp>
        <p:nvSpPr>
          <p:cNvPr id="4" name="Slide Number Placeholder 3"/>
          <p:cNvSpPr>
            <a:spLocks noGrp="1"/>
          </p:cNvSpPr>
          <p:nvPr>
            <p:ph type="sldNum" sz="quarter" idx="10"/>
          </p:nvPr>
        </p:nvSpPr>
        <p:spPr/>
        <p:txBody>
          <a:bodyPr/>
          <a:lstStyle/>
          <a:p>
            <a:fld id="{08AD8B11-4A3B-4CFC-B41F-B059C6AA5AFD}" type="slidenum">
              <a:rPr lang="en-US" smtClean="0"/>
              <a:t>12</a:t>
            </a:fld>
            <a:endParaRPr lang="en-US"/>
          </a:p>
        </p:txBody>
      </p:sp>
    </p:spTree>
    <p:extLst>
      <p:ext uri="{BB962C8B-B14F-4D97-AF65-F5344CB8AC3E}">
        <p14:creationId xmlns:p14="http://schemas.microsoft.com/office/powerpoint/2010/main" val="14149639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165</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166</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168</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mtClean="0"/>
              <a:t>Overzicht van authenticatiemiddelen</a:t>
            </a:r>
            <a:r>
              <a:rPr lang="fr-BE" baseline="0" smtClean="0"/>
              <a:t> die vandaag beschikbaar zijn binnen CSAM/FAS;</a:t>
            </a:r>
          </a:p>
          <a:p>
            <a:r>
              <a:rPr lang="fr-BE" baseline="0" smtClean="0"/>
              <a:t>worden meer in detail besproken in de volgende slides.</a:t>
            </a:r>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172</a:t>
            </a:fld>
            <a:endParaRPr lang="fr-BE"/>
          </a:p>
        </p:txBody>
      </p:sp>
    </p:spTree>
    <p:extLst>
      <p:ext uri="{BB962C8B-B14F-4D97-AF65-F5344CB8AC3E}">
        <p14:creationId xmlns:p14="http://schemas.microsoft.com/office/powerpoint/2010/main" val="9020398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mtClean="0"/>
              <a:t>Figuren:</a:t>
            </a:r>
          </a:p>
          <a:p>
            <a:r>
              <a:rPr lang="fr-BE" smtClean="0"/>
              <a:t>1/ Tablet met ingebouwde kaartlezer (zie rood omcirkeld).</a:t>
            </a:r>
          </a:p>
          <a:p>
            <a:r>
              <a:rPr lang="fr-BE" smtClean="0"/>
              <a:t>2/ Specifieke</a:t>
            </a:r>
            <a:r>
              <a:rPr lang="fr-BE" baseline="0" smtClean="0"/>
              <a:t> eID k</a:t>
            </a:r>
            <a:r>
              <a:rPr lang="fr-BE" smtClean="0"/>
              <a:t>aartlezer die</a:t>
            </a:r>
            <a:r>
              <a:rPr lang="fr-BE" baseline="0" smtClean="0"/>
              <a:t> kan ingeplugd worden in iPhone of iPad. Te gebruiken met specifieke browser-app die de drivers bevat voor de kaartlezer en de eID-kaart zelf.</a:t>
            </a:r>
          </a:p>
          <a:p>
            <a:r>
              <a:rPr lang="fr-BE" baseline="0" smtClean="0"/>
              <a:t>3/ iPad casing (cover) met ingebouwde kaartlezer (zie rood omcirkeld). Eveneens te gebruiken met specifieke browser-app.</a:t>
            </a:r>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174</a:t>
            </a:fld>
            <a:endParaRPr lang="fr-BE"/>
          </a:p>
        </p:txBody>
      </p:sp>
    </p:spTree>
    <p:extLst>
      <p:ext uri="{BB962C8B-B14F-4D97-AF65-F5344CB8AC3E}">
        <p14:creationId xmlns:p14="http://schemas.microsoft.com/office/powerpoint/2010/main" val="35598254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smtClean="0"/>
              <a:t>Activatie van een app:</a:t>
            </a:r>
          </a:p>
          <a:p>
            <a:r>
              <a:rPr lang="fr-BE" b="1" smtClean="0"/>
              <a:t>https://www.youtube.com/watch?v=5Gh0onNP0fI</a:t>
            </a:r>
          </a:p>
          <a:p>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178</a:t>
            </a:fld>
            <a:endParaRPr lang="fr-BE"/>
          </a:p>
        </p:txBody>
      </p:sp>
    </p:spTree>
    <p:extLst>
      <p:ext uri="{BB962C8B-B14F-4D97-AF65-F5344CB8AC3E}">
        <p14:creationId xmlns:p14="http://schemas.microsoft.com/office/powerpoint/2010/main" val="25090267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smtClean="0"/>
              <a:t>Aanmelden op smartphone of tablet:</a:t>
            </a:r>
          </a:p>
          <a:p>
            <a:r>
              <a:rPr lang="fr-BE" b="1" smtClean="0"/>
              <a:t>https://www.youtube.com/watch?v=Lw0UjKMbb5I</a:t>
            </a:r>
            <a:endParaRPr lang="nl-BE" b="1"/>
          </a:p>
        </p:txBody>
      </p:sp>
      <p:sp>
        <p:nvSpPr>
          <p:cNvPr id="4" name="Slide Number Placeholder 3"/>
          <p:cNvSpPr>
            <a:spLocks noGrp="1"/>
          </p:cNvSpPr>
          <p:nvPr>
            <p:ph type="sldNum" sz="quarter" idx="10"/>
          </p:nvPr>
        </p:nvSpPr>
        <p:spPr/>
        <p:txBody>
          <a:bodyPr/>
          <a:lstStyle/>
          <a:p>
            <a:fld id="{380DF003-9532-45B2-A88B-F94D0FEB7981}" type="slidenum">
              <a:rPr lang="en-US" smtClean="0"/>
              <a:t>179</a:t>
            </a:fld>
            <a:endParaRPr lang="fr-BE"/>
          </a:p>
        </p:txBody>
      </p:sp>
    </p:spTree>
    <p:extLst>
      <p:ext uri="{BB962C8B-B14F-4D97-AF65-F5344CB8AC3E}">
        <p14:creationId xmlns:p14="http://schemas.microsoft.com/office/powerpoint/2010/main" val="29629307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DF003-9532-45B2-A88B-F94D0FEB7981}" type="slidenum">
              <a:rPr lang="en-US" smtClean="0"/>
              <a:t>184</a:t>
            </a:fld>
            <a:endParaRPr lang="fr-BE"/>
          </a:p>
        </p:txBody>
      </p:sp>
    </p:spTree>
    <p:extLst>
      <p:ext uri="{BB962C8B-B14F-4D97-AF65-F5344CB8AC3E}">
        <p14:creationId xmlns:p14="http://schemas.microsoft.com/office/powerpoint/2010/main" val="2859717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css.fgov.be/" TargetMode="External"/><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css.fgov.be/" TargetMode="External"/><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css.fgov.be/" TargetMode="External"/><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1340768"/>
            <a:ext cx="5400600" cy="1143000"/>
          </a:xfrm>
          <a:prstGeom prst="rect">
            <a:avLst/>
          </a:prstGeom>
        </p:spPr>
        <p:txBody>
          <a:bodyPr/>
          <a:lstStyle>
            <a:lvl1pPr algn="l">
              <a:defRPr sz="2800" b="1">
                <a:latin typeface="Arial" pitchFamily="34" charset="0"/>
                <a:cs typeface="Arial" pitchFamily="34" charset="0"/>
              </a:defRPr>
            </a:lvl1pPr>
          </a:lstStyle>
          <a:p>
            <a:r>
              <a:rPr lang="en-US" dirty="0" smtClean="0"/>
              <a:t>Click to edit Master title style</a:t>
            </a:r>
            <a:endParaRPr lang="en-GB" dirty="0"/>
          </a:p>
        </p:txBody>
      </p:sp>
      <p:sp>
        <p:nvSpPr>
          <p:cNvPr id="4" name="Date Placeholder 2"/>
          <p:cNvSpPr>
            <a:spLocks noGrp="1"/>
          </p:cNvSpPr>
          <p:nvPr>
            <p:ph type="dt" sz="half" idx="10"/>
          </p:nvPr>
        </p:nvSpPr>
        <p:spPr>
          <a:xfrm>
            <a:off x="6875463" y="6356350"/>
            <a:ext cx="2133600" cy="365125"/>
          </a:xfrm>
        </p:spPr>
        <p:txBody>
          <a:bodyPr/>
          <a:lstStyle>
            <a:lvl1pPr algn="r">
              <a:defRPr>
                <a:solidFill>
                  <a:schemeClr val="bg1"/>
                </a:solidFill>
                <a:latin typeface="Arial" pitchFamily="34" charset="0"/>
                <a:cs typeface="Arial" pitchFamily="34" charset="0"/>
              </a:defRPr>
            </a:lvl1pPr>
          </a:lstStyle>
          <a:p>
            <a:pPr>
              <a:defRPr/>
            </a:pPr>
            <a:r>
              <a:rPr lang="en-US" smtClean="0"/>
              <a:t>23/01/2017</a:t>
            </a:r>
            <a:endParaRPr lang="en-GB" dirty="0"/>
          </a:p>
        </p:txBody>
      </p:sp>
    </p:spTree>
    <p:extLst>
      <p:ext uri="{BB962C8B-B14F-4D97-AF65-F5344CB8AC3E}">
        <p14:creationId xmlns:p14="http://schemas.microsoft.com/office/powerpoint/2010/main" val="8300927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6330950" y="5983288"/>
            <a:ext cx="2133600" cy="365125"/>
          </a:xfrm>
        </p:spPr>
        <p:txBody>
          <a:bodyPr/>
          <a:lstStyle>
            <a:lvl1pPr>
              <a:defRPr>
                <a:solidFill>
                  <a:schemeClr val="tx1"/>
                </a:solidFill>
              </a:defRPr>
            </a:lvl1pPr>
          </a:lstStyle>
          <a:p>
            <a:pPr>
              <a:defRPr/>
            </a:pPr>
            <a:fld id="{674BB2CA-7593-448C-B6DD-1D5543EADEE1}" type="slidenum">
              <a:rPr lang="en-GB"/>
              <a:pPr>
                <a:defRPr/>
              </a:pPr>
              <a:t>‹#›</a:t>
            </a:fld>
            <a:endParaRPr lang="en-GB"/>
          </a:p>
        </p:txBody>
      </p:sp>
    </p:spTree>
    <p:extLst>
      <p:ext uri="{BB962C8B-B14F-4D97-AF65-F5344CB8AC3E}">
        <p14:creationId xmlns:p14="http://schemas.microsoft.com/office/powerpoint/2010/main" val="3246922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614083B0-9B61-4D4E-A38D-3CA25C19D5D5}" type="datetime1">
              <a:rPr lang="en-US"/>
              <a:pPr>
                <a:defRPr/>
              </a:pPr>
              <a:t>12/14/2017</a:t>
            </a:fld>
            <a:endParaRPr lang="en-GB"/>
          </a:p>
        </p:txBody>
      </p:sp>
    </p:spTree>
    <p:extLst>
      <p:ext uri="{BB962C8B-B14F-4D97-AF65-F5344CB8AC3E}">
        <p14:creationId xmlns:p14="http://schemas.microsoft.com/office/powerpoint/2010/main" val="556153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931EE330-D610-4251-A1E1-048956BEDFEA}" type="slidenum">
              <a:rPr lang="en-GB"/>
              <a:pPr>
                <a:defRPr/>
              </a:pPr>
              <a:t>‹#›</a:t>
            </a:fld>
            <a:endParaRPr lang="en-GB" dirty="0"/>
          </a:p>
        </p:txBody>
      </p:sp>
    </p:spTree>
    <p:extLst>
      <p:ext uri="{BB962C8B-B14F-4D97-AF65-F5344CB8AC3E}">
        <p14:creationId xmlns:p14="http://schemas.microsoft.com/office/powerpoint/2010/main" val="1903083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FBC54E7D-6CD4-4167-9D61-1FC5698A0A26}" type="slidenum">
              <a:rPr lang="en-GB"/>
              <a:pPr>
                <a:defRPr/>
              </a:pPr>
              <a:t>‹#›</a:t>
            </a:fld>
            <a:endParaRPr lang="en-GB"/>
          </a:p>
        </p:txBody>
      </p:sp>
    </p:spTree>
    <p:extLst>
      <p:ext uri="{BB962C8B-B14F-4D97-AF65-F5344CB8AC3E}">
        <p14:creationId xmlns:p14="http://schemas.microsoft.com/office/powerpoint/2010/main" val="1124698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3C07669-4E7C-462A-908C-C202F9E1F0C9}" type="slidenum">
              <a:rPr lang="en-GB"/>
              <a:pPr>
                <a:defRPr/>
              </a:pPr>
              <a:t>‹#›</a:t>
            </a:fld>
            <a:endParaRPr lang="en-GB" dirty="0"/>
          </a:p>
        </p:txBody>
      </p:sp>
    </p:spTree>
    <p:extLst>
      <p:ext uri="{BB962C8B-B14F-4D97-AF65-F5344CB8AC3E}">
        <p14:creationId xmlns:p14="http://schemas.microsoft.com/office/powerpoint/2010/main" val="361870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9DB85098-AC79-4D17-AD6C-5ADB471278E8}" type="slidenum">
              <a:rPr lang="en-GB"/>
              <a:pPr>
                <a:defRPr/>
              </a:pPr>
              <a:t>‹#›</a:t>
            </a:fld>
            <a:endParaRPr lang="en-GB" dirty="0"/>
          </a:p>
        </p:txBody>
      </p:sp>
    </p:spTree>
    <p:extLst>
      <p:ext uri="{BB962C8B-B14F-4D97-AF65-F5344CB8AC3E}">
        <p14:creationId xmlns:p14="http://schemas.microsoft.com/office/powerpoint/2010/main" val="1527617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9CFBFC6B-0CFA-4CA3-B355-678B226A7764}" type="slidenum">
              <a:rPr lang="en-GB"/>
              <a:pPr>
                <a:defRPr/>
              </a:pPr>
              <a:t>‹#›</a:t>
            </a:fld>
            <a:endParaRPr lang="en-GB" dirty="0"/>
          </a:p>
        </p:txBody>
      </p:sp>
    </p:spTree>
    <p:extLst>
      <p:ext uri="{BB962C8B-B14F-4D97-AF65-F5344CB8AC3E}">
        <p14:creationId xmlns:p14="http://schemas.microsoft.com/office/powerpoint/2010/main" val="358499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40F64FC3-E10C-4B47-892A-5CB4AF2CF1F4}" type="slidenum">
              <a:rPr lang="en-GB"/>
              <a:pPr>
                <a:defRPr/>
              </a:pPr>
              <a:t>‹#›</a:t>
            </a:fld>
            <a:endParaRPr lang="en-GB" dirty="0"/>
          </a:p>
        </p:txBody>
      </p:sp>
    </p:spTree>
    <p:extLst>
      <p:ext uri="{BB962C8B-B14F-4D97-AF65-F5344CB8AC3E}">
        <p14:creationId xmlns:p14="http://schemas.microsoft.com/office/powerpoint/2010/main" val="3114022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8F38B1CD-A0FD-4086-86B6-66FEF15BD866}" type="datetime1">
              <a:rPr lang="en-US">
                <a:solidFill>
                  <a:prstClr val="white">
                    <a:lumMod val="50000"/>
                  </a:prstClr>
                </a:solidFill>
              </a:rPr>
              <a:pPr>
                <a:defRPr/>
              </a:pPr>
              <a:t>12/14/2017</a:t>
            </a:fld>
            <a:endParaRPr lang="en-GB">
              <a:solidFill>
                <a:prstClr val="white">
                  <a:lumMod val="50000"/>
                </a:prstClr>
              </a:solidFill>
            </a:endParaRPr>
          </a:p>
        </p:txBody>
      </p:sp>
    </p:spTree>
    <p:extLst>
      <p:ext uri="{BB962C8B-B14F-4D97-AF65-F5344CB8AC3E}">
        <p14:creationId xmlns:p14="http://schemas.microsoft.com/office/powerpoint/2010/main" val="4064510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649BC461-639E-4091-9DAC-351C43356D7D}"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671713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0423B633-2953-416C-B0FC-3CEF15253F20}"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290080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05620FA-D10C-4ECD-A8DF-792A1A847376}"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244346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47D7530-FAAB-4DA4-A472-2058D9AFD0E1}"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957141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4BC49DCF-123D-4952-B968-591BC619383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143976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B668BDFA-8B48-43E7-9A23-93EF7B6376FB}"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80095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3A88F450-C661-4C9C-B839-EC5483D8BD7E}" type="datetime1">
              <a:rPr lang="en-US"/>
              <a:pPr>
                <a:defRPr/>
              </a:pPr>
              <a:t>12/14/2017</a:t>
            </a:fld>
            <a:endParaRPr lang="en-GB"/>
          </a:p>
        </p:txBody>
      </p:sp>
    </p:spTree>
    <p:extLst>
      <p:ext uri="{BB962C8B-B14F-4D97-AF65-F5344CB8AC3E}">
        <p14:creationId xmlns:p14="http://schemas.microsoft.com/office/powerpoint/2010/main" val="370380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441EE3C1-3AF3-4DA3-8A2C-579854C4F2D1}" type="slidenum">
              <a:rPr lang="en-GB"/>
              <a:pPr>
                <a:defRPr/>
              </a:pPr>
              <a:t>‹#›</a:t>
            </a:fld>
            <a:endParaRPr lang="en-GB" dirty="0"/>
          </a:p>
        </p:txBody>
      </p:sp>
    </p:spTree>
    <p:extLst>
      <p:ext uri="{BB962C8B-B14F-4D97-AF65-F5344CB8AC3E}">
        <p14:creationId xmlns:p14="http://schemas.microsoft.com/office/powerpoint/2010/main" val="37271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AD917331-591D-4FD4-B186-818B2A9B61A9}" type="slidenum">
              <a:rPr lang="en-GB"/>
              <a:pPr>
                <a:defRPr/>
              </a:pPr>
              <a:t>‹#›</a:t>
            </a:fld>
            <a:endParaRPr lang="en-GB"/>
          </a:p>
        </p:txBody>
      </p:sp>
    </p:spTree>
    <p:extLst>
      <p:ext uri="{BB962C8B-B14F-4D97-AF65-F5344CB8AC3E}">
        <p14:creationId xmlns:p14="http://schemas.microsoft.com/office/powerpoint/2010/main" val="3654165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EAC95DE-9962-4514-A2A7-49DE27F0EC8B}" type="slidenum">
              <a:rPr lang="en-GB"/>
              <a:pPr>
                <a:defRPr/>
              </a:pPr>
              <a:t>‹#›</a:t>
            </a:fld>
            <a:endParaRPr lang="en-GB" dirty="0"/>
          </a:p>
        </p:txBody>
      </p:sp>
    </p:spTree>
    <p:extLst>
      <p:ext uri="{BB962C8B-B14F-4D97-AF65-F5344CB8AC3E}">
        <p14:creationId xmlns:p14="http://schemas.microsoft.com/office/powerpoint/2010/main" val="2226953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A815D76-F8A7-4E70-A881-E9C491E77F36}" type="slidenum">
              <a:rPr lang="en-GB"/>
              <a:pPr>
                <a:defRPr/>
              </a:pPr>
              <a:t>‹#›</a:t>
            </a:fld>
            <a:endParaRPr lang="en-GB" dirty="0"/>
          </a:p>
        </p:txBody>
      </p:sp>
    </p:spTree>
    <p:extLst>
      <p:ext uri="{BB962C8B-B14F-4D97-AF65-F5344CB8AC3E}">
        <p14:creationId xmlns:p14="http://schemas.microsoft.com/office/powerpoint/2010/main" val="2232738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CE484AA6-99DA-49C4-9C2C-10DF2DE82234}" type="slidenum">
              <a:rPr lang="en-GB"/>
              <a:pPr>
                <a:defRPr/>
              </a:pPr>
              <a:t>‹#›</a:t>
            </a:fld>
            <a:endParaRPr lang="en-GB" dirty="0"/>
          </a:p>
        </p:txBody>
      </p:sp>
    </p:spTree>
    <p:extLst>
      <p:ext uri="{BB962C8B-B14F-4D97-AF65-F5344CB8AC3E}">
        <p14:creationId xmlns:p14="http://schemas.microsoft.com/office/powerpoint/2010/main" val="1611782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0F2A944D-729A-40DA-B3D6-0B2B3F113416}" type="slidenum">
              <a:rPr lang="en-GB"/>
              <a:pPr>
                <a:defRPr/>
              </a:pPr>
              <a:t>‹#›</a:t>
            </a:fld>
            <a:endParaRPr lang="en-GB" dirty="0"/>
          </a:p>
        </p:txBody>
      </p:sp>
    </p:spTree>
    <p:extLst>
      <p:ext uri="{BB962C8B-B14F-4D97-AF65-F5344CB8AC3E}">
        <p14:creationId xmlns:p14="http://schemas.microsoft.com/office/powerpoint/2010/main" val="3767475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33760E55-B38C-4227-A80C-26C0B43459D4}" type="datetime1">
              <a:rPr lang="en-US"/>
              <a:pPr>
                <a:defRPr/>
              </a:pPr>
              <a:t>12/14/2017</a:t>
            </a:fld>
            <a:endParaRPr lang="en-GB"/>
          </a:p>
        </p:txBody>
      </p:sp>
    </p:spTree>
    <p:extLst>
      <p:ext uri="{BB962C8B-B14F-4D97-AF65-F5344CB8AC3E}">
        <p14:creationId xmlns:p14="http://schemas.microsoft.com/office/powerpoint/2010/main" val="3832633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C44F5F0-0EC2-45FF-8656-8F6CB7804412}" type="slidenum">
              <a:rPr lang="en-GB"/>
              <a:pPr>
                <a:defRPr/>
              </a:pPr>
              <a:t>‹#›</a:t>
            </a:fld>
            <a:endParaRPr lang="en-GB" dirty="0"/>
          </a:p>
        </p:txBody>
      </p:sp>
    </p:spTree>
    <p:extLst>
      <p:ext uri="{BB962C8B-B14F-4D97-AF65-F5344CB8AC3E}">
        <p14:creationId xmlns:p14="http://schemas.microsoft.com/office/powerpoint/2010/main" val="3387564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6B595989-103C-4AFE-982F-9E8FCAA900A7}" type="slidenum">
              <a:rPr lang="en-GB"/>
              <a:pPr>
                <a:defRPr/>
              </a:pPr>
              <a:t>‹#›</a:t>
            </a:fld>
            <a:endParaRPr lang="en-GB"/>
          </a:p>
        </p:txBody>
      </p:sp>
    </p:spTree>
    <p:extLst>
      <p:ext uri="{BB962C8B-B14F-4D97-AF65-F5344CB8AC3E}">
        <p14:creationId xmlns:p14="http://schemas.microsoft.com/office/powerpoint/2010/main" val="1944306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69CAB20-E212-4CF7-B347-6AD621CAEC5D}" type="slidenum">
              <a:rPr lang="en-GB"/>
              <a:pPr>
                <a:defRPr/>
              </a:pPr>
              <a:t>‹#›</a:t>
            </a:fld>
            <a:endParaRPr lang="en-GB" dirty="0"/>
          </a:p>
        </p:txBody>
      </p:sp>
    </p:spTree>
    <p:extLst>
      <p:ext uri="{BB962C8B-B14F-4D97-AF65-F5344CB8AC3E}">
        <p14:creationId xmlns:p14="http://schemas.microsoft.com/office/powerpoint/2010/main" val="956852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E7FEF5F-4E2A-4586-B692-7AA363EDB59F}" type="slidenum">
              <a:rPr lang="en-GB"/>
              <a:pPr>
                <a:defRPr/>
              </a:pPr>
              <a:t>‹#›</a:t>
            </a:fld>
            <a:endParaRPr lang="en-GB" dirty="0"/>
          </a:p>
        </p:txBody>
      </p:sp>
    </p:spTree>
    <p:extLst>
      <p:ext uri="{BB962C8B-B14F-4D97-AF65-F5344CB8AC3E}">
        <p14:creationId xmlns:p14="http://schemas.microsoft.com/office/powerpoint/2010/main" val="167435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EF784F75-C316-4A3D-8C2B-8F2ADA8BD85E}" type="slidenum">
              <a:rPr lang="en-GB"/>
              <a:pPr>
                <a:defRPr/>
              </a:pPr>
              <a:t>‹#›</a:t>
            </a:fld>
            <a:endParaRPr lang="en-GB" dirty="0"/>
          </a:p>
        </p:txBody>
      </p:sp>
    </p:spTree>
    <p:extLst>
      <p:ext uri="{BB962C8B-B14F-4D97-AF65-F5344CB8AC3E}">
        <p14:creationId xmlns:p14="http://schemas.microsoft.com/office/powerpoint/2010/main" val="215005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208442AE-4073-458A-AF29-0EDE1D209AA8}" type="slidenum">
              <a:rPr lang="en-GB"/>
              <a:pPr>
                <a:defRPr/>
              </a:pPr>
              <a:t>‹#›</a:t>
            </a:fld>
            <a:endParaRPr lang="en-GB" dirty="0"/>
          </a:p>
        </p:txBody>
      </p:sp>
    </p:spTree>
    <p:extLst>
      <p:ext uri="{BB962C8B-B14F-4D97-AF65-F5344CB8AC3E}">
        <p14:creationId xmlns:p14="http://schemas.microsoft.com/office/powerpoint/2010/main" val="733553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787900" y="4652963"/>
            <a:ext cx="421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r>
              <a:rPr lang="fr-BE" altLang="en-US" sz="1200" dirty="0" smtClean="0">
                <a:solidFill>
                  <a:prstClr val="black"/>
                </a:solidFill>
              </a:rPr>
              <a:t>Banque Carrefour de la sécurité sociale</a:t>
            </a:r>
          </a:p>
          <a:p>
            <a:pPr fontAlgn="base">
              <a:spcBef>
                <a:spcPct val="0"/>
              </a:spcBef>
              <a:spcAft>
                <a:spcPct val="0"/>
              </a:spcAft>
              <a:defRPr/>
            </a:pPr>
            <a:r>
              <a:rPr lang="fr-BE" altLang="en-US" sz="1200" dirty="0" smtClean="0">
                <a:solidFill>
                  <a:prstClr val="black"/>
                </a:solidFill>
              </a:rPr>
              <a:t>Quai de Willebroeck 38 </a:t>
            </a:r>
          </a:p>
          <a:p>
            <a:pPr fontAlgn="base">
              <a:spcBef>
                <a:spcPct val="0"/>
              </a:spcBef>
              <a:spcAft>
                <a:spcPct val="0"/>
              </a:spcAft>
              <a:defRPr/>
            </a:pPr>
            <a:r>
              <a:rPr lang="fr-BE" altLang="en-US" sz="1200" dirty="0" smtClean="0">
                <a:solidFill>
                  <a:prstClr val="black"/>
                </a:solidFill>
              </a:rPr>
              <a:t>B-1000 Bruxelles</a:t>
            </a:r>
          </a:p>
          <a:p>
            <a:pPr fontAlgn="base">
              <a:spcBef>
                <a:spcPct val="0"/>
              </a:spcBef>
              <a:spcAft>
                <a:spcPct val="0"/>
              </a:spcAft>
              <a:defRPr/>
            </a:pPr>
            <a:r>
              <a:rPr lang="fr-BE" altLang="en-US" sz="1200" dirty="0" smtClean="0">
                <a:solidFill>
                  <a:prstClr val="black"/>
                </a:solidFill>
              </a:rPr>
              <a:t>Site web BCSS: </a:t>
            </a:r>
            <a:r>
              <a:rPr lang="fr-BE" altLang="en-US" sz="1200" dirty="0" smtClean="0">
                <a:solidFill>
                  <a:prstClr val="black"/>
                </a:solidFill>
                <a:hlinkClick r:id="rId2"/>
              </a:rPr>
              <a:t>www.ksz-bcss.fgov.be</a:t>
            </a:r>
            <a:endParaRPr lang="fr-BE" altLang="en-US" sz="1200" dirty="0" smtClean="0">
              <a:solidFill>
                <a:prstClr val="black"/>
              </a:solidFill>
            </a:endParaRPr>
          </a:p>
        </p:txBody>
      </p:sp>
      <p:pic>
        <p:nvPicPr>
          <p:cNvPr id="5" name="Picture 2" desc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0825" y="188913"/>
            <a:ext cx="2663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6911975" y="6453188"/>
            <a:ext cx="21336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r>
              <a:rPr lang="en-GB">
                <a:solidFill>
                  <a:prstClr val="white">
                    <a:lumMod val="50000"/>
                  </a:prstClr>
                </a:solidFill>
              </a:rPr>
              <a:t>09/2015</a:t>
            </a:r>
          </a:p>
        </p:txBody>
      </p:sp>
    </p:spTree>
    <p:extLst>
      <p:ext uri="{BB962C8B-B14F-4D97-AF65-F5344CB8AC3E}">
        <p14:creationId xmlns:p14="http://schemas.microsoft.com/office/powerpoint/2010/main" val="4243289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solidFill>
                  <a:prstClr val="white">
                    <a:lumMod val="50000"/>
                  </a:prstClr>
                </a:solidFill>
              </a:rPr>
              <a:pPr>
                <a:defRPr/>
              </a:pPr>
              <a:t>‹#›</a:t>
            </a:fld>
            <a:endParaRPr lang="en-GB" dirty="0">
              <a:solidFill>
                <a:prstClr val="white">
                  <a:lumMod val="50000"/>
                </a:prstClr>
              </a:solidFill>
            </a:endParaRPr>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1752520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solidFill>
                  <a:prstClr val="white">
                    <a:lumMod val="50000"/>
                  </a:prstClr>
                </a:solidFill>
              </a:rPr>
              <a:pPr>
                <a:defRPr/>
              </a:pPr>
              <a:t>‹#›</a:t>
            </a:fld>
            <a:endParaRPr lang="en-GB">
              <a:solidFill>
                <a:prstClr val="white">
                  <a:lumMod val="50000"/>
                </a:prstClr>
              </a:solidFill>
            </a:endParaRPr>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3266886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solidFill>
                  <a:prstClr val="white">
                    <a:lumMod val="50000"/>
                  </a:prstClr>
                </a:solidFill>
              </a:rPr>
              <a:pPr>
                <a:defRPr/>
              </a:pPr>
              <a:t>‹#›</a:t>
            </a:fld>
            <a:endParaRPr lang="en-GB">
              <a:solidFill>
                <a:prstClr val="white">
                  <a:lumMod val="50000"/>
                </a:prstClr>
              </a:solidFill>
            </a:endParaRPr>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669037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430213" y="1662113"/>
            <a:ext cx="8283575"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365600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12"/>
          <p:cNvSpPr txBox="1">
            <a:spLocks noChangeArrowheads="1"/>
          </p:cNvSpPr>
          <p:nvPr userDrawn="1"/>
        </p:nvSpPr>
        <p:spPr bwMode="auto">
          <a:xfrm>
            <a:off x="4760016" y="3935958"/>
            <a:ext cx="3887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r>
              <a:rPr lang="fr-BE" sz="1600" dirty="0" smtClean="0">
                <a:solidFill>
                  <a:srgbClr val="7F7F7F"/>
                </a:solidFill>
                <a:cs typeface="Arial" charset="0"/>
                <a:sym typeface="Arial" charset="0"/>
              </a:rPr>
              <a:t>https://www.ksz.fgov.be</a:t>
            </a:r>
          </a:p>
          <a:p>
            <a:pPr fontAlgn="base">
              <a:spcBef>
                <a:spcPct val="0"/>
              </a:spcBef>
              <a:spcAft>
                <a:spcPct val="0"/>
              </a:spcAft>
              <a:defRPr/>
            </a:pPr>
            <a:r>
              <a:rPr lang="fr-BE" sz="1600" dirty="0" smtClean="0">
                <a:solidFill>
                  <a:srgbClr val="7F7F7F"/>
                </a:solidFill>
                <a:cs typeface="Arial" charset="0"/>
                <a:sym typeface="Arial" charset="0"/>
              </a:rPr>
              <a:t>https://www.socialsecurity.be</a:t>
            </a:r>
          </a:p>
        </p:txBody>
      </p:sp>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7226" y="908720"/>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2394361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787900" y="4652963"/>
            <a:ext cx="421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r>
              <a:rPr lang="fr-BE" altLang="en-US" sz="1200" dirty="0" smtClean="0">
                <a:solidFill>
                  <a:prstClr val="black"/>
                </a:solidFill>
              </a:rPr>
              <a:t>Banque Carrefour de la sécurité sociale</a:t>
            </a:r>
          </a:p>
          <a:p>
            <a:pPr fontAlgn="base">
              <a:spcBef>
                <a:spcPct val="0"/>
              </a:spcBef>
              <a:spcAft>
                <a:spcPct val="0"/>
              </a:spcAft>
              <a:defRPr/>
            </a:pPr>
            <a:r>
              <a:rPr lang="fr-BE" altLang="en-US" sz="1200" dirty="0" smtClean="0">
                <a:solidFill>
                  <a:prstClr val="black"/>
                </a:solidFill>
              </a:rPr>
              <a:t>Quai de Willebroeck 38 </a:t>
            </a:r>
          </a:p>
          <a:p>
            <a:pPr fontAlgn="base">
              <a:spcBef>
                <a:spcPct val="0"/>
              </a:spcBef>
              <a:spcAft>
                <a:spcPct val="0"/>
              </a:spcAft>
              <a:defRPr/>
            </a:pPr>
            <a:r>
              <a:rPr lang="fr-BE" altLang="en-US" sz="1200" dirty="0" smtClean="0">
                <a:solidFill>
                  <a:prstClr val="black"/>
                </a:solidFill>
              </a:rPr>
              <a:t>B-1000 Bruxelles</a:t>
            </a:r>
          </a:p>
          <a:p>
            <a:pPr fontAlgn="base">
              <a:spcBef>
                <a:spcPct val="0"/>
              </a:spcBef>
              <a:spcAft>
                <a:spcPct val="0"/>
              </a:spcAft>
              <a:defRPr/>
            </a:pPr>
            <a:r>
              <a:rPr lang="fr-BE" altLang="en-US" sz="1200" dirty="0" smtClean="0">
                <a:solidFill>
                  <a:prstClr val="black"/>
                </a:solidFill>
              </a:rPr>
              <a:t>Site web BCSS: </a:t>
            </a:r>
            <a:r>
              <a:rPr lang="fr-BE" altLang="en-US" sz="1200" dirty="0" smtClean="0">
                <a:solidFill>
                  <a:prstClr val="black"/>
                </a:solidFill>
                <a:hlinkClick r:id="rId2"/>
              </a:rPr>
              <a:t>www.ksz-bcss.fgov.be</a:t>
            </a:r>
            <a:endParaRPr lang="fr-BE" altLang="en-US" sz="1200" dirty="0" smtClean="0">
              <a:solidFill>
                <a:prstClr val="black"/>
              </a:solidFill>
            </a:endParaRPr>
          </a:p>
        </p:txBody>
      </p:sp>
      <p:pic>
        <p:nvPicPr>
          <p:cNvPr id="5" name="Picture 2" desc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0825" y="188913"/>
            <a:ext cx="2663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6911975" y="6453188"/>
            <a:ext cx="21336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r>
              <a:rPr lang="en-GB">
                <a:solidFill>
                  <a:prstClr val="white">
                    <a:lumMod val="50000"/>
                  </a:prstClr>
                </a:solidFill>
              </a:rPr>
              <a:t>09/2015</a:t>
            </a:r>
          </a:p>
        </p:txBody>
      </p:sp>
    </p:spTree>
    <p:extLst>
      <p:ext uri="{BB962C8B-B14F-4D97-AF65-F5344CB8AC3E}">
        <p14:creationId xmlns:p14="http://schemas.microsoft.com/office/powerpoint/2010/main" val="2854592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solidFill>
                  <a:prstClr val="white">
                    <a:lumMod val="50000"/>
                  </a:prstClr>
                </a:solidFill>
              </a:rPr>
              <a:pPr>
                <a:defRPr/>
              </a:pPr>
              <a:t>‹#›</a:t>
            </a:fld>
            <a:endParaRPr lang="en-GB" dirty="0">
              <a:solidFill>
                <a:prstClr val="white">
                  <a:lumMod val="50000"/>
                </a:prstClr>
              </a:solidFill>
            </a:endParaRPr>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267662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23/01/2017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0A8D0-0C1A-4E18-B9EE-C94840A50CB5}"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solidFill>
                  <a:prstClr val="white">
                    <a:lumMod val="50000"/>
                  </a:prstClr>
                </a:solidFill>
              </a:rPr>
              <a:pPr>
                <a:defRPr/>
              </a:pPr>
              <a:t>‹#›</a:t>
            </a:fld>
            <a:endParaRPr lang="en-GB">
              <a:solidFill>
                <a:prstClr val="white">
                  <a:lumMod val="50000"/>
                </a:prstClr>
              </a:solidFill>
            </a:endParaRPr>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1330291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solidFill>
                  <a:prstClr val="white">
                    <a:lumMod val="50000"/>
                  </a:prstClr>
                </a:solidFill>
              </a:rPr>
              <a:pPr>
                <a:defRPr/>
              </a:pPr>
              <a:t>‹#›</a:t>
            </a:fld>
            <a:endParaRPr lang="en-GB">
              <a:solidFill>
                <a:prstClr val="white">
                  <a:lumMod val="50000"/>
                </a:prstClr>
              </a:solidFill>
            </a:endParaRPr>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2503396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430213" y="1662113"/>
            <a:ext cx="8283575"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189108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12"/>
          <p:cNvSpPr txBox="1">
            <a:spLocks noChangeArrowheads="1"/>
          </p:cNvSpPr>
          <p:nvPr userDrawn="1"/>
        </p:nvSpPr>
        <p:spPr bwMode="auto">
          <a:xfrm>
            <a:off x="4760016" y="3935958"/>
            <a:ext cx="3887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r>
              <a:rPr lang="fr-BE" sz="1600" dirty="0" smtClean="0">
                <a:solidFill>
                  <a:srgbClr val="7F7F7F"/>
                </a:solidFill>
                <a:cs typeface="Arial" charset="0"/>
                <a:sym typeface="Arial" charset="0"/>
              </a:rPr>
              <a:t>https://www.ksz.fgov.be</a:t>
            </a:r>
          </a:p>
          <a:p>
            <a:pPr fontAlgn="base">
              <a:spcBef>
                <a:spcPct val="0"/>
              </a:spcBef>
              <a:spcAft>
                <a:spcPct val="0"/>
              </a:spcAft>
              <a:defRPr/>
            </a:pPr>
            <a:r>
              <a:rPr lang="fr-BE" sz="1600" dirty="0" smtClean="0">
                <a:solidFill>
                  <a:srgbClr val="7F7F7F"/>
                </a:solidFill>
                <a:cs typeface="Arial" charset="0"/>
                <a:sym typeface="Arial" charset="0"/>
              </a:rPr>
              <a:t>https://www.socialsecurity.be</a:t>
            </a:r>
          </a:p>
        </p:txBody>
      </p:sp>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7226" y="908720"/>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3673802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ussentitel">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00113" y="1341438"/>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endParaRPr lang="en-US" altLang="en-US" smtClean="0">
              <a:solidFill>
                <a:prstClr val="black"/>
              </a:solidFill>
            </a:endParaRPr>
          </a:p>
        </p:txBody>
      </p:sp>
      <p:sp>
        <p:nvSpPr>
          <p:cNvPr id="5" name="Content Placeholder 2"/>
          <p:cNvSpPr>
            <a:spLocks noGrp="1"/>
          </p:cNvSpPr>
          <p:nvPr>
            <p:ph idx="1"/>
          </p:nvPr>
        </p:nvSpPr>
        <p:spPr>
          <a:xfrm>
            <a:off x="467544" y="2276872"/>
            <a:ext cx="8219256" cy="1296144"/>
          </a:xfrm>
          <a:ln w="19050">
            <a:solidFill>
              <a:srgbClr val="0082B8"/>
            </a:solidFill>
          </a:ln>
        </p:spPr>
        <p:txBody>
          <a:bodyPr/>
          <a:lstStyle>
            <a:lvl1pPr marL="0" indent="0" algn="ctr">
              <a:buNone/>
              <a:defRPr lang="en-US" altLang="en-US" sz="3200" kern="1200" dirty="0" smtClean="0">
                <a:solidFill>
                  <a:srgbClr val="0078B2"/>
                </a:solidFill>
                <a:latin typeface="+mn-lt"/>
                <a:ea typeface="+mn-ea"/>
                <a:cs typeface="+mn-cs"/>
              </a:defRPr>
            </a:lvl1pPr>
          </a:lstStyle>
          <a:p>
            <a:pPr lvl="0"/>
            <a:endParaRPr lang="en-US" altLang="en-US" dirty="0" smtClean="0"/>
          </a:p>
        </p:txBody>
      </p:sp>
      <p:sp>
        <p:nvSpPr>
          <p:cNvPr id="4" name="Slide Number Placeholder 2"/>
          <p:cNvSpPr>
            <a:spLocks noGrp="1"/>
          </p:cNvSpPr>
          <p:nvPr>
            <p:ph type="sldNum" sz="quarter" idx="10"/>
          </p:nvPr>
        </p:nvSpPr>
        <p:spPr/>
        <p:txBody>
          <a:bodyPr/>
          <a:lstStyle>
            <a:lvl1pPr>
              <a:defRPr/>
            </a:lvl1pPr>
          </a:lstStyle>
          <a:p>
            <a:pPr>
              <a:defRPr/>
            </a:pPr>
            <a:fld id="{7A581544-C7E5-4496-85B9-B0A4BDFE3E45}"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2385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787900" y="4652963"/>
            <a:ext cx="421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r>
              <a:rPr lang="fr-BE" altLang="en-US" sz="1200" dirty="0" smtClean="0">
                <a:solidFill>
                  <a:prstClr val="black"/>
                </a:solidFill>
              </a:rPr>
              <a:t>Banque Carrefour de la sécurité sociale</a:t>
            </a:r>
          </a:p>
          <a:p>
            <a:pPr fontAlgn="base">
              <a:spcBef>
                <a:spcPct val="0"/>
              </a:spcBef>
              <a:spcAft>
                <a:spcPct val="0"/>
              </a:spcAft>
              <a:defRPr/>
            </a:pPr>
            <a:r>
              <a:rPr lang="fr-BE" altLang="en-US" sz="1200" dirty="0" smtClean="0">
                <a:solidFill>
                  <a:prstClr val="black"/>
                </a:solidFill>
              </a:rPr>
              <a:t>Quai de Willebroeck 38 </a:t>
            </a:r>
          </a:p>
          <a:p>
            <a:pPr fontAlgn="base">
              <a:spcBef>
                <a:spcPct val="0"/>
              </a:spcBef>
              <a:spcAft>
                <a:spcPct val="0"/>
              </a:spcAft>
              <a:defRPr/>
            </a:pPr>
            <a:r>
              <a:rPr lang="fr-BE" altLang="en-US" sz="1200" dirty="0" smtClean="0">
                <a:solidFill>
                  <a:prstClr val="black"/>
                </a:solidFill>
              </a:rPr>
              <a:t>B-1000 Bruxelles</a:t>
            </a:r>
          </a:p>
          <a:p>
            <a:pPr fontAlgn="base">
              <a:spcBef>
                <a:spcPct val="0"/>
              </a:spcBef>
              <a:spcAft>
                <a:spcPct val="0"/>
              </a:spcAft>
              <a:defRPr/>
            </a:pPr>
            <a:r>
              <a:rPr lang="fr-BE" altLang="en-US" sz="1200" dirty="0" smtClean="0">
                <a:solidFill>
                  <a:prstClr val="black"/>
                </a:solidFill>
              </a:rPr>
              <a:t>Site web BCSS: </a:t>
            </a:r>
            <a:r>
              <a:rPr lang="fr-BE" altLang="en-US" sz="1200" dirty="0" smtClean="0">
                <a:solidFill>
                  <a:prstClr val="black"/>
                </a:solidFill>
                <a:hlinkClick r:id="rId2"/>
              </a:rPr>
              <a:t>www.ksz-bcss.fgov.be</a:t>
            </a:r>
            <a:endParaRPr lang="fr-BE" altLang="en-US" sz="1200" dirty="0" smtClean="0">
              <a:solidFill>
                <a:prstClr val="black"/>
              </a:solidFill>
            </a:endParaRPr>
          </a:p>
        </p:txBody>
      </p:sp>
      <p:pic>
        <p:nvPicPr>
          <p:cNvPr id="5" name="Picture 2" desc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0825" y="188913"/>
            <a:ext cx="2663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6911975" y="6453188"/>
            <a:ext cx="21336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r>
              <a:rPr lang="en-GB">
                <a:solidFill>
                  <a:prstClr val="white">
                    <a:lumMod val="50000"/>
                  </a:prstClr>
                </a:solidFill>
              </a:rPr>
              <a:t>09/2015</a:t>
            </a:r>
          </a:p>
        </p:txBody>
      </p:sp>
    </p:spTree>
    <p:extLst>
      <p:ext uri="{BB962C8B-B14F-4D97-AF65-F5344CB8AC3E}">
        <p14:creationId xmlns:p14="http://schemas.microsoft.com/office/powerpoint/2010/main" val="4215569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solidFill>
                  <a:prstClr val="white">
                    <a:lumMod val="50000"/>
                  </a:prstClr>
                </a:solidFill>
              </a:rPr>
              <a:pPr>
                <a:defRPr/>
              </a:pPr>
              <a:t>‹#›</a:t>
            </a:fld>
            <a:endParaRPr lang="en-GB" dirty="0">
              <a:solidFill>
                <a:prstClr val="white">
                  <a:lumMod val="50000"/>
                </a:prstClr>
              </a:solidFill>
            </a:endParaRPr>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789578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solidFill>
                  <a:prstClr val="white">
                    <a:lumMod val="50000"/>
                  </a:prstClr>
                </a:solidFill>
              </a:rPr>
              <a:pPr>
                <a:defRPr/>
              </a:pPr>
              <a:t>‹#›</a:t>
            </a:fld>
            <a:endParaRPr lang="en-GB">
              <a:solidFill>
                <a:prstClr val="white">
                  <a:lumMod val="50000"/>
                </a:prstClr>
              </a:solidFill>
            </a:endParaRPr>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3876222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solidFill>
                  <a:prstClr val="white">
                    <a:lumMod val="50000"/>
                  </a:prstClr>
                </a:solidFill>
              </a:rPr>
              <a:pPr>
                <a:defRPr/>
              </a:pPr>
              <a:t>‹#›</a:t>
            </a:fld>
            <a:endParaRPr lang="en-GB">
              <a:solidFill>
                <a:prstClr val="white">
                  <a:lumMod val="50000"/>
                </a:prstClr>
              </a:solidFill>
            </a:endParaRPr>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19992940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430213" y="1662113"/>
            <a:ext cx="8283575"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698962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12"/>
          <p:cNvSpPr txBox="1">
            <a:spLocks noChangeArrowheads="1"/>
          </p:cNvSpPr>
          <p:nvPr userDrawn="1"/>
        </p:nvSpPr>
        <p:spPr bwMode="auto">
          <a:xfrm>
            <a:off x="4760016" y="3935958"/>
            <a:ext cx="3887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r>
              <a:rPr lang="fr-BE" sz="1600" dirty="0" smtClean="0">
                <a:solidFill>
                  <a:srgbClr val="7F7F7F"/>
                </a:solidFill>
                <a:cs typeface="Arial" charset="0"/>
                <a:sym typeface="Arial" charset="0"/>
              </a:rPr>
              <a:t>https://www.ksz.fgov.be</a:t>
            </a:r>
          </a:p>
          <a:p>
            <a:pPr fontAlgn="base">
              <a:spcBef>
                <a:spcPct val="0"/>
              </a:spcBef>
              <a:spcAft>
                <a:spcPct val="0"/>
              </a:spcAft>
              <a:defRPr/>
            </a:pPr>
            <a:r>
              <a:rPr lang="fr-BE" sz="1600" dirty="0" smtClean="0">
                <a:solidFill>
                  <a:srgbClr val="7F7F7F"/>
                </a:solidFill>
                <a:cs typeface="Arial" charset="0"/>
                <a:sym typeface="Arial" charset="0"/>
              </a:rPr>
              <a:t>https://www.socialsecurity.be</a:t>
            </a:r>
          </a:p>
        </p:txBody>
      </p:sp>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7226" y="908720"/>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2182784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ussentitel">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00113" y="1341438"/>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endParaRPr lang="en-US" altLang="en-US" smtClean="0">
              <a:solidFill>
                <a:prstClr val="black"/>
              </a:solidFill>
            </a:endParaRPr>
          </a:p>
        </p:txBody>
      </p:sp>
      <p:sp>
        <p:nvSpPr>
          <p:cNvPr id="5" name="Content Placeholder 2"/>
          <p:cNvSpPr>
            <a:spLocks noGrp="1"/>
          </p:cNvSpPr>
          <p:nvPr>
            <p:ph idx="1"/>
          </p:nvPr>
        </p:nvSpPr>
        <p:spPr>
          <a:xfrm>
            <a:off x="467544" y="2276872"/>
            <a:ext cx="8219256" cy="1296144"/>
          </a:xfrm>
          <a:ln w="19050">
            <a:solidFill>
              <a:srgbClr val="0082B8"/>
            </a:solidFill>
          </a:ln>
        </p:spPr>
        <p:txBody>
          <a:bodyPr/>
          <a:lstStyle>
            <a:lvl1pPr marL="0" indent="0" algn="ctr">
              <a:buNone/>
              <a:defRPr lang="en-US" altLang="en-US" sz="3200" kern="1200" dirty="0" smtClean="0">
                <a:solidFill>
                  <a:srgbClr val="0078B2"/>
                </a:solidFill>
                <a:latin typeface="+mn-lt"/>
                <a:ea typeface="+mn-ea"/>
                <a:cs typeface="+mn-cs"/>
              </a:defRPr>
            </a:lvl1pPr>
          </a:lstStyle>
          <a:p>
            <a:pPr lvl="0"/>
            <a:endParaRPr lang="en-US" altLang="en-US" dirty="0" smtClean="0"/>
          </a:p>
        </p:txBody>
      </p:sp>
      <p:sp>
        <p:nvSpPr>
          <p:cNvPr id="4" name="Slide Number Placeholder 2"/>
          <p:cNvSpPr>
            <a:spLocks noGrp="1"/>
          </p:cNvSpPr>
          <p:nvPr>
            <p:ph type="sldNum" sz="quarter" idx="10"/>
          </p:nvPr>
        </p:nvSpPr>
        <p:spPr/>
        <p:txBody>
          <a:bodyPr/>
          <a:lstStyle>
            <a:lvl1pPr>
              <a:defRPr/>
            </a:lvl1pPr>
          </a:lstStyle>
          <a:p>
            <a:pPr>
              <a:defRPr/>
            </a:pPr>
            <a:fld id="{7A581544-C7E5-4496-85B9-B0A4BDFE3E45}"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228870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3" name="Straight Connector 2"/>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lgn="r">
              <a:defRPr b="0"/>
            </a:lvl1pPr>
          </a:lstStyle>
          <a:p>
            <a:pPr>
              <a:defRPr/>
            </a:pPr>
            <a:fld id="{7224FC39-042F-4CE2-B0AD-FE6A4D65AB98}" type="slidenum">
              <a:rPr lang="en-US"/>
              <a:pPr>
                <a:defRPr/>
              </a:pPr>
              <a:t>‹#›</a:t>
            </a:fld>
            <a:endParaRPr lang="en-US" dirty="0"/>
          </a:p>
        </p:txBody>
      </p:sp>
    </p:spTree>
    <p:extLst>
      <p:ext uri="{BB962C8B-B14F-4D97-AF65-F5344CB8AC3E}">
        <p14:creationId xmlns:p14="http://schemas.microsoft.com/office/powerpoint/2010/main" val="3862683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95614"/>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98740"/>
            <a:ext cx="8229600" cy="5053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1E7FF-7E34-4FE5-A533-04EE46AAAD1B}" type="slidenum">
              <a:rPr lang="en-US"/>
              <a:pPr>
                <a:defRPr/>
              </a:pPr>
              <a:t>‹#›</a:t>
            </a:fld>
            <a:endParaRPr lang="en-US" dirty="0"/>
          </a:p>
        </p:txBody>
      </p:sp>
    </p:spTree>
    <p:extLst>
      <p:ext uri="{BB962C8B-B14F-4D97-AF65-F5344CB8AC3E}">
        <p14:creationId xmlns:p14="http://schemas.microsoft.com/office/powerpoint/2010/main" val="309552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0D4E4B-BC9D-4A89-AE36-999F4A7B197E}" type="slidenum">
              <a:rPr lang="en-US"/>
              <a:pPr>
                <a:defRPr/>
              </a:pPr>
              <a:t>‹#›</a:t>
            </a:fld>
            <a:endParaRPr lang="en-US" dirty="0"/>
          </a:p>
        </p:txBody>
      </p:sp>
    </p:spTree>
    <p:extLst>
      <p:ext uri="{BB962C8B-B14F-4D97-AF65-F5344CB8AC3E}">
        <p14:creationId xmlns:p14="http://schemas.microsoft.com/office/powerpoint/2010/main" val="920336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lgn="r">
              <a:defRPr b="0"/>
            </a:lvl1pPr>
          </a:lstStyle>
          <a:p>
            <a:pPr>
              <a:defRPr/>
            </a:pPr>
            <a:fld id="{21D49362-58CD-47C2-88E3-91BFAE9E48FB}" type="slidenum">
              <a:rPr lang="en-US"/>
              <a:pPr>
                <a:defRPr/>
              </a:pPr>
              <a:t>‹#›</a:t>
            </a:fld>
            <a:endParaRPr lang="en-US" dirty="0"/>
          </a:p>
        </p:txBody>
      </p:sp>
    </p:spTree>
    <p:extLst>
      <p:ext uri="{BB962C8B-B14F-4D97-AF65-F5344CB8AC3E}">
        <p14:creationId xmlns:p14="http://schemas.microsoft.com/office/powerpoint/2010/main" val="826126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17E9F9-624A-4017-8A91-A08CBF88450C}" type="slidenum">
              <a:rPr lang="en-US"/>
              <a:pPr>
                <a:defRPr/>
              </a:pPr>
              <a:t>‹#›</a:t>
            </a:fld>
            <a:endParaRPr lang="en-US" dirty="0"/>
          </a:p>
        </p:txBody>
      </p:sp>
    </p:spTree>
    <p:extLst>
      <p:ext uri="{BB962C8B-B14F-4D97-AF65-F5344CB8AC3E}">
        <p14:creationId xmlns:p14="http://schemas.microsoft.com/office/powerpoint/2010/main" val="13914655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4C25D2-7D78-4C61-AA5C-4BD13D831AFB}" type="slidenum">
              <a:rPr lang="en-US"/>
              <a:pPr>
                <a:defRPr/>
              </a:pPr>
              <a:t>‹#›</a:t>
            </a:fld>
            <a:endParaRPr lang="en-US" dirty="0"/>
          </a:p>
        </p:txBody>
      </p:sp>
    </p:spTree>
    <p:extLst>
      <p:ext uri="{BB962C8B-B14F-4D97-AF65-F5344CB8AC3E}">
        <p14:creationId xmlns:p14="http://schemas.microsoft.com/office/powerpoint/2010/main" val="1555577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1"/>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11"/>
          <p:cNvGrpSpPr>
            <a:grpSpLocks/>
          </p:cNvGrpSpPr>
          <p:nvPr userDrawn="1"/>
        </p:nvGrpSpPr>
        <p:grpSpPr bwMode="auto">
          <a:xfrm>
            <a:off x="4279900" y="3619500"/>
            <a:ext cx="4268788" cy="2800350"/>
            <a:chOff x="4406900" y="2676525"/>
            <a:chExt cx="4268788" cy="2802019"/>
          </a:xfrm>
        </p:grpSpPr>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userDrawn="1"/>
          </p:nvSpPr>
          <p:spPr bwMode="auto">
            <a:xfrm>
              <a:off x="4787900" y="2676525"/>
              <a:ext cx="3887788" cy="280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r>
                <a:rPr lang="fr-BE" altLang="en-US" sz="1600" smtClean="0">
                  <a:solidFill>
                    <a:srgbClr val="000000"/>
                  </a:solidFill>
                  <a:cs typeface="Arial" pitchFamily="34" charset="0"/>
                </a:rPr>
                <a:t>frank.robben@ehealth.fgov.be </a:t>
              </a:r>
            </a:p>
            <a:p>
              <a:pPr fontAlgn="base">
                <a:spcBef>
                  <a:spcPct val="0"/>
                </a:spcBef>
                <a:spcAft>
                  <a:spcPct val="0"/>
                </a:spcAft>
                <a:defRPr/>
              </a:pPr>
              <a:endParaRPr lang="fr-BE" altLang="en-US" sz="1600" smtClean="0">
                <a:solidFill>
                  <a:srgbClr val="000000"/>
                </a:solidFill>
                <a:cs typeface="Arial" pitchFamily="34" charset="0"/>
                <a:sym typeface="Arial" pitchFamily="34" charset="0"/>
              </a:endParaRPr>
            </a:p>
            <a:p>
              <a:pPr fontAlgn="base">
                <a:spcBef>
                  <a:spcPct val="0"/>
                </a:spcBef>
                <a:spcAft>
                  <a:spcPct val="0"/>
                </a:spcAft>
                <a:defRPr/>
              </a:pPr>
              <a:r>
                <a:rPr lang="fr-BE" altLang="en-US" sz="1600" smtClean="0">
                  <a:solidFill>
                    <a:srgbClr val="000000"/>
                  </a:solidFill>
                  <a:cs typeface="Arial" pitchFamily="34" charset="0"/>
                  <a:sym typeface="Arial" pitchFamily="34" charset="0"/>
                </a:rPr>
                <a:t>@FrRobben</a:t>
              </a:r>
            </a:p>
            <a:p>
              <a:pPr fontAlgn="base">
                <a:spcBef>
                  <a:spcPct val="0"/>
                </a:spcBef>
                <a:spcAft>
                  <a:spcPct val="0"/>
                </a:spcAft>
                <a:defRPr/>
              </a:pPr>
              <a:endParaRPr lang="fr-BE" altLang="en-US" sz="1600" smtClean="0">
                <a:solidFill>
                  <a:srgbClr val="000000"/>
                </a:solidFill>
                <a:cs typeface="Arial" pitchFamily="34" charset="0"/>
                <a:sym typeface="Arial" pitchFamily="34" charset="0"/>
              </a:endParaRPr>
            </a:p>
            <a:p>
              <a:pPr fontAlgn="base">
                <a:spcBef>
                  <a:spcPct val="0"/>
                </a:spcBef>
                <a:spcAft>
                  <a:spcPct val="0"/>
                </a:spcAft>
                <a:defRPr/>
              </a:pPr>
              <a:r>
                <a:rPr lang="fr-BE" altLang="en-US" sz="1600" smtClean="0">
                  <a:solidFill>
                    <a:srgbClr val="000000"/>
                  </a:solidFill>
                  <a:cs typeface="Arial" pitchFamily="34" charset="0"/>
                  <a:sym typeface="Arial" pitchFamily="34" charset="0"/>
                </a:rPr>
                <a:t>https://www.ehealth.fgov.be</a:t>
              </a:r>
            </a:p>
            <a:p>
              <a:pPr fontAlgn="base">
                <a:spcBef>
                  <a:spcPct val="0"/>
                </a:spcBef>
                <a:spcAft>
                  <a:spcPct val="0"/>
                </a:spcAft>
                <a:defRPr/>
              </a:pPr>
              <a:r>
                <a:rPr lang="fr-BE" altLang="en-US" sz="1600" smtClean="0">
                  <a:solidFill>
                    <a:srgbClr val="000000"/>
                  </a:solidFill>
                  <a:cs typeface="Arial" pitchFamily="34" charset="0"/>
                  <a:sym typeface="Arial" pitchFamily="34" charset="0"/>
                </a:rPr>
                <a:t>http://www.ksz.fgov.be</a:t>
              </a:r>
            </a:p>
            <a:p>
              <a:pPr fontAlgn="base">
                <a:spcBef>
                  <a:spcPct val="0"/>
                </a:spcBef>
                <a:spcAft>
                  <a:spcPct val="0"/>
                </a:spcAft>
                <a:defRPr/>
              </a:pPr>
              <a:r>
                <a:rPr lang="fr-BE" altLang="en-US" sz="1600" smtClean="0">
                  <a:solidFill>
                    <a:srgbClr val="000000"/>
                  </a:solidFill>
                  <a:cs typeface="Arial" pitchFamily="34" charset="0"/>
                  <a:sym typeface="Arial" pitchFamily="34" charset="0"/>
                </a:rPr>
                <a:t>http://www.frankrobben.be</a:t>
              </a:r>
              <a:endParaRPr lang="fr-BE" altLang="en-US" sz="1600" smtClean="0">
                <a:solidFill>
                  <a:srgbClr val="000000"/>
                </a:solidFill>
                <a:cs typeface="Arial" pitchFamily="34" charset="0"/>
              </a:endParaRPr>
            </a:p>
          </p:txBody>
        </p:sp>
      </p:grpSp>
      <p:sp>
        <p:nvSpPr>
          <p:cNvPr id="7" name="TextBox 6"/>
          <p:cNvSpPr txBox="1">
            <a:spLocks noChangeArrowheads="1"/>
          </p:cNvSpPr>
          <p:nvPr userDrawn="1"/>
        </p:nvSpPr>
        <p:spPr bwMode="auto">
          <a:xfrm>
            <a:off x="755650" y="2276475"/>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mtClean="0">
              <a:solidFill>
                <a:srgbClr val="000000"/>
              </a:solidFill>
              <a:cs typeface="Arial" pitchFamily="34" charset="0"/>
            </a:endParaRP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8313" y="1808163"/>
            <a:ext cx="3054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6911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0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23/01/2017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Graph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E484F"/>
                </a:solidFill>
              </a:defRPr>
            </a:lvl1pPr>
          </a:lstStyle>
          <a:p>
            <a:r>
              <a:rPr lang="en-US" dirty="0" smtClean="0"/>
              <a:t>CLICK TO EDIT MASTER TITLE STYLE</a:t>
            </a:r>
            <a:endParaRPr lang="en-JM" dirty="0"/>
          </a:p>
        </p:txBody>
      </p:sp>
      <p:sp>
        <p:nvSpPr>
          <p:cNvPr id="22" name="Content Placeholder 21"/>
          <p:cNvSpPr>
            <a:spLocks noGrp="1"/>
          </p:cNvSpPr>
          <p:nvPr>
            <p:ph sz="quarter" idx="13"/>
          </p:nvPr>
        </p:nvSpPr>
        <p:spPr>
          <a:xfrm>
            <a:off x="457200" y="1320800"/>
            <a:ext cx="8229600" cy="685800"/>
          </a:xfrm>
        </p:spPr>
        <p:txBody>
          <a:bodyPr>
            <a:normAutofit/>
          </a:bodyPr>
          <a:lstStyle>
            <a:lvl1pPr>
              <a:buNone/>
              <a:defRPr sz="1300">
                <a:solidFill>
                  <a:srgbClr val="3E484F"/>
                </a:solidFill>
                <a:latin typeface="Helvetica Neue Medium"/>
                <a:cs typeface="Helvetica Neue Medium"/>
              </a:defRPr>
            </a:lvl1pPr>
          </a:lstStyle>
          <a:p>
            <a:pPr lvl="0"/>
            <a:endParaRPr lang="en-JM" dirty="0"/>
          </a:p>
        </p:txBody>
      </p:sp>
      <p:sp>
        <p:nvSpPr>
          <p:cNvPr id="26" name="Chart Placeholder 25"/>
          <p:cNvSpPr>
            <a:spLocks noGrp="1"/>
          </p:cNvSpPr>
          <p:nvPr>
            <p:ph type="chart" sz="quarter" idx="14"/>
          </p:nvPr>
        </p:nvSpPr>
        <p:spPr>
          <a:xfrm>
            <a:off x="304800" y="2209800"/>
            <a:ext cx="4572000" cy="3429000"/>
          </a:xfrm>
        </p:spPr>
        <p:txBody>
          <a:bodyPr>
            <a:normAutofit/>
          </a:bodyPr>
          <a:lstStyle>
            <a:lvl1pPr>
              <a:defRPr sz="1400">
                <a:solidFill>
                  <a:srgbClr val="3E484F"/>
                </a:solidFill>
                <a:latin typeface="Helvetica Neue Medium"/>
                <a:cs typeface="Helvetica Neue Medium"/>
              </a:defRPr>
            </a:lvl1pPr>
          </a:lstStyle>
          <a:p>
            <a:endParaRPr lang="en-JM" dirty="0"/>
          </a:p>
        </p:txBody>
      </p:sp>
      <p:sp>
        <p:nvSpPr>
          <p:cNvPr id="10" name="Text Placeholder 9"/>
          <p:cNvSpPr>
            <a:spLocks noGrp="1"/>
          </p:cNvSpPr>
          <p:nvPr>
            <p:ph type="body" sz="quarter" idx="15"/>
          </p:nvPr>
        </p:nvSpPr>
        <p:spPr>
          <a:xfrm>
            <a:off x="5562600" y="3022600"/>
            <a:ext cx="2667000" cy="2336800"/>
          </a:xfrm>
        </p:spPr>
        <p:txBody>
          <a:bodyPr>
            <a:normAutofit/>
          </a:bodyPr>
          <a:lstStyle>
            <a:lvl1pPr>
              <a:buNone/>
              <a:defRPr sz="1100">
                <a:solidFill>
                  <a:srgbClr val="3E484F"/>
                </a:solidFill>
                <a:latin typeface="Helvetica Neue Medium"/>
                <a:cs typeface="Helvetica Neue Medium"/>
              </a:defRPr>
            </a:lvl1pPr>
            <a:lvl2pPr>
              <a:defRPr sz="1300"/>
            </a:lvl2pPr>
            <a:lvl3pPr>
              <a:defRPr sz="1300"/>
            </a:lvl3pPr>
            <a:lvl4pPr>
              <a:defRPr sz="1300"/>
            </a:lvl4pPr>
            <a:lvl5pPr>
              <a:defRPr sz="1300"/>
            </a:lvl5pPr>
          </a:lstStyle>
          <a:p>
            <a:pPr lvl="0"/>
            <a:endParaRPr lang="en-JM" dirty="0"/>
          </a:p>
        </p:txBody>
      </p:sp>
      <p:sp>
        <p:nvSpPr>
          <p:cNvPr id="11" name="Content Placeholder 38"/>
          <p:cNvSpPr>
            <a:spLocks noGrp="1"/>
          </p:cNvSpPr>
          <p:nvPr>
            <p:ph sz="quarter" idx="37"/>
          </p:nvPr>
        </p:nvSpPr>
        <p:spPr>
          <a:xfrm>
            <a:off x="5562600" y="2514600"/>
            <a:ext cx="2438400" cy="381000"/>
          </a:xfrm>
          <a:solidFill>
            <a:srgbClr val="E20177"/>
          </a:solidFill>
        </p:spPr>
        <p:txBody>
          <a:bodyPr anchor="ctr">
            <a:noAutofit/>
          </a:bodyPr>
          <a:lstStyle>
            <a:lvl1pPr algn="l">
              <a:buNone/>
              <a:defRPr sz="1600" b="0">
                <a:solidFill>
                  <a:schemeClr val="bg1"/>
                </a:solidFill>
                <a:latin typeface="Helvetica Neue Bold Condensed"/>
                <a:cs typeface="Helvetica Neue Bold Condensed"/>
              </a:defRPr>
            </a:lvl1pPr>
          </a:lstStyle>
          <a:p>
            <a:pPr lvl="0"/>
            <a:endParaRPr lang="en-JM" dirty="0"/>
          </a:p>
        </p:txBody>
      </p:sp>
    </p:spTree>
    <p:extLst>
      <p:ext uri="{BB962C8B-B14F-4D97-AF65-F5344CB8AC3E}">
        <p14:creationId xmlns:p14="http://schemas.microsoft.com/office/powerpoint/2010/main" val="252499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72919893-7EF1-4B96-A41C-CCEB331D3E29}" type="datetime1">
              <a:rPr lang="en-US">
                <a:solidFill>
                  <a:prstClr val="white">
                    <a:lumMod val="50000"/>
                  </a:prstClr>
                </a:solidFill>
              </a:rPr>
              <a:pPr>
                <a:defRPr/>
              </a:pPr>
              <a:t>12/14/2017</a:t>
            </a:fld>
            <a:endParaRPr lang="en-GB">
              <a:solidFill>
                <a:prstClr val="white">
                  <a:lumMod val="50000"/>
                </a:prstClr>
              </a:solidFill>
            </a:endParaRPr>
          </a:p>
        </p:txBody>
      </p:sp>
    </p:spTree>
    <p:extLst>
      <p:ext uri="{BB962C8B-B14F-4D97-AF65-F5344CB8AC3E}">
        <p14:creationId xmlns:p14="http://schemas.microsoft.com/office/powerpoint/2010/main" val="3620917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587E434-54B9-4A7A-96C0-83C2A5266D00}"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6782404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BB909A4B-D91D-4445-81D5-64413B80077B}"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1520947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4B5CED8-E595-45C7-9C8C-E62E267B74B0}"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7895915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B9E5DE8-CFE0-4275-80A6-D11D282A7D96}"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459605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ED55BBA8-CC11-418A-BCA3-65B10B6B3511}"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295932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F5E216DD-3906-40FF-B421-766F66D83305}"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874372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0A8D0-0C1A-4E18-B9EE-C94840A50CB5}"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4.png"/><Relationship Id="rId4" Type="http://schemas.openxmlformats.org/officeDocument/2006/relationships/slideLayout" Target="../slideLayouts/slideLayout7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4.png"/><Relationship Id="rId4" Type="http://schemas.openxmlformats.org/officeDocument/2006/relationships/slideLayout" Target="../slideLayouts/slideLayout31.xml"/><Relationship Id="rId9"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4.png"/><Relationship Id="rId4" Type="http://schemas.openxmlformats.org/officeDocument/2006/relationships/slideLayout" Target="../slideLayouts/slideLayout38.xml"/><Relationship Id="rId9"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9.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smtClean="0"/>
              <a:t>23/01/2017</a:t>
            </a: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B30A8D0-0C1A-4E18-B9EE-C94840A50CB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3672" r:id="rId12"/>
    <p:sldLayoutId id="2147483673" r:id="rId13"/>
  </p:sldLayoutIdLst>
  <p:hf hdr="0" ft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DC80829B-25B4-410A-8567-CCB53EAC7AAC}" type="slidenum">
              <a:rPr lang="en-GB">
                <a:solidFill>
                  <a:prstClr val="white">
                    <a:lumMod val="50000"/>
                  </a:prstClr>
                </a:solidFill>
              </a:rPr>
              <a:pPr>
                <a:defRPr/>
              </a:pPr>
              <a:t>‹#›</a:t>
            </a:fld>
            <a:endParaRPr lang="en-GB" dirty="0">
              <a:solidFill>
                <a:prstClr val="white">
                  <a:lumMod val="50000"/>
                </a:prstClr>
              </a:solidFill>
            </a:endParaRPr>
          </a:p>
        </p:txBody>
      </p:sp>
      <p:pic>
        <p:nvPicPr>
          <p:cNvPr id="103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01132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6147"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6148"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A9F9A196-6A21-4C30-ACFA-1966729D28E9}" type="slidenum">
              <a:rPr lang="en-GB"/>
              <a:pPr>
                <a:defRPr/>
              </a:pPr>
              <a:t>‹#›</a:t>
            </a:fld>
            <a:endParaRPr lang="en-GB" dirty="0"/>
          </a:p>
        </p:txBody>
      </p:sp>
      <p:pic>
        <p:nvPicPr>
          <p:cNvPr id="615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846368"/>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6D7CB709-CA9B-4FB8-BCBF-CACD65DF5652}" type="slidenum">
              <a:rPr lang="en-GB">
                <a:solidFill>
                  <a:prstClr val="white">
                    <a:lumMod val="50000"/>
                  </a:prstClr>
                </a:solidFill>
              </a:rPr>
              <a:pPr>
                <a:defRPr/>
              </a:pPr>
              <a:t>‹#›</a:t>
            </a:fld>
            <a:endParaRPr lang="en-GB" dirty="0">
              <a:solidFill>
                <a:prstClr val="white">
                  <a:lumMod val="50000"/>
                </a:prstClr>
              </a:solidFill>
            </a:endParaRPr>
          </a:p>
        </p:txBody>
      </p:sp>
      <p:pic>
        <p:nvPicPr>
          <p:cNvPr id="103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721539"/>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7172"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8724E093-6A1A-4235-943E-B7684461A708}" type="slidenum">
              <a:rPr lang="en-GB"/>
              <a:pPr>
                <a:defRPr/>
              </a:pPr>
              <a:t>‹#›</a:t>
            </a:fld>
            <a:endParaRPr lang="en-GB" dirty="0"/>
          </a:p>
        </p:txBody>
      </p:sp>
      <p:pic>
        <p:nvPicPr>
          <p:cNvPr id="7175"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683671"/>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5124"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3B7C8CC8-DB5D-482A-928F-B6ABD162ED71}" type="slidenum">
              <a:rPr lang="en-GB"/>
              <a:pPr>
                <a:defRPr/>
              </a:pPr>
              <a:t>‹#›</a:t>
            </a:fld>
            <a:endParaRPr lang="en-GB" dirty="0"/>
          </a:p>
        </p:txBody>
      </p:sp>
      <p:pic>
        <p:nvPicPr>
          <p:cNvPr id="5127"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323067"/>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userDrawn="1"/>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708385985"/>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userDrawn="1"/>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4047236838"/>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userDrawn="1"/>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77698740"/>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Placeholder 1"/>
          <p:cNvSpPr>
            <a:spLocks noGrp="1"/>
          </p:cNvSpPr>
          <p:nvPr>
            <p:ph type="title"/>
          </p:nvPr>
        </p:nvSpPr>
        <p:spPr>
          <a:xfrm>
            <a:off x="457200" y="395614"/>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386214"/>
            <a:ext cx="8229600" cy="509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cs typeface="+mn-cs"/>
              </a:defRPr>
            </a:lvl1pPr>
          </a:lstStyle>
          <a:p>
            <a:pPr>
              <a:defRPr/>
            </a:pPr>
            <a:r>
              <a:rPr lang="en-US" dirty="0" smtClean="0"/>
              <a:t>25/1/2017</a:t>
            </a:r>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r" fontAlgn="auto">
              <a:spcBef>
                <a:spcPts val="0"/>
              </a:spcBef>
              <a:spcAft>
                <a:spcPts val="0"/>
              </a:spcAft>
              <a:defRPr sz="1200" b="0">
                <a:solidFill>
                  <a:srgbClr val="FFFFFF"/>
                </a:solidFill>
                <a:latin typeface="+mn-lt"/>
                <a:cs typeface="+mn-cs"/>
              </a:defRPr>
            </a:lvl1pPr>
          </a:lstStyle>
          <a:p>
            <a:pPr>
              <a:defRPr/>
            </a:pPr>
            <a:fld id="{CCA39688-82B6-4423-A2BE-13905D8A3F18}" type="slidenum">
              <a:rPr lang="en-US"/>
              <a:pPr>
                <a:defRPr/>
              </a:pPr>
              <a:t>‹#›</a:t>
            </a:fld>
            <a:endParaRPr lang="en-US" dirty="0"/>
          </a:p>
        </p:txBody>
      </p:sp>
    </p:spTree>
    <p:extLst>
      <p:ext uri="{BB962C8B-B14F-4D97-AF65-F5344CB8AC3E}">
        <p14:creationId xmlns:p14="http://schemas.microsoft.com/office/powerpoint/2010/main" val="3112698824"/>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Lst>
  <p:hf hdr="0" ftr="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ehealth.fgov.b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6.emf"/><Relationship Id="rId4" Type="http://schemas.openxmlformats.org/officeDocument/2006/relationships/package" Target="../embeddings/Microsoft_Excel_Worksheet.xlsx"/></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9.jpeg"/><Relationship Id="rId18" Type="http://schemas.openxmlformats.org/officeDocument/2006/relationships/image" Target="../media/image83.png"/><Relationship Id="rId3" Type="http://schemas.openxmlformats.org/officeDocument/2006/relationships/image" Target="../media/image72.png"/><Relationship Id="rId21" Type="http://schemas.openxmlformats.org/officeDocument/2006/relationships/image" Target="../media/image86.png"/><Relationship Id="rId7" Type="http://schemas.openxmlformats.org/officeDocument/2006/relationships/oleObject" Target="../embeddings/oleObject3.bin"/><Relationship Id="rId12" Type="http://schemas.openxmlformats.org/officeDocument/2006/relationships/hyperlink" Target="http://images.google.be/imgres?imgurl=https://www.ehealth.fgov.be/ehforum/templates/default/images/logo.jpg&amp;imgrefurl=https://www.ehealth.fgov.be/ehforum/posts/list/19.page&amp;usg=__Opd-ddCo_TiCUS4-E81PVQVqj18=&amp;h=63&amp;w=172&amp;sz=20&amp;hl=fr&amp;start=48&amp;itbs=1&amp;tbnid=5Vj0y_vLY1aIDM:&amp;tbnh=37&amp;tbnw=100&amp;prev=/images?q%3Dlogo%2BeHealth%26start%3D36%26hl%3Dfr%26sa%3DN%26gbv%3D2%26ndsp%3D18%26tbs%3Disch:1" TargetMode="External"/><Relationship Id="rId17" Type="http://schemas.openxmlformats.org/officeDocument/2006/relationships/image" Target="../media/image82.png"/><Relationship Id="rId2" Type="http://schemas.openxmlformats.org/officeDocument/2006/relationships/slideLayout" Target="../slideLayouts/slideLayout6.xml"/><Relationship Id="rId16" Type="http://schemas.openxmlformats.org/officeDocument/2006/relationships/image" Target="../media/image81.jpeg"/><Relationship Id="rId20" Type="http://schemas.openxmlformats.org/officeDocument/2006/relationships/image" Target="../media/image85.png"/><Relationship Id="rId1" Type="http://schemas.openxmlformats.org/officeDocument/2006/relationships/vmlDrawing" Target="../drawings/vmlDrawing3.v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4.png"/><Relationship Id="rId15" Type="http://schemas.openxmlformats.org/officeDocument/2006/relationships/image" Target="../media/image80.png"/><Relationship Id="rId10" Type="http://schemas.openxmlformats.org/officeDocument/2006/relationships/image" Target="../media/image77.jpeg"/><Relationship Id="rId19" Type="http://schemas.openxmlformats.org/officeDocument/2006/relationships/image" Target="../media/image84.png"/><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image" Target="http://t0.gstatic.com/images?q=tbn:5Vj0y_vLY1aIDM:https://www.ehealth.fgov.be/ehforum/templates/default/images/logo.jpg" TargetMode="External"/><Relationship Id="rId22" Type="http://schemas.openxmlformats.org/officeDocument/2006/relationships/image" Target="../media/image87.jpeg"/></Relationships>
</file>

<file path=ppt/slides/_rels/slide13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2.xml"/></Relationships>
</file>

<file path=ppt/slides/_rels/slide1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63.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ehealth.fgov.be/fr/support/niveaux-de-service"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hyperlink" Target="https://www.csam.be/fr/"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jpeg"/><Relationship Id="rId9" Type="http://schemas.openxmlformats.org/officeDocument/2006/relationships/image" Target="../media/image115.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09.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20.jpeg"/><Relationship Id="rId4" Type="http://schemas.openxmlformats.org/officeDocument/2006/relationships/image" Target="../media/image119.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73.xml.rels><?xml version="1.0" encoding="UTF-8" standalone="yes"?>
<Relationships xmlns="http://schemas.openxmlformats.org/package/2006/relationships"><Relationship Id="rId2" Type="http://schemas.openxmlformats.org/officeDocument/2006/relationships/hyperlink" Target="http://www.csam.be/myprofile"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30.jpg"/><Relationship Id="rId5" Type="http://schemas.openxmlformats.org/officeDocument/2006/relationships/image" Target="../media/image129.jpeg"/><Relationship Id="rId4" Type="http://schemas.openxmlformats.org/officeDocument/2006/relationships/image" Target="../media/image128.jpeg"/></Relationships>
</file>

<file path=ppt/slides/_rels/slide1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99.xml"/><Relationship Id="rId1" Type="http://schemas.openxmlformats.org/officeDocument/2006/relationships/slideLayout" Target="../slideLayouts/slideLayout8.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1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ata.gov.be/f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ehealth.fgov.be/fr/prestataires-de-soins/services-en-ligne/ehealthconsen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www.patientconsent.b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hyperlink" Target="http://fr.slideshare.net/janevita/how-do-we-see-the-healthcares-digital-future-and-its-impact-on-our-lives"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hyperlink" Target="https://www.ehealth.fgov.be/fr/services-de-base/general-data-protection-regulation" TargetMode="Externa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e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85800" y="3505200"/>
            <a:ext cx="7918376" cy="2156048"/>
          </a:xfrm>
        </p:spPr>
        <p:txBody>
          <a:bodyPr>
            <a:normAutofit fontScale="92500" lnSpcReduction="20000"/>
          </a:bodyPr>
          <a:lstStyle/>
          <a:p>
            <a:endParaRPr lang="nl-BE" sz="2300" dirty="0" smtClean="0"/>
          </a:p>
          <a:p>
            <a:r>
              <a:rPr lang="nl-BE" sz="2300" dirty="0" smtClean="0">
                <a:solidFill>
                  <a:schemeClr val="accent2">
                    <a:lumMod val="50000"/>
                  </a:schemeClr>
                </a:solidFill>
              </a:rPr>
              <a:t>Thibaut DUVILLIER</a:t>
            </a:r>
          </a:p>
          <a:p>
            <a:r>
              <a:rPr lang="nl-BE" dirty="0" smtClean="0">
                <a:solidFill>
                  <a:schemeClr val="accent2">
                    <a:lumMod val="50000"/>
                  </a:schemeClr>
                </a:solidFill>
              </a:rPr>
              <a:t>Administrateur </a:t>
            </a:r>
            <a:r>
              <a:rPr lang="nl-BE" dirty="0" err="1" smtClean="0">
                <a:solidFill>
                  <a:schemeClr val="accent2">
                    <a:lumMod val="50000"/>
                  </a:schemeClr>
                </a:solidFill>
              </a:rPr>
              <a:t>général</a:t>
            </a:r>
            <a:r>
              <a:rPr lang="nl-BE" dirty="0" smtClean="0">
                <a:solidFill>
                  <a:schemeClr val="accent2">
                    <a:lumMod val="50000"/>
                  </a:schemeClr>
                </a:solidFill>
              </a:rPr>
              <a:t> </a:t>
            </a:r>
            <a:r>
              <a:rPr lang="nl-BE" dirty="0" err="1" smtClean="0">
                <a:solidFill>
                  <a:schemeClr val="accent2">
                    <a:lumMod val="50000"/>
                  </a:schemeClr>
                </a:solidFill>
              </a:rPr>
              <a:t>adjoint</a:t>
            </a:r>
            <a:r>
              <a:rPr lang="nl-BE" dirty="0" smtClean="0">
                <a:solidFill>
                  <a:schemeClr val="accent2">
                    <a:lumMod val="50000"/>
                  </a:schemeClr>
                </a:solidFill>
              </a:rPr>
              <a:t> - </a:t>
            </a:r>
            <a:r>
              <a:rPr lang="nl-BE" dirty="0" err="1" smtClean="0">
                <a:solidFill>
                  <a:schemeClr val="accent2">
                    <a:lumMod val="50000"/>
                  </a:schemeClr>
                </a:solidFill>
              </a:rPr>
              <a:t>Plateforme</a:t>
            </a:r>
            <a:r>
              <a:rPr lang="nl-BE" dirty="0" smtClean="0">
                <a:solidFill>
                  <a:schemeClr val="accent2">
                    <a:lumMod val="50000"/>
                  </a:schemeClr>
                </a:solidFill>
              </a:rPr>
              <a:t> eHealth</a:t>
            </a:r>
          </a:p>
          <a:p>
            <a:r>
              <a:rPr lang="nl-BE" dirty="0" smtClean="0">
                <a:solidFill>
                  <a:schemeClr val="accent2">
                    <a:lumMod val="50000"/>
                  </a:schemeClr>
                </a:solidFill>
              </a:rPr>
              <a:t>Collaborateur </a:t>
            </a:r>
            <a:r>
              <a:rPr lang="nl-BE" dirty="0" err="1" smtClean="0">
                <a:solidFill>
                  <a:schemeClr val="accent2">
                    <a:lumMod val="50000"/>
                  </a:schemeClr>
                </a:solidFill>
              </a:rPr>
              <a:t>scientifique</a:t>
            </a:r>
            <a:r>
              <a:rPr lang="nl-BE" dirty="0" smtClean="0">
                <a:solidFill>
                  <a:schemeClr val="accent2">
                    <a:lumMod val="50000"/>
                  </a:schemeClr>
                </a:solidFill>
              </a:rPr>
              <a:t> - ULB</a:t>
            </a:r>
          </a:p>
          <a:p>
            <a:endParaRPr lang="nl-BE" dirty="0" smtClean="0">
              <a:solidFill>
                <a:schemeClr val="accent2">
                  <a:lumMod val="50000"/>
                </a:schemeClr>
              </a:solidFill>
            </a:endParaRPr>
          </a:p>
          <a:p>
            <a:r>
              <a:rPr lang="nl-BE" dirty="0" smtClean="0">
                <a:solidFill>
                  <a:schemeClr val="accent2">
                    <a:lumMod val="50000"/>
                  </a:schemeClr>
                </a:solidFill>
                <a:hlinkClick r:id="rId2"/>
              </a:rPr>
              <a:t>www.ehealth.fgov.be</a:t>
            </a:r>
            <a:r>
              <a:rPr lang="nl-BE" dirty="0">
                <a:solidFill>
                  <a:schemeClr val="accent2">
                    <a:lumMod val="50000"/>
                  </a:schemeClr>
                </a:solidFill>
              </a:rPr>
              <a:t> - thibaut.duvillier@ehealth.fgov.be</a:t>
            </a:r>
          </a:p>
          <a:p>
            <a:endParaRPr lang="nl-BE" dirty="0" smtClean="0">
              <a:solidFill>
                <a:schemeClr val="accent2">
                  <a:lumMod val="50000"/>
                </a:schemeClr>
              </a:solidFill>
            </a:endParaRP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5661248"/>
            <a:ext cx="2813298" cy="843989"/>
          </a:xfrm>
          <a:prstGeom prst="rect">
            <a:avLst/>
          </a:prstGeom>
        </p:spPr>
      </p:pic>
      <p:sp>
        <p:nvSpPr>
          <p:cNvPr id="2" name="Title 1"/>
          <p:cNvSpPr>
            <a:spLocks noGrp="1"/>
          </p:cNvSpPr>
          <p:nvPr>
            <p:ph type="ctrTitle"/>
          </p:nvPr>
        </p:nvSpPr>
        <p:spPr>
          <a:xfrm>
            <a:off x="755576" y="1339612"/>
            <a:ext cx="7848600" cy="1958057"/>
          </a:xfrm>
        </p:spPr>
        <p:txBody>
          <a:bodyPr/>
          <a:lstStyle/>
          <a:p>
            <a:pPr algn="ctr"/>
            <a:r>
              <a:rPr lang="fr-BE" sz="3200" cap="none" dirty="0" smtClean="0">
                <a:latin typeface="Arial" panose="020B0604020202020204" pitchFamily="34" charset="0"/>
              </a:rPr>
              <a:t>Plate-forme </a:t>
            </a:r>
            <a:r>
              <a:rPr lang="fr-BE" sz="3200" cap="none" dirty="0" smtClean="0">
                <a:solidFill>
                  <a:srgbClr val="3E6E5A"/>
                </a:solidFill>
                <a:latin typeface="Arial" panose="020B0604020202020204" pitchFamily="34" charset="0"/>
              </a:rPr>
              <a:t>eHealth</a:t>
            </a:r>
            <a:r>
              <a:rPr lang="fr-BE" sz="3200" cap="none" dirty="0" smtClean="0">
                <a:latin typeface="Arial" panose="020B0604020202020204" pitchFamily="34" charset="0"/>
              </a:rPr>
              <a:t> &amp; Roadmap </a:t>
            </a:r>
            <a:r>
              <a:rPr lang="fr-BE" sz="3200" cap="none" dirty="0" err="1" smtClean="0">
                <a:latin typeface="Arial" panose="020B0604020202020204" pitchFamily="34" charset="0"/>
              </a:rPr>
              <a:t>eSanté</a:t>
            </a:r>
            <a:r>
              <a:rPr lang="fr-BE" sz="3200" cap="none" dirty="0" smtClean="0">
                <a:latin typeface="Arial" panose="020B0604020202020204" pitchFamily="34" charset="0"/>
              </a:rPr>
              <a:t/>
            </a:r>
            <a:br>
              <a:rPr lang="fr-BE" sz="3200" cap="none" dirty="0" smtClean="0">
                <a:latin typeface="Arial" panose="020B0604020202020204" pitchFamily="34" charset="0"/>
              </a:rPr>
            </a:br>
            <a:r>
              <a:rPr lang="fr-BE" sz="3200" cap="none" dirty="0" smtClean="0">
                <a:latin typeface="Arial" panose="020B0604020202020204" pitchFamily="34" charset="0"/>
              </a:rPr>
              <a:t/>
            </a:r>
            <a:br>
              <a:rPr lang="fr-BE" sz="3200" cap="none" dirty="0" smtClean="0">
                <a:latin typeface="Arial" panose="020B0604020202020204" pitchFamily="34" charset="0"/>
              </a:rPr>
            </a:br>
            <a:r>
              <a:rPr lang="fr-BE" sz="3200" cap="none" dirty="0" smtClean="0">
                <a:latin typeface="Arial" panose="020B0604020202020204" pitchFamily="34" charset="0"/>
              </a:rPr>
              <a:t/>
            </a:r>
            <a:br>
              <a:rPr lang="fr-BE" sz="3200" cap="none" dirty="0" smtClean="0">
                <a:latin typeface="Arial" panose="020B0604020202020204" pitchFamily="34" charset="0"/>
              </a:rPr>
            </a:br>
            <a:r>
              <a:rPr lang="fr-BE" sz="2400" i="1" dirty="0" smtClean="0"/>
              <a:t>l‘e-Santé </a:t>
            </a:r>
            <a:r>
              <a:rPr lang="fr-BE" sz="2400" i="1" dirty="0"/>
              <a:t>en </a:t>
            </a:r>
            <a:r>
              <a:rPr lang="fr-BE" sz="2400" i="1" dirty="0" smtClean="0"/>
              <a:t>Belgique </a:t>
            </a:r>
            <a:br>
              <a:rPr lang="fr-BE" sz="2400" i="1" dirty="0" smtClean="0"/>
            </a:br>
            <a:r>
              <a:rPr lang="fr-BE" sz="2400" i="1" dirty="0" smtClean="0"/>
              <a:t>Etat </a:t>
            </a:r>
            <a:r>
              <a:rPr lang="fr-BE" sz="2400" i="1" dirty="0"/>
              <a:t>des lieux et </a:t>
            </a:r>
            <a:r>
              <a:rPr lang="fr-BE" sz="2400" i="1" dirty="0" smtClean="0"/>
              <a:t>perspectives</a:t>
            </a:r>
            <a:br>
              <a:rPr lang="fr-BE" sz="2400" i="1" dirty="0" smtClean="0"/>
            </a:br>
            <a:r>
              <a:rPr lang="fr-BE" sz="2400" i="1" dirty="0" smtClean="0"/>
              <a:t/>
            </a:r>
            <a:br>
              <a:rPr lang="fr-BE" sz="2400" i="1" dirty="0" smtClean="0"/>
            </a:br>
            <a:r>
              <a:rPr lang="fr-BE" sz="2400" i="1" dirty="0" smtClean="0"/>
              <a:t>Introduction à l’informatique médicale - ULB</a:t>
            </a:r>
            <a:endParaRPr lang="en-US" cap="none" dirty="0">
              <a:latin typeface="Arial" panose="020B0604020202020204" pitchFamily="34" charset="0"/>
            </a:endParaRPr>
          </a:p>
        </p:txBody>
      </p:sp>
    </p:spTree>
    <p:extLst>
      <p:ext uri="{BB962C8B-B14F-4D97-AF65-F5344CB8AC3E}">
        <p14:creationId xmlns:p14="http://schemas.microsoft.com/office/powerpoint/2010/main" val="250043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3E6E5A"/>
                </a:solidFill>
              </a:rPr>
              <a:t>Rapport couts-bénéfices</a:t>
            </a:r>
          </a:p>
        </p:txBody>
      </p:sp>
      <p:sp>
        <p:nvSpPr>
          <p:cNvPr id="10243" name="Rectangle 3"/>
          <p:cNvSpPr>
            <a:spLocks noGrp="1" noChangeArrowheads="1"/>
          </p:cNvSpPr>
          <p:nvPr>
            <p:ph idx="1"/>
          </p:nvPr>
        </p:nvSpPr>
        <p:spPr/>
        <p:txBody>
          <a:bodyPr>
            <a:normAutofit fontScale="92500" lnSpcReduction="10000"/>
          </a:bodyPr>
          <a:lstStyle/>
          <a:p>
            <a:endParaRPr lang="fr-BE" dirty="0" smtClean="0"/>
          </a:p>
          <a:p>
            <a:r>
              <a:rPr lang="fr-BE" dirty="0"/>
              <a:t>réduction du budget de fonctionnement des </a:t>
            </a:r>
            <a:r>
              <a:rPr lang="fr-BE" dirty="0" smtClean="0"/>
              <a:t>hôpitaux </a:t>
            </a:r>
            <a:r>
              <a:rPr lang="fr-BE" dirty="0"/>
              <a:t>(</a:t>
            </a:r>
            <a:r>
              <a:rPr lang="fr-BE" dirty="0" err="1"/>
              <a:t>paperless</a:t>
            </a:r>
            <a:r>
              <a:rPr lang="fr-BE" dirty="0"/>
              <a:t>) ?</a:t>
            </a:r>
          </a:p>
          <a:p>
            <a:r>
              <a:rPr lang="fr-BE" dirty="0" smtClean="0"/>
              <a:t>réduction </a:t>
            </a:r>
            <a:r>
              <a:rPr lang="fr-BE" dirty="0"/>
              <a:t>de la durée moyenne de </a:t>
            </a:r>
            <a:r>
              <a:rPr lang="fr-BE" dirty="0" smtClean="0"/>
              <a:t>séjour ?</a:t>
            </a:r>
          </a:p>
          <a:p>
            <a:r>
              <a:rPr lang="fr-BE" altLang="en-US" dirty="0" smtClean="0"/>
              <a:t>réduction du taux de mortalité ?</a:t>
            </a:r>
          </a:p>
          <a:p>
            <a:r>
              <a:rPr lang="fr-BE" altLang="en-US" dirty="0" smtClean="0"/>
              <a:t>réduction du nombre d’examens redondants ?</a:t>
            </a:r>
          </a:p>
          <a:p>
            <a:r>
              <a:rPr lang="fr-BE" altLang="en-US" dirty="0" smtClean="0"/>
              <a:t>réduction des couts liés aux erreurs médicales ou des problèmes cliniques/aggravation de l’état de santé ?</a:t>
            </a:r>
          </a:p>
          <a:p>
            <a:r>
              <a:rPr lang="fr-BE" altLang="en-US" dirty="0"/>
              <a:t>r</a:t>
            </a:r>
            <a:r>
              <a:rPr lang="fr-BE" altLang="en-US" dirty="0" smtClean="0"/>
              <a:t>éduction des couts liés à meilleur suivi et meilleure pr</a:t>
            </a:r>
            <a:r>
              <a:rPr lang="fr-BE" dirty="0" smtClean="0"/>
              <a:t>évention (surtout dans gestion </a:t>
            </a:r>
            <a:r>
              <a:rPr lang="fr-BE" dirty="0"/>
              <a:t>des pathologies </a:t>
            </a:r>
            <a:r>
              <a:rPr lang="fr-BE" dirty="0" smtClean="0"/>
              <a:t>chroniques) </a:t>
            </a:r>
            <a:endParaRPr lang="fr-BE" altLang="en-US" dirty="0"/>
          </a:p>
          <a:p>
            <a:pPr marL="0" indent="0">
              <a:buNone/>
            </a:pPr>
            <a:endParaRPr lang="fr-BE" altLang="en-US" dirty="0"/>
          </a:p>
          <a:p>
            <a:pPr marL="0" indent="0">
              <a:buNone/>
            </a:pPr>
            <a:endParaRPr lang="fr-BE" altLang="en-US" dirty="0" smtClean="0"/>
          </a:p>
          <a:p>
            <a:pPr lvl="2">
              <a:buFont typeface="Wingdings" panose="05000000000000000000" pitchFamily="2" charset="2"/>
              <a:buChar char="Ø"/>
            </a:pPr>
            <a:r>
              <a:rPr lang="fr-BE" altLang="en-US" b="1" dirty="0" smtClean="0"/>
              <a:t> </a:t>
            </a:r>
            <a:r>
              <a:rPr lang="fr-BE" altLang="en-US" sz="2600" b="1" dirty="0" smtClean="0"/>
              <a:t>à objectiver (KCE)</a:t>
            </a:r>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10</a:t>
            </a:fld>
            <a:endParaRPr lang="fr-BE"/>
          </a:p>
        </p:txBody>
      </p:sp>
    </p:spTree>
    <p:extLst>
      <p:ext uri="{BB962C8B-B14F-4D97-AF65-F5344CB8AC3E}">
        <p14:creationId xmlns:p14="http://schemas.microsoft.com/office/powerpoint/2010/main" val="85265849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5 </a:t>
            </a:r>
            <a:r>
              <a:rPr lang="fr-BE" dirty="0" smtClean="0"/>
              <a:t>– Hubs-</a:t>
            </a:r>
            <a:r>
              <a:rPr lang="fr-BE" dirty="0" err="1" smtClean="0"/>
              <a:t>Metahubs</a:t>
            </a:r>
            <a:endParaRPr lang="en-US" dirty="0"/>
          </a:p>
        </p:txBody>
      </p:sp>
      <p:sp>
        <p:nvSpPr>
          <p:cNvPr id="4099" name="Rectangle 3"/>
          <p:cNvSpPr>
            <a:spLocks noGrp="1" noChangeArrowheads="1"/>
          </p:cNvSpPr>
          <p:nvPr>
            <p:ph idx="1"/>
          </p:nvPr>
        </p:nvSpPr>
        <p:spPr/>
        <p:txBody>
          <a:bodyPr/>
          <a:lstStyle/>
          <a:p>
            <a:r>
              <a:rPr lang="fr-BE" sz="1800" dirty="0" smtClean="0"/>
              <a:t>Nombre de médecins (généralistes et spécialistes) actifs (au moins une consultation par mois) par Hub (septembre 2017)</a:t>
            </a:r>
          </a:p>
          <a:p>
            <a:pPr lvl="2"/>
            <a:endParaRPr lang="fr-BE" dirty="0" smtClean="0"/>
          </a:p>
          <a:p>
            <a:pPr lvl="2"/>
            <a:endParaRPr lang="fr-BE" dirty="0" smtClean="0"/>
          </a:p>
          <a:p>
            <a:pPr lvl="2"/>
            <a:endParaRPr lang="fr-BE" dirty="0" smtClean="0"/>
          </a:p>
          <a:p>
            <a:endParaRPr lang="fr-BE" sz="1800" dirty="0" smtClean="0"/>
          </a:p>
          <a:p>
            <a:r>
              <a:rPr lang="fr-BE" sz="1800" dirty="0" smtClean="0"/>
              <a:t>Nombre de documents hospitaliers publiés et consultés par Hub</a:t>
            </a:r>
            <a:endParaRPr lang="fr-BE" sz="1800" dirty="0"/>
          </a:p>
          <a:p>
            <a:pPr lvl="2"/>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100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13301079"/>
              </p:ext>
            </p:extLst>
          </p:nvPr>
        </p:nvGraphicFramePr>
        <p:xfrm>
          <a:off x="1979712" y="2348880"/>
          <a:ext cx="4824536" cy="1080120"/>
        </p:xfrm>
        <a:graphic>
          <a:graphicData uri="http://schemas.openxmlformats.org/drawingml/2006/table">
            <a:tbl>
              <a:tblPr firstRow="1" firstCol="1" bandRow="1">
                <a:tableStyleId>{5C22544A-7EE6-4342-B048-85BDC9FD1C3A}</a:tableStyleId>
              </a:tblPr>
              <a:tblGrid>
                <a:gridCol w="2214541">
                  <a:extLst>
                    <a:ext uri="{9D8B030D-6E8A-4147-A177-3AD203B41FA5}">
                      <a16:colId xmlns:a16="http://schemas.microsoft.com/office/drawing/2014/main" val="20000"/>
                    </a:ext>
                  </a:extLst>
                </a:gridCol>
                <a:gridCol w="2609995">
                  <a:extLst>
                    <a:ext uri="{9D8B030D-6E8A-4147-A177-3AD203B41FA5}">
                      <a16:colId xmlns:a16="http://schemas.microsoft.com/office/drawing/2014/main" val="20001"/>
                    </a:ext>
                  </a:extLst>
                </a:gridCol>
              </a:tblGrid>
              <a:tr h="193431">
                <a:tc>
                  <a:txBody>
                    <a:bodyPr/>
                    <a:lstStyle/>
                    <a:p>
                      <a:pPr algn="just">
                        <a:spcAft>
                          <a:spcPts val="0"/>
                        </a:spcAft>
                      </a:pPr>
                      <a:r>
                        <a:rPr lang="fr-BE" sz="1100" dirty="0">
                          <a:effectLst/>
                        </a:rPr>
                        <a:t>Hub</a:t>
                      </a:r>
                      <a:endParaRPr lang="en-US" sz="1200" dirty="0">
                        <a:effectLst/>
                        <a:latin typeface="Times New Roman"/>
                        <a:ea typeface="Times New Roman"/>
                      </a:endParaRPr>
                    </a:p>
                  </a:txBody>
                  <a:tcPr marL="68580" marR="68580" marT="0" marB="0"/>
                </a:tc>
                <a:tc>
                  <a:txBody>
                    <a:bodyPr/>
                    <a:lstStyle/>
                    <a:p>
                      <a:pPr algn="just">
                        <a:spcAft>
                          <a:spcPts val="0"/>
                        </a:spcAft>
                      </a:pPr>
                      <a:r>
                        <a:rPr lang="fr-BE" sz="1100">
                          <a:effectLst/>
                        </a:rPr>
                        <a:t>Active</a:t>
                      </a:r>
                      <a:endParaRPr lang="en-U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211015">
                <a:tc>
                  <a:txBody>
                    <a:bodyPr/>
                    <a:lstStyle/>
                    <a:p>
                      <a:pPr algn="just">
                        <a:spcAft>
                          <a:spcPts val="0"/>
                        </a:spcAft>
                      </a:pPr>
                      <a:r>
                        <a:rPr lang="fr-BE" sz="1100" dirty="0" err="1">
                          <a:effectLst/>
                        </a:rPr>
                        <a:t>Abrumet</a:t>
                      </a:r>
                      <a:endParaRPr lang="en-US" sz="1200" dirty="0">
                        <a:effectLst/>
                        <a:latin typeface="Times New Roman"/>
                        <a:ea typeface="Times New Roman"/>
                      </a:endParaRPr>
                    </a:p>
                  </a:txBody>
                  <a:tcPr marL="68580" marR="68580" marT="0" marB="0"/>
                </a:tc>
                <a:tc>
                  <a:txBody>
                    <a:bodyPr/>
                    <a:lstStyle/>
                    <a:p>
                      <a:pPr algn="just">
                        <a:spcAft>
                          <a:spcPts val="0"/>
                        </a:spcAft>
                      </a:pPr>
                      <a:r>
                        <a:rPr lang="fr-BE" sz="1200" dirty="0" smtClean="0">
                          <a:effectLst/>
                          <a:latin typeface="Times New Roman"/>
                          <a:ea typeface="Times New Roman"/>
                        </a:rPr>
                        <a:t>1.281</a:t>
                      </a:r>
                      <a:endParaRPr lang="en-US" sz="12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11015">
                <a:tc>
                  <a:txBody>
                    <a:bodyPr/>
                    <a:lstStyle/>
                    <a:p>
                      <a:pPr algn="just">
                        <a:spcAft>
                          <a:spcPts val="0"/>
                        </a:spcAft>
                      </a:pPr>
                      <a:r>
                        <a:rPr lang="fr-BE" sz="1100" dirty="0" err="1" smtClean="0">
                          <a:effectLst/>
                        </a:rPr>
                        <a:t>CoZo</a:t>
                      </a:r>
                      <a:r>
                        <a:rPr lang="fr-BE" sz="1100" dirty="0" smtClean="0">
                          <a:effectLst/>
                        </a:rPr>
                        <a:t>/ARH</a:t>
                      </a:r>
                      <a:endParaRPr lang="en-US" sz="1200" dirty="0">
                        <a:effectLst/>
                        <a:latin typeface="Times New Roman"/>
                        <a:ea typeface="Times New Roman"/>
                      </a:endParaRPr>
                    </a:p>
                  </a:txBody>
                  <a:tcPr marL="68580" marR="68580" marT="0" marB="0"/>
                </a:tc>
                <a:tc>
                  <a:txBody>
                    <a:bodyPr/>
                    <a:lstStyle/>
                    <a:p>
                      <a:pPr algn="just">
                        <a:spcAft>
                          <a:spcPts val="0"/>
                        </a:spcAft>
                      </a:pPr>
                      <a:r>
                        <a:rPr lang="fr-BE" sz="1200" dirty="0" smtClean="0">
                          <a:effectLst/>
                          <a:latin typeface="Times New Roman"/>
                          <a:ea typeface="Times New Roman"/>
                        </a:rPr>
                        <a:t>6.799</a:t>
                      </a:r>
                      <a:endParaRPr lang="en-US" sz="12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193431">
                <a:tc>
                  <a:txBody>
                    <a:bodyPr/>
                    <a:lstStyle/>
                    <a:p>
                      <a:pPr marL="0" algn="just" defTabSz="914400" rtl="0" eaLnBrk="1" latinLnBrk="0" hangingPunct="1">
                        <a:spcAft>
                          <a:spcPts val="0"/>
                        </a:spcAft>
                      </a:pPr>
                      <a:r>
                        <a:rPr lang="fr-BE" sz="1100" b="1" kern="1200" dirty="0">
                          <a:solidFill>
                            <a:schemeClr val="lt1"/>
                          </a:solidFill>
                          <a:effectLst/>
                          <a:latin typeface="+mn-lt"/>
                          <a:ea typeface="+mn-ea"/>
                          <a:cs typeface="+mn-cs"/>
                        </a:rPr>
                        <a:t>RSW </a:t>
                      </a:r>
                      <a:endParaRPr lang="en-US" sz="1100" b="1" kern="1200" dirty="0">
                        <a:solidFill>
                          <a:schemeClr val="lt1"/>
                        </a:solidFill>
                        <a:effectLst/>
                        <a:latin typeface="+mn-lt"/>
                        <a:ea typeface="+mn-ea"/>
                        <a:cs typeface="+mn-cs"/>
                      </a:endParaRPr>
                    </a:p>
                  </a:txBody>
                  <a:tcPr marL="68580" marR="68580" marT="0" marB="0"/>
                </a:tc>
                <a:tc>
                  <a:txBody>
                    <a:bodyPr/>
                    <a:lstStyle/>
                    <a:p>
                      <a:pPr marL="0" algn="just" defTabSz="914400" rtl="0" eaLnBrk="1" latinLnBrk="0" hangingPunct="1">
                        <a:spcAft>
                          <a:spcPts val="0"/>
                        </a:spcAft>
                      </a:pPr>
                      <a:r>
                        <a:rPr lang="fr-BE" sz="1100" kern="1200" dirty="0" smtClean="0">
                          <a:solidFill>
                            <a:schemeClr val="dk1"/>
                          </a:solidFill>
                          <a:effectLst/>
                          <a:latin typeface="+mn-lt"/>
                          <a:ea typeface="+mn-ea"/>
                          <a:cs typeface="+mn-cs"/>
                        </a:rPr>
                        <a:t>3.124</a:t>
                      </a:r>
                      <a:endParaRPr lang="en-US" sz="11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3"/>
                  </a:ext>
                </a:extLst>
              </a:tr>
              <a:tr h="271228">
                <a:tc>
                  <a:txBody>
                    <a:bodyPr/>
                    <a:lstStyle/>
                    <a:p>
                      <a:pPr algn="just">
                        <a:spcAft>
                          <a:spcPts val="0"/>
                        </a:spcAft>
                      </a:pPr>
                      <a:r>
                        <a:rPr lang="fr-BE" sz="1100" dirty="0" err="1">
                          <a:effectLst/>
                        </a:rPr>
                        <a:t>VznKUL</a:t>
                      </a:r>
                      <a:endParaRPr lang="en-US" sz="1200" dirty="0">
                        <a:effectLst/>
                        <a:latin typeface="Times New Roman"/>
                        <a:ea typeface="Times New Roman"/>
                      </a:endParaRPr>
                    </a:p>
                  </a:txBody>
                  <a:tcPr marL="68580" marR="68580" marT="0" marB="0"/>
                </a:tc>
                <a:tc>
                  <a:txBody>
                    <a:bodyPr/>
                    <a:lstStyle/>
                    <a:p>
                      <a:pPr algn="just">
                        <a:spcAft>
                          <a:spcPts val="0"/>
                        </a:spcAft>
                      </a:pPr>
                      <a:r>
                        <a:rPr lang="fr-BE" sz="1200" dirty="0" smtClean="0">
                          <a:effectLst/>
                          <a:latin typeface="Times New Roman"/>
                          <a:ea typeface="Times New Roman"/>
                        </a:rPr>
                        <a:t>3.936</a:t>
                      </a:r>
                      <a:endParaRPr lang="en-US" sz="12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13236977"/>
              </p:ext>
            </p:extLst>
          </p:nvPr>
        </p:nvGraphicFramePr>
        <p:xfrm>
          <a:off x="1979713" y="4149080"/>
          <a:ext cx="4752526" cy="1800200"/>
        </p:xfrm>
        <a:graphic>
          <a:graphicData uri="http://schemas.openxmlformats.org/drawingml/2006/table">
            <a:tbl>
              <a:tblPr firstRow="1" firstCol="1" bandRow="1">
                <a:tableStyleId>{5C22544A-7EE6-4342-B048-85BDC9FD1C3A}</a:tableStyleId>
              </a:tblPr>
              <a:tblGrid>
                <a:gridCol w="1611025">
                  <a:extLst>
                    <a:ext uri="{9D8B030D-6E8A-4147-A177-3AD203B41FA5}">
                      <a16:colId xmlns:a16="http://schemas.microsoft.com/office/drawing/2014/main" val="20000"/>
                    </a:ext>
                  </a:extLst>
                </a:gridCol>
                <a:gridCol w="1530475">
                  <a:extLst>
                    <a:ext uri="{9D8B030D-6E8A-4147-A177-3AD203B41FA5}">
                      <a16:colId xmlns:a16="http://schemas.microsoft.com/office/drawing/2014/main" val="20001"/>
                    </a:ext>
                  </a:extLst>
                </a:gridCol>
                <a:gridCol w="1611026">
                  <a:extLst>
                    <a:ext uri="{9D8B030D-6E8A-4147-A177-3AD203B41FA5}">
                      <a16:colId xmlns:a16="http://schemas.microsoft.com/office/drawing/2014/main" val="20002"/>
                    </a:ext>
                  </a:extLst>
                </a:gridCol>
              </a:tblGrid>
              <a:tr h="360040">
                <a:tc>
                  <a:txBody>
                    <a:bodyPr/>
                    <a:lstStyle/>
                    <a:p>
                      <a:pPr algn="just">
                        <a:spcAft>
                          <a:spcPts val="0"/>
                        </a:spcAft>
                      </a:pPr>
                      <a:r>
                        <a:rPr lang="fr-BE" sz="1100" dirty="0">
                          <a:effectLst/>
                        </a:rPr>
                        <a:t>Hub</a:t>
                      </a:r>
                      <a:endParaRPr lang="en-US" sz="1200" dirty="0">
                        <a:effectLst/>
                        <a:latin typeface="Times New Roman"/>
                        <a:ea typeface="Times New Roman"/>
                      </a:endParaRPr>
                    </a:p>
                  </a:txBody>
                  <a:tcPr marL="17780" marR="17780" marT="0" marB="0"/>
                </a:tc>
                <a:tc>
                  <a:txBody>
                    <a:bodyPr/>
                    <a:lstStyle/>
                    <a:p>
                      <a:pPr algn="just">
                        <a:spcAft>
                          <a:spcPts val="0"/>
                        </a:spcAft>
                      </a:pPr>
                      <a:r>
                        <a:rPr lang="fr-BE" sz="1100" dirty="0" smtClean="0">
                          <a:effectLst/>
                          <a:latin typeface="+mn-lt"/>
                          <a:ea typeface="+mn-ea"/>
                        </a:rPr>
                        <a:t>Publication</a:t>
                      </a:r>
                      <a:endParaRPr lang="en-US" sz="1200" dirty="0">
                        <a:effectLst/>
                        <a:latin typeface="Times New Roman"/>
                        <a:ea typeface="Times New Roman"/>
                      </a:endParaRPr>
                    </a:p>
                  </a:txBody>
                  <a:tcPr marL="17780" marR="17780" marT="0" marB="0"/>
                </a:tc>
                <a:tc>
                  <a:txBody>
                    <a:bodyPr/>
                    <a:lstStyle/>
                    <a:p>
                      <a:pPr algn="just">
                        <a:spcAft>
                          <a:spcPts val="0"/>
                        </a:spcAft>
                      </a:pPr>
                      <a:r>
                        <a:rPr lang="fr-BE" sz="1100" dirty="0" smtClean="0">
                          <a:effectLst/>
                        </a:rPr>
                        <a:t>Consultation</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0"/>
                  </a:ext>
                </a:extLst>
              </a:tr>
              <a:tr h="360040">
                <a:tc>
                  <a:txBody>
                    <a:bodyPr/>
                    <a:lstStyle/>
                    <a:p>
                      <a:pPr algn="just">
                        <a:spcAft>
                          <a:spcPts val="0"/>
                        </a:spcAft>
                      </a:pPr>
                      <a:r>
                        <a:rPr lang="fr-BE" sz="1100" dirty="0" err="1">
                          <a:effectLst/>
                        </a:rPr>
                        <a:t>Abrumet</a:t>
                      </a:r>
                      <a:endParaRPr lang="en-US" sz="1200" dirty="0">
                        <a:effectLst/>
                        <a:latin typeface="Times New Roman"/>
                        <a:ea typeface="Times New Roman"/>
                      </a:endParaRPr>
                    </a:p>
                  </a:txBody>
                  <a:tcPr marL="17780" marR="17780" marT="0" marB="0"/>
                </a:tc>
                <a:tc>
                  <a:txBody>
                    <a:bodyPr/>
                    <a:lstStyle/>
                    <a:p>
                      <a:pPr marL="0" algn="just" defTabSz="914400" rtl="0" eaLnBrk="1" latinLnBrk="0" hangingPunct="1">
                        <a:spcAft>
                          <a:spcPts val="0"/>
                        </a:spcAft>
                      </a:pPr>
                      <a:r>
                        <a:rPr lang="en-US" sz="1100" kern="1200" dirty="0" smtClean="0">
                          <a:solidFill>
                            <a:schemeClr val="dk1"/>
                          </a:solidFill>
                          <a:effectLst/>
                          <a:latin typeface="+mn-lt"/>
                          <a:ea typeface="+mn-ea"/>
                          <a:cs typeface="+mn-cs"/>
                        </a:rPr>
                        <a:t>16.028.669</a:t>
                      </a:r>
                      <a:endParaRPr lang="en-US" sz="1100" kern="1200" dirty="0">
                        <a:solidFill>
                          <a:schemeClr val="dk1"/>
                        </a:solidFill>
                        <a:effectLst/>
                        <a:latin typeface="+mn-lt"/>
                        <a:ea typeface="+mn-ea"/>
                        <a:cs typeface="+mn-cs"/>
                      </a:endParaRPr>
                    </a:p>
                  </a:txBody>
                  <a:tcPr marL="17780" marR="17780" marT="0" marB="0"/>
                </a:tc>
                <a:tc>
                  <a:txBody>
                    <a:bodyPr/>
                    <a:lstStyle/>
                    <a:p>
                      <a:pPr marL="0" algn="just" defTabSz="914400" rtl="0" eaLnBrk="1" latinLnBrk="0" hangingPunct="1">
                        <a:spcAft>
                          <a:spcPts val="0"/>
                        </a:spcAft>
                      </a:pPr>
                      <a:r>
                        <a:rPr lang="en-US" sz="1100" kern="1200" dirty="0" smtClean="0">
                          <a:solidFill>
                            <a:schemeClr val="dk1"/>
                          </a:solidFill>
                          <a:effectLst/>
                          <a:latin typeface="+mn-lt"/>
                          <a:ea typeface="+mn-ea"/>
                          <a:cs typeface="+mn-cs"/>
                        </a:rPr>
                        <a:t>49.772</a:t>
                      </a:r>
                      <a:endParaRPr lang="en-US" sz="11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10001"/>
                  </a:ext>
                </a:extLst>
              </a:tr>
              <a:tr h="360040">
                <a:tc>
                  <a:txBody>
                    <a:bodyPr/>
                    <a:lstStyle/>
                    <a:p>
                      <a:pPr algn="just">
                        <a:spcAft>
                          <a:spcPts val="0"/>
                        </a:spcAft>
                      </a:pPr>
                      <a:r>
                        <a:rPr lang="fr-BE" sz="1100" dirty="0" err="1" smtClean="0">
                          <a:effectLst/>
                        </a:rPr>
                        <a:t>CoZo</a:t>
                      </a:r>
                      <a:r>
                        <a:rPr lang="fr-BE" sz="1100" dirty="0" smtClean="0">
                          <a:effectLst/>
                        </a:rPr>
                        <a:t>/ARH</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193.964.000</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264.973</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2"/>
                  </a:ext>
                </a:extLst>
              </a:tr>
              <a:tr h="360040">
                <a:tc>
                  <a:txBody>
                    <a:bodyPr/>
                    <a:lstStyle/>
                    <a:p>
                      <a:pPr algn="just">
                        <a:spcAft>
                          <a:spcPts val="0"/>
                        </a:spcAft>
                      </a:pPr>
                      <a:r>
                        <a:rPr lang="fr-BE" sz="1100" dirty="0">
                          <a:effectLst/>
                        </a:rPr>
                        <a:t>RSW </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34.851.096</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85.821</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3"/>
                  </a:ext>
                </a:extLst>
              </a:tr>
              <a:tr h="360040">
                <a:tc>
                  <a:txBody>
                    <a:bodyPr/>
                    <a:lstStyle/>
                    <a:p>
                      <a:pPr algn="just">
                        <a:spcAft>
                          <a:spcPts val="0"/>
                        </a:spcAft>
                      </a:pPr>
                      <a:r>
                        <a:rPr lang="fr-BE" sz="1100" dirty="0" err="1">
                          <a:effectLst/>
                        </a:rPr>
                        <a:t>VznKUL</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35.542.590</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28.687</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284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6 : Partager afin de collaborer</a:t>
            </a:r>
            <a:endParaRPr lang="fr-BE" dirty="0"/>
          </a:p>
        </p:txBody>
      </p:sp>
      <p:sp>
        <p:nvSpPr>
          <p:cNvPr id="4099" name="Rectangle 3"/>
          <p:cNvSpPr>
            <a:spLocks noGrp="1" noChangeArrowheads="1"/>
          </p:cNvSpPr>
          <p:nvPr>
            <p:ph idx="1"/>
          </p:nvPr>
        </p:nvSpPr>
        <p:spPr/>
        <p:txBody>
          <a:bodyPr/>
          <a:lstStyle/>
          <a:p>
            <a:r>
              <a:rPr lang="fr-BE" dirty="0" smtClean="0"/>
              <a:t>DMI/DPI structuré</a:t>
            </a:r>
          </a:p>
          <a:p>
            <a:endParaRPr lang="fr-BE" dirty="0" smtClean="0"/>
          </a:p>
          <a:p>
            <a:r>
              <a:rPr lang="fr-BE" dirty="0" smtClean="0"/>
              <a:t>Objectifs 2019</a:t>
            </a:r>
          </a:p>
          <a:p>
            <a:endParaRPr lang="fr-BE" dirty="0" smtClean="0"/>
          </a:p>
          <a:p>
            <a:pPr lvl="1"/>
            <a:r>
              <a:rPr lang="fr-BE" dirty="0" smtClean="0"/>
              <a:t>chaque profession dispose de son propre DPI</a:t>
            </a:r>
          </a:p>
          <a:p>
            <a:pPr lvl="1"/>
            <a:endParaRPr lang="fr-BE" dirty="0" smtClean="0"/>
          </a:p>
          <a:p>
            <a:pPr lvl="1"/>
            <a:r>
              <a:rPr lang="fr-BE" dirty="0" smtClean="0"/>
              <a:t>structure du DPI déterminée pour chaque profession</a:t>
            </a:r>
          </a:p>
          <a:p>
            <a:pPr lvl="1"/>
            <a:endParaRPr lang="fr-BE" dirty="0" smtClean="0"/>
          </a:p>
          <a:p>
            <a:pPr lvl="1"/>
            <a:r>
              <a:rPr lang="fr-BE" dirty="0" smtClean="0"/>
              <a:t>élaboration d’un module uniforme et intégrable aux logiciels des prestataires de soins</a:t>
            </a:r>
          </a:p>
          <a:p>
            <a:pPr marL="548640" lvl="2" indent="0">
              <a:buNone/>
            </a:pPr>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101</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957396311"/>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6 : Partager afin de collaborer</a:t>
            </a:r>
            <a:endParaRPr lang="fr-BE" dirty="0"/>
          </a:p>
        </p:txBody>
      </p:sp>
      <p:sp>
        <p:nvSpPr>
          <p:cNvPr id="4099" name="Rectangle 3"/>
          <p:cNvSpPr>
            <a:spLocks noGrp="1" noChangeArrowheads="1"/>
          </p:cNvSpPr>
          <p:nvPr>
            <p:ph idx="1"/>
          </p:nvPr>
        </p:nvSpPr>
        <p:spPr/>
        <p:txBody>
          <a:bodyPr/>
          <a:lstStyle/>
          <a:p>
            <a:r>
              <a:rPr lang="fr-BE" dirty="0" smtClean="0"/>
              <a:t>Décembre 2016</a:t>
            </a:r>
          </a:p>
          <a:p>
            <a:pPr lvl="1"/>
            <a:r>
              <a:rPr lang="fr-BE" dirty="0" smtClean="0"/>
              <a:t>Elaboration de la matrice d’accès</a:t>
            </a:r>
          </a:p>
          <a:p>
            <a:pPr lvl="1"/>
            <a:endParaRPr lang="fr-BE" dirty="0" smtClean="0"/>
          </a:p>
          <a:p>
            <a:pPr marL="548640" lvl="2" indent="0">
              <a:buNone/>
            </a:pPr>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102</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73338899"/>
              </p:ext>
            </p:extLst>
          </p:nvPr>
        </p:nvGraphicFramePr>
        <p:xfrm>
          <a:off x="611560" y="2492896"/>
          <a:ext cx="7969423" cy="3984712"/>
        </p:xfrm>
        <a:graphic>
          <a:graphicData uri="http://schemas.openxmlformats.org/presentationml/2006/ole">
            <mc:AlternateContent xmlns:mc="http://schemas.openxmlformats.org/markup-compatibility/2006">
              <mc:Choice xmlns:v="urn:schemas-microsoft-com:vml" Requires="v">
                <p:oleObj spid="_x0000_s1574" name="Worksheet" r:id="rId4" imgW="11772900" imgH="5886450" progId="Excel.Sheet.12">
                  <p:embed/>
                </p:oleObj>
              </mc:Choice>
              <mc:Fallback>
                <p:oleObj name="Worksheet" r:id="rId4" imgW="11772900" imgH="5886450" progId="Excel.Sheet.12">
                  <p:embed/>
                  <p:pic>
                    <p:nvPicPr>
                      <p:cNvPr id="0" name=""/>
                      <p:cNvPicPr/>
                      <p:nvPr/>
                    </p:nvPicPr>
                    <p:blipFill>
                      <a:blip r:embed="rId5"/>
                      <a:stretch>
                        <a:fillRect/>
                      </a:stretch>
                    </p:blipFill>
                    <p:spPr>
                      <a:xfrm>
                        <a:off x="611560" y="2492896"/>
                        <a:ext cx="7969423" cy="3984712"/>
                      </a:xfrm>
                      <a:prstGeom prst="rect">
                        <a:avLst/>
                      </a:prstGeom>
                    </p:spPr>
                  </p:pic>
                </p:oleObj>
              </mc:Fallback>
            </mc:AlternateContent>
          </a:graphicData>
        </a:graphic>
      </p:graphicFrame>
    </p:spTree>
    <p:extLst>
      <p:ext uri="{BB962C8B-B14F-4D97-AF65-F5344CB8AC3E}">
        <p14:creationId xmlns:p14="http://schemas.microsoft.com/office/powerpoint/2010/main" val="368534122"/>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smtClean="0"/>
              <a:t>Action 7 : Extension des hubs</a:t>
            </a:r>
            <a:endParaRPr lang="fr-BE" dirty="0"/>
          </a:p>
        </p:txBody>
      </p:sp>
      <p:sp>
        <p:nvSpPr>
          <p:cNvPr id="4099" name="Rectangle 3"/>
          <p:cNvSpPr>
            <a:spLocks noGrp="1" noChangeArrowheads="1"/>
          </p:cNvSpPr>
          <p:nvPr>
            <p:ph idx="1"/>
          </p:nvPr>
        </p:nvSpPr>
        <p:spPr/>
        <p:txBody>
          <a:bodyPr/>
          <a:lstStyle/>
          <a:p>
            <a:r>
              <a:rPr lang="fr-BE" dirty="0" smtClean="0"/>
              <a:t>Objectif 2019</a:t>
            </a:r>
          </a:p>
          <a:p>
            <a:endParaRPr lang="fr-BE" dirty="0" smtClean="0"/>
          </a:p>
          <a:p>
            <a:pPr lvl="1"/>
            <a:r>
              <a:rPr lang="fr-BE" dirty="0" smtClean="0"/>
              <a:t>promouvoir l'échange de données de santé via le système de hubs &amp; </a:t>
            </a:r>
            <a:r>
              <a:rPr lang="fr-BE" dirty="0" err="1" smtClean="0"/>
              <a:t>metahub</a:t>
            </a:r>
            <a:r>
              <a:rPr lang="fr-BE" dirty="0" smtClean="0"/>
              <a:t> auprès des</a:t>
            </a:r>
          </a:p>
          <a:p>
            <a:pPr lvl="1"/>
            <a:endParaRPr lang="fr-BE" dirty="0" smtClean="0"/>
          </a:p>
          <a:p>
            <a:pPr lvl="2"/>
            <a:r>
              <a:rPr lang="fr-BE" dirty="0" smtClean="0"/>
              <a:t>établissements psychiatriques</a:t>
            </a:r>
          </a:p>
          <a:p>
            <a:pPr lvl="2"/>
            <a:endParaRPr lang="fr-BE" dirty="0" smtClean="0"/>
          </a:p>
          <a:p>
            <a:pPr lvl="2"/>
            <a:r>
              <a:rPr lang="fr-BE" dirty="0" smtClean="0"/>
              <a:t>maisons de repos, centres de services de soins et de logement</a:t>
            </a:r>
          </a:p>
          <a:p>
            <a:pPr marL="0" indent="0">
              <a:buNone/>
            </a:pPr>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2" name="Slide Number Placeholder 1"/>
          <p:cNvSpPr>
            <a:spLocks noGrp="1"/>
          </p:cNvSpPr>
          <p:nvPr>
            <p:ph type="sldNum" sz="quarter" idx="12"/>
          </p:nvPr>
        </p:nvSpPr>
        <p:spPr/>
        <p:txBody>
          <a:bodyPr/>
          <a:lstStyle/>
          <a:p>
            <a:fld id="{BAADB71D-6A6A-403E-B8B0-DAC18C9A03D5}" type="slidenum">
              <a:rPr lang="en-US" smtClean="0"/>
              <a:pPr/>
              <a:t>103</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236613297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smtClean="0"/>
              <a:t>Action 8 : BelRAI</a:t>
            </a:r>
            <a:endParaRPr lang="fr-BE" dirty="0"/>
          </a:p>
        </p:txBody>
      </p:sp>
      <p:sp>
        <p:nvSpPr>
          <p:cNvPr id="4099" name="Rectangle 3"/>
          <p:cNvSpPr>
            <a:spLocks noGrp="1" noChangeArrowheads="1"/>
          </p:cNvSpPr>
          <p:nvPr>
            <p:ph idx="1"/>
          </p:nvPr>
        </p:nvSpPr>
        <p:spPr/>
        <p:txBody>
          <a:bodyPr/>
          <a:lstStyle/>
          <a:p>
            <a:r>
              <a:rPr lang="fr-BE" dirty="0"/>
              <a:t>Compléter par tous les acteurs les questionnaires d’évaluation RAI d’un patient</a:t>
            </a:r>
          </a:p>
          <a:p>
            <a:endParaRPr lang="fr-BE" dirty="0"/>
          </a:p>
          <a:p>
            <a:r>
              <a:rPr lang="fr-BE" dirty="0"/>
              <a:t>Objectifs 2017</a:t>
            </a:r>
          </a:p>
          <a:p>
            <a:endParaRPr lang="fr-BE" dirty="0"/>
          </a:p>
          <a:p>
            <a:pPr lvl="1"/>
            <a:r>
              <a:rPr lang="fr-BE" dirty="0"/>
              <a:t>Généralisation (personnes vulnérables avec problématique complexe et multidisciplinaire)</a:t>
            </a:r>
          </a:p>
          <a:p>
            <a:pPr lvl="1"/>
            <a:endParaRPr lang="fr-BE" dirty="0"/>
          </a:p>
          <a:p>
            <a:pPr lvl="1"/>
            <a:r>
              <a:rPr lang="fr-BE" dirty="0"/>
              <a:t>amélioration de l’application</a:t>
            </a:r>
          </a:p>
          <a:p>
            <a:pPr lvl="1"/>
            <a:endParaRPr lang="fr-BE" dirty="0"/>
          </a:p>
          <a:p>
            <a:pPr lvl="1"/>
            <a:r>
              <a:rPr lang="fr-BE" dirty="0"/>
              <a:t>meilleure communication (web)</a:t>
            </a:r>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2" name="Slide Number Placeholder 1"/>
          <p:cNvSpPr>
            <a:spLocks noGrp="1"/>
          </p:cNvSpPr>
          <p:nvPr>
            <p:ph type="sldNum" sz="quarter" idx="12"/>
          </p:nvPr>
        </p:nvSpPr>
        <p:spPr/>
        <p:txBody>
          <a:bodyPr/>
          <a:lstStyle/>
          <a:p>
            <a:fld id="{2B30A8D0-0C1A-4E18-B9EE-C94840A50CB5}" type="slidenum">
              <a:rPr lang="en-US" smtClean="0"/>
              <a:pPr/>
              <a:t>104</a:t>
            </a:fld>
            <a:endParaRPr lang="en-US"/>
          </a:p>
        </p:txBody>
      </p:sp>
    </p:spTree>
    <p:extLst>
      <p:ext uri="{BB962C8B-B14F-4D97-AF65-F5344CB8AC3E}">
        <p14:creationId xmlns:p14="http://schemas.microsoft.com/office/powerpoint/2010/main" val="410111208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smtClean="0"/>
              <a:t>Action 8 : BelRAI</a:t>
            </a:r>
            <a:endParaRPr lang="fr-BE" dirty="0"/>
          </a:p>
        </p:txBody>
      </p:sp>
      <p:sp>
        <p:nvSpPr>
          <p:cNvPr id="4099" name="Rectangle 3"/>
          <p:cNvSpPr>
            <a:spLocks noGrp="1" noChangeArrowheads="1"/>
          </p:cNvSpPr>
          <p:nvPr>
            <p:ph idx="1"/>
          </p:nvPr>
        </p:nvSpPr>
        <p:spPr/>
        <p:txBody>
          <a:bodyPr/>
          <a:lstStyle/>
          <a:p>
            <a:r>
              <a:rPr lang="fr-BE" dirty="0" smtClean="0"/>
              <a:t>Exemple d’évaluation RAI</a:t>
            </a:r>
          </a:p>
          <a:p>
            <a:endParaRPr lang="fr-BE" dirty="0" smtClean="0"/>
          </a:p>
          <a:p>
            <a:pPr marL="0" indent="0">
              <a:buNone/>
            </a:pPr>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2" name="Slide Number Placeholder 1"/>
          <p:cNvSpPr>
            <a:spLocks noGrp="1"/>
          </p:cNvSpPr>
          <p:nvPr>
            <p:ph type="sldNum" sz="quarter" idx="12"/>
          </p:nvPr>
        </p:nvSpPr>
        <p:spPr/>
        <p:txBody>
          <a:bodyPr/>
          <a:lstStyle/>
          <a:p>
            <a:fld id="{2B30A8D0-0C1A-4E18-B9EE-C94840A50CB5}" type="slidenum">
              <a:rPr lang="en-US" smtClean="0"/>
              <a:pPr/>
              <a:t>105</a:t>
            </a:fld>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132856"/>
            <a:ext cx="5652072" cy="436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636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9 : Incitants à l’utilisation</a:t>
            </a:r>
            <a:endParaRPr lang="fr-BE" dirty="0"/>
          </a:p>
        </p:txBody>
      </p:sp>
      <p:sp>
        <p:nvSpPr>
          <p:cNvPr id="4099" name="Rectangle 3"/>
          <p:cNvSpPr>
            <a:spLocks noGrp="1" noChangeArrowheads="1"/>
          </p:cNvSpPr>
          <p:nvPr>
            <p:ph idx="1"/>
          </p:nvPr>
        </p:nvSpPr>
        <p:spPr/>
        <p:txBody>
          <a:bodyPr>
            <a:normAutofit lnSpcReduction="10000"/>
          </a:bodyPr>
          <a:lstStyle/>
          <a:p>
            <a:r>
              <a:rPr lang="fr-BE" dirty="0"/>
              <a:t>I</a:t>
            </a:r>
            <a:r>
              <a:rPr lang="fr-BE" dirty="0" smtClean="0"/>
              <a:t>ncitants liés </a:t>
            </a:r>
            <a:r>
              <a:rPr lang="fr-BE" dirty="0"/>
              <a:t>à l’utilisation effective des services </a:t>
            </a:r>
            <a:r>
              <a:rPr lang="fr-BE" dirty="0" err="1" smtClean="0"/>
              <a:t>eSanté</a:t>
            </a:r>
            <a:endParaRPr lang="fr-BE" dirty="0" smtClean="0"/>
          </a:p>
          <a:p>
            <a:pPr lvl="1"/>
            <a:r>
              <a:rPr lang="fr-BE" dirty="0" smtClean="0"/>
              <a:t>médecins </a:t>
            </a:r>
            <a:r>
              <a:rPr lang="fr-BE" dirty="0"/>
              <a:t>généralistes </a:t>
            </a:r>
          </a:p>
          <a:p>
            <a:pPr lvl="2"/>
            <a:r>
              <a:rPr lang="fr-BE" dirty="0"/>
              <a:t>prime télématique liée à l'usage des services </a:t>
            </a:r>
            <a:r>
              <a:rPr lang="fr-BE" dirty="0" err="1"/>
              <a:t>eSanté</a:t>
            </a:r>
            <a:r>
              <a:rPr lang="fr-BE" dirty="0"/>
              <a:t> - </a:t>
            </a:r>
            <a:r>
              <a:rPr lang="fr-BE" dirty="0" smtClean="0"/>
              <a:t> réalisé en 2016</a:t>
            </a:r>
            <a:endParaRPr lang="fr-BE" dirty="0"/>
          </a:p>
          <a:p>
            <a:pPr lvl="2"/>
            <a:r>
              <a:rPr lang="fr-BE" dirty="0"/>
              <a:t>suppression progressive de l’allocation de pratique pour les médecins généralistes non informatisés - 2017 </a:t>
            </a:r>
          </a:p>
          <a:p>
            <a:pPr lvl="2"/>
            <a:r>
              <a:rPr lang="fr-BE" dirty="0"/>
              <a:t>intégration totale de la prime télématique et de l’allocation de pratique </a:t>
            </a:r>
            <a:r>
              <a:rPr lang="fr-BE" dirty="0" smtClean="0"/>
              <a:t>– 2018</a:t>
            </a:r>
          </a:p>
          <a:p>
            <a:pPr lvl="2"/>
            <a:r>
              <a:rPr lang="fr-BE" dirty="0" smtClean="0"/>
              <a:t>Critères: Nombre de </a:t>
            </a:r>
            <a:r>
              <a:rPr lang="fr-BE" dirty="0" err="1" smtClean="0"/>
              <a:t>Sumehr</a:t>
            </a:r>
            <a:r>
              <a:rPr lang="fr-BE" dirty="0" smtClean="0"/>
              <a:t>, utilisation de </a:t>
            </a:r>
            <a:r>
              <a:rPr lang="fr-BE" dirty="0" err="1" smtClean="0"/>
              <a:t>MyCarenet</a:t>
            </a:r>
            <a:r>
              <a:rPr lang="fr-BE" dirty="0" smtClean="0"/>
              <a:t>, demande de consentement du patient, </a:t>
            </a:r>
            <a:r>
              <a:rPr lang="fr-BE" smtClean="0"/>
              <a:t>Prescription électronique </a:t>
            </a:r>
            <a:r>
              <a:rPr lang="fr-BE" dirty="0" err="1" smtClean="0"/>
              <a:t>Recip</a:t>
            </a:r>
            <a:r>
              <a:rPr lang="fr-BE" dirty="0" smtClean="0"/>
              <a:t>-e…</a:t>
            </a:r>
            <a:endParaRPr lang="fr-BE" dirty="0"/>
          </a:p>
          <a:p>
            <a:pPr lvl="1"/>
            <a:r>
              <a:rPr lang="fr-BE" dirty="0"/>
              <a:t>d</a:t>
            </a:r>
            <a:r>
              <a:rPr lang="fr-BE" dirty="0" smtClean="0"/>
              <a:t>entistes</a:t>
            </a:r>
          </a:p>
          <a:p>
            <a:pPr lvl="2"/>
            <a:r>
              <a:rPr lang="fr-BE" dirty="0"/>
              <a:t>c</a:t>
            </a:r>
            <a:r>
              <a:rPr lang="fr-BE" dirty="0" smtClean="0"/>
              <a:t>ritères approuvés</a:t>
            </a:r>
          </a:p>
          <a:p>
            <a:pPr lvl="1"/>
            <a:r>
              <a:rPr lang="fr-BE" dirty="0"/>
              <a:t>k</a:t>
            </a:r>
            <a:r>
              <a:rPr lang="fr-BE" dirty="0" smtClean="0"/>
              <a:t>inés et infirmières</a:t>
            </a:r>
          </a:p>
          <a:p>
            <a:pPr lvl="2"/>
            <a:r>
              <a:rPr lang="fr-BE" dirty="0"/>
              <a:t>d</a:t>
            </a:r>
            <a:r>
              <a:rPr lang="fr-BE" dirty="0" smtClean="0"/>
              <a:t>iscussions en cours – finalisation prévue en 2017-2018</a:t>
            </a:r>
          </a:p>
          <a:p>
            <a:pPr lvl="1"/>
            <a:r>
              <a:rPr lang="fr-BE" dirty="0" smtClean="0"/>
              <a:t>hôpitaux</a:t>
            </a:r>
          </a:p>
          <a:p>
            <a:pPr lvl="2"/>
            <a:r>
              <a:rPr lang="fr-BE" sz="1600" dirty="0" err="1" smtClean="0"/>
              <a:t>Cf</a:t>
            </a:r>
            <a:r>
              <a:rPr lang="fr-BE" sz="1600" dirty="0" smtClean="0"/>
              <a:t> « </a:t>
            </a:r>
            <a:r>
              <a:rPr lang="fr-FR" dirty="0" err="1" smtClean="0"/>
              <a:t>Belgian</a:t>
            </a:r>
            <a:r>
              <a:rPr lang="fr-FR" dirty="0" smtClean="0"/>
              <a:t> </a:t>
            </a:r>
            <a:r>
              <a:rPr lang="fr-FR" dirty="0" err="1"/>
              <a:t>Meaningful</a:t>
            </a:r>
            <a:r>
              <a:rPr lang="fr-FR" dirty="0"/>
              <a:t> Use </a:t>
            </a:r>
            <a:r>
              <a:rPr lang="fr-FR" dirty="0" err="1" smtClean="0"/>
              <a:t>Criteria</a:t>
            </a:r>
            <a:r>
              <a:rPr lang="fr-FR" dirty="0" smtClean="0"/>
              <a:t> » </a:t>
            </a:r>
            <a:endParaRPr lang="fr-BE" dirty="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106</a:t>
            </a:fld>
            <a:endParaRPr lang="en-US"/>
          </a:p>
        </p:txBody>
      </p:sp>
    </p:spTree>
    <p:extLst>
      <p:ext uri="{BB962C8B-B14F-4D97-AF65-F5344CB8AC3E}">
        <p14:creationId xmlns:p14="http://schemas.microsoft.com/office/powerpoint/2010/main" val="160174121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8"/>
          <p:cNvSpPr>
            <a:spLocks noGrp="1"/>
          </p:cNvSpPr>
          <p:nvPr>
            <p:ph type="title" idx="4294967295"/>
          </p:nvPr>
        </p:nvSpPr>
        <p:spPr/>
        <p:txBody>
          <a:bodyPr/>
          <a:lstStyle/>
          <a:p>
            <a:r>
              <a:rPr lang="fr-BE" altLang="en-US" smtClean="0"/>
              <a:t>Incentives ?</a:t>
            </a:r>
            <a:endParaRPr lang="en-US" altLang="en-US" smtClean="0"/>
          </a:p>
        </p:txBody>
      </p:sp>
      <p:sp>
        <p:nvSpPr>
          <p:cNvPr id="52227" name="Rectangle 9"/>
          <p:cNvSpPr>
            <a:spLocks noGrp="1"/>
          </p:cNvSpPr>
          <p:nvPr>
            <p:ph type="body" idx="4294967295"/>
          </p:nvPr>
        </p:nvSpPr>
        <p:spPr>
          <a:xfrm>
            <a:off x="457200" y="1268413"/>
            <a:ext cx="8229600" cy="2376487"/>
          </a:xfrm>
        </p:spPr>
        <p:txBody>
          <a:bodyPr/>
          <a:lstStyle/>
          <a:p>
            <a:r>
              <a:rPr lang="fr-BE" altLang="en-US" sz="2400" smtClean="0"/>
              <a:t>Le bâton:  réglementation</a:t>
            </a:r>
          </a:p>
          <a:p>
            <a:r>
              <a:rPr lang="fr-BE" altLang="en-US" sz="2400" smtClean="0"/>
              <a:t>La carotte:  financement</a:t>
            </a:r>
          </a:p>
          <a:p>
            <a:r>
              <a:rPr lang="fr-BE" altLang="en-US" sz="2400" smtClean="0"/>
              <a:t>Les convictions:  plus value du projet</a:t>
            </a:r>
          </a:p>
          <a:p>
            <a:r>
              <a:rPr lang="fr-BE" altLang="en-US" sz="2400" smtClean="0"/>
              <a:t>Information et formation</a:t>
            </a:r>
          </a:p>
          <a:p>
            <a:endParaRPr lang="fr-BE" altLang="en-US" sz="2400" smtClean="0"/>
          </a:p>
        </p:txBody>
      </p:sp>
      <p:sp>
        <p:nvSpPr>
          <p:cNvPr id="4" name="Slide Number Placeholder 3"/>
          <p:cNvSpPr>
            <a:spLocks noGrp="1"/>
          </p:cNvSpPr>
          <p:nvPr>
            <p:ph type="sldNum" sz="quarter" idx="10"/>
          </p:nvPr>
        </p:nvSpPr>
        <p:spPr/>
        <p:txBody>
          <a:bodyPr/>
          <a:lstStyle/>
          <a:p>
            <a:pPr>
              <a:defRPr/>
            </a:pPr>
            <a:fld id="{688F6904-8E2E-4BB7-8DD9-41E992304002}" type="slidenum">
              <a:rPr lang="en-US" smtClean="0"/>
              <a:pPr>
                <a:defRPr/>
              </a:pPr>
              <a:t>107</a:t>
            </a:fld>
            <a:endParaRPr lang="en-US"/>
          </a:p>
        </p:txBody>
      </p:sp>
      <p:pic>
        <p:nvPicPr>
          <p:cNvPr id="522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319463"/>
            <a:ext cx="41529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7185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Grp="1"/>
          </p:cNvSpPr>
          <p:nvPr>
            <p:ph type="title" idx="4294967295"/>
          </p:nvPr>
        </p:nvSpPr>
        <p:spPr/>
        <p:txBody>
          <a:bodyPr/>
          <a:lstStyle/>
          <a:p>
            <a:r>
              <a:rPr lang="fr-BE" altLang="en-US" dirty="0" smtClean="0"/>
              <a:t>Du rôle de l’Etat…</a:t>
            </a:r>
            <a:endParaRPr lang="en-US" altLang="en-US" dirty="0" smtClean="0"/>
          </a:p>
        </p:txBody>
      </p:sp>
      <p:sp>
        <p:nvSpPr>
          <p:cNvPr id="59395" name="Rectangle 9"/>
          <p:cNvSpPr>
            <a:spLocks noGrp="1"/>
          </p:cNvSpPr>
          <p:nvPr>
            <p:ph type="body" idx="4294967295"/>
          </p:nvPr>
        </p:nvSpPr>
        <p:spPr/>
        <p:txBody>
          <a:bodyPr/>
          <a:lstStyle/>
          <a:p>
            <a:pPr marL="0" indent="0" algn="ctr">
              <a:buNone/>
            </a:pPr>
            <a:endParaRPr lang="fr-BE" altLang="en-US" sz="2400" i="1" dirty="0" smtClean="0"/>
          </a:p>
          <a:p>
            <a:pPr marL="0" indent="0" algn="ctr">
              <a:buNone/>
            </a:pPr>
            <a:r>
              <a:rPr lang="fr-BE" altLang="en-US" sz="2800" b="1" i="1" dirty="0" smtClean="0"/>
              <a:t>Une stratégie d’</a:t>
            </a:r>
            <a:r>
              <a:rPr lang="fr-BE" altLang="en-US" sz="2800" b="1" i="1" dirty="0" err="1" smtClean="0"/>
              <a:t>eGov</a:t>
            </a:r>
            <a:r>
              <a:rPr lang="fr-BE" altLang="en-US" sz="2800" b="1" i="1" dirty="0" smtClean="0"/>
              <a:t> ou de Simplification administrative n’est pas « politiquement » neutre</a:t>
            </a:r>
          </a:p>
          <a:p>
            <a:pPr marL="0" indent="0" algn="ctr">
              <a:buNone/>
            </a:pPr>
            <a:endParaRPr lang="fr-BE" altLang="en-US" sz="2400" i="1" dirty="0"/>
          </a:p>
          <a:p>
            <a:pPr marL="0" indent="0" algn="ctr">
              <a:buNone/>
            </a:pPr>
            <a:endParaRPr lang="fr-BE" altLang="en-US" sz="2400" i="1" dirty="0" smtClean="0"/>
          </a:p>
          <a:p>
            <a:r>
              <a:rPr lang="fr-BE" altLang="en-US" sz="2400" i="1" dirty="0" smtClean="0"/>
              <a:t>Exemples: les </a:t>
            </a:r>
            <a:r>
              <a:rPr lang="fr-BE" altLang="en-US" sz="2400" i="1" dirty="0" err="1" smtClean="0"/>
              <a:t>incentives</a:t>
            </a:r>
            <a:r>
              <a:rPr lang="fr-BE" altLang="en-US" sz="2400" i="1" dirty="0" smtClean="0"/>
              <a:t>, le projet PHR, la stratégie en matière de softs (DPI hospitalier), etc.</a:t>
            </a:r>
          </a:p>
          <a:p>
            <a:pPr marL="457200" indent="-457200" algn="ctr">
              <a:buFont typeface="+mj-lt"/>
              <a:buAutoNum type="arabicPeriod"/>
            </a:pPr>
            <a:endParaRPr lang="fr-BE" altLang="en-US" sz="2400" i="1" dirty="0"/>
          </a:p>
          <a:p>
            <a:pPr marL="457200" indent="-457200" algn="ctr">
              <a:buFont typeface="+mj-lt"/>
              <a:buAutoNum type="arabicPeriod"/>
            </a:pPr>
            <a:endParaRPr lang="fr-BE" altLang="en-US" sz="2400" i="1" dirty="0" smtClean="0"/>
          </a:p>
          <a:p>
            <a:pPr marL="457200" indent="-457200" algn="ctr">
              <a:buFont typeface="+mj-lt"/>
              <a:buAutoNum type="arabicPeriod"/>
            </a:pPr>
            <a:endParaRPr lang="fr-BE" altLang="en-US" sz="2400" i="1" dirty="0" smtClean="0"/>
          </a:p>
          <a:p>
            <a:pPr marL="457200" indent="-457200" algn="ctr">
              <a:buFont typeface="+mj-lt"/>
              <a:buAutoNum type="arabicPeriod"/>
            </a:pPr>
            <a:endParaRPr lang="fr-BE" altLang="en-US" sz="2400" i="1" dirty="0" smtClean="0"/>
          </a:p>
          <a:p>
            <a:pPr marL="457200" indent="-457200" algn="ctr">
              <a:buFont typeface="+mj-lt"/>
              <a:buAutoNum type="arabicPeriod"/>
            </a:pPr>
            <a:endParaRPr lang="fr-BE" altLang="en-US" sz="2400" i="1" dirty="0" smtClean="0"/>
          </a:p>
          <a:p>
            <a:pPr marL="0" indent="0" algn="ctr">
              <a:buNone/>
            </a:pPr>
            <a:endParaRPr lang="fr-BE" altLang="en-US" sz="2400" i="1" dirty="0" smtClean="0"/>
          </a:p>
          <a:p>
            <a:pPr marL="0" indent="0">
              <a:buNone/>
            </a:pPr>
            <a:endParaRPr lang="en-US" altLang="en-US" sz="2400" i="1" dirty="0"/>
          </a:p>
        </p:txBody>
      </p:sp>
      <p:sp>
        <p:nvSpPr>
          <p:cNvPr id="4" name="Slide Number Placeholder 3"/>
          <p:cNvSpPr>
            <a:spLocks noGrp="1"/>
          </p:cNvSpPr>
          <p:nvPr>
            <p:ph type="sldNum" sz="quarter" idx="10"/>
          </p:nvPr>
        </p:nvSpPr>
        <p:spPr/>
        <p:txBody>
          <a:bodyPr/>
          <a:lstStyle/>
          <a:p>
            <a:pPr>
              <a:defRPr/>
            </a:pPr>
            <a:fld id="{E2816DBE-5D52-4136-B57F-B88A0109BCA5}" type="slidenum">
              <a:rPr lang="en-US" smtClean="0">
                <a:solidFill>
                  <a:prstClr val="white">
                    <a:lumMod val="50000"/>
                  </a:prstClr>
                </a:solidFill>
              </a:rPr>
              <a:pPr>
                <a:defRPr/>
              </a:pPr>
              <a:t>108</a:t>
            </a:fld>
            <a:endParaRPr lang="en-US">
              <a:solidFill>
                <a:prstClr val="white">
                  <a:lumMod val="50000"/>
                </a:prstClr>
              </a:solidFill>
            </a:endParaRPr>
          </a:p>
        </p:txBody>
      </p:sp>
    </p:spTree>
    <p:extLst>
      <p:ext uri="{BB962C8B-B14F-4D97-AF65-F5344CB8AC3E}">
        <p14:creationId xmlns:p14="http://schemas.microsoft.com/office/powerpoint/2010/main" val="14555246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lnSpcReduction="10000"/>
          </a:bodyPr>
          <a:lstStyle/>
          <a:p>
            <a:pPr marL="0" indent="0">
              <a:buNone/>
            </a:pPr>
            <a:r>
              <a:rPr lang="fr-BE" dirty="0" smtClean="0"/>
              <a:t>= Patient </a:t>
            </a:r>
            <a:r>
              <a:rPr lang="fr-BE" dirty="0" err="1" smtClean="0"/>
              <a:t>Health</a:t>
            </a:r>
            <a:r>
              <a:rPr lang="fr-BE" dirty="0" smtClean="0"/>
              <a:t> Viewer</a:t>
            </a:r>
          </a:p>
          <a:p>
            <a:pPr marL="0" indent="0">
              <a:buNone/>
            </a:pPr>
            <a:endParaRPr lang="fr-BE" dirty="0" smtClean="0"/>
          </a:p>
          <a:p>
            <a:pPr marL="0" indent="0">
              <a:buNone/>
            </a:pPr>
            <a:r>
              <a:rPr lang="fr-BE" dirty="0" smtClean="0"/>
              <a:t>Objectifs 2019</a:t>
            </a:r>
          </a:p>
          <a:p>
            <a:endParaRPr lang="fr-BE" dirty="0" smtClean="0"/>
          </a:p>
          <a:p>
            <a:pPr lvl="1"/>
            <a:r>
              <a:rPr lang="fr-BE" dirty="0" smtClean="0"/>
              <a:t>objectif </a:t>
            </a:r>
            <a:r>
              <a:rPr lang="fr-BE" dirty="0"/>
              <a:t>de </a:t>
            </a:r>
            <a:r>
              <a:rPr lang="fr-BE" i="1" dirty="0"/>
              <a:t>l’Accord de gouvernement</a:t>
            </a:r>
            <a:r>
              <a:rPr lang="fr-BE" dirty="0"/>
              <a:t>: chaque patient aura accès à son propre dossier de santé (</a:t>
            </a:r>
            <a:r>
              <a:rPr lang="fr-FR" dirty="0"/>
              <a:t>toute information qui le concerne et qui sera disponible via les </a:t>
            </a:r>
            <a:r>
              <a:rPr lang="fr-FR" dirty="0" smtClean="0"/>
              <a:t>Hubs-</a:t>
            </a:r>
            <a:r>
              <a:rPr lang="fr-FR" dirty="0" err="1" smtClean="0"/>
              <a:t>MetaHubs</a:t>
            </a:r>
            <a:r>
              <a:rPr lang="fr-FR" dirty="0" smtClean="0"/>
              <a:t>) &gt; des </a:t>
            </a:r>
            <a:r>
              <a:rPr lang="fr-FR" dirty="0"/>
              <a:t>filtres pourraient être définis (en discussion)</a:t>
            </a:r>
            <a:endParaRPr lang="en-US" dirty="0"/>
          </a:p>
          <a:p>
            <a:pPr lvl="1"/>
            <a:r>
              <a:rPr lang="fr-BE" dirty="0" smtClean="0"/>
              <a:t>accès </a:t>
            </a:r>
            <a:r>
              <a:rPr lang="fr-BE" dirty="0"/>
              <a:t>aux données de santé et ajout de données par le patient  </a:t>
            </a:r>
            <a:r>
              <a:rPr lang="fr-BE" dirty="0" smtClean="0"/>
              <a:t>&gt; établissement </a:t>
            </a:r>
            <a:r>
              <a:rPr lang="fr-BE" dirty="0"/>
              <a:t>d'un cadre de référence </a:t>
            </a:r>
            <a:endParaRPr lang="fr-BE" dirty="0" smtClean="0"/>
          </a:p>
          <a:p>
            <a:pPr lvl="1"/>
            <a:r>
              <a:rPr lang="fr-FR" dirty="0" smtClean="0"/>
              <a:t>mise </a:t>
            </a:r>
            <a:r>
              <a:rPr lang="fr-FR" dirty="0"/>
              <a:t>à disposition d’instruments d’analyse ainsi que des instruments de ‘traduction’ lui permettant de mieux comprendre son </a:t>
            </a:r>
            <a:r>
              <a:rPr lang="fr-FR" dirty="0" smtClean="0"/>
              <a:t>dossier &gt; ‘</a:t>
            </a:r>
            <a:r>
              <a:rPr lang="fr-FR" dirty="0" err="1"/>
              <a:t>health</a:t>
            </a:r>
            <a:r>
              <a:rPr lang="fr-FR" dirty="0"/>
              <a:t> </a:t>
            </a:r>
            <a:r>
              <a:rPr lang="fr-FR" dirty="0" err="1"/>
              <a:t>literacy</a:t>
            </a:r>
            <a:r>
              <a:rPr lang="fr-FR" dirty="0"/>
              <a:t>’ du patient (médecine préventive</a:t>
            </a:r>
            <a:r>
              <a:rPr lang="fr-FR" dirty="0" smtClean="0"/>
              <a:t>) &gt; patient</a:t>
            </a:r>
            <a:r>
              <a:rPr lang="fr-FR" dirty="0"/>
              <a:t> </a:t>
            </a:r>
            <a:r>
              <a:rPr lang="fr-FR" dirty="0" smtClean="0"/>
              <a:t>= acteur </a:t>
            </a:r>
            <a:r>
              <a:rPr lang="fr-FR" dirty="0"/>
              <a:t>de sa prise en </a:t>
            </a:r>
            <a:r>
              <a:rPr lang="fr-FR" dirty="0" smtClean="0"/>
              <a:t>charge</a:t>
            </a:r>
          </a:p>
          <a:p>
            <a:pPr lvl="1"/>
            <a:endParaRPr lang="fr-FR" dirty="0" smtClean="0"/>
          </a:p>
          <a:p>
            <a:pPr marL="274320" lvl="1" indent="0">
              <a:buNone/>
            </a:pPr>
            <a:endParaRPr lang="fr-BE" dirty="0" smtClean="0"/>
          </a:p>
          <a:p>
            <a:endParaRPr lang="fr-FR"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109</a:t>
            </a:fld>
            <a:endParaRPr lang="en-US"/>
          </a:p>
        </p:txBody>
      </p:sp>
    </p:spTree>
    <p:extLst>
      <p:ext uri="{BB962C8B-B14F-4D97-AF65-F5344CB8AC3E}">
        <p14:creationId xmlns:p14="http://schemas.microsoft.com/office/powerpoint/2010/main" val="361089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ltLang="en-US" smtClean="0">
                <a:sym typeface="Arial" charset="0"/>
              </a:rPr>
              <a:t>10 missions</a:t>
            </a:r>
            <a:endParaRPr lang="fr-BE" dirty="0"/>
          </a:p>
        </p:txBody>
      </p:sp>
      <p:sp>
        <p:nvSpPr>
          <p:cNvPr id="15363" name="Rectangle 3"/>
          <p:cNvSpPr>
            <a:spLocks noGrp="1" noChangeArrowheads="1"/>
          </p:cNvSpPr>
          <p:nvPr>
            <p:ph idx="1"/>
          </p:nvPr>
        </p:nvSpPr>
        <p:spPr/>
        <p:txBody>
          <a:bodyPr>
            <a:normAutofit/>
          </a:bodyPr>
          <a:lstStyle/>
          <a:p>
            <a:endParaRPr lang="fr-BE" dirty="0" smtClean="0"/>
          </a:p>
          <a:p>
            <a:r>
              <a:rPr lang="fr-BE" dirty="0" smtClean="0"/>
              <a:t>Vision &amp; Stratégie</a:t>
            </a:r>
          </a:p>
          <a:p>
            <a:endParaRPr lang="fr-BE" altLang="en-US" dirty="0" smtClean="0">
              <a:sym typeface="Arial" charset="0"/>
            </a:endParaRPr>
          </a:p>
          <a:p>
            <a:r>
              <a:rPr lang="fr-BE" altLang="en-US" dirty="0" smtClean="0">
                <a:sym typeface="Arial" charset="0"/>
              </a:rPr>
              <a:t>Organiser la collaboration</a:t>
            </a:r>
          </a:p>
          <a:p>
            <a:endParaRPr lang="fr-BE" altLang="en-US" dirty="0" smtClean="0">
              <a:sym typeface="Arial" charset="0"/>
            </a:endParaRPr>
          </a:p>
          <a:p>
            <a:r>
              <a:rPr lang="fr-BE" altLang="en-US" dirty="0" smtClean="0">
                <a:sym typeface="Arial" charset="0"/>
              </a:rPr>
              <a:t>Moteur des changements</a:t>
            </a:r>
          </a:p>
          <a:p>
            <a:endParaRPr lang="fr-BE" altLang="en-US" dirty="0" smtClean="0">
              <a:sym typeface="Arial" charset="0"/>
            </a:endParaRPr>
          </a:p>
          <a:p>
            <a:r>
              <a:rPr lang="fr-BE" altLang="en-US" dirty="0" smtClean="0">
                <a:sym typeface="Arial" charset="0"/>
              </a:rPr>
              <a:t>Détermination de normes, standards, architectures</a:t>
            </a:r>
          </a:p>
          <a:p>
            <a:endParaRPr lang="fr-BE" altLang="en-US" dirty="0" smtClean="0">
              <a:sym typeface="Arial" charset="0"/>
            </a:endParaRPr>
          </a:p>
          <a:p>
            <a:r>
              <a:rPr lang="fr-BE" altLang="en-US" dirty="0" smtClean="0">
                <a:sym typeface="Arial" charset="0"/>
              </a:rPr>
              <a:t>Enregistrement des logiciels</a:t>
            </a:r>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5" name="Slide Number Placeholder 4"/>
          <p:cNvSpPr>
            <a:spLocks noGrp="1"/>
          </p:cNvSpPr>
          <p:nvPr>
            <p:ph type="sldNum" sz="quarter" idx="12"/>
          </p:nvPr>
        </p:nvSpPr>
        <p:spPr/>
        <p:txBody>
          <a:bodyPr>
            <a:normAutofit/>
          </a:bodyPr>
          <a:lstStyle/>
          <a:p>
            <a:fld id="{BAADB71D-6A6A-403E-B8B0-DAC18C9A03D5}" type="slidenum">
              <a:rPr lang="en-US" smtClean="0"/>
              <a:pPr/>
              <a:t>11</a:t>
            </a:fld>
            <a:endParaRPr lang="fr-BE"/>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00808"/>
            <a:ext cx="2907815" cy="163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05291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fontScale="92500" lnSpcReduction="10000"/>
          </a:bodyPr>
          <a:lstStyle/>
          <a:p>
            <a:r>
              <a:rPr lang="fr-FR" dirty="0" smtClean="0"/>
              <a:t>Déjà </a:t>
            </a:r>
            <a:r>
              <a:rPr lang="fr-FR" dirty="0" err="1" smtClean="0"/>
              <a:t>qqs</a:t>
            </a:r>
            <a:r>
              <a:rPr lang="fr-FR" dirty="0" smtClean="0"/>
              <a:t> exemples de réalisations</a:t>
            </a:r>
          </a:p>
          <a:p>
            <a:endParaRPr lang="fr-FR" dirty="0" smtClean="0"/>
          </a:p>
          <a:p>
            <a:pPr lvl="1"/>
            <a:r>
              <a:rPr lang="fr-FR" dirty="0" err="1" smtClean="0"/>
              <a:t>Vitalink</a:t>
            </a:r>
            <a:r>
              <a:rPr lang="fr-FR" dirty="0" smtClean="0"/>
              <a:t> met à </a:t>
            </a:r>
            <a:r>
              <a:rPr lang="fr-FR" dirty="0"/>
              <a:t>disposition des patients un accès à leur schéma de médication/vaccination (« patient </a:t>
            </a:r>
            <a:r>
              <a:rPr lang="fr-FR" dirty="0" err="1"/>
              <a:t>health</a:t>
            </a:r>
            <a:r>
              <a:rPr lang="fr-FR" dirty="0"/>
              <a:t> </a:t>
            </a:r>
            <a:r>
              <a:rPr lang="fr-FR" dirty="0" err="1"/>
              <a:t>viewer</a:t>
            </a:r>
            <a:r>
              <a:rPr lang="fr-FR" dirty="0"/>
              <a:t> ») et évolue vers </a:t>
            </a:r>
            <a:r>
              <a:rPr lang="fr-FR" dirty="0" err="1"/>
              <a:t>MyVitalink</a:t>
            </a:r>
            <a:r>
              <a:rPr lang="fr-FR" dirty="0"/>
              <a:t>. Tout récemment, l’UZ Leuven permet l’accès du patient à son DPI </a:t>
            </a:r>
            <a:r>
              <a:rPr lang="fr-FR" dirty="0" smtClean="0"/>
              <a:t>(</a:t>
            </a:r>
            <a:r>
              <a:rPr lang="en-US" dirty="0" err="1" smtClean="0"/>
              <a:t>mynexuzhealth</a:t>
            </a:r>
            <a:r>
              <a:rPr lang="en-US" dirty="0" smtClean="0"/>
              <a:t>). Idem pour </a:t>
            </a:r>
            <a:r>
              <a:rPr lang="en-US" dirty="0" err="1" smtClean="0"/>
              <a:t>Diest</a:t>
            </a:r>
            <a:r>
              <a:rPr lang="en-US" dirty="0" smtClean="0"/>
              <a:t>, </a:t>
            </a:r>
            <a:r>
              <a:rPr lang="en-US" dirty="0" err="1" smtClean="0"/>
              <a:t>Goreninge</a:t>
            </a:r>
            <a:r>
              <a:rPr lang="en-US" dirty="0" smtClean="0"/>
              <a:t> et Gent.</a:t>
            </a:r>
          </a:p>
          <a:p>
            <a:pPr lvl="1"/>
            <a:endParaRPr lang="fr-FR" dirty="0"/>
          </a:p>
          <a:p>
            <a:pPr lvl="1"/>
            <a:r>
              <a:rPr lang="fr-FR" dirty="0"/>
              <a:t>le RSW permet au patient un accès à son </a:t>
            </a:r>
            <a:r>
              <a:rPr lang="fr-FR" dirty="0" err="1"/>
              <a:t>Sumehr</a:t>
            </a:r>
            <a:r>
              <a:rPr lang="fr-FR" dirty="0"/>
              <a:t> + possibilité d’y ajouter des notes + extension aux docs hospitaliers en </a:t>
            </a:r>
            <a:r>
              <a:rPr lang="fr-FR" dirty="0" smtClean="0"/>
              <a:t>pilote. </a:t>
            </a:r>
            <a:r>
              <a:rPr lang="fr-FR" dirty="0"/>
              <a:t>Le CHU de Liège </a:t>
            </a:r>
            <a:r>
              <a:rPr lang="fr-FR" dirty="0" smtClean="0"/>
              <a:t>a été le 1</a:t>
            </a:r>
            <a:r>
              <a:rPr lang="fr-FR" baseline="30000" dirty="0" smtClean="0"/>
              <a:t>er</a:t>
            </a:r>
            <a:r>
              <a:rPr lang="fr-FR" dirty="0" smtClean="0"/>
              <a:t> permettant </a:t>
            </a:r>
            <a:r>
              <a:rPr lang="fr-FR" dirty="0"/>
              <a:t>l’accès du patient à son DPI (en </a:t>
            </a:r>
            <a:r>
              <a:rPr lang="fr-FR" dirty="0" smtClean="0"/>
              <a:t>mobile-Andaman7)</a:t>
            </a:r>
            <a:endParaRPr lang="fr-FR" dirty="0"/>
          </a:p>
          <a:p>
            <a:pPr marL="274320" lvl="1" indent="0">
              <a:buNone/>
            </a:pPr>
            <a:endParaRPr lang="fr-BE" dirty="0" smtClean="0"/>
          </a:p>
          <a:p>
            <a:pPr marL="274320" lvl="1" indent="0">
              <a:buNone/>
            </a:pPr>
            <a:endParaRPr lang="fr-BE" sz="1700" dirty="0" smtClean="0"/>
          </a:p>
          <a:p>
            <a:pPr algn="just"/>
            <a:r>
              <a:rPr lang="fr-FR" sz="2100" dirty="0"/>
              <a:t>Approche fédérale: « </a:t>
            </a:r>
            <a:r>
              <a:rPr lang="fr-FR" sz="2100" dirty="0" err="1"/>
              <a:t>MyHealthViewer</a:t>
            </a:r>
            <a:r>
              <a:rPr lang="fr-FR" sz="2100" dirty="0"/>
              <a:t> » (</a:t>
            </a:r>
            <a:r>
              <a:rPr lang="fr-FR" sz="2100" dirty="0" smtClean="0"/>
              <a:t>Single </a:t>
            </a:r>
            <a:r>
              <a:rPr lang="fr-FR" sz="2100" dirty="0" err="1" smtClean="0"/>
              <a:t>Sign</a:t>
            </a:r>
            <a:r>
              <a:rPr lang="fr-FR" sz="2100" dirty="0" smtClean="0"/>
              <a:t> On) </a:t>
            </a:r>
            <a:r>
              <a:rPr lang="fr-FR" sz="2100" dirty="0"/>
              <a:t>1ère version prévue </a:t>
            </a:r>
            <a:r>
              <a:rPr lang="fr-FR" sz="2100" dirty="0" smtClean="0"/>
              <a:t>début 2018 </a:t>
            </a:r>
            <a:r>
              <a:rPr lang="fr-FR" sz="2100" dirty="0"/>
              <a:t>(liens vers Hubs, </a:t>
            </a:r>
            <a:r>
              <a:rPr lang="fr-FR" sz="2100" dirty="0" err="1"/>
              <a:t>Recip</a:t>
            </a:r>
            <a:r>
              <a:rPr lang="fr-FR" sz="2100" dirty="0"/>
              <a:t>-e, OA, </a:t>
            </a:r>
            <a:r>
              <a:rPr lang="fr-FR" sz="2100" dirty="0" err="1"/>
              <a:t>Orgadon</a:t>
            </a:r>
            <a:r>
              <a:rPr lang="fr-FR" sz="2100" dirty="0"/>
              <a:t>, Consent/</a:t>
            </a:r>
            <a:r>
              <a:rPr lang="fr-FR" sz="2100" dirty="0" err="1"/>
              <a:t>TherLink</a:t>
            </a:r>
            <a:r>
              <a:rPr lang="fr-FR" sz="2100" dirty="0"/>
              <a:t>, Euthanasie, etc.) </a:t>
            </a:r>
          </a:p>
          <a:p>
            <a:pPr algn="just"/>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110</a:t>
            </a:fld>
            <a:endParaRPr lang="en-US"/>
          </a:p>
        </p:txBody>
      </p:sp>
    </p:spTree>
    <p:extLst>
      <p:ext uri="{BB962C8B-B14F-4D97-AF65-F5344CB8AC3E}">
        <p14:creationId xmlns:p14="http://schemas.microsoft.com/office/powerpoint/2010/main" val="805567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10 – </a:t>
            </a:r>
            <a:r>
              <a:rPr lang="fr-FR" dirty="0" err="1"/>
              <a:t>Personal</a:t>
            </a:r>
            <a:r>
              <a:rPr lang="fr-FR" dirty="0"/>
              <a:t> </a:t>
            </a:r>
            <a:r>
              <a:rPr lang="fr-FR" dirty="0" err="1"/>
              <a:t>health</a:t>
            </a:r>
            <a:r>
              <a:rPr lang="fr-FR" dirty="0"/>
              <a:t> record</a:t>
            </a:r>
            <a:endParaRPr lang="fr-BE" dirty="0"/>
          </a:p>
        </p:txBody>
      </p:sp>
      <p:pic>
        <p:nvPicPr>
          <p:cNvPr id="6" name="Content Placeholder 5"/>
          <p:cNvPicPr>
            <a:picLocks noGrp="1" noChangeAspect="1"/>
          </p:cNvPicPr>
          <p:nvPr>
            <p:ph idx="1"/>
          </p:nvPr>
        </p:nvPicPr>
        <p:blipFill>
          <a:blip r:embed="rId2"/>
          <a:stretch>
            <a:fillRect/>
          </a:stretch>
        </p:blipFill>
        <p:spPr>
          <a:xfrm>
            <a:off x="395536" y="1709928"/>
            <a:ext cx="8291264" cy="4743408"/>
          </a:xfrm>
          <a:prstGeom prst="rect">
            <a:avLst/>
          </a:prstGeom>
        </p:spPr>
      </p:pic>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111</a:t>
            </a:fld>
            <a:endParaRPr lang="en-US"/>
          </a:p>
        </p:txBody>
      </p:sp>
    </p:spTree>
    <p:extLst>
      <p:ext uri="{BB962C8B-B14F-4D97-AF65-F5344CB8AC3E}">
        <p14:creationId xmlns:p14="http://schemas.microsoft.com/office/powerpoint/2010/main" val="14730560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10 – </a:t>
            </a:r>
            <a:r>
              <a:rPr lang="fr-FR" dirty="0" err="1"/>
              <a:t>Personal</a:t>
            </a:r>
            <a:r>
              <a:rPr lang="fr-FR" dirty="0"/>
              <a:t> </a:t>
            </a:r>
            <a:r>
              <a:rPr lang="fr-FR" dirty="0" err="1"/>
              <a:t>health</a:t>
            </a:r>
            <a:r>
              <a:rPr lang="fr-FR" dirty="0"/>
              <a:t> record</a:t>
            </a:r>
            <a:endParaRPr lang="fr-BE"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112</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51694"/>
            <a:ext cx="8229600" cy="4773811"/>
          </a:xfrm>
          <a:prstGeom prst="rect">
            <a:avLst/>
          </a:prstGeom>
        </p:spPr>
      </p:pic>
    </p:spTree>
    <p:extLst>
      <p:ext uri="{BB962C8B-B14F-4D97-AF65-F5344CB8AC3E}">
        <p14:creationId xmlns:p14="http://schemas.microsoft.com/office/powerpoint/2010/main" val="10630376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fontScale="92500" lnSpcReduction="20000"/>
          </a:bodyPr>
          <a:lstStyle/>
          <a:p>
            <a:pPr marL="0" indent="0" algn="just">
              <a:buNone/>
            </a:pPr>
            <a:r>
              <a:rPr lang="fr-FR" b="1" i="1" dirty="0" smtClean="0"/>
              <a:t>Questions stratégiques, légales et éthiques …</a:t>
            </a:r>
          </a:p>
          <a:p>
            <a:pPr algn="just"/>
            <a:endParaRPr lang="fr-FR" dirty="0" smtClean="0"/>
          </a:p>
          <a:p>
            <a:pPr algn="just"/>
            <a:r>
              <a:rPr lang="fr-FR" dirty="0" smtClean="0"/>
              <a:t>accès direct ou via intermédiaire professionnel de la santé</a:t>
            </a:r>
          </a:p>
          <a:p>
            <a:pPr algn="just"/>
            <a:r>
              <a:rPr lang="fr-FR" dirty="0" smtClean="0"/>
              <a:t>quid de pressions de tiers</a:t>
            </a:r>
          </a:p>
          <a:p>
            <a:pPr algn="just"/>
            <a:r>
              <a:rPr lang="fr-FR" dirty="0" smtClean="0"/>
              <a:t>à tout ou partie de son dossier </a:t>
            </a:r>
          </a:p>
          <a:p>
            <a:pPr algn="just"/>
            <a:r>
              <a:rPr lang="fr-FR" dirty="0" smtClean="0"/>
              <a:t>en temps réel ou différé</a:t>
            </a:r>
          </a:p>
          <a:p>
            <a:pPr algn="just"/>
            <a:r>
              <a:rPr lang="fr-FR" dirty="0" smtClean="0"/>
              <a:t>avec possibilité d’ajouts et si oui quel statut de l’info</a:t>
            </a:r>
          </a:p>
          <a:p>
            <a:pPr algn="just"/>
            <a:r>
              <a:rPr lang="fr-FR" dirty="0" smtClean="0"/>
              <a:t>quid des limites à la responsabilisation/</a:t>
            </a:r>
            <a:r>
              <a:rPr lang="fr-FR" dirty="0" err="1" smtClean="0"/>
              <a:t>empowerment</a:t>
            </a:r>
            <a:r>
              <a:rPr lang="fr-FR" dirty="0" smtClean="0"/>
              <a:t> du patient (données brutes sans interprétation par un professionnel, réaction imprévisible à la lecture d’un résultat…)</a:t>
            </a:r>
          </a:p>
          <a:p>
            <a:pPr algn="just"/>
            <a:r>
              <a:rPr lang="fr-FR" dirty="0" smtClean="0"/>
              <a:t>quid du potentiel changement de comportement du prestataire dans le libellé de ses notes</a:t>
            </a:r>
          </a:p>
          <a:p>
            <a:pPr algn="just"/>
            <a:r>
              <a:rPr lang="fr-FR" dirty="0" smtClean="0"/>
              <a:t>quid des responsabilités (prise en compte des éléments ajoutés par le patient ou via un mobile </a:t>
            </a:r>
            <a:r>
              <a:rPr lang="fr-FR" dirty="0" err="1" smtClean="0"/>
              <a:t>device</a:t>
            </a:r>
            <a:r>
              <a:rPr lang="fr-FR" dirty="0" smtClean="0"/>
              <a:t> </a:t>
            </a:r>
            <a:r>
              <a:rPr lang="fr-FR" dirty="0" err="1" smtClean="0"/>
              <a:t>pex</a:t>
            </a:r>
            <a:r>
              <a:rPr lang="fr-FR" dirty="0" smtClean="0"/>
              <a:t>.)</a:t>
            </a:r>
          </a:p>
          <a:p>
            <a:pPr algn="just"/>
            <a:r>
              <a:rPr lang="fr-FR" dirty="0"/>
              <a:t>e</a:t>
            </a:r>
            <a:r>
              <a:rPr lang="fr-FR" dirty="0" smtClean="0"/>
              <a:t>tc.</a:t>
            </a:r>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113</a:t>
            </a:fld>
            <a:endParaRPr lang="en-US"/>
          </a:p>
        </p:txBody>
      </p:sp>
    </p:spTree>
    <p:extLst>
      <p:ext uri="{BB962C8B-B14F-4D97-AF65-F5344CB8AC3E}">
        <p14:creationId xmlns:p14="http://schemas.microsoft.com/office/powerpoint/2010/main" val="428265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fontScale="85000" lnSpcReduction="10000"/>
          </a:bodyPr>
          <a:lstStyle/>
          <a:p>
            <a:pPr marL="0" indent="0">
              <a:buNone/>
            </a:pPr>
            <a:r>
              <a:rPr lang="fr-BE" b="1" i="1" dirty="0" smtClean="0"/>
              <a:t>Grandes lignes de </a:t>
            </a:r>
            <a:r>
              <a:rPr lang="fr-BE" b="1" i="1" dirty="0"/>
              <a:t>l'avis de la Commission Droits du </a:t>
            </a:r>
            <a:r>
              <a:rPr lang="fr-BE" b="1" i="1" dirty="0" smtClean="0"/>
              <a:t>patient</a:t>
            </a:r>
          </a:p>
          <a:p>
            <a:pPr marL="0" indent="0">
              <a:buNone/>
            </a:pPr>
            <a:endParaRPr lang="fr-BE" dirty="0" smtClean="0"/>
          </a:p>
          <a:p>
            <a:r>
              <a:rPr lang="en-US" dirty="0" err="1" smtClean="0"/>
              <a:t>Accès</a:t>
            </a:r>
            <a:r>
              <a:rPr lang="en-US" dirty="0" smtClean="0"/>
              <a:t> direct du patient</a:t>
            </a:r>
            <a:endParaRPr lang="en-US" dirty="0"/>
          </a:p>
          <a:p>
            <a:r>
              <a:rPr lang="fr-BE" dirty="0" smtClean="0"/>
              <a:t>Nouvelles </a:t>
            </a:r>
            <a:r>
              <a:rPr lang="fr-BE" dirty="0"/>
              <a:t>données : visibilité directe ou après une période de maximum 14 jours</a:t>
            </a:r>
          </a:p>
          <a:p>
            <a:r>
              <a:rPr lang="fr-BE" dirty="0" smtClean="0"/>
              <a:t>Droit </a:t>
            </a:r>
            <a:r>
              <a:rPr lang="fr-BE" dirty="0"/>
              <a:t>de ne pas </a:t>
            </a:r>
            <a:r>
              <a:rPr lang="fr-BE" dirty="0" smtClean="0"/>
              <a:t>savoir</a:t>
            </a:r>
            <a:endParaRPr lang="fr-BE" dirty="0"/>
          </a:p>
          <a:p>
            <a:r>
              <a:rPr lang="fr-BE" dirty="0" smtClean="0"/>
              <a:t>Protection </a:t>
            </a:r>
            <a:r>
              <a:rPr lang="fr-BE" dirty="0"/>
              <a:t>des données : exception </a:t>
            </a:r>
            <a:r>
              <a:rPr lang="fr-BE" dirty="0" smtClean="0"/>
              <a:t>thérapeutique possible</a:t>
            </a:r>
          </a:p>
          <a:p>
            <a:r>
              <a:rPr lang="fr-BE" dirty="0" smtClean="0"/>
              <a:t>Droit </a:t>
            </a:r>
            <a:r>
              <a:rPr lang="fr-BE" dirty="0"/>
              <a:t>de regard du représentant et des parents des enfants majeurs : délai de 14 jours</a:t>
            </a:r>
          </a:p>
          <a:p>
            <a:r>
              <a:rPr lang="fr-BE" dirty="0" smtClean="0"/>
              <a:t>Aucune </a:t>
            </a:r>
            <a:r>
              <a:rPr lang="fr-BE" dirty="0"/>
              <a:t>distinction entre les patients souffrant de problèmes de santé somatiques ou psychiques</a:t>
            </a:r>
          </a:p>
          <a:p>
            <a:r>
              <a:rPr lang="fr-BE" dirty="0" smtClean="0"/>
              <a:t>Droit </a:t>
            </a:r>
            <a:r>
              <a:rPr lang="fr-BE" dirty="0"/>
              <a:t>de regard de la personne de </a:t>
            </a:r>
            <a:r>
              <a:rPr lang="fr-BE" dirty="0" smtClean="0"/>
              <a:t>confiance/représentant légal</a:t>
            </a:r>
          </a:p>
          <a:p>
            <a:r>
              <a:rPr lang="nl-BE" dirty="0" err="1" smtClean="0"/>
              <a:t>Accès</a:t>
            </a:r>
            <a:r>
              <a:rPr lang="nl-BE" dirty="0" smtClean="0"/>
              <a:t> </a:t>
            </a:r>
            <a:r>
              <a:rPr lang="nl-BE" dirty="0"/>
              <a:t>&lt;</a:t>
            </a:r>
            <a:r>
              <a:rPr lang="nl-BE" dirty="0" smtClean="0"/>
              <a:t>16 </a:t>
            </a:r>
            <a:r>
              <a:rPr lang="nl-BE" dirty="0" err="1" smtClean="0"/>
              <a:t>ans</a:t>
            </a:r>
            <a:r>
              <a:rPr lang="nl-BE" dirty="0" smtClean="0"/>
              <a:t> via </a:t>
            </a:r>
            <a:r>
              <a:rPr lang="nl-BE" dirty="0" err="1" smtClean="0"/>
              <a:t>parents</a:t>
            </a:r>
            <a:r>
              <a:rPr lang="nl-BE" dirty="0" smtClean="0"/>
              <a:t>, </a:t>
            </a:r>
            <a:r>
              <a:rPr lang="nl-BE" dirty="0" err="1" smtClean="0"/>
              <a:t>àpd</a:t>
            </a:r>
            <a:r>
              <a:rPr lang="nl-BE" dirty="0" smtClean="0"/>
              <a:t> </a:t>
            </a:r>
            <a:r>
              <a:rPr lang="nl-BE" dirty="0"/>
              <a:t>16 </a:t>
            </a:r>
            <a:r>
              <a:rPr lang="nl-BE" dirty="0" err="1" smtClean="0"/>
              <a:t>ans</a:t>
            </a:r>
            <a:r>
              <a:rPr lang="nl-BE" dirty="0" smtClean="0"/>
              <a:t> </a:t>
            </a:r>
            <a:r>
              <a:rPr lang="nl-BE" dirty="0" err="1" smtClean="0"/>
              <a:t>gestion</a:t>
            </a:r>
            <a:r>
              <a:rPr lang="nl-BE" dirty="0" smtClean="0"/>
              <a:t> directe </a:t>
            </a:r>
            <a:r>
              <a:rPr lang="nl-BE" dirty="0" err="1" smtClean="0"/>
              <a:t>possible</a:t>
            </a:r>
            <a:r>
              <a:rPr lang="nl-BE" dirty="0" smtClean="0"/>
              <a:t>. </a:t>
            </a:r>
            <a:endParaRPr lang="nl-BE" dirty="0"/>
          </a:p>
          <a:p>
            <a:pPr marL="0" indent="0">
              <a:buNone/>
            </a:pPr>
            <a:r>
              <a:rPr lang="fr-BE" b="1" i="1" dirty="0" smtClean="0"/>
              <a:t>Adaptation Loi droits du patient de 2002 - Importance d’une bonne communication des patients et des prestataires</a:t>
            </a:r>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114</a:t>
            </a:fld>
            <a:endParaRPr lang="en-US"/>
          </a:p>
        </p:txBody>
      </p:sp>
    </p:spTree>
    <p:extLst>
      <p:ext uri="{BB962C8B-B14F-4D97-AF65-F5344CB8AC3E}">
        <p14:creationId xmlns:p14="http://schemas.microsoft.com/office/powerpoint/2010/main" val="107729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11 : Communication</a:t>
            </a:r>
            <a:endParaRPr lang="fr-BE" dirty="0"/>
          </a:p>
        </p:txBody>
      </p:sp>
      <p:sp>
        <p:nvSpPr>
          <p:cNvPr id="4099" name="Rectangle 3"/>
          <p:cNvSpPr>
            <a:spLocks noGrp="1" noChangeArrowheads="1"/>
          </p:cNvSpPr>
          <p:nvPr>
            <p:ph idx="1"/>
          </p:nvPr>
        </p:nvSpPr>
        <p:spPr/>
        <p:txBody>
          <a:bodyPr/>
          <a:lstStyle/>
          <a:p>
            <a:r>
              <a:rPr lang="fr-BE" dirty="0" smtClean="0"/>
              <a:t>Objectifs 2019</a:t>
            </a:r>
          </a:p>
          <a:p>
            <a:endParaRPr lang="fr-BE" dirty="0" smtClean="0"/>
          </a:p>
          <a:p>
            <a:pPr lvl="1"/>
            <a:r>
              <a:rPr lang="fr-BE" dirty="0" smtClean="0"/>
              <a:t>assurer une communication efficace et coordonnée vers les divers groupes-cibles concernant</a:t>
            </a:r>
          </a:p>
          <a:p>
            <a:pPr lvl="1"/>
            <a:endParaRPr lang="fr-BE" dirty="0" smtClean="0"/>
          </a:p>
          <a:p>
            <a:pPr lvl="2"/>
            <a:r>
              <a:rPr lang="fr-BE" dirty="0" smtClean="0"/>
              <a:t>les avantages du partage de données relatives au patient</a:t>
            </a:r>
          </a:p>
          <a:p>
            <a:pPr lvl="2"/>
            <a:endParaRPr lang="fr-BE" dirty="0" smtClean="0"/>
          </a:p>
          <a:p>
            <a:pPr lvl="2"/>
            <a:r>
              <a:rPr lang="fr-BE" dirty="0" smtClean="0"/>
              <a:t>l'utilisation des services d'</a:t>
            </a:r>
            <a:r>
              <a:rPr lang="fr-BE" dirty="0" err="1" smtClean="0"/>
              <a:t>eSanté</a:t>
            </a:r>
            <a:endParaRPr lang="fr-BE" dirty="0" smtClean="0"/>
          </a:p>
          <a:p>
            <a:pPr lvl="2"/>
            <a:endParaRPr lang="fr-BE" dirty="0" smtClean="0"/>
          </a:p>
          <a:p>
            <a:pPr lvl="2"/>
            <a:r>
              <a:rPr lang="fr-BE" dirty="0" smtClean="0"/>
              <a:t>les responsabilités de chacun dans ce processus</a:t>
            </a:r>
          </a:p>
          <a:p>
            <a:pPr lvl="2"/>
            <a:endParaRPr lang="fr-BE" dirty="0" smtClean="0"/>
          </a:p>
          <a:p>
            <a:pPr lvl="1"/>
            <a:r>
              <a:rPr lang="fr-BE" dirty="0" smtClean="0"/>
              <a:t>plusieurs canaux</a:t>
            </a:r>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115</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88144451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116</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85365"/>
            <a:ext cx="8229600" cy="470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2427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117</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229600" cy="228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326658"/>
            <a:ext cx="8136904" cy="202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752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118</a:t>
            </a:fld>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8730" y="1600200"/>
            <a:ext cx="648654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0313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119</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30158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869" y="2780928"/>
            <a:ext cx="36195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5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10 missions</a:t>
            </a:r>
            <a:endParaRPr lang="fr-BE" dirty="0"/>
          </a:p>
        </p:txBody>
      </p:sp>
      <p:sp>
        <p:nvSpPr>
          <p:cNvPr id="16387" name="Rectangle 3"/>
          <p:cNvSpPr>
            <a:spLocks noGrp="1" noChangeArrowheads="1"/>
          </p:cNvSpPr>
          <p:nvPr>
            <p:ph idx="1"/>
          </p:nvPr>
        </p:nvSpPr>
        <p:spPr/>
        <p:txBody>
          <a:bodyPr>
            <a:normAutofit/>
          </a:bodyPr>
          <a:lstStyle/>
          <a:p>
            <a:endParaRPr lang="fr-BE" altLang="en-US" dirty="0" smtClean="0">
              <a:sym typeface="Arial" charset="0"/>
            </a:endParaRPr>
          </a:p>
          <a:p>
            <a:r>
              <a:rPr lang="fr-BE" altLang="en-US" dirty="0" smtClean="0">
                <a:sym typeface="Arial" charset="0"/>
              </a:rPr>
              <a:t>Plate-forme </a:t>
            </a:r>
            <a:r>
              <a:rPr lang="fr-BE" altLang="en-US" dirty="0">
                <a:sym typeface="Arial" charset="0"/>
              </a:rPr>
              <a:t>de </a:t>
            </a:r>
            <a:r>
              <a:rPr lang="fr-BE" altLang="en-US" dirty="0" smtClean="0">
                <a:sym typeface="Arial" charset="0"/>
              </a:rPr>
              <a:t>collaboration</a:t>
            </a:r>
          </a:p>
          <a:p>
            <a:endParaRPr lang="fr-BE" altLang="en-US" dirty="0">
              <a:sym typeface="Arial" charset="0"/>
            </a:endParaRPr>
          </a:p>
          <a:p>
            <a:r>
              <a:rPr lang="fr-BE" altLang="en-US" dirty="0" smtClean="0">
                <a:sym typeface="Arial" charset="0"/>
              </a:rPr>
              <a:t>Répartition </a:t>
            </a:r>
            <a:r>
              <a:rPr lang="fr-BE" altLang="en-US" dirty="0">
                <a:sym typeface="Arial" charset="0"/>
              </a:rPr>
              <a:t>des tâches </a:t>
            </a:r>
            <a:r>
              <a:rPr lang="fr-BE" altLang="en-US" dirty="0" smtClean="0">
                <a:sym typeface="Arial" charset="0"/>
              </a:rPr>
              <a:t>&amp; </a:t>
            </a:r>
            <a:r>
              <a:rPr lang="fr-BE" altLang="en-US" dirty="0">
                <a:sym typeface="Arial" charset="0"/>
              </a:rPr>
              <a:t>n</a:t>
            </a:r>
            <a:r>
              <a:rPr lang="fr-BE" altLang="en-US" dirty="0" smtClean="0">
                <a:sym typeface="Arial" charset="0"/>
              </a:rPr>
              <a:t>ormes </a:t>
            </a:r>
            <a:r>
              <a:rPr lang="fr-BE" altLang="en-US" dirty="0">
                <a:sym typeface="Arial" charset="0"/>
              </a:rPr>
              <a:t>de </a:t>
            </a:r>
            <a:r>
              <a:rPr lang="fr-BE" altLang="en-US" dirty="0" smtClean="0">
                <a:sym typeface="Arial" charset="0"/>
              </a:rPr>
              <a:t>qualité</a:t>
            </a:r>
          </a:p>
          <a:p>
            <a:endParaRPr lang="fr-BE" altLang="en-US" dirty="0">
              <a:sym typeface="Arial" charset="0"/>
            </a:endParaRPr>
          </a:p>
          <a:p>
            <a:r>
              <a:rPr lang="fr-BE" altLang="en-US" dirty="0" smtClean="0">
                <a:sym typeface="Arial" charset="0"/>
              </a:rPr>
              <a:t>Tiers partie de confiance</a:t>
            </a:r>
            <a:endParaRPr lang="fr-BE" altLang="en-US" dirty="0">
              <a:sym typeface="Arial" charset="0"/>
            </a:endParaRPr>
          </a:p>
          <a:p>
            <a:endParaRPr lang="fr-BE" altLang="en-US" dirty="0">
              <a:sym typeface="Arial" charset="0"/>
            </a:endParaRPr>
          </a:p>
          <a:p>
            <a:r>
              <a:rPr lang="fr-BE" dirty="0" smtClean="0"/>
              <a:t>Réalisation de </a:t>
            </a:r>
            <a:r>
              <a:rPr lang="fr-BE" dirty="0"/>
              <a:t>projets </a:t>
            </a:r>
          </a:p>
          <a:p>
            <a:endParaRPr lang="fr-BE" altLang="en-US" dirty="0">
              <a:sym typeface="Arial" charset="0"/>
            </a:endParaRPr>
          </a:p>
          <a:p>
            <a:r>
              <a:rPr lang="fr-BE" altLang="en-US" dirty="0" smtClean="0">
                <a:sym typeface="Arial" charset="0"/>
              </a:rPr>
              <a:t>Gestion et coordination ICT de </a:t>
            </a:r>
            <a:r>
              <a:rPr lang="fr-BE" altLang="en-US" dirty="0">
                <a:sym typeface="Arial" charset="0"/>
              </a:rPr>
              <a:t>l'échange </a:t>
            </a:r>
            <a:r>
              <a:rPr lang="fr-BE" altLang="en-US" dirty="0" smtClean="0">
                <a:sym typeface="Arial" charset="0"/>
              </a:rPr>
              <a:t>électronique de données</a:t>
            </a:r>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12</a:t>
            </a:fld>
            <a:endParaRPr lang="fr-BE"/>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156176" y="908720"/>
            <a:ext cx="24193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335836"/>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12 : Formations</a:t>
            </a:r>
            <a:endParaRPr lang="fr-BE" dirty="0"/>
          </a:p>
        </p:txBody>
      </p:sp>
      <p:sp>
        <p:nvSpPr>
          <p:cNvPr id="4099" name="Rectangle 3"/>
          <p:cNvSpPr>
            <a:spLocks noGrp="1" noChangeArrowheads="1"/>
          </p:cNvSpPr>
          <p:nvPr>
            <p:ph idx="1"/>
          </p:nvPr>
        </p:nvSpPr>
        <p:spPr/>
        <p:txBody>
          <a:bodyPr>
            <a:normAutofit/>
          </a:bodyPr>
          <a:lstStyle/>
          <a:p>
            <a:r>
              <a:rPr lang="fr-BE" dirty="0" smtClean="0"/>
              <a:t>Objectifs 2019</a:t>
            </a:r>
          </a:p>
          <a:p>
            <a:endParaRPr lang="fr-BE" dirty="0" smtClean="0"/>
          </a:p>
          <a:p>
            <a:pPr lvl="1"/>
            <a:r>
              <a:rPr lang="fr-BE" dirty="0" smtClean="0"/>
              <a:t>profils </a:t>
            </a:r>
            <a:r>
              <a:rPr lang="fr-BE" dirty="0"/>
              <a:t>de compétences </a:t>
            </a:r>
            <a:r>
              <a:rPr lang="fr-BE" dirty="0" smtClean="0"/>
              <a:t>&gt; inclure l’</a:t>
            </a:r>
            <a:r>
              <a:rPr lang="fr-BE" dirty="0" err="1" smtClean="0"/>
              <a:t>eSanté</a:t>
            </a:r>
            <a:r>
              <a:rPr lang="fr-BE" dirty="0" smtClean="0"/>
              <a:t> dans formation initiale</a:t>
            </a:r>
          </a:p>
          <a:p>
            <a:pPr lvl="1"/>
            <a:endParaRPr lang="fr-BE" dirty="0" smtClean="0"/>
          </a:p>
          <a:p>
            <a:pPr lvl="1"/>
            <a:r>
              <a:rPr lang="fr-BE" dirty="0" err="1" smtClean="0"/>
              <a:t>eSanté</a:t>
            </a:r>
            <a:r>
              <a:rPr lang="fr-BE" dirty="0" smtClean="0"/>
              <a:t> &gt; accréditations et formations continues</a:t>
            </a:r>
          </a:p>
          <a:p>
            <a:pPr lvl="1"/>
            <a:endParaRPr lang="fr-BE" dirty="0" smtClean="0"/>
          </a:p>
          <a:p>
            <a:pPr lvl="1"/>
            <a:r>
              <a:rPr lang="fr-BE" dirty="0" smtClean="0"/>
              <a:t>coordination helpdesks et centres de contact </a:t>
            </a:r>
          </a:p>
          <a:p>
            <a:pPr lvl="1"/>
            <a:endParaRPr lang="fr-BE" dirty="0" smtClean="0"/>
          </a:p>
          <a:p>
            <a:pPr lvl="1"/>
            <a:r>
              <a:rPr lang="fr-BE" dirty="0" err="1" smtClean="0"/>
              <a:t>plate-formes</a:t>
            </a:r>
            <a:r>
              <a:rPr lang="fr-BE" dirty="0" smtClean="0"/>
              <a:t> d'exercice et journées d'utilisateurs</a:t>
            </a:r>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120</a:t>
            </a:fld>
            <a:endParaRPr lang="en-US"/>
          </a:p>
        </p:txBody>
      </p:sp>
    </p:spTree>
    <p:extLst>
      <p:ext uri="{BB962C8B-B14F-4D97-AF65-F5344CB8AC3E}">
        <p14:creationId xmlns:p14="http://schemas.microsoft.com/office/powerpoint/2010/main" val="1201347160"/>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12 : Formations</a:t>
            </a:r>
            <a:endParaRPr lang="fr-BE" dirty="0"/>
          </a:p>
        </p:txBody>
      </p:sp>
      <p:sp>
        <p:nvSpPr>
          <p:cNvPr id="4099" name="Rectangle 3"/>
          <p:cNvSpPr>
            <a:spLocks noGrp="1" noChangeArrowheads="1"/>
          </p:cNvSpPr>
          <p:nvPr>
            <p:ph idx="1"/>
          </p:nvPr>
        </p:nvSpPr>
        <p:spPr/>
        <p:txBody>
          <a:bodyPr>
            <a:normAutofit/>
          </a:bodyPr>
          <a:lstStyle/>
          <a:p>
            <a:r>
              <a:rPr lang="fr-FR" dirty="0" smtClean="0"/>
              <a:t>Financement: INAMI + Régions</a:t>
            </a:r>
          </a:p>
          <a:p>
            <a:endParaRPr lang="fr-FR" dirty="0" smtClean="0"/>
          </a:p>
          <a:p>
            <a:endParaRPr lang="fr-FR" dirty="0"/>
          </a:p>
          <a:p>
            <a:r>
              <a:rPr lang="fr-FR" dirty="0" smtClean="0"/>
              <a:t>Flandre en avance. Rattrapage de Bruxelles &amp; Wallonie</a:t>
            </a:r>
          </a:p>
          <a:p>
            <a:endParaRPr lang="fr-FR" dirty="0" smtClean="0"/>
          </a:p>
          <a:p>
            <a:endParaRPr lang="fr-FR" dirty="0" smtClean="0"/>
          </a:p>
          <a:p>
            <a:r>
              <a:rPr lang="fr-FR" dirty="0" smtClean="0"/>
              <a:t>Portail de planning et inscriptions, modules </a:t>
            </a:r>
            <a:r>
              <a:rPr lang="fr-FR" dirty="0" err="1" smtClean="0"/>
              <a:t>eLearning</a:t>
            </a:r>
            <a:r>
              <a:rPr lang="fr-FR" dirty="0" smtClean="0"/>
              <a:t>, helpdesk </a:t>
            </a:r>
            <a:r>
              <a:rPr lang="fr-FR" dirty="0"/>
              <a:t>et </a:t>
            </a:r>
            <a:r>
              <a:rPr lang="fr-FR" dirty="0" smtClean="0"/>
              <a:t>coaching/accompagnement personnalisé: Ok dans 3 régions </a:t>
            </a:r>
          </a:p>
          <a:p>
            <a:endParaRPr lang="fr-FR" dirty="0"/>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121</a:t>
            </a:fld>
            <a:endParaRPr lang="en-US"/>
          </a:p>
        </p:txBody>
      </p:sp>
    </p:spTree>
    <p:extLst>
      <p:ext uri="{BB962C8B-B14F-4D97-AF65-F5344CB8AC3E}">
        <p14:creationId xmlns:p14="http://schemas.microsoft.com/office/powerpoint/2010/main" val="65065459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dirty="0" err="1">
                <a:solidFill>
                  <a:srgbClr val="3E6E5A"/>
                </a:solidFill>
              </a:rPr>
              <a:t>eHealth</a:t>
            </a:r>
            <a:r>
              <a:rPr lang="fr-BE" dirty="0"/>
              <a:t> – </a:t>
            </a:r>
            <a:r>
              <a:rPr lang="fr-BE" dirty="0" smtClean="0"/>
              <a:t>Formations</a:t>
            </a:r>
            <a:endParaRPr lang="en-US" dirty="0"/>
          </a:p>
        </p:txBody>
      </p:sp>
      <p:sp>
        <p:nvSpPr>
          <p:cNvPr id="4099" name="Rectangle 3"/>
          <p:cNvSpPr>
            <a:spLocks noGrp="1" noChangeArrowheads="1"/>
          </p:cNvSpPr>
          <p:nvPr>
            <p:ph idx="1"/>
          </p:nvPr>
        </p:nvSpPr>
        <p:spPr/>
        <p:txBody>
          <a:bodyPr>
            <a:normAutofit/>
          </a:bodyPr>
          <a:lstStyle/>
          <a:p>
            <a:r>
              <a:rPr lang="fr-FR" dirty="0" smtClean="0"/>
              <a:t>www.eenlijn.be</a:t>
            </a:r>
            <a:endParaRPr lang="fr-FR" dirty="0"/>
          </a:p>
        </p:txBody>
      </p:sp>
      <p:sp>
        <p:nvSpPr>
          <p:cNvPr id="2" name="Date Placeholder 1"/>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0CFEC368-1D7A-4F81-ABF6-AE0E36BAF64C}" type="slidenum">
              <a:rPr lang="en-US" smtClean="0"/>
              <a:pPr/>
              <a:t>122</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060848"/>
            <a:ext cx="5774112" cy="454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469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dirty="0" err="1">
                <a:solidFill>
                  <a:srgbClr val="3E6E5A"/>
                </a:solidFill>
              </a:rPr>
              <a:t>eHealth</a:t>
            </a:r>
            <a:r>
              <a:rPr lang="fr-BE" dirty="0"/>
              <a:t> – </a:t>
            </a:r>
            <a:r>
              <a:rPr lang="fr-BE" dirty="0" smtClean="0"/>
              <a:t>Formations</a:t>
            </a:r>
            <a:endParaRPr lang="en-US" dirty="0"/>
          </a:p>
        </p:txBody>
      </p:sp>
      <p:sp>
        <p:nvSpPr>
          <p:cNvPr id="4099" name="Rectangle 3"/>
          <p:cNvSpPr>
            <a:spLocks noGrp="1" noChangeArrowheads="1"/>
          </p:cNvSpPr>
          <p:nvPr>
            <p:ph idx="1"/>
          </p:nvPr>
        </p:nvSpPr>
        <p:spPr/>
        <p:txBody>
          <a:bodyPr>
            <a:normAutofit/>
          </a:bodyPr>
          <a:lstStyle/>
          <a:p>
            <a:pPr marL="274320" lvl="1" indent="0">
              <a:buNone/>
            </a:pPr>
            <a:endParaRPr lang="fr-BE" dirty="0" smtClean="0">
              <a:sym typeface="Arial" charset="0"/>
            </a:endParaRPr>
          </a:p>
          <a:p>
            <a:endParaRPr lang="fr-FR" dirty="0" smtClean="0"/>
          </a:p>
          <a:p>
            <a:endParaRPr lang="fr-FR" dirty="0"/>
          </a:p>
        </p:txBody>
      </p:sp>
      <p:sp>
        <p:nvSpPr>
          <p:cNvPr id="2" name="Date Placeholder 1"/>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0CFEC368-1D7A-4F81-ABF6-AE0E36BAF64C}" type="slidenum">
              <a:rPr lang="en-US" smtClean="0"/>
              <a:pPr/>
              <a:t>123</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217018"/>
            <a:ext cx="6524457" cy="380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1560" y="1628800"/>
            <a:ext cx="3528392" cy="369332"/>
          </a:xfrm>
          <a:prstGeom prst="rect">
            <a:avLst/>
          </a:prstGeom>
        </p:spPr>
        <p:txBody>
          <a:bodyPr wrap="square">
            <a:spAutoFit/>
          </a:bodyPr>
          <a:lstStyle/>
          <a:p>
            <a:pPr marL="285750" indent="-285750">
              <a:buFont typeface="Arial" panose="020B0604020202020204" pitchFamily="34" charset="0"/>
              <a:buChar char="•"/>
            </a:pPr>
            <a:r>
              <a:rPr lang="en-US" dirty="0" smtClean="0"/>
              <a:t>www.e-santewallonie.be</a:t>
            </a:r>
            <a:endParaRPr lang="en-US" dirty="0"/>
          </a:p>
        </p:txBody>
      </p:sp>
    </p:spTree>
    <p:extLst>
      <p:ext uri="{BB962C8B-B14F-4D97-AF65-F5344CB8AC3E}">
        <p14:creationId xmlns:p14="http://schemas.microsoft.com/office/powerpoint/2010/main" val="1232201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dirty="0" err="1">
                <a:solidFill>
                  <a:srgbClr val="3E6E5A"/>
                </a:solidFill>
              </a:rPr>
              <a:t>eHealth</a:t>
            </a:r>
            <a:r>
              <a:rPr lang="fr-BE" dirty="0"/>
              <a:t> – </a:t>
            </a:r>
            <a:r>
              <a:rPr lang="fr-BE" dirty="0" smtClean="0"/>
              <a:t>Formations</a:t>
            </a:r>
            <a:endParaRPr lang="en-US" dirty="0"/>
          </a:p>
        </p:txBody>
      </p:sp>
      <p:sp>
        <p:nvSpPr>
          <p:cNvPr id="4099" name="Rectangle 3"/>
          <p:cNvSpPr>
            <a:spLocks noGrp="1" noChangeArrowheads="1"/>
          </p:cNvSpPr>
          <p:nvPr>
            <p:ph idx="1"/>
          </p:nvPr>
        </p:nvSpPr>
        <p:spPr/>
        <p:txBody>
          <a:bodyPr>
            <a:normAutofit/>
          </a:bodyPr>
          <a:lstStyle/>
          <a:p>
            <a:pPr lvl="1"/>
            <a:r>
              <a:rPr lang="fr-BE" dirty="0" smtClean="0">
                <a:sym typeface="Arial" charset="0"/>
              </a:rPr>
              <a:t>www.ehealthacademy.be</a:t>
            </a:r>
            <a:endParaRPr lang="fr-FR" dirty="0"/>
          </a:p>
        </p:txBody>
      </p:sp>
      <p:sp>
        <p:nvSpPr>
          <p:cNvPr id="2" name="Date Placeholder 1"/>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0CFEC368-1D7A-4F81-ABF6-AE0E36BAF64C}" type="slidenum">
              <a:rPr lang="en-US" smtClean="0"/>
              <a:pPr/>
              <a:t>124</a:t>
            </a:fld>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08212"/>
            <a:ext cx="7693990" cy="388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797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12 : Formations</a:t>
            </a:r>
            <a:endParaRPr lang="fr-BE" dirty="0"/>
          </a:p>
        </p:txBody>
      </p:sp>
      <p:sp>
        <p:nvSpPr>
          <p:cNvPr id="4099" name="Rectangle 3"/>
          <p:cNvSpPr>
            <a:spLocks noGrp="1" noChangeArrowheads="1"/>
          </p:cNvSpPr>
          <p:nvPr>
            <p:ph idx="1"/>
          </p:nvPr>
        </p:nvSpPr>
        <p:spPr/>
        <p:txBody>
          <a:bodyPr>
            <a:normAutofit/>
          </a:bodyPr>
          <a:lstStyle/>
          <a:p>
            <a:pPr marL="0" indent="0">
              <a:buNone/>
            </a:pPr>
            <a:r>
              <a:rPr lang="fr-FR" sz="2000" dirty="0" smtClean="0"/>
              <a:t>Quelques chiffres / formations par niveau:</a:t>
            </a:r>
          </a:p>
          <a:p>
            <a:pPr>
              <a:buFontTx/>
              <a:buChar char="-"/>
            </a:pPr>
            <a:r>
              <a:rPr lang="fr-FR" sz="2000" dirty="0" smtClean="0"/>
              <a:t>de 0 (qu’est ce qu’un PC) </a:t>
            </a:r>
          </a:p>
          <a:p>
            <a:pPr>
              <a:buFontTx/>
              <a:buChar char="-"/>
            </a:pPr>
            <a:r>
              <a:rPr lang="fr-FR" sz="2000" dirty="0" smtClean="0"/>
              <a:t>à 1 (c’est quoi l’</a:t>
            </a:r>
            <a:r>
              <a:rPr lang="fr-FR" sz="2000" dirty="0" err="1" smtClean="0"/>
              <a:t>eHealth</a:t>
            </a:r>
            <a:r>
              <a:rPr lang="fr-FR" sz="2000" dirty="0" smtClean="0"/>
              <a:t>), </a:t>
            </a:r>
          </a:p>
          <a:p>
            <a:pPr>
              <a:buFontTx/>
              <a:buChar char="-"/>
            </a:pPr>
            <a:r>
              <a:rPr lang="fr-FR" sz="2000" dirty="0" smtClean="0"/>
              <a:t>à 2 (besoins en matière d’</a:t>
            </a:r>
            <a:r>
              <a:rPr lang="fr-FR" sz="2000" dirty="0" err="1" smtClean="0"/>
              <a:t>eHealth</a:t>
            </a:r>
            <a:r>
              <a:rPr lang="fr-FR" sz="2000" dirty="0" smtClean="0"/>
              <a:t> par prestataire/choix d’un soft) </a:t>
            </a:r>
          </a:p>
          <a:p>
            <a:pPr>
              <a:buFontTx/>
              <a:buChar char="-"/>
            </a:pPr>
            <a:r>
              <a:rPr lang="fr-FR" sz="2000" dirty="0" smtClean="0"/>
              <a:t>ou 3 (entrainement sur le soft à utiliser les services d’</a:t>
            </a:r>
            <a:r>
              <a:rPr lang="fr-FR" sz="2000" dirty="0" err="1" smtClean="0"/>
              <a:t>eSanté</a:t>
            </a:r>
            <a:r>
              <a:rPr lang="fr-FR" sz="2000" dirty="0" smtClean="0"/>
              <a:t>)</a:t>
            </a:r>
          </a:p>
          <a:p>
            <a:endParaRPr lang="fr-FR" dirty="0" smtClean="0"/>
          </a:p>
          <a:p>
            <a:r>
              <a:rPr lang="fr-FR" sz="2000" dirty="0" smtClean="0"/>
              <a:t>Exemple de Wallonie: +/- 50% des MG formés à un niveau </a:t>
            </a:r>
            <a:r>
              <a:rPr lang="fr-FR" sz="2000" dirty="0" err="1" smtClean="0"/>
              <a:t>minim</a:t>
            </a:r>
            <a:r>
              <a:rPr lang="fr-FR" sz="2000" dirty="0"/>
              <a:t> </a:t>
            </a:r>
            <a:r>
              <a:rPr lang="fr-FR" sz="2000" dirty="0" smtClean="0"/>
              <a:t>(de – en – </a:t>
            </a:r>
            <a:r>
              <a:rPr lang="fr-FR" sz="2000" dirty="0" err="1" smtClean="0"/>
              <a:t>niv</a:t>
            </a:r>
            <a:r>
              <a:rPr lang="fr-FR" sz="2000" dirty="0" smtClean="0"/>
              <a:t>. 1-2 et surtout 3). Augmentation dentistes. Ouverture aux HE et </a:t>
            </a:r>
            <a:r>
              <a:rPr lang="fr-FR" sz="2000" dirty="0" err="1" smtClean="0"/>
              <a:t>unifs</a:t>
            </a:r>
            <a:r>
              <a:rPr lang="fr-FR" sz="2000" dirty="0" smtClean="0"/>
              <a:t>. Formation postes de garde et urgences (</a:t>
            </a:r>
            <a:r>
              <a:rPr lang="fr-FR" sz="2000" dirty="0" err="1" smtClean="0"/>
              <a:t>Sumehr</a:t>
            </a:r>
            <a:r>
              <a:rPr lang="fr-FR" sz="2000" dirty="0" smtClean="0"/>
              <a:t>)</a:t>
            </a:r>
          </a:p>
          <a:p>
            <a:endParaRPr lang="fr-FR" sz="2000" dirty="0"/>
          </a:p>
          <a:p>
            <a:r>
              <a:rPr lang="fr-FR" sz="2000" dirty="0"/>
              <a:t>Exemple de </a:t>
            </a:r>
            <a:r>
              <a:rPr lang="fr-FR" sz="2000" dirty="0" smtClean="0"/>
              <a:t>Bruxelles: 45 sessions niv.1 depuis 2015 (588 MG). 35 formations niv.3 depuis 2016 (396 MG, soit un bon 1/3 du total des MG). Semaine de </a:t>
            </a:r>
            <a:r>
              <a:rPr lang="fr-FR" sz="2000" dirty="0" err="1" smtClean="0"/>
              <a:t>eSanté</a:t>
            </a:r>
            <a:r>
              <a:rPr lang="fr-FR" sz="2000" dirty="0" smtClean="0"/>
              <a:t> (</a:t>
            </a:r>
            <a:r>
              <a:rPr lang="fr-FR" sz="2000" dirty="0" err="1" smtClean="0"/>
              <a:t>conf</a:t>
            </a:r>
            <a:r>
              <a:rPr lang="fr-FR" sz="2000" dirty="0" smtClean="0"/>
              <a:t> presse, </a:t>
            </a:r>
            <a:r>
              <a:rPr lang="fr-FR" sz="2000" dirty="0" err="1" smtClean="0"/>
              <a:t>awards</a:t>
            </a:r>
            <a:r>
              <a:rPr lang="fr-FR" sz="2000" dirty="0" smtClean="0"/>
              <a:t>, médias,.)</a:t>
            </a:r>
            <a:endParaRPr lang="fr-FR" sz="2000" dirty="0"/>
          </a:p>
          <a:p>
            <a:endParaRPr lang="fr-FR" dirty="0"/>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125</a:t>
            </a:fld>
            <a:endParaRPr lang="en-US"/>
          </a:p>
        </p:txBody>
      </p:sp>
    </p:spTree>
    <p:extLst>
      <p:ext uri="{BB962C8B-B14F-4D97-AF65-F5344CB8AC3E}">
        <p14:creationId xmlns:p14="http://schemas.microsoft.com/office/powerpoint/2010/main" val="3493922140"/>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8"/>
          <p:cNvSpPr>
            <a:spLocks noGrp="1"/>
          </p:cNvSpPr>
          <p:nvPr>
            <p:ph type="title" idx="4294967295"/>
          </p:nvPr>
        </p:nvSpPr>
        <p:spPr/>
        <p:txBody>
          <a:bodyPr/>
          <a:lstStyle/>
          <a:p>
            <a:pPr algn="ctr"/>
            <a:r>
              <a:rPr lang="fr-BE" altLang="en-US" dirty="0" smtClean="0"/>
              <a:t>Changement de culture et de comportements</a:t>
            </a:r>
            <a:endParaRPr lang="en-US" altLang="en-US" dirty="0" smtClean="0"/>
          </a:p>
        </p:txBody>
      </p:sp>
      <p:sp>
        <p:nvSpPr>
          <p:cNvPr id="53251" name="Rectangle 9"/>
          <p:cNvSpPr>
            <a:spLocks noGrp="1"/>
          </p:cNvSpPr>
          <p:nvPr>
            <p:ph type="body" idx="4294967295"/>
          </p:nvPr>
        </p:nvSpPr>
        <p:spPr>
          <a:xfrm>
            <a:off x="457200" y="1268413"/>
            <a:ext cx="8229600" cy="3097212"/>
          </a:xfrm>
        </p:spPr>
        <p:txBody>
          <a:bodyPr/>
          <a:lstStyle/>
          <a:p>
            <a:pPr marL="0" indent="0">
              <a:buFont typeface="Arial" charset="0"/>
              <a:buNone/>
            </a:pPr>
            <a:endParaRPr lang="en-US" altLang="en-US" sz="2800" smtClean="0"/>
          </a:p>
        </p:txBody>
      </p:sp>
      <p:sp>
        <p:nvSpPr>
          <p:cNvPr id="4" name="Slide Number Placeholder 3"/>
          <p:cNvSpPr>
            <a:spLocks noGrp="1"/>
          </p:cNvSpPr>
          <p:nvPr>
            <p:ph type="sldNum" sz="quarter" idx="10"/>
          </p:nvPr>
        </p:nvSpPr>
        <p:spPr/>
        <p:txBody>
          <a:bodyPr/>
          <a:lstStyle/>
          <a:p>
            <a:pPr>
              <a:defRPr/>
            </a:pPr>
            <a:fld id="{845B214A-1C5B-4F68-A685-F78F5AB57509}" type="slidenum">
              <a:rPr lang="en-US" smtClean="0"/>
              <a:pPr>
                <a:defRPr/>
              </a:pPr>
              <a:t>126</a:t>
            </a:fld>
            <a:endParaRPr lang="en-US"/>
          </a:p>
        </p:txBody>
      </p:sp>
      <p:pic>
        <p:nvPicPr>
          <p:cNvPr id="532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96" y="1401770"/>
            <a:ext cx="7632079"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3254" name="TextBox 1"/>
          <p:cNvSpPr txBox="1">
            <a:spLocks noChangeArrowheads="1"/>
          </p:cNvSpPr>
          <p:nvPr/>
        </p:nvSpPr>
        <p:spPr bwMode="auto">
          <a:xfrm>
            <a:off x="395536" y="4653136"/>
            <a:ext cx="8280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fr-BE" altLang="en-US" sz="2800" dirty="0" smtClean="0">
                <a:solidFill>
                  <a:srgbClr val="000000"/>
                </a:solidFill>
                <a:cs typeface="Arial" charset="0"/>
              </a:rPr>
              <a:t>Une pratique </a:t>
            </a:r>
            <a:r>
              <a:rPr lang="fr-BE" altLang="en-US" sz="2800" b="1" dirty="0" smtClean="0">
                <a:solidFill>
                  <a:srgbClr val="000000"/>
                </a:solidFill>
                <a:cs typeface="Arial" charset="0"/>
              </a:rPr>
              <a:t>collaborative</a:t>
            </a:r>
            <a:r>
              <a:rPr lang="fr-BE" altLang="en-US" sz="2800" dirty="0" smtClean="0">
                <a:solidFill>
                  <a:srgbClr val="000000"/>
                </a:solidFill>
                <a:cs typeface="Arial" charset="0"/>
              </a:rPr>
              <a:t> d’échange et de partage</a:t>
            </a:r>
          </a:p>
          <a:p>
            <a:pPr algn="ctr" eaLnBrk="0" fontAlgn="base" hangingPunct="0">
              <a:spcBef>
                <a:spcPct val="0"/>
              </a:spcBef>
              <a:spcAft>
                <a:spcPct val="0"/>
              </a:spcAft>
              <a:buFontTx/>
              <a:buNone/>
            </a:pPr>
            <a:r>
              <a:rPr lang="fr-BE" altLang="en-US" sz="2800" dirty="0" smtClean="0">
                <a:solidFill>
                  <a:srgbClr val="000000"/>
                </a:solidFill>
                <a:cs typeface="Arial" charset="0"/>
              </a:rPr>
              <a:t>Travailler en « </a:t>
            </a:r>
            <a:r>
              <a:rPr lang="fr-BE" altLang="en-US" sz="2800" b="1" dirty="0" smtClean="0">
                <a:solidFill>
                  <a:srgbClr val="000000"/>
                </a:solidFill>
                <a:cs typeface="Arial" charset="0"/>
              </a:rPr>
              <a:t>réseau</a:t>
            </a:r>
            <a:r>
              <a:rPr lang="fr-BE" altLang="en-US" sz="2800" dirty="0" smtClean="0">
                <a:solidFill>
                  <a:srgbClr val="000000"/>
                </a:solidFill>
                <a:cs typeface="Arial" charset="0"/>
              </a:rPr>
              <a:t> » de manière </a:t>
            </a:r>
            <a:r>
              <a:rPr lang="fr-BE" altLang="en-US" sz="2800" b="1" dirty="0" smtClean="0">
                <a:solidFill>
                  <a:srgbClr val="000000"/>
                </a:solidFill>
                <a:cs typeface="Arial" charset="0"/>
              </a:rPr>
              <a:t>intégrée</a:t>
            </a:r>
          </a:p>
          <a:p>
            <a:pPr algn="ctr" eaLnBrk="0" fontAlgn="base" hangingPunct="0">
              <a:spcBef>
                <a:spcPct val="0"/>
              </a:spcBef>
              <a:spcAft>
                <a:spcPct val="0"/>
              </a:spcAft>
              <a:buFontTx/>
              <a:buNone/>
            </a:pPr>
            <a:r>
              <a:rPr lang="fr-BE" altLang="en-US" sz="2800" b="1" dirty="0" smtClean="0">
                <a:solidFill>
                  <a:srgbClr val="000000"/>
                </a:solidFill>
                <a:cs typeface="Arial" charset="0"/>
              </a:rPr>
              <a:t>Multi et interdisciplinarité</a:t>
            </a:r>
            <a:endParaRPr lang="en-US" altLang="en-US" sz="2800" b="1" dirty="0" smtClean="0">
              <a:solidFill>
                <a:srgbClr val="000000"/>
              </a:solidFill>
              <a:cs typeface="Arial" charset="0"/>
            </a:endParaRPr>
          </a:p>
        </p:txBody>
      </p:sp>
    </p:spTree>
    <p:extLst>
      <p:ext uri="{BB962C8B-B14F-4D97-AF65-F5344CB8AC3E}">
        <p14:creationId xmlns:p14="http://schemas.microsoft.com/office/powerpoint/2010/main" val="31621851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Action 12 : Formations</a:t>
            </a:r>
            <a:endParaRPr lang="fr-BE" dirty="0"/>
          </a:p>
        </p:txBody>
      </p:sp>
      <p:sp>
        <p:nvSpPr>
          <p:cNvPr id="4099" name="Rectangle 3"/>
          <p:cNvSpPr>
            <a:spLocks noGrp="1" noChangeArrowheads="1"/>
          </p:cNvSpPr>
          <p:nvPr>
            <p:ph idx="1"/>
          </p:nvPr>
        </p:nvSpPr>
        <p:spPr/>
        <p:txBody>
          <a:bodyPr>
            <a:normAutofit/>
          </a:bodyPr>
          <a:lstStyle/>
          <a:p>
            <a:pPr marL="0" indent="0">
              <a:buNone/>
            </a:pPr>
            <a:r>
              <a:rPr lang="fr-BE" dirty="0" err="1" smtClean="0"/>
              <a:t>Zsuzsanna</a:t>
            </a:r>
            <a:r>
              <a:rPr lang="fr-BE" dirty="0" smtClean="0"/>
              <a:t> </a:t>
            </a:r>
            <a:r>
              <a:rPr lang="fr-BE" dirty="0" err="1"/>
              <a:t>Jakab</a:t>
            </a:r>
            <a:r>
              <a:rPr lang="fr-BE" dirty="0"/>
              <a:t>, </a:t>
            </a:r>
            <a:r>
              <a:rPr lang="fr-BE" dirty="0" smtClean="0"/>
              <a:t>Directrice </a:t>
            </a:r>
            <a:r>
              <a:rPr lang="fr-BE" dirty="0"/>
              <a:t>régionale de l'OMS pour </a:t>
            </a:r>
            <a:r>
              <a:rPr lang="fr-BE" dirty="0" smtClean="0"/>
              <a:t>l'Europe:</a:t>
            </a:r>
          </a:p>
          <a:p>
            <a:pPr marL="0" indent="0">
              <a:buNone/>
            </a:pPr>
            <a:endParaRPr lang="fr-BE" dirty="0" smtClean="0"/>
          </a:p>
          <a:p>
            <a:pPr marL="0" indent="0">
              <a:buNone/>
            </a:pPr>
            <a:r>
              <a:rPr lang="fr-BE" i="1" dirty="0"/>
              <a:t>« La </a:t>
            </a:r>
            <a:r>
              <a:rPr lang="fr-BE" i="1" dirty="0" err="1"/>
              <a:t>cybersanté</a:t>
            </a:r>
            <a:r>
              <a:rPr lang="fr-BE" i="1" dirty="0"/>
              <a:t> permet de sauver des vies et de réaliser des économies. Dans de nombreux pays, la </a:t>
            </a:r>
            <a:r>
              <a:rPr lang="fr-BE" i="1" dirty="0" err="1"/>
              <a:t>cybersanté</a:t>
            </a:r>
            <a:r>
              <a:rPr lang="fr-BE" i="1" dirty="0"/>
              <a:t> est en train de révolutionner la prestation des soins de santé ainsi que l'information sanitaire requise à cet effet. Les patients deviennent de plus en plus autonomes parce qu'ils ont accès aux informations et aux conseils. La qualité des soins de santé s'améliore en conséquence, mais cette situation </a:t>
            </a:r>
            <a:r>
              <a:rPr lang="fr-BE" b="1" i="1" dirty="0"/>
              <a:t>remet en cause le rôle traditionnel des professionnels de santé </a:t>
            </a:r>
            <a:r>
              <a:rPr lang="fr-BE" i="1" dirty="0" smtClean="0"/>
              <a:t>» (mars 2016)</a:t>
            </a:r>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pPr/>
              <a:t>127</a:t>
            </a:fld>
            <a:endParaRPr lang="en-US"/>
          </a:p>
        </p:txBody>
      </p:sp>
    </p:spTree>
    <p:extLst>
      <p:ext uri="{BB962C8B-B14F-4D97-AF65-F5344CB8AC3E}">
        <p14:creationId xmlns:p14="http://schemas.microsoft.com/office/powerpoint/2010/main" val="164223082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13 : Standards &amp; terminologie</a:t>
            </a:r>
            <a:endParaRPr lang="fr-BE" dirty="0"/>
          </a:p>
        </p:txBody>
      </p:sp>
      <p:sp>
        <p:nvSpPr>
          <p:cNvPr id="4099" name="Rectangle 3"/>
          <p:cNvSpPr>
            <a:spLocks noGrp="1" noChangeArrowheads="1"/>
          </p:cNvSpPr>
          <p:nvPr>
            <p:ph idx="1"/>
          </p:nvPr>
        </p:nvSpPr>
        <p:spPr/>
        <p:txBody>
          <a:bodyPr>
            <a:normAutofit/>
          </a:bodyPr>
          <a:lstStyle/>
          <a:p>
            <a:r>
              <a:rPr lang="fr-BE" dirty="0"/>
              <a:t>Meilleure communication entre les divers acteurs des soins de santé lorsque les données enregistrées sont compréhensibles par tous et </a:t>
            </a:r>
            <a:r>
              <a:rPr lang="fr-BE" dirty="0" smtClean="0"/>
              <a:t>réutilisables</a:t>
            </a:r>
          </a:p>
          <a:p>
            <a:endParaRPr lang="fr-BE" sz="2400" dirty="0"/>
          </a:p>
          <a:p>
            <a:r>
              <a:rPr lang="fr-BE" sz="2400" dirty="0" smtClean="0"/>
              <a:t>Standards </a:t>
            </a:r>
            <a:r>
              <a:rPr lang="fr-BE" sz="2400" dirty="0"/>
              <a:t>ouverts (publiés) et </a:t>
            </a:r>
            <a:r>
              <a:rPr lang="fr-BE" dirty="0"/>
              <a:t>internationaux: HL7, SNOMED-CT (</a:t>
            </a:r>
            <a:r>
              <a:rPr lang="fr-BE" dirty="0" err="1"/>
              <a:t>Systematized</a:t>
            </a:r>
            <a:r>
              <a:rPr lang="fr-BE" dirty="0"/>
              <a:t> Nomenclature of </a:t>
            </a:r>
            <a:r>
              <a:rPr lang="fr-BE" dirty="0" err="1"/>
              <a:t>Medicine</a:t>
            </a:r>
            <a:r>
              <a:rPr lang="fr-BE" dirty="0"/>
              <a:t> – </a:t>
            </a:r>
            <a:r>
              <a:rPr lang="fr-BE" dirty="0" err="1"/>
              <a:t>Clinical</a:t>
            </a:r>
            <a:r>
              <a:rPr lang="fr-BE" dirty="0"/>
              <a:t> </a:t>
            </a:r>
            <a:r>
              <a:rPr lang="fr-BE" dirty="0" err="1" smtClean="0"/>
              <a:t>Terms</a:t>
            </a:r>
            <a:r>
              <a:rPr lang="fr-BE" dirty="0" smtClean="0"/>
              <a:t>) avec National release, LOINC avec </a:t>
            </a:r>
            <a:r>
              <a:rPr lang="fr-BE" dirty="0" err="1" smtClean="0"/>
              <a:t>Belgian</a:t>
            </a:r>
            <a:r>
              <a:rPr lang="fr-BE" dirty="0" smtClean="0"/>
              <a:t> </a:t>
            </a:r>
            <a:r>
              <a:rPr lang="fr-BE" dirty="0" err="1" smtClean="0"/>
              <a:t>Subset</a:t>
            </a:r>
            <a:r>
              <a:rPr lang="fr-BE" dirty="0" smtClean="0"/>
              <a:t>…</a:t>
            </a:r>
            <a:endParaRPr lang="fr-BE" sz="2400" dirty="0" smtClean="0"/>
          </a:p>
          <a:p>
            <a:endParaRPr lang="fr-BE" dirty="0" smtClean="0"/>
          </a:p>
          <a:p>
            <a:r>
              <a:rPr lang="fr-BE" sz="2400" dirty="0" smtClean="0"/>
              <a:t>Exemple de </a:t>
            </a:r>
            <a:r>
              <a:rPr lang="fr-BE" sz="2400" dirty="0" err="1" smtClean="0"/>
              <a:t>PofC</a:t>
            </a:r>
            <a:r>
              <a:rPr lang="fr-BE" sz="2400" dirty="0" smtClean="0"/>
              <a:t>:  de </a:t>
            </a:r>
            <a:r>
              <a:rPr lang="fr-BE" sz="2400" dirty="0" err="1" smtClean="0"/>
              <a:t>Kmehr</a:t>
            </a:r>
            <a:r>
              <a:rPr lang="fr-BE" sz="2400" dirty="0" smtClean="0"/>
              <a:t> vers HL7-CDA (format) et code LOINC/UCUM en biologie clinique</a:t>
            </a:r>
          </a:p>
          <a:p>
            <a:endParaRPr lang="fr-BE" dirty="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128</a:t>
            </a:fld>
            <a:endParaRPr lang="en-US"/>
          </a:p>
        </p:txBody>
      </p:sp>
    </p:spTree>
    <p:extLst>
      <p:ext uri="{BB962C8B-B14F-4D97-AF65-F5344CB8AC3E}">
        <p14:creationId xmlns:p14="http://schemas.microsoft.com/office/powerpoint/2010/main" val="483621827"/>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Action 13 : Standards &amp; terminologie</a:t>
            </a:r>
            <a:endParaRPr lang="en-GB" dirty="0"/>
          </a:p>
        </p:txBody>
      </p:sp>
      <p:grpSp>
        <p:nvGrpSpPr>
          <p:cNvPr id="11" name="Groupe 10"/>
          <p:cNvGrpSpPr/>
          <p:nvPr/>
        </p:nvGrpSpPr>
        <p:grpSpPr>
          <a:xfrm>
            <a:off x="755576" y="1556792"/>
            <a:ext cx="7488832" cy="4491608"/>
            <a:chOff x="-219597" y="1832992"/>
            <a:chExt cx="8982597" cy="4491608"/>
          </a:xfrm>
        </p:grpSpPr>
        <p:sp>
          <p:nvSpPr>
            <p:cNvPr id="8" name="Rectangle à coins arrondis 7"/>
            <p:cNvSpPr/>
            <p:nvPr/>
          </p:nvSpPr>
          <p:spPr>
            <a:xfrm>
              <a:off x="-219597" y="1832992"/>
              <a:ext cx="8982597" cy="40679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400" b="1" dirty="0">
                  <a:solidFill>
                    <a:prstClr val="white"/>
                  </a:solidFill>
                  <a:cs typeface="Calibri" pitchFamily="34" charset="0"/>
                </a:rPr>
                <a:t>SNOMED CT ~ 350.000 </a:t>
              </a:r>
              <a:r>
                <a:rPr lang="fr-BE" sz="2400" b="1" dirty="0" smtClean="0">
                  <a:solidFill>
                    <a:prstClr val="white"/>
                  </a:solidFill>
                  <a:cs typeface="Calibri" pitchFamily="34" charset="0"/>
                </a:rPr>
                <a:t>concepts</a:t>
              </a:r>
            </a:p>
            <a:p>
              <a:pPr>
                <a:defRPr/>
              </a:pPr>
              <a:r>
                <a:rPr lang="fr-BE" sz="2400" b="1" dirty="0"/>
                <a:t>19 groupes hiérarchiques </a:t>
              </a:r>
              <a:r>
                <a:rPr lang="fr-BE" sz="2400" dirty="0" smtClean="0"/>
                <a:t>(ex. médicaments</a:t>
              </a:r>
              <a:r>
                <a:rPr lang="fr-BE" sz="2400" dirty="0"/>
                <a:t>, </a:t>
              </a:r>
              <a:r>
                <a:rPr lang="fr-BE" sz="2400" dirty="0" smtClean="0"/>
                <a:t>recherche </a:t>
              </a:r>
              <a:r>
                <a:rPr lang="fr-BE" sz="2400" dirty="0"/>
                <a:t>médicale</a:t>
              </a:r>
              <a:r>
                <a:rPr lang="fr-BE" sz="2400" dirty="0" smtClean="0"/>
                <a:t>,…)</a:t>
              </a:r>
            </a:p>
            <a:p>
              <a:pPr>
                <a:defRPr/>
              </a:pPr>
              <a:r>
                <a:rPr lang="fr-BE" sz="2400" b="1" dirty="0" smtClean="0"/>
                <a:t>1 </a:t>
              </a:r>
              <a:r>
                <a:rPr lang="fr-BE" sz="2400" b="1" dirty="0"/>
                <a:t>concept </a:t>
              </a:r>
              <a:r>
                <a:rPr lang="fr-BE" sz="2400" dirty="0" smtClean="0"/>
                <a:t>= 1 </a:t>
              </a:r>
              <a:r>
                <a:rPr lang="fr-BE" sz="2400" dirty="0"/>
                <a:t>signification clinique claire </a:t>
              </a:r>
              <a:r>
                <a:rPr lang="fr-BE" sz="2400" dirty="0" smtClean="0"/>
                <a:t>/ 1 identifiant </a:t>
              </a:r>
              <a:r>
                <a:rPr lang="fr-BE" sz="2400" dirty="0"/>
                <a:t>numérique </a:t>
              </a:r>
              <a:r>
                <a:rPr lang="fr-BE" sz="2400" dirty="0" smtClean="0"/>
                <a:t>unique</a:t>
              </a:r>
              <a:endParaRPr lang="fr-BE" sz="2400" b="1" dirty="0">
                <a:solidFill>
                  <a:prstClr val="white"/>
                </a:solidFill>
                <a:cs typeface="Calibri" pitchFamily="34" charset="0"/>
              </a:endParaRPr>
            </a:p>
            <a:p>
              <a:pPr>
                <a:defRPr/>
              </a:pPr>
              <a:r>
                <a:rPr lang="fr-BE" sz="2400" b="1" dirty="0">
                  <a:solidFill>
                    <a:prstClr val="white"/>
                  </a:solidFill>
                  <a:cs typeface="Calibri" pitchFamily="34" charset="0"/>
                </a:rPr>
                <a:t>	          </a:t>
              </a:r>
              <a:r>
                <a:rPr lang="fr-BE" sz="2400" b="1" dirty="0" smtClean="0">
                  <a:solidFill>
                    <a:prstClr val="white"/>
                  </a:solidFill>
                  <a:cs typeface="Calibri" pitchFamily="34" charset="0"/>
                </a:rPr>
                <a:t> </a:t>
              </a:r>
              <a:r>
                <a:rPr lang="fr-BE" sz="2400" b="1" dirty="0">
                  <a:solidFill>
                    <a:prstClr val="white"/>
                  </a:solidFill>
                  <a:cs typeface="Calibri" pitchFamily="34" charset="0"/>
                </a:rPr>
                <a:t>~ 1.500.000 </a:t>
              </a:r>
              <a:r>
                <a:rPr lang="fr-BE" sz="2400" b="1" dirty="0" err="1">
                  <a:solidFill>
                    <a:prstClr val="white"/>
                  </a:solidFill>
                  <a:cs typeface="Calibri" pitchFamily="34" charset="0"/>
                </a:rPr>
                <a:t>relationships</a:t>
              </a:r>
              <a:endParaRPr lang="fr-BE" sz="2400" b="1" dirty="0">
                <a:solidFill>
                  <a:prstClr val="white"/>
                </a:solidFill>
                <a:cs typeface="Calibri" pitchFamily="34" charset="0"/>
              </a:endParaRPr>
            </a:p>
            <a:p>
              <a:pPr>
                <a:defRPr/>
              </a:pPr>
              <a:endParaRPr lang="fr-BE" sz="2400" dirty="0">
                <a:solidFill>
                  <a:prstClr val="white"/>
                </a:solidFill>
                <a:cs typeface="Calibri" pitchFamily="34" charset="0"/>
              </a:endParaRPr>
            </a:p>
          </p:txBody>
        </p:sp>
        <p:sp>
          <p:nvSpPr>
            <p:cNvPr id="9" name="Rectangle à coins arrondis 8"/>
            <p:cNvSpPr/>
            <p:nvPr/>
          </p:nvSpPr>
          <p:spPr>
            <a:xfrm>
              <a:off x="3657600" y="5105400"/>
              <a:ext cx="4953000" cy="1219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400" b="1">
                  <a:solidFill>
                    <a:prstClr val="black"/>
                  </a:solidFill>
                </a:rPr>
                <a:t>ICD-10 CM</a:t>
              </a:r>
            </a:p>
            <a:p>
              <a:pPr>
                <a:defRPr/>
              </a:pPr>
              <a:r>
                <a:rPr lang="fr-BE" sz="2400">
                  <a:solidFill>
                    <a:prstClr val="black"/>
                  </a:solidFill>
                </a:rPr>
                <a:t>68.000 codes</a:t>
              </a:r>
            </a:p>
          </p:txBody>
        </p:sp>
        <p:sp>
          <p:nvSpPr>
            <p:cNvPr id="10" name="Rectangle à coins arrondis 9"/>
            <p:cNvSpPr/>
            <p:nvPr/>
          </p:nvSpPr>
          <p:spPr>
            <a:xfrm>
              <a:off x="6324600" y="5257800"/>
              <a:ext cx="22098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400" b="1" dirty="0">
                  <a:solidFill>
                    <a:prstClr val="black"/>
                  </a:solidFill>
                </a:rPr>
                <a:t>ICD-9 CM</a:t>
              </a:r>
            </a:p>
            <a:p>
              <a:pPr algn="ctr">
                <a:defRPr/>
              </a:pPr>
              <a:r>
                <a:rPr lang="fr-BE" sz="2400" dirty="0">
                  <a:solidFill>
                    <a:prstClr val="black"/>
                  </a:solidFill>
                </a:rPr>
                <a:t>13.000 codes</a:t>
              </a:r>
            </a:p>
          </p:txBody>
        </p:sp>
      </p:grpSp>
      <p:sp>
        <p:nvSpPr>
          <p:cNvPr id="4" name="Rectangle 3"/>
          <p:cNvSpPr/>
          <p:nvPr/>
        </p:nvSpPr>
        <p:spPr>
          <a:xfrm>
            <a:off x="2286000" y="2551837"/>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3501315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Architecture de base</a:t>
            </a:r>
            <a:endParaRPr lang="fr-BE" dirty="0"/>
          </a:p>
        </p:txBody>
      </p:sp>
      <p:sp>
        <p:nvSpPr>
          <p:cNvPr id="75"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13</a:t>
            </a:fld>
            <a:endParaRPr lang="fr-BE"/>
          </a:p>
        </p:txBody>
      </p:sp>
      <p:pic>
        <p:nvPicPr>
          <p:cNvPr id="7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fr-FR" altLang="en-US" sz="2400" b="1" i="1"/>
          </a:p>
        </p:txBody>
      </p:sp>
      <p:sp>
        <p:nvSpPr>
          <p:cNvPr id="78"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79"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chemeClr val="bg1"/>
              </a:solidFill>
              <a:effectLst>
                <a:outerShdw blurRad="38100" dist="38100" dir="2700000" algn="tl">
                  <a:srgbClr val="000000"/>
                </a:outerShdw>
              </a:effectLst>
            </a:endParaRPr>
          </a:p>
          <a:p>
            <a:pPr algn="ctr">
              <a:defRPr/>
            </a:pPr>
            <a:endParaRPr lang="en-GB" sz="2400" b="1" i="1">
              <a:solidFill>
                <a:schemeClr val="bg1"/>
              </a:solidFill>
              <a:effectLst>
                <a:outerShdw blurRad="38100" dist="38100" dir="2700000" algn="tl">
                  <a:srgbClr val="000000"/>
                </a:outerShdw>
              </a:effectLst>
            </a:endParaRPr>
          </a:p>
        </p:txBody>
      </p:sp>
      <p:sp>
        <p:nvSpPr>
          <p:cNvPr id="80" name="Oval 86"/>
          <p:cNvSpPr>
            <a:spLocks noChangeArrowheads="1"/>
          </p:cNvSpPr>
          <p:nvPr/>
        </p:nvSpPr>
        <p:spPr bwMode="auto">
          <a:xfrm>
            <a:off x="1754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81" name="Oval 87"/>
          <p:cNvSpPr>
            <a:spLocks noChangeArrowheads="1"/>
          </p:cNvSpPr>
          <p:nvPr/>
        </p:nvSpPr>
        <p:spPr bwMode="auto">
          <a:xfrm>
            <a:off x="7659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82"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fr-BE" sz="2400" b="1" i="1" dirty="0">
                <a:solidFill>
                  <a:schemeClr val="bg1"/>
                </a:solidFill>
                <a:effectLst>
                  <a:outerShdw blurRad="38100" dist="38100" dir="2700000" algn="tl">
                    <a:srgbClr val="000000"/>
                  </a:outerShdw>
                </a:effectLst>
              </a:rPr>
              <a:t>Services de base</a:t>
            </a:r>
          </a:p>
          <a:p>
            <a:pPr algn="ctr">
              <a:defRPr/>
            </a:pPr>
            <a:r>
              <a:rPr lang="fr-BE" sz="2400" b="1" i="1" dirty="0" smtClean="0">
                <a:solidFill>
                  <a:schemeClr val="bg1"/>
                </a:solidFill>
                <a:effectLst>
                  <a:outerShdw blurRad="38100" dist="38100" dir="2700000" algn="tl">
                    <a:srgbClr val="000000"/>
                  </a:outerShdw>
                </a:effectLst>
              </a:rPr>
              <a:t>Plate-forme </a:t>
            </a:r>
            <a:r>
              <a:rPr lang="fr-BE" sz="2400" b="1" i="1" dirty="0" err="1">
                <a:solidFill>
                  <a:srgbClr val="3E6E5A"/>
                </a:solidFill>
                <a:effectLst>
                  <a:outerShdw blurRad="38100" dist="38100" dir="2700000" algn="tl">
                    <a:srgbClr val="000000"/>
                  </a:outerShdw>
                </a:effectLst>
              </a:rPr>
              <a:t>eHealth</a:t>
            </a:r>
            <a:endParaRPr lang="fr-BE" sz="2400" b="1" i="1" dirty="0">
              <a:solidFill>
                <a:schemeClr val="bg1"/>
              </a:solidFill>
              <a:effectLst>
                <a:outerShdw blurRad="38100" dist="38100" dir="2700000" algn="tl">
                  <a:srgbClr val="000000"/>
                </a:outerShdw>
              </a:effectLst>
            </a:endParaRPr>
          </a:p>
        </p:txBody>
      </p:sp>
      <p:sp>
        <p:nvSpPr>
          <p:cNvPr id="83" name="Text Box 89"/>
          <p:cNvSpPr txBox="1">
            <a:spLocks noChangeArrowheads="1"/>
          </p:cNvSpPr>
          <p:nvPr/>
        </p:nvSpPr>
        <p:spPr bwMode="auto">
          <a:xfrm>
            <a:off x="423863" y="43322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altLang="en-US" sz="2400" b="1" i="1">
                <a:latin typeface="Arial" charset="0"/>
              </a:rPr>
              <a:t>Réseau</a:t>
            </a:r>
          </a:p>
        </p:txBody>
      </p:sp>
      <p:sp>
        <p:nvSpPr>
          <p:cNvPr id="85" name="Oval 5"/>
          <p:cNvSpPr>
            <a:spLocks noChangeArrowheads="1"/>
          </p:cNvSpPr>
          <p:nvPr/>
        </p:nvSpPr>
        <p:spPr bwMode="auto">
          <a:xfrm>
            <a:off x="3476625" y="1340768"/>
            <a:ext cx="2286000" cy="762000"/>
          </a:xfrm>
          <a:prstGeom prst="ellipse">
            <a:avLst/>
          </a:prstGeom>
          <a:noFill/>
          <a:ln w="9525">
            <a:noFill/>
            <a:round/>
            <a:headEnd/>
            <a:tailEnd/>
          </a:ln>
          <a:effectLst/>
        </p:spPr>
        <p:txBody>
          <a:bodyPr wrap="none" anchor="ctr"/>
          <a:lstStyle/>
          <a:p>
            <a:pPr algn="ctr">
              <a:defRPr/>
            </a:pPr>
            <a:r>
              <a:rPr lang="fr-BE" b="1" i="1" dirty="0">
                <a:effectLst>
                  <a:outerShdw blurRad="38100" dist="38100" dir="2700000" algn="tl">
                    <a:srgbClr val="C0C0C0"/>
                  </a:outerShdw>
                </a:effectLst>
              </a:rPr>
              <a:t>Patients, prestataires de soins</a:t>
            </a:r>
          </a:p>
          <a:p>
            <a:pPr algn="ctr">
              <a:defRPr/>
            </a:pPr>
            <a:r>
              <a:rPr lang="fr-BE" b="1" i="1" dirty="0">
                <a:effectLst>
                  <a:outerShdw blurRad="38100" dist="38100" dir="2700000" algn="tl">
                    <a:srgbClr val="C0C0C0"/>
                  </a:outerShdw>
                </a:effectLst>
              </a:rPr>
              <a:t>et établissements de soins</a:t>
            </a:r>
            <a:endParaRPr lang="fr-BE" b="1" i="1" dirty="0">
              <a:solidFill>
                <a:schemeClr val="bg1"/>
              </a:solidFill>
              <a:effectLst>
                <a:outerShdw blurRad="38100" dist="38100" dir="2700000" algn="tl">
                  <a:srgbClr val="C0C0C0"/>
                </a:outerShdw>
              </a:effectLst>
            </a:endParaRPr>
          </a:p>
        </p:txBody>
      </p:sp>
      <p:sp>
        <p:nvSpPr>
          <p:cNvPr id="86"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87"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88"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pic>
        <p:nvPicPr>
          <p:cNvPr id="89" name="Picture 20" descr="FOD_tekeni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21"/>
          <p:cNvSpPr>
            <a:spLocks noChangeArrowheads="1"/>
          </p:cNvSpPr>
          <p:nvPr/>
        </p:nvSpPr>
        <p:spPr bwMode="auto">
          <a:xfrm>
            <a:off x="315913" y="6091873"/>
            <a:ext cx="175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BE" altLang="en-US" sz="2000" b="1" i="1" dirty="0">
                <a:solidFill>
                  <a:schemeClr val="hlink"/>
                </a:solidFill>
              </a:rPr>
              <a:t>Fournisseurs</a:t>
            </a:r>
          </a:p>
        </p:txBody>
      </p:sp>
      <p:sp>
        <p:nvSpPr>
          <p:cNvPr id="91" name="Rectangle 22"/>
          <p:cNvSpPr>
            <a:spLocks noChangeArrowheads="1"/>
          </p:cNvSpPr>
          <p:nvPr/>
        </p:nvSpPr>
        <p:spPr bwMode="auto">
          <a:xfrm>
            <a:off x="44450" y="3468688"/>
            <a:ext cx="203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BE" altLang="en-US" sz="2000" b="1" i="1">
                <a:solidFill>
                  <a:schemeClr val="hlink"/>
                </a:solidFill>
              </a:rPr>
              <a:t>Utilisateurs</a:t>
            </a:r>
          </a:p>
        </p:txBody>
      </p:sp>
      <p:sp>
        <p:nvSpPr>
          <p:cNvPr id="92"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dirty="0" smtClean="0">
                <a:solidFill>
                  <a:schemeClr val="bg1"/>
                </a:solidFill>
                <a:effectLst>
                  <a:outerShdw blurRad="38100" dist="38100" dir="2700000" algn="tl">
                    <a:srgbClr val="000000"/>
                  </a:outerShdw>
                </a:effectLst>
              </a:rPr>
              <a:t>Portail </a:t>
            </a:r>
            <a:br>
              <a:rPr lang="fr-BE" sz="1400" i="1" dirty="0" smtClean="0">
                <a:solidFill>
                  <a:schemeClr val="bg1"/>
                </a:solidFill>
                <a:effectLst>
                  <a:outerShdw blurRad="38100" dist="38100" dir="2700000" algn="tl">
                    <a:srgbClr val="000000"/>
                  </a:outerShdw>
                </a:effectLst>
              </a:rPr>
            </a:br>
            <a:r>
              <a:rPr lang="fr-BE" sz="1400" i="1" dirty="0" smtClean="0">
                <a:solidFill>
                  <a:schemeClr val="bg1"/>
                </a:solidFill>
                <a:effectLst>
                  <a:outerShdw blurRad="38100" dist="38100" dir="2700000" algn="tl">
                    <a:srgbClr val="000000"/>
                  </a:outerShdw>
                </a:effectLst>
              </a:rPr>
              <a:t>Plate-forme  </a:t>
            </a:r>
            <a:r>
              <a:rPr lang="fr-BE" sz="1400" i="1" dirty="0" err="1" smtClean="0">
                <a:solidFill>
                  <a:srgbClr val="3E6E5A"/>
                </a:solidFill>
                <a:effectLst>
                  <a:outerShdw blurRad="38100" dist="38100" dir="2700000" algn="tl">
                    <a:srgbClr val="000000"/>
                  </a:outerShdw>
                </a:effectLst>
              </a:rPr>
              <a:t>eHealth</a:t>
            </a:r>
            <a:endParaRPr lang="fr-BE" sz="1400" i="1" dirty="0">
              <a:solidFill>
                <a:schemeClr val="bg1"/>
              </a:solidFill>
              <a:effectLst>
                <a:outerShdw blurRad="38100" dist="38100" dir="2700000" algn="tl">
                  <a:srgbClr val="000000"/>
                </a:outerShdw>
              </a:effectLst>
            </a:endParaRPr>
          </a:p>
        </p:txBody>
      </p:sp>
      <p:grpSp>
        <p:nvGrpSpPr>
          <p:cNvPr id="93" name="Group 24"/>
          <p:cNvGrpSpPr>
            <a:grpSpLocks/>
          </p:cNvGrpSpPr>
          <p:nvPr/>
        </p:nvGrpSpPr>
        <p:grpSpPr bwMode="auto">
          <a:xfrm>
            <a:off x="760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Portail Health</a:t>
              </a:r>
              <a:endParaRPr lang="fr-BE" sz="1000" i="1">
                <a:solidFill>
                  <a:schemeClr val="bg1"/>
                </a:solidFill>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pic>
          <p:nvPicPr>
            <p:cNvPr id="99" name="Picture 30" descr="FOD_teke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Logiciel établissement de soins</a:t>
            </a:r>
            <a:endParaRPr lang="fr-BE" sz="1000" i="1">
              <a:solidFill>
                <a:schemeClr val="bg1"/>
              </a:solidFill>
            </a:endParaRPr>
          </a:p>
        </p:txBody>
      </p:sp>
      <p:sp>
        <p:nvSpPr>
          <p:cNvPr id="103"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4"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sp>
        <p:nvSpPr>
          <p:cNvPr id="105"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MyCareNet</a:t>
            </a:r>
            <a:endParaRPr lang="fr-BE" sz="1000" i="1">
              <a:solidFill>
                <a:schemeClr val="bg1"/>
              </a:solidFill>
            </a:endParaRPr>
          </a:p>
        </p:txBody>
      </p:sp>
      <p:sp>
        <p:nvSpPr>
          <p:cNvPr id="106"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7"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8"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9"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sp>
        <p:nvSpPr>
          <p:cNvPr id="110"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dirty="0">
                <a:solidFill>
                  <a:schemeClr val="bg1"/>
                </a:solidFill>
                <a:effectLst>
                  <a:outerShdw blurRad="38100" dist="38100" dir="2700000" algn="tl">
                    <a:srgbClr val="000000"/>
                  </a:outerShdw>
                </a:effectLst>
              </a:rPr>
              <a:t>Logiciel prestataire de soins</a:t>
            </a:r>
            <a:endParaRPr lang="fr-BE" sz="1000" i="1" dirty="0">
              <a:solidFill>
                <a:schemeClr val="bg1"/>
              </a:solidFill>
            </a:endParaRPr>
          </a:p>
        </p:txBody>
      </p:sp>
      <p:sp>
        <p:nvSpPr>
          <p:cNvPr id="111"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2"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3"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4"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5"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6" name="AutoShape 52"/>
          <p:cNvSpPr>
            <a:spLocks noChangeArrowheads="1"/>
          </p:cNvSpPr>
          <p:nvPr/>
        </p:nvSpPr>
        <p:spPr bwMode="auto">
          <a:xfrm rot="5400000">
            <a:off x="2617788" y="145415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17" name="AutoShape 53"/>
          <p:cNvSpPr>
            <a:spLocks noChangeArrowheads="1"/>
          </p:cNvSpPr>
          <p:nvPr/>
        </p:nvSpPr>
        <p:spPr bwMode="auto">
          <a:xfrm rot="5400000">
            <a:off x="1239838" y="9985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18" name="AutoShape 54"/>
          <p:cNvSpPr>
            <a:spLocks noChangeArrowheads="1"/>
          </p:cNvSpPr>
          <p:nvPr/>
        </p:nvSpPr>
        <p:spPr bwMode="auto">
          <a:xfrm rot="5400000">
            <a:off x="5346700" y="17780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19" name="AutoShape 55"/>
          <p:cNvSpPr>
            <a:spLocks noChangeArrowheads="1"/>
          </p:cNvSpPr>
          <p:nvPr/>
        </p:nvSpPr>
        <p:spPr bwMode="auto">
          <a:xfrm rot="5400000">
            <a:off x="7808119" y="821532"/>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20" name="AutoShape 56"/>
          <p:cNvSpPr>
            <a:spLocks noChangeArrowheads="1"/>
          </p:cNvSpPr>
          <p:nvPr/>
        </p:nvSpPr>
        <p:spPr bwMode="auto">
          <a:xfrm rot="5400000">
            <a:off x="6622257" y="1283493"/>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21"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Site INAMI</a:t>
            </a:r>
            <a:endParaRPr lang="fr-BE" sz="1000" i="1">
              <a:solidFill>
                <a:schemeClr val="bg1"/>
              </a:solidFill>
            </a:endParaRPr>
          </a:p>
        </p:txBody>
      </p:sp>
      <p:sp>
        <p:nvSpPr>
          <p:cNvPr id="122"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23"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24"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25"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pic>
        <p:nvPicPr>
          <p:cNvPr id="12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28"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29"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30"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31"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2"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3"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4"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5"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6"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pic>
        <p:nvPicPr>
          <p:cNvPr id="137" name="Picture 57"/>
          <p:cNvPicPr>
            <a:picLocks noChangeAspect="1" noChangeArrowheads="1"/>
          </p:cNvPicPr>
          <p:nvPr/>
        </p:nvPicPr>
        <p:blipFill>
          <a:blip r:embed="rId6"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677338"/>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563" y="2113916"/>
            <a:ext cx="36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AutoShape 34">
            <a:hlinkClick r:id="" action="ppaction://noaction" highlightClick="1"/>
          </p:cNvPr>
          <p:cNvSpPr>
            <a:spLocks noChangeArrowheads="1"/>
          </p:cNvSpPr>
          <p:nvPr/>
        </p:nvSpPr>
        <p:spPr bwMode="blackWhite">
          <a:xfrm>
            <a:off x="7962583" y="220440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45" name="AutoShape 35">
            <a:hlinkClick r:id="" action="ppaction://noaction" highlightClick="1"/>
          </p:cNvPr>
          <p:cNvSpPr>
            <a:spLocks noChangeArrowheads="1"/>
          </p:cNvSpPr>
          <p:nvPr/>
        </p:nvSpPr>
        <p:spPr bwMode="blackWhite">
          <a:xfrm>
            <a:off x="8026083" y="226949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014" y="5603875"/>
            <a:ext cx="61538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412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Action 13 : Standards &amp; terminologie</a:t>
            </a:r>
          </a:p>
        </p:txBody>
      </p:sp>
      <p:sp>
        <p:nvSpPr>
          <p:cNvPr id="3" name="Espace réservé du contenu 2"/>
          <p:cNvSpPr>
            <a:spLocks noGrp="1"/>
          </p:cNvSpPr>
          <p:nvPr>
            <p:ph idx="1"/>
          </p:nvPr>
        </p:nvSpPr>
        <p:spPr>
          <a:xfrm>
            <a:off x="467544" y="980728"/>
            <a:ext cx="8229600" cy="5832648"/>
          </a:xfrm>
        </p:spPr>
        <p:txBody>
          <a:bodyPr>
            <a:normAutofit/>
          </a:bodyPr>
          <a:lstStyle/>
          <a:p>
            <a:pPr lvl="8"/>
            <a:endParaRPr lang="fr-BE" sz="900" dirty="0" smtClean="0"/>
          </a:p>
          <a:p>
            <a:endParaRPr lang="fr-BE" sz="2000" dirty="0" smtClean="0"/>
          </a:p>
          <a:p>
            <a:pPr marL="0" indent="0">
              <a:buNone/>
            </a:pPr>
            <a:endParaRPr lang="fr-BE" sz="2000" dirty="0" smtClean="0"/>
          </a:p>
          <a:p>
            <a:pPr marL="0" indent="0">
              <a:buNone/>
            </a:pPr>
            <a:endParaRPr lang="fr-BE" sz="2000" dirty="0"/>
          </a:p>
          <a:p>
            <a:pPr marL="0" indent="0">
              <a:buNone/>
            </a:pPr>
            <a:r>
              <a:rPr lang="fr-BE" sz="2000" b="1" dirty="0" smtClean="0"/>
              <a:t>Interopérabilité technique</a:t>
            </a:r>
            <a:r>
              <a:rPr lang="fr-BE" sz="2000" dirty="0" smtClean="0"/>
              <a:t>: utiliser le même format (ex: soft qui en savent pas recevoir/lire des messages d’un autre soft!!)</a:t>
            </a:r>
          </a:p>
          <a:p>
            <a:pPr marL="0" indent="0">
              <a:buNone/>
            </a:pPr>
            <a:endParaRPr lang="fr-BE" sz="2000" dirty="0" smtClean="0"/>
          </a:p>
          <a:p>
            <a:pPr marL="0" indent="0">
              <a:buNone/>
            </a:pPr>
            <a:r>
              <a:rPr lang="fr-BE" sz="2000" b="1" dirty="0" smtClean="0"/>
              <a:t>Interopérabilité sémantique</a:t>
            </a:r>
            <a:r>
              <a:rPr lang="fr-BE" sz="2000" dirty="0" smtClean="0"/>
              <a:t>: parler la même langue</a:t>
            </a:r>
          </a:p>
          <a:p>
            <a:pPr marL="0" indent="0">
              <a:buNone/>
            </a:pPr>
            <a:endParaRPr lang="fr-BE" sz="2000" dirty="0" smtClean="0"/>
          </a:p>
          <a:p>
            <a:pPr marL="0" indent="0">
              <a:buNone/>
            </a:pPr>
            <a:r>
              <a:rPr lang="fr-BE" sz="2000" b="1" dirty="0" smtClean="0"/>
              <a:t>Structurer et coder </a:t>
            </a:r>
            <a:r>
              <a:rPr lang="fr-BE" sz="2000" dirty="0" smtClean="0"/>
              <a:t>des informations = une meilleure communication entre acteurs de soins, un meilleur partage et donc: </a:t>
            </a:r>
          </a:p>
          <a:p>
            <a:r>
              <a:rPr lang="fr-BE" sz="2000" dirty="0" smtClean="0"/>
              <a:t>intégration des données et donc vue complète, d’où meilleure qualité des soins</a:t>
            </a:r>
          </a:p>
          <a:p>
            <a:r>
              <a:rPr lang="fr-BE" sz="2000" dirty="0"/>
              <a:t>réduire les ré-encodages et favoriser les réutilisations (</a:t>
            </a:r>
            <a:r>
              <a:rPr lang="fr-BE" sz="2000" dirty="0" err="1"/>
              <a:t>only</a:t>
            </a:r>
            <a:r>
              <a:rPr lang="fr-BE" sz="2000" dirty="0"/>
              <a:t> once)</a:t>
            </a:r>
          </a:p>
          <a:p>
            <a:r>
              <a:rPr lang="fr-BE" sz="2000" dirty="0"/>
              <a:t>génération d’alertes et </a:t>
            </a:r>
            <a:r>
              <a:rPr lang="fr-BE" sz="2000" dirty="0" err="1"/>
              <a:t>clinical</a:t>
            </a:r>
            <a:r>
              <a:rPr lang="fr-BE" sz="2000" dirty="0"/>
              <a:t> support </a:t>
            </a:r>
            <a:r>
              <a:rPr lang="fr-BE" sz="2000" dirty="0" err="1"/>
              <a:t>decisions</a:t>
            </a:r>
            <a:endParaRPr lang="fr-BE" sz="2000" dirty="0"/>
          </a:p>
          <a:p>
            <a:r>
              <a:rPr lang="fr-BE" sz="2000" dirty="0"/>
              <a:t>etc.</a:t>
            </a:r>
          </a:p>
          <a:p>
            <a:pPr lvl="1"/>
            <a:endParaRPr lang="fr-BE" dirty="0"/>
          </a:p>
          <a:p>
            <a:pPr lvl="1"/>
            <a:endParaRPr lang="fr-BE" dirty="0"/>
          </a:p>
        </p:txBody>
      </p:sp>
    </p:spTree>
    <p:extLst>
      <p:ext uri="{BB962C8B-B14F-4D97-AF65-F5344CB8AC3E}">
        <p14:creationId xmlns:p14="http://schemas.microsoft.com/office/powerpoint/2010/main" val="35047349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14 : MyCareNet</a:t>
            </a:r>
            <a:endParaRPr lang="fr-BE" dirty="0"/>
          </a:p>
        </p:txBody>
      </p:sp>
      <p:sp>
        <p:nvSpPr>
          <p:cNvPr id="4099" name="Rectangle 3"/>
          <p:cNvSpPr>
            <a:spLocks noGrp="1" noChangeArrowheads="1"/>
          </p:cNvSpPr>
          <p:nvPr>
            <p:ph idx="1"/>
          </p:nvPr>
        </p:nvSpPr>
        <p:spPr/>
        <p:txBody>
          <a:bodyPr>
            <a:normAutofit lnSpcReduction="10000"/>
          </a:bodyPr>
          <a:lstStyle/>
          <a:p>
            <a:r>
              <a:rPr lang="fr-FR" dirty="0"/>
              <a:t>Poursuite du déploiement de </a:t>
            </a:r>
            <a:r>
              <a:rPr lang="fr-FR" dirty="0" smtClean="0"/>
              <a:t>la plate-forme de services prestataires-OA du CIN, </a:t>
            </a:r>
            <a:r>
              <a:rPr lang="fr-FR" dirty="0" err="1" smtClean="0"/>
              <a:t>p.ex</a:t>
            </a:r>
            <a:r>
              <a:rPr lang="fr-FR" dirty="0"/>
              <a:t>:</a:t>
            </a:r>
          </a:p>
          <a:p>
            <a:endParaRPr lang="fr-FR" dirty="0"/>
          </a:p>
          <a:p>
            <a:pPr lvl="1"/>
            <a:r>
              <a:rPr lang="fr-FR" dirty="0"/>
              <a:t>consultation de l’assurabilité.  </a:t>
            </a:r>
            <a:r>
              <a:rPr lang="fr-FR" i="1" dirty="0"/>
              <a:t>+/- 15 </a:t>
            </a:r>
            <a:r>
              <a:rPr lang="fr-FR" i="1" dirty="0" err="1"/>
              <a:t>mios</a:t>
            </a:r>
            <a:r>
              <a:rPr lang="fr-FR" i="1" dirty="0"/>
              <a:t> par mois</a:t>
            </a:r>
          </a:p>
          <a:p>
            <a:pPr lvl="1"/>
            <a:r>
              <a:rPr lang="fr-FR" dirty="0"/>
              <a:t>demandes d’accord </a:t>
            </a:r>
            <a:r>
              <a:rPr lang="fr-FR" dirty="0" err="1"/>
              <a:t>Ch</a:t>
            </a:r>
            <a:r>
              <a:rPr lang="fr-FR" dirty="0"/>
              <a:t> IV du médicament (1.400.000/an ): dans près de +/- 70 % des cas, réponse immédiate et donc, en cas d’accord, possibilité de remettre en cours de consultation l’autorisation au patient et pour les </a:t>
            </a:r>
            <a:r>
              <a:rPr lang="fr-BE" dirty="0"/>
              <a:t>30% restants dans un délai &lt; 7 jours, délai actuel de +/- 3 semaines). </a:t>
            </a:r>
            <a:r>
              <a:rPr lang="fr-BE" i="1" dirty="0"/>
              <a:t>+/- 28.000 par mois</a:t>
            </a:r>
          </a:p>
          <a:p>
            <a:pPr lvl="1"/>
            <a:r>
              <a:rPr lang="fr-BE" dirty="0"/>
              <a:t>tarification et facturation (tiers payant)</a:t>
            </a:r>
          </a:p>
          <a:p>
            <a:pPr lvl="1"/>
            <a:r>
              <a:rPr lang="fr-BE" dirty="0"/>
              <a:t>gestion DMG</a:t>
            </a:r>
          </a:p>
          <a:p>
            <a:pPr lvl="1"/>
            <a:r>
              <a:rPr lang="fr-BE" b="1" dirty="0" err="1"/>
              <a:t>eAttest</a:t>
            </a:r>
            <a:r>
              <a:rPr lang="fr-BE" dirty="0"/>
              <a:t> (suppression des attestations de soins donnés) </a:t>
            </a:r>
            <a:r>
              <a:rPr lang="fr-BE" dirty="0" smtClean="0"/>
              <a:t>début </a:t>
            </a:r>
            <a:r>
              <a:rPr lang="fr-BE" dirty="0"/>
              <a:t>2018</a:t>
            </a:r>
          </a:p>
          <a:p>
            <a:pPr lvl="1"/>
            <a:r>
              <a:rPr lang="fr-BE" dirty="0"/>
              <a:t>tous types de documents et formulaires entre le prestataire et l’OA</a:t>
            </a:r>
          </a:p>
          <a:p>
            <a:pPr lvl="1"/>
            <a:r>
              <a:rPr lang="fr-BE" dirty="0"/>
              <a:t>…</a:t>
            </a:r>
            <a:endParaRPr lang="fr-FR" dirty="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131</a:t>
            </a:fld>
            <a:endParaRPr lang="en-US"/>
          </a:p>
        </p:txBody>
      </p:sp>
    </p:spTree>
    <p:extLst>
      <p:ext uri="{BB962C8B-B14F-4D97-AF65-F5344CB8AC3E}">
        <p14:creationId xmlns:p14="http://schemas.microsoft.com/office/powerpoint/2010/main" val="389969492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MyCarenet</a:t>
            </a:r>
            <a:endParaRPr lang="en-US" dirty="0"/>
          </a:p>
        </p:txBody>
      </p:sp>
      <p:sp>
        <p:nvSpPr>
          <p:cNvPr id="3" name="Date Placeholder 2"/>
          <p:cNvSpPr>
            <a:spLocks noGrp="1"/>
          </p:cNvSpPr>
          <p:nvPr>
            <p:ph type="dt" sz="half" idx="10"/>
          </p:nvPr>
        </p:nvSpPr>
        <p:spPr/>
        <p:txBody>
          <a:bodyPr/>
          <a:lstStyle/>
          <a:p>
            <a:fld id="{EDEBF1AA-430C-4858-AF87-4DCE7492D7AD}" type="datetime1">
              <a:rPr lang="en-US" smtClean="0"/>
              <a:t>12/14/2017</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132</a:t>
            </a:fld>
            <a:endParaRPr lang="en-US" dirty="0"/>
          </a:p>
        </p:txBody>
      </p:sp>
      <p:pic>
        <p:nvPicPr>
          <p:cNvPr id="7" name="Picture 4" descr="C:\Documents and Settings\7513846\My Documents\portal_blanco.pcx"/>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02317" y="5007637"/>
            <a:ext cx="528638" cy="574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Documents and Settings\7513846\My Documents\portal_blanco.pcx"/>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02317" y="5694714"/>
            <a:ext cx="528638" cy="574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Documents and Settings\7513846\My Documents\portal_blanco.pcx"/>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84874" y="4416913"/>
            <a:ext cx="528638" cy="574675"/>
          </a:xfrm>
          <a:prstGeom prst="rect">
            <a:avLst/>
          </a:prstGeom>
          <a:noFill/>
          <a:extLst>
            <a:ext uri="{909E8E84-426E-40DD-AFC4-6F175D3DCCD1}">
              <a14:hiddenFill xmlns:a14="http://schemas.microsoft.com/office/drawing/2010/main">
                <a:solidFill>
                  <a:srgbClr val="FFFFFF"/>
                </a:solidFill>
              </a14:hiddenFill>
            </a:ext>
          </a:extLst>
        </p:spPr>
      </p:pic>
      <p:sp>
        <p:nvSpPr>
          <p:cNvPr id="10" name="Line 7"/>
          <p:cNvSpPr>
            <a:spLocks noChangeShapeType="1"/>
          </p:cNvSpPr>
          <p:nvPr/>
        </p:nvSpPr>
        <p:spPr bwMode="auto">
          <a:xfrm flipH="1">
            <a:off x="5935073" y="4631403"/>
            <a:ext cx="524112" cy="30984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flipH="1" flipV="1">
            <a:off x="5919327" y="5030104"/>
            <a:ext cx="490853" cy="80493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5943210" y="4991588"/>
            <a:ext cx="504754" cy="33172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10" descr="C:\Documents and Settings\7513846\My Documents\portal_mycarenet.pcx"/>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93384" y="2052478"/>
            <a:ext cx="1283494" cy="1397000"/>
          </a:xfrm>
          <a:prstGeom prst="rect">
            <a:avLst/>
          </a:prstGeom>
          <a:noFill/>
          <a:extLst>
            <a:ext uri="{909E8E84-426E-40DD-AFC4-6F175D3DCCD1}">
              <a14:hiddenFill xmlns:a14="http://schemas.microsoft.com/office/drawing/2010/main">
                <a:solidFill>
                  <a:srgbClr val="FFFFFF"/>
                </a:solidFill>
              </a14:hiddenFill>
            </a:ext>
          </a:extLst>
        </p:spPr>
      </p:pic>
      <p:sp>
        <p:nvSpPr>
          <p:cNvPr id="14" name="Line 11"/>
          <p:cNvSpPr>
            <a:spLocks noChangeShapeType="1"/>
          </p:cNvSpPr>
          <p:nvPr/>
        </p:nvSpPr>
        <p:spPr bwMode="auto">
          <a:xfrm flipH="1" flipV="1">
            <a:off x="5205071" y="3525030"/>
            <a:ext cx="0" cy="72974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 name="Picture 13" descr="C:\Documents and Settings\7513846\My Documents\My Pictures\200.pc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952" y="2076797"/>
            <a:ext cx="181571" cy="371366"/>
          </a:xfrm>
          <a:prstGeom prst="rect">
            <a:avLst/>
          </a:prstGeom>
          <a:noFill/>
          <a:extLst>
            <a:ext uri="{909E8E84-426E-40DD-AFC4-6F175D3DCCD1}">
              <a14:hiddenFill xmlns:a14="http://schemas.microsoft.com/office/drawing/2010/main">
                <a:solidFill>
                  <a:srgbClr val="FFFFFF"/>
                </a:solidFill>
              </a14:hiddenFill>
            </a:ext>
          </a:extLst>
        </p:spPr>
      </p:pic>
      <p:sp>
        <p:nvSpPr>
          <p:cNvPr id="22" name="Line 19"/>
          <p:cNvSpPr>
            <a:spLocks noChangeShapeType="1"/>
          </p:cNvSpPr>
          <p:nvPr/>
        </p:nvSpPr>
        <p:spPr bwMode="auto">
          <a:xfrm flipH="1">
            <a:off x="5930843" y="2248164"/>
            <a:ext cx="638024" cy="57704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flipH="1">
            <a:off x="5925020" y="1945694"/>
            <a:ext cx="643847" cy="87951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5944603" y="2811086"/>
            <a:ext cx="624263" cy="16996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2"/>
          <p:cNvSpPr>
            <a:spLocks noChangeShapeType="1"/>
          </p:cNvSpPr>
          <p:nvPr/>
        </p:nvSpPr>
        <p:spPr bwMode="auto">
          <a:xfrm>
            <a:off x="5943210" y="2844640"/>
            <a:ext cx="607454" cy="99148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3"/>
          <p:cNvSpPr>
            <a:spLocks noChangeShapeType="1"/>
          </p:cNvSpPr>
          <p:nvPr/>
        </p:nvSpPr>
        <p:spPr bwMode="auto">
          <a:xfrm>
            <a:off x="5936202" y="2840259"/>
            <a:ext cx="638487" cy="73320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4"/>
          <p:cNvSpPr>
            <a:spLocks noChangeShapeType="1"/>
          </p:cNvSpPr>
          <p:nvPr/>
        </p:nvSpPr>
        <p:spPr bwMode="auto">
          <a:xfrm>
            <a:off x="5944602" y="2831035"/>
            <a:ext cx="630087" cy="40190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5"/>
          <p:cNvSpPr>
            <a:spLocks noChangeShapeType="1"/>
          </p:cNvSpPr>
          <p:nvPr/>
        </p:nvSpPr>
        <p:spPr bwMode="auto">
          <a:xfrm flipV="1">
            <a:off x="5931643" y="2603326"/>
            <a:ext cx="637223" cy="23548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 name="Picture 26" descr="C:\Documents and Settings\7513846\My Documents\My Pictures\internet.pcx"/>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45716" y="3447665"/>
            <a:ext cx="1345406" cy="1477963"/>
          </a:xfrm>
          <a:prstGeom prst="rect">
            <a:avLst/>
          </a:prstGeom>
          <a:noFill/>
          <a:extLst>
            <a:ext uri="{909E8E84-426E-40DD-AFC4-6F175D3DCCD1}">
              <a14:hiddenFill xmlns:a14="http://schemas.microsoft.com/office/drawing/2010/main">
                <a:solidFill>
                  <a:srgbClr val="FFFFFF"/>
                </a:solidFill>
              </a14:hiddenFill>
            </a:ext>
          </a:extLst>
        </p:spPr>
      </p:pic>
      <p:sp>
        <p:nvSpPr>
          <p:cNvPr id="30" name="Line 27"/>
          <p:cNvSpPr>
            <a:spLocks noChangeShapeType="1"/>
          </p:cNvSpPr>
          <p:nvPr/>
        </p:nvSpPr>
        <p:spPr bwMode="auto">
          <a:xfrm flipV="1">
            <a:off x="3958317" y="3174951"/>
            <a:ext cx="814091" cy="63753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Text Box 29"/>
          <p:cNvSpPr txBox="1">
            <a:spLocks noChangeArrowheads="1"/>
          </p:cNvSpPr>
          <p:nvPr/>
        </p:nvSpPr>
        <p:spPr bwMode="auto">
          <a:xfrm>
            <a:off x="7299998" y="2844640"/>
            <a:ext cx="12096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000" dirty="0" smtClean="0">
                <a:latin typeface="Verdana" pitchFamily="34" charset="0"/>
              </a:rPr>
              <a:t>Les </a:t>
            </a:r>
            <a:r>
              <a:rPr lang="nl-NL" altLang="en-US" sz="2000" dirty="0" err="1" smtClean="0">
                <a:latin typeface="Verdana" pitchFamily="34" charset="0"/>
              </a:rPr>
              <a:t>OAs</a:t>
            </a:r>
            <a:endParaRPr lang="nl-NL" altLang="en-US" dirty="0"/>
          </a:p>
        </p:txBody>
      </p:sp>
      <p:sp>
        <p:nvSpPr>
          <p:cNvPr id="37" name="Text Box 35"/>
          <p:cNvSpPr txBox="1">
            <a:spLocks noChangeArrowheads="1"/>
          </p:cNvSpPr>
          <p:nvPr/>
        </p:nvSpPr>
        <p:spPr bwMode="auto">
          <a:xfrm>
            <a:off x="429435" y="1799211"/>
            <a:ext cx="2394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NL" altLang="en-US" sz="2000" dirty="0" err="1" smtClean="0">
                <a:latin typeface="Verdana" pitchFamily="34" charset="0"/>
              </a:rPr>
              <a:t>Prestataires</a:t>
            </a:r>
            <a:r>
              <a:rPr lang="nl-NL" altLang="en-US" sz="2000" dirty="0" smtClean="0">
                <a:latin typeface="Verdana" pitchFamily="34" charset="0"/>
              </a:rPr>
              <a:t> de </a:t>
            </a:r>
            <a:r>
              <a:rPr lang="nl-NL" altLang="en-US" sz="2000" dirty="0" err="1" smtClean="0">
                <a:latin typeface="Verdana" pitchFamily="34" charset="0"/>
              </a:rPr>
              <a:t>soins</a:t>
            </a:r>
            <a:endParaRPr lang="nl-NL" altLang="en-US" dirty="0"/>
          </a:p>
        </p:txBody>
      </p:sp>
      <p:sp>
        <p:nvSpPr>
          <p:cNvPr id="38" name="Line 36"/>
          <p:cNvSpPr>
            <a:spLocks noChangeShapeType="1"/>
          </p:cNvSpPr>
          <p:nvPr/>
        </p:nvSpPr>
        <p:spPr bwMode="auto">
          <a:xfrm flipV="1">
            <a:off x="2224941" y="4772717"/>
            <a:ext cx="656507" cy="42494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38"/>
          <p:cNvSpPr>
            <a:spLocks noChangeShapeType="1"/>
          </p:cNvSpPr>
          <p:nvPr/>
        </p:nvSpPr>
        <p:spPr bwMode="auto">
          <a:xfrm flipH="1">
            <a:off x="2096470" y="4065265"/>
            <a:ext cx="728295" cy="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39"/>
          <p:cNvSpPr>
            <a:spLocks noChangeShapeType="1"/>
          </p:cNvSpPr>
          <p:nvPr/>
        </p:nvSpPr>
        <p:spPr bwMode="auto">
          <a:xfrm flipH="1" flipV="1">
            <a:off x="2321139" y="3084661"/>
            <a:ext cx="678416" cy="583099"/>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Text Box 42"/>
          <p:cNvSpPr txBox="1">
            <a:spLocks noChangeArrowheads="1"/>
          </p:cNvSpPr>
          <p:nvPr/>
        </p:nvSpPr>
        <p:spPr bwMode="auto">
          <a:xfrm>
            <a:off x="7034356" y="4736454"/>
            <a:ext cx="1837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NL" altLang="en-US" sz="2000" dirty="0" err="1" smtClean="0">
                <a:latin typeface="Verdana" pitchFamily="34" charset="0"/>
              </a:rPr>
              <a:t>Autres</a:t>
            </a:r>
            <a:r>
              <a:rPr lang="nl-NL" altLang="en-US" sz="2000" dirty="0" smtClean="0">
                <a:latin typeface="Verdana" pitchFamily="34" charset="0"/>
              </a:rPr>
              <a:t/>
            </a:r>
            <a:br>
              <a:rPr lang="nl-NL" altLang="en-US" sz="2000" dirty="0" smtClean="0">
                <a:latin typeface="Verdana" pitchFamily="34" charset="0"/>
              </a:rPr>
            </a:br>
            <a:r>
              <a:rPr lang="nl-NL" altLang="en-US" sz="2000" dirty="0" smtClean="0">
                <a:latin typeface="Verdana" pitchFamily="34" charset="0"/>
              </a:rPr>
              <a:t>Fournisseurs de services</a:t>
            </a:r>
            <a:endParaRPr lang="nl-NL" altLang="en-US" dirty="0"/>
          </a:p>
        </p:txBody>
      </p:sp>
      <p:sp>
        <p:nvSpPr>
          <p:cNvPr id="43" name="Text Box 43"/>
          <p:cNvSpPr txBox="1">
            <a:spLocks noChangeArrowheads="1"/>
          </p:cNvSpPr>
          <p:nvPr/>
        </p:nvSpPr>
        <p:spPr bwMode="auto">
          <a:xfrm>
            <a:off x="4600233" y="5568015"/>
            <a:ext cx="1209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000" dirty="0" smtClean="0">
                <a:latin typeface="Verdana" pitchFamily="34" charset="0"/>
              </a:rPr>
              <a:t>Services </a:t>
            </a:r>
            <a:r>
              <a:rPr lang="nl-NL" altLang="en-US" sz="2000" dirty="0" err="1" smtClean="0">
                <a:latin typeface="Verdana" pitchFamily="34" charset="0"/>
              </a:rPr>
              <a:t>Généraux</a:t>
            </a:r>
            <a:r>
              <a:rPr lang="nl-NL" altLang="en-US" dirty="0" smtClean="0">
                <a:latin typeface="Verdana" pitchFamily="34" charset="0"/>
              </a:rPr>
              <a:t> </a:t>
            </a:r>
            <a:endParaRPr lang="nl-NL" altLang="en-US" dirty="0"/>
          </a:p>
        </p:txBody>
      </p:sp>
      <p:graphicFrame>
        <p:nvGraphicFramePr>
          <p:cNvPr id="44" name="Object 3"/>
          <p:cNvGraphicFramePr>
            <a:graphicFrameLocks noChangeAspect="1"/>
          </p:cNvGraphicFramePr>
          <p:nvPr>
            <p:extLst/>
          </p:nvPr>
        </p:nvGraphicFramePr>
        <p:xfrm>
          <a:off x="368491" y="4511837"/>
          <a:ext cx="497681" cy="781050"/>
        </p:xfrm>
        <a:graphic>
          <a:graphicData uri="http://schemas.openxmlformats.org/presentationml/2006/ole">
            <mc:AlternateContent xmlns:mc="http://schemas.openxmlformats.org/markup-compatibility/2006">
              <mc:Choice xmlns:v="urn:schemas-microsoft-com:vml" Requires="v">
                <p:oleObj spid="_x0000_s2306" name="Image Photo Editor" r:id="rId7" imgW="857143" imgH="1009791" progId="MSPhotoEd.3">
                  <p:embed/>
                </p:oleObj>
              </mc:Choice>
              <mc:Fallback>
                <p:oleObj name="Image Photo Editor" r:id="rId7" imgW="857143" imgH="1009791"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491" y="4511837"/>
                        <a:ext cx="497681" cy="781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6" name="Picture 6" descr="H:\Varia\My Pictures\med63.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435" y="3511702"/>
            <a:ext cx="351235" cy="7921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idcar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563864" y="2594605"/>
            <a:ext cx="338070" cy="3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p:nvPr/>
        </p:nvGrpSpPr>
        <p:grpSpPr>
          <a:xfrm>
            <a:off x="4560674" y="4303864"/>
            <a:ext cx="1354649" cy="1289954"/>
            <a:chOff x="2635250" y="4081463"/>
            <a:chExt cx="1460500" cy="1196975"/>
          </a:xfrm>
        </p:grpSpPr>
        <p:pic>
          <p:nvPicPr>
            <p:cNvPr id="53" name="Picture 4" descr="portal_behealth"/>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635250" y="4087813"/>
              <a:ext cx="1460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pf5Vj0y_vLY1aIDM:" descr="http://t0.gstatic.com/images?q=tbn:5Vj0y_vLY1aIDM:https://www.ehealth.fgov.be/ehforum/templates/default/images/logo.jpg">
              <a:hlinkClick r:id="rId12"/>
            </p:cNvPr>
            <p:cNvPicPr>
              <a:picLocks noChangeAspect="1"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rot="16200000">
              <a:off x="2511425" y="4440238"/>
              <a:ext cx="1133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Line 28"/>
          <p:cNvSpPr>
            <a:spLocks noChangeShapeType="1"/>
          </p:cNvSpPr>
          <p:nvPr/>
        </p:nvSpPr>
        <p:spPr bwMode="auto">
          <a:xfrm>
            <a:off x="4001942" y="4177403"/>
            <a:ext cx="748802" cy="453999"/>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 name="Picture 4" descr="Christelijke Mutualiteiten"/>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574689" y="1723398"/>
            <a:ext cx="255641" cy="3408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s://sites.google.com/a/mycarenet.be/fra/wie-zijn-we/partners/socialistische-mutualiteiten?pageReverted=3"/>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574689" y="2498377"/>
            <a:ext cx="848488" cy="29414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Liberale"/>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6631760" y="2839561"/>
            <a:ext cx="216580" cy="2887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descr="Onafhankelijk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15016" y="3101112"/>
            <a:ext cx="300038"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CAAMI"/>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6610568" y="3451317"/>
            <a:ext cx="517505" cy="33716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R Rail"/>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6613965" y="3856461"/>
            <a:ext cx="384968" cy="2774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1"/>
          <a:stretch>
            <a:fillRect/>
          </a:stretch>
        </p:blipFill>
        <p:spPr>
          <a:xfrm>
            <a:off x="298685" y="2647749"/>
            <a:ext cx="566016" cy="754688"/>
          </a:xfrm>
          <a:prstGeom prst="rect">
            <a:avLst/>
          </a:prstGeom>
        </p:spPr>
      </p:pic>
      <p:pic>
        <p:nvPicPr>
          <p:cNvPr id="44056" name="Picture 24" descr="Résultat de recherche d'images pour &quot;ordinateur clipart&quot;"/>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946917" y="2734928"/>
            <a:ext cx="603987" cy="8053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idcar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66290" y="3559104"/>
            <a:ext cx="338070" cy="3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4" descr="Résultat de recherche d'images pour &quot;ordinateur clipart&quot;"/>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1049343" y="3699427"/>
            <a:ext cx="603987" cy="80531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idcar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743548" y="4696714"/>
            <a:ext cx="338070" cy="3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4" descr="Résultat de recherche d'images pour &quot;ordinateur clipart&quot;"/>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1126601" y="4837037"/>
            <a:ext cx="603987" cy="80531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128986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par>
                                <p:cTn id="25" presetID="53" presetClass="entr" presetSubtype="16"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animEffect transition="in" filter="fade">
                                      <p:cBhvr>
                                        <p:cTn id="29" dur="500"/>
                                        <p:tgtEl>
                                          <p:spTgt spid="62"/>
                                        </p:tgtEl>
                                      </p:cBhvr>
                                    </p:animEffect>
                                  </p:childTnLst>
                                </p:cTn>
                              </p:par>
                              <p:par>
                                <p:cTn id="30" presetID="53" presetClass="entr" presetSubtype="16"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500" fill="hold"/>
                                        <p:tgtEl>
                                          <p:spTgt spid="64"/>
                                        </p:tgtEl>
                                        <p:attrNameLst>
                                          <p:attrName>ppt_w</p:attrName>
                                        </p:attrNameLst>
                                      </p:cBhvr>
                                      <p:tavLst>
                                        <p:tav tm="0">
                                          <p:val>
                                            <p:fltVal val="0"/>
                                          </p:val>
                                        </p:tav>
                                        <p:tav tm="100000">
                                          <p:val>
                                            <p:strVal val="#ppt_w"/>
                                          </p:val>
                                        </p:tav>
                                      </p:tavLst>
                                    </p:anim>
                                    <p:anim calcmode="lin" valueType="num">
                                      <p:cBhvr>
                                        <p:cTn id="33" dur="500" fill="hold"/>
                                        <p:tgtEl>
                                          <p:spTgt spid="64"/>
                                        </p:tgtEl>
                                        <p:attrNameLst>
                                          <p:attrName>ppt_h</p:attrName>
                                        </p:attrNameLst>
                                      </p:cBhvr>
                                      <p:tavLst>
                                        <p:tav tm="0">
                                          <p:val>
                                            <p:fltVal val="0"/>
                                          </p:val>
                                        </p:tav>
                                        <p:tav tm="100000">
                                          <p:val>
                                            <p:strVal val="#ppt_h"/>
                                          </p:val>
                                        </p:tav>
                                      </p:tavLst>
                                    </p:anim>
                                    <p:animEffect transition="in" filter="fade">
                                      <p:cBhvr>
                                        <p:cTn id="34" dur="500"/>
                                        <p:tgtEl>
                                          <p:spTgt spid="64"/>
                                        </p:tgtEl>
                                      </p:cBhvr>
                                    </p:animEffect>
                                  </p:childTnLst>
                                </p:cTn>
                              </p:par>
                              <p:par>
                                <p:cTn id="35" presetID="53" presetClass="entr" presetSubtype="16" fill="hold" nodeType="withEffect">
                                  <p:stCondLst>
                                    <p:cond delay="0"/>
                                  </p:stCondLst>
                                  <p:childTnLst>
                                    <p:set>
                                      <p:cBhvr>
                                        <p:cTn id="36" dur="1" fill="hold">
                                          <p:stCondLst>
                                            <p:cond delay="0"/>
                                          </p:stCondLst>
                                        </p:cTn>
                                        <p:tgtEl>
                                          <p:spTgt spid="44056"/>
                                        </p:tgtEl>
                                        <p:attrNameLst>
                                          <p:attrName>style.visibility</p:attrName>
                                        </p:attrNameLst>
                                      </p:cBhvr>
                                      <p:to>
                                        <p:strVal val="visible"/>
                                      </p:to>
                                    </p:set>
                                    <p:anim calcmode="lin" valueType="num">
                                      <p:cBhvr>
                                        <p:cTn id="37" dur="500" fill="hold"/>
                                        <p:tgtEl>
                                          <p:spTgt spid="44056"/>
                                        </p:tgtEl>
                                        <p:attrNameLst>
                                          <p:attrName>ppt_w</p:attrName>
                                        </p:attrNameLst>
                                      </p:cBhvr>
                                      <p:tavLst>
                                        <p:tav tm="0">
                                          <p:val>
                                            <p:fltVal val="0"/>
                                          </p:val>
                                        </p:tav>
                                        <p:tav tm="100000">
                                          <p:val>
                                            <p:strVal val="#ppt_w"/>
                                          </p:val>
                                        </p:tav>
                                      </p:tavLst>
                                    </p:anim>
                                    <p:anim calcmode="lin" valueType="num">
                                      <p:cBhvr>
                                        <p:cTn id="38" dur="500" fill="hold"/>
                                        <p:tgtEl>
                                          <p:spTgt spid="44056"/>
                                        </p:tgtEl>
                                        <p:attrNameLst>
                                          <p:attrName>ppt_h</p:attrName>
                                        </p:attrNameLst>
                                      </p:cBhvr>
                                      <p:tavLst>
                                        <p:tav tm="0">
                                          <p:val>
                                            <p:fltVal val="0"/>
                                          </p:val>
                                        </p:tav>
                                        <p:tav tm="100000">
                                          <p:val>
                                            <p:strVal val="#ppt_h"/>
                                          </p:val>
                                        </p:tav>
                                      </p:tavLst>
                                    </p:anim>
                                    <p:animEffect transition="in" filter="fade">
                                      <p:cBhvr>
                                        <p:cTn id="39" dur="500"/>
                                        <p:tgtEl>
                                          <p:spTgt spid="44056"/>
                                        </p:tgtEl>
                                      </p:cBhvr>
                                    </p:animEffect>
                                  </p:childTnLst>
                                </p:cTn>
                              </p:par>
                              <p:par>
                                <p:cTn id="40" presetID="53" presetClass="entr" presetSubtype="16"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par>
                                <p:cTn id="45" presetID="53" presetClass="entr" presetSubtype="16"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0" fill="hold"/>
                                        <p:tgtEl>
                                          <p:spTgt spid="65"/>
                                        </p:tgtEl>
                                        <p:attrNameLst>
                                          <p:attrName>ppt_w</p:attrName>
                                        </p:attrNameLst>
                                      </p:cBhvr>
                                      <p:tavLst>
                                        <p:tav tm="0">
                                          <p:val>
                                            <p:fltVal val="0"/>
                                          </p:val>
                                        </p:tav>
                                        <p:tav tm="100000">
                                          <p:val>
                                            <p:strVal val="#ppt_w"/>
                                          </p:val>
                                        </p:tav>
                                      </p:tavLst>
                                    </p:anim>
                                    <p:anim calcmode="lin" valueType="num">
                                      <p:cBhvr>
                                        <p:cTn id="48" dur="500" fill="hold"/>
                                        <p:tgtEl>
                                          <p:spTgt spid="65"/>
                                        </p:tgtEl>
                                        <p:attrNameLst>
                                          <p:attrName>ppt_h</p:attrName>
                                        </p:attrNameLst>
                                      </p:cBhvr>
                                      <p:tavLst>
                                        <p:tav tm="0">
                                          <p:val>
                                            <p:fltVal val="0"/>
                                          </p:val>
                                        </p:tav>
                                        <p:tav tm="100000">
                                          <p:val>
                                            <p:strVal val="#ppt_h"/>
                                          </p:val>
                                        </p:tav>
                                      </p:tavLst>
                                    </p:anim>
                                    <p:animEffect transition="in" filter="fade">
                                      <p:cBhvr>
                                        <p:cTn id="49" dur="500"/>
                                        <p:tgtEl>
                                          <p:spTgt spid="6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53" presetClass="entr" presetSubtype="16"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p:cTn id="65" dur="500" fill="hold"/>
                                        <p:tgtEl>
                                          <p:spTgt spid="29"/>
                                        </p:tgtEl>
                                        <p:attrNameLst>
                                          <p:attrName>ppt_w</p:attrName>
                                        </p:attrNameLst>
                                      </p:cBhvr>
                                      <p:tavLst>
                                        <p:tav tm="0">
                                          <p:val>
                                            <p:fltVal val="0"/>
                                          </p:val>
                                        </p:tav>
                                        <p:tav tm="100000">
                                          <p:val>
                                            <p:strVal val="#ppt_w"/>
                                          </p:val>
                                        </p:tav>
                                      </p:tavLst>
                                    </p:anim>
                                    <p:anim calcmode="lin" valueType="num">
                                      <p:cBhvr>
                                        <p:cTn id="66" dur="500" fill="hold"/>
                                        <p:tgtEl>
                                          <p:spTgt spid="29"/>
                                        </p:tgtEl>
                                        <p:attrNameLst>
                                          <p:attrName>ppt_h</p:attrName>
                                        </p:attrNameLst>
                                      </p:cBhvr>
                                      <p:tavLst>
                                        <p:tav tm="0">
                                          <p:val>
                                            <p:fltVal val="0"/>
                                          </p:val>
                                        </p:tav>
                                        <p:tav tm="100000">
                                          <p:val>
                                            <p:strVal val="#ppt_h"/>
                                          </p:val>
                                        </p:tav>
                                      </p:tavLst>
                                    </p:anim>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par>
                                <p:cTn id="75" presetID="1"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53" presetClass="entr" presetSubtype="16"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par>
                                <p:cTn id="88" presetID="53" presetClass="entr" presetSubtype="16" fill="hold" nodeType="with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p:cTn id="90" dur="500" fill="hold"/>
                                        <p:tgtEl>
                                          <p:spTgt spid="9"/>
                                        </p:tgtEl>
                                        <p:attrNameLst>
                                          <p:attrName>ppt_w</p:attrName>
                                        </p:attrNameLst>
                                      </p:cBhvr>
                                      <p:tavLst>
                                        <p:tav tm="0">
                                          <p:val>
                                            <p:fltVal val="0"/>
                                          </p:val>
                                        </p:tav>
                                        <p:tav tm="100000">
                                          <p:val>
                                            <p:strVal val="#ppt_w"/>
                                          </p:val>
                                        </p:tav>
                                      </p:tavLst>
                                    </p:anim>
                                    <p:anim calcmode="lin" valueType="num">
                                      <p:cBhvr>
                                        <p:cTn id="91" dur="500" fill="hold"/>
                                        <p:tgtEl>
                                          <p:spTgt spid="9"/>
                                        </p:tgtEl>
                                        <p:attrNameLst>
                                          <p:attrName>ppt_h</p:attrName>
                                        </p:attrNameLst>
                                      </p:cBhvr>
                                      <p:tavLst>
                                        <p:tav tm="0">
                                          <p:val>
                                            <p:fltVal val="0"/>
                                          </p:val>
                                        </p:tav>
                                        <p:tav tm="100000">
                                          <p:val>
                                            <p:strVal val="#ppt_h"/>
                                          </p:val>
                                        </p:tav>
                                      </p:tavLst>
                                    </p:anim>
                                    <p:animEffect transition="in" filter="fade">
                                      <p:cBhvr>
                                        <p:cTn id="92" dur="500"/>
                                        <p:tgtEl>
                                          <p:spTgt spid="9"/>
                                        </p:tgtEl>
                                      </p:cBhvr>
                                    </p:animEffect>
                                  </p:childTnLst>
                                </p:cTn>
                              </p:par>
                              <p:par>
                                <p:cTn id="93" presetID="1" presetClass="entr" presetSubtype="0"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par>
                                <p:cTn id="99" presetID="53" presetClass="entr" presetSubtype="16"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fltVal val="0"/>
                                          </p:val>
                                        </p:tav>
                                        <p:tav tm="100000">
                                          <p:val>
                                            <p:strVal val="#ppt_w"/>
                                          </p:val>
                                        </p:tav>
                                      </p:tavLst>
                                    </p:anim>
                                    <p:anim calcmode="lin" valueType="num">
                                      <p:cBhvr>
                                        <p:cTn id="102" dur="500" fill="hold"/>
                                        <p:tgtEl>
                                          <p:spTgt spid="42"/>
                                        </p:tgtEl>
                                        <p:attrNameLst>
                                          <p:attrName>ppt_h</p:attrName>
                                        </p:attrNameLst>
                                      </p:cBhvr>
                                      <p:tavLst>
                                        <p:tav tm="0">
                                          <p:val>
                                            <p:fltVal val="0"/>
                                          </p:val>
                                        </p:tav>
                                        <p:tav tm="100000">
                                          <p:val>
                                            <p:strVal val="#ppt_h"/>
                                          </p:val>
                                        </p:tav>
                                      </p:tavLst>
                                    </p:anim>
                                    <p:animEffect transition="in" filter="fade">
                                      <p:cBhvr>
                                        <p:cTn id="103" dur="500"/>
                                        <p:tgtEl>
                                          <p:spTgt spid="42"/>
                                        </p:tgtEl>
                                      </p:cBhvr>
                                    </p:animEffect>
                                  </p:childTnLst>
                                </p:cTn>
                              </p:par>
                              <p:par>
                                <p:cTn id="104" presetID="53" presetClass="entr" presetSubtype="16"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 calcmode="lin" valueType="num">
                                      <p:cBhvr>
                                        <p:cTn id="106" dur="500" fill="hold"/>
                                        <p:tgtEl>
                                          <p:spTgt spid="52"/>
                                        </p:tgtEl>
                                        <p:attrNameLst>
                                          <p:attrName>ppt_w</p:attrName>
                                        </p:attrNameLst>
                                      </p:cBhvr>
                                      <p:tavLst>
                                        <p:tav tm="0">
                                          <p:val>
                                            <p:fltVal val="0"/>
                                          </p:val>
                                        </p:tav>
                                        <p:tav tm="100000">
                                          <p:val>
                                            <p:strVal val="#ppt_w"/>
                                          </p:val>
                                        </p:tav>
                                      </p:tavLst>
                                    </p:anim>
                                    <p:anim calcmode="lin" valueType="num">
                                      <p:cBhvr>
                                        <p:cTn id="107" dur="500" fill="hold"/>
                                        <p:tgtEl>
                                          <p:spTgt spid="52"/>
                                        </p:tgtEl>
                                        <p:attrNameLst>
                                          <p:attrName>ppt_h</p:attrName>
                                        </p:attrNameLst>
                                      </p:cBhvr>
                                      <p:tavLst>
                                        <p:tav tm="0">
                                          <p:val>
                                            <p:fltVal val="0"/>
                                          </p:val>
                                        </p:tav>
                                        <p:tav tm="100000">
                                          <p:val>
                                            <p:strVal val="#ppt_h"/>
                                          </p:val>
                                        </p:tav>
                                      </p:tavLst>
                                    </p:anim>
                                    <p:animEffect transition="in" filter="fade">
                                      <p:cBhvr>
                                        <p:cTn id="108" dur="500"/>
                                        <p:tgtEl>
                                          <p:spTgt spid="52"/>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1000" fill="hold"/>
                                        <p:tgtEl>
                                          <p:spTgt spid="13"/>
                                        </p:tgtEl>
                                        <p:attrNameLst>
                                          <p:attrName>ppt_w</p:attrName>
                                        </p:attrNameLst>
                                      </p:cBhvr>
                                      <p:tavLst>
                                        <p:tav tm="0">
                                          <p:val>
                                            <p:fltVal val="0"/>
                                          </p:val>
                                        </p:tav>
                                        <p:tav tm="100000">
                                          <p:val>
                                            <p:strVal val="#ppt_w"/>
                                          </p:val>
                                        </p:tav>
                                      </p:tavLst>
                                    </p:anim>
                                    <p:anim calcmode="lin" valueType="num">
                                      <p:cBhvr>
                                        <p:cTn id="114" dur="1000" fill="hold"/>
                                        <p:tgtEl>
                                          <p:spTgt spid="13"/>
                                        </p:tgtEl>
                                        <p:attrNameLst>
                                          <p:attrName>ppt_h</p:attrName>
                                        </p:attrNameLst>
                                      </p:cBhvr>
                                      <p:tavLst>
                                        <p:tav tm="0">
                                          <p:val>
                                            <p:fltVal val="0"/>
                                          </p:val>
                                        </p:tav>
                                        <p:tav tm="100000">
                                          <p:val>
                                            <p:strVal val="#ppt_h"/>
                                          </p:val>
                                        </p:tav>
                                      </p:tavLst>
                                    </p:anim>
                                    <p:anim calcmode="lin" valueType="num">
                                      <p:cBhvr>
                                        <p:cTn id="115" dur="1000" fill="hold"/>
                                        <p:tgtEl>
                                          <p:spTgt spid="13"/>
                                        </p:tgtEl>
                                        <p:attrNameLst>
                                          <p:attrName>style.rotation</p:attrName>
                                        </p:attrNameLst>
                                      </p:cBhvr>
                                      <p:tavLst>
                                        <p:tav tm="0">
                                          <p:val>
                                            <p:fltVal val="90"/>
                                          </p:val>
                                        </p:tav>
                                        <p:tav tm="100000">
                                          <p:val>
                                            <p:fltVal val="0"/>
                                          </p:val>
                                        </p:tav>
                                      </p:tavLst>
                                    </p:anim>
                                    <p:animEffect transition="in" filter="fade">
                                      <p:cBhvr>
                                        <p:cTn id="116" dur="1000"/>
                                        <p:tgtEl>
                                          <p:spTgt spid="13"/>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p:cTn id="121" dur="500" fill="hold"/>
                                        <p:tgtEl>
                                          <p:spTgt spid="16"/>
                                        </p:tgtEl>
                                        <p:attrNameLst>
                                          <p:attrName>ppt_w</p:attrName>
                                        </p:attrNameLst>
                                      </p:cBhvr>
                                      <p:tavLst>
                                        <p:tav tm="0">
                                          <p:val>
                                            <p:fltVal val="0"/>
                                          </p:val>
                                        </p:tav>
                                        <p:tav tm="100000">
                                          <p:val>
                                            <p:strVal val="#ppt_w"/>
                                          </p:val>
                                        </p:tav>
                                      </p:tavLst>
                                    </p:anim>
                                    <p:anim calcmode="lin" valueType="num">
                                      <p:cBhvr>
                                        <p:cTn id="122" dur="500" fill="hold"/>
                                        <p:tgtEl>
                                          <p:spTgt spid="16"/>
                                        </p:tgtEl>
                                        <p:attrNameLst>
                                          <p:attrName>ppt_h</p:attrName>
                                        </p:attrNameLst>
                                      </p:cBhvr>
                                      <p:tavLst>
                                        <p:tav tm="0">
                                          <p:val>
                                            <p:fltVal val="0"/>
                                          </p:val>
                                        </p:tav>
                                        <p:tav tm="100000">
                                          <p:val>
                                            <p:strVal val="#ppt_h"/>
                                          </p:val>
                                        </p:tav>
                                      </p:tavLst>
                                    </p:anim>
                                    <p:animEffect transition="in" filter="fade">
                                      <p:cBhvr>
                                        <p:cTn id="123" dur="500"/>
                                        <p:tgtEl>
                                          <p:spTgt spid="16"/>
                                        </p:tgtEl>
                                      </p:cBhvr>
                                    </p:animEffect>
                                  </p:childTnLst>
                                </p:cTn>
                              </p:par>
                              <p:par>
                                <p:cTn id="124" presetID="1"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2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2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2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2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32"/>
                                        </p:tgtEl>
                                        <p:attrNameLst>
                                          <p:attrName>style.visibility</p:attrName>
                                        </p:attrNameLst>
                                      </p:cBhvr>
                                      <p:to>
                                        <p:strVal val="visible"/>
                                      </p:to>
                                    </p:set>
                                  </p:childTnLst>
                                </p:cTn>
                              </p:par>
                              <p:par>
                                <p:cTn id="140" presetID="53" presetClass="entr" presetSubtype="16" fill="hold" nodeType="withEffect">
                                  <p:stCondLst>
                                    <p:cond delay="0"/>
                                  </p:stCondLst>
                                  <p:childTnLst>
                                    <p:set>
                                      <p:cBhvr>
                                        <p:cTn id="141" dur="1" fill="hold">
                                          <p:stCondLst>
                                            <p:cond delay="0"/>
                                          </p:stCondLst>
                                        </p:cTn>
                                        <p:tgtEl>
                                          <p:spTgt spid="60"/>
                                        </p:tgtEl>
                                        <p:attrNameLst>
                                          <p:attrName>style.visibility</p:attrName>
                                        </p:attrNameLst>
                                      </p:cBhvr>
                                      <p:to>
                                        <p:strVal val="visible"/>
                                      </p:to>
                                    </p:set>
                                    <p:anim calcmode="lin" valueType="num">
                                      <p:cBhvr>
                                        <p:cTn id="142" dur="500" fill="hold"/>
                                        <p:tgtEl>
                                          <p:spTgt spid="60"/>
                                        </p:tgtEl>
                                        <p:attrNameLst>
                                          <p:attrName>ppt_w</p:attrName>
                                        </p:attrNameLst>
                                      </p:cBhvr>
                                      <p:tavLst>
                                        <p:tav tm="0">
                                          <p:val>
                                            <p:fltVal val="0"/>
                                          </p:val>
                                        </p:tav>
                                        <p:tav tm="100000">
                                          <p:val>
                                            <p:strVal val="#ppt_w"/>
                                          </p:val>
                                        </p:tav>
                                      </p:tavLst>
                                    </p:anim>
                                    <p:anim calcmode="lin" valueType="num">
                                      <p:cBhvr>
                                        <p:cTn id="143" dur="500" fill="hold"/>
                                        <p:tgtEl>
                                          <p:spTgt spid="60"/>
                                        </p:tgtEl>
                                        <p:attrNameLst>
                                          <p:attrName>ppt_h</p:attrName>
                                        </p:attrNameLst>
                                      </p:cBhvr>
                                      <p:tavLst>
                                        <p:tav tm="0">
                                          <p:val>
                                            <p:fltVal val="0"/>
                                          </p:val>
                                        </p:tav>
                                        <p:tav tm="100000">
                                          <p:val>
                                            <p:strVal val="#ppt_h"/>
                                          </p:val>
                                        </p:tav>
                                      </p:tavLst>
                                    </p:anim>
                                    <p:animEffect transition="in" filter="fade">
                                      <p:cBhvr>
                                        <p:cTn id="144" dur="500"/>
                                        <p:tgtEl>
                                          <p:spTgt spid="60"/>
                                        </p:tgtEl>
                                      </p:cBhvr>
                                    </p:animEffect>
                                  </p:childTnLst>
                                </p:cTn>
                              </p:par>
                              <p:par>
                                <p:cTn id="145" presetID="53" presetClass="entr" presetSubtype="16" fill="hold" nodeType="withEffect">
                                  <p:stCondLst>
                                    <p:cond delay="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58"/>
                                        </p:tgtEl>
                                        <p:attrNameLst>
                                          <p:attrName>style.visibility</p:attrName>
                                        </p:attrNameLst>
                                      </p:cBhvr>
                                      <p:to>
                                        <p:strVal val="visible"/>
                                      </p:to>
                                    </p:set>
                                    <p:anim calcmode="lin" valueType="num">
                                      <p:cBhvr>
                                        <p:cTn id="152" dur="500" fill="hold"/>
                                        <p:tgtEl>
                                          <p:spTgt spid="58"/>
                                        </p:tgtEl>
                                        <p:attrNameLst>
                                          <p:attrName>ppt_w</p:attrName>
                                        </p:attrNameLst>
                                      </p:cBhvr>
                                      <p:tavLst>
                                        <p:tav tm="0">
                                          <p:val>
                                            <p:fltVal val="0"/>
                                          </p:val>
                                        </p:tav>
                                        <p:tav tm="100000">
                                          <p:val>
                                            <p:strVal val="#ppt_w"/>
                                          </p:val>
                                        </p:tav>
                                      </p:tavLst>
                                    </p:anim>
                                    <p:anim calcmode="lin" valueType="num">
                                      <p:cBhvr>
                                        <p:cTn id="153" dur="500" fill="hold"/>
                                        <p:tgtEl>
                                          <p:spTgt spid="58"/>
                                        </p:tgtEl>
                                        <p:attrNameLst>
                                          <p:attrName>ppt_h</p:attrName>
                                        </p:attrNameLst>
                                      </p:cBhvr>
                                      <p:tavLst>
                                        <p:tav tm="0">
                                          <p:val>
                                            <p:fltVal val="0"/>
                                          </p:val>
                                        </p:tav>
                                        <p:tav tm="100000">
                                          <p:val>
                                            <p:strVal val="#ppt_h"/>
                                          </p:val>
                                        </p:tav>
                                      </p:tavLst>
                                    </p:anim>
                                    <p:animEffect transition="in" filter="fade">
                                      <p:cBhvr>
                                        <p:cTn id="154" dur="500"/>
                                        <p:tgtEl>
                                          <p:spTgt spid="58"/>
                                        </p:tgtEl>
                                      </p:cBhvr>
                                    </p:animEffect>
                                  </p:childTnLst>
                                </p:cTn>
                              </p:par>
                              <p:par>
                                <p:cTn id="155" presetID="53" presetClass="entr" presetSubtype="16" fill="hold" nodeType="withEffect">
                                  <p:stCondLst>
                                    <p:cond delay="0"/>
                                  </p:stCondLst>
                                  <p:childTnLst>
                                    <p:set>
                                      <p:cBhvr>
                                        <p:cTn id="156" dur="1" fill="hold">
                                          <p:stCondLst>
                                            <p:cond delay="0"/>
                                          </p:stCondLst>
                                        </p:cTn>
                                        <p:tgtEl>
                                          <p:spTgt spid="57"/>
                                        </p:tgtEl>
                                        <p:attrNameLst>
                                          <p:attrName>style.visibility</p:attrName>
                                        </p:attrNameLst>
                                      </p:cBhvr>
                                      <p:to>
                                        <p:strVal val="visible"/>
                                      </p:to>
                                    </p:set>
                                    <p:anim calcmode="lin" valueType="num">
                                      <p:cBhvr>
                                        <p:cTn id="157" dur="500" fill="hold"/>
                                        <p:tgtEl>
                                          <p:spTgt spid="57"/>
                                        </p:tgtEl>
                                        <p:attrNameLst>
                                          <p:attrName>ppt_w</p:attrName>
                                        </p:attrNameLst>
                                      </p:cBhvr>
                                      <p:tavLst>
                                        <p:tav tm="0">
                                          <p:val>
                                            <p:fltVal val="0"/>
                                          </p:val>
                                        </p:tav>
                                        <p:tav tm="100000">
                                          <p:val>
                                            <p:strVal val="#ppt_w"/>
                                          </p:val>
                                        </p:tav>
                                      </p:tavLst>
                                    </p:anim>
                                    <p:anim calcmode="lin" valueType="num">
                                      <p:cBhvr>
                                        <p:cTn id="158" dur="500" fill="hold"/>
                                        <p:tgtEl>
                                          <p:spTgt spid="57"/>
                                        </p:tgtEl>
                                        <p:attrNameLst>
                                          <p:attrName>ppt_h</p:attrName>
                                        </p:attrNameLst>
                                      </p:cBhvr>
                                      <p:tavLst>
                                        <p:tav tm="0">
                                          <p:val>
                                            <p:fltVal val="0"/>
                                          </p:val>
                                        </p:tav>
                                        <p:tav tm="100000">
                                          <p:val>
                                            <p:strVal val="#ppt_h"/>
                                          </p:val>
                                        </p:tav>
                                      </p:tavLst>
                                    </p:anim>
                                    <p:animEffect transition="in" filter="fade">
                                      <p:cBhvr>
                                        <p:cTn id="159" dur="500"/>
                                        <p:tgtEl>
                                          <p:spTgt spid="57"/>
                                        </p:tgtEl>
                                      </p:cBhvr>
                                    </p:animEffect>
                                  </p:childTnLst>
                                </p:cTn>
                              </p:par>
                              <p:par>
                                <p:cTn id="160" presetID="53" presetClass="entr" presetSubtype="16" fill="hold" nodeType="withEffect">
                                  <p:stCondLst>
                                    <p:cond delay="0"/>
                                  </p:stCondLst>
                                  <p:childTnLst>
                                    <p:set>
                                      <p:cBhvr>
                                        <p:cTn id="161" dur="1" fill="hold">
                                          <p:stCondLst>
                                            <p:cond delay="0"/>
                                          </p:stCondLst>
                                        </p:cTn>
                                        <p:tgtEl>
                                          <p:spTgt spid="56"/>
                                        </p:tgtEl>
                                        <p:attrNameLst>
                                          <p:attrName>style.visibility</p:attrName>
                                        </p:attrNameLst>
                                      </p:cBhvr>
                                      <p:to>
                                        <p:strVal val="visible"/>
                                      </p:to>
                                    </p:set>
                                    <p:anim calcmode="lin" valueType="num">
                                      <p:cBhvr>
                                        <p:cTn id="162" dur="500" fill="hold"/>
                                        <p:tgtEl>
                                          <p:spTgt spid="56"/>
                                        </p:tgtEl>
                                        <p:attrNameLst>
                                          <p:attrName>ppt_w</p:attrName>
                                        </p:attrNameLst>
                                      </p:cBhvr>
                                      <p:tavLst>
                                        <p:tav tm="0">
                                          <p:val>
                                            <p:fltVal val="0"/>
                                          </p:val>
                                        </p:tav>
                                        <p:tav tm="100000">
                                          <p:val>
                                            <p:strVal val="#ppt_w"/>
                                          </p:val>
                                        </p:tav>
                                      </p:tavLst>
                                    </p:anim>
                                    <p:anim calcmode="lin" valueType="num">
                                      <p:cBhvr>
                                        <p:cTn id="163" dur="500" fill="hold"/>
                                        <p:tgtEl>
                                          <p:spTgt spid="56"/>
                                        </p:tgtEl>
                                        <p:attrNameLst>
                                          <p:attrName>ppt_h</p:attrName>
                                        </p:attrNameLst>
                                      </p:cBhvr>
                                      <p:tavLst>
                                        <p:tav tm="0">
                                          <p:val>
                                            <p:fltVal val="0"/>
                                          </p:val>
                                        </p:tav>
                                        <p:tav tm="100000">
                                          <p:val>
                                            <p:strVal val="#ppt_h"/>
                                          </p:val>
                                        </p:tav>
                                      </p:tavLst>
                                    </p:anim>
                                    <p:animEffect transition="in" filter="fade">
                                      <p:cBhvr>
                                        <p:cTn id="164" dur="500"/>
                                        <p:tgtEl>
                                          <p:spTgt spid="56"/>
                                        </p:tgtEl>
                                      </p:cBhvr>
                                    </p:animEffect>
                                  </p:childTnLst>
                                </p:cTn>
                              </p:par>
                              <p:par>
                                <p:cTn id="165" presetID="53" presetClass="entr" presetSubtype="16" fill="hold" nodeType="withEffect">
                                  <p:stCondLst>
                                    <p:cond delay="0"/>
                                  </p:stCondLst>
                                  <p:childTnLst>
                                    <p:set>
                                      <p:cBhvr>
                                        <p:cTn id="166" dur="1" fill="hold">
                                          <p:stCondLst>
                                            <p:cond delay="0"/>
                                          </p:stCondLst>
                                        </p:cTn>
                                        <p:tgtEl>
                                          <p:spTgt spid="55"/>
                                        </p:tgtEl>
                                        <p:attrNameLst>
                                          <p:attrName>style.visibility</p:attrName>
                                        </p:attrNameLst>
                                      </p:cBhvr>
                                      <p:to>
                                        <p:strVal val="visible"/>
                                      </p:to>
                                    </p:set>
                                    <p:anim calcmode="lin" valueType="num">
                                      <p:cBhvr>
                                        <p:cTn id="167" dur="500" fill="hold"/>
                                        <p:tgtEl>
                                          <p:spTgt spid="55"/>
                                        </p:tgtEl>
                                        <p:attrNameLst>
                                          <p:attrName>ppt_w</p:attrName>
                                        </p:attrNameLst>
                                      </p:cBhvr>
                                      <p:tavLst>
                                        <p:tav tm="0">
                                          <p:val>
                                            <p:fltVal val="0"/>
                                          </p:val>
                                        </p:tav>
                                        <p:tav tm="100000">
                                          <p:val>
                                            <p:strVal val="#ppt_w"/>
                                          </p:val>
                                        </p:tav>
                                      </p:tavLst>
                                    </p:anim>
                                    <p:anim calcmode="lin" valueType="num">
                                      <p:cBhvr>
                                        <p:cTn id="168" dur="500" fill="hold"/>
                                        <p:tgtEl>
                                          <p:spTgt spid="55"/>
                                        </p:tgtEl>
                                        <p:attrNameLst>
                                          <p:attrName>ppt_h</p:attrName>
                                        </p:attrNameLst>
                                      </p:cBhvr>
                                      <p:tavLst>
                                        <p:tav tm="0">
                                          <p:val>
                                            <p:fltVal val="0"/>
                                          </p:val>
                                        </p:tav>
                                        <p:tav tm="100000">
                                          <p:val>
                                            <p:strVal val="#ppt_h"/>
                                          </p:val>
                                        </p:tav>
                                      </p:tavLst>
                                    </p:anim>
                                    <p:animEffect transition="in" filter="fade">
                                      <p:cBhvr>
                                        <p:cTn id="16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P spid="23" grpId="0" animBg="1"/>
      <p:bldP spid="24" grpId="0" animBg="1"/>
      <p:bldP spid="25" grpId="0" animBg="1"/>
      <p:bldP spid="26" grpId="0" animBg="1"/>
      <p:bldP spid="27" grpId="0" animBg="1"/>
      <p:bldP spid="28" grpId="0" animBg="1"/>
      <p:bldP spid="30" grpId="0" animBg="1"/>
      <p:bldP spid="32" grpId="0"/>
      <p:bldP spid="37" grpId="0"/>
      <p:bldP spid="38" grpId="0" animBg="1"/>
      <p:bldP spid="40" grpId="0" animBg="1"/>
      <p:bldP spid="41" grpId="0" animBg="1"/>
      <p:bldP spid="42" grpId="0"/>
      <p:bldP spid="43" grpId="0"/>
      <p:bldP spid="3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14 : </a:t>
            </a:r>
            <a:r>
              <a:rPr lang="fr-BE" dirty="0" err="1" smtClean="0"/>
              <a:t>MyCareNet</a:t>
            </a:r>
            <a:r>
              <a:rPr lang="fr-BE" dirty="0" smtClean="0"/>
              <a:t> </a:t>
            </a:r>
            <a:endParaRPr lang="fr-BE" dirty="0"/>
          </a:p>
        </p:txBody>
      </p:sp>
      <p:sp>
        <p:nvSpPr>
          <p:cNvPr id="4099" name="Rectangle 3"/>
          <p:cNvSpPr>
            <a:spLocks noGrp="1" noChangeArrowheads="1"/>
          </p:cNvSpPr>
          <p:nvPr>
            <p:ph idx="1"/>
          </p:nvPr>
        </p:nvSpPr>
        <p:spPr/>
        <p:txBody>
          <a:bodyPr>
            <a:normAutofit/>
          </a:bodyPr>
          <a:lstStyle/>
          <a:p>
            <a:r>
              <a:rPr lang="fr-BE" dirty="0" smtClean="0"/>
              <a:t>Vue globale (situation au 03/04/2017) - Réalisations</a:t>
            </a:r>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133</a:t>
            </a:fld>
            <a:endParaRPr lang="en-US"/>
          </a:p>
        </p:txBody>
      </p:sp>
      <p:pic>
        <p:nvPicPr>
          <p:cNvPr id="6" name="Picture 5"/>
          <p:cNvPicPr>
            <a:picLocks noChangeAspect="1"/>
          </p:cNvPicPr>
          <p:nvPr/>
        </p:nvPicPr>
        <p:blipFill>
          <a:blip r:embed="rId3"/>
          <a:stretch>
            <a:fillRect/>
          </a:stretch>
        </p:blipFill>
        <p:spPr>
          <a:xfrm>
            <a:off x="179512" y="2135454"/>
            <a:ext cx="8856984" cy="2877722"/>
          </a:xfrm>
          <a:prstGeom prst="rect">
            <a:avLst/>
          </a:prstGeom>
        </p:spPr>
      </p:pic>
    </p:spTree>
    <p:extLst>
      <p:ext uri="{BB962C8B-B14F-4D97-AF65-F5344CB8AC3E}">
        <p14:creationId xmlns:p14="http://schemas.microsoft.com/office/powerpoint/2010/main" val="420086417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14 : </a:t>
            </a:r>
            <a:r>
              <a:rPr lang="fr-BE" dirty="0" err="1" smtClean="0"/>
              <a:t>MyCareNet</a:t>
            </a:r>
            <a:r>
              <a:rPr lang="fr-BE" dirty="0" smtClean="0"/>
              <a:t> </a:t>
            </a:r>
            <a:endParaRPr lang="fr-BE" dirty="0"/>
          </a:p>
        </p:txBody>
      </p:sp>
      <p:sp>
        <p:nvSpPr>
          <p:cNvPr id="4099" name="Rectangle 3"/>
          <p:cNvSpPr>
            <a:spLocks noGrp="1" noChangeArrowheads="1"/>
          </p:cNvSpPr>
          <p:nvPr>
            <p:ph idx="1"/>
          </p:nvPr>
        </p:nvSpPr>
        <p:spPr/>
        <p:txBody>
          <a:bodyPr>
            <a:normAutofit/>
          </a:bodyPr>
          <a:lstStyle/>
          <a:p>
            <a:r>
              <a:rPr lang="fr-BE" dirty="0" smtClean="0"/>
              <a:t>Vue globale (situation au 03/04/2017) - Perspectives</a:t>
            </a:r>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134</a:t>
            </a:fld>
            <a:endParaRPr lang="en-US"/>
          </a:p>
        </p:txBody>
      </p:sp>
      <p:pic>
        <p:nvPicPr>
          <p:cNvPr id="7" name="Picture 6"/>
          <p:cNvPicPr>
            <a:picLocks noChangeAspect="1"/>
          </p:cNvPicPr>
          <p:nvPr/>
        </p:nvPicPr>
        <p:blipFill>
          <a:blip r:embed="rId3"/>
          <a:stretch>
            <a:fillRect/>
          </a:stretch>
        </p:blipFill>
        <p:spPr>
          <a:xfrm>
            <a:off x="107505" y="2060848"/>
            <a:ext cx="8856983" cy="4536504"/>
          </a:xfrm>
          <a:prstGeom prst="rect">
            <a:avLst/>
          </a:prstGeom>
        </p:spPr>
      </p:pic>
    </p:spTree>
    <p:extLst>
      <p:ext uri="{BB962C8B-B14F-4D97-AF65-F5344CB8AC3E}">
        <p14:creationId xmlns:p14="http://schemas.microsoft.com/office/powerpoint/2010/main" val="3127430346"/>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Action 15 : Simplification administrative</a:t>
            </a:r>
            <a:endParaRPr lang="fr-BE" dirty="0"/>
          </a:p>
        </p:txBody>
      </p:sp>
      <p:sp>
        <p:nvSpPr>
          <p:cNvPr id="4099" name="Rectangle 3"/>
          <p:cNvSpPr>
            <a:spLocks noGrp="1" noChangeArrowheads="1"/>
          </p:cNvSpPr>
          <p:nvPr>
            <p:ph idx="1"/>
          </p:nvPr>
        </p:nvSpPr>
        <p:spPr/>
        <p:txBody>
          <a:bodyPr>
            <a:normAutofit/>
          </a:bodyPr>
          <a:lstStyle/>
          <a:p>
            <a:r>
              <a:rPr lang="fr-BE" dirty="0" smtClean="0"/>
              <a:t>Objectifs </a:t>
            </a:r>
          </a:p>
          <a:p>
            <a:pPr lvl="1"/>
            <a:r>
              <a:rPr lang="fr-BE" dirty="0" smtClean="0"/>
              <a:t>standardiser, harmoniser et intégrer au maximum les systèmes</a:t>
            </a:r>
          </a:p>
          <a:p>
            <a:pPr lvl="2"/>
            <a:r>
              <a:rPr lang="fr-BE" dirty="0"/>
              <a:t>interfaces simples et uniformes pour les utilisateurs</a:t>
            </a:r>
          </a:p>
          <a:p>
            <a:pPr lvl="2"/>
            <a:r>
              <a:rPr lang="fr-BE" dirty="0"/>
              <a:t>standardisation maximale des formulaires / flux</a:t>
            </a:r>
          </a:p>
          <a:p>
            <a:pPr lvl="2"/>
            <a:r>
              <a:rPr lang="fr-BE" dirty="0"/>
              <a:t>réutilisation automatique des données encodées ou stockées &gt; éviter le double encodage dans la mesure du possible</a:t>
            </a:r>
          </a:p>
          <a:p>
            <a:pPr lvl="2"/>
            <a:r>
              <a:rPr lang="fr-BE" dirty="0"/>
              <a:t>promouvoir l’utilisation des services existants (</a:t>
            </a:r>
            <a:r>
              <a:rPr lang="fr-BE" dirty="0" err="1">
                <a:solidFill>
                  <a:srgbClr val="3E6E5A"/>
                </a:solidFill>
              </a:rPr>
              <a:t>eHealth</a:t>
            </a:r>
            <a:r>
              <a:rPr lang="fr-BE" dirty="0" err="1"/>
              <a:t>Box</a:t>
            </a:r>
            <a:r>
              <a:rPr lang="fr-BE" dirty="0"/>
              <a:t>, Hubs &amp; </a:t>
            </a:r>
            <a:r>
              <a:rPr lang="fr-BE" dirty="0" err="1"/>
              <a:t>Metahubs</a:t>
            </a:r>
            <a:r>
              <a:rPr lang="fr-BE" dirty="0"/>
              <a:t>, …)</a:t>
            </a:r>
          </a:p>
          <a:p>
            <a:r>
              <a:rPr lang="fr-BE" dirty="0"/>
              <a:t>Projets en 2017</a:t>
            </a:r>
          </a:p>
          <a:p>
            <a:pPr lvl="1"/>
            <a:r>
              <a:rPr lang="fr-BE" i="1" dirty="0" err="1" smtClean="0"/>
              <a:t>Handicare</a:t>
            </a:r>
            <a:r>
              <a:rPr lang="fr-BE" i="1" dirty="0"/>
              <a:t> (évaluation médicale des personnes handicapées) </a:t>
            </a:r>
          </a:p>
          <a:p>
            <a:pPr lvl="1"/>
            <a:r>
              <a:rPr lang="fr-BE" i="1" dirty="0" smtClean="0"/>
              <a:t>Multi-</a:t>
            </a:r>
            <a:r>
              <a:rPr lang="fr-BE" i="1" dirty="0" err="1" smtClean="0"/>
              <a:t>eMediatt</a:t>
            </a:r>
            <a:r>
              <a:rPr lang="fr-BE" i="1" dirty="0" smtClean="0"/>
              <a:t> (certificat </a:t>
            </a:r>
            <a:r>
              <a:rPr lang="fr-BE" i="1" dirty="0"/>
              <a:t>électronique d'incapacité de </a:t>
            </a:r>
            <a:r>
              <a:rPr lang="fr-BE" i="1" dirty="0" smtClean="0"/>
              <a:t>travail)</a:t>
            </a:r>
            <a:endParaRPr lang="fr-BE" i="1" dirty="0"/>
          </a:p>
          <a:p>
            <a:pPr lvl="1"/>
            <a:r>
              <a:rPr lang="fr-BE" i="1" dirty="0" err="1"/>
              <a:t>Mediprima</a:t>
            </a:r>
            <a:r>
              <a:rPr lang="fr-BE" i="1" dirty="0"/>
              <a:t> (remboursement des frais d'aide médicale par le CPAS)</a:t>
            </a:r>
          </a:p>
          <a:p>
            <a:pPr lvl="1"/>
            <a:r>
              <a:rPr lang="fr-BE" i="1" dirty="0"/>
              <a:t>Back to </a:t>
            </a:r>
            <a:r>
              <a:rPr lang="fr-BE" i="1" dirty="0" err="1"/>
              <a:t>work</a:t>
            </a:r>
            <a:r>
              <a:rPr lang="fr-BE" i="1" dirty="0"/>
              <a:t> </a:t>
            </a:r>
            <a:r>
              <a:rPr lang="fr-BE" i="1" dirty="0" smtClean="0"/>
              <a:t>(réintégration des malades de longue durée)</a:t>
            </a:r>
            <a:endParaRPr lang="fr-BE" i="1" dirty="0"/>
          </a:p>
          <a:p>
            <a:endParaRPr lang="en-US" dirty="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135</a:t>
            </a:fld>
            <a:endParaRPr lang="en-US"/>
          </a:p>
        </p:txBody>
      </p:sp>
    </p:spTree>
    <p:extLst>
      <p:ext uri="{BB962C8B-B14F-4D97-AF65-F5344CB8AC3E}">
        <p14:creationId xmlns:p14="http://schemas.microsoft.com/office/powerpoint/2010/main" val="187266236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8"/>
          <p:cNvSpPr>
            <a:spLocks noGrp="1"/>
          </p:cNvSpPr>
          <p:nvPr>
            <p:ph type="title" idx="4294967295"/>
          </p:nvPr>
        </p:nvSpPr>
        <p:spPr/>
        <p:txBody>
          <a:bodyPr/>
          <a:lstStyle/>
          <a:p>
            <a:r>
              <a:rPr lang="fr-BE" altLang="en-US" dirty="0" smtClean="0"/>
              <a:t>Simplification administrative: opportunité, obligation, nécessité</a:t>
            </a:r>
            <a:endParaRPr lang="en-US" altLang="en-US" dirty="0" smtClean="0"/>
          </a:p>
        </p:txBody>
      </p:sp>
      <p:sp>
        <p:nvSpPr>
          <p:cNvPr id="60419" name="Rectangle 9"/>
          <p:cNvSpPr>
            <a:spLocks noGrp="1"/>
          </p:cNvSpPr>
          <p:nvPr>
            <p:ph type="body" idx="4294967295"/>
          </p:nvPr>
        </p:nvSpPr>
        <p:spPr>
          <a:xfrm>
            <a:off x="467544" y="1268413"/>
            <a:ext cx="8219256" cy="5184775"/>
          </a:xfrm>
        </p:spPr>
        <p:txBody>
          <a:bodyPr/>
          <a:lstStyle/>
          <a:p>
            <a:endParaRPr lang="en-US" altLang="en-US" sz="2800" dirty="0" smtClean="0"/>
          </a:p>
        </p:txBody>
      </p:sp>
      <p:sp>
        <p:nvSpPr>
          <p:cNvPr id="4" name="Slide Number Placeholder 3"/>
          <p:cNvSpPr>
            <a:spLocks noGrp="1"/>
          </p:cNvSpPr>
          <p:nvPr>
            <p:ph type="sldNum" sz="quarter" idx="10"/>
          </p:nvPr>
        </p:nvSpPr>
        <p:spPr/>
        <p:txBody>
          <a:bodyPr/>
          <a:lstStyle/>
          <a:p>
            <a:pPr>
              <a:defRPr/>
            </a:pPr>
            <a:fld id="{05C078D4-0DFB-4E57-BD4D-639C3DC5C9C9}" type="slidenum">
              <a:rPr lang="en-US" smtClean="0">
                <a:solidFill>
                  <a:prstClr val="white">
                    <a:lumMod val="50000"/>
                  </a:prstClr>
                </a:solidFill>
              </a:rPr>
              <a:pPr>
                <a:defRPr/>
              </a:pPr>
              <a:t>136</a:t>
            </a:fld>
            <a:endParaRPr lang="en-US">
              <a:solidFill>
                <a:prstClr val="white">
                  <a:lumMod val="50000"/>
                </a:prstClr>
              </a:solidFill>
            </a:endParaRPr>
          </a:p>
        </p:txBody>
      </p:sp>
      <p:pic>
        <p:nvPicPr>
          <p:cNvPr id="604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6792"/>
            <a:ext cx="8066088" cy="516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3959314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8"/>
          <p:cNvSpPr>
            <a:spLocks noGrp="1"/>
          </p:cNvSpPr>
          <p:nvPr>
            <p:ph type="title" idx="4294967295"/>
          </p:nvPr>
        </p:nvSpPr>
        <p:spPr>
          <a:xfrm>
            <a:off x="539750" y="765175"/>
            <a:ext cx="8229600" cy="1143000"/>
          </a:xfrm>
        </p:spPr>
        <p:txBody>
          <a:bodyPr/>
          <a:lstStyle/>
          <a:p>
            <a:r>
              <a:rPr lang="fr-BE" altLang="en-US" dirty="0" err="1" smtClean="0"/>
              <a:t>Very</a:t>
            </a:r>
            <a:r>
              <a:rPr lang="fr-BE" altLang="en-US" dirty="0" smtClean="0"/>
              <a:t> important message</a:t>
            </a:r>
            <a:endParaRPr lang="en-US" altLang="en-US" dirty="0" smtClean="0"/>
          </a:p>
        </p:txBody>
      </p:sp>
      <p:sp>
        <p:nvSpPr>
          <p:cNvPr id="63491" name="Rectangle 9"/>
          <p:cNvSpPr>
            <a:spLocks noGrp="1"/>
          </p:cNvSpPr>
          <p:nvPr>
            <p:ph type="body" idx="4294967295"/>
          </p:nvPr>
        </p:nvSpPr>
        <p:spPr>
          <a:xfrm>
            <a:off x="539750" y="2420938"/>
            <a:ext cx="8229600" cy="5689600"/>
          </a:xfrm>
        </p:spPr>
        <p:txBody>
          <a:bodyPr/>
          <a:lstStyle/>
          <a:p>
            <a:pPr marL="0" indent="0" algn="ctr">
              <a:buFont typeface="Arial" charset="0"/>
              <a:buNone/>
            </a:pPr>
            <a:r>
              <a:rPr lang="fr-BE" altLang="en-US" sz="2800" i="1" dirty="0" smtClean="0"/>
              <a:t>Simplifier, rationaliser et stabiliser les processus </a:t>
            </a:r>
          </a:p>
          <a:p>
            <a:pPr marL="0" indent="0" algn="ctr">
              <a:buFont typeface="Arial" charset="0"/>
              <a:buNone/>
            </a:pPr>
            <a:r>
              <a:rPr lang="fr-BE" altLang="en-US" sz="2800" i="1" dirty="0" smtClean="0"/>
              <a:t>avant d’informatiser</a:t>
            </a:r>
          </a:p>
          <a:p>
            <a:pPr marL="0" indent="0" algn="ctr">
              <a:buFont typeface="Arial" charset="0"/>
              <a:buNone/>
            </a:pPr>
            <a:endParaRPr lang="fr-BE" altLang="en-US" sz="2800" i="1" dirty="0" smtClean="0"/>
          </a:p>
          <a:p>
            <a:pPr marL="0" indent="0" algn="ctr">
              <a:buFont typeface="Arial" charset="0"/>
              <a:buNone/>
            </a:pPr>
            <a:endParaRPr lang="fr-BE" altLang="en-US" sz="2800" i="1" dirty="0"/>
          </a:p>
          <a:p>
            <a:pPr marL="0" indent="0" algn="ctr">
              <a:buFont typeface="Arial" charset="0"/>
              <a:buNone/>
            </a:pPr>
            <a:r>
              <a:rPr lang="fr-BE" altLang="en-US" sz="2800" i="1" dirty="0" smtClean="0"/>
              <a:t>Eviter d’informatiser par principe de supprimer un flux papier: recherche de plus-value</a:t>
            </a:r>
            <a:endParaRPr lang="en-US" altLang="en-US" sz="2800" i="1" dirty="0" smtClean="0"/>
          </a:p>
        </p:txBody>
      </p:sp>
      <p:sp>
        <p:nvSpPr>
          <p:cNvPr id="4" name="Slide Number Placeholder 3"/>
          <p:cNvSpPr>
            <a:spLocks noGrp="1"/>
          </p:cNvSpPr>
          <p:nvPr>
            <p:ph type="sldNum" sz="quarter" idx="10"/>
          </p:nvPr>
        </p:nvSpPr>
        <p:spPr/>
        <p:txBody>
          <a:bodyPr/>
          <a:lstStyle/>
          <a:p>
            <a:pPr>
              <a:defRPr/>
            </a:pPr>
            <a:fld id="{D588CC26-DFCB-40CD-8DAA-75E8A009B4DD}" type="slidenum">
              <a:rPr lang="en-US" smtClean="0">
                <a:solidFill>
                  <a:prstClr val="white">
                    <a:lumMod val="50000"/>
                  </a:prstClr>
                </a:solidFill>
              </a:rPr>
              <a:pPr>
                <a:defRPr/>
              </a:pPr>
              <a:t>137</a:t>
            </a:fld>
            <a:endParaRPr lang="en-US">
              <a:solidFill>
                <a:prstClr val="white">
                  <a:lumMod val="50000"/>
                </a:prst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593" y="548680"/>
            <a:ext cx="313234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7357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16 : Traçabilité</a:t>
            </a:r>
            <a:endParaRPr lang="fr-BE" dirty="0"/>
          </a:p>
        </p:txBody>
      </p:sp>
      <p:sp>
        <p:nvSpPr>
          <p:cNvPr id="4099" name="Rectangle 3"/>
          <p:cNvSpPr>
            <a:spLocks noGrp="1" noChangeArrowheads="1"/>
          </p:cNvSpPr>
          <p:nvPr>
            <p:ph idx="1"/>
          </p:nvPr>
        </p:nvSpPr>
        <p:spPr/>
        <p:txBody>
          <a:bodyPr>
            <a:normAutofit fontScale="92500" lnSpcReduction="20000"/>
          </a:bodyPr>
          <a:lstStyle/>
          <a:p>
            <a:r>
              <a:rPr lang="fr-BE" dirty="0"/>
              <a:t>Objectifs (scandale prothèses </a:t>
            </a:r>
            <a:r>
              <a:rPr lang="fr-BE" dirty="0" smtClean="0"/>
              <a:t>PIP)</a:t>
            </a:r>
            <a:endParaRPr lang="fr-BE" dirty="0"/>
          </a:p>
          <a:p>
            <a:pPr lvl="1"/>
            <a:r>
              <a:rPr lang="fr-BE" dirty="0"/>
              <a:t>dispositif médical </a:t>
            </a:r>
            <a:r>
              <a:rPr lang="fr-BE" dirty="0" smtClean="0"/>
              <a:t>implantable &gt; identifier origine/reconstituer parcours</a:t>
            </a:r>
          </a:p>
          <a:p>
            <a:pPr lvl="1"/>
            <a:r>
              <a:rPr lang="fr-BE" dirty="0" smtClean="0"/>
              <a:t>identification </a:t>
            </a:r>
            <a:r>
              <a:rPr lang="fr-BE" dirty="0"/>
              <a:t>unique </a:t>
            </a:r>
            <a:endParaRPr lang="fr-BE" dirty="0" smtClean="0"/>
          </a:p>
          <a:p>
            <a:pPr lvl="1"/>
            <a:r>
              <a:rPr lang="fr-BE" dirty="0" smtClean="0"/>
              <a:t>traçabilité </a:t>
            </a:r>
            <a:r>
              <a:rPr lang="fr-BE" dirty="0"/>
              <a:t>des </a:t>
            </a:r>
            <a:r>
              <a:rPr lang="fr-BE" dirty="0" smtClean="0"/>
              <a:t>médicaments</a:t>
            </a:r>
          </a:p>
          <a:p>
            <a:pPr lvl="1"/>
            <a:endParaRPr lang="fr-BE" dirty="0" smtClean="0"/>
          </a:p>
          <a:p>
            <a:r>
              <a:rPr lang="fr-BE" dirty="0" smtClean="0"/>
              <a:t>Situation</a:t>
            </a:r>
          </a:p>
          <a:p>
            <a:pPr lvl="1"/>
            <a:r>
              <a:rPr lang="fr-BE" dirty="0" smtClean="0"/>
              <a:t>Notification directe des </a:t>
            </a:r>
            <a:r>
              <a:rPr lang="fr-BE" dirty="0"/>
              <a:t>hôpitaux </a:t>
            </a:r>
            <a:r>
              <a:rPr lang="fr-BE" dirty="0" smtClean="0"/>
              <a:t>dans </a:t>
            </a:r>
            <a:r>
              <a:rPr lang="fr-BE" dirty="0"/>
              <a:t>RCT </a:t>
            </a:r>
            <a:r>
              <a:rPr lang="fr-BE" dirty="0" smtClean="0"/>
              <a:t>des implantations (WS de AFMPS), mais peu </a:t>
            </a:r>
            <a:r>
              <a:rPr lang="fr-BE" dirty="0" err="1" smtClean="0"/>
              <a:t>utlisé</a:t>
            </a:r>
            <a:r>
              <a:rPr lang="fr-BE" dirty="0" smtClean="0"/>
              <a:t> (adaptations </a:t>
            </a:r>
            <a:r>
              <a:rPr lang="fr-BE" dirty="0"/>
              <a:t>logicielles assez </a:t>
            </a:r>
            <a:r>
              <a:rPr lang="fr-BE" dirty="0" smtClean="0"/>
              <a:t>importantes)</a:t>
            </a:r>
          </a:p>
          <a:p>
            <a:pPr lvl="1"/>
            <a:r>
              <a:rPr lang="fr-BE" dirty="0" smtClean="0"/>
              <a:t>AFMPS a donc encore peu de données d’implantations</a:t>
            </a:r>
          </a:p>
          <a:p>
            <a:pPr lvl="1"/>
            <a:r>
              <a:rPr lang="fr-BE" dirty="0" smtClean="0"/>
              <a:t>Faciliter la tâche aux hôpitaux: RCT couplé à </a:t>
            </a:r>
            <a:r>
              <a:rPr lang="fr-BE" dirty="0" err="1" smtClean="0"/>
              <a:t>HealthData.Be</a:t>
            </a:r>
            <a:r>
              <a:rPr lang="fr-BE" dirty="0" smtClean="0"/>
              <a:t> (transmettre </a:t>
            </a:r>
            <a:r>
              <a:rPr lang="fr-BE" dirty="0"/>
              <a:t>les notifications de pose d’implant à RCT via </a:t>
            </a:r>
            <a:r>
              <a:rPr lang="fr-BE" dirty="0" err="1"/>
              <a:t>Healthdata</a:t>
            </a:r>
            <a:r>
              <a:rPr lang="fr-BE" dirty="0"/>
              <a:t> en utilisant </a:t>
            </a:r>
            <a:r>
              <a:rPr lang="fr-BE" dirty="0" smtClean="0"/>
              <a:t>son </a:t>
            </a:r>
            <a:r>
              <a:rPr lang="fr-BE" dirty="0"/>
              <a:t>module </a:t>
            </a:r>
            <a:r>
              <a:rPr lang="fr-BE" dirty="0" smtClean="0"/>
              <a:t>d’intégration)</a:t>
            </a:r>
          </a:p>
          <a:p>
            <a:pPr lvl="1"/>
            <a:r>
              <a:rPr lang="fr-BE" dirty="0"/>
              <a:t>S</a:t>
            </a:r>
            <a:r>
              <a:rPr lang="fr-BE" dirty="0" smtClean="0"/>
              <a:t>pécifications </a:t>
            </a:r>
            <a:r>
              <a:rPr lang="fr-BE" dirty="0"/>
              <a:t>permettant l’intégration des logiciels des hôpitaux à RCT/</a:t>
            </a:r>
            <a:r>
              <a:rPr lang="fr-BE" dirty="0" err="1"/>
              <a:t>HealthData</a:t>
            </a:r>
            <a:r>
              <a:rPr lang="fr-BE" dirty="0"/>
              <a:t> </a:t>
            </a:r>
            <a:r>
              <a:rPr lang="fr-BE" dirty="0" smtClean="0"/>
              <a:t>communiquées </a:t>
            </a:r>
            <a:r>
              <a:rPr lang="fr-BE" dirty="0"/>
              <a:t>aux </a:t>
            </a:r>
            <a:r>
              <a:rPr lang="fr-BE" dirty="0" smtClean="0"/>
              <a:t>hôpitaux en 2017</a:t>
            </a:r>
          </a:p>
          <a:p>
            <a:pPr lvl="1"/>
            <a:endParaRPr lang="fr-BE" i="1" dirty="0" smtClean="0"/>
          </a:p>
          <a:p>
            <a:pPr lvl="2">
              <a:buFont typeface="Wingdings" panose="05000000000000000000" pitchFamily="2" charset="2"/>
              <a:buChar char="Ø"/>
            </a:pPr>
            <a:r>
              <a:rPr lang="fr-BE" sz="1900" b="1" dirty="0" err="1" smtClean="0"/>
              <a:t>Lesson</a:t>
            </a:r>
            <a:r>
              <a:rPr lang="fr-BE" sz="1900" b="1" dirty="0" smtClean="0"/>
              <a:t> </a:t>
            </a:r>
            <a:r>
              <a:rPr lang="fr-BE" sz="1900" b="1" dirty="0" err="1" smtClean="0"/>
              <a:t>learned</a:t>
            </a:r>
            <a:r>
              <a:rPr lang="fr-BE" sz="1900" b="1" dirty="0" smtClean="0"/>
              <a:t>: ne pas réinventer le roue, réutiliser l’existant</a:t>
            </a:r>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138</a:t>
            </a:fld>
            <a:endParaRPr lang="en-US"/>
          </a:p>
        </p:txBody>
      </p:sp>
    </p:spTree>
    <p:extLst>
      <p:ext uri="{BB962C8B-B14F-4D97-AF65-F5344CB8AC3E}">
        <p14:creationId xmlns:p14="http://schemas.microsoft.com/office/powerpoint/2010/main" val="92234159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17 : </a:t>
            </a:r>
            <a:r>
              <a:rPr lang="fr-BE" dirty="0" smtClean="0">
                <a:solidFill>
                  <a:srgbClr val="3E6E5A"/>
                </a:solidFill>
              </a:rPr>
              <a:t>eHealth</a:t>
            </a:r>
            <a:r>
              <a:rPr lang="fr-BE" dirty="0" smtClean="0"/>
              <a:t>Box</a:t>
            </a:r>
            <a:endParaRPr lang="fr-BE" dirty="0"/>
          </a:p>
        </p:txBody>
      </p:sp>
      <p:sp>
        <p:nvSpPr>
          <p:cNvPr id="4099" name="Rectangle 3"/>
          <p:cNvSpPr>
            <a:spLocks noGrp="1" noChangeArrowheads="1"/>
          </p:cNvSpPr>
          <p:nvPr>
            <p:ph idx="1"/>
          </p:nvPr>
        </p:nvSpPr>
        <p:spPr/>
        <p:txBody>
          <a:bodyPr>
            <a:normAutofit/>
          </a:bodyPr>
          <a:lstStyle/>
          <a:p>
            <a:r>
              <a:rPr lang="fr-BE" dirty="0" smtClean="0">
                <a:solidFill>
                  <a:srgbClr val="3E6E5A"/>
                </a:solidFill>
              </a:rPr>
              <a:t>eHealth</a:t>
            </a:r>
            <a:r>
              <a:rPr lang="fr-BE" dirty="0" smtClean="0"/>
              <a:t>Box – Situation 2016</a:t>
            </a:r>
          </a:p>
          <a:p>
            <a:pPr lvl="1"/>
            <a:r>
              <a:rPr lang="fr-BE" dirty="0" smtClean="0"/>
              <a:t>fonctionnalités standard </a:t>
            </a:r>
          </a:p>
          <a:p>
            <a:pPr lvl="1"/>
            <a:r>
              <a:rPr lang="fr-BE" dirty="0" smtClean="0"/>
              <a:t>niveau de sécurité élevé </a:t>
            </a:r>
          </a:p>
          <a:p>
            <a:pPr lvl="1"/>
            <a:r>
              <a:rPr lang="fr-BE" dirty="0" smtClean="0"/>
              <a:t>message entièrement chiffré</a:t>
            </a:r>
          </a:p>
          <a:p>
            <a:pPr lvl="1"/>
            <a:endParaRPr lang="fr-BE" dirty="0" smtClean="0"/>
          </a:p>
          <a:p>
            <a:pPr lvl="1"/>
            <a:endParaRPr lang="fr-BE" dirty="0"/>
          </a:p>
          <a:p>
            <a:pPr lvl="1"/>
            <a:endParaRPr lang="fr-BE" dirty="0" smtClean="0"/>
          </a:p>
          <a:p>
            <a:pPr lvl="1"/>
            <a:r>
              <a:rPr lang="nl-BE" dirty="0" err="1" smtClean="0"/>
              <a:t>décembre</a:t>
            </a:r>
            <a:r>
              <a:rPr lang="nl-NL" dirty="0" smtClean="0"/>
              <a:t> </a:t>
            </a:r>
            <a:r>
              <a:rPr lang="nl-NL" dirty="0"/>
              <a:t>2017: </a:t>
            </a:r>
            <a:r>
              <a:rPr lang="nl-NL" dirty="0" smtClean="0"/>
              <a:t>20.216 </a:t>
            </a:r>
            <a:r>
              <a:rPr lang="nl-NL" dirty="0" err="1" smtClean="0"/>
              <a:t>prestataires</a:t>
            </a:r>
            <a:r>
              <a:rPr lang="nl-NL" dirty="0" smtClean="0"/>
              <a:t> </a:t>
            </a:r>
            <a:r>
              <a:rPr lang="nl-NL" dirty="0"/>
              <a:t>de </a:t>
            </a:r>
            <a:r>
              <a:rPr lang="nl-NL" dirty="0" err="1"/>
              <a:t>soins</a:t>
            </a:r>
            <a:r>
              <a:rPr lang="nl-NL" dirty="0"/>
              <a:t> </a:t>
            </a:r>
            <a:r>
              <a:rPr lang="nl-NL" dirty="0" err="1"/>
              <a:t>actifs</a:t>
            </a:r>
            <a:r>
              <a:rPr lang="nl-NL" dirty="0"/>
              <a:t> (</a:t>
            </a:r>
            <a:r>
              <a:rPr lang="nl-NL" dirty="0" err="1"/>
              <a:t>connectés</a:t>
            </a:r>
            <a:r>
              <a:rPr lang="nl-NL" dirty="0"/>
              <a:t>) </a:t>
            </a:r>
            <a:r>
              <a:rPr lang="nl-NL" dirty="0" err="1"/>
              <a:t>dont</a:t>
            </a:r>
            <a:r>
              <a:rPr lang="nl-NL" dirty="0"/>
              <a:t> </a:t>
            </a:r>
            <a:r>
              <a:rPr lang="nl-NL" dirty="0" smtClean="0"/>
              <a:t>14.806 </a:t>
            </a:r>
            <a:r>
              <a:rPr lang="nl-NL" dirty="0" err="1"/>
              <a:t>médecins</a:t>
            </a:r>
            <a:endParaRPr lang="nl-BE" dirty="0"/>
          </a:p>
          <a:p>
            <a:pPr marL="274320" lvl="1" indent="0">
              <a:buNone/>
            </a:pPr>
            <a:endParaRPr lang="fr-BE" dirty="0"/>
          </a:p>
          <a:p>
            <a:pPr lvl="1"/>
            <a:endParaRPr lang="fr-BE" dirty="0" smtClean="0"/>
          </a:p>
          <a:p>
            <a:pPr lvl="1"/>
            <a:endParaRPr lang="fr-BE" dirty="0" smtClean="0"/>
          </a:p>
          <a:p>
            <a:pPr lvl="1"/>
            <a:endParaRPr lang="fr-BE" dirty="0" smtClean="0"/>
          </a:p>
          <a:p>
            <a:pPr lvl="1"/>
            <a:endParaRPr lang="fr-BE" dirty="0" smtClean="0">
              <a:sym typeface="Arial" charset="0"/>
            </a:endParaRPr>
          </a:p>
          <a:p>
            <a:endParaRPr lang="fr-BE" dirty="0" smtClean="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139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404664"/>
            <a:ext cx="2852936" cy="2852936"/>
          </a:xfrm>
          <a:prstGeom prst="rect">
            <a:avLst/>
          </a:prstGeom>
        </p:spPr>
      </p:pic>
    </p:spTree>
    <p:extLst>
      <p:ext uri="{BB962C8B-B14F-4D97-AF65-F5344CB8AC3E}">
        <p14:creationId xmlns:p14="http://schemas.microsoft.com/office/powerpoint/2010/main" val="371419703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10 services de base</a:t>
            </a:r>
            <a:endParaRPr lang="fr-BE"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16348"/>
            <a:ext cx="8229600" cy="484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BAADB71D-6A6A-403E-B8B0-DAC18C9A03D5}" type="slidenum">
              <a:rPr lang="en-US" smtClean="0"/>
              <a:pPr/>
              <a:t>14</a:t>
            </a:fld>
            <a:endParaRPr lang="en-US" dirty="0"/>
          </a:p>
        </p:txBody>
      </p:sp>
    </p:spTree>
    <p:extLst>
      <p:ext uri="{BB962C8B-B14F-4D97-AF65-F5344CB8AC3E}">
        <p14:creationId xmlns:p14="http://schemas.microsoft.com/office/powerpoint/2010/main" val="36517789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17 : </a:t>
            </a:r>
            <a:r>
              <a:rPr lang="fr-BE" dirty="0" smtClean="0">
                <a:solidFill>
                  <a:srgbClr val="3E6E5A"/>
                </a:solidFill>
              </a:rPr>
              <a:t>eHealth</a:t>
            </a:r>
            <a:r>
              <a:rPr lang="fr-BE" dirty="0" smtClean="0"/>
              <a:t>Box</a:t>
            </a:r>
            <a:endParaRPr lang="fr-BE" dirty="0"/>
          </a:p>
        </p:txBody>
      </p:sp>
      <p:sp>
        <p:nvSpPr>
          <p:cNvPr id="4099" name="Rectangle 3"/>
          <p:cNvSpPr>
            <a:spLocks noGrp="1" noChangeArrowheads="1"/>
          </p:cNvSpPr>
          <p:nvPr>
            <p:ph idx="1"/>
          </p:nvPr>
        </p:nvSpPr>
        <p:spPr/>
        <p:txBody>
          <a:bodyPr>
            <a:normAutofit/>
          </a:bodyPr>
          <a:lstStyle/>
          <a:p>
            <a:r>
              <a:rPr lang="fr-BE" dirty="0" smtClean="0"/>
              <a:t>Décembre 2017</a:t>
            </a:r>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140</a:t>
            </a:fld>
            <a:endParaRPr lang="en-US"/>
          </a:p>
        </p:txBody>
      </p:sp>
      <p:pic>
        <p:nvPicPr>
          <p:cNvPr id="8" name="Picture 7" descr="2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132856"/>
            <a:ext cx="612068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3789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17 : </a:t>
            </a:r>
            <a:r>
              <a:rPr lang="fr-BE" dirty="0" smtClean="0">
                <a:solidFill>
                  <a:srgbClr val="3E6E5A"/>
                </a:solidFill>
              </a:rPr>
              <a:t>eHealth</a:t>
            </a:r>
            <a:r>
              <a:rPr lang="fr-BE" dirty="0" smtClean="0"/>
              <a:t>Box</a:t>
            </a:r>
            <a:endParaRPr lang="fr-BE" dirty="0"/>
          </a:p>
        </p:txBody>
      </p:sp>
      <p:sp>
        <p:nvSpPr>
          <p:cNvPr id="4099" name="Rectangle 3"/>
          <p:cNvSpPr>
            <a:spLocks noGrp="1" noChangeArrowheads="1"/>
          </p:cNvSpPr>
          <p:nvPr>
            <p:ph idx="1"/>
          </p:nvPr>
        </p:nvSpPr>
        <p:spPr/>
        <p:txBody>
          <a:bodyPr>
            <a:normAutofit/>
          </a:bodyPr>
          <a:lstStyle/>
          <a:p>
            <a:r>
              <a:rPr lang="fr-BE" dirty="0" smtClean="0"/>
              <a:t>Décembre </a:t>
            </a:r>
            <a:r>
              <a:rPr lang="fr-BE" dirty="0"/>
              <a:t>2017 </a:t>
            </a:r>
            <a:endParaRPr lang="en-US" dirty="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141</a:t>
            </a:fld>
            <a:endParaRPr lang="en-US"/>
          </a:p>
        </p:txBody>
      </p:sp>
      <p:pic>
        <p:nvPicPr>
          <p:cNvPr id="7" name="Picture 6" descr="2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348880"/>
            <a:ext cx="6408712"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202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17 : </a:t>
            </a:r>
            <a:r>
              <a:rPr lang="fr-BE" dirty="0" smtClean="0">
                <a:solidFill>
                  <a:srgbClr val="3E6E5A"/>
                </a:solidFill>
              </a:rPr>
              <a:t>eHealth</a:t>
            </a:r>
            <a:r>
              <a:rPr lang="fr-BE" dirty="0" smtClean="0"/>
              <a:t>Box</a:t>
            </a:r>
            <a:endParaRPr lang="fr-BE" dirty="0"/>
          </a:p>
        </p:txBody>
      </p:sp>
      <p:sp>
        <p:nvSpPr>
          <p:cNvPr id="4099" name="Rectangle 3"/>
          <p:cNvSpPr>
            <a:spLocks noGrp="1" noChangeArrowheads="1"/>
          </p:cNvSpPr>
          <p:nvPr>
            <p:ph idx="1"/>
          </p:nvPr>
        </p:nvSpPr>
        <p:spPr/>
        <p:txBody>
          <a:bodyPr>
            <a:normAutofit/>
          </a:bodyPr>
          <a:lstStyle/>
          <a:p>
            <a:pPr marL="274320" lvl="1" indent="0">
              <a:buNone/>
            </a:pPr>
            <a:r>
              <a:rPr lang="fr-BE" sz="2800" b="1" dirty="0" smtClean="0"/>
              <a:t>Evolution 2015-2017</a:t>
            </a:r>
          </a:p>
          <a:p>
            <a:pPr marL="274320" lvl="1" indent="0">
              <a:buNone/>
            </a:pPr>
            <a:endParaRPr lang="fr-BE" dirty="0"/>
          </a:p>
          <a:p>
            <a:r>
              <a:rPr lang="fr-FR" dirty="0"/>
              <a:t>Évolution constante du nombre de messages </a:t>
            </a:r>
            <a:r>
              <a:rPr lang="fr-FR" dirty="0" smtClean="0"/>
              <a:t>envoyés</a:t>
            </a:r>
          </a:p>
          <a:p>
            <a:pPr lvl="1"/>
            <a:r>
              <a:rPr lang="fr-FR" dirty="0" smtClean="0"/>
              <a:t>3 704 729/mois début 2015 </a:t>
            </a:r>
          </a:p>
          <a:p>
            <a:pPr lvl="1"/>
            <a:r>
              <a:rPr lang="fr-FR" dirty="0" smtClean="0"/>
              <a:t>6 </a:t>
            </a:r>
            <a:r>
              <a:rPr lang="fr-FR" dirty="0"/>
              <a:t>578 279/mois </a:t>
            </a:r>
            <a:r>
              <a:rPr lang="fr-FR" dirty="0" smtClean="0"/>
              <a:t>fin octobre </a:t>
            </a:r>
            <a:r>
              <a:rPr lang="fr-FR" dirty="0"/>
              <a:t>2017 </a:t>
            </a:r>
            <a:endParaRPr lang="fr-BE" dirty="0"/>
          </a:p>
          <a:p>
            <a:pPr marL="274320" lvl="1" indent="0">
              <a:buNone/>
            </a:pPr>
            <a:r>
              <a:rPr lang="fr-FR" dirty="0" smtClean="0"/>
              <a:t> </a:t>
            </a:r>
            <a:endParaRPr lang="fr-FR" dirty="0"/>
          </a:p>
          <a:p>
            <a:r>
              <a:rPr lang="fr-FR" dirty="0"/>
              <a:t>Utilisation de + en + fréquente des différentes fonctionnalités du système </a:t>
            </a:r>
            <a:r>
              <a:rPr lang="fr-FR" dirty="0" err="1"/>
              <a:t>eHealthBox</a:t>
            </a:r>
            <a:r>
              <a:rPr lang="fr-FR" dirty="0"/>
              <a:t> </a:t>
            </a:r>
            <a:r>
              <a:rPr lang="fr-FR" dirty="0" smtClean="0"/>
              <a:t>(consultation</a:t>
            </a:r>
            <a:r>
              <a:rPr lang="fr-FR" dirty="0"/>
              <a:t>)</a:t>
            </a:r>
          </a:p>
          <a:p>
            <a:pPr lvl="1"/>
            <a:r>
              <a:rPr lang="nl-NL" dirty="0" smtClean="0"/>
              <a:t>56 934 520 </a:t>
            </a:r>
            <a:r>
              <a:rPr lang="nl-NL" dirty="0"/>
              <a:t>calls/</a:t>
            </a:r>
            <a:r>
              <a:rPr lang="nl-NL" dirty="0" err="1"/>
              <a:t>mois</a:t>
            </a:r>
            <a:r>
              <a:rPr lang="nl-NL" dirty="0"/>
              <a:t> </a:t>
            </a:r>
            <a:r>
              <a:rPr lang="nl-NL" dirty="0" err="1"/>
              <a:t>début</a:t>
            </a:r>
            <a:r>
              <a:rPr lang="nl-NL" dirty="0"/>
              <a:t> 2015 </a:t>
            </a:r>
          </a:p>
          <a:p>
            <a:pPr lvl="1"/>
            <a:r>
              <a:rPr lang="fr-BE" dirty="0" smtClean="0"/>
              <a:t>179 </a:t>
            </a:r>
            <a:r>
              <a:rPr lang="fr-BE" dirty="0"/>
              <a:t>385 331 calls/mois </a:t>
            </a:r>
            <a:r>
              <a:rPr lang="fr-FR" dirty="0" smtClean="0"/>
              <a:t>fin octobre 2017</a:t>
            </a:r>
            <a:endParaRPr lang="fr-BE" dirty="0"/>
          </a:p>
          <a:p>
            <a:pPr marL="274320" lvl="1" indent="0">
              <a:buNone/>
            </a:pPr>
            <a:endParaRPr lang="fr-BE" dirty="0"/>
          </a:p>
          <a:p>
            <a:pPr lvl="1"/>
            <a:endParaRPr lang="fr-BE" dirty="0" smtClean="0"/>
          </a:p>
          <a:p>
            <a:pPr lvl="1"/>
            <a:endParaRPr lang="fr-BE" dirty="0" smtClean="0"/>
          </a:p>
          <a:p>
            <a:pPr lvl="1"/>
            <a:endParaRPr lang="fr-BE" dirty="0" smtClean="0"/>
          </a:p>
          <a:p>
            <a:pPr lvl="1"/>
            <a:endParaRPr lang="fr-BE" dirty="0" smtClean="0">
              <a:sym typeface="Arial" charset="0"/>
            </a:endParaRPr>
          </a:p>
          <a:p>
            <a:endParaRPr lang="fr-BE" dirty="0" smtClean="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pPr/>
              <a:t>142</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856" y="404664"/>
            <a:ext cx="2088232" cy="2088232"/>
          </a:xfrm>
          <a:prstGeom prst="rect">
            <a:avLst/>
          </a:prstGeom>
        </p:spPr>
      </p:pic>
    </p:spTree>
    <p:extLst>
      <p:ext uri="{BB962C8B-B14F-4D97-AF65-F5344CB8AC3E}">
        <p14:creationId xmlns:p14="http://schemas.microsoft.com/office/powerpoint/2010/main" val="3655718390"/>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17 : </a:t>
            </a:r>
            <a:r>
              <a:rPr lang="fr-BE" dirty="0" err="1">
                <a:solidFill>
                  <a:srgbClr val="3E6E5A"/>
                </a:solidFill>
              </a:rPr>
              <a:t>eHealth</a:t>
            </a:r>
            <a:r>
              <a:rPr lang="fr-BE" dirty="0" err="1"/>
              <a:t>Box</a:t>
            </a:r>
            <a:endParaRPr lang="en-US" dirty="0"/>
          </a:p>
        </p:txBody>
      </p:sp>
      <p:sp>
        <p:nvSpPr>
          <p:cNvPr id="3" name="Content Placeholder 2"/>
          <p:cNvSpPr>
            <a:spLocks noGrp="1"/>
          </p:cNvSpPr>
          <p:nvPr>
            <p:ph idx="1"/>
          </p:nvPr>
        </p:nvSpPr>
        <p:spPr/>
        <p:txBody>
          <a:bodyPr>
            <a:normAutofit/>
          </a:bodyPr>
          <a:lstStyle/>
          <a:p>
            <a:r>
              <a:rPr lang="fr-BE" dirty="0" err="1" smtClean="0"/>
              <a:t>Addressbook</a:t>
            </a:r>
            <a:endParaRPr lang="fr-BE" dirty="0" smtClean="0"/>
          </a:p>
          <a:p>
            <a:pPr lvl="1"/>
            <a:r>
              <a:rPr lang="fr-FR" dirty="0" smtClean="0"/>
              <a:t>Mise en production </a:t>
            </a:r>
            <a:r>
              <a:rPr lang="fr-FR" dirty="0"/>
              <a:t>en </a:t>
            </a:r>
            <a:r>
              <a:rPr lang="fr-FR" dirty="0" smtClean="0"/>
              <a:t>2016)</a:t>
            </a:r>
          </a:p>
          <a:p>
            <a:pPr lvl="1"/>
            <a:r>
              <a:rPr lang="fr-FR" dirty="0" smtClean="0"/>
              <a:t>permet à tout émetteur d’un message à l’attention d’un prestataire de soins de déterminer quel type de vecteur est le plus approprié</a:t>
            </a:r>
          </a:p>
          <a:p>
            <a:pPr lvl="2"/>
            <a:r>
              <a:rPr lang="fr-FR" dirty="0" smtClean="0"/>
              <a:t>pour une communication de données médicales &gt; obligatoire d’utiliser l’</a:t>
            </a:r>
            <a:r>
              <a:rPr lang="fr-FR" dirty="0" err="1" smtClean="0">
                <a:solidFill>
                  <a:srgbClr val="3E6E5A"/>
                </a:solidFill>
              </a:rPr>
              <a:t>eHealth</a:t>
            </a:r>
            <a:r>
              <a:rPr lang="fr-FR" dirty="0" err="1" smtClean="0"/>
              <a:t>Box</a:t>
            </a:r>
            <a:endParaRPr lang="fr-FR" dirty="0" smtClean="0"/>
          </a:p>
          <a:p>
            <a:pPr lvl="2"/>
            <a:r>
              <a:rPr lang="fr-FR" dirty="0" smtClean="0"/>
              <a:t>pour une communication administrative (stage, agrément…) &gt; permis d’utiliser une adresse mail simple et si aucune donnée n’est disponible &gt; courrier postal (papier)</a:t>
            </a:r>
          </a:p>
          <a:p>
            <a:pPr lvl="2"/>
            <a:r>
              <a:rPr lang="fr-FR" dirty="0" smtClean="0"/>
              <a:t>données disponibles dans l'</a:t>
            </a:r>
            <a:r>
              <a:rPr lang="fr-FR" dirty="0" err="1" smtClean="0"/>
              <a:t>adressbook</a:t>
            </a:r>
            <a:r>
              <a:rPr lang="fr-FR" dirty="0" smtClean="0"/>
              <a:t> sont issues de </a:t>
            </a:r>
            <a:r>
              <a:rPr lang="fr-FR" dirty="0" err="1" smtClean="0"/>
              <a:t>CoBRAH</a:t>
            </a:r>
            <a:endParaRPr lang="fr-FR"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143</a:t>
            </a:fld>
            <a:endParaRPr lang="en-US"/>
          </a:p>
        </p:txBody>
      </p:sp>
    </p:spTree>
    <p:extLst>
      <p:ext uri="{BB962C8B-B14F-4D97-AF65-F5344CB8AC3E}">
        <p14:creationId xmlns:p14="http://schemas.microsoft.com/office/powerpoint/2010/main" val="4188201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17 : </a:t>
            </a:r>
            <a:r>
              <a:rPr lang="fr-BE" dirty="0" err="1">
                <a:solidFill>
                  <a:srgbClr val="3E6E5A"/>
                </a:solidFill>
              </a:rPr>
              <a:t>eHealth</a:t>
            </a:r>
            <a:r>
              <a:rPr lang="fr-BE" dirty="0" err="1"/>
              <a:t>Box</a:t>
            </a:r>
            <a:endParaRPr lang="en-US" dirty="0"/>
          </a:p>
        </p:txBody>
      </p:sp>
      <p:sp>
        <p:nvSpPr>
          <p:cNvPr id="3" name="Content Placeholder 2"/>
          <p:cNvSpPr>
            <a:spLocks noGrp="1"/>
          </p:cNvSpPr>
          <p:nvPr>
            <p:ph idx="1"/>
          </p:nvPr>
        </p:nvSpPr>
        <p:spPr/>
        <p:txBody>
          <a:bodyPr>
            <a:normAutofit/>
          </a:bodyPr>
          <a:lstStyle/>
          <a:p>
            <a:r>
              <a:rPr lang="fr-FR" dirty="0" smtClean="0"/>
              <a:t>Avantages de l’</a:t>
            </a:r>
            <a:r>
              <a:rPr lang="fr-FR" dirty="0" err="1" smtClean="0"/>
              <a:t>Addressbook</a:t>
            </a:r>
            <a:endParaRPr lang="fr-FR" dirty="0" smtClean="0"/>
          </a:p>
          <a:p>
            <a:pPr lvl="1"/>
            <a:r>
              <a:rPr lang="fr-FR" dirty="0" smtClean="0"/>
              <a:t>mise </a:t>
            </a:r>
            <a:r>
              <a:rPr lang="fr-FR" dirty="0"/>
              <a:t>à disposition d'outils fiables pour communiquer avec les prestataires de soins </a:t>
            </a:r>
            <a:endParaRPr lang="fr-FR" dirty="0" smtClean="0"/>
          </a:p>
          <a:p>
            <a:pPr lvl="1"/>
            <a:r>
              <a:rPr lang="fr-FR" dirty="0"/>
              <a:t>é</a:t>
            </a:r>
            <a:r>
              <a:rPr lang="fr-FR" dirty="0" smtClean="0"/>
              <a:t>conomies</a:t>
            </a:r>
          </a:p>
          <a:p>
            <a:pPr lvl="1"/>
            <a:r>
              <a:rPr lang="fr-FR" dirty="0" smtClean="0"/>
              <a:t>sécurité </a:t>
            </a:r>
            <a:r>
              <a:rPr lang="fr-FR" dirty="0"/>
              <a:t>des communications </a:t>
            </a:r>
            <a:r>
              <a:rPr lang="fr-FR" dirty="0" smtClean="0"/>
              <a:t>médicales</a:t>
            </a:r>
          </a:p>
          <a:p>
            <a:pPr lvl="1"/>
            <a:r>
              <a:rPr lang="fr-FR" dirty="0" smtClean="0"/>
              <a:t>meilleure </a:t>
            </a:r>
            <a:r>
              <a:rPr lang="fr-FR" dirty="0"/>
              <a:t>communication avec les autorités et entre prestataires de </a:t>
            </a:r>
            <a:r>
              <a:rPr lang="fr-FR" dirty="0" smtClean="0"/>
              <a:t>soins</a:t>
            </a:r>
          </a:p>
          <a:p>
            <a:pPr lvl="0"/>
            <a:endParaRPr lang="fr-FR" dirty="0" smtClean="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144</a:t>
            </a:fld>
            <a:endParaRPr lang="en-US"/>
          </a:p>
        </p:txBody>
      </p:sp>
    </p:spTree>
    <p:extLst>
      <p:ext uri="{BB962C8B-B14F-4D97-AF65-F5344CB8AC3E}">
        <p14:creationId xmlns:p14="http://schemas.microsoft.com/office/powerpoint/2010/main" val="34505101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17 : </a:t>
            </a:r>
            <a:r>
              <a:rPr lang="fr-BE" dirty="0" err="1">
                <a:solidFill>
                  <a:srgbClr val="3E6E5A"/>
                </a:solidFill>
              </a:rPr>
              <a:t>eHealth</a:t>
            </a:r>
            <a:r>
              <a:rPr lang="fr-BE" dirty="0" err="1"/>
              <a:t>Box</a:t>
            </a:r>
            <a:endParaRPr lang="en-US" dirty="0"/>
          </a:p>
        </p:txBody>
      </p:sp>
      <p:sp>
        <p:nvSpPr>
          <p:cNvPr id="3" name="Content Placeholder 2"/>
          <p:cNvSpPr>
            <a:spLocks noGrp="1"/>
          </p:cNvSpPr>
          <p:nvPr>
            <p:ph idx="1"/>
          </p:nvPr>
        </p:nvSpPr>
        <p:spPr/>
        <p:txBody>
          <a:bodyPr>
            <a:normAutofit/>
          </a:bodyPr>
          <a:lstStyle/>
          <a:p>
            <a:pPr lvl="0"/>
            <a:r>
              <a:rPr lang="nl-BE" dirty="0" err="1" smtClean="0"/>
              <a:t>Portail</a:t>
            </a:r>
            <a:r>
              <a:rPr lang="nl-BE" dirty="0" smtClean="0"/>
              <a:t> </a:t>
            </a:r>
            <a:r>
              <a:rPr lang="nl-BE" dirty="0" err="1" smtClean="0"/>
              <a:t>unique</a:t>
            </a:r>
            <a:r>
              <a:rPr lang="nl-BE" dirty="0" smtClean="0"/>
              <a:t> (UPPAD) – Database </a:t>
            </a:r>
            <a:r>
              <a:rPr lang="nl-BE" dirty="0" err="1" smtClean="0"/>
              <a:t>CoBRHA</a:t>
            </a:r>
            <a:endParaRPr lang="nl-BE" dirty="0" smtClean="0"/>
          </a:p>
          <a:p>
            <a:pPr lvl="0"/>
            <a:endParaRPr lang="nl-BE" dirty="0" smtClean="0"/>
          </a:p>
          <a:p>
            <a:pPr lvl="1"/>
            <a:r>
              <a:rPr lang="nl-BE" dirty="0" err="1"/>
              <a:t>a</a:t>
            </a:r>
            <a:r>
              <a:rPr lang="nl-BE" dirty="0" err="1" smtClean="0"/>
              <a:t>mélioration</a:t>
            </a:r>
            <a:r>
              <a:rPr lang="nl-BE" dirty="0" smtClean="0"/>
              <a:t> de la </a:t>
            </a:r>
            <a:r>
              <a:rPr lang="nl-BE" dirty="0" err="1" smtClean="0"/>
              <a:t>qualité</a:t>
            </a:r>
            <a:r>
              <a:rPr lang="nl-BE" dirty="0" smtClean="0"/>
              <a:t> des </a:t>
            </a:r>
            <a:r>
              <a:rPr lang="nl-BE" dirty="0" err="1" smtClean="0"/>
              <a:t>données</a:t>
            </a:r>
            <a:r>
              <a:rPr lang="nl-BE" baseline="0" dirty="0" smtClean="0"/>
              <a:t> </a:t>
            </a:r>
            <a:r>
              <a:rPr lang="nl-BE" baseline="0" dirty="0" err="1" smtClean="0"/>
              <a:t>prestataires</a:t>
            </a:r>
            <a:r>
              <a:rPr lang="nl-BE" baseline="0" dirty="0" smtClean="0"/>
              <a:t> et </a:t>
            </a:r>
            <a:r>
              <a:rPr lang="nl-BE" baseline="0" dirty="0" err="1" smtClean="0"/>
              <a:t>institutions</a:t>
            </a:r>
            <a:r>
              <a:rPr lang="nl-BE" baseline="0" dirty="0" smtClean="0"/>
              <a:t> </a:t>
            </a:r>
            <a:r>
              <a:rPr lang="nl-BE" baseline="0" dirty="0" err="1" smtClean="0"/>
              <a:t>récoltées</a:t>
            </a:r>
            <a:r>
              <a:rPr lang="nl-BE" baseline="0" dirty="0" smtClean="0"/>
              <a:t> par les sources </a:t>
            </a:r>
            <a:r>
              <a:rPr lang="nl-BE" baseline="0" dirty="0" err="1" smtClean="0"/>
              <a:t>authentiques</a:t>
            </a:r>
            <a:r>
              <a:rPr lang="nl-BE" baseline="0" dirty="0" smtClean="0"/>
              <a:t> &gt; </a:t>
            </a:r>
            <a:r>
              <a:rPr lang="nl-BE" baseline="0" dirty="0" err="1" smtClean="0"/>
              <a:t>importance</a:t>
            </a:r>
            <a:r>
              <a:rPr lang="nl-BE" baseline="0" dirty="0" smtClean="0"/>
              <a:t> de </a:t>
            </a:r>
            <a:r>
              <a:rPr lang="nl-BE" baseline="0" dirty="0" err="1" smtClean="0"/>
              <a:t>permettre</a:t>
            </a:r>
            <a:r>
              <a:rPr lang="nl-BE" baseline="0" dirty="0" smtClean="0"/>
              <a:t> au </a:t>
            </a:r>
            <a:r>
              <a:rPr lang="nl-BE" baseline="0" dirty="0" err="1" smtClean="0"/>
              <a:t>prestataire</a:t>
            </a:r>
            <a:r>
              <a:rPr lang="nl-BE" baseline="0" dirty="0" smtClean="0"/>
              <a:t> </a:t>
            </a:r>
            <a:r>
              <a:rPr lang="nl-BE" baseline="0" dirty="0" err="1" smtClean="0"/>
              <a:t>une</a:t>
            </a:r>
            <a:r>
              <a:rPr lang="nl-BE" dirty="0" smtClean="0"/>
              <a:t> mise à jour </a:t>
            </a:r>
            <a:r>
              <a:rPr lang="nl-BE" dirty="0" err="1" smtClean="0"/>
              <a:t>personnelle</a:t>
            </a:r>
            <a:r>
              <a:rPr lang="nl-BE" dirty="0" smtClean="0"/>
              <a:t> des </a:t>
            </a:r>
            <a:r>
              <a:rPr lang="nl-BE" dirty="0" err="1" smtClean="0"/>
              <a:t>données</a:t>
            </a:r>
            <a:endParaRPr lang="nl-BE" baseline="0" dirty="0" smtClean="0"/>
          </a:p>
          <a:p>
            <a:pPr lvl="1"/>
            <a:r>
              <a:rPr lang="fr-FR" dirty="0" smtClean="0"/>
              <a:t>phase 1 :</a:t>
            </a:r>
            <a:r>
              <a:rPr lang="fr-FR" baseline="0" dirty="0" smtClean="0"/>
              <a:t> développement d’un portail qui permet la </a:t>
            </a:r>
            <a:r>
              <a:rPr lang="fr-FR" dirty="0" smtClean="0"/>
              <a:t>consultation des données qui se trouvent dans </a:t>
            </a:r>
            <a:r>
              <a:rPr lang="fr-FR" dirty="0" err="1" smtClean="0"/>
              <a:t>CoBRHA</a:t>
            </a:r>
            <a:r>
              <a:rPr lang="fr-FR" dirty="0" smtClean="0"/>
              <a:t> par le prestataire même </a:t>
            </a:r>
            <a:r>
              <a:rPr lang="nl-BE" dirty="0" smtClean="0"/>
              <a:t>– en </a:t>
            </a:r>
            <a:r>
              <a:rPr lang="nl-BE" dirty="0" err="1" smtClean="0"/>
              <a:t>production</a:t>
            </a:r>
            <a:endParaRPr lang="nl-BE" dirty="0"/>
          </a:p>
          <a:p>
            <a:pPr lvl="1"/>
            <a:r>
              <a:rPr lang="fr-FR" dirty="0" smtClean="0"/>
              <a:t>phase 2:</a:t>
            </a:r>
            <a:r>
              <a:rPr lang="fr-FR" baseline="0" dirty="0" smtClean="0"/>
              <a:t> prévoir liaison et </a:t>
            </a:r>
            <a:r>
              <a:rPr lang="fr-FR" dirty="0" smtClean="0"/>
              <a:t>mise en production des</a:t>
            </a:r>
            <a:r>
              <a:rPr lang="fr-FR" baseline="0" dirty="0" smtClean="0"/>
              <a:t> </a:t>
            </a:r>
            <a:r>
              <a:rPr lang="fr-FR" dirty="0" smtClean="0"/>
              <a:t>applications (chez les sources authentiques) qui permettent de mettre à jour les données </a:t>
            </a:r>
            <a:r>
              <a:rPr lang="fr-FR" dirty="0"/>
              <a:t>des prestataires </a:t>
            </a:r>
            <a:r>
              <a:rPr lang="nl-BE" dirty="0"/>
              <a:t>– en </a:t>
            </a:r>
            <a:r>
              <a:rPr lang="nl-BE" dirty="0" err="1"/>
              <a:t>production</a:t>
            </a:r>
            <a:endParaRPr lang="nl-BE" dirty="0"/>
          </a:p>
          <a:p>
            <a:pPr lvl="1"/>
            <a:r>
              <a:rPr lang="fr-FR" dirty="0" smtClean="0"/>
              <a:t>phase 3: élargir le projet vers les institutions – production prévue ultérieurement</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145</a:t>
            </a:fld>
            <a:endParaRPr lang="en-US"/>
          </a:p>
        </p:txBody>
      </p:sp>
    </p:spTree>
    <p:extLst>
      <p:ext uri="{BB962C8B-B14F-4D97-AF65-F5344CB8AC3E}">
        <p14:creationId xmlns:p14="http://schemas.microsoft.com/office/powerpoint/2010/main" val="7227504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59" y="908720"/>
            <a:ext cx="7776865" cy="417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44055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is UPPAD?</a:t>
            </a:r>
            <a:endParaRPr lang="en-US" dirty="0"/>
          </a:p>
        </p:txBody>
      </p:sp>
      <p:sp>
        <p:nvSpPr>
          <p:cNvPr id="3" name="Tijdelijke aanduiding voor inhoud 2"/>
          <p:cNvSpPr>
            <a:spLocks noGrp="1"/>
          </p:cNvSpPr>
          <p:nvPr>
            <p:ph idx="1"/>
          </p:nvPr>
        </p:nvSpPr>
        <p:spPr/>
        <p:txBody>
          <a:bodyPr>
            <a:normAutofit/>
          </a:bodyPr>
          <a:lstStyle/>
          <a:p>
            <a:pPr>
              <a:buFont typeface="Arial" panose="020B0604020202020204" pitchFamily="34" charset="0"/>
              <a:buChar char="•"/>
            </a:pPr>
            <a:r>
              <a:rPr lang="nl-BE" sz="2400" dirty="0" smtClean="0"/>
              <a:t>UPPAD → Unique Portal </a:t>
            </a:r>
            <a:r>
              <a:rPr lang="nl-BE" sz="2400" dirty="0" err="1" smtClean="0"/>
              <a:t>for</a:t>
            </a:r>
            <a:r>
              <a:rPr lang="nl-BE" sz="2400" dirty="0" smtClean="0"/>
              <a:t> Professionals </a:t>
            </a:r>
            <a:r>
              <a:rPr lang="nl-BE" sz="2400" dirty="0" err="1" smtClean="0"/>
              <a:t>for</a:t>
            </a:r>
            <a:r>
              <a:rPr lang="nl-BE" sz="2400" dirty="0" smtClean="0"/>
              <a:t> </a:t>
            </a:r>
            <a:r>
              <a:rPr lang="nl-BE" sz="2400" dirty="0" err="1" smtClean="0"/>
              <a:t>Administrative</a:t>
            </a:r>
            <a:r>
              <a:rPr lang="nl-BE" sz="2400" dirty="0" smtClean="0"/>
              <a:t> Data</a:t>
            </a:r>
            <a:endParaRPr lang="nl-BE" sz="2400" dirty="0"/>
          </a:p>
          <a:p>
            <a:pPr>
              <a:buFont typeface="Arial" panose="020B0604020202020204" pitchFamily="34" charset="0"/>
              <a:buChar char="•"/>
            </a:pPr>
            <a:r>
              <a:rPr lang="nl-BE" sz="2400" dirty="0" smtClean="0"/>
              <a:t>Centrale plaats waar individuele zorgverleners administratieve gegevens kunnen raadplegen (bv. visum, erkenning, …)</a:t>
            </a:r>
          </a:p>
          <a:p>
            <a:pPr>
              <a:buFont typeface="Arial" panose="020B0604020202020204" pitchFamily="34" charset="0"/>
              <a:buChar char="•"/>
            </a:pPr>
            <a:r>
              <a:rPr lang="nl-BE" sz="2400" dirty="0" smtClean="0"/>
              <a:t>Gegevens komen uit </a:t>
            </a:r>
            <a:r>
              <a:rPr lang="nl-BE" sz="2400" dirty="0" err="1" smtClean="0"/>
              <a:t>CoBRHA</a:t>
            </a:r>
            <a:r>
              <a:rPr lang="nl-BE" sz="2400" dirty="0" smtClean="0"/>
              <a:t> </a:t>
            </a:r>
            <a:endParaRPr lang="nl-BE" sz="2400" dirty="0"/>
          </a:p>
          <a:p>
            <a:pPr>
              <a:buFont typeface="Arial" panose="020B0604020202020204" pitchFamily="34" charset="0"/>
              <a:buChar char="•"/>
            </a:pPr>
            <a:r>
              <a:rPr lang="nl-BE" sz="2400" dirty="0" smtClean="0"/>
              <a:t>Mogelijkheid om zelf bepaalde gegevens te wijzigen via achterliggende applicaties bij de authentieke bron</a:t>
            </a:r>
          </a:p>
          <a:p>
            <a:pPr>
              <a:buFont typeface="Arial" panose="020B0604020202020204" pitchFamily="34" charset="0"/>
              <a:buChar char="•"/>
            </a:pPr>
            <a:r>
              <a:rPr lang="nl-BE" sz="2400" dirty="0" smtClean="0"/>
              <a:t>Mogelijkheid om administratieve processen elektronisch op te starten (bv. aanvraag erkenning)</a:t>
            </a:r>
          </a:p>
          <a:p>
            <a:pPr>
              <a:buFont typeface="Arial" panose="020B0604020202020204" pitchFamily="34" charset="0"/>
              <a:buChar char="•"/>
            </a:pPr>
            <a:r>
              <a:rPr lang="nl-BE" sz="2400" dirty="0" smtClean="0"/>
              <a:t>Eerste fase: individuele zorgverleners. Daarna: instellingen.</a:t>
            </a:r>
            <a:endParaRPr lang="en-US" sz="2400" dirty="0"/>
          </a:p>
        </p:txBody>
      </p:sp>
    </p:spTree>
    <p:extLst>
      <p:ext uri="{BB962C8B-B14F-4D97-AF65-F5344CB8AC3E}">
        <p14:creationId xmlns:p14="http://schemas.microsoft.com/office/powerpoint/2010/main" val="259583321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Voordelen</a:t>
            </a:r>
            <a:endParaRPr lang="en-US" dirty="0"/>
          </a:p>
        </p:txBody>
      </p:sp>
      <p:sp>
        <p:nvSpPr>
          <p:cNvPr id="3" name="Tijdelijke aanduiding voor inhoud 2"/>
          <p:cNvSpPr>
            <a:spLocks noGrp="1"/>
          </p:cNvSpPr>
          <p:nvPr>
            <p:ph idx="1"/>
          </p:nvPr>
        </p:nvSpPr>
        <p:spPr/>
        <p:txBody>
          <a:bodyPr>
            <a:normAutofit/>
          </a:bodyPr>
          <a:lstStyle/>
          <a:p>
            <a:pPr>
              <a:buFont typeface="Arial" panose="020B0604020202020204" pitchFamily="34" charset="0"/>
              <a:buChar char="•"/>
            </a:pPr>
            <a:r>
              <a:rPr lang="nl-BE" sz="2800" dirty="0" smtClean="0"/>
              <a:t>Individuele zorgverleners vinden alle informatie op 1 plaats terug onafhankelijk van authentieke bron van federale overheid en gewesten/gemeenschappen (beslissing IMC)</a:t>
            </a:r>
          </a:p>
          <a:p>
            <a:pPr>
              <a:buFont typeface="Arial" panose="020B0604020202020204" pitchFamily="34" charset="0"/>
              <a:buChar char="•"/>
            </a:pPr>
            <a:endParaRPr lang="nl-BE" sz="2800" dirty="0" smtClean="0"/>
          </a:p>
          <a:p>
            <a:pPr>
              <a:buFont typeface="Arial" panose="020B0604020202020204" pitchFamily="34" charset="0"/>
              <a:buChar char="•"/>
            </a:pPr>
            <a:r>
              <a:rPr lang="nl-BE" sz="2800" dirty="0" smtClean="0"/>
              <a:t>Beantwoordt aan </a:t>
            </a:r>
            <a:r>
              <a:rPr lang="nl-BE" sz="2800" dirty="0" err="1" smtClean="0"/>
              <a:t>only</a:t>
            </a:r>
            <a:r>
              <a:rPr lang="nl-BE" sz="2800" dirty="0" smtClean="0"/>
              <a:t> </a:t>
            </a:r>
            <a:r>
              <a:rPr lang="nl-BE" sz="2800" dirty="0" err="1" smtClean="0"/>
              <a:t>once</a:t>
            </a:r>
            <a:r>
              <a:rPr lang="nl-BE" sz="2800" dirty="0" smtClean="0"/>
              <a:t> wetgeving</a:t>
            </a:r>
          </a:p>
          <a:p>
            <a:pPr>
              <a:buFont typeface="Arial" panose="020B0604020202020204" pitchFamily="34" charset="0"/>
              <a:buChar char="•"/>
            </a:pPr>
            <a:endParaRPr lang="nl-BE" sz="2800" dirty="0" smtClean="0"/>
          </a:p>
          <a:p>
            <a:r>
              <a:rPr lang="nl-BE" sz="2800" dirty="0"/>
              <a:t>Besparingen voor de overheden: </a:t>
            </a:r>
            <a:r>
              <a:rPr lang="nl-BE" sz="2800" dirty="0" smtClean="0"/>
              <a:t>één uniek gedeelde databank (</a:t>
            </a:r>
            <a:r>
              <a:rPr lang="nl-BE" sz="2800" dirty="0" err="1"/>
              <a:t>C</a:t>
            </a:r>
            <a:r>
              <a:rPr lang="nl-BE" sz="2800" dirty="0" err="1" smtClean="0"/>
              <a:t>obrha</a:t>
            </a:r>
            <a:r>
              <a:rPr lang="nl-BE" sz="2800" dirty="0" smtClean="0"/>
              <a:t>)</a:t>
            </a:r>
            <a:endParaRPr lang="nl-BE" sz="2800" dirty="0"/>
          </a:p>
        </p:txBody>
      </p:sp>
    </p:spTree>
    <p:extLst>
      <p:ext uri="{BB962C8B-B14F-4D97-AF65-F5344CB8AC3E}">
        <p14:creationId xmlns:p14="http://schemas.microsoft.com/office/powerpoint/2010/main" val="9956972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8"/>
          <p:cNvSpPr>
            <a:spLocks noGrp="1"/>
          </p:cNvSpPr>
          <p:nvPr>
            <p:ph type="title" idx="4294967295"/>
          </p:nvPr>
        </p:nvSpPr>
        <p:spPr/>
        <p:txBody>
          <a:bodyPr/>
          <a:lstStyle/>
          <a:p>
            <a:r>
              <a:rPr lang="fr-BE" altLang="en-US" dirty="0" err="1" smtClean="0"/>
              <a:t>Only</a:t>
            </a:r>
            <a:r>
              <a:rPr lang="fr-BE" altLang="en-US" smtClean="0"/>
              <a:t> once – Loi 2014</a:t>
            </a:r>
            <a:endParaRPr lang="en-US" altLang="en-US" dirty="0" smtClean="0"/>
          </a:p>
        </p:txBody>
      </p:sp>
      <p:sp>
        <p:nvSpPr>
          <p:cNvPr id="56323" name="Rectangle 9"/>
          <p:cNvSpPr>
            <a:spLocks noGrp="1"/>
          </p:cNvSpPr>
          <p:nvPr>
            <p:ph type="body" idx="4294967295"/>
          </p:nvPr>
        </p:nvSpPr>
        <p:spPr/>
        <p:txBody>
          <a:bodyPr/>
          <a:lstStyle/>
          <a:p>
            <a:endParaRPr lang="en-US" altLang="en-US" sz="2800" smtClean="0"/>
          </a:p>
        </p:txBody>
      </p:sp>
      <p:sp>
        <p:nvSpPr>
          <p:cNvPr id="4" name="Slide Number Placeholder 3"/>
          <p:cNvSpPr>
            <a:spLocks noGrp="1"/>
          </p:cNvSpPr>
          <p:nvPr>
            <p:ph type="sldNum" sz="quarter" idx="10"/>
          </p:nvPr>
        </p:nvSpPr>
        <p:spPr/>
        <p:txBody>
          <a:bodyPr/>
          <a:lstStyle/>
          <a:p>
            <a:pPr>
              <a:defRPr/>
            </a:pPr>
            <a:fld id="{6E6999FD-C134-4EE8-8F06-25250757CCAA}" type="slidenum">
              <a:rPr lang="en-US" smtClean="0">
                <a:solidFill>
                  <a:prstClr val="white">
                    <a:lumMod val="50000"/>
                  </a:prstClr>
                </a:solidFill>
              </a:rPr>
              <a:pPr>
                <a:defRPr/>
              </a:pPr>
              <a:t>149</a:t>
            </a:fld>
            <a:endParaRPr lang="en-US">
              <a:solidFill>
                <a:prstClr val="white">
                  <a:lumMod val="50000"/>
                </a:prstClr>
              </a:solidFill>
            </a:endParaRPr>
          </a:p>
        </p:txBody>
      </p:sp>
      <p:pic>
        <p:nvPicPr>
          <p:cNvPr id="563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76327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38595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Evolution de l’autoroute « </a:t>
            </a:r>
            <a:r>
              <a:rPr lang="fr-FR" dirty="0" err="1" smtClean="0"/>
              <a:t>eHealth</a:t>
            </a:r>
            <a:r>
              <a:rPr lang="fr-FR" dirty="0" smtClean="0"/>
              <a:t> »</a:t>
            </a:r>
            <a:endParaRPr lang="fr-FR" dirty="0">
              <a:solidFill>
                <a:srgbClr val="3E6E5A"/>
              </a:solidFill>
            </a:endParaRPr>
          </a:p>
        </p:txBody>
      </p:sp>
      <p:sp>
        <p:nvSpPr>
          <p:cNvPr id="3" name="Content Placeholder 2"/>
          <p:cNvSpPr>
            <a:spLocks noGrp="1"/>
          </p:cNvSpPr>
          <p:nvPr>
            <p:ph idx="1"/>
          </p:nvPr>
        </p:nvSpPr>
        <p:spPr/>
        <p:txBody>
          <a:bodyPr>
            <a:normAutofit/>
          </a:bodyPr>
          <a:lstStyle/>
          <a:p>
            <a:r>
              <a:rPr lang="fr-BE" dirty="0" smtClean="0"/>
              <a:t>Nombre de transactions via les services de base </a:t>
            </a:r>
            <a:r>
              <a:rPr lang="fr-BE" dirty="0" err="1" smtClean="0">
                <a:solidFill>
                  <a:srgbClr val="3E6E5A"/>
                </a:solidFill>
              </a:rPr>
              <a:t>eHealth</a:t>
            </a:r>
            <a:endParaRPr lang="fr-BE" dirty="0" smtClean="0">
              <a:solidFill>
                <a:srgbClr val="3E6E5A"/>
              </a:solidFill>
            </a:endParaRPr>
          </a:p>
          <a:p>
            <a:pPr lvl="1"/>
            <a:r>
              <a:rPr lang="fr-BE" dirty="0" smtClean="0"/>
              <a:t>4.257.953.310 en 2015</a:t>
            </a:r>
          </a:p>
          <a:p>
            <a:pPr lvl="1"/>
            <a:r>
              <a:rPr lang="fr-BE" b="1" dirty="0" smtClean="0"/>
              <a:t>7.476.079.454 en 2016</a:t>
            </a:r>
          </a:p>
          <a:p>
            <a:pPr lvl="1"/>
            <a:r>
              <a:rPr lang="fr-BE" b="1" i="1" dirty="0"/>
              <a:t>7.600.181.726 en 2017 (T3)</a:t>
            </a:r>
            <a:endParaRPr lang="fr-BE" b="1" dirty="0"/>
          </a:p>
          <a:p>
            <a:endParaRPr lang="en-US" dirty="0" smtClean="0"/>
          </a:p>
          <a:p>
            <a:endParaRPr lang="en-US" dirty="0"/>
          </a:p>
          <a:p>
            <a:pPr lvl="0"/>
            <a:r>
              <a:rPr lang="fr-BE" b="1" dirty="0" smtClean="0"/>
              <a:t>34.586</a:t>
            </a:r>
            <a:r>
              <a:rPr lang="fr-BE" dirty="0" smtClean="0"/>
              <a:t> </a:t>
            </a:r>
            <a:r>
              <a:rPr lang="fr-BE" dirty="0"/>
              <a:t>certificats actifs </a:t>
            </a:r>
            <a:r>
              <a:rPr lang="fr-BE" dirty="0" smtClean="0"/>
              <a:t>en octobre </a:t>
            </a:r>
            <a:r>
              <a:rPr lang="fr-BE" dirty="0"/>
              <a:t>2017</a:t>
            </a:r>
          </a:p>
          <a:p>
            <a:pPr lvl="1"/>
            <a:r>
              <a:rPr lang="fr-BE" dirty="0"/>
              <a:t>27.445 pour les professionnels</a:t>
            </a:r>
          </a:p>
          <a:p>
            <a:pPr lvl="1"/>
            <a:r>
              <a:rPr lang="fr-BE" dirty="0"/>
              <a:t>7.141  pour les institutions</a:t>
            </a:r>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27/01/2017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15</a:t>
            </a:fld>
            <a:endParaRPr lang="en-US"/>
          </a:p>
        </p:txBody>
      </p:sp>
    </p:spTree>
    <p:extLst>
      <p:ext uri="{BB962C8B-B14F-4D97-AF65-F5344CB8AC3E}">
        <p14:creationId xmlns:p14="http://schemas.microsoft.com/office/powerpoint/2010/main" val="221631569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Voordelen</a:t>
            </a:r>
            <a:endParaRPr lang="en-US" dirty="0"/>
          </a:p>
        </p:txBody>
      </p:sp>
      <p:sp>
        <p:nvSpPr>
          <p:cNvPr id="3" name="Tijdelijke aanduiding voor inhoud 2"/>
          <p:cNvSpPr>
            <a:spLocks noGrp="1"/>
          </p:cNvSpPr>
          <p:nvPr>
            <p:ph idx="1"/>
          </p:nvPr>
        </p:nvSpPr>
        <p:spPr/>
        <p:txBody>
          <a:bodyPr>
            <a:normAutofit fontScale="92500" lnSpcReduction="10000"/>
          </a:bodyPr>
          <a:lstStyle/>
          <a:p>
            <a:pPr>
              <a:buFont typeface="Arial" panose="020B0604020202020204" pitchFamily="34" charset="0"/>
              <a:buChar char="•"/>
            </a:pPr>
            <a:r>
              <a:rPr lang="nl-BE" sz="2800" dirty="0" smtClean="0"/>
              <a:t>Kwaliteit gegevens in databanken authentieke bronnen stijgt dankzij samenwerking met individuele zorgverlener</a:t>
            </a:r>
          </a:p>
          <a:p>
            <a:pPr>
              <a:buFont typeface="Arial" panose="020B0604020202020204" pitchFamily="34" charset="0"/>
              <a:buChar char="•"/>
            </a:pPr>
            <a:endParaRPr lang="nl-BE" sz="2800" dirty="0" smtClean="0"/>
          </a:p>
          <a:p>
            <a:pPr>
              <a:buFont typeface="Arial" panose="020B0604020202020204" pitchFamily="34" charset="0"/>
              <a:buChar char="•"/>
            </a:pPr>
            <a:r>
              <a:rPr lang="nl-BE" sz="2800" dirty="0" smtClean="0"/>
              <a:t>De zorgverstrekker hoeft zich geen zorgen te maken over de institutionele complexiteit (bv. een </a:t>
            </a:r>
            <a:r>
              <a:rPr lang="nl-BE" sz="2800" dirty="0" err="1" smtClean="0"/>
              <a:t>spoc</a:t>
            </a:r>
            <a:r>
              <a:rPr lang="nl-BE" sz="2800" dirty="0" smtClean="0"/>
              <a:t> in het contactformulier)</a:t>
            </a:r>
          </a:p>
          <a:p>
            <a:pPr>
              <a:buFont typeface="Arial" panose="020B0604020202020204" pitchFamily="34" charset="0"/>
              <a:buChar char="•"/>
            </a:pPr>
            <a:endParaRPr lang="nl-BE" sz="2800" dirty="0" smtClean="0"/>
          </a:p>
          <a:p>
            <a:pPr>
              <a:buFont typeface="Arial" panose="020B0604020202020204" pitchFamily="34" charset="0"/>
              <a:buChar char="•"/>
            </a:pPr>
            <a:r>
              <a:rPr lang="nl-BE" sz="2800" dirty="0" smtClean="0"/>
              <a:t>Een mooie voorbeeld van synergiën tussen administraties/overheden </a:t>
            </a:r>
          </a:p>
          <a:p>
            <a:pPr lvl="1">
              <a:buFont typeface="Wingdings" panose="05000000000000000000" pitchFamily="2" charset="2"/>
              <a:buChar char="Ø"/>
            </a:pPr>
            <a:r>
              <a:rPr lang="nl-BE" sz="2400" dirty="0" smtClean="0"/>
              <a:t>Communicatiestrategie: zorgverleners, pers, ministers (vanaf februari 2017</a:t>
            </a:r>
            <a:r>
              <a:rPr lang="nl-BE" sz="2800" dirty="0" smtClean="0"/>
              <a:t>)</a:t>
            </a:r>
            <a:endParaRPr lang="nl-BE" sz="2800" dirty="0"/>
          </a:p>
        </p:txBody>
      </p:sp>
    </p:spTree>
    <p:extLst>
      <p:ext uri="{BB962C8B-B14F-4D97-AF65-F5344CB8AC3E}">
        <p14:creationId xmlns:p14="http://schemas.microsoft.com/office/powerpoint/2010/main" val="79596074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8"/>
          <p:cNvSpPr>
            <a:spLocks noGrp="1"/>
          </p:cNvSpPr>
          <p:nvPr>
            <p:ph type="title" idx="4294967295"/>
          </p:nvPr>
        </p:nvSpPr>
        <p:spPr>
          <a:xfrm>
            <a:off x="539750" y="765175"/>
            <a:ext cx="8229600" cy="1143000"/>
          </a:xfrm>
        </p:spPr>
        <p:txBody>
          <a:bodyPr/>
          <a:lstStyle/>
          <a:p>
            <a:r>
              <a:rPr lang="fr-BE" altLang="en-US" dirty="0" smtClean="0"/>
              <a:t>« Life </a:t>
            </a:r>
            <a:r>
              <a:rPr lang="fr-BE" altLang="en-US" dirty="0" err="1" smtClean="0"/>
              <a:t>events</a:t>
            </a:r>
            <a:r>
              <a:rPr lang="fr-BE" altLang="en-US" dirty="0" smtClean="0"/>
              <a:t> » - « Guichet unique »</a:t>
            </a:r>
            <a:endParaRPr lang="en-US" altLang="en-US" dirty="0" smtClean="0"/>
          </a:p>
        </p:txBody>
      </p:sp>
      <p:sp>
        <p:nvSpPr>
          <p:cNvPr id="62467" name="Rectangle 9"/>
          <p:cNvSpPr>
            <a:spLocks noGrp="1"/>
          </p:cNvSpPr>
          <p:nvPr>
            <p:ph type="body" idx="4294967295"/>
          </p:nvPr>
        </p:nvSpPr>
        <p:spPr>
          <a:xfrm>
            <a:off x="539750" y="2420938"/>
            <a:ext cx="8229600" cy="5689600"/>
          </a:xfrm>
        </p:spPr>
        <p:txBody>
          <a:bodyPr/>
          <a:lstStyle/>
          <a:p>
            <a:pPr marL="0" indent="0">
              <a:buFont typeface="Arial" charset="0"/>
              <a:buNone/>
            </a:pPr>
            <a:endParaRPr lang="fr-BE" altLang="en-US" sz="2800" dirty="0" smtClean="0"/>
          </a:p>
          <a:p>
            <a:pPr marL="0" indent="0">
              <a:buFont typeface="Arial" charset="0"/>
              <a:buNone/>
            </a:pPr>
            <a:endParaRPr lang="fr-BE" altLang="en-US" sz="2800" dirty="0" smtClean="0"/>
          </a:p>
          <a:p>
            <a:pPr marL="0" indent="0" algn="ctr">
              <a:buFont typeface="Arial" charset="0"/>
              <a:buNone/>
            </a:pPr>
            <a:r>
              <a:rPr lang="fr-BE" altLang="en-US" sz="2800" i="1" dirty="0" smtClean="0"/>
              <a:t>… suivre le cycle de vie du professionnel… sans que l’on impose la complexité de nos institutions dans la pratique du prestataire</a:t>
            </a:r>
            <a:endParaRPr lang="en-US" altLang="en-US" sz="2800" i="1" dirty="0" smtClean="0"/>
          </a:p>
        </p:txBody>
      </p:sp>
      <p:sp>
        <p:nvSpPr>
          <p:cNvPr id="4" name="Slide Number Placeholder 3"/>
          <p:cNvSpPr>
            <a:spLocks noGrp="1"/>
          </p:cNvSpPr>
          <p:nvPr>
            <p:ph type="sldNum" sz="quarter" idx="10"/>
          </p:nvPr>
        </p:nvSpPr>
        <p:spPr/>
        <p:txBody>
          <a:bodyPr/>
          <a:lstStyle/>
          <a:p>
            <a:pPr>
              <a:defRPr/>
            </a:pPr>
            <a:fld id="{6741D284-46EA-4F36-870C-5D206407EB0C}" type="slidenum">
              <a:rPr lang="en-US" smtClean="0">
                <a:solidFill>
                  <a:prstClr val="white">
                    <a:lumMod val="50000"/>
                  </a:prstClr>
                </a:solidFill>
              </a:rPr>
              <a:pPr>
                <a:defRPr/>
              </a:pPr>
              <a:t>151</a:t>
            </a:fld>
            <a:endParaRPr lang="en-US">
              <a:solidFill>
                <a:prstClr val="white">
                  <a:lumMod val="50000"/>
                </a:prstClr>
              </a:solidFill>
            </a:endParaRPr>
          </a:p>
        </p:txBody>
      </p:sp>
    </p:spTree>
    <p:extLst>
      <p:ext uri="{BB962C8B-B14F-4D97-AF65-F5344CB8AC3E}">
        <p14:creationId xmlns:p14="http://schemas.microsoft.com/office/powerpoint/2010/main" val="161665576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35" y="764704"/>
            <a:ext cx="8796300" cy="5544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18503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251520" y="692696"/>
            <a:ext cx="8526270" cy="5472608"/>
            <a:chOff x="251520" y="1412776"/>
            <a:chExt cx="8526270" cy="4547344"/>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526270" cy="4547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09326" y="2036846"/>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ectangle 6"/>
            <p:cNvSpPr/>
            <p:nvPr/>
          </p:nvSpPr>
          <p:spPr>
            <a:xfrm>
              <a:off x="4283968" y="2814067"/>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4283968" y="2996952"/>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p:cNvSpPr/>
            <p:nvPr/>
          </p:nvSpPr>
          <p:spPr>
            <a:xfrm>
              <a:off x="4283968" y="2618088"/>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9489517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395536" y="692696"/>
            <a:ext cx="8307533" cy="5400600"/>
            <a:chOff x="395536" y="1340768"/>
            <a:chExt cx="8307533" cy="4449823"/>
          </a:xfrm>
        </p:grpSpPr>
        <p:grpSp>
          <p:nvGrpSpPr>
            <p:cNvPr id="5" name="Group 4"/>
            <p:cNvGrpSpPr/>
            <p:nvPr/>
          </p:nvGrpSpPr>
          <p:grpSpPr>
            <a:xfrm>
              <a:off x="395536" y="1340768"/>
              <a:ext cx="8307533" cy="4449823"/>
              <a:chOff x="296915" y="1340768"/>
              <a:chExt cx="8748464" cy="4665847"/>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15" y="1340768"/>
                <a:ext cx="8748464" cy="4665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96136" y="1988840"/>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6" name="Left Arrow 5"/>
            <p:cNvSpPr/>
            <p:nvPr/>
          </p:nvSpPr>
          <p:spPr>
            <a:xfrm rot="2421564">
              <a:off x="2715834" y="2992499"/>
              <a:ext cx="288032" cy="216024"/>
            </a:xfrm>
            <a:prstGeom prst="leftArrow">
              <a:avLst/>
            </a:prstGeom>
            <a:gradFill flip="none" rotWithShape="1">
              <a:gsLst>
                <a:gs pos="0">
                  <a:srgbClr val="C00000"/>
                </a:gs>
                <a:gs pos="57000">
                  <a:srgbClr val="FF0000">
                    <a:alpha val="61000"/>
                  </a:srgbClr>
                </a:gs>
                <a:gs pos="100000">
                  <a:srgbClr val="FF0000">
                    <a:alpha val="3000"/>
                  </a:srgbClr>
                </a:gs>
              </a:gsLst>
              <a:lin ang="27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9852508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18 : Registres</a:t>
            </a:r>
            <a:endParaRPr lang="fr-BE" dirty="0"/>
          </a:p>
        </p:txBody>
      </p:sp>
      <p:sp>
        <p:nvSpPr>
          <p:cNvPr id="4099" name="Rectangle 3"/>
          <p:cNvSpPr>
            <a:spLocks noGrp="1" noChangeArrowheads="1"/>
          </p:cNvSpPr>
          <p:nvPr>
            <p:ph idx="1"/>
          </p:nvPr>
        </p:nvSpPr>
        <p:spPr/>
        <p:txBody>
          <a:bodyPr>
            <a:normAutofit fontScale="92500" lnSpcReduction="20000"/>
          </a:bodyPr>
          <a:lstStyle/>
          <a:p>
            <a:r>
              <a:rPr lang="fr-BE" i="1" dirty="0"/>
              <a:t>Healthdata.be</a:t>
            </a:r>
            <a:r>
              <a:rPr lang="fr-BE" dirty="0"/>
              <a:t> </a:t>
            </a:r>
            <a:r>
              <a:rPr lang="fr-BE" dirty="0" smtClean="0"/>
              <a:t>=</a:t>
            </a:r>
            <a:r>
              <a:rPr lang="fr-FR" dirty="0" smtClean="0"/>
              <a:t> registres </a:t>
            </a:r>
            <a:r>
              <a:rPr lang="fr-FR" dirty="0"/>
              <a:t>simplifiés, optimalisés et uniformisés et </a:t>
            </a:r>
            <a:r>
              <a:rPr lang="fr-FR" dirty="0" smtClean="0"/>
              <a:t>enregistrement sera </a:t>
            </a:r>
            <a:r>
              <a:rPr lang="fr-FR" dirty="0"/>
              <a:t>le plus possible automatisé (System to System)</a:t>
            </a:r>
            <a:endParaRPr lang="en-US" dirty="0"/>
          </a:p>
          <a:p>
            <a:endParaRPr lang="fr-BE" dirty="0"/>
          </a:p>
          <a:p>
            <a:r>
              <a:rPr lang="fr-BE" dirty="0"/>
              <a:t>Objectifs 2019</a:t>
            </a:r>
          </a:p>
          <a:p>
            <a:pPr lvl="1"/>
            <a:r>
              <a:rPr lang="fr-BE" dirty="0"/>
              <a:t>faciliter, sur le plan technique, l’enregistrement de données relatives à la santé et aux soins de santé en Belgique, à l'aide d'une architecture générique et de processus communs</a:t>
            </a:r>
          </a:p>
          <a:p>
            <a:pPr lvl="1"/>
            <a:r>
              <a:rPr lang="fr-BE" dirty="0"/>
              <a:t>assurer la collecte et la diffusion efficace et sûre de données issues de banques de données scientifiques, en garantissant l'encodage unique des données (</a:t>
            </a:r>
            <a:r>
              <a:rPr lang="fr-BE" dirty="0" err="1"/>
              <a:t>only</a:t>
            </a:r>
            <a:r>
              <a:rPr lang="fr-BE" dirty="0"/>
              <a:t> once), une même terminologie et un meilleur feedback aux acteurs</a:t>
            </a:r>
          </a:p>
          <a:p>
            <a:pPr lvl="1"/>
            <a:r>
              <a:rPr lang="fr-BE" sz="2100" dirty="0"/>
              <a:t>2014-2017: 3 </a:t>
            </a:r>
            <a:r>
              <a:rPr lang="fr-BE" sz="2100" dirty="0" err="1"/>
              <a:t>waves</a:t>
            </a:r>
            <a:r>
              <a:rPr lang="fr-BE" sz="2100" dirty="0"/>
              <a:t> de standardisation de 42 registres existants</a:t>
            </a:r>
          </a:p>
          <a:p>
            <a:pPr lvl="1"/>
            <a:r>
              <a:rPr lang="fr-BE" sz="2100" dirty="0"/>
              <a:t>Principe directeur scientifique de la plateforme </a:t>
            </a:r>
            <a:r>
              <a:rPr lang="fr-BE" sz="2100" dirty="0" smtClean="0"/>
              <a:t>HealthData.be: données </a:t>
            </a:r>
            <a:r>
              <a:rPr lang="fr-BE" sz="2100" dirty="0"/>
              <a:t>et métadonnées doivent être repérables, accessibles, interopérables et réutilisables (principes “FAIR” : </a:t>
            </a:r>
            <a:r>
              <a:rPr lang="fr-BE" sz="2100" dirty="0" err="1"/>
              <a:t>Findable</a:t>
            </a:r>
            <a:r>
              <a:rPr lang="fr-BE" sz="2100" dirty="0"/>
              <a:t>, Accessible, </a:t>
            </a:r>
            <a:r>
              <a:rPr lang="fr-BE" sz="2100" dirty="0" err="1"/>
              <a:t>Interoperable</a:t>
            </a:r>
            <a:r>
              <a:rPr lang="fr-BE" sz="2100" dirty="0"/>
              <a:t>, </a:t>
            </a:r>
            <a:r>
              <a:rPr lang="fr-BE" sz="2100" dirty="0" err="1" smtClean="0"/>
              <a:t>Re-usable</a:t>
            </a:r>
            <a:r>
              <a:rPr lang="fr-BE" sz="2100" dirty="0" smtClean="0"/>
              <a:t>)</a:t>
            </a:r>
          </a:p>
          <a:p>
            <a:pPr lvl="1"/>
            <a:r>
              <a:rPr lang="fr-BE" sz="2100" dirty="0" smtClean="0"/>
              <a:t>Patient: accès aux registres où il est repris (Q4 de 2018) </a:t>
            </a:r>
            <a:endParaRPr lang="fr-BE" sz="2100" dirty="0"/>
          </a:p>
          <a:p>
            <a:pPr marL="274320" lvl="1" indent="0">
              <a:buNone/>
            </a:pPr>
            <a:endParaRPr lang="fr-BE" dirty="0"/>
          </a:p>
          <a:p>
            <a:pPr lvl="1"/>
            <a:endParaRPr lang="fr-BE" dirty="0" smtClean="0"/>
          </a:p>
          <a:p>
            <a:pPr lvl="1"/>
            <a:endParaRPr lang="fr-BE" dirty="0" smtClean="0">
              <a:sym typeface="Arial" charset="0"/>
            </a:endParaRPr>
          </a:p>
          <a:p>
            <a:endParaRPr lang="fr-BE" dirty="0" smtClean="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155</a:t>
            </a:fld>
            <a:endParaRPr lang="en-US"/>
          </a:p>
        </p:txBody>
      </p:sp>
    </p:spTree>
    <p:extLst>
      <p:ext uri="{BB962C8B-B14F-4D97-AF65-F5344CB8AC3E}">
        <p14:creationId xmlns:p14="http://schemas.microsoft.com/office/powerpoint/2010/main" val="2125649132"/>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18 : Registres</a:t>
            </a:r>
            <a:endParaRPr lang="fr-BE" dirty="0"/>
          </a:p>
        </p:txBody>
      </p:sp>
      <p:sp>
        <p:nvSpPr>
          <p:cNvPr id="4099" name="Rectangle 3"/>
          <p:cNvSpPr>
            <a:spLocks noGrp="1" noChangeArrowheads="1"/>
          </p:cNvSpPr>
          <p:nvPr>
            <p:ph idx="1"/>
          </p:nvPr>
        </p:nvSpPr>
        <p:spPr/>
        <p:txBody>
          <a:bodyPr>
            <a:normAutofit/>
          </a:bodyPr>
          <a:lstStyle/>
          <a:p>
            <a:r>
              <a:rPr lang="fr-BE" dirty="0" smtClean="0"/>
              <a:t>Quelques chiffres</a:t>
            </a:r>
          </a:p>
          <a:p>
            <a:endParaRPr lang="fr-BE" dirty="0" smtClean="0"/>
          </a:p>
          <a:p>
            <a:pPr lvl="1"/>
            <a:r>
              <a:rPr lang="fr-BE" dirty="0"/>
              <a:t>h</a:t>
            </a:r>
            <a:r>
              <a:rPr lang="fr-BE" dirty="0" smtClean="0"/>
              <a:t>ôpitaux généraux et académiques: 100 %</a:t>
            </a:r>
          </a:p>
          <a:p>
            <a:pPr lvl="1"/>
            <a:endParaRPr lang="fr-BE" dirty="0" smtClean="0"/>
          </a:p>
          <a:p>
            <a:pPr lvl="1"/>
            <a:r>
              <a:rPr lang="fr-BE" dirty="0"/>
              <a:t>l</a:t>
            </a:r>
            <a:r>
              <a:rPr lang="fr-BE" dirty="0" smtClean="0"/>
              <a:t>aboratoires de biologie cliniques</a:t>
            </a:r>
            <a:r>
              <a:rPr lang="fr-BE" smtClean="0"/>
              <a:t>: 88 </a:t>
            </a:r>
            <a:r>
              <a:rPr lang="fr-BE" dirty="0" smtClean="0"/>
              <a:t>%</a:t>
            </a:r>
          </a:p>
          <a:p>
            <a:pPr lvl="1"/>
            <a:endParaRPr lang="fr-BE" dirty="0" smtClean="0"/>
          </a:p>
          <a:p>
            <a:pPr lvl="1"/>
            <a:r>
              <a:rPr lang="fr-BE" dirty="0"/>
              <a:t>l</a:t>
            </a:r>
            <a:r>
              <a:rPr lang="fr-BE" dirty="0" smtClean="0"/>
              <a:t>aboratoires de génétique: 100 %</a:t>
            </a:r>
          </a:p>
          <a:p>
            <a:pPr lvl="1"/>
            <a:endParaRPr lang="fr-BE" dirty="0" smtClean="0"/>
          </a:p>
          <a:p>
            <a:pPr lvl="1"/>
            <a:r>
              <a:rPr lang="fr-BE" dirty="0"/>
              <a:t>l</a:t>
            </a:r>
            <a:r>
              <a:rPr lang="fr-BE" dirty="0" smtClean="0"/>
              <a:t>aboratoires de pathologie anatomique: 92 %</a:t>
            </a:r>
          </a:p>
          <a:p>
            <a:pPr lvl="1"/>
            <a:endParaRPr lang="fr-BE" dirty="0" smtClean="0"/>
          </a:p>
          <a:p>
            <a:pPr marL="274320" lvl="1" indent="0">
              <a:buNone/>
            </a:pPr>
            <a:r>
              <a:rPr lang="fr-BE" dirty="0" smtClean="0"/>
              <a:t>Généralistes: 91 %</a:t>
            </a:r>
          </a:p>
          <a:p>
            <a:pPr lvl="1"/>
            <a:endParaRPr lang="fr-BE" dirty="0" smtClean="0">
              <a:sym typeface="Arial" charset="0"/>
            </a:endParaRPr>
          </a:p>
          <a:p>
            <a:endParaRPr lang="fr-BE" dirty="0" smtClean="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156</a:t>
            </a:fld>
            <a:endParaRPr lang="en-US"/>
          </a:p>
        </p:txBody>
      </p:sp>
    </p:spTree>
    <p:extLst>
      <p:ext uri="{BB962C8B-B14F-4D97-AF65-F5344CB8AC3E}">
        <p14:creationId xmlns:p14="http://schemas.microsoft.com/office/powerpoint/2010/main" val="1682052060"/>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614"/>
            <a:ext cx="8528050" cy="990600"/>
          </a:xfrm>
        </p:spPr>
        <p:txBody>
          <a:bodyPr>
            <a:normAutofit/>
          </a:bodyPr>
          <a:lstStyle/>
          <a:p>
            <a:r>
              <a:rPr lang="fr-BE" dirty="0"/>
              <a:t>Action 18 : Registres</a:t>
            </a:r>
            <a:endParaRPr lang="en-US" dirty="0"/>
          </a:p>
        </p:txBody>
      </p:sp>
      <p:sp>
        <p:nvSpPr>
          <p:cNvPr id="3" name="Content Placeholder 2"/>
          <p:cNvSpPr>
            <a:spLocks noGrp="1"/>
          </p:cNvSpPr>
          <p:nvPr>
            <p:ph idx="1"/>
          </p:nvPr>
        </p:nvSpPr>
        <p:spPr>
          <a:xfrm>
            <a:off x="457200" y="1398740"/>
            <a:ext cx="8229600" cy="892073"/>
          </a:xfrm>
        </p:spPr>
        <p:txBody>
          <a:bodyPr/>
          <a:lstStyle/>
          <a:p>
            <a:pPr algn="just"/>
            <a:r>
              <a:rPr lang="fr-BE" sz="2000" b="1" dirty="0" smtClean="0"/>
              <a:t>Une architecture technique générique </a:t>
            </a:r>
            <a:r>
              <a:rPr lang="fr-BE" sz="2000" dirty="0" smtClean="0"/>
              <a:t>pour la collecte et la gestion de “real world data” est </a:t>
            </a:r>
            <a:r>
              <a:rPr lang="fr-BE" sz="2000" b="1" dirty="0" smtClean="0"/>
              <a:t>en production </a:t>
            </a:r>
            <a:r>
              <a:rPr lang="fr-BE" sz="2000" dirty="0" smtClean="0"/>
              <a:t>dans tous les hôpitaux belges et dans la plupart des laboratoires</a:t>
            </a:r>
            <a:endParaRPr lang="fr-BE" sz="2000" dirty="0"/>
          </a:p>
        </p:txBody>
      </p:sp>
      <p:sp>
        <p:nvSpPr>
          <p:cNvPr id="4" name="Date Placeholder 3"/>
          <p:cNvSpPr>
            <a:spLocks noGrp="1"/>
          </p:cNvSpPr>
          <p:nvPr>
            <p:ph type="dt" sz="half" idx="10"/>
          </p:nvPr>
        </p:nvSpPr>
        <p:spPr/>
        <p:txBody>
          <a:bodyPr/>
          <a:lstStyle/>
          <a:p>
            <a:pPr>
              <a:defRPr/>
            </a:pPr>
            <a:r>
              <a:rPr lang="en-US" smtClean="0"/>
              <a:t>25/1/2017</a:t>
            </a:r>
            <a:endParaRPr lang="en-US" dirty="0"/>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157</a:t>
            </a:fld>
            <a:endParaRPr lang="en-US" dirty="0"/>
          </a:p>
        </p:txBody>
      </p:sp>
      <p:grpSp>
        <p:nvGrpSpPr>
          <p:cNvPr id="62" name="Group 61"/>
          <p:cNvGrpSpPr>
            <a:grpSpLocks noChangeAspect="1"/>
          </p:cNvGrpSpPr>
          <p:nvPr/>
        </p:nvGrpSpPr>
        <p:grpSpPr>
          <a:xfrm>
            <a:off x="464076" y="2638400"/>
            <a:ext cx="8369874" cy="3008734"/>
            <a:chOff x="377451" y="2484402"/>
            <a:chExt cx="8610981" cy="3095406"/>
          </a:xfrm>
        </p:grpSpPr>
        <p:grpSp>
          <p:nvGrpSpPr>
            <p:cNvPr id="6" name="Group 5"/>
            <p:cNvGrpSpPr>
              <a:grpSpLocks noChangeAspect="1"/>
            </p:cNvGrpSpPr>
            <p:nvPr/>
          </p:nvGrpSpPr>
          <p:grpSpPr>
            <a:xfrm>
              <a:off x="377451" y="2484402"/>
              <a:ext cx="8610981" cy="3095406"/>
              <a:chOff x="80963" y="1947476"/>
              <a:chExt cx="8877300" cy="3191140"/>
            </a:xfrm>
          </p:grpSpPr>
          <p:sp>
            <p:nvSpPr>
              <p:cNvPr id="7" name="Rectangle 99"/>
              <p:cNvSpPr>
                <a:spLocks noChangeArrowheads="1"/>
              </p:cNvSpPr>
              <p:nvPr/>
            </p:nvSpPr>
            <p:spPr bwMode="auto">
              <a:xfrm>
                <a:off x="3552825" y="2067694"/>
                <a:ext cx="5405438" cy="3070922"/>
              </a:xfrm>
              <a:prstGeom prst="rect">
                <a:avLst/>
              </a:prstGeom>
              <a:solidFill>
                <a:schemeClr val="tx2">
                  <a:lumMod val="20000"/>
                  <a:lumOff val="80000"/>
                </a:schemeClr>
              </a:solidFill>
              <a:ln w="19050" algn="ctr">
                <a:solidFill>
                  <a:srgbClr val="4BACC6">
                    <a:lumMod val="75000"/>
                  </a:srgbClr>
                </a:solidFill>
                <a:prstDash val="dot"/>
                <a:round/>
                <a:headEnd/>
                <a:tailEnd/>
              </a:ln>
              <a:extLst/>
            </p:spPr>
            <p:txBody>
              <a:bodyPr/>
              <a:lstStyle/>
              <a:p>
                <a:pPr eaLnBrk="0" hangingPunct="0">
                  <a:defRPr/>
                </a:pPr>
                <a:endParaRPr lang="en-US" sz="2000" kern="0">
                  <a:solidFill>
                    <a:srgbClr val="58656A">
                      <a:lumMod val="50000"/>
                    </a:srgbClr>
                  </a:solidFill>
                  <a:ea typeface="ＭＳ Ｐゴシック" pitchFamily="34" charset="-128"/>
                  <a:cs typeface="Arial" pitchFamily="34" charset="0"/>
                </a:endParaRPr>
              </a:p>
            </p:txBody>
          </p:sp>
          <p:sp>
            <p:nvSpPr>
              <p:cNvPr id="8" name="Rectangle 97"/>
              <p:cNvSpPr>
                <a:spLocks noChangeArrowheads="1"/>
              </p:cNvSpPr>
              <p:nvPr/>
            </p:nvSpPr>
            <p:spPr bwMode="auto">
              <a:xfrm>
                <a:off x="107950" y="2067694"/>
                <a:ext cx="2386013" cy="3070922"/>
              </a:xfrm>
              <a:prstGeom prst="rect">
                <a:avLst/>
              </a:prstGeom>
              <a:solidFill>
                <a:schemeClr val="accent6">
                  <a:lumMod val="20000"/>
                  <a:lumOff val="80000"/>
                </a:schemeClr>
              </a:solidFill>
              <a:ln w="19050" algn="ctr">
                <a:solidFill>
                  <a:srgbClr val="4BACC6">
                    <a:lumMod val="75000"/>
                  </a:srgbClr>
                </a:solidFill>
                <a:prstDash val="dot"/>
                <a:round/>
                <a:headEnd/>
                <a:tailEnd/>
              </a:ln>
              <a:extLst/>
            </p:spPr>
            <p:txBody>
              <a:bodyPr/>
              <a:lstStyle/>
              <a:p>
                <a:pPr eaLnBrk="0" hangingPunct="0">
                  <a:defRPr/>
                </a:pPr>
                <a:endParaRPr lang="en-US" sz="2000" kern="0">
                  <a:solidFill>
                    <a:srgbClr val="58656A">
                      <a:lumMod val="50000"/>
                    </a:srgbClr>
                  </a:solidFill>
                  <a:ea typeface="ＭＳ Ｐゴシック" pitchFamily="34" charset="-128"/>
                  <a:cs typeface="Arial" pitchFamily="34" charset="0"/>
                </a:endParaRPr>
              </a:p>
            </p:txBody>
          </p:sp>
          <p:sp>
            <p:nvSpPr>
              <p:cNvPr id="9" name="Rectangle 98"/>
              <p:cNvSpPr>
                <a:spLocks noChangeArrowheads="1"/>
              </p:cNvSpPr>
              <p:nvPr/>
            </p:nvSpPr>
            <p:spPr bwMode="auto">
              <a:xfrm>
                <a:off x="2544763" y="2067694"/>
                <a:ext cx="957262" cy="3070922"/>
              </a:xfrm>
              <a:prstGeom prst="rect">
                <a:avLst/>
              </a:prstGeom>
              <a:solidFill>
                <a:schemeClr val="accent5">
                  <a:lumMod val="60000"/>
                  <a:lumOff val="40000"/>
                </a:schemeClr>
              </a:solidFill>
              <a:ln w="19050" algn="ctr">
                <a:solidFill>
                  <a:srgbClr val="D84922"/>
                </a:solidFill>
                <a:prstDash val="dot"/>
                <a:round/>
                <a:headEnd/>
                <a:tailEnd/>
              </a:ln>
              <a:extLst/>
            </p:spPr>
            <p:txBody>
              <a:bodyPr/>
              <a:lstStyle/>
              <a:p>
                <a:pPr eaLnBrk="0" hangingPunct="0">
                  <a:defRPr/>
                </a:pPr>
                <a:endParaRPr lang="en-US" sz="2000" kern="0">
                  <a:solidFill>
                    <a:srgbClr val="58656A">
                      <a:lumMod val="50000"/>
                    </a:srgbClr>
                  </a:solidFill>
                  <a:ea typeface="ＭＳ Ｐゴシック" pitchFamily="34" charset="-128"/>
                  <a:cs typeface="Arial" pitchFamily="34" charset="0"/>
                </a:endParaRPr>
              </a:p>
            </p:txBody>
          </p:sp>
          <p:sp>
            <p:nvSpPr>
              <p:cNvPr id="10" name="Rectangle 36"/>
              <p:cNvSpPr>
                <a:spLocks noChangeArrowheads="1"/>
              </p:cNvSpPr>
              <p:nvPr/>
            </p:nvSpPr>
            <p:spPr bwMode="auto">
              <a:xfrm>
                <a:off x="7797800" y="2842696"/>
                <a:ext cx="1092200" cy="1281509"/>
              </a:xfrm>
              <a:prstGeom prst="rect">
                <a:avLst/>
              </a:prstGeom>
              <a:solidFill>
                <a:srgbClr val="4BACC6">
                  <a:lumMod val="60000"/>
                  <a:lumOff val="40000"/>
                </a:srgbClr>
              </a:solidFill>
              <a:ln w="9525" algn="ctr">
                <a:solidFill>
                  <a:srgbClr val="FFFFFF">
                    <a:lumMod val="50000"/>
                  </a:srgbClr>
                </a:solidFill>
                <a:round/>
                <a:headEnd/>
                <a:tailEnd/>
              </a:ln>
              <a:extLst/>
            </p:spPr>
            <p:txBody>
              <a:bodyPr lIns="0" rIns="0"/>
              <a:lstStyle/>
              <a:p>
                <a:pPr algn="ctr" eaLnBrk="0" hangingPunct="0">
                  <a:defRPr/>
                </a:pPr>
                <a:r>
                  <a:rPr lang="en-US" sz="1200" b="1" kern="0" dirty="0">
                    <a:solidFill>
                      <a:sysClr val="window" lastClr="FFFFFF"/>
                    </a:solidFill>
                    <a:ea typeface="ＭＳ Ｐゴシック" pitchFamily="34" charset="-128"/>
                    <a:cs typeface="Arial" pitchFamily="34" charset="0"/>
                  </a:rPr>
                  <a:t>HEALTHSTAT</a:t>
                </a:r>
              </a:p>
            </p:txBody>
          </p:sp>
          <p:sp>
            <p:nvSpPr>
              <p:cNvPr id="11" name="Rectangle 32"/>
              <p:cNvSpPr>
                <a:spLocks noChangeArrowheads="1"/>
              </p:cNvSpPr>
              <p:nvPr/>
            </p:nvSpPr>
            <p:spPr bwMode="auto">
              <a:xfrm>
                <a:off x="3530606" y="2842696"/>
                <a:ext cx="1071563" cy="2170509"/>
              </a:xfrm>
              <a:prstGeom prst="rect">
                <a:avLst/>
              </a:prstGeom>
              <a:solidFill>
                <a:srgbClr val="4BACC6">
                  <a:lumMod val="75000"/>
                </a:srgbClr>
              </a:solidFill>
              <a:ln w="9525" algn="ctr">
                <a:solidFill>
                  <a:srgbClr val="FFFFFF">
                    <a:lumMod val="50000"/>
                  </a:srgbClr>
                </a:solidFill>
                <a:round/>
                <a:headEnd/>
                <a:tailEnd/>
              </a:ln>
              <a:extLst/>
            </p:spPr>
            <p:txBody>
              <a:bodyPr/>
              <a:lstStyle/>
              <a:p>
                <a:pPr algn="ctr" eaLnBrk="0" hangingPunct="0">
                  <a:defRPr/>
                </a:pPr>
                <a:r>
                  <a:rPr lang="en-US" sz="1200" b="1" kern="0" dirty="0">
                    <a:solidFill>
                      <a:sysClr val="window" lastClr="FFFFFF"/>
                    </a:solidFill>
                    <a:ea typeface="ＭＳ Ｐゴシック" pitchFamily="34" charset="-128"/>
                    <a:cs typeface="Arial" pitchFamily="34" charset="0"/>
                  </a:rPr>
                  <a:t>HD4RES</a:t>
                </a:r>
              </a:p>
            </p:txBody>
          </p:sp>
          <p:sp>
            <p:nvSpPr>
              <p:cNvPr id="12" name="Rectangle 33"/>
              <p:cNvSpPr>
                <a:spLocks noChangeArrowheads="1"/>
              </p:cNvSpPr>
              <p:nvPr/>
            </p:nvSpPr>
            <p:spPr bwMode="auto">
              <a:xfrm>
                <a:off x="4637091" y="2842696"/>
                <a:ext cx="3101975" cy="1281509"/>
              </a:xfrm>
              <a:prstGeom prst="rect">
                <a:avLst/>
              </a:prstGeom>
              <a:solidFill>
                <a:srgbClr val="4BACC6"/>
              </a:solidFill>
              <a:ln w="9525" algn="ctr">
                <a:solidFill>
                  <a:srgbClr val="FFFFFF">
                    <a:lumMod val="50000"/>
                  </a:srgbClr>
                </a:solidFill>
                <a:round/>
                <a:headEnd/>
                <a:tailEnd/>
              </a:ln>
              <a:extLst/>
            </p:spPr>
            <p:txBody>
              <a:bodyPr/>
              <a:lstStyle/>
              <a:p>
                <a:pPr algn="ctr" eaLnBrk="0" hangingPunct="0">
                  <a:defRPr/>
                </a:pPr>
                <a:r>
                  <a:rPr lang="en-US" sz="1200" b="1" kern="0" dirty="0">
                    <a:solidFill>
                      <a:sysClr val="window" lastClr="FFFFFF"/>
                    </a:solidFill>
                    <a:ea typeface="ＭＳ Ｐゴシック" pitchFamily="34" charset="-128"/>
                    <a:cs typeface="Arial" pitchFamily="34" charset="0"/>
                  </a:rPr>
                  <a:t>DATAWAREHOUSE (SAS)</a:t>
                </a:r>
              </a:p>
            </p:txBody>
          </p:sp>
          <p:sp>
            <p:nvSpPr>
              <p:cNvPr id="13" name="Rounded Rectangle 12"/>
              <p:cNvSpPr/>
              <p:nvPr/>
            </p:nvSpPr>
            <p:spPr bwMode="auto">
              <a:xfrm>
                <a:off x="2555887" y="3233615"/>
                <a:ext cx="900113" cy="1690688"/>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0" tIns="274320" rIns="0" bIns="0" anchor="ctr"/>
              <a:lstStyle/>
              <a:p>
                <a:pPr algn="ctr" eaLnBrk="0" hangingPunct="0">
                  <a:defRPr/>
                </a:pPr>
                <a:r>
                  <a:rPr lang="en-US" sz="1000" kern="0" dirty="0" smtClean="0">
                    <a:solidFill>
                      <a:srgbClr val="58656A">
                        <a:lumMod val="50000"/>
                      </a:srgbClr>
                    </a:solidFill>
                    <a:ea typeface="ＭＳ Ｐゴシック" pitchFamily="1" charset="-128"/>
                    <a:cs typeface="Arial" pitchFamily="34" charset="0"/>
                  </a:rPr>
                  <a:t>Secure </a:t>
                </a:r>
              </a:p>
              <a:p>
                <a:pPr algn="ctr" eaLnBrk="0" hangingPunct="0">
                  <a:defRPr/>
                </a:pPr>
                <a:r>
                  <a:rPr lang="en-US" sz="1000" kern="0" dirty="0" smtClean="0">
                    <a:solidFill>
                      <a:srgbClr val="58656A">
                        <a:lumMod val="50000"/>
                      </a:srgbClr>
                    </a:solidFill>
                    <a:ea typeface="ＭＳ Ｐゴシック" pitchFamily="1" charset="-128"/>
                    <a:cs typeface="Arial" pitchFamily="34" charset="0"/>
                  </a:rPr>
                  <a:t>Data Transfer</a:t>
                </a:r>
              </a:p>
              <a:p>
                <a:pPr algn="ctr" eaLnBrk="0" hangingPunct="0">
                  <a:defRPr/>
                </a:pPr>
                <a:r>
                  <a:rPr lang="fr-BE" sz="1000" kern="0" dirty="0" smtClean="0">
                    <a:solidFill>
                      <a:srgbClr val="58656A">
                        <a:lumMod val="50000"/>
                      </a:srgbClr>
                    </a:solidFill>
                    <a:ea typeface="ＭＳ Ｐゴシック" pitchFamily="1" charset="-128"/>
                    <a:cs typeface="Arial" pitchFamily="34" charset="0"/>
                  </a:rPr>
                  <a:t>&amp; Encoding of ID’s</a:t>
                </a:r>
                <a:endParaRPr lang="en-US" sz="1000" kern="0" dirty="0">
                  <a:solidFill>
                    <a:srgbClr val="58656A">
                      <a:lumMod val="50000"/>
                    </a:srgbClr>
                  </a:solidFill>
                  <a:ea typeface="ＭＳ Ｐゴシック" pitchFamily="1" charset="-128"/>
                  <a:cs typeface="Arial" pitchFamily="34" charset="0"/>
                </a:endParaRPr>
              </a:p>
            </p:txBody>
          </p:sp>
          <p:sp>
            <p:nvSpPr>
              <p:cNvPr id="14" name="Rounded Rectangle 13"/>
              <p:cNvSpPr/>
              <p:nvPr/>
            </p:nvSpPr>
            <p:spPr bwMode="auto">
              <a:xfrm>
                <a:off x="4703763" y="3233616"/>
                <a:ext cx="900112"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Data Validation</a:t>
                </a:r>
              </a:p>
            </p:txBody>
          </p:sp>
          <p:sp>
            <p:nvSpPr>
              <p:cNvPr id="15" name="Rounded Rectangle 14"/>
              <p:cNvSpPr/>
              <p:nvPr/>
            </p:nvSpPr>
            <p:spPr bwMode="auto">
              <a:xfrm>
                <a:off x="3609987" y="4209927"/>
                <a:ext cx="900113" cy="720725"/>
              </a:xfrm>
              <a:prstGeom prst="roundRect">
                <a:avLst/>
              </a:prstGeom>
              <a:solidFill>
                <a:sysClr val="window" lastClr="FFFFFF"/>
              </a:solidFill>
              <a:ln w="9525" cap="flat" cmpd="sng" algn="ctr">
                <a:solidFill>
                  <a:srgbClr val="FFFFFF">
                    <a:lumMod val="50000"/>
                  </a:srgbClr>
                </a:solidFill>
                <a:prstDash val="solid"/>
                <a:round/>
                <a:headEnd type="none" w="med" len="med"/>
                <a:tailEnd type="none" w="med" len="med"/>
              </a:ln>
              <a:effectLst/>
            </p:spPr>
            <p:txBody>
              <a:bodyPr lIns="0" tIns="0" rIns="0" bIns="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Annotation &amp; Correction Request</a:t>
                </a:r>
              </a:p>
            </p:txBody>
          </p:sp>
          <p:cxnSp>
            <p:nvCxnSpPr>
              <p:cNvPr id="16" name="Straight Arrow Connector 13"/>
              <p:cNvCxnSpPr>
                <a:cxnSpLocks noChangeShapeType="1"/>
                <a:stCxn id="14" idx="2"/>
                <a:endCxn id="15" idx="3"/>
              </p:cNvCxnSpPr>
              <p:nvPr/>
            </p:nvCxnSpPr>
            <p:spPr bwMode="auto">
              <a:xfrm rot="5400000">
                <a:off x="4524375" y="3940059"/>
                <a:ext cx="615951" cy="644525"/>
              </a:xfrm>
              <a:prstGeom prst="bentConnector2">
                <a:avLst/>
              </a:prstGeom>
              <a:noFill/>
              <a:ln w="19050" algn="ctr">
                <a:solidFill>
                  <a:srgbClr val="58656A">
                    <a:lumMod val="75000"/>
                  </a:srgbClr>
                </a:solidFill>
                <a:prstDash val="dash"/>
                <a:round/>
                <a:headEnd/>
                <a:tailEnd type="arrow" w="med" len="med"/>
              </a:ln>
            </p:spPr>
          </p:cxnSp>
          <p:cxnSp>
            <p:nvCxnSpPr>
              <p:cNvPr id="17" name="Straight Arrow Connector 13"/>
              <p:cNvCxnSpPr>
                <a:cxnSpLocks noChangeShapeType="1"/>
                <a:endCxn id="39" idx="2"/>
              </p:cNvCxnSpPr>
              <p:nvPr/>
            </p:nvCxnSpPr>
            <p:spPr bwMode="auto">
              <a:xfrm rot="10800000">
                <a:off x="1941513" y="3954346"/>
                <a:ext cx="660400" cy="615951"/>
              </a:xfrm>
              <a:prstGeom prst="bentConnector2">
                <a:avLst/>
              </a:prstGeom>
              <a:noFill/>
              <a:ln w="19050" algn="ctr">
                <a:solidFill>
                  <a:srgbClr val="58656A">
                    <a:lumMod val="75000"/>
                  </a:srgbClr>
                </a:solidFill>
                <a:prstDash val="dash"/>
                <a:round/>
                <a:headEnd/>
                <a:tailEnd type="arrow" w="med" len="med"/>
              </a:ln>
            </p:spPr>
          </p:cxnSp>
          <p:cxnSp>
            <p:nvCxnSpPr>
              <p:cNvPr id="18" name="Straight Arrow Connector 108"/>
              <p:cNvCxnSpPr>
                <a:cxnSpLocks noChangeShapeType="1"/>
                <a:stCxn id="14" idx="3"/>
                <a:endCxn id="19" idx="1"/>
              </p:cNvCxnSpPr>
              <p:nvPr/>
            </p:nvCxnSpPr>
            <p:spPr bwMode="auto">
              <a:xfrm>
                <a:off x="5603875" y="3593977"/>
                <a:ext cx="127000" cy="0"/>
              </a:xfrm>
              <a:prstGeom prst="straightConnector1">
                <a:avLst/>
              </a:prstGeom>
              <a:noFill/>
              <a:ln w="28575" algn="ctr">
                <a:solidFill>
                  <a:srgbClr val="58656A">
                    <a:lumMod val="75000"/>
                  </a:srgbClr>
                </a:solidFill>
                <a:round/>
                <a:headEnd type="none" w="med" len="med"/>
                <a:tailEnd type="triangle" w="med" len="med"/>
              </a:ln>
            </p:spPr>
          </p:cxnSp>
          <p:sp>
            <p:nvSpPr>
              <p:cNvPr id="19" name="Rounded Rectangle 18"/>
              <p:cNvSpPr/>
              <p:nvPr/>
            </p:nvSpPr>
            <p:spPr bwMode="auto">
              <a:xfrm>
                <a:off x="5730879" y="3233616"/>
                <a:ext cx="900113"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Data Storage</a:t>
                </a:r>
              </a:p>
            </p:txBody>
          </p:sp>
          <p:cxnSp>
            <p:nvCxnSpPr>
              <p:cNvPr id="20" name="Straight Arrow Connector 110"/>
              <p:cNvCxnSpPr>
                <a:cxnSpLocks noChangeShapeType="1"/>
                <a:stCxn id="19" idx="3"/>
                <a:endCxn id="26" idx="1"/>
              </p:cNvCxnSpPr>
              <p:nvPr/>
            </p:nvCxnSpPr>
            <p:spPr bwMode="auto">
              <a:xfrm>
                <a:off x="6630988" y="3593977"/>
                <a:ext cx="131762" cy="0"/>
              </a:xfrm>
              <a:prstGeom prst="straightConnector1">
                <a:avLst/>
              </a:prstGeom>
              <a:noFill/>
              <a:ln w="28575" algn="ctr">
                <a:solidFill>
                  <a:srgbClr val="58656A">
                    <a:lumMod val="75000"/>
                  </a:srgbClr>
                </a:solidFill>
                <a:round/>
                <a:headEnd type="none" w="med" len="med"/>
                <a:tailEnd type="triangle" w="med" len="med"/>
              </a:ln>
            </p:spPr>
          </p:cxnSp>
          <p:sp>
            <p:nvSpPr>
              <p:cNvPr id="21" name="Rounded Rectangle 20"/>
              <p:cNvSpPr/>
              <p:nvPr/>
            </p:nvSpPr>
            <p:spPr bwMode="auto">
              <a:xfrm>
                <a:off x="7848600" y="3233616"/>
                <a:ext cx="971550"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BI-Reporting</a:t>
                </a:r>
              </a:p>
            </p:txBody>
          </p:sp>
          <p:pic>
            <p:nvPicPr>
              <p:cNvPr id="22" name="Picture 4" descr="http://vlaamspatientenplatform.be/_plugin/ckfinder/userfiles/images/logo_ehealth_hom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2771" y="2313548"/>
                <a:ext cx="776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126"/>
              <p:cNvSpPr>
                <a:spLocks noChangeArrowheads="1"/>
              </p:cNvSpPr>
              <p:nvPr/>
            </p:nvSpPr>
            <p:spPr bwMode="auto">
              <a:xfrm>
                <a:off x="166688" y="3233616"/>
                <a:ext cx="1152525" cy="720725"/>
              </a:xfrm>
              <a:prstGeom prst="roundRect">
                <a:avLst>
                  <a:gd name="adj" fmla="val 16667"/>
                </a:avLst>
              </a:prstGeom>
              <a:solidFill>
                <a:sysClr val="window" lastClr="FFFFFF"/>
              </a:solidFill>
              <a:ln w="9525" algn="ctr">
                <a:solidFill>
                  <a:srgbClr val="FFFFFF">
                    <a:lumMod val="50000"/>
                  </a:srgbClr>
                </a:solidFill>
                <a:round/>
                <a:headEnd/>
                <a:tailEnd/>
              </a:ln>
              <a:extLst/>
            </p:spPr>
            <p:txBody>
              <a:bodyPr lIns="72000" tIns="216000" rIns="0" bIns="36000" anchor="ctr"/>
              <a:lstStyle/>
              <a:p>
                <a:pPr algn="ctr" eaLnBrk="0" hangingPunct="0">
                  <a:defRPr/>
                </a:pPr>
                <a:r>
                  <a:rPr lang="en-US" sz="1000" kern="0" dirty="0">
                    <a:solidFill>
                      <a:srgbClr val="58656A">
                        <a:lumMod val="50000"/>
                      </a:srgbClr>
                    </a:solidFill>
                    <a:ea typeface="ＭＳ Ｐゴシック" pitchFamily="34" charset="-128"/>
                    <a:cs typeface="Arial" pitchFamily="34" charset="0"/>
                  </a:rPr>
                  <a:t>Registration </a:t>
                </a:r>
              </a:p>
              <a:p>
                <a:pPr algn="ctr" eaLnBrk="0" hangingPunct="0">
                  <a:defRPr/>
                </a:pPr>
                <a:r>
                  <a:rPr lang="en-US" sz="1000" kern="0" dirty="0">
                    <a:solidFill>
                      <a:srgbClr val="58656A">
                        <a:lumMod val="50000"/>
                      </a:srgbClr>
                    </a:solidFill>
                    <a:ea typeface="ＭＳ Ｐゴシック" pitchFamily="34" charset="-128"/>
                    <a:cs typeface="Arial" pitchFamily="34" charset="0"/>
                  </a:rPr>
                  <a:t>in Primary System</a:t>
                </a:r>
              </a:p>
            </p:txBody>
          </p:sp>
          <p:sp>
            <p:nvSpPr>
              <p:cNvPr id="24" name="Rectangle 38"/>
              <p:cNvSpPr>
                <a:spLocks noChangeArrowheads="1"/>
              </p:cNvSpPr>
              <p:nvPr/>
            </p:nvSpPr>
            <p:spPr bwMode="auto">
              <a:xfrm>
                <a:off x="1403350" y="2842700"/>
                <a:ext cx="1049338" cy="1281511"/>
              </a:xfrm>
              <a:prstGeom prst="rect">
                <a:avLst/>
              </a:prstGeom>
              <a:solidFill>
                <a:srgbClr val="F79646">
                  <a:lumMod val="75000"/>
                </a:srgbClr>
              </a:solidFill>
              <a:ln w="9525" algn="ctr">
                <a:solidFill>
                  <a:srgbClr val="FFFFFF">
                    <a:lumMod val="50000"/>
                  </a:srgbClr>
                </a:solidFill>
                <a:round/>
                <a:headEnd/>
                <a:tailEnd/>
              </a:ln>
              <a:extLst/>
            </p:spPr>
            <p:txBody>
              <a:bodyPr/>
              <a:lstStyle/>
              <a:p>
                <a:pPr algn="ctr" eaLnBrk="0" hangingPunct="0">
                  <a:defRPr/>
                </a:pPr>
                <a:r>
                  <a:rPr lang="en-US" sz="1200" b="1" kern="0" dirty="0">
                    <a:solidFill>
                      <a:sysClr val="window" lastClr="FFFFFF"/>
                    </a:solidFill>
                    <a:ea typeface="ＭＳ Ｐゴシック" pitchFamily="34" charset="-128"/>
                    <a:cs typeface="Arial" pitchFamily="34" charset="0"/>
                  </a:rPr>
                  <a:t>HD4DP</a:t>
                </a:r>
              </a:p>
            </p:txBody>
          </p:sp>
          <p:cxnSp>
            <p:nvCxnSpPr>
              <p:cNvPr id="25" name="Straight Arrow Connector 35"/>
              <p:cNvCxnSpPr>
                <a:cxnSpLocks noChangeShapeType="1"/>
              </p:cNvCxnSpPr>
              <p:nvPr/>
            </p:nvCxnSpPr>
            <p:spPr bwMode="auto">
              <a:xfrm>
                <a:off x="4495812" y="3576515"/>
                <a:ext cx="220663" cy="0"/>
              </a:xfrm>
              <a:prstGeom prst="straightConnector1">
                <a:avLst/>
              </a:prstGeom>
              <a:noFill/>
              <a:ln w="28575" algn="ctr">
                <a:solidFill>
                  <a:srgbClr val="58656A">
                    <a:lumMod val="75000"/>
                  </a:srgbClr>
                </a:solidFill>
                <a:round/>
                <a:headEnd type="none" w="med" len="med"/>
                <a:tailEnd type="triangle" w="med" len="med"/>
              </a:ln>
            </p:spPr>
          </p:cxnSp>
          <p:sp>
            <p:nvSpPr>
              <p:cNvPr id="26" name="Rounded Rectangle 25"/>
              <p:cNvSpPr/>
              <p:nvPr/>
            </p:nvSpPr>
            <p:spPr bwMode="auto">
              <a:xfrm>
                <a:off x="6762759" y="3233616"/>
                <a:ext cx="900113"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Analysis</a:t>
                </a:r>
              </a:p>
            </p:txBody>
          </p:sp>
          <p:cxnSp>
            <p:nvCxnSpPr>
              <p:cNvPr id="27" name="Straight Arrow Connector 41"/>
              <p:cNvCxnSpPr>
                <a:cxnSpLocks noChangeShapeType="1"/>
                <a:endCxn id="21" idx="1"/>
              </p:cNvCxnSpPr>
              <p:nvPr/>
            </p:nvCxnSpPr>
            <p:spPr bwMode="auto">
              <a:xfrm>
                <a:off x="7691438" y="3593977"/>
                <a:ext cx="157162" cy="0"/>
              </a:xfrm>
              <a:prstGeom prst="straightConnector1">
                <a:avLst/>
              </a:prstGeom>
              <a:noFill/>
              <a:ln w="28575" algn="ctr">
                <a:solidFill>
                  <a:srgbClr val="58656A">
                    <a:lumMod val="75000"/>
                  </a:srgbClr>
                </a:solidFill>
                <a:round/>
                <a:headEnd/>
                <a:tailEnd type="arrow" w="med" len="med"/>
              </a:ln>
            </p:spPr>
          </p:cxnSp>
          <p:sp>
            <p:nvSpPr>
              <p:cNvPr id="28" name="TextBox 1"/>
              <p:cNvSpPr txBox="1">
                <a:spLocks noChangeArrowheads="1"/>
              </p:cNvSpPr>
              <p:nvPr/>
            </p:nvSpPr>
            <p:spPr bwMode="auto">
              <a:xfrm>
                <a:off x="80963"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smtClean="0">
                    <a:solidFill>
                      <a:srgbClr val="C0504D">
                        <a:lumMod val="60000"/>
                        <a:lumOff val="40000"/>
                      </a:srgbClr>
                    </a:solidFill>
                    <a:latin typeface="Calibri"/>
                    <a:cs typeface="Arial" pitchFamily="34" charset="0"/>
                    <a:sym typeface="Wingdings" pitchFamily="2" charset="2"/>
                  </a:rPr>
                  <a:t></a:t>
                </a:r>
                <a:endParaRPr lang="en-GB" sz="2400" kern="0" dirty="0">
                  <a:solidFill>
                    <a:srgbClr val="C0504D">
                      <a:lumMod val="60000"/>
                      <a:lumOff val="40000"/>
                    </a:srgbClr>
                  </a:solidFill>
                  <a:latin typeface="Calibri"/>
                  <a:cs typeface="Arial" pitchFamily="34" charset="0"/>
                </a:endParaRPr>
              </a:p>
            </p:txBody>
          </p:sp>
          <p:sp>
            <p:nvSpPr>
              <p:cNvPr id="29" name="TextBox 43"/>
              <p:cNvSpPr txBox="1">
                <a:spLocks noChangeArrowheads="1"/>
              </p:cNvSpPr>
              <p:nvPr/>
            </p:nvSpPr>
            <p:spPr bwMode="auto">
              <a:xfrm>
                <a:off x="2513014" y="3128341"/>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0" name="TextBox 44"/>
              <p:cNvSpPr txBox="1">
                <a:spLocks noChangeArrowheads="1"/>
              </p:cNvSpPr>
              <p:nvPr/>
            </p:nvSpPr>
            <p:spPr bwMode="auto">
              <a:xfrm>
                <a:off x="353695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1" name="TextBox 46"/>
              <p:cNvSpPr txBox="1">
                <a:spLocks noChangeArrowheads="1"/>
              </p:cNvSpPr>
              <p:nvPr/>
            </p:nvSpPr>
            <p:spPr bwMode="auto">
              <a:xfrm>
                <a:off x="4618039"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2" name="TextBox 51"/>
              <p:cNvSpPr txBox="1">
                <a:spLocks noChangeArrowheads="1"/>
              </p:cNvSpPr>
              <p:nvPr/>
            </p:nvSpPr>
            <p:spPr bwMode="auto">
              <a:xfrm>
                <a:off x="565150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3" name="TextBox 52"/>
              <p:cNvSpPr txBox="1">
                <a:spLocks noChangeArrowheads="1"/>
              </p:cNvSpPr>
              <p:nvPr/>
            </p:nvSpPr>
            <p:spPr bwMode="auto">
              <a:xfrm>
                <a:off x="670560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4" name="TextBox 53"/>
              <p:cNvSpPr txBox="1">
                <a:spLocks noChangeArrowheads="1"/>
              </p:cNvSpPr>
              <p:nvPr/>
            </p:nvSpPr>
            <p:spPr bwMode="auto">
              <a:xfrm>
                <a:off x="778510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pic>
            <p:nvPicPr>
              <p:cNvPr id="35" name="Picture 4" descr="http://www.seek108.com/images/hospita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9807" y="2196690"/>
                <a:ext cx="546447" cy="49470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127"/>
              <p:cNvCxnSpPr>
                <a:cxnSpLocks noChangeShapeType="1"/>
                <a:stCxn id="23" idx="3"/>
                <a:endCxn id="39" idx="1"/>
              </p:cNvCxnSpPr>
              <p:nvPr/>
            </p:nvCxnSpPr>
            <p:spPr bwMode="auto">
              <a:xfrm>
                <a:off x="1319225" y="3593977"/>
                <a:ext cx="173037" cy="0"/>
              </a:xfrm>
              <a:prstGeom prst="straightConnector1">
                <a:avLst/>
              </a:prstGeom>
              <a:noFill/>
              <a:ln w="28575" algn="ctr">
                <a:solidFill>
                  <a:srgbClr val="58656A">
                    <a:lumMod val="75000"/>
                  </a:srgbClr>
                </a:solidFill>
                <a:prstDash val="sysDash"/>
                <a:round/>
                <a:headEnd type="none" w="med" len="med"/>
                <a:tailEnd type="triangle" w="med" len="med"/>
              </a:ln>
            </p:spPr>
          </p:cxnSp>
          <p:cxnSp>
            <p:nvCxnSpPr>
              <p:cNvPr id="37" name="Straight Arrow Connector 104"/>
              <p:cNvCxnSpPr>
                <a:cxnSpLocks noChangeShapeType="1"/>
                <a:stCxn id="39" idx="3"/>
              </p:cNvCxnSpPr>
              <p:nvPr/>
            </p:nvCxnSpPr>
            <p:spPr bwMode="auto">
              <a:xfrm>
                <a:off x="2392363" y="3593977"/>
                <a:ext cx="234950" cy="0"/>
              </a:xfrm>
              <a:prstGeom prst="straightConnector1">
                <a:avLst/>
              </a:prstGeom>
              <a:noFill/>
              <a:ln w="28575" algn="ctr">
                <a:solidFill>
                  <a:srgbClr val="58656A">
                    <a:lumMod val="75000"/>
                  </a:srgbClr>
                </a:solidFill>
                <a:round/>
                <a:headEnd type="none" w="med" len="med"/>
                <a:tailEnd type="triangle" w="med" len="med"/>
              </a:ln>
            </p:spPr>
          </p:cxnSp>
          <p:cxnSp>
            <p:nvCxnSpPr>
              <p:cNvPr id="38" name="Straight Arrow Connector 105"/>
              <p:cNvCxnSpPr>
                <a:cxnSpLocks noChangeShapeType="1"/>
              </p:cNvCxnSpPr>
              <p:nvPr/>
            </p:nvCxnSpPr>
            <p:spPr bwMode="auto">
              <a:xfrm>
                <a:off x="3455988" y="3593977"/>
                <a:ext cx="184150" cy="0"/>
              </a:xfrm>
              <a:prstGeom prst="straightConnector1">
                <a:avLst/>
              </a:prstGeom>
              <a:noFill/>
              <a:ln w="28575" algn="ctr">
                <a:solidFill>
                  <a:srgbClr val="58656A">
                    <a:lumMod val="75000"/>
                  </a:srgbClr>
                </a:solidFill>
                <a:round/>
                <a:headEnd type="none" w="med" len="med"/>
                <a:tailEnd type="triangle" w="med" len="med"/>
              </a:ln>
            </p:spPr>
          </p:cxnSp>
          <p:sp>
            <p:nvSpPr>
              <p:cNvPr id="39" name="Rounded Rectangle 38"/>
              <p:cNvSpPr/>
              <p:nvPr/>
            </p:nvSpPr>
            <p:spPr bwMode="auto">
              <a:xfrm>
                <a:off x="1492260" y="3233616"/>
                <a:ext cx="900113" cy="720725"/>
              </a:xfrm>
              <a:prstGeom prst="roundRect">
                <a:avLst/>
              </a:prstGeom>
              <a:solidFill>
                <a:sysClr val="window" lastClr="FFFFFF"/>
              </a:solidFill>
              <a:ln w="9525" cap="flat" cmpd="sng" algn="ctr">
                <a:solidFill>
                  <a:sysClr val="windowText" lastClr="000000">
                    <a:lumMod val="75000"/>
                    <a:lumOff val="25000"/>
                  </a:sysClr>
                </a:solidFill>
                <a:prstDash val="solid"/>
                <a:round/>
                <a:headEnd type="none" w="med" len="med"/>
                <a:tailEnd type="none" w="med" len="med"/>
              </a:ln>
              <a:effectLst/>
            </p:spPr>
            <p:txBody>
              <a:bodyPr lIns="0" tIns="0" rIns="0" bIns="0" anchor="ctr"/>
              <a:lstStyle/>
              <a:p>
                <a:pPr algn="ctr" eaLnBrk="0" hangingPunct="0">
                  <a:defRPr/>
                </a:pPr>
                <a:r>
                  <a:rPr lang="en-US" sz="1000" kern="0" dirty="0">
                    <a:solidFill>
                      <a:prstClr val="black">
                        <a:lumMod val="75000"/>
                        <a:lumOff val="25000"/>
                      </a:prstClr>
                    </a:solidFill>
                    <a:ea typeface="ＭＳ Ｐゴシック" pitchFamily="1" charset="-128"/>
                    <a:cs typeface="Arial" pitchFamily="34" charset="0"/>
                  </a:rPr>
                  <a:t>Data Captation</a:t>
                </a:r>
              </a:p>
            </p:txBody>
          </p:sp>
          <p:sp>
            <p:nvSpPr>
              <p:cNvPr id="40" name="Rounded Rectangle 39"/>
              <p:cNvSpPr/>
              <p:nvPr/>
            </p:nvSpPr>
            <p:spPr bwMode="auto">
              <a:xfrm>
                <a:off x="3609987" y="3233616"/>
                <a:ext cx="900113"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0" tIns="0" rIns="0" bIns="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Data Monitoring</a:t>
                </a:r>
              </a:p>
            </p:txBody>
          </p:sp>
          <p:sp>
            <p:nvSpPr>
              <p:cNvPr id="41" name="TextBox 43"/>
              <p:cNvSpPr txBox="1">
                <a:spLocks noChangeArrowheads="1"/>
              </p:cNvSpPr>
              <p:nvPr/>
            </p:nvSpPr>
            <p:spPr bwMode="auto">
              <a:xfrm>
                <a:off x="3537150" y="3130733"/>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smtClean="0">
                    <a:solidFill>
                      <a:srgbClr val="4BACC6">
                        <a:lumMod val="50000"/>
                      </a:srgbClr>
                    </a:solidFill>
                    <a:latin typeface="Calibri"/>
                    <a:cs typeface="Arial" pitchFamily="34" charset="0"/>
                    <a:sym typeface="Wingdings"/>
                  </a:rPr>
                  <a:t></a:t>
                </a:r>
                <a:endParaRPr lang="en-GB" sz="2400" kern="0" dirty="0">
                  <a:solidFill>
                    <a:srgbClr val="4BACC6">
                      <a:lumMod val="50000"/>
                    </a:srgbClr>
                  </a:solidFill>
                  <a:latin typeface="Calibri"/>
                  <a:cs typeface="Arial" pitchFamily="34" charset="0"/>
                </a:endParaRPr>
              </a:p>
            </p:txBody>
          </p:sp>
          <p:pic>
            <p:nvPicPr>
              <p:cNvPr id="42" name="Picture 5" descr="https://www.ehealth.fgov.be/sites/default/files/sb_icon_mailbox_2.gif?12973252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81607" y="3535514"/>
                <a:ext cx="289932" cy="182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https://www.ehealth.fgov.be/sites/default/files/sb_icon_coding.gif?129732533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0915" y="3481600"/>
                <a:ext cx="336430" cy="2743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fbk.my/images/OnlineCatalogue%20Web%20Icon.png"/>
              <p:cNvPicPr>
                <a:picLocks noChangeAspect="1" noChangeArrowheads="1"/>
              </p:cNvPicPr>
              <p:nvPr/>
            </p:nvPicPr>
            <p:blipFill>
              <a:blip r:embed="rId7" cstate="email">
                <a:duotone>
                  <a:srgbClr val="4BACC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849982" y="2196690"/>
                <a:ext cx="490678" cy="49067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Elbow Connector 44"/>
              <p:cNvCxnSpPr>
                <a:endCxn id="24" idx="0"/>
              </p:cNvCxnSpPr>
              <p:nvPr/>
            </p:nvCxnSpPr>
            <p:spPr>
              <a:xfrm rot="10800000" flipV="1">
                <a:off x="1928020" y="1947476"/>
                <a:ext cx="2245791" cy="895223"/>
              </a:xfrm>
              <a:prstGeom prst="bentConnector2">
                <a:avLst/>
              </a:prstGeom>
              <a:noFill/>
              <a:ln w="9525" cap="flat" cmpd="sng" algn="ctr">
                <a:solidFill>
                  <a:srgbClr val="4F81BD">
                    <a:shade val="95000"/>
                    <a:satMod val="105000"/>
                  </a:srgbClr>
                </a:solidFill>
                <a:prstDash val="solid"/>
                <a:headEnd type="none" w="med" len="med"/>
                <a:tailEnd type="triangle" w="med" len="med"/>
              </a:ln>
              <a:effectLst/>
            </p:spPr>
          </p:cxnSp>
          <p:grpSp>
            <p:nvGrpSpPr>
              <p:cNvPr id="46" name="Group 45"/>
              <p:cNvGrpSpPr/>
              <p:nvPr/>
            </p:nvGrpSpPr>
            <p:grpSpPr>
              <a:xfrm>
                <a:off x="5380810" y="2172134"/>
                <a:ext cx="2053095" cy="504003"/>
                <a:chOff x="4992255" y="2730469"/>
                <a:chExt cx="2053095" cy="504000"/>
              </a:xfrm>
            </p:grpSpPr>
            <p:sp>
              <p:nvSpPr>
                <p:cNvPr id="49" name="TextBox 48"/>
                <p:cNvSpPr txBox="1"/>
                <p:nvPr/>
              </p:nvSpPr>
              <p:spPr>
                <a:xfrm>
                  <a:off x="5399230" y="2784146"/>
                  <a:ext cx="1646120" cy="359077"/>
                </a:xfrm>
                <a:prstGeom prst="rect">
                  <a:avLst/>
                </a:prstGeom>
                <a:noFill/>
              </p:spPr>
              <p:txBody>
                <a:bodyPr wrap="none" rtlCol="0">
                  <a:spAutoFit/>
                </a:bodyPr>
                <a:lstStyle/>
                <a:p>
                  <a:pPr>
                    <a:defRPr/>
                  </a:pPr>
                  <a:r>
                    <a:rPr lang="en-GB" sz="1600" b="1" kern="0" dirty="0" smtClean="0">
                      <a:solidFill>
                        <a:srgbClr val="4BACC6">
                          <a:lumMod val="50000"/>
                        </a:srgbClr>
                      </a:solidFill>
                      <a:ea typeface="Verdana" pitchFamily="34" charset="0"/>
                      <a:cs typeface="Verdana" pitchFamily="34" charset="0"/>
                    </a:rPr>
                    <a:t>HealthData.be</a:t>
                  </a:r>
                  <a:endParaRPr lang="fr-FR" sz="1400" b="1" kern="0" dirty="0">
                    <a:solidFill>
                      <a:srgbClr val="4BACC6">
                        <a:lumMod val="50000"/>
                      </a:srgbClr>
                    </a:solidFill>
                    <a:ea typeface="Verdana" pitchFamily="34" charset="0"/>
                    <a:cs typeface="Verdana" pitchFamily="34" charset="0"/>
                  </a:endParaRPr>
                </a:p>
              </p:txBody>
            </p:sp>
            <p:pic>
              <p:nvPicPr>
                <p:cNvPr id="50" name="Picture 4" descr="https://demo.healthdata.be/images/wiv.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92255" y="2730469"/>
                  <a:ext cx="480277" cy="50400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2"/>
              <p:cNvSpPr txBox="1">
                <a:spLocks noChangeArrowheads="1"/>
              </p:cNvSpPr>
              <p:nvPr/>
            </p:nvSpPr>
            <p:spPr bwMode="auto">
              <a:xfrm>
                <a:off x="140335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cxnSp>
            <p:nvCxnSpPr>
              <p:cNvPr id="48" name="Straight Arrow Connector 19"/>
              <p:cNvCxnSpPr>
                <a:cxnSpLocks noChangeShapeType="1"/>
              </p:cNvCxnSpPr>
              <p:nvPr/>
            </p:nvCxnSpPr>
            <p:spPr bwMode="auto">
              <a:xfrm flipH="1">
                <a:off x="3432175" y="4570289"/>
                <a:ext cx="215900" cy="0"/>
              </a:xfrm>
              <a:prstGeom prst="straightConnector1">
                <a:avLst/>
              </a:prstGeom>
              <a:noFill/>
              <a:ln w="9525" algn="ctr">
                <a:solidFill>
                  <a:srgbClr val="58656A"/>
                </a:solidFill>
                <a:prstDash val="dash"/>
                <a:round/>
                <a:headEnd/>
                <a:tailEnd type="arrow" w="med" len="med"/>
              </a:ln>
            </p:spPr>
          </p:cxnSp>
        </p:grpSp>
        <p:cxnSp>
          <p:nvCxnSpPr>
            <p:cNvPr id="61" name="Straight Connector 60"/>
            <p:cNvCxnSpPr/>
            <p:nvPr/>
          </p:nvCxnSpPr>
          <p:spPr>
            <a:xfrm>
              <a:off x="4347513" y="2484402"/>
              <a:ext cx="0" cy="21791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37888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dirty="0"/>
              <a:t>Action 18 : Registres</a:t>
            </a:r>
            <a:endParaRPr lang="nl-BE" dirty="0"/>
          </a:p>
        </p:txBody>
      </p:sp>
      <p:sp>
        <p:nvSpPr>
          <p:cNvPr id="4" name="Tijdelijke aanduiding voor datum 3"/>
          <p:cNvSpPr>
            <a:spLocks noGrp="1"/>
          </p:cNvSpPr>
          <p:nvPr>
            <p:ph type="dt" sz="half" idx="10"/>
          </p:nvPr>
        </p:nvSpPr>
        <p:spPr/>
        <p:txBody>
          <a:bodyPr/>
          <a:lstStyle/>
          <a:p>
            <a:pPr>
              <a:defRPr/>
            </a:pPr>
            <a:r>
              <a:rPr lang="en-US" dirty="0" smtClean="0"/>
              <a:t>25/1/2017</a:t>
            </a:r>
            <a:endParaRPr lang="en-US" dirty="0"/>
          </a:p>
        </p:txBody>
      </p:sp>
      <p:sp>
        <p:nvSpPr>
          <p:cNvPr id="5" name="Tijdelijke aanduiding voor dianummer 4"/>
          <p:cNvSpPr>
            <a:spLocks noGrp="1"/>
          </p:cNvSpPr>
          <p:nvPr>
            <p:ph type="sldNum" sz="quarter" idx="12"/>
          </p:nvPr>
        </p:nvSpPr>
        <p:spPr/>
        <p:txBody>
          <a:bodyPr/>
          <a:lstStyle/>
          <a:p>
            <a:pPr>
              <a:defRPr/>
            </a:pPr>
            <a:fld id="{ADC1E7FF-7E34-4FE5-A533-04EE46AAAD1B}" type="slidenum">
              <a:rPr lang="en-US" smtClean="0"/>
              <a:pPr>
                <a:defRPr/>
              </a:pPr>
              <a:t>158</a:t>
            </a:fld>
            <a:endParaRPr lang="en-US" dirty="0"/>
          </a:p>
        </p:txBody>
      </p:sp>
      <p:sp>
        <p:nvSpPr>
          <p:cNvPr id="6" name="Rectangle 2"/>
          <p:cNvSpPr/>
          <p:nvPr/>
        </p:nvSpPr>
        <p:spPr>
          <a:xfrm>
            <a:off x="3255947" y="1890456"/>
            <a:ext cx="3137609" cy="41044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dirty="0">
              <a:solidFill>
                <a:srgbClr val="000000"/>
              </a:solidFill>
            </a:endParaRPr>
          </a:p>
        </p:txBody>
      </p:sp>
      <p:sp>
        <p:nvSpPr>
          <p:cNvPr id="7" name="Rectangle 3"/>
          <p:cNvSpPr/>
          <p:nvPr/>
        </p:nvSpPr>
        <p:spPr>
          <a:xfrm>
            <a:off x="1025272" y="2610536"/>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GT Architecture</a:t>
            </a:r>
          </a:p>
          <a:p>
            <a:pPr algn="ctr" fontAlgn="base">
              <a:spcBef>
                <a:spcPct val="0"/>
              </a:spcBef>
              <a:spcAft>
                <a:spcPct val="0"/>
              </a:spcAft>
            </a:pPr>
            <a:r>
              <a:rPr lang="nl-BE" dirty="0" smtClean="0">
                <a:solidFill>
                  <a:srgbClr val="FFFFFF"/>
                </a:solidFill>
              </a:rPr>
              <a:t>du CCU</a:t>
            </a:r>
            <a:endParaRPr lang="en-US" dirty="0">
              <a:solidFill>
                <a:srgbClr val="FFFFFF"/>
              </a:solidFill>
            </a:endParaRPr>
          </a:p>
        </p:txBody>
      </p:sp>
      <p:sp>
        <p:nvSpPr>
          <p:cNvPr id="8" name="Rectangle 4"/>
          <p:cNvSpPr/>
          <p:nvPr/>
        </p:nvSpPr>
        <p:spPr>
          <a:xfrm>
            <a:off x="4171016" y="2594597"/>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err="1" smtClean="0">
                <a:solidFill>
                  <a:srgbClr val="FFFFFF"/>
                </a:solidFill>
              </a:rPr>
              <a:t>Comité</a:t>
            </a:r>
            <a:r>
              <a:rPr lang="en-US" dirty="0" smtClean="0">
                <a:solidFill>
                  <a:srgbClr val="FFFFFF"/>
                </a:solidFill>
              </a:rPr>
              <a:t> </a:t>
            </a:r>
            <a:r>
              <a:rPr lang="en-US" dirty="0" err="1" smtClean="0">
                <a:solidFill>
                  <a:srgbClr val="FFFFFF"/>
                </a:solidFill>
              </a:rPr>
              <a:t>directeur</a:t>
            </a:r>
            <a:endParaRPr lang="en-US" dirty="0">
              <a:solidFill>
                <a:srgbClr val="FFFFFF"/>
              </a:solidFill>
            </a:endParaRPr>
          </a:p>
        </p:txBody>
      </p:sp>
      <p:sp>
        <p:nvSpPr>
          <p:cNvPr id="9" name="Rectangle 5"/>
          <p:cNvSpPr/>
          <p:nvPr/>
        </p:nvSpPr>
        <p:spPr>
          <a:xfrm>
            <a:off x="4171016" y="4635333"/>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Administration</a:t>
            </a:r>
          </a:p>
        </p:txBody>
      </p:sp>
      <p:cxnSp>
        <p:nvCxnSpPr>
          <p:cNvPr id="10" name="Elbow Connector 7"/>
          <p:cNvCxnSpPr/>
          <p:nvPr/>
        </p:nvCxnSpPr>
        <p:spPr>
          <a:xfrm rot="5400000">
            <a:off x="6580902" y="4007369"/>
            <a:ext cx="972108" cy="1346794"/>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8"/>
          <p:cNvSpPr/>
          <p:nvPr/>
        </p:nvSpPr>
        <p:spPr>
          <a:xfrm>
            <a:off x="6979421" y="2610536"/>
            <a:ext cx="1521864" cy="1578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BE" dirty="0" smtClean="0">
                <a:solidFill>
                  <a:srgbClr val="FFFFFF"/>
                </a:solidFill>
              </a:rPr>
              <a:t>Comité sectoriel (Parlement)</a:t>
            </a:r>
            <a:endParaRPr lang="en-US" dirty="0">
              <a:solidFill>
                <a:srgbClr val="FFFFFF"/>
              </a:solidFill>
            </a:endParaRPr>
          </a:p>
        </p:txBody>
      </p:sp>
      <p:cxnSp>
        <p:nvCxnSpPr>
          <p:cNvPr id="12" name="Straight Arrow Connector 11"/>
          <p:cNvCxnSpPr>
            <a:endCxn id="8" idx="1"/>
          </p:cNvCxnSpPr>
          <p:nvPr/>
        </p:nvCxnSpPr>
        <p:spPr>
          <a:xfrm>
            <a:off x="2956576" y="3098653"/>
            <a:ext cx="12144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5"/>
          <p:cNvCxnSpPr/>
          <p:nvPr/>
        </p:nvCxnSpPr>
        <p:spPr>
          <a:xfrm>
            <a:off x="4957912"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7"/>
          <p:cNvCxnSpPr/>
          <p:nvPr/>
        </p:nvCxnSpPr>
        <p:spPr>
          <a:xfrm flipV="1">
            <a:off x="5286796"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8"/>
          <p:cNvSpPr txBox="1"/>
          <p:nvPr/>
        </p:nvSpPr>
        <p:spPr>
          <a:xfrm>
            <a:off x="2997520" y="2806815"/>
            <a:ext cx="1214440" cy="307777"/>
          </a:xfrm>
          <a:prstGeom prst="rect">
            <a:avLst/>
          </a:prstGeom>
          <a:noFill/>
        </p:spPr>
        <p:txBody>
          <a:bodyPr wrap="square" rtlCol="0">
            <a:spAutoFit/>
          </a:bodyPr>
          <a:lstStyle/>
          <a:p>
            <a:pPr algn="ctr" fontAlgn="base">
              <a:spcBef>
                <a:spcPct val="0"/>
              </a:spcBef>
              <a:spcAft>
                <a:spcPct val="0"/>
              </a:spcAft>
            </a:pPr>
            <a:r>
              <a:rPr lang="en-GB" sz="1400" dirty="0" err="1" smtClean="0">
                <a:solidFill>
                  <a:srgbClr val="000000"/>
                </a:solidFill>
                <a:cs typeface="Arial" pitchFamily="34" charset="0"/>
              </a:rPr>
              <a:t>avis</a:t>
            </a:r>
            <a:endParaRPr lang="en-GB" sz="1400" dirty="0">
              <a:solidFill>
                <a:srgbClr val="000000"/>
              </a:solidFill>
              <a:cs typeface="Arial" pitchFamily="34" charset="0"/>
            </a:endParaRPr>
          </a:p>
        </p:txBody>
      </p:sp>
      <p:sp>
        <p:nvSpPr>
          <p:cNvPr id="16" name="Rectangle 19"/>
          <p:cNvSpPr/>
          <p:nvPr/>
        </p:nvSpPr>
        <p:spPr>
          <a:xfrm>
            <a:off x="3865067" y="3980551"/>
            <a:ext cx="1090363" cy="523220"/>
          </a:xfrm>
          <a:prstGeom prst="rect">
            <a:avLst/>
          </a:prstGeom>
        </p:spPr>
        <p:txBody>
          <a:bodyPr wrap="none">
            <a:spAutoFit/>
          </a:bodyPr>
          <a:lstStyle/>
          <a:p>
            <a:pPr algn="r" fontAlgn="base">
              <a:spcBef>
                <a:spcPct val="0"/>
              </a:spcBef>
              <a:spcAft>
                <a:spcPct val="0"/>
              </a:spcAft>
            </a:pPr>
            <a:r>
              <a:rPr lang="en-GB" sz="1400" dirty="0" err="1" smtClean="0">
                <a:solidFill>
                  <a:srgbClr val="000000"/>
                </a:solidFill>
                <a:cs typeface="Arial" pitchFamily="34" charset="0"/>
              </a:rPr>
              <a:t>décision</a:t>
            </a:r>
            <a:endParaRPr lang="en-GB" sz="1400" dirty="0" smtClean="0">
              <a:solidFill>
                <a:srgbClr val="000000"/>
              </a:solidFill>
              <a:cs typeface="Arial" pitchFamily="34" charset="0"/>
            </a:endParaRPr>
          </a:p>
          <a:p>
            <a:pPr fontAlgn="base">
              <a:spcBef>
                <a:spcPct val="0"/>
              </a:spcBef>
              <a:spcAft>
                <a:spcPct val="0"/>
              </a:spcAft>
            </a:pPr>
            <a:r>
              <a:rPr lang="en-GB" sz="1400" dirty="0" smtClean="0">
                <a:solidFill>
                  <a:srgbClr val="000000"/>
                </a:solidFill>
                <a:cs typeface="Arial" pitchFamily="34" charset="0"/>
              </a:rPr>
              <a:t>supervision</a:t>
            </a:r>
            <a:endParaRPr lang="en-GB" sz="1400" dirty="0">
              <a:solidFill>
                <a:srgbClr val="000000"/>
              </a:solidFill>
              <a:cs typeface="Arial" pitchFamily="34" charset="0"/>
            </a:endParaRPr>
          </a:p>
        </p:txBody>
      </p:sp>
      <p:sp>
        <p:nvSpPr>
          <p:cNvPr id="17" name="Rectangle 20"/>
          <p:cNvSpPr/>
          <p:nvPr/>
        </p:nvSpPr>
        <p:spPr>
          <a:xfrm>
            <a:off x="5239119" y="3980552"/>
            <a:ext cx="1090363" cy="523220"/>
          </a:xfrm>
          <a:prstGeom prst="rect">
            <a:avLst/>
          </a:prstGeom>
        </p:spPr>
        <p:txBody>
          <a:bodyPr wrap="none">
            <a:spAutoFit/>
          </a:bodyPr>
          <a:lstStyle/>
          <a:p>
            <a:pPr fontAlgn="base">
              <a:spcBef>
                <a:spcPct val="0"/>
              </a:spcBef>
              <a:spcAft>
                <a:spcPct val="0"/>
              </a:spcAft>
            </a:pPr>
            <a:r>
              <a:rPr lang="en-GB" sz="1400" dirty="0" smtClean="0">
                <a:solidFill>
                  <a:srgbClr val="000000"/>
                </a:solidFill>
                <a:cs typeface="Arial" pitchFamily="34" charset="0"/>
              </a:rPr>
              <a:t>proposition</a:t>
            </a:r>
          </a:p>
          <a:p>
            <a:pPr fontAlgn="base">
              <a:spcBef>
                <a:spcPct val="0"/>
              </a:spcBef>
              <a:spcAft>
                <a:spcPct val="0"/>
              </a:spcAft>
            </a:pPr>
            <a:r>
              <a:rPr lang="en-GB" sz="1400" dirty="0" smtClean="0">
                <a:solidFill>
                  <a:srgbClr val="000000"/>
                </a:solidFill>
                <a:cs typeface="Arial" pitchFamily="34" charset="0"/>
              </a:rPr>
              <a:t>de </a:t>
            </a:r>
            <a:r>
              <a:rPr lang="en-GB" sz="1400" dirty="0" err="1" smtClean="0">
                <a:solidFill>
                  <a:srgbClr val="000000"/>
                </a:solidFill>
                <a:cs typeface="Arial" pitchFamily="34" charset="0"/>
              </a:rPr>
              <a:t>décision</a:t>
            </a:r>
            <a:endParaRPr lang="en-GB" sz="1400" dirty="0">
              <a:solidFill>
                <a:srgbClr val="000000"/>
              </a:solidFill>
              <a:cs typeface="Arial" pitchFamily="34" charset="0"/>
            </a:endParaRPr>
          </a:p>
        </p:txBody>
      </p:sp>
      <p:sp>
        <p:nvSpPr>
          <p:cNvPr id="18" name="Rectangle 21"/>
          <p:cNvSpPr/>
          <p:nvPr/>
        </p:nvSpPr>
        <p:spPr>
          <a:xfrm>
            <a:off x="6529256" y="4851784"/>
            <a:ext cx="1109599" cy="307777"/>
          </a:xfrm>
          <a:prstGeom prst="rect">
            <a:avLst/>
          </a:prstGeom>
        </p:spPr>
        <p:txBody>
          <a:bodyPr wrap="none">
            <a:spAutoFit/>
          </a:bodyPr>
          <a:lstStyle/>
          <a:p>
            <a:pPr fontAlgn="base">
              <a:spcBef>
                <a:spcPct val="0"/>
              </a:spcBef>
              <a:spcAft>
                <a:spcPct val="0"/>
              </a:spcAft>
            </a:pPr>
            <a:r>
              <a:rPr lang="nl-BE" sz="1400" dirty="0" err="1" smtClean="0">
                <a:solidFill>
                  <a:srgbClr val="000000"/>
                </a:solidFill>
                <a:cs typeface="Arial" pitchFamily="34" charset="0"/>
              </a:rPr>
              <a:t>autorisation</a:t>
            </a:r>
            <a:endParaRPr lang="en-US" sz="1400" dirty="0">
              <a:solidFill>
                <a:srgbClr val="000000"/>
              </a:solidFill>
              <a:cs typeface="Arial" pitchFamily="34" charset="0"/>
            </a:endParaRPr>
          </a:p>
        </p:txBody>
      </p:sp>
      <p:sp>
        <p:nvSpPr>
          <p:cNvPr id="19" name="TextBox 22"/>
          <p:cNvSpPr txBox="1"/>
          <p:nvPr/>
        </p:nvSpPr>
        <p:spPr>
          <a:xfrm>
            <a:off x="3255947" y="1890456"/>
            <a:ext cx="3137612" cy="369332"/>
          </a:xfrm>
          <a:prstGeom prst="rect">
            <a:avLst/>
          </a:prstGeom>
          <a:noFill/>
        </p:spPr>
        <p:txBody>
          <a:bodyPr wrap="square" rtlCol="0">
            <a:spAutoFit/>
          </a:bodyPr>
          <a:lstStyle/>
          <a:p>
            <a:pPr algn="ctr" fontAlgn="base">
              <a:spcBef>
                <a:spcPct val="0"/>
              </a:spcBef>
              <a:spcAft>
                <a:spcPct val="0"/>
              </a:spcAft>
            </a:pPr>
            <a:r>
              <a:rPr lang="nl-BE" dirty="0" err="1" smtClean="0">
                <a:solidFill>
                  <a:srgbClr val="000000"/>
                </a:solidFill>
                <a:cs typeface="Arial" pitchFamily="34" charset="0"/>
              </a:rPr>
              <a:t>plateforme</a:t>
            </a:r>
            <a:r>
              <a:rPr lang="nl-BE" dirty="0" smtClean="0">
                <a:solidFill>
                  <a:srgbClr val="000000"/>
                </a:solidFill>
                <a:cs typeface="Arial" pitchFamily="34" charset="0"/>
              </a:rPr>
              <a:t> HealthData.be</a:t>
            </a:r>
            <a:endParaRPr lang="en-US" dirty="0">
              <a:solidFill>
                <a:srgbClr val="000000"/>
              </a:solidFill>
              <a:cs typeface="Arial" pitchFamily="34" charset="0"/>
            </a:endParaRPr>
          </a:p>
        </p:txBody>
      </p:sp>
      <p:sp>
        <p:nvSpPr>
          <p:cNvPr id="20" name="Rectangle 2"/>
          <p:cNvSpPr/>
          <p:nvPr/>
        </p:nvSpPr>
        <p:spPr>
          <a:xfrm>
            <a:off x="3093579" y="1386215"/>
            <a:ext cx="3452378" cy="4761098"/>
          </a:xfrm>
          <a:prstGeom prst="rect">
            <a:avLst/>
          </a:prstGeom>
          <a:noFill/>
        </p:spPr>
        <p:style>
          <a:lnRef idx="2">
            <a:schemeClr val="accent1"/>
          </a:lnRef>
          <a:fillRef idx="1">
            <a:schemeClr val="lt1"/>
          </a:fillRef>
          <a:effectRef idx="0">
            <a:schemeClr val="accent1"/>
          </a:effectRef>
          <a:fontRef idx="minor">
            <a:schemeClr val="dk1"/>
          </a:fontRef>
        </p:style>
        <p:txBody>
          <a:bodyPr rtlCol="0" anchor="t" anchorCtr="0"/>
          <a:lstStyle/>
          <a:p>
            <a:pPr algn="ctr" fontAlgn="base">
              <a:spcBef>
                <a:spcPct val="0"/>
              </a:spcBef>
              <a:spcAft>
                <a:spcPct val="0"/>
              </a:spcAft>
            </a:pPr>
            <a:r>
              <a:rPr lang="fr-BE" dirty="0" smtClean="0">
                <a:solidFill>
                  <a:srgbClr val="000000"/>
                </a:solidFill>
              </a:rPr>
              <a:t>WIV-ISP (Sciensano)</a:t>
            </a:r>
            <a:endParaRPr lang="en-US" dirty="0">
              <a:solidFill>
                <a:srgbClr val="000000"/>
              </a:solidFill>
            </a:endParaRPr>
          </a:p>
        </p:txBody>
      </p:sp>
    </p:spTree>
    <p:extLst>
      <p:ext uri="{BB962C8B-B14F-4D97-AF65-F5344CB8AC3E}">
        <p14:creationId xmlns:p14="http://schemas.microsoft.com/office/powerpoint/2010/main" val="23477594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fr-BE" dirty="0"/>
              <a:t>Action 19 : Mobile </a:t>
            </a:r>
            <a:r>
              <a:rPr lang="fr-BE" dirty="0" err="1"/>
              <a:t>Health</a:t>
            </a:r>
            <a:endParaRPr lang="fr-BE" altLang="en-US" dirty="0">
              <a:sym typeface="Arial" charset="0"/>
            </a:endParaRPr>
          </a:p>
        </p:txBody>
      </p:sp>
      <p:sp>
        <p:nvSpPr>
          <p:cNvPr id="67587" name="Content Placeholder 3"/>
          <p:cNvSpPr>
            <a:spLocks noGrp="1"/>
          </p:cNvSpPr>
          <p:nvPr>
            <p:ph idx="1"/>
          </p:nvPr>
        </p:nvSpPr>
        <p:spPr/>
        <p:txBody>
          <a:bodyPr/>
          <a:lstStyle/>
          <a:p>
            <a:pPr eaLnBrk="1" hangingPunct="1"/>
            <a:r>
              <a:rPr lang="fr-BE" altLang="en-US" dirty="0" smtClean="0"/>
              <a:t>Télémédecine, </a:t>
            </a:r>
            <a:r>
              <a:rPr lang="fr-BE" altLang="en-US" dirty="0" err="1" smtClean="0"/>
              <a:t>télémonitoring</a:t>
            </a:r>
            <a:r>
              <a:rPr lang="fr-BE" altLang="en-US" dirty="0" smtClean="0"/>
              <a:t>, téléconsultation, objets connectés, </a:t>
            </a:r>
            <a:r>
              <a:rPr lang="fr-BE" altLang="en-US" dirty="0" err="1" smtClean="0"/>
              <a:t>app</a:t>
            </a:r>
            <a:r>
              <a:rPr lang="fr-BE" altLang="en-US" dirty="0" smtClean="0"/>
              <a:t>, mobile </a:t>
            </a:r>
            <a:r>
              <a:rPr lang="fr-BE" altLang="en-US" dirty="0" err="1" smtClean="0"/>
              <a:t>devices</a:t>
            </a:r>
            <a:endParaRPr lang="fr-BE" altLang="en-US" dirty="0" smtClean="0"/>
          </a:p>
          <a:p>
            <a:pPr eaLnBrk="1" hangingPunct="1"/>
            <a:endParaRPr lang="fr-BE" altLang="en-US" dirty="0" smtClean="0"/>
          </a:p>
          <a:p>
            <a:pPr eaLnBrk="1" hangingPunct="1"/>
            <a:r>
              <a:rPr lang="fr-BE" altLang="en-US" dirty="0" smtClean="0"/>
              <a:t>Finalités: prévenir, diagnostiquer, accompagner, soutien relation patient-prestataire, aide à recherche + réduction couts autorités et qualité soins</a:t>
            </a:r>
          </a:p>
          <a:p>
            <a:pPr eaLnBrk="1" hangingPunct="1"/>
            <a:endParaRPr lang="fr-BE" altLang="en-US" dirty="0"/>
          </a:p>
          <a:p>
            <a:pPr eaLnBrk="1" hangingPunct="1"/>
            <a:r>
              <a:rPr lang="fr-BE" altLang="en-US" dirty="0" smtClean="0"/>
              <a:t>Défis: interopérabilité, sécurité/confidentialité, business model (+ subsides, nomenclature </a:t>
            </a:r>
            <a:r>
              <a:rPr lang="fr-BE" altLang="en-US" dirty="0" err="1" smtClean="0"/>
              <a:t>Inami</a:t>
            </a:r>
            <a:r>
              <a:rPr lang="fr-BE" altLang="en-US" dirty="0" smtClean="0"/>
              <a:t>…), certification dispositifs médicaux (fiables et surs), preuve de bénéfices et plus value (objectifs autorités supra)</a:t>
            </a:r>
          </a:p>
          <a:p>
            <a:pPr eaLnBrk="1" hangingPunct="1"/>
            <a:endParaRPr lang="fr-BE" altLang="en-US" dirty="0" smtClean="0"/>
          </a:p>
          <a:p>
            <a:pPr eaLnBrk="1" hangingPunct="1"/>
            <a:endParaRPr lang="fr-BE" altLang="en-US" dirty="0" smtClean="0"/>
          </a:p>
        </p:txBody>
      </p:sp>
      <p:sp>
        <p:nvSpPr>
          <p:cNvPr id="65541"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820F1AB-7144-485F-BD26-9E7D15904CF5}" type="slidenum">
              <a:rPr lang="en-US" altLang="en-US" smtClean="0">
                <a:solidFill>
                  <a:srgbClr val="FFFFFF"/>
                </a:solidFill>
              </a:rPr>
              <a:pPr fontAlgn="base">
                <a:spcBef>
                  <a:spcPct val="0"/>
                </a:spcBef>
                <a:spcAft>
                  <a:spcPct val="0"/>
                </a:spcAft>
                <a:defRPr/>
              </a:pPr>
              <a:t>159</a:t>
            </a:fld>
            <a:endParaRPr lang="fr-BE" altLang="en-US" smtClean="0">
              <a:solidFill>
                <a:srgbClr val="FFFFFF"/>
              </a:solidFill>
            </a:endParaRPr>
          </a:p>
        </p:txBody>
      </p:sp>
    </p:spTree>
    <p:extLst>
      <p:ext uri="{BB962C8B-B14F-4D97-AF65-F5344CB8AC3E}">
        <p14:creationId xmlns:p14="http://schemas.microsoft.com/office/powerpoint/2010/main" val="990556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Performance de l’autoroute « </a:t>
            </a:r>
            <a:r>
              <a:rPr lang="fr-FR" dirty="0" err="1"/>
              <a:t>eHealth</a:t>
            </a:r>
            <a:r>
              <a:rPr lang="fr-FR" dirty="0"/>
              <a:t> »</a:t>
            </a:r>
            <a:endParaRPr lang="en-US" dirty="0"/>
          </a:p>
        </p:txBody>
      </p:sp>
      <p:sp>
        <p:nvSpPr>
          <p:cNvPr id="3" name="Content Placeholder 2"/>
          <p:cNvSpPr>
            <a:spLocks noGrp="1"/>
          </p:cNvSpPr>
          <p:nvPr>
            <p:ph idx="1"/>
          </p:nvPr>
        </p:nvSpPr>
        <p:spPr/>
        <p:txBody>
          <a:bodyPr>
            <a:normAutofit lnSpcReduction="10000"/>
          </a:bodyPr>
          <a:lstStyle/>
          <a:p>
            <a:r>
              <a:rPr lang="fr-BE" dirty="0" smtClean="0"/>
              <a:t>Tous nos </a:t>
            </a:r>
            <a:r>
              <a:rPr lang="fr-BE" dirty="0" err="1" smtClean="0"/>
              <a:t>SLA’s</a:t>
            </a:r>
            <a:r>
              <a:rPr lang="fr-BE" dirty="0" smtClean="0"/>
              <a:t> (disponibilité des services et performances des services) sont supérieurs aux prévisions imposées</a:t>
            </a:r>
          </a:p>
          <a:p>
            <a:endParaRPr lang="fr-BE" dirty="0" smtClean="0"/>
          </a:p>
          <a:p>
            <a:r>
              <a:rPr lang="fr-BE" dirty="0" smtClean="0"/>
              <a:t>Mise en place de nouveaux </a:t>
            </a:r>
            <a:r>
              <a:rPr lang="fr-BE" dirty="0" err="1" smtClean="0"/>
              <a:t>SLA’s</a:t>
            </a:r>
            <a:r>
              <a:rPr lang="fr-BE" dirty="0" smtClean="0"/>
              <a:t> en 2016 (</a:t>
            </a:r>
            <a:r>
              <a:rPr lang="fr-BE" dirty="0" err="1" smtClean="0"/>
              <a:t>pex</a:t>
            </a:r>
            <a:r>
              <a:rPr lang="fr-BE" dirty="0" smtClean="0"/>
              <a:t>. </a:t>
            </a:r>
            <a:r>
              <a:rPr lang="fr-BE" dirty="0" err="1" smtClean="0"/>
              <a:t>Timestamping</a:t>
            </a:r>
            <a:r>
              <a:rPr lang="fr-BE" dirty="0" smtClean="0"/>
              <a:t>, </a:t>
            </a:r>
            <a:r>
              <a:rPr lang="fr-BE" dirty="0" err="1" smtClean="0"/>
              <a:t>Therlink</a:t>
            </a:r>
            <a:r>
              <a:rPr lang="fr-BE" dirty="0" smtClean="0"/>
              <a:t> et Consent…)</a:t>
            </a:r>
          </a:p>
          <a:p>
            <a:endParaRPr lang="fr-BE" dirty="0" smtClean="0"/>
          </a:p>
          <a:p>
            <a:r>
              <a:rPr lang="fr-BE" dirty="0" smtClean="0"/>
              <a:t>Publication mensuelle des </a:t>
            </a:r>
            <a:r>
              <a:rPr lang="fr-BE" dirty="0" err="1" smtClean="0"/>
              <a:t>KPI’s</a:t>
            </a:r>
            <a:r>
              <a:rPr lang="fr-BE" dirty="0" smtClean="0"/>
              <a:t> sur le portail</a:t>
            </a:r>
          </a:p>
          <a:p>
            <a:pPr lvl="1"/>
            <a:r>
              <a:rPr lang="fr-BE" dirty="0" smtClean="0">
                <a:hlinkClick r:id="rId2"/>
              </a:rPr>
              <a:t>https</a:t>
            </a:r>
            <a:r>
              <a:rPr lang="fr-BE" dirty="0">
                <a:hlinkClick r:id="rId2"/>
              </a:rPr>
              <a:t>://</a:t>
            </a:r>
            <a:r>
              <a:rPr lang="fr-BE" dirty="0" smtClean="0">
                <a:hlinkClick r:id="rId2"/>
              </a:rPr>
              <a:t>www.ehealth.fgov.be/fr/support/niveaux-de-service</a:t>
            </a:r>
            <a:endParaRPr lang="fr-BE" dirty="0" smtClean="0"/>
          </a:p>
          <a:p>
            <a:pPr marL="274320" lvl="1" indent="0">
              <a:buNone/>
            </a:pPr>
            <a:endParaRPr lang="fr-BE" dirty="0" smtClean="0"/>
          </a:p>
          <a:p>
            <a:pPr marL="182880" lvl="1"/>
            <a:r>
              <a:rPr lang="fr-BE" sz="2400" dirty="0" smtClean="0"/>
              <a:t>Penser « </a:t>
            </a:r>
            <a:r>
              <a:rPr lang="fr-BE" sz="2400" i="1" dirty="0" smtClean="0"/>
              <a:t>Business </a:t>
            </a:r>
            <a:r>
              <a:rPr lang="fr-BE" sz="2400" i="1" dirty="0" err="1"/>
              <a:t>Continuity</a:t>
            </a:r>
            <a:r>
              <a:rPr lang="fr-BE" sz="2400" i="1" dirty="0"/>
              <a:t> </a:t>
            </a:r>
            <a:r>
              <a:rPr lang="fr-BE" sz="2400" i="1" dirty="0" smtClean="0"/>
              <a:t>Plan</a:t>
            </a:r>
            <a:r>
              <a:rPr lang="fr-BE" sz="2400" dirty="0" smtClean="0"/>
              <a:t> » </a:t>
            </a:r>
            <a:r>
              <a:rPr lang="fr-BE" sz="2400" dirty="0"/>
              <a:t>et </a:t>
            </a:r>
            <a:r>
              <a:rPr lang="fr-BE" sz="2400" i="1" dirty="0"/>
              <a:t>disponibilité/performance </a:t>
            </a:r>
            <a:r>
              <a:rPr lang="fr-BE" sz="2400" i="1" dirty="0" smtClean="0"/>
              <a:t>« end </a:t>
            </a:r>
            <a:r>
              <a:rPr lang="fr-BE" sz="2400" i="1" dirty="0"/>
              <a:t>to </a:t>
            </a:r>
            <a:r>
              <a:rPr lang="fr-BE" sz="2400" i="1" dirty="0" smtClean="0"/>
              <a:t>end » </a:t>
            </a:r>
            <a:r>
              <a:rPr lang="fr-BE" sz="2400" dirty="0"/>
              <a:t>(interdépendances avec </a:t>
            </a:r>
            <a:r>
              <a:rPr lang="fr-BE" sz="2400" dirty="0" err="1"/>
              <a:t>Recip</a:t>
            </a:r>
            <a:r>
              <a:rPr lang="fr-BE" sz="2400" dirty="0"/>
              <a:t>-e, </a:t>
            </a:r>
            <a:r>
              <a:rPr lang="fr-BE" sz="2400" dirty="0" err="1"/>
              <a:t>MyCareNet</a:t>
            </a:r>
            <a:r>
              <a:rPr lang="fr-BE" sz="2400" dirty="0"/>
              <a:t>, Hubs etc.)</a:t>
            </a:r>
          </a:p>
          <a:p>
            <a:endParaRPr lang="en-US" dirty="0"/>
          </a:p>
        </p:txBody>
      </p:sp>
      <p:sp>
        <p:nvSpPr>
          <p:cNvPr id="4" name="Date Placeholder 3"/>
          <p:cNvSpPr>
            <a:spLocks noGrp="1"/>
          </p:cNvSpPr>
          <p:nvPr>
            <p:ph type="dt" sz="half" idx="10"/>
          </p:nvPr>
        </p:nvSpPr>
        <p:spPr/>
        <p:txBody>
          <a:bodyPr/>
          <a:lstStyle/>
          <a:p>
            <a:r>
              <a:rPr lang="en-US" smtClean="0"/>
              <a:t>27/01/2017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16</a:t>
            </a:fld>
            <a:endParaRPr lang="en-US"/>
          </a:p>
        </p:txBody>
      </p:sp>
    </p:spTree>
    <p:extLst>
      <p:ext uri="{BB962C8B-B14F-4D97-AF65-F5344CB8AC3E}">
        <p14:creationId xmlns:p14="http://schemas.microsoft.com/office/powerpoint/2010/main" val="311650903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fr-BE" dirty="0"/>
              <a:t>Action 19 : Mobile </a:t>
            </a:r>
            <a:r>
              <a:rPr lang="fr-BE" dirty="0" err="1"/>
              <a:t>Health</a:t>
            </a:r>
            <a:endParaRPr lang="fr-BE" altLang="en-US" dirty="0">
              <a:sym typeface="Arial" charset="0"/>
            </a:endParaRPr>
          </a:p>
        </p:txBody>
      </p:sp>
      <p:sp>
        <p:nvSpPr>
          <p:cNvPr id="67587" name="Content Placeholder 3"/>
          <p:cNvSpPr>
            <a:spLocks noGrp="1"/>
          </p:cNvSpPr>
          <p:nvPr>
            <p:ph idx="1"/>
          </p:nvPr>
        </p:nvSpPr>
        <p:spPr/>
        <p:txBody>
          <a:bodyPr>
            <a:normAutofit fontScale="85000" lnSpcReduction="20000"/>
          </a:bodyPr>
          <a:lstStyle/>
          <a:p>
            <a:pPr marL="0" indent="0" eaLnBrk="1" hangingPunct="1">
              <a:buNone/>
            </a:pPr>
            <a:r>
              <a:rPr lang="fr-BE" altLang="en-US" sz="2800" b="1" dirty="0" smtClean="0"/>
              <a:t>Exemple sécurité:</a:t>
            </a:r>
          </a:p>
          <a:p>
            <a:pPr marL="0" indent="0" eaLnBrk="1" hangingPunct="1">
              <a:buNone/>
            </a:pPr>
            <a:endParaRPr lang="fr-BE" altLang="en-US" dirty="0" smtClean="0"/>
          </a:p>
          <a:p>
            <a:r>
              <a:rPr lang="fr-BE" sz="2600" dirty="0"/>
              <a:t>En 2011, Barnaby Jack a documenté un « exploit » sur les pompes à insulines connectées. Piratées, elles pouvaient délivrer une quantité d’insuline supérieure aux quantités prescrites, entraînant un choc hypoglycémique chez le patient</a:t>
            </a:r>
            <a:r>
              <a:rPr lang="fr-BE" sz="2600" dirty="0" smtClean="0"/>
              <a:t>.</a:t>
            </a:r>
          </a:p>
          <a:p>
            <a:endParaRPr lang="en-US" sz="2600" dirty="0"/>
          </a:p>
          <a:p>
            <a:r>
              <a:rPr lang="fr-BE" sz="2600" dirty="0"/>
              <a:t>Il renouvelle ses démonstrations en 2012 et a montré la possibilité de prendre le contrôle de la pile cardiaque d’un pacemaker et commander un choc électrique mortel (830 volts)*.</a:t>
            </a:r>
            <a:endParaRPr lang="en-US" sz="2600" dirty="0"/>
          </a:p>
          <a:p>
            <a:pPr eaLnBrk="1" hangingPunct="1"/>
            <a:endParaRPr lang="fr-BE" altLang="en-US" dirty="0" smtClean="0"/>
          </a:p>
          <a:p>
            <a:pPr eaLnBrk="1" hangingPunct="1"/>
            <a:endParaRPr lang="fr-BE" altLang="en-US" dirty="0"/>
          </a:p>
          <a:p>
            <a:pPr eaLnBrk="1" hangingPunct="1"/>
            <a:endParaRPr lang="fr-BE" altLang="en-US" dirty="0" smtClean="0"/>
          </a:p>
          <a:p>
            <a:pPr marL="0" indent="0">
              <a:buNone/>
            </a:pPr>
            <a:r>
              <a:rPr lang="en-US" sz="1800" dirty="0"/>
              <a:t>Source Philippe </a:t>
            </a:r>
            <a:r>
              <a:rPr lang="en-US" sz="1800" dirty="0" err="1"/>
              <a:t>Loudenot</a:t>
            </a:r>
            <a:r>
              <a:rPr lang="en-US" sz="1800" dirty="0"/>
              <a:t>, </a:t>
            </a:r>
            <a:r>
              <a:rPr lang="en-US" sz="1800" dirty="0" err="1" smtClean="0"/>
              <a:t>Fonctionnaire</a:t>
            </a:r>
            <a:r>
              <a:rPr lang="en-US" sz="1800" dirty="0" smtClean="0"/>
              <a:t> </a:t>
            </a:r>
            <a:r>
              <a:rPr lang="fr-BE" sz="1800" dirty="0" smtClean="0"/>
              <a:t>de </a:t>
            </a:r>
            <a:r>
              <a:rPr lang="fr-BE" sz="1800" dirty="0"/>
              <a:t>sécurité des systèmes d'information </a:t>
            </a:r>
            <a:r>
              <a:rPr lang="fr-BE" sz="1800" dirty="0" smtClean="0"/>
              <a:t>au sein </a:t>
            </a:r>
            <a:r>
              <a:rPr lang="fr-BE" sz="1800" dirty="0"/>
              <a:t>du Service du </a:t>
            </a:r>
            <a:r>
              <a:rPr lang="fr-BE" sz="1800" dirty="0" smtClean="0"/>
              <a:t>Haut fonctionnaire de défense </a:t>
            </a:r>
            <a:r>
              <a:rPr lang="fr-BE" sz="1800" dirty="0"/>
              <a:t>et de sécurité des </a:t>
            </a:r>
            <a:r>
              <a:rPr lang="fr-BE" sz="1800" dirty="0" smtClean="0"/>
              <a:t>Ministères </a:t>
            </a:r>
            <a:r>
              <a:rPr lang="en-US" sz="1800" dirty="0" smtClean="0"/>
              <a:t>chargés </a:t>
            </a:r>
            <a:r>
              <a:rPr lang="en-US" sz="1800" dirty="0"/>
              <a:t>des affaires </a:t>
            </a:r>
            <a:r>
              <a:rPr lang="en-US" sz="1800" dirty="0" err="1"/>
              <a:t>sociales</a:t>
            </a:r>
            <a:r>
              <a:rPr lang="en-US" sz="1800" dirty="0"/>
              <a:t>.</a:t>
            </a:r>
            <a:endParaRPr lang="fr-BE" altLang="en-US" sz="1800" dirty="0" smtClean="0"/>
          </a:p>
          <a:p>
            <a:pPr eaLnBrk="1" hangingPunct="1"/>
            <a:endParaRPr lang="fr-BE" altLang="en-US" dirty="0" smtClean="0"/>
          </a:p>
        </p:txBody>
      </p:sp>
      <p:sp>
        <p:nvSpPr>
          <p:cNvPr id="65541"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820F1AB-7144-485F-BD26-9E7D15904CF5}" type="slidenum">
              <a:rPr lang="en-US" altLang="en-US" smtClean="0">
                <a:solidFill>
                  <a:srgbClr val="FFFFFF"/>
                </a:solidFill>
              </a:rPr>
              <a:pPr fontAlgn="base">
                <a:spcBef>
                  <a:spcPct val="0"/>
                </a:spcBef>
                <a:spcAft>
                  <a:spcPct val="0"/>
                </a:spcAft>
                <a:defRPr/>
              </a:pPr>
              <a:t>160</a:t>
            </a:fld>
            <a:endParaRPr lang="fr-BE" altLang="en-US" smtClean="0">
              <a:solidFill>
                <a:srgbClr val="FFFFFF"/>
              </a:solidFill>
            </a:endParaRPr>
          </a:p>
        </p:txBody>
      </p:sp>
    </p:spTree>
    <p:extLst>
      <p:ext uri="{BB962C8B-B14F-4D97-AF65-F5344CB8AC3E}">
        <p14:creationId xmlns:p14="http://schemas.microsoft.com/office/powerpoint/2010/main" val="89057870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smtClean="0"/>
              <a:t>Action 19 : Mobile Health</a:t>
            </a:r>
            <a:endParaRPr lang="fr-BE" dirty="0"/>
          </a:p>
        </p:txBody>
      </p:sp>
      <p:sp>
        <p:nvSpPr>
          <p:cNvPr id="4099" name="Rectangle 3"/>
          <p:cNvSpPr>
            <a:spLocks noGrp="1" noChangeArrowheads="1"/>
          </p:cNvSpPr>
          <p:nvPr>
            <p:ph idx="1"/>
          </p:nvPr>
        </p:nvSpPr>
        <p:spPr/>
        <p:txBody>
          <a:bodyPr>
            <a:normAutofit/>
          </a:bodyPr>
          <a:lstStyle/>
          <a:p>
            <a:r>
              <a:rPr lang="fr-BE" dirty="0" smtClean="0"/>
              <a:t>Objectifs 2019</a:t>
            </a:r>
          </a:p>
          <a:p>
            <a:pPr lvl="1"/>
            <a:r>
              <a:rPr lang="fr-BE" dirty="0" smtClean="0"/>
              <a:t>cadre pour les actions </a:t>
            </a:r>
            <a:r>
              <a:rPr lang="fr-BE" dirty="0" err="1" smtClean="0"/>
              <a:t>mHealth</a:t>
            </a:r>
            <a:endParaRPr lang="fr-BE" dirty="0" smtClean="0"/>
          </a:p>
          <a:p>
            <a:pPr lvl="1"/>
            <a:r>
              <a:rPr lang="fr-BE" dirty="0" smtClean="0"/>
              <a:t>soutien aux soins qui utilisent des applications </a:t>
            </a:r>
            <a:r>
              <a:rPr lang="fr-BE" dirty="0" err="1" smtClean="0"/>
              <a:t>mHealth</a:t>
            </a:r>
            <a:endParaRPr lang="fr-BE" dirty="0" smtClean="0"/>
          </a:p>
          <a:p>
            <a:pPr lvl="1"/>
            <a:r>
              <a:rPr lang="fr-BE" dirty="0" smtClean="0"/>
              <a:t>cadre juridique, financier et organisationnel</a:t>
            </a:r>
          </a:p>
          <a:p>
            <a:pPr lvl="1"/>
            <a:r>
              <a:rPr lang="fr-BE" dirty="0" smtClean="0"/>
              <a:t>intégration des services </a:t>
            </a:r>
            <a:r>
              <a:rPr lang="fr-BE" dirty="0" err="1" smtClean="0">
                <a:solidFill>
                  <a:srgbClr val="3E6E5A"/>
                </a:solidFill>
              </a:rPr>
              <a:t>eHealth</a:t>
            </a:r>
            <a:endParaRPr lang="fr-BE" dirty="0" smtClean="0">
              <a:solidFill>
                <a:srgbClr val="3E6E5A"/>
              </a:solidFill>
            </a:endParaRPr>
          </a:p>
          <a:p>
            <a:pPr lvl="1"/>
            <a:r>
              <a:rPr lang="fr-BE" dirty="0" smtClean="0"/>
              <a:t>qualité et accessibilité</a:t>
            </a:r>
          </a:p>
          <a:p>
            <a:pPr lvl="1"/>
            <a:r>
              <a:rPr lang="fr-BE" dirty="0" smtClean="0"/>
              <a:t>use-cases</a:t>
            </a:r>
          </a:p>
          <a:p>
            <a:pPr lvl="1"/>
            <a:endParaRPr lang="fr-BE" dirty="0" smtClean="0"/>
          </a:p>
          <a:p>
            <a:r>
              <a:rPr lang="fr-BE" dirty="0"/>
              <a:t>Organisations responsables</a:t>
            </a:r>
          </a:p>
          <a:p>
            <a:pPr lvl="1"/>
            <a:r>
              <a:rPr lang="fr-BE" altLang="en-US" dirty="0"/>
              <a:t>AFMPS (certification dispositifs médicaux)</a:t>
            </a:r>
          </a:p>
          <a:p>
            <a:pPr lvl="1"/>
            <a:r>
              <a:rPr lang="fr-BE" altLang="en-US" dirty="0"/>
              <a:t>INAMI (remboursement)</a:t>
            </a:r>
          </a:p>
          <a:p>
            <a:pPr lvl="1"/>
            <a:r>
              <a:rPr lang="fr-BE" altLang="en-US" dirty="0"/>
              <a:t>Plate-forme </a:t>
            </a:r>
            <a:r>
              <a:rPr lang="fr-BE" altLang="en-US" dirty="0" err="1">
                <a:solidFill>
                  <a:srgbClr val="3E6E5A"/>
                </a:solidFill>
              </a:rPr>
              <a:t>eHealth</a:t>
            </a:r>
            <a:r>
              <a:rPr lang="fr-BE" altLang="en-US" dirty="0"/>
              <a:t> (aspects techniques)</a:t>
            </a:r>
            <a:endParaRPr lang="fr-FR" dirty="0"/>
          </a:p>
          <a:p>
            <a:endParaRPr lang="fr-BE" dirty="0" smtClean="0"/>
          </a:p>
          <a:p>
            <a:pPr marL="274320" lvl="1" indent="0">
              <a:buNone/>
            </a:pPr>
            <a:endParaRPr lang="fr-BE" dirty="0" smtClean="0"/>
          </a:p>
          <a:p>
            <a:pPr lvl="1"/>
            <a:endParaRPr lang="fr-BE" dirty="0" smtClean="0"/>
          </a:p>
          <a:p>
            <a:pPr lvl="1"/>
            <a:endParaRPr lang="fr-BE" dirty="0" smtClean="0"/>
          </a:p>
          <a:p>
            <a:pPr lvl="1"/>
            <a:endParaRPr lang="fr-BE" dirty="0" smtClean="0">
              <a:sym typeface="Arial" charset="0"/>
            </a:endParaRPr>
          </a:p>
          <a:p>
            <a:endParaRPr lang="fr-BE" dirty="0" smtClean="0"/>
          </a:p>
          <a:p>
            <a:endParaRPr lang="fr-BE" dirty="0"/>
          </a:p>
        </p:txBody>
      </p:sp>
      <p:sp>
        <p:nvSpPr>
          <p:cNvPr id="3" name="Slide Number Placeholder 2"/>
          <p:cNvSpPr>
            <a:spLocks noGrp="1"/>
          </p:cNvSpPr>
          <p:nvPr>
            <p:ph type="sldNum" sz="quarter" idx="12"/>
          </p:nvPr>
        </p:nvSpPr>
        <p:spPr/>
        <p:txBody>
          <a:bodyPr/>
          <a:lstStyle/>
          <a:p>
            <a:fld id="{BAADB71D-6A6A-403E-B8B0-DAC18C9A03D5}" type="slidenum">
              <a:rPr lang="en-US" smtClean="0"/>
              <a:pPr/>
              <a:t>161</a:t>
            </a:fld>
            <a:endParaRPr lang="en-US" dirty="0"/>
          </a:p>
        </p:txBody>
      </p:sp>
      <p:sp>
        <p:nvSpPr>
          <p:cNvPr id="2" name="Date Placeholder 1"/>
          <p:cNvSpPr>
            <a:spLocks noGrp="1"/>
          </p:cNvSpPr>
          <p:nvPr>
            <p:ph type="dt" sz="half" idx="10"/>
          </p:nvPr>
        </p:nvSpPr>
        <p:spPr/>
        <p:txBody>
          <a:bodyPr/>
          <a:lstStyle/>
          <a:p>
            <a:r>
              <a:rPr lang="en-US" smtClean="0"/>
              <a:t>23/01/2017</a:t>
            </a: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4581128"/>
            <a:ext cx="26162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33869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fr-BE" dirty="0"/>
              <a:t>Action 19 : Mobile </a:t>
            </a:r>
            <a:r>
              <a:rPr lang="fr-BE" dirty="0" err="1"/>
              <a:t>Health</a:t>
            </a:r>
            <a:endParaRPr lang="fr-BE" altLang="en-US" dirty="0">
              <a:sym typeface="Arial" charset="0"/>
            </a:endParaRPr>
          </a:p>
        </p:txBody>
      </p:sp>
      <p:sp>
        <p:nvSpPr>
          <p:cNvPr id="67587" name="Content Placeholder 3"/>
          <p:cNvSpPr>
            <a:spLocks noGrp="1"/>
          </p:cNvSpPr>
          <p:nvPr>
            <p:ph idx="1"/>
          </p:nvPr>
        </p:nvSpPr>
        <p:spPr/>
        <p:txBody>
          <a:bodyPr/>
          <a:lstStyle/>
          <a:p>
            <a:pPr eaLnBrk="1" hangingPunct="1"/>
            <a:r>
              <a:rPr lang="fr-BE" altLang="en-US" dirty="0" smtClean="0"/>
              <a:t>Accent est mis sur les applications </a:t>
            </a:r>
            <a:r>
              <a:rPr lang="fr-BE" altLang="en-US" dirty="0" err="1" smtClean="0"/>
              <a:t>mHealth</a:t>
            </a:r>
            <a:r>
              <a:rPr lang="fr-BE" altLang="en-US" dirty="0" smtClean="0"/>
              <a:t> susceptibles d'être intégrées au système des soins de santé</a:t>
            </a:r>
          </a:p>
          <a:p>
            <a:pPr eaLnBrk="1" hangingPunct="1"/>
            <a:endParaRPr lang="fr-BE" altLang="en-US" dirty="0" smtClean="0"/>
          </a:p>
          <a:p>
            <a:r>
              <a:rPr lang="fr-BE" altLang="en-US" dirty="0"/>
              <a:t>5 use cases prioritaires choisis sur la base de leur impact (nombre de patients x sévérité) et des outils techniques disponibles de </a:t>
            </a:r>
            <a:r>
              <a:rPr lang="fr-BE" altLang="en-US" dirty="0" err="1" smtClean="0"/>
              <a:t>mHealth</a:t>
            </a:r>
            <a:endParaRPr lang="fr-BE" altLang="en-US" dirty="0" smtClean="0"/>
          </a:p>
          <a:p>
            <a:endParaRPr lang="fr-BE" altLang="en-US" dirty="0"/>
          </a:p>
          <a:p>
            <a:r>
              <a:rPr lang="fr-BE" altLang="en-US" dirty="0" smtClean="0"/>
              <a:t>Le </a:t>
            </a:r>
            <a:r>
              <a:rPr lang="fr-BE" altLang="en-US" dirty="0"/>
              <a:t>fonctionnement et les résultats de ces cases sont rendus publics et appliqués d'emblée dans une situation de marché concrète &gt; ils reçoivent la garantie politique d'être intégrés dans le système de santé belge</a:t>
            </a:r>
          </a:p>
          <a:p>
            <a:pPr eaLnBrk="1" hangingPunct="1"/>
            <a:endParaRPr lang="fr-BE" altLang="en-US" dirty="0" smtClean="0"/>
          </a:p>
          <a:p>
            <a:pPr eaLnBrk="1" hangingPunct="1"/>
            <a:endParaRPr lang="fr-BE" altLang="en-US" dirty="0" smtClean="0"/>
          </a:p>
          <a:p>
            <a:pPr eaLnBrk="1" hangingPunct="1"/>
            <a:endParaRPr lang="fr-BE" altLang="en-US" dirty="0" smtClean="0"/>
          </a:p>
          <a:p>
            <a:pPr eaLnBrk="1" hangingPunct="1"/>
            <a:endParaRPr lang="fr-BE" altLang="en-US" dirty="0" smtClean="0"/>
          </a:p>
        </p:txBody>
      </p:sp>
      <p:sp>
        <p:nvSpPr>
          <p:cNvPr id="65541"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820F1AB-7144-485F-BD26-9E7D15904CF5}" type="slidenum">
              <a:rPr lang="en-US" altLang="en-US" smtClean="0">
                <a:solidFill>
                  <a:srgbClr val="FFFFFF"/>
                </a:solidFill>
              </a:rPr>
              <a:pPr fontAlgn="base">
                <a:spcBef>
                  <a:spcPct val="0"/>
                </a:spcBef>
                <a:spcAft>
                  <a:spcPct val="0"/>
                </a:spcAft>
                <a:defRPr/>
              </a:pPr>
              <a:t>162</a:t>
            </a:fld>
            <a:endParaRPr lang="fr-BE" altLang="en-US" smtClean="0">
              <a:solidFill>
                <a:srgbClr val="FFFFFF"/>
              </a:solidFill>
            </a:endParaRPr>
          </a:p>
        </p:txBody>
      </p:sp>
    </p:spTree>
    <p:extLst>
      <p:ext uri="{BB962C8B-B14F-4D97-AF65-F5344CB8AC3E}">
        <p14:creationId xmlns:p14="http://schemas.microsoft.com/office/powerpoint/2010/main" val="140411633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defRPr/>
            </a:pPr>
            <a:r>
              <a:rPr lang="fr-BE" dirty="0"/>
              <a:t>Action 19 : Mobile </a:t>
            </a:r>
            <a:r>
              <a:rPr lang="fr-BE" dirty="0" err="1" smtClean="0"/>
              <a:t>Health</a:t>
            </a:r>
            <a:endParaRPr lang="fr-BE" altLang="en-US" dirty="0">
              <a:sym typeface="Arial" charset="0"/>
            </a:endParaRPr>
          </a:p>
        </p:txBody>
      </p:sp>
      <p:sp>
        <p:nvSpPr>
          <p:cNvPr id="4" name="Content Placeholder 3"/>
          <p:cNvSpPr>
            <a:spLocks noGrp="1"/>
          </p:cNvSpPr>
          <p:nvPr>
            <p:ph idx="1"/>
          </p:nvPr>
        </p:nvSpPr>
        <p:spPr/>
        <p:txBody>
          <a:bodyPr rtlCol="0">
            <a:normAutofit fontScale="92500" lnSpcReduction="10000"/>
          </a:bodyPr>
          <a:lstStyle/>
          <a:p>
            <a:pPr>
              <a:defRPr/>
            </a:pPr>
            <a:r>
              <a:rPr lang="fr-BE" b="1" i="1" dirty="0" smtClean="0"/>
              <a:t>5 Use </a:t>
            </a:r>
            <a:r>
              <a:rPr lang="fr-BE" b="1" i="1" dirty="0"/>
              <a:t>cases prioritaires</a:t>
            </a:r>
          </a:p>
          <a:p>
            <a:pPr>
              <a:defRPr/>
            </a:pPr>
            <a:endParaRPr lang="fr-BE" dirty="0"/>
          </a:p>
          <a:p>
            <a:pPr>
              <a:defRPr/>
            </a:pPr>
            <a:r>
              <a:rPr lang="nl-NL" sz="2200" b="1" dirty="0" err="1"/>
              <a:t>Stroke</a:t>
            </a:r>
            <a:r>
              <a:rPr lang="nl-NL" sz="2200" dirty="0"/>
              <a:t>: </a:t>
            </a:r>
            <a:r>
              <a:rPr lang="en-GB" sz="2200" dirty="0" err="1"/>
              <a:t>mhealth</a:t>
            </a:r>
            <a:r>
              <a:rPr lang="en-GB" sz="2200" dirty="0"/>
              <a:t> apps for acute stroke care with ultra fast and specialized treatment, home rehabilitation, reintegration-mobile access, </a:t>
            </a:r>
            <a:r>
              <a:rPr lang="en-GB" sz="2200" dirty="0" err="1"/>
              <a:t>selfmanagement</a:t>
            </a:r>
            <a:r>
              <a:rPr lang="en-GB" sz="2200" dirty="0"/>
              <a:t> and empowerment of the patient and his environment</a:t>
            </a:r>
            <a:endParaRPr lang="nl-NL" sz="2200" dirty="0"/>
          </a:p>
          <a:p>
            <a:pPr>
              <a:defRPr/>
            </a:pPr>
            <a:r>
              <a:rPr lang="en-GB" sz="2200" b="1" dirty="0"/>
              <a:t>Cardiovascular disorders</a:t>
            </a:r>
            <a:r>
              <a:rPr lang="en-GB" sz="2200" dirty="0"/>
              <a:t>: risk management and care (lipids, weight, blood pressure, etc.)</a:t>
            </a:r>
          </a:p>
          <a:p>
            <a:pPr>
              <a:defRPr/>
            </a:pPr>
            <a:r>
              <a:rPr lang="en-GB" sz="2200" b="1" dirty="0"/>
              <a:t>Diabetes</a:t>
            </a:r>
            <a:r>
              <a:rPr lang="en-GB" sz="2200" dirty="0"/>
              <a:t>: </a:t>
            </a:r>
            <a:r>
              <a:rPr lang="en-GB" sz="2200" dirty="0" err="1"/>
              <a:t>telemonitoring</a:t>
            </a:r>
            <a:r>
              <a:rPr lang="en-GB" sz="2200" dirty="0"/>
              <a:t>, point-of-care testing and digital support of integrated care</a:t>
            </a:r>
          </a:p>
          <a:p>
            <a:pPr>
              <a:defRPr/>
            </a:pPr>
            <a:r>
              <a:rPr lang="en-GB" sz="2200" b="1" dirty="0"/>
              <a:t>Mental Health</a:t>
            </a:r>
            <a:r>
              <a:rPr lang="en-GB" sz="2200" dirty="0"/>
              <a:t>: telecare and tele-psychotherapy, treatment compliance, working with mobile teams, ...</a:t>
            </a:r>
          </a:p>
          <a:p>
            <a:pPr>
              <a:defRPr/>
            </a:pPr>
            <a:r>
              <a:rPr lang="en-GB" sz="2200" b="1" dirty="0"/>
              <a:t>Chronic pain</a:t>
            </a:r>
            <a:r>
              <a:rPr lang="en-GB" sz="2200" dirty="0"/>
              <a:t>: multidisciplinary approach to chronic pain in specialized pain centre with monitoring of patient: effort, quality of sleep, pain intensity and therapy adherence</a:t>
            </a:r>
            <a:endParaRPr lang="nl-NL" sz="2200" dirty="0"/>
          </a:p>
        </p:txBody>
      </p:sp>
      <p:sp>
        <p:nvSpPr>
          <p:cNvPr id="69637"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963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9F67D22-E55F-4EA4-B93C-EC8C4EC02788}" type="slidenum">
              <a:rPr lang="en-US" altLang="en-US" smtClean="0">
                <a:solidFill>
                  <a:srgbClr val="FFFFFF"/>
                </a:solidFill>
              </a:rPr>
              <a:pPr fontAlgn="base">
                <a:spcBef>
                  <a:spcPct val="0"/>
                </a:spcBef>
                <a:spcAft>
                  <a:spcPct val="0"/>
                </a:spcAft>
                <a:defRPr/>
              </a:pPr>
              <a:t>163</a:t>
            </a:fld>
            <a:endParaRPr lang="fr-BE" altLang="en-US" smtClean="0">
              <a:solidFill>
                <a:srgbClr val="FFFFFF"/>
              </a:solidFill>
            </a:endParaRPr>
          </a:p>
        </p:txBody>
      </p:sp>
    </p:spTree>
    <p:extLst>
      <p:ext uri="{BB962C8B-B14F-4D97-AF65-F5344CB8AC3E}">
        <p14:creationId xmlns:p14="http://schemas.microsoft.com/office/powerpoint/2010/main" val="274531876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r>
              <a:rPr lang="fr-BE" dirty="0" err="1"/>
              <a:t>devices</a:t>
            </a:r>
            <a:endParaRPr lang="fr-BE" dirty="0"/>
          </a:p>
        </p:txBody>
      </p:sp>
      <p:sp>
        <p:nvSpPr>
          <p:cNvPr id="8195" name="Rectangle 3"/>
          <p:cNvSpPr>
            <a:spLocks noGrp="1" noChangeArrowheads="1"/>
          </p:cNvSpPr>
          <p:nvPr>
            <p:ph idx="1"/>
          </p:nvPr>
        </p:nvSpPr>
        <p:spPr/>
        <p:txBody>
          <a:bodyPr>
            <a:normAutofit/>
          </a:bodyPr>
          <a:lstStyle/>
          <a:p>
            <a:r>
              <a:rPr lang="fr-FR" dirty="0" smtClean="0"/>
              <a:t>Quelques résultats de l’enquête belge « mobile »</a:t>
            </a:r>
          </a:p>
          <a:p>
            <a:pPr marL="731520" lvl="1" indent="-457200">
              <a:buFont typeface="+mj-lt"/>
              <a:buAutoNum type="arabicPeriod"/>
            </a:pPr>
            <a:r>
              <a:rPr lang="fr-FR" dirty="0" smtClean="0"/>
              <a:t>143 </a:t>
            </a:r>
            <a:r>
              <a:rPr lang="fr-FR" dirty="0"/>
              <a:t>réponses </a:t>
            </a:r>
            <a:r>
              <a:rPr lang="fr-FR" dirty="0" smtClean="0"/>
              <a:t>au total</a:t>
            </a:r>
            <a:endParaRPr lang="fr-FR" dirty="0"/>
          </a:p>
          <a:p>
            <a:pPr marL="731520" lvl="1" indent="-457200">
              <a:buFont typeface="+mj-lt"/>
              <a:buAutoNum type="arabicPeriod"/>
            </a:pPr>
            <a:r>
              <a:rPr lang="fr-FR" dirty="0" smtClean="0"/>
              <a:t>la </a:t>
            </a:r>
            <a:r>
              <a:rPr lang="fr-FR" dirty="0"/>
              <a:t>cardiologie et le diabète sont les pathologies les plus souvent </a:t>
            </a:r>
            <a:r>
              <a:rPr lang="fr-FR" dirty="0" smtClean="0"/>
              <a:t>représentées (</a:t>
            </a:r>
            <a:r>
              <a:rPr lang="fr-FR" dirty="0" err="1" smtClean="0"/>
              <a:t>télémonitoring</a:t>
            </a:r>
            <a:r>
              <a:rPr lang="fr-FR" dirty="0" smtClean="0"/>
              <a:t>), </a:t>
            </a:r>
            <a:r>
              <a:rPr lang="fr-FR" dirty="0"/>
              <a:t>suivies par la douleur chronique, les accidents vasculaires et les soins de santé </a:t>
            </a:r>
            <a:r>
              <a:rPr lang="fr-FR" dirty="0" smtClean="0"/>
              <a:t>mentale</a:t>
            </a:r>
          </a:p>
          <a:p>
            <a:pPr marL="731520" lvl="1" indent="-457200">
              <a:buFont typeface="+mj-lt"/>
              <a:buAutoNum type="arabicPeriod" startAt="3"/>
            </a:pPr>
            <a:r>
              <a:rPr lang="fr-FR" dirty="0"/>
              <a:t>peu d'applications utilisent les services </a:t>
            </a:r>
            <a:r>
              <a:rPr lang="fr-FR" dirty="0" err="1">
                <a:solidFill>
                  <a:srgbClr val="3E6E5A"/>
                </a:solidFill>
              </a:rPr>
              <a:t>eHealth</a:t>
            </a:r>
            <a:r>
              <a:rPr lang="fr-FR" dirty="0"/>
              <a:t> &gt; 38% déclarent le faire, il s'agit le plus souvent de l’</a:t>
            </a:r>
            <a:r>
              <a:rPr lang="fr-FR" dirty="0" err="1">
                <a:solidFill>
                  <a:srgbClr val="3E6E5A"/>
                </a:solidFill>
              </a:rPr>
              <a:t>eHealth</a:t>
            </a:r>
            <a:r>
              <a:rPr lang="fr-FR" dirty="0" err="1"/>
              <a:t>Box</a:t>
            </a:r>
            <a:r>
              <a:rPr lang="fr-FR" dirty="0"/>
              <a:t> ou de </a:t>
            </a:r>
            <a:r>
              <a:rPr lang="fr-FR" dirty="0" err="1"/>
              <a:t>MyCareNet</a:t>
            </a:r>
            <a:endParaRPr lang="fr-FR" dirty="0"/>
          </a:p>
          <a:p>
            <a:pPr marL="731520" lvl="1" indent="-457200">
              <a:buFont typeface="+mj-lt"/>
              <a:buAutoNum type="arabicPeriod" startAt="3"/>
            </a:pPr>
            <a:r>
              <a:rPr lang="fr-FR" dirty="0"/>
              <a:t>seuls 36% des projets introduits ont un lien avec un dossier patient, la plupart des applications sont encore des solutions autonomes</a:t>
            </a:r>
          </a:p>
          <a:p>
            <a:pPr marL="731520" lvl="1" indent="-457200">
              <a:buFont typeface="+mj-lt"/>
              <a:buAutoNum type="arabicPeriod" startAt="3"/>
            </a:pPr>
            <a:r>
              <a:rPr lang="fr-FR" dirty="0"/>
              <a:t>plus de la </a:t>
            </a:r>
            <a:r>
              <a:rPr lang="fr-FR" dirty="0" err="1"/>
              <a:t>moitité</a:t>
            </a:r>
            <a:r>
              <a:rPr lang="fr-FR" dirty="0"/>
              <a:t> des fournisseurs déclarent suivre les méthodes "</a:t>
            </a:r>
            <a:r>
              <a:rPr lang="fr-FR" dirty="0" err="1"/>
              <a:t>evidence</a:t>
            </a:r>
            <a:r>
              <a:rPr lang="fr-FR" dirty="0"/>
              <a:t> </a:t>
            </a:r>
            <a:r>
              <a:rPr lang="fr-FR" dirty="0" err="1"/>
              <a:t>based</a:t>
            </a:r>
            <a:r>
              <a:rPr lang="fr-FR" dirty="0"/>
              <a:t>" et le prouvent à l'aide de documents</a:t>
            </a:r>
          </a:p>
          <a:p>
            <a:pPr marL="731520" lvl="1" indent="-457200">
              <a:buFont typeface="+mj-lt"/>
              <a:buAutoNum type="arabicPeriod"/>
            </a:pPr>
            <a:endParaRPr lang="fr-FR" dirty="0" smtClean="0"/>
          </a:p>
          <a:p>
            <a:pPr lvl="1"/>
            <a:endParaRPr lang="fr-FR" dirty="0" smtClean="0"/>
          </a:p>
          <a:p>
            <a:pPr lvl="1"/>
            <a:endParaRPr lang="fr-BE" altLang="en-US" noProof="1" smtClean="0"/>
          </a:p>
          <a:p>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164</a:t>
            </a:fld>
            <a:endParaRPr lang="fr-BE"/>
          </a:p>
        </p:txBody>
      </p:sp>
    </p:spTree>
    <p:extLst>
      <p:ext uri="{BB962C8B-B14F-4D97-AF65-F5344CB8AC3E}">
        <p14:creationId xmlns:p14="http://schemas.microsoft.com/office/powerpoint/2010/main" val="102341131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r>
              <a:rPr lang="fr-BE" dirty="0" err="1"/>
              <a:t>devices</a:t>
            </a:r>
            <a:endParaRPr lang="fr-BE" dirty="0"/>
          </a:p>
        </p:txBody>
      </p:sp>
      <p:sp>
        <p:nvSpPr>
          <p:cNvPr id="8195" name="Rectangle 3"/>
          <p:cNvSpPr>
            <a:spLocks noGrp="1" noChangeArrowheads="1"/>
          </p:cNvSpPr>
          <p:nvPr>
            <p:ph idx="1"/>
          </p:nvPr>
        </p:nvSpPr>
        <p:spPr/>
        <p:txBody>
          <a:bodyPr>
            <a:normAutofit/>
          </a:bodyPr>
          <a:lstStyle/>
          <a:p>
            <a:pPr marL="731520" lvl="1" indent="-457200">
              <a:buFont typeface="+mj-lt"/>
              <a:buAutoNum type="arabicPeriod" startAt="3"/>
            </a:pPr>
            <a:endParaRPr lang="fr-FR" dirty="0" smtClean="0"/>
          </a:p>
          <a:p>
            <a:pPr marL="731520" lvl="1" indent="-457200">
              <a:buFont typeface="+mj-lt"/>
              <a:buAutoNum type="arabicPeriod" startAt="6"/>
            </a:pPr>
            <a:r>
              <a:rPr lang="fr-FR" dirty="0" smtClean="0"/>
              <a:t>plus </a:t>
            </a:r>
            <a:r>
              <a:rPr lang="fr-FR" dirty="0"/>
              <a:t>d'un tiers des applications n'ont pas </a:t>
            </a:r>
            <a:r>
              <a:rPr lang="fr-FR" dirty="0" smtClean="0"/>
              <a:t>- encore - </a:t>
            </a:r>
            <a:r>
              <a:rPr lang="fr-FR" dirty="0"/>
              <a:t>d'utilisateurs en </a:t>
            </a:r>
            <a:r>
              <a:rPr lang="fr-FR" dirty="0" smtClean="0"/>
              <a:t>Belgique &gt; elles </a:t>
            </a:r>
            <a:r>
              <a:rPr lang="fr-FR" dirty="0"/>
              <a:t>ont cependant des milliers d'utilisateurs à l'étranger pour certaines d’entre </a:t>
            </a:r>
            <a:r>
              <a:rPr lang="fr-FR" dirty="0" smtClean="0"/>
              <a:t>elles</a:t>
            </a:r>
          </a:p>
          <a:p>
            <a:pPr marL="731520" lvl="1" indent="-457200">
              <a:buFont typeface="+mj-lt"/>
              <a:buAutoNum type="arabicPeriod" startAt="6"/>
            </a:pPr>
            <a:endParaRPr lang="fr-FR" dirty="0" smtClean="0"/>
          </a:p>
          <a:p>
            <a:pPr marL="731520" lvl="1" indent="-457200">
              <a:buFont typeface="+mj-lt"/>
              <a:buAutoNum type="arabicPeriod" startAt="6"/>
            </a:pPr>
            <a:r>
              <a:rPr lang="fr-FR" dirty="0" smtClean="0"/>
              <a:t>dans </a:t>
            </a:r>
            <a:r>
              <a:rPr lang="fr-FR" dirty="0"/>
              <a:t>environ la moitié des cas, l'utilisation de l'application mobile est prescrite par un </a:t>
            </a:r>
            <a:r>
              <a:rPr lang="fr-FR" dirty="0" smtClean="0"/>
              <a:t>médecin, 15</a:t>
            </a:r>
            <a:r>
              <a:rPr lang="fr-FR" dirty="0"/>
              <a:t>% des applications indiquent qu'elles sont remboursées dans un autre pays </a:t>
            </a:r>
            <a:r>
              <a:rPr lang="fr-FR" dirty="0" smtClean="0"/>
              <a:t>européen</a:t>
            </a:r>
          </a:p>
          <a:p>
            <a:pPr marL="731520" lvl="1" indent="-457200">
              <a:buFont typeface="+mj-lt"/>
              <a:buAutoNum type="arabicPeriod" startAt="6"/>
            </a:pPr>
            <a:endParaRPr lang="fr-FR" dirty="0" smtClean="0"/>
          </a:p>
          <a:p>
            <a:pPr marL="731520" lvl="1" indent="-457200">
              <a:buFont typeface="+mj-lt"/>
              <a:buAutoNum type="arabicPeriod" startAt="6"/>
            </a:pPr>
            <a:r>
              <a:rPr lang="fr-FR" dirty="0" smtClean="0"/>
              <a:t>l'utilisateur </a:t>
            </a:r>
            <a:r>
              <a:rPr lang="fr-FR" dirty="0"/>
              <a:t>de l'application est dans environ la moitié des cas un prestataire de soins (à distance ou chez le patient), dans l'autre moitié des cas le patient même ou un aidant </a:t>
            </a:r>
            <a:r>
              <a:rPr lang="fr-FR" dirty="0" smtClean="0"/>
              <a:t>proche</a:t>
            </a:r>
            <a:endParaRPr lang="fr-FR" dirty="0"/>
          </a:p>
          <a:p>
            <a:pPr lvl="1"/>
            <a:endParaRPr lang="fr-FR" dirty="0" smtClean="0"/>
          </a:p>
          <a:p>
            <a:pPr lvl="1"/>
            <a:endParaRPr lang="fr-BE" altLang="en-US" noProof="1" smtClean="0"/>
          </a:p>
          <a:p>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165</a:t>
            </a:fld>
            <a:endParaRPr lang="fr-BE"/>
          </a:p>
        </p:txBody>
      </p:sp>
    </p:spTree>
    <p:extLst>
      <p:ext uri="{BB962C8B-B14F-4D97-AF65-F5344CB8AC3E}">
        <p14:creationId xmlns:p14="http://schemas.microsoft.com/office/powerpoint/2010/main" val="52093583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r>
              <a:rPr lang="fr-BE" dirty="0" err="1"/>
              <a:t>devices</a:t>
            </a:r>
            <a:endParaRPr lang="fr-BE" dirty="0"/>
          </a:p>
        </p:txBody>
      </p:sp>
      <p:sp>
        <p:nvSpPr>
          <p:cNvPr id="8195" name="Rectangle 3"/>
          <p:cNvSpPr>
            <a:spLocks noGrp="1" noChangeArrowheads="1"/>
          </p:cNvSpPr>
          <p:nvPr>
            <p:ph idx="1"/>
          </p:nvPr>
        </p:nvSpPr>
        <p:spPr/>
        <p:txBody>
          <a:bodyPr>
            <a:normAutofit fontScale="85000" lnSpcReduction="10000"/>
          </a:bodyPr>
          <a:lstStyle/>
          <a:p>
            <a:r>
              <a:rPr lang="fr-FR" dirty="0" smtClean="0"/>
              <a:t>Appel </a:t>
            </a:r>
            <a:r>
              <a:rPr lang="fr-FR" dirty="0"/>
              <a:t>à projets </a:t>
            </a:r>
            <a:r>
              <a:rPr lang="fr-FR" dirty="0" smtClean="0"/>
              <a:t>pilotes</a:t>
            </a:r>
          </a:p>
          <a:p>
            <a:endParaRPr lang="fr-FR" dirty="0" smtClean="0"/>
          </a:p>
          <a:p>
            <a:pPr lvl="1"/>
            <a:r>
              <a:rPr lang="fr-FR" dirty="0" smtClean="0"/>
              <a:t>lancement le 1/7/2016 d’un </a:t>
            </a:r>
            <a:r>
              <a:rPr lang="fr-FR" dirty="0"/>
              <a:t>appel à projets pilotes pour l’intégration des applications Mobile </a:t>
            </a:r>
            <a:r>
              <a:rPr lang="fr-FR" dirty="0" err="1"/>
              <a:t>Health</a:t>
            </a:r>
            <a:r>
              <a:rPr lang="fr-FR" dirty="0"/>
              <a:t> dans les soins de santé </a:t>
            </a:r>
            <a:r>
              <a:rPr lang="fr-FR" dirty="0" smtClean="0"/>
              <a:t>réguliers</a:t>
            </a:r>
          </a:p>
          <a:p>
            <a:pPr lvl="1"/>
            <a:endParaRPr lang="fr-FR" dirty="0"/>
          </a:p>
          <a:p>
            <a:pPr lvl="1"/>
            <a:r>
              <a:rPr lang="fr-FR" dirty="0"/>
              <a:t>97 propositions de projets pilotes ont été </a:t>
            </a:r>
            <a:r>
              <a:rPr lang="fr-FR" dirty="0" smtClean="0"/>
              <a:t>introduites &gt; 36 projets examinés &gt; 24 projets sélectionnés</a:t>
            </a:r>
          </a:p>
          <a:p>
            <a:pPr marL="274320" lvl="1" indent="0">
              <a:buNone/>
            </a:pPr>
            <a:endParaRPr lang="fr-FR" dirty="0" smtClean="0"/>
          </a:p>
          <a:p>
            <a:pPr lvl="1"/>
            <a:r>
              <a:rPr lang="fr-FR" dirty="0" smtClean="0"/>
              <a:t>prochaine phase &gt; </a:t>
            </a:r>
            <a:r>
              <a:rPr lang="fr-FR" dirty="0"/>
              <a:t>concrétiser la mise en place de ces </a:t>
            </a:r>
            <a:r>
              <a:rPr lang="fr-FR" dirty="0" smtClean="0"/>
              <a:t>projets et le soutien financier de ces mobile </a:t>
            </a:r>
            <a:r>
              <a:rPr lang="fr-FR" dirty="0" err="1" smtClean="0"/>
              <a:t>devices</a:t>
            </a:r>
            <a:r>
              <a:rPr lang="fr-FR" dirty="0" smtClean="0"/>
              <a:t> (INAMI, remboursement du mobile prescrit, adaptation de la nomenclature pour la téléconsultation…) </a:t>
            </a:r>
          </a:p>
          <a:p>
            <a:pPr lvl="1"/>
            <a:endParaRPr lang="fr-FR" dirty="0"/>
          </a:p>
          <a:p>
            <a:pPr lvl="1"/>
            <a:r>
              <a:rPr lang="fr-FR" dirty="0" smtClean="0"/>
              <a:t>Evaluation des projets pilotes (comité de l’assurance): février 2018</a:t>
            </a:r>
          </a:p>
          <a:p>
            <a:pPr lvl="1"/>
            <a:endParaRPr lang="fr-FR" dirty="0"/>
          </a:p>
          <a:p>
            <a:pPr lvl="1"/>
            <a:r>
              <a:rPr lang="fr-FR" b="1" dirty="0" smtClean="0"/>
              <a:t>rôle </a:t>
            </a:r>
            <a:r>
              <a:rPr lang="fr-FR" b="1" dirty="0" err="1" smtClean="0"/>
              <a:t>eHealth</a:t>
            </a:r>
            <a:r>
              <a:rPr lang="fr-FR" dirty="0" smtClean="0"/>
              <a:t>: focus sur:</a:t>
            </a:r>
          </a:p>
          <a:p>
            <a:pPr lvl="2"/>
            <a:r>
              <a:rPr lang="fr-FR" dirty="0" smtClean="0"/>
              <a:t>la standardisation des messages et l’interopérabilité « </a:t>
            </a:r>
            <a:r>
              <a:rPr lang="fr-FR" i="1" dirty="0" smtClean="0"/>
              <a:t>Mobile/App – DMI/DPI/PHR</a:t>
            </a:r>
            <a:r>
              <a:rPr lang="fr-FR" dirty="0" smtClean="0"/>
              <a:t> » </a:t>
            </a:r>
          </a:p>
          <a:p>
            <a:pPr lvl="2"/>
            <a:r>
              <a:rPr lang="fr-FR" dirty="0" smtClean="0"/>
              <a:t>Sécurisation/authentification du prestataire-patient (UAM, </a:t>
            </a:r>
            <a:r>
              <a:rPr lang="fr-FR" dirty="0" err="1" smtClean="0"/>
              <a:t>privacy</a:t>
            </a:r>
            <a:r>
              <a:rPr lang="fr-FR" dirty="0" smtClean="0"/>
              <a:t>/New EU-GDPR…)</a:t>
            </a:r>
            <a:endParaRPr lang="fr-BE" altLang="en-US" noProof="1" smtClean="0"/>
          </a:p>
          <a:p>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166</a:t>
            </a:fld>
            <a:endParaRPr lang="fr-BE"/>
          </a:p>
        </p:txBody>
      </p:sp>
    </p:spTree>
    <p:extLst>
      <p:ext uri="{BB962C8B-B14F-4D97-AF65-F5344CB8AC3E}">
        <p14:creationId xmlns:p14="http://schemas.microsoft.com/office/powerpoint/2010/main" val="1357400397"/>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12947" y="455575"/>
            <a:ext cx="8229600" cy="563563"/>
          </a:xfrm>
        </p:spPr>
        <p:txBody>
          <a:bodyPr>
            <a:normAutofit fontScale="90000"/>
          </a:bodyPr>
          <a:lstStyle/>
          <a:p>
            <a:r>
              <a:rPr lang="en-US" dirty="0" smtClean="0">
                <a:solidFill>
                  <a:schemeClr val="accent4">
                    <a:lumMod val="50000"/>
                  </a:schemeClr>
                </a:solidFill>
                <a:latin typeface="+mn-lt"/>
              </a:rPr>
              <a:t>Selected projects / Use Case</a:t>
            </a:r>
            <a:endParaRPr lang="en-US" dirty="0">
              <a:solidFill>
                <a:schemeClr val="accent4">
                  <a:lumMod val="50000"/>
                </a:schemeClr>
              </a:solidFill>
              <a:latin typeface="+mn-lt"/>
            </a:endParaRPr>
          </a:p>
        </p:txBody>
      </p:sp>
      <p:graphicFrame>
        <p:nvGraphicFramePr>
          <p:cNvPr id="2" name="Chart 1"/>
          <p:cNvGraphicFramePr/>
          <p:nvPr>
            <p:extLst>
              <p:ext uri="{D42A27DB-BD31-4B8C-83A1-F6EECF244321}">
                <p14:modId xmlns:p14="http://schemas.microsoft.com/office/powerpoint/2010/main" val="428645186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val="2255635594"/>
              </p:ext>
            </p:extLst>
          </p:nvPr>
        </p:nvGraphicFramePr>
        <p:xfrm>
          <a:off x="489097" y="912813"/>
          <a:ext cx="8250865" cy="56368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2157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p>
        </p:txBody>
      </p:sp>
      <p:sp>
        <p:nvSpPr>
          <p:cNvPr id="8195" name="Rectangle 3"/>
          <p:cNvSpPr>
            <a:spLocks noGrp="1" noChangeArrowheads="1"/>
          </p:cNvSpPr>
          <p:nvPr>
            <p:ph idx="1"/>
          </p:nvPr>
        </p:nvSpPr>
        <p:spPr/>
        <p:txBody>
          <a:bodyPr>
            <a:normAutofit/>
          </a:bodyPr>
          <a:lstStyle/>
          <a:p>
            <a:endParaRPr lang="fr-BE" altLang="en-US" noProof="1" smtClean="0"/>
          </a:p>
          <a:p>
            <a:pPr marL="0" indent="0">
              <a:buNone/>
            </a:pPr>
            <a:r>
              <a:rPr lang="fr-BE" altLang="en-US" noProof="1"/>
              <a:t>CSAM: </a:t>
            </a:r>
            <a:r>
              <a:rPr lang="fr-BE" altLang="en-US" noProof="1">
                <a:hlinkClick r:id="rId3"/>
              </a:rPr>
              <a:t>https://www.csam.be/fr</a:t>
            </a:r>
            <a:r>
              <a:rPr lang="fr-BE" altLang="en-US" noProof="1" smtClean="0">
                <a:hlinkClick r:id="rId3"/>
              </a:rPr>
              <a:t>/</a:t>
            </a:r>
            <a:endParaRPr lang="fr-BE" altLang="en-US" noProof="1" smtClean="0"/>
          </a:p>
          <a:p>
            <a:endParaRPr lang="fr-BE" altLang="en-US" noProof="1" smtClean="0"/>
          </a:p>
          <a:p>
            <a:pPr marL="0" indent="0" algn="ctr">
              <a:buNone/>
            </a:pPr>
            <a:r>
              <a:rPr lang="fr-BE" altLang="en-US" noProof="1" smtClean="0"/>
              <a:t>Identification </a:t>
            </a:r>
          </a:p>
          <a:p>
            <a:pPr marL="0" indent="0" algn="ctr">
              <a:buNone/>
            </a:pPr>
            <a:endParaRPr lang="fr-BE" altLang="en-US" noProof="1" smtClean="0"/>
          </a:p>
          <a:p>
            <a:pPr marL="0" indent="0" algn="ctr">
              <a:buNone/>
            </a:pPr>
            <a:r>
              <a:rPr lang="fr-BE" altLang="en-US" noProof="1" smtClean="0"/>
              <a:t>Authentification</a:t>
            </a:r>
          </a:p>
          <a:p>
            <a:pPr marL="0" indent="0" algn="ctr">
              <a:buNone/>
            </a:pPr>
            <a:endParaRPr lang="fr-BE" altLang="en-US" noProof="1" smtClean="0"/>
          </a:p>
          <a:p>
            <a:pPr marL="0" indent="0" algn="ctr">
              <a:buNone/>
            </a:pPr>
            <a:r>
              <a:rPr lang="fr-BE" altLang="en-US" noProof="1" smtClean="0"/>
              <a:t>Autorisation</a:t>
            </a:r>
          </a:p>
          <a:p>
            <a:pPr marL="0" indent="0" algn="ctr">
              <a:buNone/>
            </a:pPr>
            <a:endParaRPr lang="fr-BE" altLang="en-US" noProof="1" smtClean="0"/>
          </a:p>
          <a:p>
            <a:pPr marL="0" indent="0" algn="ctr">
              <a:buNone/>
            </a:pPr>
            <a:r>
              <a:rPr lang="fr-BE" altLang="en-US" noProof="1" smtClean="0"/>
              <a:t>Mandats</a:t>
            </a:r>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168</a:t>
            </a:fld>
            <a:endParaRPr lang="fr-BE"/>
          </a:p>
        </p:txBody>
      </p:sp>
    </p:spTree>
    <p:extLst>
      <p:ext uri="{BB962C8B-B14F-4D97-AF65-F5344CB8AC3E}">
        <p14:creationId xmlns:p14="http://schemas.microsoft.com/office/powerpoint/2010/main" val="16381932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Authenticatie</a:t>
            </a:r>
            <a:r>
              <a:rPr lang="en-US" dirty="0" smtClean="0"/>
              <a:t> </a:t>
            </a:r>
            <a:r>
              <a:rPr lang="en-US" dirty="0" err="1" smtClean="0"/>
              <a:t>factoren</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t>169</a:t>
            </a:fld>
            <a:endParaRPr lang="en-US"/>
          </a:p>
        </p:txBody>
      </p:sp>
      <p:grpSp>
        <p:nvGrpSpPr>
          <p:cNvPr id="6" name="Group 5"/>
          <p:cNvGrpSpPr/>
          <p:nvPr/>
        </p:nvGrpSpPr>
        <p:grpSpPr>
          <a:xfrm>
            <a:off x="3313548" y="1628800"/>
            <a:ext cx="2588912" cy="1006919"/>
            <a:chOff x="2655" y="159794"/>
            <a:chExt cx="2588912" cy="1006919"/>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Aft>
                  <a:spcPct val="35000"/>
                </a:spcAft>
              </a:pPr>
              <a:r>
                <a:rPr lang="fr-BE" sz="2000" b="1" smtClean="0"/>
                <a:t>Bezit</a:t>
              </a:r>
            </a:p>
            <a:p>
              <a:pPr lvl="0" algn="ctr" defTabSz="1244600">
                <a:lnSpc>
                  <a:spcPct val="90000"/>
                </a:lnSpc>
                <a:spcAft>
                  <a:spcPct val="35000"/>
                </a:spcAft>
              </a:pPr>
              <a:r>
                <a:rPr lang="fr-BE" sz="2000" smtClean="0"/>
                <a:t>Iets </a:t>
              </a:r>
              <a:r>
                <a:rPr lang="fr-BE" sz="2000"/>
                <a:t>wat je </a:t>
              </a:r>
              <a:r>
                <a:rPr lang="fr-BE" sz="2000" smtClean="0"/>
                <a:t>hebt</a:t>
              </a:r>
              <a:endParaRPr lang="nl-BE" sz="2000"/>
            </a:p>
          </p:txBody>
        </p:sp>
      </p:grpSp>
      <p:grpSp>
        <p:nvGrpSpPr>
          <p:cNvPr id="9" name="Group 8"/>
          <p:cNvGrpSpPr/>
          <p:nvPr/>
        </p:nvGrpSpPr>
        <p:grpSpPr>
          <a:xfrm>
            <a:off x="398912" y="1628800"/>
            <a:ext cx="2588912" cy="1006919"/>
            <a:chOff x="2655" y="159794"/>
            <a:chExt cx="2588912" cy="1006919"/>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fr-BE" sz="2000" b="1" kern="1200" smtClean="0"/>
                <a:t>Kennis</a:t>
              </a:r>
            </a:p>
            <a:p>
              <a:pPr lvl="0" algn="ctr" defTabSz="1244600">
                <a:lnSpc>
                  <a:spcPct val="90000"/>
                </a:lnSpc>
                <a:spcBef>
                  <a:spcPct val="0"/>
                </a:spcBef>
                <a:spcAft>
                  <a:spcPct val="35000"/>
                </a:spcAft>
              </a:pPr>
              <a:r>
                <a:rPr lang="fr-BE" sz="2000" smtClean="0"/>
                <a:t>I</a:t>
              </a:r>
              <a:r>
                <a:rPr lang="fr-BE" sz="2000" kern="1200" smtClean="0"/>
                <a:t>ets wat je weet</a:t>
              </a:r>
              <a:endParaRPr lang="nl-BE" sz="2000" kern="1200"/>
            </a:p>
          </p:txBody>
        </p:sp>
      </p:grpSp>
      <p:grpSp>
        <p:nvGrpSpPr>
          <p:cNvPr id="12" name="Group 11"/>
          <p:cNvGrpSpPr/>
          <p:nvPr/>
        </p:nvGrpSpPr>
        <p:grpSpPr>
          <a:xfrm>
            <a:off x="6228184" y="1628799"/>
            <a:ext cx="2588912" cy="1006919"/>
            <a:chOff x="2655" y="159794"/>
            <a:chExt cx="2588912" cy="1006919"/>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fr-BE" sz="2000" b="1" kern="1200" smtClean="0"/>
                <a:t>Biometrie</a:t>
              </a:r>
            </a:p>
            <a:p>
              <a:pPr lvl="0" algn="ctr" defTabSz="1244600">
                <a:lnSpc>
                  <a:spcPct val="90000"/>
                </a:lnSpc>
                <a:spcBef>
                  <a:spcPct val="0"/>
                </a:spcBef>
                <a:spcAft>
                  <a:spcPct val="35000"/>
                </a:spcAft>
              </a:pPr>
              <a:r>
                <a:rPr lang="fr-BE" sz="2000" smtClean="0"/>
                <a:t>I</a:t>
              </a:r>
              <a:r>
                <a:rPr lang="fr-BE" sz="2000" kern="1200" smtClean="0"/>
                <a:t>ets wat je bent</a:t>
              </a:r>
              <a:endParaRPr lang="nl-BE" sz="2000" kern="1200"/>
            </a:p>
          </p:txBody>
        </p:sp>
      </p:grpSp>
      <p:grpSp>
        <p:nvGrpSpPr>
          <p:cNvPr id="15" name="Group 14"/>
          <p:cNvGrpSpPr/>
          <p:nvPr/>
        </p:nvGrpSpPr>
        <p:grpSpPr>
          <a:xfrm>
            <a:off x="6228184" y="2708920"/>
            <a:ext cx="2588912" cy="4032448"/>
            <a:chOff x="6228184" y="2708920"/>
            <a:chExt cx="2588912" cy="4032448"/>
          </a:xfrm>
        </p:grpSpPr>
        <p:grpSp>
          <p:nvGrpSpPr>
            <p:cNvPr id="16" name="Group 15"/>
            <p:cNvGrpSpPr/>
            <p:nvPr/>
          </p:nvGrpSpPr>
          <p:grpSpPr>
            <a:xfrm>
              <a:off x="6228184" y="2708920"/>
              <a:ext cx="2588912" cy="4032448"/>
              <a:chOff x="2655" y="159794"/>
              <a:chExt cx="2588912" cy="1006919"/>
            </a:xfrm>
          </p:grpSpPr>
          <p:sp>
            <p:nvSpPr>
              <p:cNvPr id="20" name="Rectangle 1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17" name="Picture 8" descr="http://cache3.asset-cache.net/xt/487256965.jpg?v=1&amp;g=fs1%7C0%7CSKP212%7C56%7C965&amp;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227" y="2852935"/>
              <a:ext cx="656826" cy="915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659" y="3947763"/>
              <a:ext cx="1199962" cy="10499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old.biometry.com/tl_files/biometry-content/Bilder/Products/Perma%20Voice/perma-voice-w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788" y="5373216"/>
              <a:ext cx="2321703" cy="913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398912" y="2708920"/>
            <a:ext cx="2588912" cy="4032448"/>
            <a:chOff x="398912" y="2708920"/>
            <a:chExt cx="2588912" cy="4032448"/>
          </a:xfrm>
        </p:grpSpPr>
        <p:grpSp>
          <p:nvGrpSpPr>
            <p:cNvPr id="23" name="Group 22"/>
            <p:cNvGrpSpPr/>
            <p:nvPr/>
          </p:nvGrpSpPr>
          <p:grpSpPr>
            <a:xfrm>
              <a:off x="398912" y="2708920"/>
              <a:ext cx="2588912" cy="4032448"/>
              <a:chOff x="2655" y="159794"/>
              <a:chExt cx="2588912" cy="1006919"/>
            </a:xfrm>
          </p:grpSpPr>
          <p:sp>
            <p:nvSpPr>
              <p:cNvPr id="27" name="Rectangle 2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8" name="Rectangle 2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2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75" y="2852936"/>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9" descr="http://1.bp.blogspot.com/-qrsBy1XX0TY/UYzHQ7EfpnI/AAAAAAAAFVs/k_ShPD43scs/s1600/Smartphone+Lock+or+Unlock+Patt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86" y="4581128"/>
              <a:ext cx="1430763" cy="1907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incode"/>
            <p:cNvPicPr>
              <a:picLocks noChangeAspect="1" noChangeArrowheads="1"/>
            </p:cNvPicPr>
            <p:nvPr/>
          </p:nvPicPr>
          <p:blipFill>
            <a:blip r:embed="rId7"/>
            <a:srcRect/>
            <a:stretch>
              <a:fillRect/>
            </a:stretch>
          </p:blipFill>
          <p:spPr bwMode="auto">
            <a:xfrm>
              <a:off x="537741" y="3861048"/>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grpSp>
      <p:grpSp>
        <p:nvGrpSpPr>
          <p:cNvPr id="29" name="Group 28"/>
          <p:cNvGrpSpPr/>
          <p:nvPr/>
        </p:nvGrpSpPr>
        <p:grpSpPr>
          <a:xfrm>
            <a:off x="3309004" y="2708920"/>
            <a:ext cx="2631148" cy="4032448"/>
            <a:chOff x="3309004" y="2708920"/>
            <a:chExt cx="2631148" cy="4032448"/>
          </a:xfrm>
        </p:grpSpPr>
        <p:grpSp>
          <p:nvGrpSpPr>
            <p:cNvPr id="30" name="Group 29"/>
            <p:cNvGrpSpPr/>
            <p:nvPr/>
          </p:nvGrpSpPr>
          <p:grpSpPr>
            <a:xfrm>
              <a:off x="3309004" y="2708920"/>
              <a:ext cx="2588912" cy="4032448"/>
              <a:chOff x="3309004" y="2708920"/>
              <a:chExt cx="2588912" cy="4032448"/>
            </a:xfrm>
          </p:grpSpPr>
          <p:grpSp>
            <p:nvGrpSpPr>
              <p:cNvPr id="32" name="Group 31"/>
              <p:cNvGrpSpPr/>
              <p:nvPr/>
            </p:nvGrpSpPr>
            <p:grpSpPr>
              <a:xfrm>
                <a:off x="3309004" y="2708920"/>
                <a:ext cx="2588912" cy="4032448"/>
                <a:chOff x="2655" y="159794"/>
                <a:chExt cx="2588912" cy="1006919"/>
              </a:xfrm>
            </p:grpSpPr>
            <p:sp>
              <p:nvSpPr>
                <p:cNvPr id="37" name="Rectangle 3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33" name="Picture 2" descr="tok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897" y="2852936"/>
                <a:ext cx="1381125" cy="857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e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2422" y="3933056"/>
                <a:ext cx="1362075" cy="8667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SAs-SecurID-tokens,-with-their-red-and-blue-colour-scheme,-are-very-iconic_rev--776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9872" y="5043710"/>
                <a:ext cx="1118394"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https://www.yubico.com/wp-content/uploads/2012/09/YubiKey_Standard_t-cropp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3272" y="5805264"/>
                <a:ext cx="1382744" cy="919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http://www.lotusnetdesign.be/wp-content/uploads/smartphone-android-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5157192"/>
              <a:ext cx="136815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819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Performance de l’autoroute « </a:t>
            </a:r>
            <a:r>
              <a:rPr lang="fr-FR" dirty="0" err="1"/>
              <a:t>eHealth</a:t>
            </a:r>
            <a:r>
              <a:rPr lang="fr-FR" dirty="0"/>
              <a:t> »</a:t>
            </a:r>
            <a:endParaRPr lang="en-US" dirty="0"/>
          </a:p>
        </p:txBody>
      </p:sp>
      <p:sp>
        <p:nvSpPr>
          <p:cNvPr id="3" name="Content Placeholder 2"/>
          <p:cNvSpPr>
            <a:spLocks noGrp="1"/>
          </p:cNvSpPr>
          <p:nvPr>
            <p:ph idx="1"/>
          </p:nvPr>
        </p:nvSpPr>
        <p:spPr/>
        <p:txBody>
          <a:bodyPr>
            <a:normAutofit/>
          </a:bodyPr>
          <a:lstStyle/>
          <a:p>
            <a:r>
              <a:rPr lang="fr-BE" dirty="0" smtClean="0"/>
              <a:t>Exemple du </a:t>
            </a:r>
            <a:r>
              <a:rPr lang="fr-BE" dirty="0" err="1" smtClean="0"/>
              <a:t>dashboard</a:t>
            </a:r>
            <a:r>
              <a:rPr lang="fr-BE" dirty="0" smtClean="0"/>
              <a:t> de </a:t>
            </a:r>
            <a:r>
              <a:rPr lang="fr-BE" dirty="0" err="1" smtClean="0"/>
              <a:t>My</a:t>
            </a:r>
            <a:r>
              <a:rPr lang="fr-BE" dirty="0" smtClean="0"/>
              <a:t> </a:t>
            </a:r>
            <a:r>
              <a:rPr lang="fr-BE" dirty="0" err="1" smtClean="0"/>
              <a:t>Carenet</a:t>
            </a:r>
            <a:r>
              <a:rPr lang="fr-BE" dirty="0" smtClean="0"/>
              <a:t> (CIN-OA)</a:t>
            </a:r>
            <a:endParaRPr lang="fr-BE" sz="2400" dirty="0"/>
          </a:p>
          <a:p>
            <a:endParaRPr lang="en-US" dirty="0"/>
          </a:p>
        </p:txBody>
      </p:sp>
      <p:sp>
        <p:nvSpPr>
          <p:cNvPr id="4" name="Date Placeholder 3"/>
          <p:cNvSpPr>
            <a:spLocks noGrp="1"/>
          </p:cNvSpPr>
          <p:nvPr>
            <p:ph type="dt" sz="half" idx="10"/>
          </p:nvPr>
        </p:nvSpPr>
        <p:spPr/>
        <p:txBody>
          <a:bodyPr/>
          <a:lstStyle/>
          <a:p>
            <a:r>
              <a:rPr lang="en-US" smtClean="0"/>
              <a:t>27/01/2017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17</a:t>
            </a:fld>
            <a:endParaRPr lang="en-US"/>
          </a:p>
        </p:txBody>
      </p:sp>
      <p:pic>
        <p:nvPicPr>
          <p:cNvPr id="6" name="Picture 5"/>
          <p:cNvPicPr>
            <a:picLocks noChangeAspect="1"/>
          </p:cNvPicPr>
          <p:nvPr/>
        </p:nvPicPr>
        <p:blipFill>
          <a:blip r:embed="rId2"/>
          <a:stretch>
            <a:fillRect/>
          </a:stretch>
        </p:blipFill>
        <p:spPr>
          <a:xfrm>
            <a:off x="971600" y="2326010"/>
            <a:ext cx="7272808" cy="4092077"/>
          </a:xfrm>
          <a:prstGeom prst="rect">
            <a:avLst/>
          </a:prstGeom>
        </p:spPr>
      </p:pic>
    </p:spTree>
    <p:extLst>
      <p:ext uri="{BB962C8B-B14F-4D97-AF65-F5344CB8AC3E}">
        <p14:creationId xmlns:p14="http://schemas.microsoft.com/office/powerpoint/2010/main" val="44600208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Multi-factor authenticatie</a:t>
            </a:r>
            <a:endParaRPr lang="nl-BE"/>
          </a:p>
        </p:txBody>
      </p:sp>
      <p:sp>
        <p:nvSpPr>
          <p:cNvPr id="3" name="Content Placeholder 2"/>
          <p:cNvSpPr>
            <a:spLocks noGrp="1"/>
          </p:cNvSpPr>
          <p:nvPr>
            <p:ph idx="1"/>
          </p:nvPr>
        </p:nvSpPr>
        <p:spPr/>
        <p:txBody>
          <a:bodyPr/>
          <a:lstStyle/>
          <a:p>
            <a:pPr marL="0" indent="0">
              <a:buNone/>
            </a:pPr>
            <a:r>
              <a:rPr lang="fr-BE" smtClean="0"/>
              <a:t>Multi-factor authenticatie: combinatie van minstens 2 factoren</a:t>
            </a:r>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170</a:t>
            </a:fld>
            <a:endParaRPr lang="en-US" dirty="0"/>
          </a:p>
        </p:txBody>
      </p:sp>
      <p:grpSp>
        <p:nvGrpSpPr>
          <p:cNvPr id="6" name="Group 5"/>
          <p:cNvGrpSpPr/>
          <p:nvPr/>
        </p:nvGrpSpPr>
        <p:grpSpPr>
          <a:xfrm>
            <a:off x="3690746" y="2564904"/>
            <a:ext cx="1762508" cy="1393202"/>
            <a:chOff x="2655" y="-310834"/>
            <a:chExt cx="2588912" cy="1948175"/>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Kennis</a:t>
              </a:r>
              <a:endParaRPr lang="nl-BE" sz="1800" b="1" kern="1200"/>
            </a:p>
          </p:txBody>
        </p:sp>
      </p:grpSp>
      <p:grpSp>
        <p:nvGrpSpPr>
          <p:cNvPr id="9" name="Group 8"/>
          <p:cNvGrpSpPr/>
          <p:nvPr/>
        </p:nvGrpSpPr>
        <p:grpSpPr>
          <a:xfrm>
            <a:off x="539552" y="4988126"/>
            <a:ext cx="1762508" cy="1393202"/>
            <a:chOff x="2655" y="-310834"/>
            <a:chExt cx="2588912" cy="1948175"/>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Bezit</a:t>
              </a:r>
              <a:endParaRPr lang="nl-BE" sz="1800" b="1" kern="1200"/>
            </a:p>
          </p:txBody>
        </p:sp>
      </p:grpSp>
      <p:grpSp>
        <p:nvGrpSpPr>
          <p:cNvPr id="12" name="Group 11"/>
          <p:cNvGrpSpPr/>
          <p:nvPr/>
        </p:nvGrpSpPr>
        <p:grpSpPr>
          <a:xfrm>
            <a:off x="6948264" y="4988126"/>
            <a:ext cx="1762508" cy="1393202"/>
            <a:chOff x="2655" y="-310834"/>
            <a:chExt cx="2588912" cy="1948175"/>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Biometrie</a:t>
              </a:r>
              <a:endParaRPr lang="nl-BE" sz="1800" b="1" kern="1200"/>
            </a:p>
          </p:txBody>
        </p:sp>
      </p:grpSp>
      <p:cxnSp>
        <p:nvCxnSpPr>
          <p:cNvPr id="15" name="Straight Connector 14"/>
          <p:cNvCxnSpPr>
            <a:stCxn id="8" idx="1"/>
            <a:endCxn id="10" idx="0"/>
          </p:cNvCxnSpPr>
          <p:nvPr/>
        </p:nvCxnSpPr>
        <p:spPr bwMode="auto">
          <a:xfrm flipH="1">
            <a:off x="1420806" y="3261505"/>
            <a:ext cx="2269940" cy="20631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stCxn id="8" idx="3"/>
            <a:endCxn id="13" idx="0"/>
          </p:cNvCxnSpPr>
          <p:nvPr/>
        </p:nvCxnSpPr>
        <p:spPr bwMode="auto">
          <a:xfrm>
            <a:off x="5453254" y="3261505"/>
            <a:ext cx="2376264" cy="20631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418771" y="3167252"/>
            <a:ext cx="2842010" cy="1681054"/>
            <a:chOff x="418771" y="3167252"/>
            <a:chExt cx="2842010" cy="1681054"/>
          </a:xfrm>
        </p:grpSpPr>
        <p:pic>
          <p:nvPicPr>
            <p:cNvPr id="18" name="Picture 6" descr="pincode"/>
            <p:cNvPicPr>
              <a:picLocks noChangeAspect="1" noChangeArrowheads="1"/>
            </p:cNvPicPr>
            <p:nvPr/>
          </p:nvPicPr>
          <p:blipFill>
            <a:blip r:embed="rId2"/>
            <a:srcRect/>
            <a:stretch>
              <a:fillRect/>
            </a:stretch>
          </p:blipFill>
          <p:spPr bwMode="auto">
            <a:xfrm>
              <a:off x="882706" y="3167252"/>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sp>
          <p:nvSpPr>
            <p:cNvPr id="19" name="TextBox 18"/>
            <p:cNvSpPr txBox="1"/>
            <p:nvPr/>
          </p:nvSpPr>
          <p:spPr>
            <a:xfrm>
              <a:off x="1115615" y="3429000"/>
              <a:ext cx="792088" cy="646331"/>
            </a:xfrm>
            <a:prstGeom prst="rect">
              <a:avLst/>
            </a:prstGeom>
            <a:noFill/>
          </p:spPr>
          <p:txBody>
            <a:bodyPr wrap="square" rtlCol="0">
              <a:spAutoFit/>
            </a:bodyPr>
            <a:lstStyle/>
            <a:p>
              <a:pPr algn="ctr"/>
              <a:r>
                <a:rPr lang="fr-BE" sz="3600" b="1" smtClean="0"/>
                <a:t>+</a:t>
              </a:r>
              <a:endParaRPr lang="nl-BE" sz="3600" b="1"/>
            </a:p>
          </p:txBody>
        </p:sp>
        <p:pic>
          <p:nvPicPr>
            <p:cNvPr id="20" name="Picture 4" descr="e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71" y="3981530"/>
              <a:ext cx="1362075" cy="866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2915816" y="4787058"/>
            <a:ext cx="3096344" cy="1882302"/>
            <a:chOff x="2915816" y="4787058"/>
            <a:chExt cx="3096344" cy="1882302"/>
          </a:xfrm>
        </p:grpSpPr>
        <p:sp>
          <p:nvSpPr>
            <p:cNvPr id="22" name="TextBox 21"/>
            <p:cNvSpPr txBox="1"/>
            <p:nvPr/>
          </p:nvSpPr>
          <p:spPr>
            <a:xfrm>
              <a:off x="4211960" y="5446965"/>
              <a:ext cx="792088" cy="646331"/>
            </a:xfrm>
            <a:prstGeom prst="rect">
              <a:avLst/>
            </a:prstGeom>
            <a:noFill/>
          </p:spPr>
          <p:txBody>
            <a:bodyPr wrap="square" rtlCol="0">
              <a:spAutoFit/>
            </a:bodyPr>
            <a:lstStyle/>
            <a:p>
              <a:pPr algn="ctr"/>
              <a:r>
                <a:rPr lang="fr-BE" sz="3600" b="1" smtClean="0"/>
                <a:t>+</a:t>
              </a:r>
              <a:endParaRPr lang="nl-BE" sz="3600" b="1"/>
            </a:p>
          </p:txBody>
        </p:sp>
        <p:pic>
          <p:nvPicPr>
            <p:cNvPr id="23" name="Picture 2" descr="http://i.imgur.com/Hrjvr3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82" y="5157192"/>
              <a:ext cx="1177178" cy="11771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tore.storeimages.cdn-apple.com/4457/as-images.apple.com/is/image/AppleInc/aos/published/images/i/ph/iphone6/plus/iphone6-plus-box-silver-2014?wid=478&amp;hei=595&amp;fmt=jpeg&amp;qlt=95&amp;op_sharpen=0&amp;resMode=bicub&amp;op_usm=0.5,0.5,0,0&amp;iccEmbed=0&amp;layer=comp&amp;.v=14115207472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4787058"/>
              <a:ext cx="1512168" cy="1882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105475" y="2996952"/>
            <a:ext cx="2787005" cy="2016224"/>
            <a:chOff x="6105475" y="2996952"/>
            <a:chExt cx="2787005" cy="2016224"/>
          </a:xfrm>
        </p:grpSpPr>
        <p:sp>
          <p:nvSpPr>
            <p:cNvPr id="26" name="TextBox 25"/>
            <p:cNvSpPr txBox="1"/>
            <p:nvPr/>
          </p:nvSpPr>
          <p:spPr>
            <a:xfrm>
              <a:off x="6876256" y="3646765"/>
              <a:ext cx="792088" cy="646331"/>
            </a:xfrm>
            <a:prstGeom prst="rect">
              <a:avLst/>
            </a:prstGeom>
            <a:noFill/>
          </p:spPr>
          <p:txBody>
            <a:bodyPr wrap="square" rtlCol="0">
              <a:spAutoFit/>
            </a:bodyPr>
            <a:lstStyle/>
            <a:p>
              <a:pPr algn="ctr"/>
              <a:r>
                <a:rPr lang="fr-BE" sz="3600" b="1" smtClean="0"/>
                <a:t>+</a:t>
              </a:r>
              <a:endParaRPr lang="nl-BE" sz="3600" b="1"/>
            </a:p>
          </p:txBody>
        </p:sp>
        <p:pic>
          <p:nvPicPr>
            <p:cNvPr id="2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475" y="2996952"/>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518" y="3963209"/>
              <a:ext cx="1199962" cy="1049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975941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Mobiele authenticatie</a:t>
            </a:r>
            <a:endParaRPr lang="nl-BE"/>
          </a:p>
        </p:txBody>
      </p:sp>
      <p:sp>
        <p:nvSpPr>
          <p:cNvPr id="3" name="Content Placeholder 2"/>
          <p:cNvSpPr>
            <a:spLocks noGrp="1"/>
          </p:cNvSpPr>
          <p:nvPr>
            <p:ph idx="1"/>
          </p:nvPr>
        </p:nvSpPr>
        <p:spPr/>
        <p:txBody>
          <a:bodyPr/>
          <a:lstStyle/>
          <a:p>
            <a:r>
              <a:rPr lang="fr-BE" smtClean="0"/>
              <a:t>Mobiele authenticatie: bewijs leveren van identiteit voor toegang tot een toepassing op een mobiel toestel</a:t>
            </a:r>
          </a:p>
          <a:p>
            <a:r>
              <a:rPr lang="fr-BE" smtClean="0"/>
              <a:t>Mobiel toestel: smartphone of tablet met een mobiel besturingssysteem (Android, iOS, etc.)</a:t>
            </a:r>
          </a:p>
          <a:p>
            <a:r>
              <a:rPr lang="fr-BE" smtClean="0"/>
              <a:t>Mobiele webtoepassingen: webtoepassingen die aangepast zijn aan kleinere (aanraak-) schermen</a:t>
            </a:r>
          </a:p>
          <a:p>
            <a:r>
              <a:rPr lang="fr-BE" smtClean="0"/>
              <a:t>Native apps: platform-specifieke toepassingen (Android, iOS, etc.)</a:t>
            </a:r>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171</a:t>
            </a:fld>
            <a:endParaRPr lang="en-US" dirty="0"/>
          </a:p>
        </p:txBody>
      </p:sp>
    </p:spTree>
    <p:extLst>
      <p:ext uri="{BB962C8B-B14F-4D97-AF65-F5344CB8AC3E}">
        <p14:creationId xmlns:p14="http://schemas.microsoft.com/office/powerpoint/2010/main" val="199550193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err="1" smtClean="0"/>
              <a:t>Huidige</a:t>
            </a:r>
            <a:r>
              <a:rPr lang="fr-BE" dirty="0" smtClean="0"/>
              <a:t> </a:t>
            </a:r>
            <a:r>
              <a:rPr lang="fr-BE" dirty="0" err="1" smtClean="0"/>
              <a:t>authenticatiemiddelen</a:t>
            </a:r>
            <a:r>
              <a:rPr lang="fr-BE" dirty="0"/>
              <a:t> </a:t>
            </a:r>
            <a:r>
              <a:rPr lang="fr-BE" dirty="0" smtClean="0"/>
              <a:t>(CSAM/FAS)</a:t>
            </a:r>
            <a:endParaRPr lang="nl-BE" dirty="0"/>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172</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05" y="1939039"/>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948412966"/>
              </p:ext>
            </p:extLst>
          </p:nvPr>
        </p:nvGraphicFramePr>
        <p:xfrm>
          <a:off x="872205" y="1876323"/>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 met </a:t>
                      </a:r>
                      <a:r>
                        <a:rPr lang="fr-BE" sz="1400" dirty="0" err="1" smtClean="0"/>
                        <a:t>verbonden</a:t>
                      </a:r>
                      <a:r>
                        <a:rPr lang="fr-BE" sz="1400" dirty="0" smtClean="0"/>
                        <a:t> </a:t>
                      </a:r>
                      <a:r>
                        <a:rPr lang="fr-BE" sz="1400" dirty="0" err="1" smtClean="0"/>
                        <a:t>kaart-lezer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585236095"/>
              </p:ext>
            </p:extLst>
          </p:nvPr>
        </p:nvGraphicFramePr>
        <p:xfrm>
          <a:off x="872205" y="2840821"/>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a:t>
                      </a:r>
                      <a:r>
                        <a:rPr lang="fr-BE" sz="1400" baseline="0" dirty="0" smtClean="0"/>
                        <a:t> met </a:t>
                      </a:r>
                      <a:r>
                        <a:rPr lang="fr-BE" sz="1400" dirty="0" err="1" smtClean="0"/>
                        <a:t>draadloze</a:t>
                      </a:r>
                      <a:r>
                        <a:rPr lang="fr-BE" sz="1400" dirty="0" smtClean="0"/>
                        <a:t> </a:t>
                      </a:r>
                      <a:r>
                        <a:rPr lang="fr-BE" sz="1400" dirty="0" err="1" smtClean="0"/>
                        <a:t>kaartlezer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36" y="2961126"/>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291979002"/>
              </p:ext>
            </p:extLst>
          </p:nvPr>
        </p:nvGraphicFramePr>
        <p:xfrm>
          <a:off x="3617053" y="3807269"/>
          <a:ext cx="2592288" cy="94704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err="1" smtClean="0"/>
                        <a:t>Beveiligingscode</a:t>
                      </a:r>
                      <a:r>
                        <a:rPr lang="fr-BE" sz="1400" baseline="0" dirty="0" smtClean="0"/>
                        <a:t/>
                      </a:r>
                      <a:br>
                        <a:rPr lang="fr-BE" sz="1400" baseline="0" dirty="0" smtClean="0"/>
                      </a:br>
                      <a:r>
                        <a:rPr lang="fr-BE" sz="1400" baseline="0" dirty="0" smtClean="0"/>
                        <a:t>via SMS, </a:t>
                      </a:r>
                      <a:r>
                        <a:rPr lang="fr-BE" sz="1400" baseline="0" dirty="0" err="1" smtClean="0"/>
                        <a:t>gebruikersnaam</a:t>
                      </a:r>
                      <a:r>
                        <a:rPr lang="fr-BE" sz="1400" baseline="0" dirty="0" smtClean="0"/>
                        <a:t> + </a:t>
                      </a:r>
                      <a:r>
                        <a:rPr lang="fr-BE" sz="1400" baseline="0" dirty="0" err="1" smtClean="0"/>
                        <a:t>wachtwoord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14645387"/>
              </p:ext>
            </p:extLst>
          </p:nvPr>
        </p:nvGraphicFramePr>
        <p:xfrm>
          <a:off x="870116" y="3807269"/>
          <a:ext cx="2592288" cy="94704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err="1" smtClean="0"/>
                        <a:t>Beveiligingscode</a:t>
                      </a:r>
                      <a:r>
                        <a:rPr lang="fr-BE" sz="1400" baseline="0" dirty="0" smtClean="0"/>
                        <a:t/>
                      </a:r>
                      <a:br>
                        <a:rPr lang="fr-BE" sz="1400" baseline="0" dirty="0" smtClean="0"/>
                      </a:br>
                      <a:r>
                        <a:rPr lang="fr-BE" sz="1400" baseline="0" dirty="0" smtClean="0"/>
                        <a:t>via </a:t>
                      </a:r>
                      <a:r>
                        <a:rPr lang="fr-BE" sz="1400" baseline="0" dirty="0" err="1" smtClean="0"/>
                        <a:t>mobiele</a:t>
                      </a:r>
                      <a:r>
                        <a:rPr lang="fr-BE" sz="1400" baseline="0" dirty="0" smtClean="0"/>
                        <a:t> </a:t>
                      </a:r>
                      <a:r>
                        <a:rPr lang="fr-BE" sz="1400" baseline="0" dirty="0" err="1" smtClean="0"/>
                        <a:t>app</a:t>
                      </a:r>
                      <a:r>
                        <a:rPr lang="fr-BE" sz="1400" baseline="0" dirty="0" smtClean="0"/>
                        <a:t>, </a:t>
                      </a:r>
                      <a:r>
                        <a:rPr lang="fr-BE" sz="1400" baseline="0" dirty="0" err="1" smtClean="0"/>
                        <a:t>gebruikersnaam</a:t>
                      </a:r>
                      <a:r>
                        <a:rPr lang="fr-BE" sz="1400" baseline="0" dirty="0" smtClean="0"/>
                        <a:t> + </a:t>
                      </a:r>
                      <a:r>
                        <a:rPr lang="fr-BE" sz="1400" baseline="0" dirty="0" err="1" smtClean="0"/>
                        <a:t>wachtwoord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137" y="3953601"/>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43" y="3953121"/>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88054267"/>
              </p:ext>
            </p:extLst>
          </p:nvPr>
        </p:nvGraphicFramePr>
        <p:xfrm>
          <a:off x="872205" y="5756004"/>
          <a:ext cx="2592288" cy="86409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864096">
                <a:tc>
                  <a:txBody>
                    <a:bodyPr/>
                    <a:lstStyle/>
                    <a:p>
                      <a:endParaRPr lang="nl-BE" dirty="0"/>
                    </a:p>
                  </a:txBody>
                  <a:tcPr marL="90000" marR="90000" marT="108000" marB="46800"/>
                </a:tc>
                <a:tc>
                  <a:txBody>
                    <a:bodyPr/>
                    <a:lstStyle/>
                    <a:p>
                      <a:r>
                        <a:rPr lang="fr-BE" sz="1400" dirty="0" err="1" smtClean="0"/>
                        <a:t>Gebruikersnaam</a:t>
                      </a:r>
                      <a:r>
                        <a:rPr lang="fr-BE" sz="1400" baseline="0" dirty="0" smtClean="0"/>
                        <a:t/>
                      </a:r>
                      <a:br>
                        <a:rPr lang="fr-BE" sz="1400" baseline="0" dirty="0" smtClean="0"/>
                      </a:br>
                      <a:r>
                        <a:rPr lang="fr-BE" sz="1400" baseline="0" dirty="0" smtClean="0"/>
                        <a:t>+ </a:t>
                      </a:r>
                      <a:r>
                        <a:rPr lang="fr-BE" sz="1400" baseline="0" dirty="0" err="1" smtClean="0"/>
                        <a:t>wachtwoord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02" y="5922529"/>
            <a:ext cx="409539" cy="409539"/>
          </a:xfrm>
          <a:prstGeom prst="rect">
            <a:avLst/>
          </a:prstGeom>
        </p:spPr>
      </p:pic>
      <p:sp>
        <p:nvSpPr>
          <p:cNvPr id="24" name="TextBox 23"/>
          <p:cNvSpPr txBox="1"/>
          <p:nvPr/>
        </p:nvSpPr>
        <p:spPr>
          <a:xfrm>
            <a:off x="138297" y="1562979"/>
            <a:ext cx="723275" cy="369332"/>
          </a:xfrm>
          <a:prstGeom prst="rect">
            <a:avLst/>
          </a:prstGeom>
          <a:noFill/>
        </p:spPr>
        <p:txBody>
          <a:bodyPr wrap="none" rtlCol="0">
            <a:spAutoFit/>
          </a:bodyPr>
          <a:lstStyle/>
          <a:p>
            <a:pPr algn="ctr"/>
            <a:r>
              <a:rPr lang="fr-BE" dirty="0" err="1" smtClean="0"/>
              <a:t>Sterk</a:t>
            </a:r>
            <a:endParaRPr lang="nl-BE" dirty="0"/>
          </a:p>
        </p:txBody>
      </p:sp>
      <p:sp>
        <p:nvSpPr>
          <p:cNvPr id="25" name="TextBox 24"/>
          <p:cNvSpPr txBox="1"/>
          <p:nvPr/>
        </p:nvSpPr>
        <p:spPr>
          <a:xfrm>
            <a:off x="107504" y="6427624"/>
            <a:ext cx="736099" cy="369332"/>
          </a:xfrm>
          <a:prstGeom prst="rect">
            <a:avLst/>
          </a:prstGeom>
          <a:noFill/>
        </p:spPr>
        <p:txBody>
          <a:bodyPr wrap="none" rtlCol="0">
            <a:spAutoFit/>
          </a:bodyPr>
          <a:lstStyle/>
          <a:p>
            <a:pPr algn="ctr"/>
            <a:r>
              <a:rPr lang="fr-BE" smtClean="0"/>
              <a:t>Zwak</a:t>
            </a:r>
            <a:endParaRPr lang="nl-BE"/>
          </a:p>
        </p:txBody>
      </p:sp>
      <p:sp>
        <p:nvSpPr>
          <p:cNvPr id="26" name="Up-Down Arrow 25"/>
          <p:cNvSpPr/>
          <p:nvPr/>
        </p:nvSpPr>
        <p:spPr>
          <a:xfrm>
            <a:off x="323528" y="1932311"/>
            <a:ext cx="288032" cy="45766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2" name="Table 21"/>
          <p:cNvGraphicFramePr>
            <a:graphicFrameLocks noGrp="1"/>
          </p:cNvGraphicFramePr>
          <p:nvPr>
            <p:extLst>
              <p:ext uri="{D42A27DB-BD31-4B8C-83A1-F6EECF244321}">
                <p14:modId xmlns:p14="http://schemas.microsoft.com/office/powerpoint/2010/main" val="1364870858"/>
              </p:ext>
            </p:extLst>
          </p:nvPr>
        </p:nvGraphicFramePr>
        <p:xfrm>
          <a:off x="872205" y="4787408"/>
          <a:ext cx="2592288" cy="94704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tc>
                <a:tc>
                  <a:txBody>
                    <a:bodyPr/>
                    <a:lstStyle/>
                    <a:p>
                      <a:r>
                        <a:rPr lang="fr-BE" sz="1400" baseline="0" dirty="0" err="1" smtClean="0"/>
                        <a:t>Beveiligingscode</a:t>
                      </a:r>
                      <a:r>
                        <a:rPr lang="fr-BE" sz="1400" baseline="0" dirty="0" smtClean="0"/>
                        <a:t/>
                      </a:r>
                      <a:br>
                        <a:rPr lang="fr-BE" sz="1400" baseline="0" dirty="0" smtClean="0"/>
                      </a:br>
                      <a:r>
                        <a:rPr lang="fr-BE" sz="1400" baseline="0" dirty="0" smtClean="0"/>
                        <a:t>op papier (</a:t>
                      </a:r>
                      <a:r>
                        <a:rPr lang="fr-BE" sz="1400" baseline="0" dirty="0" err="1" smtClean="0"/>
                        <a:t>token</a:t>
                      </a:r>
                      <a:r>
                        <a:rPr lang="fr-BE" sz="1400" baseline="0" dirty="0" smtClean="0"/>
                        <a:t>), </a:t>
                      </a:r>
                      <a:r>
                        <a:rPr lang="fr-BE" sz="1400" baseline="0" dirty="0" err="1" smtClean="0"/>
                        <a:t>gebruikersnaam</a:t>
                      </a:r>
                      <a:r>
                        <a:rPr lang="fr-BE" sz="1400" baseline="0" dirty="0" smtClean="0"/>
                        <a:t> + </a:t>
                      </a:r>
                      <a:r>
                        <a:rPr lang="fr-BE" sz="1400" baseline="0" dirty="0" err="1" smtClean="0"/>
                        <a:t>wachtwoord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03" y="5109668"/>
            <a:ext cx="447602" cy="275447"/>
          </a:xfrm>
          <a:prstGeom prst="rect">
            <a:avLst/>
          </a:prstGeom>
        </p:spPr>
      </p:pic>
    </p:spTree>
    <p:extLst>
      <p:ext uri="{BB962C8B-B14F-4D97-AF65-F5344CB8AC3E}">
        <p14:creationId xmlns:p14="http://schemas.microsoft.com/office/powerpoint/2010/main" val="363119165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eID</a:t>
            </a:r>
            <a:endParaRPr lang="nl-BE" dirty="0"/>
          </a:p>
        </p:txBody>
      </p:sp>
      <p:sp>
        <p:nvSpPr>
          <p:cNvPr id="3" name="Content Placeholder 2"/>
          <p:cNvSpPr>
            <a:spLocks noGrp="1"/>
          </p:cNvSpPr>
          <p:nvPr>
            <p:ph idx="1"/>
          </p:nvPr>
        </p:nvSpPr>
        <p:spPr/>
        <p:txBody>
          <a:bodyPr/>
          <a:lstStyle/>
          <a:p>
            <a:r>
              <a:rPr lang="fr-BE" smtClean="0"/>
              <a:t>Aanmelden zonder registratie kan enkel met eID</a:t>
            </a:r>
          </a:p>
          <a:p>
            <a:r>
              <a:rPr lang="fr-BE" smtClean="0"/>
              <a:t>Andere authenticatiemiddelen moeten aangevraagd worden op basis van eID + kaartlezer</a:t>
            </a:r>
          </a:p>
          <a:p>
            <a:r>
              <a:rPr lang="fr-BE" smtClean="0"/>
              <a:t>Doel is om een hoge mate van zekerheid te hebben over de identiteit van een gebruiker bij het aanmelden met een ander authenticatiemiddel dan eID</a:t>
            </a:r>
          </a:p>
          <a:p>
            <a:r>
              <a:rPr lang="fr-BE" smtClean="0"/>
              <a:t>Beheer aanmeldmogelijkheden via de self-management application van "Mijn eGov Profiel"</a:t>
            </a:r>
            <a:br>
              <a:rPr lang="fr-BE" smtClean="0"/>
            </a:br>
            <a:r>
              <a:rPr lang="fr-BE" smtClean="0">
                <a:hlinkClick r:id="rId2"/>
              </a:rPr>
              <a:t>www.csam.be/myprofile</a:t>
            </a:r>
            <a:endParaRPr lang="fr-BE" smtClean="0"/>
          </a:p>
          <a:p>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173</a:t>
            </a:fld>
            <a:endParaRPr lang="en-US" dirty="0"/>
          </a:p>
        </p:txBody>
      </p:sp>
    </p:spTree>
    <p:extLst>
      <p:ext uri="{BB962C8B-B14F-4D97-AF65-F5344CB8AC3E}">
        <p14:creationId xmlns:p14="http://schemas.microsoft.com/office/powerpoint/2010/main" val="388611920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eID + kaartlezer</a:t>
            </a:r>
            <a:endParaRPr lang="nl-BE"/>
          </a:p>
        </p:txBody>
      </p:sp>
      <p:sp>
        <p:nvSpPr>
          <p:cNvPr id="3" name="Content Placeholder 2"/>
          <p:cNvSpPr>
            <a:spLocks noGrp="1"/>
          </p:cNvSpPr>
          <p:nvPr>
            <p:ph idx="1"/>
          </p:nvPr>
        </p:nvSpPr>
        <p:spPr/>
        <p:txBody>
          <a:bodyPr/>
          <a:lstStyle/>
          <a:p>
            <a:r>
              <a:rPr lang="fr-BE" smtClean="0"/>
              <a:t>Beperkt compatibel met mobiele toepassingen</a:t>
            </a:r>
          </a:p>
          <a:p>
            <a:r>
              <a:rPr lang="fr-BE" smtClean="0"/>
              <a:t>Tablets met ingebouwde kaartlezer</a:t>
            </a:r>
          </a:p>
          <a:p>
            <a:r>
              <a:rPr lang="fr-BE" smtClean="0"/>
              <a:t>"Add-on" kaartlezers</a:t>
            </a:r>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174</a:t>
            </a:fld>
            <a:endParaRPr lang="en-US" dirty="0"/>
          </a:p>
        </p:txBody>
      </p:sp>
      <p:pic>
        <p:nvPicPr>
          <p:cNvPr id="6" name="Picture 2" descr="http://images.techhive.com/images/article/2014/08/dellvenue11prosecurity_2-100372982-or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068959"/>
            <a:ext cx="4322101" cy="331236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bwMode="auto">
          <a:xfrm rot="18557121">
            <a:off x="2070886" y="4845618"/>
            <a:ext cx="2124000" cy="684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9" name="Picture 6" descr="http://www.ftsafe.com/images/upload/day_140720/2014072016063144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4461" y="1349026"/>
            <a:ext cx="161036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ftsafe.com/images/upload/day_140718/2014071817395019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104" y="3941314"/>
            <a:ext cx="1578384" cy="244001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bwMode="auto">
          <a:xfrm rot="5400000">
            <a:off x="6982453" y="5327917"/>
            <a:ext cx="1080000" cy="540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4701540"/>
            <a:ext cx="2208921" cy="1679788"/>
          </a:xfrm>
          <a:prstGeom prst="rect">
            <a:avLst/>
          </a:prstGeom>
        </p:spPr>
      </p:pic>
    </p:spTree>
    <p:extLst>
      <p:ext uri="{BB962C8B-B14F-4D97-AF65-F5344CB8AC3E}">
        <p14:creationId xmlns:p14="http://schemas.microsoft.com/office/powerpoint/2010/main" val="36169664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eID + draadloze kaartlezer</a:t>
            </a:r>
            <a:endParaRPr lang="nl-BE"/>
          </a:p>
        </p:txBody>
      </p:sp>
      <p:sp>
        <p:nvSpPr>
          <p:cNvPr id="3" name="Content Placeholder 2"/>
          <p:cNvSpPr>
            <a:spLocks noGrp="1"/>
          </p:cNvSpPr>
          <p:nvPr>
            <p:ph idx="1"/>
          </p:nvPr>
        </p:nvSpPr>
        <p:spPr>
          <a:xfrm>
            <a:off x="457199" y="1600200"/>
            <a:ext cx="5511857" cy="4876800"/>
          </a:xfrm>
        </p:spPr>
        <p:txBody>
          <a:bodyPr/>
          <a:lstStyle/>
          <a:p>
            <a:r>
              <a:rPr lang="fr-BE" smtClean="0"/>
              <a:t>Aanmelden bij externe partner (Mydigipass)</a:t>
            </a:r>
          </a:p>
          <a:p>
            <a:r>
              <a:rPr lang="fr-BE" smtClean="0"/>
              <a:t>Compatibel met mobiele webtoepassingen</a:t>
            </a:r>
          </a:p>
          <a:p>
            <a:r>
              <a:rPr lang="fr-BE" smtClean="0"/>
              <a:t>Niet zo gebruiksvriendelijk in mobiele context</a:t>
            </a:r>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175</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293096"/>
            <a:ext cx="3883649" cy="208823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57" y="1570485"/>
            <a:ext cx="2779407" cy="49411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4860386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Beveiligingscode op papier (token)</a:t>
            </a:r>
            <a:endParaRPr lang="nl-BE"/>
          </a:p>
        </p:txBody>
      </p:sp>
      <p:sp>
        <p:nvSpPr>
          <p:cNvPr id="3" name="Content Placeholder 2"/>
          <p:cNvSpPr>
            <a:spLocks noGrp="1"/>
          </p:cNvSpPr>
          <p:nvPr>
            <p:ph idx="1"/>
          </p:nvPr>
        </p:nvSpPr>
        <p:spPr/>
        <p:txBody>
          <a:bodyPr/>
          <a:lstStyle/>
          <a:p>
            <a:r>
              <a:rPr lang="fr-BE"/>
              <a:t>Compatibel met mobiele </a:t>
            </a:r>
            <a:r>
              <a:rPr lang="fr-BE" smtClean="0"/>
              <a:t>webtoepassingen</a:t>
            </a:r>
          </a:p>
          <a:p>
            <a:r>
              <a:rPr lang="fr-BE" smtClean="0"/>
              <a:t>Veiliger dan een wachtwoord op zich, maar minder gebruiksvriendelijk (beveiligingscode overtypen)</a:t>
            </a:r>
            <a:endParaRPr lang="nl-BE"/>
          </a:p>
          <a:p>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93281"/>
            <a:ext cx="3629491" cy="23208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993281"/>
            <a:ext cx="3690586" cy="188922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http://sma-help.fedict.belgium.be/sites/5037.fedimbo.belgium.be/files/explorer/token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790851"/>
            <a:ext cx="2952328" cy="1734493"/>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8"/>
          <p:cNvSpPr/>
          <p:nvPr/>
        </p:nvSpPr>
        <p:spPr bwMode="auto">
          <a:xfrm rot="5400000">
            <a:off x="4699186" y="5536409"/>
            <a:ext cx="609724" cy="122413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3" name="Curved Connector 12"/>
          <p:cNvCxnSpPr>
            <a:stCxn id="9" idx="1"/>
          </p:cNvCxnSpPr>
          <p:nvPr/>
        </p:nvCxnSpPr>
        <p:spPr>
          <a:xfrm flipV="1">
            <a:off x="5436845" y="4509120"/>
            <a:ext cx="1079371" cy="1423787"/>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76190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Beveiligingscode via SMS</a:t>
            </a:r>
            <a:endParaRPr lang="nl-BE"/>
          </a:p>
        </p:txBody>
      </p:sp>
      <p:sp>
        <p:nvSpPr>
          <p:cNvPr id="3" name="Content Placeholder 2"/>
          <p:cNvSpPr>
            <a:spLocks noGrp="1"/>
          </p:cNvSpPr>
          <p:nvPr>
            <p:ph idx="1"/>
          </p:nvPr>
        </p:nvSpPr>
        <p:spPr/>
        <p:txBody>
          <a:bodyPr/>
          <a:lstStyle/>
          <a:p>
            <a:r>
              <a:rPr lang="fr-BE"/>
              <a:t>Compatibel met mobiele </a:t>
            </a:r>
            <a:r>
              <a:rPr lang="fr-BE" smtClean="0"/>
              <a:t>webtoepassingen</a:t>
            </a:r>
          </a:p>
          <a:p>
            <a:r>
              <a:rPr lang="fr-BE" smtClean="0"/>
              <a:t>Veiliger dan een wachtwoord op zich, maar minder gebruiksvriendelijk (code overtypen of copy/pasten)</a:t>
            </a:r>
          </a:p>
          <a:p>
            <a:r>
              <a:rPr lang="fr-BE" smtClean="0"/>
              <a:t>Eenmalige registratie van GSM-nummer via eID bootstrap</a:t>
            </a:r>
          </a:p>
          <a:p>
            <a:r>
              <a:rPr lang="fr-BE" smtClean="0"/>
              <a:t>Kost verbonden aan het versturen van SMS'en</a:t>
            </a:r>
            <a:endParaRPr lang="nl-BE"/>
          </a:p>
          <a:p>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177</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54591"/>
            <a:ext cx="3709972" cy="23208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831" y="3754591"/>
            <a:ext cx="4058609" cy="233870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83" y="5843611"/>
            <a:ext cx="4058609" cy="89775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bwMode="auto">
          <a:xfrm rot="5400000">
            <a:off x="7039446" y="5570066"/>
            <a:ext cx="609724" cy="122413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8" name="Curved Connector 17"/>
          <p:cNvCxnSpPr>
            <a:stCxn id="9" idx="3"/>
          </p:cNvCxnSpPr>
          <p:nvPr/>
        </p:nvCxnSpPr>
        <p:spPr>
          <a:xfrm rot="10800000">
            <a:off x="6503135" y="5445224"/>
            <a:ext cx="408376" cy="521340"/>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08201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t>Beveiligingscode via mobiele </a:t>
            </a:r>
            <a:r>
              <a:rPr lang="fr-BE" smtClean="0"/>
              <a:t>app </a:t>
            </a:r>
            <a:r>
              <a:rPr lang="fr-BE" sz="3100" smtClean="0"/>
              <a:t>(1/3)</a:t>
            </a:r>
            <a:r>
              <a:rPr lang="fr-BE"/>
              <a:t/>
            </a:r>
            <a:br>
              <a:rPr lang="fr-BE"/>
            </a:br>
            <a:r>
              <a:rPr lang="fr-BE" sz="3100"/>
              <a:t>Hoe werkt het? </a:t>
            </a:r>
            <a:r>
              <a:rPr lang="fr-BE" sz="3100" smtClean="0"/>
              <a:t>(eenmalige registratie)</a:t>
            </a:r>
            <a:endParaRPr lang="nl-BE" sz="3100"/>
          </a:p>
        </p:txBody>
      </p:sp>
      <p:sp>
        <p:nvSpPr>
          <p:cNvPr id="3" name="Content Placeholder 2"/>
          <p:cNvSpPr>
            <a:spLocks noGrp="1"/>
          </p:cNvSpPr>
          <p:nvPr>
            <p:ph idx="1"/>
          </p:nvPr>
        </p:nvSpPr>
        <p:spPr>
          <a:xfrm>
            <a:off x="457200" y="1600200"/>
            <a:ext cx="5915000" cy="4876800"/>
          </a:xfrm>
        </p:spPr>
        <p:txBody>
          <a:bodyPr>
            <a:normAutofit/>
          </a:bodyPr>
          <a:lstStyle/>
          <a:p>
            <a:r>
              <a:rPr lang="fr-BE" dirty="0" err="1" smtClean="0"/>
              <a:t>Eenmalige</a:t>
            </a:r>
            <a:r>
              <a:rPr lang="fr-BE" dirty="0" smtClean="0"/>
              <a:t> </a:t>
            </a:r>
            <a:r>
              <a:rPr lang="fr-BE" dirty="0" err="1" smtClean="0"/>
              <a:t>registratie</a:t>
            </a:r>
            <a:r>
              <a:rPr lang="fr-BE" dirty="0" smtClean="0"/>
              <a:t> van </a:t>
            </a:r>
            <a:r>
              <a:rPr lang="fr-BE" dirty="0" err="1" smtClean="0"/>
              <a:t>een</a:t>
            </a:r>
            <a:r>
              <a:rPr lang="fr-BE" dirty="0" smtClean="0"/>
              <a:t> </a:t>
            </a:r>
            <a:r>
              <a:rPr lang="fr-BE" dirty="0" err="1" smtClean="0"/>
              <a:t>mobiele</a:t>
            </a:r>
            <a:r>
              <a:rPr lang="fr-BE" dirty="0" smtClean="0"/>
              <a:t> </a:t>
            </a:r>
            <a:r>
              <a:rPr lang="fr-BE" dirty="0" err="1" smtClean="0"/>
              <a:t>app</a:t>
            </a:r>
            <a:r>
              <a:rPr lang="fr-BE" dirty="0" smtClean="0"/>
              <a:t> via </a:t>
            </a:r>
            <a:r>
              <a:rPr lang="fr-BE" dirty="0" err="1" smtClean="0"/>
              <a:t>eID</a:t>
            </a:r>
            <a:r>
              <a:rPr lang="fr-BE" dirty="0" smtClean="0"/>
              <a:t> </a:t>
            </a:r>
            <a:r>
              <a:rPr lang="fr-BE" dirty="0" err="1" smtClean="0"/>
              <a:t>bootstrap</a:t>
            </a:r>
            <a:endParaRPr lang="fr-BE" dirty="0" smtClean="0"/>
          </a:p>
          <a:p>
            <a:r>
              <a:rPr lang="fr-BE" dirty="0" err="1" smtClean="0"/>
              <a:t>Gebruiker</a:t>
            </a:r>
            <a:r>
              <a:rPr lang="fr-BE" dirty="0" smtClean="0"/>
              <a:t> </a:t>
            </a:r>
            <a:r>
              <a:rPr lang="fr-BE" dirty="0" err="1" smtClean="0"/>
              <a:t>kiest</a:t>
            </a:r>
            <a:r>
              <a:rPr lang="fr-BE" dirty="0" smtClean="0"/>
              <a:t> </a:t>
            </a:r>
            <a:r>
              <a:rPr lang="fr-BE" dirty="0" err="1" smtClean="0"/>
              <a:t>zelf</a:t>
            </a:r>
            <a:r>
              <a:rPr lang="fr-BE" dirty="0" smtClean="0"/>
              <a:t> </a:t>
            </a:r>
            <a:r>
              <a:rPr lang="fr-BE" dirty="0" err="1" smtClean="0"/>
              <a:t>een</a:t>
            </a:r>
            <a:r>
              <a:rPr lang="fr-BE" dirty="0" smtClean="0"/>
              <a:t> </a:t>
            </a:r>
            <a:r>
              <a:rPr lang="fr-BE" dirty="0" err="1" smtClean="0"/>
              <a:t>mobiele</a:t>
            </a:r>
            <a:r>
              <a:rPr lang="fr-BE" dirty="0" smtClean="0"/>
              <a:t> </a:t>
            </a:r>
            <a:r>
              <a:rPr lang="fr-BE" dirty="0" err="1" smtClean="0"/>
              <a:t>app</a:t>
            </a:r>
            <a:r>
              <a:rPr lang="fr-BE" dirty="0" smtClean="0"/>
              <a:t> om codes te </a:t>
            </a:r>
            <a:r>
              <a:rPr lang="fr-BE" dirty="0" err="1" smtClean="0"/>
              <a:t>genereren</a:t>
            </a:r>
            <a:endParaRPr lang="fr-BE" dirty="0" smtClean="0"/>
          </a:p>
          <a:p>
            <a:r>
              <a:rPr lang="fr-BE" dirty="0" err="1"/>
              <a:t>V</a:t>
            </a:r>
            <a:r>
              <a:rPr lang="fr-BE" dirty="0" err="1" smtClean="0"/>
              <a:t>oorwaarde</a:t>
            </a:r>
            <a:r>
              <a:rPr lang="fr-BE" dirty="0" smtClean="0"/>
              <a:t>: </a:t>
            </a:r>
            <a:r>
              <a:rPr lang="fr-BE" dirty="0" err="1" smtClean="0"/>
              <a:t>app</a:t>
            </a:r>
            <a:r>
              <a:rPr lang="fr-BE" dirty="0" smtClean="0"/>
              <a:t> </a:t>
            </a:r>
            <a:r>
              <a:rPr lang="fr-BE" dirty="0" err="1" smtClean="0"/>
              <a:t>moet</a:t>
            </a:r>
            <a:r>
              <a:rPr lang="fr-BE" dirty="0" smtClean="0"/>
              <a:t> </a:t>
            </a:r>
            <a:r>
              <a:rPr lang="fr-BE" dirty="0" err="1" smtClean="0"/>
              <a:t>compatibel</a:t>
            </a:r>
            <a:r>
              <a:rPr lang="fr-BE" dirty="0" smtClean="0"/>
              <a:t> </a:t>
            </a:r>
            <a:r>
              <a:rPr lang="fr-BE" dirty="0" err="1" smtClean="0"/>
              <a:t>zijn</a:t>
            </a:r>
            <a:r>
              <a:rPr lang="fr-BE" dirty="0" smtClean="0"/>
              <a:t> met het TOTP </a:t>
            </a:r>
            <a:r>
              <a:rPr lang="fr-BE" dirty="0" err="1" smtClean="0"/>
              <a:t>protocol</a:t>
            </a:r>
            <a:r>
              <a:rPr lang="fr-BE" dirty="0" smtClean="0"/>
              <a:t> (Time-</a:t>
            </a:r>
            <a:r>
              <a:rPr lang="fr-BE" dirty="0" err="1" smtClean="0"/>
              <a:t>based</a:t>
            </a:r>
            <a:r>
              <a:rPr lang="fr-BE" dirty="0" smtClean="0"/>
              <a:t> One Time </a:t>
            </a:r>
            <a:r>
              <a:rPr lang="fr-BE" dirty="0" err="1" smtClean="0"/>
              <a:t>Password</a:t>
            </a:r>
            <a:r>
              <a:rPr lang="fr-BE" dirty="0" smtClean="0"/>
              <a:t>)</a:t>
            </a:r>
          </a:p>
          <a:p>
            <a:r>
              <a:rPr lang="fr-BE" dirty="0" err="1" smtClean="0"/>
              <a:t>Voorbeelden</a:t>
            </a:r>
            <a:r>
              <a:rPr lang="fr-BE" dirty="0" smtClean="0"/>
              <a:t> van </a:t>
            </a:r>
            <a:r>
              <a:rPr lang="fr-BE" dirty="0" err="1" smtClean="0"/>
              <a:t>compatibele</a:t>
            </a:r>
            <a:r>
              <a:rPr lang="fr-BE" dirty="0" smtClean="0"/>
              <a:t> </a:t>
            </a:r>
            <a:r>
              <a:rPr lang="fr-BE" dirty="0" err="1" smtClean="0"/>
              <a:t>apps</a:t>
            </a:r>
            <a:r>
              <a:rPr lang="fr-BE" dirty="0" smtClean="0"/>
              <a:t>: Google </a:t>
            </a:r>
            <a:r>
              <a:rPr lang="fr-BE" dirty="0" err="1" smtClean="0"/>
              <a:t>Authenticator</a:t>
            </a:r>
            <a:r>
              <a:rPr lang="fr-BE" dirty="0" smtClean="0"/>
              <a:t>, Duo Mobile, Amazon AWS MFA en </a:t>
            </a:r>
            <a:r>
              <a:rPr lang="fr-BE" dirty="0" err="1" smtClean="0"/>
              <a:t>Authenticator</a:t>
            </a:r>
            <a:endParaRPr lang="fr-BE" dirty="0" smtClean="0"/>
          </a:p>
          <a:p>
            <a:r>
              <a:rPr lang="fr-BE" dirty="0" err="1" smtClean="0"/>
              <a:t>Dergelijke</a:t>
            </a:r>
            <a:r>
              <a:rPr lang="fr-BE" dirty="0" smtClean="0"/>
              <a:t> </a:t>
            </a:r>
            <a:r>
              <a:rPr lang="fr-BE" dirty="0" err="1" smtClean="0"/>
              <a:t>apps</a:t>
            </a:r>
            <a:r>
              <a:rPr lang="fr-BE" dirty="0" smtClean="0"/>
              <a:t> </a:t>
            </a:r>
            <a:r>
              <a:rPr lang="fr-BE" dirty="0" err="1" smtClean="0"/>
              <a:t>zijn</a:t>
            </a:r>
            <a:r>
              <a:rPr lang="fr-BE" dirty="0" smtClean="0"/>
              <a:t> gratis </a:t>
            </a:r>
            <a:r>
              <a:rPr lang="fr-BE" dirty="0" err="1" smtClean="0"/>
              <a:t>verkrijgbaar</a:t>
            </a:r>
            <a:r>
              <a:rPr lang="fr-BE" dirty="0" smtClean="0"/>
              <a:t> in de </a:t>
            </a:r>
            <a:r>
              <a:rPr lang="fr-BE" dirty="0" err="1" smtClean="0"/>
              <a:t>app</a:t>
            </a:r>
            <a:r>
              <a:rPr lang="fr-BE" dirty="0" smtClean="0"/>
              <a:t> stores</a:t>
            </a:r>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944216"/>
            <a:ext cx="2617389" cy="4653136"/>
          </a:xfrm>
          <a:prstGeom prst="rect">
            <a:avLst/>
          </a:prstGeom>
        </p:spPr>
      </p:pic>
    </p:spTree>
    <p:extLst>
      <p:ext uri="{BB962C8B-B14F-4D97-AF65-F5344CB8AC3E}">
        <p14:creationId xmlns:p14="http://schemas.microsoft.com/office/powerpoint/2010/main" val="82152612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t>Beveiligingscode via mobiele </a:t>
            </a:r>
            <a:r>
              <a:rPr lang="fr-BE" smtClean="0"/>
              <a:t>app</a:t>
            </a:r>
            <a:r>
              <a:rPr lang="fr-BE"/>
              <a:t> </a:t>
            </a:r>
            <a:r>
              <a:rPr lang="fr-BE" sz="3100" smtClean="0"/>
              <a:t>(2/3</a:t>
            </a:r>
            <a:r>
              <a:rPr lang="fr-BE" sz="3100"/>
              <a:t>)</a:t>
            </a:r>
            <a:r>
              <a:rPr lang="fr-BE"/>
              <a:t/>
            </a:r>
            <a:br>
              <a:rPr lang="fr-BE"/>
            </a:br>
            <a:r>
              <a:rPr lang="fr-BE" sz="3100"/>
              <a:t>Hoe werkt het? </a:t>
            </a:r>
            <a:r>
              <a:rPr lang="fr-BE" sz="3100" smtClean="0"/>
              <a:t>(aanmelden)</a:t>
            </a:r>
            <a:endParaRPr lang="nl-BE" sz="3100"/>
          </a:p>
        </p:txBody>
      </p:sp>
      <p:sp>
        <p:nvSpPr>
          <p:cNvPr id="3" name="Content Placeholder 2"/>
          <p:cNvSpPr>
            <a:spLocks noGrp="1"/>
          </p:cNvSpPr>
          <p:nvPr>
            <p:ph idx="1"/>
          </p:nvPr>
        </p:nvSpPr>
        <p:spPr/>
        <p:txBody>
          <a:bodyPr/>
          <a:lstStyle/>
          <a:p>
            <a:r>
              <a:rPr lang="fr-BE" smtClean="0"/>
              <a:t>Stap 1: invullen gebruikersnaam en wachtwoord</a:t>
            </a:r>
          </a:p>
          <a:p>
            <a:r>
              <a:rPr lang="fr-BE" smtClean="0"/>
              <a:t>Stap 2: invullen eenmalige code gegenereerd door de mobiele app (app genereert nieuwe code om de 30 sec.)</a:t>
            </a:r>
          </a:p>
          <a:p>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179</a:t>
            </a:fld>
            <a:endParaRPr lang="en-US"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40" y="3019864"/>
            <a:ext cx="3672408" cy="228134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19865"/>
            <a:ext cx="3910618" cy="192130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255" y="5085184"/>
            <a:ext cx="3854177" cy="16022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bwMode="auto">
          <a:xfrm rot="5400000">
            <a:off x="5229111" y="5470439"/>
            <a:ext cx="675339" cy="1921054"/>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4" name="Curved Connector 13"/>
          <p:cNvCxnSpPr/>
          <p:nvPr/>
        </p:nvCxnSpPr>
        <p:spPr>
          <a:xfrm flipV="1">
            <a:off x="6245976" y="4482226"/>
            <a:ext cx="702288" cy="1683078"/>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639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Gouvernance</a:t>
            </a:r>
            <a:endParaRPr lang="en-US" dirty="0"/>
          </a:p>
        </p:txBody>
      </p:sp>
      <p:sp>
        <p:nvSpPr>
          <p:cNvPr id="4099" name="Rectangle 3"/>
          <p:cNvSpPr>
            <a:spLocks noGrp="1" noChangeArrowheads="1"/>
          </p:cNvSpPr>
          <p:nvPr>
            <p:ph idx="1"/>
          </p:nvPr>
        </p:nvSpPr>
        <p:spPr/>
        <p:txBody>
          <a:bodyPr>
            <a:normAutofit/>
          </a:bodyPr>
          <a:lstStyle/>
          <a:p>
            <a:r>
              <a:rPr lang="fr-BE" dirty="0" smtClean="0"/>
              <a:t>Comité </a:t>
            </a:r>
            <a:r>
              <a:rPr lang="fr-BE" dirty="0"/>
              <a:t>de </a:t>
            </a:r>
            <a:r>
              <a:rPr lang="fr-BE" dirty="0" smtClean="0"/>
              <a:t>gestion</a:t>
            </a:r>
            <a:endParaRPr lang="fr-BE" dirty="0">
              <a:solidFill>
                <a:srgbClr val="3E6E5A"/>
              </a:solidFill>
            </a:endParaRPr>
          </a:p>
          <a:p>
            <a:endParaRPr lang="fr-BE" dirty="0"/>
          </a:p>
          <a:p>
            <a:r>
              <a:rPr lang="fr-BE" dirty="0" smtClean="0"/>
              <a:t>Comité </a:t>
            </a:r>
            <a:r>
              <a:rPr lang="fr-BE" dirty="0"/>
              <a:t>de concertation des </a:t>
            </a:r>
            <a:r>
              <a:rPr lang="fr-BE" dirty="0" smtClean="0"/>
              <a:t>utilisateurs</a:t>
            </a:r>
          </a:p>
          <a:p>
            <a:endParaRPr lang="fr-BE" dirty="0" smtClean="0"/>
          </a:p>
          <a:p>
            <a:r>
              <a:rPr lang="fr-BE" dirty="0" smtClean="0"/>
              <a:t>Comité sectoriel santé</a:t>
            </a:r>
          </a:p>
          <a:p>
            <a:endParaRPr lang="fr-BE" dirty="0"/>
          </a:p>
          <a:p>
            <a:r>
              <a:rPr lang="fr-FR" dirty="0"/>
              <a:t>Monitoring régulier de l’exécution de la Roadmap </a:t>
            </a:r>
            <a:r>
              <a:rPr lang="fr-FR" dirty="0" err="1"/>
              <a:t>eSanté</a:t>
            </a:r>
            <a:r>
              <a:rPr lang="fr-FR" dirty="0"/>
              <a:t> 2013-2018</a:t>
            </a:r>
          </a:p>
          <a:p>
            <a:pPr lvl="1"/>
            <a:endParaRPr lang="fr-BE" dirty="0"/>
          </a:p>
          <a:p>
            <a:pPr marL="274320" lvl="1" indent="0">
              <a:buNone/>
            </a:pPr>
            <a:endParaRPr lang="fr-FR" dirty="0" smtClean="0"/>
          </a:p>
          <a:p>
            <a:endParaRPr lang="fr-FR" dirty="0" smtClean="0"/>
          </a:p>
          <a:p>
            <a:pPr lvl="1"/>
            <a:endParaRPr lang="fr-BE" dirty="0" smtClean="0"/>
          </a:p>
          <a:p>
            <a:pPr lvl="2"/>
            <a:endParaRPr lang="fr-BE"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18</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25144"/>
            <a:ext cx="25812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998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Beveiligingscode via mobiele app </a:t>
            </a:r>
            <a:r>
              <a:rPr lang="fr-BE" sz="3100" smtClean="0"/>
              <a:t>(3/3)</a:t>
            </a:r>
            <a:endParaRPr lang="nl-BE" sz="3100"/>
          </a:p>
        </p:txBody>
      </p:sp>
      <p:sp>
        <p:nvSpPr>
          <p:cNvPr id="3" name="Content Placeholder 2"/>
          <p:cNvSpPr>
            <a:spLocks noGrp="1"/>
          </p:cNvSpPr>
          <p:nvPr>
            <p:ph idx="1"/>
          </p:nvPr>
        </p:nvSpPr>
        <p:spPr/>
        <p:txBody>
          <a:bodyPr/>
          <a:lstStyle/>
          <a:p>
            <a:r>
              <a:rPr lang="fr-BE"/>
              <a:t>Compatibel met mobiele </a:t>
            </a:r>
            <a:r>
              <a:rPr lang="fr-BE" smtClean="0"/>
              <a:t>webtoepassingen</a:t>
            </a:r>
          </a:p>
          <a:p>
            <a:r>
              <a:rPr lang="fr-BE" smtClean="0"/>
              <a:t>Veiliger dan een wachtwoord op zich</a:t>
            </a:r>
          </a:p>
          <a:p>
            <a:pPr lvl="1"/>
            <a:r>
              <a:rPr lang="fr-BE" smtClean="0"/>
              <a:t>Kennisfactor = wachtwoord</a:t>
            </a:r>
          </a:p>
          <a:p>
            <a:pPr lvl="1"/>
            <a:r>
              <a:rPr lang="fr-BE" smtClean="0"/>
              <a:t>Bezitsfactor = toestel met geregistreerde mobiele app</a:t>
            </a:r>
          </a:p>
          <a:p>
            <a:r>
              <a:rPr lang="fr-BE" smtClean="0"/>
              <a:t>Iets </a:t>
            </a:r>
            <a:r>
              <a:rPr lang="fr-BE"/>
              <a:t>minder </a:t>
            </a:r>
            <a:r>
              <a:rPr lang="fr-BE" smtClean="0"/>
              <a:t>gebruiksvriendelijk ten opzichte van een wachtwoord</a:t>
            </a:r>
          </a:p>
          <a:p>
            <a:pPr lvl="1"/>
            <a:r>
              <a:rPr lang="fr-BE" smtClean="0"/>
              <a:t>Eenmalige code </a:t>
            </a:r>
            <a:r>
              <a:rPr lang="fr-BE"/>
              <a:t>overtypen of </a:t>
            </a:r>
            <a:r>
              <a:rPr lang="fr-BE" smtClean="0"/>
              <a:t>copy/pasten</a:t>
            </a:r>
            <a:endParaRPr lang="nl-BE"/>
          </a:p>
          <a:p>
            <a:pPr lvl="1"/>
            <a:endParaRPr lang="nl-BE"/>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180</a:t>
            </a:fld>
            <a:endParaRPr lang="en-US" dirty="0"/>
          </a:p>
        </p:txBody>
      </p:sp>
    </p:spTree>
    <p:extLst>
      <p:ext uri="{BB962C8B-B14F-4D97-AF65-F5344CB8AC3E}">
        <p14:creationId xmlns:p14="http://schemas.microsoft.com/office/powerpoint/2010/main" val="312711781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Gebruikersnaam + wachtwoord</a:t>
            </a:r>
            <a:endParaRPr lang="nl-BE"/>
          </a:p>
        </p:txBody>
      </p:sp>
      <p:sp>
        <p:nvSpPr>
          <p:cNvPr id="3" name="Content Placeholder 2"/>
          <p:cNvSpPr>
            <a:spLocks noGrp="1"/>
          </p:cNvSpPr>
          <p:nvPr>
            <p:ph idx="1"/>
          </p:nvPr>
        </p:nvSpPr>
        <p:spPr/>
        <p:txBody>
          <a:bodyPr/>
          <a:lstStyle/>
          <a:p>
            <a:r>
              <a:rPr lang="fr-BE" dirty="0" err="1"/>
              <a:t>Compatibel</a:t>
            </a:r>
            <a:r>
              <a:rPr lang="fr-BE" dirty="0"/>
              <a:t> met </a:t>
            </a:r>
            <a:r>
              <a:rPr lang="fr-BE" dirty="0" err="1"/>
              <a:t>mobiele</a:t>
            </a:r>
            <a:r>
              <a:rPr lang="fr-BE" dirty="0"/>
              <a:t> </a:t>
            </a:r>
            <a:r>
              <a:rPr lang="fr-BE" dirty="0" err="1"/>
              <a:t>webtoepassingen</a:t>
            </a:r>
            <a:endParaRPr lang="fr-BE" dirty="0"/>
          </a:p>
          <a:p>
            <a:r>
              <a:rPr lang="fr-BE" dirty="0" err="1" smtClean="0"/>
              <a:t>Gebruiksvriendelijk</a:t>
            </a:r>
            <a:r>
              <a:rPr lang="fr-BE" dirty="0" smtClean="0"/>
              <a:t>, maar </a:t>
            </a:r>
            <a:r>
              <a:rPr lang="fr-BE" dirty="0" err="1" smtClean="0"/>
              <a:t>laag</a:t>
            </a:r>
            <a:r>
              <a:rPr lang="fr-BE" dirty="0" smtClean="0"/>
              <a:t> </a:t>
            </a:r>
            <a:r>
              <a:rPr lang="fr-BE" dirty="0" err="1" smtClean="0"/>
              <a:t>veiligheidsniveau</a:t>
            </a:r>
            <a:endParaRPr lang="fr-BE" dirty="0" smtClean="0"/>
          </a:p>
          <a:p>
            <a:r>
              <a:rPr lang="fr-BE" dirty="0" err="1" smtClean="0"/>
              <a:t>Slechts</a:t>
            </a:r>
            <a:r>
              <a:rPr lang="fr-BE" dirty="0" smtClean="0"/>
              <a:t> </a:t>
            </a:r>
            <a:r>
              <a:rPr lang="fr-BE" dirty="0" err="1" smtClean="0"/>
              <a:t>één</a:t>
            </a:r>
            <a:r>
              <a:rPr lang="fr-BE" dirty="0" smtClean="0"/>
              <a:t> </a:t>
            </a:r>
            <a:r>
              <a:rPr lang="fr-BE" dirty="0" err="1" smtClean="0"/>
              <a:t>authenticatiefactor</a:t>
            </a:r>
            <a:endParaRPr lang="fr-BE" dirty="0" smtClean="0"/>
          </a:p>
          <a:p>
            <a:r>
              <a:rPr lang="fr-BE" dirty="0" err="1" smtClean="0"/>
              <a:t>Doorgaans</a:t>
            </a:r>
            <a:r>
              <a:rPr lang="fr-BE" dirty="0" smtClean="0"/>
              <a:t> </a:t>
            </a:r>
            <a:r>
              <a:rPr lang="fr-BE" dirty="0" err="1" smtClean="0"/>
              <a:t>kiezen</a:t>
            </a:r>
            <a:r>
              <a:rPr lang="fr-BE" dirty="0" smtClean="0"/>
              <a:t> </a:t>
            </a:r>
            <a:r>
              <a:rPr lang="fr-BE" dirty="0" err="1" smtClean="0"/>
              <a:t>we</a:t>
            </a:r>
            <a:r>
              <a:rPr lang="fr-BE" dirty="0" smtClean="0"/>
              <a:t> té </a:t>
            </a:r>
            <a:r>
              <a:rPr lang="fr-BE" dirty="0" err="1" smtClean="0"/>
              <a:t>eenvoudige</a:t>
            </a:r>
            <a:r>
              <a:rPr lang="fr-BE" dirty="0" smtClean="0"/>
              <a:t> </a:t>
            </a:r>
            <a:r>
              <a:rPr lang="fr-BE" dirty="0" err="1" smtClean="0"/>
              <a:t>paswoorden</a:t>
            </a:r>
            <a:r>
              <a:rPr lang="fr-BE" dirty="0" smtClean="0"/>
              <a:t>, </a:t>
            </a:r>
            <a:r>
              <a:rPr lang="fr-BE" dirty="0" err="1" smtClean="0"/>
              <a:t>we</a:t>
            </a:r>
            <a:r>
              <a:rPr lang="fr-BE" dirty="0" smtClean="0"/>
              <a:t> </a:t>
            </a:r>
            <a:r>
              <a:rPr lang="fr-BE" dirty="0" err="1" smtClean="0"/>
              <a:t>hergebruiken</a:t>
            </a:r>
            <a:r>
              <a:rPr lang="fr-BE" dirty="0" smtClean="0"/>
              <a:t> </a:t>
            </a:r>
            <a:r>
              <a:rPr lang="fr-BE" dirty="0" err="1" smtClean="0"/>
              <a:t>ze</a:t>
            </a:r>
            <a:r>
              <a:rPr lang="fr-BE" dirty="0" smtClean="0"/>
              <a:t> </a:t>
            </a:r>
            <a:r>
              <a:rPr lang="fr-BE" dirty="0" err="1" smtClean="0"/>
              <a:t>voor</a:t>
            </a:r>
            <a:r>
              <a:rPr lang="fr-BE" dirty="0" smtClean="0"/>
              <a:t> </a:t>
            </a:r>
            <a:r>
              <a:rPr lang="fr-BE" dirty="0" err="1" smtClean="0"/>
              <a:t>meerdere</a:t>
            </a:r>
            <a:r>
              <a:rPr lang="fr-BE" dirty="0" smtClean="0"/>
              <a:t> </a:t>
            </a:r>
            <a:r>
              <a:rPr lang="fr-BE" dirty="0" err="1" smtClean="0"/>
              <a:t>accounts</a:t>
            </a:r>
            <a:r>
              <a:rPr lang="fr-BE" dirty="0" smtClean="0"/>
              <a:t>, </a:t>
            </a:r>
            <a:r>
              <a:rPr lang="fr-BE" dirty="0" err="1" smtClean="0"/>
              <a:t>noteren</a:t>
            </a:r>
            <a:r>
              <a:rPr lang="fr-BE" dirty="0" smtClean="0"/>
              <a:t> </a:t>
            </a:r>
            <a:r>
              <a:rPr lang="fr-BE" dirty="0" err="1" smtClean="0"/>
              <a:t>ze</a:t>
            </a:r>
            <a:r>
              <a:rPr lang="fr-BE" dirty="0" smtClean="0"/>
              <a:t>, …</a:t>
            </a:r>
            <a:endParaRPr lang="nl-BE" dirty="0"/>
          </a:p>
        </p:txBody>
      </p:sp>
      <p:sp>
        <p:nvSpPr>
          <p:cNvPr id="4" name="Date Placeholder 3"/>
          <p:cNvSpPr>
            <a:spLocks noGrp="1"/>
          </p:cNvSpPr>
          <p:nvPr>
            <p:ph type="dt" sz="half" idx="10"/>
          </p:nvPr>
        </p:nvSpPr>
        <p:spPr/>
        <p:txBody>
          <a:bodyPr/>
          <a:lstStyle/>
          <a:p>
            <a:r>
              <a:rPr lang="en-US" dirty="0"/>
              <a:t>15/04/2016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181</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26" y="3832778"/>
            <a:ext cx="4032298" cy="289047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94446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smtClean="0"/>
              <a:t>Action 20 : Gouvernance</a:t>
            </a:r>
            <a:endParaRPr lang="fr-BE" dirty="0"/>
          </a:p>
        </p:txBody>
      </p:sp>
      <p:sp>
        <p:nvSpPr>
          <p:cNvPr id="4099" name="Rectangle 3"/>
          <p:cNvSpPr>
            <a:spLocks noGrp="1" noChangeArrowheads="1"/>
          </p:cNvSpPr>
          <p:nvPr>
            <p:ph idx="1"/>
          </p:nvPr>
        </p:nvSpPr>
        <p:spPr/>
        <p:txBody>
          <a:bodyPr>
            <a:normAutofit/>
          </a:bodyPr>
          <a:lstStyle/>
          <a:p>
            <a:endParaRPr lang="fr-BE" dirty="0" smtClean="0"/>
          </a:p>
          <a:p>
            <a:pPr lvl="1"/>
            <a:r>
              <a:rPr lang="fr-BE" dirty="0" smtClean="0"/>
              <a:t>Importance d’un réel program manager pour le monitoring de la Roadmap</a:t>
            </a:r>
          </a:p>
          <a:p>
            <a:pPr lvl="1"/>
            <a:endParaRPr lang="fr-BE" dirty="0" smtClean="0"/>
          </a:p>
          <a:p>
            <a:pPr lvl="1"/>
            <a:r>
              <a:rPr lang="fr-BE" dirty="0" smtClean="0"/>
              <a:t>Protection des données, respect de la vie privée (</a:t>
            </a:r>
            <a:r>
              <a:rPr lang="fr-BE" dirty="0" err="1" smtClean="0"/>
              <a:t>cf</a:t>
            </a:r>
            <a:r>
              <a:rPr lang="fr-BE" dirty="0" smtClean="0"/>
              <a:t> GDPR)</a:t>
            </a:r>
          </a:p>
          <a:p>
            <a:pPr lvl="1"/>
            <a:endParaRPr lang="fr-BE" dirty="0" smtClean="0"/>
          </a:p>
          <a:p>
            <a:pPr lvl="1"/>
            <a:r>
              <a:rPr lang="fr-BE" dirty="0" smtClean="0"/>
              <a:t>Précision des responsabilités juridiques (Loi </a:t>
            </a:r>
            <a:r>
              <a:rPr lang="fr-BE" dirty="0" err="1" smtClean="0"/>
              <a:t>eH</a:t>
            </a:r>
            <a:r>
              <a:rPr lang="fr-BE" dirty="0" smtClean="0"/>
              <a:t>, Loi LVP, Loi Droits patients, Code pénal, Code civil)</a:t>
            </a:r>
          </a:p>
          <a:p>
            <a:pPr lvl="1"/>
            <a:endParaRPr lang="fr-BE" dirty="0"/>
          </a:p>
          <a:p>
            <a:pPr lvl="1"/>
            <a:r>
              <a:rPr lang="fr-BE" dirty="0" smtClean="0"/>
              <a:t>Niveau européen: directive ‘patients’ 2011, mais assez lent, </a:t>
            </a:r>
            <a:r>
              <a:rPr lang="fr-BE" dirty="0" err="1" smtClean="0"/>
              <a:t>qqs</a:t>
            </a:r>
            <a:r>
              <a:rPr lang="fr-BE" dirty="0" smtClean="0"/>
              <a:t> </a:t>
            </a:r>
            <a:r>
              <a:rPr lang="fr-BE" dirty="0" err="1" smtClean="0"/>
              <a:t>workpackages</a:t>
            </a:r>
            <a:r>
              <a:rPr lang="fr-BE" dirty="0" smtClean="0"/>
              <a:t> et call for tenders (prescription, </a:t>
            </a:r>
            <a:r>
              <a:rPr lang="fr-BE" dirty="0" err="1" smtClean="0"/>
              <a:t>sumehr</a:t>
            </a:r>
            <a:r>
              <a:rPr lang="fr-BE" dirty="0" smtClean="0"/>
              <a:t>, interopérabilité: RSB pilote) et initiative ‘Benelux 2016’ (soins transfrontaliers)</a:t>
            </a:r>
          </a:p>
          <a:p>
            <a:pPr lvl="1"/>
            <a:endParaRPr lang="fr-BE" dirty="0" smtClean="0">
              <a:sym typeface="Arial" charset="0"/>
            </a:endParaRPr>
          </a:p>
          <a:p>
            <a:endParaRPr lang="fr-BE" dirty="0" smtClean="0"/>
          </a:p>
          <a:p>
            <a:endParaRPr lang="fr-BE" dirty="0"/>
          </a:p>
        </p:txBody>
      </p:sp>
      <p:sp>
        <p:nvSpPr>
          <p:cNvPr id="3" name="Slide Number Placeholder 2"/>
          <p:cNvSpPr>
            <a:spLocks noGrp="1"/>
          </p:cNvSpPr>
          <p:nvPr>
            <p:ph type="sldNum" sz="quarter" idx="12"/>
          </p:nvPr>
        </p:nvSpPr>
        <p:spPr/>
        <p:txBody>
          <a:bodyPr/>
          <a:lstStyle/>
          <a:p>
            <a:fld id="{BAADB71D-6A6A-403E-B8B0-DAC18C9A03D5}" type="slidenum">
              <a:rPr lang="en-US" smtClean="0"/>
              <a:pPr/>
              <a:t>182</a:t>
            </a:fld>
            <a:endParaRPr lang="en-US" dirty="0"/>
          </a:p>
        </p:txBody>
      </p:sp>
      <p:sp>
        <p:nvSpPr>
          <p:cNvPr id="2" name="Date Placeholder 1"/>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217860575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Conclusions</a:t>
            </a:r>
            <a:endParaRPr lang="en-US" dirty="0"/>
          </a:p>
        </p:txBody>
      </p:sp>
      <p:sp>
        <p:nvSpPr>
          <p:cNvPr id="4099" name="Rectangle 3"/>
          <p:cNvSpPr>
            <a:spLocks noGrp="1" noChangeArrowheads="1"/>
          </p:cNvSpPr>
          <p:nvPr>
            <p:ph idx="1"/>
          </p:nvPr>
        </p:nvSpPr>
        <p:spPr/>
        <p:txBody>
          <a:bodyPr>
            <a:normAutofit lnSpcReduction="10000"/>
          </a:bodyPr>
          <a:lstStyle/>
          <a:p>
            <a:r>
              <a:rPr lang="fr-FR" dirty="0" smtClean="0"/>
              <a:t>La technique existe... Processus d’amélioration continue… A l’écoute des utilisateurs  (stabilité, convivialité, fonctionnalités, etc.,)</a:t>
            </a:r>
          </a:p>
          <a:p>
            <a:endParaRPr lang="fr-FR" dirty="0" smtClean="0"/>
          </a:p>
          <a:p>
            <a:r>
              <a:rPr lang="fr-FR" dirty="0" smtClean="0"/>
              <a:t>La stratégie existe:  « Roadmap </a:t>
            </a:r>
            <a:r>
              <a:rPr lang="fr-FR" dirty="0" err="1" smtClean="0"/>
              <a:t>eSanté</a:t>
            </a:r>
            <a:r>
              <a:rPr lang="fr-FR" dirty="0" smtClean="0"/>
              <a:t> »</a:t>
            </a:r>
          </a:p>
          <a:p>
            <a:endParaRPr lang="fr-FR" dirty="0" smtClean="0"/>
          </a:p>
          <a:p>
            <a:r>
              <a:rPr lang="fr-FR" dirty="0" smtClean="0"/>
              <a:t>Effet d’entraînement (train the trainer, sessions d’info, coaching, mini-</a:t>
            </a:r>
            <a:r>
              <a:rPr lang="fr-FR" dirty="0" err="1" smtClean="0"/>
              <a:t>labs</a:t>
            </a:r>
            <a:r>
              <a:rPr lang="fr-FR" dirty="0" smtClean="0"/>
              <a:t>, formation initiale/continue, etc.)</a:t>
            </a:r>
          </a:p>
          <a:p>
            <a:endParaRPr lang="fr-FR" dirty="0" smtClean="0"/>
          </a:p>
          <a:p>
            <a:r>
              <a:rPr lang="fr-FR" dirty="0" smtClean="0"/>
              <a:t>Utilisation effective des services </a:t>
            </a:r>
          </a:p>
          <a:p>
            <a:pPr lvl="1"/>
            <a:r>
              <a:rPr lang="fr-FR" dirty="0" smtClean="0"/>
              <a:t>mise en avant de la plus value pour le patient ET le prestataire…</a:t>
            </a:r>
          </a:p>
          <a:p>
            <a:pPr lvl="1"/>
            <a:r>
              <a:rPr lang="fr-FR" dirty="0" smtClean="0"/>
              <a:t>révision des critères et des incitants financiers </a:t>
            </a:r>
          </a:p>
          <a:p>
            <a:endParaRPr lang="fr-FR" dirty="0" smtClean="0"/>
          </a:p>
          <a:p>
            <a:endParaRPr lang="fr-FR" dirty="0" smtClean="0"/>
          </a:p>
          <a:p>
            <a:pPr lvl="1"/>
            <a:endParaRPr lang="fr-BE" dirty="0" smtClean="0"/>
          </a:p>
          <a:p>
            <a:pPr lvl="2"/>
            <a:endParaRPr lang="fr-BE"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183</a:t>
            </a:fld>
            <a:endParaRPr lang="en-US"/>
          </a:p>
        </p:txBody>
      </p:sp>
    </p:spTree>
    <p:extLst>
      <p:ext uri="{BB962C8B-B14F-4D97-AF65-F5344CB8AC3E}">
        <p14:creationId xmlns:p14="http://schemas.microsoft.com/office/powerpoint/2010/main" val="352409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b="1" dirty="0" smtClean="0"/>
              <a:t>Quel est le rôle des prestataires de soins? </a:t>
            </a:r>
            <a:endParaRPr lang="fr-BE" b="1" dirty="0"/>
          </a:p>
        </p:txBody>
      </p:sp>
      <p:sp>
        <p:nvSpPr>
          <p:cNvPr id="6" name="Content Placeholder 5"/>
          <p:cNvSpPr>
            <a:spLocks noGrp="1"/>
          </p:cNvSpPr>
          <p:nvPr>
            <p:ph idx="1"/>
          </p:nvPr>
        </p:nvSpPr>
        <p:spPr/>
        <p:txBody>
          <a:bodyPr>
            <a:normAutofit/>
          </a:bodyPr>
          <a:lstStyle/>
          <a:p>
            <a:r>
              <a:rPr lang="fr-BE" sz="2400" dirty="0" smtClean="0"/>
              <a:t>Dossiers patients systématiquement informatisés et multidisciplinaires (DMI-DPI)</a:t>
            </a:r>
          </a:p>
          <a:p>
            <a:endParaRPr lang="fr-BE" sz="1000" dirty="0" smtClean="0"/>
          </a:p>
          <a:p>
            <a:endParaRPr lang="fr-BE" sz="1000" dirty="0" smtClean="0"/>
          </a:p>
          <a:p>
            <a:endParaRPr lang="fr-BE" sz="1000" dirty="0"/>
          </a:p>
          <a:p>
            <a:r>
              <a:rPr lang="fr-BE" sz="2400" dirty="0"/>
              <a:t>Bonne structuration des données</a:t>
            </a:r>
          </a:p>
          <a:p>
            <a:pPr lvl="1"/>
            <a:endParaRPr lang="fr-BE" sz="1000" dirty="0"/>
          </a:p>
          <a:p>
            <a:endParaRPr lang="fr-BE" sz="1000" dirty="0" smtClean="0"/>
          </a:p>
          <a:p>
            <a:endParaRPr lang="fr-BE" sz="1000" dirty="0" smtClean="0"/>
          </a:p>
          <a:p>
            <a:endParaRPr lang="fr-BE" sz="1000" dirty="0"/>
          </a:p>
          <a:p>
            <a:r>
              <a:rPr lang="fr-BE" sz="2400" dirty="0" smtClean="0"/>
              <a:t>Participation à l’échange et partage de données: alimentation et consultation des documents</a:t>
            </a:r>
          </a:p>
          <a:p>
            <a:pPr marL="182880" lvl="3">
              <a:buSzPct val="85000"/>
            </a:pPr>
            <a:endParaRPr lang="fr-BE" sz="900" dirty="0" smtClean="0"/>
          </a:p>
          <a:p>
            <a:pPr marL="182880" lvl="3">
              <a:buSzPct val="85000"/>
            </a:pPr>
            <a:endParaRPr lang="fr-BE" sz="900" dirty="0"/>
          </a:p>
          <a:p>
            <a:pPr marL="182880" lvl="3">
              <a:buSzPct val="85000"/>
            </a:pPr>
            <a:endParaRPr lang="fr-BE" sz="900" dirty="0"/>
          </a:p>
          <a:p>
            <a:r>
              <a:rPr lang="fr-BE" sz="2400" dirty="0" smtClean="0"/>
              <a:t>Promotion de l'enregistrement du consentement éclairé du patient</a:t>
            </a:r>
          </a:p>
        </p:txBody>
      </p:sp>
      <p:sp>
        <p:nvSpPr>
          <p:cNvPr id="7" name="Text Placeholder 6"/>
          <p:cNvSpPr>
            <a:spLocks noGrp="1"/>
          </p:cNvSpPr>
          <p:nvPr>
            <p:ph type="body" sz="half" idx="2"/>
          </p:nvPr>
        </p:nvSpPr>
        <p:spPr>
          <a:xfrm>
            <a:off x="395536" y="2204864"/>
            <a:ext cx="2139696" cy="4243615"/>
          </a:xfrm>
        </p:spPr>
        <p:txBody>
          <a:bodyPr>
            <a:normAutofit/>
          </a:bodyPr>
          <a:lstStyle/>
          <a:p>
            <a:pPr>
              <a:lnSpc>
                <a:spcPct val="90000"/>
              </a:lnSpc>
              <a:spcBef>
                <a:spcPct val="0"/>
              </a:spcBef>
            </a:pPr>
            <a:r>
              <a:rPr lang="fr-BE" sz="2000" b="1" spc="-100" dirty="0" smtClean="0">
                <a:solidFill>
                  <a:srgbClr val="3E6E5A"/>
                </a:solidFill>
                <a:latin typeface="+mj-lt"/>
              </a:rPr>
              <a:t> </a:t>
            </a:r>
            <a:endParaRPr lang="fr-BE" sz="2000" b="1" spc="-100" dirty="0">
              <a:solidFill>
                <a:srgbClr val="3E6E5A"/>
              </a:solidFill>
              <a:latin typeface="+mj-lt"/>
              <a:ea typeface="+mj-ea"/>
              <a:cs typeface="+mj-cs"/>
            </a:endParaRPr>
          </a:p>
        </p:txBody>
      </p:sp>
      <p:sp>
        <p:nvSpPr>
          <p:cNvPr id="13" name="Date Placeholder 3"/>
          <p:cNvSpPr>
            <a:spLocks noGrp="1"/>
          </p:cNvSpPr>
          <p:nvPr>
            <p:ph type="dt" sz="half" idx="10"/>
          </p:nvPr>
        </p:nvSpPr>
        <p:spPr>
          <a:xfrm>
            <a:off x="457200" y="18288"/>
            <a:ext cx="2895600" cy="329184"/>
          </a:xfrm>
        </p:spPr>
        <p:txBody>
          <a:bodyPr/>
          <a:lstStyle/>
          <a:p>
            <a:r>
              <a:rPr lang="en-US" smtClean="0"/>
              <a:t>23/01/2017</a:t>
            </a:r>
            <a:endParaRPr lang="fr-BE" dirty="0"/>
          </a:p>
        </p:txBody>
      </p:sp>
      <p:sp>
        <p:nvSpPr>
          <p:cNvPr id="5" name="Slide Number Placeholder 4"/>
          <p:cNvSpPr>
            <a:spLocks noGrp="1"/>
          </p:cNvSpPr>
          <p:nvPr>
            <p:ph type="sldNum" sz="quarter" idx="12"/>
          </p:nvPr>
        </p:nvSpPr>
        <p:spPr/>
        <p:txBody>
          <a:bodyPr/>
          <a:lstStyle/>
          <a:p>
            <a:fld id="{BAADB71D-6A6A-403E-B8B0-DAC18C9A03D5}" type="slidenum">
              <a:rPr lang="en-US" smtClean="0"/>
              <a:t>184</a:t>
            </a:fld>
            <a:endParaRPr lang="fr-BE"/>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113144"/>
            <a:ext cx="612000" cy="612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744" y="3393064"/>
            <a:ext cx="612000" cy="612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48" y="4617200"/>
            <a:ext cx="612000" cy="612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9760" y="4977240"/>
            <a:ext cx="612000" cy="612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3753104"/>
            <a:ext cx="612000" cy="612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504" y="5481296"/>
            <a:ext cx="612000" cy="612000"/>
          </a:xfrm>
          <a:prstGeom prst="rect">
            <a:avLst/>
          </a:prstGeom>
        </p:spPr>
      </p:pic>
    </p:spTree>
    <p:extLst>
      <p:ext uri="{BB962C8B-B14F-4D97-AF65-F5344CB8AC3E}">
        <p14:creationId xmlns:p14="http://schemas.microsoft.com/office/powerpoint/2010/main" val="245690839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eaLnBrk="1" hangingPunct="1">
              <a:defRPr/>
            </a:pPr>
            <a:endParaRPr lang="nl-BE" sz="2800" dirty="0" smtClean="0">
              <a:latin typeface="Arial" charset="0"/>
              <a:cs typeface="Arial" charset="0"/>
            </a:endParaRPr>
          </a:p>
        </p:txBody>
      </p:sp>
      <p:sp>
        <p:nvSpPr>
          <p:cNvPr id="2" name="Text Placeholder 1"/>
          <p:cNvSpPr>
            <a:spLocks noGrp="1"/>
          </p:cNvSpPr>
          <p:nvPr>
            <p:ph type="body" idx="1"/>
          </p:nvPr>
        </p:nvSpPr>
        <p:spPr/>
        <p:txBody>
          <a:bodyPr>
            <a:normAutofit fontScale="92500" lnSpcReduction="10000"/>
          </a:bodyPr>
          <a:lstStyle/>
          <a:p>
            <a:r>
              <a:rPr lang="fr-BE" sz="2800" b="0" cap="none" dirty="0">
                <a:solidFill>
                  <a:schemeClr val="tx1"/>
                </a:solidFill>
                <a:ea typeface="+mj-ea"/>
                <a:cs typeface="Arial" charset="0"/>
              </a:rPr>
              <a:t>Thibaut </a:t>
            </a:r>
            <a:r>
              <a:rPr lang="fr-BE" sz="2800" b="0" cap="none" dirty="0" err="1">
                <a:solidFill>
                  <a:schemeClr val="tx1"/>
                </a:solidFill>
                <a:ea typeface="+mj-ea"/>
                <a:cs typeface="Arial" charset="0"/>
              </a:rPr>
              <a:t>Duvillier</a:t>
            </a:r>
            <a:endParaRPr lang="fr-BE" sz="2800" b="0" cap="none" dirty="0">
              <a:solidFill>
                <a:schemeClr val="tx1"/>
              </a:solidFill>
              <a:ea typeface="+mj-ea"/>
              <a:cs typeface="Arial" charset="0"/>
            </a:endParaRPr>
          </a:p>
          <a:p>
            <a:r>
              <a:rPr lang="fr-BE" sz="2200" b="0" cap="none" dirty="0">
                <a:solidFill>
                  <a:schemeClr val="tx1"/>
                </a:solidFill>
                <a:ea typeface="+mj-ea"/>
                <a:cs typeface="Arial" charset="0"/>
              </a:rPr>
              <a:t>Administrateur </a:t>
            </a:r>
            <a:r>
              <a:rPr lang="fr-BE" sz="2200" b="0" cap="none" dirty="0" smtClean="0">
                <a:solidFill>
                  <a:schemeClr val="tx1"/>
                </a:solidFill>
                <a:ea typeface="+mj-ea"/>
                <a:cs typeface="Arial" charset="0"/>
              </a:rPr>
              <a:t>général-adjoint</a:t>
            </a:r>
            <a:endParaRPr lang="fr-BE" sz="2200" b="0" cap="none" dirty="0">
              <a:solidFill>
                <a:schemeClr val="tx1"/>
              </a:solidFill>
              <a:ea typeface="+mj-ea"/>
              <a:cs typeface="Arial" charset="0"/>
            </a:endParaRPr>
          </a:p>
          <a:p>
            <a:r>
              <a:rPr lang="fr-BE" sz="2200" b="0" cap="none" dirty="0">
                <a:solidFill>
                  <a:schemeClr val="tx1"/>
                </a:solidFill>
                <a:ea typeface="+mj-ea"/>
                <a:cs typeface="Arial" charset="0"/>
              </a:rPr>
              <a:t>Plate-forme </a:t>
            </a:r>
            <a:r>
              <a:rPr lang="fr-BE" sz="2200" b="0" cap="none" dirty="0" err="1">
                <a:solidFill>
                  <a:schemeClr val="tx1"/>
                </a:solidFill>
                <a:ea typeface="+mj-ea"/>
                <a:cs typeface="Arial" charset="0"/>
              </a:rPr>
              <a:t>eHealth</a:t>
            </a:r>
            <a:r>
              <a:rPr lang="fr-BE" sz="2200" b="0" cap="none" dirty="0">
                <a:solidFill>
                  <a:schemeClr val="tx1"/>
                </a:solidFill>
                <a:ea typeface="+mj-ea"/>
                <a:cs typeface="Arial" charset="0"/>
              </a:rPr>
              <a:t> &amp; </a:t>
            </a:r>
            <a:r>
              <a:rPr lang="fr-BE" sz="2200" b="0" cap="none" dirty="0" smtClean="0">
                <a:solidFill>
                  <a:schemeClr val="tx1"/>
                </a:solidFill>
                <a:ea typeface="+mj-ea"/>
                <a:cs typeface="Arial" charset="0"/>
              </a:rPr>
              <a:t>BCSS</a:t>
            </a:r>
          </a:p>
          <a:p>
            <a:r>
              <a:rPr lang="fr-BE" sz="2200" b="0" cap="none" dirty="0">
                <a:solidFill>
                  <a:schemeClr val="tx1"/>
                </a:solidFill>
                <a:ea typeface="+mj-ea"/>
                <a:cs typeface="Arial" charset="0"/>
              </a:rPr>
              <a:t>t</a:t>
            </a:r>
            <a:r>
              <a:rPr lang="fr-BE" sz="2200" b="0" cap="none" dirty="0" smtClean="0">
                <a:solidFill>
                  <a:schemeClr val="tx1"/>
                </a:solidFill>
                <a:ea typeface="+mj-ea"/>
                <a:cs typeface="Arial" charset="0"/>
              </a:rPr>
              <a:t>hibaut.duvillier@ehealth.fgov.be</a:t>
            </a:r>
            <a:endParaRPr lang="fr-BE" sz="2200" b="0" cap="none" dirty="0">
              <a:solidFill>
                <a:schemeClr val="tx1"/>
              </a:solidFill>
              <a:ea typeface="+mj-ea"/>
              <a:cs typeface="Arial" charset="0"/>
            </a:endParaRPr>
          </a:p>
          <a:p>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185</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013176"/>
            <a:ext cx="28098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66532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smtClean="0"/>
              <a:t>Gestion</a:t>
            </a:r>
            <a:r>
              <a:rPr lang="nl-BE" dirty="0" smtClean="0"/>
              <a:t> de la Plate-</a:t>
            </a:r>
            <a:r>
              <a:rPr lang="nl-BE" dirty="0" err="1" smtClean="0"/>
              <a:t>forme</a:t>
            </a:r>
            <a:r>
              <a:rPr lang="nl-BE" dirty="0" smtClean="0"/>
              <a:t> </a:t>
            </a:r>
            <a:r>
              <a:rPr lang="nl-BE" dirty="0" smtClean="0">
                <a:solidFill>
                  <a:srgbClr val="3E6E5A"/>
                </a:solidFill>
              </a:rPr>
              <a:t>eHealth</a:t>
            </a:r>
            <a:endParaRPr lang="nl-BE" dirty="0"/>
          </a:p>
        </p:txBody>
      </p:sp>
      <p:sp>
        <p:nvSpPr>
          <p:cNvPr id="4" name="Tijdelijke aanduiding voor datum 3"/>
          <p:cNvSpPr>
            <a:spLocks noGrp="1"/>
          </p:cNvSpPr>
          <p:nvPr>
            <p:ph type="dt" sz="half" idx="10"/>
          </p:nvPr>
        </p:nvSpPr>
        <p:spPr/>
        <p:txBody>
          <a:bodyPr/>
          <a:lstStyle/>
          <a:p>
            <a:pPr>
              <a:defRPr/>
            </a:pPr>
            <a:r>
              <a:rPr lang="en-US" dirty="0" smtClean="0"/>
              <a:t>25/1/2017</a:t>
            </a:r>
            <a:endParaRPr lang="en-US" dirty="0"/>
          </a:p>
        </p:txBody>
      </p:sp>
      <p:sp>
        <p:nvSpPr>
          <p:cNvPr id="5" name="Tijdelijke aanduiding voor dianummer 4"/>
          <p:cNvSpPr>
            <a:spLocks noGrp="1"/>
          </p:cNvSpPr>
          <p:nvPr>
            <p:ph type="sldNum" sz="quarter" idx="12"/>
          </p:nvPr>
        </p:nvSpPr>
        <p:spPr/>
        <p:txBody>
          <a:bodyPr/>
          <a:lstStyle/>
          <a:p>
            <a:pPr>
              <a:defRPr/>
            </a:pPr>
            <a:fld id="{ADC1E7FF-7E34-4FE5-A533-04EE46AAAD1B}" type="slidenum">
              <a:rPr lang="en-US" smtClean="0"/>
              <a:pPr>
                <a:defRPr/>
              </a:pPr>
              <a:t>19</a:t>
            </a:fld>
            <a:endParaRPr lang="en-US" dirty="0"/>
          </a:p>
        </p:txBody>
      </p:sp>
      <p:sp>
        <p:nvSpPr>
          <p:cNvPr id="6" name="Rectangle 2"/>
          <p:cNvSpPr/>
          <p:nvPr/>
        </p:nvSpPr>
        <p:spPr>
          <a:xfrm>
            <a:off x="736979" y="1746913"/>
            <a:ext cx="5656578" cy="42479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dirty="0">
              <a:solidFill>
                <a:srgbClr val="000000"/>
              </a:solidFill>
            </a:endParaRPr>
          </a:p>
        </p:txBody>
      </p:sp>
      <p:sp>
        <p:nvSpPr>
          <p:cNvPr id="7" name="Rectangle 3"/>
          <p:cNvSpPr/>
          <p:nvPr/>
        </p:nvSpPr>
        <p:spPr>
          <a:xfrm>
            <a:off x="1025272" y="2610536"/>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Comité de </a:t>
            </a:r>
            <a:r>
              <a:rPr lang="nl-BE" dirty="0" err="1" smtClean="0">
                <a:solidFill>
                  <a:srgbClr val="FFFFFF"/>
                </a:solidFill>
              </a:rPr>
              <a:t>concertation</a:t>
            </a:r>
            <a:r>
              <a:rPr lang="nl-BE" dirty="0" smtClean="0">
                <a:solidFill>
                  <a:srgbClr val="FFFFFF"/>
                </a:solidFill>
              </a:rPr>
              <a:t> des </a:t>
            </a:r>
            <a:r>
              <a:rPr lang="nl-BE" dirty="0" err="1" smtClean="0">
                <a:solidFill>
                  <a:srgbClr val="FFFFFF"/>
                </a:solidFill>
              </a:rPr>
              <a:t>utilisateurs</a:t>
            </a:r>
            <a:endParaRPr lang="en-US" dirty="0">
              <a:solidFill>
                <a:srgbClr val="FFFFFF"/>
              </a:solidFill>
            </a:endParaRPr>
          </a:p>
        </p:txBody>
      </p:sp>
      <p:sp>
        <p:nvSpPr>
          <p:cNvPr id="8" name="Rectangle 4"/>
          <p:cNvSpPr/>
          <p:nvPr/>
        </p:nvSpPr>
        <p:spPr>
          <a:xfrm>
            <a:off x="4171016" y="2594597"/>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err="1" smtClean="0">
                <a:solidFill>
                  <a:srgbClr val="FFFFFF"/>
                </a:solidFill>
              </a:rPr>
              <a:t>Comité</a:t>
            </a:r>
            <a:r>
              <a:rPr lang="en-US" dirty="0" smtClean="0">
                <a:solidFill>
                  <a:srgbClr val="FFFFFF"/>
                </a:solidFill>
              </a:rPr>
              <a:t> de </a:t>
            </a:r>
            <a:r>
              <a:rPr lang="en-US" dirty="0" err="1" smtClean="0">
                <a:solidFill>
                  <a:srgbClr val="FFFFFF"/>
                </a:solidFill>
              </a:rPr>
              <a:t>gestion</a:t>
            </a:r>
            <a:endParaRPr lang="en-US" dirty="0">
              <a:solidFill>
                <a:srgbClr val="FFFFFF"/>
              </a:solidFill>
            </a:endParaRPr>
          </a:p>
        </p:txBody>
      </p:sp>
      <p:sp>
        <p:nvSpPr>
          <p:cNvPr id="9" name="Rectangle 5"/>
          <p:cNvSpPr/>
          <p:nvPr/>
        </p:nvSpPr>
        <p:spPr>
          <a:xfrm>
            <a:off x="4171016" y="4635333"/>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Administration</a:t>
            </a:r>
          </a:p>
        </p:txBody>
      </p:sp>
      <p:cxnSp>
        <p:nvCxnSpPr>
          <p:cNvPr id="10" name="Elbow Connector 7"/>
          <p:cNvCxnSpPr/>
          <p:nvPr/>
        </p:nvCxnSpPr>
        <p:spPr>
          <a:xfrm rot="5400000">
            <a:off x="6580902" y="4007369"/>
            <a:ext cx="972108" cy="1346794"/>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8"/>
          <p:cNvSpPr/>
          <p:nvPr/>
        </p:nvSpPr>
        <p:spPr>
          <a:xfrm>
            <a:off x="6979421" y="2610536"/>
            <a:ext cx="1521864" cy="1578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BE" dirty="0" smtClean="0">
                <a:solidFill>
                  <a:srgbClr val="FFFFFF"/>
                </a:solidFill>
              </a:rPr>
              <a:t>Comité sectoriel (Parlement)</a:t>
            </a:r>
            <a:endParaRPr lang="en-US" dirty="0">
              <a:solidFill>
                <a:srgbClr val="FFFFFF"/>
              </a:solidFill>
            </a:endParaRPr>
          </a:p>
        </p:txBody>
      </p:sp>
      <p:cxnSp>
        <p:nvCxnSpPr>
          <p:cNvPr id="12" name="Straight Arrow Connector 11"/>
          <p:cNvCxnSpPr>
            <a:endCxn id="8" idx="1"/>
          </p:cNvCxnSpPr>
          <p:nvPr/>
        </p:nvCxnSpPr>
        <p:spPr>
          <a:xfrm>
            <a:off x="2956576" y="3098653"/>
            <a:ext cx="12144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5"/>
          <p:cNvCxnSpPr/>
          <p:nvPr/>
        </p:nvCxnSpPr>
        <p:spPr>
          <a:xfrm>
            <a:off x="4957912"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7"/>
          <p:cNvCxnSpPr/>
          <p:nvPr/>
        </p:nvCxnSpPr>
        <p:spPr>
          <a:xfrm flipV="1">
            <a:off x="5286796"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8"/>
          <p:cNvSpPr txBox="1"/>
          <p:nvPr/>
        </p:nvSpPr>
        <p:spPr>
          <a:xfrm>
            <a:off x="2997520" y="2806815"/>
            <a:ext cx="1214440" cy="307777"/>
          </a:xfrm>
          <a:prstGeom prst="rect">
            <a:avLst/>
          </a:prstGeom>
          <a:noFill/>
        </p:spPr>
        <p:txBody>
          <a:bodyPr wrap="square" rtlCol="0">
            <a:spAutoFit/>
          </a:bodyPr>
          <a:lstStyle/>
          <a:p>
            <a:pPr algn="ctr" fontAlgn="base">
              <a:spcBef>
                <a:spcPct val="0"/>
              </a:spcBef>
              <a:spcAft>
                <a:spcPct val="0"/>
              </a:spcAft>
            </a:pPr>
            <a:r>
              <a:rPr lang="en-GB" sz="1400" dirty="0" err="1" smtClean="0">
                <a:solidFill>
                  <a:srgbClr val="000000"/>
                </a:solidFill>
                <a:cs typeface="Arial" pitchFamily="34" charset="0"/>
              </a:rPr>
              <a:t>avis</a:t>
            </a:r>
            <a:endParaRPr lang="en-GB" sz="1400" dirty="0">
              <a:solidFill>
                <a:srgbClr val="000000"/>
              </a:solidFill>
              <a:cs typeface="Arial" pitchFamily="34" charset="0"/>
            </a:endParaRPr>
          </a:p>
        </p:txBody>
      </p:sp>
      <p:sp>
        <p:nvSpPr>
          <p:cNvPr id="16" name="Rectangle 19"/>
          <p:cNvSpPr/>
          <p:nvPr/>
        </p:nvSpPr>
        <p:spPr>
          <a:xfrm>
            <a:off x="3865067" y="3980551"/>
            <a:ext cx="1090363" cy="523220"/>
          </a:xfrm>
          <a:prstGeom prst="rect">
            <a:avLst/>
          </a:prstGeom>
        </p:spPr>
        <p:txBody>
          <a:bodyPr wrap="none">
            <a:spAutoFit/>
          </a:bodyPr>
          <a:lstStyle/>
          <a:p>
            <a:pPr algn="r" fontAlgn="base">
              <a:spcBef>
                <a:spcPct val="0"/>
              </a:spcBef>
              <a:spcAft>
                <a:spcPct val="0"/>
              </a:spcAft>
            </a:pPr>
            <a:r>
              <a:rPr lang="en-GB" sz="1400" dirty="0" err="1" smtClean="0">
                <a:solidFill>
                  <a:srgbClr val="000000"/>
                </a:solidFill>
                <a:cs typeface="Arial" pitchFamily="34" charset="0"/>
              </a:rPr>
              <a:t>décision</a:t>
            </a:r>
            <a:endParaRPr lang="en-GB" sz="1400" dirty="0" smtClean="0">
              <a:solidFill>
                <a:srgbClr val="000000"/>
              </a:solidFill>
              <a:cs typeface="Arial" pitchFamily="34" charset="0"/>
            </a:endParaRPr>
          </a:p>
          <a:p>
            <a:pPr fontAlgn="base">
              <a:spcBef>
                <a:spcPct val="0"/>
              </a:spcBef>
              <a:spcAft>
                <a:spcPct val="0"/>
              </a:spcAft>
            </a:pPr>
            <a:r>
              <a:rPr lang="en-GB" sz="1400" dirty="0" smtClean="0">
                <a:solidFill>
                  <a:srgbClr val="000000"/>
                </a:solidFill>
                <a:cs typeface="Arial" pitchFamily="34" charset="0"/>
              </a:rPr>
              <a:t>supervision</a:t>
            </a:r>
            <a:endParaRPr lang="en-GB" sz="1400" dirty="0">
              <a:solidFill>
                <a:srgbClr val="000000"/>
              </a:solidFill>
              <a:cs typeface="Arial" pitchFamily="34" charset="0"/>
            </a:endParaRPr>
          </a:p>
        </p:txBody>
      </p:sp>
      <p:sp>
        <p:nvSpPr>
          <p:cNvPr id="17" name="Rectangle 20"/>
          <p:cNvSpPr/>
          <p:nvPr/>
        </p:nvSpPr>
        <p:spPr>
          <a:xfrm>
            <a:off x="5239119" y="3980552"/>
            <a:ext cx="1080745" cy="523220"/>
          </a:xfrm>
          <a:prstGeom prst="rect">
            <a:avLst/>
          </a:prstGeom>
        </p:spPr>
        <p:txBody>
          <a:bodyPr wrap="none">
            <a:spAutoFit/>
          </a:bodyPr>
          <a:lstStyle/>
          <a:p>
            <a:pPr fontAlgn="base">
              <a:spcBef>
                <a:spcPct val="0"/>
              </a:spcBef>
              <a:spcAft>
                <a:spcPct val="0"/>
              </a:spcAft>
            </a:pPr>
            <a:r>
              <a:rPr lang="en-GB" sz="1400" dirty="0" smtClean="0">
                <a:solidFill>
                  <a:srgbClr val="000000"/>
                </a:solidFill>
                <a:cs typeface="Arial" pitchFamily="34" charset="0"/>
              </a:rPr>
              <a:t>proposition</a:t>
            </a:r>
          </a:p>
          <a:p>
            <a:pPr fontAlgn="base">
              <a:spcBef>
                <a:spcPct val="0"/>
              </a:spcBef>
              <a:spcAft>
                <a:spcPct val="0"/>
              </a:spcAft>
            </a:pPr>
            <a:r>
              <a:rPr lang="en-GB" sz="1400" dirty="0" smtClean="0">
                <a:solidFill>
                  <a:srgbClr val="000000"/>
                </a:solidFill>
                <a:cs typeface="Arial" pitchFamily="34" charset="0"/>
              </a:rPr>
              <a:t>de </a:t>
            </a:r>
            <a:r>
              <a:rPr lang="en-GB" sz="1400" dirty="0" err="1" smtClean="0">
                <a:solidFill>
                  <a:srgbClr val="000000"/>
                </a:solidFill>
                <a:cs typeface="Arial" pitchFamily="34" charset="0"/>
              </a:rPr>
              <a:t>décision</a:t>
            </a:r>
            <a:endParaRPr lang="en-GB" sz="1400" dirty="0">
              <a:solidFill>
                <a:srgbClr val="000000"/>
              </a:solidFill>
              <a:cs typeface="Arial" pitchFamily="34" charset="0"/>
            </a:endParaRPr>
          </a:p>
        </p:txBody>
      </p:sp>
      <p:sp>
        <p:nvSpPr>
          <p:cNvPr id="18" name="Rectangle 21"/>
          <p:cNvSpPr/>
          <p:nvPr/>
        </p:nvSpPr>
        <p:spPr>
          <a:xfrm>
            <a:off x="6529256" y="4851784"/>
            <a:ext cx="1109599" cy="307777"/>
          </a:xfrm>
          <a:prstGeom prst="rect">
            <a:avLst/>
          </a:prstGeom>
        </p:spPr>
        <p:txBody>
          <a:bodyPr wrap="none">
            <a:spAutoFit/>
          </a:bodyPr>
          <a:lstStyle/>
          <a:p>
            <a:pPr fontAlgn="base">
              <a:spcBef>
                <a:spcPct val="0"/>
              </a:spcBef>
              <a:spcAft>
                <a:spcPct val="0"/>
              </a:spcAft>
            </a:pPr>
            <a:r>
              <a:rPr lang="nl-BE" sz="1400" dirty="0" err="1" smtClean="0">
                <a:solidFill>
                  <a:srgbClr val="000000"/>
                </a:solidFill>
                <a:cs typeface="Arial" pitchFamily="34" charset="0"/>
              </a:rPr>
              <a:t>autorisation</a:t>
            </a:r>
            <a:endParaRPr lang="en-US" sz="1400" dirty="0">
              <a:solidFill>
                <a:srgbClr val="000000"/>
              </a:solidFill>
              <a:cs typeface="Arial" pitchFamily="34" charset="0"/>
            </a:endParaRPr>
          </a:p>
        </p:txBody>
      </p:sp>
      <p:sp>
        <p:nvSpPr>
          <p:cNvPr id="19" name="TextBox 22"/>
          <p:cNvSpPr txBox="1"/>
          <p:nvPr/>
        </p:nvSpPr>
        <p:spPr>
          <a:xfrm>
            <a:off x="1136973" y="1890456"/>
            <a:ext cx="5256586" cy="369332"/>
          </a:xfrm>
          <a:prstGeom prst="rect">
            <a:avLst/>
          </a:prstGeom>
          <a:noFill/>
        </p:spPr>
        <p:txBody>
          <a:bodyPr wrap="square" rtlCol="0">
            <a:spAutoFit/>
          </a:bodyPr>
          <a:lstStyle/>
          <a:p>
            <a:pPr algn="ctr" fontAlgn="base">
              <a:spcBef>
                <a:spcPct val="0"/>
              </a:spcBef>
              <a:spcAft>
                <a:spcPct val="0"/>
              </a:spcAft>
            </a:pPr>
            <a:r>
              <a:rPr lang="nl-BE" dirty="0" smtClean="0">
                <a:solidFill>
                  <a:srgbClr val="000000"/>
                </a:solidFill>
                <a:cs typeface="Arial" pitchFamily="34" charset="0"/>
              </a:rPr>
              <a:t>Plate-</a:t>
            </a:r>
            <a:r>
              <a:rPr lang="nl-BE" dirty="0" err="1" smtClean="0">
                <a:solidFill>
                  <a:srgbClr val="000000"/>
                </a:solidFill>
                <a:cs typeface="Arial" pitchFamily="34" charset="0"/>
              </a:rPr>
              <a:t>forme</a:t>
            </a:r>
            <a:r>
              <a:rPr lang="nl-BE" dirty="0" smtClean="0">
                <a:solidFill>
                  <a:srgbClr val="000000"/>
                </a:solidFill>
                <a:cs typeface="Arial" pitchFamily="34" charset="0"/>
              </a:rPr>
              <a:t> eHealth</a:t>
            </a:r>
            <a:endParaRPr lang="en-US" dirty="0">
              <a:solidFill>
                <a:srgbClr val="000000"/>
              </a:solidFill>
              <a:cs typeface="Arial" pitchFamily="34" charset="0"/>
            </a:endParaRPr>
          </a:p>
        </p:txBody>
      </p:sp>
    </p:spTree>
    <p:extLst>
      <p:ext uri="{BB962C8B-B14F-4D97-AF65-F5344CB8AC3E}">
        <p14:creationId xmlns:p14="http://schemas.microsoft.com/office/powerpoint/2010/main" val="410747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579" y="3312368"/>
            <a:ext cx="3611893" cy="2708920"/>
          </a:xfrm>
          <a:prstGeom prst="rect">
            <a:avLst/>
          </a:prstGeom>
          <a:noFill/>
          <a:ln>
            <a:noFill/>
          </a:ln>
          <a:effectLst>
            <a:reflection stA="0" endPos="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fontScale="90000"/>
          </a:bodyPr>
          <a:lstStyle/>
          <a:p>
            <a:r>
              <a:rPr lang="fr-BE" altLang="en-US" dirty="0"/>
              <a:t>Quelques évolutions dans les soins de santé</a:t>
            </a:r>
            <a:endParaRPr lang="en-US" dirty="0"/>
          </a:p>
        </p:txBody>
      </p:sp>
      <p:sp>
        <p:nvSpPr>
          <p:cNvPr id="8195" name="Rectangle 3"/>
          <p:cNvSpPr>
            <a:spLocks noGrp="1" noChangeArrowheads="1"/>
          </p:cNvSpPr>
          <p:nvPr>
            <p:ph idx="1"/>
          </p:nvPr>
        </p:nvSpPr>
        <p:spPr/>
        <p:txBody>
          <a:bodyPr>
            <a:normAutofit/>
          </a:bodyPr>
          <a:lstStyle/>
          <a:p>
            <a:endParaRPr lang="fr-BE" altLang="en-US" noProof="1" smtClean="0"/>
          </a:p>
          <a:p>
            <a:r>
              <a:rPr lang="fr-BE" altLang="en-US" noProof="1" smtClean="0"/>
              <a:t>Soins chroniques </a:t>
            </a:r>
          </a:p>
          <a:p>
            <a:r>
              <a:rPr lang="fr-BE" altLang="en-US" noProof="1"/>
              <a:t>S</a:t>
            </a:r>
            <a:r>
              <a:rPr lang="fr-BE" altLang="en-US" noProof="1" smtClean="0"/>
              <a:t>oins à distance </a:t>
            </a:r>
          </a:p>
          <a:p>
            <a:r>
              <a:rPr lang="fr-BE" altLang="en-US" noProof="1"/>
              <a:t>T</a:t>
            </a:r>
            <a:r>
              <a:rPr lang="fr-BE" altLang="en-US" noProof="1" smtClean="0"/>
              <a:t>rajets de soins</a:t>
            </a:r>
          </a:p>
          <a:p>
            <a:r>
              <a:rPr lang="fr-BE" altLang="en-US" noProof="1"/>
              <a:t>F</a:t>
            </a:r>
            <a:r>
              <a:rPr lang="fr-BE" altLang="en-US" noProof="1" smtClean="0"/>
              <a:t>ocus patient - empowerment</a:t>
            </a:r>
          </a:p>
          <a:p>
            <a:r>
              <a:rPr lang="fr-BE" altLang="en-US" noProof="1"/>
              <a:t>P</a:t>
            </a:r>
            <a:r>
              <a:rPr lang="fr-BE" altLang="en-US" noProof="1" smtClean="0"/>
              <a:t>rocessus administratifs</a:t>
            </a:r>
          </a:p>
          <a:p>
            <a:r>
              <a:rPr lang="fr-BE" altLang="en-US" noProof="1"/>
              <a:t>D</a:t>
            </a:r>
            <a:r>
              <a:rPr lang="fr-BE" altLang="en-US" noProof="1" smtClean="0"/>
              <a:t>onnées de qualité </a:t>
            </a:r>
          </a:p>
          <a:p>
            <a:r>
              <a:rPr lang="fr-BE" altLang="en-US" noProof="1" smtClean="0"/>
              <a:t>Budget – maitrise des couts</a:t>
            </a:r>
          </a:p>
          <a:p>
            <a:r>
              <a:rPr lang="fr-BE" altLang="en-US" dirty="0"/>
              <a:t>C</a:t>
            </a:r>
            <a:r>
              <a:rPr lang="fr-BE" altLang="en-US" dirty="0" smtClean="0"/>
              <a:t>ollaboration </a:t>
            </a:r>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2</a:t>
            </a:fld>
            <a:endParaRPr lang="fr-BE"/>
          </a:p>
        </p:txBody>
      </p:sp>
    </p:spTree>
    <p:extLst>
      <p:ext uri="{BB962C8B-B14F-4D97-AF65-F5344CB8AC3E}">
        <p14:creationId xmlns:p14="http://schemas.microsoft.com/office/powerpoint/2010/main" val="385907479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Open et </a:t>
            </a:r>
            <a:r>
              <a:rPr lang="fr-BE" dirty="0" err="1" smtClean="0"/>
              <a:t>Big</a:t>
            </a:r>
            <a:r>
              <a:rPr lang="fr-BE" dirty="0" smtClean="0"/>
              <a:t> Data</a:t>
            </a:r>
            <a:endParaRPr lang="en-US" dirty="0"/>
          </a:p>
        </p:txBody>
      </p:sp>
      <p:sp>
        <p:nvSpPr>
          <p:cNvPr id="4099" name="Rectangle 3"/>
          <p:cNvSpPr>
            <a:spLocks noGrp="1" noChangeArrowheads="1"/>
          </p:cNvSpPr>
          <p:nvPr>
            <p:ph idx="1"/>
          </p:nvPr>
        </p:nvSpPr>
        <p:spPr/>
        <p:txBody>
          <a:bodyPr>
            <a:normAutofit fontScale="55000" lnSpcReduction="20000"/>
          </a:bodyPr>
          <a:lstStyle/>
          <a:p>
            <a:r>
              <a:rPr lang="fr-BE" sz="2200" b="1" dirty="0" smtClean="0"/>
              <a:t>Open data</a:t>
            </a:r>
          </a:p>
          <a:p>
            <a:pPr lvl="1"/>
            <a:r>
              <a:rPr lang="fr-BE" sz="2200" dirty="0"/>
              <a:t>PSI 2013 – transposition Loi 04/05/16</a:t>
            </a:r>
          </a:p>
          <a:p>
            <a:pPr lvl="1"/>
            <a:r>
              <a:rPr lang="fr-BE" sz="2200" dirty="0"/>
              <a:t>Données publiques , libres d’accès et </a:t>
            </a:r>
            <a:r>
              <a:rPr lang="fr-BE" sz="2200" dirty="0" smtClean="0"/>
              <a:t>réutilisables</a:t>
            </a:r>
          </a:p>
          <a:p>
            <a:pPr lvl="1"/>
            <a:r>
              <a:rPr lang="en-US" sz="2200" dirty="0" smtClean="0"/>
              <a:t>Principe </a:t>
            </a:r>
            <a:r>
              <a:rPr lang="en-US" sz="2200" dirty="0"/>
              <a:t>“comply or explain” </a:t>
            </a:r>
            <a:r>
              <a:rPr lang="en-US" sz="2200" dirty="0" smtClean="0"/>
              <a:t>(</a:t>
            </a:r>
            <a:r>
              <a:rPr lang="en-US" sz="2200" dirty="0" err="1" smtClean="0"/>
              <a:t>réutilisation</a:t>
            </a:r>
            <a:r>
              <a:rPr lang="en-US" sz="2200" dirty="0" smtClean="0"/>
              <a:t> = </a:t>
            </a:r>
            <a:r>
              <a:rPr lang="en-US" sz="2200" dirty="0" err="1" smtClean="0"/>
              <a:t>règle</a:t>
            </a:r>
            <a:r>
              <a:rPr lang="en-US" sz="2200" dirty="0" smtClean="0"/>
              <a:t>, </a:t>
            </a:r>
            <a:r>
              <a:rPr lang="en-US" sz="2200" dirty="0" err="1" smtClean="0"/>
              <a:t>sauf</a:t>
            </a:r>
            <a:r>
              <a:rPr lang="en-US" sz="2200" dirty="0" smtClean="0"/>
              <a:t> exception </a:t>
            </a:r>
            <a:r>
              <a:rPr lang="en-US" sz="2200" dirty="0" err="1" smtClean="0"/>
              <a:t>juridique</a:t>
            </a:r>
            <a:r>
              <a:rPr lang="en-US" sz="2200" dirty="0" smtClean="0"/>
              <a:t> </a:t>
            </a:r>
            <a:r>
              <a:rPr lang="en-US" sz="2200" dirty="0" err="1" smtClean="0"/>
              <a:t>cf</a:t>
            </a:r>
            <a:r>
              <a:rPr lang="en-US" sz="2200" dirty="0" smtClean="0"/>
              <a:t> privacy)</a:t>
            </a:r>
          </a:p>
          <a:p>
            <a:pPr lvl="1"/>
            <a:r>
              <a:rPr lang="fr-BE" sz="2200" dirty="0" smtClean="0"/>
              <a:t>Portail fédéral unique</a:t>
            </a:r>
            <a:r>
              <a:rPr lang="fr-BE" sz="2200" dirty="0"/>
              <a:t>: </a:t>
            </a:r>
            <a:r>
              <a:rPr lang="fr-BE" sz="2200" dirty="0">
                <a:hlinkClick r:id="rId3"/>
              </a:rPr>
              <a:t>http://</a:t>
            </a:r>
            <a:r>
              <a:rPr lang="fr-BE" sz="2200" dirty="0" smtClean="0">
                <a:hlinkClick r:id="rId3"/>
              </a:rPr>
              <a:t>data.gov.be/fr</a:t>
            </a:r>
            <a:endParaRPr lang="fr-BE" sz="2200" dirty="0" smtClean="0"/>
          </a:p>
          <a:p>
            <a:pPr lvl="1"/>
            <a:r>
              <a:rPr lang="fr-BE" sz="2200" dirty="0" smtClean="0"/>
              <a:t>900 </a:t>
            </a:r>
            <a:r>
              <a:rPr lang="fr-BE" sz="2200" dirty="0" err="1"/>
              <a:t>mios</a:t>
            </a:r>
            <a:r>
              <a:rPr lang="fr-BE" sz="2200" dirty="0"/>
              <a:t> BE / 40 </a:t>
            </a:r>
            <a:r>
              <a:rPr lang="fr-BE" sz="2200" dirty="0" err="1"/>
              <a:t>miads</a:t>
            </a:r>
            <a:r>
              <a:rPr lang="fr-BE" sz="2200" dirty="0"/>
              <a:t> </a:t>
            </a:r>
            <a:r>
              <a:rPr lang="fr-BE" sz="2200" dirty="0" smtClean="0"/>
              <a:t>UE</a:t>
            </a:r>
          </a:p>
          <a:p>
            <a:pPr lvl="1"/>
            <a:r>
              <a:rPr lang="fr-BE" sz="2200" dirty="0" smtClean="0"/>
              <a:t>Exemple: DWH BCSS (</a:t>
            </a:r>
            <a:r>
              <a:rPr lang="fr-BE" sz="2200" dirty="0"/>
              <a:t>données codées et couplées à des fins statistiques, scientifiques ou d’appui à la </a:t>
            </a:r>
            <a:r>
              <a:rPr lang="fr-BE" sz="2200" dirty="0" smtClean="0"/>
              <a:t>politique)</a:t>
            </a:r>
            <a:endParaRPr lang="fr-BE" sz="2200" dirty="0"/>
          </a:p>
          <a:p>
            <a:endParaRPr lang="fr-BE" sz="2200" dirty="0" smtClean="0"/>
          </a:p>
          <a:p>
            <a:endParaRPr lang="fr-BE" sz="2200" dirty="0" smtClean="0"/>
          </a:p>
          <a:p>
            <a:endParaRPr lang="fr-BE" sz="2200" dirty="0" smtClean="0"/>
          </a:p>
          <a:p>
            <a:r>
              <a:rPr lang="fr-BE" sz="2200" b="1" dirty="0" err="1" smtClean="0"/>
              <a:t>Big</a:t>
            </a:r>
            <a:r>
              <a:rPr lang="fr-BE" sz="2200" b="1" dirty="0" smtClean="0"/>
              <a:t> data</a:t>
            </a:r>
          </a:p>
          <a:p>
            <a:pPr lvl="1"/>
            <a:r>
              <a:rPr lang="fr-BE" sz="2200" dirty="0"/>
              <a:t>Accord de </a:t>
            </a:r>
            <a:r>
              <a:rPr lang="fr-BE" sz="2200" dirty="0" err="1" smtClean="0"/>
              <a:t>Gvt</a:t>
            </a:r>
            <a:r>
              <a:rPr lang="fr-BE" sz="2200" dirty="0" smtClean="0"/>
              <a:t>: « nous </a:t>
            </a:r>
            <a:r>
              <a:rPr lang="fr-BE" sz="2200" dirty="0"/>
              <a:t>travaillons à une base légale pour la collecte des données agrégées et </a:t>
            </a:r>
            <a:r>
              <a:rPr lang="fr-BE" sz="2200" dirty="0" err="1"/>
              <a:t>anonymisées</a:t>
            </a:r>
            <a:r>
              <a:rPr lang="fr-BE" sz="2200" dirty="0"/>
              <a:t> à des fins de recherche </a:t>
            </a:r>
            <a:r>
              <a:rPr lang="fr-BE" sz="2200" dirty="0" smtClean="0"/>
              <a:t>publique et privée »</a:t>
            </a:r>
            <a:endParaRPr lang="fr-BE" sz="2200" dirty="0"/>
          </a:p>
          <a:p>
            <a:pPr lvl="1"/>
            <a:r>
              <a:rPr lang="fr-BE" sz="2200" dirty="0" smtClean="0"/>
              <a:t>Décision: R&amp;D</a:t>
            </a:r>
            <a:r>
              <a:rPr lang="fr-BE" sz="2200" dirty="0"/>
              <a:t>, recherche scientifique, aide aux politiques publiques, essais </a:t>
            </a:r>
            <a:r>
              <a:rPr lang="fr-BE" sz="2200" dirty="0" smtClean="0"/>
              <a:t>cliniques, fraude, et surconsommation, maitrise des couts… + Prédire/prévenir</a:t>
            </a:r>
          </a:p>
          <a:p>
            <a:pPr lvl="1"/>
            <a:r>
              <a:rPr lang="fr-BE" sz="2200" dirty="0" smtClean="0"/>
              <a:t>Données - Information – Connaissance et  expertise </a:t>
            </a:r>
            <a:endParaRPr lang="fr-BE" sz="2200" dirty="0"/>
          </a:p>
          <a:p>
            <a:pPr lvl="1"/>
            <a:r>
              <a:rPr lang="fr-BE" sz="2200" dirty="0"/>
              <a:t>3 V: volumes, </a:t>
            </a:r>
            <a:r>
              <a:rPr lang="fr-BE" sz="2200" dirty="0" smtClean="0"/>
              <a:t>vélocité/vitesse </a:t>
            </a:r>
            <a:r>
              <a:rPr lang="fr-BE" sz="2200" dirty="0"/>
              <a:t>et </a:t>
            </a:r>
            <a:r>
              <a:rPr lang="fr-BE" sz="2200" dirty="0" smtClean="0"/>
              <a:t>variété ou 5 V: + Véracité et valeur</a:t>
            </a:r>
          </a:p>
          <a:p>
            <a:pPr lvl="1"/>
            <a:r>
              <a:rPr lang="fr-BE" sz="2200" dirty="0" smtClean="0"/>
              <a:t>GDPR: anonymisation Vs </a:t>
            </a:r>
            <a:r>
              <a:rPr lang="fr-BE" sz="2200" dirty="0" err="1"/>
              <a:t>pseudonymisation</a:t>
            </a:r>
            <a:r>
              <a:rPr lang="fr-BE" sz="2200" dirty="0"/>
              <a:t> de </a:t>
            </a:r>
            <a:r>
              <a:rPr lang="fr-BE" sz="2200" dirty="0" smtClean="0"/>
              <a:t>données (analyse </a:t>
            </a:r>
            <a:r>
              <a:rPr lang="fr-BE" sz="2200" dirty="0"/>
              <a:t>de risque “</a:t>
            </a:r>
            <a:r>
              <a:rPr lang="fr-BE" sz="2200" dirty="0" err="1"/>
              <a:t>small</a:t>
            </a:r>
            <a:r>
              <a:rPr lang="fr-BE" sz="2200" dirty="0"/>
              <a:t> </a:t>
            </a:r>
            <a:r>
              <a:rPr lang="fr-BE" sz="2200" dirty="0" err="1"/>
              <a:t>cell</a:t>
            </a:r>
            <a:r>
              <a:rPr lang="fr-BE" sz="2200" dirty="0" smtClean="0"/>
              <a:t>”)</a:t>
            </a:r>
            <a:endParaRPr lang="fr-BE" sz="2200" dirty="0"/>
          </a:p>
          <a:p>
            <a:pPr lvl="1"/>
            <a:r>
              <a:rPr lang="fr-BE" sz="2200" dirty="0" smtClean="0"/>
              <a:t>Vision du Ministre: via le </a:t>
            </a:r>
            <a:r>
              <a:rPr lang="fr-BE" sz="2200" dirty="0" err="1" smtClean="0"/>
              <a:t>Health</a:t>
            </a:r>
            <a:r>
              <a:rPr lang="fr-BE" sz="2200" dirty="0" smtClean="0"/>
              <a:t> </a:t>
            </a:r>
            <a:r>
              <a:rPr lang="fr-BE" sz="2200" dirty="0" err="1" smtClean="0"/>
              <a:t>Research</a:t>
            </a:r>
            <a:r>
              <a:rPr lang="fr-BE" sz="2200" dirty="0" smtClean="0"/>
              <a:t> System (pilote sur le cancer du poumon avec IMA, KCE, SPF, … )</a:t>
            </a:r>
            <a:endParaRPr lang="fr-BE" sz="2200" dirty="0"/>
          </a:p>
          <a:p>
            <a:endParaRPr lang="fr-BE" sz="2200" dirty="0" smtClean="0"/>
          </a:p>
          <a:p>
            <a:endParaRPr lang="fr-BE" sz="2200" dirty="0" smtClean="0"/>
          </a:p>
          <a:p>
            <a:endParaRPr lang="fr-BE" sz="2200" dirty="0" smtClean="0"/>
          </a:p>
          <a:p>
            <a:endParaRPr lang="fr-BE" sz="2200" dirty="0"/>
          </a:p>
          <a:p>
            <a:pPr marL="182880" lvl="1"/>
            <a:r>
              <a:rPr lang="fr-FR" sz="2900" b="1" u="sng" dirty="0"/>
              <a:t>eHealth/</a:t>
            </a:r>
            <a:r>
              <a:rPr lang="fr-FR" sz="2900" b="1" u="sng" dirty="0" err="1"/>
              <a:t>eSanté</a:t>
            </a:r>
            <a:r>
              <a:rPr lang="fr-FR" sz="2900" b="1" u="sng" dirty="0"/>
              <a:t> : données personnelles (ni Open ni </a:t>
            </a:r>
            <a:r>
              <a:rPr lang="fr-FR" sz="2900" b="1" u="sng" dirty="0" err="1"/>
              <a:t>Big</a:t>
            </a:r>
            <a:r>
              <a:rPr lang="fr-FR" sz="2900" b="1" u="sng" dirty="0"/>
              <a:t> Data !)</a:t>
            </a:r>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20</a:t>
            </a:fld>
            <a:endParaRPr lang="en-US"/>
          </a:p>
        </p:txBody>
      </p:sp>
    </p:spTree>
    <p:extLst>
      <p:ext uri="{BB962C8B-B14F-4D97-AF65-F5344CB8AC3E}">
        <p14:creationId xmlns:p14="http://schemas.microsoft.com/office/powerpoint/2010/main" val="2223506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solidFill>
                  <a:srgbClr val="3E6E5A"/>
                </a:solidFill>
              </a:rPr>
              <a:t>eHealth</a:t>
            </a:r>
            <a:r>
              <a:rPr lang="fr-BE" dirty="0"/>
              <a:t> – Open </a:t>
            </a:r>
            <a:r>
              <a:rPr lang="fr-BE" dirty="0" smtClean="0"/>
              <a:t>Data</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21</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229600"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014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4"/>
            <a:ext cx="9144000" cy="6850811"/>
          </a:xfrm>
          <a:prstGeom prst="rect">
            <a:avLst/>
          </a:prstGeom>
        </p:spPr>
      </p:pic>
    </p:spTree>
    <p:extLst>
      <p:ext uri="{BB962C8B-B14F-4D97-AF65-F5344CB8AC3E}">
        <p14:creationId xmlns:p14="http://schemas.microsoft.com/office/powerpoint/2010/main" val="4069014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512" y="548680"/>
            <a:ext cx="8373616" cy="5400600"/>
          </a:xfrm>
        </p:spPr>
        <p:txBody>
          <a:bodyPr>
            <a:normAutofit fontScale="70000" lnSpcReduction="20000"/>
          </a:bodyPr>
          <a:lstStyle/>
          <a:p>
            <a:pPr marL="0" indent="0">
              <a:buNone/>
            </a:pPr>
            <a:endParaRPr lang="nl-BE" sz="5700" dirty="0">
              <a:solidFill>
                <a:srgbClr val="0070C0"/>
              </a:solidFill>
              <a:latin typeface="+mj-lt"/>
              <a:ea typeface="+mj-ea"/>
              <a:cs typeface="+mj-cs"/>
            </a:endParaRPr>
          </a:p>
          <a:p>
            <a:pPr marL="0" indent="0">
              <a:buNone/>
            </a:pPr>
            <a:endParaRPr lang="nl-BE" sz="2800" dirty="0"/>
          </a:p>
          <a:p>
            <a:pPr marL="0" indent="0">
              <a:buNone/>
            </a:pPr>
            <a:endParaRPr lang="nl-BE" sz="2800" dirty="0"/>
          </a:p>
          <a:p>
            <a:pPr marL="0" indent="0">
              <a:buNone/>
            </a:pPr>
            <a:endParaRPr lang="nl-BE" sz="2800" dirty="0"/>
          </a:p>
          <a:p>
            <a:pPr marL="0" indent="0">
              <a:buNone/>
            </a:pPr>
            <a:endParaRPr lang="nl-BE" sz="2800" dirty="0"/>
          </a:p>
          <a:p>
            <a:pPr marL="0" indent="0">
              <a:buNone/>
            </a:pPr>
            <a:endParaRPr lang="nl-BE" sz="2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r>
              <a:rPr lang="nl-BE" sz="1800" dirty="0"/>
              <a:t>Data =</a:t>
            </a:r>
          </a:p>
          <a:p>
            <a:pPr marL="400050" lvl="1" indent="0">
              <a:buNone/>
            </a:pPr>
            <a:r>
              <a:rPr lang="en-US" sz="1600" dirty="0"/>
              <a:t>Structured in data warehouse</a:t>
            </a:r>
          </a:p>
          <a:p>
            <a:pPr marL="400050" lvl="1" indent="0">
              <a:buNone/>
            </a:pPr>
            <a:r>
              <a:rPr lang="en-US" sz="1600" dirty="0"/>
              <a:t>Unstructured documents</a:t>
            </a:r>
          </a:p>
          <a:p>
            <a:pPr marL="400050" lvl="1" indent="0">
              <a:buNone/>
            </a:pPr>
            <a:r>
              <a:rPr lang="en-US" sz="1600" dirty="0"/>
              <a:t>social media</a:t>
            </a:r>
          </a:p>
          <a:p>
            <a:pPr marL="400050" lvl="1" indent="0">
              <a:buNone/>
            </a:pPr>
            <a:r>
              <a:rPr lang="nl-BE" sz="1600" dirty="0"/>
              <a:t>…</a:t>
            </a:r>
          </a:p>
          <a:p>
            <a:pPr marL="3543300" lvl="8" indent="0">
              <a:buNone/>
            </a:pPr>
            <a:r>
              <a:rPr lang="nl-BE" sz="1800" dirty="0"/>
              <a:t>		</a:t>
            </a:r>
          </a:p>
          <a:p>
            <a:pPr marL="3543300" lvl="8" indent="0">
              <a:buNone/>
            </a:pPr>
            <a:r>
              <a:rPr lang="nl-BE" sz="1800" dirty="0"/>
              <a:t>		</a:t>
            </a:r>
            <a:r>
              <a:rPr lang="en-US" sz="1800" dirty="0"/>
              <a:t>Information for the purpose of</a:t>
            </a:r>
            <a:endParaRPr lang="nl-BE" sz="1800" dirty="0"/>
          </a:p>
          <a:p>
            <a:pPr marL="3543300" lvl="8" indent="0">
              <a:buNone/>
            </a:pPr>
            <a:r>
              <a:rPr lang="nl-BE" sz="1800" dirty="0"/>
              <a:t>			</a:t>
            </a:r>
            <a:r>
              <a:rPr lang="en-US" sz="1800" dirty="0"/>
              <a:t>better healthcare</a:t>
            </a:r>
          </a:p>
          <a:p>
            <a:pPr marL="3543300" lvl="8" indent="0">
              <a:buNone/>
            </a:pPr>
            <a:r>
              <a:rPr lang="en-US" sz="1800" dirty="0"/>
              <a:t>			scientific research</a:t>
            </a:r>
          </a:p>
          <a:p>
            <a:pPr marL="3543300" lvl="8" indent="0">
              <a:buNone/>
            </a:pPr>
            <a:r>
              <a:rPr lang="en-US" sz="1800" dirty="0"/>
              <a:t>			clinical trials</a:t>
            </a:r>
            <a:r>
              <a:rPr lang="nl-BE" sz="1800" dirty="0"/>
              <a:t>					…</a:t>
            </a:r>
            <a:endParaRPr lang="nl-BE" sz="2400" dirty="0"/>
          </a:p>
          <a:p>
            <a:pPr marL="0" indent="0">
              <a:buNone/>
            </a:pPr>
            <a:endParaRPr lang="nl-BE" sz="2800" dirty="0"/>
          </a:p>
          <a:p>
            <a:pPr marL="0" indent="0">
              <a:buNone/>
            </a:pPr>
            <a:endParaRPr lang="en-GB" sz="2800" dirty="0"/>
          </a:p>
        </p:txBody>
      </p:sp>
      <p:sp>
        <p:nvSpPr>
          <p:cNvPr id="9" name="Staande oorkonde 8"/>
          <p:cNvSpPr/>
          <p:nvPr/>
        </p:nvSpPr>
        <p:spPr>
          <a:xfrm>
            <a:off x="5292080" y="1749538"/>
            <a:ext cx="1656184" cy="2952328"/>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p:txBody>
          <a:bodyPr/>
          <a:lstStyle/>
          <a:p>
            <a:r>
              <a:rPr lang="fr-BE" dirty="0" err="1">
                <a:solidFill>
                  <a:srgbClr val="3E6E5A"/>
                </a:solidFill>
              </a:rPr>
              <a:t>eHealth</a:t>
            </a:r>
            <a:r>
              <a:rPr lang="fr-BE" dirty="0"/>
              <a:t> – </a:t>
            </a:r>
            <a:r>
              <a:rPr lang="fr-BE" dirty="0" err="1" smtClean="0"/>
              <a:t>Big</a:t>
            </a:r>
            <a:r>
              <a:rPr lang="fr-BE" dirty="0" smtClean="0"/>
              <a:t> </a:t>
            </a:r>
            <a:r>
              <a:rPr lang="fr-BE" dirty="0"/>
              <a:t>Data</a:t>
            </a:r>
            <a:endParaRPr lang="en-GB" dirty="0">
              <a:solidFill>
                <a:srgbClr val="0070C0"/>
              </a:solidFill>
            </a:endParaRPr>
          </a:p>
        </p:txBody>
      </p:sp>
      <p:sp>
        <p:nvSpPr>
          <p:cNvPr id="4" name="Wolk 3"/>
          <p:cNvSpPr/>
          <p:nvPr/>
        </p:nvSpPr>
        <p:spPr>
          <a:xfrm>
            <a:off x="179512" y="1945817"/>
            <a:ext cx="2808312" cy="1800200"/>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data</a:t>
            </a:r>
            <a:endParaRPr lang="en-GB" dirty="0">
              <a:solidFill>
                <a:schemeClr val="tx1"/>
              </a:solidFill>
            </a:endParaRPr>
          </a:p>
        </p:txBody>
      </p:sp>
      <p:sp>
        <p:nvSpPr>
          <p:cNvPr id="5" name="Ingekeepte PIJL-RECHTS 4"/>
          <p:cNvSpPr/>
          <p:nvPr/>
        </p:nvSpPr>
        <p:spPr>
          <a:xfrm>
            <a:off x="3275856" y="2593889"/>
            <a:ext cx="1944216" cy="86409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policy</a:t>
            </a:r>
            <a:endParaRPr lang="en-GB" dirty="0"/>
          </a:p>
        </p:txBody>
      </p:sp>
      <p:sp>
        <p:nvSpPr>
          <p:cNvPr id="6" name="Stroomdiagram: Document 5"/>
          <p:cNvSpPr/>
          <p:nvPr/>
        </p:nvSpPr>
        <p:spPr>
          <a:xfrm>
            <a:off x="5868144" y="2060848"/>
            <a:ext cx="432048" cy="64807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roomdiagram: Opgeslagen gegevens 6"/>
          <p:cNvSpPr/>
          <p:nvPr/>
        </p:nvSpPr>
        <p:spPr>
          <a:xfrm>
            <a:off x="5652120" y="2816932"/>
            <a:ext cx="936104" cy="396044"/>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roomdiagram: Opslag met sequentiële toegang 7"/>
          <p:cNvSpPr/>
          <p:nvPr/>
        </p:nvSpPr>
        <p:spPr>
          <a:xfrm>
            <a:off x="6084168" y="3429000"/>
            <a:ext cx="504056" cy="576064"/>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roomdiagram: Magnetische schijf 9"/>
          <p:cNvSpPr/>
          <p:nvPr/>
        </p:nvSpPr>
        <p:spPr>
          <a:xfrm>
            <a:off x="6084168" y="4149080"/>
            <a:ext cx="360040" cy="50405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kstvak 10"/>
          <p:cNvSpPr txBox="1"/>
          <p:nvPr/>
        </p:nvSpPr>
        <p:spPr>
          <a:xfrm>
            <a:off x="5868144" y="1700808"/>
            <a:ext cx="1224136" cy="307777"/>
          </a:xfrm>
          <a:prstGeom prst="rect">
            <a:avLst/>
          </a:prstGeom>
          <a:noFill/>
        </p:spPr>
        <p:txBody>
          <a:bodyPr wrap="square" rtlCol="0">
            <a:spAutoFit/>
          </a:bodyPr>
          <a:lstStyle/>
          <a:p>
            <a:r>
              <a:rPr lang="nl-BE" sz="1400" dirty="0"/>
              <a:t>informatie</a:t>
            </a:r>
            <a:endParaRPr lang="en-GB" sz="1400" dirty="0"/>
          </a:p>
        </p:txBody>
      </p:sp>
      <p:grpSp>
        <p:nvGrpSpPr>
          <p:cNvPr id="14" name="Groep 13"/>
          <p:cNvGrpSpPr/>
          <p:nvPr/>
        </p:nvGrpSpPr>
        <p:grpSpPr>
          <a:xfrm>
            <a:off x="6889035" y="260648"/>
            <a:ext cx="2003445" cy="6186309"/>
            <a:chOff x="7033051" y="1124744"/>
            <a:chExt cx="2003445" cy="6186309"/>
          </a:xfrm>
        </p:grpSpPr>
        <p:sp>
          <p:nvSpPr>
            <p:cNvPr id="12" name="Rechthoek 11"/>
            <p:cNvSpPr/>
            <p:nvPr/>
          </p:nvSpPr>
          <p:spPr>
            <a:xfrm>
              <a:off x="8388424" y="1124744"/>
              <a:ext cx="648072" cy="6186309"/>
            </a:xfrm>
            <a:prstGeom prst="rect">
              <a:avLst/>
            </a:prstGeom>
            <a:noFill/>
          </p:spPr>
          <p:txBody>
            <a:bodyPr wrap="square" lIns="91440" tIns="45720" rIns="91440" bIns="45720">
              <a:spAutoFit/>
            </a:bodyPr>
            <a:lstStyle/>
            <a:p>
              <a:pPr algn="ctr"/>
              <a:r>
                <a:rPr lang="nl-NL"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Knowl</a:t>
              </a:r>
              <a:r>
                <a:rPr lang="nl-NL"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nl-NL"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edge</a:t>
              </a:r>
              <a:endParaRPr lang="nl-NL"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Ingekeepte PIJL-RECHTS 12"/>
            <p:cNvSpPr/>
            <p:nvPr/>
          </p:nvSpPr>
          <p:spPr>
            <a:xfrm>
              <a:off x="7033051" y="3457985"/>
              <a:ext cx="1368152" cy="86409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policy</a:t>
              </a:r>
              <a:endParaRPr lang="en-GB" dirty="0"/>
            </a:p>
          </p:txBody>
        </p:sp>
      </p:grpSp>
      <p:sp>
        <p:nvSpPr>
          <p:cNvPr id="15" name="Tekstvak 14"/>
          <p:cNvSpPr txBox="1"/>
          <p:nvPr/>
        </p:nvSpPr>
        <p:spPr>
          <a:xfrm>
            <a:off x="485394" y="5174183"/>
            <a:ext cx="4536504" cy="923330"/>
          </a:xfrm>
          <a:prstGeom prst="rect">
            <a:avLst/>
          </a:prstGeom>
          <a:solidFill>
            <a:schemeClr val="bg2"/>
          </a:solidFill>
        </p:spPr>
        <p:txBody>
          <a:bodyPr wrap="square" rtlCol="0">
            <a:spAutoFit/>
          </a:bodyPr>
          <a:lstStyle/>
          <a:p>
            <a:r>
              <a:rPr lang="en-GB" b="1" dirty="0"/>
              <a:t>Big data = </a:t>
            </a:r>
          </a:p>
          <a:p>
            <a:r>
              <a:rPr lang="en-GB" b="1" dirty="0"/>
              <a:t>the computational analysis of vast data sets to uncover patterns, trends and associations </a:t>
            </a:r>
            <a:endParaRPr lang="nl-BE" b="1" dirty="0"/>
          </a:p>
        </p:txBody>
      </p:sp>
    </p:spTree>
    <p:extLst>
      <p:ext uri="{BB962C8B-B14F-4D97-AF65-F5344CB8AC3E}">
        <p14:creationId xmlns:p14="http://schemas.microsoft.com/office/powerpoint/2010/main" val="7350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aart west-vlaanderen - gemeenschap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988" y="5517232"/>
            <a:ext cx="2609436" cy="102048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ep 30"/>
          <p:cNvGrpSpPr/>
          <p:nvPr/>
        </p:nvGrpSpPr>
        <p:grpSpPr>
          <a:xfrm>
            <a:off x="539552" y="323364"/>
            <a:ext cx="1656184" cy="1953508"/>
            <a:chOff x="539552" y="323364"/>
            <a:chExt cx="1656184" cy="1953508"/>
          </a:xfrm>
        </p:grpSpPr>
        <p:sp>
          <p:nvSpPr>
            <p:cNvPr id="4" name="Stroomdiagram: Opgeslagen gegevens 3"/>
            <p:cNvSpPr/>
            <p:nvPr/>
          </p:nvSpPr>
          <p:spPr>
            <a:xfrm>
              <a:off x="827584" y="836712"/>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IMA</a:t>
              </a:r>
              <a:endParaRPr lang="en-GB" dirty="0"/>
            </a:p>
          </p:txBody>
        </p:sp>
        <p:sp>
          <p:nvSpPr>
            <p:cNvPr id="5" name="Stroomdiagram: Opgeslagen gegevens 4"/>
            <p:cNvSpPr/>
            <p:nvPr/>
          </p:nvSpPr>
          <p:spPr>
            <a:xfrm>
              <a:off x="827584" y="1772816"/>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FOD VG</a:t>
              </a:r>
              <a:endParaRPr lang="en-GB" dirty="0"/>
            </a:p>
          </p:txBody>
        </p:sp>
        <p:sp>
          <p:nvSpPr>
            <p:cNvPr id="17" name="Tekstvak 16"/>
            <p:cNvSpPr txBox="1"/>
            <p:nvPr/>
          </p:nvSpPr>
          <p:spPr>
            <a:xfrm>
              <a:off x="539552" y="323364"/>
              <a:ext cx="1524328" cy="369332"/>
            </a:xfrm>
            <a:prstGeom prst="rect">
              <a:avLst/>
            </a:prstGeom>
            <a:noFill/>
          </p:spPr>
          <p:txBody>
            <a:bodyPr wrap="none" rtlCol="0">
              <a:spAutoFit/>
            </a:bodyPr>
            <a:lstStyle/>
            <a:p>
              <a:r>
                <a:rPr lang="nl-BE" dirty="0" err="1"/>
                <a:t>administrative</a:t>
              </a:r>
              <a:endParaRPr lang="en-GB" dirty="0"/>
            </a:p>
          </p:txBody>
        </p:sp>
      </p:grpSp>
      <p:grpSp>
        <p:nvGrpSpPr>
          <p:cNvPr id="8" name="Groep 7"/>
          <p:cNvGrpSpPr/>
          <p:nvPr/>
        </p:nvGrpSpPr>
        <p:grpSpPr>
          <a:xfrm>
            <a:off x="539552" y="2852936"/>
            <a:ext cx="2041376" cy="1521460"/>
            <a:chOff x="539552" y="5147900"/>
            <a:chExt cx="2041376" cy="1521460"/>
          </a:xfrm>
        </p:grpSpPr>
        <p:sp>
          <p:nvSpPr>
            <p:cNvPr id="23" name="Stroomdiagram: Opgeslagen gegevens 22"/>
            <p:cNvSpPr/>
            <p:nvPr/>
          </p:nvSpPr>
          <p:spPr>
            <a:xfrm>
              <a:off x="755576" y="57081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4" name="Stroomdiagram: Opgeslagen gegevens 23"/>
            <p:cNvSpPr/>
            <p:nvPr/>
          </p:nvSpPr>
          <p:spPr>
            <a:xfrm>
              <a:off x="907976" y="58605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5" name="Stroomdiagram: Opgeslagen gegevens 24"/>
            <p:cNvSpPr/>
            <p:nvPr/>
          </p:nvSpPr>
          <p:spPr>
            <a:xfrm>
              <a:off x="1060376" y="60129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6" name="Stroomdiagram: Opgeslagen gegevens 25"/>
            <p:cNvSpPr/>
            <p:nvPr/>
          </p:nvSpPr>
          <p:spPr>
            <a:xfrm>
              <a:off x="1212776" y="61653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7" name="Tekstvak 26"/>
            <p:cNvSpPr txBox="1"/>
            <p:nvPr/>
          </p:nvSpPr>
          <p:spPr>
            <a:xfrm>
              <a:off x="539552" y="5147900"/>
              <a:ext cx="753732" cy="369332"/>
            </a:xfrm>
            <a:prstGeom prst="rect">
              <a:avLst/>
            </a:prstGeom>
            <a:noFill/>
          </p:spPr>
          <p:txBody>
            <a:bodyPr wrap="none" rtlCol="0">
              <a:spAutoFit/>
            </a:bodyPr>
            <a:lstStyle/>
            <a:p>
              <a:r>
                <a:rPr lang="nl-BE" dirty="0"/>
                <a:t>public</a:t>
              </a:r>
              <a:endParaRPr lang="en-GB" dirty="0"/>
            </a:p>
          </p:txBody>
        </p:sp>
      </p:grpSp>
      <p:sp>
        <p:nvSpPr>
          <p:cNvPr id="33" name="Wolk 32"/>
          <p:cNvSpPr/>
          <p:nvPr/>
        </p:nvSpPr>
        <p:spPr>
          <a:xfrm>
            <a:off x="3779912" y="404664"/>
            <a:ext cx="2160240" cy="64807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Cloud</a:t>
            </a:r>
            <a:endParaRPr lang="en-GB" dirty="0"/>
          </a:p>
        </p:txBody>
      </p:sp>
      <p:grpSp>
        <p:nvGrpSpPr>
          <p:cNvPr id="15" name="Groep 14"/>
          <p:cNvGrpSpPr/>
          <p:nvPr/>
        </p:nvGrpSpPr>
        <p:grpSpPr>
          <a:xfrm>
            <a:off x="899592" y="5301208"/>
            <a:ext cx="1364476" cy="864096"/>
            <a:chOff x="2919492" y="5517232"/>
            <a:chExt cx="1364476" cy="864096"/>
          </a:xfrm>
        </p:grpSpPr>
        <p:pic>
          <p:nvPicPr>
            <p:cNvPr id="1026" name="Picture 2" descr="https://www.facebookbrand.com/img/fb-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5988496"/>
              <a:ext cx="392832" cy="392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861" y="5986978"/>
              <a:ext cx="477075" cy="387859"/>
            </a:xfrm>
            <a:prstGeom prst="rect">
              <a:avLst/>
            </a:prstGeom>
            <a:noFill/>
            <a:extLst>
              <a:ext uri="{909E8E84-426E-40DD-AFC4-6F175D3DCCD1}">
                <a14:hiddenFill xmlns:a14="http://schemas.microsoft.com/office/drawing/2010/main">
                  <a:solidFill>
                    <a:srgbClr val="FFFFFF"/>
                  </a:solidFill>
                </a14:hiddenFill>
              </a:ext>
            </a:extLst>
          </p:spPr>
        </p:pic>
        <p:sp>
          <p:nvSpPr>
            <p:cNvPr id="37" name="Tekstvak 36"/>
            <p:cNvSpPr txBox="1"/>
            <p:nvPr/>
          </p:nvSpPr>
          <p:spPr>
            <a:xfrm>
              <a:off x="2919492" y="5517232"/>
              <a:ext cx="1364476" cy="369332"/>
            </a:xfrm>
            <a:prstGeom prst="rect">
              <a:avLst/>
            </a:prstGeom>
            <a:noFill/>
          </p:spPr>
          <p:txBody>
            <a:bodyPr wrap="none" rtlCol="0">
              <a:spAutoFit/>
            </a:bodyPr>
            <a:lstStyle/>
            <a:p>
              <a:r>
                <a:rPr lang="nl-BE" dirty="0"/>
                <a:t>Social media</a:t>
              </a:r>
              <a:endParaRPr lang="en-GB" dirty="0"/>
            </a:p>
          </p:txBody>
        </p:sp>
      </p:grpSp>
      <p:sp>
        <p:nvSpPr>
          <p:cNvPr id="43" name="Rechthoek 42"/>
          <p:cNvSpPr/>
          <p:nvPr/>
        </p:nvSpPr>
        <p:spPr>
          <a:xfrm>
            <a:off x="818086" y="-67454"/>
            <a:ext cx="1971886" cy="400110"/>
          </a:xfrm>
          <a:prstGeom prst="rect">
            <a:avLst/>
          </a:prstGeom>
          <a:noFill/>
        </p:spPr>
        <p:txBody>
          <a:bodyPr wrap="none" lIns="91440" tIns="45720" rIns="91440" bIns="45720">
            <a:spAutoFit/>
          </a:bodyPr>
          <a:lstStyle/>
          <a:p>
            <a:pPr algn="ctr"/>
            <a:r>
              <a:rPr lang="nl-NL" sz="2000" b="0" cap="none" spc="0" dirty="0" err="1">
                <a:ln w="10160">
                  <a:solidFill>
                    <a:schemeClr val="accent1"/>
                  </a:solidFill>
                  <a:prstDash val="solid"/>
                </a:ln>
                <a:solidFill>
                  <a:srgbClr val="FFFFFF"/>
                </a:solidFill>
                <a:effectLst>
                  <a:outerShdw blurRad="38100" dist="32000" dir="5400000" algn="tl">
                    <a:srgbClr val="000000">
                      <a:alpha val="30000"/>
                    </a:srgbClr>
                  </a:outerShdw>
                </a:effectLst>
              </a:rPr>
              <a:t>Current</a:t>
            </a:r>
            <a:r>
              <a:rPr lang="nl-NL"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 </a:t>
            </a:r>
            <a:r>
              <a:rPr lang="nl-NL" sz="2000" b="0" cap="none" spc="0" dirty="0" err="1">
                <a:ln w="10160">
                  <a:solidFill>
                    <a:schemeClr val="accent1"/>
                  </a:solidFill>
                  <a:prstDash val="solid"/>
                </a:ln>
                <a:solidFill>
                  <a:srgbClr val="FFFFFF"/>
                </a:solidFill>
                <a:effectLst>
                  <a:outerShdw blurRad="38100" dist="32000" dir="5400000" algn="tl">
                    <a:srgbClr val="000000">
                      <a:alpha val="30000"/>
                    </a:srgbClr>
                  </a:outerShdw>
                </a:effectLst>
              </a:rPr>
              <a:t>Situation</a:t>
            </a:r>
            <a:endParaRPr lang="nl-NL"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grpSp>
        <p:nvGrpSpPr>
          <p:cNvPr id="30" name="Groep 29"/>
          <p:cNvGrpSpPr/>
          <p:nvPr/>
        </p:nvGrpSpPr>
        <p:grpSpPr>
          <a:xfrm>
            <a:off x="7203865" y="44624"/>
            <a:ext cx="1705383" cy="5832648"/>
            <a:chOff x="7203865" y="44624"/>
            <a:chExt cx="1705383" cy="5832648"/>
          </a:xfrm>
        </p:grpSpPr>
        <p:sp>
          <p:nvSpPr>
            <p:cNvPr id="6" name="Stroomdiagram: Opgeslagen gegevens 5"/>
            <p:cNvSpPr/>
            <p:nvPr/>
          </p:nvSpPr>
          <p:spPr>
            <a:xfrm>
              <a:off x="7236296" y="3565540"/>
              <a:ext cx="1368152" cy="7275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Healthdata.be</a:t>
              </a:r>
              <a:endParaRPr lang="en-GB" dirty="0"/>
            </a:p>
          </p:txBody>
        </p:sp>
        <p:grpSp>
          <p:nvGrpSpPr>
            <p:cNvPr id="29" name="Groep 28"/>
            <p:cNvGrpSpPr/>
            <p:nvPr/>
          </p:nvGrpSpPr>
          <p:grpSpPr>
            <a:xfrm>
              <a:off x="7219528" y="980728"/>
              <a:ext cx="1384920" cy="2160240"/>
              <a:chOff x="7219528" y="980728"/>
              <a:chExt cx="1384920" cy="2160240"/>
            </a:xfrm>
          </p:grpSpPr>
          <p:sp>
            <p:nvSpPr>
              <p:cNvPr id="9" name="Stroomdiagram: Opgeslagen gegevens 8"/>
              <p:cNvSpPr/>
              <p:nvPr/>
            </p:nvSpPr>
            <p:spPr>
              <a:xfrm>
                <a:off x="7236296" y="980728"/>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ZH1</a:t>
                </a:r>
                <a:endParaRPr lang="en-GB" dirty="0"/>
              </a:p>
            </p:txBody>
          </p:sp>
          <p:sp>
            <p:nvSpPr>
              <p:cNvPr id="10" name="Stroomdiagram: Opgeslagen gegevens 9"/>
              <p:cNvSpPr/>
              <p:nvPr/>
            </p:nvSpPr>
            <p:spPr>
              <a:xfrm>
                <a:off x="7236296" y="148478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ZH2</a:t>
                </a:r>
                <a:endParaRPr lang="en-GB" dirty="0"/>
              </a:p>
            </p:txBody>
          </p:sp>
          <p:sp>
            <p:nvSpPr>
              <p:cNvPr id="11" name="Stroomdiagram: Opgeslagen gegevens 10"/>
              <p:cNvSpPr/>
              <p:nvPr/>
            </p:nvSpPr>
            <p:spPr>
              <a:xfrm>
                <a:off x="7219528" y="1988840"/>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ZH3</a:t>
                </a:r>
                <a:endParaRPr lang="en-GB" dirty="0"/>
              </a:p>
            </p:txBody>
          </p:sp>
          <p:sp>
            <p:nvSpPr>
              <p:cNvPr id="13" name="Stroomdiagram: Opgeslagen gegevens 12"/>
              <p:cNvSpPr/>
              <p:nvPr/>
            </p:nvSpPr>
            <p:spPr>
              <a:xfrm>
                <a:off x="7236296" y="2636912"/>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ZHn</a:t>
                </a:r>
                <a:endParaRPr lang="en-GB" dirty="0"/>
              </a:p>
            </p:txBody>
          </p:sp>
        </p:grpSp>
        <p:sp>
          <p:nvSpPr>
            <p:cNvPr id="18" name="Tekstvak 17"/>
            <p:cNvSpPr txBox="1"/>
            <p:nvPr/>
          </p:nvSpPr>
          <p:spPr>
            <a:xfrm>
              <a:off x="7203865" y="44624"/>
              <a:ext cx="918521" cy="646331"/>
            </a:xfrm>
            <a:prstGeom prst="rect">
              <a:avLst/>
            </a:prstGeom>
            <a:noFill/>
          </p:spPr>
          <p:txBody>
            <a:bodyPr wrap="none" rtlCol="0">
              <a:spAutoFit/>
            </a:bodyPr>
            <a:lstStyle/>
            <a:p>
              <a:endParaRPr lang="nl-BE" dirty="0"/>
            </a:p>
            <a:p>
              <a:r>
                <a:rPr lang="nl-BE" dirty="0" err="1"/>
                <a:t>medical</a:t>
              </a:r>
              <a:endParaRPr lang="en-GB" dirty="0"/>
            </a:p>
          </p:txBody>
        </p:sp>
        <p:grpSp>
          <p:nvGrpSpPr>
            <p:cNvPr id="28" name="Groep 27"/>
            <p:cNvGrpSpPr/>
            <p:nvPr/>
          </p:nvGrpSpPr>
          <p:grpSpPr>
            <a:xfrm>
              <a:off x="7236296" y="4653136"/>
              <a:ext cx="1672952" cy="1224136"/>
              <a:chOff x="7236296" y="4653136"/>
              <a:chExt cx="1672952" cy="1224136"/>
            </a:xfrm>
          </p:grpSpPr>
          <p:sp>
            <p:nvSpPr>
              <p:cNvPr id="47" name="Stroomdiagram: Opgeslagen gegevens 46"/>
              <p:cNvSpPr/>
              <p:nvPr/>
            </p:nvSpPr>
            <p:spPr>
              <a:xfrm>
                <a:off x="7236296" y="4653136"/>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Bio/gen</a:t>
                </a:r>
                <a:endParaRPr lang="en-GB" dirty="0"/>
              </a:p>
            </p:txBody>
          </p:sp>
          <p:sp>
            <p:nvSpPr>
              <p:cNvPr id="48" name="Stroomdiagram: Opgeslagen gegevens 47"/>
              <p:cNvSpPr/>
              <p:nvPr/>
            </p:nvSpPr>
            <p:spPr>
              <a:xfrm>
                <a:off x="7388696" y="5021560"/>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Bio/gen</a:t>
                </a:r>
                <a:endParaRPr lang="en-GB" dirty="0"/>
              </a:p>
            </p:txBody>
          </p:sp>
          <p:sp>
            <p:nvSpPr>
              <p:cNvPr id="50" name="Stroomdiagram: Opgeslagen gegevens 49"/>
              <p:cNvSpPr/>
              <p:nvPr/>
            </p:nvSpPr>
            <p:spPr>
              <a:xfrm>
                <a:off x="7541096" y="5373216"/>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Bio/gen</a:t>
                </a:r>
                <a:endParaRPr lang="en-GB" dirty="0"/>
              </a:p>
            </p:txBody>
          </p:sp>
        </p:grpSp>
      </p:grpSp>
      <p:grpSp>
        <p:nvGrpSpPr>
          <p:cNvPr id="14" name="Groep 13"/>
          <p:cNvGrpSpPr/>
          <p:nvPr/>
        </p:nvGrpSpPr>
        <p:grpSpPr>
          <a:xfrm>
            <a:off x="3601730" y="2024844"/>
            <a:ext cx="2698462" cy="2672680"/>
            <a:chOff x="3601730" y="2024844"/>
            <a:chExt cx="2698462" cy="2672680"/>
          </a:xfrm>
        </p:grpSpPr>
        <p:sp>
          <p:nvSpPr>
            <p:cNvPr id="2" name="Stroomdiagram: Verbindingslijn 1"/>
            <p:cNvSpPr/>
            <p:nvPr/>
          </p:nvSpPr>
          <p:spPr>
            <a:xfrm>
              <a:off x="3601730" y="2024844"/>
              <a:ext cx="2698462" cy="267268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hthoek 2"/>
            <p:cNvSpPr/>
            <p:nvPr/>
          </p:nvSpPr>
          <p:spPr>
            <a:xfrm>
              <a:off x="3995936" y="3176972"/>
              <a:ext cx="1944216" cy="50405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solidFill>
                    <a:schemeClr val="tx1"/>
                  </a:solidFill>
                </a:rPr>
                <a:t>Silos</a:t>
              </a:r>
              <a:endParaRPr lang="en-GB" dirty="0">
                <a:solidFill>
                  <a:schemeClr val="tx1"/>
                </a:solidFill>
              </a:endParaRPr>
            </a:p>
          </p:txBody>
        </p:sp>
      </p:grpSp>
      <p:grpSp>
        <p:nvGrpSpPr>
          <p:cNvPr id="19" name="Groep 18"/>
          <p:cNvGrpSpPr/>
          <p:nvPr/>
        </p:nvGrpSpPr>
        <p:grpSpPr>
          <a:xfrm>
            <a:off x="2555776" y="5301208"/>
            <a:ext cx="2872411" cy="1294494"/>
            <a:chOff x="2555776" y="5301208"/>
            <a:chExt cx="2872411" cy="1294494"/>
          </a:xfrm>
        </p:grpSpPr>
        <p:grpSp>
          <p:nvGrpSpPr>
            <p:cNvPr id="16" name="Groep 15"/>
            <p:cNvGrpSpPr/>
            <p:nvPr/>
          </p:nvGrpSpPr>
          <p:grpSpPr>
            <a:xfrm>
              <a:off x="2555776" y="5301208"/>
              <a:ext cx="2872411" cy="1294494"/>
              <a:chOff x="5508104" y="5373216"/>
              <a:chExt cx="2872411" cy="1294494"/>
            </a:xfrm>
          </p:grpSpPr>
          <p:pic>
            <p:nvPicPr>
              <p:cNvPr id="1032" name="Picture 8" descr="econom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015" y="5733256"/>
                <a:ext cx="1751500" cy="386361"/>
              </a:xfrm>
              <a:prstGeom prst="rect">
                <a:avLst/>
              </a:prstGeom>
              <a:noFill/>
              <a:extLst>
                <a:ext uri="{909E8E84-426E-40DD-AFC4-6F175D3DCCD1}">
                  <a14:hiddenFill xmlns:a14="http://schemas.microsoft.com/office/drawing/2010/main">
                    <a:solidFill>
                      <a:srgbClr val="FFFFFF"/>
                    </a:solidFill>
                  </a14:hiddenFill>
                </a:ext>
              </a:extLst>
            </p:spPr>
          </p:pic>
          <p:sp>
            <p:nvSpPr>
              <p:cNvPr id="38" name="Tekstvak 37"/>
              <p:cNvSpPr txBox="1"/>
              <p:nvPr/>
            </p:nvSpPr>
            <p:spPr>
              <a:xfrm>
                <a:off x="5508104" y="5373216"/>
                <a:ext cx="2667718" cy="369332"/>
              </a:xfrm>
              <a:prstGeom prst="rect">
                <a:avLst/>
              </a:prstGeom>
              <a:noFill/>
            </p:spPr>
            <p:txBody>
              <a:bodyPr wrap="none" rtlCol="0">
                <a:spAutoFit/>
              </a:bodyPr>
              <a:lstStyle/>
              <a:p>
                <a:r>
                  <a:rPr lang="nl-BE" dirty="0" err="1"/>
                  <a:t>External</a:t>
                </a:r>
                <a:r>
                  <a:rPr lang="nl-BE" dirty="0"/>
                  <a:t> </a:t>
                </a:r>
                <a:r>
                  <a:rPr lang="nl-BE" dirty="0" err="1"/>
                  <a:t>regulated</a:t>
                </a:r>
                <a:r>
                  <a:rPr lang="nl-BE" dirty="0"/>
                  <a:t> sources</a:t>
                </a:r>
                <a:endParaRPr lang="en-GB" dirty="0"/>
              </a:p>
            </p:txBody>
          </p:sp>
          <p:pic>
            <p:nvPicPr>
              <p:cNvPr id="1030" name="Picture 6" descr="Homepagi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128" y="5864948"/>
                <a:ext cx="756084" cy="2283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na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9631" y="6237312"/>
                <a:ext cx="1434657" cy="43039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ttp://cypressmoney.com/wp-content/uploads/2016/03/Teleco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2437" y="6092281"/>
              <a:ext cx="515524" cy="4683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566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hthoek 58"/>
          <p:cNvSpPr/>
          <p:nvPr/>
        </p:nvSpPr>
        <p:spPr>
          <a:xfrm>
            <a:off x="683568" y="3284984"/>
            <a:ext cx="1955270" cy="141254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nl-BE" sz="1400" dirty="0">
                <a:solidFill>
                  <a:schemeClr val="tx2"/>
                </a:solidFill>
              </a:rPr>
              <a:t>pilot</a:t>
            </a:r>
            <a:endParaRPr lang="en-GB" sz="1400" dirty="0">
              <a:solidFill>
                <a:schemeClr val="tx2"/>
              </a:solidFill>
            </a:endParaRPr>
          </a:p>
        </p:txBody>
      </p:sp>
      <p:sp>
        <p:nvSpPr>
          <p:cNvPr id="58" name="Rechthoek 57"/>
          <p:cNvSpPr/>
          <p:nvPr/>
        </p:nvSpPr>
        <p:spPr>
          <a:xfrm>
            <a:off x="7164288" y="690955"/>
            <a:ext cx="1728192" cy="13698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nl-BE" sz="1400" dirty="0">
                <a:solidFill>
                  <a:schemeClr val="tx2"/>
                </a:solidFill>
              </a:rPr>
              <a:t>pilot</a:t>
            </a:r>
            <a:endParaRPr lang="en-GB" sz="1400" dirty="0">
              <a:solidFill>
                <a:schemeClr val="tx2"/>
              </a:solidFill>
            </a:endParaRPr>
          </a:p>
        </p:txBody>
      </p:sp>
      <p:sp>
        <p:nvSpPr>
          <p:cNvPr id="57" name="Rechthoek 56"/>
          <p:cNvSpPr/>
          <p:nvPr/>
        </p:nvSpPr>
        <p:spPr>
          <a:xfrm>
            <a:off x="755576" y="692696"/>
            <a:ext cx="1728192" cy="194421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nl-BE" sz="1400" dirty="0">
                <a:solidFill>
                  <a:schemeClr val="tx2"/>
                </a:solidFill>
              </a:rPr>
              <a:t>pilot</a:t>
            </a:r>
            <a:endParaRPr lang="en-GB" sz="1400" dirty="0">
              <a:solidFill>
                <a:schemeClr val="tx2"/>
              </a:solidFill>
            </a:endParaRPr>
          </a:p>
        </p:txBody>
      </p:sp>
      <p:pic>
        <p:nvPicPr>
          <p:cNvPr id="7" name="Picture 2" descr="kaart west-vlaanderen - gemeenschap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012" y="5517232"/>
            <a:ext cx="2609436" cy="102048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ep 30"/>
          <p:cNvGrpSpPr/>
          <p:nvPr/>
        </p:nvGrpSpPr>
        <p:grpSpPr>
          <a:xfrm>
            <a:off x="539552" y="323364"/>
            <a:ext cx="1656184" cy="1953508"/>
            <a:chOff x="539552" y="323364"/>
            <a:chExt cx="1656184" cy="1953508"/>
          </a:xfrm>
        </p:grpSpPr>
        <p:sp>
          <p:nvSpPr>
            <p:cNvPr id="4" name="Stroomdiagram: Opgeslagen gegevens 3"/>
            <p:cNvSpPr/>
            <p:nvPr/>
          </p:nvSpPr>
          <p:spPr>
            <a:xfrm>
              <a:off x="827584" y="836712"/>
              <a:ext cx="1368152" cy="504056"/>
            </a:xfrm>
            <a:prstGeom prst="flowChartOnlineStorag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IMA</a:t>
              </a:r>
              <a:endParaRPr lang="en-GB" dirty="0"/>
            </a:p>
          </p:txBody>
        </p:sp>
        <p:sp>
          <p:nvSpPr>
            <p:cNvPr id="5" name="Stroomdiagram: Opgeslagen gegevens 4"/>
            <p:cNvSpPr/>
            <p:nvPr/>
          </p:nvSpPr>
          <p:spPr>
            <a:xfrm>
              <a:off x="827584" y="1772816"/>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FOD VG</a:t>
              </a:r>
              <a:endParaRPr lang="en-GB" dirty="0"/>
            </a:p>
          </p:txBody>
        </p:sp>
        <p:sp>
          <p:nvSpPr>
            <p:cNvPr id="17" name="Tekstvak 16"/>
            <p:cNvSpPr txBox="1"/>
            <p:nvPr/>
          </p:nvSpPr>
          <p:spPr>
            <a:xfrm>
              <a:off x="539552" y="323364"/>
              <a:ext cx="1524328" cy="369332"/>
            </a:xfrm>
            <a:prstGeom prst="rect">
              <a:avLst/>
            </a:prstGeom>
            <a:noFill/>
          </p:spPr>
          <p:txBody>
            <a:bodyPr wrap="none" rtlCol="0">
              <a:spAutoFit/>
            </a:bodyPr>
            <a:lstStyle/>
            <a:p>
              <a:r>
                <a:rPr lang="nl-BE" dirty="0" err="1"/>
                <a:t>administrative</a:t>
              </a:r>
              <a:endParaRPr lang="en-GB" dirty="0"/>
            </a:p>
          </p:txBody>
        </p:sp>
      </p:grpSp>
      <p:grpSp>
        <p:nvGrpSpPr>
          <p:cNvPr id="8" name="Groep 7"/>
          <p:cNvGrpSpPr/>
          <p:nvPr/>
        </p:nvGrpSpPr>
        <p:grpSpPr>
          <a:xfrm>
            <a:off x="539552" y="2852936"/>
            <a:ext cx="2041376" cy="1521460"/>
            <a:chOff x="539552" y="5147900"/>
            <a:chExt cx="2041376" cy="1521460"/>
          </a:xfrm>
        </p:grpSpPr>
        <p:sp>
          <p:nvSpPr>
            <p:cNvPr id="23" name="Stroomdiagram: Opgeslagen gegevens 22"/>
            <p:cNvSpPr/>
            <p:nvPr/>
          </p:nvSpPr>
          <p:spPr>
            <a:xfrm>
              <a:off x="755576" y="57081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4" name="Stroomdiagram: Opgeslagen gegevens 23"/>
            <p:cNvSpPr/>
            <p:nvPr/>
          </p:nvSpPr>
          <p:spPr>
            <a:xfrm>
              <a:off x="907976" y="58605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5" name="Stroomdiagram: Opgeslagen gegevens 24"/>
            <p:cNvSpPr/>
            <p:nvPr/>
          </p:nvSpPr>
          <p:spPr>
            <a:xfrm>
              <a:off x="1060376" y="60129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6" name="Stroomdiagram: Opgeslagen gegevens 25"/>
            <p:cNvSpPr/>
            <p:nvPr/>
          </p:nvSpPr>
          <p:spPr>
            <a:xfrm>
              <a:off x="1212776" y="61653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data</a:t>
              </a:r>
              <a:endParaRPr lang="en-GB" dirty="0"/>
            </a:p>
          </p:txBody>
        </p:sp>
        <p:sp>
          <p:nvSpPr>
            <p:cNvPr id="27" name="Tekstvak 26"/>
            <p:cNvSpPr txBox="1"/>
            <p:nvPr/>
          </p:nvSpPr>
          <p:spPr>
            <a:xfrm>
              <a:off x="539552" y="5147900"/>
              <a:ext cx="753732" cy="369332"/>
            </a:xfrm>
            <a:prstGeom prst="rect">
              <a:avLst/>
            </a:prstGeom>
            <a:noFill/>
          </p:spPr>
          <p:txBody>
            <a:bodyPr wrap="none" rtlCol="0">
              <a:spAutoFit/>
            </a:bodyPr>
            <a:lstStyle/>
            <a:p>
              <a:r>
                <a:rPr lang="nl-BE" dirty="0"/>
                <a:t>public</a:t>
              </a:r>
              <a:endParaRPr lang="en-GB" dirty="0"/>
            </a:p>
          </p:txBody>
        </p:sp>
      </p:grpSp>
      <p:sp>
        <p:nvSpPr>
          <p:cNvPr id="33" name="Wolk 32"/>
          <p:cNvSpPr/>
          <p:nvPr/>
        </p:nvSpPr>
        <p:spPr>
          <a:xfrm>
            <a:off x="3779912" y="404664"/>
            <a:ext cx="2160240" cy="64807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Cloud</a:t>
            </a:r>
            <a:endParaRPr lang="en-GB" dirty="0"/>
          </a:p>
        </p:txBody>
      </p:sp>
      <p:grpSp>
        <p:nvGrpSpPr>
          <p:cNvPr id="15" name="Groep 14"/>
          <p:cNvGrpSpPr/>
          <p:nvPr/>
        </p:nvGrpSpPr>
        <p:grpSpPr>
          <a:xfrm>
            <a:off x="899592" y="5301208"/>
            <a:ext cx="1364476" cy="864096"/>
            <a:chOff x="2919492" y="5517232"/>
            <a:chExt cx="1364476" cy="864096"/>
          </a:xfrm>
        </p:grpSpPr>
        <p:pic>
          <p:nvPicPr>
            <p:cNvPr id="1026" name="Picture 2" descr="https://www.facebookbrand.com/img/fb-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5988496"/>
              <a:ext cx="392832" cy="392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861" y="5986978"/>
              <a:ext cx="477075" cy="387859"/>
            </a:xfrm>
            <a:prstGeom prst="rect">
              <a:avLst/>
            </a:prstGeom>
            <a:noFill/>
            <a:extLst>
              <a:ext uri="{909E8E84-426E-40DD-AFC4-6F175D3DCCD1}">
                <a14:hiddenFill xmlns:a14="http://schemas.microsoft.com/office/drawing/2010/main">
                  <a:solidFill>
                    <a:srgbClr val="FFFFFF"/>
                  </a:solidFill>
                </a14:hiddenFill>
              </a:ext>
            </a:extLst>
          </p:spPr>
        </p:pic>
        <p:sp>
          <p:nvSpPr>
            <p:cNvPr id="37" name="Tekstvak 36"/>
            <p:cNvSpPr txBox="1"/>
            <p:nvPr/>
          </p:nvSpPr>
          <p:spPr>
            <a:xfrm>
              <a:off x="2919492" y="5517232"/>
              <a:ext cx="1364476" cy="369332"/>
            </a:xfrm>
            <a:prstGeom prst="rect">
              <a:avLst/>
            </a:prstGeom>
            <a:noFill/>
          </p:spPr>
          <p:txBody>
            <a:bodyPr wrap="none" rtlCol="0">
              <a:spAutoFit/>
            </a:bodyPr>
            <a:lstStyle/>
            <a:p>
              <a:r>
                <a:rPr lang="nl-BE" dirty="0"/>
                <a:t>Social media</a:t>
              </a:r>
              <a:endParaRPr lang="en-GB" dirty="0"/>
            </a:p>
          </p:txBody>
        </p:sp>
      </p:grpSp>
      <p:grpSp>
        <p:nvGrpSpPr>
          <p:cNvPr id="30" name="Groep 29"/>
          <p:cNvGrpSpPr/>
          <p:nvPr/>
        </p:nvGrpSpPr>
        <p:grpSpPr>
          <a:xfrm>
            <a:off x="7203865" y="44624"/>
            <a:ext cx="1705383" cy="5544616"/>
            <a:chOff x="7203865" y="44624"/>
            <a:chExt cx="1705383" cy="5544616"/>
          </a:xfrm>
        </p:grpSpPr>
        <p:sp>
          <p:nvSpPr>
            <p:cNvPr id="6" name="Stroomdiagram: Opgeslagen gegevens 5"/>
            <p:cNvSpPr/>
            <p:nvPr/>
          </p:nvSpPr>
          <p:spPr>
            <a:xfrm>
              <a:off x="7236296" y="3501008"/>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Healthdata.be</a:t>
              </a:r>
              <a:endParaRPr lang="en-GB" dirty="0"/>
            </a:p>
          </p:txBody>
        </p:sp>
        <p:grpSp>
          <p:nvGrpSpPr>
            <p:cNvPr id="29" name="Groep 28"/>
            <p:cNvGrpSpPr/>
            <p:nvPr/>
          </p:nvGrpSpPr>
          <p:grpSpPr>
            <a:xfrm>
              <a:off x="7219528" y="764704"/>
              <a:ext cx="1384920" cy="2376264"/>
              <a:chOff x="7219528" y="764704"/>
              <a:chExt cx="1384920" cy="2376264"/>
            </a:xfrm>
          </p:grpSpPr>
          <p:sp>
            <p:nvSpPr>
              <p:cNvPr id="9" name="Stroomdiagram: Opgeslagen gegevens 8"/>
              <p:cNvSpPr/>
              <p:nvPr/>
            </p:nvSpPr>
            <p:spPr>
              <a:xfrm>
                <a:off x="7236296" y="7647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ZH1</a:t>
                </a:r>
                <a:endParaRPr lang="en-GB" dirty="0"/>
              </a:p>
            </p:txBody>
          </p:sp>
          <p:sp>
            <p:nvSpPr>
              <p:cNvPr id="10" name="Stroomdiagram: Opgeslagen gegevens 9"/>
              <p:cNvSpPr/>
              <p:nvPr/>
            </p:nvSpPr>
            <p:spPr>
              <a:xfrm>
                <a:off x="7236296" y="1268760"/>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ZH2</a:t>
                </a:r>
                <a:endParaRPr lang="en-GB" dirty="0"/>
              </a:p>
            </p:txBody>
          </p:sp>
          <p:sp>
            <p:nvSpPr>
              <p:cNvPr id="11" name="Stroomdiagram: Opgeslagen gegevens 10"/>
              <p:cNvSpPr/>
              <p:nvPr/>
            </p:nvSpPr>
            <p:spPr>
              <a:xfrm>
                <a:off x="7219528" y="2132856"/>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ZH3</a:t>
                </a:r>
                <a:endParaRPr lang="en-GB" dirty="0"/>
              </a:p>
            </p:txBody>
          </p:sp>
          <p:sp>
            <p:nvSpPr>
              <p:cNvPr id="13" name="Stroomdiagram: Opgeslagen gegevens 12"/>
              <p:cNvSpPr/>
              <p:nvPr/>
            </p:nvSpPr>
            <p:spPr>
              <a:xfrm>
                <a:off x="7236296" y="2636912"/>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ZHn</a:t>
                </a:r>
                <a:endParaRPr lang="en-GB" dirty="0"/>
              </a:p>
            </p:txBody>
          </p:sp>
        </p:grpSp>
        <p:sp>
          <p:nvSpPr>
            <p:cNvPr id="18" name="Tekstvak 17"/>
            <p:cNvSpPr txBox="1"/>
            <p:nvPr/>
          </p:nvSpPr>
          <p:spPr>
            <a:xfrm>
              <a:off x="7203865" y="44624"/>
              <a:ext cx="918521" cy="646331"/>
            </a:xfrm>
            <a:prstGeom prst="rect">
              <a:avLst/>
            </a:prstGeom>
            <a:noFill/>
          </p:spPr>
          <p:txBody>
            <a:bodyPr wrap="none" rtlCol="0">
              <a:spAutoFit/>
            </a:bodyPr>
            <a:lstStyle/>
            <a:p>
              <a:endParaRPr lang="nl-BE" dirty="0"/>
            </a:p>
            <a:p>
              <a:r>
                <a:rPr lang="nl-BE" dirty="0" err="1"/>
                <a:t>medical</a:t>
              </a:r>
              <a:endParaRPr lang="en-GB" dirty="0"/>
            </a:p>
          </p:txBody>
        </p:sp>
        <p:grpSp>
          <p:nvGrpSpPr>
            <p:cNvPr id="28" name="Groep 27"/>
            <p:cNvGrpSpPr/>
            <p:nvPr/>
          </p:nvGrpSpPr>
          <p:grpSpPr>
            <a:xfrm>
              <a:off x="7236296" y="4365104"/>
              <a:ext cx="1672952" cy="1224136"/>
              <a:chOff x="7236296" y="4365104"/>
              <a:chExt cx="1672952" cy="1224136"/>
            </a:xfrm>
          </p:grpSpPr>
          <p:sp>
            <p:nvSpPr>
              <p:cNvPr id="47" name="Stroomdiagram: Opgeslagen gegevens 46"/>
              <p:cNvSpPr/>
              <p:nvPr/>
            </p:nvSpPr>
            <p:spPr>
              <a:xfrm>
                <a:off x="7236296" y="436510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Bio/gen</a:t>
                </a:r>
                <a:endParaRPr lang="en-GB" dirty="0"/>
              </a:p>
            </p:txBody>
          </p:sp>
          <p:sp>
            <p:nvSpPr>
              <p:cNvPr id="48" name="Stroomdiagram: Opgeslagen gegevens 47"/>
              <p:cNvSpPr/>
              <p:nvPr/>
            </p:nvSpPr>
            <p:spPr>
              <a:xfrm>
                <a:off x="7388696" y="4733528"/>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Bio/gen</a:t>
                </a:r>
                <a:endParaRPr lang="en-GB" dirty="0"/>
              </a:p>
            </p:txBody>
          </p:sp>
          <p:sp>
            <p:nvSpPr>
              <p:cNvPr id="50" name="Stroomdiagram: Opgeslagen gegevens 49"/>
              <p:cNvSpPr/>
              <p:nvPr/>
            </p:nvSpPr>
            <p:spPr>
              <a:xfrm>
                <a:off x="7541096" y="5085184"/>
                <a:ext cx="1368152" cy="50405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Bio/gen</a:t>
                </a:r>
                <a:endParaRPr lang="en-GB" dirty="0"/>
              </a:p>
            </p:txBody>
          </p:sp>
        </p:grpSp>
      </p:grpSp>
      <p:sp>
        <p:nvSpPr>
          <p:cNvPr id="39" name="Rechthoek 38"/>
          <p:cNvSpPr/>
          <p:nvPr/>
        </p:nvSpPr>
        <p:spPr>
          <a:xfrm>
            <a:off x="3995936" y="3861048"/>
            <a:ext cx="1944216" cy="8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r>
              <a:rPr lang="nl-BE" dirty="0"/>
              <a:t>TTP</a:t>
            </a:r>
            <a:endParaRPr lang="en-GB" dirty="0"/>
          </a:p>
        </p:txBody>
      </p:sp>
      <p:sp>
        <p:nvSpPr>
          <p:cNvPr id="40" name="Ovaal 39"/>
          <p:cNvSpPr/>
          <p:nvPr/>
        </p:nvSpPr>
        <p:spPr>
          <a:xfrm>
            <a:off x="3707904" y="2399184"/>
            <a:ext cx="2520280" cy="18219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Central </a:t>
            </a:r>
            <a:r>
              <a:rPr lang="nl-BE" dirty="0" err="1"/>
              <a:t>governance</a:t>
            </a:r>
            <a:endParaRPr lang="nl-BE" dirty="0"/>
          </a:p>
          <a:p>
            <a:pPr algn="ctr"/>
            <a:r>
              <a:rPr lang="nl-BE" dirty="0"/>
              <a:t>HRS / BHDI</a:t>
            </a:r>
            <a:endParaRPr lang="en-GB" dirty="0"/>
          </a:p>
        </p:txBody>
      </p:sp>
      <p:sp>
        <p:nvSpPr>
          <p:cNvPr id="41" name="Gebogen pijl 40"/>
          <p:cNvSpPr/>
          <p:nvPr/>
        </p:nvSpPr>
        <p:spPr>
          <a:xfrm>
            <a:off x="5796136" y="1412776"/>
            <a:ext cx="792088" cy="115212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Gebogen pijl 41"/>
          <p:cNvSpPr/>
          <p:nvPr/>
        </p:nvSpPr>
        <p:spPr>
          <a:xfrm>
            <a:off x="3203848" y="1412776"/>
            <a:ext cx="792088" cy="1152128"/>
          </a:xfrm>
          <a:prstGeom prst="bentArrow">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PIJL-OMLAAG 43"/>
          <p:cNvSpPr/>
          <p:nvPr/>
        </p:nvSpPr>
        <p:spPr>
          <a:xfrm rot="3646059">
            <a:off x="2939983" y="3347074"/>
            <a:ext cx="457200" cy="818552"/>
          </a:xfrm>
          <a:prstGeom prst="downArrow">
            <a:avLst/>
          </a:prstGeom>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PIJL-OMLAAG 44"/>
          <p:cNvSpPr/>
          <p:nvPr/>
        </p:nvSpPr>
        <p:spPr>
          <a:xfrm>
            <a:off x="4690864" y="1196752"/>
            <a:ext cx="457200" cy="1008112"/>
          </a:xfrm>
          <a:prstGeom prst="down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PIJL-OMLAAG 45"/>
          <p:cNvSpPr/>
          <p:nvPr/>
        </p:nvSpPr>
        <p:spPr>
          <a:xfrm rot="1481922">
            <a:off x="2730727" y="4009895"/>
            <a:ext cx="457200" cy="1554950"/>
          </a:xfrm>
          <a:prstGeom prst="downArrow">
            <a:avLst/>
          </a:prstGeom>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PIJL-OMLAAG 48"/>
          <p:cNvSpPr/>
          <p:nvPr/>
        </p:nvSpPr>
        <p:spPr>
          <a:xfrm>
            <a:off x="4283968" y="4869160"/>
            <a:ext cx="457200" cy="396684"/>
          </a:xfrm>
          <a:prstGeom prst="downArrow">
            <a:avLst/>
          </a:prstGeom>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PIJL-OMLAAG 50"/>
          <p:cNvSpPr/>
          <p:nvPr/>
        </p:nvSpPr>
        <p:spPr>
          <a:xfrm rot="18650876">
            <a:off x="5911497" y="4870871"/>
            <a:ext cx="457200" cy="573531"/>
          </a:xfrm>
          <a:prstGeom prst="downArrow">
            <a:avLst/>
          </a:prstGeom>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hthoek 51"/>
          <p:cNvSpPr/>
          <p:nvPr/>
        </p:nvSpPr>
        <p:spPr>
          <a:xfrm>
            <a:off x="421497" y="-67454"/>
            <a:ext cx="2891754" cy="400110"/>
          </a:xfrm>
          <a:prstGeom prst="rect">
            <a:avLst/>
          </a:prstGeom>
          <a:noFill/>
        </p:spPr>
        <p:txBody>
          <a:bodyPr wrap="none" lIns="91440" tIns="45720" rIns="91440" bIns="45720">
            <a:spAutoFit/>
          </a:bodyPr>
          <a:lstStyle/>
          <a:p>
            <a:pPr algn="ctr"/>
            <a:r>
              <a:rPr lang="nl-NL" sz="2000" b="0" cap="none" spc="0" dirty="0" err="1">
                <a:ln w="10160">
                  <a:solidFill>
                    <a:schemeClr val="accent1"/>
                  </a:solidFill>
                  <a:prstDash val="solid"/>
                </a:ln>
                <a:solidFill>
                  <a:srgbClr val="FFFFFF"/>
                </a:solidFill>
                <a:effectLst>
                  <a:outerShdw blurRad="38100" dist="32000" dir="5400000" algn="tl">
                    <a:srgbClr val="000000">
                      <a:alpha val="30000"/>
                    </a:srgbClr>
                  </a:outerShdw>
                </a:effectLst>
              </a:rPr>
              <a:t>Integrated</a:t>
            </a:r>
            <a:r>
              <a:rPr lang="nl-NL"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 data </a:t>
            </a:r>
            <a:r>
              <a:rPr lang="nl-NL" sz="2000" b="0" cap="none" spc="0" dirty="0" err="1">
                <a:ln w="10160">
                  <a:solidFill>
                    <a:schemeClr val="accent1"/>
                  </a:solidFill>
                  <a:prstDash val="solid"/>
                </a:ln>
                <a:solidFill>
                  <a:srgbClr val="FFFFFF"/>
                </a:solidFill>
                <a:effectLst>
                  <a:outerShdw blurRad="38100" dist="32000" dir="5400000" algn="tl">
                    <a:srgbClr val="000000">
                      <a:alpha val="30000"/>
                    </a:srgbClr>
                  </a:outerShdw>
                </a:effectLst>
              </a:rPr>
              <a:t>disclosure</a:t>
            </a:r>
            <a:endParaRPr lang="nl-NL"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61" name="Rechthoek 60"/>
          <p:cNvSpPr/>
          <p:nvPr/>
        </p:nvSpPr>
        <p:spPr>
          <a:xfrm>
            <a:off x="3149842" y="1916833"/>
            <a:ext cx="1134126" cy="122413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nl-BE" sz="1400" dirty="0">
                <a:solidFill>
                  <a:schemeClr val="tx2"/>
                </a:solidFill>
              </a:rPr>
              <a:t>pilot</a:t>
            </a:r>
            <a:endParaRPr lang="en-GB" sz="1400" dirty="0">
              <a:solidFill>
                <a:schemeClr val="tx2"/>
              </a:solidFill>
            </a:endParaRPr>
          </a:p>
        </p:txBody>
      </p:sp>
      <p:grpSp>
        <p:nvGrpSpPr>
          <p:cNvPr id="53" name="Groep 52"/>
          <p:cNvGrpSpPr/>
          <p:nvPr/>
        </p:nvGrpSpPr>
        <p:grpSpPr>
          <a:xfrm>
            <a:off x="3203848" y="1988840"/>
            <a:ext cx="3312368" cy="864096"/>
            <a:chOff x="3203848" y="1988840"/>
            <a:chExt cx="3312368" cy="864096"/>
          </a:xfrm>
        </p:grpSpPr>
        <p:sp>
          <p:nvSpPr>
            <p:cNvPr id="54" name="Zeshoek 53"/>
            <p:cNvSpPr/>
            <p:nvPr/>
          </p:nvSpPr>
          <p:spPr>
            <a:xfrm>
              <a:off x="3203848" y="1988840"/>
              <a:ext cx="1080120" cy="864096"/>
            </a:xfrm>
            <a:prstGeom prst="hexag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rgbClr val="FF0000"/>
                  </a:solidFill>
                </a:rPr>
                <a:t>First line</a:t>
              </a:r>
              <a:endParaRPr lang="en-GB" dirty="0">
                <a:solidFill>
                  <a:srgbClr val="FF0000"/>
                </a:solidFill>
              </a:endParaRPr>
            </a:p>
          </p:txBody>
        </p:sp>
        <p:sp>
          <p:nvSpPr>
            <p:cNvPr id="55" name="Zeshoek 54"/>
            <p:cNvSpPr/>
            <p:nvPr/>
          </p:nvSpPr>
          <p:spPr>
            <a:xfrm>
              <a:off x="4247964" y="1988840"/>
              <a:ext cx="1224136" cy="864096"/>
            </a:xfrm>
            <a:prstGeom prst="hexag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rgbClr val="FF0000"/>
                  </a:solidFill>
                </a:rPr>
                <a:t>Extra </a:t>
              </a:r>
              <a:r>
                <a:rPr lang="nl-BE" dirty="0" err="1">
                  <a:solidFill>
                    <a:srgbClr val="FF0000"/>
                  </a:solidFill>
                </a:rPr>
                <a:t>mural</a:t>
              </a:r>
              <a:r>
                <a:rPr lang="nl-BE" dirty="0">
                  <a:solidFill>
                    <a:srgbClr val="FF0000"/>
                  </a:solidFill>
                </a:rPr>
                <a:t> </a:t>
              </a:r>
              <a:r>
                <a:rPr lang="nl-BE" dirty="0" err="1">
                  <a:solidFill>
                    <a:srgbClr val="FF0000"/>
                  </a:solidFill>
                </a:rPr>
                <a:t>labos</a:t>
              </a:r>
              <a:endParaRPr lang="en-GB" dirty="0">
                <a:solidFill>
                  <a:srgbClr val="FF0000"/>
                </a:solidFill>
              </a:endParaRPr>
            </a:p>
          </p:txBody>
        </p:sp>
        <p:sp>
          <p:nvSpPr>
            <p:cNvPr id="56" name="Zeshoek 55"/>
            <p:cNvSpPr/>
            <p:nvPr/>
          </p:nvSpPr>
          <p:spPr>
            <a:xfrm>
              <a:off x="5436096" y="1988840"/>
              <a:ext cx="1080120" cy="864096"/>
            </a:xfrm>
            <a:prstGeom prst="hexag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dirty="0" err="1">
                  <a:solidFill>
                    <a:srgbClr val="FF0000"/>
                  </a:solidFill>
                </a:rPr>
                <a:t>retirement</a:t>
              </a:r>
              <a:r>
                <a:rPr lang="nl-BE" dirty="0">
                  <a:solidFill>
                    <a:srgbClr val="FF0000"/>
                  </a:solidFill>
                </a:rPr>
                <a:t> home</a:t>
              </a:r>
              <a:endParaRPr lang="en-GB" dirty="0">
                <a:solidFill>
                  <a:srgbClr val="FF0000"/>
                </a:solidFill>
              </a:endParaRPr>
            </a:p>
          </p:txBody>
        </p:sp>
      </p:grpSp>
      <p:grpSp>
        <p:nvGrpSpPr>
          <p:cNvPr id="60" name="Groep 59"/>
          <p:cNvGrpSpPr/>
          <p:nvPr/>
        </p:nvGrpSpPr>
        <p:grpSpPr>
          <a:xfrm>
            <a:off x="2669253" y="5301208"/>
            <a:ext cx="2872411" cy="1294494"/>
            <a:chOff x="2555776" y="5301208"/>
            <a:chExt cx="2872411" cy="1294494"/>
          </a:xfrm>
        </p:grpSpPr>
        <p:grpSp>
          <p:nvGrpSpPr>
            <p:cNvPr id="62" name="Groep 61"/>
            <p:cNvGrpSpPr/>
            <p:nvPr/>
          </p:nvGrpSpPr>
          <p:grpSpPr>
            <a:xfrm>
              <a:off x="2555776" y="5301208"/>
              <a:ext cx="2872411" cy="1294494"/>
              <a:chOff x="5508104" y="5373216"/>
              <a:chExt cx="2872411" cy="1294494"/>
            </a:xfrm>
          </p:grpSpPr>
          <p:pic>
            <p:nvPicPr>
              <p:cNvPr id="64" name="Picture 8" descr="econom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015" y="5733256"/>
                <a:ext cx="1751500" cy="386361"/>
              </a:xfrm>
              <a:prstGeom prst="rect">
                <a:avLst/>
              </a:prstGeom>
              <a:noFill/>
              <a:extLst>
                <a:ext uri="{909E8E84-426E-40DD-AFC4-6F175D3DCCD1}">
                  <a14:hiddenFill xmlns:a14="http://schemas.microsoft.com/office/drawing/2010/main">
                    <a:solidFill>
                      <a:srgbClr val="FFFFFF"/>
                    </a:solidFill>
                  </a14:hiddenFill>
                </a:ext>
              </a:extLst>
            </p:spPr>
          </p:pic>
          <p:sp>
            <p:nvSpPr>
              <p:cNvPr id="65" name="Tekstvak 64"/>
              <p:cNvSpPr txBox="1"/>
              <p:nvPr/>
            </p:nvSpPr>
            <p:spPr>
              <a:xfrm>
                <a:off x="5508104" y="5373216"/>
                <a:ext cx="2667718" cy="369332"/>
              </a:xfrm>
              <a:prstGeom prst="rect">
                <a:avLst/>
              </a:prstGeom>
              <a:noFill/>
            </p:spPr>
            <p:txBody>
              <a:bodyPr wrap="none" rtlCol="0">
                <a:spAutoFit/>
              </a:bodyPr>
              <a:lstStyle/>
              <a:p>
                <a:r>
                  <a:rPr lang="nl-BE" dirty="0" err="1"/>
                  <a:t>External</a:t>
                </a:r>
                <a:r>
                  <a:rPr lang="nl-BE" dirty="0"/>
                  <a:t> </a:t>
                </a:r>
                <a:r>
                  <a:rPr lang="nl-BE" dirty="0" err="1"/>
                  <a:t>regulated</a:t>
                </a:r>
                <a:r>
                  <a:rPr lang="nl-BE" dirty="0"/>
                  <a:t> sources</a:t>
                </a:r>
                <a:endParaRPr lang="en-GB" dirty="0"/>
              </a:p>
            </p:txBody>
          </p:sp>
          <p:pic>
            <p:nvPicPr>
              <p:cNvPr id="66" name="Picture 6" descr="Homepagi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128" y="5864948"/>
                <a:ext cx="756084" cy="22834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Fina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9631" y="6237312"/>
                <a:ext cx="1434657" cy="430398"/>
              </a:xfrm>
              <a:prstGeom prst="rect">
                <a:avLst/>
              </a:prstGeom>
              <a:noFill/>
              <a:extLst>
                <a:ext uri="{909E8E84-426E-40DD-AFC4-6F175D3DCCD1}">
                  <a14:hiddenFill xmlns:a14="http://schemas.microsoft.com/office/drawing/2010/main">
                    <a:solidFill>
                      <a:srgbClr val="FFFFFF"/>
                    </a:solidFill>
                  </a14:hiddenFill>
                </a:ext>
              </a:extLst>
            </p:spPr>
          </p:pic>
        </p:grpSp>
        <p:pic>
          <p:nvPicPr>
            <p:cNvPr id="63" name="Picture 2" descr="http://cypressmoney.com/wp-content/uploads/2016/03/Teleco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2437" y="6092281"/>
              <a:ext cx="515524" cy="4683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34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870">
                                          <p:stCondLst>
                                            <p:cond delay="0"/>
                                          </p:stCondLst>
                                        </p:cTn>
                                        <p:tgtEl>
                                          <p:spTgt spid="53"/>
                                        </p:tgtEl>
                                      </p:cBhvr>
                                    </p:animEffect>
                                    <p:anim calcmode="lin" valueType="num">
                                      <p:cBhvr>
                                        <p:cTn id="28" dur="2733"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9" dur="996"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30" dur="996" tmFilter="0, 0; 0.125,0.2665; 0.25,0.4; 0.375,0.465; 0.5,0.5;  0.625,0.535; 0.75,0.6; 0.875,0.7335; 1,1">
                                          <p:stCondLst>
                                            <p:cond delay="996"/>
                                          </p:stCondLst>
                                        </p:cTn>
                                        <p:tgtEl>
                                          <p:spTgt spid="53"/>
                                        </p:tgtEl>
                                        <p:attrNameLst>
                                          <p:attrName>ppt_y</p:attrName>
                                        </p:attrNameLst>
                                      </p:cBhvr>
                                      <p:tavLst>
                                        <p:tav tm="0" fmla="#ppt_y-sin(pi*$)/9">
                                          <p:val>
                                            <p:fltVal val="0"/>
                                          </p:val>
                                        </p:tav>
                                        <p:tav tm="100000">
                                          <p:val>
                                            <p:fltVal val="1"/>
                                          </p:val>
                                        </p:tav>
                                      </p:tavLst>
                                    </p:anim>
                                    <p:anim calcmode="lin" valueType="num">
                                      <p:cBhvr>
                                        <p:cTn id="31" dur="498" tmFilter="0, 0; 0.125,0.2665; 0.25,0.4; 0.375,0.465; 0.5,0.5;  0.625,0.535; 0.75,0.6; 0.875,0.7335; 1,1">
                                          <p:stCondLst>
                                            <p:cond delay="1986"/>
                                          </p:stCondLst>
                                        </p:cTn>
                                        <p:tgtEl>
                                          <p:spTgt spid="53"/>
                                        </p:tgtEl>
                                        <p:attrNameLst>
                                          <p:attrName>ppt_y</p:attrName>
                                        </p:attrNameLst>
                                      </p:cBhvr>
                                      <p:tavLst>
                                        <p:tav tm="0" fmla="#ppt_y-sin(pi*$)/27">
                                          <p:val>
                                            <p:fltVal val="0"/>
                                          </p:val>
                                        </p:tav>
                                        <p:tav tm="100000">
                                          <p:val>
                                            <p:fltVal val="1"/>
                                          </p:val>
                                        </p:tav>
                                      </p:tavLst>
                                    </p:anim>
                                    <p:anim calcmode="lin" valueType="num">
                                      <p:cBhvr>
                                        <p:cTn id="32" dur="246" tmFilter="0, 0; 0.125,0.2665; 0.25,0.4; 0.375,0.465; 0.5,0.5;  0.625,0.535; 0.75,0.6; 0.875,0.7335; 1,1">
                                          <p:stCondLst>
                                            <p:cond delay="2484"/>
                                          </p:stCondLst>
                                        </p:cTn>
                                        <p:tgtEl>
                                          <p:spTgt spid="53"/>
                                        </p:tgtEl>
                                        <p:attrNameLst>
                                          <p:attrName>ppt_y</p:attrName>
                                        </p:attrNameLst>
                                      </p:cBhvr>
                                      <p:tavLst>
                                        <p:tav tm="0" fmla="#ppt_y-sin(pi*$)/81">
                                          <p:val>
                                            <p:fltVal val="0"/>
                                          </p:val>
                                        </p:tav>
                                        <p:tav tm="100000">
                                          <p:val>
                                            <p:fltVal val="1"/>
                                          </p:val>
                                        </p:tav>
                                      </p:tavLst>
                                    </p:anim>
                                    <p:animScale>
                                      <p:cBhvr>
                                        <p:cTn id="33" dur="39">
                                          <p:stCondLst>
                                            <p:cond delay="975"/>
                                          </p:stCondLst>
                                        </p:cTn>
                                        <p:tgtEl>
                                          <p:spTgt spid="53"/>
                                        </p:tgtEl>
                                      </p:cBhvr>
                                      <p:to x="100000" y="60000"/>
                                    </p:animScale>
                                    <p:animScale>
                                      <p:cBhvr>
                                        <p:cTn id="34" dur="249" decel="50000">
                                          <p:stCondLst>
                                            <p:cond delay="1014"/>
                                          </p:stCondLst>
                                        </p:cTn>
                                        <p:tgtEl>
                                          <p:spTgt spid="53"/>
                                        </p:tgtEl>
                                      </p:cBhvr>
                                      <p:to x="100000" y="100000"/>
                                    </p:animScale>
                                    <p:animScale>
                                      <p:cBhvr>
                                        <p:cTn id="35" dur="39">
                                          <p:stCondLst>
                                            <p:cond delay="1968"/>
                                          </p:stCondLst>
                                        </p:cTn>
                                        <p:tgtEl>
                                          <p:spTgt spid="53"/>
                                        </p:tgtEl>
                                      </p:cBhvr>
                                      <p:to x="100000" y="80000"/>
                                    </p:animScale>
                                    <p:animScale>
                                      <p:cBhvr>
                                        <p:cTn id="36" dur="249" decel="50000">
                                          <p:stCondLst>
                                            <p:cond delay="2007"/>
                                          </p:stCondLst>
                                        </p:cTn>
                                        <p:tgtEl>
                                          <p:spTgt spid="53"/>
                                        </p:tgtEl>
                                      </p:cBhvr>
                                      <p:to x="100000" y="100000"/>
                                    </p:animScale>
                                    <p:animScale>
                                      <p:cBhvr>
                                        <p:cTn id="37" dur="39">
                                          <p:stCondLst>
                                            <p:cond delay="2463"/>
                                          </p:stCondLst>
                                        </p:cTn>
                                        <p:tgtEl>
                                          <p:spTgt spid="53"/>
                                        </p:tgtEl>
                                      </p:cBhvr>
                                      <p:to x="100000" y="90000"/>
                                    </p:animScale>
                                    <p:animScale>
                                      <p:cBhvr>
                                        <p:cTn id="38" dur="249" decel="50000">
                                          <p:stCondLst>
                                            <p:cond delay="2502"/>
                                          </p:stCondLst>
                                        </p:cTn>
                                        <p:tgtEl>
                                          <p:spTgt spid="53"/>
                                        </p:tgtEl>
                                      </p:cBhvr>
                                      <p:to x="100000" y="100000"/>
                                    </p:animScale>
                                    <p:animScale>
                                      <p:cBhvr>
                                        <p:cTn id="39" dur="39">
                                          <p:stCondLst>
                                            <p:cond delay="2712"/>
                                          </p:stCondLst>
                                        </p:cTn>
                                        <p:tgtEl>
                                          <p:spTgt spid="53"/>
                                        </p:tgtEl>
                                      </p:cBhvr>
                                      <p:to x="100000" y="95000"/>
                                    </p:animScale>
                                    <p:animScale>
                                      <p:cBhvr>
                                        <p:cTn id="40" dur="249" decel="50000">
                                          <p:stCondLst>
                                            <p:cond delay="2751"/>
                                          </p:stCondLst>
                                        </p:cTn>
                                        <p:tgtEl>
                                          <p:spTgt spid="5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P spid="57" grpId="0" animBg="1"/>
      <p:bldP spid="39" grpId="0" animBg="1"/>
      <p:bldP spid="40" grpId="0" animBg="1"/>
      <p:bldP spid="41" grpId="0" animBg="1"/>
      <p:bldP spid="42" grpId="0" animBg="1"/>
      <p:bldP spid="44" grpId="0" animBg="1"/>
      <p:bldP spid="45" grpId="0" animBg="1"/>
      <p:bldP spid="46" grpId="0" animBg="1"/>
      <p:bldP spid="49" grpId="0" animBg="1"/>
      <p:bldP spid="51"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Grp="1"/>
          </p:cNvSpPr>
          <p:nvPr>
            <p:ph type="title" idx="4294967295"/>
          </p:nvPr>
        </p:nvSpPr>
        <p:spPr/>
        <p:txBody>
          <a:bodyPr/>
          <a:lstStyle/>
          <a:p>
            <a:pPr marL="457200" indent="-457200"/>
            <a:r>
              <a:rPr lang="fr-BE" altLang="en-US" sz="3200" dirty="0"/>
              <a:t/>
            </a:r>
            <a:br>
              <a:rPr lang="fr-BE" altLang="en-US" sz="3200" dirty="0"/>
            </a:br>
            <a:r>
              <a:rPr lang="fr-BE" altLang="en-US" sz="3200" dirty="0" smtClean="0"/>
              <a:t>Un </a:t>
            </a:r>
            <a:r>
              <a:rPr lang="fr-BE" altLang="en-US" sz="3200" dirty="0"/>
              <a:t>« marché » qui attire de grandes entreprises, </a:t>
            </a:r>
            <a:r>
              <a:rPr lang="fr-BE" altLang="en-US" sz="3200" dirty="0" smtClean="0"/>
              <a:t>comme </a:t>
            </a:r>
            <a:r>
              <a:rPr lang="fr-BE" altLang="en-US" sz="3200" dirty="0"/>
              <a:t>de start-up</a:t>
            </a:r>
            <a:r>
              <a:rPr lang="fr-BE" altLang="en-US" i="1" dirty="0"/>
              <a:t/>
            </a:r>
            <a:br>
              <a:rPr lang="fr-BE" altLang="en-US" i="1" dirty="0"/>
            </a:br>
            <a:endParaRPr lang="en-US" altLang="en-US" dirty="0" smtClean="0"/>
          </a:p>
        </p:txBody>
      </p:sp>
      <p:sp>
        <p:nvSpPr>
          <p:cNvPr id="59395" name="Rectangle 9"/>
          <p:cNvSpPr>
            <a:spLocks noGrp="1"/>
          </p:cNvSpPr>
          <p:nvPr>
            <p:ph type="body" idx="4294967295"/>
          </p:nvPr>
        </p:nvSpPr>
        <p:spPr/>
        <p:txBody>
          <a:bodyPr/>
          <a:lstStyle/>
          <a:p>
            <a:pPr marL="0" indent="0">
              <a:buNone/>
            </a:pPr>
            <a:r>
              <a:rPr lang="fr-BE" sz="2400" b="1" i="1" dirty="0" smtClean="0"/>
              <a:t>Ex. Réseau santé bruxellois</a:t>
            </a:r>
          </a:p>
          <a:p>
            <a:pPr marL="0" indent="0">
              <a:buNone/>
            </a:pPr>
            <a:endParaRPr lang="fr-BE" sz="2400" dirty="0" smtClean="0"/>
          </a:p>
          <a:p>
            <a:r>
              <a:rPr lang="fr-BE" sz="2400" dirty="0" err="1" smtClean="0"/>
              <a:t>eSanté</a:t>
            </a:r>
            <a:r>
              <a:rPr lang="fr-BE" sz="2400" dirty="0" smtClean="0"/>
              <a:t> = 8</a:t>
            </a:r>
            <a:r>
              <a:rPr lang="fr-BE" sz="2400" dirty="0"/>
              <a:t>% des entreprises actives dans le secteur de la santé en 2015 contre 4% en </a:t>
            </a:r>
            <a:r>
              <a:rPr lang="fr-BE" sz="2400" dirty="0" smtClean="0"/>
              <a:t>2004</a:t>
            </a:r>
          </a:p>
          <a:p>
            <a:r>
              <a:rPr lang="fr-BE" sz="2400" dirty="0" smtClean="0"/>
              <a:t>Domaine </a:t>
            </a:r>
            <a:r>
              <a:rPr lang="fr-BE" sz="2400" dirty="0"/>
              <a:t>d’activité </a:t>
            </a:r>
            <a:r>
              <a:rPr lang="fr-BE" sz="2400" dirty="0" smtClean="0"/>
              <a:t>où </a:t>
            </a:r>
            <a:r>
              <a:rPr lang="fr-BE" sz="2400" dirty="0"/>
              <a:t>l’on recense le plus de start-ups en Belgique et à Bruxelles en particulier</a:t>
            </a:r>
          </a:p>
          <a:p>
            <a:r>
              <a:rPr lang="fr-BE" sz="2400" dirty="0" smtClean="0"/>
              <a:t>Progression </a:t>
            </a:r>
            <a:r>
              <a:rPr lang="fr-BE" sz="2400" dirty="0"/>
              <a:t>de création d'entreprise de 152% depuis 2004</a:t>
            </a:r>
          </a:p>
          <a:p>
            <a:r>
              <a:rPr lang="fr-BE" sz="2400" dirty="0"/>
              <a:t>4,46 entreprises </a:t>
            </a:r>
            <a:r>
              <a:rPr lang="fr-BE" sz="2400" dirty="0" err="1"/>
              <a:t>eSanté</a:t>
            </a:r>
            <a:r>
              <a:rPr lang="fr-BE" sz="2400" dirty="0"/>
              <a:t> créées par 100.000 habitants </a:t>
            </a:r>
            <a:r>
              <a:rPr lang="fr-BE" sz="2400" dirty="0" smtClean="0"/>
              <a:t>(1,73 </a:t>
            </a:r>
            <a:r>
              <a:rPr lang="fr-BE" sz="2400" dirty="0"/>
              <a:t>en Flandre et 1,19 en </a:t>
            </a:r>
            <a:r>
              <a:rPr lang="fr-BE" sz="2400" dirty="0" smtClean="0"/>
              <a:t>Wallonie)</a:t>
            </a:r>
          </a:p>
          <a:p>
            <a:r>
              <a:rPr lang="fr-BE" sz="2400" dirty="0" smtClean="0"/>
              <a:t>Lancement de « e-</a:t>
            </a:r>
            <a:r>
              <a:rPr lang="fr-BE" sz="2400" dirty="0" err="1" smtClean="0"/>
              <a:t>santé.brussels</a:t>
            </a:r>
            <a:r>
              <a:rPr lang="fr-BE" sz="2400" dirty="0" smtClean="0"/>
              <a:t> » en 2016 regroupant le </a:t>
            </a:r>
            <a:r>
              <a:rPr lang="fr-BE" sz="2400" dirty="0"/>
              <a:t>Gouvernement bruxellois, </a:t>
            </a:r>
            <a:r>
              <a:rPr lang="fr-BE" sz="2400" dirty="0" err="1"/>
              <a:t>Abrumet</a:t>
            </a:r>
            <a:r>
              <a:rPr lang="fr-BE" sz="2400" dirty="0"/>
              <a:t>, </a:t>
            </a:r>
            <a:r>
              <a:rPr lang="fr-BE" sz="2400" dirty="0" err="1"/>
              <a:t>Agoria</a:t>
            </a:r>
            <a:r>
              <a:rPr lang="fr-BE" sz="2400" dirty="0"/>
              <a:t>, </a:t>
            </a:r>
            <a:r>
              <a:rPr lang="fr-BE" sz="2400" dirty="0" err="1"/>
              <a:t>Innoviris</a:t>
            </a:r>
            <a:r>
              <a:rPr lang="fr-BE" sz="2400" dirty="0"/>
              <a:t> et </a:t>
            </a:r>
            <a:r>
              <a:rPr lang="fr-BE" sz="2400" dirty="0" err="1"/>
              <a:t>lifetechlifetech.brussels</a:t>
            </a:r>
            <a:r>
              <a:rPr lang="fr-BE" sz="2400" dirty="0" smtClean="0"/>
              <a:t>. But: inciter </a:t>
            </a:r>
            <a:r>
              <a:rPr lang="fr-BE" sz="2400" dirty="0"/>
              <a:t>les sociétés e-santé innovantes à développer l’interopérabilité de leur </a:t>
            </a:r>
            <a:r>
              <a:rPr lang="fr-BE" sz="2400" dirty="0" smtClean="0"/>
              <a:t>solution</a:t>
            </a:r>
            <a:endParaRPr lang="en-US" altLang="en-US" sz="2400" i="1" dirty="0"/>
          </a:p>
        </p:txBody>
      </p:sp>
      <p:sp>
        <p:nvSpPr>
          <p:cNvPr id="4" name="Slide Number Placeholder 3"/>
          <p:cNvSpPr>
            <a:spLocks noGrp="1"/>
          </p:cNvSpPr>
          <p:nvPr>
            <p:ph type="sldNum" sz="quarter" idx="10"/>
          </p:nvPr>
        </p:nvSpPr>
        <p:spPr/>
        <p:txBody>
          <a:bodyPr/>
          <a:lstStyle/>
          <a:p>
            <a:pPr>
              <a:defRPr/>
            </a:pPr>
            <a:fld id="{E2816DBE-5D52-4136-B57F-B88A0109BCA5}" type="slidenum">
              <a:rPr lang="en-US" smtClean="0">
                <a:solidFill>
                  <a:prstClr val="white">
                    <a:lumMod val="50000"/>
                  </a:prstClr>
                </a:solidFill>
              </a:rPr>
              <a:pPr>
                <a:defRPr/>
              </a:pPr>
              <a:t>26</a:t>
            </a:fld>
            <a:endParaRPr lang="en-US">
              <a:solidFill>
                <a:prstClr val="white">
                  <a:lumMod val="50000"/>
                </a:prstClr>
              </a:solidFill>
            </a:endParaRPr>
          </a:p>
        </p:txBody>
      </p:sp>
    </p:spTree>
    <p:extLst>
      <p:ext uri="{BB962C8B-B14F-4D97-AF65-F5344CB8AC3E}">
        <p14:creationId xmlns:p14="http://schemas.microsoft.com/office/powerpoint/2010/main" val="1769094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dirty="0"/>
              <a:t>Roadmap </a:t>
            </a:r>
            <a:r>
              <a:rPr lang="fr-FR" dirty="0" err="1" smtClean="0"/>
              <a:t>eSanté</a:t>
            </a:r>
            <a:endParaRPr lang="en-US" dirty="0"/>
          </a:p>
        </p:txBody>
      </p:sp>
      <p:sp>
        <p:nvSpPr>
          <p:cNvPr id="4099" name="Rectangle 3"/>
          <p:cNvSpPr>
            <a:spLocks noGrp="1" noChangeArrowheads="1"/>
          </p:cNvSpPr>
          <p:nvPr>
            <p:ph idx="1"/>
          </p:nvPr>
        </p:nvSpPr>
        <p:spPr/>
        <p:txBody>
          <a:bodyPr>
            <a:normAutofit/>
          </a:bodyPr>
          <a:lstStyle/>
          <a:p>
            <a:r>
              <a:rPr lang="fr-FR" dirty="0" smtClean="0"/>
              <a:t>Loi 21/08/2008</a:t>
            </a:r>
          </a:p>
          <a:p>
            <a:endParaRPr lang="fr-FR" dirty="0" smtClean="0"/>
          </a:p>
          <a:p>
            <a:r>
              <a:rPr lang="fr-FR" dirty="0" smtClean="0"/>
              <a:t>Approche </a:t>
            </a:r>
            <a:r>
              <a:rPr lang="fr-FR" dirty="0" err="1" smtClean="0"/>
              <a:t>bottom</a:t>
            </a:r>
            <a:r>
              <a:rPr lang="fr-FR" dirty="0" smtClean="0"/>
              <a:t>-up</a:t>
            </a:r>
          </a:p>
          <a:p>
            <a:endParaRPr lang="fr-FR" dirty="0" smtClean="0"/>
          </a:p>
          <a:p>
            <a:r>
              <a:rPr lang="fr-FR" dirty="0"/>
              <a:t>Informatisation des soins de santé</a:t>
            </a:r>
          </a:p>
          <a:p>
            <a:pPr lvl="1"/>
            <a:r>
              <a:rPr lang="fr-FR" dirty="0" smtClean="0"/>
              <a:t>table ronde </a:t>
            </a:r>
          </a:p>
          <a:p>
            <a:pPr lvl="1"/>
            <a:r>
              <a:rPr lang="fr-FR" dirty="0" smtClean="0"/>
              <a:t>use cases</a:t>
            </a:r>
          </a:p>
          <a:p>
            <a:pPr lvl="1"/>
            <a:r>
              <a:rPr lang="fr-FR" dirty="0" smtClean="0"/>
              <a:t>représentativité du secteur</a:t>
            </a:r>
          </a:p>
          <a:p>
            <a:endParaRPr lang="fr-FR" dirty="0" smtClean="0"/>
          </a:p>
          <a:p>
            <a:endParaRPr lang="en-US"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27</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4581128"/>
            <a:ext cx="3627120" cy="1560576"/>
          </a:xfrm>
          <a:prstGeom prst="rect">
            <a:avLst/>
          </a:prstGeom>
        </p:spPr>
      </p:pic>
    </p:spTree>
    <p:extLst>
      <p:ext uri="{BB962C8B-B14F-4D97-AF65-F5344CB8AC3E}">
        <p14:creationId xmlns:p14="http://schemas.microsoft.com/office/powerpoint/2010/main" val="571760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Roadmap </a:t>
            </a:r>
            <a:r>
              <a:rPr lang="fr-FR" dirty="0" err="1" smtClean="0"/>
              <a:t>eSanté</a:t>
            </a:r>
            <a:endParaRPr lang="en-US" dirty="0"/>
          </a:p>
        </p:txBody>
      </p:sp>
      <p:sp>
        <p:nvSpPr>
          <p:cNvPr id="4099" name="Rectangle 3"/>
          <p:cNvSpPr>
            <a:spLocks noGrp="1" noChangeArrowheads="1"/>
          </p:cNvSpPr>
          <p:nvPr>
            <p:ph idx="1"/>
          </p:nvPr>
        </p:nvSpPr>
        <p:spPr/>
        <p:txBody>
          <a:bodyPr>
            <a:normAutofit/>
          </a:bodyPr>
          <a:lstStyle/>
          <a:p>
            <a:r>
              <a:rPr lang="fr-FR" dirty="0" smtClean="0"/>
              <a:t>Vision sur 5 ans</a:t>
            </a:r>
            <a:r>
              <a:rPr lang="en-US" dirty="0" smtClean="0"/>
              <a:t> </a:t>
            </a:r>
            <a:endParaRPr lang="fr-BE" dirty="0" smtClean="0"/>
          </a:p>
          <a:p>
            <a:endParaRPr lang="fr-BE" dirty="0" smtClean="0"/>
          </a:p>
          <a:p>
            <a:r>
              <a:rPr lang="fr-BE" dirty="0" smtClean="0"/>
              <a:t>Protocole d’accord</a:t>
            </a:r>
          </a:p>
          <a:p>
            <a:endParaRPr lang="fr-BE" dirty="0" smtClean="0"/>
          </a:p>
          <a:p>
            <a:r>
              <a:rPr lang="fr-BE" dirty="0" smtClean="0"/>
              <a:t>Accord de Gouvernement</a:t>
            </a:r>
          </a:p>
          <a:p>
            <a:endParaRPr lang="fr-BE" dirty="0" smtClean="0"/>
          </a:p>
          <a:p>
            <a:r>
              <a:rPr lang="fr-BE" dirty="0" smtClean="0"/>
              <a:t>Roadmap 2.0. </a:t>
            </a:r>
            <a:endParaRPr lang="en-US"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28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4581128"/>
            <a:ext cx="3627120" cy="1560576"/>
          </a:xfrm>
          <a:prstGeom prst="rect">
            <a:avLst/>
          </a:prstGeom>
        </p:spPr>
      </p:pic>
    </p:spTree>
    <p:extLst>
      <p:ext uri="{BB962C8B-B14F-4D97-AF65-F5344CB8AC3E}">
        <p14:creationId xmlns:p14="http://schemas.microsoft.com/office/powerpoint/2010/main" val="1637517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a:t>
            </a:r>
            <a:r>
              <a:rPr lang="fr-BE" dirty="0"/>
              <a:t>Prérequis - Consentement</a:t>
            </a:r>
            <a:endParaRPr lang="en-US" dirty="0"/>
          </a:p>
        </p:txBody>
      </p:sp>
      <p:sp>
        <p:nvSpPr>
          <p:cNvPr id="4099" name="Rectangle 3"/>
          <p:cNvSpPr>
            <a:spLocks noGrp="1" noChangeArrowheads="1"/>
          </p:cNvSpPr>
          <p:nvPr>
            <p:ph idx="1"/>
          </p:nvPr>
        </p:nvSpPr>
        <p:spPr/>
        <p:txBody>
          <a:bodyPr>
            <a:normAutofit fontScale="92500" lnSpcReduction="20000"/>
          </a:bodyPr>
          <a:lstStyle/>
          <a:p>
            <a:r>
              <a:rPr lang="fr-FR" dirty="0" err="1" smtClean="0"/>
              <a:t>Opt</a:t>
            </a:r>
            <a:r>
              <a:rPr lang="fr-FR" dirty="0" smtClean="0"/>
              <a:t>-in</a:t>
            </a:r>
          </a:p>
          <a:p>
            <a:endParaRPr lang="fr-FR" dirty="0" smtClean="0"/>
          </a:p>
          <a:p>
            <a:r>
              <a:rPr lang="fr-FR" dirty="0" smtClean="0"/>
              <a:t>Consentement éclairé du patient</a:t>
            </a:r>
          </a:p>
          <a:p>
            <a:endParaRPr lang="fr-FR" dirty="0" smtClean="0"/>
          </a:p>
          <a:p>
            <a:r>
              <a:rPr lang="fr-FR" dirty="0" smtClean="0"/>
              <a:t>Exigence de relation thérapeutique</a:t>
            </a:r>
          </a:p>
          <a:p>
            <a:endParaRPr lang="fr-FR" dirty="0" smtClean="0"/>
          </a:p>
          <a:p>
            <a:r>
              <a:rPr lang="fr-FR" dirty="0"/>
              <a:t>M</a:t>
            </a:r>
            <a:r>
              <a:rPr lang="fr-FR" dirty="0" smtClean="0"/>
              <a:t>odes d’enregistrements (hôpital, MG, infirmier, </a:t>
            </a:r>
            <a:r>
              <a:rPr lang="fr-FR" dirty="0"/>
              <a:t>sage femme pharmacien</a:t>
            </a:r>
            <a:r>
              <a:rPr lang="fr-FR" dirty="0" smtClean="0"/>
              <a:t>, dentiste, OA, patient)</a:t>
            </a:r>
          </a:p>
          <a:p>
            <a:endParaRPr lang="fr-FR" dirty="0" smtClean="0"/>
          </a:p>
          <a:p>
            <a:r>
              <a:rPr lang="fr-FR" dirty="0" smtClean="0"/>
              <a:t>Droits (retirer à tout moment, traçabilité, exclure une donnée ou un prestataire…)</a:t>
            </a:r>
          </a:p>
          <a:p>
            <a:endParaRPr lang="fr-FR" dirty="0" smtClean="0"/>
          </a:p>
          <a:p>
            <a:r>
              <a:rPr lang="fr-FR" dirty="0">
                <a:hlinkClick r:id="rId3"/>
              </a:rPr>
              <a:t>https://www.ehealth.fgov.be/fr/prestataires-de-soins/services-en-ligne/ehealthconsent</a:t>
            </a:r>
            <a:endParaRPr lang="fr-FR" dirty="0"/>
          </a:p>
          <a:p>
            <a:endParaRPr lang="fr-FR" dirty="0" smtClean="0"/>
          </a:p>
          <a:p>
            <a:pPr marL="0" indent="0">
              <a:buNone/>
            </a:pPr>
            <a:endParaRPr lang="fr-FR" dirty="0"/>
          </a:p>
          <a:p>
            <a:endParaRPr lang="fr-BE" dirty="0" smtClean="0"/>
          </a:p>
          <a:p>
            <a:pPr lvl="1"/>
            <a:endParaRPr lang="fr-BE" dirty="0" smtClean="0"/>
          </a:p>
          <a:p>
            <a:endParaRPr lang="fr-FR" dirty="0" smtClean="0"/>
          </a:p>
          <a:p>
            <a:endParaRPr lang="fr-FR" dirty="0" smtClean="0"/>
          </a:p>
          <a:p>
            <a:pPr lvl="1"/>
            <a:endParaRPr lang="fr-FR" dirty="0" smtClean="0"/>
          </a:p>
          <a:p>
            <a:pPr lvl="1"/>
            <a:endParaRPr lang="fr-FR" dirty="0" smtClean="0"/>
          </a:p>
          <a:p>
            <a:pPr lvl="1"/>
            <a:endParaRPr lang="fr-FR"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29</a:t>
            </a:fld>
            <a:endParaRPr 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628800"/>
            <a:ext cx="2226961" cy="157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11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p:cNvSpPr>
          <p:nvPr>
            <p:ph type="title" idx="4294967295"/>
          </p:nvPr>
        </p:nvSpPr>
        <p:spPr/>
        <p:txBody>
          <a:bodyPr/>
          <a:lstStyle/>
          <a:p>
            <a:r>
              <a:rPr lang="fr-BE" altLang="en-US" dirty="0" smtClean="0"/>
              <a:t>Fracture numérique ? </a:t>
            </a:r>
            <a:endParaRPr lang="en-US" altLang="en-US" dirty="0" smtClean="0"/>
          </a:p>
        </p:txBody>
      </p:sp>
      <p:sp>
        <p:nvSpPr>
          <p:cNvPr id="51203" name="Rectangle 9"/>
          <p:cNvSpPr>
            <a:spLocks noGrp="1"/>
          </p:cNvSpPr>
          <p:nvPr>
            <p:ph type="body" idx="4294967295"/>
          </p:nvPr>
        </p:nvSpPr>
        <p:spPr/>
        <p:txBody>
          <a:bodyPr/>
          <a:lstStyle/>
          <a:p>
            <a:endParaRPr lang="fr-BE" altLang="en-US" sz="2800" dirty="0" smtClean="0"/>
          </a:p>
          <a:p>
            <a:r>
              <a:rPr lang="fr-BE" altLang="en-US" sz="2400" dirty="0" smtClean="0"/>
              <a:t>+/- 85 % de la population belge dispose d’une connexion Internet (SPF Economie)</a:t>
            </a:r>
          </a:p>
          <a:p>
            <a:endParaRPr lang="fr-BE" altLang="en-US" sz="2400" dirty="0" smtClean="0"/>
          </a:p>
          <a:p>
            <a:r>
              <a:rPr lang="fr-BE" altLang="en-US" sz="2400" dirty="0" smtClean="0"/>
              <a:t>+/-  80 % des médecins généralistes sont informatisés (</a:t>
            </a:r>
            <a:r>
              <a:rPr lang="fr-BE" altLang="en-US" sz="2400" dirty="0" err="1" smtClean="0"/>
              <a:t>Inami</a:t>
            </a:r>
            <a:r>
              <a:rPr lang="fr-BE" altLang="en-US" sz="2400" dirty="0" smtClean="0"/>
              <a:t>)</a:t>
            </a:r>
          </a:p>
          <a:p>
            <a:endParaRPr lang="fr-BE" altLang="en-US" sz="2400" dirty="0" smtClean="0"/>
          </a:p>
          <a:p>
            <a:r>
              <a:rPr lang="fr-BE" altLang="en-US" sz="2400" dirty="0" smtClean="0"/>
              <a:t>+/- </a:t>
            </a:r>
            <a:r>
              <a:rPr lang="fr-FR" altLang="en-US" sz="2400" dirty="0" smtClean="0"/>
              <a:t>60 % des médecins voient l’</a:t>
            </a:r>
            <a:r>
              <a:rPr lang="fr-FR" altLang="en-US" sz="2400" dirty="0" err="1" smtClean="0"/>
              <a:t>eSanté</a:t>
            </a:r>
            <a:r>
              <a:rPr lang="fr-FR" altLang="en-US" sz="2400" dirty="0" smtClean="0"/>
              <a:t> </a:t>
            </a:r>
            <a:r>
              <a:rPr lang="fr-FR" altLang="en-US" sz="2400" dirty="0"/>
              <a:t>d’abord comme 1 plus-value pour une meilleur qualité des soins (</a:t>
            </a:r>
            <a:r>
              <a:rPr lang="fr-FR" altLang="en-US" sz="2400" dirty="0" err="1"/>
              <a:t>Mediplanet</a:t>
            </a:r>
            <a:r>
              <a:rPr lang="fr-FR" altLang="en-US" sz="2400" dirty="0"/>
              <a:t>)</a:t>
            </a:r>
          </a:p>
          <a:p>
            <a:endParaRPr lang="fr-FR" altLang="en-US" sz="2400" dirty="0"/>
          </a:p>
          <a:p>
            <a:r>
              <a:rPr lang="fr-BE" altLang="en-US" sz="2400" dirty="0"/>
              <a:t>+/- </a:t>
            </a:r>
            <a:r>
              <a:rPr lang="fr-FR" altLang="en-US" sz="2400" dirty="0"/>
              <a:t>70 % des médecins sont prêts à sensibiliser leurs patients à l’échange électronique de leurs données (</a:t>
            </a:r>
            <a:r>
              <a:rPr lang="fr-FR" altLang="en-US" sz="2400" dirty="0" err="1"/>
              <a:t>Mediplanet</a:t>
            </a:r>
            <a:r>
              <a:rPr lang="fr-FR" altLang="en-US" sz="2400" dirty="0"/>
              <a:t>)</a:t>
            </a:r>
            <a:endParaRPr lang="fr-BE" altLang="en-US" sz="2400" dirty="0"/>
          </a:p>
        </p:txBody>
      </p:sp>
      <p:sp>
        <p:nvSpPr>
          <p:cNvPr id="4" name="Slide Number Placeholder 3"/>
          <p:cNvSpPr>
            <a:spLocks noGrp="1"/>
          </p:cNvSpPr>
          <p:nvPr>
            <p:ph type="sldNum" sz="quarter" idx="10"/>
          </p:nvPr>
        </p:nvSpPr>
        <p:spPr/>
        <p:txBody>
          <a:bodyPr/>
          <a:lstStyle/>
          <a:p>
            <a:pPr>
              <a:defRPr/>
            </a:pPr>
            <a:fld id="{3518D503-7743-404E-A047-B0A2A1AD095C}" type="slidenum">
              <a:rPr lang="en-US" smtClean="0"/>
              <a:pPr>
                <a:defRPr/>
              </a:pPr>
              <a:t>3</a:t>
            </a:fld>
            <a:endParaRPr lang="en-US"/>
          </a:p>
        </p:txBody>
      </p:sp>
    </p:spTree>
    <p:extLst>
      <p:ext uri="{BB962C8B-B14F-4D97-AF65-F5344CB8AC3E}">
        <p14:creationId xmlns:p14="http://schemas.microsoft.com/office/powerpoint/2010/main" val="378632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a:t>
            </a:r>
            <a:r>
              <a:rPr lang="fr-BE" dirty="0"/>
              <a:t>Prérequis - Consentement</a:t>
            </a:r>
            <a:endParaRPr lang="en-US" dirty="0"/>
          </a:p>
        </p:txBody>
      </p:sp>
      <p:sp>
        <p:nvSpPr>
          <p:cNvPr id="4099" name="Rectangle 3"/>
          <p:cNvSpPr>
            <a:spLocks noGrp="1" noChangeArrowheads="1"/>
          </p:cNvSpPr>
          <p:nvPr>
            <p:ph idx="1"/>
          </p:nvPr>
        </p:nvSpPr>
        <p:spPr/>
        <p:txBody>
          <a:bodyPr/>
          <a:lstStyle/>
          <a:p>
            <a:r>
              <a:rPr lang="fr-FR" dirty="0" err="1" smtClean="0"/>
              <a:t>Opt</a:t>
            </a:r>
            <a:r>
              <a:rPr lang="fr-FR" dirty="0" smtClean="0"/>
              <a:t>-in</a:t>
            </a:r>
          </a:p>
          <a:p>
            <a:pPr lvl="1"/>
            <a:r>
              <a:rPr lang="fr-BE" dirty="0" smtClean="0"/>
              <a:t>04/12/2017</a:t>
            </a:r>
            <a:r>
              <a:rPr lang="fr-BE" b="1" dirty="0" smtClean="0"/>
              <a:t>: </a:t>
            </a:r>
            <a:r>
              <a:rPr lang="en-US" b="1" dirty="0" smtClean="0"/>
              <a:t>6.681.067</a:t>
            </a:r>
            <a:r>
              <a:rPr lang="fr-BE" dirty="0" smtClean="0"/>
              <a:t>consentements enregistrés</a:t>
            </a:r>
            <a:endParaRPr lang="fr-BE" dirty="0" smtClean="0">
              <a:solidFill>
                <a:srgbClr val="FF0000"/>
              </a:solidFill>
            </a:endParaRPr>
          </a:p>
          <a:p>
            <a:pPr lvl="1"/>
            <a:r>
              <a:rPr lang="fr-BE" dirty="0" smtClean="0">
                <a:hlinkClick r:id="rId3"/>
              </a:rPr>
              <a:t>www.patientconsent.be</a:t>
            </a:r>
            <a:endParaRPr lang="fr-BE" dirty="0" smtClean="0"/>
          </a:p>
          <a:p>
            <a:pPr lvl="1"/>
            <a:endParaRPr lang="fr-BE" dirty="0" smtClean="0"/>
          </a:p>
          <a:p>
            <a:endParaRPr lang="fr-FR" dirty="0" smtClean="0"/>
          </a:p>
          <a:p>
            <a:endParaRPr lang="fr-FR" dirty="0" smtClean="0"/>
          </a:p>
          <a:p>
            <a:pPr lvl="1"/>
            <a:endParaRPr lang="fr-FR" dirty="0" smtClean="0"/>
          </a:p>
          <a:p>
            <a:pPr lvl="1"/>
            <a:endParaRPr lang="fr-FR" dirty="0" smtClean="0"/>
          </a:p>
          <a:p>
            <a:pPr lvl="1"/>
            <a:endParaRPr lang="fr-FR"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30</a:t>
            </a:fld>
            <a:endParaRPr lang="en-US"/>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3" y="2996952"/>
            <a:ext cx="698477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36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Prérequis - Consentement</a:t>
            </a:r>
            <a:endParaRPr lang="en-US" dirty="0"/>
          </a:p>
        </p:txBody>
      </p:sp>
      <p:sp>
        <p:nvSpPr>
          <p:cNvPr id="4099" name="Rectangle 3"/>
          <p:cNvSpPr>
            <a:spLocks noGrp="1" noChangeArrowheads="1"/>
          </p:cNvSpPr>
          <p:nvPr>
            <p:ph idx="1"/>
          </p:nvPr>
        </p:nvSpPr>
        <p:spPr/>
        <p:txBody>
          <a:bodyPr/>
          <a:lstStyle/>
          <a:p>
            <a:pPr marL="0" indent="0">
              <a:buNone/>
            </a:pPr>
            <a:r>
              <a:rPr lang="fr-FR" b="1" dirty="0" smtClean="0"/>
              <a:t>Exemple d’évolution positive: Bruxelles</a:t>
            </a:r>
          </a:p>
          <a:p>
            <a:pPr marL="0" indent="0">
              <a:buNone/>
            </a:pPr>
            <a:endParaRPr lang="fr-FR" dirty="0"/>
          </a:p>
          <a:p>
            <a:pPr marL="0" indent="0">
              <a:buNone/>
            </a:pPr>
            <a:endParaRPr lang="fr-FR" dirty="0"/>
          </a:p>
          <a:p>
            <a:pPr marL="0" indent="0" algn="ctr">
              <a:buNone/>
            </a:pPr>
            <a:r>
              <a:rPr lang="fr-BE" i="1" dirty="0" smtClean="0"/>
              <a:t>Le nombre </a:t>
            </a:r>
            <a:r>
              <a:rPr lang="fr-BE" i="1" dirty="0"/>
              <a:t>de patients inscrits au Réseau Santé Bruxellois (RSB) est passé de 252.292 au 1er février 2016 à 451.071 au 1er mars 2017 (environ 40% de la population bruxelloise</a:t>
            </a:r>
            <a:r>
              <a:rPr lang="fr-BE" i="1" dirty="0" smtClean="0"/>
              <a:t>)</a:t>
            </a:r>
            <a:r>
              <a:rPr lang="fr-BE" i="1" dirty="0"/>
              <a:t> </a:t>
            </a:r>
            <a:r>
              <a:rPr lang="fr-BE" i="1" dirty="0" smtClean="0"/>
              <a:t>! En septembre 2017, on avoisine les 550.000 patients. Plus de 8.500 prestataires de soins y sont aussi enregistrés pour 50.000 </a:t>
            </a:r>
            <a:r>
              <a:rPr lang="fr-BE" i="1" dirty="0"/>
              <a:t>consultations par un hôpital ou un </a:t>
            </a:r>
            <a:r>
              <a:rPr lang="fr-BE" i="1" dirty="0" smtClean="0"/>
              <a:t>MG de documents disponibles sur le RSB…</a:t>
            </a:r>
            <a:endParaRPr lang="fr-FR" i="1" dirty="0" smtClean="0"/>
          </a:p>
          <a:p>
            <a:pPr lvl="1"/>
            <a:endParaRPr lang="fr-BE" dirty="0" smtClean="0"/>
          </a:p>
          <a:p>
            <a:endParaRPr lang="fr-FR" dirty="0" smtClean="0"/>
          </a:p>
          <a:p>
            <a:endParaRPr lang="fr-FR" dirty="0" smtClean="0"/>
          </a:p>
          <a:p>
            <a:pPr lvl="1"/>
            <a:endParaRPr lang="fr-FR" dirty="0" smtClean="0"/>
          </a:p>
          <a:p>
            <a:pPr lvl="1"/>
            <a:endParaRPr lang="fr-FR" dirty="0" smtClean="0"/>
          </a:p>
          <a:p>
            <a:pPr lvl="1"/>
            <a:endParaRPr lang="fr-FR"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31</a:t>
            </a:fld>
            <a:endParaRPr lang="en-US"/>
          </a:p>
        </p:txBody>
      </p:sp>
    </p:spTree>
    <p:extLst>
      <p:ext uri="{BB962C8B-B14F-4D97-AF65-F5344CB8AC3E}">
        <p14:creationId xmlns:p14="http://schemas.microsoft.com/office/powerpoint/2010/main" val="344224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www.patientconsent.be</a:t>
            </a:r>
            <a:endParaRPr lang="en-US" dirty="0"/>
          </a:p>
        </p:txBody>
      </p:sp>
      <p:sp>
        <p:nvSpPr>
          <p:cNvPr id="3" name="Content Placeholder 2"/>
          <p:cNvSpPr>
            <a:spLocks noGrp="1"/>
          </p:cNvSpPr>
          <p:nvPr>
            <p:ph idx="1"/>
          </p:nvPr>
        </p:nvSpPr>
        <p:spPr/>
        <p:txBody>
          <a:bodyPr/>
          <a:lstStyle/>
          <a:p>
            <a:endParaRPr lang="fr-BE" smtClean="0"/>
          </a:p>
          <a:p>
            <a:endParaRPr lang="en-US" smtClean="0"/>
          </a:p>
          <a:p>
            <a:endParaRPr lang="fr-FR" smtClean="0"/>
          </a:p>
          <a:p>
            <a:endParaRPr lang="en-US" dirty="0"/>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Slide Number Placeholder 5"/>
          <p:cNvSpPr>
            <a:spLocks noGrp="1"/>
          </p:cNvSpPr>
          <p:nvPr>
            <p:ph type="sldNum" sz="quarter" idx="12"/>
          </p:nvPr>
        </p:nvSpPr>
        <p:spPr/>
        <p:txBody>
          <a:bodyPr/>
          <a:lstStyle/>
          <a:p>
            <a:fld id="{4C242A18-EC12-4F37-9DE3-9352234277DF}" type="slidenum">
              <a:rPr lang="en-US" smtClean="0"/>
              <a:pPr/>
              <a:t>32</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7684003" cy="486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961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www.patientconsent.be/folder</a:t>
            </a:r>
            <a:endParaRPr lang="en-US" dirty="0"/>
          </a:p>
        </p:txBody>
      </p:sp>
      <p:sp>
        <p:nvSpPr>
          <p:cNvPr id="3" name="Content Placeholder 2"/>
          <p:cNvSpPr>
            <a:spLocks noGrp="1"/>
          </p:cNvSpPr>
          <p:nvPr>
            <p:ph idx="1"/>
          </p:nvPr>
        </p:nvSpPr>
        <p:spPr/>
        <p:txBody>
          <a:bodyPr/>
          <a:lstStyle/>
          <a:p>
            <a:endParaRPr lang="fr-BE" smtClean="0"/>
          </a:p>
          <a:p>
            <a:endParaRPr lang="en-US" smtClean="0"/>
          </a:p>
          <a:p>
            <a:endParaRPr lang="fr-FR" smtClean="0"/>
          </a:p>
          <a:p>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pPr/>
              <a:t>33</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1412776"/>
            <a:ext cx="7181793" cy="506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405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763" y="1916113"/>
            <a:ext cx="8118475"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err="1" smtClean="0">
                <a:solidFill>
                  <a:srgbClr val="3E6E5A"/>
                </a:solidFill>
              </a:rPr>
              <a:t>eHealth</a:t>
            </a:r>
            <a:r>
              <a:rPr lang="en-US" altLang="en-US" dirty="0" err="1" smtClean="0"/>
              <a:t>Consent</a:t>
            </a:r>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BAADB71D-6A6A-403E-B8B0-DAC18C9A03D5}" type="slidenum">
              <a:rPr lang="en-US" smtClean="0"/>
              <a:pPr/>
              <a:t>34</a:t>
            </a:fld>
            <a:endParaRPr lang="en-US"/>
          </a:p>
        </p:txBody>
      </p:sp>
    </p:spTree>
    <p:extLst>
      <p:ext uri="{BB962C8B-B14F-4D97-AF65-F5344CB8AC3E}">
        <p14:creationId xmlns:p14="http://schemas.microsoft.com/office/powerpoint/2010/main" val="4168441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SECURTITE</a:t>
            </a:r>
            <a:endParaRPr lang="fr-BE"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35</a:t>
            </a:fld>
            <a:endParaRPr lang="en-US"/>
          </a:p>
        </p:txBody>
      </p:sp>
      <p:sp>
        <p:nvSpPr>
          <p:cNvPr id="5" name="Rectangle 9"/>
          <p:cNvSpPr txBox="1">
            <a:spLocks/>
          </p:cNvSpPr>
          <p:nvPr/>
        </p:nvSpPr>
        <p:spPr>
          <a:xfrm>
            <a:off x="457200" y="1268413"/>
            <a:ext cx="8229600" cy="5184775"/>
          </a:xfrm>
          <a:prstGeom prst="rect">
            <a:avLst/>
          </a:prstGeom>
        </p:spPr>
        <p:txBody>
          <a:bodyPr vert="horz" lIns="91440" tIns="45720" rIns="91440" bIns="45720" rtlCol="0">
            <a:normAutofit fontScale="6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charset="0"/>
              <a:buNone/>
            </a:pPr>
            <a:endParaRPr lang="fr-BE" altLang="en-US" sz="2800" dirty="0" smtClean="0"/>
          </a:p>
          <a:p>
            <a:r>
              <a:rPr lang="fr-BE" altLang="en-US" sz="3100" b="1" dirty="0"/>
              <a:t>Le système:</a:t>
            </a:r>
          </a:p>
          <a:p>
            <a:pPr lvl="1"/>
            <a:r>
              <a:rPr lang="fr-BE" altLang="en-US" sz="2800" dirty="0" smtClean="0"/>
              <a:t>Pas de stockage centralisé , sans accès pour autorités</a:t>
            </a:r>
          </a:p>
          <a:p>
            <a:pPr lvl="1"/>
            <a:r>
              <a:rPr lang="fr-BE" altLang="en-US" sz="2800" dirty="0" smtClean="0"/>
              <a:t>Indentification </a:t>
            </a:r>
            <a:r>
              <a:rPr lang="fr-BE" altLang="en-US" sz="2800" dirty="0"/>
              <a:t>et authentification (IAM-UAM, Certificat eHealth…)</a:t>
            </a:r>
          </a:p>
          <a:p>
            <a:pPr lvl="1"/>
            <a:r>
              <a:rPr lang="fr-BE" altLang="en-US" sz="2800" dirty="0"/>
              <a:t>Cryptage des données (</a:t>
            </a:r>
            <a:r>
              <a:rPr lang="fr-BE" altLang="en-US" sz="2800" dirty="0" err="1"/>
              <a:t>encryption</a:t>
            </a:r>
            <a:r>
              <a:rPr lang="fr-BE" altLang="en-US" sz="2800" dirty="0"/>
              <a:t> end to end)</a:t>
            </a:r>
          </a:p>
          <a:p>
            <a:pPr lvl="1"/>
            <a:r>
              <a:rPr lang="fr-BE" altLang="en-US" sz="2800" dirty="0"/>
              <a:t>Traçabilité (logs de sécurité</a:t>
            </a:r>
            <a:r>
              <a:rPr lang="fr-BE" altLang="en-US" sz="2800" dirty="0" smtClean="0"/>
              <a:t>)</a:t>
            </a:r>
          </a:p>
          <a:p>
            <a:pPr lvl="1"/>
            <a:r>
              <a:rPr lang="fr-BE" altLang="en-US" sz="2800" dirty="0" smtClean="0"/>
              <a:t>Logiciels évalués (déjà MG, infirmiers, kinés)</a:t>
            </a:r>
            <a:endParaRPr lang="fr-BE" altLang="en-US" sz="2800" dirty="0"/>
          </a:p>
          <a:p>
            <a:pPr lvl="1"/>
            <a:r>
              <a:rPr lang="fr-BE" altLang="en-US" sz="2800" dirty="0"/>
              <a:t>Confiance: </a:t>
            </a:r>
            <a:r>
              <a:rPr lang="fr-BE" altLang="en-US" sz="2800" dirty="0" smtClean="0"/>
              <a:t>consentement patient avec lien thérapeutique et exclusions possibles, enregistrement </a:t>
            </a:r>
            <a:r>
              <a:rPr lang="fr-BE" altLang="en-US" sz="2800" dirty="0"/>
              <a:t>du prestataire, gestion des hubs par prestataires</a:t>
            </a:r>
            <a:r>
              <a:rPr lang="fr-BE" altLang="en-US" sz="2800" dirty="0" smtClean="0"/>
              <a:t>…</a:t>
            </a:r>
          </a:p>
          <a:p>
            <a:pPr lvl="1"/>
            <a:endParaRPr lang="fr-BE" altLang="en-US" sz="2800" dirty="0"/>
          </a:p>
          <a:p>
            <a:r>
              <a:rPr lang="fr-BE" altLang="en-US" sz="3100" b="1" dirty="0"/>
              <a:t>Le cadre:</a:t>
            </a:r>
          </a:p>
          <a:p>
            <a:pPr lvl="1"/>
            <a:r>
              <a:rPr lang="fr-BE" altLang="en-US" sz="2800" dirty="0"/>
              <a:t>Autorisation Comité sectoriel indépendant AVANT tout échange données à caractère personnel (transparence délibérations) et Contrôle/sanctions SI infractions </a:t>
            </a:r>
            <a:r>
              <a:rPr lang="fr-BE" altLang="en-US" sz="2800" dirty="0" err="1"/>
              <a:t>privacy</a:t>
            </a:r>
            <a:endParaRPr lang="fr-BE" altLang="en-US" sz="2800" dirty="0"/>
          </a:p>
          <a:p>
            <a:pPr lvl="1"/>
            <a:r>
              <a:rPr lang="fr-BE" sz="2800" dirty="0"/>
              <a:t>Loi du 8/12/1992 relative à la protection des données à caractère personnel (Vie privée)</a:t>
            </a:r>
          </a:p>
          <a:p>
            <a:pPr lvl="1"/>
            <a:r>
              <a:rPr lang="fr-BE" altLang="en-US" sz="2800" dirty="0"/>
              <a:t>Nouveau cadre: </a:t>
            </a:r>
            <a:r>
              <a:rPr lang="fr-BE" altLang="en-US" sz="2800" dirty="0" err="1"/>
              <a:t>Genel</a:t>
            </a:r>
            <a:r>
              <a:rPr lang="fr-BE" altLang="en-US" sz="2800" dirty="0"/>
              <a:t> Data Protection </a:t>
            </a:r>
            <a:r>
              <a:rPr lang="fr-BE" altLang="en-US" sz="2800" dirty="0" err="1"/>
              <a:t>Regulation</a:t>
            </a:r>
            <a:r>
              <a:rPr lang="fr-BE" altLang="en-US" sz="2800" dirty="0"/>
              <a:t> (2018)</a:t>
            </a:r>
          </a:p>
          <a:p>
            <a:pPr marL="0" indent="0">
              <a:buFont typeface="Arial" pitchFamily="34" charset="0"/>
              <a:buNone/>
            </a:pPr>
            <a:endParaRPr lang="fr-BE" altLang="en-US" sz="2800" dirty="0" smtClean="0"/>
          </a:p>
        </p:txBody>
      </p:sp>
    </p:spTree>
    <p:extLst>
      <p:ext uri="{BB962C8B-B14F-4D97-AF65-F5344CB8AC3E}">
        <p14:creationId xmlns:p14="http://schemas.microsoft.com/office/powerpoint/2010/main" val="487909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8"/>
          <p:cNvSpPr>
            <a:spLocks noGrp="1"/>
          </p:cNvSpPr>
          <p:nvPr>
            <p:ph type="title" idx="4294967295"/>
          </p:nvPr>
        </p:nvSpPr>
        <p:spPr/>
        <p:txBody>
          <a:bodyPr/>
          <a:lstStyle/>
          <a:p>
            <a:r>
              <a:rPr lang="fr-BE" altLang="en-US" dirty="0" smtClean="0"/>
              <a:t>Consentement – A propos de </a:t>
            </a:r>
            <a:r>
              <a:rPr lang="fr-BE" altLang="en-US" dirty="0" err="1" smtClean="0"/>
              <a:t>privacy</a:t>
            </a:r>
            <a:r>
              <a:rPr lang="fr-BE" altLang="en-US" dirty="0" smtClean="0"/>
              <a:t> </a:t>
            </a:r>
            <a:endParaRPr lang="en-US" altLang="en-US" dirty="0" smtClean="0"/>
          </a:p>
        </p:txBody>
      </p:sp>
      <p:sp>
        <p:nvSpPr>
          <p:cNvPr id="54275" name="Rectangle 9"/>
          <p:cNvSpPr>
            <a:spLocks noGrp="1"/>
          </p:cNvSpPr>
          <p:nvPr>
            <p:ph type="body" idx="4294967295"/>
          </p:nvPr>
        </p:nvSpPr>
        <p:spPr/>
        <p:txBody>
          <a:bodyPr/>
          <a:lstStyle/>
          <a:p>
            <a:pPr marL="0" indent="0">
              <a:buFont typeface="Arial" charset="0"/>
              <a:buNone/>
            </a:pPr>
            <a:endParaRPr lang="fr-BE" altLang="en-US" sz="2800" dirty="0" smtClean="0"/>
          </a:p>
          <a:p>
            <a:pPr marL="0" indent="0">
              <a:buNone/>
            </a:pPr>
            <a:r>
              <a:rPr lang="fr-BE" altLang="en-US" sz="2800" dirty="0" smtClean="0"/>
              <a:t>Nouveau Règlement européen de protection des données (mai 2018) :</a:t>
            </a:r>
          </a:p>
          <a:p>
            <a:pPr marL="0" indent="0">
              <a:buNone/>
            </a:pPr>
            <a:endParaRPr lang="fr-BE" altLang="en-US" sz="2800" dirty="0" smtClean="0"/>
          </a:p>
          <a:p>
            <a:pPr>
              <a:buFontTx/>
              <a:buChar char="-"/>
            </a:pPr>
            <a:r>
              <a:rPr lang="fr-BE" altLang="en-US" sz="2800" dirty="0" smtClean="0"/>
              <a:t>Renforcement de l’</a:t>
            </a:r>
            <a:r>
              <a:rPr lang="fr-BE" altLang="en-US" sz="2800" dirty="0" err="1" smtClean="0"/>
              <a:t>opt</a:t>
            </a:r>
            <a:r>
              <a:rPr lang="fr-BE" altLang="en-US" sz="2800" dirty="0" smtClean="0"/>
              <a:t>-in, du droit à l’oubli et portabilité, de la protection du citoyen et de ses données, data protection </a:t>
            </a:r>
            <a:r>
              <a:rPr lang="fr-BE" altLang="en-US" sz="2800" dirty="0" err="1" smtClean="0"/>
              <a:t>officer</a:t>
            </a:r>
            <a:r>
              <a:rPr lang="fr-BE" altLang="en-US" sz="2800" dirty="0" smtClean="0"/>
              <a:t>, de la </a:t>
            </a:r>
            <a:r>
              <a:rPr lang="fr-BE" sz="2800" dirty="0"/>
              <a:t>transparence lors de la collecte et de tout autre traitement des données </a:t>
            </a:r>
            <a:r>
              <a:rPr lang="fr-BE" sz="2800" dirty="0" smtClean="0"/>
              <a:t>personnelles</a:t>
            </a:r>
          </a:p>
          <a:p>
            <a:pPr>
              <a:buFontTx/>
              <a:buChar char="-"/>
            </a:pPr>
            <a:endParaRPr lang="fr-BE" altLang="en-US" sz="2800" dirty="0" smtClean="0"/>
          </a:p>
          <a:p>
            <a:pPr marL="0" indent="0">
              <a:buNone/>
            </a:pPr>
            <a:r>
              <a:rPr lang="fr-BE" altLang="en-US" sz="2800" dirty="0" smtClean="0"/>
              <a:t>-  Impact. Ex. données de nomenclature (projet </a:t>
            </a:r>
            <a:r>
              <a:rPr lang="fr-BE" altLang="en-US" sz="2800" dirty="0" err="1" smtClean="0"/>
              <a:t>eAttest</a:t>
            </a:r>
            <a:r>
              <a:rPr lang="fr-BE" altLang="en-US" sz="2800" dirty="0" smtClean="0"/>
              <a:t>)</a:t>
            </a:r>
            <a:endParaRPr lang="en-US" altLang="en-US" sz="2800" dirty="0" smtClean="0"/>
          </a:p>
        </p:txBody>
      </p:sp>
      <p:sp>
        <p:nvSpPr>
          <p:cNvPr id="4" name="Slide Number Placeholder 3"/>
          <p:cNvSpPr>
            <a:spLocks noGrp="1"/>
          </p:cNvSpPr>
          <p:nvPr>
            <p:ph type="sldNum" sz="quarter" idx="10"/>
          </p:nvPr>
        </p:nvSpPr>
        <p:spPr/>
        <p:txBody>
          <a:bodyPr/>
          <a:lstStyle/>
          <a:p>
            <a:pPr>
              <a:defRPr/>
            </a:pPr>
            <a:fld id="{C2070842-63BA-442C-A358-D3AA524C06AB}" type="slidenum">
              <a:rPr lang="en-US" smtClean="0"/>
              <a:pPr>
                <a:defRPr/>
              </a:pPr>
              <a:t>36</a:t>
            </a:fld>
            <a:endParaRPr lang="en-US"/>
          </a:p>
        </p:txBody>
      </p:sp>
    </p:spTree>
    <p:extLst>
      <p:ext uri="{BB962C8B-B14F-4D97-AF65-F5344CB8AC3E}">
        <p14:creationId xmlns:p14="http://schemas.microsoft.com/office/powerpoint/2010/main" val="3585290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smtClean="0"/>
              <a:t>privacy</a:t>
            </a:r>
            <a:r>
              <a:rPr lang="fr-BE" altLang="en-US" dirty="0" smtClean="0"/>
              <a:t> </a:t>
            </a:r>
            <a:br>
              <a:rPr lang="fr-BE" altLang="en-US" dirty="0" smtClean="0"/>
            </a:br>
            <a:r>
              <a:rPr lang="fr-BE" dirty="0" smtClean="0"/>
              <a:t>Principes généraux</a:t>
            </a:r>
            <a:endParaRPr lang="fr-BE" sz="3600" dirty="0"/>
          </a:p>
        </p:txBody>
      </p:sp>
      <p:sp>
        <p:nvSpPr>
          <p:cNvPr id="3" name="Content Placeholder 2"/>
          <p:cNvSpPr>
            <a:spLocks noGrp="1"/>
          </p:cNvSpPr>
          <p:nvPr>
            <p:ph idx="1"/>
          </p:nvPr>
        </p:nvSpPr>
        <p:spPr/>
        <p:txBody>
          <a:bodyPr>
            <a:normAutofit/>
          </a:bodyPr>
          <a:lstStyle/>
          <a:p>
            <a:pPr marL="457200" lvl="3" indent="0">
              <a:buNone/>
            </a:pPr>
            <a:endParaRPr lang="fr-BE" sz="1500" dirty="0"/>
          </a:p>
          <a:p>
            <a:pPr marL="0" lvl="2" indent="0">
              <a:buNone/>
            </a:pPr>
            <a:endParaRPr lang="fr-BE" sz="2400" dirty="0" smtClean="0"/>
          </a:p>
          <a:p>
            <a:pPr marL="342900" lvl="2" indent="-342900">
              <a:buFont typeface="Arial" panose="020B0604020202020204" pitchFamily="34" charset="0"/>
              <a:buChar char="•"/>
            </a:pPr>
            <a:r>
              <a:rPr lang="fr-BE" sz="2400" dirty="0"/>
              <a:t>licéité, loyauté et </a:t>
            </a:r>
            <a:r>
              <a:rPr lang="fr-BE" sz="2400" dirty="0" smtClean="0">
                <a:solidFill>
                  <a:srgbClr val="7030A0"/>
                </a:solidFill>
              </a:rPr>
              <a:t>transparence</a:t>
            </a:r>
          </a:p>
          <a:p>
            <a:pPr marL="342900" lvl="2" indent="-342900">
              <a:buFont typeface="Arial" panose="020B0604020202020204" pitchFamily="34" charset="0"/>
              <a:buChar char="•"/>
            </a:pPr>
            <a:endParaRPr lang="fr-BE" sz="2400" dirty="0" smtClean="0"/>
          </a:p>
          <a:p>
            <a:pPr marL="800100" lvl="3" indent="-342900">
              <a:buFontTx/>
              <a:buChar char="-"/>
            </a:pPr>
            <a:r>
              <a:rPr lang="fr-BE" dirty="0" smtClean="0"/>
              <a:t>les données doivent être traitées de manière licite, loyale et </a:t>
            </a:r>
            <a:r>
              <a:rPr lang="fr-BE" sz="2000" dirty="0">
                <a:solidFill>
                  <a:srgbClr val="7030A0"/>
                </a:solidFill>
              </a:rPr>
              <a:t>transparente </a:t>
            </a:r>
            <a:r>
              <a:rPr lang="fr-BE" dirty="0" smtClean="0"/>
              <a:t>au regard de la personne concernée</a:t>
            </a:r>
          </a:p>
          <a:p>
            <a:pPr marL="800100" lvl="3" indent="-342900">
              <a:buFontTx/>
              <a:buChar char="-"/>
            </a:pPr>
            <a:r>
              <a:rPr lang="fr-BE" dirty="0"/>
              <a:t>cf. Comité sectoriel Santé (</a:t>
            </a:r>
            <a:r>
              <a:rPr lang="fr-BE" b="1" u="sng" dirty="0"/>
              <a:t>finalité – proportionnalité – transparence – sécurité</a:t>
            </a:r>
            <a:r>
              <a:rPr lang="fr-BE" dirty="0" smtClean="0"/>
              <a:t>)</a:t>
            </a:r>
          </a:p>
          <a:p>
            <a:pPr marL="800100" lvl="3" indent="-342900">
              <a:buFontTx/>
              <a:buChar char="-"/>
            </a:pPr>
            <a:r>
              <a:rPr lang="fr-BE" dirty="0" smtClean="0"/>
              <a:t>Ex. de « transparence »: « Mon dossier » (RN) – traçabilité/logs</a:t>
            </a:r>
            <a:endParaRPr lang="fr-BE" dirty="0"/>
          </a:p>
          <a:p>
            <a:pPr marL="457200" lvl="3" indent="0">
              <a:buNone/>
            </a:pPr>
            <a:endParaRPr lang="fr-BE" sz="1800" dirty="0" smtClean="0"/>
          </a:p>
          <a:p>
            <a:pPr marL="342900" lvl="2" indent="-342900">
              <a:buFont typeface="Arial" panose="020B0604020202020204" pitchFamily="34" charset="0"/>
              <a:buChar char="•"/>
            </a:pPr>
            <a:r>
              <a:rPr lang="fr-BE" sz="2400" dirty="0"/>
              <a:t>limitation des finalités</a:t>
            </a:r>
            <a:endParaRPr lang="fr-BE" sz="2400" dirty="0" smtClean="0"/>
          </a:p>
          <a:p>
            <a:pPr marL="342900" lvl="2" indent="-342900">
              <a:buFont typeface="Arial" panose="020B0604020202020204" pitchFamily="34" charset="0"/>
              <a:buChar char="•"/>
            </a:pPr>
            <a:endParaRPr lang="fr-BE" sz="2400" dirty="0" smtClean="0"/>
          </a:p>
          <a:p>
            <a:pPr marL="800100" lvl="3" indent="-342900">
              <a:buFontTx/>
              <a:buChar char="-"/>
            </a:pPr>
            <a:r>
              <a:rPr lang="fr-BE" sz="2000" dirty="0"/>
              <a:t>les données doivent être collectées pour des finalités déterminées, explicites et légitimes, et ne pas être traitées ultérieurement d'une manière incompatible avec ces </a:t>
            </a:r>
            <a:r>
              <a:rPr lang="fr-BE" sz="2000" dirty="0" smtClean="0"/>
              <a:t>finalités</a:t>
            </a:r>
          </a:p>
          <a:p>
            <a:pPr marL="800100" lvl="3" indent="-342900">
              <a:buFont typeface="Arial" panose="020B0604020202020204" pitchFamily="34" charset="0"/>
              <a:buChar char="•"/>
            </a:pPr>
            <a:endParaRPr lang="fr-BE" sz="1800" dirty="0" smtClean="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37</a:t>
            </a:fld>
            <a:endParaRPr lang="fr-BE" dirty="0">
              <a:solidFill>
                <a:prstClr val="white">
                  <a:lumMod val="50000"/>
                </a:prstClr>
              </a:solidFill>
            </a:endParaRPr>
          </a:p>
        </p:txBody>
      </p:sp>
    </p:spTree>
    <p:extLst>
      <p:ext uri="{BB962C8B-B14F-4D97-AF65-F5344CB8AC3E}">
        <p14:creationId xmlns:p14="http://schemas.microsoft.com/office/powerpoint/2010/main" val="7665856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sz="3600" dirty="0"/>
              <a:t>A propos de </a:t>
            </a:r>
            <a:r>
              <a:rPr lang="fr-BE" altLang="en-US" sz="3600" dirty="0" err="1"/>
              <a:t>privacy</a:t>
            </a:r>
            <a:r>
              <a:rPr lang="fr-BE" altLang="en-US" sz="3600" dirty="0"/>
              <a:t> </a:t>
            </a:r>
            <a:br>
              <a:rPr lang="fr-BE" altLang="en-US" sz="3600" dirty="0"/>
            </a:br>
            <a:r>
              <a:rPr lang="fr-BE" sz="3600" dirty="0"/>
              <a:t>Principes généraux</a:t>
            </a:r>
          </a:p>
        </p:txBody>
      </p:sp>
      <p:sp>
        <p:nvSpPr>
          <p:cNvPr id="3" name="Content Placeholder 2"/>
          <p:cNvSpPr>
            <a:spLocks noGrp="1"/>
          </p:cNvSpPr>
          <p:nvPr>
            <p:ph idx="1"/>
          </p:nvPr>
        </p:nvSpPr>
        <p:spPr/>
        <p:txBody>
          <a:bodyPr>
            <a:normAutofit fontScale="92500" lnSpcReduction="10000"/>
          </a:bodyPr>
          <a:lstStyle/>
          <a:p>
            <a:pPr marL="800100" lvl="3" indent="-342900">
              <a:buFont typeface="Arial" panose="020B0604020202020204" pitchFamily="34" charset="0"/>
              <a:buChar char="•"/>
            </a:pPr>
            <a:endParaRPr lang="fr-BE" sz="1800" dirty="0" smtClean="0"/>
          </a:p>
          <a:p>
            <a:pPr marL="342900" lvl="2" indent="-342900">
              <a:buFont typeface="Arial" panose="020B0604020202020204" pitchFamily="34" charset="0"/>
              <a:buChar char="•"/>
            </a:pPr>
            <a:r>
              <a:rPr lang="fr-BE" sz="2400" dirty="0"/>
              <a:t>minimisation des données (précédemment proportionnalité)</a:t>
            </a:r>
          </a:p>
          <a:p>
            <a:pPr marL="342900" lvl="2" indent="-342900">
              <a:buFont typeface="Arial" panose="020B0604020202020204" pitchFamily="34" charset="0"/>
              <a:buChar char="•"/>
            </a:pPr>
            <a:endParaRPr lang="fr-BE" sz="2400" dirty="0"/>
          </a:p>
          <a:p>
            <a:pPr marL="800100" lvl="3" indent="-342900">
              <a:buFontTx/>
              <a:buChar char="-"/>
            </a:pPr>
            <a:r>
              <a:rPr lang="fr-BE" sz="2000" dirty="0"/>
              <a:t>les données à caractère personnel doivent être adéquates, pertinentes et limitées à ce qui est nécessaire au regard des finalités pour lesquelles elles sont traitées</a:t>
            </a:r>
          </a:p>
          <a:p>
            <a:pPr marL="342900" lvl="2" indent="-342900">
              <a:buFont typeface="Arial" panose="020B0604020202020204" pitchFamily="34" charset="0"/>
              <a:buChar char="•"/>
            </a:pPr>
            <a:endParaRPr lang="fr-BE" sz="2000" dirty="0" smtClean="0"/>
          </a:p>
          <a:p>
            <a:pPr marL="342900" lvl="2" indent="-342900">
              <a:buFont typeface="Arial" panose="020B0604020202020204" pitchFamily="34" charset="0"/>
              <a:buChar char="•"/>
            </a:pPr>
            <a:r>
              <a:rPr lang="fr-BE" sz="2400" dirty="0"/>
              <a:t>exactitude</a:t>
            </a:r>
            <a:endParaRPr lang="fr-BE" sz="2400" dirty="0" smtClean="0"/>
          </a:p>
          <a:p>
            <a:pPr marL="342900" lvl="2" indent="-342900">
              <a:buFont typeface="Arial" panose="020B0604020202020204" pitchFamily="34" charset="0"/>
              <a:buChar char="•"/>
            </a:pPr>
            <a:endParaRPr lang="fr-BE" sz="2400" dirty="0"/>
          </a:p>
          <a:p>
            <a:pPr marL="800100" lvl="3" indent="-342900">
              <a:buFontTx/>
              <a:buChar char="-"/>
            </a:pPr>
            <a:r>
              <a:rPr lang="fr-BE" sz="2000" dirty="0"/>
              <a:t>les données doivent être exactes et, si nécessaire, tenues à jour</a:t>
            </a:r>
          </a:p>
          <a:p>
            <a:pPr marL="800100" lvl="3" indent="-342900">
              <a:buFont typeface="Arial" panose="020B0604020202020204" pitchFamily="34" charset="0"/>
              <a:buChar char="•"/>
            </a:pPr>
            <a:endParaRPr lang="fr-BE" sz="1800" dirty="0" smtClean="0"/>
          </a:p>
          <a:p>
            <a:pPr marL="342900" lvl="2" indent="-342900">
              <a:buFont typeface="Arial" panose="020B0604020202020204" pitchFamily="34" charset="0"/>
              <a:buChar char="•"/>
            </a:pPr>
            <a:r>
              <a:rPr lang="fr-BE" sz="2400" dirty="0"/>
              <a:t>limitation de la conservation</a:t>
            </a:r>
          </a:p>
          <a:p>
            <a:pPr marL="342900" lvl="2" indent="-342900">
              <a:buFont typeface="Arial" panose="020B0604020202020204" pitchFamily="34" charset="0"/>
              <a:buChar char="•"/>
            </a:pPr>
            <a:endParaRPr lang="fr-BE" sz="2400" dirty="0" smtClean="0"/>
          </a:p>
          <a:p>
            <a:pPr marL="800100" lvl="3" indent="-342900">
              <a:buFontTx/>
              <a:buChar char="-"/>
            </a:pPr>
            <a:r>
              <a:rPr lang="fr-BE" sz="2000" dirty="0"/>
              <a:t>les données doivent être conservées </a:t>
            </a:r>
            <a:r>
              <a:rPr lang="fr-BE" sz="2000" dirty="0" smtClean="0"/>
              <a:t>pendant </a:t>
            </a:r>
            <a:r>
              <a:rPr lang="fr-BE" sz="2000" dirty="0"/>
              <a:t>une durée n'excédant pas celle nécessaire au regard des finalités pour lesquelles elles sont traitées</a:t>
            </a:r>
          </a:p>
          <a:p>
            <a:pPr marL="457200" lvl="3" indent="0">
              <a:buNone/>
            </a:pPr>
            <a:endParaRPr lang="fr-BE" sz="1800" dirty="0" smtClean="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38</a:t>
            </a:fld>
            <a:endParaRPr lang="fr-BE" dirty="0">
              <a:solidFill>
                <a:prstClr val="white">
                  <a:lumMod val="50000"/>
                </a:prstClr>
              </a:solidFill>
            </a:endParaRPr>
          </a:p>
        </p:txBody>
      </p:sp>
    </p:spTree>
    <p:extLst>
      <p:ext uri="{BB962C8B-B14F-4D97-AF65-F5344CB8AC3E}">
        <p14:creationId xmlns:p14="http://schemas.microsoft.com/office/powerpoint/2010/main" val="1140009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sz="3600" dirty="0"/>
              <a:t>A propos de </a:t>
            </a:r>
            <a:r>
              <a:rPr lang="fr-BE" altLang="en-US" sz="3600" dirty="0" err="1"/>
              <a:t>privacy</a:t>
            </a:r>
            <a:r>
              <a:rPr lang="fr-BE" altLang="en-US" sz="3600" dirty="0"/>
              <a:t> </a:t>
            </a:r>
            <a:br>
              <a:rPr lang="fr-BE" altLang="en-US" sz="3600" dirty="0"/>
            </a:br>
            <a:r>
              <a:rPr lang="fr-BE" sz="3600" dirty="0"/>
              <a:t>Principes généraux</a:t>
            </a:r>
          </a:p>
        </p:txBody>
      </p:sp>
      <p:sp>
        <p:nvSpPr>
          <p:cNvPr id="3" name="Content Placeholder 2"/>
          <p:cNvSpPr>
            <a:spLocks noGrp="1"/>
          </p:cNvSpPr>
          <p:nvPr>
            <p:ph idx="1"/>
          </p:nvPr>
        </p:nvSpPr>
        <p:spPr/>
        <p:txBody>
          <a:bodyPr>
            <a:normAutofit lnSpcReduction="10000"/>
          </a:bodyPr>
          <a:lstStyle/>
          <a:p>
            <a:pPr marL="342900" lvl="2" indent="-342900">
              <a:buFont typeface="Arial" panose="020B0604020202020204" pitchFamily="34" charset="0"/>
              <a:buChar char="•"/>
            </a:pPr>
            <a:endParaRPr lang="fr-BE" sz="2200" dirty="0" smtClean="0"/>
          </a:p>
          <a:p>
            <a:pPr marL="342900" lvl="2" indent="-342900">
              <a:buFont typeface="Arial" panose="020B0604020202020204" pitchFamily="34" charset="0"/>
              <a:buChar char="•"/>
            </a:pPr>
            <a:endParaRPr lang="fr-BE" sz="2200" dirty="0"/>
          </a:p>
          <a:p>
            <a:pPr marL="342900" lvl="2" indent="-342900">
              <a:buFont typeface="Arial" panose="020B0604020202020204" pitchFamily="34" charset="0"/>
              <a:buChar char="•"/>
            </a:pPr>
            <a:r>
              <a:rPr lang="fr-BE" sz="2400" dirty="0" smtClean="0"/>
              <a:t>intégrité et confidentialité</a:t>
            </a:r>
          </a:p>
          <a:p>
            <a:pPr marL="342900" lvl="2" indent="-342900">
              <a:buFont typeface="Arial" panose="020B0604020202020204" pitchFamily="34" charset="0"/>
              <a:buChar char="•"/>
            </a:pPr>
            <a:endParaRPr lang="fr-BE" sz="2400" dirty="0"/>
          </a:p>
          <a:p>
            <a:pPr marL="800100" lvl="3" indent="-342900">
              <a:buFontTx/>
              <a:buChar char="-"/>
            </a:pPr>
            <a:r>
              <a:rPr lang="fr-BE" sz="2000" dirty="0"/>
              <a:t>les données doivent être traitées de façon à garantir une sécurité appropriée à l'aide de mesures techniques ou organisationnelles appropriées</a:t>
            </a:r>
          </a:p>
          <a:p>
            <a:pPr marL="457200" lvl="3" indent="0">
              <a:buNone/>
            </a:pPr>
            <a:endParaRPr lang="fr-BE" sz="1800" dirty="0" smtClean="0"/>
          </a:p>
          <a:p>
            <a:pPr marL="457200" lvl="3" indent="0">
              <a:buNone/>
            </a:pPr>
            <a:endParaRPr lang="fr-BE" sz="1800" dirty="0"/>
          </a:p>
          <a:p>
            <a:pPr marL="342900" lvl="2" indent="-342900">
              <a:buFont typeface="Arial" panose="020B0604020202020204" pitchFamily="34" charset="0"/>
              <a:buChar char="•"/>
            </a:pPr>
            <a:r>
              <a:rPr lang="fr-BE" sz="2400" dirty="0">
                <a:solidFill>
                  <a:srgbClr val="7030A0"/>
                </a:solidFill>
              </a:rPr>
              <a:t>responsabilité</a:t>
            </a:r>
          </a:p>
          <a:p>
            <a:pPr marL="342900" lvl="2" indent="-342900">
              <a:buFont typeface="Arial" panose="020B0604020202020204" pitchFamily="34" charset="0"/>
              <a:buChar char="•"/>
            </a:pPr>
            <a:endParaRPr lang="fr-BE" sz="2400" dirty="0"/>
          </a:p>
          <a:p>
            <a:pPr marL="800100" lvl="3" indent="-342900">
              <a:buFontTx/>
              <a:buChar char="-"/>
            </a:pPr>
            <a:r>
              <a:rPr lang="fr-BE" sz="2000" dirty="0"/>
              <a:t>en fonction du niveau de risque, le responsable du traitement est responsable du respect des principes (conformité des traitements de données) et est en mesure de démontrer ce respect</a:t>
            </a: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39</a:t>
            </a:fld>
            <a:endParaRPr lang="fr-BE" dirty="0">
              <a:solidFill>
                <a:prstClr val="white">
                  <a:lumMod val="50000"/>
                </a:prstClr>
              </a:solidFill>
            </a:endParaRPr>
          </a:p>
        </p:txBody>
      </p:sp>
    </p:spTree>
    <p:extLst>
      <p:ext uri="{BB962C8B-B14F-4D97-AF65-F5344CB8AC3E}">
        <p14:creationId xmlns:p14="http://schemas.microsoft.com/office/powerpoint/2010/main" val="1785019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p:cNvSpPr>
          <p:nvPr>
            <p:ph type="title" idx="4294967295"/>
          </p:nvPr>
        </p:nvSpPr>
        <p:spPr/>
        <p:txBody>
          <a:bodyPr/>
          <a:lstStyle/>
          <a:p>
            <a:r>
              <a:rPr lang="fr-BE" altLang="en-US" dirty="0" smtClean="0"/>
              <a:t>Tendances en e-Santé</a:t>
            </a:r>
            <a:endParaRPr lang="en-US" altLang="en-US" dirty="0" smtClean="0"/>
          </a:p>
        </p:txBody>
      </p:sp>
      <p:sp>
        <p:nvSpPr>
          <p:cNvPr id="51203" name="Rectangle 9"/>
          <p:cNvSpPr>
            <a:spLocks noGrp="1"/>
          </p:cNvSpPr>
          <p:nvPr>
            <p:ph type="body" idx="4294967295"/>
          </p:nvPr>
        </p:nvSpPr>
        <p:spPr/>
        <p:txBody>
          <a:bodyPr/>
          <a:lstStyle/>
          <a:p>
            <a:pPr marL="0" indent="0">
              <a:buNone/>
            </a:pPr>
            <a:r>
              <a:rPr lang="fr-BE" altLang="en-US" sz="2800" dirty="0" smtClean="0"/>
              <a:t>Enquête UK-USA </a:t>
            </a:r>
            <a:r>
              <a:rPr lang="fr-FR" sz="2800" dirty="0"/>
              <a:t>«</a:t>
            </a:r>
            <a:r>
              <a:rPr lang="fr-FR" sz="2800" u="sng" dirty="0" err="1">
                <a:hlinkClick r:id="rId2"/>
              </a:rPr>
              <a:t>Healthcare’s</a:t>
            </a:r>
            <a:r>
              <a:rPr lang="fr-FR" sz="2800" u="sng" dirty="0">
                <a:hlinkClick r:id="rId2"/>
              </a:rPr>
              <a:t> Digital Future</a:t>
            </a:r>
            <a:r>
              <a:rPr lang="fr-FR" sz="2800" dirty="0"/>
              <a:t>» </a:t>
            </a:r>
            <a:endParaRPr lang="fr-FR" sz="2800" dirty="0" smtClean="0"/>
          </a:p>
          <a:p>
            <a:pPr marL="0" indent="0">
              <a:buNone/>
            </a:pPr>
            <a:endParaRPr lang="fr-BE" altLang="en-US" sz="2800" dirty="0" smtClean="0"/>
          </a:p>
          <a:p>
            <a:pPr lvl="0"/>
            <a:r>
              <a:rPr lang="fr-FR" sz="1600" b="1" dirty="0"/>
              <a:t>Des patients informés et actifs en ce qui concerne la gestion de leur santé</a:t>
            </a:r>
            <a:r>
              <a:rPr lang="fr-FR" sz="1600" dirty="0"/>
              <a:t>. </a:t>
            </a:r>
            <a:r>
              <a:rPr lang="fr-FR" sz="1600" dirty="0" smtClean="0"/>
              <a:t>Ex. UK, </a:t>
            </a:r>
            <a:r>
              <a:rPr lang="fr-FR" sz="1600" dirty="0"/>
              <a:t>80% des patients utilisent Internet pour trouver des conseils de santé </a:t>
            </a:r>
            <a:r>
              <a:rPr lang="fr-FR" sz="1600" dirty="0" smtClean="0"/>
              <a:t>(</a:t>
            </a:r>
            <a:r>
              <a:rPr lang="fr-FR" sz="1600" dirty="0" err="1" smtClean="0"/>
              <a:t>European</a:t>
            </a:r>
            <a:r>
              <a:rPr lang="fr-FR" sz="1600" dirty="0" smtClean="0"/>
              <a:t> </a:t>
            </a:r>
            <a:r>
              <a:rPr lang="fr-FR" sz="1600" dirty="0"/>
              <a:t>Patients Forum 2015), sans forcément vérifier la validité des informations qu’ils trouvent. </a:t>
            </a:r>
            <a:endParaRPr lang="en-US" sz="1600" dirty="0"/>
          </a:p>
          <a:p>
            <a:pPr lvl="0"/>
            <a:r>
              <a:rPr lang="fr-FR" sz="1600" b="1" dirty="0"/>
              <a:t>Des établissements de santé confrontés à la problématiques de réduction des </a:t>
            </a:r>
            <a:r>
              <a:rPr lang="fr-FR" sz="1600" b="1" dirty="0" smtClean="0"/>
              <a:t>coûts</a:t>
            </a:r>
            <a:r>
              <a:rPr lang="fr-FR" sz="1600" dirty="0" smtClean="0"/>
              <a:t>. Ex. USA, (</a:t>
            </a:r>
            <a:r>
              <a:rPr lang="fr-FR" sz="1600" dirty="0" err="1" smtClean="0"/>
              <a:t>Accenture</a:t>
            </a:r>
            <a:r>
              <a:rPr lang="fr-FR" sz="1600" dirty="0" smtClean="0"/>
              <a:t> 2015), les </a:t>
            </a:r>
            <a:r>
              <a:rPr lang="fr-FR" sz="1600" dirty="0"/>
              <a:t>hôpitaux qui proposent les meilleures «expériences patients» ont des marges 50% supérieures à leurs concurrents. </a:t>
            </a:r>
            <a:endParaRPr lang="fr-FR" sz="1600" dirty="0" smtClean="0"/>
          </a:p>
          <a:p>
            <a:r>
              <a:rPr lang="fr-FR" sz="1600" b="1" dirty="0"/>
              <a:t>La collecte de data de santé</a:t>
            </a:r>
            <a:r>
              <a:rPr lang="fr-FR" sz="1600" dirty="0"/>
              <a:t>. Avec un potentiel </a:t>
            </a:r>
            <a:r>
              <a:rPr lang="fr-FR" sz="1600" dirty="0" smtClean="0"/>
              <a:t>+/- </a:t>
            </a:r>
            <a:r>
              <a:rPr lang="fr-FR" sz="1600" dirty="0"/>
              <a:t>à 19 </a:t>
            </a:r>
            <a:r>
              <a:rPr lang="fr-FR" sz="1600" dirty="0" err="1" smtClean="0"/>
              <a:t>mios</a:t>
            </a:r>
            <a:r>
              <a:rPr lang="fr-FR" sz="1600" dirty="0" smtClean="0"/>
              <a:t> </a:t>
            </a:r>
            <a:r>
              <a:rPr lang="fr-FR" sz="1600" dirty="0"/>
              <a:t>de dollars en 2018, le marché des </a:t>
            </a:r>
            <a:r>
              <a:rPr lang="fr-FR" sz="1600" dirty="0" err="1"/>
              <a:t>wearables</a:t>
            </a:r>
            <a:r>
              <a:rPr lang="fr-FR" sz="1600" dirty="0"/>
              <a:t> est en plein </a:t>
            </a:r>
            <a:r>
              <a:rPr lang="fr-FR" sz="1600" dirty="0" smtClean="0"/>
              <a:t>essor (objets </a:t>
            </a:r>
            <a:r>
              <a:rPr lang="fr-FR" sz="1600" dirty="0"/>
              <a:t>connectés </a:t>
            </a:r>
            <a:r>
              <a:rPr lang="fr-FR" sz="1600" dirty="0" smtClean="0"/>
              <a:t>pour </a:t>
            </a:r>
            <a:r>
              <a:rPr lang="fr-FR" sz="1600" dirty="0"/>
              <a:t>prendre des décisions plus avisées </a:t>
            </a:r>
            <a:r>
              <a:rPr lang="fr-FR" sz="1600" dirty="0" smtClean="0"/>
              <a:t>et rapides en </a:t>
            </a:r>
            <a:r>
              <a:rPr lang="fr-FR" sz="1600" dirty="0"/>
              <a:t>matière de </a:t>
            </a:r>
            <a:r>
              <a:rPr lang="fr-FR" sz="1600" dirty="0" smtClean="0"/>
              <a:t>santé). </a:t>
            </a:r>
            <a:r>
              <a:rPr lang="fr-FR" sz="1600" dirty="0"/>
              <a:t>L</a:t>
            </a:r>
            <a:r>
              <a:rPr lang="fr-FR" sz="1600" dirty="0" smtClean="0"/>
              <a:t>es </a:t>
            </a:r>
            <a:r>
              <a:rPr lang="fr-FR" sz="1600" dirty="0"/>
              <a:t>plus utilisés par les patients sont ceux qui sont simples d’utilisation et </a:t>
            </a:r>
            <a:r>
              <a:rPr lang="fr-FR" sz="1600" dirty="0" smtClean="0"/>
              <a:t>intuitif.</a:t>
            </a:r>
          </a:p>
          <a:p>
            <a:pPr lvl="0"/>
            <a:r>
              <a:rPr lang="fr-FR" sz="1600" b="1" dirty="0"/>
              <a:t>Des outils pratiques, et mobiles</a:t>
            </a:r>
            <a:r>
              <a:rPr lang="fr-FR" sz="1600" dirty="0"/>
              <a:t>. </a:t>
            </a:r>
            <a:r>
              <a:rPr lang="fr-FR" sz="1600" dirty="0" smtClean="0"/>
              <a:t>(</a:t>
            </a:r>
            <a:r>
              <a:rPr lang="fr-FR" sz="1600" dirty="0" err="1" smtClean="0"/>
              <a:t>Healthy</a:t>
            </a:r>
            <a:r>
              <a:rPr lang="fr-FR" sz="1600" dirty="0" smtClean="0"/>
              <a:t> World), </a:t>
            </a:r>
            <a:r>
              <a:rPr lang="fr-FR" sz="1600" dirty="0"/>
              <a:t>49% des patients américains sont favorables au fait de recevoir des </a:t>
            </a:r>
            <a:r>
              <a:rPr lang="fr-FR" sz="1600" dirty="0" smtClean="0"/>
              <a:t>conseils/avis </a:t>
            </a:r>
            <a:r>
              <a:rPr lang="fr-FR" sz="1600" dirty="0"/>
              <a:t>de santé par </a:t>
            </a:r>
            <a:r>
              <a:rPr lang="fr-FR" sz="1600" dirty="0" smtClean="0"/>
              <a:t>mail/chat </a:t>
            </a:r>
            <a:r>
              <a:rPr lang="fr-FR" sz="1600" dirty="0"/>
              <a:t>entre deux </a:t>
            </a:r>
            <a:r>
              <a:rPr lang="fr-FR" sz="1600" dirty="0" smtClean="0"/>
              <a:t>consultations. </a:t>
            </a:r>
          </a:p>
          <a:p>
            <a:r>
              <a:rPr lang="fr-FR" sz="1600" b="1" dirty="0"/>
              <a:t>Un dossier patient partagé</a:t>
            </a:r>
            <a:r>
              <a:rPr lang="fr-FR" sz="1600" dirty="0"/>
              <a:t>. En considérant </a:t>
            </a:r>
            <a:r>
              <a:rPr lang="fr-FR" sz="1600" dirty="0" smtClean="0"/>
              <a:t>que </a:t>
            </a:r>
            <a:r>
              <a:rPr lang="fr-FR" sz="1600" dirty="0" err="1" smtClean="0"/>
              <a:t>pex</a:t>
            </a:r>
            <a:r>
              <a:rPr lang="fr-FR" sz="1600" dirty="0" smtClean="0"/>
              <a:t>. </a:t>
            </a:r>
            <a:r>
              <a:rPr lang="fr-FR" sz="1600" dirty="0"/>
              <a:t>70% des erreurs de prescriptions pourraient être évitées grâce à un meilleur partage des informations de santé, </a:t>
            </a:r>
            <a:r>
              <a:rPr lang="fr-FR" sz="1600" dirty="0" smtClean="0"/>
              <a:t>importance d’un </a:t>
            </a:r>
            <a:r>
              <a:rPr lang="fr-FR" sz="1600" dirty="0"/>
              <a:t>dossier </a:t>
            </a:r>
            <a:r>
              <a:rPr lang="fr-FR" sz="1600" dirty="0" smtClean="0"/>
              <a:t>partagé. </a:t>
            </a:r>
            <a:endParaRPr lang="en-US" sz="2000" dirty="0"/>
          </a:p>
          <a:p>
            <a:endParaRPr lang="fr-BE" altLang="en-US" sz="2800" dirty="0" smtClean="0"/>
          </a:p>
        </p:txBody>
      </p:sp>
      <p:sp>
        <p:nvSpPr>
          <p:cNvPr id="4" name="Slide Number Placeholder 3"/>
          <p:cNvSpPr>
            <a:spLocks noGrp="1"/>
          </p:cNvSpPr>
          <p:nvPr>
            <p:ph type="sldNum" sz="quarter" idx="10"/>
          </p:nvPr>
        </p:nvSpPr>
        <p:spPr/>
        <p:txBody>
          <a:bodyPr/>
          <a:lstStyle/>
          <a:p>
            <a:pPr>
              <a:defRPr/>
            </a:pPr>
            <a:fld id="{3518D503-7743-404E-A047-B0A2A1AD095C}" type="slidenum">
              <a:rPr lang="en-US" smtClean="0"/>
              <a:pPr>
                <a:defRPr/>
              </a:pPr>
              <a:t>4</a:t>
            </a:fld>
            <a:endParaRPr lang="en-US"/>
          </a:p>
        </p:txBody>
      </p:sp>
    </p:spTree>
    <p:extLst>
      <p:ext uri="{BB962C8B-B14F-4D97-AF65-F5344CB8AC3E}">
        <p14:creationId xmlns:p14="http://schemas.microsoft.com/office/powerpoint/2010/main" val="1180486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Principes généraux</a:t>
            </a:r>
            <a:endParaRPr lang="fr-BE" altLang="en-US" dirty="0" smtClean="0">
              <a:cs typeface="Arial" charset="0"/>
              <a:sym typeface="Arial" charset="0"/>
            </a:endParaRPr>
          </a:p>
        </p:txBody>
      </p:sp>
      <p:sp>
        <p:nvSpPr>
          <p:cNvPr id="8195" name="Rectangle 3"/>
          <p:cNvSpPr>
            <a:spLocks noGrp="1" noChangeArrowheads="1"/>
          </p:cNvSpPr>
          <p:nvPr>
            <p:ph idx="1"/>
          </p:nvPr>
        </p:nvSpPr>
        <p:spPr>
          <a:xfrm>
            <a:off x="457200" y="1196975"/>
            <a:ext cx="8229600" cy="5111750"/>
          </a:xfrm>
        </p:spPr>
        <p:txBody>
          <a:bodyPr>
            <a:normAutofit/>
          </a:bodyPr>
          <a:lstStyle/>
          <a:p>
            <a:pPr marL="0" indent="0">
              <a:lnSpc>
                <a:spcPct val="90000"/>
              </a:lnSpc>
              <a:buNone/>
              <a:defRPr/>
            </a:pPr>
            <a:endParaRPr lang="fr-BE" sz="2000" dirty="0" smtClean="0">
              <a:solidFill>
                <a:srgbClr val="000000"/>
              </a:solidFill>
              <a:cs typeface="Arial" charset="0"/>
              <a:sym typeface="Arial" charset="0"/>
            </a:endParaRPr>
          </a:p>
          <a:p>
            <a:pPr>
              <a:lnSpc>
                <a:spcPct val="90000"/>
              </a:lnSpc>
              <a:defRPr/>
            </a:pPr>
            <a:r>
              <a:rPr lang="fr-BE" dirty="0">
                <a:solidFill>
                  <a:srgbClr val="000000"/>
                </a:solidFill>
                <a:sym typeface="Arial" charset="0"/>
              </a:rPr>
              <a:t>dans les cas où le traitement repose sur le consentement, le responsable du traitement est en mesure de démontrer que la personne concernée a donné son consentement au traitement de données à caractère personnel la concernant</a:t>
            </a:r>
            <a:endParaRPr lang="fr-BE" dirty="0">
              <a:solidFill>
                <a:srgbClr val="000000"/>
              </a:solidFill>
              <a:cs typeface="Arial" charset="0"/>
              <a:sym typeface="Arial" charset="0"/>
            </a:endParaRPr>
          </a:p>
          <a:p>
            <a:pPr marL="0" indent="0">
              <a:lnSpc>
                <a:spcPct val="90000"/>
              </a:lnSpc>
              <a:buNone/>
              <a:defRPr/>
            </a:pPr>
            <a:endParaRPr lang="fr-BE" sz="2000" dirty="0" smtClean="0">
              <a:solidFill>
                <a:srgbClr val="000000"/>
              </a:solidFill>
              <a:cs typeface="Arial" charset="0"/>
              <a:sym typeface="Arial" charset="0"/>
            </a:endParaRPr>
          </a:p>
          <a:p>
            <a:pPr>
              <a:lnSpc>
                <a:spcPct val="90000"/>
              </a:lnSpc>
              <a:buFont typeface="Arial" panose="020B0604020202020204" pitchFamily="34" charset="0"/>
              <a:buChar char="•"/>
              <a:defRPr/>
            </a:pPr>
            <a:r>
              <a:rPr lang="fr-BE" dirty="0">
                <a:solidFill>
                  <a:srgbClr val="7030A0"/>
                </a:solidFill>
                <a:sym typeface="Arial" charset="0"/>
              </a:rPr>
              <a:t>exigences (explicites dans le règlement)</a:t>
            </a:r>
          </a:p>
          <a:p>
            <a:pPr>
              <a:lnSpc>
                <a:spcPct val="90000"/>
              </a:lnSpc>
              <a:buFont typeface="Arial" panose="020B0604020202020204" pitchFamily="34" charset="0"/>
              <a:buChar char="•"/>
              <a:defRPr/>
            </a:pPr>
            <a:endParaRPr lang="fr-BE" dirty="0" smtClean="0">
              <a:solidFill>
                <a:srgbClr val="000000"/>
              </a:solidFill>
              <a:cs typeface="Arial" charset="0"/>
              <a:sym typeface="Arial" charset="0"/>
            </a:endParaRPr>
          </a:p>
          <a:p>
            <a:pPr lvl="1">
              <a:lnSpc>
                <a:spcPct val="90000"/>
              </a:lnSpc>
              <a:buFontTx/>
              <a:buChar char="-"/>
              <a:defRPr/>
            </a:pPr>
            <a:r>
              <a:rPr lang="fr-BE" dirty="0" smtClean="0">
                <a:sym typeface="Arial" charset="0"/>
              </a:rPr>
              <a:t>une action positive et explicite ; une action de l'intéressé est requise ; le consentement implicite n'est plus accepté (</a:t>
            </a:r>
            <a:r>
              <a:rPr lang="fr-BE" dirty="0" err="1" smtClean="0">
                <a:sym typeface="Arial" charset="0"/>
              </a:rPr>
              <a:t>opt</a:t>
            </a:r>
            <a:r>
              <a:rPr lang="fr-BE" dirty="0" smtClean="0">
                <a:sym typeface="Arial" charset="0"/>
              </a:rPr>
              <a:t>-out)</a:t>
            </a:r>
          </a:p>
          <a:p>
            <a:pPr lvl="1">
              <a:lnSpc>
                <a:spcPct val="90000"/>
              </a:lnSpc>
              <a:buFontTx/>
              <a:buChar char="-"/>
              <a:defRPr/>
            </a:pPr>
            <a:r>
              <a:rPr lang="fr-BE" dirty="0" smtClean="0">
                <a:sym typeface="Arial" charset="0"/>
              </a:rPr>
              <a:t>démontrable</a:t>
            </a:r>
          </a:p>
          <a:p>
            <a:pPr lvl="1">
              <a:lnSpc>
                <a:spcPct val="90000"/>
              </a:lnSpc>
              <a:buFontTx/>
              <a:buChar char="-"/>
              <a:defRPr/>
            </a:pPr>
            <a:r>
              <a:rPr lang="fr-BE" dirty="0" smtClean="0">
                <a:sym typeface="Arial" charset="0"/>
              </a:rPr>
              <a:t>retrait simple du consentement</a:t>
            </a:r>
          </a:p>
          <a:p>
            <a:pPr lvl="1">
              <a:lnSpc>
                <a:spcPct val="90000"/>
              </a:lnSpc>
              <a:buFontTx/>
              <a:buChar char="-"/>
              <a:defRPr/>
            </a:pPr>
            <a:r>
              <a:rPr lang="fr-BE" dirty="0" smtClean="0">
                <a:sym typeface="Arial" charset="0"/>
              </a:rPr>
              <a:t>informer clairement l'intéressé de cette possibilité</a:t>
            </a:r>
          </a:p>
          <a:p>
            <a:pPr>
              <a:lnSpc>
                <a:spcPct val="90000"/>
              </a:lnSpc>
              <a:buFont typeface="Arial" panose="020B0604020202020204" pitchFamily="34" charset="0"/>
              <a:buChar char="•"/>
              <a:defRPr/>
            </a:pPr>
            <a:endParaRPr lang="fr-BE" sz="1900" dirty="0">
              <a:sym typeface="Arial" charset="0"/>
            </a:endParaRPr>
          </a:p>
        </p:txBody>
      </p:sp>
      <p:sp>
        <p:nvSpPr>
          <p:cNvPr id="10244"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92FF4318-D0B1-4CD9-B28D-26707DB72830}" type="slidenum">
              <a:rPr lang="en-US" altLang="en-US" sz="1000" smtClean="0">
                <a:solidFill>
                  <a:srgbClr val="7F7F7F"/>
                </a:solidFill>
                <a:cs typeface="Arial" charset="0"/>
              </a:rPr>
              <a:pPr fontAlgn="base">
                <a:spcBef>
                  <a:spcPct val="0"/>
                </a:spcBef>
                <a:spcAft>
                  <a:spcPct val="0"/>
                </a:spcAft>
                <a:buFontTx/>
                <a:buNone/>
              </a:pPr>
              <a:t>40</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9946001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188913"/>
            <a:ext cx="8229600" cy="922337"/>
          </a:xfrm>
        </p:spPr>
        <p:txBody>
          <a:bodyPr>
            <a:normAutofit fontScale="90000"/>
          </a:bodyPr>
          <a:lstStyle/>
          <a:p>
            <a:r>
              <a:rPr lang="fr-BE" altLang="en-US" dirty="0" smtClean="0"/>
              <a:t>A </a:t>
            </a:r>
            <a:r>
              <a:rPr lang="fr-BE" altLang="en-US" dirty="0"/>
              <a:t>propos de </a:t>
            </a:r>
            <a:r>
              <a:rPr lang="fr-BE" altLang="en-US" dirty="0" err="1"/>
              <a:t>privacy</a:t>
            </a:r>
            <a:r>
              <a:rPr lang="fr-BE" altLang="en-US" dirty="0"/>
              <a:t> </a:t>
            </a:r>
            <a:br>
              <a:rPr lang="fr-BE" altLang="en-US" dirty="0"/>
            </a:br>
            <a:r>
              <a:rPr lang="fr-BE" dirty="0"/>
              <a:t>Principes généraux</a:t>
            </a:r>
            <a:endParaRPr lang="fr-BE" altLang="en-US" dirty="0" smtClean="0">
              <a:cs typeface="Arial" charset="0"/>
              <a:sym typeface="Arial" charset="0"/>
            </a:endParaRPr>
          </a:p>
        </p:txBody>
      </p:sp>
      <p:sp>
        <p:nvSpPr>
          <p:cNvPr id="11267" name="Rectangle 3"/>
          <p:cNvSpPr>
            <a:spLocks noGrp="1" noChangeArrowheads="1"/>
          </p:cNvSpPr>
          <p:nvPr>
            <p:ph idx="1"/>
          </p:nvPr>
        </p:nvSpPr>
        <p:spPr>
          <a:xfrm>
            <a:off x="457200" y="1196975"/>
            <a:ext cx="8229600" cy="5111750"/>
          </a:xfrm>
        </p:spPr>
        <p:txBody>
          <a:bodyPr>
            <a:normAutofit/>
          </a:bodyPr>
          <a:lstStyle/>
          <a:p>
            <a:pPr>
              <a:defRPr/>
            </a:pPr>
            <a:endParaRPr lang="fr-BE" sz="2000" dirty="0" smtClean="0">
              <a:sym typeface="Arial" charset="0"/>
            </a:endParaRPr>
          </a:p>
          <a:p>
            <a:pPr>
              <a:defRPr/>
            </a:pPr>
            <a:endParaRPr lang="fr-BE" sz="2000" dirty="0" smtClean="0">
              <a:sym typeface="Arial" charset="0"/>
            </a:endParaRPr>
          </a:p>
          <a:p>
            <a:pPr>
              <a:defRPr/>
            </a:pPr>
            <a:r>
              <a:rPr lang="fr-BE" dirty="0">
                <a:solidFill>
                  <a:srgbClr val="7030A0"/>
                </a:solidFill>
                <a:sym typeface="Arial" charset="0"/>
              </a:rPr>
              <a:t>le traitement de données d'un enfant âgé de moins de 16 ans (jusque l'âge de 15 ans) n'est licite que si le consentement est donné par un des parents (règle de base)</a:t>
            </a:r>
          </a:p>
          <a:p>
            <a:pPr marL="0" indent="0">
              <a:buNone/>
              <a:defRPr/>
            </a:pPr>
            <a:endParaRPr lang="fr-BE" dirty="0" smtClean="0">
              <a:solidFill>
                <a:srgbClr val="7030A0"/>
              </a:solidFill>
              <a:sym typeface="Arial" charset="0"/>
            </a:endParaRPr>
          </a:p>
          <a:p>
            <a:pPr marL="0" indent="0">
              <a:buNone/>
              <a:defRPr/>
            </a:pPr>
            <a:endParaRPr lang="fr-BE" dirty="0">
              <a:solidFill>
                <a:srgbClr val="7030A0"/>
              </a:solidFill>
              <a:sym typeface="Arial" charset="0"/>
            </a:endParaRPr>
          </a:p>
          <a:p>
            <a:pPr>
              <a:defRPr/>
            </a:pPr>
            <a:r>
              <a:rPr lang="fr-BE" dirty="0" smtClean="0">
                <a:solidFill>
                  <a:srgbClr val="7030A0"/>
                </a:solidFill>
                <a:sym typeface="Arial" charset="0"/>
              </a:rPr>
              <a:t>Les Etats membres peuvent prévoir un âge inférieur à 15 ans, mais pas inférieur à 13 ans ; dans ce cas, le consentement parental sera requis jusqu'à l'âge déterminé par la loi</a:t>
            </a:r>
          </a:p>
          <a:p>
            <a:pPr marL="0" indent="0">
              <a:buNone/>
              <a:defRPr/>
            </a:pPr>
            <a:endParaRPr lang="fr-BE" sz="2000" dirty="0">
              <a:sym typeface="Arial" charset="0"/>
            </a:endParaRPr>
          </a:p>
        </p:txBody>
      </p:sp>
      <p:sp>
        <p:nvSpPr>
          <p:cNvPr id="1126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E526E35E-D56E-41F3-8722-3ED731A11B98}" type="slidenum">
              <a:rPr lang="en-US" altLang="en-US" sz="1000" smtClean="0">
                <a:solidFill>
                  <a:srgbClr val="7F7F7F"/>
                </a:solidFill>
                <a:cs typeface="Arial" charset="0"/>
              </a:rPr>
              <a:pPr fontAlgn="base">
                <a:spcBef>
                  <a:spcPct val="0"/>
                </a:spcBef>
                <a:spcAft>
                  <a:spcPct val="0"/>
                </a:spcAft>
                <a:buFontTx/>
                <a:buNone/>
              </a:pPr>
              <a:t>41</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314246952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smtClean="0"/>
              <a:t>Données sensibles</a:t>
            </a:r>
            <a:endParaRPr lang="fr-BE" altLang="en-US" dirty="0" smtClean="0">
              <a:cs typeface="Arial" charset="0"/>
              <a:sym typeface="Arial" charset="0"/>
            </a:endParaRPr>
          </a:p>
        </p:txBody>
      </p:sp>
      <p:sp>
        <p:nvSpPr>
          <p:cNvPr id="29699" name="Rectangle 3"/>
          <p:cNvSpPr>
            <a:spLocks noGrp="1" noChangeArrowheads="1"/>
          </p:cNvSpPr>
          <p:nvPr>
            <p:ph idx="1"/>
          </p:nvPr>
        </p:nvSpPr>
        <p:spPr>
          <a:xfrm>
            <a:off x="457200" y="1196975"/>
            <a:ext cx="8229600" cy="5111750"/>
          </a:xfrm>
        </p:spPr>
        <p:txBody>
          <a:bodyPr>
            <a:normAutofit/>
          </a:bodyPr>
          <a:lstStyle/>
          <a:p>
            <a:pPr>
              <a:lnSpc>
                <a:spcPct val="80000"/>
              </a:lnSpc>
              <a:defRPr/>
            </a:pPr>
            <a:endParaRPr lang="fr-BE" altLang="en-US" dirty="0" smtClean="0">
              <a:solidFill>
                <a:srgbClr val="000000"/>
              </a:solidFill>
              <a:cs typeface="Arial" charset="0"/>
              <a:sym typeface="Arial" charset="0"/>
            </a:endParaRPr>
          </a:p>
          <a:p>
            <a:pPr>
              <a:lnSpc>
                <a:spcPct val="80000"/>
              </a:lnSpc>
              <a:defRPr/>
            </a:pPr>
            <a:r>
              <a:rPr lang="fr-BE" altLang="en-US" dirty="0">
                <a:solidFill>
                  <a:srgbClr val="000000"/>
                </a:solidFill>
                <a:sym typeface="Arial" charset="0"/>
              </a:rPr>
              <a:t>le traitement portant sur des catégories particulières de données à caractère personnel, notamment appartenance syndicale, données de santé, ...</a:t>
            </a:r>
          </a:p>
          <a:p>
            <a:pPr>
              <a:lnSpc>
                <a:spcPct val="80000"/>
              </a:lnSpc>
              <a:defRPr/>
            </a:pPr>
            <a:endParaRPr lang="fr-BE" u="sng" dirty="0" smtClean="0"/>
          </a:p>
          <a:p>
            <a:pPr>
              <a:lnSpc>
                <a:spcPct val="80000"/>
              </a:lnSpc>
              <a:defRPr/>
            </a:pPr>
            <a:endParaRPr lang="fr-BE" u="sng" dirty="0" smtClean="0"/>
          </a:p>
          <a:p>
            <a:pPr>
              <a:lnSpc>
                <a:spcPct val="80000"/>
              </a:lnSpc>
              <a:defRPr/>
            </a:pPr>
            <a:r>
              <a:rPr lang="fr-BE" dirty="0" smtClean="0"/>
              <a:t>"</a:t>
            </a:r>
            <a:r>
              <a:rPr lang="fr-BE" u="sng" dirty="0" smtClean="0"/>
              <a:t>données concernant la santé</a:t>
            </a:r>
            <a:r>
              <a:rPr lang="fr-BE" dirty="0" smtClean="0"/>
              <a:t>" (</a:t>
            </a:r>
            <a:r>
              <a:rPr lang="fr-BE" sz="2200" dirty="0">
                <a:solidFill>
                  <a:srgbClr val="7030A0"/>
                </a:solidFill>
              </a:rPr>
              <a:t>définition </a:t>
            </a:r>
            <a:r>
              <a:rPr lang="fr-BE" sz="2200" dirty="0" smtClean="0">
                <a:solidFill>
                  <a:srgbClr val="7030A0"/>
                </a:solidFill>
              </a:rPr>
              <a:t>large)</a:t>
            </a:r>
            <a:endParaRPr lang="fr-BE" dirty="0" smtClean="0"/>
          </a:p>
          <a:p>
            <a:pPr marL="0" indent="0">
              <a:lnSpc>
                <a:spcPct val="80000"/>
              </a:lnSpc>
              <a:buNone/>
              <a:defRPr/>
            </a:pPr>
            <a:endParaRPr lang="fr-BE" sz="2200" dirty="0" smtClean="0"/>
          </a:p>
          <a:p>
            <a:pPr lvl="1">
              <a:lnSpc>
                <a:spcPct val="80000"/>
              </a:lnSpc>
              <a:defRPr/>
            </a:pPr>
            <a:r>
              <a:rPr lang="fr-BE" dirty="0" smtClean="0">
                <a:solidFill>
                  <a:srgbClr val="7030A0"/>
                </a:solidFill>
              </a:rPr>
              <a:t>les données à caractère personnel relatives à la santé physique ou mentale d'une personne physique, y compris la prestation de services de soins de santé, qui révèlent des informations sur l'état de santé de cette personne</a:t>
            </a:r>
            <a:endParaRPr lang="fr-BE" dirty="0">
              <a:solidFill>
                <a:srgbClr val="7030A0"/>
              </a:solidFill>
            </a:endParaRPr>
          </a:p>
          <a:p>
            <a:pPr>
              <a:lnSpc>
                <a:spcPct val="80000"/>
              </a:lnSpc>
              <a:defRPr/>
            </a:pPr>
            <a:endParaRPr lang="fr-BE" sz="3200" dirty="0" smtClean="0"/>
          </a:p>
        </p:txBody>
      </p:sp>
      <p:sp>
        <p:nvSpPr>
          <p:cNvPr id="1229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B03AD34C-72A9-4B24-9213-25FF291E0B27}" type="slidenum">
              <a:rPr lang="en-US" altLang="en-US" sz="1000" smtClean="0">
                <a:solidFill>
                  <a:srgbClr val="7F7F7F"/>
                </a:solidFill>
                <a:cs typeface="Arial" charset="0"/>
              </a:rPr>
              <a:pPr fontAlgn="base">
                <a:spcBef>
                  <a:spcPct val="0"/>
                </a:spcBef>
                <a:spcAft>
                  <a:spcPct val="0"/>
                </a:spcAft>
                <a:buFontTx/>
                <a:buNone/>
              </a:pPr>
              <a:t>42</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31580367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a:t>Données sensibles</a:t>
            </a:r>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43</a:t>
            </a:fld>
            <a:endParaRPr lang="fr-BE" dirty="0"/>
          </a:p>
        </p:txBody>
      </p:sp>
      <p:sp>
        <p:nvSpPr>
          <p:cNvPr id="3" name="Content Placeholder 2"/>
          <p:cNvSpPr>
            <a:spLocks noGrp="1"/>
          </p:cNvSpPr>
          <p:nvPr>
            <p:ph idx="1"/>
          </p:nvPr>
        </p:nvSpPr>
        <p:spPr/>
        <p:txBody>
          <a:bodyPr>
            <a:normAutofit lnSpcReduction="10000"/>
          </a:bodyPr>
          <a:lstStyle/>
          <a:p>
            <a:endParaRPr lang="fr-BE" dirty="0" smtClean="0"/>
          </a:p>
          <a:p>
            <a:r>
              <a:rPr lang="fr-BE" dirty="0" smtClean="0"/>
              <a:t>traitement possible, notamment</a:t>
            </a:r>
            <a:endParaRPr lang="fr-BE" dirty="0"/>
          </a:p>
          <a:p>
            <a:pPr marL="457200" lvl="1" indent="0">
              <a:buNone/>
            </a:pPr>
            <a:endParaRPr lang="fr-BE" dirty="0"/>
          </a:p>
          <a:p>
            <a:pPr lvl="1"/>
            <a:r>
              <a:rPr lang="fr-BE" dirty="0" smtClean="0"/>
              <a:t>nécessaire pour des motifs d'intérêt public important ; pour des motifs d'intérêt public dans le domaine de la santé publique tels que la santé publique, la protection sociale et la gestion des services de soins de santé</a:t>
            </a:r>
          </a:p>
          <a:p>
            <a:pPr marL="457200" lvl="1" indent="0">
              <a:buNone/>
            </a:pPr>
            <a:endParaRPr lang="fr-BE" dirty="0" smtClean="0"/>
          </a:p>
          <a:p>
            <a:pPr lvl="1"/>
            <a:r>
              <a:rPr lang="fr-BE" dirty="0" smtClean="0"/>
              <a:t>nécessaire aux fins de la médecine préventive ou de la médecine du travail, de l'appréciation de la capacité de travail du travailleur, de diagnostics médicaux, de la prise en charge sanitaire ou sociale, ou de la gestion des systèmes et des services de soins de santé ou de protection sociale; </a:t>
            </a:r>
            <a:r>
              <a:rPr lang="fr-BE" dirty="0" smtClean="0">
                <a:solidFill>
                  <a:srgbClr val="7030A0"/>
                </a:solidFill>
              </a:rPr>
              <a:t>dans ce cas, par ou sous la responsabilité d'un professionnel de la santé soumis à une obligation de secret professionnel, ou par une autre personne également soumise à une obligation de secret</a:t>
            </a:r>
            <a:endParaRPr lang="fr-BE" dirty="0">
              <a:solidFill>
                <a:srgbClr val="7030A0"/>
              </a:solidFill>
            </a:endParaRPr>
          </a:p>
          <a:p>
            <a:pPr marL="457200" lvl="1" indent="0">
              <a:buNone/>
            </a:pPr>
            <a:endParaRPr lang="fr-BE" dirty="0" smtClean="0">
              <a:solidFill>
                <a:srgbClr val="7030A0"/>
              </a:solidFill>
            </a:endParaRPr>
          </a:p>
          <a:p>
            <a:pPr marL="457200" lvl="1" indent="0">
              <a:buNone/>
            </a:pPr>
            <a:endParaRPr lang="fr-BE" dirty="0"/>
          </a:p>
          <a:p>
            <a:endParaRPr lang="fr-BE" dirty="0"/>
          </a:p>
        </p:txBody>
      </p:sp>
    </p:spTree>
    <p:extLst>
      <p:ext uri="{BB962C8B-B14F-4D97-AF65-F5344CB8AC3E}">
        <p14:creationId xmlns:p14="http://schemas.microsoft.com/office/powerpoint/2010/main" val="3694133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a:t>Données sensibles</a:t>
            </a:r>
            <a:endParaRPr lang="fr-BE" dirty="0"/>
          </a:p>
        </p:txBody>
      </p:sp>
      <p:sp>
        <p:nvSpPr>
          <p:cNvPr id="3" name="Content Placeholder 2"/>
          <p:cNvSpPr>
            <a:spLocks noGrp="1"/>
          </p:cNvSpPr>
          <p:nvPr>
            <p:ph idx="1"/>
          </p:nvPr>
        </p:nvSpPr>
        <p:spPr/>
        <p:txBody>
          <a:bodyPr/>
          <a:lstStyle/>
          <a:p>
            <a:endParaRPr lang="fr-BE" dirty="0" smtClean="0"/>
          </a:p>
          <a:p>
            <a:endParaRPr lang="fr-BE" dirty="0" smtClean="0"/>
          </a:p>
          <a:p>
            <a:endParaRPr lang="fr-BE" dirty="0" smtClean="0"/>
          </a:p>
          <a:p>
            <a:r>
              <a:rPr lang="fr-BE" dirty="0" smtClean="0">
                <a:solidFill>
                  <a:srgbClr val="7030A0"/>
                </a:solidFill>
              </a:rPr>
              <a:t>Les Etats membres peuvent maintenir ou introduire des conditions supplémentaires, y compris des limitations, en ce qui concerne le traitement des données génétiques, des données biométriques ou des données concernant la santé</a:t>
            </a:r>
            <a:endParaRPr lang="fr-BE" dirty="0">
              <a:solidFill>
                <a:srgbClr val="7030A0"/>
              </a:solidFill>
            </a:endParaRP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44</a:t>
            </a:fld>
            <a:endParaRPr lang="fr-BE" dirty="0"/>
          </a:p>
        </p:txBody>
      </p:sp>
    </p:spTree>
    <p:extLst>
      <p:ext uri="{BB962C8B-B14F-4D97-AF65-F5344CB8AC3E}">
        <p14:creationId xmlns:p14="http://schemas.microsoft.com/office/powerpoint/2010/main" val="37149718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smtClean="0">
                <a:sym typeface="Arial" charset="0"/>
              </a:rPr>
              <a:t>Modalités</a:t>
            </a:r>
            <a:r>
              <a:rPr lang="fr-BE" dirty="0" smtClean="0"/>
              <a:t> </a:t>
            </a:r>
            <a:r>
              <a:rPr lang="fr-BE" altLang="en-US" dirty="0" smtClean="0">
                <a:sym typeface="Arial" charset="0"/>
              </a:rPr>
              <a:t>générales</a:t>
            </a:r>
            <a:endParaRPr lang="fr-BE" altLang="en-US" dirty="0" smtClean="0">
              <a:cs typeface="Arial" charset="0"/>
              <a:sym typeface="Arial" charset="0"/>
            </a:endParaRPr>
          </a:p>
        </p:txBody>
      </p:sp>
      <p:sp>
        <p:nvSpPr>
          <p:cNvPr id="30723" name="Rectangle 3"/>
          <p:cNvSpPr>
            <a:spLocks noGrp="1" noChangeArrowheads="1"/>
          </p:cNvSpPr>
          <p:nvPr>
            <p:ph idx="1"/>
          </p:nvPr>
        </p:nvSpPr>
        <p:spPr>
          <a:xfrm>
            <a:off x="457200" y="1196975"/>
            <a:ext cx="8229600" cy="5111750"/>
          </a:xfrm>
        </p:spPr>
        <p:txBody>
          <a:bodyPr>
            <a:normAutofit/>
          </a:bodyPr>
          <a:lstStyle/>
          <a:p>
            <a:pPr marL="0" indent="0">
              <a:buNone/>
              <a:defRPr/>
            </a:pPr>
            <a:endParaRPr lang="fr-BE" dirty="0"/>
          </a:p>
          <a:p>
            <a:pPr>
              <a:defRPr/>
            </a:pPr>
            <a:r>
              <a:rPr lang="fr-BE" dirty="0" smtClean="0">
                <a:solidFill>
                  <a:srgbClr val="7030A0"/>
                </a:solidFill>
              </a:rPr>
              <a:t>modalités </a:t>
            </a:r>
            <a:r>
              <a:rPr lang="fr-BE" dirty="0">
                <a:solidFill>
                  <a:srgbClr val="7030A0"/>
                </a:solidFill>
              </a:rPr>
              <a:t>générales</a:t>
            </a:r>
          </a:p>
          <a:p>
            <a:pPr>
              <a:defRPr/>
            </a:pPr>
            <a:endParaRPr lang="fr-BE" dirty="0" smtClean="0"/>
          </a:p>
          <a:p>
            <a:pPr lvl="1">
              <a:defRPr/>
            </a:pPr>
            <a:r>
              <a:rPr lang="fr-BE" dirty="0" smtClean="0"/>
              <a:t>transparent</a:t>
            </a:r>
          </a:p>
          <a:p>
            <a:pPr lvl="2">
              <a:defRPr/>
            </a:pPr>
            <a:r>
              <a:rPr lang="fr-BE" altLang="en-US" dirty="0" smtClean="0">
                <a:solidFill>
                  <a:srgbClr val="000000"/>
                </a:solidFill>
                <a:sym typeface="Arial" charset="0"/>
              </a:rPr>
              <a:t>la personne concernée doit disposer d'informations et communications relatives au traitement qui sont concises, transparentes, aisément accessibles et faciles à comprendre</a:t>
            </a:r>
          </a:p>
          <a:p>
            <a:pPr lvl="2">
              <a:defRPr/>
            </a:pPr>
            <a:endParaRPr lang="fr-BE" altLang="en-US" dirty="0" smtClean="0">
              <a:solidFill>
                <a:srgbClr val="000000"/>
              </a:solidFill>
              <a:cs typeface="Arial" charset="0"/>
              <a:sym typeface="Arial" charset="0"/>
            </a:endParaRPr>
          </a:p>
          <a:p>
            <a:pPr lvl="1">
              <a:defRPr/>
            </a:pPr>
            <a:r>
              <a:rPr lang="fr-BE" dirty="0">
                <a:solidFill>
                  <a:srgbClr val="000000"/>
                </a:solidFill>
                <a:sym typeface="Arial" charset="0"/>
              </a:rPr>
              <a:t>gratuit</a:t>
            </a:r>
          </a:p>
          <a:p>
            <a:pPr lvl="2">
              <a:defRPr/>
            </a:pPr>
            <a:r>
              <a:rPr lang="fr-BE" dirty="0" smtClean="0"/>
              <a:t>aucun paiement n'est exigé pour fournir les informations et pour procéder à toute communication et prendre toute mesure (à moins que les demandes de la personne concernée ne soient manifestement infondées ou excessives)</a:t>
            </a:r>
          </a:p>
        </p:txBody>
      </p:sp>
      <p:sp>
        <p:nvSpPr>
          <p:cNvPr id="133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BB4270C-47BF-4B7F-A5DF-AAD54D11D946}" type="slidenum">
              <a:rPr lang="en-US" altLang="en-US" sz="1000" smtClean="0">
                <a:solidFill>
                  <a:srgbClr val="7F7F7F"/>
                </a:solidFill>
                <a:cs typeface="Arial" charset="0"/>
              </a:rPr>
              <a:pPr fontAlgn="base">
                <a:spcBef>
                  <a:spcPct val="0"/>
                </a:spcBef>
                <a:spcAft>
                  <a:spcPct val="0"/>
                </a:spcAft>
                <a:buFontTx/>
                <a:buNone/>
              </a:pPr>
              <a:t>45</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413694087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a:sym typeface="Arial" charset="0"/>
              </a:rPr>
              <a:t>Modalités</a:t>
            </a:r>
            <a:r>
              <a:rPr lang="fr-BE" dirty="0"/>
              <a:t> </a:t>
            </a:r>
            <a:r>
              <a:rPr lang="fr-BE" altLang="en-US" dirty="0">
                <a:sym typeface="Arial" charset="0"/>
              </a:rPr>
              <a:t>générales</a:t>
            </a:r>
            <a:endParaRPr lang="fr-BE" altLang="en-US" dirty="0" smtClean="0">
              <a:cs typeface="Arial" charset="0"/>
              <a:sym typeface="Arial" charset="0"/>
            </a:endParaRPr>
          </a:p>
        </p:txBody>
      </p:sp>
      <p:sp>
        <p:nvSpPr>
          <p:cNvPr id="30723" name="Rectangle 3"/>
          <p:cNvSpPr>
            <a:spLocks noGrp="1" noChangeArrowheads="1"/>
          </p:cNvSpPr>
          <p:nvPr>
            <p:ph idx="1"/>
          </p:nvPr>
        </p:nvSpPr>
        <p:spPr>
          <a:xfrm>
            <a:off x="457200" y="1196975"/>
            <a:ext cx="8229600" cy="5111750"/>
          </a:xfrm>
        </p:spPr>
        <p:txBody>
          <a:bodyPr>
            <a:normAutofit/>
          </a:bodyPr>
          <a:lstStyle/>
          <a:p>
            <a:pPr marL="0" indent="0">
              <a:buNone/>
              <a:defRPr/>
            </a:pPr>
            <a:endParaRPr lang="fr-BE" dirty="0"/>
          </a:p>
          <a:p>
            <a:pPr>
              <a:defRPr/>
            </a:pPr>
            <a:r>
              <a:rPr lang="fr-BE" dirty="0" smtClean="0">
                <a:solidFill>
                  <a:srgbClr val="7030A0"/>
                </a:solidFill>
              </a:rPr>
              <a:t>modalités générales</a:t>
            </a:r>
          </a:p>
          <a:p>
            <a:pPr>
              <a:defRPr/>
            </a:pPr>
            <a:endParaRPr lang="fr-BE" dirty="0" smtClean="0"/>
          </a:p>
          <a:p>
            <a:pPr lvl="1">
              <a:defRPr/>
            </a:pPr>
            <a:r>
              <a:rPr lang="fr-BE" dirty="0" smtClean="0"/>
              <a:t>rapide</a:t>
            </a:r>
          </a:p>
          <a:p>
            <a:pPr lvl="2">
              <a:defRPr/>
            </a:pPr>
            <a:r>
              <a:rPr lang="fr-BE" dirty="0" smtClean="0"/>
              <a:t>le responsable du traitement fournit à la personne concernée des informations dans les meilleurs délais et en tout état de cause </a:t>
            </a:r>
            <a:r>
              <a:rPr lang="fr-BE" dirty="0">
                <a:solidFill>
                  <a:srgbClr val="7030A0"/>
                </a:solidFill>
              </a:rPr>
              <a:t>dans un délai d'un mois</a:t>
            </a:r>
            <a:r>
              <a:rPr lang="fr-BE" dirty="0" smtClean="0"/>
              <a:t> (actuellement 45 jours !) à compter de la réception de la demande formulée (ce délai peut, au besoin, être prolongé de deux mois compte tenu de la complexité)</a:t>
            </a:r>
          </a:p>
          <a:p>
            <a:pPr lvl="2">
              <a:defRPr/>
            </a:pPr>
            <a:endParaRPr lang="fr-BE" dirty="0" smtClean="0"/>
          </a:p>
          <a:p>
            <a:pPr lvl="1">
              <a:defRPr/>
            </a:pPr>
            <a:r>
              <a:rPr lang="fr-BE" dirty="0" smtClean="0"/>
              <a:t>prudent</a:t>
            </a:r>
          </a:p>
          <a:p>
            <a:pPr lvl="2">
              <a:defRPr/>
            </a:pPr>
            <a:r>
              <a:rPr lang="fr-BE" dirty="0" smtClean="0"/>
              <a:t>lorsque le responsable du traitement a des doutes raisonnables quant à l'identité de la personne physique présentant la demande, il peut demander que lui soient fournies des informations supplémentaires nécessaires pour confirmer l'identité de la personne concernée</a:t>
            </a:r>
            <a:endParaRPr lang="fr-BE" dirty="0"/>
          </a:p>
          <a:p>
            <a:pPr marL="0" indent="0">
              <a:buNone/>
              <a:defRPr/>
            </a:pPr>
            <a:endParaRPr lang="fr-BE" altLang="en-US" dirty="0" smtClean="0">
              <a:solidFill>
                <a:srgbClr val="000000"/>
              </a:solidFill>
              <a:cs typeface="Arial" charset="0"/>
              <a:sym typeface="Arial" charset="0"/>
            </a:endParaRPr>
          </a:p>
        </p:txBody>
      </p:sp>
      <p:sp>
        <p:nvSpPr>
          <p:cNvPr id="133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BB4270C-47BF-4B7F-A5DF-AAD54D11D946}" type="slidenum">
              <a:rPr lang="en-US" altLang="en-US" sz="1000" smtClean="0">
                <a:solidFill>
                  <a:srgbClr val="7F7F7F"/>
                </a:solidFill>
                <a:cs typeface="Arial" charset="0"/>
              </a:rPr>
              <a:pPr fontAlgn="base">
                <a:spcBef>
                  <a:spcPct val="0"/>
                </a:spcBef>
                <a:spcAft>
                  <a:spcPct val="0"/>
                </a:spcAft>
                <a:buFontTx/>
                <a:buNone/>
              </a:pPr>
              <a:t>46</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24874456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smtClean="0"/>
              <a:t>Droits spécifiques</a:t>
            </a:r>
            <a:endParaRPr lang="fr-BE" dirty="0"/>
          </a:p>
        </p:txBody>
      </p:sp>
      <p:sp>
        <p:nvSpPr>
          <p:cNvPr id="3" name="Content Placeholder 2"/>
          <p:cNvSpPr>
            <a:spLocks noGrp="1"/>
          </p:cNvSpPr>
          <p:nvPr>
            <p:ph idx="1"/>
          </p:nvPr>
        </p:nvSpPr>
        <p:spPr/>
        <p:txBody>
          <a:bodyPr>
            <a:normAutofit fontScale="92500" lnSpcReduction="20000"/>
          </a:bodyPr>
          <a:lstStyle/>
          <a:p>
            <a:endParaRPr lang="fr-BE" dirty="0" smtClean="0"/>
          </a:p>
          <a:p>
            <a:r>
              <a:rPr lang="fr-BE" dirty="0" smtClean="0"/>
              <a:t>droit à l’information</a:t>
            </a:r>
          </a:p>
          <a:p>
            <a:endParaRPr lang="fr-BE" dirty="0" smtClean="0"/>
          </a:p>
          <a:p>
            <a:pPr lvl="1"/>
            <a:r>
              <a:rPr lang="fr-BE" dirty="0" smtClean="0"/>
              <a:t>la personne concernée doit obtenir des informations sur les données à caractère personnel la concernant qui sont traitées et sur les finalités de ce traitement</a:t>
            </a:r>
          </a:p>
          <a:p>
            <a:pPr lvl="1"/>
            <a:endParaRPr lang="fr-BE" dirty="0" smtClean="0"/>
          </a:p>
          <a:p>
            <a:pPr lvl="1"/>
            <a:r>
              <a:rPr lang="fr-BE" dirty="0" smtClean="0"/>
              <a:t>nouveautés </a:t>
            </a:r>
            <a:endParaRPr lang="fr-BE" dirty="0"/>
          </a:p>
          <a:p>
            <a:pPr lvl="2"/>
            <a:r>
              <a:rPr lang="fr-BE" dirty="0">
                <a:solidFill>
                  <a:srgbClr val="7030A0"/>
                </a:solidFill>
              </a:rPr>
              <a:t>la référence au délégué à la protection des données</a:t>
            </a:r>
          </a:p>
          <a:p>
            <a:pPr lvl="2"/>
            <a:r>
              <a:rPr lang="fr-BE" dirty="0" smtClean="0">
                <a:solidFill>
                  <a:srgbClr val="7030A0"/>
                </a:solidFill>
              </a:rPr>
              <a:t>catégories de destinataires </a:t>
            </a:r>
          </a:p>
          <a:p>
            <a:pPr lvl="2"/>
            <a:r>
              <a:rPr lang="fr-BE" dirty="0">
                <a:solidFill>
                  <a:srgbClr val="7030A0"/>
                </a:solidFill>
              </a:rPr>
              <a:t>les bases de licéité du traitement</a:t>
            </a:r>
          </a:p>
          <a:p>
            <a:pPr lvl="2"/>
            <a:r>
              <a:rPr lang="fr-BE" dirty="0">
                <a:solidFill>
                  <a:srgbClr val="7030A0"/>
                </a:solidFill>
              </a:rPr>
              <a:t>le cas échéant, les intérêts légitimes du responsable du traitement</a:t>
            </a:r>
          </a:p>
          <a:p>
            <a:pPr lvl="2"/>
            <a:r>
              <a:rPr lang="fr-BE" dirty="0">
                <a:solidFill>
                  <a:srgbClr val="7030A0"/>
                </a:solidFill>
              </a:rPr>
              <a:t>l'information relative au transfert des données</a:t>
            </a:r>
          </a:p>
          <a:p>
            <a:pPr lvl="2"/>
            <a:endParaRPr lang="fr-BE" dirty="0" smtClean="0">
              <a:solidFill>
                <a:srgbClr val="7030A0"/>
              </a:solidFill>
            </a:endParaRPr>
          </a:p>
          <a:p>
            <a:pPr lvl="1"/>
            <a:r>
              <a:rPr lang="fr-BE" dirty="0">
                <a:solidFill>
                  <a:srgbClr val="7030A0"/>
                </a:solidFill>
              </a:rPr>
              <a:t>le responsable du traitement qui a l'intention de procéder à un traitement ultérieur des données à des fins autres que celles pour lesquelles les données à caractère personnel ont été collectées, doit au préalable fournir à la personne concernée des informations au sujet de cette autre finalité et toute autre information nécessaire</a:t>
            </a:r>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47</a:t>
            </a:fld>
            <a:endParaRPr lang="fr-BE" dirty="0"/>
          </a:p>
        </p:txBody>
      </p:sp>
    </p:spTree>
    <p:extLst>
      <p:ext uri="{BB962C8B-B14F-4D97-AF65-F5344CB8AC3E}">
        <p14:creationId xmlns:p14="http://schemas.microsoft.com/office/powerpoint/2010/main" val="1273075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Droits spécifiques</a:t>
            </a:r>
          </a:p>
        </p:txBody>
      </p:sp>
      <p:sp>
        <p:nvSpPr>
          <p:cNvPr id="3" name="Content Placeholder 2"/>
          <p:cNvSpPr>
            <a:spLocks noGrp="1"/>
          </p:cNvSpPr>
          <p:nvPr>
            <p:ph idx="1"/>
          </p:nvPr>
        </p:nvSpPr>
        <p:spPr/>
        <p:txBody>
          <a:bodyPr>
            <a:normAutofit lnSpcReduction="10000"/>
          </a:bodyPr>
          <a:lstStyle/>
          <a:p>
            <a:r>
              <a:rPr lang="fr-BE" dirty="0" smtClean="0"/>
              <a:t>droit à l’information</a:t>
            </a:r>
          </a:p>
          <a:p>
            <a:pPr lvl="1"/>
            <a:r>
              <a:rPr lang="fr-BE" dirty="0" smtClean="0"/>
              <a:t>notamment les nouveaux éléments suivants si le responsable du traitement estime que c'est nécessaire pour garantir un traitement loyal et transparent</a:t>
            </a:r>
          </a:p>
          <a:p>
            <a:pPr lvl="2"/>
            <a:r>
              <a:rPr lang="fr-BE" dirty="0" smtClean="0">
                <a:solidFill>
                  <a:srgbClr val="7030A0"/>
                </a:solidFill>
              </a:rPr>
              <a:t>le délai de conservation ou les paramètres permettant de déterminer le délai de conservation</a:t>
            </a:r>
          </a:p>
          <a:p>
            <a:pPr lvl="2"/>
            <a:r>
              <a:rPr lang="fr-BE" dirty="0">
                <a:solidFill>
                  <a:srgbClr val="7030A0"/>
                </a:solidFill>
              </a:rPr>
              <a:t>le droit de retirer son consentement</a:t>
            </a:r>
          </a:p>
          <a:p>
            <a:pPr lvl="2"/>
            <a:r>
              <a:rPr lang="fr-BE" dirty="0">
                <a:solidFill>
                  <a:srgbClr val="7030A0"/>
                </a:solidFill>
              </a:rPr>
              <a:t>le droit d'introduire une réclamation auprès de l'autorité de </a:t>
            </a:r>
            <a:r>
              <a:rPr lang="fr-BE" dirty="0" smtClean="0">
                <a:solidFill>
                  <a:srgbClr val="7030A0"/>
                </a:solidFill>
              </a:rPr>
              <a:t>contrôle, à savoir « </a:t>
            </a:r>
            <a:r>
              <a:rPr lang="fr-BE" b="1" dirty="0" smtClean="0">
                <a:solidFill>
                  <a:srgbClr val="7030A0"/>
                </a:solidFill>
              </a:rPr>
              <a:t>l‘Autorité de </a:t>
            </a:r>
            <a:r>
              <a:rPr lang="fr-BE" b="1" dirty="0">
                <a:solidFill>
                  <a:srgbClr val="7030A0"/>
                </a:solidFill>
              </a:rPr>
              <a:t>protection des </a:t>
            </a:r>
            <a:r>
              <a:rPr lang="fr-BE" b="1" dirty="0" smtClean="0">
                <a:solidFill>
                  <a:srgbClr val="7030A0"/>
                </a:solidFill>
              </a:rPr>
              <a:t>données »</a:t>
            </a:r>
            <a:r>
              <a:rPr lang="fr-BE" dirty="0" smtClean="0">
                <a:solidFill>
                  <a:srgbClr val="7030A0"/>
                </a:solidFill>
              </a:rPr>
              <a:t> (ex Commission vie privée)</a:t>
            </a:r>
            <a:endParaRPr lang="fr-BE" dirty="0">
              <a:solidFill>
                <a:srgbClr val="7030A0"/>
              </a:solidFill>
            </a:endParaRPr>
          </a:p>
          <a:p>
            <a:pPr lvl="2"/>
            <a:r>
              <a:rPr lang="fr-BE" dirty="0">
                <a:solidFill>
                  <a:srgbClr val="7030A0"/>
                </a:solidFill>
              </a:rPr>
              <a:t>la finalité du traitement ultérieur et les éléments d'information pertinents relatifs à ce traitement ultérieur</a:t>
            </a:r>
          </a:p>
          <a:p>
            <a:pPr lvl="2"/>
            <a:r>
              <a:rPr lang="fr-BE" dirty="0">
                <a:solidFill>
                  <a:srgbClr val="7030A0"/>
                </a:solidFill>
              </a:rPr>
              <a:t>l'existence d'une prise de décision automatisée</a:t>
            </a:r>
          </a:p>
          <a:p>
            <a:pPr lvl="2"/>
            <a:r>
              <a:rPr lang="fr-BE" dirty="0" smtClean="0">
                <a:solidFill>
                  <a:srgbClr val="7030A0"/>
                </a:solidFill>
              </a:rPr>
              <a:t>des informations sur les nouveaux droits et le droit d'opposition dans tous les cas</a:t>
            </a:r>
          </a:p>
          <a:p>
            <a:pPr lvl="2"/>
            <a:endParaRPr lang="fr-BE" dirty="0">
              <a:solidFill>
                <a:srgbClr val="7030A0"/>
              </a:solidFill>
            </a:endParaRPr>
          </a:p>
          <a:p>
            <a:pPr lvl="1"/>
            <a:r>
              <a:rPr lang="fr-BE" dirty="0">
                <a:solidFill>
                  <a:schemeClr val="accent1">
                    <a:lumMod val="75000"/>
                  </a:schemeClr>
                </a:solidFill>
              </a:rPr>
              <a:t>peut être fournie accompagnée d'icônes normalisées afin d'offrir une bonne vue d'ensemble, facilement visible, compréhensible et clairement lisible, du traitement prévu</a:t>
            </a:r>
          </a:p>
          <a:p>
            <a:pPr lvl="2"/>
            <a:endParaRPr lang="fr-BE" dirty="0">
              <a:solidFill>
                <a:srgbClr val="7030A0"/>
              </a:solidFill>
            </a:endParaRPr>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48</a:t>
            </a:fld>
            <a:endParaRPr lang="fr-BE" dirty="0">
              <a:solidFill>
                <a:prstClr val="white">
                  <a:lumMod val="50000"/>
                </a:prstClr>
              </a:solidFill>
            </a:endParaRPr>
          </a:p>
        </p:txBody>
      </p:sp>
    </p:spTree>
    <p:extLst>
      <p:ext uri="{BB962C8B-B14F-4D97-AF65-F5344CB8AC3E}">
        <p14:creationId xmlns:p14="http://schemas.microsoft.com/office/powerpoint/2010/main" val="1144836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Droits spécifiques</a:t>
            </a:r>
            <a:endParaRPr lang="fr-BE" altLang="en-US" dirty="0" smtClean="0">
              <a:cs typeface="Arial" charset="0"/>
              <a:sym typeface="Arial" charset="0"/>
            </a:endParaRPr>
          </a:p>
        </p:txBody>
      </p:sp>
      <p:sp>
        <p:nvSpPr>
          <p:cNvPr id="30723" name="Rectangle 3"/>
          <p:cNvSpPr>
            <a:spLocks noGrp="1" noChangeArrowheads="1"/>
          </p:cNvSpPr>
          <p:nvPr>
            <p:ph idx="1"/>
          </p:nvPr>
        </p:nvSpPr>
        <p:spPr>
          <a:xfrm>
            <a:off x="457200" y="1196975"/>
            <a:ext cx="8229600" cy="5111750"/>
          </a:xfrm>
        </p:spPr>
        <p:txBody>
          <a:bodyPr>
            <a:normAutofit/>
          </a:bodyPr>
          <a:lstStyle/>
          <a:p>
            <a:pPr marL="342900" lvl="1" indent="-342900">
              <a:buFont typeface="Arial" charset="0"/>
              <a:buChar char="•"/>
              <a:defRPr/>
            </a:pPr>
            <a:r>
              <a:rPr lang="fr-BE" sz="2400" dirty="0" smtClean="0"/>
              <a:t>accès aux données</a:t>
            </a:r>
          </a:p>
          <a:p>
            <a:pPr marL="342900" lvl="1" indent="-342900">
              <a:buFont typeface="Arial" charset="0"/>
              <a:buChar char="•"/>
              <a:defRPr/>
            </a:pPr>
            <a:endParaRPr lang="fr-BE" sz="2400" dirty="0" smtClean="0"/>
          </a:p>
          <a:p>
            <a:pPr lvl="1">
              <a:defRPr/>
            </a:pPr>
            <a:r>
              <a:rPr lang="fr-BE" dirty="0" smtClean="0"/>
              <a:t>la personne concernée a le droit d'obtenir la confirmation que des données à caractère personnel la concernant sont ou ne sont pas traitées et, lorsqu'elles le sont, l'accès auxdites données à caractère personnel (copie ou sous forme électronique) ainsi que p.ex. les informations suivantes</a:t>
            </a:r>
          </a:p>
          <a:p>
            <a:pPr lvl="2">
              <a:defRPr/>
            </a:pPr>
            <a:r>
              <a:rPr lang="fr-BE" dirty="0">
                <a:solidFill>
                  <a:srgbClr val="000000"/>
                </a:solidFill>
                <a:latin typeface="Times New Roman"/>
              </a:rPr>
              <a:t>les finalités du traitement</a:t>
            </a:r>
            <a:r>
              <a:rPr lang="fr-BE" dirty="0" smtClean="0"/>
              <a:t> </a:t>
            </a:r>
          </a:p>
          <a:p>
            <a:pPr lvl="2">
              <a:defRPr/>
            </a:pPr>
            <a:r>
              <a:rPr lang="fr-BE" dirty="0">
                <a:solidFill>
                  <a:srgbClr val="000000"/>
                </a:solidFill>
                <a:latin typeface="Times New Roman"/>
              </a:rPr>
              <a:t>les catégories de données à caractère personnel concernées </a:t>
            </a:r>
          </a:p>
          <a:p>
            <a:pPr lvl="2">
              <a:defRPr/>
            </a:pPr>
            <a:r>
              <a:rPr lang="fr-BE" dirty="0">
                <a:solidFill>
                  <a:srgbClr val="000000"/>
                </a:solidFill>
                <a:latin typeface="Times New Roman"/>
              </a:rPr>
              <a:t>les destinataires ou catégories de destinataires auxquels les données à caractère personnel ont été ou seront communiquées, en particulier les destinataires qui sont établis dans des pays tiers ou les organisations internationales </a:t>
            </a:r>
          </a:p>
          <a:p>
            <a:pPr lvl="2">
              <a:defRPr/>
            </a:pPr>
            <a:r>
              <a:rPr lang="fr-BE" dirty="0">
                <a:solidFill>
                  <a:srgbClr val="7030A0"/>
                </a:solidFill>
                <a:latin typeface="Times New Roman"/>
              </a:rPr>
              <a:t>si possible, la durée de conservation des données à caractère personnel envisagée ou, lorsque ce n'est pas possible, les critères utilisés pour déterminer cette durée </a:t>
            </a:r>
            <a:r>
              <a:rPr lang="fr-BE" dirty="0" smtClean="0"/>
              <a:t> </a:t>
            </a:r>
            <a:endParaRPr lang="fr-BE" dirty="0">
              <a:solidFill>
                <a:srgbClr val="000000"/>
              </a:solidFill>
              <a:latin typeface="Times New Roman"/>
            </a:endParaRPr>
          </a:p>
          <a:p>
            <a:pPr lvl="2">
              <a:defRPr/>
            </a:pPr>
            <a:r>
              <a:rPr lang="fr-BE" dirty="0">
                <a:solidFill>
                  <a:srgbClr val="7030A0"/>
                </a:solidFill>
                <a:latin typeface="Times New Roman"/>
              </a:rPr>
              <a:t>le droit d'introduire une réclamation auprès d'une autorité de contrôle </a:t>
            </a:r>
            <a:endParaRPr lang="fr-BE" dirty="0">
              <a:solidFill>
                <a:srgbClr val="000000"/>
              </a:solidFill>
              <a:latin typeface="Times New Roman"/>
            </a:endParaRPr>
          </a:p>
          <a:p>
            <a:pPr marL="342900" lvl="1" indent="-342900">
              <a:buFont typeface="Arial" charset="0"/>
              <a:buChar char="•"/>
              <a:defRPr/>
            </a:pPr>
            <a:endParaRPr lang="fr-BE" altLang="en-US" sz="2400" dirty="0">
              <a:sym typeface="Arial" charset="0"/>
            </a:endParaRPr>
          </a:p>
          <a:p>
            <a:pPr>
              <a:defRPr/>
            </a:pPr>
            <a:endParaRPr lang="fr-BE" dirty="0"/>
          </a:p>
          <a:p>
            <a:pPr marL="0" indent="0">
              <a:buNone/>
              <a:defRPr/>
            </a:pPr>
            <a:endParaRPr lang="fr-BE" altLang="en-US" dirty="0" smtClean="0">
              <a:solidFill>
                <a:srgbClr val="000000"/>
              </a:solidFill>
              <a:cs typeface="Arial" charset="0"/>
              <a:sym typeface="Arial" charset="0"/>
            </a:endParaRPr>
          </a:p>
        </p:txBody>
      </p:sp>
      <p:sp>
        <p:nvSpPr>
          <p:cNvPr id="133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BB4270C-47BF-4B7F-A5DF-AAD54D11D946}" type="slidenum">
              <a:rPr lang="en-US" altLang="en-US" sz="1000" smtClean="0">
                <a:solidFill>
                  <a:srgbClr val="7F7F7F"/>
                </a:solidFill>
                <a:cs typeface="Arial" charset="0"/>
              </a:rPr>
              <a:pPr fontAlgn="base">
                <a:spcBef>
                  <a:spcPct val="0"/>
                </a:spcBef>
                <a:spcAft>
                  <a:spcPct val="0"/>
                </a:spcAft>
                <a:buFontTx/>
                <a:buNone/>
              </a:pPr>
              <a:t>49</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125850045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smtClean="0"/>
              <a:t>Plate-forme</a:t>
            </a:r>
            <a:r>
              <a:rPr lang="fr-BE" dirty="0" smtClean="0"/>
              <a:t> </a:t>
            </a:r>
            <a:r>
              <a:rPr lang="fr-BE" altLang="en-US" dirty="0" err="1" smtClean="0">
                <a:solidFill>
                  <a:srgbClr val="3E6E5A"/>
                </a:solidFill>
              </a:rPr>
              <a:t>eHealth</a:t>
            </a:r>
            <a:endParaRPr lang="fr-BE" dirty="0">
              <a:solidFill>
                <a:srgbClr val="3E6E5A"/>
              </a:solidFill>
            </a:endParaRPr>
          </a:p>
        </p:txBody>
      </p:sp>
      <p:sp>
        <p:nvSpPr>
          <p:cNvPr id="10243" name="Rectangle 3"/>
          <p:cNvSpPr>
            <a:spLocks noGrp="1" noChangeArrowheads="1"/>
          </p:cNvSpPr>
          <p:nvPr>
            <p:ph idx="1"/>
          </p:nvPr>
        </p:nvSpPr>
        <p:spPr/>
        <p:txBody>
          <a:bodyPr>
            <a:normAutofit/>
          </a:bodyPr>
          <a:lstStyle/>
          <a:p>
            <a:pPr marL="548640" lvl="2" indent="0">
              <a:buNone/>
            </a:pPr>
            <a:r>
              <a:rPr lang="fr-BE" altLang="en-US" dirty="0" smtClean="0"/>
              <a:t>Rapport OMS sur l’</a:t>
            </a:r>
            <a:r>
              <a:rPr lang="fr-BE" altLang="en-US" dirty="0" err="1" smtClean="0"/>
              <a:t>eSanté</a:t>
            </a:r>
            <a:r>
              <a:rPr lang="fr-BE" altLang="en-US" dirty="0" smtClean="0"/>
              <a:t> en Europe – Mars 2016 - </a:t>
            </a:r>
            <a:r>
              <a:rPr lang="en-US" i="1" dirty="0" smtClean="0"/>
              <a:t>From </a:t>
            </a:r>
            <a:r>
              <a:rPr lang="en-US" i="1" dirty="0"/>
              <a:t>innovation to implementation – e-Health in the WHO European </a:t>
            </a:r>
            <a:r>
              <a:rPr lang="en-US" i="1" dirty="0" smtClean="0"/>
              <a:t>Region </a:t>
            </a:r>
          </a:p>
          <a:p>
            <a:pPr marL="548640" lvl="2" indent="0">
              <a:buNone/>
            </a:pPr>
            <a:endParaRPr lang="fr-BE" altLang="en-US" dirty="0" smtClean="0"/>
          </a:p>
          <a:p>
            <a:pPr marL="548640" lvl="2" indent="0">
              <a:buNone/>
            </a:pPr>
            <a:endParaRPr lang="fr-BE" altLang="en-US" dirty="0"/>
          </a:p>
          <a:p>
            <a:pPr marL="548640" lvl="2" indent="0">
              <a:buNone/>
            </a:pPr>
            <a:endParaRPr lang="fr-BE" altLang="en-US" dirty="0"/>
          </a:p>
          <a:p>
            <a:pPr marL="548640" lvl="2" indent="0" algn="ctr">
              <a:buNone/>
            </a:pPr>
            <a:r>
              <a:rPr lang="fr-BE" sz="2400" b="1" i="1" dirty="0" smtClean="0"/>
              <a:t>« la </a:t>
            </a:r>
            <a:r>
              <a:rPr lang="fr-BE" sz="2400" b="1" i="1" dirty="0"/>
              <a:t>question n’est pas de savoir s’il faut l’utiliser, mais </a:t>
            </a:r>
            <a:r>
              <a:rPr lang="fr-BE" sz="2400" b="1" i="1" dirty="0" smtClean="0"/>
              <a:t>quand… »</a:t>
            </a:r>
          </a:p>
          <a:p>
            <a:pPr marL="548640" lvl="2" indent="0" algn="ctr">
              <a:buNone/>
            </a:pPr>
            <a:endParaRPr lang="fr-BE" altLang="en-US" sz="2400" b="1" i="1" dirty="0"/>
          </a:p>
          <a:p>
            <a:pPr marL="548640" lvl="2" indent="0">
              <a:buNone/>
            </a:pPr>
            <a:endParaRPr lang="fr-BE" altLang="en-US" b="1" dirty="0" smtClean="0"/>
          </a:p>
          <a:p>
            <a:pPr marL="548640" lvl="2" indent="0">
              <a:buNone/>
            </a:pPr>
            <a:endParaRPr lang="fr-BE" altLang="en-US" b="1" dirty="0"/>
          </a:p>
          <a:p>
            <a:pPr marL="548640" lvl="2" indent="0">
              <a:buNone/>
            </a:pPr>
            <a:endParaRPr lang="fr-BE" altLang="en-US" b="1" dirty="0" smtClean="0"/>
          </a:p>
          <a:p>
            <a:pPr lvl="2">
              <a:buFont typeface="Wingdings" panose="05000000000000000000" pitchFamily="2" charset="2"/>
              <a:buChar char="Ø"/>
            </a:pPr>
            <a:r>
              <a:rPr lang="fr-BE" altLang="en-US" b="1" dirty="0" smtClean="0"/>
              <a:t>Mise en évidence de la nécessaire </a:t>
            </a:r>
            <a:r>
              <a:rPr lang="fr-BE" dirty="0"/>
              <a:t>gouvernance, législation et protection </a:t>
            </a:r>
            <a:r>
              <a:rPr lang="fr-BE" dirty="0" smtClean="0"/>
              <a:t>juridique afin d’éviter toute « exploitation commerciale »</a:t>
            </a: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5</a:t>
            </a:fld>
            <a:endParaRPr lang="fr-BE"/>
          </a:p>
        </p:txBody>
      </p:sp>
    </p:spTree>
    <p:extLst>
      <p:ext uri="{BB962C8B-B14F-4D97-AF65-F5344CB8AC3E}">
        <p14:creationId xmlns:p14="http://schemas.microsoft.com/office/powerpoint/2010/main" val="34652382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Droits spécifiques</a:t>
            </a:r>
          </a:p>
        </p:txBody>
      </p:sp>
      <p:sp>
        <p:nvSpPr>
          <p:cNvPr id="3" name="Content Placeholder 2"/>
          <p:cNvSpPr>
            <a:spLocks noGrp="1"/>
          </p:cNvSpPr>
          <p:nvPr>
            <p:ph idx="1"/>
          </p:nvPr>
        </p:nvSpPr>
        <p:spPr/>
        <p:txBody>
          <a:bodyPr>
            <a:normAutofit fontScale="92500" lnSpcReduction="20000"/>
          </a:bodyPr>
          <a:lstStyle/>
          <a:p>
            <a:pPr>
              <a:defRPr/>
            </a:pPr>
            <a:r>
              <a:rPr lang="fr-BE" dirty="0" smtClean="0"/>
              <a:t>rectification </a:t>
            </a:r>
          </a:p>
          <a:p>
            <a:pPr lvl="1">
              <a:defRPr/>
            </a:pPr>
            <a:r>
              <a:rPr lang="fr-BE" dirty="0" smtClean="0"/>
              <a:t>la personne concernée a le droit d'obtenir, dans les meilleurs délais, la rectification des données à caractère personnel la concernant qui sont inexactes</a:t>
            </a:r>
          </a:p>
          <a:p>
            <a:pPr lvl="1">
              <a:defRPr/>
            </a:pPr>
            <a:endParaRPr lang="fr-BE" dirty="0" smtClean="0"/>
          </a:p>
          <a:p>
            <a:pPr>
              <a:defRPr/>
            </a:pPr>
            <a:r>
              <a:rPr lang="fr-BE" dirty="0" smtClean="0"/>
              <a:t>droit à l’oubli</a:t>
            </a:r>
          </a:p>
          <a:p>
            <a:pPr lvl="1">
              <a:defRPr/>
            </a:pPr>
            <a:r>
              <a:rPr lang="fr-BE" dirty="0" smtClean="0"/>
              <a:t>le responsable du traitement a l'obligation d'effacer les données dans les meilleurs délais, lorsque l'un des motifs suivants s'applique :</a:t>
            </a:r>
            <a:endParaRPr lang="fr-BE" dirty="0"/>
          </a:p>
          <a:p>
            <a:pPr lvl="2">
              <a:defRPr/>
            </a:pPr>
            <a:r>
              <a:rPr lang="fr-BE" dirty="0" smtClean="0"/>
              <a:t>les données à caractère personnel ne sont plus nécessaires au regard des finalités</a:t>
            </a:r>
            <a:endParaRPr lang="fr-BE" dirty="0"/>
          </a:p>
          <a:p>
            <a:pPr lvl="2">
              <a:defRPr/>
            </a:pPr>
            <a:r>
              <a:rPr lang="fr-BE" dirty="0" smtClean="0"/>
              <a:t>la personne concernée retire le consentement sur lequel est fondé le traitement, et il n'existe pas d'autre fondement au traitement</a:t>
            </a:r>
          </a:p>
          <a:p>
            <a:pPr lvl="2">
              <a:defRPr/>
            </a:pPr>
            <a:r>
              <a:rPr lang="fr-BE" dirty="0"/>
              <a:t>la personne concernée s'oppose au traitement et il n'existe pas de motif légitime impérieux pour le traitement</a:t>
            </a:r>
          </a:p>
          <a:p>
            <a:pPr lvl="2">
              <a:defRPr/>
            </a:pPr>
            <a:r>
              <a:rPr lang="fr-BE" dirty="0"/>
              <a:t>les données à caractère personnel ont fait l'objet d'un traitement illicite</a:t>
            </a:r>
          </a:p>
          <a:p>
            <a:pPr lvl="2">
              <a:defRPr/>
            </a:pPr>
            <a:r>
              <a:rPr lang="fr-BE" dirty="0"/>
              <a:t>les données à caractère personnel doivent être effacées pour respecter une obligation légale</a:t>
            </a:r>
          </a:p>
          <a:p>
            <a:pPr lvl="1">
              <a:defRPr/>
            </a:pPr>
            <a:r>
              <a:rPr lang="fr-BE" sz="2100" dirty="0"/>
              <a:t>d</a:t>
            </a:r>
            <a:r>
              <a:rPr lang="fr-BE" sz="2100" dirty="0" smtClean="0"/>
              <a:t>onc</a:t>
            </a:r>
            <a:r>
              <a:rPr lang="fr-BE" sz="2100" dirty="0"/>
              <a:t>, exception = lorsque le traitement de données à caractère personnel est prévu par la loi (pour des motifs d'intérêt public dans le domaine de la santé publique)</a:t>
            </a:r>
          </a:p>
          <a:p>
            <a:pPr lvl="2">
              <a:defRPr/>
            </a:pPr>
            <a:endParaRPr lang="fr-BE" dirty="0" smtClean="0"/>
          </a:p>
          <a:p>
            <a:pPr lvl="2">
              <a:defRPr/>
            </a:pPr>
            <a:endParaRPr lang="fr-BE" dirty="0"/>
          </a:p>
          <a:p>
            <a:pPr lvl="2">
              <a:defRPr/>
            </a:pPr>
            <a:endParaRPr lang="fr-BE" dirty="0" smtClean="0"/>
          </a:p>
          <a:p>
            <a:pPr lvl="1">
              <a:defRPr/>
            </a:pP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50</a:t>
            </a:fld>
            <a:endParaRPr lang="fr-BE" dirty="0"/>
          </a:p>
        </p:txBody>
      </p:sp>
    </p:spTree>
    <p:extLst>
      <p:ext uri="{BB962C8B-B14F-4D97-AF65-F5344CB8AC3E}">
        <p14:creationId xmlns:p14="http://schemas.microsoft.com/office/powerpoint/2010/main" val="30855586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260648"/>
            <a:ext cx="8568951" cy="922337"/>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smtClean="0"/>
              <a:t> Approche basée sur les risques</a:t>
            </a:r>
            <a:endParaRPr lang="fr-BE" dirty="0"/>
          </a:p>
        </p:txBody>
      </p:sp>
      <p:sp>
        <p:nvSpPr>
          <p:cNvPr id="16387" name="Rectangle 3"/>
          <p:cNvSpPr>
            <a:spLocks noGrp="1" noChangeArrowheads="1"/>
          </p:cNvSpPr>
          <p:nvPr>
            <p:ph idx="1"/>
          </p:nvPr>
        </p:nvSpPr>
        <p:spPr>
          <a:xfrm>
            <a:off x="457200" y="1196975"/>
            <a:ext cx="8229600" cy="5111750"/>
          </a:xfrm>
        </p:spPr>
        <p:txBody>
          <a:bodyPr>
            <a:normAutofit/>
          </a:bodyPr>
          <a:lstStyle/>
          <a:p>
            <a:pPr marL="0" indent="0">
              <a:buNone/>
            </a:pPr>
            <a:endParaRPr lang="fr-BE" altLang="en-US" dirty="0" smtClean="0">
              <a:solidFill>
                <a:srgbClr val="000000"/>
              </a:solidFill>
              <a:cs typeface="Arial" charset="0"/>
              <a:sym typeface="Arial" charset="0"/>
            </a:endParaRPr>
          </a:p>
          <a:p>
            <a:r>
              <a:rPr lang="fr-BE" altLang="en-US" dirty="0" smtClean="0">
                <a:solidFill>
                  <a:srgbClr val="7030A0"/>
                </a:solidFill>
                <a:sym typeface="Arial" charset="0"/>
              </a:rPr>
              <a:t>approche basée sur les risques</a:t>
            </a:r>
          </a:p>
          <a:p>
            <a:pPr marL="0" indent="0">
              <a:buNone/>
            </a:pPr>
            <a:endParaRPr lang="fr-BE" altLang="en-US" dirty="0" smtClean="0">
              <a:solidFill>
                <a:srgbClr val="7030A0"/>
              </a:solidFill>
              <a:cs typeface="Arial" charset="0"/>
              <a:sym typeface="Arial" charset="0"/>
            </a:endParaRPr>
          </a:p>
          <a:p>
            <a:pPr lvl="1"/>
            <a:r>
              <a:rPr lang="fr-BE" altLang="en-US" dirty="0">
                <a:sym typeface="Arial" charset="0"/>
              </a:rPr>
              <a:t>nouvelle approche basée sur le risque : le responsable du traitement devra dorénavant évaluer, de manière objective, le degré de probabilité et de gravité des risques pour les droits des personnes lorsqu'il effectue un traitement (fil conducteur dans l'ensemble du règlement)</a:t>
            </a:r>
          </a:p>
          <a:p>
            <a:pPr lvl="1"/>
            <a:endParaRPr lang="fr-BE" altLang="en-US" dirty="0">
              <a:cs typeface="Arial" charset="0"/>
              <a:sym typeface="Arial" charset="0"/>
            </a:endParaRPr>
          </a:p>
          <a:p>
            <a:pPr lvl="1"/>
            <a:r>
              <a:rPr lang="fr-BE" altLang="en-US" dirty="0" smtClean="0">
                <a:sym typeface="Arial" charset="0"/>
              </a:rPr>
              <a:t>certaines obligations sont toujours applicables, quel que soit le risque; certaines</a:t>
            </a:r>
            <a:r>
              <a:rPr lang="fr-BE" dirty="0" smtClean="0"/>
              <a:t> </a:t>
            </a:r>
            <a:r>
              <a:rPr lang="fr-BE" altLang="en-US" dirty="0" smtClean="0">
                <a:sym typeface="Arial" charset="0"/>
              </a:rPr>
              <a:t>obligations</a:t>
            </a:r>
            <a:r>
              <a:rPr lang="fr-BE" dirty="0" smtClean="0"/>
              <a:t> </a:t>
            </a:r>
            <a:r>
              <a:rPr lang="fr-BE" altLang="en-US" dirty="0" smtClean="0">
                <a:sym typeface="Arial" charset="0"/>
              </a:rPr>
              <a:t>font l'objet</a:t>
            </a:r>
            <a:r>
              <a:rPr lang="fr-BE" dirty="0" smtClean="0"/>
              <a:t> </a:t>
            </a:r>
            <a:r>
              <a:rPr lang="fr-BE" altLang="en-US" dirty="0" smtClean="0">
                <a:sym typeface="Arial" charset="0"/>
              </a:rPr>
              <a:t>d'une exemption sur la base du risque; certaines</a:t>
            </a:r>
            <a:r>
              <a:rPr lang="fr-BE" dirty="0" smtClean="0"/>
              <a:t> </a:t>
            </a:r>
            <a:r>
              <a:rPr lang="fr-BE" altLang="en-US" dirty="0" smtClean="0">
                <a:sym typeface="Arial" charset="0"/>
              </a:rPr>
              <a:t>obligations</a:t>
            </a:r>
            <a:r>
              <a:rPr lang="fr-BE" dirty="0" smtClean="0"/>
              <a:t> </a:t>
            </a:r>
            <a:r>
              <a:rPr lang="fr-BE" altLang="en-US" dirty="0" smtClean="0">
                <a:sym typeface="Arial" charset="0"/>
              </a:rPr>
              <a:t>sont</a:t>
            </a:r>
            <a:r>
              <a:rPr lang="fr-BE" dirty="0" smtClean="0"/>
              <a:t> </a:t>
            </a:r>
            <a:r>
              <a:rPr lang="fr-BE" altLang="en-US" dirty="0" smtClean="0">
                <a:sym typeface="Arial" charset="0"/>
              </a:rPr>
              <a:t>uniquement d'application si le risque est</a:t>
            </a:r>
            <a:r>
              <a:rPr lang="fr-BE" dirty="0" smtClean="0"/>
              <a:t> </a:t>
            </a:r>
            <a:r>
              <a:rPr lang="fr-BE" altLang="en-US" dirty="0" smtClean="0">
                <a:sym typeface="Arial" charset="0"/>
              </a:rPr>
              <a:t>élevé</a:t>
            </a:r>
            <a:r>
              <a:rPr lang="fr-BE" dirty="0" smtClean="0"/>
              <a:t> </a:t>
            </a:r>
            <a:r>
              <a:rPr lang="fr-BE" altLang="en-US" dirty="0" smtClean="0">
                <a:sym typeface="Arial" charset="0"/>
              </a:rPr>
              <a:t> (« high risk »)</a:t>
            </a:r>
            <a:endParaRPr lang="fr-BE" altLang="en-US" dirty="0" smtClean="0">
              <a:cs typeface="Arial" charset="0"/>
              <a:sym typeface="Arial" charset="0"/>
            </a:endParaRPr>
          </a:p>
          <a:p>
            <a:endParaRPr lang="fr-BE" altLang="en-US" dirty="0" smtClean="0">
              <a:solidFill>
                <a:srgbClr val="000000"/>
              </a:solidFill>
              <a:cs typeface="Arial" charset="0"/>
              <a:sym typeface="Arial" charset="0"/>
            </a:endParaRPr>
          </a:p>
          <a:p>
            <a:pPr lvl="1"/>
            <a:endParaRPr lang="fr-BE" altLang="en-US" dirty="0" smtClean="0">
              <a:solidFill>
                <a:srgbClr val="000000"/>
              </a:solidFill>
              <a:cs typeface="Arial" charset="0"/>
              <a:sym typeface="Arial" charset="0"/>
            </a:endParaRPr>
          </a:p>
        </p:txBody>
      </p:sp>
      <p:sp>
        <p:nvSpPr>
          <p:cNvPr id="1638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BE03D01E-B338-4DD2-A5E0-F9A2A5003F2F}" type="slidenum">
              <a:rPr lang="en-US" altLang="en-US" sz="1000" smtClean="0">
                <a:solidFill>
                  <a:srgbClr val="7F7F7F"/>
                </a:solidFill>
                <a:cs typeface="Arial" charset="0"/>
              </a:rPr>
              <a:pPr fontAlgn="base">
                <a:spcBef>
                  <a:spcPct val="0"/>
                </a:spcBef>
                <a:spcAft>
                  <a:spcPct val="0"/>
                </a:spcAft>
                <a:buFontTx/>
                <a:buNone/>
              </a:pPr>
              <a:t>51</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32698298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922114"/>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fontScale="92500" lnSpcReduction="10000"/>
          </a:bodyPr>
          <a:lstStyle/>
          <a:p>
            <a:pPr marL="400050" lvl="2" indent="0">
              <a:buNone/>
            </a:pPr>
            <a:endParaRPr lang="fr-BE" altLang="en-US" sz="2400" dirty="0" smtClean="0">
              <a:solidFill>
                <a:srgbClr val="000000"/>
              </a:solidFill>
              <a:cs typeface="Arial" charset="0"/>
              <a:sym typeface="Arial" charset="0"/>
            </a:endParaRPr>
          </a:p>
          <a:p>
            <a:pPr marL="342900" lvl="1" indent="-342900">
              <a:buFont typeface="Arial" panose="020B0604020202020204" pitchFamily="34" charset="0"/>
              <a:buChar char="•"/>
            </a:pPr>
            <a:r>
              <a:rPr lang="fr-BE" altLang="en-US" sz="2400" dirty="0" smtClean="0">
                <a:solidFill>
                  <a:srgbClr val="7030A0"/>
                </a:solidFill>
                <a:sym typeface="Arial" charset="0"/>
              </a:rPr>
              <a:t>responsabilité du responsable du </a:t>
            </a:r>
            <a:r>
              <a:rPr lang="fr-BE" altLang="en-US" sz="2400" dirty="0">
                <a:solidFill>
                  <a:srgbClr val="7030A0"/>
                </a:solidFill>
                <a:sym typeface="Arial" charset="0"/>
              </a:rPr>
              <a:t>traitement </a:t>
            </a:r>
            <a:endParaRPr lang="fr-BE" altLang="en-US" sz="2400" dirty="0" smtClean="0">
              <a:solidFill>
                <a:srgbClr val="7030A0"/>
              </a:solidFill>
              <a:sym typeface="Arial" charset="0"/>
            </a:endParaRPr>
          </a:p>
          <a:p>
            <a:pPr marL="742950" lvl="2" indent="-342900">
              <a:buFontTx/>
              <a:buChar char="-"/>
            </a:pPr>
            <a:r>
              <a:rPr lang="fr-BE" sz="2000" dirty="0"/>
              <a:t>compte tenu de la nature, de la portée, du contexte et des finalités du traitement ainsi que des </a:t>
            </a:r>
            <a:r>
              <a:rPr lang="fr-BE" sz="2000" u="sng" dirty="0"/>
              <a:t>divers risques</a:t>
            </a:r>
            <a:r>
              <a:rPr lang="fr-BE" sz="2000" dirty="0"/>
              <a:t>, dont le degré de probabilité et de gravité varie, pour les droits et libertés des personnes physiques, le responsable du traitement met en œuvre des </a:t>
            </a:r>
            <a:r>
              <a:rPr lang="fr-BE" sz="2000" u="sng" dirty="0"/>
              <a:t>mesures techniques et organisationnelles appropriées</a:t>
            </a:r>
            <a:r>
              <a:rPr lang="fr-BE" sz="2000" dirty="0"/>
              <a:t> pour s'assurer et être en mesure de démontrer que le traitement est effectué conformément au présent règlement </a:t>
            </a:r>
            <a:endParaRPr lang="fr-BE" sz="2000" dirty="0" smtClean="0"/>
          </a:p>
          <a:p>
            <a:pPr marL="342900" lvl="1" indent="-342900">
              <a:buFont typeface="Arial" panose="020B0604020202020204" pitchFamily="34" charset="0"/>
              <a:buChar char="•"/>
            </a:pPr>
            <a:r>
              <a:rPr lang="fr-BE" altLang="en-US" sz="2400" dirty="0" err="1">
                <a:solidFill>
                  <a:srgbClr val="7030A0"/>
                </a:solidFill>
                <a:sym typeface="Arial" charset="0"/>
              </a:rPr>
              <a:t>privacy</a:t>
            </a:r>
            <a:r>
              <a:rPr lang="fr-BE" altLang="en-US" sz="2400" dirty="0">
                <a:solidFill>
                  <a:srgbClr val="7030A0"/>
                </a:solidFill>
                <a:sym typeface="Arial" charset="0"/>
              </a:rPr>
              <a:t> by design</a:t>
            </a:r>
          </a:p>
          <a:p>
            <a:pPr marL="742950" lvl="2" indent="-342900">
              <a:buFontTx/>
              <a:buChar char="-"/>
            </a:pPr>
            <a:r>
              <a:rPr lang="fr-BE" sz="2000" dirty="0" smtClean="0"/>
              <a:t>Souci </a:t>
            </a:r>
            <a:r>
              <a:rPr lang="fr-BE" sz="2000" dirty="0"/>
              <a:t>de la protection de la vie privée dès la </a:t>
            </a:r>
            <a:r>
              <a:rPr lang="fr-BE" sz="2000" dirty="0" smtClean="0"/>
              <a:t>conception</a:t>
            </a:r>
          </a:p>
          <a:p>
            <a:pPr marL="342900" lvl="1" indent="-342900">
              <a:buFont typeface="Arial" panose="020B0604020202020204" pitchFamily="34" charset="0"/>
              <a:buChar char="•"/>
            </a:pPr>
            <a:r>
              <a:rPr lang="fr-BE" altLang="en-US" sz="2400" dirty="0" err="1">
                <a:solidFill>
                  <a:srgbClr val="7030A0"/>
                </a:solidFill>
                <a:sym typeface="Arial" charset="0"/>
              </a:rPr>
              <a:t>privacy</a:t>
            </a:r>
            <a:r>
              <a:rPr lang="fr-BE" altLang="en-US" sz="2400" dirty="0">
                <a:solidFill>
                  <a:srgbClr val="7030A0"/>
                </a:solidFill>
                <a:sym typeface="Arial" charset="0"/>
              </a:rPr>
              <a:t> by default</a:t>
            </a:r>
          </a:p>
          <a:p>
            <a:pPr marL="742950" lvl="2" indent="-342900">
              <a:buFontTx/>
              <a:buChar char="-"/>
            </a:pPr>
            <a:r>
              <a:rPr lang="fr-BE" sz="2000" dirty="0"/>
              <a:t>Souci de la protection de la vie </a:t>
            </a:r>
            <a:r>
              <a:rPr lang="fr-BE" sz="2000" dirty="0" smtClean="0"/>
              <a:t>privée </a:t>
            </a:r>
            <a:r>
              <a:rPr lang="fr-BE" sz="2000" dirty="0"/>
              <a:t>par </a:t>
            </a:r>
            <a:r>
              <a:rPr lang="fr-BE" sz="2000" dirty="0" smtClean="0"/>
              <a:t>défaut: </a:t>
            </a:r>
            <a:r>
              <a:rPr lang="fr-BE" sz="2000" u="sng" dirty="0"/>
              <a:t>seules les données à caractère personnel qui sont nécessaires</a:t>
            </a:r>
            <a:r>
              <a:rPr lang="fr-BE" sz="2000" dirty="0"/>
              <a:t> au regard de chaque finalité spécifique du traitement </a:t>
            </a:r>
            <a:r>
              <a:rPr lang="fr-BE" sz="2000" u="sng" dirty="0"/>
              <a:t>sont </a:t>
            </a:r>
            <a:r>
              <a:rPr lang="fr-BE" sz="2000" u="sng" dirty="0" smtClean="0"/>
              <a:t>traitées;</a:t>
            </a:r>
            <a:r>
              <a:rPr lang="fr-BE" sz="2000" dirty="0" smtClean="0"/>
              <a:t> </a:t>
            </a:r>
            <a:r>
              <a:rPr lang="fr-BE" sz="2000" dirty="0"/>
              <a:t>par défaut, les données à caractère personnel ne sont pas rendues accessibles à un nombre indéterminé de personnes physiques </a:t>
            </a:r>
          </a:p>
          <a:p>
            <a:pPr marL="400050" lvl="2" indent="0">
              <a:buNone/>
            </a:pPr>
            <a:endParaRPr lang="fr-BE" sz="2000" dirty="0"/>
          </a:p>
          <a:p>
            <a:pPr marL="0" indent="0">
              <a:buNone/>
            </a:pPr>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52</a:t>
            </a:fld>
            <a:endParaRPr lang="fr-BE" dirty="0">
              <a:solidFill>
                <a:prstClr val="white">
                  <a:lumMod val="50000"/>
                </a:prstClr>
              </a:solidFill>
            </a:endParaRPr>
          </a:p>
        </p:txBody>
      </p:sp>
    </p:spTree>
    <p:extLst>
      <p:ext uri="{BB962C8B-B14F-4D97-AF65-F5344CB8AC3E}">
        <p14:creationId xmlns:p14="http://schemas.microsoft.com/office/powerpoint/2010/main" val="13911749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pPr>
              <a:tabLst>
                <a:tab pos="903288" algn="l"/>
              </a:tabLst>
            </a:pPr>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lstStyle/>
          <a:p>
            <a:pPr marL="400050" lvl="2" indent="0">
              <a:buNone/>
            </a:pPr>
            <a:endParaRPr lang="fr-BE" sz="2200" dirty="0" smtClean="0"/>
          </a:p>
          <a:p>
            <a:pPr lvl="0">
              <a:buFont typeface="Arial" panose="020B0604020202020204" pitchFamily="34" charset="0"/>
              <a:buChar char="•"/>
            </a:pPr>
            <a:r>
              <a:rPr lang="fr-BE" altLang="en-US" dirty="0" smtClean="0">
                <a:solidFill>
                  <a:srgbClr val="7030A0"/>
                </a:solidFill>
                <a:sym typeface="Arial" charset="0"/>
              </a:rPr>
              <a:t>privacy by design/default</a:t>
            </a:r>
          </a:p>
          <a:p>
            <a:pPr lvl="0">
              <a:buFont typeface="Arial" panose="020B0604020202020204" pitchFamily="34" charset="0"/>
              <a:buChar char="•"/>
            </a:pPr>
            <a:endParaRPr lang="fr-BE" sz="2000" dirty="0" smtClean="0"/>
          </a:p>
          <a:p>
            <a:pPr marL="685800" lvl="2" indent="-285750">
              <a:buFontTx/>
              <a:buChar char="-"/>
            </a:pPr>
            <a:r>
              <a:rPr lang="fr-BE" sz="2000" dirty="0"/>
              <a:t>ces mesures pourraient consister, entre autres, à </a:t>
            </a:r>
            <a:endParaRPr lang="fr-BE" sz="2000" dirty="0" smtClean="0"/>
          </a:p>
          <a:p>
            <a:pPr lvl="2">
              <a:defRPr/>
            </a:pPr>
            <a:r>
              <a:rPr lang="fr-BE" sz="1800" dirty="0"/>
              <a:t>réduire à un minimum le traitement des données à caractère personnel </a:t>
            </a:r>
          </a:p>
          <a:p>
            <a:pPr lvl="2">
              <a:defRPr/>
            </a:pPr>
            <a:r>
              <a:rPr lang="fr-BE" sz="1800" dirty="0"/>
              <a:t>pseudonymiser les données à caractère personnel dès que possible, garantir la transparence en ce qui concerne les fonctions et le traitement des données à caractère personnel </a:t>
            </a:r>
          </a:p>
          <a:p>
            <a:pPr lvl="2">
              <a:defRPr/>
            </a:pPr>
            <a:r>
              <a:rPr lang="fr-BE" sz="1800" dirty="0"/>
              <a:t>permettre à la personne concernée de contrôler le traitement des données</a:t>
            </a:r>
          </a:p>
          <a:p>
            <a:pPr lvl="2">
              <a:defRPr/>
            </a:pPr>
            <a:r>
              <a:rPr lang="fr-BE" sz="1800" dirty="0"/>
              <a:t>permettre au responsable du traitement de mettre en place des dispositifs de sécurité ou de les améliorer</a:t>
            </a: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53</a:t>
            </a:fld>
            <a:endParaRPr lang="fr-BE" dirty="0">
              <a:solidFill>
                <a:prstClr val="white">
                  <a:lumMod val="50000"/>
                </a:prstClr>
              </a:solidFill>
            </a:endParaRPr>
          </a:p>
        </p:txBody>
      </p:sp>
    </p:spTree>
    <p:extLst>
      <p:ext uri="{BB962C8B-B14F-4D97-AF65-F5344CB8AC3E}">
        <p14:creationId xmlns:p14="http://schemas.microsoft.com/office/powerpoint/2010/main" val="32210168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7544" y="188640"/>
            <a:ext cx="8229600" cy="922337"/>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endParaRPr lang="fr-BE" altLang="en-US" dirty="0" smtClean="0">
              <a:cs typeface="Arial" charset="0"/>
              <a:sym typeface="Arial" charset="0"/>
            </a:endParaRPr>
          </a:p>
        </p:txBody>
      </p:sp>
      <p:sp>
        <p:nvSpPr>
          <p:cNvPr id="35843" name="Rectangle 3"/>
          <p:cNvSpPr>
            <a:spLocks noGrp="1" noChangeArrowheads="1"/>
          </p:cNvSpPr>
          <p:nvPr>
            <p:ph idx="1"/>
          </p:nvPr>
        </p:nvSpPr>
        <p:spPr>
          <a:xfrm>
            <a:off x="457200" y="1196975"/>
            <a:ext cx="8229600" cy="5111750"/>
          </a:xfrm>
        </p:spPr>
        <p:txBody>
          <a:bodyPr>
            <a:normAutofit/>
          </a:bodyPr>
          <a:lstStyle/>
          <a:p>
            <a:endParaRPr lang="fr-BE" altLang="en-US" sz="2800" dirty="0" smtClean="0">
              <a:solidFill>
                <a:srgbClr val="000000"/>
              </a:solidFill>
              <a:cs typeface="Arial" charset="0"/>
              <a:sym typeface="Arial" charset="0"/>
            </a:endParaRPr>
          </a:p>
          <a:p>
            <a:pPr>
              <a:buFont typeface="Arial" panose="020B0604020202020204" pitchFamily="34" charset="0"/>
              <a:buChar char="•"/>
            </a:pPr>
            <a:r>
              <a:rPr lang="fr-BE" altLang="en-US" dirty="0">
                <a:solidFill>
                  <a:srgbClr val="000000"/>
                </a:solidFill>
                <a:sym typeface="Arial" charset="0"/>
              </a:rPr>
              <a:t>rapport avec le sous-traitant</a:t>
            </a:r>
          </a:p>
          <a:p>
            <a:pPr marL="457200" lvl="1" indent="0">
              <a:buNone/>
            </a:pPr>
            <a:endParaRPr lang="fr-BE" dirty="0" smtClean="0"/>
          </a:p>
          <a:p>
            <a:pPr lvl="1"/>
            <a:r>
              <a:rPr lang="fr-BE" dirty="0" smtClean="0"/>
              <a:t>choix judicieux d'un sous-traitant : lorsqu'un traitement doit être effectué pour le compte d'un responsable du traitement, celui-ci fait </a:t>
            </a:r>
            <a:r>
              <a:rPr lang="fr-BE" u="sng" dirty="0"/>
              <a:t>uniquement appel à des sous-traitants qui présentent des garanties suffisantes</a:t>
            </a:r>
            <a:r>
              <a:rPr lang="fr-BE" dirty="0" smtClean="0"/>
              <a:t> quant à la mise en œuvre de mesures techniques et organisationnelles appropriées de manière à ce que le traitement réponde aux exigences du présent règlement et garantisse la protection des droits de la personne concernée</a:t>
            </a:r>
          </a:p>
          <a:p>
            <a:pPr marL="457200" lvl="1" indent="0">
              <a:buNone/>
            </a:pPr>
            <a:endParaRPr lang="fr-BE" dirty="0"/>
          </a:p>
        </p:txBody>
      </p:sp>
      <p:sp>
        <p:nvSpPr>
          <p:cNvPr id="1843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E19CBEA8-F1C0-4661-8CCA-1C1A142677A4}" type="slidenum">
              <a:rPr lang="en-US" altLang="en-US" sz="1000" smtClean="0">
                <a:solidFill>
                  <a:srgbClr val="7F7F7F"/>
                </a:solidFill>
                <a:cs typeface="Arial" charset="0"/>
              </a:rPr>
              <a:pPr fontAlgn="base">
                <a:spcBef>
                  <a:spcPct val="0"/>
                </a:spcBef>
                <a:spcAft>
                  <a:spcPct val="0"/>
                </a:spcAft>
                <a:buFontTx/>
                <a:buNone/>
              </a:pPr>
              <a:t>54</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98848457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fontScale="92500" lnSpcReduction="10000"/>
          </a:bodyPr>
          <a:lstStyle/>
          <a:p>
            <a:pPr lvl="1"/>
            <a:endParaRPr lang="fr-BE" dirty="0" smtClean="0"/>
          </a:p>
          <a:p>
            <a:pPr marL="342900" lvl="1" indent="-342900">
              <a:buFont typeface="Arial" panose="020B0604020202020204" pitchFamily="34" charset="0"/>
              <a:buChar char="•"/>
            </a:pPr>
            <a:r>
              <a:rPr lang="fr-BE" altLang="en-US" sz="2400" dirty="0">
                <a:solidFill>
                  <a:srgbClr val="000000"/>
                </a:solidFill>
                <a:sym typeface="Arial" charset="0"/>
              </a:rPr>
              <a:t>rapport avec le sous-traitant</a:t>
            </a:r>
          </a:p>
          <a:p>
            <a:pPr marL="342900" lvl="1" indent="-342900">
              <a:buFont typeface="Arial" panose="020B0604020202020204" pitchFamily="34" charset="0"/>
              <a:buChar char="•"/>
            </a:pPr>
            <a:endParaRPr lang="fr-BE" dirty="0" smtClean="0"/>
          </a:p>
          <a:p>
            <a:pPr lvl="1"/>
            <a:r>
              <a:rPr lang="fr-BE" dirty="0" smtClean="0"/>
              <a:t>régler la sous-traitance dans un contrat, comprenant notamment les éléments suivants (</a:t>
            </a:r>
            <a:r>
              <a:rPr lang="fr-BE" sz="2200" dirty="0">
                <a:solidFill>
                  <a:srgbClr val="7030A0"/>
                </a:solidFill>
              </a:rPr>
              <a:t>plus large que le régime LVP</a:t>
            </a:r>
            <a:r>
              <a:rPr lang="fr-BE" dirty="0" smtClean="0"/>
              <a:t>) :</a:t>
            </a:r>
            <a:endParaRPr lang="fr-BE" dirty="0"/>
          </a:p>
          <a:p>
            <a:pPr lvl="2"/>
            <a:r>
              <a:rPr lang="fr-BE" sz="1800" dirty="0"/>
              <a:t>les finalités du traitement de données</a:t>
            </a:r>
          </a:p>
          <a:p>
            <a:pPr lvl="2"/>
            <a:r>
              <a:rPr lang="fr-BE" sz="1800" dirty="0"/>
              <a:t>le type de données à caractère personnel</a:t>
            </a:r>
          </a:p>
          <a:p>
            <a:pPr lvl="2"/>
            <a:r>
              <a:rPr lang="fr-BE" sz="1800" dirty="0"/>
              <a:t>les catégories de personnes concernées</a:t>
            </a:r>
          </a:p>
          <a:p>
            <a:pPr lvl="2"/>
            <a:r>
              <a:rPr lang="fr-BE" sz="1800" dirty="0"/>
              <a:t>la protection adéquate des données</a:t>
            </a:r>
          </a:p>
          <a:p>
            <a:pPr lvl="2"/>
            <a:r>
              <a:rPr lang="fr-BE" sz="1800" dirty="0"/>
              <a:t>l'exécution d'audits</a:t>
            </a:r>
          </a:p>
          <a:p>
            <a:pPr lvl="2"/>
            <a:r>
              <a:rPr lang="fr-BE" sz="1800" dirty="0"/>
              <a:t>détruire les données ou les rendre au responsable à l'issue du traitement</a:t>
            </a:r>
          </a:p>
          <a:p>
            <a:pPr marL="914400" lvl="2" indent="0">
              <a:buNone/>
            </a:pPr>
            <a:endParaRPr lang="fr-BE" dirty="0"/>
          </a:p>
          <a:p>
            <a:pPr lvl="1"/>
            <a:r>
              <a:rPr lang="fr-BE" dirty="0">
                <a:solidFill>
                  <a:srgbClr val="7030A0"/>
                </a:solidFill>
              </a:rPr>
              <a:t>le responsable du traitement doit garder le contrôle et le sous-traitant ne recrute pas un autre sous-traitant sans l'autorisation écrite préalable, spécifique ou générale, du responsable du traitement (important dans le cas d'environnements cloud)</a:t>
            </a:r>
            <a:endParaRPr lang="fr-BE" dirty="0" smtClean="0">
              <a:solidFill>
                <a:srgbClr val="7030A0"/>
              </a:solidFill>
            </a:endParaRP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55</a:t>
            </a:fld>
            <a:endParaRPr lang="fr-BE" dirty="0">
              <a:solidFill>
                <a:prstClr val="white">
                  <a:lumMod val="50000"/>
                </a:prstClr>
              </a:solidFill>
            </a:endParaRPr>
          </a:p>
        </p:txBody>
      </p:sp>
    </p:spTree>
    <p:extLst>
      <p:ext uri="{BB962C8B-B14F-4D97-AF65-F5344CB8AC3E}">
        <p14:creationId xmlns:p14="http://schemas.microsoft.com/office/powerpoint/2010/main" val="23693127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a:bodyPr>
          <a:lstStyle/>
          <a:p>
            <a:endParaRPr lang="fr-BE" dirty="0" smtClean="0"/>
          </a:p>
          <a:p>
            <a:r>
              <a:rPr lang="fr-BE" dirty="0" smtClean="0"/>
              <a:t>sécurité</a:t>
            </a:r>
          </a:p>
          <a:p>
            <a:endParaRPr lang="fr-BE" dirty="0" smtClean="0"/>
          </a:p>
          <a:p>
            <a:pPr lvl="1"/>
            <a:r>
              <a:rPr lang="fr-BE" dirty="0" smtClean="0"/>
              <a:t>compte tenu de l'état des connaissances, des coûts de mise en œuvre et de la nature, de la portée, du contexte et des finalités du traitement ainsi que des </a:t>
            </a:r>
            <a:r>
              <a:rPr lang="fr-BE" u="sng" dirty="0"/>
              <a:t>divers risques</a:t>
            </a:r>
            <a:r>
              <a:rPr lang="fr-BE" dirty="0" smtClean="0"/>
              <a:t>, dont le degré de probabilité et de gravité varie, pour les droits et libertés des personnes physiques, le responsable du traitement et le sous-traitant mettent en œuvre les </a:t>
            </a:r>
            <a:r>
              <a:rPr lang="fr-BE" u="sng" dirty="0"/>
              <a:t>mesures techniques et organisationnelles appropriées</a:t>
            </a:r>
            <a:r>
              <a:rPr lang="fr-BE" dirty="0" smtClean="0"/>
              <a:t> afin de </a:t>
            </a:r>
            <a:r>
              <a:rPr lang="fr-BE" u="sng" dirty="0"/>
              <a:t>garantir un niveau de sécurité</a:t>
            </a:r>
            <a:r>
              <a:rPr lang="fr-BE" dirty="0" smtClean="0"/>
              <a:t> adapté au risque</a:t>
            </a: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56</a:t>
            </a:fld>
            <a:endParaRPr lang="fr-BE" dirty="0">
              <a:solidFill>
                <a:prstClr val="white">
                  <a:lumMod val="50000"/>
                </a:prstClr>
              </a:solidFill>
            </a:endParaRPr>
          </a:p>
        </p:txBody>
      </p:sp>
    </p:spTree>
    <p:extLst>
      <p:ext uri="{BB962C8B-B14F-4D97-AF65-F5344CB8AC3E}">
        <p14:creationId xmlns:p14="http://schemas.microsoft.com/office/powerpoint/2010/main" val="2839415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fontScale="92500" lnSpcReduction="20000"/>
          </a:bodyPr>
          <a:lstStyle/>
          <a:p>
            <a:pPr marL="914400" lvl="2" indent="0">
              <a:buNone/>
            </a:pPr>
            <a:endParaRPr lang="fr-BE" sz="1700" dirty="0" smtClean="0"/>
          </a:p>
          <a:p>
            <a:r>
              <a:rPr lang="fr-BE" dirty="0" smtClean="0"/>
              <a:t>ces mesures comprennent, </a:t>
            </a:r>
            <a:r>
              <a:rPr lang="fr-BE" u="sng" dirty="0" smtClean="0"/>
              <a:t>selon les besoins</a:t>
            </a:r>
            <a:r>
              <a:rPr lang="fr-BE" dirty="0" smtClean="0"/>
              <a:t>, notamment :</a:t>
            </a:r>
          </a:p>
          <a:p>
            <a:endParaRPr lang="fr-BE" sz="2000" dirty="0" smtClean="0"/>
          </a:p>
          <a:p>
            <a:pPr lvl="1"/>
            <a:r>
              <a:rPr lang="fr-BE" dirty="0" smtClean="0"/>
              <a:t>la pseudonymisation et le chiffrement des données à caractère personnel </a:t>
            </a:r>
          </a:p>
          <a:p>
            <a:pPr lvl="1"/>
            <a:endParaRPr lang="fr-BE" dirty="0"/>
          </a:p>
          <a:p>
            <a:pPr lvl="1"/>
            <a:r>
              <a:rPr lang="fr-BE" dirty="0" smtClean="0"/>
              <a:t>des moyens permettant de garantir la confidentialité, l'intégrité, la disponibilité et la résilience constantes des systèmes et des services de traitement </a:t>
            </a:r>
          </a:p>
          <a:p>
            <a:pPr lvl="1"/>
            <a:endParaRPr lang="fr-BE" dirty="0"/>
          </a:p>
          <a:p>
            <a:pPr lvl="1"/>
            <a:r>
              <a:rPr lang="fr-BE" dirty="0" smtClean="0"/>
              <a:t>des moyens permettant de rétablir la disponibilité des données à caractère personnel et l'accès à celles-ci dans des délais appropriés en cas d'incident physique ou technique </a:t>
            </a:r>
          </a:p>
          <a:p>
            <a:pPr lvl="1"/>
            <a:endParaRPr lang="fr-BE" dirty="0"/>
          </a:p>
          <a:p>
            <a:pPr lvl="1"/>
            <a:r>
              <a:rPr lang="fr-BE" dirty="0" smtClean="0"/>
              <a:t>une procédure visant à tester, à analyser et à évaluer régulièrement l'efficacité des mesures techniques et organisationnelles pour assurer la sécurité du traitement</a:t>
            </a:r>
          </a:p>
          <a:p>
            <a:pPr lvl="1"/>
            <a:endParaRPr lang="fr-BE" dirty="0"/>
          </a:p>
          <a:p>
            <a:r>
              <a:rPr lang="fr-BE" dirty="0" smtClean="0"/>
              <a:t>voir les directives et les mesures de référence de la CPVP</a:t>
            </a:r>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57</a:t>
            </a:fld>
            <a:endParaRPr lang="fr-BE" dirty="0">
              <a:solidFill>
                <a:prstClr val="white">
                  <a:lumMod val="50000"/>
                </a:prstClr>
              </a:solidFill>
            </a:endParaRPr>
          </a:p>
        </p:txBody>
      </p:sp>
    </p:spTree>
    <p:extLst>
      <p:ext uri="{BB962C8B-B14F-4D97-AF65-F5344CB8AC3E}">
        <p14:creationId xmlns:p14="http://schemas.microsoft.com/office/powerpoint/2010/main" val="8673875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a:xfrm>
            <a:off x="467544" y="1484784"/>
            <a:ext cx="8229600" cy="5112568"/>
          </a:xfrm>
        </p:spPr>
        <p:txBody>
          <a:bodyPr>
            <a:normAutofit fontScale="92500" lnSpcReduction="10000"/>
          </a:bodyPr>
          <a:lstStyle/>
          <a:p>
            <a:pPr>
              <a:lnSpc>
                <a:spcPct val="80000"/>
              </a:lnSpc>
            </a:pPr>
            <a:r>
              <a:rPr lang="fr-BE" altLang="en-US" dirty="0">
                <a:sym typeface="Arial" charset="0"/>
              </a:rPr>
              <a:t>documentation – </a:t>
            </a:r>
            <a:r>
              <a:rPr lang="fr-BE" altLang="en-US" dirty="0">
                <a:solidFill>
                  <a:srgbClr val="7030A0"/>
                </a:solidFill>
                <a:sym typeface="Arial" charset="0"/>
              </a:rPr>
              <a:t>registre des activités de traitement</a:t>
            </a:r>
          </a:p>
          <a:p>
            <a:pPr>
              <a:lnSpc>
                <a:spcPct val="80000"/>
              </a:lnSpc>
            </a:pPr>
            <a:endParaRPr lang="fr-BE" altLang="en-US" dirty="0" smtClean="0">
              <a:cs typeface="Arial" charset="0"/>
              <a:sym typeface="Arial" charset="0"/>
            </a:endParaRPr>
          </a:p>
          <a:p>
            <a:pPr lvl="1"/>
            <a:r>
              <a:rPr lang="fr-BE" dirty="0" smtClean="0"/>
              <a:t>le responsable du traitement ainsi que le sous-traitant doivent obligatoirement tenir par écrit (éventuellement en version électronique) un registre dans lequel sont décrites toutes les activités dans le cadre desquelles des données à caractère personnel sont traitées. Ce registre comporte notamment les informations suivantes:</a:t>
            </a:r>
          </a:p>
          <a:p>
            <a:pPr lvl="2"/>
            <a:r>
              <a:rPr lang="fr-BE" sz="1800" dirty="0" smtClean="0"/>
              <a:t>données de contact</a:t>
            </a:r>
            <a:endParaRPr lang="fr-BE" sz="1800" dirty="0"/>
          </a:p>
          <a:p>
            <a:pPr lvl="2"/>
            <a:r>
              <a:rPr lang="fr-BE" sz="1800" dirty="0"/>
              <a:t>les finalités du traitement de données</a:t>
            </a:r>
          </a:p>
          <a:p>
            <a:pPr lvl="2"/>
            <a:r>
              <a:rPr lang="fr-BE" sz="1800" dirty="0"/>
              <a:t>une description des catégories de personnes concernées et des catégories de données à caractère personnel</a:t>
            </a:r>
          </a:p>
          <a:p>
            <a:pPr lvl="2"/>
            <a:r>
              <a:rPr lang="fr-BE" sz="1800" dirty="0"/>
              <a:t>les catégories de destinataires des données</a:t>
            </a:r>
          </a:p>
          <a:p>
            <a:pPr lvl="2"/>
            <a:r>
              <a:rPr lang="fr-BE" sz="1800" dirty="0"/>
              <a:t>si possible, les délais de conservation envisagés</a:t>
            </a:r>
          </a:p>
          <a:p>
            <a:pPr lvl="2"/>
            <a:r>
              <a:rPr lang="fr-BE" sz="1800" dirty="0"/>
              <a:t>si possible, une description des mesures de sécurité</a:t>
            </a:r>
          </a:p>
          <a:p>
            <a:r>
              <a:rPr lang="fr-BE" altLang="en-US" dirty="0">
                <a:sym typeface="Arial" charset="0"/>
              </a:rPr>
              <a:t>documentation – </a:t>
            </a:r>
            <a:r>
              <a:rPr lang="fr-BE" altLang="en-US" dirty="0">
                <a:solidFill>
                  <a:srgbClr val="7030A0"/>
                </a:solidFill>
                <a:sym typeface="Arial" charset="0"/>
              </a:rPr>
              <a:t>notification des </a:t>
            </a:r>
            <a:r>
              <a:rPr lang="fr-BE" altLang="en-US" dirty="0" smtClean="0">
                <a:solidFill>
                  <a:srgbClr val="7030A0"/>
                </a:solidFill>
                <a:sym typeface="Arial" charset="0"/>
              </a:rPr>
              <a:t>incidents de sécurité</a:t>
            </a:r>
          </a:p>
          <a:p>
            <a:r>
              <a:rPr lang="fr-BE" altLang="en-US" dirty="0">
                <a:sym typeface="Arial" charset="0"/>
              </a:rPr>
              <a:t>documentation – </a:t>
            </a:r>
            <a:r>
              <a:rPr lang="fr-BE" altLang="en-US" dirty="0">
                <a:solidFill>
                  <a:srgbClr val="7030A0"/>
                </a:solidFill>
                <a:sym typeface="Arial" charset="0"/>
              </a:rPr>
              <a:t>analyse d’impact en protection de données</a:t>
            </a: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58</a:t>
            </a:fld>
            <a:endParaRPr lang="fr-BE" dirty="0">
              <a:solidFill>
                <a:prstClr val="white">
                  <a:lumMod val="50000"/>
                </a:prstClr>
              </a:solidFill>
            </a:endParaRPr>
          </a:p>
        </p:txBody>
      </p:sp>
    </p:spTree>
    <p:extLst>
      <p:ext uri="{BB962C8B-B14F-4D97-AF65-F5344CB8AC3E}">
        <p14:creationId xmlns:p14="http://schemas.microsoft.com/office/powerpoint/2010/main" val="1550790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a:t>privacy</a:t>
            </a:r>
            <a:r>
              <a:rPr lang="fr-BE" dirty="0" smtClean="0"/>
              <a:t/>
            </a:r>
            <a:br>
              <a:rPr lang="fr-BE" dirty="0" smtClean="0"/>
            </a:br>
            <a:r>
              <a:rPr lang="fr-BE" dirty="0" smtClean="0"/>
              <a:t>Délégué à la protection des données</a:t>
            </a:r>
            <a:endParaRPr lang="fr-BE" dirty="0"/>
          </a:p>
        </p:txBody>
      </p:sp>
      <p:sp>
        <p:nvSpPr>
          <p:cNvPr id="3" name="Content Placeholder 2"/>
          <p:cNvSpPr>
            <a:spLocks noGrp="1"/>
          </p:cNvSpPr>
          <p:nvPr>
            <p:ph idx="1"/>
          </p:nvPr>
        </p:nvSpPr>
        <p:spPr/>
        <p:txBody>
          <a:bodyPr>
            <a:normAutofit fontScale="32500" lnSpcReduction="20000"/>
          </a:bodyPr>
          <a:lstStyle/>
          <a:p>
            <a:endParaRPr lang="fr-BE" sz="6000" dirty="0" smtClean="0"/>
          </a:p>
          <a:p>
            <a:endParaRPr lang="fr-BE" sz="5500" dirty="0" smtClean="0"/>
          </a:p>
          <a:p>
            <a:r>
              <a:rPr lang="fr-BE" sz="5500" dirty="0" smtClean="0"/>
              <a:t>le délégué à la protection des données est une personne qui surveille la manipulation des données à caractère personnel au sein d'une organisation et qui vérifie si l'organisation respecte la loi et la réglementation applicable. Il doit fonctionner de manière indépendante comme personne de contact et peut être désigné de manière interne ou externe </a:t>
            </a:r>
          </a:p>
          <a:p>
            <a:endParaRPr lang="fr-BE" sz="6000" dirty="0"/>
          </a:p>
          <a:p>
            <a:r>
              <a:rPr lang="fr-BE" sz="6000" dirty="0"/>
              <a:t>obligatoire pour</a:t>
            </a:r>
          </a:p>
          <a:p>
            <a:pPr lvl="1"/>
            <a:r>
              <a:rPr lang="fr-BE" sz="5000" dirty="0" smtClean="0"/>
              <a:t>les instances publiques</a:t>
            </a:r>
            <a:endParaRPr lang="fr-BE" sz="5000" dirty="0"/>
          </a:p>
          <a:p>
            <a:pPr lvl="1"/>
            <a:r>
              <a:rPr lang="fr-BE" sz="5000" dirty="0"/>
              <a:t>les organisations qui effectuent un suivi régulier et systématique à grande échelle des personnes concernées</a:t>
            </a:r>
          </a:p>
          <a:p>
            <a:pPr lvl="1"/>
            <a:r>
              <a:rPr lang="fr-BE" sz="5000" dirty="0"/>
              <a:t>les organisations qui traitent des "données sensibles" à grande échelle</a:t>
            </a:r>
          </a:p>
          <a:p>
            <a:pPr lvl="1"/>
            <a:r>
              <a:rPr lang="fr-BE" sz="5000" dirty="0"/>
              <a:t>dans les cas déterminés par un Etat membre</a:t>
            </a:r>
          </a:p>
          <a:p>
            <a:pPr marL="457200" lvl="1" indent="0">
              <a:buNone/>
            </a:pPr>
            <a:endParaRPr lang="fr-BE" sz="5000" dirty="0" smtClean="0"/>
          </a:p>
          <a:p>
            <a:r>
              <a:rPr lang="fr-BE" sz="5400" dirty="0"/>
              <a:t>facultatif dans les autres cas</a:t>
            </a:r>
          </a:p>
          <a:p>
            <a:endParaRPr lang="fr-BE" sz="5400" dirty="0"/>
          </a:p>
          <a:p>
            <a:pPr marL="0" indent="0">
              <a:buNone/>
            </a:pPr>
            <a:endParaRPr lang="fr-BE" sz="4800" dirty="0"/>
          </a:p>
          <a:p>
            <a:pPr lvl="1"/>
            <a:endParaRPr lang="fr-BE" sz="6000" dirty="0" smtClean="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59</a:t>
            </a:fld>
            <a:endParaRPr lang="fr-BE" dirty="0">
              <a:solidFill>
                <a:prstClr val="white">
                  <a:lumMod val="50000"/>
                </a:prstClr>
              </a:solidFill>
            </a:endParaRPr>
          </a:p>
        </p:txBody>
      </p:sp>
    </p:spTree>
    <p:extLst>
      <p:ext uri="{BB962C8B-B14F-4D97-AF65-F5344CB8AC3E}">
        <p14:creationId xmlns:p14="http://schemas.microsoft.com/office/powerpoint/2010/main" val="705660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smtClean="0"/>
              <a:t>Plate-forme</a:t>
            </a:r>
            <a:r>
              <a:rPr lang="fr-BE" dirty="0" smtClean="0"/>
              <a:t> </a:t>
            </a:r>
            <a:r>
              <a:rPr lang="fr-BE" altLang="en-US" dirty="0" err="1" smtClean="0">
                <a:solidFill>
                  <a:srgbClr val="3E6E5A"/>
                </a:solidFill>
              </a:rPr>
              <a:t>eHealth</a:t>
            </a:r>
            <a:endParaRPr lang="fr-BE" dirty="0">
              <a:solidFill>
                <a:srgbClr val="3E6E5A"/>
              </a:solidFill>
            </a:endParaRPr>
          </a:p>
        </p:txBody>
      </p:sp>
      <p:sp>
        <p:nvSpPr>
          <p:cNvPr id="10243" name="Rectangle 3"/>
          <p:cNvSpPr>
            <a:spLocks noGrp="1" noChangeArrowheads="1"/>
          </p:cNvSpPr>
          <p:nvPr>
            <p:ph idx="1"/>
          </p:nvPr>
        </p:nvSpPr>
        <p:spPr/>
        <p:txBody>
          <a:bodyPr>
            <a:normAutofit fontScale="92500" lnSpcReduction="20000"/>
          </a:bodyPr>
          <a:lstStyle/>
          <a:p>
            <a:r>
              <a:rPr lang="fr-BE" altLang="en-US" dirty="0" smtClean="0"/>
              <a:t>Not </a:t>
            </a:r>
            <a:r>
              <a:rPr lang="fr-BE" altLang="en-US" dirty="0" err="1" smtClean="0"/>
              <a:t>BeHealth</a:t>
            </a:r>
            <a:r>
              <a:rPr lang="fr-BE" altLang="en-US" dirty="0" smtClean="0"/>
              <a:t>: pas de centralisation des données !</a:t>
            </a:r>
          </a:p>
          <a:p>
            <a:endParaRPr lang="fr-BE" altLang="en-US" dirty="0" smtClean="0"/>
          </a:p>
          <a:p>
            <a:r>
              <a:rPr lang="fr-BE" altLang="en-US" dirty="0" smtClean="0"/>
              <a:t>Base</a:t>
            </a:r>
          </a:p>
          <a:p>
            <a:endParaRPr lang="fr-BE" altLang="en-US" dirty="0" smtClean="0"/>
          </a:p>
          <a:p>
            <a:pPr lvl="1"/>
            <a:r>
              <a:rPr lang="fr-BE" altLang="en-US" dirty="0"/>
              <a:t>o</a:t>
            </a:r>
            <a:r>
              <a:rPr lang="fr-BE" altLang="en-US" dirty="0" smtClean="0"/>
              <a:t>rganisation des services et échange d’informations électroniques</a:t>
            </a:r>
          </a:p>
          <a:p>
            <a:pPr lvl="1"/>
            <a:r>
              <a:rPr lang="fr-BE" altLang="en-US" dirty="0" smtClean="0"/>
              <a:t>sécurité de l’information / protection de la vie privée / secret professionnel</a:t>
            </a:r>
          </a:p>
          <a:p>
            <a:pPr lvl="1"/>
            <a:endParaRPr lang="fr-BE" altLang="en-US" dirty="0" smtClean="0"/>
          </a:p>
          <a:p>
            <a:r>
              <a:rPr lang="fr-BE" altLang="en-US" dirty="0" smtClean="0"/>
              <a:t>Finalités </a:t>
            </a:r>
          </a:p>
          <a:p>
            <a:endParaRPr lang="fr-BE" altLang="en-US" dirty="0" smtClean="0"/>
          </a:p>
          <a:p>
            <a:pPr lvl="1"/>
            <a:r>
              <a:rPr lang="fr-BE" altLang="en-US" dirty="0"/>
              <a:t>q</a:t>
            </a:r>
            <a:r>
              <a:rPr lang="fr-BE" altLang="en-US" dirty="0" smtClean="0"/>
              <a:t>ualité et continuité des prestations de soins de santé</a:t>
            </a:r>
          </a:p>
          <a:p>
            <a:pPr lvl="1"/>
            <a:r>
              <a:rPr lang="fr-BE" altLang="en-US" dirty="0" smtClean="0"/>
              <a:t>simplification administrative</a:t>
            </a:r>
          </a:p>
          <a:p>
            <a:pPr lvl="1"/>
            <a:r>
              <a:rPr lang="fr-BE" altLang="en-US" dirty="0" smtClean="0"/>
              <a:t>Aide à la prise de décision (prestataire - </a:t>
            </a:r>
            <a:r>
              <a:rPr lang="fr-BE" altLang="en-US" dirty="0" err="1" smtClean="0"/>
              <a:t>clinical</a:t>
            </a:r>
            <a:r>
              <a:rPr lang="fr-BE" altLang="en-US" dirty="0" smtClean="0"/>
              <a:t> support / autorités - politique publiques)</a:t>
            </a:r>
          </a:p>
          <a:p>
            <a:pPr lvl="1"/>
            <a:r>
              <a:rPr lang="fr-BE" altLang="en-US" dirty="0" smtClean="0"/>
              <a:t>Budgétaire (doubles examens)</a:t>
            </a:r>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6</a:t>
            </a:fld>
            <a:endParaRPr lang="fr-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1916832"/>
            <a:ext cx="28098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886656"/>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smtClean="0"/>
              <a:t>A </a:t>
            </a:r>
            <a:r>
              <a:rPr lang="fr-BE" altLang="en-US" dirty="0"/>
              <a:t>propos de </a:t>
            </a:r>
            <a:r>
              <a:rPr lang="fr-BE" altLang="en-US" dirty="0" err="1"/>
              <a:t>privacy</a:t>
            </a:r>
            <a:r>
              <a:rPr lang="fr-BE" dirty="0"/>
              <a:t/>
            </a:r>
            <a:br>
              <a:rPr lang="fr-BE" dirty="0"/>
            </a:br>
            <a:r>
              <a:rPr lang="fr-BE" dirty="0"/>
              <a:t>Délégué à la protection des données</a:t>
            </a:r>
          </a:p>
        </p:txBody>
      </p:sp>
      <p:sp>
        <p:nvSpPr>
          <p:cNvPr id="3" name="Content Placeholder 2"/>
          <p:cNvSpPr>
            <a:spLocks noGrp="1"/>
          </p:cNvSpPr>
          <p:nvPr>
            <p:ph idx="1"/>
          </p:nvPr>
        </p:nvSpPr>
        <p:spPr>
          <a:xfrm>
            <a:off x="467544" y="1268760"/>
            <a:ext cx="8229600" cy="5112568"/>
          </a:xfrm>
        </p:spPr>
        <p:txBody>
          <a:bodyPr>
            <a:normAutofit/>
          </a:bodyPr>
          <a:lstStyle/>
          <a:p>
            <a:endParaRPr lang="fr-BE" dirty="0" smtClean="0"/>
          </a:p>
          <a:p>
            <a:r>
              <a:rPr lang="fr-BE" dirty="0" smtClean="0"/>
              <a:t>lorsque le responsable du traitement ou le sous-traitant est une autorité publique ou un organisme public, un seul délégué à la protection des données peut être désigné pour plusieurs autorités ou organismes de ce type, compte tenu de leur structure organisationnelle et de leur taille.</a:t>
            </a:r>
            <a:endParaRPr lang="fr-BE" dirty="0"/>
          </a:p>
          <a:p>
            <a:pPr marL="0" indent="0">
              <a:buNone/>
            </a:pPr>
            <a:endParaRPr lang="fr-BE" dirty="0"/>
          </a:p>
          <a:p>
            <a:r>
              <a:rPr lang="fr-BE" dirty="0" smtClean="0"/>
              <a:t>le délégué à la protection des données est désigné sur la base de ses qualités professionnelles et, en particulier, de ses connaissances spécialisées du droit et des pratiques en matière de protection des données, et de sa capacité à accomplir les missions qui lui sont confiées</a:t>
            </a:r>
            <a:endParaRPr lang="fr-BE" dirty="0"/>
          </a:p>
          <a:p>
            <a:pPr marL="0" indent="0">
              <a:buNone/>
            </a:pP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60</a:t>
            </a:fld>
            <a:endParaRPr lang="fr-BE" dirty="0">
              <a:solidFill>
                <a:prstClr val="white">
                  <a:lumMod val="50000"/>
                </a:prstClr>
              </a:solidFill>
            </a:endParaRPr>
          </a:p>
        </p:txBody>
      </p:sp>
    </p:spTree>
    <p:extLst>
      <p:ext uri="{BB962C8B-B14F-4D97-AF65-F5344CB8AC3E}">
        <p14:creationId xmlns:p14="http://schemas.microsoft.com/office/powerpoint/2010/main" val="31949432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smtClean="0"/>
              <a:t/>
            </a:r>
            <a:br>
              <a:rPr lang="fr-BE" altLang="en-US" dirty="0" smtClean="0"/>
            </a:br>
            <a:r>
              <a:rPr lang="fr-BE" altLang="en-US" dirty="0" smtClean="0"/>
              <a:t>A </a:t>
            </a:r>
            <a:r>
              <a:rPr lang="fr-BE" altLang="en-US" dirty="0"/>
              <a:t>propos de </a:t>
            </a:r>
            <a:r>
              <a:rPr lang="fr-BE" altLang="en-US" dirty="0" err="1"/>
              <a:t>privacy</a:t>
            </a:r>
            <a:r>
              <a:rPr lang="fr-BE" dirty="0"/>
              <a:t/>
            </a:r>
            <a:br>
              <a:rPr lang="fr-BE" dirty="0"/>
            </a:br>
            <a:r>
              <a:rPr lang="fr-BE" dirty="0"/>
              <a:t>Délégué à la protection des données</a:t>
            </a:r>
            <a:r>
              <a:rPr dirty="0"/>
              <a:t/>
            </a:r>
            <a:br>
              <a:rPr dirty="0"/>
            </a:br>
            <a:endParaRPr lang="fr-BE" dirty="0"/>
          </a:p>
        </p:txBody>
      </p:sp>
      <p:sp>
        <p:nvSpPr>
          <p:cNvPr id="3" name="Content Placeholder 2"/>
          <p:cNvSpPr>
            <a:spLocks noGrp="1"/>
          </p:cNvSpPr>
          <p:nvPr>
            <p:ph idx="1"/>
          </p:nvPr>
        </p:nvSpPr>
        <p:spPr/>
        <p:txBody>
          <a:bodyPr>
            <a:normAutofit lnSpcReduction="10000"/>
          </a:bodyPr>
          <a:lstStyle/>
          <a:p>
            <a:endParaRPr lang="fr-BE" dirty="0" smtClean="0"/>
          </a:p>
          <a:p>
            <a:endParaRPr lang="fr-BE" dirty="0" smtClean="0"/>
          </a:p>
          <a:p>
            <a:r>
              <a:rPr lang="fr-BE" dirty="0" smtClean="0"/>
              <a:t>le délégué à la protection des données peut être un membre du personnel du responsable du traitement ou du sous-traitant, ou exercer ses missions sur la base d'un contrat de service</a:t>
            </a:r>
            <a:endParaRPr lang="fr-BE" dirty="0"/>
          </a:p>
          <a:p>
            <a:pPr marL="0" indent="0">
              <a:buNone/>
            </a:pPr>
            <a:endParaRPr lang="fr-BE" dirty="0"/>
          </a:p>
          <a:p>
            <a:r>
              <a:rPr lang="fr-BE" dirty="0" smtClean="0"/>
              <a:t>le responsable du traitement ou le sous-traitant publient les coordonnées du délégué à la protection des données et les communiquent à l'autorité de contrôle</a:t>
            </a:r>
          </a:p>
          <a:p>
            <a:endParaRPr lang="fr-BE" dirty="0"/>
          </a:p>
          <a:p>
            <a:r>
              <a:rPr lang="fr-BE" dirty="0" smtClean="0">
                <a:solidFill>
                  <a:srgbClr val="7030A0"/>
                </a:solidFill>
              </a:rPr>
              <a:t>À valider mais normalement Délégué </a:t>
            </a:r>
            <a:r>
              <a:rPr lang="fr-BE" dirty="0">
                <a:solidFill>
                  <a:srgbClr val="7030A0"/>
                </a:solidFill>
              </a:rPr>
              <a:t>à la protection des </a:t>
            </a:r>
            <a:r>
              <a:rPr lang="fr-BE" dirty="0" smtClean="0">
                <a:solidFill>
                  <a:srgbClr val="7030A0"/>
                </a:solidFill>
              </a:rPr>
              <a:t>données (DPO) = Conseiller </a:t>
            </a:r>
            <a:r>
              <a:rPr lang="fr-BE" dirty="0">
                <a:solidFill>
                  <a:srgbClr val="7030A0"/>
                </a:solidFill>
              </a:rPr>
              <a:t>en sécurité </a:t>
            </a:r>
            <a:r>
              <a:rPr lang="fr-BE" dirty="0" smtClean="0">
                <a:solidFill>
                  <a:srgbClr val="7030A0"/>
                </a:solidFill>
              </a:rPr>
              <a:t>de l’information</a:t>
            </a:r>
            <a:endParaRPr lang="fr-BE" dirty="0">
              <a:solidFill>
                <a:srgbClr val="7030A0"/>
              </a:solidFill>
            </a:endParaRP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61</a:t>
            </a:fld>
            <a:endParaRPr lang="fr-BE" dirty="0">
              <a:solidFill>
                <a:prstClr val="white">
                  <a:lumMod val="50000"/>
                </a:prstClr>
              </a:solidFill>
            </a:endParaRPr>
          </a:p>
        </p:txBody>
      </p:sp>
    </p:spTree>
    <p:extLst>
      <p:ext uri="{BB962C8B-B14F-4D97-AF65-F5344CB8AC3E}">
        <p14:creationId xmlns:p14="http://schemas.microsoft.com/office/powerpoint/2010/main" val="20130983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67544" y="260648"/>
            <a:ext cx="8229600" cy="922337"/>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endParaRPr lang="fr-BE" altLang="en-US" dirty="0" smtClean="0">
              <a:cs typeface="Arial" charset="0"/>
              <a:sym typeface="Arial" charset="0"/>
            </a:endParaRPr>
          </a:p>
        </p:txBody>
      </p:sp>
      <p:sp>
        <p:nvSpPr>
          <p:cNvPr id="31747" name="Content Placeholder 2"/>
          <p:cNvSpPr>
            <a:spLocks noGrp="1"/>
          </p:cNvSpPr>
          <p:nvPr>
            <p:ph idx="1"/>
          </p:nvPr>
        </p:nvSpPr>
        <p:spPr>
          <a:xfrm>
            <a:off x="457200" y="1196975"/>
            <a:ext cx="8229600" cy="5111750"/>
          </a:xfrm>
        </p:spPr>
        <p:txBody>
          <a:bodyPr>
            <a:normAutofit fontScale="85000" lnSpcReduction="20000"/>
          </a:bodyPr>
          <a:lstStyle/>
          <a:p>
            <a:endParaRPr lang="fr-BE" dirty="0" smtClean="0"/>
          </a:p>
          <a:p>
            <a:endParaRPr lang="fr-BE" dirty="0" smtClean="0"/>
          </a:p>
          <a:p>
            <a:r>
              <a:rPr lang="fr-BE" dirty="0" smtClean="0"/>
              <a:t>le responsable du traitement et le sous-traitant  </a:t>
            </a:r>
          </a:p>
          <a:p>
            <a:endParaRPr lang="fr-BE" dirty="0" smtClean="0"/>
          </a:p>
          <a:p>
            <a:pPr lvl="1"/>
            <a:r>
              <a:rPr lang="fr-BE" dirty="0" smtClean="0"/>
              <a:t>veillent à ce que le délégué à la protection des données soit associé, d'une manière appropriée et en temps utile, à toutes les questions relatives à la protection des données à caractère personnel</a:t>
            </a:r>
          </a:p>
          <a:p>
            <a:pPr lvl="1"/>
            <a:endParaRPr lang="fr-BE" dirty="0"/>
          </a:p>
          <a:p>
            <a:pPr lvl="1"/>
            <a:r>
              <a:rPr lang="fr-BE" dirty="0" smtClean="0"/>
              <a:t>aident le délégué à la protection des données à exercer ses missions en fournissant les ressources nécessaires pour exercer ces missions, ainsi que l'accès aux données à caractère personnel et aux opérations de traitement, et lui permettant d'entretenir ses connaissances spécialisées</a:t>
            </a:r>
          </a:p>
          <a:p>
            <a:pPr lvl="1"/>
            <a:endParaRPr lang="fr-BE" dirty="0"/>
          </a:p>
          <a:p>
            <a:pPr lvl="1"/>
            <a:r>
              <a:rPr lang="fr-BE" dirty="0" smtClean="0"/>
              <a:t>veillent à ce que le délégué à la protection des données ne reçoive aucune instruction en ce qui concerne l'exercice des missions et ce dernier ne peut être relevé de ses fonctions ou pénalisé par eux pour l'exercice de ses missions</a:t>
            </a:r>
          </a:p>
          <a:p>
            <a:pPr lvl="1"/>
            <a:endParaRPr lang="fr-BE" dirty="0"/>
          </a:p>
          <a:p>
            <a:pPr lvl="1"/>
            <a:r>
              <a:rPr lang="fr-BE" dirty="0" smtClean="0"/>
              <a:t>veillent à ce que les autres missions et tâches du délégué à la protection des données n'entraînent pas de conflit d'intérêts</a:t>
            </a:r>
            <a:endParaRPr lang="fr-BE" dirty="0"/>
          </a:p>
          <a:p>
            <a:endParaRPr lang="fr-BE" dirty="0"/>
          </a:p>
        </p:txBody>
      </p:sp>
      <p:sp>
        <p:nvSpPr>
          <p:cNvPr id="317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9430B7A-75EC-4D7C-9578-E13FB28E4EEB}" type="slidenum">
              <a:rPr lang="en-US" altLang="en-US" sz="1000" smtClean="0">
                <a:solidFill>
                  <a:srgbClr val="7F7F7F"/>
                </a:solidFill>
                <a:cs typeface="Arial" charset="0"/>
              </a:rPr>
              <a:pPr fontAlgn="base">
                <a:spcBef>
                  <a:spcPct val="0"/>
                </a:spcBef>
                <a:spcAft>
                  <a:spcPct val="0"/>
                </a:spcAft>
                <a:buFontTx/>
                <a:buNone/>
              </a:pPr>
              <a:t>62</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29238640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p>
        </p:txBody>
      </p:sp>
      <p:sp>
        <p:nvSpPr>
          <p:cNvPr id="3" name="Content Placeholder 2"/>
          <p:cNvSpPr>
            <a:spLocks noGrp="1"/>
          </p:cNvSpPr>
          <p:nvPr>
            <p:ph idx="1"/>
          </p:nvPr>
        </p:nvSpPr>
        <p:spPr/>
        <p:txBody>
          <a:bodyPr>
            <a:normAutofit lnSpcReduction="10000"/>
          </a:bodyPr>
          <a:lstStyle/>
          <a:p>
            <a:endParaRPr lang="fr-BE" dirty="0" smtClean="0"/>
          </a:p>
          <a:p>
            <a:endParaRPr lang="fr-BE" dirty="0"/>
          </a:p>
          <a:p>
            <a:r>
              <a:rPr lang="fr-BE" dirty="0" smtClean="0"/>
              <a:t>le délégué à la protection des données </a:t>
            </a:r>
          </a:p>
          <a:p>
            <a:pPr marL="0" indent="0">
              <a:buNone/>
            </a:pPr>
            <a:endParaRPr lang="fr-BE" dirty="0"/>
          </a:p>
          <a:p>
            <a:pPr lvl="1"/>
            <a:r>
              <a:rPr lang="fr-BE" dirty="0" smtClean="0"/>
              <a:t>fait directement rapport au niveau le plus élevé de la direction du responsable du traitement ou du sous-traitant</a:t>
            </a:r>
          </a:p>
          <a:p>
            <a:pPr lvl="1"/>
            <a:endParaRPr lang="fr-BE" dirty="0"/>
          </a:p>
          <a:p>
            <a:pPr lvl="1"/>
            <a:r>
              <a:rPr lang="fr-BE" dirty="0" smtClean="0"/>
              <a:t>peut être contacté par les personnes concernées au sujet de toutes les questions relatives au traitement de leurs données à caractère personnel et à l'exercice des droits que leur confère le présent règlement</a:t>
            </a:r>
          </a:p>
          <a:p>
            <a:pPr lvl="1"/>
            <a:endParaRPr lang="fr-BE" dirty="0"/>
          </a:p>
          <a:p>
            <a:pPr lvl="1"/>
            <a:r>
              <a:rPr lang="fr-BE" dirty="0" smtClean="0"/>
              <a:t>est soumis au secret professionnel et à une obligation de confidentialité</a:t>
            </a: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63</a:t>
            </a:fld>
            <a:endParaRPr lang="fr-BE" dirty="0">
              <a:solidFill>
                <a:prstClr val="white">
                  <a:lumMod val="50000"/>
                </a:prstClr>
              </a:solidFill>
            </a:endParaRPr>
          </a:p>
        </p:txBody>
      </p:sp>
    </p:spTree>
    <p:extLst>
      <p:ext uri="{BB962C8B-B14F-4D97-AF65-F5344CB8AC3E}">
        <p14:creationId xmlns:p14="http://schemas.microsoft.com/office/powerpoint/2010/main" val="38468618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68313" y="188913"/>
            <a:ext cx="8229600" cy="922337"/>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endParaRPr lang="fr-BE" altLang="en-US" dirty="0" smtClean="0">
              <a:cs typeface="Arial" charset="0"/>
              <a:sym typeface="Arial" charset="0"/>
            </a:endParaRPr>
          </a:p>
        </p:txBody>
      </p:sp>
      <p:sp>
        <p:nvSpPr>
          <p:cNvPr id="27651" name="Content Placeholder 2"/>
          <p:cNvSpPr>
            <a:spLocks noGrp="1"/>
          </p:cNvSpPr>
          <p:nvPr>
            <p:ph idx="1"/>
          </p:nvPr>
        </p:nvSpPr>
        <p:spPr>
          <a:xfrm>
            <a:off x="457200" y="1196975"/>
            <a:ext cx="8229600" cy="5111750"/>
          </a:xfrm>
        </p:spPr>
        <p:txBody>
          <a:bodyPr>
            <a:normAutofit lnSpcReduction="10000"/>
          </a:bodyPr>
          <a:lstStyle/>
          <a:p>
            <a:endParaRPr lang="fr-BE" altLang="en-US" sz="2200" dirty="0" smtClean="0"/>
          </a:p>
          <a:p>
            <a:pPr lvl="0"/>
            <a:endParaRPr lang="fr-BE" sz="2600" dirty="0" smtClean="0"/>
          </a:p>
          <a:p>
            <a:pPr lvl="1"/>
            <a:r>
              <a:rPr lang="fr-BE" sz="2200" dirty="0"/>
              <a:t>informe et conseille le responsable du traitement ou le sous-traitant ainsi que les employés qui procèdent au traitement sur les obligations qui leur incombent en vertu des dispositions en matière de protection des données</a:t>
            </a:r>
          </a:p>
          <a:p>
            <a:pPr lvl="1"/>
            <a:endParaRPr lang="fr-BE" sz="2200" dirty="0"/>
          </a:p>
          <a:p>
            <a:pPr lvl="1"/>
            <a:r>
              <a:rPr lang="fr-BE" sz="2200" dirty="0"/>
              <a:t>contrôle le respect des dispositions en matière de protection des données et des règles internes du responsable du traitement ou du sous-traitant en matière de protection des données à caractère personnel, y compris en ce qui concerne la répartition des responsabilités, la sensibilisation et la formation du personnel participant aux opérations de traitement, et les audits s'y rapportant</a:t>
            </a:r>
          </a:p>
        </p:txBody>
      </p:sp>
      <p:sp>
        <p:nvSpPr>
          <p:cNvPr id="276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F86858E0-3C93-48C3-A842-B53CCC3DF998}" type="slidenum">
              <a:rPr lang="en-US" altLang="en-US" sz="1000" smtClean="0">
                <a:solidFill>
                  <a:srgbClr val="7F7F7F"/>
                </a:solidFill>
                <a:cs typeface="Arial" charset="0"/>
              </a:rPr>
              <a:pPr fontAlgn="base">
                <a:spcBef>
                  <a:spcPct val="0"/>
                </a:spcBef>
                <a:spcAft>
                  <a:spcPct val="0"/>
                </a:spcAft>
                <a:buFontTx/>
                <a:buNone/>
              </a:pPr>
              <a:t>64</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15353972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p>
        </p:txBody>
      </p:sp>
      <p:sp>
        <p:nvSpPr>
          <p:cNvPr id="3" name="Content Placeholder 2"/>
          <p:cNvSpPr>
            <a:spLocks noGrp="1"/>
          </p:cNvSpPr>
          <p:nvPr>
            <p:ph idx="1"/>
          </p:nvPr>
        </p:nvSpPr>
        <p:spPr/>
        <p:txBody>
          <a:bodyPr>
            <a:normAutofit fontScale="85000" lnSpcReduction="20000"/>
          </a:bodyPr>
          <a:lstStyle/>
          <a:p>
            <a:pPr lvl="0"/>
            <a:endParaRPr lang="fr-BE" sz="2200" dirty="0" smtClean="0"/>
          </a:p>
          <a:p>
            <a:pPr lvl="0"/>
            <a:endParaRPr lang="fr-BE" sz="2200" dirty="0"/>
          </a:p>
          <a:p>
            <a:pPr lvl="0"/>
            <a:r>
              <a:rPr lang="fr-BE" dirty="0" smtClean="0">
                <a:solidFill>
                  <a:srgbClr val="7030A0"/>
                </a:solidFill>
              </a:rPr>
              <a:t>dispense des conseils, sur demande, en ce qui concerne l'analyse d'impact relative à la protection des données et vérifie l'exécution de celle-ci. Normes minimales de sécurité de l’information, </a:t>
            </a:r>
            <a:r>
              <a:rPr lang="fr-BE" dirty="0" err="1" smtClean="0">
                <a:solidFill>
                  <a:srgbClr val="7030A0"/>
                </a:solidFill>
              </a:rPr>
              <a:t>roadamap</a:t>
            </a:r>
            <a:r>
              <a:rPr lang="fr-BE" dirty="0" smtClean="0">
                <a:solidFill>
                  <a:srgbClr val="7030A0"/>
                </a:solidFill>
              </a:rPr>
              <a:t> et </a:t>
            </a:r>
            <a:r>
              <a:rPr lang="fr-BE" dirty="0">
                <a:solidFill>
                  <a:srgbClr val="7030A0"/>
                </a:solidFill>
              </a:rPr>
              <a:t>guidelines: </a:t>
            </a:r>
            <a:r>
              <a:rPr lang="fr-BE" dirty="0">
                <a:solidFill>
                  <a:srgbClr val="7030A0"/>
                </a:solidFill>
                <a:hlinkClick r:id="rId2"/>
              </a:rPr>
              <a:t>https://</a:t>
            </a:r>
            <a:r>
              <a:rPr lang="fr-BE" dirty="0" smtClean="0">
                <a:solidFill>
                  <a:srgbClr val="7030A0"/>
                </a:solidFill>
                <a:hlinkClick r:id="rId2"/>
              </a:rPr>
              <a:t>www.ehealth.fgov.be/fr/services-de-base/general-data-protection-regulation</a:t>
            </a:r>
            <a:endParaRPr lang="fr-BE" dirty="0" smtClean="0">
              <a:solidFill>
                <a:srgbClr val="7030A0"/>
              </a:solidFill>
            </a:endParaRPr>
          </a:p>
          <a:p>
            <a:pPr lvl="0"/>
            <a:endParaRPr lang="fr-BE" dirty="0" smtClean="0">
              <a:solidFill>
                <a:srgbClr val="7030A0"/>
              </a:solidFill>
            </a:endParaRPr>
          </a:p>
          <a:p>
            <a:pPr lvl="0"/>
            <a:endParaRPr lang="fr-BE" dirty="0" smtClean="0">
              <a:solidFill>
                <a:srgbClr val="7030A0"/>
              </a:solidFill>
            </a:endParaRPr>
          </a:p>
          <a:p>
            <a:pPr lvl="0"/>
            <a:r>
              <a:rPr lang="fr-BE" dirty="0" err="1" smtClean="0">
                <a:solidFill>
                  <a:srgbClr val="7030A0"/>
                </a:solidFill>
              </a:rPr>
              <a:t>coopére</a:t>
            </a:r>
            <a:r>
              <a:rPr lang="fr-BE" dirty="0" smtClean="0">
                <a:solidFill>
                  <a:srgbClr val="7030A0"/>
                </a:solidFill>
              </a:rPr>
              <a:t> avec </a:t>
            </a:r>
            <a:r>
              <a:rPr lang="fr-BE" b="1" dirty="0" smtClean="0">
                <a:solidFill>
                  <a:srgbClr val="7030A0"/>
                </a:solidFill>
              </a:rPr>
              <a:t>l‘Autorité de protection des données </a:t>
            </a:r>
            <a:r>
              <a:rPr lang="fr-BE" dirty="0" smtClean="0">
                <a:solidFill>
                  <a:srgbClr val="7030A0"/>
                </a:solidFill>
              </a:rPr>
              <a:t>et fait office de point de contact pour l‘Autorité (ex CPVP), qui dispose des compétences de contrôle et sanction (toujours dépendant du Parlement).</a:t>
            </a:r>
          </a:p>
          <a:p>
            <a:pPr lvl="0"/>
            <a:endParaRPr lang="fr-BE" dirty="0">
              <a:solidFill>
                <a:srgbClr val="7030A0"/>
              </a:solidFill>
            </a:endParaRPr>
          </a:p>
          <a:p>
            <a:pPr marL="0" indent="0">
              <a:buNone/>
            </a:pPr>
            <a:r>
              <a:rPr lang="fr-BE" u="sng" dirty="0" smtClean="0">
                <a:solidFill>
                  <a:srgbClr val="7030A0"/>
                </a:solidFill>
              </a:rPr>
              <a:t>REM: </a:t>
            </a:r>
            <a:r>
              <a:rPr lang="fr-BE" dirty="0" smtClean="0">
                <a:solidFill>
                  <a:srgbClr val="7030A0"/>
                </a:solidFill>
              </a:rPr>
              <a:t>Le </a:t>
            </a:r>
            <a:r>
              <a:rPr lang="fr-BE" dirty="0">
                <a:solidFill>
                  <a:srgbClr val="7030A0"/>
                </a:solidFill>
              </a:rPr>
              <a:t>concept des </a:t>
            </a:r>
            <a:r>
              <a:rPr lang="fr-BE" b="1" dirty="0">
                <a:solidFill>
                  <a:srgbClr val="7030A0"/>
                </a:solidFill>
              </a:rPr>
              <a:t>comités sectoriels </a:t>
            </a:r>
            <a:r>
              <a:rPr lang="fr-BE" dirty="0">
                <a:solidFill>
                  <a:srgbClr val="7030A0"/>
                </a:solidFill>
              </a:rPr>
              <a:t>(dont celui de la Santé) est maintenu mais sera désormais </a:t>
            </a:r>
            <a:r>
              <a:rPr lang="fr-BE" dirty="0" smtClean="0">
                <a:solidFill>
                  <a:srgbClr val="7030A0"/>
                </a:solidFill>
              </a:rPr>
              <a:t>« en </a:t>
            </a:r>
            <a:r>
              <a:rPr lang="fr-BE" dirty="0">
                <a:solidFill>
                  <a:srgbClr val="7030A0"/>
                </a:solidFill>
              </a:rPr>
              <a:t>dehors de la </a:t>
            </a:r>
            <a:r>
              <a:rPr lang="fr-BE" dirty="0" smtClean="0">
                <a:solidFill>
                  <a:srgbClr val="7030A0"/>
                </a:solidFill>
              </a:rPr>
              <a:t>CPVP », </a:t>
            </a:r>
            <a:r>
              <a:rPr lang="fr-BE" dirty="0">
                <a:solidFill>
                  <a:srgbClr val="7030A0"/>
                </a:solidFill>
              </a:rPr>
              <a:t>et adjoint à l’administration publique à laquelle il se rapporte</a:t>
            </a:r>
            <a:r>
              <a:rPr lang="fr-BE" dirty="0" smtClean="0">
                <a:solidFill>
                  <a:srgbClr val="7030A0"/>
                </a:solidFill>
              </a:rPr>
              <a:t>. Il aura pour mission l’analyse de conformité (// au responsable de traitement), et plus de contrôle.</a:t>
            </a:r>
            <a:endParaRPr lang="fr-BE" dirty="0">
              <a:solidFill>
                <a:srgbClr val="7030A0"/>
              </a:solidFill>
            </a:endParaRP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65</a:t>
            </a:fld>
            <a:endParaRPr lang="fr-BE" dirty="0">
              <a:solidFill>
                <a:prstClr val="white">
                  <a:lumMod val="50000"/>
                </a:prstClr>
              </a:solidFill>
            </a:endParaRPr>
          </a:p>
        </p:txBody>
      </p:sp>
    </p:spTree>
    <p:extLst>
      <p:ext uri="{BB962C8B-B14F-4D97-AF65-F5344CB8AC3E}">
        <p14:creationId xmlns:p14="http://schemas.microsoft.com/office/powerpoint/2010/main" val="3586639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fontScale="92500" lnSpcReduction="10000"/>
          </a:bodyPr>
          <a:lstStyle/>
          <a:p>
            <a:r>
              <a:rPr lang="fr-BE" dirty="0" smtClean="0"/>
              <a:t>Dossier médical global </a:t>
            </a:r>
            <a:r>
              <a:rPr lang="fr-BE" dirty="0"/>
              <a:t>&gt; </a:t>
            </a:r>
            <a:r>
              <a:rPr lang="fr-BE" dirty="0" smtClean="0"/>
              <a:t>DMG: plus de la moitié des belges en ont un!</a:t>
            </a:r>
          </a:p>
          <a:p>
            <a:endParaRPr lang="fr-BE" dirty="0" smtClean="0"/>
          </a:p>
          <a:p>
            <a:r>
              <a:rPr lang="fr-BE" dirty="0" smtClean="0"/>
              <a:t>Données médicales du patient &gt; DMI, doit devenir la source authentique</a:t>
            </a:r>
          </a:p>
          <a:p>
            <a:endParaRPr lang="fr-BE" dirty="0" smtClean="0"/>
          </a:p>
          <a:p>
            <a:r>
              <a:rPr lang="fr-BE" dirty="0" err="1" smtClean="0"/>
              <a:t>Sumehr</a:t>
            </a:r>
            <a:r>
              <a:rPr lang="fr-BE" dirty="0" smtClean="0"/>
              <a:t> (SUMmarized Electronic Health Record) &gt; résumé du DMI</a:t>
            </a:r>
          </a:p>
          <a:p>
            <a:endParaRPr lang="fr-BE" dirty="0" smtClean="0"/>
          </a:p>
          <a:p>
            <a:pPr lvl="1"/>
            <a:r>
              <a:rPr lang="fr-BE" dirty="0"/>
              <a:t>t</a:t>
            </a:r>
            <a:r>
              <a:rPr lang="fr-BE" dirty="0" smtClean="0"/>
              <a:t>out patient, s’il le souhaite, a droit à un Sumehr</a:t>
            </a:r>
          </a:p>
          <a:p>
            <a:endParaRPr lang="fr-BE" dirty="0" smtClean="0"/>
          </a:p>
          <a:p>
            <a:pPr lvl="1"/>
            <a:r>
              <a:rPr lang="fr-BE" dirty="0" smtClean="0"/>
              <a:t>relation thérapeutique &amp; consentement du patient</a:t>
            </a:r>
          </a:p>
          <a:p>
            <a:pPr lvl="1"/>
            <a:endParaRPr lang="fr-BE" dirty="0" smtClean="0"/>
          </a:p>
          <a:p>
            <a:pPr lvl="1"/>
            <a:r>
              <a:rPr lang="fr-BE" dirty="0"/>
              <a:t>p</a:t>
            </a:r>
            <a:r>
              <a:rPr lang="fr-BE" dirty="0" smtClean="0"/>
              <a:t>ostes de garde &amp; urgences</a:t>
            </a:r>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66</a:t>
            </a:fld>
            <a:endParaRPr lang="en-US"/>
          </a:p>
        </p:txBody>
      </p:sp>
    </p:spTree>
    <p:extLst>
      <p:ext uri="{BB962C8B-B14F-4D97-AF65-F5344CB8AC3E}">
        <p14:creationId xmlns:p14="http://schemas.microsoft.com/office/powerpoint/2010/main" val="377355397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a:bodyPr>
          <a:lstStyle/>
          <a:p>
            <a:r>
              <a:rPr lang="fr-BE" dirty="0" smtClean="0"/>
              <a:t>Exemple de DMI (dossier médical informatisé</a:t>
            </a:r>
            <a:r>
              <a:rPr lang="fr-BE" dirty="0"/>
              <a:t>)</a:t>
            </a:r>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67</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348880"/>
            <a:ext cx="523875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03987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a:bodyPr>
          <a:lstStyle/>
          <a:p>
            <a:r>
              <a:rPr lang="fr-BE" dirty="0" smtClean="0"/>
              <a:t>Exemple </a:t>
            </a:r>
            <a:r>
              <a:rPr lang="fr-BE" dirty="0" err="1" smtClean="0"/>
              <a:t>Sumehr</a:t>
            </a:r>
            <a:r>
              <a:rPr lang="fr-BE" dirty="0" smtClean="0"/>
              <a:t> (photo/</a:t>
            </a:r>
            <a:r>
              <a:rPr lang="fr-BE" dirty="0" err="1" smtClean="0"/>
              <a:t>extract</a:t>
            </a:r>
            <a:r>
              <a:rPr lang="fr-BE" dirty="0" smtClean="0"/>
              <a:t>/résumé du dossier santé)</a:t>
            </a:r>
            <a:endParaRPr lang="fr-BE" dirty="0"/>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68</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276872"/>
            <a:ext cx="5926762" cy="366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52072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a:bodyPr>
          <a:lstStyle/>
          <a:p>
            <a:endParaRPr lang="fr-BE" dirty="0" smtClean="0"/>
          </a:p>
          <a:p>
            <a:r>
              <a:rPr lang="fr-BE" dirty="0" smtClean="0"/>
              <a:t>Situation 10-2017</a:t>
            </a:r>
          </a:p>
          <a:p>
            <a:endParaRPr lang="fr-BE" dirty="0" smtClean="0">
              <a:solidFill>
                <a:srgbClr val="000000"/>
              </a:solidFill>
              <a:latin typeface="Calibri"/>
            </a:endParaRPr>
          </a:p>
          <a:p>
            <a:endParaRPr lang="en-US" dirty="0" smtClean="0">
              <a:solidFill>
                <a:srgbClr val="000000"/>
              </a:solidFill>
              <a:latin typeface="Calibri"/>
            </a:endParaRPr>
          </a:p>
          <a:p>
            <a:pPr marL="0" indent="0">
              <a:buNone/>
            </a:pPr>
            <a:r>
              <a:rPr lang="en-US" dirty="0">
                <a:solidFill>
                  <a:srgbClr val="000000"/>
                </a:solidFill>
                <a:latin typeface="Calibri"/>
              </a:rPr>
              <a:t>	</a:t>
            </a:r>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69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69371051"/>
              </p:ext>
            </p:extLst>
          </p:nvPr>
        </p:nvGraphicFramePr>
        <p:xfrm>
          <a:off x="827583" y="2636911"/>
          <a:ext cx="7128792" cy="3096344"/>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tblGrid>
              <a:tr h="933348">
                <a:tc>
                  <a:txBody>
                    <a:bodyPr/>
                    <a:lstStyle/>
                    <a:p>
                      <a:endParaRPr lang="en-US" dirty="0"/>
                    </a:p>
                  </a:txBody>
                  <a:tcPr/>
                </a:tc>
                <a:tc>
                  <a:txBody>
                    <a:bodyPr/>
                    <a:lstStyle/>
                    <a:p>
                      <a:r>
                        <a:rPr lang="fr-BE" dirty="0" err="1" smtClean="0"/>
                        <a:t>Nbre</a:t>
                      </a:r>
                      <a:r>
                        <a:rPr lang="fr-BE" dirty="0" smtClean="0"/>
                        <a:t> patients avec un </a:t>
                      </a:r>
                      <a:r>
                        <a:rPr lang="fr-BE" dirty="0" err="1" smtClean="0"/>
                        <a:t>Sumehr</a:t>
                      </a:r>
                      <a:endParaRPr lang="en-US" dirty="0"/>
                    </a:p>
                  </a:txBody>
                  <a:tcPr/>
                </a:tc>
                <a:tc>
                  <a:txBody>
                    <a:bodyPr/>
                    <a:lstStyle/>
                    <a:p>
                      <a:r>
                        <a:rPr lang="fr-BE" dirty="0" err="1" smtClean="0"/>
                        <a:t>Nbre</a:t>
                      </a:r>
                      <a:r>
                        <a:rPr lang="fr-BE" dirty="0" smtClean="0"/>
                        <a:t> de </a:t>
                      </a:r>
                      <a:r>
                        <a:rPr lang="fr-BE" dirty="0" err="1" smtClean="0"/>
                        <a:t>Sumehr</a:t>
                      </a:r>
                      <a:endParaRPr lang="en-US" dirty="0"/>
                    </a:p>
                  </a:txBody>
                  <a:tcPr/>
                </a:tc>
                <a:extLst>
                  <a:ext uri="{0D108BD9-81ED-4DB2-BD59-A6C34878D82A}">
                    <a16:rowId xmlns:a16="http://schemas.microsoft.com/office/drawing/2014/main" val="10000"/>
                  </a:ext>
                </a:extLst>
              </a:tr>
              <a:tr h="540749">
                <a:tc>
                  <a:txBody>
                    <a:bodyPr/>
                    <a:lstStyle/>
                    <a:p>
                      <a:r>
                        <a:rPr lang="fr-BE" dirty="0" smtClean="0"/>
                        <a:t>RSW</a:t>
                      </a:r>
                      <a:endParaRPr lang="en-US" dirty="0"/>
                    </a:p>
                  </a:txBody>
                  <a:tcPr/>
                </a:tc>
                <a:tc>
                  <a:txBody>
                    <a:bodyPr/>
                    <a:lstStyle/>
                    <a:p>
                      <a:r>
                        <a:rPr lang="en-US" dirty="0" smtClean="0"/>
                        <a:t>310.985</a:t>
                      </a:r>
                      <a:endParaRPr lang="en-US" dirty="0"/>
                    </a:p>
                  </a:txBody>
                  <a:tcPr/>
                </a:tc>
                <a:tc>
                  <a:txBody>
                    <a:bodyPr/>
                    <a:lstStyle/>
                    <a:p>
                      <a:r>
                        <a:rPr lang="en-US" dirty="0" smtClean="0"/>
                        <a:t>792.703</a:t>
                      </a:r>
                      <a:endParaRPr lang="en-US" dirty="0"/>
                    </a:p>
                  </a:txBody>
                  <a:tcPr/>
                </a:tc>
                <a:extLst>
                  <a:ext uri="{0D108BD9-81ED-4DB2-BD59-A6C34878D82A}">
                    <a16:rowId xmlns:a16="http://schemas.microsoft.com/office/drawing/2014/main" val="10001"/>
                  </a:ext>
                </a:extLst>
              </a:tr>
              <a:tr h="540749">
                <a:tc>
                  <a:txBody>
                    <a:bodyPr/>
                    <a:lstStyle/>
                    <a:p>
                      <a:r>
                        <a:rPr lang="fr-BE" dirty="0" smtClean="0"/>
                        <a:t>RSB</a:t>
                      </a:r>
                      <a:endParaRPr lang="en-US" dirty="0"/>
                    </a:p>
                  </a:txBody>
                  <a:tcPr/>
                </a:tc>
                <a:tc>
                  <a:txBody>
                    <a:bodyPr/>
                    <a:lstStyle/>
                    <a:p>
                      <a:r>
                        <a:rPr lang="en-US" b="0" dirty="0" smtClean="0"/>
                        <a:t>80.987</a:t>
                      </a:r>
                      <a:endParaRPr lang="en-US" b="0" dirty="0"/>
                    </a:p>
                  </a:txBody>
                  <a:tcPr/>
                </a:tc>
                <a:tc>
                  <a:txBody>
                    <a:bodyPr/>
                    <a:lstStyle/>
                    <a:p>
                      <a:r>
                        <a:rPr lang="en-US" sz="1800" b="0" i="0" u="none" strike="noStrike" kern="1200" baseline="0" dirty="0" smtClean="0">
                          <a:solidFill>
                            <a:schemeClr val="dk1"/>
                          </a:solidFill>
                          <a:latin typeface="+mn-lt"/>
                          <a:ea typeface="+mn-ea"/>
                          <a:cs typeface="+mn-cs"/>
                        </a:rPr>
                        <a:t>198.518</a:t>
                      </a:r>
                      <a:endParaRPr lang="en-US" dirty="0"/>
                    </a:p>
                  </a:txBody>
                  <a:tcPr/>
                </a:tc>
                <a:extLst>
                  <a:ext uri="{0D108BD9-81ED-4DB2-BD59-A6C34878D82A}">
                    <a16:rowId xmlns:a16="http://schemas.microsoft.com/office/drawing/2014/main" val="10002"/>
                  </a:ext>
                </a:extLst>
              </a:tr>
              <a:tr h="540749">
                <a:tc>
                  <a:txBody>
                    <a:bodyPr/>
                    <a:lstStyle/>
                    <a:p>
                      <a:r>
                        <a:rPr lang="fr-BE" dirty="0" err="1" smtClean="0"/>
                        <a:t>Vitalink</a:t>
                      </a:r>
                      <a:endParaRPr lang="en-US" dirty="0"/>
                    </a:p>
                  </a:txBody>
                  <a:tcPr/>
                </a:tc>
                <a:tc>
                  <a:txBody>
                    <a:bodyPr/>
                    <a:lstStyle/>
                    <a:p>
                      <a:r>
                        <a:rPr lang="en-US" sz="1800" b="0" i="0" u="none" strike="noStrike" kern="1200" baseline="0" dirty="0" smtClean="0">
                          <a:solidFill>
                            <a:schemeClr val="dk1"/>
                          </a:solidFill>
                          <a:latin typeface="+mn-lt"/>
                          <a:ea typeface="+mn-ea"/>
                          <a:cs typeface="+mn-cs"/>
                        </a:rPr>
                        <a:t>1.463.889</a:t>
                      </a:r>
                      <a:endParaRPr lang="en-US" dirty="0"/>
                    </a:p>
                  </a:txBody>
                  <a:tcPr/>
                </a:tc>
                <a:tc>
                  <a:txBody>
                    <a:bodyPr/>
                    <a:lstStyle/>
                    <a:p>
                      <a:r>
                        <a:rPr lang="en-US" sz="1800" b="0" i="0" u="none" strike="noStrike" kern="1200" baseline="0" dirty="0" smtClean="0">
                          <a:solidFill>
                            <a:schemeClr val="dk1"/>
                          </a:solidFill>
                          <a:latin typeface="+mn-lt"/>
                          <a:ea typeface="+mn-ea"/>
                          <a:cs typeface="+mn-cs"/>
                        </a:rPr>
                        <a:t>1.596.382</a:t>
                      </a:r>
                      <a:endParaRPr lang="en-US" dirty="0"/>
                    </a:p>
                  </a:txBody>
                  <a:tcPr/>
                </a:tc>
                <a:extLst>
                  <a:ext uri="{0D108BD9-81ED-4DB2-BD59-A6C34878D82A}">
                    <a16:rowId xmlns:a16="http://schemas.microsoft.com/office/drawing/2014/main" val="10003"/>
                  </a:ext>
                </a:extLst>
              </a:tr>
              <a:tr h="540749">
                <a:tc>
                  <a:txBody>
                    <a:bodyPr/>
                    <a:lstStyle/>
                    <a:p>
                      <a:r>
                        <a:rPr lang="fr-BE" b="1" dirty="0" smtClean="0"/>
                        <a:t>TOTAL</a:t>
                      </a:r>
                      <a:endParaRPr lang="en-US" b="1" dirty="0"/>
                    </a:p>
                  </a:txBody>
                  <a:tcPr/>
                </a:tc>
                <a:tc>
                  <a:txBody>
                    <a:bodyPr/>
                    <a:lstStyle/>
                    <a:p>
                      <a:r>
                        <a:rPr lang="en-US" b="1" dirty="0" smtClean="0"/>
                        <a:t>1.855.861</a:t>
                      </a:r>
                      <a:endParaRPr lang="en-US" b="1" dirty="0"/>
                    </a:p>
                  </a:txBody>
                  <a:tcPr/>
                </a:tc>
                <a:tc>
                  <a:txBody>
                    <a:bodyPr/>
                    <a:lstStyle/>
                    <a:p>
                      <a:r>
                        <a:rPr lang="en-US" sz="1800" b="1" i="0" u="none" strike="noStrike" kern="1200" baseline="0" dirty="0" smtClean="0">
                          <a:solidFill>
                            <a:schemeClr val="dk1"/>
                          </a:solidFill>
                          <a:latin typeface="+mn-lt"/>
                          <a:ea typeface="+mn-ea"/>
                          <a:cs typeface="+mn-cs"/>
                        </a:rPr>
                        <a:t>2.587.603</a:t>
                      </a:r>
                      <a:endParaRPr lang="en-US"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464956"/>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solidFill>
                  <a:srgbClr val="3E6E5A"/>
                </a:solidFill>
              </a:rPr>
              <a:t>Rapport couts-bénéfices</a:t>
            </a:r>
            <a:endParaRPr lang="fr-BE" dirty="0">
              <a:solidFill>
                <a:srgbClr val="3E6E5A"/>
              </a:solidFill>
            </a:endParaRPr>
          </a:p>
        </p:txBody>
      </p:sp>
      <p:sp>
        <p:nvSpPr>
          <p:cNvPr id="10243" name="Rectangle 3"/>
          <p:cNvSpPr>
            <a:spLocks noGrp="1" noChangeArrowheads="1"/>
          </p:cNvSpPr>
          <p:nvPr>
            <p:ph idx="1"/>
          </p:nvPr>
        </p:nvSpPr>
        <p:spPr/>
        <p:txBody>
          <a:bodyPr>
            <a:normAutofit fontScale="92500" lnSpcReduction="20000"/>
          </a:bodyPr>
          <a:lstStyle/>
          <a:p>
            <a:pPr marL="0" indent="0">
              <a:buNone/>
            </a:pPr>
            <a:r>
              <a:rPr lang="fr-BE" altLang="en-US" dirty="0" smtClean="0"/>
              <a:t>Quelques études récentes </a:t>
            </a:r>
            <a:r>
              <a:rPr lang="fr-BE" altLang="en-US" sz="1700" dirty="0" smtClean="0"/>
              <a:t>(Trine </a:t>
            </a:r>
            <a:r>
              <a:rPr lang="fr-BE" altLang="en-US" sz="1700" dirty="0" err="1" smtClean="0"/>
              <a:t>Bergmo</a:t>
            </a:r>
            <a:r>
              <a:rPr lang="fr-BE" altLang="en-US" sz="1700" dirty="0" smtClean="0"/>
              <a:t>, </a:t>
            </a:r>
            <a:r>
              <a:rPr lang="fr-BE" altLang="en-US" sz="1700" i="1" dirty="0" smtClean="0"/>
              <a:t>How to </a:t>
            </a:r>
            <a:r>
              <a:rPr lang="fr-BE" altLang="en-US" sz="1700" i="1" dirty="0" err="1" smtClean="0"/>
              <a:t>Measure</a:t>
            </a:r>
            <a:r>
              <a:rPr lang="fr-BE" altLang="en-US" sz="1700" i="1" dirty="0" smtClean="0"/>
              <a:t> </a:t>
            </a:r>
            <a:r>
              <a:rPr lang="fr-BE" altLang="en-US" sz="1700" i="1" dirty="0" err="1" smtClean="0"/>
              <a:t>Costs</a:t>
            </a:r>
            <a:r>
              <a:rPr lang="fr-BE" altLang="en-US" sz="1700" i="1" dirty="0" smtClean="0"/>
              <a:t> and </a:t>
            </a:r>
            <a:r>
              <a:rPr lang="fr-BE" altLang="en-US" sz="1700" i="1" dirty="0" err="1" smtClean="0"/>
              <a:t>Benefits</a:t>
            </a:r>
            <a:r>
              <a:rPr lang="fr-BE" altLang="en-US" sz="1700" i="1" dirty="0" smtClean="0"/>
              <a:t> of </a:t>
            </a:r>
            <a:r>
              <a:rPr lang="fr-BE" altLang="en-US" sz="1700" i="1" dirty="0" err="1" smtClean="0"/>
              <a:t>eHealth</a:t>
            </a:r>
            <a:r>
              <a:rPr lang="fr-BE" altLang="en-US" sz="1700" i="1" dirty="0" smtClean="0"/>
              <a:t> Interventions: An </a:t>
            </a:r>
            <a:r>
              <a:rPr lang="fr-BE" altLang="en-US" sz="1700" i="1" dirty="0" err="1" smtClean="0"/>
              <a:t>Overview</a:t>
            </a:r>
            <a:r>
              <a:rPr lang="fr-BE" altLang="en-US" sz="1700" i="1" dirty="0" smtClean="0"/>
              <a:t> of </a:t>
            </a:r>
            <a:r>
              <a:rPr lang="fr-BE" altLang="en-US" sz="1700" i="1" dirty="0" err="1" smtClean="0"/>
              <a:t>Methods</a:t>
            </a:r>
            <a:r>
              <a:rPr lang="fr-BE" altLang="en-US" sz="1700" i="1" dirty="0" smtClean="0"/>
              <a:t> and </a:t>
            </a:r>
            <a:r>
              <a:rPr lang="fr-BE" altLang="en-US" sz="1700" i="1" dirty="0" err="1" smtClean="0"/>
              <a:t>Frameworks</a:t>
            </a:r>
            <a:r>
              <a:rPr lang="fr-BE" altLang="en-US" sz="1700" i="1" dirty="0" smtClean="0"/>
              <a:t>, in </a:t>
            </a:r>
            <a:r>
              <a:rPr lang="fr-BE" altLang="en-US" sz="1700" dirty="0" smtClean="0"/>
              <a:t>J. of </a:t>
            </a:r>
            <a:r>
              <a:rPr lang="fr-BE" altLang="en-US" sz="1700" dirty="0" err="1" smtClean="0"/>
              <a:t>Medical</a:t>
            </a:r>
            <a:r>
              <a:rPr lang="fr-BE" altLang="en-US" sz="1700" dirty="0" smtClean="0"/>
              <a:t> Internet </a:t>
            </a:r>
            <a:r>
              <a:rPr lang="fr-BE" altLang="en-US" sz="1700" dirty="0" err="1" smtClean="0"/>
              <a:t>Research</a:t>
            </a:r>
            <a:r>
              <a:rPr lang="fr-BE" altLang="en-US" sz="1700" dirty="0" smtClean="0"/>
              <a:t>, 2015</a:t>
            </a:r>
            <a:r>
              <a:rPr lang="fr-BE" altLang="en-US" sz="2600" dirty="0" smtClean="0"/>
              <a:t>)</a:t>
            </a:r>
            <a:r>
              <a:rPr lang="fr-BE" altLang="en-US" dirty="0" smtClean="0"/>
              <a:t> mais en Belgique peu de données économiques validées</a:t>
            </a:r>
          </a:p>
          <a:p>
            <a:pPr marL="0" indent="0">
              <a:buNone/>
            </a:pPr>
            <a:endParaRPr lang="fr-BE" altLang="en-US" dirty="0" smtClean="0"/>
          </a:p>
          <a:p>
            <a:pPr marL="0" indent="0">
              <a:buNone/>
            </a:pPr>
            <a:r>
              <a:rPr lang="fr-BE" altLang="en-US" dirty="0" smtClean="0"/>
              <a:t>La plus célèbre (</a:t>
            </a:r>
            <a:r>
              <a:rPr lang="en-US" sz="1700" dirty="0"/>
              <a:t>L.T. Kohn, J.M. Corrigan, M.S. Donaldson, </a:t>
            </a:r>
            <a:r>
              <a:rPr lang="en-US" sz="1700" i="1" dirty="0"/>
              <a:t>To Err Is Human: Building a Safer Health System</a:t>
            </a:r>
            <a:r>
              <a:rPr lang="en-US" sz="1700" dirty="0"/>
              <a:t>, Committee on Quality of Health Care in America, Institute of </a:t>
            </a:r>
            <a:r>
              <a:rPr lang="en-US" sz="1700" dirty="0" smtClean="0"/>
              <a:t>Medicine,</a:t>
            </a:r>
            <a:r>
              <a:rPr lang="fr-BE" altLang="en-US" sz="1700" dirty="0"/>
              <a:t>1999</a:t>
            </a:r>
            <a:r>
              <a:rPr lang="fr-BE" altLang="en-US" sz="1600" dirty="0"/>
              <a:t>)</a:t>
            </a:r>
            <a:r>
              <a:rPr lang="fr-BE" altLang="en-US" dirty="0" smtClean="0"/>
              <a:t> a mise en évidence l</a:t>
            </a:r>
            <a:r>
              <a:rPr lang="fr-BE" dirty="0" smtClean="0"/>
              <a:t>e </a:t>
            </a:r>
            <a:r>
              <a:rPr lang="fr-BE" dirty="0"/>
              <a:t>coût des erreurs médicales attribuées à un système de soins basé sur le </a:t>
            </a:r>
            <a:r>
              <a:rPr lang="fr-BE" dirty="0" smtClean="0"/>
              <a:t>papier (la « sous-informatisation » </a:t>
            </a:r>
            <a:r>
              <a:rPr lang="fr-BE" dirty="0"/>
              <a:t>du système de soins </a:t>
            </a:r>
            <a:r>
              <a:rPr lang="fr-BE" dirty="0" smtClean="0"/>
              <a:t>provoquerait </a:t>
            </a:r>
            <a:r>
              <a:rPr lang="fr-BE" dirty="0"/>
              <a:t>des milliers de morts chaque </a:t>
            </a:r>
            <a:r>
              <a:rPr lang="fr-BE" dirty="0" smtClean="0"/>
              <a:t>année aux USA).</a:t>
            </a:r>
          </a:p>
          <a:p>
            <a:pPr marL="0" indent="0">
              <a:buNone/>
            </a:pPr>
            <a:endParaRPr lang="fr-BE" dirty="0"/>
          </a:p>
          <a:p>
            <a:pPr marL="0" indent="0">
              <a:buNone/>
            </a:pPr>
            <a:r>
              <a:rPr lang="fr-BE" dirty="0" smtClean="0"/>
              <a:t>Voir aussi: </a:t>
            </a:r>
          </a:p>
          <a:p>
            <a:r>
              <a:rPr lang="en-US" sz="1600" dirty="0" err="1"/>
              <a:t>Stroetmann</a:t>
            </a:r>
            <a:r>
              <a:rPr lang="en-US" sz="1600" dirty="0"/>
              <a:t> KA, Jones T, </a:t>
            </a:r>
            <a:r>
              <a:rPr lang="en-US" sz="1600" dirty="0" err="1"/>
              <a:t>Dobrev</a:t>
            </a:r>
            <a:r>
              <a:rPr lang="en-US" sz="1600" dirty="0"/>
              <a:t> A, </a:t>
            </a:r>
            <a:r>
              <a:rPr lang="en-US" sz="1600" dirty="0" err="1"/>
              <a:t>Stroetmann</a:t>
            </a:r>
            <a:r>
              <a:rPr lang="en-US" sz="1600" dirty="0"/>
              <a:t> VN. </a:t>
            </a:r>
            <a:r>
              <a:rPr lang="en-US" sz="1600" i="1" dirty="0"/>
              <a:t>eHealth is worth it: the economic benefits of implemented eHealth solutions at ten European sites</a:t>
            </a:r>
            <a:r>
              <a:rPr lang="en-US" sz="1600" dirty="0"/>
              <a:t>. Luxembourg: Office for Official Publications of the European Communities; 2006</a:t>
            </a:r>
            <a:endParaRPr lang="fr-BE" sz="1600" dirty="0"/>
          </a:p>
          <a:p>
            <a:r>
              <a:rPr lang="en-US" sz="1700" dirty="0" err="1" smtClean="0"/>
              <a:t>Hillestad</a:t>
            </a:r>
            <a:r>
              <a:rPr lang="en-US" sz="1700" dirty="0" smtClean="0"/>
              <a:t> </a:t>
            </a:r>
            <a:r>
              <a:rPr lang="en-US" sz="1700" dirty="0"/>
              <a:t>et al., </a:t>
            </a:r>
            <a:r>
              <a:rPr lang="en-US" sz="1700" i="1" dirty="0" smtClean="0"/>
              <a:t>Can </a:t>
            </a:r>
            <a:r>
              <a:rPr lang="en-US" sz="1700" i="1" dirty="0"/>
              <a:t>electronic medical record systems transform health care? Potential health benefits, savings, and </a:t>
            </a:r>
            <a:r>
              <a:rPr lang="en-US" sz="1700" i="1" dirty="0" smtClean="0"/>
              <a:t>costs</a:t>
            </a:r>
            <a:r>
              <a:rPr lang="en-US" sz="1700" dirty="0" smtClean="0"/>
              <a:t>, in Health </a:t>
            </a:r>
            <a:r>
              <a:rPr lang="en-US" sz="1700" dirty="0"/>
              <a:t>Affairs, </a:t>
            </a:r>
            <a:r>
              <a:rPr lang="en-US" sz="1700" dirty="0" smtClean="0"/>
              <a:t>2005</a:t>
            </a:r>
          </a:p>
          <a:p>
            <a:pPr marL="0" indent="0">
              <a:buNone/>
            </a:pPr>
            <a:endParaRPr lang="fr-BE" dirty="0"/>
          </a:p>
          <a:p>
            <a:pPr marL="0" indent="0">
              <a:buNone/>
            </a:pPr>
            <a:endParaRPr lang="fr-BE" dirty="0" smtClean="0"/>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7</a:t>
            </a:fld>
            <a:endParaRPr lang="fr-BE"/>
          </a:p>
        </p:txBody>
      </p:sp>
    </p:spTree>
    <p:extLst>
      <p:ext uri="{BB962C8B-B14F-4D97-AF65-F5344CB8AC3E}">
        <p14:creationId xmlns:p14="http://schemas.microsoft.com/office/powerpoint/2010/main" val="1899211803"/>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lnSpcReduction="10000"/>
          </a:bodyPr>
          <a:lstStyle/>
          <a:p>
            <a:r>
              <a:rPr lang="fr-BE" dirty="0" smtClean="0"/>
              <a:t>Art. 36septies </a:t>
            </a:r>
            <a:r>
              <a:rPr lang="fr-BE" dirty="0"/>
              <a:t>de la loi ASSI prévoit que « [l’honoraire … pour la gestion du dossier médical global] est seulement dû si le médecin généraliste reconnu utilise un dossier médical électronique pour le bénéficiaire concerné, qui est géré par un logiciel enregistré par la plateforme </a:t>
            </a:r>
            <a:r>
              <a:rPr lang="fr-BE" dirty="0" smtClean="0"/>
              <a:t>eHealth. </a:t>
            </a:r>
          </a:p>
          <a:p>
            <a:endParaRPr lang="fr-BE" dirty="0"/>
          </a:p>
          <a:p>
            <a:r>
              <a:rPr lang="fr-BE" b="1" u="sng" dirty="0" smtClean="0"/>
              <a:t>01/01/2021</a:t>
            </a:r>
          </a:p>
          <a:p>
            <a:pPr lvl="1"/>
            <a:r>
              <a:rPr lang="fr-BE" dirty="0" smtClean="0"/>
              <a:t>base légale approuvée par la commission </a:t>
            </a:r>
            <a:r>
              <a:rPr lang="fr-BE" dirty="0" err="1" smtClean="0"/>
              <a:t>medico</a:t>
            </a:r>
            <a:r>
              <a:rPr lang="fr-BE" dirty="0" smtClean="0"/>
              <a:t>-mutualiste: 100 % des MG </a:t>
            </a:r>
            <a:r>
              <a:rPr lang="fr-BE" dirty="0"/>
              <a:t>qui souhaitent recevoir leur honoraire DMG doivent tenir leur dossier de manière </a:t>
            </a:r>
            <a:r>
              <a:rPr lang="fr-BE" dirty="0" smtClean="0"/>
              <a:t>informatisée</a:t>
            </a:r>
          </a:p>
          <a:p>
            <a:pPr lvl="1"/>
            <a:endParaRPr lang="fr-BE" dirty="0" smtClean="0"/>
          </a:p>
          <a:p>
            <a:pPr marL="182880" lvl="1"/>
            <a:r>
              <a:rPr lang="fr-BE" sz="2400" dirty="0"/>
              <a:t>Mais pour les </a:t>
            </a:r>
            <a:r>
              <a:rPr lang="fr-BE" sz="2400" b="1" u="sng" dirty="0"/>
              <a:t>nouveaux </a:t>
            </a:r>
            <a:r>
              <a:rPr lang="fr-BE" sz="2400" b="1" u="sng" dirty="0" smtClean="0"/>
              <a:t>MG</a:t>
            </a:r>
            <a:r>
              <a:rPr lang="fr-BE" sz="2400" dirty="0" smtClean="0"/>
              <a:t>, ce sera déjà d’application (AR approuvé le </a:t>
            </a:r>
            <a:r>
              <a:rPr lang="fr-BE" sz="2400" dirty="0"/>
              <a:t>4/12 au comité de </a:t>
            </a:r>
            <a:r>
              <a:rPr lang="fr-BE" sz="2400" dirty="0" smtClean="0"/>
              <a:t>l’assurance)</a:t>
            </a:r>
            <a:endParaRPr lang="fr-BE" sz="2400" dirty="0"/>
          </a:p>
          <a:p>
            <a:pPr lvl="2"/>
            <a:endParaRPr lang="fr-BE" dirty="0" smtClean="0"/>
          </a:p>
          <a:p>
            <a:pPr marL="274320" lvl="1" indent="0">
              <a:buNone/>
            </a:pPr>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70</a:t>
            </a:fld>
            <a:endParaRPr lang="en-US"/>
          </a:p>
        </p:txBody>
      </p:sp>
    </p:spTree>
    <p:extLst>
      <p:ext uri="{BB962C8B-B14F-4D97-AF65-F5344CB8AC3E}">
        <p14:creationId xmlns:p14="http://schemas.microsoft.com/office/powerpoint/2010/main" val="567603677"/>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2 : DPI hospitalier</a:t>
            </a:r>
            <a:endParaRPr lang="fr-BE" dirty="0"/>
          </a:p>
        </p:txBody>
      </p:sp>
      <p:sp>
        <p:nvSpPr>
          <p:cNvPr id="3" name="Content Placeholder 2"/>
          <p:cNvSpPr>
            <a:spLocks noGrp="1"/>
          </p:cNvSpPr>
          <p:nvPr>
            <p:ph idx="1"/>
          </p:nvPr>
        </p:nvSpPr>
        <p:spPr/>
        <p:txBody>
          <a:bodyPr>
            <a:normAutofit/>
          </a:bodyPr>
          <a:lstStyle/>
          <a:p>
            <a:r>
              <a:rPr lang="fr-BE" dirty="0" smtClean="0"/>
              <a:t>DMI &gt; généralistes</a:t>
            </a:r>
          </a:p>
          <a:p>
            <a:r>
              <a:rPr lang="fr-BE" dirty="0" smtClean="0"/>
              <a:t>DPI &gt; autres prestataires</a:t>
            </a:r>
          </a:p>
          <a:p>
            <a:endParaRPr lang="fr-BE" dirty="0" smtClean="0"/>
          </a:p>
          <a:p>
            <a:pPr lvl="1"/>
            <a:endParaRPr lang="fr-BE" dirty="0" smtClean="0"/>
          </a:p>
          <a:p>
            <a:r>
              <a:rPr lang="fr-BE" dirty="0" smtClean="0"/>
              <a:t>Objectifs 2019</a:t>
            </a:r>
          </a:p>
          <a:p>
            <a:pPr lvl="1"/>
            <a:r>
              <a:rPr lang="fr-BE" dirty="0" smtClean="0"/>
              <a:t>DPI intégré</a:t>
            </a:r>
          </a:p>
          <a:p>
            <a:pPr lvl="1"/>
            <a:r>
              <a:rPr lang="fr-BE" dirty="0" smtClean="0"/>
              <a:t>plan ICT interne </a:t>
            </a:r>
          </a:p>
          <a:p>
            <a:pPr lvl="1"/>
            <a:r>
              <a:rPr lang="fr-BE" dirty="0" smtClean="0"/>
              <a:t>publication de documents électroniques via les hubs</a:t>
            </a:r>
          </a:p>
          <a:p>
            <a:pPr lvl="2"/>
            <a:endParaRPr lang="fr-BE" dirty="0" smtClean="0"/>
          </a:p>
          <a:p>
            <a:endParaRPr lang="fr-BE" dirty="0" smtClean="0"/>
          </a:p>
          <a:p>
            <a:endParaRPr lang="fr-BE" dirty="0"/>
          </a:p>
        </p:txBody>
      </p:sp>
      <p:sp>
        <p:nvSpPr>
          <p:cNvPr id="4" name="Date Placeholder 3"/>
          <p:cNvSpPr>
            <a:spLocks noGrp="1"/>
          </p:cNvSpPr>
          <p:nvPr>
            <p:ph type="dt" sz="half" idx="10"/>
          </p:nvPr>
        </p:nvSpPr>
        <p:spPr/>
        <p:txBody>
          <a:bodyPr/>
          <a:lstStyle/>
          <a:p>
            <a:r>
              <a:rPr lang="en-US" smtClean="0"/>
              <a:t>23/01/2017</a:t>
            </a:r>
            <a:endParaRPr lang="fr-BE"/>
          </a:p>
        </p:txBody>
      </p:sp>
      <p:sp>
        <p:nvSpPr>
          <p:cNvPr id="5" name="Slide Number Placeholder 4"/>
          <p:cNvSpPr>
            <a:spLocks noGrp="1"/>
          </p:cNvSpPr>
          <p:nvPr>
            <p:ph type="sldNum" sz="quarter" idx="12"/>
          </p:nvPr>
        </p:nvSpPr>
        <p:spPr/>
        <p:txBody>
          <a:bodyPr/>
          <a:lstStyle/>
          <a:p>
            <a:fld id="{2B30A8D0-0C1A-4E18-B9EE-C94840A50CB5}" type="slidenum">
              <a:rPr lang="en-US" smtClean="0"/>
              <a:t>71</a:t>
            </a:fld>
            <a:endParaRPr lang="en-US"/>
          </a:p>
        </p:txBody>
      </p:sp>
    </p:spTree>
    <p:extLst>
      <p:ext uri="{BB962C8B-B14F-4D97-AF65-F5344CB8AC3E}">
        <p14:creationId xmlns:p14="http://schemas.microsoft.com/office/powerpoint/2010/main" val="98935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2 : DPI hospitalier</a:t>
            </a:r>
            <a:endParaRPr lang="fr-BE" dirty="0"/>
          </a:p>
        </p:txBody>
      </p:sp>
      <p:sp>
        <p:nvSpPr>
          <p:cNvPr id="3" name="Content Placeholder 2"/>
          <p:cNvSpPr>
            <a:spLocks noGrp="1"/>
          </p:cNvSpPr>
          <p:nvPr>
            <p:ph idx="1"/>
          </p:nvPr>
        </p:nvSpPr>
        <p:spPr>
          <a:xfrm>
            <a:off x="457200" y="1988840"/>
            <a:ext cx="8229600" cy="4488160"/>
          </a:xfrm>
        </p:spPr>
        <p:txBody>
          <a:bodyPr>
            <a:normAutofit/>
          </a:bodyPr>
          <a:lstStyle/>
          <a:p>
            <a:pPr lvl="2"/>
            <a:endParaRPr lang="fr-BE" dirty="0" smtClean="0"/>
          </a:p>
          <a:p>
            <a:endParaRPr lang="fr-BE" dirty="0" smtClean="0"/>
          </a:p>
          <a:p>
            <a:endParaRPr lang="fr-BE" dirty="0"/>
          </a:p>
        </p:txBody>
      </p:sp>
      <p:sp>
        <p:nvSpPr>
          <p:cNvPr id="4" name="Date Placeholder 3"/>
          <p:cNvSpPr>
            <a:spLocks noGrp="1"/>
          </p:cNvSpPr>
          <p:nvPr>
            <p:ph type="dt" sz="half" idx="10"/>
          </p:nvPr>
        </p:nvSpPr>
        <p:spPr/>
        <p:txBody>
          <a:bodyPr/>
          <a:lstStyle/>
          <a:p>
            <a:r>
              <a:rPr lang="en-US" smtClean="0"/>
              <a:t>23/01/2017</a:t>
            </a:r>
            <a:endParaRPr lang="fr-BE"/>
          </a:p>
        </p:txBody>
      </p:sp>
      <p:sp>
        <p:nvSpPr>
          <p:cNvPr id="5" name="Slide Number Placeholder 4"/>
          <p:cNvSpPr>
            <a:spLocks noGrp="1"/>
          </p:cNvSpPr>
          <p:nvPr>
            <p:ph type="sldNum" sz="quarter" idx="12"/>
          </p:nvPr>
        </p:nvSpPr>
        <p:spPr/>
        <p:txBody>
          <a:bodyPr/>
          <a:lstStyle/>
          <a:p>
            <a:fld id="{2B30A8D0-0C1A-4E18-B9EE-C94840A50CB5}" type="slidenum">
              <a:rPr lang="en-US" smtClean="0"/>
              <a:t>72</a:t>
            </a:fld>
            <a:endParaRPr lang="en-US"/>
          </a:p>
        </p:txBody>
      </p:sp>
      <p:grpSp>
        <p:nvGrpSpPr>
          <p:cNvPr id="6" name="Group 6"/>
          <p:cNvGrpSpPr>
            <a:grpSpLocks/>
          </p:cNvGrpSpPr>
          <p:nvPr/>
        </p:nvGrpSpPr>
        <p:grpSpPr bwMode="auto">
          <a:xfrm>
            <a:off x="966714" y="1265237"/>
            <a:ext cx="7200900" cy="3311525"/>
            <a:chOff x="1562100" y="1810554"/>
            <a:chExt cx="8352928" cy="4082247"/>
          </a:xfrm>
        </p:grpSpPr>
        <p:sp>
          <p:nvSpPr>
            <p:cNvPr id="7" name="Pentagon 6"/>
            <p:cNvSpPr/>
            <p:nvPr/>
          </p:nvSpPr>
          <p:spPr>
            <a:xfrm>
              <a:off x="1562100" y="4143267"/>
              <a:ext cx="8352928" cy="853241"/>
            </a:xfrm>
            <a:prstGeom prst="homePlate">
              <a:avLst/>
            </a:prstGeom>
            <a:solidFill>
              <a:srgbClr val="008EC0"/>
            </a:solidFill>
            <a:ln>
              <a:solidFill>
                <a:srgbClr val="008E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en-US" sz="1500"/>
            </a:p>
          </p:txBody>
        </p:sp>
        <p:cxnSp>
          <p:nvCxnSpPr>
            <p:cNvPr id="8" name="Elbow Connector 7"/>
            <p:cNvCxnSpPr/>
            <p:nvPr/>
          </p:nvCxnSpPr>
          <p:spPr>
            <a:xfrm flipV="1">
              <a:off x="3066585" y="3290026"/>
              <a:ext cx="69976" cy="835627"/>
            </a:xfrm>
            <a:prstGeom prst="bentConnector3">
              <a:avLst>
                <a:gd name="adj1" fmla="val 48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4631838" y="2636397"/>
              <a:ext cx="73659" cy="147751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6412544" y="3430928"/>
              <a:ext cx="69976" cy="76517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V="1">
              <a:off x="7977797" y="2542462"/>
              <a:ext cx="68135" cy="170843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10781" y="4961282"/>
              <a:ext cx="0" cy="338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74192" y="4961282"/>
              <a:ext cx="0" cy="338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56739" y="4961282"/>
              <a:ext cx="0" cy="338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34883" y="4928012"/>
              <a:ext cx="0" cy="336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Box 22"/>
            <p:cNvSpPr txBox="1"/>
            <p:nvPr/>
          </p:nvSpPr>
          <p:spPr>
            <a:xfrm>
              <a:off x="2460740" y="5354633"/>
              <a:ext cx="1071738" cy="512727"/>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2016/07</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7"/>
            <p:cNvSpPr txBox="1"/>
            <p:nvPr/>
          </p:nvSpPr>
          <p:spPr>
            <a:xfrm>
              <a:off x="4083079" y="5376160"/>
              <a:ext cx="1071738" cy="516641"/>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2017/06</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8"/>
            <p:cNvSpPr txBox="1"/>
            <p:nvPr/>
          </p:nvSpPr>
          <p:spPr>
            <a:xfrm>
              <a:off x="5983481" y="5372246"/>
              <a:ext cx="1073579" cy="514683"/>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2018/01</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9"/>
            <p:cNvSpPr txBox="1"/>
            <p:nvPr/>
          </p:nvSpPr>
          <p:spPr>
            <a:xfrm>
              <a:off x="7513745" y="5372246"/>
              <a:ext cx="1071738" cy="514683"/>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2019/01</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31"/>
            <p:cNvSpPr txBox="1"/>
            <p:nvPr/>
          </p:nvSpPr>
          <p:spPr>
            <a:xfrm>
              <a:off x="2077713" y="2781213"/>
              <a:ext cx="1830426" cy="514683"/>
            </a:xfrm>
            <a:prstGeom prst="rect">
              <a:avLst/>
            </a:prstGeom>
            <a:noFill/>
            <a:ln>
              <a:noFill/>
            </a:ln>
            <a:effectLst/>
          </p:spPr>
          <p:txBody>
            <a:bodyPr wrap="none" lIns="68580" tIns="34290" rIns="68580" bIns="34290"/>
            <a:lstStyle/>
            <a:p>
              <a:pPr algn="ctr">
                <a:lnSpc>
                  <a:spcPct val="107000"/>
                </a:lnSpc>
                <a:spcAft>
                  <a:spcPts val="600"/>
                </a:spcAft>
                <a:defRPr/>
              </a:pPr>
              <a:r>
                <a:rPr lang="nl-B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Plan van Aanpak</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32"/>
            <p:cNvSpPr txBox="1"/>
            <p:nvPr/>
          </p:nvSpPr>
          <p:spPr>
            <a:xfrm>
              <a:off x="3657698" y="1910359"/>
              <a:ext cx="2093757" cy="444234"/>
            </a:xfrm>
            <a:prstGeom prst="rect">
              <a:avLst/>
            </a:prstGeom>
            <a:noFill/>
            <a:ln>
              <a:noFill/>
            </a:ln>
            <a:effectLst/>
          </p:spPr>
          <p:txBody>
            <a:bodyPr lIns="68580" tIns="34290" rIns="68580" bIns="34290"/>
            <a:lstStyle/>
            <a:p>
              <a:pPr algn="ctr">
                <a:lnSpc>
                  <a:spcPct val="107000"/>
                </a:lnSpc>
                <a:spcAft>
                  <a:spcPts val="600"/>
                </a:spcAft>
                <a:defRPr/>
              </a:pPr>
              <a:r>
                <a:rPr lang="nl-B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Contract of Actieplan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33"/>
            <p:cNvSpPr txBox="1"/>
            <p:nvPr/>
          </p:nvSpPr>
          <p:spPr>
            <a:xfrm>
              <a:off x="5327916" y="2534634"/>
              <a:ext cx="2093756" cy="1050894"/>
            </a:xfrm>
            <a:prstGeom prst="rect">
              <a:avLst/>
            </a:prstGeom>
            <a:noFill/>
            <a:ln>
              <a:noFill/>
            </a:ln>
            <a:effectLst/>
          </p:spPr>
          <p:txBody>
            <a:bodyPr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Opstart</a:t>
              </a:r>
            </a:p>
            <a:p>
              <a:pPr algn="ctr">
                <a:lnSpc>
                  <a:spcPct val="107000"/>
                </a:lnSpc>
                <a:spcAft>
                  <a:spcPts val="600"/>
                </a:spcAft>
                <a:defRPr/>
              </a:pPr>
              <a:r>
                <a:rPr lang="nl-BE" sz="14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Meaningful</a:t>
              </a: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nl-BE" sz="14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Use</a:t>
              </a: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Model</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34"/>
            <p:cNvSpPr txBox="1"/>
            <p:nvPr/>
          </p:nvSpPr>
          <p:spPr>
            <a:xfrm>
              <a:off x="6926316" y="1810554"/>
              <a:ext cx="2093756" cy="888466"/>
            </a:xfrm>
            <a:prstGeom prst="rect">
              <a:avLst/>
            </a:prstGeom>
            <a:noFill/>
            <a:ln>
              <a:noFill/>
            </a:ln>
            <a:effectLst/>
          </p:spPr>
          <p:txBody>
            <a:bodyPr lIns="68580" tIns="34290" rIns="68580" bIns="34290"/>
            <a:lstStyle/>
            <a:p>
              <a:pPr algn="ctr">
                <a:lnSpc>
                  <a:spcPct val="107000"/>
                </a:lnSpc>
                <a:spcAft>
                  <a:spcPts val="600"/>
                </a:spcAft>
                <a:defRPr/>
              </a:pPr>
              <a:r>
                <a:rPr lang="de-DE" sz="16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Stap</a:t>
              </a:r>
              <a:r>
                <a:rPr lang="de-D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1 </a:t>
              </a:r>
              <a:r>
                <a:rPr lang="de-DE" sz="16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Meaningful</a:t>
              </a:r>
              <a:r>
                <a:rPr lang="de-D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de-DE" sz="16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Use</a:t>
              </a:r>
              <a:r>
                <a:rPr lang="de-D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Model</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24" name="Rectangle 23"/>
          <p:cNvSpPr/>
          <p:nvPr/>
        </p:nvSpPr>
        <p:spPr>
          <a:xfrm>
            <a:off x="933153" y="4653136"/>
            <a:ext cx="7268022" cy="1754326"/>
          </a:xfrm>
          <a:prstGeom prst="rect">
            <a:avLst/>
          </a:prstGeom>
        </p:spPr>
        <p:txBody>
          <a:bodyPr wrap="square">
            <a:spAutoFit/>
          </a:bodyPr>
          <a:lstStyle/>
          <a:p>
            <a:pPr lvl="1"/>
            <a:r>
              <a:rPr lang="fr-FR" dirty="0" smtClean="0"/>
              <a:t>* Description </a:t>
            </a:r>
            <a:r>
              <a:rPr lang="fr-FR" dirty="0"/>
              <a:t>des « </a:t>
            </a:r>
            <a:r>
              <a:rPr lang="fr-FR" b="1" dirty="0" err="1"/>
              <a:t>Belgian</a:t>
            </a:r>
            <a:r>
              <a:rPr lang="fr-FR" b="1" dirty="0"/>
              <a:t> </a:t>
            </a:r>
            <a:r>
              <a:rPr lang="fr-FR" b="1" dirty="0" err="1"/>
              <a:t>Meaningful</a:t>
            </a:r>
            <a:r>
              <a:rPr lang="fr-FR" b="1" dirty="0"/>
              <a:t> Use </a:t>
            </a:r>
            <a:r>
              <a:rPr lang="fr-FR" b="1" dirty="0" err="1"/>
              <a:t>Criteria</a:t>
            </a:r>
            <a:r>
              <a:rPr lang="fr-FR" b="1" dirty="0"/>
              <a:t> </a:t>
            </a:r>
            <a:r>
              <a:rPr lang="fr-FR" dirty="0"/>
              <a:t>»et des modalités de financement </a:t>
            </a:r>
            <a:r>
              <a:rPr lang="fr-FR" dirty="0" smtClean="0"/>
              <a:t>dans AR </a:t>
            </a:r>
            <a:r>
              <a:rPr lang="fr-FR" dirty="0"/>
              <a:t>relatif à la liquidation du budget des moyens financiers des hôpitaux </a:t>
            </a:r>
            <a:r>
              <a:rPr lang="fr-FR" dirty="0" smtClean="0"/>
              <a:t>publié </a:t>
            </a:r>
            <a:r>
              <a:rPr lang="fr-FR" dirty="0"/>
              <a:t>le 6 Septembre 2016</a:t>
            </a:r>
          </a:p>
          <a:p>
            <a:pPr lvl="1"/>
            <a:r>
              <a:rPr lang="fr-FR" dirty="0" smtClean="0"/>
              <a:t>* publication </a:t>
            </a:r>
            <a:r>
              <a:rPr lang="fr-FR" dirty="0"/>
              <a:t>d’un cahier de charges (expertise pour mesurer les BMUC)</a:t>
            </a:r>
          </a:p>
        </p:txBody>
      </p:sp>
    </p:spTree>
    <p:extLst>
      <p:ext uri="{BB962C8B-B14F-4D97-AF65-F5344CB8AC3E}">
        <p14:creationId xmlns:p14="http://schemas.microsoft.com/office/powerpoint/2010/main" val="40686888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fontScale="92500" lnSpcReduction="20000"/>
          </a:bodyPr>
          <a:lstStyle/>
          <a:p>
            <a:endParaRPr lang="fr-FR" dirty="0" smtClean="0"/>
          </a:p>
          <a:p>
            <a:r>
              <a:rPr lang="fr-FR" dirty="0" smtClean="0"/>
              <a:t>Hôpitaux </a:t>
            </a:r>
            <a:r>
              <a:rPr lang="fr-FR" dirty="0"/>
              <a:t>=  rôle important dans le paysage ‘</a:t>
            </a:r>
            <a:r>
              <a:rPr lang="fr-FR" dirty="0" err="1"/>
              <a:t>eSanté</a:t>
            </a:r>
            <a:r>
              <a:rPr lang="fr-FR" dirty="0"/>
              <a:t>’ &gt; acteur central pour la réalisation d'un certain nombre d'objectifs majeurs inscrits dans l'accord de gouvernement</a:t>
            </a:r>
          </a:p>
          <a:p>
            <a:endParaRPr lang="fr-FR" dirty="0"/>
          </a:p>
          <a:p>
            <a:r>
              <a:rPr lang="fr-FR" dirty="0"/>
              <a:t>Défis pour les hôpitaux </a:t>
            </a:r>
            <a:endParaRPr lang="fr-FR" sz="800" dirty="0"/>
          </a:p>
          <a:p>
            <a:pPr lvl="1"/>
            <a:r>
              <a:rPr lang="fr-FR" dirty="0"/>
              <a:t>place centrale du patient dans le processus de soins</a:t>
            </a:r>
          </a:p>
          <a:p>
            <a:pPr lvl="1"/>
            <a:r>
              <a:rPr lang="fr-FR" dirty="0"/>
              <a:t>partage de l'information pour les soins multidisciplinaires au sein de l'hôpital, avec les autres hôpitaux et avec les prestataires de soins ambulatoires</a:t>
            </a:r>
          </a:p>
          <a:p>
            <a:pPr lvl="1"/>
            <a:r>
              <a:rPr lang="fr-FR" dirty="0"/>
              <a:t>réforme du financement des hôpitaux (BMF compliqué et obsolète)</a:t>
            </a:r>
          </a:p>
          <a:p>
            <a:pPr lvl="1"/>
            <a:r>
              <a:rPr lang="fr-FR" dirty="0"/>
              <a:t>qualité des soins</a:t>
            </a:r>
          </a:p>
          <a:p>
            <a:pPr lvl="1"/>
            <a:r>
              <a:rPr lang="fr-FR" dirty="0"/>
              <a:t>fourniture de données de base pour la recherche scientifique et pour soutenir la médecine factuelle (</a:t>
            </a:r>
            <a:r>
              <a:rPr lang="fr-FR" i="1" dirty="0"/>
              <a:t>Evidence-</a:t>
            </a:r>
            <a:r>
              <a:rPr lang="fr-FR" i="1" dirty="0" err="1"/>
              <a:t>Based</a:t>
            </a:r>
            <a:r>
              <a:rPr lang="fr-FR" i="1" dirty="0"/>
              <a:t> </a:t>
            </a:r>
            <a:r>
              <a:rPr lang="fr-FR" i="1" dirty="0" err="1"/>
              <a:t>Medicine</a:t>
            </a:r>
            <a:r>
              <a:rPr lang="fr-FR" dirty="0"/>
              <a:t>) </a:t>
            </a:r>
          </a:p>
          <a:p>
            <a:pPr lvl="1"/>
            <a:r>
              <a:rPr lang="fr-FR" dirty="0"/>
              <a:t>autonomisation du patient en tant qu'acteur à part entière des soins de santé – « </a:t>
            </a:r>
            <a:r>
              <a:rPr lang="fr-FR" dirty="0" err="1"/>
              <a:t>empowerment</a:t>
            </a:r>
            <a:r>
              <a:rPr lang="fr-FR" dirty="0"/>
              <a:t> »</a:t>
            </a:r>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73</a:t>
            </a:fld>
            <a:endParaRPr lang="en-US"/>
          </a:p>
        </p:txBody>
      </p:sp>
    </p:spTree>
    <p:extLst>
      <p:ext uri="{BB962C8B-B14F-4D97-AF65-F5344CB8AC3E}">
        <p14:creationId xmlns:p14="http://schemas.microsoft.com/office/powerpoint/2010/main" val="299698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r>
              <a:rPr lang="fr-FR" dirty="0" smtClean="0"/>
              <a:t>Défis </a:t>
            </a:r>
            <a:r>
              <a:rPr lang="fr-FR" dirty="0"/>
              <a:t>pour les hôpitaux </a:t>
            </a:r>
            <a:endParaRPr lang="fr-FR" sz="800" dirty="0"/>
          </a:p>
          <a:p>
            <a:pPr lvl="1"/>
            <a:r>
              <a:rPr lang="fr-FR" dirty="0"/>
              <a:t>réduction des coûts (déficits hospitaliers)</a:t>
            </a:r>
          </a:p>
          <a:p>
            <a:pPr lvl="1"/>
            <a:r>
              <a:rPr lang="fr-FR" dirty="0"/>
              <a:t>croissance des technologies médicales pour répondre aux besoins en matière de soins</a:t>
            </a:r>
          </a:p>
          <a:p>
            <a:pPr lvl="1"/>
            <a:r>
              <a:rPr lang="fr-FR" dirty="0"/>
              <a:t>vieillissement de la population et croissance des malades chroniques</a:t>
            </a:r>
          </a:p>
          <a:p>
            <a:pPr lvl="1"/>
            <a:r>
              <a:rPr lang="fr-FR" dirty="0"/>
              <a:t>importance de la charge administrative</a:t>
            </a:r>
          </a:p>
          <a:p>
            <a:pPr lvl="1"/>
            <a:r>
              <a:rPr lang="fr-FR" dirty="0"/>
              <a:t>informatisation fiable (applications disparates, hétérogènes)</a:t>
            </a:r>
          </a:p>
          <a:p>
            <a:pPr lvl="1"/>
            <a:r>
              <a:rPr lang="fr-FR" dirty="0"/>
              <a:t>…</a:t>
            </a:r>
          </a:p>
          <a:p>
            <a:pPr lvl="1"/>
            <a:endParaRPr lang="fr-FR" dirty="0"/>
          </a:p>
          <a:p>
            <a:pPr lvl="1">
              <a:buFont typeface="Wingdings" panose="05000000000000000000" pitchFamily="2" charset="2"/>
              <a:buChar char="Ø"/>
            </a:pPr>
            <a:r>
              <a:rPr lang="fr-FR" b="1" dirty="0"/>
              <a:t>intégration des systèmes existants dans le cadre d’une approche multidisciplinaire ! </a:t>
            </a:r>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74</a:t>
            </a:fld>
            <a:endParaRPr lang="en-US"/>
          </a:p>
        </p:txBody>
      </p:sp>
    </p:spTree>
    <p:extLst>
      <p:ext uri="{BB962C8B-B14F-4D97-AF65-F5344CB8AC3E}">
        <p14:creationId xmlns:p14="http://schemas.microsoft.com/office/powerpoint/2010/main" val="245363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r>
              <a:rPr lang="fr-FR" dirty="0" smtClean="0"/>
              <a:t>Dossier </a:t>
            </a:r>
            <a:r>
              <a:rPr lang="fr-FR" dirty="0"/>
              <a:t>patient informatisé (DPI) intégré dans les hôpitaux = pierre angulaire du paysage des soins</a:t>
            </a:r>
          </a:p>
          <a:p>
            <a:pPr lvl="1"/>
            <a:r>
              <a:rPr lang="fr-FR" dirty="0"/>
              <a:t>à politique inchangée &gt; seuls 30% des hôpitaux auraient un DPI intégré d'ici 2018</a:t>
            </a:r>
          </a:p>
          <a:p>
            <a:pPr lvl="1"/>
            <a:r>
              <a:rPr lang="fr-FR" dirty="0"/>
              <a:t>nécessité d’un programme accélérateur &gt; Roadmap 2.0</a:t>
            </a:r>
          </a:p>
          <a:p>
            <a:pPr lvl="1"/>
            <a:endParaRPr lang="fr-BE" dirty="0"/>
          </a:p>
          <a:p>
            <a:r>
              <a:rPr lang="fr-BE" dirty="0"/>
              <a:t>Le DPI est un outil indispensable:</a:t>
            </a:r>
          </a:p>
          <a:p>
            <a:pPr lvl="1"/>
            <a:r>
              <a:rPr lang="fr-BE" dirty="0" smtClean="0"/>
              <a:t>d’amélioration </a:t>
            </a:r>
            <a:r>
              <a:rPr lang="fr-BE" dirty="0"/>
              <a:t>de la qualité/continuité de soins</a:t>
            </a:r>
          </a:p>
          <a:p>
            <a:pPr lvl="1"/>
            <a:r>
              <a:rPr lang="fr-BE" dirty="0" smtClean="0"/>
              <a:t>de </a:t>
            </a:r>
            <a:r>
              <a:rPr lang="fr-BE" dirty="0"/>
              <a:t>simplification administrative (</a:t>
            </a:r>
            <a:r>
              <a:rPr lang="fr-BE" dirty="0" err="1"/>
              <a:t>paperless</a:t>
            </a:r>
            <a:r>
              <a:rPr lang="fr-BE" dirty="0"/>
              <a:t>)</a:t>
            </a:r>
          </a:p>
          <a:p>
            <a:pPr lvl="1"/>
            <a:r>
              <a:rPr lang="fr-BE" dirty="0" smtClean="0"/>
              <a:t>de </a:t>
            </a:r>
            <a:r>
              <a:rPr lang="fr-BE" dirty="0"/>
              <a:t>réduction des coûts (examens redondants)</a:t>
            </a:r>
          </a:p>
          <a:p>
            <a:pPr lvl="1"/>
            <a:r>
              <a:rPr lang="fr-BE" dirty="0" smtClean="0"/>
              <a:t>d’aide </a:t>
            </a:r>
            <a:r>
              <a:rPr lang="fr-BE" dirty="0"/>
              <a:t>à la prise de décision pour les autorités et pour les hôpitaux </a:t>
            </a:r>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75</a:t>
            </a:fld>
            <a:endParaRPr lang="en-US"/>
          </a:p>
        </p:txBody>
      </p:sp>
    </p:spTree>
    <p:extLst>
      <p:ext uri="{BB962C8B-B14F-4D97-AF65-F5344CB8AC3E}">
        <p14:creationId xmlns:p14="http://schemas.microsoft.com/office/powerpoint/2010/main" val="4294072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fontScale="92500" lnSpcReduction="20000"/>
          </a:bodyPr>
          <a:lstStyle/>
          <a:p>
            <a:endParaRPr lang="fr-FR" dirty="0" smtClean="0"/>
          </a:p>
          <a:p>
            <a:r>
              <a:rPr lang="fr-FR" dirty="0" smtClean="0"/>
              <a:t>DPI </a:t>
            </a:r>
            <a:r>
              <a:rPr lang="fr-FR" dirty="0"/>
              <a:t>intégré = disposer à tout endroit (intra et même extra muros) et tout moment (disponibilité) des données (para)médicales d’un patient (consultation, hospitalisation, urgences)</a:t>
            </a:r>
          </a:p>
          <a:p>
            <a:endParaRPr lang="fr-FR" dirty="0"/>
          </a:p>
          <a:p>
            <a:r>
              <a:rPr lang="fr-FR" dirty="0"/>
              <a:t>DPI intégré = centralisation (ou liaison de systèmes interopérables) de:</a:t>
            </a:r>
          </a:p>
          <a:p>
            <a:endParaRPr lang="fr-FR" sz="800" dirty="0"/>
          </a:p>
          <a:p>
            <a:pPr lvl="1"/>
            <a:r>
              <a:rPr lang="fr-FR" dirty="0"/>
              <a:t>d</a:t>
            </a:r>
            <a:r>
              <a:rPr lang="fr-FR" dirty="0" smtClean="0"/>
              <a:t>onnées </a:t>
            </a:r>
            <a:r>
              <a:rPr lang="fr-FR" dirty="0"/>
              <a:t>cliniques aux autorités (registres </a:t>
            </a:r>
            <a:r>
              <a:rPr lang="fr-FR" dirty="0" err="1"/>
              <a:t>pex</a:t>
            </a:r>
            <a:r>
              <a:rPr lang="fr-FR" dirty="0"/>
              <a:t>.)</a:t>
            </a:r>
          </a:p>
          <a:p>
            <a:pPr lvl="1"/>
            <a:r>
              <a:rPr lang="fr-FR" dirty="0"/>
              <a:t>d</a:t>
            </a:r>
            <a:r>
              <a:rPr lang="fr-FR" dirty="0" smtClean="0"/>
              <a:t>onnées </a:t>
            </a:r>
            <a:r>
              <a:rPr lang="fr-FR" dirty="0"/>
              <a:t>de soins aux patients (médical, infirmier) </a:t>
            </a:r>
          </a:p>
          <a:p>
            <a:pPr lvl="1"/>
            <a:r>
              <a:rPr lang="fr-FR" dirty="0"/>
              <a:t>d</a:t>
            </a:r>
            <a:r>
              <a:rPr lang="fr-FR" dirty="0" smtClean="0"/>
              <a:t>onnées </a:t>
            </a:r>
            <a:r>
              <a:rPr lang="fr-FR" dirty="0"/>
              <a:t>de facturation, tarification, de remboursement</a:t>
            </a:r>
          </a:p>
          <a:p>
            <a:pPr lvl="1"/>
            <a:r>
              <a:rPr lang="fr-FR" dirty="0"/>
              <a:t>d</a:t>
            </a:r>
            <a:r>
              <a:rPr lang="fr-FR" dirty="0" smtClean="0"/>
              <a:t>onnées </a:t>
            </a:r>
            <a:r>
              <a:rPr lang="fr-FR" dirty="0"/>
              <a:t>administratives</a:t>
            </a:r>
          </a:p>
          <a:p>
            <a:pPr lvl="1"/>
            <a:r>
              <a:rPr lang="fr-FR" dirty="0"/>
              <a:t>g</a:t>
            </a:r>
            <a:r>
              <a:rPr lang="fr-FR" dirty="0" smtClean="0"/>
              <a:t>estion </a:t>
            </a:r>
            <a:r>
              <a:rPr lang="fr-FR" dirty="0"/>
              <a:t>du planning des consultations, du bloc opératoire…</a:t>
            </a:r>
          </a:p>
          <a:p>
            <a:pPr lvl="1"/>
            <a:r>
              <a:rPr lang="fr-FR" dirty="0"/>
              <a:t>h</a:t>
            </a:r>
            <a:r>
              <a:rPr lang="fr-FR" dirty="0" smtClean="0"/>
              <a:t>ôtellerie</a:t>
            </a:r>
            <a:endParaRPr lang="fr-FR" dirty="0"/>
          </a:p>
          <a:p>
            <a:pPr lvl="1"/>
            <a:r>
              <a:rPr lang="fr-FR" dirty="0"/>
              <a:t>e</a:t>
            </a:r>
            <a:r>
              <a:rPr lang="fr-FR" dirty="0" smtClean="0"/>
              <a:t>tc</a:t>
            </a:r>
            <a:r>
              <a:rPr lang="fr-FR" dirty="0"/>
              <a:t>.</a:t>
            </a:r>
          </a:p>
          <a:p>
            <a:endParaRPr lang="fr-FR" dirty="0" smtClean="0"/>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76</a:t>
            </a:fld>
            <a:endParaRPr lang="en-US"/>
          </a:p>
        </p:txBody>
      </p:sp>
    </p:spTree>
    <p:extLst>
      <p:ext uri="{BB962C8B-B14F-4D97-AF65-F5344CB8AC3E}">
        <p14:creationId xmlns:p14="http://schemas.microsoft.com/office/powerpoint/2010/main" val="33668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r>
              <a:rPr lang="fr-FR" sz="1800" dirty="0"/>
              <a:t>Travail en silos vers vision intégrée</a:t>
            </a:r>
          </a:p>
          <a:p>
            <a:r>
              <a:rPr lang="fr-FR" sz="1800" dirty="0" err="1" smtClean="0"/>
              <a:t>Only</a:t>
            </a:r>
            <a:r>
              <a:rPr lang="fr-FR" sz="1800" dirty="0" smtClean="0"/>
              <a:t> once – Gain de temps, couts et risque erreurs</a:t>
            </a:r>
          </a:p>
          <a:p>
            <a:r>
              <a:rPr lang="fr-FR" sz="1800" dirty="0" err="1" smtClean="0"/>
              <a:t>Diff</a:t>
            </a:r>
            <a:r>
              <a:rPr lang="fr-FR" sz="1800" dirty="0" smtClean="0"/>
              <a:t>. WA vers WS (S2S) – Usages multiples (Hubs, </a:t>
            </a:r>
            <a:r>
              <a:rPr lang="fr-FR" sz="1800" dirty="0" err="1" smtClean="0"/>
              <a:t>Mycarenet</a:t>
            </a:r>
            <a:r>
              <a:rPr lang="fr-FR" sz="1800" dirty="0" smtClean="0"/>
              <a:t>, Registres.)</a:t>
            </a:r>
          </a:p>
          <a:p>
            <a:r>
              <a:rPr lang="fr-FR" sz="1800" dirty="0" smtClean="0"/>
              <a:t>Nécessité de standards communs (données structurées et codées)</a:t>
            </a:r>
          </a:p>
          <a:p>
            <a:endParaRPr lang="fr-FR" dirty="0" smtClean="0"/>
          </a:p>
          <a:p>
            <a:endParaRPr lang="fr-FR" dirty="0"/>
          </a:p>
          <a:p>
            <a:endParaRPr lang="fr-FR" dirty="0" smtClean="0"/>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77</a:t>
            </a:fld>
            <a:endParaRPr lang="en-US"/>
          </a:p>
        </p:txBody>
      </p:sp>
      <p:sp>
        <p:nvSpPr>
          <p:cNvPr id="7" name="AutoShape 7"/>
          <p:cNvSpPr>
            <a:spLocks noChangeArrowheads="1"/>
          </p:cNvSpPr>
          <p:nvPr/>
        </p:nvSpPr>
        <p:spPr bwMode="auto">
          <a:xfrm>
            <a:off x="3635896" y="4509120"/>
            <a:ext cx="846138" cy="349250"/>
          </a:xfrm>
          <a:prstGeom prst="homePlate">
            <a:avLst>
              <a:gd name="adj" fmla="val 41815"/>
            </a:avLst>
          </a:prstGeom>
          <a:solidFill>
            <a:srgbClr val="D0EAEC"/>
          </a:solidFill>
          <a:ln w="12700" algn="ctr">
            <a:solidFill>
              <a:schemeClr val="tx1"/>
            </a:solidFill>
            <a:miter lim="800000"/>
            <a:headEnd/>
            <a:tailEnd/>
          </a:ln>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BE" altLang="en-US" sz="1600" dirty="0"/>
              <a:t>To Be</a:t>
            </a:r>
            <a:endParaRPr lang="en-US" altLang="en-US" sz="1600" dirty="0"/>
          </a:p>
        </p:txBody>
      </p:sp>
      <p:grpSp>
        <p:nvGrpSpPr>
          <p:cNvPr id="9" name="Group 8"/>
          <p:cNvGrpSpPr/>
          <p:nvPr/>
        </p:nvGrpSpPr>
        <p:grpSpPr>
          <a:xfrm>
            <a:off x="513279" y="3097811"/>
            <a:ext cx="2592288" cy="3096815"/>
            <a:chOff x="315913" y="1474596"/>
            <a:chExt cx="3527425" cy="4373131"/>
          </a:xfrm>
        </p:grpSpPr>
        <p:graphicFrame>
          <p:nvGraphicFramePr>
            <p:cNvPr id="10" name="Content Placeholder 9"/>
            <p:cNvGraphicFramePr>
              <a:graphicFrameLocks noGrp="1" noChangeAspect="1"/>
            </p:cNvGraphicFramePr>
            <p:nvPr>
              <p:ph sz="half" idx="1"/>
              <p:extLst>
                <p:ext uri="{D42A27DB-BD31-4B8C-83A1-F6EECF244321}">
                  <p14:modId xmlns:p14="http://schemas.microsoft.com/office/powerpoint/2010/main" val="4176079756"/>
                </p:ext>
              </p:extLst>
            </p:nvPr>
          </p:nvGraphicFramePr>
          <p:xfrm>
            <a:off x="619662" y="1474596"/>
            <a:ext cx="3192618" cy="4373131"/>
          </p:xfrm>
          <a:graphic>
            <a:graphicData uri="http://schemas.openxmlformats.org/presentationml/2006/ole">
              <mc:AlternateContent xmlns:mc="http://schemas.openxmlformats.org/markup-compatibility/2006">
                <mc:Choice xmlns:v="urn:schemas-microsoft-com:vml" Requires="v">
                  <p:oleObj spid="_x0000_s3366" name="Visio" r:id="rId4" imgW="4609008" imgH="6309900" progId="Visio.Drawing.11">
                    <p:embed/>
                  </p:oleObj>
                </mc:Choice>
                <mc:Fallback>
                  <p:oleObj name="Visio" r:id="rId4" imgW="4609008" imgH="6309900" progId="Visio.Drawing.11">
                    <p:embed/>
                    <p:pic>
                      <p:nvPicPr>
                        <p:cNvPr id="0" name=""/>
                        <p:cNvPicPr>
                          <a:picLocks noChangeAspect="1" noChangeArrowheads="1"/>
                        </p:cNvPicPr>
                        <p:nvPr/>
                      </p:nvPicPr>
                      <p:blipFill>
                        <a:blip r:embed="rId5"/>
                        <a:srcRect/>
                        <a:stretch>
                          <a:fillRect/>
                        </a:stretch>
                      </p:blipFill>
                      <p:spPr bwMode="auto">
                        <a:xfrm>
                          <a:off x="619662" y="1474596"/>
                          <a:ext cx="3192618" cy="437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Line 12"/>
            <p:cNvSpPr>
              <a:spLocks noChangeShapeType="1"/>
            </p:cNvSpPr>
            <p:nvPr/>
          </p:nvSpPr>
          <p:spPr bwMode="auto">
            <a:xfrm>
              <a:off x="317500" y="2166618"/>
              <a:ext cx="3503613" cy="0"/>
            </a:xfrm>
            <a:prstGeom prst="line">
              <a:avLst/>
            </a:prstGeom>
            <a:noFill/>
            <a:ln w="12700">
              <a:solidFill>
                <a:srgbClr val="800080"/>
              </a:solidFill>
              <a:prstDash val="dash"/>
              <a:round/>
              <a:headEnd/>
              <a:tailEnd/>
            </a:ln>
            <a:extLst>
              <a:ext uri="{909E8E84-426E-40DD-AFC4-6F175D3DCCD1}">
                <a14:hiddenFill xmlns:a14="http://schemas.microsoft.com/office/drawing/2010/main">
                  <a:noFill/>
                </a14:hiddenFill>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92934"/>
                </a:solidFill>
                <a:effectLst/>
                <a:uLnTx/>
                <a:uFillTx/>
              </a:endParaRPr>
            </a:p>
          </p:txBody>
        </p:sp>
        <p:sp>
          <p:nvSpPr>
            <p:cNvPr id="12" name="Line 13"/>
            <p:cNvSpPr>
              <a:spLocks noChangeShapeType="1"/>
            </p:cNvSpPr>
            <p:nvPr/>
          </p:nvSpPr>
          <p:spPr bwMode="auto">
            <a:xfrm>
              <a:off x="339725" y="4403404"/>
              <a:ext cx="3503613" cy="0"/>
            </a:xfrm>
            <a:prstGeom prst="line">
              <a:avLst/>
            </a:prstGeom>
            <a:noFill/>
            <a:ln w="12700">
              <a:solidFill>
                <a:srgbClr val="800080"/>
              </a:solidFill>
              <a:prstDash val="dash"/>
              <a:round/>
              <a:headEnd/>
              <a:tailEnd/>
            </a:ln>
            <a:extLst>
              <a:ext uri="{909E8E84-426E-40DD-AFC4-6F175D3DCCD1}">
                <a14:hiddenFill xmlns:a14="http://schemas.microsoft.com/office/drawing/2010/main">
                  <a:noFill/>
                </a14:hiddenFill>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92934"/>
                </a:solidFill>
                <a:effectLst/>
                <a:uLnTx/>
                <a:uFillTx/>
              </a:endParaRPr>
            </a:p>
          </p:txBody>
        </p:sp>
        <p:sp>
          <p:nvSpPr>
            <p:cNvPr id="13" name="Line 14"/>
            <p:cNvSpPr>
              <a:spLocks noChangeShapeType="1"/>
            </p:cNvSpPr>
            <p:nvPr/>
          </p:nvSpPr>
          <p:spPr bwMode="auto">
            <a:xfrm>
              <a:off x="315913" y="3244530"/>
              <a:ext cx="3503612" cy="0"/>
            </a:xfrm>
            <a:prstGeom prst="line">
              <a:avLst/>
            </a:prstGeom>
            <a:noFill/>
            <a:ln w="12700">
              <a:solidFill>
                <a:srgbClr val="800080"/>
              </a:solidFill>
              <a:prstDash val="dash"/>
              <a:round/>
              <a:headEnd/>
              <a:tailEnd/>
            </a:ln>
            <a:extLst>
              <a:ext uri="{909E8E84-426E-40DD-AFC4-6F175D3DCCD1}">
                <a14:hiddenFill xmlns:a14="http://schemas.microsoft.com/office/drawing/2010/main">
                  <a:noFill/>
                </a14:hiddenFill>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92934"/>
                </a:solidFill>
                <a:effectLst/>
                <a:uLnTx/>
                <a:uFillTx/>
              </a:endParaRPr>
            </a:p>
          </p:txBody>
        </p:sp>
      </p:grpSp>
      <p:graphicFrame>
        <p:nvGraphicFramePr>
          <p:cNvPr id="8" name="Object 7"/>
          <p:cNvGraphicFramePr>
            <a:graphicFrameLocks noGrp="1" noChangeAspect="1"/>
          </p:cNvGraphicFramePr>
          <p:nvPr>
            <p:extLst>
              <p:ext uri="{D42A27DB-BD31-4B8C-83A1-F6EECF244321}">
                <p14:modId xmlns:p14="http://schemas.microsoft.com/office/powerpoint/2010/main" val="46916899"/>
              </p:ext>
            </p:extLst>
          </p:nvPr>
        </p:nvGraphicFramePr>
        <p:xfrm>
          <a:off x="5158612" y="3028781"/>
          <a:ext cx="2190750" cy="3052762"/>
        </p:xfrm>
        <a:graphic>
          <a:graphicData uri="http://schemas.openxmlformats.org/presentationml/2006/ole">
            <mc:AlternateContent xmlns:mc="http://schemas.openxmlformats.org/markup-compatibility/2006">
              <mc:Choice xmlns:v="urn:schemas-microsoft-com:vml" Requires="v">
                <p:oleObj spid="_x0000_s3367" name="Visio" r:id="rId6" imgW="4400466" imgH="6130080" progId="Visio.Drawing.11">
                  <p:embed/>
                </p:oleObj>
              </mc:Choice>
              <mc:Fallback>
                <p:oleObj name="Visio" r:id="rId6" imgW="4400466" imgH="6130080" progId="Visio.Drawing.11">
                  <p:embed/>
                  <p:pic>
                    <p:nvPicPr>
                      <p:cNvPr id="0" name="Object 15"/>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8612" y="3028781"/>
                        <a:ext cx="219075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Line 17"/>
          <p:cNvSpPr>
            <a:spLocks noChangeShapeType="1"/>
          </p:cNvSpPr>
          <p:nvPr/>
        </p:nvSpPr>
        <p:spPr bwMode="auto">
          <a:xfrm flipV="1">
            <a:off x="6228183" y="3443153"/>
            <a:ext cx="410407" cy="7102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 name="Group 21"/>
          <p:cNvGrpSpPr>
            <a:grpSpLocks/>
          </p:cNvGrpSpPr>
          <p:nvPr/>
        </p:nvGrpSpPr>
        <p:grpSpPr bwMode="auto">
          <a:xfrm>
            <a:off x="6253987" y="4351183"/>
            <a:ext cx="410407" cy="474303"/>
            <a:chOff x="4554" y="1607"/>
            <a:chExt cx="334" cy="1344"/>
          </a:xfrm>
        </p:grpSpPr>
        <p:sp>
          <p:nvSpPr>
            <p:cNvPr id="17" name="Line 19"/>
            <p:cNvSpPr>
              <a:spLocks noChangeShapeType="1"/>
            </p:cNvSpPr>
            <p:nvPr/>
          </p:nvSpPr>
          <p:spPr bwMode="auto">
            <a:xfrm flipV="1">
              <a:off x="4554" y="1607"/>
              <a:ext cx="334" cy="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 name="Line 20"/>
            <p:cNvSpPr>
              <a:spLocks noChangeShapeType="1"/>
            </p:cNvSpPr>
            <p:nvPr/>
          </p:nvSpPr>
          <p:spPr bwMode="auto">
            <a:xfrm>
              <a:off x="4554" y="2373"/>
              <a:ext cx="334" cy="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9" name="Line 18"/>
          <p:cNvSpPr>
            <a:spLocks noChangeShapeType="1"/>
          </p:cNvSpPr>
          <p:nvPr/>
        </p:nvSpPr>
        <p:spPr bwMode="auto">
          <a:xfrm>
            <a:off x="6228182" y="5013176"/>
            <a:ext cx="410407" cy="7102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3172664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r>
              <a:rPr lang="fr-FR" dirty="0" smtClean="0"/>
              <a:t>Estimation</a:t>
            </a:r>
            <a:r>
              <a:rPr lang="fr-FR" dirty="0"/>
              <a:t>: 118,5 millions d'euros </a:t>
            </a:r>
          </a:p>
          <a:p>
            <a:pPr lvl="1"/>
            <a:r>
              <a:rPr lang="fr-FR" dirty="0"/>
              <a:t>1.700 euros par DPI x 69.700 </a:t>
            </a:r>
            <a:r>
              <a:rPr lang="fr-FR" dirty="0" smtClean="0"/>
              <a:t>lits</a:t>
            </a:r>
          </a:p>
          <a:p>
            <a:pPr lvl="1"/>
            <a:endParaRPr lang="fr-FR" dirty="0"/>
          </a:p>
          <a:p>
            <a:r>
              <a:rPr lang="fr-FR" dirty="0"/>
              <a:t>Coût peu élevé comparé au coût des systèmes DPI développés par les entreprises spécialisées (plusieurs dizaines de millions d’euros pour 1 hôpital</a:t>
            </a:r>
            <a:r>
              <a:rPr lang="fr-FR" dirty="0" smtClean="0"/>
              <a:t>)</a:t>
            </a:r>
          </a:p>
          <a:p>
            <a:endParaRPr lang="fr-FR" dirty="0"/>
          </a:p>
          <a:p>
            <a:r>
              <a:rPr lang="fr-FR" dirty="0" smtClean="0"/>
              <a:t>Injection supplémentaire </a:t>
            </a:r>
            <a:r>
              <a:rPr lang="fr-FR" dirty="0"/>
              <a:t>de </a:t>
            </a:r>
            <a:r>
              <a:rPr lang="fr-FR" b="1" dirty="0"/>
              <a:t>40,2 </a:t>
            </a:r>
            <a:r>
              <a:rPr lang="fr-FR" b="1" dirty="0" err="1" smtClean="0"/>
              <a:t>mions</a:t>
            </a:r>
            <a:r>
              <a:rPr lang="fr-FR" b="1" dirty="0" smtClean="0"/>
              <a:t> </a:t>
            </a:r>
            <a:r>
              <a:rPr lang="fr-FR" dirty="0" smtClean="0"/>
              <a:t>par </a:t>
            </a:r>
            <a:r>
              <a:rPr lang="fr-FR" dirty="0"/>
              <a:t>an via le budget des moyens financiers (BMF</a:t>
            </a:r>
            <a:r>
              <a:rPr lang="fr-FR" dirty="0" smtClean="0"/>
              <a:t>) + 16 </a:t>
            </a:r>
            <a:r>
              <a:rPr lang="fr-FR" dirty="0" err="1" smtClean="0"/>
              <a:t>mios</a:t>
            </a:r>
            <a:r>
              <a:rPr lang="fr-FR" dirty="0" smtClean="0"/>
              <a:t> existants = </a:t>
            </a:r>
            <a:r>
              <a:rPr lang="fr-FR" b="1" dirty="0" smtClean="0"/>
              <a:t>total de 56 </a:t>
            </a:r>
            <a:r>
              <a:rPr lang="fr-FR" b="1" dirty="0" err="1" smtClean="0"/>
              <a:t>mios</a:t>
            </a:r>
            <a:endParaRPr lang="fr-BE" b="1"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78</a:t>
            </a:fld>
            <a:endParaRPr lang="en-US"/>
          </a:p>
        </p:txBody>
      </p:sp>
    </p:spTree>
    <p:extLst>
      <p:ext uri="{BB962C8B-B14F-4D97-AF65-F5344CB8AC3E}">
        <p14:creationId xmlns:p14="http://schemas.microsoft.com/office/powerpoint/2010/main" val="178916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79</a:t>
            </a:fld>
            <a:endParaRPr lang="en-US"/>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597025"/>
            <a:ext cx="58388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6215445" y="2276872"/>
            <a:ext cx="2921000" cy="301466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err="1" smtClean="0"/>
              <a:t>Early</a:t>
            </a:r>
            <a:r>
              <a:rPr lang="nl-BE" dirty="0" smtClean="0"/>
              <a:t> Adopters Budget </a:t>
            </a:r>
            <a:r>
              <a:rPr lang="nl-BE" dirty="0" err="1" smtClean="0"/>
              <a:t>Progressif</a:t>
            </a:r>
            <a:endParaRPr lang="nl-BE" dirty="0" smtClean="0"/>
          </a:p>
          <a:p>
            <a:pPr marL="457200" lvl="1" indent="0">
              <a:buFont typeface="Arial" panose="020B0604020202020204" pitchFamily="34" charset="0"/>
              <a:buNone/>
              <a:defRPr/>
            </a:pPr>
            <a:r>
              <a:rPr lang="nl-BE" dirty="0" smtClean="0"/>
              <a:t>	de 0% vers 15%</a:t>
            </a:r>
          </a:p>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smtClean="0"/>
              <a:t>Budget </a:t>
            </a:r>
            <a:r>
              <a:rPr lang="nl-BE" dirty="0" err="1" smtClean="0"/>
              <a:t>Accélerateur</a:t>
            </a:r>
            <a:endParaRPr lang="nl-BE" dirty="0" smtClean="0"/>
          </a:p>
          <a:p>
            <a:pPr marL="457200" lvl="1" indent="0">
              <a:buFont typeface="Arial" panose="020B0604020202020204" pitchFamily="34" charset="0"/>
              <a:buNone/>
              <a:defRPr/>
            </a:pPr>
            <a:r>
              <a:rPr lang="nl-BE" dirty="0" smtClean="0"/>
              <a:t>	= </a:t>
            </a:r>
            <a:r>
              <a:rPr lang="nl-BE" dirty="0" err="1" smtClean="0"/>
              <a:t>évolutif</a:t>
            </a:r>
            <a:endParaRPr lang="nl-BE" dirty="0" smtClean="0"/>
          </a:p>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err="1" smtClean="0"/>
              <a:t>Socle</a:t>
            </a:r>
            <a:r>
              <a:rPr lang="nl-BE" dirty="0" smtClean="0"/>
              <a:t> par </a:t>
            </a:r>
            <a:r>
              <a:rPr lang="nl-BE" dirty="0" err="1" smtClean="0"/>
              <a:t>lit</a:t>
            </a:r>
            <a:r>
              <a:rPr lang="nl-BE" dirty="0" smtClean="0"/>
              <a:t> = </a:t>
            </a:r>
            <a:r>
              <a:rPr lang="nl-BE" dirty="0" err="1" smtClean="0"/>
              <a:t>dégressif</a:t>
            </a:r>
            <a:endParaRPr lang="nl-BE" dirty="0" smtClean="0"/>
          </a:p>
          <a:p>
            <a:pPr marL="457200" lvl="1" indent="0">
              <a:buFont typeface="Arial" panose="020B0604020202020204" pitchFamily="34" charset="0"/>
              <a:buNone/>
              <a:defRPr/>
            </a:pPr>
            <a:r>
              <a:rPr lang="nl-BE" dirty="0" smtClean="0"/>
              <a:t>	de 25% vers 10%</a:t>
            </a:r>
          </a:p>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err="1" smtClean="0"/>
              <a:t>Socle</a:t>
            </a:r>
            <a:r>
              <a:rPr lang="nl-BE" dirty="0" smtClean="0"/>
              <a:t> par </a:t>
            </a:r>
            <a:r>
              <a:rPr lang="nl-BE" dirty="0" err="1" smtClean="0"/>
              <a:t>Hôpital</a:t>
            </a:r>
            <a:r>
              <a:rPr lang="nl-BE" dirty="0" smtClean="0"/>
              <a:t> = </a:t>
            </a:r>
            <a:r>
              <a:rPr lang="nl-BE" dirty="0" err="1" smtClean="0"/>
              <a:t>dégressif</a:t>
            </a:r>
            <a:endParaRPr lang="nl-BE" dirty="0" smtClean="0"/>
          </a:p>
          <a:p>
            <a:pPr marL="457200" lvl="1" indent="0">
              <a:buFont typeface="Arial" panose="020B0604020202020204" pitchFamily="34" charset="0"/>
              <a:buNone/>
              <a:defRPr/>
            </a:pPr>
            <a:r>
              <a:rPr lang="nl-BE" dirty="0" smtClean="0"/>
              <a:t>	de 20% vers 5%</a:t>
            </a:r>
          </a:p>
          <a:p>
            <a:pPr marL="457200" lvl="1" indent="0">
              <a:buFont typeface="Arial" panose="020B0604020202020204" pitchFamily="34" charset="0"/>
              <a:buNone/>
              <a:defRPr/>
            </a:pPr>
            <a:endParaRPr lang="nl-BE" dirty="0"/>
          </a:p>
        </p:txBody>
      </p:sp>
      <p:cxnSp>
        <p:nvCxnSpPr>
          <p:cNvPr id="8" name="Straight Connector 7"/>
          <p:cNvCxnSpPr/>
          <p:nvPr/>
        </p:nvCxnSpPr>
        <p:spPr>
          <a:xfrm>
            <a:off x="5795963" y="2370138"/>
            <a:ext cx="900112" cy="266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95963" y="3252788"/>
            <a:ext cx="900112" cy="55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818631" y="4065588"/>
            <a:ext cx="900112"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95963" y="4581525"/>
            <a:ext cx="900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06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3E6E5A"/>
                </a:solidFill>
              </a:rPr>
              <a:t>Rapport couts-bénéfices</a:t>
            </a:r>
          </a:p>
        </p:txBody>
      </p:sp>
      <p:sp>
        <p:nvSpPr>
          <p:cNvPr id="10243" name="Rectangle 3"/>
          <p:cNvSpPr>
            <a:spLocks noGrp="1" noChangeArrowheads="1"/>
          </p:cNvSpPr>
          <p:nvPr>
            <p:ph idx="1"/>
          </p:nvPr>
        </p:nvSpPr>
        <p:spPr/>
        <p:txBody>
          <a:bodyPr>
            <a:normAutofit/>
          </a:bodyPr>
          <a:lstStyle/>
          <a:p>
            <a:pPr marL="0" indent="0">
              <a:buNone/>
            </a:pPr>
            <a:r>
              <a:rPr lang="fr-BE" sz="1800" b="1" dirty="0" smtClean="0"/>
              <a:t>Etude US de 2005 à échelle nationale (économies </a:t>
            </a:r>
            <a:r>
              <a:rPr lang="fr-BE" sz="1800" b="1" dirty="0"/>
              <a:t>prévues </a:t>
            </a:r>
            <a:r>
              <a:rPr lang="fr-BE" sz="1800" b="1" dirty="0" smtClean="0"/>
              <a:t>après 5 ans si dossier électronique pour 90% des patients)</a:t>
            </a:r>
            <a:endParaRPr lang="fr-BE" sz="1800" dirty="0"/>
          </a:p>
          <a:p>
            <a:pPr marL="0" indent="0">
              <a:buNone/>
            </a:pPr>
            <a:endParaRPr lang="fr-BE" dirty="0" smtClean="0"/>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8</a:t>
            </a:fld>
            <a:endParaRPr lang="fr-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564904"/>
            <a:ext cx="6408712"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129981"/>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BE" sz="2200" dirty="0" smtClean="0"/>
          </a:p>
          <a:p>
            <a:pPr lvl="1"/>
            <a:endParaRPr lang="fr-BE" sz="2200" dirty="0"/>
          </a:p>
          <a:p>
            <a:endParaRPr lang="fr-FR"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80</a:t>
            </a:fld>
            <a:endParaRPr lang="en-US"/>
          </a:p>
        </p:txBody>
      </p:sp>
      <p:sp>
        <p:nvSpPr>
          <p:cNvPr id="6" name="Subtitel 2"/>
          <p:cNvSpPr txBox="1">
            <a:spLocks/>
          </p:cNvSpPr>
          <p:nvPr/>
        </p:nvSpPr>
        <p:spPr bwMode="auto">
          <a:xfrm>
            <a:off x="611188" y="1552575"/>
            <a:ext cx="7824787"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179388" indent="277813" algn="l" rtl="0" eaLnBrk="0" fontAlgn="base" hangingPunct="0">
              <a:spcBef>
                <a:spcPct val="20000"/>
              </a:spcBef>
              <a:spcAft>
                <a:spcPct val="0"/>
              </a:spcAft>
              <a:defRPr sz="1600" b="1">
                <a:solidFill>
                  <a:schemeClr val="tx1"/>
                </a:solidFill>
                <a:latin typeface="+mn-lt"/>
                <a:cs typeface="+mn-cs"/>
              </a:defRPr>
            </a:lvl2pPr>
            <a:lvl3pPr marL="358775" indent="555625" algn="l" rtl="0" eaLnBrk="0" fontAlgn="base" hangingPunct="0">
              <a:spcBef>
                <a:spcPct val="20000"/>
              </a:spcBef>
              <a:spcAft>
                <a:spcPct val="0"/>
              </a:spcAft>
              <a:defRPr sz="1600">
                <a:solidFill>
                  <a:schemeClr val="tx1"/>
                </a:solidFill>
                <a:latin typeface="+mn-lt"/>
                <a:cs typeface="+mn-cs"/>
              </a:defRPr>
            </a:lvl3pPr>
            <a:lvl4pPr marL="714375" indent="-176213" algn="l" rtl="0" eaLnBrk="0" fontAlgn="base" hangingPunct="0">
              <a:spcBef>
                <a:spcPct val="20000"/>
              </a:spcBef>
              <a:spcAft>
                <a:spcPct val="0"/>
              </a:spcAft>
              <a:buChar char="•"/>
              <a:defRPr sz="1600" b="1">
                <a:solidFill>
                  <a:schemeClr val="tx1"/>
                </a:solidFill>
                <a:latin typeface="+mn-lt"/>
                <a:cs typeface="+mn-cs"/>
              </a:defRPr>
            </a:lvl4pPr>
            <a:lvl5pPr marL="893763" indent="935038" algn="l" rtl="0" eaLnBrk="0" fontAlgn="base" hangingPunct="0">
              <a:spcBef>
                <a:spcPct val="20000"/>
              </a:spcBef>
              <a:spcAft>
                <a:spcPct val="0"/>
              </a:spcAft>
              <a:defRPr sz="1600" i="1">
                <a:solidFill>
                  <a:schemeClr val="tx1"/>
                </a:solidFill>
                <a:latin typeface="+mn-lt"/>
                <a:cs typeface="+mn-cs"/>
              </a:defRPr>
            </a:lvl5pPr>
            <a:lvl6pPr marL="1350963" algn="l" rtl="0" fontAlgn="base">
              <a:spcBef>
                <a:spcPct val="20000"/>
              </a:spcBef>
              <a:spcAft>
                <a:spcPct val="0"/>
              </a:spcAft>
              <a:defRPr sz="1600" i="1">
                <a:solidFill>
                  <a:schemeClr val="tx1"/>
                </a:solidFill>
                <a:latin typeface="+mn-lt"/>
                <a:cs typeface="+mn-cs"/>
              </a:defRPr>
            </a:lvl6pPr>
            <a:lvl7pPr marL="1808163" algn="l" rtl="0" fontAlgn="base">
              <a:spcBef>
                <a:spcPct val="20000"/>
              </a:spcBef>
              <a:spcAft>
                <a:spcPct val="0"/>
              </a:spcAft>
              <a:defRPr sz="1600" i="1">
                <a:solidFill>
                  <a:schemeClr val="tx1"/>
                </a:solidFill>
                <a:latin typeface="+mn-lt"/>
                <a:cs typeface="+mn-cs"/>
              </a:defRPr>
            </a:lvl7pPr>
            <a:lvl8pPr marL="2265363" algn="l" rtl="0" fontAlgn="base">
              <a:spcBef>
                <a:spcPct val="20000"/>
              </a:spcBef>
              <a:spcAft>
                <a:spcPct val="0"/>
              </a:spcAft>
              <a:defRPr sz="1600" i="1">
                <a:solidFill>
                  <a:schemeClr val="tx1"/>
                </a:solidFill>
                <a:latin typeface="+mn-lt"/>
                <a:cs typeface="+mn-cs"/>
              </a:defRPr>
            </a:lvl8pPr>
            <a:lvl9pPr marL="2722563" algn="l" rtl="0" fontAlgn="base">
              <a:spcBef>
                <a:spcPct val="20000"/>
              </a:spcBef>
              <a:spcAft>
                <a:spcPct val="0"/>
              </a:spcAft>
              <a:defRPr sz="1600" i="1">
                <a:solidFill>
                  <a:schemeClr val="tx1"/>
                </a:solidFill>
                <a:latin typeface="+mn-lt"/>
                <a:cs typeface="+mn-cs"/>
              </a:defRPr>
            </a:lvl9pPr>
          </a:lstStyle>
          <a:p>
            <a:pPr>
              <a:defRPr/>
            </a:pPr>
            <a:r>
              <a:rPr lang="nl-NL" sz="1200" b="1" kern="0" dirty="0" smtClean="0"/>
              <a:t>Verdeling budget algemene ziekenhuizen (84%)</a:t>
            </a:r>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r>
              <a:rPr lang="nl-NL" sz="1200" b="1" kern="0" dirty="0" smtClean="0"/>
              <a:t>Verdeling budget psychiatrische en andere ziekenhuizen (16%)</a:t>
            </a:r>
          </a:p>
          <a:p>
            <a:pPr>
              <a:defRPr/>
            </a:pPr>
            <a:endParaRPr lang="nl-NL" sz="1200" b="1" kern="0" dirty="0" smtClean="0"/>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989138"/>
            <a:ext cx="59451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997325"/>
            <a:ext cx="59277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48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pPr marL="0" indent="0">
              <a:buNone/>
            </a:pPr>
            <a:r>
              <a:rPr lang="fr-BE" sz="2200" dirty="0" smtClean="0"/>
              <a:t>BMUC – Hôpitaux généraux</a:t>
            </a:r>
          </a:p>
          <a:p>
            <a:pPr marL="0" indent="0">
              <a:buNone/>
            </a:pPr>
            <a:endParaRPr lang="fr-BE" sz="2200" dirty="0" smtClean="0"/>
          </a:p>
          <a:p>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81</a:t>
            </a:fld>
            <a:endParaRPr lang="en-US"/>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443" y="2276872"/>
            <a:ext cx="7573963"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993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fontScale="92500" lnSpcReduction="10000"/>
          </a:bodyPr>
          <a:lstStyle/>
          <a:p>
            <a:endParaRPr lang="fr-BE" sz="2200" dirty="0" smtClean="0"/>
          </a:p>
          <a:p>
            <a:r>
              <a:rPr lang="fr-BE" sz="2200" dirty="0" smtClean="0"/>
              <a:t>Simplification du mode de financement IT précédent en 3 parties</a:t>
            </a:r>
          </a:p>
          <a:p>
            <a:endParaRPr lang="fr-BE" sz="2200" dirty="0" smtClean="0"/>
          </a:p>
          <a:p>
            <a:r>
              <a:rPr lang="fr-BE" sz="2200" dirty="0" smtClean="0"/>
              <a:t>Phasage mais récompenser les « bons élèves »</a:t>
            </a:r>
          </a:p>
          <a:p>
            <a:endParaRPr lang="fr-BE" sz="2200" dirty="0" smtClean="0"/>
          </a:p>
          <a:p>
            <a:r>
              <a:rPr lang="fr-BE" sz="2200" dirty="0" smtClean="0"/>
              <a:t>Impossible </a:t>
            </a:r>
            <a:r>
              <a:rPr lang="fr-BE" sz="2200" dirty="0"/>
              <a:t>et illusoire de définir pour tous les hôpitaux </a:t>
            </a:r>
            <a:r>
              <a:rPr lang="fr-BE" sz="2200" dirty="0" smtClean="0"/>
              <a:t>(taille, type de personnel, etc.) le </a:t>
            </a:r>
            <a:r>
              <a:rPr lang="fr-BE" sz="2200" dirty="0"/>
              <a:t>contenu/les rubriques d'un </a:t>
            </a:r>
            <a:r>
              <a:rPr lang="fr-BE" sz="2200" dirty="0" smtClean="0"/>
              <a:t>même DPI </a:t>
            </a:r>
          </a:p>
          <a:p>
            <a:endParaRPr lang="fr-BE" sz="2200" dirty="0" smtClean="0"/>
          </a:p>
          <a:p>
            <a:r>
              <a:rPr lang="fr-BE" sz="2200" dirty="0" smtClean="0"/>
              <a:t>Travailler sur base de fonctionnalités/objectifs à atteindre (</a:t>
            </a:r>
            <a:r>
              <a:rPr lang="fr-BE" sz="2200" dirty="0"/>
              <a:t>obligation de résultats</a:t>
            </a:r>
            <a:r>
              <a:rPr lang="fr-BE" sz="2200" dirty="0" smtClean="0"/>
              <a:t>)</a:t>
            </a:r>
          </a:p>
          <a:p>
            <a:endParaRPr lang="fr-BE" sz="2200" dirty="0"/>
          </a:p>
          <a:p>
            <a:r>
              <a:rPr lang="fr-BE" sz="2200" dirty="0" smtClean="0"/>
              <a:t>Usage </a:t>
            </a:r>
            <a:r>
              <a:rPr lang="fr-BE" sz="2200" dirty="0"/>
              <a:t>des services à valeur ajoutée d’</a:t>
            </a:r>
            <a:r>
              <a:rPr lang="fr-BE" sz="2200" dirty="0" err="1"/>
              <a:t>eSanté</a:t>
            </a:r>
            <a:r>
              <a:rPr lang="fr-BE" sz="2200" dirty="0"/>
              <a:t> (</a:t>
            </a:r>
            <a:r>
              <a:rPr lang="nl-BE" sz="2200" dirty="0" err="1"/>
              <a:t>meaningful</a:t>
            </a:r>
            <a:r>
              <a:rPr lang="nl-BE" sz="2200" dirty="0"/>
              <a:t> </a:t>
            </a:r>
            <a:r>
              <a:rPr lang="nl-BE" sz="2200" dirty="0" err="1"/>
              <a:t>use</a:t>
            </a:r>
            <a:r>
              <a:rPr lang="nl-BE" sz="2200" dirty="0" smtClean="0"/>
              <a:t>). Ex. </a:t>
            </a:r>
            <a:r>
              <a:rPr lang="nl-BE" sz="2200" dirty="0" err="1" smtClean="0"/>
              <a:t>prescription</a:t>
            </a:r>
            <a:r>
              <a:rPr lang="nl-BE" sz="2200" dirty="0" smtClean="0"/>
              <a:t> </a:t>
            </a:r>
            <a:r>
              <a:rPr lang="nl-BE" sz="2200" dirty="0" err="1" smtClean="0"/>
              <a:t>électronique</a:t>
            </a:r>
            <a:r>
              <a:rPr lang="nl-BE" sz="2200" dirty="0" smtClean="0"/>
              <a:t>, My </a:t>
            </a:r>
            <a:r>
              <a:rPr lang="nl-BE" sz="2200" dirty="0" err="1" smtClean="0"/>
              <a:t>CareNet</a:t>
            </a:r>
            <a:r>
              <a:rPr lang="nl-BE" sz="2200" dirty="0" smtClean="0"/>
              <a:t>, </a:t>
            </a:r>
            <a:r>
              <a:rPr lang="nl-BE" sz="2200" dirty="0" err="1" smtClean="0"/>
              <a:t>alimentation</a:t>
            </a:r>
            <a:r>
              <a:rPr lang="nl-BE" sz="2200" dirty="0" smtClean="0"/>
              <a:t> des </a:t>
            </a:r>
            <a:r>
              <a:rPr lang="nl-BE" sz="2200" dirty="0" err="1" smtClean="0"/>
              <a:t>registres</a:t>
            </a:r>
            <a:r>
              <a:rPr lang="nl-BE" sz="2200" dirty="0" smtClean="0"/>
              <a:t> via HealthData.be,…</a:t>
            </a:r>
            <a:endParaRPr lang="fr-BE" sz="2200" dirty="0" smtClean="0"/>
          </a:p>
          <a:p>
            <a:pPr lvl="1"/>
            <a:endParaRPr lang="fr-BE" sz="2200" dirty="0"/>
          </a:p>
          <a:p>
            <a:endParaRPr lang="fr-FR"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82</a:t>
            </a:fld>
            <a:endParaRPr lang="en-US"/>
          </a:p>
        </p:txBody>
      </p:sp>
    </p:spTree>
    <p:extLst>
      <p:ext uri="{BB962C8B-B14F-4D97-AF65-F5344CB8AC3E}">
        <p14:creationId xmlns:p14="http://schemas.microsoft.com/office/powerpoint/2010/main" val="284606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lnSpcReduction="10000"/>
          </a:bodyPr>
          <a:lstStyle/>
          <a:p>
            <a:pPr marL="182880" lvl="1"/>
            <a:r>
              <a:rPr lang="fr-BE" sz="2200" dirty="0" smtClean="0"/>
              <a:t>Priorité à </a:t>
            </a:r>
            <a:r>
              <a:rPr lang="fr-BE" sz="2200" dirty="0"/>
              <a:t>l'échange et partage de données: </a:t>
            </a:r>
            <a:r>
              <a:rPr lang="fr-BE" sz="1800" i="1" dirty="0"/>
              <a:t>« l</a:t>
            </a:r>
            <a:r>
              <a:rPr lang="fr-FR" sz="1800" i="1" dirty="0"/>
              <a:t>es hôpitaux, institutions psychiatriques et laboratoires publieront leurs documents (</a:t>
            </a:r>
            <a:r>
              <a:rPr lang="fr-BE" sz="1800" i="1" dirty="0"/>
              <a:t>lettres de sortie, rapports de consultation, protocoles opératoires, rapports de Bio et </a:t>
            </a:r>
            <a:r>
              <a:rPr lang="fr-BE" sz="1800" i="1" dirty="0" err="1" smtClean="0"/>
              <a:t>Rx</a:t>
            </a:r>
            <a:r>
              <a:rPr lang="fr-BE" sz="1800" i="1" dirty="0" smtClean="0"/>
              <a:t>,..) </a:t>
            </a:r>
            <a:r>
              <a:rPr lang="fr-FR" sz="1800" i="1" dirty="0"/>
              <a:t>via les </a:t>
            </a:r>
            <a:r>
              <a:rPr lang="fr-FR" sz="1800" i="1" dirty="0" err="1"/>
              <a:t>HUB’s</a:t>
            </a:r>
            <a:r>
              <a:rPr lang="fr-FR" sz="1800" i="1" dirty="0"/>
              <a:t> auxquels ils sont affiliés et consultent par ce biais les données des </a:t>
            </a:r>
            <a:r>
              <a:rPr lang="fr-FR" sz="1800" i="1" dirty="0" err="1"/>
              <a:t>coffres-forts</a:t>
            </a:r>
            <a:r>
              <a:rPr lang="fr-FR" sz="1800" i="1" dirty="0"/>
              <a:t> (</a:t>
            </a:r>
            <a:r>
              <a:rPr lang="fr-FR" sz="1800" i="1" dirty="0" err="1"/>
              <a:t>Vitalink</a:t>
            </a:r>
            <a:r>
              <a:rPr lang="fr-FR" sz="1800" i="1" dirty="0"/>
              <a:t>, </a:t>
            </a:r>
            <a:r>
              <a:rPr lang="fr-FR" sz="1800" i="1" dirty="0" err="1"/>
              <a:t>Intermed</a:t>
            </a:r>
            <a:r>
              <a:rPr lang="fr-FR" sz="1800" i="1" dirty="0"/>
              <a:t>, </a:t>
            </a:r>
            <a:r>
              <a:rPr lang="fr-FR" sz="1800" i="1" dirty="0" err="1"/>
              <a:t>BruSafe</a:t>
            </a:r>
            <a:r>
              <a:rPr lang="fr-FR" sz="1800" i="1" dirty="0"/>
              <a:t>) </a:t>
            </a:r>
            <a:r>
              <a:rPr lang="fr-FR" sz="1800" i="1" dirty="0" smtClean="0"/>
              <a:t>».</a:t>
            </a:r>
            <a:r>
              <a:rPr lang="fr-FR" sz="1900" i="1" dirty="0" smtClean="0"/>
              <a:t> </a:t>
            </a:r>
            <a:r>
              <a:rPr lang="fr-FR" sz="2200" dirty="0"/>
              <a:t>Co</a:t>
            </a:r>
            <a:r>
              <a:rPr lang="fr-BE" sz="2200" dirty="0" err="1"/>
              <a:t>nsulter</a:t>
            </a:r>
            <a:r>
              <a:rPr lang="fr-BE" sz="2200" dirty="0"/>
              <a:t> les documents publiés par la 1ère ligne (</a:t>
            </a:r>
            <a:r>
              <a:rPr lang="fr-BE" sz="2200" dirty="0" err="1"/>
              <a:t>cf</a:t>
            </a:r>
            <a:r>
              <a:rPr lang="fr-BE" sz="2200" dirty="0"/>
              <a:t> </a:t>
            </a:r>
            <a:r>
              <a:rPr lang="fr-BE" sz="2200" dirty="0" err="1"/>
              <a:t>sumehr</a:t>
            </a:r>
            <a:r>
              <a:rPr lang="fr-BE" sz="2200" dirty="0"/>
              <a:t> et schéma de </a:t>
            </a:r>
            <a:r>
              <a:rPr lang="fr-BE" sz="2200" dirty="0" smtClean="0"/>
              <a:t>médication)</a:t>
            </a:r>
            <a:endParaRPr lang="fr-BE" sz="2200" dirty="0"/>
          </a:p>
          <a:p>
            <a:endParaRPr lang="en-US" sz="1900" i="1" dirty="0"/>
          </a:p>
          <a:p>
            <a:r>
              <a:rPr lang="fr-BE" sz="2200" dirty="0" smtClean="0"/>
              <a:t>Même </a:t>
            </a:r>
            <a:r>
              <a:rPr lang="fr-BE" sz="2200" dirty="0"/>
              <a:t>si en texte libre/</a:t>
            </a:r>
            <a:r>
              <a:rPr lang="fr-BE" sz="2200" dirty="0" err="1"/>
              <a:t>pdf</a:t>
            </a:r>
            <a:r>
              <a:rPr lang="fr-BE" sz="2200" dirty="0"/>
              <a:t>, donc non normalisé/structuré/codé sauf peut-être pour:</a:t>
            </a:r>
          </a:p>
          <a:p>
            <a:pPr lvl="1"/>
            <a:r>
              <a:rPr lang="fr-BE" sz="1900" dirty="0"/>
              <a:t>les 1ers registres déployés sous la nouvelle architecture Healthdata.be (en </a:t>
            </a:r>
            <a:r>
              <a:rPr lang="fr-BE" sz="1900" dirty="0" err="1"/>
              <a:t>Snomed</a:t>
            </a:r>
            <a:r>
              <a:rPr lang="fr-BE" sz="1900" dirty="0"/>
              <a:t>), </a:t>
            </a:r>
          </a:p>
          <a:p>
            <a:pPr lvl="1"/>
            <a:r>
              <a:rPr lang="fr-BE" sz="1900" dirty="0"/>
              <a:t>le </a:t>
            </a:r>
            <a:r>
              <a:rPr lang="fr-BE" sz="1900" dirty="0" smtClean="0"/>
              <a:t>Résumé Hospitalier </a:t>
            </a:r>
            <a:r>
              <a:rPr lang="fr-BE" sz="1900" dirty="0"/>
              <a:t>M</a:t>
            </a:r>
            <a:r>
              <a:rPr lang="fr-BE" sz="1900" dirty="0" smtClean="0"/>
              <a:t>inimum (RHM) </a:t>
            </a:r>
            <a:r>
              <a:rPr lang="fr-BE" sz="1900" dirty="0"/>
              <a:t>(en ICD10) </a:t>
            </a:r>
          </a:p>
          <a:p>
            <a:pPr lvl="1"/>
            <a:r>
              <a:rPr lang="fr-BE" sz="1900" dirty="0"/>
              <a:t>et les résultats labos (format structuré HL7-CDA encapsulé en KMEHR + code LOINC)</a:t>
            </a:r>
          </a:p>
          <a:p>
            <a:pPr lvl="1"/>
            <a:endParaRPr lang="fr-BE" sz="2200" dirty="0"/>
          </a:p>
          <a:p>
            <a:endParaRPr lang="fr-FR"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83</a:t>
            </a:fld>
            <a:endParaRPr lang="en-US"/>
          </a:p>
        </p:txBody>
      </p:sp>
    </p:spTree>
    <p:extLst>
      <p:ext uri="{BB962C8B-B14F-4D97-AF65-F5344CB8AC3E}">
        <p14:creationId xmlns:p14="http://schemas.microsoft.com/office/powerpoint/2010/main" val="209658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3 : Schéma de médication</a:t>
            </a:r>
            <a:endParaRPr lang="nl-BE" dirty="0"/>
          </a:p>
        </p:txBody>
      </p:sp>
      <p:sp>
        <p:nvSpPr>
          <p:cNvPr id="7" name="Content Placeholder 6"/>
          <p:cNvSpPr>
            <a:spLocks noGrp="1"/>
          </p:cNvSpPr>
          <p:nvPr>
            <p:ph idx="1"/>
          </p:nvPr>
        </p:nvSpPr>
        <p:spPr/>
        <p:txBody>
          <a:bodyPr>
            <a:normAutofit lnSpcReduction="10000"/>
          </a:bodyPr>
          <a:lstStyle/>
          <a:p>
            <a:r>
              <a:rPr lang="fr-FR" dirty="0"/>
              <a:t>Schéma de médication as </a:t>
            </a:r>
            <a:r>
              <a:rPr lang="fr-FR" dirty="0" err="1"/>
              <a:t>is</a:t>
            </a:r>
            <a:endParaRPr lang="fr-FR" dirty="0"/>
          </a:p>
          <a:p>
            <a:pPr lvl="1"/>
            <a:r>
              <a:rPr lang="fr-FR" dirty="0" smtClean="0"/>
              <a:t>médication </a:t>
            </a:r>
            <a:r>
              <a:rPr lang="fr-FR" dirty="0"/>
              <a:t>active </a:t>
            </a:r>
            <a:r>
              <a:rPr lang="fr-FR" dirty="0" smtClean="0"/>
              <a:t>(malades chroniques)</a:t>
            </a:r>
            <a:endParaRPr lang="fr-FR" dirty="0"/>
          </a:p>
          <a:p>
            <a:pPr lvl="1"/>
            <a:r>
              <a:rPr lang="fr-FR" dirty="0" err="1" smtClean="0"/>
              <a:t>Vitalink</a:t>
            </a:r>
            <a:r>
              <a:rPr lang="fr-FR" dirty="0" smtClean="0"/>
              <a:t>: </a:t>
            </a:r>
          </a:p>
          <a:p>
            <a:pPr lvl="2"/>
            <a:r>
              <a:rPr lang="fr-FR" b="1" dirty="0"/>
              <a:t>348.907</a:t>
            </a:r>
            <a:r>
              <a:rPr lang="fr-FR" dirty="0" smtClean="0"/>
              <a:t> </a:t>
            </a:r>
            <a:r>
              <a:rPr lang="fr-FR" dirty="0"/>
              <a:t>schémas de médication en </a:t>
            </a:r>
            <a:r>
              <a:rPr lang="fr-FR" dirty="0" smtClean="0"/>
              <a:t>10/2017</a:t>
            </a:r>
            <a:endParaRPr lang="fr-FR" dirty="0"/>
          </a:p>
          <a:p>
            <a:pPr lvl="2"/>
            <a:r>
              <a:rPr lang="fr-FR" dirty="0" smtClean="0"/>
              <a:t>côté </a:t>
            </a:r>
            <a:r>
              <a:rPr lang="fr-FR" dirty="0"/>
              <a:t>francophone &gt; </a:t>
            </a:r>
            <a:r>
              <a:rPr lang="fr-FR" dirty="0" err="1" smtClean="0"/>
              <a:t>Sumehr</a:t>
            </a:r>
            <a:r>
              <a:rPr lang="fr-FR" dirty="0" smtClean="0"/>
              <a:t> (</a:t>
            </a:r>
            <a:r>
              <a:rPr lang="fr-FR" i="1" dirty="0" smtClean="0"/>
              <a:t>RSW</a:t>
            </a:r>
            <a:r>
              <a:rPr lang="fr-FR" dirty="0" smtClean="0"/>
              <a:t> </a:t>
            </a:r>
            <a:r>
              <a:rPr lang="fr-BE" i="1" dirty="0" smtClean="0"/>
              <a:t>projet </a:t>
            </a:r>
            <a:r>
              <a:rPr lang="fr-BE" i="1" dirty="0"/>
              <a:t>pilote </a:t>
            </a:r>
            <a:r>
              <a:rPr lang="fr-BE" i="1" dirty="0" err="1" smtClean="0"/>
              <a:t>S</a:t>
            </a:r>
            <a:r>
              <a:rPr lang="fr-BE" dirty="0" err="1" smtClean="0"/>
              <a:t>umehr</a:t>
            </a:r>
            <a:r>
              <a:rPr lang="fr-BE" dirty="0" smtClean="0"/>
              <a:t> filtré: médicaments-vaccins-allergies accessibles </a:t>
            </a:r>
            <a:r>
              <a:rPr lang="fr-BE" dirty="0"/>
              <a:t>aux infirmiers, sage femmes dentistes et </a:t>
            </a:r>
            <a:r>
              <a:rPr lang="fr-BE" dirty="0" smtClean="0"/>
              <a:t>patients)</a:t>
            </a:r>
          </a:p>
          <a:p>
            <a:pPr lvl="1"/>
            <a:endParaRPr lang="fr-BE" dirty="0" smtClean="0"/>
          </a:p>
          <a:p>
            <a:r>
              <a:rPr lang="nl-NL" dirty="0"/>
              <a:t>Dossier </a:t>
            </a:r>
            <a:r>
              <a:rPr lang="nl-NL" dirty="0" err="1"/>
              <a:t>pharmaceutique</a:t>
            </a:r>
            <a:r>
              <a:rPr lang="nl-NL" dirty="0"/>
              <a:t> </a:t>
            </a:r>
            <a:r>
              <a:rPr lang="nl-NL" dirty="0" err="1"/>
              <a:t>partagé</a:t>
            </a:r>
            <a:endParaRPr lang="nl-NL" dirty="0"/>
          </a:p>
          <a:p>
            <a:pPr lvl="1">
              <a:defRPr/>
            </a:pPr>
            <a:r>
              <a:rPr lang="nl-BE" dirty="0" err="1"/>
              <a:t>historique</a:t>
            </a:r>
            <a:r>
              <a:rPr lang="nl-BE" dirty="0"/>
              <a:t> des </a:t>
            </a:r>
            <a:r>
              <a:rPr lang="nl-BE" dirty="0" err="1"/>
              <a:t>médicaments</a:t>
            </a:r>
            <a:r>
              <a:rPr lang="nl-BE" dirty="0"/>
              <a:t> </a:t>
            </a:r>
            <a:r>
              <a:rPr lang="nl-BE" dirty="0" err="1"/>
              <a:t>délivrés</a:t>
            </a:r>
            <a:r>
              <a:rPr lang="nl-BE" dirty="0"/>
              <a:t> en </a:t>
            </a:r>
            <a:r>
              <a:rPr lang="nl-BE" dirty="0" err="1"/>
              <a:t>pharmacies</a:t>
            </a:r>
            <a:endParaRPr lang="nl-BE" dirty="0"/>
          </a:p>
          <a:p>
            <a:pPr lvl="1"/>
            <a:endParaRPr lang="fr-FR" dirty="0"/>
          </a:p>
          <a:p>
            <a:r>
              <a:rPr lang="fr-FR" dirty="0" smtClean="0"/>
              <a:t>Project </a:t>
            </a:r>
            <a:r>
              <a:rPr lang="fr-FR" dirty="0"/>
              <a:t>« </a:t>
            </a:r>
            <a:r>
              <a:rPr lang="fr-FR" dirty="0" err="1"/>
              <a:t>Vidis</a:t>
            </a:r>
            <a:r>
              <a:rPr lang="fr-FR" dirty="0"/>
              <a:t> </a:t>
            </a:r>
            <a:r>
              <a:rPr lang="fr-FR" dirty="0" smtClean="0"/>
              <a:t>» </a:t>
            </a:r>
          </a:p>
          <a:p>
            <a:pPr lvl="1"/>
            <a:r>
              <a:rPr lang="fr-FR" dirty="0" smtClean="0"/>
              <a:t>schéma </a:t>
            </a:r>
            <a:r>
              <a:rPr lang="fr-FR" dirty="0"/>
              <a:t>de médication </a:t>
            </a:r>
            <a:r>
              <a:rPr lang="fr-FR" dirty="0" smtClean="0"/>
              <a:t>to </a:t>
            </a:r>
            <a:r>
              <a:rPr lang="fr-FR" dirty="0" err="1" smtClean="0"/>
              <a:t>be</a:t>
            </a:r>
            <a:r>
              <a:rPr lang="fr-FR" dirty="0" smtClean="0"/>
              <a:t> « intégré » (</a:t>
            </a:r>
            <a:r>
              <a:rPr lang="nl-BE" dirty="0" err="1"/>
              <a:t>prescription</a:t>
            </a:r>
            <a:r>
              <a:rPr lang="nl-BE" dirty="0"/>
              <a:t>, </a:t>
            </a:r>
            <a:r>
              <a:rPr lang="nl-BE" dirty="0" err="1"/>
              <a:t>conseil</a:t>
            </a:r>
            <a:r>
              <a:rPr lang="nl-BE" dirty="0"/>
              <a:t>, </a:t>
            </a:r>
            <a:r>
              <a:rPr lang="nl-BE" dirty="0" err="1"/>
              <a:t>délivrance</a:t>
            </a:r>
            <a:r>
              <a:rPr lang="nl-BE" dirty="0"/>
              <a:t>, </a:t>
            </a:r>
            <a:r>
              <a:rPr lang="nl-BE" dirty="0" err="1" smtClean="0"/>
              <a:t>journal</a:t>
            </a:r>
            <a:r>
              <a:rPr lang="nl-BE" dirty="0" smtClean="0"/>
              <a:t>)</a:t>
            </a:r>
            <a:endParaRPr lang="fr-FR" dirty="0" smtClean="0"/>
          </a:p>
          <a:p>
            <a:pPr lvl="1"/>
            <a:endParaRPr lang="fr-FR" dirty="0" smtClean="0"/>
          </a:p>
        </p:txBody>
      </p:sp>
      <p:sp>
        <p:nvSpPr>
          <p:cNvPr id="4" name="Date Placeholder 3"/>
          <p:cNvSpPr>
            <a:spLocks noGrp="1"/>
          </p:cNvSpPr>
          <p:nvPr>
            <p:ph type="dt" sz="half" idx="10"/>
          </p:nvPr>
        </p:nvSpPr>
        <p:spPr/>
        <p:txBody>
          <a:bodyPr/>
          <a:lstStyle/>
          <a:p>
            <a:r>
              <a:rPr lang="en-US" smtClean="0"/>
              <a:t>23/01/2017</a:t>
            </a:r>
            <a:endParaRPr lang="nl-BE"/>
          </a:p>
        </p:txBody>
      </p:sp>
      <p:sp>
        <p:nvSpPr>
          <p:cNvPr id="5" name="Slide Number Placeholder 4"/>
          <p:cNvSpPr>
            <a:spLocks noGrp="1"/>
          </p:cNvSpPr>
          <p:nvPr>
            <p:ph type="sldNum" sz="quarter" idx="12"/>
          </p:nvPr>
        </p:nvSpPr>
        <p:spPr/>
        <p:txBody>
          <a:bodyPr/>
          <a:lstStyle/>
          <a:p>
            <a:fld id="{2B30A8D0-0C1A-4E18-B9EE-C94840A50CB5}" type="slidenum">
              <a:rPr lang="en-US" smtClean="0"/>
              <a:t>84</a:t>
            </a:fld>
            <a:endParaRPr lang="nl-BE"/>
          </a:p>
        </p:txBody>
      </p:sp>
    </p:spTree>
    <p:extLst>
      <p:ext uri="{BB962C8B-B14F-4D97-AF65-F5344CB8AC3E}">
        <p14:creationId xmlns:p14="http://schemas.microsoft.com/office/powerpoint/2010/main" val="40056292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lnSpcReduction="10000"/>
          </a:bodyPr>
          <a:lstStyle/>
          <a:p>
            <a:pPr marL="0" indent="0">
              <a:buNone/>
            </a:pPr>
            <a:r>
              <a:rPr lang="fr-FR" sz="2800" b="1" dirty="0"/>
              <a:t>Enquête Journal du </a:t>
            </a:r>
            <a:r>
              <a:rPr lang="fr-FR" sz="2800" b="1" dirty="0" smtClean="0"/>
              <a:t>médecin (avril 2017)</a:t>
            </a:r>
            <a:endParaRPr lang="fr-FR" sz="2800" b="1" dirty="0"/>
          </a:p>
          <a:p>
            <a:endParaRPr lang="fr-FR" dirty="0" smtClean="0"/>
          </a:p>
          <a:p>
            <a:r>
              <a:rPr lang="fr-BE" dirty="0" smtClean="0"/>
              <a:t>Répondants: 248 MG </a:t>
            </a:r>
            <a:r>
              <a:rPr lang="fr-BE" dirty="0"/>
              <a:t>et 62 </a:t>
            </a:r>
            <a:r>
              <a:rPr lang="fr-BE" dirty="0" smtClean="0"/>
              <a:t>pharmaciens</a:t>
            </a:r>
          </a:p>
          <a:p>
            <a:endParaRPr lang="fr-BE" dirty="0" smtClean="0"/>
          </a:p>
          <a:p>
            <a:r>
              <a:rPr lang="fr-BE" b="1" u="sng" dirty="0" smtClean="0"/>
              <a:t>Utilisation</a:t>
            </a:r>
          </a:p>
          <a:p>
            <a:pPr lvl="1"/>
            <a:r>
              <a:rPr lang="fr-BE" dirty="0" smtClean="0"/>
              <a:t>6 </a:t>
            </a:r>
            <a:r>
              <a:rPr lang="fr-BE" dirty="0"/>
              <a:t>médecins sur 10 n’utilisent pas </a:t>
            </a:r>
            <a:r>
              <a:rPr lang="fr-BE" dirty="0" err="1" smtClean="0"/>
              <a:t>Recip</a:t>
            </a:r>
            <a:r>
              <a:rPr lang="fr-BE" dirty="0" smtClean="0"/>
              <a:t>-e: </a:t>
            </a:r>
            <a:r>
              <a:rPr lang="fr-BE" dirty="0"/>
              <a:t>22,18% </a:t>
            </a:r>
            <a:r>
              <a:rPr lang="fr-BE" dirty="0" smtClean="0"/>
              <a:t>«</a:t>
            </a:r>
            <a:r>
              <a:rPr lang="fr-BE" dirty="0"/>
              <a:t>tout le temps» sauf à </a:t>
            </a:r>
            <a:r>
              <a:rPr lang="fr-BE" dirty="0" smtClean="0"/>
              <a:t>domicile, </a:t>
            </a:r>
            <a:r>
              <a:rPr lang="fr-BE" dirty="0"/>
              <a:t>4,84% «tout le temps». Les médecins les plus jeunes (moins de 20 ans de pratique) prescrivent plus régulièrement de façon électronique que leurs aînés (plus de 20 ans de pratique</a:t>
            </a:r>
            <a:r>
              <a:rPr lang="fr-BE" dirty="0" smtClean="0"/>
              <a:t>).</a:t>
            </a:r>
          </a:p>
          <a:p>
            <a:pPr lvl="1"/>
            <a:r>
              <a:rPr lang="fr-BE" dirty="0"/>
              <a:t>P</a:t>
            </a:r>
            <a:r>
              <a:rPr lang="fr-BE" dirty="0" smtClean="0"/>
              <a:t>harmaciens</a:t>
            </a:r>
            <a:r>
              <a:rPr lang="fr-BE" dirty="0"/>
              <a:t>, tous </a:t>
            </a:r>
            <a:r>
              <a:rPr lang="fr-BE" dirty="0" smtClean="0"/>
              <a:t>ont </a:t>
            </a:r>
            <a:r>
              <a:rPr lang="fr-BE" dirty="0"/>
              <a:t>adopté </a:t>
            </a:r>
            <a:r>
              <a:rPr lang="fr-BE" dirty="0" err="1" smtClean="0"/>
              <a:t>Recip</a:t>
            </a:r>
            <a:r>
              <a:rPr lang="fr-BE" dirty="0" smtClean="0"/>
              <a:t>-e (logique puisque doivent pouvoir suivre le mode choisir par le prescripteur, et obligatoire 01/01/18): 22,58</a:t>
            </a:r>
            <a:r>
              <a:rPr lang="fr-BE" dirty="0"/>
              <a:t>% </a:t>
            </a:r>
            <a:r>
              <a:rPr lang="fr-BE" dirty="0" smtClean="0"/>
              <a:t>«</a:t>
            </a:r>
            <a:r>
              <a:rPr lang="fr-BE" dirty="0"/>
              <a:t>tout le temps». </a:t>
            </a:r>
            <a:r>
              <a:rPr lang="fr-BE" dirty="0" smtClean="0"/>
              <a:t>37,1% «</a:t>
            </a:r>
            <a:r>
              <a:rPr lang="fr-BE" dirty="0"/>
              <a:t>souvent» (plus de 5 prescriptions sur 10) et 38,71% «parfois».</a:t>
            </a:r>
            <a:endParaRPr lang="fr-BE" dirty="0" smtClean="0"/>
          </a:p>
          <a:p>
            <a:endParaRPr lang="fr-FR" dirty="0"/>
          </a:p>
          <a:p>
            <a:endParaRPr lang="fr-BE"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85</a:t>
            </a:fld>
            <a:endParaRPr lang="en-US"/>
          </a:p>
        </p:txBody>
      </p:sp>
    </p:spTree>
    <p:extLst>
      <p:ext uri="{BB962C8B-B14F-4D97-AF65-F5344CB8AC3E}">
        <p14:creationId xmlns:p14="http://schemas.microsoft.com/office/powerpoint/2010/main" val="3810916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fontScale="92500" lnSpcReduction="10000"/>
          </a:bodyPr>
          <a:lstStyle/>
          <a:p>
            <a:pPr marL="0" indent="0">
              <a:buNone/>
            </a:pPr>
            <a:r>
              <a:rPr lang="fr-FR" sz="4000" spc="-100" dirty="0" smtClean="0">
                <a:solidFill>
                  <a:schemeClr val="tx2"/>
                </a:solidFill>
                <a:latin typeface="+mj-lt"/>
                <a:ea typeface="+mj-ea"/>
                <a:cs typeface="+mj-cs"/>
              </a:rPr>
              <a:t>Enquête Journal du médecin</a:t>
            </a:r>
            <a:endParaRPr lang="fr-FR" sz="4000" spc="-100" dirty="0">
              <a:solidFill>
                <a:schemeClr val="tx2"/>
              </a:solidFill>
              <a:latin typeface="+mj-lt"/>
              <a:ea typeface="+mj-ea"/>
              <a:cs typeface="+mj-cs"/>
            </a:endParaRPr>
          </a:p>
          <a:p>
            <a:endParaRPr lang="fr-FR" dirty="0" smtClean="0"/>
          </a:p>
          <a:p>
            <a:r>
              <a:rPr lang="fr-BE" b="1" u="sng" dirty="0" smtClean="0"/>
              <a:t>Connaissance</a:t>
            </a:r>
          </a:p>
          <a:p>
            <a:pPr lvl="1"/>
            <a:r>
              <a:rPr lang="fr-BE" dirty="0" smtClean="0"/>
              <a:t>Pharmaciens nettement </a:t>
            </a:r>
            <a:r>
              <a:rPr lang="fr-BE" dirty="0"/>
              <a:t>plus nombreux que les médecins à connaître le système </a:t>
            </a:r>
            <a:r>
              <a:rPr lang="fr-BE" dirty="0" err="1" smtClean="0"/>
              <a:t>Recip</a:t>
            </a:r>
            <a:r>
              <a:rPr lang="fr-BE" dirty="0" smtClean="0"/>
              <a:t>-e: 96,77</a:t>
            </a:r>
            <a:r>
              <a:rPr lang="fr-BE" dirty="0"/>
              <a:t>% des pharmaciens </a:t>
            </a:r>
            <a:r>
              <a:rPr lang="fr-BE" dirty="0" smtClean="0"/>
              <a:t>pour </a:t>
            </a:r>
            <a:r>
              <a:rPr lang="fr-BE" dirty="0"/>
              <a:t>67,74% des </a:t>
            </a:r>
            <a:r>
              <a:rPr lang="fr-BE" dirty="0" smtClean="0"/>
              <a:t>médecins (méconnaissance surtout dans l</a:t>
            </a:r>
            <a:r>
              <a:rPr lang="fr-BE" dirty="0"/>
              <a:t>a tranche des médecins exerçant depuis 10-20 </a:t>
            </a:r>
            <a:r>
              <a:rPr lang="fr-BE" dirty="0" smtClean="0"/>
              <a:t>ans)</a:t>
            </a:r>
          </a:p>
          <a:p>
            <a:r>
              <a:rPr lang="fr-BE" b="1" u="sng" dirty="0" smtClean="0"/>
              <a:t>Plus-value</a:t>
            </a:r>
          </a:p>
          <a:p>
            <a:pPr lvl="1"/>
            <a:r>
              <a:rPr lang="fr-BE" dirty="0" smtClean="0"/>
              <a:t>Médecins (par </a:t>
            </a:r>
            <a:r>
              <a:rPr lang="fr-BE" dirty="0"/>
              <a:t>ordre </a:t>
            </a:r>
            <a:r>
              <a:rPr lang="fr-BE" dirty="0" smtClean="0"/>
              <a:t>décroissant) </a:t>
            </a:r>
            <a:r>
              <a:rPr lang="fr-BE" dirty="0"/>
              <a:t>: </a:t>
            </a:r>
            <a:r>
              <a:rPr lang="fr-BE" dirty="0" smtClean="0"/>
              <a:t>authenticité </a:t>
            </a:r>
            <a:r>
              <a:rPr lang="fr-BE" dirty="0"/>
              <a:t>de la prescription, </a:t>
            </a:r>
            <a:r>
              <a:rPr lang="fr-BE" dirty="0" smtClean="0"/>
              <a:t>facilité </a:t>
            </a:r>
            <a:r>
              <a:rPr lang="fr-BE" dirty="0"/>
              <a:t>de gestion des données, </a:t>
            </a:r>
            <a:r>
              <a:rPr lang="fr-BE" dirty="0" smtClean="0"/>
              <a:t>facilité </a:t>
            </a:r>
            <a:r>
              <a:rPr lang="fr-BE" dirty="0"/>
              <a:t>de communication, </a:t>
            </a:r>
            <a:r>
              <a:rPr lang="fr-BE" dirty="0" smtClean="0"/>
              <a:t>facilité </a:t>
            </a:r>
            <a:r>
              <a:rPr lang="fr-BE" dirty="0"/>
              <a:t>de remboursement </a:t>
            </a:r>
            <a:r>
              <a:rPr lang="fr-BE" dirty="0" smtClean="0"/>
              <a:t>et </a:t>
            </a:r>
            <a:r>
              <a:rPr lang="fr-BE" dirty="0"/>
              <a:t>gain de temps</a:t>
            </a:r>
            <a:r>
              <a:rPr lang="fr-BE" dirty="0" smtClean="0"/>
              <a:t>. Médecins </a:t>
            </a:r>
            <a:r>
              <a:rPr lang="fr-BE" dirty="0"/>
              <a:t>qui exercent depuis moins de 20 ans voient en moyenne plus d’avantages à </a:t>
            </a:r>
            <a:r>
              <a:rPr lang="fr-BE" dirty="0" err="1" smtClean="0"/>
              <a:t>Recip</a:t>
            </a:r>
            <a:r>
              <a:rPr lang="fr-BE" dirty="0" smtClean="0"/>
              <a:t>-e que </a:t>
            </a:r>
            <a:r>
              <a:rPr lang="fr-BE" dirty="0"/>
              <a:t>leurs ainés</a:t>
            </a:r>
            <a:r>
              <a:rPr lang="fr-BE" dirty="0" smtClean="0"/>
              <a:t> </a:t>
            </a:r>
          </a:p>
          <a:p>
            <a:pPr lvl="1"/>
            <a:r>
              <a:rPr lang="fr-BE" dirty="0" smtClean="0"/>
              <a:t>Pharmaciens: lisibilité </a:t>
            </a:r>
            <a:r>
              <a:rPr lang="fr-BE" dirty="0"/>
              <a:t>de la prescription et son </a:t>
            </a:r>
            <a:r>
              <a:rPr lang="fr-BE" dirty="0" smtClean="0"/>
              <a:t>authenticité, gain </a:t>
            </a:r>
            <a:r>
              <a:rPr lang="fr-BE" dirty="0"/>
              <a:t>de temps, </a:t>
            </a:r>
            <a:r>
              <a:rPr lang="fr-BE" dirty="0" smtClean="0"/>
              <a:t>facilité </a:t>
            </a:r>
            <a:r>
              <a:rPr lang="fr-BE" dirty="0"/>
              <a:t>de gestion des données et </a:t>
            </a:r>
            <a:r>
              <a:rPr lang="fr-BE" dirty="0" smtClean="0"/>
              <a:t>facilité </a:t>
            </a:r>
            <a:r>
              <a:rPr lang="fr-BE" dirty="0"/>
              <a:t>de communication</a:t>
            </a:r>
            <a:r>
              <a:rPr lang="fr-BE" dirty="0" smtClean="0"/>
              <a:t>.</a:t>
            </a:r>
            <a:endParaRPr lang="fr-FR" dirty="0"/>
          </a:p>
          <a:p>
            <a:endParaRPr lang="fr-BE"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86</a:t>
            </a:fld>
            <a:endParaRPr lang="en-US"/>
          </a:p>
        </p:txBody>
      </p:sp>
    </p:spTree>
    <p:extLst>
      <p:ext uri="{BB962C8B-B14F-4D97-AF65-F5344CB8AC3E}">
        <p14:creationId xmlns:p14="http://schemas.microsoft.com/office/powerpoint/2010/main" val="3079049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fontScale="92500"/>
          </a:bodyPr>
          <a:lstStyle/>
          <a:p>
            <a:pPr marL="0" indent="0">
              <a:buNone/>
            </a:pPr>
            <a:r>
              <a:rPr lang="fr-FR" sz="4000" spc="-100" dirty="0" smtClean="0">
                <a:solidFill>
                  <a:schemeClr val="tx2"/>
                </a:solidFill>
                <a:latin typeface="+mj-lt"/>
                <a:ea typeface="+mj-ea"/>
                <a:cs typeface="+mj-cs"/>
              </a:rPr>
              <a:t>Enquête Journal du médecin</a:t>
            </a:r>
            <a:endParaRPr lang="fr-FR" sz="4000" spc="-100" dirty="0">
              <a:solidFill>
                <a:schemeClr val="tx2"/>
              </a:solidFill>
              <a:latin typeface="+mj-lt"/>
              <a:ea typeface="+mj-ea"/>
              <a:cs typeface="+mj-cs"/>
            </a:endParaRPr>
          </a:p>
          <a:p>
            <a:endParaRPr lang="fr-FR" dirty="0" smtClean="0"/>
          </a:p>
          <a:p>
            <a:r>
              <a:rPr lang="fr-BE" b="1" u="sng" dirty="0" smtClean="0"/>
              <a:t>Limites du système – risques - inconvénients</a:t>
            </a:r>
          </a:p>
          <a:p>
            <a:pPr lvl="1"/>
            <a:r>
              <a:rPr lang="fr-BE" dirty="0" smtClean="0"/>
              <a:t>Médecins: nécessité </a:t>
            </a:r>
            <a:r>
              <a:rPr lang="fr-BE" dirty="0"/>
              <a:t>d’être informatisé et </a:t>
            </a:r>
            <a:r>
              <a:rPr lang="fr-BE" dirty="0" smtClean="0"/>
              <a:t>risque </a:t>
            </a:r>
            <a:r>
              <a:rPr lang="fr-BE" dirty="0"/>
              <a:t>d’une panne </a:t>
            </a:r>
            <a:r>
              <a:rPr lang="fr-BE" dirty="0" smtClean="0"/>
              <a:t>informatique (2/3 des médecins), «</a:t>
            </a:r>
            <a:r>
              <a:rPr lang="fr-BE" dirty="0"/>
              <a:t>perte de temps lors de l’exécution</a:t>
            </a:r>
            <a:r>
              <a:rPr lang="fr-BE" dirty="0" smtClean="0"/>
              <a:t>» (près d’1 sur 2). Absence </a:t>
            </a:r>
            <a:r>
              <a:rPr lang="fr-BE" dirty="0"/>
              <a:t>de trace sur papier de la </a:t>
            </a:r>
            <a:r>
              <a:rPr lang="fr-BE" dirty="0" smtClean="0"/>
              <a:t>prescription, manque </a:t>
            </a:r>
            <a:r>
              <a:rPr lang="fr-BE" dirty="0"/>
              <a:t>de confiance </a:t>
            </a:r>
            <a:r>
              <a:rPr lang="fr-BE" dirty="0" err="1" smtClean="0"/>
              <a:t>prp</a:t>
            </a:r>
            <a:r>
              <a:rPr lang="fr-BE" dirty="0" smtClean="0"/>
              <a:t> </a:t>
            </a:r>
            <a:r>
              <a:rPr lang="fr-BE" dirty="0"/>
              <a:t>systèmes informatiques </a:t>
            </a:r>
            <a:r>
              <a:rPr lang="fr-BE" dirty="0" smtClean="0"/>
              <a:t>et </a:t>
            </a:r>
            <a:r>
              <a:rPr lang="fr-BE" dirty="0"/>
              <a:t>long temps de </a:t>
            </a:r>
            <a:r>
              <a:rPr lang="fr-BE" dirty="0" smtClean="0"/>
              <a:t>formation (1/3 médecins)</a:t>
            </a:r>
          </a:p>
          <a:p>
            <a:pPr lvl="1"/>
            <a:r>
              <a:rPr lang="fr-BE" dirty="0" smtClean="0"/>
              <a:t>Pharmaciens: pannes </a:t>
            </a:r>
            <a:r>
              <a:rPr lang="fr-BE" dirty="0"/>
              <a:t>informatiques </a:t>
            </a:r>
            <a:r>
              <a:rPr lang="fr-BE" dirty="0" smtClean="0"/>
              <a:t>(87,1%), absence </a:t>
            </a:r>
            <a:r>
              <a:rPr lang="fr-BE" dirty="0"/>
              <a:t>de trace sur papier de la prescription et </a:t>
            </a:r>
            <a:r>
              <a:rPr lang="fr-BE" dirty="0" smtClean="0"/>
              <a:t>perte </a:t>
            </a:r>
            <a:r>
              <a:rPr lang="fr-BE" dirty="0"/>
              <a:t>de temps </a:t>
            </a:r>
            <a:endParaRPr lang="fr-BE" dirty="0" smtClean="0"/>
          </a:p>
          <a:p>
            <a:pPr lvl="1"/>
            <a:r>
              <a:rPr lang="fr-BE" dirty="0" smtClean="0"/>
              <a:t>Autres points: difficultés </a:t>
            </a:r>
            <a:r>
              <a:rPr lang="fr-BE" dirty="0"/>
              <a:t>de connexion au domicile du </a:t>
            </a:r>
            <a:r>
              <a:rPr lang="fr-BE" dirty="0" smtClean="0"/>
              <a:t>patient, coût </a:t>
            </a:r>
            <a:r>
              <a:rPr lang="fr-BE" dirty="0"/>
              <a:t>et </a:t>
            </a:r>
            <a:r>
              <a:rPr lang="fr-BE" dirty="0" smtClean="0"/>
              <a:t>lenteur </a:t>
            </a:r>
            <a:r>
              <a:rPr lang="fr-BE" dirty="0"/>
              <a:t>du système, </a:t>
            </a:r>
            <a:r>
              <a:rPr lang="fr-BE" dirty="0" smtClean="0"/>
              <a:t>incompatibilité </a:t>
            </a:r>
            <a:r>
              <a:rPr lang="fr-BE" dirty="0"/>
              <a:t>de certains logiciels médicaux avec </a:t>
            </a:r>
            <a:r>
              <a:rPr lang="fr-BE" dirty="0" err="1"/>
              <a:t>Recip</a:t>
            </a:r>
            <a:r>
              <a:rPr lang="fr-BE" dirty="0"/>
              <a:t>-e, </a:t>
            </a:r>
            <a:r>
              <a:rPr lang="fr-BE" dirty="0" smtClean="0"/>
              <a:t>hacking </a:t>
            </a:r>
            <a:r>
              <a:rPr lang="fr-BE" dirty="0"/>
              <a:t>des données, </a:t>
            </a:r>
            <a:r>
              <a:rPr lang="fr-BE" dirty="0" smtClean="0"/>
              <a:t>perte </a:t>
            </a:r>
            <a:r>
              <a:rPr lang="fr-BE" dirty="0"/>
              <a:t>de contact avec le patient durant la </a:t>
            </a:r>
            <a:r>
              <a:rPr lang="fr-BE" dirty="0" smtClean="0"/>
              <a:t>consultation, caractère </a:t>
            </a:r>
            <a:r>
              <a:rPr lang="fr-BE" dirty="0"/>
              <a:t>impersonnel du système</a:t>
            </a:r>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87</a:t>
            </a:fld>
            <a:endParaRPr lang="en-US"/>
          </a:p>
        </p:txBody>
      </p:sp>
    </p:spTree>
    <p:extLst>
      <p:ext uri="{BB962C8B-B14F-4D97-AF65-F5344CB8AC3E}">
        <p14:creationId xmlns:p14="http://schemas.microsoft.com/office/powerpoint/2010/main" val="147442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pPr marL="0" indent="0">
              <a:buNone/>
            </a:pPr>
            <a:r>
              <a:rPr lang="fr-FR" sz="4000" spc="-100" dirty="0" smtClean="0">
                <a:solidFill>
                  <a:schemeClr val="tx2"/>
                </a:solidFill>
                <a:latin typeface="+mj-lt"/>
                <a:ea typeface="+mj-ea"/>
                <a:cs typeface="+mj-cs"/>
              </a:rPr>
              <a:t>Enquête Journal du médecin</a:t>
            </a:r>
            <a:endParaRPr lang="fr-FR" sz="4000" spc="-100" dirty="0">
              <a:solidFill>
                <a:schemeClr val="tx2"/>
              </a:solidFill>
              <a:latin typeface="+mj-lt"/>
              <a:ea typeface="+mj-ea"/>
              <a:cs typeface="+mj-cs"/>
            </a:endParaRPr>
          </a:p>
          <a:p>
            <a:endParaRPr lang="fr-FR" dirty="0" smtClean="0"/>
          </a:p>
          <a:p>
            <a:r>
              <a:rPr lang="fr-BE" b="1" u="sng" dirty="0" smtClean="0"/>
              <a:t>Et quid bénéfices pour patient ?</a:t>
            </a:r>
          </a:p>
          <a:p>
            <a:pPr lvl="1"/>
            <a:r>
              <a:rPr lang="fr-BE" dirty="0"/>
              <a:t> 7 médecins sur 10 et 1 pharmacien sur </a:t>
            </a:r>
            <a:r>
              <a:rPr lang="fr-BE" dirty="0" smtClean="0"/>
              <a:t>2: </a:t>
            </a:r>
            <a:r>
              <a:rPr lang="fr-BE" dirty="0"/>
              <a:t>la prescription électronique </a:t>
            </a:r>
            <a:r>
              <a:rPr lang="fr-BE" dirty="0" smtClean="0"/>
              <a:t>n’est </a:t>
            </a:r>
            <a:r>
              <a:rPr lang="fr-BE" dirty="0"/>
              <a:t>pas bénéfique pour le patient. Les seuls bénéfices pour les </a:t>
            </a:r>
            <a:r>
              <a:rPr lang="fr-BE" dirty="0" smtClean="0"/>
              <a:t>patients </a:t>
            </a:r>
            <a:r>
              <a:rPr lang="fr-BE" dirty="0"/>
              <a:t>sont qu’ils ne risquent pas de perdre leur prescription et la lisibilité de celle-ci. </a:t>
            </a:r>
            <a:r>
              <a:rPr lang="fr-BE" dirty="0" smtClean="0"/>
              <a:t>Autres plus-values: </a:t>
            </a:r>
            <a:r>
              <a:rPr lang="fr-BE" dirty="0"/>
              <a:t>contrôle par les autorités, écologie, collecte et gestion de données, gestion des stocks (pour les pharmaciens), diminution des erreurs…</a:t>
            </a:r>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88</a:t>
            </a:fld>
            <a:endParaRPr lang="en-US"/>
          </a:p>
        </p:txBody>
      </p:sp>
    </p:spTree>
    <p:extLst>
      <p:ext uri="{BB962C8B-B14F-4D97-AF65-F5344CB8AC3E}">
        <p14:creationId xmlns:p14="http://schemas.microsoft.com/office/powerpoint/2010/main" val="343914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r>
              <a:rPr lang="fr-FR" dirty="0" err="1" smtClean="0"/>
              <a:t>Recip</a:t>
            </a:r>
            <a:r>
              <a:rPr lang="fr-FR" dirty="0" smtClean="0"/>
              <a:t>-e</a:t>
            </a:r>
          </a:p>
          <a:p>
            <a:endParaRPr lang="fr-FR" dirty="0" smtClean="0"/>
          </a:p>
          <a:p>
            <a:pPr lvl="1"/>
            <a:r>
              <a:rPr lang="fr-FR" dirty="0"/>
              <a:t>a</a:t>
            </a:r>
            <a:r>
              <a:rPr lang="fr-FR" dirty="0" smtClean="0"/>
              <a:t>mbulatoire </a:t>
            </a:r>
          </a:p>
          <a:p>
            <a:pPr lvl="1"/>
            <a:r>
              <a:rPr lang="fr-BE" dirty="0"/>
              <a:t>extension aux autres domaines et </a:t>
            </a:r>
            <a:r>
              <a:rPr lang="fr-BE" dirty="0" smtClean="0"/>
              <a:t>prescripteurs</a:t>
            </a:r>
          </a:p>
          <a:p>
            <a:pPr lvl="1"/>
            <a:endParaRPr lang="fr-BE" dirty="0" smtClean="0"/>
          </a:p>
          <a:p>
            <a:pPr marL="274320" lvl="1" indent="0">
              <a:buNone/>
            </a:pPr>
            <a:r>
              <a:rPr lang="fr-BE" u="sng" dirty="0" smtClean="0"/>
              <a:t>A terme:</a:t>
            </a:r>
            <a:endParaRPr lang="fr-BE" u="sng" dirty="0"/>
          </a:p>
          <a:p>
            <a:pPr lvl="1"/>
            <a:r>
              <a:rPr lang="fr-FR" dirty="0" smtClean="0"/>
              <a:t>lisibilité </a:t>
            </a:r>
          </a:p>
          <a:p>
            <a:pPr lvl="1"/>
            <a:r>
              <a:rPr lang="fr-FR" dirty="0" err="1" smtClean="0"/>
              <a:t>paperless</a:t>
            </a:r>
            <a:r>
              <a:rPr lang="fr-FR" dirty="0" smtClean="0"/>
              <a:t> </a:t>
            </a:r>
          </a:p>
          <a:p>
            <a:pPr lvl="1"/>
            <a:r>
              <a:rPr lang="fr-FR" dirty="0" smtClean="0"/>
              <a:t>charges administratives – liaison avec la Source Authentique des Médicaments et DMI/DPI (pré-encodage)</a:t>
            </a:r>
          </a:p>
          <a:p>
            <a:pPr lvl="1"/>
            <a:r>
              <a:rPr lang="fr-FR" dirty="0" smtClean="0"/>
              <a:t>contre-indications/surdosages – liaison avec le DMI ou EBM </a:t>
            </a:r>
            <a:r>
              <a:rPr lang="fr-FR" dirty="0" err="1" smtClean="0"/>
              <a:t>PracticeNet</a:t>
            </a:r>
            <a:r>
              <a:rPr lang="fr-FR" dirty="0" smtClean="0"/>
              <a:t> (business intelligence – </a:t>
            </a:r>
            <a:r>
              <a:rPr lang="fr-FR" dirty="0" err="1" smtClean="0"/>
              <a:t>clinical</a:t>
            </a:r>
            <a:r>
              <a:rPr lang="fr-FR" dirty="0" smtClean="0"/>
              <a:t> support </a:t>
            </a:r>
            <a:r>
              <a:rPr lang="fr-FR" dirty="0" err="1" smtClean="0"/>
              <a:t>decision</a:t>
            </a:r>
            <a:r>
              <a:rPr lang="fr-FR" dirty="0" smtClean="0"/>
              <a:t>)</a:t>
            </a:r>
          </a:p>
          <a:p>
            <a:endParaRPr lang="fr-BE"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89</a:t>
            </a:fld>
            <a:endParaRPr lang="en-US"/>
          </a:p>
        </p:txBody>
      </p:sp>
    </p:spTree>
    <p:extLst>
      <p:ext uri="{BB962C8B-B14F-4D97-AF65-F5344CB8AC3E}">
        <p14:creationId xmlns:p14="http://schemas.microsoft.com/office/powerpoint/2010/main" val="161167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3E6E5A"/>
                </a:solidFill>
              </a:rPr>
              <a:t>Rapport couts-bénéfices</a:t>
            </a:r>
          </a:p>
        </p:txBody>
      </p:sp>
      <p:sp>
        <p:nvSpPr>
          <p:cNvPr id="10243" name="Rectangle 3"/>
          <p:cNvSpPr>
            <a:spLocks noGrp="1" noChangeArrowheads="1"/>
          </p:cNvSpPr>
          <p:nvPr>
            <p:ph idx="1"/>
          </p:nvPr>
        </p:nvSpPr>
        <p:spPr/>
        <p:txBody>
          <a:bodyPr>
            <a:normAutofit fontScale="92500" lnSpcReduction="10000"/>
          </a:bodyPr>
          <a:lstStyle/>
          <a:p>
            <a:pPr marL="0" indent="0">
              <a:buNone/>
            </a:pPr>
            <a:r>
              <a:rPr lang="fr-BE" u="sng" dirty="0" smtClean="0"/>
              <a:t>Un cas pratique en </a:t>
            </a:r>
            <a:r>
              <a:rPr lang="fr-BE" u="sng" dirty="0"/>
              <a:t>F</a:t>
            </a:r>
            <a:r>
              <a:rPr lang="fr-BE" u="sng" dirty="0" smtClean="0"/>
              <a:t>rance</a:t>
            </a:r>
          </a:p>
          <a:p>
            <a:pPr marL="0" indent="0">
              <a:buNone/>
            </a:pPr>
            <a:endParaRPr lang="fr-BE" dirty="0" smtClean="0"/>
          </a:p>
          <a:p>
            <a:pPr marL="0" indent="0">
              <a:buNone/>
            </a:pPr>
            <a:r>
              <a:rPr lang="fr-BE" dirty="0" smtClean="0"/>
              <a:t>DPI intégré + architecture </a:t>
            </a:r>
            <a:r>
              <a:rPr lang="fr-BE" dirty="0"/>
              <a:t>informatique de l’Hôpital européen </a:t>
            </a:r>
            <a:r>
              <a:rPr lang="fr-BE" dirty="0" smtClean="0"/>
              <a:t>Georges-Pompidou:</a:t>
            </a:r>
          </a:p>
          <a:p>
            <a:r>
              <a:rPr lang="fr-BE" dirty="0" smtClean="0"/>
              <a:t>meilleur </a:t>
            </a:r>
            <a:r>
              <a:rPr lang="fr-BE" dirty="0"/>
              <a:t>soin </a:t>
            </a:r>
            <a:r>
              <a:rPr lang="fr-BE" dirty="0" smtClean="0"/>
              <a:t>et suivi des patients</a:t>
            </a:r>
          </a:p>
          <a:p>
            <a:r>
              <a:rPr lang="fr-BE" dirty="0" smtClean="0"/>
              <a:t>meilleure coordination qui a permis </a:t>
            </a:r>
            <a:r>
              <a:rPr lang="fr-BE" dirty="0" err="1" smtClean="0"/>
              <a:t>pex</a:t>
            </a:r>
            <a:r>
              <a:rPr lang="fr-BE" dirty="0" smtClean="0"/>
              <a:t>. de </a:t>
            </a:r>
            <a:r>
              <a:rPr lang="fr-BE" dirty="0"/>
              <a:t>réduire l’attente du rendu des </a:t>
            </a:r>
            <a:r>
              <a:rPr lang="fr-BE" dirty="0" smtClean="0"/>
              <a:t>examens</a:t>
            </a:r>
          </a:p>
          <a:p>
            <a:r>
              <a:rPr lang="fr-BE" dirty="0" smtClean="0"/>
              <a:t>réduction </a:t>
            </a:r>
            <a:r>
              <a:rPr lang="fr-BE" dirty="0"/>
              <a:t>de la durée moyenne de séjour par rapport à celle des établissements </a:t>
            </a:r>
            <a:r>
              <a:rPr lang="fr-BE" dirty="0" smtClean="0"/>
              <a:t>comparables </a:t>
            </a:r>
          </a:p>
          <a:p>
            <a:r>
              <a:rPr lang="fr-BE" dirty="0"/>
              <a:t>r</a:t>
            </a:r>
            <a:r>
              <a:rPr lang="fr-BE" dirty="0" smtClean="0"/>
              <a:t>éduction du budget </a:t>
            </a:r>
            <a:r>
              <a:rPr lang="fr-BE" dirty="0"/>
              <a:t>de </a:t>
            </a:r>
            <a:r>
              <a:rPr lang="fr-BE" dirty="0" smtClean="0"/>
              <a:t>fonctionnement</a:t>
            </a:r>
            <a:endParaRPr lang="fr-BE" altLang="en-US" dirty="0"/>
          </a:p>
          <a:p>
            <a:pPr marL="0" indent="0">
              <a:buNone/>
            </a:pPr>
            <a:endParaRPr lang="fr-BE" altLang="en-US" dirty="0"/>
          </a:p>
          <a:p>
            <a:pPr marL="0" indent="0">
              <a:buNone/>
            </a:pPr>
            <a:r>
              <a:rPr lang="fr-BE" dirty="0"/>
              <a:t>Reconnu par la Commission européenne </a:t>
            </a:r>
            <a:r>
              <a:rPr lang="fr-BE" dirty="0" smtClean="0"/>
              <a:t>aux </a:t>
            </a:r>
            <a:r>
              <a:rPr lang="fr-BE" dirty="0"/>
              <a:t>prix des bonnes pratiques de </a:t>
            </a:r>
            <a:r>
              <a:rPr lang="fr-BE" dirty="0" smtClean="0"/>
              <a:t>l’e-Santé</a:t>
            </a:r>
            <a:endParaRPr lang="fr-BE" dirty="0"/>
          </a:p>
          <a:p>
            <a:pPr marL="0" indent="0">
              <a:buNone/>
            </a:pPr>
            <a:endParaRPr lang="fr-BE" altLang="en-US" dirty="0" smtClean="0"/>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9</a:t>
            </a:fld>
            <a:endParaRPr lang="fr-BE"/>
          </a:p>
        </p:txBody>
      </p:sp>
    </p:spTree>
    <p:extLst>
      <p:ext uri="{BB962C8B-B14F-4D97-AF65-F5344CB8AC3E}">
        <p14:creationId xmlns:p14="http://schemas.microsoft.com/office/powerpoint/2010/main" val="168033789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pPr fontAlgn="t"/>
            <a:r>
              <a:rPr lang="nl-BE" dirty="0" smtClean="0"/>
              <a:t>01/01/2017</a:t>
            </a:r>
          </a:p>
          <a:p>
            <a:pPr fontAlgn="base"/>
            <a:endParaRPr lang="fr-FR" dirty="0" smtClean="0"/>
          </a:p>
          <a:p>
            <a:pPr lvl="1" fontAlgn="base"/>
            <a:r>
              <a:rPr lang="fr-FR" dirty="0" smtClean="0"/>
              <a:t>le </a:t>
            </a:r>
            <a:r>
              <a:rPr lang="fr-FR" dirty="0"/>
              <a:t>médecin, qui prescrit électroniquement des médicaments à son patient (via son logiciel et le service </a:t>
            </a:r>
            <a:r>
              <a:rPr lang="fr-FR" dirty="0" err="1"/>
              <a:t>recip</a:t>
            </a:r>
            <a:r>
              <a:rPr lang="fr-FR" dirty="0"/>
              <a:t>-e), ne lui </a:t>
            </a:r>
            <a:r>
              <a:rPr lang="fr-FR" dirty="0" smtClean="0"/>
              <a:t>remet </a:t>
            </a:r>
            <a:r>
              <a:rPr lang="fr-FR" dirty="0"/>
              <a:t>plus de prescription papier mais uniquement une « preuve » de cette prescription électronique, munie d’un </a:t>
            </a:r>
            <a:r>
              <a:rPr lang="fr-FR" dirty="0" smtClean="0"/>
              <a:t>code-barres</a:t>
            </a:r>
          </a:p>
          <a:p>
            <a:pPr lvl="1" fontAlgn="base"/>
            <a:endParaRPr lang="fr-FR" dirty="0" smtClean="0"/>
          </a:p>
          <a:p>
            <a:pPr lvl="1" fontAlgn="base"/>
            <a:r>
              <a:rPr lang="fr-FR" dirty="0" smtClean="0"/>
              <a:t>la </a:t>
            </a:r>
            <a:r>
              <a:rPr lang="fr-FR" dirty="0"/>
              <a:t>lecture du code-barres permet au pharmacien de télécharger la prescription </a:t>
            </a:r>
            <a:r>
              <a:rPr lang="fr-FR" dirty="0" smtClean="0"/>
              <a:t>électronique</a:t>
            </a:r>
            <a:r>
              <a:rPr lang="fr-FR" dirty="0"/>
              <a:t> </a:t>
            </a:r>
            <a:r>
              <a:rPr lang="fr-FR" dirty="0" smtClean="0"/>
              <a:t> &gt; seule </a:t>
            </a:r>
            <a:r>
              <a:rPr lang="fr-FR" dirty="0"/>
              <a:t>la prescription électronique </a:t>
            </a:r>
            <a:r>
              <a:rPr lang="fr-FR" dirty="0" smtClean="0"/>
              <a:t>a </a:t>
            </a:r>
            <a:r>
              <a:rPr lang="fr-FR" dirty="0"/>
              <a:t>une valeur </a:t>
            </a:r>
            <a:r>
              <a:rPr lang="fr-FR" dirty="0" smtClean="0"/>
              <a:t>légale</a:t>
            </a:r>
            <a:r>
              <a:rPr lang="fr-FR" dirty="0"/>
              <a:t> </a:t>
            </a:r>
            <a:endParaRPr lang="fr-FR" dirty="0" smtClean="0"/>
          </a:p>
          <a:p>
            <a:pPr lvl="1" fontAlgn="base"/>
            <a:endParaRPr lang="fr-FR" dirty="0" smtClean="0"/>
          </a:p>
          <a:p>
            <a:pPr lvl="1" fontAlgn="base"/>
            <a:r>
              <a:rPr lang="fr-FR" dirty="0" smtClean="0"/>
              <a:t>rien </a:t>
            </a:r>
            <a:r>
              <a:rPr lang="fr-FR" dirty="0"/>
              <a:t>ne change pour la prescription </a:t>
            </a:r>
            <a:r>
              <a:rPr lang="fr-FR" dirty="0" smtClean="0"/>
              <a:t>papier, toujours valable</a:t>
            </a:r>
            <a:r>
              <a:rPr lang="fr-FR" dirty="0"/>
              <a:t> </a:t>
            </a:r>
            <a:r>
              <a:rPr lang="fr-FR" dirty="0" smtClean="0"/>
              <a:t>en 2017</a:t>
            </a:r>
            <a:r>
              <a:rPr lang="fr-FR" dirty="0"/>
              <a:t/>
            </a:r>
            <a:br>
              <a:rPr lang="fr-FR" dirty="0"/>
            </a:br>
            <a:endParaRPr lang="fr-FR" dirty="0" smtClean="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90</a:t>
            </a:fld>
            <a:endParaRPr lang="en-US"/>
          </a:p>
        </p:txBody>
      </p:sp>
    </p:spTree>
    <p:extLst>
      <p:ext uri="{BB962C8B-B14F-4D97-AF65-F5344CB8AC3E}">
        <p14:creationId xmlns:p14="http://schemas.microsoft.com/office/powerpoint/2010/main" val="425198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pPr fontAlgn="base"/>
            <a:r>
              <a:rPr lang="fr-FR" b="1" dirty="0" smtClean="0"/>
              <a:t>Délai initial de la Roadmap : 01/01/2018</a:t>
            </a:r>
          </a:p>
          <a:p>
            <a:pPr fontAlgn="base"/>
            <a:endParaRPr lang="fr-FR" b="1" dirty="0" smtClean="0"/>
          </a:p>
          <a:p>
            <a:pPr lvl="1" fontAlgn="base"/>
            <a:r>
              <a:rPr lang="fr-FR" dirty="0" smtClean="0"/>
              <a:t>seule </a:t>
            </a:r>
            <a:r>
              <a:rPr lang="fr-FR" dirty="0"/>
              <a:t>la prescription électronique de médicaments sera </a:t>
            </a:r>
            <a:r>
              <a:rPr lang="fr-FR" dirty="0" smtClean="0"/>
              <a:t>valable </a:t>
            </a:r>
          </a:p>
          <a:p>
            <a:pPr lvl="1" fontAlgn="base"/>
            <a:r>
              <a:rPr lang="fr-FR" dirty="0" smtClean="0"/>
              <a:t>la </a:t>
            </a:r>
            <a:r>
              <a:rPr lang="fr-FR" dirty="0"/>
              <a:t>prescription papier reste </a:t>
            </a:r>
            <a:r>
              <a:rPr lang="fr-FR" dirty="0" smtClean="0"/>
              <a:t>possible </a:t>
            </a:r>
            <a:r>
              <a:rPr lang="fr-FR" dirty="0"/>
              <a:t>en cas </a:t>
            </a:r>
            <a:r>
              <a:rPr lang="fr-FR" dirty="0" smtClean="0"/>
              <a:t>d’urgence</a:t>
            </a:r>
          </a:p>
          <a:p>
            <a:pPr lvl="1" fontAlgn="base"/>
            <a:r>
              <a:rPr lang="fr-FR" dirty="0" smtClean="0"/>
              <a:t>disparition progressive de la </a:t>
            </a:r>
            <a:r>
              <a:rPr lang="fr-FR" dirty="0"/>
              <a:t>preuve papier </a:t>
            </a:r>
            <a:endParaRPr lang="fr-FR" dirty="0" smtClean="0"/>
          </a:p>
          <a:p>
            <a:pPr lvl="1" fontAlgn="base"/>
            <a:r>
              <a:rPr lang="fr-FR" dirty="0" smtClean="0"/>
              <a:t>lecture </a:t>
            </a:r>
            <a:r>
              <a:rPr lang="fr-FR" dirty="0"/>
              <a:t>du code-barres </a:t>
            </a:r>
            <a:r>
              <a:rPr lang="fr-FR" dirty="0" smtClean="0"/>
              <a:t>remplacée </a:t>
            </a:r>
            <a:r>
              <a:rPr lang="fr-FR" dirty="0"/>
              <a:t>par </a:t>
            </a:r>
            <a:r>
              <a:rPr lang="fr-FR" dirty="0" smtClean="0"/>
              <a:t>lecture </a:t>
            </a:r>
            <a:r>
              <a:rPr lang="fr-FR" dirty="0"/>
              <a:t>de la carte </a:t>
            </a:r>
            <a:r>
              <a:rPr lang="fr-FR" dirty="0" err="1" smtClean="0"/>
              <a:t>eID</a:t>
            </a:r>
            <a:endParaRPr lang="fr-FR" dirty="0" smtClean="0"/>
          </a:p>
          <a:p>
            <a:pPr lvl="1" fontAlgn="base"/>
            <a:r>
              <a:rPr lang="fr-FR" dirty="0" smtClean="0"/>
              <a:t>le </a:t>
            </a:r>
            <a:r>
              <a:rPr lang="fr-FR" dirty="0"/>
              <a:t>prescripteur pourra continuer à utiliser le papier, si le patient le souhaite, mais plutôt pour lui donner une information compréhensible et utile afin qu’il prenne correctement ses </a:t>
            </a:r>
            <a:r>
              <a:rPr lang="fr-FR" dirty="0" smtClean="0"/>
              <a:t>médicaments</a:t>
            </a:r>
            <a:endParaRPr lang="fr-FR" dirty="0"/>
          </a:p>
          <a:p>
            <a:pPr fontAlgn="base"/>
            <a:endParaRPr lang="fr-FR" b="1" dirty="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91</a:t>
            </a:fld>
            <a:endParaRPr lang="en-US"/>
          </a:p>
        </p:txBody>
      </p:sp>
    </p:spTree>
    <p:extLst>
      <p:ext uri="{BB962C8B-B14F-4D97-AF65-F5344CB8AC3E}">
        <p14:creationId xmlns:p14="http://schemas.microsoft.com/office/powerpoint/2010/main" val="177569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fontScale="92500"/>
          </a:bodyPr>
          <a:lstStyle/>
          <a:p>
            <a:pPr marL="0" indent="0" fontAlgn="base">
              <a:buNone/>
            </a:pPr>
            <a:r>
              <a:rPr lang="fr-FR" sz="2600" b="1" dirty="0" smtClean="0"/>
              <a:t>Délais fixé en comité de l’assurance </a:t>
            </a:r>
            <a:r>
              <a:rPr lang="fr-FR" sz="2600" b="1" dirty="0" err="1" smtClean="0"/>
              <a:t>Inami</a:t>
            </a:r>
            <a:r>
              <a:rPr lang="fr-FR" sz="2600" b="1" dirty="0" smtClean="0"/>
              <a:t>:</a:t>
            </a:r>
          </a:p>
          <a:p>
            <a:pPr marL="0" indent="0" fontAlgn="base">
              <a:buNone/>
            </a:pPr>
            <a:endParaRPr lang="fr-FR" sz="2600" b="1" dirty="0" smtClean="0"/>
          </a:p>
          <a:p>
            <a:r>
              <a:rPr lang="nl-BE" b="1" u="sng" dirty="0" smtClean="0"/>
              <a:t>01/06/2018:  </a:t>
            </a:r>
            <a:r>
              <a:rPr lang="nl-BE" dirty="0" err="1"/>
              <a:t>prescription</a:t>
            </a:r>
            <a:r>
              <a:rPr lang="nl-BE" dirty="0"/>
              <a:t> </a:t>
            </a:r>
            <a:r>
              <a:rPr lang="nl-BE" dirty="0" err="1" smtClean="0"/>
              <a:t>électronique</a:t>
            </a:r>
            <a:r>
              <a:rPr lang="nl-BE" dirty="0" smtClean="0"/>
              <a:t> </a:t>
            </a:r>
            <a:r>
              <a:rPr lang="nl-BE" dirty="0"/>
              <a:t>de </a:t>
            </a:r>
            <a:r>
              <a:rPr lang="nl-BE" dirty="0" err="1"/>
              <a:t>médicaments</a:t>
            </a:r>
            <a:r>
              <a:rPr lang="nl-BE" dirty="0"/>
              <a:t> obligatoire pour MG, MS,</a:t>
            </a:r>
            <a:r>
              <a:rPr lang="fr-BE" dirty="0"/>
              <a:t> sages-femmes et dentistes pour les prescriptions </a:t>
            </a:r>
            <a:r>
              <a:rPr lang="fr-BE" dirty="0" smtClean="0"/>
              <a:t>en ambulatoire. Exceptions:</a:t>
            </a:r>
            <a:endParaRPr lang="fr-BE" dirty="0"/>
          </a:p>
          <a:p>
            <a:pPr marL="274320" lvl="1" indent="0">
              <a:buNone/>
            </a:pPr>
            <a:r>
              <a:rPr lang="fr-BE" dirty="0"/>
              <a:t>a) </a:t>
            </a:r>
            <a:r>
              <a:rPr lang="fr-BE" dirty="0" smtClean="0"/>
              <a:t>pas </a:t>
            </a:r>
            <a:r>
              <a:rPr lang="fr-BE" dirty="0"/>
              <a:t>aux prescripteurs qui ont </a:t>
            </a:r>
            <a:r>
              <a:rPr lang="fr-BE" u="sng" dirty="0"/>
              <a:t>atteint l’âge de 62 ans </a:t>
            </a:r>
            <a:r>
              <a:rPr lang="fr-BE" dirty="0"/>
              <a:t>en date du 1er juin 2018. </a:t>
            </a:r>
          </a:p>
          <a:p>
            <a:pPr marL="274320" lvl="1" indent="0">
              <a:buNone/>
            </a:pPr>
            <a:r>
              <a:rPr lang="fr-BE" dirty="0"/>
              <a:t>b) </a:t>
            </a:r>
            <a:r>
              <a:rPr lang="fr-BE" dirty="0" smtClean="0"/>
              <a:t>pas </a:t>
            </a:r>
            <a:r>
              <a:rPr lang="fr-BE" dirty="0"/>
              <a:t>aux prescriptions rédigées lors d’une </a:t>
            </a:r>
            <a:r>
              <a:rPr lang="fr-BE" u="sng" dirty="0"/>
              <a:t>visite du patient à domicile ou dans une institution,</a:t>
            </a:r>
            <a:r>
              <a:rPr lang="fr-BE" dirty="0"/>
              <a:t> indépendant de l’âge du prescripteur. </a:t>
            </a:r>
          </a:p>
          <a:p>
            <a:endParaRPr lang="fr-BE" dirty="0"/>
          </a:p>
          <a:p>
            <a:pPr marL="274320" lvl="1" indent="0">
              <a:buNone/>
            </a:pPr>
            <a:r>
              <a:rPr lang="fr-BE" sz="2400" dirty="0"/>
              <a:t>Avant le 1er juin 2018, l’application web </a:t>
            </a:r>
            <a:r>
              <a:rPr lang="fr-BE" sz="2400" dirty="0" smtClean="0"/>
              <a:t>« PARIS » </a:t>
            </a:r>
            <a:r>
              <a:rPr lang="fr-BE" sz="2400" dirty="0"/>
              <a:t>sera mise à disposition sans l’obligation d’installer un certificat eHealth sur le PC ou laptop du prescripteur. </a:t>
            </a:r>
            <a:r>
              <a:rPr lang="fr-BE" dirty="0"/>
              <a:t>	</a:t>
            </a:r>
          </a:p>
          <a:p>
            <a:endParaRPr lang="fr-BE" dirty="0"/>
          </a:p>
          <a:p>
            <a:pPr fontAlgn="base"/>
            <a:endParaRPr lang="fr-FR" b="1" dirty="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92</a:t>
            </a:fld>
            <a:endParaRPr lang="en-US"/>
          </a:p>
        </p:txBody>
      </p:sp>
    </p:spTree>
    <p:extLst>
      <p:ext uri="{BB962C8B-B14F-4D97-AF65-F5344CB8AC3E}">
        <p14:creationId xmlns:p14="http://schemas.microsoft.com/office/powerpoint/2010/main" val="172671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fontScale="92500" lnSpcReduction="20000"/>
          </a:bodyPr>
          <a:lstStyle/>
          <a:p>
            <a:pPr marL="0" indent="0" fontAlgn="base">
              <a:buNone/>
            </a:pPr>
            <a:r>
              <a:rPr lang="fr-FR" sz="2600" b="1" dirty="0" smtClean="0"/>
              <a:t>Délais fixé en comité de l’assurance </a:t>
            </a:r>
            <a:r>
              <a:rPr lang="fr-FR" sz="2600" b="1" dirty="0" err="1" smtClean="0"/>
              <a:t>Inami</a:t>
            </a:r>
            <a:r>
              <a:rPr lang="fr-FR" sz="2600" b="1" dirty="0" smtClean="0"/>
              <a:t>:</a:t>
            </a:r>
          </a:p>
          <a:p>
            <a:pPr marL="0" indent="0" fontAlgn="base">
              <a:buNone/>
            </a:pPr>
            <a:endParaRPr lang="fr-FR" sz="2600" b="1" dirty="0" smtClean="0"/>
          </a:p>
          <a:p>
            <a:r>
              <a:rPr lang="nl-BE" b="1" u="sng" dirty="0" err="1" smtClean="0"/>
              <a:t>Apd</a:t>
            </a:r>
            <a:r>
              <a:rPr lang="nl-BE" b="1" u="sng" dirty="0" smtClean="0"/>
              <a:t> mi-2019: </a:t>
            </a:r>
            <a:r>
              <a:rPr lang="fr-BE" dirty="0" smtClean="0"/>
              <a:t>il </a:t>
            </a:r>
            <a:r>
              <a:rPr lang="fr-BE" dirty="0"/>
              <a:t>est possible, dans toutes les officines, de se procurer des médicaments sans qu’une preuve de prescription électronique papier soit requise. A ce moment, le patient sera en mesure de consulter de manière électronique les prescriptions ouvertes à l’aide d’une application ou dans l’officine. Le pharmacien aura accès, d’une manière conviviale, aux prescriptions ouvertes sur base du numéro d’identification à la sécurité sociale (NISS) d’un patient et pourra exécuter les prescriptions que le patient </a:t>
            </a:r>
            <a:r>
              <a:rPr lang="fr-BE" dirty="0" smtClean="0"/>
              <a:t>indique </a:t>
            </a:r>
            <a:endParaRPr lang="fr-BE" dirty="0"/>
          </a:p>
          <a:p>
            <a:endParaRPr lang="fr-BE" dirty="0"/>
          </a:p>
          <a:p>
            <a:r>
              <a:rPr lang="fr-BE" b="1" u="sng" dirty="0"/>
              <a:t>Fin 2019</a:t>
            </a:r>
            <a:r>
              <a:rPr lang="fr-BE" dirty="0"/>
              <a:t>, la </a:t>
            </a:r>
            <a:r>
              <a:rPr lang="fr-BE" dirty="0" smtClean="0"/>
              <a:t>situation sera </a:t>
            </a:r>
            <a:r>
              <a:rPr lang="fr-BE" dirty="0"/>
              <a:t>évaluée</a:t>
            </a:r>
            <a:r>
              <a:rPr lang="fr-BE" dirty="0" smtClean="0"/>
              <a:t>. Objectif: généraliser l’obligation de la prescription électronique avant 2021 (obligation d’utiliser un DMI)</a:t>
            </a:r>
            <a:endParaRPr lang="fr-BE" dirty="0"/>
          </a:p>
          <a:p>
            <a:endParaRPr lang="fr-BE" dirty="0"/>
          </a:p>
          <a:p>
            <a:pPr fontAlgn="base"/>
            <a:endParaRPr lang="fr-FR" b="1" dirty="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93</a:t>
            </a:fld>
            <a:endParaRPr lang="en-US"/>
          </a:p>
        </p:txBody>
      </p:sp>
    </p:spTree>
    <p:extLst>
      <p:ext uri="{BB962C8B-B14F-4D97-AF65-F5344CB8AC3E}">
        <p14:creationId xmlns:p14="http://schemas.microsoft.com/office/powerpoint/2010/main" val="311193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pPr marL="0" indent="0">
              <a:buNone/>
            </a:pPr>
            <a:r>
              <a:rPr lang="fr-BE" sz="3200" b="1" dirty="0" smtClean="0"/>
              <a:t>1er </a:t>
            </a:r>
            <a:r>
              <a:rPr lang="fr-BE" sz="3200" b="1" dirty="0"/>
              <a:t>au 30 septembre </a:t>
            </a:r>
            <a:r>
              <a:rPr lang="fr-BE" sz="3200" b="1" dirty="0" smtClean="0"/>
              <a:t>2017</a:t>
            </a:r>
          </a:p>
          <a:p>
            <a:pPr marL="0" indent="0">
              <a:buNone/>
            </a:pPr>
            <a:endParaRPr lang="fr-FR" sz="3100" b="1" dirty="0"/>
          </a:p>
          <a:p>
            <a:pPr lvl="1"/>
            <a:r>
              <a:rPr lang="fr-BE" sz="2400" dirty="0" smtClean="0"/>
              <a:t>9.638 </a:t>
            </a:r>
            <a:r>
              <a:rPr lang="fr-BE" sz="2400" dirty="0"/>
              <a:t>médecins ont envoyé 3.123.274  prescriptions </a:t>
            </a:r>
            <a:r>
              <a:rPr lang="fr-BE" sz="2400" dirty="0" smtClean="0"/>
              <a:t>électroniques</a:t>
            </a:r>
          </a:p>
          <a:p>
            <a:pPr lvl="1"/>
            <a:endParaRPr lang="fr-BE" sz="2400" dirty="0" smtClean="0"/>
          </a:p>
          <a:p>
            <a:pPr lvl="1"/>
            <a:r>
              <a:rPr lang="fr-BE" sz="2400" dirty="0"/>
              <a:t>4.875 pharmaciens ont délivré 2.822.817  prescriptions (86,14 % des prescriptions envoyées)</a:t>
            </a:r>
          </a:p>
          <a:p>
            <a:pPr lvl="1"/>
            <a:endParaRPr lang="fr-FR" dirty="0"/>
          </a:p>
          <a:p>
            <a:pPr marL="0" indent="0">
              <a:buNone/>
            </a:pPr>
            <a:endParaRPr lang="fr-FR" sz="3100" b="1" dirty="0"/>
          </a:p>
          <a:p>
            <a:endParaRPr lang="en-US"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94</a:t>
            </a:fld>
            <a:endParaRPr lang="en-US"/>
          </a:p>
        </p:txBody>
      </p:sp>
    </p:spTree>
    <p:extLst>
      <p:ext uri="{BB962C8B-B14F-4D97-AF65-F5344CB8AC3E}">
        <p14:creationId xmlns:p14="http://schemas.microsoft.com/office/powerpoint/2010/main" val="333221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dirty="0"/>
              <a:t>Action 4 : Prescription électronique</a:t>
            </a:r>
            <a:endParaRPr lang="nl-BE" dirty="0"/>
          </a:p>
        </p:txBody>
      </p:sp>
      <p:sp>
        <p:nvSpPr>
          <p:cNvPr id="3" name="Content Placeholder 2"/>
          <p:cNvSpPr>
            <a:spLocks noGrp="1"/>
          </p:cNvSpPr>
          <p:nvPr>
            <p:ph idx="1"/>
          </p:nvPr>
        </p:nvSpPr>
        <p:spPr/>
        <p:txBody>
          <a:bodyPr>
            <a:normAutofit/>
          </a:bodyPr>
          <a:lstStyle/>
          <a:p>
            <a:r>
              <a:rPr lang="fr-FR" dirty="0" smtClean="0"/>
              <a:t>Exemple de prescription médicale avec code </a:t>
            </a:r>
            <a:r>
              <a:rPr lang="fr-FR" dirty="0" err="1" smtClean="0"/>
              <a:t>Recip</a:t>
            </a:r>
            <a:r>
              <a:rPr lang="fr-FR" dirty="0" smtClean="0"/>
              <a:t>-e (RID): importance de passer du RID au NISS!</a:t>
            </a:r>
          </a:p>
          <a:p>
            <a:endParaRPr lang="fr-FR" dirty="0"/>
          </a:p>
          <a:p>
            <a:pPr marL="0" indent="0">
              <a:buNone/>
            </a:pPr>
            <a:endParaRPr lang="nl-BE" dirty="0"/>
          </a:p>
        </p:txBody>
      </p:sp>
      <p:sp>
        <p:nvSpPr>
          <p:cNvPr id="4" name="Date Placeholder 3"/>
          <p:cNvSpPr>
            <a:spLocks noGrp="1"/>
          </p:cNvSpPr>
          <p:nvPr>
            <p:ph type="dt" sz="half" idx="10"/>
          </p:nvPr>
        </p:nvSpPr>
        <p:spPr/>
        <p:txBody>
          <a:bodyPr/>
          <a:lstStyle/>
          <a:p>
            <a:r>
              <a:rPr lang="en-US" smtClean="0"/>
              <a:t>23/01/2017</a:t>
            </a:r>
            <a:endParaRPr lang="nl-BE"/>
          </a:p>
        </p:txBody>
      </p:sp>
      <p:sp>
        <p:nvSpPr>
          <p:cNvPr id="5" name="Slide Number Placeholder 4"/>
          <p:cNvSpPr>
            <a:spLocks noGrp="1"/>
          </p:cNvSpPr>
          <p:nvPr>
            <p:ph type="sldNum" sz="quarter" idx="12"/>
          </p:nvPr>
        </p:nvSpPr>
        <p:spPr/>
        <p:txBody>
          <a:bodyPr/>
          <a:lstStyle/>
          <a:p>
            <a:fld id="{2B30A8D0-0C1A-4E18-B9EE-C94840A50CB5}" type="slidenum">
              <a:rPr lang="en-US" smtClean="0"/>
              <a:t>95</a:t>
            </a:fld>
            <a:endParaRPr lang="nl-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18" y="2578592"/>
            <a:ext cx="47799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5146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5 : Hubs &amp; Metahub</a:t>
            </a:r>
            <a:endParaRPr lang="fr-BE" dirty="0"/>
          </a:p>
        </p:txBody>
      </p:sp>
      <p:sp>
        <p:nvSpPr>
          <p:cNvPr id="4099" name="Rectangle 3"/>
          <p:cNvSpPr>
            <a:spLocks noGrp="1" noChangeArrowheads="1"/>
          </p:cNvSpPr>
          <p:nvPr>
            <p:ph idx="1"/>
          </p:nvPr>
        </p:nvSpPr>
        <p:spPr/>
        <p:txBody>
          <a:bodyPr>
            <a:normAutofit/>
          </a:bodyPr>
          <a:lstStyle/>
          <a:p>
            <a:r>
              <a:rPr lang="fr-BE" dirty="0" smtClean="0"/>
              <a:t>Hubs &amp; </a:t>
            </a:r>
            <a:r>
              <a:rPr lang="fr-BE" dirty="0" err="1" smtClean="0"/>
              <a:t>Metahubs</a:t>
            </a:r>
            <a:r>
              <a:rPr lang="fr-BE" dirty="0" smtClean="0"/>
              <a:t> = échange de données médicales entre prestataires de soins</a:t>
            </a:r>
          </a:p>
          <a:p>
            <a:endParaRPr lang="fr-BE" dirty="0" smtClean="0"/>
          </a:p>
          <a:p>
            <a:r>
              <a:rPr lang="fr-BE" dirty="0" smtClean="0"/>
              <a:t>Objectifs</a:t>
            </a:r>
          </a:p>
          <a:p>
            <a:endParaRPr lang="fr-BE" dirty="0" smtClean="0"/>
          </a:p>
          <a:p>
            <a:pPr lvl="1"/>
            <a:r>
              <a:rPr lang="fr-BE" dirty="0" smtClean="0"/>
              <a:t>interconnexion des systèmes régionaux et locaux </a:t>
            </a:r>
          </a:p>
          <a:p>
            <a:pPr lvl="1"/>
            <a:r>
              <a:rPr lang="fr-BE" dirty="0" smtClean="0"/>
              <a:t>prestataire de soins &gt;  retrouver/ consulter les documents médicaux électroniques disponibles</a:t>
            </a:r>
          </a:p>
          <a:p>
            <a:pPr lvl="2"/>
            <a:r>
              <a:rPr lang="fr-BE" dirty="0"/>
              <a:t>l</a:t>
            </a:r>
            <a:r>
              <a:rPr lang="fr-BE" dirty="0" smtClean="0"/>
              <a:t>ieu de stockage</a:t>
            </a:r>
          </a:p>
          <a:p>
            <a:pPr lvl="2"/>
            <a:r>
              <a:rPr lang="fr-BE" dirty="0"/>
              <a:t>p</a:t>
            </a:r>
            <a:r>
              <a:rPr lang="fr-BE" dirty="0" smtClean="0"/>
              <a:t>oint d’entrée</a:t>
            </a:r>
          </a:p>
          <a:p>
            <a:pPr lvl="1"/>
            <a:endParaRPr lang="fr-BE" dirty="0" smtClean="0"/>
          </a:p>
          <a:p>
            <a:pPr lvl="1"/>
            <a:endParaRPr lang="fr-BE" dirty="0" smtClean="0"/>
          </a:p>
          <a:p>
            <a:pPr lvl="1"/>
            <a:endParaRPr lang="fr-BE" dirty="0" smtClean="0"/>
          </a:p>
          <a:p>
            <a:pPr lvl="2"/>
            <a:endParaRPr lang="fr-BE" dirty="0" smtClean="0"/>
          </a:p>
          <a:p>
            <a:pPr lvl="2"/>
            <a:endParaRPr lang="fr-BE" dirty="0" smtClean="0"/>
          </a:p>
          <a:p>
            <a:pPr lvl="2"/>
            <a:endParaRPr lang="fr-BE" dirty="0" smtClean="0"/>
          </a:p>
          <a:p>
            <a:pPr lvl="2"/>
            <a:endParaRPr lang="fr-BE" dirty="0" smtClean="0"/>
          </a:p>
          <a:p>
            <a:pPr lvl="2"/>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96</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267176226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5 : Hubs &amp; </a:t>
            </a:r>
            <a:r>
              <a:rPr lang="fr-BE" dirty="0" err="1" smtClean="0"/>
              <a:t>Metahub</a:t>
            </a:r>
            <a:endParaRPr lang="fr-BE" dirty="0"/>
          </a:p>
        </p:txBody>
      </p:sp>
      <p:sp>
        <p:nvSpPr>
          <p:cNvPr id="4099" name="Rectangle 3"/>
          <p:cNvSpPr>
            <a:spLocks noGrp="1" noChangeArrowheads="1"/>
          </p:cNvSpPr>
          <p:nvPr>
            <p:ph idx="1"/>
          </p:nvPr>
        </p:nvSpPr>
        <p:spPr/>
        <p:txBody>
          <a:bodyPr>
            <a:normAutofit/>
          </a:bodyPr>
          <a:lstStyle/>
          <a:p>
            <a:r>
              <a:rPr lang="fr-BE" dirty="0" smtClean="0"/>
              <a:t>Situation 2016</a:t>
            </a:r>
          </a:p>
          <a:p>
            <a:pPr lvl="1"/>
            <a:r>
              <a:rPr lang="fr-BE" dirty="0" smtClean="0"/>
              <a:t>Documents hospitaliers via 5 hubs (évolution vers 4)</a:t>
            </a:r>
            <a:endParaRPr lang="fr-BE" dirty="0"/>
          </a:p>
          <a:p>
            <a:pPr lvl="3"/>
            <a:r>
              <a:rPr lang="fr-BE" dirty="0" err="1" smtClean="0"/>
              <a:t>Collaboratief</a:t>
            </a:r>
            <a:r>
              <a:rPr lang="fr-BE" dirty="0" smtClean="0"/>
              <a:t> </a:t>
            </a:r>
            <a:r>
              <a:rPr lang="fr-BE" dirty="0" err="1" smtClean="0"/>
              <a:t>Zorgplatform</a:t>
            </a:r>
            <a:endParaRPr lang="fr-BE" dirty="0" smtClean="0"/>
          </a:p>
          <a:p>
            <a:pPr lvl="3"/>
            <a:r>
              <a:rPr lang="fr-BE" dirty="0" err="1" smtClean="0"/>
              <a:t>Antwerpse</a:t>
            </a:r>
            <a:r>
              <a:rPr lang="fr-BE" dirty="0" smtClean="0"/>
              <a:t> </a:t>
            </a:r>
            <a:r>
              <a:rPr lang="fr-BE" dirty="0" err="1" smtClean="0"/>
              <a:t>Regionale</a:t>
            </a:r>
            <a:r>
              <a:rPr lang="fr-BE" dirty="0" smtClean="0"/>
              <a:t> Hub (fusion avec </a:t>
            </a:r>
            <a:r>
              <a:rPr lang="fr-BE" dirty="0" err="1" smtClean="0"/>
              <a:t>Coso</a:t>
            </a:r>
            <a:r>
              <a:rPr lang="fr-BE" dirty="0" smtClean="0"/>
              <a:t>)</a:t>
            </a:r>
          </a:p>
          <a:p>
            <a:pPr lvl="3"/>
            <a:r>
              <a:rPr lang="fr-BE" dirty="0" smtClean="0"/>
              <a:t>Vlaams </a:t>
            </a:r>
            <a:r>
              <a:rPr lang="fr-BE" dirty="0" err="1" smtClean="0"/>
              <a:t>Ziekenhuisnetwerk</a:t>
            </a:r>
            <a:r>
              <a:rPr lang="fr-BE" dirty="0" smtClean="0"/>
              <a:t> KU Leuven</a:t>
            </a:r>
          </a:p>
          <a:p>
            <a:pPr lvl="3"/>
            <a:r>
              <a:rPr lang="fr-BE" dirty="0" smtClean="0"/>
              <a:t>Réseau Santé Wallon</a:t>
            </a:r>
          </a:p>
          <a:p>
            <a:pPr lvl="3"/>
            <a:r>
              <a:rPr lang="fr-BE" dirty="0" smtClean="0"/>
              <a:t>Réseau Santé Bruxellois</a:t>
            </a:r>
          </a:p>
          <a:p>
            <a:pPr lvl="3"/>
            <a:endParaRPr lang="fr-BE" dirty="0" smtClean="0"/>
          </a:p>
          <a:p>
            <a:pPr lvl="1"/>
            <a:r>
              <a:rPr lang="fr-BE" dirty="0" smtClean="0"/>
              <a:t>documents de la 1ère ligne (</a:t>
            </a:r>
            <a:r>
              <a:rPr lang="fr-BE" dirty="0" err="1" smtClean="0"/>
              <a:t>Sumehr</a:t>
            </a:r>
            <a:r>
              <a:rPr lang="fr-BE" dirty="0" smtClean="0"/>
              <a:t>, Schéma de médication) &gt; 3 </a:t>
            </a:r>
            <a:r>
              <a:rPr lang="fr-BE" dirty="0" err="1" smtClean="0"/>
              <a:t>coffres-forts</a:t>
            </a:r>
            <a:r>
              <a:rPr lang="fr-BE" dirty="0" smtClean="0"/>
              <a:t>/</a:t>
            </a:r>
            <a:r>
              <a:rPr lang="fr-BE" dirty="0" err="1" smtClean="0"/>
              <a:t>metahubs</a:t>
            </a:r>
            <a:endParaRPr lang="fr-BE" dirty="0" smtClean="0"/>
          </a:p>
          <a:p>
            <a:pPr lvl="3"/>
            <a:r>
              <a:rPr lang="fr-BE" dirty="0" err="1" smtClean="0"/>
              <a:t>Vitalink</a:t>
            </a:r>
            <a:endParaRPr lang="fr-BE" dirty="0" smtClean="0"/>
          </a:p>
          <a:p>
            <a:pPr lvl="3"/>
            <a:r>
              <a:rPr lang="fr-BE" dirty="0" err="1" smtClean="0"/>
              <a:t>InterMed</a:t>
            </a:r>
            <a:endParaRPr lang="fr-BE" dirty="0" smtClean="0"/>
          </a:p>
          <a:p>
            <a:pPr lvl="3"/>
            <a:r>
              <a:rPr lang="fr-BE" dirty="0" err="1" smtClean="0"/>
              <a:t>BruSafe</a:t>
            </a:r>
            <a:endParaRPr lang="fr-BE" dirty="0" smtClean="0"/>
          </a:p>
          <a:p>
            <a:pPr lvl="2"/>
            <a:endParaRPr lang="fr-BE" dirty="0" smtClean="0"/>
          </a:p>
          <a:p>
            <a:pPr lvl="2"/>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97</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48227975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115" y="1306371"/>
            <a:ext cx="7597365" cy="55070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p:txBody>
          <a:bodyPr/>
          <a:lstStyle/>
          <a:p>
            <a:r>
              <a:rPr lang="fr-BE" smtClean="0"/>
              <a:t>Hubs &amp; Metahub - Schéma</a:t>
            </a:r>
            <a:endParaRPr lang="fr-BE" dirty="0"/>
          </a:p>
        </p:txBody>
      </p:sp>
      <p:sp>
        <p:nvSpPr>
          <p:cNvPr id="21509" name="Rectangle 6"/>
          <p:cNvSpPr>
            <a:spLocks noChangeArrowheads="1"/>
          </p:cNvSpPr>
          <p:nvPr/>
        </p:nvSpPr>
        <p:spPr bwMode="auto">
          <a:xfrm>
            <a:off x="467543" y="4005064"/>
            <a:ext cx="4392489" cy="1431161"/>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800100" lvl="4" indent="-285750"/>
            <a:r>
              <a:rPr lang="fr-BE" sz="1200" dirty="0" err="1" smtClean="0"/>
              <a:t>Collaboratief</a:t>
            </a:r>
            <a:r>
              <a:rPr lang="fr-BE" sz="1200" dirty="0" smtClean="0"/>
              <a:t> Zorgplatform (Cozo)</a:t>
            </a:r>
          </a:p>
          <a:p>
            <a:pPr marL="800100" lvl="4" indent="-285750"/>
            <a:r>
              <a:rPr lang="fr-BE" sz="1200" dirty="0"/>
              <a:t>Antwerpse Regionale Hub (ARH)</a:t>
            </a:r>
          </a:p>
          <a:p>
            <a:pPr marL="800100" lvl="4" indent="-285750"/>
            <a:r>
              <a:rPr lang="fr-BE" sz="1200" dirty="0"/>
              <a:t>Vlaams Ziekenhuisnetwerk KU Leuven (VZN)</a:t>
            </a:r>
          </a:p>
          <a:p>
            <a:pPr marL="800100" lvl="4" indent="-285750"/>
            <a:r>
              <a:rPr lang="fr-BE" sz="1200" dirty="0"/>
              <a:t>Réseau Santé Wallon (RSW)</a:t>
            </a:r>
          </a:p>
          <a:p>
            <a:pPr marL="800100" lvl="4" indent="-285750"/>
            <a:r>
              <a:rPr lang="fr-BE" sz="1200" dirty="0" smtClean="0"/>
              <a:t>Réseau Santé Bruxellois (RSB)</a:t>
            </a:r>
          </a:p>
          <a:p>
            <a:pPr marL="101600" indent="-101600" algn="ctr">
              <a:spcBef>
                <a:spcPct val="50000"/>
              </a:spcBef>
              <a:buSzPct val="100000"/>
            </a:pPr>
            <a:endParaRPr lang="fr-BE" b="1" dirty="0">
              <a:solidFill>
                <a:srgbClr val="000000"/>
              </a:solidFill>
            </a:endParaRPr>
          </a:p>
        </p:txBody>
      </p:sp>
      <p:sp>
        <p:nvSpPr>
          <p:cNvPr id="2" name="Slide Number Placeholder 1"/>
          <p:cNvSpPr>
            <a:spLocks noGrp="1"/>
          </p:cNvSpPr>
          <p:nvPr>
            <p:ph type="sldNum" sz="quarter" idx="12"/>
          </p:nvPr>
        </p:nvSpPr>
        <p:spPr/>
        <p:txBody>
          <a:bodyPr/>
          <a:lstStyle/>
          <a:p>
            <a:fld id="{BAADB71D-6A6A-403E-B8B0-DAC18C9A03D5}" type="slidenum">
              <a:rPr lang="en-US" smtClean="0"/>
              <a:pPr/>
              <a:t>98</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40270164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5 : Hubs &amp; Metahub</a:t>
            </a:r>
            <a:endParaRPr lang="fr-BE" dirty="0"/>
          </a:p>
        </p:txBody>
      </p:sp>
      <p:sp>
        <p:nvSpPr>
          <p:cNvPr id="4099" name="Rectangle 3"/>
          <p:cNvSpPr>
            <a:spLocks noGrp="1" noChangeArrowheads="1"/>
          </p:cNvSpPr>
          <p:nvPr>
            <p:ph idx="1"/>
          </p:nvPr>
        </p:nvSpPr>
        <p:spPr/>
        <p:txBody>
          <a:bodyPr>
            <a:normAutofit/>
          </a:bodyPr>
          <a:lstStyle/>
          <a:p>
            <a:r>
              <a:rPr lang="fr-BE" dirty="0" smtClean="0"/>
              <a:t>Situation 10- 2017</a:t>
            </a:r>
          </a:p>
          <a:p>
            <a:pPr lvl="2"/>
            <a:endParaRPr lang="fr-BE" dirty="0" smtClean="0"/>
          </a:p>
          <a:p>
            <a:pPr lvl="2"/>
            <a:r>
              <a:rPr lang="fr-BE" dirty="0" smtClean="0"/>
              <a:t>Connexion des hôpitaux généraux (103) : Ok</a:t>
            </a:r>
          </a:p>
          <a:p>
            <a:pPr lvl="2"/>
            <a:endParaRPr lang="fr-BE" dirty="0" smtClean="0"/>
          </a:p>
          <a:p>
            <a:pPr lvl="2"/>
            <a:r>
              <a:rPr lang="fr-BE" dirty="0"/>
              <a:t>Connexion des hôpitaux </a:t>
            </a:r>
            <a:r>
              <a:rPr lang="fr-BE" dirty="0" smtClean="0"/>
              <a:t>psy (66): presque Ok (59, sachant que les derniers sont de petites structures en termes de lits)</a:t>
            </a:r>
          </a:p>
          <a:p>
            <a:pPr lvl="2"/>
            <a:endParaRPr lang="fr-BE" dirty="0" smtClean="0"/>
          </a:p>
          <a:p>
            <a:pPr lvl="2"/>
            <a:r>
              <a:rPr lang="fr-BE" dirty="0" smtClean="0"/>
              <a:t>Connexion des MR(S): plans d’informatisation (via le DMI du MG ?!) à transmettre</a:t>
            </a:r>
          </a:p>
          <a:p>
            <a:pPr lvl="2"/>
            <a:endParaRPr lang="fr-BE" dirty="0" smtClean="0"/>
          </a:p>
          <a:p>
            <a:pPr lvl="2"/>
            <a:r>
              <a:rPr lang="fr-BE" dirty="0"/>
              <a:t>Connexion des labos de biologie clinique (extramuros) – </a:t>
            </a:r>
            <a:r>
              <a:rPr lang="fr-BE" dirty="0" err="1"/>
              <a:t>ongoing</a:t>
            </a:r>
            <a:r>
              <a:rPr lang="fr-BE" dirty="0"/>
              <a:t> (via nomenclature) – Circulaire </a:t>
            </a:r>
            <a:r>
              <a:rPr lang="fr-BE" dirty="0" smtClean="0"/>
              <a:t>SPF. Sur 68 labos, seulement:</a:t>
            </a:r>
            <a:endParaRPr lang="fr-BE" dirty="0"/>
          </a:p>
          <a:p>
            <a:pPr lvl="3"/>
            <a:r>
              <a:rPr lang="fr-BE" dirty="0"/>
              <a:t>Flandre: </a:t>
            </a:r>
            <a:r>
              <a:rPr lang="fr-BE" dirty="0" smtClean="0"/>
              <a:t>17 labos</a:t>
            </a:r>
            <a:endParaRPr lang="fr-BE" dirty="0"/>
          </a:p>
          <a:p>
            <a:pPr lvl="3"/>
            <a:r>
              <a:rPr lang="fr-BE" dirty="0"/>
              <a:t>Bruxelles: </a:t>
            </a:r>
            <a:r>
              <a:rPr lang="fr-BE" dirty="0" smtClean="0"/>
              <a:t>aucun labo</a:t>
            </a:r>
            <a:endParaRPr lang="fr-BE" dirty="0"/>
          </a:p>
          <a:p>
            <a:pPr lvl="3"/>
            <a:r>
              <a:rPr lang="fr-BE" dirty="0"/>
              <a:t>Wallonie: </a:t>
            </a:r>
            <a:r>
              <a:rPr lang="fr-BE" dirty="0" smtClean="0"/>
              <a:t>4 labos </a:t>
            </a:r>
            <a:endParaRPr lang="fr-BE" dirty="0"/>
          </a:p>
          <a:p>
            <a:pPr lvl="2"/>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99</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35963879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Clarity">
  <a:themeElements>
    <a:clrScheme name="Custom 4">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3E6E5A"/>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11519</TotalTime>
  <Words>13728</Words>
  <Application>Microsoft Office PowerPoint</Application>
  <PresentationFormat>On-screen Show (4:3)</PresentationFormat>
  <Paragraphs>2809</Paragraphs>
  <Slides>185</Slides>
  <Notes>100</Notes>
  <HiddenSlides>0</HiddenSlides>
  <MMClips>0</MMClips>
  <ScaleCrop>false</ScaleCrop>
  <HeadingPairs>
    <vt:vector size="8" baseType="variant">
      <vt:variant>
        <vt:lpstr>Fonts Used</vt:lpstr>
      </vt:variant>
      <vt:variant>
        <vt:i4>8</vt:i4>
      </vt:variant>
      <vt:variant>
        <vt:lpstr>Theme</vt:lpstr>
      </vt:variant>
      <vt:variant>
        <vt:i4>10</vt:i4>
      </vt:variant>
      <vt:variant>
        <vt:lpstr>Embedded OLE Servers</vt:lpstr>
      </vt:variant>
      <vt:variant>
        <vt:i4>3</vt:i4>
      </vt:variant>
      <vt:variant>
        <vt:lpstr>Slide Titles</vt:lpstr>
      </vt:variant>
      <vt:variant>
        <vt:i4>185</vt:i4>
      </vt:variant>
    </vt:vector>
  </HeadingPairs>
  <TitlesOfParts>
    <vt:vector size="206" baseType="lpstr">
      <vt:lpstr>ＭＳ Ｐゴシック</vt:lpstr>
      <vt:lpstr>Arial</vt:lpstr>
      <vt:lpstr>Calibri</vt:lpstr>
      <vt:lpstr>Helvetica Neue Bold Condensed</vt:lpstr>
      <vt:lpstr>Helvetica Neue Medium</vt:lpstr>
      <vt:lpstr>Times New Roman</vt:lpstr>
      <vt:lpstr>Verdana</vt:lpstr>
      <vt:lpstr>Wingdings</vt:lpstr>
      <vt:lpstr>Clarity</vt:lpstr>
      <vt:lpstr>3_Office Theme</vt:lpstr>
      <vt:lpstr>Office Theme</vt:lpstr>
      <vt:lpstr>4_Office Theme</vt:lpstr>
      <vt:lpstr>2_Office Theme</vt:lpstr>
      <vt:lpstr>1_Office Theme</vt:lpstr>
      <vt:lpstr>5_Office Theme</vt:lpstr>
      <vt:lpstr>6_Office Theme</vt:lpstr>
      <vt:lpstr>1_Clarity</vt:lpstr>
      <vt:lpstr>7_Office Theme</vt:lpstr>
      <vt:lpstr>Visio</vt:lpstr>
      <vt:lpstr>Worksheet</vt:lpstr>
      <vt:lpstr>Image Photo Editor</vt:lpstr>
      <vt:lpstr>Plate-forme eHealth &amp; Roadmap eSanté   l‘e-Santé en Belgique  Etat des lieux et perspectives  Introduction à l’informatique médicale - ULB</vt:lpstr>
      <vt:lpstr>Quelques évolutions dans les soins de santé</vt:lpstr>
      <vt:lpstr>Fracture numérique ? </vt:lpstr>
      <vt:lpstr>Tendances en e-Santé</vt:lpstr>
      <vt:lpstr>Plate-forme eHealth</vt:lpstr>
      <vt:lpstr>Plate-forme eHealth</vt:lpstr>
      <vt:lpstr>Rapport couts-bénéfices</vt:lpstr>
      <vt:lpstr>Rapport couts-bénéfices</vt:lpstr>
      <vt:lpstr>Rapport couts-bénéfices</vt:lpstr>
      <vt:lpstr>Rapport couts-bénéfices</vt:lpstr>
      <vt:lpstr>10 missions</vt:lpstr>
      <vt:lpstr>10 missions</vt:lpstr>
      <vt:lpstr>Architecture de base</vt:lpstr>
      <vt:lpstr>10 services de base</vt:lpstr>
      <vt:lpstr>Evolution de l’autoroute « eHealth »</vt:lpstr>
      <vt:lpstr>Performance de l’autoroute « eHealth »</vt:lpstr>
      <vt:lpstr>Performance de l’autoroute « eHealth »</vt:lpstr>
      <vt:lpstr>eHealth – Gouvernance</vt:lpstr>
      <vt:lpstr>Gestion de la Plate-forme eHealth</vt:lpstr>
      <vt:lpstr>eHealth – Open et Big Data</vt:lpstr>
      <vt:lpstr>eHealth – Open Data</vt:lpstr>
      <vt:lpstr>PowerPoint Presentation</vt:lpstr>
      <vt:lpstr>eHealth – Big Data</vt:lpstr>
      <vt:lpstr>PowerPoint Presentation</vt:lpstr>
      <vt:lpstr>PowerPoint Presentation</vt:lpstr>
      <vt:lpstr> Un « marché » qui attire de grandes entreprises, comme de start-up </vt:lpstr>
      <vt:lpstr>Roadmap eSanté</vt:lpstr>
      <vt:lpstr>Roadmap eSanté</vt:lpstr>
      <vt:lpstr>eHealth – Prérequis - Consentement</vt:lpstr>
      <vt:lpstr>eHealth – Prérequis - Consentement</vt:lpstr>
      <vt:lpstr>eHealth – Prérequis - Consentement</vt:lpstr>
      <vt:lpstr>www.patientconsent.be</vt:lpstr>
      <vt:lpstr>www.patientconsent.be/folder</vt:lpstr>
      <vt:lpstr>eHealthConsent</vt:lpstr>
      <vt:lpstr>SECURTITE</vt:lpstr>
      <vt:lpstr>Consentement – A propos de privacy </vt:lpstr>
      <vt:lpstr>A propos de privacy  Principes généraux</vt:lpstr>
      <vt:lpstr>A propos de privacy  Principes généraux</vt:lpstr>
      <vt:lpstr>A propos de privacy  Principes généraux</vt:lpstr>
      <vt:lpstr>A propos de privacy  Principes généraux</vt:lpstr>
      <vt:lpstr>A propos de privacy  Principes généraux</vt:lpstr>
      <vt:lpstr>A propos de privacy  Données sensibles</vt:lpstr>
      <vt:lpstr>A propos de privacy  Données sensibles</vt:lpstr>
      <vt:lpstr>A propos de privacy  Données sensibles</vt:lpstr>
      <vt:lpstr>A propos de privacy  Modalités générales</vt:lpstr>
      <vt:lpstr>A propos de privacy  Modalités générales</vt:lpstr>
      <vt:lpstr>A propos de privacy  Droits spécifiques</vt:lpstr>
      <vt:lpstr>A propos de privacy  Droits spécifiques</vt:lpstr>
      <vt:lpstr>A propos de privacy  Droits spécifiques</vt:lpstr>
      <vt:lpstr>A propos de privacy  Droits spécifiques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Délégué à la protection des données</vt:lpstr>
      <vt:lpstr>A propos de privacy Délégué à la protection des données</vt:lpstr>
      <vt:lpstr> A propos de privacy Délégué à la protection des données </vt:lpstr>
      <vt:lpstr>A propos de privacy Délégué à la protection des données</vt:lpstr>
      <vt:lpstr>A propos de privacy Délégué à la protection des données</vt:lpstr>
      <vt:lpstr>A propos de privacy Délégué à la protection des données</vt:lpstr>
      <vt:lpstr>A propos de privacy Délégué à la protection des données</vt:lpstr>
      <vt:lpstr>Action 1 : DMG = DMI =&gt; Sumehr</vt:lpstr>
      <vt:lpstr>Action 1 : DMG = DMI =&gt; Sumehr</vt:lpstr>
      <vt:lpstr>Action 1 : DMG = DMI =&gt; Sumehr</vt:lpstr>
      <vt:lpstr>Action 1 : DMG = DMI =&gt; Sumehr</vt:lpstr>
      <vt:lpstr>Action 1 : DMG = DMI =&gt; Sumehr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3 : Schéma de médication</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5 : Hubs &amp; Metahub</vt:lpstr>
      <vt:lpstr>Action 5 : Hubs &amp; Metahub</vt:lpstr>
      <vt:lpstr>Hubs &amp; Metahub - Schéma</vt:lpstr>
      <vt:lpstr>Action 5 : Hubs &amp; Metahub</vt:lpstr>
      <vt:lpstr>Action 5 – Hubs-Metahubs</vt:lpstr>
      <vt:lpstr>Action 6 : Partager afin de collaborer</vt:lpstr>
      <vt:lpstr>Action 6 : Partager afin de collaborer</vt:lpstr>
      <vt:lpstr>Action 7 : Extension des hubs</vt:lpstr>
      <vt:lpstr>Action 8 : BelRAI</vt:lpstr>
      <vt:lpstr>Action 8 : BelRAI</vt:lpstr>
      <vt:lpstr>Action 9 : Incitants à l’utilisation</vt:lpstr>
      <vt:lpstr>Incentives ?</vt:lpstr>
      <vt:lpstr>Du rôle de l’Etat…</vt:lpstr>
      <vt:lpstr>Action 10 – Personal health record</vt:lpstr>
      <vt:lpstr>Action 10 – Personal health record</vt:lpstr>
      <vt:lpstr>Action 10 – Personal health record</vt:lpstr>
      <vt:lpstr>Action 10 – Personal health record</vt:lpstr>
      <vt:lpstr>Action 10 – Personal health record</vt:lpstr>
      <vt:lpstr>Action 10 – Personal health record</vt:lpstr>
      <vt:lpstr>Action 11 : Communication</vt:lpstr>
      <vt:lpstr>Portail eSanté</vt:lpstr>
      <vt:lpstr>Portail eSanté</vt:lpstr>
      <vt:lpstr>Portail eSanté</vt:lpstr>
      <vt:lpstr>Portail eSanté</vt:lpstr>
      <vt:lpstr>Action 12 : Formations</vt:lpstr>
      <vt:lpstr>Action 12 : Formations</vt:lpstr>
      <vt:lpstr>eHealth – Formations</vt:lpstr>
      <vt:lpstr>eHealth – Formations</vt:lpstr>
      <vt:lpstr>eHealth – Formations</vt:lpstr>
      <vt:lpstr>Action 12 : Formations</vt:lpstr>
      <vt:lpstr>Changement de culture et de comportements</vt:lpstr>
      <vt:lpstr>Action 12 : Formations</vt:lpstr>
      <vt:lpstr>Action 13 : Standards &amp; terminologie</vt:lpstr>
      <vt:lpstr>Action 13 : Standards &amp; terminologie</vt:lpstr>
      <vt:lpstr>Action 13 : Standards &amp; terminologie</vt:lpstr>
      <vt:lpstr>Action 14 : MyCareNet</vt:lpstr>
      <vt:lpstr>MyCarenet</vt:lpstr>
      <vt:lpstr>Action 14 : MyCareNet </vt:lpstr>
      <vt:lpstr>Action 14 : MyCareNet </vt:lpstr>
      <vt:lpstr>Action 15 : Simplification administrative</vt:lpstr>
      <vt:lpstr>Simplification administrative: opportunité, obligation, nécessité</vt:lpstr>
      <vt:lpstr>Very important message</vt:lpstr>
      <vt:lpstr>Action 16 : Traçabilité</vt:lpstr>
      <vt:lpstr>Action 17 : eHealthBox</vt:lpstr>
      <vt:lpstr>Action 17 : eHealthBox</vt:lpstr>
      <vt:lpstr>Action 17 : eHealthBox</vt:lpstr>
      <vt:lpstr>Action 17 : eHealthBox</vt:lpstr>
      <vt:lpstr>Action 17 : eHealthBox</vt:lpstr>
      <vt:lpstr>Action 17 : eHealthBox</vt:lpstr>
      <vt:lpstr>Action 17 : eHealthBox</vt:lpstr>
      <vt:lpstr>PowerPoint Presentation</vt:lpstr>
      <vt:lpstr>Wat is UPPAD?</vt:lpstr>
      <vt:lpstr>Voordelen</vt:lpstr>
      <vt:lpstr>Only once – Loi 2014</vt:lpstr>
      <vt:lpstr>Voordelen</vt:lpstr>
      <vt:lpstr>« Life events » - « Guichet unique »</vt:lpstr>
      <vt:lpstr>PowerPoint Presentation</vt:lpstr>
      <vt:lpstr>PowerPoint Presentation</vt:lpstr>
      <vt:lpstr>PowerPoint Presentation</vt:lpstr>
      <vt:lpstr>Action 18 : Registres</vt:lpstr>
      <vt:lpstr>Action 18 : Registres</vt:lpstr>
      <vt:lpstr>Action 18 : Registres</vt:lpstr>
      <vt:lpstr>Action 18 : Registres</vt:lpstr>
      <vt:lpstr>Action 19 : Mobile Health</vt:lpstr>
      <vt:lpstr>Action 19 : Mobile Health</vt:lpstr>
      <vt:lpstr>Action 19 : Mobile Health</vt:lpstr>
      <vt:lpstr>Action 19 : Mobile Health</vt:lpstr>
      <vt:lpstr>Action 19 : Mobile Health</vt:lpstr>
      <vt:lpstr>eHealth – Mobile devices</vt:lpstr>
      <vt:lpstr>eHealth – Mobile devices</vt:lpstr>
      <vt:lpstr>eHealth – Mobile devices</vt:lpstr>
      <vt:lpstr>Selected projects / Use Case</vt:lpstr>
      <vt:lpstr>eHealth – Mobile </vt:lpstr>
      <vt:lpstr>Authenticatie factoren</vt:lpstr>
      <vt:lpstr>Multi-factor authenticatie</vt:lpstr>
      <vt:lpstr>Mobiele authenticatie</vt:lpstr>
      <vt:lpstr>Huidige authenticatiemiddelen (CSAM/FAS)</vt:lpstr>
      <vt:lpstr>eID</vt:lpstr>
      <vt:lpstr>eID + kaartlezer</vt:lpstr>
      <vt:lpstr>eID + draadloze kaartlezer</vt:lpstr>
      <vt:lpstr>Beveiligingscode op papier (token)</vt:lpstr>
      <vt:lpstr>Beveiligingscode via SMS</vt:lpstr>
      <vt:lpstr>Beveiligingscode via mobiele app (1/3) Hoe werkt het? (eenmalige registratie)</vt:lpstr>
      <vt:lpstr>Beveiligingscode via mobiele app (2/3) Hoe werkt het? (aanmelden)</vt:lpstr>
      <vt:lpstr>Beveiligingscode via mobiele app (3/3)</vt:lpstr>
      <vt:lpstr>Gebruikersnaam + wachtwoord</vt:lpstr>
      <vt:lpstr>Action 20 : Gouvernance</vt:lpstr>
      <vt:lpstr>Conclusions</vt:lpstr>
      <vt:lpstr>Quel est le rôle des prestataires de soins? </vt:lpstr>
      <vt:lpstr>PowerPoint Presentation</vt:lpstr>
    </vt:vector>
  </TitlesOfParts>
  <Company>KSZ-BCSS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Roadmap eS@nté Réalisations et perspectives  FAMGB – 18 mars 2015</dc:title>
  <dc:creator>Ann-Sophie Gewelt</dc:creator>
  <cp:lastModifiedBy>Sanne Miseur</cp:lastModifiedBy>
  <cp:revision>469</cp:revision>
  <cp:lastPrinted>2017-04-25T11:02:43Z</cp:lastPrinted>
  <dcterms:created xsi:type="dcterms:W3CDTF">2015-03-11T08:22:29Z</dcterms:created>
  <dcterms:modified xsi:type="dcterms:W3CDTF">2017-12-14T14:01:38Z</dcterms:modified>
</cp:coreProperties>
</file>