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6" r:id="rId1"/>
  </p:sldMasterIdLst>
  <p:notesMasterIdLst>
    <p:notesMasterId r:id="rId36"/>
  </p:notesMasterIdLst>
  <p:sldIdLst>
    <p:sldId id="348" r:id="rId2"/>
    <p:sldId id="397" r:id="rId3"/>
    <p:sldId id="408" r:id="rId4"/>
    <p:sldId id="409" r:id="rId5"/>
    <p:sldId id="410" r:id="rId6"/>
    <p:sldId id="411" r:id="rId7"/>
    <p:sldId id="412" r:id="rId8"/>
    <p:sldId id="413" r:id="rId9"/>
    <p:sldId id="414" r:id="rId10"/>
    <p:sldId id="415" r:id="rId11"/>
    <p:sldId id="398" r:id="rId12"/>
    <p:sldId id="399" r:id="rId13"/>
    <p:sldId id="422" r:id="rId14"/>
    <p:sldId id="425" r:id="rId15"/>
    <p:sldId id="426" r:id="rId16"/>
    <p:sldId id="429" r:id="rId17"/>
    <p:sldId id="416" r:id="rId18"/>
    <p:sldId id="417" r:id="rId19"/>
    <p:sldId id="418" r:id="rId20"/>
    <p:sldId id="419" r:id="rId21"/>
    <p:sldId id="420" r:id="rId22"/>
    <p:sldId id="421" r:id="rId23"/>
    <p:sldId id="430" r:id="rId24"/>
    <p:sldId id="431" r:id="rId25"/>
    <p:sldId id="433" r:id="rId26"/>
    <p:sldId id="434" r:id="rId27"/>
    <p:sldId id="435" r:id="rId28"/>
    <p:sldId id="436" r:id="rId29"/>
    <p:sldId id="437" r:id="rId30"/>
    <p:sldId id="438" r:id="rId31"/>
    <p:sldId id="439" r:id="rId32"/>
    <p:sldId id="440" r:id="rId33"/>
    <p:sldId id="441" r:id="rId34"/>
    <p:sldId id="442"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5252"/>
    <a:srgbClr val="000000"/>
    <a:srgbClr val="77C9F2"/>
    <a:srgbClr val="90C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2" autoAdjust="0"/>
    <p:restoredTop sz="94661" autoAdjust="0"/>
  </p:normalViewPr>
  <p:slideViewPr>
    <p:cSldViewPr snapToGrid="0">
      <p:cViewPr varScale="1">
        <p:scale>
          <a:sx n="117" d="100"/>
          <a:sy n="117" d="100"/>
        </p:scale>
        <p:origin x="1278" y="96"/>
      </p:cViewPr>
      <p:guideLst>
        <p:guide orient="horz" pos="2160"/>
        <p:guide pos="2880"/>
      </p:guideLst>
    </p:cSldViewPr>
  </p:slideViewPr>
  <p:outlineViewPr>
    <p:cViewPr>
      <p:scale>
        <a:sx n="33" d="100"/>
        <a:sy n="33" d="100"/>
      </p:scale>
      <p:origin x="0" y="38436"/>
    </p:cViewPr>
    <p:sldLst>
      <p:sld r:id="rId1" collapse="1"/>
    </p:sldLst>
  </p:outlineViewPr>
  <p:notesTextViewPr>
    <p:cViewPr>
      <p:scale>
        <a:sx n="1" d="1"/>
        <a:sy n="1" d="1"/>
      </p:scale>
      <p:origin x="0" y="0"/>
    </p:cViewPr>
  </p:notesTextViewPr>
  <p:sorterViewPr>
    <p:cViewPr>
      <p:scale>
        <a:sx n="100" d="100"/>
        <a:sy n="100" d="100"/>
      </p:scale>
      <p:origin x="0" y="2952"/>
    </p:cViewPr>
  </p:sorterViewPr>
  <p:notesViewPr>
    <p:cSldViewPr snapToGrid="0">
      <p:cViewPr varScale="1">
        <p:scale>
          <a:sx n="89" d="100"/>
          <a:sy n="89" d="100"/>
        </p:scale>
        <p:origin x="290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20CDFC-4227-4C65-BFFE-606B768D4FEF}" type="datetimeFigureOut">
              <a:rPr lang="fr-BE" smtClean="0"/>
              <a:t>13/11/2017</a:t>
            </a:fld>
            <a:endParaRPr lang="fr-B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EDF498-6B22-4C23-B9DE-FBD91F7FCCAE}" type="slidenum">
              <a:rPr lang="fr-BE" smtClean="0"/>
              <a:t>‹#›</a:t>
            </a:fld>
            <a:endParaRPr lang="fr-BE"/>
          </a:p>
        </p:txBody>
      </p:sp>
    </p:spTree>
    <p:extLst>
      <p:ext uri="{BB962C8B-B14F-4D97-AF65-F5344CB8AC3E}">
        <p14:creationId xmlns:p14="http://schemas.microsoft.com/office/powerpoint/2010/main" val="3030398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870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CFFA2C57-6F2A-4A75-B143-BC40857E40EC}" type="slidenum">
              <a:rPr lang="en-US" altLang="en-US" smtClean="0">
                <a:latin typeface="Calibri" pitchFamily="34" charset="0"/>
              </a:rPr>
              <a:pPr fontAlgn="base">
                <a:spcBef>
                  <a:spcPct val="0"/>
                </a:spcBef>
                <a:spcAft>
                  <a:spcPct val="0"/>
                </a:spcAft>
                <a:defRPr/>
              </a:pPr>
              <a:t>1</a:t>
            </a:fld>
            <a:endParaRPr lang="nl-BE" altLang="en-US" dirty="0" smtClean="0">
              <a:latin typeface="Calibri" pitchFamily="34" charset="0"/>
            </a:endParaRPr>
          </a:p>
        </p:txBody>
      </p:sp>
    </p:spTree>
    <p:extLst>
      <p:ext uri="{BB962C8B-B14F-4D97-AF65-F5344CB8AC3E}">
        <p14:creationId xmlns:p14="http://schemas.microsoft.com/office/powerpoint/2010/main" val="1005482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2EDF498-6B22-4C23-B9DE-FBD91F7FCCAE}" type="slidenum">
              <a:rPr lang="fr-BE" smtClean="0"/>
              <a:t>2</a:t>
            </a:fld>
            <a:endParaRPr lang="fr-BE"/>
          </a:p>
        </p:txBody>
      </p:sp>
    </p:spTree>
    <p:extLst>
      <p:ext uri="{BB962C8B-B14F-4D97-AF65-F5344CB8AC3E}">
        <p14:creationId xmlns:p14="http://schemas.microsoft.com/office/powerpoint/2010/main" val="1099490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10"/>
          </p:nvPr>
        </p:nvSpPr>
        <p:spPr/>
        <p:txBody>
          <a:bodyPr/>
          <a:lstStyle/>
          <a:p>
            <a:fld id="{A2EDF498-6B22-4C23-B9DE-FBD91F7FCCAE}" type="slidenum">
              <a:rPr lang="fr-BE" smtClean="0"/>
              <a:t>18</a:t>
            </a:fld>
            <a:endParaRPr lang="fr-BE"/>
          </a:p>
        </p:txBody>
      </p:sp>
    </p:spTree>
    <p:extLst>
      <p:ext uri="{BB962C8B-B14F-4D97-AF65-F5344CB8AC3E}">
        <p14:creationId xmlns:p14="http://schemas.microsoft.com/office/powerpoint/2010/main" val="1039878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3C08EE-84E3-4782-B8A2-D8CC26958B56}" type="slidenum">
              <a:rPr lang="nl-NL" altLang="nl-BE"/>
              <a:pPr>
                <a:spcBef>
                  <a:spcPct val="0"/>
                </a:spcBef>
              </a:pPr>
              <a:t>22</a:t>
            </a:fld>
            <a:endParaRPr lang="nl-NL" altLang="nl-BE"/>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nl-BE" smtClean="0">
              <a:latin typeface="Arial" panose="020B0604020202020204" pitchFamily="34" charset="0"/>
            </a:endParaRPr>
          </a:p>
        </p:txBody>
      </p:sp>
    </p:spTree>
    <p:extLst>
      <p:ext uri="{BB962C8B-B14F-4D97-AF65-F5344CB8AC3E}">
        <p14:creationId xmlns:p14="http://schemas.microsoft.com/office/powerpoint/2010/main" val="3244874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10"/>
          </p:nvPr>
        </p:nvSpPr>
        <p:spPr/>
        <p:txBody>
          <a:bodyPr/>
          <a:lstStyle/>
          <a:p>
            <a:fld id="{380DF003-9532-45B2-A88B-F94D0FEB7981}" type="slidenum">
              <a:rPr lang="en-US" smtClean="0"/>
              <a:t>23</a:t>
            </a:fld>
            <a:endParaRPr lang="fr-BE" dirty="0"/>
          </a:p>
        </p:txBody>
      </p:sp>
    </p:spTree>
    <p:extLst>
      <p:ext uri="{BB962C8B-B14F-4D97-AF65-F5344CB8AC3E}">
        <p14:creationId xmlns:p14="http://schemas.microsoft.com/office/powerpoint/2010/main" val="1015074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901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262BC17D-7774-43FE-987C-7D682A3CD72E}" type="slidenum">
              <a:rPr lang="en-US" altLang="en-US" smtClean="0">
                <a:latin typeface="Calibri" pitchFamily="34" charset="0"/>
              </a:rPr>
              <a:pPr fontAlgn="base">
                <a:spcBef>
                  <a:spcPct val="0"/>
                </a:spcBef>
                <a:spcAft>
                  <a:spcPct val="0"/>
                </a:spcAft>
                <a:defRPr/>
              </a:pPr>
              <a:t>26</a:t>
            </a:fld>
            <a:endParaRPr lang="nl-BE" altLang="en-US" dirty="0" smtClean="0">
              <a:latin typeface="Calibri" pitchFamily="34" charset="0"/>
            </a:endParaRPr>
          </a:p>
        </p:txBody>
      </p:sp>
    </p:spTree>
    <p:extLst>
      <p:ext uri="{BB962C8B-B14F-4D97-AF65-F5344CB8AC3E}">
        <p14:creationId xmlns:p14="http://schemas.microsoft.com/office/powerpoint/2010/main" val="208804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a:p>
        </p:txBody>
      </p:sp>
      <p:sp>
        <p:nvSpPr>
          <p:cNvPr id="4" name="Slide Number Placeholder 3"/>
          <p:cNvSpPr>
            <a:spLocks noGrp="1"/>
          </p:cNvSpPr>
          <p:nvPr>
            <p:ph type="sldNum" sz="quarter" idx="10"/>
          </p:nvPr>
        </p:nvSpPr>
        <p:spPr/>
        <p:txBody>
          <a:bodyPr/>
          <a:lstStyle/>
          <a:p>
            <a:fld id="{A2EDF498-6B22-4C23-B9DE-FBD91F7FCCAE}" type="slidenum">
              <a:rPr lang="fr-BE" smtClean="0"/>
              <a:t>31</a:t>
            </a:fld>
            <a:endParaRPr lang="fr-BE"/>
          </a:p>
        </p:txBody>
      </p:sp>
    </p:spTree>
    <p:extLst>
      <p:ext uri="{BB962C8B-B14F-4D97-AF65-F5344CB8AC3E}">
        <p14:creationId xmlns:p14="http://schemas.microsoft.com/office/powerpoint/2010/main" val="665284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870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CFFA2C57-6F2A-4A75-B143-BC40857E40EC}" type="slidenum">
              <a:rPr lang="en-US" altLang="en-US" smtClean="0">
                <a:latin typeface="Calibri" pitchFamily="34" charset="0"/>
              </a:rPr>
              <a:pPr fontAlgn="base">
                <a:spcBef>
                  <a:spcPct val="0"/>
                </a:spcBef>
                <a:spcAft>
                  <a:spcPct val="0"/>
                </a:spcAft>
                <a:defRPr/>
              </a:pPr>
              <a:t>34</a:t>
            </a:fld>
            <a:endParaRPr lang="nl-BE" altLang="en-US" dirty="0" smtClean="0">
              <a:latin typeface="Calibri" pitchFamily="34" charset="0"/>
            </a:endParaRPr>
          </a:p>
        </p:txBody>
      </p:sp>
    </p:spTree>
    <p:extLst>
      <p:ext uri="{BB962C8B-B14F-4D97-AF65-F5344CB8AC3E}">
        <p14:creationId xmlns:p14="http://schemas.microsoft.com/office/powerpoint/2010/main" val="42594272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t="19551"/>
          <a:stretch/>
        </p:blipFill>
        <p:spPr>
          <a:xfrm>
            <a:off x="0" y="1340768"/>
            <a:ext cx="9144000" cy="5517232"/>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lgn="ctr">
              <a:defRPr sz="3200"/>
            </a:lvl1pPr>
          </a:lstStyle>
          <a:p>
            <a:r>
              <a:rPr lang="en-US" dirty="0" smtClean="0"/>
              <a:t>Click to edit Master title style</a:t>
            </a:r>
            <a:endParaRPr lang="fr-BE"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fr-BE" dirty="0"/>
          </a:p>
        </p:txBody>
      </p:sp>
      <p:sp>
        <p:nvSpPr>
          <p:cNvPr id="4" name="Date Placeholder 3"/>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7" name="Picture 6"/>
          <p:cNvPicPr>
            <a:picLocks noChangeAspect="1"/>
          </p:cNvPicPr>
          <p:nvPr userDrawn="1"/>
        </p:nvPicPr>
        <p:blipFill>
          <a:blip r:embed="rId3"/>
          <a:stretch>
            <a:fillRect/>
          </a:stretch>
        </p:blipFill>
        <p:spPr>
          <a:xfrm>
            <a:off x="298044" y="188640"/>
            <a:ext cx="2147112" cy="866378"/>
          </a:xfrm>
          <a:prstGeom prst="rect">
            <a:avLst/>
          </a:prstGeom>
        </p:spPr>
      </p:pic>
      <p:pic>
        <p:nvPicPr>
          <p:cNvPr id="8" name="Picture 7"/>
          <p:cNvPicPr>
            <a:picLocks noChangeAspect="1"/>
          </p:cNvPicPr>
          <p:nvPr userDrawn="1"/>
        </p:nvPicPr>
        <p:blipFill rotWithShape="1">
          <a:blip r:embed="rId4"/>
          <a:srcRect r="83072" b="90946"/>
          <a:stretch/>
        </p:blipFill>
        <p:spPr>
          <a:xfrm>
            <a:off x="6353828" y="90554"/>
            <a:ext cx="2757654" cy="1106198"/>
          </a:xfrm>
          <a:prstGeom prst="rect">
            <a:avLst/>
          </a:prstGeom>
        </p:spPr>
      </p:pic>
    </p:spTree>
    <p:extLst>
      <p:ext uri="{BB962C8B-B14F-4D97-AF65-F5344CB8AC3E}">
        <p14:creationId xmlns:p14="http://schemas.microsoft.com/office/powerpoint/2010/main" val="40468807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3648" y="121887"/>
            <a:ext cx="6048672" cy="714825"/>
          </a:xfrm>
        </p:spPr>
        <p:txBody>
          <a:bodyPr>
            <a:normAutofit/>
          </a:bodyPr>
          <a:lstStyle>
            <a:lvl1pPr>
              <a:defRPr sz="2800"/>
            </a:lvl1pPr>
          </a:lstStyle>
          <a:p>
            <a:r>
              <a:rPr lang="en-US" dirty="0" smtClean="0"/>
              <a:t>Click to edit Master title style</a:t>
            </a:r>
            <a:endParaRPr lang="fr-BE" dirty="0"/>
          </a:p>
        </p:txBody>
      </p:sp>
      <p:sp>
        <p:nvSpPr>
          <p:cNvPr id="3" name="Content Placeholder 2"/>
          <p:cNvSpPr>
            <a:spLocks noGrp="1"/>
          </p:cNvSpPr>
          <p:nvPr>
            <p:ph idx="1"/>
          </p:nvPr>
        </p:nvSpPr>
        <p:spPr>
          <a:xfrm>
            <a:off x="457200" y="1124746"/>
            <a:ext cx="8229600" cy="5179488"/>
          </a:xfrm>
        </p:spPr>
        <p:txBody>
          <a:bodyPr/>
          <a:lstStyle>
            <a:lvl1pPr>
              <a:defRPr sz="2400">
                <a:latin typeface="+mn-lt"/>
                <a:cs typeface="Arial" panose="020B0604020202020204" pitchFamily="34" charset="0"/>
              </a:defRPr>
            </a:lvl1pPr>
            <a:lvl2pPr>
              <a:defRPr sz="2000">
                <a:latin typeface="+mn-lt"/>
                <a:cs typeface="Arial" panose="020B0604020202020204" pitchFamily="34" charset="0"/>
              </a:defRPr>
            </a:lvl2pPr>
            <a:lvl3pPr>
              <a:defRPr sz="1800">
                <a:latin typeface="+mn-lt"/>
                <a:cs typeface="Arial" panose="020B0604020202020204" pitchFamily="34" charset="0"/>
              </a:defRPr>
            </a:lvl3pPr>
            <a:lvl4pPr>
              <a:defRPr sz="1600">
                <a:latin typeface="+mn-lt"/>
                <a:cs typeface="Arial" panose="020B0604020202020204" pitchFamily="34" charset="0"/>
              </a:defRPr>
            </a:lvl4pPr>
            <a:lvl5pPr>
              <a:defRPr sz="1400">
                <a:latin typeface="+mn-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4" name="Date Placeholder 3"/>
          <p:cNvSpPr>
            <a:spLocks noGrp="1"/>
          </p:cNvSpPr>
          <p:nvPr>
            <p:ph type="dt" sz="half" idx="10"/>
          </p:nvPr>
        </p:nvSpPr>
        <p:spPr>
          <a:xfrm>
            <a:off x="457200" y="6512977"/>
            <a:ext cx="2133600" cy="365125"/>
          </a:xfrm>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6" name="Slide Number Placeholder 5"/>
          <p:cNvSpPr>
            <a:spLocks noGrp="1"/>
          </p:cNvSpPr>
          <p:nvPr>
            <p:ph type="sldNum" sz="quarter" idx="12"/>
          </p:nvPr>
        </p:nvSpPr>
        <p:spPr>
          <a:xfrm>
            <a:off x="3505200" y="6512976"/>
            <a:ext cx="2133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cxnSp>
        <p:nvCxnSpPr>
          <p:cNvPr id="7" name="Straight Connector 6"/>
          <p:cNvCxnSpPr/>
          <p:nvPr userDrawn="1"/>
        </p:nvCxnSpPr>
        <p:spPr>
          <a:xfrm>
            <a:off x="0" y="980728"/>
            <a:ext cx="9144000" cy="0"/>
          </a:xfrm>
          <a:prstGeom prst="line">
            <a:avLst/>
          </a:prstGeom>
          <a:ln w="19050">
            <a:solidFill>
              <a:schemeClr val="bg1">
                <a:lumMod val="5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64064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457200" y="1163886"/>
            <a:ext cx="4038600" cy="5073426"/>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4" name="Content Placeholder 3"/>
          <p:cNvSpPr>
            <a:spLocks noGrp="1"/>
          </p:cNvSpPr>
          <p:nvPr>
            <p:ph sz="half" idx="2"/>
          </p:nvPr>
        </p:nvSpPr>
        <p:spPr>
          <a:xfrm>
            <a:off x="4648200" y="1163884"/>
            <a:ext cx="4038600" cy="5073428"/>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5" name="Date Placeholder 4"/>
          <p:cNvSpPr>
            <a:spLocks noGrp="1"/>
          </p:cNvSpPr>
          <p:nvPr>
            <p:ph type="dt" sz="half" idx="10"/>
          </p:nvPr>
        </p:nvSpPr>
        <p:spPr>
          <a:xfrm>
            <a:off x="457200" y="6497019"/>
            <a:ext cx="2133600" cy="365125"/>
          </a:xfrm>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7" name="Slide Number Placeholder 6"/>
          <p:cNvSpPr>
            <a:spLocks noGrp="1"/>
          </p:cNvSpPr>
          <p:nvPr>
            <p:ph type="sldNum" sz="quarter" idx="12"/>
          </p:nvPr>
        </p:nvSpPr>
        <p:spPr>
          <a:xfrm>
            <a:off x="3518520" y="6502104"/>
            <a:ext cx="2133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652307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Leeg">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488593"/>
            <a:ext cx="2133600" cy="365125"/>
          </a:xfrm>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5"/>
          <p:cNvSpPr>
            <a:spLocks noGrp="1"/>
          </p:cNvSpPr>
          <p:nvPr>
            <p:ph type="sldNum" sz="quarter" idx="12"/>
          </p:nvPr>
        </p:nvSpPr>
        <p:spPr>
          <a:xfrm>
            <a:off x="3505200" y="6488592"/>
            <a:ext cx="2133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258960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179388" y="274638"/>
            <a:ext cx="8785225" cy="850900"/>
          </a:xfrm>
        </p:spPr>
        <p:txBody>
          <a:bodyPr/>
          <a:lstStyle/>
          <a:p>
            <a:r>
              <a:rPr lang="nl-NL" smtClean="0"/>
              <a:t>Klik om de stijl te bewerken</a:t>
            </a:r>
            <a:endParaRPr lang="nl-BE"/>
          </a:p>
        </p:txBody>
      </p:sp>
      <p:sp>
        <p:nvSpPr>
          <p:cNvPr id="3" name="Tijdelijke aanduiding voor tekst 2"/>
          <p:cNvSpPr>
            <a:spLocks noGrp="1"/>
          </p:cNvSpPr>
          <p:nvPr>
            <p:ph type="body" sz="half" idx="1"/>
          </p:nvPr>
        </p:nvSpPr>
        <p:spPr>
          <a:xfrm>
            <a:off x="457200" y="1125538"/>
            <a:ext cx="4038600" cy="525621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125538"/>
            <a:ext cx="4038600" cy="525621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Date Placeholder 3"/>
          <p:cNvSpPr>
            <a:spLocks noGrp="1"/>
          </p:cNvSpPr>
          <p:nvPr>
            <p:ph type="dt" sz="half" idx="10"/>
          </p:nvPr>
        </p:nvSpPr>
        <p:spPr>
          <a:xfrm>
            <a:off x="457200" y="6488593"/>
            <a:ext cx="2133600" cy="365125"/>
          </a:xfrm>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6" name="Slide Number Placeholder 5"/>
          <p:cNvSpPr>
            <a:spLocks noGrp="1"/>
          </p:cNvSpPr>
          <p:nvPr>
            <p:ph type="sldNum" sz="quarter" idx="12"/>
          </p:nvPr>
        </p:nvSpPr>
        <p:spPr>
          <a:xfrm>
            <a:off x="3505200" y="6488592"/>
            <a:ext cx="2133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3459640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Date Placeholder 3"/>
          <p:cNvSpPr>
            <a:spLocks noGrp="1"/>
          </p:cNvSpPr>
          <p:nvPr>
            <p:ph type="dt" sz="half" idx="10"/>
          </p:nvPr>
        </p:nvSpPr>
        <p:spPr>
          <a:xfrm>
            <a:off x="457200" y="6488593"/>
            <a:ext cx="2133600" cy="365125"/>
          </a:xfrm>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4" name="Slide Number Placeholder 5"/>
          <p:cNvSpPr>
            <a:spLocks noGrp="1"/>
          </p:cNvSpPr>
          <p:nvPr>
            <p:ph type="sldNum" sz="quarter" idx="12"/>
          </p:nvPr>
        </p:nvSpPr>
        <p:spPr>
          <a:xfrm>
            <a:off x="3505200" y="6488592"/>
            <a:ext cx="2133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09639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8">
            <a:extLst>
              <a:ext uri="{28A0092B-C50C-407E-A947-70E740481C1C}">
                <a14:useLocalDpi xmlns:a14="http://schemas.microsoft.com/office/drawing/2010/main" val="0"/>
              </a:ext>
            </a:extLst>
          </a:blip>
          <a:srcRect t="92802" b="-1"/>
          <a:stretch/>
        </p:blipFill>
        <p:spPr>
          <a:xfrm>
            <a:off x="13320" y="6381328"/>
            <a:ext cx="9144000" cy="493670"/>
          </a:xfrm>
          <a:prstGeom prst="rect">
            <a:avLst/>
          </a:prstGeom>
        </p:spPr>
      </p:pic>
      <p:sp>
        <p:nvSpPr>
          <p:cNvPr id="2" name="Title Placeholder 1"/>
          <p:cNvSpPr>
            <a:spLocks noGrp="1"/>
          </p:cNvSpPr>
          <p:nvPr>
            <p:ph type="title"/>
          </p:nvPr>
        </p:nvSpPr>
        <p:spPr>
          <a:xfrm>
            <a:off x="1403648" y="140470"/>
            <a:ext cx="6048672" cy="696242"/>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
        <p:nvSpPr>
          <p:cNvPr id="3" name="Text Placeholder 2"/>
          <p:cNvSpPr>
            <a:spLocks noGrp="1"/>
          </p:cNvSpPr>
          <p:nvPr>
            <p:ph type="body" idx="1"/>
          </p:nvPr>
        </p:nvSpPr>
        <p:spPr>
          <a:xfrm>
            <a:off x="457200" y="1124745"/>
            <a:ext cx="8229600" cy="511256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4" name="Date Placeholder 3"/>
          <p:cNvSpPr>
            <a:spLocks noGrp="1"/>
          </p:cNvSpPr>
          <p:nvPr>
            <p:ph type="dt" sz="half" idx="2"/>
          </p:nvPr>
        </p:nvSpPr>
        <p:spPr>
          <a:xfrm>
            <a:off x="457200" y="64482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BE" smtClean="0">
                <a:solidFill>
                  <a:prstClr val="black">
                    <a:tint val="75000"/>
                  </a:prstClr>
                </a:solidFill>
              </a:rPr>
              <a:t>16/11/2017</a:t>
            </a:r>
            <a:endParaRPr lang="fr-BE" dirty="0">
              <a:solidFill>
                <a:prstClr val="black">
                  <a:tint val="75000"/>
                </a:prstClr>
              </a:solidFill>
            </a:endParaRPr>
          </a:p>
        </p:txBody>
      </p:sp>
      <p:sp>
        <p:nvSpPr>
          <p:cNvPr id="6" name="Slide Number Placeholder 5"/>
          <p:cNvSpPr>
            <a:spLocks noGrp="1"/>
          </p:cNvSpPr>
          <p:nvPr>
            <p:ph type="sldNum" sz="quarter" idx="4"/>
          </p:nvPr>
        </p:nvSpPr>
        <p:spPr>
          <a:xfrm>
            <a:off x="3518520" y="6453336"/>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200" b="0" i="0" u="none" strike="noStrike" kern="1200" cap="none" spc="0" normalizeH="0" baseline="0" noProof="0" dirty="0" smtClean="0">
                <a:ln>
                  <a:noFill/>
                </a:ln>
                <a:solidFill>
                  <a:prstClr val="black">
                    <a:tint val="75000"/>
                  </a:prstClr>
                </a:solidFill>
                <a:effectLst/>
                <a:uLnTx/>
                <a:uFillTx/>
                <a:latin typeface="Calibri"/>
                <a:ea typeface="+mn-ea"/>
                <a:cs typeface="+mn-cs"/>
              </a:rPr>
              <a:t>- </a:t>
            </a: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r>
              <a:rPr kumimoji="0" lang="fr-BE" sz="1200" b="0" i="0" u="none" strike="noStrike" kern="1200" cap="none" spc="0" normalizeH="0" baseline="0" noProof="0" dirty="0" smtClean="0">
                <a:ln>
                  <a:noFill/>
                </a:ln>
                <a:solidFill>
                  <a:prstClr val="black">
                    <a:tint val="75000"/>
                  </a:prstClr>
                </a:solidFill>
                <a:effectLst/>
                <a:uLnTx/>
                <a:uFillTx/>
                <a:latin typeface="Calibri"/>
                <a:ea typeface="+mn-ea"/>
                <a:cs typeface="+mn-cs"/>
              </a:rPr>
              <a:t> -</a:t>
            </a:r>
            <a:endParaRPr kumimoji="0" lang="fr-B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5" name="Picture 4"/>
          <p:cNvPicPr>
            <a:picLocks noChangeAspect="1"/>
          </p:cNvPicPr>
          <p:nvPr userDrawn="1"/>
        </p:nvPicPr>
        <p:blipFill>
          <a:blip r:embed="rId9"/>
          <a:stretch>
            <a:fillRect/>
          </a:stretch>
        </p:blipFill>
        <p:spPr>
          <a:xfrm>
            <a:off x="107504" y="104588"/>
            <a:ext cx="1043881" cy="418030"/>
          </a:xfrm>
          <a:prstGeom prst="rect">
            <a:avLst/>
          </a:prstGeom>
        </p:spPr>
      </p:pic>
      <p:pic>
        <p:nvPicPr>
          <p:cNvPr id="7" name="Picture 6"/>
          <p:cNvPicPr>
            <a:picLocks noChangeAspect="1"/>
          </p:cNvPicPr>
          <p:nvPr userDrawn="1"/>
        </p:nvPicPr>
        <p:blipFill>
          <a:blip r:embed="rId10"/>
          <a:stretch>
            <a:fillRect/>
          </a:stretch>
        </p:blipFill>
        <p:spPr>
          <a:xfrm>
            <a:off x="7524328" y="22965"/>
            <a:ext cx="1475360" cy="548688"/>
          </a:xfrm>
          <a:prstGeom prst="rect">
            <a:avLst/>
          </a:prstGeom>
        </p:spPr>
      </p:pic>
      <p:cxnSp>
        <p:nvCxnSpPr>
          <p:cNvPr id="9" name="Straight Connector 8"/>
          <p:cNvCxnSpPr/>
          <p:nvPr userDrawn="1"/>
        </p:nvCxnSpPr>
        <p:spPr>
          <a:xfrm>
            <a:off x="0" y="980728"/>
            <a:ext cx="9144000" cy="0"/>
          </a:xfrm>
          <a:prstGeom prst="line">
            <a:avLst/>
          </a:prstGeom>
          <a:ln w="19050">
            <a:solidFill>
              <a:schemeClr val="bg1">
                <a:lumMod val="5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1714601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10" r:id="rId3"/>
    <p:sldLayoutId id="2147483711" r:id="rId4"/>
    <p:sldLayoutId id="2147483712" r:id="rId5"/>
    <p:sldLayoutId id="2147483713" r:id="rId6"/>
  </p:sldLayoutIdLst>
  <p:timing>
    <p:tnLst>
      <p:par>
        <p:cTn id="1" dur="indefinite" restart="never" nodeType="tmRoot"/>
      </p:par>
    </p:tnLst>
  </p:timing>
  <p:hf hdr="0" ftr="0"/>
  <p:txStyles>
    <p:titleStyle>
      <a:lvl1pPr algn="ctr" defTabSz="914400" rtl="0" eaLnBrk="1" latinLnBrk="0" hangingPunct="1">
        <a:spcBef>
          <a:spcPct val="0"/>
        </a:spcBef>
        <a:buNone/>
        <a:defRPr sz="2800" b="1" kern="1200">
          <a:solidFill>
            <a:schemeClr val="tx1">
              <a:lumMod val="65000"/>
              <a:lumOff val="35000"/>
            </a:schemeClr>
          </a:solidFill>
          <a:latin typeface="+mj-lt"/>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image" Target="../media/image18.emf"/><Relationship Id="rId13" Type="http://schemas.openxmlformats.org/officeDocument/2006/relationships/image" Target="../media/image23.emf"/><Relationship Id="rId18" Type="http://schemas.openxmlformats.org/officeDocument/2006/relationships/image" Target="../media/image28.emf"/><Relationship Id="rId26" Type="http://schemas.openxmlformats.org/officeDocument/2006/relationships/image" Target="../media/image36.emf"/><Relationship Id="rId3" Type="http://schemas.openxmlformats.org/officeDocument/2006/relationships/image" Target="../media/image13.emf"/><Relationship Id="rId21" Type="http://schemas.openxmlformats.org/officeDocument/2006/relationships/image" Target="../media/image31.emf"/><Relationship Id="rId7" Type="http://schemas.openxmlformats.org/officeDocument/2006/relationships/image" Target="../media/image17.emf"/><Relationship Id="rId12" Type="http://schemas.openxmlformats.org/officeDocument/2006/relationships/image" Target="../media/image22.emf"/><Relationship Id="rId17" Type="http://schemas.openxmlformats.org/officeDocument/2006/relationships/image" Target="../media/image27.emf"/><Relationship Id="rId25" Type="http://schemas.openxmlformats.org/officeDocument/2006/relationships/image" Target="../media/image35.emf"/><Relationship Id="rId2" Type="http://schemas.openxmlformats.org/officeDocument/2006/relationships/notesSlide" Target="../notesSlides/notesSlide4.xml"/><Relationship Id="rId16" Type="http://schemas.openxmlformats.org/officeDocument/2006/relationships/image" Target="../media/image26.emf"/><Relationship Id="rId20" Type="http://schemas.openxmlformats.org/officeDocument/2006/relationships/image" Target="../media/image30.emf"/><Relationship Id="rId1" Type="http://schemas.openxmlformats.org/officeDocument/2006/relationships/slideLayout" Target="../slideLayouts/slideLayout6.xml"/><Relationship Id="rId6" Type="http://schemas.openxmlformats.org/officeDocument/2006/relationships/image" Target="../media/image16.emf"/><Relationship Id="rId11" Type="http://schemas.openxmlformats.org/officeDocument/2006/relationships/image" Target="../media/image21.emf"/><Relationship Id="rId24" Type="http://schemas.openxmlformats.org/officeDocument/2006/relationships/image" Target="../media/image34.emf"/><Relationship Id="rId5" Type="http://schemas.openxmlformats.org/officeDocument/2006/relationships/image" Target="../media/image15.emf"/><Relationship Id="rId15" Type="http://schemas.openxmlformats.org/officeDocument/2006/relationships/image" Target="../media/image25.png"/><Relationship Id="rId23" Type="http://schemas.openxmlformats.org/officeDocument/2006/relationships/image" Target="../media/image33.emf"/><Relationship Id="rId28" Type="http://schemas.openxmlformats.org/officeDocument/2006/relationships/image" Target="../media/image38.png"/><Relationship Id="rId10" Type="http://schemas.openxmlformats.org/officeDocument/2006/relationships/image" Target="../media/image20.emf"/><Relationship Id="rId19" Type="http://schemas.openxmlformats.org/officeDocument/2006/relationships/image" Target="../media/image29.emf"/><Relationship Id="rId4" Type="http://schemas.openxmlformats.org/officeDocument/2006/relationships/image" Target="../media/image14.emf"/><Relationship Id="rId9" Type="http://schemas.openxmlformats.org/officeDocument/2006/relationships/image" Target="../media/image19.emf"/><Relationship Id="rId14" Type="http://schemas.openxmlformats.org/officeDocument/2006/relationships/image" Target="../media/image24.emf"/><Relationship Id="rId22" Type="http://schemas.openxmlformats.org/officeDocument/2006/relationships/image" Target="../media/image32.emf"/><Relationship Id="rId27" Type="http://schemas.openxmlformats.org/officeDocument/2006/relationships/image" Target="../media/image37.emf"/></Relationships>
</file>

<file path=ppt/slides/_rels/slide23.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39.png"/><Relationship Id="rId7" Type="http://schemas.openxmlformats.org/officeDocument/2006/relationships/image" Target="../media/image43.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24.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2.xml"/><Relationship Id="rId5" Type="http://schemas.openxmlformats.org/officeDocument/2006/relationships/image" Target="../media/image48.png"/><Relationship Id="rId4" Type="http://schemas.openxmlformats.org/officeDocument/2006/relationships/image" Target="../media/image4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9.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50.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r>
              <a:rPr lang="en-GB" sz="3200" noProof="0" dirty="0" smtClean="0"/>
              <a:t>Public private partnership concerning</a:t>
            </a:r>
            <a:br>
              <a:rPr lang="en-GB" sz="3200" noProof="0" dirty="0" smtClean="0"/>
            </a:br>
            <a:r>
              <a:rPr lang="en-GB" sz="3200" noProof="0" dirty="0" smtClean="0"/>
              <a:t>user and access management (UAM):</a:t>
            </a:r>
            <a:br>
              <a:rPr lang="en-GB" sz="3200" noProof="0" dirty="0" smtClean="0"/>
            </a:br>
            <a:r>
              <a:rPr lang="en-GB" sz="3200" noProof="0" dirty="0" smtClean="0"/>
              <a:t>the vision of the federal administration</a:t>
            </a:r>
            <a:endParaRPr lang="en-GB" sz="3200" noProof="0" dirty="0"/>
          </a:p>
        </p:txBody>
      </p:sp>
      <p:grpSp>
        <p:nvGrpSpPr>
          <p:cNvPr id="9" name="Group 11"/>
          <p:cNvGrpSpPr>
            <a:grpSpLocks/>
          </p:cNvGrpSpPr>
          <p:nvPr/>
        </p:nvGrpSpPr>
        <p:grpSpPr bwMode="auto">
          <a:xfrm>
            <a:off x="4279900" y="3429000"/>
            <a:ext cx="4285521" cy="2800767"/>
            <a:chOff x="4406900" y="2676525"/>
            <a:chExt cx="4285521" cy="2802020"/>
          </a:xfrm>
        </p:grpSpPr>
        <p:pic>
          <p:nvPicPr>
            <p:cNvPr id="10"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2"/>
            <p:cNvSpPr txBox="1">
              <a:spLocks noChangeArrowheads="1"/>
            </p:cNvSpPr>
            <p:nvPr userDrawn="1"/>
          </p:nvSpPr>
          <p:spPr bwMode="auto">
            <a:xfrm>
              <a:off x="4804633" y="2676525"/>
              <a:ext cx="3887788" cy="280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r>
                <a:rPr lang="fr-BE" altLang="en-US" sz="1600" dirty="0" smtClean="0">
                  <a:latin typeface="+mn-lt"/>
                  <a:cs typeface="Arial" pitchFamily="34" charset="0"/>
                </a:rPr>
                <a:t>frank.robben@ksz.fgov.be </a:t>
              </a:r>
            </a:p>
            <a:p>
              <a:pPr>
                <a:defRPr/>
              </a:pP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@FrRobben</a:t>
              </a:r>
            </a:p>
            <a:p>
              <a:pPr>
                <a:defRPr/>
              </a:pPr>
              <a:endParaRPr lang="fr-BE" altLang="en-US" sz="1600" dirty="0" smtClean="0">
                <a:latin typeface="+mn-lt"/>
                <a:cs typeface="Arial" pitchFamily="34" charset="0"/>
                <a:sym typeface="Arial" pitchFamily="34" charset="0"/>
              </a:endParaRPr>
            </a:p>
            <a:p>
              <a:pPr>
                <a:defRPr/>
              </a:pPr>
              <a:r>
                <a:rPr lang="fr-BE" altLang="en-US" sz="1600" dirty="0" smtClean="0">
                  <a:latin typeface="+mn-lt"/>
                  <a:cs typeface="Arial" pitchFamily="34" charset="0"/>
                  <a:sym typeface="Arial" pitchFamily="34" charset="0"/>
                </a:rPr>
                <a:t>https://www.ksz.fgov.be</a:t>
              </a:r>
            </a:p>
            <a:p>
              <a:pPr>
                <a:defRPr/>
              </a:pPr>
              <a:r>
                <a:rPr lang="fr-BE" altLang="en-US" sz="1600" dirty="0">
                  <a:latin typeface="+mn-lt"/>
                  <a:cs typeface="Arial" pitchFamily="34" charset="0"/>
                  <a:sym typeface="Arial" pitchFamily="34" charset="0"/>
                </a:rPr>
                <a:t>https://www.ehealth.fgov.be</a:t>
              </a:r>
            </a:p>
            <a:p>
              <a:pPr>
                <a:defRPr/>
              </a:pPr>
              <a:r>
                <a:rPr lang="fr-BE" altLang="en-US" sz="1600" dirty="0" smtClean="0">
                  <a:latin typeface="+mn-lt"/>
                  <a:cs typeface="Arial" pitchFamily="34" charset="0"/>
                  <a:sym typeface="Arial" pitchFamily="34" charset="0"/>
                </a:rPr>
                <a:t>https://www.frankrobben.be</a:t>
              </a:r>
              <a:endParaRPr lang="fr-BE" altLang="en-US" sz="1600" dirty="0" smtClean="0">
                <a:latin typeface="+mn-lt"/>
                <a:cs typeface="Arial" pitchFamily="34" charset="0"/>
              </a:endParaRPr>
            </a:p>
          </p:txBody>
        </p:sp>
      </p:grpSp>
    </p:spTree>
    <p:extLst>
      <p:ext uri="{BB962C8B-B14F-4D97-AF65-F5344CB8AC3E}">
        <p14:creationId xmlns:p14="http://schemas.microsoft.com/office/powerpoint/2010/main" val="2727825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nl-BE" noProof="0" dirty="0" smtClean="0"/>
              <a:t>2. Conceptual framework</a:t>
            </a:r>
          </a:p>
        </p:txBody>
      </p:sp>
      <p:sp>
        <p:nvSpPr>
          <p:cNvPr id="11267" name="Rectangle 3"/>
          <p:cNvSpPr>
            <a:spLocks noGrp="1" noChangeArrowheads="1"/>
          </p:cNvSpPr>
          <p:nvPr>
            <p:ph type="body" idx="1"/>
          </p:nvPr>
        </p:nvSpPr>
        <p:spPr/>
        <p:txBody>
          <a:bodyPr/>
          <a:lstStyle/>
          <a:p>
            <a:pPr eaLnBrk="1" hangingPunct="1"/>
            <a:r>
              <a:rPr lang="en-GB" altLang="nl-BE" noProof="0" dirty="0" smtClean="0"/>
              <a:t>authorization</a:t>
            </a:r>
          </a:p>
          <a:p>
            <a:pPr lvl="1" eaLnBrk="1" hangingPunct="1"/>
            <a:r>
              <a:rPr lang="en-GB" altLang="nl-BE" noProof="0" dirty="0" smtClean="0"/>
              <a:t>a permission to an entity to perform a defined action or to use a defined service</a:t>
            </a:r>
          </a:p>
          <a:p>
            <a:pPr eaLnBrk="1" hangingPunct="1"/>
            <a:r>
              <a:rPr lang="en-GB" altLang="nl-BE" noProof="0" dirty="0" smtClean="0"/>
              <a:t>authorization group</a:t>
            </a:r>
          </a:p>
          <a:p>
            <a:pPr lvl="1" eaLnBrk="1" hangingPunct="1"/>
            <a:r>
              <a:rPr lang="en-GB" altLang="nl-BE" noProof="0" dirty="0" smtClean="0"/>
              <a:t>a group of authorizations</a:t>
            </a:r>
          </a:p>
          <a:p>
            <a:pPr eaLnBrk="1" hangingPunct="1"/>
            <a:r>
              <a:rPr lang="en-GB" altLang="nl-BE" noProof="0" dirty="0" smtClean="0"/>
              <a:t>role</a:t>
            </a:r>
          </a:p>
          <a:p>
            <a:pPr lvl="1" eaLnBrk="1" hangingPunct="1"/>
            <a:r>
              <a:rPr lang="en-GB" altLang="nl-BE" noProof="0" dirty="0" smtClean="0"/>
              <a:t>a group of authorizations or authorization groups related to a specific service</a:t>
            </a:r>
          </a:p>
          <a:p>
            <a:pPr eaLnBrk="1" hangingPunct="1"/>
            <a:r>
              <a:rPr lang="en-GB" altLang="nl-BE" noProof="0" dirty="0" smtClean="0"/>
              <a:t>role based access</a:t>
            </a:r>
          </a:p>
          <a:p>
            <a:pPr lvl="1" eaLnBrk="1" hangingPunct="1"/>
            <a:r>
              <a:rPr lang="en-GB" altLang="nl-BE" noProof="0" dirty="0" smtClean="0"/>
              <a:t>a method of assigning authorizations to entities by means of authorization groups and roles, in order to simplify the management of authorizations and their assignment to entities</a:t>
            </a:r>
          </a:p>
        </p:txBody>
      </p:sp>
      <p:sp>
        <p:nvSpPr>
          <p:cNvPr id="1126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751472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3. User expectations</a:t>
            </a:r>
            <a:endParaRPr lang="en-GB" noProof="0" dirty="0"/>
          </a:p>
        </p:txBody>
      </p:sp>
      <p:sp>
        <p:nvSpPr>
          <p:cNvPr id="3" name="Content Placeholder 2"/>
          <p:cNvSpPr>
            <a:spLocks noGrp="1"/>
          </p:cNvSpPr>
          <p:nvPr>
            <p:ph idx="1"/>
          </p:nvPr>
        </p:nvSpPr>
        <p:spPr/>
        <p:txBody>
          <a:bodyPr/>
          <a:lstStyle/>
          <a:p>
            <a:r>
              <a:rPr lang="en-GB" noProof="0" dirty="0" smtClean="0"/>
              <a:t>one-time registration of identity, characteristics, relationships and mandates</a:t>
            </a:r>
          </a:p>
          <a:p>
            <a:r>
              <a:rPr lang="en-GB" altLang="fr-FR" noProof="0" dirty="0" smtClean="0"/>
              <a:t>single sign on for as many public and private sector applications as possible </a:t>
            </a:r>
          </a:p>
          <a:p>
            <a:pPr lvl="1"/>
            <a:r>
              <a:rPr lang="en-GB" noProof="0" dirty="0" smtClean="0"/>
              <a:t>authentication of the identity</a:t>
            </a:r>
          </a:p>
          <a:p>
            <a:pPr lvl="1"/>
            <a:r>
              <a:rPr lang="en-GB" noProof="0" dirty="0" smtClean="0"/>
              <a:t>verification of relevant characteristics, relationships and mandates</a:t>
            </a:r>
          </a:p>
          <a:p>
            <a:r>
              <a:rPr lang="en-GB" noProof="0" dirty="0" smtClean="0"/>
              <a:t>electronic means for authentication of identity that can be used on as much devices as possible</a:t>
            </a:r>
          </a:p>
          <a:p>
            <a:r>
              <a:rPr lang="en-GB" noProof="0" dirty="0" smtClean="0"/>
              <a:t>minimal cost of</a:t>
            </a:r>
          </a:p>
          <a:p>
            <a:pPr lvl="1"/>
            <a:r>
              <a:rPr lang="en-GB" noProof="0" dirty="0" smtClean="0"/>
              <a:t>registration procedures</a:t>
            </a:r>
          </a:p>
          <a:p>
            <a:pPr lvl="1"/>
            <a:r>
              <a:rPr lang="en-GB" noProof="0" dirty="0" smtClean="0"/>
              <a:t>electronic means for authentication of identity</a:t>
            </a:r>
          </a:p>
          <a:p>
            <a:pPr lvl="1"/>
            <a:r>
              <a:rPr lang="en-GB" noProof="0" dirty="0" smtClean="0"/>
              <a:t>use of electronic means for authentication of identity</a:t>
            </a:r>
          </a:p>
          <a:p>
            <a:endParaRPr lang="en-GB" noProof="0" dirty="0"/>
          </a:p>
        </p:txBody>
      </p:sp>
      <p:sp>
        <p:nvSpPr>
          <p:cNvPr id="4" name="Date Placeholder 3"/>
          <p:cNvSpPr>
            <a:spLocks noGrp="1"/>
          </p:cNvSpPr>
          <p:nvPr>
            <p:ph type="dt" sz="half" idx="10"/>
          </p:nvPr>
        </p:nvSpPr>
        <p:spPr/>
        <p:txBody>
          <a:bodyPr/>
          <a:lstStyle/>
          <a:p>
            <a:r>
              <a:rPr lang="nl-BE" smtClean="0"/>
              <a:t>16/11/2017</a:t>
            </a:r>
            <a:endParaRPr lang="fr-BE" dirty="0"/>
          </a:p>
        </p:txBody>
      </p:sp>
      <p:sp>
        <p:nvSpPr>
          <p:cNvPr id="5" name="Slide Number Placeholder 4"/>
          <p:cNvSpPr>
            <a:spLocks noGrp="1"/>
          </p:cNvSpPr>
          <p:nvPr>
            <p:ph type="sldNum" sz="quarter" idx="12"/>
          </p:nvPr>
        </p:nvSpPr>
        <p:spPr/>
        <p:txBody>
          <a:bodyPr/>
          <a:lstStyle/>
          <a:p>
            <a:pPr lvl="0"/>
            <a:fld id="{30A9230E-FFBB-4CCB-ABD7-198084EDE768}" type="slidenum">
              <a:rPr lang="fr-BE" noProof="0" smtClean="0"/>
              <a:pPr lvl="0"/>
              <a:t>11</a:t>
            </a:fld>
            <a:endParaRPr lang="fr-BE" noProof="0"/>
          </a:p>
        </p:txBody>
      </p:sp>
    </p:spTree>
    <p:extLst>
      <p:ext uri="{BB962C8B-B14F-4D97-AF65-F5344CB8AC3E}">
        <p14:creationId xmlns:p14="http://schemas.microsoft.com/office/powerpoint/2010/main" val="105546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3. Critical success factors</a:t>
            </a:r>
            <a:endParaRPr lang="en-GB" noProof="0" dirty="0"/>
          </a:p>
        </p:txBody>
      </p:sp>
      <p:sp>
        <p:nvSpPr>
          <p:cNvPr id="3" name="Content Placeholder 2"/>
          <p:cNvSpPr>
            <a:spLocks noGrp="1"/>
          </p:cNvSpPr>
          <p:nvPr>
            <p:ph idx="1"/>
          </p:nvPr>
        </p:nvSpPr>
        <p:spPr/>
        <p:txBody>
          <a:bodyPr>
            <a:normAutofit/>
          </a:bodyPr>
          <a:lstStyle/>
          <a:p>
            <a:r>
              <a:rPr lang="en-GB" noProof="0" dirty="0" smtClean="0"/>
              <a:t>meeting user expectations</a:t>
            </a:r>
          </a:p>
          <a:p>
            <a:endParaRPr lang="en-GB" noProof="0" dirty="0" smtClean="0"/>
          </a:p>
          <a:p>
            <a:r>
              <a:rPr lang="en-GB" noProof="0" dirty="0" smtClean="0"/>
              <a:t>simplicity in use</a:t>
            </a:r>
          </a:p>
          <a:p>
            <a:endParaRPr lang="en-GB" noProof="0" dirty="0" smtClean="0"/>
          </a:p>
          <a:p>
            <a:r>
              <a:rPr lang="en-GB" noProof="0" dirty="0" smtClean="0"/>
              <a:t>taking advantage of opportunities of technological evolution =&gt; evolutionary, future proof solutions</a:t>
            </a:r>
          </a:p>
          <a:p>
            <a:endParaRPr lang="en-GB" noProof="0" dirty="0" smtClean="0"/>
          </a:p>
          <a:p>
            <a:r>
              <a:rPr lang="en-GB" noProof="0" dirty="0" smtClean="0"/>
              <a:t>accordance with the European regulatory framework</a:t>
            </a:r>
          </a:p>
          <a:p>
            <a:endParaRPr lang="en-GB" noProof="0" dirty="0" smtClean="0"/>
          </a:p>
          <a:p>
            <a:r>
              <a:rPr lang="en-GB" noProof="0" dirty="0" smtClean="0"/>
              <a:t>sufficient applications for which electronic user management can be used</a:t>
            </a:r>
          </a:p>
          <a:p>
            <a:endParaRPr lang="en-GB" noProof="0" dirty="0" smtClean="0"/>
          </a:p>
          <a:p>
            <a:pPr marL="0" indent="0">
              <a:buNone/>
            </a:pPr>
            <a:endParaRPr lang="en-GB" noProof="0" dirty="0" smtClean="0"/>
          </a:p>
          <a:p>
            <a:endParaRPr lang="en-GB" noProof="0" dirty="0"/>
          </a:p>
        </p:txBody>
      </p:sp>
      <p:sp>
        <p:nvSpPr>
          <p:cNvPr id="4" name="Date Placeholder 3"/>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89530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4 a. Main vision</a:t>
            </a:r>
            <a:endParaRPr lang="en-GB" dirty="0"/>
          </a:p>
        </p:txBody>
      </p:sp>
      <p:sp>
        <p:nvSpPr>
          <p:cNvPr id="3" name="Tijdelijke aanduiding voor inhoud 2"/>
          <p:cNvSpPr>
            <a:spLocks noGrp="1"/>
          </p:cNvSpPr>
          <p:nvPr>
            <p:ph idx="1"/>
          </p:nvPr>
        </p:nvSpPr>
        <p:spPr/>
        <p:txBody>
          <a:bodyPr/>
          <a:lstStyle/>
          <a:p>
            <a:r>
              <a:rPr lang="en-GB" smtClean="0"/>
              <a:t>evolution of the society to 'digital is the new normal' requires </a:t>
            </a:r>
          </a:p>
          <a:p>
            <a:pPr lvl="1"/>
            <a:r>
              <a:rPr lang="en-GB" smtClean="0"/>
              <a:t>collaboration between the government and the private sector with respect to</a:t>
            </a:r>
          </a:p>
          <a:p>
            <a:pPr lvl="2"/>
            <a:r>
              <a:rPr lang="en-GB" smtClean="0"/>
              <a:t>common vision</a:t>
            </a:r>
          </a:p>
          <a:p>
            <a:pPr lvl="2"/>
            <a:r>
              <a:rPr lang="en-GB" smtClean="0"/>
              <a:t>multifunctional components and services</a:t>
            </a:r>
          </a:p>
          <a:p>
            <a:pPr lvl="2"/>
            <a:r>
              <a:rPr lang="en-GB" smtClean="0"/>
              <a:t>synergies to meet user expectations</a:t>
            </a:r>
          </a:p>
          <a:p>
            <a:pPr lvl="1"/>
            <a:r>
              <a:rPr lang="en-GB" smtClean="0"/>
              <a:t>division of tasks based on strengths of each one </a:t>
            </a:r>
          </a:p>
          <a:p>
            <a:pPr lvl="1"/>
            <a:r>
              <a:rPr lang="en-GB" smtClean="0"/>
              <a:t>not only thinking in terms of competitive, but also in terms of cooperative strategic benefits</a:t>
            </a:r>
            <a:endParaRPr lang="en-GB" dirty="0"/>
          </a:p>
        </p:txBody>
      </p:sp>
      <p:sp>
        <p:nvSpPr>
          <p:cNvPr id="4" name="Tijdelijke aanduiding voor datum 3"/>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6497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GB" altLang="nl-BE" noProof="0" dirty="0" smtClean="0"/>
              <a:t>4 b. Identification number</a:t>
            </a:r>
          </a:p>
        </p:txBody>
      </p:sp>
      <p:sp>
        <p:nvSpPr>
          <p:cNvPr id="12291" name="Rectangle 3"/>
          <p:cNvSpPr>
            <a:spLocks noGrp="1" noChangeArrowheads="1"/>
          </p:cNvSpPr>
          <p:nvPr>
            <p:ph type="body" idx="1"/>
          </p:nvPr>
        </p:nvSpPr>
        <p:spPr/>
        <p:txBody>
          <a:bodyPr/>
          <a:lstStyle/>
          <a:p>
            <a:pPr eaLnBrk="1" hangingPunct="1"/>
            <a:r>
              <a:rPr lang="en-GB" altLang="nl-BE" noProof="0" dirty="0" smtClean="0"/>
              <a:t>identification number for every citizen and every company, having following characteristics</a:t>
            </a:r>
          </a:p>
          <a:p>
            <a:pPr lvl="1"/>
            <a:r>
              <a:rPr lang="en-GB" altLang="nl-BE" noProof="0" dirty="0" err="1" smtClean="0"/>
              <a:t>unicity</a:t>
            </a:r>
            <a:r>
              <a:rPr lang="en-GB" altLang="nl-BE" noProof="0" dirty="0" smtClean="0"/>
              <a:t>	</a:t>
            </a:r>
          </a:p>
          <a:p>
            <a:pPr lvl="2"/>
            <a:r>
              <a:rPr lang="en-GB" altLang="nl-BE" noProof="0" dirty="0" smtClean="0"/>
              <a:t>one entity – one identification number</a:t>
            </a:r>
          </a:p>
          <a:p>
            <a:pPr lvl="2"/>
            <a:r>
              <a:rPr lang="en-GB" altLang="nl-BE" noProof="0" dirty="0" smtClean="0"/>
              <a:t>same identification number is not assigned to several entities</a:t>
            </a:r>
          </a:p>
          <a:p>
            <a:pPr lvl="1"/>
            <a:r>
              <a:rPr lang="en-GB" altLang="nl-BE" noProof="0" dirty="0" err="1" smtClean="0"/>
              <a:t>exhaustivity</a:t>
            </a:r>
            <a:endParaRPr lang="en-GB" altLang="nl-BE" noProof="0" dirty="0" smtClean="0"/>
          </a:p>
          <a:p>
            <a:pPr lvl="2"/>
            <a:r>
              <a:rPr lang="en-GB" altLang="nl-BE" noProof="0" dirty="0" smtClean="0"/>
              <a:t>every entity to be identified has an identification number</a:t>
            </a:r>
          </a:p>
          <a:p>
            <a:pPr lvl="1"/>
            <a:r>
              <a:rPr lang="en-GB" altLang="nl-BE" noProof="0" dirty="0" smtClean="0"/>
              <a:t>stability through time</a:t>
            </a:r>
          </a:p>
          <a:p>
            <a:pPr lvl="2"/>
            <a:r>
              <a:rPr lang="en-GB" altLang="nl-BE" noProof="0" dirty="0" smtClean="0"/>
              <a:t>identification number should not contain variable </a:t>
            </a:r>
            <a:r>
              <a:rPr lang="en-GB" sz="1800" kern="1200" dirty="0" smtClean="0">
                <a:solidFill>
                  <a:schemeClr val="tx1">
                    <a:lumMod val="65000"/>
                    <a:lumOff val="35000"/>
                  </a:schemeClr>
                </a:solidFill>
                <a:effectLst/>
                <a:latin typeface="+mn-lt"/>
                <a:ea typeface="+mn-ea"/>
                <a:cs typeface="Arial" panose="020B0604020202020204" pitchFamily="34" charset="0"/>
              </a:rPr>
              <a:t>characteristics</a:t>
            </a:r>
            <a:r>
              <a:rPr lang="en-GB" altLang="nl-BE" noProof="0" dirty="0" smtClean="0"/>
              <a:t> of the identified entity</a:t>
            </a:r>
          </a:p>
          <a:p>
            <a:pPr lvl="2"/>
            <a:r>
              <a:rPr lang="en-GB" altLang="nl-BE" noProof="0" dirty="0" smtClean="0"/>
              <a:t>identification number should not contain references to the identification number or characteristics of other entities</a:t>
            </a:r>
          </a:p>
          <a:p>
            <a:pPr lvl="2"/>
            <a:r>
              <a:rPr lang="en-GB" altLang="nl-BE" noProof="0" dirty="0" smtClean="0"/>
              <a:t>identification number should not change when a quality or characteristic of the identified entity changes</a:t>
            </a:r>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64067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nl-BE" noProof="0" dirty="0" smtClean="0"/>
              <a:t>4 c. Division of tasks</a:t>
            </a:r>
          </a:p>
        </p:txBody>
      </p:sp>
      <p:sp>
        <p:nvSpPr>
          <p:cNvPr id="13315" name="Rectangle 3"/>
          <p:cNvSpPr>
            <a:spLocks noGrp="1" noChangeArrowheads="1"/>
          </p:cNvSpPr>
          <p:nvPr>
            <p:ph type="body" idx="1"/>
          </p:nvPr>
        </p:nvSpPr>
        <p:spPr/>
        <p:txBody>
          <a:bodyPr>
            <a:normAutofit/>
          </a:bodyPr>
          <a:lstStyle/>
          <a:p>
            <a:pPr eaLnBrk="1" hangingPunct="1"/>
            <a:r>
              <a:rPr lang="en-GB" altLang="nl-BE" noProof="0" smtClean="0"/>
              <a:t>registration of the identity of</a:t>
            </a:r>
          </a:p>
          <a:p>
            <a:pPr lvl="1"/>
            <a:r>
              <a:rPr lang="en-GB" altLang="nl-BE" noProof="0" smtClean="0"/>
              <a:t>citizens: municipalities</a:t>
            </a:r>
          </a:p>
          <a:p>
            <a:pPr lvl="1"/>
            <a:r>
              <a:rPr lang="en-GB" altLang="nl-BE" noProof="0" smtClean="0"/>
              <a:t>companies: company counters</a:t>
            </a:r>
          </a:p>
          <a:p>
            <a:endParaRPr lang="en-GB" smtClean="0"/>
          </a:p>
          <a:p>
            <a:r>
              <a:rPr lang="en-GB" smtClean="0"/>
              <a:t>official identification document for citizens</a:t>
            </a:r>
          </a:p>
          <a:p>
            <a:pPr lvl="1"/>
            <a:r>
              <a:rPr lang="en-GB" smtClean="0"/>
              <a:t>delivered by the municipalities (eID)</a:t>
            </a:r>
          </a:p>
          <a:p>
            <a:endParaRPr lang="en-GB" smtClean="0"/>
          </a:p>
          <a:p>
            <a:r>
              <a:rPr lang="en-GB" smtClean="0"/>
              <a:t>means for the electronic authentication of identity</a:t>
            </a:r>
          </a:p>
          <a:p>
            <a:pPr lvl="1"/>
            <a:r>
              <a:rPr lang="en-GB" smtClean="0"/>
              <a:t>free choice for user between means offered</a:t>
            </a:r>
          </a:p>
          <a:p>
            <a:pPr lvl="2"/>
            <a:r>
              <a:rPr lang="en-GB" smtClean="0"/>
              <a:t>by the government or</a:t>
            </a:r>
          </a:p>
          <a:p>
            <a:pPr lvl="2"/>
            <a:r>
              <a:rPr lang="en-GB" smtClean="0"/>
              <a:t>by the private sector, recognized by the government</a:t>
            </a:r>
          </a:p>
          <a:p>
            <a:pPr lvl="1"/>
            <a:r>
              <a:rPr lang="en-GB" smtClean="0"/>
              <a:t>free of charge for user</a:t>
            </a:r>
            <a:endParaRPr lang="en-GB" altLang="nl-BE" smtClean="0"/>
          </a:p>
          <a:p>
            <a:endParaRPr lang="en-GB" altLang="nl-BE" smtClean="0"/>
          </a:p>
          <a:p>
            <a:endParaRPr lang="en-GB" altLang="nl-BE" noProof="0" smtClean="0"/>
          </a:p>
          <a:p>
            <a:endParaRPr lang="en-GB" smtClean="0"/>
          </a:p>
          <a:p>
            <a:pPr lvl="1"/>
            <a:endParaRPr lang="en-GB" altLang="nl-BE" noProof="0" dirty="0" smtClean="0"/>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801273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4 c. Division of tasks</a:t>
            </a:r>
            <a:endParaRPr lang="en-GB" dirty="0"/>
          </a:p>
        </p:txBody>
      </p:sp>
      <p:sp>
        <p:nvSpPr>
          <p:cNvPr id="3" name="Tijdelijke aanduiding voor inhoud 2"/>
          <p:cNvSpPr>
            <a:spLocks noGrp="1"/>
          </p:cNvSpPr>
          <p:nvPr>
            <p:ph idx="1"/>
          </p:nvPr>
        </p:nvSpPr>
        <p:spPr/>
        <p:txBody>
          <a:bodyPr>
            <a:normAutofit/>
          </a:bodyPr>
          <a:lstStyle/>
          <a:p>
            <a:r>
              <a:rPr lang="en-GB" altLang="nl-BE" smtClean="0"/>
              <a:t>registration of characteristics, relationships and mandates relevant for eGovernment or eHealth</a:t>
            </a:r>
          </a:p>
          <a:p>
            <a:pPr lvl="1"/>
            <a:r>
              <a:rPr lang="en-GB" altLang="nl-BE" smtClean="0"/>
              <a:t>by public or private bodies designated by government</a:t>
            </a:r>
          </a:p>
          <a:p>
            <a:pPr lvl="1"/>
            <a:r>
              <a:rPr lang="en-GB" altLang="nl-BE" smtClean="0"/>
              <a:t>with quality assurance</a:t>
            </a:r>
          </a:p>
          <a:p>
            <a:r>
              <a:rPr lang="en-GB" smtClean="0"/>
              <a:t>authentic sources containing characteristics, relationships and mandates  relevant for eGovernment or eHealth</a:t>
            </a:r>
          </a:p>
          <a:p>
            <a:pPr lvl="1"/>
            <a:r>
              <a:rPr lang="en-GB" smtClean="0"/>
              <a:t>managed by public or private bodies designated by government</a:t>
            </a:r>
          </a:p>
          <a:p>
            <a:pPr lvl="1"/>
            <a:r>
              <a:rPr lang="en-GB" smtClean="0"/>
              <a:t>with SLA’s</a:t>
            </a:r>
          </a:p>
          <a:p>
            <a:pPr lvl="1"/>
            <a:r>
              <a:rPr lang="en-GB" smtClean="0"/>
              <a:t>according to a federated model</a:t>
            </a:r>
          </a:p>
          <a:p>
            <a:pPr lvl="1"/>
            <a:r>
              <a:rPr lang="en-GB" smtClean="0"/>
              <a:t>accessible by UAM</a:t>
            </a:r>
          </a:p>
          <a:p>
            <a:pPr lvl="2"/>
            <a:r>
              <a:rPr lang="en-GB" smtClean="0"/>
              <a:t>for eGovernment and eHealth applications</a:t>
            </a:r>
          </a:p>
          <a:p>
            <a:pPr lvl="2"/>
            <a:r>
              <a:rPr lang="en-GB" smtClean="0"/>
              <a:t>for private sector applications</a:t>
            </a:r>
          </a:p>
          <a:p>
            <a:r>
              <a:rPr lang="en-GB" altLang="nl-BE" smtClean="0"/>
              <a:t>authorization is the responsibility of each service provider</a:t>
            </a:r>
            <a:endParaRPr lang="en-GB" smtClean="0"/>
          </a:p>
          <a:p>
            <a:endParaRPr lang="en-GB" smtClean="0"/>
          </a:p>
          <a:p>
            <a:endParaRPr lang="en-GB" dirty="0"/>
          </a:p>
        </p:txBody>
      </p:sp>
      <p:sp>
        <p:nvSpPr>
          <p:cNvPr id="4" name="Tijdelijke aanduiding voor datum 3"/>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75951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96" name="Straight Arrow Connector 1995"/>
          <p:cNvCxnSpPr/>
          <p:nvPr/>
        </p:nvCxnSpPr>
        <p:spPr>
          <a:xfrm flipV="1">
            <a:off x="5801172" y="2274094"/>
            <a:ext cx="1588" cy="5905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79" name="Straight Connector 1978"/>
          <p:cNvCxnSpPr/>
          <p:nvPr/>
        </p:nvCxnSpPr>
        <p:spPr>
          <a:xfrm flipH="1">
            <a:off x="7737922" y="5041106"/>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1940" name="Straight Connector 1939"/>
          <p:cNvCxnSpPr/>
          <p:nvPr/>
        </p:nvCxnSpPr>
        <p:spPr>
          <a:xfrm flipH="1">
            <a:off x="5729735" y="5033169"/>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16389" name="Picture 3806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1110" y="4342606"/>
            <a:ext cx="49371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20" name="Picture 1919"/>
          <p:cNvPicPr>
            <a:picLocks noChangeAspect="1"/>
          </p:cNvPicPr>
          <p:nvPr/>
        </p:nvPicPr>
        <p:blipFill>
          <a:blip r:embed="rId3">
            <a:lum bright="-12000"/>
            <a:duotone>
              <a:schemeClr val="accent1">
                <a:shade val="45000"/>
                <a:satMod val="135000"/>
              </a:schemeClr>
              <a:prstClr val="white"/>
            </a:duotone>
          </a:blip>
          <a:stretch>
            <a:fillRect/>
          </a:stretch>
        </p:blipFill>
        <p:spPr>
          <a:xfrm>
            <a:off x="1849762" y="1463047"/>
            <a:ext cx="1453320" cy="816134"/>
          </a:xfrm>
          <a:prstGeom prst="rect">
            <a:avLst/>
          </a:prstGeom>
          <a:noFill/>
          <a:ln>
            <a:noFill/>
          </a:ln>
        </p:spPr>
      </p:pic>
      <p:sp>
        <p:nvSpPr>
          <p:cNvPr id="16391" name="TextBox 1920"/>
          <p:cNvSpPr txBox="1">
            <a:spLocks noChangeArrowheads="1"/>
          </p:cNvSpPr>
          <p:nvPr/>
        </p:nvSpPr>
        <p:spPr bwMode="auto">
          <a:xfrm>
            <a:off x="2240410" y="1686719"/>
            <a:ext cx="617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dirty="0"/>
              <a:t>User</a:t>
            </a:r>
            <a:endParaRPr lang="nl-BE" altLang="fr-FR" dirty="0"/>
          </a:p>
        </p:txBody>
      </p:sp>
      <p:pic>
        <p:nvPicPr>
          <p:cNvPr id="1941" name="Picture 1940"/>
          <p:cNvPicPr>
            <a:picLocks noChangeAspect="1"/>
          </p:cNvPicPr>
          <p:nvPr/>
        </p:nvPicPr>
        <p:blipFill>
          <a:blip r:embed="rId3">
            <a:duotone>
              <a:schemeClr val="accent1">
                <a:shade val="45000"/>
                <a:satMod val="135000"/>
              </a:schemeClr>
              <a:prstClr val="white"/>
            </a:duotone>
            <a:lum bright="-12000"/>
          </a:blip>
          <a:stretch>
            <a:fillRect/>
          </a:stretch>
        </p:blipFill>
        <p:spPr>
          <a:xfrm>
            <a:off x="4484022" y="1463047"/>
            <a:ext cx="1453320" cy="816134"/>
          </a:xfrm>
          <a:prstGeom prst="rect">
            <a:avLst/>
          </a:prstGeom>
          <a:noFill/>
          <a:ln>
            <a:noFill/>
          </a:ln>
        </p:spPr>
      </p:pic>
      <p:sp>
        <p:nvSpPr>
          <p:cNvPr id="16393" name="TextBox 1941"/>
          <p:cNvSpPr txBox="1">
            <a:spLocks noChangeArrowheads="1"/>
          </p:cNvSpPr>
          <p:nvPr/>
        </p:nvSpPr>
        <p:spPr bwMode="auto">
          <a:xfrm>
            <a:off x="4566561" y="1440656"/>
            <a:ext cx="134844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t>Policy </a:t>
            </a:r>
            <a:br>
              <a:rPr lang="nl-BE" altLang="fr-FR" sz="1600" dirty="0"/>
            </a:br>
            <a:r>
              <a:rPr lang="nl-BE" altLang="fr-FR" sz="1600" dirty="0" err="1" smtClean="0"/>
              <a:t>Enforcement</a:t>
            </a:r>
            <a:r>
              <a:rPr lang="nl-BE" altLang="fr-FR" sz="1600" dirty="0"/>
              <a:t/>
            </a:r>
            <a:br>
              <a:rPr lang="nl-BE" altLang="fr-FR" sz="1600" dirty="0"/>
            </a:br>
            <a:r>
              <a:rPr lang="nl-BE" altLang="fr-FR" sz="1600" dirty="0"/>
              <a:t>(PEP)</a:t>
            </a:r>
          </a:p>
        </p:txBody>
      </p:sp>
      <p:pic>
        <p:nvPicPr>
          <p:cNvPr id="1943" name="Picture 1942"/>
          <p:cNvPicPr>
            <a:picLocks noChangeAspect="1"/>
          </p:cNvPicPr>
          <p:nvPr/>
        </p:nvPicPr>
        <p:blipFill>
          <a:blip r:embed="rId3">
            <a:lum bright="-12000"/>
            <a:duotone>
              <a:schemeClr val="accent1">
                <a:shade val="45000"/>
                <a:satMod val="135000"/>
              </a:schemeClr>
              <a:prstClr val="white"/>
            </a:duotone>
          </a:blip>
          <a:stretch>
            <a:fillRect/>
          </a:stretch>
        </p:blipFill>
        <p:spPr>
          <a:xfrm>
            <a:off x="7021837" y="1463047"/>
            <a:ext cx="1453320" cy="816134"/>
          </a:xfrm>
          <a:prstGeom prst="rect">
            <a:avLst/>
          </a:prstGeom>
          <a:noFill/>
          <a:ln>
            <a:noFill/>
          </a:ln>
        </p:spPr>
      </p:pic>
      <p:sp>
        <p:nvSpPr>
          <p:cNvPr id="16395" name="TextBox 1943"/>
          <p:cNvSpPr txBox="1">
            <a:spLocks noChangeArrowheads="1"/>
          </p:cNvSpPr>
          <p:nvPr/>
        </p:nvSpPr>
        <p:spPr bwMode="auto">
          <a:xfrm>
            <a:off x="7187060" y="1670844"/>
            <a:ext cx="1184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Application</a:t>
            </a:r>
            <a:endParaRPr lang="nl-BE" altLang="fr-FR"/>
          </a:p>
        </p:txBody>
      </p:sp>
      <p:pic>
        <p:nvPicPr>
          <p:cNvPr id="1945" name="Picture 1944"/>
          <p:cNvPicPr>
            <a:picLocks noChangeAspect="1"/>
          </p:cNvPicPr>
          <p:nvPr/>
        </p:nvPicPr>
        <p:blipFill>
          <a:blip r:embed="rId3">
            <a:duotone>
              <a:schemeClr val="accent1">
                <a:shade val="45000"/>
                <a:satMod val="135000"/>
              </a:schemeClr>
              <a:prstClr val="white"/>
            </a:duotone>
            <a:lum bright="-12000"/>
          </a:blip>
          <a:stretch>
            <a:fillRect/>
          </a:stretch>
        </p:blipFill>
        <p:spPr>
          <a:xfrm>
            <a:off x="4484022" y="2854642"/>
            <a:ext cx="1453320" cy="816134"/>
          </a:xfrm>
          <a:prstGeom prst="rect">
            <a:avLst/>
          </a:prstGeom>
          <a:noFill/>
          <a:ln>
            <a:noFill/>
          </a:ln>
        </p:spPr>
      </p:pic>
      <p:sp>
        <p:nvSpPr>
          <p:cNvPr id="16397" name="TextBox 1945"/>
          <p:cNvSpPr txBox="1">
            <a:spLocks noChangeArrowheads="1"/>
          </p:cNvSpPr>
          <p:nvPr/>
        </p:nvSpPr>
        <p:spPr bwMode="auto">
          <a:xfrm>
            <a:off x="4708972" y="2844006"/>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1948" name="Picture 1947"/>
          <p:cNvPicPr>
            <a:picLocks noChangeAspect="1"/>
          </p:cNvPicPr>
          <p:nvPr/>
        </p:nvPicPr>
        <p:blipFill>
          <a:blip r:embed="rId3">
            <a:duotone>
              <a:schemeClr val="accent1">
                <a:shade val="45000"/>
                <a:satMod val="135000"/>
              </a:schemeClr>
              <a:prstClr val="white"/>
            </a:duotone>
            <a:lum bright="-12000"/>
          </a:blip>
          <a:stretch>
            <a:fillRect/>
          </a:stretch>
        </p:blipFill>
        <p:spPr>
          <a:xfrm>
            <a:off x="7002906" y="4233217"/>
            <a:ext cx="1472251" cy="826765"/>
          </a:xfrm>
          <a:prstGeom prst="rect">
            <a:avLst/>
          </a:prstGeom>
          <a:noFill/>
          <a:ln>
            <a:noFill/>
          </a:ln>
        </p:spPr>
      </p:pic>
      <p:sp>
        <p:nvSpPr>
          <p:cNvPr id="16399" name="TextBox 1948"/>
          <p:cNvSpPr txBox="1">
            <a:spLocks noChangeArrowheads="1"/>
          </p:cNvSpPr>
          <p:nvPr/>
        </p:nvSpPr>
        <p:spPr bwMode="auto">
          <a:xfrm>
            <a:off x="7123560" y="4225131"/>
            <a:ext cx="12271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1950" name="Picture 1949"/>
          <p:cNvPicPr>
            <a:picLocks noChangeAspect="1"/>
          </p:cNvPicPr>
          <p:nvPr/>
        </p:nvPicPr>
        <p:blipFill>
          <a:blip r:embed="rId3">
            <a:lum bright="-12000"/>
            <a:duotone>
              <a:schemeClr val="accent1">
                <a:shade val="45000"/>
                <a:satMod val="135000"/>
              </a:schemeClr>
              <a:prstClr val="white"/>
            </a:duotone>
          </a:blip>
          <a:stretch>
            <a:fillRect/>
          </a:stretch>
        </p:blipFill>
        <p:spPr>
          <a:xfrm>
            <a:off x="5003774" y="4235588"/>
            <a:ext cx="1453320" cy="816134"/>
          </a:xfrm>
          <a:prstGeom prst="rect">
            <a:avLst/>
          </a:prstGeom>
          <a:noFill/>
          <a:ln>
            <a:noFill/>
          </a:ln>
        </p:spPr>
      </p:pic>
      <p:sp>
        <p:nvSpPr>
          <p:cNvPr id="16401" name="TextBox 1950"/>
          <p:cNvSpPr txBox="1">
            <a:spLocks noChangeArrowheads="1"/>
          </p:cNvSpPr>
          <p:nvPr/>
        </p:nvSpPr>
        <p:spPr bwMode="auto">
          <a:xfrm>
            <a:off x="5124897" y="4228306"/>
            <a:ext cx="1211263"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1953" name="Picture 1952"/>
          <p:cNvPicPr>
            <a:picLocks noChangeAspect="1"/>
          </p:cNvPicPr>
          <p:nvPr/>
        </p:nvPicPr>
        <p:blipFill>
          <a:blip r:embed="rId3">
            <a:duotone>
              <a:schemeClr val="accent1">
                <a:shade val="45000"/>
                <a:satMod val="135000"/>
              </a:schemeClr>
              <a:prstClr val="white"/>
            </a:duotone>
            <a:lum bright="-12000"/>
          </a:blip>
          <a:stretch>
            <a:fillRect/>
          </a:stretch>
        </p:blipFill>
        <p:spPr>
          <a:xfrm>
            <a:off x="1882192" y="4235588"/>
            <a:ext cx="1453320" cy="816134"/>
          </a:xfrm>
          <a:prstGeom prst="rect">
            <a:avLst/>
          </a:prstGeom>
          <a:noFill/>
          <a:ln>
            <a:noFill/>
          </a:ln>
        </p:spPr>
      </p:pic>
      <p:sp>
        <p:nvSpPr>
          <p:cNvPr id="16403" name="TextBox 1953"/>
          <p:cNvSpPr txBox="1">
            <a:spLocks noChangeArrowheads="1"/>
          </p:cNvSpPr>
          <p:nvPr/>
        </p:nvSpPr>
        <p:spPr bwMode="auto">
          <a:xfrm>
            <a:off x="1867347" y="4212431"/>
            <a:ext cx="1482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Administration</a:t>
            </a:r>
            <a:br>
              <a:rPr lang="nl-BE" altLang="fr-FR" sz="1600"/>
            </a:br>
            <a:r>
              <a:rPr lang="nl-BE" altLang="fr-FR" sz="1600"/>
              <a:t>(PAP)</a:t>
            </a:r>
            <a:endParaRPr lang="nl-BE" altLang="fr-FR"/>
          </a:p>
        </p:txBody>
      </p:sp>
      <p:pic>
        <p:nvPicPr>
          <p:cNvPr id="16404" name="Picture 195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40372" y="5333206"/>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23" name="Straight Arrow Connector 1922"/>
          <p:cNvCxnSpPr>
            <a:stCxn id="16389" idx="3"/>
            <a:endCxn id="1953" idx="1"/>
          </p:cNvCxnSpPr>
          <p:nvPr/>
        </p:nvCxnSpPr>
        <p:spPr>
          <a:xfrm flipV="1">
            <a:off x="714822" y="4644231"/>
            <a:ext cx="1166813"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26" name="Elbow Connector 1925"/>
          <p:cNvCxnSpPr>
            <a:endCxn id="16403" idx="0"/>
          </p:cNvCxnSpPr>
          <p:nvPr/>
        </p:nvCxnSpPr>
        <p:spPr>
          <a:xfrm rot="10800000" flipV="1">
            <a:off x="2608710" y="3442494"/>
            <a:ext cx="1874837" cy="769937"/>
          </a:xfrm>
          <a:prstGeom prst="bentConnector2">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28" name="Elbow Connector 1927"/>
          <p:cNvCxnSpPr>
            <a:endCxn id="16399" idx="0"/>
          </p:cNvCxnSpPr>
          <p:nvPr/>
        </p:nvCxnSpPr>
        <p:spPr>
          <a:xfrm>
            <a:off x="5937697" y="3456781"/>
            <a:ext cx="1800225" cy="768350"/>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38" name="Straight Arrow Connector 1937"/>
          <p:cNvCxnSpPr/>
          <p:nvPr/>
        </p:nvCxnSpPr>
        <p:spPr>
          <a:xfrm>
            <a:off x="5648772" y="3653631"/>
            <a:ext cx="0" cy="596900"/>
          </a:xfrm>
          <a:prstGeom prst="straightConnector1">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89" name="Straight Connector 1988"/>
          <p:cNvCxnSpPr/>
          <p:nvPr/>
        </p:nvCxnSpPr>
        <p:spPr>
          <a:xfrm flipH="1">
            <a:off x="2608710" y="4998244"/>
            <a:ext cx="0" cy="360362"/>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1990" name="Straight Arrow Connector 1989"/>
          <p:cNvCxnSpPr/>
          <p:nvPr/>
        </p:nvCxnSpPr>
        <p:spPr>
          <a:xfrm>
            <a:off x="3302447" y="2070894"/>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94" name="Straight Arrow Connector 1993"/>
          <p:cNvCxnSpPr/>
          <p:nvPr/>
        </p:nvCxnSpPr>
        <p:spPr>
          <a:xfrm>
            <a:off x="5928172" y="2024856"/>
            <a:ext cx="1093788"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2000" name="Straight Arrow Connector 1999"/>
          <p:cNvCxnSpPr/>
          <p:nvPr/>
        </p:nvCxnSpPr>
        <p:spPr>
          <a:xfrm>
            <a:off x="4710560" y="2286794"/>
            <a:ext cx="0" cy="5778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1992" name="Elbow Connector 1991"/>
          <p:cNvCxnSpPr/>
          <p:nvPr/>
        </p:nvCxnSpPr>
        <p:spPr>
          <a:xfrm rot="10800000">
            <a:off x="3270697" y="1727994"/>
            <a:ext cx="2532063" cy="519112"/>
          </a:xfrm>
          <a:prstGeom prst="bentConnector3">
            <a:avLst>
              <a:gd name="adj1" fmla="val -235"/>
            </a:avLst>
          </a:prstGeom>
          <a:ln w="19050">
            <a:solidFill>
              <a:srgbClr val="9CB0B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03" name="Elbow Connector 2002"/>
          <p:cNvCxnSpPr/>
          <p:nvPr/>
        </p:nvCxnSpPr>
        <p:spPr>
          <a:xfrm>
            <a:off x="4515297" y="2069306"/>
            <a:ext cx="195263" cy="185738"/>
          </a:xfrm>
          <a:prstGeom prst="bentConnector3">
            <a:avLst>
              <a:gd name="adj1" fmla="val 103615"/>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010" name="Straight Connector 2009"/>
          <p:cNvCxnSpPr/>
          <p:nvPr/>
        </p:nvCxnSpPr>
        <p:spPr>
          <a:xfrm>
            <a:off x="5812285" y="2024856"/>
            <a:ext cx="115887" cy="0"/>
          </a:xfrm>
          <a:prstGeom prst="line">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6416" name="TextBox 2021"/>
          <p:cNvSpPr txBox="1">
            <a:spLocks noChangeArrowheads="1"/>
          </p:cNvSpPr>
          <p:nvPr/>
        </p:nvSpPr>
        <p:spPr bwMode="auto">
          <a:xfrm>
            <a:off x="5064572" y="6026944"/>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16417" name="TextBox 2033"/>
          <p:cNvSpPr txBox="1">
            <a:spLocks noChangeArrowheads="1"/>
          </p:cNvSpPr>
          <p:nvPr/>
        </p:nvSpPr>
        <p:spPr bwMode="auto">
          <a:xfrm>
            <a:off x="7123560" y="6026944"/>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16418" name="TextBox 2034"/>
          <p:cNvSpPr txBox="1">
            <a:spLocks noChangeArrowheads="1"/>
          </p:cNvSpPr>
          <p:nvPr/>
        </p:nvSpPr>
        <p:spPr bwMode="auto">
          <a:xfrm>
            <a:off x="1921322" y="6026944"/>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repository</a:t>
            </a:r>
          </a:p>
        </p:txBody>
      </p:sp>
      <p:sp>
        <p:nvSpPr>
          <p:cNvPr id="16419" name="TextBox 2035"/>
          <p:cNvSpPr txBox="1">
            <a:spLocks noChangeArrowheads="1"/>
          </p:cNvSpPr>
          <p:nvPr/>
        </p:nvSpPr>
        <p:spPr bwMode="auto">
          <a:xfrm>
            <a:off x="602110" y="4248944"/>
            <a:ext cx="13112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Policy management</a:t>
            </a:r>
          </a:p>
        </p:txBody>
      </p:sp>
      <p:sp>
        <p:nvSpPr>
          <p:cNvPr id="16420" name="TextBox 2038"/>
          <p:cNvSpPr txBox="1">
            <a:spLocks noChangeArrowheads="1"/>
          </p:cNvSpPr>
          <p:nvPr/>
        </p:nvSpPr>
        <p:spPr bwMode="auto">
          <a:xfrm>
            <a:off x="3173860" y="2089944"/>
            <a:ext cx="13096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p:txBody>
      </p:sp>
      <p:sp>
        <p:nvSpPr>
          <p:cNvPr id="16421" name="TextBox 2039"/>
          <p:cNvSpPr txBox="1">
            <a:spLocks noChangeArrowheads="1"/>
          </p:cNvSpPr>
          <p:nvPr/>
        </p:nvSpPr>
        <p:spPr bwMode="auto">
          <a:xfrm>
            <a:off x="3226247" y="1124744"/>
            <a:ext cx="13112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DENIED</a:t>
            </a:r>
          </a:p>
        </p:txBody>
      </p:sp>
      <p:sp>
        <p:nvSpPr>
          <p:cNvPr id="16422" name="TextBox 2040"/>
          <p:cNvSpPr txBox="1">
            <a:spLocks noChangeArrowheads="1"/>
          </p:cNvSpPr>
          <p:nvPr/>
        </p:nvSpPr>
        <p:spPr bwMode="auto">
          <a:xfrm>
            <a:off x="5801172" y="1345406"/>
            <a:ext cx="13112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PERMITTED</a:t>
            </a:r>
          </a:p>
        </p:txBody>
      </p:sp>
      <p:sp>
        <p:nvSpPr>
          <p:cNvPr id="16423" name="TextBox 2041"/>
          <p:cNvSpPr txBox="1">
            <a:spLocks noChangeArrowheads="1"/>
          </p:cNvSpPr>
          <p:nvPr/>
        </p:nvSpPr>
        <p:spPr bwMode="auto">
          <a:xfrm>
            <a:off x="6669535" y="2980531"/>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smtClean="0"/>
              <a:t>request</a:t>
            </a:r>
            <a:r>
              <a:rPr lang="nl-BE" altLang="fr-FR" sz="1100" dirty="0" smtClean="0"/>
              <a:t>/reply</a:t>
            </a:r>
            <a:endParaRPr lang="nl-BE" altLang="fr-FR" sz="1100" dirty="0"/>
          </a:p>
        </p:txBody>
      </p:sp>
      <p:sp>
        <p:nvSpPr>
          <p:cNvPr id="16424" name="TextBox 2042"/>
          <p:cNvSpPr txBox="1">
            <a:spLocks noChangeArrowheads="1"/>
          </p:cNvSpPr>
          <p:nvPr/>
        </p:nvSpPr>
        <p:spPr bwMode="auto">
          <a:xfrm>
            <a:off x="4481960" y="3747294"/>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a:t>
            </a:r>
            <a:r>
              <a:rPr lang="nl-BE" altLang="fr-FR" sz="1100" dirty="0" err="1" smtClean="0"/>
              <a:t>equest</a:t>
            </a:r>
            <a:r>
              <a:rPr lang="nl-BE" altLang="fr-FR" sz="1100" dirty="0" smtClean="0"/>
              <a:t>/reply</a:t>
            </a:r>
            <a:endParaRPr lang="nl-BE" altLang="fr-FR" sz="1100" dirty="0"/>
          </a:p>
        </p:txBody>
      </p:sp>
      <p:sp>
        <p:nvSpPr>
          <p:cNvPr id="16425" name="TextBox 2043"/>
          <p:cNvSpPr txBox="1">
            <a:spLocks noChangeArrowheads="1"/>
          </p:cNvSpPr>
          <p:nvPr/>
        </p:nvSpPr>
        <p:spPr bwMode="auto">
          <a:xfrm>
            <a:off x="4383535" y="2350294"/>
            <a:ext cx="13096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err="1" smtClean="0"/>
              <a:t>request</a:t>
            </a:r>
            <a:endParaRPr lang="nl-BE" altLang="fr-FR" sz="1100" dirty="0"/>
          </a:p>
        </p:txBody>
      </p:sp>
      <p:sp>
        <p:nvSpPr>
          <p:cNvPr id="16426" name="TextBox 2044"/>
          <p:cNvSpPr txBox="1">
            <a:spLocks noChangeArrowheads="1"/>
          </p:cNvSpPr>
          <p:nvPr/>
        </p:nvSpPr>
        <p:spPr bwMode="auto">
          <a:xfrm>
            <a:off x="5456685" y="2328069"/>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a:t>r</a:t>
            </a:r>
            <a:r>
              <a:rPr lang="nl-BE" altLang="fr-FR" sz="1100" dirty="0" smtClean="0"/>
              <a:t>eply</a:t>
            </a:r>
            <a:endParaRPr lang="nl-BE" altLang="fr-FR" sz="1100" dirty="0"/>
          </a:p>
        </p:txBody>
      </p:sp>
      <p:pic>
        <p:nvPicPr>
          <p:cNvPr id="16428" name="Picture 205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061647" y="5333206"/>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29" name="Picture 205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42347" y="5333206"/>
            <a:ext cx="13541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30" name="TextBox 2055"/>
          <p:cNvSpPr txBox="1">
            <a:spLocks noChangeArrowheads="1"/>
          </p:cNvSpPr>
          <p:nvPr/>
        </p:nvSpPr>
        <p:spPr bwMode="auto">
          <a:xfrm>
            <a:off x="2375347" y="2988469"/>
            <a:ext cx="131127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smtClean="0"/>
              <a:t>Policy</a:t>
            </a:r>
          </a:p>
          <a:p>
            <a:pPr algn="ctr" eaLnBrk="1" hangingPunct="1"/>
            <a:r>
              <a:rPr lang="nl-BE" altLang="fr-FR" sz="1100" dirty="0" smtClean="0"/>
              <a:t>retrieval</a:t>
            </a:r>
            <a:endParaRPr lang="nl-BE" altLang="fr-FR" sz="1100" dirty="0"/>
          </a:p>
        </p:txBody>
      </p:sp>
      <p:sp>
        <p:nvSpPr>
          <p:cNvPr id="16431" name="TextBox 2056"/>
          <p:cNvSpPr txBox="1">
            <a:spLocks noChangeArrowheads="1"/>
          </p:cNvSpPr>
          <p:nvPr/>
        </p:nvSpPr>
        <p:spPr bwMode="auto">
          <a:xfrm>
            <a:off x="-180528" y="4928394"/>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Manager</a:t>
            </a:r>
          </a:p>
        </p:txBody>
      </p:sp>
      <p:sp>
        <p:nvSpPr>
          <p:cNvPr id="2" name="Title 1"/>
          <p:cNvSpPr>
            <a:spLocks noGrp="1"/>
          </p:cNvSpPr>
          <p:nvPr>
            <p:ph type="title"/>
          </p:nvPr>
        </p:nvSpPr>
        <p:spPr/>
        <p:txBody>
          <a:bodyPr/>
          <a:lstStyle/>
          <a:p>
            <a:r>
              <a:rPr lang="en-GB" smtClean="0"/>
              <a:t>4 d. Policy Enforcement Model</a:t>
            </a:r>
            <a:endParaRPr lang="en-GB" dirty="0"/>
          </a:p>
        </p:txBody>
      </p:sp>
      <p:sp>
        <p:nvSpPr>
          <p:cNvPr id="3" name="Date Placeholder 2"/>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26329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ltLang="nl-BE" noProof="0" dirty="0" smtClean="0">
                <a:sym typeface="Arial" panose="020B0604020202020204" pitchFamily="34" charset="0"/>
              </a:rPr>
              <a:t>4 d. Policy Enforcement Point (PEP)</a:t>
            </a:r>
          </a:p>
        </p:txBody>
      </p:sp>
      <p:sp>
        <p:nvSpPr>
          <p:cNvPr id="17411" name="Rectangle 3"/>
          <p:cNvSpPr>
            <a:spLocks noGrp="1" noChangeArrowheads="1"/>
          </p:cNvSpPr>
          <p:nvPr>
            <p:ph type="body" idx="1"/>
          </p:nvPr>
        </p:nvSpPr>
        <p:spPr/>
        <p:txBody>
          <a:bodyPr/>
          <a:lstStyle/>
          <a:p>
            <a:r>
              <a:rPr lang="en-GB" altLang="nl-BE" noProof="0" dirty="0" smtClean="0">
                <a:sym typeface="Arial" panose="020B0604020202020204" pitchFamily="34" charset="0"/>
              </a:rPr>
              <a:t>intercepts the request for authorization with all available information about the user, the requested action, the resources and the environment</a:t>
            </a:r>
          </a:p>
          <a:p>
            <a:r>
              <a:rPr lang="en-GB" altLang="nl-BE" noProof="0" dirty="0" smtClean="0">
                <a:sym typeface="Arial" panose="020B0604020202020204" pitchFamily="34" charset="0"/>
              </a:rPr>
              <a:t>passes on the request for authorization to the Policy Decision Point (PDP) and extracts a decision regarding authorization</a:t>
            </a:r>
          </a:p>
          <a:p>
            <a:r>
              <a:rPr lang="en-GB" altLang="nl-BE" noProof="0" dirty="0" smtClean="0">
                <a:sym typeface="Arial" panose="020B0604020202020204" pitchFamily="34" charset="0"/>
              </a:rPr>
              <a:t>grants access to the application and provides relevant credentials</a:t>
            </a:r>
          </a:p>
        </p:txBody>
      </p:sp>
      <p:cxnSp>
        <p:nvCxnSpPr>
          <p:cNvPr id="87" name="Straight Arrow Connector 86"/>
          <p:cNvCxnSpPr/>
          <p:nvPr/>
        </p:nvCxnSpPr>
        <p:spPr>
          <a:xfrm flipV="1">
            <a:off x="5559425" y="4938390"/>
            <a:ext cx="1588" cy="5905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pic>
        <p:nvPicPr>
          <p:cNvPr id="88" name="Picture 87"/>
          <p:cNvPicPr>
            <a:picLocks noChangeAspect="1"/>
          </p:cNvPicPr>
          <p:nvPr/>
        </p:nvPicPr>
        <p:blipFill>
          <a:blip r:embed="rId3">
            <a:lum bright="-12000"/>
            <a:duotone>
              <a:schemeClr val="accent1">
                <a:shade val="45000"/>
                <a:satMod val="135000"/>
              </a:schemeClr>
              <a:prstClr val="white"/>
            </a:duotone>
          </a:blip>
          <a:stretch>
            <a:fillRect/>
          </a:stretch>
        </p:blipFill>
        <p:spPr>
          <a:xfrm>
            <a:off x="1608015" y="4127343"/>
            <a:ext cx="1453320" cy="816134"/>
          </a:xfrm>
          <a:prstGeom prst="rect">
            <a:avLst/>
          </a:prstGeom>
          <a:noFill/>
          <a:ln>
            <a:noFill/>
          </a:ln>
        </p:spPr>
      </p:pic>
      <p:sp>
        <p:nvSpPr>
          <p:cNvPr id="17414" name="TextBox 88"/>
          <p:cNvSpPr txBox="1">
            <a:spLocks noChangeArrowheads="1"/>
          </p:cNvSpPr>
          <p:nvPr/>
        </p:nvSpPr>
        <p:spPr bwMode="auto">
          <a:xfrm>
            <a:off x="1998663" y="4351015"/>
            <a:ext cx="617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User</a:t>
            </a:r>
            <a:endParaRPr lang="nl-BE" altLang="fr-FR"/>
          </a:p>
        </p:txBody>
      </p:sp>
      <p:pic>
        <p:nvPicPr>
          <p:cNvPr id="90" name="Picture 89"/>
          <p:cNvPicPr>
            <a:picLocks noChangeAspect="1"/>
          </p:cNvPicPr>
          <p:nvPr/>
        </p:nvPicPr>
        <p:blipFill>
          <a:blip r:embed="rId3">
            <a:duotone>
              <a:schemeClr val="accent1">
                <a:shade val="45000"/>
                <a:satMod val="135000"/>
              </a:schemeClr>
              <a:prstClr val="white"/>
            </a:duotone>
            <a:lum bright="-12000"/>
          </a:blip>
          <a:stretch>
            <a:fillRect/>
          </a:stretch>
        </p:blipFill>
        <p:spPr>
          <a:xfrm>
            <a:off x="4242275" y="4127343"/>
            <a:ext cx="1453320" cy="816134"/>
          </a:xfrm>
          <a:prstGeom prst="rect">
            <a:avLst/>
          </a:prstGeom>
          <a:noFill/>
          <a:ln>
            <a:noFill/>
          </a:ln>
        </p:spPr>
      </p:pic>
      <p:sp>
        <p:nvSpPr>
          <p:cNvPr id="17416" name="TextBox 90"/>
          <p:cNvSpPr txBox="1">
            <a:spLocks noChangeArrowheads="1"/>
          </p:cNvSpPr>
          <p:nvPr/>
        </p:nvSpPr>
        <p:spPr bwMode="auto">
          <a:xfrm>
            <a:off x="4324814" y="4104952"/>
            <a:ext cx="134844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dirty="0"/>
              <a:t>Policy </a:t>
            </a:r>
            <a:br>
              <a:rPr lang="nl-BE" altLang="fr-FR" sz="1600" dirty="0"/>
            </a:br>
            <a:r>
              <a:rPr lang="nl-BE" altLang="fr-FR" sz="1600" dirty="0" err="1" smtClean="0"/>
              <a:t>Enforcement</a:t>
            </a:r>
            <a:r>
              <a:rPr lang="nl-BE" altLang="fr-FR" sz="1600" dirty="0"/>
              <a:t/>
            </a:r>
            <a:br>
              <a:rPr lang="nl-BE" altLang="fr-FR" sz="1600" dirty="0"/>
            </a:br>
            <a:r>
              <a:rPr lang="nl-BE" altLang="fr-FR" sz="1600" dirty="0"/>
              <a:t>(PEP)</a:t>
            </a:r>
          </a:p>
        </p:txBody>
      </p:sp>
      <p:pic>
        <p:nvPicPr>
          <p:cNvPr id="92" name="Picture 91"/>
          <p:cNvPicPr>
            <a:picLocks noChangeAspect="1"/>
          </p:cNvPicPr>
          <p:nvPr/>
        </p:nvPicPr>
        <p:blipFill>
          <a:blip r:embed="rId3">
            <a:lum bright="-12000"/>
            <a:duotone>
              <a:schemeClr val="accent1">
                <a:shade val="45000"/>
                <a:satMod val="135000"/>
              </a:schemeClr>
              <a:prstClr val="white"/>
            </a:duotone>
          </a:blip>
          <a:stretch>
            <a:fillRect/>
          </a:stretch>
        </p:blipFill>
        <p:spPr>
          <a:xfrm>
            <a:off x="6780090" y="4127343"/>
            <a:ext cx="1453320" cy="816134"/>
          </a:xfrm>
          <a:prstGeom prst="rect">
            <a:avLst/>
          </a:prstGeom>
          <a:noFill/>
          <a:ln>
            <a:noFill/>
          </a:ln>
        </p:spPr>
      </p:pic>
      <p:sp>
        <p:nvSpPr>
          <p:cNvPr id="17418" name="TextBox 92"/>
          <p:cNvSpPr txBox="1">
            <a:spLocks noChangeArrowheads="1"/>
          </p:cNvSpPr>
          <p:nvPr/>
        </p:nvSpPr>
        <p:spPr bwMode="auto">
          <a:xfrm>
            <a:off x="6945313" y="4335140"/>
            <a:ext cx="11842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BE" altLang="fr-FR" sz="1600"/>
              <a:t>Application</a:t>
            </a:r>
            <a:endParaRPr lang="nl-BE" altLang="fr-FR"/>
          </a:p>
        </p:txBody>
      </p:sp>
      <p:pic>
        <p:nvPicPr>
          <p:cNvPr id="94" name="Picture 93"/>
          <p:cNvPicPr>
            <a:picLocks noChangeAspect="1"/>
          </p:cNvPicPr>
          <p:nvPr/>
        </p:nvPicPr>
        <p:blipFill>
          <a:blip r:embed="rId3">
            <a:duotone>
              <a:schemeClr val="accent1">
                <a:shade val="45000"/>
                <a:satMod val="135000"/>
              </a:schemeClr>
              <a:prstClr val="white"/>
            </a:duotone>
            <a:lum bright="-12000"/>
          </a:blip>
          <a:stretch>
            <a:fillRect/>
          </a:stretch>
        </p:blipFill>
        <p:spPr>
          <a:xfrm>
            <a:off x="4242275" y="5518938"/>
            <a:ext cx="1453320" cy="816134"/>
          </a:xfrm>
          <a:prstGeom prst="rect">
            <a:avLst/>
          </a:prstGeom>
          <a:noFill/>
          <a:ln>
            <a:noFill/>
          </a:ln>
        </p:spPr>
      </p:pic>
      <p:sp>
        <p:nvSpPr>
          <p:cNvPr id="17420" name="TextBox 94"/>
          <p:cNvSpPr txBox="1">
            <a:spLocks noChangeArrowheads="1"/>
          </p:cNvSpPr>
          <p:nvPr/>
        </p:nvSpPr>
        <p:spPr bwMode="auto">
          <a:xfrm>
            <a:off x="4467225" y="5508302"/>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cxnSp>
        <p:nvCxnSpPr>
          <p:cNvPr id="96" name="Straight Arrow Connector 95"/>
          <p:cNvCxnSpPr/>
          <p:nvPr/>
        </p:nvCxnSpPr>
        <p:spPr>
          <a:xfrm>
            <a:off x="3060700" y="4735190"/>
            <a:ext cx="1181100"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5686425" y="4689152"/>
            <a:ext cx="1093788"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4468813" y="4951090"/>
            <a:ext cx="0" cy="57785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Elbow Connector 98"/>
          <p:cNvCxnSpPr/>
          <p:nvPr/>
        </p:nvCxnSpPr>
        <p:spPr>
          <a:xfrm rot="10800000">
            <a:off x="3028950" y="4392290"/>
            <a:ext cx="2532063" cy="519112"/>
          </a:xfrm>
          <a:prstGeom prst="bentConnector3">
            <a:avLst>
              <a:gd name="adj1" fmla="val -235"/>
            </a:avLst>
          </a:prstGeom>
          <a:ln w="19050">
            <a:solidFill>
              <a:srgbClr val="9CB0B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00" name="Elbow Connector 99"/>
          <p:cNvCxnSpPr/>
          <p:nvPr/>
        </p:nvCxnSpPr>
        <p:spPr>
          <a:xfrm>
            <a:off x="4273550" y="4733602"/>
            <a:ext cx="195263" cy="185738"/>
          </a:xfrm>
          <a:prstGeom prst="bentConnector3">
            <a:avLst>
              <a:gd name="adj1" fmla="val 103615"/>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5570538" y="4689152"/>
            <a:ext cx="115887" cy="0"/>
          </a:xfrm>
          <a:prstGeom prst="line">
            <a:avLst/>
          </a:prstGeom>
          <a:ln w="19050">
            <a:solidFill>
              <a:srgbClr val="9CB0B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7427" name="TextBox 101"/>
          <p:cNvSpPr txBox="1">
            <a:spLocks noChangeArrowheads="1"/>
          </p:cNvSpPr>
          <p:nvPr/>
        </p:nvSpPr>
        <p:spPr bwMode="auto">
          <a:xfrm>
            <a:off x="2932113" y="4754240"/>
            <a:ext cx="13096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p:txBody>
      </p:sp>
      <p:sp>
        <p:nvSpPr>
          <p:cNvPr id="17428" name="TextBox 102"/>
          <p:cNvSpPr txBox="1">
            <a:spLocks noChangeArrowheads="1"/>
          </p:cNvSpPr>
          <p:nvPr/>
        </p:nvSpPr>
        <p:spPr bwMode="auto">
          <a:xfrm>
            <a:off x="2984500" y="3789040"/>
            <a:ext cx="13112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DENIED</a:t>
            </a:r>
          </a:p>
        </p:txBody>
      </p:sp>
      <p:sp>
        <p:nvSpPr>
          <p:cNvPr id="17429" name="TextBox 103"/>
          <p:cNvSpPr txBox="1">
            <a:spLocks noChangeArrowheads="1"/>
          </p:cNvSpPr>
          <p:nvPr/>
        </p:nvSpPr>
        <p:spPr bwMode="auto">
          <a:xfrm>
            <a:off x="5559425" y="4009702"/>
            <a:ext cx="13112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Action on application</a:t>
            </a:r>
          </a:p>
          <a:p>
            <a:pPr algn="ctr" eaLnBrk="1" hangingPunct="1"/>
            <a:r>
              <a:rPr lang="nl-BE" altLang="fr-FR" sz="1100"/>
              <a:t>PERMITTED</a:t>
            </a:r>
          </a:p>
        </p:txBody>
      </p:sp>
      <p:sp>
        <p:nvSpPr>
          <p:cNvPr id="17430" name="TextBox 105"/>
          <p:cNvSpPr txBox="1">
            <a:spLocks noChangeArrowheads="1"/>
          </p:cNvSpPr>
          <p:nvPr/>
        </p:nvSpPr>
        <p:spPr bwMode="auto">
          <a:xfrm>
            <a:off x="4141788" y="5014590"/>
            <a:ext cx="13096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err="1" smtClean="0"/>
              <a:t>request</a:t>
            </a:r>
            <a:endParaRPr lang="nl-BE" altLang="fr-FR" sz="1100" dirty="0"/>
          </a:p>
        </p:txBody>
      </p:sp>
      <p:sp>
        <p:nvSpPr>
          <p:cNvPr id="17431" name="TextBox 106"/>
          <p:cNvSpPr txBox="1">
            <a:spLocks noChangeArrowheads="1"/>
          </p:cNvSpPr>
          <p:nvPr/>
        </p:nvSpPr>
        <p:spPr bwMode="auto">
          <a:xfrm>
            <a:off x="5214938" y="4992365"/>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err="1"/>
              <a:t>Decision</a:t>
            </a:r>
            <a:r>
              <a:rPr lang="nl-BE" altLang="fr-FR" sz="1100" dirty="0"/>
              <a:t>  </a:t>
            </a:r>
            <a:br>
              <a:rPr lang="nl-BE" altLang="fr-FR" sz="1100" dirty="0"/>
            </a:br>
            <a:r>
              <a:rPr lang="nl-BE" altLang="fr-FR" sz="1100" dirty="0" smtClean="0"/>
              <a:t>reply</a:t>
            </a:r>
            <a:endParaRPr lang="nl-BE" altLang="fr-FR" sz="1100" dirty="0"/>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9871759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altLang="nl-BE" noProof="0" dirty="0" smtClean="0">
                <a:sym typeface="Arial" panose="020B0604020202020204" pitchFamily="34" charset="0"/>
              </a:rPr>
              <a:t>4 d. Policy Decision Point (PDP)</a:t>
            </a:r>
          </a:p>
        </p:txBody>
      </p:sp>
      <p:sp>
        <p:nvSpPr>
          <p:cNvPr id="18435" name="Rectangle 3"/>
          <p:cNvSpPr>
            <a:spLocks noGrp="1" noChangeArrowheads="1"/>
          </p:cNvSpPr>
          <p:nvPr>
            <p:ph type="body" idx="1"/>
          </p:nvPr>
        </p:nvSpPr>
        <p:spPr/>
        <p:txBody>
          <a:bodyPr/>
          <a:lstStyle/>
          <a:p>
            <a:r>
              <a:rPr lang="en-GB" altLang="nl-BE" noProof="0" smtClean="0">
                <a:sym typeface="Arial" panose="020B0604020202020204" pitchFamily="34" charset="0"/>
              </a:rPr>
              <a:t>based on the request for authorization received, retrieves the appropriate authorization policy from the Policy Administration Point(s) (PAP)</a:t>
            </a:r>
          </a:p>
          <a:p>
            <a:r>
              <a:rPr lang="en-GB" altLang="nl-BE" noProof="0" smtClean="0">
                <a:sym typeface="Arial" panose="020B0604020202020204" pitchFamily="34" charset="0"/>
              </a:rPr>
              <a:t>evaluates the policy and, if necessary, retrieves the relevant information from the Policy Information Point(s) (PIP)</a:t>
            </a:r>
          </a:p>
          <a:p>
            <a:r>
              <a:rPr lang="en-GB" altLang="nl-BE" noProof="0" smtClean="0">
                <a:sym typeface="Arial" panose="020B0604020202020204" pitchFamily="34" charset="0"/>
              </a:rPr>
              <a:t>takes the authorization decision (permit/deny/not applicable) and sends it to the PEP</a:t>
            </a:r>
            <a:endParaRPr lang="en-GB" altLang="nl-BE" noProof="0" dirty="0" smtClean="0">
              <a:sym typeface="Arial" panose="020B0604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824" y="3645024"/>
            <a:ext cx="4968552" cy="2783119"/>
          </a:xfrm>
          <a:prstGeom prst="rect">
            <a:avLst/>
          </a:prstGeom>
        </p:spPr>
      </p:pic>
      <p:sp>
        <p:nvSpPr>
          <p:cNvPr id="3" name="Date Placeholder 2"/>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8809189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Outline of the presentation</a:t>
            </a:r>
            <a:endParaRPr lang="en-GB" noProof="0"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noProof="0" dirty="0" smtClean="0"/>
              <a:t>UAM: strategic importance and objectives to be reached</a:t>
            </a:r>
          </a:p>
          <a:p>
            <a:pPr marL="457200" indent="-457200">
              <a:buFont typeface="+mj-lt"/>
              <a:buAutoNum type="arabicPeriod"/>
            </a:pPr>
            <a:r>
              <a:rPr lang="en-GB" noProof="0" dirty="0" smtClean="0"/>
              <a:t>conceptual framework</a:t>
            </a:r>
          </a:p>
          <a:p>
            <a:pPr marL="457200" indent="-457200">
              <a:buFont typeface="+mj-lt"/>
              <a:buAutoNum type="arabicPeriod"/>
            </a:pPr>
            <a:r>
              <a:rPr lang="en-GB" noProof="0" dirty="0" smtClean="0"/>
              <a:t>user expectations and critical success factors</a:t>
            </a:r>
          </a:p>
          <a:p>
            <a:pPr marL="457200" indent="-457200">
              <a:buFont typeface="+mj-lt"/>
              <a:buAutoNum type="arabicPeriod"/>
            </a:pPr>
            <a:r>
              <a:rPr lang="en-GB" noProof="0" dirty="0" smtClean="0"/>
              <a:t>vision of the federal administration</a:t>
            </a:r>
          </a:p>
          <a:p>
            <a:pPr marL="914400" lvl="1" indent="-457200">
              <a:buFont typeface="+mj-lt"/>
              <a:buAutoNum type="alphaLcPeriod"/>
            </a:pPr>
            <a:r>
              <a:rPr lang="en-GB" dirty="0" smtClean="0"/>
              <a:t>main vision</a:t>
            </a:r>
          </a:p>
          <a:p>
            <a:pPr marL="914400" lvl="1" indent="-457200">
              <a:buFont typeface="+mj-lt"/>
              <a:buAutoNum type="alphaLcPeriod"/>
            </a:pPr>
            <a:r>
              <a:rPr lang="en-GB" dirty="0" smtClean="0"/>
              <a:t>identification number for every entity</a:t>
            </a:r>
          </a:p>
          <a:p>
            <a:pPr marL="914400" lvl="1" indent="-457200">
              <a:buFont typeface="+mj-lt"/>
              <a:buAutoNum type="alphaLcPeriod"/>
            </a:pPr>
            <a:r>
              <a:rPr lang="en-GB" dirty="0" smtClean="0"/>
              <a:t>division of tasks related to UAM</a:t>
            </a:r>
          </a:p>
          <a:p>
            <a:pPr marL="914400" lvl="1" indent="-457200">
              <a:buFont typeface="+mj-lt"/>
              <a:buAutoNum type="alphaLcPeriod"/>
            </a:pPr>
            <a:r>
              <a:rPr lang="en-GB" dirty="0" smtClean="0"/>
              <a:t>architecture: policy enforcement model</a:t>
            </a:r>
          </a:p>
          <a:p>
            <a:pPr marL="914400" lvl="1" indent="-457200">
              <a:buFont typeface="+mj-lt"/>
              <a:buAutoNum type="alphaLcPeriod"/>
            </a:pPr>
            <a:r>
              <a:rPr lang="en-GB" noProof="0" dirty="0" smtClean="0"/>
              <a:t>concrete implementation  authentication of </a:t>
            </a:r>
            <a:r>
              <a:rPr lang="en-GB" noProof="0" dirty="0" err="1" smtClean="0"/>
              <a:t>identit</a:t>
            </a:r>
            <a:r>
              <a:rPr lang="en-GB" dirty="0" smtClean="0"/>
              <a:t>y </a:t>
            </a:r>
            <a:r>
              <a:rPr lang="en-GB" noProof="0" dirty="0" smtClean="0"/>
              <a:t>for </a:t>
            </a:r>
            <a:r>
              <a:rPr lang="en-GB" noProof="0" dirty="0" err="1" smtClean="0"/>
              <a:t>eGovernment</a:t>
            </a:r>
            <a:r>
              <a:rPr lang="en-GB" noProof="0" dirty="0" smtClean="0"/>
              <a:t> and </a:t>
            </a:r>
            <a:r>
              <a:rPr lang="en-GB" noProof="0" dirty="0" err="1" smtClean="0"/>
              <a:t>eHealth</a:t>
            </a:r>
            <a:r>
              <a:rPr lang="en-GB" noProof="0" dirty="0" smtClean="0"/>
              <a:t>-applications</a:t>
            </a:r>
          </a:p>
          <a:p>
            <a:pPr marL="457200" indent="-457200">
              <a:buFont typeface="+mj-lt"/>
              <a:buAutoNum type="arabicPeriod"/>
            </a:pPr>
            <a:r>
              <a:rPr lang="en-GB" noProof="0" dirty="0" err="1" smtClean="0"/>
              <a:t>eIDAS</a:t>
            </a:r>
            <a:r>
              <a:rPr lang="en-GB" noProof="0" dirty="0" smtClean="0"/>
              <a:t> and Belgian regulation</a:t>
            </a:r>
          </a:p>
          <a:p>
            <a:pPr marL="457200" indent="-457200">
              <a:buFont typeface="+mj-lt"/>
              <a:buAutoNum type="arabicPeriod"/>
            </a:pPr>
            <a:r>
              <a:rPr lang="en-GB" noProof="0" dirty="0" smtClean="0"/>
              <a:t>short appendix: legally valid electronic signature </a:t>
            </a:r>
          </a:p>
          <a:p>
            <a:endParaRPr lang="en-GB" noProof="0" dirty="0" smtClean="0"/>
          </a:p>
          <a:p>
            <a:endParaRPr lang="en-GB" noProof="0" dirty="0" smtClean="0"/>
          </a:p>
          <a:p>
            <a:endParaRPr lang="en-GB" noProof="0" dirty="0" smtClean="0"/>
          </a:p>
          <a:p>
            <a:endParaRPr lang="en-GB" noProof="0" dirty="0" smtClean="0"/>
          </a:p>
          <a:p>
            <a:endParaRPr lang="en-GB" noProof="0" dirty="0" smtClean="0"/>
          </a:p>
          <a:p>
            <a:endParaRPr lang="en-GB" noProof="0" dirty="0"/>
          </a:p>
        </p:txBody>
      </p:sp>
      <p:sp>
        <p:nvSpPr>
          <p:cNvPr id="4" name="Date Placeholder 3"/>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61898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ltLang="nl-BE" noProof="0" dirty="0" smtClean="0">
                <a:sym typeface="Arial" panose="020B0604020202020204" pitchFamily="34" charset="0"/>
              </a:rPr>
              <a:t>4 d. Policy Administration Point (PAP)</a:t>
            </a:r>
          </a:p>
        </p:txBody>
      </p:sp>
      <p:sp>
        <p:nvSpPr>
          <p:cNvPr id="19459" name="Rectangle 3"/>
          <p:cNvSpPr>
            <a:spLocks noGrp="1" noChangeArrowheads="1"/>
          </p:cNvSpPr>
          <p:nvPr>
            <p:ph type="body" idx="1"/>
          </p:nvPr>
        </p:nvSpPr>
        <p:spPr/>
        <p:txBody>
          <a:bodyPr/>
          <a:lstStyle/>
          <a:p>
            <a:r>
              <a:rPr lang="en-GB" altLang="nl-BE" noProof="0" smtClean="0">
                <a:sym typeface="Arial" panose="020B0604020202020204" pitchFamily="34" charset="0"/>
              </a:rPr>
              <a:t>environment to store and manage authorization policies by authorized person(s) appointed by the application managers</a:t>
            </a:r>
          </a:p>
          <a:p>
            <a:r>
              <a:rPr lang="en-GB" altLang="nl-BE" noProof="0" smtClean="0">
                <a:sym typeface="Arial" panose="020B0604020202020204" pitchFamily="34" charset="0"/>
              </a:rPr>
              <a:t>puts authorization policies at the disposal of the PDP</a:t>
            </a:r>
            <a:endParaRPr lang="en-GB" altLang="nl-BE" noProof="0" dirty="0" smtClean="0">
              <a:sym typeface="Arial" panose="020B0604020202020204" pitchFamily="34" charset="0"/>
            </a:endParaRPr>
          </a:p>
        </p:txBody>
      </p:sp>
      <p:pic>
        <p:nvPicPr>
          <p:cNvPr id="19460" name="Picture 3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6088" y="4147021"/>
            <a:ext cx="49371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0"/>
          <p:cNvPicPr>
            <a:picLocks noChangeAspect="1"/>
          </p:cNvPicPr>
          <p:nvPr/>
        </p:nvPicPr>
        <p:blipFill>
          <a:blip r:embed="rId3">
            <a:duotone>
              <a:schemeClr val="accent1">
                <a:shade val="45000"/>
                <a:satMod val="135000"/>
              </a:schemeClr>
              <a:prstClr val="white"/>
            </a:duotone>
            <a:lum bright="-12000"/>
          </a:blip>
          <a:stretch>
            <a:fillRect/>
          </a:stretch>
        </p:blipFill>
        <p:spPr>
          <a:xfrm>
            <a:off x="5999000" y="2659534"/>
            <a:ext cx="1453320" cy="816134"/>
          </a:xfrm>
          <a:prstGeom prst="rect">
            <a:avLst/>
          </a:prstGeom>
          <a:noFill/>
          <a:ln>
            <a:noFill/>
          </a:ln>
        </p:spPr>
      </p:pic>
      <p:sp>
        <p:nvSpPr>
          <p:cNvPr id="19462" name="TextBox 41"/>
          <p:cNvSpPr txBox="1">
            <a:spLocks noChangeArrowheads="1"/>
          </p:cNvSpPr>
          <p:nvPr/>
        </p:nvSpPr>
        <p:spPr bwMode="auto">
          <a:xfrm>
            <a:off x="6223950" y="2648421"/>
            <a:ext cx="968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43" name="Picture 42"/>
          <p:cNvPicPr>
            <a:picLocks noChangeAspect="1"/>
          </p:cNvPicPr>
          <p:nvPr/>
        </p:nvPicPr>
        <p:blipFill>
          <a:blip r:embed="rId3">
            <a:duotone>
              <a:schemeClr val="accent1">
                <a:shade val="45000"/>
                <a:satMod val="135000"/>
              </a:schemeClr>
              <a:prstClr val="white"/>
            </a:duotone>
            <a:lum bright="-12000"/>
          </a:blip>
          <a:stretch>
            <a:fillRect/>
          </a:stretch>
        </p:blipFill>
        <p:spPr>
          <a:xfrm>
            <a:off x="3397170" y="4040480"/>
            <a:ext cx="1453320" cy="816134"/>
          </a:xfrm>
          <a:prstGeom prst="rect">
            <a:avLst/>
          </a:prstGeom>
          <a:noFill/>
          <a:ln>
            <a:noFill/>
          </a:ln>
        </p:spPr>
      </p:pic>
      <p:sp>
        <p:nvSpPr>
          <p:cNvPr id="19464" name="TextBox 43"/>
          <p:cNvSpPr txBox="1">
            <a:spLocks noChangeArrowheads="1"/>
          </p:cNvSpPr>
          <p:nvPr/>
        </p:nvSpPr>
        <p:spPr bwMode="auto">
          <a:xfrm>
            <a:off x="3382325" y="4018433"/>
            <a:ext cx="14827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Administration</a:t>
            </a:r>
            <a:br>
              <a:rPr lang="nl-BE" altLang="fr-FR" sz="1600"/>
            </a:br>
            <a:r>
              <a:rPr lang="nl-BE" altLang="fr-FR" sz="1600"/>
              <a:t>(PAP)</a:t>
            </a:r>
            <a:endParaRPr lang="nl-BE" altLang="fr-FR"/>
          </a:p>
        </p:txBody>
      </p:sp>
      <p:pic>
        <p:nvPicPr>
          <p:cNvPr id="19465" name="Picture 4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55350" y="5139208"/>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6" name="Straight Arrow Connector 45"/>
          <p:cNvCxnSpPr>
            <a:stCxn id="19460" idx="3"/>
            <a:endCxn id="43" idx="1"/>
          </p:cNvCxnSpPr>
          <p:nvPr/>
        </p:nvCxnSpPr>
        <p:spPr>
          <a:xfrm flipV="1">
            <a:off x="2229800" y="4448646"/>
            <a:ext cx="1166813" cy="0"/>
          </a:xfrm>
          <a:prstGeom prst="straightConnector1">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a:endCxn id="19464" idx="0"/>
          </p:cNvCxnSpPr>
          <p:nvPr/>
        </p:nvCxnSpPr>
        <p:spPr>
          <a:xfrm rot="10800000" flipV="1">
            <a:off x="4123688" y="3246908"/>
            <a:ext cx="1874837" cy="771525"/>
          </a:xfrm>
          <a:prstGeom prst="bentConnector2">
            <a:avLst/>
          </a:prstGeom>
          <a:ln w="19050">
            <a:solidFill>
              <a:srgbClr val="9CB0B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4123688" y="4804246"/>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sp>
        <p:nvSpPr>
          <p:cNvPr id="19469" name="TextBox 49"/>
          <p:cNvSpPr txBox="1">
            <a:spLocks noChangeArrowheads="1"/>
          </p:cNvSpPr>
          <p:nvPr/>
        </p:nvSpPr>
        <p:spPr bwMode="auto">
          <a:xfrm>
            <a:off x="3436300" y="5832946"/>
            <a:ext cx="13112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repository</a:t>
            </a:r>
          </a:p>
        </p:txBody>
      </p:sp>
      <p:sp>
        <p:nvSpPr>
          <p:cNvPr id="19470" name="TextBox 50"/>
          <p:cNvSpPr txBox="1">
            <a:spLocks noChangeArrowheads="1"/>
          </p:cNvSpPr>
          <p:nvPr/>
        </p:nvSpPr>
        <p:spPr bwMode="auto">
          <a:xfrm>
            <a:off x="2117088" y="4053358"/>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Policy management</a:t>
            </a:r>
          </a:p>
        </p:txBody>
      </p:sp>
      <p:sp>
        <p:nvSpPr>
          <p:cNvPr id="19471" name="TextBox 52"/>
          <p:cNvSpPr txBox="1">
            <a:spLocks noChangeArrowheads="1"/>
          </p:cNvSpPr>
          <p:nvPr/>
        </p:nvSpPr>
        <p:spPr bwMode="auto">
          <a:xfrm>
            <a:off x="3890325" y="2792883"/>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smtClean="0"/>
              <a:t>Policy</a:t>
            </a:r>
            <a:endParaRPr lang="nl-BE" altLang="fr-FR" sz="1100" dirty="0"/>
          </a:p>
          <a:p>
            <a:pPr algn="ctr" eaLnBrk="1" hangingPunct="1"/>
            <a:r>
              <a:rPr lang="nl-BE" altLang="fr-FR" sz="1100" dirty="0" smtClean="0"/>
              <a:t>retrieval</a:t>
            </a:r>
            <a:endParaRPr lang="nl-BE" altLang="fr-FR" sz="1100" dirty="0"/>
          </a:p>
        </p:txBody>
      </p:sp>
      <p:sp>
        <p:nvSpPr>
          <p:cNvPr id="19472" name="TextBox 53"/>
          <p:cNvSpPr txBox="1">
            <a:spLocks noChangeArrowheads="1"/>
          </p:cNvSpPr>
          <p:nvPr/>
        </p:nvSpPr>
        <p:spPr bwMode="auto">
          <a:xfrm>
            <a:off x="1334450" y="4734396"/>
            <a:ext cx="13096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Manager</a:t>
            </a:r>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633265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nl-BE" smtClean="0">
                <a:sym typeface="Arial" panose="020B0604020202020204" pitchFamily="34" charset="0"/>
              </a:rPr>
              <a:t>4 d. Policy Information Point (PIP)</a:t>
            </a:r>
            <a:endParaRPr lang="en-GB" dirty="0"/>
          </a:p>
        </p:txBody>
      </p:sp>
      <p:sp>
        <p:nvSpPr>
          <p:cNvPr id="20483" name="Rectangle 3"/>
          <p:cNvSpPr>
            <a:spLocks noGrp="1" noChangeArrowheads="1"/>
          </p:cNvSpPr>
          <p:nvPr>
            <p:ph sz="half" idx="1"/>
          </p:nvPr>
        </p:nvSpPr>
        <p:spPr/>
        <p:txBody>
          <a:bodyPr/>
          <a:lstStyle/>
          <a:p>
            <a:endParaRPr lang="en-GB" altLang="nl-BE" noProof="0" dirty="0" smtClean="0">
              <a:sym typeface="Arial" panose="020B0604020202020204" pitchFamily="34" charset="0"/>
            </a:endParaRPr>
          </a:p>
          <a:p>
            <a:r>
              <a:rPr lang="en-GB" altLang="nl-BE" noProof="0" dirty="0" smtClean="0">
                <a:sym typeface="Arial" panose="020B0604020202020204" pitchFamily="34" charset="0"/>
              </a:rPr>
              <a:t>puts information at the disposal of the PDP in order to evaluate authorization policies (authentic sources with characteristics, relationships, mandates, etc.)</a:t>
            </a:r>
          </a:p>
        </p:txBody>
      </p:sp>
      <p:sp>
        <p:nvSpPr>
          <p:cNvPr id="2" name="Tijdelijke aanduiding voor datum 1"/>
          <p:cNvSpPr>
            <a:spLocks noGrp="1"/>
          </p:cNvSpPr>
          <p:nvPr>
            <p:ph type="dt" sz="half" idx="10"/>
          </p:nvPr>
        </p:nvSpPr>
        <p:spPr>
          <a:xfrm>
            <a:off x="457200" y="6521403"/>
            <a:ext cx="2133600" cy="365125"/>
          </a:xfrm>
        </p:spPr>
        <p:txBody>
          <a:bodyPr/>
          <a:lstStyle/>
          <a:p>
            <a:r>
              <a:rPr lang="nl-BE" dirty="0" smtClean="0"/>
              <a:t>16/11/2017</a:t>
            </a:r>
            <a:endParaRPr lang="fr-BE" dirty="0"/>
          </a:p>
        </p:txBody>
      </p:sp>
      <p:sp>
        <p:nvSpPr>
          <p:cNvPr id="3" name="Tijdelijke aanduiding voor dianummer 2"/>
          <p:cNvSpPr>
            <a:spLocks noGrp="1"/>
          </p:cNvSpPr>
          <p:nvPr>
            <p:ph type="sldNum" sz="quarter" idx="12"/>
          </p:nvPr>
        </p:nvSpPr>
        <p:spPr>
          <a:xfrm>
            <a:off x="3518520" y="6526488"/>
            <a:ext cx="2133600" cy="365125"/>
          </a:xfrm>
        </p:spPr>
        <p:txBody>
          <a:bodyPr/>
          <a:lstStyle/>
          <a:p>
            <a:pPr lvl="0"/>
            <a:fld id="{30A9230E-FFBB-4CCB-ABD7-198084EDE768}" type="slidenum">
              <a:rPr lang="fr-BE" noProof="0" smtClean="0"/>
              <a:pPr lvl="0"/>
              <a:t>21</a:t>
            </a:fld>
            <a:endParaRPr lang="fr-BE" noProof="0" dirty="0"/>
          </a:p>
        </p:txBody>
      </p:sp>
      <p:cxnSp>
        <p:nvCxnSpPr>
          <p:cNvPr id="57" name="Straight Connector 56"/>
          <p:cNvCxnSpPr/>
          <p:nvPr/>
        </p:nvCxnSpPr>
        <p:spPr>
          <a:xfrm flipH="1">
            <a:off x="7827963" y="4073525"/>
            <a:ext cx="0" cy="439738"/>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5819775" y="4065588"/>
            <a:ext cx="0" cy="358775"/>
          </a:xfrm>
          <a:prstGeom prst="line">
            <a:avLst/>
          </a:prstGeom>
          <a:ln w="19050">
            <a:solidFill>
              <a:srgbClr val="9CB0B1"/>
            </a:solidFill>
            <a:tailEnd type="none"/>
          </a:ln>
        </p:spPr>
        <p:style>
          <a:lnRef idx="1">
            <a:schemeClr val="accent1"/>
          </a:lnRef>
          <a:fillRef idx="0">
            <a:schemeClr val="accent1"/>
          </a:fillRef>
          <a:effectRef idx="0">
            <a:schemeClr val="accent1"/>
          </a:effectRef>
          <a:fontRef idx="minor">
            <a:schemeClr val="tx1"/>
          </a:fontRef>
        </p:style>
      </p:cxnSp>
      <p:pic>
        <p:nvPicPr>
          <p:cNvPr id="59" name="Picture 58"/>
          <p:cNvPicPr>
            <a:picLocks noChangeAspect="1"/>
          </p:cNvPicPr>
          <p:nvPr/>
        </p:nvPicPr>
        <p:blipFill>
          <a:blip r:embed="rId2">
            <a:duotone>
              <a:schemeClr val="accent1">
                <a:shade val="45000"/>
                <a:satMod val="135000"/>
              </a:schemeClr>
              <a:prstClr val="white"/>
            </a:duotone>
            <a:lum bright="-12000"/>
          </a:blip>
          <a:stretch>
            <a:fillRect/>
          </a:stretch>
        </p:blipFill>
        <p:spPr>
          <a:xfrm>
            <a:off x="4574057" y="1887061"/>
            <a:ext cx="1453320" cy="816134"/>
          </a:xfrm>
          <a:prstGeom prst="rect">
            <a:avLst/>
          </a:prstGeom>
          <a:noFill/>
          <a:ln>
            <a:noFill/>
          </a:ln>
        </p:spPr>
      </p:pic>
      <p:sp>
        <p:nvSpPr>
          <p:cNvPr id="20487" name="TextBox 59"/>
          <p:cNvSpPr txBox="1">
            <a:spLocks noChangeArrowheads="1"/>
          </p:cNvSpPr>
          <p:nvPr/>
        </p:nvSpPr>
        <p:spPr bwMode="auto">
          <a:xfrm>
            <a:off x="4799013" y="1876425"/>
            <a:ext cx="968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Decision</a:t>
            </a:r>
            <a:br>
              <a:rPr lang="nl-BE" altLang="fr-FR" sz="1600"/>
            </a:br>
            <a:r>
              <a:rPr lang="nl-BE" altLang="fr-FR" sz="1600"/>
              <a:t>(PDP)</a:t>
            </a:r>
            <a:endParaRPr lang="nl-BE" altLang="fr-FR"/>
          </a:p>
        </p:txBody>
      </p:sp>
      <p:pic>
        <p:nvPicPr>
          <p:cNvPr id="61" name="Picture 60"/>
          <p:cNvPicPr>
            <a:picLocks noChangeAspect="1"/>
          </p:cNvPicPr>
          <p:nvPr/>
        </p:nvPicPr>
        <p:blipFill>
          <a:blip r:embed="rId2">
            <a:duotone>
              <a:schemeClr val="accent1">
                <a:shade val="45000"/>
                <a:satMod val="135000"/>
              </a:schemeClr>
              <a:prstClr val="white"/>
            </a:duotone>
            <a:lum bright="-12000"/>
          </a:blip>
          <a:stretch>
            <a:fillRect/>
          </a:stretch>
        </p:blipFill>
        <p:spPr>
          <a:xfrm>
            <a:off x="7092941" y="3265636"/>
            <a:ext cx="1472251" cy="826765"/>
          </a:xfrm>
          <a:prstGeom prst="rect">
            <a:avLst/>
          </a:prstGeom>
          <a:noFill/>
          <a:ln>
            <a:noFill/>
          </a:ln>
        </p:spPr>
      </p:pic>
      <p:sp>
        <p:nvSpPr>
          <p:cNvPr id="20489" name="TextBox 61"/>
          <p:cNvSpPr txBox="1">
            <a:spLocks noChangeArrowheads="1"/>
          </p:cNvSpPr>
          <p:nvPr/>
        </p:nvSpPr>
        <p:spPr bwMode="auto">
          <a:xfrm>
            <a:off x="7213600" y="3257550"/>
            <a:ext cx="12271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pic>
        <p:nvPicPr>
          <p:cNvPr id="63" name="Picture 62"/>
          <p:cNvPicPr>
            <a:picLocks noChangeAspect="1"/>
          </p:cNvPicPr>
          <p:nvPr/>
        </p:nvPicPr>
        <p:blipFill>
          <a:blip r:embed="rId2">
            <a:lum bright="-12000"/>
            <a:duotone>
              <a:schemeClr val="accent1">
                <a:shade val="45000"/>
                <a:satMod val="135000"/>
              </a:schemeClr>
              <a:prstClr val="white"/>
            </a:duotone>
          </a:blip>
          <a:stretch>
            <a:fillRect/>
          </a:stretch>
        </p:blipFill>
        <p:spPr>
          <a:xfrm>
            <a:off x="5093809" y="3268007"/>
            <a:ext cx="1453320" cy="816134"/>
          </a:xfrm>
          <a:prstGeom prst="rect">
            <a:avLst/>
          </a:prstGeom>
          <a:noFill/>
          <a:ln>
            <a:noFill/>
          </a:ln>
        </p:spPr>
      </p:pic>
      <p:sp>
        <p:nvSpPr>
          <p:cNvPr id="20491" name="TextBox 63"/>
          <p:cNvSpPr txBox="1">
            <a:spLocks noChangeArrowheads="1"/>
          </p:cNvSpPr>
          <p:nvPr/>
        </p:nvSpPr>
        <p:spPr bwMode="auto">
          <a:xfrm>
            <a:off x="5214938" y="3260725"/>
            <a:ext cx="121126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600"/>
              <a:t>Policy</a:t>
            </a:r>
            <a:br>
              <a:rPr lang="nl-BE" altLang="fr-FR" sz="1600"/>
            </a:br>
            <a:r>
              <a:rPr lang="nl-BE" altLang="fr-FR" sz="1600"/>
              <a:t>Information</a:t>
            </a:r>
            <a:br>
              <a:rPr lang="nl-BE" altLang="fr-FR" sz="1600"/>
            </a:br>
            <a:r>
              <a:rPr lang="nl-BE" altLang="fr-FR" sz="1600"/>
              <a:t>(PIP)</a:t>
            </a:r>
            <a:endParaRPr lang="nl-BE" altLang="fr-FR"/>
          </a:p>
        </p:txBody>
      </p:sp>
      <p:cxnSp>
        <p:nvCxnSpPr>
          <p:cNvPr id="65" name="Elbow Connector 64"/>
          <p:cNvCxnSpPr>
            <a:endCxn id="20489" idx="0"/>
          </p:cNvCxnSpPr>
          <p:nvPr/>
        </p:nvCxnSpPr>
        <p:spPr>
          <a:xfrm>
            <a:off x="6027738" y="2489200"/>
            <a:ext cx="1800225" cy="768350"/>
          </a:xfrm>
          <a:prstGeom prst="bentConnector2">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5738813" y="2686050"/>
            <a:ext cx="0" cy="596900"/>
          </a:xfrm>
          <a:prstGeom prst="straightConnector1">
            <a:avLst/>
          </a:prstGeom>
          <a:ln w="19050">
            <a:solidFill>
              <a:srgbClr val="9CB0B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494" name="TextBox 66"/>
          <p:cNvSpPr txBox="1">
            <a:spLocks noChangeArrowheads="1"/>
          </p:cNvSpPr>
          <p:nvPr/>
        </p:nvSpPr>
        <p:spPr bwMode="auto">
          <a:xfrm>
            <a:off x="5154613" y="5059363"/>
            <a:ext cx="13096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20495" name="TextBox 67"/>
          <p:cNvSpPr txBox="1">
            <a:spLocks noChangeArrowheads="1"/>
          </p:cNvSpPr>
          <p:nvPr/>
        </p:nvSpPr>
        <p:spPr bwMode="auto">
          <a:xfrm>
            <a:off x="7213600" y="5059363"/>
            <a:ext cx="1311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a:t>Authentic source</a:t>
            </a:r>
          </a:p>
        </p:txBody>
      </p:sp>
      <p:sp>
        <p:nvSpPr>
          <p:cNvPr id="20496" name="TextBox 68"/>
          <p:cNvSpPr txBox="1">
            <a:spLocks noChangeArrowheads="1"/>
          </p:cNvSpPr>
          <p:nvPr/>
        </p:nvSpPr>
        <p:spPr bwMode="auto">
          <a:xfrm>
            <a:off x="6759575" y="2012950"/>
            <a:ext cx="13112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smtClean="0"/>
              <a:t>request</a:t>
            </a:r>
            <a:r>
              <a:rPr lang="nl-BE" altLang="fr-FR" sz="1100" dirty="0" smtClean="0"/>
              <a:t>/reply</a:t>
            </a:r>
            <a:endParaRPr lang="nl-BE" altLang="fr-FR" sz="1100" dirty="0"/>
          </a:p>
        </p:txBody>
      </p:sp>
      <p:sp>
        <p:nvSpPr>
          <p:cNvPr id="20497" name="TextBox 69"/>
          <p:cNvSpPr txBox="1">
            <a:spLocks noChangeArrowheads="1"/>
          </p:cNvSpPr>
          <p:nvPr/>
        </p:nvSpPr>
        <p:spPr bwMode="auto">
          <a:xfrm>
            <a:off x="4572000" y="2779713"/>
            <a:ext cx="13112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BE" altLang="fr-FR" sz="1100" dirty="0"/>
              <a:t>Information </a:t>
            </a:r>
            <a:br>
              <a:rPr lang="nl-BE" altLang="fr-FR" sz="1100" dirty="0"/>
            </a:br>
            <a:r>
              <a:rPr lang="nl-BE" altLang="fr-FR" sz="1100" dirty="0" err="1"/>
              <a:t>r</a:t>
            </a:r>
            <a:r>
              <a:rPr lang="nl-BE" altLang="fr-FR" sz="1100" dirty="0" err="1" smtClean="0"/>
              <a:t>equest</a:t>
            </a:r>
            <a:r>
              <a:rPr lang="nl-BE" altLang="fr-FR" sz="1100" dirty="0" smtClean="0"/>
              <a:t>/reply</a:t>
            </a:r>
            <a:endParaRPr lang="nl-BE" altLang="fr-FR" sz="1100" dirty="0"/>
          </a:p>
        </p:txBody>
      </p:sp>
      <p:pic>
        <p:nvPicPr>
          <p:cNvPr id="20498" name="Picture 7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51688" y="4365625"/>
            <a:ext cx="13525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9" name="Picture 7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32388" y="4365625"/>
            <a:ext cx="135413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202864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197225" y="1881188"/>
            <a:ext cx="2836863" cy="4268787"/>
          </a:xfrm>
          <a:prstGeom prst="rect">
            <a:avLst/>
          </a:prstGeom>
          <a:noFill/>
          <a:ln w="238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07" name="Rectangle 3"/>
          <p:cNvSpPr>
            <a:spLocks noChangeArrowheads="1"/>
          </p:cNvSpPr>
          <p:nvPr/>
        </p:nvSpPr>
        <p:spPr bwMode="auto">
          <a:xfrm>
            <a:off x="5164138" y="2495550"/>
            <a:ext cx="838200" cy="3522663"/>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08" name="Rectangle 4"/>
          <p:cNvSpPr>
            <a:spLocks noChangeArrowheads="1"/>
          </p:cNvSpPr>
          <p:nvPr/>
        </p:nvSpPr>
        <p:spPr bwMode="auto">
          <a:xfrm>
            <a:off x="5099050" y="2430463"/>
            <a:ext cx="838200" cy="352266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09" name="Rectangle 5"/>
          <p:cNvSpPr>
            <a:spLocks noChangeArrowheads="1"/>
          </p:cNvSpPr>
          <p:nvPr/>
        </p:nvSpPr>
        <p:spPr bwMode="auto">
          <a:xfrm>
            <a:off x="5176838" y="2470150"/>
            <a:ext cx="658812"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APPLICATIONS</a:t>
            </a:r>
          </a:p>
        </p:txBody>
      </p:sp>
      <p:sp>
        <p:nvSpPr>
          <p:cNvPr id="21510" name="Rectangle 6"/>
          <p:cNvSpPr>
            <a:spLocks noChangeArrowheads="1"/>
          </p:cNvSpPr>
          <p:nvPr/>
        </p:nvSpPr>
        <p:spPr bwMode="auto">
          <a:xfrm>
            <a:off x="3325813" y="2489200"/>
            <a:ext cx="1603375" cy="93980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11" name="Rectangle 7"/>
          <p:cNvSpPr>
            <a:spLocks noChangeArrowheads="1"/>
          </p:cNvSpPr>
          <p:nvPr/>
        </p:nvSpPr>
        <p:spPr bwMode="auto">
          <a:xfrm>
            <a:off x="3262313" y="2424113"/>
            <a:ext cx="1603375" cy="94138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12" name="Rectangle 8"/>
          <p:cNvSpPr>
            <a:spLocks noChangeArrowheads="1"/>
          </p:cNvSpPr>
          <p:nvPr/>
        </p:nvSpPr>
        <p:spPr bwMode="auto">
          <a:xfrm>
            <a:off x="4067175" y="2644775"/>
            <a:ext cx="709613" cy="62865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13" name="Rectangle 9"/>
          <p:cNvSpPr>
            <a:spLocks noChangeArrowheads="1"/>
          </p:cNvSpPr>
          <p:nvPr/>
        </p:nvSpPr>
        <p:spPr bwMode="auto">
          <a:xfrm>
            <a:off x="4003675" y="2581275"/>
            <a:ext cx="708025" cy="627063"/>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14" name="Rectangle 10"/>
          <p:cNvSpPr>
            <a:spLocks noChangeArrowheads="1"/>
          </p:cNvSpPr>
          <p:nvPr/>
        </p:nvSpPr>
        <p:spPr bwMode="auto">
          <a:xfrm>
            <a:off x="4059238" y="2624138"/>
            <a:ext cx="57785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Authorisation</a:t>
            </a:r>
          </a:p>
        </p:txBody>
      </p:sp>
      <p:sp>
        <p:nvSpPr>
          <p:cNvPr id="21515" name="Rectangle 11"/>
          <p:cNvSpPr>
            <a:spLocks noChangeArrowheads="1"/>
          </p:cNvSpPr>
          <p:nvPr/>
        </p:nvSpPr>
        <p:spPr bwMode="auto">
          <a:xfrm>
            <a:off x="3422650" y="2644775"/>
            <a:ext cx="439738" cy="62865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16" name="Rectangle 12"/>
          <p:cNvSpPr>
            <a:spLocks noChangeArrowheads="1"/>
          </p:cNvSpPr>
          <p:nvPr/>
        </p:nvSpPr>
        <p:spPr bwMode="auto">
          <a:xfrm>
            <a:off x="3357563" y="2581275"/>
            <a:ext cx="439737" cy="627063"/>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17" name="Rectangle 13"/>
          <p:cNvSpPr>
            <a:spLocks noChangeArrowheads="1"/>
          </p:cNvSpPr>
          <p:nvPr/>
        </p:nvSpPr>
        <p:spPr bwMode="auto">
          <a:xfrm>
            <a:off x="3403600" y="2624138"/>
            <a:ext cx="30480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Authen</a:t>
            </a:r>
          </a:p>
        </p:txBody>
      </p:sp>
      <p:sp>
        <p:nvSpPr>
          <p:cNvPr id="21518" name="Rectangle 14"/>
          <p:cNvSpPr>
            <a:spLocks noChangeArrowheads="1"/>
          </p:cNvSpPr>
          <p:nvPr/>
        </p:nvSpPr>
        <p:spPr bwMode="auto">
          <a:xfrm>
            <a:off x="3717925" y="2624138"/>
            <a:ext cx="30163"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t>
            </a:r>
          </a:p>
        </p:txBody>
      </p:sp>
      <p:sp>
        <p:nvSpPr>
          <p:cNvPr id="21519" name="Rectangle 15"/>
          <p:cNvSpPr>
            <a:spLocks noChangeArrowheads="1"/>
          </p:cNvSpPr>
          <p:nvPr/>
        </p:nvSpPr>
        <p:spPr bwMode="auto">
          <a:xfrm>
            <a:off x="3419475" y="2735263"/>
            <a:ext cx="31750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tication</a:t>
            </a:r>
          </a:p>
        </p:txBody>
      </p:sp>
      <p:sp>
        <p:nvSpPr>
          <p:cNvPr id="21520" name="Line 16"/>
          <p:cNvSpPr>
            <a:spLocks noChangeShapeType="1"/>
          </p:cNvSpPr>
          <p:nvPr/>
        </p:nvSpPr>
        <p:spPr bwMode="auto">
          <a:xfrm>
            <a:off x="3797300" y="2894013"/>
            <a:ext cx="90488" cy="1587"/>
          </a:xfrm>
          <a:prstGeom prst="line">
            <a:avLst/>
          </a:prstGeom>
          <a:noFill/>
          <a:ln w="142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521" name="Freeform 17"/>
          <p:cNvSpPr>
            <a:spLocks/>
          </p:cNvSpPr>
          <p:nvPr/>
        </p:nvSpPr>
        <p:spPr bwMode="auto">
          <a:xfrm>
            <a:off x="3876675" y="2851150"/>
            <a:ext cx="127000" cy="85725"/>
          </a:xfrm>
          <a:custGeom>
            <a:avLst/>
            <a:gdLst>
              <a:gd name="T0" fmla="*/ 0 w 80"/>
              <a:gd name="T1" fmla="*/ 0 h 54"/>
              <a:gd name="T2" fmla="*/ 2147483646 w 80"/>
              <a:gd name="T3" fmla="*/ 2147483646 h 54"/>
              <a:gd name="T4" fmla="*/ 0 w 80"/>
              <a:gd name="T5" fmla="*/ 2147483646 h 54"/>
              <a:gd name="T6" fmla="*/ 0 w 80"/>
              <a:gd name="T7" fmla="*/ 0 h 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 h="54">
                <a:moveTo>
                  <a:pt x="0" y="0"/>
                </a:moveTo>
                <a:lnTo>
                  <a:pt x="80" y="27"/>
                </a:lnTo>
                <a:lnTo>
                  <a:pt x="0" y="5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522" name="Rectangle 18"/>
          <p:cNvSpPr>
            <a:spLocks noChangeArrowheads="1"/>
          </p:cNvSpPr>
          <p:nvPr/>
        </p:nvSpPr>
        <p:spPr bwMode="auto">
          <a:xfrm>
            <a:off x="4160838" y="2801938"/>
            <a:ext cx="439737" cy="3143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23" name="Rectangle 19"/>
          <p:cNvSpPr>
            <a:spLocks noChangeArrowheads="1"/>
          </p:cNvSpPr>
          <p:nvPr/>
        </p:nvSpPr>
        <p:spPr bwMode="auto">
          <a:xfrm>
            <a:off x="4097338" y="2736850"/>
            <a:ext cx="438150"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24" name="Rectangle 20"/>
          <p:cNvSpPr>
            <a:spLocks noChangeArrowheads="1"/>
          </p:cNvSpPr>
          <p:nvPr/>
        </p:nvSpPr>
        <p:spPr bwMode="auto">
          <a:xfrm>
            <a:off x="4221163" y="2752725"/>
            <a:ext cx="176212"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PEP</a:t>
            </a:r>
          </a:p>
        </p:txBody>
      </p:sp>
      <p:sp>
        <p:nvSpPr>
          <p:cNvPr id="21525" name="Rectangle 21"/>
          <p:cNvSpPr>
            <a:spLocks noChangeArrowheads="1"/>
          </p:cNvSpPr>
          <p:nvPr/>
        </p:nvSpPr>
        <p:spPr bwMode="auto">
          <a:xfrm>
            <a:off x="4248150" y="2871788"/>
            <a:ext cx="147638"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Role </a:t>
            </a:r>
          </a:p>
        </p:txBody>
      </p:sp>
      <p:sp>
        <p:nvSpPr>
          <p:cNvPr id="21526" name="Rectangle 22"/>
          <p:cNvSpPr>
            <a:spLocks noChangeArrowheads="1"/>
          </p:cNvSpPr>
          <p:nvPr/>
        </p:nvSpPr>
        <p:spPr bwMode="auto">
          <a:xfrm>
            <a:off x="4195763" y="2947988"/>
            <a:ext cx="2127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Mapper</a:t>
            </a:r>
          </a:p>
        </p:txBody>
      </p:sp>
      <p:sp>
        <p:nvSpPr>
          <p:cNvPr id="21527" name="Line 23"/>
          <p:cNvSpPr>
            <a:spLocks noChangeShapeType="1"/>
          </p:cNvSpPr>
          <p:nvPr/>
        </p:nvSpPr>
        <p:spPr bwMode="auto">
          <a:xfrm>
            <a:off x="4711700" y="2894013"/>
            <a:ext cx="295275" cy="1587"/>
          </a:xfrm>
          <a:prstGeom prst="line">
            <a:avLst/>
          </a:prstGeom>
          <a:noFill/>
          <a:ln w="142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528" name="Freeform 24"/>
          <p:cNvSpPr>
            <a:spLocks/>
          </p:cNvSpPr>
          <p:nvPr/>
        </p:nvSpPr>
        <p:spPr bwMode="auto">
          <a:xfrm>
            <a:off x="4995863" y="2851150"/>
            <a:ext cx="127000" cy="85725"/>
          </a:xfrm>
          <a:custGeom>
            <a:avLst/>
            <a:gdLst>
              <a:gd name="T0" fmla="*/ 0 w 80"/>
              <a:gd name="T1" fmla="*/ 0 h 54"/>
              <a:gd name="T2" fmla="*/ 2147483646 w 80"/>
              <a:gd name="T3" fmla="*/ 2147483646 h 54"/>
              <a:gd name="T4" fmla="*/ 0 w 80"/>
              <a:gd name="T5" fmla="*/ 2147483646 h 54"/>
              <a:gd name="T6" fmla="*/ 0 w 80"/>
              <a:gd name="T7" fmla="*/ 0 h 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 h="54">
                <a:moveTo>
                  <a:pt x="0" y="0"/>
                </a:moveTo>
                <a:lnTo>
                  <a:pt x="80" y="27"/>
                </a:lnTo>
                <a:lnTo>
                  <a:pt x="0" y="5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529" name="Freeform 25"/>
          <p:cNvSpPr>
            <a:spLocks/>
          </p:cNvSpPr>
          <p:nvPr/>
        </p:nvSpPr>
        <p:spPr bwMode="auto">
          <a:xfrm>
            <a:off x="3441700" y="2203450"/>
            <a:ext cx="136525" cy="260350"/>
          </a:xfrm>
          <a:custGeom>
            <a:avLst/>
            <a:gdLst>
              <a:gd name="T0" fmla="*/ 0 w 86"/>
              <a:gd name="T1" fmla="*/ 0 h 164"/>
              <a:gd name="T2" fmla="*/ 0 w 86"/>
              <a:gd name="T3" fmla="*/ 2147483646 h 164"/>
              <a:gd name="T4" fmla="*/ 2147483646 w 86"/>
              <a:gd name="T5" fmla="*/ 2147483646 h 164"/>
              <a:gd name="T6" fmla="*/ 2147483646 w 86"/>
              <a:gd name="T7" fmla="*/ 2147483646 h 1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 h="164">
                <a:moveTo>
                  <a:pt x="0" y="0"/>
                </a:moveTo>
                <a:lnTo>
                  <a:pt x="0" y="77"/>
                </a:lnTo>
                <a:lnTo>
                  <a:pt x="86" y="77"/>
                </a:lnTo>
                <a:lnTo>
                  <a:pt x="86" y="164"/>
                </a:lnTo>
              </a:path>
            </a:pathLst>
          </a:cu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530" name="Freeform 26"/>
          <p:cNvSpPr>
            <a:spLocks/>
          </p:cNvSpPr>
          <p:nvPr/>
        </p:nvSpPr>
        <p:spPr bwMode="auto">
          <a:xfrm>
            <a:off x="3535363" y="2452688"/>
            <a:ext cx="85725" cy="128587"/>
          </a:xfrm>
          <a:custGeom>
            <a:avLst/>
            <a:gdLst>
              <a:gd name="T0" fmla="*/ 2147483646 w 54"/>
              <a:gd name="T1" fmla="*/ 0 h 81"/>
              <a:gd name="T2" fmla="*/ 2147483646 w 54"/>
              <a:gd name="T3" fmla="*/ 2147483646 h 81"/>
              <a:gd name="T4" fmla="*/ 0 w 54"/>
              <a:gd name="T5" fmla="*/ 0 h 81"/>
              <a:gd name="T6" fmla="*/ 2147483646 w 54"/>
              <a:gd name="T7" fmla="*/ 0 h 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 h="81">
                <a:moveTo>
                  <a:pt x="54" y="0"/>
                </a:moveTo>
                <a:lnTo>
                  <a:pt x="27" y="81"/>
                </a:lnTo>
                <a:lnTo>
                  <a:pt x="0" y="0"/>
                </a:lnTo>
                <a:lnTo>
                  <a:pt x="5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531" name="Freeform 27"/>
          <p:cNvSpPr>
            <a:spLocks/>
          </p:cNvSpPr>
          <p:nvPr/>
        </p:nvSpPr>
        <p:spPr bwMode="auto">
          <a:xfrm>
            <a:off x="3300413" y="2132013"/>
            <a:ext cx="381000" cy="47625"/>
          </a:xfrm>
          <a:custGeom>
            <a:avLst/>
            <a:gdLst>
              <a:gd name="T0" fmla="*/ 0 w 240"/>
              <a:gd name="T1" fmla="*/ 2147483646 h 30"/>
              <a:gd name="T2" fmla="*/ 2147483646 w 240"/>
              <a:gd name="T3" fmla="*/ 0 h 30"/>
              <a:gd name="T4" fmla="*/ 2147483646 w 240"/>
              <a:gd name="T5" fmla="*/ 0 h 30"/>
              <a:gd name="T6" fmla="*/ 2147483646 w 240"/>
              <a:gd name="T7" fmla="*/ 2147483646 h 30"/>
              <a:gd name="T8" fmla="*/ 0 w 240"/>
              <a:gd name="T9" fmla="*/ 2147483646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0" h="30">
                <a:moveTo>
                  <a:pt x="0" y="30"/>
                </a:moveTo>
                <a:lnTo>
                  <a:pt x="60" y="0"/>
                </a:lnTo>
                <a:lnTo>
                  <a:pt x="240" y="0"/>
                </a:lnTo>
                <a:lnTo>
                  <a:pt x="180" y="30"/>
                </a:lnTo>
                <a:lnTo>
                  <a:pt x="0" y="30"/>
                </a:lnTo>
                <a:close/>
              </a:path>
            </a:pathLst>
          </a:custGeom>
          <a:solidFill>
            <a:srgbClr val="9A9A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532" name="Freeform 28"/>
          <p:cNvSpPr>
            <a:spLocks/>
          </p:cNvSpPr>
          <p:nvPr/>
        </p:nvSpPr>
        <p:spPr bwMode="auto">
          <a:xfrm>
            <a:off x="3300413" y="2132013"/>
            <a:ext cx="381000" cy="47625"/>
          </a:xfrm>
          <a:custGeom>
            <a:avLst/>
            <a:gdLst>
              <a:gd name="T0" fmla="*/ 0 w 240"/>
              <a:gd name="T1" fmla="*/ 2147483646 h 30"/>
              <a:gd name="T2" fmla="*/ 2147483646 w 240"/>
              <a:gd name="T3" fmla="*/ 0 h 30"/>
              <a:gd name="T4" fmla="*/ 2147483646 w 240"/>
              <a:gd name="T5" fmla="*/ 0 h 30"/>
              <a:gd name="T6" fmla="*/ 2147483646 w 240"/>
              <a:gd name="T7" fmla="*/ 2147483646 h 30"/>
              <a:gd name="T8" fmla="*/ 0 w 240"/>
              <a:gd name="T9" fmla="*/ 2147483646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0" h="30">
                <a:moveTo>
                  <a:pt x="0" y="30"/>
                </a:moveTo>
                <a:lnTo>
                  <a:pt x="60" y="0"/>
                </a:lnTo>
                <a:lnTo>
                  <a:pt x="240" y="0"/>
                </a:lnTo>
                <a:lnTo>
                  <a:pt x="180" y="30"/>
                </a:lnTo>
                <a:lnTo>
                  <a:pt x="0" y="3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533" name="Freeform 29"/>
          <p:cNvSpPr>
            <a:spLocks/>
          </p:cNvSpPr>
          <p:nvPr/>
        </p:nvSpPr>
        <p:spPr bwMode="auto">
          <a:xfrm>
            <a:off x="3586163" y="2132013"/>
            <a:ext cx="95250" cy="71437"/>
          </a:xfrm>
          <a:custGeom>
            <a:avLst/>
            <a:gdLst>
              <a:gd name="T0" fmla="*/ 0 w 60"/>
              <a:gd name="T1" fmla="*/ 2147483646 h 45"/>
              <a:gd name="T2" fmla="*/ 2147483646 w 60"/>
              <a:gd name="T3" fmla="*/ 2147483646 h 45"/>
              <a:gd name="T4" fmla="*/ 2147483646 w 60"/>
              <a:gd name="T5" fmla="*/ 0 h 45"/>
              <a:gd name="T6" fmla="*/ 0 w 60"/>
              <a:gd name="T7" fmla="*/ 2147483646 h 45"/>
              <a:gd name="T8" fmla="*/ 0 w 60"/>
              <a:gd name="T9" fmla="*/ 2147483646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45">
                <a:moveTo>
                  <a:pt x="0" y="45"/>
                </a:moveTo>
                <a:lnTo>
                  <a:pt x="60" y="15"/>
                </a:lnTo>
                <a:lnTo>
                  <a:pt x="60" y="0"/>
                </a:lnTo>
                <a:lnTo>
                  <a:pt x="0" y="30"/>
                </a:lnTo>
                <a:lnTo>
                  <a:pt x="0" y="45"/>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534" name="Freeform 30"/>
          <p:cNvSpPr>
            <a:spLocks/>
          </p:cNvSpPr>
          <p:nvPr/>
        </p:nvSpPr>
        <p:spPr bwMode="auto">
          <a:xfrm>
            <a:off x="3586163" y="2132013"/>
            <a:ext cx="95250" cy="71437"/>
          </a:xfrm>
          <a:custGeom>
            <a:avLst/>
            <a:gdLst>
              <a:gd name="T0" fmla="*/ 0 w 60"/>
              <a:gd name="T1" fmla="*/ 2147483646 h 45"/>
              <a:gd name="T2" fmla="*/ 2147483646 w 60"/>
              <a:gd name="T3" fmla="*/ 2147483646 h 45"/>
              <a:gd name="T4" fmla="*/ 2147483646 w 60"/>
              <a:gd name="T5" fmla="*/ 0 h 45"/>
              <a:gd name="T6" fmla="*/ 0 w 60"/>
              <a:gd name="T7" fmla="*/ 2147483646 h 45"/>
              <a:gd name="T8" fmla="*/ 0 w 60"/>
              <a:gd name="T9" fmla="*/ 2147483646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45">
                <a:moveTo>
                  <a:pt x="0" y="45"/>
                </a:moveTo>
                <a:lnTo>
                  <a:pt x="60" y="15"/>
                </a:lnTo>
                <a:lnTo>
                  <a:pt x="60" y="0"/>
                </a:lnTo>
                <a:lnTo>
                  <a:pt x="0" y="30"/>
                </a:lnTo>
                <a:lnTo>
                  <a:pt x="0" y="4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535" name="Freeform 31"/>
          <p:cNvSpPr>
            <a:spLocks/>
          </p:cNvSpPr>
          <p:nvPr/>
        </p:nvSpPr>
        <p:spPr bwMode="auto">
          <a:xfrm>
            <a:off x="3400425" y="1965325"/>
            <a:ext cx="355600" cy="155575"/>
          </a:xfrm>
          <a:custGeom>
            <a:avLst/>
            <a:gdLst>
              <a:gd name="T0" fmla="*/ 0 w 224"/>
              <a:gd name="T1" fmla="*/ 2147483646 h 98"/>
              <a:gd name="T2" fmla="*/ 2147483646 w 224"/>
              <a:gd name="T3" fmla="*/ 0 h 98"/>
              <a:gd name="T4" fmla="*/ 2147483646 w 224"/>
              <a:gd name="T5" fmla="*/ 0 h 98"/>
              <a:gd name="T6" fmla="*/ 2147483646 w 224"/>
              <a:gd name="T7" fmla="*/ 2147483646 h 98"/>
              <a:gd name="T8" fmla="*/ 0 w 224"/>
              <a:gd name="T9" fmla="*/ 2147483646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4" h="98">
                <a:moveTo>
                  <a:pt x="0" y="98"/>
                </a:moveTo>
                <a:lnTo>
                  <a:pt x="48" y="0"/>
                </a:lnTo>
                <a:lnTo>
                  <a:pt x="224" y="0"/>
                </a:lnTo>
                <a:lnTo>
                  <a:pt x="176" y="98"/>
                </a:lnTo>
                <a:lnTo>
                  <a:pt x="0" y="98"/>
                </a:lnTo>
                <a:close/>
              </a:path>
            </a:pathLst>
          </a:custGeom>
          <a:solidFill>
            <a:srgbClr val="9A9A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536" name="Freeform 32"/>
          <p:cNvSpPr>
            <a:spLocks/>
          </p:cNvSpPr>
          <p:nvPr/>
        </p:nvSpPr>
        <p:spPr bwMode="auto">
          <a:xfrm>
            <a:off x="3400425" y="1965325"/>
            <a:ext cx="355600" cy="155575"/>
          </a:xfrm>
          <a:custGeom>
            <a:avLst/>
            <a:gdLst>
              <a:gd name="T0" fmla="*/ 0 w 224"/>
              <a:gd name="T1" fmla="*/ 2147483646 h 98"/>
              <a:gd name="T2" fmla="*/ 2147483646 w 224"/>
              <a:gd name="T3" fmla="*/ 0 h 98"/>
              <a:gd name="T4" fmla="*/ 2147483646 w 224"/>
              <a:gd name="T5" fmla="*/ 0 h 98"/>
              <a:gd name="T6" fmla="*/ 2147483646 w 224"/>
              <a:gd name="T7" fmla="*/ 2147483646 h 98"/>
              <a:gd name="T8" fmla="*/ 0 w 224"/>
              <a:gd name="T9" fmla="*/ 2147483646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4" h="98">
                <a:moveTo>
                  <a:pt x="0" y="98"/>
                </a:moveTo>
                <a:lnTo>
                  <a:pt x="48" y="0"/>
                </a:lnTo>
                <a:lnTo>
                  <a:pt x="224" y="0"/>
                </a:lnTo>
                <a:lnTo>
                  <a:pt x="176" y="98"/>
                </a:lnTo>
                <a:lnTo>
                  <a:pt x="0" y="9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537" name="Rectangle 33"/>
          <p:cNvSpPr>
            <a:spLocks noChangeArrowheads="1"/>
          </p:cNvSpPr>
          <p:nvPr/>
        </p:nvSpPr>
        <p:spPr bwMode="auto">
          <a:xfrm>
            <a:off x="3435350" y="2122488"/>
            <a:ext cx="44450" cy="7937"/>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38" name="Rectangle 34"/>
          <p:cNvSpPr>
            <a:spLocks noChangeArrowheads="1"/>
          </p:cNvSpPr>
          <p:nvPr/>
        </p:nvSpPr>
        <p:spPr bwMode="auto">
          <a:xfrm>
            <a:off x="3435350" y="2122488"/>
            <a:ext cx="44450" cy="7937"/>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39" name="Rectangle 35"/>
          <p:cNvSpPr>
            <a:spLocks noChangeArrowheads="1"/>
          </p:cNvSpPr>
          <p:nvPr/>
        </p:nvSpPr>
        <p:spPr bwMode="auto">
          <a:xfrm>
            <a:off x="3597275" y="2122488"/>
            <a:ext cx="44450" cy="7937"/>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40" name="Rectangle 36"/>
          <p:cNvSpPr>
            <a:spLocks noChangeArrowheads="1"/>
          </p:cNvSpPr>
          <p:nvPr/>
        </p:nvSpPr>
        <p:spPr bwMode="auto">
          <a:xfrm>
            <a:off x="3597275" y="2122488"/>
            <a:ext cx="44450" cy="7937"/>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41" name="Freeform 37"/>
          <p:cNvSpPr>
            <a:spLocks/>
          </p:cNvSpPr>
          <p:nvPr/>
        </p:nvSpPr>
        <p:spPr bwMode="auto">
          <a:xfrm>
            <a:off x="3359150" y="2141538"/>
            <a:ext cx="279400" cy="20637"/>
          </a:xfrm>
          <a:custGeom>
            <a:avLst/>
            <a:gdLst>
              <a:gd name="T0" fmla="*/ 2147483646 w 176"/>
              <a:gd name="T1" fmla="*/ 0 h 13"/>
              <a:gd name="T2" fmla="*/ 2147483646 w 176"/>
              <a:gd name="T3" fmla="*/ 0 h 13"/>
              <a:gd name="T4" fmla="*/ 2147483646 w 176"/>
              <a:gd name="T5" fmla="*/ 2147483646 h 13"/>
              <a:gd name="T6" fmla="*/ 0 w 176"/>
              <a:gd name="T7" fmla="*/ 2147483646 h 13"/>
              <a:gd name="T8" fmla="*/ 2147483646 w 176"/>
              <a:gd name="T9" fmla="*/ 0 h 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6" h="13">
                <a:moveTo>
                  <a:pt x="27" y="0"/>
                </a:moveTo>
                <a:lnTo>
                  <a:pt x="176" y="0"/>
                </a:lnTo>
                <a:lnTo>
                  <a:pt x="150" y="13"/>
                </a:lnTo>
                <a:lnTo>
                  <a:pt x="0" y="13"/>
                </a:lnTo>
                <a:lnTo>
                  <a:pt x="27" y="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542" name="Freeform 38"/>
          <p:cNvSpPr>
            <a:spLocks/>
          </p:cNvSpPr>
          <p:nvPr/>
        </p:nvSpPr>
        <p:spPr bwMode="auto">
          <a:xfrm>
            <a:off x="3359150" y="2141538"/>
            <a:ext cx="279400" cy="20637"/>
          </a:xfrm>
          <a:custGeom>
            <a:avLst/>
            <a:gdLst>
              <a:gd name="T0" fmla="*/ 2147483646 w 176"/>
              <a:gd name="T1" fmla="*/ 0 h 13"/>
              <a:gd name="T2" fmla="*/ 2147483646 w 176"/>
              <a:gd name="T3" fmla="*/ 0 h 13"/>
              <a:gd name="T4" fmla="*/ 2147483646 w 176"/>
              <a:gd name="T5" fmla="*/ 2147483646 h 13"/>
              <a:gd name="T6" fmla="*/ 0 w 176"/>
              <a:gd name="T7" fmla="*/ 2147483646 h 13"/>
              <a:gd name="T8" fmla="*/ 2147483646 w 176"/>
              <a:gd name="T9" fmla="*/ 0 h 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6" h="13">
                <a:moveTo>
                  <a:pt x="27" y="0"/>
                </a:moveTo>
                <a:lnTo>
                  <a:pt x="176" y="0"/>
                </a:lnTo>
                <a:lnTo>
                  <a:pt x="150" y="13"/>
                </a:lnTo>
                <a:lnTo>
                  <a:pt x="0" y="13"/>
                </a:lnTo>
                <a:lnTo>
                  <a:pt x="27"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543" name="Rectangle 39"/>
          <p:cNvSpPr>
            <a:spLocks noChangeArrowheads="1"/>
          </p:cNvSpPr>
          <p:nvPr/>
        </p:nvSpPr>
        <p:spPr bwMode="auto">
          <a:xfrm>
            <a:off x="3300413" y="2179638"/>
            <a:ext cx="285750" cy="23812"/>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44" name="Rectangle 40"/>
          <p:cNvSpPr>
            <a:spLocks noChangeArrowheads="1"/>
          </p:cNvSpPr>
          <p:nvPr/>
        </p:nvSpPr>
        <p:spPr bwMode="auto">
          <a:xfrm>
            <a:off x="3300413" y="2179638"/>
            <a:ext cx="285750" cy="23812"/>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pic>
        <p:nvPicPr>
          <p:cNvPr id="21545"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2152650"/>
            <a:ext cx="68263"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46" name="Picture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2152650"/>
            <a:ext cx="68263"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47" name="Freeform 43"/>
          <p:cNvSpPr>
            <a:spLocks/>
          </p:cNvSpPr>
          <p:nvPr/>
        </p:nvSpPr>
        <p:spPr bwMode="auto">
          <a:xfrm>
            <a:off x="3440113" y="2168525"/>
            <a:ext cx="47625" cy="4763"/>
          </a:xfrm>
          <a:custGeom>
            <a:avLst/>
            <a:gdLst>
              <a:gd name="T0" fmla="*/ 0 w 30"/>
              <a:gd name="T1" fmla="*/ 2147483646 h 3"/>
              <a:gd name="T2" fmla="*/ 2147483646 w 30"/>
              <a:gd name="T3" fmla="*/ 0 h 3"/>
              <a:gd name="T4" fmla="*/ 2147483646 w 30"/>
              <a:gd name="T5" fmla="*/ 0 h 3"/>
              <a:gd name="T6" fmla="*/ 2147483646 w 30"/>
              <a:gd name="T7" fmla="*/ 2147483646 h 3"/>
              <a:gd name="T8" fmla="*/ 0 w 30"/>
              <a:gd name="T9" fmla="*/ 2147483646 h 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3">
                <a:moveTo>
                  <a:pt x="0" y="3"/>
                </a:moveTo>
                <a:lnTo>
                  <a:pt x="8" y="0"/>
                </a:lnTo>
                <a:lnTo>
                  <a:pt x="30" y="0"/>
                </a:lnTo>
                <a:lnTo>
                  <a:pt x="22" y="3"/>
                </a:lnTo>
                <a:lnTo>
                  <a:pt x="0" y="3"/>
                </a:lnTo>
                <a:close/>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pic>
        <p:nvPicPr>
          <p:cNvPr id="21548" name="Picture 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92475"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49" name="Picture 4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92475"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50" name="Picture 4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17875"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51" name="Picture 4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17875"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52" name="Picture 4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43275"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53" name="Picture 4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43275"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54" name="Rectangle 50"/>
          <p:cNvSpPr>
            <a:spLocks noChangeArrowheads="1"/>
          </p:cNvSpPr>
          <p:nvPr/>
        </p:nvSpPr>
        <p:spPr bwMode="auto">
          <a:xfrm>
            <a:off x="3335338" y="2193925"/>
            <a:ext cx="6350" cy="31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55" name="Rectangle 51"/>
          <p:cNvSpPr>
            <a:spLocks noChangeArrowheads="1"/>
          </p:cNvSpPr>
          <p:nvPr/>
        </p:nvSpPr>
        <p:spPr bwMode="auto">
          <a:xfrm>
            <a:off x="3359150" y="2193925"/>
            <a:ext cx="6350" cy="31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56" name="Rectangle 52"/>
          <p:cNvSpPr>
            <a:spLocks noChangeArrowheads="1"/>
          </p:cNvSpPr>
          <p:nvPr/>
        </p:nvSpPr>
        <p:spPr bwMode="auto">
          <a:xfrm>
            <a:off x="3311525" y="2193925"/>
            <a:ext cx="6350" cy="31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57" name="Freeform 53"/>
          <p:cNvSpPr>
            <a:spLocks/>
          </p:cNvSpPr>
          <p:nvPr/>
        </p:nvSpPr>
        <p:spPr bwMode="auto">
          <a:xfrm>
            <a:off x="3651250" y="2144713"/>
            <a:ext cx="17463" cy="14287"/>
          </a:xfrm>
          <a:custGeom>
            <a:avLst/>
            <a:gdLst>
              <a:gd name="T0" fmla="*/ 0 w 11"/>
              <a:gd name="T1" fmla="*/ 2147483646 h 9"/>
              <a:gd name="T2" fmla="*/ 2147483646 w 11"/>
              <a:gd name="T3" fmla="*/ 0 h 9"/>
              <a:gd name="T4" fmla="*/ 2147483646 w 11"/>
              <a:gd name="T5" fmla="*/ 2147483646 h 9"/>
              <a:gd name="T6" fmla="*/ 0 w 11"/>
              <a:gd name="T7" fmla="*/ 2147483646 h 9"/>
              <a:gd name="T8" fmla="*/ 0 w 11"/>
              <a:gd name="T9" fmla="*/ 2147483646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9">
                <a:moveTo>
                  <a:pt x="0" y="5"/>
                </a:moveTo>
                <a:lnTo>
                  <a:pt x="11" y="0"/>
                </a:lnTo>
                <a:lnTo>
                  <a:pt x="11" y="3"/>
                </a:lnTo>
                <a:lnTo>
                  <a:pt x="0" y="9"/>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pic>
        <p:nvPicPr>
          <p:cNvPr id="21558" name="Picture 5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11538" y="1965325"/>
            <a:ext cx="323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59" name="Picture 5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11538" y="1965325"/>
            <a:ext cx="323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60" name="Freeform 56"/>
          <p:cNvSpPr>
            <a:spLocks/>
          </p:cNvSpPr>
          <p:nvPr/>
        </p:nvSpPr>
        <p:spPr bwMode="auto">
          <a:xfrm>
            <a:off x="3421063" y="1978025"/>
            <a:ext cx="303212" cy="130175"/>
          </a:xfrm>
          <a:custGeom>
            <a:avLst/>
            <a:gdLst>
              <a:gd name="T0" fmla="*/ 0 w 191"/>
              <a:gd name="T1" fmla="*/ 2147483646 h 82"/>
              <a:gd name="T2" fmla="*/ 2147483646 w 191"/>
              <a:gd name="T3" fmla="*/ 0 h 82"/>
              <a:gd name="T4" fmla="*/ 2147483646 w 191"/>
              <a:gd name="T5" fmla="*/ 0 h 82"/>
              <a:gd name="T6" fmla="*/ 2147483646 w 191"/>
              <a:gd name="T7" fmla="*/ 2147483646 h 82"/>
              <a:gd name="T8" fmla="*/ 0 w 191"/>
              <a:gd name="T9" fmla="*/ 2147483646 h 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 h="82">
                <a:moveTo>
                  <a:pt x="0" y="82"/>
                </a:moveTo>
                <a:lnTo>
                  <a:pt x="41" y="0"/>
                </a:lnTo>
                <a:lnTo>
                  <a:pt x="191" y="0"/>
                </a:lnTo>
                <a:lnTo>
                  <a:pt x="149" y="82"/>
                </a:lnTo>
                <a:lnTo>
                  <a:pt x="0" y="82"/>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561" name="Rectangle 57"/>
          <p:cNvSpPr>
            <a:spLocks noChangeArrowheads="1"/>
          </p:cNvSpPr>
          <p:nvPr/>
        </p:nvSpPr>
        <p:spPr bwMode="auto">
          <a:xfrm>
            <a:off x="3709988" y="1965325"/>
            <a:ext cx="7937" cy="33338"/>
          </a:xfrm>
          <a:prstGeom prst="rect">
            <a:avLst/>
          </a:prstGeom>
          <a:solidFill>
            <a:srgbClr val="FF2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62" name="Rectangle 58"/>
          <p:cNvSpPr>
            <a:spLocks noChangeArrowheads="1"/>
          </p:cNvSpPr>
          <p:nvPr/>
        </p:nvSpPr>
        <p:spPr bwMode="auto">
          <a:xfrm>
            <a:off x="3717925" y="1965325"/>
            <a:ext cx="9525" cy="33338"/>
          </a:xfrm>
          <a:prstGeom prst="rect">
            <a:avLst/>
          </a:prstGeom>
          <a:solidFill>
            <a:srgbClr val="FFE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63" name="Rectangle 59"/>
          <p:cNvSpPr>
            <a:spLocks noChangeArrowheads="1"/>
          </p:cNvSpPr>
          <p:nvPr/>
        </p:nvSpPr>
        <p:spPr bwMode="auto">
          <a:xfrm>
            <a:off x="3727450" y="1965325"/>
            <a:ext cx="7938" cy="33338"/>
          </a:xfrm>
          <a:prstGeom prst="rect">
            <a:avLst/>
          </a:prstGeom>
          <a:solidFill>
            <a:srgbClr val="FFA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64" name="Rectangle 60"/>
          <p:cNvSpPr>
            <a:spLocks noChangeArrowheads="1"/>
          </p:cNvSpPr>
          <p:nvPr/>
        </p:nvSpPr>
        <p:spPr bwMode="auto">
          <a:xfrm>
            <a:off x="3735388" y="1965325"/>
            <a:ext cx="9525" cy="33338"/>
          </a:xfrm>
          <a:prstGeom prst="rect">
            <a:avLst/>
          </a:prstGeom>
          <a:solidFill>
            <a:srgbClr val="F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65" name="Rectangle 61"/>
          <p:cNvSpPr>
            <a:spLocks noChangeArrowheads="1"/>
          </p:cNvSpPr>
          <p:nvPr/>
        </p:nvSpPr>
        <p:spPr bwMode="auto">
          <a:xfrm>
            <a:off x="3744913" y="1965325"/>
            <a:ext cx="7937" cy="33338"/>
          </a:xfrm>
          <a:prstGeom prst="rect">
            <a:avLst/>
          </a:prstGeom>
          <a:solidFill>
            <a:srgbClr val="FF2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66" name="Freeform 62"/>
          <p:cNvSpPr>
            <a:spLocks/>
          </p:cNvSpPr>
          <p:nvPr/>
        </p:nvSpPr>
        <p:spPr bwMode="auto">
          <a:xfrm>
            <a:off x="3298825" y="1965325"/>
            <a:ext cx="457200" cy="238125"/>
          </a:xfrm>
          <a:custGeom>
            <a:avLst/>
            <a:gdLst>
              <a:gd name="T0" fmla="*/ 0 w 288"/>
              <a:gd name="T1" fmla="*/ 2147483646 h 150"/>
              <a:gd name="T2" fmla="*/ 0 w 288"/>
              <a:gd name="T3" fmla="*/ 2147483646 h 150"/>
              <a:gd name="T4" fmla="*/ 2147483646 w 288"/>
              <a:gd name="T5" fmla="*/ 2147483646 h 150"/>
              <a:gd name="T6" fmla="*/ 2147483646 w 288"/>
              <a:gd name="T7" fmla="*/ 2147483646 h 150"/>
              <a:gd name="T8" fmla="*/ 2147483646 w 288"/>
              <a:gd name="T9" fmla="*/ 2147483646 h 150"/>
              <a:gd name="T10" fmla="*/ 2147483646 w 288"/>
              <a:gd name="T11" fmla="*/ 2147483646 h 150"/>
              <a:gd name="T12" fmla="*/ 2147483646 w 288"/>
              <a:gd name="T13" fmla="*/ 0 h 150"/>
              <a:gd name="T14" fmla="*/ 2147483646 w 288"/>
              <a:gd name="T15" fmla="*/ 0 h 150"/>
              <a:gd name="T16" fmla="*/ 2147483646 w 288"/>
              <a:gd name="T17" fmla="*/ 2147483646 h 150"/>
              <a:gd name="T18" fmla="*/ 2147483646 w 288"/>
              <a:gd name="T19" fmla="*/ 2147483646 h 150"/>
              <a:gd name="T20" fmla="*/ 2147483646 w 288"/>
              <a:gd name="T21" fmla="*/ 2147483646 h 150"/>
              <a:gd name="T22" fmla="*/ 2147483646 w 288"/>
              <a:gd name="T23" fmla="*/ 2147483646 h 150"/>
              <a:gd name="T24" fmla="*/ 2147483646 w 288"/>
              <a:gd name="T25" fmla="*/ 2147483646 h 150"/>
              <a:gd name="T26" fmla="*/ 2147483646 w 288"/>
              <a:gd name="T27" fmla="*/ 2147483646 h 150"/>
              <a:gd name="T28" fmla="*/ 0 w 288"/>
              <a:gd name="T29" fmla="*/ 2147483646 h 1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8" h="150">
                <a:moveTo>
                  <a:pt x="0" y="150"/>
                </a:moveTo>
                <a:lnTo>
                  <a:pt x="0" y="135"/>
                </a:lnTo>
                <a:lnTo>
                  <a:pt x="60" y="105"/>
                </a:lnTo>
                <a:lnTo>
                  <a:pt x="86" y="105"/>
                </a:lnTo>
                <a:lnTo>
                  <a:pt x="86" y="98"/>
                </a:lnTo>
                <a:lnTo>
                  <a:pt x="64" y="98"/>
                </a:lnTo>
                <a:lnTo>
                  <a:pt x="112" y="0"/>
                </a:lnTo>
                <a:lnTo>
                  <a:pt x="288" y="0"/>
                </a:lnTo>
                <a:lnTo>
                  <a:pt x="240" y="98"/>
                </a:lnTo>
                <a:lnTo>
                  <a:pt x="217" y="98"/>
                </a:lnTo>
                <a:lnTo>
                  <a:pt x="217" y="105"/>
                </a:lnTo>
                <a:lnTo>
                  <a:pt x="240" y="105"/>
                </a:lnTo>
                <a:lnTo>
                  <a:pt x="240" y="120"/>
                </a:lnTo>
                <a:lnTo>
                  <a:pt x="180" y="150"/>
                </a:lnTo>
                <a:lnTo>
                  <a:pt x="0" y="150"/>
                </a:lnTo>
                <a:close/>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567" name="Freeform 63"/>
          <p:cNvSpPr>
            <a:spLocks/>
          </p:cNvSpPr>
          <p:nvPr/>
        </p:nvSpPr>
        <p:spPr bwMode="auto">
          <a:xfrm>
            <a:off x="3298825" y="2166938"/>
            <a:ext cx="111125" cy="74612"/>
          </a:xfrm>
          <a:custGeom>
            <a:avLst/>
            <a:gdLst>
              <a:gd name="T0" fmla="*/ 2147483646 w 70"/>
              <a:gd name="T1" fmla="*/ 2147483646 h 47"/>
              <a:gd name="T2" fmla="*/ 0 w 70"/>
              <a:gd name="T3" fmla="*/ 2147483646 h 47"/>
              <a:gd name="T4" fmla="*/ 2147483646 w 70"/>
              <a:gd name="T5" fmla="*/ 0 h 47"/>
              <a:gd name="T6" fmla="*/ 2147483646 w 70"/>
              <a:gd name="T7" fmla="*/ 2147483646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0" h="47">
                <a:moveTo>
                  <a:pt x="70" y="47"/>
                </a:moveTo>
                <a:lnTo>
                  <a:pt x="0" y="23"/>
                </a:lnTo>
                <a:lnTo>
                  <a:pt x="70" y="0"/>
                </a:lnTo>
                <a:lnTo>
                  <a:pt x="70"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568" name="Rectangle 64"/>
          <p:cNvSpPr>
            <a:spLocks noChangeArrowheads="1"/>
          </p:cNvSpPr>
          <p:nvPr/>
        </p:nvSpPr>
        <p:spPr bwMode="auto">
          <a:xfrm>
            <a:off x="3163888" y="2220913"/>
            <a:ext cx="549275"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            USER</a:t>
            </a:r>
          </a:p>
        </p:txBody>
      </p:sp>
      <p:sp>
        <p:nvSpPr>
          <p:cNvPr id="21569" name="Rectangle 65"/>
          <p:cNvSpPr>
            <a:spLocks noChangeArrowheads="1"/>
          </p:cNvSpPr>
          <p:nvPr/>
        </p:nvSpPr>
        <p:spPr bwMode="auto">
          <a:xfrm>
            <a:off x="5291138" y="4010025"/>
            <a:ext cx="614362" cy="439738"/>
          </a:xfrm>
          <a:prstGeom prst="rect">
            <a:avLst/>
          </a:prstGeom>
          <a:solidFill>
            <a:srgbClr val="4979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70" name="Rectangle 66"/>
          <p:cNvSpPr>
            <a:spLocks noChangeArrowheads="1"/>
          </p:cNvSpPr>
          <p:nvPr/>
        </p:nvSpPr>
        <p:spPr bwMode="auto">
          <a:xfrm>
            <a:off x="5226050" y="3944938"/>
            <a:ext cx="615950" cy="43973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71" name="Rectangle 67"/>
          <p:cNvSpPr>
            <a:spLocks noChangeArrowheads="1"/>
          </p:cNvSpPr>
          <p:nvPr/>
        </p:nvSpPr>
        <p:spPr bwMode="auto">
          <a:xfrm>
            <a:off x="5441950" y="4052888"/>
            <a:ext cx="176213"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PAP</a:t>
            </a:r>
          </a:p>
        </p:txBody>
      </p:sp>
      <p:sp>
        <p:nvSpPr>
          <p:cNvPr id="21572" name="Rectangle 68"/>
          <p:cNvSpPr>
            <a:spLocks noChangeArrowheads="1"/>
          </p:cNvSpPr>
          <p:nvPr/>
        </p:nvSpPr>
        <p:spPr bwMode="auto">
          <a:xfrm>
            <a:off x="5338763" y="4164013"/>
            <a:ext cx="376237"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‘’Kephas’’</a:t>
            </a:r>
          </a:p>
        </p:txBody>
      </p:sp>
      <p:sp>
        <p:nvSpPr>
          <p:cNvPr id="21573" name="Rectangle 69"/>
          <p:cNvSpPr>
            <a:spLocks noChangeArrowheads="1"/>
          </p:cNvSpPr>
          <p:nvPr/>
        </p:nvSpPr>
        <p:spPr bwMode="auto">
          <a:xfrm>
            <a:off x="4605338" y="3530600"/>
            <a:ext cx="9525" cy="342900"/>
          </a:xfrm>
          <a:prstGeom prst="rect">
            <a:avLst/>
          </a:prstGeom>
          <a:solidFill>
            <a:srgbClr val="04BA5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74" name="Rectangle 70"/>
          <p:cNvSpPr>
            <a:spLocks noChangeArrowheads="1"/>
          </p:cNvSpPr>
          <p:nvPr/>
        </p:nvSpPr>
        <p:spPr bwMode="auto">
          <a:xfrm>
            <a:off x="4614863" y="3530600"/>
            <a:ext cx="7937" cy="342900"/>
          </a:xfrm>
          <a:prstGeom prst="rect">
            <a:avLst/>
          </a:prstGeom>
          <a:solidFill>
            <a:srgbClr val="A8FFD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75" name="Rectangle 71"/>
          <p:cNvSpPr>
            <a:spLocks noChangeArrowheads="1"/>
          </p:cNvSpPr>
          <p:nvPr/>
        </p:nvSpPr>
        <p:spPr bwMode="auto">
          <a:xfrm>
            <a:off x="4622800" y="3530600"/>
            <a:ext cx="7938" cy="342900"/>
          </a:xfrm>
          <a:prstGeom prst="rect">
            <a:avLst/>
          </a:prstGeom>
          <a:solidFill>
            <a:srgbClr val="A4FDD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76" name="Rectangle 72"/>
          <p:cNvSpPr>
            <a:spLocks noChangeArrowheads="1"/>
          </p:cNvSpPr>
          <p:nvPr/>
        </p:nvSpPr>
        <p:spPr bwMode="auto">
          <a:xfrm>
            <a:off x="4630738" y="3530600"/>
            <a:ext cx="9525" cy="342900"/>
          </a:xfrm>
          <a:prstGeom prst="rect">
            <a:avLst/>
          </a:prstGeom>
          <a:solidFill>
            <a:srgbClr val="A0FC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77" name="Rectangle 73"/>
          <p:cNvSpPr>
            <a:spLocks noChangeArrowheads="1"/>
          </p:cNvSpPr>
          <p:nvPr/>
        </p:nvSpPr>
        <p:spPr bwMode="auto">
          <a:xfrm>
            <a:off x="4640263" y="3530600"/>
            <a:ext cx="7937" cy="342900"/>
          </a:xfrm>
          <a:prstGeom prst="rect">
            <a:avLst/>
          </a:prstGeom>
          <a:solidFill>
            <a:srgbClr val="9CFAC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78" name="Rectangle 74"/>
          <p:cNvSpPr>
            <a:spLocks noChangeArrowheads="1"/>
          </p:cNvSpPr>
          <p:nvPr/>
        </p:nvSpPr>
        <p:spPr bwMode="auto">
          <a:xfrm>
            <a:off x="4648200" y="3530600"/>
            <a:ext cx="7938" cy="342900"/>
          </a:xfrm>
          <a:prstGeom prst="rect">
            <a:avLst/>
          </a:prstGeom>
          <a:solidFill>
            <a:srgbClr val="97F8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79" name="Rectangle 75"/>
          <p:cNvSpPr>
            <a:spLocks noChangeArrowheads="1"/>
          </p:cNvSpPr>
          <p:nvPr/>
        </p:nvSpPr>
        <p:spPr bwMode="auto">
          <a:xfrm>
            <a:off x="4656138" y="3530600"/>
            <a:ext cx="9525" cy="342900"/>
          </a:xfrm>
          <a:prstGeom prst="rect">
            <a:avLst/>
          </a:prstGeom>
          <a:solidFill>
            <a:srgbClr val="93F6C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0" name="Rectangle 76"/>
          <p:cNvSpPr>
            <a:spLocks noChangeArrowheads="1"/>
          </p:cNvSpPr>
          <p:nvPr/>
        </p:nvSpPr>
        <p:spPr bwMode="auto">
          <a:xfrm>
            <a:off x="4665663" y="3530600"/>
            <a:ext cx="7937" cy="342900"/>
          </a:xfrm>
          <a:prstGeom prst="rect">
            <a:avLst/>
          </a:prstGeom>
          <a:solidFill>
            <a:srgbClr val="8FF4C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1" name="Rectangle 77"/>
          <p:cNvSpPr>
            <a:spLocks noChangeArrowheads="1"/>
          </p:cNvSpPr>
          <p:nvPr/>
        </p:nvSpPr>
        <p:spPr bwMode="auto">
          <a:xfrm>
            <a:off x="4673600" y="3530600"/>
            <a:ext cx="9525" cy="342900"/>
          </a:xfrm>
          <a:prstGeom prst="rect">
            <a:avLst/>
          </a:prstGeom>
          <a:solidFill>
            <a:srgbClr val="8BF3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2" name="Rectangle 78"/>
          <p:cNvSpPr>
            <a:spLocks noChangeArrowheads="1"/>
          </p:cNvSpPr>
          <p:nvPr/>
        </p:nvSpPr>
        <p:spPr bwMode="auto">
          <a:xfrm>
            <a:off x="4683125" y="3530600"/>
            <a:ext cx="7938" cy="342900"/>
          </a:xfrm>
          <a:prstGeom prst="rect">
            <a:avLst/>
          </a:prstGeom>
          <a:solidFill>
            <a:srgbClr val="87F1B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3" name="Rectangle 79"/>
          <p:cNvSpPr>
            <a:spLocks noChangeArrowheads="1"/>
          </p:cNvSpPr>
          <p:nvPr/>
        </p:nvSpPr>
        <p:spPr bwMode="auto">
          <a:xfrm>
            <a:off x="4691063" y="3530600"/>
            <a:ext cx="7937" cy="342900"/>
          </a:xfrm>
          <a:prstGeom prst="rect">
            <a:avLst/>
          </a:prstGeom>
          <a:solidFill>
            <a:srgbClr val="83F0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4" name="Rectangle 80"/>
          <p:cNvSpPr>
            <a:spLocks noChangeArrowheads="1"/>
          </p:cNvSpPr>
          <p:nvPr/>
        </p:nvSpPr>
        <p:spPr bwMode="auto">
          <a:xfrm>
            <a:off x="4699000" y="3530600"/>
            <a:ext cx="9525" cy="342900"/>
          </a:xfrm>
          <a:prstGeom prst="rect">
            <a:avLst/>
          </a:prstGeom>
          <a:solidFill>
            <a:srgbClr val="7FEEB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5" name="Rectangle 81"/>
          <p:cNvSpPr>
            <a:spLocks noChangeArrowheads="1"/>
          </p:cNvSpPr>
          <p:nvPr/>
        </p:nvSpPr>
        <p:spPr bwMode="auto">
          <a:xfrm>
            <a:off x="4708525" y="3530600"/>
            <a:ext cx="7938" cy="342900"/>
          </a:xfrm>
          <a:prstGeom prst="rect">
            <a:avLst/>
          </a:prstGeom>
          <a:solidFill>
            <a:srgbClr val="7BEC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6" name="Rectangle 82"/>
          <p:cNvSpPr>
            <a:spLocks noChangeArrowheads="1"/>
          </p:cNvSpPr>
          <p:nvPr/>
        </p:nvSpPr>
        <p:spPr bwMode="auto">
          <a:xfrm>
            <a:off x="4716463" y="3530600"/>
            <a:ext cx="7937" cy="342900"/>
          </a:xfrm>
          <a:prstGeom prst="rect">
            <a:avLst/>
          </a:prstGeom>
          <a:solidFill>
            <a:srgbClr val="77EA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7" name="Rectangle 83"/>
          <p:cNvSpPr>
            <a:spLocks noChangeArrowheads="1"/>
          </p:cNvSpPr>
          <p:nvPr/>
        </p:nvSpPr>
        <p:spPr bwMode="auto">
          <a:xfrm>
            <a:off x="4724400" y="3530600"/>
            <a:ext cx="9525" cy="342900"/>
          </a:xfrm>
          <a:prstGeom prst="rect">
            <a:avLst/>
          </a:prstGeom>
          <a:solidFill>
            <a:srgbClr val="73E9A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8" name="Rectangle 84"/>
          <p:cNvSpPr>
            <a:spLocks noChangeArrowheads="1"/>
          </p:cNvSpPr>
          <p:nvPr/>
        </p:nvSpPr>
        <p:spPr bwMode="auto">
          <a:xfrm>
            <a:off x="4733925" y="3530600"/>
            <a:ext cx="7938" cy="342900"/>
          </a:xfrm>
          <a:prstGeom prst="rect">
            <a:avLst/>
          </a:prstGeom>
          <a:solidFill>
            <a:srgbClr val="6EE7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89" name="Rectangle 85"/>
          <p:cNvSpPr>
            <a:spLocks noChangeArrowheads="1"/>
          </p:cNvSpPr>
          <p:nvPr/>
        </p:nvSpPr>
        <p:spPr bwMode="auto">
          <a:xfrm>
            <a:off x="4741863" y="3530600"/>
            <a:ext cx="9525" cy="342900"/>
          </a:xfrm>
          <a:prstGeom prst="rect">
            <a:avLst/>
          </a:prstGeom>
          <a:solidFill>
            <a:srgbClr val="6AE5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0" name="Rectangle 86"/>
          <p:cNvSpPr>
            <a:spLocks noChangeArrowheads="1"/>
          </p:cNvSpPr>
          <p:nvPr/>
        </p:nvSpPr>
        <p:spPr bwMode="auto">
          <a:xfrm>
            <a:off x="4751388" y="3530600"/>
            <a:ext cx="7937" cy="342900"/>
          </a:xfrm>
          <a:prstGeom prst="rect">
            <a:avLst/>
          </a:prstGeom>
          <a:solidFill>
            <a:srgbClr val="66E4A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1" name="Rectangle 87"/>
          <p:cNvSpPr>
            <a:spLocks noChangeArrowheads="1"/>
          </p:cNvSpPr>
          <p:nvPr/>
        </p:nvSpPr>
        <p:spPr bwMode="auto">
          <a:xfrm>
            <a:off x="4759325" y="3530600"/>
            <a:ext cx="7938" cy="342900"/>
          </a:xfrm>
          <a:prstGeom prst="rect">
            <a:avLst/>
          </a:prstGeom>
          <a:solidFill>
            <a:srgbClr val="62E2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2" name="Rectangle 88"/>
          <p:cNvSpPr>
            <a:spLocks noChangeArrowheads="1"/>
          </p:cNvSpPr>
          <p:nvPr/>
        </p:nvSpPr>
        <p:spPr bwMode="auto">
          <a:xfrm>
            <a:off x="4767263" y="3530600"/>
            <a:ext cx="9525" cy="342900"/>
          </a:xfrm>
          <a:prstGeom prst="rect">
            <a:avLst/>
          </a:prstGeom>
          <a:solidFill>
            <a:srgbClr val="5EE09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3" name="Rectangle 89"/>
          <p:cNvSpPr>
            <a:spLocks noChangeArrowheads="1"/>
          </p:cNvSpPr>
          <p:nvPr/>
        </p:nvSpPr>
        <p:spPr bwMode="auto">
          <a:xfrm>
            <a:off x="4776788" y="3530600"/>
            <a:ext cx="7937" cy="342900"/>
          </a:xfrm>
          <a:prstGeom prst="rect">
            <a:avLst/>
          </a:prstGeom>
          <a:solidFill>
            <a:srgbClr val="5ADE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4" name="Rectangle 90"/>
          <p:cNvSpPr>
            <a:spLocks noChangeArrowheads="1"/>
          </p:cNvSpPr>
          <p:nvPr/>
        </p:nvSpPr>
        <p:spPr bwMode="auto">
          <a:xfrm>
            <a:off x="4784725" y="3530600"/>
            <a:ext cx="7938" cy="342900"/>
          </a:xfrm>
          <a:prstGeom prst="rect">
            <a:avLst/>
          </a:prstGeom>
          <a:solidFill>
            <a:srgbClr val="56DD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5" name="Rectangle 91"/>
          <p:cNvSpPr>
            <a:spLocks noChangeArrowheads="1"/>
          </p:cNvSpPr>
          <p:nvPr/>
        </p:nvSpPr>
        <p:spPr bwMode="auto">
          <a:xfrm>
            <a:off x="4792663" y="3530600"/>
            <a:ext cx="9525" cy="342900"/>
          </a:xfrm>
          <a:prstGeom prst="rect">
            <a:avLst/>
          </a:prstGeom>
          <a:solidFill>
            <a:srgbClr val="52DB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6" name="Rectangle 92"/>
          <p:cNvSpPr>
            <a:spLocks noChangeArrowheads="1"/>
          </p:cNvSpPr>
          <p:nvPr/>
        </p:nvSpPr>
        <p:spPr bwMode="auto">
          <a:xfrm>
            <a:off x="4802188" y="3530600"/>
            <a:ext cx="7937" cy="342900"/>
          </a:xfrm>
          <a:prstGeom prst="rect">
            <a:avLst/>
          </a:prstGeom>
          <a:solidFill>
            <a:srgbClr val="4ED9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7" name="Rectangle 93"/>
          <p:cNvSpPr>
            <a:spLocks noChangeArrowheads="1"/>
          </p:cNvSpPr>
          <p:nvPr/>
        </p:nvSpPr>
        <p:spPr bwMode="auto">
          <a:xfrm>
            <a:off x="4810125" y="3530600"/>
            <a:ext cx="9525" cy="342900"/>
          </a:xfrm>
          <a:prstGeom prst="rect">
            <a:avLst/>
          </a:prstGeom>
          <a:solidFill>
            <a:srgbClr val="4AD8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8" name="Rectangle 94"/>
          <p:cNvSpPr>
            <a:spLocks noChangeArrowheads="1"/>
          </p:cNvSpPr>
          <p:nvPr/>
        </p:nvSpPr>
        <p:spPr bwMode="auto">
          <a:xfrm>
            <a:off x="4819650" y="3530600"/>
            <a:ext cx="7938" cy="342900"/>
          </a:xfrm>
          <a:prstGeom prst="rect">
            <a:avLst/>
          </a:prstGeom>
          <a:solidFill>
            <a:srgbClr val="45D6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599" name="Rectangle 95"/>
          <p:cNvSpPr>
            <a:spLocks noChangeArrowheads="1"/>
          </p:cNvSpPr>
          <p:nvPr/>
        </p:nvSpPr>
        <p:spPr bwMode="auto">
          <a:xfrm>
            <a:off x="4827588" y="3530600"/>
            <a:ext cx="7937" cy="342900"/>
          </a:xfrm>
          <a:prstGeom prst="rect">
            <a:avLst/>
          </a:prstGeom>
          <a:solidFill>
            <a:srgbClr val="41D4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0" name="Rectangle 96"/>
          <p:cNvSpPr>
            <a:spLocks noChangeArrowheads="1"/>
          </p:cNvSpPr>
          <p:nvPr/>
        </p:nvSpPr>
        <p:spPr bwMode="auto">
          <a:xfrm>
            <a:off x="4835525" y="3530600"/>
            <a:ext cx="9525" cy="342900"/>
          </a:xfrm>
          <a:prstGeom prst="rect">
            <a:avLst/>
          </a:prstGeom>
          <a:solidFill>
            <a:srgbClr val="3DD28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1" name="Rectangle 97"/>
          <p:cNvSpPr>
            <a:spLocks noChangeArrowheads="1"/>
          </p:cNvSpPr>
          <p:nvPr/>
        </p:nvSpPr>
        <p:spPr bwMode="auto">
          <a:xfrm>
            <a:off x="4845050" y="3530600"/>
            <a:ext cx="7938" cy="342900"/>
          </a:xfrm>
          <a:prstGeom prst="rect">
            <a:avLst/>
          </a:prstGeom>
          <a:solidFill>
            <a:srgbClr val="39D18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2" name="Rectangle 98"/>
          <p:cNvSpPr>
            <a:spLocks noChangeArrowheads="1"/>
          </p:cNvSpPr>
          <p:nvPr/>
        </p:nvSpPr>
        <p:spPr bwMode="auto">
          <a:xfrm>
            <a:off x="4852988" y="3530600"/>
            <a:ext cx="7937" cy="342900"/>
          </a:xfrm>
          <a:prstGeom prst="rect">
            <a:avLst/>
          </a:prstGeom>
          <a:solidFill>
            <a:srgbClr val="35CF8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3" name="Rectangle 99"/>
          <p:cNvSpPr>
            <a:spLocks noChangeArrowheads="1"/>
          </p:cNvSpPr>
          <p:nvPr/>
        </p:nvSpPr>
        <p:spPr bwMode="auto">
          <a:xfrm>
            <a:off x="4860925" y="3530600"/>
            <a:ext cx="9525" cy="342900"/>
          </a:xfrm>
          <a:prstGeom prst="rect">
            <a:avLst/>
          </a:prstGeom>
          <a:solidFill>
            <a:srgbClr val="31CE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4" name="Rectangle 100"/>
          <p:cNvSpPr>
            <a:spLocks noChangeArrowheads="1"/>
          </p:cNvSpPr>
          <p:nvPr/>
        </p:nvSpPr>
        <p:spPr bwMode="auto">
          <a:xfrm>
            <a:off x="4870450" y="3530600"/>
            <a:ext cx="7938" cy="342900"/>
          </a:xfrm>
          <a:prstGeom prst="rect">
            <a:avLst/>
          </a:prstGeom>
          <a:solidFill>
            <a:srgbClr val="2DCC7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5" name="Rectangle 101"/>
          <p:cNvSpPr>
            <a:spLocks noChangeArrowheads="1"/>
          </p:cNvSpPr>
          <p:nvPr/>
        </p:nvSpPr>
        <p:spPr bwMode="auto">
          <a:xfrm>
            <a:off x="4878388" y="3530600"/>
            <a:ext cx="9525" cy="342900"/>
          </a:xfrm>
          <a:prstGeom prst="rect">
            <a:avLst/>
          </a:prstGeom>
          <a:solidFill>
            <a:srgbClr val="28CA7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6" name="Rectangle 102"/>
          <p:cNvSpPr>
            <a:spLocks noChangeArrowheads="1"/>
          </p:cNvSpPr>
          <p:nvPr/>
        </p:nvSpPr>
        <p:spPr bwMode="auto">
          <a:xfrm>
            <a:off x="4887913" y="3530600"/>
            <a:ext cx="7937" cy="342900"/>
          </a:xfrm>
          <a:prstGeom prst="rect">
            <a:avLst/>
          </a:prstGeom>
          <a:solidFill>
            <a:srgbClr val="25C87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7" name="Rectangle 103"/>
          <p:cNvSpPr>
            <a:spLocks noChangeArrowheads="1"/>
          </p:cNvSpPr>
          <p:nvPr/>
        </p:nvSpPr>
        <p:spPr bwMode="auto">
          <a:xfrm>
            <a:off x="4895850" y="3530600"/>
            <a:ext cx="7938" cy="342900"/>
          </a:xfrm>
          <a:prstGeom prst="rect">
            <a:avLst/>
          </a:prstGeom>
          <a:solidFill>
            <a:srgbClr val="21C67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8" name="Rectangle 104"/>
          <p:cNvSpPr>
            <a:spLocks noChangeArrowheads="1"/>
          </p:cNvSpPr>
          <p:nvPr/>
        </p:nvSpPr>
        <p:spPr bwMode="auto">
          <a:xfrm>
            <a:off x="4903788" y="3530600"/>
            <a:ext cx="9525" cy="342900"/>
          </a:xfrm>
          <a:prstGeom prst="rect">
            <a:avLst/>
          </a:prstGeom>
          <a:solidFill>
            <a:srgbClr val="1CC5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09" name="Rectangle 105"/>
          <p:cNvSpPr>
            <a:spLocks noChangeArrowheads="1"/>
          </p:cNvSpPr>
          <p:nvPr/>
        </p:nvSpPr>
        <p:spPr bwMode="auto">
          <a:xfrm>
            <a:off x="4913313" y="3530600"/>
            <a:ext cx="7937" cy="342900"/>
          </a:xfrm>
          <a:prstGeom prst="rect">
            <a:avLst/>
          </a:prstGeom>
          <a:solidFill>
            <a:srgbClr val="18C36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10" name="Rectangle 106"/>
          <p:cNvSpPr>
            <a:spLocks noChangeArrowheads="1"/>
          </p:cNvSpPr>
          <p:nvPr/>
        </p:nvSpPr>
        <p:spPr bwMode="auto">
          <a:xfrm>
            <a:off x="4921250" y="3530600"/>
            <a:ext cx="7938" cy="342900"/>
          </a:xfrm>
          <a:prstGeom prst="rect">
            <a:avLst/>
          </a:prstGeom>
          <a:solidFill>
            <a:srgbClr val="14C16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11" name="Rectangle 107"/>
          <p:cNvSpPr>
            <a:spLocks noChangeArrowheads="1"/>
          </p:cNvSpPr>
          <p:nvPr/>
        </p:nvSpPr>
        <p:spPr bwMode="auto">
          <a:xfrm>
            <a:off x="4929188" y="3530600"/>
            <a:ext cx="9525" cy="342900"/>
          </a:xfrm>
          <a:prstGeom prst="rect">
            <a:avLst/>
          </a:prstGeom>
          <a:solidFill>
            <a:srgbClr val="10C06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12" name="Rectangle 108"/>
          <p:cNvSpPr>
            <a:spLocks noChangeArrowheads="1"/>
          </p:cNvSpPr>
          <p:nvPr/>
        </p:nvSpPr>
        <p:spPr bwMode="auto">
          <a:xfrm>
            <a:off x="4938713" y="3530600"/>
            <a:ext cx="7937" cy="342900"/>
          </a:xfrm>
          <a:prstGeom prst="rect">
            <a:avLst/>
          </a:prstGeom>
          <a:solidFill>
            <a:srgbClr val="0CBE6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13" name="Rectangle 109"/>
          <p:cNvSpPr>
            <a:spLocks noChangeArrowheads="1"/>
          </p:cNvSpPr>
          <p:nvPr/>
        </p:nvSpPr>
        <p:spPr bwMode="auto">
          <a:xfrm>
            <a:off x="4946650" y="3530600"/>
            <a:ext cx="9525" cy="342900"/>
          </a:xfrm>
          <a:prstGeom prst="rect">
            <a:avLst/>
          </a:prstGeom>
          <a:solidFill>
            <a:srgbClr val="08BC6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14" name="Oval 110"/>
          <p:cNvSpPr>
            <a:spLocks noChangeArrowheads="1"/>
          </p:cNvSpPr>
          <p:nvPr/>
        </p:nvSpPr>
        <p:spPr bwMode="auto">
          <a:xfrm>
            <a:off x="4622800" y="3500438"/>
            <a:ext cx="331788" cy="90487"/>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15" name="Rectangle 111"/>
          <p:cNvSpPr>
            <a:spLocks noChangeArrowheads="1"/>
          </p:cNvSpPr>
          <p:nvPr/>
        </p:nvSpPr>
        <p:spPr bwMode="auto">
          <a:xfrm>
            <a:off x="4716463" y="3581400"/>
            <a:ext cx="13017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Role</a:t>
            </a:r>
          </a:p>
        </p:txBody>
      </p:sp>
      <p:sp>
        <p:nvSpPr>
          <p:cNvPr id="21616" name="Rectangle 112"/>
          <p:cNvSpPr>
            <a:spLocks noChangeArrowheads="1"/>
          </p:cNvSpPr>
          <p:nvPr/>
        </p:nvSpPr>
        <p:spPr bwMode="auto">
          <a:xfrm>
            <a:off x="4673600" y="3667125"/>
            <a:ext cx="2127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Mapper</a:t>
            </a:r>
          </a:p>
        </p:txBody>
      </p:sp>
      <p:sp>
        <p:nvSpPr>
          <p:cNvPr id="21617" name="Rectangle 113"/>
          <p:cNvSpPr>
            <a:spLocks noChangeArrowheads="1"/>
          </p:cNvSpPr>
          <p:nvPr/>
        </p:nvSpPr>
        <p:spPr bwMode="auto">
          <a:xfrm>
            <a:off x="4741863" y="3744913"/>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1618" name="Rectangle 114"/>
          <p:cNvSpPr>
            <a:spLocks noChangeArrowheads="1"/>
          </p:cNvSpPr>
          <p:nvPr/>
        </p:nvSpPr>
        <p:spPr bwMode="auto">
          <a:xfrm>
            <a:off x="3959225" y="4073525"/>
            <a:ext cx="439738" cy="31273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19" name="Rectangle 115"/>
          <p:cNvSpPr>
            <a:spLocks noChangeArrowheads="1"/>
          </p:cNvSpPr>
          <p:nvPr/>
        </p:nvSpPr>
        <p:spPr bwMode="auto">
          <a:xfrm>
            <a:off x="3895725" y="4008438"/>
            <a:ext cx="438150"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20" name="Rectangle 116"/>
          <p:cNvSpPr>
            <a:spLocks noChangeArrowheads="1"/>
          </p:cNvSpPr>
          <p:nvPr/>
        </p:nvSpPr>
        <p:spPr bwMode="auto">
          <a:xfrm>
            <a:off x="4017963" y="4027488"/>
            <a:ext cx="180975"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PDP</a:t>
            </a:r>
          </a:p>
        </p:txBody>
      </p:sp>
      <p:sp>
        <p:nvSpPr>
          <p:cNvPr id="21621" name="Rectangle 117"/>
          <p:cNvSpPr>
            <a:spLocks noChangeArrowheads="1"/>
          </p:cNvSpPr>
          <p:nvPr/>
        </p:nvSpPr>
        <p:spPr bwMode="auto">
          <a:xfrm>
            <a:off x="4043363" y="4138613"/>
            <a:ext cx="147637"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Role </a:t>
            </a:r>
          </a:p>
        </p:txBody>
      </p:sp>
      <p:sp>
        <p:nvSpPr>
          <p:cNvPr id="21622" name="Rectangle 118"/>
          <p:cNvSpPr>
            <a:spLocks noChangeArrowheads="1"/>
          </p:cNvSpPr>
          <p:nvPr/>
        </p:nvSpPr>
        <p:spPr bwMode="auto">
          <a:xfrm>
            <a:off x="3983038" y="4224338"/>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1623" name="Rectangle 119"/>
          <p:cNvSpPr>
            <a:spLocks noChangeArrowheads="1"/>
          </p:cNvSpPr>
          <p:nvPr/>
        </p:nvSpPr>
        <p:spPr bwMode="auto">
          <a:xfrm>
            <a:off x="3959225" y="4964113"/>
            <a:ext cx="439738" cy="3143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24" name="Rectangle 120"/>
          <p:cNvSpPr>
            <a:spLocks noChangeArrowheads="1"/>
          </p:cNvSpPr>
          <p:nvPr/>
        </p:nvSpPr>
        <p:spPr bwMode="auto">
          <a:xfrm>
            <a:off x="3895725" y="4899025"/>
            <a:ext cx="438150"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25" name="Rectangle 121"/>
          <p:cNvSpPr>
            <a:spLocks noChangeArrowheads="1"/>
          </p:cNvSpPr>
          <p:nvPr/>
        </p:nvSpPr>
        <p:spPr bwMode="auto">
          <a:xfrm>
            <a:off x="4043363" y="4916488"/>
            <a:ext cx="142875"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PIP</a:t>
            </a:r>
          </a:p>
        </p:txBody>
      </p:sp>
      <p:sp>
        <p:nvSpPr>
          <p:cNvPr id="21626" name="Rectangle 122"/>
          <p:cNvSpPr>
            <a:spLocks noChangeArrowheads="1"/>
          </p:cNvSpPr>
          <p:nvPr/>
        </p:nvSpPr>
        <p:spPr bwMode="auto">
          <a:xfrm>
            <a:off x="3983038" y="5027613"/>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Attribute</a:t>
            </a:r>
          </a:p>
        </p:txBody>
      </p:sp>
      <p:sp>
        <p:nvSpPr>
          <p:cNvPr id="21627" name="Rectangle 123"/>
          <p:cNvSpPr>
            <a:spLocks noChangeArrowheads="1"/>
          </p:cNvSpPr>
          <p:nvPr/>
        </p:nvSpPr>
        <p:spPr bwMode="auto">
          <a:xfrm>
            <a:off x="3983038" y="5113338"/>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1628" name="Rectangle 124"/>
          <p:cNvSpPr>
            <a:spLocks noChangeArrowheads="1"/>
          </p:cNvSpPr>
          <p:nvPr/>
        </p:nvSpPr>
        <p:spPr bwMode="auto">
          <a:xfrm>
            <a:off x="4605338" y="3992563"/>
            <a:ext cx="9525" cy="342900"/>
          </a:xfrm>
          <a:prstGeom prst="rect">
            <a:avLst/>
          </a:prstGeom>
          <a:solidFill>
            <a:srgbClr val="03BA5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29" name="Rectangle 125"/>
          <p:cNvSpPr>
            <a:spLocks noChangeArrowheads="1"/>
          </p:cNvSpPr>
          <p:nvPr/>
        </p:nvSpPr>
        <p:spPr bwMode="auto">
          <a:xfrm>
            <a:off x="4614863" y="3992563"/>
            <a:ext cx="7937" cy="342900"/>
          </a:xfrm>
          <a:prstGeom prst="rect">
            <a:avLst/>
          </a:prstGeom>
          <a:solidFill>
            <a:srgbClr val="A6FED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0" name="Rectangle 126"/>
          <p:cNvSpPr>
            <a:spLocks noChangeArrowheads="1"/>
          </p:cNvSpPr>
          <p:nvPr/>
        </p:nvSpPr>
        <p:spPr bwMode="auto">
          <a:xfrm>
            <a:off x="4622800" y="3992563"/>
            <a:ext cx="7938" cy="342900"/>
          </a:xfrm>
          <a:prstGeom prst="rect">
            <a:avLst/>
          </a:prstGeom>
          <a:solidFill>
            <a:srgbClr val="A2FD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1" name="Rectangle 127"/>
          <p:cNvSpPr>
            <a:spLocks noChangeArrowheads="1"/>
          </p:cNvSpPr>
          <p:nvPr/>
        </p:nvSpPr>
        <p:spPr bwMode="auto">
          <a:xfrm>
            <a:off x="4630738" y="3992563"/>
            <a:ext cx="9525" cy="342900"/>
          </a:xfrm>
          <a:prstGeom prst="rect">
            <a:avLst/>
          </a:prstGeom>
          <a:solidFill>
            <a:srgbClr val="9FFB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2" name="Rectangle 128"/>
          <p:cNvSpPr>
            <a:spLocks noChangeArrowheads="1"/>
          </p:cNvSpPr>
          <p:nvPr/>
        </p:nvSpPr>
        <p:spPr bwMode="auto">
          <a:xfrm>
            <a:off x="4640263" y="3992563"/>
            <a:ext cx="7937" cy="342900"/>
          </a:xfrm>
          <a:prstGeom prst="rect">
            <a:avLst/>
          </a:prstGeom>
          <a:solidFill>
            <a:srgbClr val="9AF9C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3" name="Rectangle 129"/>
          <p:cNvSpPr>
            <a:spLocks noChangeArrowheads="1"/>
          </p:cNvSpPr>
          <p:nvPr/>
        </p:nvSpPr>
        <p:spPr bwMode="auto">
          <a:xfrm>
            <a:off x="4648200" y="3992563"/>
            <a:ext cx="7938" cy="342900"/>
          </a:xfrm>
          <a:prstGeom prst="rect">
            <a:avLst/>
          </a:prstGeom>
          <a:solidFill>
            <a:srgbClr val="96F7C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4" name="Rectangle 130"/>
          <p:cNvSpPr>
            <a:spLocks noChangeArrowheads="1"/>
          </p:cNvSpPr>
          <p:nvPr/>
        </p:nvSpPr>
        <p:spPr bwMode="auto">
          <a:xfrm>
            <a:off x="4656138" y="3992563"/>
            <a:ext cx="9525" cy="342900"/>
          </a:xfrm>
          <a:prstGeom prst="rect">
            <a:avLst/>
          </a:prstGeom>
          <a:solidFill>
            <a:srgbClr val="92F6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5" name="Rectangle 131"/>
          <p:cNvSpPr>
            <a:spLocks noChangeArrowheads="1"/>
          </p:cNvSpPr>
          <p:nvPr/>
        </p:nvSpPr>
        <p:spPr bwMode="auto">
          <a:xfrm>
            <a:off x="4665663" y="3992563"/>
            <a:ext cx="7937" cy="342900"/>
          </a:xfrm>
          <a:prstGeom prst="rect">
            <a:avLst/>
          </a:prstGeom>
          <a:solidFill>
            <a:srgbClr val="8EF4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6" name="Rectangle 132"/>
          <p:cNvSpPr>
            <a:spLocks noChangeArrowheads="1"/>
          </p:cNvSpPr>
          <p:nvPr/>
        </p:nvSpPr>
        <p:spPr bwMode="auto">
          <a:xfrm>
            <a:off x="4673600" y="3992563"/>
            <a:ext cx="9525" cy="342900"/>
          </a:xfrm>
          <a:prstGeom prst="rect">
            <a:avLst/>
          </a:prstGeom>
          <a:solidFill>
            <a:srgbClr val="8AF2B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7" name="Rectangle 133"/>
          <p:cNvSpPr>
            <a:spLocks noChangeArrowheads="1"/>
          </p:cNvSpPr>
          <p:nvPr/>
        </p:nvSpPr>
        <p:spPr bwMode="auto">
          <a:xfrm>
            <a:off x="4683125" y="3992563"/>
            <a:ext cx="7938" cy="342900"/>
          </a:xfrm>
          <a:prstGeom prst="rect">
            <a:avLst/>
          </a:prstGeom>
          <a:solidFill>
            <a:srgbClr val="86F1B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8" name="Rectangle 134"/>
          <p:cNvSpPr>
            <a:spLocks noChangeArrowheads="1"/>
          </p:cNvSpPr>
          <p:nvPr/>
        </p:nvSpPr>
        <p:spPr bwMode="auto">
          <a:xfrm>
            <a:off x="4691063" y="3992563"/>
            <a:ext cx="7937" cy="342900"/>
          </a:xfrm>
          <a:prstGeom prst="rect">
            <a:avLst/>
          </a:prstGeom>
          <a:solidFill>
            <a:srgbClr val="82EFB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39" name="Rectangle 135"/>
          <p:cNvSpPr>
            <a:spLocks noChangeArrowheads="1"/>
          </p:cNvSpPr>
          <p:nvPr/>
        </p:nvSpPr>
        <p:spPr bwMode="auto">
          <a:xfrm>
            <a:off x="4699000" y="3992563"/>
            <a:ext cx="9525" cy="342900"/>
          </a:xfrm>
          <a:prstGeom prst="rect">
            <a:avLst/>
          </a:prstGeom>
          <a:solidFill>
            <a:srgbClr val="7DEEB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0" name="Rectangle 136"/>
          <p:cNvSpPr>
            <a:spLocks noChangeArrowheads="1"/>
          </p:cNvSpPr>
          <p:nvPr/>
        </p:nvSpPr>
        <p:spPr bwMode="auto">
          <a:xfrm>
            <a:off x="4708525" y="3992563"/>
            <a:ext cx="7938" cy="342900"/>
          </a:xfrm>
          <a:prstGeom prst="rect">
            <a:avLst/>
          </a:prstGeom>
          <a:solidFill>
            <a:srgbClr val="79EC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1" name="Rectangle 137"/>
          <p:cNvSpPr>
            <a:spLocks noChangeArrowheads="1"/>
          </p:cNvSpPr>
          <p:nvPr/>
        </p:nvSpPr>
        <p:spPr bwMode="auto">
          <a:xfrm>
            <a:off x="4716463" y="3992563"/>
            <a:ext cx="7937" cy="342900"/>
          </a:xfrm>
          <a:prstGeom prst="rect">
            <a:avLst/>
          </a:prstGeom>
          <a:solidFill>
            <a:srgbClr val="75EA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2" name="Rectangle 138"/>
          <p:cNvSpPr>
            <a:spLocks noChangeArrowheads="1"/>
          </p:cNvSpPr>
          <p:nvPr/>
        </p:nvSpPr>
        <p:spPr bwMode="auto">
          <a:xfrm>
            <a:off x="4724400" y="3992563"/>
            <a:ext cx="9525" cy="342900"/>
          </a:xfrm>
          <a:prstGeom prst="rect">
            <a:avLst/>
          </a:prstGeom>
          <a:solidFill>
            <a:srgbClr val="71E8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3" name="Rectangle 139"/>
          <p:cNvSpPr>
            <a:spLocks noChangeArrowheads="1"/>
          </p:cNvSpPr>
          <p:nvPr/>
        </p:nvSpPr>
        <p:spPr bwMode="auto">
          <a:xfrm>
            <a:off x="4733925" y="3992563"/>
            <a:ext cx="7938" cy="342900"/>
          </a:xfrm>
          <a:prstGeom prst="rect">
            <a:avLst/>
          </a:prstGeom>
          <a:solidFill>
            <a:srgbClr val="6DE6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4" name="Rectangle 140"/>
          <p:cNvSpPr>
            <a:spLocks noChangeArrowheads="1"/>
          </p:cNvSpPr>
          <p:nvPr/>
        </p:nvSpPr>
        <p:spPr bwMode="auto">
          <a:xfrm>
            <a:off x="4741863" y="3992563"/>
            <a:ext cx="9525" cy="342900"/>
          </a:xfrm>
          <a:prstGeom prst="rect">
            <a:avLst/>
          </a:prstGeom>
          <a:solidFill>
            <a:srgbClr val="69E5A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5" name="Rectangle 141"/>
          <p:cNvSpPr>
            <a:spLocks noChangeArrowheads="1"/>
          </p:cNvSpPr>
          <p:nvPr/>
        </p:nvSpPr>
        <p:spPr bwMode="auto">
          <a:xfrm>
            <a:off x="4751388" y="3992563"/>
            <a:ext cx="7937" cy="342900"/>
          </a:xfrm>
          <a:prstGeom prst="rect">
            <a:avLst/>
          </a:prstGeom>
          <a:solidFill>
            <a:srgbClr val="65E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6" name="Rectangle 142"/>
          <p:cNvSpPr>
            <a:spLocks noChangeArrowheads="1"/>
          </p:cNvSpPr>
          <p:nvPr/>
        </p:nvSpPr>
        <p:spPr bwMode="auto">
          <a:xfrm>
            <a:off x="4759325" y="3992563"/>
            <a:ext cx="7938" cy="342900"/>
          </a:xfrm>
          <a:prstGeom prst="rect">
            <a:avLst/>
          </a:prstGeom>
          <a:solidFill>
            <a:srgbClr val="61E1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7" name="Rectangle 143"/>
          <p:cNvSpPr>
            <a:spLocks noChangeArrowheads="1"/>
          </p:cNvSpPr>
          <p:nvPr/>
        </p:nvSpPr>
        <p:spPr bwMode="auto">
          <a:xfrm>
            <a:off x="4767263" y="3992563"/>
            <a:ext cx="9525" cy="342900"/>
          </a:xfrm>
          <a:prstGeom prst="rect">
            <a:avLst/>
          </a:prstGeom>
          <a:solidFill>
            <a:srgbClr val="5DDF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8" name="Rectangle 144"/>
          <p:cNvSpPr>
            <a:spLocks noChangeArrowheads="1"/>
          </p:cNvSpPr>
          <p:nvPr/>
        </p:nvSpPr>
        <p:spPr bwMode="auto">
          <a:xfrm>
            <a:off x="4776788" y="3992563"/>
            <a:ext cx="7937" cy="342900"/>
          </a:xfrm>
          <a:prstGeom prst="rect">
            <a:avLst/>
          </a:prstGeom>
          <a:solidFill>
            <a:srgbClr val="59DE9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49" name="Rectangle 145"/>
          <p:cNvSpPr>
            <a:spLocks noChangeArrowheads="1"/>
          </p:cNvSpPr>
          <p:nvPr/>
        </p:nvSpPr>
        <p:spPr bwMode="auto">
          <a:xfrm>
            <a:off x="4784725" y="3992563"/>
            <a:ext cx="7938" cy="342900"/>
          </a:xfrm>
          <a:prstGeom prst="rect">
            <a:avLst/>
          </a:prstGeom>
          <a:solidFill>
            <a:srgbClr val="54DC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0" name="Rectangle 146"/>
          <p:cNvSpPr>
            <a:spLocks noChangeArrowheads="1"/>
          </p:cNvSpPr>
          <p:nvPr/>
        </p:nvSpPr>
        <p:spPr bwMode="auto">
          <a:xfrm>
            <a:off x="4792663" y="3992563"/>
            <a:ext cx="9525" cy="342900"/>
          </a:xfrm>
          <a:prstGeom prst="rect">
            <a:avLst/>
          </a:prstGeom>
          <a:solidFill>
            <a:srgbClr val="50DB9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1" name="Rectangle 147"/>
          <p:cNvSpPr>
            <a:spLocks noChangeArrowheads="1"/>
          </p:cNvSpPr>
          <p:nvPr/>
        </p:nvSpPr>
        <p:spPr bwMode="auto">
          <a:xfrm>
            <a:off x="4802188" y="3992563"/>
            <a:ext cx="7937" cy="342900"/>
          </a:xfrm>
          <a:prstGeom prst="rect">
            <a:avLst/>
          </a:prstGeom>
          <a:solidFill>
            <a:srgbClr val="4CD9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2" name="Rectangle 148"/>
          <p:cNvSpPr>
            <a:spLocks noChangeArrowheads="1"/>
          </p:cNvSpPr>
          <p:nvPr/>
        </p:nvSpPr>
        <p:spPr bwMode="auto">
          <a:xfrm>
            <a:off x="4810125" y="3992563"/>
            <a:ext cx="9525" cy="342900"/>
          </a:xfrm>
          <a:prstGeom prst="rect">
            <a:avLst/>
          </a:prstGeom>
          <a:solidFill>
            <a:srgbClr val="48D7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3" name="Rectangle 149"/>
          <p:cNvSpPr>
            <a:spLocks noChangeArrowheads="1"/>
          </p:cNvSpPr>
          <p:nvPr/>
        </p:nvSpPr>
        <p:spPr bwMode="auto">
          <a:xfrm>
            <a:off x="4819650" y="3992563"/>
            <a:ext cx="7938" cy="342900"/>
          </a:xfrm>
          <a:prstGeom prst="rect">
            <a:avLst/>
          </a:prstGeom>
          <a:solidFill>
            <a:srgbClr val="44D5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4" name="Rectangle 150"/>
          <p:cNvSpPr>
            <a:spLocks noChangeArrowheads="1"/>
          </p:cNvSpPr>
          <p:nvPr/>
        </p:nvSpPr>
        <p:spPr bwMode="auto">
          <a:xfrm>
            <a:off x="4827588" y="3992563"/>
            <a:ext cx="7937" cy="342900"/>
          </a:xfrm>
          <a:prstGeom prst="rect">
            <a:avLst/>
          </a:prstGeom>
          <a:solidFill>
            <a:srgbClr val="40D3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5" name="Rectangle 151"/>
          <p:cNvSpPr>
            <a:spLocks noChangeArrowheads="1"/>
          </p:cNvSpPr>
          <p:nvPr/>
        </p:nvSpPr>
        <p:spPr bwMode="auto">
          <a:xfrm>
            <a:off x="4835525" y="3992563"/>
            <a:ext cx="9525" cy="342900"/>
          </a:xfrm>
          <a:prstGeom prst="rect">
            <a:avLst/>
          </a:prstGeom>
          <a:solidFill>
            <a:srgbClr val="3CD28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6" name="Rectangle 152"/>
          <p:cNvSpPr>
            <a:spLocks noChangeArrowheads="1"/>
          </p:cNvSpPr>
          <p:nvPr/>
        </p:nvSpPr>
        <p:spPr bwMode="auto">
          <a:xfrm>
            <a:off x="4845050" y="3992563"/>
            <a:ext cx="7938" cy="342900"/>
          </a:xfrm>
          <a:prstGeom prst="rect">
            <a:avLst/>
          </a:prstGeom>
          <a:solidFill>
            <a:srgbClr val="38D08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7" name="Rectangle 153"/>
          <p:cNvSpPr>
            <a:spLocks noChangeArrowheads="1"/>
          </p:cNvSpPr>
          <p:nvPr/>
        </p:nvSpPr>
        <p:spPr bwMode="auto">
          <a:xfrm>
            <a:off x="4852988" y="3992563"/>
            <a:ext cx="7937" cy="342900"/>
          </a:xfrm>
          <a:prstGeom prst="rect">
            <a:avLst/>
          </a:prstGeom>
          <a:solidFill>
            <a:srgbClr val="34CF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8" name="Rectangle 154"/>
          <p:cNvSpPr>
            <a:spLocks noChangeArrowheads="1"/>
          </p:cNvSpPr>
          <p:nvPr/>
        </p:nvSpPr>
        <p:spPr bwMode="auto">
          <a:xfrm>
            <a:off x="4860925" y="3992563"/>
            <a:ext cx="9525" cy="342900"/>
          </a:xfrm>
          <a:prstGeom prst="rect">
            <a:avLst/>
          </a:prstGeom>
          <a:solidFill>
            <a:srgbClr val="30CD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59" name="Rectangle 155"/>
          <p:cNvSpPr>
            <a:spLocks noChangeArrowheads="1"/>
          </p:cNvSpPr>
          <p:nvPr/>
        </p:nvSpPr>
        <p:spPr bwMode="auto">
          <a:xfrm>
            <a:off x="4870450" y="3992563"/>
            <a:ext cx="7938" cy="342900"/>
          </a:xfrm>
          <a:prstGeom prst="rect">
            <a:avLst/>
          </a:prstGeom>
          <a:solidFill>
            <a:srgbClr val="2BCB7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0" name="Rectangle 156"/>
          <p:cNvSpPr>
            <a:spLocks noChangeArrowheads="1"/>
          </p:cNvSpPr>
          <p:nvPr/>
        </p:nvSpPr>
        <p:spPr bwMode="auto">
          <a:xfrm>
            <a:off x="4878388" y="3992563"/>
            <a:ext cx="9525" cy="342900"/>
          </a:xfrm>
          <a:prstGeom prst="rect">
            <a:avLst/>
          </a:prstGeom>
          <a:solidFill>
            <a:srgbClr val="27CA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1" name="Rectangle 157"/>
          <p:cNvSpPr>
            <a:spLocks noChangeArrowheads="1"/>
          </p:cNvSpPr>
          <p:nvPr/>
        </p:nvSpPr>
        <p:spPr bwMode="auto">
          <a:xfrm>
            <a:off x="4887913" y="3992563"/>
            <a:ext cx="7937" cy="342900"/>
          </a:xfrm>
          <a:prstGeom prst="rect">
            <a:avLst/>
          </a:prstGeom>
          <a:solidFill>
            <a:srgbClr val="23C8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2" name="Rectangle 158"/>
          <p:cNvSpPr>
            <a:spLocks noChangeArrowheads="1"/>
          </p:cNvSpPr>
          <p:nvPr/>
        </p:nvSpPr>
        <p:spPr bwMode="auto">
          <a:xfrm>
            <a:off x="4895850" y="3992563"/>
            <a:ext cx="7938" cy="342900"/>
          </a:xfrm>
          <a:prstGeom prst="rect">
            <a:avLst/>
          </a:prstGeom>
          <a:solidFill>
            <a:srgbClr val="1FC67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3" name="Rectangle 159"/>
          <p:cNvSpPr>
            <a:spLocks noChangeArrowheads="1"/>
          </p:cNvSpPr>
          <p:nvPr/>
        </p:nvSpPr>
        <p:spPr bwMode="auto">
          <a:xfrm>
            <a:off x="4903788" y="3992563"/>
            <a:ext cx="9525" cy="342900"/>
          </a:xfrm>
          <a:prstGeom prst="rect">
            <a:avLst/>
          </a:prstGeom>
          <a:solidFill>
            <a:srgbClr val="1BC46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4" name="Rectangle 160"/>
          <p:cNvSpPr>
            <a:spLocks noChangeArrowheads="1"/>
          </p:cNvSpPr>
          <p:nvPr/>
        </p:nvSpPr>
        <p:spPr bwMode="auto">
          <a:xfrm>
            <a:off x="4913313" y="3992563"/>
            <a:ext cx="7937" cy="342900"/>
          </a:xfrm>
          <a:prstGeom prst="rect">
            <a:avLst/>
          </a:prstGeom>
          <a:solidFill>
            <a:srgbClr val="17C3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5" name="Rectangle 161"/>
          <p:cNvSpPr>
            <a:spLocks noChangeArrowheads="1"/>
          </p:cNvSpPr>
          <p:nvPr/>
        </p:nvSpPr>
        <p:spPr bwMode="auto">
          <a:xfrm>
            <a:off x="4921250" y="3992563"/>
            <a:ext cx="7938" cy="342900"/>
          </a:xfrm>
          <a:prstGeom prst="rect">
            <a:avLst/>
          </a:prstGeom>
          <a:solidFill>
            <a:srgbClr val="13C16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6" name="Rectangle 162"/>
          <p:cNvSpPr>
            <a:spLocks noChangeArrowheads="1"/>
          </p:cNvSpPr>
          <p:nvPr/>
        </p:nvSpPr>
        <p:spPr bwMode="auto">
          <a:xfrm>
            <a:off x="4929188" y="3992563"/>
            <a:ext cx="9525" cy="342900"/>
          </a:xfrm>
          <a:prstGeom prst="rect">
            <a:avLst/>
          </a:prstGeom>
          <a:solidFill>
            <a:srgbClr val="0FBF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7" name="Rectangle 163"/>
          <p:cNvSpPr>
            <a:spLocks noChangeArrowheads="1"/>
          </p:cNvSpPr>
          <p:nvPr/>
        </p:nvSpPr>
        <p:spPr bwMode="auto">
          <a:xfrm>
            <a:off x="4938713" y="3992563"/>
            <a:ext cx="7937" cy="342900"/>
          </a:xfrm>
          <a:prstGeom prst="rect">
            <a:avLst/>
          </a:prstGeom>
          <a:solidFill>
            <a:srgbClr val="0BBD6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8" name="Rectangle 164"/>
          <p:cNvSpPr>
            <a:spLocks noChangeArrowheads="1"/>
          </p:cNvSpPr>
          <p:nvPr/>
        </p:nvSpPr>
        <p:spPr bwMode="auto">
          <a:xfrm>
            <a:off x="4946650" y="3992563"/>
            <a:ext cx="9525" cy="342900"/>
          </a:xfrm>
          <a:prstGeom prst="rect">
            <a:avLst/>
          </a:prstGeom>
          <a:solidFill>
            <a:srgbClr val="06BB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69" name="Oval 165"/>
          <p:cNvSpPr>
            <a:spLocks noChangeArrowheads="1"/>
          </p:cNvSpPr>
          <p:nvPr/>
        </p:nvSpPr>
        <p:spPr bwMode="auto">
          <a:xfrm>
            <a:off x="4619625" y="3960813"/>
            <a:ext cx="331788" cy="88900"/>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70" name="Rectangle 166"/>
          <p:cNvSpPr>
            <a:spLocks noChangeArrowheads="1"/>
          </p:cNvSpPr>
          <p:nvPr/>
        </p:nvSpPr>
        <p:spPr bwMode="auto">
          <a:xfrm>
            <a:off x="4716463" y="4043363"/>
            <a:ext cx="13017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Role</a:t>
            </a:r>
          </a:p>
        </p:txBody>
      </p:sp>
      <p:sp>
        <p:nvSpPr>
          <p:cNvPr id="21671" name="Rectangle 167"/>
          <p:cNvSpPr>
            <a:spLocks noChangeArrowheads="1"/>
          </p:cNvSpPr>
          <p:nvPr/>
        </p:nvSpPr>
        <p:spPr bwMode="auto">
          <a:xfrm>
            <a:off x="4656138" y="4121150"/>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Provider</a:t>
            </a:r>
          </a:p>
        </p:txBody>
      </p:sp>
      <p:sp>
        <p:nvSpPr>
          <p:cNvPr id="21672" name="Rectangle 168"/>
          <p:cNvSpPr>
            <a:spLocks noChangeArrowheads="1"/>
          </p:cNvSpPr>
          <p:nvPr/>
        </p:nvSpPr>
        <p:spPr bwMode="auto">
          <a:xfrm>
            <a:off x="4733925" y="4206875"/>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1673" name="Rectangle 169"/>
          <p:cNvSpPr>
            <a:spLocks noChangeArrowheads="1"/>
          </p:cNvSpPr>
          <p:nvPr/>
        </p:nvSpPr>
        <p:spPr bwMode="auto">
          <a:xfrm>
            <a:off x="3940175" y="5456238"/>
            <a:ext cx="9525" cy="342900"/>
          </a:xfrm>
          <a:prstGeom prst="rect">
            <a:avLst/>
          </a:prstGeom>
          <a:solidFill>
            <a:srgbClr val="04BA5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74" name="Rectangle 170"/>
          <p:cNvSpPr>
            <a:spLocks noChangeArrowheads="1"/>
          </p:cNvSpPr>
          <p:nvPr/>
        </p:nvSpPr>
        <p:spPr bwMode="auto">
          <a:xfrm>
            <a:off x="3949700" y="5456238"/>
            <a:ext cx="7938" cy="342900"/>
          </a:xfrm>
          <a:prstGeom prst="rect">
            <a:avLst/>
          </a:prstGeom>
          <a:solidFill>
            <a:srgbClr val="A7FFD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75" name="Rectangle 171"/>
          <p:cNvSpPr>
            <a:spLocks noChangeArrowheads="1"/>
          </p:cNvSpPr>
          <p:nvPr/>
        </p:nvSpPr>
        <p:spPr bwMode="auto">
          <a:xfrm>
            <a:off x="3957638" y="5456238"/>
            <a:ext cx="7937" cy="342900"/>
          </a:xfrm>
          <a:prstGeom prst="rect">
            <a:avLst/>
          </a:prstGeom>
          <a:solidFill>
            <a:srgbClr val="A3FDD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76" name="Rectangle 172"/>
          <p:cNvSpPr>
            <a:spLocks noChangeArrowheads="1"/>
          </p:cNvSpPr>
          <p:nvPr/>
        </p:nvSpPr>
        <p:spPr bwMode="auto">
          <a:xfrm>
            <a:off x="3965575" y="5456238"/>
            <a:ext cx="9525" cy="342900"/>
          </a:xfrm>
          <a:prstGeom prst="rect">
            <a:avLst/>
          </a:prstGeom>
          <a:solidFill>
            <a:srgbClr val="A0FC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77" name="Rectangle 173"/>
          <p:cNvSpPr>
            <a:spLocks noChangeArrowheads="1"/>
          </p:cNvSpPr>
          <p:nvPr/>
        </p:nvSpPr>
        <p:spPr bwMode="auto">
          <a:xfrm>
            <a:off x="3975100" y="5456238"/>
            <a:ext cx="7938" cy="342900"/>
          </a:xfrm>
          <a:prstGeom prst="rect">
            <a:avLst/>
          </a:prstGeom>
          <a:solidFill>
            <a:srgbClr val="9BFAC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78" name="Rectangle 174"/>
          <p:cNvSpPr>
            <a:spLocks noChangeArrowheads="1"/>
          </p:cNvSpPr>
          <p:nvPr/>
        </p:nvSpPr>
        <p:spPr bwMode="auto">
          <a:xfrm>
            <a:off x="3983038" y="5456238"/>
            <a:ext cx="7937" cy="342900"/>
          </a:xfrm>
          <a:prstGeom prst="rect">
            <a:avLst/>
          </a:prstGeom>
          <a:solidFill>
            <a:srgbClr val="97F8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79" name="Rectangle 175"/>
          <p:cNvSpPr>
            <a:spLocks noChangeArrowheads="1"/>
          </p:cNvSpPr>
          <p:nvPr/>
        </p:nvSpPr>
        <p:spPr bwMode="auto">
          <a:xfrm>
            <a:off x="3990975" y="5456238"/>
            <a:ext cx="9525" cy="342900"/>
          </a:xfrm>
          <a:prstGeom prst="rect">
            <a:avLst/>
          </a:prstGeom>
          <a:solidFill>
            <a:srgbClr val="93F6C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0" name="Rectangle 176"/>
          <p:cNvSpPr>
            <a:spLocks noChangeArrowheads="1"/>
          </p:cNvSpPr>
          <p:nvPr/>
        </p:nvSpPr>
        <p:spPr bwMode="auto">
          <a:xfrm>
            <a:off x="4000500" y="5456238"/>
            <a:ext cx="7938" cy="342900"/>
          </a:xfrm>
          <a:prstGeom prst="rect">
            <a:avLst/>
          </a:prstGeom>
          <a:solidFill>
            <a:srgbClr val="8FF4C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1" name="Rectangle 177"/>
          <p:cNvSpPr>
            <a:spLocks noChangeArrowheads="1"/>
          </p:cNvSpPr>
          <p:nvPr/>
        </p:nvSpPr>
        <p:spPr bwMode="auto">
          <a:xfrm>
            <a:off x="4008438" y="5456238"/>
            <a:ext cx="9525" cy="342900"/>
          </a:xfrm>
          <a:prstGeom prst="rect">
            <a:avLst/>
          </a:prstGeom>
          <a:solidFill>
            <a:srgbClr val="8BF3B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2" name="Rectangle 178"/>
          <p:cNvSpPr>
            <a:spLocks noChangeArrowheads="1"/>
          </p:cNvSpPr>
          <p:nvPr/>
        </p:nvSpPr>
        <p:spPr bwMode="auto">
          <a:xfrm>
            <a:off x="4017963" y="5456238"/>
            <a:ext cx="7937" cy="342900"/>
          </a:xfrm>
          <a:prstGeom prst="rect">
            <a:avLst/>
          </a:prstGeom>
          <a:solidFill>
            <a:srgbClr val="87F1B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3" name="Rectangle 179"/>
          <p:cNvSpPr>
            <a:spLocks noChangeArrowheads="1"/>
          </p:cNvSpPr>
          <p:nvPr/>
        </p:nvSpPr>
        <p:spPr bwMode="auto">
          <a:xfrm>
            <a:off x="4025900" y="5456238"/>
            <a:ext cx="7938" cy="342900"/>
          </a:xfrm>
          <a:prstGeom prst="rect">
            <a:avLst/>
          </a:prstGeom>
          <a:solidFill>
            <a:srgbClr val="83F0B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4" name="Rectangle 180"/>
          <p:cNvSpPr>
            <a:spLocks noChangeArrowheads="1"/>
          </p:cNvSpPr>
          <p:nvPr/>
        </p:nvSpPr>
        <p:spPr bwMode="auto">
          <a:xfrm>
            <a:off x="4033838" y="5456238"/>
            <a:ext cx="9525" cy="342900"/>
          </a:xfrm>
          <a:prstGeom prst="rect">
            <a:avLst/>
          </a:prstGeom>
          <a:solidFill>
            <a:srgbClr val="7EEEB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5" name="Rectangle 181"/>
          <p:cNvSpPr>
            <a:spLocks noChangeArrowheads="1"/>
          </p:cNvSpPr>
          <p:nvPr/>
        </p:nvSpPr>
        <p:spPr bwMode="auto">
          <a:xfrm>
            <a:off x="4043363" y="5456238"/>
            <a:ext cx="7937" cy="342900"/>
          </a:xfrm>
          <a:prstGeom prst="rect">
            <a:avLst/>
          </a:prstGeom>
          <a:solidFill>
            <a:srgbClr val="7AEC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6" name="Rectangle 182"/>
          <p:cNvSpPr>
            <a:spLocks noChangeArrowheads="1"/>
          </p:cNvSpPr>
          <p:nvPr/>
        </p:nvSpPr>
        <p:spPr bwMode="auto">
          <a:xfrm>
            <a:off x="4051300" y="5456238"/>
            <a:ext cx="7938" cy="342900"/>
          </a:xfrm>
          <a:prstGeom prst="rect">
            <a:avLst/>
          </a:prstGeom>
          <a:solidFill>
            <a:srgbClr val="76EA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7" name="Rectangle 183"/>
          <p:cNvSpPr>
            <a:spLocks noChangeArrowheads="1"/>
          </p:cNvSpPr>
          <p:nvPr/>
        </p:nvSpPr>
        <p:spPr bwMode="auto">
          <a:xfrm>
            <a:off x="4059238" y="5456238"/>
            <a:ext cx="9525" cy="342900"/>
          </a:xfrm>
          <a:prstGeom prst="rect">
            <a:avLst/>
          </a:prstGeom>
          <a:solidFill>
            <a:srgbClr val="72E8A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8" name="Rectangle 184"/>
          <p:cNvSpPr>
            <a:spLocks noChangeArrowheads="1"/>
          </p:cNvSpPr>
          <p:nvPr/>
        </p:nvSpPr>
        <p:spPr bwMode="auto">
          <a:xfrm>
            <a:off x="4068763" y="5456238"/>
            <a:ext cx="7937" cy="342900"/>
          </a:xfrm>
          <a:prstGeom prst="rect">
            <a:avLst/>
          </a:prstGeom>
          <a:solidFill>
            <a:srgbClr val="6EE7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89" name="Rectangle 185"/>
          <p:cNvSpPr>
            <a:spLocks noChangeArrowheads="1"/>
          </p:cNvSpPr>
          <p:nvPr/>
        </p:nvSpPr>
        <p:spPr bwMode="auto">
          <a:xfrm>
            <a:off x="4076700" y="5456238"/>
            <a:ext cx="9525" cy="342900"/>
          </a:xfrm>
          <a:prstGeom prst="rect">
            <a:avLst/>
          </a:prstGeom>
          <a:solidFill>
            <a:srgbClr val="6AE5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0" name="Rectangle 186"/>
          <p:cNvSpPr>
            <a:spLocks noChangeArrowheads="1"/>
          </p:cNvSpPr>
          <p:nvPr/>
        </p:nvSpPr>
        <p:spPr bwMode="auto">
          <a:xfrm>
            <a:off x="4086225" y="5456238"/>
            <a:ext cx="7938" cy="342900"/>
          </a:xfrm>
          <a:prstGeom prst="rect">
            <a:avLst/>
          </a:prstGeom>
          <a:solidFill>
            <a:srgbClr val="66E3A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1" name="Rectangle 187"/>
          <p:cNvSpPr>
            <a:spLocks noChangeArrowheads="1"/>
          </p:cNvSpPr>
          <p:nvPr/>
        </p:nvSpPr>
        <p:spPr bwMode="auto">
          <a:xfrm>
            <a:off x="4094163" y="5456238"/>
            <a:ext cx="7937" cy="342900"/>
          </a:xfrm>
          <a:prstGeom prst="rect">
            <a:avLst/>
          </a:prstGeom>
          <a:solidFill>
            <a:srgbClr val="62E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2" name="Rectangle 188"/>
          <p:cNvSpPr>
            <a:spLocks noChangeArrowheads="1"/>
          </p:cNvSpPr>
          <p:nvPr/>
        </p:nvSpPr>
        <p:spPr bwMode="auto">
          <a:xfrm>
            <a:off x="4102100" y="5456238"/>
            <a:ext cx="9525" cy="342900"/>
          </a:xfrm>
          <a:prstGeom prst="rect">
            <a:avLst/>
          </a:prstGeom>
          <a:solidFill>
            <a:srgbClr val="5EE0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3" name="Rectangle 189"/>
          <p:cNvSpPr>
            <a:spLocks noChangeArrowheads="1"/>
          </p:cNvSpPr>
          <p:nvPr/>
        </p:nvSpPr>
        <p:spPr bwMode="auto">
          <a:xfrm>
            <a:off x="4111625" y="5456238"/>
            <a:ext cx="7938" cy="342900"/>
          </a:xfrm>
          <a:prstGeom prst="rect">
            <a:avLst/>
          </a:prstGeom>
          <a:solidFill>
            <a:srgbClr val="5ADE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4" name="Rectangle 190"/>
          <p:cNvSpPr>
            <a:spLocks noChangeArrowheads="1"/>
          </p:cNvSpPr>
          <p:nvPr/>
        </p:nvSpPr>
        <p:spPr bwMode="auto">
          <a:xfrm>
            <a:off x="4119563" y="5456238"/>
            <a:ext cx="7937" cy="342900"/>
          </a:xfrm>
          <a:prstGeom prst="rect">
            <a:avLst/>
          </a:prstGeom>
          <a:solidFill>
            <a:srgbClr val="55D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5" name="Rectangle 191"/>
          <p:cNvSpPr>
            <a:spLocks noChangeArrowheads="1"/>
          </p:cNvSpPr>
          <p:nvPr/>
        </p:nvSpPr>
        <p:spPr bwMode="auto">
          <a:xfrm>
            <a:off x="4127500" y="5456238"/>
            <a:ext cx="9525" cy="342900"/>
          </a:xfrm>
          <a:prstGeom prst="rect">
            <a:avLst/>
          </a:prstGeom>
          <a:solidFill>
            <a:srgbClr val="51DB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6" name="Rectangle 192"/>
          <p:cNvSpPr>
            <a:spLocks noChangeArrowheads="1"/>
          </p:cNvSpPr>
          <p:nvPr/>
        </p:nvSpPr>
        <p:spPr bwMode="auto">
          <a:xfrm>
            <a:off x="4137025" y="5456238"/>
            <a:ext cx="7938" cy="342900"/>
          </a:xfrm>
          <a:prstGeom prst="rect">
            <a:avLst/>
          </a:prstGeom>
          <a:solidFill>
            <a:srgbClr val="4DD9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7" name="Rectangle 193"/>
          <p:cNvSpPr>
            <a:spLocks noChangeArrowheads="1"/>
          </p:cNvSpPr>
          <p:nvPr/>
        </p:nvSpPr>
        <p:spPr bwMode="auto">
          <a:xfrm>
            <a:off x="4144963" y="5456238"/>
            <a:ext cx="7937" cy="342900"/>
          </a:xfrm>
          <a:prstGeom prst="rect">
            <a:avLst/>
          </a:prstGeom>
          <a:solidFill>
            <a:srgbClr val="49D8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8" name="Rectangle 194"/>
          <p:cNvSpPr>
            <a:spLocks noChangeArrowheads="1"/>
          </p:cNvSpPr>
          <p:nvPr/>
        </p:nvSpPr>
        <p:spPr bwMode="auto">
          <a:xfrm>
            <a:off x="4152900" y="5456238"/>
            <a:ext cx="9525" cy="342900"/>
          </a:xfrm>
          <a:prstGeom prst="rect">
            <a:avLst/>
          </a:prstGeom>
          <a:solidFill>
            <a:srgbClr val="45D6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699" name="Rectangle 195"/>
          <p:cNvSpPr>
            <a:spLocks noChangeArrowheads="1"/>
          </p:cNvSpPr>
          <p:nvPr/>
        </p:nvSpPr>
        <p:spPr bwMode="auto">
          <a:xfrm>
            <a:off x="4162425" y="5456238"/>
            <a:ext cx="7938" cy="342900"/>
          </a:xfrm>
          <a:prstGeom prst="rect">
            <a:avLst/>
          </a:prstGeom>
          <a:solidFill>
            <a:srgbClr val="41D4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0" name="Rectangle 196"/>
          <p:cNvSpPr>
            <a:spLocks noChangeArrowheads="1"/>
          </p:cNvSpPr>
          <p:nvPr/>
        </p:nvSpPr>
        <p:spPr bwMode="auto">
          <a:xfrm>
            <a:off x="4170363" y="5456238"/>
            <a:ext cx="9525" cy="342900"/>
          </a:xfrm>
          <a:prstGeom prst="rect">
            <a:avLst/>
          </a:prstGeom>
          <a:solidFill>
            <a:srgbClr val="3DD28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1" name="Rectangle 197"/>
          <p:cNvSpPr>
            <a:spLocks noChangeArrowheads="1"/>
          </p:cNvSpPr>
          <p:nvPr/>
        </p:nvSpPr>
        <p:spPr bwMode="auto">
          <a:xfrm>
            <a:off x="4179888" y="5456238"/>
            <a:ext cx="7937" cy="342900"/>
          </a:xfrm>
          <a:prstGeom prst="rect">
            <a:avLst/>
          </a:prstGeom>
          <a:solidFill>
            <a:srgbClr val="39D18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2" name="Rectangle 198"/>
          <p:cNvSpPr>
            <a:spLocks noChangeArrowheads="1"/>
          </p:cNvSpPr>
          <p:nvPr/>
        </p:nvSpPr>
        <p:spPr bwMode="auto">
          <a:xfrm>
            <a:off x="4187825" y="5456238"/>
            <a:ext cx="7938" cy="342900"/>
          </a:xfrm>
          <a:prstGeom prst="rect">
            <a:avLst/>
          </a:prstGeom>
          <a:solidFill>
            <a:srgbClr val="35CF8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3" name="Rectangle 199"/>
          <p:cNvSpPr>
            <a:spLocks noChangeArrowheads="1"/>
          </p:cNvSpPr>
          <p:nvPr/>
        </p:nvSpPr>
        <p:spPr bwMode="auto">
          <a:xfrm>
            <a:off x="4195763" y="5456238"/>
            <a:ext cx="9525" cy="342900"/>
          </a:xfrm>
          <a:prstGeom prst="rect">
            <a:avLst/>
          </a:prstGeom>
          <a:solidFill>
            <a:srgbClr val="31CD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4" name="Rectangle 200"/>
          <p:cNvSpPr>
            <a:spLocks noChangeArrowheads="1"/>
          </p:cNvSpPr>
          <p:nvPr/>
        </p:nvSpPr>
        <p:spPr bwMode="auto">
          <a:xfrm>
            <a:off x="4205288" y="5456238"/>
            <a:ext cx="7937" cy="342900"/>
          </a:xfrm>
          <a:prstGeom prst="rect">
            <a:avLst/>
          </a:prstGeom>
          <a:solidFill>
            <a:srgbClr val="2CCC7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5" name="Rectangle 201"/>
          <p:cNvSpPr>
            <a:spLocks noChangeArrowheads="1"/>
          </p:cNvSpPr>
          <p:nvPr/>
        </p:nvSpPr>
        <p:spPr bwMode="auto">
          <a:xfrm>
            <a:off x="4213225" y="5456238"/>
            <a:ext cx="7938" cy="342900"/>
          </a:xfrm>
          <a:prstGeom prst="rect">
            <a:avLst/>
          </a:prstGeom>
          <a:solidFill>
            <a:srgbClr val="28CA7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6" name="Rectangle 202"/>
          <p:cNvSpPr>
            <a:spLocks noChangeArrowheads="1"/>
          </p:cNvSpPr>
          <p:nvPr/>
        </p:nvSpPr>
        <p:spPr bwMode="auto">
          <a:xfrm>
            <a:off x="4221163" y="5456238"/>
            <a:ext cx="9525" cy="342900"/>
          </a:xfrm>
          <a:prstGeom prst="rect">
            <a:avLst/>
          </a:prstGeom>
          <a:solidFill>
            <a:srgbClr val="24C8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7" name="Rectangle 203"/>
          <p:cNvSpPr>
            <a:spLocks noChangeArrowheads="1"/>
          </p:cNvSpPr>
          <p:nvPr/>
        </p:nvSpPr>
        <p:spPr bwMode="auto">
          <a:xfrm>
            <a:off x="4230688" y="5456238"/>
            <a:ext cx="7937" cy="342900"/>
          </a:xfrm>
          <a:prstGeom prst="rect">
            <a:avLst/>
          </a:prstGeom>
          <a:solidFill>
            <a:srgbClr val="20C67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8" name="Rectangle 204"/>
          <p:cNvSpPr>
            <a:spLocks noChangeArrowheads="1"/>
          </p:cNvSpPr>
          <p:nvPr/>
        </p:nvSpPr>
        <p:spPr bwMode="auto">
          <a:xfrm>
            <a:off x="4238625" y="5456238"/>
            <a:ext cx="9525" cy="342900"/>
          </a:xfrm>
          <a:prstGeom prst="rect">
            <a:avLst/>
          </a:prstGeom>
          <a:solidFill>
            <a:srgbClr val="1CC56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09" name="Rectangle 205"/>
          <p:cNvSpPr>
            <a:spLocks noChangeArrowheads="1"/>
          </p:cNvSpPr>
          <p:nvPr/>
        </p:nvSpPr>
        <p:spPr bwMode="auto">
          <a:xfrm>
            <a:off x="4248150" y="5456238"/>
            <a:ext cx="7938" cy="342900"/>
          </a:xfrm>
          <a:prstGeom prst="rect">
            <a:avLst/>
          </a:prstGeom>
          <a:solidFill>
            <a:srgbClr val="18C36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10" name="Rectangle 206"/>
          <p:cNvSpPr>
            <a:spLocks noChangeArrowheads="1"/>
          </p:cNvSpPr>
          <p:nvPr/>
        </p:nvSpPr>
        <p:spPr bwMode="auto">
          <a:xfrm>
            <a:off x="4256088" y="5456238"/>
            <a:ext cx="7937" cy="342900"/>
          </a:xfrm>
          <a:prstGeom prst="rect">
            <a:avLst/>
          </a:prstGeom>
          <a:solidFill>
            <a:srgbClr val="14C16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11" name="Rectangle 207"/>
          <p:cNvSpPr>
            <a:spLocks noChangeArrowheads="1"/>
          </p:cNvSpPr>
          <p:nvPr/>
        </p:nvSpPr>
        <p:spPr bwMode="auto">
          <a:xfrm>
            <a:off x="4264025" y="5456238"/>
            <a:ext cx="9525" cy="342900"/>
          </a:xfrm>
          <a:prstGeom prst="rect">
            <a:avLst/>
          </a:prstGeom>
          <a:solidFill>
            <a:srgbClr val="10BF6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12" name="Rectangle 208"/>
          <p:cNvSpPr>
            <a:spLocks noChangeArrowheads="1"/>
          </p:cNvSpPr>
          <p:nvPr/>
        </p:nvSpPr>
        <p:spPr bwMode="auto">
          <a:xfrm>
            <a:off x="4273550" y="5456238"/>
            <a:ext cx="7938" cy="342900"/>
          </a:xfrm>
          <a:prstGeom prst="rect">
            <a:avLst/>
          </a:prstGeom>
          <a:solidFill>
            <a:srgbClr val="0CBD6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13" name="Rectangle 209"/>
          <p:cNvSpPr>
            <a:spLocks noChangeArrowheads="1"/>
          </p:cNvSpPr>
          <p:nvPr/>
        </p:nvSpPr>
        <p:spPr bwMode="auto">
          <a:xfrm>
            <a:off x="4281488" y="5456238"/>
            <a:ext cx="7937" cy="342900"/>
          </a:xfrm>
          <a:prstGeom prst="rect">
            <a:avLst/>
          </a:prstGeom>
          <a:solidFill>
            <a:srgbClr val="08BC6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14" name="Oval 210"/>
          <p:cNvSpPr>
            <a:spLocks noChangeArrowheads="1"/>
          </p:cNvSpPr>
          <p:nvPr/>
        </p:nvSpPr>
        <p:spPr bwMode="auto">
          <a:xfrm>
            <a:off x="3956050" y="5422900"/>
            <a:ext cx="331788" cy="90488"/>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15" name="Rectangle 211"/>
          <p:cNvSpPr>
            <a:spLocks noChangeArrowheads="1"/>
          </p:cNvSpPr>
          <p:nvPr/>
        </p:nvSpPr>
        <p:spPr bwMode="auto">
          <a:xfrm>
            <a:off x="4025900" y="5584825"/>
            <a:ext cx="179388"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UMAF</a:t>
            </a:r>
          </a:p>
        </p:txBody>
      </p:sp>
      <p:sp>
        <p:nvSpPr>
          <p:cNvPr id="21716" name="Rectangle 212"/>
          <p:cNvSpPr>
            <a:spLocks noChangeArrowheads="1"/>
          </p:cNvSpPr>
          <p:nvPr/>
        </p:nvSpPr>
        <p:spPr bwMode="auto">
          <a:xfrm>
            <a:off x="4530725" y="4964113"/>
            <a:ext cx="439738" cy="3143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17" name="Rectangle 213"/>
          <p:cNvSpPr>
            <a:spLocks noChangeArrowheads="1"/>
          </p:cNvSpPr>
          <p:nvPr/>
        </p:nvSpPr>
        <p:spPr bwMode="auto">
          <a:xfrm>
            <a:off x="4467225" y="4899025"/>
            <a:ext cx="438150"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18" name="Rectangle 214"/>
          <p:cNvSpPr>
            <a:spLocks noChangeArrowheads="1"/>
          </p:cNvSpPr>
          <p:nvPr/>
        </p:nvSpPr>
        <p:spPr bwMode="auto">
          <a:xfrm>
            <a:off x="4614863" y="4916488"/>
            <a:ext cx="142875"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PIP</a:t>
            </a:r>
          </a:p>
        </p:txBody>
      </p:sp>
      <p:sp>
        <p:nvSpPr>
          <p:cNvPr id="21719" name="Rectangle 215"/>
          <p:cNvSpPr>
            <a:spLocks noChangeArrowheads="1"/>
          </p:cNvSpPr>
          <p:nvPr/>
        </p:nvSpPr>
        <p:spPr bwMode="auto">
          <a:xfrm>
            <a:off x="4562475" y="5027613"/>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Attribute</a:t>
            </a:r>
          </a:p>
        </p:txBody>
      </p:sp>
      <p:sp>
        <p:nvSpPr>
          <p:cNvPr id="21720" name="Rectangle 216"/>
          <p:cNvSpPr>
            <a:spLocks noChangeArrowheads="1"/>
          </p:cNvSpPr>
          <p:nvPr/>
        </p:nvSpPr>
        <p:spPr bwMode="auto">
          <a:xfrm>
            <a:off x="4562475" y="5113338"/>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1721" name="Freeform 217"/>
          <p:cNvSpPr>
            <a:spLocks/>
          </p:cNvSpPr>
          <p:nvPr/>
        </p:nvSpPr>
        <p:spPr bwMode="auto">
          <a:xfrm>
            <a:off x="4114800" y="3152775"/>
            <a:ext cx="201613" cy="754063"/>
          </a:xfrm>
          <a:custGeom>
            <a:avLst/>
            <a:gdLst>
              <a:gd name="T0" fmla="*/ 2147483646 w 127"/>
              <a:gd name="T1" fmla="*/ 0 h 475"/>
              <a:gd name="T2" fmla="*/ 2147483646 w 127"/>
              <a:gd name="T3" fmla="*/ 2147483646 h 475"/>
              <a:gd name="T4" fmla="*/ 0 w 127"/>
              <a:gd name="T5" fmla="*/ 2147483646 h 475"/>
              <a:gd name="T6" fmla="*/ 0 w 127"/>
              <a:gd name="T7" fmla="*/ 2147483646 h 4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7" h="475">
                <a:moveTo>
                  <a:pt x="127" y="0"/>
                </a:moveTo>
                <a:lnTo>
                  <a:pt x="127" y="13"/>
                </a:lnTo>
                <a:lnTo>
                  <a:pt x="0" y="13"/>
                </a:lnTo>
                <a:lnTo>
                  <a:pt x="0" y="475"/>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722" name="Freeform 218"/>
          <p:cNvSpPr>
            <a:spLocks/>
          </p:cNvSpPr>
          <p:nvPr/>
        </p:nvSpPr>
        <p:spPr bwMode="auto">
          <a:xfrm>
            <a:off x="4279900" y="3051175"/>
            <a:ext cx="73025" cy="111125"/>
          </a:xfrm>
          <a:custGeom>
            <a:avLst/>
            <a:gdLst>
              <a:gd name="T0" fmla="*/ 0 w 46"/>
              <a:gd name="T1" fmla="*/ 2147483646 h 70"/>
              <a:gd name="T2" fmla="*/ 2147483646 w 46"/>
              <a:gd name="T3" fmla="*/ 0 h 70"/>
              <a:gd name="T4" fmla="*/ 2147483646 w 46"/>
              <a:gd name="T5" fmla="*/ 2147483646 h 70"/>
              <a:gd name="T6" fmla="*/ 0 w 46"/>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0" y="70"/>
                </a:moveTo>
                <a:lnTo>
                  <a:pt x="23" y="0"/>
                </a:lnTo>
                <a:lnTo>
                  <a:pt x="46"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23" name="Freeform 219"/>
          <p:cNvSpPr>
            <a:spLocks/>
          </p:cNvSpPr>
          <p:nvPr/>
        </p:nvSpPr>
        <p:spPr bwMode="auto">
          <a:xfrm>
            <a:off x="4078288" y="3897313"/>
            <a:ext cx="73025" cy="111125"/>
          </a:xfrm>
          <a:custGeom>
            <a:avLst/>
            <a:gdLst>
              <a:gd name="T0" fmla="*/ 2147483646 w 46"/>
              <a:gd name="T1" fmla="*/ 0 h 70"/>
              <a:gd name="T2" fmla="*/ 2147483646 w 46"/>
              <a:gd name="T3" fmla="*/ 2147483646 h 70"/>
              <a:gd name="T4" fmla="*/ 0 w 46"/>
              <a:gd name="T5" fmla="*/ 0 h 70"/>
              <a:gd name="T6" fmla="*/ 2147483646 w 46"/>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46" y="0"/>
                </a:moveTo>
                <a:lnTo>
                  <a:pt x="23" y="70"/>
                </a:lnTo>
                <a:lnTo>
                  <a:pt x="0" y="0"/>
                </a:lnTo>
                <a:lnTo>
                  <a:pt x="46"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24" name="Freeform 220"/>
          <p:cNvSpPr>
            <a:spLocks/>
          </p:cNvSpPr>
          <p:nvPr/>
        </p:nvSpPr>
        <p:spPr bwMode="auto">
          <a:xfrm>
            <a:off x="4403725" y="3152775"/>
            <a:ext cx="219075" cy="552450"/>
          </a:xfrm>
          <a:custGeom>
            <a:avLst/>
            <a:gdLst>
              <a:gd name="T0" fmla="*/ 2147483646 w 138"/>
              <a:gd name="T1" fmla="*/ 2147483646 h 348"/>
              <a:gd name="T2" fmla="*/ 0 w 138"/>
              <a:gd name="T3" fmla="*/ 2147483646 h 348"/>
              <a:gd name="T4" fmla="*/ 0 w 138"/>
              <a:gd name="T5" fmla="*/ 0 h 348"/>
              <a:gd name="T6" fmla="*/ 0 60000 65536"/>
              <a:gd name="T7" fmla="*/ 0 60000 65536"/>
              <a:gd name="T8" fmla="*/ 0 60000 65536"/>
            </a:gdLst>
            <a:ahLst/>
            <a:cxnLst>
              <a:cxn ang="T6">
                <a:pos x="T0" y="T1"/>
              </a:cxn>
              <a:cxn ang="T7">
                <a:pos x="T2" y="T3"/>
              </a:cxn>
              <a:cxn ang="T8">
                <a:pos x="T4" y="T5"/>
              </a:cxn>
            </a:cxnLst>
            <a:rect l="0" t="0" r="r" b="b"/>
            <a:pathLst>
              <a:path w="138" h="348">
                <a:moveTo>
                  <a:pt x="138" y="348"/>
                </a:moveTo>
                <a:lnTo>
                  <a:pt x="0" y="348"/>
                </a:lnTo>
                <a:lnTo>
                  <a:pt x="0" y="0"/>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725" name="Freeform 221"/>
          <p:cNvSpPr>
            <a:spLocks/>
          </p:cNvSpPr>
          <p:nvPr/>
        </p:nvSpPr>
        <p:spPr bwMode="auto">
          <a:xfrm>
            <a:off x="4367213" y="3051175"/>
            <a:ext cx="73025" cy="111125"/>
          </a:xfrm>
          <a:custGeom>
            <a:avLst/>
            <a:gdLst>
              <a:gd name="T0" fmla="*/ 0 w 46"/>
              <a:gd name="T1" fmla="*/ 2147483646 h 70"/>
              <a:gd name="T2" fmla="*/ 2147483646 w 46"/>
              <a:gd name="T3" fmla="*/ 0 h 70"/>
              <a:gd name="T4" fmla="*/ 2147483646 w 46"/>
              <a:gd name="T5" fmla="*/ 2147483646 h 70"/>
              <a:gd name="T6" fmla="*/ 0 w 46"/>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0" y="70"/>
                </a:moveTo>
                <a:lnTo>
                  <a:pt x="23" y="0"/>
                </a:lnTo>
                <a:lnTo>
                  <a:pt x="46"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26" name="Rectangle 222"/>
          <p:cNvSpPr>
            <a:spLocks noChangeArrowheads="1"/>
          </p:cNvSpPr>
          <p:nvPr/>
        </p:nvSpPr>
        <p:spPr bwMode="auto">
          <a:xfrm>
            <a:off x="4511675" y="5456238"/>
            <a:ext cx="9525" cy="342900"/>
          </a:xfrm>
          <a:prstGeom prst="rect">
            <a:avLst/>
          </a:prstGeom>
          <a:solidFill>
            <a:srgbClr val="A8FFD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27" name="Rectangle 223"/>
          <p:cNvSpPr>
            <a:spLocks noChangeArrowheads="1"/>
          </p:cNvSpPr>
          <p:nvPr/>
        </p:nvSpPr>
        <p:spPr bwMode="auto">
          <a:xfrm>
            <a:off x="4521200" y="5456238"/>
            <a:ext cx="7938" cy="342900"/>
          </a:xfrm>
          <a:prstGeom prst="rect">
            <a:avLst/>
          </a:prstGeom>
          <a:solidFill>
            <a:srgbClr val="A4FDD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28" name="Rectangle 224"/>
          <p:cNvSpPr>
            <a:spLocks noChangeArrowheads="1"/>
          </p:cNvSpPr>
          <p:nvPr/>
        </p:nvSpPr>
        <p:spPr bwMode="auto">
          <a:xfrm>
            <a:off x="4529138" y="5456238"/>
            <a:ext cx="7937" cy="342900"/>
          </a:xfrm>
          <a:prstGeom prst="rect">
            <a:avLst/>
          </a:prstGeom>
          <a:solidFill>
            <a:srgbClr val="A0FC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29" name="Rectangle 225"/>
          <p:cNvSpPr>
            <a:spLocks noChangeArrowheads="1"/>
          </p:cNvSpPr>
          <p:nvPr/>
        </p:nvSpPr>
        <p:spPr bwMode="auto">
          <a:xfrm>
            <a:off x="4537075" y="5456238"/>
            <a:ext cx="9525" cy="342900"/>
          </a:xfrm>
          <a:prstGeom prst="rect">
            <a:avLst/>
          </a:prstGeom>
          <a:solidFill>
            <a:srgbClr val="9CFAC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0" name="Rectangle 226"/>
          <p:cNvSpPr>
            <a:spLocks noChangeArrowheads="1"/>
          </p:cNvSpPr>
          <p:nvPr/>
        </p:nvSpPr>
        <p:spPr bwMode="auto">
          <a:xfrm>
            <a:off x="4546600" y="5456238"/>
            <a:ext cx="7938" cy="342900"/>
          </a:xfrm>
          <a:prstGeom prst="rect">
            <a:avLst/>
          </a:prstGeom>
          <a:solidFill>
            <a:srgbClr val="98F8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1" name="Rectangle 227"/>
          <p:cNvSpPr>
            <a:spLocks noChangeArrowheads="1"/>
          </p:cNvSpPr>
          <p:nvPr/>
        </p:nvSpPr>
        <p:spPr bwMode="auto">
          <a:xfrm>
            <a:off x="4554538" y="5456238"/>
            <a:ext cx="7937" cy="342900"/>
          </a:xfrm>
          <a:prstGeom prst="rect">
            <a:avLst/>
          </a:prstGeom>
          <a:solidFill>
            <a:srgbClr val="93F6C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2" name="Rectangle 228"/>
          <p:cNvSpPr>
            <a:spLocks noChangeArrowheads="1"/>
          </p:cNvSpPr>
          <p:nvPr/>
        </p:nvSpPr>
        <p:spPr bwMode="auto">
          <a:xfrm>
            <a:off x="4562475" y="5456238"/>
            <a:ext cx="9525" cy="342900"/>
          </a:xfrm>
          <a:prstGeom prst="rect">
            <a:avLst/>
          </a:prstGeom>
          <a:solidFill>
            <a:srgbClr val="8FF5C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3" name="Rectangle 229"/>
          <p:cNvSpPr>
            <a:spLocks noChangeArrowheads="1"/>
          </p:cNvSpPr>
          <p:nvPr/>
        </p:nvSpPr>
        <p:spPr bwMode="auto">
          <a:xfrm>
            <a:off x="4572000" y="5456238"/>
            <a:ext cx="7938" cy="342900"/>
          </a:xfrm>
          <a:prstGeom prst="rect">
            <a:avLst/>
          </a:prstGeom>
          <a:solidFill>
            <a:srgbClr val="8CF3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4" name="Rectangle 230"/>
          <p:cNvSpPr>
            <a:spLocks noChangeArrowheads="1"/>
          </p:cNvSpPr>
          <p:nvPr/>
        </p:nvSpPr>
        <p:spPr bwMode="auto">
          <a:xfrm>
            <a:off x="4579938" y="5456238"/>
            <a:ext cx="7937" cy="342900"/>
          </a:xfrm>
          <a:prstGeom prst="rect">
            <a:avLst/>
          </a:prstGeom>
          <a:solidFill>
            <a:srgbClr val="87F1B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5" name="Rectangle 231"/>
          <p:cNvSpPr>
            <a:spLocks noChangeArrowheads="1"/>
          </p:cNvSpPr>
          <p:nvPr/>
        </p:nvSpPr>
        <p:spPr bwMode="auto">
          <a:xfrm>
            <a:off x="4587875" y="5456238"/>
            <a:ext cx="9525" cy="342900"/>
          </a:xfrm>
          <a:prstGeom prst="rect">
            <a:avLst/>
          </a:prstGeom>
          <a:solidFill>
            <a:srgbClr val="83F0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6" name="Rectangle 232"/>
          <p:cNvSpPr>
            <a:spLocks noChangeArrowheads="1"/>
          </p:cNvSpPr>
          <p:nvPr/>
        </p:nvSpPr>
        <p:spPr bwMode="auto">
          <a:xfrm>
            <a:off x="4597400" y="5456238"/>
            <a:ext cx="7938" cy="342900"/>
          </a:xfrm>
          <a:prstGeom prst="rect">
            <a:avLst/>
          </a:prstGeom>
          <a:solidFill>
            <a:srgbClr val="7FEEB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7" name="Rectangle 233"/>
          <p:cNvSpPr>
            <a:spLocks noChangeArrowheads="1"/>
          </p:cNvSpPr>
          <p:nvPr/>
        </p:nvSpPr>
        <p:spPr bwMode="auto">
          <a:xfrm>
            <a:off x="4605338" y="5456238"/>
            <a:ext cx="9525" cy="342900"/>
          </a:xfrm>
          <a:prstGeom prst="rect">
            <a:avLst/>
          </a:prstGeom>
          <a:solidFill>
            <a:srgbClr val="7BEC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8" name="Rectangle 234"/>
          <p:cNvSpPr>
            <a:spLocks noChangeArrowheads="1"/>
          </p:cNvSpPr>
          <p:nvPr/>
        </p:nvSpPr>
        <p:spPr bwMode="auto">
          <a:xfrm>
            <a:off x="4614863" y="5456238"/>
            <a:ext cx="7937" cy="342900"/>
          </a:xfrm>
          <a:prstGeom prst="rect">
            <a:avLst/>
          </a:prstGeom>
          <a:solidFill>
            <a:srgbClr val="77EA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39" name="Rectangle 235"/>
          <p:cNvSpPr>
            <a:spLocks noChangeArrowheads="1"/>
          </p:cNvSpPr>
          <p:nvPr/>
        </p:nvSpPr>
        <p:spPr bwMode="auto">
          <a:xfrm>
            <a:off x="4622800" y="5456238"/>
            <a:ext cx="7938" cy="342900"/>
          </a:xfrm>
          <a:prstGeom prst="rect">
            <a:avLst/>
          </a:prstGeom>
          <a:solidFill>
            <a:srgbClr val="73E9A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0" name="Rectangle 236"/>
          <p:cNvSpPr>
            <a:spLocks noChangeArrowheads="1"/>
          </p:cNvSpPr>
          <p:nvPr/>
        </p:nvSpPr>
        <p:spPr bwMode="auto">
          <a:xfrm>
            <a:off x="4630738" y="5456238"/>
            <a:ext cx="9525" cy="342900"/>
          </a:xfrm>
          <a:prstGeom prst="rect">
            <a:avLst/>
          </a:prstGeom>
          <a:solidFill>
            <a:srgbClr val="6FE7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1" name="Rectangle 237"/>
          <p:cNvSpPr>
            <a:spLocks noChangeArrowheads="1"/>
          </p:cNvSpPr>
          <p:nvPr/>
        </p:nvSpPr>
        <p:spPr bwMode="auto">
          <a:xfrm>
            <a:off x="4640263" y="5456238"/>
            <a:ext cx="7937" cy="342900"/>
          </a:xfrm>
          <a:prstGeom prst="rect">
            <a:avLst/>
          </a:prstGeom>
          <a:solidFill>
            <a:srgbClr val="6AE6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2" name="Rectangle 238"/>
          <p:cNvSpPr>
            <a:spLocks noChangeArrowheads="1"/>
          </p:cNvSpPr>
          <p:nvPr/>
        </p:nvSpPr>
        <p:spPr bwMode="auto">
          <a:xfrm>
            <a:off x="4648200" y="5456238"/>
            <a:ext cx="7938" cy="342900"/>
          </a:xfrm>
          <a:prstGeom prst="rect">
            <a:avLst/>
          </a:prstGeom>
          <a:solidFill>
            <a:srgbClr val="66E4A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3" name="Rectangle 239"/>
          <p:cNvSpPr>
            <a:spLocks noChangeArrowheads="1"/>
          </p:cNvSpPr>
          <p:nvPr/>
        </p:nvSpPr>
        <p:spPr bwMode="auto">
          <a:xfrm>
            <a:off x="4656138" y="5456238"/>
            <a:ext cx="9525" cy="342900"/>
          </a:xfrm>
          <a:prstGeom prst="rect">
            <a:avLst/>
          </a:prstGeom>
          <a:solidFill>
            <a:srgbClr val="62E2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4" name="Rectangle 240"/>
          <p:cNvSpPr>
            <a:spLocks noChangeArrowheads="1"/>
          </p:cNvSpPr>
          <p:nvPr/>
        </p:nvSpPr>
        <p:spPr bwMode="auto">
          <a:xfrm>
            <a:off x="4665663" y="5456238"/>
            <a:ext cx="7937" cy="342900"/>
          </a:xfrm>
          <a:prstGeom prst="rect">
            <a:avLst/>
          </a:prstGeom>
          <a:solidFill>
            <a:srgbClr val="5EE09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5" name="Rectangle 241"/>
          <p:cNvSpPr>
            <a:spLocks noChangeArrowheads="1"/>
          </p:cNvSpPr>
          <p:nvPr/>
        </p:nvSpPr>
        <p:spPr bwMode="auto">
          <a:xfrm>
            <a:off x="4673600" y="5456238"/>
            <a:ext cx="9525" cy="342900"/>
          </a:xfrm>
          <a:prstGeom prst="rect">
            <a:avLst/>
          </a:prstGeom>
          <a:solidFill>
            <a:srgbClr val="5ADE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6" name="Rectangle 242"/>
          <p:cNvSpPr>
            <a:spLocks noChangeArrowheads="1"/>
          </p:cNvSpPr>
          <p:nvPr/>
        </p:nvSpPr>
        <p:spPr bwMode="auto">
          <a:xfrm>
            <a:off x="4683125" y="5456238"/>
            <a:ext cx="7938" cy="342900"/>
          </a:xfrm>
          <a:prstGeom prst="rect">
            <a:avLst/>
          </a:prstGeom>
          <a:solidFill>
            <a:srgbClr val="56DD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7" name="Rectangle 243"/>
          <p:cNvSpPr>
            <a:spLocks noChangeArrowheads="1"/>
          </p:cNvSpPr>
          <p:nvPr/>
        </p:nvSpPr>
        <p:spPr bwMode="auto">
          <a:xfrm>
            <a:off x="4691063" y="5456238"/>
            <a:ext cx="7937" cy="342900"/>
          </a:xfrm>
          <a:prstGeom prst="rect">
            <a:avLst/>
          </a:prstGeom>
          <a:solidFill>
            <a:srgbClr val="52DB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8" name="Rectangle 244"/>
          <p:cNvSpPr>
            <a:spLocks noChangeArrowheads="1"/>
          </p:cNvSpPr>
          <p:nvPr/>
        </p:nvSpPr>
        <p:spPr bwMode="auto">
          <a:xfrm>
            <a:off x="4699000" y="5456238"/>
            <a:ext cx="9525" cy="342900"/>
          </a:xfrm>
          <a:prstGeom prst="rect">
            <a:avLst/>
          </a:prstGeom>
          <a:solidFill>
            <a:srgbClr val="4EDA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49" name="Rectangle 245"/>
          <p:cNvSpPr>
            <a:spLocks noChangeArrowheads="1"/>
          </p:cNvSpPr>
          <p:nvPr/>
        </p:nvSpPr>
        <p:spPr bwMode="auto">
          <a:xfrm>
            <a:off x="4708525" y="5456238"/>
            <a:ext cx="7938" cy="342900"/>
          </a:xfrm>
          <a:prstGeom prst="rect">
            <a:avLst/>
          </a:prstGeom>
          <a:solidFill>
            <a:srgbClr val="4AD8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0" name="Rectangle 246"/>
          <p:cNvSpPr>
            <a:spLocks noChangeArrowheads="1"/>
          </p:cNvSpPr>
          <p:nvPr/>
        </p:nvSpPr>
        <p:spPr bwMode="auto">
          <a:xfrm>
            <a:off x="4716463" y="5456238"/>
            <a:ext cx="7937" cy="342900"/>
          </a:xfrm>
          <a:prstGeom prst="rect">
            <a:avLst/>
          </a:prstGeom>
          <a:solidFill>
            <a:srgbClr val="46D6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1" name="Rectangle 247"/>
          <p:cNvSpPr>
            <a:spLocks noChangeArrowheads="1"/>
          </p:cNvSpPr>
          <p:nvPr/>
        </p:nvSpPr>
        <p:spPr bwMode="auto">
          <a:xfrm>
            <a:off x="4724400" y="5456238"/>
            <a:ext cx="9525" cy="342900"/>
          </a:xfrm>
          <a:prstGeom prst="rect">
            <a:avLst/>
          </a:prstGeom>
          <a:solidFill>
            <a:srgbClr val="41D4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2" name="Rectangle 248"/>
          <p:cNvSpPr>
            <a:spLocks noChangeArrowheads="1"/>
          </p:cNvSpPr>
          <p:nvPr/>
        </p:nvSpPr>
        <p:spPr bwMode="auto">
          <a:xfrm>
            <a:off x="4733925" y="5456238"/>
            <a:ext cx="7938" cy="342900"/>
          </a:xfrm>
          <a:prstGeom prst="rect">
            <a:avLst/>
          </a:prstGeom>
          <a:solidFill>
            <a:srgbClr val="3DD28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3" name="Rectangle 249"/>
          <p:cNvSpPr>
            <a:spLocks noChangeArrowheads="1"/>
          </p:cNvSpPr>
          <p:nvPr/>
        </p:nvSpPr>
        <p:spPr bwMode="auto">
          <a:xfrm>
            <a:off x="4741863" y="5456238"/>
            <a:ext cx="9525" cy="342900"/>
          </a:xfrm>
          <a:prstGeom prst="rect">
            <a:avLst/>
          </a:prstGeom>
          <a:solidFill>
            <a:srgbClr val="39D18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4" name="Rectangle 250"/>
          <p:cNvSpPr>
            <a:spLocks noChangeArrowheads="1"/>
          </p:cNvSpPr>
          <p:nvPr/>
        </p:nvSpPr>
        <p:spPr bwMode="auto">
          <a:xfrm>
            <a:off x="4751388" y="5456238"/>
            <a:ext cx="7937" cy="342900"/>
          </a:xfrm>
          <a:prstGeom prst="rect">
            <a:avLst/>
          </a:prstGeom>
          <a:solidFill>
            <a:srgbClr val="35CF8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5" name="Rectangle 251"/>
          <p:cNvSpPr>
            <a:spLocks noChangeArrowheads="1"/>
          </p:cNvSpPr>
          <p:nvPr/>
        </p:nvSpPr>
        <p:spPr bwMode="auto">
          <a:xfrm>
            <a:off x="4759325" y="5456238"/>
            <a:ext cx="7938" cy="342900"/>
          </a:xfrm>
          <a:prstGeom prst="rect">
            <a:avLst/>
          </a:prstGeom>
          <a:solidFill>
            <a:srgbClr val="31CE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6" name="Rectangle 252"/>
          <p:cNvSpPr>
            <a:spLocks noChangeArrowheads="1"/>
          </p:cNvSpPr>
          <p:nvPr/>
        </p:nvSpPr>
        <p:spPr bwMode="auto">
          <a:xfrm>
            <a:off x="4767263" y="5456238"/>
            <a:ext cx="9525" cy="342900"/>
          </a:xfrm>
          <a:prstGeom prst="rect">
            <a:avLst/>
          </a:prstGeom>
          <a:solidFill>
            <a:srgbClr val="2DCC7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7" name="Rectangle 253"/>
          <p:cNvSpPr>
            <a:spLocks noChangeArrowheads="1"/>
          </p:cNvSpPr>
          <p:nvPr/>
        </p:nvSpPr>
        <p:spPr bwMode="auto">
          <a:xfrm>
            <a:off x="4776788" y="5456238"/>
            <a:ext cx="7937" cy="342900"/>
          </a:xfrm>
          <a:prstGeom prst="rect">
            <a:avLst/>
          </a:prstGeom>
          <a:solidFill>
            <a:srgbClr val="29CA7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8" name="Rectangle 254"/>
          <p:cNvSpPr>
            <a:spLocks noChangeArrowheads="1"/>
          </p:cNvSpPr>
          <p:nvPr/>
        </p:nvSpPr>
        <p:spPr bwMode="auto">
          <a:xfrm>
            <a:off x="4784725" y="5456238"/>
            <a:ext cx="7938" cy="342900"/>
          </a:xfrm>
          <a:prstGeom prst="rect">
            <a:avLst/>
          </a:prstGeom>
          <a:solidFill>
            <a:srgbClr val="25C87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59" name="Rectangle 255"/>
          <p:cNvSpPr>
            <a:spLocks noChangeArrowheads="1"/>
          </p:cNvSpPr>
          <p:nvPr/>
        </p:nvSpPr>
        <p:spPr bwMode="auto">
          <a:xfrm>
            <a:off x="4792663" y="5456238"/>
            <a:ext cx="9525" cy="342900"/>
          </a:xfrm>
          <a:prstGeom prst="rect">
            <a:avLst/>
          </a:prstGeom>
          <a:solidFill>
            <a:srgbClr val="21C67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60" name="Rectangle 256"/>
          <p:cNvSpPr>
            <a:spLocks noChangeArrowheads="1"/>
          </p:cNvSpPr>
          <p:nvPr/>
        </p:nvSpPr>
        <p:spPr bwMode="auto">
          <a:xfrm>
            <a:off x="4802188" y="5456238"/>
            <a:ext cx="7937" cy="342900"/>
          </a:xfrm>
          <a:prstGeom prst="rect">
            <a:avLst/>
          </a:prstGeom>
          <a:solidFill>
            <a:srgbClr val="1DC5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61" name="Rectangle 257"/>
          <p:cNvSpPr>
            <a:spLocks noChangeArrowheads="1"/>
          </p:cNvSpPr>
          <p:nvPr/>
        </p:nvSpPr>
        <p:spPr bwMode="auto">
          <a:xfrm>
            <a:off x="4810125" y="5456238"/>
            <a:ext cx="9525" cy="342900"/>
          </a:xfrm>
          <a:prstGeom prst="rect">
            <a:avLst/>
          </a:prstGeom>
          <a:solidFill>
            <a:srgbClr val="18C36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62" name="Rectangle 258"/>
          <p:cNvSpPr>
            <a:spLocks noChangeArrowheads="1"/>
          </p:cNvSpPr>
          <p:nvPr/>
        </p:nvSpPr>
        <p:spPr bwMode="auto">
          <a:xfrm>
            <a:off x="4819650" y="5456238"/>
            <a:ext cx="7938" cy="342900"/>
          </a:xfrm>
          <a:prstGeom prst="rect">
            <a:avLst/>
          </a:prstGeom>
          <a:solidFill>
            <a:srgbClr val="14C26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63" name="Rectangle 259"/>
          <p:cNvSpPr>
            <a:spLocks noChangeArrowheads="1"/>
          </p:cNvSpPr>
          <p:nvPr/>
        </p:nvSpPr>
        <p:spPr bwMode="auto">
          <a:xfrm>
            <a:off x="4827588" y="5456238"/>
            <a:ext cx="7937" cy="342900"/>
          </a:xfrm>
          <a:prstGeom prst="rect">
            <a:avLst/>
          </a:prstGeom>
          <a:solidFill>
            <a:srgbClr val="10C06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64" name="Rectangle 260"/>
          <p:cNvSpPr>
            <a:spLocks noChangeArrowheads="1"/>
          </p:cNvSpPr>
          <p:nvPr/>
        </p:nvSpPr>
        <p:spPr bwMode="auto">
          <a:xfrm>
            <a:off x="4835525" y="5456238"/>
            <a:ext cx="9525" cy="342900"/>
          </a:xfrm>
          <a:prstGeom prst="rect">
            <a:avLst/>
          </a:prstGeom>
          <a:solidFill>
            <a:srgbClr val="0CBE6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65" name="Rectangle 261"/>
          <p:cNvSpPr>
            <a:spLocks noChangeArrowheads="1"/>
          </p:cNvSpPr>
          <p:nvPr/>
        </p:nvSpPr>
        <p:spPr bwMode="auto">
          <a:xfrm>
            <a:off x="4845050" y="5456238"/>
            <a:ext cx="7938" cy="342900"/>
          </a:xfrm>
          <a:prstGeom prst="rect">
            <a:avLst/>
          </a:prstGeom>
          <a:solidFill>
            <a:srgbClr val="08BC6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66" name="Rectangle 262"/>
          <p:cNvSpPr>
            <a:spLocks noChangeArrowheads="1"/>
          </p:cNvSpPr>
          <p:nvPr/>
        </p:nvSpPr>
        <p:spPr bwMode="auto">
          <a:xfrm>
            <a:off x="4852988" y="5456238"/>
            <a:ext cx="7937" cy="342900"/>
          </a:xfrm>
          <a:prstGeom prst="rect">
            <a:avLst/>
          </a:prstGeom>
          <a:solidFill>
            <a:srgbClr val="04BA5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67" name="Oval 263"/>
          <p:cNvSpPr>
            <a:spLocks noChangeArrowheads="1"/>
          </p:cNvSpPr>
          <p:nvPr/>
        </p:nvSpPr>
        <p:spPr bwMode="auto">
          <a:xfrm>
            <a:off x="4521200" y="5422900"/>
            <a:ext cx="331788" cy="90488"/>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68" name="Rectangle 264"/>
          <p:cNvSpPr>
            <a:spLocks noChangeArrowheads="1"/>
          </p:cNvSpPr>
          <p:nvPr/>
        </p:nvSpPr>
        <p:spPr bwMode="auto">
          <a:xfrm>
            <a:off x="4640263" y="5549900"/>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1769" name="Rectangle 265"/>
          <p:cNvSpPr>
            <a:spLocks noChangeArrowheads="1"/>
          </p:cNvSpPr>
          <p:nvPr/>
        </p:nvSpPr>
        <p:spPr bwMode="auto">
          <a:xfrm>
            <a:off x="4622800" y="5627688"/>
            <a:ext cx="1238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XYZ</a:t>
            </a:r>
          </a:p>
        </p:txBody>
      </p:sp>
      <p:sp>
        <p:nvSpPr>
          <p:cNvPr id="21770" name="Line 266"/>
          <p:cNvSpPr>
            <a:spLocks noChangeShapeType="1"/>
          </p:cNvSpPr>
          <p:nvPr/>
        </p:nvSpPr>
        <p:spPr bwMode="auto">
          <a:xfrm flipH="1">
            <a:off x="5037138" y="4165600"/>
            <a:ext cx="103187" cy="1588"/>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771" name="Freeform 267"/>
          <p:cNvSpPr>
            <a:spLocks/>
          </p:cNvSpPr>
          <p:nvPr/>
        </p:nvSpPr>
        <p:spPr bwMode="auto">
          <a:xfrm>
            <a:off x="5132388" y="4133850"/>
            <a:ext cx="93662" cy="61913"/>
          </a:xfrm>
          <a:custGeom>
            <a:avLst/>
            <a:gdLst>
              <a:gd name="T0" fmla="*/ 0 w 59"/>
              <a:gd name="T1" fmla="*/ 0 h 39"/>
              <a:gd name="T2" fmla="*/ 2147483646 w 59"/>
              <a:gd name="T3" fmla="*/ 2147483646 h 39"/>
              <a:gd name="T4" fmla="*/ 0 w 59"/>
              <a:gd name="T5" fmla="*/ 2147483646 h 39"/>
              <a:gd name="T6" fmla="*/ 0 w 59"/>
              <a:gd name="T7" fmla="*/ 0 h 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39">
                <a:moveTo>
                  <a:pt x="0" y="0"/>
                </a:moveTo>
                <a:lnTo>
                  <a:pt x="59" y="20"/>
                </a:lnTo>
                <a:lnTo>
                  <a:pt x="0" y="3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72" name="Freeform 268"/>
          <p:cNvSpPr>
            <a:spLocks/>
          </p:cNvSpPr>
          <p:nvPr/>
        </p:nvSpPr>
        <p:spPr bwMode="auto">
          <a:xfrm>
            <a:off x="4951413" y="4133850"/>
            <a:ext cx="93662" cy="61913"/>
          </a:xfrm>
          <a:custGeom>
            <a:avLst/>
            <a:gdLst>
              <a:gd name="T0" fmla="*/ 2147483646 w 59"/>
              <a:gd name="T1" fmla="*/ 2147483646 h 39"/>
              <a:gd name="T2" fmla="*/ 0 w 59"/>
              <a:gd name="T3" fmla="*/ 2147483646 h 39"/>
              <a:gd name="T4" fmla="*/ 2147483646 w 59"/>
              <a:gd name="T5" fmla="*/ 0 h 39"/>
              <a:gd name="T6" fmla="*/ 2147483646 w 59"/>
              <a:gd name="T7" fmla="*/ 2147483646 h 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39">
                <a:moveTo>
                  <a:pt x="59" y="39"/>
                </a:moveTo>
                <a:lnTo>
                  <a:pt x="0" y="20"/>
                </a:lnTo>
                <a:lnTo>
                  <a:pt x="59" y="0"/>
                </a:lnTo>
                <a:lnTo>
                  <a:pt x="59"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73" name="Freeform 269"/>
          <p:cNvSpPr>
            <a:spLocks/>
          </p:cNvSpPr>
          <p:nvPr/>
        </p:nvSpPr>
        <p:spPr bwMode="auto">
          <a:xfrm>
            <a:off x="4114800" y="4424363"/>
            <a:ext cx="571500" cy="373062"/>
          </a:xfrm>
          <a:custGeom>
            <a:avLst/>
            <a:gdLst>
              <a:gd name="T0" fmla="*/ 0 w 360"/>
              <a:gd name="T1" fmla="*/ 0 h 235"/>
              <a:gd name="T2" fmla="*/ 0 w 360"/>
              <a:gd name="T3" fmla="*/ 2147483646 h 235"/>
              <a:gd name="T4" fmla="*/ 2147483646 w 360"/>
              <a:gd name="T5" fmla="*/ 2147483646 h 235"/>
              <a:gd name="T6" fmla="*/ 2147483646 w 360"/>
              <a:gd name="T7" fmla="*/ 2147483646 h 2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0" h="235">
                <a:moveTo>
                  <a:pt x="0" y="0"/>
                </a:moveTo>
                <a:lnTo>
                  <a:pt x="0" y="180"/>
                </a:lnTo>
                <a:lnTo>
                  <a:pt x="360" y="180"/>
                </a:lnTo>
                <a:lnTo>
                  <a:pt x="360" y="235"/>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774" name="Freeform 270"/>
          <p:cNvSpPr>
            <a:spLocks/>
          </p:cNvSpPr>
          <p:nvPr/>
        </p:nvSpPr>
        <p:spPr bwMode="auto">
          <a:xfrm>
            <a:off x="4078288" y="4322763"/>
            <a:ext cx="73025" cy="109537"/>
          </a:xfrm>
          <a:custGeom>
            <a:avLst/>
            <a:gdLst>
              <a:gd name="T0" fmla="*/ 0 w 46"/>
              <a:gd name="T1" fmla="*/ 2147483646 h 69"/>
              <a:gd name="T2" fmla="*/ 2147483646 w 46"/>
              <a:gd name="T3" fmla="*/ 0 h 69"/>
              <a:gd name="T4" fmla="*/ 2147483646 w 46"/>
              <a:gd name="T5" fmla="*/ 2147483646 h 69"/>
              <a:gd name="T6" fmla="*/ 0 w 46"/>
              <a:gd name="T7" fmla="*/ 2147483646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69">
                <a:moveTo>
                  <a:pt x="0" y="69"/>
                </a:moveTo>
                <a:lnTo>
                  <a:pt x="23" y="0"/>
                </a:lnTo>
                <a:lnTo>
                  <a:pt x="46" y="69"/>
                </a:lnTo>
                <a:lnTo>
                  <a:pt x="0" y="69"/>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75" name="Freeform 271"/>
          <p:cNvSpPr>
            <a:spLocks/>
          </p:cNvSpPr>
          <p:nvPr/>
        </p:nvSpPr>
        <p:spPr bwMode="auto">
          <a:xfrm>
            <a:off x="4649788" y="4787900"/>
            <a:ext cx="73025" cy="111125"/>
          </a:xfrm>
          <a:custGeom>
            <a:avLst/>
            <a:gdLst>
              <a:gd name="T0" fmla="*/ 2147483646 w 46"/>
              <a:gd name="T1" fmla="*/ 0 h 70"/>
              <a:gd name="T2" fmla="*/ 2147483646 w 46"/>
              <a:gd name="T3" fmla="*/ 2147483646 h 70"/>
              <a:gd name="T4" fmla="*/ 0 w 46"/>
              <a:gd name="T5" fmla="*/ 0 h 70"/>
              <a:gd name="T6" fmla="*/ 2147483646 w 46"/>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46" y="0"/>
                </a:moveTo>
                <a:lnTo>
                  <a:pt x="23" y="70"/>
                </a:lnTo>
                <a:lnTo>
                  <a:pt x="0" y="0"/>
                </a:lnTo>
                <a:lnTo>
                  <a:pt x="46"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76" name="Line 272"/>
          <p:cNvSpPr>
            <a:spLocks noChangeShapeType="1"/>
          </p:cNvSpPr>
          <p:nvPr/>
        </p:nvSpPr>
        <p:spPr bwMode="auto">
          <a:xfrm flipV="1">
            <a:off x="4686300" y="5314950"/>
            <a:ext cx="1588" cy="107950"/>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777" name="Freeform 273"/>
          <p:cNvSpPr>
            <a:spLocks/>
          </p:cNvSpPr>
          <p:nvPr/>
        </p:nvSpPr>
        <p:spPr bwMode="auto">
          <a:xfrm>
            <a:off x="4649788" y="5213350"/>
            <a:ext cx="73025" cy="111125"/>
          </a:xfrm>
          <a:custGeom>
            <a:avLst/>
            <a:gdLst>
              <a:gd name="T0" fmla="*/ 0 w 46"/>
              <a:gd name="T1" fmla="*/ 2147483646 h 70"/>
              <a:gd name="T2" fmla="*/ 2147483646 w 46"/>
              <a:gd name="T3" fmla="*/ 0 h 70"/>
              <a:gd name="T4" fmla="*/ 2147483646 w 46"/>
              <a:gd name="T5" fmla="*/ 2147483646 h 70"/>
              <a:gd name="T6" fmla="*/ 0 w 46"/>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0" y="70"/>
                </a:moveTo>
                <a:lnTo>
                  <a:pt x="23" y="0"/>
                </a:lnTo>
                <a:lnTo>
                  <a:pt x="46"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78" name="Line 274"/>
          <p:cNvSpPr>
            <a:spLocks noChangeShapeType="1"/>
          </p:cNvSpPr>
          <p:nvPr/>
        </p:nvSpPr>
        <p:spPr bwMode="auto">
          <a:xfrm>
            <a:off x="4114800" y="4424363"/>
            <a:ext cx="1588" cy="373062"/>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779" name="Freeform 275"/>
          <p:cNvSpPr>
            <a:spLocks/>
          </p:cNvSpPr>
          <p:nvPr/>
        </p:nvSpPr>
        <p:spPr bwMode="auto">
          <a:xfrm>
            <a:off x="4078288" y="4322763"/>
            <a:ext cx="73025" cy="109537"/>
          </a:xfrm>
          <a:custGeom>
            <a:avLst/>
            <a:gdLst>
              <a:gd name="T0" fmla="*/ 0 w 46"/>
              <a:gd name="T1" fmla="*/ 2147483646 h 69"/>
              <a:gd name="T2" fmla="*/ 2147483646 w 46"/>
              <a:gd name="T3" fmla="*/ 0 h 69"/>
              <a:gd name="T4" fmla="*/ 2147483646 w 46"/>
              <a:gd name="T5" fmla="*/ 2147483646 h 69"/>
              <a:gd name="T6" fmla="*/ 0 w 46"/>
              <a:gd name="T7" fmla="*/ 2147483646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69">
                <a:moveTo>
                  <a:pt x="0" y="69"/>
                </a:moveTo>
                <a:lnTo>
                  <a:pt x="23" y="0"/>
                </a:lnTo>
                <a:lnTo>
                  <a:pt x="46" y="69"/>
                </a:lnTo>
                <a:lnTo>
                  <a:pt x="0" y="69"/>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80" name="Freeform 276"/>
          <p:cNvSpPr>
            <a:spLocks/>
          </p:cNvSpPr>
          <p:nvPr/>
        </p:nvSpPr>
        <p:spPr bwMode="auto">
          <a:xfrm>
            <a:off x="4078288" y="4787900"/>
            <a:ext cx="73025" cy="111125"/>
          </a:xfrm>
          <a:custGeom>
            <a:avLst/>
            <a:gdLst>
              <a:gd name="T0" fmla="*/ 2147483646 w 46"/>
              <a:gd name="T1" fmla="*/ 0 h 70"/>
              <a:gd name="T2" fmla="*/ 2147483646 w 46"/>
              <a:gd name="T3" fmla="*/ 2147483646 h 70"/>
              <a:gd name="T4" fmla="*/ 0 w 46"/>
              <a:gd name="T5" fmla="*/ 0 h 70"/>
              <a:gd name="T6" fmla="*/ 2147483646 w 46"/>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46" y="0"/>
                </a:moveTo>
                <a:lnTo>
                  <a:pt x="23" y="70"/>
                </a:lnTo>
                <a:lnTo>
                  <a:pt x="0" y="0"/>
                </a:lnTo>
                <a:lnTo>
                  <a:pt x="46"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81" name="Freeform 277"/>
          <p:cNvSpPr>
            <a:spLocks/>
          </p:cNvSpPr>
          <p:nvPr/>
        </p:nvSpPr>
        <p:spPr bwMode="auto">
          <a:xfrm>
            <a:off x="4114800" y="5314950"/>
            <a:ext cx="7938" cy="107950"/>
          </a:xfrm>
          <a:custGeom>
            <a:avLst/>
            <a:gdLst>
              <a:gd name="T0" fmla="*/ 2147483646 w 5"/>
              <a:gd name="T1" fmla="*/ 2147483646 h 68"/>
              <a:gd name="T2" fmla="*/ 2147483646 w 5"/>
              <a:gd name="T3" fmla="*/ 2147483646 h 68"/>
              <a:gd name="T4" fmla="*/ 0 w 5"/>
              <a:gd name="T5" fmla="*/ 2147483646 h 68"/>
              <a:gd name="T6" fmla="*/ 0 w 5"/>
              <a:gd name="T7" fmla="*/ 0 h 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68">
                <a:moveTo>
                  <a:pt x="5" y="68"/>
                </a:moveTo>
                <a:lnTo>
                  <a:pt x="5" y="20"/>
                </a:lnTo>
                <a:lnTo>
                  <a:pt x="0" y="20"/>
                </a:lnTo>
                <a:lnTo>
                  <a:pt x="0" y="0"/>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782" name="Freeform 278"/>
          <p:cNvSpPr>
            <a:spLocks/>
          </p:cNvSpPr>
          <p:nvPr/>
        </p:nvSpPr>
        <p:spPr bwMode="auto">
          <a:xfrm>
            <a:off x="4078288" y="5213350"/>
            <a:ext cx="73025" cy="111125"/>
          </a:xfrm>
          <a:custGeom>
            <a:avLst/>
            <a:gdLst>
              <a:gd name="T0" fmla="*/ 0 w 46"/>
              <a:gd name="T1" fmla="*/ 2147483646 h 70"/>
              <a:gd name="T2" fmla="*/ 2147483646 w 46"/>
              <a:gd name="T3" fmla="*/ 0 h 70"/>
              <a:gd name="T4" fmla="*/ 2147483646 w 46"/>
              <a:gd name="T5" fmla="*/ 2147483646 h 70"/>
              <a:gd name="T6" fmla="*/ 0 w 46"/>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0" y="70"/>
                </a:moveTo>
                <a:lnTo>
                  <a:pt x="23" y="0"/>
                </a:lnTo>
                <a:lnTo>
                  <a:pt x="46"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83" name="Line 279"/>
          <p:cNvSpPr>
            <a:spLocks noChangeShapeType="1"/>
          </p:cNvSpPr>
          <p:nvPr/>
        </p:nvSpPr>
        <p:spPr bwMode="auto">
          <a:xfrm flipH="1">
            <a:off x="4435475" y="4165600"/>
            <a:ext cx="184150" cy="1588"/>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784" name="Freeform 280"/>
          <p:cNvSpPr>
            <a:spLocks/>
          </p:cNvSpPr>
          <p:nvPr/>
        </p:nvSpPr>
        <p:spPr bwMode="auto">
          <a:xfrm>
            <a:off x="4333875" y="4127500"/>
            <a:ext cx="111125" cy="74613"/>
          </a:xfrm>
          <a:custGeom>
            <a:avLst/>
            <a:gdLst>
              <a:gd name="T0" fmla="*/ 2147483646 w 70"/>
              <a:gd name="T1" fmla="*/ 2147483646 h 47"/>
              <a:gd name="T2" fmla="*/ 0 w 70"/>
              <a:gd name="T3" fmla="*/ 2147483646 h 47"/>
              <a:gd name="T4" fmla="*/ 2147483646 w 70"/>
              <a:gd name="T5" fmla="*/ 0 h 47"/>
              <a:gd name="T6" fmla="*/ 2147483646 w 70"/>
              <a:gd name="T7" fmla="*/ 2147483646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0" h="47">
                <a:moveTo>
                  <a:pt x="70" y="47"/>
                </a:moveTo>
                <a:lnTo>
                  <a:pt x="0" y="24"/>
                </a:lnTo>
                <a:lnTo>
                  <a:pt x="70" y="0"/>
                </a:lnTo>
                <a:lnTo>
                  <a:pt x="70" y="47"/>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785" name="Rectangle 281"/>
          <p:cNvSpPr>
            <a:spLocks noChangeArrowheads="1"/>
          </p:cNvSpPr>
          <p:nvPr/>
        </p:nvSpPr>
        <p:spPr bwMode="auto">
          <a:xfrm>
            <a:off x="5280025" y="2740025"/>
            <a:ext cx="614363" cy="438150"/>
          </a:xfrm>
          <a:prstGeom prst="rect">
            <a:avLst/>
          </a:prstGeom>
          <a:solidFill>
            <a:srgbClr val="4979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86" name="Rectangle 282"/>
          <p:cNvSpPr>
            <a:spLocks noChangeArrowheads="1"/>
          </p:cNvSpPr>
          <p:nvPr/>
        </p:nvSpPr>
        <p:spPr bwMode="auto">
          <a:xfrm>
            <a:off x="5214938" y="2674938"/>
            <a:ext cx="615950" cy="43973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87" name="Rectangle 283"/>
          <p:cNvSpPr>
            <a:spLocks noChangeArrowheads="1"/>
          </p:cNvSpPr>
          <p:nvPr/>
        </p:nvSpPr>
        <p:spPr bwMode="auto">
          <a:xfrm>
            <a:off x="5348288" y="2778125"/>
            <a:ext cx="33972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WebApp</a:t>
            </a:r>
          </a:p>
        </p:txBody>
      </p:sp>
      <p:sp>
        <p:nvSpPr>
          <p:cNvPr id="21788" name="Rectangle 284"/>
          <p:cNvSpPr>
            <a:spLocks noChangeArrowheads="1"/>
          </p:cNvSpPr>
          <p:nvPr/>
        </p:nvSpPr>
        <p:spPr bwMode="auto">
          <a:xfrm>
            <a:off x="5432425" y="2889250"/>
            <a:ext cx="171450"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XYZ</a:t>
            </a:r>
          </a:p>
        </p:txBody>
      </p:sp>
      <p:sp>
        <p:nvSpPr>
          <p:cNvPr id="21789" name="Rectangle 285"/>
          <p:cNvSpPr>
            <a:spLocks noChangeArrowheads="1"/>
          </p:cNvSpPr>
          <p:nvPr/>
        </p:nvSpPr>
        <p:spPr bwMode="auto">
          <a:xfrm>
            <a:off x="8258175" y="2495550"/>
            <a:ext cx="774700" cy="3621088"/>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90" name="Rectangle 286"/>
          <p:cNvSpPr>
            <a:spLocks noChangeArrowheads="1"/>
          </p:cNvSpPr>
          <p:nvPr/>
        </p:nvSpPr>
        <p:spPr bwMode="auto">
          <a:xfrm>
            <a:off x="8193088" y="2430463"/>
            <a:ext cx="774700" cy="36226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91" name="Rectangle 287"/>
          <p:cNvSpPr>
            <a:spLocks noChangeArrowheads="1"/>
          </p:cNvSpPr>
          <p:nvPr/>
        </p:nvSpPr>
        <p:spPr bwMode="auto">
          <a:xfrm>
            <a:off x="8239125" y="2470150"/>
            <a:ext cx="658813"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APPLICATIONS</a:t>
            </a:r>
          </a:p>
        </p:txBody>
      </p:sp>
      <p:sp>
        <p:nvSpPr>
          <p:cNvPr id="21792" name="Rectangle 288"/>
          <p:cNvSpPr>
            <a:spLocks noChangeArrowheads="1"/>
          </p:cNvSpPr>
          <p:nvPr/>
        </p:nvSpPr>
        <p:spPr bwMode="auto">
          <a:xfrm>
            <a:off x="6484938" y="2489200"/>
            <a:ext cx="1516062" cy="93980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93" name="Rectangle 289"/>
          <p:cNvSpPr>
            <a:spLocks noChangeArrowheads="1"/>
          </p:cNvSpPr>
          <p:nvPr/>
        </p:nvSpPr>
        <p:spPr bwMode="auto">
          <a:xfrm>
            <a:off x="6421438" y="2424113"/>
            <a:ext cx="1514475" cy="94138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94" name="Rectangle 290"/>
          <p:cNvSpPr>
            <a:spLocks noChangeArrowheads="1"/>
          </p:cNvSpPr>
          <p:nvPr/>
        </p:nvSpPr>
        <p:spPr bwMode="auto">
          <a:xfrm>
            <a:off x="7131050" y="2644775"/>
            <a:ext cx="715963" cy="62865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95" name="Rectangle 291"/>
          <p:cNvSpPr>
            <a:spLocks noChangeArrowheads="1"/>
          </p:cNvSpPr>
          <p:nvPr/>
        </p:nvSpPr>
        <p:spPr bwMode="auto">
          <a:xfrm>
            <a:off x="7065963" y="2581275"/>
            <a:ext cx="715962" cy="627063"/>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96" name="Rectangle 292"/>
          <p:cNvSpPr>
            <a:spLocks noChangeArrowheads="1"/>
          </p:cNvSpPr>
          <p:nvPr/>
        </p:nvSpPr>
        <p:spPr bwMode="auto">
          <a:xfrm>
            <a:off x="7131050" y="2624138"/>
            <a:ext cx="57785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Authorisation</a:t>
            </a:r>
          </a:p>
        </p:txBody>
      </p:sp>
      <p:sp>
        <p:nvSpPr>
          <p:cNvPr id="21797" name="Rectangle 293"/>
          <p:cNvSpPr>
            <a:spLocks noChangeArrowheads="1"/>
          </p:cNvSpPr>
          <p:nvPr/>
        </p:nvSpPr>
        <p:spPr bwMode="auto">
          <a:xfrm>
            <a:off x="6550025" y="2644775"/>
            <a:ext cx="439738" cy="62865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98" name="Rectangle 294"/>
          <p:cNvSpPr>
            <a:spLocks noChangeArrowheads="1"/>
          </p:cNvSpPr>
          <p:nvPr/>
        </p:nvSpPr>
        <p:spPr bwMode="auto">
          <a:xfrm>
            <a:off x="6484938" y="2581275"/>
            <a:ext cx="439737" cy="627063"/>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799" name="Rectangle 295"/>
          <p:cNvSpPr>
            <a:spLocks noChangeArrowheads="1"/>
          </p:cNvSpPr>
          <p:nvPr/>
        </p:nvSpPr>
        <p:spPr bwMode="auto">
          <a:xfrm>
            <a:off x="6532563" y="2624138"/>
            <a:ext cx="30480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Authen</a:t>
            </a:r>
          </a:p>
        </p:txBody>
      </p:sp>
      <p:sp>
        <p:nvSpPr>
          <p:cNvPr id="21800" name="Rectangle 296"/>
          <p:cNvSpPr>
            <a:spLocks noChangeArrowheads="1"/>
          </p:cNvSpPr>
          <p:nvPr/>
        </p:nvSpPr>
        <p:spPr bwMode="auto">
          <a:xfrm>
            <a:off x="6848475" y="2624138"/>
            <a:ext cx="30163"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t>
            </a:r>
          </a:p>
        </p:txBody>
      </p:sp>
      <p:sp>
        <p:nvSpPr>
          <p:cNvPr id="21801" name="Rectangle 297"/>
          <p:cNvSpPr>
            <a:spLocks noChangeArrowheads="1"/>
          </p:cNvSpPr>
          <p:nvPr/>
        </p:nvSpPr>
        <p:spPr bwMode="auto">
          <a:xfrm>
            <a:off x="6542088" y="2735263"/>
            <a:ext cx="31750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tication</a:t>
            </a:r>
          </a:p>
        </p:txBody>
      </p:sp>
      <p:sp>
        <p:nvSpPr>
          <p:cNvPr id="21802" name="Line 298"/>
          <p:cNvSpPr>
            <a:spLocks noChangeShapeType="1"/>
          </p:cNvSpPr>
          <p:nvPr/>
        </p:nvSpPr>
        <p:spPr bwMode="auto">
          <a:xfrm>
            <a:off x="6924675" y="2894013"/>
            <a:ext cx="23813" cy="1587"/>
          </a:xfrm>
          <a:prstGeom prst="line">
            <a:avLst/>
          </a:prstGeom>
          <a:noFill/>
          <a:ln w="142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803" name="Freeform 299"/>
          <p:cNvSpPr>
            <a:spLocks/>
          </p:cNvSpPr>
          <p:nvPr/>
        </p:nvSpPr>
        <p:spPr bwMode="auto">
          <a:xfrm>
            <a:off x="6938963" y="2851150"/>
            <a:ext cx="127000" cy="85725"/>
          </a:xfrm>
          <a:custGeom>
            <a:avLst/>
            <a:gdLst>
              <a:gd name="T0" fmla="*/ 0 w 80"/>
              <a:gd name="T1" fmla="*/ 0 h 54"/>
              <a:gd name="T2" fmla="*/ 2147483646 w 80"/>
              <a:gd name="T3" fmla="*/ 2147483646 h 54"/>
              <a:gd name="T4" fmla="*/ 0 w 80"/>
              <a:gd name="T5" fmla="*/ 2147483646 h 54"/>
              <a:gd name="T6" fmla="*/ 0 w 80"/>
              <a:gd name="T7" fmla="*/ 0 h 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 h="54">
                <a:moveTo>
                  <a:pt x="0" y="0"/>
                </a:moveTo>
                <a:lnTo>
                  <a:pt x="80" y="27"/>
                </a:lnTo>
                <a:lnTo>
                  <a:pt x="0" y="5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04" name="Rectangle 300"/>
          <p:cNvSpPr>
            <a:spLocks noChangeArrowheads="1"/>
          </p:cNvSpPr>
          <p:nvPr/>
        </p:nvSpPr>
        <p:spPr bwMode="auto">
          <a:xfrm>
            <a:off x="7232650" y="2801938"/>
            <a:ext cx="438150" cy="3143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05" name="Rectangle 301"/>
          <p:cNvSpPr>
            <a:spLocks noChangeArrowheads="1"/>
          </p:cNvSpPr>
          <p:nvPr/>
        </p:nvSpPr>
        <p:spPr bwMode="auto">
          <a:xfrm>
            <a:off x="7167563" y="2736850"/>
            <a:ext cx="439737"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06" name="Rectangle 302"/>
          <p:cNvSpPr>
            <a:spLocks noChangeArrowheads="1"/>
          </p:cNvSpPr>
          <p:nvPr/>
        </p:nvSpPr>
        <p:spPr bwMode="auto">
          <a:xfrm>
            <a:off x="7292975" y="2752725"/>
            <a:ext cx="176213"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PEP</a:t>
            </a:r>
          </a:p>
        </p:txBody>
      </p:sp>
      <p:sp>
        <p:nvSpPr>
          <p:cNvPr id="21807" name="Rectangle 303"/>
          <p:cNvSpPr>
            <a:spLocks noChangeArrowheads="1"/>
          </p:cNvSpPr>
          <p:nvPr/>
        </p:nvSpPr>
        <p:spPr bwMode="auto">
          <a:xfrm>
            <a:off x="7318375" y="2871788"/>
            <a:ext cx="147638"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Role </a:t>
            </a:r>
          </a:p>
        </p:txBody>
      </p:sp>
      <p:sp>
        <p:nvSpPr>
          <p:cNvPr id="21808" name="Rectangle 304"/>
          <p:cNvSpPr>
            <a:spLocks noChangeArrowheads="1"/>
          </p:cNvSpPr>
          <p:nvPr/>
        </p:nvSpPr>
        <p:spPr bwMode="auto">
          <a:xfrm>
            <a:off x="7275513" y="2947988"/>
            <a:ext cx="2127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Mapper</a:t>
            </a:r>
          </a:p>
        </p:txBody>
      </p:sp>
      <p:sp>
        <p:nvSpPr>
          <p:cNvPr id="21809" name="Line 305"/>
          <p:cNvSpPr>
            <a:spLocks noChangeShapeType="1"/>
          </p:cNvSpPr>
          <p:nvPr/>
        </p:nvSpPr>
        <p:spPr bwMode="auto">
          <a:xfrm>
            <a:off x="7781925" y="2894013"/>
            <a:ext cx="636588" cy="1587"/>
          </a:xfrm>
          <a:prstGeom prst="line">
            <a:avLst/>
          </a:prstGeom>
          <a:noFill/>
          <a:ln w="142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810" name="Freeform 306"/>
          <p:cNvSpPr>
            <a:spLocks/>
          </p:cNvSpPr>
          <p:nvPr/>
        </p:nvSpPr>
        <p:spPr bwMode="auto">
          <a:xfrm>
            <a:off x="8408988" y="2851150"/>
            <a:ext cx="127000" cy="85725"/>
          </a:xfrm>
          <a:custGeom>
            <a:avLst/>
            <a:gdLst>
              <a:gd name="T0" fmla="*/ 0 w 80"/>
              <a:gd name="T1" fmla="*/ 0 h 54"/>
              <a:gd name="T2" fmla="*/ 2147483646 w 80"/>
              <a:gd name="T3" fmla="*/ 2147483646 h 54"/>
              <a:gd name="T4" fmla="*/ 0 w 80"/>
              <a:gd name="T5" fmla="*/ 2147483646 h 54"/>
              <a:gd name="T6" fmla="*/ 0 w 80"/>
              <a:gd name="T7" fmla="*/ 0 h 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 h="54">
                <a:moveTo>
                  <a:pt x="0" y="0"/>
                </a:moveTo>
                <a:lnTo>
                  <a:pt x="80" y="27"/>
                </a:lnTo>
                <a:lnTo>
                  <a:pt x="0" y="5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11" name="Freeform 307"/>
          <p:cNvSpPr>
            <a:spLocks/>
          </p:cNvSpPr>
          <p:nvPr/>
        </p:nvSpPr>
        <p:spPr bwMode="auto">
          <a:xfrm>
            <a:off x="6484938" y="2203450"/>
            <a:ext cx="220662" cy="260350"/>
          </a:xfrm>
          <a:custGeom>
            <a:avLst/>
            <a:gdLst>
              <a:gd name="T0" fmla="*/ 0 w 139"/>
              <a:gd name="T1" fmla="*/ 0 h 164"/>
              <a:gd name="T2" fmla="*/ 0 w 139"/>
              <a:gd name="T3" fmla="*/ 2147483646 h 164"/>
              <a:gd name="T4" fmla="*/ 2147483646 w 139"/>
              <a:gd name="T5" fmla="*/ 2147483646 h 164"/>
              <a:gd name="T6" fmla="*/ 2147483646 w 139"/>
              <a:gd name="T7" fmla="*/ 2147483646 h 1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9" h="164">
                <a:moveTo>
                  <a:pt x="0" y="0"/>
                </a:moveTo>
                <a:lnTo>
                  <a:pt x="0" y="77"/>
                </a:lnTo>
                <a:lnTo>
                  <a:pt x="139" y="77"/>
                </a:lnTo>
                <a:lnTo>
                  <a:pt x="139" y="164"/>
                </a:lnTo>
              </a:path>
            </a:pathLst>
          </a:cu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812" name="Freeform 308"/>
          <p:cNvSpPr>
            <a:spLocks/>
          </p:cNvSpPr>
          <p:nvPr/>
        </p:nvSpPr>
        <p:spPr bwMode="auto">
          <a:xfrm>
            <a:off x="6662738" y="2452688"/>
            <a:ext cx="84137" cy="128587"/>
          </a:xfrm>
          <a:custGeom>
            <a:avLst/>
            <a:gdLst>
              <a:gd name="T0" fmla="*/ 2147483646 w 53"/>
              <a:gd name="T1" fmla="*/ 0 h 81"/>
              <a:gd name="T2" fmla="*/ 2147483646 w 53"/>
              <a:gd name="T3" fmla="*/ 2147483646 h 81"/>
              <a:gd name="T4" fmla="*/ 0 w 53"/>
              <a:gd name="T5" fmla="*/ 0 h 81"/>
              <a:gd name="T6" fmla="*/ 2147483646 w 53"/>
              <a:gd name="T7" fmla="*/ 0 h 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 h="81">
                <a:moveTo>
                  <a:pt x="53" y="0"/>
                </a:moveTo>
                <a:lnTo>
                  <a:pt x="27" y="81"/>
                </a:lnTo>
                <a:lnTo>
                  <a:pt x="0" y="0"/>
                </a:lnTo>
                <a:lnTo>
                  <a:pt x="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13" name="Freeform 309"/>
          <p:cNvSpPr>
            <a:spLocks/>
          </p:cNvSpPr>
          <p:nvPr/>
        </p:nvSpPr>
        <p:spPr bwMode="auto">
          <a:xfrm>
            <a:off x="6343650" y="2132013"/>
            <a:ext cx="381000" cy="47625"/>
          </a:xfrm>
          <a:custGeom>
            <a:avLst/>
            <a:gdLst>
              <a:gd name="T0" fmla="*/ 0 w 240"/>
              <a:gd name="T1" fmla="*/ 2147483646 h 30"/>
              <a:gd name="T2" fmla="*/ 2147483646 w 240"/>
              <a:gd name="T3" fmla="*/ 0 h 30"/>
              <a:gd name="T4" fmla="*/ 2147483646 w 240"/>
              <a:gd name="T5" fmla="*/ 0 h 30"/>
              <a:gd name="T6" fmla="*/ 2147483646 w 240"/>
              <a:gd name="T7" fmla="*/ 2147483646 h 30"/>
              <a:gd name="T8" fmla="*/ 0 w 240"/>
              <a:gd name="T9" fmla="*/ 2147483646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0" h="30">
                <a:moveTo>
                  <a:pt x="0" y="30"/>
                </a:moveTo>
                <a:lnTo>
                  <a:pt x="60" y="0"/>
                </a:lnTo>
                <a:lnTo>
                  <a:pt x="240" y="0"/>
                </a:lnTo>
                <a:lnTo>
                  <a:pt x="180" y="30"/>
                </a:lnTo>
                <a:lnTo>
                  <a:pt x="0" y="30"/>
                </a:lnTo>
                <a:close/>
              </a:path>
            </a:pathLst>
          </a:custGeom>
          <a:solidFill>
            <a:srgbClr val="9A9A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14" name="Freeform 310"/>
          <p:cNvSpPr>
            <a:spLocks/>
          </p:cNvSpPr>
          <p:nvPr/>
        </p:nvSpPr>
        <p:spPr bwMode="auto">
          <a:xfrm>
            <a:off x="6343650" y="2132013"/>
            <a:ext cx="381000" cy="47625"/>
          </a:xfrm>
          <a:custGeom>
            <a:avLst/>
            <a:gdLst>
              <a:gd name="T0" fmla="*/ 0 w 240"/>
              <a:gd name="T1" fmla="*/ 2147483646 h 30"/>
              <a:gd name="T2" fmla="*/ 2147483646 w 240"/>
              <a:gd name="T3" fmla="*/ 0 h 30"/>
              <a:gd name="T4" fmla="*/ 2147483646 w 240"/>
              <a:gd name="T5" fmla="*/ 0 h 30"/>
              <a:gd name="T6" fmla="*/ 2147483646 w 240"/>
              <a:gd name="T7" fmla="*/ 2147483646 h 30"/>
              <a:gd name="T8" fmla="*/ 0 w 240"/>
              <a:gd name="T9" fmla="*/ 2147483646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0" h="30">
                <a:moveTo>
                  <a:pt x="0" y="30"/>
                </a:moveTo>
                <a:lnTo>
                  <a:pt x="60" y="0"/>
                </a:lnTo>
                <a:lnTo>
                  <a:pt x="240" y="0"/>
                </a:lnTo>
                <a:lnTo>
                  <a:pt x="180" y="30"/>
                </a:lnTo>
                <a:lnTo>
                  <a:pt x="0" y="3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815" name="Freeform 311"/>
          <p:cNvSpPr>
            <a:spLocks/>
          </p:cNvSpPr>
          <p:nvPr/>
        </p:nvSpPr>
        <p:spPr bwMode="auto">
          <a:xfrm>
            <a:off x="6629400" y="2132013"/>
            <a:ext cx="95250" cy="71437"/>
          </a:xfrm>
          <a:custGeom>
            <a:avLst/>
            <a:gdLst>
              <a:gd name="T0" fmla="*/ 0 w 60"/>
              <a:gd name="T1" fmla="*/ 2147483646 h 45"/>
              <a:gd name="T2" fmla="*/ 2147483646 w 60"/>
              <a:gd name="T3" fmla="*/ 2147483646 h 45"/>
              <a:gd name="T4" fmla="*/ 2147483646 w 60"/>
              <a:gd name="T5" fmla="*/ 0 h 45"/>
              <a:gd name="T6" fmla="*/ 0 w 60"/>
              <a:gd name="T7" fmla="*/ 2147483646 h 45"/>
              <a:gd name="T8" fmla="*/ 0 w 60"/>
              <a:gd name="T9" fmla="*/ 2147483646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45">
                <a:moveTo>
                  <a:pt x="0" y="45"/>
                </a:moveTo>
                <a:lnTo>
                  <a:pt x="60" y="15"/>
                </a:lnTo>
                <a:lnTo>
                  <a:pt x="60" y="0"/>
                </a:lnTo>
                <a:lnTo>
                  <a:pt x="0" y="30"/>
                </a:lnTo>
                <a:lnTo>
                  <a:pt x="0" y="45"/>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16" name="Freeform 312"/>
          <p:cNvSpPr>
            <a:spLocks/>
          </p:cNvSpPr>
          <p:nvPr/>
        </p:nvSpPr>
        <p:spPr bwMode="auto">
          <a:xfrm>
            <a:off x="6629400" y="2132013"/>
            <a:ext cx="95250" cy="71437"/>
          </a:xfrm>
          <a:custGeom>
            <a:avLst/>
            <a:gdLst>
              <a:gd name="T0" fmla="*/ 0 w 60"/>
              <a:gd name="T1" fmla="*/ 2147483646 h 45"/>
              <a:gd name="T2" fmla="*/ 2147483646 w 60"/>
              <a:gd name="T3" fmla="*/ 2147483646 h 45"/>
              <a:gd name="T4" fmla="*/ 2147483646 w 60"/>
              <a:gd name="T5" fmla="*/ 0 h 45"/>
              <a:gd name="T6" fmla="*/ 0 w 60"/>
              <a:gd name="T7" fmla="*/ 2147483646 h 45"/>
              <a:gd name="T8" fmla="*/ 0 w 60"/>
              <a:gd name="T9" fmla="*/ 2147483646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45">
                <a:moveTo>
                  <a:pt x="0" y="45"/>
                </a:moveTo>
                <a:lnTo>
                  <a:pt x="60" y="15"/>
                </a:lnTo>
                <a:lnTo>
                  <a:pt x="60" y="0"/>
                </a:lnTo>
                <a:lnTo>
                  <a:pt x="0" y="30"/>
                </a:lnTo>
                <a:lnTo>
                  <a:pt x="0" y="4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817" name="Freeform 313"/>
          <p:cNvSpPr>
            <a:spLocks/>
          </p:cNvSpPr>
          <p:nvPr/>
        </p:nvSpPr>
        <p:spPr bwMode="auto">
          <a:xfrm>
            <a:off x="6443663" y="1965325"/>
            <a:ext cx="357187" cy="155575"/>
          </a:xfrm>
          <a:custGeom>
            <a:avLst/>
            <a:gdLst>
              <a:gd name="T0" fmla="*/ 0 w 225"/>
              <a:gd name="T1" fmla="*/ 2147483646 h 98"/>
              <a:gd name="T2" fmla="*/ 2147483646 w 225"/>
              <a:gd name="T3" fmla="*/ 0 h 98"/>
              <a:gd name="T4" fmla="*/ 2147483646 w 225"/>
              <a:gd name="T5" fmla="*/ 0 h 98"/>
              <a:gd name="T6" fmla="*/ 2147483646 w 225"/>
              <a:gd name="T7" fmla="*/ 2147483646 h 98"/>
              <a:gd name="T8" fmla="*/ 0 w 225"/>
              <a:gd name="T9" fmla="*/ 2147483646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5" h="98">
                <a:moveTo>
                  <a:pt x="0" y="98"/>
                </a:moveTo>
                <a:lnTo>
                  <a:pt x="49" y="0"/>
                </a:lnTo>
                <a:lnTo>
                  <a:pt x="225" y="0"/>
                </a:lnTo>
                <a:lnTo>
                  <a:pt x="176" y="98"/>
                </a:lnTo>
                <a:lnTo>
                  <a:pt x="0" y="98"/>
                </a:lnTo>
                <a:close/>
              </a:path>
            </a:pathLst>
          </a:custGeom>
          <a:solidFill>
            <a:srgbClr val="9A9A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18" name="Freeform 314"/>
          <p:cNvSpPr>
            <a:spLocks/>
          </p:cNvSpPr>
          <p:nvPr/>
        </p:nvSpPr>
        <p:spPr bwMode="auto">
          <a:xfrm>
            <a:off x="6443663" y="1965325"/>
            <a:ext cx="357187" cy="155575"/>
          </a:xfrm>
          <a:custGeom>
            <a:avLst/>
            <a:gdLst>
              <a:gd name="T0" fmla="*/ 0 w 225"/>
              <a:gd name="T1" fmla="*/ 2147483646 h 98"/>
              <a:gd name="T2" fmla="*/ 2147483646 w 225"/>
              <a:gd name="T3" fmla="*/ 0 h 98"/>
              <a:gd name="T4" fmla="*/ 2147483646 w 225"/>
              <a:gd name="T5" fmla="*/ 0 h 98"/>
              <a:gd name="T6" fmla="*/ 2147483646 w 225"/>
              <a:gd name="T7" fmla="*/ 2147483646 h 98"/>
              <a:gd name="T8" fmla="*/ 0 w 225"/>
              <a:gd name="T9" fmla="*/ 2147483646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5" h="98">
                <a:moveTo>
                  <a:pt x="0" y="98"/>
                </a:moveTo>
                <a:lnTo>
                  <a:pt x="49" y="0"/>
                </a:lnTo>
                <a:lnTo>
                  <a:pt x="225" y="0"/>
                </a:lnTo>
                <a:lnTo>
                  <a:pt x="176" y="98"/>
                </a:lnTo>
                <a:lnTo>
                  <a:pt x="0" y="9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819" name="Rectangle 315"/>
          <p:cNvSpPr>
            <a:spLocks noChangeArrowheads="1"/>
          </p:cNvSpPr>
          <p:nvPr/>
        </p:nvSpPr>
        <p:spPr bwMode="auto">
          <a:xfrm>
            <a:off x="6480175" y="2122488"/>
            <a:ext cx="44450" cy="7937"/>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20" name="Rectangle 316"/>
          <p:cNvSpPr>
            <a:spLocks noChangeArrowheads="1"/>
          </p:cNvSpPr>
          <p:nvPr/>
        </p:nvSpPr>
        <p:spPr bwMode="auto">
          <a:xfrm>
            <a:off x="6480175" y="2122488"/>
            <a:ext cx="44450" cy="7937"/>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21" name="Rectangle 317"/>
          <p:cNvSpPr>
            <a:spLocks noChangeArrowheads="1"/>
          </p:cNvSpPr>
          <p:nvPr/>
        </p:nvSpPr>
        <p:spPr bwMode="auto">
          <a:xfrm>
            <a:off x="6642100" y="2122488"/>
            <a:ext cx="44450" cy="7937"/>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22" name="Rectangle 318"/>
          <p:cNvSpPr>
            <a:spLocks noChangeArrowheads="1"/>
          </p:cNvSpPr>
          <p:nvPr/>
        </p:nvSpPr>
        <p:spPr bwMode="auto">
          <a:xfrm>
            <a:off x="6642100" y="2122488"/>
            <a:ext cx="44450" cy="7937"/>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23" name="Freeform 319"/>
          <p:cNvSpPr>
            <a:spLocks/>
          </p:cNvSpPr>
          <p:nvPr/>
        </p:nvSpPr>
        <p:spPr bwMode="auto">
          <a:xfrm>
            <a:off x="6403975" y="2141538"/>
            <a:ext cx="279400" cy="20637"/>
          </a:xfrm>
          <a:custGeom>
            <a:avLst/>
            <a:gdLst>
              <a:gd name="T0" fmla="*/ 2147483646 w 176"/>
              <a:gd name="T1" fmla="*/ 0 h 13"/>
              <a:gd name="T2" fmla="*/ 2147483646 w 176"/>
              <a:gd name="T3" fmla="*/ 0 h 13"/>
              <a:gd name="T4" fmla="*/ 2147483646 w 176"/>
              <a:gd name="T5" fmla="*/ 2147483646 h 13"/>
              <a:gd name="T6" fmla="*/ 0 w 176"/>
              <a:gd name="T7" fmla="*/ 2147483646 h 13"/>
              <a:gd name="T8" fmla="*/ 2147483646 w 176"/>
              <a:gd name="T9" fmla="*/ 0 h 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6" h="13">
                <a:moveTo>
                  <a:pt x="26" y="0"/>
                </a:moveTo>
                <a:lnTo>
                  <a:pt x="176" y="0"/>
                </a:lnTo>
                <a:lnTo>
                  <a:pt x="150" y="13"/>
                </a:lnTo>
                <a:lnTo>
                  <a:pt x="0" y="13"/>
                </a:lnTo>
                <a:lnTo>
                  <a:pt x="26" y="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24" name="Freeform 320"/>
          <p:cNvSpPr>
            <a:spLocks/>
          </p:cNvSpPr>
          <p:nvPr/>
        </p:nvSpPr>
        <p:spPr bwMode="auto">
          <a:xfrm>
            <a:off x="6403975" y="2141538"/>
            <a:ext cx="279400" cy="20637"/>
          </a:xfrm>
          <a:custGeom>
            <a:avLst/>
            <a:gdLst>
              <a:gd name="T0" fmla="*/ 2147483646 w 176"/>
              <a:gd name="T1" fmla="*/ 0 h 13"/>
              <a:gd name="T2" fmla="*/ 2147483646 w 176"/>
              <a:gd name="T3" fmla="*/ 0 h 13"/>
              <a:gd name="T4" fmla="*/ 2147483646 w 176"/>
              <a:gd name="T5" fmla="*/ 2147483646 h 13"/>
              <a:gd name="T6" fmla="*/ 0 w 176"/>
              <a:gd name="T7" fmla="*/ 2147483646 h 13"/>
              <a:gd name="T8" fmla="*/ 2147483646 w 176"/>
              <a:gd name="T9" fmla="*/ 0 h 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6" h="13">
                <a:moveTo>
                  <a:pt x="26" y="0"/>
                </a:moveTo>
                <a:lnTo>
                  <a:pt x="176" y="0"/>
                </a:lnTo>
                <a:lnTo>
                  <a:pt x="150" y="13"/>
                </a:lnTo>
                <a:lnTo>
                  <a:pt x="0" y="13"/>
                </a:lnTo>
                <a:lnTo>
                  <a:pt x="26"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825" name="Rectangle 321"/>
          <p:cNvSpPr>
            <a:spLocks noChangeArrowheads="1"/>
          </p:cNvSpPr>
          <p:nvPr/>
        </p:nvSpPr>
        <p:spPr bwMode="auto">
          <a:xfrm>
            <a:off x="6343650" y="2179638"/>
            <a:ext cx="285750" cy="23812"/>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26" name="Rectangle 322"/>
          <p:cNvSpPr>
            <a:spLocks noChangeArrowheads="1"/>
          </p:cNvSpPr>
          <p:nvPr/>
        </p:nvSpPr>
        <p:spPr bwMode="auto">
          <a:xfrm>
            <a:off x="6343650" y="2179638"/>
            <a:ext cx="285750" cy="23812"/>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pic>
        <p:nvPicPr>
          <p:cNvPr id="21827" name="Picture 32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73825" y="2152650"/>
            <a:ext cx="68263"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828" name="Picture 32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73825" y="2152650"/>
            <a:ext cx="68263"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29" name="Freeform 325"/>
          <p:cNvSpPr>
            <a:spLocks/>
          </p:cNvSpPr>
          <p:nvPr/>
        </p:nvSpPr>
        <p:spPr bwMode="auto">
          <a:xfrm>
            <a:off x="6483350" y="2168525"/>
            <a:ext cx="47625" cy="4763"/>
          </a:xfrm>
          <a:custGeom>
            <a:avLst/>
            <a:gdLst>
              <a:gd name="T0" fmla="*/ 0 w 30"/>
              <a:gd name="T1" fmla="*/ 2147483646 h 3"/>
              <a:gd name="T2" fmla="*/ 2147483646 w 30"/>
              <a:gd name="T3" fmla="*/ 0 h 3"/>
              <a:gd name="T4" fmla="*/ 2147483646 w 30"/>
              <a:gd name="T5" fmla="*/ 0 h 3"/>
              <a:gd name="T6" fmla="*/ 2147483646 w 30"/>
              <a:gd name="T7" fmla="*/ 2147483646 h 3"/>
              <a:gd name="T8" fmla="*/ 0 w 30"/>
              <a:gd name="T9" fmla="*/ 2147483646 h 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3">
                <a:moveTo>
                  <a:pt x="0" y="3"/>
                </a:moveTo>
                <a:lnTo>
                  <a:pt x="8" y="0"/>
                </a:lnTo>
                <a:lnTo>
                  <a:pt x="30" y="0"/>
                </a:lnTo>
                <a:lnTo>
                  <a:pt x="23" y="3"/>
                </a:lnTo>
                <a:lnTo>
                  <a:pt x="0" y="3"/>
                </a:lnTo>
                <a:close/>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pic>
        <p:nvPicPr>
          <p:cNvPr id="21830" name="Picture 32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337300"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831" name="Picture 32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62700"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832" name="Picture 32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362700"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833" name="Picture 32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388100"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834" name="Picture 33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388100" y="2179638"/>
            <a:ext cx="42863"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35" name="Rectangle 331"/>
          <p:cNvSpPr>
            <a:spLocks noChangeArrowheads="1"/>
          </p:cNvSpPr>
          <p:nvPr/>
        </p:nvSpPr>
        <p:spPr bwMode="auto">
          <a:xfrm>
            <a:off x="6380163" y="2193925"/>
            <a:ext cx="4762" cy="31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36" name="Rectangle 332"/>
          <p:cNvSpPr>
            <a:spLocks noChangeArrowheads="1"/>
          </p:cNvSpPr>
          <p:nvPr/>
        </p:nvSpPr>
        <p:spPr bwMode="auto">
          <a:xfrm>
            <a:off x="6403975" y="2193925"/>
            <a:ext cx="6350" cy="31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37" name="Rectangle 333"/>
          <p:cNvSpPr>
            <a:spLocks noChangeArrowheads="1"/>
          </p:cNvSpPr>
          <p:nvPr/>
        </p:nvSpPr>
        <p:spPr bwMode="auto">
          <a:xfrm>
            <a:off x="6356350" y="2193925"/>
            <a:ext cx="6350" cy="31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38" name="Freeform 334"/>
          <p:cNvSpPr>
            <a:spLocks/>
          </p:cNvSpPr>
          <p:nvPr/>
        </p:nvSpPr>
        <p:spPr bwMode="auto">
          <a:xfrm>
            <a:off x="6694488" y="2144713"/>
            <a:ext cx="19050" cy="14287"/>
          </a:xfrm>
          <a:custGeom>
            <a:avLst/>
            <a:gdLst>
              <a:gd name="T0" fmla="*/ 0 w 12"/>
              <a:gd name="T1" fmla="*/ 2147483646 h 9"/>
              <a:gd name="T2" fmla="*/ 2147483646 w 12"/>
              <a:gd name="T3" fmla="*/ 0 h 9"/>
              <a:gd name="T4" fmla="*/ 2147483646 w 12"/>
              <a:gd name="T5" fmla="*/ 2147483646 h 9"/>
              <a:gd name="T6" fmla="*/ 0 w 12"/>
              <a:gd name="T7" fmla="*/ 2147483646 h 9"/>
              <a:gd name="T8" fmla="*/ 0 w 12"/>
              <a:gd name="T9" fmla="*/ 2147483646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9">
                <a:moveTo>
                  <a:pt x="0" y="5"/>
                </a:moveTo>
                <a:lnTo>
                  <a:pt x="12" y="0"/>
                </a:lnTo>
                <a:lnTo>
                  <a:pt x="12" y="3"/>
                </a:lnTo>
                <a:lnTo>
                  <a:pt x="0" y="9"/>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pic>
        <p:nvPicPr>
          <p:cNvPr id="21839" name="Picture 33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456363" y="1965325"/>
            <a:ext cx="323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840" name="Picture 336"/>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456363" y="1965325"/>
            <a:ext cx="323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41" name="Freeform 337"/>
          <p:cNvSpPr>
            <a:spLocks/>
          </p:cNvSpPr>
          <p:nvPr/>
        </p:nvSpPr>
        <p:spPr bwMode="auto">
          <a:xfrm>
            <a:off x="6464300" y="1978025"/>
            <a:ext cx="303213" cy="130175"/>
          </a:xfrm>
          <a:custGeom>
            <a:avLst/>
            <a:gdLst>
              <a:gd name="T0" fmla="*/ 0 w 191"/>
              <a:gd name="T1" fmla="*/ 2147483646 h 82"/>
              <a:gd name="T2" fmla="*/ 2147483646 w 191"/>
              <a:gd name="T3" fmla="*/ 0 h 82"/>
              <a:gd name="T4" fmla="*/ 2147483646 w 191"/>
              <a:gd name="T5" fmla="*/ 0 h 82"/>
              <a:gd name="T6" fmla="*/ 2147483646 w 191"/>
              <a:gd name="T7" fmla="*/ 2147483646 h 82"/>
              <a:gd name="T8" fmla="*/ 0 w 191"/>
              <a:gd name="T9" fmla="*/ 2147483646 h 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 h="82">
                <a:moveTo>
                  <a:pt x="0" y="82"/>
                </a:moveTo>
                <a:lnTo>
                  <a:pt x="42" y="0"/>
                </a:lnTo>
                <a:lnTo>
                  <a:pt x="191" y="0"/>
                </a:lnTo>
                <a:lnTo>
                  <a:pt x="150" y="82"/>
                </a:lnTo>
                <a:lnTo>
                  <a:pt x="0" y="82"/>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842" name="Rectangle 338"/>
          <p:cNvSpPr>
            <a:spLocks noChangeArrowheads="1"/>
          </p:cNvSpPr>
          <p:nvPr/>
        </p:nvSpPr>
        <p:spPr bwMode="auto">
          <a:xfrm>
            <a:off x="6754813" y="1965325"/>
            <a:ext cx="9525" cy="33338"/>
          </a:xfrm>
          <a:prstGeom prst="rect">
            <a:avLst/>
          </a:prstGeom>
          <a:solidFill>
            <a:srgbClr val="FF1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43" name="Rectangle 339"/>
          <p:cNvSpPr>
            <a:spLocks noChangeArrowheads="1"/>
          </p:cNvSpPr>
          <p:nvPr/>
        </p:nvSpPr>
        <p:spPr bwMode="auto">
          <a:xfrm>
            <a:off x="6764338" y="1965325"/>
            <a:ext cx="7937" cy="33338"/>
          </a:xfrm>
          <a:prstGeom prst="rect">
            <a:avLst/>
          </a:prstGeom>
          <a:solidFill>
            <a:srgbClr val="FFD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44" name="Rectangle 340"/>
          <p:cNvSpPr>
            <a:spLocks noChangeArrowheads="1"/>
          </p:cNvSpPr>
          <p:nvPr/>
        </p:nvSpPr>
        <p:spPr bwMode="auto">
          <a:xfrm>
            <a:off x="6772275" y="1965325"/>
            <a:ext cx="7938" cy="33338"/>
          </a:xfrm>
          <a:prstGeom prst="rect">
            <a:avLst/>
          </a:prstGeom>
          <a:solidFill>
            <a:srgbClr val="FF9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45" name="Rectangle 341"/>
          <p:cNvSpPr>
            <a:spLocks noChangeArrowheads="1"/>
          </p:cNvSpPr>
          <p:nvPr/>
        </p:nvSpPr>
        <p:spPr bwMode="auto">
          <a:xfrm>
            <a:off x="6780213" y="1965325"/>
            <a:ext cx="9525" cy="33338"/>
          </a:xfrm>
          <a:prstGeom prst="rect">
            <a:avLst/>
          </a:prstGeom>
          <a:solidFill>
            <a:srgbClr val="FF6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46" name="Rectangle 342"/>
          <p:cNvSpPr>
            <a:spLocks noChangeArrowheads="1"/>
          </p:cNvSpPr>
          <p:nvPr/>
        </p:nvSpPr>
        <p:spPr bwMode="auto">
          <a:xfrm>
            <a:off x="6789738" y="1965325"/>
            <a:ext cx="7937" cy="33338"/>
          </a:xfrm>
          <a:prstGeom prst="rect">
            <a:avLst/>
          </a:prstGeom>
          <a:solidFill>
            <a:srgbClr val="FF2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47" name="Freeform 343"/>
          <p:cNvSpPr>
            <a:spLocks/>
          </p:cNvSpPr>
          <p:nvPr/>
        </p:nvSpPr>
        <p:spPr bwMode="auto">
          <a:xfrm>
            <a:off x="6343650" y="1965325"/>
            <a:ext cx="457200" cy="238125"/>
          </a:xfrm>
          <a:custGeom>
            <a:avLst/>
            <a:gdLst>
              <a:gd name="T0" fmla="*/ 0 w 288"/>
              <a:gd name="T1" fmla="*/ 2147483646 h 150"/>
              <a:gd name="T2" fmla="*/ 0 w 288"/>
              <a:gd name="T3" fmla="*/ 2147483646 h 150"/>
              <a:gd name="T4" fmla="*/ 2147483646 w 288"/>
              <a:gd name="T5" fmla="*/ 2147483646 h 150"/>
              <a:gd name="T6" fmla="*/ 2147483646 w 288"/>
              <a:gd name="T7" fmla="*/ 2147483646 h 150"/>
              <a:gd name="T8" fmla="*/ 2147483646 w 288"/>
              <a:gd name="T9" fmla="*/ 2147483646 h 150"/>
              <a:gd name="T10" fmla="*/ 2147483646 w 288"/>
              <a:gd name="T11" fmla="*/ 2147483646 h 150"/>
              <a:gd name="T12" fmla="*/ 2147483646 w 288"/>
              <a:gd name="T13" fmla="*/ 0 h 150"/>
              <a:gd name="T14" fmla="*/ 2147483646 w 288"/>
              <a:gd name="T15" fmla="*/ 0 h 150"/>
              <a:gd name="T16" fmla="*/ 2147483646 w 288"/>
              <a:gd name="T17" fmla="*/ 2147483646 h 150"/>
              <a:gd name="T18" fmla="*/ 2147483646 w 288"/>
              <a:gd name="T19" fmla="*/ 2147483646 h 150"/>
              <a:gd name="T20" fmla="*/ 2147483646 w 288"/>
              <a:gd name="T21" fmla="*/ 2147483646 h 150"/>
              <a:gd name="T22" fmla="*/ 2147483646 w 288"/>
              <a:gd name="T23" fmla="*/ 2147483646 h 150"/>
              <a:gd name="T24" fmla="*/ 2147483646 w 288"/>
              <a:gd name="T25" fmla="*/ 2147483646 h 150"/>
              <a:gd name="T26" fmla="*/ 2147483646 w 288"/>
              <a:gd name="T27" fmla="*/ 2147483646 h 150"/>
              <a:gd name="T28" fmla="*/ 0 w 288"/>
              <a:gd name="T29" fmla="*/ 2147483646 h 1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8" h="150">
                <a:moveTo>
                  <a:pt x="0" y="150"/>
                </a:moveTo>
                <a:lnTo>
                  <a:pt x="0" y="135"/>
                </a:lnTo>
                <a:lnTo>
                  <a:pt x="59" y="105"/>
                </a:lnTo>
                <a:lnTo>
                  <a:pt x="86" y="105"/>
                </a:lnTo>
                <a:lnTo>
                  <a:pt x="86" y="98"/>
                </a:lnTo>
                <a:lnTo>
                  <a:pt x="63" y="98"/>
                </a:lnTo>
                <a:lnTo>
                  <a:pt x="112" y="0"/>
                </a:lnTo>
                <a:lnTo>
                  <a:pt x="288" y="0"/>
                </a:lnTo>
                <a:lnTo>
                  <a:pt x="239" y="98"/>
                </a:lnTo>
                <a:lnTo>
                  <a:pt x="217" y="98"/>
                </a:lnTo>
                <a:lnTo>
                  <a:pt x="217" y="105"/>
                </a:lnTo>
                <a:lnTo>
                  <a:pt x="239" y="105"/>
                </a:lnTo>
                <a:lnTo>
                  <a:pt x="239" y="120"/>
                </a:lnTo>
                <a:lnTo>
                  <a:pt x="179" y="150"/>
                </a:lnTo>
                <a:lnTo>
                  <a:pt x="0" y="150"/>
                </a:lnTo>
                <a:close/>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848" name="Freeform 344"/>
          <p:cNvSpPr>
            <a:spLocks/>
          </p:cNvSpPr>
          <p:nvPr/>
        </p:nvSpPr>
        <p:spPr bwMode="auto">
          <a:xfrm>
            <a:off x="6343650" y="2166938"/>
            <a:ext cx="109538" cy="74612"/>
          </a:xfrm>
          <a:custGeom>
            <a:avLst/>
            <a:gdLst>
              <a:gd name="T0" fmla="*/ 2147483646 w 69"/>
              <a:gd name="T1" fmla="*/ 2147483646 h 47"/>
              <a:gd name="T2" fmla="*/ 0 w 69"/>
              <a:gd name="T3" fmla="*/ 2147483646 h 47"/>
              <a:gd name="T4" fmla="*/ 2147483646 w 69"/>
              <a:gd name="T5" fmla="*/ 0 h 47"/>
              <a:gd name="T6" fmla="*/ 2147483646 w 69"/>
              <a:gd name="T7" fmla="*/ 2147483646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9" h="47">
                <a:moveTo>
                  <a:pt x="69" y="47"/>
                </a:moveTo>
                <a:lnTo>
                  <a:pt x="0" y="23"/>
                </a:lnTo>
                <a:lnTo>
                  <a:pt x="69" y="0"/>
                </a:lnTo>
                <a:lnTo>
                  <a:pt x="69"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49" name="Rectangle 345"/>
          <p:cNvSpPr>
            <a:spLocks noChangeArrowheads="1"/>
          </p:cNvSpPr>
          <p:nvPr/>
        </p:nvSpPr>
        <p:spPr bwMode="auto">
          <a:xfrm>
            <a:off x="6208713" y="2220913"/>
            <a:ext cx="549275"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            USER</a:t>
            </a:r>
          </a:p>
        </p:txBody>
      </p:sp>
      <p:sp>
        <p:nvSpPr>
          <p:cNvPr id="21850" name="Line 346"/>
          <p:cNvSpPr>
            <a:spLocks noChangeShapeType="1"/>
          </p:cNvSpPr>
          <p:nvPr/>
        </p:nvSpPr>
        <p:spPr bwMode="auto">
          <a:xfrm>
            <a:off x="7386638" y="3152775"/>
            <a:ext cx="1587" cy="720725"/>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851" name="Freeform 347"/>
          <p:cNvSpPr>
            <a:spLocks/>
          </p:cNvSpPr>
          <p:nvPr/>
        </p:nvSpPr>
        <p:spPr bwMode="auto">
          <a:xfrm>
            <a:off x="7350125" y="3051175"/>
            <a:ext cx="74613" cy="111125"/>
          </a:xfrm>
          <a:custGeom>
            <a:avLst/>
            <a:gdLst>
              <a:gd name="T0" fmla="*/ 0 w 47"/>
              <a:gd name="T1" fmla="*/ 2147483646 h 70"/>
              <a:gd name="T2" fmla="*/ 2147483646 w 47"/>
              <a:gd name="T3" fmla="*/ 0 h 70"/>
              <a:gd name="T4" fmla="*/ 2147483646 w 47"/>
              <a:gd name="T5" fmla="*/ 2147483646 h 70"/>
              <a:gd name="T6" fmla="*/ 0 w 47"/>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3"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52" name="Freeform 348"/>
          <p:cNvSpPr>
            <a:spLocks/>
          </p:cNvSpPr>
          <p:nvPr/>
        </p:nvSpPr>
        <p:spPr bwMode="auto">
          <a:xfrm>
            <a:off x="7350125" y="3863975"/>
            <a:ext cx="74613" cy="111125"/>
          </a:xfrm>
          <a:custGeom>
            <a:avLst/>
            <a:gdLst>
              <a:gd name="T0" fmla="*/ 2147483646 w 47"/>
              <a:gd name="T1" fmla="*/ 0 h 70"/>
              <a:gd name="T2" fmla="*/ 2147483646 w 47"/>
              <a:gd name="T3" fmla="*/ 2147483646 h 70"/>
              <a:gd name="T4" fmla="*/ 0 w 47"/>
              <a:gd name="T5" fmla="*/ 0 h 70"/>
              <a:gd name="T6" fmla="*/ 2147483646 w 47"/>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47" y="0"/>
                </a:moveTo>
                <a:lnTo>
                  <a:pt x="23" y="70"/>
                </a:lnTo>
                <a:lnTo>
                  <a:pt x="0" y="0"/>
                </a:lnTo>
                <a:lnTo>
                  <a:pt x="47"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53" name="Freeform 349"/>
          <p:cNvSpPr>
            <a:spLocks/>
          </p:cNvSpPr>
          <p:nvPr/>
        </p:nvSpPr>
        <p:spPr bwMode="auto">
          <a:xfrm>
            <a:off x="7475538" y="3152775"/>
            <a:ext cx="234950" cy="539750"/>
          </a:xfrm>
          <a:custGeom>
            <a:avLst/>
            <a:gdLst>
              <a:gd name="T0" fmla="*/ 2147483646 w 148"/>
              <a:gd name="T1" fmla="*/ 2147483646 h 340"/>
              <a:gd name="T2" fmla="*/ 0 w 148"/>
              <a:gd name="T3" fmla="*/ 2147483646 h 340"/>
              <a:gd name="T4" fmla="*/ 0 w 148"/>
              <a:gd name="T5" fmla="*/ 0 h 340"/>
              <a:gd name="T6" fmla="*/ 0 60000 65536"/>
              <a:gd name="T7" fmla="*/ 0 60000 65536"/>
              <a:gd name="T8" fmla="*/ 0 60000 65536"/>
            </a:gdLst>
            <a:ahLst/>
            <a:cxnLst>
              <a:cxn ang="T6">
                <a:pos x="T0" y="T1"/>
              </a:cxn>
              <a:cxn ang="T7">
                <a:pos x="T2" y="T3"/>
              </a:cxn>
              <a:cxn ang="T8">
                <a:pos x="T4" y="T5"/>
              </a:cxn>
            </a:cxnLst>
            <a:rect l="0" t="0" r="r" b="b"/>
            <a:pathLst>
              <a:path w="148" h="340">
                <a:moveTo>
                  <a:pt x="148" y="340"/>
                </a:moveTo>
                <a:lnTo>
                  <a:pt x="0" y="340"/>
                </a:lnTo>
                <a:lnTo>
                  <a:pt x="0" y="0"/>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854" name="Freeform 350"/>
          <p:cNvSpPr>
            <a:spLocks/>
          </p:cNvSpPr>
          <p:nvPr/>
        </p:nvSpPr>
        <p:spPr bwMode="auto">
          <a:xfrm>
            <a:off x="7439025" y="3051175"/>
            <a:ext cx="73025" cy="111125"/>
          </a:xfrm>
          <a:custGeom>
            <a:avLst/>
            <a:gdLst>
              <a:gd name="T0" fmla="*/ 0 w 46"/>
              <a:gd name="T1" fmla="*/ 2147483646 h 70"/>
              <a:gd name="T2" fmla="*/ 2147483646 w 46"/>
              <a:gd name="T3" fmla="*/ 0 h 70"/>
              <a:gd name="T4" fmla="*/ 2147483646 w 46"/>
              <a:gd name="T5" fmla="*/ 2147483646 h 70"/>
              <a:gd name="T6" fmla="*/ 0 w 46"/>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0" y="70"/>
                </a:moveTo>
                <a:lnTo>
                  <a:pt x="23" y="0"/>
                </a:lnTo>
                <a:lnTo>
                  <a:pt x="46"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55" name="Rectangle 351"/>
          <p:cNvSpPr>
            <a:spLocks noChangeArrowheads="1"/>
          </p:cNvSpPr>
          <p:nvPr/>
        </p:nvSpPr>
        <p:spPr bwMode="auto">
          <a:xfrm>
            <a:off x="8323263" y="2740025"/>
            <a:ext cx="614362" cy="438150"/>
          </a:xfrm>
          <a:prstGeom prst="rect">
            <a:avLst/>
          </a:prstGeom>
          <a:solidFill>
            <a:srgbClr val="4979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56" name="Rectangle 352"/>
          <p:cNvSpPr>
            <a:spLocks noChangeArrowheads="1"/>
          </p:cNvSpPr>
          <p:nvPr/>
        </p:nvSpPr>
        <p:spPr bwMode="auto">
          <a:xfrm>
            <a:off x="8258175" y="2674938"/>
            <a:ext cx="615950" cy="43973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57" name="Rectangle 353"/>
          <p:cNvSpPr>
            <a:spLocks noChangeArrowheads="1"/>
          </p:cNvSpPr>
          <p:nvPr/>
        </p:nvSpPr>
        <p:spPr bwMode="auto">
          <a:xfrm>
            <a:off x="8393113" y="2778125"/>
            <a:ext cx="33972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WebApp</a:t>
            </a:r>
          </a:p>
        </p:txBody>
      </p:sp>
      <p:sp>
        <p:nvSpPr>
          <p:cNvPr id="21858" name="Rectangle 354"/>
          <p:cNvSpPr>
            <a:spLocks noChangeArrowheads="1"/>
          </p:cNvSpPr>
          <p:nvPr/>
        </p:nvSpPr>
        <p:spPr bwMode="auto">
          <a:xfrm>
            <a:off x="8477250" y="2889250"/>
            <a:ext cx="171450"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XYZ</a:t>
            </a:r>
          </a:p>
        </p:txBody>
      </p:sp>
      <p:sp>
        <p:nvSpPr>
          <p:cNvPr id="21859" name="Rectangle 355"/>
          <p:cNvSpPr>
            <a:spLocks noChangeArrowheads="1"/>
          </p:cNvSpPr>
          <p:nvPr/>
        </p:nvSpPr>
        <p:spPr bwMode="auto">
          <a:xfrm>
            <a:off x="6324600" y="1881188"/>
            <a:ext cx="2740025" cy="4268787"/>
          </a:xfrm>
          <a:prstGeom prst="rect">
            <a:avLst/>
          </a:prstGeom>
          <a:noFill/>
          <a:ln w="238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60" name="Rectangle 356"/>
          <p:cNvSpPr>
            <a:spLocks noChangeArrowheads="1"/>
          </p:cNvSpPr>
          <p:nvPr/>
        </p:nvSpPr>
        <p:spPr bwMode="auto">
          <a:xfrm>
            <a:off x="7723188" y="4930775"/>
            <a:ext cx="438150" cy="3143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61" name="Rectangle 357"/>
          <p:cNvSpPr>
            <a:spLocks noChangeArrowheads="1"/>
          </p:cNvSpPr>
          <p:nvPr/>
        </p:nvSpPr>
        <p:spPr bwMode="auto">
          <a:xfrm>
            <a:off x="7658100" y="4865688"/>
            <a:ext cx="439738"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62" name="Rectangle 358"/>
          <p:cNvSpPr>
            <a:spLocks noChangeArrowheads="1"/>
          </p:cNvSpPr>
          <p:nvPr/>
        </p:nvSpPr>
        <p:spPr bwMode="auto">
          <a:xfrm>
            <a:off x="7804150" y="4883150"/>
            <a:ext cx="1428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PIP</a:t>
            </a:r>
          </a:p>
        </p:txBody>
      </p:sp>
      <p:sp>
        <p:nvSpPr>
          <p:cNvPr id="21863" name="Rectangle 359"/>
          <p:cNvSpPr>
            <a:spLocks noChangeArrowheads="1"/>
          </p:cNvSpPr>
          <p:nvPr/>
        </p:nvSpPr>
        <p:spPr bwMode="auto">
          <a:xfrm>
            <a:off x="7753350" y="4994275"/>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Attribute</a:t>
            </a:r>
          </a:p>
        </p:txBody>
      </p:sp>
      <p:sp>
        <p:nvSpPr>
          <p:cNvPr id="21864" name="Rectangle 360"/>
          <p:cNvSpPr>
            <a:spLocks noChangeArrowheads="1"/>
          </p:cNvSpPr>
          <p:nvPr/>
        </p:nvSpPr>
        <p:spPr bwMode="auto">
          <a:xfrm>
            <a:off x="7753350" y="5080000"/>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1865" name="Line 361"/>
          <p:cNvSpPr>
            <a:spLocks noChangeShapeType="1"/>
          </p:cNvSpPr>
          <p:nvPr/>
        </p:nvSpPr>
        <p:spPr bwMode="auto">
          <a:xfrm flipV="1">
            <a:off x="7877175" y="5281613"/>
            <a:ext cx="1588" cy="115887"/>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866" name="Freeform 362"/>
          <p:cNvSpPr>
            <a:spLocks/>
          </p:cNvSpPr>
          <p:nvPr/>
        </p:nvSpPr>
        <p:spPr bwMode="auto">
          <a:xfrm>
            <a:off x="7840663" y="5180013"/>
            <a:ext cx="73025" cy="111125"/>
          </a:xfrm>
          <a:custGeom>
            <a:avLst/>
            <a:gdLst>
              <a:gd name="T0" fmla="*/ 0 w 46"/>
              <a:gd name="T1" fmla="*/ 2147483646 h 70"/>
              <a:gd name="T2" fmla="*/ 2147483646 w 46"/>
              <a:gd name="T3" fmla="*/ 0 h 70"/>
              <a:gd name="T4" fmla="*/ 2147483646 w 46"/>
              <a:gd name="T5" fmla="*/ 2147483646 h 70"/>
              <a:gd name="T6" fmla="*/ 0 w 46"/>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0" y="70"/>
                </a:moveTo>
                <a:lnTo>
                  <a:pt x="23" y="0"/>
                </a:lnTo>
                <a:lnTo>
                  <a:pt x="46"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867" name="Rectangle 363"/>
          <p:cNvSpPr>
            <a:spLocks noChangeArrowheads="1"/>
          </p:cNvSpPr>
          <p:nvPr/>
        </p:nvSpPr>
        <p:spPr bwMode="auto">
          <a:xfrm>
            <a:off x="8337550" y="3976688"/>
            <a:ext cx="615950" cy="439737"/>
          </a:xfrm>
          <a:prstGeom prst="rect">
            <a:avLst/>
          </a:prstGeom>
          <a:solidFill>
            <a:srgbClr val="4979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68" name="Rectangle 364"/>
          <p:cNvSpPr>
            <a:spLocks noChangeArrowheads="1"/>
          </p:cNvSpPr>
          <p:nvPr/>
        </p:nvSpPr>
        <p:spPr bwMode="auto">
          <a:xfrm>
            <a:off x="8272463" y="3913188"/>
            <a:ext cx="615950" cy="43815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69" name="Rectangle 365"/>
          <p:cNvSpPr>
            <a:spLocks noChangeArrowheads="1"/>
          </p:cNvSpPr>
          <p:nvPr/>
        </p:nvSpPr>
        <p:spPr bwMode="auto">
          <a:xfrm>
            <a:off x="8486775" y="4017963"/>
            <a:ext cx="176213"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PAP</a:t>
            </a:r>
          </a:p>
        </p:txBody>
      </p:sp>
      <p:sp>
        <p:nvSpPr>
          <p:cNvPr id="21870" name="Rectangle 366"/>
          <p:cNvSpPr>
            <a:spLocks noChangeArrowheads="1"/>
          </p:cNvSpPr>
          <p:nvPr/>
        </p:nvSpPr>
        <p:spPr bwMode="auto">
          <a:xfrm>
            <a:off x="8383588" y="4129088"/>
            <a:ext cx="376237"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‘’Kephas’’</a:t>
            </a:r>
          </a:p>
        </p:txBody>
      </p:sp>
      <p:sp>
        <p:nvSpPr>
          <p:cNvPr id="21871" name="Rectangle 367"/>
          <p:cNvSpPr>
            <a:spLocks noChangeArrowheads="1"/>
          </p:cNvSpPr>
          <p:nvPr/>
        </p:nvSpPr>
        <p:spPr bwMode="auto">
          <a:xfrm>
            <a:off x="7702550" y="3522663"/>
            <a:ext cx="7938" cy="341312"/>
          </a:xfrm>
          <a:prstGeom prst="rect">
            <a:avLst/>
          </a:prstGeom>
          <a:solidFill>
            <a:srgbClr val="A8FFD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72" name="Rectangle 368"/>
          <p:cNvSpPr>
            <a:spLocks noChangeArrowheads="1"/>
          </p:cNvSpPr>
          <p:nvPr/>
        </p:nvSpPr>
        <p:spPr bwMode="auto">
          <a:xfrm>
            <a:off x="7710488" y="3522663"/>
            <a:ext cx="7937" cy="341312"/>
          </a:xfrm>
          <a:prstGeom prst="rect">
            <a:avLst/>
          </a:prstGeom>
          <a:solidFill>
            <a:srgbClr val="A4FDD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73" name="Rectangle 369"/>
          <p:cNvSpPr>
            <a:spLocks noChangeArrowheads="1"/>
          </p:cNvSpPr>
          <p:nvPr/>
        </p:nvSpPr>
        <p:spPr bwMode="auto">
          <a:xfrm>
            <a:off x="7718425" y="3522663"/>
            <a:ext cx="9525" cy="341312"/>
          </a:xfrm>
          <a:prstGeom prst="rect">
            <a:avLst/>
          </a:prstGeom>
          <a:solidFill>
            <a:srgbClr val="A0FC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74" name="Rectangle 370"/>
          <p:cNvSpPr>
            <a:spLocks noChangeArrowheads="1"/>
          </p:cNvSpPr>
          <p:nvPr/>
        </p:nvSpPr>
        <p:spPr bwMode="auto">
          <a:xfrm>
            <a:off x="7727950" y="3522663"/>
            <a:ext cx="7938" cy="341312"/>
          </a:xfrm>
          <a:prstGeom prst="rect">
            <a:avLst/>
          </a:prstGeom>
          <a:solidFill>
            <a:srgbClr val="9CFAC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75" name="Rectangle 371"/>
          <p:cNvSpPr>
            <a:spLocks noChangeArrowheads="1"/>
          </p:cNvSpPr>
          <p:nvPr/>
        </p:nvSpPr>
        <p:spPr bwMode="auto">
          <a:xfrm>
            <a:off x="7735888" y="3522663"/>
            <a:ext cx="7937" cy="341312"/>
          </a:xfrm>
          <a:prstGeom prst="rect">
            <a:avLst/>
          </a:prstGeom>
          <a:solidFill>
            <a:srgbClr val="98F8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76" name="Rectangle 372"/>
          <p:cNvSpPr>
            <a:spLocks noChangeArrowheads="1"/>
          </p:cNvSpPr>
          <p:nvPr/>
        </p:nvSpPr>
        <p:spPr bwMode="auto">
          <a:xfrm>
            <a:off x="7743825" y="3522663"/>
            <a:ext cx="9525" cy="341312"/>
          </a:xfrm>
          <a:prstGeom prst="rect">
            <a:avLst/>
          </a:prstGeom>
          <a:solidFill>
            <a:srgbClr val="93F6C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77" name="Rectangle 373"/>
          <p:cNvSpPr>
            <a:spLocks noChangeArrowheads="1"/>
          </p:cNvSpPr>
          <p:nvPr/>
        </p:nvSpPr>
        <p:spPr bwMode="auto">
          <a:xfrm>
            <a:off x="7753350" y="3522663"/>
            <a:ext cx="7938" cy="341312"/>
          </a:xfrm>
          <a:prstGeom prst="rect">
            <a:avLst/>
          </a:prstGeom>
          <a:solidFill>
            <a:srgbClr val="8FF5C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78" name="Rectangle 374"/>
          <p:cNvSpPr>
            <a:spLocks noChangeArrowheads="1"/>
          </p:cNvSpPr>
          <p:nvPr/>
        </p:nvSpPr>
        <p:spPr bwMode="auto">
          <a:xfrm>
            <a:off x="7761288" y="3522663"/>
            <a:ext cx="7937" cy="341312"/>
          </a:xfrm>
          <a:prstGeom prst="rect">
            <a:avLst/>
          </a:prstGeom>
          <a:solidFill>
            <a:srgbClr val="8CF3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79" name="Rectangle 375"/>
          <p:cNvSpPr>
            <a:spLocks noChangeArrowheads="1"/>
          </p:cNvSpPr>
          <p:nvPr/>
        </p:nvSpPr>
        <p:spPr bwMode="auto">
          <a:xfrm>
            <a:off x="7769225" y="3522663"/>
            <a:ext cx="9525" cy="341312"/>
          </a:xfrm>
          <a:prstGeom prst="rect">
            <a:avLst/>
          </a:prstGeom>
          <a:solidFill>
            <a:srgbClr val="88F1B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0" name="Rectangle 376"/>
          <p:cNvSpPr>
            <a:spLocks noChangeArrowheads="1"/>
          </p:cNvSpPr>
          <p:nvPr/>
        </p:nvSpPr>
        <p:spPr bwMode="auto">
          <a:xfrm>
            <a:off x="7778750" y="3522663"/>
            <a:ext cx="7938" cy="341312"/>
          </a:xfrm>
          <a:prstGeom prst="rect">
            <a:avLst/>
          </a:prstGeom>
          <a:solidFill>
            <a:srgbClr val="83F0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1" name="Rectangle 377"/>
          <p:cNvSpPr>
            <a:spLocks noChangeArrowheads="1"/>
          </p:cNvSpPr>
          <p:nvPr/>
        </p:nvSpPr>
        <p:spPr bwMode="auto">
          <a:xfrm>
            <a:off x="7786688" y="3522663"/>
            <a:ext cx="9525" cy="341312"/>
          </a:xfrm>
          <a:prstGeom prst="rect">
            <a:avLst/>
          </a:prstGeom>
          <a:solidFill>
            <a:srgbClr val="7FEEB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2" name="Rectangle 378"/>
          <p:cNvSpPr>
            <a:spLocks noChangeArrowheads="1"/>
          </p:cNvSpPr>
          <p:nvPr/>
        </p:nvSpPr>
        <p:spPr bwMode="auto">
          <a:xfrm>
            <a:off x="7796213" y="3522663"/>
            <a:ext cx="7937" cy="341312"/>
          </a:xfrm>
          <a:prstGeom prst="rect">
            <a:avLst/>
          </a:prstGeom>
          <a:solidFill>
            <a:srgbClr val="7BEC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3" name="Rectangle 379"/>
          <p:cNvSpPr>
            <a:spLocks noChangeArrowheads="1"/>
          </p:cNvSpPr>
          <p:nvPr/>
        </p:nvSpPr>
        <p:spPr bwMode="auto">
          <a:xfrm>
            <a:off x="7804150" y="3522663"/>
            <a:ext cx="7938" cy="341312"/>
          </a:xfrm>
          <a:prstGeom prst="rect">
            <a:avLst/>
          </a:prstGeom>
          <a:solidFill>
            <a:srgbClr val="77EB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4" name="Rectangle 380"/>
          <p:cNvSpPr>
            <a:spLocks noChangeArrowheads="1"/>
          </p:cNvSpPr>
          <p:nvPr/>
        </p:nvSpPr>
        <p:spPr bwMode="auto">
          <a:xfrm>
            <a:off x="7812088" y="3522663"/>
            <a:ext cx="9525" cy="341312"/>
          </a:xfrm>
          <a:prstGeom prst="rect">
            <a:avLst/>
          </a:prstGeom>
          <a:solidFill>
            <a:srgbClr val="73E9A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5" name="Rectangle 381"/>
          <p:cNvSpPr>
            <a:spLocks noChangeArrowheads="1"/>
          </p:cNvSpPr>
          <p:nvPr/>
        </p:nvSpPr>
        <p:spPr bwMode="auto">
          <a:xfrm>
            <a:off x="7821613" y="3522663"/>
            <a:ext cx="7937" cy="341312"/>
          </a:xfrm>
          <a:prstGeom prst="rect">
            <a:avLst/>
          </a:prstGeom>
          <a:solidFill>
            <a:srgbClr val="6FE7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6" name="Rectangle 382"/>
          <p:cNvSpPr>
            <a:spLocks noChangeArrowheads="1"/>
          </p:cNvSpPr>
          <p:nvPr/>
        </p:nvSpPr>
        <p:spPr bwMode="auto">
          <a:xfrm>
            <a:off x="7829550" y="3522663"/>
            <a:ext cx="7938" cy="341312"/>
          </a:xfrm>
          <a:prstGeom prst="rect">
            <a:avLst/>
          </a:prstGeom>
          <a:solidFill>
            <a:srgbClr val="6AE6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7" name="Rectangle 383"/>
          <p:cNvSpPr>
            <a:spLocks noChangeArrowheads="1"/>
          </p:cNvSpPr>
          <p:nvPr/>
        </p:nvSpPr>
        <p:spPr bwMode="auto">
          <a:xfrm>
            <a:off x="7837488" y="3522663"/>
            <a:ext cx="9525" cy="341312"/>
          </a:xfrm>
          <a:prstGeom prst="rect">
            <a:avLst/>
          </a:prstGeom>
          <a:solidFill>
            <a:srgbClr val="66E4A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8" name="Rectangle 384"/>
          <p:cNvSpPr>
            <a:spLocks noChangeArrowheads="1"/>
          </p:cNvSpPr>
          <p:nvPr/>
        </p:nvSpPr>
        <p:spPr bwMode="auto">
          <a:xfrm>
            <a:off x="7847013" y="3522663"/>
            <a:ext cx="7937" cy="341312"/>
          </a:xfrm>
          <a:prstGeom prst="rect">
            <a:avLst/>
          </a:prstGeom>
          <a:solidFill>
            <a:srgbClr val="62E2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89" name="Rectangle 385"/>
          <p:cNvSpPr>
            <a:spLocks noChangeArrowheads="1"/>
          </p:cNvSpPr>
          <p:nvPr/>
        </p:nvSpPr>
        <p:spPr bwMode="auto">
          <a:xfrm>
            <a:off x="7854950" y="3522663"/>
            <a:ext cx="9525" cy="341312"/>
          </a:xfrm>
          <a:prstGeom prst="rect">
            <a:avLst/>
          </a:prstGeom>
          <a:solidFill>
            <a:srgbClr val="5FE09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0" name="Rectangle 386"/>
          <p:cNvSpPr>
            <a:spLocks noChangeArrowheads="1"/>
          </p:cNvSpPr>
          <p:nvPr/>
        </p:nvSpPr>
        <p:spPr bwMode="auto">
          <a:xfrm>
            <a:off x="7864475" y="3522663"/>
            <a:ext cx="7938" cy="341312"/>
          </a:xfrm>
          <a:prstGeom prst="rect">
            <a:avLst/>
          </a:prstGeom>
          <a:solidFill>
            <a:srgbClr val="5ADE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1" name="Rectangle 387"/>
          <p:cNvSpPr>
            <a:spLocks noChangeArrowheads="1"/>
          </p:cNvSpPr>
          <p:nvPr/>
        </p:nvSpPr>
        <p:spPr bwMode="auto">
          <a:xfrm>
            <a:off x="7872413" y="3522663"/>
            <a:ext cx="7937" cy="341312"/>
          </a:xfrm>
          <a:prstGeom prst="rect">
            <a:avLst/>
          </a:prstGeom>
          <a:solidFill>
            <a:srgbClr val="56DD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2" name="Rectangle 388"/>
          <p:cNvSpPr>
            <a:spLocks noChangeArrowheads="1"/>
          </p:cNvSpPr>
          <p:nvPr/>
        </p:nvSpPr>
        <p:spPr bwMode="auto">
          <a:xfrm>
            <a:off x="7880350" y="3522663"/>
            <a:ext cx="9525" cy="341312"/>
          </a:xfrm>
          <a:prstGeom prst="rect">
            <a:avLst/>
          </a:prstGeom>
          <a:solidFill>
            <a:srgbClr val="52DB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3" name="Rectangle 389"/>
          <p:cNvSpPr>
            <a:spLocks noChangeArrowheads="1"/>
          </p:cNvSpPr>
          <p:nvPr/>
        </p:nvSpPr>
        <p:spPr bwMode="auto">
          <a:xfrm>
            <a:off x="7889875" y="3522663"/>
            <a:ext cx="7938" cy="341312"/>
          </a:xfrm>
          <a:prstGeom prst="rect">
            <a:avLst/>
          </a:prstGeom>
          <a:solidFill>
            <a:srgbClr val="4EDA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4" name="Rectangle 390"/>
          <p:cNvSpPr>
            <a:spLocks noChangeArrowheads="1"/>
          </p:cNvSpPr>
          <p:nvPr/>
        </p:nvSpPr>
        <p:spPr bwMode="auto">
          <a:xfrm>
            <a:off x="7897813" y="3522663"/>
            <a:ext cx="7937" cy="341312"/>
          </a:xfrm>
          <a:prstGeom prst="rect">
            <a:avLst/>
          </a:prstGeom>
          <a:solidFill>
            <a:srgbClr val="4AD8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5" name="Rectangle 391"/>
          <p:cNvSpPr>
            <a:spLocks noChangeArrowheads="1"/>
          </p:cNvSpPr>
          <p:nvPr/>
        </p:nvSpPr>
        <p:spPr bwMode="auto">
          <a:xfrm>
            <a:off x="7905750" y="3522663"/>
            <a:ext cx="9525" cy="341312"/>
          </a:xfrm>
          <a:prstGeom prst="rect">
            <a:avLst/>
          </a:prstGeom>
          <a:solidFill>
            <a:srgbClr val="46D6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6" name="Rectangle 392"/>
          <p:cNvSpPr>
            <a:spLocks noChangeArrowheads="1"/>
          </p:cNvSpPr>
          <p:nvPr/>
        </p:nvSpPr>
        <p:spPr bwMode="auto">
          <a:xfrm>
            <a:off x="7915275" y="3522663"/>
            <a:ext cx="7938" cy="341312"/>
          </a:xfrm>
          <a:prstGeom prst="rect">
            <a:avLst/>
          </a:prstGeom>
          <a:solidFill>
            <a:srgbClr val="41D4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7" name="Rectangle 393"/>
          <p:cNvSpPr>
            <a:spLocks noChangeArrowheads="1"/>
          </p:cNvSpPr>
          <p:nvPr/>
        </p:nvSpPr>
        <p:spPr bwMode="auto">
          <a:xfrm>
            <a:off x="7923213" y="3522663"/>
            <a:ext cx="9525" cy="341312"/>
          </a:xfrm>
          <a:prstGeom prst="rect">
            <a:avLst/>
          </a:prstGeom>
          <a:solidFill>
            <a:srgbClr val="3DD28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8" name="Rectangle 394"/>
          <p:cNvSpPr>
            <a:spLocks noChangeArrowheads="1"/>
          </p:cNvSpPr>
          <p:nvPr/>
        </p:nvSpPr>
        <p:spPr bwMode="auto">
          <a:xfrm>
            <a:off x="7932738" y="3522663"/>
            <a:ext cx="7937" cy="341312"/>
          </a:xfrm>
          <a:prstGeom prst="rect">
            <a:avLst/>
          </a:prstGeom>
          <a:solidFill>
            <a:srgbClr val="39D1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899" name="Rectangle 395"/>
          <p:cNvSpPr>
            <a:spLocks noChangeArrowheads="1"/>
          </p:cNvSpPr>
          <p:nvPr/>
        </p:nvSpPr>
        <p:spPr bwMode="auto">
          <a:xfrm>
            <a:off x="7940675" y="3522663"/>
            <a:ext cx="7938" cy="341312"/>
          </a:xfrm>
          <a:prstGeom prst="rect">
            <a:avLst/>
          </a:prstGeom>
          <a:solidFill>
            <a:srgbClr val="35CF8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0" name="Rectangle 396"/>
          <p:cNvSpPr>
            <a:spLocks noChangeArrowheads="1"/>
          </p:cNvSpPr>
          <p:nvPr/>
        </p:nvSpPr>
        <p:spPr bwMode="auto">
          <a:xfrm>
            <a:off x="7948613" y="3522663"/>
            <a:ext cx="9525" cy="341312"/>
          </a:xfrm>
          <a:prstGeom prst="rect">
            <a:avLst/>
          </a:prstGeom>
          <a:solidFill>
            <a:srgbClr val="31CE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1" name="Rectangle 397"/>
          <p:cNvSpPr>
            <a:spLocks noChangeArrowheads="1"/>
          </p:cNvSpPr>
          <p:nvPr/>
        </p:nvSpPr>
        <p:spPr bwMode="auto">
          <a:xfrm>
            <a:off x="7958138" y="3522663"/>
            <a:ext cx="7937" cy="341312"/>
          </a:xfrm>
          <a:prstGeom prst="rect">
            <a:avLst/>
          </a:prstGeom>
          <a:solidFill>
            <a:srgbClr val="2DCC7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2" name="Rectangle 398"/>
          <p:cNvSpPr>
            <a:spLocks noChangeArrowheads="1"/>
          </p:cNvSpPr>
          <p:nvPr/>
        </p:nvSpPr>
        <p:spPr bwMode="auto">
          <a:xfrm>
            <a:off x="7966075" y="3522663"/>
            <a:ext cx="7938" cy="341312"/>
          </a:xfrm>
          <a:prstGeom prst="rect">
            <a:avLst/>
          </a:prstGeom>
          <a:solidFill>
            <a:srgbClr val="29CA7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3" name="Rectangle 399"/>
          <p:cNvSpPr>
            <a:spLocks noChangeArrowheads="1"/>
          </p:cNvSpPr>
          <p:nvPr/>
        </p:nvSpPr>
        <p:spPr bwMode="auto">
          <a:xfrm>
            <a:off x="7974013" y="3522663"/>
            <a:ext cx="9525" cy="341312"/>
          </a:xfrm>
          <a:prstGeom prst="rect">
            <a:avLst/>
          </a:prstGeom>
          <a:solidFill>
            <a:srgbClr val="25C87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4" name="Rectangle 400"/>
          <p:cNvSpPr>
            <a:spLocks noChangeArrowheads="1"/>
          </p:cNvSpPr>
          <p:nvPr/>
        </p:nvSpPr>
        <p:spPr bwMode="auto">
          <a:xfrm>
            <a:off x="7983538" y="3522663"/>
            <a:ext cx="7937" cy="341312"/>
          </a:xfrm>
          <a:prstGeom prst="rect">
            <a:avLst/>
          </a:prstGeom>
          <a:solidFill>
            <a:srgbClr val="21C67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5" name="Rectangle 401"/>
          <p:cNvSpPr>
            <a:spLocks noChangeArrowheads="1"/>
          </p:cNvSpPr>
          <p:nvPr/>
        </p:nvSpPr>
        <p:spPr bwMode="auto">
          <a:xfrm>
            <a:off x="7991475" y="3522663"/>
            <a:ext cx="9525" cy="341312"/>
          </a:xfrm>
          <a:prstGeom prst="rect">
            <a:avLst/>
          </a:prstGeom>
          <a:solidFill>
            <a:srgbClr val="1DC5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6" name="Rectangle 402"/>
          <p:cNvSpPr>
            <a:spLocks noChangeArrowheads="1"/>
          </p:cNvSpPr>
          <p:nvPr/>
        </p:nvSpPr>
        <p:spPr bwMode="auto">
          <a:xfrm>
            <a:off x="8001000" y="3522663"/>
            <a:ext cx="7938" cy="341312"/>
          </a:xfrm>
          <a:prstGeom prst="rect">
            <a:avLst/>
          </a:prstGeom>
          <a:solidFill>
            <a:srgbClr val="18C36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7" name="Rectangle 403"/>
          <p:cNvSpPr>
            <a:spLocks noChangeArrowheads="1"/>
          </p:cNvSpPr>
          <p:nvPr/>
        </p:nvSpPr>
        <p:spPr bwMode="auto">
          <a:xfrm>
            <a:off x="8008938" y="3522663"/>
            <a:ext cx="7937" cy="341312"/>
          </a:xfrm>
          <a:prstGeom prst="rect">
            <a:avLst/>
          </a:prstGeom>
          <a:solidFill>
            <a:srgbClr val="14C26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8" name="Rectangle 404"/>
          <p:cNvSpPr>
            <a:spLocks noChangeArrowheads="1"/>
          </p:cNvSpPr>
          <p:nvPr/>
        </p:nvSpPr>
        <p:spPr bwMode="auto">
          <a:xfrm>
            <a:off x="8016875" y="3522663"/>
            <a:ext cx="9525" cy="341312"/>
          </a:xfrm>
          <a:prstGeom prst="rect">
            <a:avLst/>
          </a:prstGeom>
          <a:solidFill>
            <a:srgbClr val="10C06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09" name="Rectangle 405"/>
          <p:cNvSpPr>
            <a:spLocks noChangeArrowheads="1"/>
          </p:cNvSpPr>
          <p:nvPr/>
        </p:nvSpPr>
        <p:spPr bwMode="auto">
          <a:xfrm>
            <a:off x="8026400" y="3522663"/>
            <a:ext cx="7938" cy="341312"/>
          </a:xfrm>
          <a:prstGeom prst="rect">
            <a:avLst/>
          </a:prstGeom>
          <a:solidFill>
            <a:srgbClr val="0CBE6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10" name="Rectangle 406"/>
          <p:cNvSpPr>
            <a:spLocks noChangeArrowheads="1"/>
          </p:cNvSpPr>
          <p:nvPr/>
        </p:nvSpPr>
        <p:spPr bwMode="auto">
          <a:xfrm>
            <a:off x="8034338" y="3522663"/>
            <a:ext cx="7937" cy="341312"/>
          </a:xfrm>
          <a:prstGeom prst="rect">
            <a:avLst/>
          </a:prstGeom>
          <a:solidFill>
            <a:srgbClr val="08BC6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11" name="Rectangle 407"/>
          <p:cNvSpPr>
            <a:spLocks noChangeArrowheads="1"/>
          </p:cNvSpPr>
          <p:nvPr/>
        </p:nvSpPr>
        <p:spPr bwMode="auto">
          <a:xfrm>
            <a:off x="8042275" y="3522663"/>
            <a:ext cx="9525" cy="341312"/>
          </a:xfrm>
          <a:prstGeom prst="rect">
            <a:avLst/>
          </a:prstGeom>
          <a:solidFill>
            <a:srgbClr val="04BA5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12" name="Oval 408"/>
          <p:cNvSpPr>
            <a:spLocks noChangeArrowheads="1"/>
          </p:cNvSpPr>
          <p:nvPr/>
        </p:nvSpPr>
        <p:spPr bwMode="auto">
          <a:xfrm>
            <a:off x="7710488" y="3489325"/>
            <a:ext cx="331787" cy="88900"/>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13" name="Rectangle 409"/>
          <p:cNvSpPr>
            <a:spLocks noChangeArrowheads="1"/>
          </p:cNvSpPr>
          <p:nvPr/>
        </p:nvSpPr>
        <p:spPr bwMode="auto">
          <a:xfrm>
            <a:off x="7804150" y="3573463"/>
            <a:ext cx="13017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Role</a:t>
            </a:r>
          </a:p>
        </p:txBody>
      </p:sp>
      <p:sp>
        <p:nvSpPr>
          <p:cNvPr id="21914" name="Rectangle 410"/>
          <p:cNvSpPr>
            <a:spLocks noChangeArrowheads="1"/>
          </p:cNvSpPr>
          <p:nvPr/>
        </p:nvSpPr>
        <p:spPr bwMode="auto">
          <a:xfrm>
            <a:off x="7761288" y="3649663"/>
            <a:ext cx="2127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Mapper</a:t>
            </a:r>
          </a:p>
        </p:txBody>
      </p:sp>
      <p:sp>
        <p:nvSpPr>
          <p:cNvPr id="21915" name="Rectangle 411"/>
          <p:cNvSpPr>
            <a:spLocks noChangeArrowheads="1"/>
          </p:cNvSpPr>
          <p:nvPr/>
        </p:nvSpPr>
        <p:spPr bwMode="auto">
          <a:xfrm>
            <a:off x="7829550" y="3735388"/>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1916" name="Rectangle 412"/>
          <p:cNvSpPr>
            <a:spLocks noChangeArrowheads="1"/>
          </p:cNvSpPr>
          <p:nvPr/>
        </p:nvSpPr>
        <p:spPr bwMode="auto">
          <a:xfrm>
            <a:off x="7232650" y="4040188"/>
            <a:ext cx="438150" cy="31273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17" name="Rectangle 413"/>
          <p:cNvSpPr>
            <a:spLocks noChangeArrowheads="1"/>
          </p:cNvSpPr>
          <p:nvPr/>
        </p:nvSpPr>
        <p:spPr bwMode="auto">
          <a:xfrm>
            <a:off x="7167563" y="3975100"/>
            <a:ext cx="439737"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18" name="Rectangle 414"/>
          <p:cNvSpPr>
            <a:spLocks noChangeArrowheads="1"/>
          </p:cNvSpPr>
          <p:nvPr/>
        </p:nvSpPr>
        <p:spPr bwMode="auto">
          <a:xfrm>
            <a:off x="7292975" y="3992563"/>
            <a:ext cx="180975"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PDP</a:t>
            </a:r>
          </a:p>
        </p:txBody>
      </p:sp>
      <p:sp>
        <p:nvSpPr>
          <p:cNvPr id="21919" name="Rectangle 415"/>
          <p:cNvSpPr>
            <a:spLocks noChangeArrowheads="1"/>
          </p:cNvSpPr>
          <p:nvPr/>
        </p:nvSpPr>
        <p:spPr bwMode="auto">
          <a:xfrm>
            <a:off x="7318375" y="4103688"/>
            <a:ext cx="147638"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Role </a:t>
            </a:r>
          </a:p>
        </p:txBody>
      </p:sp>
      <p:sp>
        <p:nvSpPr>
          <p:cNvPr id="21920" name="Rectangle 416"/>
          <p:cNvSpPr>
            <a:spLocks noChangeArrowheads="1"/>
          </p:cNvSpPr>
          <p:nvPr/>
        </p:nvSpPr>
        <p:spPr bwMode="auto">
          <a:xfrm>
            <a:off x="7258050" y="4189413"/>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1921" name="Rectangle 417"/>
          <p:cNvSpPr>
            <a:spLocks noChangeArrowheads="1"/>
          </p:cNvSpPr>
          <p:nvPr/>
        </p:nvSpPr>
        <p:spPr bwMode="auto">
          <a:xfrm>
            <a:off x="7727950" y="3959225"/>
            <a:ext cx="7938" cy="341313"/>
          </a:xfrm>
          <a:prstGeom prst="rect">
            <a:avLst/>
          </a:prstGeom>
          <a:solidFill>
            <a:srgbClr val="03BA5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22" name="Rectangle 418"/>
          <p:cNvSpPr>
            <a:spLocks noChangeArrowheads="1"/>
          </p:cNvSpPr>
          <p:nvPr/>
        </p:nvSpPr>
        <p:spPr bwMode="auto">
          <a:xfrm>
            <a:off x="7735888" y="3959225"/>
            <a:ext cx="7937" cy="341313"/>
          </a:xfrm>
          <a:prstGeom prst="rect">
            <a:avLst/>
          </a:prstGeom>
          <a:solidFill>
            <a:srgbClr val="A7FFD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23" name="Rectangle 419"/>
          <p:cNvSpPr>
            <a:spLocks noChangeArrowheads="1"/>
          </p:cNvSpPr>
          <p:nvPr/>
        </p:nvSpPr>
        <p:spPr bwMode="auto">
          <a:xfrm>
            <a:off x="7743825" y="3959225"/>
            <a:ext cx="9525" cy="341313"/>
          </a:xfrm>
          <a:prstGeom prst="rect">
            <a:avLst/>
          </a:prstGeom>
          <a:solidFill>
            <a:srgbClr val="A3FDD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24" name="Rectangle 420"/>
          <p:cNvSpPr>
            <a:spLocks noChangeArrowheads="1"/>
          </p:cNvSpPr>
          <p:nvPr/>
        </p:nvSpPr>
        <p:spPr bwMode="auto">
          <a:xfrm>
            <a:off x="7753350" y="3959225"/>
            <a:ext cx="7938" cy="341313"/>
          </a:xfrm>
          <a:prstGeom prst="rect">
            <a:avLst/>
          </a:prstGeom>
          <a:solidFill>
            <a:srgbClr val="9FFC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25" name="Rectangle 421"/>
          <p:cNvSpPr>
            <a:spLocks noChangeArrowheads="1"/>
          </p:cNvSpPr>
          <p:nvPr/>
        </p:nvSpPr>
        <p:spPr bwMode="auto">
          <a:xfrm>
            <a:off x="7761288" y="3959225"/>
            <a:ext cx="7937" cy="341313"/>
          </a:xfrm>
          <a:prstGeom prst="rect">
            <a:avLst/>
          </a:prstGeom>
          <a:solidFill>
            <a:srgbClr val="9BFAC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26" name="Rectangle 422"/>
          <p:cNvSpPr>
            <a:spLocks noChangeArrowheads="1"/>
          </p:cNvSpPr>
          <p:nvPr/>
        </p:nvSpPr>
        <p:spPr bwMode="auto">
          <a:xfrm>
            <a:off x="7769225" y="3959225"/>
            <a:ext cx="9525" cy="341313"/>
          </a:xfrm>
          <a:prstGeom prst="rect">
            <a:avLst/>
          </a:prstGeom>
          <a:solidFill>
            <a:srgbClr val="97F8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27" name="Rectangle 423"/>
          <p:cNvSpPr>
            <a:spLocks noChangeArrowheads="1"/>
          </p:cNvSpPr>
          <p:nvPr/>
        </p:nvSpPr>
        <p:spPr bwMode="auto">
          <a:xfrm>
            <a:off x="7778750" y="3959225"/>
            <a:ext cx="7938" cy="341313"/>
          </a:xfrm>
          <a:prstGeom prst="rect">
            <a:avLst/>
          </a:prstGeom>
          <a:solidFill>
            <a:srgbClr val="93F6C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28" name="Rectangle 424"/>
          <p:cNvSpPr>
            <a:spLocks noChangeArrowheads="1"/>
          </p:cNvSpPr>
          <p:nvPr/>
        </p:nvSpPr>
        <p:spPr bwMode="auto">
          <a:xfrm>
            <a:off x="7786688" y="3959225"/>
            <a:ext cx="9525" cy="341313"/>
          </a:xfrm>
          <a:prstGeom prst="rect">
            <a:avLst/>
          </a:prstGeom>
          <a:solidFill>
            <a:srgbClr val="8FF4C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29" name="Rectangle 425"/>
          <p:cNvSpPr>
            <a:spLocks noChangeArrowheads="1"/>
          </p:cNvSpPr>
          <p:nvPr/>
        </p:nvSpPr>
        <p:spPr bwMode="auto">
          <a:xfrm>
            <a:off x="7796213" y="3959225"/>
            <a:ext cx="7937" cy="341313"/>
          </a:xfrm>
          <a:prstGeom prst="rect">
            <a:avLst/>
          </a:prstGeom>
          <a:solidFill>
            <a:srgbClr val="8BF3B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0" name="Rectangle 426"/>
          <p:cNvSpPr>
            <a:spLocks noChangeArrowheads="1"/>
          </p:cNvSpPr>
          <p:nvPr/>
        </p:nvSpPr>
        <p:spPr bwMode="auto">
          <a:xfrm>
            <a:off x="7804150" y="3959225"/>
            <a:ext cx="7938" cy="341313"/>
          </a:xfrm>
          <a:prstGeom prst="rect">
            <a:avLst/>
          </a:prstGeom>
          <a:solidFill>
            <a:srgbClr val="87F1B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1" name="Rectangle 427"/>
          <p:cNvSpPr>
            <a:spLocks noChangeArrowheads="1"/>
          </p:cNvSpPr>
          <p:nvPr/>
        </p:nvSpPr>
        <p:spPr bwMode="auto">
          <a:xfrm>
            <a:off x="7812088" y="3959225"/>
            <a:ext cx="9525" cy="341313"/>
          </a:xfrm>
          <a:prstGeom prst="rect">
            <a:avLst/>
          </a:prstGeom>
          <a:solidFill>
            <a:srgbClr val="82F0B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2" name="Rectangle 428"/>
          <p:cNvSpPr>
            <a:spLocks noChangeArrowheads="1"/>
          </p:cNvSpPr>
          <p:nvPr/>
        </p:nvSpPr>
        <p:spPr bwMode="auto">
          <a:xfrm>
            <a:off x="7821613" y="3959225"/>
            <a:ext cx="7937" cy="341313"/>
          </a:xfrm>
          <a:prstGeom prst="rect">
            <a:avLst/>
          </a:prstGeom>
          <a:solidFill>
            <a:srgbClr val="7EEEB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3" name="Rectangle 429"/>
          <p:cNvSpPr>
            <a:spLocks noChangeArrowheads="1"/>
          </p:cNvSpPr>
          <p:nvPr/>
        </p:nvSpPr>
        <p:spPr bwMode="auto">
          <a:xfrm>
            <a:off x="7829550" y="3959225"/>
            <a:ext cx="7938" cy="341313"/>
          </a:xfrm>
          <a:prstGeom prst="rect">
            <a:avLst/>
          </a:prstGeom>
          <a:solidFill>
            <a:srgbClr val="7AEC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4" name="Rectangle 430"/>
          <p:cNvSpPr>
            <a:spLocks noChangeArrowheads="1"/>
          </p:cNvSpPr>
          <p:nvPr/>
        </p:nvSpPr>
        <p:spPr bwMode="auto">
          <a:xfrm>
            <a:off x="7837488" y="3959225"/>
            <a:ext cx="9525" cy="341313"/>
          </a:xfrm>
          <a:prstGeom prst="rect">
            <a:avLst/>
          </a:prstGeom>
          <a:solidFill>
            <a:srgbClr val="76EA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5" name="Rectangle 431"/>
          <p:cNvSpPr>
            <a:spLocks noChangeArrowheads="1"/>
          </p:cNvSpPr>
          <p:nvPr/>
        </p:nvSpPr>
        <p:spPr bwMode="auto">
          <a:xfrm>
            <a:off x="7847013" y="3959225"/>
            <a:ext cx="7937" cy="341313"/>
          </a:xfrm>
          <a:prstGeom prst="rect">
            <a:avLst/>
          </a:prstGeom>
          <a:solidFill>
            <a:srgbClr val="72E8A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6" name="Rectangle 432"/>
          <p:cNvSpPr>
            <a:spLocks noChangeArrowheads="1"/>
          </p:cNvSpPr>
          <p:nvPr/>
        </p:nvSpPr>
        <p:spPr bwMode="auto">
          <a:xfrm>
            <a:off x="7854950" y="3959225"/>
            <a:ext cx="9525" cy="341313"/>
          </a:xfrm>
          <a:prstGeom prst="rect">
            <a:avLst/>
          </a:prstGeom>
          <a:solidFill>
            <a:srgbClr val="6EE7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7" name="Rectangle 433"/>
          <p:cNvSpPr>
            <a:spLocks noChangeArrowheads="1"/>
          </p:cNvSpPr>
          <p:nvPr/>
        </p:nvSpPr>
        <p:spPr bwMode="auto">
          <a:xfrm>
            <a:off x="7864475" y="3959225"/>
            <a:ext cx="7938" cy="341313"/>
          </a:xfrm>
          <a:prstGeom prst="rect">
            <a:avLst/>
          </a:prstGeom>
          <a:solidFill>
            <a:srgbClr val="69E5A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8" name="Rectangle 434"/>
          <p:cNvSpPr>
            <a:spLocks noChangeArrowheads="1"/>
          </p:cNvSpPr>
          <p:nvPr/>
        </p:nvSpPr>
        <p:spPr bwMode="auto">
          <a:xfrm>
            <a:off x="7872413" y="3959225"/>
            <a:ext cx="7937" cy="341313"/>
          </a:xfrm>
          <a:prstGeom prst="rect">
            <a:avLst/>
          </a:prstGeom>
          <a:solidFill>
            <a:srgbClr val="66E3A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39" name="Rectangle 435"/>
          <p:cNvSpPr>
            <a:spLocks noChangeArrowheads="1"/>
          </p:cNvSpPr>
          <p:nvPr/>
        </p:nvSpPr>
        <p:spPr bwMode="auto">
          <a:xfrm>
            <a:off x="7880350" y="3959225"/>
            <a:ext cx="9525" cy="341313"/>
          </a:xfrm>
          <a:prstGeom prst="rect">
            <a:avLst/>
          </a:prstGeom>
          <a:solidFill>
            <a:srgbClr val="62E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0" name="Rectangle 436"/>
          <p:cNvSpPr>
            <a:spLocks noChangeArrowheads="1"/>
          </p:cNvSpPr>
          <p:nvPr/>
        </p:nvSpPr>
        <p:spPr bwMode="auto">
          <a:xfrm>
            <a:off x="7889875" y="3959225"/>
            <a:ext cx="7938" cy="341313"/>
          </a:xfrm>
          <a:prstGeom prst="rect">
            <a:avLst/>
          </a:prstGeom>
          <a:solidFill>
            <a:srgbClr val="5EDF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1" name="Rectangle 437"/>
          <p:cNvSpPr>
            <a:spLocks noChangeArrowheads="1"/>
          </p:cNvSpPr>
          <p:nvPr/>
        </p:nvSpPr>
        <p:spPr bwMode="auto">
          <a:xfrm>
            <a:off x="7897813" y="3959225"/>
            <a:ext cx="7937" cy="341313"/>
          </a:xfrm>
          <a:prstGeom prst="rect">
            <a:avLst/>
          </a:prstGeom>
          <a:solidFill>
            <a:srgbClr val="59DE9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2" name="Rectangle 438"/>
          <p:cNvSpPr>
            <a:spLocks noChangeArrowheads="1"/>
          </p:cNvSpPr>
          <p:nvPr/>
        </p:nvSpPr>
        <p:spPr bwMode="auto">
          <a:xfrm>
            <a:off x="7905750" y="3959225"/>
            <a:ext cx="9525" cy="341313"/>
          </a:xfrm>
          <a:prstGeom prst="rect">
            <a:avLst/>
          </a:prstGeom>
          <a:solidFill>
            <a:srgbClr val="55DC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3" name="Rectangle 439"/>
          <p:cNvSpPr>
            <a:spLocks noChangeArrowheads="1"/>
          </p:cNvSpPr>
          <p:nvPr/>
        </p:nvSpPr>
        <p:spPr bwMode="auto">
          <a:xfrm>
            <a:off x="7915275" y="3959225"/>
            <a:ext cx="7938" cy="341313"/>
          </a:xfrm>
          <a:prstGeom prst="rect">
            <a:avLst/>
          </a:prstGeom>
          <a:solidFill>
            <a:srgbClr val="51DB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4" name="Rectangle 440"/>
          <p:cNvSpPr>
            <a:spLocks noChangeArrowheads="1"/>
          </p:cNvSpPr>
          <p:nvPr/>
        </p:nvSpPr>
        <p:spPr bwMode="auto">
          <a:xfrm>
            <a:off x="7923213" y="3959225"/>
            <a:ext cx="9525" cy="341313"/>
          </a:xfrm>
          <a:prstGeom prst="rect">
            <a:avLst/>
          </a:prstGeom>
          <a:solidFill>
            <a:srgbClr val="4DD9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5" name="Rectangle 441"/>
          <p:cNvSpPr>
            <a:spLocks noChangeArrowheads="1"/>
          </p:cNvSpPr>
          <p:nvPr/>
        </p:nvSpPr>
        <p:spPr bwMode="auto">
          <a:xfrm>
            <a:off x="7932738" y="3959225"/>
            <a:ext cx="7937" cy="341313"/>
          </a:xfrm>
          <a:prstGeom prst="rect">
            <a:avLst/>
          </a:prstGeom>
          <a:solidFill>
            <a:srgbClr val="49D8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6" name="Rectangle 442"/>
          <p:cNvSpPr>
            <a:spLocks noChangeArrowheads="1"/>
          </p:cNvSpPr>
          <p:nvPr/>
        </p:nvSpPr>
        <p:spPr bwMode="auto">
          <a:xfrm>
            <a:off x="7940675" y="3959225"/>
            <a:ext cx="7938" cy="341313"/>
          </a:xfrm>
          <a:prstGeom prst="rect">
            <a:avLst/>
          </a:prstGeom>
          <a:solidFill>
            <a:srgbClr val="45D6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7" name="Rectangle 443"/>
          <p:cNvSpPr>
            <a:spLocks noChangeArrowheads="1"/>
          </p:cNvSpPr>
          <p:nvPr/>
        </p:nvSpPr>
        <p:spPr bwMode="auto">
          <a:xfrm>
            <a:off x="7948613" y="3959225"/>
            <a:ext cx="9525" cy="341313"/>
          </a:xfrm>
          <a:prstGeom prst="rect">
            <a:avLst/>
          </a:prstGeom>
          <a:solidFill>
            <a:srgbClr val="40D4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8" name="Rectangle 444"/>
          <p:cNvSpPr>
            <a:spLocks noChangeArrowheads="1"/>
          </p:cNvSpPr>
          <p:nvPr/>
        </p:nvSpPr>
        <p:spPr bwMode="auto">
          <a:xfrm>
            <a:off x="7958138" y="3959225"/>
            <a:ext cx="7937" cy="341313"/>
          </a:xfrm>
          <a:prstGeom prst="rect">
            <a:avLst/>
          </a:prstGeom>
          <a:solidFill>
            <a:srgbClr val="3CD28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49" name="Rectangle 445"/>
          <p:cNvSpPr>
            <a:spLocks noChangeArrowheads="1"/>
          </p:cNvSpPr>
          <p:nvPr/>
        </p:nvSpPr>
        <p:spPr bwMode="auto">
          <a:xfrm>
            <a:off x="7966075" y="3959225"/>
            <a:ext cx="7938" cy="341313"/>
          </a:xfrm>
          <a:prstGeom prst="rect">
            <a:avLst/>
          </a:prstGeom>
          <a:solidFill>
            <a:srgbClr val="39D08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0" name="Rectangle 446"/>
          <p:cNvSpPr>
            <a:spLocks noChangeArrowheads="1"/>
          </p:cNvSpPr>
          <p:nvPr/>
        </p:nvSpPr>
        <p:spPr bwMode="auto">
          <a:xfrm>
            <a:off x="7974013" y="3959225"/>
            <a:ext cx="9525" cy="341313"/>
          </a:xfrm>
          <a:prstGeom prst="rect">
            <a:avLst/>
          </a:prstGeom>
          <a:solidFill>
            <a:srgbClr val="35CF8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1" name="Rectangle 447"/>
          <p:cNvSpPr>
            <a:spLocks noChangeArrowheads="1"/>
          </p:cNvSpPr>
          <p:nvPr/>
        </p:nvSpPr>
        <p:spPr bwMode="auto">
          <a:xfrm>
            <a:off x="7983538" y="3959225"/>
            <a:ext cx="7937" cy="341313"/>
          </a:xfrm>
          <a:prstGeom prst="rect">
            <a:avLst/>
          </a:prstGeom>
          <a:solidFill>
            <a:srgbClr val="30CD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2" name="Rectangle 448"/>
          <p:cNvSpPr>
            <a:spLocks noChangeArrowheads="1"/>
          </p:cNvSpPr>
          <p:nvPr/>
        </p:nvSpPr>
        <p:spPr bwMode="auto">
          <a:xfrm>
            <a:off x="7991475" y="3959225"/>
            <a:ext cx="9525" cy="341313"/>
          </a:xfrm>
          <a:prstGeom prst="rect">
            <a:avLst/>
          </a:prstGeom>
          <a:solidFill>
            <a:srgbClr val="2CCC7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3" name="Rectangle 449"/>
          <p:cNvSpPr>
            <a:spLocks noChangeArrowheads="1"/>
          </p:cNvSpPr>
          <p:nvPr/>
        </p:nvSpPr>
        <p:spPr bwMode="auto">
          <a:xfrm>
            <a:off x="8001000" y="3959225"/>
            <a:ext cx="7938" cy="341313"/>
          </a:xfrm>
          <a:prstGeom prst="rect">
            <a:avLst/>
          </a:prstGeom>
          <a:solidFill>
            <a:srgbClr val="28CA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4" name="Rectangle 450"/>
          <p:cNvSpPr>
            <a:spLocks noChangeArrowheads="1"/>
          </p:cNvSpPr>
          <p:nvPr/>
        </p:nvSpPr>
        <p:spPr bwMode="auto">
          <a:xfrm>
            <a:off x="8008938" y="3959225"/>
            <a:ext cx="7937" cy="341313"/>
          </a:xfrm>
          <a:prstGeom prst="rect">
            <a:avLst/>
          </a:prstGeom>
          <a:solidFill>
            <a:srgbClr val="24C8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5" name="Rectangle 451"/>
          <p:cNvSpPr>
            <a:spLocks noChangeArrowheads="1"/>
          </p:cNvSpPr>
          <p:nvPr/>
        </p:nvSpPr>
        <p:spPr bwMode="auto">
          <a:xfrm>
            <a:off x="8016875" y="3959225"/>
            <a:ext cx="9525" cy="341313"/>
          </a:xfrm>
          <a:prstGeom prst="rect">
            <a:avLst/>
          </a:prstGeom>
          <a:solidFill>
            <a:srgbClr val="20C67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6" name="Rectangle 452"/>
          <p:cNvSpPr>
            <a:spLocks noChangeArrowheads="1"/>
          </p:cNvSpPr>
          <p:nvPr/>
        </p:nvSpPr>
        <p:spPr bwMode="auto">
          <a:xfrm>
            <a:off x="8026400" y="3959225"/>
            <a:ext cx="7938" cy="341313"/>
          </a:xfrm>
          <a:prstGeom prst="rect">
            <a:avLst/>
          </a:prstGeom>
          <a:solidFill>
            <a:srgbClr val="1CC46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7" name="Rectangle 453"/>
          <p:cNvSpPr>
            <a:spLocks noChangeArrowheads="1"/>
          </p:cNvSpPr>
          <p:nvPr/>
        </p:nvSpPr>
        <p:spPr bwMode="auto">
          <a:xfrm>
            <a:off x="8034338" y="3959225"/>
            <a:ext cx="7937" cy="341313"/>
          </a:xfrm>
          <a:prstGeom prst="rect">
            <a:avLst/>
          </a:prstGeom>
          <a:solidFill>
            <a:srgbClr val="17C36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8" name="Rectangle 454"/>
          <p:cNvSpPr>
            <a:spLocks noChangeArrowheads="1"/>
          </p:cNvSpPr>
          <p:nvPr/>
        </p:nvSpPr>
        <p:spPr bwMode="auto">
          <a:xfrm>
            <a:off x="8042275" y="3959225"/>
            <a:ext cx="9525" cy="341313"/>
          </a:xfrm>
          <a:prstGeom prst="rect">
            <a:avLst/>
          </a:prstGeom>
          <a:solidFill>
            <a:srgbClr val="13C16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59" name="Rectangle 455"/>
          <p:cNvSpPr>
            <a:spLocks noChangeArrowheads="1"/>
          </p:cNvSpPr>
          <p:nvPr/>
        </p:nvSpPr>
        <p:spPr bwMode="auto">
          <a:xfrm>
            <a:off x="8051800" y="3959225"/>
            <a:ext cx="7938" cy="341313"/>
          </a:xfrm>
          <a:prstGeom prst="rect">
            <a:avLst/>
          </a:prstGeom>
          <a:solidFill>
            <a:srgbClr val="0FBF6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60" name="Rectangle 456"/>
          <p:cNvSpPr>
            <a:spLocks noChangeArrowheads="1"/>
          </p:cNvSpPr>
          <p:nvPr/>
        </p:nvSpPr>
        <p:spPr bwMode="auto">
          <a:xfrm>
            <a:off x="8059738" y="3959225"/>
            <a:ext cx="9525" cy="341313"/>
          </a:xfrm>
          <a:prstGeom prst="rect">
            <a:avLst/>
          </a:prstGeom>
          <a:solidFill>
            <a:srgbClr val="0CBD6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61" name="Rectangle 457"/>
          <p:cNvSpPr>
            <a:spLocks noChangeArrowheads="1"/>
          </p:cNvSpPr>
          <p:nvPr/>
        </p:nvSpPr>
        <p:spPr bwMode="auto">
          <a:xfrm>
            <a:off x="8069263" y="3959225"/>
            <a:ext cx="7937" cy="341313"/>
          </a:xfrm>
          <a:prstGeom prst="rect">
            <a:avLst/>
          </a:prstGeom>
          <a:solidFill>
            <a:srgbClr val="07BC6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62" name="Oval 458"/>
          <p:cNvSpPr>
            <a:spLocks noChangeArrowheads="1"/>
          </p:cNvSpPr>
          <p:nvPr/>
        </p:nvSpPr>
        <p:spPr bwMode="auto">
          <a:xfrm>
            <a:off x="7742238" y="3927475"/>
            <a:ext cx="331787" cy="90488"/>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63" name="Rectangle 459"/>
          <p:cNvSpPr>
            <a:spLocks noChangeArrowheads="1"/>
          </p:cNvSpPr>
          <p:nvPr/>
        </p:nvSpPr>
        <p:spPr bwMode="auto">
          <a:xfrm>
            <a:off x="7837488" y="4010025"/>
            <a:ext cx="13017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Role</a:t>
            </a:r>
          </a:p>
        </p:txBody>
      </p:sp>
      <p:sp>
        <p:nvSpPr>
          <p:cNvPr id="21964" name="Rectangle 460"/>
          <p:cNvSpPr>
            <a:spLocks noChangeArrowheads="1"/>
          </p:cNvSpPr>
          <p:nvPr/>
        </p:nvSpPr>
        <p:spPr bwMode="auto">
          <a:xfrm>
            <a:off x="7778750" y="4095750"/>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Provider</a:t>
            </a:r>
          </a:p>
        </p:txBody>
      </p:sp>
      <p:sp>
        <p:nvSpPr>
          <p:cNvPr id="21965" name="Rectangle 461"/>
          <p:cNvSpPr>
            <a:spLocks noChangeArrowheads="1"/>
          </p:cNvSpPr>
          <p:nvPr/>
        </p:nvSpPr>
        <p:spPr bwMode="auto">
          <a:xfrm>
            <a:off x="7864475" y="4171950"/>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1966" name="Line 462"/>
          <p:cNvSpPr>
            <a:spLocks noChangeShapeType="1"/>
          </p:cNvSpPr>
          <p:nvPr/>
        </p:nvSpPr>
        <p:spPr bwMode="auto">
          <a:xfrm flipH="1">
            <a:off x="8161338" y="4132263"/>
            <a:ext cx="25400" cy="1587"/>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967" name="Freeform 463"/>
          <p:cNvSpPr>
            <a:spLocks/>
          </p:cNvSpPr>
          <p:nvPr/>
        </p:nvSpPr>
        <p:spPr bwMode="auto">
          <a:xfrm>
            <a:off x="8178800" y="4100513"/>
            <a:ext cx="93663" cy="63500"/>
          </a:xfrm>
          <a:custGeom>
            <a:avLst/>
            <a:gdLst>
              <a:gd name="T0" fmla="*/ 0 w 59"/>
              <a:gd name="T1" fmla="*/ 0 h 40"/>
              <a:gd name="T2" fmla="*/ 2147483646 w 59"/>
              <a:gd name="T3" fmla="*/ 2147483646 h 40"/>
              <a:gd name="T4" fmla="*/ 0 w 59"/>
              <a:gd name="T5" fmla="*/ 2147483646 h 40"/>
              <a:gd name="T6" fmla="*/ 0 w 59"/>
              <a:gd name="T7" fmla="*/ 0 h 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40">
                <a:moveTo>
                  <a:pt x="0" y="0"/>
                </a:moveTo>
                <a:lnTo>
                  <a:pt x="59" y="20"/>
                </a:lnTo>
                <a:lnTo>
                  <a:pt x="0" y="4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968" name="Freeform 464"/>
          <p:cNvSpPr>
            <a:spLocks/>
          </p:cNvSpPr>
          <p:nvPr/>
        </p:nvSpPr>
        <p:spPr bwMode="auto">
          <a:xfrm>
            <a:off x="8074025" y="4100513"/>
            <a:ext cx="95250" cy="63500"/>
          </a:xfrm>
          <a:custGeom>
            <a:avLst/>
            <a:gdLst>
              <a:gd name="T0" fmla="*/ 2147483646 w 60"/>
              <a:gd name="T1" fmla="*/ 2147483646 h 40"/>
              <a:gd name="T2" fmla="*/ 0 w 60"/>
              <a:gd name="T3" fmla="*/ 2147483646 h 40"/>
              <a:gd name="T4" fmla="*/ 2147483646 w 60"/>
              <a:gd name="T5" fmla="*/ 0 h 40"/>
              <a:gd name="T6" fmla="*/ 2147483646 w 60"/>
              <a:gd name="T7" fmla="*/ 2147483646 h 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40">
                <a:moveTo>
                  <a:pt x="60" y="40"/>
                </a:moveTo>
                <a:lnTo>
                  <a:pt x="0" y="20"/>
                </a:lnTo>
                <a:lnTo>
                  <a:pt x="60" y="0"/>
                </a:lnTo>
                <a:lnTo>
                  <a:pt x="60"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969" name="Line 465"/>
          <p:cNvSpPr>
            <a:spLocks noChangeShapeType="1"/>
          </p:cNvSpPr>
          <p:nvPr/>
        </p:nvSpPr>
        <p:spPr bwMode="auto">
          <a:xfrm flipH="1">
            <a:off x="7708900" y="4132263"/>
            <a:ext cx="33338" cy="1587"/>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970" name="Freeform 466"/>
          <p:cNvSpPr>
            <a:spLocks/>
          </p:cNvSpPr>
          <p:nvPr/>
        </p:nvSpPr>
        <p:spPr bwMode="auto">
          <a:xfrm>
            <a:off x="7607300" y="4095750"/>
            <a:ext cx="109538" cy="73025"/>
          </a:xfrm>
          <a:custGeom>
            <a:avLst/>
            <a:gdLst>
              <a:gd name="T0" fmla="*/ 2147483646 w 69"/>
              <a:gd name="T1" fmla="*/ 2147483646 h 46"/>
              <a:gd name="T2" fmla="*/ 0 w 69"/>
              <a:gd name="T3" fmla="*/ 2147483646 h 46"/>
              <a:gd name="T4" fmla="*/ 2147483646 w 69"/>
              <a:gd name="T5" fmla="*/ 0 h 46"/>
              <a:gd name="T6" fmla="*/ 2147483646 w 69"/>
              <a:gd name="T7" fmla="*/ 2147483646 h 4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9" h="46">
                <a:moveTo>
                  <a:pt x="69" y="46"/>
                </a:moveTo>
                <a:lnTo>
                  <a:pt x="0" y="23"/>
                </a:lnTo>
                <a:lnTo>
                  <a:pt x="69" y="0"/>
                </a:lnTo>
                <a:lnTo>
                  <a:pt x="69" y="46"/>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971" name="Freeform 467"/>
          <p:cNvSpPr>
            <a:spLocks/>
          </p:cNvSpPr>
          <p:nvPr/>
        </p:nvSpPr>
        <p:spPr bwMode="auto">
          <a:xfrm>
            <a:off x="7386638" y="4391025"/>
            <a:ext cx="490537" cy="373063"/>
          </a:xfrm>
          <a:custGeom>
            <a:avLst/>
            <a:gdLst>
              <a:gd name="T0" fmla="*/ 0 w 309"/>
              <a:gd name="T1" fmla="*/ 0 h 235"/>
              <a:gd name="T2" fmla="*/ 0 w 309"/>
              <a:gd name="T3" fmla="*/ 2147483646 h 235"/>
              <a:gd name="T4" fmla="*/ 2147483646 w 309"/>
              <a:gd name="T5" fmla="*/ 2147483646 h 235"/>
              <a:gd name="T6" fmla="*/ 2147483646 w 309"/>
              <a:gd name="T7" fmla="*/ 2147483646 h 2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09" h="235">
                <a:moveTo>
                  <a:pt x="0" y="0"/>
                </a:moveTo>
                <a:lnTo>
                  <a:pt x="0" y="183"/>
                </a:lnTo>
                <a:lnTo>
                  <a:pt x="309" y="183"/>
                </a:lnTo>
                <a:lnTo>
                  <a:pt x="309" y="235"/>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1972" name="Freeform 468"/>
          <p:cNvSpPr>
            <a:spLocks/>
          </p:cNvSpPr>
          <p:nvPr/>
        </p:nvSpPr>
        <p:spPr bwMode="auto">
          <a:xfrm>
            <a:off x="7350125" y="4289425"/>
            <a:ext cx="74613" cy="111125"/>
          </a:xfrm>
          <a:custGeom>
            <a:avLst/>
            <a:gdLst>
              <a:gd name="T0" fmla="*/ 0 w 47"/>
              <a:gd name="T1" fmla="*/ 2147483646 h 70"/>
              <a:gd name="T2" fmla="*/ 2147483646 w 47"/>
              <a:gd name="T3" fmla="*/ 0 h 70"/>
              <a:gd name="T4" fmla="*/ 2147483646 w 47"/>
              <a:gd name="T5" fmla="*/ 2147483646 h 70"/>
              <a:gd name="T6" fmla="*/ 0 w 47"/>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3"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973" name="Freeform 469"/>
          <p:cNvSpPr>
            <a:spLocks/>
          </p:cNvSpPr>
          <p:nvPr/>
        </p:nvSpPr>
        <p:spPr bwMode="auto">
          <a:xfrm>
            <a:off x="7840663" y="4756150"/>
            <a:ext cx="73025" cy="109538"/>
          </a:xfrm>
          <a:custGeom>
            <a:avLst/>
            <a:gdLst>
              <a:gd name="T0" fmla="*/ 2147483646 w 46"/>
              <a:gd name="T1" fmla="*/ 0 h 69"/>
              <a:gd name="T2" fmla="*/ 2147483646 w 46"/>
              <a:gd name="T3" fmla="*/ 2147483646 h 69"/>
              <a:gd name="T4" fmla="*/ 0 w 46"/>
              <a:gd name="T5" fmla="*/ 0 h 69"/>
              <a:gd name="T6" fmla="*/ 2147483646 w 46"/>
              <a:gd name="T7" fmla="*/ 0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69">
                <a:moveTo>
                  <a:pt x="46" y="0"/>
                </a:moveTo>
                <a:lnTo>
                  <a:pt x="23" y="69"/>
                </a:lnTo>
                <a:lnTo>
                  <a:pt x="0" y="0"/>
                </a:lnTo>
                <a:lnTo>
                  <a:pt x="46"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974" name="Rectangle 470"/>
          <p:cNvSpPr>
            <a:spLocks noChangeArrowheads="1"/>
          </p:cNvSpPr>
          <p:nvPr/>
        </p:nvSpPr>
        <p:spPr bwMode="auto">
          <a:xfrm>
            <a:off x="5260975" y="5473700"/>
            <a:ext cx="614363" cy="438150"/>
          </a:xfrm>
          <a:prstGeom prst="rect">
            <a:avLst/>
          </a:prstGeom>
          <a:solidFill>
            <a:srgbClr val="4979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75" name="Rectangle 471"/>
          <p:cNvSpPr>
            <a:spLocks noChangeArrowheads="1"/>
          </p:cNvSpPr>
          <p:nvPr/>
        </p:nvSpPr>
        <p:spPr bwMode="auto">
          <a:xfrm>
            <a:off x="5195888" y="5408613"/>
            <a:ext cx="614362" cy="43815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76" name="Rectangle 472"/>
          <p:cNvSpPr>
            <a:spLocks noChangeArrowheads="1"/>
          </p:cNvSpPr>
          <p:nvPr/>
        </p:nvSpPr>
        <p:spPr bwMode="auto">
          <a:xfrm>
            <a:off x="5348288" y="5516563"/>
            <a:ext cx="28575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Management</a:t>
            </a:r>
          </a:p>
        </p:txBody>
      </p:sp>
      <p:sp>
        <p:nvSpPr>
          <p:cNvPr id="21977" name="Rectangle 473"/>
          <p:cNvSpPr>
            <a:spLocks noChangeArrowheads="1"/>
          </p:cNvSpPr>
          <p:nvPr/>
        </p:nvSpPr>
        <p:spPr bwMode="auto">
          <a:xfrm>
            <a:off x="5416550" y="5627688"/>
            <a:ext cx="187325"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VAS</a:t>
            </a:r>
          </a:p>
        </p:txBody>
      </p:sp>
      <p:sp>
        <p:nvSpPr>
          <p:cNvPr id="21978" name="Line 474"/>
          <p:cNvSpPr>
            <a:spLocks noChangeShapeType="1"/>
          </p:cNvSpPr>
          <p:nvPr/>
        </p:nvSpPr>
        <p:spPr bwMode="auto">
          <a:xfrm flipH="1">
            <a:off x="4938713" y="5627688"/>
            <a:ext cx="171450" cy="1587"/>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1979" name="Freeform 475"/>
          <p:cNvSpPr>
            <a:spLocks/>
          </p:cNvSpPr>
          <p:nvPr/>
        </p:nvSpPr>
        <p:spPr bwMode="auto">
          <a:xfrm>
            <a:off x="5102225" y="5595938"/>
            <a:ext cx="93663" cy="63500"/>
          </a:xfrm>
          <a:custGeom>
            <a:avLst/>
            <a:gdLst>
              <a:gd name="T0" fmla="*/ 0 w 59"/>
              <a:gd name="T1" fmla="*/ 0 h 40"/>
              <a:gd name="T2" fmla="*/ 2147483646 w 59"/>
              <a:gd name="T3" fmla="*/ 2147483646 h 40"/>
              <a:gd name="T4" fmla="*/ 0 w 59"/>
              <a:gd name="T5" fmla="*/ 2147483646 h 40"/>
              <a:gd name="T6" fmla="*/ 0 w 59"/>
              <a:gd name="T7" fmla="*/ 0 h 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40">
                <a:moveTo>
                  <a:pt x="0" y="0"/>
                </a:moveTo>
                <a:lnTo>
                  <a:pt x="59" y="20"/>
                </a:lnTo>
                <a:lnTo>
                  <a:pt x="0" y="4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980" name="Freeform 476"/>
          <p:cNvSpPr>
            <a:spLocks/>
          </p:cNvSpPr>
          <p:nvPr/>
        </p:nvSpPr>
        <p:spPr bwMode="auto">
          <a:xfrm>
            <a:off x="4852988" y="5595938"/>
            <a:ext cx="93662" cy="63500"/>
          </a:xfrm>
          <a:custGeom>
            <a:avLst/>
            <a:gdLst>
              <a:gd name="T0" fmla="*/ 2147483646 w 59"/>
              <a:gd name="T1" fmla="*/ 2147483646 h 40"/>
              <a:gd name="T2" fmla="*/ 0 w 59"/>
              <a:gd name="T3" fmla="*/ 2147483646 h 40"/>
              <a:gd name="T4" fmla="*/ 2147483646 w 59"/>
              <a:gd name="T5" fmla="*/ 0 h 40"/>
              <a:gd name="T6" fmla="*/ 2147483646 w 59"/>
              <a:gd name="T7" fmla="*/ 2147483646 h 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40">
                <a:moveTo>
                  <a:pt x="59" y="40"/>
                </a:moveTo>
                <a:lnTo>
                  <a:pt x="0" y="20"/>
                </a:lnTo>
                <a:lnTo>
                  <a:pt x="59" y="0"/>
                </a:lnTo>
                <a:lnTo>
                  <a:pt x="59"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1981" name="Rectangle 477"/>
          <p:cNvSpPr>
            <a:spLocks noChangeArrowheads="1"/>
          </p:cNvSpPr>
          <p:nvPr/>
        </p:nvSpPr>
        <p:spPr bwMode="auto">
          <a:xfrm>
            <a:off x="7232650" y="4930775"/>
            <a:ext cx="438150" cy="3143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82" name="Rectangle 478"/>
          <p:cNvSpPr>
            <a:spLocks noChangeArrowheads="1"/>
          </p:cNvSpPr>
          <p:nvPr/>
        </p:nvSpPr>
        <p:spPr bwMode="auto">
          <a:xfrm>
            <a:off x="7167563" y="4865688"/>
            <a:ext cx="439737"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83" name="Rectangle 479"/>
          <p:cNvSpPr>
            <a:spLocks noChangeArrowheads="1"/>
          </p:cNvSpPr>
          <p:nvPr/>
        </p:nvSpPr>
        <p:spPr bwMode="auto">
          <a:xfrm>
            <a:off x="7308850" y="4883150"/>
            <a:ext cx="1428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PIP</a:t>
            </a:r>
          </a:p>
        </p:txBody>
      </p:sp>
      <p:sp>
        <p:nvSpPr>
          <p:cNvPr id="21984" name="Rectangle 480"/>
          <p:cNvSpPr>
            <a:spLocks noChangeArrowheads="1"/>
          </p:cNvSpPr>
          <p:nvPr/>
        </p:nvSpPr>
        <p:spPr bwMode="auto">
          <a:xfrm>
            <a:off x="7258050" y="4994275"/>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Attribute</a:t>
            </a:r>
          </a:p>
        </p:txBody>
      </p:sp>
      <p:sp>
        <p:nvSpPr>
          <p:cNvPr id="21985" name="Rectangle 481"/>
          <p:cNvSpPr>
            <a:spLocks noChangeArrowheads="1"/>
          </p:cNvSpPr>
          <p:nvPr/>
        </p:nvSpPr>
        <p:spPr bwMode="auto">
          <a:xfrm>
            <a:off x="7258050" y="5080000"/>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1986" name="Rectangle 482"/>
          <p:cNvSpPr>
            <a:spLocks noChangeArrowheads="1"/>
          </p:cNvSpPr>
          <p:nvPr/>
        </p:nvSpPr>
        <p:spPr bwMode="auto">
          <a:xfrm>
            <a:off x="7207250" y="5422900"/>
            <a:ext cx="7938" cy="341313"/>
          </a:xfrm>
          <a:prstGeom prst="rect">
            <a:avLst/>
          </a:prstGeom>
          <a:solidFill>
            <a:srgbClr val="03BA5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87" name="Rectangle 483"/>
          <p:cNvSpPr>
            <a:spLocks noChangeArrowheads="1"/>
          </p:cNvSpPr>
          <p:nvPr/>
        </p:nvSpPr>
        <p:spPr bwMode="auto">
          <a:xfrm>
            <a:off x="7215188" y="5422900"/>
            <a:ext cx="9525" cy="341313"/>
          </a:xfrm>
          <a:prstGeom prst="rect">
            <a:avLst/>
          </a:prstGeom>
          <a:solidFill>
            <a:srgbClr val="A7FED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88" name="Rectangle 484"/>
          <p:cNvSpPr>
            <a:spLocks noChangeArrowheads="1"/>
          </p:cNvSpPr>
          <p:nvPr/>
        </p:nvSpPr>
        <p:spPr bwMode="auto">
          <a:xfrm>
            <a:off x="7224713" y="5422900"/>
            <a:ext cx="7937" cy="341313"/>
          </a:xfrm>
          <a:prstGeom prst="rect">
            <a:avLst/>
          </a:prstGeom>
          <a:solidFill>
            <a:srgbClr val="A3FD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89" name="Rectangle 485"/>
          <p:cNvSpPr>
            <a:spLocks noChangeArrowheads="1"/>
          </p:cNvSpPr>
          <p:nvPr/>
        </p:nvSpPr>
        <p:spPr bwMode="auto">
          <a:xfrm>
            <a:off x="7232650" y="5422900"/>
            <a:ext cx="7938" cy="341313"/>
          </a:xfrm>
          <a:prstGeom prst="rect">
            <a:avLst/>
          </a:prstGeom>
          <a:solidFill>
            <a:srgbClr val="9FFB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0" name="Rectangle 486"/>
          <p:cNvSpPr>
            <a:spLocks noChangeArrowheads="1"/>
          </p:cNvSpPr>
          <p:nvPr/>
        </p:nvSpPr>
        <p:spPr bwMode="auto">
          <a:xfrm>
            <a:off x="7240588" y="5422900"/>
            <a:ext cx="9525" cy="341313"/>
          </a:xfrm>
          <a:prstGeom prst="rect">
            <a:avLst/>
          </a:prstGeom>
          <a:solidFill>
            <a:srgbClr val="9BF9C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1" name="Rectangle 487"/>
          <p:cNvSpPr>
            <a:spLocks noChangeArrowheads="1"/>
          </p:cNvSpPr>
          <p:nvPr/>
        </p:nvSpPr>
        <p:spPr bwMode="auto">
          <a:xfrm>
            <a:off x="7250113" y="5422900"/>
            <a:ext cx="7937" cy="341313"/>
          </a:xfrm>
          <a:prstGeom prst="rect">
            <a:avLst/>
          </a:prstGeom>
          <a:solidFill>
            <a:srgbClr val="96F7C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2" name="Rectangle 488"/>
          <p:cNvSpPr>
            <a:spLocks noChangeArrowheads="1"/>
          </p:cNvSpPr>
          <p:nvPr/>
        </p:nvSpPr>
        <p:spPr bwMode="auto">
          <a:xfrm>
            <a:off x="7258050" y="5422900"/>
            <a:ext cx="9525" cy="341313"/>
          </a:xfrm>
          <a:prstGeom prst="rect">
            <a:avLst/>
          </a:prstGeom>
          <a:solidFill>
            <a:srgbClr val="92F6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3" name="Rectangle 489"/>
          <p:cNvSpPr>
            <a:spLocks noChangeArrowheads="1"/>
          </p:cNvSpPr>
          <p:nvPr/>
        </p:nvSpPr>
        <p:spPr bwMode="auto">
          <a:xfrm>
            <a:off x="7267575" y="5422900"/>
            <a:ext cx="7938" cy="341313"/>
          </a:xfrm>
          <a:prstGeom prst="rect">
            <a:avLst/>
          </a:prstGeom>
          <a:solidFill>
            <a:srgbClr val="8EF4C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4" name="Rectangle 490"/>
          <p:cNvSpPr>
            <a:spLocks noChangeArrowheads="1"/>
          </p:cNvSpPr>
          <p:nvPr/>
        </p:nvSpPr>
        <p:spPr bwMode="auto">
          <a:xfrm>
            <a:off x="7275513" y="5422900"/>
            <a:ext cx="7937" cy="341313"/>
          </a:xfrm>
          <a:prstGeom prst="rect">
            <a:avLst/>
          </a:prstGeom>
          <a:solidFill>
            <a:srgbClr val="8AF2B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5" name="Rectangle 491"/>
          <p:cNvSpPr>
            <a:spLocks noChangeArrowheads="1"/>
          </p:cNvSpPr>
          <p:nvPr/>
        </p:nvSpPr>
        <p:spPr bwMode="auto">
          <a:xfrm>
            <a:off x="7283450" y="5422900"/>
            <a:ext cx="9525" cy="341313"/>
          </a:xfrm>
          <a:prstGeom prst="rect">
            <a:avLst/>
          </a:prstGeom>
          <a:solidFill>
            <a:srgbClr val="86F1B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6" name="Rectangle 492"/>
          <p:cNvSpPr>
            <a:spLocks noChangeArrowheads="1"/>
          </p:cNvSpPr>
          <p:nvPr/>
        </p:nvSpPr>
        <p:spPr bwMode="auto">
          <a:xfrm>
            <a:off x="7292975" y="5422900"/>
            <a:ext cx="7938" cy="341313"/>
          </a:xfrm>
          <a:prstGeom prst="rect">
            <a:avLst/>
          </a:prstGeom>
          <a:solidFill>
            <a:srgbClr val="82EFB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7" name="Rectangle 493"/>
          <p:cNvSpPr>
            <a:spLocks noChangeArrowheads="1"/>
          </p:cNvSpPr>
          <p:nvPr/>
        </p:nvSpPr>
        <p:spPr bwMode="auto">
          <a:xfrm>
            <a:off x="7300913" y="5422900"/>
            <a:ext cx="7937" cy="341313"/>
          </a:xfrm>
          <a:prstGeom prst="rect">
            <a:avLst/>
          </a:prstGeom>
          <a:solidFill>
            <a:srgbClr val="7DEEB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8" name="Rectangle 494"/>
          <p:cNvSpPr>
            <a:spLocks noChangeArrowheads="1"/>
          </p:cNvSpPr>
          <p:nvPr/>
        </p:nvSpPr>
        <p:spPr bwMode="auto">
          <a:xfrm>
            <a:off x="7308850" y="5422900"/>
            <a:ext cx="9525" cy="341313"/>
          </a:xfrm>
          <a:prstGeom prst="rect">
            <a:avLst/>
          </a:prstGeom>
          <a:solidFill>
            <a:srgbClr val="7AEC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1999" name="Rectangle 495"/>
          <p:cNvSpPr>
            <a:spLocks noChangeArrowheads="1"/>
          </p:cNvSpPr>
          <p:nvPr/>
        </p:nvSpPr>
        <p:spPr bwMode="auto">
          <a:xfrm>
            <a:off x="7318375" y="5422900"/>
            <a:ext cx="7938" cy="341313"/>
          </a:xfrm>
          <a:prstGeom prst="rect">
            <a:avLst/>
          </a:prstGeom>
          <a:solidFill>
            <a:srgbClr val="76EA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0" name="Rectangle 496"/>
          <p:cNvSpPr>
            <a:spLocks noChangeArrowheads="1"/>
          </p:cNvSpPr>
          <p:nvPr/>
        </p:nvSpPr>
        <p:spPr bwMode="auto">
          <a:xfrm>
            <a:off x="7326313" y="5422900"/>
            <a:ext cx="7937" cy="341313"/>
          </a:xfrm>
          <a:prstGeom prst="rect">
            <a:avLst/>
          </a:prstGeom>
          <a:solidFill>
            <a:srgbClr val="72E8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1" name="Rectangle 497"/>
          <p:cNvSpPr>
            <a:spLocks noChangeArrowheads="1"/>
          </p:cNvSpPr>
          <p:nvPr/>
        </p:nvSpPr>
        <p:spPr bwMode="auto">
          <a:xfrm>
            <a:off x="7334250" y="5422900"/>
            <a:ext cx="9525" cy="341313"/>
          </a:xfrm>
          <a:prstGeom prst="rect">
            <a:avLst/>
          </a:prstGeom>
          <a:solidFill>
            <a:srgbClr val="6DE7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2" name="Rectangle 498"/>
          <p:cNvSpPr>
            <a:spLocks noChangeArrowheads="1"/>
          </p:cNvSpPr>
          <p:nvPr/>
        </p:nvSpPr>
        <p:spPr bwMode="auto">
          <a:xfrm>
            <a:off x="7343775" y="5422900"/>
            <a:ext cx="7938" cy="341313"/>
          </a:xfrm>
          <a:prstGeom prst="rect">
            <a:avLst/>
          </a:prstGeom>
          <a:solidFill>
            <a:srgbClr val="69E5A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3" name="Rectangle 499"/>
          <p:cNvSpPr>
            <a:spLocks noChangeArrowheads="1"/>
          </p:cNvSpPr>
          <p:nvPr/>
        </p:nvSpPr>
        <p:spPr bwMode="auto">
          <a:xfrm>
            <a:off x="7351713" y="5422900"/>
            <a:ext cx="9525" cy="341313"/>
          </a:xfrm>
          <a:prstGeom prst="rect">
            <a:avLst/>
          </a:prstGeom>
          <a:solidFill>
            <a:srgbClr val="65E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4" name="Rectangle 500"/>
          <p:cNvSpPr>
            <a:spLocks noChangeArrowheads="1"/>
          </p:cNvSpPr>
          <p:nvPr/>
        </p:nvSpPr>
        <p:spPr bwMode="auto">
          <a:xfrm>
            <a:off x="7361238" y="5422900"/>
            <a:ext cx="7937" cy="341313"/>
          </a:xfrm>
          <a:prstGeom prst="rect">
            <a:avLst/>
          </a:prstGeom>
          <a:solidFill>
            <a:srgbClr val="61E1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5" name="Rectangle 501"/>
          <p:cNvSpPr>
            <a:spLocks noChangeArrowheads="1"/>
          </p:cNvSpPr>
          <p:nvPr/>
        </p:nvSpPr>
        <p:spPr bwMode="auto">
          <a:xfrm>
            <a:off x="7369175" y="5422900"/>
            <a:ext cx="7938" cy="341313"/>
          </a:xfrm>
          <a:prstGeom prst="rect">
            <a:avLst/>
          </a:prstGeom>
          <a:solidFill>
            <a:srgbClr val="5DDF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6" name="Rectangle 502"/>
          <p:cNvSpPr>
            <a:spLocks noChangeArrowheads="1"/>
          </p:cNvSpPr>
          <p:nvPr/>
        </p:nvSpPr>
        <p:spPr bwMode="auto">
          <a:xfrm>
            <a:off x="7377113" y="5422900"/>
            <a:ext cx="9525" cy="341313"/>
          </a:xfrm>
          <a:prstGeom prst="rect">
            <a:avLst/>
          </a:prstGeom>
          <a:solidFill>
            <a:srgbClr val="59DE9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7" name="Rectangle 503"/>
          <p:cNvSpPr>
            <a:spLocks noChangeArrowheads="1"/>
          </p:cNvSpPr>
          <p:nvPr/>
        </p:nvSpPr>
        <p:spPr bwMode="auto">
          <a:xfrm>
            <a:off x="7386638" y="5422900"/>
            <a:ext cx="7937" cy="341313"/>
          </a:xfrm>
          <a:prstGeom prst="rect">
            <a:avLst/>
          </a:prstGeom>
          <a:solidFill>
            <a:srgbClr val="54DC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8" name="Rectangle 504"/>
          <p:cNvSpPr>
            <a:spLocks noChangeArrowheads="1"/>
          </p:cNvSpPr>
          <p:nvPr/>
        </p:nvSpPr>
        <p:spPr bwMode="auto">
          <a:xfrm>
            <a:off x="7394575" y="5422900"/>
            <a:ext cx="7938" cy="341313"/>
          </a:xfrm>
          <a:prstGeom prst="rect">
            <a:avLst/>
          </a:prstGeom>
          <a:solidFill>
            <a:srgbClr val="50DB9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09" name="Rectangle 505"/>
          <p:cNvSpPr>
            <a:spLocks noChangeArrowheads="1"/>
          </p:cNvSpPr>
          <p:nvPr/>
        </p:nvSpPr>
        <p:spPr bwMode="auto">
          <a:xfrm>
            <a:off x="7402513" y="5422900"/>
            <a:ext cx="9525" cy="341313"/>
          </a:xfrm>
          <a:prstGeom prst="rect">
            <a:avLst/>
          </a:prstGeom>
          <a:solidFill>
            <a:srgbClr val="4DD9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0" name="Rectangle 506"/>
          <p:cNvSpPr>
            <a:spLocks noChangeArrowheads="1"/>
          </p:cNvSpPr>
          <p:nvPr/>
        </p:nvSpPr>
        <p:spPr bwMode="auto">
          <a:xfrm>
            <a:off x="7412038" y="5422900"/>
            <a:ext cx="7937" cy="341313"/>
          </a:xfrm>
          <a:prstGeom prst="rect">
            <a:avLst/>
          </a:prstGeom>
          <a:solidFill>
            <a:srgbClr val="49D7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1" name="Rectangle 507"/>
          <p:cNvSpPr>
            <a:spLocks noChangeArrowheads="1"/>
          </p:cNvSpPr>
          <p:nvPr/>
        </p:nvSpPr>
        <p:spPr bwMode="auto">
          <a:xfrm>
            <a:off x="7419975" y="5422900"/>
            <a:ext cx="9525" cy="341313"/>
          </a:xfrm>
          <a:prstGeom prst="rect">
            <a:avLst/>
          </a:prstGeom>
          <a:solidFill>
            <a:srgbClr val="44D5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2" name="Rectangle 508"/>
          <p:cNvSpPr>
            <a:spLocks noChangeArrowheads="1"/>
          </p:cNvSpPr>
          <p:nvPr/>
        </p:nvSpPr>
        <p:spPr bwMode="auto">
          <a:xfrm>
            <a:off x="7429500" y="5422900"/>
            <a:ext cx="7938" cy="341313"/>
          </a:xfrm>
          <a:prstGeom prst="rect">
            <a:avLst/>
          </a:prstGeom>
          <a:solidFill>
            <a:srgbClr val="40D3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3" name="Rectangle 509"/>
          <p:cNvSpPr>
            <a:spLocks noChangeArrowheads="1"/>
          </p:cNvSpPr>
          <p:nvPr/>
        </p:nvSpPr>
        <p:spPr bwMode="auto">
          <a:xfrm>
            <a:off x="7437438" y="5422900"/>
            <a:ext cx="7937" cy="341313"/>
          </a:xfrm>
          <a:prstGeom prst="rect">
            <a:avLst/>
          </a:prstGeom>
          <a:solidFill>
            <a:srgbClr val="3CD28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4" name="Rectangle 510"/>
          <p:cNvSpPr>
            <a:spLocks noChangeArrowheads="1"/>
          </p:cNvSpPr>
          <p:nvPr/>
        </p:nvSpPr>
        <p:spPr bwMode="auto">
          <a:xfrm>
            <a:off x="7445375" y="5422900"/>
            <a:ext cx="9525" cy="341313"/>
          </a:xfrm>
          <a:prstGeom prst="rect">
            <a:avLst/>
          </a:prstGeom>
          <a:solidFill>
            <a:srgbClr val="38D08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5" name="Rectangle 511"/>
          <p:cNvSpPr>
            <a:spLocks noChangeArrowheads="1"/>
          </p:cNvSpPr>
          <p:nvPr/>
        </p:nvSpPr>
        <p:spPr bwMode="auto">
          <a:xfrm>
            <a:off x="7454900" y="5422900"/>
            <a:ext cx="7938" cy="341313"/>
          </a:xfrm>
          <a:prstGeom prst="rect">
            <a:avLst/>
          </a:prstGeom>
          <a:solidFill>
            <a:srgbClr val="34CF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6" name="Rectangle 512"/>
          <p:cNvSpPr>
            <a:spLocks noChangeArrowheads="1"/>
          </p:cNvSpPr>
          <p:nvPr/>
        </p:nvSpPr>
        <p:spPr bwMode="auto">
          <a:xfrm>
            <a:off x="7462838" y="5422900"/>
            <a:ext cx="7937" cy="341313"/>
          </a:xfrm>
          <a:prstGeom prst="rect">
            <a:avLst/>
          </a:prstGeom>
          <a:solidFill>
            <a:srgbClr val="30CD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7" name="Rectangle 513"/>
          <p:cNvSpPr>
            <a:spLocks noChangeArrowheads="1"/>
          </p:cNvSpPr>
          <p:nvPr/>
        </p:nvSpPr>
        <p:spPr bwMode="auto">
          <a:xfrm>
            <a:off x="7470775" y="5422900"/>
            <a:ext cx="9525" cy="341313"/>
          </a:xfrm>
          <a:prstGeom prst="rect">
            <a:avLst/>
          </a:prstGeom>
          <a:solidFill>
            <a:srgbClr val="2BCC7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8" name="Rectangle 514"/>
          <p:cNvSpPr>
            <a:spLocks noChangeArrowheads="1"/>
          </p:cNvSpPr>
          <p:nvPr/>
        </p:nvSpPr>
        <p:spPr bwMode="auto">
          <a:xfrm>
            <a:off x="7480300" y="5422900"/>
            <a:ext cx="7938" cy="341313"/>
          </a:xfrm>
          <a:prstGeom prst="rect">
            <a:avLst/>
          </a:prstGeom>
          <a:solidFill>
            <a:srgbClr val="27CA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19" name="Rectangle 515"/>
          <p:cNvSpPr>
            <a:spLocks noChangeArrowheads="1"/>
          </p:cNvSpPr>
          <p:nvPr/>
        </p:nvSpPr>
        <p:spPr bwMode="auto">
          <a:xfrm>
            <a:off x="7488238" y="5422900"/>
            <a:ext cx="9525" cy="341313"/>
          </a:xfrm>
          <a:prstGeom prst="rect">
            <a:avLst/>
          </a:prstGeom>
          <a:solidFill>
            <a:srgbClr val="23C8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20" name="Rectangle 516"/>
          <p:cNvSpPr>
            <a:spLocks noChangeArrowheads="1"/>
          </p:cNvSpPr>
          <p:nvPr/>
        </p:nvSpPr>
        <p:spPr bwMode="auto">
          <a:xfrm>
            <a:off x="7497763" y="5422900"/>
            <a:ext cx="7937" cy="341313"/>
          </a:xfrm>
          <a:prstGeom prst="rect">
            <a:avLst/>
          </a:prstGeom>
          <a:solidFill>
            <a:srgbClr val="20C67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21" name="Rectangle 517"/>
          <p:cNvSpPr>
            <a:spLocks noChangeArrowheads="1"/>
          </p:cNvSpPr>
          <p:nvPr/>
        </p:nvSpPr>
        <p:spPr bwMode="auto">
          <a:xfrm>
            <a:off x="7505700" y="5422900"/>
            <a:ext cx="7938" cy="341313"/>
          </a:xfrm>
          <a:prstGeom prst="rect">
            <a:avLst/>
          </a:prstGeom>
          <a:solidFill>
            <a:srgbClr val="1BC46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22" name="Rectangle 518"/>
          <p:cNvSpPr>
            <a:spLocks noChangeArrowheads="1"/>
          </p:cNvSpPr>
          <p:nvPr/>
        </p:nvSpPr>
        <p:spPr bwMode="auto">
          <a:xfrm>
            <a:off x="7513638" y="5422900"/>
            <a:ext cx="9525" cy="341313"/>
          </a:xfrm>
          <a:prstGeom prst="rect">
            <a:avLst/>
          </a:prstGeom>
          <a:solidFill>
            <a:srgbClr val="17C3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23" name="Rectangle 519"/>
          <p:cNvSpPr>
            <a:spLocks noChangeArrowheads="1"/>
          </p:cNvSpPr>
          <p:nvPr/>
        </p:nvSpPr>
        <p:spPr bwMode="auto">
          <a:xfrm>
            <a:off x="7523163" y="5422900"/>
            <a:ext cx="7937" cy="341313"/>
          </a:xfrm>
          <a:prstGeom prst="rect">
            <a:avLst/>
          </a:prstGeom>
          <a:solidFill>
            <a:srgbClr val="13C16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24" name="Rectangle 520"/>
          <p:cNvSpPr>
            <a:spLocks noChangeArrowheads="1"/>
          </p:cNvSpPr>
          <p:nvPr/>
        </p:nvSpPr>
        <p:spPr bwMode="auto">
          <a:xfrm>
            <a:off x="7531100" y="5422900"/>
            <a:ext cx="7938" cy="341313"/>
          </a:xfrm>
          <a:prstGeom prst="rect">
            <a:avLst/>
          </a:prstGeom>
          <a:solidFill>
            <a:srgbClr val="0FBF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25" name="Rectangle 521"/>
          <p:cNvSpPr>
            <a:spLocks noChangeArrowheads="1"/>
          </p:cNvSpPr>
          <p:nvPr/>
        </p:nvSpPr>
        <p:spPr bwMode="auto">
          <a:xfrm>
            <a:off x="7539038" y="5422900"/>
            <a:ext cx="9525" cy="341313"/>
          </a:xfrm>
          <a:prstGeom prst="rect">
            <a:avLst/>
          </a:prstGeom>
          <a:solidFill>
            <a:srgbClr val="0BBD6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26" name="Rectangle 522"/>
          <p:cNvSpPr>
            <a:spLocks noChangeArrowheads="1"/>
          </p:cNvSpPr>
          <p:nvPr/>
        </p:nvSpPr>
        <p:spPr bwMode="auto">
          <a:xfrm>
            <a:off x="7548563" y="5422900"/>
            <a:ext cx="7937" cy="341313"/>
          </a:xfrm>
          <a:prstGeom prst="rect">
            <a:avLst/>
          </a:prstGeom>
          <a:solidFill>
            <a:srgbClr val="07BB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27" name="Oval 523"/>
          <p:cNvSpPr>
            <a:spLocks noChangeArrowheads="1"/>
          </p:cNvSpPr>
          <p:nvPr/>
        </p:nvSpPr>
        <p:spPr bwMode="auto">
          <a:xfrm>
            <a:off x="7221538" y="5391150"/>
            <a:ext cx="331787" cy="88900"/>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28" name="Rectangle 524"/>
          <p:cNvSpPr>
            <a:spLocks noChangeArrowheads="1"/>
          </p:cNvSpPr>
          <p:nvPr/>
        </p:nvSpPr>
        <p:spPr bwMode="auto">
          <a:xfrm>
            <a:off x="7343775" y="5516563"/>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2029" name="Rectangle 525"/>
          <p:cNvSpPr>
            <a:spLocks noChangeArrowheads="1"/>
          </p:cNvSpPr>
          <p:nvPr/>
        </p:nvSpPr>
        <p:spPr bwMode="auto">
          <a:xfrm>
            <a:off x="7318375" y="5592763"/>
            <a:ext cx="1238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XYZ</a:t>
            </a:r>
          </a:p>
        </p:txBody>
      </p:sp>
      <p:sp>
        <p:nvSpPr>
          <p:cNvPr id="22030" name="Line 526"/>
          <p:cNvSpPr>
            <a:spLocks noChangeShapeType="1"/>
          </p:cNvSpPr>
          <p:nvPr/>
        </p:nvSpPr>
        <p:spPr bwMode="auto">
          <a:xfrm>
            <a:off x="7386638" y="4391025"/>
            <a:ext cx="1587" cy="373063"/>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031" name="Freeform 527"/>
          <p:cNvSpPr>
            <a:spLocks/>
          </p:cNvSpPr>
          <p:nvPr/>
        </p:nvSpPr>
        <p:spPr bwMode="auto">
          <a:xfrm>
            <a:off x="7350125" y="4289425"/>
            <a:ext cx="74613" cy="111125"/>
          </a:xfrm>
          <a:custGeom>
            <a:avLst/>
            <a:gdLst>
              <a:gd name="T0" fmla="*/ 0 w 47"/>
              <a:gd name="T1" fmla="*/ 2147483646 h 70"/>
              <a:gd name="T2" fmla="*/ 2147483646 w 47"/>
              <a:gd name="T3" fmla="*/ 0 h 70"/>
              <a:gd name="T4" fmla="*/ 2147483646 w 47"/>
              <a:gd name="T5" fmla="*/ 2147483646 h 70"/>
              <a:gd name="T6" fmla="*/ 0 w 47"/>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3"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32" name="Freeform 528"/>
          <p:cNvSpPr>
            <a:spLocks/>
          </p:cNvSpPr>
          <p:nvPr/>
        </p:nvSpPr>
        <p:spPr bwMode="auto">
          <a:xfrm>
            <a:off x="7350125" y="4756150"/>
            <a:ext cx="74613" cy="109538"/>
          </a:xfrm>
          <a:custGeom>
            <a:avLst/>
            <a:gdLst>
              <a:gd name="T0" fmla="*/ 2147483646 w 47"/>
              <a:gd name="T1" fmla="*/ 0 h 69"/>
              <a:gd name="T2" fmla="*/ 2147483646 w 47"/>
              <a:gd name="T3" fmla="*/ 2147483646 h 69"/>
              <a:gd name="T4" fmla="*/ 0 w 47"/>
              <a:gd name="T5" fmla="*/ 0 h 69"/>
              <a:gd name="T6" fmla="*/ 2147483646 w 47"/>
              <a:gd name="T7" fmla="*/ 0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69">
                <a:moveTo>
                  <a:pt x="47" y="0"/>
                </a:moveTo>
                <a:lnTo>
                  <a:pt x="23" y="69"/>
                </a:lnTo>
                <a:lnTo>
                  <a:pt x="0" y="0"/>
                </a:lnTo>
                <a:lnTo>
                  <a:pt x="47"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33" name="Line 529"/>
          <p:cNvSpPr>
            <a:spLocks noChangeShapeType="1"/>
          </p:cNvSpPr>
          <p:nvPr/>
        </p:nvSpPr>
        <p:spPr bwMode="auto">
          <a:xfrm flipV="1">
            <a:off x="7386638" y="5281613"/>
            <a:ext cx="1587" cy="109537"/>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034" name="Freeform 530"/>
          <p:cNvSpPr>
            <a:spLocks/>
          </p:cNvSpPr>
          <p:nvPr/>
        </p:nvSpPr>
        <p:spPr bwMode="auto">
          <a:xfrm>
            <a:off x="7350125" y="5180013"/>
            <a:ext cx="74613" cy="111125"/>
          </a:xfrm>
          <a:custGeom>
            <a:avLst/>
            <a:gdLst>
              <a:gd name="T0" fmla="*/ 0 w 47"/>
              <a:gd name="T1" fmla="*/ 2147483646 h 70"/>
              <a:gd name="T2" fmla="*/ 2147483646 w 47"/>
              <a:gd name="T3" fmla="*/ 0 h 70"/>
              <a:gd name="T4" fmla="*/ 2147483646 w 47"/>
              <a:gd name="T5" fmla="*/ 2147483646 h 70"/>
              <a:gd name="T6" fmla="*/ 0 w 47"/>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3"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35" name="Freeform 531"/>
          <p:cNvSpPr>
            <a:spLocks noEditPoints="1"/>
          </p:cNvSpPr>
          <p:nvPr/>
        </p:nvSpPr>
        <p:spPr bwMode="auto">
          <a:xfrm>
            <a:off x="4254500" y="4432300"/>
            <a:ext cx="2398713" cy="314325"/>
          </a:xfrm>
          <a:custGeom>
            <a:avLst/>
            <a:gdLst>
              <a:gd name="T0" fmla="*/ 2147483646 w 4500"/>
              <a:gd name="T1" fmla="*/ 2147483646 h 589"/>
              <a:gd name="T2" fmla="*/ 2147483646 w 4500"/>
              <a:gd name="T3" fmla="*/ 2147483646 h 589"/>
              <a:gd name="T4" fmla="*/ 1817640234 w 4500"/>
              <a:gd name="T5" fmla="*/ 2147483646 h 589"/>
              <a:gd name="T6" fmla="*/ 1969086444 w 4500"/>
              <a:gd name="T7" fmla="*/ 2147483646 h 589"/>
              <a:gd name="T8" fmla="*/ 2147483646 w 4500"/>
              <a:gd name="T9" fmla="*/ 2147483646 h 589"/>
              <a:gd name="T10" fmla="*/ 2147483646 w 4500"/>
              <a:gd name="T11" fmla="*/ 2147483646 h 589"/>
              <a:gd name="T12" fmla="*/ 2147483646 w 4500"/>
              <a:gd name="T13" fmla="*/ 2147483646 h 589"/>
              <a:gd name="T14" fmla="*/ 2147483646 w 4500"/>
              <a:gd name="T15" fmla="*/ 2147483646 h 589"/>
              <a:gd name="T16" fmla="*/ 2147483646 w 4500"/>
              <a:gd name="T17" fmla="*/ 2147483646 h 589"/>
              <a:gd name="T18" fmla="*/ 2147483646 w 4500"/>
              <a:gd name="T19" fmla="*/ 2147483646 h 589"/>
              <a:gd name="T20" fmla="*/ 2147483646 w 4500"/>
              <a:gd name="T21" fmla="*/ 2147483646 h 589"/>
              <a:gd name="T22" fmla="*/ 2147483646 w 4500"/>
              <a:gd name="T23" fmla="*/ 2147483646 h 589"/>
              <a:gd name="T24" fmla="*/ 2147483646 w 4500"/>
              <a:gd name="T25" fmla="*/ 2147483646 h 589"/>
              <a:gd name="T26" fmla="*/ 2147483646 w 4500"/>
              <a:gd name="T27" fmla="*/ 2147483646 h 589"/>
              <a:gd name="T28" fmla="*/ 2147483646 w 4500"/>
              <a:gd name="T29" fmla="*/ 2147483646 h 589"/>
              <a:gd name="T30" fmla="*/ 2147483646 w 4500"/>
              <a:gd name="T31" fmla="*/ 2147483646 h 589"/>
              <a:gd name="T32" fmla="*/ 2147483646 w 4500"/>
              <a:gd name="T33" fmla="*/ 2147483646 h 589"/>
              <a:gd name="T34" fmla="*/ 2147483646 w 4500"/>
              <a:gd name="T35" fmla="*/ 2147483646 h 589"/>
              <a:gd name="T36" fmla="*/ 2147483646 w 4500"/>
              <a:gd name="T37" fmla="*/ 2147483646 h 589"/>
              <a:gd name="T38" fmla="*/ 2147483646 w 4500"/>
              <a:gd name="T39" fmla="*/ 2147483646 h 589"/>
              <a:gd name="T40" fmla="*/ 2147483646 w 4500"/>
              <a:gd name="T41" fmla="*/ 2147483646 h 589"/>
              <a:gd name="T42" fmla="*/ 2147483646 w 4500"/>
              <a:gd name="T43" fmla="*/ 2147483646 h 589"/>
              <a:gd name="T44" fmla="*/ 2147483646 w 4500"/>
              <a:gd name="T45" fmla="*/ 2147483646 h 589"/>
              <a:gd name="T46" fmla="*/ 2147483646 w 4500"/>
              <a:gd name="T47" fmla="*/ 2147483646 h 589"/>
              <a:gd name="T48" fmla="*/ 2147483646 w 4500"/>
              <a:gd name="T49" fmla="*/ 2147483646 h 589"/>
              <a:gd name="T50" fmla="*/ 2147483646 w 4500"/>
              <a:gd name="T51" fmla="*/ 2147483646 h 589"/>
              <a:gd name="T52" fmla="*/ 2147483646 w 4500"/>
              <a:gd name="T53" fmla="*/ 2147483646 h 589"/>
              <a:gd name="T54" fmla="*/ 2147483646 w 4500"/>
              <a:gd name="T55" fmla="*/ 2147483646 h 589"/>
              <a:gd name="T56" fmla="*/ 2147483646 w 4500"/>
              <a:gd name="T57" fmla="*/ 2147483646 h 589"/>
              <a:gd name="T58" fmla="*/ 2147483646 w 4500"/>
              <a:gd name="T59" fmla="*/ 2147483646 h 589"/>
              <a:gd name="T60" fmla="*/ 2147483646 w 4500"/>
              <a:gd name="T61" fmla="*/ 2147483646 h 589"/>
              <a:gd name="T62" fmla="*/ 2147483646 w 4500"/>
              <a:gd name="T63" fmla="*/ 2147483646 h 589"/>
              <a:gd name="T64" fmla="*/ 2147483646 w 4500"/>
              <a:gd name="T65" fmla="*/ 2147483646 h 589"/>
              <a:gd name="T66" fmla="*/ 2147483646 w 4500"/>
              <a:gd name="T67" fmla="*/ 2147483646 h 589"/>
              <a:gd name="T68" fmla="*/ 2147483646 w 4500"/>
              <a:gd name="T69" fmla="*/ 2147483646 h 589"/>
              <a:gd name="T70" fmla="*/ 2147483646 w 4500"/>
              <a:gd name="T71" fmla="*/ 2147483646 h 589"/>
              <a:gd name="T72" fmla="*/ 2147483646 w 4500"/>
              <a:gd name="T73" fmla="*/ 2147483646 h 589"/>
              <a:gd name="T74" fmla="*/ 2147483646 w 4500"/>
              <a:gd name="T75" fmla="*/ 2147483646 h 589"/>
              <a:gd name="T76" fmla="*/ 2147483646 w 4500"/>
              <a:gd name="T77" fmla="*/ 2147483646 h 589"/>
              <a:gd name="T78" fmla="*/ 2147483646 w 4500"/>
              <a:gd name="T79" fmla="*/ 2147483646 h 589"/>
              <a:gd name="T80" fmla="*/ 2147483646 w 4500"/>
              <a:gd name="T81" fmla="*/ 2147483646 h 589"/>
              <a:gd name="T82" fmla="*/ 2147483646 w 4500"/>
              <a:gd name="T83" fmla="*/ 2147483646 h 589"/>
              <a:gd name="T84" fmla="*/ 2147483646 w 4500"/>
              <a:gd name="T85" fmla="*/ 2147483646 h 589"/>
              <a:gd name="T86" fmla="*/ 2147483646 w 4500"/>
              <a:gd name="T87" fmla="*/ 2147483646 h 589"/>
              <a:gd name="T88" fmla="*/ 2147483646 w 4500"/>
              <a:gd name="T89" fmla="*/ 2147483646 h 589"/>
              <a:gd name="T90" fmla="*/ 2147483646 w 4500"/>
              <a:gd name="T91" fmla="*/ 2147483646 h 589"/>
              <a:gd name="T92" fmla="*/ 2147483646 w 4500"/>
              <a:gd name="T93" fmla="*/ 2147483646 h 589"/>
              <a:gd name="T94" fmla="*/ 2147483646 w 4500"/>
              <a:gd name="T95" fmla="*/ 2147483646 h 589"/>
              <a:gd name="T96" fmla="*/ 2147483646 w 4500"/>
              <a:gd name="T97" fmla="*/ 2147483646 h 589"/>
              <a:gd name="T98" fmla="*/ 2147483646 w 4500"/>
              <a:gd name="T99" fmla="*/ 2147483646 h 589"/>
              <a:gd name="T100" fmla="*/ 2147483646 w 4500"/>
              <a:gd name="T101" fmla="*/ 2147483646 h 589"/>
              <a:gd name="T102" fmla="*/ 2147483646 w 4500"/>
              <a:gd name="T103" fmla="*/ 2147483646 h 589"/>
              <a:gd name="T104" fmla="*/ 2147483646 w 4500"/>
              <a:gd name="T105" fmla="*/ 2147483646 h 589"/>
              <a:gd name="T106" fmla="*/ 2147483646 w 4500"/>
              <a:gd name="T107" fmla="*/ 2147483646 h 589"/>
              <a:gd name="T108" fmla="*/ 2147483646 w 4500"/>
              <a:gd name="T109" fmla="*/ 2147483646 h 589"/>
              <a:gd name="T110" fmla="*/ 2147483646 w 4500"/>
              <a:gd name="T111" fmla="*/ 2147483646 h 589"/>
              <a:gd name="T112" fmla="*/ 2147483646 w 4500"/>
              <a:gd name="T113" fmla="*/ 2147483646 h 589"/>
              <a:gd name="T114" fmla="*/ 2147483646 w 4500"/>
              <a:gd name="T115" fmla="*/ 2147483646 h 589"/>
              <a:gd name="T116" fmla="*/ 2147483646 w 4500"/>
              <a:gd name="T117" fmla="*/ 2147483646 h 589"/>
              <a:gd name="T118" fmla="*/ 2147483646 w 4500"/>
              <a:gd name="T119" fmla="*/ 2147483646 h 5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500" h="589">
                <a:moveTo>
                  <a:pt x="25" y="12"/>
                </a:moveTo>
                <a:lnTo>
                  <a:pt x="25" y="38"/>
                </a:lnTo>
                <a:cubicBezTo>
                  <a:pt x="25" y="45"/>
                  <a:pt x="20" y="51"/>
                  <a:pt x="12" y="51"/>
                </a:cubicBezTo>
                <a:cubicBezTo>
                  <a:pt x="5" y="51"/>
                  <a:pt x="0" y="45"/>
                  <a:pt x="0" y="38"/>
                </a:cubicBezTo>
                <a:lnTo>
                  <a:pt x="0" y="12"/>
                </a:lnTo>
                <a:cubicBezTo>
                  <a:pt x="0" y="5"/>
                  <a:pt x="5" y="0"/>
                  <a:pt x="12" y="0"/>
                </a:cubicBezTo>
                <a:cubicBezTo>
                  <a:pt x="20" y="0"/>
                  <a:pt x="25" y="5"/>
                  <a:pt x="25" y="12"/>
                </a:cubicBezTo>
                <a:close/>
                <a:moveTo>
                  <a:pt x="25" y="89"/>
                </a:moveTo>
                <a:lnTo>
                  <a:pt x="25" y="115"/>
                </a:lnTo>
                <a:cubicBezTo>
                  <a:pt x="25" y="122"/>
                  <a:pt x="20" y="128"/>
                  <a:pt x="12" y="128"/>
                </a:cubicBezTo>
                <a:cubicBezTo>
                  <a:pt x="5" y="128"/>
                  <a:pt x="0" y="122"/>
                  <a:pt x="0" y="115"/>
                </a:cubicBezTo>
                <a:lnTo>
                  <a:pt x="0" y="89"/>
                </a:lnTo>
                <a:cubicBezTo>
                  <a:pt x="0" y="82"/>
                  <a:pt x="5" y="76"/>
                  <a:pt x="12" y="76"/>
                </a:cubicBezTo>
                <a:cubicBezTo>
                  <a:pt x="20" y="76"/>
                  <a:pt x="25" y="82"/>
                  <a:pt x="25" y="89"/>
                </a:cubicBezTo>
                <a:close/>
                <a:moveTo>
                  <a:pt x="25" y="166"/>
                </a:moveTo>
                <a:lnTo>
                  <a:pt x="25" y="192"/>
                </a:lnTo>
                <a:cubicBezTo>
                  <a:pt x="25" y="199"/>
                  <a:pt x="20" y="204"/>
                  <a:pt x="12" y="204"/>
                </a:cubicBezTo>
                <a:cubicBezTo>
                  <a:pt x="5" y="204"/>
                  <a:pt x="0" y="199"/>
                  <a:pt x="0" y="192"/>
                </a:cubicBezTo>
                <a:lnTo>
                  <a:pt x="0" y="166"/>
                </a:lnTo>
                <a:cubicBezTo>
                  <a:pt x="0" y="159"/>
                  <a:pt x="5" y="153"/>
                  <a:pt x="12" y="153"/>
                </a:cubicBezTo>
                <a:cubicBezTo>
                  <a:pt x="20" y="153"/>
                  <a:pt x="25" y="159"/>
                  <a:pt x="25" y="166"/>
                </a:cubicBezTo>
                <a:close/>
                <a:moveTo>
                  <a:pt x="25" y="243"/>
                </a:moveTo>
                <a:lnTo>
                  <a:pt x="25" y="268"/>
                </a:lnTo>
                <a:cubicBezTo>
                  <a:pt x="25" y="276"/>
                  <a:pt x="20" y="281"/>
                  <a:pt x="12" y="281"/>
                </a:cubicBezTo>
                <a:cubicBezTo>
                  <a:pt x="5" y="281"/>
                  <a:pt x="0" y="276"/>
                  <a:pt x="0" y="268"/>
                </a:cubicBezTo>
                <a:lnTo>
                  <a:pt x="0" y="243"/>
                </a:lnTo>
                <a:cubicBezTo>
                  <a:pt x="0" y="236"/>
                  <a:pt x="5" y="230"/>
                  <a:pt x="12" y="230"/>
                </a:cubicBezTo>
                <a:cubicBezTo>
                  <a:pt x="20" y="230"/>
                  <a:pt x="25" y="236"/>
                  <a:pt x="25" y="243"/>
                </a:cubicBezTo>
                <a:close/>
                <a:moveTo>
                  <a:pt x="25" y="320"/>
                </a:moveTo>
                <a:lnTo>
                  <a:pt x="25" y="344"/>
                </a:lnTo>
                <a:lnTo>
                  <a:pt x="12" y="332"/>
                </a:lnTo>
                <a:lnTo>
                  <a:pt x="13" y="332"/>
                </a:lnTo>
                <a:cubicBezTo>
                  <a:pt x="20" y="332"/>
                  <a:pt x="26" y="337"/>
                  <a:pt x="26" y="344"/>
                </a:cubicBezTo>
                <a:cubicBezTo>
                  <a:pt x="26" y="352"/>
                  <a:pt x="20" y="357"/>
                  <a:pt x="13" y="357"/>
                </a:cubicBezTo>
                <a:lnTo>
                  <a:pt x="12" y="357"/>
                </a:lnTo>
                <a:cubicBezTo>
                  <a:pt x="5" y="357"/>
                  <a:pt x="0" y="352"/>
                  <a:pt x="0" y="344"/>
                </a:cubicBezTo>
                <a:lnTo>
                  <a:pt x="0" y="320"/>
                </a:lnTo>
                <a:cubicBezTo>
                  <a:pt x="0" y="313"/>
                  <a:pt x="5" y="307"/>
                  <a:pt x="12" y="307"/>
                </a:cubicBezTo>
                <a:cubicBezTo>
                  <a:pt x="20" y="307"/>
                  <a:pt x="25" y="313"/>
                  <a:pt x="25" y="320"/>
                </a:cubicBezTo>
                <a:close/>
                <a:moveTo>
                  <a:pt x="64" y="332"/>
                </a:moveTo>
                <a:lnTo>
                  <a:pt x="90" y="332"/>
                </a:lnTo>
                <a:cubicBezTo>
                  <a:pt x="97" y="332"/>
                  <a:pt x="103" y="337"/>
                  <a:pt x="103" y="344"/>
                </a:cubicBezTo>
                <a:cubicBezTo>
                  <a:pt x="103" y="352"/>
                  <a:pt x="97" y="357"/>
                  <a:pt x="90" y="357"/>
                </a:cubicBezTo>
                <a:lnTo>
                  <a:pt x="64" y="357"/>
                </a:lnTo>
                <a:cubicBezTo>
                  <a:pt x="57" y="357"/>
                  <a:pt x="52" y="352"/>
                  <a:pt x="52" y="344"/>
                </a:cubicBezTo>
                <a:cubicBezTo>
                  <a:pt x="52" y="337"/>
                  <a:pt x="57" y="332"/>
                  <a:pt x="64" y="332"/>
                </a:cubicBezTo>
                <a:close/>
                <a:moveTo>
                  <a:pt x="141" y="332"/>
                </a:moveTo>
                <a:lnTo>
                  <a:pt x="167" y="332"/>
                </a:lnTo>
                <a:cubicBezTo>
                  <a:pt x="174" y="332"/>
                  <a:pt x="180" y="337"/>
                  <a:pt x="180" y="344"/>
                </a:cubicBezTo>
                <a:cubicBezTo>
                  <a:pt x="180" y="352"/>
                  <a:pt x="174" y="357"/>
                  <a:pt x="167" y="357"/>
                </a:cubicBezTo>
                <a:lnTo>
                  <a:pt x="141" y="357"/>
                </a:lnTo>
                <a:cubicBezTo>
                  <a:pt x="134" y="357"/>
                  <a:pt x="128" y="352"/>
                  <a:pt x="128" y="344"/>
                </a:cubicBezTo>
                <a:cubicBezTo>
                  <a:pt x="128" y="337"/>
                  <a:pt x="134" y="332"/>
                  <a:pt x="141" y="332"/>
                </a:cubicBezTo>
                <a:close/>
                <a:moveTo>
                  <a:pt x="218" y="332"/>
                </a:moveTo>
                <a:lnTo>
                  <a:pt x="244" y="332"/>
                </a:lnTo>
                <a:cubicBezTo>
                  <a:pt x="251" y="332"/>
                  <a:pt x="256" y="337"/>
                  <a:pt x="256" y="344"/>
                </a:cubicBezTo>
                <a:cubicBezTo>
                  <a:pt x="256" y="352"/>
                  <a:pt x="251" y="357"/>
                  <a:pt x="244" y="357"/>
                </a:cubicBezTo>
                <a:lnTo>
                  <a:pt x="218" y="357"/>
                </a:lnTo>
                <a:cubicBezTo>
                  <a:pt x="211" y="357"/>
                  <a:pt x="205" y="352"/>
                  <a:pt x="205" y="344"/>
                </a:cubicBezTo>
                <a:cubicBezTo>
                  <a:pt x="205" y="337"/>
                  <a:pt x="211" y="332"/>
                  <a:pt x="218" y="332"/>
                </a:cubicBezTo>
                <a:close/>
                <a:moveTo>
                  <a:pt x="295" y="332"/>
                </a:moveTo>
                <a:lnTo>
                  <a:pt x="320" y="332"/>
                </a:lnTo>
                <a:cubicBezTo>
                  <a:pt x="328" y="332"/>
                  <a:pt x="333" y="337"/>
                  <a:pt x="333" y="344"/>
                </a:cubicBezTo>
                <a:cubicBezTo>
                  <a:pt x="333" y="352"/>
                  <a:pt x="328" y="357"/>
                  <a:pt x="320" y="357"/>
                </a:cubicBezTo>
                <a:lnTo>
                  <a:pt x="295" y="357"/>
                </a:lnTo>
                <a:cubicBezTo>
                  <a:pt x="288" y="357"/>
                  <a:pt x="282" y="352"/>
                  <a:pt x="282" y="344"/>
                </a:cubicBezTo>
                <a:cubicBezTo>
                  <a:pt x="282" y="337"/>
                  <a:pt x="288" y="332"/>
                  <a:pt x="295" y="332"/>
                </a:cubicBezTo>
                <a:close/>
                <a:moveTo>
                  <a:pt x="372" y="332"/>
                </a:moveTo>
                <a:lnTo>
                  <a:pt x="397" y="332"/>
                </a:lnTo>
                <a:cubicBezTo>
                  <a:pt x="404" y="332"/>
                  <a:pt x="410" y="337"/>
                  <a:pt x="410" y="344"/>
                </a:cubicBezTo>
                <a:cubicBezTo>
                  <a:pt x="410" y="352"/>
                  <a:pt x="404" y="357"/>
                  <a:pt x="397" y="357"/>
                </a:cubicBezTo>
                <a:lnTo>
                  <a:pt x="372" y="357"/>
                </a:lnTo>
                <a:cubicBezTo>
                  <a:pt x="365" y="357"/>
                  <a:pt x="359" y="352"/>
                  <a:pt x="359" y="344"/>
                </a:cubicBezTo>
                <a:cubicBezTo>
                  <a:pt x="359" y="337"/>
                  <a:pt x="365" y="332"/>
                  <a:pt x="372" y="332"/>
                </a:cubicBezTo>
                <a:close/>
                <a:moveTo>
                  <a:pt x="448" y="332"/>
                </a:moveTo>
                <a:lnTo>
                  <a:pt x="474" y="332"/>
                </a:lnTo>
                <a:cubicBezTo>
                  <a:pt x="481" y="332"/>
                  <a:pt x="487" y="337"/>
                  <a:pt x="487" y="344"/>
                </a:cubicBezTo>
                <a:cubicBezTo>
                  <a:pt x="487" y="352"/>
                  <a:pt x="481" y="357"/>
                  <a:pt x="474" y="357"/>
                </a:cubicBezTo>
                <a:lnTo>
                  <a:pt x="448" y="357"/>
                </a:lnTo>
                <a:cubicBezTo>
                  <a:pt x="441" y="357"/>
                  <a:pt x="436" y="352"/>
                  <a:pt x="436" y="344"/>
                </a:cubicBezTo>
                <a:cubicBezTo>
                  <a:pt x="436" y="337"/>
                  <a:pt x="441" y="332"/>
                  <a:pt x="448" y="332"/>
                </a:cubicBezTo>
                <a:close/>
                <a:moveTo>
                  <a:pt x="525" y="332"/>
                </a:moveTo>
                <a:lnTo>
                  <a:pt x="551" y="332"/>
                </a:lnTo>
                <a:cubicBezTo>
                  <a:pt x="558" y="332"/>
                  <a:pt x="564" y="337"/>
                  <a:pt x="564" y="344"/>
                </a:cubicBezTo>
                <a:cubicBezTo>
                  <a:pt x="564" y="352"/>
                  <a:pt x="558" y="357"/>
                  <a:pt x="551" y="357"/>
                </a:cubicBezTo>
                <a:lnTo>
                  <a:pt x="525" y="357"/>
                </a:lnTo>
                <a:cubicBezTo>
                  <a:pt x="518" y="357"/>
                  <a:pt x="512" y="352"/>
                  <a:pt x="512" y="344"/>
                </a:cubicBezTo>
                <a:cubicBezTo>
                  <a:pt x="512" y="337"/>
                  <a:pt x="518" y="332"/>
                  <a:pt x="525" y="332"/>
                </a:cubicBezTo>
                <a:close/>
                <a:moveTo>
                  <a:pt x="602" y="332"/>
                </a:moveTo>
                <a:lnTo>
                  <a:pt x="628" y="332"/>
                </a:lnTo>
                <a:cubicBezTo>
                  <a:pt x="635" y="332"/>
                  <a:pt x="640" y="337"/>
                  <a:pt x="640" y="344"/>
                </a:cubicBezTo>
                <a:cubicBezTo>
                  <a:pt x="640" y="352"/>
                  <a:pt x="635" y="357"/>
                  <a:pt x="628" y="357"/>
                </a:cubicBezTo>
                <a:lnTo>
                  <a:pt x="602" y="357"/>
                </a:lnTo>
                <a:cubicBezTo>
                  <a:pt x="595" y="357"/>
                  <a:pt x="589" y="352"/>
                  <a:pt x="589" y="344"/>
                </a:cubicBezTo>
                <a:cubicBezTo>
                  <a:pt x="589" y="337"/>
                  <a:pt x="595" y="332"/>
                  <a:pt x="602" y="332"/>
                </a:cubicBezTo>
                <a:close/>
                <a:moveTo>
                  <a:pt x="679" y="332"/>
                </a:moveTo>
                <a:lnTo>
                  <a:pt x="704" y="332"/>
                </a:lnTo>
                <a:cubicBezTo>
                  <a:pt x="712" y="332"/>
                  <a:pt x="717" y="337"/>
                  <a:pt x="717" y="344"/>
                </a:cubicBezTo>
                <a:cubicBezTo>
                  <a:pt x="717" y="352"/>
                  <a:pt x="712" y="357"/>
                  <a:pt x="704" y="357"/>
                </a:cubicBezTo>
                <a:lnTo>
                  <a:pt x="679" y="357"/>
                </a:lnTo>
                <a:cubicBezTo>
                  <a:pt x="672" y="357"/>
                  <a:pt x="666" y="352"/>
                  <a:pt x="666" y="344"/>
                </a:cubicBezTo>
                <a:cubicBezTo>
                  <a:pt x="666" y="337"/>
                  <a:pt x="672" y="332"/>
                  <a:pt x="679" y="332"/>
                </a:cubicBezTo>
                <a:close/>
                <a:moveTo>
                  <a:pt x="756" y="332"/>
                </a:moveTo>
                <a:lnTo>
                  <a:pt x="781" y="332"/>
                </a:lnTo>
                <a:cubicBezTo>
                  <a:pt x="788" y="332"/>
                  <a:pt x="794" y="337"/>
                  <a:pt x="794" y="344"/>
                </a:cubicBezTo>
                <a:cubicBezTo>
                  <a:pt x="794" y="352"/>
                  <a:pt x="788" y="357"/>
                  <a:pt x="781" y="357"/>
                </a:cubicBezTo>
                <a:lnTo>
                  <a:pt x="756" y="357"/>
                </a:lnTo>
                <a:cubicBezTo>
                  <a:pt x="749" y="357"/>
                  <a:pt x="743" y="352"/>
                  <a:pt x="743" y="344"/>
                </a:cubicBezTo>
                <a:cubicBezTo>
                  <a:pt x="743" y="337"/>
                  <a:pt x="749" y="332"/>
                  <a:pt x="756" y="332"/>
                </a:cubicBezTo>
                <a:close/>
                <a:moveTo>
                  <a:pt x="832" y="332"/>
                </a:moveTo>
                <a:lnTo>
                  <a:pt x="858" y="332"/>
                </a:lnTo>
                <a:cubicBezTo>
                  <a:pt x="865" y="332"/>
                  <a:pt x="871" y="337"/>
                  <a:pt x="871" y="344"/>
                </a:cubicBezTo>
                <a:cubicBezTo>
                  <a:pt x="871" y="352"/>
                  <a:pt x="865" y="357"/>
                  <a:pt x="858" y="357"/>
                </a:cubicBezTo>
                <a:lnTo>
                  <a:pt x="832" y="357"/>
                </a:lnTo>
                <a:cubicBezTo>
                  <a:pt x="825" y="357"/>
                  <a:pt x="820" y="352"/>
                  <a:pt x="820" y="344"/>
                </a:cubicBezTo>
                <a:cubicBezTo>
                  <a:pt x="820" y="337"/>
                  <a:pt x="825" y="332"/>
                  <a:pt x="832" y="332"/>
                </a:cubicBezTo>
                <a:close/>
                <a:moveTo>
                  <a:pt x="909" y="332"/>
                </a:moveTo>
                <a:lnTo>
                  <a:pt x="935" y="332"/>
                </a:lnTo>
                <a:cubicBezTo>
                  <a:pt x="942" y="332"/>
                  <a:pt x="948" y="337"/>
                  <a:pt x="948" y="344"/>
                </a:cubicBezTo>
                <a:cubicBezTo>
                  <a:pt x="948" y="352"/>
                  <a:pt x="942" y="357"/>
                  <a:pt x="935" y="357"/>
                </a:cubicBezTo>
                <a:lnTo>
                  <a:pt x="909" y="357"/>
                </a:lnTo>
                <a:cubicBezTo>
                  <a:pt x="902" y="357"/>
                  <a:pt x="896" y="352"/>
                  <a:pt x="896" y="344"/>
                </a:cubicBezTo>
                <a:cubicBezTo>
                  <a:pt x="896" y="337"/>
                  <a:pt x="902" y="332"/>
                  <a:pt x="909" y="332"/>
                </a:cubicBezTo>
                <a:close/>
                <a:moveTo>
                  <a:pt x="986" y="332"/>
                </a:moveTo>
                <a:lnTo>
                  <a:pt x="1012" y="332"/>
                </a:lnTo>
                <a:cubicBezTo>
                  <a:pt x="1019" y="332"/>
                  <a:pt x="1024" y="337"/>
                  <a:pt x="1024" y="344"/>
                </a:cubicBezTo>
                <a:cubicBezTo>
                  <a:pt x="1024" y="352"/>
                  <a:pt x="1019" y="357"/>
                  <a:pt x="1012" y="357"/>
                </a:cubicBezTo>
                <a:lnTo>
                  <a:pt x="986" y="357"/>
                </a:lnTo>
                <a:cubicBezTo>
                  <a:pt x="979" y="357"/>
                  <a:pt x="973" y="352"/>
                  <a:pt x="973" y="344"/>
                </a:cubicBezTo>
                <a:cubicBezTo>
                  <a:pt x="973" y="337"/>
                  <a:pt x="979" y="332"/>
                  <a:pt x="986" y="332"/>
                </a:cubicBezTo>
                <a:close/>
                <a:moveTo>
                  <a:pt x="1033" y="310"/>
                </a:moveTo>
                <a:lnTo>
                  <a:pt x="1039" y="302"/>
                </a:lnTo>
                <a:cubicBezTo>
                  <a:pt x="1040" y="301"/>
                  <a:pt x="1041" y="300"/>
                  <a:pt x="1042" y="299"/>
                </a:cubicBezTo>
                <a:lnTo>
                  <a:pt x="1054" y="290"/>
                </a:lnTo>
                <a:cubicBezTo>
                  <a:pt x="1060" y="286"/>
                  <a:pt x="1068" y="287"/>
                  <a:pt x="1072" y="293"/>
                </a:cubicBezTo>
                <a:cubicBezTo>
                  <a:pt x="1076" y="299"/>
                  <a:pt x="1075" y="307"/>
                  <a:pt x="1069" y="311"/>
                </a:cubicBezTo>
                <a:lnTo>
                  <a:pt x="1057" y="320"/>
                </a:lnTo>
                <a:lnTo>
                  <a:pt x="1060" y="317"/>
                </a:lnTo>
                <a:lnTo>
                  <a:pt x="1054" y="326"/>
                </a:lnTo>
                <a:cubicBezTo>
                  <a:pt x="1049" y="331"/>
                  <a:pt x="1041" y="333"/>
                  <a:pt x="1036" y="328"/>
                </a:cubicBezTo>
                <a:cubicBezTo>
                  <a:pt x="1030" y="324"/>
                  <a:pt x="1029" y="316"/>
                  <a:pt x="1033" y="310"/>
                </a:cubicBezTo>
                <a:close/>
                <a:moveTo>
                  <a:pt x="1117" y="292"/>
                </a:moveTo>
                <a:lnTo>
                  <a:pt x="1128" y="299"/>
                </a:lnTo>
                <a:cubicBezTo>
                  <a:pt x="1129" y="300"/>
                  <a:pt x="1130" y="301"/>
                  <a:pt x="1131" y="302"/>
                </a:cubicBezTo>
                <a:lnTo>
                  <a:pt x="1138" y="312"/>
                </a:lnTo>
                <a:cubicBezTo>
                  <a:pt x="1143" y="318"/>
                  <a:pt x="1141" y="326"/>
                  <a:pt x="1136" y="330"/>
                </a:cubicBezTo>
                <a:cubicBezTo>
                  <a:pt x="1130" y="334"/>
                  <a:pt x="1122" y="333"/>
                  <a:pt x="1118" y="328"/>
                </a:cubicBezTo>
                <a:lnTo>
                  <a:pt x="1110" y="317"/>
                </a:lnTo>
                <a:lnTo>
                  <a:pt x="1113" y="320"/>
                </a:lnTo>
                <a:lnTo>
                  <a:pt x="1103" y="313"/>
                </a:lnTo>
                <a:cubicBezTo>
                  <a:pt x="1097" y="309"/>
                  <a:pt x="1096" y="301"/>
                  <a:pt x="1100" y="295"/>
                </a:cubicBezTo>
                <a:cubicBezTo>
                  <a:pt x="1104" y="289"/>
                  <a:pt x="1112" y="288"/>
                  <a:pt x="1117" y="292"/>
                </a:cubicBezTo>
                <a:close/>
                <a:moveTo>
                  <a:pt x="1161" y="332"/>
                </a:moveTo>
                <a:lnTo>
                  <a:pt x="1186" y="332"/>
                </a:lnTo>
                <a:cubicBezTo>
                  <a:pt x="1193" y="332"/>
                  <a:pt x="1199" y="337"/>
                  <a:pt x="1199" y="344"/>
                </a:cubicBezTo>
                <a:cubicBezTo>
                  <a:pt x="1199" y="352"/>
                  <a:pt x="1193" y="357"/>
                  <a:pt x="1186" y="357"/>
                </a:cubicBezTo>
                <a:lnTo>
                  <a:pt x="1161" y="357"/>
                </a:lnTo>
                <a:cubicBezTo>
                  <a:pt x="1154" y="357"/>
                  <a:pt x="1148" y="352"/>
                  <a:pt x="1148" y="344"/>
                </a:cubicBezTo>
                <a:cubicBezTo>
                  <a:pt x="1148" y="337"/>
                  <a:pt x="1154" y="332"/>
                  <a:pt x="1161" y="332"/>
                </a:cubicBezTo>
                <a:close/>
                <a:moveTo>
                  <a:pt x="1237" y="332"/>
                </a:moveTo>
                <a:lnTo>
                  <a:pt x="1263" y="332"/>
                </a:lnTo>
                <a:cubicBezTo>
                  <a:pt x="1270" y="332"/>
                  <a:pt x="1276" y="337"/>
                  <a:pt x="1276" y="344"/>
                </a:cubicBezTo>
                <a:cubicBezTo>
                  <a:pt x="1276" y="352"/>
                  <a:pt x="1270" y="357"/>
                  <a:pt x="1263" y="357"/>
                </a:cubicBezTo>
                <a:lnTo>
                  <a:pt x="1237" y="357"/>
                </a:lnTo>
                <a:cubicBezTo>
                  <a:pt x="1230" y="357"/>
                  <a:pt x="1225" y="352"/>
                  <a:pt x="1225" y="344"/>
                </a:cubicBezTo>
                <a:cubicBezTo>
                  <a:pt x="1225" y="337"/>
                  <a:pt x="1230" y="332"/>
                  <a:pt x="1237" y="332"/>
                </a:cubicBezTo>
                <a:close/>
                <a:moveTo>
                  <a:pt x="1314" y="332"/>
                </a:moveTo>
                <a:lnTo>
                  <a:pt x="1340" y="332"/>
                </a:lnTo>
                <a:cubicBezTo>
                  <a:pt x="1347" y="332"/>
                  <a:pt x="1353" y="337"/>
                  <a:pt x="1353" y="344"/>
                </a:cubicBezTo>
                <a:cubicBezTo>
                  <a:pt x="1353" y="352"/>
                  <a:pt x="1347" y="357"/>
                  <a:pt x="1340" y="357"/>
                </a:cubicBezTo>
                <a:lnTo>
                  <a:pt x="1314" y="357"/>
                </a:lnTo>
                <a:cubicBezTo>
                  <a:pt x="1307" y="357"/>
                  <a:pt x="1301" y="352"/>
                  <a:pt x="1301" y="344"/>
                </a:cubicBezTo>
                <a:cubicBezTo>
                  <a:pt x="1301" y="337"/>
                  <a:pt x="1307" y="332"/>
                  <a:pt x="1314" y="332"/>
                </a:cubicBezTo>
                <a:close/>
                <a:moveTo>
                  <a:pt x="1391" y="332"/>
                </a:moveTo>
                <a:lnTo>
                  <a:pt x="1417" y="332"/>
                </a:lnTo>
                <a:cubicBezTo>
                  <a:pt x="1424" y="332"/>
                  <a:pt x="1429" y="337"/>
                  <a:pt x="1429" y="344"/>
                </a:cubicBezTo>
                <a:cubicBezTo>
                  <a:pt x="1429" y="352"/>
                  <a:pt x="1424" y="357"/>
                  <a:pt x="1417" y="357"/>
                </a:cubicBezTo>
                <a:lnTo>
                  <a:pt x="1391" y="357"/>
                </a:lnTo>
                <a:cubicBezTo>
                  <a:pt x="1384" y="357"/>
                  <a:pt x="1378" y="352"/>
                  <a:pt x="1378" y="344"/>
                </a:cubicBezTo>
                <a:cubicBezTo>
                  <a:pt x="1378" y="337"/>
                  <a:pt x="1384" y="332"/>
                  <a:pt x="1391" y="332"/>
                </a:cubicBezTo>
                <a:close/>
                <a:moveTo>
                  <a:pt x="1468" y="332"/>
                </a:moveTo>
                <a:lnTo>
                  <a:pt x="1493" y="332"/>
                </a:lnTo>
                <a:cubicBezTo>
                  <a:pt x="1501" y="332"/>
                  <a:pt x="1506" y="337"/>
                  <a:pt x="1506" y="344"/>
                </a:cubicBezTo>
                <a:cubicBezTo>
                  <a:pt x="1506" y="352"/>
                  <a:pt x="1501" y="357"/>
                  <a:pt x="1493" y="357"/>
                </a:cubicBezTo>
                <a:lnTo>
                  <a:pt x="1468" y="357"/>
                </a:lnTo>
                <a:cubicBezTo>
                  <a:pt x="1461" y="357"/>
                  <a:pt x="1455" y="352"/>
                  <a:pt x="1455" y="344"/>
                </a:cubicBezTo>
                <a:cubicBezTo>
                  <a:pt x="1455" y="337"/>
                  <a:pt x="1461" y="332"/>
                  <a:pt x="1468" y="332"/>
                </a:cubicBezTo>
                <a:close/>
                <a:moveTo>
                  <a:pt x="1545" y="332"/>
                </a:moveTo>
                <a:lnTo>
                  <a:pt x="1570" y="332"/>
                </a:lnTo>
                <a:cubicBezTo>
                  <a:pt x="1577" y="332"/>
                  <a:pt x="1583" y="337"/>
                  <a:pt x="1583" y="344"/>
                </a:cubicBezTo>
                <a:cubicBezTo>
                  <a:pt x="1583" y="352"/>
                  <a:pt x="1577" y="357"/>
                  <a:pt x="1570" y="357"/>
                </a:cubicBezTo>
                <a:lnTo>
                  <a:pt x="1545" y="357"/>
                </a:lnTo>
                <a:cubicBezTo>
                  <a:pt x="1538" y="357"/>
                  <a:pt x="1532" y="352"/>
                  <a:pt x="1532" y="344"/>
                </a:cubicBezTo>
                <a:cubicBezTo>
                  <a:pt x="1532" y="337"/>
                  <a:pt x="1538" y="332"/>
                  <a:pt x="1545" y="332"/>
                </a:cubicBezTo>
                <a:close/>
                <a:moveTo>
                  <a:pt x="1621" y="332"/>
                </a:moveTo>
                <a:lnTo>
                  <a:pt x="1647" y="332"/>
                </a:lnTo>
                <a:cubicBezTo>
                  <a:pt x="1654" y="332"/>
                  <a:pt x="1660" y="337"/>
                  <a:pt x="1660" y="344"/>
                </a:cubicBezTo>
                <a:cubicBezTo>
                  <a:pt x="1660" y="352"/>
                  <a:pt x="1654" y="357"/>
                  <a:pt x="1647" y="357"/>
                </a:cubicBezTo>
                <a:lnTo>
                  <a:pt x="1621" y="357"/>
                </a:lnTo>
                <a:cubicBezTo>
                  <a:pt x="1614" y="357"/>
                  <a:pt x="1609" y="352"/>
                  <a:pt x="1609" y="344"/>
                </a:cubicBezTo>
                <a:cubicBezTo>
                  <a:pt x="1609" y="337"/>
                  <a:pt x="1614" y="332"/>
                  <a:pt x="1621" y="332"/>
                </a:cubicBezTo>
                <a:close/>
                <a:moveTo>
                  <a:pt x="1698" y="332"/>
                </a:moveTo>
                <a:lnTo>
                  <a:pt x="1724" y="332"/>
                </a:lnTo>
                <a:cubicBezTo>
                  <a:pt x="1731" y="332"/>
                  <a:pt x="1737" y="337"/>
                  <a:pt x="1737" y="344"/>
                </a:cubicBezTo>
                <a:cubicBezTo>
                  <a:pt x="1737" y="352"/>
                  <a:pt x="1731" y="357"/>
                  <a:pt x="1724" y="357"/>
                </a:cubicBezTo>
                <a:lnTo>
                  <a:pt x="1698" y="357"/>
                </a:lnTo>
                <a:cubicBezTo>
                  <a:pt x="1691" y="357"/>
                  <a:pt x="1685" y="352"/>
                  <a:pt x="1685" y="344"/>
                </a:cubicBezTo>
                <a:cubicBezTo>
                  <a:pt x="1685" y="337"/>
                  <a:pt x="1691" y="332"/>
                  <a:pt x="1698" y="332"/>
                </a:cubicBezTo>
                <a:close/>
                <a:moveTo>
                  <a:pt x="1775" y="332"/>
                </a:moveTo>
                <a:lnTo>
                  <a:pt x="1801" y="332"/>
                </a:lnTo>
                <a:cubicBezTo>
                  <a:pt x="1808" y="332"/>
                  <a:pt x="1813" y="337"/>
                  <a:pt x="1813" y="344"/>
                </a:cubicBezTo>
                <a:cubicBezTo>
                  <a:pt x="1813" y="352"/>
                  <a:pt x="1808" y="357"/>
                  <a:pt x="1801" y="357"/>
                </a:cubicBezTo>
                <a:lnTo>
                  <a:pt x="1775" y="357"/>
                </a:lnTo>
                <a:cubicBezTo>
                  <a:pt x="1768" y="357"/>
                  <a:pt x="1762" y="352"/>
                  <a:pt x="1762" y="344"/>
                </a:cubicBezTo>
                <a:cubicBezTo>
                  <a:pt x="1762" y="337"/>
                  <a:pt x="1768" y="332"/>
                  <a:pt x="1775" y="332"/>
                </a:cubicBezTo>
                <a:close/>
                <a:moveTo>
                  <a:pt x="1852" y="332"/>
                </a:moveTo>
                <a:lnTo>
                  <a:pt x="1877" y="332"/>
                </a:lnTo>
                <a:cubicBezTo>
                  <a:pt x="1885" y="332"/>
                  <a:pt x="1890" y="337"/>
                  <a:pt x="1890" y="344"/>
                </a:cubicBezTo>
                <a:cubicBezTo>
                  <a:pt x="1890" y="352"/>
                  <a:pt x="1885" y="357"/>
                  <a:pt x="1877" y="357"/>
                </a:cubicBezTo>
                <a:lnTo>
                  <a:pt x="1852" y="357"/>
                </a:lnTo>
                <a:cubicBezTo>
                  <a:pt x="1845" y="357"/>
                  <a:pt x="1839" y="352"/>
                  <a:pt x="1839" y="344"/>
                </a:cubicBezTo>
                <a:cubicBezTo>
                  <a:pt x="1839" y="337"/>
                  <a:pt x="1845" y="332"/>
                  <a:pt x="1852" y="332"/>
                </a:cubicBezTo>
                <a:close/>
                <a:moveTo>
                  <a:pt x="1929" y="332"/>
                </a:moveTo>
                <a:lnTo>
                  <a:pt x="1954" y="332"/>
                </a:lnTo>
                <a:cubicBezTo>
                  <a:pt x="1961" y="332"/>
                  <a:pt x="1967" y="337"/>
                  <a:pt x="1967" y="344"/>
                </a:cubicBezTo>
                <a:cubicBezTo>
                  <a:pt x="1967" y="352"/>
                  <a:pt x="1961" y="357"/>
                  <a:pt x="1954" y="357"/>
                </a:cubicBezTo>
                <a:lnTo>
                  <a:pt x="1929" y="357"/>
                </a:lnTo>
                <a:cubicBezTo>
                  <a:pt x="1922" y="357"/>
                  <a:pt x="1916" y="352"/>
                  <a:pt x="1916" y="344"/>
                </a:cubicBezTo>
                <a:cubicBezTo>
                  <a:pt x="1916" y="337"/>
                  <a:pt x="1922" y="332"/>
                  <a:pt x="1929" y="332"/>
                </a:cubicBezTo>
                <a:close/>
                <a:moveTo>
                  <a:pt x="2005" y="332"/>
                </a:moveTo>
                <a:lnTo>
                  <a:pt x="2031" y="332"/>
                </a:lnTo>
                <a:cubicBezTo>
                  <a:pt x="2038" y="332"/>
                  <a:pt x="2044" y="337"/>
                  <a:pt x="2044" y="344"/>
                </a:cubicBezTo>
                <a:cubicBezTo>
                  <a:pt x="2044" y="352"/>
                  <a:pt x="2038" y="357"/>
                  <a:pt x="2031" y="357"/>
                </a:cubicBezTo>
                <a:lnTo>
                  <a:pt x="2005" y="357"/>
                </a:lnTo>
                <a:cubicBezTo>
                  <a:pt x="1998" y="357"/>
                  <a:pt x="1993" y="352"/>
                  <a:pt x="1993" y="344"/>
                </a:cubicBezTo>
                <a:cubicBezTo>
                  <a:pt x="1993" y="337"/>
                  <a:pt x="1998" y="332"/>
                  <a:pt x="2005" y="332"/>
                </a:cubicBezTo>
                <a:close/>
                <a:moveTo>
                  <a:pt x="2082" y="332"/>
                </a:moveTo>
                <a:lnTo>
                  <a:pt x="2108" y="332"/>
                </a:lnTo>
                <a:cubicBezTo>
                  <a:pt x="2115" y="332"/>
                  <a:pt x="2121" y="337"/>
                  <a:pt x="2121" y="344"/>
                </a:cubicBezTo>
                <a:cubicBezTo>
                  <a:pt x="2121" y="352"/>
                  <a:pt x="2115" y="357"/>
                  <a:pt x="2108" y="357"/>
                </a:cubicBezTo>
                <a:lnTo>
                  <a:pt x="2082" y="357"/>
                </a:lnTo>
                <a:cubicBezTo>
                  <a:pt x="2075" y="357"/>
                  <a:pt x="2069" y="352"/>
                  <a:pt x="2069" y="344"/>
                </a:cubicBezTo>
                <a:cubicBezTo>
                  <a:pt x="2069" y="337"/>
                  <a:pt x="2075" y="332"/>
                  <a:pt x="2082" y="332"/>
                </a:cubicBezTo>
                <a:close/>
                <a:moveTo>
                  <a:pt x="2159" y="332"/>
                </a:moveTo>
                <a:lnTo>
                  <a:pt x="2185" y="332"/>
                </a:lnTo>
                <a:cubicBezTo>
                  <a:pt x="2192" y="332"/>
                  <a:pt x="2197" y="337"/>
                  <a:pt x="2197" y="344"/>
                </a:cubicBezTo>
                <a:cubicBezTo>
                  <a:pt x="2197" y="352"/>
                  <a:pt x="2192" y="357"/>
                  <a:pt x="2185" y="357"/>
                </a:cubicBezTo>
                <a:lnTo>
                  <a:pt x="2159" y="357"/>
                </a:lnTo>
                <a:cubicBezTo>
                  <a:pt x="2152" y="357"/>
                  <a:pt x="2146" y="352"/>
                  <a:pt x="2146" y="344"/>
                </a:cubicBezTo>
                <a:cubicBezTo>
                  <a:pt x="2146" y="337"/>
                  <a:pt x="2152" y="332"/>
                  <a:pt x="2159" y="332"/>
                </a:cubicBezTo>
                <a:close/>
                <a:moveTo>
                  <a:pt x="2236" y="332"/>
                </a:moveTo>
                <a:lnTo>
                  <a:pt x="2261" y="332"/>
                </a:lnTo>
                <a:cubicBezTo>
                  <a:pt x="2269" y="332"/>
                  <a:pt x="2274" y="337"/>
                  <a:pt x="2274" y="344"/>
                </a:cubicBezTo>
                <a:cubicBezTo>
                  <a:pt x="2274" y="352"/>
                  <a:pt x="2269" y="357"/>
                  <a:pt x="2261" y="357"/>
                </a:cubicBezTo>
                <a:lnTo>
                  <a:pt x="2236" y="357"/>
                </a:lnTo>
                <a:cubicBezTo>
                  <a:pt x="2229" y="357"/>
                  <a:pt x="2223" y="352"/>
                  <a:pt x="2223" y="344"/>
                </a:cubicBezTo>
                <a:cubicBezTo>
                  <a:pt x="2223" y="337"/>
                  <a:pt x="2229" y="332"/>
                  <a:pt x="2236" y="332"/>
                </a:cubicBezTo>
                <a:close/>
                <a:moveTo>
                  <a:pt x="2313" y="332"/>
                </a:moveTo>
                <a:lnTo>
                  <a:pt x="2338" y="332"/>
                </a:lnTo>
                <a:cubicBezTo>
                  <a:pt x="2345" y="332"/>
                  <a:pt x="2351" y="337"/>
                  <a:pt x="2351" y="344"/>
                </a:cubicBezTo>
                <a:cubicBezTo>
                  <a:pt x="2351" y="352"/>
                  <a:pt x="2345" y="357"/>
                  <a:pt x="2338" y="357"/>
                </a:cubicBezTo>
                <a:lnTo>
                  <a:pt x="2313" y="357"/>
                </a:lnTo>
                <a:cubicBezTo>
                  <a:pt x="2306" y="357"/>
                  <a:pt x="2300" y="352"/>
                  <a:pt x="2300" y="344"/>
                </a:cubicBezTo>
                <a:cubicBezTo>
                  <a:pt x="2300" y="337"/>
                  <a:pt x="2306" y="332"/>
                  <a:pt x="2313" y="332"/>
                </a:cubicBezTo>
                <a:close/>
                <a:moveTo>
                  <a:pt x="2389" y="332"/>
                </a:moveTo>
                <a:lnTo>
                  <a:pt x="2415" y="332"/>
                </a:lnTo>
                <a:cubicBezTo>
                  <a:pt x="2422" y="332"/>
                  <a:pt x="2428" y="337"/>
                  <a:pt x="2428" y="344"/>
                </a:cubicBezTo>
                <a:cubicBezTo>
                  <a:pt x="2428" y="352"/>
                  <a:pt x="2422" y="357"/>
                  <a:pt x="2415" y="357"/>
                </a:cubicBezTo>
                <a:lnTo>
                  <a:pt x="2389" y="357"/>
                </a:lnTo>
                <a:cubicBezTo>
                  <a:pt x="2382" y="357"/>
                  <a:pt x="2377" y="352"/>
                  <a:pt x="2377" y="344"/>
                </a:cubicBezTo>
                <a:cubicBezTo>
                  <a:pt x="2377" y="337"/>
                  <a:pt x="2382" y="332"/>
                  <a:pt x="2389" y="332"/>
                </a:cubicBezTo>
                <a:close/>
                <a:moveTo>
                  <a:pt x="2466" y="332"/>
                </a:moveTo>
                <a:lnTo>
                  <a:pt x="2492" y="332"/>
                </a:lnTo>
                <a:cubicBezTo>
                  <a:pt x="2499" y="332"/>
                  <a:pt x="2505" y="337"/>
                  <a:pt x="2505" y="344"/>
                </a:cubicBezTo>
                <a:cubicBezTo>
                  <a:pt x="2505" y="352"/>
                  <a:pt x="2499" y="357"/>
                  <a:pt x="2492" y="357"/>
                </a:cubicBezTo>
                <a:lnTo>
                  <a:pt x="2466" y="357"/>
                </a:lnTo>
                <a:cubicBezTo>
                  <a:pt x="2459" y="357"/>
                  <a:pt x="2453" y="352"/>
                  <a:pt x="2453" y="344"/>
                </a:cubicBezTo>
                <a:cubicBezTo>
                  <a:pt x="2453" y="337"/>
                  <a:pt x="2459" y="332"/>
                  <a:pt x="2466" y="332"/>
                </a:cubicBezTo>
                <a:close/>
                <a:moveTo>
                  <a:pt x="2543" y="332"/>
                </a:moveTo>
                <a:lnTo>
                  <a:pt x="2569" y="332"/>
                </a:lnTo>
                <a:cubicBezTo>
                  <a:pt x="2576" y="332"/>
                  <a:pt x="2581" y="337"/>
                  <a:pt x="2581" y="344"/>
                </a:cubicBezTo>
                <a:cubicBezTo>
                  <a:pt x="2581" y="352"/>
                  <a:pt x="2576" y="357"/>
                  <a:pt x="2569" y="357"/>
                </a:cubicBezTo>
                <a:lnTo>
                  <a:pt x="2543" y="357"/>
                </a:lnTo>
                <a:cubicBezTo>
                  <a:pt x="2536" y="357"/>
                  <a:pt x="2530" y="352"/>
                  <a:pt x="2530" y="344"/>
                </a:cubicBezTo>
                <a:cubicBezTo>
                  <a:pt x="2530" y="337"/>
                  <a:pt x="2536" y="332"/>
                  <a:pt x="2543" y="332"/>
                </a:cubicBezTo>
                <a:close/>
                <a:moveTo>
                  <a:pt x="2620" y="332"/>
                </a:moveTo>
                <a:lnTo>
                  <a:pt x="2645" y="332"/>
                </a:lnTo>
                <a:cubicBezTo>
                  <a:pt x="2653" y="332"/>
                  <a:pt x="2658" y="337"/>
                  <a:pt x="2658" y="344"/>
                </a:cubicBezTo>
                <a:cubicBezTo>
                  <a:pt x="2658" y="352"/>
                  <a:pt x="2653" y="357"/>
                  <a:pt x="2645" y="357"/>
                </a:cubicBezTo>
                <a:lnTo>
                  <a:pt x="2620" y="357"/>
                </a:lnTo>
                <a:cubicBezTo>
                  <a:pt x="2613" y="357"/>
                  <a:pt x="2607" y="352"/>
                  <a:pt x="2607" y="344"/>
                </a:cubicBezTo>
                <a:cubicBezTo>
                  <a:pt x="2607" y="337"/>
                  <a:pt x="2613" y="332"/>
                  <a:pt x="2620" y="332"/>
                </a:cubicBezTo>
                <a:close/>
                <a:moveTo>
                  <a:pt x="2697" y="332"/>
                </a:moveTo>
                <a:lnTo>
                  <a:pt x="2722" y="332"/>
                </a:lnTo>
                <a:cubicBezTo>
                  <a:pt x="2729" y="332"/>
                  <a:pt x="2735" y="337"/>
                  <a:pt x="2735" y="344"/>
                </a:cubicBezTo>
                <a:cubicBezTo>
                  <a:pt x="2735" y="352"/>
                  <a:pt x="2729" y="357"/>
                  <a:pt x="2722" y="357"/>
                </a:cubicBezTo>
                <a:lnTo>
                  <a:pt x="2697" y="357"/>
                </a:lnTo>
                <a:cubicBezTo>
                  <a:pt x="2690" y="357"/>
                  <a:pt x="2684" y="352"/>
                  <a:pt x="2684" y="344"/>
                </a:cubicBezTo>
                <a:cubicBezTo>
                  <a:pt x="2684" y="337"/>
                  <a:pt x="2690" y="332"/>
                  <a:pt x="2697" y="332"/>
                </a:cubicBezTo>
                <a:close/>
                <a:moveTo>
                  <a:pt x="2773" y="332"/>
                </a:moveTo>
                <a:lnTo>
                  <a:pt x="2799" y="332"/>
                </a:lnTo>
                <a:cubicBezTo>
                  <a:pt x="2806" y="332"/>
                  <a:pt x="2812" y="337"/>
                  <a:pt x="2812" y="344"/>
                </a:cubicBezTo>
                <a:cubicBezTo>
                  <a:pt x="2812" y="352"/>
                  <a:pt x="2806" y="357"/>
                  <a:pt x="2799" y="357"/>
                </a:cubicBezTo>
                <a:lnTo>
                  <a:pt x="2773" y="357"/>
                </a:lnTo>
                <a:cubicBezTo>
                  <a:pt x="2766" y="357"/>
                  <a:pt x="2761" y="352"/>
                  <a:pt x="2761" y="344"/>
                </a:cubicBezTo>
                <a:cubicBezTo>
                  <a:pt x="2761" y="337"/>
                  <a:pt x="2766" y="332"/>
                  <a:pt x="2773" y="332"/>
                </a:cubicBezTo>
                <a:close/>
                <a:moveTo>
                  <a:pt x="2850" y="332"/>
                </a:moveTo>
                <a:lnTo>
                  <a:pt x="2876" y="332"/>
                </a:lnTo>
                <a:cubicBezTo>
                  <a:pt x="2883" y="332"/>
                  <a:pt x="2889" y="337"/>
                  <a:pt x="2889" y="344"/>
                </a:cubicBezTo>
                <a:cubicBezTo>
                  <a:pt x="2889" y="352"/>
                  <a:pt x="2883" y="357"/>
                  <a:pt x="2876" y="357"/>
                </a:cubicBezTo>
                <a:lnTo>
                  <a:pt x="2850" y="357"/>
                </a:lnTo>
                <a:cubicBezTo>
                  <a:pt x="2843" y="357"/>
                  <a:pt x="2837" y="352"/>
                  <a:pt x="2837" y="344"/>
                </a:cubicBezTo>
                <a:cubicBezTo>
                  <a:pt x="2837" y="337"/>
                  <a:pt x="2843" y="332"/>
                  <a:pt x="2850" y="332"/>
                </a:cubicBezTo>
                <a:close/>
                <a:moveTo>
                  <a:pt x="2927" y="332"/>
                </a:moveTo>
                <a:lnTo>
                  <a:pt x="2953" y="332"/>
                </a:lnTo>
                <a:cubicBezTo>
                  <a:pt x="2960" y="332"/>
                  <a:pt x="2965" y="337"/>
                  <a:pt x="2965" y="344"/>
                </a:cubicBezTo>
                <a:cubicBezTo>
                  <a:pt x="2965" y="352"/>
                  <a:pt x="2960" y="357"/>
                  <a:pt x="2953" y="357"/>
                </a:cubicBezTo>
                <a:lnTo>
                  <a:pt x="2927" y="357"/>
                </a:lnTo>
                <a:cubicBezTo>
                  <a:pt x="2920" y="357"/>
                  <a:pt x="2914" y="352"/>
                  <a:pt x="2914" y="344"/>
                </a:cubicBezTo>
                <a:cubicBezTo>
                  <a:pt x="2914" y="337"/>
                  <a:pt x="2920" y="332"/>
                  <a:pt x="2927" y="332"/>
                </a:cubicBezTo>
                <a:close/>
                <a:moveTo>
                  <a:pt x="3004" y="332"/>
                </a:moveTo>
                <a:lnTo>
                  <a:pt x="3029" y="332"/>
                </a:lnTo>
                <a:cubicBezTo>
                  <a:pt x="3037" y="332"/>
                  <a:pt x="3042" y="337"/>
                  <a:pt x="3042" y="344"/>
                </a:cubicBezTo>
                <a:cubicBezTo>
                  <a:pt x="3042" y="352"/>
                  <a:pt x="3037" y="357"/>
                  <a:pt x="3029" y="357"/>
                </a:cubicBezTo>
                <a:lnTo>
                  <a:pt x="3004" y="357"/>
                </a:lnTo>
                <a:cubicBezTo>
                  <a:pt x="2997" y="357"/>
                  <a:pt x="2991" y="352"/>
                  <a:pt x="2991" y="344"/>
                </a:cubicBezTo>
                <a:cubicBezTo>
                  <a:pt x="2991" y="337"/>
                  <a:pt x="2997" y="332"/>
                  <a:pt x="3004" y="332"/>
                </a:cubicBezTo>
                <a:close/>
                <a:moveTo>
                  <a:pt x="3081" y="332"/>
                </a:moveTo>
                <a:lnTo>
                  <a:pt x="3106" y="332"/>
                </a:lnTo>
                <a:cubicBezTo>
                  <a:pt x="3113" y="332"/>
                  <a:pt x="3119" y="337"/>
                  <a:pt x="3119" y="344"/>
                </a:cubicBezTo>
                <a:cubicBezTo>
                  <a:pt x="3119" y="352"/>
                  <a:pt x="3113" y="357"/>
                  <a:pt x="3106" y="357"/>
                </a:cubicBezTo>
                <a:lnTo>
                  <a:pt x="3081" y="357"/>
                </a:lnTo>
                <a:cubicBezTo>
                  <a:pt x="3074" y="357"/>
                  <a:pt x="3068" y="352"/>
                  <a:pt x="3068" y="344"/>
                </a:cubicBezTo>
                <a:cubicBezTo>
                  <a:pt x="3068" y="337"/>
                  <a:pt x="3074" y="332"/>
                  <a:pt x="3081" y="332"/>
                </a:cubicBezTo>
                <a:close/>
                <a:moveTo>
                  <a:pt x="3157" y="332"/>
                </a:moveTo>
                <a:lnTo>
                  <a:pt x="3183" y="332"/>
                </a:lnTo>
                <a:cubicBezTo>
                  <a:pt x="3190" y="332"/>
                  <a:pt x="3196" y="337"/>
                  <a:pt x="3196" y="344"/>
                </a:cubicBezTo>
                <a:cubicBezTo>
                  <a:pt x="3196" y="352"/>
                  <a:pt x="3190" y="357"/>
                  <a:pt x="3183" y="357"/>
                </a:cubicBezTo>
                <a:lnTo>
                  <a:pt x="3157" y="357"/>
                </a:lnTo>
                <a:cubicBezTo>
                  <a:pt x="3150" y="357"/>
                  <a:pt x="3145" y="352"/>
                  <a:pt x="3145" y="344"/>
                </a:cubicBezTo>
                <a:cubicBezTo>
                  <a:pt x="3145" y="337"/>
                  <a:pt x="3150" y="332"/>
                  <a:pt x="3157" y="332"/>
                </a:cubicBezTo>
                <a:close/>
                <a:moveTo>
                  <a:pt x="3234" y="332"/>
                </a:moveTo>
                <a:lnTo>
                  <a:pt x="3260" y="332"/>
                </a:lnTo>
                <a:cubicBezTo>
                  <a:pt x="3267" y="332"/>
                  <a:pt x="3273" y="337"/>
                  <a:pt x="3273" y="344"/>
                </a:cubicBezTo>
                <a:cubicBezTo>
                  <a:pt x="3273" y="352"/>
                  <a:pt x="3267" y="357"/>
                  <a:pt x="3260" y="357"/>
                </a:cubicBezTo>
                <a:lnTo>
                  <a:pt x="3234" y="357"/>
                </a:lnTo>
                <a:cubicBezTo>
                  <a:pt x="3227" y="357"/>
                  <a:pt x="3221" y="352"/>
                  <a:pt x="3221" y="344"/>
                </a:cubicBezTo>
                <a:cubicBezTo>
                  <a:pt x="3221" y="337"/>
                  <a:pt x="3227" y="332"/>
                  <a:pt x="3234" y="332"/>
                </a:cubicBezTo>
                <a:close/>
                <a:moveTo>
                  <a:pt x="3311" y="332"/>
                </a:moveTo>
                <a:lnTo>
                  <a:pt x="3337" y="332"/>
                </a:lnTo>
                <a:cubicBezTo>
                  <a:pt x="3344" y="332"/>
                  <a:pt x="3349" y="337"/>
                  <a:pt x="3349" y="344"/>
                </a:cubicBezTo>
                <a:cubicBezTo>
                  <a:pt x="3349" y="352"/>
                  <a:pt x="3344" y="357"/>
                  <a:pt x="3337" y="357"/>
                </a:cubicBezTo>
                <a:lnTo>
                  <a:pt x="3311" y="357"/>
                </a:lnTo>
                <a:cubicBezTo>
                  <a:pt x="3304" y="357"/>
                  <a:pt x="3298" y="352"/>
                  <a:pt x="3298" y="344"/>
                </a:cubicBezTo>
                <a:cubicBezTo>
                  <a:pt x="3298" y="337"/>
                  <a:pt x="3304" y="332"/>
                  <a:pt x="3311" y="332"/>
                </a:cubicBezTo>
                <a:close/>
                <a:moveTo>
                  <a:pt x="3388" y="332"/>
                </a:moveTo>
                <a:lnTo>
                  <a:pt x="3413" y="332"/>
                </a:lnTo>
                <a:cubicBezTo>
                  <a:pt x="3421" y="332"/>
                  <a:pt x="3426" y="337"/>
                  <a:pt x="3426" y="344"/>
                </a:cubicBezTo>
                <a:cubicBezTo>
                  <a:pt x="3426" y="352"/>
                  <a:pt x="3421" y="357"/>
                  <a:pt x="3413" y="357"/>
                </a:cubicBezTo>
                <a:lnTo>
                  <a:pt x="3388" y="357"/>
                </a:lnTo>
                <a:cubicBezTo>
                  <a:pt x="3381" y="357"/>
                  <a:pt x="3375" y="352"/>
                  <a:pt x="3375" y="344"/>
                </a:cubicBezTo>
                <a:cubicBezTo>
                  <a:pt x="3375" y="337"/>
                  <a:pt x="3381" y="332"/>
                  <a:pt x="3388" y="332"/>
                </a:cubicBezTo>
                <a:close/>
                <a:moveTo>
                  <a:pt x="3465" y="332"/>
                </a:moveTo>
                <a:lnTo>
                  <a:pt x="3490" y="332"/>
                </a:lnTo>
                <a:cubicBezTo>
                  <a:pt x="3497" y="332"/>
                  <a:pt x="3503" y="337"/>
                  <a:pt x="3503" y="344"/>
                </a:cubicBezTo>
                <a:cubicBezTo>
                  <a:pt x="3503" y="352"/>
                  <a:pt x="3497" y="357"/>
                  <a:pt x="3490" y="357"/>
                </a:cubicBezTo>
                <a:lnTo>
                  <a:pt x="3465" y="357"/>
                </a:lnTo>
                <a:cubicBezTo>
                  <a:pt x="3458" y="357"/>
                  <a:pt x="3452" y="352"/>
                  <a:pt x="3452" y="344"/>
                </a:cubicBezTo>
                <a:cubicBezTo>
                  <a:pt x="3452" y="337"/>
                  <a:pt x="3458" y="332"/>
                  <a:pt x="3465" y="332"/>
                </a:cubicBezTo>
                <a:close/>
                <a:moveTo>
                  <a:pt x="3541" y="332"/>
                </a:moveTo>
                <a:lnTo>
                  <a:pt x="3567" y="332"/>
                </a:lnTo>
                <a:cubicBezTo>
                  <a:pt x="3574" y="332"/>
                  <a:pt x="3580" y="337"/>
                  <a:pt x="3580" y="344"/>
                </a:cubicBezTo>
                <a:cubicBezTo>
                  <a:pt x="3580" y="352"/>
                  <a:pt x="3574" y="357"/>
                  <a:pt x="3567" y="357"/>
                </a:cubicBezTo>
                <a:lnTo>
                  <a:pt x="3541" y="357"/>
                </a:lnTo>
                <a:cubicBezTo>
                  <a:pt x="3534" y="357"/>
                  <a:pt x="3529" y="352"/>
                  <a:pt x="3529" y="344"/>
                </a:cubicBezTo>
                <a:cubicBezTo>
                  <a:pt x="3529" y="337"/>
                  <a:pt x="3534" y="332"/>
                  <a:pt x="3541" y="332"/>
                </a:cubicBezTo>
                <a:close/>
                <a:moveTo>
                  <a:pt x="3618" y="332"/>
                </a:moveTo>
                <a:lnTo>
                  <a:pt x="3644" y="332"/>
                </a:lnTo>
                <a:cubicBezTo>
                  <a:pt x="3651" y="332"/>
                  <a:pt x="3657" y="337"/>
                  <a:pt x="3657" y="344"/>
                </a:cubicBezTo>
                <a:cubicBezTo>
                  <a:pt x="3657" y="352"/>
                  <a:pt x="3651" y="357"/>
                  <a:pt x="3644" y="357"/>
                </a:cubicBezTo>
                <a:lnTo>
                  <a:pt x="3618" y="357"/>
                </a:lnTo>
                <a:cubicBezTo>
                  <a:pt x="3611" y="357"/>
                  <a:pt x="3605" y="352"/>
                  <a:pt x="3605" y="344"/>
                </a:cubicBezTo>
                <a:cubicBezTo>
                  <a:pt x="3605" y="337"/>
                  <a:pt x="3611" y="332"/>
                  <a:pt x="3618" y="332"/>
                </a:cubicBezTo>
                <a:close/>
                <a:moveTo>
                  <a:pt x="3695" y="332"/>
                </a:moveTo>
                <a:lnTo>
                  <a:pt x="3721" y="332"/>
                </a:lnTo>
                <a:cubicBezTo>
                  <a:pt x="3728" y="332"/>
                  <a:pt x="3733" y="337"/>
                  <a:pt x="3733" y="344"/>
                </a:cubicBezTo>
                <a:cubicBezTo>
                  <a:pt x="3733" y="352"/>
                  <a:pt x="3728" y="357"/>
                  <a:pt x="3721" y="357"/>
                </a:cubicBezTo>
                <a:lnTo>
                  <a:pt x="3695" y="357"/>
                </a:lnTo>
                <a:cubicBezTo>
                  <a:pt x="3688" y="357"/>
                  <a:pt x="3682" y="352"/>
                  <a:pt x="3682" y="344"/>
                </a:cubicBezTo>
                <a:cubicBezTo>
                  <a:pt x="3682" y="337"/>
                  <a:pt x="3688" y="332"/>
                  <a:pt x="3695" y="332"/>
                </a:cubicBezTo>
                <a:close/>
                <a:moveTo>
                  <a:pt x="3772" y="332"/>
                </a:moveTo>
                <a:lnTo>
                  <a:pt x="3797" y="332"/>
                </a:lnTo>
                <a:cubicBezTo>
                  <a:pt x="3805" y="332"/>
                  <a:pt x="3810" y="337"/>
                  <a:pt x="3810" y="344"/>
                </a:cubicBezTo>
                <a:cubicBezTo>
                  <a:pt x="3810" y="352"/>
                  <a:pt x="3805" y="357"/>
                  <a:pt x="3797" y="357"/>
                </a:cubicBezTo>
                <a:lnTo>
                  <a:pt x="3772" y="357"/>
                </a:lnTo>
                <a:cubicBezTo>
                  <a:pt x="3765" y="357"/>
                  <a:pt x="3759" y="352"/>
                  <a:pt x="3759" y="344"/>
                </a:cubicBezTo>
                <a:cubicBezTo>
                  <a:pt x="3759" y="337"/>
                  <a:pt x="3765" y="332"/>
                  <a:pt x="3772" y="332"/>
                </a:cubicBezTo>
                <a:close/>
                <a:moveTo>
                  <a:pt x="3849" y="332"/>
                </a:moveTo>
                <a:lnTo>
                  <a:pt x="3874" y="332"/>
                </a:lnTo>
                <a:cubicBezTo>
                  <a:pt x="3881" y="332"/>
                  <a:pt x="3887" y="337"/>
                  <a:pt x="3887" y="344"/>
                </a:cubicBezTo>
                <a:cubicBezTo>
                  <a:pt x="3887" y="352"/>
                  <a:pt x="3881" y="357"/>
                  <a:pt x="3874" y="357"/>
                </a:cubicBezTo>
                <a:lnTo>
                  <a:pt x="3849" y="357"/>
                </a:lnTo>
                <a:cubicBezTo>
                  <a:pt x="3842" y="357"/>
                  <a:pt x="3836" y="352"/>
                  <a:pt x="3836" y="344"/>
                </a:cubicBezTo>
                <a:cubicBezTo>
                  <a:pt x="3836" y="337"/>
                  <a:pt x="3842" y="332"/>
                  <a:pt x="3849" y="332"/>
                </a:cubicBezTo>
                <a:close/>
                <a:moveTo>
                  <a:pt x="3925" y="332"/>
                </a:moveTo>
                <a:lnTo>
                  <a:pt x="3951" y="332"/>
                </a:lnTo>
                <a:cubicBezTo>
                  <a:pt x="3958" y="332"/>
                  <a:pt x="3964" y="337"/>
                  <a:pt x="3964" y="344"/>
                </a:cubicBezTo>
                <a:cubicBezTo>
                  <a:pt x="3964" y="352"/>
                  <a:pt x="3958" y="357"/>
                  <a:pt x="3951" y="357"/>
                </a:cubicBezTo>
                <a:lnTo>
                  <a:pt x="3925" y="357"/>
                </a:lnTo>
                <a:cubicBezTo>
                  <a:pt x="3918" y="357"/>
                  <a:pt x="3913" y="352"/>
                  <a:pt x="3913" y="344"/>
                </a:cubicBezTo>
                <a:cubicBezTo>
                  <a:pt x="3913" y="337"/>
                  <a:pt x="3918" y="332"/>
                  <a:pt x="3925" y="332"/>
                </a:cubicBezTo>
                <a:close/>
                <a:moveTo>
                  <a:pt x="4002" y="332"/>
                </a:moveTo>
                <a:lnTo>
                  <a:pt x="4028" y="332"/>
                </a:lnTo>
                <a:cubicBezTo>
                  <a:pt x="4035" y="332"/>
                  <a:pt x="4041" y="337"/>
                  <a:pt x="4041" y="344"/>
                </a:cubicBezTo>
                <a:cubicBezTo>
                  <a:pt x="4041" y="352"/>
                  <a:pt x="4035" y="357"/>
                  <a:pt x="4028" y="357"/>
                </a:cubicBezTo>
                <a:lnTo>
                  <a:pt x="4002" y="357"/>
                </a:lnTo>
                <a:cubicBezTo>
                  <a:pt x="3995" y="357"/>
                  <a:pt x="3989" y="352"/>
                  <a:pt x="3989" y="344"/>
                </a:cubicBezTo>
                <a:cubicBezTo>
                  <a:pt x="3989" y="337"/>
                  <a:pt x="3995" y="332"/>
                  <a:pt x="4002" y="332"/>
                </a:cubicBezTo>
                <a:close/>
                <a:moveTo>
                  <a:pt x="4079" y="332"/>
                </a:moveTo>
                <a:lnTo>
                  <a:pt x="4105" y="332"/>
                </a:lnTo>
                <a:cubicBezTo>
                  <a:pt x="4112" y="332"/>
                  <a:pt x="4117" y="337"/>
                  <a:pt x="4117" y="344"/>
                </a:cubicBezTo>
                <a:cubicBezTo>
                  <a:pt x="4117" y="352"/>
                  <a:pt x="4112" y="357"/>
                  <a:pt x="4105" y="357"/>
                </a:cubicBezTo>
                <a:lnTo>
                  <a:pt x="4079" y="357"/>
                </a:lnTo>
                <a:cubicBezTo>
                  <a:pt x="4072" y="357"/>
                  <a:pt x="4066" y="352"/>
                  <a:pt x="4066" y="344"/>
                </a:cubicBezTo>
                <a:cubicBezTo>
                  <a:pt x="4066" y="337"/>
                  <a:pt x="4072" y="332"/>
                  <a:pt x="4079" y="332"/>
                </a:cubicBezTo>
                <a:close/>
                <a:moveTo>
                  <a:pt x="4156" y="332"/>
                </a:moveTo>
                <a:lnTo>
                  <a:pt x="4181" y="332"/>
                </a:lnTo>
                <a:cubicBezTo>
                  <a:pt x="4189" y="332"/>
                  <a:pt x="4194" y="337"/>
                  <a:pt x="4194" y="344"/>
                </a:cubicBezTo>
                <a:cubicBezTo>
                  <a:pt x="4194" y="352"/>
                  <a:pt x="4189" y="357"/>
                  <a:pt x="4181" y="357"/>
                </a:cubicBezTo>
                <a:lnTo>
                  <a:pt x="4156" y="357"/>
                </a:lnTo>
                <a:cubicBezTo>
                  <a:pt x="4149" y="357"/>
                  <a:pt x="4143" y="352"/>
                  <a:pt x="4143" y="344"/>
                </a:cubicBezTo>
                <a:cubicBezTo>
                  <a:pt x="4143" y="337"/>
                  <a:pt x="4149" y="332"/>
                  <a:pt x="4156" y="332"/>
                </a:cubicBezTo>
                <a:close/>
                <a:moveTo>
                  <a:pt x="4233" y="332"/>
                </a:moveTo>
                <a:lnTo>
                  <a:pt x="4258" y="332"/>
                </a:lnTo>
                <a:cubicBezTo>
                  <a:pt x="4265" y="332"/>
                  <a:pt x="4271" y="337"/>
                  <a:pt x="4271" y="344"/>
                </a:cubicBezTo>
                <a:cubicBezTo>
                  <a:pt x="4271" y="352"/>
                  <a:pt x="4265" y="357"/>
                  <a:pt x="4258" y="357"/>
                </a:cubicBezTo>
                <a:lnTo>
                  <a:pt x="4233" y="357"/>
                </a:lnTo>
                <a:cubicBezTo>
                  <a:pt x="4226" y="357"/>
                  <a:pt x="4220" y="352"/>
                  <a:pt x="4220" y="344"/>
                </a:cubicBezTo>
                <a:cubicBezTo>
                  <a:pt x="4220" y="337"/>
                  <a:pt x="4226" y="332"/>
                  <a:pt x="4233" y="332"/>
                </a:cubicBezTo>
                <a:close/>
                <a:moveTo>
                  <a:pt x="4309" y="332"/>
                </a:moveTo>
                <a:lnTo>
                  <a:pt x="4335" y="332"/>
                </a:lnTo>
                <a:cubicBezTo>
                  <a:pt x="4342" y="332"/>
                  <a:pt x="4348" y="337"/>
                  <a:pt x="4348" y="344"/>
                </a:cubicBezTo>
                <a:cubicBezTo>
                  <a:pt x="4348" y="352"/>
                  <a:pt x="4342" y="357"/>
                  <a:pt x="4335" y="357"/>
                </a:cubicBezTo>
                <a:lnTo>
                  <a:pt x="4309" y="357"/>
                </a:lnTo>
                <a:cubicBezTo>
                  <a:pt x="4302" y="357"/>
                  <a:pt x="4297" y="352"/>
                  <a:pt x="4297" y="344"/>
                </a:cubicBezTo>
                <a:cubicBezTo>
                  <a:pt x="4297" y="337"/>
                  <a:pt x="4302" y="332"/>
                  <a:pt x="4309" y="332"/>
                </a:cubicBezTo>
                <a:close/>
                <a:moveTo>
                  <a:pt x="4386" y="332"/>
                </a:moveTo>
                <a:lnTo>
                  <a:pt x="4412" y="332"/>
                </a:lnTo>
                <a:cubicBezTo>
                  <a:pt x="4419" y="332"/>
                  <a:pt x="4425" y="337"/>
                  <a:pt x="4425" y="344"/>
                </a:cubicBezTo>
                <a:cubicBezTo>
                  <a:pt x="4425" y="352"/>
                  <a:pt x="4419" y="357"/>
                  <a:pt x="4412" y="357"/>
                </a:cubicBezTo>
                <a:lnTo>
                  <a:pt x="4386" y="357"/>
                </a:lnTo>
                <a:cubicBezTo>
                  <a:pt x="4379" y="357"/>
                  <a:pt x="4373" y="352"/>
                  <a:pt x="4373" y="344"/>
                </a:cubicBezTo>
                <a:cubicBezTo>
                  <a:pt x="4373" y="337"/>
                  <a:pt x="4379" y="332"/>
                  <a:pt x="4386" y="332"/>
                </a:cubicBezTo>
                <a:close/>
                <a:moveTo>
                  <a:pt x="4463" y="332"/>
                </a:moveTo>
                <a:lnTo>
                  <a:pt x="4487" y="332"/>
                </a:lnTo>
                <a:cubicBezTo>
                  <a:pt x="4495" y="332"/>
                  <a:pt x="4500" y="337"/>
                  <a:pt x="4500" y="344"/>
                </a:cubicBezTo>
                <a:lnTo>
                  <a:pt x="4500" y="346"/>
                </a:lnTo>
                <a:cubicBezTo>
                  <a:pt x="4500" y="353"/>
                  <a:pt x="4495" y="358"/>
                  <a:pt x="4487" y="358"/>
                </a:cubicBezTo>
                <a:cubicBezTo>
                  <a:pt x="4480" y="358"/>
                  <a:pt x="4475" y="353"/>
                  <a:pt x="4475" y="346"/>
                </a:cubicBezTo>
                <a:lnTo>
                  <a:pt x="4475" y="344"/>
                </a:lnTo>
                <a:lnTo>
                  <a:pt x="4487" y="357"/>
                </a:lnTo>
                <a:lnTo>
                  <a:pt x="4463" y="357"/>
                </a:lnTo>
                <a:cubicBezTo>
                  <a:pt x="4456" y="357"/>
                  <a:pt x="4450" y="352"/>
                  <a:pt x="4450" y="344"/>
                </a:cubicBezTo>
                <a:cubicBezTo>
                  <a:pt x="4450" y="337"/>
                  <a:pt x="4456" y="332"/>
                  <a:pt x="4463" y="332"/>
                </a:cubicBezTo>
                <a:close/>
                <a:moveTo>
                  <a:pt x="4500" y="397"/>
                </a:moveTo>
                <a:lnTo>
                  <a:pt x="4500" y="422"/>
                </a:lnTo>
                <a:cubicBezTo>
                  <a:pt x="4500" y="430"/>
                  <a:pt x="4495" y="435"/>
                  <a:pt x="4487" y="435"/>
                </a:cubicBezTo>
                <a:cubicBezTo>
                  <a:pt x="4480" y="435"/>
                  <a:pt x="4475" y="430"/>
                  <a:pt x="4475" y="422"/>
                </a:cubicBezTo>
                <a:lnTo>
                  <a:pt x="4475" y="397"/>
                </a:lnTo>
                <a:cubicBezTo>
                  <a:pt x="4475" y="390"/>
                  <a:pt x="4480" y="384"/>
                  <a:pt x="4487" y="384"/>
                </a:cubicBezTo>
                <a:cubicBezTo>
                  <a:pt x="4495" y="384"/>
                  <a:pt x="4500" y="390"/>
                  <a:pt x="4500" y="397"/>
                </a:cubicBezTo>
                <a:close/>
                <a:moveTo>
                  <a:pt x="4500" y="474"/>
                </a:moveTo>
                <a:lnTo>
                  <a:pt x="4500" y="499"/>
                </a:lnTo>
                <a:cubicBezTo>
                  <a:pt x="4500" y="506"/>
                  <a:pt x="4495" y="512"/>
                  <a:pt x="4487" y="512"/>
                </a:cubicBezTo>
                <a:cubicBezTo>
                  <a:pt x="4480" y="512"/>
                  <a:pt x="4475" y="506"/>
                  <a:pt x="4475" y="499"/>
                </a:cubicBezTo>
                <a:lnTo>
                  <a:pt x="4475" y="474"/>
                </a:lnTo>
                <a:cubicBezTo>
                  <a:pt x="4475" y="467"/>
                  <a:pt x="4480" y="461"/>
                  <a:pt x="4487" y="461"/>
                </a:cubicBezTo>
                <a:cubicBezTo>
                  <a:pt x="4495" y="461"/>
                  <a:pt x="4500" y="467"/>
                  <a:pt x="4500" y="474"/>
                </a:cubicBezTo>
                <a:close/>
                <a:moveTo>
                  <a:pt x="4500" y="550"/>
                </a:moveTo>
                <a:lnTo>
                  <a:pt x="4500" y="576"/>
                </a:lnTo>
                <a:cubicBezTo>
                  <a:pt x="4500" y="583"/>
                  <a:pt x="4495" y="589"/>
                  <a:pt x="4487" y="589"/>
                </a:cubicBezTo>
                <a:cubicBezTo>
                  <a:pt x="4480" y="589"/>
                  <a:pt x="4475" y="583"/>
                  <a:pt x="4475" y="576"/>
                </a:cubicBezTo>
                <a:lnTo>
                  <a:pt x="4475" y="550"/>
                </a:lnTo>
                <a:cubicBezTo>
                  <a:pt x="4475" y="543"/>
                  <a:pt x="4480" y="538"/>
                  <a:pt x="4487" y="538"/>
                </a:cubicBezTo>
                <a:cubicBezTo>
                  <a:pt x="4495" y="538"/>
                  <a:pt x="4500" y="543"/>
                  <a:pt x="4500" y="550"/>
                </a:cubicBezTo>
                <a:close/>
              </a:path>
            </a:pathLst>
          </a:custGeom>
          <a:solidFill>
            <a:srgbClr val="666699"/>
          </a:solidFill>
          <a:ln w="7938" cap="flat">
            <a:solidFill>
              <a:srgbClr val="666699"/>
            </a:solidFill>
            <a:prstDash val="solid"/>
            <a:bevel/>
            <a:headEnd/>
            <a:tailEnd/>
          </a:ln>
        </p:spPr>
        <p:txBody>
          <a:bodyPr/>
          <a:lstStyle/>
          <a:p>
            <a:endParaRPr lang="fr-BE"/>
          </a:p>
        </p:txBody>
      </p:sp>
      <p:sp>
        <p:nvSpPr>
          <p:cNvPr id="22036" name="Freeform 532"/>
          <p:cNvSpPr>
            <a:spLocks/>
          </p:cNvSpPr>
          <p:nvPr/>
        </p:nvSpPr>
        <p:spPr bwMode="auto">
          <a:xfrm>
            <a:off x="4217988" y="4322763"/>
            <a:ext cx="85725" cy="127000"/>
          </a:xfrm>
          <a:custGeom>
            <a:avLst/>
            <a:gdLst>
              <a:gd name="T0" fmla="*/ 0 w 54"/>
              <a:gd name="T1" fmla="*/ 2147483646 h 80"/>
              <a:gd name="T2" fmla="*/ 2147483646 w 54"/>
              <a:gd name="T3" fmla="*/ 0 h 80"/>
              <a:gd name="T4" fmla="*/ 2147483646 w 54"/>
              <a:gd name="T5" fmla="*/ 2147483646 h 80"/>
              <a:gd name="T6" fmla="*/ 0 w 54"/>
              <a:gd name="T7" fmla="*/ 2147483646 h 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 h="80">
                <a:moveTo>
                  <a:pt x="0" y="80"/>
                </a:moveTo>
                <a:lnTo>
                  <a:pt x="27" y="0"/>
                </a:lnTo>
                <a:lnTo>
                  <a:pt x="54" y="80"/>
                </a:lnTo>
                <a:lnTo>
                  <a:pt x="0" y="8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37" name="Freeform 533"/>
          <p:cNvSpPr>
            <a:spLocks/>
          </p:cNvSpPr>
          <p:nvPr/>
        </p:nvSpPr>
        <p:spPr bwMode="auto">
          <a:xfrm>
            <a:off x="6604000" y="4738688"/>
            <a:ext cx="85725" cy="127000"/>
          </a:xfrm>
          <a:custGeom>
            <a:avLst/>
            <a:gdLst>
              <a:gd name="T0" fmla="*/ 2147483646 w 54"/>
              <a:gd name="T1" fmla="*/ 0 h 80"/>
              <a:gd name="T2" fmla="*/ 2147483646 w 54"/>
              <a:gd name="T3" fmla="*/ 2147483646 h 80"/>
              <a:gd name="T4" fmla="*/ 0 w 54"/>
              <a:gd name="T5" fmla="*/ 0 h 80"/>
              <a:gd name="T6" fmla="*/ 2147483646 w 54"/>
              <a:gd name="T7" fmla="*/ 0 h 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 h="80">
                <a:moveTo>
                  <a:pt x="54" y="0"/>
                </a:moveTo>
                <a:lnTo>
                  <a:pt x="27" y="80"/>
                </a:lnTo>
                <a:lnTo>
                  <a:pt x="0" y="0"/>
                </a:lnTo>
                <a:lnTo>
                  <a:pt x="54"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38" name="Freeform 534"/>
          <p:cNvSpPr>
            <a:spLocks noEditPoints="1"/>
          </p:cNvSpPr>
          <p:nvPr/>
        </p:nvSpPr>
        <p:spPr bwMode="auto">
          <a:xfrm>
            <a:off x="4826000" y="4398963"/>
            <a:ext cx="2392363" cy="390525"/>
          </a:xfrm>
          <a:custGeom>
            <a:avLst/>
            <a:gdLst>
              <a:gd name="T0" fmla="*/ 0 w 4488"/>
              <a:gd name="T1" fmla="*/ 2147483646 h 730"/>
              <a:gd name="T2" fmla="*/ 0 w 4488"/>
              <a:gd name="T3" fmla="*/ 2147483646 h 730"/>
              <a:gd name="T4" fmla="*/ 1969163154 w 4488"/>
              <a:gd name="T5" fmla="*/ 2147483646 h 730"/>
              <a:gd name="T6" fmla="*/ 2147483646 w 4488"/>
              <a:gd name="T7" fmla="*/ 2147483646 h 730"/>
              <a:gd name="T8" fmla="*/ 2147483646 w 4488"/>
              <a:gd name="T9" fmla="*/ 2147483646 h 730"/>
              <a:gd name="T10" fmla="*/ 1969163154 w 4488"/>
              <a:gd name="T11" fmla="*/ 2147483646 h 730"/>
              <a:gd name="T12" fmla="*/ 2147483646 w 4488"/>
              <a:gd name="T13" fmla="*/ 2147483646 h 730"/>
              <a:gd name="T14" fmla="*/ 2147483646 w 4488"/>
              <a:gd name="T15" fmla="*/ 2147483646 h 730"/>
              <a:gd name="T16" fmla="*/ 2147483646 w 4488"/>
              <a:gd name="T17" fmla="*/ 2147483646 h 730"/>
              <a:gd name="T18" fmla="*/ 2147483646 w 4488"/>
              <a:gd name="T19" fmla="*/ 2147483646 h 730"/>
              <a:gd name="T20" fmla="*/ 2147483646 w 4488"/>
              <a:gd name="T21" fmla="*/ 2147483646 h 730"/>
              <a:gd name="T22" fmla="*/ 2147483646 w 4488"/>
              <a:gd name="T23" fmla="*/ 2147483646 h 730"/>
              <a:gd name="T24" fmla="*/ 2147483646 w 4488"/>
              <a:gd name="T25" fmla="*/ 2147483646 h 730"/>
              <a:gd name="T26" fmla="*/ 2147483646 w 4488"/>
              <a:gd name="T27" fmla="*/ 2147483646 h 730"/>
              <a:gd name="T28" fmla="*/ 2147483646 w 4488"/>
              <a:gd name="T29" fmla="*/ 2147483646 h 730"/>
              <a:gd name="T30" fmla="*/ 2147483646 w 4488"/>
              <a:gd name="T31" fmla="*/ 2147483646 h 730"/>
              <a:gd name="T32" fmla="*/ 2147483646 w 4488"/>
              <a:gd name="T33" fmla="*/ 2147483646 h 730"/>
              <a:gd name="T34" fmla="*/ 2147483646 w 4488"/>
              <a:gd name="T35" fmla="*/ 2147483646 h 730"/>
              <a:gd name="T36" fmla="*/ 2147483646 w 4488"/>
              <a:gd name="T37" fmla="*/ 2147483646 h 730"/>
              <a:gd name="T38" fmla="*/ 2147483646 w 4488"/>
              <a:gd name="T39" fmla="*/ 2147483646 h 730"/>
              <a:gd name="T40" fmla="*/ 2147483646 w 4488"/>
              <a:gd name="T41" fmla="*/ 2147483646 h 730"/>
              <a:gd name="T42" fmla="*/ 2147483646 w 4488"/>
              <a:gd name="T43" fmla="*/ 2147483646 h 730"/>
              <a:gd name="T44" fmla="*/ 2147483646 w 4488"/>
              <a:gd name="T45" fmla="*/ 2147483646 h 730"/>
              <a:gd name="T46" fmla="*/ 2147483646 w 4488"/>
              <a:gd name="T47" fmla="*/ 2147483646 h 730"/>
              <a:gd name="T48" fmla="*/ 2147483646 w 4488"/>
              <a:gd name="T49" fmla="*/ 2147483646 h 730"/>
              <a:gd name="T50" fmla="*/ 2147483646 w 4488"/>
              <a:gd name="T51" fmla="*/ 2147483646 h 730"/>
              <a:gd name="T52" fmla="*/ 2147483646 w 4488"/>
              <a:gd name="T53" fmla="*/ 2147483646 h 730"/>
              <a:gd name="T54" fmla="*/ 2147483646 w 4488"/>
              <a:gd name="T55" fmla="*/ 2147483646 h 730"/>
              <a:gd name="T56" fmla="*/ 2147483646 w 4488"/>
              <a:gd name="T57" fmla="*/ 2147483646 h 730"/>
              <a:gd name="T58" fmla="*/ 2147483646 w 4488"/>
              <a:gd name="T59" fmla="*/ 2147483646 h 730"/>
              <a:gd name="T60" fmla="*/ 2147483646 w 4488"/>
              <a:gd name="T61" fmla="*/ 2147483646 h 730"/>
              <a:gd name="T62" fmla="*/ 2147483646 w 4488"/>
              <a:gd name="T63" fmla="*/ 2147483646 h 730"/>
              <a:gd name="T64" fmla="*/ 2147483646 w 4488"/>
              <a:gd name="T65" fmla="*/ 2147483646 h 730"/>
              <a:gd name="T66" fmla="*/ 2147483646 w 4488"/>
              <a:gd name="T67" fmla="*/ 2147483646 h 730"/>
              <a:gd name="T68" fmla="*/ 2147483646 w 4488"/>
              <a:gd name="T69" fmla="*/ 2147483646 h 730"/>
              <a:gd name="T70" fmla="*/ 2147483646 w 4488"/>
              <a:gd name="T71" fmla="*/ 2147483646 h 730"/>
              <a:gd name="T72" fmla="*/ 2147483646 w 4488"/>
              <a:gd name="T73" fmla="*/ 2147483646 h 730"/>
              <a:gd name="T74" fmla="*/ 2147483646 w 4488"/>
              <a:gd name="T75" fmla="*/ 2147483646 h 730"/>
              <a:gd name="T76" fmla="*/ 2147483646 w 4488"/>
              <a:gd name="T77" fmla="*/ 2147483646 h 730"/>
              <a:gd name="T78" fmla="*/ 2147483646 w 4488"/>
              <a:gd name="T79" fmla="*/ 2147483646 h 730"/>
              <a:gd name="T80" fmla="*/ 2147483646 w 4488"/>
              <a:gd name="T81" fmla="*/ 2147483646 h 730"/>
              <a:gd name="T82" fmla="*/ 2147483646 w 4488"/>
              <a:gd name="T83" fmla="*/ 2147483646 h 730"/>
              <a:gd name="T84" fmla="*/ 2147483646 w 4488"/>
              <a:gd name="T85" fmla="*/ 2147483646 h 730"/>
              <a:gd name="T86" fmla="*/ 2147483646 w 4488"/>
              <a:gd name="T87" fmla="*/ 2147483646 h 730"/>
              <a:gd name="T88" fmla="*/ 2147483646 w 4488"/>
              <a:gd name="T89" fmla="*/ 2147483646 h 730"/>
              <a:gd name="T90" fmla="*/ 2147483646 w 4488"/>
              <a:gd name="T91" fmla="*/ 2147483646 h 730"/>
              <a:gd name="T92" fmla="*/ 2147483646 w 4488"/>
              <a:gd name="T93" fmla="*/ 2147483646 h 730"/>
              <a:gd name="T94" fmla="*/ 2147483646 w 4488"/>
              <a:gd name="T95" fmla="*/ 2147483646 h 730"/>
              <a:gd name="T96" fmla="*/ 2147483646 w 4488"/>
              <a:gd name="T97" fmla="*/ 2147483646 h 730"/>
              <a:gd name="T98" fmla="*/ 2147483646 w 4488"/>
              <a:gd name="T99" fmla="*/ 2147483646 h 730"/>
              <a:gd name="T100" fmla="*/ 2147483646 w 4488"/>
              <a:gd name="T101" fmla="*/ 2147483646 h 730"/>
              <a:gd name="T102" fmla="*/ 2147483646 w 4488"/>
              <a:gd name="T103" fmla="*/ 2147483646 h 730"/>
              <a:gd name="T104" fmla="*/ 2147483646 w 4488"/>
              <a:gd name="T105" fmla="*/ 2147483646 h 730"/>
              <a:gd name="T106" fmla="*/ 2147483646 w 4488"/>
              <a:gd name="T107" fmla="*/ 2147483646 h 730"/>
              <a:gd name="T108" fmla="*/ 2147483646 w 4488"/>
              <a:gd name="T109" fmla="*/ 2147483646 h 730"/>
              <a:gd name="T110" fmla="*/ 2147483646 w 4488"/>
              <a:gd name="T111" fmla="*/ 2147483646 h 730"/>
              <a:gd name="T112" fmla="*/ 2147483646 w 4488"/>
              <a:gd name="T113" fmla="*/ 2147483646 h 730"/>
              <a:gd name="T114" fmla="*/ 2147483646 w 4488"/>
              <a:gd name="T115" fmla="*/ 2147483646 h 730"/>
              <a:gd name="T116" fmla="*/ 2147483646 w 4488"/>
              <a:gd name="T117" fmla="*/ 0 h 73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88" h="730">
                <a:moveTo>
                  <a:pt x="0" y="717"/>
                </a:moveTo>
                <a:lnTo>
                  <a:pt x="0" y="691"/>
                </a:lnTo>
                <a:cubicBezTo>
                  <a:pt x="0" y="684"/>
                  <a:pt x="6" y="679"/>
                  <a:pt x="13" y="679"/>
                </a:cubicBezTo>
                <a:cubicBezTo>
                  <a:pt x="20" y="679"/>
                  <a:pt x="26" y="684"/>
                  <a:pt x="26" y="691"/>
                </a:cubicBezTo>
                <a:lnTo>
                  <a:pt x="26" y="717"/>
                </a:lnTo>
                <a:cubicBezTo>
                  <a:pt x="26" y="724"/>
                  <a:pt x="20" y="730"/>
                  <a:pt x="13" y="730"/>
                </a:cubicBezTo>
                <a:cubicBezTo>
                  <a:pt x="6" y="730"/>
                  <a:pt x="0" y="724"/>
                  <a:pt x="0" y="717"/>
                </a:cubicBezTo>
                <a:close/>
                <a:moveTo>
                  <a:pt x="0" y="640"/>
                </a:moveTo>
                <a:lnTo>
                  <a:pt x="0" y="615"/>
                </a:lnTo>
                <a:cubicBezTo>
                  <a:pt x="0" y="607"/>
                  <a:pt x="6" y="602"/>
                  <a:pt x="13" y="602"/>
                </a:cubicBezTo>
                <a:cubicBezTo>
                  <a:pt x="20" y="602"/>
                  <a:pt x="26" y="607"/>
                  <a:pt x="26" y="615"/>
                </a:cubicBezTo>
                <a:lnTo>
                  <a:pt x="26" y="640"/>
                </a:lnTo>
                <a:cubicBezTo>
                  <a:pt x="26" y="647"/>
                  <a:pt x="20" y="653"/>
                  <a:pt x="13" y="653"/>
                </a:cubicBezTo>
                <a:cubicBezTo>
                  <a:pt x="6" y="653"/>
                  <a:pt x="0" y="647"/>
                  <a:pt x="0" y="640"/>
                </a:cubicBezTo>
                <a:close/>
                <a:moveTo>
                  <a:pt x="0" y="563"/>
                </a:moveTo>
                <a:lnTo>
                  <a:pt x="0" y="538"/>
                </a:lnTo>
                <a:cubicBezTo>
                  <a:pt x="0" y="531"/>
                  <a:pt x="6" y="525"/>
                  <a:pt x="13" y="525"/>
                </a:cubicBezTo>
                <a:cubicBezTo>
                  <a:pt x="20" y="525"/>
                  <a:pt x="26" y="531"/>
                  <a:pt x="26" y="538"/>
                </a:cubicBezTo>
                <a:lnTo>
                  <a:pt x="26" y="563"/>
                </a:lnTo>
                <a:cubicBezTo>
                  <a:pt x="26" y="570"/>
                  <a:pt x="20" y="576"/>
                  <a:pt x="13" y="576"/>
                </a:cubicBezTo>
                <a:cubicBezTo>
                  <a:pt x="6" y="576"/>
                  <a:pt x="0" y="570"/>
                  <a:pt x="0" y="563"/>
                </a:cubicBezTo>
                <a:close/>
                <a:moveTo>
                  <a:pt x="0" y="487"/>
                </a:moveTo>
                <a:lnTo>
                  <a:pt x="0" y="461"/>
                </a:lnTo>
                <a:cubicBezTo>
                  <a:pt x="0" y="454"/>
                  <a:pt x="6" y="448"/>
                  <a:pt x="13" y="448"/>
                </a:cubicBezTo>
                <a:cubicBezTo>
                  <a:pt x="20" y="448"/>
                  <a:pt x="26" y="454"/>
                  <a:pt x="26" y="461"/>
                </a:cubicBezTo>
                <a:lnTo>
                  <a:pt x="26" y="487"/>
                </a:lnTo>
                <a:cubicBezTo>
                  <a:pt x="26" y="494"/>
                  <a:pt x="20" y="499"/>
                  <a:pt x="13" y="499"/>
                </a:cubicBezTo>
                <a:cubicBezTo>
                  <a:pt x="6" y="499"/>
                  <a:pt x="0" y="494"/>
                  <a:pt x="0" y="487"/>
                </a:cubicBezTo>
                <a:close/>
                <a:moveTo>
                  <a:pt x="0" y="410"/>
                </a:moveTo>
                <a:lnTo>
                  <a:pt x="0" y="384"/>
                </a:lnTo>
                <a:cubicBezTo>
                  <a:pt x="0" y="377"/>
                  <a:pt x="6" y="371"/>
                  <a:pt x="13" y="371"/>
                </a:cubicBezTo>
                <a:cubicBezTo>
                  <a:pt x="20" y="371"/>
                  <a:pt x="26" y="377"/>
                  <a:pt x="26" y="384"/>
                </a:cubicBezTo>
                <a:lnTo>
                  <a:pt x="26" y="410"/>
                </a:lnTo>
                <a:cubicBezTo>
                  <a:pt x="26" y="417"/>
                  <a:pt x="20" y="423"/>
                  <a:pt x="13" y="423"/>
                </a:cubicBezTo>
                <a:cubicBezTo>
                  <a:pt x="6" y="423"/>
                  <a:pt x="0" y="417"/>
                  <a:pt x="0" y="410"/>
                </a:cubicBezTo>
                <a:close/>
                <a:moveTo>
                  <a:pt x="0" y="333"/>
                </a:moveTo>
                <a:lnTo>
                  <a:pt x="0" y="307"/>
                </a:lnTo>
                <a:cubicBezTo>
                  <a:pt x="0" y="300"/>
                  <a:pt x="6" y="295"/>
                  <a:pt x="13" y="295"/>
                </a:cubicBezTo>
                <a:cubicBezTo>
                  <a:pt x="20" y="295"/>
                  <a:pt x="26" y="300"/>
                  <a:pt x="26" y="307"/>
                </a:cubicBezTo>
                <a:lnTo>
                  <a:pt x="26" y="333"/>
                </a:lnTo>
                <a:cubicBezTo>
                  <a:pt x="26" y="340"/>
                  <a:pt x="20" y="346"/>
                  <a:pt x="13" y="346"/>
                </a:cubicBezTo>
                <a:cubicBezTo>
                  <a:pt x="6" y="346"/>
                  <a:pt x="0" y="340"/>
                  <a:pt x="0" y="333"/>
                </a:cubicBezTo>
                <a:close/>
                <a:moveTo>
                  <a:pt x="0" y="256"/>
                </a:moveTo>
                <a:lnTo>
                  <a:pt x="0" y="231"/>
                </a:lnTo>
                <a:cubicBezTo>
                  <a:pt x="0" y="223"/>
                  <a:pt x="6" y="218"/>
                  <a:pt x="13" y="218"/>
                </a:cubicBezTo>
                <a:cubicBezTo>
                  <a:pt x="20" y="218"/>
                  <a:pt x="26" y="223"/>
                  <a:pt x="26" y="231"/>
                </a:cubicBezTo>
                <a:lnTo>
                  <a:pt x="26" y="256"/>
                </a:lnTo>
                <a:cubicBezTo>
                  <a:pt x="26" y="263"/>
                  <a:pt x="20" y="269"/>
                  <a:pt x="13" y="269"/>
                </a:cubicBezTo>
                <a:cubicBezTo>
                  <a:pt x="6" y="269"/>
                  <a:pt x="0" y="263"/>
                  <a:pt x="0" y="256"/>
                </a:cubicBezTo>
                <a:close/>
                <a:moveTo>
                  <a:pt x="53" y="206"/>
                </a:moveTo>
                <a:lnTo>
                  <a:pt x="79" y="206"/>
                </a:lnTo>
                <a:cubicBezTo>
                  <a:pt x="86" y="206"/>
                  <a:pt x="92" y="212"/>
                  <a:pt x="92" y="219"/>
                </a:cubicBezTo>
                <a:cubicBezTo>
                  <a:pt x="92" y="226"/>
                  <a:pt x="86" y="232"/>
                  <a:pt x="79" y="232"/>
                </a:cubicBezTo>
                <a:lnTo>
                  <a:pt x="53" y="232"/>
                </a:lnTo>
                <a:cubicBezTo>
                  <a:pt x="46" y="232"/>
                  <a:pt x="40" y="226"/>
                  <a:pt x="40" y="219"/>
                </a:cubicBezTo>
                <a:cubicBezTo>
                  <a:pt x="40" y="212"/>
                  <a:pt x="46" y="206"/>
                  <a:pt x="53" y="206"/>
                </a:cubicBezTo>
                <a:close/>
                <a:moveTo>
                  <a:pt x="130" y="206"/>
                </a:moveTo>
                <a:lnTo>
                  <a:pt x="156" y="206"/>
                </a:lnTo>
                <a:cubicBezTo>
                  <a:pt x="163" y="206"/>
                  <a:pt x="168" y="212"/>
                  <a:pt x="168" y="219"/>
                </a:cubicBezTo>
                <a:cubicBezTo>
                  <a:pt x="168" y="226"/>
                  <a:pt x="163" y="232"/>
                  <a:pt x="156" y="232"/>
                </a:cubicBezTo>
                <a:lnTo>
                  <a:pt x="130" y="232"/>
                </a:lnTo>
                <a:cubicBezTo>
                  <a:pt x="123" y="232"/>
                  <a:pt x="117" y="226"/>
                  <a:pt x="117" y="219"/>
                </a:cubicBezTo>
                <a:cubicBezTo>
                  <a:pt x="117" y="212"/>
                  <a:pt x="123" y="206"/>
                  <a:pt x="130" y="206"/>
                </a:cubicBezTo>
                <a:close/>
                <a:moveTo>
                  <a:pt x="207" y="206"/>
                </a:moveTo>
                <a:lnTo>
                  <a:pt x="232" y="206"/>
                </a:lnTo>
                <a:cubicBezTo>
                  <a:pt x="239" y="206"/>
                  <a:pt x="245" y="212"/>
                  <a:pt x="245" y="219"/>
                </a:cubicBezTo>
                <a:cubicBezTo>
                  <a:pt x="245" y="226"/>
                  <a:pt x="239" y="232"/>
                  <a:pt x="232" y="232"/>
                </a:cubicBezTo>
                <a:lnTo>
                  <a:pt x="207" y="232"/>
                </a:lnTo>
                <a:cubicBezTo>
                  <a:pt x="200" y="232"/>
                  <a:pt x="194" y="226"/>
                  <a:pt x="194" y="219"/>
                </a:cubicBezTo>
                <a:cubicBezTo>
                  <a:pt x="194" y="212"/>
                  <a:pt x="200" y="206"/>
                  <a:pt x="207" y="206"/>
                </a:cubicBezTo>
                <a:close/>
                <a:moveTo>
                  <a:pt x="284" y="206"/>
                </a:moveTo>
                <a:lnTo>
                  <a:pt x="309" y="206"/>
                </a:lnTo>
                <a:cubicBezTo>
                  <a:pt x="316" y="206"/>
                  <a:pt x="322" y="212"/>
                  <a:pt x="322" y="219"/>
                </a:cubicBezTo>
                <a:cubicBezTo>
                  <a:pt x="322" y="226"/>
                  <a:pt x="316" y="232"/>
                  <a:pt x="309" y="232"/>
                </a:cubicBezTo>
                <a:lnTo>
                  <a:pt x="284" y="232"/>
                </a:lnTo>
                <a:cubicBezTo>
                  <a:pt x="276" y="232"/>
                  <a:pt x="271" y="226"/>
                  <a:pt x="271" y="219"/>
                </a:cubicBezTo>
                <a:cubicBezTo>
                  <a:pt x="271" y="212"/>
                  <a:pt x="276" y="206"/>
                  <a:pt x="284" y="206"/>
                </a:cubicBezTo>
                <a:close/>
                <a:moveTo>
                  <a:pt x="360" y="206"/>
                </a:moveTo>
                <a:lnTo>
                  <a:pt x="386" y="206"/>
                </a:lnTo>
                <a:cubicBezTo>
                  <a:pt x="393" y="206"/>
                  <a:pt x="399" y="212"/>
                  <a:pt x="399" y="219"/>
                </a:cubicBezTo>
                <a:cubicBezTo>
                  <a:pt x="399" y="226"/>
                  <a:pt x="393" y="232"/>
                  <a:pt x="386" y="232"/>
                </a:cubicBezTo>
                <a:lnTo>
                  <a:pt x="360" y="232"/>
                </a:lnTo>
                <a:cubicBezTo>
                  <a:pt x="353" y="232"/>
                  <a:pt x="348" y="226"/>
                  <a:pt x="348" y="219"/>
                </a:cubicBezTo>
                <a:cubicBezTo>
                  <a:pt x="348" y="212"/>
                  <a:pt x="353" y="206"/>
                  <a:pt x="360" y="206"/>
                </a:cubicBezTo>
                <a:close/>
                <a:moveTo>
                  <a:pt x="437" y="206"/>
                </a:moveTo>
                <a:lnTo>
                  <a:pt x="463" y="206"/>
                </a:lnTo>
                <a:cubicBezTo>
                  <a:pt x="470" y="206"/>
                  <a:pt x="476" y="212"/>
                  <a:pt x="476" y="219"/>
                </a:cubicBezTo>
                <a:cubicBezTo>
                  <a:pt x="476" y="226"/>
                  <a:pt x="470" y="232"/>
                  <a:pt x="463" y="232"/>
                </a:cubicBezTo>
                <a:lnTo>
                  <a:pt x="437" y="232"/>
                </a:lnTo>
                <a:cubicBezTo>
                  <a:pt x="430" y="232"/>
                  <a:pt x="424" y="226"/>
                  <a:pt x="424" y="219"/>
                </a:cubicBezTo>
                <a:cubicBezTo>
                  <a:pt x="424" y="212"/>
                  <a:pt x="430" y="206"/>
                  <a:pt x="437" y="206"/>
                </a:cubicBezTo>
                <a:close/>
                <a:moveTo>
                  <a:pt x="514" y="206"/>
                </a:moveTo>
                <a:lnTo>
                  <a:pt x="540" y="206"/>
                </a:lnTo>
                <a:cubicBezTo>
                  <a:pt x="547" y="206"/>
                  <a:pt x="552" y="212"/>
                  <a:pt x="552" y="219"/>
                </a:cubicBezTo>
                <a:cubicBezTo>
                  <a:pt x="552" y="226"/>
                  <a:pt x="547" y="232"/>
                  <a:pt x="540" y="232"/>
                </a:cubicBezTo>
                <a:lnTo>
                  <a:pt x="514" y="232"/>
                </a:lnTo>
                <a:cubicBezTo>
                  <a:pt x="507" y="232"/>
                  <a:pt x="501" y="226"/>
                  <a:pt x="501" y="219"/>
                </a:cubicBezTo>
                <a:cubicBezTo>
                  <a:pt x="501" y="212"/>
                  <a:pt x="507" y="206"/>
                  <a:pt x="514" y="206"/>
                </a:cubicBezTo>
                <a:close/>
                <a:moveTo>
                  <a:pt x="591" y="206"/>
                </a:moveTo>
                <a:lnTo>
                  <a:pt x="616" y="206"/>
                </a:lnTo>
                <a:cubicBezTo>
                  <a:pt x="623" y="206"/>
                  <a:pt x="629" y="212"/>
                  <a:pt x="629" y="219"/>
                </a:cubicBezTo>
                <a:cubicBezTo>
                  <a:pt x="629" y="226"/>
                  <a:pt x="623" y="232"/>
                  <a:pt x="616" y="232"/>
                </a:cubicBezTo>
                <a:lnTo>
                  <a:pt x="591" y="232"/>
                </a:lnTo>
                <a:cubicBezTo>
                  <a:pt x="584" y="232"/>
                  <a:pt x="578" y="226"/>
                  <a:pt x="578" y="219"/>
                </a:cubicBezTo>
                <a:cubicBezTo>
                  <a:pt x="578" y="212"/>
                  <a:pt x="584" y="206"/>
                  <a:pt x="591" y="206"/>
                </a:cubicBezTo>
                <a:close/>
                <a:moveTo>
                  <a:pt x="668" y="206"/>
                </a:moveTo>
                <a:lnTo>
                  <a:pt x="693" y="206"/>
                </a:lnTo>
                <a:cubicBezTo>
                  <a:pt x="700" y="206"/>
                  <a:pt x="706" y="212"/>
                  <a:pt x="706" y="219"/>
                </a:cubicBezTo>
                <a:cubicBezTo>
                  <a:pt x="706" y="226"/>
                  <a:pt x="700" y="232"/>
                  <a:pt x="693" y="232"/>
                </a:cubicBezTo>
                <a:lnTo>
                  <a:pt x="668" y="232"/>
                </a:lnTo>
                <a:cubicBezTo>
                  <a:pt x="660" y="232"/>
                  <a:pt x="655" y="226"/>
                  <a:pt x="655" y="219"/>
                </a:cubicBezTo>
                <a:cubicBezTo>
                  <a:pt x="655" y="212"/>
                  <a:pt x="660" y="206"/>
                  <a:pt x="668" y="206"/>
                </a:cubicBezTo>
                <a:close/>
                <a:moveTo>
                  <a:pt x="744" y="206"/>
                </a:moveTo>
                <a:lnTo>
                  <a:pt x="770" y="206"/>
                </a:lnTo>
                <a:cubicBezTo>
                  <a:pt x="777" y="206"/>
                  <a:pt x="783" y="212"/>
                  <a:pt x="783" y="219"/>
                </a:cubicBezTo>
                <a:cubicBezTo>
                  <a:pt x="783" y="226"/>
                  <a:pt x="777" y="232"/>
                  <a:pt x="770" y="232"/>
                </a:cubicBezTo>
                <a:lnTo>
                  <a:pt x="744" y="232"/>
                </a:lnTo>
                <a:cubicBezTo>
                  <a:pt x="737" y="232"/>
                  <a:pt x="732" y="226"/>
                  <a:pt x="732" y="219"/>
                </a:cubicBezTo>
                <a:cubicBezTo>
                  <a:pt x="732" y="212"/>
                  <a:pt x="737" y="206"/>
                  <a:pt x="744" y="206"/>
                </a:cubicBezTo>
                <a:close/>
                <a:moveTo>
                  <a:pt x="821" y="206"/>
                </a:moveTo>
                <a:lnTo>
                  <a:pt x="847" y="206"/>
                </a:lnTo>
                <a:cubicBezTo>
                  <a:pt x="854" y="206"/>
                  <a:pt x="860" y="212"/>
                  <a:pt x="860" y="219"/>
                </a:cubicBezTo>
                <a:cubicBezTo>
                  <a:pt x="860" y="226"/>
                  <a:pt x="854" y="232"/>
                  <a:pt x="847" y="232"/>
                </a:cubicBezTo>
                <a:lnTo>
                  <a:pt x="821" y="232"/>
                </a:lnTo>
                <a:cubicBezTo>
                  <a:pt x="814" y="232"/>
                  <a:pt x="808" y="226"/>
                  <a:pt x="808" y="219"/>
                </a:cubicBezTo>
                <a:cubicBezTo>
                  <a:pt x="808" y="212"/>
                  <a:pt x="814" y="206"/>
                  <a:pt x="821" y="206"/>
                </a:cubicBezTo>
                <a:close/>
                <a:moveTo>
                  <a:pt x="898" y="206"/>
                </a:moveTo>
                <a:lnTo>
                  <a:pt x="924" y="206"/>
                </a:lnTo>
                <a:cubicBezTo>
                  <a:pt x="931" y="206"/>
                  <a:pt x="936" y="212"/>
                  <a:pt x="936" y="219"/>
                </a:cubicBezTo>
                <a:cubicBezTo>
                  <a:pt x="936" y="226"/>
                  <a:pt x="931" y="232"/>
                  <a:pt x="924" y="232"/>
                </a:cubicBezTo>
                <a:lnTo>
                  <a:pt x="898" y="232"/>
                </a:lnTo>
                <a:cubicBezTo>
                  <a:pt x="891" y="232"/>
                  <a:pt x="885" y="226"/>
                  <a:pt x="885" y="219"/>
                </a:cubicBezTo>
                <a:cubicBezTo>
                  <a:pt x="885" y="212"/>
                  <a:pt x="891" y="206"/>
                  <a:pt x="898" y="206"/>
                </a:cubicBezTo>
                <a:close/>
                <a:moveTo>
                  <a:pt x="975" y="206"/>
                </a:moveTo>
                <a:lnTo>
                  <a:pt x="1000" y="206"/>
                </a:lnTo>
                <a:cubicBezTo>
                  <a:pt x="1007" y="206"/>
                  <a:pt x="1013" y="212"/>
                  <a:pt x="1013" y="219"/>
                </a:cubicBezTo>
                <a:cubicBezTo>
                  <a:pt x="1013" y="226"/>
                  <a:pt x="1007" y="232"/>
                  <a:pt x="1000" y="232"/>
                </a:cubicBezTo>
                <a:lnTo>
                  <a:pt x="975" y="232"/>
                </a:lnTo>
                <a:cubicBezTo>
                  <a:pt x="968" y="232"/>
                  <a:pt x="962" y="226"/>
                  <a:pt x="962" y="219"/>
                </a:cubicBezTo>
                <a:cubicBezTo>
                  <a:pt x="962" y="212"/>
                  <a:pt x="968" y="206"/>
                  <a:pt x="975" y="206"/>
                </a:cubicBezTo>
                <a:close/>
                <a:moveTo>
                  <a:pt x="1052" y="206"/>
                </a:moveTo>
                <a:lnTo>
                  <a:pt x="1077" y="206"/>
                </a:lnTo>
                <a:cubicBezTo>
                  <a:pt x="1084" y="206"/>
                  <a:pt x="1090" y="212"/>
                  <a:pt x="1090" y="219"/>
                </a:cubicBezTo>
                <a:cubicBezTo>
                  <a:pt x="1090" y="226"/>
                  <a:pt x="1084" y="232"/>
                  <a:pt x="1077" y="232"/>
                </a:cubicBezTo>
                <a:lnTo>
                  <a:pt x="1052" y="232"/>
                </a:lnTo>
                <a:cubicBezTo>
                  <a:pt x="1044" y="232"/>
                  <a:pt x="1039" y="226"/>
                  <a:pt x="1039" y="219"/>
                </a:cubicBezTo>
                <a:cubicBezTo>
                  <a:pt x="1039" y="212"/>
                  <a:pt x="1044" y="206"/>
                  <a:pt x="1052" y="206"/>
                </a:cubicBezTo>
                <a:close/>
                <a:moveTo>
                  <a:pt x="1128" y="206"/>
                </a:moveTo>
                <a:lnTo>
                  <a:pt x="1154" y="206"/>
                </a:lnTo>
                <a:cubicBezTo>
                  <a:pt x="1161" y="206"/>
                  <a:pt x="1167" y="212"/>
                  <a:pt x="1167" y="219"/>
                </a:cubicBezTo>
                <a:cubicBezTo>
                  <a:pt x="1167" y="226"/>
                  <a:pt x="1161" y="232"/>
                  <a:pt x="1154" y="232"/>
                </a:cubicBezTo>
                <a:lnTo>
                  <a:pt x="1128" y="232"/>
                </a:lnTo>
                <a:cubicBezTo>
                  <a:pt x="1121" y="232"/>
                  <a:pt x="1116" y="226"/>
                  <a:pt x="1116" y="219"/>
                </a:cubicBezTo>
                <a:cubicBezTo>
                  <a:pt x="1116" y="212"/>
                  <a:pt x="1121" y="206"/>
                  <a:pt x="1128" y="206"/>
                </a:cubicBezTo>
                <a:close/>
                <a:moveTo>
                  <a:pt x="1205" y="206"/>
                </a:moveTo>
                <a:lnTo>
                  <a:pt x="1231" y="206"/>
                </a:lnTo>
                <a:cubicBezTo>
                  <a:pt x="1238" y="206"/>
                  <a:pt x="1244" y="212"/>
                  <a:pt x="1244" y="219"/>
                </a:cubicBezTo>
                <a:cubicBezTo>
                  <a:pt x="1244" y="226"/>
                  <a:pt x="1238" y="232"/>
                  <a:pt x="1231" y="232"/>
                </a:cubicBezTo>
                <a:lnTo>
                  <a:pt x="1205" y="232"/>
                </a:lnTo>
                <a:cubicBezTo>
                  <a:pt x="1198" y="232"/>
                  <a:pt x="1192" y="226"/>
                  <a:pt x="1192" y="219"/>
                </a:cubicBezTo>
                <a:cubicBezTo>
                  <a:pt x="1192" y="212"/>
                  <a:pt x="1198" y="206"/>
                  <a:pt x="1205" y="206"/>
                </a:cubicBezTo>
                <a:close/>
                <a:moveTo>
                  <a:pt x="1282" y="206"/>
                </a:moveTo>
                <a:lnTo>
                  <a:pt x="1308" y="206"/>
                </a:lnTo>
                <a:cubicBezTo>
                  <a:pt x="1315" y="206"/>
                  <a:pt x="1320" y="212"/>
                  <a:pt x="1320" y="219"/>
                </a:cubicBezTo>
                <a:cubicBezTo>
                  <a:pt x="1320" y="226"/>
                  <a:pt x="1315" y="232"/>
                  <a:pt x="1308" y="232"/>
                </a:cubicBezTo>
                <a:lnTo>
                  <a:pt x="1282" y="232"/>
                </a:lnTo>
                <a:cubicBezTo>
                  <a:pt x="1275" y="232"/>
                  <a:pt x="1269" y="226"/>
                  <a:pt x="1269" y="219"/>
                </a:cubicBezTo>
                <a:cubicBezTo>
                  <a:pt x="1269" y="212"/>
                  <a:pt x="1275" y="206"/>
                  <a:pt x="1282" y="206"/>
                </a:cubicBezTo>
                <a:close/>
                <a:moveTo>
                  <a:pt x="1359" y="206"/>
                </a:moveTo>
                <a:lnTo>
                  <a:pt x="1384" y="206"/>
                </a:lnTo>
                <a:cubicBezTo>
                  <a:pt x="1391" y="206"/>
                  <a:pt x="1397" y="212"/>
                  <a:pt x="1397" y="219"/>
                </a:cubicBezTo>
                <a:cubicBezTo>
                  <a:pt x="1397" y="226"/>
                  <a:pt x="1391" y="232"/>
                  <a:pt x="1384" y="232"/>
                </a:cubicBezTo>
                <a:lnTo>
                  <a:pt x="1359" y="232"/>
                </a:lnTo>
                <a:cubicBezTo>
                  <a:pt x="1352" y="232"/>
                  <a:pt x="1346" y="226"/>
                  <a:pt x="1346" y="219"/>
                </a:cubicBezTo>
                <a:cubicBezTo>
                  <a:pt x="1346" y="212"/>
                  <a:pt x="1352" y="206"/>
                  <a:pt x="1359" y="206"/>
                </a:cubicBezTo>
                <a:close/>
                <a:moveTo>
                  <a:pt x="1436" y="206"/>
                </a:moveTo>
                <a:lnTo>
                  <a:pt x="1461" y="206"/>
                </a:lnTo>
                <a:cubicBezTo>
                  <a:pt x="1468" y="206"/>
                  <a:pt x="1474" y="212"/>
                  <a:pt x="1474" y="219"/>
                </a:cubicBezTo>
                <a:cubicBezTo>
                  <a:pt x="1474" y="226"/>
                  <a:pt x="1468" y="232"/>
                  <a:pt x="1461" y="232"/>
                </a:cubicBezTo>
                <a:lnTo>
                  <a:pt x="1436" y="232"/>
                </a:lnTo>
                <a:cubicBezTo>
                  <a:pt x="1428" y="232"/>
                  <a:pt x="1423" y="226"/>
                  <a:pt x="1423" y="219"/>
                </a:cubicBezTo>
                <a:cubicBezTo>
                  <a:pt x="1423" y="212"/>
                  <a:pt x="1428" y="206"/>
                  <a:pt x="1436" y="206"/>
                </a:cubicBezTo>
                <a:close/>
                <a:moveTo>
                  <a:pt x="1512" y="206"/>
                </a:moveTo>
                <a:lnTo>
                  <a:pt x="1538" y="206"/>
                </a:lnTo>
                <a:cubicBezTo>
                  <a:pt x="1545" y="206"/>
                  <a:pt x="1551" y="212"/>
                  <a:pt x="1551" y="219"/>
                </a:cubicBezTo>
                <a:cubicBezTo>
                  <a:pt x="1551" y="226"/>
                  <a:pt x="1545" y="232"/>
                  <a:pt x="1538" y="232"/>
                </a:cubicBezTo>
                <a:lnTo>
                  <a:pt x="1512" y="232"/>
                </a:lnTo>
                <a:cubicBezTo>
                  <a:pt x="1505" y="232"/>
                  <a:pt x="1500" y="226"/>
                  <a:pt x="1500" y="219"/>
                </a:cubicBezTo>
                <a:cubicBezTo>
                  <a:pt x="1500" y="212"/>
                  <a:pt x="1505" y="206"/>
                  <a:pt x="1512" y="206"/>
                </a:cubicBezTo>
                <a:close/>
                <a:moveTo>
                  <a:pt x="1589" y="206"/>
                </a:moveTo>
                <a:lnTo>
                  <a:pt x="1615" y="206"/>
                </a:lnTo>
                <a:cubicBezTo>
                  <a:pt x="1622" y="206"/>
                  <a:pt x="1628" y="212"/>
                  <a:pt x="1628" y="219"/>
                </a:cubicBezTo>
                <a:cubicBezTo>
                  <a:pt x="1628" y="226"/>
                  <a:pt x="1622" y="232"/>
                  <a:pt x="1615" y="232"/>
                </a:cubicBezTo>
                <a:lnTo>
                  <a:pt x="1589" y="232"/>
                </a:lnTo>
                <a:cubicBezTo>
                  <a:pt x="1582" y="232"/>
                  <a:pt x="1576" y="226"/>
                  <a:pt x="1576" y="219"/>
                </a:cubicBezTo>
                <a:cubicBezTo>
                  <a:pt x="1576" y="212"/>
                  <a:pt x="1582" y="206"/>
                  <a:pt x="1589" y="206"/>
                </a:cubicBezTo>
                <a:close/>
                <a:moveTo>
                  <a:pt x="1666" y="206"/>
                </a:moveTo>
                <a:lnTo>
                  <a:pt x="1692" y="206"/>
                </a:lnTo>
                <a:cubicBezTo>
                  <a:pt x="1699" y="206"/>
                  <a:pt x="1704" y="212"/>
                  <a:pt x="1704" y="219"/>
                </a:cubicBezTo>
                <a:cubicBezTo>
                  <a:pt x="1704" y="226"/>
                  <a:pt x="1699" y="232"/>
                  <a:pt x="1692" y="232"/>
                </a:cubicBezTo>
                <a:lnTo>
                  <a:pt x="1666" y="232"/>
                </a:lnTo>
                <a:cubicBezTo>
                  <a:pt x="1659" y="232"/>
                  <a:pt x="1653" y="226"/>
                  <a:pt x="1653" y="219"/>
                </a:cubicBezTo>
                <a:cubicBezTo>
                  <a:pt x="1653" y="212"/>
                  <a:pt x="1659" y="206"/>
                  <a:pt x="1666" y="206"/>
                </a:cubicBezTo>
                <a:close/>
                <a:moveTo>
                  <a:pt x="1743" y="206"/>
                </a:moveTo>
                <a:lnTo>
                  <a:pt x="1768" y="206"/>
                </a:lnTo>
                <a:cubicBezTo>
                  <a:pt x="1775" y="206"/>
                  <a:pt x="1781" y="212"/>
                  <a:pt x="1781" y="219"/>
                </a:cubicBezTo>
                <a:cubicBezTo>
                  <a:pt x="1781" y="226"/>
                  <a:pt x="1775" y="232"/>
                  <a:pt x="1768" y="232"/>
                </a:cubicBezTo>
                <a:lnTo>
                  <a:pt x="1743" y="232"/>
                </a:lnTo>
                <a:cubicBezTo>
                  <a:pt x="1736" y="232"/>
                  <a:pt x="1730" y="226"/>
                  <a:pt x="1730" y="219"/>
                </a:cubicBezTo>
                <a:cubicBezTo>
                  <a:pt x="1730" y="212"/>
                  <a:pt x="1736" y="206"/>
                  <a:pt x="1743" y="206"/>
                </a:cubicBezTo>
                <a:close/>
                <a:moveTo>
                  <a:pt x="1820" y="206"/>
                </a:moveTo>
                <a:lnTo>
                  <a:pt x="1845" y="206"/>
                </a:lnTo>
                <a:cubicBezTo>
                  <a:pt x="1852" y="206"/>
                  <a:pt x="1858" y="212"/>
                  <a:pt x="1858" y="219"/>
                </a:cubicBezTo>
                <a:cubicBezTo>
                  <a:pt x="1858" y="226"/>
                  <a:pt x="1852" y="232"/>
                  <a:pt x="1845" y="232"/>
                </a:cubicBezTo>
                <a:lnTo>
                  <a:pt x="1820" y="232"/>
                </a:lnTo>
                <a:cubicBezTo>
                  <a:pt x="1812" y="232"/>
                  <a:pt x="1807" y="226"/>
                  <a:pt x="1807" y="219"/>
                </a:cubicBezTo>
                <a:cubicBezTo>
                  <a:pt x="1807" y="212"/>
                  <a:pt x="1812" y="206"/>
                  <a:pt x="1820" y="206"/>
                </a:cubicBezTo>
                <a:close/>
                <a:moveTo>
                  <a:pt x="1896" y="206"/>
                </a:moveTo>
                <a:lnTo>
                  <a:pt x="1922" y="206"/>
                </a:lnTo>
                <a:cubicBezTo>
                  <a:pt x="1929" y="206"/>
                  <a:pt x="1935" y="212"/>
                  <a:pt x="1935" y="219"/>
                </a:cubicBezTo>
                <a:cubicBezTo>
                  <a:pt x="1935" y="226"/>
                  <a:pt x="1929" y="232"/>
                  <a:pt x="1922" y="232"/>
                </a:cubicBezTo>
                <a:lnTo>
                  <a:pt x="1896" y="232"/>
                </a:lnTo>
                <a:cubicBezTo>
                  <a:pt x="1889" y="232"/>
                  <a:pt x="1884" y="226"/>
                  <a:pt x="1884" y="219"/>
                </a:cubicBezTo>
                <a:cubicBezTo>
                  <a:pt x="1884" y="212"/>
                  <a:pt x="1889" y="206"/>
                  <a:pt x="1896" y="206"/>
                </a:cubicBezTo>
                <a:close/>
                <a:moveTo>
                  <a:pt x="1973" y="206"/>
                </a:moveTo>
                <a:lnTo>
                  <a:pt x="1999" y="206"/>
                </a:lnTo>
                <a:cubicBezTo>
                  <a:pt x="2006" y="206"/>
                  <a:pt x="2012" y="212"/>
                  <a:pt x="2012" y="219"/>
                </a:cubicBezTo>
                <a:cubicBezTo>
                  <a:pt x="2012" y="226"/>
                  <a:pt x="2006" y="232"/>
                  <a:pt x="1999" y="232"/>
                </a:cubicBezTo>
                <a:lnTo>
                  <a:pt x="1973" y="232"/>
                </a:lnTo>
                <a:cubicBezTo>
                  <a:pt x="1966" y="232"/>
                  <a:pt x="1960" y="226"/>
                  <a:pt x="1960" y="219"/>
                </a:cubicBezTo>
                <a:cubicBezTo>
                  <a:pt x="1960" y="212"/>
                  <a:pt x="1966" y="206"/>
                  <a:pt x="1973" y="206"/>
                </a:cubicBezTo>
                <a:close/>
                <a:moveTo>
                  <a:pt x="2050" y="206"/>
                </a:moveTo>
                <a:lnTo>
                  <a:pt x="2076" y="206"/>
                </a:lnTo>
                <a:cubicBezTo>
                  <a:pt x="2083" y="206"/>
                  <a:pt x="2088" y="212"/>
                  <a:pt x="2088" y="219"/>
                </a:cubicBezTo>
                <a:cubicBezTo>
                  <a:pt x="2088" y="226"/>
                  <a:pt x="2083" y="232"/>
                  <a:pt x="2076" y="232"/>
                </a:cubicBezTo>
                <a:lnTo>
                  <a:pt x="2050" y="232"/>
                </a:lnTo>
                <a:cubicBezTo>
                  <a:pt x="2043" y="232"/>
                  <a:pt x="2037" y="226"/>
                  <a:pt x="2037" y="219"/>
                </a:cubicBezTo>
                <a:cubicBezTo>
                  <a:pt x="2037" y="212"/>
                  <a:pt x="2043" y="206"/>
                  <a:pt x="2050" y="206"/>
                </a:cubicBezTo>
                <a:close/>
                <a:moveTo>
                  <a:pt x="2127" y="206"/>
                </a:moveTo>
                <a:lnTo>
                  <a:pt x="2152" y="206"/>
                </a:lnTo>
                <a:cubicBezTo>
                  <a:pt x="2159" y="206"/>
                  <a:pt x="2165" y="212"/>
                  <a:pt x="2165" y="219"/>
                </a:cubicBezTo>
                <a:cubicBezTo>
                  <a:pt x="2165" y="226"/>
                  <a:pt x="2159" y="232"/>
                  <a:pt x="2152" y="232"/>
                </a:cubicBezTo>
                <a:lnTo>
                  <a:pt x="2127" y="232"/>
                </a:lnTo>
                <a:cubicBezTo>
                  <a:pt x="2120" y="232"/>
                  <a:pt x="2114" y="226"/>
                  <a:pt x="2114" y="219"/>
                </a:cubicBezTo>
                <a:cubicBezTo>
                  <a:pt x="2114" y="212"/>
                  <a:pt x="2120" y="206"/>
                  <a:pt x="2127" y="206"/>
                </a:cubicBezTo>
                <a:close/>
                <a:moveTo>
                  <a:pt x="2204" y="206"/>
                </a:moveTo>
                <a:lnTo>
                  <a:pt x="2229" y="206"/>
                </a:lnTo>
                <a:cubicBezTo>
                  <a:pt x="2236" y="206"/>
                  <a:pt x="2242" y="212"/>
                  <a:pt x="2242" y="219"/>
                </a:cubicBezTo>
                <a:cubicBezTo>
                  <a:pt x="2242" y="226"/>
                  <a:pt x="2236" y="232"/>
                  <a:pt x="2229" y="232"/>
                </a:cubicBezTo>
                <a:lnTo>
                  <a:pt x="2204" y="232"/>
                </a:lnTo>
                <a:cubicBezTo>
                  <a:pt x="2196" y="232"/>
                  <a:pt x="2191" y="226"/>
                  <a:pt x="2191" y="219"/>
                </a:cubicBezTo>
                <a:cubicBezTo>
                  <a:pt x="2191" y="212"/>
                  <a:pt x="2196" y="206"/>
                  <a:pt x="2204" y="206"/>
                </a:cubicBezTo>
                <a:close/>
                <a:moveTo>
                  <a:pt x="2280" y="206"/>
                </a:moveTo>
                <a:lnTo>
                  <a:pt x="2306" y="206"/>
                </a:lnTo>
                <a:cubicBezTo>
                  <a:pt x="2313" y="206"/>
                  <a:pt x="2319" y="212"/>
                  <a:pt x="2319" y="219"/>
                </a:cubicBezTo>
                <a:cubicBezTo>
                  <a:pt x="2319" y="226"/>
                  <a:pt x="2313" y="232"/>
                  <a:pt x="2306" y="232"/>
                </a:cubicBezTo>
                <a:lnTo>
                  <a:pt x="2280" y="232"/>
                </a:lnTo>
                <a:cubicBezTo>
                  <a:pt x="2273" y="232"/>
                  <a:pt x="2268" y="226"/>
                  <a:pt x="2268" y="219"/>
                </a:cubicBezTo>
                <a:cubicBezTo>
                  <a:pt x="2268" y="212"/>
                  <a:pt x="2273" y="206"/>
                  <a:pt x="2280" y="206"/>
                </a:cubicBezTo>
                <a:close/>
                <a:moveTo>
                  <a:pt x="2357" y="206"/>
                </a:moveTo>
                <a:lnTo>
                  <a:pt x="2383" y="206"/>
                </a:lnTo>
                <a:cubicBezTo>
                  <a:pt x="2390" y="206"/>
                  <a:pt x="2396" y="212"/>
                  <a:pt x="2396" y="219"/>
                </a:cubicBezTo>
                <a:cubicBezTo>
                  <a:pt x="2396" y="226"/>
                  <a:pt x="2390" y="232"/>
                  <a:pt x="2383" y="232"/>
                </a:cubicBezTo>
                <a:lnTo>
                  <a:pt x="2357" y="232"/>
                </a:lnTo>
                <a:cubicBezTo>
                  <a:pt x="2350" y="232"/>
                  <a:pt x="2344" y="226"/>
                  <a:pt x="2344" y="219"/>
                </a:cubicBezTo>
                <a:cubicBezTo>
                  <a:pt x="2344" y="212"/>
                  <a:pt x="2350" y="206"/>
                  <a:pt x="2357" y="206"/>
                </a:cubicBezTo>
                <a:close/>
                <a:moveTo>
                  <a:pt x="2434" y="206"/>
                </a:moveTo>
                <a:lnTo>
                  <a:pt x="2460" y="206"/>
                </a:lnTo>
                <a:cubicBezTo>
                  <a:pt x="2467" y="206"/>
                  <a:pt x="2472" y="212"/>
                  <a:pt x="2472" y="219"/>
                </a:cubicBezTo>
                <a:cubicBezTo>
                  <a:pt x="2472" y="226"/>
                  <a:pt x="2467" y="232"/>
                  <a:pt x="2460" y="232"/>
                </a:cubicBezTo>
                <a:lnTo>
                  <a:pt x="2434" y="232"/>
                </a:lnTo>
                <a:cubicBezTo>
                  <a:pt x="2427" y="232"/>
                  <a:pt x="2421" y="226"/>
                  <a:pt x="2421" y="219"/>
                </a:cubicBezTo>
                <a:cubicBezTo>
                  <a:pt x="2421" y="212"/>
                  <a:pt x="2427" y="206"/>
                  <a:pt x="2434" y="206"/>
                </a:cubicBezTo>
                <a:close/>
                <a:moveTo>
                  <a:pt x="2511" y="206"/>
                </a:moveTo>
                <a:lnTo>
                  <a:pt x="2536" y="206"/>
                </a:lnTo>
                <a:cubicBezTo>
                  <a:pt x="2543" y="206"/>
                  <a:pt x="2549" y="212"/>
                  <a:pt x="2549" y="219"/>
                </a:cubicBezTo>
                <a:cubicBezTo>
                  <a:pt x="2549" y="226"/>
                  <a:pt x="2543" y="232"/>
                  <a:pt x="2536" y="232"/>
                </a:cubicBezTo>
                <a:lnTo>
                  <a:pt x="2511" y="232"/>
                </a:lnTo>
                <a:cubicBezTo>
                  <a:pt x="2504" y="232"/>
                  <a:pt x="2498" y="226"/>
                  <a:pt x="2498" y="219"/>
                </a:cubicBezTo>
                <a:cubicBezTo>
                  <a:pt x="2498" y="212"/>
                  <a:pt x="2504" y="206"/>
                  <a:pt x="2511" y="206"/>
                </a:cubicBezTo>
                <a:close/>
                <a:moveTo>
                  <a:pt x="2588" y="206"/>
                </a:moveTo>
                <a:lnTo>
                  <a:pt x="2613" y="206"/>
                </a:lnTo>
                <a:cubicBezTo>
                  <a:pt x="2620" y="206"/>
                  <a:pt x="2626" y="212"/>
                  <a:pt x="2626" y="219"/>
                </a:cubicBezTo>
                <a:cubicBezTo>
                  <a:pt x="2626" y="226"/>
                  <a:pt x="2620" y="232"/>
                  <a:pt x="2613" y="232"/>
                </a:cubicBezTo>
                <a:lnTo>
                  <a:pt x="2588" y="232"/>
                </a:lnTo>
                <a:cubicBezTo>
                  <a:pt x="2580" y="232"/>
                  <a:pt x="2575" y="226"/>
                  <a:pt x="2575" y="219"/>
                </a:cubicBezTo>
                <a:cubicBezTo>
                  <a:pt x="2575" y="212"/>
                  <a:pt x="2580" y="206"/>
                  <a:pt x="2588" y="206"/>
                </a:cubicBezTo>
                <a:close/>
                <a:moveTo>
                  <a:pt x="2664" y="206"/>
                </a:moveTo>
                <a:lnTo>
                  <a:pt x="2690" y="206"/>
                </a:lnTo>
                <a:cubicBezTo>
                  <a:pt x="2697" y="206"/>
                  <a:pt x="2703" y="212"/>
                  <a:pt x="2703" y="219"/>
                </a:cubicBezTo>
                <a:cubicBezTo>
                  <a:pt x="2703" y="226"/>
                  <a:pt x="2697" y="232"/>
                  <a:pt x="2690" y="232"/>
                </a:cubicBezTo>
                <a:lnTo>
                  <a:pt x="2664" y="232"/>
                </a:lnTo>
                <a:cubicBezTo>
                  <a:pt x="2657" y="232"/>
                  <a:pt x="2652" y="226"/>
                  <a:pt x="2652" y="219"/>
                </a:cubicBezTo>
                <a:cubicBezTo>
                  <a:pt x="2652" y="212"/>
                  <a:pt x="2657" y="206"/>
                  <a:pt x="2664" y="206"/>
                </a:cubicBezTo>
                <a:close/>
                <a:moveTo>
                  <a:pt x="2741" y="206"/>
                </a:moveTo>
                <a:lnTo>
                  <a:pt x="2767" y="206"/>
                </a:lnTo>
                <a:cubicBezTo>
                  <a:pt x="2774" y="206"/>
                  <a:pt x="2780" y="212"/>
                  <a:pt x="2780" y="219"/>
                </a:cubicBezTo>
                <a:cubicBezTo>
                  <a:pt x="2780" y="226"/>
                  <a:pt x="2774" y="232"/>
                  <a:pt x="2767" y="232"/>
                </a:cubicBezTo>
                <a:lnTo>
                  <a:pt x="2741" y="232"/>
                </a:lnTo>
                <a:cubicBezTo>
                  <a:pt x="2734" y="232"/>
                  <a:pt x="2728" y="226"/>
                  <a:pt x="2728" y="219"/>
                </a:cubicBezTo>
                <a:cubicBezTo>
                  <a:pt x="2728" y="212"/>
                  <a:pt x="2734" y="206"/>
                  <a:pt x="2741" y="206"/>
                </a:cubicBezTo>
                <a:close/>
                <a:moveTo>
                  <a:pt x="2818" y="206"/>
                </a:moveTo>
                <a:lnTo>
                  <a:pt x="2844" y="206"/>
                </a:lnTo>
                <a:cubicBezTo>
                  <a:pt x="2851" y="206"/>
                  <a:pt x="2856" y="212"/>
                  <a:pt x="2856" y="219"/>
                </a:cubicBezTo>
                <a:cubicBezTo>
                  <a:pt x="2856" y="226"/>
                  <a:pt x="2851" y="232"/>
                  <a:pt x="2844" y="232"/>
                </a:cubicBezTo>
                <a:lnTo>
                  <a:pt x="2818" y="232"/>
                </a:lnTo>
                <a:cubicBezTo>
                  <a:pt x="2811" y="232"/>
                  <a:pt x="2805" y="226"/>
                  <a:pt x="2805" y="219"/>
                </a:cubicBezTo>
                <a:cubicBezTo>
                  <a:pt x="2805" y="212"/>
                  <a:pt x="2811" y="206"/>
                  <a:pt x="2818" y="206"/>
                </a:cubicBezTo>
                <a:close/>
                <a:moveTo>
                  <a:pt x="2895" y="206"/>
                </a:moveTo>
                <a:lnTo>
                  <a:pt x="2920" y="206"/>
                </a:lnTo>
                <a:cubicBezTo>
                  <a:pt x="2927" y="206"/>
                  <a:pt x="2933" y="212"/>
                  <a:pt x="2933" y="219"/>
                </a:cubicBezTo>
                <a:cubicBezTo>
                  <a:pt x="2933" y="226"/>
                  <a:pt x="2927" y="232"/>
                  <a:pt x="2920" y="232"/>
                </a:cubicBezTo>
                <a:lnTo>
                  <a:pt x="2895" y="232"/>
                </a:lnTo>
                <a:cubicBezTo>
                  <a:pt x="2888" y="232"/>
                  <a:pt x="2882" y="226"/>
                  <a:pt x="2882" y="219"/>
                </a:cubicBezTo>
                <a:cubicBezTo>
                  <a:pt x="2882" y="212"/>
                  <a:pt x="2888" y="206"/>
                  <a:pt x="2895" y="206"/>
                </a:cubicBezTo>
                <a:close/>
                <a:moveTo>
                  <a:pt x="2972" y="206"/>
                </a:moveTo>
                <a:lnTo>
                  <a:pt x="2997" y="206"/>
                </a:lnTo>
                <a:cubicBezTo>
                  <a:pt x="3004" y="206"/>
                  <a:pt x="3010" y="212"/>
                  <a:pt x="3010" y="219"/>
                </a:cubicBezTo>
                <a:cubicBezTo>
                  <a:pt x="3010" y="226"/>
                  <a:pt x="3004" y="232"/>
                  <a:pt x="2997" y="232"/>
                </a:cubicBezTo>
                <a:lnTo>
                  <a:pt x="2972" y="232"/>
                </a:lnTo>
                <a:cubicBezTo>
                  <a:pt x="2964" y="232"/>
                  <a:pt x="2959" y="226"/>
                  <a:pt x="2959" y="219"/>
                </a:cubicBezTo>
                <a:cubicBezTo>
                  <a:pt x="2959" y="212"/>
                  <a:pt x="2964" y="206"/>
                  <a:pt x="2972" y="206"/>
                </a:cubicBezTo>
                <a:close/>
                <a:moveTo>
                  <a:pt x="3048" y="206"/>
                </a:moveTo>
                <a:lnTo>
                  <a:pt x="3074" y="206"/>
                </a:lnTo>
                <a:cubicBezTo>
                  <a:pt x="3081" y="206"/>
                  <a:pt x="3087" y="212"/>
                  <a:pt x="3087" y="219"/>
                </a:cubicBezTo>
                <a:cubicBezTo>
                  <a:pt x="3087" y="226"/>
                  <a:pt x="3081" y="232"/>
                  <a:pt x="3074" y="232"/>
                </a:cubicBezTo>
                <a:lnTo>
                  <a:pt x="3048" y="232"/>
                </a:lnTo>
                <a:cubicBezTo>
                  <a:pt x="3041" y="232"/>
                  <a:pt x="3036" y="226"/>
                  <a:pt x="3036" y="219"/>
                </a:cubicBezTo>
                <a:cubicBezTo>
                  <a:pt x="3036" y="212"/>
                  <a:pt x="3041" y="206"/>
                  <a:pt x="3048" y="206"/>
                </a:cubicBezTo>
                <a:close/>
                <a:moveTo>
                  <a:pt x="3125" y="206"/>
                </a:moveTo>
                <a:lnTo>
                  <a:pt x="3151" y="206"/>
                </a:lnTo>
                <a:cubicBezTo>
                  <a:pt x="3158" y="206"/>
                  <a:pt x="3164" y="212"/>
                  <a:pt x="3164" y="219"/>
                </a:cubicBezTo>
                <a:cubicBezTo>
                  <a:pt x="3164" y="226"/>
                  <a:pt x="3158" y="232"/>
                  <a:pt x="3151" y="232"/>
                </a:cubicBezTo>
                <a:lnTo>
                  <a:pt x="3125" y="232"/>
                </a:lnTo>
                <a:cubicBezTo>
                  <a:pt x="3118" y="232"/>
                  <a:pt x="3112" y="226"/>
                  <a:pt x="3112" y="219"/>
                </a:cubicBezTo>
                <a:cubicBezTo>
                  <a:pt x="3112" y="212"/>
                  <a:pt x="3118" y="206"/>
                  <a:pt x="3125" y="206"/>
                </a:cubicBezTo>
                <a:close/>
                <a:moveTo>
                  <a:pt x="3202" y="206"/>
                </a:moveTo>
                <a:lnTo>
                  <a:pt x="3228" y="206"/>
                </a:lnTo>
                <a:cubicBezTo>
                  <a:pt x="3235" y="206"/>
                  <a:pt x="3240" y="212"/>
                  <a:pt x="3240" y="219"/>
                </a:cubicBezTo>
                <a:cubicBezTo>
                  <a:pt x="3240" y="226"/>
                  <a:pt x="3235" y="232"/>
                  <a:pt x="3228" y="232"/>
                </a:cubicBezTo>
                <a:lnTo>
                  <a:pt x="3202" y="232"/>
                </a:lnTo>
                <a:cubicBezTo>
                  <a:pt x="3195" y="232"/>
                  <a:pt x="3189" y="226"/>
                  <a:pt x="3189" y="219"/>
                </a:cubicBezTo>
                <a:cubicBezTo>
                  <a:pt x="3189" y="212"/>
                  <a:pt x="3195" y="206"/>
                  <a:pt x="3202" y="206"/>
                </a:cubicBezTo>
                <a:close/>
                <a:moveTo>
                  <a:pt x="3279" y="206"/>
                </a:moveTo>
                <a:lnTo>
                  <a:pt x="3304" y="206"/>
                </a:lnTo>
                <a:cubicBezTo>
                  <a:pt x="3311" y="206"/>
                  <a:pt x="3317" y="212"/>
                  <a:pt x="3317" y="219"/>
                </a:cubicBezTo>
                <a:cubicBezTo>
                  <a:pt x="3317" y="226"/>
                  <a:pt x="3311" y="232"/>
                  <a:pt x="3304" y="232"/>
                </a:cubicBezTo>
                <a:lnTo>
                  <a:pt x="3279" y="232"/>
                </a:lnTo>
                <a:cubicBezTo>
                  <a:pt x="3272" y="232"/>
                  <a:pt x="3266" y="226"/>
                  <a:pt x="3266" y="219"/>
                </a:cubicBezTo>
                <a:cubicBezTo>
                  <a:pt x="3266" y="212"/>
                  <a:pt x="3272" y="206"/>
                  <a:pt x="3279" y="206"/>
                </a:cubicBezTo>
                <a:close/>
                <a:moveTo>
                  <a:pt x="3356" y="206"/>
                </a:moveTo>
                <a:lnTo>
                  <a:pt x="3381" y="206"/>
                </a:lnTo>
                <a:cubicBezTo>
                  <a:pt x="3388" y="206"/>
                  <a:pt x="3394" y="212"/>
                  <a:pt x="3394" y="219"/>
                </a:cubicBezTo>
                <a:cubicBezTo>
                  <a:pt x="3394" y="226"/>
                  <a:pt x="3388" y="232"/>
                  <a:pt x="3381" y="232"/>
                </a:cubicBezTo>
                <a:lnTo>
                  <a:pt x="3356" y="232"/>
                </a:lnTo>
                <a:cubicBezTo>
                  <a:pt x="3348" y="232"/>
                  <a:pt x="3343" y="226"/>
                  <a:pt x="3343" y="219"/>
                </a:cubicBezTo>
                <a:cubicBezTo>
                  <a:pt x="3343" y="212"/>
                  <a:pt x="3348" y="206"/>
                  <a:pt x="3356" y="206"/>
                </a:cubicBezTo>
                <a:close/>
                <a:moveTo>
                  <a:pt x="3432" y="206"/>
                </a:moveTo>
                <a:lnTo>
                  <a:pt x="3458" y="206"/>
                </a:lnTo>
                <a:cubicBezTo>
                  <a:pt x="3465" y="206"/>
                  <a:pt x="3471" y="212"/>
                  <a:pt x="3471" y="219"/>
                </a:cubicBezTo>
                <a:cubicBezTo>
                  <a:pt x="3471" y="226"/>
                  <a:pt x="3465" y="232"/>
                  <a:pt x="3458" y="232"/>
                </a:cubicBezTo>
                <a:lnTo>
                  <a:pt x="3432" y="232"/>
                </a:lnTo>
                <a:cubicBezTo>
                  <a:pt x="3425" y="232"/>
                  <a:pt x="3420" y="226"/>
                  <a:pt x="3420" y="219"/>
                </a:cubicBezTo>
                <a:cubicBezTo>
                  <a:pt x="3420" y="212"/>
                  <a:pt x="3425" y="206"/>
                  <a:pt x="3432" y="206"/>
                </a:cubicBezTo>
                <a:close/>
                <a:moveTo>
                  <a:pt x="3509" y="206"/>
                </a:moveTo>
                <a:lnTo>
                  <a:pt x="3535" y="206"/>
                </a:lnTo>
                <a:cubicBezTo>
                  <a:pt x="3542" y="206"/>
                  <a:pt x="3548" y="212"/>
                  <a:pt x="3548" y="219"/>
                </a:cubicBezTo>
                <a:cubicBezTo>
                  <a:pt x="3548" y="226"/>
                  <a:pt x="3542" y="232"/>
                  <a:pt x="3535" y="232"/>
                </a:cubicBezTo>
                <a:lnTo>
                  <a:pt x="3509" y="232"/>
                </a:lnTo>
                <a:cubicBezTo>
                  <a:pt x="3502" y="232"/>
                  <a:pt x="3496" y="226"/>
                  <a:pt x="3496" y="219"/>
                </a:cubicBezTo>
                <a:cubicBezTo>
                  <a:pt x="3496" y="212"/>
                  <a:pt x="3502" y="206"/>
                  <a:pt x="3509" y="206"/>
                </a:cubicBezTo>
                <a:close/>
                <a:moveTo>
                  <a:pt x="3586" y="206"/>
                </a:moveTo>
                <a:lnTo>
                  <a:pt x="3612" y="206"/>
                </a:lnTo>
                <a:cubicBezTo>
                  <a:pt x="3619" y="206"/>
                  <a:pt x="3624" y="212"/>
                  <a:pt x="3624" y="219"/>
                </a:cubicBezTo>
                <a:cubicBezTo>
                  <a:pt x="3624" y="226"/>
                  <a:pt x="3619" y="232"/>
                  <a:pt x="3612" y="232"/>
                </a:cubicBezTo>
                <a:lnTo>
                  <a:pt x="3586" y="232"/>
                </a:lnTo>
                <a:cubicBezTo>
                  <a:pt x="3579" y="232"/>
                  <a:pt x="3573" y="226"/>
                  <a:pt x="3573" y="219"/>
                </a:cubicBezTo>
                <a:cubicBezTo>
                  <a:pt x="3573" y="212"/>
                  <a:pt x="3579" y="206"/>
                  <a:pt x="3586" y="206"/>
                </a:cubicBezTo>
                <a:close/>
                <a:moveTo>
                  <a:pt x="3663" y="206"/>
                </a:moveTo>
                <a:lnTo>
                  <a:pt x="3688" y="206"/>
                </a:lnTo>
                <a:cubicBezTo>
                  <a:pt x="3695" y="206"/>
                  <a:pt x="3701" y="212"/>
                  <a:pt x="3701" y="219"/>
                </a:cubicBezTo>
                <a:cubicBezTo>
                  <a:pt x="3701" y="226"/>
                  <a:pt x="3695" y="232"/>
                  <a:pt x="3688" y="232"/>
                </a:cubicBezTo>
                <a:lnTo>
                  <a:pt x="3663" y="232"/>
                </a:lnTo>
                <a:cubicBezTo>
                  <a:pt x="3656" y="232"/>
                  <a:pt x="3650" y="226"/>
                  <a:pt x="3650" y="219"/>
                </a:cubicBezTo>
                <a:cubicBezTo>
                  <a:pt x="3650" y="212"/>
                  <a:pt x="3656" y="206"/>
                  <a:pt x="3663" y="206"/>
                </a:cubicBezTo>
                <a:close/>
                <a:moveTo>
                  <a:pt x="3740" y="206"/>
                </a:moveTo>
                <a:lnTo>
                  <a:pt x="3765" y="206"/>
                </a:lnTo>
                <a:cubicBezTo>
                  <a:pt x="3772" y="206"/>
                  <a:pt x="3778" y="212"/>
                  <a:pt x="3778" y="219"/>
                </a:cubicBezTo>
                <a:cubicBezTo>
                  <a:pt x="3778" y="226"/>
                  <a:pt x="3772" y="232"/>
                  <a:pt x="3765" y="232"/>
                </a:cubicBezTo>
                <a:lnTo>
                  <a:pt x="3740" y="232"/>
                </a:lnTo>
                <a:cubicBezTo>
                  <a:pt x="3732" y="232"/>
                  <a:pt x="3727" y="226"/>
                  <a:pt x="3727" y="219"/>
                </a:cubicBezTo>
                <a:cubicBezTo>
                  <a:pt x="3727" y="212"/>
                  <a:pt x="3732" y="206"/>
                  <a:pt x="3740" y="206"/>
                </a:cubicBezTo>
                <a:close/>
                <a:moveTo>
                  <a:pt x="3816" y="206"/>
                </a:moveTo>
                <a:lnTo>
                  <a:pt x="3842" y="206"/>
                </a:lnTo>
                <a:cubicBezTo>
                  <a:pt x="3849" y="206"/>
                  <a:pt x="3855" y="212"/>
                  <a:pt x="3855" y="219"/>
                </a:cubicBezTo>
                <a:cubicBezTo>
                  <a:pt x="3855" y="226"/>
                  <a:pt x="3849" y="232"/>
                  <a:pt x="3842" y="232"/>
                </a:cubicBezTo>
                <a:lnTo>
                  <a:pt x="3816" y="232"/>
                </a:lnTo>
                <a:cubicBezTo>
                  <a:pt x="3809" y="232"/>
                  <a:pt x="3804" y="226"/>
                  <a:pt x="3804" y="219"/>
                </a:cubicBezTo>
                <a:cubicBezTo>
                  <a:pt x="3804" y="212"/>
                  <a:pt x="3809" y="206"/>
                  <a:pt x="3816" y="206"/>
                </a:cubicBezTo>
                <a:close/>
                <a:moveTo>
                  <a:pt x="3893" y="206"/>
                </a:moveTo>
                <a:lnTo>
                  <a:pt x="3919" y="206"/>
                </a:lnTo>
                <a:cubicBezTo>
                  <a:pt x="3926" y="206"/>
                  <a:pt x="3932" y="212"/>
                  <a:pt x="3932" y="219"/>
                </a:cubicBezTo>
                <a:cubicBezTo>
                  <a:pt x="3932" y="226"/>
                  <a:pt x="3926" y="232"/>
                  <a:pt x="3919" y="232"/>
                </a:cubicBezTo>
                <a:lnTo>
                  <a:pt x="3893" y="232"/>
                </a:lnTo>
                <a:cubicBezTo>
                  <a:pt x="3886" y="232"/>
                  <a:pt x="3880" y="226"/>
                  <a:pt x="3880" y="219"/>
                </a:cubicBezTo>
                <a:cubicBezTo>
                  <a:pt x="3880" y="212"/>
                  <a:pt x="3886" y="206"/>
                  <a:pt x="3893" y="206"/>
                </a:cubicBezTo>
                <a:close/>
                <a:moveTo>
                  <a:pt x="3970" y="206"/>
                </a:moveTo>
                <a:lnTo>
                  <a:pt x="3996" y="206"/>
                </a:lnTo>
                <a:cubicBezTo>
                  <a:pt x="4003" y="206"/>
                  <a:pt x="4008" y="212"/>
                  <a:pt x="4008" y="219"/>
                </a:cubicBezTo>
                <a:cubicBezTo>
                  <a:pt x="4008" y="226"/>
                  <a:pt x="4003" y="232"/>
                  <a:pt x="3996" y="232"/>
                </a:cubicBezTo>
                <a:lnTo>
                  <a:pt x="3970" y="232"/>
                </a:lnTo>
                <a:cubicBezTo>
                  <a:pt x="3963" y="232"/>
                  <a:pt x="3957" y="226"/>
                  <a:pt x="3957" y="219"/>
                </a:cubicBezTo>
                <a:cubicBezTo>
                  <a:pt x="3957" y="212"/>
                  <a:pt x="3963" y="206"/>
                  <a:pt x="3970" y="206"/>
                </a:cubicBezTo>
                <a:close/>
                <a:moveTo>
                  <a:pt x="4047" y="206"/>
                </a:moveTo>
                <a:lnTo>
                  <a:pt x="4072" y="206"/>
                </a:lnTo>
                <a:cubicBezTo>
                  <a:pt x="4079" y="206"/>
                  <a:pt x="4085" y="212"/>
                  <a:pt x="4085" y="219"/>
                </a:cubicBezTo>
                <a:cubicBezTo>
                  <a:pt x="4085" y="226"/>
                  <a:pt x="4079" y="232"/>
                  <a:pt x="4072" y="232"/>
                </a:cubicBezTo>
                <a:lnTo>
                  <a:pt x="4047" y="232"/>
                </a:lnTo>
                <a:cubicBezTo>
                  <a:pt x="4040" y="232"/>
                  <a:pt x="4034" y="226"/>
                  <a:pt x="4034" y="219"/>
                </a:cubicBezTo>
                <a:cubicBezTo>
                  <a:pt x="4034" y="212"/>
                  <a:pt x="4040" y="206"/>
                  <a:pt x="4047" y="206"/>
                </a:cubicBezTo>
                <a:close/>
                <a:moveTo>
                  <a:pt x="4124" y="206"/>
                </a:moveTo>
                <a:lnTo>
                  <a:pt x="4149" y="206"/>
                </a:lnTo>
                <a:cubicBezTo>
                  <a:pt x="4156" y="206"/>
                  <a:pt x="4162" y="212"/>
                  <a:pt x="4162" y="219"/>
                </a:cubicBezTo>
                <a:cubicBezTo>
                  <a:pt x="4162" y="226"/>
                  <a:pt x="4156" y="232"/>
                  <a:pt x="4149" y="232"/>
                </a:cubicBezTo>
                <a:lnTo>
                  <a:pt x="4124" y="232"/>
                </a:lnTo>
                <a:cubicBezTo>
                  <a:pt x="4116" y="232"/>
                  <a:pt x="4111" y="226"/>
                  <a:pt x="4111" y="219"/>
                </a:cubicBezTo>
                <a:cubicBezTo>
                  <a:pt x="4111" y="212"/>
                  <a:pt x="4116" y="206"/>
                  <a:pt x="4124" y="206"/>
                </a:cubicBezTo>
                <a:close/>
                <a:moveTo>
                  <a:pt x="4200" y="206"/>
                </a:moveTo>
                <a:lnTo>
                  <a:pt x="4226" y="206"/>
                </a:lnTo>
                <a:cubicBezTo>
                  <a:pt x="4233" y="206"/>
                  <a:pt x="4239" y="212"/>
                  <a:pt x="4239" y="219"/>
                </a:cubicBezTo>
                <a:cubicBezTo>
                  <a:pt x="4239" y="226"/>
                  <a:pt x="4233" y="232"/>
                  <a:pt x="4226" y="232"/>
                </a:cubicBezTo>
                <a:lnTo>
                  <a:pt x="4200" y="232"/>
                </a:lnTo>
                <a:cubicBezTo>
                  <a:pt x="4193" y="232"/>
                  <a:pt x="4188" y="226"/>
                  <a:pt x="4188" y="219"/>
                </a:cubicBezTo>
                <a:cubicBezTo>
                  <a:pt x="4188" y="212"/>
                  <a:pt x="4193" y="206"/>
                  <a:pt x="4200" y="206"/>
                </a:cubicBezTo>
                <a:close/>
                <a:moveTo>
                  <a:pt x="4277" y="206"/>
                </a:moveTo>
                <a:lnTo>
                  <a:pt x="4303" y="206"/>
                </a:lnTo>
                <a:cubicBezTo>
                  <a:pt x="4310" y="206"/>
                  <a:pt x="4316" y="212"/>
                  <a:pt x="4316" y="219"/>
                </a:cubicBezTo>
                <a:cubicBezTo>
                  <a:pt x="4316" y="226"/>
                  <a:pt x="4310" y="232"/>
                  <a:pt x="4303" y="232"/>
                </a:cubicBezTo>
                <a:lnTo>
                  <a:pt x="4277" y="232"/>
                </a:lnTo>
                <a:cubicBezTo>
                  <a:pt x="4270" y="232"/>
                  <a:pt x="4264" y="226"/>
                  <a:pt x="4264" y="219"/>
                </a:cubicBezTo>
                <a:cubicBezTo>
                  <a:pt x="4264" y="212"/>
                  <a:pt x="4270" y="206"/>
                  <a:pt x="4277" y="206"/>
                </a:cubicBezTo>
                <a:close/>
                <a:moveTo>
                  <a:pt x="4354" y="206"/>
                </a:moveTo>
                <a:lnTo>
                  <a:pt x="4380" y="206"/>
                </a:lnTo>
                <a:cubicBezTo>
                  <a:pt x="4387" y="206"/>
                  <a:pt x="4392" y="212"/>
                  <a:pt x="4392" y="219"/>
                </a:cubicBezTo>
                <a:cubicBezTo>
                  <a:pt x="4392" y="226"/>
                  <a:pt x="4387" y="232"/>
                  <a:pt x="4380" y="232"/>
                </a:cubicBezTo>
                <a:lnTo>
                  <a:pt x="4354" y="232"/>
                </a:lnTo>
                <a:cubicBezTo>
                  <a:pt x="4347" y="232"/>
                  <a:pt x="4341" y="226"/>
                  <a:pt x="4341" y="219"/>
                </a:cubicBezTo>
                <a:cubicBezTo>
                  <a:pt x="4341" y="212"/>
                  <a:pt x="4347" y="206"/>
                  <a:pt x="4354" y="206"/>
                </a:cubicBezTo>
                <a:close/>
                <a:moveTo>
                  <a:pt x="4431" y="206"/>
                </a:moveTo>
                <a:lnTo>
                  <a:pt x="4456" y="206"/>
                </a:lnTo>
                <a:cubicBezTo>
                  <a:pt x="4463" y="206"/>
                  <a:pt x="4469" y="212"/>
                  <a:pt x="4469" y="219"/>
                </a:cubicBezTo>
                <a:cubicBezTo>
                  <a:pt x="4469" y="226"/>
                  <a:pt x="4463" y="232"/>
                  <a:pt x="4456" y="232"/>
                </a:cubicBezTo>
                <a:lnTo>
                  <a:pt x="4431" y="232"/>
                </a:lnTo>
                <a:cubicBezTo>
                  <a:pt x="4424" y="232"/>
                  <a:pt x="4418" y="226"/>
                  <a:pt x="4418" y="219"/>
                </a:cubicBezTo>
                <a:cubicBezTo>
                  <a:pt x="4418" y="212"/>
                  <a:pt x="4424" y="206"/>
                  <a:pt x="4431" y="206"/>
                </a:cubicBezTo>
                <a:close/>
                <a:moveTo>
                  <a:pt x="4462" y="187"/>
                </a:moveTo>
                <a:lnTo>
                  <a:pt x="4462" y="161"/>
                </a:lnTo>
                <a:cubicBezTo>
                  <a:pt x="4462" y="154"/>
                  <a:pt x="4468" y="148"/>
                  <a:pt x="4475" y="148"/>
                </a:cubicBezTo>
                <a:cubicBezTo>
                  <a:pt x="4482" y="148"/>
                  <a:pt x="4488" y="154"/>
                  <a:pt x="4488" y="161"/>
                </a:cubicBezTo>
                <a:lnTo>
                  <a:pt x="4488" y="187"/>
                </a:lnTo>
                <a:cubicBezTo>
                  <a:pt x="4488" y="194"/>
                  <a:pt x="4482" y="200"/>
                  <a:pt x="4475" y="200"/>
                </a:cubicBezTo>
                <a:cubicBezTo>
                  <a:pt x="4468" y="200"/>
                  <a:pt x="4462" y="194"/>
                  <a:pt x="4462" y="187"/>
                </a:cubicBezTo>
                <a:close/>
                <a:moveTo>
                  <a:pt x="4462" y="110"/>
                </a:moveTo>
                <a:lnTo>
                  <a:pt x="4462" y="84"/>
                </a:lnTo>
                <a:cubicBezTo>
                  <a:pt x="4462" y="77"/>
                  <a:pt x="4468" y="72"/>
                  <a:pt x="4475" y="72"/>
                </a:cubicBezTo>
                <a:cubicBezTo>
                  <a:pt x="4482" y="72"/>
                  <a:pt x="4488" y="77"/>
                  <a:pt x="4488" y="84"/>
                </a:cubicBezTo>
                <a:lnTo>
                  <a:pt x="4488" y="110"/>
                </a:lnTo>
                <a:cubicBezTo>
                  <a:pt x="4488" y="117"/>
                  <a:pt x="4482" y="123"/>
                  <a:pt x="4475" y="123"/>
                </a:cubicBezTo>
                <a:cubicBezTo>
                  <a:pt x="4468" y="123"/>
                  <a:pt x="4462" y="117"/>
                  <a:pt x="4462" y="110"/>
                </a:cubicBezTo>
                <a:close/>
                <a:moveTo>
                  <a:pt x="4462" y="33"/>
                </a:moveTo>
                <a:lnTo>
                  <a:pt x="4462" y="13"/>
                </a:lnTo>
                <a:cubicBezTo>
                  <a:pt x="4462" y="6"/>
                  <a:pt x="4468" y="0"/>
                  <a:pt x="4475" y="0"/>
                </a:cubicBezTo>
                <a:cubicBezTo>
                  <a:pt x="4482" y="0"/>
                  <a:pt x="4488" y="6"/>
                  <a:pt x="4488" y="13"/>
                </a:cubicBezTo>
                <a:lnTo>
                  <a:pt x="4488" y="33"/>
                </a:lnTo>
                <a:cubicBezTo>
                  <a:pt x="4488" y="40"/>
                  <a:pt x="4482" y="46"/>
                  <a:pt x="4475" y="46"/>
                </a:cubicBezTo>
                <a:cubicBezTo>
                  <a:pt x="4468" y="46"/>
                  <a:pt x="4462" y="40"/>
                  <a:pt x="4462" y="33"/>
                </a:cubicBezTo>
                <a:close/>
              </a:path>
            </a:pathLst>
          </a:custGeom>
          <a:solidFill>
            <a:srgbClr val="666699"/>
          </a:solidFill>
          <a:ln w="7938" cap="flat">
            <a:solidFill>
              <a:srgbClr val="666699"/>
            </a:solidFill>
            <a:prstDash val="solid"/>
            <a:bevel/>
            <a:headEnd/>
            <a:tailEnd/>
          </a:ln>
        </p:spPr>
        <p:txBody>
          <a:bodyPr/>
          <a:lstStyle/>
          <a:p>
            <a:endParaRPr lang="fr-BE"/>
          </a:p>
        </p:txBody>
      </p:sp>
      <p:sp>
        <p:nvSpPr>
          <p:cNvPr id="22039" name="Freeform 535"/>
          <p:cNvSpPr>
            <a:spLocks/>
          </p:cNvSpPr>
          <p:nvPr/>
        </p:nvSpPr>
        <p:spPr bwMode="auto">
          <a:xfrm>
            <a:off x="4791075" y="4772025"/>
            <a:ext cx="84138" cy="127000"/>
          </a:xfrm>
          <a:custGeom>
            <a:avLst/>
            <a:gdLst>
              <a:gd name="T0" fmla="*/ 2147483646 w 53"/>
              <a:gd name="T1" fmla="*/ 0 h 80"/>
              <a:gd name="T2" fmla="*/ 2147483646 w 53"/>
              <a:gd name="T3" fmla="*/ 2147483646 h 80"/>
              <a:gd name="T4" fmla="*/ 0 w 53"/>
              <a:gd name="T5" fmla="*/ 0 h 80"/>
              <a:gd name="T6" fmla="*/ 2147483646 w 53"/>
              <a:gd name="T7" fmla="*/ 0 h 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 h="80">
                <a:moveTo>
                  <a:pt x="53" y="0"/>
                </a:moveTo>
                <a:lnTo>
                  <a:pt x="26" y="80"/>
                </a:lnTo>
                <a:lnTo>
                  <a:pt x="0" y="0"/>
                </a:lnTo>
                <a:lnTo>
                  <a:pt x="53"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40" name="Freeform 536"/>
          <p:cNvSpPr>
            <a:spLocks/>
          </p:cNvSpPr>
          <p:nvPr/>
        </p:nvSpPr>
        <p:spPr bwMode="auto">
          <a:xfrm>
            <a:off x="7169150" y="4289425"/>
            <a:ext cx="84138" cy="127000"/>
          </a:xfrm>
          <a:custGeom>
            <a:avLst/>
            <a:gdLst>
              <a:gd name="T0" fmla="*/ 0 w 53"/>
              <a:gd name="T1" fmla="*/ 2147483646 h 80"/>
              <a:gd name="T2" fmla="*/ 2147483646 w 53"/>
              <a:gd name="T3" fmla="*/ 0 h 80"/>
              <a:gd name="T4" fmla="*/ 2147483646 w 53"/>
              <a:gd name="T5" fmla="*/ 2147483646 h 80"/>
              <a:gd name="T6" fmla="*/ 0 w 53"/>
              <a:gd name="T7" fmla="*/ 2147483646 h 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 h="80">
                <a:moveTo>
                  <a:pt x="0" y="80"/>
                </a:moveTo>
                <a:lnTo>
                  <a:pt x="27" y="0"/>
                </a:lnTo>
                <a:lnTo>
                  <a:pt x="53" y="80"/>
                </a:lnTo>
                <a:lnTo>
                  <a:pt x="0" y="8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41" name="Rectangle 537"/>
          <p:cNvSpPr>
            <a:spLocks noChangeArrowheads="1"/>
          </p:cNvSpPr>
          <p:nvPr/>
        </p:nvSpPr>
        <p:spPr bwMode="auto">
          <a:xfrm>
            <a:off x="6653213" y="4930775"/>
            <a:ext cx="438150" cy="3143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42" name="Rectangle 538"/>
          <p:cNvSpPr>
            <a:spLocks noChangeArrowheads="1"/>
          </p:cNvSpPr>
          <p:nvPr/>
        </p:nvSpPr>
        <p:spPr bwMode="auto">
          <a:xfrm>
            <a:off x="6572250" y="4865688"/>
            <a:ext cx="439738"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43" name="Rectangle 539"/>
          <p:cNvSpPr>
            <a:spLocks noChangeArrowheads="1"/>
          </p:cNvSpPr>
          <p:nvPr/>
        </p:nvSpPr>
        <p:spPr bwMode="auto">
          <a:xfrm>
            <a:off x="6721475" y="4883150"/>
            <a:ext cx="1428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PIP</a:t>
            </a:r>
          </a:p>
        </p:txBody>
      </p:sp>
      <p:sp>
        <p:nvSpPr>
          <p:cNvPr id="22044" name="Rectangle 540"/>
          <p:cNvSpPr>
            <a:spLocks noChangeArrowheads="1"/>
          </p:cNvSpPr>
          <p:nvPr/>
        </p:nvSpPr>
        <p:spPr bwMode="auto">
          <a:xfrm>
            <a:off x="6662738" y="4994275"/>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Attribute</a:t>
            </a:r>
          </a:p>
        </p:txBody>
      </p:sp>
      <p:sp>
        <p:nvSpPr>
          <p:cNvPr id="22045" name="Rectangle 541"/>
          <p:cNvSpPr>
            <a:spLocks noChangeArrowheads="1"/>
          </p:cNvSpPr>
          <p:nvPr/>
        </p:nvSpPr>
        <p:spPr bwMode="auto">
          <a:xfrm>
            <a:off x="6662738" y="5080000"/>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2046" name="Rectangle 542"/>
          <p:cNvSpPr>
            <a:spLocks noChangeArrowheads="1"/>
          </p:cNvSpPr>
          <p:nvPr/>
        </p:nvSpPr>
        <p:spPr bwMode="auto">
          <a:xfrm>
            <a:off x="6611938" y="5422900"/>
            <a:ext cx="7937" cy="341313"/>
          </a:xfrm>
          <a:prstGeom prst="rect">
            <a:avLst/>
          </a:prstGeom>
          <a:solidFill>
            <a:srgbClr val="03BA5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47" name="Rectangle 543"/>
          <p:cNvSpPr>
            <a:spLocks noChangeArrowheads="1"/>
          </p:cNvSpPr>
          <p:nvPr/>
        </p:nvSpPr>
        <p:spPr bwMode="auto">
          <a:xfrm>
            <a:off x="6619875" y="5422900"/>
            <a:ext cx="7938" cy="341313"/>
          </a:xfrm>
          <a:prstGeom prst="rect">
            <a:avLst/>
          </a:prstGeom>
          <a:solidFill>
            <a:srgbClr val="A7FFD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48" name="Rectangle 544"/>
          <p:cNvSpPr>
            <a:spLocks noChangeArrowheads="1"/>
          </p:cNvSpPr>
          <p:nvPr/>
        </p:nvSpPr>
        <p:spPr bwMode="auto">
          <a:xfrm>
            <a:off x="6627813" y="5422900"/>
            <a:ext cx="9525" cy="341313"/>
          </a:xfrm>
          <a:prstGeom prst="rect">
            <a:avLst/>
          </a:prstGeom>
          <a:solidFill>
            <a:srgbClr val="A3FD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49" name="Rectangle 545"/>
          <p:cNvSpPr>
            <a:spLocks noChangeArrowheads="1"/>
          </p:cNvSpPr>
          <p:nvPr/>
        </p:nvSpPr>
        <p:spPr bwMode="auto">
          <a:xfrm>
            <a:off x="6637338" y="5422900"/>
            <a:ext cx="7937" cy="341313"/>
          </a:xfrm>
          <a:prstGeom prst="rect">
            <a:avLst/>
          </a:prstGeom>
          <a:solidFill>
            <a:srgbClr val="9FFB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0" name="Rectangle 546"/>
          <p:cNvSpPr>
            <a:spLocks noChangeArrowheads="1"/>
          </p:cNvSpPr>
          <p:nvPr/>
        </p:nvSpPr>
        <p:spPr bwMode="auto">
          <a:xfrm>
            <a:off x="6645275" y="5422900"/>
            <a:ext cx="7938" cy="341313"/>
          </a:xfrm>
          <a:prstGeom prst="rect">
            <a:avLst/>
          </a:prstGeom>
          <a:solidFill>
            <a:srgbClr val="9BFAC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1" name="Rectangle 547"/>
          <p:cNvSpPr>
            <a:spLocks noChangeArrowheads="1"/>
          </p:cNvSpPr>
          <p:nvPr/>
        </p:nvSpPr>
        <p:spPr bwMode="auto">
          <a:xfrm>
            <a:off x="6653213" y="5422900"/>
            <a:ext cx="9525" cy="341313"/>
          </a:xfrm>
          <a:prstGeom prst="rect">
            <a:avLst/>
          </a:prstGeom>
          <a:solidFill>
            <a:srgbClr val="97F8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2" name="Rectangle 548"/>
          <p:cNvSpPr>
            <a:spLocks noChangeArrowheads="1"/>
          </p:cNvSpPr>
          <p:nvPr/>
        </p:nvSpPr>
        <p:spPr bwMode="auto">
          <a:xfrm>
            <a:off x="6662738" y="5422900"/>
            <a:ext cx="7937" cy="341313"/>
          </a:xfrm>
          <a:prstGeom prst="rect">
            <a:avLst/>
          </a:prstGeom>
          <a:solidFill>
            <a:srgbClr val="92F6C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3" name="Rectangle 549"/>
          <p:cNvSpPr>
            <a:spLocks noChangeArrowheads="1"/>
          </p:cNvSpPr>
          <p:nvPr/>
        </p:nvSpPr>
        <p:spPr bwMode="auto">
          <a:xfrm>
            <a:off x="6670675" y="5422900"/>
            <a:ext cx="9525" cy="341313"/>
          </a:xfrm>
          <a:prstGeom prst="rect">
            <a:avLst/>
          </a:prstGeom>
          <a:solidFill>
            <a:srgbClr val="8EF4C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4" name="Rectangle 550"/>
          <p:cNvSpPr>
            <a:spLocks noChangeArrowheads="1"/>
          </p:cNvSpPr>
          <p:nvPr/>
        </p:nvSpPr>
        <p:spPr bwMode="auto">
          <a:xfrm>
            <a:off x="6680200" y="5422900"/>
            <a:ext cx="7938" cy="341313"/>
          </a:xfrm>
          <a:prstGeom prst="rect">
            <a:avLst/>
          </a:prstGeom>
          <a:solidFill>
            <a:srgbClr val="8AF3B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5" name="Rectangle 551"/>
          <p:cNvSpPr>
            <a:spLocks noChangeArrowheads="1"/>
          </p:cNvSpPr>
          <p:nvPr/>
        </p:nvSpPr>
        <p:spPr bwMode="auto">
          <a:xfrm>
            <a:off x="6688138" y="5422900"/>
            <a:ext cx="7937" cy="341313"/>
          </a:xfrm>
          <a:prstGeom prst="rect">
            <a:avLst/>
          </a:prstGeom>
          <a:solidFill>
            <a:srgbClr val="86F1B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6" name="Rectangle 552"/>
          <p:cNvSpPr>
            <a:spLocks noChangeArrowheads="1"/>
          </p:cNvSpPr>
          <p:nvPr/>
        </p:nvSpPr>
        <p:spPr bwMode="auto">
          <a:xfrm>
            <a:off x="6696075" y="5422900"/>
            <a:ext cx="9525" cy="341313"/>
          </a:xfrm>
          <a:prstGeom prst="rect">
            <a:avLst/>
          </a:prstGeom>
          <a:solidFill>
            <a:srgbClr val="82EFB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7" name="Rectangle 553"/>
          <p:cNvSpPr>
            <a:spLocks noChangeArrowheads="1"/>
          </p:cNvSpPr>
          <p:nvPr/>
        </p:nvSpPr>
        <p:spPr bwMode="auto">
          <a:xfrm>
            <a:off x="6705600" y="5422900"/>
            <a:ext cx="7938" cy="341313"/>
          </a:xfrm>
          <a:prstGeom prst="rect">
            <a:avLst/>
          </a:prstGeom>
          <a:solidFill>
            <a:srgbClr val="7EEEB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8" name="Rectangle 554"/>
          <p:cNvSpPr>
            <a:spLocks noChangeArrowheads="1"/>
          </p:cNvSpPr>
          <p:nvPr/>
        </p:nvSpPr>
        <p:spPr bwMode="auto">
          <a:xfrm>
            <a:off x="6713538" y="5422900"/>
            <a:ext cx="7937" cy="341313"/>
          </a:xfrm>
          <a:prstGeom prst="rect">
            <a:avLst/>
          </a:prstGeom>
          <a:solidFill>
            <a:srgbClr val="7AEC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59" name="Rectangle 555"/>
          <p:cNvSpPr>
            <a:spLocks noChangeArrowheads="1"/>
          </p:cNvSpPr>
          <p:nvPr/>
        </p:nvSpPr>
        <p:spPr bwMode="auto">
          <a:xfrm>
            <a:off x="6721475" y="5422900"/>
            <a:ext cx="9525" cy="341313"/>
          </a:xfrm>
          <a:prstGeom prst="rect">
            <a:avLst/>
          </a:prstGeom>
          <a:solidFill>
            <a:srgbClr val="76EA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0" name="Rectangle 556"/>
          <p:cNvSpPr>
            <a:spLocks noChangeArrowheads="1"/>
          </p:cNvSpPr>
          <p:nvPr/>
        </p:nvSpPr>
        <p:spPr bwMode="auto">
          <a:xfrm>
            <a:off x="6731000" y="5422900"/>
            <a:ext cx="7938" cy="341313"/>
          </a:xfrm>
          <a:prstGeom prst="rect">
            <a:avLst/>
          </a:prstGeom>
          <a:solidFill>
            <a:srgbClr val="72E8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1" name="Rectangle 557"/>
          <p:cNvSpPr>
            <a:spLocks noChangeArrowheads="1"/>
          </p:cNvSpPr>
          <p:nvPr/>
        </p:nvSpPr>
        <p:spPr bwMode="auto">
          <a:xfrm>
            <a:off x="6738938" y="5422900"/>
            <a:ext cx="9525" cy="341313"/>
          </a:xfrm>
          <a:prstGeom prst="rect">
            <a:avLst/>
          </a:prstGeom>
          <a:solidFill>
            <a:srgbClr val="6EE7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2" name="Rectangle 558"/>
          <p:cNvSpPr>
            <a:spLocks noChangeArrowheads="1"/>
          </p:cNvSpPr>
          <p:nvPr/>
        </p:nvSpPr>
        <p:spPr bwMode="auto">
          <a:xfrm>
            <a:off x="6748463" y="5422900"/>
            <a:ext cx="7937" cy="341313"/>
          </a:xfrm>
          <a:prstGeom prst="rect">
            <a:avLst/>
          </a:prstGeom>
          <a:solidFill>
            <a:srgbClr val="69E5A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3" name="Rectangle 559"/>
          <p:cNvSpPr>
            <a:spLocks noChangeArrowheads="1"/>
          </p:cNvSpPr>
          <p:nvPr/>
        </p:nvSpPr>
        <p:spPr bwMode="auto">
          <a:xfrm>
            <a:off x="6756400" y="5422900"/>
            <a:ext cx="7938" cy="341313"/>
          </a:xfrm>
          <a:prstGeom prst="rect">
            <a:avLst/>
          </a:prstGeom>
          <a:solidFill>
            <a:srgbClr val="65E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4" name="Rectangle 560"/>
          <p:cNvSpPr>
            <a:spLocks noChangeArrowheads="1"/>
          </p:cNvSpPr>
          <p:nvPr/>
        </p:nvSpPr>
        <p:spPr bwMode="auto">
          <a:xfrm>
            <a:off x="6764338" y="5422900"/>
            <a:ext cx="9525" cy="341313"/>
          </a:xfrm>
          <a:prstGeom prst="rect">
            <a:avLst/>
          </a:prstGeom>
          <a:solidFill>
            <a:srgbClr val="61E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5" name="Rectangle 561"/>
          <p:cNvSpPr>
            <a:spLocks noChangeArrowheads="1"/>
          </p:cNvSpPr>
          <p:nvPr/>
        </p:nvSpPr>
        <p:spPr bwMode="auto">
          <a:xfrm>
            <a:off x="6773863" y="5422900"/>
            <a:ext cx="7937" cy="341313"/>
          </a:xfrm>
          <a:prstGeom prst="rect">
            <a:avLst/>
          </a:prstGeom>
          <a:solidFill>
            <a:srgbClr val="5DDF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6" name="Rectangle 562"/>
          <p:cNvSpPr>
            <a:spLocks noChangeArrowheads="1"/>
          </p:cNvSpPr>
          <p:nvPr/>
        </p:nvSpPr>
        <p:spPr bwMode="auto">
          <a:xfrm>
            <a:off x="6781800" y="5422900"/>
            <a:ext cx="7938" cy="341313"/>
          </a:xfrm>
          <a:prstGeom prst="rect">
            <a:avLst/>
          </a:prstGeom>
          <a:solidFill>
            <a:srgbClr val="59DE9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7" name="Rectangle 563"/>
          <p:cNvSpPr>
            <a:spLocks noChangeArrowheads="1"/>
          </p:cNvSpPr>
          <p:nvPr/>
        </p:nvSpPr>
        <p:spPr bwMode="auto">
          <a:xfrm>
            <a:off x="6789738" y="5422900"/>
            <a:ext cx="9525" cy="341313"/>
          </a:xfrm>
          <a:prstGeom prst="rect">
            <a:avLst/>
          </a:prstGeom>
          <a:solidFill>
            <a:srgbClr val="55DC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8" name="Rectangle 564"/>
          <p:cNvSpPr>
            <a:spLocks noChangeArrowheads="1"/>
          </p:cNvSpPr>
          <p:nvPr/>
        </p:nvSpPr>
        <p:spPr bwMode="auto">
          <a:xfrm>
            <a:off x="6799263" y="5422900"/>
            <a:ext cx="7937" cy="341313"/>
          </a:xfrm>
          <a:prstGeom prst="rect">
            <a:avLst/>
          </a:prstGeom>
          <a:solidFill>
            <a:srgbClr val="51DB9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69" name="Rectangle 565"/>
          <p:cNvSpPr>
            <a:spLocks noChangeArrowheads="1"/>
          </p:cNvSpPr>
          <p:nvPr/>
        </p:nvSpPr>
        <p:spPr bwMode="auto">
          <a:xfrm>
            <a:off x="6807200" y="5422900"/>
            <a:ext cx="9525" cy="341313"/>
          </a:xfrm>
          <a:prstGeom prst="rect">
            <a:avLst/>
          </a:prstGeom>
          <a:solidFill>
            <a:srgbClr val="4DD9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0" name="Rectangle 566"/>
          <p:cNvSpPr>
            <a:spLocks noChangeArrowheads="1"/>
          </p:cNvSpPr>
          <p:nvPr/>
        </p:nvSpPr>
        <p:spPr bwMode="auto">
          <a:xfrm>
            <a:off x="6816725" y="5422900"/>
            <a:ext cx="7938" cy="341313"/>
          </a:xfrm>
          <a:prstGeom prst="rect">
            <a:avLst/>
          </a:prstGeom>
          <a:solidFill>
            <a:srgbClr val="49D7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1" name="Rectangle 567"/>
          <p:cNvSpPr>
            <a:spLocks noChangeArrowheads="1"/>
          </p:cNvSpPr>
          <p:nvPr/>
        </p:nvSpPr>
        <p:spPr bwMode="auto">
          <a:xfrm>
            <a:off x="6824663" y="5422900"/>
            <a:ext cx="7937" cy="341313"/>
          </a:xfrm>
          <a:prstGeom prst="rect">
            <a:avLst/>
          </a:prstGeom>
          <a:solidFill>
            <a:srgbClr val="45D6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2" name="Rectangle 568"/>
          <p:cNvSpPr>
            <a:spLocks noChangeArrowheads="1"/>
          </p:cNvSpPr>
          <p:nvPr/>
        </p:nvSpPr>
        <p:spPr bwMode="auto">
          <a:xfrm>
            <a:off x="6832600" y="5422900"/>
            <a:ext cx="9525" cy="341313"/>
          </a:xfrm>
          <a:prstGeom prst="rect">
            <a:avLst/>
          </a:prstGeom>
          <a:solidFill>
            <a:srgbClr val="40D4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3" name="Rectangle 569"/>
          <p:cNvSpPr>
            <a:spLocks noChangeArrowheads="1"/>
          </p:cNvSpPr>
          <p:nvPr/>
        </p:nvSpPr>
        <p:spPr bwMode="auto">
          <a:xfrm>
            <a:off x="6842125" y="5422900"/>
            <a:ext cx="7938" cy="341313"/>
          </a:xfrm>
          <a:prstGeom prst="rect">
            <a:avLst/>
          </a:prstGeom>
          <a:solidFill>
            <a:srgbClr val="3CD28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4" name="Rectangle 570"/>
          <p:cNvSpPr>
            <a:spLocks noChangeArrowheads="1"/>
          </p:cNvSpPr>
          <p:nvPr/>
        </p:nvSpPr>
        <p:spPr bwMode="auto">
          <a:xfrm>
            <a:off x="6850063" y="5422900"/>
            <a:ext cx="7937" cy="341313"/>
          </a:xfrm>
          <a:prstGeom prst="rect">
            <a:avLst/>
          </a:prstGeom>
          <a:solidFill>
            <a:srgbClr val="38D08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5" name="Rectangle 571"/>
          <p:cNvSpPr>
            <a:spLocks noChangeArrowheads="1"/>
          </p:cNvSpPr>
          <p:nvPr/>
        </p:nvSpPr>
        <p:spPr bwMode="auto">
          <a:xfrm>
            <a:off x="6858000" y="5422900"/>
            <a:ext cx="9525" cy="341313"/>
          </a:xfrm>
          <a:prstGeom prst="rect">
            <a:avLst/>
          </a:prstGeom>
          <a:solidFill>
            <a:srgbClr val="34CF8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6" name="Rectangle 572"/>
          <p:cNvSpPr>
            <a:spLocks noChangeArrowheads="1"/>
          </p:cNvSpPr>
          <p:nvPr/>
        </p:nvSpPr>
        <p:spPr bwMode="auto">
          <a:xfrm>
            <a:off x="6867525" y="5422900"/>
            <a:ext cx="7938" cy="341313"/>
          </a:xfrm>
          <a:prstGeom prst="rect">
            <a:avLst/>
          </a:prstGeom>
          <a:solidFill>
            <a:srgbClr val="30CD7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7" name="Rectangle 573"/>
          <p:cNvSpPr>
            <a:spLocks noChangeArrowheads="1"/>
          </p:cNvSpPr>
          <p:nvPr/>
        </p:nvSpPr>
        <p:spPr bwMode="auto">
          <a:xfrm>
            <a:off x="6875463" y="5422900"/>
            <a:ext cx="7937" cy="341313"/>
          </a:xfrm>
          <a:prstGeom prst="rect">
            <a:avLst/>
          </a:prstGeom>
          <a:solidFill>
            <a:srgbClr val="2CCC7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8" name="Rectangle 574"/>
          <p:cNvSpPr>
            <a:spLocks noChangeArrowheads="1"/>
          </p:cNvSpPr>
          <p:nvPr/>
        </p:nvSpPr>
        <p:spPr bwMode="auto">
          <a:xfrm>
            <a:off x="6883400" y="5422900"/>
            <a:ext cx="9525" cy="341313"/>
          </a:xfrm>
          <a:prstGeom prst="rect">
            <a:avLst/>
          </a:prstGeom>
          <a:solidFill>
            <a:srgbClr val="28CA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79" name="Rectangle 575"/>
          <p:cNvSpPr>
            <a:spLocks noChangeArrowheads="1"/>
          </p:cNvSpPr>
          <p:nvPr/>
        </p:nvSpPr>
        <p:spPr bwMode="auto">
          <a:xfrm>
            <a:off x="6892925" y="5422900"/>
            <a:ext cx="7938" cy="341313"/>
          </a:xfrm>
          <a:prstGeom prst="rect">
            <a:avLst/>
          </a:prstGeom>
          <a:solidFill>
            <a:srgbClr val="24C8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80" name="Rectangle 576"/>
          <p:cNvSpPr>
            <a:spLocks noChangeArrowheads="1"/>
          </p:cNvSpPr>
          <p:nvPr/>
        </p:nvSpPr>
        <p:spPr bwMode="auto">
          <a:xfrm>
            <a:off x="6900863" y="5422900"/>
            <a:ext cx="9525" cy="341313"/>
          </a:xfrm>
          <a:prstGeom prst="rect">
            <a:avLst/>
          </a:prstGeom>
          <a:solidFill>
            <a:srgbClr val="20C67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81" name="Rectangle 577"/>
          <p:cNvSpPr>
            <a:spLocks noChangeArrowheads="1"/>
          </p:cNvSpPr>
          <p:nvPr/>
        </p:nvSpPr>
        <p:spPr bwMode="auto">
          <a:xfrm>
            <a:off x="6910388" y="5422900"/>
            <a:ext cx="7937" cy="341313"/>
          </a:xfrm>
          <a:prstGeom prst="rect">
            <a:avLst/>
          </a:prstGeom>
          <a:solidFill>
            <a:srgbClr val="1BC46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82" name="Rectangle 578"/>
          <p:cNvSpPr>
            <a:spLocks noChangeArrowheads="1"/>
          </p:cNvSpPr>
          <p:nvPr/>
        </p:nvSpPr>
        <p:spPr bwMode="auto">
          <a:xfrm>
            <a:off x="6918325" y="5422900"/>
            <a:ext cx="7938" cy="341313"/>
          </a:xfrm>
          <a:prstGeom prst="rect">
            <a:avLst/>
          </a:prstGeom>
          <a:solidFill>
            <a:srgbClr val="17C3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83" name="Rectangle 579"/>
          <p:cNvSpPr>
            <a:spLocks noChangeArrowheads="1"/>
          </p:cNvSpPr>
          <p:nvPr/>
        </p:nvSpPr>
        <p:spPr bwMode="auto">
          <a:xfrm>
            <a:off x="6926263" y="5422900"/>
            <a:ext cx="9525" cy="341313"/>
          </a:xfrm>
          <a:prstGeom prst="rect">
            <a:avLst/>
          </a:prstGeom>
          <a:solidFill>
            <a:srgbClr val="13C16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84" name="Rectangle 580"/>
          <p:cNvSpPr>
            <a:spLocks noChangeArrowheads="1"/>
          </p:cNvSpPr>
          <p:nvPr/>
        </p:nvSpPr>
        <p:spPr bwMode="auto">
          <a:xfrm>
            <a:off x="6935788" y="5422900"/>
            <a:ext cx="7937" cy="341313"/>
          </a:xfrm>
          <a:prstGeom prst="rect">
            <a:avLst/>
          </a:prstGeom>
          <a:solidFill>
            <a:srgbClr val="0FBF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85" name="Rectangle 581"/>
          <p:cNvSpPr>
            <a:spLocks noChangeArrowheads="1"/>
          </p:cNvSpPr>
          <p:nvPr/>
        </p:nvSpPr>
        <p:spPr bwMode="auto">
          <a:xfrm>
            <a:off x="6943725" y="5422900"/>
            <a:ext cx="7938" cy="341313"/>
          </a:xfrm>
          <a:prstGeom prst="rect">
            <a:avLst/>
          </a:prstGeom>
          <a:solidFill>
            <a:srgbClr val="0BBD6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86" name="Rectangle 582"/>
          <p:cNvSpPr>
            <a:spLocks noChangeArrowheads="1"/>
          </p:cNvSpPr>
          <p:nvPr/>
        </p:nvSpPr>
        <p:spPr bwMode="auto">
          <a:xfrm>
            <a:off x="6951663" y="5422900"/>
            <a:ext cx="9525" cy="341313"/>
          </a:xfrm>
          <a:prstGeom prst="rect">
            <a:avLst/>
          </a:prstGeom>
          <a:solidFill>
            <a:srgbClr val="07BC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87" name="Oval 583"/>
          <p:cNvSpPr>
            <a:spLocks noChangeArrowheads="1"/>
          </p:cNvSpPr>
          <p:nvPr/>
        </p:nvSpPr>
        <p:spPr bwMode="auto">
          <a:xfrm>
            <a:off x="6626225" y="5391150"/>
            <a:ext cx="331788" cy="88900"/>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88" name="Rectangle 584"/>
          <p:cNvSpPr>
            <a:spLocks noChangeArrowheads="1"/>
          </p:cNvSpPr>
          <p:nvPr/>
        </p:nvSpPr>
        <p:spPr bwMode="auto">
          <a:xfrm>
            <a:off x="6748463" y="5516563"/>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2089" name="Rectangle 585"/>
          <p:cNvSpPr>
            <a:spLocks noChangeArrowheads="1"/>
          </p:cNvSpPr>
          <p:nvPr/>
        </p:nvSpPr>
        <p:spPr bwMode="auto">
          <a:xfrm>
            <a:off x="6653213" y="5526088"/>
            <a:ext cx="2825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eaLnBrk="1" hangingPunct="1">
              <a:spcBef>
                <a:spcPct val="0"/>
              </a:spcBef>
              <a:buFontTx/>
              <a:buNone/>
            </a:pPr>
            <a:r>
              <a:rPr lang="nl-NL" altLang="nl-BE" sz="500">
                <a:solidFill>
                  <a:srgbClr val="FFFFFF"/>
                </a:solidFill>
                <a:sym typeface="Arial" panose="020B0604020202020204" pitchFamily="34" charset="0"/>
              </a:rPr>
              <a:t>Judicial</a:t>
            </a:r>
          </a:p>
          <a:p>
            <a:pPr algn="ctr" eaLnBrk="1" hangingPunct="1">
              <a:spcBef>
                <a:spcPct val="0"/>
              </a:spcBef>
              <a:buFontTx/>
              <a:buNone/>
            </a:pPr>
            <a:r>
              <a:rPr lang="nl-NL" altLang="nl-BE" sz="500">
                <a:solidFill>
                  <a:srgbClr val="FFFFFF"/>
                </a:solidFill>
                <a:sym typeface="Arial" panose="020B0604020202020204" pitchFamily="34" charset="0"/>
              </a:rPr>
              <a:t>exut-</a:t>
            </a:r>
          </a:p>
          <a:p>
            <a:pPr algn="ctr" eaLnBrk="1" hangingPunct="1">
              <a:spcBef>
                <a:spcPct val="0"/>
              </a:spcBef>
              <a:buFontTx/>
              <a:buNone/>
            </a:pPr>
            <a:r>
              <a:rPr lang="nl-NL" altLang="nl-BE" sz="500">
                <a:solidFill>
                  <a:srgbClr val="FFFFFF"/>
                </a:solidFill>
                <a:sym typeface="Arial" panose="020B0604020202020204" pitchFamily="34" charset="0"/>
              </a:rPr>
              <a:t>ers</a:t>
            </a:r>
          </a:p>
        </p:txBody>
      </p:sp>
      <p:sp>
        <p:nvSpPr>
          <p:cNvPr id="22090" name="Line 586"/>
          <p:cNvSpPr>
            <a:spLocks noChangeShapeType="1"/>
          </p:cNvSpPr>
          <p:nvPr/>
        </p:nvSpPr>
        <p:spPr bwMode="auto">
          <a:xfrm flipV="1">
            <a:off x="6791325" y="5281613"/>
            <a:ext cx="1588" cy="109537"/>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091" name="Freeform 587"/>
          <p:cNvSpPr>
            <a:spLocks/>
          </p:cNvSpPr>
          <p:nvPr/>
        </p:nvSpPr>
        <p:spPr bwMode="auto">
          <a:xfrm>
            <a:off x="6754813" y="5180013"/>
            <a:ext cx="74612" cy="111125"/>
          </a:xfrm>
          <a:custGeom>
            <a:avLst/>
            <a:gdLst>
              <a:gd name="T0" fmla="*/ 0 w 47"/>
              <a:gd name="T1" fmla="*/ 2147483646 h 70"/>
              <a:gd name="T2" fmla="*/ 2147483646 w 47"/>
              <a:gd name="T3" fmla="*/ 0 h 70"/>
              <a:gd name="T4" fmla="*/ 2147483646 w 47"/>
              <a:gd name="T5" fmla="*/ 2147483646 h 70"/>
              <a:gd name="T6" fmla="*/ 0 w 47"/>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3"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92" name="Freeform 588"/>
          <p:cNvSpPr>
            <a:spLocks/>
          </p:cNvSpPr>
          <p:nvPr/>
        </p:nvSpPr>
        <p:spPr bwMode="auto">
          <a:xfrm>
            <a:off x="6791325" y="4391025"/>
            <a:ext cx="579438" cy="373063"/>
          </a:xfrm>
          <a:custGeom>
            <a:avLst/>
            <a:gdLst>
              <a:gd name="T0" fmla="*/ 2147483646 w 365"/>
              <a:gd name="T1" fmla="*/ 0 h 235"/>
              <a:gd name="T2" fmla="*/ 2147483646 w 365"/>
              <a:gd name="T3" fmla="*/ 2147483646 h 235"/>
              <a:gd name="T4" fmla="*/ 0 w 365"/>
              <a:gd name="T5" fmla="*/ 2147483646 h 235"/>
              <a:gd name="T6" fmla="*/ 0 w 365"/>
              <a:gd name="T7" fmla="*/ 2147483646 h 2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5" h="235">
                <a:moveTo>
                  <a:pt x="365" y="0"/>
                </a:moveTo>
                <a:lnTo>
                  <a:pt x="365" y="181"/>
                </a:lnTo>
                <a:lnTo>
                  <a:pt x="0" y="181"/>
                </a:lnTo>
                <a:lnTo>
                  <a:pt x="0" y="235"/>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093" name="Freeform 589"/>
          <p:cNvSpPr>
            <a:spLocks/>
          </p:cNvSpPr>
          <p:nvPr/>
        </p:nvSpPr>
        <p:spPr bwMode="auto">
          <a:xfrm>
            <a:off x="7334250" y="4289425"/>
            <a:ext cx="74613" cy="111125"/>
          </a:xfrm>
          <a:custGeom>
            <a:avLst/>
            <a:gdLst>
              <a:gd name="T0" fmla="*/ 0 w 47"/>
              <a:gd name="T1" fmla="*/ 2147483646 h 70"/>
              <a:gd name="T2" fmla="*/ 2147483646 w 47"/>
              <a:gd name="T3" fmla="*/ 0 h 70"/>
              <a:gd name="T4" fmla="*/ 2147483646 w 47"/>
              <a:gd name="T5" fmla="*/ 2147483646 h 70"/>
              <a:gd name="T6" fmla="*/ 0 w 47"/>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3"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94" name="Freeform 590"/>
          <p:cNvSpPr>
            <a:spLocks/>
          </p:cNvSpPr>
          <p:nvPr/>
        </p:nvSpPr>
        <p:spPr bwMode="auto">
          <a:xfrm>
            <a:off x="6754813" y="4756150"/>
            <a:ext cx="74612" cy="109538"/>
          </a:xfrm>
          <a:custGeom>
            <a:avLst/>
            <a:gdLst>
              <a:gd name="T0" fmla="*/ 2147483646 w 47"/>
              <a:gd name="T1" fmla="*/ 0 h 69"/>
              <a:gd name="T2" fmla="*/ 2147483646 w 47"/>
              <a:gd name="T3" fmla="*/ 2147483646 h 69"/>
              <a:gd name="T4" fmla="*/ 0 w 47"/>
              <a:gd name="T5" fmla="*/ 0 h 69"/>
              <a:gd name="T6" fmla="*/ 2147483646 w 47"/>
              <a:gd name="T7" fmla="*/ 0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69">
                <a:moveTo>
                  <a:pt x="47" y="0"/>
                </a:moveTo>
                <a:lnTo>
                  <a:pt x="23" y="69"/>
                </a:lnTo>
                <a:lnTo>
                  <a:pt x="0" y="0"/>
                </a:lnTo>
                <a:lnTo>
                  <a:pt x="47"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095" name="Rectangle 591"/>
          <p:cNvSpPr>
            <a:spLocks noChangeArrowheads="1"/>
          </p:cNvSpPr>
          <p:nvPr/>
        </p:nvSpPr>
        <p:spPr bwMode="auto">
          <a:xfrm>
            <a:off x="3314700" y="4964113"/>
            <a:ext cx="438150" cy="3143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96" name="Rectangle 592"/>
          <p:cNvSpPr>
            <a:spLocks noChangeArrowheads="1"/>
          </p:cNvSpPr>
          <p:nvPr/>
        </p:nvSpPr>
        <p:spPr bwMode="auto">
          <a:xfrm>
            <a:off x="3249613" y="4899025"/>
            <a:ext cx="439737"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097" name="Rectangle 593"/>
          <p:cNvSpPr>
            <a:spLocks noChangeArrowheads="1"/>
          </p:cNvSpPr>
          <p:nvPr/>
        </p:nvSpPr>
        <p:spPr bwMode="auto">
          <a:xfrm>
            <a:off x="3395663" y="4916488"/>
            <a:ext cx="142875"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PIP</a:t>
            </a:r>
          </a:p>
        </p:txBody>
      </p:sp>
      <p:sp>
        <p:nvSpPr>
          <p:cNvPr id="22098" name="Rectangle 594"/>
          <p:cNvSpPr>
            <a:spLocks noChangeArrowheads="1"/>
          </p:cNvSpPr>
          <p:nvPr/>
        </p:nvSpPr>
        <p:spPr bwMode="auto">
          <a:xfrm>
            <a:off x="3344863" y="5027613"/>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Attribute</a:t>
            </a:r>
          </a:p>
        </p:txBody>
      </p:sp>
      <p:sp>
        <p:nvSpPr>
          <p:cNvPr id="22099" name="Rectangle 595"/>
          <p:cNvSpPr>
            <a:spLocks noChangeArrowheads="1"/>
          </p:cNvSpPr>
          <p:nvPr/>
        </p:nvSpPr>
        <p:spPr bwMode="auto">
          <a:xfrm>
            <a:off x="3344863" y="5113338"/>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2100" name="Rectangle 596"/>
          <p:cNvSpPr>
            <a:spLocks noChangeArrowheads="1"/>
          </p:cNvSpPr>
          <p:nvPr/>
        </p:nvSpPr>
        <p:spPr bwMode="auto">
          <a:xfrm>
            <a:off x="3294063" y="5456238"/>
            <a:ext cx="7937" cy="342900"/>
          </a:xfrm>
          <a:prstGeom prst="rect">
            <a:avLst/>
          </a:prstGeom>
          <a:solidFill>
            <a:srgbClr val="01B9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01" name="Rectangle 597"/>
          <p:cNvSpPr>
            <a:spLocks noChangeArrowheads="1"/>
          </p:cNvSpPr>
          <p:nvPr/>
        </p:nvSpPr>
        <p:spPr bwMode="auto">
          <a:xfrm>
            <a:off x="3302000" y="5456238"/>
            <a:ext cx="7938" cy="342900"/>
          </a:xfrm>
          <a:prstGeom prst="rect">
            <a:avLst/>
          </a:prstGeom>
          <a:solidFill>
            <a:srgbClr val="A5FED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02" name="Rectangle 598"/>
          <p:cNvSpPr>
            <a:spLocks noChangeArrowheads="1"/>
          </p:cNvSpPr>
          <p:nvPr/>
        </p:nvSpPr>
        <p:spPr bwMode="auto">
          <a:xfrm>
            <a:off x="3309938" y="5456238"/>
            <a:ext cx="9525" cy="342900"/>
          </a:xfrm>
          <a:prstGeom prst="rect">
            <a:avLst/>
          </a:prstGeom>
          <a:solidFill>
            <a:srgbClr val="A1FC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03" name="Rectangle 599"/>
          <p:cNvSpPr>
            <a:spLocks noChangeArrowheads="1"/>
          </p:cNvSpPr>
          <p:nvPr/>
        </p:nvSpPr>
        <p:spPr bwMode="auto">
          <a:xfrm>
            <a:off x="3319463" y="5456238"/>
            <a:ext cx="7937" cy="342900"/>
          </a:xfrm>
          <a:prstGeom prst="rect">
            <a:avLst/>
          </a:prstGeom>
          <a:solidFill>
            <a:srgbClr val="9DFAC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04" name="Rectangle 600"/>
          <p:cNvSpPr>
            <a:spLocks noChangeArrowheads="1"/>
          </p:cNvSpPr>
          <p:nvPr/>
        </p:nvSpPr>
        <p:spPr bwMode="auto">
          <a:xfrm>
            <a:off x="3327400" y="5456238"/>
            <a:ext cx="7938" cy="342900"/>
          </a:xfrm>
          <a:prstGeom prst="rect">
            <a:avLst/>
          </a:prstGeom>
          <a:solidFill>
            <a:srgbClr val="98F8C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05" name="Rectangle 601"/>
          <p:cNvSpPr>
            <a:spLocks noChangeArrowheads="1"/>
          </p:cNvSpPr>
          <p:nvPr/>
        </p:nvSpPr>
        <p:spPr bwMode="auto">
          <a:xfrm>
            <a:off x="3335338" y="5456238"/>
            <a:ext cx="9525" cy="342900"/>
          </a:xfrm>
          <a:prstGeom prst="rect">
            <a:avLst/>
          </a:prstGeom>
          <a:solidFill>
            <a:srgbClr val="94F6C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06" name="Rectangle 602"/>
          <p:cNvSpPr>
            <a:spLocks noChangeArrowheads="1"/>
          </p:cNvSpPr>
          <p:nvPr/>
        </p:nvSpPr>
        <p:spPr bwMode="auto">
          <a:xfrm>
            <a:off x="3344863" y="5456238"/>
            <a:ext cx="7937" cy="342900"/>
          </a:xfrm>
          <a:prstGeom prst="rect">
            <a:avLst/>
          </a:prstGeom>
          <a:solidFill>
            <a:srgbClr val="90F5C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07" name="Rectangle 603"/>
          <p:cNvSpPr>
            <a:spLocks noChangeArrowheads="1"/>
          </p:cNvSpPr>
          <p:nvPr/>
        </p:nvSpPr>
        <p:spPr bwMode="auto">
          <a:xfrm>
            <a:off x="3352800" y="5456238"/>
            <a:ext cx="9525" cy="342900"/>
          </a:xfrm>
          <a:prstGeom prst="rect">
            <a:avLst/>
          </a:prstGeom>
          <a:solidFill>
            <a:srgbClr val="8CF3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08" name="Rectangle 604"/>
          <p:cNvSpPr>
            <a:spLocks noChangeArrowheads="1"/>
          </p:cNvSpPr>
          <p:nvPr/>
        </p:nvSpPr>
        <p:spPr bwMode="auto">
          <a:xfrm>
            <a:off x="3362325" y="5456238"/>
            <a:ext cx="7938" cy="342900"/>
          </a:xfrm>
          <a:prstGeom prst="rect">
            <a:avLst/>
          </a:prstGeom>
          <a:solidFill>
            <a:srgbClr val="88F2B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09" name="Rectangle 605"/>
          <p:cNvSpPr>
            <a:spLocks noChangeArrowheads="1"/>
          </p:cNvSpPr>
          <p:nvPr/>
        </p:nvSpPr>
        <p:spPr bwMode="auto">
          <a:xfrm>
            <a:off x="3370263" y="5456238"/>
            <a:ext cx="7937" cy="342900"/>
          </a:xfrm>
          <a:prstGeom prst="rect">
            <a:avLst/>
          </a:prstGeom>
          <a:solidFill>
            <a:srgbClr val="84F0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0" name="Rectangle 606"/>
          <p:cNvSpPr>
            <a:spLocks noChangeArrowheads="1"/>
          </p:cNvSpPr>
          <p:nvPr/>
        </p:nvSpPr>
        <p:spPr bwMode="auto">
          <a:xfrm>
            <a:off x="3378200" y="5456238"/>
            <a:ext cx="9525" cy="342900"/>
          </a:xfrm>
          <a:prstGeom prst="rect">
            <a:avLst/>
          </a:prstGeom>
          <a:solidFill>
            <a:srgbClr val="80EFB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1" name="Rectangle 607"/>
          <p:cNvSpPr>
            <a:spLocks noChangeArrowheads="1"/>
          </p:cNvSpPr>
          <p:nvPr/>
        </p:nvSpPr>
        <p:spPr bwMode="auto">
          <a:xfrm>
            <a:off x="3387725" y="5456238"/>
            <a:ext cx="7938" cy="342900"/>
          </a:xfrm>
          <a:prstGeom prst="rect">
            <a:avLst/>
          </a:prstGeom>
          <a:solidFill>
            <a:srgbClr val="7CED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2" name="Rectangle 608"/>
          <p:cNvSpPr>
            <a:spLocks noChangeArrowheads="1"/>
          </p:cNvSpPr>
          <p:nvPr/>
        </p:nvSpPr>
        <p:spPr bwMode="auto">
          <a:xfrm>
            <a:off x="3395663" y="5456238"/>
            <a:ext cx="7937" cy="342900"/>
          </a:xfrm>
          <a:prstGeom prst="rect">
            <a:avLst/>
          </a:prstGeom>
          <a:solidFill>
            <a:srgbClr val="78EB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3" name="Rectangle 609"/>
          <p:cNvSpPr>
            <a:spLocks noChangeArrowheads="1"/>
          </p:cNvSpPr>
          <p:nvPr/>
        </p:nvSpPr>
        <p:spPr bwMode="auto">
          <a:xfrm>
            <a:off x="3403600" y="5456238"/>
            <a:ext cx="9525" cy="342900"/>
          </a:xfrm>
          <a:prstGeom prst="rect">
            <a:avLst/>
          </a:prstGeom>
          <a:solidFill>
            <a:srgbClr val="74E9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4" name="Rectangle 610"/>
          <p:cNvSpPr>
            <a:spLocks noChangeArrowheads="1"/>
          </p:cNvSpPr>
          <p:nvPr/>
        </p:nvSpPr>
        <p:spPr bwMode="auto">
          <a:xfrm>
            <a:off x="3413125" y="5456238"/>
            <a:ext cx="7938" cy="342900"/>
          </a:xfrm>
          <a:prstGeom prst="rect">
            <a:avLst/>
          </a:prstGeom>
          <a:solidFill>
            <a:srgbClr val="6FE7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5" name="Rectangle 611"/>
          <p:cNvSpPr>
            <a:spLocks noChangeArrowheads="1"/>
          </p:cNvSpPr>
          <p:nvPr/>
        </p:nvSpPr>
        <p:spPr bwMode="auto">
          <a:xfrm>
            <a:off x="3421063" y="5456238"/>
            <a:ext cx="9525" cy="342900"/>
          </a:xfrm>
          <a:prstGeom prst="rect">
            <a:avLst/>
          </a:prstGeom>
          <a:solidFill>
            <a:srgbClr val="6BE6A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6" name="Rectangle 612"/>
          <p:cNvSpPr>
            <a:spLocks noChangeArrowheads="1"/>
          </p:cNvSpPr>
          <p:nvPr/>
        </p:nvSpPr>
        <p:spPr bwMode="auto">
          <a:xfrm>
            <a:off x="3430588" y="5456238"/>
            <a:ext cx="7937" cy="342900"/>
          </a:xfrm>
          <a:prstGeom prst="rect">
            <a:avLst/>
          </a:prstGeom>
          <a:solidFill>
            <a:srgbClr val="67E4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7" name="Rectangle 613"/>
          <p:cNvSpPr>
            <a:spLocks noChangeArrowheads="1"/>
          </p:cNvSpPr>
          <p:nvPr/>
        </p:nvSpPr>
        <p:spPr bwMode="auto">
          <a:xfrm>
            <a:off x="3438525" y="5456238"/>
            <a:ext cx="7938" cy="342900"/>
          </a:xfrm>
          <a:prstGeom prst="rect">
            <a:avLst/>
          </a:prstGeom>
          <a:solidFill>
            <a:srgbClr val="63E2A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8" name="Rectangle 614"/>
          <p:cNvSpPr>
            <a:spLocks noChangeArrowheads="1"/>
          </p:cNvSpPr>
          <p:nvPr/>
        </p:nvSpPr>
        <p:spPr bwMode="auto">
          <a:xfrm>
            <a:off x="3446463" y="5456238"/>
            <a:ext cx="9525" cy="342900"/>
          </a:xfrm>
          <a:prstGeom prst="rect">
            <a:avLst/>
          </a:prstGeom>
          <a:solidFill>
            <a:srgbClr val="5FE09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19" name="Rectangle 615"/>
          <p:cNvSpPr>
            <a:spLocks noChangeArrowheads="1"/>
          </p:cNvSpPr>
          <p:nvPr/>
        </p:nvSpPr>
        <p:spPr bwMode="auto">
          <a:xfrm>
            <a:off x="3455988" y="5456238"/>
            <a:ext cx="7937" cy="342900"/>
          </a:xfrm>
          <a:prstGeom prst="rect">
            <a:avLst/>
          </a:prstGeom>
          <a:solidFill>
            <a:srgbClr val="5BDE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0" name="Rectangle 616"/>
          <p:cNvSpPr>
            <a:spLocks noChangeArrowheads="1"/>
          </p:cNvSpPr>
          <p:nvPr/>
        </p:nvSpPr>
        <p:spPr bwMode="auto">
          <a:xfrm>
            <a:off x="3463925" y="5456238"/>
            <a:ext cx="7938" cy="342900"/>
          </a:xfrm>
          <a:prstGeom prst="rect">
            <a:avLst/>
          </a:prstGeom>
          <a:solidFill>
            <a:srgbClr val="57DD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1" name="Rectangle 617"/>
          <p:cNvSpPr>
            <a:spLocks noChangeArrowheads="1"/>
          </p:cNvSpPr>
          <p:nvPr/>
        </p:nvSpPr>
        <p:spPr bwMode="auto">
          <a:xfrm>
            <a:off x="3471863" y="5456238"/>
            <a:ext cx="9525" cy="342900"/>
          </a:xfrm>
          <a:prstGeom prst="rect">
            <a:avLst/>
          </a:prstGeom>
          <a:solidFill>
            <a:srgbClr val="52DB9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2" name="Rectangle 618"/>
          <p:cNvSpPr>
            <a:spLocks noChangeArrowheads="1"/>
          </p:cNvSpPr>
          <p:nvPr/>
        </p:nvSpPr>
        <p:spPr bwMode="auto">
          <a:xfrm>
            <a:off x="3481388" y="5456238"/>
            <a:ext cx="7937" cy="342900"/>
          </a:xfrm>
          <a:prstGeom prst="rect">
            <a:avLst/>
          </a:prstGeom>
          <a:solidFill>
            <a:srgbClr val="4EDA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3" name="Rectangle 619"/>
          <p:cNvSpPr>
            <a:spLocks noChangeArrowheads="1"/>
          </p:cNvSpPr>
          <p:nvPr/>
        </p:nvSpPr>
        <p:spPr bwMode="auto">
          <a:xfrm>
            <a:off x="3489325" y="5456238"/>
            <a:ext cx="9525" cy="342900"/>
          </a:xfrm>
          <a:prstGeom prst="rect">
            <a:avLst/>
          </a:prstGeom>
          <a:solidFill>
            <a:srgbClr val="4BD8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4" name="Rectangle 620"/>
          <p:cNvSpPr>
            <a:spLocks noChangeArrowheads="1"/>
          </p:cNvSpPr>
          <p:nvPr/>
        </p:nvSpPr>
        <p:spPr bwMode="auto">
          <a:xfrm>
            <a:off x="3498850" y="5456238"/>
            <a:ext cx="7938" cy="342900"/>
          </a:xfrm>
          <a:prstGeom prst="rect">
            <a:avLst/>
          </a:prstGeom>
          <a:solidFill>
            <a:srgbClr val="46D68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5" name="Rectangle 621"/>
          <p:cNvSpPr>
            <a:spLocks noChangeArrowheads="1"/>
          </p:cNvSpPr>
          <p:nvPr/>
        </p:nvSpPr>
        <p:spPr bwMode="auto">
          <a:xfrm>
            <a:off x="3506788" y="5456238"/>
            <a:ext cx="7937" cy="342900"/>
          </a:xfrm>
          <a:prstGeom prst="rect">
            <a:avLst/>
          </a:prstGeom>
          <a:solidFill>
            <a:srgbClr val="42D4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6" name="Rectangle 622"/>
          <p:cNvSpPr>
            <a:spLocks noChangeArrowheads="1"/>
          </p:cNvSpPr>
          <p:nvPr/>
        </p:nvSpPr>
        <p:spPr bwMode="auto">
          <a:xfrm>
            <a:off x="3514725" y="5456238"/>
            <a:ext cx="9525" cy="342900"/>
          </a:xfrm>
          <a:prstGeom prst="rect">
            <a:avLst/>
          </a:prstGeom>
          <a:solidFill>
            <a:srgbClr val="3ED38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7" name="Rectangle 623"/>
          <p:cNvSpPr>
            <a:spLocks noChangeArrowheads="1"/>
          </p:cNvSpPr>
          <p:nvPr/>
        </p:nvSpPr>
        <p:spPr bwMode="auto">
          <a:xfrm>
            <a:off x="3524250" y="5456238"/>
            <a:ext cx="7938" cy="342900"/>
          </a:xfrm>
          <a:prstGeom prst="rect">
            <a:avLst/>
          </a:prstGeom>
          <a:solidFill>
            <a:srgbClr val="3AD1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8" name="Rectangle 624"/>
          <p:cNvSpPr>
            <a:spLocks noChangeArrowheads="1"/>
          </p:cNvSpPr>
          <p:nvPr/>
        </p:nvSpPr>
        <p:spPr bwMode="auto">
          <a:xfrm>
            <a:off x="3532188" y="5456238"/>
            <a:ext cx="7937" cy="342900"/>
          </a:xfrm>
          <a:prstGeom prst="rect">
            <a:avLst/>
          </a:prstGeom>
          <a:solidFill>
            <a:srgbClr val="36CF8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29" name="Rectangle 625"/>
          <p:cNvSpPr>
            <a:spLocks noChangeArrowheads="1"/>
          </p:cNvSpPr>
          <p:nvPr/>
        </p:nvSpPr>
        <p:spPr bwMode="auto">
          <a:xfrm>
            <a:off x="3540125" y="5456238"/>
            <a:ext cx="9525" cy="342900"/>
          </a:xfrm>
          <a:prstGeom prst="rect">
            <a:avLst/>
          </a:prstGeom>
          <a:solidFill>
            <a:srgbClr val="32CE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0" name="Rectangle 626"/>
          <p:cNvSpPr>
            <a:spLocks noChangeArrowheads="1"/>
          </p:cNvSpPr>
          <p:nvPr/>
        </p:nvSpPr>
        <p:spPr bwMode="auto">
          <a:xfrm>
            <a:off x="3549650" y="5456238"/>
            <a:ext cx="7938" cy="342900"/>
          </a:xfrm>
          <a:prstGeom prst="rect">
            <a:avLst/>
          </a:prstGeom>
          <a:solidFill>
            <a:srgbClr val="2ECC7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1" name="Rectangle 627"/>
          <p:cNvSpPr>
            <a:spLocks noChangeArrowheads="1"/>
          </p:cNvSpPr>
          <p:nvPr/>
        </p:nvSpPr>
        <p:spPr bwMode="auto">
          <a:xfrm>
            <a:off x="3557588" y="5456238"/>
            <a:ext cx="9525" cy="342900"/>
          </a:xfrm>
          <a:prstGeom prst="rect">
            <a:avLst/>
          </a:prstGeom>
          <a:solidFill>
            <a:srgbClr val="29CB7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2" name="Rectangle 628"/>
          <p:cNvSpPr>
            <a:spLocks noChangeArrowheads="1"/>
          </p:cNvSpPr>
          <p:nvPr/>
        </p:nvSpPr>
        <p:spPr bwMode="auto">
          <a:xfrm>
            <a:off x="3567113" y="5456238"/>
            <a:ext cx="7937" cy="342900"/>
          </a:xfrm>
          <a:prstGeom prst="rect">
            <a:avLst/>
          </a:prstGeom>
          <a:solidFill>
            <a:srgbClr val="25C97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3" name="Rectangle 629"/>
          <p:cNvSpPr>
            <a:spLocks noChangeArrowheads="1"/>
          </p:cNvSpPr>
          <p:nvPr/>
        </p:nvSpPr>
        <p:spPr bwMode="auto">
          <a:xfrm>
            <a:off x="3575050" y="5456238"/>
            <a:ext cx="7938" cy="342900"/>
          </a:xfrm>
          <a:prstGeom prst="rect">
            <a:avLst/>
          </a:prstGeom>
          <a:solidFill>
            <a:srgbClr val="21C77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4" name="Rectangle 630"/>
          <p:cNvSpPr>
            <a:spLocks noChangeArrowheads="1"/>
          </p:cNvSpPr>
          <p:nvPr/>
        </p:nvSpPr>
        <p:spPr bwMode="auto">
          <a:xfrm>
            <a:off x="3582988" y="5456238"/>
            <a:ext cx="9525" cy="342900"/>
          </a:xfrm>
          <a:prstGeom prst="rect">
            <a:avLst/>
          </a:prstGeom>
          <a:solidFill>
            <a:srgbClr val="1DC5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5" name="Rectangle 631"/>
          <p:cNvSpPr>
            <a:spLocks noChangeArrowheads="1"/>
          </p:cNvSpPr>
          <p:nvPr/>
        </p:nvSpPr>
        <p:spPr bwMode="auto">
          <a:xfrm>
            <a:off x="3592513" y="5456238"/>
            <a:ext cx="7937" cy="342900"/>
          </a:xfrm>
          <a:prstGeom prst="rect">
            <a:avLst/>
          </a:prstGeom>
          <a:solidFill>
            <a:srgbClr val="19C36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6" name="Rectangle 632"/>
          <p:cNvSpPr>
            <a:spLocks noChangeArrowheads="1"/>
          </p:cNvSpPr>
          <p:nvPr/>
        </p:nvSpPr>
        <p:spPr bwMode="auto">
          <a:xfrm>
            <a:off x="3600450" y="5456238"/>
            <a:ext cx="7938" cy="342900"/>
          </a:xfrm>
          <a:prstGeom prst="rect">
            <a:avLst/>
          </a:prstGeom>
          <a:solidFill>
            <a:srgbClr val="15C26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7" name="Rectangle 633"/>
          <p:cNvSpPr>
            <a:spLocks noChangeArrowheads="1"/>
          </p:cNvSpPr>
          <p:nvPr/>
        </p:nvSpPr>
        <p:spPr bwMode="auto">
          <a:xfrm>
            <a:off x="3608388" y="5456238"/>
            <a:ext cx="9525" cy="342900"/>
          </a:xfrm>
          <a:prstGeom prst="rect">
            <a:avLst/>
          </a:prstGeom>
          <a:solidFill>
            <a:srgbClr val="11C06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8" name="Rectangle 634"/>
          <p:cNvSpPr>
            <a:spLocks noChangeArrowheads="1"/>
          </p:cNvSpPr>
          <p:nvPr/>
        </p:nvSpPr>
        <p:spPr bwMode="auto">
          <a:xfrm>
            <a:off x="3617913" y="5456238"/>
            <a:ext cx="7937" cy="342900"/>
          </a:xfrm>
          <a:prstGeom prst="rect">
            <a:avLst/>
          </a:prstGeom>
          <a:solidFill>
            <a:srgbClr val="0DBE6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39" name="Rectangle 635"/>
          <p:cNvSpPr>
            <a:spLocks noChangeArrowheads="1"/>
          </p:cNvSpPr>
          <p:nvPr/>
        </p:nvSpPr>
        <p:spPr bwMode="auto">
          <a:xfrm>
            <a:off x="3625850" y="5456238"/>
            <a:ext cx="9525" cy="342900"/>
          </a:xfrm>
          <a:prstGeom prst="rect">
            <a:avLst/>
          </a:prstGeom>
          <a:solidFill>
            <a:srgbClr val="09BC6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40" name="Rectangle 636"/>
          <p:cNvSpPr>
            <a:spLocks noChangeArrowheads="1"/>
          </p:cNvSpPr>
          <p:nvPr/>
        </p:nvSpPr>
        <p:spPr bwMode="auto">
          <a:xfrm>
            <a:off x="3635375" y="5456238"/>
            <a:ext cx="7938" cy="342900"/>
          </a:xfrm>
          <a:prstGeom prst="rect">
            <a:avLst/>
          </a:prstGeom>
          <a:solidFill>
            <a:srgbClr val="05BB5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41" name="Oval 637"/>
          <p:cNvSpPr>
            <a:spLocks noChangeArrowheads="1"/>
          </p:cNvSpPr>
          <p:nvPr/>
        </p:nvSpPr>
        <p:spPr bwMode="auto">
          <a:xfrm>
            <a:off x="3303588" y="5422900"/>
            <a:ext cx="331787" cy="90488"/>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42" name="Rectangle 638"/>
          <p:cNvSpPr>
            <a:spLocks noChangeArrowheads="1"/>
          </p:cNvSpPr>
          <p:nvPr/>
        </p:nvSpPr>
        <p:spPr bwMode="auto">
          <a:xfrm>
            <a:off x="3421063" y="5549900"/>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2143" name="Rectangle 639"/>
          <p:cNvSpPr>
            <a:spLocks noChangeArrowheads="1"/>
          </p:cNvSpPr>
          <p:nvPr/>
        </p:nvSpPr>
        <p:spPr bwMode="auto">
          <a:xfrm>
            <a:off x="3319463" y="5627688"/>
            <a:ext cx="2794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Mandates</a:t>
            </a:r>
          </a:p>
        </p:txBody>
      </p:sp>
      <p:sp>
        <p:nvSpPr>
          <p:cNvPr id="22144" name="Line 640"/>
          <p:cNvSpPr>
            <a:spLocks noChangeShapeType="1"/>
          </p:cNvSpPr>
          <p:nvPr/>
        </p:nvSpPr>
        <p:spPr bwMode="auto">
          <a:xfrm flipV="1">
            <a:off x="3468688" y="5314950"/>
            <a:ext cx="1587" cy="107950"/>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145" name="Freeform 641"/>
          <p:cNvSpPr>
            <a:spLocks/>
          </p:cNvSpPr>
          <p:nvPr/>
        </p:nvSpPr>
        <p:spPr bwMode="auto">
          <a:xfrm>
            <a:off x="3432175" y="5213350"/>
            <a:ext cx="74613" cy="111125"/>
          </a:xfrm>
          <a:custGeom>
            <a:avLst/>
            <a:gdLst>
              <a:gd name="T0" fmla="*/ 0 w 47"/>
              <a:gd name="T1" fmla="*/ 2147483646 h 70"/>
              <a:gd name="T2" fmla="*/ 2147483646 w 47"/>
              <a:gd name="T3" fmla="*/ 0 h 70"/>
              <a:gd name="T4" fmla="*/ 2147483646 w 47"/>
              <a:gd name="T5" fmla="*/ 2147483646 h 70"/>
              <a:gd name="T6" fmla="*/ 0 w 47"/>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3"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46" name="Freeform 642"/>
          <p:cNvSpPr>
            <a:spLocks/>
          </p:cNvSpPr>
          <p:nvPr/>
        </p:nvSpPr>
        <p:spPr bwMode="auto">
          <a:xfrm>
            <a:off x="3468688" y="4424363"/>
            <a:ext cx="630237" cy="373062"/>
          </a:xfrm>
          <a:custGeom>
            <a:avLst/>
            <a:gdLst>
              <a:gd name="T0" fmla="*/ 2147483646 w 397"/>
              <a:gd name="T1" fmla="*/ 0 h 235"/>
              <a:gd name="T2" fmla="*/ 2147483646 w 397"/>
              <a:gd name="T3" fmla="*/ 2147483646 h 235"/>
              <a:gd name="T4" fmla="*/ 0 w 397"/>
              <a:gd name="T5" fmla="*/ 2147483646 h 235"/>
              <a:gd name="T6" fmla="*/ 0 w 397"/>
              <a:gd name="T7" fmla="*/ 2147483646 h 2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7" h="235">
                <a:moveTo>
                  <a:pt x="397" y="0"/>
                </a:moveTo>
                <a:lnTo>
                  <a:pt x="397" y="180"/>
                </a:lnTo>
                <a:lnTo>
                  <a:pt x="0" y="180"/>
                </a:lnTo>
                <a:lnTo>
                  <a:pt x="0" y="235"/>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147" name="Freeform 643"/>
          <p:cNvSpPr>
            <a:spLocks/>
          </p:cNvSpPr>
          <p:nvPr/>
        </p:nvSpPr>
        <p:spPr bwMode="auto">
          <a:xfrm>
            <a:off x="4062413" y="4322763"/>
            <a:ext cx="73025" cy="109537"/>
          </a:xfrm>
          <a:custGeom>
            <a:avLst/>
            <a:gdLst>
              <a:gd name="T0" fmla="*/ 0 w 46"/>
              <a:gd name="T1" fmla="*/ 2147483646 h 69"/>
              <a:gd name="T2" fmla="*/ 2147483646 w 46"/>
              <a:gd name="T3" fmla="*/ 0 h 69"/>
              <a:gd name="T4" fmla="*/ 2147483646 w 46"/>
              <a:gd name="T5" fmla="*/ 2147483646 h 69"/>
              <a:gd name="T6" fmla="*/ 0 w 46"/>
              <a:gd name="T7" fmla="*/ 2147483646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69">
                <a:moveTo>
                  <a:pt x="0" y="69"/>
                </a:moveTo>
                <a:lnTo>
                  <a:pt x="23" y="0"/>
                </a:lnTo>
                <a:lnTo>
                  <a:pt x="46" y="69"/>
                </a:lnTo>
                <a:lnTo>
                  <a:pt x="0" y="69"/>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48" name="Freeform 644"/>
          <p:cNvSpPr>
            <a:spLocks/>
          </p:cNvSpPr>
          <p:nvPr/>
        </p:nvSpPr>
        <p:spPr bwMode="auto">
          <a:xfrm>
            <a:off x="3432175" y="4787900"/>
            <a:ext cx="74613" cy="111125"/>
          </a:xfrm>
          <a:custGeom>
            <a:avLst/>
            <a:gdLst>
              <a:gd name="T0" fmla="*/ 2147483646 w 47"/>
              <a:gd name="T1" fmla="*/ 0 h 70"/>
              <a:gd name="T2" fmla="*/ 2147483646 w 47"/>
              <a:gd name="T3" fmla="*/ 2147483646 h 70"/>
              <a:gd name="T4" fmla="*/ 0 w 47"/>
              <a:gd name="T5" fmla="*/ 0 h 70"/>
              <a:gd name="T6" fmla="*/ 2147483646 w 47"/>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47" y="0"/>
                </a:moveTo>
                <a:lnTo>
                  <a:pt x="23" y="70"/>
                </a:lnTo>
                <a:lnTo>
                  <a:pt x="0" y="0"/>
                </a:lnTo>
                <a:lnTo>
                  <a:pt x="47"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49" name="Rectangle 645"/>
          <p:cNvSpPr>
            <a:spLocks noChangeArrowheads="1"/>
          </p:cNvSpPr>
          <p:nvPr/>
        </p:nvSpPr>
        <p:spPr bwMode="auto">
          <a:xfrm>
            <a:off x="38100" y="1881188"/>
            <a:ext cx="2868613" cy="4268787"/>
          </a:xfrm>
          <a:prstGeom prst="rect">
            <a:avLst/>
          </a:prstGeom>
          <a:noFill/>
          <a:ln w="238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50" name="Rectangle 646"/>
          <p:cNvSpPr>
            <a:spLocks noChangeArrowheads="1"/>
          </p:cNvSpPr>
          <p:nvPr/>
        </p:nvSpPr>
        <p:spPr bwMode="auto">
          <a:xfrm>
            <a:off x="939800" y="2006600"/>
            <a:ext cx="12239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1300" dirty="0">
                <a:solidFill>
                  <a:srgbClr val="000000"/>
                </a:solidFill>
                <a:sym typeface="Arial" panose="020B0604020202020204" pitchFamily="34" charset="0"/>
              </a:rPr>
              <a:t>eHealth platform</a:t>
            </a:r>
          </a:p>
        </p:txBody>
      </p:sp>
      <p:sp>
        <p:nvSpPr>
          <p:cNvPr id="22151" name="Rectangle 647"/>
          <p:cNvSpPr>
            <a:spLocks noChangeArrowheads="1"/>
          </p:cNvSpPr>
          <p:nvPr/>
        </p:nvSpPr>
        <p:spPr bwMode="auto">
          <a:xfrm>
            <a:off x="2036763" y="2495550"/>
            <a:ext cx="838200" cy="3522663"/>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52" name="Rectangle 648"/>
          <p:cNvSpPr>
            <a:spLocks noChangeArrowheads="1"/>
          </p:cNvSpPr>
          <p:nvPr/>
        </p:nvSpPr>
        <p:spPr bwMode="auto">
          <a:xfrm>
            <a:off x="1973263" y="2430463"/>
            <a:ext cx="838200" cy="352266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53" name="Rectangle 649"/>
          <p:cNvSpPr>
            <a:spLocks noChangeArrowheads="1"/>
          </p:cNvSpPr>
          <p:nvPr/>
        </p:nvSpPr>
        <p:spPr bwMode="auto">
          <a:xfrm>
            <a:off x="2057400" y="2470150"/>
            <a:ext cx="658813"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APPLICATIONS</a:t>
            </a:r>
          </a:p>
        </p:txBody>
      </p:sp>
      <p:sp>
        <p:nvSpPr>
          <p:cNvPr id="22154" name="Rectangle 650"/>
          <p:cNvSpPr>
            <a:spLocks noChangeArrowheads="1"/>
          </p:cNvSpPr>
          <p:nvPr/>
        </p:nvSpPr>
        <p:spPr bwMode="auto">
          <a:xfrm>
            <a:off x="200025" y="2489200"/>
            <a:ext cx="1587500" cy="93980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55" name="Rectangle 651"/>
          <p:cNvSpPr>
            <a:spLocks noChangeArrowheads="1"/>
          </p:cNvSpPr>
          <p:nvPr/>
        </p:nvSpPr>
        <p:spPr bwMode="auto">
          <a:xfrm>
            <a:off x="134938" y="2424113"/>
            <a:ext cx="1587500" cy="94138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56" name="Rectangle 652"/>
          <p:cNvSpPr>
            <a:spLocks noChangeArrowheads="1"/>
          </p:cNvSpPr>
          <p:nvPr/>
        </p:nvSpPr>
        <p:spPr bwMode="auto">
          <a:xfrm>
            <a:off x="909638" y="2644775"/>
            <a:ext cx="723900" cy="62865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57" name="Rectangle 653"/>
          <p:cNvSpPr>
            <a:spLocks noChangeArrowheads="1"/>
          </p:cNvSpPr>
          <p:nvPr/>
        </p:nvSpPr>
        <p:spPr bwMode="auto">
          <a:xfrm>
            <a:off x="844550" y="2581275"/>
            <a:ext cx="723900" cy="627063"/>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58" name="Rectangle 654"/>
          <p:cNvSpPr>
            <a:spLocks noChangeArrowheads="1"/>
          </p:cNvSpPr>
          <p:nvPr/>
        </p:nvSpPr>
        <p:spPr bwMode="auto">
          <a:xfrm>
            <a:off x="914400" y="2624138"/>
            <a:ext cx="57785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Authorisation</a:t>
            </a:r>
          </a:p>
        </p:txBody>
      </p:sp>
      <p:sp>
        <p:nvSpPr>
          <p:cNvPr id="22159" name="Rectangle 655"/>
          <p:cNvSpPr>
            <a:spLocks noChangeArrowheads="1"/>
          </p:cNvSpPr>
          <p:nvPr/>
        </p:nvSpPr>
        <p:spPr bwMode="auto">
          <a:xfrm>
            <a:off x="301625" y="2644775"/>
            <a:ext cx="439738" cy="62865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60" name="Rectangle 656"/>
          <p:cNvSpPr>
            <a:spLocks noChangeArrowheads="1"/>
          </p:cNvSpPr>
          <p:nvPr/>
        </p:nvSpPr>
        <p:spPr bwMode="auto">
          <a:xfrm>
            <a:off x="238125" y="2581275"/>
            <a:ext cx="439738" cy="627063"/>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61" name="Rectangle 657"/>
          <p:cNvSpPr>
            <a:spLocks noChangeArrowheads="1"/>
          </p:cNvSpPr>
          <p:nvPr/>
        </p:nvSpPr>
        <p:spPr bwMode="auto">
          <a:xfrm>
            <a:off x="282575" y="2624138"/>
            <a:ext cx="30480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Authen</a:t>
            </a:r>
          </a:p>
        </p:txBody>
      </p:sp>
      <p:sp>
        <p:nvSpPr>
          <p:cNvPr id="22162" name="Rectangle 658"/>
          <p:cNvSpPr>
            <a:spLocks noChangeArrowheads="1"/>
          </p:cNvSpPr>
          <p:nvPr/>
        </p:nvSpPr>
        <p:spPr bwMode="auto">
          <a:xfrm>
            <a:off x="598488" y="2624138"/>
            <a:ext cx="30162"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a:t>
            </a:r>
          </a:p>
        </p:txBody>
      </p:sp>
      <p:sp>
        <p:nvSpPr>
          <p:cNvPr id="22163" name="Rectangle 659"/>
          <p:cNvSpPr>
            <a:spLocks noChangeArrowheads="1"/>
          </p:cNvSpPr>
          <p:nvPr/>
        </p:nvSpPr>
        <p:spPr bwMode="auto">
          <a:xfrm>
            <a:off x="300038" y="2735263"/>
            <a:ext cx="317500"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b="1">
                <a:solidFill>
                  <a:srgbClr val="000000"/>
                </a:solidFill>
                <a:sym typeface="Arial" panose="020B0604020202020204" pitchFamily="34" charset="0"/>
              </a:rPr>
              <a:t>tication</a:t>
            </a:r>
          </a:p>
        </p:txBody>
      </p:sp>
      <p:sp>
        <p:nvSpPr>
          <p:cNvPr id="22164" name="Line 660"/>
          <p:cNvSpPr>
            <a:spLocks noChangeShapeType="1"/>
          </p:cNvSpPr>
          <p:nvPr/>
        </p:nvSpPr>
        <p:spPr bwMode="auto">
          <a:xfrm>
            <a:off x="677863" y="2894013"/>
            <a:ext cx="50800" cy="1587"/>
          </a:xfrm>
          <a:prstGeom prst="line">
            <a:avLst/>
          </a:prstGeom>
          <a:noFill/>
          <a:ln w="142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165" name="Freeform 661"/>
          <p:cNvSpPr>
            <a:spLocks/>
          </p:cNvSpPr>
          <p:nvPr/>
        </p:nvSpPr>
        <p:spPr bwMode="auto">
          <a:xfrm>
            <a:off x="717550" y="2851150"/>
            <a:ext cx="127000" cy="85725"/>
          </a:xfrm>
          <a:custGeom>
            <a:avLst/>
            <a:gdLst>
              <a:gd name="T0" fmla="*/ 0 w 80"/>
              <a:gd name="T1" fmla="*/ 0 h 54"/>
              <a:gd name="T2" fmla="*/ 2147483646 w 80"/>
              <a:gd name="T3" fmla="*/ 2147483646 h 54"/>
              <a:gd name="T4" fmla="*/ 0 w 80"/>
              <a:gd name="T5" fmla="*/ 2147483646 h 54"/>
              <a:gd name="T6" fmla="*/ 0 w 80"/>
              <a:gd name="T7" fmla="*/ 0 h 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 h="54">
                <a:moveTo>
                  <a:pt x="0" y="0"/>
                </a:moveTo>
                <a:lnTo>
                  <a:pt x="80" y="27"/>
                </a:lnTo>
                <a:lnTo>
                  <a:pt x="0" y="5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66" name="Rectangle 662"/>
          <p:cNvSpPr>
            <a:spLocks noChangeArrowheads="1"/>
          </p:cNvSpPr>
          <p:nvPr/>
        </p:nvSpPr>
        <p:spPr bwMode="auto">
          <a:xfrm>
            <a:off x="1019175" y="2801938"/>
            <a:ext cx="438150" cy="3143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67" name="Rectangle 663"/>
          <p:cNvSpPr>
            <a:spLocks noChangeArrowheads="1"/>
          </p:cNvSpPr>
          <p:nvPr/>
        </p:nvSpPr>
        <p:spPr bwMode="auto">
          <a:xfrm>
            <a:off x="954088" y="2736850"/>
            <a:ext cx="438150" cy="3143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68" name="Rectangle 664"/>
          <p:cNvSpPr>
            <a:spLocks noChangeArrowheads="1"/>
          </p:cNvSpPr>
          <p:nvPr/>
        </p:nvSpPr>
        <p:spPr bwMode="auto">
          <a:xfrm>
            <a:off x="1084263" y="2752725"/>
            <a:ext cx="176212"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PEP</a:t>
            </a:r>
          </a:p>
        </p:txBody>
      </p:sp>
      <p:sp>
        <p:nvSpPr>
          <p:cNvPr id="22169" name="Rectangle 665"/>
          <p:cNvSpPr>
            <a:spLocks noChangeArrowheads="1"/>
          </p:cNvSpPr>
          <p:nvPr/>
        </p:nvSpPr>
        <p:spPr bwMode="auto">
          <a:xfrm>
            <a:off x="1101725" y="2871788"/>
            <a:ext cx="147638"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Role </a:t>
            </a:r>
          </a:p>
        </p:txBody>
      </p:sp>
      <p:sp>
        <p:nvSpPr>
          <p:cNvPr id="22170" name="Rectangle 666"/>
          <p:cNvSpPr>
            <a:spLocks noChangeArrowheads="1"/>
          </p:cNvSpPr>
          <p:nvPr/>
        </p:nvSpPr>
        <p:spPr bwMode="auto">
          <a:xfrm>
            <a:off x="1058863" y="2947988"/>
            <a:ext cx="2127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Mapper</a:t>
            </a:r>
          </a:p>
        </p:txBody>
      </p:sp>
      <p:sp>
        <p:nvSpPr>
          <p:cNvPr id="22171" name="Line 667"/>
          <p:cNvSpPr>
            <a:spLocks noChangeShapeType="1"/>
          </p:cNvSpPr>
          <p:nvPr/>
        </p:nvSpPr>
        <p:spPr bwMode="auto">
          <a:xfrm>
            <a:off x="1568450" y="2894013"/>
            <a:ext cx="295275" cy="1587"/>
          </a:xfrm>
          <a:prstGeom prst="line">
            <a:avLst/>
          </a:prstGeom>
          <a:noFill/>
          <a:ln w="142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172" name="Freeform 668"/>
          <p:cNvSpPr>
            <a:spLocks/>
          </p:cNvSpPr>
          <p:nvPr/>
        </p:nvSpPr>
        <p:spPr bwMode="auto">
          <a:xfrm>
            <a:off x="1854200" y="2851150"/>
            <a:ext cx="127000" cy="85725"/>
          </a:xfrm>
          <a:custGeom>
            <a:avLst/>
            <a:gdLst>
              <a:gd name="T0" fmla="*/ 0 w 80"/>
              <a:gd name="T1" fmla="*/ 0 h 54"/>
              <a:gd name="T2" fmla="*/ 2147483646 w 80"/>
              <a:gd name="T3" fmla="*/ 2147483646 h 54"/>
              <a:gd name="T4" fmla="*/ 0 w 80"/>
              <a:gd name="T5" fmla="*/ 2147483646 h 54"/>
              <a:gd name="T6" fmla="*/ 0 w 80"/>
              <a:gd name="T7" fmla="*/ 0 h 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 h="54">
                <a:moveTo>
                  <a:pt x="0" y="0"/>
                </a:moveTo>
                <a:lnTo>
                  <a:pt x="80" y="27"/>
                </a:lnTo>
                <a:lnTo>
                  <a:pt x="0" y="5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73" name="Freeform 669"/>
          <p:cNvSpPr>
            <a:spLocks/>
          </p:cNvSpPr>
          <p:nvPr/>
        </p:nvSpPr>
        <p:spPr bwMode="auto">
          <a:xfrm>
            <a:off x="314325" y="2203450"/>
            <a:ext cx="142875" cy="260350"/>
          </a:xfrm>
          <a:custGeom>
            <a:avLst/>
            <a:gdLst>
              <a:gd name="T0" fmla="*/ 0 w 90"/>
              <a:gd name="T1" fmla="*/ 0 h 164"/>
              <a:gd name="T2" fmla="*/ 0 w 90"/>
              <a:gd name="T3" fmla="*/ 2147483646 h 164"/>
              <a:gd name="T4" fmla="*/ 2147483646 w 90"/>
              <a:gd name="T5" fmla="*/ 2147483646 h 164"/>
              <a:gd name="T6" fmla="*/ 2147483646 w 90"/>
              <a:gd name="T7" fmla="*/ 2147483646 h 1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0" h="164">
                <a:moveTo>
                  <a:pt x="0" y="0"/>
                </a:moveTo>
                <a:lnTo>
                  <a:pt x="0" y="77"/>
                </a:lnTo>
                <a:lnTo>
                  <a:pt x="90" y="77"/>
                </a:lnTo>
                <a:lnTo>
                  <a:pt x="90" y="164"/>
                </a:lnTo>
              </a:path>
            </a:pathLst>
          </a:cu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174" name="Freeform 670"/>
          <p:cNvSpPr>
            <a:spLocks/>
          </p:cNvSpPr>
          <p:nvPr/>
        </p:nvSpPr>
        <p:spPr bwMode="auto">
          <a:xfrm>
            <a:off x="415925" y="2452688"/>
            <a:ext cx="84138" cy="128587"/>
          </a:xfrm>
          <a:custGeom>
            <a:avLst/>
            <a:gdLst>
              <a:gd name="T0" fmla="*/ 2147483646 w 53"/>
              <a:gd name="T1" fmla="*/ 0 h 81"/>
              <a:gd name="T2" fmla="*/ 2147483646 w 53"/>
              <a:gd name="T3" fmla="*/ 2147483646 h 81"/>
              <a:gd name="T4" fmla="*/ 0 w 53"/>
              <a:gd name="T5" fmla="*/ 0 h 81"/>
              <a:gd name="T6" fmla="*/ 2147483646 w 53"/>
              <a:gd name="T7" fmla="*/ 0 h 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 h="81">
                <a:moveTo>
                  <a:pt x="53" y="0"/>
                </a:moveTo>
                <a:lnTo>
                  <a:pt x="26" y="81"/>
                </a:lnTo>
                <a:lnTo>
                  <a:pt x="0" y="0"/>
                </a:lnTo>
                <a:lnTo>
                  <a:pt x="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75" name="Freeform 671"/>
          <p:cNvSpPr>
            <a:spLocks/>
          </p:cNvSpPr>
          <p:nvPr/>
        </p:nvSpPr>
        <p:spPr bwMode="auto">
          <a:xfrm>
            <a:off x="174625" y="2132013"/>
            <a:ext cx="379413" cy="47625"/>
          </a:xfrm>
          <a:custGeom>
            <a:avLst/>
            <a:gdLst>
              <a:gd name="T0" fmla="*/ 0 w 239"/>
              <a:gd name="T1" fmla="*/ 2147483646 h 30"/>
              <a:gd name="T2" fmla="*/ 2147483646 w 239"/>
              <a:gd name="T3" fmla="*/ 0 h 30"/>
              <a:gd name="T4" fmla="*/ 2147483646 w 239"/>
              <a:gd name="T5" fmla="*/ 0 h 30"/>
              <a:gd name="T6" fmla="*/ 2147483646 w 239"/>
              <a:gd name="T7" fmla="*/ 2147483646 h 30"/>
              <a:gd name="T8" fmla="*/ 0 w 239"/>
              <a:gd name="T9" fmla="*/ 2147483646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9" h="30">
                <a:moveTo>
                  <a:pt x="0" y="30"/>
                </a:moveTo>
                <a:lnTo>
                  <a:pt x="59" y="0"/>
                </a:lnTo>
                <a:lnTo>
                  <a:pt x="239" y="0"/>
                </a:lnTo>
                <a:lnTo>
                  <a:pt x="179" y="30"/>
                </a:lnTo>
                <a:lnTo>
                  <a:pt x="0" y="30"/>
                </a:lnTo>
                <a:close/>
              </a:path>
            </a:pathLst>
          </a:custGeom>
          <a:solidFill>
            <a:srgbClr val="9A9A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76" name="Freeform 672"/>
          <p:cNvSpPr>
            <a:spLocks/>
          </p:cNvSpPr>
          <p:nvPr/>
        </p:nvSpPr>
        <p:spPr bwMode="auto">
          <a:xfrm>
            <a:off x="174625" y="2132013"/>
            <a:ext cx="379413" cy="47625"/>
          </a:xfrm>
          <a:custGeom>
            <a:avLst/>
            <a:gdLst>
              <a:gd name="T0" fmla="*/ 0 w 239"/>
              <a:gd name="T1" fmla="*/ 2147483646 h 30"/>
              <a:gd name="T2" fmla="*/ 2147483646 w 239"/>
              <a:gd name="T3" fmla="*/ 0 h 30"/>
              <a:gd name="T4" fmla="*/ 2147483646 w 239"/>
              <a:gd name="T5" fmla="*/ 0 h 30"/>
              <a:gd name="T6" fmla="*/ 2147483646 w 239"/>
              <a:gd name="T7" fmla="*/ 2147483646 h 30"/>
              <a:gd name="T8" fmla="*/ 0 w 239"/>
              <a:gd name="T9" fmla="*/ 2147483646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9" h="30">
                <a:moveTo>
                  <a:pt x="0" y="30"/>
                </a:moveTo>
                <a:lnTo>
                  <a:pt x="59" y="0"/>
                </a:lnTo>
                <a:lnTo>
                  <a:pt x="239" y="0"/>
                </a:lnTo>
                <a:lnTo>
                  <a:pt x="179" y="30"/>
                </a:lnTo>
                <a:lnTo>
                  <a:pt x="0" y="3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177" name="Freeform 673"/>
          <p:cNvSpPr>
            <a:spLocks/>
          </p:cNvSpPr>
          <p:nvPr/>
        </p:nvSpPr>
        <p:spPr bwMode="auto">
          <a:xfrm>
            <a:off x="458788" y="2132013"/>
            <a:ext cx="95250" cy="71437"/>
          </a:xfrm>
          <a:custGeom>
            <a:avLst/>
            <a:gdLst>
              <a:gd name="T0" fmla="*/ 0 w 60"/>
              <a:gd name="T1" fmla="*/ 2147483646 h 45"/>
              <a:gd name="T2" fmla="*/ 2147483646 w 60"/>
              <a:gd name="T3" fmla="*/ 2147483646 h 45"/>
              <a:gd name="T4" fmla="*/ 2147483646 w 60"/>
              <a:gd name="T5" fmla="*/ 0 h 45"/>
              <a:gd name="T6" fmla="*/ 0 w 60"/>
              <a:gd name="T7" fmla="*/ 2147483646 h 45"/>
              <a:gd name="T8" fmla="*/ 0 w 60"/>
              <a:gd name="T9" fmla="*/ 2147483646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45">
                <a:moveTo>
                  <a:pt x="0" y="45"/>
                </a:moveTo>
                <a:lnTo>
                  <a:pt x="60" y="15"/>
                </a:lnTo>
                <a:lnTo>
                  <a:pt x="60" y="0"/>
                </a:lnTo>
                <a:lnTo>
                  <a:pt x="0" y="30"/>
                </a:lnTo>
                <a:lnTo>
                  <a:pt x="0" y="45"/>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78" name="Freeform 674"/>
          <p:cNvSpPr>
            <a:spLocks/>
          </p:cNvSpPr>
          <p:nvPr/>
        </p:nvSpPr>
        <p:spPr bwMode="auto">
          <a:xfrm>
            <a:off x="458788" y="2132013"/>
            <a:ext cx="95250" cy="71437"/>
          </a:xfrm>
          <a:custGeom>
            <a:avLst/>
            <a:gdLst>
              <a:gd name="T0" fmla="*/ 0 w 60"/>
              <a:gd name="T1" fmla="*/ 2147483646 h 45"/>
              <a:gd name="T2" fmla="*/ 2147483646 w 60"/>
              <a:gd name="T3" fmla="*/ 2147483646 h 45"/>
              <a:gd name="T4" fmla="*/ 2147483646 w 60"/>
              <a:gd name="T5" fmla="*/ 0 h 45"/>
              <a:gd name="T6" fmla="*/ 0 w 60"/>
              <a:gd name="T7" fmla="*/ 2147483646 h 45"/>
              <a:gd name="T8" fmla="*/ 0 w 60"/>
              <a:gd name="T9" fmla="*/ 2147483646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45">
                <a:moveTo>
                  <a:pt x="0" y="45"/>
                </a:moveTo>
                <a:lnTo>
                  <a:pt x="60" y="15"/>
                </a:lnTo>
                <a:lnTo>
                  <a:pt x="60" y="0"/>
                </a:lnTo>
                <a:lnTo>
                  <a:pt x="0" y="30"/>
                </a:lnTo>
                <a:lnTo>
                  <a:pt x="0" y="4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179" name="Freeform 675"/>
          <p:cNvSpPr>
            <a:spLocks/>
          </p:cNvSpPr>
          <p:nvPr/>
        </p:nvSpPr>
        <p:spPr bwMode="auto">
          <a:xfrm>
            <a:off x="273050" y="1965325"/>
            <a:ext cx="357188" cy="155575"/>
          </a:xfrm>
          <a:custGeom>
            <a:avLst/>
            <a:gdLst>
              <a:gd name="T0" fmla="*/ 0 w 225"/>
              <a:gd name="T1" fmla="*/ 2147483646 h 98"/>
              <a:gd name="T2" fmla="*/ 2147483646 w 225"/>
              <a:gd name="T3" fmla="*/ 0 h 98"/>
              <a:gd name="T4" fmla="*/ 2147483646 w 225"/>
              <a:gd name="T5" fmla="*/ 0 h 98"/>
              <a:gd name="T6" fmla="*/ 2147483646 w 225"/>
              <a:gd name="T7" fmla="*/ 2147483646 h 98"/>
              <a:gd name="T8" fmla="*/ 0 w 225"/>
              <a:gd name="T9" fmla="*/ 2147483646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5" h="98">
                <a:moveTo>
                  <a:pt x="0" y="98"/>
                </a:moveTo>
                <a:lnTo>
                  <a:pt x="49" y="0"/>
                </a:lnTo>
                <a:lnTo>
                  <a:pt x="225" y="0"/>
                </a:lnTo>
                <a:lnTo>
                  <a:pt x="176" y="98"/>
                </a:lnTo>
                <a:lnTo>
                  <a:pt x="0" y="98"/>
                </a:lnTo>
                <a:close/>
              </a:path>
            </a:pathLst>
          </a:custGeom>
          <a:solidFill>
            <a:srgbClr val="9A9A9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80" name="Freeform 676"/>
          <p:cNvSpPr>
            <a:spLocks/>
          </p:cNvSpPr>
          <p:nvPr/>
        </p:nvSpPr>
        <p:spPr bwMode="auto">
          <a:xfrm>
            <a:off x="273050" y="1965325"/>
            <a:ext cx="357188" cy="155575"/>
          </a:xfrm>
          <a:custGeom>
            <a:avLst/>
            <a:gdLst>
              <a:gd name="T0" fmla="*/ 0 w 225"/>
              <a:gd name="T1" fmla="*/ 2147483646 h 98"/>
              <a:gd name="T2" fmla="*/ 2147483646 w 225"/>
              <a:gd name="T3" fmla="*/ 0 h 98"/>
              <a:gd name="T4" fmla="*/ 2147483646 w 225"/>
              <a:gd name="T5" fmla="*/ 0 h 98"/>
              <a:gd name="T6" fmla="*/ 2147483646 w 225"/>
              <a:gd name="T7" fmla="*/ 2147483646 h 98"/>
              <a:gd name="T8" fmla="*/ 0 w 225"/>
              <a:gd name="T9" fmla="*/ 2147483646 h 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5" h="98">
                <a:moveTo>
                  <a:pt x="0" y="98"/>
                </a:moveTo>
                <a:lnTo>
                  <a:pt x="49" y="0"/>
                </a:lnTo>
                <a:lnTo>
                  <a:pt x="225" y="0"/>
                </a:lnTo>
                <a:lnTo>
                  <a:pt x="176" y="98"/>
                </a:lnTo>
                <a:lnTo>
                  <a:pt x="0" y="9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181" name="Rectangle 677"/>
          <p:cNvSpPr>
            <a:spLocks noChangeArrowheads="1"/>
          </p:cNvSpPr>
          <p:nvPr/>
        </p:nvSpPr>
        <p:spPr bwMode="auto">
          <a:xfrm>
            <a:off x="307975" y="2122488"/>
            <a:ext cx="46038" cy="7937"/>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82" name="Rectangle 678"/>
          <p:cNvSpPr>
            <a:spLocks noChangeArrowheads="1"/>
          </p:cNvSpPr>
          <p:nvPr/>
        </p:nvSpPr>
        <p:spPr bwMode="auto">
          <a:xfrm>
            <a:off x="307975" y="2122488"/>
            <a:ext cx="46038" cy="7937"/>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83" name="Rectangle 679"/>
          <p:cNvSpPr>
            <a:spLocks noChangeArrowheads="1"/>
          </p:cNvSpPr>
          <p:nvPr/>
        </p:nvSpPr>
        <p:spPr bwMode="auto">
          <a:xfrm>
            <a:off x="471488" y="2122488"/>
            <a:ext cx="44450" cy="7937"/>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84" name="Rectangle 680"/>
          <p:cNvSpPr>
            <a:spLocks noChangeArrowheads="1"/>
          </p:cNvSpPr>
          <p:nvPr/>
        </p:nvSpPr>
        <p:spPr bwMode="auto">
          <a:xfrm>
            <a:off x="471488" y="2122488"/>
            <a:ext cx="44450" cy="7937"/>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85" name="Freeform 681"/>
          <p:cNvSpPr>
            <a:spLocks/>
          </p:cNvSpPr>
          <p:nvPr/>
        </p:nvSpPr>
        <p:spPr bwMode="auto">
          <a:xfrm>
            <a:off x="233363" y="2141538"/>
            <a:ext cx="279400" cy="20637"/>
          </a:xfrm>
          <a:custGeom>
            <a:avLst/>
            <a:gdLst>
              <a:gd name="T0" fmla="*/ 2147483646 w 176"/>
              <a:gd name="T1" fmla="*/ 0 h 13"/>
              <a:gd name="T2" fmla="*/ 2147483646 w 176"/>
              <a:gd name="T3" fmla="*/ 0 h 13"/>
              <a:gd name="T4" fmla="*/ 2147483646 w 176"/>
              <a:gd name="T5" fmla="*/ 2147483646 h 13"/>
              <a:gd name="T6" fmla="*/ 0 w 176"/>
              <a:gd name="T7" fmla="*/ 2147483646 h 13"/>
              <a:gd name="T8" fmla="*/ 2147483646 w 176"/>
              <a:gd name="T9" fmla="*/ 0 h 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6" h="13">
                <a:moveTo>
                  <a:pt x="26" y="0"/>
                </a:moveTo>
                <a:lnTo>
                  <a:pt x="176" y="0"/>
                </a:lnTo>
                <a:lnTo>
                  <a:pt x="150" y="13"/>
                </a:lnTo>
                <a:lnTo>
                  <a:pt x="0" y="13"/>
                </a:lnTo>
                <a:lnTo>
                  <a:pt x="26" y="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186" name="Freeform 682"/>
          <p:cNvSpPr>
            <a:spLocks/>
          </p:cNvSpPr>
          <p:nvPr/>
        </p:nvSpPr>
        <p:spPr bwMode="auto">
          <a:xfrm>
            <a:off x="233363" y="2141538"/>
            <a:ext cx="279400" cy="20637"/>
          </a:xfrm>
          <a:custGeom>
            <a:avLst/>
            <a:gdLst>
              <a:gd name="T0" fmla="*/ 2147483646 w 176"/>
              <a:gd name="T1" fmla="*/ 0 h 13"/>
              <a:gd name="T2" fmla="*/ 2147483646 w 176"/>
              <a:gd name="T3" fmla="*/ 0 h 13"/>
              <a:gd name="T4" fmla="*/ 2147483646 w 176"/>
              <a:gd name="T5" fmla="*/ 2147483646 h 13"/>
              <a:gd name="T6" fmla="*/ 0 w 176"/>
              <a:gd name="T7" fmla="*/ 2147483646 h 13"/>
              <a:gd name="T8" fmla="*/ 2147483646 w 176"/>
              <a:gd name="T9" fmla="*/ 0 h 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6" h="13">
                <a:moveTo>
                  <a:pt x="26" y="0"/>
                </a:moveTo>
                <a:lnTo>
                  <a:pt x="176" y="0"/>
                </a:lnTo>
                <a:lnTo>
                  <a:pt x="150" y="13"/>
                </a:lnTo>
                <a:lnTo>
                  <a:pt x="0" y="13"/>
                </a:lnTo>
                <a:lnTo>
                  <a:pt x="26" y="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187" name="Rectangle 683"/>
          <p:cNvSpPr>
            <a:spLocks noChangeArrowheads="1"/>
          </p:cNvSpPr>
          <p:nvPr/>
        </p:nvSpPr>
        <p:spPr bwMode="auto">
          <a:xfrm>
            <a:off x="174625" y="2179638"/>
            <a:ext cx="284163" cy="23812"/>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88" name="Rectangle 684"/>
          <p:cNvSpPr>
            <a:spLocks noChangeArrowheads="1"/>
          </p:cNvSpPr>
          <p:nvPr/>
        </p:nvSpPr>
        <p:spPr bwMode="auto">
          <a:xfrm>
            <a:off x="174625" y="2179638"/>
            <a:ext cx="284163" cy="23812"/>
          </a:xfrm>
          <a:prstGeom prst="rect">
            <a:avLst/>
          </a:prstGeom>
          <a:noFill/>
          <a:ln w="317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pic>
        <p:nvPicPr>
          <p:cNvPr id="22189" name="Picture 68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00038" y="2152650"/>
            <a:ext cx="68262"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190" name="Picture 686"/>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00038" y="2152650"/>
            <a:ext cx="68262" cy="2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191" name="Freeform 687"/>
          <p:cNvSpPr>
            <a:spLocks/>
          </p:cNvSpPr>
          <p:nvPr/>
        </p:nvSpPr>
        <p:spPr bwMode="auto">
          <a:xfrm>
            <a:off x="314325" y="2168525"/>
            <a:ext cx="46038" cy="4763"/>
          </a:xfrm>
          <a:custGeom>
            <a:avLst/>
            <a:gdLst>
              <a:gd name="T0" fmla="*/ 0 w 29"/>
              <a:gd name="T1" fmla="*/ 2147483646 h 3"/>
              <a:gd name="T2" fmla="*/ 2147483646 w 29"/>
              <a:gd name="T3" fmla="*/ 0 h 3"/>
              <a:gd name="T4" fmla="*/ 2147483646 w 29"/>
              <a:gd name="T5" fmla="*/ 0 h 3"/>
              <a:gd name="T6" fmla="*/ 2147483646 w 29"/>
              <a:gd name="T7" fmla="*/ 2147483646 h 3"/>
              <a:gd name="T8" fmla="*/ 0 w 29"/>
              <a:gd name="T9" fmla="*/ 2147483646 h 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 h="3">
                <a:moveTo>
                  <a:pt x="0" y="3"/>
                </a:moveTo>
                <a:lnTo>
                  <a:pt x="7" y="0"/>
                </a:lnTo>
                <a:lnTo>
                  <a:pt x="29" y="0"/>
                </a:lnTo>
                <a:lnTo>
                  <a:pt x="22" y="3"/>
                </a:lnTo>
                <a:lnTo>
                  <a:pt x="0" y="3"/>
                </a:lnTo>
                <a:close/>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pic>
        <p:nvPicPr>
          <p:cNvPr id="22192" name="Picture 68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63513" y="2179638"/>
            <a:ext cx="42862"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193" name="Picture 689"/>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63513" y="2179638"/>
            <a:ext cx="42862"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194" name="Picture 690"/>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88913" y="2179638"/>
            <a:ext cx="42862"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195" name="Picture 69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88913" y="2179638"/>
            <a:ext cx="42862"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196" name="Picture 69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14313" y="2179638"/>
            <a:ext cx="42862"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197" name="Rectangle 693"/>
          <p:cNvSpPr>
            <a:spLocks noChangeArrowheads="1"/>
          </p:cNvSpPr>
          <p:nvPr/>
        </p:nvSpPr>
        <p:spPr bwMode="auto">
          <a:xfrm>
            <a:off x="209550" y="2193925"/>
            <a:ext cx="6350" cy="31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98" name="Rectangle 694"/>
          <p:cNvSpPr>
            <a:spLocks noChangeArrowheads="1"/>
          </p:cNvSpPr>
          <p:nvPr/>
        </p:nvSpPr>
        <p:spPr bwMode="auto">
          <a:xfrm>
            <a:off x="233363" y="2193925"/>
            <a:ext cx="6350" cy="3175"/>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199" name="Rectangle 695"/>
          <p:cNvSpPr>
            <a:spLocks noChangeArrowheads="1"/>
          </p:cNvSpPr>
          <p:nvPr/>
        </p:nvSpPr>
        <p:spPr bwMode="auto">
          <a:xfrm>
            <a:off x="185738" y="2193925"/>
            <a:ext cx="6350" cy="31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00" name="Freeform 696"/>
          <p:cNvSpPr>
            <a:spLocks/>
          </p:cNvSpPr>
          <p:nvPr/>
        </p:nvSpPr>
        <p:spPr bwMode="auto">
          <a:xfrm>
            <a:off x="523875" y="2144713"/>
            <a:ext cx="19050" cy="14287"/>
          </a:xfrm>
          <a:custGeom>
            <a:avLst/>
            <a:gdLst>
              <a:gd name="T0" fmla="*/ 0 w 12"/>
              <a:gd name="T1" fmla="*/ 2147483646 h 9"/>
              <a:gd name="T2" fmla="*/ 2147483646 w 12"/>
              <a:gd name="T3" fmla="*/ 0 h 9"/>
              <a:gd name="T4" fmla="*/ 2147483646 w 12"/>
              <a:gd name="T5" fmla="*/ 2147483646 h 9"/>
              <a:gd name="T6" fmla="*/ 0 w 12"/>
              <a:gd name="T7" fmla="*/ 2147483646 h 9"/>
              <a:gd name="T8" fmla="*/ 0 w 12"/>
              <a:gd name="T9" fmla="*/ 2147483646 h 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9">
                <a:moveTo>
                  <a:pt x="0" y="5"/>
                </a:moveTo>
                <a:lnTo>
                  <a:pt x="12" y="0"/>
                </a:lnTo>
                <a:lnTo>
                  <a:pt x="12" y="3"/>
                </a:lnTo>
                <a:lnTo>
                  <a:pt x="0" y="9"/>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pic>
        <p:nvPicPr>
          <p:cNvPr id="22201" name="Picture 697"/>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82575" y="1965325"/>
            <a:ext cx="323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02" name="Freeform 698"/>
          <p:cNvSpPr>
            <a:spLocks/>
          </p:cNvSpPr>
          <p:nvPr/>
        </p:nvSpPr>
        <p:spPr bwMode="auto">
          <a:xfrm>
            <a:off x="295275" y="1978025"/>
            <a:ext cx="301625" cy="130175"/>
          </a:xfrm>
          <a:custGeom>
            <a:avLst/>
            <a:gdLst>
              <a:gd name="T0" fmla="*/ 0 w 190"/>
              <a:gd name="T1" fmla="*/ 2147483646 h 82"/>
              <a:gd name="T2" fmla="*/ 2147483646 w 190"/>
              <a:gd name="T3" fmla="*/ 0 h 82"/>
              <a:gd name="T4" fmla="*/ 2147483646 w 190"/>
              <a:gd name="T5" fmla="*/ 0 h 82"/>
              <a:gd name="T6" fmla="*/ 2147483646 w 190"/>
              <a:gd name="T7" fmla="*/ 2147483646 h 82"/>
              <a:gd name="T8" fmla="*/ 0 w 190"/>
              <a:gd name="T9" fmla="*/ 2147483646 h 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0" h="82">
                <a:moveTo>
                  <a:pt x="0" y="82"/>
                </a:moveTo>
                <a:lnTo>
                  <a:pt x="41" y="0"/>
                </a:lnTo>
                <a:lnTo>
                  <a:pt x="190" y="0"/>
                </a:lnTo>
                <a:lnTo>
                  <a:pt x="149" y="82"/>
                </a:lnTo>
                <a:lnTo>
                  <a:pt x="0" y="82"/>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203" name="Rectangle 699"/>
          <p:cNvSpPr>
            <a:spLocks noChangeArrowheads="1"/>
          </p:cNvSpPr>
          <p:nvPr/>
        </p:nvSpPr>
        <p:spPr bwMode="auto">
          <a:xfrm>
            <a:off x="581025" y="1965325"/>
            <a:ext cx="7938" cy="33338"/>
          </a:xfrm>
          <a:prstGeom prst="rect">
            <a:avLst/>
          </a:prstGeom>
          <a:solidFill>
            <a:srgbClr val="FF3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04" name="Rectangle 700"/>
          <p:cNvSpPr>
            <a:spLocks noChangeArrowheads="1"/>
          </p:cNvSpPr>
          <p:nvPr/>
        </p:nvSpPr>
        <p:spPr bwMode="auto">
          <a:xfrm>
            <a:off x="588963" y="1965325"/>
            <a:ext cx="9525" cy="33338"/>
          </a:xfrm>
          <a:prstGeom prst="rect">
            <a:avLst/>
          </a:prstGeom>
          <a:solidFill>
            <a:srgbClr val="FFF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05" name="Rectangle 701"/>
          <p:cNvSpPr>
            <a:spLocks noChangeArrowheads="1"/>
          </p:cNvSpPr>
          <p:nvPr/>
        </p:nvSpPr>
        <p:spPr bwMode="auto">
          <a:xfrm>
            <a:off x="598488" y="1965325"/>
            <a:ext cx="7937" cy="33338"/>
          </a:xfrm>
          <a:prstGeom prst="rect">
            <a:avLst/>
          </a:prstGeom>
          <a:solidFill>
            <a:srgbClr val="FFB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06" name="Rectangle 702"/>
          <p:cNvSpPr>
            <a:spLocks noChangeArrowheads="1"/>
          </p:cNvSpPr>
          <p:nvPr/>
        </p:nvSpPr>
        <p:spPr bwMode="auto">
          <a:xfrm>
            <a:off x="606425" y="1965325"/>
            <a:ext cx="9525" cy="33338"/>
          </a:xfrm>
          <a:prstGeom prst="rect">
            <a:avLst/>
          </a:prstGeom>
          <a:solidFill>
            <a:srgbClr val="FF7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07" name="Rectangle 703"/>
          <p:cNvSpPr>
            <a:spLocks noChangeArrowheads="1"/>
          </p:cNvSpPr>
          <p:nvPr/>
        </p:nvSpPr>
        <p:spPr bwMode="auto">
          <a:xfrm>
            <a:off x="615950" y="1965325"/>
            <a:ext cx="7938" cy="33338"/>
          </a:xfrm>
          <a:prstGeom prst="rect">
            <a:avLst/>
          </a:prstGeom>
          <a:solidFill>
            <a:srgbClr val="FF3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08" name="Freeform 704"/>
          <p:cNvSpPr>
            <a:spLocks/>
          </p:cNvSpPr>
          <p:nvPr/>
        </p:nvSpPr>
        <p:spPr bwMode="auto">
          <a:xfrm>
            <a:off x="173038" y="1965325"/>
            <a:ext cx="457200" cy="238125"/>
          </a:xfrm>
          <a:custGeom>
            <a:avLst/>
            <a:gdLst>
              <a:gd name="T0" fmla="*/ 0 w 288"/>
              <a:gd name="T1" fmla="*/ 2147483646 h 150"/>
              <a:gd name="T2" fmla="*/ 0 w 288"/>
              <a:gd name="T3" fmla="*/ 2147483646 h 150"/>
              <a:gd name="T4" fmla="*/ 2147483646 w 288"/>
              <a:gd name="T5" fmla="*/ 2147483646 h 150"/>
              <a:gd name="T6" fmla="*/ 2147483646 w 288"/>
              <a:gd name="T7" fmla="*/ 2147483646 h 150"/>
              <a:gd name="T8" fmla="*/ 2147483646 w 288"/>
              <a:gd name="T9" fmla="*/ 2147483646 h 150"/>
              <a:gd name="T10" fmla="*/ 2147483646 w 288"/>
              <a:gd name="T11" fmla="*/ 2147483646 h 150"/>
              <a:gd name="T12" fmla="*/ 2147483646 w 288"/>
              <a:gd name="T13" fmla="*/ 0 h 150"/>
              <a:gd name="T14" fmla="*/ 2147483646 w 288"/>
              <a:gd name="T15" fmla="*/ 0 h 150"/>
              <a:gd name="T16" fmla="*/ 2147483646 w 288"/>
              <a:gd name="T17" fmla="*/ 2147483646 h 150"/>
              <a:gd name="T18" fmla="*/ 2147483646 w 288"/>
              <a:gd name="T19" fmla="*/ 2147483646 h 150"/>
              <a:gd name="T20" fmla="*/ 2147483646 w 288"/>
              <a:gd name="T21" fmla="*/ 2147483646 h 150"/>
              <a:gd name="T22" fmla="*/ 2147483646 w 288"/>
              <a:gd name="T23" fmla="*/ 2147483646 h 150"/>
              <a:gd name="T24" fmla="*/ 2147483646 w 288"/>
              <a:gd name="T25" fmla="*/ 2147483646 h 150"/>
              <a:gd name="T26" fmla="*/ 2147483646 w 288"/>
              <a:gd name="T27" fmla="*/ 2147483646 h 150"/>
              <a:gd name="T28" fmla="*/ 0 w 288"/>
              <a:gd name="T29" fmla="*/ 2147483646 h 1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8" h="150">
                <a:moveTo>
                  <a:pt x="0" y="150"/>
                </a:moveTo>
                <a:lnTo>
                  <a:pt x="0" y="135"/>
                </a:lnTo>
                <a:lnTo>
                  <a:pt x="59" y="105"/>
                </a:lnTo>
                <a:lnTo>
                  <a:pt x="85" y="105"/>
                </a:lnTo>
                <a:lnTo>
                  <a:pt x="85" y="98"/>
                </a:lnTo>
                <a:lnTo>
                  <a:pt x="63" y="98"/>
                </a:lnTo>
                <a:lnTo>
                  <a:pt x="112" y="0"/>
                </a:lnTo>
                <a:lnTo>
                  <a:pt x="288" y="0"/>
                </a:lnTo>
                <a:lnTo>
                  <a:pt x="239" y="98"/>
                </a:lnTo>
                <a:lnTo>
                  <a:pt x="217" y="98"/>
                </a:lnTo>
                <a:lnTo>
                  <a:pt x="217" y="105"/>
                </a:lnTo>
                <a:lnTo>
                  <a:pt x="239" y="105"/>
                </a:lnTo>
                <a:lnTo>
                  <a:pt x="239" y="120"/>
                </a:lnTo>
                <a:lnTo>
                  <a:pt x="179" y="150"/>
                </a:lnTo>
                <a:lnTo>
                  <a:pt x="0" y="150"/>
                </a:lnTo>
                <a:close/>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209" name="Freeform 705"/>
          <p:cNvSpPr>
            <a:spLocks/>
          </p:cNvSpPr>
          <p:nvPr/>
        </p:nvSpPr>
        <p:spPr bwMode="auto">
          <a:xfrm>
            <a:off x="173038" y="2166938"/>
            <a:ext cx="109537" cy="74612"/>
          </a:xfrm>
          <a:custGeom>
            <a:avLst/>
            <a:gdLst>
              <a:gd name="T0" fmla="*/ 2147483646 w 69"/>
              <a:gd name="T1" fmla="*/ 2147483646 h 47"/>
              <a:gd name="T2" fmla="*/ 0 w 69"/>
              <a:gd name="T3" fmla="*/ 2147483646 h 47"/>
              <a:gd name="T4" fmla="*/ 2147483646 w 69"/>
              <a:gd name="T5" fmla="*/ 0 h 47"/>
              <a:gd name="T6" fmla="*/ 2147483646 w 69"/>
              <a:gd name="T7" fmla="*/ 2147483646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9" h="47">
                <a:moveTo>
                  <a:pt x="69" y="47"/>
                </a:moveTo>
                <a:lnTo>
                  <a:pt x="0" y="23"/>
                </a:lnTo>
                <a:lnTo>
                  <a:pt x="69" y="0"/>
                </a:lnTo>
                <a:lnTo>
                  <a:pt x="69" y="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210" name="Rectangle 706"/>
          <p:cNvSpPr>
            <a:spLocks noChangeArrowheads="1"/>
          </p:cNvSpPr>
          <p:nvPr/>
        </p:nvSpPr>
        <p:spPr bwMode="auto">
          <a:xfrm>
            <a:off x="34925" y="2220913"/>
            <a:ext cx="549275"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            USER</a:t>
            </a:r>
          </a:p>
        </p:txBody>
      </p:sp>
      <p:sp>
        <p:nvSpPr>
          <p:cNvPr id="22211" name="Rectangle 707"/>
          <p:cNvSpPr>
            <a:spLocks noChangeArrowheads="1"/>
          </p:cNvSpPr>
          <p:nvPr/>
        </p:nvSpPr>
        <p:spPr bwMode="auto">
          <a:xfrm>
            <a:off x="2163763" y="4010025"/>
            <a:ext cx="615950" cy="439738"/>
          </a:xfrm>
          <a:prstGeom prst="rect">
            <a:avLst/>
          </a:prstGeom>
          <a:solidFill>
            <a:srgbClr val="4979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12" name="Rectangle 708"/>
          <p:cNvSpPr>
            <a:spLocks noChangeArrowheads="1"/>
          </p:cNvSpPr>
          <p:nvPr/>
        </p:nvSpPr>
        <p:spPr bwMode="auto">
          <a:xfrm>
            <a:off x="2100263" y="3944938"/>
            <a:ext cx="614362" cy="43973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13" name="Rectangle 709"/>
          <p:cNvSpPr>
            <a:spLocks noChangeArrowheads="1"/>
          </p:cNvSpPr>
          <p:nvPr/>
        </p:nvSpPr>
        <p:spPr bwMode="auto">
          <a:xfrm>
            <a:off x="2312988" y="4052888"/>
            <a:ext cx="176212"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PAP</a:t>
            </a:r>
          </a:p>
        </p:txBody>
      </p:sp>
      <p:sp>
        <p:nvSpPr>
          <p:cNvPr id="22214" name="Rectangle 710"/>
          <p:cNvSpPr>
            <a:spLocks noChangeArrowheads="1"/>
          </p:cNvSpPr>
          <p:nvPr/>
        </p:nvSpPr>
        <p:spPr bwMode="auto">
          <a:xfrm>
            <a:off x="2209800" y="4164013"/>
            <a:ext cx="376238" cy="10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‘’Kephas’’</a:t>
            </a:r>
          </a:p>
        </p:txBody>
      </p:sp>
      <p:sp>
        <p:nvSpPr>
          <p:cNvPr id="22215" name="Rectangle 711"/>
          <p:cNvSpPr>
            <a:spLocks noChangeArrowheads="1"/>
          </p:cNvSpPr>
          <p:nvPr/>
        </p:nvSpPr>
        <p:spPr bwMode="auto">
          <a:xfrm>
            <a:off x="1468438" y="3530600"/>
            <a:ext cx="7937" cy="342900"/>
          </a:xfrm>
          <a:prstGeom prst="rect">
            <a:avLst/>
          </a:prstGeom>
          <a:solidFill>
            <a:srgbClr val="01B9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16" name="Rectangle 712"/>
          <p:cNvSpPr>
            <a:spLocks noChangeArrowheads="1"/>
          </p:cNvSpPr>
          <p:nvPr/>
        </p:nvSpPr>
        <p:spPr bwMode="auto">
          <a:xfrm>
            <a:off x="1476375" y="3530600"/>
            <a:ext cx="9525" cy="342900"/>
          </a:xfrm>
          <a:prstGeom prst="rect">
            <a:avLst/>
          </a:prstGeom>
          <a:solidFill>
            <a:srgbClr val="A5FED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17" name="Rectangle 713"/>
          <p:cNvSpPr>
            <a:spLocks noChangeArrowheads="1"/>
          </p:cNvSpPr>
          <p:nvPr/>
        </p:nvSpPr>
        <p:spPr bwMode="auto">
          <a:xfrm>
            <a:off x="1485900" y="3530600"/>
            <a:ext cx="7938" cy="342900"/>
          </a:xfrm>
          <a:prstGeom prst="rect">
            <a:avLst/>
          </a:prstGeom>
          <a:solidFill>
            <a:srgbClr val="A1FC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18" name="Rectangle 714"/>
          <p:cNvSpPr>
            <a:spLocks noChangeArrowheads="1"/>
          </p:cNvSpPr>
          <p:nvPr/>
        </p:nvSpPr>
        <p:spPr bwMode="auto">
          <a:xfrm>
            <a:off x="1493838" y="3530600"/>
            <a:ext cx="7937" cy="342900"/>
          </a:xfrm>
          <a:prstGeom prst="rect">
            <a:avLst/>
          </a:prstGeom>
          <a:solidFill>
            <a:srgbClr val="9DFB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19" name="Rectangle 715"/>
          <p:cNvSpPr>
            <a:spLocks noChangeArrowheads="1"/>
          </p:cNvSpPr>
          <p:nvPr/>
        </p:nvSpPr>
        <p:spPr bwMode="auto">
          <a:xfrm>
            <a:off x="1501775" y="3530600"/>
            <a:ext cx="9525" cy="342900"/>
          </a:xfrm>
          <a:prstGeom prst="rect">
            <a:avLst/>
          </a:prstGeom>
          <a:solidFill>
            <a:srgbClr val="99F9C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0" name="Rectangle 716"/>
          <p:cNvSpPr>
            <a:spLocks noChangeArrowheads="1"/>
          </p:cNvSpPr>
          <p:nvPr/>
        </p:nvSpPr>
        <p:spPr bwMode="auto">
          <a:xfrm>
            <a:off x="1511300" y="3530600"/>
            <a:ext cx="7938" cy="342900"/>
          </a:xfrm>
          <a:prstGeom prst="rect">
            <a:avLst/>
          </a:prstGeom>
          <a:solidFill>
            <a:srgbClr val="95F7C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1" name="Rectangle 717"/>
          <p:cNvSpPr>
            <a:spLocks noChangeArrowheads="1"/>
          </p:cNvSpPr>
          <p:nvPr/>
        </p:nvSpPr>
        <p:spPr bwMode="auto">
          <a:xfrm>
            <a:off x="1519238" y="3530600"/>
            <a:ext cx="7937" cy="342900"/>
          </a:xfrm>
          <a:prstGeom prst="rect">
            <a:avLst/>
          </a:prstGeom>
          <a:solidFill>
            <a:srgbClr val="91F5C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2" name="Rectangle 718"/>
          <p:cNvSpPr>
            <a:spLocks noChangeArrowheads="1"/>
          </p:cNvSpPr>
          <p:nvPr/>
        </p:nvSpPr>
        <p:spPr bwMode="auto">
          <a:xfrm>
            <a:off x="1527175" y="3530600"/>
            <a:ext cx="9525" cy="342900"/>
          </a:xfrm>
          <a:prstGeom prst="rect">
            <a:avLst/>
          </a:prstGeom>
          <a:solidFill>
            <a:srgbClr val="8DF4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3" name="Rectangle 719"/>
          <p:cNvSpPr>
            <a:spLocks noChangeArrowheads="1"/>
          </p:cNvSpPr>
          <p:nvPr/>
        </p:nvSpPr>
        <p:spPr bwMode="auto">
          <a:xfrm>
            <a:off x="1536700" y="3530600"/>
            <a:ext cx="7938" cy="342900"/>
          </a:xfrm>
          <a:prstGeom prst="rect">
            <a:avLst/>
          </a:prstGeom>
          <a:solidFill>
            <a:srgbClr val="89F2B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4" name="Rectangle 720"/>
          <p:cNvSpPr>
            <a:spLocks noChangeArrowheads="1"/>
          </p:cNvSpPr>
          <p:nvPr/>
        </p:nvSpPr>
        <p:spPr bwMode="auto">
          <a:xfrm>
            <a:off x="1544638" y="3530600"/>
            <a:ext cx="9525" cy="342900"/>
          </a:xfrm>
          <a:prstGeom prst="rect">
            <a:avLst/>
          </a:prstGeom>
          <a:solidFill>
            <a:srgbClr val="85F0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5" name="Rectangle 721"/>
          <p:cNvSpPr>
            <a:spLocks noChangeArrowheads="1"/>
          </p:cNvSpPr>
          <p:nvPr/>
        </p:nvSpPr>
        <p:spPr bwMode="auto">
          <a:xfrm>
            <a:off x="1554163" y="3530600"/>
            <a:ext cx="7937" cy="342900"/>
          </a:xfrm>
          <a:prstGeom prst="rect">
            <a:avLst/>
          </a:prstGeom>
          <a:solidFill>
            <a:srgbClr val="80EFB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6" name="Rectangle 722"/>
          <p:cNvSpPr>
            <a:spLocks noChangeArrowheads="1"/>
          </p:cNvSpPr>
          <p:nvPr/>
        </p:nvSpPr>
        <p:spPr bwMode="auto">
          <a:xfrm>
            <a:off x="1562100" y="3530600"/>
            <a:ext cx="7938" cy="342900"/>
          </a:xfrm>
          <a:prstGeom prst="rect">
            <a:avLst/>
          </a:prstGeom>
          <a:solidFill>
            <a:srgbClr val="7CEDB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7" name="Rectangle 723"/>
          <p:cNvSpPr>
            <a:spLocks noChangeArrowheads="1"/>
          </p:cNvSpPr>
          <p:nvPr/>
        </p:nvSpPr>
        <p:spPr bwMode="auto">
          <a:xfrm>
            <a:off x="1570038" y="3530600"/>
            <a:ext cx="9525" cy="342900"/>
          </a:xfrm>
          <a:prstGeom prst="rect">
            <a:avLst/>
          </a:prstGeom>
          <a:solidFill>
            <a:srgbClr val="78EB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8" name="Rectangle 724"/>
          <p:cNvSpPr>
            <a:spLocks noChangeArrowheads="1"/>
          </p:cNvSpPr>
          <p:nvPr/>
        </p:nvSpPr>
        <p:spPr bwMode="auto">
          <a:xfrm>
            <a:off x="1579563" y="3530600"/>
            <a:ext cx="7937" cy="342900"/>
          </a:xfrm>
          <a:prstGeom prst="rect">
            <a:avLst/>
          </a:prstGeom>
          <a:solidFill>
            <a:srgbClr val="74E9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29" name="Rectangle 725"/>
          <p:cNvSpPr>
            <a:spLocks noChangeArrowheads="1"/>
          </p:cNvSpPr>
          <p:nvPr/>
        </p:nvSpPr>
        <p:spPr bwMode="auto">
          <a:xfrm>
            <a:off x="1587500" y="3530600"/>
            <a:ext cx="7938" cy="342900"/>
          </a:xfrm>
          <a:prstGeom prst="rect">
            <a:avLst/>
          </a:prstGeom>
          <a:solidFill>
            <a:srgbClr val="70E8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0" name="Rectangle 726"/>
          <p:cNvSpPr>
            <a:spLocks noChangeArrowheads="1"/>
          </p:cNvSpPr>
          <p:nvPr/>
        </p:nvSpPr>
        <p:spPr bwMode="auto">
          <a:xfrm>
            <a:off x="1595438" y="3530600"/>
            <a:ext cx="9525" cy="342900"/>
          </a:xfrm>
          <a:prstGeom prst="rect">
            <a:avLst/>
          </a:prstGeom>
          <a:solidFill>
            <a:srgbClr val="6CE6A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1" name="Rectangle 727"/>
          <p:cNvSpPr>
            <a:spLocks noChangeArrowheads="1"/>
          </p:cNvSpPr>
          <p:nvPr/>
        </p:nvSpPr>
        <p:spPr bwMode="auto">
          <a:xfrm>
            <a:off x="1604963" y="3530600"/>
            <a:ext cx="7937" cy="342900"/>
          </a:xfrm>
          <a:prstGeom prst="rect">
            <a:avLst/>
          </a:prstGeom>
          <a:solidFill>
            <a:srgbClr val="68E4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2" name="Rectangle 728"/>
          <p:cNvSpPr>
            <a:spLocks noChangeArrowheads="1"/>
          </p:cNvSpPr>
          <p:nvPr/>
        </p:nvSpPr>
        <p:spPr bwMode="auto">
          <a:xfrm>
            <a:off x="1612900" y="3530600"/>
            <a:ext cx="9525" cy="342900"/>
          </a:xfrm>
          <a:prstGeom prst="rect">
            <a:avLst/>
          </a:prstGeom>
          <a:solidFill>
            <a:srgbClr val="64E2A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3" name="Rectangle 729"/>
          <p:cNvSpPr>
            <a:spLocks noChangeArrowheads="1"/>
          </p:cNvSpPr>
          <p:nvPr/>
        </p:nvSpPr>
        <p:spPr bwMode="auto">
          <a:xfrm>
            <a:off x="1622425" y="3530600"/>
            <a:ext cx="7938" cy="342900"/>
          </a:xfrm>
          <a:prstGeom prst="rect">
            <a:avLst/>
          </a:prstGeom>
          <a:solidFill>
            <a:srgbClr val="60E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4" name="Rectangle 730"/>
          <p:cNvSpPr>
            <a:spLocks noChangeArrowheads="1"/>
          </p:cNvSpPr>
          <p:nvPr/>
        </p:nvSpPr>
        <p:spPr bwMode="auto">
          <a:xfrm>
            <a:off x="1630363" y="3530600"/>
            <a:ext cx="7937" cy="342900"/>
          </a:xfrm>
          <a:prstGeom prst="rect">
            <a:avLst/>
          </a:prstGeom>
          <a:solidFill>
            <a:srgbClr val="5CDF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5" name="Rectangle 731"/>
          <p:cNvSpPr>
            <a:spLocks noChangeArrowheads="1"/>
          </p:cNvSpPr>
          <p:nvPr/>
        </p:nvSpPr>
        <p:spPr bwMode="auto">
          <a:xfrm>
            <a:off x="1638300" y="3530600"/>
            <a:ext cx="9525" cy="342900"/>
          </a:xfrm>
          <a:prstGeom prst="rect">
            <a:avLst/>
          </a:prstGeom>
          <a:solidFill>
            <a:srgbClr val="57DD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6" name="Rectangle 732"/>
          <p:cNvSpPr>
            <a:spLocks noChangeArrowheads="1"/>
          </p:cNvSpPr>
          <p:nvPr/>
        </p:nvSpPr>
        <p:spPr bwMode="auto">
          <a:xfrm>
            <a:off x="1647825" y="3530600"/>
            <a:ext cx="7938" cy="342900"/>
          </a:xfrm>
          <a:prstGeom prst="rect">
            <a:avLst/>
          </a:prstGeom>
          <a:solidFill>
            <a:srgbClr val="53DC9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7" name="Rectangle 733"/>
          <p:cNvSpPr>
            <a:spLocks noChangeArrowheads="1"/>
          </p:cNvSpPr>
          <p:nvPr/>
        </p:nvSpPr>
        <p:spPr bwMode="auto">
          <a:xfrm>
            <a:off x="1655763" y="3530600"/>
            <a:ext cx="7937" cy="342900"/>
          </a:xfrm>
          <a:prstGeom prst="rect">
            <a:avLst/>
          </a:prstGeom>
          <a:solidFill>
            <a:srgbClr val="4FDA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8" name="Rectangle 734"/>
          <p:cNvSpPr>
            <a:spLocks noChangeArrowheads="1"/>
          </p:cNvSpPr>
          <p:nvPr/>
        </p:nvSpPr>
        <p:spPr bwMode="auto">
          <a:xfrm>
            <a:off x="1663700" y="3530600"/>
            <a:ext cx="9525" cy="342900"/>
          </a:xfrm>
          <a:prstGeom prst="rect">
            <a:avLst/>
          </a:prstGeom>
          <a:solidFill>
            <a:srgbClr val="4BD99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39" name="Rectangle 735"/>
          <p:cNvSpPr>
            <a:spLocks noChangeArrowheads="1"/>
          </p:cNvSpPr>
          <p:nvPr/>
        </p:nvSpPr>
        <p:spPr bwMode="auto">
          <a:xfrm>
            <a:off x="1673225" y="3530600"/>
            <a:ext cx="7938" cy="342900"/>
          </a:xfrm>
          <a:prstGeom prst="rect">
            <a:avLst/>
          </a:prstGeom>
          <a:solidFill>
            <a:srgbClr val="47D78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40" name="Rectangle 736"/>
          <p:cNvSpPr>
            <a:spLocks noChangeArrowheads="1"/>
          </p:cNvSpPr>
          <p:nvPr/>
        </p:nvSpPr>
        <p:spPr bwMode="auto">
          <a:xfrm>
            <a:off x="1681163" y="3530600"/>
            <a:ext cx="9525" cy="342900"/>
          </a:xfrm>
          <a:prstGeom prst="rect">
            <a:avLst/>
          </a:prstGeom>
          <a:solidFill>
            <a:srgbClr val="43D5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41" name="Rectangle 737"/>
          <p:cNvSpPr>
            <a:spLocks noChangeArrowheads="1"/>
          </p:cNvSpPr>
          <p:nvPr/>
        </p:nvSpPr>
        <p:spPr bwMode="auto">
          <a:xfrm>
            <a:off x="1690688" y="3530600"/>
            <a:ext cx="7937" cy="342900"/>
          </a:xfrm>
          <a:prstGeom prst="rect">
            <a:avLst/>
          </a:prstGeom>
          <a:solidFill>
            <a:srgbClr val="3FD3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grpSp>
        <p:nvGrpSpPr>
          <p:cNvPr id="22242" name="Group 738"/>
          <p:cNvGrpSpPr>
            <a:grpSpLocks/>
          </p:cNvGrpSpPr>
          <p:nvPr/>
        </p:nvGrpSpPr>
        <p:grpSpPr bwMode="auto">
          <a:xfrm>
            <a:off x="138113" y="2674938"/>
            <a:ext cx="2646362" cy="3236912"/>
            <a:chOff x="87" y="1685"/>
            <a:chExt cx="1667" cy="2039"/>
          </a:xfrm>
        </p:grpSpPr>
        <p:sp>
          <p:nvSpPr>
            <p:cNvPr id="22353" name="Rectangle 739"/>
            <p:cNvSpPr>
              <a:spLocks noChangeArrowheads="1"/>
            </p:cNvSpPr>
            <p:nvPr/>
          </p:nvSpPr>
          <p:spPr bwMode="auto">
            <a:xfrm>
              <a:off x="1080" y="2224"/>
              <a:ext cx="5" cy="216"/>
            </a:xfrm>
            <a:prstGeom prst="rect">
              <a:avLst/>
            </a:prstGeom>
            <a:solidFill>
              <a:srgbClr val="3BD18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54" name="Rectangle 740"/>
            <p:cNvSpPr>
              <a:spLocks noChangeArrowheads="1"/>
            </p:cNvSpPr>
            <p:nvPr/>
          </p:nvSpPr>
          <p:spPr bwMode="auto">
            <a:xfrm>
              <a:off x="1085" y="2224"/>
              <a:ext cx="6" cy="216"/>
            </a:xfrm>
            <a:prstGeom prst="rect">
              <a:avLst/>
            </a:prstGeom>
            <a:solidFill>
              <a:srgbClr val="37D08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55" name="Rectangle 741"/>
            <p:cNvSpPr>
              <a:spLocks noChangeArrowheads="1"/>
            </p:cNvSpPr>
            <p:nvPr/>
          </p:nvSpPr>
          <p:spPr bwMode="auto">
            <a:xfrm>
              <a:off x="1091" y="2224"/>
              <a:ext cx="5" cy="216"/>
            </a:xfrm>
            <a:prstGeom prst="rect">
              <a:avLst/>
            </a:prstGeom>
            <a:solidFill>
              <a:srgbClr val="33CE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56" name="Rectangle 742"/>
            <p:cNvSpPr>
              <a:spLocks noChangeArrowheads="1"/>
            </p:cNvSpPr>
            <p:nvPr/>
          </p:nvSpPr>
          <p:spPr bwMode="auto">
            <a:xfrm>
              <a:off x="1096" y="2224"/>
              <a:ext cx="5" cy="216"/>
            </a:xfrm>
            <a:prstGeom prst="rect">
              <a:avLst/>
            </a:prstGeom>
            <a:solidFill>
              <a:srgbClr val="2ECD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57" name="Rectangle 743"/>
            <p:cNvSpPr>
              <a:spLocks noChangeArrowheads="1"/>
            </p:cNvSpPr>
            <p:nvPr/>
          </p:nvSpPr>
          <p:spPr bwMode="auto">
            <a:xfrm>
              <a:off x="1101" y="2224"/>
              <a:ext cx="6" cy="216"/>
            </a:xfrm>
            <a:prstGeom prst="rect">
              <a:avLst/>
            </a:prstGeom>
            <a:solidFill>
              <a:srgbClr val="2ACB7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58" name="Rectangle 744"/>
            <p:cNvSpPr>
              <a:spLocks noChangeArrowheads="1"/>
            </p:cNvSpPr>
            <p:nvPr/>
          </p:nvSpPr>
          <p:spPr bwMode="auto">
            <a:xfrm>
              <a:off x="1107" y="2224"/>
              <a:ext cx="5" cy="216"/>
            </a:xfrm>
            <a:prstGeom prst="rect">
              <a:avLst/>
            </a:prstGeom>
            <a:solidFill>
              <a:srgbClr val="26C97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59" name="Rectangle 745"/>
            <p:cNvSpPr>
              <a:spLocks noChangeArrowheads="1"/>
            </p:cNvSpPr>
            <p:nvPr/>
          </p:nvSpPr>
          <p:spPr bwMode="auto">
            <a:xfrm>
              <a:off x="1112" y="2224"/>
              <a:ext cx="6" cy="216"/>
            </a:xfrm>
            <a:prstGeom prst="rect">
              <a:avLst/>
            </a:prstGeom>
            <a:solidFill>
              <a:srgbClr val="22C77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60" name="Rectangle 746"/>
            <p:cNvSpPr>
              <a:spLocks noChangeArrowheads="1"/>
            </p:cNvSpPr>
            <p:nvPr/>
          </p:nvSpPr>
          <p:spPr bwMode="auto">
            <a:xfrm>
              <a:off x="1118" y="2224"/>
              <a:ext cx="5" cy="216"/>
            </a:xfrm>
            <a:prstGeom prst="rect">
              <a:avLst/>
            </a:prstGeom>
            <a:solidFill>
              <a:srgbClr val="1EC57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61" name="Rectangle 747"/>
            <p:cNvSpPr>
              <a:spLocks noChangeArrowheads="1"/>
            </p:cNvSpPr>
            <p:nvPr/>
          </p:nvSpPr>
          <p:spPr bwMode="auto">
            <a:xfrm>
              <a:off x="1123" y="2224"/>
              <a:ext cx="5" cy="216"/>
            </a:xfrm>
            <a:prstGeom prst="rect">
              <a:avLst/>
            </a:prstGeom>
            <a:solidFill>
              <a:srgbClr val="1AC46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62" name="Rectangle 748"/>
            <p:cNvSpPr>
              <a:spLocks noChangeArrowheads="1"/>
            </p:cNvSpPr>
            <p:nvPr/>
          </p:nvSpPr>
          <p:spPr bwMode="auto">
            <a:xfrm>
              <a:off x="1128" y="2224"/>
              <a:ext cx="6" cy="216"/>
            </a:xfrm>
            <a:prstGeom prst="rect">
              <a:avLst/>
            </a:prstGeom>
            <a:solidFill>
              <a:srgbClr val="15C26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63" name="Rectangle 749"/>
            <p:cNvSpPr>
              <a:spLocks noChangeArrowheads="1"/>
            </p:cNvSpPr>
            <p:nvPr/>
          </p:nvSpPr>
          <p:spPr bwMode="auto">
            <a:xfrm>
              <a:off x="1134" y="2224"/>
              <a:ext cx="5" cy="216"/>
            </a:xfrm>
            <a:prstGeom prst="rect">
              <a:avLst/>
            </a:prstGeom>
            <a:solidFill>
              <a:srgbClr val="12C06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64" name="Rectangle 750"/>
            <p:cNvSpPr>
              <a:spLocks noChangeArrowheads="1"/>
            </p:cNvSpPr>
            <p:nvPr/>
          </p:nvSpPr>
          <p:spPr bwMode="auto">
            <a:xfrm>
              <a:off x="1139" y="2224"/>
              <a:ext cx="5" cy="216"/>
            </a:xfrm>
            <a:prstGeom prst="rect">
              <a:avLst/>
            </a:prstGeom>
            <a:solidFill>
              <a:srgbClr val="0EBE6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65" name="Rectangle 751"/>
            <p:cNvSpPr>
              <a:spLocks noChangeArrowheads="1"/>
            </p:cNvSpPr>
            <p:nvPr/>
          </p:nvSpPr>
          <p:spPr bwMode="auto">
            <a:xfrm>
              <a:off x="1144" y="2224"/>
              <a:ext cx="6" cy="216"/>
            </a:xfrm>
            <a:prstGeom prst="rect">
              <a:avLst/>
            </a:prstGeom>
            <a:solidFill>
              <a:srgbClr val="0ABC6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66" name="Rectangle 752"/>
            <p:cNvSpPr>
              <a:spLocks noChangeArrowheads="1"/>
            </p:cNvSpPr>
            <p:nvPr/>
          </p:nvSpPr>
          <p:spPr bwMode="auto">
            <a:xfrm>
              <a:off x="1150" y="2224"/>
              <a:ext cx="5" cy="216"/>
            </a:xfrm>
            <a:prstGeom prst="rect">
              <a:avLst/>
            </a:prstGeom>
            <a:solidFill>
              <a:srgbClr val="05BB5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67" name="Oval 753"/>
            <p:cNvSpPr>
              <a:spLocks noChangeArrowheads="1"/>
            </p:cNvSpPr>
            <p:nvPr/>
          </p:nvSpPr>
          <p:spPr bwMode="auto">
            <a:xfrm>
              <a:off x="942" y="2205"/>
              <a:ext cx="209" cy="57"/>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68" name="Rectangle 754"/>
            <p:cNvSpPr>
              <a:spLocks noChangeArrowheads="1"/>
            </p:cNvSpPr>
            <p:nvPr/>
          </p:nvSpPr>
          <p:spPr bwMode="auto">
            <a:xfrm>
              <a:off x="1005" y="2256"/>
              <a:ext cx="82"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Role</a:t>
              </a:r>
            </a:p>
          </p:txBody>
        </p:sp>
        <p:sp>
          <p:nvSpPr>
            <p:cNvPr id="22369" name="Rectangle 755"/>
            <p:cNvSpPr>
              <a:spLocks noChangeArrowheads="1"/>
            </p:cNvSpPr>
            <p:nvPr/>
          </p:nvSpPr>
          <p:spPr bwMode="auto">
            <a:xfrm>
              <a:off x="972" y="2310"/>
              <a:ext cx="134"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Mapper</a:t>
              </a:r>
            </a:p>
          </p:txBody>
        </p:sp>
        <p:sp>
          <p:nvSpPr>
            <p:cNvPr id="22370" name="Rectangle 756"/>
            <p:cNvSpPr>
              <a:spLocks noChangeArrowheads="1"/>
            </p:cNvSpPr>
            <p:nvPr/>
          </p:nvSpPr>
          <p:spPr bwMode="auto">
            <a:xfrm>
              <a:off x="1015" y="2359"/>
              <a:ext cx="56"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2371" name="Rectangle 757"/>
            <p:cNvSpPr>
              <a:spLocks noChangeArrowheads="1"/>
            </p:cNvSpPr>
            <p:nvPr/>
          </p:nvSpPr>
          <p:spPr bwMode="auto">
            <a:xfrm>
              <a:off x="525" y="2566"/>
              <a:ext cx="276" cy="19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72" name="Rectangle 758"/>
            <p:cNvSpPr>
              <a:spLocks noChangeArrowheads="1"/>
            </p:cNvSpPr>
            <p:nvPr/>
          </p:nvSpPr>
          <p:spPr bwMode="auto">
            <a:xfrm>
              <a:off x="484" y="2525"/>
              <a:ext cx="277" cy="19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73" name="Rectangle 759"/>
            <p:cNvSpPr>
              <a:spLocks noChangeArrowheads="1"/>
            </p:cNvSpPr>
            <p:nvPr/>
          </p:nvSpPr>
          <p:spPr bwMode="auto">
            <a:xfrm>
              <a:off x="564" y="2537"/>
              <a:ext cx="114"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PDP</a:t>
              </a:r>
            </a:p>
          </p:txBody>
        </p:sp>
        <p:sp>
          <p:nvSpPr>
            <p:cNvPr id="22374" name="Rectangle 760"/>
            <p:cNvSpPr>
              <a:spLocks noChangeArrowheads="1"/>
            </p:cNvSpPr>
            <p:nvPr/>
          </p:nvSpPr>
          <p:spPr bwMode="auto">
            <a:xfrm>
              <a:off x="580" y="2607"/>
              <a:ext cx="93"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Role </a:t>
              </a:r>
            </a:p>
          </p:txBody>
        </p:sp>
        <p:sp>
          <p:nvSpPr>
            <p:cNvPr id="22375" name="Rectangle 761"/>
            <p:cNvSpPr>
              <a:spLocks noChangeArrowheads="1"/>
            </p:cNvSpPr>
            <p:nvPr/>
          </p:nvSpPr>
          <p:spPr bwMode="auto">
            <a:xfrm>
              <a:off x="543" y="2661"/>
              <a:ext cx="148"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2376" name="Rectangle 762"/>
            <p:cNvSpPr>
              <a:spLocks noChangeArrowheads="1"/>
            </p:cNvSpPr>
            <p:nvPr/>
          </p:nvSpPr>
          <p:spPr bwMode="auto">
            <a:xfrm>
              <a:off x="525" y="3127"/>
              <a:ext cx="276" cy="19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77" name="Rectangle 763"/>
            <p:cNvSpPr>
              <a:spLocks noChangeArrowheads="1"/>
            </p:cNvSpPr>
            <p:nvPr/>
          </p:nvSpPr>
          <p:spPr bwMode="auto">
            <a:xfrm>
              <a:off x="484" y="3086"/>
              <a:ext cx="277" cy="19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78" name="Rectangle 764"/>
            <p:cNvSpPr>
              <a:spLocks noChangeArrowheads="1"/>
            </p:cNvSpPr>
            <p:nvPr/>
          </p:nvSpPr>
          <p:spPr bwMode="auto">
            <a:xfrm>
              <a:off x="575" y="3097"/>
              <a:ext cx="90"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PIP</a:t>
              </a:r>
            </a:p>
          </p:txBody>
        </p:sp>
        <p:sp>
          <p:nvSpPr>
            <p:cNvPr id="22379" name="Rectangle 765"/>
            <p:cNvSpPr>
              <a:spLocks noChangeArrowheads="1"/>
            </p:cNvSpPr>
            <p:nvPr/>
          </p:nvSpPr>
          <p:spPr bwMode="auto">
            <a:xfrm>
              <a:off x="543" y="3167"/>
              <a:ext cx="148"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Attribute</a:t>
              </a:r>
            </a:p>
          </p:txBody>
        </p:sp>
        <p:sp>
          <p:nvSpPr>
            <p:cNvPr id="22380" name="Rectangle 766"/>
            <p:cNvSpPr>
              <a:spLocks noChangeArrowheads="1"/>
            </p:cNvSpPr>
            <p:nvPr/>
          </p:nvSpPr>
          <p:spPr bwMode="auto">
            <a:xfrm>
              <a:off x="543" y="3221"/>
              <a:ext cx="148"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2381" name="Rectangle 767"/>
            <p:cNvSpPr>
              <a:spLocks noChangeArrowheads="1"/>
            </p:cNvSpPr>
            <p:nvPr/>
          </p:nvSpPr>
          <p:spPr bwMode="auto">
            <a:xfrm>
              <a:off x="935" y="2515"/>
              <a:ext cx="5" cy="216"/>
            </a:xfrm>
            <a:prstGeom prst="rect">
              <a:avLst/>
            </a:prstGeom>
            <a:solidFill>
              <a:srgbClr val="A8FFD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82" name="Rectangle 768"/>
            <p:cNvSpPr>
              <a:spLocks noChangeArrowheads="1"/>
            </p:cNvSpPr>
            <p:nvPr/>
          </p:nvSpPr>
          <p:spPr bwMode="auto">
            <a:xfrm>
              <a:off x="940" y="2515"/>
              <a:ext cx="6" cy="216"/>
            </a:xfrm>
            <a:prstGeom prst="rect">
              <a:avLst/>
            </a:prstGeom>
            <a:solidFill>
              <a:srgbClr val="A4FDD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83" name="Rectangle 769"/>
            <p:cNvSpPr>
              <a:spLocks noChangeArrowheads="1"/>
            </p:cNvSpPr>
            <p:nvPr/>
          </p:nvSpPr>
          <p:spPr bwMode="auto">
            <a:xfrm>
              <a:off x="946" y="2515"/>
              <a:ext cx="5" cy="216"/>
            </a:xfrm>
            <a:prstGeom prst="rect">
              <a:avLst/>
            </a:prstGeom>
            <a:solidFill>
              <a:srgbClr val="A0FC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84" name="Rectangle 770"/>
            <p:cNvSpPr>
              <a:spLocks noChangeArrowheads="1"/>
            </p:cNvSpPr>
            <p:nvPr/>
          </p:nvSpPr>
          <p:spPr bwMode="auto">
            <a:xfrm>
              <a:off x="951" y="2515"/>
              <a:ext cx="5" cy="216"/>
            </a:xfrm>
            <a:prstGeom prst="rect">
              <a:avLst/>
            </a:prstGeom>
            <a:solidFill>
              <a:srgbClr val="9CFAC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85" name="Rectangle 771"/>
            <p:cNvSpPr>
              <a:spLocks noChangeArrowheads="1"/>
            </p:cNvSpPr>
            <p:nvPr/>
          </p:nvSpPr>
          <p:spPr bwMode="auto">
            <a:xfrm>
              <a:off x="956" y="2515"/>
              <a:ext cx="6" cy="216"/>
            </a:xfrm>
            <a:prstGeom prst="rect">
              <a:avLst/>
            </a:prstGeom>
            <a:solidFill>
              <a:srgbClr val="98F8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86" name="Rectangle 772"/>
            <p:cNvSpPr>
              <a:spLocks noChangeArrowheads="1"/>
            </p:cNvSpPr>
            <p:nvPr/>
          </p:nvSpPr>
          <p:spPr bwMode="auto">
            <a:xfrm>
              <a:off x="962" y="2515"/>
              <a:ext cx="5" cy="216"/>
            </a:xfrm>
            <a:prstGeom prst="rect">
              <a:avLst/>
            </a:prstGeom>
            <a:solidFill>
              <a:srgbClr val="93F6C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87" name="Rectangle 773"/>
            <p:cNvSpPr>
              <a:spLocks noChangeArrowheads="1"/>
            </p:cNvSpPr>
            <p:nvPr/>
          </p:nvSpPr>
          <p:spPr bwMode="auto">
            <a:xfrm>
              <a:off x="967" y="2515"/>
              <a:ext cx="5" cy="216"/>
            </a:xfrm>
            <a:prstGeom prst="rect">
              <a:avLst/>
            </a:prstGeom>
            <a:solidFill>
              <a:srgbClr val="8FF5C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88" name="Rectangle 774"/>
            <p:cNvSpPr>
              <a:spLocks noChangeArrowheads="1"/>
            </p:cNvSpPr>
            <p:nvPr/>
          </p:nvSpPr>
          <p:spPr bwMode="auto">
            <a:xfrm>
              <a:off x="972" y="2515"/>
              <a:ext cx="6" cy="216"/>
            </a:xfrm>
            <a:prstGeom prst="rect">
              <a:avLst/>
            </a:prstGeom>
            <a:solidFill>
              <a:srgbClr val="8CF3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89" name="Rectangle 775"/>
            <p:cNvSpPr>
              <a:spLocks noChangeArrowheads="1"/>
            </p:cNvSpPr>
            <p:nvPr/>
          </p:nvSpPr>
          <p:spPr bwMode="auto">
            <a:xfrm>
              <a:off x="978" y="2515"/>
              <a:ext cx="5" cy="216"/>
            </a:xfrm>
            <a:prstGeom prst="rect">
              <a:avLst/>
            </a:prstGeom>
            <a:solidFill>
              <a:srgbClr val="87F1B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0" name="Rectangle 776"/>
            <p:cNvSpPr>
              <a:spLocks noChangeArrowheads="1"/>
            </p:cNvSpPr>
            <p:nvPr/>
          </p:nvSpPr>
          <p:spPr bwMode="auto">
            <a:xfrm>
              <a:off x="983" y="2515"/>
              <a:ext cx="6" cy="216"/>
            </a:xfrm>
            <a:prstGeom prst="rect">
              <a:avLst/>
            </a:prstGeom>
            <a:solidFill>
              <a:srgbClr val="83F0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1" name="Rectangle 777"/>
            <p:cNvSpPr>
              <a:spLocks noChangeArrowheads="1"/>
            </p:cNvSpPr>
            <p:nvPr/>
          </p:nvSpPr>
          <p:spPr bwMode="auto">
            <a:xfrm>
              <a:off x="989" y="2515"/>
              <a:ext cx="5" cy="216"/>
            </a:xfrm>
            <a:prstGeom prst="rect">
              <a:avLst/>
            </a:prstGeom>
            <a:solidFill>
              <a:srgbClr val="7FEEB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2" name="Rectangle 778"/>
            <p:cNvSpPr>
              <a:spLocks noChangeArrowheads="1"/>
            </p:cNvSpPr>
            <p:nvPr/>
          </p:nvSpPr>
          <p:spPr bwMode="auto">
            <a:xfrm>
              <a:off x="994" y="2515"/>
              <a:ext cx="5" cy="216"/>
            </a:xfrm>
            <a:prstGeom prst="rect">
              <a:avLst/>
            </a:prstGeom>
            <a:solidFill>
              <a:srgbClr val="7BEC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3" name="Rectangle 779"/>
            <p:cNvSpPr>
              <a:spLocks noChangeArrowheads="1"/>
            </p:cNvSpPr>
            <p:nvPr/>
          </p:nvSpPr>
          <p:spPr bwMode="auto">
            <a:xfrm>
              <a:off x="999" y="2515"/>
              <a:ext cx="6" cy="216"/>
            </a:xfrm>
            <a:prstGeom prst="rect">
              <a:avLst/>
            </a:prstGeom>
            <a:solidFill>
              <a:srgbClr val="77EB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4" name="Rectangle 780"/>
            <p:cNvSpPr>
              <a:spLocks noChangeArrowheads="1"/>
            </p:cNvSpPr>
            <p:nvPr/>
          </p:nvSpPr>
          <p:spPr bwMode="auto">
            <a:xfrm>
              <a:off x="1005" y="2515"/>
              <a:ext cx="5" cy="216"/>
            </a:xfrm>
            <a:prstGeom prst="rect">
              <a:avLst/>
            </a:prstGeom>
            <a:solidFill>
              <a:srgbClr val="73E9A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5" name="Rectangle 781"/>
            <p:cNvSpPr>
              <a:spLocks noChangeArrowheads="1"/>
            </p:cNvSpPr>
            <p:nvPr/>
          </p:nvSpPr>
          <p:spPr bwMode="auto">
            <a:xfrm>
              <a:off x="1010" y="2515"/>
              <a:ext cx="5" cy="216"/>
            </a:xfrm>
            <a:prstGeom prst="rect">
              <a:avLst/>
            </a:prstGeom>
            <a:solidFill>
              <a:srgbClr val="6FE7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6" name="Rectangle 782"/>
            <p:cNvSpPr>
              <a:spLocks noChangeArrowheads="1"/>
            </p:cNvSpPr>
            <p:nvPr/>
          </p:nvSpPr>
          <p:spPr bwMode="auto">
            <a:xfrm>
              <a:off x="1015" y="2515"/>
              <a:ext cx="6" cy="216"/>
            </a:xfrm>
            <a:prstGeom prst="rect">
              <a:avLst/>
            </a:prstGeom>
            <a:solidFill>
              <a:srgbClr val="6AE6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7" name="Rectangle 783"/>
            <p:cNvSpPr>
              <a:spLocks noChangeArrowheads="1"/>
            </p:cNvSpPr>
            <p:nvPr/>
          </p:nvSpPr>
          <p:spPr bwMode="auto">
            <a:xfrm>
              <a:off x="1021" y="2515"/>
              <a:ext cx="5" cy="216"/>
            </a:xfrm>
            <a:prstGeom prst="rect">
              <a:avLst/>
            </a:prstGeom>
            <a:solidFill>
              <a:srgbClr val="66E4A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8" name="Rectangle 784"/>
            <p:cNvSpPr>
              <a:spLocks noChangeArrowheads="1"/>
            </p:cNvSpPr>
            <p:nvPr/>
          </p:nvSpPr>
          <p:spPr bwMode="auto">
            <a:xfrm>
              <a:off x="1026" y="2515"/>
              <a:ext cx="6" cy="216"/>
            </a:xfrm>
            <a:prstGeom prst="rect">
              <a:avLst/>
            </a:prstGeom>
            <a:solidFill>
              <a:srgbClr val="62E2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99" name="Rectangle 785"/>
            <p:cNvSpPr>
              <a:spLocks noChangeArrowheads="1"/>
            </p:cNvSpPr>
            <p:nvPr/>
          </p:nvSpPr>
          <p:spPr bwMode="auto">
            <a:xfrm>
              <a:off x="1032" y="2515"/>
              <a:ext cx="5" cy="216"/>
            </a:xfrm>
            <a:prstGeom prst="rect">
              <a:avLst/>
            </a:prstGeom>
            <a:solidFill>
              <a:srgbClr val="5EE09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0" name="Rectangle 786"/>
            <p:cNvSpPr>
              <a:spLocks noChangeArrowheads="1"/>
            </p:cNvSpPr>
            <p:nvPr/>
          </p:nvSpPr>
          <p:spPr bwMode="auto">
            <a:xfrm>
              <a:off x="1037" y="2515"/>
              <a:ext cx="5" cy="216"/>
            </a:xfrm>
            <a:prstGeom prst="rect">
              <a:avLst/>
            </a:prstGeom>
            <a:solidFill>
              <a:srgbClr val="5ADE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1" name="Rectangle 787"/>
            <p:cNvSpPr>
              <a:spLocks noChangeArrowheads="1"/>
            </p:cNvSpPr>
            <p:nvPr/>
          </p:nvSpPr>
          <p:spPr bwMode="auto">
            <a:xfrm>
              <a:off x="1042" y="2515"/>
              <a:ext cx="6" cy="216"/>
            </a:xfrm>
            <a:prstGeom prst="rect">
              <a:avLst/>
            </a:prstGeom>
            <a:solidFill>
              <a:srgbClr val="56DD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2" name="Rectangle 788"/>
            <p:cNvSpPr>
              <a:spLocks noChangeArrowheads="1"/>
            </p:cNvSpPr>
            <p:nvPr/>
          </p:nvSpPr>
          <p:spPr bwMode="auto">
            <a:xfrm>
              <a:off x="1048" y="2515"/>
              <a:ext cx="5" cy="216"/>
            </a:xfrm>
            <a:prstGeom prst="rect">
              <a:avLst/>
            </a:prstGeom>
            <a:solidFill>
              <a:srgbClr val="52DB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3" name="Rectangle 789"/>
            <p:cNvSpPr>
              <a:spLocks noChangeArrowheads="1"/>
            </p:cNvSpPr>
            <p:nvPr/>
          </p:nvSpPr>
          <p:spPr bwMode="auto">
            <a:xfrm>
              <a:off x="1053" y="2515"/>
              <a:ext cx="5" cy="216"/>
            </a:xfrm>
            <a:prstGeom prst="rect">
              <a:avLst/>
            </a:prstGeom>
            <a:solidFill>
              <a:srgbClr val="4EDA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4" name="Rectangle 790"/>
            <p:cNvSpPr>
              <a:spLocks noChangeArrowheads="1"/>
            </p:cNvSpPr>
            <p:nvPr/>
          </p:nvSpPr>
          <p:spPr bwMode="auto">
            <a:xfrm>
              <a:off x="1058" y="2515"/>
              <a:ext cx="6" cy="216"/>
            </a:xfrm>
            <a:prstGeom prst="rect">
              <a:avLst/>
            </a:prstGeom>
            <a:solidFill>
              <a:srgbClr val="4AD8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5" name="Rectangle 791"/>
            <p:cNvSpPr>
              <a:spLocks noChangeArrowheads="1"/>
            </p:cNvSpPr>
            <p:nvPr/>
          </p:nvSpPr>
          <p:spPr bwMode="auto">
            <a:xfrm>
              <a:off x="1064" y="2515"/>
              <a:ext cx="5" cy="216"/>
            </a:xfrm>
            <a:prstGeom prst="rect">
              <a:avLst/>
            </a:prstGeom>
            <a:solidFill>
              <a:srgbClr val="46D6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6" name="Rectangle 792"/>
            <p:cNvSpPr>
              <a:spLocks noChangeArrowheads="1"/>
            </p:cNvSpPr>
            <p:nvPr/>
          </p:nvSpPr>
          <p:spPr bwMode="auto">
            <a:xfrm>
              <a:off x="1069" y="2515"/>
              <a:ext cx="6" cy="216"/>
            </a:xfrm>
            <a:prstGeom prst="rect">
              <a:avLst/>
            </a:prstGeom>
            <a:solidFill>
              <a:srgbClr val="41D4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7" name="Rectangle 793"/>
            <p:cNvSpPr>
              <a:spLocks noChangeArrowheads="1"/>
            </p:cNvSpPr>
            <p:nvPr/>
          </p:nvSpPr>
          <p:spPr bwMode="auto">
            <a:xfrm>
              <a:off x="1075" y="2515"/>
              <a:ext cx="5" cy="216"/>
            </a:xfrm>
            <a:prstGeom prst="rect">
              <a:avLst/>
            </a:prstGeom>
            <a:solidFill>
              <a:srgbClr val="3DD28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8" name="Rectangle 794"/>
            <p:cNvSpPr>
              <a:spLocks noChangeArrowheads="1"/>
            </p:cNvSpPr>
            <p:nvPr/>
          </p:nvSpPr>
          <p:spPr bwMode="auto">
            <a:xfrm>
              <a:off x="1080" y="2515"/>
              <a:ext cx="5" cy="216"/>
            </a:xfrm>
            <a:prstGeom prst="rect">
              <a:avLst/>
            </a:prstGeom>
            <a:solidFill>
              <a:srgbClr val="39D18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09" name="Rectangle 795"/>
            <p:cNvSpPr>
              <a:spLocks noChangeArrowheads="1"/>
            </p:cNvSpPr>
            <p:nvPr/>
          </p:nvSpPr>
          <p:spPr bwMode="auto">
            <a:xfrm>
              <a:off x="1085" y="2515"/>
              <a:ext cx="6" cy="216"/>
            </a:xfrm>
            <a:prstGeom prst="rect">
              <a:avLst/>
            </a:prstGeom>
            <a:solidFill>
              <a:srgbClr val="35CF8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0" name="Rectangle 796"/>
            <p:cNvSpPr>
              <a:spLocks noChangeArrowheads="1"/>
            </p:cNvSpPr>
            <p:nvPr/>
          </p:nvSpPr>
          <p:spPr bwMode="auto">
            <a:xfrm>
              <a:off x="1091" y="2515"/>
              <a:ext cx="5" cy="216"/>
            </a:xfrm>
            <a:prstGeom prst="rect">
              <a:avLst/>
            </a:prstGeom>
            <a:solidFill>
              <a:srgbClr val="31CE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1" name="Rectangle 797"/>
            <p:cNvSpPr>
              <a:spLocks noChangeArrowheads="1"/>
            </p:cNvSpPr>
            <p:nvPr/>
          </p:nvSpPr>
          <p:spPr bwMode="auto">
            <a:xfrm>
              <a:off x="1096" y="2515"/>
              <a:ext cx="5" cy="216"/>
            </a:xfrm>
            <a:prstGeom prst="rect">
              <a:avLst/>
            </a:prstGeom>
            <a:solidFill>
              <a:srgbClr val="2DCC7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2" name="Rectangle 798"/>
            <p:cNvSpPr>
              <a:spLocks noChangeArrowheads="1"/>
            </p:cNvSpPr>
            <p:nvPr/>
          </p:nvSpPr>
          <p:spPr bwMode="auto">
            <a:xfrm>
              <a:off x="1101" y="2515"/>
              <a:ext cx="6" cy="216"/>
            </a:xfrm>
            <a:prstGeom prst="rect">
              <a:avLst/>
            </a:prstGeom>
            <a:solidFill>
              <a:srgbClr val="29CA7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3" name="Rectangle 799"/>
            <p:cNvSpPr>
              <a:spLocks noChangeArrowheads="1"/>
            </p:cNvSpPr>
            <p:nvPr/>
          </p:nvSpPr>
          <p:spPr bwMode="auto">
            <a:xfrm>
              <a:off x="1107" y="2515"/>
              <a:ext cx="5" cy="216"/>
            </a:xfrm>
            <a:prstGeom prst="rect">
              <a:avLst/>
            </a:prstGeom>
            <a:solidFill>
              <a:srgbClr val="25C87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4" name="Rectangle 800"/>
            <p:cNvSpPr>
              <a:spLocks noChangeArrowheads="1"/>
            </p:cNvSpPr>
            <p:nvPr/>
          </p:nvSpPr>
          <p:spPr bwMode="auto">
            <a:xfrm>
              <a:off x="1112" y="2515"/>
              <a:ext cx="6" cy="216"/>
            </a:xfrm>
            <a:prstGeom prst="rect">
              <a:avLst/>
            </a:prstGeom>
            <a:solidFill>
              <a:srgbClr val="21C67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5" name="Rectangle 801"/>
            <p:cNvSpPr>
              <a:spLocks noChangeArrowheads="1"/>
            </p:cNvSpPr>
            <p:nvPr/>
          </p:nvSpPr>
          <p:spPr bwMode="auto">
            <a:xfrm>
              <a:off x="1118" y="2515"/>
              <a:ext cx="5" cy="216"/>
            </a:xfrm>
            <a:prstGeom prst="rect">
              <a:avLst/>
            </a:prstGeom>
            <a:solidFill>
              <a:srgbClr val="1DC5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6" name="Rectangle 802"/>
            <p:cNvSpPr>
              <a:spLocks noChangeArrowheads="1"/>
            </p:cNvSpPr>
            <p:nvPr/>
          </p:nvSpPr>
          <p:spPr bwMode="auto">
            <a:xfrm>
              <a:off x="1123" y="2515"/>
              <a:ext cx="5" cy="216"/>
            </a:xfrm>
            <a:prstGeom prst="rect">
              <a:avLst/>
            </a:prstGeom>
            <a:solidFill>
              <a:srgbClr val="18C36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7" name="Rectangle 803"/>
            <p:cNvSpPr>
              <a:spLocks noChangeArrowheads="1"/>
            </p:cNvSpPr>
            <p:nvPr/>
          </p:nvSpPr>
          <p:spPr bwMode="auto">
            <a:xfrm>
              <a:off x="1128" y="2515"/>
              <a:ext cx="6" cy="216"/>
            </a:xfrm>
            <a:prstGeom prst="rect">
              <a:avLst/>
            </a:prstGeom>
            <a:solidFill>
              <a:srgbClr val="14C26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8" name="Rectangle 804"/>
            <p:cNvSpPr>
              <a:spLocks noChangeArrowheads="1"/>
            </p:cNvSpPr>
            <p:nvPr/>
          </p:nvSpPr>
          <p:spPr bwMode="auto">
            <a:xfrm>
              <a:off x="1134" y="2515"/>
              <a:ext cx="5" cy="216"/>
            </a:xfrm>
            <a:prstGeom prst="rect">
              <a:avLst/>
            </a:prstGeom>
            <a:solidFill>
              <a:srgbClr val="10C06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19" name="Rectangle 805"/>
            <p:cNvSpPr>
              <a:spLocks noChangeArrowheads="1"/>
            </p:cNvSpPr>
            <p:nvPr/>
          </p:nvSpPr>
          <p:spPr bwMode="auto">
            <a:xfrm>
              <a:off x="1139" y="2515"/>
              <a:ext cx="5" cy="216"/>
            </a:xfrm>
            <a:prstGeom prst="rect">
              <a:avLst/>
            </a:prstGeom>
            <a:solidFill>
              <a:srgbClr val="0CBE6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20" name="Rectangle 806"/>
            <p:cNvSpPr>
              <a:spLocks noChangeArrowheads="1"/>
            </p:cNvSpPr>
            <p:nvPr/>
          </p:nvSpPr>
          <p:spPr bwMode="auto">
            <a:xfrm>
              <a:off x="1144" y="2515"/>
              <a:ext cx="6" cy="216"/>
            </a:xfrm>
            <a:prstGeom prst="rect">
              <a:avLst/>
            </a:prstGeom>
            <a:solidFill>
              <a:srgbClr val="08BC6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21" name="Rectangle 807"/>
            <p:cNvSpPr>
              <a:spLocks noChangeArrowheads="1"/>
            </p:cNvSpPr>
            <p:nvPr/>
          </p:nvSpPr>
          <p:spPr bwMode="auto">
            <a:xfrm>
              <a:off x="1150" y="2515"/>
              <a:ext cx="5" cy="216"/>
            </a:xfrm>
            <a:prstGeom prst="rect">
              <a:avLst/>
            </a:prstGeom>
            <a:solidFill>
              <a:srgbClr val="04BA5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22" name="Oval 808"/>
            <p:cNvSpPr>
              <a:spLocks noChangeArrowheads="1"/>
            </p:cNvSpPr>
            <p:nvPr/>
          </p:nvSpPr>
          <p:spPr bwMode="auto">
            <a:xfrm>
              <a:off x="940" y="2495"/>
              <a:ext cx="209" cy="56"/>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23" name="Rectangle 809"/>
            <p:cNvSpPr>
              <a:spLocks noChangeArrowheads="1"/>
            </p:cNvSpPr>
            <p:nvPr/>
          </p:nvSpPr>
          <p:spPr bwMode="auto">
            <a:xfrm>
              <a:off x="999" y="2547"/>
              <a:ext cx="82"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Role</a:t>
              </a:r>
            </a:p>
          </p:txBody>
        </p:sp>
        <p:sp>
          <p:nvSpPr>
            <p:cNvPr id="22424" name="Rectangle 810"/>
            <p:cNvSpPr>
              <a:spLocks noChangeArrowheads="1"/>
            </p:cNvSpPr>
            <p:nvPr/>
          </p:nvSpPr>
          <p:spPr bwMode="auto">
            <a:xfrm>
              <a:off x="967" y="2596"/>
              <a:ext cx="148"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Provider</a:t>
              </a:r>
            </a:p>
          </p:txBody>
        </p:sp>
        <p:sp>
          <p:nvSpPr>
            <p:cNvPr id="22425" name="Rectangle 811"/>
            <p:cNvSpPr>
              <a:spLocks noChangeArrowheads="1"/>
            </p:cNvSpPr>
            <p:nvPr/>
          </p:nvSpPr>
          <p:spPr bwMode="auto">
            <a:xfrm>
              <a:off x="1015" y="2650"/>
              <a:ext cx="56"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2426" name="Rectangle 812"/>
            <p:cNvSpPr>
              <a:spLocks noChangeArrowheads="1"/>
            </p:cNvSpPr>
            <p:nvPr/>
          </p:nvSpPr>
          <p:spPr bwMode="auto">
            <a:xfrm>
              <a:off x="516" y="3437"/>
              <a:ext cx="5" cy="216"/>
            </a:xfrm>
            <a:prstGeom prst="rect">
              <a:avLst/>
            </a:prstGeom>
            <a:solidFill>
              <a:srgbClr val="01B9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27" name="Rectangle 813"/>
            <p:cNvSpPr>
              <a:spLocks noChangeArrowheads="1"/>
            </p:cNvSpPr>
            <p:nvPr/>
          </p:nvSpPr>
          <p:spPr bwMode="auto">
            <a:xfrm>
              <a:off x="521" y="3437"/>
              <a:ext cx="6" cy="216"/>
            </a:xfrm>
            <a:prstGeom prst="rect">
              <a:avLst/>
            </a:prstGeom>
            <a:solidFill>
              <a:srgbClr val="A5FED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28" name="Rectangle 814"/>
            <p:cNvSpPr>
              <a:spLocks noChangeArrowheads="1"/>
            </p:cNvSpPr>
            <p:nvPr/>
          </p:nvSpPr>
          <p:spPr bwMode="auto">
            <a:xfrm>
              <a:off x="527" y="3437"/>
              <a:ext cx="5" cy="216"/>
            </a:xfrm>
            <a:prstGeom prst="rect">
              <a:avLst/>
            </a:prstGeom>
            <a:solidFill>
              <a:srgbClr val="A1FCC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29" name="Rectangle 815"/>
            <p:cNvSpPr>
              <a:spLocks noChangeArrowheads="1"/>
            </p:cNvSpPr>
            <p:nvPr/>
          </p:nvSpPr>
          <p:spPr bwMode="auto">
            <a:xfrm>
              <a:off x="532" y="3437"/>
              <a:ext cx="5" cy="216"/>
            </a:xfrm>
            <a:prstGeom prst="rect">
              <a:avLst/>
            </a:prstGeom>
            <a:solidFill>
              <a:srgbClr val="9DFBC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0" name="Rectangle 816"/>
            <p:cNvSpPr>
              <a:spLocks noChangeArrowheads="1"/>
            </p:cNvSpPr>
            <p:nvPr/>
          </p:nvSpPr>
          <p:spPr bwMode="auto">
            <a:xfrm>
              <a:off x="537" y="3437"/>
              <a:ext cx="6" cy="216"/>
            </a:xfrm>
            <a:prstGeom prst="rect">
              <a:avLst/>
            </a:prstGeom>
            <a:solidFill>
              <a:srgbClr val="99F9C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1" name="Rectangle 817"/>
            <p:cNvSpPr>
              <a:spLocks noChangeArrowheads="1"/>
            </p:cNvSpPr>
            <p:nvPr/>
          </p:nvSpPr>
          <p:spPr bwMode="auto">
            <a:xfrm>
              <a:off x="543" y="3437"/>
              <a:ext cx="5" cy="216"/>
            </a:xfrm>
            <a:prstGeom prst="rect">
              <a:avLst/>
            </a:prstGeom>
            <a:solidFill>
              <a:srgbClr val="94F7C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2" name="Rectangle 818"/>
            <p:cNvSpPr>
              <a:spLocks noChangeArrowheads="1"/>
            </p:cNvSpPr>
            <p:nvPr/>
          </p:nvSpPr>
          <p:spPr bwMode="auto">
            <a:xfrm>
              <a:off x="548" y="3437"/>
              <a:ext cx="5" cy="216"/>
            </a:xfrm>
            <a:prstGeom prst="rect">
              <a:avLst/>
            </a:prstGeom>
            <a:solidFill>
              <a:srgbClr val="90F5C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3" name="Rectangle 819"/>
            <p:cNvSpPr>
              <a:spLocks noChangeArrowheads="1"/>
            </p:cNvSpPr>
            <p:nvPr/>
          </p:nvSpPr>
          <p:spPr bwMode="auto">
            <a:xfrm>
              <a:off x="553" y="3437"/>
              <a:ext cx="6" cy="216"/>
            </a:xfrm>
            <a:prstGeom prst="rect">
              <a:avLst/>
            </a:prstGeom>
            <a:solidFill>
              <a:srgbClr val="8CF3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4" name="Rectangle 820"/>
            <p:cNvSpPr>
              <a:spLocks noChangeArrowheads="1"/>
            </p:cNvSpPr>
            <p:nvPr/>
          </p:nvSpPr>
          <p:spPr bwMode="auto">
            <a:xfrm>
              <a:off x="559" y="3437"/>
              <a:ext cx="5" cy="216"/>
            </a:xfrm>
            <a:prstGeom prst="rect">
              <a:avLst/>
            </a:prstGeom>
            <a:solidFill>
              <a:srgbClr val="89F2B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5" name="Rectangle 821"/>
            <p:cNvSpPr>
              <a:spLocks noChangeArrowheads="1"/>
            </p:cNvSpPr>
            <p:nvPr/>
          </p:nvSpPr>
          <p:spPr bwMode="auto">
            <a:xfrm>
              <a:off x="564" y="3437"/>
              <a:ext cx="6" cy="216"/>
            </a:xfrm>
            <a:prstGeom prst="rect">
              <a:avLst/>
            </a:prstGeom>
            <a:solidFill>
              <a:srgbClr val="84F0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6" name="Rectangle 822"/>
            <p:cNvSpPr>
              <a:spLocks noChangeArrowheads="1"/>
            </p:cNvSpPr>
            <p:nvPr/>
          </p:nvSpPr>
          <p:spPr bwMode="auto">
            <a:xfrm>
              <a:off x="570" y="3437"/>
              <a:ext cx="5" cy="216"/>
            </a:xfrm>
            <a:prstGeom prst="rect">
              <a:avLst/>
            </a:prstGeom>
            <a:solidFill>
              <a:srgbClr val="80EFB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7" name="Rectangle 823"/>
            <p:cNvSpPr>
              <a:spLocks noChangeArrowheads="1"/>
            </p:cNvSpPr>
            <p:nvPr/>
          </p:nvSpPr>
          <p:spPr bwMode="auto">
            <a:xfrm>
              <a:off x="575" y="3437"/>
              <a:ext cx="5" cy="216"/>
            </a:xfrm>
            <a:prstGeom prst="rect">
              <a:avLst/>
            </a:prstGeom>
            <a:solidFill>
              <a:srgbClr val="7CED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8" name="Rectangle 824"/>
            <p:cNvSpPr>
              <a:spLocks noChangeArrowheads="1"/>
            </p:cNvSpPr>
            <p:nvPr/>
          </p:nvSpPr>
          <p:spPr bwMode="auto">
            <a:xfrm>
              <a:off x="580" y="3437"/>
              <a:ext cx="6" cy="216"/>
            </a:xfrm>
            <a:prstGeom prst="rect">
              <a:avLst/>
            </a:prstGeom>
            <a:solidFill>
              <a:srgbClr val="78EB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39" name="Rectangle 825"/>
            <p:cNvSpPr>
              <a:spLocks noChangeArrowheads="1"/>
            </p:cNvSpPr>
            <p:nvPr/>
          </p:nvSpPr>
          <p:spPr bwMode="auto">
            <a:xfrm>
              <a:off x="586" y="3437"/>
              <a:ext cx="5" cy="216"/>
            </a:xfrm>
            <a:prstGeom prst="rect">
              <a:avLst/>
            </a:prstGeom>
            <a:solidFill>
              <a:srgbClr val="74E9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0" name="Rectangle 826"/>
            <p:cNvSpPr>
              <a:spLocks noChangeArrowheads="1"/>
            </p:cNvSpPr>
            <p:nvPr/>
          </p:nvSpPr>
          <p:spPr bwMode="auto">
            <a:xfrm>
              <a:off x="591" y="3437"/>
              <a:ext cx="5" cy="216"/>
            </a:xfrm>
            <a:prstGeom prst="rect">
              <a:avLst/>
            </a:prstGeom>
            <a:solidFill>
              <a:srgbClr val="70E7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1" name="Rectangle 827"/>
            <p:cNvSpPr>
              <a:spLocks noChangeArrowheads="1"/>
            </p:cNvSpPr>
            <p:nvPr/>
          </p:nvSpPr>
          <p:spPr bwMode="auto">
            <a:xfrm>
              <a:off x="596" y="3437"/>
              <a:ext cx="6" cy="216"/>
            </a:xfrm>
            <a:prstGeom prst="rect">
              <a:avLst/>
            </a:prstGeom>
            <a:solidFill>
              <a:srgbClr val="6BE6A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2" name="Rectangle 828"/>
            <p:cNvSpPr>
              <a:spLocks noChangeArrowheads="1"/>
            </p:cNvSpPr>
            <p:nvPr/>
          </p:nvSpPr>
          <p:spPr bwMode="auto">
            <a:xfrm>
              <a:off x="602" y="3437"/>
              <a:ext cx="5" cy="216"/>
            </a:xfrm>
            <a:prstGeom prst="rect">
              <a:avLst/>
            </a:prstGeom>
            <a:solidFill>
              <a:srgbClr val="67E4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3" name="Rectangle 829"/>
            <p:cNvSpPr>
              <a:spLocks noChangeArrowheads="1"/>
            </p:cNvSpPr>
            <p:nvPr/>
          </p:nvSpPr>
          <p:spPr bwMode="auto">
            <a:xfrm>
              <a:off x="607" y="3437"/>
              <a:ext cx="5" cy="216"/>
            </a:xfrm>
            <a:prstGeom prst="rect">
              <a:avLst/>
            </a:prstGeom>
            <a:solidFill>
              <a:srgbClr val="63E2A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4" name="Rectangle 830"/>
            <p:cNvSpPr>
              <a:spLocks noChangeArrowheads="1"/>
            </p:cNvSpPr>
            <p:nvPr/>
          </p:nvSpPr>
          <p:spPr bwMode="auto">
            <a:xfrm>
              <a:off x="612" y="3437"/>
              <a:ext cx="6" cy="216"/>
            </a:xfrm>
            <a:prstGeom prst="rect">
              <a:avLst/>
            </a:prstGeom>
            <a:solidFill>
              <a:srgbClr val="5FE09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5" name="Rectangle 831"/>
            <p:cNvSpPr>
              <a:spLocks noChangeArrowheads="1"/>
            </p:cNvSpPr>
            <p:nvPr/>
          </p:nvSpPr>
          <p:spPr bwMode="auto">
            <a:xfrm>
              <a:off x="618" y="3437"/>
              <a:ext cx="5" cy="216"/>
            </a:xfrm>
            <a:prstGeom prst="rect">
              <a:avLst/>
            </a:prstGeom>
            <a:solidFill>
              <a:srgbClr val="5BDF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6" name="Rectangle 832"/>
            <p:cNvSpPr>
              <a:spLocks noChangeArrowheads="1"/>
            </p:cNvSpPr>
            <p:nvPr/>
          </p:nvSpPr>
          <p:spPr bwMode="auto">
            <a:xfrm>
              <a:off x="623" y="3437"/>
              <a:ext cx="6" cy="216"/>
            </a:xfrm>
            <a:prstGeom prst="rect">
              <a:avLst/>
            </a:prstGeom>
            <a:solidFill>
              <a:srgbClr val="57DD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7" name="Rectangle 833"/>
            <p:cNvSpPr>
              <a:spLocks noChangeArrowheads="1"/>
            </p:cNvSpPr>
            <p:nvPr/>
          </p:nvSpPr>
          <p:spPr bwMode="auto">
            <a:xfrm>
              <a:off x="629" y="3437"/>
              <a:ext cx="5" cy="216"/>
            </a:xfrm>
            <a:prstGeom prst="rect">
              <a:avLst/>
            </a:prstGeom>
            <a:solidFill>
              <a:srgbClr val="53DB9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8" name="Rectangle 834"/>
            <p:cNvSpPr>
              <a:spLocks noChangeArrowheads="1"/>
            </p:cNvSpPr>
            <p:nvPr/>
          </p:nvSpPr>
          <p:spPr bwMode="auto">
            <a:xfrm>
              <a:off x="634" y="3437"/>
              <a:ext cx="5" cy="216"/>
            </a:xfrm>
            <a:prstGeom prst="rect">
              <a:avLst/>
            </a:prstGeom>
            <a:solidFill>
              <a:srgbClr val="4FDA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49" name="Rectangle 835"/>
            <p:cNvSpPr>
              <a:spLocks noChangeArrowheads="1"/>
            </p:cNvSpPr>
            <p:nvPr/>
          </p:nvSpPr>
          <p:spPr bwMode="auto">
            <a:xfrm>
              <a:off x="639" y="3437"/>
              <a:ext cx="6" cy="216"/>
            </a:xfrm>
            <a:prstGeom prst="rect">
              <a:avLst/>
            </a:prstGeom>
            <a:solidFill>
              <a:srgbClr val="4BD89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0" name="Rectangle 836"/>
            <p:cNvSpPr>
              <a:spLocks noChangeArrowheads="1"/>
            </p:cNvSpPr>
            <p:nvPr/>
          </p:nvSpPr>
          <p:spPr bwMode="auto">
            <a:xfrm>
              <a:off x="645" y="3437"/>
              <a:ext cx="5" cy="216"/>
            </a:xfrm>
            <a:prstGeom prst="rect">
              <a:avLst/>
            </a:prstGeom>
            <a:solidFill>
              <a:srgbClr val="47D68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1" name="Rectangle 837"/>
            <p:cNvSpPr>
              <a:spLocks noChangeArrowheads="1"/>
            </p:cNvSpPr>
            <p:nvPr/>
          </p:nvSpPr>
          <p:spPr bwMode="auto">
            <a:xfrm>
              <a:off x="650" y="3437"/>
              <a:ext cx="5" cy="216"/>
            </a:xfrm>
            <a:prstGeom prst="rect">
              <a:avLst/>
            </a:prstGeom>
            <a:solidFill>
              <a:srgbClr val="42D5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2" name="Rectangle 838"/>
            <p:cNvSpPr>
              <a:spLocks noChangeArrowheads="1"/>
            </p:cNvSpPr>
            <p:nvPr/>
          </p:nvSpPr>
          <p:spPr bwMode="auto">
            <a:xfrm>
              <a:off x="655" y="3437"/>
              <a:ext cx="6" cy="216"/>
            </a:xfrm>
            <a:prstGeom prst="rect">
              <a:avLst/>
            </a:prstGeom>
            <a:solidFill>
              <a:srgbClr val="3ED38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3" name="Rectangle 839"/>
            <p:cNvSpPr>
              <a:spLocks noChangeArrowheads="1"/>
            </p:cNvSpPr>
            <p:nvPr/>
          </p:nvSpPr>
          <p:spPr bwMode="auto">
            <a:xfrm>
              <a:off x="661" y="3437"/>
              <a:ext cx="5" cy="216"/>
            </a:xfrm>
            <a:prstGeom prst="rect">
              <a:avLst/>
            </a:prstGeom>
            <a:solidFill>
              <a:srgbClr val="3AD1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4" name="Rectangle 840"/>
            <p:cNvSpPr>
              <a:spLocks noChangeArrowheads="1"/>
            </p:cNvSpPr>
            <p:nvPr/>
          </p:nvSpPr>
          <p:spPr bwMode="auto">
            <a:xfrm>
              <a:off x="666" y="3437"/>
              <a:ext cx="6" cy="216"/>
            </a:xfrm>
            <a:prstGeom prst="rect">
              <a:avLst/>
            </a:prstGeom>
            <a:solidFill>
              <a:srgbClr val="36D08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5" name="Rectangle 841"/>
            <p:cNvSpPr>
              <a:spLocks noChangeArrowheads="1"/>
            </p:cNvSpPr>
            <p:nvPr/>
          </p:nvSpPr>
          <p:spPr bwMode="auto">
            <a:xfrm>
              <a:off x="672" y="3437"/>
              <a:ext cx="5" cy="216"/>
            </a:xfrm>
            <a:prstGeom prst="rect">
              <a:avLst/>
            </a:prstGeom>
            <a:solidFill>
              <a:srgbClr val="32CE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6" name="Rectangle 842"/>
            <p:cNvSpPr>
              <a:spLocks noChangeArrowheads="1"/>
            </p:cNvSpPr>
            <p:nvPr/>
          </p:nvSpPr>
          <p:spPr bwMode="auto">
            <a:xfrm>
              <a:off x="677" y="3437"/>
              <a:ext cx="5" cy="216"/>
            </a:xfrm>
            <a:prstGeom prst="rect">
              <a:avLst/>
            </a:prstGeom>
            <a:solidFill>
              <a:srgbClr val="2ECC7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7" name="Rectangle 843"/>
            <p:cNvSpPr>
              <a:spLocks noChangeArrowheads="1"/>
            </p:cNvSpPr>
            <p:nvPr/>
          </p:nvSpPr>
          <p:spPr bwMode="auto">
            <a:xfrm>
              <a:off x="682" y="3437"/>
              <a:ext cx="6" cy="216"/>
            </a:xfrm>
            <a:prstGeom prst="rect">
              <a:avLst/>
            </a:prstGeom>
            <a:solidFill>
              <a:srgbClr val="2ACB7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8" name="Rectangle 844"/>
            <p:cNvSpPr>
              <a:spLocks noChangeArrowheads="1"/>
            </p:cNvSpPr>
            <p:nvPr/>
          </p:nvSpPr>
          <p:spPr bwMode="auto">
            <a:xfrm>
              <a:off x="688" y="3437"/>
              <a:ext cx="5" cy="216"/>
            </a:xfrm>
            <a:prstGeom prst="rect">
              <a:avLst/>
            </a:prstGeom>
            <a:solidFill>
              <a:srgbClr val="26C97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59" name="Rectangle 845"/>
            <p:cNvSpPr>
              <a:spLocks noChangeArrowheads="1"/>
            </p:cNvSpPr>
            <p:nvPr/>
          </p:nvSpPr>
          <p:spPr bwMode="auto">
            <a:xfrm>
              <a:off x="693" y="3437"/>
              <a:ext cx="5" cy="216"/>
            </a:xfrm>
            <a:prstGeom prst="rect">
              <a:avLst/>
            </a:prstGeom>
            <a:solidFill>
              <a:srgbClr val="22C77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60" name="Rectangle 846"/>
            <p:cNvSpPr>
              <a:spLocks noChangeArrowheads="1"/>
            </p:cNvSpPr>
            <p:nvPr/>
          </p:nvSpPr>
          <p:spPr bwMode="auto">
            <a:xfrm>
              <a:off x="698" y="3437"/>
              <a:ext cx="6" cy="216"/>
            </a:xfrm>
            <a:prstGeom prst="rect">
              <a:avLst/>
            </a:prstGeom>
            <a:solidFill>
              <a:srgbClr val="1EC57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61" name="Rectangle 847"/>
            <p:cNvSpPr>
              <a:spLocks noChangeArrowheads="1"/>
            </p:cNvSpPr>
            <p:nvPr/>
          </p:nvSpPr>
          <p:spPr bwMode="auto">
            <a:xfrm>
              <a:off x="704" y="3437"/>
              <a:ext cx="5" cy="216"/>
            </a:xfrm>
            <a:prstGeom prst="rect">
              <a:avLst/>
            </a:prstGeom>
            <a:solidFill>
              <a:srgbClr val="19C46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62" name="Rectangle 848"/>
            <p:cNvSpPr>
              <a:spLocks noChangeArrowheads="1"/>
            </p:cNvSpPr>
            <p:nvPr/>
          </p:nvSpPr>
          <p:spPr bwMode="auto">
            <a:xfrm>
              <a:off x="709" y="3437"/>
              <a:ext cx="6" cy="216"/>
            </a:xfrm>
            <a:prstGeom prst="rect">
              <a:avLst/>
            </a:prstGeom>
            <a:solidFill>
              <a:srgbClr val="15C26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63" name="Rectangle 849"/>
            <p:cNvSpPr>
              <a:spLocks noChangeArrowheads="1"/>
            </p:cNvSpPr>
            <p:nvPr/>
          </p:nvSpPr>
          <p:spPr bwMode="auto">
            <a:xfrm>
              <a:off x="715" y="3437"/>
              <a:ext cx="5" cy="216"/>
            </a:xfrm>
            <a:prstGeom prst="rect">
              <a:avLst/>
            </a:prstGeom>
            <a:solidFill>
              <a:srgbClr val="11C06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64" name="Rectangle 850"/>
            <p:cNvSpPr>
              <a:spLocks noChangeArrowheads="1"/>
            </p:cNvSpPr>
            <p:nvPr/>
          </p:nvSpPr>
          <p:spPr bwMode="auto">
            <a:xfrm>
              <a:off x="720" y="3437"/>
              <a:ext cx="5" cy="216"/>
            </a:xfrm>
            <a:prstGeom prst="rect">
              <a:avLst/>
            </a:prstGeom>
            <a:solidFill>
              <a:srgbClr val="0DBE6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65" name="Rectangle 851"/>
            <p:cNvSpPr>
              <a:spLocks noChangeArrowheads="1"/>
            </p:cNvSpPr>
            <p:nvPr/>
          </p:nvSpPr>
          <p:spPr bwMode="auto">
            <a:xfrm>
              <a:off x="725" y="3437"/>
              <a:ext cx="6" cy="216"/>
            </a:xfrm>
            <a:prstGeom prst="rect">
              <a:avLst/>
            </a:prstGeom>
            <a:solidFill>
              <a:srgbClr val="09BC6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66" name="Rectangle 852"/>
            <p:cNvSpPr>
              <a:spLocks noChangeArrowheads="1"/>
            </p:cNvSpPr>
            <p:nvPr/>
          </p:nvSpPr>
          <p:spPr bwMode="auto">
            <a:xfrm>
              <a:off x="731" y="3437"/>
              <a:ext cx="5" cy="216"/>
            </a:xfrm>
            <a:prstGeom prst="rect">
              <a:avLst/>
            </a:prstGeom>
            <a:solidFill>
              <a:srgbClr val="05BB5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67" name="Oval 853"/>
            <p:cNvSpPr>
              <a:spLocks noChangeArrowheads="1"/>
            </p:cNvSpPr>
            <p:nvPr/>
          </p:nvSpPr>
          <p:spPr bwMode="auto">
            <a:xfrm>
              <a:off x="522" y="3416"/>
              <a:ext cx="210" cy="57"/>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68" name="Rectangle 854"/>
            <p:cNvSpPr>
              <a:spLocks noChangeArrowheads="1"/>
            </p:cNvSpPr>
            <p:nvPr/>
          </p:nvSpPr>
          <p:spPr bwMode="auto">
            <a:xfrm>
              <a:off x="570" y="3518"/>
              <a:ext cx="102"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RIZIV</a:t>
              </a:r>
            </a:p>
          </p:txBody>
        </p:sp>
        <p:sp>
          <p:nvSpPr>
            <p:cNvPr id="22469" name="Rectangle 855"/>
            <p:cNvSpPr>
              <a:spLocks noChangeArrowheads="1"/>
            </p:cNvSpPr>
            <p:nvPr/>
          </p:nvSpPr>
          <p:spPr bwMode="auto">
            <a:xfrm>
              <a:off x="885" y="3127"/>
              <a:ext cx="276" cy="19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70" name="Rectangle 856"/>
            <p:cNvSpPr>
              <a:spLocks noChangeArrowheads="1"/>
            </p:cNvSpPr>
            <p:nvPr/>
          </p:nvSpPr>
          <p:spPr bwMode="auto">
            <a:xfrm>
              <a:off x="844" y="3086"/>
              <a:ext cx="277" cy="19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71" name="Rectangle 857"/>
            <p:cNvSpPr>
              <a:spLocks noChangeArrowheads="1"/>
            </p:cNvSpPr>
            <p:nvPr/>
          </p:nvSpPr>
          <p:spPr bwMode="auto">
            <a:xfrm>
              <a:off x="935" y="3097"/>
              <a:ext cx="90"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PIP</a:t>
              </a:r>
            </a:p>
          </p:txBody>
        </p:sp>
        <p:sp>
          <p:nvSpPr>
            <p:cNvPr id="22472" name="Rectangle 858"/>
            <p:cNvSpPr>
              <a:spLocks noChangeArrowheads="1"/>
            </p:cNvSpPr>
            <p:nvPr/>
          </p:nvSpPr>
          <p:spPr bwMode="auto">
            <a:xfrm>
              <a:off x="903" y="3167"/>
              <a:ext cx="148"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Attribute</a:t>
              </a:r>
            </a:p>
          </p:txBody>
        </p:sp>
        <p:sp>
          <p:nvSpPr>
            <p:cNvPr id="22473" name="Rectangle 859"/>
            <p:cNvSpPr>
              <a:spLocks noChangeArrowheads="1"/>
            </p:cNvSpPr>
            <p:nvPr/>
          </p:nvSpPr>
          <p:spPr bwMode="auto">
            <a:xfrm>
              <a:off x="903" y="3221"/>
              <a:ext cx="148"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2474" name="Freeform 860"/>
            <p:cNvSpPr>
              <a:spLocks/>
            </p:cNvSpPr>
            <p:nvPr/>
          </p:nvSpPr>
          <p:spPr bwMode="auto">
            <a:xfrm>
              <a:off x="622" y="1986"/>
              <a:ext cx="127" cy="475"/>
            </a:xfrm>
            <a:custGeom>
              <a:avLst/>
              <a:gdLst>
                <a:gd name="T0" fmla="*/ 127 w 127"/>
                <a:gd name="T1" fmla="*/ 0 h 475"/>
                <a:gd name="T2" fmla="*/ 127 w 127"/>
                <a:gd name="T3" fmla="*/ 13 h 475"/>
                <a:gd name="T4" fmla="*/ 0 w 127"/>
                <a:gd name="T5" fmla="*/ 13 h 475"/>
                <a:gd name="T6" fmla="*/ 0 w 127"/>
                <a:gd name="T7" fmla="*/ 475 h 47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7" h="475">
                  <a:moveTo>
                    <a:pt x="127" y="0"/>
                  </a:moveTo>
                  <a:lnTo>
                    <a:pt x="127" y="13"/>
                  </a:lnTo>
                  <a:lnTo>
                    <a:pt x="0" y="13"/>
                  </a:lnTo>
                  <a:lnTo>
                    <a:pt x="0" y="475"/>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475" name="Freeform 861"/>
            <p:cNvSpPr>
              <a:spLocks/>
            </p:cNvSpPr>
            <p:nvPr/>
          </p:nvSpPr>
          <p:spPr bwMode="auto">
            <a:xfrm>
              <a:off x="726" y="1922"/>
              <a:ext cx="47" cy="70"/>
            </a:xfrm>
            <a:custGeom>
              <a:avLst/>
              <a:gdLst>
                <a:gd name="T0" fmla="*/ 0 w 47"/>
                <a:gd name="T1" fmla="*/ 70 h 70"/>
                <a:gd name="T2" fmla="*/ 23 w 47"/>
                <a:gd name="T3" fmla="*/ 0 h 70"/>
                <a:gd name="T4" fmla="*/ 47 w 47"/>
                <a:gd name="T5" fmla="*/ 70 h 70"/>
                <a:gd name="T6" fmla="*/ 0 w 47"/>
                <a:gd name="T7" fmla="*/ 7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3"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476" name="Freeform 862"/>
            <p:cNvSpPr>
              <a:spLocks/>
            </p:cNvSpPr>
            <p:nvPr/>
          </p:nvSpPr>
          <p:spPr bwMode="auto">
            <a:xfrm>
              <a:off x="599" y="2455"/>
              <a:ext cx="46" cy="70"/>
            </a:xfrm>
            <a:custGeom>
              <a:avLst/>
              <a:gdLst>
                <a:gd name="T0" fmla="*/ 46 w 46"/>
                <a:gd name="T1" fmla="*/ 0 h 70"/>
                <a:gd name="T2" fmla="*/ 23 w 46"/>
                <a:gd name="T3" fmla="*/ 70 h 70"/>
                <a:gd name="T4" fmla="*/ 0 w 46"/>
                <a:gd name="T5" fmla="*/ 0 h 70"/>
                <a:gd name="T6" fmla="*/ 46 w 46"/>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46" y="0"/>
                  </a:moveTo>
                  <a:lnTo>
                    <a:pt x="23" y="70"/>
                  </a:lnTo>
                  <a:lnTo>
                    <a:pt x="0" y="0"/>
                  </a:lnTo>
                  <a:lnTo>
                    <a:pt x="46"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477" name="Freeform 863"/>
            <p:cNvSpPr>
              <a:spLocks/>
            </p:cNvSpPr>
            <p:nvPr/>
          </p:nvSpPr>
          <p:spPr bwMode="auto">
            <a:xfrm>
              <a:off x="805" y="1986"/>
              <a:ext cx="137" cy="348"/>
            </a:xfrm>
            <a:custGeom>
              <a:avLst/>
              <a:gdLst>
                <a:gd name="T0" fmla="*/ 137 w 137"/>
                <a:gd name="T1" fmla="*/ 348 h 348"/>
                <a:gd name="T2" fmla="*/ 0 w 137"/>
                <a:gd name="T3" fmla="*/ 348 h 348"/>
                <a:gd name="T4" fmla="*/ 0 w 137"/>
                <a:gd name="T5" fmla="*/ 0 h 348"/>
                <a:gd name="T6" fmla="*/ 0 60000 65536"/>
                <a:gd name="T7" fmla="*/ 0 60000 65536"/>
                <a:gd name="T8" fmla="*/ 0 60000 65536"/>
              </a:gdLst>
              <a:ahLst/>
              <a:cxnLst>
                <a:cxn ang="T6">
                  <a:pos x="T0" y="T1"/>
                </a:cxn>
                <a:cxn ang="T7">
                  <a:pos x="T2" y="T3"/>
                </a:cxn>
                <a:cxn ang="T8">
                  <a:pos x="T4" y="T5"/>
                </a:cxn>
              </a:cxnLst>
              <a:rect l="0" t="0" r="r" b="b"/>
              <a:pathLst>
                <a:path w="137" h="348">
                  <a:moveTo>
                    <a:pt x="137" y="348"/>
                  </a:moveTo>
                  <a:lnTo>
                    <a:pt x="0" y="348"/>
                  </a:lnTo>
                  <a:lnTo>
                    <a:pt x="0" y="0"/>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478" name="Freeform 864"/>
            <p:cNvSpPr>
              <a:spLocks/>
            </p:cNvSpPr>
            <p:nvPr/>
          </p:nvSpPr>
          <p:spPr bwMode="auto">
            <a:xfrm>
              <a:off x="781" y="1922"/>
              <a:ext cx="47" cy="70"/>
            </a:xfrm>
            <a:custGeom>
              <a:avLst/>
              <a:gdLst>
                <a:gd name="T0" fmla="*/ 0 w 47"/>
                <a:gd name="T1" fmla="*/ 70 h 70"/>
                <a:gd name="T2" fmla="*/ 24 w 47"/>
                <a:gd name="T3" fmla="*/ 0 h 70"/>
                <a:gd name="T4" fmla="*/ 47 w 47"/>
                <a:gd name="T5" fmla="*/ 70 h 70"/>
                <a:gd name="T6" fmla="*/ 0 w 47"/>
                <a:gd name="T7" fmla="*/ 7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4"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479" name="Rectangle 865"/>
            <p:cNvSpPr>
              <a:spLocks noChangeArrowheads="1"/>
            </p:cNvSpPr>
            <p:nvPr/>
          </p:nvSpPr>
          <p:spPr bwMode="auto">
            <a:xfrm>
              <a:off x="870" y="3437"/>
              <a:ext cx="6" cy="216"/>
            </a:xfrm>
            <a:prstGeom prst="rect">
              <a:avLst/>
            </a:prstGeom>
            <a:solidFill>
              <a:srgbClr val="02BA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0" name="Rectangle 866"/>
            <p:cNvSpPr>
              <a:spLocks noChangeArrowheads="1"/>
            </p:cNvSpPr>
            <p:nvPr/>
          </p:nvSpPr>
          <p:spPr bwMode="auto">
            <a:xfrm>
              <a:off x="876" y="3437"/>
              <a:ext cx="5" cy="216"/>
            </a:xfrm>
            <a:prstGeom prst="rect">
              <a:avLst/>
            </a:prstGeom>
            <a:solidFill>
              <a:srgbClr val="A6FED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1" name="Rectangle 867"/>
            <p:cNvSpPr>
              <a:spLocks noChangeArrowheads="1"/>
            </p:cNvSpPr>
            <p:nvPr/>
          </p:nvSpPr>
          <p:spPr bwMode="auto">
            <a:xfrm>
              <a:off x="881" y="3437"/>
              <a:ext cx="5" cy="216"/>
            </a:xfrm>
            <a:prstGeom prst="rect">
              <a:avLst/>
            </a:prstGeom>
            <a:solidFill>
              <a:srgbClr val="A2FC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2" name="Rectangle 868"/>
            <p:cNvSpPr>
              <a:spLocks noChangeArrowheads="1"/>
            </p:cNvSpPr>
            <p:nvPr/>
          </p:nvSpPr>
          <p:spPr bwMode="auto">
            <a:xfrm>
              <a:off x="886" y="3437"/>
              <a:ext cx="6" cy="216"/>
            </a:xfrm>
            <a:prstGeom prst="rect">
              <a:avLst/>
            </a:prstGeom>
            <a:solidFill>
              <a:srgbClr val="9EFB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3" name="Rectangle 869"/>
            <p:cNvSpPr>
              <a:spLocks noChangeArrowheads="1"/>
            </p:cNvSpPr>
            <p:nvPr/>
          </p:nvSpPr>
          <p:spPr bwMode="auto">
            <a:xfrm>
              <a:off x="892" y="3437"/>
              <a:ext cx="5" cy="216"/>
            </a:xfrm>
            <a:prstGeom prst="rect">
              <a:avLst/>
            </a:prstGeom>
            <a:solidFill>
              <a:srgbClr val="99F9C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4" name="Rectangle 870"/>
            <p:cNvSpPr>
              <a:spLocks noChangeArrowheads="1"/>
            </p:cNvSpPr>
            <p:nvPr/>
          </p:nvSpPr>
          <p:spPr bwMode="auto">
            <a:xfrm>
              <a:off x="897" y="3437"/>
              <a:ext cx="6" cy="216"/>
            </a:xfrm>
            <a:prstGeom prst="rect">
              <a:avLst/>
            </a:prstGeom>
            <a:solidFill>
              <a:srgbClr val="95F7C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5" name="Rectangle 871"/>
            <p:cNvSpPr>
              <a:spLocks noChangeArrowheads="1"/>
            </p:cNvSpPr>
            <p:nvPr/>
          </p:nvSpPr>
          <p:spPr bwMode="auto">
            <a:xfrm>
              <a:off x="903" y="3437"/>
              <a:ext cx="5" cy="216"/>
            </a:xfrm>
            <a:prstGeom prst="rect">
              <a:avLst/>
            </a:prstGeom>
            <a:solidFill>
              <a:srgbClr val="91F5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6" name="Rectangle 872"/>
            <p:cNvSpPr>
              <a:spLocks noChangeArrowheads="1"/>
            </p:cNvSpPr>
            <p:nvPr/>
          </p:nvSpPr>
          <p:spPr bwMode="auto">
            <a:xfrm>
              <a:off x="908" y="3437"/>
              <a:ext cx="5" cy="216"/>
            </a:xfrm>
            <a:prstGeom prst="rect">
              <a:avLst/>
            </a:prstGeom>
            <a:solidFill>
              <a:srgbClr val="8DF4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7" name="Rectangle 873"/>
            <p:cNvSpPr>
              <a:spLocks noChangeArrowheads="1"/>
            </p:cNvSpPr>
            <p:nvPr/>
          </p:nvSpPr>
          <p:spPr bwMode="auto">
            <a:xfrm>
              <a:off x="913" y="3437"/>
              <a:ext cx="6" cy="216"/>
            </a:xfrm>
            <a:prstGeom prst="rect">
              <a:avLst/>
            </a:prstGeom>
            <a:solidFill>
              <a:srgbClr val="89F2B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8" name="Rectangle 874"/>
            <p:cNvSpPr>
              <a:spLocks noChangeArrowheads="1"/>
            </p:cNvSpPr>
            <p:nvPr/>
          </p:nvSpPr>
          <p:spPr bwMode="auto">
            <a:xfrm>
              <a:off x="919" y="3437"/>
              <a:ext cx="5" cy="216"/>
            </a:xfrm>
            <a:prstGeom prst="rect">
              <a:avLst/>
            </a:prstGeom>
            <a:solidFill>
              <a:srgbClr val="85F0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89" name="Rectangle 875"/>
            <p:cNvSpPr>
              <a:spLocks noChangeArrowheads="1"/>
            </p:cNvSpPr>
            <p:nvPr/>
          </p:nvSpPr>
          <p:spPr bwMode="auto">
            <a:xfrm>
              <a:off x="924" y="3437"/>
              <a:ext cx="5" cy="216"/>
            </a:xfrm>
            <a:prstGeom prst="rect">
              <a:avLst/>
            </a:prstGeom>
            <a:solidFill>
              <a:srgbClr val="81EFB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0" name="Rectangle 876"/>
            <p:cNvSpPr>
              <a:spLocks noChangeArrowheads="1"/>
            </p:cNvSpPr>
            <p:nvPr/>
          </p:nvSpPr>
          <p:spPr bwMode="auto">
            <a:xfrm>
              <a:off x="929" y="3437"/>
              <a:ext cx="6" cy="216"/>
            </a:xfrm>
            <a:prstGeom prst="rect">
              <a:avLst/>
            </a:prstGeom>
            <a:solidFill>
              <a:srgbClr val="7CEDB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1" name="Rectangle 877"/>
            <p:cNvSpPr>
              <a:spLocks noChangeArrowheads="1"/>
            </p:cNvSpPr>
            <p:nvPr/>
          </p:nvSpPr>
          <p:spPr bwMode="auto">
            <a:xfrm>
              <a:off x="935" y="3437"/>
              <a:ext cx="5" cy="216"/>
            </a:xfrm>
            <a:prstGeom prst="rect">
              <a:avLst/>
            </a:prstGeom>
            <a:solidFill>
              <a:srgbClr val="78EB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2" name="Rectangle 878"/>
            <p:cNvSpPr>
              <a:spLocks noChangeArrowheads="1"/>
            </p:cNvSpPr>
            <p:nvPr/>
          </p:nvSpPr>
          <p:spPr bwMode="auto">
            <a:xfrm>
              <a:off x="940" y="3437"/>
              <a:ext cx="6" cy="216"/>
            </a:xfrm>
            <a:prstGeom prst="rect">
              <a:avLst/>
            </a:prstGeom>
            <a:solidFill>
              <a:srgbClr val="75E9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3" name="Rectangle 879"/>
            <p:cNvSpPr>
              <a:spLocks noChangeArrowheads="1"/>
            </p:cNvSpPr>
            <p:nvPr/>
          </p:nvSpPr>
          <p:spPr bwMode="auto">
            <a:xfrm>
              <a:off x="946" y="3437"/>
              <a:ext cx="5" cy="216"/>
            </a:xfrm>
            <a:prstGeom prst="rect">
              <a:avLst/>
            </a:prstGeom>
            <a:solidFill>
              <a:srgbClr val="70E8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4" name="Rectangle 880"/>
            <p:cNvSpPr>
              <a:spLocks noChangeArrowheads="1"/>
            </p:cNvSpPr>
            <p:nvPr/>
          </p:nvSpPr>
          <p:spPr bwMode="auto">
            <a:xfrm>
              <a:off x="951" y="3437"/>
              <a:ext cx="5" cy="216"/>
            </a:xfrm>
            <a:prstGeom prst="rect">
              <a:avLst/>
            </a:prstGeom>
            <a:solidFill>
              <a:srgbClr val="6CE6A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5" name="Rectangle 881"/>
            <p:cNvSpPr>
              <a:spLocks noChangeArrowheads="1"/>
            </p:cNvSpPr>
            <p:nvPr/>
          </p:nvSpPr>
          <p:spPr bwMode="auto">
            <a:xfrm>
              <a:off x="956" y="3437"/>
              <a:ext cx="6" cy="216"/>
            </a:xfrm>
            <a:prstGeom prst="rect">
              <a:avLst/>
            </a:prstGeom>
            <a:solidFill>
              <a:srgbClr val="68E4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6" name="Rectangle 882"/>
            <p:cNvSpPr>
              <a:spLocks noChangeArrowheads="1"/>
            </p:cNvSpPr>
            <p:nvPr/>
          </p:nvSpPr>
          <p:spPr bwMode="auto">
            <a:xfrm>
              <a:off x="962" y="3437"/>
              <a:ext cx="5" cy="216"/>
            </a:xfrm>
            <a:prstGeom prst="rect">
              <a:avLst/>
            </a:prstGeom>
            <a:solidFill>
              <a:srgbClr val="64E2A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7" name="Rectangle 883"/>
            <p:cNvSpPr>
              <a:spLocks noChangeArrowheads="1"/>
            </p:cNvSpPr>
            <p:nvPr/>
          </p:nvSpPr>
          <p:spPr bwMode="auto">
            <a:xfrm>
              <a:off x="967" y="3437"/>
              <a:ext cx="5" cy="216"/>
            </a:xfrm>
            <a:prstGeom prst="rect">
              <a:avLst/>
            </a:prstGeom>
            <a:solidFill>
              <a:srgbClr val="60E1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8" name="Rectangle 884"/>
            <p:cNvSpPr>
              <a:spLocks noChangeArrowheads="1"/>
            </p:cNvSpPr>
            <p:nvPr/>
          </p:nvSpPr>
          <p:spPr bwMode="auto">
            <a:xfrm>
              <a:off x="972" y="3437"/>
              <a:ext cx="6" cy="216"/>
            </a:xfrm>
            <a:prstGeom prst="rect">
              <a:avLst/>
            </a:prstGeom>
            <a:solidFill>
              <a:srgbClr val="5CDF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499" name="Rectangle 885"/>
            <p:cNvSpPr>
              <a:spLocks noChangeArrowheads="1"/>
            </p:cNvSpPr>
            <p:nvPr/>
          </p:nvSpPr>
          <p:spPr bwMode="auto">
            <a:xfrm>
              <a:off x="978" y="3437"/>
              <a:ext cx="5" cy="216"/>
            </a:xfrm>
            <a:prstGeom prst="rect">
              <a:avLst/>
            </a:prstGeom>
            <a:solidFill>
              <a:srgbClr val="58DD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0" name="Rectangle 886"/>
            <p:cNvSpPr>
              <a:spLocks noChangeArrowheads="1"/>
            </p:cNvSpPr>
            <p:nvPr/>
          </p:nvSpPr>
          <p:spPr bwMode="auto">
            <a:xfrm>
              <a:off x="983" y="3437"/>
              <a:ext cx="6" cy="216"/>
            </a:xfrm>
            <a:prstGeom prst="rect">
              <a:avLst/>
            </a:prstGeom>
            <a:solidFill>
              <a:srgbClr val="53DC9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1" name="Rectangle 887"/>
            <p:cNvSpPr>
              <a:spLocks noChangeArrowheads="1"/>
            </p:cNvSpPr>
            <p:nvPr/>
          </p:nvSpPr>
          <p:spPr bwMode="auto">
            <a:xfrm>
              <a:off x="989" y="3437"/>
              <a:ext cx="5" cy="216"/>
            </a:xfrm>
            <a:prstGeom prst="rect">
              <a:avLst/>
            </a:prstGeom>
            <a:solidFill>
              <a:srgbClr val="4FDA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2" name="Rectangle 888"/>
            <p:cNvSpPr>
              <a:spLocks noChangeArrowheads="1"/>
            </p:cNvSpPr>
            <p:nvPr/>
          </p:nvSpPr>
          <p:spPr bwMode="auto">
            <a:xfrm>
              <a:off x="994" y="3437"/>
              <a:ext cx="5" cy="216"/>
            </a:xfrm>
            <a:prstGeom prst="rect">
              <a:avLst/>
            </a:prstGeom>
            <a:solidFill>
              <a:srgbClr val="4BD99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3" name="Rectangle 889"/>
            <p:cNvSpPr>
              <a:spLocks noChangeArrowheads="1"/>
            </p:cNvSpPr>
            <p:nvPr/>
          </p:nvSpPr>
          <p:spPr bwMode="auto">
            <a:xfrm>
              <a:off x="999" y="3437"/>
              <a:ext cx="6" cy="216"/>
            </a:xfrm>
            <a:prstGeom prst="rect">
              <a:avLst/>
            </a:prstGeom>
            <a:solidFill>
              <a:srgbClr val="47D78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4" name="Rectangle 890"/>
            <p:cNvSpPr>
              <a:spLocks noChangeArrowheads="1"/>
            </p:cNvSpPr>
            <p:nvPr/>
          </p:nvSpPr>
          <p:spPr bwMode="auto">
            <a:xfrm>
              <a:off x="1005" y="3437"/>
              <a:ext cx="5" cy="216"/>
            </a:xfrm>
            <a:prstGeom prst="rect">
              <a:avLst/>
            </a:prstGeom>
            <a:solidFill>
              <a:srgbClr val="43D5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5" name="Rectangle 891"/>
            <p:cNvSpPr>
              <a:spLocks noChangeArrowheads="1"/>
            </p:cNvSpPr>
            <p:nvPr/>
          </p:nvSpPr>
          <p:spPr bwMode="auto">
            <a:xfrm>
              <a:off x="1010" y="3437"/>
              <a:ext cx="5" cy="216"/>
            </a:xfrm>
            <a:prstGeom prst="rect">
              <a:avLst/>
            </a:prstGeom>
            <a:solidFill>
              <a:srgbClr val="3FD3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6" name="Rectangle 892"/>
            <p:cNvSpPr>
              <a:spLocks noChangeArrowheads="1"/>
            </p:cNvSpPr>
            <p:nvPr/>
          </p:nvSpPr>
          <p:spPr bwMode="auto">
            <a:xfrm>
              <a:off x="1015" y="3437"/>
              <a:ext cx="6" cy="216"/>
            </a:xfrm>
            <a:prstGeom prst="rect">
              <a:avLst/>
            </a:prstGeom>
            <a:solidFill>
              <a:srgbClr val="3BD18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7" name="Rectangle 893"/>
            <p:cNvSpPr>
              <a:spLocks noChangeArrowheads="1"/>
            </p:cNvSpPr>
            <p:nvPr/>
          </p:nvSpPr>
          <p:spPr bwMode="auto">
            <a:xfrm>
              <a:off x="1021" y="3437"/>
              <a:ext cx="5" cy="216"/>
            </a:xfrm>
            <a:prstGeom prst="rect">
              <a:avLst/>
            </a:prstGeom>
            <a:solidFill>
              <a:srgbClr val="37D08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8" name="Rectangle 894"/>
            <p:cNvSpPr>
              <a:spLocks noChangeArrowheads="1"/>
            </p:cNvSpPr>
            <p:nvPr/>
          </p:nvSpPr>
          <p:spPr bwMode="auto">
            <a:xfrm>
              <a:off x="1026" y="3437"/>
              <a:ext cx="6" cy="216"/>
            </a:xfrm>
            <a:prstGeom prst="rect">
              <a:avLst/>
            </a:prstGeom>
            <a:solidFill>
              <a:srgbClr val="33CE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09" name="Rectangle 895"/>
            <p:cNvSpPr>
              <a:spLocks noChangeArrowheads="1"/>
            </p:cNvSpPr>
            <p:nvPr/>
          </p:nvSpPr>
          <p:spPr bwMode="auto">
            <a:xfrm>
              <a:off x="1032" y="3437"/>
              <a:ext cx="5" cy="216"/>
            </a:xfrm>
            <a:prstGeom prst="rect">
              <a:avLst/>
            </a:prstGeom>
            <a:solidFill>
              <a:srgbClr val="2FCD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0" name="Rectangle 896"/>
            <p:cNvSpPr>
              <a:spLocks noChangeArrowheads="1"/>
            </p:cNvSpPr>
            <p:nvPr/>
          </p:nvSpPr>
          <p:spPr bwMode="auto">
            <a:xfrm>
              <a:off x="1037" y="3437"/>
              <a:ext cx="5" cy="216"/>
            </a:xfrm>
            <a:prstGeom prst="rect">
              <a:avLst/>
            </a:prstGeom>
            <a:solidFill>
              <a:srgbClr val="2ACB7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1" name="Rectangle 897"/>
            <p:cNvSpPr>
              <a:spLocks noChangeArrowheads="1"/>
            </p:cNvSpPr>
            <p:nvPr/>
          </p:nvSpPr>
          <p:spPr bwMode="auto">
            <a:xfrm>
              <a:off x="1042" y="3437"/>
              <a:ext cx="6" cy="216"/>
            </a:xfrm>
            <a:prstGeom prst="rect">
              <a:avLst/>
            </a:prstGeom>
            <a:solidFill>
              <a:srgbClr val="26C97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2" name="Rectangle 898"/>
            <p:cNvSpPr>
              <a:spLocks noChangeArrowheads="1"/>
            </p:cNvSpPr>
            <p:nvPr/>
          </p:nvSpPr>
          <p:spPr bwMode="auto">
            <a:xfrm>
              <a:off x="1048" y="3437"/>
              <a:ext cx="5" cy="216"/>
            </a:xfrm>
            <a:prstGeom prst="rect">
              <a:avLst/>
            </a:prstGeom>
            <a:solidFill>
              <a:srgbClr val="22C77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3" name="Rectangle 899"/>
            <p:cNvSpPr>
              <a:spLocks noChangeArrowheads="1"/>
            </p:cNvSpPr>
            <p:nvPr/>
          </p:nvSpPr>
          <p:spPr bwMode="auto">
            <a:xfrm>
              <a:off x="1053" y="3437"/>
              <a:ext cx="5" cy="216"/>
            </a:xfrm>
            <a:prstGeom prst="rect">
              <a:avLst/>
            </a:prstGeom>
            <a:solidFill>
              <a:srgbClr val="1EC57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4" name="Rectangle 900"/>
            <p:cNvSpPr>
              <a:spLocks noChangeArrowheads="1"/>
            </p:cNvSpPr>
            <p:nvPr/>
          </p:nvSpPr>
          <p:spPr bwMode="auto">
            <a:xfrm>
              <a:off x="1058" y="3437"/>
              <a:ext cx="6" cy="216"/>
            </a:xfrm>
            <a:prstGeom prst="rect">
              <a:avLst/>
            </a:prstGeom>
            <a:solidFill>
              <a:srgbClr val="1AC46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5" name="Rectangle 901"/>
            <p:cNvSpPr>
              <a:spLocks noChangeArrowheads="1"/>
            </p:cNvSpPr>
            <p:nvPr/>
          </p:nvSpPr>
          <p:spPr bwMode="auto">
            <a:xfrm>
              <a:off x="1064" y="3437"/>
              <a:ext cx="5" cy="216"/>
            </a:xfrm>
            <a:prstGeom prst="rect">
              <a:avLst/>
            </a:prstGeom>
            <a:solidFill>
              <a:srgbClr val="16C26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6" name="Rectangle 902"/>
            <p:cNvSpPr>
              <a:spLocks noChangeArrowheads="1"/>
            </p:cNvSpPr>
            <p:nvPr/>
          </p:nvSpPr>
          <p:spPr bwMode="auto">
            <a:xfrm>
              <a:off x="1069" y="3437"/>
              <a:ext cx="6" cy="216"/>
            </a:xfrm>
            <a:prstGeom prst="rect">
              <a:avLst/>
            </a:prstGeom>
            <a:solidFill>
              <a:srgbClr val="12C06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7" name="Rectangle 903"/>
            <p:cNvSpPr>
              <a:spLocks noChangeArrowheads="1"/>
            </p:cNvSpPr>
            <p:nvPr/>
          </p:nvSpPr>
          <p:spPr bwMode="auto">
            <a:xfrm>
              <a:off x="1075" y="3437"/>
              <a:ext cx="5" cy="216"/>
            </a:xfrm>
            <a:prstGeom prst="rect">
              <a:avLst/>
            </a:prstGeom>
            <a:solidFill>
              <a:srgbClr val="0EBE6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8" name="Rectangle 904"/>
            <p:cNvSpPr>
              <a:spLocks noChangeArrowheads="1"/>
            </p:cNvSpPr>
            <p:nvPr/>
          </p:nvSpPr>
          <p:spPr bwMode="auto">
            <a:xfrm>
              <a:off x="1080" y="3437"/>
              <a:ext cx="5" cy="216"/>
            </a:xfrm>
            <a:prstGeom prst="rect">
              <a:avLst/>
            </a:prstGeom>
            <a:solidFill>
              <a:srgbClr val="0ABD6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19" name="Rectangle 905"/>
            <p:cNvSpPr>
              <a:spLocks noChangeArrowheads="1"/>
            </p:cNvSpPr>
            <p:nvPr/>
          </p:nvSpPr>
          <p:spPr bwMode="auto">
            <a:xfrm>
              <a:off x="1085" y="3437"/>
              <a:ext cx="6" cy="216"/>
            </a:xfrm>
            <a:prstGeom prst="rect">
              <a:avLst/>
            </a:prstGeom>
            <a:solidFill>
              <a:srgbClr val="06BB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20" name="Oval 906"/>
            <p:cNvSpPr>
              <a:spLocks noChangeArrowheads="1"/>
            </p:cNvSpPr>
            <p:nvPr/>
          </p:nvSpPr>
          <p:spPr bwMode="auto">
            <a:xfrm>
              <a:off x="878" y="3416"/>
              <a:ext cx="209" cy="57"/>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21" name="Rectangle 907"/>
            <p:cNvSpPr>
              <a:spLocks noChangeArrowheads="1"/>
            </p:cNvSpPr>
            <p:nvPr/>
          </p:nvSpPr>
          <p:spPr bwMode="auto">
            <a:xfrm>
              <a:off x="951" y="3496"/>
              <a:ext cx="56"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2522" name="Rectangle 908"/>
            <p:cNvSpPr>
              <a:spLocks noChangeArrowheads="1"/>
            </p:cNvSpPr>
            <p:nvPr/>
          </p:nvSpPr>
          <p:spPr bwMode="auto">
            <a:xfrm>
              <a:off x="940" y="3545"/>
              <a:ext cx="78"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XYZ</a:t>
              </a:r>
            </a:p>
          </p:txBody>
        </p:sp>
        <p:sp>
          <p:nvSpPr>
            <p:cNvPr id="22523" name="Line 909"/>
            <p:cNvSpPr>
              <a:spLocks noChangeShapeType="1"/>
            </p:cNvSpPr>
            <p:nvPr/>
          </p:nvSpPr>
          <p:spPr bwMode="auto">
            <a:xfrm flipH="1">
              <a:off x="1204" y="2624"/>
              <a:ext cx="74" cy="1"/>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524" name="Freeform 910"/>
            <p:cNvSpPr>
              <a:spLocks/>
            </p:cNvSpPr>
            <p:nvPr/>
          </p:nvSpPr>
          <p:spPr bwMode="auto">
            <a:xfrm>
              <a:off x="1273" y="2604"/>
              <a:ext cx="60" cy="39"/>
            </a:xfrm>
            <a:custGeom>
              <a:avLst/>
              <a:gdLst>
                <a:gd name="T0" fmla="*/ 0 w 60"/>
                <a:gd name="T1" fmla="*/ 0 h 39"/>
                <a:gd name="T2" fmla="*/ 60 w 60"/>
                <a:gd name="T3" fmla="*/ 20 h 39"/>
                <a:gd name="T4" fmla="*/ 0 w 60"/>
                <a:gd name="T5" fmla="*/ 39 h 39"/>
                <a:gd name="T6" fmla="*/ 0 w 60"/>
                <a:gd name="T7" fmla="*/ 0 h 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39">
                  <a:moveTo>
                    <a:pt x="0" y="0"/>
                  </a:moveTo>
                  <a:lnTo>
                    <a:pt x="60" y="20"/>
                  </a:lnTo>
                  <a:lnTo>
                    <a:pt x="0" y="3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25" name="Freeform 911"/>
            <p:cNvSpPr>
              <a:spLocks/>
            </p:cNvSpPr>
            <p:nvPr/>
          </p:nvSpPr>
          <p:spPr bwMode="auto">
            <a:xfrm>
              <a:off x="1149" y="2604"/>
              <a:ext cx="60" cy="39"/>
            </a:xfrm>
            <a:custGeom>
              <a:avLst/>
              <a:gdLst>
                <a:gd name="T0" fmla="*/ 60 w 60"/>
                <a:gd name="T1" fmla="*/ 39 h 39"/>
                <a:gd name="T2" fmla="*/ 0 w 60"/>
                <a:gd name="T3" fmla="*/ 20 h 39"/>
                <a:gd name="T4" fmla="*/ 60 w 60"/>
                <a:gd name="T5" fmla="*/ 0 h 39"/>
                <a:gd name="T6" fmla="*/ 60 w 60"/>
                <a:gd name="T7" fmla="*/ 39 h 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39">
                  <a:moveTo>
                    <a:pt x="60" y="39"/>
                  </a:moveTo>
                  <a:lnTo>
                    <a:pt x="0" y="20"/>
                  </a:lnTo>
                  <a:lnTo>
                    <a:pt x="60" y="0"/>
                  </a:lnTo>
                  <a:lnTo>
                    <a:pt x="60"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26" name="Freeform 912"/>
            <p:cNvSpPr>
              <a:spLocks/>
            </p:cNvSpPr>
            <p:nvPr/>
          </p:nvSpPr>
          <p:spPr bwMode="auto">
            <a:xfrm>
              <a:off x="622" y="2787"/>
              <a:ext cx="360" cy="235"/>
            </a:xfrm>
            <a:custGeom>
              <a:avLst/>
              <a:gdLst>
                <a:gd name="T0" fmla="*/ 0 w 360"/>
                <a:gd name="T1" fmla="*/ 0 h 235"/>
                <a:gd name="T2" fmla="*/ 0 w 360"/>
                <a:gd name="T3" fmla="*/ 180 h 235"/>
                <a:gd name="T4" fmla="*/ 360 w 360"/>
                <a:gd name="T5" fmla="*/ 180 h 235"/>
                <a:gd name="T6" fmla="*/ 360 w 360"/>
                <a:gd name="T7" fmla="*/ 235 h 2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0" h="235">
                  <a:moveTo>
                    <a:pt x="0" y="0"/>
                  </a:moveTo>
                  <a:lnTo>
                    <a:pt x="0" y="180"/>
                  </a:lnTo>
                  <a:lnTo>
                    <a:pt x="360" y="180"/>
                  </a:lnTo>
                  <a:lnTo>
                    <a:pt x="360" y="235"/>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527" name="Freeform 913"/>
            <p:cNvSpPr>
              <a:spLocks/>
            </p:cNvSpPr>
            <p:nvPr/>
          </p:nvSpPr>
          <p:spPr bwMode="auto">
            <a:xfrm>
              <a:off x="599" y="2723"/>
              <a:ext cx="46" cy="69"/>
            </a:xfrm>
            <a:custGeom>
              <a:avLst/>
              <a:gdLst>
                <a:gd name="T0" fmla="*/ 0 w 46"/>
                <a:gd name="T1" fmla="*/ 69 h 69"/>
                <a:gd name="T2" fmla="*/ 23 w 46"/>
                <a:gd name="T3" fmla="*/ 0 h 69"/>
                <a:gd name="T4" fmla="*/ 46 w 46"/>
                <a:gd name="T5" fmla="*/ 69 h 69"/>
                <a:gd name="T6" fmla="*/ 0 w 46"/>
                <a:gd name="T7" fmla="*/ 69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69">
                  <a:moveTo>
                    <a:pt x="0" y="69"/>
                  </a:moveTo>
                  <a:lnTo>
                    <a:pt x="23" y="0"/>
                  </a:lnTo>
                  <a:lnTo>
                    <a:pt x="46" y="69"/>
                  </a:lnTo>
                  <a:lnTo>
                    <a:pt x="0" y="69"/>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28" name="Freeform 914"/>
            <p:cNvSpPr>
              <a:spLocks/>
            </p:cNvSpPr>
            <p:nvPr/>
          </p:nvSpPr>
          <p:spPr bwMode="auto">
            <a:xfrm>
              <a:off x="959" y="3016"/>
              <a:ext cx="47" cy="70"/>
            </a:xfrm>
            <a:custGeom>
              <a:avLst/>
              <a:gdLst>
                <a:gd name="T0" fmla="*/ 47 w 47"/>
                <a:gd name="T1" fmla="*/ 0 h 70"/>
                <a:gd name="T2" fmla="*/ 23 w 47"/>
                <a:gd name="T3" fmla="*/ 70 h 70"/>
                <a:gd name="T4" fmla="*/ 0 w 47"/>
                <a:gd name="T5" fmla="*/ 0 h 70"/>
                <a:gd name="T6" fmla="*/ 47 w 47"/>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47" y="0"/>
                  </a:moveTo>
                  <a:lnTo>
                    <a:pt x="23" y="70"/>
                  </a:lnTo>
                  <a:lnTo>
                    <a:pt x="0" y="0"/>
                  </a:lnTo>
                  <a:lnTo>
                    <a:pt x="47"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29" name="Line 915"/>
            <p:cNvSpPr>
              <a:spLocks noChangeShapeType="1"/>
            </p:cNvSpPr>
            <p:nvPr/>
          </p:nvSpPr>
          <p:spPr bwMode="auto">
            <a:xfrm flipV="1">
              <a:off x="982" y="3348"/>
              <a:ext cx="1" cy="68"/>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530" name="Freeform 916"/>
            <p:cNvSpPr>
              <a:spLocks/>
            </p:cNvSpPr>
            <p:nvPr/>
          </p:nvSpPr>
          <p:spPr bwMode="auto">
            <a:xfrm>
              <a:off x="959" y="3284"/>
              <a:ext cx="47" cy="70"/>
            </a:xfrm>
            <a:custGeom>
              <a:avLst/>
              <a:gdLst>
                <a:gd name="T0" fmla="*/ 0 w 47"/>
                <a:gd name="T1" fmla="*/ 70 h 70"/>
                <a:gd name="T2" fmla="*/ 23 w 47"/>
                <a:gd name="T3" fmla="*/ 0 h 70"/>
                <a:gd name="T4" fmla="*/ 47 w 47"/>
                <a:gd name="T5" fmla="*/ 70 h 70"/>
                <a:gd name="T6" fmla="*/ 0 w 47"/>
                <a:gd name="T7" fmla="*/ 7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3"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31" name="Line 917"/>
            <p:cNvSpPr>
              <a:spLocks noChangeShapeType="1"/>
            </p:cNvSpPr>
            <p:nvPr/>
          </p:nvSpPr>
          <p:spPr bwMode="auto">
            <a:xfrm>
              <a:off x="622" y="2787"/>
              <a:ext cx="1" cy="235"/>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532" name="Freeform 918"/>
            <p:cNvSpPr>
              <a:spLocks/>
            </p:cNvSpPr>
            <p:nvPr/>
          </p:nvSpPr>
          <p:spPr bwMode="auto">
            <a:xfrm>
              <a:off x="599" y="2723"/>
              <a:ext cx="46" cy="69"/>
            </a:xfrm>
            <a:custGeom>
              <a:avLst/>
              <a:gdLst>
                <a:gd name="T0" fmla="*/ 0 w 46"/>
                <a:gd name="T1" fmla="*/ 69 h 69"/>
                <a:gd name="T2" fmla="*/ 23 w 46"/>
                <a:gd name="T3" fmla="*/ 0 h 69"/>
                <a:gd name="T4" fmla="*/ 46 w 46"/>
                <a:gd name="T5" fmla="*/ 69 h 69"/>
                <a:gd name="T6" fmla="*/ 0 w 46"/>
                <a:gd name="T7" fmla="*/ 69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69">
                  <a:moveTo>
                    <a:pt x="0" y="69"/>
                  </a:moveTo>
                  <a:lnTo>
                    <a:pt x="23" y="0"/>
                  </a:lnTo>
                  <a:lnTo>
                    <a:pt x="46" y="69"/>
                  </a:lnTo>
                  <a:lnTo>
                    <a:pt x="0" y="69"/>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33" name="Freeform 919"/>
            <p:cNvSpPr>
              <a:spLocks/>
            </p:cNvSpPr>
            <p:nvPr/>
          </p:nvSpPr>
          <p:spPr bwMode="auto">
            <a:xfrm>
              <a:off x="599" y="3016"/>
              <a:ext cx="46" cy="70"/>
            </a:xfrm>
            <a:custGeom>
              <a:avLst/>
              <a:gdLst>
                <a:gd name="T0" fmla="*/ 46 w 46"/>
                <a:gd name="T1" fmla="*/ 0 h 70"/>
                <a:gd name="T2" fmla="*/ 23 w 46"/>
                <a:gd name="T3" fmla="*/ 70 h 70"/>
                <a:gd name="T4" fmla="*/ 0 w 46"/>
                <a:gd name="T5" fmla="*/ 0 h 70"/>
                <a:gd name="T6" fmla="*/ 46 w 46"/>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46" y="0"/>
                  </a:moveTo>
                  <a:lnTo>
                    <a:pt x="23" y="70"/>
                  </a:lnTo>
                  <a:lnTo>
                    <a:pt x="0" y="0"/>
                  </a:lnTo>
                  <a:lnTo>
                    <a:pt x="46"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34" name="Freeform 920"/>
            <p:cNvSpPr>
              <a:spLocks/>
            </p:cNvSpPr>
            <p:nvPr/>
          </p:nvSpPr>
          <p:spPr bwMode="auto">
            <a:xfrm>
              <a:off x="622" y="3348"/>
              <a:ext cx="5" cy="68"/>
            </a:xfrm>
            <a:custGeom>
              <a:avLst/>
              <a:gdLst>
                <a:gd name="T0" fmla="*/ 5 w 5"/>
                <a:gd name="T1" fmla="*/ 68 h 68"/>
                <a:gd name="T2" fmla="*/ 5 w 5"/>
                <a:gd name="T3" fmla="*/ 20 h 68"/>
                <a:gd name="T4" fmla="*/ 0 w 5"/>
                <a:gd name="T5" fmla="*/ 20 h 68"/>
                <a:gd name="T6" fmla="*/ 0 w 5"/>
                <a:gd name="T7" fmla="*/ 0 h 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68">
                  <a:moveTo>
                    <a:pt x="5" y="68"/>
                  </a:moveTo>
                  <a:lnTo>
                    <a:pt x="5" y="20"/>
                  </a:lnTo>
                  <a:lnTo>
                    <a:pt x="0" y="20"/>
                  </a:lnTo>
                  <a:lnTo>
                    <a:pt x="0" y="0"/>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535" name="Freeform 921"/>
            <p:cNvSpPr>
              <a:spLocks/>
            </p:cNvSpPr>
            <p:nvPr/>
          </p:nvSpPr>
          <p:spPr bwMode="auto">
            <a:xfrm>
              <a:off x="599" y="3284"/>
              <a:ext cx="46" cy="70"/>
            </a:xfrm>
            <a:custGeom>
              <a:avLst/>
              <a:gdLst>
                <a:gd name="T0" fmla="*/ 0 w 46"/>
                <a:gd name="T1" fmla="*/ 70 h 70"/>
                <a:gd name="T2" fmla="*/ 23 w 46"/>
                <a:gd name="T3" fmla="*/ 0 h 70"/>
                <a:gd name="T4" fmla="*/ 46 w 46"/>
                <a:gd name="T5" fmla="*/ 70 h 70"/>
                <a:gd name="T6" fmla="*/ 0 w 46"/>
                <a:gd name="T7" fmla="*/ 7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0">
                  <a:moveTo>
                    <a:pt x="0" y="70"/>
                  </a:moveTo>
                  <a:lnTo>
                    <a:pt x="23" y="0"/>
                  </a:lnTo>
                  <a:lnTo>
                    <a:pt x="46"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36" name="Line 922"/>
            <p:cNvSpPr>
              <a:spLocks noChangeShapeType="1"/>
            </p:cNvSpPr>
            <p:nvPr/>
          </p:nvSpPr>
          <p:spPr bwMode="auto">
            <a:xfrm flipH="1">
              <a:off x="824" y="2624"/>
              <a:ext cx="116" cy="1"/>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537" name="Freeform 923"/>
            <p:cNvSpPr>
              <a:spLocks/>
            </p:cNvSpPr>
            <p:nvPr/>
          </p:nvSpPr>
          <p:spPr bwMode="auto">
            <a:xfrm>
              <a:off x="761" y="2600"/>
              <a:ext cx="69" cy="47"/>
            </a:xfrm>
            <a:custGeom>
              <a:avLst/>
              <a:gdLst>
                <a:gd name="T0" fmla="*/ 69 w 69"/>
                <a:gd name="T1" fmla="*/ 47 h 47"/>
                <a:gd name="T2" fmla="*/ 0 w 69"/>
                <a:gd name="T3" fmla="*/ 24 h 47"/>
                <a:gd name="T4" fmla="*/ 69 w 69"/>
                <a:gd name="T5" fmla="*/ 0 h 47"/>
                <a:gd name="T6" fmla="*/ 69 w 69"/>
                <a:gd name="T7" fmla="*/ 47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9" h="47">
                  <a:moveTo>
                    <a:pt x="69" y="47"/>
                  </a:moveTo>
                  <a:lnTo>
                    <a:pt x="0" y="24"/>
                  </a:lnTo>
                  <a:lnTo>
                    <a:pt x="69" y="0"/>
                  </a:lnTo>
                  <a:lnTo>
                    <a:pt x="69" y="47"/>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38" name="Rectangle 924"/>
            <p:cNvSpPr>
              <a:spLocks noChangeArrowheads="1"/>
            </p:cNvSpPr>
            <p:nvPr/>
          </p:nvSpPr>
          <p:spPr bwMode="auto">
            <a:xfrm>
              <a:off x="1366" y="1726"/>
              <a:ext cx="388" cy="276"/>
            </a:xfrm>
            <a:prstGeom prst="rect">
              <a:avLst/>
            </a:prstGeom>
            <a:solidFill>
              <a:srgbClr val="4979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39" name="Rectangle 925"/>
            <p:cNvSpPr>
              <a:spLocks noChangeArrowheads="1"/>
            </p:cNvSpPr>
            <p:nvPr/>
          </p:nvSpPr>
          <p:spPr bwMode="auto">
            <a:xfrm>
              <a:off x="1326" y="1685"/>
              <a:ext cx="387" cy="27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40" name="Rectangle 926"/>
            <p:cNvSpPr>
              <a:spLocks noChangeArrowheads="1"/>
            </p:cNvSpPr>
            <p:nvPr/>
          </p:nvSpPr>
          <p:spPr bwMode="auto">
            <a:xfrm>
              <a:off x="1408" y="1750"/>
              <a:ext cx="214"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WebApp</a:t>
              </a:r>
            </a:p>
          </p:txBody>
        </p:sp>
        <p:sp>
          <p:nvSpPr>
            <p:cNvPr id="22541" name="Rectangle 927"/>
            <p:cNvSpPr>
              <a:spLocks noChangeArrowheads="1"/>
            </p:cNvSpPr>
            <p:nvPr/>
          </p:nvSpPr>
          <p:spPr bwMode="auto">
            <a:xfrm>
              <a:off x="1461" y="1820"/>
              <a:ext cx="108"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XYZ</a:t>
              </a:r>
            </a:p>
          </p:txBody>
        </p:sp>
        <p:sp>
          <p:nvSpPr>
            <p:cNvPr id="22542" name="Rectangle 928"/>
            <p:cNvSpPr>
              <a:spLocks noChangeArrowheads="1"/>
            </p:cNvSpPr>
            <p:nvPr/>
          </p:nvSpPr>
          <p:spPr bwMode="auto">
            <a:xfrm>
              <a:off x="1354" y="3448"/>
              <a:ext cx="387" cy="276"/>
            </a:xfrm>
            <a:prstGeom prst="rect">
              <a:avLst/>
            </a:prstGeom>
            <a:solidFill>
              <a:srgbClr val="4979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43" name="Rectangle 929"/>
            <p:cNvSpPr>
              <a:spLocks noChangeArrowheads="1"/>
            </p:cNvSpPr>
            <p:nvPr/>
          </p:nvSpPr>
          <p:spPr bwMode="auto">
            <a:xfrm>
              <a:off x="1314" y="3407"/>
              <a:ext cx="387" cy="276"/>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44" name="Rectangle 930"/>
            <p:cNvSpPr>
              <a:spLocks noChangeArrowheads="1"/>
            </p:cNvSpPr>
            <p:nvPr/>
          </p:nvSpPr>
          <p:spPr bwMode="auto">
            <a:xfrm>
              <a:off x="1408" y="3475"/>
              <a:ext cx="180"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Management</a:t>
              </a:r>
            </a:p>
          </p:txBody>
        </p:sp>
        <p:sp>
          <p:nvSpPr>
            <p:cNvPr id="22545" name="Rectangle 931"/>
            <p:cNvSpPr>
              <a:spLocks noChangeArrowheads="1"/>
            </p:cNvSpPr>
            <p:nvPr/>
          </p:nvSpPr>
          <p:spPr bwMode="auto">
            <a:xfrm>
              <a:off x="1451" y="3545"/>
              <a:ext cx="118"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VAS</a:t>
              </a:r>
            </a:p>
          </p:txBody>
        </p:sp>
        <p:sp>
          <p:nvSpPr>
            <p:cNvPr id="22546" name="Line 932"/>
            <p:cNvSpPr>
              <a:spLocks noChangeShapeType="1"/>
            </p:cNvSpPr>
            <p:nvPr/>
          </p:nvSpPr>
          <p:spPr bwMode="auto">
            <a:xfrm flipH="1">
              <a:off x="1141" y="3545"/>
              <a:ext cx="118" cy="1"/>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547" name="Freeform 933"/>
            <p:cNvSpPr>
              <a:spLocks/>
            </p:cNvSpPr>
            <p:nvPr/>
          </p:nvSpPr>
          <p:spPr bwMode="auto">
            <a:xfrm>
              <a:off x="1254" y="3525"/>
              <a:ext cx="60" cy="40"/>
            </a:xfrm>
            <a:custGeom>
              <a:avLst/>
              <a:gdLst>
                <a:gd name="T0" fmla="*/ 0 w 60"/>
                <a:gd name="T1" fmla="*/ 0 h 40"/>
                <a:gd name="T2" fmla="*/ 60 w 60"/>
                <a:gd name="T3" fmla="*/ 20 h 40"/>
                <a:gd name="T4" fmla="*/ 0 w 60"/>
                <a:gd name="T5" fmla="*/ 40 h 40"/>
                <a:gd name="T6" fmla="*/ 0 w 60"/>
                <a:gd name="T7" fmla="*/ 0 h 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0" h="40">
                  <a:moveTo>
                    <a:pt x="0" y="0"/>
                  </a:moveTo>
                  <a:lnTo>
                    <a:pt x="60" y="20"/>
                  </a:lnTo>
                  <a:lnTo>
                    <a:pt x="0" y="4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48" name="Freeform 934"/>
            <p:cNvSpPr>
              <a:spLocks/>
            </p:cNvSpPr>
            <p:nvPr/>
          </p:nvSpPr>
          <p:spPr bwMode="auto">
            <a:xfrm>
              <a:off x="1087" y="3525"/>
              <a:ext cx="59" cy="40"/>
            </a:xfrm>
            <a:custGeom>
              <a:avLst/>
              <a:gdLst>
                <a:gd name="T0" fmla="*/ 59 w 59"/>
                <a:gd name="T1" fmla="*/ 40 h 40"/>
                <a:gd name="T2" fmla="*/ 0 w 59"/>
                <a:gd name="T3" fmla="*/ 20 h 40"/>
                <a:gd name="T4" fmla="*/ 59 w 59"/>
                <a:gd name="T5" fmla="*/ 0 h 40"/>
                <a:gd name="T6" fmla="*/ 59 w 59"/>
                <a:gd name="T7" fmla="*/ 40 h 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40">
                  <a:moveTo>
                    <a:pt x="59" y="40"/>
                  </a:moveTo>
                  <a:lnTo>
                    <a:pt x="0" y="20"/>
                  </a:lnTo>
                  <a:lnTo>
                    <a:pt x="59" y="0"/>
                  </a:lnTo>
                  <a:lnTo>
                    <a:pt x="59"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549" name="Rectangle 935"/>
            <p:cNvSpPr>
              <a:spLocks noChangeArrowheads="1"/>
            </p:cNvSpPr>
            <p:nvPr/>
          </p:nvSpPr>
          <p:spPr bwMode="auto">
            <a:xfrm>
              <a:off x="128" y="3127"/>
              <a:ext cx="277" cy="19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50" name="Rectangle 936"/>
            <p:cNvSpPr>
              <a:spLocks noChangeArrowheads="1"/>
            </p:cNvSpPr>
            <p:nvPr/>
          </p:nvSpPr>
          <p:spPr bwMode="auto">
            <a:xfrm>
              <a:off x="87" y="3086"/>
              <a:ext cx="277" cy="19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551" name="Rectangle 937"/>
            <p:cNvSpPr>
              <a:spLocks noChangeArrowheads="1"/>
            </p:cNvSpPr>
            <p:nvPr/>
          </p:nvSpPr>
          <p:spPr bwMode="auto">
            <a:xfrm>
              <a:off x="177" y="3097"/>
              <a:ext cx="90"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PIP</a:t>
              </a:r>
            </a:p>
          </p:txBody>
        </p:sp>
        <p:sp>
          <p:nvSpPr>
            <p:cNvPr id="22552" name="Rectangle 938"/>
            <p:cNvSpPr>
              <a:spLocks noChangeArrowheads="1"/>
            </p:cNvSpPr>
            <p:nvPr/>
          </p:nvSpPr>
          <p:spPr bwMode="auto">
            <a:xfrm>
              <a:off x="145" y="3167"/>
              <a:ext cx="148"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Attribute</a:t>
              </a:r>
            </a:p>
          </p:txBody>
        </p:sp>
      </p:grpSp>
      <p:sp>
        <p:nvSpPr>
          <p:cNvPr id="22243" name="Rectangle 939"/>
          <p:cNvSpPr>
            <a:spLocks noChangeArrowheads="1"/>
          </p:cNvSpPr>
          <p:nvPr/>
        </p:nvSpPr>
        <p:spPr bwMode="auto">
          <a:xfrm>
            <a:off x="230188" y="5113338"/>
            <a:ext cx="23495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000000"/>
                </a:solidFill>
                <a:sym typeface="Arial" panose="020B0604020202020204" pitchFamily="34" charset="0"/>
              </a:rPr>
              <a:t>Provider</a:t>
            </a:r>
          </a:p>
        </p:txBody>
      </p:sp>
      <p:sp>
        <p:nvSpPr>
          <p:cNvPr id="22244" name="Rectangle 940"/>
          <p:cNvSpPr>
            <a:spLocks noChangeArrowheads="1"/>
          </p:cNvSpPr>
          <p:nvPr/>
        </p:nvSpPr>
        <p:spPr bwMode="auto">
          <a:xfrm>
            <a:off x="179388" y="5456238"/>
            <a:ext cx="7937" cy="342900"/>
          </a:xfrm>
          <a:prstGeom prst="rect">
            <a:avLst/>
          </a:prstGeom>
          <a:solidFill>
            <a:srgbClr val="02BA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45" name="Rectangle 941"/>
          <p:cNvSpPr>
            <a:spLocks noChangeArrowheads="1"/>
          </p:cNvSpPr>
          <p:nvPr/>
        </p:nvSpPr>
        <p:spPr bwMode="auto">
          <a:xfrm>
            <a:off x="187325" y="5456238"/>
            <a:ext cx="9525" cy="342900"/>
          </a:xfrm>
          <a:prstGeom prst="rect">
            <a:avLst/>
          </a:prstGeom>
          <a:solidFill>
            <a:srgbClr val="A6FED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46" name="Rectangle 942"/>
          <p:cNvSpPr>
            <a:spLocks noChangeArrowheads="1"/>
          </p:cNvSpPr>
          <p:nvPr/>
        </p:nvSpPr>
        <p:spPr bwMode="auto">
          <a:xfrm>
            <a:off x="196850" y="5456238"/>
            <a:ext cx="7938" cy="342900"/>
          </a:xfrm>
          <a:prstGeom prst="rect">
            <a:avLst/>
          </a:prstGeom>
          <a:solidFill>
            <a:srgbClr val="A2FDC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47" name="Rectangle 943"/>
          <p:cNvSpPr>
            <a:spLocks noChangeArrowheads="1"/>
          </p:cNvSpPr>
          <p:nvPr/>
        </p:nvSpPr>
        <p:spPr bwMode="auto">
          <a:xfrm>
            <a:off x="204788" y="5456238"/>
            <a:ext cx="7937" cy="342900"/>
          </a:xfrm>
          <a:prstGeom prst="rect">
            <a:avLst/>
          </a:prstGeom>
          <a:solidFill>
            <a:srgbClr val="9EFB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48" name="Rectangle 944"/>
          <p:cNvSpPr>
            <a:spLocks noChangeArrowheads="1"/>
          </p:cNvSpPr>
          <p:nvPr/>
        </p:nvSpPr>
        <p:spPr bwMode="auto">
          <a:xfrm>
            <a:off x="212725" y="5456238"/>
            <a:ext cx="9525" cy="342900"/>
          </a:xfrm>
          <a:prstGeom prst="rect">
            <a:avLst/>
          </a:prstGeom>
          <a:solidFill>
            <a:srgbClr val="9AF9C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49" name="Rectangle 945"/>
          <p:cNvSpPr>
            <a:spLocks noChangeArrowheads="1"/>
          </p:cNvSpPr>
          <p:nvPr/>
        </p:nvSpPr>
        <p:spPr bwMode="auto">
          <a:xfrm>
            <a:off x="222250" y="5456238"/>
            <a:ext cx="7938" cy="342900"/>
          </a:xfrm>
          <a:prstGeom prst="rect">
            <a:avLst/>
          </a:prstGeom>
          <a:solidFill>
            <a:srgbClr val="96F7C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0" name="Rectangle 946"/>
          <p:cNvSpPr>
            <a:spLocks noChangeArrowheads="1"/>
          </p:cNvSpPr>
          <p:nvPr/>
        </p:nvSpPr>
        <p:spPr bwMode="auto">
          <a:xfrm>
            <a:off x="230188" y="5456238"/>
            <a:ext cx="7937" cy="342900"/>
          </a:xfrm>
          <a:prstGeom prst="rect">
            <a:avLst/>
          </a:prstGeom>
          <a:solidFill>
            <a:srgbClr val="92F5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1" name="Rectangle 947"/>
          <p:cNvSpPr>
            <a:spLocks noChangeArrowheads="1"/>
          </p:cNvSpPr>
          <p:nvPr/>
        </p:nvSpPr>
        <p:spPr bwMode="auto">
          <a:xfrm>
            <a:off x="238125" y="5456238"/>
            <a:ext cx="9525" cy="342900"/>
          </a:xfrm>
          <a:prstGeom prst="rect">
            <a:avLst/>
          </a:prstGeom>
          <a:solidFill>
            <a:srgbClr val="8EF4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2" name="Rectangle 948"/>
          <p:cNvSpPr>
            <a:spLocks noChangeArrowheads="1"/>
          </p:cNvSpPr>
          <p:nvPr/>
        </p:nvSpPr>
        <p:spPr bwMode="auto">
          <a:xfrm>
            <a:off x="247650" y="5456238"/>
            <a:ext cx="7938" cy="342900"/>
          </a:xfrm>
          <a:prstGeom prst="rect">
            <a:avLst/>
          </a:prstGeom>
          <a:solidFill>
            <a:srgbClr val="8AF2B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3" name="Rectangle 949"/>
          <p:cNvSpPr>
            <a:spLocks noChangeArrowheads="1"/>
          </p:cNvSpPr>
          <p:nvPr/>
        </p:nvSpPr>
        <p:spPr bwMode="auto">
          <a:xfrm>
            <a:off x="255588" y="5456238"/>
            <a:ext cx="9525" cy="342900"/>
          </a:xfrm>
          <a:prstGeom prst="rect">
            <a:avLst/>
          </a:prstGeom>
          <a:solidFill>
            <a:srgbClr val="86F1B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4" name="Rectangle 950"/>
          <p:cNvSpPr>
            <a:spLocks noChangeArrowheads="1"/>
          </p:cNvSpPr>
          <p:nvPr/>
        </p:nvSpPr>
        <p:spPr bwMode="auto">
          <a:xfrm>
            <a:off x="265113" y="5456238"/>
            <a:ext cx="7937" cy="342900"/>
          </a:xfrm>
          <a:prstGeom prst="rect">
            <a:avLst/>
          </a:prstGeom>
          <a:solidFill>
            <a:srgbClr val="81EFB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5" name="Rectangle 951"/>
          <p:cNvSpPr>
            <a:spLocks noChangeArrowheads="1"/>
          </p:cNvSpPr>
          <p:nvPr/>
        </p:nvSpPr>
        <p:spPr bwMode="auto">
          <a:xfrm>
            <a:off x="273050" y="5456238"/>
            <a:ext cx="7938" cy="342900"/>
          </a:xfrm>
          <a:prstGeom prst="rect">
            <a:avLst/>
          </a:prstGeom>
          <a:solidFill>
            <a:srgbClr val="7DEEB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6" name="Rectangle 952"/>
          <p:cNvSpPr>
            <a:spLocks noChangeArrowheads="1"/>
          </p:cNvSpPr>
          <p:nvPr/>
        </p:nvSpPr>
        <p:spPr bwMode="auto">
          <a:xfrm>
            <a:off x="280988" y="5456238"/>
            <a:ext cx="9525" cy="342900"/>
          </a:xfrm>
          <a:prstGeom prst="rect">
            <a:avLst/>
          </a:prstGeom>
          <a:solidFill>
            <a:srgbClr val="79EC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7" name="Rectangle 953"/>
          <p:cNvSpPr>
            <a:spLocks noChangeArrowheads="1"/>
          </p:cNvSpPr>
          <p:nvPr/>
        </p:nvSpPr>
        <p:spPr bwMode="auto">
          <a:xfrm>
            <a:off x="290513" y="5456238"/>
            <a:ext cx="7937" cy="342900"/>
          </a:xfrm>
          <a:prstGeom prst="rect">
            <a:avLst/>
          </a:prstGeom>
          <a:solidFill>
            <a:srgbClr val="75EA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8" name="Rectangle 954"/>
          <p:cNvSpPr>
            <a:spLocks noChangeArrowheads="1"/>
          </p:cNvSpPr>
          <p:nvPr/>
        </p:nvSpPr>
        <p:spPr bwMode="auto">
          <a:xfrm>
            <a:off x="298450" y="5456238"/>
            <a:ext cx="7938" cy="342900"/>
          </a:xfrm>
          <a:prstGeom prst="rect">
            <a:avLst/>
          </a:prstGeom>
          <a:solidFill>
            <a:srgbClr val="71E8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59" name="Rectangle 955"/>
          <p:cNvSpPr>
            <a:spLocks noChangeArrowheads="1"/>
          </p:cNvSpPr>
          <p:nvPr/>
        </p:nvSpPr>
        <p:spPr bwMode="auto">
          <a:xfrm>
            <a:off x="306388" y="5456238"/>
            <a:ext cx="9525" cy="342900"/>
          </a:xfrm>
          <a:prstGeom prst="rect">
            <a:avLst/>
          </a:prstGeom>
          <a:solidFill>
            <a:srgbClr val="6DE6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0" name="Rectangle 956"/>
          <p:cNvSpPr>
            <a:spLocks noChangeArrowheads="1"/>
          </p:cNvSpPr>
          <p:nvPr/>
        </p:nvSpPr>
        <p:spPr bwMode="auto">
          <a:xfrm>
            <a:off x="315913" y="5456238"/>
            <a:ext cx="7937" cy="342900"/>
          </a:xfrm>
          <a:prstGeom prst="rect">
            <a:avLst/>
          </a:prstGeom>
          <a:solidFill>
            <a:srgbClr val="68E5A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1" name="Rectangle 957"/>
          <p:cNvSpPr>
            <a:spLocks noChangeArrowheads="1"/>
          </p:cNvSpPr>
          <p:nvPr/>
        </p:nvSpPr>
        <p:spPr bwMode="auto">
          <a:xfrm>
            <a:off x="323850" y="5456238"/>
            <a:ext cx="9525" cy="342900"/>
          </a:xfrm>
          <a:prstGeom prst="rect">
            <a:avLst/>
          </a:prstGeom>
          <a:solidFill>
            <a:srgbClr val="65E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2" name="Rectangle 958"/>
          <p:cNvSpPr>
            <a:spLocks noChangeArrowheads="1"/>
          </p:cNvSpPr>
          <p:nvPr/>
        </p:nvSpPr>
        <p:spPr bwMode="auto">
          <a:xfrm>
            <a:off x="333375" y="5456238"/>
            <a:ext cx="7938" cy="342900"/>
          </a:xfrm>
          <a:prstGeom prst="rect">
            <a:avLst/>
          </a:prstGeom>
          <a:solidFill>
            <a:srgbClr val="61E1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3" name="Rectangle 959"/>
          <p:cNvSpPr>
            <a:spLocks noChangeArrowheads="1"/>
          </p:cNvSpPr>
          <p:nvPr/>
        </p:nvSpPr>
        <p:spPr bwMode="auto">
          <a:xfrm>
            <a:off x="341313" y="5456238"/>
            <a:ext cx="7937" cy="342900"/>
          </a:xfrm>
          <a:prstGeom prst="rect">
            <a:avLst/>
          </a:prstGeom>
          <a:solidFill>
            <a:srgbClr val="5DDF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4" name="Rectangle 960"/>
          <p:cNvSpPr>
            <a:spLocks noChangeArrowheads="1"/>
          </p:cNvSpPr>
          <p:nvPr/>
        </p:nvSpPr>
        <p:spPr bwMode="auto">
          <a:xfrm>
            <a:off x="349250" y="5456238"/>
            <a:ext cx="9525" cy="342900"/>
          </a:xfrm>
          <a:prstGeom prst="rect">
            <a:avLst/>
          </a:prstGeom>
          <a:solidFill>
            <a:srgbClr val="58DE9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5" name="Rectangle 961"/>
          <p:cNvSpPr>
            <a:spLocks noChangeArrowheads="1"/>
          </p:cNvSpPr>
          <p:nvPr/>
        </p:nvSpPr>
        <p:spPr bwMode="auto">
          <a:xfrm>
            <a:off x="358775" y="5456238"/>
            <a:ext cx="7938" cy="342900"/>
          </a:xfrm>
          <a:prstGeom prst="rect">
            <a:avLst/>
          </a:prstGeom>
          <a:solidFill>
            <a:srgbClr val="54DC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6" name="Rectangle 962"/>
          <p:cNvSpPr>
            <a:spLocks noChangeArrowheads="1"/>
          </p:cNvSpPr>
          <p:nvPr/>
        </p:nvSpPr>
        <p:spPr bwMode="auto">
          <a:xfrm>
            <a:off x="366713" y="5456238"/>
            <a:ext cx="7937" cy="342900"/>
          </a:xfrm>
          <a:prstGeom prst="rect">
            <a:avLst/>
          </a:prstGeom>
          <a:solidFill>
            <a:srgbClr val="50DA9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7" name="Rectangle 963"/>
          <p:cNvSpPr>
            <a:spLocks noChangeArrowheads="1"/>
          </p:cNvSpPr>
          <p:nvPr/>
        </p:nvSpPr>
        <p:spPr bwMode="auto">
          <a:xfrm>
            <a:off x="374650" y="5456238"/>
            <a:ext cx="9525" cy="342900"/>
          </a:xfrm>
          <a:prstGeom prst="rect">
            <a:avLst/>
          </a:prstGeom>
          <a:solidFill>
            <a:srgbClr val="4CD9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8" name="Rectangle 964"/>
          <p:cNvSpPr>
            <a:spLocks noChangeArrowheads="1"/>
          </p:cNvSpPr>
          <p:nvPr/>
        </p:nvSpPr>
        <p:spPr bwMode="auto">
          <a:xfrm>
            <a:off x="384175" y="5456238"/>
            <a:ext cx="7938" cy="342900"/>
          </a:xfrm>
          <a:prstGeom prst="rect">
            <a:avLst/>
          </a:prstGeom>
          <a:solidFill>
            <a:srgbClr val="48D7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69" name="Rectangle 965"/>
          <p:cNvSpPr>
            <a:spLocks noChangeArrowheads="1"/>
          </p:cNvSpPr>
          <p:nvPr/>
        </p:nvSpPr>
        <p:spPr bwMode="auto">
          <a:xfrm>
            <a:off x="392113" y="5456238"/>
            <a:ext cx="9525" cy="342900"/>
          </a:xfrm>
          <a:prstGeom prst="rect">
            <a:avLst/>
          </a:prstGeom>
          <a:solidFill>
            <a:srgbClr val="44D5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0" name="Rectangle 966"/>
          <p:cNvSpPr>
            <a:spLocks noChangeArrowheads="1"/>
          </p:cNvSpPr>
          <p:nvPr/>
        </p:nvSpPr>
        <p:spPr bwMode="auto">
          <a:xfrm>
            <a:off x="401638" y="5456238"/>
            <a:ext cx="7937" cy="342900"/>
          </a:xfrm>
          <a:prstGeom prst="rect">
            <a:avLst/>
          </a:prstGeom>
          <a:solidFill>
            <a:srgbClr val="3FD3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1" name="Rectangle 967"/>
          <p:cNvSpPr>
            <a:spLocks noChangeArrowheads="1"/>
          </p:cNvSpPr>
          <p:nvPr/>
        </p:nvSpPr>
        <p:spPr bwMode="auto">
          <a:xfrm>
            <a:off x="409575" y="5456238"/>
            <a:ext cx="7938" cy="342900"/>
          </a:xfrm>
          <a:prstGeom prst="rect">
            <a:avLst/>
          </a:prstGeom>
          <a:solidFill>
            <a:srgbClr val="3BD28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2" name="Rectangle 968"/>
          <p:cNvSpPr>
            <a:spLocks noChangeArrowheads="1"/>
          </p:cNvSpPr>
          <p:nvPr/>
        </p:nvSpPr>
        <p:spPr bwMode="auto">
          <a:xfrm>
            <a:off x="417513" y="5456238"/>
            <a:ext cx="9525" cy="342900"/>
          </a:xfrm>
          <a:prstGeom prst="rect">
            <a:avLst/>
          </a:prstGeom>
          <a:solidFill>
            <a:srgbClr val="38D08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3" name="Rectangle 969"/>
          <p:cNvSpPr>
            <a:spLocks noChangeArrowheads="1"/>
          </p:cNvSpPr>
          <p:nvPr/>
        </p:nvSpPr>
        <p:spPr bwMode="auto">
          <a:xfrm>
            <a:off x="427038" y="5456238"/>
            <a:ext cx="7937" cy="342900"/>
          </a:xfrm>
          <a:prstGeom prst="rect">
            <a:avLst/>
          </a:prstGeom>
          <a:solidFill>
            <a:srgbClr val="33CE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4" name="Rectangle 970"/>
          <p:cNvSpPr>
            <a:spLocks noChangeArrowheads="1"/>
          </p:cNvSpPr>
          <p:nvPr/>
        </p:nvSpPr>
        <p:spPr bwMode="auto">
          <a:xfrm>
            <a:off x="434975" y="5456238"/>
            <a:ext cx="7938" cy="342900"/>
          </a:xfrm>
          <a:prstGeom prst="rect">
            <a:avLst/>
          </a:prstGeom>
          <a:solidFill>
            <a:srgbClr val="2FCD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5" name="Rectangle 971"/>
          <p:cNvSpPr>
            <a:spLocks noChangeArrowheads="1"/>
          </p:cNvSpPr>
          <p:nvPr/>
        </p:nvSpPr>
        <p:spPr bwMode="auto">
          <a:xfrm>
            <a:off x="442913" y="5456238"/>
            <a:ext cx="9525" cy="342900"/>
          </a:xfrm>
          <a:prstGeom prst="rect">
            <a:avLst/>
          </a:prstGeom>
          <a:solidFill>
            <a:srgbClr val="2BCB7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6" name="Rectangle 972"/>
          <p:cNvSpPr>
            <a:spLocks noChangeArrowheads="1"/>
          </p:cNvSpPr>
          <p:nvPr/>
        </p:nvSpPr>
        <p:spPr bwMode="auto">
          <a:xfrm>
            <a:off x="452438" y="5456238"/>
            <a:ext cx="7937" cy="342900"/>
          </a:xfrm>
          <a:prstGeom prst="rect">
            <a:avLst/>
          </a:prstGeom>
          <a:solidFill>
            <a:srgbClr val="27C9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7" name="Rectangle 973"/>
          <p:cNvSpPr>
            <a:spLocks noChangeArrowheads="1"/>
          </p:cNvSpPr>
          <p:nvPr/>
        </p:nvSpPr>
        <p:spPr bwMode="auto">
          <a:xfrm>
            <a:off x="460375" y="5456238"/>
            <a:ext cx="7938" cy="342900"/>
          </a:xfrm>
          <a:prstGeom prst="rect">
            <a:avLst/>
          </a:prstGeom>
          <a:solidFill>
            <a:srgbClr val="23C77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8" name="Rectangle 974"/>
          <p:cNvSpPr>
            <a:spLocks noChangeArrowheads="1"/>
          </p:cNvSpPr>
          <p:nvPr/>
        </p:nvSpPr>
        <p:spPr bwMode="auto">
          <a:xfrm>
            <a:off x="468313" y="5456238"/>
            <a:ext cx="9525" cy="342900"/>
          </a:xfrm>
          <a:prstGeom prst="rect">
            <a:avLst/>
          </a:prstGeom>
          <a:solidFill>
            <a:srgbClr val="1FC67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79" name="Rectangle 975"/>
          <p:cNvSpPr>
            <a:spLocks noChangeArrowheads="1"/>
          </p:cNvSpPr>
          <p:nvPr/>
        </p:nvSpPr>
        <p:spPr bwMode="auto">
          <a:xfrm>
            <a:off x="477838" y="5456238"/>
            <a:ext cx="7937" cy="342900"/>
          </a:xfrm>
          <a:prstGeom prst="rect">
            <a:avLst/>
          </a:prstGeom>
          <a:solidFill>
            <a:srgbClr val="1BC46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80" name="Rectangle 976"/>
          <p:cNvSpPr>
            <a:spLocks noChangeArrowheads="1"/>
          </p:cNvSpPr>
          <p:nvPr/>
        </p:nvSpPr>
        <p:spPr bwMode="auto">
          <a:xfrm>
            <a:off x="485775" y="5456238"/>
            <a:ext cx="9525" cy="342900"/>
          </a:xfrm>
          <a:prstGeom prst="rect">
            <a:avLst/>
          </a:prstGeom>
          <a:solidFill>
            <a:srgbClr val="16C3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81" name="Rectangle 977"/>
          <p:cNvSpPr>
            <a:spLocks noChangeArrowheads="1"/>
          </p:cNvSpPr>
          <p:nvPr/>
        </p:nvSpPr>
        <p:spPr bwMode="auto">
          <a:xfrm>
            <a:off x="495300" y="5456238"/>
            <a:ext cx="7938" cy="342900"/>
          </a:xfrm>
          <a:prstGeom prst="rect">
            <a:avLst/>
          </a:prstGeom>
          <a:solidFill>
            <a:srgbClr val="12C16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82" name="Rectangle 978"/>
          <p:cNvSpPr>
            <a:spLocks noChangeArrowheads="1"/>
          </p:cNvSpPr>
          <p:nvPr/>
        </p:nvSpPr>
        <p:spPr bwMode="auto">
          <a:xfrm>
            <a:off x="503238" y="5456238"/>
            <a:ext cx="7937" cy="342900"/>
          </a:xfrm>
          <a:prstGeom prst="rect">
            <a:avLst/>
          </a:prstGeom>
          <a:solidFill>
            <a:srgbClr val="0EBF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83" name="Rectangle 979"/>
          <p:cNvSpPr>
            <a:spLocks noChangeArrowheads="1"/>
          </p:cNvSpPr>
          <p:nvPr/>
        </p:nvSpPr>
        <p:spPr bwMode="auto">
          <a:xfrm>
            <a:off x="511175" y="5456238"/>
            <a:ext cx="9525" cy="342900"/>
          </a:xfrm>
          <a:prstGeom prst="rect">
            <a:avLst/>
          </a:prstGeom>
          <a:solidFill>
            <a:srgbClr val="0ABD6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84" name="Rectangle 980"/>
          <p:cNvSpPr>
            <a:spLocks noChangeArrowheads="1"/>
          </p:cNvSpPr>
          <p:nvPr/>
        </p:nvSpPr>
        <p:spPr bwMode="auto">
          <a:xfrm>
            <a:off x="520700" y="5456238"/>
            <a:ext cx="7938" cy="342900"/>
          </a:xfrm>
          <a:prstGeom prst="rect">
            <a:avLst/>
          </a:prstGeom>
          <a:solidFill>
            <a:srgbClr val="06BB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85" name="Oval 981"/>
          <p:cNvSpPr>
            <a:spLocks noChangeArrowheads="1"/>
          </p:cNvSpPr>
          <p:nvPr/>
        </p:nvSpPr>
        <p:spPr bwMode="auto">
          <a:xfrm>
            <a:off x="192088" y="5422900"/>
            <a:ext cx="331787" cy="90488"/>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286" name="Rectangle 982"/>
          <p:cNvSpPr>
            <a:spLocks noChangeArrowheads="1"/>
          </p:cNvSpPr>
          <p:nvPr/>
        </p:nvSpPr>
        <p:spPr bwMode="auto">
          <a:xfrm>
            <a:off x="306388" y="5549900"/>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2287" name="Rectangle 983"/>
          <p:cNvSpPr>
            <a:spLocks noChangeArrowheads="1"/>
          </p:cNvSpPr>
          <p:nvPr/>
        </p:nvSpPr>
        <p:spPr bwMode="auto">
          <a:xfrm>
            <a:off x="204788" y="5627688"/>
            <a:ext cx="2794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Mandates</a:t>
            </a:r>
          </a:p>
        </p:txBody>
      </p:sp>
      <p:sp>
        <p:nvSpPr>
          <p:cNvPr id="22288" name="Line 984"/>
          <p:cNvSpPr>
            <a:spLocks noChangeShapeType="1"/>
          </p:cNvSpPr>
          <p:nvPr/>
        </p:nvSpPr>
        <p:spPr bwMode="auto">
          <a:xfrm flipV="1">
            <a:off x="358775" y="5314950"/>
            <a:ext cx="1588" cy="107950"/>
          </a:xfrm>
          <a:prstGeom prst="line">
            <a:avLst/>
          </a:prstGeom>
          <a:noFill/>
          <a:ln w="7938" cap="rnd">
            <a:solidFill>
              <a:srgbClr val="666699"/>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289" name="Freeform 985"/>
          <p:cNvSpPr>
            <a:spLocks/>
          </p:cNvSpPr>
          <p:nvPr/>
        </p:nvSpPr>
        <p:spPr bwMode="auto">
          <a:xfrm>
            <a:off x="320675" y="5213350"/>
            <a:ext cx="74613" cy="111125"/>
          </a:xfrm>
          <a:custGeom>
            <a:avLst/>
            <a:gdLst>
              <a:gd name="T0" fmla="*/ 0 w 47"/>
              <a:gd name="T1" fmla="*/ 2147483646 h 70"/>
              <a:gd name="T2" fmla="*/ 2147483646 w 47"/>
              <a:gd name="T3" fmla="*/ 0 h 70"/>
              <a:gd name="T4" fmla="*/ 2147483646 w 47"/>
              <a:gd name="T5" fmla="*/ 2147483646 h 70"/>
              <a:gd name="T6" fmla="*/ 0 w 47"/>
              <a:gd name="T7" fmla="*/ 2147483646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0" y="70"/>
                </a:moveTo>
                <a:lnTo>
                  <a:pt x="24" y="0"/>
                </a:lnTo>
                <a:lnTo>
                  <a:pt x="47" y="70"/>
                </a:lnTo>
                <a:lnTo>
                  <a:pt x="0" y="7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290" name="Freeform 986"/>
          <p:cNvSpPr>
            <a:spLocks/>
          </p:cNvSpPr>
          <p:nvPr/>
        </p:nvSpPr>
        <p:spPr bwMode="auto">
          <a:xfrm>
            <a:off x="358775" y="4424363"/>
            <a:ext cx="628650" cy="373062"/>
          </a:xfrm>
          <a:custGeom>
            <a:avLst/>
            <a:gdLst>
              <a:gd name="T0" fmla="*/ 2147483646 w 396"/>
              <a:gd name="T1" fmla="*/ 0 h 235"/>
              <a:gd name="T2" fmla="*/ 2147483646 w 396"/>
              <a:gd name="T3" fmla="*/ 2147483646 h 235"/>
              <a:gd name="T4" fmla="*/ 0 w 396"/>
              <a:gd name="T5" fmla="*/ 2147483646 h 235"/>
              <a:gd name="T6" fmla="*/ 0 w 396"/>
              <a:gd name="T7" fmla="*/ 2147483646 h 2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6" h="235">
                <a:moveTo>
                  <a:pt x="396" y="0"/>
                </a:moveTo>
                <a:lnTo>
                  <a:pt x="396" y="180"/>
                </a:lnTo>
                <a:lnTo>
                  <a:pt x="0" y="180"/>
                </a:lnTo>
                <a:lnTo>
                  <a:pt x="0" y="235"/>
                </a:lnTo>
              </a:path>
            </a:pathLst>
          </a:custGeom>
          <a:noFill/>
          <a:ln w="7938" cap="rnd">
            <a:solidFill>
              <a:srgbClr val="6666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BE"/>
          </a:p>
        </p:txBody>
      </p:sp>
      <p:sp>
        <p:nvSpPr>
          <p:cNvPr id="22291" name="Freeform 987"/>
          <p:cNvSpPr>
            <a:spLocks/>
          </p:cNvSpPr>
          <p:nvPr/>
        </p:nvSpPr>
        <p:spPr bwMode="auto">
          <a:xfrm>
            <a:off x="950913" y="4322763"/>
            <a:ext cx="73025" cy="109537"/>
          </a:xfrm>
          <a:custGeom>
            <a:avLst/>
            <a:gdLst>
              <a:gd name="T0" fmla="*/ 0 w 46"/>
              <a:gd name="T1" fmla="*/ 2147483646 h 69"/>
              <a:gd name="T2" fmla="*/ 2147483646 w 46"/>
              <a:gd name="T3" fmla="*/ 0 h 69"/>
              <a:gd name="T4" fmla="*/ 2147483646 w 46"/>
              <a:gd name="T5" fmla="*/ 2147483646 h 69"/>
              <a:gd name="T6" fmla="*/ 0 w 46"/>
              <a:gd name="T7" fmla="*/ 2147483646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69">
                <a:moveTo>
                  <a:pt x="0" y="69"/>
                </a:moveTo>
                <a:lnTo>
                  <a:pt x="23" y="0"/>
                </a:lnTo>
                <a:lnTo>
                  <a:pt x="46" y="69"/>
                </a:lnTo>
                <a:lnTo>
                  <a:pt x="0" y="69"/>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292" name="Freeform 988"/>
          <p:cNvSpPr>
            <a:spLocks/>
          </p:cNvSpPr>
          <p:nvPr/>
        </p:nvSpPr>
        <p:spPr bwMode="auto">
          <a:xfrm>
            <a:off x="320675" y="4787900"/>
            <a:ext cx="74613" cy="111125"/>
          </a:xfrm>
          <a:custGeom>
            <a:avLst/>
            <a:gdLst>
              <a:gd name="T0" fmla="*/ 2147483646 w 47"/>
              <a:gd name="T1" fmla="*/ 0 h 70"/>
              <a:gd name="T2" fmla="*/ 2147483646 w 47"/>
              <a:gd name="T3" fmla="*/ 2147483646 h 70"/>
              <a:gd name="T4" fmla="*/ 0 w 47"/>
              <a:gd name="T5" fmla="*/ 0 h 70"/>
              <a:gd name="T6" fmla="*/ 2147483646 w 47"/>
              <a:gd name="T7" fmla="*/ 0 h 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70">
                <a:moveTo>
                  <a:pt x="47" y="0"/>
                </a:moveTo>
                <a:lnTo>
                  <a:pt x="24" y="70"/>
                </a:lnTo>
                <a:lnTo>
                  <a:pt x="0" y="0"/>
                </a:lnTo>
                <a:lnTo>
                  <a:pt x="47"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293" name="Rectangle 989"/>
          <p:cNvSpPr>
            <a:spLocks noChangeArrowheads="1"/>
          </p:cNvSpPr>
          <p:nvPr/>
        </p:nvSpPr>
        <p:spPr bwMode="auto">
          <a:xfrm>
            <a:off x="4245117" y="1981200"/>
            <a:ext cx="9553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eaLnBrk="1" hangingPunct="1">
              <a:spcBef>
                <a:spcPct val="0"/>
              </a:spcBef>
              <a:buFontTx/>
              <a:buNone/>
            </a:pPr>
            <a:r>
              <a:rPr lang="nl-NL" altLang="nl-BE" sz="1300" dirty="0" err="1">
                <a:solidFill>
                  <a:srgbClr val="000000"/>
                </a:solidFill>
                <a:sym typeface="Arial" panose="020B0604020202020204" pitchFamily="34" charset="0"/>
              </a:rPr>
              <a:t>Social</a:t>
            </a:r>
            <a:r>
              <a:rPr lang="nl-NL" altLang="nl-BE" sz="1300" dirty="0">
                <a:solidFill>
                  <a:srgbClr val="000000"/>
                </a:solidFill>
                <a:sym typeface="Arial" panose="020B0604020202020204" pitchFamily="34" charset="0"/>
              </a:rPr>
              <a:t> sector</a:t>
            </a:r>
          </a:p>
          <a:p>
            <a:pPr algn="ctr" eaLnBrk="1" hangingPunct="1">
              <a:spcBef>
                <a:spcPct val="0"/>
              </a:spcBef>
              <a:buFontTx/>
              <a:buNone/>
            </a:pPr>
            <a:r>
              <a:rPr lang="nl-NL" altLang="nl-BE" sz="1300" dirty="0" smtClean="0">
                <a:solidFill>
                  <a:srgbClr val="000000"/>
                </a:solidFill>
                <a:sym typeface="Arial" panose="020B0604020202020204" pitchFamily="34" charset="0"/>
              </a:rPr>
              <a:t>(CBSS</a:t>
            </a:r>
            <a:r>
              <a:rPr lang="nl-NL" altLang="nl-BE" sz="1300" dirty="0" smtClean="0">
                <a:solidFill>
                  <a:srgbClr val="000000"/>
                </a:solidFill>
                <a:sym typeface="Arial" panose="020B0604020202020204" pitchFamily="34" charset="0"/>
              </a:rPr>
              <a:t>)</a:t>
            </a:r>
            <a:endParaRPr lang="nl-NL" altLang="nl-BE" sz="1300" dirty="0">
              <a:solidFill>
                <a:srgbClr val="000000"/>
              </a:solidFill>
              <a:sym typeface="Arial" panose="020B0604020202020204" pitchFamily="34" charset="0"/>
            </a:endParaRPr>
          </a:p>
        </p:txBody>
      </p:sp>
      <p:sp>
        <p:nvSpPr>
          <p:cNvPr id="22294" name="Rectangle 990"/>
          <p:cNvSpPr>
            <a:spLocks noChangeArrowheads="1"/>
          </p:cNvSpPr>
          <p:nvPr/>
        </p:nvSpPr>
        <p:spPr bwMode="auto">
          <a:xfrm>
            <a:off x="7346155" y="1976438"/>
            <a:ext cx="114935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ctr" eaLnBrk="1" hangingPunct="1">
              <a:spcBef>
                <a:spcPct val="0"/>
              </a:spcBef>
              <a:buFontTx/>
              <a:buNone/>
            </a:pPr>
            <a:r>
              <a:rPr lang="nl-NL" altLang="nl-BE" sz="1300" dirty="0">
                <a:solidFill>
                  <a:srgbClr val="000000"/>
                </a:solidFill>
                <a:sym typeface="Arial" panose="020B0604020202020204" pitchFamily="34" charset="0"/>
              </a:rPr>
              <a:t>Non </a:t>
            </a:r>
            <a:r>
              <a:rPr lang="nl-NL" altLang="nl-BE" sz="1300" dirty="0" err="1">
                <a:solidFill>
                  <a:srgbClr val="000000"/>
                </a:solidFill>
                <a:sym typeface="Arial" panose="020B0604020202020204" pitchFamily="34" charset="0"/>
              </a:rPr>
              <a:t>social</a:t>
            </a:r>
            <a:r>
              <a:rPr lang="nl-NL" altLang="nl-BE" sz="1300" dirty="0">
                <a:solidFill>
                  <a:srgbClr val="000000"/>
                </a:solidFill>
                <a:sym typeface="Arial" panose="020B0604020202020204" pitchFamily="34" charset="0"/>
              </a:rPr>
              <a:t> FPS</a:t>
            </a:r>
          </a:p>
          <a:p>
            <a:pPr algn="ctr" eaLnBrk="1" hangingPunct="1">
              <a:spcBef>
                <a:spcPct val="0"/>
              </a:spcBef>
              <a:buFontTx/>
              <a:buNone/>
            </a:pPr>
            <a:r>
              <a:rPr lang="nl-NL" altLang="nl-BE" sz="1300" dirty="0" smtClean="0">
                <a:solidFill>
                  <a:srgbClr val="000000"/>
                </a:solidFill>
                <a:sym typeface="Arial" panose="020B0604020202020204" pitchFamily="34" charset="0"/>
              </a:rPr>
              <a:t>(</a:t>
            </a:r>
            <a:r>
              <a:rPr lang="nl-NL" altLang="nl-BE" sz="1300" dirty="0" smtClean="0">
                <a:solidFill>
                  <a:srgbClr val="000000"/>
                </a:solidFill>
                <a:sym typeface="Arial" panose="020B0604020202020204" pitchFamily="34" charset="0"/>
              </a:rPr>
              <a:t>BOSA</a:t>
            </a:r>
            <a:r>
              <a:rPr lang="nl-NL" altLang="nl-BE" sz="1300" dirty="0" smtClean="0">
                <a:solidFill>
                  <a:srgbClr val="000000"/>
                </a:solidFill>
                <a:sym typeface="Arial" panose="020B0604020202020204" pitchFamily="34" charset="0"/>
              </a:rPr>
              <a:t>)</a:t>
            </a:r>
            <a:endParaRPr lang="nl-NL" altLang="nl-BE" sz="1300" dirty="0">
              <a:solidFill>
                <a:srgbClr val="000000"/>
              </a:solidFill>
              <a:sym typeface="Arial" panose="020B0604020202020204" pitchFamily="34" charset="0"/>
            </a:endParaRPr>
          </a:p>
        </p:txBody>
      </p:sp>
      <p:sp>
        <p:nvSpPr>
          <p:cNvPr id="22295" name="Freeform 991"/>
          <p:cNvSpPr>
            <a:spLocks noEditPoints="1"/>
          </p:cNvSpPr>
          <p:nvPr/>
        </p:nvSpPr>
        <p:spPr bwMode="auto">
          <a:xfrm>
            <a:off x="1068388" y="4475163"/>
            <a:ext cx="2398712" cy="314325"/>
          </a:xfrm>
          <a:custGeom>
            <a:avLst/>
            <a:gdLst>
              <a:gd name="T0" fmla="*/ 2147483646 w 4500"/>
              <a:gd name="T1" fmla="*/ 2147483646 h 589"/>
              <a:gd name="T2" fmla="*/ 2147483646 w 4500"/>
              <a:gd name="T3" fmla="*/ 2147483646 h 589"/>
              <a:gd name="T4" fmla="*/ 1817638410 w 4500"/>
              <a:gd name="T5" fmla="*/ 2147483646 h 589"/>
              <a:gd name="T6" fmla="*/ 1969084557 w 4500"/>
              <a:gd name="T7" fmla="*/ 2147483646 h 589"/>
              <a:gd name="T8" fmla="*/ 2147483646 w 4500"/>
              <a:gd name="T9" fmla="*/ 2147483646 h 589"/>
              <a:gd name="T10" fmla="*/ 2147483646 w 4500"/>
              <a:gd name="T11" fmla="*/ 2147483646 h 589"/>
              <a:gd name="T12" fmla="*/ 2147483646 w 4500"/>
              <a:gd name="T13" fmla="*/ 2147483646 h 589"/>
              <a:gd name="T14" fmla="*/ 2147483646 w 4500"/>
              <a:gd name="T15" fmla="*/ 2147483646 h 589"/>
              <a:gd name="T16" fmla="*/ 2147483646 w 4500"/>
              <a:gd name="T17" fmla="*/ 2147483646 h 589"/>
              <a:gd name="T18" fmla="*/ 2147483646 w 4500"/>
              <a:gd name="T19" fmla="*/ 2147483646 h 589"/>
              <a:gd name="T20" fmla="*/ 2147483646 w 4500"/>
              <a:gd name="T21" fmla="*/ 2147483646 h 589"/>
              <a:gd name="T22" fmla="*/ 2147483646 w 4500"/>
              <a:gd name="T23" fmla="*/ 2147483646 h 589"/>
              <a:gd name="T24" fmla="*/ 2147483646 w 4500"/>
              <a:gd name="T25" fmla="*/ 2147483646 h 589"/>
              <a:gd name="T26" fmla="*/ 2147483646 w 4500"/>
              <a:gd name="T27" fmla="*/ 2147483646 h 589"/>
              <a:gd name="T28" fmla="*/ 2147483646 w 4500"/>
              <a:gd name="T29" fmla="*/ 2147483646 h 589"/>
              <a:gd name="T30" fmla="*/ 2147483646 w 4500"/>
              <a:gd name="T31" fmla="*/ 2147483646 h 589"/>
              <a:gd name="T32" fmla="*/ 2147483646 w 4500"/>
              <a:gd name="T33" fmla="*/ 2147483646 h 589"/>
              <a:gd name="T34" fmla="*/ 2147483646 w 4500"/>
              <a:gd name="T35" fmla="*/ 2147483646 h 589"/>
              <a:gd name="T36" fmla="*/ 2147483646 w 4500"/>
              <a:gd name="T37" fmla="*/ 2147483646 h 589"/>
              <a:gd name="T38" fmla="*/ 2147483646 w 4500"/>
              <a:gd name="T39" fmla="*/ 2147483646 h 589"/>
              <a:gd name="T40" fmla="*/ 2147483646 w 4500"/>
              <a:gd name="T41" fmla="*/ 2147483646 h 589"/>
              <a:gd name="T42" fmla="*/ 2147483646 w 4500"/>
              <a:gd name="T43" fmla="*/ 2147483646 h 589"/>
              <a:gd name="T44" fmla="*/ 2147483646 w 4500"/>
              <a:gd name="T45" fmla="*/ 2147483646 h 589"/>
              <a:gd name="T46" fmla="*/ 2147483646 w 4500"/>
              <a:gd name="T47" fmla="*/ 2147483646 h 589"/>
              <a:gd name="T48" fmla="*/ 2147483646 w 4500"/>
              <a:gd name="T49" fmla="*/ 2147483646 h 589"/>
              <a:gd name="T50" fmla="*/ 2147483646 w 4500"/>
              <a:gd name="T51" fmla="*/ 2147483646 h 589"/>
              <a:gd name="T52" fmla="*/ 2147483646 w 4500"/>
              <a:gd name="T53" fmla="*/ 2147483646 h 589"/>
              <a:gd name="T54" fmla="*/ 2147483646 w 4500"/>
              <a:gd name="T55" fmla="*/ 2147483646 h 589"/>
              <a:gd name="T56" fmla="*/ 2147483646 w 4500"/>
              <a:gd name="T57" fmla="*/ 2147483646 h 589"/>
              <a:gd name="T58" fmla="*/ 2147483646 w 4500"/>
              <a:gd name="T59" fmla="*/ 2147483646 h 589"/>
              <a:gd name="T60" fmla="*/ 2147483646 w 4500"/>
              <a:gd name="T61" fmla="*/ 2147483646 h 589"/>
              <a:gd name="T62" fmla="*/ 2147483646 w 4500"/>
              <a:gd name="T63" fmla="*/ 2147483646 h 589"/>
              <a:gd name="T64" fmla="*/ 2147483646 w 4500"/>
              <a:gd name="T65" fmla="*/ 2147483646 h 589"/>
              <a:gd name="T66" fmla="*/ 2147483646 w 4500"/>
              <a:gd name="T67" fmla="*/ 2147483646 h 589"/>
              <a:gd name="T68" fmla="*/ 2147483646 w 4500"/>
              <a:gd name="T69" fmla="*/ 2147483646 h 589"/>
              <a:gd name="T70" fmla="*/ 2147483646 w 4500"/>
              <a:gd name="T71" fmla="*/ 2147483646 h 589"/>
              <a:gd name="T72" fmla="*/ 2147483646 w 4500"/>
              <a:gd name="T73" fmla="*/ 2147483646 h 589"/>
              <a:gd name="T74" fmla="*/ 2147483646 w 4500"/>
              <a:gd name="T75" fmla="*/ 2147483646 h 589"/>
              <a:gd name="T76" fmla="*/ 2147483646 w 4500"/>
              <a:gd name="T77" fmla="*/ 2147483646 h 589"/>
              <a:gd name="T78" fmla="*/ 2147483646 w 4500"/>
              <a:gd name="T79" fmla="*/ 2147483646 h 589"/>
              <a:gd name="T80" fmla="*/ 2147483646 w 4500"/>
              <a:gd name="T81" fmla="*/ 2147483646 h 589"/>
              <a:gd name="T82" fmla="*/ 2147483646 w 4500"/>
              <a:gd name="T83" fmla="*/ 2147483646 h 589"/>
              <a:gd name="T84" fmla="*/ 2147483646 w 4500"/>
              <a:gd name="T85" fmla="*/ 2147483646 h 589"/>
              <a:gd name="T86" fmla="*/ 2147483646 w 4500"/>
              <a:gd name="T87" fmla="*/ 2147483646 h 589"/>
              <a:gd name="T88" fmla="*/ 2147483646 w 4500"/>
              <a:gd name="T89" fmla="*/ 2147483646 h 589"/>
              <a:gd name="T90" fmla="*/ 2147483646 w 4500"/>
              <a:gd name="T91" fmla="*/ 2147483646 h 589"/>
              <a:gd name="T92" fmla="*/ 2147483646 w 4500"/>
              <a:gd name="T93" fmla="*/ 2147483646 h 589"/>
              <a:gd name="T94" fmla="*/ 2147483646 w 4500"/>
              <a:gd name="T95" fmla="*/ 2147483646 h 589"/>
              <a:gd name="T96" fmla="*/ 2147483646 w 4500"/>
              <a:gd name="T97" fmla="*/ 2147483646 h 589"/>
              <a:gd name="T98" fmla="*/ 2147483646 w 4500"/>
              <a:gd name="T99" fmla="*/ 2147483646 h 589"/>
              <a:gd name="T100" fmla="*/ 2147483646 w 4500"/>
              <a:gd name="T101" fmla="*/ 2147483646 h 589"/>
              <a:gd name="T102" fmla="*/ 2147483646 w 4500"/>
              <a:gd name="T103" fmla="*/ 2147483646 h 589"/>
              <a:gd name="T104" fmla="*/ 2147483646 w 4500"/>
              <a:gd name="T105" fmla="*/ 2147483646 h 589"/>
              <a:gd name="T106" fmla="*/ 2147483646 w 4500"/>
              <a:gd name="T107" fmla="*/ 2147483646 h 589"/>
              <a:gd name="T108" fmla="*/ 2147483646 w 4500"/>
              <a:gd name="T109" fmla="*/ 2147483646 h 589"/>
              <a:gd name="T110" fmla="*/ 2147483646 w 4500"/>
              <a:gd name="T111" fmla="*/ 2147483646 h 589"/>
              <a:gd name="T112" fmla="*/ 2147483646 w 4500"/>
              <a:gd name="T113" fmla="*/ 2147483646 h 589"/>
              <a:gd name="T114" fmla="*/ 2147483646 w 4500"/>
              <a:gd name="T115" fmla="*/ 2147483646 h 589"/>
              <a:gd name="T116" fmla="*/ 2147483646 w 4500"/>
              <a:gd name="T117" fmla="*/ 2147483646 h 589"/>
              <a:gd name="T118" fmla="*/ 2147483646 w 4500"/>
              <a:gd name="T119" fmla="*/ 2147483646 h 5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500" h="589">
                <a:moveTo>
                  <a:pt x="25" y="12"/>
                </a:moveTo>
                <a:lnTo>
                  <a:pt x="25" y="38"/>
                </a:lnTo>
                <a:cubicBezTo>
                  <a:pt x="25" y="45"/>
                  <a:pt x="20" y="51"/>
                  <a:pt x="12" y="51"/>
                </a:cubicBezTo>
                <a:cubicBezTo>
                  <a:pt x="5" y="51"/>
                  <a:pt x="0" y="45"/>
                  <a:pt x="0" y="38"/>
                </a:cubicBezTo>
                <a:lnTo>
                  <a:pt x="0" y="12"/>
                </a:lnTo>
                <a:cubicBezTo>
                  <a:pt x="0" y="5"/>
                  <a:pt x="5" y="0"/>
                  <a:pt x="12" y="0"/>
                </a:cubicBezTo>
                <a:cubicBezTo>
                  <a:pt x="20" y="0"/>
                  <a:pt x="25" y="5"/>
                  <a:pt x="25" y="12"/>
                </a:cubicBezTo>
                <a:close/>
                <a:moveTo>
                  <a:pt x="25" y="89"/>
                </a:moveTo>
                <a:lnTo>
                  <a:pt x="25" y="115"/>
                </a:lnTo>
                <a:cubicBezTo>
                  <a:pt x="25" y="122"/>
                  <a:pt x="20" y="128"/>
                  <a:pt x="12" y="128"/>
                </a:cubicBezTo>
                <a:cubicBezTo>
                  <a:pt x="5" y="128"/>
                  <a:pt x="0" y="122"/>
                  <a:pt x="0" y="115"/>
                </a:cubicBezTo>
                <a:lnTo>
                  <a:pt x="0" y="89"/>
                </a:lnTo>
                <a:cubicBezTo>
                  <a:pt x="0" y="82"/>
                  <a:pt x="5" y="76"/>
                  <a:pt x="12" y="76"/>
                </a:cubicBezTo>
                <a:cubicBezTo>
                  <a:pt x="20" y="76"/>
                  <a:pt x="25" y="82"/>
                  <a:pt x="25" y="89"/>
                </a:cubicBezTo>
                <a:close/>
                <a:moveTo>
                  <a:pt x="25" y="166"/>
                </a:moveTo>
                <a:lnTo>
                  <a:pt x="25" y="192"/>
                </a:lnTo>
                <a:cubicBezTo>
                  <a:pt x="25" y="199"/>
                  <a:pt x="20" y="204"/>
                  <a:pt x="12" y="204"/>
                </a:cubicBezTo>
                <a:cubicBezTo>
                  <a:pt x="5" y="204"/>
                  <a:pt x="0" y="199"/>
                  <a:pt x="0" y="192"/>
                </a:cubicBezTo>
                <a:lnTo>
                  <a:pt x="0" y="166"/>
                </a:lnTo>
                <a:cubicBezTo>
                  <a:pt x="0" y="159"/>
                  <a:pt x="5" y="153"/>
                  <a:pt x="12" y="153"/>
                </a:cubicBezTo>
                <a:cubicBezTo>
                  <a:pt x="20" y="153"/>
                  <a:pt x="25" y="159"/>
                  <a:pt x="25" y="166"/>
                </a:cubicBezTo>
                <a:close/>
                <a:moveTo>
                  <a:pt x="25" y="243"/>
                </a:moveTo>
                <a:lnTo>
                  <a:pt x="25" y="268"/>
                </a:lnTo>
                <a:cubicBezTo>
                  <a:pt x="25" y="276"/>
                  <a:pt x="20" y="281"/>
                  <a:pt x="12" y="281"/>
                </a:cubicBezTo>
                <a:cubicBezTo>
                  <a:pt x="5" y="281"/>
                  <a:pt x="0" y="276"/>
                  <a:pt x="0" y="268"/>
                </a:cubicBezTo>
                <a:lnTo>
                  <a:pt x="0" y="243"/>
                </a:lnTo>
                <a:cubicBezTo>
                  <a:pt x="0" y="236"/>
                  <a:pt x="5" y="230"/>
                  <a:pt x="12" y="230"/>
                </a:cubicBezTo>
                <a:cubicBezTo>
                  <a:pt x="20" y="230"/>
                  <a:pt x="25" y="236"/>
                  <a:pt x="25" y="243"/>
                </a:cubicBezTo>
                <a:close/>
                <a:moveTo>
                  <a:pt x="25" y="320"/>
                </a:moveTo>
                <a:lnTo>
                  <a:pt x="25" y="344"/>
                </a:lnTo>
                <a:lnTo>
                  <a:pt x="12" y="332"/>
                </a:lnTo>
                <a:lnTo>
                  <a:pt x="13" y="332"/>
                </a:lnTo>
                <a:cubicBezTo>
                  <a:pt x="20" y="332"/>
                  <a:pt x="26" y="337"/>
                  <a:pt x="26" y="344"/>
                </a:cubicBezTo>
                <a:cubicBezTo>
                  <a:pt x="26" y="352"/>
                  <a:pt x="20" y="357"/>
                  <a:pt x="13" y="357"/>
                </a:cubicBezTo>
                <a:lnTo>
                  <a:pt x="12" y="357"/>
                </a:lnTo>
                <a:cubicBezTo>
                  <a:pt x="5" y="357"/>
                  <a:pt x="0" y="352"/>
                  <a:pt x="0" y="344"/>
                </a:cubicBezTo>
                <a:lnTo>
                  <a:pt x="0" y="320"/>
                </a:lnTo>
                <a:cubicBezTo>
                  <a:pt x="0" y="313"/>
                  <a:pt x="5" y="307"/>
                  <a:pt x="12" y="307"/>
                </a:cubicBezTo>
                <a:cubicBezTo>
                  <a:pt x="20" y="307"/>
                  <a:pt x="25" y="313"/>
                  <a:pt x="25" y="320"/>
                </a:cubicBezTo>
                <a:close/>
                <a:moveTo>
                  <a:pt x="64" y="332"/>
                </a:moveTo>
                <a:lnTo>
                  <a:pt x="90" y="332"/>
                </a:lnTo>
                <a:cubicBezTo>
                  <a:pt x="97" y="332"/>
                  <a:pt x="103" y="337"/>
                  <a:pt x="103" y="344"/>
                </a:cubicBezTo>
                <a:cubicBezTo>
                  <a:pt x="103" y="352"/>
                  <a:pt x="97" y="357"/>
                  <a:pt x="90" y="357"/>
                </a:cubicBezTo>
                <a:lnTo>
                  <a:pt x="64" y="357"/>
                </a:lnTo>
                <a:cubicBezTo>
                  <a:pt x="57" y="357"/>
                  <a:pt x="52" y="352"/>
                  <a:pt x="52" y="344"/>
                </a:cubicBezTo>
                <a:cubicBezTo>
                  <a:pt x="52" y="337"/>
                  <a:pt x="57" y="332"/>
                  <a:pt x="64" y="332"/>
                </a:cubicBezTo>
                <a:close/>
                <a:moveTo>
                  <a:pt x="141" y="332"/>
                </a:moveTo>
                <a:lnTo>
                  <a:pt x="167" y="332"/>
                </a:lnTo>
                <a:cubicBezTo>
                  <a:pt x="174" y="332"/>
                  <a:pt x="180" y="337"/>
                  <a:pt x="180" y="344"/>
                </a:cubicBezTo>
                <a:cubicBezTo>
                  <a:pt x="180" y="352"/>
                  <a:pt x="174" y="357"/>
                  <a:pt x="167" y="357"/>
                </a:cubicBezTo>
                <a:lnTo>
                  <a:pt x="141" y="357"/>
                </a:lnTo>
                <a:cubicBezTo>
                  <a:pt x="134" y="357"/>
                  <a:pt x="128" y="352"/>
                  <a:pt x="128" y="344"/>
                </a:cubicBezTo>
                <a:cubicBezTo>
                  <a:pt x="128" y="337"/>
                  <a:pt x="134" y="332"/>
                  <a:pt x="141" y="332"/>
                </a:cubicBezTo>
                <a:close/>
                <a:moveTo>
                  <a:pt x="218" y="332"/>
                </a:moveTo>
                <a:lnTo>
                  <a:pt x="244" y="332"/>
                </a:lnTo>
                <a:cubicBezTo>
                  <a:pt x="251" y="332"/>
                  <a:pt x="256" y="337"/>
                  <a:pt x="256" y="344"/>
                </a:cubicBezTo>
                <a:cubicBezTo>
                  <a:pt x="256" y="352"/>
                  <a:pt x="251" y="357"/>
                  <a:pt x="244" y="357"/>
                </a:cubicBezTo>
                <a:lnTo>
                  <a:pt x="218" y="357"/>
                </a:lnTo>
                <a:cubicBezTo>
                  <a:pt x="211" y="357"/>
                  <a:pt x="205" y="352"/>
                  <a:pt x="205" y="344"/>
                </a:cubicBezTo>
                <a:cubicBezTo>
                  <a:pt x="205" y="337"/>
                  <a:pt x="211" y="332"/>
                  <a:pt x="218" y="332"/>
                </a:cubicBezTo>
                <a:close/>
                <a:moveTo>
                  <a:pt x="295" y="332"/>
                </a:moveTo>
                <a:lnTo>
                  <a:pt x="320" y="332"/>
                </a:lnTo>
                <a:cubicBezTo>
                  <a:pt x="328" y="332"/>
                  <a:pt x="333" y="337"/>
                  <a:pt x="333" y="344"/>
                </a:cubicBezTo>
                <a:cubicBezTo>
                  <a:pt x="333" y="352"/>
                  <a:pt x="328" y="357"/>
                  <a:pt x="320" y="357"/>
                </a:cubicBezTo>
                <a:lnTo>
                  <a:pt x="295" y="357"/>
                </a:lnTo>
                <a:cubicBezTo>
                  <a:pt x="288" y="357"/>
                  <a:pt x="282" y="352"/>
                  <a:pt x="282" y="344"/>
                </a:cubicBezTo>
                <a:cubicBezTo>
                  <a:pt x="282" y="337"/>
                  <a:pt x="288" y="332"/>
                  <a:pt x="295" y="332"/>
                </a:cubicBezTo>
                <a:close/>
                <a:moveTo>
                  <a:pt x="372" y="332"/>
                </a:moveTo>
                <a:lnTo>
                  <a:pt x="397" y="332"/>
                </a:lnTo>
                <a:cubicBezTo>
                  <a:pt x="404" y="332"/>
                  <a:pt x="410" y="337"/>
                  <a:pt x="410" y="344"/>
                </a:cubicBezTo>
                <a:cubicBezTo>
                  <a:pt x="410" y="352"/>
                  <a:pt x="404" y="357"/>
                  <a:pt x="397" y="357"/>
                </a:cubicBezTo>
                <a:lnTo>
                  <a:pt x="372" y="357"/>
                </a:lnTo>
                <a:cubicBezTo>
                  <a:pt x="365" y="357"/>
                  <a:pt x="359" y="352"/>
                  <a:pt x="359" y="344"/>
                </a:cubicBezTo>
                <a:cubicBezTo>
                  <a:pt x="359" y="337"/>
                  <a:pt x="365" y="332"/>
                  <a:pt x="372" y="332"/>
                </a:cubicBezTo>
                <a:close/>
                <a:moveTo>
                  <a:pt x="448" y="332"/>
                </a:moveTo>
                <a:lnTo>
                  <a:pt x="474" y="332"/>
                </a:lnTo>
                <a:cubicBezTo>
                  <a:pt x="481" y="332"/>
                  <a:pt x="487" y="337"/>
                  <a:pt x="487" y="344"/>
                </a:cubicBezTo>
                <a:cubicBezTo>
                  <a:pt x="487" y="352"/>
                  <a:pt x="481" y="357"/>
                  <a:pt x="474" y="357"/>
                </a:cubicBezTo>
                <a:lnTo>
                  <a:pt x="448" y="357"/>
                </a:lnTo>
                <a:cubicBezTo>
                  <a:pt x="441" y="357"/>
                  <a:pt x="436" y="352"/>
                  <a:pt x="436" y="344"/>
                </a:cubicBezTo>
                <a:cubicBezTo>
                  <a:pt x="436" y="337"/>
                  <a:pt x="441" y="332"/>
                  <a:pt x="448" y="332"/>
                </a:cubicBezTo>
                <a:close/>
                <a:moveTo>
                  <a:pt x="525" y="332"/>
                </a:moveTo>
                <a:lnTo>
                  <a:pt x="551" y="332"/>
                </a:lnTo>
                <a:cubicBezTo>
                  <a:pt x="558" y="332"/>
                  <a:pt x="564" y="337"/>
                  <a:pt x="564" y="344"/>
                </a:cubicBezTo>
                <a:cubicBezTo>
                  <a:pt x="564" y="352"/>
                  <a:pt x="558" y="357"/>
                  <a:pt x="551" y="357"/>
                </a:cubicBezTo>
                <a:lnTo>
                  <a:pt x="525" y="357"/>
                </a:lnTo>
                <a:cubicBezTo>
                  <a:pt x="518" y="357"/>
                  <a:pt x="512" y="352"/>
                  <a:pt x="512" y="344"/>
                </a:cubicBezTo>
                <a:cubicBezTo>
                  <a:pt x="512" y="337"/>
                  <a:pt x="518" y="332"/>
                  <a:pt x="525" y="332"/>
                </a:cubicBezTo>
                <a:close/>
                <a:moveTo>
                  <a:pt x="602" y="332"/>
                </a:moveTo>
                <a:lnTo>
                  <a:pt x="628" y="332"/>
                </a:lnTo>
                <a:cubicBezTo>
                  <a:pt x="635" y="332"/>
                  <a:pt x="640" y="337"/>
                  <a:pt x="640" y="344"/>
                </a:cubicBezTo>
                <a:cubicBezTo>
                  <a:pt x="640" y="352"/>
                  <a:pt x="635" y="357"/>
                  <a:pt x="628" y="357"/>
                </a:cubicBezTo>
                <a:lnTo>
                  <a:pt x="602" y="357"/>
                </a:lnTo>
                <a:cubicBezTo>
                  <a:pt x="595" y="357"/>
                  <a:pt x="589" y="352"/>
                  <a:pt x="589" y="344"/>
                </a:cubicBezTo>
                <a:cubicBezTo>
                  <a:pt x="589" y="337"/>
                  <a:pt x="595" y="332"/>
                  <a:pt x="602" y="332"/>
                </a:cubicBezTo>
                <a:close/>
                <a:moveTo>
                  <a:pt x="679" y="332"/>
                </a:moveTo>
                <a:lnTo>
                  <a:pt x="704" y="332"/>
                </a:lnTo>
                <a:cubicBezTo>
                  <a:pt x="712" y="332"/>
                  <a:pt x="717" y="337"/>
                  <a:pt x="717" y="344"/>
                </a:cubicBezTo>
                <a:cubicBezTo>
                  <a:pt x="717" y="352"/>
                  <a:pt x="712" y="357"/>
                  <a:pt x="704" y="357"/>
                </a:cubicBezTo>
                <a:lnTo>
                  <a:pt x="679" y="357"/>
                </a:lnTo>
                <a:cubicBezTo>
                  <a:pt x="672" y="357"/>
                  <a:pt x="666" y="352"/>
                  <a:pt x="666" y="344"/>
                </a:cubicBezTo>
                <a:cubicBezTo>
                  <a:pt x="666" y="337"/>
                  <a:pt x="672" y="332"/>
                  <a:pt x="679" y="332"/>
                </a:cubicBezTo>
                <a:close/>
                <a:moveTo>
                  <a:pt x="756" y="332"/>
                </a:moveTo>
                <a:lnTo>
                  <a:pt x="781" y="332"/>
                </a:lnTo>
                <a:cubicBezTo>
                  <a:pt x="788" y="332"/>
                  <a:pt x="794" y="337"/>
                  <a:pt x="794" y="344"/>
                </a:cubicBezTo>
                <a:cubicBezTo>
                  <a:pt x="794" y="352"/>
                  <a:pt x="788" y="357"/>
                  <a:pt x="781" y="357"/>
                </a:cubicBezTo>
                <a:lnTo>
                  <a:pt x="756" y="357"/>
                </a:lnTo>
                <a:cubicBezTo>
                  <a:pt x="749" y="357"/>
                  <a:pt x="743" y="352"/>
                  <a:pt x="743" y="344"/>
                </a:cubicBezTo>
                <a:cubicBezTo>
                  <a:pt x="743" y="337"/>
                  <a:pt x="749" y="332"/>
                  <a:pt x="756" y="332"/>
                </a:cubicBezTo>
                <a:close/>
                <a:moveTo>
                  <a:pt x="832" y="332"/>
                </a:moveTo>
                <a:lnTo>
                  <a:pt x="858" y="332"/>
                </a:lnTo>
                <a:cubicBezTo>
                  <a:pt x="865" y="332"/>
                  <a:pt x="871" y="337"/>
                  <a:pt x="871" y="344"/>
                </a:cubicBezTo>
                <a:cubicBezTo>
                  <a:pt x="871" y="352"/>
                  <a:pt x="865" y="357"/>
                  <a:pt x="858" y="357"/>
                </a:cubicBezTo>
                <a:lnTo>
                  <a:pt x="832" y="357"/>
                </a:lnTo>
                <a:cubicBezTo>
                  <a:pt x="825" y="357"/>
                  <a:pt x="820" y="352"/>
                  <a:pt x="820" y="344"/>
                </a:cubicBezTo>
                <a:cubicBezTo>
                  <a:pt x="820" y="337"/>
                  <a:pt x="825" y="332"/>
                  <a:pt x="832" y="332"/>
                </a:cubicBezTo>
                <a:close/>
                <a:moveTo>
                  <a:pt x="909" y="332"/>
                </a:moveTo>
                <a:lnTo>
                  <a:pt x="935" y="332"/>
                </a:lnTo>
                <a:cubicBezTo>
                  <a:pt x="942" y="332"/>
                  <a:pt x="948" y="337"/>
                  <a:pt x="948" y="344"/>
                </a:cubicBezTo>
                <a:cubicBezTo>
                  <a:pt x="948" y="352"/>
                  <a:pt x="942" y="357"/>
                  <a:pt x="935" y="357"/>
                </a:cubicBezTo>
                <a:lnTo>
                  <a:pt x="909" y="357"/>
                </a:lnTo>
                <a:cubicBezTo>
                  <a:pt x="902" y="357"/>
                  <a:pt x="896" y="352"/>
                  <a:pt x="896" y="344"/>
                </a:cubicBezTo>
                <a:cubicBezTo>
                  <a:pt x="896" y="337"/>
                  <a:pt x="902" y="332"/>
                  <a:pt x="909" y="332"/>
                </a:cubicBezTo>
                <a:close/>
                <a:moveTo>
                  <a:pt x="986" y="332"/>
                </a:moveTo>
                <a:lnTo>
                  <a:pt x="1012" y="332"/>
                </a:lnTo>
                <a:cubicBezTo>
                  <a:pt x="1019" y="332"/>
                  <a:pt x="1024" y="337"/>
                  <a:pt x="1024" y="344"/>
                </a:cubicBezTo>
                <a:cubicBezTo>
                  <a:pt x="1024" y="352"/>
                  <a:pt x="1019" y="357"/>
                  <a:pt x="1012" y="357"/>
                </a:cubicBezTo>
                <a:lnTo>
                  <a:pt x="986" y="357"/>
                </a:lnTo>
                <a:cubicBezTo>
                  <a:pt x="979" y="357"/>
                  <a:pt x="973" y="352"/>
                  <a:pt x="973" y="344"/>
                </a:cubicBezTo>
                <a:cubicBezTo>
                  <a:pt x="973" y="337"/>
                  <a:pt x="979" y="332"/>
                  <a:pt x="986" y="332"/>
                </a:cubicBezTo>
                <a:close/>
                <a:moveTo>
                  <a:pt x="1033" y="310"/>
                </a:moveTo>
                <a:lnTo>
                  <a:pt x="1039" y="302"/>
                </a:lnTo>
                <a:cubicBezTo>
                  <a:pt x="1040" y="301"/>
                  <a:pt x="1041" y="300"/>
                  <a:pt x="1042" y="299"/>
                </a:cubicBezTo>
                <a:lnTo>
                  <a:pt x="1054" y="290"/>
                </a:lnTo>
                <a:cubicBezTo>
                  <a:pt x="1060" y="286"/>
                  <a:pt x="1068" y="287"/>
                  <a:pt x="1072" y="293"/>
                </a:cubicBezTo>
                <a:cubicBezTo>
                  <a:pt x="1076" y="299"/>
                  <a:pt x="1075" y="307"/>
                  <a:pt x="1069" y="311"/>
                </a:cubicBezTo>
                <a:lnTo>
                  <a:pt x="1057" y="320"/>
                </a:lnTo>
                <a:lnTo>
                  <a:pt x="1060" y="317"/>
                </a:lnTo>
                <a:lnTo>
                  <a:pt x="1054" y="326"/>
                </a:lnTo>
                <a:cubicBezTo>
                  <a:pt x="1049" y="331"/>
                  <a:pt x="1041" y="333"/>
                  <a:pt x="1036" y="328"/>
                </a:cubicBezTo>
                <a:cubicBezTo>
                  <a:pt x="1030" y="324"/>
                  <a:pt x="1029" y="316"/>
                  <a:pt x="1033" y="310"/>
                </a:cubicBezTo>
                <a:close/>
                <a:moveTo>
                  <a:pt x="1117" y="292"/>
                </a:moveTo>
                <a:lnTo>
                  <a:pt x="1128" y="299"/>
                </a:lnTo>
                <a:cubicBezTo>
                  <a:pt x="1129" y="300"/>
                  <a:pt x="1130" y="301"/>
                  <a:pt x="1131" y="302"/>
                </a:cubicBezTo>
                <a:lnTo>
                  <a:pt x="1138" y="312"/>
                </a:lnTo>
                <a:cubicBezTo>
                  <a:pt x="1143" y="318"/>
                  <a:pt x="1141" y="326"/>
                  <a:pt x="1136" y="330"/>
                </a:cubicBezTo>
                <a:cubicBezTo>
                  <a:pt x="1130" y="334"/>
                  <a:pt x="1122" y="333"/>
                  <a:pt x="1118" y="328"/>
                </a:cubicBezTo>
                <a:lnTo>
                  <a:pt x="1110" y="317"/>
                </a:lnTo>
                <a:lnTo>
                  <a:pt x="1113" y="320"/>
                </a:lnTo>
                <a:lnTo>
                  <a:pt x="1103" y="313"/>
                </a:lnTo>
                <a:cubicBezTo>
                  <a:pt x="1097" y="309"/>
                  <a:pt x="1096" y="301"/>
                  <a:pt x="1100" y="295"/>
                </a:cubicBezTo>
                <a:cubicBezTo>
                  <a:pt x="1104" y="289"/>
                  <a:pt x="1112" y="288"/>
                  <a:pt x="1117" y="292"/>
                </a:cubicBezTo>
                <a:close/>
                <a:moveTo>
                  <a:pt x="1161" y="332"/>
                </a:moveTo>
                <a:lnTo>
                  <a:pt x="1186" y="332"/>
                </a:lnTo>
                <a:cubicBezTo>
                  <a:pt x="1193" y="332"/>
                  <a:pt x="1199" y="337"/>
                  <a:pt x="1199" y="344"/>
                </a:cubicBezTo>
                <a:cubicBezTo>
                  <a:pt x="1199" y="352"/>
                  <a:pt x="1193" y="357"/>
                  <a:pt x="1186" y="357"/>
                </a:cubicBezTo>
                <a:lnTo>
                  <a:pt x="1161" y="357"/>
                </a:lnTo>
                <a:cubicBezTo>
                  <a:pt x="1154" y="357"/>
                  <a:pt x="1148" y="352"/>
                  <a:pt x="1148" y="344"/>
                </a:cubicBezTo>
                <a:cubicBezTo>
                  <a:pt x="1148" y="337"/>
                  <a:pt x="1154" y="332"/>
                  <a:pt x="1161" y="332"/>
                </a:cubicBezTo>
                <a:close/>
                <a:moveTo>
                  <a:pt x="1237" y="332"/>
                </a:moveTo>
                <a:lnTo>
                  <a:pt x="1263" y="332"/>
                </a:lnTo>
                <a:cubicBezTo>
                  <a:pt x="1270" y="332"/>
                  <a:pt x="1276" y="337"/>
                  <a:pt x="1276" y="344"/>
                </a:cubicBezTo>
                <a:cubicBezTo>
                  <a:pt x="1276" y="352"/>
                  <a:pt x="1270" y="357"/>
                  <a:pt x="1263" y="357"/>
                </a:cubicBezTo>
                <a:lnTo>
                  <a:pt x="1237" y="357"/>
                </a:lnTo>
                <a:cubicBezTo>
                  <a:pt x="1230" y="357"/>
                  <a:pt x="1225" y="352"/>
                  <a:pt x="1225" y="344"/>
                </a:cubicBezTo>
                <a:cubicBezTo>
                  <a:pt x="1225" y="337"/>
                  <a:pt x="1230" y="332"/>
                  <a:pt x="1237" y="332"/>
                </a:cubicBezTo>
                <a:close/>
                <a:moveTo>
                  <a:pt x="1314" y="332"/>
                </a:moveTo>
                <a:lnTo>
                  <a:pt x="1340" y="332"/>
                </a:lnTo>
                <a:cubicBezTo>
                  <a:pt x="1347" y="332"/>
                  <a:pt x="1353" y="337"/>
                  <a:pt x="1353" y="344"/>
                </a:cubicBezTo>
                <a:cubicBezTo>
                  <a:pt x="1353" y="352"/>
                  <a:pt x="1347" y="357"/>
                  <a:pt x="1340" y="357"/>
                </a:cubicBezTo>
                <a:lnTo>
                  <a:pt x="1314" y="357"/>
                </a:lnTo>
                <a:cubicBezTo>
                  <a:pt x="1307" y="357"/>
                  <a:pt x="1301" y="352"/>
                  <a:pt x="1301" y="344"/>
                </a:cubicBezTo>
                <a:cubicBezTo>
                  <a:pt x="1301" y="337"/>
                  <a:pt x="1307" y="332"/>
                  <a:pt x="1314" y="332"/>
                </a:cubicBezTo>
                <a:close/>
                <a:moveTo>
                  <a:pt x="1391" y="332"/>
                </a:moveTo>
                <a:lnTo>
                  <a:pt x="1417" y="332"/>
                </a:lnTo>
                <a:cubicBezTo>
                  <a:pt x="1424" y="332"/>
                  <a:pt x="1429" y="337"/>
                  <a:pt x="1429" y="344"/>
                </a:cubicBezTo>
                <a:cubicBezTo>
                  <a:pt x="1429" y="352"/>
                  <a:pt x="1424" y="357"/>
                  <a:pt x="1417" y="357"/>
                </a:cubicBezTo>
                <a:lnTo>
                  <a:pt x="1391" y="357"/>
                </a:lnTo>
                <a:cubicBezTo>
                  <a:pt x="1384" y="357"/>
                  <a:pt x="1378" y="352"/>
                  <a:pt x="1378" y="344"/>
                </a:cubicBezTo>
                <a:cubicBezTo>
                  <a:pt x="1378" y="337"/>
                  <a:pt x="1384" y="332"/>
                  <a:pt x="1391" y="332"/>
                </a:cubicBezTo>
                <a:close/>
                <a:moveTo>
                  <a:pt x="1468" y="332"/>
                </a:moveTo>
                <a:lnTo>
                  <a:pt x="1493" y="332"/>
                </a:lnTo>
                <a:cubicBezTo>
                  <a:pt x="1501" y="332"/>
                  <a:pt x="1506" y="337"/>
                  <a:pt x="1506" y="344"/>
                </a:cubicBezTo>
                <a:cubicBezTo>
                  <a:pt x="1506" y="352"/>
                  <a:pt x="1501" y="357"/>
                  <a:pt x="1493" y="357"/>
                </a:cubicBezTo>
                <a:lnTo>
                  <a:pt x="1468" y="357"/>
                </a:lnTo>
                <a:cubicBezTo>
                  <a:pt x="1461" y="357"/>
                  <a:pt x="1455" y="352"/>
                  <a:pt x="1455" y="344"/>
                </a:cubicBezTo>
                <a:cubicBezTo>
                  <a:pt x="1455" y="337"/>
                  <a:pt x="1461" y="332"/>
                  <a:pt x="1468" y="332"/>
                </a:cubicBezTo>
                <a:close/>
                <a:moveTo>
                  <a:pt x="1545" y="332"/>
                </a:moveTo>
                <a:lnTo>
                  <a:pt x="1570" y="332"/>
                </a:lnTo>
                <a:cubicBezTo>
                  <a:pt x="1577" y="332"/>
                  <a:pt x="1583" y="337"/>
                  <a:pt x="1583" y="344"/>
                </a:cubicBezTo>
                <a:cubicBezTo>
                  <a:pt x="1583" y="352"/>
                  <a:pt x="1577" y="357"/>
                  <a:pt x="1570" y="357"/>
                </a:cubicBezTo>
                <a:lnTo>
                  <a:pt x="1545" y="357"/>
                </a:lnTo>
                <a:cubicBezTo>
                  <a:pt x="1538" y="357"/>
                  <a:pt x="1532" y="352"/>
                  <a:pt x="1532" y="344"/>
                </a:cubicBezTo>
                <a:cubicBezTo>
                  <a:pt x="1532" y="337"/>
                  <a:pt x="1538" y="332"/>
                  <a:pt x="1545" y="332"/>
                </a:cubicBezTo>
                <a:close/>
                <a:moveTo>
                  <a:pt x="1621" y="332"/>
                </a:moveTo>
                <a:lnTo>
                  <a:pt x="1647" y="332"/>
                </a:lnTo>
                <a:cubicBezTo>
                  <a:pt x="1654" y="332"/>
                  <a:pt x="1660" y="337"/>
                  <a:pt x="1660" y="344"/>
                </a:cubicBezTo>
                <a:cubicBezTo>
                  <a:pt x="1660" y="352"/>
                  <a:pt x="1654" y="357"/>
                  <a:pt x="1647" y="357"/>
                </a:cubicBezTo>
                <a:lnTo>
                  <a:pt x="1621" y="357"/>
                </a:lnTo>
                <a:cubicBezTo>
                  <a:pt x="1614" y="357"/>
                  <a:pt x="1609" y="352"/>
                  <a:pt x="1609" y="344"/>
                </a:cubicBezTo>
                <a:cubicBezTo>
                  <a:pt x="1609" y="337"/>
                  <a:pt x="1614" y="332"/>
                  <a:pt x="1621" y="332"/>
                </a:cubicBezTo>
                <a:close/>
                <a:moveTo>
                  <a:pt x="1698" y="332"/>
                </a:moveTo>
                <a:lnTo>
                  <a:pt x="1724" y="332"/>
                </a:lnTo>
                <a:cubicBezTo>
                  <a:pt x="1731" y="332"/>
                  <a:pt x="1737" y="337"/>
                  <a:pt x="1737" y="344"/>
                </a:cubicBezTo>
                <a:cubicBezTo>
                  <a:pt x="1737" y="352"/>
                  <a:pt x="1731" y="357"/>
                  <a:pt x="1724" y="357"/>
                </a:cubicBezTo>
                <a:lnTo>
                  <a:pt x="1698" y="357"/>
                </a:lnTo>
                <a:cubicBezTo>
                  <a:pt x="1691" y="357"/>
                  <a:pt x="1685" y="352"/>
                  <a:pt x="1685" y="344"/>
                </a:cubicBezTo>
                <a:cubicBezTo>
                  <a:pt x="1685" y="337"/>
                  <a:pt x="1691" y="332"/>
                  <a:pt x="1698" y="332"/>
                </a:cubicBezTo>
                <a:close/>
                <a:moveTo>
                  <a:pt x="1775" y="332"/>
                </a:moveTo>
                <a:lnTo>
                  <a:pt x="1801" y="332"/>
                </a:lnTo>
                <a:cubicBezTo>
                  <a:pt x="1808" y="332"/>
                  <a:pt x="1813" y="337"/>
                  <a:pt x="1813" y="344"/>
                </a:cubicBezTo>
                <a:cubicBezTo>
                  <a:pt x="1813" y="352"/>
                  <a:pt x="1808" y="357"/>
                  <a:pt x="1801" y="357"/>
                </a:cubicBezTo>
                <a:lnTo>
                  <a:pt x="1775" y="357"/>
                </a:lnTo>
                <a:cubicBezTo>
                  <a:pt x="1768" y="357"/>
                  <a:pt x="1762" y="352"/>
                  <a:pt x="1762" y="344"/>
                </a:cubicBezTo>
                <a:cubicBezTo>
                  <a:pt x="1762" y="337"/>
                  <a:pt x="1768" y="332"/>
                  <a:pt x="1775" y="332"/>
                </a:cubicBezTo>
                <a:close/>
                <a:moveTo>
                  <a:pt x="1852" y="332"/>
                </a:moveTo>
                <a:lnTo>
                  <a:pt x="1877" y="332"/>
                </a:lnTo>
                <a:cubicBezTo>
                  <a:pt x="1885" y="332"/>
                  <a:pt x="1890" y="337"/>
                  <a:pt x="1890" y="344"/>
                </a:cubicBezTo>
                <a:cubicBezTo>
                  <a:pt x="1890" y="352"/>
                  <a:pt x="1885" y="357"/>
                  <a:pt x="1877" y="357"/>
                </a:cubicBezTo>
                <a:lnTo>
                  <a:pt x="1852" y="357"/>
                </a:lnTo>
                <a:cubicBezTo>
                  <a:pt x="1845" y="357"/>
                  <a:pt x="1839" y="352"/>
                  <a:pt x="1839" y="344"/>
                </a:cubicBezTo>
                <a:cubicBezTo>
                  <a:pt x="1839" y="337"/>
                  <a:pt x="1845" y="332"/>
                  <a:pt x="1852" y="332"/>
                </a:cubicBezTo>
                <a:close/>
                <a:moveTo>
                  <a:pt x="1929" y="332"/>
                </a:moveTo>
                <a:lnTo>
                  <a:pt x="1954" y="332"/>
                </a:lnTo>
                <a:cubicBezTo>
                  <a:pt x="1961" y="332"/>
                  <a:pt x="1967" y="337"/>
                  <a:pt x="1967" y="344"/>
                </a:cubicBezTo>
                <a:cubicBezTo>
                  <a:pt x="1967" y="352"/>
                  <a:pt x="1961" y="357"/>
                  <a:pt x="1954" y="357"/>
                </a:cubicBezTo>
                <a:lnTo>
                  <a:pt x="1929" y="357"/>
                </a:lnTo>
                <a:cubicBezTo>
                  <a:pt x="1922" y="357"/>
                  <a:pt x="1916" y="352"/>
                  <a:pt x="1916" y="344"/>
                </a:cubicBezTo>
                <a:cubicBezTo>
                  <a:pt x="1916" y="337"/>
                  <a:pt x="1922" y="332"/>
                  <a:pt x="1929" y="332"/>
                </a:cubicBezTo>
                <a:close/>
                <a:moveTo>
                  <a:pt x="2005" y="332"/>
                </a:moveTo>
                <a:lnTo>
                  <a:pt x="2031" y="332"/>
                </a:lnTo>
                <a:cubicBezTo>
                  <a:pt x="2038" y="332"/>
                  <a:pt x="2044" y="337"/>
                  <a:pt x="2044" y="344"/>
                </a:cubicBezTo>
                <a:cubicBezTo>
                  <a:pt x="2044" y="352"/>
                  <a:pt x="2038" y="357"/>
                  <a:pt x="2031" y="357"/>
                </a:cubicBezTo>
                <a:lnTo>
                  <a:pt x="2005" y="357"/>
                </a:lnTo>
                <a:cubicBezTo>
                  <a:pt x="1998" y="357"/>
                  <a:pt x="1993" y="352"/>
                  <a:pt x="1993" y="344"/>
                </a:cubicBezTo>
                <a:cubicBezTo>
                  <a:pt x="1993" y="337"/>
                  <a:pt x="1998" y="332"/>
                  <a:pt x="2005" y="332"/>
                </a:cubicBezTo>
                <a:close/>
                <a:moveTo>
                  <a:pt x="2082" y="332"/>
                </a:moveTo>
                <a:lnTo>
                  <a:pt x="2108" y="332"/>
                </a:lnTo>
                <a:cubicBezTo>
                  <a:pt x="2115" y="332"/>
                  <a:pt x="2121" y="337"/>
                  <a:pt x="2121" y="344"/>
                </a:cubicBezTo>
                <a:cubicBezTo>
                  <a:pt x="2121" y="352"/>
                  <a:pt x="2115" y="357"/>
                  <a:pt x="2108" y="357"/>
                </a:cubicBezTo>
                <a:lnTo>
                  <a:pt x="2082" y="357"/>
                </a:lnTo>
                <a:cubicBezTo>
                  <a:pt x="2075" y="357"/>
                  <a:pt x="2069" y="352"/>
                  <a:pt x="2069" y="344"/>
                </a:cubicBezTo>
                <a:cubicBezTo>
                  <a:pt x="2069" y="337"/>
                  <a:pt x="2075" y="332"/>
                  <a:pt x="2082" y="332"/>
                </a:cubicBezTo>
                <a:close/>
                <a:moveTo>
                  <a:pt x="2159" y="332"/>
                </a:moveTo>
                <a:lnTo>
                  <a:pt x="2185" y="332"/>
                </a:lnTo>
                <a:cubicBezTo>
                  <a:pt x="2192" y="332"/>
                  <a:pt x="2197" y="337"/>
                  <a:pt x="2197" y="344"/>
                </a:cubicBezTo>
                <a:cubicBezTo>
                  <a:pt x="2197" y="352"/>
                  <a:pt x="2192" y="357"/>
                  <a:pt x="2185" y="357"/>
                </a:cubicBezTo>
                <a:lnTo>
                  <a:pt x="2159" y="357"/>
                </a:lnTo>
                <a:cubicBezTo>
                  <a:pt x="2152" y="357"/>
                  <a:pt x="2146" y="352"/>
                  <a:pt x="2146" y="344"/>
                </a:cubicBezTo>
                <a:cubicBezTo>
                  <a:pt x="2146" y="337"/>
                  <a:pt x="2152" y="332"/>
                  <a:pt x="2159" y="332"/>
                </a:cubicBezTo>
                <a:close/>
                <a:moveTo>
                  <a:pt x="2236" y="332"/>
                </a:moveTo>
                <a:lnTo>
                  <a:pt x="2261" y="332"/>
                </a:lnTo>
                <a:cubicBezTo>
                  <a:pt x="2269" y="332"/>
                  <a:pt x="2274" y="337"/>
                  <a:pt x="2274" y="344"/>
                </a:cubicBezTo>
                <a:cubicBezTo>
                  <a:pt x="2274" y="352"/>
                  <a:pt x="2269" y="357"/>
                  <a:pt x="2261" y="357"/>
                </a:cubicBezTo>
                <a:lnTo>
                  <a:pt x="2236" y="357"/>
                </a:lnTo>
                <a:cubicBezTo>
                  <a:pt x="2229" y="357"/>
                  <a:pt x="2223" y="352"/>
                  <a:pt x="2223" y="344"/>
                </a:cubicBezTo>
                <a:cubicBezTo>
                  <a:pt x="2223" y="337"/>
                  <a:pt x="2229" y="332"/>
                  <a:pt x="2236" y="332"/>
                </a:cubicBezTo>
                <a:close/>
                <a:moveTo>
                  <a:pt x="2313" y="332"/>
                </a:moveTo>
                <a:lnTo>
                  <a:pt x="2338" y="332"/>
                </a:lnTo>
                <a:cubicBezTo>
                  <a:pt x="2345" y="332"/>
                  <a:pt x="2351" y="337"/>
                  <a:pt x="2351" y="344"/>
                </a:cubicBezTo>
                <a:cubicBezTo>
                  <a:pt x="2351" y="352"/>
                  <a:pt x="2345" y="357"/>
                  <a:pt x="2338" y="357"/>
                </a:cubicBezTo>
                <a:lnTo>
                  <a:pt x="2313" y="357"/>
                </a:lnTo>
                <a:cubicBezTo>
                  <a:pt x="2306" y="357"/>
                  <a:pt x="2300" y="352"/>
                  <a:pt x="2300" y="344"/>
                </a:cubicBezTo>
                <a:cubicBezTo>
                  <a:pt x="2300" y="337"/>
                  <a:pt x="2306" y="332"/>
                  <a:pt x="2313" y="332"/>
                </a:cubicBezTo>
                <a:close/>
                <a:moveTo>
                  <a:pt x="2389" y="332"/>
                </a:moveTo>
                <a:lnTo>
                  <a:pt x="2415" y="332"/>
                </a:lnTo>
                <a:cubicBezTo>
                  <a:pt x="2422" y="332"/>
                  <a:pt x="2428" y="337"/>
                  <a:pt x="2428" y="344"/>
                </a:cubicBezTo>
                <a:cubicBezTo>
                  <a:pt x="2428" y="352"/>
                  <a:pt x="2422" y="357"/>
                  <a:pt x="2415" y="357"/>
                </a:cubicBezTo>
                <a:lnTo>
                  <a:pt x="2389" y="357"/>
                </a:lnTo>
                <a:cubicBezTo>
                  <a:pt x="2382" y="357"/>
                  <a:pt x="2377" y="352"/>
                  <a:pt x="2377" y="344"/>
                </a:cubicBezTo>
                <a:cubicBezTo>
                  <a:pt x="2377" y="337"/>
                  <a:pt x="2382" y="332"/>
                  <a:pt x="2389" y="332"/>
                </a:cubicBezTo>
                <a:close/>
                <a:moveTo>
                  <a:pt x="2466" y="332"/>
                </a:moveTo>
                <a:lnTo>
                  <a:pt x="2492" y="332"/>
                </a:lnTo>
                <a:cubicBezTo>
                  <a:pt x="2499" y="332"/>
                  <a:pt x="2505" y="337"/>
                  <a:pt x="2505" y="344"/>
                </a:cubicBezTo>
                <a:cubicBezTo>
                  <a:pt x="2505" y="352"/>
                  <a:pt x="2499" y="357"/>
                  <a:pt x="2492" y="357"/>
                </a:cubicBezTo>
                <a:lnTo>
                  <a:pt x="2466" y="357"/>
                </a:lnTo>
                <a:cubicBezTo>
                  <a:pt x="2459" y="357"/>
                  <a:pt x="2453" y="352"/>
                  <a:pt x="2453" y="344"/>
                </a:cubicBezTo>
                <a:cubicBezTo>
                  <a:pt x="2453" y="337"/>
                  <a:pt x="2459" y="332"/>
                  <a:pt x="2466" y="332"/>
                </a:cubicBezTo>
                <a:close/>
                <a:moveTo>
                  <a:pt x="2543" y="332"/>
                </a:moveTo>
                <a:lnTo>
                  <a:pt x="2569" y="332"/>
                </a:lnTo>
                <a:cubicBezTo>
                  <a:pt x="2576" y="332"/>
                  <a:pt x="2581" y="337"/>
                  <a:pt x="2581" y="344"/>
                </a:cubicBezTo>
                <a:cubicBezTo>
                  <a:pt x="2581" y="352"/>
                  <a:pt x="2576" y="357"/>
                  <a:pt x="2569" y="357"/>
                </a:cubicBezTo>
                <a:lnTo>
                  <a:pt x="2543" y="357"/>
                </a:lnTo>
                <a:cubicBezTo>
                  <a:pt x="2536" y="357"/>
                  <a:pt x="2530" y="352"/>
                  <a:pt x="2530" y="344"/>
                </a:cubicBezTo>
                <a:cubicBezTo>
                  <a:pt x="2530" y="337"/>
                  <a:pt x="2536" y="332"/>
                  <a:pt x="2543" y="332"/>
                </a:cubicBezTo>
                <a:close/>
                <a:moveTo>
                  <a:pt x="2620" y="332"/>
                </a:moveTo>
                <a:lnTo>
                  <a:pt x="2645" y="332"/>
                </a:lnTo>
                <a:cubicBezTo>
                  <a:pt x="2653" y="332"/>
                  <a:pt x="2658" y="337"/>
                  <a:pt x="2658" y="344"/>
                </a:cubicBezTo>
                <a:cubicBezTo>
                  <a:pt x="2658" y="352"/>
                  <a:pt x="2653" y="357"/>
                  <a:pt x="2645" y="357"/>
                </a:cubicBezTo>
                <a:lnTo>
                  <a:pt x="2620" y="357"/>
                </a:lnTo>
                <a:cubicBezTo>
                  <a:pt x="2613" y="357"/>
                  <a:pt x="2607" y="352"/>
                  <a:pt x="2607" y="344"/>
                </a:cubicBezTo>
                <a:cubicBezTo>
                  <a:pt x="2607" y="337"/>
                  <a:pt x="2613" y="332"/>
                  <a:pt x="2620" y="332"/>
                </a:cubicBezTo>
                <a:close/>
                <a:moveTo>
                  <a:pt x="2697" y="332"/>
                </a:moveTo>
                <a:lnTo>
                  <a:pt x="2722" y="332"/>
                </a:lnTo>
                <a:cubicBezTo>
                  <a:pt x="2729" y="332"/>
                  <a:pt x="2735" y="337"/>
                  <a:pt x="2735" y="344"/>
                </a:cubicBezTo>
                <a:cubicBezTo>
                  <a:pt x="2735" y="352"/>
                  <a:pt x="2729" y="357"/>
                  <a:pt x="2722" y="357"/>
                </a:cubicBezTo>
                <a:lnTo>
                  <a:pt x="2697" y="357"/>
                </a:lnTo>
                <a:cubicBezTo>
                  <a:pt x="2690" y="357"/>
                  <a:pt x="2684" y="352"/>
                  <a:pt x="2684" y="344"/>
                </a:cubicBezTo>
                <a:cubicBezTo>
                  <a:pt x="2684" y="337"/>
                  <a:pt x="2690" y="332"/>
                  <a:pt x="2697" y="332"/>
                </a:cubicBezTo>
                <a:close/>
                <a:moveTo>
                  <a:pt x="2773" y="332"/>
                </a:moveTo>
                <a:lnTo>
                  <a:pt x="2799" y="332"/>
                </a:lnTo>
                <a:cubicBezTo>
                  <a:pt x="2806" y="332"/>
                  <a:pt x="2812" y="337"/>
                  <a:pt x="2812" y="344"/>
                </a:cubicBezTo>
                <a:cubicBezTo>
                  <a:pt x="2812" y="352"/>
                  <a:pt x="2806" y="357"/>
                  <a:pt x="2799" y="357"/>
                </a:cubicBezTo>
                <a:lnTo>
                  <a:pt x="2773" y="357"/>
                </a:lnTo>
                <a:cubicBezTo>
                  <a:pt x="2766" y="357"/>
                  <a:pt x="2761" y="352"/>
                  <a:pt x="2761" y="344"/>
                </a:cubicBezTo>
                <a:cubicBezTo>
                  <a:pt x="2761" y="337"/>
                  <a:pt x="2766" y="332"/>
                  <a:pt x="2773" y="332"/>
                </a:cubicBezTo>
                <a:close/>
                <a:moveTo>
                  <a:pt x="2850" y="332"/>
                </a:moveTo>
                <a:lnTo>
                  <a:pt x="2876" y="332"/>
                </a:lnTo>
                <a:cubicBezTo>
                  <a:pt x="2883" y="332"/>
                  <a:pt x="2889" y="337"/>
                  <a:pt x="2889" y="344"/>
                </a:cubicBezTo>
                <a:cubicBezTo>
                  <a:pt x="2889" y="352"/>
                  <a:pt x="2883" y="357"/>
                  <a:pt x="2876" y="357"/>
                </a:cubicBezTo>
                <a:lnTo>
                  <a:pt x="2850" y="357"/>
                </a:lnTo>
                <a:cubicBezTo>
                  <a:pt x="2843" y="357"/>
                  <a:pt x="2837" y="352"/>
                  <a:pt x="2837" y="344"/>
                </a:cubicBezTo>
                <a:cubicBezTo>
                  <a:pt x="2837" y="337"/>
                  <a:pt x="2843" y="332"/>
                  <a:pt x="2850" y="332"/>
                </a:cubicBezTo>
                <a:close/>
                <a:moveTo>
                  <a:pt x="2927" y="332"/>
                </a:moveTo>
                <a:lnTo>
                  <a:pt x="2953" y="332"/>
                </a:lnTo>
                <a:cubicBezTo>
                  <a:pt x="2960" y="332"/>
                  <a:pt x="2965" y="337"/>
                  <a:pt x="2965" y="344"/>
                </a:cubicBezTo>
                <a:cubicBezTo>
                  <a:pt x="2965" y="352"/>
                  <a:pt x="2960" y="357"/>
                  <a:pt x="2953" y="357"/>
                </a:cubicBezTo>
                <a:lnTo>
                  <a:pt x="2927" y="357"/>
                </a:lnTo>
                <a:cubicBezTo>
                  <a:pt x="2920" y="357"/>
                  <a:pt x="2914" y="352"/>
                  <a:pt x="2914" y="344"/>
                </a:cubicBezTo>
                <a:cubicBezTo>
                  <a:pt x="2914" y="337"/>
                  <a:pt x="2920" y="332"/>
                  <a:pt x="2927" y="332"/>
                </a:cubicBezTo>
                <a:close/>
                <a:moveTo>
                  <a:pt x="3004" y="332"/>
                </a:moveTo>
                <a:lnTo>
                  <a:pt x="3029" y="332"/>
                </a:lnTo>
                <a:cubicBezTo>
                  <a:pt x="3037" y="332"/>
                  <a:pt x="3042" y="337"/>
                  <a:pt x="3042" y="344"/>
                </a:cubicBezTo>
                <a:cubicBezTo>
                  <a:pt x="3042" y="352"/>
                  <a:pt x="3037" y="357"/>
                  <a:pt x="3029" y="357"/>
                </a:cubicBezTo>
                <a:lnTo>
                  <a:pt x="3004" y="357"/>
                </a:lnTo>
                <a:cubicBezTo>
                  <a:pt x="2997" y="357"/>
                  <a:pt x="2991" y="352"/>
                  <a:pt x="2991" y="344"/>
                </a:cubicBezTo>
                <a:cubicBezTo>
                  <a:pt x="2991" y="337"/>
                  <a:pt x="2997" y="332"/>
                  <a:pt x="3004" y="332"/>
                </a:cubicBezTo>
                <a:close/>
                <a:moveTo>
                  <a:pt x="3081" y="332"/>
                </a:moveTo>
                <a:lnTo>
                  <a:pt x="3106" y="332"/>
                </a:lnTo>
                <a:cubicBezTo>
                  <a:pt x="3113" y="332"/>
                  <a:pt x="3119" y="337"/>
                  <a:pt x="3119" y="344"/>
                </a:cubicBezTo>
                <a:cubicBezTo>
                  <a:pt x="3119" y="352"/>
                  <a:pt x="3113" y="357"/>
                  <a:pt x="3106" y="357"/>
                </a:cubicBezTo>
                <a:lnTo>
                  <a:pt x="3081" y="357"/>
                </a:lnTo>
                <a:cubicBezTo>
                  <a:pt x="3074" y="357"/>
                  <a:pt x="3068" y="352"/>
                  <a:pt x="3068" y="344"/>
                </a:cubicBezTo>
                <a:cubicBezTo>
                  <a:pt x="3068" y="337"/>
                  <a:pt x="3074" y="332"/>
                  <a:pt x="3081" y="332"/>
                </a:cubicBezTo>
                <a:close/>
                <a:moveTo>
                  <a:pt x="3157" y="332"/>
                </a:moveTo>
                <a:lnTo>
                  <a:pt x="3183" y="332"/>
                </a:lnTo>
                <a:cubicBezTo>
                  <a:pt x="3190" y="332"/>
                  <a:pt x="3196" y="337"/>
                  <a:pt x="3196" y="344"/>
                </a:cubicBezTo>
                <a:cubicBezTo>
                  <a:pt x="3196" y="352"/>
                  <a:pt x="3190" y="357"/>
                  <a:pt x="3183" y="357"/>
                </a:cubicBezTo>
                <a:lnTo>
                  <a:pt x="3157" y="357"/>
                </a:lnTo>
                <a:cubicBezTo>
                  <a:pt x="3150" y="357"/>
                  <a:pt x="3145" y="352"/>
                  <a:pt x="3145" y="344"/>
                </a:cubicBezTo>
                <a:cubicBezTo>
                  <a:pt x="3145" y="337"/>
                  <a:pt x="3150" y="332"/>
                  <a:pt x="3157" y="332"/>
                </a:cubicBezTo>
                <a:close/>
                <a:moveTo>
                  <a:pt x="3234" y="332"/>
                </a:moveTo>
                <a:lnTo>
                  <a:pt x="3260" y="332"/>
                </a:lnTo>
                <a:cubicBezTo>
                  <a:pt x="3267" y="332"/>
                  <a:pt x="3273" y="337"/>
                  <a:pt x="3273" y="344"/>
                </a:cubicBezTo>
                <a:cubicBezTo>
                  <a:pt x="3273" y="352"/>
                  <a:pt x="3267" y="357"/>
                  <a:pt x="3260" y="357"/>
                </a:cubicBezTo>
                <a:lnTo>
                  <a:pt x="3234" y="357"/>
                </a:lnTo>
                <a:cubicBezTo>
                  <a:pt x="3227" y="357"/>
                  <a:pt x="3221" y="352"/>
                  <a:pt x="3221" y="344"/>
                </a:cubicBezTo>
                <a:cubicBezTo>
                  <a:pt x="3221" y="337"/>
                  <a:pt x="3227" y="332"/>
                  <a:pt x="3234" y="332"/>
                </a:cubicBezTo>
                <a:close/>
                <a:moveTo>
                  <a:pt x="3311" y="332"/>
                </a:moveTo>
                <a:lnTo>
                  <a:pt x="3337" y="332"/>
                </a:lnTo>
                <a:cubicBezTo>
                  <a:pt x="3344" y="332"/>
                  <a:pt x="3349" y="337"/>
                  <a:pt x="3349" y="344"/>
                </a:cubicBezTo>
                <a:cubicBezTo>
                  <a:pt x="3349" y="352"/>
                  <a:pt x="3344" y="357"/>
                  <a:pt x="3337" y="357"/>
                </a:cubicBezTo>
                <a:lnTo>
                  <a:pt x="3311" y="357"/>
                </a:lnTo>
                <a:cubicBezTo>
                  <a:pt x="3304" y="357"/>
                  <a:pt x="3298" y="352"/>
                  <a:pt x="3298" y="344"/>
                </a:cubicBezTo>
                <a:cubicBezTo>
                  <a:pt x="3298" y="337"/>
                  <a:pt x="3304" y="332"/>
                  <a:pt x="3311" y="332"/>
                </a:cubicBezTo>
                <a:close/>
                <a:moveTo>
                  <a:pt x="3388" y="332"/>
                </a:moveTo>
                <a:lnTo>
                  <a:pt x="3413" y="332"/>
                </a:lnTo>
                <a:cubicBezTo>
                  <a:pt x="3421" y="332"/>
                  <a:pt x="3426" y="337"/>
                  <a:pt x="3426" y="344"/>
                </a:cubicBezTo>
                <a:cubicBezTo>
                  <a:pt x="3426" y="352"/>
                  <a:pt x="3421" y="357"/>
                  <a:pt x="3413" y="357"/>
                </a:cubicBezTo>
                <a:lnTo>
                  <a:pt x="3388" y="357"/>
                </a:lnTo>
                <a:cubicBezTo>
                  <a:pt x="3381" y="357"/>
                  <a:pt x="3375" y="352"/>
                  <a:pt x="3375" y="344"/>
                </a:cubicBezTo>
                <a:cubicBezTo>
                  <a:pt x="3375" y="337"/>
                  <a:pt x="3381" y="332"/>
                  <a:pt x="3388" y="332"/>
                </a:cubicBezTo>
                <a:close/>
                <a:moveTo>
                  <a:pt x="3465" y="332"/>
                </a:moveTo>
                <a:lnTo>
                  <a:pt x="3490" y="332"/>
                </a:lnTo>
                <a:cubicBezTo>
                  <a:pt x="3497" y="332"/>
                  <a:pt x="3503" y="337"/>
                  <a:pt x="3503" y="344"/>
                </a:cubicBezTo>
                <a:cubicBezTo>
                  <a:pt x="3503" y="352"/>
                  <a:pt x="3497" y="357"/>
                  <a:pt x="3490" y="357"/>
                </a:cubicBezTo>
                <a:lnTo>
                  <a:pt x="3465" y="357"/>
                </a:lnTo>
                <a:cubicBezTo>
                  <a:pt x="3458" y="357"/>
                  <a:pt x="3452" y="352"/>
                  <a:pt x="3452" y="344"/>
                </a:cubicBezTo>
                <a:cubicBezTo>
                  <a:pt x="3452" y="337"/>
                  <a:pt x="3458" y="332"/>
                  <a:pt x="3465" y="332"/>
                </a:cubicBezTo>
                <a:close/>
                <a:moveTo>
                  <a:pt x="3541" y="332"/>
                </a:moveTo>
                <a:lnTo>
                  <a:pt x="3567" y="332"/>
                </a:lnTo>
                <a:cubicBezTo>
                  <a:pt x="3574" y="332"/>
                  <a:pt x="3580" y="337"/>
                  <a:pt x="3580" y="344"/>
                </a:cubicBezTo>
                <a:cubicBezTo>
                  <a:pt x="3580" y="352"/>
                  <a:pt x="3574" y="357"/>
                  <a:pt x="3567" y="357"/>
                </a:cubicBezTo>
                <a:lnTo>
                  <a:pt x="3541" y="357"/>
                </a:lnTo>
                <a:cubicBezTo>
                  <a:pt x="3534" y="357"/>
                  <a:pt x="3529" y="352"/>
                  <a:pt x="3529" y="344"/>
                </a:cubicBezTo>
                <a:cubicBezTo>
                  <a:pt x="3529" y="337"/>
                  <a:pt x="3534" y="332"/>
                  <a:pt x="3541" y="332"/>
                </a:cubicBezTo>
                <a:close/>
                <a:moveTo>
                  <a:pt x="3618" y="332"/>
                </a:moveTo>
                <a:lnTo>
                  <a:pt x="3644" y="332"/>
                </a:lnTo>
                <a:cubicBezTo>
                  <a:pt x="3651" y="332"/>
                  <a:pt x="3657" y="337"/>
                  <a:pt x="3657" y="344"/>
                </a:cubicBezTo>
                <a:cubicBezTo>
                  <a:pt x="3657" y="352"/>
                  <a:pt x="3651" y="357"/>
                  <a:pt x="3644" y="357"/>
                </a:cubicBezTo>
                <a:lnTo>
                  <a:pt x="3618" y="357"/>
                </a:lnTo>
                <a:cubicBezTo>
                  <a:pt x="3611" y="357"/>
                  <a:pt x="3605" y="352"/>
                  <a:pt x="3605" y="344"/>
                </a:cubicBezTo>
                <a:cubicBezTo>
                  <a:pt x="3605" y="337"/>
                  <a:pt x="3611" y="332"/>
                  <a:pt x="3618" y="332"/>
                </a:cubicBezTo>
                <a:close/>
                <a:moveTo>
                  <a:pt x="3695" y="332"/>
                </a:moveTo>
                <a:lnTo>
                  <a:pt x="3721" y="332"/>
                </a:lnTo>
                <a:cubicBezTo>
                  <a:pt x="3728" y="332"/>
                  <a:pt x="3733" y="337"/>
                  <a:pt x="3733" y="344"/>
                </a:cubicBezTo>
                <a:cubicBezTo>
                  <a:pt x="3733" y="352"/>
                  <a:pt x="3728" y="357"/>
                  <a:pt x="3721" y="357"/>
                </a:cubicBezTo>
                <a:lnTo>
                  <a:pt x="3695" y="357"/>
                </a:lnTo>
                <a:cubicBezTo>
                  <a:pt x="3688" y="357"/>
                  <a:pt x="3682" y="352"/>
                  <a:pt x="3682" y="344"/>
                </a:cubicBezTo>
                <a:cubicBezTo>
                  <a:pt x="3682" y="337"/>
                  <a:pt x="3688" y="332"/>
                  <a:pt x="3695" y="332"/>
                </a:cubicBezTo>
                <a:close/>
                <a:moveTo>
                  <a:pt x="3772" y="332"/>
                </a:moveTo>
                <a:lnTo>
                  <a:pt x="3797" y="332"/>
                </a:lnTo>
                <a:cubicBezTo>
                  <a:pt x="3805" y="332"/>
                  <a:pt x="3810" y="337"/>
                  <a:pt x="3810" y="344"/>
                </a:cubicBezTo>
                <a:cubicBezTo>
                  <a:pt x="3810" y="352"/>
                  <a:pt x="3805" y="357"/>
                  <a:pt x="3797" y="357"/>
                </a:cubicBezTo>
                <a:lnTo>
                  <a:pt x="3772" y="357"/>
                </a:lnTo>
                <a:cubicBezTo>
                  <a:pt x="3765" y="357"/>
                  <a:pt x="3759" y="352"/>
                  <a:pt x="3759" y="344"/>
                </a:cubicBezTo>
                <a:cubicBezTo>
                  <a:pt x="3759" y="337"/>
                  <a:pt x="3765" y="332"/>
                  <a:pt x="3772" y="332"/>
                </a:cubicBezTo>
                <a:close/>
                <a:moveTo>
                  <a:pt x="3849" y="332"/>
                </a:moveTo>
                <a:lnTo>
                  <a:pt x="3874" y="332"/>
                </a:lnTo>
                <a:cubicBezTo>
                  <a:pt x="3881" y="332"/>
                  <a:pt x="3887" y="337"/>
                  <a:pt x="3887" y="344"/>
                </a:cubicBezTo>
                <a:cubicBezTo>
                  <a:pt x="3887" y="352"/>
                  <a:pt x="3881" y="357"/>
                  <a:pt x="3874" y="357"/>
                </a:cubicBezTo>
                <a:lnTo>
                  <a:pt x="3849" y="357"/>
                </a:lnTo>
                <a:cubicBezTo>
                  <a:pt x="3842" y="357"/>
                  <a:pt x="3836" y="352"/>
                  <a:pt x="3836" y="344"/>
                </a:cubicBezTo>
                <a:cubicBezTo>
                  <a:pt x="3836" y="337"/>
                  <a:pt x="3842" y="332"/>
                  <a:pt x="3849" y="332"/>
                </a:cubicBezTo>
                <a:close/>
                <a:moveTo>
                  <a:pt x="3925" y="332"/>
                </a:moveTo>
                <a:lnTo>
                  <a:pt x="3951" y="332"/>
                </a:lnTo>
                <a:cubicBezTo>
                  <a:pt x="3958" y="332"/>
                  <a:pt x="3964" y="337"/>
                  <a:pt x="3964" y="344"/>
                </a:cubicBezTo>
                <a:cubicBezTo>
                  <a:pt x="3964" y="352"/>
                  <a:pt x="3958" y="357"/>
                  <a:pt x="3951" y="357"/>
                </a:cubicBezTo>
                <a:lnTo>
                  <a:pt x="3925" y="357"/>
                </a:lnTo>
                <a:cubicBezTo>
                  <a:pt x="3918" y="357"/>
                  <a:pt x="3913" y="352"/>
                  <a:pt x="3913" y="344"/>
                </a:cubicBezTo>
                <a:cubicBezTo>
                  <a:pt x="3913" y="337"/>
                  <a:pt x="3918" y="332"/>
                  <a:pt x="3925" y="332"/>
                </a:cubicBezTo>
                <a:close/>
                <a:moveTo>
                  <a:pt x="4002" y="332"/>
                </a:moveTo>
                <a:lnTo>
                  <a:pt x="4028" y="332"/>
                </a:lnTo>
                <a:cubicBezTo>
                  <a:pt x="4035" y="332"/>
                  <a:pt x="4041" y="337"/>
                  <a:pt x="4041" y="344"/>
                </a:cubicBezTo>
                <a:cubicBezTo>
                  <a:pt x="4041" y="352"/>
                  <a:pt x="4035" y="357"/>
                  <a:pt x="4028" y="357"/>
                </a:cubicBezTo>
                <a:lnTo>
                  <a:pt x="4002" y="357"/>
                </a:lnTo>
                <a:cubicBezTo>
                  <a:pt x="3995" y="357"/>
                  <a:pt x="3989" y="352"/>
                  <a:pt x="3989" y="344"/>
                </a:cubicBezTo>
                <a:cubicBezTo>
                  <a:pt x="3989" y="337"/>
                  <a:pt x="3995" y="332"/>
                  <a:pt x="4002" y="332"/>
                </a:cubicBezTo>
                <a:close/>
                <a:moveTo>
                  <a:pt x="4079" y="332"/>
                </a:moveTo>
                <a:lnTo>
                  <a:pt x="4105" y="332"/>
                </a:lnTo>
                <a:cubicBezTo>
                  <a:pt x="4112" y="332"/>
                  <a:pt x="4117" y="337"/>
                  <a:pt x="4117" y="344"/>
                </a:cubicBezTo>
                <a:cubicBezTo>
                  <a:pt x="4117" y="352"/>
                  <a:pt x="4112" y="357"/>
                  <a:pt x="4105" y="357"/>
                </a:cubicBezTo>
                <a:lnTo>
                  <a:pt x="4079" y="357"/>
                </a:lnTo>
                <a:cubicBezTo>
                  <a:pt x="4072" y="357"/>
                  <a:pt x="4066" y="352"/>
                  <a:pt x="4066" y="344"/>
                </a:cubicBezTo>
                <a:cubicBezTo>
                  <a:pt x="4066" y="337"/>
                  <a:pt x="4072" y="332"/>
                  <a:pt x="4079" y="332"/>
                </a:cubicBezTo>
                <a:close/>
                <a:moveTo>
                  <a:pt x="4156" y="332"/>
                </a:moveTo>
                <a:lnTo>
                  <a:pt x="4181" y="332"/>
                </a:lnTo>
                <a:cubicBezTo>
                  <a:pt x="4189" y="332"/>
                  <a:pt x="4194" y="337"/>
                  <a:pt x="4194" y="344"/>
                </a:cubicBezTo>
                <a:cubicBezTo>
                  <a:pt x="4194" y="352"/>
                  <a:pt x="4189" y="357"/>
                  <a:pt x="4181" y="357"/>
                </a:cubicBezTo>
                <a:lnTo>
                  <a:pt x="4156" y="357"/>
                </a:lnTo>
                <a:cubicBezTo>
                  <a:pt x="4149" y="357"/>
                  <a:pt x="4143" y="352"/>
                  <a:pt x="4143" y="344"/>
                </a:cubicBezTo>
                <a:cubicBezTo>
                  <a:pt x="4143" y="337"/>
                  <a:pt x="4149" y="332"/>
                  <a:pt x="4156" y="332"/>
                </a:cubicBezTo>
                <a:close/>
                <a:moveTo>
                  <a:pt x="4233" y="332"/>
                </a:moveTo>
                <a:lnTo>
                  <a:pt x="4258" y="332"/>
                </a:lnTo>
                <a:cubicBezTo>
                  <a:pt x="4265" y="332"/>
                  <a:pt x="4271" y="337"/>
                  <a:pt x="4271" y="344"/>
                </a:cubicBezTo>
                <a:cubicBezTo>
                  <a:pt x="4271" y="352"/>
                  <a:pt x="4265" y="357"/>
                  <a:pt x="4258" y="357"/>
                </a:cubicBezTo>
                <a:lnTo>
                  <a:pt x="4233" y="357"/>
                </a:lnTo>
                <a:cubicBezTo>
                  <a:pt x="4226" y="357"/>
                  <a:pt x="4220" y="352"/>
                  <a:pt x="4220" y="344"/>
                </a:cubicBezTo>
                <a:cubicBezTo>
                  <a:pt x="4220" y="337"/>
                  <a:pt x="4226" y="332"/>
                  <a:pt x="4233" y="332"/>
                </a:cubicBezTo>
                <a:close/>
                <a:moveTo>
                  <a:pt x="4309" y="332"/>
                </a:moveTo>
                <a:lnTo>
                  <a:pt x="4335" y="332"/>
                </a:lnTo>
                <a:cubicBezTo>
                  <a:pt x="4342" y="332"/>
                  <a:pt x="4348" y="337"/>
                  <a:pt x="4348" y="344"/>
                </a:cubicBezTo>
                <a:cubicBezTo>
                  <a:pt x="4348" y="352"/>
                  <a:pt x="4342" y="357"/>
                  <a:pt x="4335" y="357"/>
                </a:cubicBezTo>
                <a:lnTo>
                  <a:pt x="4309" y="357"/>
                </a:lnTo>
                <a:cubicBezTo>
                  <a:pt x="4302" y="357"/>
                  <a:pt x="4297" y="352"/>
                  <a:pt x="4297" y="344"/>
                </a:cubicBezTo>
                <a:cubicBezTo>
                  <a:pt x="4297" y="337"/>
                  <a:pt x="4302" y="332"/>
                  <a:pt x="4309" y="332"/>
                </a:cubicBezTo>
                <a:close/>
                <a:moveTo>
                  <a:pt x="4386" y="332"/>
                </a:moveTo>
                <a:lnTo>
                  <a:pt x="4412" y="332"/>
                </a:lnTo>
                <a:cubicBezTo>
                  <a:pt x="4419" y="332"/>
                  <a:pt x="4425" y="337"/>
                  <a:pt x="4425" y="344"/>
                </a:cubicBezTo>
                <a:cubicBezTo>
                  <a:pt x="4425" y="352"/>
                  <a:pt x="4419" y="357"/>
                  <a:pt x="4412" y="357"/>
                </a:cubicBezTo>
                <a:lnTo>
                  <a:pt x="4386" y="357"/>
                </a:lnTo>
                <a:cubicBezTo>
                  <a:pt x="4379" y="357"/>
                  <a:pt x="4373" y="352"/>
                  <a:pt x="4373" y="344"/>
                </a:cubicBezTo>
                <a:cubicBezTo>
                  <a:pt x="4373" y="337"/>
                  <a:pt x="4379" y="332"/>
                  <a:pt x="4386" y="332"/>
                </a:cubicBezTo>
                <a:close/>
                <a:moveTo>
                  <a:pt x="4463" y="332"/>
                </a:moveTo>
                <a:lnTo>
                  <a:pt x="4487" y="332"/>
                </a:lnTo>
                <a:cubicBezTo>
                  <a:pt x="4495" y="332"/>
                  <a:pt x="4500" y="337"/>
                  <a:pt x="4500" y="344"/>
                </a:cubicBezTo>
                <a:lnTo>
                  <a:pt x="4500" y="346"/>
                </a:lnTo>
                <a:cubicBezTo>
                  <a:pt x="4500" y="353"/>
                  <a:pt x="4495" y="358"/>
                  <a:pt x="4487" y="358"/>
                </a:cubicBezTo>
                <a:cubicBezTo>
                  <a:pt x="4480" y="358"/>
                  <a:pt x="4475" y="353"/>
                  <a:pt x="4475" y="346"/>
                </a:cubicBezTo>
                <a:lnTo>
                  <a:pt x="4475" y="344"/>
                </a:lnTo>
                <a:lnTo>
                  <a:pt x="4487" y="357"/>
                </a:lnTo>
                <a:lnTo>
                  <a:pt x="4463" y="357"/>
                </a:lnTo>
                <a:cubicBezTo>
                  <a:pt x="4456" y="357"/>
                  <a:pt x="4450" y="352"/>
                  <a:pt x="4450" y="344"/>
                </a:cubicBezTo>
                <a:cubicBezTo>
                  <a:pt x="4450" y="337"/>
                  <a:pt x="4456" y="332"/>
                  <a:pt x="4463" y="332"/>
                </a:cubicBezTo>
                <a:close/>
                <a:moveTo>
                  <a:pt x="4500" y="397"/>
                </a:moveTo>
                <a:lnTo>
                  <a:pt x="4500" y="422"/>
                </a:lnTo>
                <a:cubicBezTo>
                  <a:pt x="4500" y="430"/>
                  <a:pt x="4495" y="435"/>
                  <a:pt x="4487" y="435"/>
                </a:cubicBezTo>
                <a:cubicBezTo>
                  <a:pt x="4480" y="435"/>
                  <a:pt x="4475" y="430"/>
                  <a:pt x="4475" y="422"/>
                </a:cubicBezTo>
                <a:lnTo>
                  <a:pt x="4475" y="397"/>
                </a:lnTo>
                <a:cubicBezTo>
                  <a:pt x="4475" y="390"/>
                  <a:pt x="4480" y="384"/>
                  <a:pt x="4487" y="384"/>
                </a:cubicBezTo>
                <a:cubicBezTo>
                  <a:pt x="4495" y="384"/>
                  <a:pt x="4500" y="390"/>
                  <a:pt x="4500" y="397"/>
                </a:cubicBezTo>
                <a:close/>
                <a:moveTo>
                  <a:pt x="4500" y="474"/>
                </a:moveTo>
                <a:lnTo>
                  <a:pt x="4500" y="499"/>
                </a:lnTo>
                <a:cubicBezTo>
                  <a:pt x="4500" y="506"/>
                  <a:pt x="4495" y="512"/>
                  <a:pt x="4487" y="512"/>
                </a:cubicBezTo>
                <a:cubicBezTo>
                  <a:pt x="4480" y="512"/>
                  <a:pt x="4475" y="506"/>
                  <a:pt x="4475" y="499"/>
                </a:cubicBezTo>
                <a:lnTo>
                  <a:pt x="4475" y="474"/>
                </a:lnTo>
                <a:cubicBezTo>
                  <a:pt x="4475" y="467"/>
                  <a:pt x="4480" y="461"/>
                  <a:pt x="4487" y="461"/>
                </a:cubicBezTo>
                <a:cubicBezTo>
                  <a:pt x="4495" y="461"/>
                  <a:pt x="4500" y="467"/>
                  <a:pt x="4500" y="474"/>
                </a:cubicBezTo>
                <a:close/>
                <a:moveTo>
                  <a:pt x="4500" y="550"/>
                </a:moveTo>
                <a:lnTo>
                  <a:pt x="4500" y="576"/>
                </a:lnTo>
                <a:cubicBezTo>
                  <a:pt x="4500" y="583"/>
                  <a:pt x="4495" y="589"/>
                  <a:pt x="4487" y="589"/>
                </a:cubicBezTo>
                <a:cubicBezTo>
                  <a:pt x="4480" y="589"/>
                  <a:pt x="4475" y="583"/>
                  <a:pt x="4475" y="576"/>
                </a:cubicBezTo>
                <a:lnTo>
                  <a:pt x="4475" y="550"/>
                </a:lnTo>
                <a:cubicBezTo>
                  <a:pt x="4475" y="543"/>
                  <a:pt x="4480" y="538"/>
                  <a:pt x="4487" y="538"/>
                </a:cubicBezTo>
                <a:cubicBezTo>
                  <a:pt x="4495" y="538"/>
                  <a:pt x="4500" y="543"/>
                  <a:pt x="4500" y="550"/>
                </a:cubicBezTo>
                <a:close/>
              </a:path>
            </a:pathLst>
          </a:custGeom>
          <a:solidFill>
            <a:srgbClr val="666699"/>
          </a:solidFill>
          <a:ln w="7938" cap="flat">
            <a:solidFill>
              <a:srgbClr val="666699"/>
            </a:solidFill>
            <a:prstDash val="solid"/>
            <a:bevel/>
            <a:headEnd/>
            <a:tailEnd/>
          </a:ln>
        </p:spPr>
        <p:txBody>
          <a:bodyPr/>
          <a:lstStyle/>
          <a:p>
            <a:endParaRPr lang="fr-BE"/>
          </a:p>
        </p:txBody>
      </p:sp>
      <p:sp>
        <p:nvSpPr>
          <p:cNvPr id="22296" name="Freeform 992"/>
          <p:cNvSpPr>
            <a:spLocks/>
          </p:cNvSpPr>
          <p:nvPr/>
        </p:nvSpPr>
        <p:spPr bwMode="auto">
          <a:xfrm>
            <a:off x="1031875" y="4365625"/>
            <a:ext cx="85725" cy="127000"/>
          </a:xfrm>
          <a:custGeom>
            <a:avLst/>
            <a:gdLst>
              <a:gd name="T0" fmla="*/ 0 w 54"/>
              <a:gd name="T1" fmla="*/ 2147483646 h 80"/>
              <a:gd name="T2" fmla="*/ 2147483646 w 54"/>
              <a:gd name="T3" fmla="*/ 0 h 80"/>
              <a:gd name="T4" fmla="*/ 2147483646 w 54"/>
              <a:gd name="T5" fmla="*/ 2147483646 h 80"/>
              <a:gd name="T6" fmla="*/ 0 w 54"/>
              <a:gd name="T7" fmla="*/ 2147483646 h 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 h="80">
                <a:moveTo>
                  <a:pt x="0" y="80"/>
                </a:moveTo>
                <a:lnTo>
                  <a:pt x="27" y="0"/>
                </a:lnTo>
                <a:lnTo>
                  <a:pt x="54" y="80"/>
                </a:lnTo>
                <a:lnTo>
                  <a:pt x="0" y="8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297" name="Freeform 993"/>
          <p:cNvSpPr>
            <a:spLocks/>
          </p:cNvSpPr>
          <p:nvPr/>
        </p:nvSpPr>
        <p:spPr bwMode="auto">
          <a:xfrm>
            <a:off x="3417888" y="4781550"/>
            <a:ext cx="85725" cy="127000"/>
          </a:xfrm>
          <a:custGeom>
            <a:avLst/>
            <a:gdLst>
              <a:gd name="T0" fmla="*/ 2147483646 w 54"/>
              <a:gd name="T1" fmla="*/ 0 h 80"/>
              <a:gd name="T2" fmla="*/ 2147483646 w 54"/>
              <a:gd name="T3" fmla="*/ 2147483646 h 80"/>
              <a:gd name="T4" fmla="*/ 0 w 54"/>
              <a:gd name="T5" fmla="*/ 0 h 80"/>
              <a:gd name="T6" fmla="*/ 2147483646 w 54"/>
              <a:gd name="T7" fmla="*/ 0 h 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 h="80">
                <a:moveTo>
                  <a:pt x="54" y="0"/>
                </a:moveTo>
                <a:lnTo>
                  <a:pt x="27" y="80"/>
                </a:lnTo>
                <a:lnTo>
                  <a:pt x="0" y="0"/>
                </a:lnTo>
                <a:lnTo>
                  <a:pt x="54"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298" name="Freeform 994"/>
          <p:cNvSpPr>
            <a:spLocks noEditPoints="1"/>
          </p:cNvSpPr>
          <p:nvPr/>
        </p:nvSpPr>
        <p:spPr bwMode="auto">
          <a:xfrm>
            <a:off x="1639888" y="4441825"/>
            <a:ext cx="2392362" cy="390525"/>
          </a:xfrm>
          <a:custGeom>
            <a:avLst/>
            <a:gdLst>
              <a:gd name="T0" fmla="*/ 0 w 4488"/>
              <a:gd name="T1" fmla="*/ 2147483646 h 730"/>
              <a:gd name="T2" fmla="*/ 0 w 4488"/>
              <a:gd name="T3" fmla="*/ 2147483646 h 730"/>
              <a:gd name="T4" fmla="*/ 1969161265 w 4488"/>
              <a:gd name="T5" fmla="*/ 2147483646 h 730"/>
              <a:gd name="T6" fmla="*/ 2147483646 w 4488"/>
              <a:gd name="T7" fmla="*/ 2147483646 h 730"/>
              <a:gd name="T8" fmla="*/ 2147483646 w 4488"/>
              <a:gd name="T9" fmla="*/ 2147483646 h 730"/>
              <a:gd name="T10" fmla="*/ 1969161265 w 4488"/>
              <a:gd name="T11" fmla="*/ 2147483646 h 730"/>
              <a:gd name="T12" fmla="*/ 2147483646 w 4488"/>
              <a:gd name="T13" fmla="*/ 2147483646 h 730"/>
              <a:gd name="T14" fmla="*/ 2147483646 w 4488"/>
              <a:gd name="T15" fmla="*/ 2147483646 h 730"/>
              <a:gd name="T16" fmla="*/ 2147483646 w 4488"/>
              <a:gd name="T17" fmla="*/ 2147483646 h 730"/>
              <a:gd name="T18" fmla="*/ 2147483646 w 4488"/>
              <a:gd name="T19" fmla="*/ 2147483646 h 730"/>
              <a:gd name="T20" fmla="*/ 2147483646 w 4488"/>
              <a:gd name="T21" fmla="*/ 2147483646 h 730"/>
              <a:gd name="T22" fmla="*/ 2147483646 w 4488"/>
              <a:gd name="T23" fmla="*/ 2147483646 h 730"/>
              <a:gd name="T24" fmla="*/ 2147483646 w 4488"/>
              <a:gd name="T25" fmla="*/ 2147483646 h 730"/>
              <a:gd name="T26" fmla="*/ 2147483646 w 4488"/>
              <a:gd name="T27" fmla="*/ 2147483646 h 730"/>
              <a:gd name="T28" fmla="*/ 2147483646 w 4488"/>
              <a:gd name="T29" fmla="*/ 2147483646 h 730"/>
              <a:gd name="T30" fmla="*/ 2147483646 w 4488"/>
              <a:gd name="T31" fmla="*/ 2147483646 h 730"/>
              <a:gd name="T32" fmla="*/ 2147483646 w 4488"/>
              <a:gd name="T33" fmla="*/ 2147483646 h 730"/>
              <a:gd name="T34" fmla="*/ 2147483646 w 4488"/>
              <a:gd name="T35" fmla="*/ 2147483646 h 730"/>
              <a:gd name="T36" fmla="*/ 2147483646 w 4488"/>
              <a:gd name="T37" fmla="*/ 2147483646 h 730"/>
              <a:gd name="T38" fmla="*/ 2147483646 w 4488"/>
              <a:gd name="T39" fmla="*/ 2147483646 h 730"/>
              <a:gd name="T40" fmla="*/ 2147483646 w 4488"/>
              <a:gd name="T41" fmla="*/ 2147483646 h 730"/>
              <a:gd name="T42" fmla="*/ 2147483646 w 4488"/>
              <a:gd name="T43" fmla="*/ 2147483646 h 730"/>
              <a:gd name="T44" fmla="*/ 2147483646 w 4488"/>
              <a:gd name="T45" fmla="*/ 2147483646 h 730"/>
              <a:gd name="T46" fmla="*/ 2147483646 w 4488"/>
              <a:gd name="T47" fmla="*/ 2147483646 h 730"/>
              <a:gd name="T48" fmla="*/ 2147483646 w 4488"/>
              <a:gd name="T49" fmla="*/ 2147483646 h 730"/>
              <a:gd name="T50" fmla="*/ 2147483646 w 4488"/>
              <a:gd name="T51" fmla="*/ 2147483646 h 730"/>
              <a:gd name="T52" fmla="*/ 2147483646 w 4488"/>
              <a:gd name="T53" fmla="*/ 2147483646 h 730"/>
              <a:gd name="T54" fmla="*/ 2147483646 w 4488"/>
              <a:gd name="T55" fmla="*/ 2147483646 h 730"/>
              <a:gd name="T56" fmla="*/ 2147483646 w 4488"/>
              <a:gd name="T57" fmla="*/ 2147483646 h 730"/>
              <a:gd name="T58" fmla="*/ 2147483646 w 4488"/>
              <a:gd name="T59" fmla="*/ 2147483646 h 730"/>
              <a:gd name="T60" fmla="*/ 2147483646 w 4488"/>
              <a:gd name="T61" fmla="*/ 2147483646 h 730"/>
              <a:gd name="T62" fmla="*/ 2147483646 w 4488"/>
              <a:gd name="T63" fmla="*/ 2147483646 h 730"/>
              <a:gd name="T64" fmla="*/ 2147483646 w 4488"/>
              <a:gd name="T65" fmla="*/ 2147483646 h 730"/>
              <a:gd name="T66" fmla="*/ 2147483646 w 4488"/>
              <a:gd name="T67" fmla="*/ 2147483646 h 730"/>
              <a:gd name="T68" fmla="*/ 2147483646 w 4488"/>
              <a:gd name="T69" fmla="*/ 2147483646 h 730"/>
              <a:gd name="T70" fmla="*/ 2147483646 w 4488"/>
              <a:gd name="T71" fmla="*/ 2147483646 h 730"/>
              <a:gd name="T72" fmla="*/ 2147483646 w 4488"/>
              <a:gd name="T73" fmla="*/ 2147483646 h 730"/>
              <a:gd name="T74" fmla="*/ 2147483646 w 4488"/>
              <a:gd name="T75" fmla="*/ 2147483646 h 730"/>
              <a:gd name="T76" fmla="*/ 2147483646 w 4488"/>
              <a:gd name="T77" fmla="*/ 2147483646 h 730"/>
              <a:gd name="T78" fmla="*/ 2147483646 w 4488"/>
              <a:gd name="T79" fmla="*/ 2147483646 h 730"/>
              <a:gd name="T80" fmla="*/ 2147483646 w 4488"/>
              <a:gd name="T81" fmla="*/ 2147483646 h 730"/>
              <a:gd name="T82" fmla="*/ 2147483646 w 4488"/>
              <a:gd name="T83" fmla="*/ 2147483646 h 730"/>
              <a:gd name="T84" fmla="*/ 2147483646 w 4488"/>
              <a:gd name="T85" fmla="*/ 2147483646 h 730"/>
              <a:gd name="T86" fmla="*/ 2147483646 w 4488"/>
              <a:gd name="T87" fmla="*/ 2147483646 h 730"/>
              <a:gd name="T88" fmla="*/ 2147483646 w 4488"/>
              <a:gd name="T89" fmla="*/ 2147483646 h 730"/>
              <a:gd name="T90" fmla="*/ 2147483646 w 4488"/>
              <a:gd name="T91" fmla="*/ 2147483646 h 730"/>
              <a:gd name="T92" fmla="*/ 2147483646 w 4488"/>
              <a:gd name="T93" fmla="*/ 2147483646 h 730"/>
              <a:gd name="T94" fmla="*/ 2147483646 w 4488"/>
              <a:gd name="T95" fmla="*/ 2147483646 h 730"/>
              <a:gd name="T96" fmla="*/ 2147483646 w 4488"/>
              <a:gd name="T97" fmla="*/ 2147483646 h 730"/>
              <a:gd name="T98" fmla="*/ 2147483646 w 4488"/>
              <a:gd name="T99" fmla="*/ 2147483646 h 730"/>
              <a:gd name="T100" fmla="*/ 2147483646 w 4488"/>
              <a:gd name="T101" fmla="*/ 2147483646 h 730"/>
              <a:gd name="T102" fmla="*/ 2147483646 w 4488"/>
              <a:gd name="T103" fmla="*/ 2147483646 h 730"/>
              <a:gd name="T104" fmla="*/ 2147483646 w 4488"/>
              <a:gd name="T105" fmla="*/ 2147483646 h 730"/>
              <a:gd name="T106" fmla="*/ 2147483646 w 4488"/>
              <a:gd name="T107" fmla="*/ 2147483646 h 730"/>
              <a:gd name="T108" fmla="*/ 2147483646 w 4488"/>
              <a:gd name="T109" fmla="*/ 2147483646 h 730"/>
              <a:gd name="T110" fmla="*/ 2147483646 w 4488"/>
              <a:gd name="T111" fmla="*/ 2147483646 h 730"/>
              <a:gd name="T112" fmla="*/ 2147483646 w 4488"/>
              <a:gd name="T113" fmla="*/ 2147483646 h 730"/>
              <a:gd name="T114" fmla="*/ 2147483646 w 4488"/>
              <a:gd name="T115" fmla="*/ 2147483646 h 730"/>
              <a:gd name="T116" fmla="*/ 2147483646 w 4488"/>
              <a:gd name="T117" fmla="*/ 0 h 73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88" h="730">
                <a:moveTo>
                  <a:pt x="0" y="717"/>
                </a:moveTo>
                <a:lnTo>
                  <a:pt x="0" y="691"/>
                </a:lnTo>
                <a:cubicBezTo>
                  <a:pt x="0" y="684"/>
                  <a:pt x="6" y="679"/>
                  <a:pt x="13" y="679"/>
                </a:cubicBezTo>
                <a:cubicBezTo>
                  <a:pt x="20" y="679"/>
                  <a:pt x="26" y="684"/>
                  <a:pt x="26" y="691"/>
                </a:cubicBezTo>
                <a:lnTo>
                  <a:pt x="26" y="717"/>
                </a:lnTo>
                <a:cubicBezTo>
                  <a:pt x="26" y="724"/>
                  <a:pt x="20" y="730"/>
                  <a:pt x="13" y="730"/>
                </a:cubicBezTo>
                <a:cubicBezTo>
                  <a:pt x="6" y="730"/>
                  <a:pt x="0" y="724"/>
                  <a:pt x="0" y="717"/>
                </a:cubicBezTo>
                <a:close/>
                <a:moveTo>
                  <a:pt x="0" y="640"/>
                </a:moveTo>
                <a:lnTo>
                  <a:pt x="0" y="615"/>
                </a:lnTo>
                <a:cubicBezTo>
                  <a:pt x="0" y="607"/>
                  <a:pt x="6" y="602"/>
                  <a:pt x="13" y="602"/>
                </a:cubicBezTo>
                <a:cubicBezTo>
                  <a:pt x="20" y="602"/>
                  <a:pt x="26" y="607"/>
                  <a:pt x="26" y="615"/>
                </a:cubicBezTo>
                <a:lnTo>
                  <a:pt x="26" y="640"/>
                </a:lnTo>
                <a:cubicBezTo>
                  <a:pt x="26" y="647"/>
                  <a:pt x="20" y="653"/>
                  <a:pt x="13" y="653"/>
                </a:cubicBezTo>
                <a:cubicBezTo>
                  <a:pt x="6" y="653"/>
                  <a:pt x="0" y="647"/>
                  <a:pt x="0" y="640"/>
                </a:cubicBezTo>
                <a:close/>
                <a:moveTo>
                  <a:pt x="0" y="563"/>
                </a:moveTo>
                <a:lnTo>
                  <a:pt x="0" y="538"/>
                </a:lnTo>
                <a:cubicBezTo>
                  <a:pt x="0" y="531"/>
                  <a:pt x="6" y="525"/>
                  <a:pt x="13" y="525"/>
                </a:cubicBezTo>
                <a:cubicBezTo>
                  <a:pt x="20" y="525"/>
                  <a:pt x="26" y="531"/>
                  <a:pt x="26" y="538"/>
                </a:cubicBezTo>
                <a:lnTo>
                  <a:pt x="26" y="563"/>
                </a:lnTo>
                <a:cubicBezTo>
                  <a:pt x="26" y="570"/>
                  <a:pt x="20" y="576"/>
                  <a:pt x="13" y="576"/>
                </a:cubicBezTo>
                <a:cubicBezTo>
                  <a:pt x="6" y="576"/>
                  <a:pt x="0" y="570"/>
                  <a:pt x="0" y="563"/>
                </a:cubicBezTo>
                <a:close/>
                <a:moveTo>
                  <a:pt x="0" y="487"/>
                </a:moveTo>
                <a:lnTo>
                  <a:pt x="0" y="461"/>
                </a:lnTo>
                <a:cubicBezTo>
                  <a:pt x="0" y="454"/>
                  <a:pt x="6" y="448"/>
                  <a:pt x="13" y="448"/>
                </a:cubicBezTo>
                <a:cubicBezTo>
                  <a:pt x="20" y="448"/>
                  <a:pt x="26" y="454"/>
                  <a:pt x="26" y="461"/>
                </a:cubicBezTo>
                <a:lnTo>
                  <a:pt x="26" y="487"/>
                </a:lnTo>
                <a:cubicBezTo>
                  <a:pt x="26" y="494"/>
                  <a:pt x="20" y="499"/>
                  <a:pt x="13" y="499"/>
                </a:cubicBezTo>
                <a:cubicBezTo>
                  <a:pt x="6" y="499"/>
                  <a:pt x="0" y="494"/>
                  <a:pt x="0" y="487"/>
                </a:cubicBezTo>
                <a:close/>
                <a:moveTo>
                  <a:pt x="0" y="410"/>
                </a:moveTo>
                <a:lnTo>
                  <a:pt x="0" y="384"/>
                </a:lnTo>
                <a:cubicBezTo>
                  <a:pt x="0" y="377"/>
                  <a:pt x="6" y="371"/>
                  <a:pt x="13" y="371"/>
                </a:cubicBezTo>
                <a:cubicBezTo>
                  <a:pt x="20" y="371"/>
                  <a:pt x="26" y="377"/>
                  <a:pt x="26" y="384"/>
                </a:cubicBezTo>
                <a:lnTo>
                  <a:pt x="26" y="410"/>
                </a:lnTo>
                <a:cubicBezTo>
                  <a:pt x="26" y="417"/>
                  <a:pt x="20" y="423"/>
                  <a:pt x="13" y="423"/>
                </a:cubicBezTo>
                <a:cubicBezTo>
                  <a:pt x="6" y="423"/>
                  <a:pt x="0" y="417"/>
                  <a:pt x="0" y="410"/>
                </a:cubicBezTo>
                <a:close/>
                <a:moveTo>
                  <a:pt x="0" y="333"/>
                </a:moveTo>
                <a:lnTo>
                  <a:pt x="0" y="307"/>
                </a:lnTo>
                <a:cubicBezTo>
                  <a:pt x="0" y="300"/>
                  <a:pt x="6" y="295"/>
                  <a:pt x="13" y="295"/>
                </a:cubicBezTo>
                <a:cubicBezTo>
                  <a:pt x="20" y="295"/>
                  <a:pt x="26" y="300"/>
                  <a:pt x="26" y="307"/>
                </a:cubicBezTo>
                <a:lnTo>
                  <a:pt x="26" y="333"/>
                </a:lnTo>
                <a:cubicBezTo>
                  <a:pt x="26" y="340"/>
                  <a:pt x="20" y="346"/>
                  <a:pt x="13" y="346"/>
                </a:cubicBezTo>
                <a:cubicBezTo>
                  <a:pt x="6" y="346"/>
                  <a:pt x="0" y="340"/>
                  <a:pt x="0" y="333"/>
                </a:cubicBezTo>
                <a:close/>
                <a:moveTo>
                  <a:pt x="0" y="256"/>
                </a:moveTo>
                <a:lnTo>
                  <a:pt x="0" y="231"/>
                </a:lnTo>
                <a:cubicBezTo>
                  <a:pt x="0" y="223"/>
                  <a:pt x="6" y="218"/>
                  <a:pt x="13" y="218"/>
                </a:cubicBezTo>
                <a:cubicBezTo>
                  <a:pt x="20" y="218"/>
                  <a:pt x="26" y="223"/>
                  <a:pt x="26" y="231"/>
                </a:cubicBezTo>
                <a:lnTo>
                  <a:pt x="26" y="256"/>
                </a:lnTo>
                <a:cubicBezTo>
                  <a:pt x="26" y="263"/>
                  <a:pt x="20" y="269"/>
                  <a:pt x="13" y="269"/>
                </a:cubicBezTo>
                <a:cubicBezTo>
                  <a:pt x="6" y="269"/>
                  <a:pt x="0" y="263"/>
                  <a:pt x="0" y="256"/>
                </a:cubicBezTo>
                <a:close/>
                <a:moveTo>
                  <a:pt x="53" y="206"/>
                </a:moveTo>
                <a:lnTo>
                  <a:pt x="79" y="206"/>
                </a:lnTo>
                <a:cubicBezTo>
                  <a:pt x="86" y="206"/>
                  <a:pt x="92" y="212"/>
                  <a:pt x="92" y="219"/>
                </a:cubicBezTo>
                <a:cubicBezTo>
                  <a:pt x="92" y="226"/>
                  <a:pt x="86" y="232"/>
                  <a:pt x="79" y="232"/>
                </a:cubicBezTo>
                <a:lnTo>
                  <a:pt x="53" y="232"/>
                </a:lnTo>
                <a:cubicBezTo>
                  <a:pt x="46" y="232"/>
                  <a:pt x="40" y="226"/>
                  <a:pt x="40" y="219"/>
                </a:cubicBezTo>
                <a:cubicBezTo>
                  <a:pt x="40" y="212"/>
                  <a:pt x="46" y="206"/>
                  <a:pt x="53" y="206"/>
                </a:cubicBezTo>
                <a:close/>
                <a:moveTo>
                  <a:pt x="130" y="206"/>
                </a:moveTo>
                <a:lnTo>
                  <a:pt x="156" y="206"/>
                </a:lnTo>
                <a:cubicBezTo>
                  <a:pt x="163" y="206"/>
                  <a:pt x="168" y="212"/>
                  <a:pt x="168" y="219"/>
                </a:cubicBezTo>
                <a:cubicBezTo>
                  <a:pt x="168" y="226"/>
                  <a:pt x="163" y="232"/>
                  <a:pt x="156" y="232"/>
                </a:cubicBezTo>
                <a:lnTo>
                  <a:pt x="130" y="232"/>
                </a:lnTo>
                <a:cubicBezTo>
                  <a:pt x="123" y="232"/>
                  <a:pt x="117" y="226"/>
                  <a:pt x="117" y="219"/>
                </a:cubicBezTo>
                <a:cubicBezTo>
                  <a:pt x="117" y="212"/>
                  <a:pt x="123" y="206"/>
                  <a:pt x="130" y="206"/>
                </a:cubicBezTo>
                <a:close/>
                <a:moveTo>
                  <a:pt x="207" y="206"/>
                </a:moveTo>
                <a:lnTo>
                  <a:pt x="232" y="206"/>
                </a:lnTo>
                <a:cubicBezTo>
                  <a:pt x="239" y="206"/>
                  <a:pt x="245" y="212"/>
                  <a:pt x="245" y="219"/>
                </a:cubicBezTo>
                <a:cubicBezTo>
                  <a:pt x="245" y="226"/>
                  <a:pt x="239" y="232"/>
                  <a:pt x="232" y="232"/>
                </a:cubicBezTo>
                <a:lnTo>
                  <a:pt x="207" y="232"/>
                </a:lnTo>
                <a:cubicBezTo>
                  <a:pt x="200" y="232"/>
                  <a:pt x="194" y="226"/>
                  <a:pt x="194" y="219"/>
                </a:cubicBezTo>
                <a:cubicBezTo>
                  <a:pt x="194" y="212"/>
                  <a:pt x="200" y="206"/>
                  <a:pt x="207" y="206"/>
                </a:cubicBezTo>
                <a:close/>
                <a:moveTo>
                  <a:pt x="284" y="206"/>
                </a:moveTo>
                <a:lnTo>
                  <a:pt x="309" y="206"/>
                </a:lnTo>
                <a:cubicBezTo>
                  <a:pt x="316" y="206"/>
                  <a:pt x="322" y="212"/>
                  <a:pt x="322" y="219"/>
                </a:cubicBezTo>
                <a:cubicBezTo>
                  <a:pt x="322" y="226"/>
                  <a:pt x="316" y="232"/>
                  <a:pt x="309" y="232"/>
                </a:cubicBezTo>
                <a:lnTo>
                  <a:pt x="284" y="232"/>
                </a:lnTo>
                <a:cubicBezTo>
                  <a:pt x="276" y="232"/>
                  <a:pt x="271" y="226"/>
                  <a:pt x="271" y="219"/>
                </a:cubicBezTo>
                <a:cubicBezTo>
                  <a:pt x="271" y="212"/>
                  <a:pt x="276" y="206"/>
                  <a:pt x="284" y="206"/>
                </a:cubicBezTo>
                <a:close/>
                <a:moveTo>
                  <a:pt x="360" y="206"/>
                </a:moveTo>
                <a:lnTo>
                  <a:pt x="386" y="206"/>
                </a:lnTo>
                <a:cubicBezTo>
                  <a:pt x="393" y="206"/>
                  <a:pt x="399" y="212"/>
                  <a:pt x="399" y="219"/>
                </a:cubicBezTo>
                <a:cubicBezTo>
                  <a:pt x="399" y="226"/>
                  <a:pt x="393" y="232"/>
                  <a:pt x="386" y="232"/>
                </a:cubicBezTo>
                <a:lnTo>
                  <a:pt x="360" y="232"/>
                </a:lnTo>
                <a:cubicBezTo>
                  <a:pt x="353" y="232"/>
                  <a:pt x="348" y="226"/>
                  <a:pt x="348" y="219"/>
                </a:cubicBezTo>
                <a:cubicBezTo>
                  <a:pt x="348" y="212"/>
                  <a:pt x="353" y="206"/>
                  <a:pt x="360" y="206"/>
                </a:cubicBezTo>
                <a:close/>
                <a:moveTo>
                  <a:pt x="437" y="206"/>
                </a:moveTo>
                <a:lnTo>
                  <a:pt x="463" y="206"/>
                </a:lnTo>
                <a:cubicBezTo>
                  <a:pt x="470" y="206"/>
                  <a:pt x="476" y="212"/>
                  <a:pt x="476" y="219"/>
                </a:cubicBezTo>
                <a:cubicBezTo>
                  <a:pt x="476" y="226"/>
                  <a:pt x="470" y="232"/>
                  <a:pt x="463" y="232"/>
                </a:cubicBezTo>
                <a:lnTo>
                  <a:pt x="437" y="232"/>
                </a:lnTo>
                <a:cubicBezTo>
                  <a:pt x="430" y="232"/>
                  <a:pt x="424" y="226"/>
                  <a:pt x="424" y="219"/>
                </a:cubicBezTo>
                <a:cubicBezTo>
                  <a:pt x="424" y="212"/>
                  <a:pt x="430" y="206"/>
                  <a:pt x="437" y="206"/>
                </a:cubicBezTo>
                <a:close/>
                <a:moveTo>
                  <a:pt x="514" y="206"/>
                </a:moveTo>
                <a:lnTo>
                  <a:pt x="540" y="206"/>
                </a:lnTo>
                <a:cubicBezTo>
                  <a:pt x="547" y="206"/>
                  <a:pt x="552" y="212"/>
                  <a:pt x="552" y="219"/>
                </a:cubicBezTo>
                <a:cubicBezTo>
                  <a:pt x="552" y="226"/>
                  <a:pt x="547" y="232"/>
                  <a:pt x="540" y="232"/>
                </a:cubicBezTo>
                <a:lnTo>
                  <a:pt x="514" y="232"/>
                </a:lnTo>
                <a:cubicBezTo>
                  <a:pt x="507" y="232"/>
                  <a:pt x="501" y="226"/>
                  <a:pt x="501" y="219"/>
                </a:cubicBezTo>
                <a:cubicBezTo>
                  <a:pt x="501" y="212"/>
                  <a:pt x="507" y="206"/>
                  <a:pt x="514" y="206"/>
                </a:cubicBezTo>
                <a:close/>
                <a:moveTo>
                  <a:pt x="591" y="206"/>
                </a:moveTo>
                <a:lnTo>
                  <a:pt x="616" y="206"/>
                </a:lnTo>
                <a:cubicBezTo>
                  <a:pt x="623" y="206"/>
                  <a:pt x="629" y="212"/>
                  <a:pt x="629" y="219"/>
                </a:cubicBezTo>
                <a:cubicBezTo>
                  <a:pt x="629" y="226"/>
                  <a:pt x="623" y="232"/>
                  <a:pt x="616" y="232"/>
                </a:cubicBezTo>
                <a:lnTo>
                  <a:pt x="591" y="232"/>
                </a:lnTo>
                <a:cubicBezTo>
                  <a:pt x="584" y="232"/>
                  <a:pt x="578" y="226"/>
                  <a:pt x="578" y="219"/>
                </a:cubicBezTo>
                <a:cubicBezTo>
                  <a:pt x="578" y="212"/>
                  <a:pt x="584" y="206"/>
                  <a:pt x="591" y="206"/>
                </a:cubicBezTo>
                <a:close/>
                <a:moveTo>
                  <a:pt x="668" y="206"/>
                </a:moveTo>
                <a:lnTo>
                  <a:pt x="693" y="206"/>
                </a:lnTo>
                <a:cubicBezTo>
                  <a:pt x="700" y="206"/>
                  <a:pt x="706" y="212"/>
                  <a:pt x="706" y="219"/>
                </a:cubicBezTo>
                <a:cubicBezTo>
                  <a:pt x="706" y="226"/>
                  <a:pt x="700" y="232"/>
                  <a:pt x="693" y="232"/>
                </a:cubicBezTo>
                <a:lnTo>
                  <a:pt x="668" y="232"/>
                </a:lnTo>
                <a:cubicBezTo>
                  <a:pt x="660" y="232"/>
                  <a:pt x="655" y="226"/>
                  <a:pt x="655" y="219"/>
                </a:cubicBezTo>
                <a:cubicBezTo>
                  <a:pt x="655" y="212"/>
                  <a:pt x="660" y="206"/>
                  <a:pt x="668" y="206"/>
                </a:cubicBezTo>
                <a:close/>
                <a:moveTo>
                  <a:pt x="744" y="206"/>
                </a:moveTo>
                <a:lnTo>
                  <a:pt x="770" y="206"/>
                </a:lnTo>
                <a:cubicBezTo>
                  <a:pt x="777" y="206"/>
                  <a:pt x="783" y="212"/>
                  <a:pt x="783" y="219"/>
                </a:cubicBezTo>
                <a:cubicBezTo>
                  <a:pt x="783" y="226"/>
                  <a:pt x="777" y="232"/>
                  <a:pt x="770" y="232"/>
                </a:cubicBezTo>
                <a:lnTo>
                  <a:pt x="744" y="232"/>
                </a:lnTo>
                <a:cubicBezTo>
                  <a:pt x="737" y="232"/>
                  <a:pt x="732" y="226"/>
                  <a:pt x="732" y="219"/>
                </a:cubicBezTo>
                <a:cubicBezTo>
                  <a:pt x="732" y="212"/>
                  <a:pt x="737" y="206"/>
                  <a:pt x="744" y="206"/>
                </a:cubicBezTo>
                <a:close/>
                <a:moveTo>
                  <a:pt x="821" y="206"/>
                </a:moveTo>
                <a:lnTo>
                  <a:pt x="847" y="206"/>
                </a:lnTo>
                <a:cubicBezTo>
                  <a:pt x="854" y="206"/>
                  <a:pt x="860" y="212"/>
                  <a:pt x="860" y="219"/>
                </a:cubicBezTo>
                <a:cubicBezTo>
                  <a:pt x="860" y="226"/>
                  <a:pt x="854" y="232"/>
                  <a:pt x="847" y="232"/>
                </a:cubicBezTo>
                <a:lnTo>
                  <a:pt x="821" y="232"/>
                </a:lnTo>
                <a:cubicBezTo>
                  <a:pt x="814" y="232"/>
                  <a:pt x="808" y="226"/>
                  <a:pt x="808" y="219"/>
                </a:cubicBezTo>
                <a:cubicBezTo>
                  <a:pt x="808" y="212"/>
                  <a:pt x="814" y="206"/>
                  <a:pt x="821" y="206"/>
                </a:cubicBezTo>
                <a:close/>
                <a:moveTo>
                  <a:pt x="898" y="206"/>
                </a:moveTo>
                <a:lnTo>
                  <a:pt x="924" y="206"/>
                </a:lnTo>
                <a:cubicBezTo>
                  <a:pt x="931" y="206"/>
                  <a:pt x="936" y="212"/>
                  <a:pt x="936" y="219"/>
                </a:cubicBezTo>
                <a:cubicBezTo>
                  <a:pt x="936" y="226"/>
                  <a:pt x="931" y="232"/>
                  <a:pt x="924" y="232"/>
                </a:cubicBezTo>
                <a:lnTo>
                  <a:pt x="898" y="232"/>
                </a:lnTo>
                <a:cubicBezTo>
                  <a:pt x="891" y="232"/>
                  <a:pt x="885" y="226"/>
                  <a:pt x="885" y="219"/>
                </a:cubicBezTo>
                <a:cubicBezTo>
                  <a:pt x="885" y="212"/>
                  <a:pt x="891" y="206"/>
                  <a:pt x="898" y="206"/>
                </a:cubicBezTo>
                <a:close/>
                <a:moveTo>
                  <a:pt x="975" y="206"/>
                </a:moveTo>
                <a:lnTo>
                  <a:pt x="1000" y="206"/>
                </a:lnTo>
                <a:cubicBezTo>
                  <a:pt x="1007" y="206"/>
                  <a:pt x="1013" y="212"/>
                  <a:pt x="1013" y="219"/>
                </a:cubicBezTo>
                <a:cubicBezTo>
                  <a:pt x="1013" y="226"/>
                  <a:pt x="1007" y="232"/>
                  <a:pt x="1000" y="232"/>
                </a:cubicBezTo>
                <a:lnTo>
                  <a:pt x="975" y="232"/>
                </a:lnTo>
                <a:cubicBezTo>
                  <a:pt x="968" y="232"/>
                  <a:pt x="962" y="226"/>
                  <a:pt x="962" y="219"/>
                </a:cubicBezTo>
                <a:cubicBezTo>
                  <a:pt x="962" y="212"/>
                  <a:pt x="968" y="206"/>
                  <a:pt x="975" y="206"/>
                </a:cubicBezTo>
                <a:close/>
                <a:moveTo>
                  <a:pt x="1052" y="206"/>
                </a:moveTo>
                <a:lnTo>
                  <a:pt x="1077" y="206"/>
                </a:lnTo>
                <a:cubicBezTo>
                  <a:pt x="1084" y="206"/>
                  <a:pt x="1090" y="212"/>
                  <a:pt x="1090" y="219"/>
                </a:cubicBezTo>
                <a:cubicBezTo>
                  <a:pt x="1090" y="226"/>
                  <a:pt x="1084" y="232"/>
                  <a:pt x="1077" y="232"/>
                </a:cubicBezTo>
                <a:lnTo>
                  <a:pt x="1052" y="232"/>
                </a:lnTo>
                <a:cubicBezTo>
                  <a:pt x="1044" y="232"/>
                  <a:pt x="1039" y="226"/>
                  <a:pt x="1039" y="219"/>
                </a:cubicBezTo>
                <a:cubicBezTo>
                  <a:pt x="1039" y="212"/>
                  <a:pt x="1044" y="206"/>
                  <a:pt x="1052" y="206"/>
                </a:cubicBezTo>
                <a:close/>
                <a:moveTo>
                  <a:pt x="1128" y="206"/>
                </a:moveTo>
                <a:lnTo>
                  <a:pt x="1154" y="206"/>
                </a:lnTo>
                <a:cubicBezTo>
                  <a:pt x="1161" y="206"/>
                  <a:pt x="1167" y="212"/>
                  <a:pt x="1167" y="219"/>
                </a:cubicBezTo>
                <a:cubicBezTo>
                  <a:pt x="1167" y="226"/>
                  <a:pt x="1161" y="232"/>
                  <a:pt x="1154" y="232"/>
                </a:cubicBezTo>
                <a:lnTo>
                  <a:pt x="1128" y="232"/>
                </a:lnTo>
                <a:cubicBezTo>
                  <a:pt x="1121" y="232"/>
                  <a:pt x="1116" y="226"/>
                  <a:pt x="1116" y="219"/>
                </a:cubicBezTo>
                <a:cubicBezTo>
                  <a:pt x="1116" y="212"/>
                  <a:pt x="1121" y="206"/>
                  <a:pt x="1128" y="206"/>
                </a:cubicBezTo>
                <a:close/>
                <a:moveTo>
                  <a:pt x="1205" y="206"/>
                </a:moveTo>
                <a:lnTo>
                  <a:pt x="1231" y="206"/>
                </a:lnTo>
                <a:cubicBezTo>
                  <a:pt x="1238" y="206"/>
                  <a:pt x="1244" y="212"/>
                  <a:pt x="1244" y="219"/>
                </a:cubicBezTo>
                <a:cubicBezTo>
                  <a:pt x="1244" y="226"/>
                  <a:pt x="1238" y="232"/>
                  <a:pt x="1231" y="232"/>
                </a:cubicBezTo>
                <a:lnTo>
                  <a:pt x="1205" y="232"/>
                </a:lnTo>
                <a:cubicBezTo>
                  <a:pt x="1198" y="232"/>
                  <a:pt x="1192" y="226"/>
                  <a:pt x="1192" y="219"/>
                </a:cubicBezTo>
                <a:cubicBezTo>
                  <a:pt x="1192" y="212"/>
                  <a:pt x="1198" y="206"/>
                  <a:pt x="1205" y="206"/>
                </a:cubicBezTo>
                <a:close/>
                <a:moveTo>
                  <a:pt x="1282" y="206"/>
                </a:moveTo>
                <a:lnTo>
                  <a:pt x="1308" y="206"/>
                </a:lnTo>
                <a:cubicBezTo>
                  <a:pt x="1315" y="206"/>
                  <a:pt x="1320" y="212"/>
                  <a:pt x="1320" y="219"/>
                </a:cubicBezTo>
                <a:cubicBezTo>
                  <a:pt x="1320" y="226"/>
                  <a:pt x="1315" y="232"/>
                  <a:pt x="1308" y="232"/>
                </a:cubicBezTo>
                <a:lnTo>
                  <a:pt x="1282" y="232"/>
                </a:lnTo>
                <a:cubicBezTo>
                  <a:pt x="1275" y="232"/>
                  <a:pt x="1269" y="226"/>
                  <a:pt x="1269" y="219"/>
                </a:cubicBezTo>
                <a:cubicBezTo>
                  <a:pt x="1269" y="212"/>
                  <a:pt x="1275" y="206"/>
                  <a:pt x="1282" y="206"/>
                </a:cubicBezTo>
                <a:close/>
                <a:moveTo>
                  <a:pt x="1359" y="206"/>
                </a:moveTo>
                <a:lnTo>
                  <a:pt x="1384" y="206"/>
                </a:lnTo>
                <a:cubicBezTo>
                  <a:pt x="1391" y="206"/>
                  <a:pt x="1397" y="212"/>
                  <a:pt x="1397" y="219"/>
                </a:cubicBezTo>
                <a:cubicBezTo>
                  <a:pt x="1397" y="226"/>
                  <a:pt x="1391" y="232"/>
                  <a:pt x="1384" y="232"/>
                </a:cubicBezTo>
                <a:lnTo>
                  <a:pt x="1359" y="232"/>
                </a:lnTo>
                <a:cubicBezTo>
                  <a:pt x="1352" y="232"/>
                  <a:pt x="1346" y="226"/>
                  <a:pt x="1346" y="219"/>
                </a:cubicBezTo>
                <a:cubicBezTo>
                  <a:pt x="1346" y="212"/>
                  <a:pt x="1352" y="206"/>
                  <a:pt x="1359" y="206"/>
                </a:cubicBezTo>
                <a:close/>
                <a:moveTo>
                  <a:pt x="1436" y="206"/>
                </a:moveTo>
                <a:lnTo>
                  <a:pt x="1461" y="206"/>
                </a:lnTo>
                <a:cubicBezTo>
                  <a:pt x="1468" y="206"/>
                  <a:pt x="1474" y="212"/>
                  <a:pt x="1474" y="219"/>
                </a:cubicBezTo>
                <a:cubicBezTo>
                  <a:pt x="1474" y="226"/>
                  <a:pt x="1468" y="232"/>
                  <a:pt x="1461" y="232"/>
                </a:cubicBezTo>
                <a:lnTo>
                  <a:pt x="1436" y="232"/>
                </a:lnTo>
                <a:cubicBezTo>
                  <a:pt x="1428" y="232"/>
                  <a:pt x="1423" y="226"/>
                  <a:pt x="1423" y="219"/>
                </a:cubicBezTo>
                <a:cubicBezTo>
                  <a:pt x="1423" y="212"/>
                  <a:pt x="1428" y="206"/>
                  <a:pt x="1436" y="206"/>
                </a:cubicBezTo>
                <a:close/>
                <a:moveTo>
                  <a:pt x="1512" y="206"/>
                </a:moveTo>
                <a:lnTo>
                  <a:pt x="1538" y="206"/>
                </a:lnTo>
                <a:cubicBezTo>
                  <a:pt x="1545" y="206"/>
                  <a:pt x="1551" y="212"/>
                  <a:pt x="1551" y="219"/>
                </a:cubicBezTo>
                <a:cubicBezTo>
                  <a:pt x="1551" y="226"/>
                  <a:pt x="1545" y="232"/>
                  <a:pt x="1538" y="232"/>
                </a:cubicBezTo>
                <a:lnTo>
                  <a:pt x="1512" y="232"/>
                </a:lnTo>
                <a:cubicBezTo>
                  <a:pt x="1505" y="232"/>
                  <a:pt x="1500" y="226"/>
                  <a:pt x="1500" y="219"/>
                </a:cubicBezTo>
                <a:cubicBezTo>
                  <a:pt x="1500" y="212"/>
                  <a:pt x="1505" y="206"/>
                  <a:pt x="1512" y="206"/>
                </a:cubicBezTo>
                <a:close/>
                <a:moveTo>
                  <a:pt x="1589" y="206"/>
                </a:moveTo>
                <a:lnTo>
                  <a:pt x="1615" y="206"/>
                </a:lnTo>
                <a:cubicBezTo>
                  <a:pt x="1622" y="206"/>
                  <a:pt x="1628" y="212"/>
                  <a:pt x="1628" y="219"/>
                </a:cubicBezTo>
                <a:cubicBezTo>
                  <a:pt x="1628" y="226"/>
                  <a:pt x="1622" y="232"/>
                  <a:pt x="1615" y="232"/>
                </a:cubicBezTo>
                <a:lnTo>
                  <a:pt x="1589" y="232"/>
                </a:lnTo>
                <a:cubicBezTo>
                  <a:pt x="1582" y="232"/>
                  <a:pt x="1576" y="226"/>
                  <a:pt x="1576" y="219"/>
                </a:cubicBezTo>
                <a:cubicBezTo>
                  <a:pt x="1576" y="212"/>
                  <a:pt x="1582" y="206"/>
                  <a:pt x="1589" y="206"/>
                </a:cubicBezTo>
                <a:close/>
                <a:moveTo>
                  <a:pt x="1666" y="206"/>
                </a:moveTo>
                <a:lnTo>
                  <a:pt x="1692" y="206"/>
                </a:lnTo>
                <a:cubicBezTo>
                  <a:pt x="1699" y="206"/>
                  <a:pt x="1704" y="212"/>
                  <a:pt x="1704" y="219"/>
                </a:cubicBezTo>
                <a:cubicBezTo>
                  <a:pt x="1704" y="226"/>
                  <a:pt x="1699" y="232"/>
                  <a:pt x="1692" y="232"/>
                </a:cubicBezTo>
                <a:lnTo>
                  <a:pt x="1666" y="232"/>
                </a:lnTo>
                <a:cubicBezTo>
                  <a:pt x="1659" y="232"/>
                  <a:pt x="1653" y="226"/>
                  <a:pt x="1653" y="219"/>
                </a:cubicBezTo>
                <a:cubicBezTo>
                  <a:pt x="1653" y="212"/>
                  <a:pt x="1659" y="206"/>
                  <a:pt x="1666" y="206"/>
                </a:cubicBezTo>
                <a:close/>
                <a:moveTo>
                  <a:pt x="1743" y="206"/>
                </a:moveTo>
                <a:lnTo>
                  <a:pt x="1768" y="206"/>
                </a:lnTo>
                <a:cubicBezTo>
                  <a:pt x="1775" y="206"/>
                  <a:pt x="1781" y="212"/>
                  <a:pt x="1781" y="219"/>
                </a:cubicBezTo>
                <a:cubicBezTo>
                  <a:pt x="1781" y="226"/>
                  <a:pt x="1775" y="232"/>
                  <a:pt x="1768" y="232"/>
                </a:cubicBezTo>
                <a:lnTo>
                  <a:pt x="1743" y="232"/>
                </a:lnTo>
                <a:cubicBezTo>
                  <a:pt x="1736" y="232"/>
                  <a:pt x="1730" y="226"/>
                  <a:pt x="1730" y="219"/>
                </a:cubicBezTo>
                <a:cubicBezTo>
                  <a:pt x="1730" y="212"/>
                  <a:pt x="1736" y="206"/>
                  <a:pt x="1743" y="206"/>
                </a:cubicBezTo>
                <a:close/>
                <a:moveTo>
                  <a:pt x="1820" y="206"/>
                </a:moveTo>
                <a:lnTo>
                  <a:pt x="1845" y="206"/>
                </a:lnTo>
                <a:cubicBezTo>
                  <a:pt x="1852" y="206"/>
                  <a:pt x="1858" y="212"/>
                  <a:pt x="1858" y="219"/>
                </a:cubicBezTo>
                <a:cubicBezTo>
                  <a:pt x="1858" y="226"/>
                  <a:pt x="1852" y="232"/>
                  <a:pt x="1845" y="232"/>
                </a:cubicBezTo>
                <a:lnTo>
                  <a:pt x="1820" y="232"/>
                </a:lnTo>
                <a:cubicBezTo>
                  <a:pt x="1812" y="232"/>
                  <a:pt x="1807" y="226"/>
                  <a:pt x="1807" y="219"/>
                </a:cubicBezTo>
                <a:cubicBezTo>
                  <a:pt x="1807" y="212"/>
                  <a:pt x="1812" y="206"/>
                  <a:pt x="1820" y="206"/>
                </a:cubicBezTo>
                <a:close/>
                <a:moveTo>
                  <a:pt x="1896" y="206"/>
                </a:moveTo>
                <a:lnTo>
                  <a:pt x="1922" y="206"/>
                </a:lnTo>
                <a:cubicBezTo>
                  <a:pt x="1929" y="206"/>
                  <a:pt x="1935" y="212"/>
                  <a:pt x="1935" y="219"/>
                </a:cubicBezTo>
                <a:cubicBezTo>
                  <a:pt x="1935" y="226"/>
                  <a:pt x="1929" y="232"/>
                  <a:pt x="1922" y="232"/>
                </a:cubicBezTo>
                <a:lnTo>
                  <a:pt x="1896" y="232"/>
                </a:lnTo>
                <a:cubicBezTo>
                  <a:pt x="1889" y="232"/>
                  <a:pt x="1884" y="226"/>
                  <a:pt x="1884" y="219"/>
                </a:cubicBezTo>
                <a:cubicBezTo>
                  <a:pt x="1884" y="212"/>
                  <a:pt x="1889" y="206"/>
                  <a:pt x="1896" y="206"/>
                </a:cubicBezTo>
                <a:close/>
                <a:moveTo>
                  <a:pt x="1973" y="206"/>
                </a:moveTo>
                <a:lnTo>
                  <a:pt x="1999" y="206"/>
                </a:lnTo>
                <a:cubicBezTo>
                  <a:pt x="2006" y="206"/>
                  <a:pt x="2012" y="212"/>
                  <a:pt x="2012" y="219"/>
                </a:cubicBezTo>
                <a:cubicBezTo>
                  <a:pt x="2012" y="226"/>
                  <a:pt x="2006" y="232"/>
                  <a:pt x="1999" y="232"/>
                </a:cubicBezTo>
                <a:lnTo>
                  <a:pt x="1973" y="232"/>
                </a:lnTo>
                <a:cubicBezTo>
                  <a:pt x="1966" y="232"/>
                  <a:pt x="1960" y="226"/>
                  <a:pt x="1960" y="219"/>
                </a:cubicBezTo>
                <a:cubicBezTo>
                  <a:pt x="1960" y="212"/>
                  <a:pt x="1966" y="206"/>
                  <a:pt x="1973" y="206"/>
                </a:cubicBezTo>
                <a:close/>
                <a:moveTo>
                  <a:pt x="2050" y="206"/>
                </a:moveTo>
                <a:lnTo>
                  <a:pt x="2076" y="206"/>
                </a:lnTo>
                <a:cubicBezTo>
                  <a:pt x="2083" y="206"/>
                  <a:pt x="2088" y="212"/>
                  <a:pt x="2088" y="219"/>
                </a:cubicBezTo>
                <a:cubicBezTo>
                  <a:pt x="2088" y="226"/>
                  <a:pt x="2083" y="232"/>
                  <a:pt x="2076" y="232"/>
                </a:cubicBezTo>
                <a:lnTo>
                  <a:pt x="2050" y="232"/>
                </a:lnTo>
                <a:cubicBezTo>
                  <a:pt x="2043" y="232"/>
                  <a:pt x="2037" y="226"/>
                  <a:pt x="2037" y="219"/>
                </a:cubicBezTo>
                <a:cubicBezTo>
                  <a:pt x="2037" y="212"/>
                  <a:pt x="2043" y="206"/>
                  <a:pt x="2050" y="206"/>
                </a:cubicBezTo>
                <a:close/>
                <a:moveTo>
                  <a:pt x="2127" y="206"/>
                </a:moveTo>
                <a:lnTo>
                  <a:pt x="2152" y="206"/>
                </a:lnTo>
                <a:cubicBezTo>
                  <a:pt x="2159" y="206"/>
                  <a:pt x="2165" y="212"/>
                  <a:pt x="2165" y="219"/>
                </a:cubicBezTo>
                <a:cubicBezTo>
                  <a:pt x="2165" y="226"/>
                  <a:pt x="2159" y="232"/>
                  <a:pt x="2152" y="232"/>
                </a:cubicBezTo>
                <a:lnTo>
                  <a:pt x="2127" y="232"/>
                </a:lnTo>
                <a:cubicBezTo>
                  <a:pt x="2120" y="232"/>
                  <a:pt x="2114" y="226"/>
                  <a:pt x="2114" y="219"/>
                </a:cubicBezTo>
                <a:cubicBezTo>
                  <a:pt x="2114" y="212"/>
                  <a:pt x="2120" y="206"/>
                  <a:pt x="2127" y="206"/>
                </a:cubicBezTo>
                <a:close/>
                <a:moveTo>
                  <a:pt x="2204" y="206"/>
                </a:moveTo>
                <a:lnTo>
                  <a:pt x="2229" y="206"/>
                </a:lnTo>
                <a:cubicBezTo>
                  <a:pt x="2236" y="206"/>
                  <a:pt x="2242" y="212"/>
                  <a:pt x="2242" y="219"/>
                </a:cubicBezTo>
                <a:cubicBezTo>
                  <a:pt x="2242" y="226"/>
                  <a:pt x="2236" y="232"/>
                  <a:pt x="2229" y="232"/>
                </a:cubicBezTo>
                <a:lnTo>
                  <a:pt x="2204" y="232"/>
                </a:lnTo>
                <a:cubicBezTo>
                  <a:pt x="2196" y="232"/>
                  <a:pt x="2191" y="226"/>
                  <a:pt x="2191" y="219"/>
                </a:cubicBezTo>
                <a:cubicBezTo>
                  <a:pt x="2191" y="212"/>
                  <a:pt x="2196" y="206"/>
                  <a:pt x="2204" y="206"/>
                </a:cubicBezTo>
                <a:close/>
                <a:moveTo>
                  <a:pt x="2280" y="206"/>
                </a:moveTo>
                <a:lnTo>
                  <a:pt x="2306" y="206"/>
                </a:lnTo>
                <a:cubicBezTo>
                  <a:pt x="2313" y="206"/>
                  <a:pt x="2319" y="212"/>
                  <a:pt x="2319" y="219"/>
                </a:cubicBezTo>
                <a:cubicBezTo>
                  <a:pt x="2319" y="226"/>
                  <a:pt x="2313" y="232"/>
                  <a:pt x="2306" y="232"/>
                </a:cubicBezTo>
                <a:lnTo>
                  <a:pt x="2280" y="232"/>
                </a:lnTo>
                <a:cubicBezTo>
                  <a:pt x="2273" y="232"/>
                  <a:pt x="2268" y="226"/>
                  <a:pt x="2268" y="219"/>
                </a:cubicBezTo>
                <a:cubicBezTo>
                  <a:pt x="2268" y="212"/>
                  <a:pt x="2273" y="206"/>
                  <a:pt x="2280" y="206"/>
                </a:cubicBezTo>
                <a:close/>
                <a:moveTo>
                  <a:pt x="2357" y="206"/>
                </a:moveTo>
                <a:lnTo>
                  <a:pt x="2383" y="206"/>
                </a:lnTo>
                <a:cubicBezTo>
                  <a:pt x="2390" y="206"/>
                  <a:pt x="2396" y="212"/>
                  <a:pt x="2396" y="219"/>
                </a:cubicBezTo>
                <a:cubicBezTo>
                  <a:pt x="2396" y="226"/>
                  <a:pt x="2390" y="232"/>
                  <a:pt x="2383" y="232"/>
                </a:cubicBezTo>
                <a:lnTo>
                  <a:pt x="2357" y="232"/>
                </a:lnTo>
                <a:cubicBezTo>
                  <a:pt x="2350" y="232"/>
                  <a:pt x="2344" y="226"/>
                  <a:pt x="2344" y="219"/>
                </a:cubicBezTo>
                <a:cubicBezTo>
                  <a:pt x="2344" y="212"/>
                  <a:pt x="2350" y="206"/>
                  <a:pt x="2357" y="206"/>
                </a:cubicBezTo>
                <a:close/>
                <a:moveTo>
                  <a:pt x="2434" y="206"/>
                </a:moveTo>
                <a:lnTo>
                  <a:pt x="2460" y="206"/>
                </a:lnTo>
                <a:cubicBezTo>
                  <a:pt x="2467" y="206"/>
                  <a:pt x="2472" y="212"/>
                  <a:pt x="2472" y="219"/>
                </a:cubicBezTo>
                <a:cubicBezTo>
                  <a:pt x="2472" y="226"/>
                  <a:pt x="2467" y="232"/>
                  <a:pt x="2460" y="232"/>
                </a:cubicBezTo>
                <a:lnTo>
                  <a:pt x="2434" y="232"/>
                </a:lnTo>
                <a:cubicBezTo>
                  <a:pt x="2427" y="232"/>
                  <a:pt x="2421" y="226"/>
                  <a:pt x="2421" y="219"/>
                </a:cubicBezTo>
                <a:cubicBezTo>
                  <a:pt x="2421" y="212"/>
                  <a:pt x="2427" y="206"/>
                  <a:pt x="2434" y="206"/>
                </a:cubicBezTo>
                <a:close/>
                <a:moveTo>
                  <a:pt x="2511" y="206"/>
                </a:moveTo>
                <a:lnTo>
                  <a:pt x="2536" y="206"/>
                </a:lnTo>
                <a:cubicBezTo>
                  <a:pt x="2543" y="206"/>
                  <a:pt x="2549" y="212"/>
                  <a:pt x="2549" y="219"/>
                </a:cubicBezTo>
                <a:cubicBezTo>
                  <a:pt x="2549" y="226"/>
                  <a:pt x="2543" y="232"/>
                  <a:pt x="2536" y="232"/>
                </a:cubicBezTo>
                <a:lnTo>
                  <a:pt x="2511" y="232"/>
                </a:lnTo>
                <a:cubicBezTo>
                  <a:pt x="2504" y="232"/>
                  <a:pt x="2498" y="226"/>
                  <a:pt x="2498" y="219"/>
                </a:cubicBezTo>
                <a:cubicBezTo>
                  <a:pt x="2498" y="212"/>
                  <a:pt x="2504" y="206"/>
                  <a:pt x="2511" y="206"/>
                </a:cubicBezTo>
                <a:close/>
                <a:moveTo>
                  <a:pt x="2588" y="206"/>
                </a:moveTo>
                <a:lnTo>
                  <a:pt x="2613" y="206"/>
                </a:lnTo>
                <a:cubicBezTo>
                  <a:pt x="2620" y="206"/>
                  <a:pt x="2626" y="212"/>
                  <a:pt x="2626" y="219"/>
                </a:cubicBezTo>
                <a:cubicBezTo>
                  <a:pt x="2626" y="226"/>
                  <a:pt x="2620" y="232"/>
                  <a:pt x="2613" y="232"/>
                </a:cubicBezTo>
                <a:lnTo>
                  <a:pt x="2588" y="232"/>
                </a:lnTo>
                <a:cubicBezTo>
                  <a:pt x="2580" y="232"/>
                  <a:pt x="2575" y="226"/>
                  <a:pt x="2575" y="219"/>
                </a:cubicBezTo>
                <a:cubicBezTo>
                  <a:pt x="2575" y="212"/>
                  <a:pt x="2580" y="206"/>
                  <a:pt x="2588" y="206"/>
                </a:cubicBezTo>
                <a:close/>
                <a:moveTo>
                  <a:pt x="2664" y="206"/>
                </a:moveTo>
                <a:lnTo>
                  <a:pt x="2690" y="206"/>
                </a:lnTo>
                <a:cubicBezTo>
                  <a:pt x="2697" y="206"/>
                  <a:pt x="2703" y="212"/>
                  <a:pt x="2703" y="219"/>
                </a:cubicBezTo>
                <a:cubicBezTo>
                  <a:pt x="2703" y="226"/>
                  <a:pt x="2697" y="232"/>
                  <a:pt x="2690" y="232"/>
                </a:cubicBezTo>
                <a:lnTo>
                  <a:pt x="2664" y="232"/>
                </a:lnTo>
                <a:cubicBezTo>
                  <a:pt x="2657" y="232"/>
                  <a:pt x="2652" y="226"/>
                  <a:pt x="2652" y="219"/>
                </a:cubicBezTo>
                <a:cubicBezTo>
                  <a:pt x="2652" y="212"/>
                  <a:pt x="2657" y="206"/>
                  <a:pt x="2664" y="206"/>
                </a:cubicBezTo>
                <a:close/>
                <a:moveTo>
                  <a:pt x="2741" y="206"/>
                </a:moveTo>
                <a:lnTo>
                  <a:pt x="2767" y="206"/>
                </a:lnTo>
                <a:cubicBezTo>
                  <a:pt x="2774" y="206"/>
                  <a:pt x="2780" y="212"/>
                  <a:pt x="2780" y="219"/>
                </a:cubicBezTo>
                <a:cubicBezTo>
                  <a:pt x="2780" y="226"/>
                  <a:pt x="2774" y="232"/>
                  <a:pt x="2767" y="232"/>
                </a:cubicBezTo>
                <a:lnTo>
                  <a:pt x="2741" y="232"/>
                </a:lnTo>
                <a:cubicBezTo>
                  <a:pt x="2734" y="232"/>
                  <a:pt x="2728" y="226"/>
                  <a:pt x="2728" y="219"/>
                </a:cubicBezTo>
                <a:cubicBezTo>
                  <a:pt x="2728" y="212"/>
                  <a:pt x="2734" y="206"/>
                  <a:pt x="2741" y="206"/>
                </a:cubicBezTo>
                <a:close/>
                <a:moveTo>
                  <a:pt x="2818" y="206"/>
                </a:moveTo>
                <a:lnTo>
                  <a:pt x="2844" y="206"/>
                </a:lnTo>
                <a:cubicBezTo>
                  <a:pt x="2851" y="206"/>
                  <a:pt x="2856" y="212"/>
                  <a:pt x="2856" y="219"/>
                </a:cubicBezTo>
                <a:cubicBezTo>
                  <a:pt x="2856" y="226"/>
                  <a:pt x="2851" y="232"/>
                  <a:pt x="2844" y="232"/>
                </a:cubicBezTo>
                <a:lnTo>
                  <a:pt x="2818" y="232"/>
                </a:lnTo>
                <a:cubicBezTo>
                  <a:pt x="2811" y="232"/>
                  <a:pt x="2805" y="226"/>
                  <a:pt x="2805" y="219"/>
                </a:cubicBezTo>
                <a:cubicBezTo>
                  <a:pt x="2805" y="212"/>
                  <a:pt x="2811" y="206"/>
                  <a:pt x="2818" y="206"/>
                </a:cubicBezTo>
                <a:close/>
                <a:moveTo>
                  <a:pt x="2895" y="206"/>
                </a:moveTo>
                <a:lnTo>
                  <a:pt x="2920" y="206"/>
                </a:lnTo>
                <a:cubicBezTo>
                  <a:pt x="2927" y="206"/>
                  <a:pt x="2933" y="212"/>
                  <a:pt x="2933" y="219"/>
                </a:cubicBezTo>
                <a:cubicBezTo>
                  <a:pt x="2933" y="226"/>
                  <a:pt x="2927" y="232"/>
                  <a:pt x="2920" y="232"/>
                </a:cubicBezTo>
                <a:lnTo>
                  <a:pt x="2895" y="232"/>
                </a:lnTo>
                <a:cubicBezTo>
                  <a:pt x="2888" y="232"/>
                  <a:pt x="2882" y="226"/>
                  <a:pt x="2882" y="219"/>
                </a:cubicBezTo>
                <a:cubicBezTo>
                  <a:pt x="2882" y="212"/>
                  <a:pt x="2888" y="206"/>
                  <a:pt x="2895" y="206"/>
                </a:cubicBezTo>
                <a:close/>
                <a:moveTo>
                  <a:pt x="2972" y="206"/>
                </a:moveTo>
                <a:lnTo>
                  <a:pt x="2997" y="206"/>
                </a:lnTo>
                <a:cubicBezTo>
                  <a:pt x="3004" y="206"/>
                  <a:pt x="3010" y="212"/>
                  <a:pt x="3010" y="219"/>
                </a:cubicBezTo>
                <a:cubicBezTo>
                  <a:pt x="3010" y="226"/>
                  <a:pt x="3004" y="232"/>
                  <a:pt x="2997" y="232"/>
                </a:cubicBezTo>
                <a:lnTo>
                  <a:pt x="2972" y="232"/>
                </a:lnTo>
                <a:cubicBezTo>
                  <a:pt x="2964" y="232"/>
                  <a:pt x="2959" y="226"/>
                  <a:pt x="2959" y="219"/>
                </a:cubicBezTo>
                <a:cubicBezTo>
                  <a:pt x="2959" y="212"/>
                  <a:pt x="2964" y="206"/>
                  <a:pt x="2972" y="206"/>
                </a:cubicBezTo>
                <a:close/>
                <a:moveTo>
                  <a:pt x="3048" y="206"/>
                </a:moveTo>
                <a:lnTo>
                  <a:pt x="3074" y="206"/>
                </a:lnTo>
                <a:cubicBezTo>
                  <a:pt x="3081" y="206"/>
                  <a:pt x="3087" y="212"/>
                  <a:pt x="3087" y="219"/>
                </a:cubicBezTo>
                <a:cubicBezTo>
                  <a:pt x="3087" y="226"/>
                  <a:pt x="3081" y="232"/>
                  <a:pt x="3074" y="232"/>
                </a:cubicBezTo>
                <a:lnTo>
                  <a:pt x="3048" y="232"/>
                </a:lnTo>
                <a:cubicBezTo>
                  <a:pt x="3041" y="232"/>
                  <a:pt x="3036" y="226"/>
                  <a:pt x="3036" y="219"/>
                </a:cubicBezTo>
                <a:cubicBezTo>
                  <a:pt x="3036" y="212"/>
                  <a:pt x="3041" y="206"/>
                  <a:pt x="3048" y="206"/>
                </a:cubicBezTo>
                <a:close/>
                <a:moveTo>
                  <a:pt x="3125" y="206"/>
                </a:moveTo>
                <a:lnTo>
                  <a:pt x="3151" y="206"/>
                </a:lnTo>
                <a:cubicBezTo>
                  <a:pt x="3158" y="206"/>
                  <a:pt x="3164" y="212"/>
                  <a:pt x="3164" y="219"/>
                </a:cubicBezTo>
                <a:cubicBezTo>
                  <a:pt x="3164" y="226"/>
                  <a:pt x="3158" y="232"/>
                  <a:pt x="3151" y="232"/>
                </a:cubicBezTo>
                <a:lnTo>
                  <a:pt x="3125" y="232"/>
                </a:lnTo>
                <a:cubicBezTo>
                  <a:pt x="3118" y="232"/>
                  <a:pt x="3112" y="226"/>
                  <a:pt x="3112" y="219"/>
                </a:cubicBezTo>
                <a:cubicBezTo>
                  <a:pt x="3112" y="212"/>
                  <a:pt x="3118" y="206"/>
                  <a:pt x="3125" y="206"/>
                </a:cubicBezTo>
                <a:close/>
                <a:moveTo>
                  <a:pt x="3202" y="206"/>
                </a:moveTo>
                <a:lnTo>
                  <a:pt x="3228" y="206"/>
                </a:lnTo>
                <a:cubicBezTo>
                  <a:pt x="3235" y="206"/>
                  <a:pt x="3240" y="212"/>
                  <a:pt x="3240" y="219"/>
                </a:cubicBezTo>
                <a:cubicBezTo>
                  <a:pt x="3240" y="226"/>
                  <a:pt x="3235" y="232"/>
                  <a:pt x="3228" y="232"/>
                </a:cubicBezTo>
                <a:lnTo>
                  <a:pt x="3202" y="232"/>
                </a:lnTo>
                <a:cubicBezTo>
                  <a:pt x="3195" y="232"/>
                  <a:pt x="3189" y="226"/>
                  <a:pt x="3189" y="219"/>
                </a:cubicBezTo>
                <a:cubicBezTo>
                  <a:pt x="3189" y="212"/>
                  <a:pt x="3195" y="206"/>
                  <a:pt x="3202" y="206"/>
                </a:cubicBezTo>
                <a:close/>
                <a:moveTo>
                  <a:pt x="3279" y="206"/>
                </a:moveTo>
                <a:lnTo>
                  <a:pt x="3304" y="206"/>
                </a:lnTo>
                <a:cubicBezTo>
                  <a:pt x="3311" y="206"/>
                  <a:pt x="3317" y="212"/>
                  <a:pt x="3317" y="219"/>
                </a:cubicBezTo>
                <a:cubicBezTo>
                  <a:pt x="3317" y="226"/>
                  <a:pt x="3311" y="232"/>
                  <a:pt x="3304" y="232"/>
                </a:cubicBezTo>
                <a:lnTo>
                  <a:pt x="3279" y="232"/>
                </a:lnTo>
                <a:cubicBezTo>
                  <a:pt x="3272" y="232"/>
                  <a:pt x="3266" y="226"/>
                  <a:pt x="3266" y="219"/>
                </a:cubicBezTo>
                <a:cubicBezTo>
                  <a:pt x="3266" y="212"/>
                  <a:pt x="3272" y="206"/>
                  <a:pt x="3279" y="206"/>
                </a:cubicBezTo>
                <a:close/>
                <a:moveTo>
                  <a:pt x="3356" y="206"/>
                </a:moveTo>
                <a:lnTo>
                  <a:pt x="3381" y="206"/>
                </a:lnTo>
                <a:cubicBezTo>
                  <a:pt x="3388" y="206"/>
                  <a:pt x="3394" y="212"/>
                  <a:pt x="3394" y="219"/>
                </a:cubicBezTo>
                <a:cubicBezTo>
                  <a:pt x="3394" y="226"/>
                  <a:pt x="3388" y="232"/>
                  <a:pt x="3381" y="232"/>
                </a:cubicBezTo>
                <a:lnTo>
                  <a:pt x="3356" y="232"/>
                </a:lnTo>
                <a:cubicBezTo>
                  <a:pt x="3348" y="232"/>
                  <a:pt x="3343" y="226"/>
                  <a:pt x="3343" y="219"/>
                </a:cubicBezTo>
                <a:cubicBezTo>
                  <a:pt x="3343" y="212"/>
                  <a:pt x="3348" y="206"/>
                  <a:pt x="3356" y="206"/>
                </a:cubicBezTo>
                <a:close/>
                <a:moveTo>
                  <a:pt x="3432" y="206"/>
                </a:moveTo>
                <a:lnTo>
                  <a:pt x="3458" y="206"/>
                </a:lnTo>
                <a:cubicBezTo>
                  <a:pt x="3465" y="206"/>
                  <a:pt x="3471" y="212"/>
                  <a:pt x="3471" y="219"/>
                </a:cubicBezTo>
                <a:cubicBezTo>
                  <a:pt x="3471" y="226"/>
                  <a:pt x="3465" y="232"/>
                  <a:pt x="3458" y="232"/>
                </a:cubicBezTo>
                <a:lnTo>
                  <a:pt x="3432" y="232"/>
                </a:lnTo>
                <a:cubicBezTo>
                  <a:pt x="3425" y="232"/>
                  <a:pt x="3420" y="226"/>
                  <a:pt x="3420" y="219"/>
                </a:cubicBezTo>
                <a:cubicBezTo>
                  <a:pt x="3420" y="212"/>
                  <a:pt x="3425" y="206"/>
                  <a:pt x="3432" y="206"/>
                </a:cubicBezTo>
                <a:close/>
                <a:moveTo>
                  <a:pt x="3509" y="206"/>
                </a:moveTo>
                <a:lnTo>
                  <a:pt x="3535" y="206"/>
                </a:lnTo>
                <a:cubicBezTo>
                  <a:pt x="3542" y="206"/>
                  <a:pt x="3548" y="212"/>
                  <a:pt x="3548" y="219"/>
                </a:cubicBezTo>
                <a:cubicBezTo>
                  <a:pt x="3548" y="226"/>
                  <a:pt x="3542" y="232"/>
                  <a:pt x="3535" y="232"/>
                </a:cubicBezTo>
                <a:lnTo>
                  <a:pt x="3509" y="232"/>
                </a:lnTo>
                <a:cubicBezTo>
                  <a:pt x="3502" y="232"/>
                  <a:pt x="3496" y="226"/>
                  <a:pt x="3496" y="219"/>
                </a:cubicBezTo>
                <a:cubicBezTo>
                  <a:pt x="3496" y="212"/>
                  <a:pt x="3502" y="206"/>
                  <a:pt x="3509" y="206"/>
                </a:cubicBezTo>
                <a:close/>
                <a:moveTo>
                  <a:pt x="3586" y="206"/>
                </a:moveTo>
                <a:lnTo>
                  <a:pt x="3612" y="206"/>
                </a:lnTo>
                <a:cubicBezTo>
                  <a:pt x="3619" y="206"/>
                  <a:pt x="3624" y="212"/>
                  <a:pt x="3624" y="219"/>
                </a:cubicBezTo>
                <a:cubicBezTo>
                  <a:pt x="3624" y="226"/>
                  <a:pt x="3619" y="232"/>
                  <a:pt x="3612" y="232"/>
                </a:cubicBezTo>
                <a:lnTo>
                  <a:pt x="3586" y="232"/>
                </a:lnTo>
                <a:cubicBezTo>
                  <a:pt x="3579" y="232"/>
                  <a:pt x="3573" y="226"/>
                  <a:pt x="3573" y="219"/>
                </a:cubicBezTo>
                <a:cubicBezTo>
                  <a:pt x="3573" y="212"/>
                  <a:pt x="3579" y="206"/>
                  <a:pt x="3586" y="206"/>
                </a:cubicBezTo>
                <a:close/>
                <a:moveTo>
                  <a:pt x="3663" y="206"/>
                </a:moveTo>
                <a:lnTo>
                  <a:pt x="3688" y="206"/>
                </a:lnTo>
                <a:cubicBezTo>
                  <a:pt x="3695" y="206"/>
                  <a:pt x="3701" y="212"/>
                  <a:pt x="3701" y="219"/>
                </a:cubicBezTo>
                <a:cubicBezTo>
                  <a:pt x="3701" y="226"/>
                  <a:pt x="3695" y="232"/>
                  <a:pt x="3688" y="232"/>
                </a:cubicBezTo>
                <a:lnTo>
                  <a:pt x="3663" y="232"/>
                </a:lnTo>
                <a:cubicBezTo>
                  <a:pt x="3656" y="232"/>
                  <a:pt x="3650" y="226"/>
                  <a:pt x="3650" y="219"/>
                </a:cubicBezTo>
                <a:cubicBezTo>
                  <a:pt x="3650" y="212"/>
                  <a:pt x="3656" y="206"/>
                  <a:pt x="3663" y="206"/>
                </a:cubicBezTo>
                <a:close/>
                <a:moveTo>
                  <a:pt x="3740" y="206"/>
                </a:moveTo>
                <a:lnTo>
                  <a:pt x="3765" y="206"/>
                </a:lnTo>
                <a:cubicBezTo>
                  <a:pt x="3772" y="206"/>
                  <a:pt x="3778" y="212"/>
                  <a:pt x="3778" y="219"/>
                </a:cubicBezTo>
                <a:cubicBezTo>
                  <a:pt x="3778" y="226"/>
                  <a:pt x="3772" y="232"/>
                  <a:pt x="3765" y="232"/>
                </a:cubicBezTo>
                <a:lnTo>
                  <a:pt x="3740" y="232"/>
                </a:lnTo>
                <a:cubicBezTo>
                  <a:pt x="3732" y="232"/>
                  <a:pt x="3727" y="226"/>
                  <a:pt x="3727" y="219"/>
                </a:cubicBezTo>
                <a:cubicBezTo>
                  <a:pt x="3727" y="212"/>
                  <a:pt x="3732" y="206"/>
                  <a:pt x="3740" y="206"/>
                </a:cubicBezTo>
                <a:close/>
                <a:moveTo>
                  <a:pt x="3816" y="206"/>
                </a:moveTo>
                <a:lnTo>
                  <a:pt x="3842" y="206"/>
                </a:lnTo>
                <a:cubicBezTo>
                  <a:pt x="3849" y="206"/>
                  <a:pt x="3855" y="212"/>
                  <a:pt x="3855" y="219"/>
                </a:cubicBezTo>
                <a:cubicBezTo>
                  <a:pt x="3855" y="226"/>
                  <a:pt x="3849" y="232"/>
                  <a:pt x="3842" y="232"/>
                </a:cubicBezTo>
                <a:lnTo>
                  <a:pt x="3816" y="232"/>
                </a:lnTo>
                <a:cubicBezTo>
                  <a:pt x="3809" y="232"/>
                  <a:pt x="3804" y="226"/>
                  <a:pt x="3804" y="219"/>
                </a:cubicBezTo>
                <a:cubicBezTo>
                  <a:pt x="3804" y="212"/>
                  <a:pt x="3809" y="206"/>
                  <a:pt x="3816" y="206"/>
                </a:cubicBezTo>
                <a:close/>
                <a:moveTo>
                  <a:pt x="3893" y="206"/>
                </a:moveTo>
                <a:lnTo>
                  <a:pt x="3919" y="206"/>
                </a:lnTo>
                <a:cubicBezTo>
                  <a:pt x="3926" y="206"/>
                  <a:pt x="3932" y="212"/>
                  <a:pt x="3932" y="219"/>
                </a:cubicBezTo>
                <a:cubicBezTo>
                  <a:pt x="3932" y="226"/>
                  <a:pt x="3926" y="232"/>
                  <a:pt x="3919" y="232"/>
                </a:cubicBezTo>
                <a:lnTo>
                  <a:pt x="3893" y="232"/>
                </a:lnTo>
                <a:cubicBezTo>
                  <a:pt x="3886" y="232"/>
                  <a:pt x="3880" y="226"/>
                  <a:pt x="3880" y="219"/>
                </a:cubicBezTo>
                <a:cubicBezTo>
                  <a:pt x="3880" y="212"/>
                  <a:pt x="3886" y="206"/>
                  <a:pt x="3893" y="206"/>
                </a:cubicBezTo>
                <a:close/>
                <a:moveTo>
                  <a:pt x="3970" y="206"/>
                </a:moveTo>
                <a:lnTo>
                  <a:pt x="3996" y="206"/>
                </a:lnTo>
                <a:cubicBezTo>
                  <a:pt x="4003" y="206"/>
                  <a:pt x="4008" y="212"/>
                  <a:pt x="4008" y="219"/>
                </a:cubicBezTo>
                <a:cubicBezTo>
                  <a:pt x="4008" y="226"/>
                  <a:pt x="4003" y="232"/>
                  <a:pt x="3996" y="232"/>
                </a:cubicBezTo>
                <a:lnTo>
                  <a:pt x="3970" y="232"/>
                </a:lnTo>
                <a:cubicBezTo>
                  <a:pt x="3963" y="232"/>
                  <a:pt x="3957" y="226"/>
                  <a:pt x="3957" y="219"/>
                </a:cubicBezTo>
                <a:cubicBezTo>
                  <a:pt x="3957" y="212"/>
                  <a:pt x="3963" y="206"/>
                  <a:pt x="3970" y="206"/>
                </a:cubicBezTo>
                <a:close/>
                <a:moveTo>
                  <a:pt x="4047" y="206"/>
                </a:moveTo>
                <a:lnTo>
                  <a:pt x="4072" y="206"/>
                </a:lnTo>
                <a:cubicBezTo>
                  <a:pt x="4079" y="206"/>
                  <a:pt x="4085" y="212"/>
                  <a:pt x="4085" y="219"/>
                </a:cubicBezTo>
                <a:cubicBezTo>
                  <a:pt x="4085" y="226"/>
                  <a:pt x="4079" y="232"/>
                  <a:pt x="4072" y="232"/>
                </a:cubicBezTo>
                <a:lnTo>
                  <a:pt x="4047" y="232"/>
                </a:lnTo>
                <a:cubicBezTo>
                  <a:pt x="4040" y="232"/>
                  <a:pt x="4034" y="226"/>
                  <a:pt x="4034" y="219"/>
                </a:cubicBezTo>
                <a:cubicBezTo>
                  <a:pt x="4034" y="212"/>
                  <a:pt x="4040" y="206"/>
                  <a:pt x="4047" y="206"/>
                </a:cubicBezTo>
                <a:close/>
                <a:moveTo>
                  <a:pt x="4124" y="206"/>
                </a:moveTo>
                <a:lnTo>
                  <a:pt x="4149" y="206"/>
                </a:lnTo>
                <a:cubicBezTo>
                  <a:pt x="4156" y="206"/>
                  <a:pt x="4162" y="212"/>
                  <a:pt x="4162" y="219"/>
                </a:cubicBezTo>
                <a:cubicBezTo>
                  <a:pt x="4162" y="226"/>
                  <a:pt x="4156" y="232"/>
                  <a:pt x="4149" y="232"/>
                </a:cubicBezTo>
                <a:lnTo>
                  <a:pt x="4124" y="232"/>
                </a:lnTo>
                <a:cubicBezTo>
                  <a:pt x="4116" y="232"/>
                  <a:pt x="4111" y="226"/>
                  <a:pt x="4111" y="219"/>
                </a:cubicBezTo>
                <a:cubicBezTo>
                  <a:pt x="4111" y="212"/>
                  <a:pt x="4116" y="206"/>
                  <a:pt x="4124" y="206"/>
                </a:cubicBezTo>
                <a:close/>
                <a:moveTo>
                  <a:pt x="4200" y="206"/>
                </a:moveTo>
                <a:lnTo>
                  <a:pt x="4226" y="206"/>
                </a:lnTo>
                <a:cubicBezTo>
                  <a:pt x="4233" y="206"/>
                  <a:pt x="4239" y="212"/>
                  <a:pt x="4239" y="219"/>
                </a:cubicBezTo>
                <a:cubicBezTo>
                  <a:pt x="4239" y="226"/>
                  <a:pt x="4233" y="232"/>
                  <a:pt x="4226" y="232"/>
                </a:cubicBezTo>
                <a:lnTo>
                  <a:pt x="4200" y="232"/>
                </a:lnTo>
                <a:cubicBezTo>
                  <a:pt x="4193" y="232"/>
                  <a:pt x="4188" y="226"/>
                  <a:pt x="4188" y="219"/>
                </a:cubicBezTo>
                <a:cubicBezTo>
                  <a:pt x="4188" y="212"/>
                  <a:pt x="4193" y="206"/>
                  <a:pt x="4200" y="206"/>
                </a:cubicBezTo>
                <a:close/>
                <a:moveTo>
                  <a:pt x="4277" y="206"/>
                </a:moveTo>
                <a:lnTo>
                  <a:pt x="4303" y="206"/>
                </a:lnTo>
                <a:cubicBezTo>
                  <a:pt x="4310" y="206"/>
                  <a:pt x="4316" y="212"/>
                  <a:pt x="4316" y="219"/>
                </a:cubicBezTo>
                <a:cubicBezTo>
                  <a:pt x="4316" y="226"/>
                  <a:pt x="4310" y="232"/>
                  <a:pt x="4303" y="232"/>
                </a:cubicBezTo>
                <a:lnTo>
                  <a:pt x="4277" y="232"/>
                </a:lnTo>
                <a:cubicBezTo>
                  <a:pt x="4270" y="232"/>
                  <a:pt x="4264" y="226"/>
                  <a:pt x="4264" y="219"/>
                </a:cubicBezTo>
                <a:cubicBezTo>
                  <a:pt x="4264" y="212"/>
                  <a:pt x="4270" y="206"/>
                  <a:pt x="4277" y="206"/>
                </a:cubicBezTo>
                <a:close/>
                <a:moveTo>
                  <a:pt x="4354" y="206"/>
                </a:moveTo>
                <a:lnTo>
                  <a:pt x="4380" y="206"/>
                </a:lnTo>
                <a:cubicBezTo>
                  <a:pt x="4387" y="206"/>
                  <a:pt x="4392" y="212"/>
                  <a:pt x="4392" y="219"/>
                </a:cubicBezTo>
                <a:cubicBezTo>
                  <a:pt x="4392" y="226"/>
                  <a:pt x="4387" y="232"/>
                  <a:pt x="4380" y="232"/>
                </a:cubicBezTo>
                <a:lnTo>
                  <a:pt x="4354" y="232"/>
                </a:lnTo>
                <a:cubicBezTo>
                  <a:pt x="4347" y="232"/>
                  <a:pt x="4341" y="226"/>
                  <a:pt x="4341" y="219"/>
                </a:cubicBezTo>
                <a:cubicBezTo>
                  <a:pt x="4341" y="212"/>
                  <a:pt x="4347" y="206"/>
                  <a:pt x="4354" y="206"/>
                </a:cubicBezTo>
                <a:close/>
                <a:moveTo>
                  <a:pt x="4431" y="206"/>
                </a:moveTo>
                <a:lnTo>
                  <a:pt x="4456" y="206"/>
                </a:lnTo>
                <a:cubicBezTo>
                  <a:pt x="4463" y="206"/>
                  <a:pt x="4469" y="212"/>
                  <a:pt x="4469" y="219"/>
                </a:cubicBezTo>
                <a:cubicBezTo>
                  <a:pt x="4469" y="226"/>
                  <a:pt x="4463" y="232"/>
                  <a:pt x="4456" y="232"/>
                </a:cubicBezTo>
                <a:lnTo>
                  <a:pt x="4431" y="232"/>
                </a:lnTo>
                <a:cubicBezTo>
                  <a:pt x="4424" y="232"/>
                  <a:pt x="4418" y="226"/>
                  <a:pt x="4418" y="219"/>
                </a:cubicBezTo>
                <a:cubicBezTo>
                  <a:pt x="4418" y="212"/>
                  <a:pt x="4424" y="206"/>
                  <a:pt x="4431" y="206"/>
                </a:cubicBezTo>
                <a:close/>
                <a:moveTo>
                  <a:pt x="4462" y="187"/>
                </a:moveTo>
                <a:lnTo>
                  <a:pt x="4462" y="161"/>
                </a:lnTo>
                <a:cubicBezTo>
                  <a:pt x="4462" y="154"/>
                  <a:pt x="4468" y="148"/>
                  <a:pt x="4475" y="148"/>
                </a:cubicBezTo>
                <a:cubicBezTo>
                  <a:pt x="4482" y="148"/>
                  <a:pt x="4488" y="154"/>
                  <a:pt x="4488" y="161"/>
                </a:cubicBezTo>
                <a:lnTo>
                  <a:pt x="4488" y="187"/>
                </a:lnTo>
                <a:cubicBezTo>
                  <a:pt x="4488" y="194"/>
                  <a:pt x="4482" y="200"/>
                  <a:pt x="4475" y="200"/>
                </a:cubicBezTo>
                <a:cubicBezTo>
                  <a:pt x="4468" y="200"/>
                  <a:pt x="4462" y="194"/>
                  <a:pt x="4462" y="187"/>
                </a:cubicBezTo>
                <a:close/>
                <a:moveTo>
                  <a:pt x="4462" y="110"/>
                </a:moveTo>
                <a:lnTo>
                  <a:pt x="4462" y="84"/>
                </a:lnTo>
                <a:cubicBezTo>
                  <a:pt x="4462" y="77"/>
                  <a:pt x="4468" y="72"/>
                  <a:pt x="4475" y="72"/>
                </a:cubicBezTo>
                <a:cubicBezTo>
                  <a:pt x="4482" y="72"/>
                  <a:pt x="4488" y="77"/>
                  <a:pt x="4488" y="84"/>
                </a:cubicBezTo>
                <a:lnTo>
                  <a:pt x="4488" y="110"/>
                </a:lnTo>
                <a:cubicBezTo>
                  <a:pt x="4488" y="117"/>
                  <a:pt x="4482" y="123"/>
                  <a:pt x="4475" y="123"/>
                </a:cubicBezTo>
                <a:cubicBezTo>
                  <a:pt x="4468" y="123"/>
                  <a:pt x="4462" y="117"/>
                  <a:pt x="4462" y="110"/>
                </a:cubicBezTo>
                <a:close/>
                <a:moveTo>
                  <a:pt x="4462" y="33"/>
                </a:moveTo>
                <a:lnTo>
                  <a:pt x="4462" y="13"/>
                </a:lnTo>
                <a:cubicBezTo>
                  <a:pt x="4462" y="6"/>
                  <a:pt x="4468" y="0"/>
                  <a:pt x="4475" y="0"/>
                </a:cubicBezTo>
                <a:cubicBezTo>
                  <a:pt x="4482" y="0"/>
                  <a:pt x="4488" y="6"/>
                  <a:pt x="4488" y="13"/>
                </a:cubicBezTo>
                <a:lnTo>
                  <a:pt x="4488" y="33"/>
                </a:lnTo>
                <a:cubicBezTo>
                  <a:pt x="4488" y="40"/>
                  <a:pt x="4482" y="46"/>
                  <a:pt x="4475" y="46"/>
                </a:cubicBezTo>
                <a:cubicBezTo>
                  <a:pt x="4468" y="46"/>
                  <a:pt x="4462" y="40"/>
                  <a:pt x="4462" y="33"/>
                </a:cubicBezTo>
                <a:close/>
              </a:path>
            </a:pathLst>
          </a:custGeom>
          <a:solidFill>
            <a:srgbClr val="666699"/>
          </a:solidFill>
          <a:ln w="7938" cap="flat">
            <a:solidFill>
              <a:srgbClr val="666699"/>
            </a:solidFill>
            <a:prstDash val="solid"/>
            <a:bevel/>
            <a:headEnd/>
            <a:tailEnd/>
          </a:ln>
        </p:spPr>
        <p:txBody>
          <a:bodyPr/>
          <a:lstStyle/>
          <a:p>
            <a:endParaRPr lang="fr-BE"/>
          </a:p>
        </p:txBody>
      </p:sp>
      <p:sp>
        <p:nvSpPr>
          <p:cNvPr id="22299" name="Freeform 995"/>
          <p:cNvSpPr>
            <a:spLocks/>
          </p:cNvSpPr>
          <p:nvPr/>
        </p:nvSpPr>
        <p:spPr bwMode="auto">
          <a:xfrm>
            <a:off x="1604963" y="4814888"/>
            <a:ext cx="84137" cy="127000"/>
          </a:xfrm>
          <a:custGeom>
            <a:avLst/>
            <a:gdLst>
              <a:gd name="T0" fmla="*/ 2147483646 w 53"/>
              <a:gd name="T1" fmla="*/ 0 h 80"/>
              <a:gd name="T2" fmla="*/ 2147483646 w 53"/>
              <a:gd name="T3" fmla="*/ 2147483646 h 80"/>
              <a:gd name="T4" fmla="*/ 0 w 53"/>
              <a:gd name="T5" fmla="*/ 0 h 80"/>
              <a:gd name="T6" fmla="*/ 2147483646 w 53"/>
              <a:gd name="T7" fmla="*/ 0 h 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 h="80">
                <a:moveTo>
                  <a:pt x="53" y="0"/>
                </a:moveTo>
                <a:lnTo>
                  <a:pt x="26" y="80"/>
                </a:lnTo>
                <a:lnTo>
                  <a:pt x="0" y="0"/>
                </a:lnTo>
                <a:lnTo>
                  <a:pt x="53" y="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300" name="Freeform 996"/>
          <p:cNvSpPr>
            <a:spLocks/>
          </p:cNvSpPr>
          <p:nvPr/>
        </p:nvSpPr>
        <p:spPr bwMode="auto">
          <a:xfrm>
            <a:off x="3983038" y="4332288"/>
            <a:ext cx="84137" cy="127000"/>
          </a:xfrm>
          <a:custGeom>
            <a:avLst/>
            <a:gdLst>
              <a:gd name="T0" fmla="*/ 0 w 53"/>
              <a:gd name="T1" fmla="*/ 2147483646 h 80"/>
              <a:gd name="T2" fmla="*/ 2147483646 w 53"/>
              <a:gd name="T3" fmla="*/ 0 h 80"/>
              <a:gd name="T4" fmla="*/ 2147483646 w 53"/>
              <a:gd name="T5" fmla="*/ 2147483646 h 80"/>
              <a:gd name="T6" fmla="*/ 0 w 53"/>
              <a:gd name="T7" fmla="*/ 2147483646 h 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 h="80">
                <a:moveTo>
                  <a:pt x="0" y="80"/>
                </a:moveTo>
                <a:lnTo>
                  <a:pt x="27" y="0"/>
                </a:lnTo>
                <a:lnTo>
                  <a:pt x="53" y="80"/>
                </a:lnTo>
                <a:lnTo>
                  <a:pt x="0" y="80"/>
                </a:lnTo>
                <a:close/>
              </a:path>
            </a:pathLst>
          </a:custGeom>
          <a:solidFill>
            <a:srgbClr val="6666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301" name="Rectangle 997"/>
          <p:cNvSpPr>
            <a:spLocks noChangeArrowheads="1"/>
          </p:cNvSpPr>
          <p:nvPr/>
        </p:nvSpPr>
        <p:spPr bwMode="auto">
          <a:xfrm>
            <a:off x="8339138" y="5478463"/>
            <a:ext cx="614362" cy="438150"/>
          </a:xfrm>
          <a:prstGeom prst="rect">
            <a:avLst/>
          </a:prstGeom>
          <a:solidFill>
            <a:srgbClr val="4979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02" name="Rectangle 998"/>
          <p:cNvSpPr>
            <a:spLocks noChangeArrowheads="1"/>
          </p:cNvSpPr>
          <p:nvPr/>
        </p:nvSpPr>
        <p:spPr bwMode="auto">
          <a:xfrm>
            <a:off x="8274050" y="5413375"/>
            <a:ext cx="614363" cy="43815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03" name="Rectangle 999"/>
          <p:cNvSpPr>
            <a:spLocks noChangeArrowheads="1"/>
          </p:cNvSpPr>
          <p:nvPr/>
        </p:nvSpPr>
        <p:spPr bwMode="auto">
          <a:xfrm>
            <a:off x="8426450" y="5521325"/>
            <a:ext cx="285750"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Management</a:t>
            </a:r>
          </a:p>
        </p:txBody>
      </p:sp>
      <p:sp>
        <p:nvSpPr>
          <p:cNvPr id="22304" name="Rectangle 1000"/>
          <p:cNvSpPr>
            <a:spLocks noChangeArrowheads="1"/>
          </p:cNvSpPr>
          <p:nvPr/>
        </p:nvSpPr>
        <p:spPr bwMode="auto">
          <a:xfrm>
            <a:off x="8494713" y="5632450"/>
            <a:ext cx="18732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700">
                <a:solidFill>
                  <a:srgbClr val="000000"/>
                </a:solidFill>
                <a:sym typeface="Arial" panose="020B0604020202020204" pitchFamily="34" charset="0"/>
              </a:rPr>
              <a:t>VAS</a:t>
            </a:r>
          </a:p>
        </p:txBody>
      </p:sp>
      <p:sp>
        <p:nvSpPr>
          <p:cNvPr id="22305" name="Line 1001"/>
          <p:cNvSpPr>
            <a:spLocks noChangeShapeType="1"/>
          </p:cNvSpPr>
          <p:nvPr/>
        </p:nvSpPr>
        <p:spPr bwMode="auto">
          <a:xfrm flipH="1">
            <a:off x="8074025" y="5603875"/>
            <a:ext cx="171450" cy="1588"/>
          </a:xfrm>
          <a:prstGeom prst="line">
            <a:avLst/>
          </a:prstGeom>
          <a:noFill/>
          <a:ln w="3175"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BE"/>
          </a:p>
        </p:txBody>
      </p:sp>
      <p:sp>
        <p:nvSpPr>
          <p:cNvPr id="22306" name="Freeform 1002"/>
          <p:cNvSpPr>
            <a:spLocks/>
          </p:cNvSpPr>
          <p:nvPr/>
        </p:nvSpPr>
        <p:spPr bwMode="auto">
          <a:xfrm>
            <a:off x="8189913" y="5572125"/>
            <a:ext cx="93662" cy="63500"/>
          </a:xfrm>
          <a:custGeom>
            <a:avLst/>
            <a:gdLst>
              <a:gd name="T0" fmla="*/ 0 w 59"/>
              <a:gd name="T1" fmla="*/ 0 h 40"/>
              <a:gd name="T2" fmla="*/ 2147483646 w 59"/>
              <a:gd name="T3" fmla="*/ 2147483646 h 40"/>
              <a:gd name="T4" fmla="*/ 0 w 59"/>
              <a:gd name="T5" fmla="*/ 2147483646 h 40"/>
              <a:gd name="T6" fmla="*/ 0 w 59"/>
              <a:gd name="T7" fmla="*/ 0 h 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40">
                <a:moveTo>
                  <a:pt x="0" y="0"/>
                </a:moveTo>
                <a:lnTo>
                  <a:pt x="59" y="20"/>
                </a:lnTo>
                <a:lnTo>
                  <a:pt x="0" y="4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307" name="Rectangle 1003"/>
          <p:cNvSpPr>
            <a:spLocks noChangeArrowheads="1"/>
          </p:cNvSpPr>
          <p:nvPr/>
        </p:nvSpPr>
        <p:spPr bwMode="auto">
          <a:xfrm>
            <a:off x="7699375" y="5434013"/>
            <a:ext cx="9525" cy="342900"/>
          </a:xfrm>
          <a:prstGeom prst="rect">
            <a:avLst/>
          </a:prstGeom>
          <a:solidFill>
            <a:srgbClr val="A8FFD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08" name="Rectangle 1004"/>
          <p:cNvSpPr>
            <a:spLocks noChangeArrowheads="1"/>
          </p:cNvSpPr>
          <p:nvPr/>
        </p:nvSpPr>
        <p:spPr bwMode="auto">
          <a:xfrm>
            <a:off x="7708900" y="5434013"/>
            <a:ext cx="7938" cy="342900"/>
          </a:xfrm>
          <a:prstGeom prst="rect">
            <a:avLst/>
          </a:prstGeom>
          <a:solidFill>
            <a:srgbClr val="A4FDD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09" name="Rectangle 1005"/>
          <p:cNvSpPr>
            <a:spLocks noChangeArrowheads="1"/>
          </p:cNvSpPr>
          <p:nvPr/>
        </p:nvSpPr>
        <p:spPr bwMode="auto">
          <a:xfrm>
            <a:off x="7716838" y="5434013"/>
            <a:ext cx="7937" cy="342900"/>
          </a:xfrm>
          <a:prstGeom prst="rect">
            <a:avLst/>
          </a:prstGeom>
          <a:solidFill>
            <a:srgbClr val="A0FC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0" name="Rectangle 1006"/>
          <p:cNvSpPr>
            <a:spLocks noChangeArrowheads="1"/>
          </p:cNvSpPr>
          <p:nvPr/>
        </p:nvSpPr>
        <p:spPr bwMode="auto">
          <a:xfrm>
            <a:off x="7724775" y="5434013"/>
            <a:ext cx="9525" cy="342900"/>
          </a:xfrm>
          <a:prstGeom prst="rect">
            <a:avLst/>
          </a:prstGeom>
          <a:solidFill>
            <a:srgbClr val="9CFAC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1" name="Rectangle 1007"/>
          <p:cNvSpPr>
            <a:spLocks noChangeArrowheads="1"/>
          </p:cNvSpPr>
          <p:nvPr/>
        </p:nvSpPr>
        <p:spPr bwMode="auto">
          <a:xfrm>
            <a:off x="7734300" y="5434013"/>
            <a:ext cx="7938" cy="342900"/>
          </a:xfrm>
          <a:prstGeom prst="rect">
            <a:avLst/>
          </a:prstGeom>
          <a:solidFill>
            <a:srgbClr val="98F8C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2" name="Rectangle 1008"/>
          <p:cNvSpPr>
            <a:spLocks noChangeArrowheads="1"/>
          </p:cNvSpPr>
          <p:nvPr/>
        </p:nvSpPr>
        <p:spPr bwMode="auto">
          <a:xfrm>
            <a:off x="7742238" y="5434013"/>
            <a:ext cx="7937" cy="342900"/>
          </a:xfrm>
          <a:prstGeom prst="rect">
            <a:avLst/>
          </a:prstGeom>
          <a:solidFill>
            <a:srgbClr val="93F6C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3" name="Rectangle 1009"/>
          <p:cNvSpPr>
            <a:spLocks noChangeArrowheads="1"/>
          </p:cNvSpPr>
          <p:nvPr/>
        </p:nvSpPr>
        <p:spPr bwMode="auto">
          <a:xfrm>
            <a:off x="7750175" y="5434013"/>
            <a:ext cx="9525" cy="342900"/>
          </a:xfrm>
          <a:prstGeom prst="rect">
            <a:avLst/>
          </a:prstGeom>
          <a:solidFill>
            <a:srgbClr val="8FF5C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4" name="Rectangle 1010"/>
          <p:cNvSpPr>
            <a:spLocks noChangeArrowheads="1"/>
          </p:cNvSpPr>
          <p:nvPr/>
        </p:nvSpPr>
        <p:spPr bwMode="auto">
          <a:xfrm>
            <a:off x="7759700" y="5434013"/>
            <a:ext cx="7938" cy="342900"/>
          </a:xfrm>
          <a:prstGeom prst="rect">
            <a:avLst/>
          </a:prstGeom>
          <a:solidFill>
            <a:srgbClr val="8CF3B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5" name="Rectangle 1011"/>
          <p:cNvSpPr>
            <a:spLocks noChangeArrowheads="1"/>
          </p:cNvSpPr>
          <p:nvPr/>
        </p:nvSpPr>
        <p:spPr bwMode="auto">
          <a:xfrm>
            <a:off x="7767638" y="5434013"/>
            <a:ext cx="7937" cy="342900"/>
          </a:xfrm>
          <a:prstGeom prst="rect">
            <a:avLst/>
          </a:prstGeom>
          <a:solidFill>
            <a:srgbClr val="87F1B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6" name="Rectangle 1012"/>
          <p:cNvSpPr>
            <a:spLocks noChangeArrowheads="1"/>
          </p:cNvSpPr>
          <p:nvPr/>
        </p:nvSpPr>
        <p:spPr bwMode="auto">
          <a:xfrm>
            <a:off x="7775575" y="5434013"/>
            <a:ext cx="9525" cy="342900"/>
          </a:xfrm>
          <a:prstGeom prst="rect">
            <a:avLst/>
          </a:prstGeom>
          <a:solidFill>
            <a:srgbClr val="83F0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7" name="Rectangle 1013"/>
          <p:cNvSpPr>
            <a:spLocks noChangeArrowheads="1"/>
          </p:cNvSpPr>
          <p:nvPr/>
        </p:nvSpPr>
        <p:spPr bwMode="auto">
          <a:xfrm>
            <a:off x="7785100" y="5434013"/>
            <a:ext cx="7938" cy="342900"/>
          </a:xfrm>
          <a:prstGeom prst="rect">
            <a:avLst/>
          </a:prstGeom>
          <a:solidFill>
            <a:srgbClr val="7FEEB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8" name="Rectangle 1014"/>
          <p:cNvSpPr>
            <a:spLocks noChangeArrowheads="1"/>
          </p:cNvSpPr>
          <p:nvPr/>
        </p:nvSpPr>
        <p:spPr bwMode="auto">
          <a:xfrm>
            <a:off x="7793038" y="5434013"/>
            <a:ext cx="9525" cy="342900"/>
          </a:xfrm>
          <a:prstGeom prst="rect">
            <a:avLst/>
          </a:prstGeom>
          <a:solidFill>
            <a:srgbClr val="7BEC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19" name="Rectangle 1015"/>
          <p:cNvSpPr>
            <a:spLocks noChangeArrowheads="1"/>
          </p:cNvSpPr>
          <p:nvPr/>
        </p:nvSpPr>
        <p:spPr bwMode="auto">
          <a:xfrm>
            <a:off x="7802563" y="5434013"/>
            <a:ext cx="7937" cy="342900"/>
          </a:xfrm>
          <a:prstGeom prst="rect">
            <a:avLst/>
          </a:prstGeom>
          <a:solidFill>
            <a:srgbClr val="77EA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0" name="Rectangle 1016"/>
          <p:cNvSpPr>
            <a:spLocks noChangeArrowheads="1"/>
          </p:cNvSpPr>
          <p:nvPr/>
        </p:nvSpPr>
        <p:spPr bwMode="auto">
          <a:xfrm>
            <a:off x="7810500" y="5434013"/>
            <a:ext cx="7938" cy="342900"/>
          </a:xfrm>
          <a:prstGeom prst="rect">
            <a:avLst/>
          </a:prstGeom>
          <a:solidFill>
            <a:srgbClr val="73E9A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1" name="Rectangle 1017"/>
          <p:cNvSpPr>
            <a:spLocks noChangeArrowheads="1"/>
          </p:cNvSpPr>
          <p:nvPr/>
        </p:nvSpPr>
        <p:spPr bwMode="auto">
          <a:xfrm>
            <a:off x="7818438" y="5434013"/>
            <a:ext cx="9525" cy="342900"/>
          </a:xfrm>
          <a:prstGeom prst="rect">
            <a:avLst/>
          </a:prstGeom>
          <a:solidFill>
            <a:srgbClr val="6FE7A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2" name="Rectangle 1018"/>
          <p:cNvSpPr>
            <a:spLocks noChangeArrowheads="1"/>
          </p:cNvSpPr>
          <p:nvPr/>
        </p:nvSpPr>
        <p:spPr bwMode="auto">
          <a:xfrm>
            <a:off x="7827963" y="5434013"/>
            <a:ext cx="7937" cy="342900"/>
          </a:xfrm>
          <a:prstGeom prst="rect">
            <a:avLst/>
          </a:prstGeom>
          <a:solidFill>
            <a:srgbClr val="6AE6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3" name="Rectangle 1019"/>
          <p:cNvSpPr>
            <a:spLocks noChangeArrowheads="1"/>
          </p:cNvSpPr>
          <p:nvPr/>
        </p:nvSpPr>
        <p:spPr bwMode="auto">
          <a:xfrm>
            <a:off x="7835900" y="5434013"/>
            <a:ext cx="7938" cy="342900"/>
          </a:xfrm>
          <a:prstGeom prst="rect">
            <a:avLst/>
          </a:prstGeom>
          <a:solidFill>
            <a:srgbClr val="66E4A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4" name="Rectangle 1020"/>
          <p:cNvSpPr>
            <a:spLocks noChangeArrowheads="1"/>
          </p:cNvSpPr>
          <p:nvPr/>
        </p:nvSpPr>
        <p:spPr bwMode="auto">
          <a:xfrm>
            <a:off x="7843838" y="5434013"/>
            <a:ext cx="9525" cy="342900"/>
          </a:xfrm>
          <a:prstGeom prst="rect">
            <a:avLst/>
          </a:prstGeom>
          <a:solidFill>
            <a:srgbClr val="62E2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5" name="Rectangle 1021"/>
          <p:cNvSpPr>
            <a:spLocks noChangeArrowheads="1"/>
          </p:cNvSpPr>
          <p:nvPr/>
        </p:nvSpPr>
        <p:spPr bwMode="auto">
          <a:xfrm>
            <a:off x="7853363" y="5434013"/>
            <a:ext cx="7937" cy="342900"/>
          </a:xfrm>
          <a:prstGeom prst="rect">
            <a:avLst/>
          </a:prstGeom>
          <a:solidFill>
            <a:srgbClr val="5EE09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6" name="Rectangle 1022"/>
          <p:cNvSpPr>
            <a:spLocks noChangeArrowheads="1"/>
          </p:cNvSpPr>
          <p:nvPr/>
        </p:nvSpPr>
        <p:spPr bwMode="auto">
          <a:xfrm>
            <a:off x="7861300" y="5434013"/>
            <a:ext cx="9525" cy="342900"/>
          </a:xfrm>
          <a:prstGeom prst="rect">
            <a:avLst/>
          </a:prstGeom>
          <a:solidFill>
            <a:srgbClr val="5ADE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7" name="Rectangle 1023"/>
          <p:cNvSpPr>
            <a:spLocks noChangeArrowheads="1"/>
          </p:cNvSpPr>
          <p:nvPr/>
        </p:nvSpPr>
        <p:spPr bwMode="auto">
          <a:xfrm>
            <a:off x="7870825" y="5434013"/>
            <a:ext cx="7938" cy="342900"/>
          </a:xfrm>
          <a:prstGeom prst="rect">
            <a:avLst/>
          </a:prstGeom>
          <a:solidFill>
            <a:srgbClr val="56DD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8" name="Rectangle 1024"/>
          <p:cNvSpPr>
            <a:spLocks noChangeArrowheads="1"/>
          </p:cNvSpPr>
          <p:nvPr/>
        </p:nvSpPr>
        <p:spPr bwMode="auto">
          <a:xfrm>
            <a:off x="7878763" y="5434013"/>
            <a:ext cx="7937" cy="342900"/>
          </a:xfrm>
          <a:prstGeom prst="rect">
            <a:avLst/>
          </a:prstGeom>
          <a:solidFill>
            <a:srgbClr val="52DB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29" name="Rectangle 1025"/>
          <p:cNvSpPr>
            <a:spLocks noChangeArrowheads="1"/>
          </p:cNvSpPr>
          <p:nvPr/>
        </p:nvSpPr>
        <p:spPr bwMode="auto">
          <a:xfrm>
            <a:off x="7886700" y="5434013"/>
            <a:ext cx="9525" cy="342900"/>
          </a:xfrm>
          <a:prstGeom prst="rect">
            <a:avLst/>
          </a:prstGeom>
          <a:solidFill>
            <a:srgbClr val="4EDA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0" name="Rectangle 1026"/>
          <p:cNvSpPr>
            <a:spLocks noChangeArrowheads="1"/>
          </p:cNvSpPr>
          <p:nvPr/>
        </p:nvSpPr>
        <p:spPr bwMode="auto">
          <a:xfrm>
            <a:off x="7896225" y="5434013"/>
            <a:ext cx="7938" cy="342900"/>
          </a:xfrm>
          <a:prstGeom prst="rect">
            <a:avLst/>
          </a:prstGeom>
          <a:solidFill>
            <a:srgbClr val="4AD8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1" name="Rectangle 1027"/>
          <p:cNvSpPr>
            <a:spLocks noChangeArrowheads="1"/>
          </p:cNvSpPr>
          <p:nvPr/>
        </p:nvSpPr>
        <p:spPr bwMode="auto">
          <a:xfrm>
            <a:off x="7904163" y="5434013"/>
            <a:ext cx="7937" cy="342900"/>
          </a:xfrm>
          <a:prstGeom prst="rect">
            <a:avLst/>
          </a:prstGeom>
          <a:solidFill>
            <a:srgbClr val="46D6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2" name="Rectangle 1028"/>
          <p:cNvSpPr>
            <a:spLocks noChangeArrowheads="1"/>
          </p:cNvSpPr>
          <p:nvPr/>
        </p:nvSpPr>
        <p:spPr bwMode="auto">
          <a:xfrm>
            <a:off x="7912100" y="5434013"/>
            <a:ext cx="9525" cy="342900"/>
          </a:xfrm>
          <a:prstGeom prst="rect">
            <a:avLst/>
          </a:prstGeom>
          <a:solidFill>
            <a:srgbClr val="41D4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3" name="Rectangle 1029"/>
          <p:cNvSpPr>
            <a:spLocks noChangeArrowheads="1"/>
          </p:cNvSpPr>
          <p:nvPr/>
        </p:nvSpPr>
        <p:spPr bwMode="auto">
          <a:xfrm>
            <a:off x="7921625" y="5434013"/>
            <a:ext cx="7938" cy="342900"/>
          </a:xfrm>
          <a:prstGeom prst="rect">
            <a:avLst/>
          </a:prstGeom>
          <a:solidFill>
            <a:srgbClr val="3DD28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4" name="Rectangle 1030"/>
          <p:cNvSpPr>
            <a:spLocks noChangeArrowheads="1"/>
          </p:cNvSpPr>
          <p:nvPr/>
        </p:nvSpPr>
        <p:spPr bwMode="auto">
          <a:xfrm>
            <a:off x="7929563" y="5434013"/>
            <a:ext cx="9525" cy="342900"/>
          </a:xfrm>
          <a:prstGeom prst="rect">
            <a:avLst/>
          </a:prstGeom>
          <a:solidFill>
            <a:srgbClr val="39D18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5" name="Rectangle 1031"/>
          <p:cNvSpPr>
            <a:spLocks noChangeArrowheads="1"/>
          </p:cNvSpPr>
          <p:nvPr/>
        </p:nvSpPr>
        <p:spPr bwMode="auto">
          <a:xfrm>
            <a:off x="7939088" y="5434013"/>
            <a:ext cx="7937" cy="342900"/>
          </a:xfrm>
          <a:prstGeom prst="rect">
            <a:avLst/>
          </a:prstGeom>
          <a:solidFill>
            <a:srgbClr val="35CF8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6" name="Rectangle 1032"/>
          <p:cNvSpPr>
            <a:spLocks noChangeArrowheads="1"/>
          </p:cNvSpPr>
          <p:nvPr/>
        </p:nvSpPr>
        <p:spPr bwMode="auto">
          <a:xfrm>
            <a:off x="7947025" y="5434013"/>
            <a:ext cx="7938" cy="342900"/>
          </a:xfrm>
          <a:prstGeom prst="rect">
            <a:avLst/>
          </a:prstGeom>
          <a:solidFill>
            <a:srgbClr val="31CE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7" name="Rectangle 1033"/>
          <p:cNvSpPr>
            <a:spLocks noChangeArrowheads="1"/>
          </p:cNvSpPr>
          <p:nvPr/>
        </p:nvSpPr>
        <p:spPr bwMode="auto">
          <a:xfrm>
            <a:off x="7954963" y="5434013"/>
            <a:ext cx="9525" cy="342900"/>
          </a:xfrm>
          <a:prstGeom prst="rect">
            <a:avLst/>
          </a:prstGeom>
          <a:solidFill>
            <a:srgbClr val="2DCC7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8" name="Rectangle 1034"/>
          <p:cNvSpPr>
            <a:spLocks noChangeArrowheads="1"/>
          </p:cNvSpPr>
          <p:nvPr/>
        </p:nvSpPr>
        <p:spPr bwMode="auto">
          <a:xfrm>
            <a:off x="7964488" y="5434013"/>
            <a:ext cx="7937" cy="342900"/>
          </a:xfrm>
          <a:prstGeom prst="rect">
            <a:avLst/>
          </a:prstGeom>
          <a:solidFill>
            <a:srgbClr val="29CA7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39" name="Rectangle 1035"/>
          <p:cNvSpPr>
            <a:spLocks noChangeArrowheads="1"/>
          </p:cNvSpPr>
          <p:nvPr/>
        </p:nvSpPr>
        <p:spPr bwMode="auto">
          <a:xfrm>
            <a:off x="7972425" y="5434013"/>
            <a:ext cx="7938" cy="342900"/>
          </a:xfrm>
          <a:prstGeom prst="rect">
            <a:avLst/>
          </a:prstGeom>
          <a:solidFill>
            <a:srgbClr val="25C87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0" name="Rectangle 1036"/>
          <p:cNvSpPr>
            <a:spLocks noChangeArrowheads="1"/>
          </p:cNvSpPr>
          <p:nvPr/>
        </p:nvSpPr>
        <p:spPr bwMode="auto">
          <a:xfrm>
            <a:off x="7980363" y="5434013"/>
            <a:ext cx="9525" cy="342900"/>
          </a:xfrm>
          <a:prstGeom prst="rect">
            <a:avLst/>
          </a:prstGeom>
          <a:solidFill>
            <a:srgbClr val="21C67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1" name="Rectangle 1037"/>
          <p:cNvSpPr>
            <a:spLocks noChangeArrowheads="1"/>
          </p:cNvSpPr>
          <p:nvPr/>
        </p:nvSpPr>
        <p:spPr bwMode="auto">
          <a:xfrm>
            <a:off x="7989888" y="5434013"/>
            <a:ext cx="7937" cy="342900"/>
          </a:xfrm>
          <a:prstGeom prst="rect">
            <a:avLst/>
          </a:prstGeom>
          <a:solidFill>
            <a:srgbClr val="1DC5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2" name="Rectangle 1038"/>
          <p:cNvSpPr>
            <a:spLocks noChangeArrowheads="1"/>
          </p:cNvSpPr>
          <p:nvPr/>
        </p:nvSpPr>
        <p:spPr bwMode="auto">
          <a:xfrm>
            <a:off x="7997825" y="5434013"/>
            <a:ext cx="9525" cy="342900"/>
          </a:xfrm>
          <a:prstGeom prst="rect">
            <a:avLst/>
          </a:prstGeom>
          <a:solidFill>
            <a:srgbClr val="18C36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3" name="Rectangle 1039"/>
          <p:cNvSpPr>
            <a:spLocks noChangeArrowheads="1"/>
          </p:cNvSpPr>
          <p:nvPr/>
        </p:nvSpPr>
        <p:spPr bwMode="auto">
          <a:xfrm>
            <a:off x="8007350" y="5434013"/>
            <a:ext cx="7938" cy="342900"/>
          </a:xfrm>
          <a:prstGeom prst="rect">
            <a:avLst/>
          </a:prstGeom>
          <a:solidFill>
            <a:srgbClr val="14C26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4" name="Rectangle 1040"/>
          <p:cNvSpPr>
            <a:spLocks noChangeArrowheads="1"/>
          </p:cNvSpPr>
          <p:nvPr/>
        </p:nvSpPr>
        <p:spPr bwMode="auto">
          <a:xfrm>
            <a:off x="8015288" y="5434013"/>
            <a:ext cx="7937" cy="342900"/>
          </a:xfrm>
          <a:prstGeom prst="rect">
            <a:avLst/>
          </a:prstGeom>
          <a:solidFill>
            <a:srgbClr val="10C06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5" name="Rectangle 1041"/>
          <p:cNvSpPr>
            <a:spLocks noChangeArrowheads="1"/>
          </p:cNvSpPr>
          <p:nvPr/>
        </p:nvSpPr>
        <p:spPr bwMode="auto">
          <a:xfrm>
            <a:off x="8023225" y="5434013"/>
            <a:ext cx="9525" cy="342900"/>
          </a:xfrm>
          <a:prstGeom prst="rect">
            <a:avLst/>
          </a:prstGeom>
          <a:solidFill>
            <a:srgbClr val="0CBE6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6" name="Rectangle 1042"/>
          <p:cNvSpPr>
            <a:spLocks noChangeArrowheads="1"/>
          </p:cNvSpPr>
          <p:nvPr/>
        </p:nvSpPr>
        <p:spPr bwMode="auto">
          <a:xfrm>
            <a:off x="8032750" y="5434013"/>
            <a:ext cx="7938" cy="342900"/>
          </a:xfrm>
          <a:prstGeom prst="rect">
            <a:avLst/>
          </a:prstGeom>
          <a:solidFill>
            <a:srgbClr val="08BC6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7" name="Rectangle 1043"/>
          <p:cNvSpPr>
            <a:spLocks noChangeArrowheads="1"/>
          </p:cNvSpPr>
          <p:nvPr/>
        </p:nvSpPr>
        <p:spPr bwMode="auto">
          <a:xfrm>
            <a:off x="8040688" y="5434013"/>
            <a:ext cx="7937" cy="342900"/>
          </a:xfrm>
          <a:prstGeom prst="rect">
            <a:avLst/>
          </a:prstGeom>
          <a:solidFill>
            <a:srgbClr val="04BA5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8" name="Oval 1044"/>
          <p:cNvSpPr>
            <a:spLocks noChangeArrowheads="1"/>
          </p:cNvSpPr>
          <p:nvPr/>
        </p:nvSpPr>
        <p:spPr bwMode="auto">
          <a:xfrm>
            <a:off x="7708900" y="5400675"/>
            <a:ext cx="331788" cy="90488"/>
          </a:xfrm>
          <a:prstGeom prst="ellipse">
            <a:avLst/>
          </a:prstGeom>
          <a:solidFill>
            <a:srgbClr val="A8FFD3"/>
          </a:solidFill>
          <a:ln w="0">
            <a:solidFill>
              <a:srgbClr val="000000"/>
            </a:solidFill>
            <a:round/>
            <a:headEnd/>
            <a:tailEnd/>
          </a:ln>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endParaRPr lang="nl-BE" altLang="nl-BE" sz="1800"/>
          </a:p>
        </p:txBody>
      </p:sp>
      <p:sp>
        <p:nvSpPr>
          <p:cNvPr id="22349" name="Rectangle 1045"/>
          <p:cNvSpPr>
            <a:spLocks noChangeArrowheads="1"/>
          </p:cNvSpPr>
          <p:nvPr/>
        </p:nvSpPr>
        <p:spPr bwMode="auto">
          <a:xfrm>
            <a:off x="7827963" y="5527675"/>
            <a:ext cx="889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DB</a:t>
            </a:r>
          </a:p>
        </p:txBody>
      </p:sp>
      <p:sp>
        <p:nvSpPr>
          <p:cNvPr id="22350" name="Rectangle 1046"/>
          <p:cNvSpPr>
            <a:spLocks noChangeArrowheads="1"/>
          </p:cNvSpPr>
          <p:nvPr/>
        </p:nvSpPr>
        <p:spPr bwMode="auto">
          <a:xfrm>
            <a:off x="7810500" y="5605463"/>
            <a:ext cx="1238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1" hangingPunct="1">
              <a:spcBef>
                <a:spcPct val="0"/>
              </a:spcBef>
              <a:buFontTx/>
              <a:buNone/>
            </a:pPr>
            <a:r>
              <a:rPr lang="nl-NL" altLang="nl-BE" sz="500">
                <a:solidFill>
                  <a:srgbClr val="FFFFFF"/>
                </a:solidFill>
                <a:sym typeface="Arial" panose="020B0604020202020204" pitchFamily="34" charset="0"/>
              </a:rPr>
              <a:t>XYZ</a:t>
            </a:r>
          </a:p>
        </p:txBody>
      </p:sp>
      <p:sp>
        <p:nvSpPr>
          <p:cNvPr id="22351" name="Freeform 1047"/>
          <p:cNvSpPr>
            <a:spLocks/>
          </p:cNvSpPr>
          <p:nvPr/>
        </p:nvSpPr>
        <p:spPr bwMode="auto">
          <a:xfrm>
            <a:off x="8040688" y="5573713"/>
            <a:ext cx="93662" cy="63500"/>
          </a:xfrm>
          <a:custGeom>
            <a:avLst/>
            <a:gdLst>
              <a:gd name="T0" fmla="*/ 2147483646 w 59"/>
              <a:gd name="T1" fmla="*/ 2147483646 h 40"/>
              <a:gd name="T2" fmla="*/ 0 w 59"/>
              <a:gd name="T3" fmla="*/ 2147483646 h 40"/>
              <a:gd name="T4" fmla="*/ 2147483646 w 59"/>
              <a:gd name="T5" fmla="*/ 0 h 40"/>
              <a:gd name="T6" fmla="*/ 2147483646 w 59"/>
              <a:gd name="T7" fmla="*/ 2147483646 h 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9" h="40">
                <a:moveTo>
                  <a:pt x="59" y="40"/>
                </a:moveTo>
                <a:lnTo>
                  <a:pt x="0" y="20"/>
                </a:lnTo>
                <a:lnTo>
                  <a:pt x="59" y="0"/>
                </a:lnTo>
                <a:lnTo>
                  <a:pt x="59"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2352" name="Rectangle 1048"/>
          <p:cNvSpPr>
            <a:spLocks noGrp="1" noChangeArrowheads="1"/>
          </p:cNvSpPr>
          <p:nvPr>
            <p:ph type="title"/>
          </p:nvPr>
        </p:nvSpPr>
        <p:spPr/>
        <p:txBody>
          <a:bodyPr/>
          <a:lstStyle/>
          <a:p>
            <a:r>
              <a:rPr lang="en-GB" altLang="nl-BE" smtClean="0">
                <a:sym typeface="Arial" panose="020B0604020202020204" pitchFamily="34" charset="0"/>
              </a:rPr>
              <a:t>4 d. Federated </a:t>
            </a:r>
            <a:r>
              <a:rPr lang="en-GB" altLang="nl-BE" noProof="0" smtClean="0">
                <a:sym typeface="Arial" panose="020B0604020202020204" pitchFamily="34" charset="0"/>
              </a:rPr>
              <a:t>architecture</a:t>
            </a:r>
            <a:endParaRPr lang="en-GB" altLang="nl-BE" noProof="0" dirty="0" smtClean="0">
              <a:sym typeface="Arial" panose="020B0604020202020204" pitchFamily="34" charset="0"/>
            </a:endParaRPr>
          </a:p>
        </p:txBody>
      </p:sp>
      <p:sp>
        <p:nvSpPr>
          <p:cNvPr id="4" name="Tijdelijke aanduiding voor datum 3"/>
          <p:cNvSpPr>
            <a:spLocks noGrp="1"/>
          </p:cNvSpPr>
          <p:nvPr>
            <p:ph type="dt" sz="half" idx="10"/>
          </p:nvPr>
        </p:nvSpPr>
        <p:spPr>
          <a:xfrm>
            <a:off x="457200" y="6512977"/>
            <a:ext cx="2133600" cy="365125"/>
          </a:xfrm>
        </p:spPr>
        <p:txBody>
          <a:bodyPr/>
          <a:lstStyle/>
          <a:p>
            <a:r>
              <a:rPr lang="nl-BE" dirty="0" smtClean="0">
                <a:solidFill>
                  <a:prstClr val="black">
                    <a:tint val="75000"/>
                  </a:prstClr>
                </a:solidFill>
              </a:rPr>
              <a:t>16/11/2017</a:t>
            </a:r>
            <a:endParaRPr lang="fr-BE" dirty="0">
              <a:solidFill>
                <a:prstClr val="black">
                  <a:tint val="75000"/>
                </a:prstClr>
              </a:solidFill>
            </a:endParaRPr>
          </a:p>
        </p:txBody>
      </p:sp>
      <p:sp>
        <p:nvSpPr>
          <p:cNvPr id="5" name="Tijdelijke aanduiding voor dianummer 4"/>
          <p:cNvSpPr>
            <a:spLocks noGrp="1"/>
          </p:cNvSpPr>
          <p:nvPr>
            <p:ph type="sldNum" sz="quarter" idx="12"/>
          </p:nvPr>
        </p:nvSpPr>
        <p:spPr>
          <a:xfrm>
            <a:off x="3505200" y="6512976"/>
            <a:ext cx="2133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fr-B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060163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4 e. Concrete implementation authentication of the identity</a:t>
            </a:r>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51" y="1572812"/>
            <a:ext cx="371475" cy="857250"/>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2434984280"/>
              </p:ext>
            </p:extLst>
          </p:nvPr>
        </p:nvGraphicFramePr>
        <p:xfrm>
          <a:off x="983951" y="1510096"/>
          <a:ext cx="2592288" cy="919966"/>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919966">
                <a:tc>
                  <a:txBody>
                    <a:bodyPr/>
                    <a:lstStyle/>
                    <a:p>
                      <a:endParaRPr lang="nl-BE" dirty="0"/>
                    </a:p>
                  </a:txBody>
                  <a:tcPr marL="90000" marR="90000" marT="108000" marB="46800" anchor="ctr"/>
                </a:tc>
                <a:tc>
                  <a:txBody>
                    <a:bodyPr/>
                    <a:lstStyle/>
                    <a:p>
                      <a:r>
                        <a:rPr lang="fr-BE" sz="1400" dirty="0" smtClean="0"/>
                        <a:t>eID + PIN-code with connected card reader</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197084304"/>
              </p:ext>
            </p:extLst>
          </p:nvPr>
        </p:nvGraphicFramePr>
        <p:xfrm>
          <a:off x="983951" y="2474594"/>
          <a:ext cx="2592288" cy="919966"/>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919966">
                <a:tc>
                  <a:txBody>
                    <a:bodyPr/>
                    <a:lstStyle/>
                    <a:p>
                      <a:endParaRPr lang="nl-BE" dirty="0"/>
                    </a:p>
                  </a:txBody>
                  <a:tcPr marL="90000" marR="90000" marT="108000" marB="46800" anchor="ctr"/>
                </a:tc>
                <a:tc>
                  <a:txBody>
                    <a:bodyPr/>
                    <a:lstStyle/>
                    <a:p>
                      <a:r>
                        <a:rPr lang="fr-BE" sz="1400" dirty="0" smtClean="0"/>
                        <a:t>eID + PIN-code</a:t>
                      </a:r>
                      <a:r>
                        <a:rPr lang="fr-BE" sz="1400" baseline="0" dirty="0" smtClean="0"/>
                        <a:t> with wireless card reader</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382" y="2594899"/>
            <a:ext cx="371475" cy="742950"/>
          </a:xfrm>
          <a:prstGeom prst="rect">
            <a:avLst/>
          </a:prstGeom>
        </p:spPr>
      </p:pic>
      <p:graphicFrame>
        <p:nvGraphicFramePr>
          <p:cNvPr id="15" name="Table 14"/>
          <p:cNvGraphicFramePr>
            <a:graphicFrameLocks noGrp="1"/>
          </p:cNvGraphicFramePr>
          <p:nvPr>
            <p:extLst>
              <p:ext uri="{D42A27DB-BD31-4B8C-83A1-F6EECF244321}">
                <p14:modId xmlns:p14="http://schemas.microsoft.com/office/powerpoint/2010/main" val="2569382051"/>
              </p:ext>
            </p:extLst>
          </p:nvPr>
        </p:nvGraphicFramePr>
        <p:xfrm>
          <a:off x="3671651" y="3441042"/>
          <a:ext cx="2592288" cy="936104"/>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936104">
                <a:tc>
                  <a:txBody>
                    <a:bodyPr/>
                    <a:lstStyle/>
                    <a:p>
                      <a:endParaRPr lang="nl-BE" dirty="0"/>
                    </a:p>
                  </a:txBody>
                  <a:tcPr marL="90000" marR="90000" marT="108000" marB="46800"/>
                </a:tc>
                <a:tc>
                  <a:txBody>
                    <a:bodyPr/>
                    <a:lstStyle/>
                    <a:p>
                      <a:r>
                        <a:rPr lang="fr-BE" sz="1400" baseline="0" dirty="0" smtClean="0"/>
                        <a:t>Security code</a:t>
                      </a:r>
                      <a:br>
                        <a:rPr lang="fr-BE" sz="1400" baseline="0" dirty="0" smtClean="0"/>
                      </a:br>
                      <a:r>
                        <a:rPr lang="fr-BE" sz="1400" baseline="0" dirty="0" smtClean="0"/>
                        <a:t>via SMS, user-id + password</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2037500906"/>
              </p:ext>
            </p:extLst>
          </p:nvPr>
        </p:nvGraphicFramePr>
        <p:xfrm>
          <a:off x="981862" y="3441042"/>
          <a:ext cx="2592288" cy="936104"/>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936104">
                <a:tc>
                  <a:txBody>
                    <a:bodyPr/>
                    <a:lstStyle/>
                    <a:p>
                      <a:endParaRPr lang="nl-BE" dirty="0"/>
                    </a:p>
                  </a:txBody>
                  <a:tcPr marL="90000" marR="90000" marT="108000" marB="46800"/>
                </a:tc>
                <a:tc>
                  <a:txBody>
                    <a:bodyPr/>
                    <a:lstStyle/>
                    <a:p>
                      <a:r>
                        <a:rPr lang="fr-BE" sz="1400" baseline="0" dirty="0" smtClean="0"/>
                        <a:t>Security code</a:t>
                      </a:r>
                      <a:br>
                        <a:rPr lang="fr-BE" sz="1400" baseline="0" dirty="0" smtClean="0"/>
                      </a:br>
                      <a:r>
                        <a:rPr lang="fr-BE" sz="1400" baseline="0" dirty="0" smtClean="0"/>
                        <a:t>via mobile </a:t>
                      </a:r>
                      <a:r>
                        <a:rPr lang="fr-BE" sz="1400" baseline="0" dirty="0" err="1" smtClean="0"/>
                        <a:t>app</a:t>
                      </a:r>
                      <a:r>
                        <a:rPr lang="fr-BE" sz="1400" baseline="0" dirty="0" smtClean="0"/>
                        <a:t> (TOTP), user-id + password</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pic>
        <p:nvPicPr>
          <p:cNvPr id="19" name="Picture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29719" y="3587374"/>
            <a:ext cx="501884" cy="643441"/>
          </a:xfrm>
          <a:prstGeom prst="rect">
            <a:avLst/>
          </a:prstGeom>
        </p:spPr>
      </p:pic>
      <p:pic>
        <p:nvPicPr>
          <p:cNvPr id="20" name="Picture 1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7989" y="3586894"/>
            <a:ext cx="502632" cy="644400"/>
          </a:xfrm>
          <a:prstGeom prst="rect">
            <a:avLst/>
          </a:prstGeom>
        </p:spPr>
      </p:pic>
      <p:graphicFrame>
        <p:nvGraphicFramePr>
          <p:cNvPr id="21" name="Table 20"/>
          <p:cNvGraphicFramePr>
            <a:graphicFrameLocks noGrp="1"/>
          </p:cNvGraphicFramePr>
          <p:nvPr>
            <p:extLst>
              <p:ext uri="{D42A27DB-BD31-4B8C-83A1-F6EECF244321}">
                <p14:modId xmlns:p14="http://schemas.microsoft.com/office/powerpoint/2010/main" val="812105819"/>
              </p:ext>
            </p:extLst>
          </p:nvPr>
        </p:nvGraphicFramePr>
        <p:xfrm>
          <a:off x="983951" y="5380173"/>
          <a:ext cx="2592288" cy="750620"/>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750620">
                <a:tc>
                  <a:txBody>
                    <a:bodyPr/>
                    <a:lstStyle/>
                    <a:p>
                      <a:endParaRPr lang="nl-BE" dirty="0"/>
                    </a:p>
                  </a:txBody>
                  <a:tcPr marL="90000" marR="90000" marT="108000" marB="46800"/>
                </a:tc>
                <a:tc>
                  <a:txBody>
                    <a:bodyPr/>
                    <a:lstStyle/>
                    <a:p>
                      <a:r>
                        <a:rPr lang="fr-BE" sz="1400" dirty="0" smtClean="0"/>
                        <a:t>User-id </a:t>
                      </a:r>
                      <a:r>
                        <a:rPr lang="fr-BE" sz="1400" baseline="0" dirty="0" smtClean="0"/>
                        <a:t>+ password</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pic>
        <p:nvPicPr>
          <p:cNvPr id="23" name="Picture 2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9648" y="5556302"/>
            <a:ext cx="409539" cy="409539"/>
          </a:xfrm>
          <a:prstGeom prst="rect">
            <a:avLst/>
          </a:prstGeom>
        </p:spPr>
      </p:pic>
      <p:sp>
        <p:nvSpPr>
          <p:cNvPr id="24" name="TextBox 23"/>
          <p:cNvSpPr txBox="1"/>
          <p:nvPr/>
        </p:nvSpPr>
        <p:spPr>
          <a:xfrm>
            <a:off x="179512" y="1196752"/>
            <a:ext cx="864339" cy="369332"/>
          </a:xfrm>
          <a:prstGeom prst="rect">
            <a:avLst/>
          </a:prstGeom>
          <a:noFill/>
        </p:spPr>
        <p:txBody>
          <a:bodyPr wrap="none" rtlCol="0">
            <a:spAutoFit/>
          </a:bodyPr>
          <a:lstStyle/>
          <a:p>
            <a:pPr algn="ctr"/>
            <a:r>
              <a:rPr lang="fr-BE" dirty="0" smtClean="0"/>
              <a:t>Strong</a:t>
            </a:r>
            <a:endParaRPr lang="nl-BE" dirty="0"/>
          </a:p>
        </p:txBody>
      </p:sp>
      <p:sp>
        <p:nvSpPr>
          <p:cNvPr id="25" name="TextBox 24"/>
          <p:cNvSpPr txBox="1"/>
          <p:nvPr/>
        </p:nvSpPr>
        <p:spPr>
          <a:xfrm>
            <a:off x="226479" y="5589259"/>
            <a:ext cx="770404" cy="369332"/>
          </a:xfrm>
          <a:prstGeom prst="rect">
            <a:avLst/>
          </a:prstGeom>
          <a:noFill/>
        </p:spPr>
        <p:txBody>
          <a:bodyPr wrap="none" rtlCol="0">
            <a:spAutoFit/>
          </a:bodyPr>
          <a:lstStyle/>
          <a:p>
            <a:pPr algn="ctr"/>
            <a:r>
              <a:rPr lang="fr-BE" dirty="0" smtClean="0"/>
              <a:t>Weak</a:t>
            </a:r>
            <a:endParaRPr lang="nl-BE" dirty="0"/>
          </a:p>
        </p:txBody>
      </p:sp>
      <p:sp>
        <p:nvSpPr>
          <p:cNvPr id="26" name="Up-Down Arrow 25"/>
          <p:cNvSpPr/>
          <p:nvPr/>
        </p:nvSpPr>
        <p:spPr>
          <a:xfrm>
            <a:off x="442033" y="1527636"/>
            <a:ext cx="288032" cy="412742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dirty="0"/>
          </a:p>
        </p:txBody>
      </p:sp>
      <p:graphicFrame>
        <p:nvGraphicFramePr>
          <p:cNvPr id="22" name="Table 21"/>
          <p:cNvGraphicFramePr>
            <a:graphicFrameLocks noGrp="1"/>
          </p:cNvGraphicFramePr>
          <p:nvPr>
            <p:extLst>
              <p:ext uri="{D42A27DB-BD31-4B8C-83A1-F6EECF244321}">
                <p14:modId xmlns:p14="http://schemas.microsoft.com/office/powerpoint/2010/main" val="3906084238"/>
              </p:ext>
            </p:extLst>
          </p:nvPr>
        </p:nvGraphicFramePr>
        <p:xfrm>
          <a:off x="983951" y="4421181"/>
          <a:ext cx="2592288" cy="919966"/>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919966">
                <a:tc>
                  <a:txBody>
                    <a:bodyPr/>
                    <a:lstStyle/>
                    <a:p>
                      <a:endParaRPr lang="nl-BE" dirty="0"/>
                    </a:p>
                  </a:txBody>
                  <a:tcPr marL="90000" marR="90000" marT="108000" marB="46800"/>
                </a:tc>
                <a:tc>
                  <a:txBody>
                    <a:bodyPr/>
                    <a:lstStyle/>
                    <a:p>
                      <a:r>
                        <a:rPr lang="fr-BE" sz="1400" baseline="0" dirty="0" smtClean="0"/>
                        <a:t>Security code on paper (paper token), user-id + password</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pic>
        <p:nvPicPr>
          <p:cNvPr id="27" name="Picture 2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7749" y="4743441"/>
            <a:ext cx="447602" cy="275447"/>
          </a:xfrm>
          <a:prstGeom prst="rect">
            <a:avLst/>
          </a:prstGeom>
        </p:spPr>
      </p:pic>
      <p:graphicFrame>
        <p:nvGraphicFramePr>
          <p:cNvPr id="28" name="Table 14"/>
          <p:cNvGraphicFramePr>
            <a:graphicFrameLocks noGrp="1"/>
          </p:cNvGraphicFramePr>
          <p:nvPr>
            <p:extLst>
              <p:ext uri="{D42A27DB-BD31-4B8C-83A1-F6EECF244321}">
                <p14:modId xmlns:p14="http://schemas.microsoft.com/office/powerpoint/2010/main" val="674526814"/>
              </p:ext>
            </p:extLst>
          </p:nvPr>
        </p:nvGraphicFramePr>
        <p:xfrm>
          <a:off x="6372200" y="3441192"/>
          <a:ext cx="2592288" cy="936104"/>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936104">
                <a:tc>
                  <a:txBody>
                    <a:bodyPr/>
                    <a:lstStyle/>
                    <a:p>
                      <a:endParaRPr lang="nl-BE" dirty="0"/>
                    </a:p>
                  </a:txBody>
                  <a:tcPr marL="90000" marR="90000" marT="108000" marB="46800"/>
                </a:tc>
                <a:tc>
                  <a:txBody>
                    <a:bodyPr/>
                    <a:lstStyle/>
                    <a:p>
                      <a:r>
                        <a:rPr lang="fr-BE" sz="1400" baseline="0" dirty="0" err="1" smtClean="0"/>
                        <a:t>Recognized</a:t>
                      </a:r>
                      <a:r>
                        <a:rPr lang="fr-BE" sz="1400" baseline="0" dirty="0" smtClean="0"/>
                        <a:t> solutions </a:t>
                      </a:r>
                      <a:r>
                        <a:rPr lang="fr-BE" sz="1400" baseline="0" dirty="0" err="1" smtClean="0"/>
                        <a:t>delivered</a:t>
                      </a:r>
                      <a:r>
                        <a:rPr lang="fr-BE" sz="1400" baseline="0" dirty="0" smtClean="0"/>
                        <a:t> by the </a:t>
                      </a:r>
                      <a:r>
                        <a:rPr lang="fr-BE" sz="1400" baseline="0" dirty="0" err="1" smtClean="0"/>
                        <a:t>private</a:t>
                      </a:r>
                      <a:r>
                        <a:rPr lang="fr-BE" sz="1400" baseline="0" dirty="0" smtClean="0"/>
                        <a:t> </a:t>
                      </a:r>
                      <a:r>
                        <a:rPr lang="fr-BE" sz="1400" baseline="0" dirty="0" err="1" smtClean="0"/>
                        <a:t>sector</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graphicFrame>
        <p:nvGraphicFramePr>
          <p:cNvPr id="29" name="Table 14"/>
          <p:cNvGraphicFramePr>
            <a:graphicFrameLocks noGrp="1"/>
          </p:cNvGraphicFramePr>
          <p:nvPr>
            <p:extLst>
              <p:ext uri="{D42A27DB-BD31-4B8C-83A1-F6EECF244321}">
                <p14:modId xmlns:p14="http://schemas.microsoft.com/office/powerpoint/2010/main" val="2479018379"/>
              </p:ext>
            </p:extLst>
          </p:nvPr>
        </p:nvGraphicFramePr>
        <p:xfrm>
          <a:off x="6372200" y="2457464"/>
          <a:ext cx="2592288" cy="936104"/>
        </p:xfrm>
        <a:graphic>
          <a:graphicData uri="http://schemas.openxmlformats.org/drawingml/2006/table">
            <a:tbl>
              <a:tblPr firstRow="1" bandRow="1">
                <a:tableStyleId>{3B4B98B0-60AC-42C2-AFA5-B58CD77FA1E5}</a:tableStyleId>
              </a:tblPr>
              <a:tblGrid>
                <a:gridCol w="648071">
                  <a:extLst>
                    <a:ext uri="{9D8B030D-6E8A-4147-A177-3AD203B41FA5}">
                      <a16:colId xmlns:a16="http://schemas.microsoft.com/office/drawing/2014/main" val="20000"/>
                    </a:ext>
                  </a:extLst>
                </a:gridCol>
                <a:gridCol w="1944217">
                  <a:extLst>
                    <a:ext uri="{9D8B030D-6E8A-4147-A177-3AD203B41FA5}">
                      <a16:colId xmlns:a16="http://schemas.microsoft.com/office/drawing/2014/main" val="20001"/>
                    </a:ext>
                  </a:extLst>
                </a:gridCol>
              </a:tblGrid>
              <a:tr h="936104">
                <a:tc>
                  <a:txBody>
                    <a:bodyPr/>
                    <a:lstStyle/>
                    <a:p>
                      <a:endParaRPr lang="nl-BE" dirty="0"/>
                    </a:p>
                  </a:txBody>
                  <a:tcPr marL="90000" marR="90000" marT="108000" marB="46800"/>
                </a:tc>
                <a:tc>
                  <a:txBody>
                    <a:bodyPr/>
                    <a:lstStyle/>
                    <a:p>
                      <a:r>
                        <a:rPr lang="fr-BE" sz="1400" baseline="0" dirty="0" err="1" smtClean="0"/>
                        <a:t>Recognized</a:t>
                      </a:r>
                      <a:r>
                        <a:rPr lang="fr-BE" sz="1400" baseline="0" dirty="0" smtClean="0"/>
                        <a:t> solutions </a:t>
                      </a:r>
                      <a:r>
                        <a:rPr lang="fr-BE" sz="1400" baseline="0" dirty="0" err="1" smtClean="0"/>
                        <a:t>delivered</a:t>
                      </a:r>
                      <a:r>
                        <a:rPr lang="fr-BE" sz="1400" baseline="0" dirty="0" smtClean="0"/>
                        <a:t> by the </a:t>
                      </a:r>
                      <a:r>
                        <a:rPr lang="fr-BE" sz="1400" baseline="0" dirty="0" err="1" smtClean="0"/>
                        <a:t>private</a:t>
                      </a:r>
                      <a:r>
                        <a:rPr lang="fr-BE" sz="1400" baseline="0" dirty="0" smtClean="0"/>
                        <a:t> </a:t>
                      </a:r>
                      <a:r>
                        <a:rPr lang="fr-BE" sz="1400" baseline="0" dirty="0" err="1" smtClean="0"/>
                        <a:t>sector</a:t>
                      </a:r>
                      <a:endParaRPr lang="nl-BE" sz="1400" dirty="0"/>
                    </a:p>
                  </a:txBody>
                  <a:tcPr marL="90000" marR="90000" marT="46800" marB="46800" anchor="ctr"/>
                </a:tc>
                <a:extLst>
                  <a:ext uri="{0D108BD9-81ED-4DB2-BD59-A6C34878D82A}">
                    <a16:rowId xmlns:a16="http://schemas.microsoft.com/office/drawing/2014/main" val="10000"/>
                  </a:ext>
                </a:extLst>
              </a:tr>
            </a:tbl>
          </a:graphicData>
        </a:graphic>
      </p:graphicFrame>
      <p:sp>
        <p:nvSpPr>
          <p:cNvPr id="3" name="Tijdelijke aanduiding voor datum 2"/>
          <p:cNvSpPr>
            <a:spLocks noGrp="1"/>
          </p:cNvSpPr>
          <p:nvPr>
            <p:ph type="dt" sz="half" idx="10"/>
          </p:nvPr>
        </p:nvSpPr>
        <p:spPr>
          <a:xfrm>
            <a:off x="457200" y="6512977"/>
            <a:ext cx="2133600" cy="365125"/>
          </a:xfrm>
        </p:spPr>
        <p:txBody>
          <a:bodyPr/>
          <a:lstStyle/>
          <a:p>
            <a:r>
              <a:rPr lang="nl-BE" dirty="0" smtClean="0">
                <a:solidFill>
                  <a:prstClr val="black">
                    <a:tint val="75000"/>
                  </a:prstClr>
                </a:solidFill>
              </a:rPr>
              <a:t>16/11/2017</a:t>
            </a:r>
            <a:endParaRPr lang="fr-BE" dirty="0">
              <a:solidFill>
                <a:prstClr val="black">
                  <a:tint val="75000"/>
                </a:prstClr>
              </a:solidFill>
            </a:endParaRPr>
          </a:p>
        </p:txBody>
      </p:sp>
      <p:sp>
        <p:nvSpPr>
          <p:cNvPr id="4" name="Tijdelijke aanduiding voor dianummer 3"/>
          <p:cNvSpPr>
            <a:spLocks noGrp="1"/>
          </p:cNvSpPr>
          <p:nvPr>
            <p:ph type="sldNum" sz="quarter" idx="12"/>
          </p:nvPr>
        </p:nvSpPr>
        <p:spPr>
          <a:xfrm>
            <a:off x="3505200" y="6512976"/>
            <a:ext cx="2133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fr-BE"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140407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mtClean="0"/>
              <a:t>4 e. Concrete implementation: TOTP</a:t>
            </a:r>
            <a:endParaRPr lang="en-GB" dirty="0"/>
          </a:p>
        </p:txBody>
      </p:sp>
      <p:sp>
        <p:nvSpPr>
          <p:cNvPr id="2" name="Date Placeholder 1"/>
          <p:cNvSpPr>
            <a:spLocks noGrp="1"/>
          </p:cNvSpPr>
          <p:nvPr>
            <p:ph type="dt" sz="half" idx="10"/>
          </p:nvPr>
        </p:nvSpPr>
        <p:spPr/>
        <p:txBody>
          <a:bodyPr/>
          <a:lstStyle/>
          <a:p>
            <a:r>
              <a:rPr lang="nl-BE" smtClean="0"/>
              <a:t>16/11/2017</a:t>
            </a:r>
            <a:endParaRPr lang="fr-BE"/>
          </a:p>
        </p:txBody>
      </p:sp>
      <p:sp>
        <p:nvSpPr>
          <p:cNvPr id="3" name="Slide Number Placeholder 2"/>
          <p:cNvSpPr>
            <a:spLocks noGrp="1"/>
          </p:cNvSpPr>
          <p:nvPr>
            <p:ph type="sldNum" sz="quarter" idx="12"/>
          </p:nvPr>
        </p:nvSpPr>
        <p:spPr/>
        <p:txBody>
          <a:bodyPr/>
          <a:lstStyle/>
          <a:p>
            <a:fld id="{30A9230E-FFBB-4CCB-ABD7-198084EDE768}" type="slidenum">
              <a:rPr lang="fr-BE" smtClean="0"/>
              <a:pPr/>
              <a:t>24</a:t>
            </a:fld>
            <a:endParaRPr lang="fr-BE"/>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232" y="1029497"/>
            <a:ext cx="2458616" cy="4370874"/>
          </a:xfrm>
          <a:prstGeom prst="rect">
            <a:avLst/>
          </a:prstGeom>
        </p:spPr>
      </p:pic>
      <p:sp>
        <p:nvSpPr>
          <p:cNvPr id="7" name="Rectangle 6"/>
          <p:cNvSpPr/>
          <p:nvPr/>
        </p:nvSpPr>
        <p:spPr>
          <a:xfrm>
            <a:off x="395536" y="5421984"/>
            <a:ext cx="3240360" cy="830997"/>
          </a:xfrm>
          <a:prstGeom prst="rect">
            <a:avLst/>
          </a:prstGeom>
        </p:spPr>
        <p:txBody>
          <a:bodyPr wrap="square">
            <a:spAutoFit/>
          </a:bodyPr>
          <a:lstStyle/>
          <a:p>
            <a:r>
              <a:rPr lang="en-GB" sz="1600" dirty="0" smtClean="0"/>
              <a:t>Examples: </a:t>
            </a:r>
            <a:r>
              <a:rPr lang="en-GB" sz="1600" dirty="0"/>
              <a:t>Google Authenticator, Duo Mobile, Amazon AWS MFA en </a:t>
            </a:r>
            <a:r>
              <a:rPr lang="en-GB" sz="1600" dirty="0" smtClean="0"/>
              <a:t>Authenticator, freely available</a:t>
            </a:r>
            <a:endParaRPr lang="en-GB" sz="1600" dirty="0"/>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5838" y="1008251"/>
            <a:ext cx="3672408" cy="2281344"/>
          </a:xfrm>
          <a:prstGeom prst="rect">
            <a:avLst/>
          </a:prstGeom>
          <a:noFill/>
          <a:ln w="9525">
            <a:solidFill>
              <a:schemeClr val="bg1">
                <a:lumMod val="75000"/>
              </a:schemeClr>
            </a:solidFill>
            <a:miter lim="800000"/>
            <a:headEnd/>
            <a:tailEn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5838" y="3185666"/>
            <a:ext cx="3672408" cy="1804270"/>
          </a:xfrm>
          <a:prstGeom prst="rect">
            <a:avLst/>
          </a:prstGeom>
          <a:noFill/>
          <a:ln w="9525">
            <a:solidFill>
              <a:schemeClr val="bg1">
                <a:lumMod val="75000"/>
              </a:schemeClr>
            </a:solidFill>
            <a:miter lim="800000"/>
            <a:headEnd/>
            <a:tailEn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1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5839" y="4869160"/>
            <a:ext cx="3672408" cy="1526652"/>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Oval 10"/>
          <p:cNvSpPr/>
          <p:nvPr/>
        </p:nvSpPr>
        <p:spPr bwMode="auto">
          <a:xfrm rot="5400000">
            <a:off x="5338874" y="5155139"/>
            <a:ext cx="675339" cy="1921054"/>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BE" sz="2400" b="0" i="0" u="none" strike="noStrike" cap="none" normalizeH="0" baseline="0" smtClean="0">
              <a:ln>
                <a:noFill/>
              </a:ln>
              <a:solidFill>
                <a:schemeClr val="tx1"/>
              </a:solidFill>
              <a:effectLst/>
              <a:latin typeface="Times New Roman" pitchFamily="18" charset="0"/>
            </a:endParaRPr>
          </a:p>
        </p:txBody>
      </p:sp>
      <p:cxnSp>
        <p:nvCxnSpPr>
          <p:cNvPr id="12" name="Curved Connector 11"/>
          <p:cNvCxnSpPr/>
          <p:nvPr/>
        </p:nvCxnSpPr>
        <p:spPr>
          <a:xfrm rot="5400000" flipH="1" flipV="1">
            <a:off x="6214710" y="4684402"/>
            <a:ext cx="1340884" cy="846304"/>
          </a:xfrm>
          <a:prstGeom prst="curvedConnector3">
            <a:avLst>
              <a:gd name="adj1" fmla="val 50000"/>
            </a:avLst>
          </a:prstGeom>
          <a:ln w="34925">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67255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5. eIDAS regulation: objectives</a:t>
            </a:r>
            <a:endParaRPr lang="en-GB" dirty="0"/>
          </a:p>
        </p:txBody>
      </p:sp>
      <p:sp>
        <p:nvSpPr>
          <p:cNvPr id="5" name="Tijdelijke aanduiding voor inhoud 4"/>
          <p:cNvSpPr>
            <a:spLocks noGrp="1"/>
          </p:cNvSpPr>
          <p:nvPr>
            <p:ph idx="1"/>
          </p:nvPr>
        </p:nvSpPr>
        <p:spPr/>
        <p:txBody>
          <a:bodyPr>
            <a:normAutofit fontScale="92500" lnSpcReduction="20000"/>
          </a:bodyPr>
          <a:lstStyle/>
          <a:p>
            <a:r>
              <a:rPr lang="en-GB" dirty="0" smtClean="0"/>
              <a:t>regulation (EU) No 910/2014 of 23 July 2014 on electronic identification and trust services for electronic transactions in the internal market (“</a:t>
            </a:r>
            <a:r>
              <a:rPr lang="en-GB" dirty="0" err="1" smtClean="0"/>
              <a:t>eIDAS</a:t>
            </a:r>
            <a:r>
              <a:rPr lang="en-GB" dirty="0" smtClean="0"/>
              <a:t> regulation” - electronic identification, authentication and trust services)</a:t>
            </a:r>
          </a:p>
          <a:p>
            <a:r>
              <a:rPr lang="en-GB" dirty="0" smtClean="0"/>
              <a:t>strengthen EU single market by boosting trust and convenience in secure and seamless cross-border electronic transactions</a:t>
            </a:r>
          </a:p>
          <a:p>
            <a:r>
              <a:rPr lang="en-GB" altLang="fr-FR" dirty="0" smtClean="0"/>
              <a:t>three important objectives</a:t>
            </a:r>
          </a:p>
          <a:p>
            <a:pPr lvl="1"/>
            <a:r>
              <a:rPr lang="en-US" dirty="0" smtClean="0"/>
              <a:t>increasing the effectiveness of public and private online services, electronic business and electronic commerce in the European Union, by eliminating </a:t>
            </a:r>
            <a:r>
              <a:rPr lang="en-GB" altLang="fr-FR" dirty="0" smtClean="0"/>
              <a:t>(legal and technical) obstacles for the functioning of the internal market =&gt; choice for a regulation</a:t>
            </a:r>
          </a:p>
          <a:p>
            <a:pPr lvl="1"/>
            <a:r>
              <a:rPr lang="en-US" dirty="0" smtClean="0"/>
              <a:t>enhance trust in electronic transactions , in particular cross-border transactions, by providing a common foundation for secure electronic interaction between citizens, businesses and public authorities </a:t>
            </a:r>
            <a:r>
              <a:rPr lang="en-GB" altLang="fr-FR" dirty="0" smtClean="0"/>
              <a:t>=&gt;  high level of security and better information (EU trust </a:t>
            </a:r>
            <a:r>
              <a:rPr lang="en-GB" dirty="0" smtClean="0"/>
              <a:t>mark</a:t>
            </a:r>
            <a:r>
              <a:rPr lang="en-GB" altLang="fr-FR" dirty="0" smtClean="0"/>
              <a:t>)</a:t>
            </a:r>
          </a:p>
          <a:p>
            <a:pPr lvl="1"/>
            <a:r>
              <a:rPr lang="en-GB" dirty="0" smtClean="0"/>
              <a:t>enhance legal certainty</a:t>
            </a:r>
            <a:r>
              <a:rPr lang="en-GB" altLang="fr-FR" dirty="0" smtClean="0"/>
              <a:t> within the use of electronic identification means and trust services</a:t>
            </a:r>
          </a:p>
          <a:p>
            <a:r>
              <a:rPr lang="en-GB" dirty="0" smtClean="0"/>
              <a:t>regulation =&gt; direct effect on Belgian law</a:t>
            </a:r>
            <a:endParaRPr lang="en-GB" altLang="fr-FR" dirty="0" smtClean="0"/>
          </a:p>
          <a:p>
            <a:endParaRPr lang="en-GB" dirty="0" smtClean="0"/>
          </a:p>
          <a:p>
            <a:endParaRPr lang="en-GB" dirty="0"/>
          </a:p>
        </p:txBody>
      </p:sp>
      <p:sp>
        <p:nvSpPr>
          <p:cNvPr id="6" name="Tijdelijke aanduiding voor datum 5"/>
          <p:cNvSpPr>
            <a:spLocks noGrp="1"/>
          </p:cNvSpPr>
          <p:nvPr>
            <p:ph type="dt" sz="half" idx="10"/>
          </p:nvPr>
        </p:nvSpPr>
        <p:spPr/>
        <p:txBody>
          <a:bodyPr/>
          <a:lstStyle/>
          <a:p>
            <a:r>
              <a:rPr lang="nl-BE" smtClean="0"/>
              <a:t>16/11/2017</a:t>
            </a:r>
            <a:endParaRPr lang="fr-BE" dirty="0"/>
          </a:p>
        </p:txBody>
      </p:sp>
      <p:sp>
        <p:nvSpPr>
          <p:cNvPr id="7" name="Tijdelijke aanduiding voor dianummer 6"/>
          <p:cNvSpPr>
            <a:spLocks noGrp="1"/>
          </p:cNvSpPr>
          <p:nvPr>
            <p:ph type="sldNum" sz="quarter" idx="12"/>
          </p:nvPr>
        </p:nvSpPr>
        <p:spPr/>
        <p:txBody>
          <a:bodyPr/>
          <a:lstStyle/>
          <a:p>
            <a:pPr lvl="0"/>
            <a:fld id="{30A9230E-FFBB-4CCB-ABD7-198084EDE768}" type="slidenum">
              <a:rPr lang="fr-BE" noProof="0" smtClean="0"/>
              <a:pPr lvl="0"/>
              <a:t>25</a:t>
            </a:fld>
            <a:endParaRPr lang="fr-BE" noProof="0"/>
          </a:p>
        </p:txBody>
      </p:sp>
    </p:spTree>
    <p:extLst>
      <p:ext uri="{BB962C8B-B14F-4D97-AF65-F5344CB8AC3E}">
        <p14:creationId xmlns:p14="http://schemas.microsoft.com/office/powerpoint/2010/main" val="4062361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noProof="0" dirty="0" smtClean="0"/>
              <a:t>5. </a:t>
            </a:r>
            <a:r>
              <a:rPr lang="en-GB" noProof="0" dirty="0" err="1" smtClean="0"/>
              <a:t>eIDAS</a:t>
            </a:r>
            <a:r>
              <a:rPr lang="en-GB" noProof="0" dirty="0" smtClean="0"/>
              <a:t> </a:t>
            </a:r>
            <a:r>
              <a:rPr lang="en-GB" dirty="0" smtClean="0"/>
              <a:t>regulation: overall content</a:t>
            </a:r>
            <a:endParaRPr lang="en-GB" noProof="0" dirty="0"/>
          </a:p>
        </p:txBody>
      </p:sp>
      <p:sp>
        <p:nvSpPr>
          <p:cNvPr id="13315" name="Content Placeholder 10"/>
          <p:cNvSpPr>
            <a:spLocks noGrp="1"/>
          </p:cNvSpPr>
          <p:nvPr>
            <p:ph idx="1"/>
          </p:nvPr>
        </p:nvSpPr>
        <p:spPr/>
        <p:txBody>
          <a:bodyPr>
            <a:normAutofit/>
          </a:bodyPr>
          <a:lstStyle/>
          <a:p>
            <a:r>
              <a:rPr lang="en-GB" dirty="0" smtClean="0"/>
              <a:t>mandatory recognition of some electronic identification means</a:t>
            </a:r>
          </a:p>
          <a:p>
            <a:r>
              <a:rPr lang="en-GB" dirty="0" smtClean="0"/>
              <a:t>electronic trust services</a:t>
            </a:r>
          </a:p>
          <a:p>
            <a:pPr lvl="1"/>
            <a:r>
              <a:rPr lang="en-GB" dirty="0" smtClean="0"/>
              <a:t>scope</a:t>
            </a:r>
          </a:p>
          <a:p>
            <a:pPr lvl="2"/>
            <a:r>
              <a:rPr lang="en-GB" dirty="0" smtClean="0"/>
              <a:t>electronic signatures, including validation and preservation services</a:t>
            </a:r>
          </a:p>
          <a:p>
            <a:pPr lvl="2"/>
            <a:r>
              <a:rPr lang="en-GB" dirty="0" smtClean="0"/>
              <a:t>electronic seals, including validation and preservation services</a:t>
            </a:r>
          </a:p>
          <a:p>
            <a:pPr lvl="2"/>
            <a:r>
              <a:rPr lang="en-GB" dirty="0" smtClean="0"/>
              <a:t>time stamping</a:t>
            </a:r>
          </a:p>
          <a:p>
            <a:pPr lvl="2"/>
            <a:r>
              <a:rPr lang="en-GB" dirty="0" smtClean="0"/>
              <a:t>electronic registered service delivery</a:t>
            </a:r>
          </a:p>
          <a:p>
            <a:pPr lvl="2"/>
            <a:r>
              <a:rPr lang="en-GB" dirty="0" smtClean="0"/>
              <a:t>website authentication</a:t>
            </a:r>
          </a:p>
          <a:p>
            <a:pPr lvl="1"/>
            <a:r>
              <a:rPr lang="en-GB" dirty="0" smtClean="0"/>
              <a:t>horizontal principles: security requirements, trusted lists, EU trust mark, prior authorisation, qualified services, liability, data protection, supervision, international aspects</a:t>
            </a:r>
          </a:p>
          <a:p>
            <a:r>
              <a:rPr lang="en-GB" dirty="0" smtClean="0"/>
              <a:t>non-discrimination of electronic documents vis-à-vis paper documents as evidence in legal proceedings</a:t>
            </a:r>
          </a:p>
          <a:p>
            <a:endParaRPr lang="en-GB" altLang="en-US" dirty="0" smtClean="0"/>
          </a:p>
        </p:txBody>
      </p:sp>
      <p:sp>
        <p:nvSpPr>
          <p:cNvPr id="6" name="Date Placeholder 5"/>
          <p:cNvSpPr>
            <a:spLocks noGrp="1"/>
          </p:cNvSpPr>
          <p:nvPr>
            <p:ph type="dt" sz="half" idx="10"/>
          </p:nvPr>
        </p:nvSpPr>
        <p:spPr/>
        <p:txBody>
          <a:bodyPr/>
          <a:lstStyle/>
          <a:p>
            <a:r>
              <a:rPr lang="nl-BE" smtClean="0"/>
              <a:t>16/11/2017</a:t>
            </a:r>
            <a:endParaRPr lang="fr-BE" dirty="0"/>
          </a:p>
        </p:txBody>
      </p:sp>
      <p:sp>
        <p:nvSpPr>
          <p:cNvPr id="7" name="Slide Number Placeholder 6"/>
          <p:cNvSpPr>
            <a:spLocks noGrp="1"/>
          </p:cNvSpPr>
          <p:nvPr>
            <p:ph type="sldNum" sz="quarter" idx="12"/>
          </p:nvPr>
        </p:nvSpPr>
        <p:spPr/>
        <p:txBody>
          <a:bodyPr/>
          <a:lstStyle/>
          <a:p>
            <a:r>
              <a:rPr lang="fr-BE" dirty="0" smtClean="0"/>
              <a:t> </a:t>
            </a:r>
            <a:fld id="{30A9230E-FFBB-4CCB-ABD7-198084EDE768}" type="slidenum">
              <a:rPr lang="fr-BE" smtClean="0"/>
              <a:pPr/>
              <a:t>26</a:t>
            </a:fld>
            <a:r>
              <a:rPr lang="fr-BE" dirty="0" smtClean="0"/>
              <a:t> </a:t>
            </a:r>
            <a:endParaRPr lang="fr-BE" dirty="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5477" y="2804160"/>
            <a:ext cx="1057367" cy="1514255"/>
          </a:xfrm>
          <a:prstGeom prst="rect">
            <a:avLst/>
          </a:prstGeom>
        </p:spPr>
      </p:pic>
    </p:spTree>
    <p:extLst>
      <p:ext uri="{BB962C8B-B14F-4D97-AF65-F5344CB8AC3E}">
        <p14:creationId xmlns:p14="http://schemas.microsoft.com/office/powerpoint/2010/main" val="40262732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5. eIDAS: electronic identification</a:t>
            </a:r>
            <a:endParaRPr lang="en-GB" dirty="0"/>
          </a:p>
        </p:txBody>
      </p:sp>
      <p:sp>
        <p:nvSpPr>
          <p:cNvPr id="3" name="Tijdelijke aanduiding voor inhoud 2"/>
          <p:cNvSpPr>
            <a:spLocks noGrp="1"/>
          </p:cNvSpPr>
          <p:nvPr>
            <p:ph idx="1"/>
          </p:nvPr>
        </p:nvSpPr>
        <p:spPr/>
        <p:txBody>
          <a:bodyPr>
            <a:normAutofit lnSpcReduction="10000"/>
          </a:bodyPr>
          <a:lstStyle/>
          <a:p>
            <a:r>
              <a:rPr lang="en-GB" dirty="0" smtClean="0"/>
              <a:t>possibility for MS’s to notify electronic identification schemes, provided that some conditions are met, e.g.</a:t>
            </a:r>
          </a:p>
          <a:p>
            <a:pPr lvl="1"/>
            <a:r>
              <a:rPr lang="en-GB" dirty="0" smtClean="0"/>
              <a:t>issued by, under a mandate from or recognized by the notifying MS</a:t>
            </a:r>
          </a:p>
          <a:p>
            <a:pPr lvl="1"/>
            <a:r>
              <a:rPr lang="en-GB" dirty="0" smtClean="0"/>
              <a:t>can be used to access at least one government service which requires electronic identification in the notifying MS</a:t>
            </a:r>
          </a:p>
          <a:p>
            <a:pPr lvl="1"/>
            <a:r>
              <a:rPr lang="en-GB" dirty="0" smtClean="0"/>
              <a:t>meets the requirements of at least one of the assurance levels set out by the </a:t>
            </a:r>
            <a:r>
              <a:rPr lang="en-GB" dirty="0" err="1" smtClean="0"/>
              <a:t>eIDAS</a:t>
            </a:r>
            <a:r>
              <a:rPr lang="en-GB" dirty="0" smtClean="0"/>
              <a:t> regulation</a:t>
            </a:r>
          </a:p>
          <a:p>
            <a:pPr lvl="2"/>
            <a:r>
              <a:rPr lang="en-GB" dirty="0" smtClean="0"/>
              <a:t>high</a:t>
            </a:r>
          </a:p>
          <a:p>
            <a:pPr lvl="2"/>
            <a:r>
              <a:rPr lang="en-GB" dirty="0" smtClean="0"/>
              <a:t>substantial</a:t>
            </a:r>
          </a:p>
          <a:p>
            <a:pPr lvl="2"/>
            <a:r>
              <a:rPr lang="en-GB" dirty="0" smtClean="0"/>
              <a:t>low</a:t>
            </a:r>
          </a:p>
          <a:p>
            <a:pPr lvl="1"/>
            <a:r>
              <a:rPr lang="en-GB" dirty="0" smtClean="0"/>
              <a:t>notifying MS ensures that the person identification data uniquely representing a person is attributed in accordance with  the requirements of the chosen assurance level</a:t>
            </a:r>
          </a:p>
          <a:p>
            <a:pPr lvl="1"/>
            <a:r>
              <a:rPr lang="en-GB" dirty="0" smtClean="0"/>
              <a:t>party issuing electronic identification means ensures that electronic identification means is attributed according to the requirements of the chosen assurance level </a:t>
            </a:r>
            <a:endParaRPr lang="en-GB" dirty="0"/>
          </a:p>
        </p:txBody>
      </p:sp>
      <p:sp>
        <p:nvSpPr>
          <p:cNvPr id="4" name="Tijdelijke aanduiding voor datum 3"/>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27</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200397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mtClean="0"/>
              <a:t>5. eIDAS: electronic identification</a:t>
            </a:r>
            <a:endParaRPr lang="en-GB" dirty="0"/>
          </a:p>
        </p:txBody>
      </p:sp>
      <p:sp>
        <p:nvSpPr>
          <p:cNvPr id="3" name="Tijdelijke aanduiding voor inhoud 2"/>
          <p:cNvSpPr>
            <a:spLocks noGrp="1"/>
          </p:cNvSpPr>
          <p:nvPr>
            <p:ph idx="1"/>
          </p:nvPr>
        </p:nvSpPr>
        <p:spPr/>
        <p:txBody>
          <a:bodyPr>
            <a:normAutofit lnSpcReduction="10000"/>
          </a:bodyPr>
          <a:lstStyle/>
          <a:p>
            <a:r>
              <a:rPr lang="en-GB" smtClean="0"/>
              <a:t>when an electronic identification and authentication is required under national law or by administrative practice to access an online government service in a MS, the electronic identification means issued in another MS shall be recognized, provided that</a:t>
            </a:r>
          </a:p>
          <a:p>
            <a:pPr lvl="1"/>
            <a:r>
              <a:rPr lang="en-GB" smtClean="0"/>
              <a:t>the electronic identification means has been notified by a MS and is included in the list of the European Commission AND</a:t>
            </a:r>
          </a:p>
          <a:p>
            <a:pPr lvl="1"/>
            <a:r>
              <a:rPr lang="en-GB" smtClean="0"/>
              <a:t>the assurance level of the electronic identifications means is equal or higher than the assurance level required for online access to the online government service, provided that the assurance level is substantial or high AND (no obligatory recognition for electronic identification means of level low)</a:t>
            </a:r>
          </a:p>
          <a:p>
            <a:pPr lvl="1"/>
            <a:r>
              <a:rPr lang="en-GB" smtClean="0"/>
              <a:t>the government service uses the assurance level substantial or high for access to its online service (no obligatory recognition of  electronic identification means of another MS if the online government service can be accessed  by electronic identification means of level low)</a:t>
            </a:r>
          </a:p>
          <a:p>
            <a:endParaRPr lang="en-GB" dirty="0"/>
          </a:p>
        </p:txBody>
      </p:sp>
      <p:sp>
        <p:nvSpPr>
          <p:cNvPr id="4" name="Tijdelijke aanduiding voor datum 3"/>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28</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978504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5. </a:t>
            </a:r>
            <a:r>
              <a:rPr lang="en-GB" noProof="0" dirty="0" err="1" smtClean="0"/>
              <a:t>eIDAS</a:t>
            </a:r>
            <a:r>
              <a:rPr lang="en-GB" noProof="0" dirty="0" smtClean="0"/>
              <a:t>: electronic identification</a:t>
            </a:r>
            <a:endParaRPr lang="en-GB" noProof="0" dirty="0"/>
          </a:p>
        </p:txBody>
      </p:sp>
      <p:sp>
        <p:nvSpPr>
          <p:cNvPr id="3" name="Content Placeholder 2"/>
          <p:cNvSpPr>
            <a:spLocks noGrp="1"/>
          </p:cNvSpPr>
          <p:nvPr>
            <p:ph idx="1"/>
          </p:nvPr>
        </p:nvSpPr>
        <p:spPr/>
        <p:txBody>
          <a:bodyPr>
            <a:normAutofit/>
          </a:bodyPr>
          <a:lstStyle/>
          <a:p>
            <a:r>
              <a:rPr lang="en-GB" altLang="fr-FR" dirty="0"/>
              <a:t>no obligation to implement or use a device for electronic identification on a national level, and no </a:t>
            </a:r>
            <a:r>
              <a:rPr lang="en-GB" altLang="fr-FR" dirty="0" smtClean="0"/>
              <a:t>obligatory </a:t>
            </a:r>
            <a:r>
              <a:rPr lang="en-GB" altLang="fr-FR" dirty="0"/>
              <a:t>European notification </a:t>
            </a:r>
            <a:r>
              <a:rPr lang="en-GB" altLang="fr-FR" dirty="0" smtClean="0"/>
              <a:t>for cross-border use</a:t>
            </a:r>
            <a:endParaRPr lang="en-GB" altLang="fr-FR" dirty="0"/>
          </a:p>
          <a:p>
            <a:r>
              <a:rPr lang="en-GB" altLang="fr-FR" noProof="0" dirty="0" smtClean="0"/>
              <a:t>obligation for the notifying MS to provide free online authentication service in case of a government service (not obligatory in case of a private service or may be paying)</a:t>
            </a:r>
          </a:p>
          <a:p>
            <a:r>
              <a:rPr lang="en-GB" dirty="0" smtClean="0"/>
              <a:t>obligation </a:t>
            </a:r>
            <a:r>
              <a:rPr lang="en-GB" dirty="0"/>
              <a:t>to designate ‘points of single contact’ for cooperation with other MS’s </a:t>
            </a:r>
          </a:p>
          <a:p>
            <a:r>
              <a:rPr lang="en-GB" dirty="0" smtClean="0"/>
              <a:t>obligation </a:t>
            </a:r>
            <a:r>
              <a:rPr lang="en-GB" dirty="0"/>
              <a:t>to designate a node operator for interoperability with other </a:t>
            </a:r>
            <a:r>
              <a:rPr lang="en-GB" dirty="0" smtClean="0"/>
              <a:t>MS’s</a:t>
            </a:r>
          </a:p>
          <a:p>
            <a:r>
              <a:rPr lang="en-GB" altLang="fr-FR" dirty="0" smtClean="0"/>
              <a:t>if </a:t>
            </a:r>
            <a:r>
              <a:rPr lang="en-GB" altLang="fr-FR" dirty="0"/>
              <a:t>security is compromised, the notifying MS has to suspend or recall the cross-border identification means and to inform other MS’s and the European </a:t>
            </a:r>
            <a:r>
              <a:rPr lang="en-GB" altLang="fr-FR" dirty="0" smtClean="0"/>
              <a:t>Commission</a:t>
            </a:r>
            <a:endParaRPr lang="en-GB" dirty="0"/>
          </a:p>
          <a:p>
            <a:endParaRPr lang="en-GB" altLang="fr-FR" noProof="0" dirty="0" smtClean="0"/>
          </a:p>
          <a:p>
            <a:endParaRPr lang="en-GB" altLang="fr-FR" dirty="0" smtClean="0"/>
          </a:p>
          <a:p>
            <a:endParaRPr lang="en-GB" dirty="0"/>
          </a:p>
          <a:p>
            <a:endParaRPr lang="en-GB" noProof="0" dirty="0"/>
          </a:p>
        </p:txBody>
      </p:sp>
      <p:sp>
        <p:nvSpPr>
          <p:cNvPr id="5" name="Date Placeholder 4"/>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29</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72374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nl-BE" noProof="0" dirty="0" smtClean="0"/>
              <a:t>1. Strategic importance of UAM</a:t>
            </a:r>
          </a:p>
        </p:txBody>
      </p:sp>
      <p:sp>
        <p:nvSpPr>
          <p:cNvPr id="4099" name="Rectangle 3"/>
          <p:cNvSpPr>
            <a:spLocks noGrp="1" noChangeArrowheads="1"/>
          </p:cNvSpPr>
          <p:nvPr>
            <p:ph type="body" idx="1"/>
          </p:nvPr>
        </p:nvSpPr>
        <p:spPr/>
        <p:txBody>
          <a:bodyPr/>
          <a:lstStyle/>
          <a:p>
            <a:r>
              <a:rPr lang="en-GB" altLang="nl-BE" noProof="0" dirty="0" smtClean="0"/>
              <a:t>reliable exchange of personal data requires sufficient certainty about the identity of the data subjects</a:t>
            </a:r>
          </a:p>
          <a:p>
            <a:endParaRPr lang="en-GB" altLang="nl-BE" noProof="0" dirty="0" smtClean="0"/>
          </a:p>
          <a:p>
            <a:r>
              <a:rPr lang="en-GB" altLang="nl-BE" noProof="0" dirty="0" smtClean="0"/>
              <a:t>adequate access control requires sufficient certainty about</a:t>
            </a:r>
          </a:p>
          <a:p>
            <a:pPr lvl="1"/>
            <a:r>
              <a:rPr lang="en-GB" altLang="nl-BE" noProof="0" dirty="0" smtClean="0"/>
              <a:t>identity of the users</a:t>
            </a:r>
          </a:p>
          <a:p>
            <a:pPr lvl="1"/>
            <a:r>
              <a:rPr lang="en-GB" altLang="nl-BE" noProof="0" dirty="0" smtClean="0"/>
              <a:t>authentication of the identity of the users</a:t>
            </a:r>
          </a:p>
          <a:p>
            <a:pPr lvl="1"/>
            <a:r>
              <a:rPr lang="en-GB" altLang="nl-BE" noProof="0" dirty="0" smtClean="0"/>
              <a:t>verification of </a:t>
            </a:r>
            <a:r>
              <a:rPr lang="en-GB" altLang="nl-BE" dirty="0" smtClean="0"/>
              <a:t>relevant</a:t>
            </a:r>
            <a:r>
              <a:rPr lang="en-GB" altLang="nl-BE" noProof="0" dirty="0" smtClean="0"/>
              <a:t> characteristics of the users</a:t>
            </a:r>
          </a:p>
          <a:p>
            <a:pPr lvl="1"/>
            <a:r>
              <a:rPr lang="en-GB" altLang="nl-BE" noProof="0" dirty="0" smtClean="0"/>
              <a:t>verification of </a:t>
            </a:r>
            <a:r>
              <a:rPr lang="en-GB" altLang="nl-BE" dirty="0" smtClean="0"/>
              <a:t>relevant</a:t>
            </a:r>
            <a:r>
              <a:rPr lang="en-GB" altLang="nl-BE" noProof="0" dirty="0" smtClean="0"/>
              <a:t> relationships between the users and the data subjects</a:t>
            </a:r>
          </a:p>
          <a:p>
            <a:pPr lvl="1"/>
            <a:r>
              <a:rPr lang="en-GB" altLang="nl-BE" noProof="0" dirty="0" smtClean="0"/>
              <a:t>verification of </a:t>
            </a:r>
            <a:r>
              <a:rPr lang="en-GB" altLang="nl-BE" dirty="0" smtClean="0"/>
              <a:t>relevant </a:t>
            </a:r>
            <a:r>
              <a:rPr lang="en-GB" altLang="nl-BE" noProof="0" dirty="0" smtClean="0"/>
              <a:t>mandates of the users </a:t>
            </a:r>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256166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5. </a:t>
            </a:r>
            <a:r>
              <a:rPr lang="en-GB" noProof="0" dirty="0" err="1" smtClean="0"/>
              <a:t>eIDAS</a:t>
            </a:r>
            <a:r>
              <a:rPr lang="en-GB" noProof="0" dirty="0" smtClean="0"/>
              <a:t>: electronic identification</a:t>
            </a:r>
            <a:endParaRPr lang="en-GB" noProof="0" dirty="0"/>
          </a:p>
        </p:txBody>
      </p:sp>
      <p:sp>
        <p:nvSpPr>
          <p:cNvPr id="3" name="Content Placeholder 2"/>
          <p:cNvSpPr>
            <a:spLocks noGrp="1"/>
          </p:cNvSpPr>
          <p:nvPr>
            <p:ph idx="1"/>
          </p:nvPr>
        </p:nvSpPr>
        <p:spPr/>
        <p:txBody>
          <a:bodyPr>
            <a:normAutofit/>
          </a:bodyPr>
          <a:lstStyle/>
          <a:p>
            <a:r>
              <a:rPr lang="en-GB" altLang="fr-FR" dirty="0" smtClean="0"/>
              <a:t>liability </a:t>
            </a:r>
            <a:r>
              <a:rPr lang="en-GB" altLang="fr-FR" dirty="0"/>
              <a:t>of the notifying MS</a:t>
            </a:r>
          </a:p>
          <a:p>
            <a:pPr lvl="1"/>
            <a:r>
              <a:rPr lang="en-GB" dirty="0"/>
              <a:t>the notifying MS ensures that the person identification data uniquely representing the person in question is attributed, in accordance with the requirements of the chosen assurance </a:t>
            </a:r>
            <a:r>
              <a:rPr lang="en-GB" dirty="0" smtClean="0"/>
              <a:t>level</a:t>
            </a:r>
            <a:endParaRPr lang="en-GB" altLang="fr-FR" dirty="0"/>
          </a:p>
          <a:p>
            <a:pPr lvl="1"/>
            <a:r>
              <a:rPr lang="en-GB" dirty="0"/>
              <a:t>the notifying MS ensures the availability of authentication online, so that any relying party established in the territory of another MS is able to confirm the person identification data received in electronic form</a:t>
            </a:r>
          </a:p>
          <a:p>
            <a:pPr lvl="1"/>
            <a:r>
              <a:rPr lang="en-GB" dirty="0"/>
              <a:t>the notifying Member State has to organise supervision to the notified electronic identification schemes</a:t>
            </a:r>
            <a:endParaRPr lang="en-GB" altLang="fr-FR" dirty="0"/>
          </a:p>
          <a:p>
            <a:endParaRPr lang="en-GB" dirty="0"/>
          </a:p>
          <a:p>
            <a:r>
              <a:rPr lang="en-GB" noProof="0" dirty="0" smtClean="0"/>
              <a:t>possibility to set conditions to the private sector to use  the notified electronic identification schemes</a:t>
            </a:r>
          </a:p>
          <a:p>
            <a:endParaRPr lang="en-GB" noProof="0" dirty="0" smtClean="0"/>
          </a:p>
        </p:txBody>
      </p:sp>
      <p:sp>
        <p:nvSpPr>
          <p:cNvPr id="4" name="Date Placeholder 3"/>
          <p:cNvSpPr>
            <a:spLocks noGrp="1"/>
          </p:cNvSpPr>
          <p:nvPr>
            <p:ph type="dt" sz="half" idx="10"/>
          </p:nvPr>
        </p:nvSpPr>
        <p:spPr/>
        <p:txBody>
          <a:bodyPr/>
          <a:lstStyle/>
          <a:p>
            <a:pPr>
              <a:defRPr/>
            </a:pPr>
            <a:r>
              <a:rPr lang="nl-BE" smtClean="0"/>
              <a:t>16/11/2017</a:t>
            </a:r>
            <a:endParaRPr lang="en-US" dirty="0"/>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30</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84407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2093E-F81B-45EA-A03A-F0EEFFD66793}"/>
              </a:ext>
            </a:extLst>
          </p:cNvPr>
          <p:cNvSpPr>
            <a:spLocks noGrp="1"/>
          </p:cNvSpPr>
          <p:nvPr>
            <p:ph type="title"/>
          </p:nvPr>
        </p:nvSpPr>
        <p:spPr/>
        <p:txBody>
          <a:bodyPr>
            <a:normAutofit fontScale="90000"/>
          </a:bodyPr>
          <a:lstStyle/>
          <a:p>
            <a:r>
              <a:rPr lang="en-GB" noProof="0" smtClean="0"/>
              <a:t>5. Belgian law </a:t>
            </a:r>
            <a:r>
              <a:rPr lang="en-GB" smtClean="0"/>
              <a:t>on electronic identification </a:t>
            </a:r>
            <a:endParaRPr lang="en-GB" noProof="0" dirty="0"/>
          </a:p>
        </p:txBody>
      </p:sp>
      <p:sp>
        <p:nvSpPr>
          <p:cNvPr id="3" name="Content Placeholder 2">
            <a:extLst>
              <a:ext uri="{FF2B5EF4-FFF2-40B4-BE49-F238E27FC236}">
                <a16:creationId xmlns:a16="http://schemas.microsoft.com/office/drawing/2014/main" id="{013B6ADC-61A3-40C0-A2BB-7B7002544C2C}"/>
              </a:ext>
            </a:extLst>
          </p:cNvPr>
          <p:cNvSpPr>
            <a:spLocks noGrp="1"/>
          </p:cNvSpPr>
          <p:nvPr>
            <p:ph idx="1"/>
          </p:nvPr>
        </p:nvSpPr>
        <p:spPr/>
        <p:txBody>
          <a:bodyPr/>
          <a:lstStyle/>
          <a:p>
            <a:r>
              <a:rPr lang="en-GB" smtClean="0"/>
              <a:t>Belgian l</a:t>
            </a:r>
            <a:r>
              <a:rPr lang="en-GB" noProof="0" smtClean="0"/>
              <a:t>aw on electronic identification of 18 July 2017 </a:t>
            </a:r>
            <a:r>
              <a:rPr lang="en-GB" smtClean="0"/>
              <a:t>completes the eIDAS Regulation</a:t>
            </a:r>
          </a:p>
          <a:p>
            <a:r>
              <a:rPr lang="en-GB" smtClean="0"/>
              <a:t>s</a:t>
            </a:r>
            <a:r>
              <a:rPr lang="en-GB" noProof="0" smtClean="0"/>
              <a:t>ome provisions:</a:t>
            </a:r>
          </a:p>
          <a:p>
            <a:pPr lvl="1"/>
            <a:r>
              <a:rPr lang="en-GB" noProof="0" smtClean="0"/>
              <a:t>each Belgian public sector body determines the required </a:t>
            </a:r>
            <a:r>
              <a:rPr lang="en-GB" smtClean="0"/>
              <a:t>assurance level</a:t>
            </a:r>
            <a:r>
              <a:rPr lang="en-GB" noProof="0" smtClean="0"/>
              <a:t> for access to its services and informs DG DT about this</a:t>
            </a:r>
          </a:p>
          <a:p>
            <a:pPr lvl="1"/>
            <a:r>
              <a:rPr lang="en-GB" smtClean="0"/>
              <a:t>DG DT determines the assurance level of the schemes to be notified to the European Commission, after consulting the Colleges of Presidents of the federal public services, the social security institutions and the federal public utility institutions</a:t>
            </a:r>
          </a:p>
          <a:p>
            <a:pPr lvl="1"/>
            <a:r>
              <a:rPr lang="en-GB" smtClean="0"/>
              <a:t>DG DT is charged with offering electronic notification services within the federal authentication service (FAS)</a:t>
            </a:r>
          </a:p>
          <a:p>
            <a:pPr lvl="1"/>
            <a:r>
              <a:rPr lang="en-GB" smtClean="0"/>
              <a:t>DG DT passes a minimum set of person identification data to the node of another MS (retrieved from by SSIN), when a user wants access to an online service in that other MS</a:t>
            </a:r>
          </a:p>
          <a:p>
            <a:pPr lvl="1"/>
            <a:endParaRPr lang="en-GB" smtClean="0"/>
          </a:p>
          <a:p>
            <a:pPr lvl="1"/>
            <a:endParaRPr lang="en-GB" smtClean="0"/>
          </a:p>
          <a:p>
            <a:pPr lvl="1"/>
            <a:endParaRPr lang="en-GB" dirty="0" smtClean="0"/>
          </a:p>
        </p:txBody>
      </p:sp>
      <p:sp>
        <p:nvSpPr>
          <p:cNvPr id="4" name="Date Placeholder 3">
            <a:extLst>
              <a:ext uri="{FF2B5EF4-FFF2-40B4-BE49-F238E27FC236}">
                <a16:creationId xmlns:a16="http://schemas.microsoft.com/office/drawing/2014/main" id="{00394EA5-7DB2-4B9E-9C54-6BF0A73A5902}"/>
              </a:ext>
            </a:extLst>
          </p:cNvPr>
          <p:cNvSpPr>
            <a:spLocks noGrp="1"/>
          </p:cNvSpPr>
          <p:nvPr>
            <p:ph type="dt" sz="half" idx="10"/>
          </p:nvPr>
        </p:nvSpPr>
        <p:spPr/>
        <p:txBody>
          <a:bodyPr/>
          <a:lstStyle/>
          <a:p>
            <a:r>
              <a:rPr lang="nl-BE" smtClean="0"/>
              <a:t>16/11/2017</a:t>
            </a:r>
            <a:endParaRPr lang="en-US" dirty="0"/>
          </a:p>
        </p:txBody>
      </p:sp>
      <p:sp>
        <p:nvSpPr>
          <p:cNvPr id="5" name="Slide Number Placeholder 4"/>
          <p:cNvSpPr>
            <a:spLocks noGrp="1"/>
          </p:cNvSpPr>
          <p:nvPr>
            <p:ph type="sldNum" sz="quarter" idx="12"/>
          </p:nvPr>
        </p:nvSpPr>
        <p:spPr/>
        <p:txBody>
          <a:bodyPr/>
          <a:lstStyle/>
          <a:p>
            <a:pPr lvl="0"/>
            <a:fld id="{30A9230E-FFBB-4CCB-ABD7-198084EDE768}" type="slidenum">
              <a:rPr lang="fr-BE" noProof="0" smtClean="0"/>
              <a:pPr lvl="0"/>
              <a:t>31</a:t>
            </a:fld>
            <a:endParaRPr lang="fr-BE" noProof="0"/>
          </a:p>
        </p:txBody>
      </p:sp>
    </p:spTree>
    <p:extLst>
      <p:ext uri="{BB962C8B-B14F-4D97-AF65-F5344CB8AC3E}">
        <p14:creationId xmlns:p14="http://schemas.microsoft.com/office/powerpoint/2010/main" val="14288516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9FE33-BE84-47B0-BCA8-0E0DDCEBBD1D}"/>
              </a:ext>
            </a:extLst>
          </p:cNvPr>
          <p:cNvSpPr>
            <a:spLocks noGrp="1"/>
          </p:cNvSpPr>
          <p:nvPr>
            <p:ph type="title"/>
          </p:nvPr>
        </p:nvSpPr>
        <p:spPr/>
        <p:txBody>
          <a:bodyPr>
            <a:normAutofit fontScale="90000"/>
          </a:bodyPr>
          <a:lstStyle/>
          <a:p>
            <a:r>
              <a:rPr lang="en-GB" smtClean="0"/>
              <a:t>5. Belgian law on electronic identification </a:t>
            </a:r>
            <a:endParaRPr lang="en-GB" noProof="0" dirty="0"/>
          </a:p>
        </p:txBody>
      </p:sp>
      <p:sp>
        <p:nvSpPr>
          <p:cNvPr id="3" name="Content Placeholder 2">
            <a:extLst>
              <a:ext uri="{FF2B5EF4-FFF2-40B4-BE49-F238E27FC236}">
                <a16:creationId xmlns:a16="http://schemas.microsoft.com/office/drawing/2014/main" id="{DCA3CCEA-6EA3-4715-BFB2-41AB1DE2C10E}"/>
              </a:ext>
            </a:extLst>
          </p:cNvPr>
          <p:cNvSpPr>
            <a:spLocks noGrp="1"/>
          </p:cNvSpPr>
          <p:nvPr>
            <p:ph idx="1"/>
          </p:nvPr>
        </p:nvSpPr>
        <p:spPr/>
        <p:txBody>
          <a:bodyPr/>
          <a:lstStyle/>
          <a:p>
            <a:r>
              <a:rPr lang="en-GB" dirty="0" smtClean="0"/>
              <a:t>some provisions</a:t>
            </a:r>
          </a:p>
          <a:p>
            <a:pPr lvl="1"/>
            <a:r>
              <a:rPr lang="en-GB" dirty="0" smtClean="0"/>
              <a:t>the supervisory body consists of representatives of at least 3 government services and is responsible for monitoring the notified schemes and taking measures</a:t>
            </a:r>
          </a:p>
          <a:p>
            <a:pPr lvl="1"/>
            <a:r>
              <a:rPr lang="en-GB" dirty="0" smtClean="0"/>
              <a:t>the ‘points of single contact’ and an operator of the Belgian node are designated by Royal Decree in accordance with the European Implementing Regulations</a:t>
            </a:r>
          </a:p>
          <a:p>
            <a:pPr lvl="1"/>
            <a:r>
              <a:rPr lang="en-GB" dirty="0" smtClean="0"/>
              <a:t>private parties can provide electronic identification </a:t>
            </a:r>
            <a:r>
              <a:rPr lang="en-GB" dirty="0" smtClean="0"/>
              <a:t>services recognized </a:t>
            </a:r>
            <a:r>
              <a:rPr lang="en-GB" dirty="0" smtClean="0"/>
              <a:t>by DG DT after consulting Colleges of Presidents for access </a:t>
            </a:r>
            <a:r>
              <a:rPr lang="en-GB" smtClean="0"/>
              <a:t>to </a:t>
            </a:r>
            <a:r>
              <a:rPr lang="en-GB" smtClean="0"/>
              <a:t>Belgian government </a:t>
            </a:r>
            <a:r>
              <a:rPr lang="en-GB" dirty="0" smtClean="0"/>
              <a:t>applications within the FAS (conditions for recognition are determined by Royal Decree)</a:t>
            </a:r>
          </a:p>
          <a:p>
            <a:pPr lvl="1"/>
            <a:endParaRPr lang="en-GB" dirty="0" smtClean="0"/>
          </a:p>
          <a:p>
            <a:pPr lvl="1"/>
            <a:endParaRPr lang="en-GB" noProof="0" dirty="0" smtClean="0"/>
          </a:p>
          <a:p>
            <a:endParaRPr lang="en-GB" noProof="0" dirty="0"/>
          </a:p>
        </p:txBody>
      </p:sp>
      <p:sp>
        <p:nvSpPr>
          <p:cNvPr id="4" name="Date Placeholder 3">
            <a:extLst>
              <a:ext uri="{FF2B5EF4-FFF2-40B4-BE49-F238E27FC236}">
                <a16:creationId xmlns:a16="http://schemas.microsoft.com/office/drawing/2014/main" id="{70B11F09-5337-40B0-B293-FA57990C3514}"/>
              </a:ext>
            </a:extLst>
          </p:cNvPr>
          <p:cNvSpPr>
            <a:spLocks noGrp="1"/>
          </p:cNvSpPr>
          <p:nvPr>
            <p:ph type="dt" sz="half" idx="10"/>
          </p:nvPr>
        </p:nvSpPr>
        <p:spPr/>
        <p:txBody>
          <a:bodyPr/>
          <a:lstStyle/>
          <a:p>
            <a:r>
              <a:rPr lang="nl-BE" smtClean="0"/>
              <a:t>16/11/2017</a:t>
            </a:r>
            <a:endParaRPr lang="en-US" dirty="0"/>
          </a:p>
        </p:txBody>
      </p:sp>
      <p:sp>
        <p:nvSpPr>
          <p:cNvPr id="5" name="Slide Number Placeholder 4"/>
          <p:cNvSpPr>
            <a:spLocks noGrp="1"/>
          </p:cNvSpPr>
          <p:nvPr>
            <p:ph type="sldNum" sz="quarter" idx="12"/>
          </p:nvPr>
        </p:nvSpPr>
        <p:spPr/>
        <p:txBody>
          <a:bodyPr/>
          <a:lstStyle/>
          <a:p>
            <a:pPr lvl="0"/>
            <a:fld id="{30A9230E-FFBB-4CCB-ABD7-198084EDE768}" type="slidenum">
              <a:rPr lang="fr-BE" noProof="0" smtClean="0"/>
              <a:pPr lvl="0"/>
              <a:t>32</a:t>
            </a:fld>
            <a:endParaRPr lang="fr-BE" noProof="0"/>
          </a:p>
        </p:txBody>
      </p:sp>
    </p:spTree>
    <p:extLst>
      <p:ext uri="{BB962C8B-B14F-4D97-AF65-F5344CB8AC3E}">
        <p14:creationId xmlns:p14="http://schemas.microsoft.com/office/powerpoint/2010/main" val="28785486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84D7-6062-474D-9DC5-86E31D97B011}"/>
              </a:ext>
            </a:extLst>
          </p:cNvPr>
          <p:cNvSpPr>
            <a:spLocks noGrp="1"/>
          </p:cNvSpPr>
          <p:nvPr>
            <p:ph type="title"/>
          </p:nvPr>
        </p:nvSpPr>
        <p:spPr>
          <a:xfrm>
            <a:off x="1231392" y="121887"/>
            <a:ext cx="6379424" cy="714825"/>
          </a:xfrm>
        </p:spPr>
        <p:txBody>
          <a:bodyPr>
            <a:normAutofit fontScale="90000"/>
          </a:bodyPr>
          <a:lstStyle/>
          <a:p>
            <a:r>
              <a:rPr lang="en-GB" noProof="0" dirty="0" smtClean="0"/>
              <a:t>5. Royal decree regulating </a:t>
            </a:r>
            <a:r>
              <a:rPr lang="en-GB" dirty="0" smtClean="0"/>
              <a:t>conditions for recognition</a:t>
            </a:r>
            <a:r>
              <a:rPr lang="en-GB" noProof="0" dirty="0" smtClean="0"/>
              <a:t> of electronic identification services</a:t>
            </a:r>
            <a:endParaRPr lang="en-GB" noProof="0" dirty="0"/>
          </a:p>
        </p:txBody>
      </p:sp>
      <p:sp>
        <p:nvSpPr>
          <p:cNvPr id="3" name="Content Placeholder 2">
            <a:extLst>
              <a:ext uri="{FF2B5EF4-FFF2-40B4-BE49-F238E27FC236}">
                <a16:creationId xmlns:a16="http://schemas.microsoft.com/office/drawing/2014/main" id="{369EF0F0-F058-49BB-912F-FC43D235B51B}"/>
              </a:ext>
            </a:extLst>
          </p:cNvPr>
          <p:cNvSpPr>
            <a:spLocks noGrp="1"/>
          </p:cNvSpPr>
          <p:nvPr>
            <p:ph idx="1"/>
          </p:nvPr>
        </p:nvSpPr>
        <p:spPr/>
        <p:txBody>
          <a:bodyPr>
            <a:normAutofit fontScale="92500"/>
          </a:bodyPr>
          <a:lstStyle/>
          <a:p>
            <a:r>
              <a:rPr lang="en-GB" noProof="0" smtClean="0"/>
              <a:t>Royal </a:t>
            </a:r>
            <a:r>
              <a:rPr lang="en-GB" smtClean="0"/>
              <a:t>D</a:t>
            </a:r>
            <a:r>
              <a:rPr lang="en-GB" noProof="0" smtClean="0"/>
              <a:t>ecree establishing </a:t>
            </a:r>
            <a:r>
              <a:rPr lang="en-GB" smtClean="0"/>
              <a:t>the conditions, procedures and consequences of the recognition of electronic identification services for government applications was signed October 22th, 2017 </a:t>
            </a:r>
          </a:p>
          <a:p>
            <a:r>
              <a:rPr lang="en-GB" smtClean="0"/>
              <a:t>some provisions</a:t>
            </a:r>
          </a:p>
          <a:p>
            <a:pPr lvl="1"/>
            <a:r>
              <a:rPr lang="en-GB" smtClean="0"/>
              <a:t>conditions and procedures for recognition of private providers of electronic identification services for inclusion in the FAS for access to government applications</a:t>
            </a:r>
            <a:endParaRPr lang="en-GB" noProof="0" smtClean="0"/>
          </a:p>
          <a:p>
            <a:pPr lvl="1"/>
            <a:r>
              <a:rPr lang="en-GB" smtClean="0"/>
              <a:t>severe criteria: liability of the service provider, security, privacy protection </a:t>
            </a:r>
          </a:p>
          <a:p>
            <a:pPr lvl="1"/>
            <a:r>
              <a:rPr lang="en-GB" smtClean="0"/>
              <a:t>recognition for anyone who meets the conditions </a:t>
            </a:r>
          </a:p>
          <a:p>
            <a:pPr lvl="1"/>
            <a:r>
              <a:rPr lang="en-GB" smtClean="0"/>
              <a:t>technical integration with FAS standard protocols and European standards</a:t>
            </a:r>
          </a:p>
          <a:p>
            <a:pPr lvl="1"/>
            <a:r>
              <a:rPr lang="en-GB" noProof="0" smtClean="0"/>
              <a:t>innovation support and </a:t>
            </a:r>
            <a:r>
              <a:rPr lang="en-GB" smtClean="0"/>
              <a:t>cost control</a:t>
            </a:r>
          </a:p>
          <a:p>
            <a:pPr lvl="1"/>
            <a:r>
              <a:rPr lang="en-GB" smtClean="0"/>
              <a:t>identifications means are not determined </a:t>
            </a:r>
            <a:br>
              <a:rPr lang="en-GB" smtClean="0"/>
            </a:br>
            <a:r>
              <a:rPr lang="en-GB" smtClean="0"/>
              <a:t>(mobile, biometrics, …)</a:t>
            </a:r>
            <a:endParaRPr lang="en-GB" dirty="0"/>
          </a:p>
        </p:txBody>
      </p:sp>
      <p:sp>
        <p:nvSpPr>
          <p:cNvPr id="4" name="Date Placeholder 3">
            <a:extLst>
              <a:ext uri="{FF2B5EF4-FFF2-40B4-BE49-F238E27FC236}">
                <a16:creationId xmlns:a16="http://schemas.microsoft.com/office/drawing/2014/main" id="{818BC7C6-7962-4141-A5EF-FEBDA2C75160}"/>
              </a:ext>
            </a:extLst>
          </p:cNvPr>
          <p:cNvSpPr>
            <a:spLocks noGrp="1"/>
          </p:cNvSpPr>
          <p:nvPr>
            <p:ph type="dt" sz="half" idx="10"/>
          </p:nvPr>
        </p:nvSpPr>
        <p:spPr/>
        <p:txBody>
          <a:bodyPr/>
          <a:lstStyle/>
          <a:p>
            <a:r>
              <a:rPr lang="nl-BE" smtClean="0"/>
              <a:t>16/11/2017</a:t>
            </a:r>
            <a:endParaRPr lang="en-US" dirty="0"/>
          </a:p>
        </p:txBody>
      </p:sp>
      <p:sp>
        <p:nvSpPr>
          <p:cNvPr id="5" name="Slide Number Placeholder 4"/>
          <p:cNvSpPr>
            <a:spLocks noGrp="1"/>
          </p:cNvSpPr>
          <p:nvPr>
            <p:ph type="sldNum" sz="quarter" idx="12"/>
          </p:nvPr>
        </p:nvSpPr>
        <p:spPr/>
        <p:txBody>
          <a:bodyPr/>
          <a:lstStyle/>
          <a:p>
            <a:pPr lvl="0"/>
            <a:fld id="{30A9230E-FFBB-4CCB-ABD7-198084EDE768}" type="slidenum">
              <a:rPr lang="fr-BE" noProof="0" smtClean="0"/>
              <a:pPr lvl="0"/>
              <a:t>33</a:t>
            </a:fld>
            <a:endParaRPr lang="fr-BE" noProof="0"/>
          </a:p>
        </p:txBody>
      </p:sp>
    </p:spTree>
    <p:extLst>
      <p:ext uri="{BB962C8B-B14F-4D97-AF65-F5344CB8AC3E}">
        <p14:creationId xmlns:p14="http://schemas.microsoft.com/office/powerpoint/2010/main" val="22848341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11"/>
          <p:cNvGrpSpPr>
            <a:grpSpLocks/>
          </p:cNvGrpSpPr>
          <p:nvPr/>
        </p:nvGrpSpPr>
        <p:grpSpPr bwMode="auto">
          <a:xfrm>
            <a:off x="4279900" y="3429000"/>
            <a:ext cx="4285521" cy="2800350"/>
            <a:chOff x="4406900" y="2676525"/>
            <a:chExt cx="4285521" cy="2801603"/>
          </a:xfrm>
        </p:grpSpPr>
        <p:pic>
          <p:nvPicPr>
            <p:cNvPr id="10"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2"/>
            <p:cNvSpPr txBox="1">
              <a:spLocks noChangeArrowheads="1"/>
            </p:cNvSpPr>
            <p:nvPr userDrawn="1"/>
          </p:nvSpPr>
          <p:spPr bwMode="auto">
            <a:xfrm>
              <a:off x="4804633" y="2676525"/>
              <a:ext cx="3887788" cy="2801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r>
                <a:rPr lang="fr-BE" altLang="en-US" sz="1600" dirty="0" smtClean="0">
                  <a:cs typeface="Arial" pitchFamily="34" charset="0"/>
                </a:rPr>
                <a:t>frank.robben@ksz.fgov.be </a:t>
              </a:r>
            </a:p>
            <a:p>
              <a:pPr>
                <a:defRPr/>
              </a:pPr>
              <a:endParaRPr lang="fr-BE" altLang="en-US" sz="1600" dirty="0" smtClean="0">
                <a:cs typeface="Arial" pitchFamily="34" charset="0"/>
                <a:sym typeface="Arial" pitchFamily="34" charset="0"/>
              </a:endParaRPr>
            </a:p>
            <a:p>
              <a:pPr>
                <a:defRPr/>
              </a:pPr>
              <a:r>
                <a:rPr lang="fr-BE" altLang="en-US" sz="1600" dirty="0" smtClean="0">
                  <a:cs typeface="Arial" pitchFamily="34" charset="0"/>
                  <a:sym typeface="Arial" pitchFamily="34" charset="0"/>
                </a:rPr>
                <a:t>@FrRobben</a:t>
              </a:r>
            </a:p>
            <a:p>
              <a:pPr>
                <a:defRPr/>
              </a:pPr>
              <a:endParaRPr lang="fr-BE" altLang="en-US" sz="1600" dirty="0" smtClean="0">
                <a:cs typeface="Arial" pitchFamily="34" charset="0"/>
                <a:sym typeface="Arial" pitchFamily="34" charset="0"/>
              </a:endParaRPr>
            </a:p>
            <a:p>
              <a:pPr>
                <a:defRPr/>
              </a:pPr>
              <a:r>
                <a:rPr lang="fr-BE" altLang="en-US" sz="1600" dirty="0" smtClean="0">
                  <a:cs typeface="Arial" pitchFamily="34" charset="0"/>
                  <a:sym typeface="Arial" pitchFamily="34" charset="0"/>
                </a:rPr>
                <a:t>https://www.ehealth.fgov.be</a:t>
              </a:r>
            </a:p>
            <a:p>
              <a:pPr>
                <a:defRPr/>
              </a:pPr>
              <a:r>
                <a:rPr lang="fr-BE" altLang="en-US" sz="1600" dirty="0" smtClean="0">
                  <a:cs typeface="Arial" pitchFamily="34" charset="0"/>
                  <a:sym typeface="Arial" pitchFamily="34" charset="0"/>
                </a:rPr>
                <a:t>https://www.ksz.fgov.be</a:t>
              </a:r>
            </a:p>
            <a:p>
              <a:pPr>
                <a:defRPr/>
              </a:pPr>
              <a:r>
                <a:rPr lang="fr-BE" altLang="en-US" sz="1600" dirty="0" smtClean="0">
                  <a:cs typeface="Arial" pitchFamily="34" charset="0"/>
                  <a:sym typeface="Arial" pitchFamily="34" charset="0"/>
                </a:rPr>
                <a:t>https://www.frankrobben.be</a:t>
              </a:r>
              <a:endParaRPr lang="fr-BE" altLang="en-US" sz="1600" dirty="0" smtClean="0">
                <a:cs typeface="Arial" pitchFamily="34" charset="0"/>
              </a:endParaRPr>
            </a:p>
          </p:txBody>
        </p:sp>
      </p:grpSp>
      <p:pic>
        <p:nvPicPr>
          <p:cNvPr id="13" name="Picture 12"/>
          <p:cNvPicPr>
            <a:picLocks noChangeAspect="1"/>
          </p:cNvPicPr>
          <p:nvPr/>
        </p:nvPicPr>
        <p:blipFill>
          <a:blip r:embed="rId5"/>
          <a:stretch>
            <a:fillRect/>
          </a:stretch>
        </p:blipFill>
        <p:spPr>
          <a:xfrm>
            <a:off x="298044" y="188640"/>
            <a:ext cx="2147112" cy="866378"/>
          </a:xfrm>
          <a:prstGeom prst="rect">
            <a:avLst/>
          </a:prstGeom>
        </p:spPr>
      </p:pic>
      <p:pic>
        <p:nvPicPr>
          <p:cNvPr id="14" name="Picture 13"/>
          <p:cNvPicPr>
            <a:picLocks noChangeAspect="1"/>
          </p:cNvPicPr>
          <p:nvPr/>
        </p:nvPicPr>
        <p:blipFill rotWithShape="1">
          <a:blip r:embed="rId6"/>
          <a:srcRect r="83072" b="90946"/>
          <a:stretch/>
        </p:blipFill>
        <p:spPr>
          <a:xfrm>
            <a:off x="6353828" y="90554"/>
            <a:ext cx="2757654" cy="1106198"/>
          </a:xfrm>
          <a:prstGeom prst="rect">
            <a:avLst/>
          </a:prstGeom>
        </p:spPr>
      </p:pic>
      <p:pic>
        <p:nvPicPr>
          <p:cNvPr id="15" name="Picture 2" descr="http://fr.hdyo.org/assets/ask-question-2-ce96e3e01c85a38a0d39c61cfae6d42c.jpg"/>
          <p:cNvPicPr>
            <a:picLocks noChangeAspect="1" noChangeArrowheads="1"/>
          </p:cNvPicPr>
          <p:nvPr/>
        </p:nvPicPr>
        <p:blipFill>
          <a:blip r:embed="rId7">
            <a:grayscl/>
            <a:extLst>
              <a:ext uri="{28A0092B-C50C-407E-A947-70E740481C1C}">
                <a14:useLocalDpi xmlns:a14="http://schemas.microsoft.com/office/drawing/2010/main"/>
              </a:ext>
            </a:extLst>
          </a:blip>
          <a:srcRect/>
          <a:stretch>
            <a:fillRect/>
          </a:stretch>
        </p:blipFill>
        <p:spPr bwMode="auto">
          <a:xfrm>
            <a:off x="4313568" y="1031373"/>
            <a:ext cx="3261723" cy="3261723"/>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2"/>
          <p:cNvSpPr>
            <a:spLocks noGrp="1"/>
          </p:cNvSpPr>
          <p:nvPr>
            <p:ph type="ctrTitle"/>
          </p:nvPr>
        </p:nvSpPr>
        <p:spPr>
          <a:xfrm>
            <a:off x="309281" y="1461444"/>
            <a:ext cx="3859304" cy="2249945"/>
          </a:xfrm>
        </p:spPr>
        <p:txBody>
          <a:bodyPr>
            <a:noAutofit/>
          </a:bodyPr>
          <a:lstStyle/>
          <a:p>
            <a:r>
              <a:rPr lang="en-GB" sz="4400" b="0" dirty="0" smtClean="0"/>
              <a:t>Thank you</a:t>
            </a:r>
            <a:r>
              <a:rPr lang="en-GB" sz="4400" b="0" noProof="0" dirty="0" smtClean="0"/>
              <a:t> !</a:t>
            </a:r>
            <a:br>
              <a:rPr lang="en-GB" sz="4400" b="0" noProof="0" dirty="0" smtClean="0"/>
            </a:br>
            <a:r>
              <a:rPr lang="en-GB" sz="2800" b="0" dirty="0"/>
              <a:t> </a:t>
            </a:r>
            <a:r>
              <a:rPr lang="en-GB" sz="4400" b="0" dirty="0"/>
              <a:t/>
            </a:r>
            <a:br>
              <a:rPr lang="en-GB" sz="4400" b="0" dirty="0"/>
            </a:br>
            <a:r>
              <a:rPr lang="en-GB" sz="4400" b="0" dirty="0" smtClean="0"/>
              <a:t>Any questions ?</a:t>
            </a:r>
            <a:endParaRPr lang="en-GB" sz="4400" b="0" noProof="0" dirty="0"/>
          </a:p>
        </p:txBody>
      </p:sp>
    </p:spTree>
    <p:extLst>
      <p:ext uri="{BB962C8B-B14F-4D97-AF65-F5344CB8AC3E}">
        <p14:creationId xmlns:p14="http://schemas.microsoft.com/office/powerpoint/2010/main" val="3052510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r>
              <a:rPr lang="en-GB" altLang="nl-BE" noProof="0" dirty="0" smtClean="0"/>
              <a:t>1. UAM: objectives to be reached</a:t>
            </a:r>
          </a:p>
        </p:txBody>
      </p:sp>
      <p:sp>
        <p:nvSpPr>
          <p:cNvPr id="5123" name="Rectangle 5"/>
          <p:cNvSpPr>
            <a:spLocks noGrp="1" noChangeArrowheads="1"/>
          </p:cNvSpPr>
          <p:nvPr>
            <p:ph type="body" idx="1"/>
          </p:nvPr>
        </p:nvSpPr>
        <p:spPr/>
        <p:txBody>
          <a:bodyPr>
            <a:normAutofit lnSpcReduction="10000"/>
          </a:bodyPr>
          <a:lstStyle/>
          <a:p>
            <a:r>
              <a:rPr lang="en-GB" altLang="nl-BE" noProof="0" dirty="0" smtClean="0"/>
              <a:t>be able to (electronically)</a:t>
            </a:r>
          </a:p>
          <a:p>
            <a:pPr lvl="1"/>
            <a:r>
              <a:rPr lang="en-GB" altLang="nl-BE" noProof="0" dirty="0" smtClean="0"/>
              <a:t>identify all relevant entities (physical persons, companies, applications, machines, …)</a:t>
            </a:r>
          </a:p>
          <a:p>
            <a:pPr lvl="1"/>
            <a:r>
              <a:rPr lang="en-GB" altLang="nl-BE" noProof="0" dirty="0" smtClean="0"/>
              <a:t>know the relevant characteristics of the entities</a:t>
            </a:r>
          </a:p>
          <a:p>
            <a:pPr lvl="1"/>
            <a:r>
              <a:rPr lang="en-GB" altLang="nl-BE" noProof="0" dirty="0" smtClean="0"/>
              <a:t>know the relevant relationships between entities</a:t>
            </a:r>
          </a:p>
          <a:p>
            <a:pPr lvl="1"/>
            <a:r>
              <a:rPr lang="en-GB" altLang="nl-BE" noProof="0" dirty="0" smtClean="0"/>
              <a:t>know that an entity has been mandated by another entity to perform a legal action</a:t>
            </a:r>
          </a:p>
          <a:p>
            <a:pPr lvl="1"/>
            <a:r>
              <a:rPr lang="en-GB" altLang="nl-BE" noProof="0" dirty="0" smtClean="0"/>
              <a:t>know the authorizations of the entities</a:t>
            </a:r>
          </a:p>
          <a:p>
            <a:endParaRPr lang="en-GB" altLang="nl-BE" noProof="0" dirty="0" smtClean="0"/>
          </a:p>
          <a:p>
            <a:r>
              <a:rPr lang="en-GB" altLang="nl-BE" noProof="0" dirty="0" smtClean="0"/>
              <a:t>in a sufficiently certain and secure way</a:t>
            </a:r>
          </a:p>
          <a:p>
            <a:endParaRPr lang="en-GB" altLang="nl-BE" noProof="0" dirty="0" smtClean="0"/>
          </a:p>
          <a:p>
            <a:r>
              <a:rPr lang="en-GB" altLang="nl-BE" noProof="0" dirty="0" smtClean="0"/>
              <a:t>in as much relations as possible (C2C, C2B, C2G, B2B, B2G, …)</a:t>
            </a:r>
          </a:p>
          <a:p>
            <a:endParaRPr lang="en-GB" altLang="nl-BE" noProof="0" dirty="0" smtClean="0"/>
          </a:p>
          <a:p>
            <a:r>
              <a:rPr lang="en-GB" altLang="nl-BE" noProof="0" dirty="0" smtClean="0"/>
              <a:t>using open interoperability standards</a:t>
            </a:r>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0590839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pPr eaLnBrk="1" hangingPunct="1"/>
            <a:r>
              <a:rPr lang="en-GB" altLang="nl-BE" noProof="0" dirty="0" smtClean="0"/>
              <a:t>2. Conceptual framework</a:t>
            </a:r>
          </a:p>
        </p:txBody>
      </p:sp>
      <p:sp>
        <p:nvSpPr>
          <p:cNvPr id="6147" name="Rectangle 5"/>
          <p:cNvSpPr>
            <a:spLocks noGrp="1" noChangeArrowheads="1"/>
          </p:cNvSpPr>
          <p:nvPr>
            <p:ph type="body" idx="1"/>
          </p:nvPr>
        </p:nvSpPr>
        <p:spPr/>
        <p:txBody>
          <a:bodyPr/>
          <a:lstStyle/>
          <a:p>
            <a:pPr eaLnBrk="1" hangingPunct="1"/>
            <a:r>
              <a:rPr lang="en-GB" altLang="nl-BE" noProof="0" dirty="0" smtClean="0"/>
              <a:t>entity</a:t>
            </a:r>
          </a:p>
          <a:p>
            <a:pPr lvl="1" eaLnBrk="1" hangingPunct="1"/>
            <a:r>
              <a:rPr lang="en-GB" altLang="nl-BE" noProof="0" dirty="0" smtClean="0"/>
              <a:t>someone or something that has to be identified</a:t>
            </a:r>
          </a:p>
          <a:p>
            <a:pPr lvl="1" eaLnBrk="1" hangingPunct="1"/>
            <a:r>
              <a:rPr lang="en-GB" altLang="nl-BE" noProof="0" dirty="0" smtClean="0"/>
              <a:t>e.g. a physical person, a company, a computer application, …</a:t>
            </a:r>
          </a:p>
          <a:p>
            <a:pPr eaLnBrk="1" hangingPunct="1"/>
            <a:endParaRPr lang="en-GB" altLang="nl-BE" noProof="0" dirty="0" smtClean="0"/>
          </a:p>
          <a:p>
            <a:pPr eaLnBrk="1" hangingPunct="1"/>
            <a:r>
              <a:rPr lang="en-GB" altLang="nl-BE" noProof="0" dirty="0" smtClean="0"/>
              <a:t>attribute</a:t>
            </a:r>
          </a:p>
          <a:p>
            <a:pPr lvl="1" eaLnBrk="1" hangingPunct="1"/>
            <a:r>
              <a:rPr lang="en-GB" altLang="nl-BE" noProof="0" dirty="0" smtClean="0"/>
              <a:t>a piece of information about an entity</a:t>
            </a:r>
          </a:p>
          <a:p>
            <a:pPr eaLnBrk="1" hangingPunct="1"/>
            <a:endParaRPr lang="en-GB" altLang="nl-BE" noProof="0" dirty="0" smtClean="0"/>
          </a:p>
          <a:p>
            <a:pPr eaLnBrk="1" hangingPunct="1"/>
            <a:r>
              <a:rPr lang="en-GB" altLang="nl-BE" noProof="0" dirty="0" smtClean="0"/>
              <a:t>identity</a:t>
            </a:r>
          </a:p>
          <a:p>
            <a:pPr lvl="1" eaLnBrk="1" hangingPunct="1"/>
            <a:r>
              <a:rPr lang="en-GB" altLang="nl-BE" noProof="0" dirty="0" smtClean="0"/>
              <a:t>a number or a set of attributes of an entity that allows to know precisely who or what the entity is</a:t>
            </a:r>
          </a:p>
          <a:p>
            <a:pPr lvl="1" eaLnBrk="1" hangingPunct="1"/>
            <a:r>
              <a:rPr lang="en-GB" altLang="nl-BE" noProof="0" dirty="0" smtClean="0"/>
              <a:t>an entity has only one identity, but this identity can be determined by several numbers or sets of attributes</a:t>
            </a:r>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0272566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nl-BE" noProof="0" dirty="0" smtClean="0"/>
              <a:t>2. Conceptual framework</a:t>
            </a:r>
          </a:p>
        </p:txBody>
      </p:sp>
      <p:sp>
        <p:nvSpPr>
          <p:cNvPr id="7171" name="Rectangle 3"/>
          <p:cNvSpPr>
            <a:spLocks noGrp="1" noChangeArrowheads="1"/>
          </p:cNvSpPr>
          <p:nvPr>
            <p:ph type="body" idx="1"/>
          </p:nvPr>
        </p:nvSpPr>
        <p:spPr/>
        <p:txBody>
          <a:bodyPr/>
          <a:lstStyle/>
          <a:p>
            <a:pPr eaLnBrk="1" hangingPunct="1"/>
            <a:r>
              <a:rPr lang="en-GB" altLang="nl-BE" noProof="0" dirty="0" smtClean="0"/>
              <a:t>characteristic</a:t>
            </a:r>
          </a:p>
          <a:p>
            <a:pPr lvl="1" eaLnBrk="1" hangingPunct="1"/>
            <a:r>
              <a:rPr lang="en-GB" altLang="nl-BE" noProof="0" dirty="0" smtClean="0"/>
              <a:t>an attribute of an entity, other than an attribute determining its identity</a:t>
            </a:r>
          </a:p>
          <a:p>
            <a:pPr lvl="1" eaLnBrk="1" hangingPunct="1"/>
            <a:r>
              <a:rPr lang="en-GB" altLang="nl-BE" noProof="0" dirty="0" smtClean="0"/>
              <a:t>an entity can have several characteristics</a:t>
            </a:r>
          </a:p>
          <a:p>
            <a:pPr lvl="1" eaLnBrk="1" hangingPunct="1"/>
            <a:r>
              <a:rPr lang="en-GB" altLang="nl-BE" noProof="0" dirty="0" smtClean="0"/>
              <a:t>e.g. a capacity, a function, a professional qualification, ...</a:t>
            </a:r>
          </a:p>
          <a:p>
            <a:pPr eaLnBrk="1" hangingPunct="1"/>
            <a:endParaRPr lang="en-GB" altLang="nl-BE" noProof="0" dirty="0" smtClean="0"/>
          </a:p>
          <a:p>
            <a:pPr eaLnBrk="1" hangingPunct="1"/>
            <a:r>
              <a:rPr lang="en-GB" altLang="nl-BE" noProof="0" dirty="0" smtClean="0"/>
              <a:t>relationship</a:t>
            </a:r>
          </a:p>
          <a:p>
            <a:pPr lvl="1" eaLnBrk="1" hangingPunct="1"/>
            <a:r>
              <a:rPr lang="en-GB" altLang="nl-BE" noProof="0" dirty="0" smtClean="0"/>
              <a:t>a link between two or more entities</a:t>
            </a:r>
          </a:p>
          <a:p>
            <a:pPr lvl="1" eaLnBrk="1" hangingPunct="1"/>
            <a:r>
              <a:rPr lang="en-GB" altLang="nl-BE" noProof="0" dirty="0" smtClean="0"/>
              <a:t>an entity can have several relationships</a:t>
            </a:r>
          </a:p>
          <a:p>
            <a:pPr lvl="1" eaLnBrk="1" hangingPunct="1"/>
            <a:r>
              <a:rPr lang="en-GB" altLang="nl-BE" noProof="0" dirty="0" smtClean="0"/>
              <a:t>e.g. a therapeutic relationship between a health care provider and a patient</a:t>
            </a:r>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84856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pPr eaLnBrk="1" hangingPunct="1"/>
            <a:r>
              <a:rPr lang="en-GB" altLang="nl-BE" noProof="0" dirty="0" smtClean="0"/>
              <a:t>2. Conceptual framework</a:t>
            </a:r>
          </a:p>
        </p:txBody>
      </p:sp>
      <p:sp>
        <p:nvSpPr>
          <p:cNvPr id="8195" name="Rectangle 5"/>
          <p:cNvSpPr>
            <a:spLocks noGrp="1" noChangeArrowheads="1"/>
          </p:cNvSpPr>
          <p:nvPr>
            <p:ph type="body" idx="1"/>
          </p:nvPr>
        </p:nvSpPr>
        <p:spPr/>
        <p:txBody>
          <a:bodyPr/>
          <a:lstStyle/>
          <a:p>
            <a:pPr eaLnBrk="1" hangingPunct="1"/>
            <a:r>
              <a:rPr lang="en-GB" altLang="nl-BE" noProof="0" dirty="0" smtClean="0"/>
              <a:t>mandate</a:t>
            </a:r>
          </a:p>
          <a:p>
            <a:pPr lvl="1" eaLnBrk="1" hangingPunct="1"/>
            <a:r>
              <a:rPr lang="en-GB" altLang="nl-BE" noProof="0" dirty="0" smtClean="0"/>
              <a:t>a right granted by an identified entity to another identified entity to perform well-defined legal actions in her name and for her account</a:t>
            </a:r>
          </a:p>
          <a:p>
            <a:pPr lvl="1" eaLnBrk="1" hangingPunct="1"/>
            <a:r>
              <a:rPr lang="en-GB" altLang="nl-BE" noProof="0" dirty="0" smtClean="0"/>
              <a:t>an entity can have several mandates</a:t>
            </a:r>
          </a:p>
          <a:p>
            <a:pPr eaLnBrk="1" hangingPunct="1">
              <a:buFontTx/>
              <a:buNone/>
            </a:pPr>
            <a:endParaRPr lang="en-GB" altLang="nl-BE" noProof="0" dirty="0" smtClean="0"/>
          </a:p>
          <a:p>
            <a:pPr eaLnBrk="1" hangingPunct="1"/>
            <a:r>
              <a:rPr lang="en-GB" altLang="nl-BE" noProof="0" dirty="0" smtClean="0"/>
              <a:t>registration</a:t>
            </a:r>
          </a:p>
          <a:p>
            <a:pPr lvl="1" eaLnBrk="1" hangingPunct="1"/>
            <a:r>
              <a:rPr lang="en-GB" altLang="nl-BE" noProof="0" dirty="0" smtClean="0"/>
              <a:t>the process of determining the identity, a characteristic, a relationship or a mandate of an entity with sufficient certainty</a:t>
            </a:r>
          </a:p>
          <a:p>
            <a:pPr lvl="1" eaLnBrk="1" hangingPunct="1"/>
            <a:r>
              <a:rPr lang="en-GB" altLang="nl-BE" noProof="0" dirty="0" smtClean="0"/>
              <a:t>before putting at the disposal means by which the identity can be authenticated, or the characteristic, the relationship or the mandate can be verified</a:t>
            </a:r>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22377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pPr eaLnBrk="1" hangingPunct="1"/>
            <a:r>
              <a:rPr lang="en-GB" altLang="nl-BE" noProof="0" dirty="0" smtClean="0"/>
              <a:t>2. Conceptual framework</a:t>
            </a:r>
          </a:p>
        </p:txBody>
      </p:sp>
      <p:sp>
        <p:nvSpPr>
          <p:cNvPr id="9219" name="Rectangle 5"/>
          <p:cNvSpPr>
            <a:spLocks noGrp="1" noChangeArrowheads="1"/>
          </p:cNvSpPr>
          <p:nvPr>
            <p:ph type="body" idx="1"/>
          </p:nvPr>
        </p:nvSpPr>
        <p:spPr/>
        <p:txBody>
          <a:bodyPr/>
          <a:lstStyle/>
          <a:p>
            <a:pPr eaLnBrk="1" hangingPunct="1"/>
            <a:r>
              <a:rPr lang="en-US" altLang="nl-BE" dirty="0" smtClean="0"/>
              <a:t>authentication of the identity</a:t>
            </a:r>
          </a:p>
          <a:p>
            <a:pPr lvl="1" eaLnBrk="1" hangingPunct="1"/>
            <a:r>
              <a:rPr lang="en-US" altLang="nl-BE" dirty="0" smtClean="0"/>
              <a:t>the process of checking whether the identity that an entity pretends to have, corresponds to the real identity</a:t>
            </a:r>
          </a:p>
          <a:p>
            <a:pPr lvl="1" eaLnBrk="1" hangingPunct="1"/>
            <a:r>
              <a:rPr lang="en-US" altLang="nl-BE" dirty="0" smtClean="0"/>
              <a:t>authentication of the identity can be done based on the verification of</a:t>
            </a:r>
          </a:p>
          <a:p>
            <a:pPr lvl="2" eaLnBrk="1" hangingPunct="1"/>
            <a:r>
              <a:rPr lang="en-US" altLang="nl-BE" dirty="0" smtClean="0"/>
              <a:t>knowledge (e.g. a password)</a:t>
            </a:r>
          </a:p>
          <a:p>
            <a:pPr lvl="2" eaLnBrk="1" hangingPunct="1"/>
            <a:r>
              <a:rPr lang="en-US" altLang="nl-BE" dirty="0" smtClean="0"/>
              <a:t>possession (e.g. an electronic card)</a:t>
            </a:r>
          </a:p>
          <a:p>
            <a:pPr lvl="2" eaLnBrk="1" hangingPunct="1"/>
            <a:r>
              <a:rPr lang="en-US" altLang="nl-BE" dirty="0" smtClean="0"/>
              <a:t>biometric characteristics</a:t>
            </a:r>
          </a:p>
          <a:p>
            <a:pPr lvl="2" eaLnBrk="1" hangingPunct="1"/>
            <a:r>
              <a:rPr lang="en-US" altLang="nl-BE" dirty="0" smtClean="0"/>
              <a:t>a combination of those (multifactor authentication)</a:t>
            </a:r>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82787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nl-BE" noProof="0" dirty="0" smtClean="0"/>
              <a:t>2. Conceptual framework</a:t>
            </a:r>
          </a:p>
        </p:txBody>
      </p:sp>
      <p:sp>
        <p:nvSpPr>
          <p:cNvPr id="10243" name="Rectangle 3"/>
          <p:cNvSpPr>
            <a:spLocks noGrp="1" noChangeArrowheads="1"/>
          </p:cNvSpPr>
          <p:nvPr>
            <p:ph type="body" idx="1"/>
          </p:nvPr>
        </p:nvSpPr>
        <p:spPr/>
        <p:txBody>
          <a:bodyPr/>
          <a:lstStyle/>
          <a:p>
            <a:pPr eaLnBrk="1" hangingPunct="1"/>
            <a:r>
              <a:rPr lang="en-GB" altLang="nl-BE" noProof="0" dirty="0" smtClean="0"/>
              <a:t>verification of a characteristic, a relationship or a mandate</a:t>
            </a:r>
          </a:p>
          <a:p>
            <a:pPr lvl="1" eaLnBrk="1" hangingPunct="1"/>
            <a:r>
              <a:rPr lang="en-GB" altLang="nl-BE" noProof="0" dirty="0" smtClean="0"/>
              <a:t>the process of checking whether a characteristic, a relationship or a mandate that an entity pretends to have, corresponds to a real characteristic, relationship or mandate of that entity</a:t>
            </a:r>
          </a:p>
          <a:p>
            <a:pPr lvl="1" eaLnBrk="1" hangingPunct="1"/>
            <a:r>
              <a:rPr lang="en-GB" altLang="nl-BE" noProof="0" dirty="0" smtClean="0"/>
              <a:t>the verification of a characteristic, a relationship or a mandate can be done by</a:t>
            </a:r>
          </a:p>
          <a:p>
            <a:pPr lvl="2" eaLnBrk="1" hangingPunct="1"/>
            <a:r>
              <a:rPr lang="en-GB" altLang="nl-BE" noProof="0" dirty="0" smtClean="0"/>
              <a:t>the same kind of means as those used for the authentication of the identity</a:t>
            </a:r>
          </a:p>
          <a:p>
            <a:pPr lvl="2" eaLnBrk="1" hangingPunct="1"/>
            <a:r>
              <a:rPr lang="en-GB" altLang="nl-BE" noProof="0" dirty="0" smtClean="0"/>
              <a:t>or, after the authentication of the identity, by consulting reliable databases (‘authentic sources’) that contain information about characteristics, relationships or mandates related to identified entities</a:t>
            </a:r>
          </a:p>
        </p:txBody>
      </p:sp>
      <p:sp>
        <p:nvSpPr>
          <p:cNvPr id="2" name="Date Placeholder 1"/>
          <p:cNvSpPr>
            <a:spLocks noGrp="1"/>
          </p:cNvSpPr>
          <p:nvPr>
            <p:ph type="dt" sz="half" idx="10"/>
          </p:nvPr>
        </p:nvSpPr>
        <p:spPr/>
        <p:txBody>
          <a:bodyPr/>
          <a:lstStyle/>
          <a:p>
            <a:r>
              <a:rPr lang="nl-BE" smtClean="0">
                <a:solidFill>
                  <a:prstClr val="black">
                    <a:tint val="75000"/>
                  </a:prstClr>
                </a:solidFill>
              </a:rPr>
              <a:t>16/11/2017</a:t>
            </a:r>
            <a:endParaRPr lang="fr-BE" dirty="0">
              <a:solidFill>
                <a:prstClr val="black">
                  <a:tint val="75000"/>
                </a:prstClr>
              </a:solidFill>
            </a:endParaRP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0A9230E-FFBB-4CCB-ABD7-198084EDE768}" type="slidenum">
              <a:rPr kumimoji="0" lang="fr-B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fr-B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19987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TotalTime>
  <Words>2678</Words>
  <Application>Microsoft Office PowerPoint</Application>
  <PresentationFormat>On-screen Show (4:3)</PresentationFormat>
  <Paragraphs>524</Paragraphs>
  <Slides>34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Times New Roman</vt:lpstr>
      <vt:lpstr>Office Theme</vt:lpstr>
      <vt:lpstr>Public private partnership concerning user and access management (UAM): the vision of the federal administration</vt:lpstr>
      <vt:lpstr>Outline of the presentation</vt:lpstr>
      <vt:lpstr>1. Strategic importance of UAM</vt:lpstr>
      <vt:lpstr>1. UAM: objectives to be reached</vt:lpstr>
      <vt:lpstr>2. Conceptual framework</vt:lpstr>
      <vt:lpstr>2. Conceptual framework</vt:lpstr>
      <vt:lpstr>2. Conceptual framework</vt:lpstr>
      <vt:lpstr>2. Conceptual framework</vt:lpstr>
      <vt:lpstr>2. Conceptual framework</vt:lpstr>
      <vt:lpstr>2. Conceptual framework</vt:lpstr>
      <vt:lpstr>3. User expectations</vt:lpstr>
      <vt:lpstr>3. Critical success factors</vt:lpstr>
      <vt:lpstr>4 a. Main vision</vt:lpstr>
      <vt:lpstr>4 b. Identification number</vt:lpstr>
      <vt:lpstr>4 c. Division of tasks</vt:lpstr>
      <vt:lpstr>4 c. Division of tasks</vt:lpstr>
      <vt:lpstr>4 d. Policy Enforcement Model</vt:lpstr>
      <vt:lpstr>4 d. Policy Enforcement Point (PEP)</vt:lpstr>
      <vt:lpstr>4 d. Policy Decision Point (PDP)</vt:lpstr>
      <vt:lpstr>4 d. Policy Administration Point (PAP)</vt:lpstr>
      <vt:lpstr>4 d. Policy Information Point (PIP)</vt:lpstr>
      <vt:lpstr>4 d. Federated architecture</vt:lpstr>
      <vt:lpstr>4 e. Concrete implementation authentication of the identity</vt:lpstr>
      <vt:lpstr>4 e. Concrete implementation: TOTP</vt:lpstr>
      <vt:lpstr>5. eIDAS regulation: objectives</vt:lpstr>
      <vt:lpstr>5. eIDAS regulation: overall content</vt:lpstr>
      <vt:lpstr>5. eIDAS: electronic identification</vt:lpstr>
      <vt:lpstr>5. eIDAS: electronic identification</vt:lpstr>
      <vt:lpstr>5. eIDAS: electronic identification</vt:lpstr>
      <vt:lpstr>5. eIDAS: electronic identification</vt:lpstr>
      <vt:lpstr>5. Belgian law on electronic identification </vt:lpstr>
      <vt:lpstr>5. Belgian law on electronic identification </vt:lpstr>
      <vt:lpstr>5. Royal decree regulating conditions for recognition of electronic identification services</vt:lpstr>
      <vt:lpstr>Thank you !   Any questions ?</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Frank Robben</cp:lastModifiedBy>
  <cp:revision>105</cp:revision>
  <dcterms:created xsi:type="dcterms:W3CDTF">2017-09-11T11:22:14Z</dcterms:created>
  <dcterms:modified xsi:type="dcterms:W3CDTF">2017-11-13T15:56:26Z</dcterms:modified>
</cp:coreProperties>
</file>