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 id="2147483670" r:id="rId3"/>
  </p:sldMasterIdLst>
  <p:notesMasterIdLst>
    <p:notesMasterId r:id="rId51"/>
  </p:notesMasterIdLst>
  <p:sldIdLst>
    <p:sldId id="447" r:id="rId4"/>
    <p:sldId id="492" r:id="rId5"/>
    <p:sldId id="494" r:id="rId6"/>
    <p:sldId id="495" r:id="rId7"/>
    <p:sldId id="496" r:id="rId8"/>
    <p:sldId id="497" r:id="rId9"/>
    <p:sldId id="498"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477" r:id="rId23"/>
    <p:sldId id="478" r:id="rId24"/>
    <p:sldId id="479" r:id="rId25"/>
    <p:sldId id="480" r:id="rId26"/>
    <p:sldId id="481" r:id="rId27"/>
    <p:sldId id="482" r:id="rId28"/>
    <p:sldId id="483" r:id="rId29"/>
    <p:sldId id="484" r:id="rId30"/>
    <p:sldId id="485" r:id="rId31"/>
    <p:sldId id="486" r:id="rId32"/>
    <p:sldId id="487" r:id="rId33"/>
    <p:sldId id="488" r:id="rId34"/>
    <p:sldId id="489" r:id="rId35"/>
    <p:sldId id="490" r:id="rId36"/>
    <p:sldId id="491" r:id="rId37"/>
    <p:sldId id="448" r:id="rId38"/>
    <p:sldId id="449" r:id="rId39"/>
    <p:sldId id="450" r:id="rId40"/>
    <p:sldId id="451" r:id="rId41"/>
    <p:sldId id="452" r:id="rId42"/>
    <p:sldId id="453" r:id="rId43"/>
    <p:sldId id="454" r:id="rId44"/>
    <p:sldId id="493" r:id="rId45"/>
    <p:sldId id="456" r:id="rId46"/>
    <p:sldId id="455" r:id="rId47"/>
    <p:sldId id="457" r:id="rId48"/>
    <p:sldId id="459" r:id="rId49"/>
    <p:sldId id="437"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000000"/>
    <a:srgbClr val="77C9F2"/>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1" autoAdjust="0"/>
    <p:restoredTop sz="76529" autoAdjust="0"/>
  </p:normalViewPr>
  <p:slideViewPr>
    <p:cSldViewPr>
      <p:cViewPr varScale="1">
        <p:scale>
          <a:sx n="88" d="100"/>
          <a:sy n="88" d="100"/>
        </p:scale>
        <p:origin x="271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image" Target="../media/image34.jpeg"/><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image" Target="../media/image34.jpeg"/><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087670"/>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028"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Coördinatie van elektronische deelprocessen</a:t>
          </a:r>
          <a:endParaRPr lang="nl-BE" sz="1600" kern="1200"/>
        </a:p>
      </dsp:txBody>
      <dsp:txXfrm>
        <a:off x="109028" y="425786"/>
        <a:ext cx="2538317" cy="793224"/>
      </dsp:txXfrm>
    </dsp:sp>
    <dsp:sp modelId="{8B00EC11-24E0-4E0C-8101-DB576F31F9D2}">
      <dsp:nvSpPr>
        <dsp:cNvPr id="0" name=""/>
        <dsp:cNvSpPr/>
      </dsp:nvSpPr>
      <dsp:spPr>
        <a:xfrm>
          <a:off x="3265" y="311209"/>
          <a:ext cx="555256" cy="83288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898522"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Portaal </a:t>
          </a:r>
          <a:endParaRPr lang="nl-BE" sz="1600" kern="1200"/>
        </a:p>
      </dsp:txBody>
      <dsp:txXfrm>
        <a:off x="2898522" y="425786"/>
        <a:ext cx="2538317" cy="793224"/>
      </dsp:txXfrm>
    </dsp:sp>
    <dsp:sp modelId="{17BB8C5E-ACC5-4AEA-AC3B-15C53CC548C0}">
      <dsp:nvSpPr>
        <dsp:cNvPr id="0" name=""/>
        <dsp:cNvSpPr/>
      </dsp:nvSpPr>
      <dsp:spPr>
        <a:xfrm>
          <a:off x="2792759" y="311209"/>
          <a:ext cx="555256" cy="83288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88017"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Geïntegreerd gebruikers- en toegangsbeheer</a:t>
          </a:r>
          <a:endParaRPr lang="nl-BE" sz="1600" kern="1200"/>
        </a:p>
      </dsp:txBody>
      <dsp:txXfrm>
        <a:off x="5688017" y="425786"/>
        <a:ext cx="2538317" cy="793224"/>
      </dsp:txXfrm>
    </dsp:sp>
    <dsp:sp modelId="{DEDE190B-7605-44A7-B19B-482157C4ED09}">
      <dsp:nvSpPr>
        <dsp:cNvPr id="0" name=""/>
        <dsp:cNvSpPr/>
      </dsp:nvSpPr>
      <dsp:spPr>
        <a:xfrm>
          <a:off x="5582254" y="311209"/>
          <a:ext cx="555256" cy="83288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028"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Beheer van loggings</a:t>
          </a:r>
          <a:endParaRPr lang="nl-BE" sz="1600" kern="1200"/>
        </a:p>
      </dsp:txBody>
      <dsp:txXfrm>
        <a:off x="109028" y="1424367"/>
        <a:ext cx="2538317" cy="793224"/>
      </dsp:txXfrm>
    </dsp:sp>
    <dsp:sp modelId="{F94043AE-FBAE-4418-8D10-10B1481C95AF}">
      <dsp:nvSpPr>
        <dsp:cNvPr id="0" name=""/>
        <dsp:cNvSpPr/>
      </dsp:nvSpPr>
      <dsp:spPr>
        <a:xfrm>
          <a:off x="3265" y="1309790"/>
          <a:ext cx="555256" cy="83288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898522"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Systeem voor end-to-end vercijfering</a:t>
          </a:r>
          <a:endParaRPr lang="nl-BE" sz="1600" kern="1200"/>
        </a:p>
      </dsp:txBody>
      <dsp:txXfrm>
        <a:off x="2898522" y="1424367"/>
        <a:ext cx="2538317" cy="793224"/>
      </dsp:txXfrm>
    </dsp:sp>
    <dsp:sp modelId="{1D377189-38FA-44FB-9886-A25D865375A4}">
      <dsp:nvSpPr>
        <dsp:cNvPr id="0" name=""/>
        <dsp:cNvSpPr/>
      </dsp:nvSpPr>
      <dsp:spPr>
        <a:xfrm>
          <a:off x="2792759" y="1309790"/>
          <a:ext cx="555256" cy="83288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88017"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dirty="0" smtClean="0">
              <a:solidFill>
                <a:srgbClr val="087670"/>
              </a:solidFill>
            </a:rPr>
            <a:t>eHealth</a:t>
          </a:r>
          <a:r>
            <a:rPr sz="1600" kern="1200" dirty="0"/>
            <a:t>Box</a:t>
          </a:r>
          <a:endParaRPr lang="nl-BE" sz="1600" kern="1200" dirty="0"/>
        </a:p>
      </dsp:txBody>
      <dsp:txXfrm>
        <a:off x="5688017" y="1424367"/>
        <a:ext cx="2538317" cy="793224"/>
      </dsp:txXfrm>
    </dsp:sp>
    <dsp:sp modelId="{82E38FB2-A96C-4D7A-A866-6D7BE57189A0}">
      <dsp:nvSpPr>
        <dsp:cNvPr id="0" name=""/>
        <dsp:cNvSpPr/>
      </dsp:nvSpPr>
      <dsp:spPr>
        <a:xfrm>
          <a:off x="5582254" y="1309790"/>
          <a:ext cx="555256" cy="832885"/>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028"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Timestamping</a:t>
          </a:r>
          <a:endParaRPr lang="nl-BE" sz="1600" kern="1200"/>
        </a:p>
      </dsp:txBody>
      <dsp:txXfrm>
        <a:off x="109028" y="2422948"/>
        <a:ext cx="2538317" cy="793224"/>
      </dsp:txXfrm>
    </dsp:sp>
    <dsp:sp modelId="{A9E14B50-194E-4A93-B9D9-20BB56D81973}">
      <dsp:nvSpPr>
        <dsp:cNvPr id="0" name=""/>
        <dsp:cNvSpPr/>
      </dsp:nvSpPr>
      <dsp:spPr>
        <a:xfrm>
          <a:off x="3265" y="2308371"/>
          <a:ext cx="555256" cy="83288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898522"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Codering en anonimisering</a:t>
          </a:r>
          <a:endParaRPr lang="nl-BE" sz="1600" kern="1200"/>
        </a:p>
      </dsp:txBody>
      <dsp:txXfrm>
        <a:off x="2898522" y="2422948"/>
        <a:ext cx="2538317" cy="793224"/>
      </dsp:txXfrm>
    </dsp:sp>
    <dsp:sp modelId="{70C2EA1E-D7DB-4E74-806D-4590DBE781A3}">
      <dsp:nvSpPr>
        <dsp:cNvPr id="0" name=""/>
        <dsp:cNvSpPr/>
      </dsp:nvSpPr>
      <dsp:spPr>
        <a:xfrm>
          <a:off x="2792759" y="2308371"/>
          <a:ext cx="555256" cy="832885"/>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88017"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Raadpleging van het Rijksregister en van de KSZ-registers</a:t>
          </a:r>
          <a:endParaRPr lang="nl-BE" sz="1600" kern="1200"/>
        </a:p>
      </dsp:txBody>
      <dsp:txXfrm>
        <a:off x="5688017" y="2422948"/>
        <a:ext cx="2538317" cy="793224"/>
      </dsp:txXfrm>
    </dsp:sp>
    <dsp:sp modelId="{139FD9EA-3509-4D4C-98D4-BC741BA871D8}">
      <dsp:nvSpPr>
        <dsp:cNvPr id="0" name=""/>
        <dsp:cNvSpPr/>
      </dsp:nvSpPr>
      <dsp:spPr>
        <a:xfrm>
          <a:off x="5582254" y="2308371"/>
          <a:ext cx="555256" cy="83288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898522" y="3421529"/>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Verwijzingsrepertorium (metahub)</a:t>
          </a:r>
          <a:endParaRPr lang="nl-BE" sz="1600" kern="1200"/>
        </a:p>
      </dsp:txBody>
      <dsp:txXfrm>
        <a:off x="2898522" y="3421529"/>
        <a:ext cx="2538317" cy="793224"/>
      </dsp:txXfrm>
    </dsp:sp>
    <dsp:sp modelId="{763F0339-AF8A-4C55-81EF-EEBFD25A8379}">
      <dsp:nvSpPr>
        <dsp:cNvPr id="0" name=""/>
        <dsp:cNvSpPr/>
      </dsp:nvSpPr>
      <dsp:spPr>
        <a:xfrm>
          <a:off x="2792759" y="3306952"/>
          <a:ext cx="555256" cy="832885"/>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9/11/2017</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dirty="0" smtClean="0">
              <a:latin typeface="Calibri" pitchFamily="34" charset="0"/>
            </a:endParaRPr>
          </a:p>
        </p:txBody>
      </p:sp>
    </p:spTree>
    <p:extLst>
      <p:ext uri="{BB962C8B-B14F-4D97-AF65-F5344CB8AC3E}">
        <p14:creationId xmlns:p14="http://schemas.microsoft.com/office/powerpoint/2010/main" val="774312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smtClean="0"/>
          </a:p>
        </p:txBody>
      </p:sp>
    </p:spTree>
    <p:extLst>
      <p:ext uri="{BB962C8B-B14F-4D97-AF65-F5344CB8AC3E}">
        <p14:creationId xmlns:p14="http://schemas.microsoft.com/office/powerpoint/2010/main" val="1286547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408587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366966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F130FD-3822-4479-BEAB-17D9DC4E8751}" type="slidenum">
              <a:rPr lang="en-US" altLang="en-US" smtClean="0">
                <a:latin typeface="Calibri" pitchFamily="34" charset="0"/>
              </a:rPr>
              <a:pPr fontAlgn="base">
                <a:spcBef>
                  <a:spcPct val="0"/>
                </a:spcBef>
                <a:spcAft>
                  <a:spcPct val="0"/>
                </a:spcAft>
                <a:defRPr/>
              </a:pPr>
              <a:t>28</a:t>
            </a:fld>
            <a:endParaRPr lang="nl-BE" altLang="en-US" smtClean="0">
              <a:latin typeface="Calibri" pitchFamily="34" charset="0"/>
            </a:endParaRPr>
          </a:p>
        </p:txBody>
      </p:sp>
    </p:spTree>
    <p:extLst>
      <p:ext uri="{BB962C8B-B14F-4D97-AF65-F5344CB8AC3E}">
        <p14:creationId xmlns:p14="http://schemas.microsoft.com/office/powerpoint/2010/main" val="1188955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732736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33</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33</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318756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34</a:t>
            </a:fld>
            <a:endParaRPr lang="nl-BE" altLang="en-US" smtClean="0">
              <a:latin typeface="Calibri" pitchFamily="34" charset="0"/>
            </a:endParaRPr>
          </a:p>
        </p:txBody>
      </p:sp>
    </p:spTree>
    <p:extLst>
      <p:ext uri="{BB962C8B-B14F-4D97-AF65-F5344CB8AC3E}">
        <p14:creationId xmlns:p14="http://schemas.microsoft.com/office/powerpoint/2010/main" val="2746274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Lage technologische vereisten:</a:t>
            </a:r>
          </a:p>
          <a:p>
            <a:pPr marL="171450" indent="-171450">
              <a:buFont typeface="Arial" panose="020B0604020202020204" pitchFamily="34" charset="0"/>
              <a:buChar char="•"/>
            </a:pPr>
            <a:r>
              <a:rPr lang="nl-BE" dirty="0" smtClean="0"/>
              <a:t>Installatie</a:t>
            </a:r>
            <a:r>
              <a:rPr lang="nl-BE" baseline="0" dirty="0" smtClean="0"/>
              <a:t> op 1 PC mogelijk</a:t>
            </a:r>
          </a:p>
          <a:p>
            <a:pPr marL="171450" indent="-171450">
              <a:buFont typeface="Arial" panose="020B0604020202020204" pitchFamily="34" charset="0"/>
              <a:buChar char="•"/>
            </a:pPr>
            <a:r>
              <a:rPr lang="nl-BE" baseline="0" dirty="0" smtClean="0"/>
              <a:t>Databank geïntegreerd in pakket</a:t>
            </a:r>
          </a:p>
          <a:p>
            <a:pPr marL="171450" indent="-171450">
              <a:buFont typeface="Arial" panose="020B0604020202020204" pitchFamily="34" charset="0"/>
              <a:buChar char="•"/>
            </a:pPr>
            <a:r>
              <a:rPr lang="nl-BE" dirty="0" smtClean="0"/>
              <a:t>Installatie</a:t>
            </a:r>
            <a:r>
              <a:rPr lang="nl-BE" baseline="0" dirty="0" smtClean="0"/>
              <a:t> in </a:t>
            </a:r>
            <a:r>
              <a:rPr lang="nl-BE" baseline="0" dirty="0" err="1" smtClean="0"/>
              <a:t>cloud</a:t>
            </a:r>
            <a:r>
              <a:rPr lang="nl-BE" baseline="0" dirty="0" smtClean="0"/>
              <a:t> is mogelijk of in ontwikkeling</a:t>
            </a:r>
            <a:endParaRPr lang="nl-BE" dirty="0"/>
          </a:p>
        </p:txBody>
      </p:sp>
      <p:sp>
        <p:nvSpPr>
          <p:cNvPr id="4" name="Slide Number Placeholder 3"/>
          <p:cNvSpPr>
            <a:spLocks noGrp="1"/>
          </p:cNvSpPr>
          <p:nvPr>
            <p:ph type="sldNum" sz="quarter" idx="10"/>
          </p:nvPr>
        </p:nvSpPr>
        <p:spPr/>
        <p:txBody>
          <a:bodyPr/>
          <a:lstStyle/>
          <a:p>
            <a:fld id="{A2EDF498-6B22-4C23-B9DE-FBD91F7FCCAE}" type="slidenum">
              <a:rPr lang="fr-BE" smtClean="0"/>
              <a:t>41</a:t>
            </a:fld>
            <a:endParaRPr lang="fr-BE"/>
          </a:p>
        </p:txBody>
      </p:sp>
    </p:spTree>
    <p:extLst>
      <p:ext uri="{BB962C8B-B14F-4D97-AF65-F5344CB8AC3E}">
        <p14:creationId xmlns:p14="http://schemas.microsoft.com/office/powerpoint/2010/main" val="1925310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Lage technologische vereisten:</a:t>
            </a:r>
          </a:p>
          <a:p>
            <a:pPr marL="171450" indent="-171450">
              <a:buFont typeface="Arial" panose="020B0604020202020204" pitchFamily="34" charset="0"/>
              <a:buChar char="•"/>
            </a:pPr>
            <a:r>
              <a:rPr lang="nl-BE" dirty="0" smtClean="0"/>
              <a:t>Installatie</a:t>
            </a:r>
            <a:r>
              <a:rPr lang="nl-BE" baseline="0" dirty="0" smtClean="0"/>
              <a:t> op 1 PC mogelijk</a:t>
            </a:r>
          </a:p>
          <a:p>
            <a:pPr marL="171450" indent="-171450">
              <a:buFont typeface="Arial" panose="020B0604020202020204" pitchFamily="34" charset="0"/>
              <a:buChar char="•"/>
            </a:pPr>
            <a:r>
              <a:rPr lang="nl-BE" baseline="0" dirty="0" smtClean="0"/>
              <a:t>Databank geïntegreerd in pakket</a:t>
            </a:r>
          </a:p>
          <a:p>
            <a:pPr marL="171450" indent="-171450">
              <a:buFont typeface="Arial" panose="020B0604020202020204" pitchFamily="34" charset="0"/>
              <a:buChar char="•"/>
            </a:pPr>
            <a:r>
              <a:rPr lang="nl-BE" dirty="0" smtClean="0"/>
              <a:t>Installatie</a:t>
            </a:r>
            <a:r>
              <a:rPr lang="nl-BE" baseline="0" dirty="0" smtClean="0"/>
              <a:t> in </a:t>
            </a:r>
            <a:r>
              <a:rPr lang="nl-BE" baseline="0" dirty="0" err="1" smtClean="0"/>
              <a:t>cloud</a:t>
            </a:r>
            <a:r>
              <a:rPr lang="nl-BE" baseline="0" dirty="0" smtClean="0"/>
              <a:t> is mogelijk of in ontwikkeling</a:t>
            </a:r>
            <a:endParaRPr lang="nl-BE" dirty="0"/>
          </a:p>
        </p:txBody>
      </p:sp>
      <p:sp>
        <p:nvSpPr>
          <p:cNvPr id="4" name="Slide Number Placeholder 3"/>
          <p:cNvSpPr>
            <a:spLocks noGrp="1"/>
          </p:cNvSpPr>
          <p:nvPr>
            <p:ph type="sldNum" sz="quarter" idx="10"/>
          </p:nvPr>
        </p:nvSpPr>
        <p:spPr/>
        <p:txBody>
          <a:bodyPr/>
          <a:lstStyle/>
          <a:p>
            <a:fld id="{A2EDF498-6B22-4C23-B9DE-FBD91F7FCCAE}" type="slidenum">
              <a:rPr lang="fr-BE" smtClean="0"/>
              <a:t>42</a:t>
            </a:fld>
            <a:endParaRPr lang="fr-BE"/>
          </a:p>
        </p:txBody>
      </p:sp>
    </p:spTree>
    <p:extLst>
      <p:ext uri="{BB962C8B-B14F-4D97-AF65-F5344CB8AC3E}">
        <p14:creationId xmlns:p14="http://schemas.microsoft.com/office/powerpoint/2010/main" val="3310531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Lage technologische vereisten:</a:t>
            </a:r>
          </a:p>
          <a:p>
            <a:pPr marL="171450" indent="-171450">
              <a:buFont typeface="Arial" panose="020B0604020202020204" pitchFamily="34" charset="0"/>
              <a:buChar char="•"/>
            </a:pPr>
            <a:r>
              <a:rPr lang="nl-BE" dirty="0" smtClean="0"/>
              <a:t>Installatie</a:t>
            </a:r>
            <a:r>
              <a:rPr lang="nl-BE" baseline="0" dirty="0" smtClean="0"/>
              <a:t> op 1 PC mogelijk</a:t>
            </a:r>
          </a:p>
          <a:p>
            <a:pPr marL="171450" indent="-171450">
              <a:buFont typeface="Arial" panose="020B0604020202020204" pitchFamily="34" charset="0"/>
              <a:buChar char="•"/>
            </a:pPr>
            <a:r>
              <a:rPr lang="nl-BE" baseline="0" dirty="0" smtClean="0"/>
              <a:t>Databank geïntegreerd in pakket</a:t>
            </a:r>
          </a:p>
          <a:p>
            <a:pPr marL="171450" indent="-171450">
              <a:buFont typeface="Arial" panose="020B0604020202020204" pitchFamily="34" charset="0"/>
              <a:buChar char="•"/>
            </a:pPr>
            <a:r>
              <a:rPr lang="nl-BE" dirty="0" smtClean="0"/>
              <a:t>Installatie</a:t>
            </a:r>
            <a:r>
              <a:rPr lang="nl-BE" baseline="0" dirty="0" smtClean="0"/>
              <a:t> in </a:t>
            </a:r>
            <a:r>
              <a:rPr lang="nl-BE" baseline="0" dirty="0" err="1" smtClean="0"/>
              <a:t>cloud</a:t>
            </a:r>
            <a:r>
              <a:rPr lang="nl-BE" baseline="0" dirty="0" smtClean="0"/>
              <a:t> is mogelijk of in ontwikkeling</a:t>
            </a:r>
            <a:endParaRPr lang="nl-BE" dirty="0"/>
          </a:p>
        </p:txBody>
      </p:sp>
      <p:sp>
        <p:nvSpPr>
          <p:cNvPr id="4" name="Slide Number Placeholder 3"/>
          <p:cNvSpPr>
            <a:spLocks noGrp="1"/>
          </p:cNvSpPr>
          <p:nvPr>
            <p:ph type="sldNum" sz="quarter" idx="10"/>
          </p:nvPr>
        </p:nvSpPr>
        <p:spPr/>
        <p:txBody>
          <a:bodyPr/>
          <a:lstStyle/>
          <a:p>
            <a:fld id="{A2EDF498-6B22-4C23-B9DE-FBD91F7FCCAE}" type="slidenum">
              <a:rPr lang="fr-BE" smtClean="0"/>
              <a:t>43</a:t>
            </a:fld>
            <a:endParaRPr lang="fr-BE"/>
          </a:p>
        </p:txBody>
      </p:sp>
    </p:spTree>
    <p:extLst>
      <p:ext uri="{BB962C8B-B14F-4D97-AF65-F5344CB8AC3E}">
        <p14:creationId xmlns:p14="http://schemas.microsoft.com/office/powerpoint/2010/main" val="46668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3</a:t>
            </a:fld>
            <a:endParaRPr lang="en-US" altLang="en-US" smtClean="0">
              <a:latin typeface="Calibri" pitchFamily="34" charset="0"/>
            </a:endParaRPr>
          </a:p>
        </p:txBody>
      </p:sp>
    </p:spTree>
    <p:extLst>
      <p:ext uri="{BB962C8B-B14F-4D97-AF65-F5344CB8AC3E}">
        <p14:creationId xmlns:p14="http://schemas.microsoft.com/office/powerpoint/2010/main" val="2664275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BE" baseline="0" dirty="0" smtClean="0"/>
              <a:t>Koppeling met toestellen</a:t>
            </a:r>
          </a:p>
          <a:p>
            <a:pPr marL="171450" indent="-171450">
              <a:buFont typeface="Arial" panose="020B0604020202020204" pitchFamily="34" charset="0"/>
              <a:buChar char="•"/>
            </a:pPr>
            <a:r>
              <a:rPr lang="nl-BE" baseline="0" dirty="0" smtClean="0"/>
              <a:t>Via HL7 / </a:t>
            </a:r>
            <a:r>
              <a:rPr lang="nl-BE" baseline="0" dirty="0" err="1" smtClean="0"/>
              <a:t>Dicom</a:t>
            </a:r>
            <a:endParaRPr lang="nl-BE" baseline="0" dirty="0" smtClean="0"/>
          </a:p>
          <a:p>
            <a:r>
              <a:rPr lang="nl-BE" dirty="0" smtClean="0"/>
              <a:t>Hoge technologische vereisten:</a:t>
            </a:r>
          </a:p>
          <a:p>
            <a:pPr marL="171450" indent="-171450">
              <a:buFont typeface="Arial" panose="020B0604020202020204" pitchFamily="34" charset="0"/>
              <a:buChar char="•"/>
            </a:pPr>
            <a:r>
              <a:rPr lang="nl-BE" dirty="0" smtClean="0"/>
              <a:t>Installatie</a:t>
            </a:r>
            <a:r>
              <a:rPr lang="nl-BE" baseline="0" dirty="0" smtClean="0"/>
              <a:t> vereist server en werkstation(s)</a:t>
            </a:r>
          </a:p>
          <a:p>
            <a:pPr marL="171450" indent="-171450">
              <a:buFont typeface="Arial" panose="020B0604020202020204" pitchFamily="34" charset="0"/>
              <a:buChar char="•"/>
            </a:pPr>
            <a:r>
              <a:rPr lang="nl-BE" baseline="0" dirty="0" smtClean="0"/>
              <a:t>Databank in afzonderlijke omgeving</a:t>
            </a:r>
          </a:p>
          <a:p>
            <a:pPr marL="171450" indent="-171450">
              <a:buFont typeface="Arial" panose="020B0604020202020204" pitchFamily="34" charset="0"/>
              <a:buChar char="•"/>
            </a:pPr>
            <a:r>
              <a:rPr lang="nl-BE" dirty="0" smtClean="0"/>
              <a:t>Installatie</a:t>
            </a:r>
            <a:r>
              <a:rPr lang="nl-BE" baseline="0" dirty="0" smtClean="0"/>
              <a:t> in </a:t>
            </a:r>
            <a:r>
              <a:rPr lang="nl-BE" baseline="0" dirty="0" err="1" smtClean="0"/>
              <a:t>cloud</a:t>
            </a:r>
            <a:r>
              <a:rPr lang="nl-BE" baseline="0" dirty="0" smtClean="0"/>
              <a:t> is mogelijk of in ontwikkeling</a:t>
            </a:r>
          </a:p>
          <a:p>
            <a:pPr marL="0" indent="0">
              <a:buFont typeface="Arial" panose="020B0604020202020204" pitchFamily="34" charset="0"/>
              <a:buNone/>
            </a:pPr>
            <a:r>
              <a:rPr lang="nl-BE" baseline="0" dirty="0" smtClean="0"/>
              <a:t>Patiëntenadministratie</a:t>
            </a:r>
          </a:p>
          <a:p>
            <a:pPr marL="171450" indent="-171450">
              <a:buFont typeface="Arial" panose="020B0604020202020204" pitchFamily="34" charset="0"/>
              <a:buChar char="•"/>
            </a:pPr>
            <a:r>
              <a:rPr lang="nl-BE" baseline="0" dirty="0" smtClean="0"/>
              <a:t>Is in een ziekenhuis apart van consultatiediensten</a:t>
            </a:r>
          </a:p>
          <a:p>
            <a:pPr marL="0" indent="0">
              <a:buFont typeface="Arial" panose="020B0604020202020204" pitchFamily="34" charset="0"/>
              <a:buNone/>
            </a:pPr>
            <a:r>
              <a:rPr lang="nl-BE" baseline="0" dirty="0" smtClean="0"/>
              <a:t>Integratie van elektronische diensten</a:t>
            </a:r>
          </a:p>
          <a:p>
            <a:pPr marL="171450" indent="-171450">
              <a:buFont typeface="Arial" panose="020B0604020202020204" pitchFamily="34" charset="0"/>
              <a:buChar char="•"/>
            </a:pPr>
            <a:r>
              <a:rPr lang="nl-BE" dirty="0" smtClean="0"/>
              <a:t>Elektronische</a:t>
            </a:r>
            <a:r>
              <a:rPr lang="nl-BE" baseline="0" dirty="0" smtClean="0"/>
              <a:t> diensten zijn in ziekenhuis niet altijd verantwoordelijkheid van medisch personeel</a:t>
            </a:r>
            <a:endParaRPr lang="nl-BE" dirty="0"/>
          </a:p>
        </p:txBody>
      </p:sp>
      <p:sp>
        <p:nvSpPr>
          <p:cNvPr id="4" name="Slide Number Placeholder 3"/>
          <p:cNvSpPr>
            <a:spLocks noGrp="1"/>
          </p:cNvSpPr>
          <p:nvPr>
            <p:ph type="sldNum" sz="quarter" idx="10"/>
          </p:nvPr>
        </p:nvSpPr>
        <p:spPr/>
        <p:txBody>
          <a:bodyPr/>
          <a:lstStyle/>
          <a:p>
            <a:fld id="{A2EDF498-6B22-4C23-B9DE-FBD91F7FCCAE}" type="slidenum">
              <a:rPr lang="fr-BE" smtClean="0"/>
              <a:t>44</a:t>
            </a:fld>
            <a:endParaRPr lang="fr-BE"/>
          </a:p>
        </p:txBody>
      </p:sp>
    </p:spTree>
    <p:extLst>
      <p:ext uri="{BB962C8B-B14F-4D97-AF65-F5344CB8AC3E}">
        <p14:creationId xmlns:p14="http://schemas.microsoft.com/office/powerpoint/2010/main" val="500250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Lage technologische vereisten:</a:t>
            </a:r>
          </a:p>
          <a:p>
            <a:pPr marL="171450" indent="-171450">
              <a:buFont typeface="Arial" panose="020B0604020202020204" pitchFamily="34" charset="0"/>
              <a:buChar char="•"/>
            </a:pPr>
            <a:r>
              <a:rPr lang="nl-BE" dirty="0" smtClean="0"/>
              <a:t>Installatie</a:t>
            </a:r>
            <a:r>
              <a:rPr lang="nl-BE" baseline="0" dirty="0" smtClean="0"/>
              <a:t> op 1 PC mogelijk</a:t>
            </a:r>
          </a:p>
          <a:p>
            <a:pPr marL="171450" indent="-171450">
              <a:buFont typeface="Arial" panose="020B0604020202020204" pitchFamily="34" charset="0"/>
              <a:buChar char="•"/>
            </a:pPr>
            <a:r>
              <a:rPr lang="nl-BE" baseline="0" dirty="0" smtClean="0"/>
              <a:t>Databank geïntegreerd in pakket</a:t>
            </a:r>
          </a:p>
          <a:p>
            <a:pPr marL="171450" indent="-171450">
              <a:buFont typeface="Arial" panose="020B0604020202020204" pitchFamily="34" charset="0"/>
              <a:buChar char="•"/>
            </a:pPr>
            <a:r>
              <a:rPr lang="nl-BE" dirty="0" smtClean="0"/>
              <a:t>Installatie</a:t>
            </a:r>
            <a:r>
              <a:rPr lang="nl-BE" baseline="0" dirty="0" smtClean="0"/>
              <a:t> in </a:t>
            </a:r>
            <a:r>
              <a:rPr lang="nl-BE" baseline="0" dirty="0" err="1" smtClean="0"/>
              <a:t>cloud</a:t>
            </a:r>
            <a:r>
              <a:rPr lang="nl-BE" baseline="0" dirty="0" smtClean="0"/>
              <a:t> is mogelijk of in ontwikkeling</a:t>
            </a:r>
            <a:endParaRPr lang="nl-BE" dirty="0"/>
          </a:p>
        </p:txBody>
      </p:sp>
      <p:sp>
        <p:nvSpPr>
          <p:cNvPr id="4" name="Slide Number Placeholder 3"/>
          <p:cNvSpPr>
            <a:spLocks noGrp="1"/>
          </p:cNvSpPr>
          <p:nvPr>
            <p:ph type="sldNum" sz="quarter" idx="10"/>
          </p:nvPr>
        </p:nvSpPr>
        <p:spPr/>
        <p:txBody>
          <a:bodyPr/>
          <a:lstStyle/>
          <a:p>
            <a:fld id="{A2EDF498-6B22-4C23-B9DE-FBD91F7FCCAE}" type="slidenum">
              <a:rPr lang="fr-BE" smtClean="0"/>
              <a:t>45</a:t>
            </a:fld>
            <a:endParaRPr lang="fr-BE"/>
          </a:p>
        </p:txBody>
      </p:sp>
    </p:spTree>
    <p:extLst>
      <p:ext uri="{BB962C8B-B14F-4D97-AF65-F5344CB8AC3E}">
        <p14:creationId xmlns:p14="http://schemas.microsoft.com/office/powerpoint/2010/main" val="756231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47</a:t>
            </a:fld>
            <a:endParaRPr lang="nl-BE" altLang="en-US" dirty="0" smtClean="0">
              <a:latin typeface="Calibri" pitchFamily="34" charset="0"/>
            </a:endParaRPr>
          </a:p>
        </p:txBody>
      </p:sp>
    </p:spTree>
    <p:extLst>
      <p:ext uri="{BB962C8B-B14F-4D97-AF65-F5344CB8AC3E}">
        <p14:creationId xmlns:p14="http://schemas.microsoft.com/office/powerpoint/2010/main" val="160020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4</a:t>
            </a:fld>
            <a:endParaRPr lang="en-US" altLang="en-US" smtClean="0">
              <a:latin typeface="Calibri" pitchFamily="34" charset="0"/>
            </a:endParaRPr>
          </a:p>
        </p:txBody>
      </p:sp>
    </p:spTree>
    <p:extLst>
      <p:ext uri="{BB962C8B-B14F-4D97-AF65-F5344CB8AC3E}">
        <p14:creationId xmlns:p14="http://schemas.microsoft.com/office/powerpoint/2010/main" val="348957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5</a:t>
            </a:fld>
            <a:endParaRPr lang="en-US" altLang="en-US" smtClean="0">
              <a:latin typeface="Calibri" pitchFamily="34" charset="0"/>
            </a:endParaRPr>
          </a:p>
        </p:txBody>
      </p:sp>
    </p:spTree>
    <p:extLst>
      <p:ext uri="{BB962C8B-B14F-4D97-AF65-F5344CB8AC3E}">
        <p14:creationId xmlns:p14="http://schemas.microsoft.com/office/powerpoint/2010/main" val="338718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6</a:t>
            </a:fld>
            <a:endParaRPr lang="en-US" altLang="en-US" smtClean="0">
              <a:latin typeface="Calibri" pitchFamily="34" charset="0"/>
            </a:endParaRPr>
          </a:p>
        </p:txBody>
      </p:sp>
    </p:spTree>
    <p:extLst>
      <p:ext uri="{BB962C8B-B14F-4D97-AF65-F5344CB8AC3E}">
        <p14:creationId xmlns:p14="http://schemas.microsoft.com/office/powerpoint/2010/main" val="2910649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17</a:t>
            </a:fld>
            <a:endParaRPr lang="en-US" altLang="en-US" smtClean="0">
              <a:latin typeface="Calibri" pitchFamily="34" charset="0"/>
            </a:endParaRPr>
          </a:p>
        </p:txBody>
      </p:sp>
    </p:spTree>
    <p:extLst>
      <p:ext uri="{BB962C8B-B14F-4D97-AF65-F5344CB8AC3E}">
        <p14:creationId xmlns:p14="http://schemas.microsoft.com/office/powerpoint/2010/main" val="413434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1466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21</a:t>
            </a:fld>
            <a:endParaRPr lang="fr-BE" dirty="0"/>
          </a:p>
        </p:txBody>
      </p:sp>
    </p:spTree>
    <p:extLst>
      <p:ext uri="{BB962C8B-B14F-4D97-AF65-F5344CB8AC3E}">
        <p14:creationId xmlns:p14="http://schemas.microsoft.com/office/powerpoint/2010/main" val="1391857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19075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nl-BE" smtClean="0"/>
              <a:t>8/11/2017</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3016646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45338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052736"/>
            <a:ext cx="8229600" cy="525658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0644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7783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10370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95793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46908"/>
            <a:ext cx="4040188"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95793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46908"/>
            <a:ext cx="4041775"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931766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325300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50642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2277889" cy="908720"/>
          </a:xfrm>
          <a:prstGeom prst="rect">
            <a:avLst/>
          </a:prstGeom>
        </p:spPr>
        <p:txBody>
          <a:bodyPr anchor="b"/>
          <a:lstStyle>
            <a:lvl1pPr algn="r">
              <a:defRPr sz="2000" b="1"/>
            </a:lvl1pPr>
          </a:lstStyle>
          <a:p>
            <a:r>
              <a:rPr lang="en-US" dirty="0" smtClean="0"/>
              <a:t>Click to edit Master title style</a:t>
            </a:r>
            <a:endParaRPr lang="fr-BE" dirty="0"/>
          </a:p>
        </p:txBody>
      </p:sp>
      <p:sp>
        <p:nvSpPr>
          <p:cNvPr id="3" name="Content Placeholder 2"/>
          <p:cNvSpPr>
            <a:spLocks noGrp="1"/>
          </p:cNvSpPr>
          <p:nvPr>
            <p:ph idx="1"/>
          </p:nvPr>
        </p:nvSpPr>
        <p:spPr>
          <a:xfrm>
            <a:off x="3575050" y="116632"/>
            <a:ext cx="5111750" cy="600953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074710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305161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solidFill>
                  <a:schemeClr val="tx1">
                    <a:lumMod val="65000"/>
                    <a:lumOff val="35000"/>
                  </a:schemeClr>
                </a:solidFill>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4165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a:xfrm>
            <a:off x="457200" y="1052736"/>
            <a:ext cx="8229600" cy="5289451"/>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nl-BE" smtClean="0"/>
              <a:t>8/11/2017</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cxnSp>
        <p:nvCxnSpPr>
          <p:cNvPr id="7" name="Straight Connector 6"/>
          <p:cNvCxnSpPr/>
          <p:nvPr userDrawn="1"/>
        </p:nvCxnSpPr>
        <p:spPr>
          <a:xfrm>
            <a:off x="0" y="908720"/>
            <a:ext cx="9144000" cy="0"/>
          </a:xfrm>
          <a:prstGeom prst="line">
            <a:avLst/>
          </a:prstGeom>
          <a:ln w="19050">
            <a:solidFill>
              <a:srgbClr val="52525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75077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052736"/>
            <a:ext cx="8229600" cy="525658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275300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457200" y="105164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4"/>
            <a:ext cx="4040188"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05164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4"/>
            <a:ext cx="4041775"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248751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819130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408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nl-BE" smtClean="0"/>
              <a:t>8/11/2017</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3024579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nl-BE" smtClean="0"/>
              <a:t>8/11/2017</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cxnSp>
        <p:nvCxnSpPr>
          <p:cNvPr id="8" name="Straight Connector 7"/>
          <p:cNvCxnSpPr/>
          <p:nvPr userDrawn="1"/>
        </p:nvCxnSpPr>
        <p:spPr>
          <a:xfrm>
            <a:off x="0" y="908720"/>
            <a:ext cx="9144000" cy="0"/>
          </a:xfrm>
          <a:prstGeom prst="line">
            <a:avLst/>
          </a:prstGeom>
          <a:ln w="19050">
            <a:solidFill>
              <a:srgbClr val="52525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6139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43260" y="10516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2"/>
            <a:ext cx="4040188"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10516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3"/>
            <a:ext cx="4041775"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p:txBody>
          <a:bodyPr/>
          <a:lstStyle/>
          <a:p>
            <a:r>
              <a:rPr lang="nl-BE" smtClean="0"/>
              <a:t>8/11/2017</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26745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r>
              <a:rPr lang="nl-BE" smtClean="0"/>
              <a:t>8/11/2017</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a:t>
            </a:fld>
            <a:endParaRPr lang="fr-BE"/>
          </a:p>
        </p:txBody>
      </p:sp>
      <p:cxnSp>
        <p:nvCxnSpPr>
          <p:cNvPr id="6" name="Straight Connector 5"/>
          <p:cNvCxnSpPr/>
          <p:nvPr userDrawn="1"/>
        </p:nvCxnSpPr>
        <p:spPr>
          <a:xfrm>
            <a:off x="0" y="908720"/>
            <a:ext cx="9144000" cy="0"/>
          </a:xfrm>
          <a:prstGeom prst="line">
            <a:avLst/>
          </a:prstGeom>
          <a:ln w="19050">
            <a:solidFill>
              <a:srgbClr val="52525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9390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BE" smtClean="0"/>
              <a:t>8/11/2017</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7796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1556791"/>
            <a:ext cx="54864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nl-BE" smtClean="0"/>
              <a:t>8/11/2017</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2680613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54446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jp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1">
            <a:extLst>
              <a:ext uri="{28A0092B-C50C-407E-A947-70E740481C1C}">
                <a14:useLocalDpi xmlns:a14="http://schemas.microsoft.com/office/drawing/2010/main" val="0"/>
              </a:ext>
            </a:extLst>
          </a:blip>
          <a:srcRect t="789" r="83862" b="92911"/>
          <a:stretch/>
        </p:blipFill>
        <p:spPr>
          <a:xfrm>
            <a:off x="7308304" y="6381328"/>
            <a:ext cx="1475656" cy="432048"/>
          </a:xfrm>
          <a:prstGeom prst="rect">
            <a:avLst/>
          </a:prstGeom>
        </p:spPr>
      </p:pic>
      <p:sp>
        <p:nvSpPr>
          <p:cNvPr id="2" name="Title Placeholder 1"/>
          <p:cNvSpPr>
            <a:spLocks noGrp="1"/>
          </p:cNvSpPr>
          <p:nvPr>
            <p:ph type="title"/>
          </p:nvPr>
        </p:nvSpPr>
        <p:spPr>
          <a:xfrm>
            <a:off x="0" y="1"/>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96752"/>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29329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80" r:id="rId9"/>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1">
            <a:extLst>
              <a:ext uri="{28A0092B-C50C-407E-A947-70E740481C1C}">
                <a14:useLocalDpi xmlns:a14="http://schemas.microsoft.com/office/drawing/2010/main" val="0"/>
              </a:ext>
            </a:extLst>
          </a:blip>
          <a:srcRect t="-400" r="83862" b="91999"/>
          <a:stretch/>
        </p:blipFill>
        <p:spPr>
          <a:xfrm>
            <a:off x="7524328" y="6281936"/>
            <a:ext cx="1475656" cy="576064"/>
          </a:xfrm>
          <a:prstGeom prst="rect">
            <a:avLst/>
          </a:prstGeom>
        </p:spPr>
      </p:pic>
      <p:sp>
        <p:nvSpPr>
          <p:cNvPr id="8" name="Title Placeholder 1"/>
          <p:cNvSpPr>
            <a:spLocks noGrp="1"/>
          </p:cNvSpPr>
          <p:nvPr>
            <p:ph type="title"/>
          </p:nvPr>
        </p:nvSpPr>
        <p:spPr>
          <a:xfrm>
            <a:off x="0" y="17760"/>
            <a:ext cx="91440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56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3" name="Straight Connector 2"/>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4934510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8/11/2017</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11">
            <a:extLst>
              <a:ext uri="{28A0092B-C50C-407E-A947-70E740481C1C}">
                <a14:useLocalDpi xmlns:a14="http://schemas.microsoft.com/office/drawing/2010/main" val="0"/>
              </a:ext>
            </a:extLst>
          </a:blip>
          <a:srcRect r="77950" b="92280"/>
          <a:stretch/>
        </p:blipFill>
        <p:spPr>
          <a:xfrm>
            <a:off x="6804248" y="6326659"/>
            <a:ext cx="2016224" cy="531341"/>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package" Target="../embeddings/Microsoft_Excel_Worksheet.xlsx"/></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130425"/>
            <a:ext cx="8424936" cy="1470025"/>
          </a:xfrm>
        </p:spPr>
        <p:txBody>
          <a:bodyPr>
            <a:noAutofit/>
          </a:bodyPr>
          <a:lstStyle/>
          <a:p>
            <a:pPr algn="l"/>
            <a:r>
              <a:rPr lang="nl-NL" sz="4800" b="1" dirty="0" err="1" smtClean="0">
                <a:solidFill>
                  <a:srgbClr val="087670"/>
                </a:solidFill>
                <a:ea typeface="+mn-ea"/>
              </a:rPr>
              <a:t>eGezondheid</a:t>
            </a:r>
            <a:r>
              <a:rPr lang="nl-NL" b="1" dirty="0" smtClean="0">
                <a:solidFill>
                  <a:srgbClr val="087670"/>
                </a:solidFill>
                <a:ea typeface="+mn-ea"/>
              </a:rPr>
              <a:t> </a:t>
            </a:r>
            <a:r>
              <a:rPr lang="nl-NL" sz="4800" b="1" dirty="0" smtClean="0">
                <a:solidFill>
                  <a:srgbClr val="B82400"/>
                </a:solidFill>
                <a:latin typeface="+mn-lt"/>
                <a:ea typeface="+mn-ea"/>
              </a:rPr>
              <a:t>en (extramurale</a:t>
            </a:r>
            <a:r>
              <a:rPr lang="nl-NL" sz="4800" b="1">
                <a:solidFill>
                  <a:srgbClr val="B82400"/>
                </a:solidFill>
                <a:latin typeface="+mn-lt"/>
                <a:ea typeface="+mn-ea"/>
              </a:rPr>
              <a:t>) </a:t>
            </a:r>
            <a:r>
              <a:rPr lang="nl-NL" sz="4800" b="1" smtClean="0">
                <a:solidFill>
                  <a:srgbClr val="B82400"/>
                </a:solidFill>
                <a:latin typeface="+mn-lt"/>
                <a:ea typeface="+mn-ea"/>
              </a:rPr>
              <a:t>artsen-specialisten    </a:t>
            </a:r>
            <a:r>
              <a:rPr lang="nl-NL" b="1" cap="none" dirty="0" smtClean="0">
                <a:solidFill>
                  <a:srgbClr val="B82400"/>
                </a:solidFill>
                <a:ea typeface="+mn-ea"/>
              </a:rPr>
              <a:t/>
            </a:r>
            <a:br>
              <a:rPr lang="nl-NL" b="1" cap="none" dirty="0" smtClean="0">
                <a:solidFill>
                  <a:srgbClr val="B82400"/>
                </a:solidFill>
                <a:ea typeface="+mn-ea"/>
              </a:rPr>
            </a:br>
            <a:endParaRPr lang="nl-BE" sz="3200" b="1" dirty="0">
              <a:solidFill>
                <a:srgbClr val="B82400"/>
              </a:solidFill>
            </a:endParaRPr>
          </a:p>
        </p:txBody>
      </p:sp>
      <p:grpSp>
        <p:nvGrpSpPr>
          <p:cNvPr id="9" name="Group 11"/>
          <p:cNvGrpSpPr>
            <a:grpSpLocks/>
          </p:cNvGrpSpPr>
          <p:nvPr/>
        </p:nvGrpSpPr>
        <p:grpSpPr bwMode="auto">
          <a:xfrm>
            <a:off x="4279900" y="3429000"/>
            <a:ext cx="4268788" cy="2800350"/>
            <a:chOff x="4406900" y="2676525"/>
            <a:chExt cx="4268788"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https://www.ksz.fgov.be</a:t>
              </a:r>
            </a:p>
            <a:p>
              <a:pPr>
                <a:defRPr/>
              </a:pPr>
              <a:r>
                <a:rPr lang="fr-BE" altLang="en-US" sz="1600" dirty="0" smtClean="0">
                  <a:cs typeface="Arial" pitchFamily="34" charset="0"/>
                  <a:sym typeface="Arial" pitchFamily="34" charset="0"/>
                </a:rPr>
                <a:t>https://www.frankrobben.be</a:t>
              </a:r>
              <a:endParaRPr lang="fr-BE" altLang="en-US" sz="1600" dirty="0" smtClean="0">
                <a:cs typeface="Arial" pitchFamily="34" charset="0"/>
              </a:endParaRPr>
            </a:p>
          </p:txBody>
        </p:sp>
      </p:grpSp>
    </p:spTree>
    <p:extLst>
      <p:ext uri="{BB962C8B-B14F-4D97-AF65-F5344CB8AC3E}">
        <p14:creationId xmlns:p14="http://schemas.microsoft.com/office/powerpoint/2010/main" val="3501958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mtClean="0"/>
              <a:t>Roadmap 2.0: prestataires de soins en 2019</a:t>
            </a:r>
            <a:endParaRPr lang="fr-BE"/>
          </a:p>
        </p:txBody>
      </p:sp>
      <p:sp>
        <p:nvSpPr>
          <p:cNvPr id="3" name="Content Placeholder 2"/>
          <p:cNvSpPr>
            <a:spLocks noGrp="1"/>
          </p:cNvSpPr>
          <p:nvPr>
            <p:ph idx="1"/>
          </p:nvPr>
        </p:nvSpPr>
        <p:spPr/>
        <p:txBody>
          <a:bodyPr>
            <a:normAutofit fontScale="85000" lnSpcReduction="10000"/>
          </a:bodyPr>
          <a:lstStyle/>
          <a:p>
            <a:r>
              <a:rPr lang="fr-BE" dirty="0" smtClean="0"/>
              <a:t>Tout médecin généraliste gèrera un dossier médical informatisé (DMI) pour chaque patient et publiera et actualisera pour chaque patient un </a:t>
            </a:r>
            <a:r>
              <a:rPr lang="fr-BE" dirty="0" err="1" smtClean="0"/>
              <a:t>SumEHR</a:t>
            </a:r>
            <a:r>
              <a:rPr lang="fr-BE" dirty="0" smtClean="0"/>
              <a:t> dans le coffre-fort sécurisé (</a:t>
            </a:r>
            <a:r>
              <a:rPr lang="fr-BE" dirty="0" err="1" smtClean="0"/>
              <a:t>Vitalink</a:t>
            </a:r>
            <a:r>
              <a:rPr lang="fr-BE" dirty="0" smtClean="0"/>
              <a:t>, </a:t>
            </a:r>
            <a:r>
              <a:rPr lang="fr-BE" dirty="0" err="1" smtClean="0"/>
              <a:t>Intermed</a:t>
            </a:r>
            <a:r>
              <a:rPr lang="fr-BE" dirty="0" smtClean="0"/>
              <a:t> ou </a:t>
            </a:r>
            <a:r>
              <a:rPr lang="fr-BE" dirty="0" err="1" smtClean="0"/>
              <a:t>BruSafe</a:t>
            </a:r>
            <a:r>
              <a:rPr lang="fr-BE" dirty="0" smtClean="0"/>
              <a:t>).</a:t>
            </a:r>
          </a:p>
          <a:p>
            <a:endParaRPr lang="nl-BE" dirty="0" smtClean="0"/>
          </a:p>
          <a:p>
            <a:r>
              <a:rPr lang="fr-BE" dirty="0" smtClean="0"/>
              <a:t>Tout hôpital, tout établissement psychiatrique et tout laboratoire mettront certains documents à la disposition par la voie électronique pour lesquels des références seront enregistrées dans le système des hubs et du </a:t>
            </a:r>
            <a:r>
              <a:rPr lang="fr-BE" dirty="0" err="1" smtClean="0"/>
              <a:t>metahub</a:t>
            </a:r>
            <a:r>
              <a:rPr lang="fr-BE" dirty="0" smtClean="0"/>
              <a:t> et seront en mesure de consulter des informations pertinentes dans les </a:t>
            </a:r>
            <a:r>
              <a:rPr lang="fr-BE" dirty="0" err="1" smtClean="0"/>
              <a:t>coffres-forts</a:t>
            </a:r>
            <a:r>
              <a:rPr lang="fr-BE" dirty="0" smtClean="0"/>
              <a:t> sécurisés.</a:t>
            </a:r>
          </a:p>
          <a:p>
            <a:endParaRPr lang="nl-BE" dirty="0" smtClean="0"/>
          </a:p>
          <a:p>
            <a:r>
              <a:rPr lang="fr-BE" dirty="0" smtClean="0"/>
              <a:t>Tout hôpital disposera d'un dossier de patient informatisé multidisciplinaire et intégré (DPI).</a:t>
            </a:r>
          </a:p>
          <a:p>
            <a:endParaRPr lang="nl-BE" dirty="0" smtClean="0"/>
          </a:p>
          <a:p>
            <a:endParaRPr lang="nl-BE" dirty="0" smtClean="0"/>
          </a:p>
          <a:p>
            <a:endParaRPr lang="nl-BE" dirty="0" smtClean="0"/>
          </a:p>
          <a:p>
            <a:endParaRPr lang="nl-BE" dirty="0"/>
          </a:p>
        </p:txBody>
      </p:sp>
      <p:sp>
        <p:nvSpPr>
          <p:cNvPr id="7" name="Date Placeholder 6"/>
          <p:cNvSpPr>
            <a:spLocks noGrp="1"/>
          </p:cNvSpPr>
          <p:nvPr>
            <p:ph type="dt" sz="half" idx="10"/>
          </p:nvPr>
        </p:nvSpPr>
        <p:spPr>
          <a:xfrm>
            <a:off x="457200" y="6448425"/>
            <a:ext cx="2133600" cy="365125"/>
          </a:xfrm>
        </p:spPr>
        <p:txBody>
          <a:bodyPr/>
          <a:lstStyle/>
          <a:p>
            <a:r>
              <a:rPr lang="nl-BE" smtClean="0"/>
              <a:t>8/11/2017</a:t>
            </a:r>
            <a:endParaRPr lang="fr-BE"/>
          </a:p>
        </p:txBody>
      </p:sp>
      <p:sp>
        <p:nvSpPr>
          <p:cNvPr id="8" name="Slide Number Placeholder 7"/>
          <p:cNvSpPr>
            <a:spLocks noGrp="1"/>
          </p:cNvSpPr>
          <p:nvPr>
            <p:ph type="sldNum" sz="quarter" idx="12"/>
          </p:nvPr>
        </p:nvSpPr>
        <p:spPr>
          <a:xfrm>
            <a:off x="3517900" y="6453188"/>
            <a:ext cx="2133600" cy="365125"/>
          </a:xfrm>
        </p:spPr>
        <p:txBody>
          <a:bodyPr/>
          <a:lstStyle/>
          <a:p>
            <a:r>
              <a:rPr lang="fr-BE" dirty="0" smtClean="0"/>
              <a:t> </a:t>
            </a:r>
            <a:fld id="{30A9230E-FFBB-4CCB-ABD7-198084EDE768}" type="slidenum">
              <a:rPr lang="fr-BE" smtClean="0"/>
              <a:pPr/>
              <a:t>10</a:t>
            </a:fld>
            <a:r>
              <a:rPr lang="fr-BE" dirty="0" smtClean="0"/>
              <a:t> </a:t>
            </a:r>
            <a:endParaRPr lang="fr-BE" dirty="0"/>
          </a:p>
        </p:txBody>
      </p:sp>
    </p:spTree>
    <p:extLst>
      <p:ext uri="{BB962C8B-B14F-4D97-AF65-F5344CB8AC3E}">
        <p14:creationId xmlns:p14="http://schemas.microsoft.com/office/powerpoint/2010/main" val="4024652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smtClean="0"/>
              <a:t>Roadmap 2.0: prestataires de soins en 2019</a:t>
            </a:r>
            <a:endParaRPr lang="fr-BE"/>
          </a:p>
        </p:txBody>
      </p:sp>
      <p:sp>
        <p:nvSpPr>
          <p:cNvPr id="3" name="Tijdelijke aanduiding voor inhoud 2"/>
          <p:cNvSpPr>
            <a:spLocks noGrp="1"/>
          </p:cNvSpPr>
          <p:nvPr>
            <p:ph idx="1"/>
          </p:nvPr>
        </p:nvSpPr>
        <p:spPr/>
        <p:txBody>
          <a:bodyPr>
            <a:normAutofit fontScale="85000" lnSpcReduction="20000"/>
          </a:bodyPr>
          <a:lstStyle/>
          <a:p>
            <a:r>
              <a:rPr lang="fr-BE" dirty="0" smtClean="0"/>
              <a:t>Pour tous les autres prestataires de soins, un DPI aura été défini. Ces derniers seront aussi en mesure de publier et d'actualiser certaines informations issues de leur DPI dans le coffre-fort sécurisé.</a:t>
            </a:r>
          </a:p>
          <a:p>
            <a:endParaRPr lang="nl-BE" dirty="0" smtClean="0"/>
          </a:p>
          <a:p>
            <a:r>
              <a:rPr lang="fr-BE" dirty="0" smtClean="0"/>
              <a:t>Les médicaments et les prestations médicales seront prescrits par la voie électronique.</a:t>
            </a:r>
          </a:p>
          <a:p>
            <a:endParaRPr lang="nl-BE" dirty="0" smtClean="0"/>
          </a:p>
          <a:p>
            <a:r>
              <a:rPr lang="fr-BE" dirty="0" smtClean="0"/>
              <a:t>Les pharmaciens publieront des informations concernant les médicaments délivrés dans le dossier pharmaceutique partagé (DPP) qui alimente le schéma de médication; le schéma de médication du patient sera également disponible dans le coffre-fort sécurisé et sera notamment partagé par les médecins, pharmaciens, infirmiers à domicile et hôpitaux.</a:t>
            </a:r>
          </a:p>
          <a:p>
            <a:endParaRPr lang="nl-BE" dirty="0"/>
          </a:p>
        </p:txBody>
      </p:sp>
      <p:sp>
        <p:nvSpPr>
          <p:cNvPr id="7" name="Date Placeholder 6"/>
          <p:cNvSpPr>
            <a:spLocks noGrp="1"/>
          </p:cNvSpPr>
          <p:nvPr>
            <p:ph type="dt" sz="half" idx="10"/>
          </p:nvPr>
        </p:nvSpPr>
        <p:spPr>
          <a:xfrm>
            <a:off x="457200" y="6448425"/>
            <a:ext cx="2133600" cy="365125"/>
          </a:xfrm>
        </p:spPr>
        <p:txBody>
          <a:bodyPr/>
          <a:lstStyle/>
          <a:p>
            <a:r>
              <a:rPr lang="nl-BE" smtClean="0"/>
              <a:t>8/11/2017</a:t>
            </a:r>
            <a:endParaRPr lang="fr-BE"/>
          </a:p>
        </p:txBody>
      </p:sp>
      <p:sp>
        <p:nvSpPr>
          <p:cNvPr id="8" name="Slide Number Placeholder 7"/>
          <p:cNvSpPr>
            <a:spLocks noGrp="1"/>
          </p:cNvSpPr>
          <p:nvPr>
            <p:ph type="sldNum" sz="quarter" idx="12"/>
          </p:nvPr>
        </p:nvSpPr>
        <p:spPr>
          <a:xfrm>
            <a:off x="3517900" y="6453188"/>
            <a:ext cx="2133600" cy="365125"/>
          </a:xfrm>
        </p:spPr>
        <p:txBody>
          <a:bodyPr/>
          <a:lstStyle/>
          <a:p>
            <a:r>
              <a:rPr lang="fr-BE" dirty="0" smtClean="0"/>
              <a:t> </a:t>
            </a:r>
            <a:fld id="{30A9230E-FFBB-4CCB-ABD7-198084EDE768}" type="slidenum">
              <a:rPr lang="fr-BE" smtClean="0"/>
              <a:pPr/>
              <a:t>11</a:t>
            </a:fld>
            <a:r>
              <a:rPr lang="fr-BE" dirty="0" smtClean="0"/>
              <a:t> </a:t>
            </a:r>
            <a:endParaRPr lang="fr-BE" dirty="0"/>
          </a:p>
        </p:txBody>
      </p:sp>
    </p:spTree>
    <p:extLst>
      <p:ext uri="{BB962C8B-B14F-4D97-AF65-F5344CB8AC3E}">
        <p14:creationId xmlns:p14="http://schemas.microsoft.com/office/powerpoint/2010/main" val="1072210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mtClean="0"/>
              <a:t>Roadmap 2.0: prestataires de soins en 2019</a:t>
            </a:r>
            <a:endParaRPr lang="fr-BE"/>
          </a:p>
        </p:txBody>
      </p:sp>
      <p:sp>
        <p:nvSpPr>
          <p:cNvPr id="3" name="Content Placeholder 2"/>
          <p:cNvSpPr>
            <a:spLocks noGrp="1"/>
          </p:cNvSpPr>
          <p:nvPr>
            <p:ph idx="1"/>
          </p:nvPr>
        </p:nvSpPr>
        <p:spPr/>
        <p:txBody>
          <a:bodyPr>
            <a:normAutofit fontScale="92500" lnSpcReduction="20000"/>
          </a:bodyPr>
          <a:lstStyle/>
          <a:p>
            <a:r>
              <a:rPr lang="fr-BE" dirty="0" smtClean="0"/>
              <a:t>Le médecin généraliste, par le biais de son DMI, aura accès à toutes les informations médicales publiées de son/sa patient(e).</a:t>
            </a:r>
          </a:p>
          <a:p>
            <a:endParaRPr lang="nl-BE" dirty="0" smtClean="0"/>
          </a:p>
          <a:p>
            <a:r>
              <a:rPr lang="fr-BE" dirty="0" smtClean="0"/>
              <a:t>L’ensemble des prestataires de soins auront accès à toutes les données médicales publiées de leur patient, pour autant qu’elles soient pertinentes pour eux. Des filtres seront définis à cet effet. L’information pourra également être complétée de façon multidisciplinaire.</a:t>
            </a:r>
          </a:p>
          <a:p>
            <a:endParaRPr lang="nl-BE" dirty="0" smtClean="0"/>
          </a:p>
          <a:p>
            <a:r>
              <a:rPr lang="fr-BE" dirty="0" smtClean="0"/>
              <a:t>Les informations médicales seront au maximum créées et publiées de manière structurée et interopérable sur le plan sémantique.</a:t>
            </a:r>
            <a:endParaRPr lang="fr-BE" dirty="0"/>
          </a:p>
        </p:txBody>
      </p:sp>
      <p:sp>
        <p:nvSpPr>
          <p:cNvPr id="7" name="Date Placeholder 6"/>
          <p:cNvSpPr>
            <a:spLocks noGrp="1"/>
          </p:cNvSpPr>
          <p:nvPr>
            <p:ph type="dt" sz="half" idx="10"/>
          </p:nvPr>
        </p:nvSpPr>
        <p:spPr>
          <a:xfrm>
            <a:off x="457200" y="6448425"/>
            <a:ext cx="2133600" cy="365125"/>
          </a:xfrm>
        </p:spPr>
        <p:txBody>
          <a:bodyPr/>
          <a:lstStyle/>
          <a:p>
            <a:r>
              <a:rPr lang="nl-BE" smtClean="0"/>
              <a:t>8/11/2017</a:t>
            </a:r>
            <a:endParaRPr lang="fr-BE"/>
          </a:p>
        </p:txBody>
      </p:sp>
      <p:sp>
        <p:nvSpPr>
          <p:cNvPr id="8" name="Slide Number Placeholder 7"/>
          <p:cNvSpPr>
            <a:spLocks noGrp="1"/>
          </p:cNvSpPr>
          <p:nvPr>
            <p:ph type="sldNum" sz="quarter" idx="12"/>
          </p:nvPr>
        </p:nvSpPr>
        <p:spPr>
          <a:xfrm>
            <a:off x="3517900" y="6453188"/>
            <a:ext cx="2133600" cy="365125"/>
          </a:xfrm>
        </p:spPr>
        <p:txBody>
          <a:bodyPr/>
          <a:lstStyle/>
          <a:p>
            <a:r>
              <a:rPr lang="fr-BE" dirty="0" smtClean="0"/>
              <a:t> </a:t>
            </a:r>
            <a:fld id="{30A9230E-FFBB-4CCB-ABD7-198084EDE768}" type="slidenum">
              <a:rPr lang="fr-BE" smtClean="0"/>
              <a:pPr/>
              <a:t>12</a:t>
            </a:fld>
            <a:r>
              <a:rPr lang="fr-BE" dirty="0" smtClean="0"/>
              <a:t> </a:t>
            </a:r>
            <a:endParaRPr lang="fr-BE" dirty="0"/>
          </a:p>
        </p:txBody>
      </p:sp>
    </p:spTree>
    <p:extLst>
      <p:ext uri="{BB962C8B-B14F-4D97-AF65-F5344CB8AC3E}">
        <p14:creationId xmlns:p14="http://schemas.microsoft.com/office/powerpoint/2010/main" val="996143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mtClean="0"/>
              <a:t>Roadmap 2.0: prestataires de soins en 2019</a:t>
            </a:r>
            <a:endParaRPr lang="fr-BE"/>
          </a:p>
        </p:txBody>
      </p:sp>
      <p:sp>
        <p:nvSpPr>
          <p:cNvPr id="3" name="Content Placeholder 2"/>
          <p:cNvSpPr>
            <a:spLocks noGrp="1"/>
          </p:cNvSpPr>
          <p:nvPr>
            <p:ph idx="1"/>
          </p:nvPr>
        </p:nvSpPr>
        <p:spPr/>
        <p:txBody>
          <a:bodyPr>
            <a:normAutofit lnSpcReduction="10000"/>
          </a:bodyPr>
          <a:lstStyle/>
          <a:p>
            <a:r>
              <a:rPr lang="fr-BE" dirty="0" smtClean="0"/>
              <a:t>Tous les prestataires de soins pourront communiquer entre eux via la </a:t>
            </a:r>
            <a:r>
              <a:rPr lang="fr-BE" dirty="0" err="1" smtClean="0"/>
              <a:t>eHealthBox</a:t>
            </a:r>
            <a:r>
              <a:rPr lang="fr-BE" dirty="0" smtClean="0"/>
              <a:t>. Certains formulaires standard seront mis à disposition à cet effet.</a:t>
            </a:r>
          </a:p>
          <a:p>
            <a:endParaRPr lang="nl-BE" dirty="0" smtClean="0"/>
          </a:p>
          <a:p>
            <a:r>
              <a:rPr lang="fr-BE" dirty="0" smtClean="0"/>
              <a:t>Les prestataires de soins pourront faire appel à la télémédecine en utilisant des applications de ‘mobile </a:t>
            </a:r>
            <a:r>
              <a:rPr lang="fr-BE" dirty="0" err="1" smtClean="0"/>
              <a:t>health</a:t>
            </a:r>
            <a:r>
              <a:rPr lang="fr-BE" dirty="0" smtClean="0"/>
              <a:t>’ qui auront fait l’objet d’un enregistrement officiel. Cet enregistrement sera conditionné par un certain nombre de contrôles en termes de protection des données, interopérabilité, label CE pour les dispositifs médicaux et </a:t>
            </a:r>
            <a:r>
              <a:rPr lang="fr-BE" dirty="0" err="1" smtClean="0"/>
              <a:t>evidence</a:t>
            </a:r>
            <a:r>
              <a:rPr lang="fr-BE" dirty="0" smtClean="0"/>
              <a:t> </a:t>
            </a:r>
            <a:r>
              <a:rPr lang="fr-BE" dirty="0" err="1" smtClean="0"/>
              <a:t>based</a:t>
            </a:r>
            <a:r>
              <a:rPr lang="fr-BE" dirty="0" smtClean="0"/>
              <a:t> </a:t>
            </a:r>
            <a:r>
              <a:rPr lang="fr-BE" dirty="0" err="1" smtClean="0"/>
              <a:t>medicine</a:t>
            </a:r>
            <a:r>
              <a:rPr lang="fr-BE" dirty="0" smtClean="0"/>
              <a:t> (EBM).</a:t>
            </a:r>
          </a:p>
          <a:p>
            <a:endParaRPr lang="nl-BE" dirty="0" smtClean="0"/>
          </a:p>
          <a:p>
            <a:endParaRPr lang="nl-BE" dirty="0" smtClean="0"/>
          </a:p>
          <a:p>
            <a:endParaRPr lang="nl-BE" dirty="0"/>
          </a:p>
        </p:txBody>
      </p:sp>
      <p:sp>
        <p:nvSpPr>
          <p:cNvPr id="7" name="Date Placeholder 6"/>
          <p:cNvSpPr>
            <a:spLocks noGrp="1"/>
          </p:cNvSpPr>
          <p:nvPr>
            <p:ph type="dt" sz="half" idx="10"/>
          </p:nvPr>
        </p:nvSpPr>
        <p:spPr>
          <a:xfrm>
            <a:off x="457200" y="6448425"/>
            <a:ext cx="2133600" cy="365125"/>
          </a:xfrm>
        </p:spPr>
        <p:txBody>
          <a:bodyPr/>
          <a:lstStyle/>
          <a:p>
            <a:r>
              <a:rPr lang="nl-BE" smtClean="0"/>
              <a:t>8/11/2017</a:t>
            </a:r>
            <a:endParaRPr lang="fr-BE"/>
          </a:p>
        </p:txBody>
      </p:sp>
      <p:sp>
        <p:nvSpPr>
          <p:cNvPr id="8" name="Slide Number Placeholder 7"/>
          <p:cNvSpPr>
            <a:spLocks noGrp="1"/>
          </p:cNvSpPr>
          <p:nvPr>
            <p:ph type="sldNum" sz="quarter" idx="12"/>
          </p:nvPr>
        </p:nvSpPr>
        <p:spPr>
          <a:xfrm>
            <a:off x="3517900" y="6453188"/>
            <a:ext cx="2133600" cy="365125"/>
          </a:xfrm>
        </p:spPr>
        <p:txBody>
          <a:bodyPr/>
          <a:lstStyle/>
          <a:p>
            <a:r>
              <a:rPr lang="fr-BE" dirty="0" smtClean="0"/>
              <a:t> </a:t>
            </a:r>
            <a:fld id="{30A9230E-FFBB-4CCB-ABD7-198084EDE768}" type="slidenum">
              <a:rPr lang="fr-BE" smtClean="0"/>
              <a:pPr/>
              <a:t>13</a:t>
            </a:fld>
            <a:r>
              <a:rPr lang="fr-BE" dirty="0" smtClean="0"/>
              <a:t> </a:t>
            </a:r>
            <a:endParaRPr lang="fr-BE" dirty="0"/>
          </a:p>
        </p:txBody>
      </p:sp>
    </p:spTree>
    <p:extLst>
      <p:ext uri="{BB962C8B-B14F-4D97-AF65-F5344CB8AC3E}">
        <p14:creationId xmlns:p14="http://schemas.microsoft.com/office/powerpoint/2010/main" val="40215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mtClean="0"/>
              <a:t>Roadmap 2.0: prestataires de soins en 2019</a:t>
            </a:r>
            <a:endParaRPr lang="fr-BE"/>
          </a:p>
        </p:txBody>
      </p:sp>
      <p:sp>
        <p:nvSpPr>
          <p:cNvPr id="3" name="Content Placeholder 2"/>
          <p:cNvSpPr>
            <a:spLocks noGrp="1"/>
          </p:cNvSpPr>
          <p:nvPr>
            <p:ph idx="1"/>
          </p:nvPr>
        </p:nvSpPr>
        <p:spPr/>
        <p:txBody>
          <a:bodyPr/>
          <a:lstStyle/>
          <a:p>
            <a:r>
              <a:rPr lang="fr-BE" dirty="0" smtClean="0"/>
              <a:t>Les registres seront optimalisés et uniformisés et l’enregistrement sera le plus possible automatisé à partir du DMI/DPI.</a:t>
            </a:r>
          </a:p>
          <a:p>
            <a:endParaRPr lang="nl-BE" dirty="0" smtClean="0"/>
          </a:p>
          <a:p>
            <a:r>
              <a:rPr lang="fr-BE" dirty="0" smtClean="0"/>
              <a:t>La traçabilité des implants et des médicaments respectera les normes internationales.</a:t>
            </a:r>
          </a:p>
          <a:p>
            <a:endParaRPr lang="nl-BE" dirty="0" smtClean="0"/>
          </a:p>
          <a:p>
            <a:r>
              <a:rPr lang="fr-BE" dirty="0" smtClean="0"/>
              <a:t>Tous les échanges de données entre les prestataires de soins et les mutualités auront lieu par la voie électronique.</a:t>
            </a:r>
          </a:p>
          <a:p>
            <a:endParaRPr lang="fr-BE" dirty="0"/>
          </a:p>
        </p:txBody>
      </p:sp>
      <p:sp>
        <p:nvSpPr>
          <p:cNvPr id="8" name="Date Placeholder 7"/>
          <p:cNvSpPr>
            <a:spLocks noGrp="1"/>
          </p:cNvSpPr>
          <p:nvPr>
            <p:ph type="dt" sz="half" idx="10"/>
          </p:nvPr>
        </p:nvSpPr>
        <p:spPr>
          <a:xfrm>
            <a:off x="457200" y="6448425"/>
            <a:ext cx="2133600" cy="365125"/>
          </a:xfrm>
        </p:spPr>
        <p:txBody>
          <a:bodyPr/>
          <a:lstStyle/>
          <a:p>
            <a:r>
              <a:rPr lang="nl-BE" smtClean="0"/>
              <a:t>8/11/2017</a:t>
            </a:r>
            <a:endParaRPr lang="fr-BE"/>
          </a:p>
        </p:txBody>
      </p:sp>
      <p:sp>
        <p:nvSpPr>
          <p:cNvPr id="9" name="Slide Number Placeholder 8"/>
          <p:cNvSpPr>
            <a:spLocks noGrp="1"/>
          </p:cNvSpPr>
          <p:nvPr>
            <p:ph type="sldNum" sz="quarter" idx="12"/>
          </p:nvPr>
        </p:nvSpPr>
        <p:spPr>
          <a:xfrm>
            <a:off x="3517900" y="6453188"/>
            <a:ext cx="2133600" cy="365125"/>
          </a:xfrm>
        </p:spPr>
        <p:txBody>
          <a:bodyPr/>
          <a:lstStyle/>
          <a:p>
            <a:r>
              <a:rPr lang="fr-BE" dirty="0" smtClean="0"/>
              <a:t> </a:t>
            </a:r>
            <a:fld id="{30A9230E-FFBB-4CCB-ABD7-198084EDE768}" type="slidenum">
              <a:rPr lang="fr-BE" smtClean="0"/>
              <a:pPr/>
              <a:t>14</a:t>
            </a:fld>
            <a:r>
              <a:rPr lang="fr-BE" dirty="0" smtClean="0"/>
              <a:t> </a:t>
            </a:r>
            <a:endParaRPr lang="fr-BE" dirty="0"/>
          </a:p>
        </p:txBody>
      </p:sp>
    </p:spTree>
    <p:extLst>
      <p:ext uri="{BB962C8B-B14F-4D97-AF65-F5344CB8AC3E}">
        <p14:creationId xmlns:p14="http://schemas.microsoft.com/office/powerpoint/2010/main" val="3271195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mtClean="0"/>
              <a:t>Roadmap 2.0: prestataires de soins en 2019</a:t>
            </a:r>
            <a:endParaRPr lang="fr-BE"/>
          </a:p>
        </p:txBody>
      </p:sp>
      <p:sp>
        <p:nvSpPr>
          <p:cNvPr id="22531" name="Content Placeholder 2"/>
          <p:cNvSpPr>
            <a:spLocks noGrp="1"/>
          </p:cNvSpPr>
          <p:nvPr>
            <p:ph idx="1"/>
          </p:nvPr>
        </p:nvSpPr>
        <p:spPr/>
        <p:txBody>
          <a:bodyPr>
            <a:normAutofit fontScale="92500" lnSpcReduction="20000"/>
          </a:bodyPr>
          <a:lstStyle/>
          <a:p>
            <a:r>
              <a:rPr lang="fr-BE" dirty="0" smtClean="0"/>
              <a:t>Les prestataires de soins recevront des incitants pour l’utilisation et l’usage adéquat de l’</a:t>
            </a:r>
            <a:r>
              <a:rPr lang="fr-BE" dirty="0" err="1" smtClean="0"/>
              <a:t>eSanté</a:t>
            </a:r>
            <a:r>
              <a:rPr lang="fr-BE" dirty="0" smtClean="0"/>
              <a:t>. Les incitants financiers peuvent contenir un volet fédéral ainsi qu’un volet relatif aux différentes Communautés et Régions.</a:t>
            </a:r>
          </a:p>
          <a:p>
            <a:endParaRPr lang="nl-BE" altLang="fr-FR" dirty="0" smtClean="0"/>
          </a:p>
          <a:p>
            <a:r>
              <a:rPr lang="fr-BE" dirty="0" smtClean="0"/>
              <a:t>Ils seront formés à l’</a:t>
            </a:r>
            <a:r>
              <a:rPr lang="fr-BE" dirty="0" err="1" smtClean="0"/>
              <a:t>eSanté</a:t>
            </a:r>
            <a:r>
              <a:rPr lang="fr-BE" dirty="0" smtClean="0"/>
              <a:t>, tant dans le cadre de leur formation de base que par des formations continuées.</a:t>
            </a:r>
          </a:p>
          <a:p>
            <a:endParaRPr lang="nl-BE" altLang="fr-FR" dirty="0" smtClean="0"/>
          </a:p>
          <a:p>
            <a:r>
              <a:rPr lang="fr-BE" dirty="0" smtClean="0"/>
              <a:t>Ils disposeront également d’un guichet unique pour toute information administrative à l’intention de l’INAMI, du SPF Santé publique et des autorités fédérées (principe du « </a:t>
            </a:r>
            <a:r>
              <a:rPr lang="fr-BE" dirty="0" err="1" smtClean="0"/>
              <a:t>only</a:t>
            </a:r>
            <a:r>
              <a:rPr lang="fr-BE" dirty="0" smtClean="0"/>
              <a:t> once »).</a:t>
            </a:r>
          </a:p>
          <a:p>
            <a:endParaRPr lang="nl-BE" altLang="fr-FR" dirty="0" smtClean="0"/>
          </a:p>
        </p:txBody>
      </p:sp>
      <p:sp>
        <p:nvSpPr>
          <p:cNvPr id="6" name="Date Placeholder 5"/>
          <p:cNvSpPr>
            <a:spLocks noGrp="1"/>
          </p:cNvSpPr>
          <p:nvPr>
            <p:ph type="dt" sz="half" idx="10"/>
          </p:nvPr>
        </p:nvSpPr>
        <p:spPr>
          <a:xfrm>
            <a:off x="457200" y="6448425"/>
            <a:ext cx="2133600" cy="365125"/>
          </a:xfrm>
        </p:spPr>
        <p:txBody>
          <a:bodyPr/>
          <a:lstStyle/>
          <a:p>
            <a:r>
              <a:rPr lang="nl-BE" smtClean="0"/>
              <a:t>8/11/2017</a:t>
            </a:r>
            <a:endParaRPr lang="fr-BE"/>
          </a:p>
        </p:txBody>
      </p:sp>
      <p:sp>
        <p:nvSpPr>
          <p:cNvPr id="7" name="Slide Number Placeholder 6"/>
          <p:cNvSpPr>
            <a:spLocks noGrp="1"/>
          </p:cNvSpPr>
          <p:nvPr>
            <p:ph type="sldNum" sz="quarter" idx="12"/>
          </p:nvPr>
        </p:nvSpPr>
        <p:spPr>
          <a:xfrm>
            <a:off x="3517900" y="6453188"/>
            <a:ext cx="2133600" cy="365125"/>
          </a:xfrm>
        </p:spPr>
        <p:txBody>
          <a:bodyPr/>
          <a:lstStyle/>
          <a:p>
            <a:r>
              <a:rPr lang="fr-BE" dirty="0" smtClean="0"/>
              <a:t> </a:t>
            </a:r>
            <a:fld id="{30A9230E-FFBB-4CCB-ABD7-198084EDE768}" type="slidenum">
              <a:rPr lang="fr-BE" smtClean="0"/>
              <a:pPr/>
              <a:t>15</a:t>
            </a:fld>
            <a:r>
              <a:rPr lang="fr-BE" dirty="0" smtClean="0"/>
              <a:t> </a:t>
            </a:r>
            <a:endParaRPr lang="fr-BE" dirty="0"/>
          </a:p>
        </p:txBody>
      </p:sp>
    </p:spTree>
    <p:extLst>
      <p:ext uri="{BB962C8B-B14F-4D97-AF65-F5344CB8AC3E}">
        <p14:creationId xmlns:p14="http://schemas.microsoft.com/office/powerpoint/2010/main" val="222293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Roadmap 2.0: patients en 2019</a:t>
            </a:r>
            <a:endParaRPr lang="fr-BE"/>
          </a:p>
        </p:txBody>
      </p:sp>
      <p:sp>
        <p:nvSpPr>
          <p:cNvPr id="23555" name="Content Placeholder 2"/>
          <p:cNvSpPr>
            <a:spLocks noGrp="1"/>
          </p:cNvSpPr>
          <p:nvPr>
            <p:ph idx="1"/>
          </p:nvPr>
        </p:nvSpPr>
        <p:spPr/>
        <p:txBody>
          <a:bodyPr>
            <a:normAutofit fontScale="92500"/>
          </a:bodyPr>
          <a:lstStyle/>
          <a:p>
            <a:r>
              <a:rPr lang="fr-BE" dirty="0" smtClean="0"/>
              <a:t>Le patient aura accès à toutes les informations qui le concernent et qui seront disponibles via les ‘</a:t>
            </a:r>
            <a:r>
              <a:rPr lang="fr-BE" dirty="0" err="1" smtClean="0"/>
              <a:t>coffres-forts</a:t>
            </a:r>
            <a:r>
              <a:rPr lang="fr-BE" dirty="0" smtClean="0"/>
              <a:t>’ sécurisés et le système des hubs et du </a:t>
            </a:r>
            <a:r>
              <a:rPr lang="fr-BE" dirty="0" err="1" smtClean="0"/>
              <a:t>metahub</a:t>
            </a:r>
            <a:r>
              <a:rPr lang="fr-BE" dirty="0" smtClean="0"/>
              <a:t>. Des filtres seront définis (en examen).</a:t>
            </a:r>
          </a:p>
          <a:p>
            <a:endParaRPr lang="nl-BE" altLang="fr-FR" dirty="0" smtClean="0"/>
          </a:p>
          <a:p>
            <a:r>
              <a:rPr lang="fr-BE" dirty="0" smtClean="0"/>
              <a:t>La possibilité de mettre en place une plate-forme consolidée permettant au patient de disposer de toute l’information au même endroit, qui mettrait des instruments d’analyse à disposition du patient ainsi que des instruments de ‘traduction’ lui permettant de mieux comprendre son dossier est à l’étude. Ceci contribuerait à la ‘</a:t>
            </a:r>
            <a:r>
              <a:rPr lang="fr-BE" dirty="0" err="1" smtClean="0"/>
              <a:t>health</a:t>
            </a:r>
            <a:r>
              <a:rPr lang="fr-BE" dirty="0" smtClean="0"/>
              <a:t> </a:t>
            </a:r>
            <a:r>
              <a:rPr lang="fr-BE" dirty="0" err="1" smtClean="0"/>
              <a:t>literacy</a:t>
            </a:r>
            <a:r>
              <a:rPr lang="fr-BE" dirty="0" smtClean="0"/>
              <a:t>’ du patient.</a:t>
            </a:r>
          </a:p>
          <a:p>
            <a:endParaRPr lang="nl-BE" altLang="fr-FR" dirty="0" smtClean="0"/>
          </a:p>
        </p:txBody>
      </p:sp>
      <p:sp>
        <p:nvSpPr>
          <p:cNvPr id="6" name="Date Placeholder 5"/>
          <p:cNvSpPr>
            <a:spLocks noGrp="1"/>
          </p:cNvSpPr>
          <p:nvPr>
            <p:ph type="dt" sz="half" idx="10"/>
          </p:nvPr>
        </p:nvSpPr>
        <p:spPr>
          <a:xfrm>
            <a:off x="457200" y="6448425"/>
            <a:ext cx="2133600" cy="365125"/>
          </a:xfrm>
        </p:spPr>
        <p:txBody>
          <a:bodyPr/>
          <a:lstStyle/>
          <a:p>
            <a:r>
              <a:rPr lang="nl-BE" smtClean="0"/>
              <a:t>8/11/2017</a:t>
            </a:r>
            <a:endParaRPr lang="fr-BE"/>
          </a:p>
        </p:txBody>
      </p:sp>
      <p:sp>
        <p:nvSpPr>
          <p:cNvPr id="7" name="Slide Number Placeholder 6"/>
          <p:cNvSpPr>
            <a:spLocks noGrp="1"/>
          </p:cNvSpPr>
          <p:nvPr>
            <p:ph type="sldNum" sz="quarter" idx="12"/>
          </p:nvPr>
        </p:nvSpPr>
        <p:spPr>
          <a:xfrm>
            <a:off x="3517900" y="6453188"/>
            <a:ext cx="2133600" cy="365125"/>
          </a:xfrm>
        </p:spPr>
        <p:txBody>
          <a:bodyPr/>
          <a:lstStyle/>
          <a:p>
            <a:r>
              <a:rPr lang="fr-BE" dirty="0" smtClean="0"/>
              <a:t> </a:t>
            </a:r>
            <a:fld id="{30A9230E-FFBB-4CCB-ABD7-198084EDE768}" type="slidenum">
              <a:rPr lang="fr-BE" smtClean="0"/>
              <a:pPr/>
              <a:t>16</a:t>
            </a:fld>
            <a:r>
              <a:rPr lang="fr-BE" dirty="0" smtClean="0"/>
              <a:t> </a:t>
            </a:r>
            <a:endParaRPr lang="fr-BE" dirty="0"/>
          </a:p>
        </p:txBody>
      </p:sp>
    </p:spTree>
    <p:extLst>
      <p:ext uri="{BB962C8B-B14F-4D97-AF65-F5344CB8AC3E}">
        <p14:creationId xmlns:p14="http://schemas.microsoft.com/office/powerpoint/2010/main" val="4180724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Roadmap 2.0: patients en 2019</a:t>
            </a:r>
            <a:endParaRPr lang="fr-BE"/>
          </a:p>
        </p:txBody>
      </p:sp>
      <p:sp>
        <p:nvSpPr>
          <p:cNvPr id="3" name="Content Placeholder 2"/>
          <p:cNvSpPr>
            <a:spLocks noGrp="1"/>
          </p:cNvSpPr>
          <p:nvPr>
            <p:ph idx="1"/>
          </p:nvPr>
        </p:nvSpPr>
        <p:spPr/>
        <p:txBody>
          <a:bodyPr>
            <a:normAutofit fontScale="85000" lnSpcReduction="20000"/>
          </a:bodyPr>
          <a:lstStyle/>
          <a:p>
            <a:r>
              <a:rPr lang="fr-BE" dirty="0" smtClean="0"/>
              <a:t>Le patient pourra lui-même ajouter des informations, via la plate-forme consolidée, dans le coffre-fort sécurisé, via le hub ou dans un cloud sécurisé.</a:t>
            </a:r>
          </a:p>
          <a:p>
            <a:endParaRPr lang="nl-BE" dirty="0" smtClean="0"/>
          </a:p>
          <a:p>
            <a:r>
              <a:rPr lang="fr-BE" dirty="0" smtClean="0"/>
              <a:t>L'ensemble des informations présentes dans les hubs, les </a:t>
            </a:r>
            <a:r>
              <a:rPr lang="fr-BE" dirty="0" err="1" smtClean="0"/>
              <a:t>coffres-forts</a:t>
            </a:r>
            <a:r>
              <a:rPr lang="fr-BE" dirty="0" smtClean="0"/>
              <a:t>, la plateforme de consolidation, et éventuellement le cloud sécurisé constituent le PHR (</a:t>
            </a:r>
            <a:r>
              <a:rPr lang="fr-BE" dirty="0" err="1" smtClean="0"/>
              <a:t>Personal</a:t>
            </a:r>
            <a:r>
              <a:rPr lang="fr-BE" dirty="0" smtClean="0"/>
              <a:t> </a:t>
            </a:r>
            <a:r>
              <a:rPr lang="fr-BE" dirty="0" err="1" smtClean="0"/>
              <a:t>Health</a:t>
            </a:r>
            <a:r>
              <a:rPr lang="fr-BE" dirty="0" smtClean="0"/>
              <a:t> Record) du patient.</a:t>
            </a:r>
          </a:p>
          <a:p>
            <a:endParaRPr lang="nl-BE" dirty="0" smtClean="0"/>
          </a:p>
          <a:p>
            <a:r>
              <a:rPr lang="fr-BE" dirty="0" smtClean="0"/>
              <a:t>Via la plate-forme consolidée seront aussi mises à la disposition d’autres informations pertinentes provenant des mutualités, de la Banque Carrefour de la sécurité sociale et d'autres sources pertinentes telles que les déclarations de volonté du patient en matière de don d’organe ou d’euthanasie</a:t>
            </a:r>
          </a:p>
          <a:p>
            <a:endParaRPr lang="nl-BE" dirty="0" smtClean="0"/>
          </a:p>
          <a:p>
            <a:endParaRPr lang="nl-BE" dirty="0"/>
          </a:p>
        </p:txBody>
      </p:sp>
      <p:sp>
        <p:nvSpPr>
          <p:cNvPr id="7" name="Date Placeholder 6"/>
          <p:cNvSpPr>
            <a:spLocks noGrp="1"/>
          </p:cNvSpPr>
          <p:nvPr>
            <p:ph type="dt" sz="half" idx="10"/>
          </p:nvPr>
        </p:nvSpPr>
        <p:spPr>
          <a:xfrm>
            <a:off x="457200" y="6448425"/>
            <a:ext cx="2133600" cy="365125"/>
          </a:xfrm>
        </p:spPr>
        <p:txBody>
          <a:bodyPr/>
          <a:lstStyle/>
          <a:p>
            <a:r>
              <a:rPr lang="nl-BE" smtClean="0"/>
              <a:t>8/11/2017</a:t>
            </a:r>
            <a:endParaRPr lang="fr-BE"/>
          </a:p>
        </p:txBody>
      </p:sp>
      <p:sp>
        <p:nvSpPr>
          <p:cNvPr id="8" name="Slide Number Placeholder 7"/>
          <p:cNvSpPr>
            <a:spLocks noGrp="1"/>
          </p:cNvSpPr>
          <p:nvPr>
            <p:ph type="sldNum" sz="quarter" idx="12"/>
          </p:nvPr>
        </p:nvSpPr>
        <p:spPr>
          <a:xfrm>
            <a:off x="3517900" y="6453188"/>
            <a:ext cx="2133600" cy="365125"/>
          </a:xfrm>
        </p:spPr>
        <p:txBody>
          <a:bodyPr/>
          <a:lstStyle/>
          <a:p>
            <a:r>
              <a:rPr lang="fr-BE" dirty="0" smtClean="0"/>
              <a:t> </a:t>
            </a:r>
            <a:fld id="{30A9230E-FFBB-4CCB-ABD7-198084EDE768}" type="slidenum">
              <a:rPr lang="fr-BE" smtClean="0"/>
              <a:pPr/>
              <a:t>17</a:t>
            </a:fld>
            <a:r>
              <a:rPr lang="fr-BE" dirty="0" smtClean="0"/>
              <a:t> </a:t>
            </a:r>
            <a:endParaRPr lang="fr-BE" dirty="0"/>
          </a:p>
        </p:txBody>
      </p:sp>
    </p:spTree>
    <p:extLst>
      <p:ext uri="{BB962C8B-B14F-4D97-AF65-F5344CB8AC3E}">
        <p14:creationId xmlns:p14="http://schemas.microsoft.com/office/powerpoint/2010/main" val="162163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Roadmap 2.0: patients en 2019</a:t>
            </a:r>
            <a:endParaRPr lang="fr-BE"/>
          </a:p>
        </p:txBody>
      </p:sp>
      <p:sp>
        <p:nvSpPr>
          <p:cNvPr id="23555" name="Content Placeholder 2"/>
          <p:cNvSpPr>
            <a:spLocks noGrp="1"/>
          </p:cNvSpPr>
          <p:nvPr>
            <p:ph idx="1"/>
          </p:nvPr>
        </p:nvSpPr>
        <p:spPr/>
        <p:txBody>
          <a:bodyPr/>
          <a:lstStyle/>
          <a:p>
            <a:r>
              <a:rPr lang="fr-BE" dirty="0" smtClean="0"/>
              <a:t>Le patient aura accès à son PHR par divers canaux, par ex. au moyen d'une appli préinstallée sur son smartphone. Le patient est ainsi informé de son état de santé réel et peut jouer un rôle majeur dans le cadre de son traitement.</a:t>
            </a:r>
          </a:p>
          <a:p>
            <a:endParaRPr lang="nl-BE" altLang="en-US" dirty="0" smtClean="0"/>
          </a:p>
        </p:txBody>
      </p:sp>
      <p:sp>
        <p:nvSpPr>
          <p:cNvPr id="6" name="Date Placeholder 5"/>
          <p:cNvSpPr>
            <a:spLocks noGrp="1"/>
          </p:cNvSpPr>
          <p:nvPr>
            <p:ph type="dt" sz="half" idx="10"/>
          </p:nvPr>
        </p:nvSpPr>
        <p:spPr>
          <a:xfrm>
            <a:off x="457200" y="6448425"/>
            <a:ext cx="2133600" cy="365125"/>
          </a:xfrm>
        </p:spPr>
        <p:txBody>
          <a:bodyPr/>
          <a:lstStyle/>
          <a:p>
            <a:r>
              <a:rPr lang="nl-BE" smtClean="0"/>
              <a:t>8/11/2017</a:t>
            </a:r>
            <a:endParaRPr lang="fr-BE"/>
          </a:p>
        </p:txBody>
      </p:sp>
      <p:sp>
        <p:nvSpPr>
          <p:cNvPr id="7" name="Slide Number Placeholder 6"/>
          <p:cNvSpPr>
            <a:spLocks noGrp="1"/>
          </p:cNvSpPr>
          <p:nvPr>
            <p:ph type="sldNum" sz="quarter" idx="12"/>
          </p:nvPr>
        </p:nvSpPr>
        <p:spPr>
          <a:xfrm>
            <a:off x="3517900" y="6453188"/>
            <a:ext cx="2133600" cy="365125"/>
          </a:xfrm>
        </p:spPr>
        <p:txBody>
          <a:bodyPr/>
          <a:lstStyle/>
          <a:p>
            <a:r>
              <a:rPr lang="fr-BE" dirty="0" smtClean="0"/>
              <a:t> </a:t>
            </a:r>
            <a:fld id="{30A9230E-FFBB-4CCB-ABD7-198084EDE768}" type="slidenum">
              <a:rPr lang="fr-BE" smtClean="0"/>
              <a:pPr/>
              <a:t>18</a:t>
            </a:fld>
            <a:r>
              <a:rPr lang="fr-BE" dirty="0" smtClean="0"/>
              <a:t> </a:t>
            </a:r>
            <a:endParaRPr lang="fr-BE" dirty="0"/>
          </a:p>
        </p:txBody>
      </p:sp>
    </p:spTree>
    <p:extLst>
      <p:ext uri="{BB962C8B-B14F-4D97-AF65-F5344CB8AC3E}">
        <p14:creationId xmlns:p14="http://schemas.microsoft.com/office/powerpoint/2010/main" val="2731159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Roadmap 2.0: patients en 2019</a:t>
            </a:r>
            <a:endParaRPr lang="fr-BE"/>
          </a:p>
        </p:txBody>
      </p:sp>
      <p:sp>
        <p:nvSpPr>
          <p:cNvPr id="3" name="Content Placeholder 2"/>
          <p:cNvSpPr>
            <a:spLocks noGrp="1"/>
          </p:cNvSpPr>
          <p:nvPr>
            <p:ph idx="1"/>
          </p:nvPr>
        </p:nvSpPr>
        <p:spPr/>
        <p:txBody>
          <a:bodyPr>
            <a:normAutofit fontScale="92500"/>
          </a:bodyPr>
          <a:lstStyle/>
          <a:p>
            <a:r>
              <a:rPr lang="fr-BE" dirty="0" smtClean="0"/>
              <a:t>Le patient ne recevra en principe plus d'attestation papier (sauf demandes exceptionnelles). L'attestation des soins dispensés sera transmise par le médecin par la voie électronique à la mutualité, la prescription de médicaments sera disponible dans le schéma de médication, la preuve d'incapacité de travail sera envoyée sous format électronique à l'employeur, le patient recevra l'accusé de réception dans sa boîte aux lettres électronique, ...</a:t>
            </a:r>
          </a:p>
          <a:p>
            <a:endParaRPr lang="nl-BE" altLang="en-US" dirty="0" smtClean="0"/>
          </a:p>
          <a:p>
            <a:r>
              <a:rPr lang="fr-BE" dirty="0" smtClean="0"/>
              <a:t>Condition préalable pour ce qui précède: le patient doit avoir donné son consentement éclairé</a:t>
            </a:r>
          </a:p>
          <a:p>
            <a:endParaRPr lang="fr-BE" dirty="0"/>
          </a:p>
        </p:txBody>
      </p:sp>
      <p:sp>
        <p:nvSpPr>
          <p:cNvPr id="8" name="Date Placeholder 7"/>
          <p:cNvSpPr>
            <a:spLocks noGrp="1"/>
          </p:cNvSpPr>
          <p:nvPr>
            <p:ph type="dt" sz="half" idx="10"/>
          </p:nvPr>
        </p:nvSpPr>
        <p:spPr/>
        <p:txBody>
          <a:bodyPr/>
          <a:lstStyle/>
          <a:p>
            <a:r>
              <a:rPr lang="nl-BE" smtClean="0"/>
              <a:t>8/11/2017</a:t>
            </a:r>
            <a:endParaRPr lang="fr-BE"/>
          </a:p>
        </p:txBody>
      </p:sp>
      <p:sp>
        <p:nvSpPr>
          <p:cNvPr id="9" name="Slide Number Placeholder 8"/>
          <p:cNvSpPr>
            <a:spLocks noGrp="1"/>
          </p:cNvSpPr>
          <p:nvPr>
            <p:ph type="sldNum" sz="quarter" idx="12"/>
          </p:nvPr>
        </p:nvSpPr>
        <p:spPr/>
        <p:txBody>
          <a:bodyPr/>
          <a:lstStyle/>
          <a:p>
            <a:r>
              <a:rPr lang="fr-BE" dirty="0" smtClean="0"/>
              <a:t> </a:t>
            </a:r>
            <a:fld id="{30A9230E-FFBB-4CCB-ABD7-198084EDE768}" type="slidenum">
              <a:rPr lang="fr-BE" smtClean="0"/>
              <a:pPr/>
              <a:t>19</a:t>
            </a:fld>
            <a:r>
              <a:rPr lang="fr-BE" dirty="0" smtClean="0"/>
              <a:t> </a:t>
            </a:r>
            <a:endParaRPr lang="fr-BE" dirty="0"/>
          </a:p>
        </p:txBody>
      </p:sp>
    </p:spTree>
    <p:extLst>
      <p:ext uri="{BB962C8B-B14F-4D97-AF65-F5344CB8AC3E}">
        <p14:creationId xmlns:p14="http://schemas.microsoft.com/office/powerpoint/2010/main" val="609122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Structuur van de uiteenzetting</a:t>
            </a:r>
            <a:endParaRPr lang="fr-BE" dirty="0"/>
          </a:p>
        </p:txBody>
      </p:sp>
      <p:sp>
        <p:nvSpPr>
          <p:cNvPr id="3" name="Content Placeholder 2"/>
          <p:cNvSpPr>
            <a:spLocks noGrp="1"/>
          </p:cNvSpPr>
          <p:nvPr>
            <p:ph idx="1"/>
          </p:nvPr>
        </p:nvSpPr>
        <p:spPr/>
        <p:txBody>
          <a:bodyPr/>
          <a:lstStyle/>
          <a:p>
            <a:r>
              <a:rPr lang="nl-BE" dirty="0" smtClean="0"/>
              <a:t>Enkele evoluties in de gezondheidszorg</a:t>
            </a:r>
          </a:p>
          <a:p>
            <a:endParaRPr lang="nl-BE" dirty="0" smtClean="0"/>
          </a:p>
          <a:p>
            <a:r>
              <a:rPr lang="nl-BE" dirty="0" err="1"/>
              <a:t>R</a:t>
            </a:r>
            <a:r>
              <a:rPr lang="nl-BE" dirty="0" err="1" smtClean="0"/>
              <a:t>oadmap</a:t>
            </a:r>
            <a:r>
              <a:rPr lang="nl-BE" dirty="0" smtClean="0"/>
              <a:t> </a:t>
            </a:r>
            <a:r>
              <a:rPr lang="nl-BE" dirty="0" err="1" smtClean="0"/>
              <a:t>eGezondheid</a:t>
            </a:r>
            <a:r>
              <a:rPr lang="nl-BE" dirty="0" smtClean="0"/>
              <a:t>: doelstellingen</a:t>
            </a:r>
          </a:p>
          <a:p>
            <a:endParaRPr lang="nl-BE" dirty="0" smtClean="0"/>
          </a:p>
          <a:p>
            <a:r>
              <a:rPr lang="nl-BE" dirty="0"/>
              <a:t>R</a:t>
            </a:r>
            <a:r>
              <a:rPr lang="nl-BE" dirty="0" smtClean="0"/>
              <a:t>ol van het eHealth-platform</a:t>
            </a:r>
          </a:p>
          <a:p>
            <a:endParaRPr lang="nl-BE" dirty="0" smtClean="0"/>
          </a:p>
          <a:p>
            <a:r>
              <a:rPr lang="nl-BE" dirty="0"/>
              <a:t>S</a:t>
            </a:r>
            <a:r>
              <a:rPr lang="nl-BE" smtClean="0"/>
              <a:t>ituatie </a:t>
            </a:r>
            <a:r>
              <a:rPr lang="nl-BE" dirty="0" smtClean="0"/>
              <a:t>van de (extramurale) specialisten</a:t>
            </a:r>
          </a:p>
          <a:p>
            <a:pPr lvl="1"/>
            <a:r>
              <a:rPr lang="nl-BE" dirty="0" smtClean="0"/>
              <a:t>belangrijke aspecten</a:t>
            </a:r>
          </a:p>
          <a:p>
            <a:pPr lvl="1"/>
            <a:r>
              <a:rPr lang="nl-BE" dirty="0" smtClean="0"/>
              <a:t>oplossingspistes</a:t>
            </a:r>
            <a:endParaRPr lang="fr-BE" dirty="0"/>
          </a:p>
        </p:txBody>
      </p:sp>
      <p:sp>
        <p:nvSpPr>
          <p:cNvPr id="4" name="Date Placeholder 3"/>
          <p:cNvSpPr>
            <a:spLocks noGrp="1"/>
          </p:cNvSpPr>
          <p:nvPr>
            <p:ph type="dt" sz="half" idx="10"/>
          </p:nvPr>
        </p:nvSpPr>
        <p:spPr/>
        <p:txBody>
          <a:bodyPr/>
          <a:lstStyle/>
          <a:p>
            <a:r>
              <a:rPr lang="nl-BE" smtClean="0"/>
              <a:t>8/11/2017</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pPr/>
              <a:t>2</a:t>
            </a:fld>
            <a:endParaRPr lang="fr-BE"/>
          </a:p>
        </p:txBody>
      </p:sp>
    </p:spTree>
    <p:extLst>
      <p:ext uri="{BB962C8B-B14F-4D97-AF65-F5344CB8AC3E}">
        <p14:creationId xmlns:p14="http://schemas.microsoft.com/office/powerpoint/2010/main" val="2487961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Gegevensdeling</a:t>
            </a:r>
            <a:endParaRPr lang="nl-BE" dirty="0"/>
          </a:p>
        </p:txBody>
      </p:sp>
      <p:sp>
        <p:nvSpPr>
          <p:cNvPr id="4099" name="Rectangle 3"/>
          <p:cNvSpPr>
            <a:spLocks noGrp="1" noChangeArrowheads="1"/>
          </p:cNvSpPr>
          <p:nvPr>
            <p:ph idx="1"/>
          </p:nvPr>
        </p:nvSpPr>
        <p:spPr/>
        <p:txBody>
          <a:bodyPr>
            <a:normAutofit fontScale="85000" lnSpcReduction="20000"/>
          </a:bodyPr>
          <a:lstStyle/>
          <a:p>
            <a:r>
              <a:rPr lang="nl-BE" dirty="0" smtClean="0"/>
              <a:t>Hubs-</a:t>
            </a:r>
            <a:r>
              <a:rPr lang="nl-BE" dirty="0" err="1" smtClean="0"/>
              <a:t>Metahub</a:t>
            </a:r>
            <a:r>
              <a:rPr lang="nl-BE" dirty="0" smtClean="0"/>
              <a:t>-systeem = systeem voor de terbeschikkingstelling van medische gegevens tussen zorgverstrekkers</a:t>
            </a:r>
          </a:p>
          <a:p>
            <a:pPr lvl="1"/>
            <a:r>
              <a:rPr lang="nl-BE" dirty="0" smtClean="0"/>
              <a:t>raadplegings- en operatieverslagen</a:t>
            </a:r>
          </a:p>
          <a:p>
            <a:pPr lvl="1"/>
            <a:r>
              <a:rPr lang="nl-BE" dirty="0" smtClean="0"/>
              <a:t>ontslagbrieven</a:t>
            </a:r>
          </a:p>
          <a:p>
            <a:pPr lvl="1"/>
            <a:r>
              <a:rPr lang="nl-BE" dirty="0" err="1" smtClean="0"/>
              <a:t>protocols</a:t>
            </a:r>
            <a:r>
              <a:rPr lang="nl-BE" dirty="0" smtClean="0"/>
              <a:t> van medische beeldvorming en resultaten van labo-onderzoeken</a:t>
            </a:r>
          </a:p>
          <a:p>
            <a:pPr lvl="1"/>
            <a:r>
              <a:rPr lang="nl-BE" dirty="0" err="1" smtClean="0"/>
              <a:t>SumEHRs</a:t>
            </a:r>
            <a:r>
              <a:rPr lang="nl-BE" dirty="0" smtClean="0"/>
              <a:t>, medicatieschema’s, … in gezondheidskluizen</a:t>
            </a:r>
          </a:p>
          <a:p>
            <a:pPr lvl="1"/>
            <a:r>
              <a:rPr lang="nl-BE" dirty="0" smtClean="0"/>
              <a:t>...</a:t>
            </a:r>
          </a:p>
          <a:p>
            <a:r>
              <a:rPr lang="nl-BE" dirty="0" smtClean="0"/>
              <a:t>Doel</a:t>
            </a:r>
          </a:p>
          <a:p>
            <a:pPr lvl="1"/>
            <a:r>
              <a:rPr lang="nl-BE" dirty="0" smtClean="0"/>
              <a:t>koppeling van regionale en lokale uitwisselingssystemen van medische gegevens (hubs)</a:t>
            </a:r>
          </a:p>
          <a:p>
            <a:pPr lvl="1"/>
            <a:r>
              <a:rPr lang="nl-BE" dirty="0" smtClean="0"/>
              <a:t>mogelijkheid voor een zorgverstrekker om de beschikbare elektronische medische documenten m.b.t. een bepaalde patiënt terug te vinden en te raadplegen ongeacht </a:t>
            </a:r>
          </a:p>
          <a:p>
            <a:pPr lvl="2"/>
            <a:r>
              <a:rPr lang="nl-BE" dirty="0" smtClean="0"/>
              <a:t>de plaats waar deze documenten opgeslagen zijn</a:t>
            </a:r>
          </a:p>
          <a:p>
            <a:pPr lvl="2"/>
            <a:r>
              <a:rPr lang="nl-BE" dirty="0" smtClean="0"/>
              <a:t>de plaats waar de zorgverstrekker inlogt in het systeem</a:t>
            </a:r>
          </a:p>
          <a:p>
            <a:pPr lvl="3"/>
            <a:endParaRPr lang="nl-BE" dirty="0" smtClean="0"/>
          </a:p>
          <a:p>
            <a:pPr lvl="1"/>
            <a:endParaRPr lang="nl-BE" dirty="0" smtClean="0"/>
          </a:p>
          <a:p>
            <a:pPr lvl="1"/>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10"/>
          </p:nvPr>
        </p:nvSpPr>
        <p:spPr/>
        <p:txBody>
          <a:bodyPr/>
          <a:lstStyle/>
          <a:p>
            <a:r>
              <a:rPr lang="nl-BE" smtClean="0"/>
              <a:t>8/11/2017</a:t>
            </a:r>
            <a:endParaRPr lang="fr-BE" dirty="0"/>
          </a:p>
        </p:txBody>
      </p:sp>
      <p:sp>
        <p:nvSpPr>
          <p:cNvPr id="7" name="Slide Number Placeholder 6"/>
          <p:cNvSpPr>
            <a:spLocks noGrp="1"/>
          </p:cNvSpPr>
          <p:nvPr>
            <p:ph type="sldNum" sz="quarter" idx="12"/>
          </p:nvPr>
        </p:nvSpPr>
        <p:spPr/>
        <p:txBody>
          <a:bodyPr/>
          <a:lstStyle/>
          <a:p>
            <a:r>
              <a:rPr lang="fr-BE" dirty="0" smtClean="0"/>
              <a:t> </a:t>
            </a:r>
            <a:fld id="{30A9230E-FFBB-4CCB-ABD7-198084EDE768}" type="slidenum">
              <a:rPr lang="fr-BE" smtClean="0"/>
              <a:pPr/>
              <a:t>20</a:t>
            </a:fld>
            <a:r>
              <a:rPr lang="fr-BE" dirty="0" smtClean="0"/>
              <a:t> </a:t>
            </a:r>
            <a:endParaRPr lang="fr-BE" dirty="0"/>
          </a:p>
        </p:txBody>
      </p:sp>
    </p:spTree>
    <p:extLst>
      <p:ext uri="{BB962C8B-B14F-4D97-AF65-F5344CB8AC3E}">
        <p14:creationId xmlns:p14="http://schemas.microsoft.com/office/powerpoint/2010/main" val="166616271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p:txBody>
          <a:bodyPr/>
          <a:lstStyle/>
          <a:p>
            <a:r>
              <a:rPr lang="nl-BE" smtClean="0"/>
              <a:t>Hubs &amp; Metahub - Schema</a:t>
            </a:r>
            <a:endParaRPr lang="fr-BE" dirty="0"/>
          </a:p>
        </p:txBody>
      </p:sp>
      <p:sp>
        <p:nvSpPr>
          <p:cNvPr id="7" name="Date Placeholder 6"/>
          <p:cNvSpPr>
            <a:spLocks noGrp="1"/>
          </p:cNvSpPr>
          <p:nvPr>
            <p:ph type="dt" sz="half" idx="10"/>
          </p:nvPr>
        </p:nvSpPr>
        <p:spPr/>
        <p:txBody>
          <a:bodyPr/>
          <a:lstStyle/>
          <a:p>
            <a:r>
              <a:rPr lang="nl-BE" smtClean="0"/>
              <a:t>8/11/2017</a:t>
            </a:r>
            <a:endParaRPr lang="fr-BE" dirty="0"/>
          </a:p>
        </p:txBody>
      </p:sp>
      <p:sp>
        <p:nvSpPr>
          <p:cNvPr id="8" name="Slide Number Placeholder 7"/>
          <p:cNvSpPr>
            <a:spLocks noGrp="1"/>
          </p:cNvSpPr>
          <p:nvPr>
            <p:ph type="sldNum" sz="quarter" idx="12"/>
          </p:nvPr>
        </p:nvSpPr>
        <p:spPr/>
        <p:txBody>
          <a:bodyPr/>
          <a:lstStyle/>
          <a:p>
            <a:r>
              <a:rPr lang="fr-BE" dirty="0" smtClean="0"/>
              <a:t> </a:t>
            </a:r>
            <a:fld id="{30A9230E-FFBB-4CCB-ABD7-198084EDE768}" type="slidenum">
              <a:rPr lang="fr-BE" smtClean="0"/>
              <a:pPr/>
              <a:t>21</a:t>
            </a:fld>
            <a:r>
              <a:rPr lang="fr-BE" dirty="0" smtClean="0"/>
              <a:t> </a:t>
            </a:r>
            <a:endParaRPr lang="fr-BE" dirty="0"/>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(Cozo)</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a:t>Réseau Santé Wallon (RSW)</a:t>
            </a:r>
          </a:p>
          <a:p>
            <a:pPr marL="800100" lvl="4" indent="-285750"/>
            <a:r>
              <a:rPr lang="nl-BE" altLang="en-US" sz="1200" dirty="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497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274263" y="3830758"/>
            <a:ext cx="59572" cy="61018"/>
          </a:xfrm>
          <a:prstGeom prst="rect">
            <a:avLst/>
          </a:prstGeom>
        </p:spPr>
      </p:pic>
    </p:spTree>
    <p:extLst>
      <p:ext uri="{BB962C8B-B14F-4D97-AF65-F5344CB8AC3E}">
        <p14:creationId xmlns:p14="http://schemas.microsoft.com/office/powerpoint/2010/main" val="1911870838"/>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47"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8"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9"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0"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1"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2"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53"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4"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5"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6" name="Freeform 2"/>
          <p:cNvSpPr>
            <a:spLocks/>
          </p:cNvSpPr>
          <p:nvPr/>
        </p:nvSpPr>
        <p:spPr bwMode="auto">
          <a:xfrm>
            <a:off x="536575" y="1208088"/>
            <a:ext cx="2173288" cy="2979737"/>
          </a:xfrm>
          <a:custGeom>
            <a:avLst/>
            <a:gdLst>
              <a:gd name="T0" fmla="*/ 2876 w 2174750"/>
              <a:gd name="T1" fmla="*/ 0 h 2979415"/>
              <a:gd name="T2" fmla="*/ 326291 w 2174750"/>
              <a:gd name="T3" fmla="*/ 2439458 h 2979415"/>
              <a:gd name="T4" fmla="*/ 2051162 w 2174750"/>
              <a:gd name="T5" fmla="*/ 2488909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sp>
        <p:nvSpPr>
          <p:cNvPr id="31757" name="Freeform 3"/>
          <p:cNvSpPr>
            <a:spLocks/>
          </p:cNvSpPr>
          <p:nvPr/>
        </p:nvSpPr>
        <p:spPr bwMode="auto">
          <a:xfrm>
            <a:off x="309563" y="1028700"/>
            <a:ext cx="2995612" cy="2628900"/>
          </a:xfrm>
          <a:custGeom>
            <a:avLst/>
            <a:gdLst>
              <a:gd name="T0" fmla="*/ 218696 w 2994574"/>
              <a:gd name="T1" fmla="*/ 244929 h 2628900"/>
              <a:gd name="T2" fmla="*/ 336450 w 2994574"/>
              <a:gd name="T3" fmla="*/ 146957 h 2628900"/>
              <a:gd name="T4" fmla="*/ 487853 w 2994574"/>
              <a:gd name="T5" fmla="*/ 81643 h 2628900"/>
              <a:gd name="T6" fmla="*/ 622435 w 2994574"/>
              <a:gd name="T7" fmla="*/ 48986 h 2628900"/>
              <a:gd name="T8" fmla="*/ 908419 w 2994574"/>
              <a:gd name="T9" fmla="*/ 0 h 2628900"/>
              <a:gd name="T10" fmla="*/ 2069175 w 2994574"/>
              <a:gd name="T11" fmla="*/ 81643 h 2628900"/>
              <a:gd name="T12" fmla="*/ 2254222 w 2994574"/>
              <a:gd name="T13" fmla="*/ 179614 h 2628900"/>
              <a:gd name="T14" fmla="*/ 2456094 w 2994574"/>
              <a:gd name="T15" fmla="*/ 310243 h 2628900"/>
              <a:gd name="T16" fmla="*/ 2540207 w 2994574"/>
              <a:gd name="T17" fmla="*/ 424543 h 2628900"/>
              <a:gd name="T18" fmla="*/ 2657962 w 2994574"/>
              <a:gd name="T19" fmla="*/ 587829 h 2628900"/>
              <a:gd name="T20" fmla="*/ 2775721 w 2994574"/>
              <a:gd name="T21" fmla="*/ 751114 h 2628900"/>
              <a:gd name="T22" fmla="*/ 2910302 w 2994574"/>
              <a:gd name="T23" fmla="*/ 914400 h 2628900"/>
              <a:gd name="T24" fmla="*/ 2960771 w 2994574"/>
              <a:gd name="T25" fmla="*/ 1028700 h 2628900"/>
              <a:gd name="T26" fmla="*/ 3044884 w 2994574"/>
              <a:gd name="T27" fmla="*/ 1240971 h 2628900"/>
              <a:gd name="T28" fmla="*/ 3061704 w 2994574"/>
              <a:gd name="T29" fmla="*/ 1943100 h 2628900"/>
              <a:gd name="T30" fmla="*/ 2994417 w 2994574"/>
              <a:gd name="T31" fmla="*/ 2090057 h 2628900"/>
              <a:gd name="T32" fmla="*/ 2943946 w 2994574"/>
              <a:gd name="T33" fmla="*/ 2188028 h 2628900"/>
              <a:gd name="T34" fmla="*/ 2859839 w 2994574"/>
              <a:gd name="T35" fmla="*/ 2351314 h 2628900"/>
              <a:gd name="T36" fmla="*/ 2725252 w 2994574"/>
              <a:gd name="T37" fmla="*/ 2465614 h 2628900"/>
              <a:gd name="T38" fmla="*/ 2624317 w 2994574"/>
              <a:gd name="T39" fmla="*/ 2530928 h 2628900"/>
              <a:gd name="T40" fmla="*/ 2439273 w 2994574"/>
              <a:gd name="T41" fmla="*/ 2628900 h 2628900"/>
              <a:gd name="T42" fmla="*/ 1143934 w 2994574"/>
              <a:gd name="T43" fmla="*/ 2563586 h 2628900"/>
              <a:gd name="T44" fmla="*/ 891595 w 2994574"/>
              <a:gd name="T45" fmla="*/ 2498270 h 2628900"/>
              <a:gd name="T46" fmla="*/ 622435 w 2994574"/>
              <a:gd name="T47" fmla="*/ 2432956 h 2628900"/>
              <a:gd name="T48" fmla="*/ 538321 w 2994574"/>
              <a:gd name="T49" fmla="*/ 2383970 h 2628900"/>
              <a:gd name="T50" fmla="*/ 437386 w 2994574"/>
              <a:gd name="T51" fmla="*/ 2237014 h 2628900"/>
              <a:gd name="T52" fmla="*/ 353272 w 2994574"/>
              <a:gd name="T53" fmla="*/ 2073729 h 2628900"/>
              <a:gd name="T54" fmla="*/ 285984 w 2994574"/>
              <a:gd name="T55" fmla="*/ 1910443 h 2628900"/>
              <a:gd name="T56" fmla="*/ 151397 w 2994574"/>
              <a:gd name="T57" fmla="*/ 1567543 h 2628900"/>
              <a:gd name="T58" fmla="*/ 84116 w 2994574"/>
              <a:gd name="T59" fmla="*/ 1338943 h 2628900"/>
              <a:gd name="T60" fmla="*/ 50448 w 2994574"/>
              <a:gd name="T61" fmla="*/ 1191986 h 2628900"/>
              <a:gd name="T62" fmla="*/ 0 w 2994574"/>
              <a:gd name="T63" fmla="*/ 898071 h 2628900"/>
              <a:gd name="T64" fmla="*/ 50448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pic>
        <p:nvPicPr>
          <p:cNvPr id="317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smtClean="0"/>
              <a:t>Hubs &amp; Metahub - Vroeger</a:t>
            </a:r>
            <a:endParaRPr lang="fr-BE" dirty="0"/>
          </a:p>
        </p:txBody>
      </p:sp>
      <p:sp>
        <p:nvSpPr>
          <p:cNvPr id="30754" name="Date Placeholder 3"/>
          <p:cNvSpPr>
            <a:spLocks noGrp="1"/>
          </p:cNvSpPr>
          <p:nvPr>
            <p:ph type="dt" sz="half"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nl-BE" altLang="en-US" dirty="0">
                <a:solidFill>
                  <a:schemeClr val="tx1">
                    <a:tint val="75000"/>
                  </a:schemeClr>
                </a:solidFill>
                <a:latin typeface="+mn-lt"/>
              </a:rPr>
              <a:t>8/11/2017</a:t>
            </a:r>
          </a:p>
        </p:txBody>
      </p:sp>
      <p:sp>
        <p:nvSpPr>
          <p:cNvPr id="30755" name="Slide Number Placehold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BDEC9C4A-6593-4661-AE21-34BC4FA7C068}" type="slidenum">
              <a:rPr lang="en-US" altLang="en-US">
                <a:solidFill>
                  <a:schemeClr val="tx1">
                    <a:tint val="75000"/>
                  </a:schemeClr>
                </a:solidFill>
                <a:latin typeface="+mn-lt"/>
              </a:rPr>
              <a:pPr/>
              <a:t>22</a:t>
            </a:fld>
            <a:endParaRPr lang="nl-BE" altLang="en-US" dirty="0">
              <a:solidFill>
                <a:schemeClr val="tx1">
                  <a:tint val="75000"/>
                </a:schemeClr>
              </a:solidFill>
              <a:latin typeface="+mn-lt"/>
            </a:endParaRPr>
          </a:p>
        </p:txBody>
      </p:sp>
    </p:spTree>
    <p:extLst>
      <p:ext uri="{BB962C8B-B14F-4D97-AF65-F5344CB8AC3E}">
        <p14:creationId xmlns:p14="http://schemas.microsoft.com/office/powerpoint/2010/main" val="186182875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smtClean="0"/>
              <a:t>Hubs &amp; Metahub - Vandaag</a:t>
            </a:r>
            <a:endParaRPr lang="fr-BE" dirty="0"/>
          </a:p>
        </p:txBody>
      </p:sp>
      <p:sp>
        <p:nvSpPr>
          <p:cNvPr id="31804" name="Date Placeholder 3"/>
          <p:cNvSpPr>
            <a:spLocks noGrp="1"/>
          </p:cNvSpPr>
          <p:nvPr>
            <p:ph type="dt" sz="half"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nl-BE" altLang="en-US" dirty="0">
                <a:solidFill>
                  <a:schemeClr val="tx1">
                    <a:tint val="75000"/>
                  </a:schemeClr>
                </a:solidFill>
                <a:latin typeface="+mn-lt"/>
              </a:rPr>
              <a:t>8/11/2017</a:t>
            </a:r>
          </a:p>
        </p:txBody>
      </p:sp>
      <p:sp>
        <p:nvSpPr>
          <p:cNvPr id="31805" name="Slide Number Placehold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D19BA845-9691-475E-8030-83D010EDE535}" type="slidenum">
              <a:rPr lang="en-US" altLang="en-US">
                <a:solidFill>
                  <a:schemeClr val="tx1">
                    <a:tint val="75000"/>
                  </a:schemeClr>
                </a:solidFill>
                <a:latin typeface="+mn-lt"/>
              </a:rPr>
              <a:pPr/>
              <a:t>23</a:t>
            </a:fld>
            <a:endParaRPr lang="nl-BE" altLang="en-US" dirty="0">
              <a:solidFill>
                <a:schemeClr val="tx1">
                  <a:tint val="75000"/>
                </a:schemeClr>
              </a:solidFill>
              <a:latin typeface="+mn-lt"/>
            </a:endParaRPr>
          </a:p>
        </p:txBody>
      </p:sp>
    </p:spTree>
    <p:extLst>
      <p:ext uri="{BB962C8B-B14F-4D97-AF65-F5344CB8AC3E}">
        <p14:creationId xmlns:p14="http://schemas.microsoft.com/office/powerpoint/2010/main" val="191598318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smtClean="0"/>
              <a:t>Extramurale gegevens: kluizen</a:t>
            </a:r>
            <a:endParaRPr lang="fr-BE" dirty="0"/>
          </a:p>
        </p:txBody>
      </p:sp>
      <p:sp>
        <p:nvSpPr>
          <p:cNvPr id="32827" name="Date Placeholder 3"/>
          <p:cNvSpPr>
            <a:spLocks noGrp="1"/>
          </p:cNvSpPr>
          <p:nvPr>
            <p:ph type="dt" sz="half"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nl-BE" altLang="en-US" dirty="0">
                <a:solidFill>
                  <a:schemeClr val="tx1">
                    <a:tint val="75000"/>
                  </a:schemeClr>
                </a:solidFill>
                <a:latin typeface="+mn-lt"/>
              </a:rPr>
              <a:t>8/11/2017</a:t>
            </a:r>
          </a:p>
        </p:txBody>
      </p:sp>
      <p:sp>
        <p:nvSpPr>
          <p:cNvPr id="32828" name="Slide Number Placehold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87BFA4A2-C9F3-4195-8A7B-DDAE639321EA}" type="slidenum">
              <a:rPr lang="en-US" altLang="en-US">
                <a:solidFill>
                  <a:schemeClr val="tx1">
                    <a:tint val="75000"/>
                  </a:schemeClr>
                </a:solidFill>
                <a:latin typeface="+mn-lt"/>
              </a:rPr>
              <a:pPr/>
              <a:t>24</a:t>
            </a:fld>
            <a:endParaRPr lang="nl-BE" altLang="en-US" dirty="0">
              <a:solidFill>
                <a:schemeClr val="tx1">
                  <a:tint val="75000"/>
                </a:schemeClr>
              </a:solidFill>
              <a:latin typeface="+mn-lt"/>
            </a:endParaRPr>
          </a:p>
        </p:txBody>
      </p:sp>
    </p:spTree>
    <p:extLst>
      <p:ext uri="{BB962C8B-B14F-4D97-AF65-F5344CB8AC3E}">
        <p14:creationId xmlns:p14="http://schemas.microsoft.com/office/powerpoint/2010/main" val="211553706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779912" y="332656"/>
            <a:ext cx="4673594" cy="5888939"/>
          </a:xfrm>
        </p:spPr>
      </p:pic>
      <p:sp>
        <p:nvSpPr>
          <p:cNvPr id="9" name="Text Placeholder 8"/>
          <p:cNvSpPr>
            <a:spLocks noGrp="1"/>
          </p:cNvSpPr>
          <p:nvPr>
            <p:ph type="body" sz="half" idx="2"/>
          </p:nvPr>
        </p:nvSpPr>
        <p:spPr>
          <a:xfrm>
            <a:off x="457200" y="2146264"/>
            <a:ext cx="3008313" cy="3362052"/>
          </a:xfrm>
        </p:spPr>
        <p:txBody>
          <a:bodyPr>
            <a:normAutofit/>
          </a:bodyPr>
          <a:lstStyle/>
          <a:p>
            <a:r>
              <a:rPr lang="nl-BE" sz="1600" dirty="0" smtClean="0">
                <a:latin typeface="Arial" panose="020B0604020202020204" pitchFamily="34" charset="0"/>
                <a:cs typeface="Arial" panose="020B0604020202020204" pitchFamily="34" charset="0"/>
              </a:rPr>
              <a:t>Delen van gegevens</a:t>
            </a:r>
          </a:p>
          <a:p>
            <a:r>
              <a:rPr lang="nl-BE" sz="1600" dirty="0" smtClean="0">
                <a:latin typeface="Arial" panose="020B0604020202020204" pitchFamily="34" charset="0"/>
                <a:cs typeface="Arial" panose="020B0604020202020204" pitchFamily="34" charset="0"/>
              </a:rPr>
              <a:t>elke actor houdt zijn eigen dossier bij</a:t>
            </a:r>
          </a:p>
          <a:p>
            <a:r>
              <a:rPr lang="nl-BE" sz="1600" dirty="0" smtClean="0">
                <a:latin typeface="Arial" panose="020B0604020202020204" pitchFamily="34" charset="0"/>
                <a:cs typeface="Arial" panose="020B0604020202020204" pitchFamily="34" charset="0"/>
              </a:rPr>
              <a:t>maar kan bepaalde onderdelen ervan delen met andere actoren</a:t>
            </a:r>
          </a:p>
          <a:p>
            <a:r>
              <a:rPr lang="nl-BE" sz="1600" dirty="0" smtClean="0">
                <a:latin typeface="Arial" panose="020B0604020202020204" pitchFamily="34" charset="0"/>
                <a:cs typeface="Arial" panose="020B0604020202020204" pitchFamily="34" charset="0"/>
              </a:rPr>
              <a:t>Voorbeelden</a:t>
            </a:r>
          </a:p>
          <a:p>
            <a:pPr lvl="1"/>
            <a:r>
              <a:rPr lang="nl-BE" sz="1400" dirty="0" smtClean="0">
                <a:latin typeface="Arial" panose="020B0604020202020204" pitchFamily="34" charset="0"/>
                <a:cs typeface="Arial" panose="020B0604020202020204" pitchFamily="34" charset="0"/>
              </a:rPr>
              <a:t>medicatieschema</a:t>
            </a:r>
          </a:p>
          <a:p>
            <a:pPr lvl="1"/>
            <a:r>
              <a:rPr lang="nl-BE" sz="1400" dirty="0" err="1" smtClean="0">
                <a:latin typeface="Arial" panose="020B0604020202020204" pitchFamily="34" charset="0"/>
                <a:cs typeface="Arial" panose="020B0604020202020204" pitchFamily="34" charset="0"/>
              </a:rPr>
              <a:t>SumEHR</a:t>
            </a:r>
            <a:endParaRPr lang="nl-BE" sz="1400" dirty="0" smtClean="0">
              <a:latin typeface="Arial" panose="020B0604020202020204" pitchFamily="34" charset="0"/>
              <a:cs typeface="Arial" panose="020B0604020202020204" pitchFamily="34" charset="0"/>
            </a:endParaRPr>
          </a:p>
          <a:p>
            <a:pPr lvl="1"/>
            <a:r>
              <a:rPr lang="nl-BE" sz="1400" dirty="0" smtClean="0">
                <a:latin typeface="Arial" panose="020B0604020202020204" pitchFamily="34" charset="0"/>
                <a:cs typeface="Arial" panose="020B0604020202020204" pitchFamily="34" charset="0"/>
              </a:rPr>
              <a:t>parameters</a:t>
            </a:r>
          </a:p>
          <a:p>
            <a:pPr lvl="1"/>
            <a:r>
              <a:rPr lang="nl-BE" sz="1400" dirty="0" smtClean="0">
                <a:latin typeface="Arial" panose="020B0604020202020204" pitchFamily="34" charset="0"/>
                <a:cs typeface="Arial" panose="020B0604020202020204" pitchFamily="34" charset="0"/>
              </a:rPr>
              <a:t>journaal</a:t>
            </a:r>
          </a:p>
          <a:p>
            <a:pPr lvl="1"/>
            <a:r>
              <a:rPr lang="nl-BE" sz="1400" dirty="0" smtClean="0">
                <a:latin typeface="Arial" panose="020B0604020202020204" pitchFamily="34" charset="0"/>
                <a:cs typeface="Arial" panose="020B0604020202020204" pitchFamily="34" charset="0"/>
              </a:rPr>
              <a:t> …</a:t>
            </a:r>
            <a:endParaRPr lang="en-US" sz="14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33796" name="Date Placeholder 2"/>
          <p:cNvSpPr>
            <a:spLocks noGrp="1"/>
          </p:cNvSpPr>
          <p:nvPr>
            <p:ph type="dt" sz="half" idx="10"/>
          </p:nvPr>
        </p:nvSpPr>
        <p:spPr>
          <a:xfrm>
            <a:off x="457200" y="6448251"/>
            <a:ext cx="2133600" cy="365125"/>
          </a:xfrm>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nl-BE" altLang="en-US" dirty="0">
                <a:solidFill>
                  <a:schemeClr val="tx1">
                    <a:tint val="75000"/>
                  </a:schemeClr>
                </a:solidFill>
                <a:latin typeface="+mn-lt"/>
              </a:rPr>
              <a:t>8/11/2017</a:t>
            </a:r>
          </a:p>
        </p:txBody>
      </p:sp>
      <p:sp>
        <p:nvSpPr>
          <p:cNvPr id="33797" name="Slide Number Placeholder 1"/>
          <p:cNvSpPr>
            <a:spLocks noGrp="1"/>
          </p:cNvSpPr>
          <p:nvPr>
            <p:ph type="sldNum" sz="quarter" idx="4"/>
          </p:nvPr>
        </p:nvSpPr>
        <p:spPr>
          <a:xfrm>
            <a:off x="3518520" y="6448251"/>
            <a:ext cx="2133600" cy="365125"/>
          </a:xfrm>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D22B3C9B-BE70-4B44-9D8E-FBE6A494546C}" type="slidenum">
              <a:rPr lang="en-US" altLang="en-US">
                <a:solidFill>
                  <a:schemeClr val="tx1">
                    <a:tint val="75000"/>
                  </a:schemeClr>
                </a:solidFill>
                <a:latin typeface="+mn-lt"/>
              </a:rPr>
              <a:pPr/>
              <a:t>25</a:t>
            </a:fld>
            <a:endParaRPr lang="en-US" altLang="en-US" dirty="0">
              <a:solidFill>
                <a:schemeClr val="tx1">
                  <a:tint val="75000"/>
                </a:schemeClr>
              </a:solidFill>
              <a:latin typeface="+mn-lt"/>
            </a:endParaRPr>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78066"/>
            <a:ext cx="2598463"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314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467544" y="1844824"/>
            <a:ext cx="3008313" cy="4691063"/>
          </a:xfrm>
        </p:spPr>
        <p:txBody>
          <a:bodyPr rtlCol="0">
            <a:normAutofit/>
          </a:bodyPr>
          <a:lstStyle/>
          <a:p>
            <a:pPr>
              <a:defRPr/>
            </a:pPr>
            <a:r>
              <a:rPr lang="nl-BE" sz="1800" dirty="0" smtClean="0">
                <a:latin typeface="Arial" panose="020B0604020202020204" pitchFamily="34" charset="0"/>
                <a:cs typeface="Arial" panose="020B0604020202020204" pitchFamily="34" charset="0"/>
              </a:rPr>
              <a:t>Toegang voor</a:t>
            </a:r>
            <a:br>
              <a:rPr lang="nl-BE" sz="1800" dirty="0" smtClean="0">
                <a:latin typeface="Arial" panose="020B0604020202020204" pitchFamily="34" charset="0"/>
                <a:cs typeface="Arial" panose="020B0604020202020204" pitchFamily="34" charset="0"/>
              </a:rPr>
            </a:br>
            <a:r>
              <a:rPr lang="nl-BE" sz="1800" dirty="0" smtClean="0">
                <a:latin typeface="Arial" panose="020B0604020202020204" pitchFamily="34" charset="0"/>
                <a:cs typeface="Arial" panose="020B0604020202020204" pitchFamily="34" charset="0"/>
              </a:rPr>
              <a:t>zorgverstrekkers</a:t>
            </a:r>
          </a:p>
          <a:p>
            <a:pPr marL="285750" indent="-285750">
              <a:buFont typeface="Arial" pitchFamily="34" charset="0"/>
              <a:buChar char="•"/>
              <a:defRPr/>
            </a:pPr>
            <a:r>
              <a:rPr lang="nl-BE" sz="1600" dirty="0" smtClean="0">
                <a:latin typeface="Arial" panose="020B0604020202020204" pitchFamily="34" charset="0"/>
                <a:cs typeface="Arial" panose="020B0604020202020204" pitchFamily="34" charset="0"/>
              </a:rPr>
              <a:t>met een “zorgrelatie”</a:t>
            </a:r>
          </a:p>
          <a:p>
            <a:pPr marL="285750" indent="-285750">
              <a:buFont typeface="Arial" pitchFamily="34" charset="0"/>
              <a:buChar char="•"/>
              <a:defRPr/>
            </a:pPr>
            <a:r>
              <a:rPr lang="nl-BE" sz="1600" dirty="0" smtClean="0">
                <a:latin typeface="Arial" panose="020B0604020202020204" pitchFamily="34" charset="0"/>
                <a:cs typeface="Arial" panose="020B0604020202020204" pitchFamily="34" charset="0"/>
              </a:rPr>
              <a:t>afhankelijk van hun rol</a:t>
            </a:r>
          </a:p>
          <a:p>
            <a:pPr>
              <a:defRPr/>
            </a:pPr>
            <a:r>
              <a:rPr lang="nl-BE" sz="1600" dirty="0" smtClean="0">
                <a:latin typeface="Arial" panose="020B0604020202020204" pitchFamily="34" charset="0"/>
                <a:cs typeface="Arial" panose="020B0604020202020204" pitchFamily="34" charset="0"/>
              </a:rPr>
              <a:t>Geen toegang voor</a:t>
            </a:r>
          </a:p>
          <a:p>
            <a:pPr marL="285750" indent="-285750">
              <a:buFont typeface="Arial" pitchFamily="34" charset="0"/>
              <a:buChar char="•"/>
              <a:defRPr/>
            </a:pPr>
            <a:r>
              <a:rPr lang="nl-BE" sz="1600" dirty="0" smtClean="0">
                <a:latin typeface="Arial" panose="020B0604020202020204" pitchFamily="34" charset="0"/>
                <a:cs typeface="Arial" panose="020B0604020202020204" pitchFamily="34" charset="0"/>
              </a:rPr>
              <a:t>IT-administrators, </a:t>
            </a:r>
            <a:r>
              <a:rPr lang="nl-BE" sz="1600" dirty="0" err="1" smtClean="0">
                <a:latin typeface="Arial" panose="020B0604020202020204" pitchFamily="34" charset="0"/>
                <a:cs typeface="Arial" panose="020B0604020202020204" pitchFamily="34" charset="0"/>
              </a:rPr>
              <a:t>hoster</a:t>
            </a:r>
            <a:r>
              <a:rPr lang="nl-BE" sz="1600" dirty="0" smtClean="0">
                <a:latin typeface="Arial" panose="020B0604020202020204" pitchFamily="34" charset="0"/>
                <a:cs typeface="Arial" panose="020B0604020202020204" pitchFamily="34" charset="0"/>
              </a:rPr>
              <a:t>,..</a:t>
            </a:r>
          </a:p>
          <a:p>
            <a:pPr marL="285750" indent="-285750">
              <a:buFont typeface="Arial" pitchFamily="34" charset="0"/>
              <a:buChar char="•"/>
              <a:defRPr/>
            </a:pPr>
            <a:r>
              <a:rPr lang="nl-BE" sz="1600" dirty="0" smtClean="0">
                <a:solidFill>
                  <a:srgbClr val="3E6E5A"/>
                </a:solidFill>
                <a:latin typeface="Arial" panose="020B0604020202020204" pitchFamily="34" charset="0"/>
                <a:cs typeface="Arial" panose="020B0604020202020204" pitchFamily="34" charset="0"/>
              </a:rPr>
              <a:t>eHealth</a:t>
            </a:r>
            <a:r>
              <a:rPr lang="nl-BE" sz="1600" dirty="0" smtClean="0">
                <a:latin typeface="Arial" panose="020B0604020202020204" pitchFamily="34" charset="0"/>
                <a:cs typeface="Arial" panose="020B0604020202020204" pitchFamily="34" charset="0"/>
              </a:rPr>
              <a:t>-platform</a:t>
            </a:r>
          </a:p>
          <a:p>
            <a:pPr marL="285750" indent="-285750">
              <a:buFont typeface="Arial" pitchFamily="34" charset="0"/>
              <a:buChar char="•"/>
              <a:defRPr/>
            </a:pPr>
            <a:r>
              <a:rPr lang="nl-BE" sz="1600" dirty="0" smtClean="0">
                <a:latin typeface="Arial" panose="020B0604020202020204" pitchFamily="34" charset="0"/>
                <a:cs typeface="Arial" panose="020B0604020202020204" pitchFamily="34" charset="0"/>
              </a:rPr>
              <a:t>overheid</a:t>
            </a:r>
          </a:p>
          <a:p>
            <a:pPr marL="285750" indent="-285750">
              <a:buFont typeface="Arial" pitchFamily="34" charset="0"/>
              <a:buChar char="•"/>
              <a:defRPr/>
            </a:pPr>
            <a:r>
              <a:rPr lang="nl-BE" sz="1600" dirty="0" smtClean="0">
                <a:latin typeface="Arial" panose="020B0604020202020204" pitchFamily="34" charset="0"/>
                <a:cs typeface="Arial" panose="020B0604020202020204" pitchFamily="34" charset="0"/>
              </a:rPr>
              <a:t>zonder de actieve medewerking van de </a:t>
            </a:r>
            <a:br>
              <a:rPr lang="nl-BE" sz="1600" dirty="0" smtClean="0">
                <a:latin typeface="Arial" panose="020B0604020202020204" pitchFamily="34" charset="0"/>
                <a:cs typeface="Arial" panose="020B0604020202020204" pitchFamily="34" charset="0"/>
              </a:rPr>
            </a:br>
            <a:r>
              <a:rPr lang="nl-BE" sz="1600" dirty="0" smtClean="0">
                <a:latin typeface="Arial" panose="020B0604020202020204" pitchFamily="34" charset="0"/>
                <a:cs typeface="Arial" panose="020B0604020202020204" pitchFamily="34" charset="0"/>
              </a:rPr>
              <a:t>houder van de 2e sleutel </a:t>
            </a:r>
            <a:endParaRPr lang="en-US" sz="1600" dirty="0" smtClean="0">
              <a:latin typeface="Arial" panose="020B0604020202020204" pitchFamily="34" charset="0"/>
              <a:cs typeface="Arial" panose="020B0604020202020204" pitchFamily="34" charset="0"/>
            </a:endParaRPr>
          </a:p>
          <a:p>
            <a:pPr eaLnBrk="1" fontAlgn="auto" hangingPunct="1">
              <a:spcAft>
                <a:spcPts val="0"/>
              </a:spcAft>
              <a:buFont typeface="Arial" pitchFamily="34" charset="0"/>
              <a:buNone/>
              <a:defRPr/>
            </a:pPr>
            <a:endParaRPr lang="en-US" sz="1600" dirty="0"/>
          </a:p>
        </p:txBody>
      </p:sp>
      <p:sp>
        <p:nvSpPr>
          <p:cNvPr id="33796" name="Date Placeholder 2"/>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nl-BE" altLang="en-US" smtClean="0">
                <a:solidFill>
                  <a:schemeClr val="bg1"/>
                </a:solidFill>
              </a:rPr>
              <a:t>8/11/2017</a:t>
            </a:r>
            <a:endParaRPr lang="nl-BE" altLang="en-US" dirty="0">
              <a:solidFill>
                <a:schemeClr val="bg1"/>
              </a:solidFill>
            </a:endParaRPr>
          </a:p>
        </p:txBody>
      </p:sp>
      <p:sp>
        <p:nvSpPr>
          <p:cNvPr id="33797" name="Slide Number Placeholder 1"/>
          <p:cNvSpPr>
            <a:spLocks noGrp="1"/>
          </p:cNvSpPr>
          <p:nvPr>
            <p:ph type="sldNum" sz="quarter" idx="4"/>
          </p:nvPr>
        </p:nvSpPr>
        <p:spPr bwMode="auto">
          <a:xfrm>
            <a:off x="3518520" y="6520259"/>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22B3C9B-BE70-4B44-9D8E-FBE6A494546C}" type="slidenum">
              <a:rPr lang="en-US" altLang="en-US" smtClean="0">
                <a:solidFill>
                  <a:srgbClr val="FFFFFF"/>
                </a:solidFill>
              </a:rPr>
              <a:pPr fontAlgn="base">
                <a:spcBef>
                  <a:spcPct val="0"/>
                </a:spcBef>
                <a:spcAft>
                  <a:spcPct val="0"/>
                </a:spcAft>
                <a:defRPr/>
              </a:pPr>
              <a:t>26</a:t>
            </a:fld>
            <a:endParaRPr lang="en-US" altLang="en-US" dirty="0" smtClean="0">
              <a:solidFill>
                <a:srgbClr val="FFFFFF"/>
              </a:solidFill>
            </a:endParaRPr>
          </a:p>
        </p:txBody>
      </p:sp>
      <p:pic>
        <p:nvPicPr>
          <p:cNvPr id="348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707904" y="260648"/>
            <a:ext cx="4645162" cy="5853113"/>
          </a:xfrm>
        </p:spPr>
      </p:pic>
      <p:sp>
        <p:nvSpPr>
          <p:cNvPr id="10" name="Date Placeholder 2"/>
          <p:cNvSpPr txBox="1">
            <a:spLocks/>
          </p:cNvSpPr>
          <p:nvPr/>
        </p:nvSpPr>
        <p:spPr>
          <a:xfrm>
            <a:off x="475456" y="6448251"/>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solidFill>
                <a:latin typeface="Arial" pitchFamily="34" charset="0"/>
                <a:ea typeface="+mn-ea"/>
                <a:cs typeface="+mn-cs"/>
              </a:defRPr>
            </a:lvl1pPr>
            <a:lvl2pPr marL="742950" indent="-285750" algn="l" defTabSz="914400" rtl="0" eaLnBrk="1" latinLnBrk="0" hangingPunct="1">
              <a:defRPr sz="1800" kern="1200">
                <a:solidFill>
                  <a:schemeClr val="tx1"/>
                </a:solidFill>
                <a:latin typeface="Arial" pitchFamily="34" charset="0"/>
                <a:ea typeface="+mn-ea"/>
                <a:cs typeface="+mn-cs"/>
              </a:defRPr>
            </a:lvl2pPr>
            <a:lvl3pPr marL="1143000" indent="-228600" algn="l" defTabSz="914400" rtl="0" eaLnBrk="1" latinLnBrk="0" hangingPunct="1">
              <a:defRPr sz="1800" kern="1200">
                <a:solidFill>
                  <a:schemeClr val="tx1"/>
                </a:solidFill>
                <a:latin typeface="Arial" pitchFamily="34" charset="0"/>
                <a:ea typeface="+mn-ea"/>
                <a:cs typeface="+mn-cs"/>
              </a:defRPr>
            </a:lvl3pPr>
            <a:lvl4pPr marL="1600200" indent="-228600" algn="l" defTabSz="914400" rtl="0" eaLnBrk="1" latinLnBrk="0" hangingPunct="1">
              <a:defRPr sz="1800" kern="1200">
                <a:solidFill>
                  <a:schemeClr val="tx1"/>
                </a:solidFill>
                <a:latin typeface="Arial" pitchFamily="34" charset="0"/>
                <a:ea typeface="+mn-ea"/>
                <a:cs typeface="+mn-cs"/>
              </a:defRPr>
            </a:lvl4pPr>
            <a:lvl5pPr marL="2057400" indent="-228600" algn="l" defTabSz="914400" rtl="0" eaLnBrk="1" latinLnBrk="0" hangingPunct="1">
              <a:defRPr sz="1800" kern="1200">
                <a:solidFill>
                  <a:schemeClr val="tx1"/>
                </a:solidFill>
                <a:latin typeface="Arial"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Arial" pitchFamily="34" charset="0"/>
                <a:ea typeface="+mn-ea"/>
                <a:cs typeface="+mn-cs"/>
              </a:defRPr>
            </a:lvl9pPr>
          </a:lstStyle>
          <a:p>
            <a:r>
              <a:rPr lang="nl-BE" altLang="en-US" dirty="0" smtClean="0">
                <a:solidFill>
                  <a:schemeClr val="tx1">
                    <a:tint val="75000"/>
                  </a:schemeClr>
                </a:solidFill>
                <a:latin typeface="+mn-lt"/>
              </a:rPr>
              <a:t>8/11/2017</a:t>
            </a:r>
            <a:endParaRPr lang="nl-BE" altLang="en-US" dirty="0">
              <a:solidFill>
                <a:schemeClr val="tx1">
                  <a:tint val="75000"/>
                </a:schemeClr>
              </a:solidFill>
              <a:latin typeface="+mn-lt"/>
            </a:endParaRPr>
          </a:p>
        </p:txBody>
      </p:sp>
      <p:sp>
        <p:nvSpPr>
          <p:cNvPr id="11" name="Slide Number Placeholder 1"/>
          <p:cNvSpPr txBox="1">
            <a:spLocks/>
          </p:cNvSpPr>
          <p:nvPr/>
        </p:nvSpPr>
        <p:spPr>
          <a:xfrm>
            <a:off x="3518520" y="6448251"/>
            <a:ext cx="2133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solidFill>
                <a:latin typeface="Arial" pitchFamily="34" charset="0"/>
                <a:ea typeface="+mn-ea"/>
                <a:cs typeface="+mn-cs"/>
              </a:defRPr>
            </a:lvl1pPr>
            <a:lvl2pPr marL="742950" indent="-285750" algn="l" defTabSz="914400" rtl="0" eaLnBrk="1" latinLnBrk="0" hangingPunct="1">
              <a:defRPr sz="1800" kern="1200">
                <a:solidFill>
                  <a:schemeClr val="tx1"/>
                </a:solidFill>
                <a:latin typeface="Arial" pitchFamily="34" charset="0"/>
                <a:ea typeface="+mn-ea"/>
                <a:cs typeface="+mn-cs"/>
              </a:defRPr>
            </a:lvl2pPr>
            <a:lvl3pPr marL="1143000" indent="-228600" algn="l" defTabSz="914400" rtl="0" eaLnBrk="1" latinLnBrk="0" hangingPunct="1">
              <a:defRPr sz="1800" kern="1200">
                <a:solidFill>
                  <a:schemeClr val="tx1"/>
                </a:solidFill>
                <a:latin typeface="Arial" pitchFamily="34" charset="0"/>
                <a:ea typeface="+mn-ea"/>
                <a:cs typeface="+mn-cs"/>
              </a:defRPr>
            </a:lvl3pPr>
            <a:lvl4pPr marL="1600200" indent="-228600" algn="l" defTabSz="914400" rtl="0" eaLnBrk="1" latinLnBrk="0" hangingPunct="1">
              <a:defRPr sz="1800" kern="1200">
                <a:solidFill>
                  <a:schemeClr val="tx1"/>
                </a:solidFill>
                <a:latin typeface="Arial" pitchFamily="34" charset="0"/>
                <a:ea typeface="+mn-ea"/>
                <a:cs typeface="+mn-cs"/>
              </a:defRPr>
            </a:lvl4pPr>
            <a:lvl5pPr marL="2057400" indent="-228600" algn="l" defTabSz="914400" rtl="0" eaLnBrk="1" latinLnBrk="0" hangingPunct="1">
              <a:defRPr sz="1800" kern="1200">
                <a:solidFill>
                  <a:schemeClr val="tx1"/>
                </a:solidFill>
                <a:latin typeface="Arial"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Arial" pitchFamily="34" charset="0"/>
                <a:ea typeface="+mn-ea"/>
                <a:cs typeface="+mn-cs"/>
              </a:defRPr>
            </a:lvl9pPr>
          </a:lstStyle>
          <a:p>
            <a:fld id="{D22B3C9B-BE70-4B44-9D8E-FBE6A494546C}" type="slidenum">
              <a:rPr lang="en-US" altLang="en-US" smtClean="0">
                <a:solidFill>
                  <a:schemeClr val="tx1">
                    <a:tint val="75000"/>
                  </a:schemeClr>
                </a:solidFill>
                <a:latin typeface="+mn-lt"/>
              </a:rPr>
              <a:pPr/>
              <a:t>26</a:t>
            </a:fld>
            <a:endParaRPr lang="en-US" altLang="en-US" dirty="0">
              <a:solidFill>
                <a:schemeClr val="tx1">
                  <a:tint val="75000"/>
                </a:schemeClr>
              </a:solidFill>
              <a:latin typeface="+mn-lt"/>
            </a:endParaRPr>
          </a:p>
        </p:txBody>
      </p:sp>
    </p:spTree>
    <p:extLst>
      <p:ext uri="{BB962C8B-B14F-4D97-AF65-F5344CB8AC3E}">
        <p14:creationId xmlns:p14="http://schemas.microsoft.com/office/powerpoint/2010/main" val="1006255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Toegangsmatrix</a:t>
            </a:r>
            <a:endParaRPr lang="nl-BE" dirty="0"/>
          </a:p>
        </p:txBody>
      </p:sp>
      <p:sp>
        <p:nvSpPr>
          <p:cNvPr id="4099" name="Rectangle 3"/>
          <p:cNvSpPr>
            <a:spLocks noGrp="1" noChangeArrowheads="1"/>
          </p:cNvSpPr>
          <p:nvPr>
            <p:ph idx="1"/>
          </p:nvPr>
        </p:nvSpPr>
        <p:spPr/>
        <p:txBody>
          <a:bodyPr/>
          <a:lstStyle/>
          <a:p>
            <a:endParaRPr lang="nl-BE" smtClean="0"/>
          </a:p>
          <a:p>
            <a:endParaRPr lang="nl-BE" smtClean="0"/>
          </a:p>
          <a:p>
            <a:endParaRPr lang="nl-BE" smtClean="0"/>
          </a:p>
          <a:p>
            <a:endParaRPr lang="nl-BE" smtClean="0"/>
          </a:p>
          <a:p>
            <a:pPr lvl="1"/>
            <a:endParaRPr lang="nl-BE" smtClean="0"/>
          </a:p>
          <a:p>
            <a:endParaRPr lang="nl-BE" dirty="0" smtClean="0"/>
          </a:p>
        </p:txBody>
      </p:sp>
      <p:sp>
        <p:nvSpPr>
          <p:cNvPr id="8" name="Date Placeholder 7"/>
          <p:cNvSpPr>
            <a:spLocks noGrp="1"/>
          </p:cNvSpPr>
          <p:nvPr>
            <p:ph type="dt" sz="half" idx="10"/>
          </p:nvPr>
        </p:nvSpPr>
        <p:spPr/>
        <p:txBody>
          <a:bodyPr/>
          <a:lstStyle/>
          <a:p>
            <a:r>
              <a:rPr lang="nl-BE" smtClean="0"/>
              <a:t>8/11/2017</a:t>
            </a:r>
            <a:endParaRPr lang="fr-BE" dirty="0"/>
          </a:p>
        </p:txBody>
      </p:sp>
      <p:sp>
        <p:nvSpPr>
          <p:cNvPr id="9" name="Slide Number Placeholder 8"/>
          <p:cNvSpPr>
            <a:spLocks noGrp="1"/>
          </p:cNvSpPr>
          <p:nvPr>
            <p:ph type="sldNum" sz="quarter" idx="12"/>
          </p:nvPr>
        </p:nvSpPr>
        <p:spPr/>
        <p:txBody>
          <a:bodyPr/>
          <a:lstStyle/>
          <a:p>
            <a:fld id="{30A9230E-FFBB-4CCB-ABD7-198084EDE768}" type="slidenum">
              <a:rPr lang="fr-BE" smtClean="0"/>
              <a:pPr/>
              <a:t>27</a:t>
            </a:fld>
            <a:r>
              <a:rPr lang="fr-BE" dirty="0" smtClean="0"/>
              <a:t> </a:t>
            </a:r>
            <a:endParaRPr lang="fr-BE" dirty="0"/>
          </a:p>
        </p:txBody>
      </p:sp>
      <p:graphicFrame>
        <p:nvGraphicFramePr>
          <p:cNvPr id="7" name="Object 6"/>
          <p:cNvGraphicFramePr>
            <a:graphicFrameLocks noChangeAspect="1"/>
          </p:cNvGraphicFramePr>
          <p:nvPr>
            <p:extLst>
              <p:ext uri="{D42A27DB-BD31-4B8C-83A1-F6EECF244321}">
                <p14:modId xmlns:p14="http://schemas.microsoft.com/office/powerpoint/2010/main" val="3924265288"/>
              </p:ext>
            </p:extLst>
          </p:nvPr>
        </p:nvGraphicFramePr>
        <p:xfrm>
          <a:off x="150912" y="1268760"/>
          <a:ext cx="8842176" cy="4421088"/>
        </p:xfrm>
        <a:graphic>
          <a:graphicData uri="http://schemas.openxmlformats.org/presentationml/2006/ole">
            <mc:AlternateContent xmlns:mc="http://schemas.openxmlformats.org/markup-compatibility/2006">
              <mc:Choice xmlns:v="urn:schemas-microsoft-com:vml" Requires="v">
                <p:oleObj spid="_x0000_s1042" name="Worksheet" r:id="rId4" imgW="11772900" imgH="5886450" progId="Excel.Sheet.12">
                  <p:embed/>
                </p:oleObj>
              </mc:Choice>
              <mc:Fallback>
                <p:oleObj name="Worksheet" r:id="rId4" imgW="11772900" imgH="5886450" progId="Excel.Sheet.12">
                  <p:embed/>
                  <p:pic>
                    <p:nvPicPr>
                      <p:cNvPr id="7" name="Object 6"/>
                      <p:cNvPicPr/>
                      <p:nvPr/>
                    </p:nvPicPr>
                    <p:blipFill>
                      <a:blip r:embed="rId5"/>
                      <a:stretch>
                        <a:fillRect/>
                      </a:stretch>
                    </p:blipFill>
                    <p:spPr>
                      <a:xfrm>
                        <a:off x="150912" y="1268760"/>
                        <a:ext cx="8842176" cy="4421088"/>
                      </a:xfrm>
                      <a:prstGeom prst="rect">
                        <a:avLst/>
                      </a:prstGeom>
                    </p:spPr>
                  </p:pic>
                </p:oleObj>
              </mc:Fallback>
            </mc:AlternateContent>
          </a:graphicData>
        </a:graphic>
      </p:graphicFrame>
    </p:spTree>
    <p:extLst>
      <p:ext uri="{BB962C8B-B14F-4D97-AF65-F5344CB8AC3E}">
        <p14:creationId xmlns:p14="http://schemas.microsoft.com/office/powerpoint/2010/main" val="3613399281"/>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nl-NL" sz="4000" b="1" dirty="0" smtClean="0">
                <a:solidFill>
                  <a:srgbClr val="B82400"/>
                </a:solidFill>
              </a:rPr>
              <a:t>Rol &amp; Verantwoordelijkheden van het </a:t>
            </a:r>
            <a:r>
              <a:rPr lang="nl-NL" sz="4000" b="1" dirty="0" smtClean="0">
                <a:solidFill>
                  <a:srgbClr val="087670"/>
                </a:solidFill>
              </a:rPr>
              <a:t>eHealth</a:t>
            </a:r>
            <a:r>
              <a:rPr lang="nl-NL" sz="4000" b="1" dirty="0" smtClean="0">
                <a:solidFill>
                  <a:srgbClr val="B82400"/>
                </a:solidFill>
              </a:rPr>
              <a:t>-platform</a:t>
            </a:r>
            <a:r>
              <a:rPr lang="nl-NL" sz="4000" dirty="0" smtClean="0">
                <a:solidFill>
                  <a:srgbClr val="B82400"/>
                </a:solidFill>
              </a:rPr>
              <a:t/>
            </a:r>
            <a:br>
              <a:rPr lang="nl-NL" sz="4000" dirty="0" smtClean="0">
                <a:solidFill>
                  <a:srgbClr val="B82400"/>
                </a:solidFill>
              </a:rPr>
            </a:br>
            <a:endParaRPr lang="nl-BE" sz="4000" dirty="0">
              <a:solidFill>
                <a:srgbClr val="B82400"/>
              </a:solidFill>
            </a:endParaRPr>
          </a:p>
        </p:txBody>
      </p:sp>
      <p:sp>
        <p:nvSpPr>
          <p:cNvPr id="11" name="Content Placeholder 10"/>
          <p:cNvSpPr>
            <a:spLocks noGrp="1"/>
          </p:cNvSpPr>
          <p:nvPr>
            <p:ph type="subTitle" idx="1"/>
          </p:nvPr>
        </p:nvSpPr>
        <p:spPr/>
        <p:txBody>
          <a:bodyPr/>
          <a:lstStyle/>
          <a:p>
            <a:pPr lvl="1"/>
            <a:endParaRPr lang="fr-BE" smtClean="0">
              <a:sym typeface="Arial" pitchFamily="34" charset="0"/>
            </a:endParaRPr>
          </a:p>
          <a:p>
            <a:endParaRPr lang="fr-BE" smtClean="0"/>
          </a:p>
          <a:p>
            <a:endParaRPr lang="fr-BE" smtClean="0">
              <a:sym typeface="Arial" pitchFamily="34" charset="0"/>
            </a:endParaRPr>
          </a:p>
          <a:p>
            <a:endParaRPr lang="fr-F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070" y="3850516"/>
            <a:ext cx="4762500" cy="1409700"/>
          </a:xfrm>
          <a:prstGeom prst="rect">
            <a:avLst/>
          </a:prstGeom>
        </p:spPr>
      </p:pic>
    </p:spTree>
    <p:extLst>
      <p:ext uri="{BB962C8B-B14F-4D97-AF65-F5344CB8AC3E}">
        <p14:creationId xmlns:p14="http://schemas.microsoft.com/office/powerpoint/2010/main" val="637918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smtClean="0"/>
              <a:t>Doelstellingen </a:t>
            </a:r>
            <a:r>
              <a:rPr lang="nl-BE" altLang="en-US" b="1" dirty="0">
                <a:solidFill>
                  <a:srgbClr val="087670"/>
                </a:solidFill>
              </a:rPr>
              <a:t>eHealth</a:t>
            </a:r>
            <a:r>
              <a:rPr lang="nl-BE" altLang="en-US" dirty="0" smtClean="0"/>
              <a:t>-platform</a:t>
            </a:r>
            <a:endParaRPr lang="en-US" dirty="0"/>
          </a:p>
        </p:txBody>
      </p:sp>
      <p:sp>
        <p:nvSpPr>
          <p:cNvPr id="92162" name="Rectangle 3"/>
          <p:cNvSpPr>
            <a:spLocks noGrp="1" noChangeArrowheads="1"/>
          </p:cNvSpPr>
          <p:nvPr>
            <p:ph idx="1"/>
          </p:nvPr>
        </p:nvSpPr>
        <p:spPr/>
        <p:txBody>
          <a:bodyPr>
            <a:normAutofit fontScale="92500" lnSpcReduction="20000"/>
          </a:bodyPr>
          <a:lstStyle/>
          <a:p>
            <a:endParaRPr lang="nl-BE" altLang="en-US" dirty="0" smtClean="0"/>
          </a:p>
          <a:p>
            <a:r>
              <a:rPr lang="nl-BE" altLang="en-US" dirty="0" smtClean="0"/>
              <a:t>Hoe?</a:t>
            </a:r>
          </a:p>
          <a:p>
            <a:pPr lvl="1"/>
            <a:r>
              <a:rPr lang="nl-BE" altLang="en-US" dirty="0" smtClean="0"/>
              <a:t>door een goed georganiseerde, onderlinge elektronische dienstverlening en informatie-uitwisseling tussen alle actoren in de gezondheidszorg</a:t>
            </a:r>
          </a:p>
          <a:p>
            <a:pPr lvl="1"/>
            <a:r>
              <a:rPr lang="nl-BE" altLang="en-US" dirty="0" smtClean="0"/>
              <a:t>met de nodige waarborgen op het vlak van de informatieveiligheid, de bescherming van de persoonlijke levenssfeer en het beroepsgeheim</a:t>
            </a:r>
          </a:p>
          <a:p>
            <a:pPr lvl="1"/>
            <a:endParaRPr lang="nl-BE" altLang="en-US" dirty="0" smtClean="0"/>
          </a:p>
          <a:p>
            <a:r>
              <a:rPr lang="nl-BE" altLang="en-US" dirty="0" smtClean="0"/>
              <a:t>Wat?</a:t>
            </a:r>
          </a:p>
          <a:p>
            <a:pPr lvl="1"/>
            <a:r>
              <a:rPr lang="nl-BE" altLang="en-US" dirty="0" smtClean="0"/>
              <a:t>optimaliseren van de kwaliteit en de continuïteit van de gezondheidszorgverstrekking </a:t>
            </a:r>
          </a:p>
          <a:p>
            <a:pPr lvl="1"/>
            <a:r>
              <a:rPr lang="nl-BE" altLang="en-US" dirty="0" smtClean="0"/>
              <a:t>optimaliseren van de veiligheid van de patiënt</a:t>
            </a:r>
          </a:p>
          <a:p>
            <a:pPr lvl="1"/>
            <a:r>
              <a:rPr lang="nl-BE" altLang="en-US" dirty="0" smtClean="0"/>
              <a:t>vereenvoudigen van de administratieve formaliteiten voor alle actoren in de gezondheidszorg</a:t>
            </a:r>
          </a:p>
          <a:p>
            <a:pPr lvl="1"/>
            <a:r>
              <a:rPr lang="nl-BE" altLang="en-US" dirty="0" smtClean="0"/>
              <a:t>degelijk ondersteunen van het gezondheidszorgbeleid</a:t>
            </a:r>
          </a:p>
          <a:p>
            <a:pPr lvl="1"/>
            <a:endParaRPr lang="nl-BE" altLang="en-US" dirty="0" smtClean="0"/>
          </a:p>
          <a:p>
            <a:endParaRPr lang="nl-BE" altLang="en-US" dirty="0" smtClean="0"/>
          </a:p>
        </p:txBody>
      </p:sp>
      <p:sp>
        <p:nvSpPr>
          <p:cNvPr id="6" name="Date Placeholder 5"/>
          <p:cNvSpPr>
            <a:spLocks noGrp="1"/>
          </p:cNvSpPr>
          <p:nvPr>
            <p:ph type="dt" sz="half" idx="10"/>
          </p:nvPr>
        </p:nvSpPr>
        <p:spPr/>
        <p:txBody>
          <a:bodyPr/>
          <a:lstStyle/>
          <a:p>
            <a:r>
              <a:rPr lang="nl-BE" smtClean="0"/>
              <a:t>8/11/2017</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pPr/>
              <a:t>29</a:t>
            </a:fld>
            <a:endParaRPr lang="fr-BE"/>
          </a:p>
        </p:txBody>
      </p:sp>
    </p:spTree>
    <p:extLst>
      <p:ext uri="{BB962C8B-B14F-4D97-AF65-F5344CB8AC3E}">
        <p14:creationId xmlns:p14="http://schemas.microsoft.com/office/powerpoint/2010/main" val="400204098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smtClean="0">
                <a:sym typeface="Arial" charset="0"/>
              </a:rPr>
              <a:t>Quelques évolutions dans les soins de santé</a:t>
            </a:r>
            <a:endParaRPr lang="fr-BE" dirty="0"/>
          </a:p>
        </p:txBody>
      </p:sp>
      <p:sp>
        <p:nvSpPr>
          <p:cNvPr id="13315" name="Content Placeholder 10"/>
          <p:cNvSpPr>
            <a:spLocks noGrp="1"/>
          </p:cNvSpPr>
          <p:nvPr>
            <p:ph idx="1"/>
          </p:nvPr>
        </p:nvSpPr>
        <p:spPr/>
        <p:txBody>
          <a:bodyPr>
            <a:normAutofit fontScale="85000" lnSpcReduction="20000"/>
          </a:bodyPr>
          <a:lstStyle/>
          <a:p>
            <a:r>
              <a:rPr lang="fr-BE" altLang="en-US" dirty="0">
                <a:sym typeface="Arial" charset="0"/>
              </a:rPr>
              <a:t>P</a:t>
            </a:r>
            <a:r>
              <a:rPr lang="fr-BE" altLang="en-US" dirty="0" smtClean="0">
                <a:sym typeface="Arial" charset="0"/>
              </a:rPr>
              <a:t>lus de soins chroniques</a:t>
            </a:r>
            <a:r>
              <a:rPr lang="fr-BE" dirty="0" smtClean="0"/>
              <a:t> </a:t>
            </a:r>
            <a:r>
              <a:rPr lang="fr-BE" altLang="en-US" dirty="0" smtClean="0">
                <a:sym typeface="Arial" charset="0"/>
              </a:rPr>
              <a:t>(vs soins</a:t>
            </a:r>
            <a:r>
              <a:rPr lang="fr-BE" dirty="0" smtClean="0"/>
              <a:t> </a:t>
            </a:r>
            <a:r>
              <a:rPr lang="fr-BE" altLang="en-US" dirty="0" smtClean="0">
                <a:sym typeface="Arial" charset="0"/>
              </a:rPr>
              <a:t>aigus</a:t>
            </a:r>
            <a:r>
              <a:rPr lang="fr-BE" dirty="0" smtClean="0"/>
              <a:t> </a:t>
            </a:r>
            <a:r>
              <a:rPr lang="fr-BE" altLang="en-US" dirty="0" smtClean="0">
                <a:sym typeface="Arial" charset="0"/>
              </a:rPr>
              <a:t>uniquement)</a:t>
            </a:r>
          </a:p>
          <a:p>
            <a:r>
              <a:rPr lang="fr-BE" altLang="en-US" dirty="0">
                <a:sym typeface="Arial" charset="0"/>
              </a:rPr>
              <a:t>S</a:t>
            </a:r>
            <a:r>
              <a:rPr lang="fr-BE" altLang="en-US" dirty="0" smtClean="0">
                <a:sym typeface="Arial" charset="0"/>
              </a:rPr>
              <a:t>oins à distance (monitoring, aide, consultation, diagnostic, opération, ...), </a:t>
            </a:r>
            <a:r>
              <a:rPr lang="fr-BE" altLang="en-US" dirty="0" err="1" smtClean="0">
                <a:sym typeface="Arial" charset="0"/>
              </a:rPr>
              <a:t>e.a</a:t>
            </a:r>
            <a:r>
              <a:rPr lang="fr-BE" altLang="en-US" dirty="0" smtClean="0">
                <a:sym typeface="Arial" charset="0"/>
              </a:rPr>
              <a:t>. soins à domicile</a:t>
            </a:r>
          </a:p>
          <a:p>
            <a:r>
              <a:rPr lang="fr-BE" altLang="en-US" dirty="0">
                <a:sym typeface="Arial" charset="0"/>
              </a:rPr>
              <a:t>S</a:t>
            </a:r>
            <a:r>
              <a:rPr lang="fr-BE" altLang="en-US" dirty="0" smtClean="0">
                <a:sym typeface="Arial" charset="0"/>
              </a:rPr>
              <a:t>oins mobiles</a:t>
            </a:r>
          </a:p>
          <a:p>
            <a:r>
              <a:rPr lang="fr-BE" altLang="en-US" dirty="0">
                <a:sym typeface="Arial" charset="0"/>
              </a:rPr>
              <a:t>S</a:t>
            </a:r>
            <a:r>
              <a:rPr lang="fr-BE" altLang="en-US" dirty="0" smtClean="0">
                <a:sym typeface="Arial" charset="0"/>
              </a:rPr>
              <a:t>oins</a:t>
            </a:r>
            <a:r>
              <a:rPr lang="fr-BE" dirty="0" smtClean="0"/>
              <a:t> </a:t>
            </a:r>
            <a:r>
              <a:rPr lang="fr-BE" altLang="en-US" dirty="0" smtClean="0">
                <a:sym typeface="Arial" charset="0"/>
              </a:rPr>
              <a:t>multidisciplinaires, </a:t>
            </a:r>
            <a:r>
              <a:rPr lang="fr-BE" altLang="en-US" dirty="0" err="1" smtClean="0">
                <a:sym typeface="Arial" charset="0"/>
              </a:rPr>
              <a:t>transmuraux</a:t>
            </a:r>
            <a:r>
              <a:rPr lang="fr-BE" altLang="en-US" dirty="0" smtClean="0">
                <a:sym typeface="Arial" charset="0"/>
              </a:rPr>
              <a:t> et intégrés</a:t>
            </a:r>
          </a:p>
          <a:p>
            <a:r>
              <a:rPr lang="fr-BE" altLang="en-US" dirty="0">
                <a:sym typeface="Arial" charset="0"/>
              </a:rPr>
              <a:t>P</a:t>
            </a:r>
            <a:r>
              <a:rPr lang="fr-BE" altLang="en-US" dirty="0" smtClean="0">
                <a:sym typeface="Arial" charset="0"/>
              </a:rPr>
              <a:t>atient au centre des soins et autonomisation du patient</a:t>
            </a:r>
          </a:p>
          <a:p>
            <a:r>
              <a:rPr lang="fr-BE" altLang="en-US" dirty="0">
                <a:sym typeface="Arial" charset="0"/>
              </a:rPr>
              <a:t>E</a:t>
            </a:r>
            <a:r>
              <a:rPr lang="fr-BE" altLang="en-US" dirty="0" smtClean="0">
                <a:sym typeface="Arial" charset="0"/>
              </a:rPr>
              <a:t>volution</a:t>
            </a:r>
            <a:r>
              <a:rPr lang="fr-BE" dirty="0" smtClean="0"/>
              <a:t> </a:t>
            </a:r>
            <a:r>
              <a:rPr lang="fr-BE" altLang="en-US" dirty="0" smtClean="0">
                <a:sym typeface="Arial" charset="0"/>
              </a:rPr>
              <a:t>rapide des connaissances =&gt; besoin</a:t>
            </a:r>
            <a:r>
              <a:rPr lang="fr-BE" dirty="0" smtClean="0"/>
              <a:t> </a:t>
            </a:r>
            <a:r>
              <a:rPr lang="fr-BE" altLang="en-US" dirty="0" smtClean="0">
                <a:sym typeface="Arial" charset="0"/>
              </a:rPr>
              <a:t>d'une gestion et d'une valorisation</a:t>
            </a:r>
            <a:r>
              <a:rPr lang="fr-BE" dirty="0" smtClean="0"/>
              <a:t> </a:t>
            </a:r>
            <a:r>
              <a:rPr lang="fr-BE" altLang="en-US" dirty="0" smtClean="0">
                <a:sym typeface="Arial" charset="0"/>
              </a:rPr>
              <a:t>fiables et coordonnées</a:t>
            </a:r>
            <a:r>
              <a:rPr lang="fr-BE" dirty="0" smtClean="0"/>
              <a:t> </a:t>
            </a:r>
            <a:r>
              <a:rPr lang="fr-BE" altLang="en-US" dirty="0" smtClean="0">
                <a:sym typeface="Arial" charset="0"/>
              </a:rPr>
              <a:t>des</a:t>
            </a:r>
            <a:r>
              <a:rPr lang="fr-BE" dirty="0" smtClean="0"/>
              <a:t> </a:t>
            </a:r>
            <a:r>
              <a:rPr lang="fr-BE" altLang="en-US" dirty="0" smtClean="0">
                <a:sym typeface="Arial" charset="0"/>
              </a:rPr>
              <a:t>connaissances</a:t>
            </a:r>
          </a:p>
          <a:p>
            <a:r>
              <a:rPr lang="fr-BE" altLang="en-US" dirty="0">
                <a:sym typeface="Arial" charset="0"/>
              </a:rPr>
              <a:t>D</a:t>
            </a:r>
            <a:r>
              <a:rPr lang="fr-BE" altLang="en-US" dirty="0" smtClean="0">
                <a:sym typeface="Arial" charset="0"/>
              </a:rPr>
              <a:t>anger</a:t>
            </a:r>
            <a:r>
              <a:rPr lang="fr-BE" dirty="0" smtClean="0"/>
              <a:t> </a:t>
            </a:r>
            <a:r>
              <a:rPr lang="fr-BE" altLang="en-US" dirty="0" smtClean="0">
                <a:sym typeface="Arial" charset="0"/>
              </a:rPr>
              <a:t>de</a:t>
            </a:r>
            <a:r>
              <a:rPr lang="fr-BE" dirty="0" smtClean="0"/>
              <a:t> </a:t>
            </a:r>
            <a:r>
              <a:rPr lang="fr-BE" altLang="en-US" dirty="0" smtClean="0">
                <a:sym typeface="Arial" charset="0"/>
              </a:rPr>
              <a:t>processus administratifs</a:t>
            </a:r>
            <a:r>
              <a:rPr lang="fr-BE" dirty="0" smtClean="0"/>
              <a:t> </a:t>
            </a:r>
            <a:r>
              <a:rPr lang="fr-BE" altLang="en-US" dirty="0" smtClean="0">
                <a:sym typeface="Arial" charset="0"/>
              </a:rPr>
              <a:t>qui</a:t>
            </a:r>
            <a:r>
              <a:rPr lang="fr-BE" dirty="0" smtClean="0"/>
              <a:t> </a:t>
            </a:r>
            <a:r>
              <a:rPr lang="fr-BE" altLang="en-US" dirty="0" smtClean="0">
                <a:sym typeface="Arial" charset="0"/>
              </a:rPr>
              <a:t>prennent trop de temps</a:t>
            </a:r>
          </a:p>
          <a:p>
            <a:r>
              <a:rPr lang="fr-BE" altLang="en-US" dirty="0">
                <a:sym typeface="Arial" charset="0"/>
              </a:rPr>
              <a:t>U</a:t>
            </a:r>
            <a:r>
              <a:rPr lang="fr-BE" altLang="en-US" dirty="0" smtClean="0">
                <a:sym typeface="Arial" charset="0"/>
              </a:rPr>
              <a:t>n soutien</a:t>
            </a:r>
            <a:r>
              <a:rPr lang="fr-BE" dirty="0" smtClean="0"/>
              <a:t> </a:t>
            </a:r>
            <a:r>
              <a:rPr lang="fr-BE" altLang="en-US" dirty="0" smtClean="0">
                <a:sym typeface="Arial" charset="0"/>
              </a:rPr>
              <a:t>de qualité de la politique et de la recherche en matière de soins de santé doit être basé</a:t>
            </a:r>
            <a:r>
              <a:rPr lang="fr-BE" dirty="0" smtClean="0"/>
              <a:t> </a:t>
            </a:r>
            <a:r>
              <a:rPr lang="fr-BE" altLang="en-US" dirty="0" smtClean="0">
                <a:sym typeface="Arial" charset="0"/>
              </a:rPr>
              <a:t>sur des données de qualité intégrées et </a:t>
            </a:r>
            <a:r>
              <a:rPr lang="fr-BE" altLang="en-US" dirty="0" err="1" smtClean="0">
                <a:sym typeface="Arial" charset="0"/>
              </a:rPr>
              <a:t>anonymisées</a:t>
            </a:r>
            <a:endParaRPr lang="fr-BE" altLang="en-US" dirty="0" smtClean="0">
              <a:sym typeface="Arial" charset="0"/>
            </a:endParaRPr>
          </a:p>
          <a:p>
            <a:r>
              <a:rPr lang="fr-BE" altLang="en-US" dirty="0">
                <a:sym typeface="Arial" charset="0"/>
              </a:rPr>
              <a:t>M</a:t>
            </a:r>
            <a:r>
              <a:rPr lang="fr-BE" altLang="en-US" dirty="0" smtClean="0">
                <a:sym typeface="Arial" charset="0"/>
              </a:rPr>
              <a:t>obilité</a:t>
            </a:r>
            <a:r>
              <a:rPr lang="fr-BE" dirty="0" smtClean="0"/>
              <a:t> </a:t>
            </a:r>
            <a:r>
              <a:rPr lang="fr-BE" altLang="en-US" dirty="0" smtClean="0">
                <a:sym typeface="Arial" charset="0"/>
              </a:rPr>
              <a:t>transfrontalière</a:t>
            </a:r>
            <a:endParaRPr lang="fr-BE" altLang="en-US" dirty="0">
              <a:sym typeface="Arial" charset="0"/>
            </a:endParaRPr>
          </a:p>
        </p:txBody>
      </p:sp>
      <p:sp>
        <p:nvSpPr>
          <p:cNvPr id="6" name="Date Placeholder 5"/>
          <p:cNvSpPr>
            <a:spLocks noGrp="1"/>
          </p:cNvSpPr>
          <p:nvPr>
            <p:ph type="dt" sz="half" idx="10"/>
          </p:nvPr>
        </p:nvSpPr>
        <p:spPr/>
        <p:txBody>
          <a:bodyPr/>
          <a:lstStyle/>
          <a:p>
            <a:r>
              <a:rPr lang="nl-BE" smtClean="0"/>
              <a:t>8/11/2017</a:t>
            </a:r>
            <a:endParaRPr lang="fr-BE" dirty="0"/>
          </a:p>
        </p:txBody>
      </p:sp>
      <p:sp>
        <p:nvSpPr>
          <p:cNvPr id="7" name="Slide Number Placeholder 6"/>
          <p:cNvSpPr>
            <a:spLocks noGrp="1"/>
          </p:cNvSpPr>
          <p:nvPr>
            <p:ph type="sldNum" sz="quarter" idx="12"/>
          </p:nvPr>
        </p:nvSpPr>
        <p:spPr/>
        <p:txBody>
          <a:bodyPr/>
          <a:lstStyle/>
          <a:p>
            <a:r>
              <a:rPr lang="fr-BE" dirty="0" smtClean="0"/>
              <a:t> </a:t>
            </a:r>
            <a:fld id="{30A9230E-FFBB-4CCB-ABD7-198084EDE768}" type="slidenum">
              <a:rPr lang="fr-BE" smtClean="0"/>
              <a:pPr/>
              <a:t>3</a:t>
            </a:fld>
            <a:r>
              <a:rPr lang="fr-BE" dirty="0" smtClean="0"/>
              <a:t> </a:t>
            </a:r>
            <a:endParaRPr lang="fr-BE" dirty="0"/>
          </a:p>
        </p:txBody>
      </p:sp>
    </p:spTree>
    <p:extLst>
      <p:ext uri="{BB962C8B-B14F-4D97-AF65-F5344CB8AC3E}">
        <p14:creationId xmlns:p14="http://schemas.microsoft.com/office/powerpoint/2010/main" val="97383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a:normAutofit fontScale="92500" lnSpcReduction="20000"/>
          </a:bodyPr>
          <a:lstStyle/>
          <a:p>
            <a:r>
              <a:rPr lang="nl-BE" altLang="en-US" smtClean="0">
                <a:sym typeface="Arial" charset="0"/>
              </a:rPr>
              <a:t>Ontwikkeling van een visie en van een strategie inzake </a:t>
            </a:r>
            <a:r>
              <a:rPr lang="nl-BE" altLang="en-US" smtClean="0">
                <a:solidFill>
                  <a:srgbClr val="087670"/>
                </a:solidFill>
                <a:sym typeface="Arial" charset="0"/>
              </a:rPr>
              <a:t>eHealth</a:t>
            </a:r>
            <a:r>
              <a:rPr lang="nl-BE" altLang="en-US" smtClean="0"/>
              <a:t> </a:t>
            </a:r>
          </a:p>
          <a:p>
            <a:endParaRPr lang="nl-BE" altLang="en-US" smtClean="0">
              <a:sym typeface="Arial" charset="0"/>
            </a:endParaRPr>
          </a:p>
          <a:p>
            <a:r>
              <a:rPr lang="nl-BE" altLang="en-US" smtClean="0">
                <a:sym typeface="Arial" charset="0"/>
              </a:rPr>
              <a:t>Organiseren van de samenwerking met andere overheidsinstanties die belast zijn met de coördinatie van de elektronische dienstverlening</a:t>
            </a:r>
            <a:r>
              <a:rPr lang="nl-BE" altLang="en-US" smtClean="0"/>
              <a:t> </a:t>
            </a:r>
          </a:p>
          <a:p>
            <a:endParaRPr lang="nl-BE" altLang="en-US" smtClean="0">
              <a:sym typeface="Arial" charset="0"/>
            </a:endParaRPr>
          </a:p>
          <a:p>
            <a:r>
              <a:rPr lang="nl-BE" altLang="en-US" smtClean="0">
                <a:sym typeface="Arial" charset="0"/>
              </a:rPr>
              <a:t>De motor van de noodzakelijke veranderingen zijn voor de uitvoering van de visie en de strategie inzake </a:t>
            </a:r>
            <a:r>
              <a:rPr lang="nl-BE" altLang="en-US" smtClean="0">
                <a:solidFill>
                  <a:srgbClr val="087670"/>
                </a:solidFill>
                <a:sym typeface="Arial" charset="0"/>
              </a:rPr>
              <a:t>eHealth</a:t>
            </a:r>
            <a:r>
              <a:rPr lang="nl-BE" altLang="en-US" smtClean="0">
                <a:sym typeface="Arial" charset="0"/>
              </a:rPr>
              <a:t> </a:t>
            </a:r>
            <a:r>
              <a:rPr lang="nl-BE" altLang="en-US" smtClean="0"/>
              <a:t> </a:t>
            </a:r>
          </a:p>
          <a:p>
            <a:endParaRPr lang="nl-BE" altLang="en-US" smtClean="0">
              <a:sym typeface="Arial" charset="0"/>
            </a:endParaRPr>
          </a:p>
          <a:p>
            <a:r>
              <a:rPr lang="nl-BE" altLang="en-US" smtClean="0">
                <a:sym typeface="Arial" charset="0"/>
              </a:rPr>
              <a:t>Vastleggen van functionele en techische normen, standaarden, specificaties en basisarchitectuur inzake ICT  </a:t>
            </a:r>
          </a:p>
          <a:p>
            <a:endParaRPr lang="nl-BE" altLang="en-US" smtClean="0">
              <a:sym typeface="Arial" charset="0"/>
            </a:endParaRPr>
          </a:p>
          <a:p>
            <a:endParaRPr lang="nl-BE" altLang="en-US" dirty="0" smtClean="0">
              <a:sym typeface="Arial" charset="0"/>
            </a:endParaRPr>
          </a:p>
        </p:txBody>
      </p:sp>
      <p:sp>
        <p:nvSpPr>
          <p:cNvPr id="6" name="Date Placeholder 5"/>
          <p:cNvSpPr>
            <a:spLocks noGrp="1"/>
          </p:cNvSpPr>
          <p:nvPr>
            <p:ph type="dt" sz="half" idx="10"/>
          </p:nvPr>
        </p:nvSpPr>
        <p:spPr/>
        <p:txBody>
          <a:bodyPr/>
          <a:lstStyle/>
          <a:p>
            <a:r>
              <a:rPr lang="nl-BE" smtClean="0"/>
              <a:t>8/11/2017</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30</a:t>
            </a:fld>
            <a:endParaRPr lang="fr-BE"/>
          </a:p>
        </p:txBody>
      </p:sp>
    </p:spTree>
    <p:extLst>
      <p:ext uri="{BB962C8B-B14F-4D97-AF65-F5344CB8AC3E}">
        <p14:creationId xmlns:p14="http://schemas.microsoft.com/office/powerpoint/2010/main" val="195367990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opdrachten</a:t>
            </a:r>
            <a:endParaRPr lang="en-US" dirty="0"/>
          </a:p>
        </p:txBody>
      </p:sp>
      <p:sp>
        <p:nvSpPr>
          <p:cNvPr id="94211" name="Rectangle 3"/>
          <p:cNvSpPr>
            <a:spLocks noGrp="1" noChangeArrowheads="1"/>
          </p:cNvSpPr>
          <p:nvPr>
            <p:ph idx="1"/>
          </p:nvPr>
        </p:nvSpPr>
        <p:spPr/>
        <p:txBody>
          <a:bodyPr/>
          <a:lstStyle/>
          <a:p>
            <a:r>
              <a:rPr lang="nl-BE" altLang="en-US" smtClean="0">
                <a:sym typeface="Arial" charset="0"/>
              </a:rPr>
              <a:t>Registreren van software voor het beheer van elektronische patiëntendossiers  </a:t>
            </a:r>
          </a:p>
          <a:p>
            <a:endParaRPr lang="nl-BE" altLang="en-US" smtClean="0">
              <a:sym typeface="Arial" charset="0"/>
            </a:endParaRPr>
          </a:p>
          <a:p>
            <a:r>
              <a:rPr lang="nl-BE" altLang="en-US" smtClean="0">
                <a:sym typeface="Arial" charset="0"/>
              </a:rPr>
              <a:t>Concipiëren, uitwerken en beheren van een samenwerkingsplatform voor de veilige elektronische gegevensuitwisseling met de bijhorende basisdiensten </a:t>
            </a:r>
          </a:p>
          <a:p>
            <a:endParaRPr lang="nl-BE" altLang="en-US" smtClean="0">
              <a:sym typeface="Arial" charset="0"/>
            </a:endParaRPr>
          </a:p>
          <a:p>
            <a:r>
              <a:rPr lang="nl-BE" altLang="en-US" smtClean="0">
                <a:sym typeface="Arial" charset="0"/>
              </a:rPr>
              <a:t>Een akkoord bereiken over een taakverdeling en over de kwaliteitsnormen en nagaan of de kwaliteitsnormen worden nageleefd</a:t>
            </a:r>
          </a:p>
        </p:txBody>
      </p:sp>
      <p:sp>
        <p:nvSpPr>
          <p:cNvPr id="6" name="Date Placeholder 5"/>
          <p:cNvSpPr>
            <a:spLocks noGrp="1"/>
          </p:cNvSpPr>
          <p:nvPr>
            <p:ph type="dt" sz="half" idx="10"/>
          </p:nvPr>
        </p:nvSpPr>
        <p:spPr/>
        <p:txBody>
          <a:bodyPr/>
          <a:lstStyle/>
          <a:p>
            <a:r>
              <a:rPr lang="nl-BE" smtClean="0"/>
              <a:t>8/11/2017</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pPr/>
              <a:t>31</a:t>
            </a:fld>
            <a:endParaRPr lang="fr-BE"/>
          </a:p>
        </p:txBody>
      </p:sp>
    </p:spTree>
    <p:extLst>
      <p:ext uri="{BB962C8B-B14F-4D97-AF65-F5344CB8AC3E}">
        <p14:creationId xmlns:p14="http://schemas.microsoft.com/office/powerpoint/2010/main" val="234045208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10 opdrachten</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altLang="en-US" smtClean="0">
                <a:sym typeface="Arial" charset="0"/>
              </a:rPr>
              <a:t>Als onafhankelijke trusted third party (TTP) optreden voor het coderen en anonimiseren van persoonsgegevens m.b.t. de gezondheid voor rekening van bepaalde, in de wet opgesomde instanties ter ondersteuning van het wetenschappelijk onderzoek en het beleid </a:t>
            </a:r>
          </a:p>
          <a:p>
            <a:endParaRPr lang="nl-BE" altLang="en-US" smtClean="0">
              <a:sym typeface="Arial" charset="0"/>
            </a:endParaRPr>
          </a:p>
          <a:p>
            <a:r>
              <a:rPr lang="nl-BE" altLang="en-US" smtClean="0">
                <a:sym typeface="Arial" charset="0"/>
              </a:rPr>
              <a:t>De totstandkoming van programma's en projecten promoten en coördineren</a:t>
            </a:r>
            <a:r>
              <a:rPr lang="nl-BE" altLang="en-US" smtClean="0"/>
              <a:t> </a:t>
            </a:r>
          </a:p>
          <a:p>
            <a:endParaRPr lang="nl-BE" altLang="en-US" smtClean="0">
              <a:sym typeface="Arial" charset="0"/>
            </a:endParaRPr>
          </a:p>
          <a:p>
            <a:r>
              <a:rPr lang="nl-BE" altLang="en-US" smtClean="0">
                <a:sym typeface="Arial" charset="0"/>
              </a:rPr>
              <a:t>De ICT-aspecten van de gegevensuitwisseling beheren en coördineren in het kader van de elektronische patiëntendossiers en van de elektronische medische voorschriften</a:t>
            </a:r>
            <a:endParaRPr lang="nl-BE" altLang="en-US" dirty="0">
              <a:sym typeface="Arial" charset="0"/>
            </a:endParaRPr>
          </a:p>
        </p:txBody>
      </p:sp>
      <p:sp>
        <p:nvSpPr>
          <p:cNvPr id="7" name="Date Placeholder 6"/>
          <p:cNvSpPr>
            <a:spLocks noGrp="1"/>
          </p:cNvSpPr>
          <p:nvPr>
            <p:ph type="dt" sz="half" idx="10"/>
          </p:nvPr>
        </p:nvSpPr>
        <p:spPr/>
        <p:txBody>
          <a:bodyPr/>
          <a:lstStyle/>
          <a:p>
            <a:r>
              <a:rPr lang="nl-BE" smtClean="0"/>
              <a:t>8/11/2017</a:t>
            </a:r>
            <a:endParaRPr lang="fr-BE"/>
          </a:p>
        </p:txBody>
      </p:sp>
      <p:sp>
        <p:nvSpPr>
          <p:cNvPr id="8" name="Slide Number Placeholder 7"/>
          <p:cNvSpPr>
            <a:spLocks noGrp="1"/>
          </p:cNvSpPr>
          <p:nvPr>
            <p:ph type="sldNum" sz="quarter" idx="12"/>
          </p:nvPr>
        </p:nvSpPr>
        <p:spPr/>
        <p:txBody>
          <a:bodyPr/>
          <a:lstStyle/>
          <a:p>
            <a:fld id="{30A9230E-FFBB-4CCB-ABD7-198084EDE768}" type="slidenum">
              <a:rPr lang="fr-BE" smtClean="0"/>
              <a:t>32</a:t>
            </a:fld>
            <a:endParaRPr lang="fr-BE"/>
          </a:p>
        </p:txBody>
      </p:sp>
    </p:spTree>
    <p:extLst>
      <p:ext uri="{BB962C8B-B14F-4D97-AF65-F5344CB8AC3E}">
        <p14:creationId xmlns:p14="http://schemas.microsoft.com/office/powerpoint/2010/main" val="2122559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t>Basisarchitectuur</a:t>
            </a:r>
            <a:endParaRPr lang="en-US" dirty="0"/>
          </a:p>
        </p:txBody>
      </p:sp>
      <p:sp>
        <p:nvSpPr>
          <p:cNvPr id="80899"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nl-BE" altLang="en-US" smtClean="0">
                <a:solidFill>
                  <a:schemeClr val="bg1"/>
                </a:solidFill>
              </a:rPr>
              <a:t>8/11/2017</a:t>
            </a:r>
            <a:endParaRPr lang="nl-BE" altLang="en-US" dirty="0">
              <a:solidFill>
                <a:schemeClr val="bg1"/>
              </a:solidFill>
            </a:endParaRPr>
          </a:p>
        </p:txBody>
      </p:sp>
      <p:sp>
        <p:nvSpPr>
          <p:cNvPr id="809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E95B988-833F-48D7-8576-5D2804474D57}" type="slidenum">
              <a:rPr lang="en-US" altLang="en-US" smtClean="0">
                <a:solidFill>
                  <a:srgbClr val="FFFFFF"/>
                </a:solidFill>
              </a:rPr>
              <a:pPr fontAlgn="base">
                <a:spcBef>
                  <a:spcPct val="0"/>
                </a:spcBef>
                <a:spcAft>
                  <a:spcPct val="0"/>
                </a:spcAft>
                <a:defRPr/>
              </a:pPr>
              <a:t>33</a:t>
            </a:fld>
            <a:endParaRPr lang="en-US" altLang="en-US" smtClean="0">
              <a:solidFill>
                <a:srgbClr val="FFFFFF"/>
              </a:solidFill>
            </a:endParaRPr>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Tree>
    <p:extLst>
      <p:ext uri="{BB962C8B-B14F-4D97-AF65-F5344CB8AC3E}">
        <p14:creationId xmlns:p14="http://schemas.microsoft.com/office/powerpoint/2010/main" val="8358236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nl-BE" smtClean="0"/>
              <a:t>8/11/2017</a:t>
            </a:r>
            <a:endParaRPr lang="fr-BE"/>
          </a:p>
        </p:txBody>
      </p:sp>
      <p:sp>
        <p:nvSpPr>
          <p:cNvPr id="8" name="Slide Number Placeholder 7"/>
          <p:cNvSpPr>
            <a:spLocks noGrp="1"/>
          </p:cNvSpPr>
          <p:nvPr>
            <p:ph type="sldNum" sz="quarter" idx="12"/>
          </p:nvPr>
        </p:nvSpPr>
        <p:spPr/>
        <p:txBody>
          <a:bodyPr/>
          <a:lstStyle/>
          <a:p>
            <a:fld id="{30A9230E-FFBB-4CCB-ABD7-198084EDE768}" type="slidenum">
              <a:rPr lang="fr-BE" smtClean="0"/>
              <a:t>34</a:t>
            </a:fld>
            <a:endParaRPr lang="fr-BE"/>
          </a:p>
        </p:txBody>
      </p:sp>
    </p:spTree>
    <p:extLst>
      <p:ext uri="{BB962C8B-B14F-4D97-AF65-F5344CB8AC3E}">
        <p14:creationId xmlns:p14="http://schemas.microsoft.com/office/powerpoint/2010/main" val="2976421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Overzicht specialisten</a:t>
            </a:r>
            <a:endParaRPr lang="nl-B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1399896"/>
              </p:ext>
            </p:extLst>
          </p:nvPr>
        </p:nvGraphicFramePr>
        <p:xfrm>
          <a:off x="457200" y="1052513"/>
          <a:ext cx="7427168" cy="4450080"/>
        </p:xfrm>
        <a:graphic>
          <a:graphicData uri="http://schemas.openxmlformats.org/drawingml/2006/table">
            <a:tbl>
              <a:tblPr firstRow="1" bandRow="1">
                <a:tableStyleId>{5C22544A-7EE6-4342-B048-85BDC9FD1C3A}</a:tableStyleId>
              </a:tblPr>
              <a:tblGrid>
                <a:gridCol w="4363452">
                  <a:extLst>
                    <a:ext uri="{9D8B030D-6E8A-4147-A177-3AD203B41FA5}">
                      <a16:colId xmlns:a16="http://schemas.microsoft.com/office/drawing/2014/main" val="472814042"/>
                    </a:ext>
                  </a:extLst>
                </a:gridCol>
                <a:gridCol w="1949605">
                  <a:extLst>
                    <a:ext uri="{9D8B030D-6E8A-4147-A177-3AD203B41FA5}">
                      <a16:colId xmlns:a16="http://schemas.microsoft.com/office/drawing/2014/main" val="1691405558"/>
                    </a:ext>
                  </a:extLst>
                </a:gridCol>
                <a:gridCol w="1114111">
                  <a:extLst>
                    <a:ext uri="{9D8B030D-6E8A-4147-A177-3AD203B41FA5}">
                      <a16:colId xmlns:a16="http://schemas.microsoft.com/office/drawing/2014/main" val="1921867644"/>
                    </a:ext>
                  </a:extLst>
                </a:gridCol>
              </a:tblGrid>
              <a:tr h="370840">
                <a:tc>
                  <a:txBody>
                    <a:bodyPr/>
                    <a:lstStyle/>
                    <a:p>
                      <a:r>
                        <a:rPr lang="nl-BE" dirty="0" smtClean="0"/>
                        <a:t>Specialisme</a:t>
                      </a:r>
                      <a:endParaRPr lang="nl-BE" dirty="0"/>
                    </a:p>
                  </a:txBody>
                  <a:tcPr/>
                </a:tc>
                <a:tc>
                  <a:txBody>
                    <a:bodyPr/>
                    <a:lstStyle/>
                    <a:p>
                      <a:pPr algn="ctr"/>
                      <a:r>
                        <a:rPr lang="nl-BE" dirty="0" smtClean="0"/>
                        <a:t>Aantal</a:t>
                      </a:r>
                      <a:endParaRPr lang="nl-BE" dirty="0"/>
                    </a:p>
                  </a:txBody>
                  <a:tcPr/>
                </a:tc>
                <a:tc>
                  <a:txBody>
                    <a:bodyPr/>
                    <a:lstStyle/>
                    <a:p>
                      <a:pPr algn="ctr">
                        <a:tabLst>
                          <a:tab pos="539750" algn="dec"/>
                        </a:tabLst>
                      </a:pPr>
                      <a:r>
                        <a:rPr lang="nl-BE" dirty="0" smtClean="0"/>
                        <a:t>%</a:t>
                      </a:r>
                      <a:endParaRPr lang="nl-BE" dirty="0"/>
                    </a:p>
                  </a:txBody>
                  <a:tcPr/>
                </a:tc>
                <a:extLst>
                  <a:ext uri="{0D108BD9-81ED-4DB2-BD59-A6C34878D82A}">
                    <a16:rowId xmlns:a16="http://schemas.microsoft.com/office/drawing/2014/main" val="4236250090"/>
                  </a:ext>
                </a:extLst>
              </a:tr>
              <a:tr h="370840">
                <a:tc>
                  <a:txBody>
                    <a:bodyPr/>
                    <a:lstStyle/>
                    <a:p>
                      <a:r>
                        <a:rPr lang="nl-BE" dirty="0" smtClean="0"/>
                        <a:t>Kinderartsen</a:t>
                      </a:r>
                    </a:p>
                  </a:txBody>
                  <a:tcPr/>
                </a:tc>
                <a:tc>
                  <a:txBody>
                    <a:bodyPr/>
                    <a:lstStyle/>
                    <a:p>
                      <a:pPr>
                        <a:tabLst>
                          <a:tab pos="1436688" algn="dec"/>
                        </a:tabLst>
                      </a:pPr>
                      <a:r>
                        <a:rPr lang="nl-BE" dirty="0" smtClean="0"/>
                        <a:t>	1.893</a:t>
                      </a:r>
                      <a:endParaRPr lang="nl-BE" dirty="0"/>
                    </a:p>
                  </a:txBody>
                  <a:tcPr/>
                </a:tc>
                <a:tc>
                  <a:txBody>
                    <a:bodyPr/>
                    <a:lstStyle/>
                    <a:p>
                      <a:pPr>
                        <a:tabLst>
                          <a:tab pos="539750" algn="dec"/>
                        </a:tabLst>
                      </a:pPr>
                      <a:r>
                        <a:rPr lang="nl-BE" dirty="0" smtClean="0"/>
                        <a:t>	6,6%</a:t>
                      </a:r>
                      <a:endParaRPr lang="nl-BE" dirty="0"/>
                    </a:p>
                  </a:txBody>
                  <a:tcPr/>
                </a:tc>
                <a:extLst>
                  <a:ext uri="{0D108BD9-81ED-4DB2-BD59-A6C34878D82A}">
                    <a16:rowId xmlns:a16="http://schemas.microsoft.com/office/drawing/2014/main" val="334266904"/>
                  </a:ext>
                </a:extLst>
              </a:tr>
              <a:tr h="370840">
                <a:tc>
                  <a:txBody>
                    <a:bodyPr/>
                    <a:lstStyle/>
                    <a:p>
                      <a:r>
                        <a:rPr lang="nl-BE" dirty="0" smtClean="0"/>
                        <a:t>Gynaecologen</a:t>
                      </a:r>
                      <a:endParaRPr lang="nl-BE" dirty="0"/>
                    </a:p>
                  </a:txBody>
                  <a:tcPr/>
                </a:tc>
                <a:tc>
                  <a:txBody>
                    <a:bodyPr/>
                    <a:lstStyle/>
                    <a:p>
                      <a:pPr>
                        <a:tabLst>
                          <a:tab pos="1436688" algn="dec"/>
                        </a:tabLst>
                      </a:pPr>
                      <a:r>
                        <a:rPr lang="nl-BE" dirty="0" smtClean="0"/>
                        <a:t>	1.608</a:t>
                      </a:r>
                      <a:endParaRPr lang="nl-BE" dirty="0"/>
                    </a:p>
                  </a:txBody>
                  <a:tcPr/>
                </a:tc>
                <a:tc>
                  <a:txBody>
                    <a:bodyPr/>
                    <a:lstStyle/>
                    <a:p>
                      <a:pPr>
                        <a:tabLst>
                          <a:tab pos="539750" algn="dec"/>
                        </a:tabLst>
                      </a:pPr>
                      <a:r>
                        <a:rPr lang="nl-BE" dirty="0" smtClean="0"/>
                        <a:t>	5,8%</a:t>
                      </a:r>
                      <a:endParaRPr lang="nl-BE" dirty="0"/>
                    </a:p>
                  </a:txBody>
                  <a:tcPr/>
                </a:tc>
                <a:extLst>
                  <a:ext uri="{0D108BD9-81ED-4DB2-BD59-A6C34878D82A}">
                    <a16:rowId xmlns:a16="http://schemas.microsoft.com/office/drawing/2014/main" val="3197554461"/>
                  </a:ext>
                </a:extLst>
              </a:tr>
              <a:tr h="370840">
                <a:tc>
                  <a:txBody>
                    <a:bodyPr/>
                    <a:lstStyle/>
                    <a:p>
                      <a:r>
                        <a:rPr lang="nl-BE" dirty="0" smtClean="0"/>
                        <a:t>Psychiaters</a:t>
                      </a:r>
                      <a:endParaRPr lang="nl-BE" dirty="0"/>
                    </a:p>
                  </a:txBody>
                  <a:tcPr/>
                </a:tc>
                <a:tc>
                  <a:txBody>
                    <a:bodyPr/>
                    <a:lstStyle/>
                    <a:p>
                      <a:pPr>
                        <a:tabLst>
                          <a:tab pos="1436688" algn="dec"/>
                        </a:tabLst>
                      </a:pPr>
                      <a:r>
                        <a:rPr lang="nl-BE" dirty="0" smtClean="0"/>
                        <a:t>	2.319</a:t>
                      </a:r>
                      <a:endParaRPr lang="nl-BE" dirty="0"/>
                    </a:p>
                  </a:txBody>
                  <a:tcPr/>
                </a:tc>
                <a:tc>
                  <a:txBody>
                    <a:bodyPr/>
                    <a:lstStyle/>
                    <a:p>
                      <a:pPr>
                        <a:tabLst>
                          <a:tab pos="539750" algn="dec"/>
                        </a:tabLst>
                      </a:pPr>
                      <a:r>
                        <a:rPr lang="nl-BE" dirty="0" smtClean="0"/>
                        <a:t>	8,1%</a:t>
                      </a:r>
                      <a:endParaRPr lang="nl-BE" dirty="0"/>
                    </a:p>
                  </a:txBody>
                  <a:tcPr/>
                </a:tc>
                <a:extLst>
                  <a:ext uri="{0D108BD9-81ED-4DB2-BD59-A6C34878D82A}">
                    <a16:rowId xmlns:a16="http://schemas.microsoft.com/office/drawing/2014/main" val="2246901148"/>
                  </a:ext>
                </a:extLst>
              </a:tr>
              <a:tr h="370840">
                <a:tc>
                  <a:txBody>
                    <a:bodyPr/>
                    <a:lstStyle/>
                    <a:p>
                      <a:r>
                        <a:rPr lang="nl-BE" dirty="0" smtClean="0"/>
                        <a:t>Medische specialismen</a:t>
                      </a:r>
                      <a:endParaRPr lang="nl-BE" dirty="0"/>
                    </a:p>
                  </a:txBody>
                  <a:tcPr/>
                </a:tc>
                <a:tc>
                  <a:txBody>
                    <a:bodyPr/>
                    <a:lstStyle/>
                    <a:p>
                      <a:pPr>
                        <a:tabLst>
                          <a:tab pos="1436688" algn="dec"/>
                        </a:tabLst>
                      </a:pPr>
                      <a:r>
                        <a:rPr lang="nl-BE" dirty="0" smtClean="0"/>
                        <a:t>	11.537</a:t>
                      </a:r>
                      <a:endParaRPr lang="nl-BE" dirty="0"/>
                    </a:p>
                  </a:txBody>
                  <a:tcPr/>
                </a:tc>
                <a:tc>
                  <a:txBody>
                    <a:bodyPr/>
                    <a:lstStyle/>
                    <a:p>
                      <a:pPr>
                        <a:tabLst>
                          <a:tab pos="539750" algn="dec"/>
                        </a:tabLst>
                      </a:pPr>
                      <a:r>
                        <a:rPr lang="nl-BE" dirty="0" smtClean="0"/>
                        <a:t>	40,1%</a:t>
                      </a:r>
                      <a:endParaRPr lang="nl-BE" dirty="0"/>
                    </a:p>
                  </a:txBody>
                  <a:tcPr/>
                </a:tc>
                <a:extLst>
                  <a:ext uri="{0D108BD9-81ED-4DB2-BD59-A6C34878D82A}">
                    <a16:rowId xmlns:a16="http://schemas.microsoft.com/office/drawing/2014/main" val="2961946837"/>
                  </a:ext>
                </a:extLst>
              </a:tr>
              <a:tr h="370840">
                <a:tc>
                  <a:txBody>
                    <a:bodyPr/>
                    <a:lstStyle/>
                    <a:p>
                      <a:pPr marL="357188" indent="0"/>
                      <a:r>
                        <a:rPr lang="nl-BE" dirty="0" smtClean="0"/>
                        <a:t>Cardiologie</a:t>
                      </a:r>
                      <a:endParaRPr lang="nl-BE" dirty="0"/>
                    </a:p>
                  </a:txBody>
                  <a:tcPr/>
                </a:tc>
                <a:tc>
                  <a:txBody>
                    <a:bodyPr/>
                    <a:lstStyle/>
                    <a:p>
                      <a:pPr>
                        <a:tabLst>
                          <a:tab pos="1436688" algn="dec"/>
                        </a:tabLst>
                      </a:pPr>
                      <a:r>
                        <a:rPr lang="nl-BE" dirty="0" smtClean="0"/>
                        <a:t>	1.242</a:t>
                      </a:r>
                      <a:endParaRPr lang="nl-BE" dirty="0"/>
                    </a:p>
                  </a:txBody>
                  <a:tcPr/>
                </a:tc>
                <a:tc>
                  <a:txBody>
                    <a:bodyPr/>
                    <a:lstStyle/>
                    <a:p>
                      <a:pPr>
                        <a:tabLst>
                          <a:tab pos="539750" algn="dec"/>
                        </a:tabLst>
                      </a:pPr>
                      <a:r>
                        <a:rPr lang="nl-BE" dirty="0" smtClean="0"/>
                        <a:t>	20,9%</a:t>
                      </a:r>
                      <a:endParaRPr lang="nl-BE" dirty="0"/>
                    </a:p>
                  </a:txBody>
                  <a:tcPr/>
                </a:tc>
                <a:extLst>
                  <a:ext uri="{0D108BD9-81ED-4DB2-BD59-A6C34878D82A}">
                    <a16:rowId xmlns:a16="http://schemas.microsoft.com/office/drawing/2014/main" val="1556268055"/>
                  </a:ext>
                </a:extLst>
              </a:tr>
              <a:tr h="370840">
                <a:tc>
                  <a:txBody>
                    <a:bodyPr/>
                    <a:lstStyle/>
                    <a:p>
                      <a:pPr marL="357188" indent="0"/>
                      <a:r>
                        <a:rPr lang="nl-BE" dirty="0" smtClean="0">
                          <a:solidFill>
                            <a:srgbClr val="000000"/>
                          </a:solidFill>
                          <a:latin typeface="Calibri" panose="020F0502020204030204" pitchFamily="34" charset="0"/>
                        </a:rPr>
                        <a:t>Dermatologie</a:t>
                      </a:r>
                      <a:endParaRPr lang="nl-BE" dirty="0"/>
                    </a:p>
                  </a:txBody>
                  <a:tcPr/>
                </a:tc>
                <a:tc>
                  <a:txBody>
                    <a:bodyPr/>
                    <a:lstStyle/>
                    <a:p>
                      <a:pPr>
                        <a:tabLst>
                          <a:tab pos="1436688" algn="dec"/>
                        </a:tabLst>
                      </a:pPr>
                      <a:r>
                        <a:rPr lang="nl-BE" dirty="0" smtClean="0"/>
                        <a:t>	840</a:t>
                      </a:r>
                      <a:endParaRPr lang="nl-BE" dirty="0"/>
                    </a:p>
                  </a:txBody>
                  <a:tcPr/>
                </a:tc>
                <a:tc>
                  <a:txBody>
                    <a:bodyPr/>
                    <a:lstStyle/>
                    <a:p>
                      <a:pPr>
                        <a:tabLst>
                          <a:tab pos="539750" algn="dec"/>
                        </a:tabLst>
                      </a:pPr>
                      <a:r>
                        <a:rPr lang="nl-BE" dirty="0" smtClean="0"/>
                        <a:t>	2,9%</a:t>
                      </a:r>
                      <a:endParaRPr lang="nl-BE" dirty="0"/>
                    </a:p>
                  </a:txBody>
                  <a:tcPr/>
                </a:tc>
                <a:extLst>
                  <a:ext uri="{0D108BD9-81ED-4DB2-BD59-A6C34878D82A}">
                    <a16:rowId xmlns:a16="http://schemas.microsoft.com/office/drawing/2014/main" val="3905827557"/>
                  </a:ext>
                </a:extLst>
              </a:tr>
              <a:tr h="370840">
                <a:tc>
                  <a:txBody>
                    <a:bodyPr/>
                    <a:lstStyle/>
                    <a:p>
                      <a:pPr marL="357188" indent="0"/>
                      <a:r>
                        <a:rPr lang="nl-BE" dirty="0" err="1" smtClean="0">
                          <a:solidFill>
                            <a:srgbClr val="000000"/>
                          </a:solidFill>
                          <a:latin typeface="Calibri" panose="020F0502020204030204" pitchFamily="34" charset="0"/>
                        </a:rPr>
                        <a:t>Othohinoralyngologie</a:t>
                      </a:r>
                      <a:endParaRPr lang="nl-BE" dirty="0"/>
                    </a:p>
                  </a:txBody>
                  <a:tcPr/>
                </a:tc>
                <a:tc>
                  <a:txBody>
                    <a:bodyPr/>
                    <a:lstStyle/>
                    <a:p>
                      <a:pPr>
                        <a:tabLst>
                          <a:tab pos="1436688" algn="dec"/>
                        </a:tabLst>
                      </a:pPr>
                      <a:r>
                        <a:rPr lang="nl-BE" dirty="0" smtClean="0"/>
                        <a:t>	732</a:t>
                      </a:r>
                      <a:endParaRPr lang="nl-BE" dirty="0"/>
                    </a:p>
                  </a:txBody>
                  <a:tcPr/>
                </a:tc>
                <a:tc>
                  <a:txBody>
                    <a:bodyPr/>
                    <a:lstStyle/>
                    <a:p>
                      <a:pPr>
                        <a:tabLst>
                          <a:tab pos="539750" algn="dec"/>
                        </a:tabLst>
                      </a:pPr>
                      <a:r>
                        <a:rPr lang="nl-BE" dirty="0" smtClean="0"/>
                        <a:t>	2,5%</a:t>
                      </a:r>
                      <a:endParaRPr lang="nl-BE" dirty="0"/>
                    </a:p>
                  </a:txBody>
                  <a:tcPr/>
                </a:tc>
                <a:extLst>
                  <a:ext uri="{0D108BD9-81ED-4DB2-BD59-A6C34878D82A}">
                    <a16:rowId xmlns:a16="http://schemas.microsoft.com/office/drawing/2014/main" val="3809827309"/>
                  </a:ext>
                </a:extLst>
              </a:tr>
              <a:tr h="370840">
                <a:tc>
                  <a:txBody>
                    <a:bodyPr/>
                    <a:lstStyle/>
                    <a:p>
                      <a:r>
                        <a:rPr lang="nl-BE" dirty="0" smtClean="0"/>
                        <a:t>Heelkundige specialismen</a:t>
                      </a:r>
                      <a:endParaRPr lang="nl-BE" dirty="0"/>
                    </a:p>
                  </a:txBody>
                  <a:tcPr/>
                </a:tc>
                <a:tc>
                  <a:txBody>
                    <a:bodyPr/>
                    <a:lstStyle/>
                    <a:p>
                      <a:pPr>
                        <a:tabLst>
                          <a:tab pos="1436688" algn="dec"/>
                        </a:tabLst>
                      </a:pPr>
                      <a:r>
                        <a:rPr lang="nl-BE" dirty="0" smtClean="0"/>
                        <a:t>	8.018</a:t>
                      </a:r>
                      <a:endParaRPr lang="nl-BE" dirty="0"/>
                    </a:p>
                  </a:txBody>
                  <a:tcPr/>
                </a:tc>
                <a:tc>
                  <a:txBody>
                    <a:bodyPr/>
                    <a:lstStyle/>
                    <a:p>
                      <a:pPr>
                        <a:tabLst>
                          <a:tab pos="539750" algn="dec"/>
                        </a:tabLst>
                      </a:pPr>
                      <a:r>
                        <a:rPr lang="nl-BE" dirty="0" smtClean="0"/>
                        <a:t>	27,9%</a:t>
                      </a:r>
                      <a:endParaRPr lang="nl-BE" dirty="0"/>
                    </a:p>
                  </a:txBody>
                  <a:tcPr/>
                </a:tc>
                <a:extLst>
                  <a:ext uri="{0D108BD9-81ED-4DB2-BD59-A6C34878D82A}">
                    <a16:rowId xmlns:a16="http://schemas.microsoft.com/office/drawing/2014/main" val="2761341608"/>
                  </a:ext>
                </a:extLst>
              </a:tr>
              <a:tr h="370840">
                <a:tc>
                  <a:txBody>
                    <a:bodyPr/>
                    <a:lstStyle/>
                    <a:p>
                      <a:pPr marL="357188" indent="0"/>
                      <a:r>
                        <a:rPr lang="nl-BE" dirty="0" smtClean="0"/>
                        <a:t>Oftalmologie</a:t>
                      </a:r>
                      <a:endParaRPr lang="nl-BE" dirty="0"/>
                    </a:p>
                  </a:txBody>
                  <a:tcPr/>
                </a:tc>
                <a:tc>
                  <a:txBody>
                    <a:bodyPr/>
                    <a:lstStyle/>
                    <a:p>
                      <a:pPr>
                        <a:tabLst>
                          <a:tab pos="1436688" algn="dec"/>
                        </a:tabLst>
                      </a:pPr>
                      <a:r>
                        <a:rPr lang="nl-BE" dirty="0" smtClean="0"/>
                        <a:t>	1.244</a:t>
                      </a:r>
                      <a:endParaRPr lang="nl-BE" dirty="0"/>
                    </a:p>
                  </a:txBody>
                  <a:tcPr/>
                </a:tc>
                <a:tc>
                  <a:txBody>
                    <a:bodyPr/>
                    <a:lstStyle/>
                    <a:p>
                      <a:pPr>
                        <a:tabLst>
                          <a:tab pos="539750" algn="dec"/>
                        </a:tabLst>
                      </a:pPr>
                      <a:r>
                        <a:rPr lang="nl-BE" dirty="0" smtClean="0"/>
                        <a:t>	4,3%</a:t>
                      </a:r>
                      <a:endParaRPr lang="nl-BE" dirty="0"/>
                    </a:p>
                  </a:txBody>
                  <a:tcPr/>
                </a:tc>
                <a:extLst>
                  <a:ext uri="{0D108BD9-81ED-4DB2-BD59-A6C34878D82A}">
                    <a16:rowId xmlns:a16="http://schemas.microsoft.com/office/drawing/2014/main" val="3106760052"/>
                  </a:ext>
                </a:extLst>
              </a:tr>
              <a:tr h="370840">
                <a:tc>
                  <a:txBody>
                    <a:bodyPr/>
                    <a:lstStyle/>
                    <a:p>
                      <a:r>
                        <a:rPr lang="nl-BE" dirty="0" smtClean="0"/>
                        <a:t>Andere</a:t>
                      </a:r>
                      <a:endParaRPr lang="nl-BE" dirty="0"/>
                    </a:p>
                  </a:txBody>
                  <a:tcPr/>
                </a:tc>
                <a:tc>
                  <a:txBody>
                    <a:bodyPr/>
                    <a:lstStyle/>
                    <a:p>
                      <a:pPr>
                        <a:tabLst>
                          <a:tab pos="1436688" algn="dec"/>
                        </a:tabLst>
                      </a:pPr>
                      <a:r>
                        <a:rPr lang="nl-BE" dirty="0" smtClean="0"/>
                        <a:t>	3.303</a:t>
                      </a:r>
                      <a:endParaRPr lang="nl-BE" dirty="0"/>
                    </a:p>
                  </a:txBody>
                  <a:tcPr/>
                </a:tc>
                <a:tc>
                  <a:txBody>
                    <a:bodyPr/>
                    <a:lstStyle/>
                    <a:p>
                      <a:pPr>
                        <a:tabLst>
                          <a:tab pos="539750" algn="dec"/>
                        </a:tabLst>
                      </a:pPr>
                      <a:r>
                        <a:rPr lang="nl-BE" dirty="0" smtClean="0"/>
                        <a:t>	11,5%</a:t>
                      </a:r>
                      <a:endParaRPr lang="nl-BE" dirty="0"/>
                    </a:p>
                  </a:txBody>
                  <a:tcPr/>
                </a:tc>
                <a:extLst>
                  <a:ext uri="{0D108BD9-81ED-4DB2-BD59-A6C34878D82A}">
                    <a16:rowId xmlns:a16="http://schemas.microsoft.com/office/drawing/2014/main" val="2113741301"/>
                  </a:ext>
                </a:extLst>
              </a:tr>
              <a:tr h="370840">
                <a:tc>
                  <a:txBody>
                    <a:bodyPr/>
                    <a:lstStyle/>
                    <a:p>
                      <a:r>
                        <a:rPr lang="nl-BE" dirty="0" smtClean="0"/>
                        <a:t>Totaal</a:t>
                      </a:r>
                      <a:endParaRPr lang="nl-BE" dirty="0"/>
                    </a:p>
                  </a:txBody>
                  <a:tcPr/>
                </a:tc>
                <a:tc>
                  <a:txBody>
                    <a:bodyPr/>
                    <a:lstStyle/>
                    <a:p>
                      <a:pPr>
                        <a:tabLst>
                          <a:tab pos="1436688" algn="dec"/>
                        </a:tabLst>
                      </a:pPr>
                      <a:r>
                        <a:rPr lang="nl-BE" dirty="0" smtClean="0"/>
                        <a:t>	28.738</a:t>
                      </a:r>
                      <a:endParaRPr lang="nl-BE" dirty="0"/>
                    </a:p>
                  </a:txBody>
                  <a:tcPr/>
                </a:tc>
                <a:tc>
                  <a:txBody>
                    <a:bodyPr/>
                    <a:lstStyle/>
                    <a:p>
                      <a:pPr>
                        <a:tabLst>
                          <a:tab pos="539750" algn="dec"/>
                        </a:tabLst>
                      </a:pPr>
                      <a:r>
                        <a:rPr lang="nl-BE" dirty="0" smtClean="0"/>
                        <a:t>	100%</a:t>
                      </a:r>
                      <a:endParaRPr lang="nl-BE" dirty="0"/>
                    </a:p>
                  </a:txBody>
                  <a:tcPr/>
                </a:tc>
                <a:extLst>
                  <a:ext uri="{0D108BD9-81ED-4DB2-BD59-A6C34878D82A}">
                    <a16:rowId xmlns:a16="http://schemas.microsoft.com/office/drawing/2014/main" val="2213969268"/>
                  </a:ext>
                </a:extLst>
              </a:tr>
            </a:tbl>
          </a:graphicData>
        </a:graphic>
      </p:graphicFrame>
      <p:sp>
        <p:nvSpPr>
          <p:cNvPr id="4" name="Date Placeholder 3"/>
          <p:cNvSpPr>
            <a:spLocks noGrp="1"/>
          </p:cNvSpPr>
          <p:nvPr>
            <p:ph type="dt" sz="half" idx="10"/>
          </p:nvPr>
        </p:nvSpPr>
        <p:spPr/>
        <p:txBody>
          <a:bodyPr/>
          <a:lstStyle/>
          <a:p>
            <a:r>
              <a:rPr lang="nl-BE" smtClean="0"/>
              <a:t>8/11/2017</a:t>
            </a:r>
            <a:endParaRPr lang="fr-BE" dirty="0"/>
          </a:p>
        </p:txBody>
      </p:sp>
      <p:sp>
        <p:nvSpPr>
          <p:cNvPr id="5" name="Slide Number Placeholder 4"/>
          <p:cNvSpPr>
            <a:spLocks noGrp="1"/>
          </p:cNvSpPr>
          <p:nvPr>
            <p:ph type="sldNum" sz="quarter" idx="12"/>
          </p:nvPr>
        </p:nvSpPr>
        <p:spPr/>
        <p:txBody>
          <a:bodyPr/>
          <a:lstStyle/>
          <a:p>
            <a:fld id="{30A9230E-FFBB-4CCB-ABD7-198084EDE768}" type="slidenum">
              <a:rPr lang="fr-BE" smtClean="0"/>
              <a:t>35</a:t>
            </a:fld>
            <a:endParaRPr lang="fr-BE"/>
          </a:p>
        </p:txBody>
      </p:sp>
      <p:sp>
        <p:nvSpPr>
          <p:cNvPr id="8" name="Rectangle 7"/>
          <p:cNvSpPr/>
          <p:nvPr/>
        </p:nvSpPr>
        <p:spPr>
          <a:xfrm>
            <a:off x="3563888" y="5805264"/>
            <a:ext cx="5221429" cy="461665"/>
          </a:xfrm>
          <a:prstGeom prst="rect">
            <a:avLst/>
          </a:prstGeom>
        </p:spPr>
        <p:txBody>
          <a:bodyPr wrap="none">
            <a:spAutoFit/>
          </a:bodyPr>
          <a:lstStyle/>
          <a:p>
            <a:r>
              <a:rPr lang="nl-BE" sz="1200" dirty="0" smtClean="0">
                <a:solidFill>
                  <a:srgbClr val="000000"/>
                </a:solidFill>
                <a:latin typeface="Calibri" panose="020F0502020204030204" pitchFamily="34" charset="0"/>
              </a:rPr>
              <a:t>Aantal beroepsbeoefenaars met recht om prestaties te verrichten op 31-12-2015</a:t>
            </a:r>
          </a:p>
          <a:p>
            <a:r>
              <a:rPr lang="nl-BE" sz="1200" dirty="0" smtClean="0">
                <a:solidFill>
                  <a:srgbClr val="000000"/>
                </a:solidFill>
                <a:latin typeface="Calibri" panose="020F0502020204030204" pitchFamily="34" charset="0"/>
              </a:rPr>
              <a:t>Bron: Cel RDQ / RIZIV</a:t>
            </a:r>
            <a:endParaRPr lang="nl-BE" sz="1200" dirty="0"/>
          </a:p>
        </p:txBody>
      </p:sp>
    </p:spTree>
    <p:extLst>
      <p:ext uri="{BB962C8B-B14F-4D97-AF65-F5344CB8AC3E}">
        <p14:creationId xmlns:p14="http://schemas.microsoft.com/office/powerpoint/2010/main" val="33196761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Belangrijke aspecten</a:t>
            </a:r>
            <a:endParaRPr lang="nl-BE" dirty="0"/>
          </a:p>
        </p:txBody>
      </p:sp>
      <p:sp>
        <p:nvSpPr>
          <p:cNvPr id="3" name="Content Placeholder 2"/>
          <p:cNvSpPr>
            <a:spLocks noGrp="1"/>
          </p:cNvSpPr>
          <p:nvPr>
            <p:ph idx="1"/>
          </p:nvPr>
        </p:nvSpPr>
        <p:spPr/>
        <p:txBody>
          <a:bodyPr/>
          <a:lstStyle/>
          <a:p>
            <a:endParaRPr lang="nl-BE" smtClean="0"/>
          </a:p>
          <a:p>
            <a:r>
              <a:rPr lang="nl-BE" smtClean="0"/>
              <a:t>Mogelijkheid tot veilige communicatie</a:t>
            </a:r>
          </a:p>
          <a:p>
            <a:pPr lvl="1"/>
            <a:r>
              <a:rPr lang="nl-BE" smtClean="0"/>
              <a:t>synchroon</a:t>
            </a:r>
          </a:p>
          <a:p>
            <a:pPr lvl="1"/>
            <a:r>
              <a:rPr lang="nl-BE" smtClean="0"/>
              <a:t>asynchroon</a:t>
            </a:r>
          </a:p>
          <a:p>
            <a:endParaRPr lang="nl-BE" smtClean="0"/>
          </a:p>
          <a:p>
            <a:endParaRPr lang="nl-BE" smtClean="0"/>
          </a:p>
          <a:p>
            <a:r>
              <a:rPr lang="nl-BE" smtClean="0"/>
              <a:t>Gebruik van diensten met toegevoegde waarde</a:t>
            </a:r>
          </a:p>
          <a:p>
            <a:endParaRPr lang="nl-BE" smtClean="0"/>
          </a:p>
          <a:p>
            <a:endParaRPr lang="nl-BE" smtClean="0"/>
          </a:p>
          <a:p>
            <a:r>
              <a:rPr lang="nl-BE" smtClean="0"/>
              <a:t>Structurering van gegevens</a:t>
            </a:r>
          </a:p>
          <a:p>
            <a:endParaRPr lang="nl-BE" dirty="0"/>
          </a:p>
        </p:txBody>
      </p:sp>
      <p:sp>
        <p:nvSpPr>
          <p:cNvPr id="4" name="Date Placeholder 3"/>
          <p:cNvSpPr>
            <a:spLocks noGrp="1"/>
          </p:cNvSpPr>
          <p:nvPr>
            <p:ph type="dt" sz="half" idx="10"/>
          </p:nvPr>
        </p:nvSpPr>
        <p:spPr/>
        <p:txBody>
          <a:bodyPr/>
          <a:lstStyle/>
          <a:p>
            <a:r>
              <a:rPr lang="nl-BE" smtClean="0"/>
              <a:t>8/11/2017</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pPr/>
              <a:t>36</a:t>
            </a:fld>
            <a:endParaRPr lang="fr-BE"/>
          </a:p>
        </p:txBody>
      </p:sp>
    </p:spTree>
    <p:extLst>
      <p:ext uri="{BB962C8B-B14F-4D97-AF65-F5344CB8AC3E}">
        <p14:creationId xmlns:p14="http://schemas.microsoft.com/office/powerpoint/2010/main" val="3806112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Communicatie</a:t>
            </a:r>
            <a:endParaRPr lang="nl-BE" dirty="0"/>
          </a:p>
        </p:txBody>
      </p:sp>
      <p:sp>
        <p:nvSpPr>
          <p:cNvPr id="3" name="Content Placeholder 2"/>
          <p:cNvSpPr>
            <a:spLocks noGrp="1"/>
          </p:cNvSpPr>
          <p:nvPr>
            <p:ph idx="1"/>
          </p:nvPr>
        </p:nvSpPr>
        <p:spPr/>
        <p:txBody>
          <a:bodyPr/>
          <a:lstStyle/>
          <a:p>
            <a:endParaRPr lang="nl-BE" dirty="0" smtClean="0"/>
          </a:p>
          <a:p>
            <a:r>
              <a:rPr lang="nl-BE" dirty="0" err="1" smtClean="0"/>
              <a:t>eHealthBox</a:t>
            </a:r>
            <a:endParaRPr lang="nl-BE" dirty="0" smtClean="0"/>
          </a:p>
          <a:p>
            <a:pPr lvl="1"/>
            <a:r>
              <a:rPr lang="nl-BE" dirty="0" smtClean="0"/>
              <a:t>beveiligde asynchrone communicatie naar andere zorgverleners</a:t>
            </a:r>
          </a:p>
          <a:p>
            <a:endParaRPr lang="nl-BE" dirty="0" smtClean="0"/>
          </a:p>
          <a:p>
            <a:endParaRPr lang="nl-BE" dirty="0" smtClean="0"/>
          </a:p>
          <a:p>
            <a:r>
              <a:rPr lang="nl-BE" dirty="0"/>
              <a:t>S</a:t>
            </a:r>
            <a:r>
              <a:rPr lang="nl-BE" dirty="0" smtClean="0"/>
              <a:t>ynchrone toegang tot medische gegevens via hub/</a:t>
            </a:r>
            <a:r>
              <a:rPr lang="nl-BE" dirty="0" err="1" smtClean="0"/>
              <a:t>metahub</a:t>
            </a:r>
            <a:r>
              <a:rPr lang="nl-BE" dirty="0" smtClean="0"/>
              <a:t> en kluizen</a:t>
            </a:r>
          </a:p>
          <a:p>
            <a:pPr lvl="1"/>
            <a:r>
              <a:rPr lang="nl-BE" dirty="0" err="1" smtClean="0"/>
              <a:t>SumEHR</a:t>
            </a:r>
            <a:endParaRPr lang="nl-BE" dirty="0" smtClean="0"/>
          </a:p>
          <a:p>
            <a:pPr lvl="1"/>
            <a:r>
              <a:rPr lang="nl-BE" dirty="0" smtClean="0"/>
              <a:t>dossier van patiënten in ziekenhuizen / labo’s / RX</a:t>
            </a:r>
          </a:p>
          <a:p>
            <a:endParaRPr lang="nl-BE" dirty="0"/>
          </a:p>
        </p:txBody>
      </p:sp>
      <p:sp>
        <p:nvSpPr>
          <p:cNvPr id="4" name="Date Placeholder 3"/>
          <p:cNvSpPr>
            <a:spLocks noGrp="1"/>
          </p:cNvSpPr>
          <p:nvPr>
            <p:ph type="dt" sz="half" idx="10"/>
          </p:nvPr>
        </p:nvSpPr>
        <p:spPr/>
        <p:txBody>
          <a:bodyPr/>
          <a:lstStyle/>
          <a:p>
            <a:r>
              <a:rPr lang="nl-BE" smtClean="0"/>
              <a:t>8/11/2017</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pPr/>
              <a:t>37</a:t>
            </a:fld>
            <a:endParaRPr lang="fr-BE"/>
          </a:p>
        </p:txBody>
      </p:sp>
    </p:spTree>
    <p:extLst>
      <p:ext uri="{BB962C8B-B14F-4D97-AF65-F5344CB8AC3E}">
        <p14:creationId xmlns:p14="http://schemas.microsoft.com/office/powerpoint/2010/main" val="4690780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Elektronische diensten</a:t>
            </a:r>
            <a:endParaRPr lang="nl-BE" dirty="0"/>
          </a:p>
        </p:txBody>
      </p:sp>
      <p:sp>
        <p:nvSpPr>
          <p:cNvPr id="3" name="Content Placeholder 2"/>
          <p:cNvSpPr>
            <a:spLocks noGrp="1"/>
          </p:cNvSpPr>
          <p:nvPr>
            <p:ph idx="1"/>
          </p:nvPr>
        </p:nvSpPr>
        <p:spPr/>
        <p:txBody>
          <a:bodyPr/>
          <a:lstStyle/>
          <a:p>
            <a:r>
              <a:rPr lang="nl-BE" dirty="0" err="1" smtClean="0"/>
              <a:t>Recip</a:t>
            </a:r>
            <a:r>
              <a:rPr lang="nl-BE" dirty="0" smtClean="0"/>
              <a:t>-e (elektronische voorschriften)</a:t>
            </a:r>
          </a:p>
          <a:p>
            <a:r>
              <a:rPr lang="nl-BE" dirty="0" err="1" smtClean="0"/>
              <a:t>MyCarenet</a:t>
            </a:r>
            <a:endParaRPr lang="nl-BE" dirty="0" smtClean="0"/>
          </a:p>
          <a:p>
            <a:pPr lvl="1"/>
            <a:r>
              <a:rPr lang="nl-BE" dirty="0" smtClean="0"/>
              <a:t>verzekerbaarheid</a:t>
            </a:r>
          </a:p>
          <a:p>
            <a:pPr lvl="1"/>
            <a:r>
              <a:rPr lang="nl-BE" dirty="0" smtClean="0"/>
              <a:t>hoofdstuk IV</a:t>
            </a:r>
          </a:p>
          <a:p>
            <a:pPr lvl="1"/>
            <a:r>
              <a:rPr lang="nl-BE" dirty="0" smtClean="0"/>
              <a:t>opvraging GMD-houder</a:t>
            </a:r>
          </a:p>
          <a:p>
            <a:pPr lvl="1"/>
            <a:r>
              <a:rPr lang="nl-BE" dirty="0" err="1" smtClean="0"/>
              <a:t>tarificatie</a:t>
            </a:r>
            <a:endParaRPr lang="nl-BE" dirty="0" smtClean="0"/>
          </a:p>
          <a:p>
            <a:pPr lvl="1"/>
            <a:r>
              <a:rPr lang="nl-BE" dirty="0" smtClean="0"/>
              <a:t>facturatie 3</a:t>
            </a:r>
            <a:r>
              <a:rPr lang="nl-BE" baseline="30000" dirty="0" smtClean="0"/>
              <a:t>e</a:t>
            </a:r>
            <a:r>
              <a:rPr lang="nl-BE" dirty="0" smtClean="0"/>
              <a:t> betaler</a:t>
            </a:r>
          </a:p>
          <a:p>
            <a:pPr lvl="1"/>
            <a:r>
              <a:rPr lang="nl-BE" dirty="0" err="1" smtClean="0"/>
              <a:t>eAttest</a:t>
            </a:r>
            <a:endParaRPr lang="nl-BE" dirty="0" smtClean="0"/>
          </a:p>
          <a:p>
            <a:r>
              <a:rPr lang="nl-BE" dirty="0" smtClean="0"/>
              <a:t>Geïnformeerde toestemming en therapeutische relaties</a:t>
            </a:r>
          </a:p>
          <a:p>
            <a:endParaRPr lang="nl-BE" dirty="0"/>
          </a:p>
        </p:txBody>
      </p:sp>
      <p:sp>
        <p:nvSpPr>
          <p:cNvPr id="4" name="Date Placeholder 3"/>
          <p:cNvSpPr>
            <a:spLocks noGrp="1"/>
          </p:cNvSpPr>
          <p:nvPr>
            <p:ph type="dt" sz="half" idx="10"/>
          </p:nvPr>
        </p:nvSpPr>
        <p:spPr/>
        <p:txBody>
          <a:bodyPr/>
          <a:lstStyle/>
          <a:p>
            <a:r>
              <a:rPr lang="nl-BE" smtClean="0"/>
              <a:t>8/11/2017</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38</a:t>
            </a:fld>
            <a:endParaRPr lang="fr-BE"/>
          </a:p>
        </p:txBody>
      </p:sp>
    </p:spTree>
    <p:extLst>
      <p:ext uri="{BB962C8B-B14F-4D97-AF65-F5344CB8AC3E}">
        <p14:creationId xmlns:p14="http://schemas.microsoft.com/office/powerpoint/2010/main" val="42232332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S</a:t>
            </a:r>
            <a:r>
              <a:rPr lang="nl-BE" dirty="0" smtClean="0"/>
              <a:t>tructurering van gegevens</a:t>
            </a:r>
            <a:endParaRPr lang="nl-BE" dirty="0"/>
          </a:p>
        </p:txBody>
      </p:sp>
      <p:sp>
        <p:nvSpPr>
          <p:cNvPr id="3" name="Content Placeholder 2"/>
          <p:cNvSpPr>
            <a:spLocks noGrp="1"/>
          </p:cNvSpPr>
          <p:nvPr>
            <p:ph idx="1"/>
          </p:nvPr>
        </p:nvSpPr>
        <p:spPr/>
        <p:txBody>
          <a:bodyPr/>
          <a:lstStyle/>
          <a:p>
            <a:r>
              <a:rPr lang="nl-BE" dirty="0"/>
              <a:t>B</a:t>
            </a:r>
            <a:r>
              <a:rPr lang="nl-BE" dirty="0" smtClean="0"/>
              <a:t>ij communicatie met anderen, zoals</a:t>
            </a:r>
          </a:p>
          <a:p>
            <a:pPr lvl="1"/>
            <a:r>
              <a:rPr lang="nl-BE" dirty="0" err="1" smtClean="0"/>
              <a:t>Recip</a:t>
            </a:r>
            <a:r>
              <a:rPr lang="nl-BE" dirty="0" smtClean="0"/>
              <a:t>-e: elektronische voorschriften van</a:t>
            </a:r>
            <a:r>
              <a:rPr lang="nl-BE" dirty="0"/>
              <a:t> </a:t>
            </a:r>
            <a:r>
              <a:rPr lang="nl-BE" dirty="0" smtClean="0"/>
              <a:t>medicijnen / verpleging / kinesitherapie / RX / labo</a:t>
            </a:r>
          </a:p>
          <a:p>
            <a:pPr lvl="1"/>
            <a:r>
              <a:rPr lang="nl-BE" dirty="0" smtClean="0"/>
              <a:t>RIZIV / FOD SZ (Handicap) / WIV (registers)</a:t>
            </a:r>
          </a:p>
          <a:p>
            <a:r>
              <a:rPr lang="nl-BE" dirty="0"/>
              <a:t>B</a:t>
            </a:r>
            <a:r>
              <a:rPr lang="nl-BE" dirty="0" smtClean="0"/>
              <a:t>eslissingsondersteuning</a:t>
            </a:r>
          </a:p>
          <a:p>
            <a:pPr lvl="1"/>
            <a:r>
              <a:rPr lang="nl-BE" dirty="0" smtClean="0"/>
              <a:t>EBM-</a:t>
            </a:r>
            <a:r>
              <a:rPr lang="nl-BE" dirty="0" err="1" smtClean="0"/>
              <a:t>Practicemed</a:t>
            </a:r>
            <a:endParaRPr lang="nl-BE" dirty="0"/>
          </a:p>
          <a:p>
            <a:pPr lvl="1"/>
            <a:r>
              <a:rPr lang="nl-BE" dirty="0" smtClean="0"/>
              <a:t>ondersteuning bij aanmaken van voorschriften</a:t>
            </a:r>
          </a:p>
          <a:p>
            <a:r>
              <a:rPr lang="nl-BE" dirty="0"/>
              <a:t>S</a:t>
            </a:r>
            <a:r>
              <a:rPr lang="nl-BE" dirty="0" smtClean="0"/>
              <a:t>tatistische verwerking</a:t>
            </a:r>
          </a:p>
          <a:p>
            <a:pPr lvl="1"/>
            <a:r>
              <a:rPr lang="nl-BE" dirty="0"/>
              <a:t>i</a:t>
            </a:r>
            <a:r>
              <a:rPr lang="nl-BE" dirty="0" smtClean="0"/>
              <a:t>n eigen praktijk</a:t>
            </a:r>
          </a:p>
          <a:p>
            <a:pPr lvl="1"/>
            <a:r>
              <a:rPr lang="nl-BE" dirty="0" smtClean="0"/>
              <a:t>WIV</a:t>
            </a:r>
          </a:p>
          <a:p>
            <a:pPr lvl="1"/>
            <a:r>
              <a:rPr lang="nl-BE" dirty="0"/>
              <a:t>a</a:t>
            </a:r>
            <a:r>
              <a:rPr lang="nl-BE" dirty="0" smtClean="0"/>
              <a:t>ndere wetenschappelijke studies</a:t>
            </a:r>
          </a:p>
          <a:p>
            <a:endParaRPr lang="nl-BE" dirty="0"/>
          </a:p>
        </p:txBody>
      </p:sp>
      <p:sp>
        <p:nvSpPr>
          <p:cNvPr id="4" name="Date Placeholder 3"/>
          <p:cNvSpPr>
            <a:spLocks noGrp="1"/>
          </p:cNvSpPr>
          <p:nvPr>
            <p:ph type="dt" sz="half" idx="10"/>
          </p:nvPr>
        </p:nvSpPr>
        <p:spPr/>
        <p:txBody>
          <a:bodyPr/>
          <a:lstStyle/>
          <a:p>
            <a:r>
              <a:rPr lang="nl-BE" smtClean="0"/>
              <a:t>8/11/2017</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39</a:t>
            </a:fld>
            <a:endParaRPr lang="fr-BE"/>
          </a:p>
        </p:txBody>
      </p:sp>
    </p:spTree>
    <p:extLst>
      <p:ext uri="{BB962C8B-B14F-4D97-AF65-F5344CB8AC3E}">
        <p14:creationId xmlns:p14="http://schemas.microsoft.com/office/powerpoint/2010/main" val="3024082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sym typeface="Arial" charset="0"/>
              </a:rPr>
              <a:t>Les évolutions précitées requièrent …</a:t>
            </a:r>
            <a:endParaRPr lang="fr-BE" dirty="0"/>
          </a:p>
        </p:txBody>
      </p:sp>
      <p:sp>
        <p:nvSpPr>
          <p:cNvPr id="13315" name="Content Placeholder 10"/>
          <p:cNvSpPr>
            <a:spLocks noGrp="1"/>
          </p:cNvSpPr>
          <p:nvPr>
            <p:ph idx="1"/>
          </p:nvPr>
        </p:nvSpPr>
        <p:spPr/>
        <p:txBody>
          <a:bodyPr>
            <a:normAutofit fontScale="92500" lnSpcReduction="10000"/>
          </a:bodyPr>
          <a:lstStyle/>
          <a:p>
            <a:r>
              <a:rPr lang="fr-BE" altLang="en-US" dirty="0" smtClean="0">
                <a:sym typeface="Arial" charset="0"/>
              </a:rPr>
              <a:t>une collaboration</a:t>
            </a:r>
            <a:r>
              <a:rPr lang="fr-BE" dirty="0" smtClean="0"/>
              <a:t> </a:t>
            </a:r>
            <a:r>
              <a:rPr lang="fr-BE" altLang="en-US" dirty="0" smtClean="0">
                <a:sym typeface="Arial" charset="0"/>
              </a:rPr>
              <a:t>entre</a:t>
            </a:r>
            <a:r>
              <a:rPr lang="fr-BE" dirty="0" smtClean="0"/>
              <a:t> </a:t>
            </a:r>
            <a:r>
              <a:rPr lang="fr-BE" altLang="en-US" dirty="0" smtClean="0">
                <a:sym typeface="Arial" charset="0"/>
              </a:rPr>
              <a:t>l'ensemble des acteurs des soins de santé</a:t>
            </a:r>
          </a:p>
          <a:p>
            <a:r>
              <a:rPr lang="fr-BE" altLang="en-US" dirty="0" smtClean="0">
                <a:sym typeface="Arial" charset="0"/>
              </a:rPr>
              <a:t>une communication</a:t>
            </a:r>
            <a:r>
              <a:rPr lang="fr-BE" dirty="0" smtClean="0"/>
              <a:t> </a:t>
            </a:r>
            <a:r>
              <a:rPr lang="fr-BE" altLang="en-US" dirty="0" smtClean="0">
                <a:sym typeface="Arial" charset="0"/>
              </a:rPr>
              <a:t>électronique sécurisée et efficace</a:t>
            </a:r>
            <a:r>
              <a:rPr lang="fr-BE" dirty="0" smtClean="0"/>
              <a:t> </a:t>
            </a:r>
            <a:r>
              <a:rPr lang="fr-BE" altLang="en-US" dirty="0" smtClean="0">
                <a:sym typeface="Arial" charset="0"/>
              </a:rPr>
              <a:t>entre</a:t>
            </a:r>
            <a:r>
              <a:rPr lang="fr-BE" dirty="0" smtClean="0"/>
              <a:t> </a:t>
            </a:r>
            <a:r>
              <a:rPr lang="fr-BE" altLang="en-US" dirty="0" smtClean="0">
                <a:sym typeface="Arial" charset="0"/>
              </a:rPr>
              <a:t>tous les acteurs</a:t>
            </a:r>
            <a:r>
              <a:rPr lang="fr-BE" dirty="0" smtClean="0"/>
              <a:t> </a:t>
            </a:r>
            <a:r>
              <a:rPr lang="fr-BE" altLang="en-US" dirty="0" smtClean="0">
                <a:sym typeface="Arial" charset="0"/>
              </a:rPr>
              <a:t>des soins de santé</a:t>
            </a:r>
          </a:p>
          <a:p>
            <a:r>
              <a:rPr lang="fr-BE" altLang="en-US" dirty="0" smtClean="0">
                <a:sym typeface="Arial" charset="0"/>
              </a:rPr>
              <a:t>des dossiers de patients informatisés, de qualité et dépassant le niveau de la spécialité</a:t>
            </a:r>
          </a:p>
          <a:p>
            <a:r>
              <a:rPr lang="fr-BE" altLang="en-US" dirty="0" smtClean="0">
                <a:sym typeface="Arial" charset="0"/>
              </a:rPr>
              <a:t>des plans de soins et trajets de soins</a:t>
            </a:r>
          </a:p>
          <a:p>
            <a:r>
              <a:rPr lang="fr-BE" altLang="en-US" dirty="0" smtClean="0">
                <a:sym typeface="Arial" charset="0"/>
              </a:rPr>
              <a:t>des processus</a:t>
            </a:r>
            <a:r>
              <a:rPr lang="fr-BE" dirty="0" smtClean="0"/>
              <a:t> </a:t>
            </a:r>
            <a:r>
              <a:rPr lang="fr-BE" altLang="en-US" dirty="0" smtClean="0">
                <a:sym typeface="Arial" charset="0"/>
              </a:rPr>
              <a:t>administratifs</a:t>
            </a:r>
            <a:r>
              <a:rPr lang="fr-BE" dirty="0" smtClean="0"/>
              <a:t> </a:t>
            </a:r>
            <a:r>
              <a:rPr lang="fr-BE" altLang="en-US" dirty="0" smtClean="0">
                <a:sym typeface="Arial" charset="0"/>
              </a:rPr>
              <a:t>optimalisés</a:t>
            </a:r>
          </a:p>
          <a:p>
            <a:r>
              <a:rPr lang="fr-BE" altLang="en-US" dirty="0" smtClean="0">
                <a:sym typeface="Arial" charset="0"/>
              </a:rPr>
              <a:t>une interopérabilité</a:t>
            </a:r>
            <a:r>
              <a:rPr lang="fr-BE" dirty="0" smtClean="0"/>
              <a:t> </a:t>
            </a:r>
            <a:r>
              <a:rPr lang="fr-BE" altLang="en-US" dirty="0" smtClean="0">
                <a:sym typeface="Arial" charset="0"/>
              </a:rPr>
              <a:t>technique et sémantique</a:t>
            </a:r>
          </a:p>
          <a:p>
            <a:r>
              <a:rPr lang="fr-BE" altLang="en-US" dirty="0" smtClean="0">
                <a:sym typeface="Arial" charset="0"/>
              </a:rPr>
              <a:t>des garanties en matière de</a:t>
            </a:r>
          </a:p>
          <a:p>
            <a:pPr lvl="1"/>
            <a:r>
              <a:rPr lang="fr-BE" altLang="en-US" dirty="0" smtClean="0">
                <a:sym typeface="Arial" charset="0"/>
              </a:rPr>
              <a:t>sécurité de l’information</a:t>
            </a:r>
          </a:p>
          <a:p>
            <a:pPr lvl="1"/>
            <a:r>
              <a:rPr lang="fr-BE" altLang="en-US" dirty="0" smtClean="0">
                <a:sym typeface="Arial" charset="0"/>
              </a:rPr>
              <a:t>protection</a:t>
            </a:r>
            <a:r>
              <a:rPr lang="fr-BE" dirty="0" smtClean="0"/>
              <a:t> </a:t>
            </a:r>
            <a:r>
              <a:rPr lang="fr-BE" altLang="en-US" dirty="0" smtClean="0">
                <a:sym typeface="Arial" charset="0"/>
              </a:rPr>
              <a:t>de la vie privée</a:t>
            </a:r>
          </a:p>
          <a:p>
            <a:pPr lvl="1"/>
            <a:r>
              <a:rPr lang="fr-BE" altLang="en-US" dirty="0" smtClean="0">
                <a:sym typeface="Arial" charset="0"/>
              </a:rPr>
              <a:t>respect du secret professionnel</a:t>
            </a:r>
            <a:r>
              <a:rPr lang="fr-BE" dirty="0" smtClean="0"/>
              <a:t> </a:t>
            </a:r>
            <a:r>
              <a:rPr lang="fr-BE" altLang="en-US" dirty="0" smtClean="0">
                <a:sym typeface="Arial" charset="0"/>
              </a:rPr>
              <a:t>des prestataires de soins</a:t>
            </a:r>
            <a:endParaRPr lang="fr-BE" altLang="en-US" dirty="0">
              <a:sym typeface="Arial" charset="0"/>
            </a:endParaRPr>
          </a:p>
        </p:txBody>
      </p:sp>
      <p:sp>
        <p:nvSpPr>
          <p:cNvPr id="6" name="Date Placeholder 5"/>
          <p:cNvSpPr>
            <a:spLocks noGrp="1"/>
          </p:cNvSpPr>
          <p:nvPr>
            <p:ph type="dt" sz="half" idx="10"/>
          </p:nvPr>
        </p:nvSpPr>
        <p:spPr>
          <a:xfrm>
            <a:off x="457200" y="6448425"/>
            <a:ext cx="2133600" cy="365125"/>
          </a:xfrm>
        </p:spPr>
        <p:txBody>
          <a:bodyPr/>
          <a:lstStyle/>
          <a:p>
            <a:r>
              <a:rPr lang="nl-BE" smtClean="0"/>
              <a:t>8/11/2017</a:t>
            </a:r>
            <a:endParaRPr lang="fr-BE" dirty="0"/>
          </a:p>
        </p:txBody>
      </p:sp>
      <p:sp>
        <p:nvSpPr>
          <p:cNvPr id="7" name="Slide Number Placeholder 6"/>
          <p:cNvSpPr>
            <a:spLocks noGrp="1"/>
          </p:cNvSpPr>
          <p:nvPr>
            <p:ph type="sldNum" sz="quarter" idx="12"/>
          </p:nvPr>
        </p:nvSpPr>
        <p:spPr>
          <a:xfrm>
            <a:off x="3517900" y="6453188"/>
            <a:ext cx="2133600" cy="365125"/>
          </a:xfrm>
        </p:spPr>
        <p:txBody>
          <a:bodyPr/>
          <a:lstStyle/>
          <a:p>
            <a:r>
              <a:rPr lang="fr-BE" dirty="0" smtClean="0"/>
              <a:t> </a:t>
            </a:r>
            <a:fld id="{30A9230E-FFBB-4CCB-ABD7-198084EDE768}" type="slidenum">
              <a:rPr lang="fr-BE" smtClean="0"/>
              <a:pPr/>
              <a:t>4</a:t>
            </a:fld>
            <a:r>
              <a:rPr lang="fr-BE" dirty="0" smtClean="0"/>
              <a:t> </a:t>
            </a:r>
            <a:endParaRPr lang="fr-BE" dirty="0"/>
          </a:p>
        </p:txBody>
      </p:sp>
    </p:spTree>
    <p:extLst>
      <p:ext uri="{BB962C8B-B14F-4D97-AF65-F5344CB8AC3E}">
        <p14:creationId xmlns:p14="http://schemas.microsoft.com/office/powerpoint/2010/main" val="227056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Types softwarepakketten</a:t>
            </a:r>
            <a:endParaRPr lang="nl-BE" dirty="0"/>
          </a:p>
        </p:txBody>
      </p:sp>
      <p:sp>
        <p:nvSpPr>
          <p:cNvPr id="3" name="Content Placeholder 2"/>
          <p:cNvSpPr>
            <a:spLocks noGrp="1"/>
          </p:cNvSpPr>
          <p:nvPr>
            <p:ph idx="1"/>
          </p:nvPr>
        </p:nvSpPr>
        <p:spPr/>
        <p:txBody>
          <a:bodyPr/>
          <a:lstStyle/>
          <a:p>
            <a:pPr marL="0" indent="0">
              <a:buNone/>
            </a:pPr>
            <a:r>
              <a:rPr lang="nl-BE" dirty="0" smtClean="0"/>
              <a:t>Softwarepakketten voor specialisten vallen in 2 categorieën:</a:t>
            </a:r>
          </a:p>
          <a:p>
            <a:r>
              <a:rPr lang="nl-BE" dirty="0"/>
              <a:t>a</a:t>
            </a:r>
            <a:r>
              <a:rPr lang="nl-BE" dirty="0" smtClean="0"/>
              <a:t>fgeleid van huisartsensoftware</a:t>
            </a:r>
          </a:p>
          <a:p>
            <a:r>
              <a:rPr lang="nl-BE" dirty="0"/>
              <a:t>a</a:t>
            </a:r>
            <a:r>
              <a:rPr lang="nl-BE" dirty="0" smtClean="0"/>
              <a:t>fgeleid van ziekenhuissoftware</a:t>
            </a:r>
          </a:p>
        </p:txBody>
      </p:sp>
      <p:sp>
        <p:nvSpPr>
          <p:cNvPr id="4" name="Date Placeholder 3"/>
          <p:cNvSpPr>
            <a:spLocks noGrp="1"/>
          </p:cNvSpPr>
          <p:nvPr>
            <p:ph type="dt" sz="half" idx="10"/>
          </p:nvPr>
        </p:nvSpPr>
        <p:spPr/>
        <p:txBody>
          <a:bodyPr/>
          <a:lstStyle/>
          <a:p>
            <a:r>
              <a:rPr lang="nl-BE" smtClean="0"/>
              <a:t>8/11/2017</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40</a:t>
            </a:fld>
            <a:endParaRPr lang="fr-BE"/>
          </a:p>
        </p:txBody>
      </p:sp>
    </p:spTree>
    <p:extLst>
      <p:ext uri="{BB962C8B-B14F-4D97-AF65-F5344CB8AC3E}">
        <p14:creationId xmlns:p14="http://schemas.microsoft.com/office/powerpoint/2010/main" val="17138632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Pakket afgeleid van huisartsensoftware</a:t>
            </a:r>
            <a:endParaRPr lang="nl-BE" dirty="0"/>
          </a:p>
        </p:txBody>
      </p:sp>
      <p:sp>
        <p:nvSpPr>
          <p:cNvPr id="3" name="Content Placeholder 2"/>
          <p:cNvSpPr>
            <a:spLocks noGrp="1"/>
          </p:cNvSpPr>
          <p:nvPr>
            <p:ph idx="1"/>
          </p:nvPr>
        </p:nvSpPr>
        <p:spPr/>
        <p:txBody>
          <a:bodyPr/>
          <a:lstStyle/>
          <a:p>
            <a:pPr marL="0" indent="0">
              <a:buNone/>
            </a:pPr>
            <a:r>
              <a:rPr lang="nl-BE" dirty="0" smtClean="0"/>
              <a:t>Sterke punten:</a:t>
            </a:r>
          </a:p>
          <a:p>
            <a:r>
              <a:rPr lang="nl-BE" dirty="0"/>
              <a:t>l</a:t>
            </a:r>
            <a:r>
              <a:rPr lang="nl-BE" dirty="0" smtClean="0"/>
              <a:t>age technologische vereisten</a:t>
            </a:r>
          </a:p>
          <a:p>
            <a:r>
              <a:rPr lang="nl-BE" dirty="0"/>
              <a:t>p</a:t>
            </a:r>
            <a:r>
              <a:rPr lang="nl-BE" dirty="0" smtClean="0"/>
              <a:t>atiëntenadministratie ingebouwd</a:t>
            </a:r>
          </a:p>
          <a:p>
            <a:r>
              <a:rPr lang="nl-BE" dirty="0"/>
              <a:t>i</a:t>
            </a:r>
            <a:r>
              <a:rPr lang="nl-BE" dirty="0" smtClean="0"/>
              <a:t>ntegratie van elektronische diensten</a:t>
            </a:r>
          </a:p>
          <a:p>
            <a:pPr marL="0" indent="0">
              <a:buNone/>
            </a:pPr>
            <a:endParaRPr lang="nl-BE" dirty="0"/>
          </a:p>
          <a:p>
            <a:pPr marL="0" indent="0">
              <a:buNone/>
            </a:pPr>
            <a:r>
              <a:rPr lang="nl-BE" dirty="0" smtClean="0"/>
              <a:t>Aandachtspunten:</a:t>
            </a:r>
          </a:p>
          <a:p>
            <a:r>
              <a:rPr lang="nl-BE" dirty="0"/>
              <a:t>s</a:t>
            </a:r>
            <a:r>
              <a:rPr lang="nl-BE" dirty="0" smtClean="0"/>
              <a:t>tructurering van gegevens</a:t>
            </a:r>
          </a:p>
          <a:p>
            <a:r>
              <a:rPr lang="nl-BE" dirty="0" smtClean="0"/>
              <a:t>koppeling met toestellen</a:t>
            </a:r>
          </a:p>
        </p:txBody>
      </p:sp>
      <p:sp>
        <p:nvSpPr>
          <p:cNvPr id="4" name="Date Placeholder 3"/>
          <p:cNvSpPr>
            <a:spLocks noGrp="1"/>
          </p:cNvSpPr>
          <p:nvPr>
            <p:ph type="dt" sz="half" idx="10"/>
          </p:nvPr>
        </p:nvSpPr>
        <p:spPr/>
        <p:txBody>
          <a:bodyPr/>
          <a:lstStyle/>
          <a:p>
            <a:r>
              <a:rPr lang="nl-BE" smtClean="0"/>
              <a:t>8/11/2017</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41</a:t>
            </a:fld>
            <a:endParaRPr lang="fr-BE"/>
          </a:p>
        </p:txBody>
      </p:sp>
    </p:spTree>
    <p:extLst>
      <p:ext uri="{BB962C8B-B14F-4D97-AF65-F5344CB8AC3E}">
        <p14:creationId xmlns:p14="http://schemas.microsoft.com/office/powerpoint/2010/main" val="1363628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Pakket afgeleid van huisartsensoftware</a:t>
            </a:r>
            <a:endParaRPr lang="nl-BE" dirty="0"/>
          </a:p>
        </p:txBody>
      </p:sp>
      <p:sp>
        <p:nvSpPr>
          <p:cNvPr id="4" name="Date Placeholder 3"/>
          <p:cNvSpPr>
            <a:spLocks noGrp="1"/>
          </p:cNvSpPr>
          <p:nvPr>
            <p:ph type="dt" sz="half" idx="10"/>
          </p:nvPr>
        </p:nvSpPr>
        <p:spPr/>
        <p:txBody>
          <a:bodyPr/>
          <a:lstStyle/>
          <a:p>
            <a:r>
              <a:rPr lang="nl-BE" smtClean="0"/>
              <a:t>8/11/2017</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42</a:t>
            </a:fld>
            <a:endParaRPr lang="fr-BE"/>
          </a:p>
        </p:txBody>
      </p:sp>
      <p:sp>
        <p:nvSpPr>
          <p:cNvPr id="6" name="Content Placeholder 5"/>
          <p:cNvSpPr>
            <a:spLocks noGrp="1"/>
          </p:cNvSpPr>
          <p:nvPr>
            <p:ph idx="1"/>
          </p:nvPr>
        </p:nvSpPr>
        <p:spPr>
          <a:xfrm>
            <a:off x="470520" y="1033760"/>
            <a:ext cx="8229600" cy="5289451"/>
          </a:xfrm>
        </p:spPr>
        <p:txBody>
          <a:bodyPr/>
          <a:lstStyle/>
          <a:p>
            <a:pPr marL="0" indent="0">
              <a:buNone/>
            </a:pPr>
            <a:r>
              <a:rPr lang="nl-BE" dirty="0"/>
              <a:t>Dossier</a:t>
            </a:r>
            <a:r>
              <a:rPr lang="nl-BE" dirty="0" smtClean="0"/>
              <a:t> </a:t>
            </a:r>
            <a:r>
              <a:rPr lang="nl-BE" dirty="0" err="1"/>
              <a:t>othohinoralyngologie</a:t>
            </a:r>
            <a:r>
              <a:rPr lang="nl-BE" dirty="0" smtClean="0"/>
              <a:t> </a:t>
            </a:r>
            <a:endParaRPr lang="nl-BE"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55" y="1700808"/>
            <a:ext cx="8789289" cy="3717358"/>
          </a:xfrm>
          <a:prstGeom prst="rect">
            <a:avLst/>
          </a:prstGeom>
        </p:spPr>
      </p:pic>
    </p:spTree>
    <p:extLst>
      <p:ext uri="{BB962C8B-B14F-4D97-AF65-F5344CB8AC3E}">
        <p14:creationId xmlns:p14="http://schemas.microsoft.com/office/powerpoint/2010/main" val="9016766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Pakket afgeleid van huisartsensoftware</a:t>
            </a:r>
            <a:endParaRPr lang="nl-BE" dirty="0"/>
          </a:p>
        </p:txBody>
      </p:sp>
      <p:sp>
        <p:nvSpPr>
          <p:cNvPr id="4" name="Date Placeholder 3"/>
          <p:cNvSpPr>
            <a:spLocks noGrp="1"/>
          </p:cNvSpPr>
          <p:nvPr>
            <p:ph type="dt" sz="half" idx="10"/>
          </p:nvPr>
        </p:nvSpPr>
        <p:spPr/>
        <p:txBody>
          <a:bodyPr/>
          <a:lstStyle/>
          <a:p>
            <a:r>
              <a:rPr lang="nl-BE" smtClean="0"/>
              <a:t>8/11/2017</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43</a:t>
            </a:fld>
            <a:endParaRPr lang="fr-BE"/>
          </a:p>
        </p:txBody>
      </p:sp>
      <p:sp>
        <p:nvSpPr>
          <p:cNvPr id="6" name="Content Placeholder 5"/>
          <p:cNvSpPr>
            <a:spLocks noGrp="1"/>
          </p:cNvSpPr>
          <p:nvPr>
            <p:ph idx="1"/>
          </p:nvPr>
        </p:nvSpPr>
        <p:spPr/>
        <p:txBody>
          <a:bodyPr/>
          <a:lstStyle/>
          <a:p>
            <a:pPr marL="0" indent="0">
              <a:buNone/>
            </a:pPr>
            <a:r>
              <a:rPr lang="nl-BE" dirty="0" smtClean="0"/>
              <a:t>Voorschriftmodule</a:t>
            </a:r>
            <a:endParaRPr lang="nl-BE"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479" y="1658827"/>
            <a:ext cx="7537321" cy="4662467"/>
          </a:xfrm>
          <a:prstGeom prst="rect">
            <a:avLst/>
          </a:prstGeom>
        </p:spPr>
      </p:pic>
    </p:spTree>
    <p:extLst>
      <p:ext uri="{BB962C8B-B14F-4D97-AF65-F5344CB8AC3E}">
        <p14:creationId xmlns:p14="http://schemas.microsoft.com/office/powerpoint/2010/main" val="9822440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Pakket afgeleid van ziekenhuissoftware</a:t>
            </a:r>
            <a:endParaRPr lang="nl-BE" dirty="0"/>
          </a:p>
        </p:txBody>
      </p:sp>
      <p:sp>
        <p:nvSpPr>
          <p:cNvPr id="3" name="Content Placeholder 2"/>
          <p:cNvSpPr>
            <a:spLocks noGrp="1"/>
          </p:cNvSpPr>
          <p:nvPr>
            <p:ph idx="1"/>
          </p:nvPr>
        </p:nvSpPr>
        <p:spPr/>
        <p:txBody>
          <a:bodyPr>
            <a:normAutofit lnSpcReduction="10000"/>
          </a:bodyPr>
          <a:lstStyle/>
          <a:p>
            <a:pPr marL="0" indent="0">
              <a:buNone/>
            </a:pPr>
            <a:r>
              <a:rPr lang="nl-BE" dirty="0" smtClean="0"/>
              <a:t>Sterke punten:</a:t>
            </a:r>
          </a:p>
          <a:p>
            <a:r>
              <a:rPr lang="nl-BE" dirty="0"/>
              <a:t>o</a:t>
            </a:r>
            <a:r>
              <a:rPr lang="nl-BE" dirty="0" smtClean="0"/>
              <a:t>ntwikkeling in samenwerking met meerdere specialisten</a:t>
            </a:r>
          </a:p>
          <a:p>
            <a:r>
              <a:rPr lang="nl-BE" dirty="0"/>
              <a:t>k</a:t>
            </a:r>
            <a:r>
              <a:rPr lang="nl-BE" dirty="0" smtClean="0"/>
              <a:t>oppeling met toestellen</a:t>
            </a:r>
          </a:p>
          <a:p>
            <a:r>
              <a:rPr lang="nl-BE" dirty="0"/>
              <a:t>s</a:t>
            </a:r>
            <a:r>
              <a:rPr lang="nl-BE" dirty="0" smtClean="0"/>
              <a:t>tructurering van gegevens</a:t>
            </a:r>
          </a:p>
          <a:p>
            <a:pPr marL="0" indent="0">
              <a:buNone/>
            </a:pPr>
            <a:endParaRPr lang="nl-BE" dirty="0"/>
          </a:p>
          <a:p>
            <a:pPr marL="0" indent="0">
              <a:buNone/>
            </a:pPr>
            <a:r>
              <a:rPr lang="nl-BE" dirty="0" smtClean="0"/>
              <a:t>Aandachtspunten:</a:t>
            </a:r>
          </a:p>
          <a:p>
            <a:r>
              <a:rPr lang="nl-BE" dirty="0"/>
              <a:t>h</a:t>
            </a:r>
            <a:r>
              <a:rPr lang="nl-BE" dirty="0" smtClean="0"/>
              <a:t>oge technologische vereisten</a:t>
            </a:r>
          </a:p>
          <a:p>
            <a:r>
              <a:rPr lang="nl-BE" dirty="0"/>
              <a:t>p</a:t>
            </a:r>
            <a:r>
              <a:rPr lang="nl-BE" dirty="0" smtClean="0"/>
              <a:t>atiëntenadministratie apart van medisch dossier</a:t>
            </a:r>
          </a:p>
          <a:p>
            <a:r>
              <a:rPr lang="nl-BE" dirty="0"/>
              <a:t>i</a:t>
            </a:r>
            <a:r>
              <a:rPr lang="nl-BE" dirty="0" smtClean="0"/>
              <a:t>ntegratie van elektronische diensten</a:t>
            </a:r>
          </a:p>
        </p:txBody>
      </p:sp>
      <p:sp>
        <p:nvSpPr>
          <p:cNvPr id="4" name="Date Placeholder 3"/>
          <p:cNvSpPr>
            <a:spLocks noGrp="1"/>
          </p:cNvSpPr>
          <p:nvPr>
            <p:ph type="dt" sz="half" idx="10"/>
          </p:nvPr>
        </p:nvSpPr>
        <p:spPr/>
        <p:txBody>
          <a:bodyPr/>
          <a:lstStyle/>
          <a:p>
            <a:r>
              <a:rPr lang="nl-BE" smtClean="0"/>
              <a:t>8/11/2017</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44</a:t>
            </a:fld>
            <a:endParaRPr lang="fr-BE"/>
          </a:p>
        </p:txBody>
      </p:sp>
    </p:spTree>
    <p:extLst>
      <p:ext uri="{BB962C8B-B14F-4D97-AF65-F5344CB8AC3E}">
        <p14:creationId xmlns:p14="http://schemas.microsoft.com/office/powerpoint/2010/main" val="38457648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Pakket afgeleid </a:t>
            </a:r>
            <a:r>
              <a:rPr lang="nl-BE" smtClean="0"/>
              <a:t>van ziekenhuissoftware</a:t>
            </a:r>
            <a:endParaRPr lang="nl-BE" dirty="0"/>
          </a:p>
        </p:txBody>
      </p:sp>
      <p:sp>
        <p:nvSpPr>
          <p:cNvPr id="4" name="Date Placeholder 3"/>
          <p:cNvSpPr>
            <a:spLocks noGrp="1"/>
          </p:cNvSpPr>
          <p:nvPr>
            <p:ph type="dt" sz="half" idx="10"/>
          </p:nvPr>
        </p:nvSpPr>
        <p:spPr/>
        <p:txBody>
          <a:bodyPr/>
          <a:lstStyle/>
          <a:p>
            <a:r>
              <a:rPr lang="nl-BE" smtClean="0"/>
              <a:t>8/11/2017</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45</a:t>
            </a:fld>
            <a:endParaRPr lang="fr-BE"/>
          </a:p>
        </p:txBody>
      </p:sp>
      <p:sp>
        <p:nvSpPr>
          <p:cNvPr id="6" name="Content Placeholder 5"/>
          <p:cNvSpPr>
            <a:spLocks noGrp="1"/>
          </p:cNvSpPr>
          <p:nvPr>
            <p:ph idx="1"/>
          </p:nvPr>
        </p:nvSpPr>
        <p:spPr/>
        <p:txBody>
          <a:bodyPr/>
          <a:lstStyle/>
          <a:p>
            <a:r>
              <a:rPr lang="nl-BE" dirty="0" smtClean="0"/>
              <a:t>Dossier oftalmologie</a:t>
            </a:r>
            <a:endParaRPr lang="nl-BE"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858" y="1628800"/>
            <a:ext cx="6832283" cy="4586288"/>
          </a:xfrm>
          <a:prstGeom prst="rect">
            <a:avLst/>
          </a:prstGeom>
        </p:spPr>
      </p:pic>
    </p:spTree>
    <p:extLst>
      <p:ext uri="{BB962C8B-B14F-4D97-AF65-F5344CB8AC3E}">
        <p14:creationId xmlns:p14="http://schemas.microsoft.com/office/powerpoint/2010/main" val="17035557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Hoe extramurale specialisten ondersteunen ?</a:t>
            </a:r>
            <a:endParaRPr lang="fr-BE" dirty="0"/>
          </a:p>
        </p:txBody>
      </p:sp>
      <p:sp>
        <p:nvSpPr>
          <p:cNvPr id="3" name="Content Placeholder 2"/>
          <p:cNvSpPr>
            <a:spLocks noGrp="1"/>
          </p:cNvSpPr>
          <p:nvPr>
            <p:ph idx="1"/>
          </p:nvPr>
        </p:nvSpPr>
        <p:spPr/>
        <p:txBody>
          <a:bodyPr/>
          <a:lstStyle/>
          <a:p>
            <a:r>
              <a:rPr lang="nl-BE" dirty="0" err="1"/>
              <a:t>V</a:t>
            </a:r>
            <a:r>
              <a:rPr lang="nl-BE" dirty="0" err="1" smtClean="0"/>
              <a:t>erderbouwend</a:t>
            </a:r>
            <a:r>
              <a:rPr lang="nl-BE" dirty="0" smtClean="0"/>
              <a:t> op ziekenhuispakketten, ook extramuraal bruikbaar ?</a:t>
            </a:r>
          </a:p>
          <a:p>
            <a:pPr lvl="1"/>
            <a:endParaRPr lang="nl-BE" dirty="0" smtClean="0"/>
          </a:p>
          <a:p>
            <a:endParaRPr lang="nl-BE" dirty="0"/>
          </a:p>
          <a:p>
            <a:r>
              <a:rPr lang="nl-BE" dirty="0" err="1"/>
              <a:t>V</a:t>
            </a:r>
            <a:r>
              <a:rPr lang="nl-BE" dirty="0" err="1" smtClean="0"/>
              <a:t>erderbouwend</a:t>
            </a:r>
            <a:r>
              <a:rPr lang="nl-BE" dirty="0" smtClean="0"/>
              <a:t> op huisartsenpakketten ?</a:t>
            </a:r>
          </a:p>
          <a:p>
            <a:endParaRPr lang="nl-BE" dirty="0"/>
          </a:p>
          <a:p>
            <a:endParaRPr lang="nl-BE" dirty="0" smtClean="0"/>
          </a:p>
          <a:p>
            <a:r>
              <a:rPr lang="nl-BE" dirty="0"/>
              <a:t>N</a:t>
            </a:r>
            <a:r>
              <a:rPr lang="nl-BE" dirty="0" smtClean="0"/>
              <a:t>ood aan schaal voor betaalbaarheid versus specifieke behoeften van elk specialisme</a:t>
            </a:r>
            <a:endParaRPr lang="fr-BE" dirty="0"/>
          </a:p>
        </p:txBody>
      </p:sp>
      <p:sp>
        <p:nvSpPr>
          <p:cNvPr id="4" name="Date Placeholder 3"/>
          <p:cNvSpPr>
            <a:spLocks noGrp="1"/>
          </p:cNvSpPr>
          <p:nvPr>
            <p:ph type="dt" sz="half" idx="10"/>
          </p:nvPr>
        </p:nvSpPr>
        <p:spPr/>
        <p:txBody>
          <a:bodyPr/>
          <a:lstStyle/>
          <a:p>
            <a:r>
              <a:rPr lang="nl-BE" smtClean="0"/>
              <a:t>8/11/2017</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46</a:t>
            </a:fld>
            <a:endParaRPr lang="fr-BE"/>
          </a:p>
        </p:txBody>
      </p:sp>
    </p:spTree>
    <p:extLst>
      <p:ext uri="{BB962C8B-B14F-4D97-AF65-F5344CB8AC3E}">
        <p14:creationId xmlns:p14="http://schemas.microsoft.com/office/powerpoint/2010/main" val="27326314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21612" y="1932186"/>
            <a:ext cx="7772400" cy="1362075"/>
          </a:xfrm>
        </p:spPr>
        <p:txBody>
          <a:bodyPr>
            <a:normAutofit/>
          </a:bodyPr>
          <a:lstStyle/>
          <a:p>
            <a:r>
              <a:rPr lang="nl-BE" dirty="0" smtClean="0">
                <a:solidFill>
                  <a:srgbClr val="C00000"/>
                </a:solidFill>
              </a:rPr>
              <a:t>BEDANKT! </a:t>
            </a:r>
            <a:br>
              <a:rPr lang="nl-BE" dirty="0" smtClean="0">
                <a:solidFill>
                  <a:srgbClr val="C00000"/>
                </a:solidFill>
              </a:rPr>
            </a:br>
            <a:r>
              <a:rPr lang="nl-BE" smtClean="0">
                <a:solidFill>
                  <a:srgbClr val="C00000"/>
                </a:solidFill>
              </a:rPr>
              <a:t>Vragen?</a:t>
            </a:r>
            <a:endParaRPr lang="nl-BE" dirty="0">
              <a:solidFill>
                <a:srgbClr val="C00000"/>
              </a:solidFill>
            </a:endParaRPr>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dirty="0"/>
          </a:p>
        </p:txBody>
      </p:sp>
      <p:grpSp>
        <p:nvGrpSpPr>
          <p:cNvPr id="10" name="Group 11"/>
          <p:cNvGrpSpPr>
            <a:grpSpLocks/>
          </p:cNvGrpSpPr>
          <p:nvPr/>
        </p:nvGrpSpPr>
        <p:grpSpPr bwMode="auto">
          <a:xfrm>
            <a:off x="4427984" y="3133105"/>
            <a:ext cx="4268788" cy="2800350"/>
            <a:chOff x="4406900" y="2676525"/>
            <a:chExt cx="4268788" cy="2801603"/>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https://www.ksz.fgov.be</a:t>
              </a:r>
            </a:p>
            <a:p>
              <a:pPr>
                <a:defRPr/>
              </a:pPr>
              <a:r>
                <a:rPr lang="fr-BE" altLang="en-US" sz="1600" dirty="0" smtClean="0">
                  <a:cs typeface="Arial" pitchFamily="34" charset="0"/>
                  <a:sym typeface="Arial" pitchFamily="34" charset="0"/>
                </a:rPr>
                <a:t>https://www.frankrobben.be</a:t>
              </a:r>
              <a:endParaRPr lang="fr-BE" altLang="en-US" sz="1600" dirty="0" smtClean="0">
                <a:cs typeface="Arial" pitchFamily="34" charset="0"/>
              </a:endParaRPr>
            </a:p>
          </p:txBody>
        </p:sp>
      </p:grpSp>
      <p:sp>
        <p:nvSpPr>
          <p:cNvPr id="2" name="Date Placeholder 1"/>
          <p:cNvSpPr>
            <a:spLocks noGrp="1"/>
          </p:cNvSpPr>
          <p:nvPr>
            <p:ph type="dt" sz="half" idx="10"/>
          </p:nvPr>
        </p:nvSpPr>
        <p:spPr/>
        <p:txBody>
          <a:bodyPr/>
          <a:lstStyle/>
          <a:p>
            <a:r>
              <a:rPr lang="nl-BE" smtClean="0"/>
              <a:t>8/11/2017</a:t>
            </a:r>
            <a:endParaRPr lang="fr-BE"/>
          </a:p>
        </p:txBody>
      </p:sp>
      <p:sp>
        <p:nvSpPr>
          <p:cNvPr id="3" name="Slide Number Placeholder 2"/>
          <p:cNvSpPr>
            <a:spLocks noGrp="1"/>
          </p:cNvSpPr>
          <p:nvPr>
            <p:ph type="sldNum" sz="quarter" idx="12"/>
          </p:nvPr>
        </p:nvSpPr>
        <p:spPr/>
        <p:txBody>
          <a:bodyPr/>
          <a:lstStyle/>
          <a:p>
            <a:fld id="{30A9230E-FFBB-4CCB-ABD7-198084EDE768}" type="slidenum">
              <a:rPr lang="fr-BE" smtClean="0"/>
              <a:t>47</a:t>
            </a:fld>
            <a:endParaRPr lang="fr-BE"/>
          </a:p>
        </p:txBody>
      </p:sp>
    </p:spTree>
    <p:extLst>
      <p:ext uri="{BB962C8B-B14F-4D97-AF65-F5344CB8AC3E}">
        <p14:creationId xmlns:p14="http://schemas.microsoft.com/office/powerpoint/2010/main" val="2710060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fr-FR" sz="2800" dirty="0" smtClean="0"/>
              <a:t>La communication électronique promeut également</a:t>
            </a:r>
            <a:endParaRPr lang="fr-BE" sz="2800" dirty="0"/>
          </a:p>
        </p:txBody>
      </p:sp>
      <p:sp>
        <p:nvSpPr>
          <p:cNvPr id="13315" name="Content Placeholder 10"/>
          <p:cNvSpPr>
            <a:spLocks noGrp="1"/>
          </p:cNvSpPr>
          <p:nvPr>
            <p:ph idx="1"/>
          </p:nvPr>
        </p:nvSpPr>
        <p:spPr/>
        <p:txBody>
          <a:bodyPr>
            <a:normAutofit fontScale="92500" lnSpcReduction="20000"/>
          </a:bodyPr>
          <a:lstStyle/>
          <a:p>
            <a:r>
              <a:rPr lang="fr-BE" altLang="fr-FR" dirty="0" smtClean="0"/>
              <a:t>la qualité des prestations de soins de santé et la sécurité du patient</a:t>
            </a:r>
          </a:p>
          <a:p>
            <a:pPr lvl="1"/>
            <a:r>
              <a:rPr lang="fr-BE" altLang="fr-FR" dirty="0" smtClean="0"/>
              <a:t>éviter les mauvais soins ou médicaments</a:t>
            </a:r>
          </a:p>
          <a:p>
            <a:pPr lvl="2"/>
            <a:r>
              <a:rPr lang="fr-BE" altLang="fr-FR" dirty="0" smtClean="0"/>
              <a:t>incompatibilité de plusieurs médicaments</a:t>
            </a:r>
          </a:p>
          <a:p>
            <a:pPr lvl="2"/>
            <a:r>
              <a:rPr lang="fr-BE" altLang="fr-FR" dirty="0" smtClean="0"/>
              <a:t>contre-indications à certains médicaments chez un patient (p. ex. allergies, affections, ...)</a:t>
            </a:r>
          </a:p>
          <a:p>
            <a:pPr lvl="1"/>
            <a:r>
              <a:rPr lang="fr-BE" altLang="fr-FR" dirty="0" smtClean="0"/>
              <a:t>éviter des fautes lors de l'administration de soins et de médicaments</a:t>
            </a:r>
          </a:p>
          <a:p>
            <a:pPr lvl="1"/>
            <a:r>
              <a:rPr lang="fr-BE" altLang="fr-FR" dirty="0" smtClean="0"/>
              <a:t>disponibilité de banques de données fiables contenant des informations relatives aux bonnes pratiques en matière de traitement et des scripts d'appui à la politique</a:t>
            </a:r>
          </a:p>
          <a:p>
            <a:endParaRPr lang="fr-BE" altLang="fr-FR" dirty="0" smtClean="0"/>
          </a:p>
          <a:p>
            <a:r>
              <a:rPr lang="fr-BE" altLang="fr-FR" dirty="0" smtClean="0"/>
              <a:t>et permet éviter des examens multiples inutiles &gt; simplifie la vie du patient et pas de frais supplémentaires inutiles</a:t>
            </a:r>
            <a:endParaRPr lang="fr-BE" altLang="fr-FR" dirty="0"/>
          </a:p>
        </p:txBody>
      </p:sp>
      <p:sp>
        <p:nvSpPr>
          <p:cNvPr id="6" name="Date Placeholder 5"/>
          <p:cNvSpPr>
            <a:spLocks noGrp="1"/>
          </p:cNvSpPr>
          <p:nvPr>
            <p:ph type="dt" sz="half" idx="10"/>
          </p:nvPr>
        </p:nvSpPr>
        <p:spPr>
          <a:xfrm>
            <a:off x="457200" y="6448425"/>
            <a:ext cx="2133600" cy="365125"/>
          </a:xfrm>
        </p:spPr>
        <p:txBody>
          <a:bodyPr/>
          <a:lstStyle/>
          <a:p>
            <a:r>
              <a:rPr lang="nl-BE" smtClean="0"/>
              <a:t>8/11/2017</a:t>
            </a:r>
            <a:endParaRPr lang="fr-BE" dirty="0"/>
          </a:p>
        </p:txBody>
      </p:sp>
      <p:sp>
        <p:nvSpPr>
          <p:cNvPr id="7" name="Slide Number Placeholder 6"/>
          <p:cNvSpPr>
            <a:spLocks noGrp="1"/>
          </p:cNvSpPr>
          <p:nvPr>
            <p:ph type="sldNum" sz="quarter" idx="12"/>
          </p:nvPr>
        </p:nvSpPr>
        <p:spPr>
          <a:xfrm>
            <a:off x="3517900" y="6453188"/>
            <a:ext cx="2133600" cy="365125"/>
          </a:xfrm>
        </p:spPr>
        <p:txBody>
          <a:bodyPr/>
          <a:lstStyle/>
          <a:p>
            <a:r>
              <a:rPr lang="fr-BE" dirty="0" smtClean="0"/>
              <a:t> </a:t>
            </a:r>
            <a:fld id="{30A9230E-FFBB-4CCB-ABD7-198084EDE768}" type="slidenum">
              <a:rPr lang="fr-BE" smtClean="0"/>
              <a:pPr/>
              <a:t>5</a:t>
            </a:fld>
            <a:r>
              <a:rPr lang="fr-BE" dirty="0" smtClean="0"/>
              <a:t> </a:t>
            </a:r>
            <a:endParaRPr lang="fr-BE" dirty="0"/>
          </a:p>
        </p:txBody>
      </p:sp>
    </p:spTree>
    <p:extLst>
      <p:ext uri="{BB962C8B-B14F-4D97-AF65-F5344CB8AC3E}">
        <p14:creationId xmlns:p14="http://schemas.microsoft.com/office/powerpoint/2010/main" val="631967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Plan d'action eSanté 2015-2019</a:t>
            </a:r>
            <a:endParaRPr lang="fr-BE"/>
          </a:p>
        </p:txBody>
      </p:sp>
      <p:sp>
        <p:nvSpPr>
          <p:cNvPr id="13315" name="Content Placeholder 10"/>
          <p:cNvSpPr>
            <a:spLocks noGrp="1"/>
          </p:cNvSpPr>
          <p:nvPr>
            <p:ph idx="1"/>
          </p:nvPr>
        </p:nvSpPr>
        <p:spPr/>
        <p:txBody>
          <a:bodyPr>
            <a:normAutofit lnSpcReduction="10000"/>
          </a:bodyPr>
          <a:lstStyle/>
          <a:p>
            <a:r>
              <a:rPr lang="fr-BE" dirty="0" smtClean="0"/>
              <a:t>Fin 2012 : organisation d’une table ronde sur les priorités en matière d'informatisation du secteur des soins de santé</a:t>
            </a:r>
          </a:p>
          <a:p>
            <a:endParaRPr lang="nl-BE" altLang="en-US" dirty="0" smtClean="0"/>
          </a:p>
          <a:p>
            <a:r>
              <a:rPr lang="fr-BE" dirty="0" smtClean="0"/>
              <a:t>Participation de près de 300 personnes du secteur </a:t>
            </a:r>
          </a:p>
          <a:p>
            <a:endParaRPr lang="nl-BE" altLang="en-US" dirty="0" smtClean="0"/>
          </a:p>
          <a:p>
            <a:r>
              <a:rPr lang="fr-BE" dirty="0" smtClean="0"/>
              <a:t>Résultat : Roadmap e-Santé avec des objectifs concrets pour les 5 années à venir</a:t>
            </a:r>
          </a:p>
          <a:p>
            <a:endParaRPr lang="nl-BE" altLang="en-US" dirty="0" smtClean="0"/>
          </a:p>
          <a:p>
            <a:r>
              <a:rPr lang="fr-BE" dirty="0" smtClean="0"/>
              <a:t>2015 : actualisation de la Roadmap </a:t>
            </a:r>
            <a:r>
              <a:rPr lang="fr-BE" dirty="0" err="1" smtClean="0"/>
              <a:t>eSanté</a:t>
            </a:r>
            <a:r>
              <a:rPr lang="fr-BE" dirty="0" smtClean="0"/>
              <a:t> : Roadmap 2.0</a:t>
            </a:r>
            <a:endParaRPr lang="fr-BE" dirty="0"/>
          </a:p>
        </p:txBody>
      </p:sp>
      <p:sp>
        <p:nvSpPr>
          <p:cNvPr id="6" name="Date Placeholder 5"/>
          <p:cNvSpPr>
            <a:spLocks noGrp="1"/>
          </p:cNvSpPr>
          <p:nvPr>
            <p:ph type="dt" sz="half" idx="10"/>
          </p:nvPr>
        </p:nvSpPr>
        <p:spPr>
          <a:xfrm>
            <a:off x="457200" y="6448425"/>
            <a:ext cx="2133600" cy="365125"/>
          </a:xfrm>
        </p:spPr>
        <p:txBody>
          <a:bodyPr/>
          <a:lstStyle/>
          <a:p>
            <a:r>
              <a:rPr lang="nl-BE" smtClean="0"/>
              <a:t>8/11/2017</a:t>
            </a:r>
            <a:endParaRPr lang="fr-BE" dirty="0"/>
          </a:p>
        </p:txBody>
      </p:sp>
      <p:sp>
        <p:nvSpPr>
          <p:cNvPr id="7" name="Slide Number Placeholder 6"/>
          <p:cNvSpPr>
            <a:spLocks noGrp="1"/>
          </p:cNvSpPr>
          <p:nvPr>
            <p:ph type="sldNum" sz="quarter" idx="12"/>
          </p:nvPr>
        </p:nvSpPr>
        <p:spPr>
          <a:xfrm>
            <a:off x="3517900" y="6453188"/>
            <a:ext cx="2133600" cy="365125"/>
          </a:xfrm>
        </p:spPr>
        <p:txBody>
          <a:bodyPr/>
          <a:lstStyle/>
          <a:p>
            <a:r>
              <a:rPr lang="fr-BE" dirty="0" smtClean="0"/>
              <a:t> </a:t>
            </a:r>
            <a:fld id="{30A9230E-FFBB-4CCB-ABD7-198084EDE768}" type="slidenum">
              <a:rPr lang="fr-BE" smtClean="0"/>
              <a:pPr/>
              <a:t>6</a:t>
            </a:fld>
            <a:r>
              <a:rPr lang="fr-BE" dirty="0" smtClean="0"/>
              <a:t> </a:t>
            </a:r>
            <a:endParaRPr lang="fr-BE" dirty="0"/>
          </a:p>
        </p:txBody>
      </p:sp>
    </p:spTree>
    <p:extLst>
      <p:ext uri="{BB962C8B-B14F-4D97-AF65-F5344CB8AC3E}">
        <p14:creationId xmlns:p14="http://schemas.microsoft.com/office/powerpoint/2010/main" val="2317133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Plan d'action eSanté 2015-2019</a:t>
            </a:r>
            <a:endParaRPr lang="fr-BE"/>
          </a:p>
        </p:txBody>
      </p:sp>
      <p:sp>
        <p:nvSpPr>
          <p:cNvPr id="14339" name="Content Placeholder 2"/>
          <p:cNvSpPr>
            <a:spLocks noGrp="1"/>
          </p:cNvSpPr>
          <p:nvPr>
            <p:ph idx="1"/>
          </p:nvPr>
        </p:nvSpPr>
        <p:spPr/>
        <p:txBody>
          <a:bodyPr>
            <a:normAutofit fontScale="92500" lnSpcReduction="10000"/>
          </a:bodyPr>
          <a:lstStyle/>
          <a:p>
            <a:r>
              <a:rPr lang="fr-BE" dirty="0" smtClean="0"/>
              <a:t>Principes</a:t>
            </a:r>
          </a:p>
          <a:p>
            <a:pPr lvl="1"/>
            <a:r>
              <a:rPr lang="fr-BE" dirty="0" smtClean="0"/>
              <a:t>collaboration : coalition de bonnes volontés</a:t>
            </a:r>
          </a:p>
          <a:p>
            <a:pPr lvl="1"/>
            <a:r>
              <a:rPr lang="fr-BE" dirty="0" smtClean="0"/>
              <a:t>participation de toutes les parties prenantes</a:t>
            </a:r>
          </a:p>
          <a:p>
            <a:pPr lvl="1"/>
            <a:r>
              <a:rPr lang="fr-BE" dirty="0" smtClean="0"/>
              <a:t>responsabilisation de toutes les parties prenantes</a:t>
            </a:r>
          </a:p>
          <a:p>
            <a:pPr lvl="1"/>
            <a:r>
              <a:rPr lang="fr-BE" dirty="0" smtClean="0"/>
              <a:t>services de base fiables et actions en matière de continuité des activités</a:t>
            </a:r>
          </a:p>
          <a:p>
            <a:pPr lvl="1"/>
            <a:r>
              <a:rPr lang="fr-BE" dirty="0" smtClean="0"/>
              <a:t>simplification dans la mesure du possible</a:t>
            </a:r>
          </a:p>
          <a:p>
            <a:pPr lvl="1"/>
            <a:r>
              <a:rPr lang="fr-BE" dirty="0" smtClean="0"/>
              <a:t>accent sur des résultats concrets au lieu de discussions interminables </a:t>
            </a:r>
          </a:p>
          <a:p>
            <a:pPr lvl="1"/>
            <a:r>
              <a:rPr lang="fr-BE" dirty="0" smtClean="0"/>
              <a:t>progrès constant grâce à objectifs SMART et points d'action</a:t>
            </a:r>
          </a:p>
          <a:p>
            <a:pPr lvl="1"/>
            <a:r>
              <a:rPr lang="fr-BE" dirty="0" smtClean="0"/>
              <a:t>approche multidisciplinaire, y compris formation et aspects financiers</a:t>
            </a:r>
          </a:p>
          <a:p>
            <a:pPr lvl="1"/>
            <a:r>
              <a:rPr lang="fr-BE" dirty="0" smtClean="0"/>
              <a:t>base pour des synergies indispensables à des soins de santé de qualité et accessibles</a:t>
            </a:r>
          </a:p>
          <a:p>
            <a:pPr lvl="2"/>
            <a:endParaRPr lang="nl-BE" altLang="en-US" dirty="0" smtClean="0"/>
          </a:p>
        </p:txBody>
      </p:sp>
      <p:sp>
        <p:nvSpPr>
          <p:cNvPr id="6" name="Date Placeholder 5"/>
          <p:cNvSpPr>
            <a:spLocks noGrp="1"/>
          </p:cNvSpPr>
          <p:nvPr>
            <p:ph type="dt" sz="half" idx="10"/>
          </p:nvPr>
        </p:nvSpPr>
        <p:spPr>
          <a:xfrm>
            <a:off x="457200" y="6448425"/>
            <a:ext cx="2133600" cy="365125"/>
          </a:xfrm>
        </p:spPr>
        <p:txBody>
          <a:bodyPr/>
          <a:lstStyle/>
          <a:p>
            <a:r>
              <a:rPr lang="nl-BE" smtClean="0"/>
              <a:t>8/11/2017</a:t>
            </a:r>
            <a:endParaRPr lang="fr-BE" dirty="0"/>
          </a:p>
        </p:txBody>
      </p:sp>
      <p:sp>
        <p:nvSpPr>
          <p:cNvPr id="7" name="Slide Number Placeholder 6"/>
          <p:cNvSpPr>
            <a:spLocks noGrp="1"/>
          </p:cNvSpPr>
          <p:nvPr>
            <p:ph type="sldNum" sz="quarter" idx="12"/>
          </p:nvPr>
        </p:nvSpPr>
        <p:spPr>
          <a:xfrm>
            <a:off x="3517900" y="6453188"/>
            <a:ext cx="2133600" cy="365125"/>
          </a:xfrm>
        </p:spPr>
        <p:txBody>
          <a:bodyPr/>
          <a:lstStyle/>
          <a:p>
            <a:r>
              <a:rPr lang="fr-BE" dirty="0" smtClean="0"/>
              <a:t> </a:t>
            </a:r>
            <a:fld id="{30A9230E-FFBB-4CCB-ABD7-198084EDE768}" type="slidenum">
              <a:rPr lang="fr-BE" smtClean="0"/>
              <a:pPr/>
              <a:t>7</a:t>
            </a:fld>
            <a:r>
              <a:rPr lang="fr-BE" dirty="0" smtClean="0"/>
              <a:t> </a:t>
            </a:r>
            <a:endParaRPr lang="fr-BE" dirty="0"/>
          </a:p>
        </p:txBody>
      </p:sp>
    </p:spTree>
    <p:extLst>
      <p:ext uri="{BB962C8B-B14F-4D97-AF65-F5344CB8AC3E}">
        <p14:creationId xmlns:p14="http://schemas.microsoft.com/office/powerpoint/2010/main" val="1849805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mtClean="0"/>
              <a:t>Gestion du changement: effet Nexus</a:t>
            </a:r>
            <a:endParaRPr lang="fr-BE" dirty="0"/>
          </a:p>
        </p:txBody>
      </p:sp>
      <p:sp>
        <p:nvSpPr>
          <p:cNvPr id="6" name="Date Placeholder 5"/>
          <p:cNvSpPr>
            <a:spLocks noGrp="1"/>
          </p:cNvSpPr>
          <p:nvPr>
            <p:ph type="dt" sz="half" idx="10"/>
          </p:nvPr>
        </p:nvSpPr>
        <p:spPr>
          <a:xfrm>
            <a:off x="457200" y="6448425"/>
            <a:ext cx="2133600" cy="365125"/>
          </a:xfrm>
        </p:spPr>
        <p:txBody>
          <a:bodyPr/>
          <a:lstStyle/>
          <a:p>
            <a:r>
              <a:rPr lang="nl-BE" smtClean="0"/>
              <a:t>8/11/2017</a:t>
            </a:r>
            <a:endParaRPr lang="fr-BE" dirty="0"/>
          </a:p>
        </p:txBody>
      </p:sp>
      <p:sp>
        <p:nvSpPr>
          <p:cNvPr id="8" name="Slide Number Placeholder 7"/>
          <p:cNvSpPr>
            <a:spLocks noGrp="1"/>
          </p:cNvSpPr>
          <p:nvPr>
            <p:ph type="sldNum" sz="quarter" idx="12"/>
          </p:nvPr>
        </p:nvSpPr>
        <p:spPr>
          <a:xfrm>
            <a:off x="3517900" y="6453188"/>
            <a:ext cx="2133600" cy="365125"/>
          </a:xfrm>
        </p:spPr>
        <p:txBody>
          <a:bodyPr/>
          <a:lstStyle/>
          <a:p>
            <a:r>
              <a:rPr lang="fr-BE" dirty="0" smtClean="0"/>
              <a:t> </a:t>
            </a:r>
            <a:fld id="{30A9230E-FFBB-4CCB-ABD7-198084EDE768}" type="slidenum">
              <a:rPr lang="fr-BE" smtClean="0"/>
              <a:pPr/>
              <a:t>8</a:t>
            </a:fld>
            <a:r>
              <a:rPr lang="fr-BE" dirty="0" smtClean="0"/>
              <a:t> </a:t>
            </a:r>
            <a:endParaRPr lang="fr-BE" dirty="0"/>
          </a:p>
        </p:txBody>
      </p:sp>
      <p:pic>
        <p:nvPicPr>
          <p:cNvPr id="15364"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18890"/>
            <a:ext cx="5274154" cy="460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6"/>
          <p:cNvSpPr txBox="1">
            <a:spLocks noChangeArrowheads="1"/>
          </p:cNvSpPr>
          <p:nvPr/>
        </p:nvSpPr>
        <p:spPr bwMode="auto">
          <a:xfrm>
            <a:off x="6732240" y="5926477"/>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fr-BE" sz="1400">
                <a:latin typeface="Calibri" pitchFamily="34" charset="0"/>
              </a:rPr>
              <a:t>Source: MIT Sloan</a:t>
            </a:r>
          </a:p>
        </p:txBody>
      </p:sp>
    </p:spTree>
    <p:extLst>
      <p:ext uri="{BB962C8B-B14F-4D97-AF65-F5344CB8AC3E}">
        <p14:creationId xmlns:p14="http://schemas.microsoft.com/office/powerpoint/2010/main" val="1620467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Détail sur www.plan-esante.be</a:t>
            </a:r>
            <a:endParaRPr lang="fr-BE"/>
          </a:p>
        </p:txBody>
      </p:sp>
      <p:sp>
        <p:nvSpPr>
          <p:cNvPr id="16387" name="Content Placeholder 2"/>
          <p:cNvSpPr>
            <a:spLocks noGrp="1"/>
          </p:cNvSpPr>
          <p:nvPr>
            <p:ph idx="1"/>
          </p:nvPr>
        </p:nvSpPr>
        <p:spPr/>
        <p:txBody>
          <a:bodyPr/>
          <a:lstStyle/>
          <a:p>
            <a:endParaRPr lang="en-US" altLang="en-US" smtClean="0"/>
          </a:p>
          <a:p>
            <a:endParaRPr lang="en-US" altLang="en-US" dirty="0" smtClean="0"/>
          </a:p>
        </p:txBody>
      </p:sp>
      <p:sp>
        <p:nvSpPr>
          <p:cNvPr id="6" name="Date Placeholder 5"/>
          <p:cNvSpPr>
            <a:spLocks noGrp="1"/>
          </p:cNvSpPr>
          <p:nvPr>
            <p:ph type="dt" sz="half" idx="10"/>
          </p:nvPr>
        </p:nvSpPr>
        <p:spPr>
          <a:xfrm>
            <a:off x="457200" y="6448425"/>
            <a:ext cx="2133600" cy="365125"/>
          </a:xfrm>
        </p:spPr>
        <p:txBody>
          <a:bodyPr/>
          <a:lstStyle/>
          <a:p>
            <a:r>
              <a:rPr lang="nl-BE" smtClean="0"/>
              <a:t>8/11/2017</a:t>
            </a:r>
            <a:endParaRPr lang="fr-BE"/>
          </a:p>
        </p:txBody>
      </p:sp>
      <p:sp>
        <p:nvSpPr>
          <p:cNvPr id="7" name="Slide Number Placeholder 6"/>
          <p:cNvSpPr>
            <a:spLocks noGrp="1"/>
          </p:cNvSpPr>
          <p:nvPr>
            <p:ph type="sldNum" sz="quarter" idx="12"/>
          </p:nvPr>
        </p:nvSpPr>
        <p:spPr>
          <a:xfrm>
            <a:off x="3517900" y="6453188"/>
            <a:ext cx="2133600" cy="365125"/>
          </a:xfrm>
        </p:spPr>
        <p:txBody>
          <a:bodyPr/>
          <a:lstStyle/>
          <a:p>
            <a:r>
              <a:rPr lang="fr-BE" dirty="0" smtClean="0"/>
              <a:t> </a:t>
            </a:r>
            <a:fld id="{30A9230E-FFBB-4CCB-ABD7-198084EDE768}" type="slidenum">
              <a:rPr lang="fr-BE" smtClean="0"/>
              <a:pPr/>
              <a:t>9</a:t>
            </a:fld>
            <a:r>
              <a:rPr lang="fr-BE" dirty="0" smtClean="0"/>
              <a:t> </a:t>
            </a:r>
            <a:endParaRPr lang="fr-BE" dirty="0"/>
          </a:p>
        </p:txBody>
      </p:sp>
      <p:pic>
        <p:nvPicPr>
          <p:cNvPr id="16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8640763" cy="412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430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2466</Words>
  <Application>Microsoft Office PowerPoint</Application>
  <PresentationFormat>On-screen Show (4:3)</PresentationFormat>
  <Paragraphs>531</Paragraphs>
  <Slides>47</Slides>
  <Notes>22</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47</vt:i4>
      </vt:variant>
    </vt:vector>
  </HeadingPairs>
  <TitlesOfParts>
    <vt:vector size="54" baseType="lpstr">
      <vt:lpstr>Arial</vt:lpstr>
      <vt:lpstr>Calibri</vt:lpstr>
      <vt:lpstr>Consolas</vt:lpstr>
      <vt:lpstr>Office Theme</vt:lpstr>
      <vt:lpstr>Custom Design</vt:lpstr>
      <vt:lpstr>1_Custom Design</vt:lpstr>
      <vt:lpstr>Worksheet</vt:lpstr>
      <vt:lpstr>eGezondheid en (extramurale) artsen-specialisten     </vt:lpstr>
      <vt:lpstr>Structuur van de uiteenzetting</vt:lpstr>
      <vt:lpstr>Quelques évolutions dans les soins de santé</vt:lpstr>
      <vt:lpstr>Les évolutions précitées requièrent …</vt:lpstr>
      <vt:lpstr>La communication électronique promeut également</vt:lpstr>
      <vt:lpstr>Plan d'action eSanté 2015-2019</vt:lpstr>
      <vt:lpstr>Plan d'action eSanté 2015-2019</vt:lpstr>
      <vt:lpstr>Gestion du changement: effet Nexus</vt:lpstr>
      <vt:lpstr>Détail sur www.plan-esante.be</vt:lpstr>
      <vt:lpstr>Roadmap 2.0: prestataires de soins en 2019</vt:lpstr>
      <vt:lpstr>Roadmap 2.0: prestataires de soins en 2019</vt:lpstr>
      <vt:lpstr>Roadmap 2.0: prestataires de soins en 2019</vt:lpstr>
      <vt:lpstr>Roadmap 2.0: prestataires de soins en 2019</vt:lpstr>
      <vt:lpstr>Roadmap 2.0: prestataires de soins en 2019</vt:lpstr>
      <vt:lpstr>Roadmap 2.0: prestataires de soins en 2019</vt:lpstr>
      <vt:lpstr>Roadmap 2.0: patients en 2019</vt:lpstr>
      <vt:lpstr>Roadmap 2.0: patients en 2019</vt:lpstr>
      <vt:lpstr>Roadmap 2.0: patients en 2019</vt:lpstr>
      <vt:lpstr>Roadmap 2.0: patients en 2019</vt:lpstr>
      <vt:lpstr>Gegevensdeling</vt:lpstr>
      <vt:lpstr>Hubs &amp; Metahub - Schema</vt:lpstr>
      <vt:lpstr>Hubs &amp; Metahub - Vroeger</vt:lpstr>
      <vt:lpstr>Hubs &amp; Metahub - Vandaag</vt:lpstr>
      <vt:lpstr>Extramurale gegevens: kluizen</vt:lpstr>
      <vt:lpstr>PowerPoint Presentation</vt:lpstr>
      <vt:lpstr>PowerPoint Presentation</vt:lpstr>
      <vt:lpstr>Toegangsmatrix</vt:lpstr>
      <vt:lpstr>Rol &amp; Verantwoordelijkheden van het eHealth-platform </vt:lpstr>
      <vt:lpstr>Doelstellingen eHealth-platform</vt:lpstr>
      <vt:lpstr>10 opdrachten</vt:lpstr>
      <vt:lpstr>10 opdrachten</vt:lpstr>
      <vt:lpstr>10 opdrachten</vt:lpstr>
      <vt:lpstr>Basisarchitectuur</vt:lpstr>
      <vt:lpstr>10 basisdiensten</vt:lpstr>
      <vt:lpstr>Overzicht specialisten</vt:lpstr>
      <vt:lpstr>Belangrijke aspecten</vt:lpstr>
      <vt:lpstr>Communicatie</vt:lpstr>
      <vt:lpstr>Elektronische diensten</vt:lpstr>
      <vt:lpstr>Structurering van gegevens</vt:lpstr>
      <vt:lpstr>Types softwarepakketten</vt:lpstr>
      <vt:lpstr>Pakket afgeleid van huisartsensoftware</vt:lpstr>
      <vt:lpstr>Pakket afgeleid van huisartsensoftware</vt:lpstr>
      <vt:lpstr>Pakket afgeleid van huisartsensoftware</vt:lpstr>
      <vt:lpstr>Pakket afgeleid van ziekenhuissoftware</vt:lpstr>
      <vt:lpstr>Pakket afgeleid van ziekenhuissoftware</vt:lpstr>
      <vt:lpstr>Hoe extramurale specialisten ondersteunen ?</vt:lpstr>
      <vt:lpstr>BEDANKT!  Vragen?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cp:lastModifiedBy>
  <cp:revision>44</cp:revision>
  <dcterms:created xsi:type="dcterms:W3CDTF">2017-09-11T11:22:14Z</dcterms:created>
  <dcterms:modified xsi:type="dcterms:W3CDTF">2017-11-09T14:20:18Z</dcterms:modified>
</cp:coreProperties>
</file>