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5"/>
    <p:sldMasterId id="2147483677" r:id="rId6"/>
    <p:sldMasterId id="2147483687" r:id="rId7"/>
  </p:sldMasterIdLst>
  <p:notesMasterIdLst>
    <p:notesMasterId r:id="rId40"/>
  </p:notesMasterIdLst>
  <p:sldIdLst>
    <p:sldId id="826" r:id="rId8"/>
    <p:sldId id="855" r:id="rId9"/>
    <p:sldId id="856" r:id="rId10"/>
    <p:sldId id="832" r:id="rId11"/>
    <p:sldId id="842" r:id="rId12"/>
    <p:sldId id="836" r:id="rId13"/>
    <p:sldId id="831" r:id="rId14"/>
    <p:sldId id="864" r:id="rId15"/>
    <p:sldId id="830" r:id="rId16"/>
    <p:sldId id="839" r:id="rId17"/>
    <p:sldId id="837" r:id="rId18"/>
    <p:sldId id="840" r:id="rId19"/>
    <p:sldId id="850" r:id="rId20"/>
    <p:sldId id="884" r:id="rId21"/>
    <p:sldId id="874" r:id="rId22"/>
    <p:sldId id="865" r:id="rId23"/>
    <p:sldId id="858" r:id="rId24"/>
    <p:sldId id="860" r:id="rId25"/>
    <p:sldId id="862" r:id="rId26"/>
    <p:sldId id="807" r:id="rId27"/>
    <p:sldId id="844" r:id="rId28"/>
    <p:sldId id="869" r:id="rId29"/>
    <p:sldId id="885" r:id="rId30"/>
    <p:sldId id="886" r:id="rId31"/>
    <p:sldId id="866" r:id="rId32"/>
    <p:sldId id="833" r:id="rId33"/>
    <p:sldId id="880" r:id="rId34"/>
    <p:sldId id="882" r:id="rId35"/>
    <p:sldId id="813" r:id="rId36"/>
    <p:sldId id="883" r:id="rId37"/>
    <p:sldId id="867" r:id="rId38"/>
    <p:sldId id="873" r:id="rId39"/>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27C"/>
    <a:srgbClr val="002360"/>
    <a:srgbClr val="57B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86007" autoAdjust="0"/>
  </p:normalViewPr>
  <p:slideViewPr>
    <p:cSldViewPr snapToGrid="0">
      <p:cViewPr varScale="1">
        <p:scale>
          <a:sx n="100" d="100"/>
          <a:sy n="100" d="100"/>
        </p:scale>
        <p:origin x="160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62FA32B-369C-4504-8A5B-3CB92B90A172}" type="datetimeFigureOut">
              <a:rPr lang="nl-BE" smtClean="0"/>
              <a:t>6/11/2017</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4994F1B-BE66-455F-A211-5BF8A8CC51CA}" type="slidenum">
              <a:rPr lang="nl-BE" smtClean="0"/>
              <a:t>‹#›</a:t>
            </a:fld>
            <a:endParaRPr lang="nl-BE"/>
          </a:p>
        </p:txBody>
      </p:sp>
    </p:spTree>
    <p:extLst>
      <p:ext uri="{BB962C8B-B14F-4D97-AF65-F5344CB8AC3E}">
        <p14:creationId xmlns:p14="http://schemas.microsoft.com/office/powerpoint/2010/main" val="162969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l.wikipedia.org/wiki/Timeboxi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nl.wikipedia.org/wiki/Iterati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1</a:t>
            </a:fld>
            <a:endParaRPr lang="nl-BE"/>
          </a:p>
        </p:txBody>
      </p:sp>
    </p:spTree>
    <p:extLst>
      <p:ext uri="{BB962C8B-B14F-4D97-AF65-F5344CB8AC3E}">
        <p14:creationId xmlns:p14="http://schemas.microsoft.com/office/powerpoint/2010/main" val="28580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smtClean="0"/>
              <a:t>Ecosysteem</a:t>
            </a:r>
            <a:r>
              <a:rPr lang="nl-BE" dirty="0" smtClean="0"/>
              <a:t>: Set van verwante applicaties die elkaar beïnvloeden, die samenwerken en kunnen evolueren in eenzelfde omgeving:</a:t>
            </a:r>
            <a:r>
              <a:rPr lang="nl-BE" baseline="0" dirty="0" smtClean="0"/>
              <a:t> gedeelde gebruikers, gedeelde functionaliteit, gedeelde data. Applicaties in een ecosysteem zullen typisch gebruik maken van eenzelfde onderliggend platform.</a:t>
            </a:r>
          </a:p>
          <a:p>
            <a:endParaRPr lang="nl-BE" baseline="0" dirty="0" smtClean="0"/>
          </a:p>
          <a:p>
            <a:r>
              <a:rPr lang="nl-BE" baseline="0" dirty="0" err="1" smtClean="0"/>
              <a:t>Only-once</a:t>
            </a:r>
            <a:r>
              <a:rPr lang="nl-BE" baseline="0" dirty="0" smtClean="0"/>
              <a:t> &amp; ecosysteem: enkel mogelijk wanneer </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10</a:t>
            </a:fld>
            <a:endParaRPr lang="nl-BE"/>
          </a:p>
        </p:txBody>
      </p:sp>
    </p:spTree>
    <p:extLst>
      <p:ext uri="{BB962C8B-B14F-4D97-AF65-F5344CB8AC3E}">
        <p14:creationId xmlns:p14="http://schemas.microsoft.com/office/powerpoint/2010/main" val="391761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Date Placeholder 3"/>
          <p:cNvSpPr>
            <a:spLocks noGrp="1"/>
          </p:cNvSpPr>
          <p:nvPr>
            <p:ph type="dt" idx="10"/>
          </p:nvPr>
        </p:nvSpPr>
        <p:spPr/>
        <p:txBody>
          <a:bodyPr/>
          <a:lstStyle/>
          <a:p>
            <a:r>
              <a:rPr lang="nl-BE" smtClean="0"/>
              <a:t>Maart 2017</a:t>
            </a:r>
            <a:endParaRPr lang="nl-BE"/>
          </a:p>
        </p:txBody>
      </p:sp>
      <p:sp>
        <p:nvSpPr>
          <p:cNvPr id="5" name="Slide Number Placeholder 4"/>
          <p:cNvSpPr>
            <a:spLocks noGrp="1"/>
          </p:cNvSpPr>
          <p:nvPr>
            <p:ph type="sldNum" sz="quarter" idx="11"/>
          </p:nvPr>
        </p:nvSpPr>
        <p:spPr/>
        <p:txBody>
          <a:bodyPr/>
          <a:lstStyle/>
          <a:p>
            <a:fld id="{84994F1B-BE66-455F-A211-5BF8A8CC51CA}" type="slidenum">
              <a:rPr lang="nl-BE" smtClean="0"/>
              <a:t>11</a:t>
            </a:fld>
            <a:endParaRPr lang="nl-BE"/>
          </a:p>
        </p:txBody>
      </p:sp>
    </p:spTree>
    <p:extLst>
      <p:ext uri="{BB962C8B-B14F-4D97-AF65-F5344CB8AC3E}">
        <p14:creationId xmlns:p14="http://schemas.microsoft.com/office/powerpoint/2010/main" val="2056157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smtClean="0"/>
          </a:p>
        </p:txBody>
      </p:sp>
      <p:sp>
        <p:nvSpPr>
          <p:cNvPr id="4" name="Slide Number Placeholder 3"/>
          <p:cNvSpPr>
            <a:spLocks noGrp="1"/>
          </p:cNvSpPr>
          <p:nvPr>
            <p:ph type="sldNum" sz="quarter" idx="10"/>
          </p:nvPr>
        </p:nvSpPr>
        <p:spPr/>
        <p:txBody>
          <a:bodyPr/>
          <a:lstStyle/>
          <a:p>
            <a:fld id="{84994F1B-BE66-455F-A211-5BF8A8CC51CA}" type="slidenum">
              <a:rPr lang="nl-BE" smtClean="0"/>
              <a:t>12</a:t>
            </a:fld>
            <a:endParaRPr lang="nl-BE"/>
          </a:p>
        </p:txBody>
      </p:sp>
    </p:spTree>
    <p:extLst>
      <p:ext uri="{BB962C8B-B14F-4D97-AF65-F5344CB8AC3E}">
        <p14:creationId xmlns:p14="http://schemas.microsoft.com/office/powerpoint/2010/main" val="131488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13</a:t>
            </a:fld>
            <a:endParaRPr lang="nl-BE"/>
          </a:p>
        </p:txBody>
      </p:sp>
    </p:spTree>
    <p:extLst>
      <p:ext uri="{BB962C8B-B14F-4D97-AF65-F5344CB8AC3E}">
        <p14:creationId xmlns:p14="http://schemas.microsoft.com/office/powerpoint/2010/main" val="143547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14</a:t>
            </a:fld>
            <a:endParaRPr lang="nl-BE"/>
          </a:p>
        </p:txBody>
      </p:sp>
    </p:spTree>
    <p:extLst>
      <p:ext uri="{BB962C8B-B14F-4D97-AF65-F5344CB8AC3E}">
        <p14:creationId xmlns:p14="http://schemas.microsoft.com/office/powerpoint/2010/main" val="112337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15</a:t>
            </a:fld>
            <a:endParaRPr lang="nl-BE"/>
          </a:p>
        </p:txBody>
      </p:sp>
    </p:spTree>
    <p:extLst>
      <p:ext uri="{BB962C8B-B14F-4D97-AF65-F5344CB8AC3E}">
        <p14:creationId xmlns:p14="http://schemas.microsoft.com/office/powerpoint/2010/main" val="136589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16</a:t>
            </a:fld>
            <a:endParaRPr lang="nl-BE"/>
          </a:p>
        </p:txBody>
      </p:sp>
    </p:spTree>
    <p:extLst>
      <p:ext uri="{BB962C8B-B14F-4D97-AF65-F5344CB8AC3E}">
        <p14:creationId xmlns:p14="http://schemas.microsoft.com/office/powerpoint/2010/main" val="34601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 software development describes a set of principles for software development under which requirements and solutions evolve through the collaborative effort of self-organizing cross-functional teams. Wikipedia</a:t>
            </a:r>
            <a:br>
              <a:rPr lang="en-US" dirty="0" smtClean="0"/>
            </a:br>
            <a:r>
              <a:rPr lang="en-US" dirty="0" smtClean="0"/>
              <a:t>https://en.wikipedia.org/wiki/Agile_software_development</a:t>
            </a:r>
          </a:p>
          <a:p>
            <a:endParaRPr lang="en-US" dirty="0" smtClean="0"/>
          </a:p>
          <a:p>
            <a:r>
              <a:rPr lang="nl-BE" dirty="0" smtClean="0"/>
              <a:t>De meeste agile-methoden proberen risico's te verminderen door software te ontwikkelen in korte overzichtelijke perioden (</a:t>
            </a:r>
            <a:r>
              <a:rPr lang="nl-BE" dirty="0" err="1" smtClean="0">
                <a:hlinkClick r:id="rId3" tooltip="Timeboxing"/>
              </a:rPr>
              <a:t>timeboxes</a:t>
            </a:r>
            <a:r>
              <a:rPr lang="nl-BE" dirty="0" smtClean="0"/>
              <a:t>), die '</a:t>
            </a:r>
            <a:r>
              <a:rPr lang="nl-BE" dirty="0" smtClean="0">
                <a:hlinkClick r:id="rId4" tooltip="Iteratie"/>
              </a:rPr>
              <a:t>iteraties</a:t>
            </a:r>
            <a:r>
              <a:rPr lang="nl-BE" dirty="0" smtClean="0"/>
              <a:t>' genoemd worden. Elke iteratie is als het ware een miniatuurproject op zichzelf, en omvat alle noodzakelijke taken: planning, analyse, ontwerp, testen en documentatie. </a:t>
            </a:r>
            <a:r>
              <a:rPr lang="nl-BE" smtClean="0"/>
              <a:t>Het is de bedoeling om na iedere iteratie iets bruikbaars op te leveren. </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17</a:t>
            </a:fld>
            <a:endParaRPr lang="nl-BE"/>
          </a:p>
        </p:txBody>
      </p:sp>
    </p:spTree>
    <p:extLst>
      <p:ext uri="{BB962C8B-B14F-4D97-AF65-F5344CB8AC3E}">
        <p14:creationId xmlns:p14="http://schemas.microsoft.com/office/powerpoint/2010/main" val="2359238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smtClean="0"/>
              <a:t>API </a:t>
            </a:r>
            <a:r>
              <a:rPr lang="nl-BE" b="1" dirty="0" err="1" smtClean="0"/>
              <a:t>economy</a:t>
            </a:r>
            <a:r>
              <a:rPr lang="nl-BE" b="1" dirty="0" smtClean="0"/>
              <a:t>. </a:t>
            </a:r>
            <a:r>
              <a:rPr lang="nl-BE" dirty="0" smtClean="0"/>
              <a:t>Het aanbieden van een degelijke API is de ideale manier om de functionaliteiten van een IT systeem beschikbaar te stellen aan andere. momenteel vaak REST-gebaseerde </a:t>
            </a:r>
            <a:r>
              <a:rPr lang="nl-BE" dirty="0" err="1" smtClean="0"/>
              <a:t>API's</a:t>
            </a:r>
            <a:r>
              <a:rPr lang="nl-BE" dirty="0" smtClean="0"/>
              <a:t>.  Via </a:t>
            </a:r>
            <a:r>
              <a:rPr lang="nl-BE" dirty="0" err="1" smtClean="0"/>
              <a:t>API's</a:t>
            </a:r>
            <a:r>
              <a:rPr lang="nl-BE" dirty="0" smtClean="0"/>
              <a:t> kan men een sterk hergebruik van data bekomen: gegevens die reeds verwerkt zijn door één toepassing, worden op die manier beschikbaar voor een hele resem andere; vaak zijn dit dan microservices, maar ook frequent </a:t>
            </a:r>
            <a:r>
              <a:rPr lang="nl-BE" dirty="0" err="1" smtClean="0"/>
              <a:t>client</a:t>
            </a:r>
            <a:r>
              <a:rPr lang="nl-BE" dirty="0" smtClean="0"/>
              <a:t>-toepassingen op het web. De </a:t>
            </a:r>
            <a:r>
              <a:rPr lang="nl-BE" dirty="0" err="1" smtClean="0"/>
              <a:t>API's</a:t>
            </a:r>
            <a:r>
              <a:rPr lang="nl-BE" dirty="0" smtClean="0"/>
              <a:t> worden bovendien vaak ook aangeboden aan derde partijen en daarbij soms ook </a:t>
            </a:r>
            <a:r>
              <a:rPr lang="nl-BE" dirty="0" err="1" smtClean="0"/>
              <a:t>gemonetariseerd</a:t>
            </a:r>
            <a:r>
              <a:rPr lang="nl-BE" dirty="0" smtClean="0"/>
              <a:t>. Uiteindelijk ontstaat er een hele "API </a:t>
            </a:r>
            <a:r>
              <a:rPr lang="nl-BE" dirty="0" err="1" smtClean="0"/>
              <a:t>Economy</a:t>
            </a:r>
            <a:r>
              <a:rPr lang="nl-BE" dirty="0" smtClean="0"/>
              <a:t>": meer en meer toepassingen ontstaan eenvoudigweg doordat de data die ze nodig hebben, reeds beschikbaar is, en makkelijk consumeerbaar via zo'n API.</a:t>
            </a:r>
          </a:p>
          <a:p>
            <a:endParaRPr lang="nl-BE" b="1" dirty="0" smtClean="0"/>
          </a:p>
          <a:p>
            <a:r>
              <a:rPr lang="nl-BE" b="1" dirty="0" err="1" smtClean="0"/>
              <a:t>Micoservices</a:t>
            </a:r>
            <a:r>
              <a:rPr lang="nl-BE" b="1" dirty="0" smtClean="0"/>
              <a:t>.</a:t>
            </a:r>
            <a:r>
              <a:rPr lang="nl-BE" dirty="0" smtClean="0"/>
              <a:t> zijn de manier bij uitstek waarmee we complexe IT systemen kunnen opdelen in vele kleinere en makkelijker </a:t>
            </a:r>
            <a:r>
              <a:rPr lang="nl-BE" dirty="0" err="1" smtClean="0"/>
              <a:t>onderhoudbare</a:t>
            </a:r>
            <a:r>
              <a:rPr lang="nl-BE" dirty="0" smtClean="0"/>
              <a:t> componenten. Ze zorgen ervoor dat we een verzameling van toepassingen kunnen bouwen die allemaal potentieel klant zijn van elkaar en elk hun stukje van het geheel uitvoeren. Daarnaast zijn ze typisch klein en onafhankelijk, waardoor ze ideaal zijn om uitgerold te worden via een container platform.</a:t>
            </a:r>
          </a:p>
          <a:p>
            <a:endParaRPr lang="nl-BE" dirty="0" smtClean="0"/>
          </a:p>
          <a:p>
            <a:pPr marL="171450" indent="-171450">
              <a:buFont typeface="Symbol"/>
              <a:buChar char="Þ"/>
            </a:pPr>
            <a:r>
              <a:rPr lang="nl-BE" dirty="0" smtClean="0"/>
              <a:t>omdat het kleinere componenten</a:t>
            </a:r>
            <a:r>
              <a:rPr lang="nl-BE" baseline="0" dirty="0" smtClean="0"/>
              <a:t> zijn, makkelijker en sneller te ontwikkelen en te laten evolueren (</a:t>
            </a:r>
            <a:r>
              <a:rPr lang="nl-BE" baseline="0" dirty="0" err="1" smtClean="0"/>
              <a:t>itt</a:t>
            </a:r>
            <a:r>
              <a:rPr lang="nl-BE" baseline="0" dirty="0" smtClean="0"/>
              <a:t> monolithische approach) </a:t>
            </a:r>
          </a:p>
          <a:p>
            <a:pPr marL="0" indent="0">
              <a:buFont typeface="Symbol"/>
              <a:buNone/>
            </a:pPr>
            <a:r>
              <a:rPr lang="nl-BE" baseline="0" dirty="0" smtClean="0"/>
              <a:t>=&gt; events voor asynchrone communicatie, </a:t>
            </a:r>
            <a:r>
              <a:rPr lang="nl-BE" baseline="0" dirty="0" err="1" smtClean="0"/>
              <a:t>api</a:t>
            </a:r>
            <a:r>
              <a:rPr lang="nl-BE" baseline="0" dirty="0" smtClean="0"/>
              <a:t> voor synchroon. Gebruik voor communicatie tussen vb. microservices</a:t>
            </a:r>
          </a:p>
          <a:p>
            <a:pPr marL="0" indent="0">
              <a:buFont typeface="Symbol"/>
              <a:buNone/>
            </a:pPr>
            <a:r>
              <a:rPr lang="nl-BE" baseline="0" dirty="0" smtClean="0"/>
              <a:t>=&gt; microservices </a:t>
            </a:r>
            <a:r>
              <a:rPr lang="nl-BE" baseline="0" dirty="0" err="1" smtClean="0"/>
              <a:t>schaalbaarder</a:t>
            </a:r>
            <a:r>
              <a:rPr lang="nl-BE" baseline="0" dirty="0" smtClean="0"/>
              <a:t> (met containers in cloud) enkel de zwaar belaste componenten schalen </a:t>
            </a:r>
            <a:r>
              <a:rPr lang="nl-BE" baseline="0" dirty="0" err="1" smtClean="0"/>
              <a:t>ipv</a:t>
            </a:r>
            <a:r>
              <a:rPr lang="nl-BE" baseline="0" dirty="0" smtClean="0"/>
              <a:t> hele monoliet</a:t>
            </a:r>
          </a:p>
          <a:p>
            <a:pPr marL="0" indent="0">
              <a:buFont typeface="Symbol"/>
              <a:buNone/>
            </a:pPr>
            <a:endParaRPr lang="nl-BE" baseline="0" dirty="0" smtClean="0"/>
          </a:p>
          <a:p>
            <a:pPr marL="0" indent="0">
              <a:buFont typeface="Symbol"/>
              <a:buNone/>
            </a:pPr>
            <a:r>
              <a:rPr lang="nl-BE" baseline="0" dirty="0" smtClean="0"/>
              <a:t>- aanbieden API / events: je maakt data/functionaliteit beschikbaar voor andere potentiële toepassingen (die dan sneller ontwikkeld kunnen worden)</a:t>
            </a:r>
          </a:p>
          <a:p>
            <a:pPr marL="0" indent="0">
              <a:buFont typeface="Symbol"/>
              <a:buNone/>
            </a:pPr>
            <a:r>
              <a:rPr lang="nl-BE" baseline="0" dirty="0" smtClean="0"/>
              <a:t>- blockchain (smart contracts) is een nieuw concept dat ander issue opvangt: trust</a:t>
            </a:r>
            <a:br>
              <a:rPr lang="nl-BE" baseline="0" dirty="0" smtClean="0"/>
            </a:br>
            <a:r>
              <a:rPr lang="nl-BE" baseline="0" dirty="0" smtClean="0"/>
              <a:t>- deze technologieën versterken agile ontwikkeling</a:t>
            </a:r>
            <a:endParaRPr lang="nl-BE" dirty="0" smtClean="0"/>
          </a:p>
          <a:p>
            <a:endParaRPr lang="nl-BE" dirty="0" smtClean="0"/>
          </a:p>
          <a:p>
            <a:r>
              <a:rPr lang="nl-BE" dirty="0" smtClean="0"/>
              <a:t>Gebruik van software/diensten die deze trends reeds in de praktijk</a:t>
            </a:r>
            <a:r>
              <a:rPr lang="nl-BE" baseline="0" dirty="0" smtClean="0"/>
              <a:t> brengen </a:t>
            </a:r>
            <a:r>
              <a:rPr lang="nl-BE" dirty="0" smtClean="0"/>
              <a:t>kan snel tot resultaten leiden.</a:t>
            </a:r>
            <a:r>
              <a:rPr lang="nl-BE" baseline="0" dirty="0" smtClean="0"/>
              <a:t> </a:t>
            </a:r>
            <a:br>
              <a:rPr lang="nl-BE" baseline="0" dirty="0" smtClean="0"/>
            </a:br>
            <a:r>
              <a:rPr lang="nl-BE" baseline="0" dirty="0" smtClean="0"/>
              <a:t>(Blockchain) applicaties die de principes toepassen, laten dan weer toe dat nieuwe applicaties sneller ontwikkeld kunnen worden.</a:t>
            </a:r>
            <a:endParaRPr lang="nl-BE" dirty="0" smtClean="0"/>
          </a:p>
          <a:p>
            <a:r>
              <a:rPr lang="nl-BE" dirty="0" smtClean="0"/>
              <a:t>Een blokchain applicatie kan dus vb. gebruik maken van bestaande microservices,</a:t>
            </a:r>
            <a:r>
              <a:rPr lang="nl-BE" baseline="0" dirty="0" smtClean="0"/>
              <a:t> maar anderzijds kan nieuwe </a:t>
            </a:r>
            <a:r>
              <a:rPr lang="nl-BE" baseline="0" dirty="0" err="1" smtClean="0"/>
              <a:t>nieuwe</a:t>
            </a:r>
            <a:r>
              <a:rPr lang="nl-BE" baseline="0" dirty="0" smtClean="0"/>
              <a:t> microservice ontwikkeld worden gebruikmakend van een blockchain.</a:t>
            </a:r>
            <a:endParaRPr lang="nl-BE" dirty="0" smtClean="0"/>
          </a:p>
          <a:p>
            <a:endParaRPr lang="nl-BE" dirty="0" smtClean="0"/>
          </a:p>
          <a:p>
            <a:r>
              <a:rPr lang="nl-BE" dirty="0" err="1" smtClean="0"/>
              <a:t>Hyperledger</a:t>
            </a:r>
            <a:r>
              <a:rPr lang="nl-BE" baseline="0" dirty="0" smtClean="0"/>
              <a:t> </a:t>
            </a:r>
            <a:r>
              <a:rPr lang="nl-BE" baseline="0" dirty="0" err="1" smtClean="0"/>
              <a:t>Fabric</a:t>
            </a:r>
            <a:r>
              <a:rPr lang="nl-BE" baseline="0" dirty="0" smtClean="0"/>
              <a:t> maakt al intensief gebruik van containers.</a:t>
            </a:r>
          </a:p>
          <a:p>
            <a:r>
              <a:rPr lang="nl-BE" baseline="0" dirty="0" smtClean="0"/>
              <a:t>Events: smart contracts maken hier intensief gebruik van.</a:t>
            </a:r>
          </a:p>
          <a:p>
            <a:r>
              <a:rPr lang="nl-BE" baseline="0" dirty="0" smtClean="0"/>
              <a:t>Containers: zie derde deel presentatie over infrastructuur</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18</a:t>
            </a:fld>
            <a:endParaRPr lang="nl-BE"/>
          </a:p>
        </p:txBody>
      </p:sp>
    </p:spTree>
    <p:extLst>
      <p:ext uri="{BB962C8B-B14F-4D97-AF65-F5344CB8AC3E}">
        <p14:creationId xmlns:p14="http://schemas.microsoft.com/office/powerpoint/2010/main" val="2191569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Bron Gartner citaat: http://www.gartner.com/smarterwithgartner/top-10-mistakes-in-enterprise-blockchain-projects/</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19</a:t>
            </a:fld>
            <a:endParaRPr lang="nl-BE"/>
          </a:p>
        </p:txBody>
      </p:sp>
    </p:spTree>
    <p:extLst>
      <p:ext uri="{BB962C8B-B14F-4D97-AF65-F5344CB8AC3E}">
        <p14:creationId xmlns:p14="http://schemas.microsoft.com/office/powerpoint/2010/main" val="117145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Eerste toepassing van blockchain</a:t>
            </a:r>
            <a:r>
              <a:rPr lang="nl-BE" baseline="0" dirty="0" smtClean="0"/>
              <a:t> </a:t>
            </a:r>
            <a:r>
              <a:rPr lang="nl-BE" dirty="0" smtClean="0"/>
              <a:t>was Bitcoin</a:t>
            </a:r>
          </a:p>
          <a:p>
            <a:r>
              <a:rPr lang="nl-BE" dirty="0" smtClean="0"/>
              <a:t>De blauwe cirkel</a:t>
            </a:r>
            <a:r>
              <a:rPr lang="nl-BE" baseline="0" dirty="0" smtClean="0"/>
              <a:t> duidt aan waar ons vertrouwen ligt. Links is dat een centrale autoriteit, rechts is dit het netwerk (of, meer correct, vertrouwen we dat de meerderheid van het netwerk eerlijk is)</a:t>
            </a:r>
          </a:p>
        </p:txBody>
      </p:sp>
      <p:sp>
        <p:nvSpPr>
          <p:cNvPr id="4" name="Slide Number Placeholder 3"/>
          <p:cNvSpPr>
            <a:spLocks noGrp="1"/>
          </p:cNvSpPr>
          <p:nvPr>
            <p:ph type="sldNum" sz="quarter" idx="10"/>
          </p:nvPr>
        </p:nvSpPr>
        <p:spPr/>
        <p:txBody>
          <a:bodyPr/>
          <a:lstStyle/>
          <a:p>
            <a:fld id="{84994F1B-BE66-455F-A211-5BF8A8CC51CA}" type="slidenum">
              <a:rPr lang="nl-BE" smtClean="0"/>
              <a:t>2</a:t>
            </a:fld>
            <a:endParaRPr lang="nl-BE"/>
          </a:p>
        </p:txBody>
      </p:sp>
    </p:spTree>
    <p:extLst>
      <p:ext uri="{BB962C8B-B14F-4D97-AF65-F5344CB8AC3E}">
        <p14:creationId xmlns:p14="http://schemas.microsoft.com/office/powerpoint/2010/main" val="3207892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makkelijker</a:t>
            </a:r>
            <a:r>
              <a:rPr lang="nl-BE" baseline="0" dirty="0" smtClean="0"/>
              <a:t> </a:t>
            </a:r>
            <a:r>
              <a:rPr lang="nl-BE" dirty="0" smtClean="0"/>
              <a:t>switchen van technologie: we weten totaal niet welke blockchain technologie</a:t>
            </a:r>
            <a:r>
              <a:rPr lang="nl-BE" baseline="0" dirty="0" smtClean="0"/>
              <a:t> morgen de standaard wordt</a:t>
            </a:r>
            <a:br>
              <a:rPr lang="nl-BE" baseline="0" dirty="0" smtClean="0"/>
            </a:br>
            <a:r>
              <a:rPr lang="nl-BE" baseline="0" dirty="0" smtClean="0"/>
              <a:t>Eventueel kunnen we zelfs switchen naar post-blockchain technologie</a:t>
            </a:r>
          </a:p>
          <a:p>
            <a:r>
              <a:rPr lang="nl-BE" baseline="0" dirty="0" smtClean="0"/>
              <a:t>Wel: data dat beveiligd is in blockchain A niet zomaar te importeren in nieuwe blockchain zonder verlies van een aantal eigenschappen (zoals integriteit &amp; authenticiteit)</a:t>
            </a:r>
          </a:p>
          <a:p>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Op termijn zullen er</a:t>
            </a:r>
            <a:r>
              <a:rPr lang="nl-BE" baseline="0" dirty="0" smtClean="0"/>
              <a:t> “blockchain design </a:t>
            </a:r>
            <a:r>
              <a:rPr lang="nl-BE" baseline="0" dirty="0" err="1" smtClean="0"/>
              <a:t>patterns</a:t>
            </a:r>
            <a:r>
              <a:rPr lang="nl-BE" baseline="0" dirty="0" smtClean="0"/>
              <a:t>” ontstaan. De slide met de connecteren kan daar een eenvoudig voorbeeld van zijn. Die dingen zijn er vandaag echter nog niet</a:t>
            </a:r>
            <a:endParaRPr lang="nl-BE" dirty="0" smtClean="0"/>
          </a:p>
          <a:p>
            <a:endParaRPr lang="nl-BE" baseline="0" dirty="0" smtClean="0"/>
          </a:p>
          <a:p>
            <a:endParaRPr lang="nl-BE" baseline="0" dirty="0" smtClean="0"/>
          </a:p>
        </p:txBody>
      </p:sp>
      <p:sp>
        <p:nvSpPr>
          <p:cNvPr id="4" name="Slide Number Placeholder 3"/>
          <p:cNvSpPr>
            <a:spLocks noGrp="1"/>
          </p:cNvSpPr>
          <p:nvPr>
            <p:ph type="sldNum" sz="quarter" idx="10"/>
          </p:nvPr>
        </p:nvSpPr>
        <p:spPr/>
        <p:txBody>
          <a:bodyPr/>
          <a:lstStyle/>
          <a:p>
            <a:fld id="{84994F1B-BE66-455F-A211-5BF8A8CC51CA}" type="slidenum">
              <a:rPr lang="nl-BE" smtClean="0"/>
              <a:t>20</a:t>
            </a:fld>
            <a:endParaRPr lang="nl-BE"/>
          </a:p>
        </p:txBody>
      </p:sp>
    </p:spTree>
    <p:extLst>
      <p:ext uri="{BB962C8B-B14F-4D97-AF65-F5344CB8AC3E}">
        <p14:creationId xmlns:p14="http://schemas.microsoft.com/office/powerpoint/2010/main" val="175558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21</a:t>
            </a:fld>
            <a:endParaRPr lang="nl-BE"/>
          </a:p>
        </p:txBody>
      </p:sp>
    </p:spTree>
    <p:extLst>
      <p:ext uri="{BB962C8B-B14F-4D97-AF65-F5344CB8AC3E}">
        <p14:creationId xmlns:p14="http://schemas.microsoft.com/office/powerpoint/2010/main" val="3326532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22</a:t>
            </a:fld>
            <a:endParaRPr lang="nl-BE"/>
          </a:p>
        </p:txBody>
      </p:sp>
    </p:spTree>
    <p:extLst>
      <p:ext uri="{BB962C8B-B14F-4D97-AF65-F5344CB8AC3E}">
        <p14:creationId xmlns:p14="http://schemas.microsoft.com/office/powerpoint/2010/main" val="39093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Levensloop:</a:t>
            </a:r>
            <a:r>
              <a:rPr lang="nl-BE" baseline="0" dirty="0" smtClean="0"/>
              <a:t> initieel focus op geboorte</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23</a:t>
            </a:fld>
            <a:endParaRPr lang="nl-BE"/>
          </a:p>
        </p:txBody>
      </p:sp>
    </p:spTree>
    <p:extLst>
      <p:ext uri="{BB962C8B-B14F-4D97-AF65-F5344CB8AC3E}">
        <p14:creationId xmlns:p14="http://schemas.microsoft.com/office/powerpoint/2010/main" val="3543378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smtClean="0"/>
              <a:t>Generieke aantoonbaarheidsdienst:</a:t>
            </a:r>
            <a:r>
              <a:rPr lang="nl-BE" b="1" baseline="0" dirty="0" smtClean="0"/>
              <a:t> </a:t>
            </a:r>
            <a:r>
              <a:rPr lang="nl-BE" baseline="0" dirty="0" smtClean="0"/>
              <a:t>Vanuit Fod Justitie is er vraag voor conrete aantoonbaarheidsdienst: is een document geregistreerd/neergelegd/ontvangen/… en wanneer is dit gebeurd?. Een blockchain benadering leent zich hier goed toe. Idee is om hash van document in blockchain te bewaren. Op een blockchain is dit dan onwijzigbaar en krijgt het een timestamp.  </a:t>
            </a:r>
          </a:p>
          <a:p>
            <a:pPr marL="0" marR="0" indent="0" algn="l" defTabSz="914400" rtl="0" eaLnBrk="1" fontAlgn="auto" latinLnBrk="0" hangingPunct="1">
              <a:lnSpc>
                <a:spcPct val="100000"/>
              </a:lnSpc>
              <a:spcBef>
                <a:spcPts val="0"/>
              </a:spcBef>
              <a:spcAft>
                <a:spcPts val="0"/>
              </a:spcAft>
              <a:buClrTx/>
              <a:buSzTx/>
              <a:buFontTx/>
              <a:buNone/>
              <a:tabLst/>
              <a:defRPr/>
            </a:pPr>
            <a:r>
              <a:rPr lang="nl-BE" b="1" dirty="0" smtClean="0"/>
              <a:t>Historiek werken woning: </a:t>
            </a:r>
            <a:r>
              <a:rPr lang="nl-BE" b="0" dirty="0" smtClean="0"/>
              <a:t>Kadaster op</a:t>
            </a:r>
            <a:r>
              <a:rPr lang="nl-BE" b="0" baseline="0" dirty="0" smtClean="0"/>
              <a:t> een blockchain is een klassieker.</a:t>
            </a:r>
            <a:r>
              <a:rPr lang="nl-BE" b="1" baseline="0" dirty="0" smtClean="0"/>
              <a:t> </a:t>
            </a:r>
            <a:r>
              <a:rPr lang="nl-BE" b="0" baseline="0" dirty="0" smtClean="0"/>
              <a:t>Wat ik nog nergens gelezen of gehoord heb is bijhouden van historiek verbouwingen/keuringen/bestemmingswijzigingen woning: </a:t>
            </a:r>
            <a:r>
              <a:rPr lang="nl-BE" dirty="0" smtClean="0"/>
              <a:t>Als</a:t>
            </a:r>
            <a:r>
              <a:rPr lang="nl-BE" baseline="0" dirty="0" smtClean="0"/>
              <a:t> je nu een woning koopt is er veel informatie die je niet hebt. In de loop ter tijd is het verloren gegaan, of misschien wordt het zelfs bewust achtergehouden of is het vervalst. Een blockchain kan een vrij volledig en onvervalsbaar overzicht geven van de grote werken aan de woning, keuringen en zelfs bestemmingswijzigingen. Eigenschappen als onweerlegbaarheid, onwijzigbaraheid en timestamping zijn hier essentieel en wordt door blockchain verzorgd. Je zou zo vb. in real-time een EPC kunnen genereren, dat nauwkeuriger is dan die die vandaag uitgereikt worden (De keurder beschikt immer doorgaans niet over alle inforam</a:t>
            </a:r>
            <a:br>
              <a:rPr lang="nl-BE" baseline="0" dirty="0" smtClean="0"/>
            </a:br>
            <a:r>
              <a:rPr lang="nl-BE" b="1" baseline="0" dirty="0" smtClean="0"/>
              <a:t>Identity management</a:t>
            </a:r>
            <a:r>
              <a:rPr lang="nl-BE" baseline="0" dirty="0" smtClean="0"/>
              <a:t>. Dit wordt gezien als een van de grote mogelijke toepassingen van blockchain (hoewel ik zelf nog niet van het nut overtuigd ben). Belangrijke term die we daarbij vaak horen is die van de “self-sovereign identity”: de burger kiest zelf welke data hij aan wie toont. Aan entiteit A kan hij bewijzen dat hij ouder is dan 18, aan entiteit B bewijst hij dat hij ouder is dan 16 en in West-Vlaanderen woont. Eventueel in tandem te gebruiken met eID kaart.</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Medische gegevens</a:t>
            </a:r>
            <a:r>
              <a:rPr lang="nl-BE" baseline="0" dirty="0" smtClean="0"/>
              <a:t>. Restratie hash van medische records in blockchai: onwijzigbaarheid, timestamp, volledigheid. Ik heb al meerdere keren voorbeelden gezien waarbij permisisons in de blockchain bewaard worden. In bepaalde landen zit het medisch dossier van de burger erg verpreid op servers van verschillende zorgverstrekkers. De burger bepaalt via de blockchain wie er toegang heeft tot wat. Alle zorgverstrekkers krijgen dadelijk de meest recente permissions, die het gebruikt bij zijn toegangscontrole. Dit aspect is misschien minder relevant in België.</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Traceren van voedsel. </a:t>
            </a:r>
            <a:r>
              <a:rPr lang="nl-BE" b="0" baseline="0" dirty="0" smtClean="0"/>
              <a:t>Traceren van de herkomst / toeleveringsketens van producten wordt gezien als een andere belangrijke blockchain use case. Je ziet hier met heel wat betrokken spelers, die allen wel van dezelfde blockchain gebruik maken. op die manier steeds het meest recente overzicht, zonder afhankelijk te zijn van centrale server. Op federaal niveau zouden we dit kunnen doen voor voedselveiligheid.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Indien er bij de productie of bij het transport van voedsel ergens iets verkeerd gelopen is, weten we dankzij de blockchain dadelijk welke productitems er betrokken zijn. </a:t>
            </a:r>
            <a:endParaRPr lang="nl-BE"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dirty="0" smtClean="0"/>
              <a:t>Het FAVV zou in de blockchain ook kunnen aangeven waar en wanneer het welke controles gedaan.</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Wanneer, ten tweede, voedsel getransporteerd wordt in koelruimtes in boten of vrachtwagens, kan er zich in deze koelruimtes een vertrouwde sensor bevinden die aan een smart contract op de blockchain geregeld de gemeten temperaturen doorgeeft. Zo krijgen we niet alleen garanties over de productie van ons voedsel, maar ook over het transport ervan.</a:t>
            </a:r>
            <a:endParaRPr lang="nl-BE"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dirty="0" smtClean="0"/>
              <a:t>Een dergelijke aanpak zou trouwens ook gebruikt kunnen worden om een ideen te hebben wat betreft de ecologische impact van ons voedsel: waar werd het geproduceerd? Heeft dat bedrijf een biolabel of bepaalde certificaten (vb. MSC label voor certified sustainable sea food) Hoe werd het getransporteerd? Heeft die transporteur bepaalde certificaten, … </a:t>
            </a:r>
            <a:r>
              <a:rPr lang="nl-B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Transparantie Overheid. </a:t>
            </a:r>
            <a:r>
              <a:rPr lang="nl-BE" baseline="0" dirty="0" smtClean="0"/>
              <a:t>Alles waarvan vanuit de overheid transparantie wordt verzekerd kan gebaat zijn met een blockchain benadering. We kunnen daarbij denken aan de begrotingen en de wijzigingen daarvan, aan uitgaven van de overheid. We kunnen ook denken aan de mandaten en de vergoedingen.</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Cross-border uitwisseling. </a:t>
            </a:r>
            <a:r>
              <a:rPr lang="nl-BE" b="0" baseline="0" dirty="0" smtClean="0"/>
              <a:t>Met andere lidstaten gegevens uitwisselen om zich er van te verzekeren dat sociale bijdragen betaald worden in het land van herkomst. In </a:t>
            </a:r>
            <a:r>
              <a:rPr lang="nl-BE" baseline="0" dirty="0" smtClean="0"/>
              <a:t>het algemeen kan een blockchain benadering opportuun zijn voor uitwisseling tussen landen omdat er zo niet een van de landen is die een centrale server beheert, en dus meer controle heeft.</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Dubbele/onterechte betalingen. </a:t>
            </a:r>
            <a:r>
              <a:rPr lang="nl-BE" baseline="0" dirty="0" smtClean="0"/>
              <a:t>Vb. RVA subsideert zowel rusthuis als hospitaal, terwijl de patient op eenzelfde moment natuurlijk maar in één van de twee was. Via blockchain beschikken rusthuis en hospitaal over dezelfde up-to-date gegevens waarop de beslissing tot al dan niet uitbetaling op gebaseerd is</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Andere. </a:t>
            </a:r>
            <a:r>
              <a:rPr lang="nl-BE" b="0" baseline="0" dirty="0" smtClean="0"/>
              <a:t>Dit is natuurlijk geen exhautieve set. </a:t>
            </a:r>
            <a:r>
              <a:rPr lang="en-GB" sz="1200" kern="1200" dirty="0" smtClean="0">
                <a:solidFill>
                  <a:schemeClr val="tx1"/>
                </a:solidFill>
                <a:effectLst/>
                <a:latin typeface="+mn-lt"/>
                <a:ea typeface="+mn-ea"/>
                <a:cs typeface="+mn-cs"/>
              </a:rPr>
              <a:t>Andere use case zijn </a:t>
            </a:r>
            <a:r>
              <a:rPr lang="en-GB" sz="1200" u="sng" kern="1200" dirty="0" smtClean="0">
                <a:solidFill>
                  <a:schemeClr val="tx1"/>
                </a:solidFill>
                <a:effectLst/>
                <a:latin typeface="+mn-lt"/>
                <a:ea typeface="+mn-ea"/>
                <a:cs typeface="+mn-cs"/>
              </a:rPr>
              <a:t>verkiezingen</a:t>
            </a:r>
            <a:r>
              <a:rPr lang="en-GB" sz="1200" kern="1200" dirty="0" smtClean="0">
                <a:solidFill>
                  <a:schemeClr val="tx1"/>
                </a:solidFill>
                <a:effectLst/>
                <a:latin typeface="+mn-lt"/>
                <a:ea typeface="+mn-ea"/>
                <a:cs typeface="+mn-cs"/>
              </a:rPr>
              <a:t>, al heb je daar natuurlijk zeer zware privacy requirements. Ik</a:t>
            </a:r>
            <a:r>
              <a:rPr lang="en-GB" sz="1200" kern="1200" baseline="0" dirty="0" smtClean="0">
                <a:solidFill>
                  <a:schemeClr val="tx1"/>
                </a:solidFill>
                <a:effectLst/>
                <a:latin typeface="+mn-lt"/>
                <a:ea typeface="+mn-ea"/>
                <a:cs typeface="+mn-cs"/>
              </a:rPr>
              <a:t> hoorde Bart Preneel een paar maand geleden zeggen: “organiseer nooit verkiezingen op een blockchain”. Maar misschien bedoelde hij enkel de publieke blockchains, waar zijn talk op focuste.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Ook </a:t>
            </a:r>
            <a:r>
              <a:rPr lang="en-GB" sz="1200" kern="1200" dirty="0" smtClean="0">
                <a:solidFill>
                  <a:schemeClr val="tx1"/>
                </a:solidFill>
                <a:effectLst/>
                <a:latin typeface="+mn-lt"/>
                <a:ea typeface="+mn-ea"/>
                <a:cs typeface="+mn-cs"/>
              </a:rPr>
              <a:t>zie je blockchain soms terugkomen de context van </a:t>
            </a:r>
            <a:r>
              <a:rPr lang="en-GB" sz="1200" u="sng" kern="1200" dirty="0" smtClean="0">
                <a:solidFill>
                  <a:schemeClr val="tx1"/>
                </a:solidFill>
                <a:effectLst/>
                <a:latin typeface="+mn-lt"/>
                <a:ea typeface="+mn-ea"/>
                <a:cs typeface="+mn-cs"/>
              </a:rPr>
              <a:t>social benefits </a:t>
            </a:r>
            <a:r>
              <a:rPr lang="en-GB" sz="1200" kern="1200" dirty="0" smtClean="0">
                <a:solidFill>
                  <a:schemeClr val="tx1"/>
                </a:solidFill>
                <a:effectLst/>
                <a:latin typeface="+mn-lt"/>
                <a:ea typeface="+mn-ea"/>
                <a:cs typeface="+mn-cs"/>
              </a:rPr>
              <a:t>(uitbetalen of opvolgen uitgaven), maar een project in de UK is zo op zware kritiek gebotst, eveneens omwille van privacy. Ik wil maar zeggen: Gevoelige use case misschien niet te veel promoten</a:t>
            </a: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
            </a:r>
            <a:br>
              <a:rPr lang="nl-BE" baseline="0" dirty="0" smtClean="0"/>
            </a:b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24</a:t>
            </a:fld>
            <a:endParaRPr lang="nl-BE"/>
          </a:p>
        </p:txBody>
      </p:sp>
    </p:spTree>
    <p:extLst>
      <p:ext uri="{BB962C8B-B14F-4D97-AF65-F5344CB8AC3E}">
        <p14:creationId xmlns:p14="http://schemas.microsoft.com/office/powerpoint/2010/main" val="177996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25</a:t>
            </a:fld>
            <a:endParaRPr lang="nl-BE"/>
          </a:p>
        </p:txBody>
      </p:sp>
    </p:spTree>
    <p:extLst>
      <p:ext uri="{BB962C8B-B14F-4D97-AF65-F5344CB8AC3E}">
        <p14:creationId xmlns:p14="http://schemas.microsoft.com/office/powerpoint/2010/main" val="3780622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Iedereen</a:t>
            </a:r>
            <a:r>
              <a:rPr lang="nl-BE" baseline="0" dirty="0" smtClean="0"/>
              <a:t> die betaalt: Je kan pas een transactie publiceren op de blockchain / een smart contract functie uitvoeren, als je daarvoor ook betaalt. Vandaar nood aan een cryptomunt. Het </a:t>
            </a:r>
            <a:r>
              <a:rPr lang="nl-BE" baseline="0" dirty="0" err="1" smtClean="0"/>
              <a:t>minen</a:t>
            </a:r>
            <a:r>
              <a:rPr lang="nl-BE" baseline="0" dirty="0" smtClean="0"/>
              <a:t> levert daarentegen geld op.</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26</a:t>
            </a:fld>
            <a:endParaRPr lang="nl-BE"/>
          </a:p>
        </p:txBody>
      </p:sp>
    </p:spTree>
    <p:extLst>
      <p:ext uri="{BB962C8B-B14F-4D97-AF65-F5344CB8AC3E}">
        <p14:creationId xmlns:p14="http://schemas.microsoft.com/office/powerpoint/2010/main" val="1720383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28</a:t>
            </a:fld>
            <a:endParaRPr lang="nl-BE"/>
          </a:p>
        </p:txBody>
      </p:sp>
    </p:spTree>
    <p:extLst>
      <p:ext uri="{BB962C8B-B14F-4D97-AF65-F5344CB8AC3E}">
        <p14:creationId xmlns:p14="http://schemas.microsoft.com/office/powerpoint/2010/main" val="3557087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Blockchain</a:t>
            </a:r>
            <a:r>
              <a:rPr lang="nl-BE" baseline="0" dirty="0" smtClean="0"/>
              <a:t> automatiseert de </a:t>
            </a:r>
            <a:r>
              <a:rPr lang="nl-BE" baseline="0" dirty="0" err="1" smtClean="0"/>
              <a:t>deployment</a:t>
            </a:r>
            <a:r>
              <a:rPr lang="nl-BE" baseline="0" dirty="0" smtClean="0"/>
              <a:t> van applicaties in </a:t>
            </a:r>
            <a:r>
              <a:rPr lang="nl-BE" baseline="0" smtClean="0"/>
              <a:t>software applicaties</a:t>
            </a:r>
            <a:endParaRPr lang="nl-BE" smtClean="0"/>
          </a:p>
          <a:p>
            <a:r>
              <a:rPr lang="nl-BE" dirty="0" smtClean="0"/>
              <a:t>Blockchain</a:t>
            </a:r>
            <a:r>
              <a:rPr lang="nl-BE" baseline="0" dirty="0" smtClean="0"/>
              <a:t> </a:t>
            </a:r>
            <a:r>
              <a:rPr lang="nl-BE" baseline="0" dirty="0" err="1" smtClean="0"/>
              <a:t>tech</a:t>
            </a:r>
            <a:r>
              <a:rPr lang="nl-BE" baseline="0" dirty="0" smtClean="0"/>
              <a:t> + </a:t>
            </a:r>
            <a:r>
              <a:rPr lang="nl-BE" baseline="0" dirty="0" err="1" smtClean="0"/>
              <a:t>config</a:t>
            </a:r>
            <a:r>
              <a:rPr lang="nl-BE" baseline="0" dirty="0" smtClean="0"/>
              <a:t> = container</a:t>
            </a:r>
          </a:p>
          <a:p>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29</a:t>
            </a:fld>
            <a:endParaRPr lang="nl-BE"/>
          </a:p>
        </p:txBody>
      </p:sp>
    </p:spTree>
    <p:extLst>
      <p:ext uri="{BB962C8B-B14F-4D97-AF65-F5344CB8AC3E}">
        <p14:creationId xmlns:p14="http://schemas.microsoft.com/office/powerpoint/2010/main" val="3901515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30</a:t>
            </a:fld>
            <a:endParaRPr lang="nl-BE"/>
          </a:p>
        </p:txBody>
      </p:sp>
    </p:spTree>
    <p:extLst>
      <p:ext uri="{BB962C8B-B14F-4D97-AF65-F5344CB8AC3E}">
        <p14:creationId xmlns:p14="http://schemas.microsoft.com/office/powerpoint/2010/main" val="404369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Ik</a:t>
            </a:r>
            <a:r>
              <a:rPr lang="nl-BE" baseline="0" dirty="0" smtClean="0"/>
              <a:t> noem dit een neveneffect, omdat het ook met andere technologieën mogelijk is</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3</a:t>
            </a:fld>
            <a:endParaRPr lang="nl-BE"/>
          </a:p>
        </p:txBody>
      </p:sp>
    </p:spTree>
    <p:extLst>
      <p:ext uri="{BB962C8B-B14F-4D97-AF65-F5344CB8AC3E}">
        <p14:creationId xmlns:p14="http://schemas.microsoft.com/office/powerpoint/2010/main" val="918986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31</a:t>
            </a:fld>
            <a:endParaRPr lang="nl-BE"/>
          </a:p>
        </p:txBody>
      </p:sp>
    </p:spTree>
    <p:extLst>
      <p:ext uri="{BB962C8B-B14F-4D97-AF65-F5344CB8AC3E}">
        <p14:creationId xmlns:p14="http://schemas.microsoft.com/office/powerpoint/2010/main" val="2456607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32</a:t>
            </a:fld>
            <a:endParaRPr lang="nl-BE"/>
          </a:p>
        </p:txBody>
      </p:sp>
    </p:spTree>
    <p:extLst>
      <p:ext uri="{BB962C8B-B14F-4D97-AF65-F5344CB8AC3E}">
        <p14:creationId xmlns:p14="http://schemas.microsoft.com/office/powerpoint/2010/main" val="11703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Gestroomlijnde</a:t>
            </a:r>
            <a:r>
              <a:rPr lang="nl-BE" baseline="0" dirty="0" smtClean="0"/>
              <a:t> processen i</a:t>
            </a:r>
            <a:r>
              <a:rPr lang="nl-BE" dirty="0" smtClean="0"/>
              <a:t>n een complexe context</a:t>
            </a:r>
          </a:p>
          <a:p>
            <a:pPr marL="285750" indent="-285750">
              <a:buFontTx/>
              <a:buChar char="-"/>
            </a:pPr>
            <a:r>
              <a:rPr lang="nl-BE" dirty="0" smtClean="0"/>
              <a:t>Binnen overheidsinstellingen</a:t>
            </a:r>
          </a:p>
          <a:p>
            <a:pPr marL="285750" indent="-285750">
              <a:buFontTx/>
              <a:buChar char="-"/>
            </a:pPr>
            <a:r>
              <a:rPr lang="nl-BE" dirty="0" smtClean="0"/>
              <a:t>Tussen overheidsinstellingen</a:t>
            </a:r>
          </a:p>
          <a:p>
            <a:pPr marL="285750" indent="-285750">
              <a:buFontTx/>
              <a:buChar char="-"/>
            </a:pPr>
            <a:r>
              <a:rPr lang="nl-BE" dirty="0" smtClean="0"/>
              <a:t>Tussen landen</a:t>
            </a:r>
          </a:p>
          <a:p>
            <a:pPr marL="285750" indent="-285750">
              <a:buFontTx/>
              <a:buChar char="-"/>
            </a:pPr>
            <a:r>
              <a:rPr lang="nl-BE" dirty="0" smtClean="0"/>
              <a:t>Interactie met burger &amp; bedrijven</a:t>
            </a:r>
          </a:p>
          <a:p>
            <a:pPr marL="285750" indent="-285750">
              <a:buFontTx/>
              <a:buChar char="-"/>
            </a:pPr>
            <a:r>
              <a:rPr lang="nl-BE" dirty="0" smtClean="0"/>
              <a:t>…</a:t>
            </a:r>
          </a:p>
          <a:p>
            <a:pPr marL="285750" indent="-285750">
              <a:buFontTx/>
              <a:buChar char="-"/>
            </a:pPr>
            <a:endParaRPr lang="nl-BE" dirty="0" smtClean="0"/>
          </a:p>
          <a:p>
            <a:pPr marL="0" indent="0">
              <a:buFontTx/>
              <a:buNone/>
            </a:pPr>
            <a:r>
              <a:rPr lang="nl-BE" b="1" dirty="0" smtClean="0"/>
              <a:t>Levensloop.</a:t>
            </a:r>
            <a:r>
              <a:rPr lang="nl-BE" b="1" baseline="0" dirty="0" smtClean="0"/>
              <a:t> </a:t>
            </a:r>
            <a:r>
              <a:rPr lang="nl-BE" b="0" baseline="0" dirty="0" err="1" smtClean="0"/>
              <a:t>Vb</a:t>
            </a:r>
            <a:r>
              <a:rPr lang="nl-BE" b="0" baseline="0" dirty="0" smtClean="0"/>
              <a:t> g</a:t>
            </a:r>
            <a:r>
              <a:rPr lang="nl-BE" b="0" dirty="0" smtClean="0"/>
              <a:t>eboorte, huwelijk, adreswijziging, overlijden. </a:t>
            </a:r>
            <a:r>
              <a:rPr lang="nl-BE" dirty="0" smtClean="0"/>
              <a:t>Burger moet</a:t>
            </a:r>
            <a:r>
              <a:rPr lang="nl-BE" baseline="0" dirty="0" smtClean="0"/>
              <a:t> heel wat zaken regelen</a:t>
            </a:r>
          </a:p>
          <a:p>
            <a:pPr marL="0" indent="0">
              <a:buFontTx/>
              <a:buNone/>
            </a:pPr>
            <a:r>
              <a:rPr lang="nl-BE" baseline="0" dirty="0" smtClean="0"/>
              <a:t>Vb. Geboorte</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l-BE" dirty="0" smtClean="0"/>
              <a:t>aangifte van de geboorte</a:t>
            </a:r>
            <a:r>
              <a:rPr lang="nl-BE" baseline="0" dirty="0" smtClean="0"/>
              <a:t> </a:t>
            </a:r>
            <a:r>
              <a:rPr lang="nl-BE" dirty="0" smtClean="0"/>
              <a:t>(Burgerlijke stand of in kraamkliniek)</a:t>
            </a:r>
          </a:p>
          <a:p>
            <a:pPr marL="285750" indent="-285750">
              <a:buFontTx/>
              <a:buChar char="-"/>
            </a:pPr>
            <a:r>
              <a:rPr lang="nl-BE" dirty="0" smtClean="0"/>
              <a:t>Aanvraag geboortepremie </a:t>
            </a:r>
            <a:br>
              <a:rPr lang="nl-BE" dirty="0" smtClean="0"/>
            </a:br>
            <a:r>
              <a:rPr lang="nl-BE" dirty="0" smtClean="0"/>
              <a:t>en kinderbijslag</a:t>
            </a:r>
            <a:r>
              <a:rPr lang="nl-BE" baseline="0" dirty="0" smtClean="0"/>
              <a:t> </a:t>
            </a:r>
            <a:r>
              <a:rPr lang="nl-BE" dirty="0" smtClean="0"/>
              <a:t>(kinderbijslagfonds van de werkgever)</a:t>
            </a:r>
          </a:p>
          <a:p>
            <a:pPr marL="285750" indent="-285750">
              <a:buFontTx/>
              <a:buChar char="-"/>
            </a:pPr>
            <a:r>
              <a:rPr lang="nl-BE" dirty="0" smtClean="0"/>
              <a:t>Aanvragen moederschapsverlof, vaderschapsverlof…</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l-BE" dirty="0" smtClean="0"/>
              <a:t>Kind inschrijven bij mutualiteit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l-BE" dirty="0" smtClean="0"/>
              <a:t>…</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nl-BE" dirty="0" smtClean="0"/>
          </a:p>
          <a:p>
            <a:pPr rtl="0"/>
            <a:r>
              <a:rPr lang="nl-BE" sz="1200" b="1" i="0" u="none" strike="noStrike" kern="1200" baseline="0" dirty="0" smtClean="0">
                <a:solidFill>
                  <a:schemeClr val="tx1"/>
                </a:solidFill>
                <a:latin typeface="+mn-lt"/>
                <a:ea typeface="+mn-ea"/>
                <a:cs typeface="+mn-cs"/>
              </a:rPr>
              <a:t>Schuldafhandeling.</a:t>
            </a:r>
          </a:p>
          <a:p>
            <a:pPr rtl="0"/>
            <a:r>
              <a:rPr lang="nl-BE" sz="1200" b="0" i="0" u="none" strike="noStrike" kern="1200" baseline="0" dirty="0" smtClean="0">
                <a:solidFill>
                  <a:schemeClr val="tx1"/>
                </a:solidFill>
                <a:latin typeface="+mn-lt"/>
                <a:ea typeface="+mn-ea"/>
                <a:cs typeface="+mn-cs"/>
              </a:rPr>
              <a:t>Een entiteit (natuurlijke persoon of rechtspersoon) kan geld te goed hebben van de ene overheidsorganisatie maar schulden bij de andere. Bijvoorbeeld bij de RSVZ, RSZ, </a:t>
            </a:r>
            <a:r>
              <a:rPr lang="nl-BE" sz="1200" b="0" i="0" u="none" strike="noStrike" kern="1200" baseline="0" dirty="0" err="1" smtClean="0">
                <a:solidFill>
                  <a:schemeClr val="tx1"/>
                </a:solidFill>
                <a:latin typeface="+mn-lt"/>
                <a:ea typeface="+mn-ea"/>
                <a:cs typeface="+mn-cs"/>
              </a:rPr>
              <a:t>Fod</a:t>
            </a:r>
            <a:r>
              <a:rPr lang="nl-BE" sz="1200" b="0" i="0" u="none" strike="noStrike" kern="1200" baseline="0" dirty="0" smtClean="0">
                <a:solidFill>
                  <a:schemeClr val="tx1"/>
                </a:solidFill>
                <a:latin typeface="+mn-lt"/>
                <a:ea typeface="+mn-ea"/>
                <a:cs typeface="+mn-cs"/>
              </a:rPr>
              <a:t>. Financiën, regionale instellingen, etc.. Een overzicht hiervan is er momenteel niet. Eventueel zou elke organisatie die informatie op een gemeenschappelijke blockchain kunnen plaatsen. Zo kan een schuld bij de ene overheidsorganisatie betaald worden met een overschot bij een andere.</a:t>
            </a:r>
            <a:endParaRPr lang="nl-BE" dirty="0" smtClean="0"/>
          </a:p>
          <a:p>
            <a:pPr marL="0" indent="0">
              <a:buFontTx/>
              <a:buNone/>
            </a:pPr>
            <a:endParaRPr lang="nl-BE" dirty="0" smtClean="0"/>
          </a:p>
          <a:p>
            <a:pPr marL="0" indent="0">
              <a:buFontTx/>
              <a:buNone/>
            </a:pPr>
            <a:r>
              <a:rPr lang="nl-BE" b="1" dirty="0" smtClean="0"/>
              <a:t>Voedselveiligheid:</a:t>
            </a:r>
            <a:r>
              <a:rPr lang="nl-BE" b="1" baseline="0" dirty="0" smtClean="0"/>
              <a:t> </a:t>
            </a:r>
            <a:r>
              <a:rPr lang="nl-BE" baseline="0" dirty="0" smtClean="0"/>
              <a:t>van waar komt ons voedsel? Over welke attesten beschikken de betrokken bedrijven? Werd het </a:t>
            </a:r>
            <a:r>
              <a:rPr lang="nl-BE" baseline="0" dirty="0" err="1" smtClean="0"/>
              <a:t>geporduceerd</a:t>
            </a:r>
            <a:r>
              <a:rPr lang="nl-BE" baseline="0" dirty="0" smtClean="0"/>
              <a:t> in sociaal en ecologisch aanvaardbare omstandigheden?</a:t>
            </a:r>
            <a:endParaRPr lang="nl-BE" dirty="0" smtClean="0"/>
          </a:p>
          <a:p>
            <a:pPr marL="0" indent="0">
              <a:buFontTx/>
              <a:buNone/>
            </a:pPr>
            <a:r>
              <a:rPr lang="nl-BE" b="1" dirty="0" smtClean="0"/>
              <a:t>Mandaten.</a:t>
            </a:r>
            <a:r>
              <a:rPr lang="nl-BE" b="1" baseline="0" dirty="0" smtClean="0"/>
              <a:t> </a:t>
            </a:r>
            <a:r>
              <a:rPr lang="nl-BE" b="0" baseline="0" dirty="0" smtClean="0"/>
              <a:t>(Alternatief voorbeeld dat ‘voedselveiligheid’ kan vervangen)</a:t>
            </a:r>
            <a:r>
              <a:rPr lang="nl-BE" b="1" baseline="0" dirty="0" smtClean="0"/>
              <a:t> </a:t>
            </a:r>
            <a:r>
              <a:rPr lang="nl-BE" baseline="0" dirty="0" smtClean="0"/>
              <a:t>Bijhouden wie welke mandaten heeft. Registreren uitgaven van vb. Europarlementairen, …</a:t>
            </a:r>
            <a:endParaRPr lang="nl-BE" dirty="0" smtClean="0"/>
          </a:p>
          <a:p>
            <a:endParaRPr lang="nl-BE" dirty="0"/>
          </a:p>
        </p:txBody>
      </p:sp>
      <p:sp>
        <p:nvSpPr>
          <p:cNvPr id="4" name="Date Placeholder 3"/>
          <p:cNvSpPr>
            <a:spLocks noGrp="1"/>
          </p:cNvSpPr>
          <p:nvPr>
            <p:ph type="dt" idx="10"/>
          </p:nvPr>
        </p:nvSpPr>
        <p:spPr/>
        <p:txBody>
          <a:bodyPr/>
          <a:lstStyle/>
          <a:p>
            <a:r>
              <a:rPr lang="nl-BE" smtClean="0"/>
              <a:t>Maart 2017</a:t>
            </a:r>
            <a:endParaRPr lang="nl-BE"/>
          </a:p>
        </p:txBody>
      </p:sp>
      <p:sp>
        <p:nvSpPr>
          <p:cNvPr id="5" name="Slide Number Placeholder 4"/>
          <p:cNvSpPr>
            <a:spLocks noGrp="1"/>
          </p:cNvSpPr>
          <p:nvPr>
            <p:ph type="sldNum" sz="quarter" idx="11"/>
          </p:nvPr>
        </p:nvSpPr>
        <p:spPr/>
        <p:txBody>
          <a:bodyPr/>
          <a:lstStyle/>
          <a:p>
            <a:fld id="{84994F1B-BE66-455F-A211-5BF8A8CC51CA}" type="slidenum">
              <a:rPr lang="nl-BE" smtClean="0"/>
              <a:t>4</a:t>
            </a:fld>
            <a:endParaRPr lang="nl-BE"/>
          </a:p>
        </p:txBody>
      </p:sp>
    </p:spTree>
    <p:extLst>
      <p:ext uri="{BB962C8B-B14F-4D97-AF65-F5344CB8AC3E}">
        <p14:creationId xmlns:p14="http://schemas.microsoft.com/office/powerpoint/2010/main" val="426069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5</a:t>
            </a:fld>
            <a:endParaRPr lang="nl-BE"/>
          </a:p>
        </p:txBody>
      </p:sp>
    </p:spTree>
    <p:extLst>
      <p:ext uri="{BB962C8B-B14F-4D97-AF65-F5344CB8AC3E}">
        <p14:creationId xmlns:p14="http://schemas.microsoft.com/office/powerpoint/2010/main" val="351040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Bron citaat: http://pwc.blogs.com/press_room/2016/06/pwc-and-zyen-to-explore-what-blockchain-technology-means-for-wholesale-insurance.html</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6</a:t>
            </a:fld>
            <a:endParaRPr lang="nl-BE"/>
          </a:p>
        </p:txBody>
      </p:sp>
    </p:spTree>
    <p:extLst>
      <p:ext uri="{BB962C8B-B14F-4D97-AF65-F5344CB8AC3E}">
        <p14:creationId xmlns:p14="http://schemas.microsoft.com/office/powerpoint/2010/main" val="163707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7</a:t>
            </a:fld>
            <a:endParaRPr lang="nl-BE"/>
          </a:p>
        </p:txBody>
      </p:sp>
    </p:spTree>
    <p:extLst>
      <p:ext uri="{BB962C8B-B14F-4D97-AF65-F5344CB8AC3E}">
        <p14:creationId xmlns:p14="http://schemas.microsoft.com/office/powerpoint/2010/main" val="248230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8</a:t>
            </a:fld>
            <a:endParaRPr lang="nl-BE"/>
          </a:p>
        </p:txBody>
      </p:sp>
    </p:spTree>
    <p:extLst>
      <p:ext uri="{BB962C8B-B14F-4D97-AF65-F5344CB8AC3E}">
        <p14:creationId xmlns:p14="http://schemas.microsoft.com/office/powerpoint/2010/main" val="114870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geen clearing, want alles consistent (regels in smart contract)</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9</a:t>
            </a:fld>
            <a:endParaRPr lang="nl-BE"/>
          </a:p>
        </p:txBody>
      </p:sp>
    </p:spTree>
    <p:extLst>
      <p:ext uri="{BB962C8B-B14F-4D97-AF65-F5344CB8AC3E}">
        <p14:creationId xmlns:p14="http://schemas.microsoft.com/office/powerpoint/2010/main" val="763259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vmlDrawing" Target="../drawings/vmlDrawing7.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vmlDrawing" Target="../drawings/vmlDrawing8.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vmlDrawing" Target="../drawings/vmlDrawing9.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vmlDrawing" Target="../drawings/vmlDrawing10.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vmlDrawing" Target="../drawings/vmlDrawing11.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vmlDrawing" Target="../drawings/vmlDrawing12.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BF58BF09-B03F-49FC-BE04-91528BC2C256}" type="datetime1">
              <a:rPr lang="nl-BE" smtClean="0"/>
              <a:t>6/11/2017</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t>‹#›</a:t>
            </a:fld>
            <a:endParaRPr lang="nl-BE" dirty="0"/>
          </a:p>
        </p:txBody>
      </p:sp>
    </p:spTree>
    <p:extLst>
      <p:ext uri="{BB962C8B-B14F-4D97-AF65-F5344CB8AC3E}">
        <p14:creationId xmlns:p14="http://schemas.microsoft.com/office/powerpoint/2010/main" val="80568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B8FC3260-4D20-49AE-BE64-822DF93CCE9D}" type="datetime1">
              <a:rPr lang="nl-BE" smtClean="0"/>
              <a:pPr/>
              <a:t>6/11/2017</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10461111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B8FC3260-4D20-49AE-BE64-822DF93CCE9D}" type="datetime1">
              <a:rPr lang="nl-BE" smtClean="0"/>
              <a:pPr/>
              <a:t>6/11/2017</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804574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ntent+fig eHeal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dirty="0"/>
          </a:p>
        </p:txBody>
      </p:sp>
      <p:sp>
        <p:nvSpPr>
          <p:cNvPr id="3" name="Date Placeholder 2"/>
          <p:cNvSpPr>
            <a:spLocks noGrp="1"/>
          </p:cNvSpPr>
          <p:nvPr>
            <p:ph type="dt" sz="half" idx="10"/>
          </p:nvPr>
        </p:nvSpPr>
        <p:spPr/>
        <p:txBody>
          <a:bodyPr/>
          <a:lstStyle/>
          <a:p>
            <a:fld id="{D3A05C8E-CE53-43E3-93BB-FEBBA535A3AF}" type="datetime1">
              <a:rPr lang="nl-BE" smtClean="0"/>
              <a:t>6/11/2017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3B540AB-6939-4937-A918-1D15FF1C7CE3}" type="slidenum">
              <a:rPr lang="nl-BE" smtClean="0"/>
              <a:t>‹#›</a:t>
            </a:fld>
            <a:endParaRPr lang="nl-BE"/>
          </a:p>
        </p:txBody>
      </p:sp>
      <p:pic>
        <p:nvPicPr>
          <p:cNvPr id="1026" name="Picture 2" descr="C:\Users\tvdb\Pictures\Smals\Laura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04864"/>
            <a:ext cx="2448272" cy="412289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2771775" y="1700213"/>
            <a:ext cx="5976938"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Tree>
    <p:extLst>
      <p:ext uri="{BB962C8B-B14F-4D97-AF65-F5344CB8AC3E}">
        <p14:creationId xmlns:p14="http://schemas.microsoft.com/office/powerpoint/2010/main" val="2012860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ntent+fig F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dirty="0"/>
          </a:p>
        </p:txBody>
      </p:sp>
      <p:sp>
        <p:nvSpPr>
          <p:cNvPr id="3" name="Date Placeholder 2"/>
          <p:cNvSpPr>
            <a:spLocks noGrp="1"/>
          </p:cNvSpPr>
          <p:nvPr>
            <p:ph type="dt" sz="half" idx="10"/>
          </p:nvPr>
        </p:nvSpPr>
        <p:spPr/>
        <p:txBody>
          <a:bodyPr/>
          <a:lstStyle/>
          <a:p>
            <a:fld id="{D3A05C8E-CE53-43E3-93BB-FEBBA535A3AF}" type="datetime1">
              <a:rPr lang="nl-BE" smtClean="0"/>
              <a:t>6/11/2017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3B540AB-6939-4937-A918-1D15FF1C7CE3}" type="slidenum">
              <a:rPr lang="nl-BE" smtClean="0"/>
              <a:t>‹#›</a:t>
            </a:fld>
            <a:endParaRPr lang="nl-BE"/>
          </a:p>
        </p:txBody>
      </p:sp>
      <p:sp>
        <p:nvSpPr>
          <p:cNvPr id="7" name="Text Placeholder 6"/>
          <p:cNvSpPr>
            <a:spLocks noGrp="1"/>
          </p:cNvSpPr>
          <p:nvPr>
            <p:ph type="body" sz="quarter" idx="13"/>
          </p:nvPr>
        </p:nvSpPr>
        <p:spPr>
          <a:xfrm>
            <a:off x="467544" y="1700213"/>
            <a:ext cx="5976938"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pic>
        <p:nvPicPr>
          <p:cNvPr id="2050" name="Picture 2" descr="C:\Users\tvdb\Pictures\Smals\Yassine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1844824"/>
            <a:ext cx="238125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367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content+fig S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dirty="0"/>
          </a:p>
        </p:txBody>
      </p:sp>
      <p:sp>
        <p:nvSpPr>
          <p:cNvPr id="3" name="Date Placeholder 2"/>
          <p:cNvSpPr>
            <a:spLocks noGrp="1"/>
          </p:cNvSpPr>
          <p:nvPr>
            <p:ph type="dt" sz="half" idx="10"/>
          </p:nvPr>
        </p:nvSpPr>
        <p:spPr/>
        <p:txBody>
          <a:bodyPr/>
          <a:lstStyle/>
          <a:p>
            <a:fld id="{D3A05C8E-CE53-43E3-93BB-FEBBA535A3AF}" type="datetime1">
              <a:rPr lang="nl-BE" smtClean="0"/>
              <a:t>6/11/2017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3B540AB-6939-4937-A918-1D15FF1C7CE3}" type="slidenum">
              <a:rPr lang="nl-BE" smtClean="0"/>
              <a:t>‹#›</a:t>
            </a:fld>
            <a:endParaRPr lang="nl-BE"/>
          </a:p>
        </p:txBody>
      </p:sp>
      <p:sp>
        <p:nvSpPr>
          <p:cNvPr id="7" name="Text Placeholder 6"/>
          <p:cNvSpPr>
            <a:spLocks noGrp="1"/>
          </p:cNvSpPr>
          <p:nvPr>
            <p:ph type="body" sz="quarter" idx="13"/>
          </p:nvPr>
        </p:nvSpPr>
        <p:spPr>
          <a:xfrm>
            <a:off x="467270" y="1700213"/>
            <a:ext cx="5976938"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pic>
        <p:nvPicPr>
          <p:cNvPr id="3074" name="Picture 2" descr="C:\Users\tvdb\Pictures\Smals\Luc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2750" y="1867247"/>
            <a:ext cx="238125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367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9" name="Title 8"/>
          <p:cNvSpPr>
            <a:spLocks noGrp="1"/>
          </p:cNvSpPr>
          <p:nvPr>
            <p:ph type="title"/>
          </p:nvPr>
        </p:nvSpPr>
        <p:spPr/>
        <p:txBody>
          <a:bodyPr/>
          <a:lstStyle/>
          <a:p>
            <a:r>
              <a:rPr lang="en-US" smtClean="0"/>
              <a:t>Click to edit Master title style</a:t>
            </a:r>
            <a:endParaRPr lang="nl-BE"/>
          </a:p>
        </p:txBody>
      </p:sp>
      <p:sp>
        <p:nvSpPr>
          <p:cNvPr id="6" name="Slide Number Placeholder 11"/>
          <p:cNvSpPr>
            <a:spLocks noGrp="1"/>
          </p:cNvSpPr>
          <p:nvPr>
            <p:ph type="sldNum" sz="quarter" idx="12"/>
          </p:nvPr>
        </p:nvSpPr>
        <p:spPr>
          <a:xfrm>
            <a:off x="8676456" y="-2903"/>
            <a:ext cx="442392" cy="335559"/>
          </a:xfrm>
          <a:prstGeom prst="rect">
            <a:avLst/>
          </a:prstGeom>
        </p:spPr>
        <p:txBody>
          <a:bodyPr/>
          <a:lstStyle/>
          <a:p>
            <a:pPr fontAlgn="base">
              <a:spcBef>
                <a:spcPct val="0"/>
              </a:spcBef>
              <a:spcAft>
                <a:spcPct val="0"/>
              </a:spcAft>
              <a:defRPr/>
            </a:pPr>
            <a:fld id="{50722674-54DE-43B8-8259-5E17C1FD986D}" type="slidenum">
              <a:rPr lang="en-GB" smtClean="0">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spTree>
    <p:extLst>
      <p:ext uri="{BB962C8B-B14F-4D97-AF65-F5344CB8AC3E}">
        <p14:creationId xmlns:p14="http://schemas.microsoft.com/office/powerpoint/2010/main" val="4106303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aphicFrame>
        <p:nvGraphicFramePr>
          <p:cNvPr id="7" name="Object 6"/>
          <p:cNvGraphicFramePr>
            <a:graphicFrameLocks noChangeAspect="1"/>
          </p:cNvGraphicFramePr>
          <p:nvPr userDrawn="1">
            <p:extLst>
              <p:ext uri="{D42A27DB-BD31-4B8C-83A1-F6EECF244321}">
                <p14:modId xmlns:p14="http://schemas.microsoft.com/office/powerpoint/2010/main" val="2693918770"/>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2410"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8"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
        <p:nvSpPr>
          <p:cNvPr id="10" name="TextBox 9"/>
          <p:cNvSpPr txBox="1"/>
          <p:nvPr userDrawn="1"/>
        </p:nvSpPr>
        <p:spPr>
          <a:xfrm>
            <a:off x="8460432" y="6604817"/>
            <a:ext cx="683568" cy="246221"/>
          </a:xfrm>
          <a:prstGeom prst="rect">
            <a:avLst/>
          </a:prstGeom>
          <a:noFill/>
        </p:spPr>
        <p:txBody>
          <a:bodyPr wrap="square" rtlCol="0">
            <a:spAutoFit/>
          </a:bodyPr>
          <a:lstStyle/>
          <a:p>
            <a:pPr algn="r" fontAlgn="base">
              <a:spcBef>
                <a:spcPct val="0"/>
              </a:spcBef>
              <a:spcAft>
                <a:spcPct val="0"/>
              </a:spcAft>
            </a:pPr>
            <a:fld id="{A23BD3E4-6A58-48EE-A363-42119878C7CC}" type="slidenum">
              <a:rPr lang="fr-BE" sz="1000" smtClean="0">
                <a:solidFill>
                  <a:prstClr val="black"/>
                </a:solidFill>
                <a:cs typeface="Arial" charset="0"/>
              </a:rPr>
              <a:pPr algn="r" fontAlgn="base">
                <a:spcBef>
                  <a:spcPct val="0"/>
                </a:spcBef>
                <a:spcAft>
                  <a:spcPct val="0"/>
                </a:spcAft>
              </a:pPr>
              <a:t>‹#›</a:t>
            </a:fld>
            <a:r>
              <a:rPr lang="fr-BE" sz="1000" dirty="0" smtClean="0">
                <a:solidFill>
                  <a:prstClr val="black"/>
                </a:solidFill>
                <a:cs typeface="Arial" charset="0"/>
              </a:rPr>
              <a:t>/83</a:t>
            </a:r>
            <a:endParaRPr lang="fr-BE" sz="1000" dirty="0">
              <a:solidFill>
                <a:prstClr val="black"/>
              </a:solidFill>
              <a:cs typeface="Arial" charset="0"/>
            </a:endParaRPr>
          </a:p>
        </p:txBody>
      </p:sp>
    </p:spTree>
    <p:extLst>
      <p:ext uri="{BB962C8B-B14F-4D97-AF65-F5344CB8AC3E}">
        <p14:creationId xmlns:p14="http://schemas.microsoft.com/office/powerpoint/2010/main" val="24309867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657225" y="4941168"/>
            <a:ext cx="8486775" cy="12239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Title 1"/>
          <p:cNvSpPr>
            <a:spLocks noGrp="1"/>
          </p:cNvSpPr>
          <p:nvPr>
            <p:ph type="title"/>
          </p:nvPr>
        </p:nvSpPr>
        <p:spPr>
          <a:xfrm>
            <a:off x="722312" y="5414244"/>
            <a:ext cx="8421687" cy="750888"/>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2" y="4941168"/>
            <a:ext cx="8421687" cy="473075"/>
          </a:xfrm>
        </p:spPr>
        <p:txBody>
          <a:bodyPr anchor="b"/>
          <a:lstStyle>
            <a:lvl1pPr marL="0" indent="0">
              <a:buNone/>
              <a:defRPr sz="2000">
                <a:solidFill>
                  <a:srgbClr val="2C2C8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11952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aphicFrame>
        <p:nvGraphicFramePr>
          <p:cNvPr id="8" name="Object 7"/>
          <p:cNvGraphicFramePr>
            <a:graphicFrameLocks noChangeAspect="1"/>
          </p:cNvGraphicFramePr>
          <p:nvPr userDrawn="1">
            <p:extLst>
              <p:ext uri="{D42A27DB-BD31-4B8C-83A1-F6EECF244321}">
                <p14:modId xmlns:p14="http://schemas.microsoft.com/office/powerpoint/2010/main" val="1932903903"/>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3434"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a:xfrm>
            <a:off x="8676456" y="-2903"/>
            <a:ext cx="442392" cy="335559"/>
          </a:xfrm>
          <a:prstGeom prst="rect">
            <a:avLst/>
          </a:prstGeom>
        </p:spPr>
        <p:txBody>
          <a:bodyPr/>
          <a:lstStyle/>
          <a:p>
            <a:pPr fontAlgn="base">
              <a:spcBef>
                <a:spcPct val="0"/>
              </a:spcBef>
              <a:spcAft>
                <a:spcPct val="0"/>
              </a:spcAft>
              <a:defRPr/>
            </a:pPr>
            <a:fld id="{50722674-54DE-43B8-8259-5E17C1FD986D}" type="slidenum">
              <a:rPr lang="en-GB" smtClean="0">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sp>
        <p:nvSpPr>
          <p:cNvPr id="14"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17259991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AB9C9BA3-438C-4BAC-93FA-A2448382150D}"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181112222"/>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4458"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11"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42520780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EAB6908A-FD6B-4A5D-B601-ADDB9BC7EF3A}" type="datetime1">
              <a:rPr lang="nl-BE" smtClean="0"/>
              <a:t>6/11/2017</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t>‹#›</a:t>
            </a:fld>
            <a:endParaRPr lang="nl-BE" dirty="0"/>
          </a:p>
        </p:txBody>
      </p:sp>
    </p:spTree>
    <p:extLst>
      <p:ext uri="{BB962C8B-B14F-4D97-AF65-F5344CB8AC3E}">
        <p14:creationId xmlns:p14="http://schemas.microsoft.com/office/powerpoint/2010/main" val="3797299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4E6A8BCE-1109-4E8D-B34C-3AF6347D8AE7}"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6" name="Object 5"/>
          <p:cNvGraphicFramePr>
            <a:graphicFrameLocks noChangeAspect="1"/>
          </p:cNvGraphicFramePr>
          <p:nvPr userDrawn="1">
            <p:extLst>
              <p:ext uri="{D42A27DB-BD31-4B8C-83A1-F6EECF244321}">
                <p14:modId xmlns:p14="http://schemas.microsoft.com/office/powerpoint/2010/main" val="856475801"/>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5482"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7"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10265042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TextBox 13"/>
          <p:cNvSpPr txBox="1"/>
          <p:nvPr userDrawn="1"/>
        </p:nvSpPr>
        <p:spPr>
          <a:xfrm>
            <a:off x="8460432" y="6604817"/>
            <a:ext cx="683568" cy="246221"/>
          </a:xfrm>
          <a:prstGeom prst="rect">
            <a:avLst/>
          </a:prstGeom>
          <a:noFill/>
        </p:spPr>
        <p:txBody>
          <a:bodyPr wrap="square" rtlCol="0">
            <a:spAutoFit/>
          </a:bodyPr>
          <a:lstStyle/>
          <a:p>
            <a:pPr algn="r" fontAlgn="base">
              <a:spcBef>
                <a:spcPct val="0"/>
              </a:spcBef>
              <a:spcAft>
                <a:spcPct val="0"/>
              </a:spcAft>
            </a:pPr>
            <a:fld id="{A23BD3E4-6A58-48EE-A363-42119878C7CC}" type="slidenum">
              <a:rPr lang="fr-BE" sz="1000" smtClean="0">
                <a:solidFill>
                  <a:prstClr val="black"/>
                </a:solidFill>
                <a:cs typeface="Arial" charset="0"/>
              </a:rPr>
              <a:pPr algn="r" fontAlgn="base">
                <a:spcBef>
                  <a:spcPct val="0"/>
                </a:spcBef>
                <a:spcAft>
                  <a:spcPct val="0"/>
                </a:spcAft>
              </a:pPr>
              <a:t>‹#›</a:t>
            </a:fld>
            <a:r>
              <a:rPr lang="fr-BE" sz="1000" dirty="0" smtClean="0">
                <a:solidFill>
                  <a:prstClr val="black"/>
                </a:solidFill>
                <a:cs typeface="Arial" charset="0"/>
              </a:rPr>
              <a:t>/83</a:t>
            </a:r>
            <a:endParaRPr lang="fr-BE" sz="1000" dirty="0">
              <a:solidFill>
                <a:prstClr val="black"/>
              </a:solidFill>
              <a:cs typeface="Arial" charset="0"/>
            </a:endParaRPr>
          </a:p>
        </p:txBody>
      </p:sp>
    </p:spTree>
    <p:extLst>
      <p:ext uri="{BB962C8B-B14F-4D97-AF65-F5344CB8AC3E}">
        <p14:creationId xmlns:p14="http://schemas.microsoft.com/office/powerpoint/2010/main" val="12402543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5EB00A59-E899-4846-A553-D0991C13931D}"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8" name="Object 7"/>
          <p:cNvGraphicFramePr>
            <a:graphicFrameLocks noChangeAspect="1"/>
          </p:cNvGraphicFramePr>
          <p:nvPr userDrawn="1">
            <p:extLst>
              <p:ext uri="{D42A27DB-BD31-4B8C-83A1-F6EECF244321}">
                <p14:modId xmlns:p14="http://schemas.microsoft.com/office/powerpoint/2010/main" val="1163557623"/>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6506"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1098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B78A5A1A-D0A3-45D4-B603-821EC43E4D75}"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8" name="Object 7"/>
          <p:cNvGraphicFramePr>
            <a:graphicFrameLocks noChangeAspect="1"/>
          </p:cNvGraphicFramePr>
          <p:nvPr userDrawn="1">
            <p:extLst>
              <p:ext uri="{D42A27DB-BD31-4B8C-83A1-F6EECF244321}">
                <p14:modId xmlns:p14="http://schemas.microsoft.com/office/powerpoint/2010/main" val="1193106146"/>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7530"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2254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9" name="Title 8"/>
          <p:cNvSpPr>
            <a:spLocks noGrp="1"/>
          </p:cNvSpPr>
          <p:nvPr>
            <p:ph type="title"/>
          </p:nvPr>
        </p:nvSpPr>
        <p:spPr/>
        <p:txBody>
          <a:bodyPr/>
          <a:lstStyle/>
          <a:p>
            <a:r>
              <a:rPr lang="en-US" smtClean="0"/>
              <a:t>Click to edit Master title style</a:t>
            </a:r>
            <a:endParaRPr lang="nl-BE"/>
          </a:p>
        </p:txBody>
      </p:sp>
      <p:sp>
        <p:nvSpPr>
          <p:cNvPr id="6" name="Slide Number Placeholder 11"/>
          <p:cNvSpPr>
            <a:spLocks noGrp="1"/>
          </p:cNvSpPr>
          <p:nvPr>
            <p:ph type="sldNum" sz="quarter" idx="12"/>
          </p:nvPr>
        </p:nvSpPr>
        <p:spPr>
          <a:xfrm>
            <a:off x="8676456" y="-2903"/>
            <a:ext cx="442392" cy="335559"/>
          </a:xfrm>
          <a:prstGeom prst="rect">
            <a:avLst/>
          </a:prstGeom>
        </p:spPr>
        <p:txBody>
          <a:bodyPr/>
          <a:lstStyle/>
          <a:p>
            <a:pPr fontAlgn="base">
              <a:spcBef>
                <a:spcPct val="0"/>
              </a:spcBef>
              <a:spcAft>
                <a:spcPct val="0"/>
              </a:spcAft>
              <a:defRPr/>
            </a:pPr>
            <a:fld id="{50722674-54DE-43B8-8259-5E17C1FD986D}" type="slidenum">
              <a:rPr lang="en-GB" smtClean="0">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spTree>
    <p:extLst>
      <p:ext uri="{BB962C8B-B14F-4D97-AF65-F5344CB8AC3E}">
        <p14:creationId xmlns:p14="http://schemas.microsoft.com/office/powerpoint/2010/main" val="15976879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aphicFrame>
        <p:nvGraphicFramePr>
          <p:cNvPr id="7" name="Object 6"/>
          <p:cNvGraphicFramePr>
            <a:graphicFrameLocks noChangeAspect="1"/>
          </p:cNvGraphicFramePr>
          <p:nvPr userDrawn="1">
            <p:extLst>
              <p:ext uri="{D42A27DB-BD31-4B8C-83A1-F6EECF244321}">
                <p14:modId xmlns:p14="http://schemas.microsoft.com/office/powerpoint/2010/main" val="1784499040"/>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8554"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8"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20260437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657225" y="4941168"/>
            <a:ext cx="8486775" cy="12239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Title 1"/>
          <p:cNvSpPr>
            <a:spLocks noGrp="1"/>
          </p:cNvSpPr>
          <p:nvPr>
            <p:ph type="title"/>
          </p:nvPr>
        </p:nvSpPr>
        <p:spPr>
          <a:xfrm>
            <a:off x="722312" y="5414244"/>
            <a:ext cx="8421687" cy="750888"/>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2" y="4941168"/>
            <a:ext cx="8421687" cy="473075"/>
          </a:xfrm>
        </p:spPr>
        <p:txBody>
          <a:bodyPr anchor="b"/>
          <a:lstStyle>
            <a:lvl1pPr marL="0" indent="0">
              <a:buNone/>
              <a:defRPr sz="2000">
                <a:solidFill>
                  <a:srgbClr val="2C2C8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15269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aphicFrame>
        <p:nvGraphicFramePr>
          <p:cNvPr id="8" name="Object 7"/>
          <p:cNvGraphicFramePr>
            <a:graphicFrameLocks noChangeAspect="1"/>
          </p:cNvGraphicFramePr>
          <p:nvPr userDrawn="1">
            <p:extLst>
              <p:ext uri="{D42A27DB-BD31-4B8C-83A1-F6EECF244321}">
                <p14:modId xmlns:p14="http://schemas.microsoft.com/office/powerpoint/2010/main" val="520080424"/>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9578"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a:xfrm>
            <a:off x="8676456" y="-2903"/>
            <a:ext cx="442392" cy="335559"/>
          </a:xfrm>
          <a:prstGeom prst="rect">
            <a:avLst/>
          </a:prstGeom>
        </p:spPr>
        <p:txBody>
          <a:bodyPr/>
          <a:lstStyle/>
          <a:p>
            <a:pPr fontAlgn="base">
              <a:spcBef>
                <a:spcPct val="0"/>
              </a:spcBef>
              <a:spcAft>
                <a:spcPct val="0"/>
              </a:spcAft>
              <a:defRPr/>
            </a:pPr>
            <a:fld id="{50722674-54DE-43B8-8259-5E17C1FD986D}" type="slidenum">
              <a:rPr lang="en-GB" smtClean="0">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sp>
        <p:nvSpPr>
          <p:cNvPr id="14"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42285882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AB9C9BA3-438C-4BAC-93FA-A2448382150D}"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2445735501"/>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10602"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11"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11978252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4E6A8BCE-1109-4E8D-B34C-3AF6347D8AE7}"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6" name="Object 5"/>
          <p:cNvGraphicFramePr>
            <a:graphicFrameLocks noChangeAspect="1"/>
          </p:cNvGraphicFramePr>
          <p:nvPr userDrawn="1">
            <p:extLst>
              <p:ext uri="{D42A27DB-BD31-4B8C-83A1-F6EECF244321}">
                <p14:modId xmlns:p14="http://schemas.microsoft.com/office/powerpoint/2010/main" val="2473468944"/>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11626"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7"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34099561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C3260-4D20-49AE-BE64-822DF93CCE9D}" type="datetime1">
              <a:rPr lang="nl-BE" smtClean="0"/>
              <a:pPr/>
              <a:t>6/11/2017</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149095319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2"/>
          </p:nvPr>
        </p:nvSpPr>
        <p:spPr>
          <a:xfrm>
            <a:off x="8676456" y="-2903"/>
            <a:ext cx="442392" cy="335559"/>
          </a:xfrm>
          <a:prstGeom prst="rect">
            <a:avLst/>
          </a:prstGeom>
        </p:spPr>
        <p:txBody>
          <a:bodyPr/>
          <a:lstStyle/>
          <a:p>
            <a:pPr fontAlgn="base">
              <a:spcBef>
                <a:spcPct val="0"/>
              </a:spcBef>
              <a:spcAft>
                <a:spcPct val="0"/>
              </a:spcAft>
              <a:defRPr/>
            </a:pPr>
            <a:fld id="{50722674-54DE-43B8-8259-5E17C1FD986D}" type="slidenum">
              <a:rPr lang="en-GB" smtClean="0">
                <a:solidFill>
                  <a:prstClr val="black"/>
                </a:solidFill>
                <a:cs typeface="Arial" charset="0"/>
              </a:rPr>
              <a:pPr fontAlgn="base">
                <a:spcBef>
                  <a:spcPct val="0"/>
                </a:spcBef>
                <a:spcAft>
                  <a:spcPct val="0"/>
                </a:spcAft>
                <a:defRPr/>
              </a:pPr>
              <a:t>‹#›</a:t>
            </a:fld>
            <a:endParaRPr lang="en-GB" dirty="0">
              <a:solidFill>
                <a:prstClr val="black"/>
              </a:solidFill>
              <a:cs typeface="Arial" charset="0"/>
            </a:endParaRPr>
          </a:p>
        </p:txBody>
      </p:sp>
    </p:spTree>
    <p:extLst>
      <p:ext uri="{BB962C8B-B14F-4D97-AF65-F5344CB8AC3E}">
        <p14:creationId xmlns:p14="http://schemas.microsoft.com/office/powerpoint/2010/main" val="11858280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5EB00A59-E899-4846-A553-D0991C13931D}"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8" name="Object 7"/>
          <p:cNvGraphicFramePr>
            <a:graphicFrameLocks noChangeAspect="1"/>
          </p:cNvGraphicFramePr>
          <p:nvPr userDrawn="1">
            <p:extLst>
              <p:ext uri="{D42A27DB-BD31-4B8C-83A1-F6EECF244321}">
                <p14:modId xmlns:p14="http://schemas.microsoft.com/office/powerpoint/2010/main" val="2895911430"/>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12650"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84143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B78A5A1A-D0A3-45D4-B603-821EC43E4D75}"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8" name="Object 7"/>
          <p:cNvGraphicFramePr>
            <a:graphicFrameLocks noChangeAspect="1"/>
          </p:cNvGraphicFramePr>
          <p:nvPr userDrawn="1">
            <p:extLst>
              <p:ext uri="{D42A27DB-BD31-4B8C-83A1-F6EECF244321}">
                <p14:modId xmlns:p14="http://schemas.microsoft.com/office/powerpoint/2010/main" val="3917399395"/>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13674"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743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22804DDC-C6B5-4F65-BE88-97DC18AB7CEF}" type="datetime1">
              <a:rPr lang="nl-BE" smtClean="0"/>
              <a:t>6/11/2017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3B540AB-6939-4937-A918-1D15FF1C7CE3}" type="slidenum">
              <a:rPr lang="nl-BE" smtClean="0"/>
              <a:t>‹#›</a:t>
            </a:fld>
            <a:endParaRPr lang="nl-BE"/>
          </a:p>
        </p:txBody>
      </p:sp>
    </p:spTree>
    <p:extLst>
      <p:ext uri="{BB962C8B-B14F-4D97-AF65-F5344CB8AC3E}">
        <p14:creationId xmlns:p14="http://schemas.microsoft.com/office/powerpoint/2010/main" val="197952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C13BA40B-8C90-4EF0-8C9B-1AB710C1894A}" type="datetime1">
              <a:rPr lang="nl-BE" smtClean="0"/>
              <a:t>6/11/2017</a:t>
            </a:fld>
            <a:endParaRPr lang="nl-BE"/>
          </a:p>
        </p:txBody>
      </p:sp>
      <p:sp>
        <p:nvSpPr>
          <p:cNvPr id="8" name="Footer Placeholder 7"/>
          <p:cNvSpPr>
            <a:spLocks noGrp="1"/>
          </p:cNvSpPr>
          <p:nvPr>
            <p:ph type="ftr" sz="quarter" idx="11"/>
          </p:nvPr>
        </p:nvSpPr>
        <p:spPr/>
        <p:txBody>
          <a:bodyPr/>
          <a:lstStyle/>
          <a:p>
            <a:endParaRPr lang="nl-BE" dirty="0"/>
          </a:p>
        </p:txBody>
      </p:sp>
      <p:sp>
        <p:nvSpPr>
          <p:cNvPr id="9" name="Slide Number Placeholder 8"/>
          <p:cNvSpPr>
            <a:spLocks noGrp="1"/>
          </p:cNvSpPr>
          <p:nvPr>
            <p:ph type="sldNum" sz="quarter" idx="12"/>
          </p:nvPr>
        </p:nvSpPr>
        <p:spPr/>
        <p:txBody>
          <a:bodyPr/>
          <a:lstStyle/>
          <a:p>
            <a:fld id="{13B540AB-6939-4937-A918-1D15FF1C7CE3}" type="slidenum">
              <a:rPr lang="nl-BE" smtClean="0"/>
              <a:t>‹#›</a:t>
            </a:fld>
            <a:endParaRPr lang="nl-BE" dirty="0"/>
          </a:p>
        </p:txBody>
      </p:sp>
    </p:spTree>
    <p:extLst>
      <p:ext uri="{BB962C8B-B14F-4D97-AF65-F5344CB8AC3E}">
        <p14:creationId xmlns:p14="http://schemas.microsoft.com/office/powerpoint/2010/main" val="6449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D3A05C8E-CE53-43E3-93BB-FEBBA535A3AF}" type="datetime1">
              <a:rPr lang="nl-BE" smtClean="0"/>
              <a:t>6/11/2017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3B540AB-6939-4937-A918-1D15FF1C7CE3}" type="slidenum">
              <a:rPr lang="nl-BE" smtClean="0"/>
              <a:t>‹#›</a:t>
            </a:fld>
            <a:endParaRPr lang="nl-BE"/>
          </a:p>
        </p:txBody>
      </p:sp>
    </p:spTree>
    <p:extLst>
      <p:ext uri="{BB962C8B-B14F-4D97-AF65-F5344CB8AC3E}">
        <p14:creationId xmlns:p14="http://schemas.microsoft.com/office/powerpoint/2010/main" val="375938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C3260-4D20-49AE-BE64-822DF93CCE9D}" type="datetime1">
              <a:rPr lang="nl-BE" smtClean="0"/>
              <a:pPr/>
              <a:t>6/11/2017</a:t>
            </a:fld>
            <a:endParaRPr lang="nl-BE" dirty="0"/>
          </a:p>
        </p:txBody>
      </p:sp>
      <p:sp>
        <p:nvSpPr>
          <p:cNvPr id="3" name="Footer Placeholder 2"/>
          <p:cNvSpPr>
            <a:spLocks noGrp="1"/>
          </p:cNvSpPr>
          <p:nvPr>
            <p:ph type="ftr" sz="quarter" idx="11"/>
          </p:nvPr>
        </p:nvSpPr>
        <p:spPr/>
        <p:txBody>
          <a:bodyPr/>
          <a:lstStyle/>
          <a:p>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271728368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89DCB-296D-44FA-BAAB-36FF047C7AC5}" type="datetime1">
              <a:rPr lang="nl-BE" smtClean="0"/>
              <a:t>6/11/2017</a:t>
            </a:fld>
            <a:endParaRPr lang="nl-BE" dirty="0"/>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3B540AB-6939-4937-A918-1D15FF1C7CE3}" type="slidenum">
              <a:rPr lang="nl-BE" smtClean="0"/>
              <a:t>‹#›</a:t>
            </a:fld>
            <a:endParaRPr lang="nl-BE"/>
          </a:p>
        </p:txBody>
      </p:sp>
    </p:spTree>
    <p:extLst>
      <p:ext uri="{BB962C8B-B14F-4D97-AF65-F5344CB8AC3E}">
        <p14:creationId xmlns:p14="http://schemas.microsoft.com/office/powerpoint/2010/main" val="351570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C3260-4D20-49AE-BE64-822DF93CCE9D}" type="datetime1">
              <a:rPr lang="nl-BE" smtClean="0"/>
              <a:pPr/>
              <a:t>6/11/2017</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31156741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C3260-4D20-49AE-BE64-822DF93CCE9D}" type="datetime1">
              <a:rPr lang="nl-BE" smtClean="0"/>
              <a:pPr/>
              <a:t>6/11/2017</a:t>
            </a:fld>
            <a:endParaRPr lang="nl-B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1186785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1" r:id="rId12"/>
    <p:sldLayoutId id="2147483662" r:id="rId13"/>
    <p:sldLayoutId id="214748366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31761549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iming>
    <p:tnLst>
      <p:par>
        <p:cTn id="1" dur="indefinite" restart="never" nodeType="tmRoot"/>
      </p:par>
    </p:tnLst>
  </p:timing>
  <p:hf hdr="0"/>
  <p:txStyles>
    <p:titleStyle>
      <a:lvl1pPr algn="ctr" rtl="0" eaLnBrk="0" fontAlgn="base" hangingPunct="0">
        <a:spcBef>
          <a:spcPct val="0"/>
        </a:spcBef>
        <a:spcAft>
          <a:spcPct val="0"/>
        </a:spcAft>
        <a:defRPr sz="4000" kern="1200">
          <a:solidFill>
            <a:srgbClr val="BE008C"/>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2C2C86"/>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400" kern="1200">
          <a:solidFill>
            <a:srgbClr val="2C2C86"/>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000" kern="1200">
          <a:solidFill>
            <a:srgbClr val="2C2C86"/>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1800" kern="1200">
          <a:solidFill>
            <a:srgbClr val="2C2C86"/>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800" kern="1200">
          <a:solidFill>
            <a:srgbClr val="2C2C86"/>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TextBox 3"/>
          <p:cNvSpPr txBox="1"/>
          <p:nvPr userDrawn="1"/>
        </p:nvSpPr>
        <p:spPr>
          <a:xfrm>
            <a:off x="8244408" y="6604817"/>
            <a:ext cx="899592" cy="246221"/>
          </a:xfrm>
          <a:prstGeom prst="rect">
            <a:avLst/>
          </a:prstGeom>
          <a:noFill/>
        </p:spPr>
        <p:txBody>
          <a:bodyPr wrap="square" rtlCol="0">
            <a:spAutoFit/>
          </a:bodyPr>
          <a:lstStyle/>
          <a:p>
            <a:pPr algn="r" fontAlgn="base">
              <a:spcBef>
                <a:spcPct val="0"/>
              </a:spcBef>
              <a:spcAft>
                <a:spcPct val="0"/>
              </a:spcAft>
            </a:pPr>
            <a:fld id="{A23BD3E4-6A58-48EE-A363-42119878C7CC}" type="slidenum">
              <a:rPr lang="fr-BE" sz="1000" smtClean="0">
                <a:solidFill>
                  <a:prstClr val="black"/>
                </a:solidFill>
                <a:cs typeface="Arial" charset="0"/>
              </a:rPr>
              <a:pPr algn="r" fontAlgn="base">
                <a:spcBef>
                  <a:spcPct val="0"/>
                </a:spcBef>
                <a:spcAft>
                  <a:spcPct val="0"/>
                </a:spcAft>
              </a:pPr>
              <a:t>‹#›</a:t>
            </a:fld>
            <a:r>
              <a:rPr lang="fr-BE" sz="1000" dirty="0" smtClean="0">
                <a:solidFill>
                  <a:prstClr val="black"/>
                </a:solidFill>
                <a:cs typeface="Arial" charset="0"/>
              </a:rPr>
              <a:t>/126</a:t>
            </a:r>
            <a:endParaRPr lang="fr-BE" sz="1000" dirty="0">
              <a:solidFill>
                <a:prstClr val="black"/>
              </a:solidFill>
              <a:cs typeface="Arial" charset="0"/>
            </a:endParaRPr>
          </a:p>
        </p:txBody>
      </p:sp>
    </p:spTree>
    <p:extLst>
      <p:ext uri="{BB962C8B-B14F-4D97-AF65-F5344CB8AC3E}">
        <p14:creationId xmlns:p14="http://schemas.microsoft.com/office/powerpoint/2010/main" val="38905638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iming>
    <p:tnLst>
      <p:par>
        <p:cTn id="1" dur="indefinite" restart="never" nodeType="tmRoot"/>
      </p:par>
    </p:tnLst>
  </p:timing>
  <p:hf hdr="0"/>
  <p:txStyles>
    <p:titleStyle>
      <a:lvl1pPr algn="ctr" rtl="0" eaLnBrk="0" fontAlgn="base" hangingPunct="0">
        <a:spcBef>
          <a:spcPct val="0"/>
        </a:spcBef>
        <a:spcAft>
          <a:spcPct val="0"/>
        </a:spcAft>
        <a:defRPr sz="4000" kern="1200">
          <a:solidFill>
            <a:srgbClr val="BE008C"/>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2C2C86"/>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400" kern="1200">
          <a:solidFill>
            <a:srgbClr val="2C2C86"/>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000" kern="1200">
          <a:solidFill>
            <a:srgbClr val="2C2C86"/>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1800" kern="1200">
          <a:solidFill>
            <a:srgbClr val="2C2C86"/>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800" kern="1200">
          <a:solidFill>
            <a:srgbClr val="2C2C86"/>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https://www.google.com/url?sa=i&amp;rct=j&amp;q=&amp;esrc=s&amp;source=images&amp;cd=&amp;cad=rja&amp;uact=8&amp;ved=0ahUKEwiUhrv5k6rXAhXCwxQKHdI0BKoQjRwIBw&amp;url=https://awaken-love.net/more-womens-testimonies/&amp;psig=AOvVaw0JWu2tptL-mxlSapAPOOvk&amp;ust=1510064812191794" TargetMode="External"/><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bstract Blue Squa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5963533" y="5013236"/>
            <a:ext cx="3311060" cy="2002106"/>
          </a:xfrm>
          <a:prstGeom prst="roundRect">
            <a:avLst>
              <a:gd name="adj" fmla="val 0"/>
            </a:avLst>
          </a:prstGeom>
          <a:gradFill flip="none" rotWithShape="1">
            <a:gsLst>
              <a:gs pos="0">
                <a:schemeClr val="bg1">
                  <a:alpha val="63000"/>
                </a:schemeClr>
              </a:gs>
              <a:gs pos="100000">
                <a:srgbClr val="FCFDFE">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200"/>
              </a:lnSpc>
            </a:pPr>
            <a:endParaRPr lang="en-US" sz="4400" b="1" dirty="0">
              <a:solidFill>
                <a:srgbClr val="BE008C"/>
              </a:solidFill>
            </a:endParaRPr>
          </a:p>
        </p:txBody>
      </p:sp>
      <p:sp>
        <p:nvSpPr>
          <p:cNvPr id="10" name="TextBox 12"/>
          <p:cNvSpPr txBox="1">
            <a:spLocks noChangeArrowheads="1"/>
          </p:cNvSpPr>
          <p:nvPr userDrawn="1"/>
        </p:nvSpPr>
        <p:spPr bwMode="auto">
          <a:xfrm>
            <a:off x="6431608" y="4069434"/>
            <a:ext cx="38877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latin typeface="+mn-lt"/>
              </a:rPr>
              <a:t>frank.robben@ksz.fgov.be </a:t>
            </a:r>
          </a:p>
          <a:p>
            <a:pPr>
              <a:defRPr/>
            </a:pPr>
            <a:endParaRPr lang="fr-BE" altLang="en-US" sz="1600" dirty="0" smtClean="0">
              <a:latin typeface="+mn-lt"/>
              <a:sym typeface="Arial" pitchFamily="34" charset="0"/>
            </a:endParaRPr>
          </a:p>
          <a:p>
            <a:pPr>
              <a:defRPr/>
            </a:pPr>
            <a:r>
              <a:rPr lang="fr-BE" altLang="en-US" sz="1600" dirty="0" smtClean="0">
                <a:latin typeface="+mn-lt"/>
                <a:sym typeface="Arial" pitchFamily="34" charset="0"/>
              </a:rPr>
              <a:t>@</a:t>
            </a:r>
            <a:r>
              <a:rPr lang="fr-BE" altLang="en-US" sz="1600" dirty="0" err="1" smtClean="0">
                <a:latin typeface="+mn-lt"/>
                <a:sym typeface="Arial" pitchFamily="34" charset="0"/>
              </a:rPr>
              <a:t>FrRobben</a:t>
            </a:r>
            <a:endParaRPr lang="fr-BE" altLang="en-US" sz="1600" dirty="0" smtClean="0">
              <a:latin typeface="+mn-lt"/>
              <a:sym typeface="Arial" pitchFamily="34" charset="0"/>
            </a:endParaRPr>
          </a:p>
          <a:p>
            <a:pPr>
              <a:defRPr/>
            </a:pPr>
            <a:endParaRPr lang="fr-BE" altLang="en-US" sz="1600" dirty="0" smtClean="0">
              <a:latin typeface="+mn-lt"/>
              <a:sym typeface="Arial" pitchFamily="34" charset="0"/>
            </a:endParaRPr>
          </a:p>
          <a:p>
            <a:pPr>
              <a:defRPr/>
            </a:pPr>
            <a:r>
              <a:rPr lang="fr-BE" altLang="en-US" sz="1600" dirty="0" smtClean="0">
                <a:latin typeface="+mn-lt"/>
                <a:sym typeface="Arial" pitchFamily="34" charset="0"/>
              </a:rPr>
              <a:t>https://www.ksz.fgov.be</a:t>
            </a:r>
          </a:p>
          <a:p>
            <a:pPr>
              <a:defRPr/>
            </a:pPr>
            <a:r>
              <a:rPr lang="fr-BE" altLang="en-US" sz="1600" dirty="0" smtClean="0">
                <a:latin typeface="+mn-lt"/>
                <a:sym typeface="Arial" pitchFamily="34" charset="0"/>
              </a:rPr>
              <a:t>https://www.ehealth.fgov.be</a:t>
            </a:r>
          </a:p>
          <a:p>
            <a:pPr>
              <a:defRPr/>
            </a:pPr>
            <a:r>
              <a:rPr lang="fr-BE" altLang="en-US" sz="1600" dirty="0" smtClean="0">
                <a:latin typeface="+mn-lt"/>
                <a:sym typeface="Arial" pitchFamily="34" charset="0"/>
              </a:rPr>
              <a:t>https://www.frankrobben.be</a:t>
            </a:r>
            <a:endParaRPr lang="fr-BE" altLang="en-US" sz="1600" dirty="0" smtClean="0">
              <a:latin typeface="+mn-lt"/>
            </a:endParaRPr>
          </a:p>
        </p:txBody>
      </p:sp>
      <p:grpSp>
        <p:nvGrpSpPr>
          <p:cNvPr id="3" name="Group 2"/>
          <p:cNvGrpSpPr/>
          <p:nvPr/>
        </p:nvGrpSpPr>
        <p:grpSpPr>
          <a:xfrm>
            <a:off x="1033530" y="1871678"/>
            <a:ext cx="7181566" cy="2701552"/>
            <a:chOff x="1033530" y="1884548"/>
            <a:chExt cx="7181566" cy="2701552"/>
          </a:xfrm>
        </p:grpSpPr>
        <p:sp>
          <p:nvSpPr>
            <p:cNvPr id="11" name="Rounded Rectangle 10"/>
            <p:cNvSpPr/>
            <p:nvPr/>
          </p:nvSpPr>
          <p:spPr>
            <a:xfrm>
              <a:off x="1033530" y="1884548"/>
              <a:ext cx="7181566" cy="2701551"/>
            </a:xfrm>
            <a:prstGeom prst="roundRect">
              <a:avLst>
                <a:gd name="adj" fmla="val 0"/>
              </a:avLst>
            </a:prstGeom>
            <a:gradFill flip="none" rotWithShape="1">
              <a:gsLst>
                <a:gs pos="0">
                  <a:schemeClr val="bg1">
                    <a:alpha val="80000"/>
                  </a:schemeClr>
                </a:gs>
                <a:gs pos="100000">
                  <a:srgbClr val="FCFDFE">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200"/>
                </a:lnSpc>
              </a:pPr>
              <a:r>
                <a:rPr lang="nl-BE" sz="4000" b="1" dirty="0" smtClean="0">
                  <a:solidFill>
                    <a:schemeClr val="tx1">
                      <a:lumMod val="65000"/>
                      <a:lumOff val="35000"/>
                    </a:schemeClr>
                  </a:solidFill>
                </a:rPr>
                <a:t>Blockchain</a:t>
              </a:r>
              <a:r>
                <a:rPr lang="nl-BE" sz="4400" b="1" dirty="0" smtClean="0">
                  <a:solidFill>
                    <a:schemeClr val="tx1">
                      <a:lumMod val="65000"/>
                      <a:lumOff val="35000"/>
                    </a:schemeClr>
                  </a:solidFill>
                </a:rPr>
                <a:t/>
              </a:r>
              <a:br>
                <a:rPr lang="nl-BE" sz="4400" b="1" dirty="0" smtClean="0">
                  <a:solidFill>
                    <a:schemeClr val="tx1">
                      <a:lumMod val="65000"/>
                      <a:lumOff val="35000"/>
                    </a:schemeClr>
                  </a:solidFill>
                </a:rPr>
              </a:br>
              <a:r>
                <a:rPr lang="nl-BE" sz="3600" dirty="0">
                  <a:solidFill>
                    <a:schemeClr val="tx1">
                      <a:lumMod val="65000"/>
                      <a:lumOff val="35000"/>
                    </a:schemeClr>
                  </a:solidFill>
                </a:rPr>
                <a:t>W</a:t>
              </a:r>
              <a:r>
                <a:rPr lang="nl-BE" sz="3600" dirty="0" smtClean="0">
                  <a:solidFill>
                    <a:schemeClr val="tx1">
                      <a:lumMod val="65000"/>
                      <a:lumOff val="35000"/>
                    </a:schemeClr>
                  </a:solidFill>
                </a:rPr>
                <a:t>enselijkheid </a:t>
              </a:r>
              <a:r>
                <a:rPr lang="nl-BE" sz="3600" dirty="0">
                  <a:solidFill>
                    <a:schemeClr val="tx1">
                      <a:lumMod val="65000"/>
                      <a:lumOff val="35000"/>
                    </a:schemeClr>
                  </a:solidFill>
                </a:rPr>
                <a:t>van een agile aanpak over </a:t>
              </a:r>
              <a:r>
                <a:rPr lang="nl-BE" sz="3600" dirty="0" smtClean="0">
                  <a:solidFill>
                    <a:schemeClr val="tx1">
                      <a:lumMod val="65000"/>
                      <a:lumOff val="35000"/>
                    </a:schemeClr>
                  </a:solidFill>
                </a:rPr>
                <a:t>overheidsniveaus heen</a:t>
              </a:r>
            </a:p>
            <a:p>
              <a:pPr algn="ctr">
                <a:lnSpc>
                  <a:spcPts val="4200"/>
                </a:lnSpc>
              </a:pPr>
              <a:endParaRPr lang="nl-BE" sz="3600" dirty="0" smtClean="0">
                <a:solidFill>
                  <a:schemeClr val="tx1">
                    <a:lumMod val="65000"/>
                    <a:lumOff val="35000"/>
                  </a:schemeClr>
                </a:solidFill>
              </a:endParaRPr>
            </a:p>
            <a:p>
              <a:pPr algn="ctr">
                <a:lnSpc>
                  <a:spcPts val="4200"/>
                </a:lnSpc>
              </a:pPr>
              <a:r>
                <a:rPr lang="nl-BE" sz="500" b="1" dirty="0" smtClean="0">
                  <a:solidFill>
                    <a:srgbClr val="BE008C"/>
                  </a:solidFill>
                </a:rPr>
                <a:t> </a:t>
              </a:r>
              <a:endParaRPr lang="nl-BE" sz="500" b="1" dirty="0">
                <a:solidFill>
                  <a:srgbClr val="BE008C"/>
                </a:solidFill>
              </a:endParaRPr>
            </a:p>
          </p:txBody>
        </p:sp>
        <p:sp>
          <p:nvSpPr>
            <p:cNvPr id="2" name="Rectangle 1"/>
            <p:cNvSpPr/>
            <p:nvPr/>
          </p:nvSpPr>
          <p:spPr>
            <a:xfrm>
              <a:off x="1371520" y="3456432"/>
              <a:ext cx="6459012" cy="1129668"/>
            </a:xfrm>
            <a:prstGeom prst="rect">
              <a:avLst/>
            </a:prstGeom>
          </p:spPr>
          <p:txBody>
            <a:bodyPr wrap="none">
              <a:spAutoFit/>
            </a:bodyPr>
            <a:lstStyle/>
            <a:p>
              <a:pPr algn="ctr">
                <a:lnSpc>
                  <a:spcPts val="4200"/>
                </a:lnSpc>
              </a:pPr>
              <a:r>
                <a:rPr lang="nl-BE" sz="2800" b="1" dirty="0">
                  <a:solidFill>
                    <a:schemeClr val="accent1"/>
                  </a:solidFill>
                </a:rPr>
                <a:t>Frank </a:t>
              </a:r>
              <a:r>
                <a:rPr lang="nl-BE" sz="2800" b="1" dirty="0" smtClean="0">
                  <a:solidFill>
                    <a:schemeClr val="accent1"/>
                  </a:solidFill>
                </a:rPr>
                <a:t>Robben</a:t>
              </a:r>
              <a:br>
                <a:rPr lang="nl-BE" sz="2800" b="1" dirty="0" smtClean="0">
                  <a:solidFill>
                    <a:schemeClr val="accent1"/>
                  </a:solidFill>
                </a:rPr>
              </a:br>
              <a:r>
                <a:rPr lang="nl-BE" sz="2800" b="1" dirty="0" smtClean="0">
                  <a:solidFill>
                    <a:schemeClr val="accent1"/>
                  </a:solidFill>
                </a:rPr>
                <a:t>KSZ/</a:t>
              </a:r>
              <a:r>
                <a:rPr lang="nl-BE" sz="2800" b="1" dirty="0" err="1" smtClean="0">
                  <a:solidFill>
                    <a:schemeClr val="accent1"/>
                  </a:solidFill>
                </a:rPr>
                <a:t>eHealth</a:t>
              </a:r>
              <a:r>
                <a:rPr lang="nl-BE" sz="2800" b="1" dirty="0" smtClean="0">
                  <a:solidFill>
                    <a:schemeClr val="accent1"/>
                  </a:solidFill>
                </a:rPr>
                <a:t>-platform </a:t>
              </a:r>
              <a:r>
                <a:rPr lang="nl-BE" sz="2800" b="1" dirty="0">
                  <a:solidFill>
                    <a:schemeClr val="accent1"/>
                  </a:solidFill>
                </a:rPr>
                <a:t>- Federale Overheid</a:t>
              </a:r>
              <a:endParaRPr lang="en-US" sz="2800" b="1" dirty="0">
                <a:solidFill>
                  <a:schemeClr val="accent1"/>
                </a:solidFill>
              </a:endParaRP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9019" y="4937359"/>
            <a:ext cx="602045" cy="5760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4041" y="5498845"/>
            <a:ext cx="432000" cy="43200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0041" y="6014289"/>
            <a:ext cx="360000" cy="360000"/>
          </a:xfrm>
          <a:prstGeom prst="rect">
            <a:avLst/>
          </a:prstGeom>
        </p:spPr>
      </p:pic>
    </p:spTree>
    <p:extLst>
      <p:ext uri="{BB962C8B-B14F-4D97-AF65-F5344CB8AC3E}">
        <p14:creationId xmlns:p14="http://schemas.microsoft.com/office/powerpoint/2010/main" val="61215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64096"/>
          </a:xfrm>
        </p:spPr>
        <p:txBody>
          <a:bodyPr/>
          <a:lstStyle/>
          <a:p>
            <a:r>
              <a:rPr lang="nl-BE" dirty="0" smtClean="0"/>
              <a:t>Principes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10</a:t>
            </a:fld>
            <a:endParaRPr lang="nl-BE" dirty="0"/>
          </a:p>
        </p:txBody>
      </p:sp>
      <p:grpSp>
        <p:nvGrpSpPr>
          <p:cNvPr id="3" name="Group 2"/>
          <p:cNvGrpSpPr/>
          <p:nvPr/>
        </p:nvGrpSpPr>
        <p:grpSpPr>
          <a:xfrm>
            <a:off x="394092" y="3900705"/>
            <a:ext cx="8496944" cy="2135783"/>
            <a:chOff x="285805" y="2575480"/>
            <a:chExt cx="8496944" cy="2135783"/>
          </a:xfrm>
        </p:grpSpPr>
        <p:sp>
          <p:nvSpPr>
            <p:cNvPr id="14" name="Rounded Rectangle 13"/>
            <p:cNvSpPr/>
            <p:nvPr/>
          </p:nvSpPr>
          <p:spPr>
            <a:xfrm>
              <a:off x="285805" y="2575480"/>
              <a:ext cx="8496944" cy="2135783"/>
            </a:xfrm>
            <a:prstGeom prst="roundRect">
              <a:avLst>
                <a:gd name="adj" fmla="val 5686"/>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8"/>
            <p:cNvSpPr/>
            <p:nvPr/>
          </p:nvSpPr>
          <p:spPr>
            <a:xfrm>
              <a:off x="3106058" y="2587605"/>
              <a:ext cx="5515428" cy="2123658"/>
            </a:xfrm>
            <a:prstGeom prst="rect">
              <a:avLst/>
            </a:prstGeom>
          </p:spPr>
          <p:txBody>
            <a:bodyPr wrap="square">
              <a:spAutoFit/>
            </a:bodyPr>
            <a:lstStyle/>
            <a:p>
              <a:pPr algn="just"/>
              <a:r>
                <a:rPr lang="en-US" sz="2200" i="1" dirty="0" smtClean="0"/>
                <a:t>“De trend waarbij trage</a:t>
              </a:r>
              <a:r>
                <a:rPr lang="en-US" sz="2200" i="1" dirty="0"/>
                <a:t>, gecentraliseerde, proprietary </a:t>
              </a:r>
              <a:r>
                <a:rPr lang="en-US" sz="2200" i="1" dirty="0" smtClean="0"/>
                <a:t>systemen wijken voor snelle, gedistribueerde, open systemen is onstopbaar, en blockchain zal achteraf gezien worden als een belangrijke mijlpaal in deze evolutie.”</a:t>
              </a:r>
            </a:p>
            <a:p>
              <a:pPr algn="r"/>
              <a:r>
                <a:rPr lang="en-US" sz="2200" i="1" dirty="0" smtClean="0"/>
                <a:t>				</a:t>
              </a:r>
              <a:r>
                <a:rPr lang="en-US" sz="2200" b="1" i="1" dirty="0" smtClean="0"/>
                <a:t>2016</a:t>
              </a:r>
            </a:p>
          </p:txBody>
        </p:sp>
        <p:pic>
          <p:nvPicPr>
            <p:cNvPr id="11" name="Picture 4" descr="https://upload.wikimedia.org/wikipedia/commons/thumb/d/db/Forbes_logo.svg/2000px-Forbe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877" y="2884725"/>
              <a:ext cx="2431019" cy="63434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ounded Rectangle 9"/>
          <p:cNvSpPr/>
          <p:nvPr/>
        </p:nvSpPr>
        <p:spPr>
          <a:xfrm>
            <a:off x="531409" y="1284515"/>
            <a:ext cx="2458543" cy="61685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err="1"/>
              <a:t>Only-once</a:t>
            </a:r>
            <a:endParaRPr lang="nl-BE" sz="2400" b="1" dirty="0"/>
          </a:p>
        </p:txBody>
      </p:sp>
      <p:sp>
        <p:nvSpPr>
          <p:cNvPr id="12" name="Rounded Rectangle 11"/>
          <p:cNvSpPr/>
          <p:nvPr/>
        </p:nvSpPr>
        <p:spPr>
          <a:xfrm>
            <a:off x="3413293" y="1284515"/>
            <a:ext cx="2458543" cy="6168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Ecosysteem</a:t>
            </a:r>
            <a:endParaRPr lang="nl-BE" sz="2400" b="1" dirty="0"/>
          </a:p>
        </p:txBody>
      </p:sp>
      <p:sp>
        <p:nvSpPr>
          <p:cNvPr id="13" name="Rounded Rectangle 12"/>
          <p:cNvSpPr/>
          <p:nvPr/>
        </p:nvSpPr>
        <p:spPr>
          <a:xfrm>
            <a:off x="6295177" y="1284515"/>
            <a:ext cx="2458543" cy="6168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Distributed Trust</a:t>
            </a:r>
            <a:endParaRPr lang="nl-BE" sz="2400" b="1" dirty="0"/>
          </a:p>
        </p:txBody>
      </p:sp>
      <p:sp>
        <p:nvSpPr>
          <p:cNvPr id="15" name="Rounded Rectangle 14"/>
          <p:cNvSpPr/>
          <p:nvPr/>
        </p:nvSpPr>
        <p:spPr>
          <a:xfrm>
            <a:off x="394092" y="2511868"/>
            <a:ext cx="4027183" cy="847362"/>
          </a:xfrm>
          <a:prstGeom prst="roundRect">
            <a:avLst>
              <a:gd name="adj" fmla="val 0"/>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smtClean="0">
                <a:solidFill>
                  <a:schemeClr val="tx1"/>
                </a:solidFill>
              </a:rPr>
              <a:t>Bestaande principes toepassen in blockchain applicaties</a:t>
            </a:r>
            <a:endParaRPr lang="nl-BE" sz="2200" dirty="0">
              <a:solidFill>
                <a:schemeClr val="tx1"/>
              </a:solidFill>
            </a:endParaRPr>
          </a:p>
        </p:txBody>
      </p:sp>
      <p:sp>
        <p:nvSpPr>
          <p:cNvPr id="17" name="Rounded Rectangle 16"/>
          <p:cNvSpPr/>
          <p:nvPr/>
        </p:nvSpPr>
        <p:spPr>
          <a:xfrm>
            <a:off x="4717144" y="2511868"/>
            <a:ext cx="3978519" cy="847362"/>
          </a:xfrm>
          <a:prstGeom prst="roundRect">
            <a:avLst>
              <a:gd name="adj" fmla="val 0"/>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rPr>
              <a:t>Met blockchain </a:t>
            </a:r>
            <a:r>
              <a:rPr lang="nl-BE" sz="2200" dirty="0" smtClean="0">
                <a:solidFill>
                  <a:schemeClr val="tx1"/>
                </a:solidFill>
              </a:rPr>
              <a:t>expertise </a:t>
            </a:r>
            <a:r>
              <a:rPr lang="nl-BE" sz="2200" dirty="0">
                <a:solidFill>
                  <a:schemeClr val="tx1"/>
                </a:solidFill>
              </a:rPr>
              <a:t>opbouwen </a:t>
            </a:r>
            <a:r>
              <a:rPr lang="nl-BE" sz="2200" dirty="0" smtClean="0">
                <a:solidFill>
                  <a:schemeClr val="tx1"/>
                </a:solidFill>
              </a:rPr>
              <a:t>rond nieuw principe</a:t>
            </a:r>
            <a:endParaRPr lang="nl-BE" sz="2200" dirty="0">
              <a:solidFill>
                <a:schemeClr val="tx1"/>
              </a:solidFill>
            </a:endParaRPr>
          </a:p>
        </p:txBody>
      </p:sp>
      <p:sp>
        <p:nvSpPr>
          <p:cNvPr id="5" name="Down Arrow 4"/>
          <p:cNvSpPr/>
          <p:nvPr/>
        </p:nvSpPr>
        <p:spPr>
          <a:xfrm>
            <a:off x="1393371" y="1792516"/>
            <a:ext cx="431302" cy="83457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Down Arrow 17"/>
          <p:cNvSpPr/>
          <p:nvPr/>
        </p:nvSpPr>
        <p:spPr>
          <a:xfrm>
            <a:off x="3664853" y="1792516"/>
            <a:ext cx="431302" cy="83457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Down Arrow 18"/>
          <p:cNvSpPr/>
          <p:nvPr/>
        </p:nvSpPr>
        <p:spPr>
          <a:xfrm>
            <a:off x="6776907" y="1792516"/>
            <a:ext cx="431302" cy="83457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xtBox 5"/>
          <p:cNvSpPr txBox="1"/>
          <p:nvPr/>
        </p:nvSpPr>
        <p:spPr>
          <a:xfrm rot="992141">
            <a:off x="8312558" y="1074936"/>
            <a:ext cx="672300" cy="400110"/>
          </a:xfrm>
          <a:prstGeom prst="rect">
            <a:avLst/>
          </a:prstGeom>
          <a:noFill/>
        </p:spPr>
        <p:txBody>
          <a:bodyPr wrap="none" rtlCol="0">
            <a:spAutoFit/>
          </a:bodyPr>
          <a:lstStyle/>
          <a:p>
            <a:r>
              <a:rPr lang="nl-BE" sz="2000" b="1" dirty="0">
                <a:solidFill>
                  <a:srgbClr val="FF0000"/>
                </a:solidFill>
              </a:rPr>
              <a:t>N</a:t>
            </a:r>
            <a:r>
              <a:rPr lang="nl-BE" sz="2000" b="1" dirty="0" smtClean="0">
                <a:solidFill>
                  <a:srgbClr val="FF0000"/>
                </a:solidFill>
              </a:rPr>
              <a:t>ew</a:t>
            </a:r>
            <a:endParaRPr lang="nl-BE" sz="2000" b="1" dirty="0">
              <a:solidFill>
                <a:srgbClr val="FF0000"/>
              </a:solidFill>
            </a:endParaRPr>
          </a:p>
        </p:txBody>
      </p:sp>
    </p:spTree>
    <p:extLst>
      <p:ext uri="{BB962C8B-B14F-4D97-AF65-F5344CB8AC3E}">
        <p14:creationId xmlns:p14="http://schemas.microsoft.com/office/powerpoint/2010/main" val="1062814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926976"/>
          </a:xfrm>
        </p:spPr>
        <p:txBody>
          <a:bodyPr/>
          <a:lstStyle/>
          <a:p>
            <a:r>
              <a:rPr lang="nl-BE" dirty="0" smtClean="0"/>
              <a:t>Gedistribueerd vertrouwen</a:t>
            </a:r>
            <a:endParaRPr lang="nl-BE" dirty="0"/>
          </a:p>
        </p:txBody>
      </p:sp>
      <p:sp>
        <p:nvSpPr>
          <p:cNvPr id="5" name="Rectangle 4"/>
          <p:cNvSpPr/>
          <p:nvPr/>
        </p:nvSpPr>
        <p:spPr>
          <a:xfrm>
            <a:off x="5004048" y="2582094"/>
            <a:ext cx="2905924" cy="923330"/>
          </a:xfrm>
          <a:prstGeom prst="rect">
            <a:avLst/>
          </a:prstGeom>
        </p:spPr>
        <p:txBody>
          <a:bodyPr wrap="none">
            <a:spAutoFit/>
          </a:bodyPr>
          <a:lstStyle/>
          <a:p>
            <a:r>
              <a:rPr lang="nl-BE" dirty="0" smtClean="0"/>
              <a:t>Dan </a:t>
            </a:r>
            <a:r>
              <a:rPr lang="nl-BE" dirty="0" err="1" smtClean="0"/>
              <a:t>Boneh</a:t>
            </a:r>
            <a:r>
              <a:rPr lang="nl-BE" dirty="0" smtClean="0"/>
              <a:t>, </a:t>
            </a:r>
            <a:br>
              <a:rPr lang="nl-BE" dirty="0" smtClean="0"/>
            </a:br>
            <a:r>
              <a:rPr lang="nl-BE" dirty="0" smtClean="0"/>
              <a:t>Professor Stanford University</a:t>
            </a:r>
            <a:br>
              <a:rPr lang="nl-BE" dirty="0" smtClean="0"/>
            </a:br>
            <a:r>
              <a:rPr lang="nl-BE" dirty="0" smtClean="0"/>
              <a:t>Crypto expert</a:t>
            </a:r>
            <a:endParaRPr lang="nl-BE" dirty="0"/>
          </a:p>
        </p:txBody>
      </p:sp>
      <p:pic>
        <p:nvPicPr>
          <p:cNvPr id="1026" name="Picture 2" descr="https://i.ytimg.com/vi/0t1oCt88XJk/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582094"/>
            <a:ext cx="3584398"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1115616" y="964513"/>
            <a:ext cx="6696744" cy="1194487"/>
          </a:xfrm>
          <a:prstGeom prst="wedgeRoundRectCallout">
            <a:avLst>
              <a:gd name="adj1" fmla="val -16064"/>
              <a:gd name="adj2" fmla="val 94296"/>
              <a:gd name="adj3" fmla="val 1666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chemeClr val="tx1"/>
                </a:solidFill>
              </a:rPr>
              <a:t>Stelling uit de cryptografie</a:t>
            </a: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Alles wat gedaan kan worden met een vertrouwde autoriteit kan ook gedaan </a:t>
            </a:r>
            <a:r>
              <a:rPr lang="en-US" sz="2400" i="1" dirty="0" err="1" smtClean="0">
                <a:solidFill>
                  <a:schemeClr val="tx1"/>
                </a:solidFill>
              </a:rPr>
              <a:t>worden</a:t>
            </a:r>
            <a:r>
              <a:rPr lang="en-US" sz="2400" i="1" dirty="0" smtClean="0">
                <a:solidFill>
                  <a:schemeClr val="tx1"/>
                </a:solidFill>
              </a:rPr>
              <a:t> </a:t>
            </a:r>
            <a:r>
              <a:rPr lang="en-US" sz="2400" i="1" dirty="0" err="1" smtClean="0">
                <a:solidFill>
                  <a:schemeClr val="tx1"/>
                </a:solidFill>
              </a:rPr>
              <a:t>zonder</a:t>
            </a:r>
            <a:endParaRPr lang="nl-BE" sz="2400" i="1" dirty="0">
              <a:solidFill>
                <a:schemeClr val="tx1"/>
              </a:solidFill>
            </a:endParaRPr>
          </a:p>
        </p:txBody>
      </p:sp>
      <p:sp>
        <p:nvSpPr>
          <p:cNvPr id="8" name="Rounded Rectangle 7"/>
          <p:cNvSpPr/>
          <p:nvPr/>
        </p:nvSpPr>
        <p:spPr>
          <a:xfrm>
            <a:off x="323528" y="5371261"/>
            <a:ext cx="8496944" cy="504000"/>
          </a:xfrm>
          <a:prstGeom prst="roundRect">
            <a:avLst>
              <a:gd name="adj" fmla="val 1515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300" b="1" dirty="0" smtClean="0"/>
              <a:t>Blockchain niet enige technologie voor gedistribueerd vertrouwen</a:t>
            </a:r>
            <a:endParaRPr lang="nl-BE" sz="2300" b="1" dirty="0"/>
          </a:p>
        </p:txBody>
      </p:sp>
      <p:sp>
        <p:nvSpPr>
          <p:cNvPr id="9" name="Rounded Rectangle 8"/>
          <p:cNvSpPr/>
          <p:nvPr/>
        </p:nvSpPr>
        <p:spPr>
          <a:xfrm>
            <a:off x="323528" y="4754500"/>
            <a:ext cx="8496944" cy="504000"/>
          </a:xfrm>
          <a:prstGeom prst="roundRect">
            <a:avLst>
              <a:gd name="adj" fmla="val 200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300" b="1" dirty="0" smtClean="0"/>
              <a:t>Wel overhead wat betreft rekenkracht, opslag en communicatie</a:t>
            </a:r>
            <a:endParaRPr lang="nl-BE" sz="2300" b="1" dirty="0"/>
          </a:p>
        </p:txBody>
      </p:sp>
      <p:sp>
        <p:nvSpPr>
          <p:cNvPr id="4" name="TextBox 3"/>
          <p:cNvSpPr txBox="1"/>
          <p:nvPr/>
        </p:nvSpPr>
        <p:spPr>
          <a:xfrm>
            <a:off x="5652120" y="5085184"/>
            <a:ext cx="184731" cy="369332"/>
          </a:xfrm>
          <a:prstGeom prst="rect">
            <a:avLst/>
          </a:prstGeom>
          <a:noFill/>
        </p:spPr>
        <p:txBody>
          <a:bodyPr wrap="none" rtlCol="0">
            <a:spAutoFit/>
          </a:bodyPr>
          <a:lstStyle/>
          <a:p>
            <a:endParaRPr lang="nl-BE" dirty="0"/>
          </a:p>
        </p:txBody>
      </p:sp>
      <p:sp>
        <p:nvSpPr>
          <p:cNvPr id="10" name="Slide Number Placeholder 3"/>
          <p:cNvSpPr>
            <a:spLocks noGrp="1"/>
          </p:cNvSpPr>
          <p:nvPr>
            <p:ph type="sldNum" sz="quarter" idx="12"/>
          </p:nvPr>
        </p:nvSpPr>
        <p:spPr>
          <a:xfrm>
            <a:off x="7048500" y="6556375"/>
            <a:ext cx="2133600" cy="365125"/>
          </a:xfrm>
        </p:spPr>
        <p:txBody>
          <a:bodyPr/>
          <a:lstStyle/>
          <a:p>
            <a:fld id="{13B540AB-6939-4937-A918-1D15FF1C7CE3}" type="slidenum">
              <a:rPr lang="nl-BE" smtClean="0"/>
              <a:t>11</a:t>
            </a:fld>
            <a:endParaRPr lang="nl-BE" dirty="0"/>
          </a:p>
        </p:txBody>
      </p:sp>
      <p:sp>
        <p:nvSpPr>
          <p:cNvPr id="11" name="Rounded Rectangle 10"/>
          <p:cNvSpPr/>
          <p:nvPr/>
        </p:nvSpPr>
        <p:spPr>
          <a:xfrm>
            <a:off x="323528" y="5981700"/>
            <a:ext cx="8496944" cy="779670"/>
          </a:xfrm>
          <a:prstGeom prst="roundRect">
            <a:avLst>
              <a:gd name="adj" fmla="val 135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300" b="1" dirty="0" smtClean="0"/>
              <a:t>→ Blockchain trigger voor algemenere vraag:</a:t>
            </a:r>
            <a:endParaRPr lang="nl-BE" sz="2300" b="1" dirty="0"/>
          </a:p>
          <a:p>
            <a:pPr algn="ctr"/>
            <a:r>
              <a:rPr lang="nl-BE" sz="2300" b="1" dirty="0" smtClean="0"/>
              <a:t>Efficiëntere overheid d.m.v. gedistribueerd vertrouwen?</a:t>
            </a:r>
            <a:endParaRPr lang="nl-BE" sz="2300" b="1" dirty="0"/>
          </a:p>
        </p:txBody>
      </p:sp>
    </p:spTree>
    <p:extLst>
      <p:ext uri="{BB962C8B-B14F-4D97-AF65-F5344CB8AC3E}">
        <p14:creationId xmlns:p14="http://schemas.microsoft.com/office/powerpoint/2010/main" val="426688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1" y="0"/>
            <a:ext cx="8229600" cy="1143000"/>
          </a:xfrm>
        </p:spPr>
        <p:txBody>
          <a:bodyPr>
            <a:normAutofit/>
          </a:bodyPr>
          <a:lstStyle/>
          <a:p>
            <a:r>
              <a:rPr lang="nl-BE" dirty="0" smtClean="0"/>
              <a:t>Meerdere </a:t>
            </a:r>
            <a:r>
              <a:rPr lang="nl-BE" dirty="0" err="1"/>
              <a:t>G</a:t>
            </a:r>
            <a:r>
              <a:rPr lang="nl-BE" dirty="0" err="1" smtClean="0"/>
              <a:t>ovchains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12</a:t>
            </a:fld>
            <a:endParaRPr lang="nl-BE" dirty="0"/>
          </a:p>
        </p:txBody>
      </p:sp>
      <p:sp>
        <p:nvSpPr>
          <p:cNvPr id="5" name="TextBox 4"/>
          <p:cNvSpPr txBox="1"/>
          <p:nvPr/>
        </p:nvSpPr>
        <p:spPr>
          <a:xfrm>
            <a:off x="2863515" y="890337"/>
            <a:ext cx="3335080" cy="369332"/>
          </a:xfrm>
          <a:prstGeom prst="rect">
            <a:avLst/>
          </a:prstGeom>
          <a:noFill/>
        </p:spPr>
        <p:txBody>
          <a:bodyPr wrap="none" rtlCol="0">
            <a:spAutoFit/>
          </a:bodyPr>
          <a:lstStyle/>
          <a:p>
            <a:r>
              <a:rPr lang="nl-BE" b="1" dirty="0" err="1" smtClean="0"/>
              <a:t>Govchain</a:t>
            </a:r>
            <a:r>
              <a:rPr lang="nl-BE" b="1" dirty="0" smtClean="0"/>
              <a:t> = Overheids blockchain</a:t>
            </a:r>
            <a:endParaRPr lang="nl-BE" b="1" dirty="0"/>
          </a:p>
        </p:txBody>
      </p:sp>
      <p:grpSp>
        <p:nvGrpSpPr>
          <p:cNvPr id="77" name="Group 76"/>
          <p:cNvGrpSpPr/>
          <p:nvPr/>
        </p:nvGrpSpPr>
        <p:grpSpPr>
          <a:xfrm>
            <a:off x="385011" y="2005703"/>
            <a:ext cx="2574757" cy="3287833"/>
            <a:chOff x="385011" y="1599311"/>
            <a:chExt cx="2574757" cy="3287833"/>
          </a:xfrm>
        </p:grpSpPr>
        <p:sp>
          <p:nvSpPr>
            <p:cNvPr id="70" name="Rounded Rectangle 69"/>
            <p:cNvSpPr/>
            <p:nvPr/>
          </p:nvSpPr>
          <p:spPr>
            <a:xfrm>
              <a:off x="385011" y="1599311"/>
              <a:ext cx="2574757" cy="3287833"/>
            </a:xfrm>
            <a:prstGeom prst="roundRect">
              <a:avLst>
                <a:gd name="adj" fmla="val 6923"/>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1" name="Group 10"/>
            <p:cNvGrpSpPr>
              <a:grpSpLocks noChangeAspect="1"/>
            </p:cNvGrpSpPr>
            <p:nvPr/>
          </p:nvGrpSpPr>
          <p:grpSpPr>
            <a:xfrm>
              <a:off x="812713" y="2005322"/>
              <a:ext cx="1780669" cy="577517"/>
              <a:chOff x="1576141" y="1961147"/>
              <a:chExt cx="2077444" cy="673769"/>
            </a:xfrm>
          </p:grpSpPr>
          <p:sp>
            <p:nvSpPr>
              <p:cNvPr id="6" name="Rectangle 5"/>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7" name="Rectangle 6"/>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0" name="Straight Connector 9"/>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427704" y="3605245"/>
              <a:ext cx="2532064" cy="1200329"/>
            </a:xfrm>
            <a:prstGeom prst="rect">
              <a:avLst/>
            </a:prstGeom>
          </p:spPr>
          <p:txBody>
            <a:bodyPr wrap="square">
              <a:spAutoFit/>
            </a:bodyPr>
            <a:lstStyle/>
            <a:p>
              <a:r>
                <a:rPr lang="nl-BE" b="1" dirty="0"/>
                <a:t>Eén grote </a:t>
              </a:r>
              <a:r>
                <a:rPr lang="nl-BE" b="1" dirty="0" err="1"/>
                <a:t>govchain</a:t>
              </a:r>
              <a:endParaRPr lang="nl-BE" b="1" dirty="0"/>
            </a:p>
            <a:p>
              <a:r>
                <a:rPr lang="nl-BE" dirty="0" smtClean="0"/>
                <a:t>Inefficiënt</a:t>
              </a:r>
              <a:br>
                <a:rPr lang="nl-BE" dirty="0" smtClean="0"/>
              </a:br>
              <a:r>
                <a:rPr lang="nl-BE" dirty="0" smtClean="0"/>
                <a:t>Niet </a:t>
              </a:r>
              <a:r>
                <a:rPr lang="nl-BE" dirty="0"/>
                <a:t>schaalbaar</a:t>
              </a:r>
            </a:p>
            <a:p>
              <a:r>
                <a:rPr lang="nl-BE" dirty="0" smtClean="0"/>
                <a:t>No </a:t>
              </a:r>
              <a:r>
                <a:rPr lang="nl-BE" dirty="0" err="1" smtClean="0"/>
                <a:t>one</a:t>
              </a:r>
              <a:r>
                <a:rPr lang="nl-BE" dirty="0" smtClean="0"/>
                <a:t> </a:t>
              </a:r>
              <a:r>
                <a:rPr lang="nl-BE" dirty="0" err="1" smtClean="0"/>
                <a:t>tech</a:t>
              </a:r>
              <a:r>
                <a:rPr lang="nl-BE" dirty="0" smtClean="0"/>
                <a:t> </a:t>
              </a:r>
              <a:r>
                <a:rPr lang="nl-BE" dirty="0" err="1" smtClean="0"/>
                <a:t>suits</a:t>
              </a:r>
              <a:r>
                <a:rPr lang="nl-BE" dirty="0" smtClean="0"/>
                <a:t> </a:t>
              </a:r>
              <a:r>
                <a:rPr lang="nl-BE" dirty="0" err="1" smtClean="0"/>
                <a:t>all</a:t>
              </a:r>
              <a:endParaRPr lang="nl-BE" dirty="0"/>
            </a:p>
          </p:txBody>
        </p:sp>
      </p:grpSp>
      <p:grpSp>
        <p:nvGrpSpPr>
          <p:cNvPr id="79" name="Group 78"/>
          <p:cNvGrpSpPr/>
          <p:nvPr/>
        </p:nvGrpSpPr>
        <p:grpSpPr>
          <a:xfrm>
            <a:off x="6364698" y="2005704"/>
            <a:ext cx="2439000" cy="3483261"/>
            <a:chOff x="6581274" y="1599312"/>
            <a:chExt cx="2439000" cy="3483261"/>
          </a:xfrm>
        </p:grpSpPr>
        <p:sp>
          <p:nvSpPr>
            <p:cNvPr id="72" name="Rounded Rectangle 71"/>
            <p:cNvSpPr/>
            <p:nvPr/>
          </p:nvSpPr>
          <p:spPr>
            <a:xfrm>
              <a:off x="6581274" y="1599312"/>
              <a:ext cx="2439000" cy="3289946"/>
            </a:xfrm>
            <a:prstGeom prst="roundRect">
              <a:avLst>
                <a:gd name="adj" fmla="val 6923"/>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2" name="Group 11"/>
            <p:cNvGrpSpPr>
              <a:grpSpLocks noChangeAspect="1"/>
            </p:cNvGrpSpPr>
            <p:nvPr/>
          </p:nvGrpSpPr>
          <p:grpSpPr>
            <a:xfrm>
              <a:off x="7951314" y="2568682"/>
              <a:ext cx="774316" cy="251131"/>
              <a:chOff x="1576141" y="1961147"/>
              <a:chExt cx="2077444" cy="673769"/>
            </a:xfrm>
          </p:grpSpPr>
          <p:sp>
            <p:nvSpPr>
              <p:cNvPr id="13" name="Rectangle 1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1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1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 name="Straight Connector 1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a:grpSpLocks noChangeAspect="1"/>
            </p:cNvGrpSpPr>
            <p:nvPr/>
          </p:nvGrpSpPr>
          <p:grpSpPr>
            <a:xfrm>
              <a:off x="6982647" y="2994211"/>
              <a:ext cx="774316" cy="251131"/>
              <a:chOff x="1576141" y="1961147"/>
              <a:chExt cx="2077444" cy="673769"/>
            </a:xfrm>
          </p:grpSpPr>
          <p:sp>
            <p:nvSpPr>
              <p:cNvPr id="18" name="Rectangle 17"/>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18"/>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1" name="Straight Connector 20"/>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a:grpSpLocks noChangeAspect="1"/>
            </p:cNvGrpSpPr>
            <p:nvPr/>
          </p:nvGrpSpPr>
          <p:grpSpPr>
            <a:xfrm>
              <a:off x="7951314" y="2994211"/>
              <a:ext cx="774316" cy="251131"/>
              <a:chOff x="1576141" y="1961147"/>
              <a:chExt cx="2077444" cy="673769"/>
            </a:xfrm>
          </p:grpSpPr>
          <p:sp>
            <p:nvSpPr>
              <p:cNvPr id="23" name="Rectangle 2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Rectangle 2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Rectangle 2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6" name="Straight Connector 2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a:grpSpLocks noChangeAspect="1"/>
            </p:cNvGrpSpPr>
            <p:nvPr/>
          </p:nvGrpSpPr>
          <p:grpSpPr>
            <a:xfrm>
              <a:off x="6982647" y="2568682"/>
              <a:ext cx="774316" cy="251131"/>
              <a:chOff x="1576141" y="1961147"/>
              <a:chExt cx="2077444" cy="673769"/>
            </a:xfrm>
          </p:grpSpPr>
          <p:sp>
            <p:nvSpPr>
              <p:cNvPr id="28" name="Rectangle 27"/>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Rectangle 28"/>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Rectangle 29"/>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1" name="Straight Connector 30"/>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a:grpSpLocks noChangeAspect="1"/>
            </p:cNvGrpSpPr>
            <p:nvPr/>
          </p:nvGrpSpPr>
          <p:grpSpPr>
            <a:xfrm>
              <a:off x="7951314" y="1717624"/>
              <a:ext cx="774316" cy="251131"/>
              <a:chOff x="1576141" y="1961147"/>
              <a:chExt cx="2077444" cy="673769"/>
            </a:xfrm>
          </p:grpSpPr>
          <p:sp>
            <p:nvSpPr>
              <p:cNvPr id="33" name="Rectangle 3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Rectangle 3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Rectangle 3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6" name="Straight Connector 3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a:grpSpLocks noChangeAspect="1"/>
            </p:cNvGrpSpPr>
            <p:nvPr/>
          </p:nvGrpSpPr>
          <p:grpSpPr>
            <a:xfrm>
              <a:off x="6982647" y="2143153"/>
              <a:ext cx="774316" cy="251131"/>
              <a:chOff x="1576141" y="1961147"/>
              <a:chExt cx="2077444" cy="673769"/>
            </a:xfrm>
          </p:grpSpPr>
          <p:sp>
            <p:nvSpPr>
              <p:cNvPr id="38" name="Rectangle 37"/>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Rectangle 38"/>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 name="Rectangle 39"/>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1" name="Straight Connector 40"/>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noChangeAspect="1"/>
            </p:cNvGrpSpPr>
            <p:nvPr/>
          </p:nvGrpSpPr>
          <p:grpSpPr>
            <a:xfrm>
              <a:off x="7951314" y="2143153"/>
              <a:ext cx="774316" cy="251131"/>
              <a:chOff x="1576141" y="1961147"/>
              <a:chExt cx="2077444" cy="673769"/>
            </a:xfrm>
          </p:grpSpPr>
          <p:sp>
            <p:nvSpPr>
              <p:cNvPr id="43" name="Rectangle 4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6" name="Straight Connector 4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a:grpSpLocks noChangeAspect="1"/>
            </p:cNvGrpSpPr>
            <p:nvPr/>
          </p:nvGrpSpPr>
          <p:grpSpPr>
            <a:xfrm>
              <a:off x="6982647" y="1717624"/>
              <a:ext cx="774316" cy="251131"/>
              <a:chOff x="1576141" y="1961147"/>
              <a:chExt cx="2077444" cy="673769"/>
            </a:xfrm>
          </p:grpSpPr>
          <p:sp>
            <p:nvSpPr>
              <p:cNvPr id="48" name="Rectangle 47"/>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Rectangle 48"/>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0" name="Rectangle 49"/>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1" name="Straight Connector 50"/>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6581274" y="3605245"/>
              <a:ext cx="2439000" cy="1477328"/>
            </a:xfrm>
            <a:prstGeom prst="rect">
              <a:avLst/>
            </a:prstGeom>
          </p:spPr>
          <p:txBody>
            <a:bodyPr wrap="square">
              <a:spAutoFit/>
            </a:bodyPr>
            <a:lstStyle/>
            <a:p>
              <a:r>
                <a:rPr lang="nl-BE" b="1" dirty="0"/>
                <a:t>Eén </a:t>
              </a:r>
              <a:r>
                <a:rPr lang="nl-BE" b="1" dirty="0" err="1"/>
                <a:t>govchain</a:t>
              </a:r>
              <a:r>
                <a:rPr lang="nl-BE" b="1" dirty="0"/>
                <a:t> </a:t>
              </a:r>
              <a:r>
                <a:rPr lang="nl-BE" b="1" dirty="0" smtClean="0"/>
                <a:t>per </a:t>
              </a:r>
              <a:r>
                <a:rPr lang="nl-BE" b="1" dirty="0"/>
                <a:t>applicatie</a:t>
              </a:r>
              <a:br>
                <a:rPr lang="nl-BE" b="1" dirty="0"/>
              </a:br>
              <a:r>
                <a:rPr lang="nl-BE" dirty="0" smtClean="0"/>
                <a:t>Silo’s </a:t>
              </a:r>
              <a:r>
                <a:rPr lang="nl-BE" dirty="0"/>
                <a:t>-&gt; duplicatie data, consistentie issues, ….</a:t>
              </a:r>
            </a:p>
            <a:p>
              <a:r>
                <a:rPr lang="nl-BE" b="1" dirty="0" smtClean="0"/>
                <a:t> </a:t>
              </a:r>
              <a:endParaRPr lang="nl-BE" b="1" dirty="0"/>
            </a:p>
          </p:txBody>
        </p:sp>
      </p:grpSp>
      <p:grpSp>
        <p:nvGrpSpPr>
          <p:cNvPr id="78" name="Group 77"/>
          <p:cNvGrpSpPr/>
          <p:nvPr/>
        </p:nvGrpSpPr>
        <p:grpSpPr>
          <a:xfrm>
            <a:off x="3305369" y="2007817"/>
            <a:ext cx="2713728" cy="3287833"/>
            <a:chOff x="3338157" y="1601425"/>
            <a:chExt cx="2713728" cy="3287833"/>
          </a:xfrm>
        </p:grpSpPr>
        <p:sp>
          <p:nvSpPr>
            <p:cNvPr id="74" name="Rounded Rectangle 73"/>
            <p:cNvSpPr/>
            <p:nvPr/>
          </p:nvSpPr>
          <p:spPr>
            <a:xfrm>
              <a:off x="3338157" y="1601425"/>
              <a:ext cx="2701696" cy="3287833"/>
            </a:xfrm>
            <a:prstGeom prst="roundRect">
              <a:avLst>
                <a:gd name="adj" fmla="val 6923"/>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52" name="Group 51"/>
            <p:cNvGrpSpPr>
              <a:grpSpLocks noChangeAspect="1"/>
            </p:cNvGrpSpPr>
            <p:nvPr/>
          </p:nvGrpSpPr>
          <p:grpSpPr>
            <a:xfrm>
              <a:off x="4058812" y="1988273"/>
              <a:ext cx="1161476" cy="376697"/>
              <a:chOff x="1576141" y="1961147"/>
              <a:chExt cx="2077444" cy="673769"/>
            </a:xfrm>
          </p:grpSpPr>
          <p:sp>
            <p:nvSpPr>
              <p:cNvPr id="53" name="Rectangle 5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4" name="Rectangle 5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5" name="Rectangle 5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6" name="Straight Connector 5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a:grpSpLocks noChangeAspect="1"/>
            </p:cNvGrpSpPr>
            <p:nvPr/>
          </p:nvGrpSpPr>
          <p:grpSpPr>
            <a:xfrm>
              <a:off x="4058812" y="2554024"/>
              <a:ext cx="1161476" cy="376697"/>
              <a:chOff x="1576141" y="1961147"/>
              <a:chExt cx="2077444" cy="673769"/>
            </a:xfrm>
          </p:grpSpPr>
          <p:sp>
            <p:nvSpPr>
              <p:cNvPr id="58" name="Rectangle 57"/>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9" name="Rectangle 58"/>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61" name="Straight Connector 60"/>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a:grpSpLocks noChangeAspect="1"/>
            </p:cNvGrpSpPr>
            <p:nvPr/>
          </p:nvGrpSpPr>
          <p:grpSpPr>
            <a:xfrm>
              <a:off x="4058812" y="3119776"/>
              <a:ext cx="1161476" cy="376697"/>
              <a:chOff x="1576141" y="1961147"/>
              <a:chExt cx="2077444" cy="673769"/>
            </a:xfrm>
          </p:grpSpPr>
          <p:sp>
            <p:nvSpPr>
              <p:cNvPr id="63" name="Rectangle 6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Rectangle 6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5" name="Rectangle 6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66" name="Straight Connector 6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5" name="Rectangle 74"/>
            <p:cNvSpPr/>
            <p:nvPr/>
          </p:nvSpPr>
          <p:spPr>
            <a:xfrm>
              <a:off x="3350188" y="3605245"/>
              <a:ext cx="2701697" cy="1200329"/>
            </a:xfrm>
            <a:prstGeom prst="rect">
              <a:avLst/>
            </a:prstGeom>
          </p:spPr>
          <p:txBody>
            <a:bodyPr wrap="square">
              <a:spAutoFit/>
            </a:bodyPr>
            <a:lstStyle/>
            <a:p>
              <a:r>
                <a:rPr lang="nl-BE" b="1" dirty="0" smtClean="0"/>
                <a:t>Ecosystemen</a:t>
              </a:r>
            </a:p>
            <a:p>
              <a:r>
                <a:rPr lang="nl-BE" dirty="0" smtClean="0"/>
                <a:t>Best of </a:t>
              </a:r>
              <a:r>
                <a:rPr lang="nl-BE" dirty="0" err="1" smtClean="0"/>
                <a:t>both</a:t>
              </a:r>
              <a:r>
                <a:rPr lang="nl-BE" dirty="0" smtClean="0"/>
                <a:t> </a:t>
              </a:r>
              <a:r>
                <a:rPr lang="nl-BE" dirty="0" err="1" smtClean="0"/>
                <a:t>worlds</a:t>
              </a:r>
              <a:endParaRPr lang="nl-BE" dirty="0" smtClean="0"/>
            </a:p>
            <a:p>
              <a:r>
                <a:rPr lang="nl-BE" dirty="0" smtClean="0"/>
                <a:t>Denkoefening: </a:t>
              </a:r>
              <a:br>
                <a:rPr lang="nl-BE" dirty="0" smtClean="0"/>
              </a:br>
              <a:r>
                <a:rPr lang="nl-BE" dirty="0" smtClean="0"/>
                <a:t>Welke applicatie waar?</a:t>
              </a:r>
              <a:endParaRPr lang="nl-BE" dirty="0"/>
            </a:p>
          </p:txBody>
        </p:sp>
      </p:grpSp>
      <p:sp>
        <p:nvSpPr>
          <p:cNvPr id="9" name="TextBox 8"/>
          <p:cNvSpPr txBox="1"/>
          <p:nvPr/>
        </p:nvSpPr>
        <p:spPr>
          <a:xfrm>
            <a:off x="2817421" y="1259669"/>
            <a:ext cx="3701654" cy="400110"/>
          </a:xfrm>
          <a:prstGeom prst="rect">
            <a:avLst/>
          </a:prstGeom>
          <a:noFill/>
        </p:spPr>
        <p:txBody>
          <a:bodyPr wrap="none" rtlCol="0">
            <a:spAutoFit/>
          </a:bodyPr>
          <a:lstStyle/>
          <a:p>
            <a:r>
              <a:rPr lang="nl-BE" sz="2000" dirty="0" smtClean="0"/>
              <a:t>Overheid is een complexe context</a:t>
            </a:r>
            <a:endParaRPr lang="nl-BE" sz="2000" dirty="0"/>
          </a:p>
        </p:txBody>
      </p:sp>
      <p:sp>
        <p:nvSpPr>
          <p:cNvPr id="76" name="Rounded Rectangle 75"/>
          <p:cNvSpPr/>
          <p:nvPr/>
        </p:nvSpPr>
        <p:spPr>
          <a:xfrm>
            <a:off x="2430478" y="5638139"/>
            <a:ext cx="4352565" cy="985817"/>
          </a:xfrm>
          <a:prstGeom prst="roundRect">
            <a:avLst>
              <a:gd name="adj" fmla="val 0"/>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t>G</a:t>
            </a:r>
            <a:r>
              <a:rPr lang="nl-BE" sz="2000" b="1" dirty="0" smtClean="0"/>
              <a:t>ecoördineerde aanpak noodzakelijk</a:t>
            </a:r>
          </a:p>
          <a:p>
            <a:pPr algn="ctr"/>
            <a:r>
              <a:rPr lang="nl-BE" sz="2000" b="1" dirty="0" smtClean="0"/>
              <a:t>om te komen tot blockchain ecosystemen over instellingen heen</a:t>
            </a:r>
            <a:endParaRPr lang="nl-BE" sz="2000" b="1" dirty="0"/>
          </a:p>
        </p:txBody>
      </p:sp>
      <p:sp>
        <p:nvSpPr>
          <p:cNvPr id="3" name="Down Arrow 2"/>
          <p:cNvSpPr/>
          <p:nvPr/>
        </p:nvSpPr>
        <p:spPr>
          <a:xfrm>
            <a:off x="4453752" y="5238029"/>
            <a:ext cx="304361" cy="467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64928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64" y="0"/>
            <a:ext cx="8229600" cy="964642"/>
          </a:xfrm>
        </p:spPr>
        <p:txBody>
          <a:bodyPr/>
          <a:lstStyle/>
          <a:p>
            <a:r>
              <a:rPr lang="nl-BE" dirty="0" smtClean="0"/>
              <a:t>Visie op lange termijn</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13</a:t>
            </a:fld>
            <a:endParaRPr lang="nl-BE" dirty="0"/>
          </a:p>
        </p:txBody>
      </p:sp>
      <p:sp>
        <p:nvSpPr>
          <p:cNvPr id="5" name="Rectangle 4"/>
          <p:cNvSpPr/>
          <p:nvPr/>
        </p:nvSpPr>
        <p:spPr>
          <a:xfrm>
            <a:off x="0" y="6550223"/>
            <a:ext cx="8058778" cy="307777"/>
          </a:xfrm>
          <a:prstGeom prst="rect">
            <a:avLst/>
          </a:prstGeom>
        </p:spPr>
        <p:txBody>
          <a:bodyPr wrap="square">
            <a:spAutoFit/>
          </a:bodyPr>
          <a:lstStyle/>
          <a:p>
            <a:r>
              <a:rPr lang="nl-BE" sz="1400" dirty="0">
                <a:solidFill>
                  <a:schemeClr val="bg1">
                    <a:lumMod val="65000"/>
                  </a:schemeClr>
                </a:solidFill>
              </a:rPr>
              <a:t>http://www.the-blockchain.com/docs/Hyperledger%20Whitepaper.pdf</a:t>
            </a:r>
          </a:p>
        </p:txBody>
      </p:sp>
      <p:sp>
        <p:nvSpPr>
          <p:cNvPr id="8" name="Rounded Rectangle 7"/>
          <p:cNvSpPr/>
          <p:nvPr/>
        </p:nvSpPr>
        <p:spPr>
          <a:xfrm>
            <a:off x="451263" y="1183147"/>
            <a:ext cx="8480809" cy="2450390"/>
          </a:xfrm>
          <a:prstGeom prst="roundRect">
            <a:avLst>
              <a:gd name="adj" fmla="val 657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rPr>
              <a:t>A world of many </a:t>
            </a:r>
            <a:r>
              <a:rPr lang="en-US" sz="2400" b="1" dirty="0" smtClean="0">
                <a:solidFill>
                  <a:schemeClr val="tx1"/>
                </a:solidFill>
              </a:rPr>
              <a:t>networks</a:t>
            </a:r>
          </a:p>
          <a:p>
            <a:pPr algn="just"/>
            <a:r>
              <a:rPr lang="en-US" sz="2000" dirty="0" smtClean="0">
                <a:solidFill>
                  <a:schemeClr val="tx1"/>
                </a:solidFill>
              </a:rPr>
              <a:t>“</a:t>
            </a:r>
            <a:r>
              <a:rPr lang="en-US" sz="2000" dirty="0">
                <a:solidFill>
                  <a:schemeClr val="tx1"/>
                </a:solidFill>
              </a:rPr>
              <a:t>Hyperledger is based on the expectation that there will be many blockchain networks, with each network ledger serving a different </a:t>
            </a:r>
            <a:r>
              <a:rPr lang="en-US" sz="2000" dirty="0" smtClean="0">
                <a:solidFill>
                  <a:schemeClr val="tx1"/>
                </a:solidFill>
              </a:rPr>
              <a:t>goal. </a:t>
            </a:r>
            <a:r>
              <a:rPr lang="en-US" sz="2000" dirty="0">
                <a:solidFill>
                  <a:schemeClr val="tx1"/>
                </a:solidFill>
              </a:rPr>
              <a:t>[…] Hyperledger still requires an addressing system that allows </a:t>
            </a:r>
            <a:r>
              <a:rPr lang="en-US" sz="2000" dirty="0" smtClean="0">
                <a:solidFill>
                  <a:schemeClr val="tx1"/>
                </a:solidFill>
              </a:rPr>
              <a:t>transactions </a:t>
            </a:r>
            <a:r>
              <a:rPr lang="en-US" sz="2000" dirty="0">
                <a:solidFill>
                  <a:schemeClr val="tx1"/>
                </a:solidFill>
              </a:rPr>
              <a:t>on one ledger to discover and utilize appropriate transactions and smart contracts (chaincode) on other ledgers</a:t>
            </a:r>
            <a:r>
              <a:rPr lang="en-US" sz="2000" dirty="0" smtClean="0">
                <a:solidFill>
                  <a:schemeClr val="tx1"/>
                </a:solidFill>
              </a:rPr>
              <a:t>.”</a:t>
            </a:r>
          </a:p>
          <a:p>
            <a:endParaRPr lang="en-US" sz="2000" dirty="0">
              <a:solidFill>
                <a:schemeClr val="tx1"/>
              </a:solidFill>
            </a:endParaRPr>
          </a:p>
        </p:txBody>
      </p:sp>
      <p:pic>
        <p:nvPicPr>
          <p:cNvPr id="9" name="Picture 8" descr="https://www.hyperledger.org/wp-content/uploads/2016/09/logo_h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493" y="3138669"/>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3983" y="3157338"/>
            <a:ext cx="859274" cy="369332"/>
          </a:xfrm>
          <a:prstGeom prst="rect">
            <a:avLst/>
          </a:prstGeom>
          <a:noFill/>
        </p:spPr>
        <p:txBody>
          <a:bodyPr wrap="none" rtlCol="0">
            <a:spAutoFit/>
          </a:bodyPr>
          <a:lstStyle/>
          <a:p>
            <a:r>
              <a:rPr lang="nl-BE" b="1" dirty="0" smtClean="0"/>
              <a:t>FABRIC</a:t>
            </a:r>
            <a:endParaRPr lang="nl-BE" b="1" dirty="0"/>
          </a:p>
        </p:txBody>
      </p:sp>
      <p:sp>
        <p:nvSpPr>
          <p:cNvPr id="12" name="Rectangle 11"/>
          <p:cNvSpPr/>
          <p:nvPr/>
        </p:nvSpPr>
        <p:spPr>
          <a:xfrm>
            <a:off x="6075751" y="3968478"/>
            <a:ext cx="2407506" cy="15972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smtClean="0"/>
              <a:t>- Gelanceerd </a:t>
            </a:r>
            <a:r>
              <a:rPr lang="nl-BE" dirty="0"/>
              <a:t>door IBM</a:t>
            </a:r>
          </a:p>
          <a:p>
            <a:r>
              <a:rPr lang="nl-BE" dirty="0" smtClean="0"/>
              <a:t>- Actieve </a:t>
            </a:r>
            <a:r>
              <a:rPr lang="nl-BE" dirty="0"/>
              <a:t>community</a:t>
            </a:r>
          </a:p>
          <a:p>
            <a:r>
              <a:rPr lang="nl-BE" dirty="0" smtClean="0"/>
              <a:t>- Open source</a:t>
            </a:r>
            <a:br>
              <a:rPr lang="nl-BE" dirty="0" smtClean="0"/>
            </a:br>
            <a:r>
              <a:rPr lang="nl-BE" dirty="0" smtClean="0"/>
              <a:t>- Modulair </a:t>
            </a:r>
            <a:r>
              <a:rPr lang="nl-BE" dirty="0"/>
              <a:t>/ </a:t>
            </a:r>
            <a:r>
              <a:rPr lang="nl-BE" dirty="0" smtClean="0"/>
              <a:t>Flexibel</a:t>
            </a:r>
          </a:p>
          <a:p>
            <a:r>
              <a:rPr lang="nl-BE" dirty="0" smtClean="0"/>
              <a:t>→ Veelbelovend</a:t>
            </a:r>
            <a:endParaRPr lang="nl-BE" dirty="0"/>
          </a:p>
        </p:txBody>
      </p:sp>
      <p:sp>
        <p:nvSpPr>
          <p:cNvPr id="13" name="Down Arrow 12"/>
          <p:cNvSpPr/>
          <p:nvPr/>
        </p:nvSpPr>
        <p:spPr>
          <a:xfrm>
            <a:off x="7074568" y="3526670"/>
            <a:ext cx="397043" cy="51400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769730" y="4457789"/>
            <a:ext cx="4794824" cy="1631216"/>
          </a:xfrm>
          <a:prstGeom prst="rect">
            <a:avLst/>
          </a:prstGeom>
          <a:noFill/>
        </p:spPr>
        <p:txBody>
          <a:bodyPr wrap="square" rtlCol="0">
            <a:spAutoFit/>
          </a:bodyPr>
          <a:lstStyle/>
          <a:p>
            <a:pPr marL="285750" indent="-285750">
              <a:buFont typeface="Symbol"/>
              <a:buChar char="Þ"/>
            </a:pPr>
            <a:r>
              <a:rPr lang="nl-BE" sz="2000" dirty="0"/>
              <a:t>Voorlopig </a:t>
            </a:r>
            <a:r>
              <a:rPr lang="nl-BE" sz="2000" dirty="0" smtClean="0"/>
              <a:t>toekomstmuziek</a:t>
            </a:r>
            <a:br>
              <a:rPr lang="nl-BE" sz="2000" dirty="0" smtClean="0"/>
            </a:br>
            <a:r>
              <a:rPr lang="nl-BE" sz="2000" dirty="0" smtClean="0"/>
              <a:t>Maar </a:t>
            </a:r>
            <a:r>
              <a:rPr lang="nl-BE" sz="2000" dirty="0"/>
              <a:t>geeft wel de richting </a:t>
            </a:r>
            <a:r>
              <a:rPr lang="nl-BE" sz="2000" dirty="0" smtClean="0"/>
              <a:t>aan</a:t>
            </a:r>
          </a:p>
          <a:p>
            <a:pPr marL="285750" indent="-285750">
              <a:buFont typeface="Symbol"/>
              <a:buChar char="Þ"/>
            </a:pPr>
            <a:r>
              <a:rPr lang="nl-BE" sz="2000" dirty="0"/>
              <a:t>G</a:t>
            </a:r>
            <a:r>
              <a:rPr lang="nl-BE" sz="2000" dirty="0" smtClean="0"/>
              <a:t>ecoördineerde aanpak blijft noodzakelijk (only-once, ecosysteem, optimale processen)</a:t>
            </a:r>
          </a:p>
        </p:txBody>
      </p:sp>
    </p:spTree>
    <p:extLst>
      <p:ext uri="{BB962C8B-B14F-4D97-AF65-F5344CB8AC3E}">
        <p14:creationId xmlns:p14="http://schemas.microsoft.com/office/powerpoint/2010/main" val="3441547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866775"/>
          </a:xfrm>
        </p:spPr>
        <p:txBody>
          <a:bodyPr/>
          <a:lstStyle/>
          <a:p>
            <a:r>
              <a:rPr lang="nl-BE" dirty="0" smtClean="0"/>
              <a:t>Business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14</a:t>
            </a:fld>
            <a:endParaRPr lang="nl-BE" dirty="0"/>
          </a:p>
        </p:txBody>
      </p:sp>
      <p:sp>
        <p:nvSpPr>
          <p:cNvPr id="5" name="Rectangle 4"/>
          <p:cNvSpPr/>
          <p:nvPr/>
        </p:nvSpPr>
        <p:spPr>
          <a:xfrm>
            <a:off x="509587" y="1652587"/>
            <a:ext cx="4467225" cy="4286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spc="200" dirty="0" smtClean="0"/>
              <a:t>Opportuniteiten</a:t>
            </a:r>
            <a:endParaRPr lang="nl-BE" sz="2000" b="1" spc="200" dirty="0"/>
          </a:p>
        </p:txBody>
      </p:sp>
      <p:sp>
        <p:nvSpPr>
          <p:cNvPr id="6" name="Rectangle 5"/>
          <p:cNvSpPr/>
          <p:nvPr/>
        </p:nvSpPr>
        <p:spPr>
          <a:xfrm>
            <a:off x="509586" y="2081212"/>
            <a:ext cx="4467226" cy="12192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dirty="0">
                <a:solidFill>
                  <a:schemeClr val="tx1"/>
                </a:solidFill>
              </a:rPr>
              <a:t>Blockchain dynamiek biedt unieke kansen om te komen tot optimale processen over </a:t>
            </a:r>
            <a:r>
              <a:rPr lang="nl-BE" sz="2000" dirty="0" smtClean="0">
                <a:solidFill>
                  <a:schemeClr val="tx1"/>
                </a:solidFill>
              </a:rPr>
              <a:t>de overheidsniveaus / instellingen </a:t>
            </a:r>
            <a:r>
              <a:rPr lang="nl-BE" sz="2000" dirty="0">
                <a:solidFill>
                  <a:schemeClr val="tx1"/>
                </a:solidFill>
              </a:rPr>
              <a:t>heen</a:t>
            </a:r>
          </a:p>
        </p:txBody>
      </p:sp>
      <p:sp>
        <p:nvSpPr>
          <p:cNvPr id="7" name="Rectangle 6"/>
          <p:cNvSpPr/>
          <p:nvPr/>
        </p:nvSpPr>
        <p:spPr>
          <a:xfrm>
            <a:off x="5272087" y="1676399"/>
            <a:ext cx="3543300" cy="42862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spc="200" dirty="0" smtClean="0"/>
              <a:t>Ecosystemen</a:t>
            </a:r>
            <a:endParaRPr lang="nl-BE" sz="2000" b="1" spc="200" dirty="0"/>
          </a:p>
        </p:txBody>
      </p:sp>
      <p:sp>
        <p:nvSpPr>
          <p:cNvPr id="8" name="Rectangle 7"/>
          <p:cNvSpPr/>
          <p:nvPr/>
        </p:nvSpPr>
        <p:spPr>
          <a:xfrm>
            <a:off x="5272086" y="2105024"/>
            <a:ext cx="3543301" cy="1195388"/>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dirty="0" smtClean="0">
                <a:solidFill>
                  <a:schemeClr val="tx1"/>
                </a:solidFill>
              </a:rPr>
              <a:t>Optimale </a:t>
            </a:r>
            <a:r>
              <a:rPr lang="nl-BE" sz="2000" dirty="0">
                <a:solidFill>
                  <a:schemeClr val="tx1"/>
                </a:solidFill>
              </a:rPr>
              <a:t>processen enkel in bredere ecosystemen</a:t>
            </a:r>
          </a:p>
        </p:txBody>
      </p:sp>
      <p:sp>
        <p:nvSpPr>
          <p:cNvPr id="9" name="Rectangle 8"/>
          <p:cNvSpPr/>
          <p:nvPr/>
        </p:nvSpPr>
        <p:spPr>
          <a:xfrm>
            <a:off x="509587" y="3738562"/>
            <a:ext cx="8305800" cy="42862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spc="200" dirty="0"/>
              <a:t>Vereist gecoördineerde aanpak</a:t>
            </a:r>
          </a:p>
        </p:txBody>
      </p:sp>
      <p:sp>
        <p:nvSpPr>
          <p:cNvPr id="11" name="Rectangle 10"/>
          <p:cNvSpPr/>
          <p:nvPr/>
        </p:nvSpPr>
        <p:spPr>
          <a:xfrm>
            <a:off x="1733551" y="4933950"/>
            <a:ext cx="6096000" cy="4286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spc="200" dirty="0" smtClean="0"/>
              <a:t>Oude &amp; nieuwe principes</a:t>
            </a:r>
            <a:endParaRPr lang="nl-BE" sz="2000" b="1" spc="200" dirty="0"/>
          </a:p>
        </p:txBody>
      </p:sp>
      <p:sp>
        <p:nvSpPr>
          <p:cNvPr id="12" name="Rectangle 11"/>
          <p:cNvSpPr/>
          <p:nvPr/>
        </p:nvSpPr>
        <p:spPr>
          <a:xfrm>
            <a:off x="1733550" y="5362575"/>
            <a:ext cx="6096000" cy="85725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dirty="0">
                <a:solidFill>
                  <a:schemeClr val="tx1"/>
                </a:solidFill>
              </a:rPr>
              <a:t>Bestaande principes toepassen en ons klaarmaken voor nieuwe: gedistribueerd vertrouwen</a:t>
            </a:r>
          </a:p>
        </p:txBody>
      </p:sp>
      <p:sp>
        <p:nvSpPr>
          <p:cNvPr id="13" name="Down Arrow 12"/>
          <p:cNvSpPr/>
          <p:nvPr/>
        </p:nvSpPr>
        <p:spPr>
          <a:xfrm>
            <a:off x="2633662" y="3233738"/>
            <a:ext cx="390525" cy="566735"/>
          </a:xfrm>
          <a:prstGeom prst="downArrow">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Down Arrow 13"/>
          <p:cNvSpPr/>
          <p:nvPr/>
        </p:nvSpPr>
        <p:spPr>
          <a:xfrm>
            <a:off x="6848474" y="3233738"/>
            <a:ext cx="390525" cy="566735"/>
          </a:xfrm>
          <a:prstGeom prst="downArrow">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07094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Voorbeelden</a:t>
            </a:r>
            <a:endParaRPr lang="fr-BE" dirty="0"/>
          </a:p>
        </p:txBody>
      </p:sp>
      <p:sp>
        <p:nvSpPr>
          <p:cNvPr id="3" name="Content Placeholder 2"/>
          <p:cNvSpPr>
            <a:spLocks noGrp="1"/>
          </p:cNvSpPr>
          <p:nvPr>
            <p:ph idx="1"/>
          </p:nvPr>
        </p:nvSpPr>
        <p:spPr/>
        <p:txBody>
          <a:bodyPr/>
          <a:lstStyle/>
          <a:p>
            <a:r>
              <a:rPr lang="nl-BE" dirty="0" smtClean="0"/>
              <a:t>Verleden</a:t>
            </a:r>
          </a:p>
          <a:p>
            <a:pPr lvl="1"/>
            <a:r>
              <a:rPr lang="nl-BE" dirty="0" smtClean="0"/>
              <a:t>multifunctionele aangifte van loon- en arbeidstijdgegevens aan sociale zekerheid</a:t>
            </a:r>
          </a:p>
          <a:p>
            <a:pPr lvl="1"/>
            <a:r>
              <a:rPr lang="nl-BE" dirty="0" smtClean="0"/>
              <a:t>buffergegevensbank over sociale statuten</a:t>
            </a:r>
          </a:p>
          <a:p>
            <a:r>
              <a:rPr lang="nl-BE" dirty="0" smtClean="0"/>
              <a:t>Toekomst</a:t>
            </a:r>
          </a:p>
          <a:p>
            <a:pPr lvl="1"/>
            <a:r>
              <a:rPr lang="nl-BE" dirty="0" smtClean="0"/>
              <a:t>aangifte geboorte en overlijden</a:t>
            </a:r>
          </a:p>
          <a:p>
            <a:pPr lvl="1"/>
            <a:r>
              <a:rPr lang="nl-BE" dirty="0" smtClean="0"/>
              <a:t>adreswijziging</a:t>
            </a:r>
          </a:p>
          <a:p>
            <a:pPr lvl="1"/>
            <a:r>
              <a:rPr lang="nl-BE" dirty="0" smtClean="0"/>
              <a:t>evaluatie gehandicapten</a:t>
            </a:r>
            <a:endParaRPr lang="fr-BE" dirty="0"/>
          </a:p>
        </p:txBody>
      </p:sp>
      <p:sp>
        <p:nvSpPr>
          <p:cNvPr id="4" name="Slide Number Placeholder 3"/>
          <p:cNvSpPr>
            <a:spLocks noGrp="1"/>
          </p:cNvSpPr>
          <p:nvPr>
            <p:ph type="sldNum" sz="quarter" idx="12"/>
          </p:nvPr>
        </p:nvSpPr>
        <p:spPr/>
        <p:txBody>
          <a:bodyPr/>
          <a:lstStyle/>
          <a:p>
            <a:fld id="{13B540AB-6939-4937-A918-1D15FF1C7CE3}" type="slidenum">
              <a:rPr lang="nl-BE" smtClean="0"/>
              <a:t>15</a:t>
            </a:fld>
            <a:endParaRPr lang="nl-BE" dirty="0"/>
          </a:p>
        </p:txBody>
      </p:sp>
    </p:spTree>
    <p:extLst>
      <p:ext uri="{BB962C8B-B14F-4D97-AF65-F5344CB8AC3E}">
        <p14:creationId xmlns:p14="http://schemas.microsoft.com/office/powerpoint/2010/main" val="748982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0"/>
            <a:ext cx="8229600" cy="1143000"/>
          </a:xfrm>
        </p:spPr>
        <p:txBody>
          <a:bodyPr/>
          <a:lstStyle/>
          <a:p>
            <a:r>
              <a:rPr lang="nl-BE" dirty="0" smtClean="0"/>
              <a:t>Drie </a:t>
            </a:r>
            <a:r>
              <a:rPr lang="nl-BE" dirty="0" err="1"/>
              <a:t>N</a:t>
            </a:r>
            <a:r>
              <a:rPr lang="nl-BE" dirty="0" err="1" smtClean="0"/>
              <a:t>iveau’s</a:t>
            </a:r>
            <a:endParaRPr lang="nl-BE" dirty="0"/>
          </a:p>
        </p:txBody>
      </p:sp>
      <p:sp>
        <p:nvSpPr>
          <p:cNvPr id="3" name="Content Placeholder 2"/>
          <p:cNvSpPr>
            <a:spLocks noGrp="1"/>
          </p:cNvSpPr>
          <p:nvPr>
            <p:ph idx="1"/>
          </p:nvPr>
        </p:nvSpPr>
        <p:spPr>
          <a:xfrm>
            <a:off x="515257" y="1192668"/>
            <a:ext cx="8229600" cy="4525963"/>
          </a:xfrm>
        </p:spPr>
        <p:txBody>
          <a:bodyPr>
            <a:normAutofit/>
          </a:bodyPr>
          <a:lstStyle/>
          <a:p>
            <a:r>
              <a:rPr lang="nl-BE" b="1" dirty="0" smtClean="0">
                <a:solidFill>
                  <a:schemeClr val="bg1">
                    <a:lumMod val="65000"/>
                  </a:schemeClr>
                </a:solidFill>
              </a:rPr>
              <a:t>Business</a:t>
            </a:r>
            <a:r>
              <a:rPr lang="nl-BE" dirty="0">
                <a:solidFill>
                  <a:schemeClr val="bg1">
                    <a:lumMod val="65000"/>
                  </a:schemeClr>
                </a:solidFill>
              </a:rPr>
              <a:t/>
            </a:r>
            <a:br>
              <a:rPr lang="nl-BE" dirty="0">
                <a:solidFill>
                  <a:schemeClr val="bg1">
                    <a:lumMod val="65000"/>
                  </a:schemeClr>
                </a:solidFill>
              </a:rPr>
            </a:br>
            <a:r>
              <a:rPr lang="nl-BE" dirty="0">
                <a:solidFill>
                  <a:schemeClr val="bg1">
                    <a:lumMod val="65000"/>
                  </a:schemeClr>
                </a:solidFill>
              </a:rPr>
              <a:t>Hoe  komen we tot optimale </a:t>
            </a:r>
            <a:r>
              <a:rPr lang="nl-BE" dirty="0" smtClean="0">
                <a:solidFill>
                  <a:schemeClr val="bg1">
                    <a:lumMod val="65000"/>
                  </a:schemeClr>
                </a:solidFill>
              </a:rPr>
              <a:t>processen?</a:t>
            </a:r>
            <a:endParaRPr lang="nl-BE" b="1" dirty="0" smtClean="0">
              <a:solidFill>
                <a:schemeClr val="bg1">
                  <a:lumMod val="65000"/>
                </a:schemeClr>
              </a:solidFill>
            </a:endParaRPr>
          </a:p>
          <a:p>
            <a:r>
              <a:rPr lang="nl-BE" b="1" dirty="0" smtClean="0"/>
              <a:t>Toepassingen</a:t>
            </a:r>
            <a:r>
              <a:rPr lang="nl-BE" b="1" dirty="0" smtClean="0"/>
              <a:t/>
            </a:r>
            <a:br>
              <a:rPr lang="nl-BE" b="1" dirty="0" smtClean="0"/>
            </a:br>
            <a:r>
              <a:rPr lang="nl-BE" dirty="0"/>
              <a:t>Hoe komen we snel tot </a:t>
            </a:r>
            <a:r>
              <a:rPr lang="nl-BE" dirty="0" err="1"/>
              <a:t>PoC</a:t>
            </a:r>
            <a:r>
              <a:rPr lang="nl-BE" dirty="0"/>
              <a:t> / </a:t>
            </a:r>
            <a:r>
              <a:rPr lang="nl-BE" dirty="0" smtClean="0"/>
              <a:t>pilot?</a:t>
            </a:r>
          </a:p>
          <a:p>
            <a:r>
              <a:rPr lang="nl-BE" b="1" dirty="0" smtClean="0">
                <a:solidFill>
                  <a:schemeClr val="bg1">
                    <a:lumMod val="65000"/>
                  </a:schemeClr>
                </a:solidFill>
              </a:rPr>
              <a:t>Infrastructuur</a:t>
            </a:r>
            <a:r>
              <a:rPr lang="nl-BE" dirty="0">
                <a:solidFill>
                  <a:schemeClr val="bg1">
                    <a:lumMod val="65000"/>
                  </a:schemeClr>
                </a:solidFill>
              </a:rPr>
              <a:t/>
            </a:r>
            <a:br>
              <a:rPr lang="nl-BE" dirty="0">
                <a:solidFill>
                  <a:schemeClr val="bg1">
                    <a:lumMod val="65000"/>
                  </a:schemeClr>
                </a:solidFill>
              </a:rPr>
            </a:br>
            <a:r>
              <a:rPr lang="nl-BE" dirty="0">
                <a:solidFill>
                  <a:schemeClr val="bg1">
                    <a:lumMod val="65000"/>
                  </a:schemeClr>
                </a:solidFill>
              </a:rPr>
              <a:t>Hoe een netwerk opzetten met effectief gedecentraliseerd vertrouwen?</a:t>
            </a:r>
          </a:p>
        </p:txBody>
      </p:sp>
      <p:sp>
        <p:nvSpPr>
          <p:cNvPr id="4" name="Slide Number Placeholder 3"/>
          <p:cNvSpPr>
            <a:spLocks noGrp="1"/>
          </p:cNvSpPr>
          <p:nvPr>
            <p:ph type="sldNum" sz="quarter" idx="12"/>
          </p:nvPr>
        </p:nvSpPr>
        <p:spPr/>
        <p:txBody>
          <a:bodyPr/>
          <a:lstStyle/>
          <a:p>
            <a:fld id="{13B540AB-6939-4937-A918-1D15FF1C7CE3}" type="slidenum">
              <a:rPr lang="nl-BE" smtClean="0"/>
              <a:t>16</a:t>
            </a:fld>
            <a:endParaRPr lang="nl-BE" dirty="0"/>
          </a:p>
        </p:txBody>
      </p:sp>
      <p:sp>
        <p:nvSpPr>
          <p:cNvPr id="5" name="Rounded Rectangle 4"/>
          <p:cNvSpPr/>
          <p:nvPr/>
        </p:nvSpPr>
        <p:spPr>
          <a:xfrm>
            <a:off x="1219200" y="5718631"/>
            <a:ext cx="6821714" cy="580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t>Verschillende niveaus beïnvloeden elkaar</a:t>
            </a:r>
            <a:endParaRPr lang="nl-BE" sz="2400" dirty="0"/>
          </a:p>
        </p:txBody>
      </p:sp>
    </p:spTree>
    <p:extLst>
      <p:ext uri="{BB962C8B-B14F-4D97-AF65-F5344CB8AC3E}">
        <p14:creationId xmlns:p14="http://schemas.microsoft.com/office/powerpoint/2010/main" val="155102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679" y="0"/>
            <a:ext cx="8229600" cy="959882"/>
          </a:xfrm>
        </p:spPr>
        <p:txBody>
          <a:bodyPr>
            <a:normAutofit/>
          </a:bodyPr>
          <a:lstStyle/>
          <a:p>
            <a:r>
              <a:rPr lang="nl-BE" dirty="0" smtClean="0"/>
              <a:t>Agile Development</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17</a:t>
            </a:fld>
            <a:endParaRPr lang="nl-BE" dirty="0"/>
          </a:p>
        </p:txBody>
      </p:sp>
      <p:pic>
        <p:nvPicPr>
          <p:cNvPr id="16386" name="Picture 2" descr="http://alphatechglobal.com/images/ag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314" y="1861356"/>
            <a:ext cx="3469609" cy="35883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0261" y="1398454"/>
            <a:ext cx="4510086" cy="280107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smtClean="0">
                <a:solidFill>
                  <a:schemeClr val="tx1">
                    <a:lumMod val="75000"/>
                    <a:lumOff val="25000"/>
                  </a:schemeClr>
                </a:solidFill>
              </a:rPr>
              <a:t>Eigenschappen</a:t>
            </a:r>
            <a:endParaRPr lang="nl-BE" sz="2000" dirty="0" smtClean="0">
              <a:solidFill>
                <a:schemeClr val="tx1">
                  <a:lumMod val="75000"/>
                  <a:lumOff val="25000"/>
                </a:schemeClr>
              </a:solidFill>
            </a:endParaRPr>
          </a:p>
          <a:p>
            <a:pPr marL="285750" indent="-285750">
              <a:buFontTx/>
              <a:buChar char="-"/>
            </a:pPr>
            <a:r>
              <a:rPr lang="nl-BE" sz="2000" dirty="0" smtClean="0">
                <a:solidFill>
                  <a:schemeClr val="tx1">
                    <a:lumMod val="75000"/>
                    <a:lumOff val="25000"/>
                  </a:schemeClr>
                </a:solidFill>
              </a:rPr>
              <a:t>Korte </a:t>
            </a:r>
            <a:r>
              <a:rPr lang="nl-BE" sz="2000" dirty="0">
                <a:solidFill>
                  <a:schemeClr val="tx1">
                    <a:lumMod val="75000"/>
                    <a:lumOff val="25000"/>
                  </a:schemeClr>
                </a:solidFill>
              </a:rPr>
              <a:t>iteraties </a:t>
            </a:r>
            <a:r>
              <a:rPr lang="nl-BE" sz="2000" dirty="0" smtClean="0">
                <a:solidFill>
                  <a:schemeClr val="tx1">
                    <a:lumMod val="75000"/>
                    <a:lumOff val="25000"/>
                  </a:schemeClr>
                </a:solidFill>
              </a:rPr>
              <a:t>(enkele weken) </a:t>
            </a:r>
          </a:p>
          <a:p>
            <a:pPr marL="285750" indent="-285750">
              <a:buFontTx/>
              <a:buChar char="-"/>
            </a:pPr>
            <a:r>
              <a:rPr lang="nl-BE" sz="2000" dirty="0">
                <a:solidFill>
                  <a:schemeClr val="tx1">
                    <a:lumMod val="75000"/>
                    <a:lumOff val="25000"/>
                  </a:schemeClr>
                </a:solidFill>
              </a:rPr>
              <a:t>W</a:t>
            </a:r>
            <a:r>
              <a:rPr lang="nl-BE" sz="2000" dirty="0" smtClean="0">
                <a:solidFill>
                  <a:schemeClr val="tx1">
                    <a:lumMod val="75000"/>
                    <a:lumOff val="25000"/>
                  </a:schemeClr>
                </a:solidFill>
              </a:rPr>
              <a:t>aarbij telkens iets (beperkt</a:t>
            </a:r>
            <a:r>
              <a:rPr lang="nl-BE" sz="2000" dirty="0">
                <a:solidFill>
                  <a:schemeClr val="tx1">
                    <a:lumMod val="75000"/>
                    <a:lumOff val="25000"/>
                  </a:schemeClr>
                </a:solidFill>
              </a:rPr>
              <a:t>) opgeleverd </a:t>
            </a:r>
            <a:r>
              <a:rPr lang="nl-BE" sz="2000" dirty="0" smtClean="0">
                <a:solidFill>
                  <a:schemeClr val="tx1">
                    <a:lumMod val="75000"/>
                    <a:lumOff val="25000"/>
                  </a:schemeClr>
                </a:solidFill>
              </a:rPr>
              <a:t>wordt (↔ watervalmodel)</a:t>
            </a:r>
          </a:p>
          <a:p>
            <a:pPr marL="285750" indent="-285750">
              <a:buFontTx/>
              <a:buChar char="-"/>
            </a:pPr>
            <a:r>
              <a:rPr lang="nl-BE" sz="2000" dirty="0" smtClean="0">
                <a:solidFill>
                  <a:schemeClr val="tx1">
                    <a:lumMod val="75000"/>
                    <a:lumOff val="25000"/>
                  </a:schemeClr>
                </a:solidFill>
              </a:rPr>
              <a:t>Evaluatie na elke iteratie</a:t>
            </a:r>
          </a:p>
          <a:p>
            <a:pPr marL="285750" indent="-285750">
              <a:buFontTx/>
              <a:buChar char="-"/>
            </a:pPr>
            <a:r>
              <a:rPr lang="nl-BE" sz="2000" dirty="0" smtClean="0">
                <a:solidFill>
                  <a:schemeClr val="tx1">
                    <a:lumMod val="75000"/>
                    <a:lumOff val="25000"/>
                  </a:schemeClr>
                </a:solidFill>
              </a:rPr>
              <a:t>Indien nodig bijsturen (of zelfs stopzetten)</a:t>
            </a:r>
          </a:p>
          <a:p>
            <a:pPr marL="285750" indent="-285750">
              <a:buFontTx/>
              <a:buChar char="-"/>
            </a:pPr>
            <a:r>
              <a:rPr lang="nl-BE" sz="2000" dirty="0" smtClean="0">
                <a:solidFill>
                  <a:schemeClr val="tx1">
                    <a:lumMod val="75000"/>
                    <a:lumOff val="25000"/>
                  </a:schemeClr>
                </a:solidFill>
              </a:rPr>
              <a:t>Stakeholders kunnen snel de applicatie testen / gebruiken</a:t>
            </a:r>
          </a:p>
        </p:txBody>
      </p:sp>
      <p:sp>
        <p:nvSpPr>
          <p:cNvPr id="9" name="Rectangle 8"/>
          <p:cNvSpPr/>
          <p:nvPr/>
        </p:nvSpPr>
        <p:spPr>
          <a:xfrm>
            <a:off x="410261" y="4464936"/>
            <a:ext cx="4510085" cy="217702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smtClean="0">
                <a:solidFill>
                  <a:schemeClr val="tx1">
                    <a:lumMod val="75000"/>
                    <a:lumOff val="25000"/>
                  </a:schemeClr>
                </a:solidFill>
              </a:rPr>
              <a:t>In onze blockchain context</a:t>
            </a:r>
          </a:p>
          <a:p>
            <a:pPr marL="285750" indent="-285750">
              <a:buFontTx/>
              <a:buChar char="-"/>
            </a:pPr>
            <a:r>
              <a:rPr lang="nl-BE" sz="2000" dirty="0" smtClean="0">
                <a:solidFill>
                  <a:schemeClr val="tx1">
                    <a:lumMod val="75000"/>
                    <a:lumOff val="25000"/>
                  </a:schemeClr>
                </a:solidFill>
              </a:rPr>
              <a:t>We beginnen klein (want leerproces)</a:t>
            </a:r>
          </a:p>
          <a:p>
            <a:pPr marL="285750" indent="-285750">
              <a:buFontTx/>
              <a:buChar char="-"/>
            </a:pPr>
            <a:r>
              <a:rPr lang="nl-BE" sz="2000" dirty="0" smtClean="0">
                <a:solidFill>
                  <a:schemeClr val="tx1">
                    <a:lumMod val="75000"/>
                    <a:lumOff val="25000"/>
                  </a:schemeClr>
                </a:solidFill>
              </a:rPr>
              <a:t>Kleine </a:t>
            </a:r>
            <a:r>
              <a:rPr lang="nl-BE" sz="2000" dirty="0">
                <a:solidFill>
                  <a:schemeClr val="tx1">
                    <a:lumMod val="75000"/>
                    <a:lumOff val="25000"/>
                  </a:schemeClr>
                </a:solidFill>
              </a:rPr>
              <a:t>stappen wenselijker omwille van jonge karakter technologie (lagere voorspelbaarheid) </a:t>
            </a:r>
            <a:endParaRPr lang="nl-BE" sz="2000" dirty="0" smtClean="0">
              <a:solidFill>
                <a:schemeClr val="tx1">
                  <a:lumMod val="75000"/>
                  <a:lumOff val="25000"/>
                </a:schemeClr>
              </a:solidFill>
            </a:endParaRPr>
          </a:p>
          <a:p>
            <a:pPr marL="285750" indent="-285750">
              <a:buFontTx/>
              <a:buChar char="-"/>
            </a:pPr>
            <a:r>
              <a:rPr lang="nl-BE" sz="2000" dirty="0" smtClean="0">
                <a:solidFill>
                  <a:schemeClr val="tx1">
                    <a:lumMod val="75000"/>
                    <a:lumOff val="25000"/>
                  </a:schemeClr>
                </a:solidFill>
              </a:rPr>
              <a:t>Sneller info/ervaringen/lessen </a:t>
            </a:r>
            <a:r>
              <a:rPr lang="nl-BE" sz="2000" dirty="0">
                <a:solidFill>
                  <a:schemeClr val="tx1">
                    <a:lumMod val="75000"/>
                    <a:lumOff val="25000"/>
                  </a:schemeClr>
                </a:solidFill>
              </a:rPr>
              <a:t>delen met partners</a:t>
            </a:r>
          </a:p>
        </p:txBody>
      </p:sp>
      <p:sp>
        <p:nvSpPr>
          <p:cNvPr id="3" name="TextBox 2"/>
          <p:cNvSpPr txBox="1"/>
          <p:nvPr/>
        </p:nvSpPr>
        <p:spPr>
          <a:xfrm>
            <a:off x="1971675" y="775216"/>
            <a:ext cx="5126916" cy="369332"/>
          </a:xfrm>
          <a:prstGeom prst="rect">
            <a:avLst/>
          </a:prstGeom>
          <a:noFill/>
        </p:spPr>
        <p:txBody>
          <a:bodyPr wrap="none" rtlCol="0">
            <a:spAutoFit/>
          </a:bodyPr>
          <a:lstStyle/>
          <a:p>
            <a:r>
              <a:rPr lang="nl-BE" dirty="0" smtClean="0"/>
              <a:t>Een term uit de wereld van de software ontwikkeling</a:t>
            </a:r>
            <a:endParaRPr lang="nl-BE" dirty="0"/>
          </a:p>
        </p:txBody>
      </p:sp>
    </p:spTree>
    <p:extLst>
      <p:ext uri="{BB962C8B-B14F-4D97-AF65-F5344CB8AC3E}">
        <p14:creationId xmlns:p14="http://schemas.microsoft.com/office/powerpoint/2010/main" val="1257518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0"/>
            <a:ext cx="8229600" cy="856343"/>
          </a:xfrm>
        </p:spPr>
        <p:txBody>
          <a:bodyPr/>
          <a:lstStyle/>
          <a:p>
            <a:r>
              <a:rPr lang="nl-BE" dirty="0" smtClean="0"/>
              <a:t>Technologische Trends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18</a:t>
            </a:fld>
            <a:endParaRPr lang="nl-BE" dirty="0"/>
          </a:p>
        </p:txBody>
      </p:sp>
      <p:sp>
        <p:nvSpPr>
          <p:cNvPr id="5" name="Rectangle 4"/>
          <p:cNvSpPr/>
          <p:nvPr/>
        </p:nvSpPr>
        <p:spPr>
          <a:xfrm>
            <a:off x="624115" y="761167"/>
            <a:ext cx="7721600" cy="923330"/>
          </a:xfrm>
          <a:prstGeom prst="rect">
            <a:avLst/>
          </a:prstGeom>
        </p:spPr>
        <p:txBody>
          <a:bodyPr wrap="square">
            <a:spAutoFit/>
          </a:bodyPr>
          <a:lstStyle/>
          <a:p>
            <a:pPr algn="ctr"/>
            <a:r>
              <a:rPr lang="nl-BE" dirty="0" smtClean="0"/>
              <a:t>Blockchain niet enige trend</a:t>
            </a:r>
          </a:p>
          <a:p>
            <a:pPr algn="ctr"/>
            <a:r>
              <a:rPr lang="nl-BE" dirty="0" smtClean="0"/>
              <a:t>Verschillende </a:t>
            </a:r>
            <a:r>
              <a:rPr lang="nl-BE" dirty="0"/>
              <a:t>technologieën samen bieden nu nieuwe perspectieven </a:t>
            </a:r>
            <a:r>
              <a:rPr lang="nl-BE" dirty="0" smtClean="0"/>
              <a:t/>
            </a:r>
            <a:br>
              <a:rPr lang="nl-BE" dirty="0" smtClean="0"/>
            </a:br>
            <a:r>
              <a:rPr lang="nl-BE" dirty="0" smtClean="0"/>
              <a:t>en </a:t>
            </a:r>
            <a:r>
              <a:rPr lang="nl-BE" dirty="0"/>
              <a:t>kunnen de business transformeren</a:t>
            </a:r>
          </a:p>
        </p:txBody>
      </p:sp>
      <p:grpSp>
        <p:nvGrpSpPr>
          <p:cNvPr id="8" name="Group 7"/>
          <p:cNvGrpSpPr/>
          <p:nvPr/>
        </p:nvGrpSpPr>
        <p:grpSpPr>
          <a:xfrm>
            <a:off x="840290" y="2214945"/>
            <a:ext cx="1717368" cy="1825231"/>
            <a:chOff x="288747" y="2454921"/>
            <a:chExt cx="1717368" cy="1825231"/>
          </a:xfrm>
        </p:grpSpPr>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47" y="2454921"/>
              <a:ext cx="1717368" cy="149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4093" y="3910820"/>
              <a:ext cx="1499962" cy="369332"/>
            </a:xfrm>
            <a:prstGeom prst="rect">
              <a:avLst/>
            </a:prstGeom>
            <a:noFill/>
          </p:spPr>
          <p:txBody>
            <a:bodyPr wrap="none" rtlCol="0">
              <a:spAutoFit/>
            </a:bodyPr>
            <a:lstStyle/>
            <a:p>
              <a:r>
                <a:rPr lang="nl-BE" b="1" dirty="0" smtClean="0"/>
                <a:t>Microservices</a:t>
              </a:r>
              <a:endParaRPr lang="nl-BE" b="1" dirty="0"/>
            </a:p>
          </p:txBody>
        </p:sp>
      </p:grpSp>
      <p:grpSp>
        <p:nvGrpSpPr>
          <p:cNvPr id="12" name="Group 11"/>
          <p:cNvGrpSpPr/>
          <p:nvPr/>
        </p:nvGrpSpPr>
        <p:grpSpPr>
          <a:xfrm>
            <a:off x="5585574" y="3970951"/>
            <a:ext cx="1976369" cy="1663236"/>
            <a:chOff x="5768359" y="2394853"/>
            <a:chExt cx="1976369" cy="1663236"/>
          </a:xfrm>
        </p:grpSpPr>
        <p:pic>
          <p:nvPicPr>
            <p:cNvPr id="14340" name="Picture 4" descr="https://www.smalsresearch.be/wp-content/uploads/2017/01/moby-300x1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359" y="2394853"/>
              <a:ext cx="1976369" cy="12648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06562" y="3688757"/>
              <a:ext cx="1208216" cy="369332"/>
            </a:xfrm>
            <a:prstGeom prst="rect">
              <a:avLst/>
            </a:prstGeom>
            <a:noFill/>
          </p:spPr>
          <p:txBody>
            <a:bodyPr wrap="none" rtlCol="0">
              <a:spAutoFit/>
            </a:bodyPr>
            <a:lstStyle/>
            <a:p>
              <a:r>
                <a:rPr lang="nl-BE" b="1" dirty="0" smtClean="0"/>
                <a:t>Containers</a:t>
              </a:r>
              <a:endParaRPr lang="nl-BE" b="1" dirty="0"/>
            </a:p>
          </p:txBody>
        </p:sp>
      </p:grpSp>
      <p:grpSp>
        <p:nvGrpSpPr>
          <p:cNvPr id="9" name="Group 8"/>
          <p:cNvGrpSpPr/>
          <p:nvPr/>
        </p:nvGrpSpPr>
        <p:grpSpPr>
          <a:xfrm>
            <a:off x="3509449" y="2092086"/>
            <a:ext cx="2600264" cy="1847003"/>
            <a:chOff x="3271923" y="2433149"/>
            <a:chExt cx="2600264" cy="1847003"/>
          </a:xfrm>
        </p:grpSpPr>
        <p:grpSp>
          <p:nvGrpSpPr>
            <p:cNvPr id="7" name="Group 6"/>
            <p:cNvGrpSpPr/>
            <p:nvPr/>
          </p:nvGrpSpPr>
          <p:grpSpPr>
            <a:xfrm>
              <a:off x="3670419" y="2433149"/>
              <a:ext cx="1582057" cy="1248230"/>
              <a:chOff x="719577" y="4550597"/>
              <a:chExt cx="2473566" cy="1806662"/>
            </a:xfrm>
          </p:grpSpPr>
          <p:pic>
            <p:nvPicPr>
              <p:cNvPr id="14343" name="Picture 7" descr="https://upload.wikimedia.org/wikipedia/commons/thumb/3/37/Speech_balloon.svg/2000px-Speech_balloon.svg.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19577" y="4833257"/>
                <a:ext cx="1352125" cy="1095829"/>
              </a:xfrm>
              <a:prstGeom prst="rect">
                <a:avLst/>
              </a:prstGeom>
              <a:noFill/>
            </p:spPr>
          </p:pic>
          <p:pic>
            <p:nvPicPr>
              <p:cNvPr id="10" name="Picture 7" descr="https://upload.wikimedia.org/wikipedia/commons/thumb/3/37/Speech_balloon.svg/2000px-Speech_balloon.svg.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168312" y="4550597"/>
                <a:ext cx="1024831" cy="8305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https://upload.wikimedia.org/wikipedia/commons/thumb/3/37/Speech_balloon.svg/2000px-Speech_balloon.svg.png"/>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54680" y="5402944"/>
                <a:ext cx="1177513" cy="95431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3271923" y="3910820"/>
              <a:ext cx="2600264" cy="369332"/>
            </a:xfrm>
            <a:prstGeom prst="rect">
              <a:avLst/>
            </a:prstGeom>
            <a:noFill/>
          </p:spPr>
          <p:txBody>
            <a:bodyPr wrap="none" rtlCol="0">
              <a:spAutoFit/>
            </a:bodyPr>
            <a:lstStyle/>
            <a:p>
              <a:r>
                <a:rPr lang="nl-BE" b="1" dirty="0" smtClean="0"/>
                <a:t>Event-</a:t>
              </a:r>
              <a:r>
                <a:rPr lang="nl-BE" b="1" dirty="0" err="1" smtClean="0"/>
                <a:t>driven</a:t>
              </a:r>
              <a:r>
                <a:rPr lang="nl-BE" b="1" dirty="0" smtClean="0"/>
                <a:t> </a:t>
              </a:r>
              <a:r>
                <a:rPr lang="nl-BE" b="1" dirty="0" err="1" smtClean="0"/>
                <a:t>architecture</a:t>
              </a:r>
              <a:endParaRPr lang="nl-BE" b="1" dirty="0"/>
            </a:p>
          </p:txBody>
        </p:sp>
      </p:grpSp>
      <p:grpSp>
        <p:nvGrpSpPr>
          <p:cNvPr id="13" name="Group 12"/>
          <p:cNvGrpSpPr/>
          <p:nvPr/>
        </p:nvGrpSpPr>
        <p:grpSpPr>
          <a:xfrm>
            <a:off x="7352842" y="2298381"/>
            <a:ext cx="1434495" cy="1600833"/>
            <a:chOff x="7744728" y="2701091"/>
            <a:chExt cx="1434495" cy="1600833"/>
          </a:xfrm>
        </p:grpSpPr>
        <p:pic>
          <p:nvPicPr>
            <p:cNvPr id="14345" name="Picture 9" descr="http://www.indianmagentoexperts.com/wp-content/uploads/2013/02/api-icon.png"/>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6743" y="2701091"/>
              <a:ext cx="1209729" cy="12097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744728" y="3932592"/>
              <a:ext cx="1434495" cy="369332"/>
            </a:xfrm>
            <a:prstGeom prst="rect">
              <a:avLst/>
            </a:prstGeom>
            <a:noFill/>
          </p:spPr>
          <p:txBody>
            <a:bodyPr wrap="none" rtlCol="0">
              <a:spAutoFit/>
            </a:bodyPr>
            <a:lstStyle/>
            <a:p>
              <a:r>
                <a:rPr lang="nl-BE" b="1" dirty="0" smtClean="0"/>
                <a:t>API </a:t>
              </a:r>
              <a:r>
                <a:rPr lang="nl-BE" b="1" dirty="0" err="1" smtClean="0"/>
                <a:t>economy</a:t>
              </a:r>
              <a:endParaRPr lang="nl-BE" b="1" dirty="0"/>
            </a:p>
          </p:txBody>
        </p:sp>
      </p:grpSp>
      <p:grpSp>
        <p:nvGrpSpPr>
          <p:cNvPr id="22" name="Group 21"/>
          <p:cNvGrpSpPr/>
          <p:nvPr/>
        </p:nvGrpSpPr>
        <p:grpSpPr>
          <a:xfrm>
            <a:off x="2181546" y="4070730"/>
            <a:ext cx="1819619" cy="1563457"/>
            <a:chOff x="2724910" y="4079412"/>
            <a:chExt cx="1819619" cy="1563457"/>
          </a:xfrm>
        </p:grpSpPr>
        <p:pic>
          <p:nvPicPr>
            <p:cNvPr id="1434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4910" y="4079412"/>
              <a:ext cx="1819619" cy="11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268272" y="5273537"/>
              <a:ext cx="732893" cy="369332"/>
            </a:xfrm>
            <a:prstGeom prst="rect">
              <a:avLst/>
            </a:prstGeom>
            <a:noFill/>
          </p:spPr>
          <p:txBody>
            <a:bodyPr wrap="none" rtlCol="0">
              <a:spAutoFit/>
            </a:bodyPr>
            <a:lstStyle/>
            <a:p>
              <a:r>
                <a:rPr lang="nl-BE" b="1" dirty="0" smtClean="0"/>
                <a:t>Cloud</a:t>
              </a:r>
              <a:endParaRPr lang="nl-BE" b="1" dirty="0"/>
            </a:p>
          </p:txBody>
        </p:sp>
      </p:grpSp>
      <p:sp>
        <p:nvSpPr>
          <p:cNvPr id="23" name="Rounded Rectangle 22"/>
          <p:cNvSpPr/>
          <p:nvPr/>
        </p:nvSpPr>
        <p:spPr>
          <a:xfrm>
            <a:off x="840290" y="6169688"/>
            <a:ext cx="7723139" cy="3974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(Her)gebruik laat toe om snel(</a:t>
            </a:r>
            <a:r>
              <a:rPr lang="nl-BE" sz="2000" dirty="0" err="1"/>
              <a:t>ler</a:t>
            </a:r>
            <a:r>
              <a:rPr lang="nl-BE" sz="2000" dirty="0"/>
              <a:t>) tot resultaten te </a:t>
            </a:r>
            <a:r>
              <a:rPr lang="nl-BE" sz="2000" dirty="0" smtClean="0"/>
              <a:t>komen</a:t>
            </a:r>
            <a:endParaRPr lang="nl-BE" sz="2000" dirty="0"/>
          </a:p>
        </p:txBody>
      </p:sp>
    </p:spTree>
    <p:extLst>
      <p:ext uri="{BB962C8B-B14F-4D97-AF65-F5344CB8AC3E}">
        <p14:creationId xmlns:p14="http://schemas.microsoft.com/office/powerpoint/2010/main" val="3179968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973770" y="2265508"/>
            <a:ext cx="7255840" cy="1108051"/>
          </a:xfrm>
          <a:prstGeom prst="roundRect">
            <a:avLst>
              <a:gd name="adj" fmla="val 657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ndParaRPr>
          </a:p>
        </p:txBody>
      </p:sp>
      <p:sp>
        <p:nvSpPr>
          <p:cNvPr id="2" name="Title 1"/>
          <p:cNvSpPr>
            <a:spLocks noGrp="1"/>
          </p:cNvSpPr>
          <p:nvPr>
            <p:ph type="title"/>
          </p:nvPr>
        </p:nvSpPr>
        <p:spPr>
          <a:xfrm>
            <a:off x="457200" y="0"/>
            <a:ext cx="8229600" cy="1143000"/>
          </a:xfrm>
        </p:spPr>
        <p:txBody>
          <a:bodyPr/>
          <a:lstStyle/>
          <a:p>
            <a:r>
              <a:rPr lang="nl-BE" dirty="0" smtClean="0"/>
              <a:t>Integratie</a:t>
            </a:r>
            <a:endParaRPr lang="nl-BE" dirty="0"/>
          </a:p>
        </p:txBody>
      </p:sp>
      <p:sp>
        <p:nvSpPr>
          <p:cNvPr id="3" name="Content Placeholder 2"/>
          <p:cNvSpPr>
            <a:spLocks noGrp="1"/>
          </p:cNvSpPr>
          <p:nvPr>
            <p:ph idx="1"/>
          </p:nvPr>
        </p:nvSpPr>
        <p:spPr>
          <a:xfrm>
            <a:off x="457200" y="1164775"/>
            <a:ext cx="8553450" cy="4525963"/>
          </a:xfrm>
        </p:spPr>
        <p:txBody>
          <a:bodyPr>
            <a:normAutofit fontScale="92500" lnSpcReduction="10000"/>
          </a:bodyPr>
          <a:lstStyle/>
          <a:p>
            <a:r>
              <a:rPr lang="nl-BE" dirty="0"/>
              <a:t>Blockchain ≠ een volledige business </a:t>
            </a:r>
            <a:r>
              <a:rPr lang="nl-BE" dirty="0" smtClean="0"/>
              <a:t>solution</a:t>
            </a:r>
            <a:br>
              <a:rPr lang="nl-BE" dirty="0" smtClean="0"/>
            </a:br>
            <a:r>
              <a:rPr lang="nl-BE" dirty="0" smtClean="0"/>
              <a:t>→ Een </a:t>
            </a:r>
            <a:r>
              <a:rPr lang="nl-BE" dirty="0"/>
              <a:t>component binnen een groter systeem</a:t>
            </a:r>
          </a:p>
          <a:p>
            <a:endParaRPr lang="nl-BE" dirty="0"/>
          </a:p>
          <a:p>
            <a:pPr marL="0" indent="0">
              <a:buNone/>
            </a:pPr>
            <a:endParaRPr lang="nl-BE" dirty="0" smtClean="0"/>
          </a:p>
          <a:p>
            <a:pPr marL="0" indent="0">
              <a:buNone/>
            </a:pPr>
            <a:endParaRPr lang="nl-BE" dirty="0"/>
          </a:p>
          <a:p>
            <a:pPr marL="0" indent="0">
              <a:buNone/>
            </a:pPr>
            <a:endParaRPr lang="nl-BE" dirty="0" smtClean="0"/>
          </a:p>
          <a:p>
            <a:r>
              <a:rPr lang="nl-BE" dirty="0" smtClean="0"/>
              <a:t>Blockchain ≠ alles heropbouwen vanaf nul (gelukkig)</a:t>
            </a:r>
            <a:br>
              <a:rPr lang="nl-BE" dirty="0" smtClean="0"/>
            </a:br>
            <a:r>
              <a:rPr lang="nl-BE" dirty="0" smtClean="0"/>
              <a:t>→ Hergebruik bestaande componenten </a:t>
            </a:r>
          </a:p>
          <a:p>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19</a:t>
            </a:fld>
            <a:endParaRPr lang="nl-BE" dirty="0"/>
          </a:p>
        </p:txBody>
      </p:sp>
      <p:pic>
        <p:nvPicPr>
          <p:cNvPr id="16386" name="Picture 2" descr="CS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874" y="5582039"/>
            <a:ext cx="2241097" cy="706434"/>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787" y="5550944"/>
            <a:ext cx="49244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58027" y="2256298"/>
            <a:ext cx="4871583" cy="1107996"/>
          </a:xfrm>
          <a:prstGeom prst="rect">
            <a:avLst/>
          </a:prstGeom>
        </p:spPr>
        <p:txBody>
          <a:bodyPr wrap="square">
            <a:spAutoFit/>
          </a:bodyPr>
          <a:lstStyle/>
          <a:p>
            <a:r>
              <a:rPr lang="en-US" sz="2200" dirty="0" smtClean="0"/>
              <a:t>“</a:t>
            </a:r>
            <a:r>
              <a:rPr lang="en-US" sz="2200" i="1" dirty="0" smtClean="0"/>
              <a:t>CIOs </a:t>
            </a:r>
            <a:r>
              <a:rPr lang="en-US" sz="2200" i="1" dirty="0"/>
              <a:t>should view the blockchain portion to be less than 5% of the total project development </a:t>
            </a:r>
            <a:r>
              <a:rPr lang="en-US" sz="2200" i="1" dirty="0" smtClean="0"/>
              <a:t>effort.</a:t>
            </a:r>
            <a:r>
              <a:rPr lang="en-US" sz="2200" dirty="0" smtClean="0"/>
              <a:t>”</a:t>
            </a:r>
            <a:endParaRPr lang="nl-BE" sz="2200" dirty="0"/>
          </a:p>
        </p:txBody>
      </p:sp>
      <p:pic>
        <p:nvPicPr>
          <p:cNvPr id="16389" name="Picture 5" descr="https://upload.wikimedia.org/wikipedia/commons/thumb/9/98/Gartner_logo.svg/2000px-Gartner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875" y="2363361"/>
            <a:ext cx="1944234" cy="44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9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862919"/>
          </a:xfrm>
        </p:spPr>
        <p:txBody>
          <a:bodyPr/>
          <a:lstStyle/>
          <a:p>
            <a:r>
              <a:rPr lang="nl-BE" dirty="0" smtClean="0"/>
              <a:t>Gedistribueerd Vertrouwen</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a:t>
            </a:fld>
            <a:endParaRPr lang="nl-BE" dirty="0"/>
          </a:p>
        </p:txBody>
      </p:sp>
      <p:pic>
        <p:nvPicPr>
          <p:cNvPr id="13" name="Picture 3"/>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380" y="1752862"/>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65597" y="3310378"/>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380" y="3310378"/>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65597" y="1752862"/>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descr="https://d30y9cdsu7xlg0.cloudfront.net/png/225592-200.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1563" y="1158370"/>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d30y9cdsu7xlg0.cloudfront.net/png/225592-200.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1563" y="4099463"/>
            <a:ext cx="661714" cy="66171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1536420" y="2434574"/>
            <a:ext cx="1152000" cy="1152000"/>
            <a:chOff x="1877506" y="2377694"/>
            <a:chExt cx="1152000" cy="1152000"/>
          </a:xfrm>
        </p:grpSpPr>
        <p:sp>
          <p:nvSpPr>
            <p:cNvPr id="31" name="Oval 30"/>
            <p:cNvSpPr/>
            <p:nvPr/>
          </p:nvSpPr>
          <p:spPr>
            <a:xfrm>
              <a:off x="1877506" y="2377694"/>
              <a:ext cx="1152000" cy="1152000"/>
            </a:xfrm>
            <a:prstGeom prst="ellipse">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0" name="Picture 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054998" y="2517086"/>
              <a:ext cx="797017" cy="7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6" name="Group 145"/>
          <p:cNvGrpSpPr/>
          <p:nvPr/>
        </p:nvGrpSpPr>
        <p:grpSpPr>
          <a:xfrm>
            <a:off x="446866" y="5312232"/>
            <a:ext cx="8537477" cy="1328058"/>
            <a:chOff x="446866" y="5312232"/>
            <a:chExt cx="8537477" cy="1328058"/>
          </a:xfrm>
        </p:grpSpPr>
        <p:sp>
          <p:nvSpPr>
            <p:cNvPr id="142" name="Rectangle 141"/>
            <p:cNvSpPr/>
            <p:nvPr/>
          </p:nvSpPr>
          <p:spPr>
            <a:xfrm>
              <a:off x="446866" y="5312232"/>
              <a:ext cx="8537477" cy="13280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b="1" dirty="0" smtClean="0">
                  <a:solidFill>
                    <a:schemeClr val="tx1"/>
                  </a:solidFill>
                </a:rPr>
                <a:t>Blockchain Netwerk</a:t>
              </a:r>
              <a:endParaRPr lang="nl-BE" sz="2400" b="1" dirty="0">
                <a:solidFill>
                  <a:schemeClr val="tx1"/>
                </a:solidFill>
              </a:endParaRPr>
            </a:p>
          </p:txBody>
        </p:sp>
        <p:sp>
          <p:nvSpPr>
            <p:cNvPr id="33" name="Rounded Rectangle 32"/>
            <p:cNvSpPr/>
            <p:nvPr/>
          </p:nvSpPr>
          <p:spPr>
            <a:xfrm>
              <a:off x="672506" y="5812975"/>
              <a:ext cx="3816000" cy="6966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Bescherming data</a:t>
              </a:r>
            </a:p>
            <a:p>
              <a:pPr algn="ctr"/>
              <a:r>
                <a:rPr lang="nl-BE" dirty="0"/>
                <a:t>I</a:t>
              </a:r>
              <a:r>
                <a:rPr lang="nl-BE" dirty="0" smtClean="0"/>
                <a:t>ntegriteit, timestamp, onweerlegbaar</a:t>
              </a:r>
            </a:p>
          </p:txBody>
        </p:sp>
        <p:sp>
          <p:nvSpPr>
            <p:cNvPr id="34" name="Rounded Rectangle 33"/>
            <p:cNvSpPr/>
            <p:nvPr/>
          </p:nvSpPr>
          <p:spPr>
            <a:xfrm>
              <a:off x="4763033" y="5812975"/>
              <a:ext cx="3960286" cy="6966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Regels / Bindende </a:t>
              </a:r>
              <a:r>
                <a:rPr lang="nl-BE" sz="2400" b="1" dirty="0"/>
                <a:t>afspraken</a:t>
              </a:r>
            </a:p>
            <a:p>
              <a:pPr algn="ctr"/>
              <a:r>
                <a:rPr lang="nl-BE" dirty="0" err="1" smtClean="0"/>
                <a:t>Dmv</a:t>
              </a:r>
              <a:r>
                <a:rPr lang="nl-BE" dirty="0" smtClean="0"/>
                <a:t> </a:t>
              </a:r>
              <a:r>
                <a:rPr lang="nl-BE" dirty="0"/>
                <a:t>smart </a:t>
              </a:r>
              <a:r>
                <a:rPr lang="nl-BE" dirty="0" smtClean="0"/>
                <a:t>contracts  (</a:t>
              </a:r>
              <a:r>
                <a:rPr lang="nl-BE" dirty="0" err="1" smtClean="0"/>
                <a:t>aka</a:t>
              </a:r>
              <a:r>
                <a:rPr lang="nl-BE" dirty="0" smtClean="0"/>
                <a:t> chaincode)</a:t>
              </a:r>
              <a:endParaRPr lang="nl-BE" dirty="0"/>
            </a:p>
          </p:txBody>
        </p:sp>
      </p:grpSp>
      <p:cxnSp>
        <p:nvCxnSpPr>
          <p:cNvPr id="36" name="Straight Connector 35"/>
          <p:cNvCxnSpPr/>
          <p:nvPr/>
        </p:nvCxnSpPr>
        <p:spPr>
          <a:xfrm>
            <a:off x="1123094" y="2414576"/>
            <a:ext cx="438726" cy="26363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634014" y="3377600"/>
            <a:ext cx="438726" cy="26363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123094" y="3324562"/>
            <a:ext cx="438727" cy="35155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662263" y="2395781"/>
            <a:ext cx="382228" cy="2359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12420" y="1852054"/>
            <a:ext cx="0" cy="5331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12420" y="3641235"/>
            <a:ext cx="0" cy="5331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4793177" y="992331"/>
            <a:ext cx="3960286" cy="3960286"/>
            <a:chOff x="4778663" y="1122957"/>
            <a:chExt cx="3960286" cy="3960286"/>
          </a:xfrm>
        </p:grpSpPr>
        <p:sp>
          <p:nvSpPr>
            <p:cNvPr id="67" name="Oval 66"/>
            <p:cNvSpPr>
              <a:spLocks noChangeAspect="1"/>
            </p:cNvSpPr>
            <p:nvPr/>
          </p:nvSpPr>
          <p:spPr>
            <a:xfrm>
              <a:off x="4778663" y="1122957"/>
              <a:ext cx="3960286" cy="3960286"/>
            </a:xfrm>
            <a:prstGeom prst="ellipse">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6" name="Picture 3"/>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7766" y="1918405"/>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1983" y="3475921"/>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7766" y="3475921"/>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1983" y="1918405"/>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4" descr="https://d30y9cdsu7xlg0.cloudfront.net/png/225592-200.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7949" y="1323913"/>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https://d30y9cdsu7xlg0.cloudfront.net/png/225592-200.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7949" y="4265006"/>
              <a:ext cx="661714" cy="661714"/>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Connector 90"/>
            <p:cNvCxnSpPr>
              <a:endCxn id="81" idx="0"/>
            </p:cNvCxnSpPr>
            <p:nvPr/>
          </p:nvCxnSpPr>
          <p:spPr>
            <a:xfrm>
              <a:off x="5775090" y="3717200"/>
              <a:ext cx="983716" cy="54780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763278" y="2387600"/>
              <a:ext cx="11812" cy="1318419"/>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7711983" y="2418973"/>
              <a:ext cx="17133" cy="138776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739694" y="2015305"/>
              <a:ext cx="989422" cy="403668"/>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763278" y="2015305"/>
              <a:ext cx="977454" cy="372295"/>
            </a:xfrm>
            <a:prstGeom prst="line">
              <a:avLst/>
            </a:prstGeom>
            <a:ln w="508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6758808" y="3784286"/>
              <a:ext cx="970308" cy="48072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766527" y="2015305"/>
              <a:ext cx="992279" cy="1690714"/>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769480" y="2387600"/>
              <a:ext cx="1942503" cy="1318419"/>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77" idx="1"/>
            </p:cNvCxnSpPr>
            <p:nvPr/>
          </p:nvCxnSpPr>
          <p:spPr>
            <a:xfrm flipH="1" flipV="1">
              <a:off x="5769480" y="3706019"/>
              <a:ext cx="1942503" cy="100759"/>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81" idx="0"/>
            </p:cNvCxnSpPr>
            <p:nvPr/>
          </p:nvCxnSpPr>
          <p:spPr>
            <a:xfrm flipH="1">
              <a:off x="6758806" y="2015305"/>
              <a:ext cx="1" cy="2249701"/>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77" idx="1"/>
            </p:cNvCxnSpPr>
            <p:nvPr/>
          </p:nvCxnSpPr>
          <p:spPr>
            <a:xfrm>
              <a:off x="6758806" y="2015305"/>
              <a:ext cx="953177" cy="1791473"/>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81" idx="0"/>
            </p:cNvCxnSpPr>
            <p:nvPr/>
          </p:nvCxnSpPr>
          <p:spPr>
            <a:xfrm flipH="1">
              <a:off x="6758806" y="2387600"/>
              <a:ext cx="970309" cy="187740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81" idx="0"/>
            </p:cNvCxnSpPr>
            <p:nvPr/>
          </p:nvCxnSpPr>
          <p:spPr>
            <a:xfrm>
              <a:off x="5769480" y="2387600"/>
              <a:ext cx="989326" cy="187740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769480" y="2387600"/>
              <a:ext cx="1959636" cy="31373"/>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769480" y="2387600"/>
              <a:ext cx="1942503" cy="1419178"/>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31" name="Right Arrow 130"/>
          <p:cNvSpPr/>
          <p:nvPr/>
        </p:nvSpPr>
        <p:spPr>
          <a:xfrm>
            <a:off x="4116984" y="2717248"/>
            <a:ext cx="414620" cy="5299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3257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500"/>
                                        <p:tgtEl>
                                          <p:spTgt spid="13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73297" y="6346301"/>
            <a:ext cx="2133600" cy="365125"/>
          </a:xfrm>
        </p:spPr>
        <p:txBody>
          <a:bodyPr/>
          <a:lstStyle/>
          <a:p>
            <a:fld id="{13B540AB-6939-4937-A918-1D15FF1C7CE3}" type="slidenum">
              <a:rPr lang="nl-BE" smtClean="0"/>
              <a:t>20</a:t>
            </a:fld>
            <a:endParaRPr lang="nl-BE" dirty="0"/>
          </a:p>
        </p:txBody>
      </p:sp>
      <p:sp>
        <p:nvSpPr>
          <p:cNvPr id="11" name="Rectangle 10"/>
          <p:cNvSpPr/>
          <p:nvPr/>
        </p:nvSpPr>
        <p:spPr>
          <a:xfrm>
            <a:off x="4331220" y="3525004"/>
            <a:ext cx="1600183" cy="876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BE" sz="2100" dirty="0" smtClean="0"/>
              <a:t>Connector</a:t>
            </a:r>
            <a:endParaRPr lang="nl-BE" sz="2100" dirty="0"/>
          </a:p>
        </p:txBody>
      </p:sp>
      <p:sp>
        <p:nvSpPr>
          <p:cNvPr id="2" name="Rectangle 1"/>
          <p:cNvSpPr/>
          <p:nvPr/>
        </p:nvSpPr>
        <p:spPr>
          <a:xfrm>
            <a:off x="4533823" y="3628086"/>
            <a:ext cx="1194976" cy="377371"/>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API</a:t>
            </a:r>
            <a:endParaRPr lang="nl-BE" dirty="0"/>
          </a:p>
        </p:txBody>
      </p:sp>
      <p:sp>
        <p:nvSpPr>
          <p:cNvPr id="29" name="Title 1"/>
          <p:cNvSpPr>
            <a:spLocks noGrp="1"/>
          </p:cNvSpPr>
          <p:nvPr>
            <p:ph type="title"/>
          </p:nvPr>
        </p:nvSpPr>
        <p:spPr>
          <a:xfrm>
            <a:off x="457200" y="0"/>
            <a:ext cx="8229600" cy="994946"/>
          </a:xfrm>
        </p:spPr>
        <p:txBody>
          <a:bodyPr/>
          <a:lstStyle/>
          <a:p>
            <a:r>
              <a:rPr lang="nl-BE" dirty="0" smtClean="0"/>
              <a:t>Connectoren</a:t>
            </a:r>
            <a:endParaRPr lang="nl-BE" dirty="0"/>
          </a:p>
        </p:txBody>
      </p:sp>
      <p:grpSp>
        <p:nvGrpSpPr>
          <p:cNvPr id="47" name="Group 46"/>
          <p:cNvGrpSpPr/>
          <p:nvPr/>
        </p:nvGrpSpPr>
        <p:grpSpPr>
          <a:xfrm>
            <a:off x="1048079" y="3635572"/>
            <a:ext cx="1780669" cy="577517"/>
            <a:chOff x="1342314" y="4534522"/>
            <a:chExt cx="1780669" cy="577517"/>
          </a:xfrm>
        </p:grpSpPr>
        <p:sp>
          <p:nvSpPr>
            <p:cNvPr id="30" name="Rectangle 29"/>
            <p:cNvSpPr/>
            <p:nvPr/>
          </p:nvSpPr>
          <p:spPr>
            <a:xfrm>
              <a:off x="1342314" y="4534522"/>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31" name="Rectangle 30"/>
            <p:cNvSpPr/>
            <p:nvPr/>
          </p:nvSpPr>
          <p:spPr>
            <a:xfrm>
              <a:off x="2000610" y="4534522"/>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Rectangle 31"/>
            <p:cNvSpPr/>
            <p:nvPr/>
          </p:nvSpPr>
          <p:spPr>
            <a:xfrm>
              <a:off x="2658907" y="4534522"/>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3" name="Straight Connector 32"/>
            <p:cNvCxnSpPr/>
            <p:nvPr/>
          </p:nvCxnSpPr>
          <p:spPr>
            <a:xfrm>
              <a:off x="1512473" y="4823280"/>
              <a:ext cx="1397384"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45430" y="4235114"/>
            <a:ext cx="1185966" cy="369332"/>
          </a:xfrm>
          <a:prstGeom prst="rect">
            <a:avLst/>
          </a:prstGeom>
          <a:noFill/>
        </p:spPr>
        <p:txBody>
          <a:bodyPr wrap="none" rtlCol="0">
            <a:spAutoFit/>
          </a:bodyPr>
          <a:lstStyle/>
          <a:p>
            <a:r>
              <a:rPr lang="nl-BE" dirty="0" smtClean="0"/>
              <a:t>Blockchain</a:t>
            </a:r>
            <a:endParaRPr lang="nl-BE" dirty="0"/>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212" y="1128733"/>
            <a:ext cx="1470403" cy="13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Up-Down Arrow 33"/>
          <p:cNvSpPr/>
          <p:nvPr/>
        </p:nvSpPr>
        <p:spPr>
          <a:xfrm>
            <a:off x="1750179" y="2788771"/>
            <a:ext cx="376469" cy="7362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 name="TextBox 36"/>
          <p:cNvSpPr txBox="1"/>
          <p:nvPr/>
        </p:nvSpPr>
        <p:spPr>
          <a:xfrm>
            <a:off x="1380023" y="2430661"/>
            <a:ext cx="1116781" cy="369332"/>
          </a:xfrm>
          <a:prstGeom prst="rect">
            <a:avLst/>
          </a:prstGeom>
          <a:noFill/>
        </p:spPr>
        <p:txBody>
          <a:bodyPr wrap="none" rtlCol="0">
            <a:spAutoFit/>
          </a:bodyPr>
          <a:lstStyle/>
          <a:p>
            <a:r>
              <a:rPr lang="nl-BE" dirty="0" smtClean="0"/>
              <a:t>Applicatie</a:t>
            </a:r>
            <a:endParaRPr lang="nl-BE" dirty="0"/>
          </a:p>
        </p:txBody>
      </p:sp>
      <p:grpSp>
        <p:nvGrpSpPr>
          <p:cNvPr id="50" name="Group 49"/>
          <p:cNvGrpSpPr/>
          <p:nvPr/>
        </p:nvGrpSpPr>
        <p:grpSpPr>
          <a:xfrm>
            <a:off x="4240977" y="5232684"/>
            <a:ext cx="1780669" cy="577517"/>
            <a:chOff x="4365669" y="5346985"/>
            <a:chExt cx="1780669" cy="577517"/>
          </a:xfrm>
        </p:grpSpPr>
        <p:sp>
          <p:nvSpPr>
            <p:cNvPr id="38" name="Rectangle 37"/>
            <p:cNvSpPr/>
            <p:nvPr/>
          </p:nvSpPr>
          <p:spPr>
            <a:xfrm>
              <a:off x="4365669" y="5346985"/>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39" name="Rectangle 38"/>
            <p:cNvSpPr/>
            <p:nvPr/>
          </p:nvSpPr>
          <p:spPr>
            <a:xfrm>
              <a:off x="5023965" y="5346985"/>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 name="Rectangle 39"/>
            <p:cNvSpPr/>
            <p:nvPr/>
          </p:nvSpPr>
          <p:spPr>
            <a:xfrm>
              <a:off x="5682262" y="5346985"/>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1" name="Straight Connector 40"/>
            <p:cNvCxnSpPr/>
            <p:nvPr/>
          </p:nvCxnSpPr>
          <p:spPr>
            <a:xfrm>
              <a:off x="4535828" y="5635743"/>
              <a:ext cx="1397384"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4538328" y="5832226"/>
            <a:ext cx="1185966" cy="369332"/>
          </a:xfrm>
          <a:prstGeom prst="rect">
            <a:avLst/>
          </a:prstGeom>
          <a:noFill/>
        </p:spPr>
        <p:txBody>
          <a:bodyPr wrap="none" rtlCol="0">
            <a:spAutoFit/>
          </a:bodyPr>
          <a:lstStyle/>
          <a:p>
            <a:r>
              <a:rPr lang="nl-BE" dirty="0" smtClean="0"/>
              <a:t>Blockchain</a:t>
            </a:r>
            <a:endParaRPr lang="nl-BE" dirty="0"/>
          </a:p>
        </p:txBody>
      </p:sp>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6110" y="1130563"/>
            <a:ext cx="1470403" cy="13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Up-Down Arrow 43"/>
          <p:cNvSpPr/>
          <p:nvPr/>
        </p:nvSpPr>
        <p:spPr>
          <a:xfrm>
            <a:off x="4943077" y="2790602"/>
            <a:ext cx="376469" cy="6193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TextBox 44"/>
          <p:cNvSpPr txBox="1"/>
          <p:nvPr/>
        </p:nvSpPr>
        <p:spPr>
          <a:xfrm>
            <a:off x="4572921" y="2432491"/>
            <a:ext cx="1116781" cy="369332"/>
          </a:xfrm>
          <a:prstGeom prst="rect">
            <a:avLst/>
          </a:prstGeom>
          <a:noFill/>
        </p:spPr>
        <p:txBody>
          <a:bodyPr wrap="none" rtlCol="0">
            <a:spAutoFit/>
          </a:bodyPr>
          <a:lstStyle/>
          <a:p>
            <a:r>
              <a:rPr lang="nl-BE" dirty="0" smtClean="0"/>
              <a:t>Applicatie</a:t>
            </a:r>
            <a:endParaRPr lang="nl-BE" dirty="0"/>
          </a:p>
        </p:txBody>
      </p:sp>
      <p:sp>
        <p:nvSpPr>
          <p:cNvPr id="46" name="Up-Down Arrow 45"/>
          <p:cNvSpPr/>
          <p:nvPr/>
        </p:nvSpPr>
        <p:spPr>
          <a:xfrm>
            <a:off x="4943077" y="4507524"/>
            <a:ext cx="376469" cy="6193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Rectangle 34"/>
          <p:cNvSpPr/>
          <p:nvPr/>
        </p:nvSpPr>
        <p:spPr>
          <a:xfrm>
            <a:off x="1028941" y="4990791"/>
            <a:ext cx="1775978" cy="99968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Technologie specifieke logica in </a:t>
            </a:r>
            <a:r>
              <a:rPr lang="nl-BE" dirty="0" smtClean="0">
                <a:solidFill>
                  <a:schemeClr val="tx1"/>
                </a:solidFill>
              </a:rPr>
              <a:t>toepassing</a:t>
            </a:r>
            <a:endParaRPr lang="nl-BE" dirty="0">
              <a:solidFill>
                <a:schemeClr val="tx1"/>
              </a:solidFill>
            </a:endParaRPr>
          </a:p>
        </p:txBody>
      </p:sp>
      <p:sp>
        <p:nvSpPr>
          <p:cNvPr id="49" name="Rectangle 48"/>
          <p:cNvSpPr/>
          <p:nvPr/>
        </p:nvSpPr>
        <p:spPr>
          <a:xfrm>
            <a:off x="6426830" y="4189629"/>
            <a:ext cx="2537442" cy="1673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b="1" dirty="0" smtClean="0">
                <a:solidFill>
                  <a:schemeClr val="tx1"/>
                </a:solidFill>
              </a:rPr>
              <a:t>Voordelen</a:t>
            </a:r>
          </a:p>
          <a:p>
            <a:pPr marL="285750" indent="-285750">
              <a:buFontTx/>
              <a:buChar char="-"/>
            </a:pPr>
            <a:r>
              <a:rPr lang="nl-BE" dirty="0" smtClean="0">
                <a:solidFill>
                  <a:schemeClr val="tx1"/>
                </a:solidFill>
              </a:rPr>
              <a:t>Hergebruik connector</a:t>
            </a:r>
          </a:p>
          <a:p>
            <a:pPr marL="285750" indent="-285750">
              <a:buFontTx/>
              <a:buChar char="-"/>
            </a:pPr>
            <a:r>
              <a:rPr lang="nl-BE" dirty="0" smtClean="0">
                <a:solidFill>
                  <a:schemeClr val="tx1"/>
                </a:solidFill>
              </a:rPr>
              <a:t>Makkelijker switchen van technologie</a:t>
            </a:r>
          </a:p>
          <a:p>
            <a:pPr marL="285750" indent="-285750">
              <a:buFontTx/>
              <a:buChar char="-"/>
            </a:pPr>
            <a:r>
              <a:rPr lang="nl-BE" dirty="0" smtClean="0">
                <a:solidFill>
                  <a:schemeClr val="tx1"/>
                </a:solidFill>
              </a:rPr>
              <a:t>Isolatie blockchain logica (</a:t>
            </a:r>
            <a:r>
              <a:rPr lang="nl-BE" dirty="0" err="1" smtClean="0">
                <a:solidFill>
                  <a:schemeClr val="tx1"/>
                </a:solidFill>
              </a:rPr>
              <a:t>Gartners</a:t>
            </a:r>
            <a:r>
              <a:rPr lang="nl-BE" dirty="0" smtClean="0">
                <a:solidFill>
                  <a:schemeClr val="tx1"/>
                </a:solidFill>
              </a:rPr>
              <a:t> 5%)</a:t>
            </a:r>
            <a:endParaRPr lang="nl-BE" dirty="0">
              <a:solidFill>
                <a:schemeClr val="tx1"/>
              </a:solidFill>
            </a:endParaRPr>
          </a:p>
        </p:txBody>
      </p:sp>
      <p:sp>
        <p:nvSpPr>
          <p:cNvPr id="36" name="Left Brace 35"/>
          <p:cNvSpPr/>
          <p:nvPr/>
        </p:nvSpPr>
        <p:spPr>
          <a:xfrm flipH="1">
            <a:off x="3794762" y="994946"/>
            <a:ext cx="0" cy="5626918"/>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51" name="Rectangular Callout 50"/>
          <p:cNvSpPr/>
          <p:nvPr/>
        </p:nvSpPr>
        <p:spPr>
          <a:xfrm>
            <a:off x="6336394" y="911772"/>
            <a:ext cx="2537441" cy="938084"/>
          </a:xfrm>
          <a:prstGeom prst="wedgeRectCallout">
            <a:avLst>
              <a:gd name="adj1" fmla="val -66949"/>
              <a:gd name="adj2" fmla="val 2594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Communiceert met </a:t>
            </a:r>
            <a:r>
              <a:rPr lang="nl-BE" dirty="0">
                <a:solidFill>
                  <a:schemeClr val="tx1"/>
                </a:solidFill>
              </a:rPr>
              <a:t>technologie agnostische </a:t>
            </a:r>
            <a:r>
              <a:rPr lang="nl-BE" dirty="0" smtClean="0">
                <a:solidFill>
                  <a:schemeClr val="tx1"/>
                </a:solidFill>
              </a:rPr>
              <a:t>interface</a:t>
            </a:r>
            <a:endParaRPr lang="nl-BE" dirty="0">
              <a:solidFill>
                <a:schemeClr val="tx1"/>
              </a:solidFill>
            </a:endParaRPr>
          </a:p>
        </p:txBody>
      </p:sp>
      <p:sp>
        <p:nvSpPr>
          <p:cNvPr id="55" name="Rectangular Callout 54"/>
          <p:cNvSpPr/>
          <p:nvPr/>
        </p:nvSpPr>
        <p:spPr>
          <a:xfrm>
            <a:off x="6336394" y="2904175"/>
            <a:ext cx="2537442" cy="938084"/>
          </a:xfrm>
          <a:prstGeom prst="wedgeRectCallout">
            <a:avLst>
              <a:gd name="adj1" fmla="val -65605"/>
              <a:gd name="adj2" fmla="val 30378"/>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tx1"/>
                </a:solidFill>
              </a:rPr>
              <a:t>V</a:t>
            </a:r>
            <a:r>
              <a:rPr lang="nl-BE" dirty="0" smtClean="0">
                <a:solidFill>
                  <a:schemeClr val="tx1"/>
                </a:solidFill>
              </a:rPr>
              <a:t>ertaalt </a:t>
            </a:r>
            <a:r>
              <a:rPr lang="nl-BE" dirty="0">
                <a:solidFill>
                  <a:schemeClr val="tx1"/>
                </a:solidFill>
              </a:rPr>
              <a:t>technologie agnostische calls naar technologie specifieke</a:t>
            </a:r>
          </a:p>
        </p:txBody>
      </p:sp>
      <p:sp>
        <p:nvSpPr>
          <p:cNvPr id="54" name="Rounded Rectangle 53"/>
          <p:cNvSpPr/>
          <p:nvPr/>
        </p:nvSpPr>
        <p:spPr>
          <a:xfrm>
            <a:off x="4240977" y="6310365"/>
            <a:ext cx="4470944" cy="3918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Nauwelijks extra effort</a:t>
            </a:r>
            <a:endParaRPr lang="nl-BE" dirty="0"/>
          </a:p>
        </p:txBody>
      </p:sp>
    </p:spTree>
    <p:extLst>
      <p:ext uri="{BB962C8B-B14F-4D97-AF65-F5344CB8AC3E}">
        <p14:creationId xmlns:p14="http://schemas.microsoft.com/office/powerpoint/2010/main" val="2889511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94" y="73671"/>
            <a:ext cx="8229600" cy="1029415"/>
          </a:xfrm>
        </p:spPr>
        <p:txBody>
          <a:bodyPr/>
          <a:lstStyle/>
          <a:p>
            <a:r>
              <a:rPr lang="nl-BE" dirty="0" smtClean="0"/>
              <a:t>Data</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21</a:t>
            </a:fld>
            <a:endParaRPr lang="nl-BE" dirty="0"/>
          </a:p>
        </p:txBody>
      </p:sp>
      <p:sp>
        <p:nvSpPr>
          <p:cNvPr id="7" name="TextBox 6"/>
          <p:cNvSpPr txBox="1"/>
          <p:nvPr/>
        </p:nvSpPr>
        <p:spPr>
          <a:xfrm>
            <a:off x="1210275" y="2638170"/>
            <a:ext cx="6772587" cy="1477328"/>
          </a:xfrm>
          <a:prstGeom prst="rect">
            <a:avLst/>
          </a:prstGeom>
          <a:solidFill>
            <a:schemeClr val="bg1">
              <a:lumMod val="85000"/>
            </a:schemeClr>
          </a:solidFill>
        </p:spPr>
        <p:txBody>
          <a:bodyPr wrap="square" rtlCol="0">
            <a:spAutoFit/>
          </a:bodyPr>
          <a:lstStyle/>
          <a:p>
            <a:r>
              <a:rPr lang="nl-BE" b="1" dirty="0" smtClean="0"/>
              <a:t>Hoge </a:t>
            </a:r>
            <a:r>
              <a:rPr lang="nl-BE" b="1" dirty="0" err="1" smtClean="0"/>
              <a:t>granulariteit</a:t>
            </a:r>
            <a:r>
              <a:rPr lang="nl-BE" b="1" dirty="0" smtClean="0"/>
              <a:t> van data</a:t>
            </a:r>
            <a:endParaRPr lang="nl-BE" dirty="0"/>
          </a:p>
          <a:p>
            <a:pPr marL="285750" indent="-285750">
              <a:buFontTx/>
              <a:buChar char="-"/>
            </a:pPr>
            <a:r>
              <a:rPr lang="nl-BE" dirty="0" smtClean="0"/>
              <a:t>Verschillende instellingen hanteren niet steeds dezelfde definities</a:t>
            </a:r>
          </a:p>
          <a:p>
            <a:pPr marL="285750" indent="-285750">
              <a:buFontTx/>
              <a:buChar char="-"/>
            </a:pPr>
            <a:r>
              <a:rPr lang="nl-BE" dirty="0" smtClean="0"/>
              <a:t>Gegevens opdelen → zo dicht mogelijk naar laag niveau  ‘feiten’</a:t>
            </a:r>
          </a:p>
          <a:p>
            <a:pPr marL="285750" indent="-285750">
              <a:buFontTx/>
              <a:buChar char="-"/>
            </a:pPr>
            <a:r>
              <a:rPr lang="nl-BE" dirty="0" smtClean="0"/>
              <a:t>Verschillende instellingen interpreteren deze feiten volgens hun eigen, hoog niveau definities </a:t>
            </a:r>
            <a:endParaRPr lang="nl-BE" dirty="0"/>
          </a:p>
        </p:txBody>
      </p:sp>
      <p:sp>
        <p:nvSpPr>
          <p:cNvPr id="8" name="Rounded Rectangle 7"/>
          <p:cNvSpPr/>
          <p:nvPr/>
        </p:nvSpPr>
        <p:spPr>
          <a:xfrm>
            <a:off x="609601" y="1132116"/>
            <a:ext cx="2337922" cy="9724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Welke data on-chain en welke off-chain</a:t>
            </a:r>
            <a:r>
              <a:rPr lang="en-US" sz="2000" dirty="0" smtClean="0"/>
              <a:t>?</a:t>
            </a:r>
            <a:endParaRPr lang="en-US" sz="2000" dirty="0"/>
          </a:p>
        </p:txBody>
      </p:sp>
      <p:sp>
        <p:nvSpPr>
          <p:cNvPr id="9" name="Rounded Rectangle 8"/>
          <p:cNvSpPr/>
          <p:nvPr/>
        </p:nvSpPr>
        <p:spPr>
          <a:xfrm>
            <a:off x="3534230" y="1132116"/>
            <a:ext cx="2337922" cy="9724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Data representatie (Eens op blockchain onwijzigbaar)</a:t>
            </a:r>
          </a:p>
        </p:txBody>
      </p:sp>
      <p:sp>
        <p:nvSpPr>
          <p:cNvPr id="10" name="Rounded Rectangle 9"/>
          <p:cNvSpPr/>
          <p:nvPr/>
        </p:nvSpPr>
        <p:spPr>
          <a:xfrm>
            <a:off x="6342744" y="1132116"/>
            <a:ext cx="2337922" cy="9724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t>Exacte definities</a:t>
            </a:r>
            <a:br>
              <a:rPr lang="nl-BE" sz="2000" dirty="0" smtClean="0"/>
            </a:br>
            <a:r>
              <a:rPr lang="nl-BE" sz="2000" dirty="0" smtClean="0"/>
              <a:t>(vb. werkloosheid)</a:t>
            </a:r>
            <a:endParaRPr lang="nl-BE" sz="2000" dirty="0"/>
          </a:p>
        </p:txBody>
      </p:sp>
      <p:sp>
        <p:nvSpPr>
          <p:cNvPr id="11" name="Down Arrow 10"/>
          <p:cNvSpPr/>
          <p:nvPr/>
        </p:nvSpPr>
        <p:spPr>
          <a:xfrm>
            <a:off x="7097486" y="1973950"/>
            <a:ext cx="414219" cy="78376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xtBox 11"/>
          <p:cNvSpPr txBox="1"/>
          <p:nvPr/>
        </p:nvSpPr>
        <p:spPr>
          <a:xfrm>
            <a:off x="1210275" y="4347058"/>
            <a:ext cx="6772587" cy="1200329"/>
          </a:xfrm>
          <a:prstGeom prst="rect">
            <a:avLst/>
          </a:prstGeom>
          <a:solidFill>
            <a:schemeClr val="bg1">
              <a:lumMod val="85000"/>
            </a:schemeClr>
          </a:solidFill>
        </p:spPr>
        <p:txBody>
          <a:bodyPr wrap="square" rtlCol="0">
            <a:spAutoFit/>
          </a:bodyPr>
          <a:lstStyle/>
          <a:p>
            <a:r>
              <a:rPr lang="nl-BE" b="1" dirty="0" smtClean="0"/>
              <a:t>Aanpasbare smart contracts (chaincode)</a:t>
            </a:r>
            <a:endParaRPr lang="nl-BE" dirty="0"/>
          </a:p>
          <a:p>
            <a:pPr marL="285750" indent="-285750">
              <a:buFontTx/>
              <a:buChar char="-"/>
            </a:pPr>
            <a:r>
              <a:rPr lang="nl-BE" dirty="0" smtClean="0"/>
              <a:t>Mogelijk met </a:t>
            </a:r>
            <a:r>
              <a:rPr lang="nl-BE" dirty="0" err="1" smtClean="0"/>
              <a:t>Hyperledger</a:t>
            </a:r>
            <a:r>
              <a:rPr lang="nl-BE" dirty="0" smtClean="0"/>
              <a:t> </a:t>
            </a:r>
            <a:r>
              <a:rPr lang="nl-BE" dirty="0" err="1" smtClean="0"/>
              <a:t>Fabric</a:t>
            </a:r>
            <a:endParaRPr lang="nl-BE" dirty="0" smtClean="0"/>
          </a:p>
          <a:p>
            <a:pPr marL="285750" indent="-285750">
              <a:buFontTx/>
              <a:buChar char="-"/>
            </a:pPr>
            <a:r>
              <a:rPr lang="nl-BE" dirty="0" smtClean="0"/>
              <a:t>We </a:t>
            </a:r>
            <a:r>
              <a:rPr lang="nl-BE" dirty="0"/>
              <a:t>kunnen dus </a:t>
            </a:r>
            <a:r>
              <a:rPr lang="nl-BE" dirty="0" smtClean="0"/>
              <a:t>later </a:t>
            </a:r>
            <a:r>
              <a:rPr lang="nl-BE" dirty="0"/>
              <a:t>extra </a:t>
            </a:r>
            <a:r>
              <a:rPr lang="nl-BE" dirty="0" smtClean="0"/>
              <a:t>‘feiten’ toevoegen </a:t>
            </a:r>
            <a:r>
              <a:rPr lang="nl-BE" dirty="0"/>
              <a:t>aan smart </a:t>
            </a:r>
            <a:r>
              <a:rPr lang="nl-BE" dirty="0" smtClean="0"/>
              <a:t>contract / blockchain (vb. wanneer nodig voor nieuwe blockchain </a:t>
            </a:r>
            <a:r>
              <a:rPr lang="nl-BE" dirty="0" smtClean="0"/>
              <a:t>toepassing)</a:t>
            </a:r>
            <a:endParaRPr lang="nl-BE" dirty="0"/>
          </a:p>
        </p:txBody>
      </p:sp>
      <p:sp>
        <p:nvSpPr>
          <p:cNvPr id="14" name="Rounded Rectangle 13"/>
          <p:cNvSpPr/>
          <p:nvPr/>
        </p:nvSpPr>
        <p:spPr>
          <a:xfrm>
            <a:off x="2100105" y="5928526"/>
            <a:ext cx="5204490" cy="62299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t>Belang communicatie tussen partners</a:t>
            </a:r>
            <a:br>
              <a:rPr lang="nl-BE" sz="2000" dirty="0" smtClean="0"/>
            </a:br>
            <a:r>
              <a:rPr lang="nl-BE" sz="2000" dirty="0" smtClean="0"/>
              <a:t>→ Onderdeel van agile approach</a:t>
            </a:r>
            <a:endParaRPr lang="nl-BE" sz="2000" dirty="0"/>
          </a:p>
        </p:txBody>
      </p:sp>
    </p:spTree>
    <p:extLst>
      <p:ext uri="{BB962C8B-B14F-4D97-AF65-F5344CB8AC3E}">
        <p14:creationId xmlns:p14="http://schemas.microsoft.com/office/powerpoint/2010/main" val="1795532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nl-BE" dirty="0" smtClean="0"/>
              <a:t>Toepassing</a:t>
            </a:r>
            <a:endParaRPr lang="nl-BE" dirty="0"/>
          </a:p>
        </p:txBody>
      </p:sp>
      <p:sp>
        <p:nvSpPr>
          <p:cNvPr id="3" name="Content Placeholder 2"/>
          <p:cNvSpPr>
            <a:spLocks noGrp="1"/>
          </p:cNvSpPr>
          <p:nvPr>
            <p:ph idx="1"/>
          </p:nvPr>
        </p:nvSpPr>
        <p:spPr/>
        <p:txBody>
          <a:bodyPr>
            <a:normAutofit lnSpcReduction="10000"/>
          </a:bodyPr>
          <a:lstStyle/>
          <a:p>
            <a:r>
              <a:rPr lang="nl-BE" dirty="0" smtClean="0"/>
              <a:t>Agile benadering laat toe om snel tot resultaten te komen en vlotter te communiceren</a:t>
            </a:r>
          </a:p>
          <a:p>
            <a:r>
              <a:rPr lang="nl-BE" dirty="0" smtClean="0"/>
              <a:t>Bestaande technologische trends en </a:t>
            </a:r>
            <a:r>
              <a:rPr lang="nl-BE" dirty="0" err="1" smtClean="0"/>
              <a:t>applicatieve</a:t>
            </a:r>
            <a:r>
              <a:rPr lang="nl-BE" dirty="0" smtClean="0"/>
              <a:t> componenten faciliteren snelle resultaten</a:t>
            </a:r>
          </a:p>
          <a:p>
            <a:r>
              <a:rPr lang="nl-BE" dirty="0" smtClean="0"/>
              <a:t>In </a:t>
            </a:r>
            <a:r>
              <a:rPr lang="nl-BE" dirty="0" err="1" smtClean="0"/>
              <a:t>eco-systeem</a:t>
            </a:r>
            <a:r>
              <a:rPr lang="nl-BE" dirty="0" smtClean="0"/>
              <a:t> benadering is overleg </a:t>
            </a:r>
            <a:r>
              <a:rPr lang="nl-BE" dirty="0" smtClean="0"/>
              <a:t>noodzakelijk, </a:t>
            </a:r>
            <a:r>
              <a:rPr lang="nl-BE" dirty="0" err="1" smtClean="0"/>
              <a:t>bvb</a:t>
            </a:r>
            <a:r>
              <a:rPr lang="nl-BE" dirty="0" smtClean="0"/>
              <a:t>. </a:t>
            </a:r>
            <a:r>
              <a:rPr lang="nl-BE" dirty="0" smtClean="0"/>
              <a:t>voor beslissingen </a:t>
            </a:r>
            <a:r>
              <a:rPr lang="nl-BE" dirty="0" err="1" smtClean="0"/>
              <a:t>ivm</a:t>
            </a:r>
            <a:r>
              <a:rPr lang="nl-BE" dirty="0" smtClean="0"/>
              <a:t> </a:t>
            </a:r>
            <a:r>
              <a:rPr lang="nl-BE" dirty="0" smtClean="0"/>
              <a:t>opslag en </a:t>
            </a:r>
            <a:r>
              <a:rPr lang="nl-BE" dirty="0" smtClean="0"/>
              <a:t>voorstelling </a:t>
            </a:r>
            <a:r>
              <a:rPr lang="nl-BE" dirty="0" smtClean="0"/>
              <a:t>van data</a:t>
            </a:r>
            <a:endParaRPr lang="nl-BE" dirty="0" smtClean="0"/>
          </a:p>
          <a:p>
            <a:endParaRPr lang="nl-BE" dirty="0" smtClean="0"/>
          </a:p>
          <a:p>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22</a:t>
            </a:fld>
            <a:endParaRPr lang="nl-BE" dirty="0"/>
          </a:p>
        </p:txBody>
      </p:sp>
    </p:spTree>
    <p:extLst>
      <p:ext uri="{BB962C8B-B14F-4D97-AF65-F5344CB8AC3E}">
        <p14:creationId xmlns:p14="http://schemas.microsoft.com/office/powerpoint/2010/main" val="2019461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70821" y="3915062"/>
            <a:ext cx="8726284" cy="2375738"/>
          </a:xfrm>
          <a:prstGeom prst="roundRect">
            <a:avLst>
              <a:gd name="adj" fmla="val 820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70404" y="0"/>
            <a:ext cx="8229600" cy="1143000"/>
          </a:xfrm>
        </p:spPr>
        <p:txBody>
          <a:bodyPr/>
          <a:lstStyle/>
          <a:p>
            <a:r>
              <a:rPr lang="nl-BE" dirty="0" smtClean="0"/>
              <a:t>Concreet - </a:t>
            </a:r>
            <a:r>
              <a:rPr lang="nl-BE" dirty="0" smtClean="0"/>
              <a:t>toepassingen</a:t>
            </a:r>
            <a:endParaRPr lang="nl-BE" dirty="0"/>
          </a:p>
        </p:txBody>
      </p:sp>
      <p:sp>
        <p:nvSpPr>
          <p:cNvPr id="3" name="Content Placeholder 2"/>
          <p:cNvSpPr>
            <a:spLocks noGrp="1"/>
          </p:cNvSpPr>
          <p:nvPr>
            <p:ph idx="1"/>
          </p:nvPr>
        </p:nvSpPr>
        <p:spPr>
          <a:xfrm>
            <a:off x="630416" y="1368881"/>
            <a:ext cx="8229600" cy="2349009"/>
          </a:xfrm>
        </p:spPr>
        <p:txBody>
          <a:bodyPr>
            <a:normAutofit/>
          </a:bodyPr>
          <a:lstStyle/>
          <a:p>
            <a:r>
              <a:rPr lang="nl-BE" dirty="0" err="1" smtClean="0"/>
              <a:t>Overheidsoverschrijdend</a:t>
            </a:r>
            <a:r>
              <a:rPr lang="nl-BE" dirty="0" smtClean="0"/>
              <a:t> initiatief</a:t>
            </a:r>
          </a:p>
          <a:p>
            <a:pPr lvl="1"/>
            <a:r>
              <a:rPr lang="nl-BE" dirty="0"/>
              <a:t>p</a:t>
            </a:r>
            <a:r>
              <a:rPr lang="nl-BE" dirty="0" smtClean="0"/>
              <a:t>raktische </a:t>
            </a:r>
            <a:r>
              <a:rPr lang="nl-BE" dirty="0" smtClean="0"/>
              <a:t>realisatie </a:t>
            </a:r>
            <a:r>
              <a:rPr lang="nl-BE" dirty="0" err="1"/>
              <a:t>use</a:t>
            </a:r>
            <a:r>
              <a:rPr lang="nl-BE" dirty="0"/>
              <a:t> </a:t>
            </a:r>
            <a:r>
              <a:rPr lang="nl-BE" dirty="0" smtClean="0"/>
              <a:t>cases (aanpak)</a:t>
            </a:r>
          </a:p>
          <a:p>
            <a:pPr lvl="1"/>
            <a:r>
              <a:rPr lang="nl-BE" dirty="0"/>
              <a:t>p</a:t>
            </a:r>
            <a:r>
              <a:rPr lang="nl-BE" dirty="0" smtClean="0"/>
              <a:t>artners </a:t>
            </a:r>
            <a:r>
              <a:rPr lang="nl-BE" dirty="0" smtClean="0"/>
              <a:t>welkom!</a:t>
            </a:r>
          </a:p>
          <a:p>
            <a:endParaRPr lang="nl-BE" dirty="0" smtClean="0"/>
          </a:p>
          <a:p>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23</a:t>
            </a:fld>
            <a:endParaRPr lang="nl-BE" dirty="0"/>
          </a:p>
        </p:txBody>
      </p:sp>
      <p:grpSp>
        <p:nvGrpSpPr>
          <p:cNvPr id="10" name="Group 9"/>
          <p:cNvGrpSpPr/>
          <p:nvPr/>
        </p:nvGrpSpPr>
        <p:grpSpPr>
          <a:xfrm>
            <a:off x="6191646" y="4897681"/>
            <a:ext cx="1157240" cy="1316646"/>
            <a:chOff x="487707" y="2907737"/>
            <a:chExt cx="1157240" cy="1316646"/>
          </a:xfrm>
        </p:grpSpPr>
        <p:pic>
          <p:nvPicPr>
            <p:cNvPr id="11" name="Picture 2"/>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166" y="2907737"/>
              <a:ext cx="978321" cy="97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87707" y="3855051"/>
              <a:ext cx="1157240" cy="369332"/>
            </a:xfrm>
            <a:prstGeom prst="rect">
              <a:avLst/>
            </a:prstGeom>
            <a:noFill/>
          </p:spPr>
          <p:txBody>
            <a:bodyPr wrap="none" rtlCol="0">
              <a:spAutoFit/>
            </a:bodyPr>
            <a:lstStyle/>
            <a:p>
              <a:r>
                <a:rPr lang="nl-BE" b="1" dirty="0" smtClean="0">
                  <a:solidFill>
                    <a:schemeClr val="tx1">
                      <a:lumMod val="50000"/>
                      <a:lumOff val="50000"/>
                    </a:schemeClr>
                  </a:solidFill>
                </a:rPr>
                <a:t>Vaccinatie</a:t>
              </a:r>
              <a:endParaRPr lang="nl-BE" b="1" dirty="0">
                <a:solidFill>
                  <a:schemeClr val="tx1">
                    <a:lumMod val="50000"/>
                    <a:lumOff val="50000"/>
                  </a:schemeClr>
                </a:solidFill>
              </a:endParaRPr>
            </a:p>
          </p:txBody>
        </p:sp>
      </p:grpSp>
      <p:grpSp>
        <p:nvGrpSpPr>
          <p:cNvPr id="15" name="Group 14"/>
          <p:cNvGrpSpPr/>
          <p:nvPr/>
        </p:nvGrpSpPr>
        <p:grpSpPr>
          <a:xfrm>
            <a:off x="101243" y="4274979"/>
            <a:ext cx="1905000" cy="1905000"/>
            <a:chOff x="989588" y="2809564"/>
            <a:chExt cx="1905000" cy="1905000"/>
          </a:xfrm>
        </p:grpSpPr>
        <p:pic>
          <p:nvPicPr>
            <p:cNvPr id="14338" name="Picture 2" descr="Image result for cradle to grave icon"/>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9588" y="280956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63468" y="4314998"/>
              <a:ext cx="1168846" cy="369332"/>
            </a:xfrm>
            <a:prstGeom prst="rect">
              <a:avLst/>
            </a:prstGeom>
            <a:noFill/>
          </p:spPr>
          <p:txBody>
            <a:bodyPr wrap="none" rtlCol="0">
              <a:spAutoFit/>
            </a:bodyPr>
            <a:lstStyle/>
            <a:p>
              <a:r>
                <a:rPr lang="nl-BE" b="1" dirty="0" err="1" smtClean="0">
                  <a:solidFill>
                    <a:schemeClr val="tx1">
                      <a:lumMod val="50000"/>
                      <a:lumOff val="50000"/>
                    </a:schemeClr>
                  </a:solidFill>
                </a:rPr>
                <a:t>Levenloop</a:t>
              </a:r>
              <a:endParaRPr lang="nl-BE" b="1" dirty="0">
                <a:solidFill>
                  <a:schemeClr val="tx1">
                    <a:lumMod val="50000"/>
                    <a:lumOff val="50000"/>
                  </a:schemeClr>
                </a:solidFill>
              </a:endParaRPr>
            </a:p>
          </p:txBody>
        </p:sp>
      </p:grpSp>
      <p:grpSp>
        <p:nvGrpSpPr>
          <p:cNvPr id="9" name="Group 8"/>
          <p:cNvGrpSpPr/>
          <p:nvPr/>
        </p:nvGrpSpPr>
        <p:grpSpPr>
          <a:xfrm>
            <a:off x="4044968" y="5103564"/>
            <a:ext cx="1691669" cy="1046181"/>
            <a:chOff x="3231960" y="3662333"/>
            <a:chExt cx="1691669" cy="1046181"/>
          </a:xfrm>
        </p:grpSpPr>
        <p:pic>
          <p:nvPicPr>
            <p:cNvPr id="14340" name="Picture 4" descr="https://img.clipartfest.com/3bc9a5450e51994b7f057f38deb72c5f_house-icon-house-icon-clipart_2400-2400.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1960" y="3662333"/>
              <a:ext cx="676849" cy="6768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g.clipartfest.com/3bc9a5450e51994b7f057f38deb72c5f_house-icon-house-icon-clipart_2400-2400.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6780" y="3670285"/>
              <a:ext cx="676849" cy="67684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3920467" y="4048902"/>
              <a:ext cx="338425" cy="10049"/>
            </a:xfrm>
            <a:prstGeom prst="straightConnector1">
              <a:avLst/>
            </a:prstGeom>
            <a:ln w="50800">
              <a:solidFill>
                <a:schemeClr val="accent3">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27510" y="4339182"/>
              <a:ext cx="900568" cy="369332"/>
            </a:xfrm>
            <a:prstGeom prst="rect">
              <a:avLst/>
            </a:prstGeom>
            <a:noFill/>
          </p:spPr>
          <p:txBody>
            <a:bodyPr wrap="none" rtlCol="0">
              <a:spAutoFit/>
            </a:bodyPr>
            <a:lstStyle/>
            <a:p>
              <a:r>
                <a:rPr lang="nl-BE" b="1" dirty="0" smtClean="0">
                  <a:solidFill>
                    <a:schemeClr val="tx1">
                      <a:lumMod val="50000"/>
                      <a:lumOff val="50000"/>
                    </a:schemeClr>
                  </a:solidFill>
                </a:rPr>
                <a:t>Verhuis</a:t>
              </a:r>
              <a:endParaRPr lang="nl-BE" b="1" dirty="0">
                <a:solidFill>
                  <a:schemeClr val="tx1">
                    <a:lumMod val="50000"/>
                    <a:lumOff val="50000"/>
                  </a:schemeClr>
                </a:solidFill>
              </a:endParaRPr>
            </a:p>
          </p:txBody>
        </p:sp>
      </p:grpSp>
      <p:grpSp>
        <p:nvGrpSpPr>
          <p:cNvPr id="14" name="Group 13"/>
          <p:cNvGrpSpPr/>
          <p:nvPr/>
        </p:nvGrpSpPr>
        <p:grpSpPr>
          <a:xfrm>
            <a:off x="7803895" y="4858144"/>
            <a:ext cx="1073114" cy="1321835"/>
            <a:chOff x="5072190" y="5110898"/>
            <a:chExt cx="1073114" cy="1321835"/>
          </a:xfrm>
        </p:grpSpPr>
        <p:pic>
          <p:nvPicPr>
            <p:cNvPr id="14341" name="Picture 5"/>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64875" y="5110898"/>
              <a:ext cx="943339" cy="99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072190" y="6063401"/>
              <a:ext cx="1073114" cy="369332"/>
            </a:xfrm>
            <a:prstGeom prst="rect">
              <a:avLst/>
            </a:prstGeom>
            <a:noFill/>
          </p:spPr>
          <p:txBody>
            <a:bodyPr wrap="none" rtlCol="0">
              <a:spAutoFit/>
            </a:bodyPr>
            <a:lstStyle/>
            <a:p>
              <a:r>
                <a:rPr lang="nl-BE" b="1" dirty="0" smtClean="0">
                  <a:solidFill>
                    <a:schemeClr val="tx1">
                      <a:lumMod val="50000"/>
                      <a:lumOff val="50000"/>
                    </a:schemeClr>
                  </a:solidFill>
                </a:rPr>
                <a:t>Besluiten</a:t>
              </a:r>
              <a:endParaRPr lang="nl-BE" b="1" dirty="0">
                <a:solidFill>
                  <a:schemeClr val="tx1">
                    <a:lumMod val="50000"/>
                    <a:lumOff val="50000"/>
                  </a:schemeClr>
                </a:solidFill>
              </a:endParaRPr>
            </a:p>
          </p:txBody>
        </p:sp>
      </p:grpSp>
      <p:sp>
        <p:nvSpPr>
          <p:cNvPr id="18" name="TextBox 17"/>
          <p:cNvSpPr txBox="1"/>
          <p:nvPr/>
        </p:nvSpPr>
        <p:spPr>
          <a:xfrm>
            <a:off x="2475993" y="3914248"/>
            <a:ext cx="4087466" cy="523220"/>
          </a:xfrm>
          <a:prstGeom prst="rect">
            <a:avLst/>
          </a:prstGeom>
          <a:noFill/>
        </p:spPr>
        <p:txBody>
          <a:bodyPr wrap="none" rtlCol="0">
            <a:spAutoFit/>
          </a:bodyPr>
          <a:lstStyle/>
          <a:p>
            <a:r>
              <a:rPr lang="nl-BE" sz="2800" b="1" dirty="0" smtClean="0"/>
              <a:t>Focus op vijf </a:t>
            </a:r>
            <a:r>
              <a:rPr lang="nl-BE" sz="2800" b="1" dirty="0" smtClean="0"/>
              <a:t>toepassingen</a:t>
            </a:r>
            <a:endParaRPr lang="nl-BE" sz="2800" b="1" dirty="0"/>
          </a:p>
        </p:txBody>
      </p:sp>
      <p:grpSp>
        <p:nvGrpSpPr>
          <p:cNvPr id="22" name="Group 21"/>
          <p:cNvGrpSpPr/>
          <p:nvPr/>
        </p:nvGrpSpPr>
        <p:grpSpPr>
          <a:xfrm>
            <a:off x="2461252" y="4760011"/>
            <a:ext cx="1128707" cy="1404491"/>
            <a:chOff x="2451205" y="4970495"/>
            <a:chExt cx="1128707" cy="1404491"/>
          </a:xfrm>
        </p:grpSpPr>
        <p:sp>
          <p:nvSpPr>
            <p:cNvPr id="19" name="TextBox 18"/>
            <p:cNvSpPr txBox="1"/>
            <p:nvPr/>
          </p:nvSpPr>
          <p:spPr>
            <a:xfrm>
              <a:off x="2451205" y="6005654"/>
              <a:ext cx="1128707" cy="369332"/>
            </a:xfrm>
            <a:prstGeom prst="rect">
              <a:avLst/>
            </a:prstGeom>
            <a:noFill/>
          </p:spPr>
          <p:txBody>
            <a:bodyPr wrap="none" rtlCol="0">
              <a:spAutoFit/>
            </a:bodyPr>
            <a:lstStyle/>
            <a:p>
              <a:r>
                <a:rPr lang="nl-BE" b="1" dirty="0" smtClean="0">
                  <a:solidFill>
                    <a:schemeClr val="tx1">
                      <a:lumMod val="50000"/>
                      <a:lumOff val="50000"/>
                    </a:schemeClr>
                  </a:solidFill>
                </a:rPr>
                <a:t>Diploma’s</a:t>
              </a:r>
              <a:endParaRPr lang="nl-BE" b="1" dirty="0">
                <a:solidFill>
                  <a:schemeClr val="tx1">
                    <a:lumMod val="50000"/>
                    <a:lumOff val="50000"/>
                  </a:schemeClr>
                </a:solidFill>
              </a:endParaRPr>
            </a:p>
          </p:txBody>
        </p:sp>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1476" y="4970495"/>
              <a:ext cx="1088435" cy="108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6757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515"/>
            <a:ext cx="8229600" cy="1143000"/>
          </a:xfrm>
        </p:spPr>
        <p:txBody>
          <a:bodyPr/>
          <a:lstStyle/>
          <a:p>
            <a:r>
              <a:rPr lang="nl-BE" dirty="0" smtClean="0"/>
              <a:t>Concreet – </a:t>
            </a:r>
            <a:r>
              <a:rPr lang="nl-BE" dirty="0" smtClean="0"/>
              <a:t>verdere ideeën </a:t>
            </a:r>
            <a:r>
              <a:rPr lang="nl-BE" dirty="0" smtClean="0"/>
              <a:t>federaal</a:t>
            </a:r>
            <a:endParaRPr lang="fr-BE" dirty="0"/>
          </a:p>
        </p:txBody>
      </p:sp>
      <p:sp>
        <p:nvSpPr>
          <p:cNvPr id="4" name="Slide Number Placeholder 3"/>
          <p:cNvSpPr>
            <a:spLocks noGrp="1"/>
          </p:cNvSpPr>
          <p:nvPr>
            <p:ph type="sldNum" sz="quarter" idx="12"/>
          </p:nvPr>
        </p:nvSpPr>
        <p:spPr/>
        <p:txBody>
          <a:bodyPr/>
          <a:lstStyle/>
          <a:p>
            <a:fld id="{13B540AB-6939-4937-A918-1D15FF1C7CE3}" type="slidenum">
              <a:rPr lang="nl-BE" smtClean="0"/>
              <a:t>24</a:t>
            </a:fld>
            <a:endParaRPr lang="nl-BE" dirty="0"/>
          </a:p>
        </p:txBody>
      </p:sp>
      <p:grpSp>
        <p:nvGrpSpPr>
          <p:cNvPr id="19" name="Group 18"/>
          <p:cNvGrpSpPr/>
          <p:nvPr/>
        </p:nvGrpSpPr>
        <p:grpSpPr>
          <a:xfrm>
            <a:off x="193517" y="1381607"/>
            <a:ext cx="1619103" cy="1303920"/>
            <a:chOff x="365222" y="1483202"/>
            <a:chExt cx="1619103" cy="1303920"/>
          </a:xfrm>
        </p:grpSpPr>
        <p:pic>
          <p:nvPicPr>
            <p:cNvPr id="14346" name="Picture 10"/>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4217" y="1483202"/>
              <a:ext cx="581114" cy="61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5222" y="2079236"/>
              <a:ext cx="1619103" cy="707886"/>
            </a:xfrm>
            <a:prstGeom prst="rect">
              <a:avLst/>
            </a:prstGeom>
          </p:spPr>
          <p:txBody>
            <a:bodyPr wrap="square">
              <a:spAutoFit/>
            </a:bodyPr>
            <a:lstStyle/>
            <a:p>
              <a:pPr algn="ctr"/>
              <a:r>
                <a:rPr lang="nl-BE" sz="2000" b="1" dirty="0">
                  <a:solidFill>
                    <a:schemeClr val="tx1">
                      <a:lumMod val="50000"/>
                      <a:lumOff val="50000"/>
                    </a:schemeClr>
                  </a:solidFill>
                </a:rPr>
                <a:t>Sociale derde betalende</a:t>
              </a:r>
            </a:p>
          </p:txBody>
        </p:sp>
      </p:grpSp>
      <p:grpSp>
        <p:nvGrpSpPr>
          <p:cNvPr id="28" name="Group 27"/>
          <p:cNvGrpSpPr/>
          <p:nvPr/>
        </p:nvGrpSpPr>
        <p:grpSpPr>
          <a:xfrm>
            <a:off x="1885950" y="1381607"/>
            <a:ext cx="2256913" cy="1595589"/>
            <a:chOff x="2057655" y="1572464"/>
            <a:chExt cx="2256913" cy="1595589"/>
          </a:xfrm>
        </p:grpSpPr>
        <p:pic>
          <p:nvPicPr>
            <p:cNvPr id="14339" name="Picture 3"/>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81730" y="1572464"/>
              <a:ext cx="717155"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057655" y="2152390"/>
              <a:ext cx="2256913" cy="1015663"/>
            </a:xfrm>
            <a:prstGeom prst="rect">
              <a:avLst/>
            </a:prstGeom>
          </p:spPr>
          <p:txBody>
            <a:bodyPr wrap="square">
              <a:spAutoFit/>
            </a:bodyPr>
            <a:lstStyle/>
            <a:p>
              <a:pPr algn="ctr"/>
              <a:r>
                <a:rPr lang="nl-BE" sz="2000" b="1" dirty="0">
                  <a:solidFill>
                    <a:schemeClr val="tx1">
                      <a:lumMod val="50000"/>
                      <a:lumOff val="50000"/>
                    </a:schemeClr>
                  </a:solidFill>
                </a:rPr>
                <a:t>Generieke </a:t>
              </a:r>
              <a:r>
                <a:rPr lang="nl-BE" sz="2000" b="1" dirty="0" smtClean="0">
                  <a:solidFill>
                    <a:schemeClr val="tx1">
                      <a:lumMod val="50000"/>
                      <a:lumOff val="50000"/>
                    </a:schemeClr>
                  </a:solidFill>
                </a:rPr>
                <a:t>aantoonbaarheids-dienst</a:t>
              </a:r>
              <a:endParaRPr lang="nl-BE" sz="2000" b="1" dirty="0">
                <a:solidFill>
                  <a:schemeClr val="tx1">
                    <a:lumMod val="50000"/>
                    <a:lumOff val="50000"/>
                  </a:schemeClr>
                </a:solidFill>
              </a:endParaRPr>
            </a:p>
          </p:txBody>
        </p:sp>
      </p:grpSp>
      <p:grpSp>
        <p:nvGrpSpPr>
          <p:cNvPr id="17" name="Group 16"/>
          <p:cNvGrpSpPr/>
          <p:nvPr/>
        </p:nvGrpSpPr>
        <p:grpSpPr>
          <a:xfrm>
            <a:off x="4142863" y="1381607"/>
            <a:ext cx="2006608" cy="1592741"/>
            <a:chOff x="4314568" y="1586952"/>
            <a:chExt cx="2006608" cy="1592741"/>
          </a:xfrm>
        </p:grpSpPr>
        <p:pic>
          <p:nvPicPr>
            <p:cNvPr id="14338" name="Picture 2"/>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0623" y="1586952"/>
              <a:ext cx="714498" cy="62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4314568" y="2164030"/>
              <a:ext cx="2006608" cy="1015663"/>
            </a:xfrm>
            <a:prstGeom prst="rect">
              <a:avLst/>
            </a:prstGeom>
          </p:spPr>
          <p:txBody>
            <a:bodyPr wrap="square">
              <a:spAutoFit/>
            </a:bodyPr>
            <a:lstStyle/>
            <a:p>
              <a:pPr algn="ctr"/>
              <a:r>
                <a:rPr lang="nl-BE" sz="2000" b="1" dirty="0">
                  <a:solidFill>
                    <a:schemeClr val="tx1">
                      <a:lumMod val="50000"/>
                      <a:lumOff val="50000"/>
                    </a:schemeClr>
                  </a:solidFill>
                </a:rPr>
                <a:t>Historiek </a:t>
              </a:r>
              <a:r>
                <a:rPr lang="nl-BE" sz="2000" b="1" dirty="0" smtClean="0">
                  <a:solidFill>
                    <a:schemeClr val="tx1">
                      <a:lumMod val="50000"/>
                      <a:lumOff val="50000"/>
                    </a:schemeClr>
                  </a:solidFill>
                </a:rPr>
                <a:t>kadaster &amp; werken </a:t>
              </a:r>
              <a:r>
                <a:rPr lang="nl-BE" sz="2000" b="1" dirty="0">
                  <a:solidFill>
                    <a:schemeClr val="tx1">
                      <a:lumMod val="50000"/>
                      <a:lumOff val="50000"/>
                    </a:schemeClr>
                  </a:solidFill>
                </a:rPr>
                <a:t>woning</a:t>
              </a:r>
            </a:p>
          </p:txBody>
        </p:sp>
      </p:grpSp>
      <p:grpSp>
        <p:nvGrpSpPr>
          <p:cNvPr id="16" name="Group 15"/>
          <p:cNvGrpSpPr/>
          <p:nvPr/>
        </p:nvGrpSpPr>
        <p:grpSpPr>
          <a:xfrm>
            <a:off x="6418388" y="1428497"/>
            <a:ext cx="1619103" cy="1205106"/>
            <a:chOff x="6590093" y="1666810"/>
            <a:chExt cx="1619103" cy="1205106"/>
          </a:xfrm>
        </p:grpSpPr>
        <p:pic>
          <p:nvPicPr>
            <p:cNvPr id="14340" name="Picture 4"/>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1613" y="1666810"/>
              <a:ext cx="636061" cy="50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6590093" y="2164030"/>
              <a:ext cx="1619103" cy="707886"/>
            </a:xfrm>
            <a:prstGeom prst="rect">
              <a:avLst/>
            </a:prstGeom>
          </p:spPr>
          <p:txBody>
            <a:bodyPr wrap="square">
              <a:spAutoFit/>
            </a:bodyPr>
            <a:lstStyle/>
            <a:p>
              <a:pPr algn="ctr"/>
              <a:r>
                <a:rPr lang="nl-BE" sz="2000" b="1" dirty="0">
                  <a:solidFill>
                    <a:schemeClr val="tx1">
                      <a:lumMod val="50000"/>
                      <a:lumOff val="50000"/>
                    </a:schemeClr>
                  </a:solidFill>
                </a:rPr>
                <a:t>Identity management</a:t>
              </a:r>
            </a:p>
          </p:txBody>
        </p:sp>
      </p:grpSp>
      <p:grpSp>
        <p:nvGrpSpPr>
          <p:cNvPr id="15" name="Group 14"/>
          <p:cNvGrpSpPr/>
          <p:nvPr/>
        </p:nvGrpSpPr>
        <p:grpSpPr>
          <a:xfrm>
            <a:off x="114249" y="3214455"/>
            <a:ext cx="2348853" cy="1558411"/>
            <a:chOff x="365221" y="3254690"/>
            <a:chExt cx="2348853" cy="1558411"/>
          </a:xfrm>
        </p:grpSpPr>
        <p:pic>
          <p:nvPicPr>
            <p:cNvPr id="11" name="Picture 4"/>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39294" y="3254690"/>
              <a:ext cx="600706" cy="6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365221" y="3797438"/>
              <a:ext cx="2348853" cy="1015663"/>
            </a:xfrm>
            <a:prstGeom prst="rect">
              <a:avLst/>
            </a:prstGeom>
          </p:spPr>
          <p:txBody>
            <a:bodyPr wrap="square">
              <a:spAutoFit/>
            </a:bodyPr>
            <a:lstStyle/>
            <a:p>
              <a:pPr algn="ctr"/>
              <a:r>
                <a:rPr lang="nl-BE" sz="2000" b="1" dirty="0" smtClean="0">
                  <a:solidFill>
                    <a:schemeClr val="tx1">
                      <a:lumMod val="50000"/>
                      <a:lumOff val="50000"/>
                    </a:schemeClr>
                  </a:solidFill>
                </a:rPr>
                <a:t>Registratie &amp; access </a:t>
              </a:r>
              <a:r>
                <a:rPr lang="nl-BE" sz="2000" b="1" dirty="0">
                  <a:solidFill>
                    <a:schemeClr val="tx1">
                      <a:lumMod val="50000"/>
                      <a:lumOff val="50000"/>
                    </a:schemeClr>
                  </a:solidFill>
                </a:rPr>
                <a:t>management medische gegevens</a:t>
              </a:r>
            </a:p>
          </p:txBody>
        </p:sp>
      </p:grpSp>
      <p:grpSp>
        <p:nvGrpSpPr>
          <p:cNvPr id="13" name="Group 12"/>
          <p:cNvGrpSpPr/>
          <p:nvPr/>
        </p:nvGrpSpPr>
        <p:grpSpPr>
          <a:xfrm>
            <a:off x="2560055" y="3214455"/>
            <a:ext cx="2725743" cy="1558411"/>
            <a:chOff x="2951697" y="3254690"/>
            <a:chExt cx="2725743" cy="1558411"/>
          </a:xfrm>
        </p:grpSpPr>
        <p:pic>
          <p:nvPicPr>
            <p:cNvPr id="14343" name="Picture 7"/>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1065" y="3254690"/>
              <a:ext cx="475602"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2951697" y="3797438"/>
              <a:ext cx="2725743" cy="1015663"/>
            </a:xfrm>
            <a:prstGeom prst="rect">
              <a:avLst/>
            </a:prstGeom>
          </p:spPr>
          <p:txBody>
            <a:bodyPr wrap="square">
              <a:spAutoFit/>
            </a:bodyPr>
            <a:lstStyle/>
            <a:p>
              <a:pPr algn="ctr"/>
              <a:r>
                <a:rPr lang="nl-BE" sz="2000" b="1" dirty="0">
                  <a:solidFill>
                    <a:schemeClr val="tx1">
                      <a:lumMod val="50000"/>
                      <a:lumOff val="50000"/>
                    </a:schemeClr>
                  </a:solidFill>
                </a:rPr>
                <a:t>Traceren </a:t>
              </a:r>
              <a:r>
                <a:rPr lang="nl-BE" sz="2000" b="1" dirty="0" smtClean="0">
                  <a:solidFill>
                    <a:schemeClr val="tx1">
                      <a:lumMod val="50000"/>
                      <a:lumOff val="50000"/>
                    </a:schemeClr>
                  </a:solidFill>
                </a:rPr>
                <a:t>voedsel </a:t>
              </a:r>
              <a:r>
                <a:rPr lang="nl-BE" sz="2000" b="1" dirty="0">
                  <a:solidFill>
                    <a:schemeClr val="tx1">
                      <a:lumMod val="50000"/>
                      <a:lumOff val="50000"/>
                    </a:schemeClr>
                  </a:solidFill>
                </a:rPr>
                <a:t>voor voedselveiligheid </a:t>
              </a:r>
              <a:r>
                <a:rPr lang="nl-BE" sz="2000" b="1" dirty="0" smtClean="0">
                  <a:solidFill>
                    <a:schemeClr val="tx1">
                      <a:lumMod val="50000"/>
                      <a:lumOff val="50000"/>
                    </a:schemeClr>
                  </a:solidFill>
                </a:rPr>
                <a:t>&amp; </a:t>
              </a:r>
              <a:r>
                <a:rPr lang="nl-BE" sz="2000" b="1" dirty="0">
                  <a:solidFill>
                    <a:schemeClr val="tx1">
                      <a:lumMod val="50000"/>
                      <a:lumOff val="50000"/>
                    </a:schemeClr>
                  </a:solidFill>
                </a:rPr>
                <a:t>duurzaamheid</a:t>
              </a:r>
            </a:p>
          </p:txBody>
        </p:sp>
      </p:grpSp>
      <p:grpSp>
        <p:nvGrpSpPr>
          <p:cNvPr id="14" name="Group 13"/>
          <p:cNvGrpSpPr/>
          <p:nvPr/>
        </p:nvGrpSpPr>
        <p:grpSpPr>
          <a:xfrm>
            <a:off x="5392669" y="3254690"/>
            <a:ext cx="1805355" cy="1530849"/>
            <a:chOff x="6510214" y="3348475"/>
            <a:chExt cx="1805355" cy="1530849"/>
          </a:xfrm>
        </p:grpSpPr>
        <p:pic>
          <p:nvPicPr>
            <p:cNvPr id="12" name="Picture 2" descr="https://image.flaticon.com/icons/png/128/115/115902.png"/>
            <p:cNvPicPr>
              <a:picLocks noChangeAspect="1" noChangeArrowheads="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06891" y="3348475"/>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510214" y="3863661"/>
              <a:ext cx="1805355" cy="1015663"/>
            </a:xfrm>
            <a:prstGeom prst="rect">
              <a:avLst/>
            </a:prstGeom>
          </p:spPr>
          <p:txBody>
            <a:bodyPr wrap="square">
              <a:spAutoFit/>
            </a:bodyPr>
            <a:lstStyle/>
            <a:p>
              <a:pPr algn="ctr"/>
              <a:r>
                <a:rPr lang="nl-BE" sz="2000" b="1" dirty="0">
                  <a:solidFill>
                    <a:schemeClr val="tx1">
                      <a:lumMod val="50000"/>
                      <a:lumOff val="50000"/>
                    </a:schemeClr>
                  </a:solidFill>
                </a:rPr>
                <a:t>Transparantie van de overheid</a:t>
              </a:r>
            </a:p>
          </p:txBody>
        </p:sp>
      </p:grpSp>
      <p:grpSp>
        <p:nvGrpSpPr>
          <p:cNvPr id="9" name="Group 8"/>
          <p:cNvGrpSpPr/>
          <p:nvPr/>
        </p:nvGrpSpPr>
        <p:grpSpPr>
          <a:xfrm>
            <a:off x="39075" y="4957606"/>
            <a:ext cx="4118630" cy="1586575"/>
            <a:chOff x="362925" y="5059201"/>
            <a:chExt cx="4118630" cy="1586575"/>
          </a:xfrm>
        </p:grpSpPr>
        <p:pic>
          <p:nvPicPr>
            <p:cNvPr id="14344" name="Picture 8"/>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10996" y="5059201"/>
              <a:ext cx="601935"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362925" y="5630113"/>
              <a:ext cx="4118630" cy="1015663"/>
            </a:xfrm>
            <a:prstGeom prst="rect">
              <a:avLst/>
            </a:prstGeom>
          </p:spPr>
          <p:txBody>
            <a:bodyPr wrap="square">
              <a:spAutoFit/>
            </a:bodyPr>
            <a:lstStyle/>
            <a:p>
              <a:pPr algn="ctr"/>
              <a:r>
                <a:rPr lang="nl-BE" sz="2000" b="1" dirty="0" smtClean="0">
                  <a:solidFill>
                    <a:schemeClr val="tx1">
                      <a:lumMod val="50000"/>
                      <a:lumOff val="50000"/>
                    </a:schemeClr>
                  </a:solidFill>
                </a:rPr>
                <a:t>Cross-border </a:t>
              </a:r>
              <a:r>
                <a:rPr lang="nl-BE" sz="2000" b="1" dirty="0">
                  <a:solidFill>
                    <a:schemeClr val="tx1">
                      <a:lumMod val="50000"/>
                      <a:lumOff val="50000"/>
                    </a:schemeClr>
                  </a:solidFill>
                </a:rPr>
                <a:t>gegevensuitwisseling: wie betaalt waar sociale zekerheidsbijdragen</a:t>
              </a:r>
            </a:p>
          </p:txBody>
        </p:sp>
      </p:grpSp>
      <p:grpSp>
        <p:nvGrpSpPr>
          <p:cNvPr id="10" name="Group 9"/>
          <p:cNvGrpSpPr/>
          <p:nvPr/>
        </p:nvGrpSpPr>
        <p:grpSpPr>
          <a:xfrm>
            <a:off x="3837156" y="5068726"/>
            <a:ext cx="3400490" cy="1482978"/>
            <a:chOff x="4915079" y="4712500"/>
            <a:chExt cx="3400490" cy="1482978"/>
          </a:xfrm>
        </p:grpSpPr>
        <p:pic>
          <p:nvPicPr>
            <p:cNvPr id="14345" name="Picture 9"/>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5803" y="4712500"/>
              <a:ext cx="699041" cy="46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4915079" y="5179815"/>
              <a:ext cx="3400490" cy="1015663"/>
            </a:xfrm>
            <a:prstGeom prst="rect">
              <a:avLst/>
            </a:prstGeom>
          </p:spPr>
          <p:txBody>
            <a:bodyPr wrap="square">
              <a:spAutoFit/>
            </a:bodyPr>
            <a:lstStyle/>
            <a:p>
              <a:pPr algn="ctr"/>
              <a:r>
                <a:rPr lang="nl-BE" sz="2000" b="1" dirty="0">
                  <a:solidFill>
                    <a:schemeClr val="tx1">
                      <a:lumMod val="50000"/>
                      <a:lumOff val="50000"/>
                    </a:schemeClr>
                  </a:solidFill>
                </a:rPr>
                <a:t>Preventie/Detectie van dubbele of onterechte betalingen</a:t>
              </a:r>
            </a:p>
          </p:txBody>
        </p:sp>
      </p:grpSp>
      <p:grpSp>
        <p:nvGrpSpPr>
          <p:cNvPr id="29" name="Group 28"/>
          <p:cNvGrpSpPr/>
          <p:nvPr/>
        </p:nvGrpSpPr>
        <p:grpSpPr>
          <a:xfrm>
            <a:off x="7188237" y="3190005"/>
            <a:ext cx="1881342" cy="1582038"/>
            <a:chOff x="-1196598" y="3883399"/>
            <a:chExt cx="1881342" cy="1582038"/>
          </a:xfrm>
        </p:grpSpPr>
        <p:sp>
          <p:nvSpPr>
            <p:cNvPr id="37" name="Rectangle 36"/>
            <p:cNvSpPr/>
            <p:nvPr/>
          </p:nvSpPr>
          <p:spPr>
            <a:xfrm>
              <a:off x="-1196598" y="4449774"/>
              <a:ext cx="1881342" cy="1015663"/>
            </a:xfrm>
            <a:prstGeom prst="rect">
              <a:avLst/>
            </a:prstGeom>
          </p:spPr>
          <p:txBody>
            <a:bodyPr wrap="square">
              <a:spAutoFit/>
            </a:bodyPr>
            <a:lstStyle/>
            <a:p>
              <a:pPr algn="ctr"/>
              <a:r>
                <a:rPr lang="nl-BE" sz="2000" b="1" dirty="0" smtClean="0">
                  <a:solidFill>
                    <a:schemeClr val="tx1">
                      <a:lumMod val="50000"/>
                      <a:lumOff val="50000"/>
                    </a:schemeClr>
                  </a:solidFill>
                </a:rPr>
                <a:t>Evaluatie &amp; erkenning gehandicapten</a:t>
              </a:r>
              <a:endParaRPr lang="nl-BE" sz="2000" b="1" dirty="0">
                <a:solidFill>
                  <a:schemeClr val="tx1">
                    <a:lumMod val="50000"/>
                    <a:lumOff val="50000"/>
                  </a:schemeClr>
                </a:solidFill>
              </a:endParaRPr>
            </a:p>
          </p:txBody>
        </p:sp>
        <p:pic>
          <p:nvPicPr>
            <p:cNvPr id="14347" name="Picture 11"/>
            <p:cNvPicPr>
              <a:picLocks noChangeAspect="1" noChangeArrowheads="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347" y="3883399"/>
              <a:ext cx="58484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6958617" y="5016106"/>
            <a:ext cx="2188181" cy="1233268"/>
            <a:chOff x="6987192" y="5025631"/>
            <a:chExt cx="2188181" cy="1233268"/>
          </a:xfrm>
        </p:grpSpPr>
        <p:sp>
          <p:nvSpPr>
            <p:cNvPr id="40" name="Rectangle 39"/>
            <p:cNvSpPr/>
            <p:nvPr/>
          </p:nvSpPr>
          <p:spPr>
            <a:xfrm>
              <a:off x="6987192" y="5551013"/>
              <a:ext cx="2188181" cy="707886"/>
            </a:xfrm>
            <a:prstGeom prst="rect">
              <a:avLst/>
            </a:prstGeom>
          </p:spPr>
          <p:txBody>
            <a:bodyPr wrap="square">
              <a:spAutoFit/>
            </a:bodyPr>
            <a:lstStyle/>
            <a:p>
              <a:pPr algn="ctr"/>
              <a:r>
                <a:rPr lang="nl-BE" sz="2000" b="1" dirty="0" smtClean="0">
                  <a:solidFill>
                    <a:schemeClr val="tx1">
                      <a:lumMod val="50000"/>
                      <a:lumOff val="50000"/>
                    </a:schemeClr>
                  </a:solidFill>
                </a:rPr>
                <a:t>Aanbestedings-</a:t>
              </a:r>
              <a:br>
                <a:rPr lang="nl-BE" sz="2000" b="1" dirty="0" smtClean="0">
                  <a:solidFill>
                    <a:schemeClr val="tx1">
                      <a:lumMod val="50000"/>
                      <a:lumOff val="50000"/>
                    </a:schemeClr>
                  </a:solidFill>
                </a:rPr>
              </a:br>
              <a:r>
                <a:rPr lang="nl-BE" sz="2000" b="1" dirty="0" smtClean="0">
                  <a:solidFill>
                    <a:schemeClr val="tx1">
                      <a:lumMod val="50000"/>
                      <a:lumOff val="50000"/>
                    </a:schemeClr>
                  </a:solidFill>
                </a:rPr>
                <a:t>procedures</a:t>
              </a:r>
              <a:endParaRPr lang="nl-BE" sz="2000" b="1" dirty="0">
                <a:solidFill>
                  <a:schemeClr val="tx1">
                    <a:lumMod val="50000"/>
                    <a:lumOff val="50000"/>
                  </a:schemeClr>
                </a:solidFill>
              </a:endParaRPr>
            </a:p>
          </p:txBody>
        </p:sp>
        <p:pic>
          <p:nvPicPr>
            <p:cNvPr id="14349" name="Picture 13" descr="Related image">
              <a:hlinkClick r:id="rId13"/>
            </p:cNvPr>
            <p:cNvPicPr>
              <a:picLocks noChangeAspect="1" noChangeArrowheads="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75282" y="5025631"/>
              <a:ext cx="612000" cy="61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6872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0"/>
            <a:ext cx="8229600" cy="1143000"/>
          </a:xfrm>
        </p:spPr>
        <p:txBody>
          <a:bodyPr/>
          <a:lstStyle/>
          <a:p>
            <a:r>
              <a:rPr lang="nl-BE" dirty="0" smtClean="0"/>
              <a:t>Drie </a:t>
            </a:r>
            <a:r>
              <a:rPr lang="nl-BE" dirty="0" err="1"/>
              <a:t>N</a:t>
            </a:r>
            <a:r>
              <a:rPr lang="nl-BE" dirty="0" err="1" smtClean="0"/>
              <a:t>iveau’s</a:t>
            </a:r>
            <a:endParaRPr lang="nl-BE" dirty="0"/>
          </a:p>
        </p:txBody>
      </p:sp>
      <p:sp>
        <p:nvSpPr>
          <p:cNvPr id="3" name="Content Placeholder 2"/>
          <p:cNvSpPr>
            <a:spLocks noGrp="1"/>
          </p:cNvSpPr>
          <p:nvPr>
            <p:ph idx="1"/>
          </p:nvPr>
        </p:nvSpPr>
        <p:spPr>
          <a:xfrm>
            <a:off x="515257" y="1192668"/>
            <a:ext cx="8229600" cy="4525963"/>
          </a:xfrm>
        </p:spPr>
        <p:txBody>
          <a:bodyPr>
            <a:normAutofit/>
          </a:bodyPr>
          <a:lstStyle/>
          <a:p>
            <a:r>
              <a:rPr lang="nl-BE" b="1" dirty="0" smtClean="0">
                <a:solidFill>
                  <a:schemeClr val="bg1">
                    <a:lumMod val="65000"/>
                  </a:schemeClr>
                </a:solidFill>
              </a:rPr>
              <a:t>Business</a:t>
            </a:r>
            <a:r>
              <a:rPr lang="nl-BE" dirty="0">
                <a:solidFill>
                  <a:schemeClr val="bg1">
                    <a:lumMod val="65000"/>
                  </a:schemeClr>
                </a:solidFill>
              </a:rPr>
              <a:t/>
            </a:r>
            <a:br>
              <a:rPr lang="nl-BE" dirty="0">
                <a:solidFill>
                  <a:schemeClr val="bg1">
                    <a:lumMod val="65000"/>
                  </a:schemeClr>
                </a:solidFill>
              </a:rPr>
            </a:br>
            <a:r>
              <a:rPr lang="nl-BE" dirty="0">
                <a:solidFill>
                  <a:schemeClr val="bg1">
                    <a:lumMod val="65000"/>
                  </a:schemeClr>
                </a:solidFill>
              </a:rPr>
              <a:t>Hoe  komen we tot optimale </a:t>
            </a:r>
            <a:r>
              <a:rPr lang="nl-BE" dirty="0" smtClean="0">
                <a:solidFill>
                  <a:schemeClr val="bg1">
                    <a:lumMod val="65000"/>
                  </a:schemeClr>
                </a:solidFill>
              </a:rPr>
              <a:t>processen?</a:t>
            </a:r>
            <a:endParaRPr lang="nl-BE" b="1" dirty="0" smtClean="0">
              <a:solidFill>
                <a:schemeClr val="bg1">
                  <a:lumMod val="65000"/>
                </a:schemeClr>
              </a:solidFill>
            </a:endParaRPr>
          </a:p>
          <a:p>
            <a:r>
              <a:rPr lang="nl-BE" b="1" dirty="0" smtClean="0">
                <a:solidFill>
                  <a:schemeClr val="bg1">
                    <a:lumMod val="65000"/>
                  </a:schemeClr>
                </a:solidFill>
              </a:rPr>
              <a:t>Applicatie</a:t>
            </a:r>
            <a:br>
              <a:rPr lang="nl-BE" b="1" dirty="0" smtClean="0">
                <a:solidFill>
                  <a:schemeClr val="bg1">
                    <a:lumMod val="65000"/>
                  </a:schemeClr>
                </a:solidFill>
              </a:rPr>
            </a:br>
            <a:r>
              <a:rPr lang="nl-BE" dirty="0" smtClean="0">
                <a:solidFill>
                  <a:schemeClr val="bg1">
                    <a:lumMod val="65000"/>
                  </a:schemeClr>
                </a:solidFill>
              </a:rPr>
              <a:t>Hoe komen we snel tot werkende prototypes?</a:t>
            </a:r>
          </a:p>
          <a:p>
            <a:r>
              <a:rPr lang="nl-BE" b="1" dirty="0" smtClean="0"/>
              <a:t>Infrastructuur</a:t>
            </a:r>
            <a:r>
              <a:rPr lang="nl-BE" dirty="0"/>
              <a:t/>
            </a:r>
            <a:br>
              <a:rPr lang="nl-BE" dirty="0"/>
            </a:br>
            <a:r>
              <a:rPr lang="nl-BE" dirty="0" smtClean="0"/>
              <a:t>Hoe een netwerk opzetten met effectief gedecentraliseerd vertrouwen?</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25</a:t>
            </a:fld>
            <a:endParaRPr lang="nl-BE" dirty="0"/>
          </a:p>
        </p:txBody>
      </p:sp>
      <p:sp>
        <p:nvSpPr>
          <p:cNvPr id="5" name="Rounded Rectangle 4"/>
          <p:cNvSpPr/>
          <p:nvPr/>
        </p:nvSpPr>
        <p:spPr>
          <a:xfrm>
            <a:off x="1219200" y="5718631"/>
            <a:ext cx="6821714" cy="580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t>Verschillende niveaus beïnvloeden elkaar</a:t>
            </a:r>
            <a:endParaRPr lang="nl-BE" sz="2400" dirty="0"/>
          </a:p>
        </p:txBody>
      </p:sp>
    </p:spTree>
    <p:extLst>
      <p:ext uri="{BB962C8B-B14F-4D97-AF65-F5344CB8AC3E}">
        <p14:creationId xmlns:p14="http://schemas.microsoft.com/office/powerpoint/2010/main" val="2389998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89" y="224853"/>
            <a:ext cx="8229600" cy="957943"/>
          </a:xfrm>
        </p:spPr>
        <p:txBody>
          <a:bodyPr/>
          <a:lstStyle/>
          <a:p>
            <a:r>
              <a:rPr lang="nl-BE" dirty="0" smtClean="0"/>
              <a:t>(</a:t>
            </a:r>
            <a:r>
              <a:rPr lang="nl-BE" dirty="0" err="1"/>
              <a:t>U</a:t>
            </a:r>
            <a:r>
              <a:rPr lang="nl-BE" dirty="0" err="1" smtClean="0"/>
              <a:t>n</a:t>
            </a:r>
            <a:r>
              <a:rPr lang="nl-BE" dirty="0" smtClean="0"/>
              <a:t>)</a:t>
            </a:r>
            <a:r>
              <a:rPr lang="nl-BE" dirty="0" err="1" smtClean="0"/>
              <a:t>permissioned</a:t>
            </a:r>
            <a:r>
              <a:rPr lang="nl-BE" dirty="0" smtClean="0"/>
              <a:t> blockchain</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26</a:t>
            </a:fld>
            <a:endParaRPr lang="nl-BE" dirty="0"/>
          </a:p>
        </p:txBody>
      </p:sp>
      <p:graphicFrame>
        <p:nvGraphicFramePr>
          <p:cNvPr id="5" name="Table 4"/>
          <p:cNvGraphicFramePr>
            <a:graphicFrameLocks noGrp="1"/>
          </p:cNvGraphicFramePr>
          <p:nvPr>
            <p:extLst>
              <p:ext uri="{D42A27DB-BD31-4B8C-83A1-F6EECF244321}">
                <p14:modId xmlns:p14="http://schemas.microsoft.com/office/powerpoint/2010/main" val="3663663963"/>
              </p:ext>
            </p:extLst>
          </p:nvPr>
        </p:nvGraphicFramePr>
        <p:xfrm>
          <a:off x="329784" y="1802213"/>
          <a:ext cx="8469442" cy="2895600"/>
        </p:xfrm>
        <a:graphic>
          <a:graphicData uri="http://schemas.openxmlformats.org/drawingml/2006/table">
            <a:tbl>
              <a:tblPr firstRow="1" bandRow="1">
                <a:tableStyleId>{5C22544A-7EE6-4342-B048-85BDC9FD1C3A}</a:tableStyleId>
              </a:tblPr>
              <a:tblGrid>
                <a:gridCol w="2116431">
                  <a:extLst>
                    <a:ext uri="{9D8B030D-6E8A-4147-A177-3AD203B41FA5}">
                      <a16:colId xmlns:a16="http://schemas.microsoft.com/office/drawing/2014/main" val="20000"/>
                    </a:ext>
                  </a:extLst>
                </a:gridCol>
                <a:gridCol w="2993293">
                  <a:extLst>
                    <a:ext uri="{9D8B030D-6E8A-4147-A177-3AD203B41FA5}">
                      <a16:colId xmlns:a16="http://schemas.microsoft.com/office/drawing/2014/main" val="20001"/>
                    </a:ext>
                  </a:extLst>
                </a:gridCol>
                <a:gridCol w="3359718">
                  <a:extLst>
                    <a:ext uri="{9D8B030D-6E8A-4147-A177-3AD203B41FA5}">
                      <a16:colId xmlns:a16="http://schemas.microsoft.com/office/drawing/2014/main" val="20002"/>
                    </a:ext>
                  </a:extLst>
                </a:gridCol>
              </a:tblGrid>
              <a:tr h="370840">
                <a:tc>
                  <a:txBody>
                    <a:bodyPr/>
                    <a:lstStyle/>
                    <a:p>
                      <a:endParaRPr lang="nl-BE" dirty="0"/>
                    </a:p>
                  </a:txBody>
                  <a:tcPr/>
                </a:tc>
                <a:tc>
                  <a:txBody>
                    <a:bodyPr/>
                    <a:lstStyle/>
                    <a:p>
                      <a:pPr algn="ctr"/>
                      <a:r>
                        <a:rPr lang="nl-BE" sz="2000" dirty="0" err="1" smtClean="0"/>
                        <a:t>Unpermissioned</a:t>
                      </a:r>
                      <a:endParaRPr lang="nl-BE" sz="2000" dirty="0"/>
                    </a:p>
                  </a:txBody>
                  <a:tcPr/>
                </a:tc>
                <a:tc>
                  <a:txBody>
                    <a:bodyPr/>
                    <a:lstStyle/>
                    <a:p>
                      <a:pPr algn="ctr"/>
                      <a:r>
                        <a:rPr lang="nl-BE" sz="2000" dirty="0" err="1" smtClean="0"/>
                        <a:t>Permissioned</a:t>
                      </a:r>
                      <a:endParaRPr lang="nl-BE" sz="2000" dirty="0"/>
                    </a:p>
                  </a:txBody>
                  <a:tcPr/>
                </a:tc>
                <a:extLst>
                  <a:ext uri="{0D108BD9-81ED-4DB2-BD59-A6C34878D82A}">
                    <a16:rowId xmlns:a16="http://schemas.microsoft.com/office/drawing/2014/main" val="10000"/>
                  </a:ext>
                </a:extLst>
              </a:tr>
              <a:tr h="370840">
                <a:tc>
                  <a:txBody>
                    <a:bodyPr/>
                    <a:lstStyle/>
                    <a:p>
                      <a:r>
                        <a:rPr lang="nl-BE" sz="2000" i="1" dirty="0" smtClean="0"/>
                        <a:t>Voorbeelden</a:t>
                      </a:r>
                      <a:endParaRPr lang="nl-BE" sz="2000" i="1" dirty="0"/>
                    </a:p>
                  </a:txBody>
                  <a:tcPr/>
                </a:tc>
                <a:tc>
                  <a:txBody>
                    <a:bodyPr/>
                    <a:lstStyle/>
                    <a:p>
                      <a:pPr algn="ctr"/>
                      <a:r>
                        <a:rPr lang="nl-BE" sz="2000" dirty="0" smtClean="0"/>
                        <a:t>Bitcoin,</a:t>
                      </a:r>
                      <a:r>
                        <a:rPr lang="nl-BE" sz="2000" baseline="0" dirty="0" smtClean="0"/>
                        <a:t> </a:t>
                      </a:r>
                      <a:r>
                        <a:rPr lang="nl-BE" sz="2000" baseline="0" dirty="0" err="1" smtClean="0"/>
                        <a:t>Ethereum</a:t>
                      </a:r>
                      <a:endParaRPr lang="nl-BE" sz="2000" dirty="0"/>
                    </a:p>
                  </a:txBody>
                  <a:tcPr/>
                </a:tc>
                <a:tc>
                  <a:txBody>
                    <a:bodyPr/>
                    <a:lstStyle/>
                    <a:p>
                      <a:pPr algn="ctr"/>
                      <a:r>
                        <a:rPr lang="nl-BE" sz="2000" dirty="0" smtClean="0"/>
                        <a:t>Hyperledger</a:t>
                      </a:r>
                      <a:r>
                        <a:rPr lang="nl-BE" sz="2000" baseline="0" dirty="0" smtClean="0"/>
                        <a:t> Burrow (Monax), </a:t>
                      </a:r>
                      <a:r>
                        <a:rPr lang="nl-BE" sz="2000" dirty="0" smtClean="0"/>
                        <a:t>Hyperledger Fabric </a:t>
                      </a:r>
                      <a:endParaRPr lang="nl-BE" sz="2000" dirty="0"/>
                    </a:p>
                  </a:txBody>
                  <a:tcPr/>
                </a:tc>
                <a:extLst>
                  <a:ext uri="{0D108BD9-81ED-4DB2-BD59-A6C34878D82A}">
                    <a16:rowId xmlns:a16="http://schemas.microsoft.com/office/drawing/2014/main" val="10001"/>
                  </a:ext>
                </a:extLst>
              </a:tr>
              <a:tr h="370840">
                <a:tc>
                  <a:txBody>
                    <a:bodyPr/>
                    <a:lstStyle/>
                    <a:p>
                      <a:r>
                        <a:rPr lang="nl-BE" sz="2000" i="1" dirty="0" smtClean="0"/>
                        <a:t>Efficiënt</a:t>
                      </a:r>
                      <a:endParaRPr lang="nl-BE" sz="2000" i="1" dirty="0"/>
                    </a:p>
                  </a:txBody>
                  <a:tcPr/>
                </a:tc>
                <a:tc>
                  <a:txBody>
                    <a:bodyPr/>
                    <a:lstStyle/>
                    <a:p>
                      <a:pPr algn="ctr"/>
                      <a:r>
                        <a:rPr lang="nl-BE" sz="2000" dirty="0" smtClean="0"/>
                        <a:t>Meestal</a:t>
                      </a:r>
                      <a:r>
                        <a:rPr lang="nl-BE" sz="2000" baseline="0" dirty="0" smtClean="0"/>
                        <a:t> afschuwelijk (PoW)</a:t>
                      </a:r>
                    </a:p>
                  </a:txBody>
                  <a:tcPr/>
                </a:tc>
                <a:tc>
                  <a:txBody>
                    <a:bodyPr/>
                    <a:lstStyle/>
                    <a:p>
                      <a:pPr algn="ctr"/>
                      <a:r>
                        <a:rPr lang="nl-BE" sz="2000" dirty="0" smtClean="0"/>
                        <a:t>Ja</a:t>
                      </a:r>
                      <a:endParaRPr lang="nl-BE" sz="2000" dirty="0"/>
                    </a:p>
                  </a:txBody>
                  <a:tcPr/>
                </a:tc>
                <a:extLst>
                  <a:ext uri="{0D108BD9-81ED-4DB2-BD59-A6C34878D82A}">
                    <a16:rowId xmlns:a16="http://schemas.microsoft.com/office/drawing/2014/main" val="10002"/>
                  </a:ext>
                </a:extLst>
              </a:tr>
              <a:tr h="370840">
                <a:tc>
                  <a:txBody>
                    <a:bodyPr/>
                    <a:lstStyle/>
                    <a:p>
                      <a:r>
                        <a:rPr lang="nl-BE" sz="2000" i="1" dirty="0" smtClean="0"/>
                        <a:t>Toegang,</a:t>
                      </a:r>
                      <a:r>
                        <a:rPr lang="nl-BE" sz="2000" i="1" baseline="0" dirty="0" smtClean="0"/>
                        <a:t> gebruik</a:t>
                      </a:r>
                      <a:endParaRPr lang="nl-BE" sz="2000" i="1" dirty="0"/>
                    </a:p>
                  </a:txBody>
                  <a:tcPr/>
                </a:tc>
                <a:tc>
                  <a:txBody>
                    <a:bodyPr/>
                    <a:lstStyle/>
                    <a:p>
                      <a:pPr algn="ctr"/>
                      <a:r>
                        <a:rPr lang="nl-BE" sz="2000" dirty="0" smtClean="0"/>
                        <a:t>Iedereen</a:t>
                      </a:r>
                      <a:endParaRPr lang="nl-BE" sz="2000" dirty="0"/>
                    </a:p>
                  </a:txBody>
                  <a:tcPr/>
                </a:tc>
                <a:tc>
                  <a:txBody>
                    <a:bodyPr/>
                    <a:lstStyle/>
                    <a:p>
                      <a:pPr algn="ctr"/>
                      <a:r>
                        <a:rPr lang="nl-BE" sz="2000" dirty="0" smtClean="0"/>
                        <a:t>Flexibel,</a:t>
                      </a:r>
                      <a:r>
                        <a:rPr lang="nl-BE" sz="2000" baseline="0" dirty="0" smtClean="0"/>
                        <a:t> gecontroleerd</a:t>
                      </a:r>
                      <a:endParaRPr lang="nl-BE" sz="2000" dirty="0"/>
                    </a:p>
                  </a:txBody>
                  <a:tcPr/>
                </a:tc>
                <a:extLst>
                  <a:ext uri="{0D108BD9-81ED-4DB2-BD59-A6C34878D82A}">
                    <a16:rowId xmlns:a16="http://schemas.microsoft.com/office/drawing/2014/main" val="10003"/>
                  </a:ext>
                </a:extLst>
              </a:tr>
              <a:tr h="370840">
                <a:tc>
                  <a:txBody>
                    <a:bodyPr/>
                    <a:lstStyle/>
                    <a:p>
                      <a:r>
                        <a:rPr lang="nl-BE" sz="2000" i="1" dirty="0" smtClean="0"/>
                        <a:t>Confidentialiteit &amp; privacy</a:t>
                      </a:r>
                      <a:endParaRPr lang="nl-BE" sz="2000" i="1" dirty="0"/>
                    </a:p>
                  </a:txBody>
                  <a:tcPr/>
                </a:tc>
                <a:tc>
                  <a:txBody>
                    <a:bodyPr/>
                    <a:lstStyle/>
                    <a:p>
                      <a:pPr algn="ctr"/>
                      <a:r>
                        <a:rPr lang="nl-BE" sz="2000" dirty="0" smtClean="0"/>
                        <a:t>Alles</a:t>
                      </a:r>
                      <a:r>
                        <a:rPr lang="nl-BE" sz="2000" baseline="0" dirty="0" smtClean="0"/>
                        <a:t> transparant</a:t>
                      </a:r>
                      <a:endParaRPr lang="nl-BE" sz="2000" dirty="0"/>
                    </a:p>
                  </a:txBody>
                  <a:tcPr/>
                </a:tc>
                <a:tc>
                  <a:txBody>
                    <a:bodyPr/>
                    <a:lstStyle/>
                    <a:p>
                      <a:pPr algn="ctr"/>
                      <a:r>
                        <a:rPr lang="nl-BE" sz="2000" dirty="0" smtClean="0"/>
                        <a:t>Meer</a:t>
                      </a:r>
                      <a:r>
                        <a:rPr lang="nl-BE" sz="2000" baseline="0" dirty="0" smtClean="0"/>
                        <a:t> ondersteuning</a:t>
                      </a:r>
                      <a:endParaRPr lang="nl-BE" sz="2000"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1449406" y="5191195"/>
            <a:ext cx="6661695" cy="830997"/>
          </a:xfrm>
          <a:prstGeom prst="rect">
            <a:avLst/>
          </a:prstGeom>
          <a:noFill/>
        </p:spPr>
        <p:txBody>
          <a:bodyPr wrap="none" rtlCol="0">
            <a:spAutoFit/>
          </a:bodyPr>
          <a:lstStyle/>
          <a:p>
            <a:r>
              <a:rPr lang="nl-BE" sz="2400" b="1" dirty="0" smtClean="0"/>
              <a:t>→ </a:t>
            </a:r>
            <a:r>
              <a:rPr lang="nl-BE" sz="2400" b="1" dirty="0" err="1" smtClean="0"/>
              <a:t>Permissioned</a:t>
            </a:r>
            <a:r>
              <a:rPr lang="nl-BE" sz="2400" b="1" dirty="0" smtClean="0"/>
              <a:t> blockchain </a:t>
            </a:r>
            <a:r>
              <a:rPr lang="nl-BE" sz="2400" b="1" dirty="0"/>
              <a:t>vaak </a:t>
            </a:r>
            <a:r>
              <a:rPr lang="nl-BE" sz="2400" b="1" dirty="0" smtClean="0"/>
              <a:t>wenselijker</a:t>
            </a:r>
            <a:br>
              <a:rPr lang="nl-BE" sz="2400" b="1" dirty="0" smtClean="0"/>
            </a:br>
            <a:r>
              <a:rPr lang="nl-BE" sz="2400" b="1" dirty="0" smtClean="0"/>
              <a:t>     Maar </a:t>
            </a:r>
            <a:r>
              <a:rPr lang="nl-BE" sz="2400" b="1" dirty="0"/>
              <a:t>dan moeten we zelf een netwerk </a:t>
            </a:r>
            <a:r>
              <a:rPr lang="nl-BE" sz="2400" b="1" dirty="0" smtClean="0"/>
              <a:t>opzetten</a:t>
            </a:r>
          </a:p>
        </p:txBody>
      </p:sp>
    </p:spTree>
    <p:extLst>
      <p:ext uri="{BB962C8B-B14F-4D97-AF65-F5344CB8AC3E}">
        <p14:creationId xmlns:p14="http://schemas.microsoft.com/office/powerpoint/2010/main" val="142444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39251" y="1379715"/>
            <a:ext cx="1274164" cy="428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87181" y="133350"/>
            <a:ext cx="8229600" cy="839449"/>
          </a:xfrm>
        </p:spPr>
        <p:txBody>
          <a:bodyPr/>
          <a:lstStyle/>
          <a:p>
            <a:r>
              <a:rPr lang="nl-BE" dirty="0" err="1" smtClean="0"/>
              <a:t>Hyperledger</a:t>
            </a:r>
            <a:r>
              <a:rPr lang="nl-BE" dirty="0" smtClean="0"/>
              <a:t> </a:t>
            </a:r>
            <a:r>
              <a:rPr lang="nl-BE" dirty="0" err="1" smtClean="0"/>
              <a:t>Fabric</a:t>
            </a:r>
            <a:r>
              <a:rPr lang="nl-BE" dirty="0" smtClean="0"/>
              <a:t> (</a:t>
            </a:r>
            <a:r>
              <a:rPr lang="nl-BE" dirty="0" err="1" smtClean="0"/>
              <a:t>Permissioned</a:t>
            </a:r>
            <a:r>
              <a:rPr lang="nl-BE" dirty="0" smtClean="0"/>
              <a:t>)</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27</a:t>
            </a:fld>
            <a:endParaRPr lang="nl-BE" dirty="0"/>
          </a:p>
        </p:txBody>
      </p:sp>
      <p:sp>
        <p:nvSpPr>
          <p:cNvPr id="5" name="Rounded Rectangle 4"/>
          <p:cNvSpPr/>
          <p:nvPr/>
        </p:nvSpPr>
        <p:spPr>
          <a:xfrm>
            <a:off x="1409073" y="1589576"/>
            <a:ext cx="6250901" cy="4571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a:t>Erg actieve </a:t>
            </a:r>
            <a:r>
              <a:rPr lang="nl-BE" sz="2400" dirty="0" smtClean="0"/>
              <a:t>community</a:t>
            </a:r>
            <a:endParaRPr lang="nl-BE" sz="2400" dirty="0"/>
          </a:p>
        </p:txBody>
      </p:sp>
      <p:sp>
        <p:nvSpPr>
          <p:cNvPr id="6" name="Rounded Rectangle 5"/>
          <p:cNvSpPr/>
          <p:nvPr/>
        </p:nvSpPr>
        <p:spPr>
          <a:xfrm>
            <a:off x="1409073" y="2167692"/>
            <a:ext cx="6250901" cy="4571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a:t>Brede support vanuit bedrijfsleven</a:t>
            </a:r>
          </a:p>
        </p:txBody>
      </p:sp>
      <p:sp>
        <p:nvSpPr>
          <p:cNvPr id="7" name="Rounded Rectangle 6"/>
          <p:cNvSpPr/>
          <p:nvPr/>
        </p:nvSpPr>
        <p:spPr>
          <a:xfrm>
            <a:off x="1409073" y="2745808"/>
            <a:ext cx="6250901" cy="4571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a:t>Sterke </a:t>
            </a:r>
            <a:r>
              <a:rPr lang="nl-BE" sz="2400" dirty="0" smtClean="0"/>
              <a:t>ondersteuning confidentialiteit </a:t>
            </a:r>
            <a:r>
              <a:rPr lang="nl-BE" sz="2400" dirty="0"/>
              <a:t>&amp; privacy </a:t>
            </a:r>
          </a:p>
        </p:txBody>
      </p:sp>
      <p:sp>
        <p:nvSpPr>
          <p:cNvPr id="8" name="Rounded Rectangle 7"/>
          <p:cNvSpPr/>
          <p:nvPr/>
        </p:nvSpPr>
        <p:spPr>
          <a:xfrm>
            <a:off x="1409073" y="3323924"/>
            <a:ext cx="6250901" cy="45719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a:t>Flexibele </a:t>
            </a:r>
            <a:r>
              <a:rPr lang="nl-BE" sz="2400" dirty="0" smtClean="0"/>
              <a:t>toegangscontrole</a:t>
            </a:r>
            <a:endParaRPr lang="nl-BE" sz="2400" dirty="0"/>
          </a:p>
        </p:txBody>
      </p:sp>
      <p:sp>
        <p:nvSpPr>
          <p:cNvPr id="9" name="Rounded Rectangle 8"/>
          <p:cNvSpPr/>
          <p:nvPr/>
        </p:nvSpPr>
        <p:spPr>
          <a:xfrm>
            <a:off x="1409073" y="3902040"/>
            <a:ext cx="6250901" cy="45719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a:t>Ondersteuning smart contracts (‘chaincode’)</a:t>
            </a:r>
          </a:p>
        </p:txBody>
      </p:sp>
      <p:sp>
        <p:nvSpPr>
          <p:cNvPr id="10" name="Rounded Rectangle 9"/>
          <p:cNvSpPr/>
          <p:nvPr/>
        </p:nvSpPr>
        <p:spPr>
          <a:xfrm>
            <a:off x="1409073" y="4480156"/>
            <a:ext cx="6250901" cy="45719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smtClean="0"/>
              <a:t>Auditmogelijkheden</a:t>
            </a:r>
            <a:endParaRPr lang="nl-BE" sz="2400" dirty="0"/>
          </a:p>
        </p:txBody>
      </p:sp>
      <p:sp>
        <p:nvSpPr>
          <p:cNvPr id="12" name="Bent-Up Arrow 11"/>
          <p:cNvSpPr/>
          <p:nvPr/>
        </p:nvSpPr>
        <p:spPr>
          <a:xfrm rot="5400000">
            <a:off x="1861766" y="5633926"/>
            <a:ext cx="413744" cy="599607"/>
          </a:xfrm>
          <a:prstGeom prst="bentUpArrow">
            <a:avLst>
              <a:gd name="adj1" fmla="val 32247"/>
              <a:gd name="adj2" fmla="val 32246"/>
              <a:gd name="adj3" fmla="val 25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2428405" y="5783826"/>
            <a:ext cx="6400802" cy="461665"/>
          </a:xfrm>
          <a:prstGeom prst="rect">
            <a:avLst/>
          </a:prstGeom>
        </p:spPr>
        <p:txBody>
          <a:bodyPr wrap="square">
            <a:spAutoFit/>
          </a:bodyPr>
          <a:lstStyle/>
          <a:p>
            <a:r>
              <a:rPr lang="nl-BE" sz="2400" b="1" dirty="0" err="1"/>
              <a:t>Pole</a:t>
            </a:r>
            <a:r>
              <a:rPr lang="nl-BE" sz="2400" b="1" dirty="0"/>
              <a:t> </a:t>
            </a:r>
            <a:r>
              <a:rPr lang="nl-BE" sz="2400" b="1" dirty="0" err="1"/>
              <a:t>position</a:t>
            </a:r>
            <a:r>
              <a:rPr lang="nl-BE" sz="2400" b="1" dirty="0"/>
              <a:t> ‘</a:t>
            </a:r>
            <a:r>
              <a:rPr lang="nl-BE" sz="2400" b="1" dirty="0" err="1"/>
              <a:t>enterprise</a:t>
            </a:r>
            <a:r>
              <a:rPr lang="nl-BE" sz="2400" b="1" dirty="0"/>
              <a:t> blockchain technologie’ </a:t>
            </a:r>
          </a:p>
        </p:txBody>
      </p:sp>
      <p:sp>
        <p:nvSpPr>
          <p:cNvPr id="17" name="Rounded Rectangle 16"/>
          <p:cNvSpPr/>
          <p:nvPr/>
        </p:nvSpPr>
        <p:spPr>
          <a:xfrm>
            <a:off x="1409072" y="5047841"/>
            <a:ext cx="6250901" cy="4571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smtClean="0"/>
              <a:t>Modulair</a:t>
            </a:r>
            <a:endParaRPr lang="nl-BE" sz="2400" dirty="0"/>
          </a:p>
        </p:txBody>
      </p:sp>
    </p:spTree>
    <p:extLst>
      <p:ext uri="{BB962C8B-B14F-4D97-AF65-F5344CB8AC3E}">
        <p14:creationId xmlns:p14="http://schemas.microsoft.com/office/powerpoint/2010/main" val="1968617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Doelstelling: </a:t>
            </a:r>
            <a:br>
              <a:rPr lang="nl-BE" dirty="0" smtClean="0"/>
            </a:br>
            <a:r>
              <a:rPr lang="nl-BE" dirty="0" smtClean="0"/>
              <a:t>gedecentraliseerd </a:t>
            </a:r>
            <a:r>
              <a:rPr lang="nl-BE" dirty="0"/>
              <a:t>netwerk</a:t>
            </a:r>
            <a:r>
              <a:rPr lang="nl-BE" dirty="0" smtClean="0"/>
              <a:t> </a:t>
            </a:r>
            <a:endParaRPr lang="nl-BE" dirty="0"/>
          </a:p>
        </p:txBody>
      </p:sp>
      <p:sp>
        <p:nvSpPr>
          <p:cNvPr id="3" name="Content Placeholder 2"/>
          <p:cNvSpPr>
            <a:spLocks noGrp="1"/>
          </p:cNvSpPr>
          <p:nvPr>
            <p:ph idx="1"/>
          </p:nvPr>
        </p:nvSpPr>
        <p:spPr>
          <a:xfrm>
            <a:off x="397239" y="2079880"/>
            <a:ext cx="8461948" cy="3061741"/>
          </a:xfrm>
        </p:spPr>
        <p:txBody>
          <a:bodyPr>
            <a:normAutofit/>
          </a:bodyPr>
          <a:lstStyle/>
          <a:p>
            <a:r>
              <a:rPr lang="nl-BE" dirty="0" smtClean="0"/>
              <a:t>Elke partner heeft eigen infrastructuur</a:t>
            </a:r>
          </a:p>
          <a:p>
            <a:r>
              <a:rPr lang="nl-BE" dirty="0" smtClean="0"/>
              <a:t>Op die infrastructuur draaien niet alleen eigen </a:t>
            </a:r>
            <a:r>
              <a:rPr lang="nl-BE" dirty="0" err="1" smtClean="0"/>
              <a:t>nodes</a:t>
            </a:r>
            <a:r>
              <a:rPr lang="nl-BE" dirty="0" smtClean="0"/>
              <a:t>, maar ook die van andere partners</a:t>
            </a:r>
          </a:p>
          <a:p>
            <a:r>
              <a:rPr lang="nl-BE" dirty="0" smtClean="0"/>
              <a:t>Met gesloten beurzen</a:t>
            </a:r>
            <a:br>
              <a:rPr lang="nl-BE" dirty="0" smtClean="0"/>
            </a:br>
            <a:r>
              <a:rPr lang="nl-BE" dirty="0" smtClean="0"/>
              <a:t>→ partners rekenen elkaar niets aan</a:t>
            </a:r>
          </a:p>
        </p:txBody>
      </p:sp>
      <p:sp>
        <p:nvSpPr>
          <p:cNvPr id="4" name="Slide Number Placeholder 3"/>
          <p:cNvSpPr>
            <a:spLocks noGrp="1"/>
          </p:cNvSpPr>
          <p:nvPr>
            <p:ph type="sldNum" sz="quarter" idx="12"/>
          </p:nvPr>
        </p:nvSpPr>
        <p:spPr/>
        <p:txBody>
          <a:bodyPr/>
          <a:lstStyle/>
          <a:p>
            <a:fld id="{13B540AB-6939-4937-A918-1D15FF1C7CE3}" type="slidenum">
              <a:rPr lang="nl-BE" smtClean="0"/>
              <a:t>28</a:t>
            </a:fld>
            <a:endParaRPr lang="nl-BE" dirty="0"/>
          </a:p>
        </p:txBody>
      </p:sp>
    </p:spTree>
    <p:extLst>
      <p:ext uri="{BB962C8B-B14F-4D97-AF65-F5344CB8AC3E}">
        <p14:creationId xmlns:p14="http://schemas.microsoft.com/office/powerpoint/2010/main" val="96306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149" y="0"/>
            <a:ext cx="5930370" cy="1143000"/>
          </a:xfrm>
        </p:spPr>
        <p:txBody>
          <a:bodyPr/>
          <a:lstStyle/>
          <a:p>
            <a:r>
              <a:rPr lang="nl-BE" dirty="0" smtClean="0"/>
              <a:t>Blockchain Containers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29</a:t>
            </a:fld>
            <a:endParaRPr lang="nl-BE" dirty="0"/>
          </a:p>
        </p:txBody>
      </p:sp>
      <p:grpSp>
        <p:nvGrpSpPr>
          <p:cNvPr id="8" name="Group 7"/>
          <p:cNvGrpSpPr/>
          <p:nvPr/>
        </p:nvGrpSpPr>
        <p:grpSpPr>
          <a:xfrm>
            <a:off x="6646705" y="4534298"/>
            <a:ext cx="2009669" cy="704498"/>
            <a:chOff x="304874" y="2845355"/>
            <a:chExt cx="2009669" cy="704498"/>
          </a:xfrm>
        </p:grpSpPr>
        <p:sp>
          <p:nvSpPr>
            <p:cNvPr id="9" name="Rectangle 8"/>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344" name="Picture 8" descr="https://www.hyperledger.org/wp-content/uploads/2016/09/logo_h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7533" y="3147239"/>
              <a:ext cx="787010" cy="338554"/>
            </a:xfrm>
            <a:prstGeom prst="rect">
              <a:avLst/>
            </a:prstGeom>
            <a:noFill/>
          </p:spPr>
          <p:txBody>
            <a:bodyPr wrap="none" rtlCol="0">
              <a:spAutoFit/>
            </a:bodyPr>
            <a:lstStyle/>
            <a:p>
              <a:r>
                <a:rPr lang="nl-BE" sz="1600" b="1" dirty="0" smtClean="0"/>
                <a:t>FABRIC</a:t>
              </a:r>
              <a:endParaRPr lang="nl-BE" sz="1600" b="1" dirty="0"/>
            </a:p>
          </p:txBody>
        </p:sp>
      </p:grpSp>
      <p:grpSp>
        <p:nvGrpSpPr>
          <p:cNvPr id="10" name="Group 9"/>
          <p:cNvGrpSpPr/>
          <p:nvPr/>
        </p:nvGrpSpPr>
        <p:grpSpPr>
          <a:xfrm>
            <a:off x="2577626" y="4534298"/>
            <a:ext cx="1959429" cy="704498"/>
            <a:chOff x="2324591" y="2839382"/>
            <a:chExt cx="1959429" cy="704498"/>
          </a:xfrm>
        </p:grpSpPr>
        <p:sp>
          <p:nvSpPr>
            <p:cNvPr id="12" name="Rectangle 11"/>
            <p:cNvSpPr/>
            <p:nvPr/>
          </p:nvSpPr>
          <p:spPr>
            <a:xfrm>
              <a:off x="2324591" y="2839382"/>
              <a:ext cx="1959429" cy="704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346" name="Picture 10" descr="Image result for multichai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327" y="3002989"/>
              <a:ext cx="1821153" cy="3524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627238" y="4534298"/>
            <a:ext cx="1959429" cy="704498"/>
            <a:chOff x="4344308" y="2839382"/>
            <a:chExt cx="1959429" cy="704498"/>
          </a:xfrm>
        </p:grpSpPr>
        <p:sp>
          <p:nvSpPr>
            <p:cNvPr id="14" name="Rectangle 13"/>
            <p:cNvSpPr/>
            <p:nvPr/>
          </p:nvSpPr>
          <p:spPr>
            <a:xfrm>
              <a:off x="4344308" y="2839382"/>
              <a:ext cx="1959429" cy="7044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34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3949" y="3052081"/>
              <a:ext cx="1053208" cy="27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p:nvGrpSpPr>
        <p:grpSpPr>
          <a:xfrm>
            <a:off x="538062" y="4534298"/>
            <a:ext cx="2009669" cy="704498"/>
            <a:chOff x="304874" y="2845355"/>
            <a:chExt cx="2009669" cy="704498"/>
          </a:xfrm>
        </p:grpSpPr>
        <p:sp>
          <p:nvSpPr>
            <p:cNvPr id="22" name="Rectangle 21"/>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3" name="Picture 8" descr="https://www.hyperledger.org/wp-content/uploads/2016/09/logo_h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527533" y="3147239"/>
              <a:ext cx="787010" cy="338554"/>
            </a:xfrm>
            <a:prstGeom prst="rect">
              <a:avLst/>
            </a:prstGeom>
            <a:noFill/>
          </p:spPr>
          <p:txBody>
            <a:bodyPr wrap="none" rtlCol="0">
              <a:spAutoFit/>
            </a:bodyPr>
            <a:lstStyle/>
            <a:p>
              <a:r>
                <a:rPr lang="nl-BE" sz="1600" b="1" dirty="0" smtClean="0"/>
                <a:t>FABRIC</a:t>
              </a:r>
              <a:endParaRPr lang="nl-BE" sz="1600" b="1" dirty="0"/>
            </a:p>
          </p:txBody>
        </p:sp>
      </p:grpSp>
      <p:sp>
        <p:nvSpPr>
          <p:cNvPr id="13" name="Rectangle 12"/>
          <p:cNvSpPr/>
          <p:nvPr/>
        </p:nvSpPr>
        <p:spPr>
          <a:xfrm>
            <a:off x="538062" y="5335974"/>
            <a:ext cx="8068071"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Docker</a:t>
            </a:r>
            <a:endParaRPr lang="nl-BE" dirty="0"/>
          </a:p>
        </p:txBody>
      </p:sp>
      <p:sp>
        <p:nvSpPr>
          <p:cNvPr id="26" name="Rectangle 25"/>
          <p:cNvSpPr/>
          <p:nvPr/>
        </p:nvSpPr>
        <p:spPr>
          <a:xfrm>
            <a:off x="538062" y="5878583"/>
            <a:ext cx="806807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100" dirty="0" smtClean="0"/>
              <a:t>OS &amp; </a:t>
            </a:r>
            <a:r>
              <a:rPr lang="nl-BE" sz="2100" dirty="0" err="1" smtClean="0"/>
              <a:t>Infrastructure</a:t>
            </a:r>
            <a:r>
              <a:rPr lang="nl-BE" sz="2100" dirty="0" smtClean="0"/>
              <a:t> </a:t>
            </a:r>
          </a:p>
        </p:txBody>
      </p:sp>
      <p:pic>
        <p:nvPicPr>
          <p:cNvPr id="27" name="Picture 2" descr="Docker (container engine) 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8159" y="5346105"/>
            <a:ext cx="1772522" cy="4183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p:cNvPicPr>
            <a:picLocks noChangeAspect="1" noChangeArrowheads="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537975" y="2311197"/>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5193" y="1242368"/>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5193" y="2294961"/>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5193" y="3412081"/>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455437" y="2877303"/>
            <a:ext cx="799000" cy="369332"/>
          </a:xfrm>
          <a:prstGeom prst="rect">
            <a:avLst/>
          </a:prstGeom>
          <a:noFill/>
        </p:spPr>
        <p:txBody>
          <a:bodyPr wrap="none" rtlCol="0">
            <a:spAutoFit/>
          </a:bodyPr>
          <a:lstStyle/>
          <a:p>
            <a:pPr algn="ctr"/>
            <a:r>
              <a:rPr lang="nl-BE" dirty="0" err="1" smtClean="0"/>
              <a:t>Create</a:t>
            </a:r>
            <a:endParaRPr lang="nl-BE" dirty="0"/>
          </a:p>
        </p:txBody>
      </p:sp>
      <p:cxnSp>
        <p:nvCxnSpPr>
          <p:cNvPr id="19" name="Straight Arrow Connector 18"/>
          <p:cNvCxnSpPr>
            <a:stCxn id="29" idx="3"/>
            <a:endCxn id="30" idx="1"/>
          </p:cNvCxnSpPr>
          <p:nvPr/>
        </p:nvCxnSpPr>
        <p:spPr>
          <a:xfrm flipV="1">
            <a:off x="4199689" y="1573225"/>
            <a:ext cx="2235504" cy="10688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9" idx="3"/>
            <a:endCxn id="31" idx="1"/>
          </p:cNvCxnSpPr>
          <p:nvPr/>
        </p:nvCxnSpPr>
        <p:spPr>
          <a:xfrm flipV="1">
            <a:off x="4199689" y="2625818"/>
            <a:ext cx="2235504" cy="162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a:endCxn id="32" idx="1"/>
          </p:cNvCxnSpPr>
          <p:nvPr/>
        </p:nvCxnSpPr>
        <p:spPr>
          <a:xfrm>
            <a:off x="4199689" y="2642054"/>
            <a:ext cx="2235504" cy="11008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37" name="Rectangle 14336"/>
          <p:cNvSpPr/>
          <p:nvPr/>
        </p:nvSpPr>
        <p:spPr>
          <a:xfrm>
            <a:off x="6288350" y="1809831"/>
            <a:ext cx="955399" cy="369332"/>
          </a:xfrm>
          <a:prstGeom prst="rect">
            <a:avLst/>
          </a:prstGeom>
        </p:spPr>
        <p:txBody>
          <a:bodyPr wrap="square">
            <a:spAutoFit/>
          </a:bodyPr>
          <a:lstStyle/>
          <a:p>
            <a:pPr algn="ctr"/>
            <a:r>
              <a:rPr lang="nl-BE" dirty="0" err="1" smtClean="0"/>
              <a:t>Deploy</a:t>
            </a:r>
            <a:endParaRPr lang="nl-BE" dirty="0"/>
          </a:p>
        </p:txBody>
      </p:sp>
      <p:sp>
        <p:nvSpPr>
          <p:cNvPr id="43" name="Rectangle 42"/>
          <p:cNvSpPr/>
          <p:nvPr/>
        </p:nvSpPr>
        <p:spPr>
          <a:xfrm>
            <a:off x="6288349" y="2873428"/>
            <a:ext cx="955399" cy="369332"/>
          </a:xfrm>
          <a:prstGeom prst="rect">
            <a:avLst/>
          </a:prstGeom>
        </p:spPr>
        <p:txBody>
          <a:bodyPr wrap="square">
            <a:spAutoFit/>
          </a:bodyPr>
          <a:lstStyle/>
          <a:p>
            <a:pPr algn="ctr"/>
            <a:r>
              <a:rPr lang="nl-BE" dirty="0" err="1" smtClean="0"/>
              <a:t>Deploy</a:t>
            </a:r>
            <a:endParaRPr lang="nl-BE" dirty="0"/>
          </a:p>
        </p:txBody>
      </p:sp>
      <p:sp>
        <p:nvSpPr>
          <p:cNvPr id="44" name="Rectangle 43"/>
          <p:cNvSpPr/>
          <p:nvPr/>
        </p:nvSpPr>
        <p:spPr>
          <a:xfrm>
            <a:off x="6301942" y="3991603"/>
            <a:ext cx="955399" cy="369332"/>
          </a:xfrm>
          <a:prstGeom prst="rect">
            <a:avLst/>
          </a:prstGeom>
        </p:spPr>
        <p:txBody>
          <a:bodyPr wrap="square">
            <a:spAutoFit/>
          </a:bodyPr>
          <a:lstStyle/>
          <a:p>
            <a:pPr algn="ctr"/>
            <a:r>
              <a:rPr lang="nl-BE" dirty="0" err="1" smtClean="0"/>
              <a:t>Deploy</a:t>
            </a:r>
            <a:endParaRPr lang="nl-BE" dirty="0"/>
          </a:p>
        </p:txBody>
      </p:sp>
      <p:grpSp>
        <p:nvGrpSpPr>
          <p:cNvPr id="45" name="Group 44"/>
          <p:cNvGrpSpPr/>
          <p:nvPr/>
        </p:nvGrpSpPr>
        <p:grpSpPr>
          <a:xfrm>
            <a:off x="4788486" y="1833296"/>
            <a:ext cx="968456" cy="352249"/>
            <a:chOff x="304874" y="2845355"/>
            <a:chExt cx="2135189" cy="704498"/>
          </a:xfrm>
        </p:grpSpPr>
        <p:sp>
          <p:nvSpPr>
            <p:cNvPr id="46" name="Rectangle 45"/>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7" name="Picture 8" descr="https://www.hyperledger.org/wp-content/uploads/2016/09/logo_hl_ne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grpSp>
        <p:nvGrpSpPr>
          <p:cNvPr id="49" name="Group 48"/>
          <p:cNvGrpSpPr/>
          <p:nvPr/>
        </p:nvGrpSpPr>
        <p:grpSpPr>
          <a:xfrm>
            <a:off x="5002905" y="2449693"/>
            <a:ext cx="968456" cy="352249"/>
            <a:chOff x="304874" y="2845355"/>
            <a:chExt cx="2135189" cy="704498"/>
          </a:xfrm>
        </p:grpSpPr>
        <p:sp>
          <p:nvSpPr>
            <p:cNvPr id="50" name="Rectangle 49"/>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1" name="Picture 8" descr="https://www.hyperledger.org/wp-content/uploads/2016/09/logo_hl_ne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grpSp>
        <p:nvGrpSpPr>
          <p:cNvPr id="53" name="Group 52"/>
          <p:cNvGrpSpPr/>
          <p:nvPr/>
        </p:nvGrpSpPr>
        <p:grpSpPr>
          <a:xfrm>
            <a:off x="4906045" y="3088916"/>
            <a:ext cx="968456" cy="352249"/>
            <a:chOff x="304874" y="2845355"/>
            <a:chExt cx="2135189" cy="704498"/>
          </a:xfrm>
        </p:grpSpPr>
        <p:sp>
          <p:nvSpPr>
            <p:cNvPr id="54" name="Rectangle 53"/>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5" name="Picture 8" descr="https://www.hyperledger.org/wp-content/uploads/2016/09/logo_hl_ne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pic>
        <p:nvPicPr>
          <p:cNvPr id="60" name="Picture 8" descr="https://www.hyperledger.org/wp-content/uploads/2016/09/logo_h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023" y="2132046"/>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2243178" y="2404893"/>
            <a:ext cx="787010" cy="338554"/>
          </a:xfrm>
          <a:prstGeom prst="rect">
            <a:avLst/>
          </a:prstGeom>
          <a:noFill/>
        </p:spPr>
        <p:txBody>
          <a:bodyPr wrap="none" rtlCol="0">
            <a:spAutoFit/>
          </a:bodyPr>
          <a:lstStyle/>
          <a:p>
            <a:r>
              <a:rPr lang="nl-BE" sz="1600" b="1" dirty="0" smtClean="0"/>
              <a:t>FABRIC</a:t>
            </a:r>
            <a:endParaRPr lang="nl-BE" sz="1600" b="1" dirty="0"/>
          </a:p>
        </p:txBody>
      </p:sp>
      <p:sp>
        <p:nvSpPr>
          <p:cNvPr id="14345" name="TextBox 14344"/>
          <p:cNvSpPr txBox="1"/>
          <p:nvPr/>
        </p:nvSpPr>
        <p:spPr>
          <a:xfrm>
            <a:off x="1696361" y="3049199"/>
            <a:ext cx="1333827" cy="369332"/>
          </a:xfrm>
          <a:prstGeom prst="rect">
            <a:avLst/>
          </a:prstGeom>
          <a:noFill/>
        </p:spPr>
        <p:txBody>
          <a:bodyPr wrap="none" rtlCol="0">
            <a:spAutoFit/>
          </a:bodyPr>
          <a:lstStyle/>
          <a:p>
            <a:r>
              <a:rPr lang="nl-BE" dirty="0" smtClean="0"/>
              <a:t>Configuratie</a:t>
            </a:r>
            <a:endParaRPr lang="nl-BE" dirty="0"/>
          </a:p>
        </p:txBody>
      </p:sp>
      <p:cxnSp>
        <p:nvCxnSpPr>
          <p:cNvPr id="63" name="Straight Arrow Connector 62"/>
          <p:cNvCxnSpPr/>
          <p:nvPr/>
        </p:nvCxnSpPr>
        <p:spPr>
          <a:xfrm>
            <a:off x="3030188" y="2449694"/>
            <a:ext cx="425249" cy="293753"/>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4345" idx="3"/>
          </p:cNvCxnSpPr>
          <p:nvPr/>
        </p:nvCxnSpPr>
        <p:spPr>
          <a:xfrm flipV="1">
            <a:off x="3030188" y="2881133"/>
            <a:ext cx="415675" cy="352732"/>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436338" y="3241316"/>
            <a:ext cx="968456" cy="352249"/>
            <a:chOff x="304874" y="2845355"/>
            <a:chExt cx="2135189" cy="704498"/>
          </a:xfrm>
        </p:grpSpPr>
        <p:sp>
          <p:nvSpPr>
            <p:cNvPr id="72" name="Rectangle 71"/>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3" name="Picture 8" descr="https://www.hyperledger.org/wp-content/uploads/2016/09/logo_hl_ne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sp>
        <p:nvSpPr>
          <p:cNvPr id="14355" name="Rectangle 14354"/>
          <p:cNvSpPr/>
          <p:nvPr/>
        </p:nvSpPr>
        <p:spPr>
          <a:xfrm>
            <a:off x="6600405" y="4534298"/>
            <a:ext cx="2009669" cy="1776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356" name="Group 14355"/>
          <p:cNvGrpSpPr/>
          <p:nvPr/>
        </p:nvGrpSpPr>
        <p:grpSpPr>
          <a:xfrm>
            <a:off x="3376978" y="1847815"/>
            <a:ext cx="1319037" cy="383373"/>
            <a:chOff x="7399518" y="3685309"/>
            <a:chExt cx="1319037" cy="383373"/>
          </a:xfrm>
        </p:grpSpPr>
        <p:sp>
          <p:nvSpPr>
            <p:cNvPr id="77" name="Rectangle 76"/>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78" name="Rectangle 77"/>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79" name="Rectangle 78"/>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80" name="Rectangle 79"/>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81" name="Rectangle 80"/>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82" name="Rectangle 81"/>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grpSp>
        <p:nvGrpSpPr>
          <p:cNvPr id="92" name="Group 91"/>
          <p:cNvGrpSpPr/>
          <p:nvPr/>
        </p:nvGrpSpPr>
        <p:grpSpPr>
          <a:xfrm>
            <a:off x="7294353" y="2551760"/>
            <a:ext cx="1319037" cy="383373"/>
            <a:chOff x="7399518" y="3685309"/>
            <a:chExt cx="1319037" cy="383373"/>
          </a:xfrm>
        </p:grpSpPr>
        <p:sp>
          <p:nvSpPr>
            <p:cNvPr id="93" name="Rectangle 92"/>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94" name="Rectangle 93"/>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95" name="Rectangle 94"/>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96" name="Rectangle 95"/>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97" name="Rectangle 96"/>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98" name="Rectangle 97"/>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grpSp>
        <p:nvGrpSpPr>
          <p:cNvPr id="99" name="Group 98"/>
          <p:cNvGrpSpPr/>
          <p:nvPr/>
        </p:nvGrpSpPr>
        <p:grpSpPr>
          <a:xfrm>
            <a:off x="7294353" y="1381538"/>
            <a:ext cx="1319037" cy="383373"/>
            <a:chOff x="7399518" y="3685309"/>
            <a:chExt cx="1319037" cy="383373"/>
          </a:xfrm>
        </p:grpSpPr>
        <p:sp>
          <p:nvSpPr>
            <p:cNvPr id="100" name="Rectangle 99"/>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01" name="Rectangle 100"/>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02" name="Rectangle 101"/>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03" name="Rectangle 102"/>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04" name="Rectangle 103"/>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05" name="Rectangle 104"/>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sp>
        <p:nvSpPr>
          <p:cNvPr id="106" name="Rectangle 105"/>
          <p:cNvSpPr/>
          <p:nvPr/>
        </p:nvSpPr>
        <p:spPr>
          <a:xfrm>
            <a:off x="8263339" y="2551497"/>
            <a:ext cx="425445" cy="38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7" name="Rectangle 106"/>
          <p:cNvSpPr/>
          <p:nvPr/>
        </p:nvSpPr>
        <p:spPr>
          <a:xfrm>
            <a:off x="8256667" y="1377535"/>
            <a:ext cx="425445" cy="38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08" name="Group 107"/>
          <p:cNvGrpSpPr/>
          <p:nvPr/>
        </p:nvGrpSpPr>
        <p:grpSpPr>
          <a:xfrm>
            <a:off x="7281863" y="3612859"/>
            <a:ext cx="1319037" cy="383373"/>
            <a:chOff x="7399518" y="3685309"/>
            <a:chExt cx="1319037" cy="383373"/>
          </a:xfrm>
        </p:grpSpPr>
        <p:sp>
          <p:nvSpPr>
            <p:cNvPr id="109" name="Rectangle 108"/>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10" name="Rectangle 109"/>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11" name="Rectangle 110"/>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12" name="Rectangle 111"/>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13" name="Rectangle 112"/>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14" name="Rectangle 113"/>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sp>
        <p:nvSpPr>
          <p:cNvPr id="115" name="Rectangle 114"/>
          <p:cNvSpPr/>
          <p:nvPr/>
        </p:nvSpPr>
        <p:spPr>
          <a:xfrm>
            <a:off x="4352336" y="1838027"/>
            <a:ext cx="425445" cy="497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3" name="Rectangle 82"/>
          <p:cNvSpPr/>
          <p:nvPr/>
        </p:nvSpPr>
        <p:spPr>
          <a:xfrm>
            <a:off x="8257221" y="3609335"/>
            <a:ext cx="425445" cy="38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3501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1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435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337"/>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10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06"/>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337" grpId="0"/>
      <p:bldP spid="43" grpId="0"/>
      <p:bldP spid="44" grpId="0"/>
      <p:bldP spid="61" grpId="0"/>
      <p:bldP spid="14345" grpId="0"/>
      <p:bldP spid="14355" grpId="0" animBg="1"/>
      <p:bldP spid="106" grpId="0" animBg="1"/>
      <p:bldP spid="107" grpId="0" animBg="1"/>
      <p:bldP spid="115" grpId="0" animBg="1"/>
      <p:bldP spid="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nl-BE" dirty="0" smtClean="0"/>
              <a:t>Waarom Blockchain?</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3</a:t>
            </a:fld>
            <a:endParaRPr lang="nl-BE" dirty="0"/>
          </a:p>
        </p:txBody>
      </p:sp>
      <p:sp>
        <p:nvSpPr>
          <p:cNvPr id="6" name="Bent-Up Arrow 5"/>
          <p:cNvSpPr/>
          <p:nvPr/>
        </p:nvSpPr>
        <p:spPr>
          <a:xfrm rot="5400000">
            <a:off x="1768510" y="2406583"/>
            <a:ext cx="703384" cy="542611"/>
          </a:xfrm>
          <a:prstGeom prst="ben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ounded Rectangle 6"/>
          <p:cNvSpPr/>
          <p:nvPr/>
        </p:nvSpPr>
        <p:spPr>
          <a:xfrm>
            <a:off x="2512087" y="2748225"/>
            <a:ext cx="5104563" cy="35169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nl-BE" dirty="0"/>
              <a:t>Geen extra vertrouwde partij (procesintegrator</a:t>
            </a:r>
            <a:r>
              <a:rPr lang="nl-BE" dirty="0" smtClean="0"/>
              <a:t>)</a:t>
            </a:r>
            <a:endParaRPr lang="nl-BE" dirty="0"/>
          </a:p>
        </p:txBody>
      </p:sp>
      <p:sp>
        <p:nvSpPr>
          <p:cNvPr id="8" name="Rounded Rectangle 7"/>
          <p:cNvSpPr/>
          <p:nvPr/>
        </p:nvSpPr>
        <p:spPr>
          <a:xfrm>
            <a:off x="2512086" y="3252318"/>
            <a:ext cx="5104563" cy="3516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nl-BE" dirty="0" smtClean="0"/>
              <a:t>Mogelijks extra transparantie / audit mogelijkheden</a:t>
            </a:r>
            <a:endParaRPr lang="nl-BE" dirty="0"/>
          </a:p>
        </p:txBody>
      </p:sp>
      <p:sp>
        <p:nvSpPr>
          <p:cNvPr id="9" name="Bent-Up Arrow 8"/>
          <p:cNvSpPr/>
          <p:nvPr/>
        </p:nvSpPr>
        <p:spPr>
          <a:xfrm rot="5400000">
            <a:off x="1768510" y="2930768"/>
            <a:ext cx="703384" cy="542611"/>
          </a:xfrm>
          <a:prstGeom prst="ben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ounded Rectangle 4"/>
          <p:cNvSpPr/>
          <p:nvPr/>
        </p:nvSpPr>
        <p:spPr>
          <a:xfrm>
            <a:off x="994787" y="1331405"/>
            <a:ext cx="7023798" cy="1105317"/>
          </a:xfrm>
          <a:prstGeom prst="roundRect">
            <a:avLst>
              <a:gd name="adj" fmla="val 11496"/>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a:t>Blockchain ideaal voor vereenvoudigen processen </a:t>
            </a:r>
            <a:endParaRPr lang="nl-BE" sz="2000" b="1" dirty="0" smtClean="0"/>
          </a:p>
          <a:p>
            <a:pPr marL="800100" lvl="1" indent="-342900">
              <a:buFontTx/>
              <a:buChar char="-"/>
            </a:pPr>
            <a:r>
              <a:rPr lang="nl-BE" sz="2000" dirty="0"/>
              <a:t>W</a:t>
            </a:r>
            <a:r>
              <a:rPr lang="nl-BE" sz="2000" dirty="0" smtClean="0"/>
              <a:t>aarbij </a:t>
            </a:r>
            <a:r>
              <a:rPr lang="nl-BE" sz="2000" dirty="0"/>
              <a:t>meerdere partijen betrokken </a:t>
            </a:r>
            <a:r>
              <a:rPr lang="nl-BE" sz="2000" dirty="0" smtClean="0"/>
              <a:t>zijn</a:t>
            </a:r>
          </a:p>
          <a:p>
            <a:pPr marL="800100" lvl="1" indent="-342900">
              <a:buFontTx/>
              <a:buChar char="-"/>
            </a:pPr>
            <a:r>
              <a:rPr lang="nl-BE" sz="2000" dirty="0"/>
              <a:t>D</a:t>
            </a:r>
            <a:r>
              <a:rPr lang="nl-BE" sz="2000" dirty="0" smtClean="0"/>
              <a:t>ie </a:t>
            </a:r>
            <a:r>
              <a:rPr lang="nl-BE" sz="2000" dirty="0"/>
              <a:t>elkaar toch niet steeds 100% </a:t>
            </a:r>
            <a:r>
              <a:rPr lang="nl-BE" sz="2000" dirty="0" smtClean="0"/>
              <a:t>vertrouwen</a:t>
            </a:r>
            <a:endParaRPr lang="nl-BE" sz="2000" dirty="0"/>
          </a:p>
        </p:txBody>
      </p:sp>
      <p:sp>
        <p:nvSpPr>
          <p:cNvPr id="10" name="Rounded Rectangle 9"/>
          <p:cNvSpPr/>
          <p:nvPr/>
        </p:nvSpPr>
        <p:spPr>
          <a:xfrm>
            <a:off x="994787" y="4662435"/>
            <a:ext cx="7023798" cy="1105320"/>
          </a:xfrm>
          <a:prstGeom prst="roundRect">
            <a:avLst>
              <a:gd name="adj" fmla="val 918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smtClean="0"/>
              <a:t>Betrokkenen meest recente data </a:t>
            </a:r>
            <a:r>
              <a:rPr lang="nl-BE" sz="2000" b="1" dirty="0"/>
              <a:t>in </a:t>
            </a:r>
            <a:r>
              <a:rPr lang="nl-BE" sz="2000" b="1" dirty="0" smtClean="0"/>
              <a:t>(bijna) real-time</a:t>
            </a:r>
          </a:p>
          <a:p>
            <a:pPr marL="342900" indent="-342900">
              <a:buFontTx/>
              <a:buChar char="-"/>
            </a:pPr>
            <a:r>
              <a:rPr lang="nl-BE" sz="2000" dirty="0" smtClean="0"/>
              <a:t>Daardoor kunnen processen sneller en gestroomlijnder </a:t>
            </a:r>
          </a:p>
          <a:p>
            <a:pPr marL="342900" indent="-342900">
              <a:buFontTx/>
              <a:buChar char="-"/>
            </a:pPr>
            <a:r>
              <a:rPr lang="nl-BE" sz="2000" dirty="0" smtClean="0"/>
              <a:t>Van </a:t>
            </a:r>
            <a:r>
              <a:rPr lang="nl-BE" sz="2000" dirty="0"/>
              <a:t>puur sequentiële benadering naar meer </a:t>
            </a:r>
            <a:r>
              <a:rPr lang="nl-BE" sz="2000" dirty="0" smtClean="0"/>
              <a:t>parallelle </a:t>
            </a:r>
            <a:endParaRPr lang="nl-BE" sz="2000" dirty="0"/>
          </a:p>
        </p:txBody>
      </p:sp>
    </p:spTree>
    <p:extLst>
      <p:ext uri="{BB962C8B-B14F-4D97-AF65-F5344CB8AC3E}">
        <p14:creationId xmlns:p14="http://schemas.microsoft.com/office/powerpoint/2010/main" val="3220088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96" y="0"/>
            <a:ext cx="8229600" cy="1143000"/>
          </a:xfrm>
        </p:spPr>
        <p:txBody>
          <a:bodyPr/>
          <a:lstStyle/>
          <a:p>
            <a:r>
              <a:rPr lang="nl-BE" dirty="0" smtClean="0"/>
              <a:t>Blockchain Containers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30</a:t>
            </a:fld>
            <a:endParaRPr lang="nl-BE" dirty="0"/>
          </a:p>
        </p:txBody>
      </p:sp>
      <p:sp>
        <p:nvSpPr>
          <p:cNvPr id="6" name="Rounded Rectangle 5"/>
          <p:cNvSpPr/>
          <p:nvPr/>
        </p:nvSpPr>
        <p:spPr>
          <a:xfrm>
            <a:off x="1182062" y="1466849"/>
            <a:ext cx="5001024" cy="1058635"/>
          </a:xfrm>
          <a:prstGeom prst="roundRect">
            <a:avLst>
              <a:gd name="adj" fmla="val 132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a:t>Testfase</a:t>
            </a:r>
            <a:br>
              <a:rPr lang="nl-BE" sz="2000" b="1" dirty="0"/>
            </a:br>
            <a:r>
              <a:rPr lang="nl-BE" sz="2000" dirty="0"/>
              <a:t>Initiatiefnemer volledige controle over eigen blockchain nodes (ev. op zelfde machine)</a:t>
            </a:r>
          </a:p>
        </p:txBody>
      </p:sp>
      <p:sp>
        <p:nvSpPr>
          <p:cNvPr id="7" name="Rounded Rectangle 6"/>
          <p:cNvSpPr/>
          <p:nvPr/>
        </p:nvSpPr>
        <p:spPr>
          <a:xfrm>
            <a:off x="2147261" y="2881084"/>
            <a:ext cx="6241995" cy="1319441"/>
          </a:xfrm>
          <a:prstGeom prst="roundRect">
            <a:avLst>
              <a:gd name="adj" fmla="val 110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a:t>Productiefase</a:t>
            </a:r>
            <a:br>
              <a:rPr lang="nl-BE" sz="2000" b="1" dirty="0"/>
            </a:br>
            <a:r>
              <a:rPr lang="nl-BE" sz="2000" dirty="0"/>
              <a:t>Initiatiefnemer geen controle over elders </a:t>
            </a:r>
            <a:r>
              <a:rPr lang="nl-BE" sz="2000" dirty="0" err="1"/>
              <a:t>gedeployde</a:t>
            </a:r>
            <a:r>
              <a:rPr lang="nl-BE" sz="2000" dirty="0"/>
              <a:t> containers &amp; gebruikte sleutels</a:t>
            </a:r>
          </a:p>
          <a:p>
            <a:r>
              <a:rPr lang="nl-BE" sz="2000" b="1" dirty="0"/>
              <a:t>→ Vertrouwen ook werkelijk decentraal</a:t>
            </a:r>
          </a:p>
        </p:txBody>
      </p:sp>
      <p:sp>
        <p:nvSpPr>
          <p:cNvPr id="9" name="Down Arrow 8"/>
          <p:cNvSpPr/>
          <p:nvPr/>
        </p:nvSpPr>
        <p:spPr>
          <a:xfrm>
            <a:off x="5675087" y="2409370"/>
            <a:ext cx="435428" cy="55879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p:cNvSpPr/>
          <p:nvPr/>
        </p:nvSpPr>
        <p:spPr>
          <a:xfrm>
            <a:off x="420914" y="5105400"/>
            <a:ext cx="8098972" cy="1338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smtClean="0"/>
              <a:t>Bij voorkeur</a:t>
            </a:r>
            <a:endParaRPr lang="nl-BE" sz="2000" dirty="0" smtClean="0"/>
          </a:p>
          <a:p>
            <a:pPr marL="342900" indent="-342900">
              <a:buFontTx/>
              <a:buChar char="-"/>
            </a:pPr>
            <a:r>
              <a:rPr lang="nl-BE" sz="2000" dirty="0" smtClean="0"/>
              <a:t>Diverse </a:t>
            </a:r>
            <a:r>
              <a:rPr lang="nl-BE" sz="2000" dirty="0"/>
              <a:t>set partners → meer gedecentraliseerd </a:t>
            </a:r>
            <a:r>
              <a:rPr lang="nl-BE" sz="2000" dirty="0" smtClean="0"/>
              <a:t>vertrouwen</a:t>
            </a:r>
          </a:p>
          <a:p>
            <a:pPr marL="342900" indent="-342900">
              <a:buFontTx/>
              <a:buChar char="-"/>
            </a:pPr>
            <a:r>
              <a:rPr lang="nl-BE" sz="2000" dirty="0" smtClean="0"/>
              <a:t>Verschillende </a:t>
            </a:r>
            <a:r>
              <a:rPr lang="nl-BE" sz="2000" dirty="0"/>
              <a:t>fysieke infrastructuur </a:t>
            </a:r>
            <a:r>
              <a:rPr lang="nl-BE" sz="2000" dirty="0" smtClean="0"/>
              <a:t>→ robuuster</a:t>
            </a:r>
            <a:r>
              <a:rPr lang="nl-BE" sz="2000" dirty="0"/>
              <a:t/>
            </a:r>
            <a:br>
              <a:rPr lang="nl-BE" sz="2000" dirty="0"/>
            </a:br>
            <a:r>
              <a:rPr lang="nl-BE" sz="2000" dirty="0"/>
              <a:t>(geografisch, verschillende data centers) </a:t>
            </a:r>
          </a:p>
        </p:txBody>
      </p:sp>
    </p:spTree>
    <p:extLst>
      <p:ext uri="{BB962C8B-B14F-4D97-AF65-F5344CB8AC3E}">
        <p14:creationId xmlns:p14="http://schemas.microsoft.com/office/powerpoint/2010/main" val="211459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816"/>
            <a:ext cx="8229600" cy="1143000"/>
          </a:xfrm>
        </p:spPr>
        <p:txBody>
          <a:bodyPr/>
          <a:lstStyle/>
          <a:p>
            <a:r>
              <a:rPr lang="nl-BE" dirty="0" smtClean="0"/>
              <a:t>Infrastructuur</a:t>
            </a:r>
            <a:endParaRPr lang="nl-BE" dirty="0"/>
          </a:p>
        </p:txBody>
      </p:sp>
      <p:sp>
        <p:nvSpPr>
          <p:cNvPr id="3" name="Content Placeholder 2"/>
          <p:cNvSpPr>
            <a:spLocks noGrp="1"/>
          </p:cNvSpPr>
          <p:nvPr>
            <p:ph idx="1"/>
          </p:nvPr>
        </p:nvSpPr>
        <p:spPr/>
        <p:txBody>
          <a:bodyPr>
            <a:normAutofit/>
          </a:bodyPr>
          <a:lstStyle/>
          <a:p>
            <a:r>
              <a:rPr lang="nl-BE" dirty="0" smtClean="0"/>
              <a:t>Vaak </a:t>
            </a:r>
            <a:r>
              <a:rPr lang="nl-BE" dirty="0" err="1" smtClean="0"/>
              <a:t>permissioned</a:t>
            </a:r>
            <a:endParaRPr lang="nl-BE" dirty="0" smtClean="0"/>
          </a:p>
          <a:p>
            <a:r>
              <a:rPr lang="nl-BE" dirty="0" smtClean="0"/>
              <a:t>Voorkeur voor </a:t>
            </a:r>
            <a:r>
              <a:rPr lang="nl-BE" dirty="0" err="1" smtClean="0"/>
              <a:t>Hyperledger</a:t>
            </a:r>
            <a:r>
              <a:rPr lang="nl-BE" dirty="0" smtClean="0"/>
              <a:t> </a:t>
            </a:r>
            <a:r>
              <a:rPr lang="nl-BE" dirty="0" err="1" smtClean="0"/>
              <a:t>Fabric</a:t>
            </a:r>
            <a:endParaRPr lang="nl-BE" dirty="0" smtClean="0"/>
          </a:p>
          <a:p>
            <a:r>
              <a:rPr lang="nl-BE" dirty="0"/>
              <a:t>Diverse </a:t>
            </a:r>
            <a:r>
              <a:rPr lang="nl-BE" dirty="0" smtClean="0"/>
              <a:t>partners vereist</a:t>
            </a:r>
          </a:p>
          <a:p>
            <a:r>
              <a:rPr lang="nl-BE" dirty="0" smtClean="0"/>
              <a:t>Container technologie</a:t>
            </a:r>
          </a:p>
          <a:p>
            <a:r>
              <a:rPr lang="nl-BE" dirty="0" smtClean="0"/>
              <a:t>Voorlopig niet alle gewenste functionaliteit</a:t>
            </a:r>
          </a:p>
          <a:p>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31</a:t>
            </a:fld>
            <a:endParaRPr lang="nl-BE" dirty="0"/>
          </a:p>
        </p:txBody>
      </p:sp>
    </p:spTree>
    <p:extLst>
      <p:ext uri="{BB962C8B-B14F-4D97-AF65-F5344CB8AC3E}">
        <p14:creationId xmlns:p14="http://schemas.microsoft.com/office/powerpoint/2010/main" val="1118757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a:grpSpLocks/>
          </p:cNvGrpSpPr>
          <p:nvPr/>
        </p:nvGrpSpPr>
        <p:grpSpPr bwMode="auto">
          <a:xfrm>
            <a:off x="4423691" y="1597025"/>
            <a:ext cx="4244060" cy="3139321"/>
            <a:chOff x="4431755" y="1916832"/>
            <a:chExt cx="4244701" cy="2574379"/>
          </a:xfrm>
        </p:grpSpPr>
        <p:pic>
          <p:nvPicPr>
            <p:cNvPr id="6" name="Picture 10"/>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31755" y="2744566"/>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431755" y="3227363"/>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8082" y="1916832"/>
              <a:ext cx="3888374" cy="257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BE" b="1" dirty="0" smtClean="0">
                  <a:latin typeface="+mn-lt"/>
                  <a:cs typeface="Arial" panose="020B0604020202020204" pitchFamily="34" charset="0"/>
                  <a:sym typeface="Arial" charset="0"/>
                </a:rPr>
                <a:t>Frank </a:t>
              </a:r>
              <a:r>
                <a:rPr lang="fr-BE" b="1" dirty="0" err="1" smtClean="0">
                  <a:latin typeface="+mn-lt"/>
                  <a:cs typeface="Arial" panose="020B0604020202020204" pitchFamily="34" charset="0"/>
                  <a:sym typeface="Arial" charset="0"/>
                </a:rPr>
                <a:t>Robben</a:t>
              </a:r>
              <a:endParaRPr lang="fr-BE" b="1" dirty="0" smtClean="0">
                <a:latin typeface="+mn-lt"/>
                <a:cs typeface="Arial" panose="020B0604020202020204" pitchFamily="34" charset="0"/>
                <a:sym typeface="Arial" charset="0"/>
              </a:endParaRPr>
            </a:p>
            <a:p>
              <a:pPr>
                <a:defRPr/>
              </a:pPr>
              <a:r>
                <a:rPr lang="fr-BE" dirty="0" smtClean="0">
                  <a:latin typeface="+mn-lt"/>
                  <a:cs typeface="Arial" panose="020B0604020202020204" pitchFamily="34" charset="0"/>
                  <a:sym typeface="Arial" charset="0"/>
                </a:rPr>
                <a:t>Administrateur-</a:t>
              </a:r>
              <a:r>
                <a:rPr lang="fr-BE" dirty="0" err="1" smtClean="0">
                  <a:latin typeface="+mn-lt"/>
                  <a:cs typeface="Arial" panose="020B0604020202020204" pitchFamily="34" charset="0"/>
                  <a:sym typeface="Arial" charset="0"/>
                </a:rPr>
                <a:t>generaal</a:t>
              </a:r>
              <a:r>
                <a:rPr lang="fr-BE" dirty="0" smtClean="0">
                  <a:latin typeface="+mn-lt"/>
                  <a:cs typeface="Arial" panose="020B0604020202020204" pitchFamily="34" charset="0"/>
                  <a:sym typeface="Arial" charset="0"/>
                </a:rPr>
                <a:t>  </a:t>
              </a:r>
            </a:p>
            <a:p>
              <a:pPr>
                <a:defRPr/>
              </a:pPr>
              <a:r>
                <a:rPr lang="fr-BE" dirty="0" err="1" smtClean="0">
                  <a:latin typeface="+mn-lt"/>
                  <a:cs typeface="Arial" panose="020B0604020202020204" pitchFamily="34" charset="0"/>
                  <a:sym typeface="Arial" charset="0"/>
                </a:rPr>
                <a:t>Kruispuntbank</a:t>
              </a:r>
              <a:r>
                <a:rPr lang="fr-BE" dirty="0" smtClean="0">
                  <a:latin typeface="+mn-lt"/>
                  <a:cs typeface="Arial" panose="020B0604020202020204" pitchFamily="34" charset="0"/>
                  <a:sym typeface="Arial" charset="0"/>
                </a:rPr>
                <a:t> van de Sociale </a:t>
              </a:r>
              <a:r>
                <a:rPr lang="fr-BE" dirty="0" err="1" smtClean="0">
                  <a:latin typeface="+mn-lt"/>
                  <a:cs typeface="Arial" panose="020B0604020202020204" pitchFamily="34" charset="0"/>
                  <a:sym typeface="Arial" charset="0"/>
                </a:rPr>
                <a:t>Zekerheid</a:t>
              </a:r>
              <a:endParaRPr lang="fr-BE" dirty="0" smtClean="0">
                <a:latin typeface="+mn-lt"/>
                <a:cs typeface="Arial" panose="020B0604020202020204" pitchFamily="34" charset="0"/>
                <a:sym typeface="Arial" charset="0"/>
              </a:endParaRPr>
            </a:p>
            <a:p>
              <a:pPr>
                <a:defRPr/>
              </a:pPr>
              <a:endParaRPr lang="fr-BE" dirty="0" smtClean="0">
                <a:latin typeface="+mn-lt"/>
                <a:cs typeface="Arial" panose="020B0604020202020204" pitchFamily="34" charset="0"/>
                <a:sym typeface="Arial" charset="0"/>
              </a:endParaRPr>
            </a:p>
            <a:p>
              <a:pPr>
                <a:defRPr/>
              </a:pPr>
              <a:r>
                <a:rPr lang="en-US" b="1" dirty="0" smtClean="0">
                  <a:latin typeface="+mn-lt"/>
                  <a:cs typeface="Arial" panose="020B0604020202020204" pitchFamily="34" charset="0"/>
                </a:rPr>
                <a:t>frank.robben@ksz.fgov.be</a:t>
              </a:r>
              <a:r>
                <a:rPr lang="en-US" dirty="0" smtClean="0">
                  <a:latin typeface="+mn-lt"/>
                  <a:cs typeface="Arial" panose="020B0604020202020204" pitchFamily="34" charset="0"/>
                </a:rPr>
                <a:t> </a:t>
              </a:r>
              <a:endParaRPr lang="en-US" dirty="0" smtClean="0">
                <a:latin typeface="+mn-lt"/>
                <a:cs typeface="Arial" panose="020B0604020202020204" pitchFamily="34" charset="0"/>
              </a:endParaRPr>
            </a:p>
            <a:p>
              <a:pPr>
                <a:defRPr/>
              </a:pPr>
              <a:endParaRPr lang="en-US" dirty="0" smtClean="0">
                <a:latin typeface="+mn-lt"/>
                <a:cs typeface="Arial" panose="020B0604020202020204" pitchFamily="34" charset="0"/>
                <a:sym typeface="Arial" charset="0"/>
              </a:endParaRPr>
            </a:p>
            <a:p>
              <a:pPr>
                <a:defRPr/>
              </a:pPr>
              <a:r>
                <a:rPr lang="fr-BE" b="1" dirty="0" smtClean="0">
                  <a:latin typeface="+mn-lt"/>
                  <a:cs typeface="Arial" panose="020B0604020202020204" pitchFamily="34" charset="0"/>
                  <a:sym typeface="Arial" charset="0"/>
                </a:rPr>
                <a:t>@</a:t>
              </a:r>
              <a:r>
                <a:rPr lang="fr-BE" b="1" dirty="0" err="1" smtClean="0">
                  <a:latin typeface="+mn-lt"/>
                  <a:cs typeface="Arial" panose="020B0604020202020204" pitchFamily="34" charset="0"/>
                  <a:sym typeface="Arial" charset="0"/>
                </a:rPr>
                <a:t>FrRobben</a:t>
              </a:r>
              <a:endParaRPr lang="fr-BE" b="1" dirty="0" smtClean="0">
                <a:latin typeface="+mn-lt"/>
                <a:cs typeface="Arial" panose="020B0604020202020204" pitchFamily="34" charset="0"/>
                <a:sym typeface="Arial" charset="0"/>
              </a:endParaRPr>
            </a:p>
            <a:p>
              <a:pPr>
                <a:defRPr/>
              </a:pPr>
              <a:endParaRPr lang="en-US" dirty="0" smtClean="0">
                <a:latin typeface="+mn-lt"/>
                <a:cs typeface="Arial" panose="020B0604020202020204" pitchFamily="34" charset="0"/>
                <a:sym typeface="Arial" charset="0"/>
              </a:endParaRPr>
            </a:p>
            <a:p>
              <a:pPr>
                <a:defRPr/>
              </a:pPr>
              <a:r>
                <a:rPr lang="en-US" dirty="0" smtClean="0">
                  <a:latin typeface="+mn-lt"/>
                  <a:cs typeface="Arial" panose="020B0604020202020204" pitchFamily="34" charset="0"/>
                  <a:sym typeface="Arial" charset="0"/>
                </a:rPr>
                <a:t>https://</a:t>
              </a:r>
              <a:r>
                <a:rPr lang="en-US" dirty="0" smtClean="0">
                  <a:latin typeface="+mn-lt"/>
                  <a:cs typeface="Arial" panose="020B0604020202020204" pitchFamily="34" charset="0"/>
                  <a:sym typeface="Arial" charset="0"/>
                </a:rPr>
                <a:t>www.ksz.fgov.be</a:t>
              </a:r>
            </a:p>
            <a:p>
              <a:pPr>
                <a:defRPr/>
              </a:pPr>
              <a:r>
                <a:rPr lang="en-US" dirty="0" smtClean="0">
                  <a:latin typeface="+mn-lt"/>
                  <a:cs typeface="Arial" panose="020B0604020202020204" pitchFamily="34" charset="0"/>
                  <a:sym typeface="Arial" charset="0"/>
                </a:rPr>
                <a:t>https://www.socialsecurity.be</a:t>
              </a:r>
            </a:p>
            <a:p>
              <a:pPr>
                <a:defRPr/>
              </a:pPr>
              <a:r>
                <a:rPr lang="en-US" dirty="0" smtClean="0">
                  <a:latin typeface="+mn-lt"/>
                  <a:cs typeface="Arial" panose="020B0604020202020204" pitchFamily="34" charset="0"/>
                  <a:sym typeface="Arial" charset="0"/>
                </a:rPr>
                <a:t>https://</a:t>
              </a:r>
              <a:r>
                <a:rPr lang="en-US" dirty="0" smtClean="0">
                  <a:latin typeface="+mn-lt"/>
                  <a:cs typeface="Arial" panose="020B0604020202020204" pitchFamily="34" charset="0"/>
                  <a:sym typeface="Arial" charset="0"/>
                </a:rPr>
                <a:t>www.frankrobben.be</a:t>
              </a:r>
              <a:endParaRPr lang="en-GB" dirty="0" smtClean="0">
                <a:latin typeface="+mn-lt"/>
                <a:cs typeface="Arial" panose="020B0604020202020204" pitchFamily="34" charset="0"/>
              </a:endParaRPr>
            </a:p>
          </p:txBody>
        </p:sp>
      </p:grpSp>
      <p:pic>
        <p:nvPicPr>
          <p:cNvPr id="9" name="Picture 2" descr="http://fr.hdyo.org/assets/ask-question-2-ce96e3e01c85a38a0d39c61cfae6d42c.jpg"/>
          <p:cNvPicPr>
            <a:picLocks noChangeAspect="1" noChangeArrowheads="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0004" y="1155397"/>
            <a:ext cx="417646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20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70"/>
          <p:cNvSpPr/>
          <p:nvPr/>
        </p:nvSpPr>
        <p:spPr>
          <a:xfrm>
            <a:off x="0" y="737652"/>
            <a:ext cx="3060000" cy="54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2" name="Rectangle 171"/>
          <p:cNvSpPr/>
          <p:nvPr/>
        </p:nvSpPr>
        <p:spPr>
          <a:xfrm>
            <a:off x="3060000" y="732910"/>
            <a:ext cx="3060000" cy="54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3" name="Rectangle 172"/>
          <p:cNvSpPr/>
          <p:nvPr/>
        </p:nvSpPr>
        <p:spPr>
          <a:xfrm>
            <a:off x="6082600" y="732910"/>
            <a:ext cx="3060000" cy="54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69900" y="-92601"/>
            <a:ext cx="8229600" cy="767635"/>
          </a:xfrm>
        </p:spPr>
        <p:txBody>
          <a:bodyPr>
            <a:normAutofit/>
          </a:bodyPr>
          <a:lstStyle/>
          <a:p>
            <a:r>
              <a:rPr lang="nl-BE" dirty="0" smtClean="0"/>
              <a:t>Beter bestuur met Blockchain</a:t>
            </a:r>
            <a:endParaRPr lang="nl-BE" dirty="0"/>
          </a:p>
        </p:txBody>
      </p:sp>
      <p:sp>
        <p:nvSpPr>
          <p:cNvPr id="4" name="Slide Number Placeholder 3"/>
          <p:cNvSpPr>
            <a:spLocks noGrp="1"/>
          </p:cNvSpPr>
          <p:nvPr>
            <p:ph type="sldNum" sz="quarter" idx="12"/>
          </p:nvPr>
        </p:nvSpPr>
        <p:spPr/>
        <p:txBody>
          <a:bodyPr/>
          <a:lstStyle/>
          <a:p>
            <a:fld id="{100A3A45-2F2E-4036-9237-CECECC4D93FA}" type="slidenum">
              <a:rPr lang="nl-BE" smtClean="0"/>
              <a:pPr/>
              <a:t>4</a:t>
            </a:fld>
            <a:endParaRPr lang="nl-BE" dirty="0"/>
          </a:p>
        </p:txBody>
      </p:sp>
      <p:pic>
        <p:nvPicPr>
          <p:cNvPr id="6" name="Picture 2" descr="http://simpleicon.com/wp-content/uploads/umbrella.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7725" y="99402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085" y="2693348"/>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https://d30y9cdsu7xlg0.cloudfront.net/png/22559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595" y="99402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1504" y="2693348"/>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368873" y="1906654"/>
            <a:ext cx="414545" cy="540000"/>
          </a:xfrm>
        </p:spPr>
      </p:pic>
      <p:cxnSp>
        <p:nvCxnSpPr>
          <p:cNvPr id="14" name="Straight Arrow Connector 13"/>
          <p:cNvCxnSpPr/>
          <p:nvPr/>
        </p:nvCxnSpPr>
        <p:spPr>
          <a:xfrm flipH="1" flipV="1">
            <a:off x="1181100" y="1571575"/>
            <a:ext cx="270000" cy="270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47085" y="2432940"/>
            <a:ext cx="270001" cy="2794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536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2021" y="1890705"/>
            <a:ext cx="38053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a:off x="1752600" y="2432940"/>
            <a:ext cx="320504" cy="2794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848315" y="2153462"/>
            <a:ext cx="494789" cy="0"/>
          </a:xfrm>
          <a:prstGeom prst="straightConnector1">
            <a:avLst/>
          </a:prstGeom>
          <a:ln w="38100">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688063" y="1571575"/>
            <a:ext cx="270000" cy="270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02285" y="1643344"/>
            <a:ext cx="540000" cy="540000"/>
          </a:xfrm>
          <a:prstGeom prst="rect">
            <a:avLst/>
          </a:prstGeom>
        </p:spPr>
      </p:pic>
      <p:pic>
        <p:nvPicPr>
          <p:cNvPr id="30" name="Picture 29"/>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54685" y="1795744"/>
            <a:ext cx="540000" cy="540000"/>
          </a:xfrm>
          <a:prstGeom prst="rect">
            <a:avLst/>
          </a:prstGeom>
        </p:spPr>
      </p:pic>
      <p:pic>
        <p:nvPicPr>
          <p:cNvPr id="31" name="Picture 30"/>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07085" y="1948144"/>
            <a:ext cx="540000" cy="540000"/>
          </a:xfrm>
          <a:prstGeom prst="rect">
            <a:avLst/>
          </a:prstGeom>
        </p:spPr>
      </p:pic>
      <p:sp>
        <p:nvSpPr>
          <p:cNvPr id="33" name="Down Arrow 32"/>
          <p:cNvSpPr/>
          <p:nvPr/>
        </p:nvSpPr>
        <p:spPr>
          <a:xfrm>
            <a:off x="1295158" y="3167909"/>
            <a:ext cx="561975" cy="43815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8288" y="1110150"/>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805" y="1613685"/>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descr="https://d30y9cdsu7xlg0.cloudfront.net/png/22559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5046" y="252535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1530" y="2568020"/>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descr="https://d30y9cdsu7xlg0.cloudfront.net/png/22559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4772" y="1613685"/>
            <a:ext cx="540000"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Arrow Connector 42"/>
          <p:cNvCxnSpPr/>
          <p:nvPr/>
        </p:nvCxnSpPr>
        <p:spPr>
          <a:xfrm>
            <a:off x="3802041" y="2218144"/>
            <a:ext cx="270000" cy="354535"/>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531530" y="2853231"/>
            <a:ext cx="413516" cy="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5421805" y="2218144"/>
            <a:ext cx="152270" cy="354535"/>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3991530" y="1314140"/>
            <a:ext cx="450840" cy="329204"/>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4054772" y="2008139"/>
            <a:ext cx="206758" cy="103275"/>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4590000" y="1650150"/>
            <a:ext cx="148288" cy="386893"/>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4531531" y="1948143"/>
            <a:ext cx="890274" cy="624536"/>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4072041" y="1650150"/>
            <a:ext cx="549909" cy="191425"/>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4904909" y="1650150"/>
            <a:ext cx="120648" cy="92253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sp>
        <p:nvSpPr>
          <p:cNvPr id="76" name="Down Arrow 75"/>
          <p:cNvSpPr/>
          <p:nvPr/>
        </p:nvSpPr>
        <p:spPr>
          <a:xfrm>
            <a:off x="4457300" y="3167909"/>
            <a:ext cx="561975" cy="43815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23" name="Group 122"/>
          <p:cNvGrpSpPr/>
          <p:nvPr/>
        </p:nvGrpSpPr>
        <p:grpSpPr>
          <a:xfrm>
            <a:off x="3532041" y="3672090"/>
            <a:ext cx="2447033" cy="1997870"/>
            <a:chOff x="3532041" y="4502265"/>
            <a:chExt cx="2447033" cy="1997870"/>
          </a:xfrm>
        </p:grpSpPr>
        <p:pic>
          <p:nvPicPr>
            <p:cNvPr id="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557" y="4502265"/>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9074" y="5005800"/>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4" descr="https://d30y9cdsu7xlg0.cloudfront.net/png/22559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2315" y="591747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799" y="5960135"/>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4" descr="https://d30y9cdsu7xlg0.cloudfront.net/png/22559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2041" y="5005800"/>
              <a:ext cx="540000"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Arrow Connector 81"/>
            <p:cNvCxnSpPr/>
            <p:nvPr/>
          </p:nvCxnSpPr>
          <p:spPr>
            <a:xfrm>
              <a:off x="3802041" y="5610259"/>
              <a:ext cx="252731" cy="349876"/>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9" idx="1"/>
              <a:endCxn id="80" idx="3"/>
            </p:cNvCxnSpPr>
            <p:nvPr/>
          </p:nvCxnSpPr>
          <p:spPr>
            <a:xfrm flipH="1">
              <a:off x="4548799" y="6187471"/>
              <a:ext cx="413516" cy="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439074" y="5610259"/>
              <a:ext cx="270002" cy="349876"/>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4008799" y="4775849"/>
              <a:ext cx="448501" cy="25961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77" idx="3"/>
            </p:cNvCxnSpPr>
            <p:nvPr/>
          </p:nvCxnSpPr>
          <p:spPr>
            <a:xfrm flipH="1" flipV="1">
              <a:off x="5025557" y="4772265"/>
              <a:ext cx="413517" cy="321069"/>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5388" name="Group 15387"/>
          <p:cNvGrpSpPr/>
          <p:nvPr/>
        </p:nvGrpSpPr>
        <p:grpSpPr>
          <a:xfrm>
            <a:off x="6710597" y="978265"/>
            <a:ext cx="1953960" cy="2207749"/>
            <a:chOff x="6799497" y="1337090"/>
            <a:chExt cx="1953960" cy="2207749"/>
          </a:xfrm>
        </p:grpSpPr>
        <p:sp>
          <p:nvSpPr>
            <p:cNvPr id="75" name="TextBox 74"/>
            <p:cNvSpPr txBox="1"/>
            <p:nvPr/>
          </p:nvSpPr>
          <p:spPr>
            <a:xfrm>
              <a:off x="6799497" y="1373093"/>
              <a:ext cx="612668" cy="1200329"/>
            </a:xfrm>
            <a:prstGeom prst="rect">
              <a:avLst/>
            </a:prstGeom>
            <a:noFill/>
          </p:spPr>
          <p:txBody>
            <a:bodyPr wrap="none" rtlCol="0">
              <a:spAutoFit/>
            </a:bodyPr>
            <a:lstStyle/>
            <a:p>
              <a:r>
                <a:rPr lang="nl-BE" sz="7200" b="1" dirty="0" smtClean="0"/>
                <a:t>?</a:t>
              </a:r>
              <a:endParaRPr lang="nl-BE" sz="7200" b="1" dirty="0"/>
            </a:p>
          </p:txBody>
        </p:sp>
        <p:sp>
          <p:nvSpPr>
            <p:cNvPr id="108" name="TextBox 107"/>
            <p:cNvSpPr txBox="1"/>
            <p:nvPr/>
          </p:nvSpPr>
          <p:spPr>
            <a:xfrm>
              <a:off x="7634248" y="2061410"/>
              <a:ext cx="577402" cy="1107996"/>
            </a:xfrm>
            <a:prstGeom prst="rect">
              <a:avLst/>
            </a:prstGeom>
            <a:noFill/>
          </p:spPr>
          <p:txBody>
            <a:bodyPr wrap="none" rtlCol="0">
              <a:spAutoFit/>
            </a:bodyPr>
            <a:lstStyle/>
            <a:p>
              <a:r>
                <a:rPr lang="nl-BE" sz="6600" b="1" dirty="0" smtClean="0"/>
                <a:t>?</a:t>
              </a:r>
              <a:endParaRPr lang="nl-BE" sz="6600" b="1" dirty="0"/>
            </a:p>
          </p:txBody>
        </p:sp>
        <p:sp>
          <p:nvSpPr>
            <p:cNvPr id="109" name="TextBox 108"/>
            <p:cNvSpPr txBox="1"/>
            <p:nvPr/>
          </p:nvSpPr>
          <p:spPr>
            <a:xfrm>
              <a:off x="6912907" y="2395869"/>
              <a:ext cx="540533" cy="1015663"/>
            </a:xfrm>
            <a:prstGeom prst="rect">
              <a:avLst/>
            </a:prstGeom>
            <a:noFill/>
          </p:spPr>
          <p:txBody>
            <a:bodyPr wrap="none" rtlCol="0">
              <a:spAutoFit/>
            </a:bodyPr>
            <a:lstStyle/>
            <a:p>
              <a:r>
                <a:rPr lang="nl-BE" sz="6000" b="1" dirty="0" smtClean="0"/>
                <a:t>?</a:t>
              </a:r>
              <a:endParaRPr lang="nl-BE" sz="6000" b="1" dirty="0"/>
            </a:p>
          </p:txBody>
        </p:sp>
        <p:sp>
          <p:nvSpPr>
            <p:cNvPr id="110" name="TextBox 109"/>
            <p:cNvSpPr txBox="1"/>
            <p:nvPr/>
          </p:nvSpPr>
          <p:spPr>
            <a:xfrm>
              <a:off x="8248190" y="2513469"/>
              <a:ext cx="505267" cy="923330"/>
            </a:xfrm>
            <a:prstGeom prst="rect">
              <a:avLst/>
            </a:prstGeom>
            <a:noFill/>
          </p:spPr>
          <p:txBody>
            <a:bodyPr wrap="none" rtlCol="0">
              <a:spAutoFit/>
            </a:bodyPr>
            <a:lstStyle/>
            <a:p>
              <a:r>
                <a:rPr lang="nl-BE" sz="5400" b="1" dirty="0" smtClean="0"/>
                <a:t>?</a:t>
              </a:r>
              <a:endParaRPr lang="nl-BE" sz="5400" b="1" dirty="0"/>
            </a:p>
          </p:txBody>
        </p:sp>
        <p:sp>
          <p:nvSpPr>
            <p:cNvPr id="111" name="TextBox 110"/>
            <p:cNvSpPr txBox="1"/>
            <p:nvPr/>
          </p:nvSpPr>
          <p:spPr>
            <a:xfrm>
              <a:off x="7453440" y="1337090"/>
              <a:ext cx="470000" cy="830997"/>
            </a:xfrm>
            <a:prstGeom prst="rect">
              <a:avLst/>
            </a:prstGeom>
            <a:noFill/>
          </p:spPr>
          <p:txBody>
            <a:bodyPr wrap="none" rtlCol="0">
              <a:spAutoFit/>
            </a:bodyPr>
            <a:lstStyle/>
            <a:p>
              <a:r>
                <a:rPr lang="nl-BE" sz="4800" b="1" dirty="0" smtClean="0"/>
                <a:t>?</a:t>
              </a:r>
              <a:endParaRPr lang="nl-BE" sz="4800" b="1" dirty="0"/>
            </a:p>
          </p:txBody>
        </p:sp>
        <p:sp>
          <p:nvSpPr>
            <p:cNvPr id="112" name="TextBox 111"/>
            <p:cNvSpPr txBox="1"/>
            <p:nvPr/>
          </p:nvSpPr>
          <p:spPr>
            <a:xfrm>
              <a:off x="8102724" y="1597029"/>
              <a:ext cx="445956" cy="769441"/>
            </a:xfrm>
            <a:prstGeom prst="rect">
              <a:avLst/>
            </a:prstGeom>
            <a:noFill/>
          </p:spPr>
          <p:txBody>
            <a:bodyPr wrap="none" rtlCol="0">
              <a:spAutoFit/>
            </a:bodyPr>
            <a:lstStyle/>
            <a:p>
              <a:r>
                <a:rPr lang="nl-BE" sz="4400" b="1" dirty="0" smtClean="0"/>
                <a:t>?</a:t>
              </a:r>
              <a:endParaRPr lang="nl-BE" sz="4400" b="1" dirty="0"/>
            </a:p>
          </p:txBody>
        </p:sp>
        <p:sp>
          <p:nvSpPr>
            <p:cNvPr id="113" name="TextBox 112"/>
            <p:cNvSpPr txBox="1"/>
            <p:nvPr/>
          </p:nvSpPr>
          <p:spPr>
            <a:xfrm>
              <a:off x="7465462" y="2836953"/>
              <a:ext cx="421910" cy="707886"/>
            </a:xfrm>
            <a:prstGeom prst="rect">
              <a:avLst/>
            </a:prstGeom>
            <a:noFill/>
          </p:spPr>
          <p:txBody>
            <a:bodyPr wrap="none" rtlCol="0">
              <a:spAutoFit/>
            </a:bodyPr>
            <a:lstStyle/>
            <a:p>
              <a:r>
                <a:rPr lang="nl-BE" sz="4000" b="1" dirty="0" smtClean="0"/>
                <a:t>?</a:t>
              </a:r>
              <a:endParaRPr lang="nl-BE" sz="4000" b="1" dirty="0"/>
            </a:p>
          </p:txBody>
        </p:sp>
        <p:sp>
          <p:nvSpPr>
            <p:cNvPr id="114" name="TextBox 113"/>
            <p:cNvSpPr txBox="1"/>
            <p:nvPr/>
          </p:nvSpPr>
          <p:spPr>
            <a:xfrm>
              <a:off x="7236382" y="2072703"/>
              <a:ext cx="397866" cy="646331"/>
            </a:xfrm>
            <a:prstGeom prst="rect">
              <a:avLst/>
            </a:prstGeom>
            <a:noFill/>
          </p:spPr>
          <p:txBody>
            <a:bodyPr wrap="none" rtlCol="0">
              <a:spAutoFit/>
            </a:bodyPr>
            <a:lstStyle/>
            <a:p>
              <a:r>
                <a:rPr lang="nl-BE" sz="3600" b="1" dirty="0" smtClean="0"/>
                <a:t>?</a:t>
              </a:r>
              <a:endParaRPr lang="nl-BE" sz="3600" b="1" dirty="0"/>
            </a:p>
          </p:txBody>
        </p:sp>
      </p:grpSp>
      <p:sp>
        <p:nvSpPr>
          <p:cNvPr id="115" name="Down Arrow 114"/>
          <p:cNvSpPr/>
          <p:nvPr/>
        </p:nvSpPr>
        <p:spPr>
          <a:xfrm>
            <a:off x="7395429" y="3167909"/>
            <a:ext cx="561975" cy="43815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2" name="Group 91"/>
          <p:cNvGrpSpPr/>
          <p:nvPr/>
        </p:nvGrpSpPr>
        <p:grpSpPr>
          <a:xfrm>
            <a:off x="6926511" y="3827767"/>
            <a:ext cx="1814246" cy="1474899"/>
            <a:chOff x="6939211" y="4492842"/>
            <a:chExt cx="1814246" cy="1474899"/>
          </a:xfrm>
        </p:grpSpPr>
        <p:sp>
          <p:nvSpPr>
            <p:cNvPr id="91" name="Rounded Rectangle 90"/>
            <p:cNvSpPr/>
            <p:nvPr/>
          </p:nvSpPr>
          <p:spPr>
            <a:xfrm>
              <a:off x="6939211" y="4492842"/>
              <a:ext cx="1052502" cy="2345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8" name="Rounded Rectangle 117"/>
            <p:cNvSpPr/>
            <p:nvPr/>
          </p:nvSpPr>
          <p:spPr>
            <a:xfrm>
              <a:off x="6939211" y="4775849"/>
              <a:ext cx="1052502" cy="2345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9" name="Rounded Rectangle 118"/>
            <p:cNvSpPr/>
            <p:nvPr/>
          </p:nvSpPr>
          <p:spPr>
            <a:xfrm>
              <a:off x="6939211" y="5058856"/>
              <a:ext cx="1052502" cy="2345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0" name="Rounded Rectangle 119"/>
            <p:cNvSpPr/>
            <p:nvPr/>
          </p:nvSpPr>
          <p:spPr>
            <a:xfrm>
              <a:off x="6939211" y="5341863"/>
              <a:ext cx="1052502" cy="2345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1" name="Rounded Rectangle 120"/>
            <p:cNvSpPr/>
            <p:nvPr/>
          </p:nvSpPr>
          <p:spPr>
            <a:xfrm>
              <a:off x="6939211" y="5624871"/>
              <a:ext cx="1052502" cy="2345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6" name="Picture 2" descr="Magnifying Glass, Magnifier Glass, Glass, Increase"/>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493457" y="4707741"/>
              <a:ext cx="1260000" cy="1260000"/>
            </a:xfrm>
            <a:prstGeom prst="rect">
              <a:avLst/>
            </a:prstGeom>
            <a:noFill/>
            <a:extLst>
              <a:ext uri="{909E8E84-426E-40DD-AFC4-6F175D3DCCD1}">
                <a14:hiddenFill xmlns:a14="http://schemas.microsoft.com/office/drawing/2010/main">
                  <a:solidFill>
                    <a:srgbClr val="FFFFFF"/>
                  </a:solidFill>
                </a14:hiddenFill>
              </a:ext>
            </a:extLst>
          </p:spPr>
        </p:pic>
      </p:grpSp>
      <p:sp>
        <p:nvSpPr>
          <p:cNvPr id="93" name="TextBox 92"/>
          <p:cNvSpPr txBox="1"/>
          <p:nvPr/>
        </p:nvSpPr>
        <p:spPr>
          <a:xfrm>
            <a:off x="6866274" y="737652"/>
            <a:ext cx="1492653" cy="369332"/>
          </a:xfrm>
          <a:prstGeom prst="rect">
            <a:avLst/>
          </a:prstGeom>
          <a:noFill/>
        </p:spPr>
        <p:txBody>
          <a:bodyPr wrap="none" rtlCol="0">
            <a:spAutoFit/>
          </a:bodyPr>
          <a:lstStyle/>
          <a:p>
            <a:r>
              <a:rPr lang="nl-BE" b="1" dirty="0" smtClean="0"/>
              <a:t>Transparantie</a:t>
            </a:r>
            <a:endParaRPr lang="nl-BE" b="1" dirty="0"/>
          </a:p>
        </p:txBody>
      </p:sp>
      <p:sp>
        <p:nvSpPr>
          <p:cNvPr id="125" name="TextBox 124"/>
          <p:cNvSpPr txBox="1"/>
          <p:nvPr/>
        </p:nvSpPr>
        <p:spPr>
          <a:xfrm>
            <a:off x="3378031" y="737652"/>
            <a:ext cx="2675541" cy="369332"/>
          </a:xfrm>
          <a:prstGeom prst="rect">
            <a:avLst/>
          </a:prstGeom>
          <a:noFill/>
        </p:spPr>
        <p:txBody>
          <a:bodyPr wrap="none" rtlCol="0">
            <a:spAutoFit/>
          </a:bodyPr>
          <a:lstStyle/>
          <a:p>
            <a:r>
              <a:rPr lang="nl-BE" b="1" dirty="0" smtClean="0"/>
              <a:t>Gestroomlijnde processen</a:t>
            </a:r>
            <a:endParaRPr lang="nl-BE" b="1" dirty="0"/>
          </a:p>
        </p:txBody>
      </p:sp>
      <p:sp>
        <p:nvSpPr>
          <p:cNvPr id="126" name="TextBox 125"/>
          <p:cNvSpPr txBox="1"/>
          <p:nvPr/>
        </p:nvSpPr>
        <p:spPr>
          <a:xfrm>
            <a:off x="64543" y="737652"/>
            <a:ext cx="2956387" cy="369332"/>
          </a:xfrm>
          <a:prstGeom prst="rect">
            <a:avLst/>
          </a:prstGeom>
          <a:noFill/>
        </p:spPr>
        <p:txBody>
          <a:bodyPr wrap="none" rtlCol="0">
            <a:spAutoFit/>
          </a:bodyPr>
          <a:lstStyle/>
          <a:p>
            <a:r>
              <a:rPr lang="nl-BE" b="1" dirty="0" smtClean="0"/>
              <a:t>Vereenvoudiging voor burger</a:t>
            </a:r>
            <a:endParaRPr lang="nl-BE" b="1" dirty="0"/>
          </a:p>
        </p:txBody>
      </p:sp>
      <p:grpSp>
        <p:nvGrpSpPr>
          <p:cNvPr id="117" name="Group 116"/>
          <p:cNvGrpSpPr/>
          <p:nvPr/>
        </p:nvGrpSpPr>
        <p:grpSpPr>
          <a:xfrm>
            <a:off x="841756" y="3900544"/>
            <a:ext cx="1468777" cy="1468777"/>
            <a:chOff x="760777" y="4842029"/>
            <a:chExt cx="1468777" cy="1468777"/>
          </a:xfrm>
        </p:grpSpPr>
        <p:pic>
          <p:nvPicPr>
            <p:cNvPr id="1536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777" y="4842029"/>
              <a:ext cx="1468777" cy="146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 name="Rectangle 174"/>
            <p:cNvSpPr/>
            <p:nvPr/>
          </p:nvSpPr>
          <p:spPr>
            <a:xfrm>
              <a:off x="1199845" y="5287375"/>
              <a:ext cx="590639" cy="369332"/>
            </a:xfrm>
            <a:prstGeom prst="rect">
              <a:avLst/>
            </a:prstGeom>
            <a:solidFill>
              <a:schemeClr val="bg1">
                <a:lumMod val="95000"/>
              </a:schemeClr>
            </a:solidFill>
            <a:ln>
              <a:solidFill>
                <a:schemeClr val="tx1"/>
              </a:solidFill>
            </a:ln>
          </p:spPr>
          <p:txBody>
            <a:bodyPr wrap="square">
              <a:spAutoFit/>
            </a:bodyPr>
            <a:lstStyle/>
            <a:p>
              <a:pPr algn="ctr"/>
              <a:r>
                <a:rPr lang="nl-BE" dirty="0" smtClean="0"/>
                <a:t>OK</a:t>
              </a:r>
              <a:endParaRPr lang="nl-BE" dirty="0"/>
            </a:p>
          </p:txBody>
        </p:sp>
      </p:grpSp>
      <p:sp>
        <p:nvSpPr>
          <p:cNvPr id="15389" name="Oval 15388"/>
          <p:cNvSpPr/>
          <p:nvPr/>
        </p:nvSpPr>
        <p:spPr>
          <a:xfrm>
            <a:off x="4323718" y="2050070"/>
            <a:ext cx="288000" cy="28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09" name="Straight Arrow Connector 208"/>
          <p:cNvCxnSpPr/>
          <p:nvPr/>
        </p:nvCxnSpPr>
        <p:spPr>
          <a:xfrm flipH="1">
            <a:off x="4337269" y="2360209"/>
            <a:ext cx="74144" cy="228648"/>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114588" y="5740807"/>
            <a:ext cx="2829600" cy="360000"/>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Levensloop</a:t>
            </a:r>
            <a:endParaRPr lang="nl-BE" b="1" dirty="0"/>
          </a:p>
        </p:txBody>
      </p:sp>
      <p:sp>
        <p:nvSpPr>
          <p:cNvPr id="86" name="Rounded Rectangle 85"/>
          <p:cNvSpPr/>
          <p:nvPr/>
        </p:nvSpPr>
        <p:spPr>
          <a:xfrm>
            <a:off x="6207349" y="5740807"/>
            <a:ext cx="2829600" cy="36000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Voedselveiligheid</a:t>
            </a:r>
            <a:endParaRPr lang="nl-BE" b="1" dirty="0"/>
          </a:p>
        </p:txBody>
      </p:sp>
      <p:sp>
        <p:nvSpPr>
          <p:cNvPr id="87" name="Rounded Rectangle 86"/>
          <p:cNvSpPr/>
          <p:nvPr/>
        </p:nvSpPr>
        <p:spPr>
          <a:xfrm>
            <a:off x="3149600" y="5740807"/>
            <a:ext cx="2829473" cy="360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Schuldafhandeling</a:t>
            </a:r>
            <a:endParaRPr lang="nl-BE" b="1" dirty="0"/>
          </a:p>
        </p:txBody>
      </p:sp>
      <p:sp>
        <p:nvSpPr>
          <p:cNvPr id="89" name="Rounded Rectangle 88"/>
          <p:cNvSpPr/>
          <p:nvPr/>
        </p:nvSpPr>
        <p:spPr>
          <a:xfrm>
            <a:off x="1520630" y="6389224"/>
            <a:ext cx="5895315" cy="353026"/>
          </a:xfrm>
          <a:prstGeom prst="roundRect">
            <a:avLst>
              <a:gd name="adj" fmla="val 0"/>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t>Blockchain veelbelovende technologie</a:t>
            </a:r>
          </a:p>
        </p:txBody>
      </p:sp>
    </p:spTree>
    <p:extLst>
      <p:ext uri="{BB962C8B-B14F-4D97-AF65-F5344CB8AC3E}">
        <p14:creationId xmlns:p14="http://schemas.microsoft.com/office/powerpoint/2010/main" val="3616549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Centrale Vraag</a:t>
            </a:r>
            <a:endParaRPr lang="nl-BE" dirty="0"/>
          </a:p>
        </p:txBody>
      </p:sp>
      <p:sp>
        <p:nvSpPr>
          <p:cNvPr id="3" name="Content Placeholder 2"/>
          <p:cNvSpPr>
            <a:spLocks noGrp="1"/>
          </p:cNvSpPr>
          <p:nvPr>
            <p:ph idx="1"/>
          </p:nvPr>
        </p:nvSpPr>
        <p:spPr>
          <a:xfrm>
            <a:off x="497393" y="2112665"/>
            <a:ext cx="8229600" cy="2589963"/>
          </a:xfrm>
        </p:spPr>
        <p:txBody>
          <a:bodyPr/>
          <a:lstStyle/>
          <a:p>
            <a:pPr marL="0" indent="0" algn="ctr">
              <a:buNone/>
            </a:pPr>
            <a:r>
              <a:rPr lang="nl-BE" sz="3600" dirty="0" smtClean="0"/>
              <a:t>Hoe kunnen we – de </a:t>
            </a:r>
            <a:r>
              <a:rPr lang="nl-BE" sz="3600" dirty="0"/>
              <a:t>B</a:t>
            </a:r>
            <a:r>
              <a:rPr lang="nl-BE" sz="3600" dirty="0" smtClean="0"/>
              <a:t>elgische overheidsinstellingen over de verschillende </a:t>
            </a:r>
            <a:r>
              <a:rPr lang="nl-BE" sz="3600" dirty="0" err="1" smtClean="0"/>
              <a:t>niveau’s</a:t>
            </a:r>
            <a:r>
              <a:rPr lang="nl-BE" sz="3600" dirty="0" smtClean="0"/>
              <a:t> heen – snel tot resultaten komen met blockchain technologie? </a:t>
            </a:r>
            <a:endParaRPr lang="nl-BE" sz="3600" dirty="0"/>
          </a:p>
        </p:txBody>
      </p:sp>
      <p:sp>
        <p:nvSpPr>
          <p:cNvPr id="4" name="Slide Number Placeholder 3"/>
          <p:cNvSpPr>
            <a:spLocks noGrp="1"/>
          </p:cNvSpPr>
          <p:nvPr>
            <p:ph type="sldNum" sz="quarter" idx="12"/>
          </p:nvPr>
        </p:nvSpPr>
        <p:spPr/>
        <p:txBody>
          <a:bodyPr/>
          <a:lstStyle/>
          <a:p>
            <a:fld id="{13B540AB-6939-4937-A918-1D15FF1C7CE3}" type="slidenum">
              <a:rPr lang="nl-BE" smtClean="0"/>
              <a:t>5</a:t>
            </a:fld>
            <a:endParaRPr lang="nl-BE" dirty="0"/>
          </a:p>
        </p:txBody>
      </p:sp>
    </p:spTree>
    <p:extLst>
      <p:ext uri="{BB962C8B-B14F-4D97-AF65-F5344CB8AC3E}">
        <p14:creationId xmlns:p14="http://schemas.microsoft.com/office/powerpoint/2010/main" val="24611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96" y="0"/>
            <a:ext cx="8229600" cy="1029950"/>
          </a:xfrm>
        </p:spPr>
        <p:txBody>
          <a:bodyPr>
            <a:normAutofit fontScale="90000"/>
          </a:bodyPr>
          <a:lstStyle/>
          <a:p>
            <a:r>
              <a:rPr lang="nl-BE" dirty="0"/>
              <a:t>Hoe relatief snel </a:t>
            </a:r>
            <a:r>
              <a:rPr lang="nl-BE" dirty="0" smtClean="0"/>
              <a:t>concrete </a:t>
            </a:r>
            <a:r>
              <a:rPr lang="nl-BE" dirty="0"/>
              <a:t>resultaten?</a:t>
            </a:r>
          </a:p>
        </p:txBody>
      </p:sp>
      <p:sp>
        <p:nvSpPr>
          <p:cNvPr id="4" name="Slide Number Placeholder 3"/>
          <p:cNvSpPr>
            <a:spLocks noGrp="1"/>
          </p:cNvSpPr>
          <p:nvPr>
            <p:ph type="sldNum" sz="quarter" idx="12"/>
          </p:nvPr>
        </p:nvSpPr>
        <p:spPr/>
        <p:txBody>
          <a:bodyPr/>
          <a:lstStyle/>
          <a:p>
            <a:fld id="{13B540AB-6939-4937-A918-1D15FF1C7CE3}" type="slidenum">
              <a:rPr lang="nl-BE" smtClean="0"/>
              <a:t>6</a:t>
            </a:fld>
            <a:endParaRPr lang="nl-BE" dirty="0"/>
          </a:p>
        </p:txBody>
      </p:sp>
      <p:sp>
        <p:nvSpPr>
          <p:cNvPr id="8" name="Rounded Rectangle 7"/>
          <p:cNvSpPr/>
          <p:nvPr/>
        </p:nvSpPr>
        <p:spPr>
          <a:xfrm>
            <a:off x="217635" y="3857009"/>
            <a:ext cx="3912236" cy="2046846"/>
          </a:xfrm>
          <a:prstGeom prst="roundRect">
            <a:avLst>
              <a:gd name="adj" fmla="val 660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b="1" dirty="0" smtClean="0"/>
              <a:t>Huidige situatie</a:t>
            </a:r>
          </a:p>
          <a:p>
            <a:pPr marL="285750" indent="-285750">
              <a:buFontTx/>
              <a:buChar char="-"/>
            </a:pPr>
            <a:r>
              <a:rPr lang="nl-BE" sz="2000" dirty="0" smtClean="0"/>
              <a:t>Jonge, </a:t>
            </a:r>
            <a:r>
              <a:rPr lang="nl-BE" sz="2000" dirty="0"/>
              <a:t>onvolwassen </a:t>
            </a:r>
            <a:r>
              <a:rPr lang="nl-BE" sz="2000" dirty="0" smtClean="0"/>
              <a:t>technologie</a:t>
            </a:r>
          </a:p>
          <a:p>
            <a:pPr marL="285750" indent="-285750">
              <a:buFontTx/>
              <a:buChar char="-"/>
            </a:pPr>
            <a:r>
              <a:rPr lang="nl-BE" sz="2000" dirty="0"/>
              <a:t>Nog geen best </a:t>
            </a:r>
            <a:r>
              <a:rPr lang="nl-BE" sz="2000" dirty="0" err="1"/>
              <a:t>practices</a:t>
            </a:r>
            <a:endParaRPr lang="nl-BE" sz="2000" dirty="0"/>
          </a:p>
          <a:p>
            <a:pPr marL="285750" indent="-285750">
              <a:buFontTx/>
              <a:buChar char="-"/>
            </a:pPr>
            <a:r>
              <a:rPr lang="nl-BE" sz="2000" dirty="0"/>
              <a:t>Nog geen </a:t>
            </a:r>
            <a:r>
              <a:rPr lang="nl-BE" sz="2000" dirty="0" smtClean="0"/>
              <a:t>standaarden</a:t>
            </a:r>
          </a:p>
          <a:p>
            <a:pPr marL="285750" indent="-285750">
              <a:buFontTx/>
              <a:buChar char="-"/>
            </a:pPr>
            <a:r>
              <a:rPr lang="nl-BE" sz="2000" dirty="0"/>
              <a:t>Evolueert erg </a:t>
            </a:r>
            <a:r>
              <a:rPr lang="nl-BE" sz="2000" dirty="0" smtClean="0"/>
              <a:t>snel</a:t>
            </a:r>
          </a:p>
          <a:p>
            <a:pPr marL="285750" indent="-285750">
              <a:buFontTx/>
              <a:buChar char="-"/>
            </a:pPr>
            <a:r>
              <a:rPr lang="nl-BE" sz="2000" dirty="0" smtClean="0"/>
              <a:t>Wat wordt de </a:t>
            </a:r>
            <a:r>
              <a:rPr lang="nl-BE" sz="2000" dirty="0"/>
              <a:t>facto standaard</a:t>
            </a:r>
            <a:r>
              <a:rPr lang="nl-BE" sz="2000" dirty="0" smtClean="0"/>
              <a:t>?</a:t>
            </a:r>
          </a:p>
        </p:txBody>
      </p:sp>
      <p:sp>
        <p:nvSpPr>
          <p:cNvPr id="18" name="Rounded Rectangle 17"/>
          <p:cNvSpPr/>
          <p:nvPr/>
        </p:nvSpPr>
        <p:spPr>
          <a:xfrm>
            <a:off x="4367348" y="3857007"/>
            <a:ext cx="4563596" cy="2046848"/>
          </a:xfrm>
          <a:prstGeom prst="roundRect">
            <a:avLst>
              <a:gd name="adj" fmla="val 660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b="1" dirty="0" smtClean="0"/>
              <a:t>Valkuilen</a:t>
            </a:r>
          </a:p>
          <a:p>
            <a:pPr marL="285750" indent="-285750">
              <a:buFontTx/>
              <a:buChar char="-"/>
            </a:pPr>
            <a:r>
              <a:rPr lang="nl-BE" sz="2000" dirty="0" smtClean="0"/>
              <a:t>Instellingen bouwen kennis &amp; expertise op in geïsoleerde eilandjes</a:t>
            </a:r>
            <a:endParaRPr lang="nl-BE" sz="2000" dirty="0"/>
          </a:p>
          <a:p>
            <a:pPr marL="285750" indent="-285750">
              <a:buFontTx/>
              <a:buChar char="-"/>
            </a:pPr>
            <a:r>
              <a:rPr lang="nl-BE" sz="2000" dirty="0" smtClean="0"/>
              <a:t>Te grote afhankelijkheid </a:t>
            </a:r>
            <a:r>
              <a:rPr lang="nl-BE" sz="2000" dirty="0"/>
              <a:t>van externe consultants</a:t>
            </a:r>
          </a:p>
          <a:p>
            <a:r>
              <a:rPr lang="nl-BE" sz="2000" dirty="0" smtClean="0"/>
              <a:t>→ Ineffectieve, verspreide </a:t>
            </a:r>
            <a:r>
              <a:rPr lang="nl-BE" sz="2000" dirty="0"/>
              <a:t>inzet </a:t>
            </a:r>
            <a:r>
              <a:rPr lang="nl-BE" sz="2000" dirty="0" smtClean="0"/>
              <a:t>middelen</a:t>
            </a:r>
            <a:endParaRPr lang="nl-BE" sz="2000" dirty="0"/>
          </a:p>
        </p:txBody>
      </p:sp>
      <p:sp>
        <p:nvSpPr>
          <p:cNvPr id="21" name="Rectangle 20"/>
          <p:cNvSpPr/>
          <p:nvPr/>
        </p:nvSpPr>
        <p:spPr>
          <a:xfrm>
            <a:off x="1038827" y="6173989"/>
            <a:ext cx="6725559" cy="523220"/>
          </a:xfrm>
          <a:prstGeom prst="rect">
            <a:avLst/>
          </a:prstGeom>
        </p:spPr>
        <p:txBody>
          <a:bodyPr wrap="none">
            <a:spAutoFit/>
          </a:bodyPr>
          <a:lstStyle/>
          <a:p>
            <a:r>
              <a:rPr lang="nl-BE" sz="2800" dirty="0"/>
              <a:t>=&gt; Agile aanpak over </a:t>
            </a:r>
            <a:r>
              <a:rPr lang="nl-BE" sz="2800" dirty="0" err="1"/>
              <a:t>overheidsniveau's</a:t>
            </a:r>
            <a:r>
              <a:rPr lang="nl-BE" sz="2800" dirty="0"/>
              <a:t> heen</a:t>
            </a:r>
          </a:p>
        </p:txBody>
      </p:sp>
      <p:grpSp>
        <p:nvGrpSpPr>
          <p:cNvPr id="9" name="Group 8"/>
          <p:cNvGrpSpPr/>
          <p:nvPr/>
        </p:nvGrpSpPr>
        <p:grpSpPr>
          <a:xfrm>
            <a:off x="335557" y="1243120"/>
            <a:ext cx="8496944" cy="2135783"/>
            <a:chOff x="394092" y="1898883"/>
            <a:chExt cx="8496944" cy="2135783"/>
          </a:xfrm>
        </p:grpSpPr>
        <p:sp>
          <p:nvSpPr>
            <p:cNvPr id="10" name="Rounded Rectangle 9"/>
            <p:cNvSpPr/>
            <p:nvPr/>
          </p:nvSpPr>
          <p:spPr>
            <a:xfrm>
              <a:off x="394092" y="1898883"/>
              <a:ext cx="8496944" cy="2135783"/>
            </a:xfrm>
            <a:prstGeom prst="roundRect">
              <a:avLst>
                <a:gd name="adj" fmla="val 5686"/>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Rectangle 10"/>
            <p:cNvSpPr/>
            <p:nvPr/>
          </p:nvSpPr>
          <p:spPr>
            <a:xfrm>
              <a:off x="2315036" y="1911008"/>
              <a:ext cx="6501283" cy="2123658"/>
            </a:xfrm>
            <a:prstGeom prst="rect">
              <a:avLst/>
            </a:prstGeom>
          </p:spPr>
          <p:txBody>
            <a:bodyPr wrap="square">
              <a:spAutoFit/>
            </a:bodyPr>
            <a:lstStyle/>
            <a:p>
              <a:pPr algn="just"/>
              <a:r>
                <a:rPr lang="en-US" sz="2200" i="1" dirty="0" smtClean="0"/>
                <a:t>“With </a:t>
              </a:r>
              <a:r>
                <a:rPr lang="en-US" sz="2200" i="1" dirty="0"/>
                <a:t>a new technology like blockchain </a:t>
              </a:r>
              <a:r>
                <a:rPr lang="en-US" sz="2200" b="1" i="1" dirty="0"/>
                <a:t>it's fundamental that you work in an agile way </a:t>
              </a:r>
              <a:r>
                <a:rPr lang="en-US" sz="2200" i="1" dirty="0"/>
                <a:t>to prove that the technologies not only work, but provide the right solutions to specific business problems. Businesses need to build, learn from mistakes refine and improve</a:t>
              </a:r>
              <a:r>
                <a:rPr lang="en-US" sz="2200" i="1" dirty="0" smtClean="0"/>
                <a:t>.”</a:t>
              </a:r>
            </a:p>
            <a:p>
              <a:pPr algn="r"/>
              <a:r>
                <a:rPr lang="en-US" sz="2200" i="1" dirty="0" smtClean="0"/>
                <a:t>		</a:t>
              </a:r>
              <a:r>
                <a:rPr lang="en-US" sz="2200" b="1" i="1" dirty="0" smtClean="0"/>
                <a:t>2016</a:t>
              </a:r>
            </a:p>
          </p:txBody>
        </p:sp>
        <p:pic>
          <p:nvPicPr>
            <p:cNvPr id="12" name="Picture 2" descr="https://upload.wikimedia.org/wikipedia/commons/thumb/0/05/PricewaterhouseCoopers_Logo.svg/220px-PricewaterhouseCoopers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31" y="2028554"/>
              <a:ext cx="1614138" cy="12252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1114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0"/>
            <a:ext cx="8229600" cy="1143000"/>
          </a:xfrm>
        </p:spPr>
        <p:txBody>
          <a:bodyPr/>
          <a:lstStyle/>
          <a:p>
            <a:r>
              <a:rPr lang="nl-BE" dirty="0" smtClean="0"/>
              <a:t>Drie </a:t>
            </a:r>
            <a:r>
              <a:rPr lang="nl-BE" dirty="0" err="1"/>
              <a:t>N</a:t>
            </a:r>
            <a:r>
              <a:rPr lang="nl-BE" dirty="0" err="1" smtClean="0"/>
              <a:t>iveau’s</a:t>
            </a:r>
            <a:endParaRPr lang="nl-BE" dirty="0"/>
          </a:p>
        </p:txBody>
      </p:sp>
      <p:sp>
        <p:nvSpPr>
          <p:cNvPr id="3" name="Content Placeholder 2"/>
          <p:cNvSpPr>
            <a:spLocks noGrp="1"/>
          </p:cNvSpPr>
          <p:nvPr>
            <p:ph idx="1"/>
          </p:nvPr>
        </p:nvSpPr>
        <p:spPr>
          <a:xfrm>
            <a:off x="515257" y="1192668"/>
            <a:ext cx="8229600" cy="4525963"/>
          </a:xfrm>
        </p:spPr>
        <p:txBody>
          <a:bodyPr>
            <a:normAutofit/>
          </a:bodyPr>
          <a:lstStyle/>
          <a:p>
            <a:r>
              <a:rPr lang="nl-BE" b="1" dirty="0" smtClean="0"/>
              <a:t>Business</a:t>
            </a:r>
            <a:r>
              <a:rPr lang="nl-BE" dirty="0"/>
              <a:t/>
            </a:r>
            <a:br>
              <a:rPr lang="nl-BE" dirty="0"/>
            </a:br>
            <a:r>
              <a:rPr lang="nl-BE" dirty="0"/>
              <a:t>Hoe  komen we tot optimale </a:t>
            </a:r>
            <a:r>
              <a:rPr lang="nl-BE" dirty="0" smtClean="0"/>
              <a:t>processen?</a:t>
            </a:r>
            <a:endParaRPr lang="nl-BE" b="1" dirty="0" smtClean="0"/>
          </a:p>
          <a:p>
            <a:r>
              <a:rPr lang="nl-BE" b="1" dirty="0" smtClean="0"/>
              <a:t>Toepassingen</a:t>
            </a:r>
            <a:r>
              <a:rPr lang="nl-BE" b="1" dirty="0" smtClean="0"/>
              <a:t/>
            </a:r>
            <a:br>
              <a:rPr lang="nl-BE" b="1" dirty="0" smtClean="0"/>
            </a:br>
            <a:r>
              <a:rPr lang="nl-BE" dirty="0" smtClean="0"/>
              <a:t>Hoe komen we snel tot </a:t>
            </a:r>
            <a:r>
              <a:rPr lang="nl-BE" dirty="0" err="1" smtClean="0"/>
              <a:t>PoC</a:t>
            </a:r>
            <a:r>
              <a:rPr lang="nl-BE" dirty="0" smtClean="0"/>
              <a:t> / pilot?</a:t>
            </a:r>
          </a:p>
          <a:p>
            <a:r>
              <a:rPr lang="nl-BE" b="1" dirty="0" smtClean="0"/>
              <a:t>Infrastructuur</a:t>
            </a:r>
            <a:r>
              <a:rPr lang="nl-BE" dirty="0"/>
              <a:t/>
            </a:r>
            <a:br>
              <a:rPr lang="nl-BE" dirty="0"/>
            </a:br>
            <a:r>
              <a:rPr lang="nl-BE" dirty="0"/>
              <a:t>Hoe een netwerk opzetten met effectief gedecentraliseerd vertrouwen?</a:t>
            </a:r>
          </a:p>
        </p:txBody>
      </p:sp>
      <p:sp>
        <p:nvSpPr>
          <p:cNvPr id="4" name="Slide Number Placeholder 3"/>
          <p:cNvSpPr>
            <a:spLocks noGrp="1"/>
          </p:cNvSpPr>
          <p:nvPr>
            <p:ph type="sldNum" sz="quarter" idx="12"/>
          </p:nvPr>
        </p:nvSpPr>
        <p:spPr/>
        <p:txBody>
          <a:bodyPr/>
          <a:lstStyle/>
          <a:p>
            <a:fld id="{13B540AB-6939-4937-A918-1D15FF1C7CE3}" type="slidenum">
              <a:rPr lang="nl-BE" smtClean="0"/>
              <a:t>7</a:t>
            </a:fld>
            <a:endParaRPr lang="nl-BE" dirty="0"/>
          </a:p>
        </p:txBody>
      </p:sp>
      <p:sp>
        <p:nvSpPr>
          <p:cNvPr id="5" name="Rounded Rectangle 4"/>
          <p:cNvSpPr/>
          <p:nvPr/>
        </p:nvSpPr>
        <p:spPr>
          <a:xfrm>
            <a:off x="1219200" y="5718631"/>
            <a:ext cx="6821714" cy="580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t>Verschillende niveaus beïnvloeden elkaar</a:t>
            </a:r>
            <a:endParaRPr lang="nl-BE" sz="2400" dirty="0"/>
          </a:p>
        </p:txBody>
      </p:sp>
    </p:spTree>
    <p:extLst>
      <p:ext uri="{BB962C8B-B14F-4D97-AF65-F5344CB8AC3E}">
        <p14:creationId xmlns:p14="http://schemas.microsoft.com/office/powerpoint/2010/main" val="108698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0"/>
            <a:ext cx="8229600" cy="1143000"/>
          </a:xfrm>
        </p:spPr>
        <p:txBody>
          <a:bodyPr/>
          <a:lstStyle/>
          <a:p>
            <a:r>
              <a:rPr lang="nl-BE" dirty="0" smtClean="0"/>
              <a:t>Drie </a:t>
            </a:r>
            <a:r>
              <a:rPr lang="nl-BE" dirty="0" err="1"/>
              <a:t>N</a:t>
            </a:r>
            <a:r>
              <a:rPr lang="nl-BE" dirty="0" err="1" smtClean="0"/>
              <a:t>iveau’s</a:t>
            </a:r>
            <a:endParaRPr lang="nl-BE" dirty="0"/>
          </a:p>
        </p:txBody>
      </p:sp>
      <p:sp>
        <p:nvSpPr>
          <p:cNvPr id="3" name="Content Placeholder 2"/>
          <p:cNvSpPr>
            <a:spLocks noGrp="1"/>
          </p:cNvSpPr>
          <p:nvPr>
            <p:ph idx="1"/>
          </p:nvPr>
        </p:nvSpPr>
        <p:spPr>
          <a:xfrm>
            <a:off x="515257" y="1192668"/>
            <a:ext cx="8229600" cy="4525963"/>
          </a:xfrm>
        </p:spPr>
        <p:txBody>
          <a:bodyPr>
            <a:normAutofit/>
          </a:bodyPr>
          <a:lstStyle/>
          <a:p>
            <a:r>
              <a:rPr lang="nl-BE" b="1" dirty="0" smtClean="0"/>
              <a:t>Business</a:t>
            </a:r>
            <a:r>
              <a:rPr lang="nl-BE" dirty="0"/>
              <a:t/>
            </a:r>
            <a:br>
              <a:rPr lang="nl-BE" dirty="0"/>
            </a:br>
            <a:r>
              <a:rPr lang="nl-BE" dirty="0"/>
              <a:t>Hoe  komen we tot optimale </a:t>
            </a:r>
            <a:r>
              <a:rPr lang="nl-BE" dirty="0" smtClean="0"/>
              <a:t>processen?</a:t>
            </a:r>
            <a:endParaRPr lang="nl-BE" b="1" dirty="0" smtClean="0"/>
          </a:p>
          <a:p>
            <a:r>
              <a:rPr lang="nl-BE" b="1" dirty="0" smtClean="0">
                <a:solidFill>
                  <a:schemeClr val="bg1">
                    <a:lumMod val="65000"/>
                  </a:schemeClr>
                </a:solidFill>
              </a:rPr>
              <a:t>Toepassingen</a:t>
            </a:r>
            <a:r>
              <a:rPr lang="nl-BE" b="1" dirty="0" smtClean="0">
                <a:solidFill>
                  <a:schemeClr val="bg1">
                    <a:lumMod val="65000"/>
                  </a:schemeClr>
                </a:solidFill>
              </a:rPr>
              <a:t/>
            </a:r>
            <a:br>
              <a:rPr lang="nl-BE" b="1" dirty="0" smtClean="0">
                <a:solidFill>
                  <a:schemeClr val="bg1">
                    <a:lumMod val="65000"/>
                  </a:schemeClr>
                </a:solidFill>
              </a:rPr>
            </a:br>
            <a:r>
              <a:rPr lang="nl-BE" dirty="0" smtClean="0">
                <a:solidFill>
                  <a:schemeClr val="bg1">
                    <a:lumMod val="65000"/>
                  </a:schemeClr>
                </a:solidFill>
              </a:rPr>
              <a:t>Hoe </a:t>
            </a:r>
            <a:r>
              <a:rPr lang="nl-BE" dirty="0">
                <a:solidFill>
                  <a:schemeClr val="bg1">
                    <a:lumMod val="65000"/>
                  </a:schemeClr>
                </a:solidFill>
              </a:rPr>
              <a:t>komen we snel tot </a:t>
            </a:r>
            <a:r>
              <a:rPr lang="nl-BE" dirty="0" err="1">
                <a:solidFill>
                  <a:schemeClr val="bg1">
                    <a:lumMod val="65000"/>
                  </a:schemeClr>
                </a:solidFill>
              </a:rPr>
              <a:t>PoC</a:t>
            </a:r>
            <a:r>
              <a:rPr lang="nl-BE" dirty="0">
                <a:solidFill>
                  <a:schemeClr val="bg1">
                    <a:lumMod val="65000"/>
                  </a:schemeClr>
                </a:solidFill>
              </a:rPr>
              <a:t> / pilot</a:t>
            </a:r>
            <a:r>
              <a:rPr lang="nl-BE" dirty="0" smtClean="0">
                <a:solidFill>
                  <a:schemeClr val="bg1">
                    <a:lumMod val="65000"/>
                  </a:schemeClr>
                </a:solidFill>
              </a:rPr>
              <a:t>?</a:t>
            </a:r>
          </a:p>
          <a:p>
            <a:r>
              <a:rPr lang="nl-BE" b="1" dirty="0" smtClean="0">
                <a:solidFill>
                  <a:schemeClr val="bg1">
                    <a:lumMod val="65000"/>
                  </a:schemeClr>
                </a:solidFill>
              </a:rPr>
              <a:t>Infrastructuur</a:t>
            </a:r>
            <a:r>
              <a:rPr lang="nl-BE" dirty="0">
                <a:solidFill>
                  <a:schemeClr val="bg1">
                    <a:lumMod val="65000"/>
                  </a:schemeClr>
                </a:solidFill>
              </a:rPr>
              <a:t/>
            </a:r>
            <a:br>
              <a:rPr lang="nl-BE" dirty="0">
                <a:solidFill>
                  <a:schemeClr val="bg1">
                    <a:lumMod val="65000"/>
                  </a:schemeClr>
                </a:solidFill>
              </a:rPr>
            </a:br>
            <a:r>
              <a:rPr lang="nl-BE" dirty="0">
                <a:solidFill>
                  <a:schemeClr val="bg1">
                    <a:lumMod val="65000"/>
                  </a:schemeClr>
                </a:solidFill>
              </a:rPr>
              <a:t>Hoe een netwerk opzetten met effectief gedecentraliseerd vertrouwen?</a:t>
            </a:r>
          </a:p>
        </p:txBody>
      </p:sp>
      <p:sp>
        <p:nvSpPr>
          <p:cNvPr id="4" name="Slide Number Placeholder 3"/>
          <p:cNvSpPr>
            <a:spLocks noGrp="1"/>
          </p:cNvSpPr>
          <p:nvPr>
            <p:ph type="sldNum" sz="quarter" idx="12"/>
          </p:nvPr>
        </p:nvSpPr>
        <p:spPr/>
        <p:txBody>
          <a:bodyPr/>
          <a:lstStyle/>
          <a:p>
            <a:fld id="{13B540AB-6939-4937-A918-1D15FF1C7CE3}" type="slidenum">
              <a:rPr lang="nl-BE" smtClean="0"/>
              <a:t>8</a:t>
            </a:fld>
            <a:endParaRPr lang="nl-BE" dirty="0"/>
          </a:p>
        </p:txBody>
      </p:sp>
      <p:sp>
        <p:nvSpPr>
          <p:cNvPr id="5" name="Rounded Rectangle 4"/>
          <p:cNvSpPr/>
          <p:nvPr/>
        </p:nvSpPr>
        <p:spPr>
          <a:xfrm>
            <a:off x="1219200" y="5718631"/>
            <a:ext cx="6821714" cy="580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t>Verschillende niveaus beïnvloeden elkaar</a:t>
            </a:r>
            <a:endParaRPr lang="nl-BE" sz="2400" dirty="0"/>
          </a:p>
        </p:txBody>
      </p:sp>
    </p:spTree>
    <p:extLst>
      <p:ext uri="{BB962C8B-B14F-4D97-AF65-F5344CB8AC3E}">
        <p14:creationId xmlns:p14="http://schemas.microsoft.com/office/powerpoint/2010/main" val="917217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52" y="0"/>
            <a:ext cx="8229600" cy="1143000"/>
          </a:xfrm>
        </p:spPr>
        <p:txBody>
          <a:bodyPr/>
          <a:lstStyle/>
          <a:p>
            <a:r>
              <a:rPr lang="nl-BE" dirty="0" smtClean="0"/>
              <a:t>Business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9</a:t>
            </a:fld>
            <a:endParaRPr lang="nl-BE" dirty="0"/>
          </a:p>
        </p:txBody>
      </p:sp>
      <p:sp>
        <p:nvSpPr>
          <p:cNvPr id="6" name="Rectangle 5"/>
          <p:cNvSpPr/>
          <p:nvPr/>
        </p:nvSpPr>
        <p:spPr>
          <a:xfrm>
            <a:off x="3489157" y="6569239"/>
            <a:ext cx="4572000" cy="646331"/>
          </a:xfrm>
          <a:prstGeom prst="rect">
            <a:avLst/>
          </a:prstGeom>
        </p:spPr>
        <p:txBody>
          <a:bodyPr>
            <a:spAutoFit/>
          </a:bodyPr>
          <a:lstStyle/>
          <a:p>
            <a:pPr lvl="1"/>
            <a:endParaRPr lang="nl-BE" dirty="0"/>
          </a:p>
          <a:p>
            <a:pPr lvl="1"/>
            <a:endParaRPr lang="nl-BE" dirty="0"/>
          </a:p>
        </p:txBody>
      </p:sp>
      <p:sp>
        <p:nvSpPr>
          <p:cNvPr id="7" name="Rounded Rectangle 6"/>
          <p:cNvSpPr/>
          <p:nvPr/>
        </p:nvSpPr>
        <p:spPr>
          <a:xfrm>
            <a:off x="1106906" y="1404461"/>
            <a:ext cx="5855870" cy="1427122"/>
          </a:xfrm>
          <a:prstGeom prst="roundRect">
            <a:avLst>
              <a:gd name="adj" fmla="val 10298"/>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nl-BE" sz="2000" b="1" dirty="0"/>
              <a:t>Optimale processen enkel mogelijk </a:t>
            </a:r>
            <a:r>
              <a:rPr lang="nl-BE" sz="2000" b="1" dirty="0" smtClean="0"/>
              <a:t>wanneer samenwerking tussen </a:t>
            </a:r>
            <a:r>
              <a:rPr lang="nl-BE" sz="2000" b="1" dirty="0"/>
              <a:t>alle relevante </a:t>
            </a:r>
            <a:r>
              <a:rPr lang="nl-BE" sz="2000" b="1" dirty="0" smtClean="0"/>
              <a:t>spelers</a:t>
            </a:r>
          </a:p>
          <a:p>
            <a:pPr marL="742950" lvl="2" indent="-285750">
              <a:buFontTx/>
              <a:buChar char="-"/>
            </a:pPr>
            <a:r>
              <a:rPr lang="nl-BE" sz="2000" dirty="0" smtClean="0"/>
              <a:t>Van </a:t>
            </a:r>
            <a:r>
              <a:rPr lang="nl-BE" sz="2000" dirty="0"/>
              <a:t>gemeenten tot federaal en zelfs </a:t>
            </a:r>
            <a:r>
              <a:rPr lang="nl-BE" sz="2000" dirty="0" smtClean="0"/>
              <a:t>Europees</a:t>
            </a:r>
          </a:p>
          <a:p>
            <a:pPr marL="742950" lvl="2" indent="-285750">
              <a:buFontTx/>
              <a:buChar char="-"/>
            </a:pPr>
            <a:r>
              <a:rPr lang="nl-BE" sz="2000" dirty="0" smtClean="0"/>
              <a:t>Parastatalen</a:t>
            </a:r>
            <a:r>
              <a:rPr lang="nl-BE" sz="2000" dirty="0"/>
              <a:t>, </a:t>
            </a:r>
            <a:r>
              <a:rPr lang="nl-BE" sz="2000" dirty="0" smtClean="0"/>
              <a:t>privé</a:t>
            </a:r>
            <a:endParaRPr lang="nl-BE" sz="2000" dirty="0"/>
          </a:p>
        </p:txBody>
      </p:sp>
      <p:sp>
        <p:nvSpPr>
          <p:cNvPr id="9" name="Rectangle 8"/>
          <p:cNvSpPr/>
          <p:nvPr/>
        </p:nvSpPr>
        <p:spPr>
          <a:xfrm>
            <a:off x="2562724" y="3104146"/>
            <a:ext cx="4126833" cy="1015663"/>
          </a:xfrm>
          <a:prstGeom prst="rect">
            <a:avLst/>
          </a:prstGeom>
        </p:spPr>
        <p:txBody>
          <a:bodyPr wrap="square">
            <a:spAutoFit/>
          </a:bodyPr>
          <a:lstStyle/>
          <a:p>
            <a:r>
              <a:rPr lang="nl-BE" sz="2000" dirty="0" smtClean="0"/>
              <a:t>Unieke </a:t>
            </a:r>
            <a:r>
              <a:rPr lang="nl-BE" sz="2000" dirty="0"/>
              <a:t>dynamiek die samenwerking tussen de instellingen </a:t>
            </a:r>
            <a:r>
              <a:rPr lang="nl-BE" sz="2000" dirty="0" smtClean="0"/>
              <a:t>faciliteert dankzij blockchain </a:t>
            </a:r>
            <a:endParaRPr lang="nl-BE" sz="2000" dirty="0"/>
          </a:p>
        </p:txBody>
      </p:sp>
      <p:sp>
        <p:nvSpPr>
          <p:cNvPr id="11" name="Rounded Rectangle 10"/>
          <p:cNvSpPr/>
          <p:nvPr/>
        </p:nvSpPr>
        <p:spPr>
          <a:xfrm>
            <a:off x="1007643" y="4596061"/>
            <a:ext cx="2773280" cy="47396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Opportuniteiten</a:t>
            </a:r>
            <a:endParaRPr lang="nl-BE" sz="2400" b="1" dirty="0"/>
          </a:p>
        </p:txBody>
      </p:sp>
      <p:sp>
        <p:nvSpPr>
          <p:cNvPr id="8" name="Down Arrow 7"/>
          <p:cNvSpPr/>
          <p:nvPr/>
        </p:nvSpPr>
        <p:spPr>
          <a:xfrm>
            <a:off x="2051383" y="2761247"/>
            <a:ext cx="685801" cy="1907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4544928" y="4343400"/>
            <a:ext cx="3179847" cy="842211"/>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Minder </a:t>
            </a:r>
            <a:r>
              <a:rPr lang="nl-BE" dirty="0" smtClean="0">
                <a:solidFill>
                  <a:schemeClr val="tx1"/>
                </a:solidFill>
              </a:rPr>
              <a:t>vertrouwen in / nood aan intermediaire </a:t>
            </a:r>
            <a:r>
              <a:rPr lang="nl-BE" dirty="0">
                <a:solidFill>
                  <a:schemeClr val="tx1"/>
                </a:solidFill>
              </a:rPr>
              <a:t>partijen (procesintegratoren)</a:t>
            </a:r>
          </a:p>
        </p:txBody>
      </p:sp>
      <p:sp>
        <p:nvSpPr>
          <p:cNvPr id="13" name="Rectangle 12"/>
          <p:cNvSpPr/>
          <p:nvPr/>
        </p:nvSpPr>
        <p:spPr>
          <a:xfrm>
            <a:off x="4544927" y="5434263"/>
            <a:ext cx="3179848" cy="1134976"/>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Extra, voorheen moeilijker te realiseren eigenschappen: consistentie</a:t>
            </a:r>
            <a:r>
              <a:rPr lang="nl-BE" dirty="0">
                <a:solidFill>
                  <a:schemeClr val="tx1"/>
                </a:solidFill>
              </a:rPr>
              <a:t>, transparantie, geen clearing, …</a:t>
            </a:r>
          </a:p>
        </p:txBody>
      </p:sp>
      <p:cxnSp>
        <p:nvCxnSpPr>
          <p:cNvPr id="15" name="Elbow Connector 14"/>
          <p:cNvCxnSpPr>
            <a:stCxn id="10" idx="2"/>
            <a:endCxn id="12" idx="1"/>
          </p:cNvCxnSpPr>
          <p:nvPr/>
        </p:nvCxnSpPr>
        <p:spPr>
          <a:xfrm rot="16200000" flipH="1">
            <a:off x="3906129" y="4125707"/>
            <a:ext cx="709106" cy="568492"/>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0" idx="2"/>
            <a:endCxn id="13" idx="1"/>
          </p:cNvCxnSpPr>
          <p:nvPr/>
        </p:nvCxnSpPr>
        <p:spPr>
          <a:xfrm rot="16200000" flipH="1">
            <a:off x="3287506" y="4744329"/>
            <a:ext cx="1946351" cy="568491"/>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407944" y="3752850"/>
            <a:ext cx="1136983" cy="3025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6407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6c2ef7ed-c2f8-46e5-bc8a-af14b0d2a9a1">
      <Terms xmlns="http://schemas.microsoft.com/office/infopath/2007/PartnerControls"/>
    </TaxKeywordTaxHTField>
    <IsArchived xmlns="6c2ef7ed-c2f8-46e5-bc8a-af14b0d2a9a1">false</IsArchived>
    <KeyDocument xmlns="6c2ef7ed-c2f8-46e5-bc8a-af14b0d2a9a1">false</KeyDocument>
    <CategoryDescription xmlns="http://schemas.microsoft.com/sharepoint.v3" xsi:nil="true"/>
    <g159131ef9cf4bcf91575741c737189a xmlns="9e7a122f-2e67-4044-bb10-cbb6dc42e3aa">
      <Terms xmlns="http://schemas.microsoft.com/office/infopath/2007/PartnerControls"/>
    </g159131ef9cf4bcf91575741c737189a>
    <Document_x0020_Type xmlns="9e7a122f-2e67-4044-bb10-cbb6dc42e3aa">3</Document_x0020_Type>
    <TaxCatchAll xmlns="6c2ef7ed-c2f8-46e5-bc8a-af14b0d2a9a1"/>
    <ProjectBis xmlns="157086f0-446e-43a7-b94b-a50bc52c739c">47</ProjectBis>
  </documentManagement>
</p:properties>
</file>

<file path=customXml/item2.xml><?xml version="1.0" encoding="utf-8"?>
<?mso-contentType ?>
<SharedContentType xmlns="Microsoft.SharePoint.Taxonomy.ContentTypeSync" SourceId="f9f758b7-f6eb-44e3-bd59-2cbef40d0fc5" ContentTypeId="0x01010020EFE7AA9E56B84FB1D6B88B12929688" PreviousValue="false"/>
</file>

<file path=customXml/item3.xml><?xml version="1.0" encoding="utf-8"?>
<ct:contentTypeSchema xmlns:ct="http://schemas.microsoft.com/office/2006/metadata/contentType" xmlns:ma="http://schemas.microsoft.com/office/2006/metadata/properties/metaAttributes" ct:_="" ma:_="" ma:contentTypeName="Powerpoint" ma:contentTypeID="0x01010020EFE7AA9E56B84FB1D6B88B129296880026940ED495637D4DB48A03DBC681D9F20B0028C2655EC9A273469F65B24B18C795D6" ma:contentTypeVersion="20" ma:contentTypeDescription="" ma:contentTypeScope="" ma:versionID="693bdc08662ff4176fbb9a6110a26dfe">
  <xsd:schema xmlns:xsd="http://www.w3.org/2001/XMLSchema" xmlns:xs="http://www.w3.org/2001/XMLSchema" xmlns:p="http://schemas.microsoft.com/office/2006/metadata/properties" xmlns:ns2="9e7a122f-2e67-4044-bb10-cbb6dc42e3aa" xmlns:ns3="http://schemas.microsoft.com/sharepoint.v3" xmlns:ns4="6c2ef7ed-c2f8-46e5-bc8a-af14b0d2a9a1" xmlns:ns5="157086f0-446e-43a7-b94b-a50bc52c739c" targetNamespace="http://schemas.microsoft.com/office/2006/metadata/properties" ma:root="true" ma:fieldsID="99c5f97ce5ab189299446cbb2b8fe68e" ns2:_="" ns3:_="" ns4:_="" ns5:_="">
    <xsd:import namespace="9e7a122f-2e67-4044-bb10-cbb6dc42e3aa"/>
    <xsd:import namespace="http://schemas.microsoft.com/sharepoint.v3"/>
    <xsd:import namespace="6c2ef7ed-c2f8-46e5-bc8a-af14b0d2a9a1"/>
    <xsd:import namespace="157086f0-446e-43a7-b94b-a50bc52c739c"/>
    <xsd:element name="properties">
      <xsd:complexType>
        <xsd:sequence>
          <xsd:element name="documentManagement">
            <xsd:complexType>
              <xsd:all>
                <xsd:element ref="ns2:Document_x0020_Type"/>
                <xsd:element ref="ns3:CategoryDescription" minOccurs="0"/>
                <xsd:element ref="ns4:KeyDocument" minOccurs="0"/>
                <xsd:element ref="ns4:IsArchived" minOccurs="0"/>
                <xsd:element ref="ns4:TaxKeywordTaxHTField" minOccurs="0"/>
                <xsd:element ref="ns4:TaxCatchAll" minOccurs="0"/>
                <xsd:element ref="ns2:g159131ef9cf4bcf91575741c737189a" minOccurs="0"/>
                <xsd:element ref="ns5:ProjectBi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a122f-2e67-4044-bb10-cbb6dc42e3aa" elementFormDefault="qualified">
    <xsd:import namespace="http://schemas.microsoft.com/office/2006/documentManagement/types"/>
    <xsd:import namespace="http://schemas.microsoft.com/office/infopath/2007/PartnerControls"/>
    <xsd:element name="Document_x0020_Type" ma:index="2" ma:displayName="Document Type" ma:list="{b5b17c73-543e-4452-8272-56b02497366e}" ma:internalName="Document_x0020_Type" ma:showField="Title" ma:web="9e7a122f-2e67-4044-bb10-cbb6dc42e3aa">
      <xsd:simpleType>
        <xsd:restriction base="dms:Lookup"/>
      </xsd:simpleType>
    </xsd:element>
    <xsd:element name="g159131ef9cf4bcf91575741c737189a" ma:index="15" nillable="true" ma:taxonomy="true" ma:internalName="g159131ef9cf4bcf91575741c737189a" ma:taxonomyFieldName="Organisational_x0020_Keywords" ma:displayName="Organisational Keywords" ma:default="" ma:fieldId="{0159131e-f9cf-4bcf-9157-5741c737189a}" ma:taxonomyMulti="true" ma:sspId="f9f758b7-f6eb-44e3-bd59-2cbef40d0fc5" ma:termSetId="7261737b-9b78-4ff0-881a-1c5d5006ffb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ef7ed-c2f8-46e5-bc8a-af14b0d2a9a1" elementFormDefault="qualified">
    <xsd:import namespace="http://schemas.microsoft.com/office/2006/documentManagement/types"/>
    <xsd:import namespace="http://schemas.microsoft.com/office/infopath/2007/PartnerControls"/>
    <xsd:element name="KeyDocument" ma:index="6" nillable="true" ma:displayName="KeyDocument" ma:default="0" ma:description="Allow to promote a document to key document status" ma:internalName="KeyDocument">
      <xsd:simpleType>
        <xsd:restriction base="dms:Boolean"/>
      </xsd:simpleType>
    </xsd:element>
    <xsd:element name="IsArchived" ma:index="7" nillable="true" ma:displayName="IsArchived" ma:default="0" ma:description="Allow to display the document only in Archive View" ma:internalName="IsArchived">
      <xsd:simpleType>
        <xsd:restriction base="dms:Boolean"/>
      </xsd:simpleType>
    </xsd:element>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23672b5-cecb-49a2-93b6-f77294116280}" ma:internalName="TaxCatchAll" ma:showField="CatchAllData" ma:web="6c2ef7ed-c2f8-46e5-bc8a-af14b0d2a9a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7086f0-446e-43a7-b94b-a50bc52c739c" elementFormDefault="qualified">
    <xsd:import namespace="http://schemas.microsoft.com/office/2006/documentManagement/types"/>
    <xsd:import namespace="http://schemas.microsoft.com/office/infopath/2007/PartnerControls"/>
    <xsd:element name="ProjectBis" ma:index="17" ma:displayName="Project" ma:list="{662e3e5f-6c4e-4f20-8a08-581e9cfb60aa}" ma:internalName="ProjectBis"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B89CD-203B-44BB-9498-AE3BBAEC8AAC}">
  <ds:schemaRefs>
    <ds:schemaRef ds:uri="http://schemas.microsoft.com/office/infopath/2007/PartnerControls"/>
    <ds:schemaRef ds:uri="http://purl.org/dc/dcmitype/"/>
    <ds:schemaRef ds:uri="http://purl.org/dc/elements/1.1/"/>
    <ds:schemaRef ds:uri="6c2ef7ed-c2f8-46e5-bc8a-af14b0d2a9a1"/>
    <ds:schemaRef ds:uri="http://schemas.microsoft.com/sharepoint.v3"/>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157086f0-446e-43a7-b94b-a50bc52c739c"/>
    <ds:schemaRef ds:uri="9e7a122f-2e67-4044-bb10-cbb6dc42e3aa"/>
  </ds:schemaRefs>
</ds:datastoreItem>
</file>

<file path=customXml/itemProps2.xml><?xml version="1.0" encoding="utf-8"?>
<ds:datastoreItem xmlns:ds="http://schemas.openxmlformats.org/officeDocument/2006/customXml" ds:itemID="{35089FFB-F5F6-4B2A-A652-7442D59FFF22}">
  <ds:schemaRefs>
    <ds:schemaRef ds:uri="Microsoft.SharePoint.Taxonomy.ContentTypeSync"/>
  </ds:schemaRefs>
</ds:datastoreItem>
</file>

<file path=customXml/itemProps3.xml><?xml version="1.0" encoding="utf-8"?>
<ds:datastoreItem xmlns:ds="http://schemas.openxmlformats.org/officeDocument/2006/customXml" ds:itemID="{32E29C5A-79BC-4372-8A40-F4B7006AF6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a122f-2e67-4044-bb10-cbb6dc42e3aa"/>
    <ds:schemaRef ds:uri="http://schemas.microsoft.com/sharepoint.v3"/>
    <ds:schemaRef ds:uri="6c2ef7ed-c2f8-46e5-bc8a-af14b0d2a9a1"/>
    <ds:schemaRef ds:uri="157086f0-446e-43a7-b94b-a50bc52c7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1582E2-B4A3-4CF9-B29A-4C1E94382D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26166</TotalTime>
  <Words>1998</Words>
  <Application>Microsoft Office PowerPoint</Application>
  <PresentationFormat>On-screen Show (4:3)</PresentationFormat>
  <Paragraphs>434</Paragraphs>
  <Slides>32</Slides>
  <Notes>31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Symbol</vt:lpstr>
      <vt:lpstr>Verdana</vt:lpstr>
      <vt:lpstr>Office Theme</vt:lpstr>
      <vt:lpstr>1_Office Theme</vt:lpstr>
      <vt:lpstr>2_Office Theme</vt:lpstr>
      <vt:lpstr>Photo Editor Photo</vt:lpstr>
      <vt:lpstr>PowerPoint Presentation</vt:lpstr>
      <vt:lpstr>Gedistribueerd Vertrouwen</vt:lpstr>
      <vt:lpstr>Waarom Blockchain?</vt:lpstr>
      <vt:lpstr>Beter bestuur met Blockchain</vt:lpstr>
      <vt:lpstr>Centrale Vraag</vt:lpstr>
      <vt:lpstr>Hoe relatief snel concrete resultaten?</vt:lpstr>
      <vt:lpstr>Drie Niveau’s</vt:lpstr>
      <vt:lpstr>Drie Niveau’s</vt:lpstr>
      <vt:lpstr>Business</vt:lpstr>
      <vt:lpstr>Principes</vt:lpstr>
      <vt:lpstr>Gedistribueerd vertrouwen</vt:lpstr>
      <vt:lpstr>Meerdere Govchains</vt:lpstr>
      <vt:lpstr>Visie op lange termijn</vt:lpstr>
      <vt:lpstr>Business</vt:lpstr>
      <vt:lpstr>Voorbeelden</vt:lpstr>
      <vt:lpstr>Drie Niveau’s</vt:lpstr>
      <vt:lpstr>Agile Development</vt:lpstr>
      <vt:lpstr>Technologische Trends</vt:lpstr>
      <vt:lpstr>Integratie</vt:lpstr>
      <vt:lpstr>Connectoren</vt:lpstr>
      <vt:lpstr>Data</vt:lpstr>
      <vt:lpstr>Toepassing</vt:lpstr>
      <vt:lpstr>Concreet - toepassingen</vt:lpstr>
      <vt:lpstr>Concreet – verdere ideeën federaal</vt:lpstr>
      <vt:lpstr>Drie Niveau’s</vt:lpstr>
      <vt:lpstr>(Un)permissioned blockchain</vt:lpstr>
      <vt:lpstr>Hyperledger Fabric (Permissioned)</vt:lpstr>
      <vt:lpstr>Doelstelling:  gedecentraliseerd netwerk </vt:lpstr>
      <vt:lpstr>Blockchain Containers</vt:lpstr>
      <vt:lpstr>Blockchain Containers</vt:lpstr>
      <vt:lpstr>Infrastructuur</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Verslype Kristof</dc:creator>
  <cp:lastModifiedBy>Frank Robben</cp:lastModifiedBy>
  <cp:revision>1571</cp:revision>
  <cp:lastPrinted>2017-01-24T08:22:10Z</cp:lastPrinted>
  <dcterms:created xsi:type="dcterms:W3CDTF">2016-02-09T15:23:56Z</dcterms:created>
  <dcterms:modified xsi:type="dcterms:W3CDTF">2017-11-06T21:58:51Z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0x01010020EFE7AA9E56B84FB1D6B88B129296880026940ED495637D4DB48A03DBC681D9F20B0028C2655EC9A273469F65B24B18C795D6</vt:lpwstr>
  </property>
  <property fmtid="{D5CDD505-2E9C-101B-9397-08002B2CF9AE}" pid="3" name="TaxKeyword">
    <vt:lpwstr/>
  </property>
  <property fmtid="{D5CDD505-2E9C-101B-9397-08002B2CF9AE}" pid="4" name="Organisational Keywords">
    <vt:lpwstr/>
  </property>
</Properties>
</file>