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  <p:sldMasterId id="2147483670" r:id="rId3"/>
  </p:sldMasterIdLst>
  <p:notesMasterIdLst>
    <p:notesMasterId r:id="rId13"/>
  </p:notesMasterIdLst>
  <p:sldIdLst>
    <p:sldId id="348" r:id="rId4"/>
    <p:sldId id="429" r:id="rId5"/>
    <p:sldId id="439" r:id="rId6"/>
    <p:sldId id="441" r:id="rId7"/>
    <p:sldId id="445" r:id="rId8"/>
    <p:sldId id="446" r:id="rId9"/>
    <p:sldId id="443" r:id="rId10"/>
    <p:sldId id="444" r:id="rId11"/>
    <p:sldId id="43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9F2"/>
    <a:srgbClr val="525252"/>
    <a:srgbClr val="000000"/>
    <a:srgbClr val="90C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94660"/>
  </p:normalViewPr>
  <p:slideViewPr>
    <p:cSldViewPr>
      <p:cViewPr varScale="1">
        <p:scale>
          <a:sx n="110" d="100"/>
          <a:sy n="110" d="100"/>
        </p:scale>
        <p:origin x="14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0CDFC-4227-4C65-BFFE-606B768D4FEF}" type="datetimeFigureOut">
              <a:rPr lang="fr-BE" smtClean="0"/>
              <a:t>24/10/2017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DF498-6B22-4C23-B9DE-FBD91F7FCCA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0398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FA2C57-6F2A-4A75-B143-BC40857E40EC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BE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482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1958889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F003-9532-45B2-A88B-F94D0FEB7981}" type="slidenum">
              <a:rPr lang="en-US" smtClean="0"/>
              <a:t>5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15074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44DA22-75FB-4E11-B454-DD080F4D5A51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nl-BE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206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01664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064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17783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32859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32859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10370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793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46908"/>
            <a:ext cx="4040188" cy="466241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4" y="95793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46908"/>
            <a:ext cx="4041775" cy="466241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931766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25300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50642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0"/>
            <a:ext cx="2277889" cy="90872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6632"/>
            <a:ext cx="5111750" cy="600953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74710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05161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BE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41654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7C9F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8508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89451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67507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75300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09122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1646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34334"/>
            <a:ext cx="4040188" cy="447498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51646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4334"/>
            <a:ext cx="4041775" cy="447498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666176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115998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48751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191302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14084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8"/>
          <p:cNvCxnSpPr/>
          <p:nvPr/>
        </p:nvCxnSpPr>
        <p:spPr>
          <a:xfrm>
            <a:off x="685800" y="4005263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4279900" y="3619500"/>
            <a:ext cx="4268788" cy="2800350"/>
            <a:chOff x="4406900" y="2676525"/>
            <a:chExt cx="4268788" cy="2801603"/>
          </a:xfrm>
        </p:grpSpPr>
        <p:pic>
          <p:nvPicPr>
            <p:cNvPr id="5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1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</a:rPr>
                <a:t>frank.robben@ehealth.fgov.be </a:t>
              </a:r>
            </a:p>
            <a:p>
              <a:pPr>
                <a:defRPr/>
              </a:pP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http://www.ksz.fgov.be</a:t>
              </a: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http://www.frankrobben.be</a:t>
              </a:r>
              <a:endParaRPr lang="fr-BE" altLang="en-US" sz="1600" dirty="0" smtClean="0"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61815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24/10/2017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b="0"/>
            </a:lvl1pPr>
          </a:lstStyle>
          <a:p>
            <a:pPr>
              <a:defRPr/>
            </a:pPr>
            <a:fld id="{47161507-E980-4A7F-B183-41CB67DCE9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9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4579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6139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3260" y="105164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34332"/>
            <a:ext cx="4040188" cy="44749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4" y="105164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4333"/>
            <a:ext cx="4041775" cy="44749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6745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9390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968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56791"/>
            <a:ext cx="5486400" cy="31707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68061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5338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image" Target="../media/image4.jp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" r="83862" b="92911"/>
          <a:stretch/>
        </p:blipFill>
        <p:spPr>
          <a:xfrm>
            <a:off x="7308304" y="6381328"/>
            <a:ext cx="1475656" cy="43204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908720"/>
            <a:ext cx="91440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297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C0000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0" r="83862" b="91999"/>
          <a:stretch/>
        </p:blipFill>
        <p:spPr>
          <a:xfrm>
            <a:off x="7524328" y="6281936"/>
            <a:ext cx="1475656" cy="576064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0" y="17760"/>
            <a:ext cx="91440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908720"/>
            <a:ext cx="9144000" cy="0"/>
          </a:xfrm>
          <a:prstGeom prst="line">
            <a:avLst/>
          </a:prstGeom>
          <a:ln w="19050">
            <a:solidFill>
              <a:srgbClr val="77C9F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34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227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  <a:endParaRPr lang="fr-BE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908720"/>
            <a:ext cx="9144000" cy="0"/>
          </a:xfrm>
          <a:prstGeom prst="line">
            <a:avLst/>
          </a:prstGeom>
          <a:ln w="19050">
            <a:solidFill>
              <a:srgbClr val="77C9F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950" b="92280"/>
          <a:stretch/>
        </p:blipFill>
        <p:spPr>
          <a:xfrm>
            <a:off x="6804248" y="6326659"/>
            <a:ext cx="2016224" cy="53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27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1" r:id="rId10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nl-NL" b="1" dirty="0" err="1">
                <a:solidFill>
                  <a:srgbClr val="087670"/>
                </a:solidFill>
                <a:latin typeface="+mj-lt"/>
              </a:rPr>
              <a:t>Orgadon</a:t>
            </a:r>
            <a:r>
              <a:rPr lang="nl-NL" b="1" dirty="0" smtClean="0">
                <a:solidFill>
                  <a:srgbClr val="B82400"/>
                </a:solidFill>
                <a:ea typeface="+mn-ea"/>
              </a:rPr>
              <a:t>: vers </a:t>
            </a:r>
            <a:r>
              <a:rPr lang="nl-NL" b="1" dirty="0" err="1" smtClean="0">
                <a:solidFill>
                  <a:srgbClr val="B82400"/>
                </a:solidFill>
                <a:ea typeface="+mn-ea"/>
              </a:rPr>
              <a:t>une</a:t>
            </a:r>
            <a:r>
              <a:rPr lang="nl-NL" b="1" dirty="0" smtClean="0">
                <a:solidFill>
                  <a:srgbClr val="B82400"/>
                </a:solidFill>
                <a:ea typeface="+mn-ea"/>
              </a:rPr>
              <a:t> solution </a:t>
            </a:r>
            <a:r>
              <a:rPr lang="nl-NL" b="1" dirty="0" err="1" smtClean="0">
                <a:solidFill>
                  <a:srgbClr val="B82400"/>
                </a:solidFill>
                <a:ea typeface="+mn-ea"/>
              </a:rPr>
              <a:t>électronique</a:t>
            </a:r>
            <a:r>
              <a:rPr lang="nl-NL" b="1" dirty="0" smtClean="0">
                <a:solidFill>
                  <a:srgbClr val="B82400"/>
                </a:solidFill>
                <a:ea typeface="+mn-ea"/>
              </a:rPr>
              <a:t> </a:t>
            </a:r>
            <a:r>
              <a:rPr lang="nl-NL" b="1" dirty="0" err="1" smtClean="0">
                <a:solidFill>
                  <a:srgbClr val="B82400"/>
                </a:solidFill>
                <a:ea typeface="+mn-ea"/>
              </a:rPr>
              <a:t>sécurisée</a:t>
            </a:r>
            <a:r>
              <a:rPr lang="nl-NL" b="1" dirty="0" smtClean="0">
                <a:solidFill>
                  <a:srgbClr val="B82400"/>
                </a:solidFill>
                <a:ea typeface="+mn-ea"/>
              </a:rPr>
              <a:t> pour </a:t>
            </a:r>
            <a:r>
              <a:rPr lang="nl-NL" b="1" dirty="0" err="1" smtClean="0">
                <a:solidFill>
                  <a:srgbClr val="B82400"/>
                </a:solidFill>
                <a:ea typeface="+mn-ea"/>
              </a:rPr>
              <a:t>l’enregistrement</a:t>
            </a:r>
            <a:r>
              <a:rPr lang="nl-NL" b="1" dirty="0" smtClean="0">
                <a:solidFill>
                  <a:srgbClr val="B82400"/>
                </a:solidFill>
                <a:ea typeface="+mn-ea"/>
              </a:rPr>
              <a:t> des dons </a:t>
            </a:r>
            <a:r>
              <a:rPr lang="nl-NL" b="1" dirty="0" err="1" smtClean="0">
                <a:solidFill>
                  <a:srgbClr val="B82400"/>
                </a:solidFill>
                <a:ea typeface="+mn-ea"/>
              </a:rPr>
              <a:t>d’organes</a:t>
            </a:r>
            <a:endParaRPr lang="nl-BE" b="1" dirty="0">
              <a:solidFill>
                <a:srgbClr val="B82400"/>
              </a:solidFill>
            </a:endParaRPr>
          </a:p>
        </p:txBody>
      </p: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4279900" y="3429000"/>
            <a:ext cx="4268788" cy="2800350"/>
            <a:chOff x="4406900" y="2676525"/>
            <a:chExt cx="4268788" cy="2801603"/>
          </a:xfrm>
        </p:grpSpPr>
        <p:pic>
          <p:nvPicPr>
            <p:cNvPr id="10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1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j-lt"/>
                  <a:cs typeface="Arial" pitchFamily="34" charset="0"/>
                </a:rPr>
                <a:t>frank.robben@ehealth.fgov.be </a:t>
              </a:r>
            </a:p>
            <a:p>
              <a:pPr>
                <a:defRPr/>
              </a:pPr>
              <a:endParaRPr lang="fr-BE" altLang="en-US" sz="1600" dirty="0" smtClean="0">
                <a:latin typeface="+mj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j-lt"/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 smtClean="0">
                <a:latin typeface="+mj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j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600" dirty="0" smtClean="0">
                  <a:latin typeface="+mj-lt"/>
                  <a:cs typeface="Arial" pitchFamily="34" charset="0"/>
                  <a:sym typeface="Arial" pitchFamily="34" charset="0"/>
                </a:rPr>
                <a:t>http://www.ksz.fgov.be</a:t>
              </a:r>
            </a:p>
            <a:p>
              <a:pPr>
                <a:defRPr/>
              </a:pPr>
              <a:r>
                <a:rPr lang="fr-BE" altLang="en-US" sz="1600" dirty="0" smtClean="0">
                  <a:latin typeface="+mj-lt"/>
                  <a:cs typeface="Arial" pitchFamily="34" charset="0"/>
                  <a:sym typeface="Arial" pitchFamily="34" charset="0"/>
                </a:rPr>
                <a:t>http://www.frankrobben.be</a:t>
              </a:r>
              <a:endParaRPr lang="fr-BE" altLang="en-US" sz="1600" dirty="0" smtClean="0">
                <a:latin typeface="+mj-lt"/>
                <a:cs typeface="Arial" pitchFamily="34" charset="0"/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smtClean="0"/>
              <a:t>- </a:t>
            </a:r>
            <a:fld id="{30A9230E-FFBB-4CCB-ABD7-198084EDE768}" type="slidenum">
              <a:rPr lang="fr-BE" smtClean="0"/>
              <a:pPr/>
              <a:t>1</a:t>
            </a:fld>
            <a:r>
              <a:rPr lang="fr-BE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2782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en-US" smtClean="0"/>
              <a:t>Dons d’organes – Cadre législatif actuel</a:t>
            </a:r>
            <a:endParaRPr lang="en-US" dirty="0"/>
          </a:p>
        </p:txBody>
      </p:sp>
      <p:sp>
        <p:nvSpPr>
          <p:cNvPr id="9216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BE" dirty="0" smtClean="0"/>
              <a:t>loi  du 13 juin 1986 est  basée sur le principe de la solidarité présumée: toute personne n’ayant pas manifesté son opposition est supposée être d’accord avec le prélèvement d’organes après sa mort</a:t>
            </a:r>
          </a:p>
          <a:p>
            <a:endParaRPr lang="fr-BE" dirty="0" smtClean="0"/>
          </a:p>
          <a:p>
            <a:r>
              <a:rPr lang="fr-BE" dirty="0" smtClean="0"/>
              <a:t>plusieurs possibilités</a:t>
            </a:r>
          </a:p>
          <a:p>
            <a:pPr lvl="1"/>
            <a:r>
              <a:rPr lang="fr-BE" dirty="0" smtClean="0"/>
              <a:t>approbation du don d’organes </a:t>
            </a:r>
          </a:p>
          <a:p>
            <a:pPr lvl="2"/>
            <a:r>
              <a:rPr lang="fr-BE" dirty="0" smtClean="0"/>
              <a:t>le candidat donneur conserve sur lui un document ou une carte de donneur &gt; pas de valeur légale mais facilitation du dialogue entre la famille et le médecin</a:t>
            </a:r>
          </a:p>
          <a:p>
            <a:pPr lvl="3"/>
            <a:r>
              <a:rPr lang="fr-BE" dirty="0" smtClean="0"/>
              <a:t>les membres de la famille (premier degré et conjoint) peuvent s’opposer au don d’organes</a:t>
            </a:r>
          </a:p>
          <a:p>
            <a:pPr lvl="2"/>
            <a:r>
              <a:rPr lang="fr-BE" dirty="0" smtClean="0"/>
              <a:t>le candidat donneur manifeste sa volonté explicite de donner ses organes &gt; il doit se rendre à sa maison communale (service population) pour remplir un formulaire stipulant vouloir être donneur d’organes après son décès</a:t>
            </a:r>
          </a:p>
          <a:p>
            <a:pPr lvl="3"/>
            <a:r>
              <a:rPr lang="fr-BE" dirty="0" smtClean="0"/>
              <a:t>les membres de la famille (premier degré et conjoint) ne peuvent pas s’opposer au don d’organes</a:t>
            </a:r>
          </a:p>
          <a:p>
            <a:pPr lvl="1"/>
            <a:r>
              <a:rPr lang="fr-BE" dirty="0" smtClean="0"/>
              <a:t>opposition au don d’organes &gt; procédure identique que pour l’approbation &gt; maison communale </a:t>
            </a:r>
          </a:p>
          <a:p>
            <a:pPr lvl="1"/>
            <a:r>
              <a:rPr lang="fr-BE" dirty="0" smtClean="0"/>
              <a:t>les volontés du candidat donneur sont transmises de la maison communale à une banque de données centrale – </a:t>
            </a:r>
            <a:r>
              <a:rPr lang="fr-BE" dirty="0" err="1" smtClean="0"/>
              <a:t>Orgadon</a:t>
            </a:r>
            <a:r>
              <a:rPr lang="fr-BE" dirty="0" smtClean="0"/>
              <a:t> – située au SPF Santé publique (Registre </a:t>
            </a:r>
            <a:r>
              <a:rPr lang="fr-BE" dirty="0" smtClean="0"/>
              <a:t>national); ce </a:t>
            </a:r>
            <a:r>
              <a:rPr lang="fr-BE" dirty="0" smtClean="0"/>
              <a:t>registre est obligatoirement consulté quand un prélèvement d’organes ou de tissus est envisagé</a:t>
            </a:r>
          </a:p>
          <a:p>
            <a:endParaRPr lang="nl-BE" altLang="en-US" dirty="0" smtClean="0"/>
          </a:p>
          <a:p>
            <a:endParaRPr lang="nl-BE" alt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pPr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338493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Doelstellingen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maximalisering van organen beschikbaar voor orgaandonatie na overlijden van donor</a:t>
            </a:r>
          </a:p>
          <a:p>
            <a:endParaRPr lang="nl-BE" dirty="0" smtClean="0"/>
          </a:p>
          <a:p>
            <a:r>
              <a:rPr lang="nl-BE" dirty="0" smtClean="0"/>
              <a:t>respect voor vrije wilsuiting van kandidaat-donor</a:t>
            </a:r>
          </a:p>
          <a:p>
            <a:endParaRPr lang="nl-BE" dirty="0" smtClean="0"/>
          </a:p>
          <a:p>
            <a:r>
              <a:rPr lang="nl-BE" dirty="0" smtClean="0"/>
              <a:t>minimum aan administratieve lasten </a:t>
            </a:r>
            <a:r>
              <a:rPr lang="nl-BE" dirty="0" smtClean="0"/>
              <a:t>en  </a:t>
            </a:r>
            <a:r>
              <a:rPr lang="nl-BE" dirty="0" smtClean="0"/>
              <a:t>maximale rechtszekerheid, zowel voor </a:t>
            </a:r>
            <a:r>
              <a:rPr lang="nl-BE" dirty="0" smtClean="0"/>
              <a:t>kandidaat-donor </a:t>
            </a:r>
            <a:r>
              <a:rPr lang="nl-BE" dirty="0" smtClean="0"/>
              <a:t>als voor </a:t>
            </a:r>
            <a:r>
              <a:rPr lang="nl-BE" dirty="0" smtClean="0"/>
              <a:t>transplantatieteam</a:t>
            </a:r>
            <a:endParaRPr lang="nl-BE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9128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Mogelijkheid 1: toepassing voor patiënt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webtoepassing</a:t>
            </a:r>
            <a:r>
              <a:rPr lang="nl-BE" dirty="0" smtClean="0"/>
              <a:t> en/of app voor patiënt</a:t>
            </a:r>
          </a:p>
          <a:p>
            <a:r>
              <a:rPr lang="nl-BE" dirty="0" smtClean="0"/>
              <a:t>voordelen</a:t>
            </a:r>
          </a:p>
          <a:p>
            <a:pPr lvl="1"/>
            <a:r>
              <a:rPr lang="nl-BE" dirty="0" smtClean="0"/>
              <a:t>eenvoudig en snel (zelfs spraakinterface zou kunnen)</a:t>
            </a:r>
            <a:endParaRPr lang="en-US" dirty="0" smtClean="0"/>
          </a:p>
          <a:p>
            <a:pPr lvl="1"/>
            <a:r>
              <a:rPr lang="nl-BE" dirty="0" smtClean="0"/>
              <a:t>kan </a:t>
            </a:r>
            <a:r>
              <a:rPr lang="nl-BE" dirty="0"/>
              <a:t>op elk moment en op elke </a:t>
            </a:r>
            <a:r>
              <a:rPr lang="nl-BE" dirty="0" smtClean="0"/>
              <a:t>plaats, zonder nood aan fysieke verplaatsing</a:t>
            </a:r>
          </a:p>
          <a:p>
            <a:pPr lvl="1"/>
            <a:r>
              <a:rPr lang="nl-BE" dirty="0" smtClean="0"/>
              <a:t>door kandidaat-donor </a:t>
            </a:r>
            <a:r>
              <a:rPr lang="nl-BE" dirty="0"/>
              <a:t>zelf vanop </a:t>
            </a:r>
            <a:r>
              <a:rPr lang="nl-BE" dirty="0" smtClean="0"/>
              <a:t>een PC of mobiel device (zelfs met spraakinterface)</a:t>
            </a:r>
            <a:endParaRPr lang="en-US" dirty="0"/>
          </a:p>
          <a:p>
            <a:r>
              <a:rPr lang="nl-BE" dirty="0" smtClean="0"/>
              <a:t>te beheren risico’s</a:t>
            </a:r>
          </a:p>
          <a:p>
            <a:pPr lvl="1"/>
            <a:r>
              <a:rPr lang="nl-BE" dirty="0" smtClean="0"/>
              <a:t>de registratie geschiedt niet door de kandidaat-donor zelf =&gt; nood aan degelijke authenticatie</a:t>
            </a:r>
          </a:p>
          <a:p>
            <a:pPr lvl="1"/>
            <a:r>
              <a:rPr lang="nl-BE" dirty="0" smtClean="0"/>
              <a:t>de registratie geschiedt niet uit vrije wil =&gt; mogelijkheid om steeds te wijzigen</a:t>
            </a:r>
          </a:p>
          <a:p>
            <a:pPr lvl="1"/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374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366502" y="1381418"/>
            <a:ext cx="2648277" cy="304950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smtClean="0"/>
              <a:t>- </a:t>
            </a:r>
            <a:fld id="{30A9230E-FFBB-4CCB-ABD7-198084EDE768}" type="slidenum">
              <a:rPr lang="fr-BE" smtClean="0"/>
              <a:pPr/>
              <a:t>5</a:t>
            </a:fld>
            <a:r>
              <a:rPr lang="fr-BE" smtClean="0"/>
              <a:t> -</a:t>
            </a:r>
            <a:endParaRPr lang="fr-BE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08050"/>
          </a:xfrm>
        </p:spPr>
        <p:txBody>
          <a:bodyPr>
            <a:normAutofit/>
          </a:bodyPr>
          <a:lstStyle/>
          <a:p>
            <a:r>
              <a:rPr lang="en-GB" dirty="0" err="1" smtClean="0"/>
              <a:t>Moyens</a:t>
            </a:r>
            <a:r>
              <a:rPr lang="en-GB" dirty="0" smtClean="0"/>
              <a:t> </a:t>
            </a:r>
            <a:r>
              <a:rPr lang="en-GB" dirty="0" err="1" smtClean="0"/>
              <a:t>d’authentication</a:t>
            </a:r>
            <a:r>
              <a:rPr lang="en-GB" dirty="0" smtClean="0"/>
              <a:t> </a:t>
            </a:r>
            <a:r>
              <a:rPr lang="en-GB" dirty="0" err="1" smtClean="0"/>
              <a:t>électronique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104" y="1572812"/>
            <a:ext cx="371475" cy="85725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1395104" y="1510096"/>
          <a:ext cx="2592288" cy="91996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9966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 marL="90000" marR="90000" marT="108000" marB="46800" anchor="ctr"/>
                </a:tc>
                <a:tc>
                  <a:txBody>
                    <a:bodyPr/>
                    <a:lstStyle/>
                    <a:p>
                      <a:r>
                        <a:rPr lang="fr-BE" sz="1400" dirty="0" smtClean="0"/>
                        <a:t>eID + PIN-code with connected card reader</a:t>
                      </a:r>
                      <a:endParaRPr lang="nl-BE" sz="1400" dirty="0"/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1395104" y="2474594"/>
          <a:ext cx="2592288" cy="91996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9966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 marL="90000" marR="90000" marT="108000" marB="46800" anchor="ctr"/>
                </a:tc>
                <a:tc>
                  <a:txBody>
                    <a:bodyPr/>
                    <a:lstStyle/>
                    <a:p>
                      <a:r>
                        <a:rPr lang="fr-BE" sz="1400" dirty="0" smtClean="0"/>
                        <a:t>eID + PIN-code</a:t>
                      </a:r>
                      <a:r>
                        <a:rPr lang="fr-BE" sz="1400" baseline="0" dirty="0" smtClean="0"/>
                        <a:t> with wireless card reader</a:t>
                      </a:r>
                      <a:endParaRPr lang="nl-BE" sz="1400" dirty="0"/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535" y="2594899"/>
            <a:ext cx="371475" cy="742950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4139952" y="3441042"/>
          <a:ext cx="2592288" cy="93610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 marL="90000" marR="90000" marT="108000" marB="46800"/>
                </a:tc>
                <a:tc>
                  <a:txBody>
                    <a:bodyPr/>
                    <a:lstStyle/>
                    <a:p>
                      <a:r>
                        <a:rPr lang="fr-BE" sz="1400" baseline="0" dirty="0" smtClean="0"/>
                        <a:t>Security code</a:t>
                      </a:r>
                      <a:br>
                        <a:rPr lang="fr-BE" sz="1400" baseline="0" dirty="0" smtClean="0"/>
                      </a:br>
                      <a:r>
                        <a:rPr lang="fr-BE" sz="1400" baseline="0" dirty="0" smtClean="0"/>
                        <a:t>via SMS, user-id + password</a:t>
                      </a:r>
                      <a:endParaRPr lang="nl-BE" sz="1400" dirty="0"/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761062"/>
              </p:ext>
            </p:extLst>
          </p:nvPr>
        </p:nvGraphicFramePr>
        <p:xfrm>
          <a:off x="1393015" y="3441042"/>
          <a:ext cx="2592288" cy="93610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 marL="90000" marR="90000" marT="108000" marB="46800"/>
                </a:tc>
                <a:tc>
                  <a:txBody>
                    <a:bodyPr/>
                    <a:lstStyle/>
                    <a:p>
                      <a:r>
                        <a:rPr lang="fr-BE" sz="1400" baseline="0" dirty="0" smtClean="0"/>
                        <a:t>Security code</a:t>
                      </a:r>
                      <a:br>
                        <a:rPr lang="fr-BE" sz="1400" baseline="0" dirty="0" smtClean="0"/>
                      </a:br>
                      <a:r>
                        <a:rPr lang="fr-BE" sz="1400" baseline="0" dirty="0" smtClean="0"/>
                        <a:t>via mobile </a:t>
                      </a:r>
                      <a:r>
                        <a:rPr lang="fr-BE" sz="1400" baseline="0" dirty="0" err="1" smtClean="0"/>
                        <a:t>app</a:t>
                      </a:r>
                      <a:r>
                        <a:rPr lang="fr-BE" sz="1400" baseline="0" dirty="0" smtClean="0"/>
                        <a:t> (TOTP), user-id + password</a:t>
                      </a:r>
                      <a:endParaRPr lang="nl-BE" sz="1400" dirty="0"/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036" y="3587374"/>
            <a:ext cx="501884" cy="64344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142" y="3586894"/>
            <a:ext cx="502632" cy="644400"/>
          </a:xfrm>
          <a:prstGeom prst="rect">
            <a:avLst/>
          </a:prstGeom>
        </p:spPr>
      </p:pic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1395104" y="5331405"/>
          <a:ext cx="2592288" cy="7506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0620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 marL="90000" marR="90000" marT="108000" marB="46800"/>
                </a:tc>
                <a:tc>
                  <a:txBody>
                    <a:bodyPr/>
                    <a:lstStyle/>
                    <a:p>
                      <a:r>
                        <a:rPr lang="fr-BE" sz="1400" dirty="0" smtClean="0"/>
                        <a:t>User-id </a:t>
                      </a:r>
                      <a:r>
                        <a:rPr lang="fr-BE" sz="1400" baseline="0" dirty="0" smtClean="0"/>
                        <a:t>+ password</a:t>
                      </a:r>
                      <a:endParaRPr lang="nl-BE" sz="1400" dirty="0"/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3" name="Pictur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801" y="5556302"/>
            <a:ext cx="409539" cy="409539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90665" y="119675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dirty="0" smtClean="0"/>
              <a:t>Strong</a:t>
            </a:r>
            <a:endParaRPr lang="nl-BE" dirty="0"/>
          </a:p>
        </p:txBody>
      </p:sp>
      <p:sp>
        <p:nvSpPr>
          <p:cNvPr id="25" name="TextBox 24"/>
          <p:cNvSpPr txBox="1"/>
          <p:nvPr/>
        </p:nvSpPr>
        <p:spPr>
          <a:xfrm>
            <a:off x="637632" y="5589259"/>
            <a:ext cx="770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dirty="0" smtClean="0"/>
              <a:t>Weak</a:t>
            </a:r>
            <a:endParaRPr lang="nl-BE" dirty="0"/>
          </a:p>
        </p:txBody>
      </p:sp>
      <p:sp>
        <p:nvSpPr>
          <p:cNvPr id="26" name="Up-Down Arrow 25"/>
          <p:cNvSpPr/>
          <p:nvPr/>
        </p:nvSpPr>
        <p:spPr>
          <a:xfrm>
            <a:off x="853186" y="1527636"/>
            <a:ext cx="288032" cy="412742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1395104" y="4421181"/>
          <a:ext cx="2592288" cy="91996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9966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 marL="90000" marR="90000" marT="108000" marB="46800"/>
                </a:tc>
                <a:tc>
                  <a:txBody>
                    <a:bodyPr/>
                    <a:lstStyle/>
                    <a:p>
                      <a:r>
                        <a:rPr lang="fr-BE" sz="1400" baseline="0" dirty="0" smtClean="0"/>
                        <a:t>Security code on paper (paper token), user-id + password</a:t>
                      </a:r>
                      <a:endParaRPr lang="nl-BE" sz="1400" dirty="0"/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902" y="4743441"/>
            <a:ext cx="447602" cy="275447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36" y="1592216"/>
            <a:ext cx="1523384" cy="1068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351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TOTP</a:t>
            </a:r>
            <a:endParaRPr lang="fr-B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6</a:t>
            </a:fld>
            <a:endParaRPr lang="fr-B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" y="980729"/>
            <a:ext cx="2458616" cy="437087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95536" y="5373216"/>
            <a:ext cx="3240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 smtClean="0"/>
              <a:t>Exemples</a:t>
            </a:r>
            <a:r>
              <a:rPr lang="en-GB" dirty="0" smtClean="0"/>
              <a:t>: </a:t>
            </a:r>
            <a:r>
              <a:rPr lang="en-GB" dirty="0"/>
              <a:t>Google Authenticator, Duo Mobile, Amazon AWS MFA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smtClean="0"/>
              <a:t>Authenticator, </a:t>
            </a:r>
            <a:r>
              <a:rPr lang="en-GB" dirty="0" err="1" smtClean="0"/>
              <a:t>gratuitement</a:t>
            </a:r>
            <a:r>
              <a:rPr lang="en-GB" dirty="0" smtClean="0"/>
              <a:t> </a:t>
            </a:r>
            <a:r>
              <a:rPr lang="en-GB" dirty="0" err="1" smtClean="0"/>
              <a:t>disponibles</a:t>
            </a:r>
            <a:endParaRPr lang="en-GB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838" y="1008251"/>
            <a:ext cx="3672408" cy="2281344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838" y="3136898"/>
            <a:ext cx="3672408" cy="180427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839" y="4869160"/>
            <a:ext cx="3672408" cy="152665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val 10"/>
          <p:cNvSpPr/>
          <p:nvPr/>
        </p:nvSpPr>
        <p:spPr bwMode="auto">
          <a:xfrm rot="5400000">
            <a:off x="5338874" y="5155139"/>
            <a:ext cx="675339" cy="192105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Curved Connector 11"/>
          <p:cNvCxnSpPr/>
          <p:nvPr/>
        </p:nvCxnSpPr>
        <p:spPr>
          <a:xfrm rot="5400000" flipH="1" flipV="1">
            <a:off x="6214710" y="4684402"/>
            <a:ext cx="1340884" cy="846304"/>
          </a:xfrm>
          <a:prstGeom prst="curvedConnector3">
            <a:avLst>
              <a:gd name="adj1" fmla="val 50000"/>
            </a:avLst>
          </a:prstGeom>
          <a:ln w="349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635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400" dirty="0" smtClean="0"/>
              <a:t>Mogelijkheid 2: toepassing voor zorgverstrekker</a:t>
            </a:r>
            <a:endParaRPr lang="fr-BE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integratie in softwarepakket van zorgverstrekker(s) (bv. GMD-houder)</a:t>
            </a:r>
          </a:p>
          <a:p>
            <a:r>
              <a:rPr lang="nl-BE" dirty="0"/>
              <a:t>voordelen</a:t>
            </a:r>
          </a:p>
          <a:p>
            <a:pPr lvl="1"/>
            <a:r>
              <a:rPr lang="nl-BE" dirty="0"/>
              <a:t>zorgverstrekker kan </a:t>
            </a:r>
            <a:r>
              <a:rPr lang="nl-BE" dirty="0" smtClean="0"/>
              <a:t>kandidaat-donor </a:t>
            </a:r>
            <a:r>
              <a:rPr lang="nl-BE" dirty="0"/>
              <a:t>informeren</a:t>
            </a:r>
          </a:p>
          <a:p>
            <a:pPr lvl="1"/>
            <a:r>
              <a:rPr lang="nl-BE" dirty="0"/>
              <a:t>zorgverstrekker kan </a:t>
            </a:r>
            <a:r>
              <a:rPr lang="nl-BE" dirty="0" smtClean="0"/>
              <a:t>kandidaat-donor </a:t>
            </a:r>
            <a:r>
              <a:rPr lang="nl-BE" dirty="0"/>
              <a:t>deontologisch correct ‘warm maken’ voor orgaandonatie</a:t>
            </a:r>
          </a:p>
          <a:p>
            <a:r>
              <a:rPr lang="nl-BE" dirty="0"/>
              <a:t>nadelen</a:t>
            </a:r>
          </a:p>
          <a:p>
            <a:pPr lvl="1"/>
            <a:r>
              <a:rPr lang="nl-BE" dirty="0"/>
              <a:t>vereist tussenkomst van zorgverstrekker</a:t>
            </a:r>
          </a:p>
          <a:p>
            <a:pPr lvl="1"/>
            <a:r>
              <a:rPr lang="nl-BE" dirty="0"/>
              <a:t>vereist integratie in softwarepakketten van zorgverstrekkers</a:t>
            </a:r>
            <a:endParaRPr lang="fr-BE" dirty="0"/>
          </a:p>
          <a:p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9423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Mijn voorstel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beide mogelijkheden voorzien</a:t>
            </a:r>
          </a:p>
          <a:p>
            <a:pPr lvl="1"/>
            <a:r>
              <a:rPr lang="nl-BE" dirty="0" err="1" smtClean="0"/>
              <a:t>webtoepassing</a:t>
            </a:r>
            <a:r>
              <a:rPr lang="nl-BE" dirty="0" smtClean="0"/>
              <a:t>/app voor kandidaat-donor mits degelijke authenticatie</a:t>
            </a:r>
          </a:p>
          <a:p>
            <a:pPr lvl="1"/>
            <a:r>
              <a:rPr lang="nl-BE" dirty="0" smtClean="0"/>
              <a:t>gebruiksvriendelijke integratie in softwarepakketten voor </a:t>
            </a:r>
            <a:r>
              <a:rPr lang="nl-BE" dirty="0" smtClean="0"/>
              <a:t>GMD-houders</a:t>
            </a:r>
          </a:p>
          <a:p>
            <a:r>
              <a:rPr lang="nl-BE" dirty="0" smtClean="0"/>
              <a:t>nood aan verplichte passage bij gemeente vermijden </a:t>
            </a:r>
          </a:p>
          <a:p>
            <a:pPr lvl="1"/>
            <a:r>
              <a:rPr lang="nl-BE" dirty="0" smtClean="0"/>
              <a:t>authenticatie van kandidaat-donor vereist geen fysieke aanwezigheid meer</a:t>
            </a:r>
          </a:p>
          <a:p>
            <a:pPr lvl="1"/>
            <a:r>
              <a:rPr lang="nl-BE" dirty="0" smtClean="0"/>
              <a:t>onnodige beperking (bv. onvoldoende vorming gemeentepersoneel, enkel voor eigen ingezetenen)</a:t>
            </a:r>
          </a:p>
          <a:p>
            <a:pPr lvl="1"/>
            <a:r>
              <a:rPr lang="nl-BE" dirty="0" smtClean="0"/>
              <a:t>mogelijkheid tot gebruik van maximum aantal kanalen om kandidaat-donors ‘warm te maken’</a:t>
            </a:r>
            <a:endParaRPr lang="nl-B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94227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772400" cy="1362075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rgbClr val="C00000"/>
                </a:solidFill>
              </a:rPr>
              <a:t>Merci !</a:t>
            </a:r>
            <a:br>
              <a:rPr lang="nl-BE" dirty="0" smtClean="0">
                <a:solidFill>
                  <a:srgbClr val="C00000"/>
                </a:solidFill>
              </a:rPr>
            </a:br>
            <a:r>
              <a:rPr lang="nl-BE" dirty="0" smtClean="0">
                <a:solidFill>
                  <a:srgbClr val="C00000"/>
                </a:solidFill>
              </a:rPr>
              <a:t>Des </a:t>
            </a:r>
            <a:r>
              <a:rPr lang="nl-BE" dirty="0" err="1" smtClean="0">
                <a:solidFill>
                  <a:srgbClr val="C00000"/>
                </a:solidFill>
              </a:rPr>
              <a:t>questions</a:t>
            </a:r>
            <a:r>
              <a:rPr lang="nl-BE" dirty="0" smtClean="0">
                <a:solidFill>
                  <a:srgbClr val="C00000"/>
                </a:solidFill>
              </a:rPr>
              <a:t> ?</a:t>
            </a:r>
            <a:endParaRPr lang="nl-BE" dirty="0">
              <a:solidFill>
                <a:srgbClr val="C00000"/>
              </a:solidFill>
            </a:endParaRP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2286000" y="1997075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SzPct val="100000"/>
            </a:pPr>
            <a:endParaRPr lang="fr-BE" altLang="en-US" dirty="0"/>
          </a:p>
        </p:txBody>
      </p: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4279900" y="3619500"/>
            <a:ext cx="4268788" cy="2800350"/>
            <a:chOff x="4406900" y="2676525"/>
            <a:chExt cx="4268788" cy="2801603"/>
          </a:xfrm>
        </p:grpSpPr>
        <p:pic>
          <p:nvPicPr>
            <p:cNvPr id="12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1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cs typeface="Arial" pitchFamily="34" charset="0"/>
                </a:rPr>
                <a:t>frank.robben@ehealth.fgov.be </a:t>
              </a:r>
            </a:p>
            <a:p>
              <a:pPr>
                <a:defRPr/>
              </a:pPr>
              <a:endParaRPr lang="fr-BE" altLang="en-US" sz="1600" dirty="0" smtClean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 smtClean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cs typeface="Arial" pitchFamily="34" charset="0"/>
                  <a:sym typeface="Arial" pitchFamily="34" charset="0"/>
                </a:rPr>
                <a:t>http://www.ksz.fgov.be</a:t>
              </a: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cs typeface="Arial" pitchFamily="34" charset="0"/>
                  <a:sym typeface="Arial" pitchFamily="34" charset="0"/>
                </a:rPr>
                <a:t>http://www.frankrobben.be</a:t>
              </a:r>
              <a:endParaRPr lang="fr-BE" altLang="en-US" sz="1600" dirty="0" smtClean="0">
                <a:latin typeface="+mn-lt"/>
                <a:cs typeface="Arial" pitchFamily="34" charset="0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24/10/2017</a:t>
            </a:r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9230E-FFBB-4CCB-ABD7-198084EDE768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00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529</Words>
  <Application>Microsoft Office PowerPoint</Application>
  <PresentationFormat>On-screen Show (4:3)</PresentationFormat>
  <Paragraphs>98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Custom Design</vt:lpstr>
      <vt:lpstr>1_Custom Design</vt:lpstr>
      <vt:lpstr>Orgadon: vers une solution électronique sécurisée pour l’enregistrement des dons d’organes</vt:lpstr>
      <vt:lpstr>Dons d’organes – Cadre législatif actuel</vt:lpstr>
      <vt:lpstr>Doelstellingen</vt:lpstr>
      <vt:lpstr>Mogelijkheid 1: toepassing voor patiënt</vt:lpstr>
      <vt:lpstr>Moyens d’authentication électronique</vt:lpstr>
      <vt:lpstr>TOTP</vt:lpstr>
      <vt:lpstr>Mogelijkheid 2: toepassing voor zorgverstrekker</vt:lpstr>
      <vt:lpstr>Mijn voorstel</vt:lpstr>
      <vt:lpstr>Merci ! Des questions ?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Frank Robben</cp:lastModifiedBy>
  <cp:revision>71</cp:revision>
  <dcterms:created xsi:type="dcterms:W3CDTF">2017-09-11T11:22:14Z</dcterms:created>
  <dcterms:modified xsi:type="dcterms:W3CDTF">2017-10-24T12:05:13Z</dcterms:modified>
</cp:coreProperties>
</file>