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Lst>
  <p:notesMasterIdLst>
    <p:notesMasterId r:id="rId93"/>
  </p:notesMasterIdLst>
  <p:sldIdLst>
    <p:sldId id="348" r:id="rId4"/>
    <p:sldId id="349" r:id="rId5"/>
    <p:sldId id="473" r:id="rId6"/>
    <p:sldId id="470" r:id="rId7"/>
    <p:sldId id="472"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438" r:id="rId30"/>
    <p:sldId id="371" r:id="rId31"/>
    <p:sldId id="372" r:id="rId32"/>
    <p:sldId id="375" r:id="rId33"/>
    <p:sldId id="376" r:id="rId34"/>
    <p:sldId id="377" r:id="rId35"/>
    <p:sldId id="457" r:id="rId36"/>
    <p:sldId id="458" r:id="rId37"/>
    <p:sldId id="459" r:id="rId38"/>
    <p:sldId id="460" r:id="rId39"/>
    <p:sldId id="462" r:id="rId40"/>
    <p:sldId id="378" r:id="rId41"/>
    <p:sldId id="379" r:id="rId42"/>
    <p:sldId id="380" r:id="rId43"/>
    <p:sldId id="381" r:id="rId44"/>
    <p:sldId id="382" r:id="rId45"/>
    <p:sldId id="383" r:id="rId46"/>
    <p:sldId id="384" r:id="rId47"/>
    <p:sldId id="385" r:id="rId48"/>
    <p:sldId id="386" r:id="rId49"/>
    <p:sldId id="392" r:id="rId50"/>
    <p:sldId id="393" r:id="rId51"/>
    <p:sldId id="394" r:id="rId52"/>
    <p:sldId id="397" r:id="rId53"/>
    <p:sldId id="398" r:id="rId54"/>
    <p:sldId id="399" r:id="rId55"/>
    <p:sldId id="400" r:id="rId56"/>
    <p:sldId id="401" r:id="rId57"/>
    <p:sldId id="402" r:id="rId58"/>
    <p:sldId id="448" r:id="rId59"/>
    <p:sldId id="447" r:id="rId60"/>
    <p:sldId id="403" r:id="rId61"/>
    <p:sldId id="439" r:id="rId62"/>
    <p:sldId id="404" r:id="rId63"/>
    <p:sldId id="406" r:id="rId64"/>
    <p:sldId id="407" r:id="rId65"/>
    <p:sldId id="408" r:id="rId66"/>
    <p:sldId id="409" r:id="rId67"/>
    <p:sldId id="411" r:id="rId68"/>
    <p:sldId id="412" r:id="rId69"/>
    <p:sldId id="413" r:id="rId70"/>
    <p:sldId id="415" r:id="rId71"/>
    <p:sldId id="416" r:id="rId72"/>
    <p:sldId id="417" r:id="rId73"/>
    <p:sldId id="418" r:id="rId74"/>
    <p:sldId id="419" r:id="rId75"/>
    <p:sldId id="420" r:id="rId76"/>
    <p:sldId id="421" r:id="rId77"/>
    <p:sldId id="422" r:id="rId78"/>
    <p:sldId id="423" r:id="rId79"/>
    <p:sldId id="424" r:id="rId80"/>
    <p:sldId id="440" r:id="rId81"/>
    <p:sldId id="425" r:id="rId82"/>
    <p:sldId id="426" r:id="rId83"/>
    <p:sldId id="427" r:id="rId84"/>
    <p:sldId id="428" r:id="rId85"/>
    <p:sldId id="429" r:id="rId86"/>
    <p:sldId id="430" r:id="rId87"/>
    <p:sldId id="431" r:id="rId88"/>
    <p:sldId id="432" r:id="rId89"/>
    <p:sldId id="466" r:id="rId90"/>
    <p:sldId id="433" r:id="rId91"/>
    <p:sldId id="437" r:id="rId9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60"/>
  </p:normalViewPr>
  <p:slideViewPr>
    <p:cSldViewPr>
      <p:cViewPr varScale="1">
        <p:scale>
          <a:sx n="102" d="100"/>
          <a:sy n="102" d="100"/>
        </p:scale>
        <p:origin x="2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Informed consent registration</a:t>
            </a:r>
          </a:p>
        </c:rich>
      </c:tx>
      <c:layout/>
      <c:overlay val="0"/>
    </c:title>
    <c:autoTitleDeleted val="0"/>
    <c:plotArea>
      <c:layout/>
      <c:ofPieChart>
        <c:ofPieType val="pie"/>
        <c:varyColors val="1"/>
        <c:ser>
          <c:idx val="0"/>
          <c:order val="0"/>
          <c:dLbls>
            <c:numFmt formatCode="0.0%" sourceLinked="0"/>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SYNTH!$A$22:$A$27</c:f>
              <c:strCache>
                <c:ptCount val="6"/>
                <c:pt idx="0">
                  <c:v>Hospital +HUB(SI)</c:v>
                </c:pt>
                <c:pt idx="1">
                  <c:v>Physician</c:v>
                </c:pt>
                <c:pt idx="2">
                  <c:v>Patient</c:v>
                </c:pt>
                <c:pt idx="3">
                  <c:v>Pharmacist</c:v>
                </c:pt>
                <c:pt idx="4">
                  <c:v>Sickness Fund</c:v>
                </c:pt>
                <c:pt idx="5">
                  <c:v>Nurse</c:v>
                </c:pt>
              </c:strCache>
            </c:strRef>
          </c:cat>
          <c:val>
            <c:numRef>
              <c:f>SYNTH!$B$22:$B$27</c:f>
              <c:numCache>
                <c:formatCode>General</c:formatCode>
                <c:ptCount val="6"/>
                <c:pt idx="0">
                  <c:v>2749758</c:v>
                </c:pt>
                <c:pt idx="1">
                  <c:v>3355144</c:v>
                </c:pt>
                <c:pt idx="2">
                  <c:v>47026</c:v>
                </c:pt>
                <c:pt idx="3">
                  <c:v>57784</c:v>
                </c:pt>
                <c:pt idx="4">
                  <c:v>89060</c:v>
                </c:pt>
                <c:pt idx="5">
                  <c:v>25632</c:v>
                </c:pt>
              </c:numCache>
            </c:numRef>
          </c:val>
          <c:extLst>
            <c:ext xmlns:c16="http://schemas.microsoft.com/office/drawing/2014/chart" uri="{C3380CC4-5D6E-409C-BE32-E72D297353CC}">
              <c16:uniqueId val="{00000000-0234-44CE-A73A-B5B9AF3CDDE3}"/>
            </c:ext>
          </c:extLst>
        </c:ser>
        <c:dLbls>
          <c:showLegendKey val="0"/>
          <c:showVal val="0"/>
          <c:showCatName val="0"/>
          <c:showSerName val="0"/>
          <c:showPercent val="0"/>
          <c:showBubbleSize val="0"/>
          <c:showLeaderLines val="1"/>
        </c:dLbls>
        <c:gapWidth val="100"/>
        <c:splitType val="pos"/>
        <c:splitPos val="4"/>
        <c:secondPieSize val="75"/>
        <c:serLines/>
      </c:of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image" Target="../media/image50.jpeg"/><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image" Target="../media/image50.jpeg"/><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a:t>Coordination de sous-processus électroniques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a:t>Portail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a:t>Gestion intégrée des utilisateurs et des accès</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a:t>Gestion de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a:t>Système de chiffrement end-to-end</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a:solidFill>
                <a:srgbClr val="087670"/>
              </a:solidFill>
            </a:rPr>
            <a:t>eHealth</a:t>
          </a:r>
          <a:r>
            <a:rPr lang="fr-BE"/>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a:t>Codage et anonymisation</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a:t>Consultation du registre national et des registres BCSS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a:t>Répertoire des références (metahub)</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Coordination de sous-processus électroniques</a:t>
          </a:r>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Portail </a:t>
          </a:r>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intégrée des utilisateurs et des accès</a:t>
          </a:r>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de loggings</a:t>
          </a:r>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Système de chiffrement end-to-end</a:t>
          </a:r>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solidFill>
                <a:srgbClr val="087670"/>
              </a:solidFill>
            </a:rPr>
            <a:t>eHealth</a:t>
          </a:r>
          <a:r>
            <a:rPr lang="fr-BE" sz="1600" kern="1200"/>
            <a:t>Box</a:t>
          </a:r>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Timestamping</a:t>
          </a:r>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Codage et anonymisation</a:t>
          </a:r>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Consultation du registre national et des registres BCSS</a:t>
          </a:r>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Répertoire des références (metahub)</a:t>
          </a:r>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16/10/2017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en-US" altLang="en-US"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21597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110652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293649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US" smtClean="0"/>
          </a:p>
        </p:txBody>
      </p:sp>
    </p:spTree>
    <p:extLst>
      <p:ext uri="{BB962C8B-B14F-4D97-AF65-F5344CB8AC3E}">
        <p14:creationId xmlns:p14="http://schemas.microsoft.com/office/powerpoint/2010/main" val="53895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en-US" smtClean="0"/>
          </a:p>
        </p:txBody>
      </p:sp>
    </p:spTree>
    <p:extLst>
      <p:ext uri="{BB962C8B-B14F-4D97-AF65-F5344CB8AC3E}">
        <p14:creationId xmlns:p14="http://schemas.microsoft.com/office/powerpoint/2010/main" val="403946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en-US" smtClean="0"/>
          </a:p>
        </p:txBody>
      </p:sp>
    </p:spTree>
    <p:extLst>
      <p:ext uri="{BB962C8B-B14F-4D97-AF65-F5344CB8AC3E}">
        <p14:creationId xmlns:p14="http://schemas.microsoft.com/office/powerpoint/2010/main" val="2367743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en-US" smtClean="0"/>
          </a:p>
        </p:txBody>
      </p:sp>
    </p:spTree>
    <p:extLst>
      <p:ext uri="{BB962C8B-B14F-4D97-AF65-F5344CB8AC3E}">
        <p14:creationId xmlns:p14="http://schemas.microsoft.com/office/powerpoint/2010/main" val="342509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2</a:t>
            </a:fld>
            <a:endParaRPr lang="en-US" altLang="en-US"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32</a:t>
            </a:fld>
            <a:endParaRPr lang="en-US" smtClean="0"/>
          </a:p>
        </p:txBody>
      </p:sp>
    </p:spTree>
    <p:extLst>
      <p:ext uri="{BB962C8B-B14F-4D97-AF65-F5344CB8AC3E}">
        <p14:creationId xmlns:p14="http://schemas.microsoft.com/office/powerpoint/2010/main" val="883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DAB8C-1B49-4728-8012-01A213B6DF72}" type="slidenum">
              <a:rPr lang="en-US" smtClean="0"/>
              <a:t>41</a:t>
            </a:fld>
            <a:endParaRPr lang="en-US" smtClean="0"/>
          </a:p>
        </p:txBody>
      </p:sp>
    </p:spTree>
    <p:extLst>
      <p:ext uri="{BB962C8B-B14F-4D97-AF65-F5344CB8AC3E}">
        <p14:creationId xmlns:p14="http://schemas.microsoft.com/office/powerpoint/2010/main" val="3202380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DAB8C-1B49-4728-8012-01A213B6DF72}" type="slidenum">
              <a:rPr lang="en-US" smtClean="0"/>
              <a:t>42</a:t>
            </a:fld>
            <a:endParaRPr lang="en-US" smtClean="0"/>
          </a:p>
        </p:txBody>
      </p:sp>
    </p:spTree>
    <p:extLst>
      <p:ext uri="{BB962C8B-B14F-4D97-AF65-F5344CB8AC3E}">
        <p14:creationId xmlns:p14="http://schemas.microsoft.com/office/powerpoint/2010/main" val="676600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2439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13991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3</a:t>
            </a:fld>
            <a:endParaRPr lang="en-US" altLang="en-US" smtClean="0">
              <a:latin typeface="Calibri" pitchFamily="34" charset="0"/>
            </a:endParaRPr>
          </a:p>
        </p:txBody>
      </p:sp>
    </p:spTree>
    <p:extLst>
      <p:ext uri="{BB962C8B-B14F-4D97-AF65-F5344CB8AC3E}">
        <p14:creationId xmlns:p14="http://schemas.microsoft.com/office/powerpoint/2010/main" val="2938929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1046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2099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0865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10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4</a:t>
            </a:fld>
            <a:endParaRPr lang="en-US" altLang="en-US" smtClean="0">
              <a:latin typeface="Calibri" pitchFamily="34" charset="0"/>
            </a:endParaRPr>
          </a:p>
        </p:txBody>
      </p:sp>
    </p:spTree>
    <p:extLst>
      <p:ext uri="{BB962C8B-B14F-4D97-AF65-F5344CB8AC3E}">
        <p14:creationId xmlns:p14="http://schemas.microsoft.com/office/powerpoint/2010/main" val="2668621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68951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74291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568028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792915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044981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9090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65</a:t>
            </a:fld>
            <a:endParaRPr lang="en-US" smtClean="0"/>
          </a:p>
        </p:txBody>
      </p:sp>
    </p:spTree>
    <p:extLst>
      <p:ext uri="{BB962C8B-B14F-4D97-AF65-F5344CB8AC3E}">
        <p14:creationId xmlns:p14="http://schemas.microsoft.com/office/powerpoint/2010/main" val="3724021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Groupe de travail: experts de l’INAMI et du SPF Santé publique, de l’Agence fédérale des médicaments et des produits de santé (AFMPS) et de la Plate-forme eHealth </a:t>
            </a:r>
          </a:p>
        </p:txBody>
      </p:sp>
      <p:sp>
        <p:nvSpPr>
          <p:cNvPr id="4" name="Slide Number Placeholder 3"/>
          <p:cNvSpPr>
            <a:spLocks noGrp="1"/>
          </p:cNvSpPr>
          <p:nvPr>
            <p:ph type="sldNum" sz="quarter" idx="10"/>
          </p:nvPr>
        </p:nvSpPr>
        <p:spPr/>
        <p:txBody>
          <a:bodyPr/>
          <a:lstStyle/>
          <a:p>
            <a:fld id="{7DCA5E5B-C0C3-450B-8652-69FC7FF54518}" type="slidenum">
              <a:rPr lang="fr-BE" smtClean="0"/>
              <a:t>71</a:t>
            </a:fld>
            <a:endParaRPr lang="fr-BE" smtClean="0"/>
          </a:p>
        </p:txBody>
      </p:sp>
    </p:spTree>
    <p:extLst>
      <p:ext uri="{BB962C8B-B14F-4D97-AF65-F5344CB8AC3E}">
        <p14:creationId xmlns:p14="http://schemas.microsoft.com/office/powerpoint/2010/main" val="2125421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82</a:t>
            </a:fld>
            <a:endParaRPr lang="en-US"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en-US" altLang="en-US" smtClean="0">
              <a:latin typeface="Calibri" pitchFamily="34" charset="0"/>
            </a:endParaRPr>
          </a:p>
        </p:txBody>
      </p:sp>
    </p:spTree>
    <p:extLst>
      <p:ext uri="{BB962C8B-B14F-4D97-AF65-F5344CB8AC3E}">
        <p14:creationId xmlns:p14="http://schemas.microsoft.com/office/powerpoint/2010/main" val="871097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87</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87</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3533931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88</a:t>
            </a:fld>
            <a:endParaRPr lang="en-US"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89</a:t>
            </a:fld>
            <a:endParaRPr lang="en-US" altLang="en-US" smtClean="0">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16</a:t>
            </a:fld>
            <a:endParaRPr lang="en-US" altLang="en-US"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711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1894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19/10/2017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19/10/2017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19/10/2017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19/10/2017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19/10/2017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19/10/2017</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19/10/2017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19/10/2017</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19/10/2017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19/10/2017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Excel_Worksheet1.xlsx"/></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jpeg"/></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fr-BE" sz="4800" b="1" dirty="0" smtClean="0">
                <a:solidFill>
                  <a:srgbClr val="B82400"/>
                </a:solidFill>
                <a:ea typeface="+mn-ea"/>
              </a:rPr>
              <a:t>Quels sont les bénéfices de</a:t>
            </a:r>
            <a:r>
              <a:rPr lang="fr-BE" sz="4800" b="1" dirty="0" smtClean="0"/>
              <a:t> </a:t>
            </a:r>
            <a:r>
              <a:rPr lang="fr-BE" sz="4800" b="1" dirty="0" smtClean="0">
                <a:solidFill>
                  <a:srgbClr val="C00000"/>
                </a:solidFill>
              </a:rPr>
              <a:t>l’</a:t>
            </a:r>
            <a:r>
              <a:rPr lang="fr-BE" sz="4800" b="1" dirty="0" smtClean="0">
                <a:solidFill>
                  <a:srgbClr val="087670"/>
                </a:solidFill>
              </a:rPr>
              <a:t>eSanté </a:t>
            </a:r>
            <a:r>
              <a:rPr lang="fr-BE" sz="4800" b="1" dirty="0">
                <a:solidFill>
                  <a:srgbClr val="B82400"/>
                </a:solidFill>
                <a:ea typeface="+mn-ea"/>
              </a:rPr>
              <a:t>pour la </a:t>
            </a:r>
            <a:r>
              <a:rPr lang="fr-BE" sz="4800" b="1" dirty="0" smtClean="0">
                <a:solidFill>
                  <a:srgbClr val="B82400"/>
                </a:solidFill>
                <a:ea typeface="+mn-ea"/>
              </a:rPr>
              <a:t>société ?</a:t>
            </a:r>
            <a:endParaRPr lang="fr-BE" sz="4800" b="1" dirty="0">
              <a:solidFill>
                <a:srgbClr val="B82400"/>
              </a:solidFill>
              <a:ea typeface="+mn-ea"/>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sz="160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sz="160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sz="1600">
                  <a:latin typeface="+mj-lt"/>
                  <a:cs typeface="Arial" pitchFamily="34" charset="0"/>
                  <a:sym typeface="Arial" pitchFamily="34" charset="0"/>
                </a:rPr>
                <a:t>https://www.ehealth.fgov.be</a:t>
              </a:r>
            </a:p>
            <a:p>
              <a:pPr>
                <a:defRPr/>
              </a:pPr>
              <a:r>
                <a:rPr lang="fr-BE" sz="1600">
                  <a:latin typeface="+mj-lt"/>
                  <a:cs typeface="Arial" pitchFamily="34" charset="0"/>
                  <a:sym typeface="Arial" pitchFamily="34" charset="0"/>
                </a:rPr>
                <a:t>http://www.bcss.fgov.be</a:t>
              </a:r>
            </a:p>
            <a:p>
              <a:pPr>
                <a:defRPr/>
              </a:pPr>
              <a:r>
                <a:rPr lang="fr-BE" sz="1600">
                  <a:latin typeface="+mj-lt"/>
                  <a:cs typeface="Arial" pitchFamily="34" charset="0"/>
                  <a:sym typeface="Arial" pitchFamily="34" charset="0"/>
                </a:rPr>
                <a:t>http://www.frankrobben.be</a:t>
              </a: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Roadmap 2.0: prestataires de soins en 2019</a:t>
            </a:r>
          </a:p>
        </p:txBody>
      </p:sp>
      <p:sp>
        <p:nvSpPr>
          <p:cNvPr id="3" name="Tijdelijke aanduiding voor inhoud 2"/>
          <p:cNvSpPr>
            <a:spLocks noGrp="1"/>
          </p:cNvSpPr>
          <p:nvPr>
            <p:ph idx="1"/>
          </p:nvPr>
        </p:nvSpPr>
        <p:spPr/>
        <p:txBody>
          <a:bodyPr>
            <a:normAutofit fontScale="92500" lnSpcReduction="20000"/>
          </a:bodyPr>
          <a:lstStyle/>
          <a:p>
            <a:r>
              <a:rPr lang="fr-BE"/>
              <a:t>Pour tous les autres prestataires de soins, un DPI aura été défini. Ces derniers seront aussi en mesure de publier et d'actualiser certaines informations issues de leur DPI dans le coffre-fort sécurisé.</a:t>
            </a:r>
          </a:p>
          <a:p>
            <a:endParaRPr lang="nl-BE" smtClean="0"/>
          </a:p>
          <a:p>
            <a:r>
              <a:rPr lang="fr-BE"/>
              <a:t>Les médicaments et les prestations médicales seront prescrits par la voie électronique.</a:t>
            </a:r>
          </a:p>
          <a:p>
            <a:endParaRPr lang="nl-BE" smtClean="0"/>
          </a:p>
          <a:p>
            <a:r>
              <a:rPr lang="fr-BE"/>
              <a:t>Les pharmaciens publieront des informations concernant les médicaments délivrés dans le dossier pharmaceutique partagé (DPP) qui alimente le schéma de médication; le schéma de médication du patient sera également disponible dans le coffre-fort sécurisé et sera notamment partagé par les médecins, pharmaciens, infirmiers à domicile et hôpitaux.</a:t>
            </a:r>
          </a:p>
          <a:p>
            <a:endParaRPr lang="nl-BE" dirty="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10</a:t>
            </a:fld>
            <a:r>
              <a:rPr lang="fr-BE"/>
              <a:t> -</a:t>
            </a:r>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normAutofit fontScale="92500" lnSpcReduction="10000"/>
          </a:bodyPr>
          <a:lstStyle/>
          <a:p>
            <a:r>
              <a:rPr lang="fr-BE"/>
              <a:t>Le médecin généraliste, par le biais de son DMI, aura accès à toutes les informations médicales publiées de son/sa patient(e).</a:t>
            </a:r>
          </a:p>
          <a:p>
            <a:endParaRPr lang="nl-BE" dirty="0" smtClean="0"/>
          </a:p>
          <a:p>
            <a:r>
              <a:rPr lang="fr-BE"/>
              <a:t>L’ensemble des prestataires de soins auront accès à toutes les données médicales publiées de leur patient, pour autant qu’elles soient pertinentes pour eux. Des filtres seront définis à cet effet. L’information pourra également être complétée de façon multidisciplinaire.</a:t>
            </a:r>
          </a:p>
          <a:p>
            <a:endParaRPr lang="nl-BE" dirty="0" smtClean="0"/>
          </a:p>
          <a:p>
            <a:r>
              <a:rPr lang="fr-BE"/>
              <a:t>Les informations médicales seront au maximum créées et publiées de manière structurée et interopérable sur le plan sémantique.</a:t>
            </a:r>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11</a:t>
            </a:fld>
            <a:r>
              <a:rPr lang="fr-BE"/>
              <a:t> -</a:t>
            </a:r>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normAutofit lnSpcReduction="10000"/>
          </a:bodyPr>
          <a:lstStyle/>
          <a:p>
            <a:r>
              <a:rPr lang="fr-BE"/>
              <a:t>Tous les prestataires de soins pourront communiquer entre eux via la eHealthBox. Certains formulaires standard seront mis à disposition à cet effet.</a:t>
            </a:r>
          </a:p>
          <a:p>
            <a:endParaRPr lang="nl-BE" dirty="0" smtClean="0"/>
          </a:p>
          <a:p>
            <a:r>
              <a:rPr lang="fr-BE"/>
              <a:t>Les prestataires de soins pourront faire appel à la télémédecine en utilisant des applications de ‘mobile health’ qui auront fait l’objet d’un enregistrement officiel. Cet enregistrement sera conditionné par un certain nombre de contrôles en termes de protection des données, interopérabilité, label CE pour les dispositifs médicaux et evidence based medicine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12</a:t>
            </a:fld>
            <a:r>
              <a:rPr lang="fr-BE"/>
              <a:t> -</a:t>
            </a:r>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lstStyle/>
          <a:p>
            <a:r>
              <a:rPr lang="fr-BE" dirty="0"/>
              <a:t>Les registres seront optimalisés et uniformisés et l’enregistrement sera le plus possible automatisé à partir du DMI/DPI.</a:t>
            </a:r>
          </a:p>
          <a:p>
            <a:endParaRPr lang="nl-BE" dirty="0" smtClean="0"/>
          </a:p>
          <a:p>
            <a:r>
              <a:rPr lang="fr-BE" dirty="0"/>
              <a:t>La traçabilité des implants et des </a:t>
            </a:r>
            <a:r>
              <a:rPr lang="fr-BE" dirty="0" smtClean="0"/>
              <a:t>médicaments respectera </a:t>
            </a:r>
            <a:r>
              <a:rPr lang="fr-BE" dirty="0"/>
              <a:t>les normes internationales.</a:t>
            </a:r>
          </a:p>
          <a:p>
            <a:endParaRPr lang="nl-BE" dirty="0" smtClean="0"/>
          </a:p>
          <a:p>
            <a:r>
              <a:rPr lang="fr-BE" dirty="0"/>
              <a:t>Tous les échanges de données entre les prestataires de soins et les mutualités auront lieu par la voie électronique.</a:t>
            </a:r>
          </a:p>
          <a:p>
            <a:endParaRPr lang="fr-BE"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13</a:t>
            </a:fld>
            <a:r>
              <a:rPr lang="fr-BE"/>
              <a:t> -</a:t>
            </a:r>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22531" name="Content Placeholder 2"/>
          <p:cNvSpPr>
            <a:spLocks noGrp="1"/>
          </p:cNvSpPr>
          <p:nvPr>
            <p:ph idx="1"/>
          </p:nvPr>
        </p:nvSpPr>
        <p:spPr/>
        <p:txBody>
          <a:bodyPr>
            <a:normAutofit fontScale="92500"/>
          </a:bodyPr>
          <a:lstStyle/>
          <a:p>
            <a:r>
              <a:rPr lang="fr-BE"/>
              <a:t>Les prestataires de soins recevront des incitants pour l’utilisation et l’usage adéquat de l’eSanté. Les incitants financiers peuvent contenir un volet fédéral ainsi qu’un volet relatif aux différentes Communautés et Régions.</a:t>
            </a:r>
          </a:p>
          <a:p>
            <a:endParaRPr lang="nl-BE" altLang="fr-FR" dirty="0" smtClean="0"/>
          </a:p>
          <a:p>
            <a:r>
              <a:rPr lang="fr-BE"/>
              <a:t>Ils seront formés à l’eSanté, tant dans le cadre de leur formation de base que par des formations continuées.</a:t>
            </a:r>
          </a:p>
          <a:p>
            <a:endParaRPr lang="nl-BE" altLang="fr-FR" dirty="0" smtClean="0"/>
          </a:p>
          <a:p>
            <a:r>
              <a:rPr lang="fr-BE"/>
              <a:t>Ils disposeront également d’un guichet unique pour toute information administrative à l’intention de l’INAMI, du SPF Santé publique et des autorités fédérées (principe du « only once »).</a:t>
            </a:r>
          </a:p>
          <a:p>
            <a:endParaRPr lang="nl-BE" altLang="fr-FR"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14</a:t>
            </a:fld>
            <a:r>
              <a:rPr lang="fr-BE"/>
              <a:t> -</a:t>
            </a:r>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23555" name="Content Placeholder 2"/>
          <p:cNvSpPr>
            <a:spLocks noGrp="1"/>
          </p:cNvSpPr>
          <p:nvPr>
            <p:ph idx="1"/>
          </p:nvPr>
        </p:nvSpPr>
        <p:spPr/>
        <p:txBody>
          <a:bodyPr>
            <a:normAutofit fontScale="92500"/>
          </a:bodyPr>
          <a:lstStyle/>
          <a:p>
            <a:r>
              <a:rPr lang="fr-BE"/>
              <a:t>Le patient aura accès à toutes les informations qui le concernent et qui seront disponibles via les ‘coffres-forts’ sécurisés et le système des hubs et du metahub. Des filtres pourraient être définis (en examen).</a:t>
            </a:r>
          </a:p>
          <a:p>
            <a:endParaRPr lang="nl-BE" altLang="fr-FR" smtClean="0"/>
          </a:p>
          <a:p>
            <a:r>
              <a:rPr lang="fr-BE"/>
              <a:t>La possibilité de mettre en place une plate-forme consolidée permettant au patient de disposer de toute l’information au même endroit, qui mettrait des instruments d’analyse à disposition du patient ainsi que des instruments de ‘traduction’ lui permettant de mieux comprendre son dossier est à l’étude. Ceci contribuerait à la ‘health literacy’ du patient.</a:t>
            </a:r>
          </a:p>
          <a:p>
            <a:endParaRPr lang="nl-BE" altLang="fr-FR"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15</a:t>
            </a:fld>
            <a:r>
              <a:rPr lang="fr-BE"/>
              <a:t> -</a:t>
            </a:r>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3" name="Content Placeholder 2"/>
          <p:cNvSpPr>
            <a:spLocks noGrp="1"/>
          </p:cNvSpPr>
          <p:nvPr>
            <p:ph idx="1"/>
          </p:nvPr>
        </p:nvSpPr>
        <p:spPr/>
        <p:txBody>
          <a:bodyPr>
            <a:normAutofit fontScale="92500" lnSpcReduction="20000"/>
          </a:bodyPr>
          <a:lstStyle/>
          <a:p>
            <a:r>
              <a:rPr lang="fr-BE"/>
              <a:t>Le patient pourra lui-même ajouter des informations, via la plate-forme consolidée, dans le coffre-fort sécurisé, via le hub ou dans un cloud sécurisé.</a:t>
            </a:r>
          </a:p>
          <a:p>
            <a:endParaRPr lang="nl-BE" smtClean="0"/>
          </a:p>
          <a:p>
            <a:r>
              <a:rPr lang="fr-BE"/>
              <a:t>L'ensemble des informations présentes dans les hubs, les coffres-forts, la plateforme de consolidation, et éventuellement le cloud sécurisé constituent le PHR (Personal Health Record) du patient.</a:t>
            </a:r>
          </a:p>
          <a:p>
            <a:endParaRPr lang="nl-BE" smtClean="0"/>
          </a:p>
          <a:p>
            <a:r>
              <a:rPr lang="fr-BE"/>
              <a:t>Via la plate-forme consolidée seront aussi mises à la disposition d’autres informations pertinentes provenant des mutualités, de la Banque Carrefour de la sécurité sociale et d'autres sources pertinentes telles que les déclarations de volonté du patient en matière de don d’organe ou d’euthanasie</a:t>
            </a:r>
          </a:p>
          <a:p>
            <a:endParaRPr lang="nl-BE" smtClean="0"/>
          </a:p>
          <a:p>
            <a:endParaRPr lang="nl-BE" dirty="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16</a:t>
            </a:fld>
            <a:r>
              <a:rPr lang="fr-BE"/>
              <a:t> -</a:t>
            </a:r>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23555" name="Content Placeholder 2"/>
          <p:cNvSpPr>
            <a:spLocks noGrp="1"/>
          </p:cNvSpPr>
          <p:nvPr>
            <p:ph idx="1"/>
          </p:nvPr>
        </p:nvSpPr>
        <p:spPr/>
        <p:txBody>
          <a:bodyPr/>
          <a:lstStyle/>
          <a:p>
            <a:r>
              <a:rPr lang="fr-BE"/>
              <a:t>Le patient aura accès à son PHR par divers canaux, par ex. au moyen d'une appli préinstallée sur son smartphone. Le patient est ainsi informé de son état de santé réel et peut jouer un rôle majeur dans le cadre de son traitement.</a:t>
            </a:r>
          </a:p>
          <a:p>
            <a:endParaRPr lang="nl-BE" altLang="en-US"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17</a:t>
            </a:fld>
            <a:r>
              <a:rPr lang="fr-BE"/>
              <a:t> -</a:t>
            </a:r>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3" name="Content Placeholder 2"/>
          <p:cNvSpPr>
            <a:spLocks noGrp="1"/>
          </p:cNvSpPr>
          <p:nvPr>
            <p:ph idx="1"/>
          </p:nvPr>
        </p:nvSpPr>
        <p:spPr/>
        <p:txBody>
          <a:bodyPr>
            <a:normAutofit lnSpcReduction="10000"/>
          </a:bodyPr>
          <a:lstStyle/>
          <a:p>
            <a:r>
              <a:rPr lang="fr-BE"/>
              <a:t>Le patient ne recevra en principe plus d'attestation papier (sauf demandes exceptionnelles). L'attestation des soins dispensés sera transmise par le médecin par la voie électronique à la mutualité, la prescription de médicaments sera disponible dans le schéma de médication, la preuve d'incapacité de travail sera envoyée sous format électronique à l'employeur, le patient recevra l'accusé de réception dans sa boîte aux lettres électronique, ...</a:t>
            </a:r>
          </a:p>
          <a:p>
            <a:endParaRPr lang="nl-BE" altLang="en-US" smtClean="0"/>
          </a:p>
          <a:p>
            <a:r>
              <a:rPr lang="fr-BE"/>
              <a:t>Condition préalable pour ce qui précède: le patient doit avoir donné son consentement éclairé</a:t>
            </a:r>
          </a:p>
          <a:p>
            <a:endParaRPr lang="fr-BE"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18</a:t>
            </a:fld>
            <a:r>
              <a:rPr lang="fr-BE"/>
              <a:t> -</a:t>
            </a:r>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 : DMG = DMI =&gt; SumEHR</a:t>
            </a:r>
          </a:p>
        </p:txBody>
      </p:sp>
      <p:sp>
        <p:nvSpPr>
          <p:cNvPr id="4099" name="Rectangle 3"/>
          <p:cNvSpPr>
            <a:spLocks noGrp="1" noChangeArrowheads="1"/>
          </p:cNvSpPr>
          <p:nvPr>
            <p:ph idx="1"/>
          </p:nvPr>
        </p:nvSpPr>
        <p:spPr/>
        <p:txBody>
          <a:bodyPr>
            <a:normAutofit fontScale="70000" lnSpcReduction="20000"/>
          </a:bodyPr>
          <a:lstStyle/>
          <a:p>
            <a:r>
              <a:rPr lang="fr-BE" dirty="0"/>
              <a:t>Afin d’assurer la qualité des soins et d’informer correctement le patient, le </a:t>
            </a:r>
            <a:r>
              <a:rPr lang="fr-BE" dirty="0" smtClean="0"/>
              <a:t>médecin généraliste </a:t>
            </a:r>
            <a:r>
              <a:rPr lang="fr-BE" dirty="0"/>
              <a:t>enregistre les données médicales dans un DMI (dossier médical informatisé)</a:t>
            </a:r>
          </a:p>
          <a:p>
            <a:endParaRPr lang="nl-BE" dirty="0" smtClean="0"/>
          </a:p>
          <a:p>
            <a:r>
              <a:rPr lang="fr-BE" dirty="0"/>
              <a:t>Le DMI est la source authentique pour le partage d’informations par le médecin généraliste</a:t>
            </a:r>
          </a:p>
          <a:p>
            <a:endParaRPr lang="nl-BE" dirty="0" smtClean="0"/>
          </a:p>
          <a:p>
            <a:r>
              <a:rPr lang="fr-BE" dirty="0"/>
              <a:t>Le </a:t>
            </a:r>
            <a:r>
              <a:rPr lang="fr-BE" dirty="0" err="1"/>
              <a:t>Sum</a:t>
            </a:r>
            <a:r>
              <a:rPr lang="fr-BE" cap="all" dirty="0" err="1"/>
              <a:t>ehr</a:t>
            </a:r>
            <a:r>
              <a:rPr lang="fr-BE" dirty="0"/>
              <a:t> (</a:t>
            </a:r>
            <a:r>
              <a:rPr lang="fr-BE" dirty="0" err="1"/>
              <a:t>SUMmarized</a:t>
            </a:r>
            <a:r>
              <a:rPr lang="fr-BE" dirty="0"/>
              <a:t> </a:t>
            </a:r>
            <a:r>
              <a:rPr lang="fr-BE" dirty="0" err="1"/>
              <a:t>Electronic</a:t>
            </a:r>
            <a:r>
              <a:rPr lang="fr-BE" dirty="0"/>
              <a:t> </a:t>
            </a:r>
            <a:r>
              <a:rPr lang="fr-BE" dirty="0" err="1"/>
              <a:t>Health</a:t>
            </a:r>
            <a:r>
              <a:rPr lang="fr-BE" dirty="0"/>
              <a:t> Record) est un résumé succinct du DMI sous forme structurée et codée</a:t>
            </a:r>
          </a:p>
          <a:p>
            <a:endParaRPr lang="nl-BE" dirty="0" smtClean="0"/>
          </a:p>
          <a:p>
            <a:r>
              <a:rPr lang="fr-BE" dirty="0"/>
              <a:t>Tout patient, s’il le souhaite, a droit à un </a:t>
            </a:r>
            <a:r>
              <a:rPr lang="fr-BE" dirty="0" err="1"/>
              <a:t>Sum</a:t>
            </a:r>
            <a:r>
              <a:rPr lang="fr-BE" cap="all" dirty="0" err="1"/>
              <a:t>ehr</a:t>
            </a:r>
            <a:endParaRPr lang="fr-BE" cap="all" dirty="0"/>
          </a:p>
          <a:p>
            <a:endParaRPr lang="nl-BE" dirty="0" smtClean="0"/>
          </a:p>
          <a:p>
            <a:r>
              <a:rPr lang="fr-BE" dirty="0"/>
              <a:t>Les informations présentes dans le </a:t>
            </a:r>
            <a:r>
              <a:rPr lang="fr-BE" dirty="0" err="1"/>
              <a:t>Sum</a:t>
            </a:r>
            <a:r>
              <a:rPr lang="fr-BE" cap="all" dirty="0" err="1"/>
              <a:t>ehr</a:t>
            </a:r>
            <a:r>
              <a:rPr lang="fr-BE" dirty="0"/>
              <a:t> sont accessibles pour tout médecin ayant une relation thérapeutique avec le patient, moyennant le consentement du patient, ainsi que pour le patient lui-même</a:t>
            </a:r>
          </a:p>
          <a:p>
            <a:endParaRPr lang="nl-BE" dirty="0" smtClean="0"/>
          </a:p>
          <a:p>
            <a:r>
              <a:rPr lang="fr-BE" dirty="0"/>
              <a:t>Emploi du </a:t>
            </a:r>
            <a:r>
              <a:rPr lang="fr-BE" dirty="0" err="1"/>
              <a:t>Sum</a:t>
            </a:r>
            <a:r>
              <a:rPr lang="fr-BE" cap="all" dirty="0" err="1"/>
              <a:t>ehr</a:t>
            </a:r>
            <a:r>
              <a:rPr lang="fr-BE" dirty="0"/>
              <a:t> en priorité dans les postes de garde des médecins généralistes et dans les services des urgences</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19</a:t>
            </a:fld>
            <a:r>
              <a:rPr lang="fr-BE"/>
              <a:t> -</a:t>
            </a:r>
          </a:p>
        </p:txBody>
      </p:sp>
    </p:spTree>
    <p:extLst>
      <p:ext uri="{BB962C8B-B14F-4D97-AF65-F5344CB8AC3E}">
        <p14:creationId xmlns:p14="http://schemas.microsoft.com/office/powerpoint/2010/main" val="5415341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sym typeface="Arial" charset="0"/>
              </a:rPr>
              <a:t>Quelques évolutions dans les soins de santé</a:t>
            </a:r>
            <a:endParaRPr lang="fr-BE" dirty="0"/>
          </a:p>
        </p:txBody>
      </p:sp>
      <p:sp>
        <p:nvSpPr>
          <p:cNvPr id="13315" name="Content Placeholder 10"/>
          <p:cNvSpPr>
            <a:spLocks noGrp="1"/>
          </p:cNvSpPr>
          <p:nvPr>
            <p:ph idx="1"/>
          </p:nvPr>
        </p:nvSpPr>
        <p:spPr/>
        <p:txBody>
          <a:bodyPr>
            <a:normAutofit fontScale="85000" lnSpcReduction="10000"/>
          </a:bodyPr>
          <a:lstStyle/>
          <a:p>
            <a:pPr marL="182880" indent="-182880">
              <a:defRPr/>
            </a:pPr>
            <a:r>
              <a:rPr lang="fr-BE" altLang="en-US" dirty="0">
                <a:sym typeface="Arial" charset="0"/>
              </a:rPr>
              <a:t>plus de soins chroniques</a:t>
            </a:r>
            <a:r>
              <a:rPr lang="fr-BE" dirty="0"/>
              <a:t> </a:t>
            </a:r>
            <a:r>
              <a:rPr lang="fr-BE" altLang="en-US" dirty="0">
                <a:sym typeface="Arial" charset="0"/>
              </a:rPr>
              <a:t>(vs soins</a:t>
            </a:r>
            <a:r>
              <a:rPr lang="fr-BE" dirty="0"/>
              <a:t> </a:t>
            </a:r>
            <a:r>
              <a:rPr lang="fr-BE" altLang="en-US" dirty="0">
                <a:sym typeface="Arial" charset="0"/>
              </a:rPr>
              <a:t>aigus</a:t>
            </a:r>
            <a:r>
              <a:rPr lang="fr-BE" dirty="0"/>
              <a:t> </a:t>
            </a:r>
            <a:r>
              <a:rPr lang="fr-BE" altLang="en-US" dirty="0">
                <a:sym typeface="Arial" charset="0"/>
              </a:rPr>
              <a:t>uniquement)</a:t>
            </a:r>
          </a:p>
          <a:p>
            <a:pPr marL="182880" indent="-182880">
              <a:defRPr/>
            </a:pPr>
            <a:r>
              <a:rPr lang="fr-BE" altLang="en-US" dirty="0">
                <a:sym typeface="Arial" charset="0"/>
              </a:rPr>
              <a:t>soins à distance (monitoring, aide, consultation, diagnostic, opération, ...), </a:t>
            </a:r>
            <a:r>
              <a:rPr lang="fr-BE" altLang="en-US" dirty="0" err="1">
                <a:sym typeface="Arial" charset="0"/>
              </a:rPr>
              <a:t>e.a</a:t>
            </a:r>
            <a:r>
              <a:rPr lang="fr-BE" altLang="en-US" dirty="0">
                <a:sym typeface="Arial" charset="0"/>
              </a:rPr>
              <a:t>. soins à domicile</a:t>
            </a:r>
          </a:p>
          <a:p>
            <a:pPr marL="182880" indent="-182880">
              <a:defRPr/>
            </a:pPr>
            <a:r>
              <a:rPr lang="fr-BE" altLang="en-US" dirty="0">
                <a:sym typeface="Arial" charset="0"/>
              </a:rPr>
              <a:t>soins mobiles</a:t>
            </a:r>
          </a:p>
          <a:p>
            <a:pPr marL="182880" indent="-182880">
              <a:defRPr/>
            </a:pPr>
            <a:r>
              <a:rPr lang="fr-BE" altLang="en-US" dirty="0">
                <a:sym typeface="Arial" charset="0"/>
              </a:rPr>
              <a:t>soins</a:t>
            </a:r>
            <a:r>
              <a:rPr lang="fr-BE" dirty="0"/>
              <a:t> </a:t>
            </a:r>
            <a:r>
              <a:rPr lang="fr-BE" altLang="en-US" dirty="0">
                <a:sym typeface="Arial" charset="0"/>
              </a:rPr>
              <a:t>multidisciplinaires, </a:t>
            </a:r>
            <a:r>
              <a:rPr lang="fr-BE" altLang="en-US" dirty="0" err="1">
                <a:sym typeface="Arial" charset="0"/>
              </a:rPr>
              <a:t>transmuraux</a:t>
            </a:r>
            <a:r>
              <a:rPr lang="fr-BE" altLang="en-US" dirty="0">
                <a:sym typeface="Arial" charset="0"/>
              </a:rPr>
              <a:t> et intégrés</a:t>
            </a:r>
          </a:p>
          <a:p>
            <a:pPr marL="182880" indent="-182880">
              <a:defRPr/>
            </a:pPr>
            <a:r>
              <a:rPr lang="fr-BE" altLang="en-US" dirty="0">
                <a:sym typeface="Arial" charset="0"/>
              </a:rPr>
              <a:t>patient au centre des soins et autonomisation du patient</a:t>
            </a:r>
          </a:p>
          <a:p>
            <a:pPr marL="182880" indent="-182880">
              <a:defRPr/>
            </a:pPr>
            <a:r>
              <a:rPr lang="fr-BE" altLang="en-US" dirty="0">
                <a:sym typeface="Arial" charset="0"/>
              </a:rPr>
              <a:t>évolution</a:t>
            </a:r>
            <a:r>
              <a:rPr lang="fr-BE" dirty="0"/>
              <a:t> </a:t>
            </a:r>
            <a:r>
              <a:rPr lang="fr-BE" altLang="en-US" dirty="0">
                <a:sym typeface="Arial" charset="0"/>
              </a:rPr>
              <a:t>rapide des connaissances =&gt; besoin</a:t>
            </a:r>
            <a:r>
              <a:rPr lang="fr-BE" dirty="0"/>
              <a:t> </a:t>
            </a:r>
            <a:r>
              <a:rPr lang="fr-BE" altLang="en-US" dirty="0">
                <a:sym typeface="Arial" charset="0"/>
              </a:rPr>
              <a:t>d'une gestion et d'une valorisation</a:t>
            </a:r>
            <a:r>
              <a:rPr lang="fr-BE" dirty="0"/>
              <a:t> </a:t>
            </a:r>
            <a:r>
              <a:rPr lang="fr-BE" altLang="en-US" dirty="0">
                <a:sym typeface="Arial" charset="0"/>
              </a:rPr>
              <a:t>fiables et coordonnées</a:t>
            </a:r>
            <a:r>
              <a:rPr lang="fr-BE" dirty="0"/>
              <a:t> </a:t>
            </a:r>
            <a:r>
              <a:rPr lang="fr-BE" altLang="en-US" dirty="0">
                <a:sym typeface="Arial" charset="0"/>
              </a:rPr>
              <a:t>des</a:t>
            </a:r>
            <a:r>
              <a:rPr lang="fr-BE" dirty="0"/>
              <a:t> </a:t>
            </a:r>
            <a:r>
              <a:rPr lang="fr-BE" altLang="en-US" dirty="0">
                <a:sym typeface="Arial" charset="0"/>
              </a:rPr>
              <a:t>connaissances</a:t>
            </a:r>
          </a:p>
          <a:p>
            <a:pPr marL="182880" indent="-182880">
              <a:defRPr/>
            </a:pPr>
            <a:r>
              <a:rPr lang="fr-BE" altLang="en-US" dirty="0">
                <a:sym typeface="Arial" charset="0"/>
              </a:rPr>
              <a:t>danger</a:t>
            </a:r>
            <a:r>
              <a:rPr lang="fr-BE" dirty="0"/>
              <a:t> </a:t>
            </a:r>
            <a:r>
              <a:rPr lang="fr-BE" altLang="en-US" dirty="0">
                <a:sym typeface="Arial" charset="0"/>
              </a:rPr>
              <a:t>de</a:t>
            </a:r>
            <a:r>
              <a:rPr lang="fr-BE" dirty="0"/>
              <a:t> </a:t>
            </a:r>
            <a:r>
              <a:rPr lang="fr-BE" altLang="en-US" dirty="0">
                <a:sym typeface="Arial" charset="0"/>
              </a:rPr>
              <a:t>processus administratifs</a:t>
            </a:r>
            <a:r>
              <a:rPr lang="fr-BE" dirty="0"/>
              <a:t> </a:t>
            </a:r>
            <a:r>
              <a:rPr lang="fr-BE" altLang="en-US" dirty="0">
                <a:sym typeface="Arial" charset="0"/>
              </a:rPr>
              <a:t>qui</a:t>
            </a:r>
            <a:r>
              <a:rPr lang="fr-BE" dirty="0"/>
              <a:t> </a:t>
            </a:r>
            <a:r>
              <a:rPr lang="fr-BE" altLang="en-US" dirty="0">
                <a:sym typeface="Arial" charset="0"/>
              </a:rPr>
              <a:t>prennent trop de temps</a:t>
            </a:r>
          </a:p>
          <a:p>
            <a:pPr marL="182880" indent="-182880">
              <a:defRPr/>
            </a:pPr>
            <a:r>
              <a:rPr lang="fr-BE" altLang="en-US" dirty="0">
                <a:sym typeface="Arial" charset="0"/>
              </a:rPr>
              <a:t>un soutien</a:t>
            </a:r>
            <a:r>
              <a:rPr lang="fr-BE" dirty="0"/>
              <a:t> </a:t>
            </a:r>
            <a:r>
              <a:rPr lang="fr-BE" altLang="en-US" dirty="0">
                <a:sym typeface="Arial" charset="0"/>
              </a:rPr>
              <a:t>de qualité de la politique et de la recherche en matière de soins de santé doit être basé</a:t>
            </a:r>
            <a:r>
              <a:rPr lang="fr-BE" dirty="0"/>
              <a:t> </a:t>
            </a:r>
            <a:r>
              <a:rPr lang="fr-BE" altLang="en-US" dirty="0">
                <a:sym typeface="Arial" charset="0"/>
              </a:rPr>
              <a:t>sur des données de qualité intégrées et </a:t>
            </a:r>
            <a:r>
              <a:rPr lang="fr-BE" altLang="en-US" dirty="0" err="1">
                <a:sym typeface="Arial" charset="0"/>
              </a:rPr>
              <a:t>anonymisées</a:t>
            </a:r>
            <a:endParaRPr lang="fr-BE" altLang="en-US" dirty="0">
              <a:sym typeface="Arial" charset="0"/>
            </a:endParaRPr>
          </a:p>
          <a:p>
            <a:pPr marL="182880" indent="-182880">
              <a:defRPr/>
            </a:pPr>
            <a:r>
              <a:rPr lang="fr-BE" altLang="en-US" dirty="0">
                <a:sym typeface="Arial" charset="0"/>
              </a:rPr>
              <a:t>mobilité</a:t>
            </a:r>
            <a:r>
              <a:rPr lang="fr-BE" dirty="0"/>
              <a:t> </a:t>
            </a:r>
            <a:r>
              <a:rPr lang="fr-BE" altLang="en-US" dirty="0">
                <a:sym typeface="Arial" charset="0"/>
              </a:rPr>
              <a:t>transfrontalière</a:t>
            </a:r>
          </a:p>
        </p:txBody>
      </p:sp>
      <p:sp>
        <p:nvSpPr>
          <p:cNvPr id="6" name="Date Placeholder 5"/>
          <p:cNvSpPr>
            <a:spLocks noGrp="1"/>
          </p:cNvSpPr>
          <p:nvPr>
            <p:ph type="dt" sz="half" idx="2"/>
          </p:nvPr>
        </p:nvSpPr>
        <p:spPr/>
        <p:txBody>
          <a:bodyPr/>
          <a:lstStyle/>
          <a:p>
            <a:r>
              <a:rPr lang="fr-FR" dirty="0" smtClean="0"/>
              <a:t>19/10/2017</a:t>
            </a:r>
            <a:endParaRPr lang="fr-BE" dirty="0"/>
          </a:p>
        </p:txBody>
      </p:sp>
      <p:sp>
        <p:nvSpPr>
          <p:cNvPr id="7" name="Slide Number Placeholder 6"/>
          <p:cNvSpPr>
            <a:spLocks noGrp="1"/>
          </p:cNvSpPr>
          <p:nvPr>
            <p:ph type="sldNum" sz="quarter" idx="4"/>
          </p:nvPr>
        </p:nvSpPr>
        <p:spPr/>
        <p:txBody>
          <a:bodyPr/>
          <a:lstStyle/>
          <a:p>
            <a:r>
              <a:rPr lang="fr-BE" dirty="0"/>
              <a:t>- </a:t>
            </a:r>
            <a:fld id="{30A9230E-FFBB-4CCB-ABD7-198084EDE768}" type="slidenum">
              <a:rPr lang="fr-BE" smtClean="0"/>
              <a:pPr/>
              <a:t>2</a:t>
            </a:fld>
            <a:r>
              <a:rPr lang="fr-BE" dirty="0"/>
              <a:t> -</a:t>
            </a:r>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 : DMG = DMI =&gt; SumEHR</a:t>
            </a:r>
          </a:p>
        </p:txBody>
      </p:sp>
      <p:sp>
        <p:nvSpPr>
          <p:cNvPr id="28675" name="Rectangle 3"/>
          <p:cNvSpPr>
            <a:spLocks noGrp="1" noChangeArrowheads="1"/>
          </p:cNvSpPr>
          <p:nvPr>
            <p:ph idx="1"/>
          </p:nvPr>
        </p:nvSpPr>
        <p:spPr/>
        <p:txBody>
          <a:bodyPr>
            <a:normAutofit lnSpcReduction="10000"/>
          </a:bodyPr>
          <a:lstStyle/>
          <a:p>
            <a:r>
              <a:rPr lang="fr-BE"/>
              <a:t>Objectifs 1/01/2020 :</a:t>
            </a:r>
          </a:p>
          <a:p>
            <a:pPr lvl="1"/>
            <a:r>
              <a:rPr lang="fr-BE"/>
              <a:t>médecins généralistes: base légale approuvée par la Commission médico-mutualiste</a:t>
            </a:r>
          </a:p>
          <a:p>
            <a:pPr lvl="2"/>
            <a:r>
              <a:rPr lang="fr-BE"/>
              <a:t>100 % des médecins généralistes devront utiliser un logiciel agréé qui comprend la possibilité d’enregistrer un DMI pour chacun de leurs patients</a:t>
            </a:r>
          </a:p>
          <a:p>
            <a:pPr lvl="2"/>
            <a:endParaRPr lang="nl-BE" altLang="en-US" dirty="0" smtClean="0"/>
          </a:p>
          <a:p>
            <a:pPr lvl="1"/>
            <a:r>
              <a:rPr lang="fr-BE"/>
              <a:t>autres prestataire de soins</a:t>
            </a:r>
          </a:p>
          <a:p>
            <a:pPr lvl="2"/>
            <a:r>
              <a:rPr lang="fr-BE"/>
              <a:t>définition du DMI</a:t>
            </a:r>
          </a:p>
          <a:p>
            <a:pPr lvl="2"/>
            <a:r>
              <a:rPr lang="fr-BE"/>
              <a:t>publication et mise à jour de certaines informations dans les ‘coffres-forts’ sécurisés</a:t>
            </a:r>
          </a:p>
          <a:p>
            <a:endParaRPr lang="nl-BE" altLang="en-US" dirty="0" smtClean="0"/>
          </a:p>
          <a:p>
            <a:r>
              <a:rPr lang="fr-BE"/>
              <a:t>Organisation responsable : INAMI et Plate-forme eHealth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20</a:t>
            </a:fld>
            <a:r>
              <a:rPr lang="fr-BE"/>
              <a:t> -</a:t>
            </a:r>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 : DMG = DMI =&gt; SumEHR</a:t>
            </a:r>
          </a:p>
        </p:txBody>
      </p:sp>
      <p:sp>
        <p:nvSpPr>
          <p:cNvPr id="4099" name="Rectangle 3"/>
          <p:cNvSpPr>
            <a:spLocks noGrp="1" noChangeArrowheads="1"/>
          </p:cNvSpPr>
          <p:nvPr>
            <p:ph idx="1"/>
          </p:nvPr>
        </p:nvSpPr>
        <p:spPr/>
        <p:txBody>
          <a:bodyPr/>
          <a:lstStyle/>
          <a:p>
            <a:r>
              <a:rPr lang="fr-BE"/>
              <a:t>DMI - proposition</a:t>
            </a:r>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82532"/>
            <a:ext cx="6863368" cy="45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21</a:t>
            </a:fld>
            <a:r>
              <a:rPr lang="fr-BE"/>
              <a:t> -</a:t>
            </a:r>
          </a:p>
        </p:txBody>
      </p:sp>
    </p:spTree>
    <p:extLst>
      <p:ext uri="{BB962C8B-B14F-4D97-AF65-F5344CB8AC3E}">
        <p14:creationId xmlns:p14="http://schemas.microsoft.com/office/powerpoint/2010/main" val="168547815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 : DMG = DMI =&gt; SumEHR</a:t>
            </a:r>
          </a:p>
        </p:txBody>
      </p:sp>
      <p:sp>
        <p:nvSpPr>
          <p:cNvPr id="4099" name="Rectangle 3"/>
          <p:cNvSpPr>
            <a:spLocks noGrp="1" noChangeArrowheads="1"/>
          </p:cNvSpPr>
          <p:nvPr>
            <p:ph idx="1"/>
          </p:nvPr>
        </p:nvSpPr>
        <p:spPr/>
        <p:txBody>
          <a:bodyPr/>
          <a:lstStyle/>
          <a:p>
            <a:r>
              <a:rPr lang="fr-BE"/>
              <a:t>Sumehr - Proposition</a:t>
            </a:r>
          </a:p>
          <a:p>
            <a:endParaRPr lang="fr-BE" smtClean="0"/>
          </a:p>
          <a:p>
            <a:endParaRPr lang="fr-BE" smtClean="0"/>
          </a:p>
          <a:p>
            <a:endParaRPr lang="fr-BE" smtClean="0"/>
          </a:p>
          <a:p>
            <a:pPr lvl="1"/>
            <a:endParaRPr lang="fr-BE" smtClean="0"/>
          </a:p>
          <a:p>
            <a:endParaRPr lang="fr-BE" smtClean="0"/>
          </a:p>
          <a:p>
            <a:endParaRPr lang="fr-BE" smtClean="0"/>
          </a:p>
          <a:p>
            <a:pPr lvl="1"/>
            <a:endParaRPr lang="fr-BE" smtClean="0"/>
          </a:p>
          <a:p>
            <a:pPr lvl="1"/>
            <a:endParaRPr lang="fr-BE" smtClean="0"/>
          </a:p>
          <a:p>
            <a:pPr lvl="1"/>
            <a:endParaRPr lang="fr-BE" smtClean="0"/>
          </a:p>
          <a:p>
            <a:endParaRPr lang="fr-BE" smtClean="0"/>
          </a:p>
          <a:p>
            <a:endParaRPr lang="fr-BE" smtClean="0"/>
          </a:p>
          <a:p>
            <a:endParaRPr lang="fr-BE" smtClean="0"/>
          </a:p>
          <a:p>
            <a:endParaRPr lang="fr-BE" smtClean="0"/>
          </a:p>
          <a:p>
            <a:pPr lvl="1"/>
            <a:endParaRPr lang="fr-BE" smtClean="0"/>
          </a:p>
          <a:p>
            <a:endParaRPr lang="fr-BE"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77" y="1556792"/>
            <a:ext cx="757325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22</a:t>
            </a:fld>
            <a:r>
              <a:rPr lang="fr-BE"/>
              <a:t> -</a:t>
            </a:r>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p:txBody>
          <a:bodyPr>
            <a:normAutofit/>
          </a:bodyPr>
          <a:lstStyle/>
          <a:p>
            <a:r>
              <a:rPr lang="fr-BE"/>
              <a:t>1/01/2017</a:t>
            </a:r>
          </a:p>
          <a:p>
            <a:pPr lvl="1"/>
            <a:r>
              <a:rPr lang="fr-BE"/>
              <a:t>le médecin, qui prescrit électroniquement des médicaments à son patient (via un logiciel et le service Recip-e), ne lui remet plus de prescription papier mais uniquement une « preuve » de cette prescription électronique, munie d’un code-barres</a:t>
            </a:r>
          </a:p>
          <a:p>
            <a:pPr lvl="1"/>
            <a:r>
              <a:rPr lang="fr-BE"/>
              <a:t>la lecture du code-barres permet au pharmacien de télécharger la prescription électronique  &gt; seule la prescription électronique a une valeur légale </a:t>
            </a:r>
          </a:p>
          <a:p>
            <a:pPr lvl="1"/>
            <a:r>
              <a:rPr lang="fr-BE"/>
              <a:t>rien ne change pour la prescription papier, toujours valable en 2017</a:t>
            </a:r>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23</a:t>
            </a:fld>
            <a:r>
              <a:rPr lang="fr-BE"/>
              <a:t> -</a:t>
            </a:r>
          </a:p>
        </p:txBody>
      </p:sp>
    </p:spTree>
    <p:extLst>
      <p:ext uri="{BB962C8B-B14F-4D97-AF65-F5344CB8AC3E}">
        <p14:creationId xmlns:p14="http://schemas.microsoft.com/office/powerpoint/2010/main" val="167660356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p:txBody>
          <a:bodyPr>
            <a:normAutofit/>
          </a:bodyPr>
          <a:lstStyle/>
          <a:p>
            <a:r>
              <a:rPr lang="fr-BE"/>
              <a:t>1/01/2018</a:t>
            </a:r>
          </a:p>
          <a:p>
            <a:pPr lvl="1"/>
            <a:r>
              <a:rPr lang="fr-BE"/>
              <a:t>seule la prescription électronique de médicaments sera valable </a:t>
            </a:r>
          </a:p>
          <a:p>
            <a:pPr lvl="1"/>
            <a:r>
              <a:rPr lang="fr-BE"/>
              <a:t>la prescription papier reste possible en cas d’urgence</a:t>
            </a:r>
          </a:p>
          <a:p>
            <a:pPr lvl="1"/>
            <a:r>
              <a:rPr lang="fr-BE"/>
              <a:t>disparition progressive de la preuve papier </a:t>
            </a:r>
          </a:p>
          <a:p>
            <a:pPr lvl="1"/>
            <a:r>
              <a:rPr lang="fr-BE"/>
              <a:t>lecture du code-barres remplacée par lecture de la carte eID</a:t>
            </a:r>
          </a:p>
          <a:p>
            <a:pPr lvl="1"/>
            <a:r>
              <a:rPr lang="fr-BE"/>
              <a:t>le prescripteur pourra continuer à utiliser le papier, si le patient le souhaite, mais plutôt pour lui donner une information compréhensible et utile afin qu’il prenne correctement ses médicaments</a:t>
            </a:r>
          </a:p>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24</a:t>
            </a:fld>
            <a:r>
              <a:rPr lang="fr-BE"/>
              <a:t> -</a:t>
            </a:r>
          </a:p>
        </p:txBody>
      </p:sp>
    </p:spTree>
    <p:extLst>
      <p:ext uri="{BB962C8B-B14F-4D97-AF65-F5344CB8AC3E}">
        <p14:creationId xmlns:p14="http://schemas.microsoft.com/office/powerpoint/2010/main" val="347137653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a:xfrm>
            <a:off x="457200" y="1052736"/>
            <a:ext cx="8435280" cy="5256584"/>
          </a:xfrm>
        </p:spPr>
        <p:txBody>
          <a:bodyPr>
            <a:normAutofit/>
          </a:bodyPr>
          <a:lstStyle/>
          <a:p>
            <a:r>
              <a:rPr lang="fr-BE" dirty="0"/>
              <a:t>Quelques chiffres (</a:t>
            </a:r>
            <a:r>
              <a:rPr lang="fr-BE" dirty="0" smtClean="0"/>
              <a:t>1-30 septembre)</a:t>
            </a:r>
            <a:endParaRPr lang="fr-BE" dirty="0"/>
          </a:p>
          <a:p>
            <a:pPr lvl="1"/>
            <a:r>
              <a:rPr lang="nl-BE" dirty="0"/>
              <a:t>9.638 </a:t>
            </a:r>
            <a:r>
              <a:rPr lang="fr-BE" sz="2400" dirty="0" smtClean="0"/>
              <a:t>médecins </a:t>
            </a:r>
            <a:r>
              <a:rPr lang="fr-BE" sz="2400" dirty="0"/>
              <a:t>ont envoyé </a:t>
            </a:r>
            <a:r>
              <a:rPr lang="nl-BE" dirty="0"/>
              <a:t>3.123.274</a:t>
            </a:r>
            <a:r>
              <a:rPr lang="fr-BE" sz="2400" dirty="0" smtClean="0"/>
              <a:t> </a:t>
            </a:r>
            <a:r>
              <a:rPr lang="fr-BE" sz="2400" dirty="0"/>
              <a:t>prescriptions </a:t>
            </a:r>
            <a:r>
              <a:rPr lang="fr-BE" sz="2400" dirty="0" err="1"/>
              <a:t>Recip</a:t>
            </a:r>
            <a:r>
              <a:rPr lang="fr-BE" sz="2400" dirty="0"/>
              <a:t>-e</a:t>
            </a:r>
          </a:p>
          <a:p>
            <a:pPr lvl="1"/>
            <a:endParaRPr lang="nl-NL" sz="2400" dirty="0" smtClean="0"/>
          </a:p>
          <a:p>
            <a:pPr lvl="1"/>
            <a:r>
              <a:rPr lang="nl-BE" dirty="0"/>
              <a:t>2.496 </a:t>
            </a:r>
            <a:r>
              <a:rPr lang="fr-BE" sz="2400" dirty="0" smtClean="0"/>
              <a:t>dentistes </a:t>
            </a:r>
            <a:r>
              <a:rPr lang="fr-BE" sz="2400" dirty="0"/>
              <a:t>ont envoyé </a:t>
            </a:r>
            <a:r>
              <a:rPr lang="nl-BE" dirty="0"/>
              <a:t>21.419 </a:t>
            </a:r>
            <a:r>
              <a:rPr lang="fr-BE" sz="2400" dirty="0" smtClean="0"/>
              <a:t>prescriptions </a:t>
            </a:r>
            <a:r>
              <a:rPr lang="fr-BE" sz="2400" dirty="0" err="1"/>
              <a:t>Recip</a:t>
            </a:r>
            <a:r>
              <a:rPr lang="fr-BE" sz="2400" dirty="0"/>
              <a:t>-e</a:t>
            </a:r>
          </a:p>
          <a:p>
            <a:pPr lvl="1"/>
            <a:endParaRPr lang="nl-NL" sz="2400" dirty="0" smtClean="0"/>
          </a:p>
          <a:p>
            <a:pPr lvl="1"/>
            <a:r>
              <a:rPr lang="nl-BE" dirty="0"/>
              <a:t>15</a:t>
            </a:r>
            <a:r>
              <a:rPr lang="fr-BE" sz="2400" dirty="0" smtClean="0"/>
              <a:t> </a:t>
            </a:r>
            <a:r>
              <a:rPr lang="fr-BE" sz="2400" dirty="0"/>
              <a:t>hôpitaux ont envoyé </a:t>
            </a:r>
            <a:r>
              <a:rPr lang="nl-BE" dirty="0"/>
              <a:t>133.341 </a:t>
            </a:r>
            <a:r>
              <a:rPr lang="fr-BE" sz="2400" dirty="0" smtClean="0"/>
              <a:t>prescriptions </a:t>
            </a:r>
            <a:r>
              <a:rPr lang="fr-BE" sz="2400" dirty="0" err="1"/>
              <a:t>Recip</a:t>
            </a:r>
            <a:r>
              <a:rPr lang="fr-BE" sz="2400" dirty="0"/>
              <a:t>-e</a:t>
            </a:r>
          </a:p>
          <a:p>
            <a:pPr lvl="1"/>
            <a:endParaRPr lang="nl-NL" sz="2400" dirty="0" smtClean="0"/>
          </a:p>
          <a:p>
            <a:pPr lvl="1"/>
            <a:r>
              <a:rPr lang="nl-BE" dirty="0"/>
              <a:t>3.276.864</a:t>
            </a:r>
            <a:r>
              <a:rPr lang="fr-BE" sz="2400" dirty="0" smtClean="0"/>
              <a:t> </a:t>
            </a:r>
            <a:r>
              <a:rPr lang="fr-BE" sz="2400" dirty="0"/>
              <a:t>prescriptions sont arrivées chez </a:t>
            </a:r>
            <a:r>
              <a:rPr lang="fr-BE" sz="2400" dirty="0" err="1"/>
              <a:t>Recip</a:t>
            </a:r>
            <a:r>
              <a:rPr lang="fr-BE" sz="2400" dirty="0"/>
              <a:t>-e: </a:t>
            </a:r>
            <a:r>
              <a:rPr lang="nl-BE" dirty="0"/>
              <a:t>4.875 </a:t>
            </a:r>
            <a:r>
              <a:rPr lang="fr-BE" dirty="0" smtClean="0"/>
              <a:t> </a:t>
            </a:r>
            <a:r>
              <a:rPr lang="fr-BE" dirty="0"/>
              <a:t>pharmaciens ont téléchargé </a:t>
            </a:r>
            <a:r>
              <a:rPr lang="nl-BE" dirty="0"/>
              <a:t>2.822.817 </a:t>
            </a:r>
            <a:r>
              <a:rPr lang="fr-BE" dirty="0" smtClean="0"/>
              <a:t>prescriptions </a:t>
            </a:r>
            <a:r>
              <a:rPr lang="fr-BE" dirty="0" err="1"/>
              <a:t>Recip</a:t>
            </a:r>
            <a:r>
              <a:rPr lang="fr-BE" dirty="0"/>
              <a:t>-e </a:t>
            </a:r>
            <a:r>
              <a:rPr lang="fr-BE" dirty="0" smtClean="0"/>
              <a:t>(</a:t>
            </a:r>
            <a:r>
              <a:rPr lang="nl-BE" dirty="0"/>
              <a:t>86.14% </a:t>
            </a:r>
            <a:r>
              <a:rPr lang="fr-BE" dirty="0" smtClean="0"/>
              <a:t>des </a:t>
            </a:r>
            <a:r>
              <a:rPr lang="fr-BE" dirty="0"/>
              <a:t>prescriptions introduites au cours de cette même période)</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25</a:t>
            </a:fld>
            <a:r>
              <a:rPr lang="fr-BE"/>
              <a:t> -</a:t>
            </a:r>
          </a:p>
        </p:txBody>
      </p:sp>
    </p:spTree>
    <p:extLst>
      <p:ext uri="{BB962C8B-B14F-4D97-AF65-F5344CB8AC3E}">
        <p14:creationId xmlns:p14="http://schemas.microsoft.com/office/powerpoint/2010/main" val="409320342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Prescription électronique</a:t>
            </a:r>
          </a:p>
        </p:txBody>
      </p:sp>
      <p:sp>
        <p:nvSpPr>
          <p:cNvPr id="3" name="Content Placeholder 2"/>
          <p:cNvSpPr>
            <a:spLocks noGrp="1"/>
          </p:cNvSpPr>
          <p:nvPr>
            <p:ph idx="1"/>
          </p:nvPr>
        </p:nvSpPr>
        <p:spPr/>
        <p:txBody>
          <a:bodyPr/>
          <a:lstStyle/>
          <a:p>
            <a:r>
              <a:rPr lang="fr-BE"/>
              <a:t>Prescription électronique avec un code Recip-e</a:t>
            </a:r>
          </a:p>
          <a:p>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26</a:t>
            </a:fld>
            <a:r>
              <a:rPr lang="fr-BE"/>
              <a:t> -</a:t>
            </a:r>
          </a:p>
        </p:txBody>
      </p:sp>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Prescription électronique</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340768"/>
            <a:ext cx="8638625" cy="4679255"/>
          </a:xfrm>
        </p:spPr>
      </p:pic>
      <p:sp>
        <p:nvSpPr>
          <p:cNvPr id="3" name="Date Placeholder 2"/>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27</a:t>
            </a:fld>
            <a:r>
              <a:rPr lang="fr-BE"/>
              <a:t> -</a:t>
            </a:r>
          </a:p>
        </p:txBody>
      </p:sp>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PARIS</a:t>
            </a:r>
          </a:p>
        </p:txBody>
      </p:sp>
      <p:sp>
        <p:nvSpPr>
          <p:cNvPr id="2" name="Content Placeholder 1"/>
          <p:cNvSpPr>
            <a:spLocks noGrp="1"/>
          </p:cNvSpPr>
          <p:nvPr>
            <p:ph idx="1"/>
          </p:nvPr>
        </p:nvSpPr>
        <p:spPr/>
        <p:txBody>
          <a:bodyPr>
            <a:normAutofit/>
          </a:bodyPr>
          <a:lstStyle/>
          <a:p>
            <a:r>
              <a:rPr lang="fr-BE" dirty="0"/>
              <a:t>Prescription &amp; Autorisation </a:t>
            </a:r>
            <a:r>
              <a:rPr lang="fr-BE" dirty="0" err="1"/>
              <a:t>Requesting</a:t>
            </a:r>
            <a:r>
              <a:rPr lang="fr-BE" dirty="0"/>
              <a:t> Information System</a:t>
            </a:r>
          </a:p>
          <a:p>
            <a:pPr lvl="1"/>
            <a:r>
              <a:rPr lang="fr-BE" dirty="0"/>
              <a:t>afin de permettre à tout prescripteur de créer des prescriptions électroniques en dehors du DMI - dans l’attente d’une utilisation généralisée du DMI </a:t>
            </a:r>
            <a:r>
              <a:rPr lang="fr-BE" dirty="0" smtClean="0"/>
              <a:t>– le secteur met </a:t>
            </a:r>
            <a:r>
              <a:rPr lang="fr-BE" dirty="0"/>
              <a:t>gratuitement à </a:t>
            </a:r>
            <a:r>
              <a:rPr lang="fr-BE" dirty="0" smtClean="0"/>
              <a:t>disposition</a:t>
            </a:r>
            <a:r>
              <a:rPr lang="fr-BE" dirty="0"/>
              <a:t>, avant fin 2017, une application web offrant un service minimal</a:t>
            </a:r>
          </a:p>
          <a:p>
            <a:pPr lvl="1"/>
            <a:r>
              <a:rPr lang="fr-BE" dirty="0"/>
              <a:t>PARIS sera accessible sur le portail de l’eSanté moyennant une authentification forte</a:t>
            </a:r>
          </a:p>
          <a:p>
            <a:pPr lvl="1"/>
            <a:r>
              <a:rPr lang="fr-BE" dirty="0"/>
              <a:t>aucune interaction avec le DMI ou avec d’autres systèmes de partage de données n’est prévue</a:t>
            </a:r>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28</a:t>
            </a:fld>
            <a:r>
              <a:rPr lang="fr-BE"/>
              <a:t> -</a:t>
            </a:r>
          </a:p>
        </p:txBody>
      </p:sp>
    </p:spTree>
    <p:extLst>
      <p:ext uri="{BB962C8B-B14F-4D97-AF65-F5344CB8AC3E}">
        <p14:creationId xmlns:p14="http://schemas.microsoft.com/office/powerpoint/2010/main" val="2811982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PARIS</a:t>
            </a:r>
          </a:p>
        </p:txBody>
      </p:sp>
      <p:sp>
        <p:nvSpPr>
          <p:cNvPr id="2" name="Content Placeholder 1"/>
          <p:cNvSpPr>
            <a:spLocks noGrp="1"/>
          </p:cNvSpPr>
          <p:nvPr>
            <p:ph idx="1"/>
          </p:nvPr>
        </p:nvSpPr>
        <p:spPr/>
        <p:txBody>
          <a:bodyPr>
            <a:normAutofit lnSpcReduction="10000"/>
          </a:bodyPr>
          <a:lstStyle/>
          <a:p>
            <a:r>
              <a:rPr lang="fr-BE" dirty="0" smtClean="0"/>
              <a:t>Groupes cibles</a:t>
            </a:r>
            <a:endParaRPr lang="fr-BE" dirty="0"/>
          </a:p>
          <a:p>
            <a:pPr lvl="1"/>
            <a:r>
              <a:rPr lang="fr-BE" dirty="0"/>
              <a:t>les prestataires de soins se trouvant temporairement dans une situation dans laquelle ils n’ont (temporairement) pas accès à leur logiciel de gestion du dossier de patient ou au système informatique de l’hôpital</a:t>
            </a:r>
          </a:p>
          <a:p>
            <a:pPr lvl="1"/>
            <a:r>
              <a:rPr lang="fr-BE" dirty="0"/>
              <a:t>les prestataires de soins qui ne disposent pas (encore) d’un logiciel de gestion d’un DMI, p.ex.</a:t>
            </a:r>
          </a:p>
          <a:p>
            <a:pPr lvl="2"/>
            <a:r>
              <a:rPr lang="fr-BE" dirty="0"/>
              <a:t>certaines catégories de spécialistes,</a:t>
            </a:r>
          </a:p>
          <a:p>
            <a:pPr lvl="2"/>
            <a:r>
              <a:rPr lang="fr-BE" dirty="0"/>
              <a:t>les prescripteurs n’ayant plus qu’une pratique limitée ou n’exerçant plus la profession au sens classique du terme (qui travaillent auprès des mutualités, dans l’administration, dans l’enseignement, les biologistes cliniques, les anatomopathologistes, ...),</a:t>
            </a:r>
          </a:p>
          <a:p>
            <a:pPr lvl="2"/>
            <a:r>
              <a:rPr lang="fr-BE" dirty="0"/>
              <a:t>les prescripteurs âgés à la fin d’une pratique active</a:t>
            </a:r>
            <a:br>
              <a:rPr lang="fr-BE" dirty="0"/>
            </a:br>
            <a:endParaRPr lang="fr-BE"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29</a:t>
            </a:fld>
            <a:r>
              <a:rPr lang="fr-BE"/>
              <a:t> -</a:t>
            </a:r>
          </a:p>
        </p:txBody>
      </p:sp>
    </p:spTree>
    <p:extLst>
      <p:ext uri="{BB962C8B-B14F-4D97-AF65-F5344CB8AC3E}">
        <p14:creationId xmlns:p14="http://schemas.microsoft.com/office/powerpoint/2010/main" val="3836270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sym typeface="Arial" charset="0"/>
              </a:rPr>
              <a:t>Les évolutions précitées requièrent …</a:t>
            </a:r>
            <a:endParaRPr lang="fr-BE" dirty="0"/>
          </a:p>
        </p:txBody>
      </p:sp>
      <p:sp>
        <p:nvSpPr>
          <p:cNvPr id="13315" name="Content Placeholder 10"/>
          <p:cNvSpPr>
            <a:spLocks noGrp="1"/>
          </p:cNvSpPr>
          <p:nvPr>
            <p:ph idx="1"/>
          </p:nvPr>
        </p:nvSpPr>
        <p:spPr/>
        <p:txBody>
          <a:bodyPr>
            <a:normAutofit/>
          </a:bodyPr>
          <a:lstStyle/>
          <a:p>
            <a:pPr>
              <a:lnSpc>
                <a:spcPts val="2600"/>
              </a:lnSpc>
            </a:pPr>
            <a:r>
              <a:rPr lang="fr-BE" altLang="en-US" sz="2200" dirty="0">
                <a:sym typeface="Arial" charset="0"/>
              </a:rPr>
              <a:t>une collaboration</a:t>
            </a:r>
            <a:r>
              <a:rPr lang="fr-BE" dirty="0"/>
              <a:t> </a:t>
            </a:r>
            <a:r>
              <a:rPr lang="fr-BE" altLang="en-US" sz="2200" dirty="0">
                <a:sym typeface="Arial" charset="0"/>
              </a:rPr>
              <a:t>entre</a:t>
            </a:r>
            <a:r>
              <a:rPr lang="fr-BE" dirty="0"/>
              <a:t> </a:t>
            </a:r>
            <a:r>
              <a:rPr lang="fr-BE" altLang="en-US" sz="2200" dirty="0">
                <a:sym typeface="Arial" charset="0"/>
              </a:rPr>
              <a:t>l'ensemble des acteurs des soins de santé</a:t>
            </a:r>
          </a:p>
          <a:p>
            <a:pPr>
              <a:lnSpc>
                <a:spcPts val="2600"/>
              </a:lnSpc>
            </a:pPr>
            <a:r>
              <a:rPr lang="fr-BE" altLang="en-US" sz="2200" dirty="0">
                <a:sym typeface="Arial" charset="0"/>
              </a:rPr>
              <a:t>une communication</a:t>
            </a:r>
            <a:r>
              <a:rPr lang="fr-BE" dirty="0"/>
              <a:t> </a:t>
            </a:r>
            <a:r>
              <a:rPr lang="fr-BE" altLang="en-US" sz="2200" dirty="0">
                <a:sym typeface="Arial" charset="0"/>
              </a:rPr>
              <a:t>électronique sécurisée et efficace</a:t>
            </a:r>
            <a:r>
              <a:rPr lang="fr-BE" dirty="0"/>
              <a:t> </a:t>
            </a:r>
            <a:r>
              <a:rPr lang="fr-BE" altLang="en-US" sz="2200" dirty="0">
                <a:sym typeface="Arial" charset="0"/>
              </a:rPr>
              <a:t>entre</a:t>
            </a:r>
            <a:r>
              <a:rPr lang="fr-BE" dirty="0"/>
              <a:t> </a:t>
            </a:r>
            <a:r>
              <a:rPr lang="fr-BE" altLang="en-US" sz="2200" dirty="0">
                <a:sym typeface="Arial" charset="0"/>
              </a:rPr>
              <a:t>tous les acteurs</a:t>
            </a:r>
            <a:r>
              <a:rPr lang="fr-BE" dirty="0"/>
              <a:t> </a:t>
            </a:r>
            <a:r>
              <a:rPr lang="fr-BE" altLang="en-US" sz="2200" dirty="0">
                <a:sym typeface="Arial" charset="0"/>
              </a:rPr>
              <a:t>des soins de santé</a:t>
            </a:r>
          </a:p>
          <a:p>
            <a:pPr>
              <a:lnSpc>
                <a:spcPts val="2600"/>
              </a:lnSpc>
            </a:pPr>
            <a:r>
              <a:rPr lang="fr-BE" altLang="en-US" sz="2200" dirty="0">
                <a:sym typeface="Arial" charset="0"/>
              </a:rPr>
              <a:t>des dossiers de patients informatisés, de qualité et dépassant le niveau de la spécialité</a:t>
            </a:r>
          </a:p>
          <a:p>
            <a:pPr>
              <a:lnSpc>
                <a:spcPts val="2600"/>
              </a:lnSpc>
            </a:pPr>
            <a:r>
              <a:rPr lang="fr-BE" altLang="en-US" sz="2200" dirty="0">
                <a:sym typeface="Arial" charset="0"/>
              </a:rPr>
              <a:t>des plans de soins et trajets de soins</a:t>
            </a:r>
          </a:p>
          <a:p>
            <a:pPr>
              <a:lnSpc>
                <a:spcPts val="2600"/>
              </a:lnSpc>
            </a:pPr>
            <a:r>
              <a:rPr lang="fr-BE" altLang="en-US" sz="2200" dirty="0">
                <a:sym typeface="Arial" charset="0"/>
              </a:rPr>
              <a:t>des processus</a:t>
            </a:r>
            <a:r>
              <a:rPr lang="fr-BE" dirty="0"/>
              <a:t> </a:t>
            </a:r>
            <a:r>
              <a:rPr lang="fr-BE" altLang="en-US" sz="2200" dirty="0">
                <a:sym typeface="Arial" charset="0"/>
              </a:rPr>
              <a:t>administratifs</a:t>
            </a:r>
            <a:r>
              <a:rPr lang="fr-BE" dirty="0"/>
              <a:t> </a:t>
            </a:r>
            <a:r>
              <a:rPr lang="fr-BE" altLang="en-US" sz="2200" dirty="0">
                <a:sym typeface="Arial" charset="0"/>
              </a:rPr>
              <a:t>optimalisés</a:t>
            </a:r>
          </a:p>
          <a:p>
            <a:pPr>
              <a:lnSpc>
                <a:spcPts val="2600"/>
              </a:lnSpc>
            </a:pPr>
            <a:r>
              <a:rPr lang="fr-BE" altLang="en-US" sz="2200" dirty="0">
                <a:sym typeface="Arial" charset="0"/>
              </a:rPr>
              <a:t>une interopérabilité</a:t>
            </a:r>
            <a:r>
              <a:rPr lang="fr-BE" dirty="0"/>
              <a:t> </a:t>
            </a:r>
            <a:r>
              <a:rPr lang="fr-BE" altLang="en-US" sz="2200" dirty="0">
                <a:sym typeface="Arial" charset="0"/>
              </a:rPr>
              <a:t>technique et sémantique</a:t>
            </a:r>
          </a:p>
          <a:p>
            <a:pPr>
              <a:lnSpc>
                <a:spcPts val="2600"/>
              </a:lnSpc>
            </a:pPr>
            <a:r>
              <a:rPr lang="fr-BE" altLang="en-US" sz="2200" dirty="0">
                <a:sym typeface="Arial" charset="0"/>
              </a:rPr>
              <a:t>des garanties en matière de</a:t>
            </a:r>
          </a:p>
          <a:p>
            <a:pPr lvl="1">
              <a:lnSpc>
                <a:spcPts val="2600"/>
              </a:lnSpc>
            </a:pPr>
            <a:r>
              <a:rPr lang="fr-BE" altLang="en-US" dirty="0">
                <a:sym typeface="Arial" charset="0"/>
              </a:rPr>
              <a:t>sécurité de l’information</a:t>
            </a:r>
          </a:p>
          <a:p>
            <a:pPr lvl="1">
              <a:lnSpc>
                <a:spcPts val="2600"/>
              </a:lnSpc>
            </a:pPr>
            <a:r>
              <a:rPr lang="fr-BE" altLang="en-US" dirty="0">
                <a:sym typeface="Arial" charset="0"/>
              </a:rPr>
              <a:t>protection</a:t>
            </a:r>
            <a:r>
              <a:rPr lang="fr-BE" dirty="0"/>
              <a:t> </a:t>
            </a:r>
            <a:r>
              <a:rPr lang="fr-BE" altLang="en-US" dirty="0">
                <a:sym typeface="Arial" charset="0"/>
              </a:rPr>
              <a:t>de la vie privée</a:t>
            </a:r>
          </a:p>
          <a:p>
            <a:pPr lvl="1">
              <a:lnSpc>
                <a:spcPts val="2600"/>
              </a:lnSpc>
            </a:pPr>
            <a:r>
              <a:rPr lang="fr-BE" altLang="en-US" dirty="0">
                <a:sym typeface="Arial" charset="0"/>
              </a:rPr>
              <a:t>respect du secret professionnel</a:t>
            </a:r>
            <a:r>
              <a:rPr lang="fr-BE" dirty="0"/>
              <a:t> </a:t>
            </a:r>
            <a:r>
              <a:rPr lang="fr-BE" altLang="en-US" dirty="0">
                <a:sym typeface="Arial" charset="0"/>
              </a:rPr>
              <a:t>des prestataires de soins</a:t>
            </a:r>
          </a:p>
        </p:txBody>
      </p:sp>
      <p:sp>
        <p:nvSpPr>
          <p:cNvPr id="6" name="Date Placeholder 5"/>
          <p:cNvSpPr>
            <a:spLocks noGrp="1"/>
          </p:cNvSpPr>
          <p:nvPr>
            <p:ph type="dt" sz="half" idx="2"/>
          </p:nvPr>
        </p:nvSpPr>
        <p:spPr/>
        <p:txBody>
          <a:bodyPr/>
          <a:lstStyle/>
          <a:p>
            <a:r>
              <a:rPr lang="fr-FR" dirty="0" smtClean="0"/>
              <a:t>19/10/2017</a:t>
            </a:r>
            <a:endParaRPr lang="fr-BE" dirty="0"/>
          </a:p>
        </p:txBody>
      </p:sp>
      <p:sp>
        <p:nvSpPr>
          <p:cNvPr id="7" name="Slide Number Placeholder 6"/>
          <p:cNvSpPr>
            <a:spLocks noGrp="1"/>
          </p:cNvSpPr>
          <p:nvPr>
            <p:ph type="sldNum" sz="quarter" idx="4"/>
          </p:nvPr>
        </p:nvSpPr>
        <p:spPr/>
        <p:txBody>
          <a:bodyPr/>
          <a:lstStyle/>
          <a:p>
            <a:r>
              <a:rPr lang="fr-BE" dirty="0"/>
              <a:t>- </a:t>
            </a:r>
            <a:fld id="{30A9230E-FFBB-4CCB-ABD7-198084EDE768}" type="slidenum">
              <a:rPr lang="fr-BE" smtClean="0"/>
              <a:pPr/>
              <a:t>3</a:t>
            </a:fld>
            <a:r>
              <a:rPr lang="fr-BE" dirty="0"/>
              <a:t> -</a:t>
            </a:r>
          </a:p>
        </p:txBody>
      </p:sp>
    </p:spTree>
    <p:extLst>
      <p:ext uri="{BB962C8B-B14F-4D97-AF65-F5344CB8AC3E}">
        <p14:creationId xmlns:p14="http://schemas.microsoft.com/office/powerpoint/2010/main" val="3567914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Partage des données</a:t>
            </a:r>
          </a:p>
        </p:txBody>
      </p:sp>
      <p:sp>
        <p:nvSpPr>
          <p:cNvPr id="4099" name="Rectangle 3"/>
          <p:cNvSpPr>
            <a:spLocks noGrp="1" noChangeArrowheads="1"/>
          </p:cNvSpPr>
          <p:nvPr>
            <p:ph idx="1"/>
          </p:nvPr>
        </p:nvSpPr>
        <p:spPr/>
        <p:txBody>
          <a:bodyPr>
            <a:normAutofit/>
          </a:bodyPr>
          <a:lstStyle/>
          <a:p>
            <a:r>
              <a:rPr lang="fr-BE"/>
              <a:t>Action 5 : Partage de données via le système des hubs et du metahub pour les hôpitaux généraux et universitaires</a:t>
            </a:r>
          </a:p>
          <a:p>
            <a:endParaRPr lang="nl-NL" dirty="0" smtClean="0"/>
          </a:p>
          <a:p>
            <a:pPr lvl="1"/>
            <a:r>
              <a:rPr lang="fr-BE"/>
              <a:t>Organisation responsable : Plate-forme </a:t>
            </a:r>
            <a:r>
              <a:rPr lang="fr-BE">
                <a:solidFill>
                  <a:srgbClr val="087670"/>
                </a:solidFill>
              </a:rPr>
              <a:t>eHealth</a:t>
            </a:r>
            <a:r>
              <a:rPr lang="fr-BE"/>
              <a:t> </a:t>
            </a:r>
          </a:p>
          <a:p>
            <a:endParaRPr lang="nl-NL" dirty="0" smtClean="0"/>
          </a:p>
          <a:p>
            <a:r>
              <a:rPr lang="fr-BE"/>
              <a:t>Action 6 : Partager afin de collaborer</a:t>
            </a:r>
          </a:p>
          <a:p>
            <a:endParaRPr lang="nl-NL" dirty="0" smtClean="0"/>
          </a:p>
          <a:p>
            <a:pPr lvl="1"/>
            <a:r>
              <a:rPr lang="fr-BE"/>
              <a:t>Organisation responsable : INAMI (+ Vitalink, RSW, RSB)</a:t>
            </a:r>
          </a:p>
          <a:p>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30</a:t>
            </a:fld>
            <a:r>
              <a:rPr lang="fr-BE"/>
              <a:t> -</a:t>
            </a:r>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Partage des données</a:t>
            </a:r>
          </a:p>
        </p:txBody>
      </p:sp>
      <p:sp>
        <p:nvSpPr>
          <p:cNvPr id="4099" name="Rectangle 3"/>
          <p:cNvSpPr>
            <a:spLocks noGrp="1" noChangeArrowheads="1"/>
          </p:cNvSpPr>
          <p:nvPr>
            <p:ph idx="1"/>
          </p:nvPr>
        </p:nvSpPr>
        <p:spPr/>
        <p:txBody>
          <a:bodyPr>
            <a:normAutofit fontScale="85000" lnSpcReduction="10000"/>
          </a:bodyPr>
          <a:lstStyle/>
          <a:p>
            <a:r>
              <a:rPr lang="fr-BE"/>
              <a:t>Système Hubs &amp; Metahubs = système d’échange de données médicales entre prestataires de soins</a:t>
            </a:r>
          </a:p>
          <a:p>
            <a:pPr lvl="1"/>
            <a:r>
              <a:rPr lang="fr-BE"/>
              <a:t>rapports de consultation et d'intervention chirurgicale</a:t>
            </a:r>
          </a:p>
          <a:p>
            <a:pPr lvl="1"/>
            <a:r>
              <a:rPr lang="fr-BE"/>
              <a:t>lettres de sortie</a:t>
            </a:r>
          </a:p>
          <a:p>
            <a:pPr lvl="1"/>
            <a:r>
              <a:rPr lang="fr-BE"/>
              <a:t>protocoles d'imagerie médicale et résultats d'examens de laboratoire</a:t>
            </a:r>
          </a:p>
          <a:p>
            <a:pPr lvl="1"/>
            <a:r>
              <a:rPr lang="fr-BE"/>
              <a:t>SumEHR, schémas de médication, ... dans les coffres-forts de santé</a:t>
            </a:r>
          </a:p>
          <a:p>
            <a:pPr lvl="1"/>
            <a:r>
              <a:rPr lang="fr-BE"/>
              <a:t>...</a:t>
            </a:r>
          </a:p>
          <a:p>
            <a:r>
              <a:rPr lang="fr-BE"/>
              <a:t>Objectif</a:t>
            </a:r>
          </a:p>
          <a:p>
            <a:pPr lvl="1"/>
            <a:r>
              <a:rPr lang="fr-BE"/>
              <a:t>interconnexion des systèmes régionaux et locaux d’échange d’information médicale (hubs)</a:t>
            </a:r>
          </a:p>
          <a:p>
            <a:pPr lvl="1"/>
            <a:r>
              <a:rPr lang="fr-BE"/>
              <a:t>permettre à un prestataire de soins de retrouver et de consulter les documents médicaux électroniques disponibles au sujet d’un patient indépendamment </a:t>
            </a:r>
          </a:p>
          <a:p>
            <a:pPr lvl="2"/>
            <a:r>
              <a:rPr lang="fr-BE"/>
              <a:t>du lieu effectif de stockage des documents</a:t>
            </a:r>
          </a:p>
          <a:p>
            <a:pPr lvl="2"/>
            <a:r>
              <a:rPr lang="fr-BE"/>
              <a:t>du point d’entrée du prestataire dans le système</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31</a:t>
            </a:fld>
            <a:r>
              <a:rPr lang="fr-BE"/>
              <a:t> -</a:t>
            </a:r>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normAutofit/>
          </a:bodyPr>
          <a:lstStyle/>
          <a:p>
            <a:r>
              <a:rPr lang="fr-BE">
                <a:solidFill>
                  <a:srgbClr val="77C9F2"/>
                </a:solidFill>
                <a:latin typeface="+mj-lt"/>
              </a:rPr>
              <a:t>Hubs &amp; Metahub - Schéma</a:t>
            </a: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fr-BE" sz="1200" b="1"/>
              <a:t>5 hubs</a:t>
            </a:r>
          </a:p>
          <a:p>
            <a:pPr marL="800100" lvl="4" indent="-285750"/>
            <a:r>
              <a:rPr lang="fr-BE" sz="1200"/>
              <a:t>Collaboratief Zorgplatform (Cozo)</a:t>
            </a:r>
          </a:p>
          <a:p>
            <a:pPr marL="800100" lvl="4" indent="-285750"/>
            <a:r>
              <a:rPr lang="fr-BE" sz="1200"/>
              <a:t>Antwerpse Regionale Hub (ARH)</a:t>
            </a:r>
          </a:p>
          <a:p>
            <a:pPr marL="800100" lvl="4" indent="-285750"/>
            <a:r>
              <a:rPr lang="fr-BE" sz="1200"/>
              <a:t>Vlaams Ziekenhuisnetwerk KU Leuven (VZN)</a:t>
            </a:r>
          </a:p>
          <a:p>
            <a:pPr marL="800100" lvl="4" indent="-285750"/>
            <a:r>
              <a:rPr lang="fr-BE" sz="1200"/>
              <a:t>Réseau Santé Wallon (RSW)</a:t>
            </a:r>
          </a:p>
          <a:p>
            <a:pPr marL="800100" lvl="4" indent="-285750"/>
            <a:r>
              <a:rPr lang="fr-BE" sz="120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32</a:t>
            </a:fld>
            <a:r>
              <a:rPr lang="fr-BE"/>
              <a:t> -</a:t>
            </a:r>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fr-BE">
                <a:solidFill>
                  <a:srgbClr val="77C9F2"/>
                </a:solidFill>
                <a:latin typeface="+mj-lt"/>
              </a:rPr>
              <a:t>Hubs &amp; Metahub - Avant</a:t>
            </a:r>
          </a:p>
        </p:txBody>
      </p:sp>
      <p:sp>
        <p:nvSpPr>
          <p:cNvPr id="30754" name="Date Placeholder 3"/>
          <p:cNvSpPr>
            <a:spLocks noGrp="1"/>
          </p:cNvSpPr>
          <p:nvPr>
            <p:ph type="dt"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smtClean="0">
                <a:solidFill>
                  <a:schemeClr val="bg1"/>
                </a:solidFill>
              </a:rPr>
              <a:t>19/10/2017</a:t>
            </a:r>
            <a:endParaRPr lang="fr-BE">
              <a:solidFill>
                <a:schemeClr val="bg1"/>
              </a:solidFill>
            </a:endParaRPr>
          </a:p>
        </p:txBody>
      </p:sp>
      <p:sp>
        <p:nvSpPr>
          <p:cNvPr id="30755" name="Slide Number Placeholder 4"/>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DEC9C4A-6593-4661-AE21-34BC4FA7C068}" type="slidenum">
              <a:rPr lang="en-US" altLang="en-US" smtClean="0">
                <a:solidFill>
                  <a:srgbClr val="FFFFFF"/>
                </a:solidFill>
              </a:rPr>
              <a:pPr fontAlgn="base">
                <a:spcBef>
                  <a:spcPct val="0"/>
                </a:spcBef>
                <a:spcAft>
                  <a:spcPct val="0"/>
                </a:spcAft>
                <a:defRPr/>
              </a:pPr>
              <a:t>33</a:t>
            </a:fld>
            <a:endParaRPr lang="en-US" altLang="en-US" smtClean="0">
              <a:solidFill>
                <a:srgbClr val="FFFFFF"/>
              </a:solidFill>
            </a:endParaRPr>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fr-BE">
                <a:solidFill>
                  <a:srgbClr val="77C9F2"/>
                </a:solidFill>
                <a:latin typeface="+mj-lt"/>
              </a:rPr>
              <a:t>Hubs &amp; Metahub - Actuellement</a:t>
            </a:r>
          </a:p>
        </p:txBody>
      </p:sp>
      <p:sp>
        <p:nvSpPr>
          <p:cNvPr id="31804" name="Date Placeholder 3"/>
          <p:cNvSpPr>
            <a:spLocks noGrp="1"/>
          </p:cNvSpPr>
          <p:nvPr>
            <p:ph type="dt"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smtClean="0">
                <a:solidFill>
                  <a:schemeClr val="bg1"/>
                </a:solidFill>
              </a:rPr>
              <a:t>19/10/2017</a:t>
            </a:r>
            <a:endParaRPr lang="fr-BE">
              <a:solidFill>
                <a:schemeClr val="bg1"/>
              </a:solidFill>
            </a:endParaRPr>
          </a:p>
        </p:txBody>
      </p:sp>
      <p:sp>
        <p:nvSpPr>
          <p:cNvPr id="31805" name="Slide Number Placeholder 4"/>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19BA845-9691-475E-8030-83D010EDE535}" type="slidenum">
              <a:rPr lang="en-US" altLang="en-US" smtClean="0">
                <a:solidFill>
                  <a:srgbClr val="FFFFFF"/>
                </a:solidFill>
              </a:rPr>
              <a:pPr fontAlgn="base">
                <a:spcBef>
                  <a:spcPct val="0"/>
                </a:spcBef>
                <a:spcAft>
                  <a:spcPct val="0"/>
                </a:spcAft>
                <a:defRPr/>
              </a:pPr>
              <a:t>34</a:t>
            </a:fld>
            <a:endParaRPr lang="en-US" altLang="en-US" smtClean="0">
              <a:solidFill>
                <a:srgbClr val="FFFFFF"/>
              </a:solidFill>
            </a:endParaRPr>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fr-BE">
                <a:solidFill>
                  <a:srgbClr val="77C9F2"/>
                </a:solidFill>
                <a:latin typeface="+mj-lt"/>
              </a:rPr>
              <a:t>Données extramurales : coffres-forts</a:t>
            </a:r>
          </a:p>
        </p:txBody>
      </p:sp>
      <p:sp>
        <p:nvSpPr>
          <p:cNvPr id="32827" name="Date Placeholder 3"/>
          <p:cNvSpPr>
            <a:spLocks noGrp="1"/>
          </p:cNvSpPr>
          <p:nvPr>
            <p:ph type="dt"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smtClean="0">
                <a:solidFill>
                  <a:schemeClr val="bg1"/>
                </a:solidFill>
              </a:rPr>
              <a:t>19/10/2017</a:t>
            </a:r>
            <a:endParaRPr lang="fr-BE">
              <a:solidFill>
                <a:schemeClr val="bg1"/>
              </a:solidFill>
            </a:endParaRPr>
          </a:p>
        </p:txBody>
      </p:sp>
      <p:sp>
        <p:nvSpPr>
          <p:cNvPr id="32828" name="Slide Number Placeholder 4"/>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BFA4A2-C9F3-4195-8A7B-DDAE639321EA}" type="slidenum">
              <a:rPr lang="en-US" altLang="en-US" smtClean="0">
                <a:solidFill>
                  <a:srgbClr val="FFFFFF"/>
                </a:solidFill>
              </a:rPr>
              <a:pPr fontAlgn="base">
                <a:spcBef>
                  <a:spcPct val="0"/>
                </a:spcBef>
                <a:spcAft>
                  <a:spcPct val="0"/>
                </a:spcAft>
                <a:defRPr/>
              </a:pPr>
              <a:t>35</a:t>
            </a:fld>
            <a:endParaRPr lang="en-US" altLang="en-US" smtClean="0">
              <a:solidFill>
                <a:srgbClr val="FFFFFF"/>
              </a:solidFill>
            </a:endParaRPr>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fr-BE"/>
              <a:t>Partage de données</a:t>
            </a:r>
          </a:p>
          <a:p>
            <a:pPr marL="285750" indent="-285750" eaLnBrk="1" fontAlgn="auto" hangingPunct="1">
              <a:spcAft>
                <a:spcPts val="0"/>
              </a:spcAft>
              <a:buFont typeface="Arial" pitchFamily="34" charset="0"/>
              <a:buChar char="•"/>
              <a:defRPr/>
            </a:pPr>
            <a:r>
              <a:rPr lang="fr-BE"/>
              <a:t>chaque acteur conserve son propre dossier</a:t>
            </a:r>
          </a:p>
          <a:p>
            <a:pPr marL="285750" indent="-285750" eaLnBrk="1" fontAlgn="auto" hangingPunct="1">
              <a:spcAft>
                <a:spcPts val="0"/>
              </a:spcAft>
              <a:buFont typeface="Arial" pitchFamily="34" charset="0"/>
              <a:buChar char="•"/>
              <a:defRPr/>
            </a:pPr>
            <a:r>
              <a:rPr lang="fr-BE"/>
              <a:t>mais peut partager certaines parties du dossier avec d'autres acteurs</a:t>
            </a:r>
          </a:p>
          <a:p>
            <a:pPr eaLnBrk="1" fontAlgn="auto" hangingPunct="1">
              <a:spcAft>
                <a:spcPts val="0"/>
              </a:spcAft>
              <a:buFont typeface="Arial" pitchFamily="34" charset="0"/>
              <a:buNone/>
              <a:defRPr/>
            </a:pPr>
            <a:r>
              <a:rPr lang="fr-BE"/>
              <a:t>Exemples</a:t>
            </a:r>
          </a:p>
          <a:p>
            <a:pPr marL="285750" lvl="1" indent="-285750" eaLnBrk="1" fontAlgn="auto" hangingPunct="1">
              <a:spcAft>
                <a:spcPts val="0"/>
              </a:spcAft>
              <a:buFont typeface="Arial" pitchFamily="34" charset="0"/>
              <a:buChar char="•"/>
              <a:defRPr/>
            </a:pPr>
            <a:r>
              <a:rPr lang="fr-BE" sz="1400"/>
              <a:t>schéma de médication</a:t>
            </a:r>
          </a:p>
          <a:p>
            <a:pPr marL="285750" lvl="1" indent="-285750" eaLnBrk="1" fontAlgn="auto" hangingPunct="1">
              <a:spcAft>
                <a:spcPts val="0"/>
              </a:spcAft>
              <a:buFont typeface="Arial" pitchFamily="34" charset="0"/>
              <a:buChar char="•"/>
              <a:defRPr/>
            </a:pPr>
            <a:r>
              <a:rPr lang="fr-BE" sz="1400"/>
              <a:t>SumEHR</a:t>
            </a:r>
          </a:p>
          <a:p>
            <a:pPr marL="285750" lvl="1" indent="-285750" eaLnBrk="1" fontAlgn="auto" hangingPunct="1">
              <a:spcAft>
                <a:spcPts val="0"/>
              </a:spcAft>
              <a:buFont typeface="Arial" pitchFamily="34" charset="0"/>
              <a:buChar char="•"/>
              <a:defRPr/>
            </a:pPr>
            <a:r>
              <a:rPr lang="fr-BE" sz="1400"/>
              <a:t>paramètres</a:t>
            </a:r>
          </a:p>
          <a:p>
            <a:pPr marL="285750" lvl="1" indent="-285750" eaLnBrk="1" fontAlgn="auto" hangingPunct="1">
              <a:spcAft>
                <a:spcPts val="0"/>
              </a:spcAft>
              <a:buFont typeface="Arial" pitchFamily="34" charset="0"/>
              <a:buChar char="•"/>
              <a:defRPr/>
            </a:pPr>
            <a:r>
              <a:rPr lang="fr-BE" sz="1400"/>
              <a:t>journal</a:t>
            </a:r>
          </a:p>
          <a:p>
            <a:pPr marL="285750" lvl="1" indent="-285750" eaLnBrk="1" fontAlgn="auto" hangingPunct="1">
              <a:spcAft>
                <a:spcPts val="0"/>
              </a:spcAft>
              <a:buFont typeface="Arial" pitchFamily="34" charset="0"/>
              <a:buChar char="•"/>
              <a:defRPr/>
            </a:pPr>
            <a:r>
              <a:rPr lang="fr-BE" sz="1400"/>
              <a:t> …</a:t>
            </a:r>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smtClean="0">
                <a:solidFill>
                  <a:schemeClr val="bg1"/>
                </a:solidFill>
              </a:rPr>
              <a:t>19/10/2017</a:t>
            </a:r>
            <a:endParaRPr lang="fr-BE">
              <a:solidFill>
                <a:schemeClr val="bg1"/>
              </a:solidFill>
            </a:endParaRPr>
          </a:p>
        </p:txBody>
      </p:sp>
      <p:sp>
        <p:nvSpPr>
          <p:cNvPr id="33797" name="Slide Number Placeholder 1"/>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36</a:t>
            </a:fld>
            <a:endParaRPr lang="en-US" altLang="en-US" smtClean="0">
              <a:solidFill>
                <a:srgbClr val="FFFFFF"/>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fr-BE"/>
              <a:t>Accès pour prestataires de soins</a:t>
            </a:r>
          </a:p>
          <a:p>
            <a:pPr marL="285750" indent="-285750">
              <a:buFont typeface="Arial" pitchFamily="34" charset="0"/>
              <a:buChar char="•"/>
              <a:defRPr/>
            </a:pPr>
            <a:r>
              <a:rPr lang="fr-BE"/>
              <a:t>avec une relation de soins</a:t>
            </a:r>
          </a:p>
          <a:p>
            <a:pPr marL="285750" indent="-285750">
              <a:buFont typeface="Arial" pitchFamily="34" charset="0"/>
              <a:buChar char="•"/>
              <a:defRPr/>
            </a:pPr>
            <a:r>
              <a:rPr lang="fr-BE"/>
              <a:t>en fonction de leur rôle</a:t>
            </a:r>
          </a:p>
          <a:p>
            <a:pPr>
              <a:defRPr/>
            </a:pPr>
            <a:r>
              <a:rPr lang="fr-BE"/>
              <a:t>Pas d'accès pour</a:t>
            </a:r>
          </a:p>
          <a:p>
            <a:pPr marL="285750" indent="-285750">
              <a:buFont typeface="Arial" pitchFamily="34" charset="0"/>
              <a:buChar char="•"/>
              <a:defRPr/>
            </a:pPr>
            <a:r>
              <a:rPr lang="fr-BE"/>
              <a:t>les administrateurs IT, l’hébergeur,…</a:t>
            </a:r>
          </a:p>
          <a:p>
            <a:pPr marL="285750" indent="-285750">
              <a:buFont typeface="Arial" pitchFamily="34" charset="0"/>
              <a:buChar char="•"/>
              <a:defRPr/>
            </a:pPr>
            <a:r>
              <a:rPr lang="fr-BE"/>
              <a:t>Plate-forme </a:t>
            </a:r>
            <a:r>
              <a:rPr lang="fr-BE">
                <a:solidFill>
                  <a:srgbClr val="3E6E5A"/>
                </a:solidFill>
              </a:rPr>
              <a:t>eHealth</a:t>
            </a:r>
          </a:p>
          <a:p>
            <a:pPr marL="285750" indent="-285750">
              <a:buFont typeface="Arial" pitchFamily="34" charset="0"/>
              <a:buChar char="•"/>
              <a:defRPr/>
            </a:pPr>
            <a:r>
              <a:rPr lang="fr-BE"/>
              <a:t>autorités</a:t>
            </a:r>
          </a:p>
          <a:p>
            <a:pPr marL="285750" indent="-285750">
              <a:buFont typeface="Arial" pitchFamily="34" charset="0"/>
              <a:buChar char="•"/>
              <a:defRPr/>
            </a:pPr>
            <a:r>
              <a:rPr lang="fr-BE"/>
              <a:t>sans la collaboration active du détenteur de la 2ième clé </a:t>
            </a:r>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smtClean="0">
                <a:solidFill>
                  <a:schemeClr val="bg1"/>
                </a:solidFill>
              </a:rPr>
              <a:t>19/10/2017</a:t>
            </a:r>
            <a:endParaRPr lang="fr-BE">
              <a:solidFill>
                <a:schemeClr val="bg1"/>
              </a:solidFill>
            </a:endParaRPr>
          </a:p>
        </p:txBody>
      </p:sp>
      <p:sp>
        <p:nvSpPr>
          <p:cNvPr id="33797" name="Slide Number Placeholder 1"/>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37</a:t>
            </a:fld>
            <a:endParaRPr lang="en-US" altLang="en-US" smtClean="0">
              <a:solidFill>
                <a:srgbClr val="FFFFFF"/>
              </a:solidFill>
            </a:endParaRPr>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4099" name="Rectangle 3"/>
          <p:cNvSpPr>
            <a:spLocks noGrp="1" noChangeArrowheads="1"/>
          </p:cNvSpPr>
          <p:nvPr>
            <p:ph idx="1"/>
          </p:nvPr>
        </p:nvSpPr>
        <p:spPr/>
        <p:txBody>
          <a:bodyPr>
            <a:normAutofit lnSpcReduction="10000"/>
          </a:bodyPr>
          <a:lstStyle/>
          <a:p>
            <a:r>
              <a:rPr lang="fr-BE"/>
              <a:t>Situation 2017</a:t>
            </a:r>
          </a:p>
          <a:p>
            <a:pPr lvl="1"/>
            <a:r>
              <a:rPr lang="fr-BE"/>
              <a:t>système de partage des données et documents pour les hôpitaux généraux et psychiatriques via les 5 hubs</a:t>
            </a:r>
          </a:p>
          <a:p>
            <a:pPr lvl="2"/>
            <a:r>
              <a:rPr lang="fr-BE"/>
              <a:t>Collaboratief Zorgplatform (Cozo)</a:t>
            </a:r>
          </a:p>
          <a:p>
            <a:pPr lvl="2"/>
            <a:r>
              <a:rPr lang="fr-BE"/>
              <a:t>Antwerpse Regionale Hub (ARH)</a:t>
            </a:r>
          </a:p>
          <a:p>
            <a:pPr lvl="2"/>
            <a:r>
              <a:rPr lang="fr-BE"/>
              <a:t>Vlaams Ziekenhuisnetwerk KU Leuven (VZN)</a:t>
            </a:r>
          </a:p>
          <a:p>
            <a:pPr lvl="2"/>
            <a:r>
              <a:rPr lang="fr-BE"/>
              <a:t>Réseau Santé Wallon (RSW)</a:t>
            </a:r>
          </a:p>
          <a:p>
            <a:pPr lvl="2"/>
            <a:r>
              <a:rPr lang="fr-BE"/>
              <a:t>Réseau Santé Bruxellois (RSB)</a:t>
            </a:r>
          </a:p>
          <a:p>
            <a:pPr lvl="1"/>
            <a:r>
              <a:rPr lang="fr-BE"/>
              <a:t>référencement des documents de la 1ère ligne (SumEHR,  schémas de médication, …) via les 3 coffres-forts santé/metahub</a:t>
            </a:r>
          </a:p>
          <a:p>
            <a:pPr lvl="2"/>
            <a:r>
              <a:rPr lang="fr-BE"/>
              <a:t>Vitalink</a:t>
            </a:r>
          </a:p>
          <a:p>
            <a:pPr lvl="2"/>
            <a:r>
              <a:rPr lang="fr-BE"/>
              <a:t>InterMed</a:t>
            </a:r>
          </a:p>
          <a:p>
            <a:pPr lvl="2"/>
            <a:r>
              <a:rPr lang="fr-BE"/>
              <a:t>BruSafe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38</a:t>
            </a:fld>
            <a:r>
              <a:rPr lang="fr-BE"/>
              <a:t> -</a:t>
            </a:r>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Actions 5 &amp; 6 : Partage des données</a:t>
            </a:r>
          </a:p>
        </p:txBody>
      </p:sp>
      <p:sp>
        <p:nvSpPr>
          <p:cNvPr id="3" name="Content Placeholder 2"/>
          <p:cNvSpPr>
            <a:spLocks noGrp="1"/>
          </p:cNvSpPr>
          <p:nvPr>
            <p:ph idx="1"/>
          </p:nvPr>
        </p:nvSpPr>
        <p:spPr/>
        <p:txBody>
          <a:bodyPr/>
          <a:lstStyle/>
          <a:p>
            <a:r>
              <a:rPr lang="fr-BE" dirty="0"/>
              <a:t>Le système est opérationnel et est fortement utilisé</a:t>
            </a:r>
          </a:p>
          <a:p>
            <a:endParaRPr lang="nl-BE" dirty="0" smtClean="0"/>
          </a:p>
          <a:p>
            <a:pPr lvl="1"/>
            <a:r>
              <a:rPr lang="fr-BE" dirty="0"/>
              <a:t>soutien permanent de la promotion de l’enregistrement des consentements</a:t>
            </a:r>
          </a:p>
          <a:p>
            <a:pPr lvl="2"/>
            <a:r>
              <a:rPr lang="fr-BE" smtClean="0"/>
              <a:t>6.426.872 </a:t>
            </a:r>
            <a:r>
              <a:rPr lang="fr-BE" dirty="0"/>
              <a:t>consentements au </a:t>
            </a:r>
            <a:r>
              <a:rPr lang="fr-BE" dirty="0" smtClean="0"/>
              <a:t>16/10/2017</a:t>
            </a:r>
            <a:endParaRPr lang="fr-BE" dirty="0"/>
          </a:p>
          <a:p>
            <a:pPr lvl="2"/>
            <a:endParaRPr lang="nl-BE" dirty="0" smtClean="0"/>
          </a:p>
          <a:p>
            <a:pPr lvl="1"/>
            <a:r>
              <a:rPr lang="fr-BE" dirty="0"/>
              <a:t>rationalisation des modalités relatives aux relations thérapeutiques</a:t>
            </a:r>
          </a:p>
          <a:p>
            <a:pPr lvl="1"/>
            <a:endParaRPr lang="nl-BE" dirty="0" smtClean="0"/>
          </a:p>
          <a:p>
            <a:pPr lvl="1"/>
            <a:r>
              <a:rPr lang="fr-BE" dirty="0"/>
              <a:t>enregistrement des relations par les médecins généralistes dans une banque de données centrale</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39</a:t>
            </a:fld>
            <a:r>
              <a:rPr lang="fr-BE"/>
              <a:t> -</a:t>
            </a:r>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fr-FR" dirty="0"/>
              <a:t>La communication électronique promeut également</a:t>
            </a:r>
            <a:endParaRPr lang="fr-BE" dirty="0"/>
          </a:p>
        </p:txBody>
      </p:sp>
      <p:sp>
        <p:nvSpPr>
          <p:cNvPr id="13315" name="Content Placeholder 10"/>
          <p:cNvSpPr>
            <a:spLocks noGrp="1"/>
          </p:cNvSpPr>
          <p:nvPr>
            <p:ph idx="1"/>
          </p:nvPr>
        </p:nvSpPr>
        <p:spPr/>
        <p:txBody>
          <a:bodyPr>
            <a:normAutofit/>
          </a:bodyPr>
          <a:lstStyle/>
          <a:p>
            <a:r>
              <a:rPr lang="fr-BE" altLang="fr-FR" sz="2000" dirty="0"/>
              <a:t>la qualité des prestations de soins de santé et la sécurité du patient</a:t>
            </a:r>
          </a:p>
          <a:p>
            <a:pPr lvl="1"/>
            <a:r>
              <a:rPr lang="fr-BE" altLang="fr-FR" sz="1800" dirty="0"/>
              <a:t>éviter les mauvais soins ou médicaments</a:t>
            </a:r>
          </a:p>
          <a:p>
            <a:pPr lvl="2"/>
            <a:r>
              <a:rPr lang="fr-BE" altLang="fr-FR" sz="1600" dirty="0"/>
              <a:t>incompatibilité de plusieurs médicaments</a:t>
            </a:r>
          </a:p>
          <a:p>
            <a:pPr lvl="2"/>
            <a:r>
              <a:rPr lang="fr-BE" altLang="fr-FR" sz="1600" dirty="0"/>
              <a:t>contre-indications à certains médicaments chez un patient (p. ex. allergies, affections, ...)</a:t>
            </a:r>
          </a:p>
          <a:p>
            <a:pPr lvl="1"/>
            <a:r>
              <a:rPr lang="fr-BE" altLang="fr-FR" sz="1800" dirty="0"/>
              <a:t>éviter des fautes lors de l'administration de soins et de médicaments</a:t>
            </a:r>
          </a:p>
          <a:p>
            <a:pPr lvl="1"/>
            <a:r>
              <a:rPr lang="fr-BE" altLang="fr-FR" sz="1800" dirty="0"/>
              <a:t>disponibilité de banques de données fiables contenant des informations relatives aux bonnes pratiques en matière de traitement et des scripts d'appui à la politique</a:t>
            </a:r>
          </a:p>
          <a:p>
            <a:endParaRPr lang="fr-BE" altLang="fr-FR" sz="2000" dirty="0"/>
          </a:p>
          <a:p>
            <a:r>
              <a:rPr lang="fr-BE" altLang="fr-FR" sz="2000" dirty="0"/>
              <a:t>et permet éviter des examens multiples inutiles &gt; simplifie la vie du patient et pas de frais supplémentaires inutiles</a:t>
            </a:r>
          </a:p>
        </p:txBody>
      </p:sp>
      <p:sp>
        <p:nvSpPr>
          <p:cNvPr id="6" name="Date Placeholder 5"/>
          <p:cNvSpPr>
            <a:spLocks noGrp="1"/>
          </p:cNvSpPr>
          <p:nvPr>
            <p:ph type="dt" sz="half" idx="2"/>
          </p:nvPr>
        </p:nvSpPr>
        <p:spPr/>
        <p:txBody>
          <a:bodyPr/>
          <a:lstStyle/>
          <a:p>
            <a:r>
              <a:rPr lang="fr-FR" dirty="0" smtClean="0"/>
              <a:t>19/10/2017</a:t>
            </a:r>
            <a:endParaRPr lang="fr-BE" dirty="0"/>
          </a:p>
        </p:txBody>
      </p:sp>
      <p:sp>
        <p:nvSpPr>
          <p:cNvPr id="7" name="Slide Number Placeholder 6"/>
          <p:cNvSpPr>
            <a:spLocks noGrp="1"/>
          </p:cNvSpPr>
          <p:nvPr>
            <p:ph type="sldNum" sz="quarter" idx="4"/>
          </p:nvPr>
        </p:nvSpPr>
        <p:spPr/>
        <p:txBody>
          <a:bodyPr/>
          <a:lstStyle/>
          <a:p>
            <a:r>
              <a:rPr lang="fr-BE" dirty="0"/>
              <a:t>- </a:t>
            </a:r>
            <a:fld id="{30A9230E-FFBB-4CCB-ABD7-198084EDE768}" type="slidenum">
              <a:rPr lang="fr-BE" smtClean="0"/>
              <a:pPr/>
              <a:t>4</a:t>
            </a:fld>
            <a:r>
              <a:rPr lang="fr-BE" dirty="0"/>
              <a:t> -</a:t>
            </a:r>
          </a:p>
        </p:txBody>
      </p:sp>
    </p:spTree>
    <p:extLst>
      <p:ext uri="{BB962C8B-B14F-4D97-AF65-F5344CB8AC3E}">
        <p14:creationId xmlns:p14="http://schemas.microsoft.com/office/powerpoint/2010/main" val="1819237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Partage des données</a:t>
            </a:r>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40</a:t>
            </a:fld>
            <a:r>
              <a:rPr lang="fr-BE"/>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68245034"/>
              </p:ext>
            </p:extLst>
          </p:nvPr>
        </p:nvGraphicFramePr>
        <p:xfrm>
          <a:off x="457200" y="1052513"/>
          <a:ext cx="8229600" cy="5256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9548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Actions 5 &amp; 6 : Hubs &amp; Metahub</a:t>
            </a:r>
          </a:p>
        </p:txBody>
      </p:sp>
      <p:sp>
        <p:nvSpPr>
          <p:cNvPr id="3" name="Content Placeholder 2"/>
          <p:cNvSpPr>
            <a:spLocks noGrp="1"/>
          </p:cNvSpPr>
          <p:nvPr>
            <p:ph idx="1"/>
          </p:nvPr>
        </p:nvSpPr>
        <p:spPr/>
        <p:txBody>
          <a:bodyPr/>
          <a:lstStyle/>
          <a:p>
            <a:r>
              <a:rPr lang="fr-BE" dirty="0"/>
              <a:t>Relations hubs-patients dans le </a:t>
            </a:r>
            <a:r>
              <a:rPr lang="fr-BE" dirty="0" err="1"/>
              <a:t>metahub</a:t>
            </a:r>
            <a:endParaRPr lang="fr-BE" dirty="0"/>
          </a:p>
          <a:p>
            <a:pPr lvl="1"/>
            <a:endParaRPr lang="fr-BE" dirty="0" smtClean="0"/>
          </a:p>
          <a:p>
            <a:pPr lvl="1"/>
            <a:r>
              <a:rPr lang="fr-BE" dirty="0" smtClean="0"/>
              <a:t>1/10/2017 </a:t>
            </a:r>
            <a:r>
              <a:rPr lang="fr-BE" dirty="0"/>
              <a:t>: </a:t>
            </a:r>
            <a:r>
              <a:rPr lang="fr-BE" dirty="0" smtClean="0"/>
              <a:t>1.193.288 </a:t>
            </a:r>
            <a:r>
              <a:rPr lang="fr-BE" dirty="0"/>
              <a:t>relations hubs-patients enregistrées </a:t>
            </a:r>
          </a:p>
          <a:p>
            <a:pPr lvl="1"/>
            <a:endParaRPr lang="nl-BE" dirty="0" smtClean="0"/>
          </a:p>
          <a:p>
            <a:pPr lvl="1"/>
            <a:r>
              <a:rPr lang="fr-BE" dirty="0"/>
              <a:t>objectif fin 2017: 25 % médecins actifs</a:t>
            </a:r>
          </a:p>
          <a:p>
            <a:endParaRPr lang="nl-BE" dirty="0" smtClean="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41</a:t>
            </a:fld>
            <a:r>
              <a:rPr lang="fr-BE"/>
              <a:t> -</a:t>
            </a:r>
          </a:p>
        </p:txBody>
      </p:sp>
    </p:spTree>
    <p:extLst>
      <p:ext uri="{BB962C8B-B14F-4D97-AF65-F5344CB8AC3E}">
        <p14:creationId xmlns:p14="http://schemas.microsoft.com/office/powerpoint/2010/main" val="3932214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42</a:t>
            </a:fld>
            <a:r>
              <a:rPr lang="fr-BE"/>
              <a:t> -</a:t>
            </a:r>
          </a:p>
        </p:txBody>
      </p:sp>
      <p:pic>
        <p:nvPicPr>
          <p:cNvPr id="4" name="Content Placeholder 3"/>
          <p:cNvPicPr>
            <a:picLocks noGrp="1" noChangeAspect="1"/>
          </p:cNvPicPr>
          <p:nvPr>
            <p:ph idx="1"/>
          </p:nvPr>
        </p:nvPicPr>
        <p:blipFill>
          <a:blip r:embed="rId3"/>
          <a:stretch>
            <a:fillRect/>
          </a:stretch>
        </p:blipFill>
        <p:spPr>
          <a:xfrm>
            <a:off x="539946" y="1052513"/>
            <a:ext cx="8064108" cy="5256212"/>
          </a:xfrm>
          <a:prstGeom prst="rect">
            <a:avLst/>
          </a:prstGeom>
        </p:spPr>
      </p:pic>
    </p:spTree>
    <p:extLst>
      <p:ext uri="{BB962C8B-B14F-4D97-AF65-F5344CB8AC3E}">
        <p14:creationId xmlns:p14="http://schemas.microsoft.com/office/powerpoint/2010/main" val="3484428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3" name="Content Placeholder 2"/>
          <p:cNvSpPr>
            <a:spLocks noGrp="1"/>
          </p:cNvSpPr>
          <p:nvPr>
            <p:ph idx="1"/>
          </p:nvPr>
        </p:nvSpPr>
        <p:spPr/>
        <p:txBody>
          <a:bodyPr/>
          <a:lstStyle/>
          <a:p>
            <a:r>
              <a:rPr lang="fr-BE"/>
              <a:t>Terminer les débats relatifs aux mandats et aux données sensibles</a:t>
            </a:r>
          </a:p>
          <a:p>
            <a:endParaRPr lang="nl-BE" smtClean="0"/>
          </a:p>
          <a:p>
            <a:pPr lvl="1"/>
            <a:r>
              <a:rPr lang="fr-BE"/>
              <a:t>mandats parents-enfants et « personnes de confiance »</a:t>
            </a:r>
          </a:p>
          <a:p>
            <a:pPr lvl="1"/>
            <a:endParaRPr lang="nl-BE" smtClean="0"/>
          </a:p>
          <a:p>
            <a:pPr lvl="1"/>
            <a:r>
              <a:rPr lang="fr-BE"/>
              <a:t>élaborer une matrice d’accès pour les cas simples (médecins généralistes &gt; infirmiers) - voir le schéma</a:t>
            </a:r>
          </a:p>
          <a:p>
            <a:pPr lvl="1"/>
            <a:endParaRPr lang="nl-BE" smtClean="0"/>
          </a:p>
          <a:p>
            <a:pPr lvl="1"/>
            <a:endParaRPr lang="nl-BE" smtClean="0"/>
          </a:p>
          <a:p>
            <a:endParaRPr lang="nl-BE" smtClean="0"/>
          </a:p>
          <a:p>
            <a:endParaRPr lang="nl-BE" dirty="0" smtClean="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43</a:t>
            </a:fld>
            <a:r>
              <a:rPr lang="fr-BE"/>
              <a:t> -</a:t>
            </a:r>
          </a:p>
        </p:txBody>
      </p:sp>
    </p:spTree>
    <p:extLst>
      <p:ext uri="{BB962C8B-B14F-4D97-AF65-F5344CB8AC3E}">
        <p14:creationId xmlns:p14="http://schemas.microsoft.com/office/powerpoint/2010/main" val="1562661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4099" name="Rectangle 3"/>
          <p:cNvSpPr>
            <a:spLocks noGrp="1" noChangeArrowheads="1"/>
          </p:cNvSpPr>
          <p:nvPr>
            <p:ph idx="1"/>
          </p:nvPr>
        </p:nvSpPr>
        <p:spPr/>
        <p:txBody>
          <a:bodyPr/>
          <a:lstStyle/>
          <a:p>
            <a:pPr marL="0" indent="0">
              <a:buNone/>
            </a:pPr>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graphicFrame>
        <p:nvGraphicFramePr>
          <p:cNvPr id="7" name="Object 6"/>
          <p:cNvGraphicFramePr>
            <a:graphicFrameLocks noChangeAspect="1"/>
          </p:cNvGraphicFramePr>
          <p:nvPr>
            <p:extLst/>
          </p:nvPr>
        </p:nvGraphicFramePr>
        <p:xfrm>
          <a:off x="164232" y="1863577"/>
          <a:ext cx="8842176" cy="4421088"/>
        </p:xfrm>
        <a:graphic>
          <a:graphicData uri="http://schemas.openxmlformats.org/presentationml/2006/ole">
            <mc:AlternateContent xmlns:mc="http://schemas.openxmlformats.org/markup-compatibility/2006">
              <mc:Choice xmlns:v="urn:schemas-microsoft-com:vml" Requires="v">
                <p:oleObj spid="_x0000_s1096" name="Worksheet" r:id="rId4" imgW="11772900" imgH="5886450" progId="Excel.Sheet.12">
                  <p:embed/>
                </p:oleObj>
              </mc:Choice>
              <mc:Fallback>
                <p:oleObj name="Worksheet" r:id="rId4" imgW="11772900" imgH="5886450" progId="Excel.Sheet.12">
                  <p:embed/>
                  <p:pic>
                    <p:nvPicPr>
                      <p:cNvPr id="7" name="Object 6"/>
                      <p:cNvPicPr/>
                      <p:nvPr/>
                    </p:nvPicPr>
                    <p:blipFill>
                      <a:blip r:embed="rId5"/>
                      <a:stretch>
                        <a:fillRect/>
                      </a:stretch>
                    </p:blipFill>
                    <p:spPr>
                      <a:xfrm>
                        <a:off x="164232" y="1863577"/>
                        <a:ext cx="8842176" cy="4421088"/>
                      </a:xfrm>
                      <a:prstGeom prst="rect">
                        <a:avLst/>
                      </a:prstGeom>
                    </p:spPr>
                  </p:pic>
                </p:oleObj>
              </mc:Fallback>
            </mc:AlternateContent>
          </a:graphicData>
        </a:graphic>
      </p:graphicFrame>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44</a:t>
            </a:fld>
            <a:r>
              <a:rPr lang="fr-BE"/>
              <a:t> -</a:t>
            </a:r>
          </a:p>
        </p:txBody>
      </p:sp>
    </p:spTree>
    <p:extLst>
      <p:ext uri="{BB962C8B-B14F-4D97-AF65-F5344CB8AC3E}">
        <p14:creationId xmlns:p14="http://schemas.microsoft.com/office/powerpoint/2010/main" val="205799573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9 : Incitants à l’utilisation</a:t>
            </a:r>
          </a:p>
        </p:txBody>
      </p:sp>
      <p:sp>
        <p:nvSpPr>
          <p:cNvPr id="4099" name="Rectangle 3"/>
          <p:cNvSpPr>
            <a:spLocks noGrp="1" noChangeArrowheads="1"/>
          </p:cNvSpPr>
          <p:nvPr>
            <p:ph idx="1"/>
          </p:nvPr>
        </p:nvSpPr>
        <p:spPr/>
        <p:txBody>
          <a:bodyPr>
            <a:normAutofit fontScale="92500" lnSpcReduction="20000"/>
          </a:bodyPr>
          <a:lstStyle/>
          <a:p>
            <a:r>
              <a:rPr lang="fr-BE"/>
              <a:t>Les médecins généralistes, dentistes ou infirmiers peuvent recevoir, </a:t>
            </a:r>
            <a:r>
              <a:rPr lang="fr-BE" i="1"/>
              <a:t>sous certaines conditions</a:t>
            </a:r>
            <a:r>
              <a:rPr lang="fr-BE"/>
              <a:t>, une prime en vue du soutien de leur pratique et de l’utilisation de services de santé en ligne</a:t>
            </a:r>
          </a:p>
          <a:p>
            <a:endParaRPr lang="fr-BE" dirty="0"/>
          </a:p>
          <a:p>
            <a:r>
              <a:rPr lang="fr-BE"/>
              <a:t>Cette prime télématique, qui est octroyée aux prestataires de soins, relève de la compétence de l’INAMI et est liée à l’usage effectif des services de santé en ligne au moyen d’un logiciel agréé par les pouvoirs publics</a:t>
            </a:r>
          </a:p>
          <a:p>
            <a:endParaRPr lang="fr-BE" dirty="0" smtClean="0"/>
          </a:p>
          <a:p>
            <a:r>
              <a:rPr lang="fr-BE"/>
              <a:t>La procédure d’agrément des logiciels est gérée par la Plate-forme eHealth, en collaboration avec ses partenaires</a:t>
            </a:r>
          </a:p>
          <a:p>
            <a:pPr lvl="1"/>
            <a:r>
              <a:rPr lang="fr-BE"/>
              <a:t>responsabilité de s’assurer que le logiciel proposé est sécurisé et satisfait aux besoins fonctionnels des prestataires de soins</a:t>
            </a:r>
          </a:p>
          <a:p>
            <a:endParaRPr lang="fr-BE" dirty="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45</a:t>
            </a:fld>
            <a:r>
              <a:rPr lang="fr-BE"/>
              <a:t> -</a:t>
            </a:r>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9 : Incitants à l’utilisation</a:t>
            </a:r>
          </a:p>
        </p:txBody>
      </p:sp>
      <p:sp>
        <p:nvSpPr>
          <p:cNvPr id="4099" name="Rectangle 3"/>
          <p:cNvSpPr>
            <a:spLocks noGrp="1" noChangeArrowheads="1"/>
          </p:cNvSpPr>
          <p:nvPr>
            <p:ph idx="1"/>
          </p:nvPr>
        </p:nvSpPr>
        <p:spPr/>
        <p:txBody>
          <a:bodyPr/>
          <a:lstStyle/>
          <a:p>
            <a:r>
              <a:rPr lang="fr-BE"/>
              <a:t>Les critères d’évaluation des logiciels ont trait à 2 catégories de fonctionnalités, et sont régulièrement revus</a:t>
            </a:r>
          </a:p>
          <a:p>
            <a:pPr lvl="1"/>
            <a:r>
              <a:rPr lang="fr-BE"/>
              <a:t>une série de fonctionnalités de base - obligatoires</a:t>
            </a:r>
          </a:p>
          <a:p>
            <a:pPr lvl="1"/>
            <a:r>
              <a:rPr lang="fr-BE"/>
              <a:t>une série de fonctionnalités modulaires - en fonction du profil du logiciel</a:t>
            </a:r>
          </a:p>
          <a:p>
            <a:pPr lvl="0"/>
            <a:r>
              <a:rPr lang="fr-BE"/>
              <a:t>Planning actuel pour la révision des critères</a:t>
            </a:r>
          </a:p>
          <a:p>
            <a:pPr lvl="1"/>
            <a:r>
              <a:rPr lang="fr-BE"/>
              <a:t>médecine généraliste: mai 2018</a:t>
            </a:r>
          </a:p>
          <a:p>
            <a:pPr lvl="1"/>
            <a:r>
              <a:rPr lang="fr-BE"/>
              <a:t>kinésithérapie &amp; soins infirmiers: juillet 2018</a:t>
            </a:r>
          </a:p>
          <a:p>
            <a:pPr lvl="1"/>
            <a:r>
              <a:rPr lang="fr-BE"/>
              <a:t>soins obstétriques et soins dentaires: septembre 2018</a:t>
            </a:r>
          </a:p>
          <a:p>
            <a:pPr lvl="1"/>
            <a:r>
              <a:rPr lang="fr-BE"/>
              <a:t>maisons médicales et pratiques de groupes: novembre 2018</a:t>
            </a:r>
          </a:p>
          <a:p>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46</a:t>
            </a:fld>
            <a:r>
              <a:rPr lang="fr-BE"/>
              <a:t> -</a:t>
            </a:r>
          </a:p>
        </p:txBody>
      </p:sp>
    </p:spTree>
    <p:extLst>
      <p:ext uri="{BB962C8B-B14F-4D97-AF65-F5344CB8AC3E}">
        <p14:creationId xmlns:p14="http://schemas.microsoft.com/office/powerpoint/2010/main" val="22253566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12 : Formation et soutien TIC</a:t>
            </a:r>
          </a:p>
        </p:txBody>
      </p:sp>
      <p:sp>
        <p:nvSpPr>
          <p:cNvPr id="4099" name="Rectangle 3"/>
          <p:cNvSpPr>
            <a:spLocks noGrp="1" noChangeArrowheads="1"/>
          </p:cNvSpPr>
          <p:nvPr>
            <p:ph idx="1"/>
          </p:nvPr>
        </p:nvSpPr>
        <p:spPr/>
        <p:txBody>
          <a:bodyPr/>
          <a:lstStyle/>
          <a:p>
            <a:r>
              <a:rPr lang="fr-BE"/>
              <a:t>www.eenlijn.be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5976664" cy="470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47</a:t>
            </a:fld>
            <a:r>
              <a:rPr lang="fr-BE"/>
              <a:t> -</a:t>
            </a:r>
          </a:p>
        </p:txBody>
      </p:sp>
    </p:spTree>
    <p:extLst>
      <p:ext uri="{BB962C8B-B14F-4D97-AF65-F5344CB8AC3E}">
        <p14:creationId xmlns:p14="http://schemas.microsoft.com/office/powerpoint/2010/main" val="405191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12 : Formation et soutien TIC</a:t>
            </a:r>
          </a:p>
        </p:txBody>
      </p:sp>
      <p:sp>
        <p:nvSpPr>
          <p:cNvPr id="4099" name="Rectangle 3"/>
          <p:cNvSpPr>
            <a:spLocks noGrp="1" noChangeArrowheads="1"/>
          </p:cNvSpPr>
          <p:nvPr>
            <p:ph idx="1"/>
          </p:nvPr>
        </p:nvSpPr>
        <p:spPr/>
        <p:txBody>
          <a:bodyPr/>
          <a:lstStyle/>
          <a:p>
            <a:r>
              <a:rPr lang="fr-BE">
                <a:sym typeface="Arial" charset="0"/>
              </a:rPr>
              <a:t>www.e-santewallonie.be</a:t>
            </a:r>
          </a:p>
          <a:p>
            <a:endParaRPr lang="fr-FR" dirty="0" smtClean="0"/>
          </a:p>
          <a:p>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65676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48</a:t>
            </a:fld>
            <a:r>
              <a:rPr lang="fr-BE"/>
              <a:t> -</a:t>
            </a:r>
          </a:p>
        </p:txBody>
      </p:sp>
    </p:spTree>
    <p:extLst>
      <p:ext uri="{BB962C8B-B14F-4D97-AF65-F5344CB8AC3E}">
        <p14:creationId xmlns:p14="http://schemas.microsoft.com/office/powerpoint/2010/main" val="292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12 : Formation et soutien TIC</a:t>
            </a:r>
          </a:p>
        </p:txBody>
      </p:sp>
      <p:sp>
        <p:nvSpPr>
          <p:cNvPr id="4099" name="Rectangle 3"/>
          <p:cNvSpPr>
            <a:spLocks noGrp="1" noChangeArrowheads="1"/>
          </p:cNvSpPr>
          <p:nvPr>
            <p:ph idx="1"/>
          </p:nvPr>
        </p:nvSpPr>
        <p:spPr/>
        <p:txBody>
          <a:bodyPr/>
          <a:lstStyle/>
          <a:p>
            <a:r>
              <a:rPr lang="fr-BE">
                <a:sym typeface="Arial" charset="0"/>
              </a:rPr>
              <a:t>www.ehealthacademy.be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98582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49</a:t>
            </a:fld>
            <a:r>
              <a:rPr lang="fr-BE"/>
              <a:t> -</a:t>
            </a:r>
          </a:p>
        </p:txBody>
      </p:sp>
    </p:spTree>
    <p:extLst>
      <p:ext uri="{BB962C8B-B14F-4D97-AF65-F5344CB8AC3E}">
        <p14:creationId xmlns:p14="http://schemas.microsoft.com/office/powerpoint/2010/main" val="337662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Plan d'action eSanté 2015-2019</a:t>
            </a:r>
          </a:p>
        </p:txBody>
      </p:sp>
      <p:sp>
        <p:nvSpPr>
          <p:cNvPr id="13315" name="Content Placeholder 10"/>
          <p:cNvSpPr>
            <a:spLocks noGrp="1"/>
          </p:cNvSpPr>
          <p:nvPr>
            <p:ph idx="1"/>
          </p:nvPr>
        </p:nvSpPr>
        <p:spPr/>
        <p:txBody>
          <a:bodyPr>
            <a:normAutofit lnSpcReduction="10000"/>
          </a:bodyPr>
          <a:lstStyle/>
          <a:p>
            <a:r>
              <a:rPr lang="fr-BE"/>
              <a:t>Fin 2012 : organisation d’une table ronde sur les priorités en matière d'informatisation du secteur des soins de santé</a:t>
            </a:r>
          </a:p>
          <a:p>
            <a:endParaRPr lang="nl-BE" altLang="en-US" smtClean="0"/>
          </a:p>
          <a:p>
            <a:r>
              <a:rPr lang="fr-BE"/>
              <a:t>Participation de près de 300 personnes du secteur </a:t>
            </a:r>
          </a:p>
          <a:p>
            <a:endParaRPr lang="nl-BE" altLang="en-US" smtClean="0"/>
          </a:p>
          <a:p>
            <a:r>
              <a:rPr lang="fr-BE"/>
              <a:t>Résultat : Roadmap e-Santé avec des objectifs concrets pour les 5 années à venir</a:t>
            </a:r>
          </a:p>
          <a:p>
            <a:endParaRPr lang="nl-BE" altLang="en-US" smtClean="0"/>
          </a:p>
          <a:p>
            <a:r>
              <a:rPr lang="fr-BE"/>
              <a:t>2015 : actualisation de la Roadmap eSanté : Roadmap 2.0</a:t>
            </a:r>
          </a:p>
        </p:txBody>
      </p:sp>
      <p:sp>
        <p:nvSpPr>
          <p:cNvPr id="6" name="Date Placeholder 5"/>
          <p:cNvSpPr>
            <a:spLocks noGrp="1"/>
          </p:cNvSpPr>
          <p:nvPr>
            <p:ph type="dt" sz="half" idx="2"/>
          </p:nvPr>
        </p:nvSpPr>
        <p:spPr/>
        <p:txBody>
          <a:bodyPr/>
          <a:lstStyle/>
          <a:p>
            <a:r>
              <a:rPr lang="fr-FR" dirty="0" smtClean="0"/>
              <a:t>19/10/2017</a:t>
            </a:r>
            <a:endParaRPr lang="fr-BE" dirty="0"/>
          </a:p>
        </p:txBody>
      </p:sp>
      <p:sp>
        <p:nvSpPr>
          <p:cNvPr id="7" name="Slide Number Placeholder 6"/>
          <p:cNvSpPr>
            <a:spLocks noGrp="1"/>
          </p:cNvSpPr>
          <p:nvPr>
            <p:ph type="sldNum" sz="quarter" idx="4"/>
          </p:nvPr>
        </p:nvSpPr>
        <p:spPr/>
        <p:txBody>
          <a:bodyPr/>
          <a:lstStyle/>
          <a:p>
            <a:r>
              <a:rPr lang="fr-BE" dirty="0"/>
              <a:t>- </a:t>
            </a:r>
            <a:fld id="{30A9230E-FFBB-4CCB-ABD7-198084EDE768}" type="slidenum">
              <a:rPr lang="fr-BE" smtClean="0"/>
              <a:pPr/>
              <a:t>5</a:t>
            </a:fld>
            <a:r>
              <a:rPr lang="fr-BE" dirty="0"/>
              <a:t> -</a:t>
            </a:r>
          </a:p>
        </p:txBody>
      </p:sp>
    </p:spTree>
    <p:extLst>
      <p:ext uri="{BB962C8B-B14F-4D97-AF65-F5344CB8AC3E}">
        <p14:creationId xmlns:p14="http://schemas.microsoft.com/office/powerpoint/2010/main" val="377648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a:t>Action 15 : Simplification administrative</a:t>
            </a:r>
          </a:p>
        </p:txBody>
      </p:sp>
      <p:sp>
        <p:nvSpPr>
          <p:cNvPr id="4099" name="Rectangle 3"/>
          <p:cNvSpPr>
            <a:spLocks noGrp="1" noChangeArrowheads="1"/>
          </p:cNvSpPr>
          <p:nvPr>
            <p:ph idx="1"/>
          </p:nvPr>
        </p:nvSpPr>
        <p:spPr/>
        <p:txBody>
          <a:bodyPr/>
          <a:lstStyle/>
          <a:p>
            <a:r>
              <a:rPr lang="fr-BE"/>
              <a:t>Focus</a:t>
            </a:r>
          </a:p>
          <a:p>
            <a:pPr lvl="1"/>
            <a:r>
              <a:rPr lang="fr-BE"/>
              <a:t>Back2Work</a:t>
            </a:r>
          </a:p>
          <a:p>
            <a:pPr lvl="1"/>
            <a:r>
              <a:rPr lang="fr-BE"/>
              <a:t>certificat d'incapacité de travail électronique (Mult-eMediatt)</a:t>
            </a:r>
          </a:p>
          <a:p>
            <a:pPr lvl="1"/>
            <a:r>
              <a:rPr lang="fr-BE"/>
              <a:t>Handicare (évaluation médicale des personnes handicapées) </a:t>
            </a:r>
          </a:p>
          <a:p>
            <a:pPr lvl="1"/>
            <a:r>
              <a:rPr lang="fr-BE"/>
              <a:t>Mediprima (remboursement du coût de l’aide médicale accordée par les CPAS)</a:t>
            </a:r>
          </a:p>
          <a:p>
            <a:pPr lvl="1"/>
            <a:r>
              <a:rPr lang="fr-BE"/>
              <a:t>MyCareNet eAttest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50</a:t>
            </a:fld>
            <a:r>
              <a:rPr lang="fr-BE"/>
              <a:t> -</a:t>
            </a:r>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lstStyle/>
          <a:p>
            <a:r>
              <a:rPr lang="fr-BE"/>
              <a:t>Back2work vise à encourager la réintégration du travailleur malade de longue durée qui n’est plus en mesure de réaliser le travail convenu</a:t>
            </a:r>
          </a:p>
          <a:p>
            <a:pPr lvl="1"/>
            <a:r>
              <a:rPr lang="fr-BE"/>
              <a:t>en lui offrant temporairement du travail adapté ou un autre travail en attendant qu’il soit en mesure d’à nouveau exercer le travail convenu</a:t>
            </a:r>
          </a:p>
          <a:p>
            <a:pPr lvl="1"/>
            <a:r>
              <a:rPr lang="fr-BE"/>
              <a:t>en lui offrant définitivement du travail adapté ou un autre travail</a:t>
            </a:r>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51</a:t>
            </a:fld>
            <a:r>
              <a:rPr lang="fr-BE"/>
              <a:t> -</a:t>
            </a:r>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lstStyle/>
          <a:p>
            <a:r>
              <a:rPr lang="fr-BE"/>
              <a:t>Ce trajet de réintégration est établi en concertation avec les différents médecins</a:t>
            </a:r>
          </a:p>
          <a:p>
            <a:pPr lvl="1"/>
            <a:r>
              <a:rPr lang="fr-BE"/>
              <a:t>médecin traitant</a:t>
            </a:r>
          </a:p>
          <a:p>
            <a:pPr lvl="1"/>
            <a:r>
              <a:rPr lang="fr-BE"/>
              <a:t>médecin de contrôle de la mutualité</a:t>
            </a:r>
          </a:p>
          <a:p>
            <a:pPr lvl="1"/>
            <a:r>
              <a:rPr lang="fr-BE"/>
              <a:t>médecin du travail</a:t>
            </a:r>
          </a:p>
          <a:p>
            <a:r>
              <a:rPr lang="fr-BE"/>
              <a:t>À cet effet, il y a notamment lieu de réaliser la communication électronique entre les différentes parties</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52</a:t>
            </a:fld>
            <a:r>
              <a:rPr lang="fr-BE"/>
              <a:t> -</a:t>
            </a:r>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normAutofit lnSpcReduction="10000"/>
          </a:bodyPr>
          <a:lstStyle/>
          <a:p>
            <a:r>
              <a:rPr lang="fr-BE" dirty="0"/>
              <a:t>La Plate-forme </a:t>
            </a:r>
            <a:r>
              <a:rPr lang="fr-BE" dirty="0" err="1">
                <a:solidFill>
                  <a:srgbClr val="087670"/>
                </a:solidFill>
              </a:rPr>
              <a:t>eHealth</a:t>
            </a:r>
            <a:r>
              <a:rPr lang="fr-BE" dirty="0"/>
              <a:t> peut se charger de l’environnement sécurisé permettant la communication entre médecin traitant, médecin du travail, médecin-conseil et autres professionnels de soins, en toute confidentialité, </a:t>
            </a:r>
          </a:p>
          <a:p>
            <a:pPr lvl="1"/>
            <a:r>
              <a:rPr lang="fr-BE" dirty="0"/>
              <a:t>notamment via son service DAAS pour ce qui concerne l’identification </a:t>
            </a:r>
          </a:p>
          <a:p>
            <a:pPr lvl="1"/>
            <a:r>
              <a:rPr lang="fr-BE" dirty="0"/>
              <a:t>et via la </a:t>
            </a:r>
            <a:r>
              <a:rPr lang="fr-BE" dirty="0" err="1" smtClean="0">
                <a:solidFill>
                  <a:srgbClr val="087670"/>
                </a:solidFill>
              </a:rPr>
              <a:t>eHealth</a:t>
            </a:r>
            <a:r>
              <a:rPr lang="fr-BE" dirty="0" err="1" smtClean="0"/>
              <a:t>Box</a:t>
            </a:r>
            <a:r>
              <a:rPr lang="fr-BE" dirty="0" smtClean="0"/>
              <a:t> </a:t>
            </a:r>
            <a:r>
              <a:rPr lang="fr-BE" dirty="0"/>
              <a:t>pour ce qui concerne le canal de communication</a:t>
            </a:r>
          </a:p>
          <a:p>
            <a:r>
              <a:rPr lang="fr-BE" dirty="0"/>
              <a:t>Le projet est actuellement en phase pilote, le service web est maintenant en production auprès de la plate-forme </a:t>
            </a:r>
            <a:r>
              <a:rPr lang="fr-BE" dirty="0" err="1">
                <a:solidFill>
                  <a:srgbClr val="087670"/>
                </a:solidFill>
              </a:rPr>
              <a:t>eHealth</a:t>
            </a:r>
            <a:r>
              <a:rPr lang="fr-BE" dirty="0"/>
              <a:t> et doit encore être intégré dans les différents logiciels médicaux.</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53</a:t>
            </a:fld>
            <a:r>
              <a:rPr lang="fr-BE"/>
              <a:t> -</a:t>
            </a:r>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4099" name="Rectangle 3"/>
          <p:cNvSpPr>
            <a:spLocks noGrp="1" noChangeArrowheads="1"/>
          </p:cNvSpPr>
          <p:nvPr>
            <p:ph idx="1"/>
          </p:nvPr>
        </p:nvSpPr>
        <p:spPr/>
        <p:txBody>
          <a:bodyPr>
            <a:normAutofit fontScale="85000" lnSpcReduction="20000"/>
          </a:bodyPr>
          <a:lstStyle/>
          <a:p>
            <a:r>
              <a:rPr lang="fr-BE" dirty="0"/>
              <a:t>Ce projet de simplification administrative vise à envoyer le certificat d’incapacité de travail, moyennant l’accord du patient, à partir du logiciel du médecin généraliste, vers le (s) destinataire(s) identifié(s) </a:t>
            </a:r>
          </a:p>
          <a:p>
            <a:endParaRPr lang="nl-NL" dirty="0" smtClean="0"/>
          </a:p>
          <a:p>
            <a:r>
              <a:rPr lang="fr-BE" dirty="0"/>
              <a:t>La première phase du projet à partir de juin 2018 concernera les certificats d’incapacité de travail destinés à</a:t>
            </a:r>
          </a:p>
          <a:p>
            <a:pPr lvl="1"/>
            <a:r>
              <a:rPr lang="fr-BE" dirty="0" err="1"/>
              <a:t>Medex</a:t>
            </a:r>
            <a:endParaRPr lang="fr-BE" dirty="0"/>
          </a:p>
          <a:p>
            <a:pPr lvl="1"/>
            <a:r>
              <a:rPr lang="fr-BE" dirty="0"/>
              <a:t>le service médical de la Police</a:t>
            </a:r>
          </a:p>
          <a:p>
            <a:pPr lvl="1"/>
            <a:r>
              <a:rPr lang="fr-BE" dirty="0"/>
              <a:t>le service médical de HR Rail</a:t>
            </a:r>
          </a:p>
          <a:p>
            <a:pPr lvl="1"/>
            <a:r>
              <a:rPr lang="fr-BE" dirty="0"/>
              <a:t>les </a:t>
            </a:r>
            <a:r>
              <a:rPr lang="fr-BE" dirty="0" smtClean="0"/>
              <a:t>médecins de contrôle </a:t>
            </a:r>
            <a:r>
              <a:rPr lang="fr-BE" dirty="0"/>
              <a:t>désignés par les employeurs</a:t>
            </a:r>
          </a:p>
          <a:p>
            <a:pPr lvl="1"/>
            <a:r>
              <a:rPr lang="fr-BE" dirty="0"/>
              <a:t>par les mutualités</a:t>
            </a:r>
          </a:p>
          <a:p>
            <a:pPr lvl="1"/>
            <a:endParaRPr lang="nl-NL" dirty="0"/>
          </a:p>
          <a:p>
            <a:r>
              <a:rPr lang="fr-BE" dirty="0"/>
              <a:t>Ce projet sera progressivement étendu à d’autres destinataires</a:t>
            </a:r>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54</a:t>
            </a:fld>
            <a:r>
              <a:rPr lang="fr-BE"/>
              <a:t> -</a:t>
            </a:r>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4099" name="Rectangle 3"/>
          <p:cNvSpPr>
            <a:spLocks noGrp="1" noChangeArrowheads="1"/>
          </p:cNvSpPr>
          <p:nvPr>
            <p:ph idx="1"/>
          </p:nvPr>
        </p:nvSpPr>
        <p:spPr/>
        <p:txBody>
          <a:bodyPr>
            <a:normAutofit fontScale="92500" lnSpcReduction="20000"/>
          </a:bodyPr>
          <a:lstStyle/>
          <a:p>
            <a:r>
              <a:rPr lang="fr-BE"/>
              <a:t>Dans une première phase, seuls les logiciels des médecins généralistes seront en mesure d’utiliser cette possibilité</a:t>
            </a:r>
          </a:p>
          <a:p>
            <a:endParaRPr lang="nl-NL" dirty="0"/>
          </a:p>
          <a:p>
            <a:r>
              <a:rPr lang="fr-BE"/>
              <a:t>Après accord du patient concernant le principe de l’envoi électronique du certificat d’incapacité de travail, le médecin généraliste reçoit dans son logiciel</a:t>
            </a:r>
          </a:p>
          <a:p>
            <a:pPr lvl="1"/>
            <a:r>
              <a:rPr lang="fr-BE"/>
              <a:t>la liste des destinataires d’un certificat d’incapacité de travail identifiés après consultation des sources authentiques</a:t>
            </a:r>
          </a:p>
          <a:p>
            <a:pPr lvl="1"/>
            <a:r>
              <a:rPr lang="fr-BE"/>
              <a:t>le canal d’envoi pour chacun d’eux</a:t>
            </a:r>
          </a:p>
          <a:p>
            <a:pPr lvl="1"/>
            <a:r>
              <a:rPr lang="fr-BE"/>
              <a:t>le modèle de certificat à utiliser</a:t>
            </a:r>
          </a:p>
          <a:p>
            <a:pPr lvl="1"/>
            <a:endParaRPr lang="nl-NL" dirty="0"/>
          </a:p>
          <a:p>
            <a:r>
              <a:rPr lang="fr-BE"/>
              <a:t>Le citoyen-patient reçoit dans sa boîte aux lettres électronique eBox la liste des instances vers lesquelles le certificat a été routé</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55</a:t>
            </a:fld>
            <a:r>
              <a:rPr lang="fr-BE"/>
              <a:t> -</a:t>
            </a:r>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56</a:t>
            </a:fld>
            <a:r>
              <a:rPr lang="fr-BE"/>
              <a:t> -</a:t>
            </a:r>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spTree>
    <p:extLst>
      <p:ext uri="{BB962C8B-B14F-4D97-AF65-F5344CB8AC3E}">
        <p14:creationId xmlns:p14="http://schemas.microsoft.com/office/powerpoint/2010/main" val="366174020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57</a:t>
            </a:fld>
            <a:r>
              <a:rPr lang="fr-BE"/>
              <a:t> -</a:t>
            </a:r>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spTree>
    <p:extLst>
      <p:ext uri="{BB962C8B-B14F-4D97-AF65-F5344CB8AC3E}">
        <p14:creationId xmlns:p14="http://schemas.microsoft.com/office/powerpoint/2010/main" val="292011403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Handicare </a:t>
            </a:r>
          </a:p>
        </p:txBody>
      </p:sp>
      <p:sp>
        <p:nvSpPr>
          <p:cNvPr id="4099" name="Rectangle 3"/>
          <p:cNvSpPr>
            <a:spLocks noGrp="1" noChangeArrowheads="1"/>
          </p:cNvSpPr>
          <p:nvPr>
            <p:ph idx="1"/>
          </p:nvPr>
        </p:nvSpPr>
        <p:spPr/>
        <p:txBody>
          <a:bodyPr/>
          <a:lstStyle/>
          <a:p>
            <a:r>
              <a:rPr lang="fr-BE"/>
              <a:t>Évaluation médicale des personnes handicapées</a:t>
            </a:r>
          </a:p>
          <a:p>
            <a:pPr lvl="1"/>
            <a:r>
              <a:rPr lang="fr-BE"/>
              <a:t>2016 - le médecin traitant est en mesure de soumettre le dossier de demande en matière de reconnaissance administrative du handicap</a:t>
            </a:r>
          </a:p>
          <a:p>
            <a:pPr lvl="1"/>
            <a:r>
              <a:rPr lang="fr-BE"/>
              <a:t>2017 - numérisation du processus de traitement du dossier</a:t>
            </a:r>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58</a:t>
            </a:fld>
            <a:r>
              <a:rPr lang="fr-BE"/>
              <a:t> -</a:t>
            </a:r>
          </a:p>
        </p:txBody>
      </p:sp>
    </p:spTree>
    <p:extLst>
      <p:ext uri="{BB962C8B-B14F-4D97-AF65-F5344CB8AC3E}">
        <p14:creationId xmlns:p14="http://schemas.microsoft.com/office/powerpoint/2010/main" val="18752060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Handicare </a:t>
            </a:r>
          </a:p>
        </p:txBody>
      </p:sp>
      <p:sp>
        <p:nvSpPr>
          <p:cNvPr id="4099" name="Rectangle 3"/>
          <p:cNvSpPr>
            <a:spLocks noGrp="1" noChangeArrowheads="1"/>
          </p:cNvSpPr>
          <p:nvPr>
            <p:ph idx="1"/>
          </p:nvPr>
        </p:nvSpPr>
        <p:spPr/>
        <p:txBody>
          <a:bodyPr/>
          <a:lstStyle/>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052736"/>
            <a:ext cx="6525987" cy="5085184"/>
          </a:xfrm>
          <a:prstGeom prst="rect">
            <a:avLst/>
          </a:prstGeom>
        </p:spPr>
      </p:pic>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59</a:t>
            </a:fld>
            <a:r>
              <a:rPr lang="fr-BE"/>
              <a:t> -</a:t>
            </a:r>
          </a:p>
        </p:txBody>
      </p:sp>
    </p:spTree>
    <p:extLst>
      <p:ext uri="{BB962C8B-B14F-4D97-AF65-F5344CB8AC3E}">
        <p14:creationId xmlns:p14="http://schemas.microsoft.com/office/powerpoint/2010/main" val="191868104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Plan d'action eSanté 2015-2019</a:t>
            </a:r>
          </a:p>
        </p:txBody>
      </p:sp>
      <p:sp>
        <p:nvSpPr>
          <p:cNvPr id="14339" name="Content Placeholder 2"/>
          <p:cNvSpPr>
            <a:spLocks noGrp="1"/>
          </p:cNvSpPr>
          <p:nvPr>
            <p:ph idx="1"/>
          </p:nvPr>
        </p:nvSpPr>
        <p:spPr/>
        <p:txBody>
          <a:bodyPr>
            <a:normAutofit fontScale="92500" lnSpcReduction="10000"/>
          </a:bodyPr>
          <a:lstStyle/>
          <a:p>
            <a:r>
              <a:rPr lang="fr-BE" dirty="0"/>
              <a:t>Principes</a:t>
            </a:r>
          </a:p>
          <a:p>
            <a:pPr lvl="1"/>
            <a:r>
              <a:rPr lang="fr-BE" dirty="0"/>
              <a:t>collaboration : coalition de bonnes volontés</a:t>
            </a:r>
          </a:p>
          <a:p>
            <a:pPr lvl="1"/>
            <a:r>
              <a:rPr lang="fr-BE" dirty="0"/>
              <a:t>participation de toutes les parties prenantes</a:t>
            </a:r>
          </a:p>
          <a:p>
            <a:pPr lvl="1"/>
            <a:r>
              <a:rPr lang="fr-BE" dirty="0"/>
              <a:t>responsabilisation de toutes les parties prenantes</a:t>
            </a:r>
          </a:p>
          <a:p>
            <a:pPr lvl="1"/>
            <a:r>
              <a:rPr lang="fr-BE" dirty="0"/>
              <a:t>services de base fiables et actions en matière de continuité des activités</a:t>
            </a:r>
          </a:p>
          <a:p>
            <a:pPr lvl="1"/>
            <a:r>
              <a:rPr lang="fr-BE" dirty="0"/>
              <a:t>simplification dans la mesure du possible</a:t>
            </a:r>
          </a:p>
          <a:p>
            <a:pPr lvl="1"/>
            <a:r>
              <a:rPr lang="fr-BE" dirty="0"/>
              <a:t>accent sur des résultats concrets au lieu de discussions interminables </a:t>
            </a:r>
          </a:p>
          <a:p>
            <a:pPr lvl="1"/>
            <a:r>
              <a:rPr lang="fr-BE" dirty="0"/>
              <a:t>progrès constant grâce à objectifs SMART et points d'action</a:t>
            </a:r>
          </a:p>
          <a:p>
            <a:pPr lvl="1"/>
            <a:r>
              <a:rPr lang="fr-BE" dirty="0"/>
              <a:t>approche multidisciplinaire, y compris formation et aspects financiers</a:t>
            </a:r>
          </a:p>
          <a:p>
            <a:pPr lvl="1"/>
            <a:r>
              <a:rPr lang="fr-BE" dirty="0"/>
              <a:t>base pour des synergies indispensables à des soins de santé de qualité et accessibles</a:t>
            </a:r>
          </a:p>
          <a:p>
            <a:pPr lvl="2"/>
            <a:endParaRPr lang="nl-BE" altLang="en-US" dirty="0" smtClean="0"/>
          </a:p>
        </p:txBody>
      </p:sp>
      <p:sp>
        <p:nvSpPr>
          <p:cNvPr id="6" name="Date Placeholder 5"/>
          <p:cNvSpPr>
            <a:spLocks noGrp="1"/>
          </p:cNvSpPr>
          <p:nvPr>
            <p:ph type="dt" sz="half" idx="2"/>
          </p:nvPr>
        </p:nvSpPr>
        <p:spPr/>
        <p:txBody>
          <a:bodyPr/>
          <a:lstStyle/>
          <a:p>
            <a:r>
              <a:rPr lang="fr-FR" smtClean="0"/>
              <a:t>19/10/2017</a:t>
            </a:r>
            <a:endParaRPr lang="fr-BE" dirty="0"/>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6</a:t>
            </a:fld>
            <a:r>
              <a:rPr lang="fr-BE"/>
              <a:t> -</a:t>
            </a:r>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Mediprima </a:t>
            </a:r>
          </a:p>
        </p:txBody>
      </p:sp>
      <p:sp>
        <p:nvSpPr>
          <p:cNvPr id="4099" name="Rectangle 3"/>
          <p:cNvSpPr>
            <a:spLocks noGrp="1" noChangeArrowheads="1"/>
          </p:cNvSpPr>
          <p:nvPr>
            <p:ph idx="1"/>
          </p:nvPr>
        </p:nvSpPr>
        <p:spPr/>
        <p:txBody>
          <a:bodyPr>
            <a:normAutofit/>
          </a:bodyPr>
          <a:lstStyle/>
          <a:p>
            <a:r>
              <a:rPr lang="fr-BE" dirty="0"/>
              <a:t>Remboursement du coût de l’aide médicale accordée par les CPAS</a:t>
            </a:r>
          </a:p>
          <a:p>
            <a:pPr lvl="1"/>
            <a:r>
              <a:rPr lang="fr-BE" dirty="0"/>
              <a:t>permet de gérer les décisions de prise en charge de l’aide médicale par les CPAS</a:t>
            </a:r>
          </a:p>
          <a:p>
            <a:pPr lvl="1"/>
            <a:r>
              <a:rPr lang="fr-BE" dirty="0"/>
              <a:t>couvre le cycle complet, qui commence par la création dans une banque de données des décisions </a:t>
            </a:r>
            <a:r>
              <a:rPr lang="fr-BE" dirty="0" smtClean="0"/>
              <a:t>prises par </a:t>
            </a:r>
            <a:r>
              <a:rPr lang="fr-BE" dirty="0"/>
              <a:t>les CPAS en matière d’aide médicale et se termine par leur exploitation par les prestataire de soins</a:t>
            </a:r>
          </a:p>
          <a:p>
            <a:pPr lvl="2"/>
            <a:r>
              <a:rPr lang="fr-BE" dirty="0"/>
              <a:t>cette banque de données est accessible à toute personne qui, au cours du processus, doit pouvoir consulter les décisions</a:t>
            </a:r>
          </a:p>
          <a:p>
            <a:pPr lvl="1"/>
            <a:r>
              <a:rPr lang="fr-BE" dirty="0"/>
              <a:t>cet outil permet en effet aux prestataires de facturer leurs prestations à un </a:t>
            </a:r>
            <a:r>
              <a:rPr lang="fr-BE" dirty="0" smtClean="0"/>
              <a:t>ayant droit </a:t>
            </a:r>
            <a:r>
              <a:rPr lang="fr-BE" dirty="0"/>
              <a:t>à une aide médicale, en se basant sur les interventions et montants exacts</a:t>
            </a:r>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60</a:t>
            </a:fld>
            <a:r>
              <a:rPr lang="fr-BE"/>
              <a:t> -</a:t>
            </a:r>
          </a:p>
        </p:txBody>
      </p:sp>
    </p:spTree>
    <p:extLst>
      <p:ext uri="{BB962C8B-B14F-4D97-AF65-F5344CB8AC3E}">
        <p14:creationId xmlns:p14="http://schemas.microsoft.com/office/powerpoint/2010/main" val="106970139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MyCareNet eAttest </a:t>
            </a:r>
          </a:p>
        </p:txBody>
      </p:sp>
      <p:sp>
        <p:nvSpPr>
          <p:cNvPr id="3" name="Content Placeholder 2"/>
          <p:cNvSpPr>
            <a:spLocks noGrp="1"/>
          </p:cNvSpPr>
          <p:nvPr>
            <p:ph idx="1"/>
          </p:nvPr>
        </p:nvSpPr>
        <p:spPr/>
        <p:txBody>
          <a:bodyPr>
            <a:normAutofit/>
          </a:bodyPr>
          <a:lstStyle/>
          <a:p>
            <a:r>
              <a:rPr lang="fr-BE" dirty="0"/>
              <a:t>Échange électronique sécurisé d’informations structurées entre les prestataires de soins et les mutualités lors de l’offre de services à valeur ajoutée</a:t>
            </a:r>
          </a:p>
          <a:p>
            <a:pPr lvl="1"/>
            <a:r>
              <a:rPr lang="fr-BE" dirty="0"/>
              <a:t>permet aux prestataires de soins de transmettre </a:t>
            </a:r>
            <a:r>
              <a:rPr lang="fr-BE" dirty="0" smtClean="0"/>
              <a:t>leurs </a:t>
            </a:r>
            <a:r>
              <a:rPr lang="fr-BE" dirty="0"/>
              <a:t>attestations de soins donnés, par la voie électronique, aux organismes assureurs pour les patients qui ne tombent pas sous le régime du tiers payant</a:t>
            </a:r>
          </a:p>
          <a:p>
            <a:pPr lvl="1"/>
            <a:r>
              <a:rPr lang="fr-BE" dirty="0"/>
              <a:t>dans une première phase, ce service sera uniquement disponible pour les médecins généralistes et leurs mandataires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61</a:t>
            </a:fld>
            <a:r>
              <a:rPr lang="fr-BE"/>
              <a:t> -</a:t>
            </a:r>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17 : </a:t>
            </a:r>
            <a:r>
              <a:rPr lang="fr-BE">
                <a:solidFill>
                  <a:srgbClr val="087670"/>
                </a:solidFill>
              </a:rPr>
              <a:t>eHealth</a:t>
            </a:r>
            <a:r>
              <a:rPr lang="fr-BE"/>
              <a:t>Box</a:t>
            </a:r>
          </a:p>
        </p:txBody>
      </p:sp>
      <p:sp>
        <p:nvSpPr>
          <p:cNvPr id="4099" name="Rectangle 3"/>
          <p:cNvSpPr>
            <a:spLocks noGrp="1" noChangeArrowheads="1"/>
          </p:cNvSpPr>
          <p:nvPr>
            <p:ph idx="1"/>
          </p:nvPr>
        </p:nvSpPr>
        <p:spPr/>
        <p:txBody>
          <a:bodyPr>
            <a:normAutofit fontScale="92500" lnSpcReduction="20000"/>
          </a:bodyPr>
          <a:lstStyle/>
          <a:p>
            <a:r>
              <a:rPr lang="fr-BE"/>
              <a:t>Objectifs 2019</a:t>
            </a:r>
          </a:p>
          <a:p>
            <a:pPr lvl="1"/>
            <a:r>
              <a:rPr lang="fr-BE"/>
              <a:t>utilisation généralisée de la </a:t>
            </a:r>
            <a:r>
              <a:rPr lang="fr-BE">
                <a:solidFill>
                  <a:srgbClr val="087670"/>
                </a:solidFill>
              </a:rPr>
              <a:t>eHealth</a:t>
            </a:r>
            <a:r>
              <a:rPr lang="fr-BE"/>
              <a:t>Box et des données des prestataires de soins disponibles dans CoBRHA</a:t>
            </a:r>
          </a:p>
          <a:p>
            <a:pPr lvl="1"/>
            <a:r>
              <a:rPr lang="fr-BE"/>
              <a:t>permettre une communication électronique de données médicales et confidentielles sécurisée entre les acteurs des soins de santé</a:t>
            </a:r>
          </a:p>
          <a:p>
            <a:pPr lvl="1"/>
            <a:r>
              <a:rPr lang="fr-BE"/>
              <a:t>développement et maintenance d’une banque de données commune contenant les données des acteurs et établissements de soins </a:t>
            </a:r>
          </a:p>
          <a:p>
            <a:pPr lvl="1"/>
            <a:r>
              <a:rPr lang="fr-BE"/>
              <a:t>permettre aux acteurs de soins de consulter et modifier/ajouter eux-mêmes certaines données</a:t>
            </a:r>
          </a:p>
          <a:p>
            <a:pPr lvl="2"/>
            <a:r>
              <a:rPr lang="fr-BE"/>
              <a:t>adressbook (base de données CoBRHA)</a:t>
            </a:r>
          </a:p>
          <a:p>
            <a:pPr lvl="2"/>
            <a:r>
              <a:rPr lang="fr-BE"/>
              <a:t>guichet unique du prestataire de soins</a:t>
            </a:r>
          </a:p>
          <a:p>
            <a:pPr lvl="1"/>
            <a:endParaRPr lang="nl-BE" dirty="0" smtClean="0"/>
          </a:p>
          <a:p>
            <a:r>
              <a:rPr lang="fr-BE"/>
              <a:t>Organisation responsable : Plate-forme </a:t>
            </a:r>
            <a:r>
              <a:rPr lang="fr-BE">
                <a:solidFill>
                  <a:srgbClr val="087670"/>
                </a:solidFill>
              </a:rPr>
              <a:t>eHealth</a:t>
            </a:r>
            <a:r>
              <a:rPr lang="fr-BE"/>
              <a:t> et SPF Santé publique</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62</a:t>
            </a:fld>
            <a:r>
              <a:rPr lang="fr-BE"/>
              <a:t> -</a:t>
            </a:r>
          </a:p>
        </p:txBody>
      </p:sp>
    </p:spTree>
    <p:extLst>
      <p:ext uri="{BB962C8B-B14F-4D97-AF65-F5344CB8AC3E}">
        <p14:creationId xmlns:p14="http://schemas.microsoft.com/office/powerpoint/2010/main" val="2770154427"/>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t>Action 17 : </a:t>
            </a:r>
            <a:r>
              <a:rPr lang="fr-BE">
                <a:solidFill>
                  <a:srgbClr val="087670"/>
                </a:solidFill>
              </a:rPr>
              <a:t>eHealth</a:t>
            </a:r>
            <a:r>
              <a:rPr lang="fr-BE"/>
              <a:t>Box</a:t>
            </a:r>
          </a:p>
        </p:txBody>
      </p:sp>
      <p:sp>
        <p:nvSpPr>
          <p:cNvPr id="4099" name="Rectangle 3"/>
          <p:cNvSpPr>
            <a:spLocks noGrp="1" noChangeArrowheads="1"/>
          </p:cNvSpPr>
          <p:nvPr>
            <p:ph idx="1"/>
          </p:nvPr>
        </p:nvSpPr>
        <p:spPr/>
        <p:txBody>
          <a:bodyPr/>
          <a:lstStyle/>
          <a:p>
            <a:pPr lvl="1"/>
            <a:endParaRPr lang="nl-BE" smtClean="0"/>
          </a:p>
          <a:p>
            <a:pPr lvl="1"/>
            <a:endParaRPr lang="nl-BE" smtClean="0"/>
          </a:p>
          <a:p>
            <a:pPr lvl="1"/>
            <a:endParaRPr lang="nl-BE" smtClean="0"/>
          </a:p>
          <a:p>
            <a:pPr lvl="1"/>
            <a:endParaRPr lang="nl-BE" smtClean="0">
              <a:sym typeface="Arial" charset="0"/>
            </a:endParaRPr>
          </a:p>
          <a:p>
            <a:endParaRPr lang="nl-BE" smtClean="0"/>
          </a:p>
          <a:p>
            <a:endParaRPr lang="nl-BE" dirty="0"/>
          </a:p>
        </p:txBody>
      </p:sp>
      <p:pic>
        <p:nvPicPr>
          <p:cNvPr id="3" name="Picture 2"/>
          <p:cNvPicPr>
            <a:picLocks noChangeAspect="1"/>
          </p:cNvPicPr>
          <p:nvPr/>
        </p:nvPicPr>
        <p:blipFill>
          <a:blip r:embed="rId3"/>
          <a:stretch>
            <a:fillRect/>
          </a:stretch>
        </p:blipFill>
        <p:spPr>
          <a:xfrm>
            <a:off x="1721873" y="1709737"/>
            <a:ext cx="5700254" cy="4151736"/>
          </a:xfrm>
          <a:prstGeom prst="rect">
            <a:avLst/>
          </a:prstGeom>
        </p:spPr>
      </p:pic>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63</a:t>
            </a:fld>
            <a:r>
              <a:rPr lang="fr-BE"/>
              <a:t> -</a:t>
            </a:r>
          </a:p>
        </p:txBody>
      </p:sp>
    </p:spTree>
    <p:extLst>
      <p:ext uri="{BB962C8B-B14F-4D97-AF65-F5344CB8AC3E}">
        <p14:creationId xmlns:p14="http://schemas.microsoft.com/office/powerpoint/2010/main" val="162792273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17 : </a:t>
            </a:r>
            <a:r>
              <a:rPr lang="fr-BE">
                <a:solidFill>
                  <a:srgbClr val="087670"/>
                </a:solidFill>
              </a:rPr>
              <a:t>eHealth</a:t>
            </a:r>
            <a:r>
              <a:rPr lang="fr-BE"/>
              <a:t>Box</a:t>
            </a:r>
          </a:p>
        </p:txBody>
      </p:sp>
      <p:sp>
        <p:nvSpPr>
          <p:cNvPr id="3" name="Content Placeholder 2"/>
          <p:cNvSpPr>
            <a:spLocks noGrp="1"/>
          </p:cNvSpPr>
          <p:nvPr>
            <p:ph idx="1"/>
          </p:nvPr>
        </p:nvSpPr>
        <p:spPr/>
        <p:txBody>
          <a:bodyPr>
            <a:normAutofit/>
          </a:bodyPr>
          <a:lstStyle/>
          <a:p>
            <a:r>
              <a:rPr lang="fr-BE" dirty="0" err="1" smtClean="0"/>
              <a:t>AddressBook</a:t>
            </a:r>
            <a:endParaRPr lang="fr-BE" dirty="0"/>
          </a:p>
          <a:p>
            <a:pPr lvl="1"/>
            <a:r>
              <a:rPr lang="fr-BE" dirty="0"/>
              <a:t>permet à tout émetteur d’un message à l’attention d’un prestataire de soins de déterminer quel type de canal est le plus approprié pour ce faire et quelles sont les données utiles</a:t>
            </a:r>
          </a:p>
          <a:p>
            <a:pPr lvl="2"/>
            <a:r>
              <a:rPr lang="fr-BE" dirty="0"/>
              <a:t>pour une communication de données médicales &gt; usage obligatoire de l’</a:t>
            </a:r>
            <a:r>
              <a:rPr lang="fr-BE" dirty="0" err="1">
                <a:solidFill>
                  <a:srgbClr val="087670"/>
                </a:solidFill>
              </a:rPr>
              <a:t>eHealth</a:t>
            </a:r>
            <a:r>
              <a:rPr lang="fr-BE" dirty="0" err="1"/>
              <a:t>Box</a:t>
            </a:r>
            <a:endParaRPr lang="fr-BE" dirty="0"/>
          </a:p>
          <a:p>
            <a:pPr lvl="2"/>
            <a:r>
              <a:rPr lang="fr-BE" dirty="0"/>
              <a:t>pour une communication administrative (stage, reconnaissance, ...) &gt; possibilité d’utiliser une adresse électronique ordinaire et si aucune donnée n’est disponible &gt; envoi </a:t>
            </a:r>
            <a:r>
              <a:rPr lang="fr-BE" dirty="0" smtClean="0"/>
              <a:t>par </a:t>
            </a:r>
            <a:r>
              <a:rPr lang="fr-BE" dirty="0"/>
              <a:t>la </a:t>
            </a:r>
            <a:r>
              <a:rPr lang="fr-BE" dirty="0" smtClean="0"/>
              <a:t>poste (papier)</a:t>
            </a:r>
            <a:endParaRPr lang="fr-BE" dirty="0"/>
          </a:p>
          <a:p>
            <a:pPr lvl="2"/>
            <a:r>
              <a:rPr lang="fr-BE" dirty="0"/>
              <a:t>données disponibles dans le carnet </a:t>
            </a:r>
            <a:r>
              <a:rPr lang="fr-BE" dirty="0" smtClean="0"/>
              <a:t>d’adresses </a:t>
            </a:r>
            <a:r>
              <a:rPr lang="fr-BE" dirty="0"/>
              <a:t>proviennent de </a:t>
            </a:r>
            <a:r>
              <a:rPr lang="fr-BE" dirty="0" err="1"/>
              <a:t>CoBRHA</a:t>
            </a:r>
            <a:endParaRPr lang="fr-BE"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64</a:t>
            </a:fld>
            <a:r>
              <a:rPr lang="fr-BE"/>
              <a:t> -</a:t>
            </a:r>
          </a:p>
        </p:txBody>
      </p:sp>
    </p:spTree>
    <p:extLst>
      <p:ext uri="{BB962C8B-B14F-4D97-AF65-F5344CB8AC3E}">
        <p14:creationId xmlns:p14="http://schemas.microsoft.com/office/powerpoint/2010/main" val="25456134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solidFill>
                  <a:srgbClr val="77C9F2"/>
                </a:solidFill>
                <a:latin typeface="+mj-lt"/>
              </a:rPr>
              <a:t>Action 17 : UPPAD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65</a:t>
            </a:fld>
            <a:r>
              <a:rPr lang="fr-BE"/>
              <a:t> -</a:t>
            </a:r>
          </a:p>
        </p:txBody>
      </p:sp>
    </p:spTree>
    <p:extLst>
      <p:ext uri="{BB962C8B-B14F-4D97-AF65-F5344CB8AC3E}">
        <p14:creationId xmlns:p14="http://schemas.microsoft.com/office/powerpoint/2010/main" val="3928683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17 : UPPAD</a:t>
            </a:r>
          </a:p>
        </p:txBody>
      </p:sp>
      <p:sp>
        <p:nvSpPr>
          <p:cNvPr id="3" name="Content Placeholder 2"/>
          <p:cNvSpPr>
            <a:spLocks noGrp="1"/>
          </p:cNvSpPr>
          <p:nvPr>
            <p:ph idx="1"/>
          </p:nvPr>
        </p:nvSpPr>
        <p:spPr/>
        <p:txBody>
          <a:bodyPr>
            <a:normAutofit/>
          </a:bodyPr>
          <a:lstStyle/>
          <a:p>
            <a:endParaRPr lang="nl-BE" sz="2400" dirty="0" smtClean="0"/>
          </a:p>
          <a:p>
            <a:r>
              <a:rPr lang="fr-BE" sz="2400"/>
              <a:t>UPPAD → Unique Portal for Professionals for Administrative Data</a:t>
            </a:r>
          </a:p>
          <a:p>
            <a:endParaRPr lang="nl-BE" sz="2400" dirty="0"/>
          </a:p>
          <a:p>
            <a:r>
              <a:rPr lang="fr-BE" sz="2400"/>
              <a:t>Espace central (site web) où les prestataires de soins individuels peuvent consulter leurs propres données administratives (p.ex. visa, agrément, ...) telles qu’elles sont connues auprès des pouvoirs publics (sources authentiques)</a:t>
            </a:r>
          </a:p>
          <a:p>
            <a:endParaRPr lang="nl-BE" sz="2400" dirty="0"/>
          </a:p>
          <a:p>
            <a:r>
              <a:rPr lang="fr-BE" sz="2400"/>
              <a:t>Données provenant de CoBRHA</a:t>
            </a:r>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66</a:t>
            </a:fld>
            <a:r>
              <a:rPr lang="fr-BE"/>
              <a:t> -</a:t>
            </a:r>
          </a:p>
        </p:txBody>
      </p:sp>
    </p:spTree>
    <p:extLst>
      <p:ext uri="{BB962C8B-B14F-4D97-AF65-F5344CB8AC3E}">
        <p14:creationId xmlns:p14="http://schemas.microsoft.com/office/powerpoint/2010/main" val="27300864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17 : UPPAD</a:t>
            </a:r>
          </a:p>
        </p:txBody>
      </p:sp>
      <p:sp>
        <p:nvSpPr>
          <p:cNvPr id="3" name="Content Placeholder 2"/>
          <p:cNvSpPr>
            <a:spLocks noGrp="1"/>
          </p:cNvSpPr>
          <p:nvPr>
            <p:ph idx="1"/>
          </p:nvPr>
        </p:nvSpPr>
        <p:spPr/>
        <p:txBody>
          <a:bodyPr>
            <a:normAutofit fontScale="92500" lnSpcReduction="20000"/>
          </a:bodyPr>
          <a:lstStyle/>
          <a:p>
            <a:r>
              <a:rPr lang="fr-BE" sz="2400"/>
              <a:t>Possibilité de modifier soi-même (en tant que prestataire de soins) certaines données au moyen d’applications sous-jacentes auprès des sources authentiques</a:t>
            </a:r>
          </a:p>
          <a:p>
            <a:endParaRPr lang="nl-BE" sz="2400" dirty="0"/>
          </a:p>
          <a:p>
            <a:r>
              <a:rPr lang="fr-BE" sz="2400"/>
              <a:t>Possibilité d’initier des processus administratifs par la voie électronique (p.ex. demande de reconnaissance) ou de consulter des pages informatives (p.ex. procédures sur le site web du SPF Santé publique)</a:t>
            </a:r>
          </a:p>
          <a:p>
            <a:endParaRPr lang="nl-BE" sz="2400" dirty="0"/>
          </a:p>
          <a:p>
            <a:r>
              <a:rPr lang="fr-BE" sz="2400"/>
              <a:t>UPPAD ne remplace nullement les applications/procédures qui existent déjà auprès des différentes « sources authentiques »</a:t>
            </a:r>
          </a:p>
          <a:p>
            <a:pPr marL="0" indent="0">
              <a:buNone/>
            </a:pPr>
            <a:endParaRPr lang="nl-BE" sz="2400" dirty="0"/>
          </a:p>
          <a:p>
            <a:r>
              <a:rPr lang="fr-BE" sz="2400"/>
              <a:t>Un prestataire de soins ne sait pas modifier de données dans UPPAD même</a:t>
            </a:r>
          </a:p>
          <a:p>
            <a:pPr lvl="1"/>
            <a:r>
              <a:rPr lang="fr-BE" sz="2000"/>
              <a:t>En effet, UPPAD renvoie simplement le prestataire de soins à l’application exacte/aux informations telles qu’elles sont disponibles auprès des sources authentiques (= uniquement porte d’accès)</a:t>
            </a:r>
          </a:p>
          <a:p>
            <a:endParaRPr lang="nl-BE" sz="2400" dirty="0" smtClean="0"/>
          </a:p>
          <a:p>
            <a:endParaRPr lang="en-US" sz="2400"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67</a:t>
            </a:fld>
            <a:r>
              <a:rPr lang="fr-BE"/>
              <a:t> -</a:t>
            </a:r>
          </a:p>
        </p:txBody>
      </p:sp>
    </p:spTree>
    <p:extLst>
      <p:ext uri="{BB962C8B-B14F-4D97-AF65-F5344CB8AC3E}">
        <p14:creationId xmlns:p14="http://schemas.microsoft.com/office/powerpoint/2010/main" val="1667661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17 : UPPAD</a:t>
            </a:r>
          </a:p>
        </p:txBody>
      </p:sp>
      <p:pic>
        <p:nvPicPr>
          <p:cNvPr id="6" name="Content Placeholder 5"/>
          <p:cNvPicPr>
            <a:picLocks noGrp="1" noChangeAspect="1"/>
          </p:cNvPicPr>
          <p:nvPr>
            <p:ph idx="1"/>
          </p:nvPr>
        </p:nvPicPr>
        <p:blipFill>
          <a:blip r:embed="rId2"/>
          <a:stretch>
            <a:fillRect/>
          </a:stretch>
        </p:blipFill>
        <p:spPr>
          <a:xfrm>
            <a:off x="1331640" y="1628800"/>
            <a:ext cx="6060539" cy="4525963"/>
          </a:xfrm>
          <a:prstGeom prst="rect">
            <a:avLst/>
          </a:prstGeom>
        </p:spPr>
      </p:pic>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68</a:t>
            </a:fld>
            <a:r>
              <a:rPr lang="fr-BE"/>
              <a:t> -</a:t>
            </a:r>
          </a:p>
        </p:txBody>
      </p:sp>
    </p:spTree>
    <p:extLst>
      <p:ext uri="{BB962C8B-B14F-4D97-AF65-F5344CB8AC3E}">
        <p14:creationId xmlns:p14="http://schemas.microsoft.com/office/powerpoint/2010/main" val="4101047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3" name="Content Placeholder 2"/>
          <p:cNvSpPr>
            <a:spLocks noGrp="1"/>
          </p:cNvSpPr>
          <p:nvPr>
            <p:ph idx="1"/>
          </p:nvPr>
        </p:nvSpPr>
        <p:spPr/>
        <p:txBody>
          <a:bodyPr>
            <a:normAutofit fontScale="92500"/>
          </a:bodyPr>
          <a:lstStyle/>
          <a:p>
            <a:r>
              <a:rPr lang="fr-BE"/>
              <a:t>Objectifs 2019</a:t>
            </a:r>
          </a:p>
          <a:p>
            <a:pPr lvl="1"/>
            <a:r>
              <a:rPr lang="fr-BE"/>
              <a:t>cadre pour les actions m-Health &gt; implémentation efficiente</a:t>
            </a:r>
          </a:p>
          <a:p>
            <a:pPr lvl="1"/>
            <a:r>
              <a:rPr lang="fr-BE"/>
              <a:t>soutien aux soins qui utilisent des applications m-Health</a:t>
            </a:r>
          </a:p>
          <a:p>
            <a:pPr lvl="1"/>
            <a:r>
              <a:rPr lang="fr-BE"/>
              <a:t>intégrer le cadre juridique, financier et organisationnel dans les accords de soins existants et nouveaux</a:t>
            </a:r>
          </a:p>
          <a:p>
            <a:pPr lvl="1"/>
            <a:r>
              <a:rPr lang="fr-BE"/>
              <a:t>intégration des services </a:t>
            </a:r>
            <a:r>
              <a:rPr lang="fr-BE">
                <a:solidFill>
                  <a:srgbClr val="087670"/>
                </a:solidFill>
              </a:rPr>
              <a:t>eHealth</a:t>
            </a:r>
            <a:r>
              <a:rPr lang="fr-BE"/>
              <a:t> dans m-Health</a:t>
            </a:r>
          </a:p>
          <a:p>
            <a:pPr lvl="1"/>
            <a:r>
              <a:rPr lang="fr-BE"/>
              <a:t>soutenir la qualité et l’accessibilité de m-Health</a:t>
            </a:r>
          </a:p>
          <a:p>
            <a:pPr lvl="1"/>
            <a:r>
              <a:rPr lang="fr-BE"/>
              <a:t>fonctionner à partir de use-cases (diabète, cardio-vasculaire…)</a:t>
            </a:r>
          </a:p>
          <a:p>
            <a:r>
              <a:rPr lang="fr-BE"/>
              <a:t>Organisations responsables</a:t>
            </a:r>
          </a:p>
          <a:p>
            <a:pPr lvl="1"/>
            <a:r>
              <a:rPr lang="fr-BE"/>
              <a:t>AFMPS (certification dispositifs médicaux)</a:t>
            </a:r>
          </a:p>
          <a:p>
            <a:pPr lvl="1"/>
            <a:r>
              <a:rPr lang="fr-BE"/>
              <a:t>INAMI (remboursement)</a:t>
            </a:r>
          </a:p>
          <a:p>
            <a:pPr lvl="1"/>
            <a:r>
              <a:rPr lang="fr-BE"/>
              <a:t>Plate-forme </a:t>
            </a:r>
            <a:r>
              <a:rPr lang="fr-BE">
                <a:solidFill>
                  <a:srgbClr val="087670"/>
                </a:solidFill>
              </a:rPr>
              <a:t>eHealth</a:t>
            </a:r>
            <a:r>
              <a:rPr lang="fr-BE"/>
              <a:t> (aspects techniques)</a:t>
            </a:r>
          </a:p>
          <a:p>
            <a:endParaRPr lang="nl-BE" dirty="0" smtClean="0"/>
          </a:p>
          <a:p>
            <a:endParaRPr lang="nl-BE" dirty="0"/>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69</a:t>
            </a:fld>
            <a:r>
              <a:rPr lang="fr-BE"/>
              <a:t> -</a:t>
            </a:r>
          </a:p>
        </p:txBody>
      </p:sp>
    </p:spTree>
    <p:extLst>
      <p:ext uri="{BB962C8B-B14F-4D97-AF65-F5344CB8AC3E}">
        <p14:creationId xmlns:p14="http://schemas.microsoft.com/office/powerpoint/2010/main" val="75446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solidFill>
                  <a:srgbClr val="77C9F2"/>
                </a:solidFill>
                <a:latin typeface="+mj-lt"/>
              </a:rPr>
              <a:t>Gestion </a:t>
            </a:r>
            <a:r>
              <a:rPr lang="fr-BE">
                <a:solidFill>
                  <a:srgbClr val="77C9F2"/>
                </a:solidFill>
                <a:latin typeface="+mj-lt"/>
              </a:rPr>
              <a:t>du </a:t>
            </a:r>
            <a:r>
              <a:rPr lang="fr-BE" smtClean="0">
                <a:solidFill>
                  <a:srgbClr val="77C9F2"/>
                </a:solidFill>
                <a:latin typeface="+mj-lt"/>
              </a:rPr>
              <a:t>changement: </a:t>
            </a:r>
            <a:r>
              <a:rPr lang="fr-BE" dirty="0" smtClean="0">
                <a:solidFill>
                  <a:srgbClr val="77C9F2"/>
                </a:solidFill>
                <a:latin typeface="+mj-lt"/>
              </a:rPr>
              <a:t>effet </a:t>
            </a:r>
            <a:r>
              <a:rPr lang="fr-BE" dirty="0">
                <a:solidFill>
                  <a:srgbClr val="77C9F2"/>
                </a:solidFill>
                <a:latin typeface="+mj-lt"/>
              </a:rPr>
              <a:t>Nexus</a:t>
            </a:r>
          </a:p>
        </p:txBody>
      </p:sp>
      <p:sp>
        <p:nvSpPr>
          <p:cNvPr id="6" name="Date Placeholder 5"/>
          <p:cNvSpPr>
            <a:spLocks noGrp="1"/>
          </p:cNvSpPr>
          <p:nvPr>
            <p:ph type="dt" sz="half" idx="2"/>
          </p:nvPr>
        </p:nvSpPr>
        <p:spPr/>
        <p:txBody>
          <a:bodyPr/>
          <a:lstStyle/>
          <a:p>
            <a:r>
              <a:rPr lang="fr-FR" smtClean="0"/>
              <a:t>19/10/2017</a:t>
            </a:r>
            <a:endParaRPr lang="fr-BE" dirty="0"/>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a:t>
            </a:fld>
            <a:r>
              <a:rPr lang="fr-BE"/>
              <a:t> -</a:t>
            </a: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18890"/>
            <a:ext cx="5274154" cy="460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sz="1400">
                <a:latin typeface="Calibri" pitchFamily="34" charset="0"/>
              </a:rPr>
              <a:t>Source: MIT Sloan</a:t>
            </a:r>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67587" name="Content Placeholder 3"/>
          <p:cNvSpPr>
            <a:spLocks noGrp="1"/>
          </p:cNvSpPr>
          <p:nvPr>
            <p:ph idx="1"/>
          </p:nvPr>
        </p:nvSpPr>
        <p:spPr/>
        <p:txBody>
          <a:bodyPr>
            <a:normAutofit fontScale="92500"/>
          </a:bodyPr>
          <a:lstStyle/>
          <a:p>
            <a:r>
              <a:rPr lang="fr-BE"/>
              <a:t>Accent est mis sur les applications mHealth susceptibles d'être intégrées au système des soins de santé</a:t>
            </a:r>
          </a:p>
          <a:p>
            <a:endParaRPr lang="nl-BE" altLang="en-US" dirty="0" smtClean="0"/>
          </a:p>
          <a:p>
            <a:r>
              <a:rPr lang="fr-BE"/>
              <a:t>5 use cases prioritaires choisis sur la base de leur impact (nombre de patients x sévérité) et des outils techniques disponibles de mHealth</a:t>
            </a:r>
          </a:p>
          <a:p>
            <a:endParaRPr lang="nl-BE" altLang="en-US" dirty="0" smtClean="0"/>
          </a:p>
          <a:p>
            <a:r>
              <a:rPr lang="fr-BE"/>
              <a:t>Le fonctionnement et les résultats de ces cases sont rendus publics et appliqués d'emblée dans une situation de marché concrète &gt; ils reçoivent la garantie politique d'être intégrés dans le système de santé belge</a:t>
            </a:r>
          </a:p>
          <a:p>
            <a:endParaRPr lang="nl-BE" altLang="en-US" dirty="0" smtClean="0"/>
          </a:p>
          <a:p>
            <a:endParaRPr lang="nl-BE" altLang="en-US" dirty="0" smtClean="0"/>
          </a:p>
          <a:p>
            <a:endParaRPr lang="nl-BE" altLang="en-US" dirty="0" smtClean="0"/>
          </a:p>
          <a:p>
            <a:endParaRPr lang="nl-BE" altLang="en-US" dirty="0" smtClean="0"/>
          </a:p>
        </p:txBody>
      </p:sp>
      <p:sp>
        <p:nvSpPr>
          <p:cNvPr id="4" name="Date Placeholder 3"/>
          <p:cNvSpPr>
            <a:spLocks noGrp="1"/>
          </p:cNvSpPr>
          <p:nvPr>
            <p:ph type="dt" sz="half" idx="2"/>
          </p:nvPr>
        </p:nvSpPr>
        <p:spPr/>
        <p:txBody>
          <a:bodyPr/>
          <a:lstStyle/>
          <a:p>
            <a:r>
              <a:rPr lang="fr-FR" smtClean="0"/>
              <a:t>19/10/2017</a:t>
            </a:r>
            <a:endParaRPr lang="fr-BE"/>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70</a:t>
            </a:fld>
            <a:r>
              <a:rPr lang="fr-BE"/>
              <a:t> -</a:t>
            </a:r>
          </a:p>
        </p:txBody>
      </p:sp>
    </p:spTree>
    <p:extLst>
      <p:ext uri="{BB962C8B-B14F-4D97-AF65-F5344CB8AC3E}">
        <p14:creationId xmlns:p14="http://schemas.microsoft.com/office/powerpoint/2010/main" val="39402668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a:bodyPr>
          <a:lstStyle/>
          <a:p>
            <a:r>
              <a:rPr lang="fr-BE"/>
              <a:t>Projets pilotes sélectionnés</a:t>
            </a:r>
          </a:p>
          <a:p>
            <a:pPr lvl="1"/>
            <a:r>
              <a:rPr lang="fr-BE"/>
              <a:t>parmi les 98 propositions introduites, un groupe de travail a finalement sélectionné </a:t>
            </a:r>
            <a:r>
              <a:rPr lang="fr-BE">
                <a:solidFill>
                  <a:srgbClr val="087670"/>
                </a:solidFill>
              </a:rPr>
              <a:t>24 projets</a:t>
            </a:r>
          </a:p>
          <a:p>
            <a:pPr lvl="1"/>
            <a:r>
              <a:rPr lang="fr-BE"/>
              <a:t>pour leur réalisation, plusieurs acteurs de soins unissent leurs efforts : mutualités, hôpitaux, services de soins à domicile, cercles de médecine générale, etc.</a:t>
            </a:r>
          </a:p>
          <a:p>
            <a:endParaRPr lang="nl-NL" dirty="0"/>
          </a:p>
        </p:txBody>
      </p:sp>
      <p:sp>
        <p:nvSpPr>
          <p:cNvPr id="5" name="Date Placeholder 4"/>
          <p:cNvSpPr>
            <a:spLocks noGrp="1"/>
          </p:cNvSpPr>
          <p:nvPr>
            <p:ph type="dt" sz="half" idx="2"/>
          </p:nvPr>
        </p:nvSpPr>
        <p:spPr/>
        <p:txBody>
          <a:bodyPr/>
          <a:lstStyle/>
          <a:p>
            <a:r>
              <a:rPr lang="fr-FR" smtClean="0"/>
              <a:t>19/10/2017</a:t>
            </a:r>
            <a:endParaRPr lang="fr-BE"/>
          </a:p>
        </p:txBody>
      </p:sp>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71</a:t>
            </a:fld>
            <a:r>
              <a:rPr lang="fr-BE"/>
              <a:t> -</a:t>
            </a:r>
          </a:p>
        </p:txBody>
      </p:sp>
    </p:spTree>
    <p:extLst>
      <p:ext uri="{BB962C8B-B14F-4D97-AF65-F5344CB8AC3E}">
        <p14:creationId xmlns:p14="http://schemas.microsoft.com/office/powerpoint/2010/main" val="6089721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lnSpcReduction="10000"/>
          </a:bodyPr>
          <a:lstStyle/>
          <a:p>
            <a:r>
              <a:rPr lang="fr-BE"/>
              <a:t>Les projets sont répartis entre différents domaines de soins</a:t>
            </a:r>
          </a:p>
          <a:p>
            <a:pPr lvl="1"/>
            <a:r>
              <a:rPr lang="fr-BE"/>
              <a:t>2 projets dans le secteur des soins neurovasculaires « (stroke) »</a:t>
            </a:r>
          </a:p>
          <a:p>
            <a:pPr lvl="1"/>
            <a:r>
              <a:rPr lang="fr-BE"/>
              <a:t>3 projets dans le secteur des soins diabétiques</a:t>
            </a:r>
          </a:p>
          <a:p>
            <a:pPr lvl="1"/>
            <a:r>
              <a:rPr lang="fr-BE"/>
              <a:t>2 projets concernant les soins aux patients souffrant de douleurs chroniques</a:t>
            </a:r>
          </a:p>
          <a:p>
            <a:pPr lvl="1"/>
            <a:r>
              <a:rPr lang="fr-BE"/>
              <a:t>3 projets dans le secteur des soins de santé mentale</a:t>
            </a:r>
          </a:p>
          <a:p>
            <a:pPr lvl="1"/>
            <a:r>
              <a:rPr lang="fr-BE"/>
              <a:t>8 projets relatifs aux affections cardiovasculaires</a:t>
            </a:r>
          </a:p>
          <a:p>
            <a:pPr lvl="1"/>
            <a:r>
              <a:rPr lang="fr-BE"/>
              <a:t>3 projets relatifs à une combinaison de domaines de soins précités</a:t>
            </a:r>
          </a:p>
          <a:p>
            <a:pPr lvl="1"/>
            <a:r>
              <a:rPr lang="fr-BE"/>
              <a:t>3 projets dans le cadre d’un autre domaine de soins (oncologie, apnée du sommeil et BPCO).</a:t>
            </a:r>
          </a:p>
          <a:p>
            <a:endParaRPr lang="nl-NL" dirty="0" smtClean="0"/>
          </a:p>
        </p:txBody>
      </p:sp>
      <p:sp>
        <p:nvSpPr>
          <p:cNvPr id="5" name="Date Placeholder 4"/>
          <p:cNvSpPr>
            <a:spLocks noGrp="1"/>
          </p:cNvSpPr>
          <p:nvPr>
            <p:ph type="dt" sz="half" idx="2"/>
          </p:nvPr>
        </p:nvSpPr>
        <p:spPr/>
        <p:txBody>
          <a:bodyPr/>
          <a:lstStyle/>
          <a:p>
            <a:r>
              <a:rPr lang="fr-FR" smtClean="0"/>
              <a:t>19/10/2017</a:t>
            </a:r>
            <a:endParaRPr lang="fr-BE"/>
          </a:p>
        </p:txBody>
      </p:sp>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72</a:t>
            </a:fld>
            <a:r>
              <a:rPr lang="fr-BE"/>
              <a:t> -</a:t>
            </a:r>
          </a:p>
        </p:txBody>
      </p:sp>
    </p:spTree>
    <p:extLst>
      <p:ext uri="{BB962C8B-B14F-4D97-AF65-F5344CB8AC3E}">
        <p14:creationId xmlns:p14="http://schemas.microsoft.com/office/powerpoint/2010/main" val="14210791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a:bodyPr>
          <a:lstStyle/>
          <a:p>
            <a:r>
              <a:rPr lang="fr-BE"/>
              <a:t>Les 24 projets ont conclu des conventions avec le Comité de l'assurance soins de santé, en vue de son financement</a:t>
            </a:r>
          </a:p>
          <a:p>
            <a:endParaRPr lang="nl-NL" dirty="0" smtClean="0"/>
          </a:p>
          <a:p>
            <a:r>
              <a:rPr lang="fr-BE"/>
              <a:t>Les experts des organisations concernées les suivent pendant la durée de la convention (6 mois)</a:t>
            </a:r>
          </a:p>
        </p:txBody>
      </p:sp>
      <p:sp>
        <p:nvSpPr>
          <p:cNvPr id="5" name="Date Placeholder 4"/>
          <p:cNvSpPr>
            <a:spLocks noGrp="1"/>
          </p:cNvSpPr>
          <p:nvPr>
            <p:ph type="dt" sz="half" idx="2"/>
          </p:nvPr>
        </p:nvSpPr>
        <p:spPr/>
        <p:txBody>
          <a:bodyPr/>
          <a:lstStyle/>
          <a:p>
            <a:r>
              <a:rPr lang="fr-FR" smtClean="0"/>
              <a:t>19/10/2017</a:t>
            </a:r>
            <a:endParaRPr lang="fr-BE"/>
          </a:p>
        </p:txBody>
      </p:sp>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73</a:t>
            </a:fld>
            <a:r>
              <a:rPr lang="fr-BE"/>
              <a:t> -</a:t>
            </a:r>
          </a:p>
        </p:txBody>
      </p:sp>
    </p:spTree>
    <p:extLst>
      <p:ext uri="{BB962C8B-B14F-4D97-AF65-F5344CB8AC3E}">
        <p14:creationId xmlns:p14="http://schemas.microsoft.com/office/powerpoint/2010/main" val="1909346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lstStyle/>
          <a:p>
            <a:r>
              <a:rPr lang="fr-BE"/>
              <a:t>Exemples de projets </a:t>
            </a:r>
          </a:p>
          <a:p>
            <a:pPr lvl="1"/>
            <a:r>
              <a:rPr lang="fr-BE"/>
              <a:t>Interpret-Dia </a:t>
            </a:r>
          </a:p>
          <a:p>
            <a:pPr lvl="1"/>
            <a:r>
              <a:rPr lang="fr-BE"/>
              <a:t>CardioCoach</a:t>
            </a:r>
          </a:p>
          <a:p>
            <a:pPr lvl="1"/>
            <a:r>
              <a:rPr lang="fr-BE"/>
              <a:t>In-Ambulance Telestroke</a:t>
            </a:r>
          </a:p>
          <a:p>
            <a:pPr lvl="1"/>
            <a:r>
              <a:rPr lang="fr-BE"/>
              <a:t>« Beeldbellen » (vidéotéléphone)</a:t>
            </a:r>
          </a:p>
          <a:p>
            <a:pPr lvl="1"/>
            <a:r>
              <a:rPr lang="fr-BE"/>
              <a:t>Stay On Track (AMTRA)</a:t>
            </a:r>
            <a:br>
              <a:rPr lang="fr-BE"/>
            </a:br>
            <a:endParaRPr lang="fr-BE"/>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74</a:t>
            </a:fld>
            <a:r>
              <a:rPr lang="fr-BE"/>
              <a:t> -</a:t>
            </a:r>
          </a:p>
        </p:txBody>
      </p:sp>
    </p:spTree>
    <p:extLst>
      <p:ext uri="{BB962C8B-B14F-4D97-AF65-F5344CB8AC3E}">
        <p14:creationId xmlns:p14="http://schemas.microsoft.com/office/powerpoint/2010/main" val="2427766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92500" lnSpcReduction="20000"/>
          </a:bodyPr>
          <a:lstStyle/>
          <a:p>
            <a:r>
              <a:rPr lang="fr-BE" dirty="0" err="1"/>
              <a:t>Interpret</a:t>
            </a:r>
            <a:r>
              <a:rPr lang="fr-BE" dirty="0"/>
              <a:t>-Dia </a:t>
            </a:r>
          </a:p>
          <a:p>
            <a:pPr lvl="1"/>
            <a:r>
              <a:rPr lang="fr-BE" dirty="0"/>
              <a:t>Domaine : Soins diabétiques</a:t>
            </a:r>
          </a:p>
          <a:p>
            <a:pPr lvl="1"/>
            <a:r>
              <a:rPr lang="fr-BE" dirty="0"/>
              <a:t>Participants : UZ Brussel</a:t>
            </a:r>
          </a:p>
          <a:p>
            <a:pPr lvl="1"/>
            <a:r>
              <a:rPr lang="fr-BE" dirty="0"/>
              <a:t>Début : 1/04/2017</a:t>
            </a:r>
          </a:p>
          <a:p>
            <a:pPr lvl="1"/>
            <a:r>
              <a:rPr lang="fr-BE" dirty="0"/>
              <a:t>Description</a:t>
            </a:r>
          </a:p>
          <a:p>
            <a:pPr lvl="2"/>
            <a:r>
              <a:rPr lang="fr-BE" dirty="0"/>
              <a:t>surveillance continue de la glycémie de patients pédiatriques atteints de diabète sucré de type 1 </a:t>
            </a:r>
          </a:p>
          <a:p>
            <a:pPr lvl="2"/>
            <a:r>
              <a:rPr lang="fr-BE" dirty="0"/>
              <a:t>intégration automatique dans le dossier médical informatisé de l’équipe de diabétologie multidisciplinaire </a:t>
            </a:r>
          </a:p>
          <a:p>
            <a:pPr lvl="3"/>
            <a:r>
              <a:rPr lang="fr-BE" dirty="0" smtClean="0"/>
              <a:t>une </a:t>
            </a:r>
            <a:r>
              <a:rPr lang="fr-BE" dirty="0"/>
              <a:t>téléconsultation est prévue tous les quinze jours à l’occasion de laquelle l’équipe de soins fournit un feed-back au patient concernant les données, de sorte que ce dernier puisse mieux contrôler sa maladie</a:t>
            </a:r>
          </a:p>
          <a:p>
            <a:pPr lvl="2"/>
            <a:r>
              <a:rPr lang="fr-BE" dirty="0" smtClean="0"/>
              <a:t>les </a:t>
            </a:r>
            <a:r>
              <a:rPr lang="fr-BE" dirty="0"/>
              <a:t>données intégrées seront également disponibles pour les autres prestataires de soins concernés par la prise en charge du patient, de sorte qu'ils aient un aperçu correct des données enregistrées via le système de monitoring continu de la glycémie</a:t>
            </a:r>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dirty="0"/>
              <a:t>- </a:t>
            </a:r>
            <a:fld id="{30A9230E-FFBB-4CCB-ABD7-198084EDE768}" type="slidenum">
              <a:rPr lang="fr-BE" smtClean="0"/>
              <a:pPr/>
              <a:t>75</a:t>
            </a:fld>
            <a:r>
              <a:rPr lang="fr-BE" dirty="0"/>
              <a:t> -</a:t>
            </a:r>
          </a:p>
        </p:txBody>
      </p:sp>
    </p:spTree>
    <p:extLst>
      <p:ext uri="{BB962C8B-B14F-4D97-AF65-F5344CB8AC3E}">
        <p14:creationId xmlns:p14="http://schemas.microsoft.com/office/powerpoint/2010/main" val="24988102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70000" lnSpcReduction="20000"/>
          </a:bodyPr>
          <a:lstStyle/>
          <a:p>
            <a:r>
              <a:rPr lang="fr-BE" dirty="0" err="1"/>
              <a:t>CardioCoach</a:t>
            </a:r>
            <a:endParaRPr lang="fr-BE" dirty="0"/>
          </a:p>
          <a:p>
            <a:pPr lvl="1"/>
            <a:r>
              <a:rPr lang="fr-BE" dirty="0"/>
              <a:t>Domaine : Cardiologie</a:t>
            </a:r>
          </a:p>
          <a:p>
            <a:pPr lvl="1"/>
            <a:r>
              <a:rPr lang="fr-BE" dirty="0"/>
              <a:t>Participants : Croix Jaune et Blanche Anvers, AZ Sint-Maarten</a:t>
            </a:r>
          </a:p>
          <a:p>
            <a:pPr lvl="1"/>
            <a:r>
              <a:rPr lang="fr-BE" dirty="0"/>
              <a:t>Début : 1/05/2017</a:t>
            </a:r>
          </a:p>
          <a:p>
            <a:pPr lvl="1"/>
            <a:r>
              <a:rPr lang="fr-BE" dirty="0"/>
              <a:t>Description</a:t>
            </a:r>
          </a:p>
          <a:p>
            <a:pPr lvl="2"/>
            <a:r>
              <a:rPr lang="fr-BE" dirty="0"/>
              <a:t>vise une collaboration interdisciplinaire étroite entre les infirmiers à domicile, les médecins généralistes, les spécialistes, les pharmaciens, les intervenants de proximité et les patients afin de soutenir le patient pour une consommation de médicaments plus sûre et plus efficace</a:t>
            </a:r>
          </a:p>
          <a:p>
            <a:pPr lvl="2"/>
            <a:r>
              <a:rPr lang="fr-BE" dirty="0" smtClean="0"/>
              <a:t>ceci </a:t>
            </a:r>
            <a:r>
              <a:rPr lang="fr-BE" dirty="0"/>
              <a:t>devrait permettre d’améliorer la qualité de vie et l’autonomie des patients et d’éviter des complications</a:t>
            </a:r>
          </a:p>
          <a:p>
            <a:pPr lvl="2"/>
            <a:r>
              <a:rPr lang="fr-BE" dirty="0"/>
              <a:t>l’accent est principalement mis sur deux groupes cibles </a:t>
            </a:r>
          </a:p>
          <a:p>
            <a:pPr lvl="3"/>
            <a:r>
              <a:rPr lang="fr-BE" dirty="0"/>
              <a:t>d'une part, les patients souffrant d’une maladie cardiovasculaire qui doivent prendre plus de cinq médicaments différents par jour répartis sur deux ou plusieurs prises quotidiennes et qui présentent un risque d’inobservance thérapeutique</a:t>
            </a:r>
          </a:p>
          <a:p>
            <a:pPr lvl="3"/>
            <a:r>
              <a:rPr lang="fr-BE" dirty="0"/>
              <a:t>d’autre part, les patients qui ne sont pas en mesure de gérer eux-mêmes leur prise de médicaments</a:t>
            </a:r>
          </a:p>
          <a:p>
            <a:pPr lvl="2"/>
            <a:r>
              <a:rPr lang="fr-BE" dirty="0" smtClean="0"/>
              <a:t>via </a:t>
            </a:r>
            <a:r>
              <a:rPr lang="fr-BE" dirty="0"/>
              <a:t>un distributeur de médicaments électronique portable intelligent, le patient se voit offrir ses médicaments à domicile au moment correct</a:t>
            </a:r>
          </a:p>
          <a:p>
            <a:pPr lvl="2"/>
            <a:r>
              <a:rPr lang="fr-BE" dirty="0" smtClean="0"/>
              <a:t>le </a:t>
            </a:r>
            <a:r>
              <a:rPr lang="fr-BE" dirty="0"/>
              <a:t>médecin généraliste et/ou le spécialiste reçoivent un feed-back continu du distributeur et peuvent ainsi réaliser le suivi de l’observance thérapeutique du patient et intervenir au besoin</a:t>
            </a:r>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76</a:t>
            </a:fld>
            <a:r>
              <a:rPr lang="fr-BE"/>
              <a:t> -</a:t>
            </a:r>
          </a:p>
        </p:txBody>
      </p:sp>
    </p:spTree>
    <p:extLst>
      <p:ext uri="{BB962C8B-B14F-4D97-AF65-F5344CB8AC3E}">
        <p14:creationId xmlns:p14="http://schemas.microsoft.com/office/powerpoint/2010/main" val="2284029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85000" lnSpcReduction="20000"/>
          </a:bodyPr>
          <a:lstStyle/>
          <a:p>
            <a:r>
              <a:rPr lang="fr-BE"/>
              <a:t>In-Ambulance Telestroke</a:t>
            </a:r>
          </a:p>
          <a:p>
            <a:pPr lvl="1"/>
            <a:r>
              <a:rPr lang="fr-BE"/>
              <a:t>Domaine : ACV</a:t>
            </a:r>
          </a:p>
          <a:p>
            <a:pPr lvl="1"/>
            <a:r>
              <a:rPr lang="fr-BE"/>
              <a:t>Participants : UZ Brussel, UZ Antwerpen, UCL Saint-Luc, ULB Erasme</a:t>
            </a:r>
          </a:p>
          <a:p>
            <a:pPr lvl="1"/>
            <a:r>
              <a:rPr lang="fr-BE"/>
              <a:t>Début : 15/03/2017</a:t>
            </a:r>
          </a:p>
          <a:p>
            <a:pPr lvl="1"/>
            <a:r>
              <a:rPr lang="fr-BE"/>
              <a:t>Description  </a:t>
            </a:r>
          </a:p>
          <a:p>
            <a:pPr lvl="2"/>
            <a:r>
              <a:rPr lang="fr-BE"/>
              <a:t>Ce projet prévoit d’équiper les ambulances à Bruxelles et à Anvers de caméras et de logiciels permettant au neurologue de poser rapidement un premier diagnostic à distance</a:t>
            </a:r>
          </a:p>
          <a:p>
            <a:pPr lvl="2"/>
            <a:r>
              <a:rPr lang="fr-BE"/>
              <a:t>Le but est de montrer l’importance de la télémédecine lors du transport en ambulance de patients victimes d’un ACV</a:t>
            </a:r>
          </a:p>
          <a:p>
            <a:pPr lvl="2"/>
            <a:r>
              <a:rPr lang="fr-BE"/>
              <a:t>Un diagnostic rapide et un traitement approprié peuvent résulter en une amélioration spectaculaire du traitement et du rétablissement suite à un ACV, tant sur le plan médical que sur le plan social</a:t>
            </a:r>
          </a:p>
          <a:p>
            <a:pPr lvl="2"/>
            <a:r>
              <a:rPr lang="fr-BE"/>
              <a:t>Les nouveaux traitements de recanalisation sont de plus en plus efficaces, mais ne peuvent être appliqués qu’en cas de diagnostic rapide et moyennant un triage du patient vers le centre de traitement le plus approprié</a:t>
            </a:r>
          </a:p>
          <a:p>
            <a:pPr lvl="2"/>
            <a:r>
              <a:rPr lang="fr-BE"/>
              <a:t>En d’autres termes, le principal défi consiste à réduire le délai entre l’ACV et le début du traitement</a:t>
            </a:r>
          </a:p>
          <a:p>
            <a:pPr lvl="2"/>
            <a:r>
              <a:rPr lang="fr-BE"/>
              <a:t>Le recours à la télémédecine est une méthode fiable pour réduire ce délai et permet en outre de réduire les frais pour le patient individuel et la société en général</a:t>
            </a:r>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77</a:t>
            </a:fld>
            <a:r>
              <a:rPr lang="fr-BE"/>
              <a:t> -</a:t>
            </a:r>
          </a:p>
        </p:txBody>
      </p:sp>
    </p:spTree>
    <p:extLst>
      <p:ext uri="{BB962C8B-B14F-4D97-AF65-F5344CB8AC3E}">
        <p14:creationId xmlns:p14="http://schemas.microsoft.com/office/powerpoint/2010/main" val="15788801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a:bodyPr>
          <a:lstStyle/>
          <a:p>
            <a:r>
              <a:rPr lang="fr-BE"/>
              <a:t>In-Ambulance Telestroke</a:t>
            </a:r>
          </a:p>
          <a:p>
            <a:pPr lvl="1"/>
            <a:endParaRPr lang="nl-BE" dirty="0" smtClean="0"/>
          </a:p>
          <a:p>
            <a:endParaRPr lang="nl-BE" altLang="en-US" dirty="0" smtClean="0"/>
          </a:p>
          <a:p>
            <a:endParaRPr lang="nl-BE" alt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420888"/>
            <a:ext cx="5397777" cy="3156112"/>
          </a:xfrm>
          <a:prstGeom prst="rect">
            <a:avLst/>
          </a:prstGeom>
        </p:spPr>
      </p:pic>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78</a:t>
            </a:fld>
            <a:r>
              <a:rPr lang="fr-BE"/>
              <a:t> -</a:t>
            </a:r>
          </a:p>
        </p:txBody>
      </p:sp>
    </p:spTree>
    <p:extLst>
      <p:ext uri="{BB962C8B-B14F-4D97-AF65-F5344CB8AC3E}">
        <p14:creationId xmlns:p14="http://schemas.microsoft.com/office/powerpoint/2010/main" val="11198208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85000" lnSpcReduction="20000"/>
          </a:bodyPr>
          <a:lstStyle/>
          <a:p>
            <a:r>
              <a:rPr lang="fr-BE" dirty="0"/>
              <a:t>« </a:t>
            </a:r>
            <a:r>
              <a:rPr lang="fr-BE" dirty="0" err="1"/>
              <a:t>Beeldbellen</a:t>
            </a:r>
            <a:r>
              <a:rPr lang="fr-BE" dirty="0"/>
              <a:t> » (vidéotéléphone)</a:t>
            </a:r>
          </a:p>
          <a:p>
            <a:pPr lvl="1"/>
            <a:r>
              <a:rPr lang="fr-BE" dirty="0"/>
              <a:t>Domaine : Soins de santé mentale</a:t>
            </a:r>
          </a:p>
          <a:p>
            <a:pPr lvl="1"/>
            <a:r>
              <a:rPr lang="fr-BE" dirty="0"/>
              <a:t>Participants : </a:t>
            </a:r>
            <a:r>
              <a:rPr lang="fr-BE" dirty="0" err="1"/>
              <a:t>Netwerk</a:t>
            </a:r>
            <a:r>
              <a:rPr lang="fr-BE" dirty="0"/>
              <a:t> </a:t>
            </a:r>
            <a:r>
              <a:rPr lang="fr-BE" dirty="0" err="1"/>
              <a:t>Geestelijke</a:t>
            </a:r>
            <a:r>
              <a:rPr lang="fr-BE" dirty="0"/>
              <a:t> </a:t>
            </a:r>
            <a:r>
              <a:rPr lang="fr-BE" dirty="0" err="1"/>
              <a:t>Gezondheidszorg</a:t>
            </a:r>
            <a:r>
              <a:rPr lang="fr-BE" dirty="0"/>
              <a:t> </a:t>
            </a:r>
            <a:r>
              <a:rPr lang="fr-BE" dirty="0" err="1"/>
              <a:t>Midden</a:t>
            </a:r>
            <a:r>
              <a:rPr lang="fr-BE" dirty="0"/>
              <a:t> West-</a:t>
            </a:r>
            <a:r>
              <a:rPr lang="fr-BE" dirty="0" err="1"/>
              <a:t>Vlaanderen</a:t>
            </a:r>
            <a:r>
              <a:rPr lang="fr-BE" dirty="0"/>
              <a:t>, </a:t>
            </a:r>
            <a:r>
              <a:rPr lang="fr-BE" dirty="0" err="1"/>
              <a:t>Netwerk</a:t>
            </a:r>
            <a:r>
              <a:rPr lang="fr-BE" dirty="0"/>
              <a:t> </a:t>
            </a:r>
            <a:r>
              <a:rPr lang="fr-BE" dirty="0" err="1"/>
              <a:t>Geestelijke</a:t>
            </a:r>
            <a:r>
              <a:rPr lang="fr-BE" dirty="0"/>
              <a:t> </a:t>
            </a:r>
            <a:r>
              <a:rPr lang="fr-BE" dirty="0" err="1"/>
              <a:t>Gezondheidszorg</a:t>
            </a:r>
            <a:r>
              <a:rPr lang="fr-BE" dirty="0"/>
              <a:t> </a:t>
            </a:r>
            <a:r>
              <a:rPr lang="fr-BE" dirty="0" err="1"/>
              <a:t>Zuid</a:t>
            </a:r>
            <a:r>
              <a:rPr lang="fr-BE" dirty="0"/>
              <a:t> West-</a:t>
            </a:r>
            <a:r>
              <a:rPr lang="fr-BE" dirty="0" err="1"/>
              <a:t>Vlaanderen</a:t>
            </a:r>
            <a:endParaRPr lang="fr-BE" dirty="0"/>
          </a:p>
          <a:p>
            <a:pPr lvl="1"/>
            <a:r>
              <a:rPr lang="fr-BE" dirty="0"/>
              <a:t>Start: 1/04/2017</a:t>
            </a:r>
          </a:p>
          <a:p>
            <a:pPr lvl="1"/>
            <a:r>
              <a:rPr lang="fr-BE" dirty="0"/>
              <a:t>Description</a:t>
            </a:r>
          </a:p>
          <a:p>
            <a:pPr lvl="2"/>
            <a:r>
              <a:rPr lang="fr-BE" dirty="0"/>
              <a:t>I</a:t>
            </a:r>
            <a:r>
              <a:rPr lang="fr-BE" dirty="0" smtClean="0"/>
              <a:t>ntégration </a:t>
            </a:r>
            <a:r>
              <a:rPr lang="fr-BE" dirty="0"/>
              <a:t>du vidéotéléphone dans le fonctionnement des équipes mobiles de soins psychiatriques aigus et de longue durée. </a:t>
            </a:r>
          </a:p>
          <a:p>
            <a:pPr lvl="2"/>
            <a:r>
              <a:rPr lang="fr-BE" dirty="0"/>
              <a:t>Le but est de démontrer que moins de patients décrochent et/ou se retrouvent dans une situation de crise lorsqu'il est fait usage du vidéotéléphone dans le cadre du traitement</a:t>
            </a:r>
          </a:p>
          <a:p>
            <a:pPr lvl="2"/>
            <a:r>
              <a:rPr lang="fr-BE" dirty="0"/>
              <a:t>Les prestataires de soins des équipes mobiles qui ont une relation thérapeutique avec le patient peuvent utiliser le vidéotéléphone sur rendez-vous, via une connexion sécurisée, avec le patient, ainsi qu’avec ses proches, ses intervenants de proximité, le médecin généraliste et les autres intervenants concernés</a:t>
            </a:r>
          </a:p>
          <a:p>
            <a:pPr lvl="2"/>
            <a:r>
              <a:rPr lang="fr-BE" dirty="0"/>
              <a:t>L’application permettant l’usage du vidéotéléphone du </a:t>
            </a:r>
            <a:r>
              <a:rPr lang="fr-BE" dirty="0" err="1"/>
              <a:t>Collaboratief</a:t>
            </a:r>
            <a:r>
              <a:rPr lang="fr-BE" dirty="0"/>
              <a:t> </a:t>
            </a:r>
            <a:r>
              <a:rPr lang="fr-BE" dirty="0" err="1"/>
              <a:t>Zorgplatform</a:t>
            </a:r>
            <a:r>
              <a:rPr lang="fr-BE" dirty="0"/>
              <a:t> (</a:t>
            </a:r>
            <a:r>
              <a:rPr lang="fr-BE" dirty="0" err="1"/>
              <a:t>CoZo</a:t>
            </a:r>
            <a:r>
              <a:rPr lang="fr-BE" dirty="0"/>
              <a:t>) pourra à terme également être utilisée dans d’autres disciplines de soins</a:t>
            </a:r>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79</a:t>
            </a:fld>
            <a:r>
              <a:rPr lang="fr-BE"/>
              <a:t> -</a:t>
            </a:r>
          </a:p>
        </p:txBody>
      </p:sp>
    </p:spTree>
    <p:extLst>
      <p:ext uri="{BB962C8B-B14F-4D97-AF65-F5344CB8AC3E}">
        <p14:creationId xmlns:p14="http://schemas.microsoft.com/office/powerpoint/2010/main" val="240505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Détail sur www.plan-esante.be</a:t>
            </a:r>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2"/>
          </p:nvPr>
        </p:nvSpPr>
        <p:spPr/>
        <p:txBody>
          <a:bodyPr/>
          <a:lstStyle/>
          <a:p>
            <a:r>
              <a:rPr lang="fr-FR" smtClean="0"/>
              <a:t>19/10/2017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8</a:t>
            </a:fld>
            <a:r>
              <a:rPr lang="fr-BE"/>
              <a:t> -</a:t>
            </a:r>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92500" lnSpcReduction="20000"/>
          </a:bodyPr>
          <a:lstStyle/>
          <a:p>
            <a:r>
              <a:rPr lang="fr-BE"/>
              <a:t>Stay On Track (AMTRA)</a:t>
            </a:r>
          </a:p>
          <a:p>
            <a:pPr lvl="1"/>
            <a:r>
              <a:rPr lang="fr-BE"/>
              <a:t>Domaine : Oncologie</a:t>
            </a:r>
          </a:p>
          <a:p>
            <a:pPr lvl="1"/>
            <a:r>
              <a:rPr lang="fr-BE"/>
              <a:t>Participants : AZ Maria Middelares Gent, UZ Antwerpen, AZ Monica, AZ Heilige Familie Reet, Grand Hôpital de Charleroi, CHU UCL Namur, Remedus</a:t>
            </a:r>
          </a:p>
          <a:p>
            <a:pPr lvl="1"/>
            <a:r>
              <a:rPr lang="fr-BE"/>
              <a:t>Description </a:t>
            </a:r>
          </a:p>
          <a:p>
            <a:pPr lvl="2"/>
            <a:r>
              <a:rPr lang="fr-BE"/>
              <a:t>Dans le cadre de ce projet, des patients atteints de cancer sont suivis de manière intensive et prospective pendant et après leur traitement, dans le but de contrôler les symptômes à un stade précoce, d’améliorer les résultats de la thérapie, de réduire les effets à long terme et de favoriser la réintégration dans la société</a:t>
            </a:r>
          </a:p>
          <a:p>
            <a:pPr lvl="2"/>
            <a:r>
              <a:rPr lang="fr-BE"/>
              <a:t>Le patient a la possibilité d'introduire des données et de les suivre via une application sur son smartphone</a:t>
            </a:r>
          </a:p>
          <a:p>
            <a:pPr lvl="2"/>
            <a:r>
              <a:rPr lang="fr-BE"/>
              <a:t>L’accent est mis sur les paramètres résultats que le patient indique comme essentiels</a:t>
            </a:r>
          </a:p>
          <a:p>
            <a:pPr lvl="2"/>
            <a:r>
              <a:rPr lang="fr-BE"/>
              <a:t>Ces paramètres ont été définis au niveau international de manière spécifique par maladie par l’ICHOM, l’International Consortium for Health Outcomes Measurement</a:t>
            </a:r>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80</a:t>
            </a:fld>
            <a:r>
              <a:rPr lang="fr-BE"/>
              <a:t> -</a:t>
            </a:r>
          </a:p>
        </p:txBody>
      </p:sp>
    </p:spTree>
    <p:extLst>
      <p:ext uri="{BB962C8B-B14F-4D97-AF65-F5344CB8AC3E}">
        <p14:creationId xmlns:p14="http://schemas.microsoft.com/office/powerpoint/2010/main" val="4084097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Roadmap </a:t>
            </a:r>
            <a:r>
              <a:rPr lang="fr-BE" dirty="0" smtClean="0"/>
              <a:t>2.0: </a:t>
            </a:r>
            <a:r>
              <a:rPr lang="fr-BE" dirty="0"/>
              <a:t>Conclusion</a:t>
            </a:r>
          </a:p>
        </p:txBody>
      </p:sp>
      <p:sp>
        <p:nvSpPr>
          <p:cNvPr id="3" name="Content Placeholder 2"/>
          <p:cNvSpPr>
            <a:spLocks noGrp="1"/>
          </p:cNvSpPr>
          <p:nvPr>
            <p:ph idx="1"/>
          </p:nvPr>
        </p:nvSpPr>
        <p:spPr/>
        <p:txBody>
          <a:bodyPr>
            <a:normAutofit fontScale="92500" lnSpcReduction="20000"/>
          </a:bodyPr>
          <a:lstStyle/>
          <a:p>
            <a:r>
              <a:rPr lang="fr-BE" dirty="0"/>
              <a:t>Le partage de données entre prestataires de soins/institutions via le système hubs &amp; </a:t>
            </a:r>
            <a:r>
              <a:rPr lang="fr-BE" dirty="0" err="1"/>
              <a:t>metahub</a:t>
            </a:r>
            <a:r>
              <a:rPr lang="fr-BE" dirty="0"/>
              <a:t>, les </a:t>
            </a:r>
            <a:r>
              <a:rPr lang="fr-BE" dirty="0" err="1"/>
              <a:t>coffres-forts</a:t>
            </a:r>
            <a:r>
              <a:rPr lang="fr-BE" dirty="0"/>
              <a:t> de santé et la </a:t>
            </a:r>
            <a:r>
              <a:rPr lang="fr-BE" dirty="0" err="1">
                <a:solidFill>
                  <a:srgbClr val="087670"/>
                </a:solidFill>
              </a:rPr>
              <a:t>eHealth</a:t>
            </a:r>
            <a:r>
              <a:rPr lang="fr-BE" dirty="0" err="1"/>
              <a:t>Box</a:t>
            </a:r>
            <a:r>
              <a:rPr lang="fr-BE" dirty="0"/>
              <a:t> atteint sa vitesse de croisière.</a:t>
            </a:r>
          </a:p>
          <a:p>
            <a:endParaRPr lang="nl-BE" dirty="0" smtClean="0"/>
          </a:p>
          <a:p>
            <a:r>
              <a:rPr lang="fr-BE" dirty="0"/>
              <a:t>Presque 60% de la population belge a dans l’intervalle donné son consentement éclairé</a:t>
            </a:r>
          </a:p>
          <a:p>
            <a:endParaRPr lang="nl-BE" dirty="0" smtClean="0"/>
          </a:p>
          <a:p>
            <a:r>
              <a:rPr lang="fr-BE" dirty="0"/>
              <a:t>Les données de santé du patient sont progressivement mises à la disposition =&gt; attention pour une mise à disposition intégrée</a:t>
            </a:r>
          </a:p>
          <a:p>
            <a:endParaRPr lang="nl-BE" dirty="0" smtClean="0"/>
          </a:p>
          <a:p>
            <a:r>
              <a:rPr lang="fr-BE" dirty="0"/>
              <a:t>Les applications </a:t>
            </a:r>
            <a:r>
              <a:rPr lang="fr-BE" dirty="0" err="1"/>
              <a:t>eSanté</a:t>
            </a:r>
            <a:r>
              <a:rPr lang="fr-BE" dirty="0"/>
              <a:t> mobiles font l’objet d’une expérimentation</a:t>
            </a:r>
          </a:p>
        </p:txBody>
      </p:sp>
      <p:sp>
        <p:nvSpPr>
          <p:cNvPr id="8" name="Date Placeholder 7"/>
          <p:cNvSpPr>
            <a:spLocks noGrp="1"/>
          </p:cNvSpPr>
          <p:nvPr>
            <p:ph type="dt" sz="half" idx="2"/>
          </p:nvPr>
        </p:nvSpPr>
        <p:spPr/>
        <p:txBody>
          <a:bodyPr/>
          <a:lstStyle/>
          <a:p>
            <a:r>
              <a:rPr lang="fr-FR" smtClean="0"/>
              <a:t>19/10/2017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81</a:t>
            </a:fld>
            <a:r>
              <a:rPr lang="fr-BE"/>
              <a:t> -</a:t>
            </a:r>
          </a:p>
        </p:txBody>
      </p:sp>
    </p:spTree>
    <p:extLst>
      <p:ext uri="{BB962C8B-B14F-4D97-AF65-F5344CB8AC3E}">
        <p14:creationId xmlns:p14="http://schemas.microsoft.com/office/powerpoint/2010/main" val="34782749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fr-BE" sz="4000" b="1"/>
              <a:t>Rôle et responsabilités de la Plate-forme </a:t>
            </a:r>
            <a:r>
              <a:rPr lang="fr-BE" sz="4000" b="1">
                <a:solidFill>
                  <a:srgbClr val="087670"/>
                </a:solidFill>
              </a:rPr>
              <a:t>eHealth</a:t>
            </a:r>
            <a:r>
              <a:rPr lang="fr-BE" sz="4000">
                <a:solidFill>
                  <a:srgbClr val="B82400"/>
                </a:solidFill>
              </a:rPr>
              <a:t/>
            </a:r>
            <a:br>
              <a:rPr lang="fr-BE" sz="4000">
                <a:solidFill>
                  <a:srgbClr val="B82400"/>
                </a:solidFill>
              </a:rPr>
            </a:br>
            <a:endParaRPr lang="fr-BE" sz="400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Objectifs de la Plate-forme </a:t>
            </a:r>
            <a:r>
              <a:rPr lang="fr-BE">
                <a:solidFill>
                  <a:srgbClr val="087670"/>
                </a:solidFill>
              </a:rPr>
              <a:t>eHealth</a:t>
            </a:r>
          </a:p>
        </p:txBody>
      </p:sp>
      <p:sp>
        <p:nvSpPr>
          <p:cNvPr id="92162" name="Rectangle 3"/>
          <p:cNvSpPr>
            <a:spLocks noGrp="1" noChangeArrowheads="1"/>
          </p:cNvSpPr>
          <p:nvPr>
            <p:ph idx="1"/>
          </p:nvPr>
        </p:nvSpPr>
        <p:spPr/>
        <p:txBody>
          <a:bodyPr>
            <a:normAutofit fontScale="92500" lnSpcReduction="20000"/>
          </a:bodyPr>
          <a:lstStyle/>
          <a:p>
            <a:endParaRPr lang="nl-BE" altLang="en-US" dirty="0" smtClean="0"/>
          </a:p>
          <a:p>
            <a:r>
              <a:rPr lang="fr-BE"/>
              <a:t>Comment?</a:t>
            </a:r>
          </a:p>
          <a:p>
            <a:pPr lvl="1"/>
            <a:r>
              <a:rPr lang="fr-BE"/>
              <a:t>à l'aide d’une prestation de services et d'un échange d’informations électroniques mutuels bien organisés entre tous les acteurs des soins de santé</a:t>
            </a:r>
          </a:p>
          <a:p>
            <a:pPr lvl="1"/>
            <a:r>
              <a:rPr lang="fr-BE"/>
              <a:t>tout en offrant les garanties utiles au niveau de la sécurité de l’information, de la protection de la vie privée et du secret professionnel</a:t>
            </a:r>
          </a:p>
          <a:p>
            <a:pPr lvl="1"/>
            <a:endParaRPr lang="nl-BE" altLang="en-US" dirty="0" smtClean="0"/>
          </a:p>
          <a:p>
            <a:r>
              <a:rPr lang="fr-BE"/>
              <a:t>Qu'est-ce?</a:t>
            </a:r>
          </a:p>
          <a:p>
            <a:pPr lvl="1"/>
            <a:r>
              <a:rPr lang="fr-BE"/>
              <a:t>optimaliser la qualité et la continuité des prestations de soins de santé </a:t>
            </a:r>
          </a:p>
          <a:p>
            <a:pPr lvl="1"/>
            <a:r>
              <a:rPr lang="fr-BE"/>
              <a:t>optimaliser la sécurité du patient</a:t>
            </a:r>
          </a:p>
          <a:p>
            <a:pPr lvl="1"/>
            <a:r>
              <a:rPr lang="fr-BE"/>
              <a:t>simplifier les formalités administratives pour tous les acteurs des soins de santé</a:t>
            </a:r>
          </a:p>
          <a:p>
            <a:pPr lvl="1"/>
            <a:r>
              <a:rPr lang="fr-BE"/>
              <a:t>offrir un soutien optimal à la politique des soins de santé</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fr-FR" smtClean="0"/>
              <a:t>19/10/2017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pPr/>
              <a:t>83</a:t>
            </a:fld>
            <a:endParaRPr lang="fr-BE" smtClean="0"/>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ym typeface="Arial" charset="0"/>
              </a:rPr>
              <a:t>10 Missions</a:t>
            </a:r>
          </a:p>
        </p:txBody>
      </p:sp>
      <p:sp>
        <p:nvSpPr>
          <p:cNvPr id="15363" name="Rectangle 3"/>
          <p:cNvSpPr>
            <a:spLocks noGrp="1" noChangeArrowheads="1"/>
          </p:cNvSpPr>
          <p:nvPr>
            <p:ph idx="1"/>
          </p:nvPr>
        </p:nvSpPr>
        <p:spPr/>
        <p:txBody>
          <a:bodyPr>
            <a:normAutofit fontScale="92500" lnSpcReduction="20000"/>
          </a:bodyPr>
          <a:lstStyle/>
          <a:p>
            <a:r>
              <a:rPr lang="fr-BE">
                <a:sym typeface="Arial" charset="0"/>
              </a:rPr>
              <a:t>Développer une vision et une stratégie en matière d'</a:t>
            </a:r>
            <a:r>
              <a:rPr lang="fr-BE">
                <a:solidFill>
                  <a:srgbClr val="087670"/>
                </a:solidFill>
                <a:sym typeface="Arial" charset="0"/>
              </a:rPr>
              <a:t>eHealth</a:t>
            </a:r>
            <a:r>
              <a:rPr lang="fr-BE"/>
              <a:t> </a:t>
            </a:r>
          </a:p>
          <a:p>
            <a:endParaRPr lang="nl-BE" altLang="en-US" dirty="0" smtClean="0">
              <a:sym typeface="Arial" charset="0"/>
            </a:endParaRPr>
          </a:p>
          <a:p>
            <a:r>
              <a:rPr lang="fr-BE">
                <a:sym typeface="Arial" charset="0"/>
              </a:rPr>
              <a:t>Organiser la collaboration avec d’autres instances publiques chargées de la coordination de la prestation de services électronique</a:t>
            </a:r>
            <a:r>
              <a:rPr lang="fr-BE"/>
              <a:t> </a:t>
            </a:r>
          </a:p>
          <a:p>
            <a:endParaRPr lang="nl-BE" altLang="en-US" dirty="0" smtClean="0">
              <a:sym typeface="Arial" charset="0"/>
            </a:endParaRPr>
          </a:p>
          <a:p>
            <a:r>
              <a:rPr lang="fr-BE">
                <a:sym typeface="Arial" charset="0"/>
              </a:rPr>
              <a:t>Etre le moteur des changements nécessaires en vue de l'exécution de la vision et de la stratégie en matière d'</a:t>
            </a:r>
            <a:r>
              <a:rPr lang="fr-BE">
                <a:solidFill>
                  <a:srgbClr val="087670"/>
                </a:solidFill>
                <a:sym typeface="Arial" charset="0"/>
              </a:rPr>
              <a:t>eHealth</a:t>
            </a:r>
            <a:r>
              <a:rPr lang="fr-BE">
                <a:sym typeface="Arial" charset="0"/>
              </a:rPr>
              <a:t> </a:t>
            </a:r>
            <a:r>
              <a:rPr lang="fr-BE"/>
              <a:t> </a:t>
            </a:r>
          </a:p>
          <a:p>
            <a:endParaRPr lang="nl-BE" altLang="en-US" dirty="0" smtClean="0">
              <a:sym typeface="Arial" charset="0"/>
            </a:endParaRPr>
          </a:p>
          <a:p>
            <a:r>
              <a:rPr lang="fr-BE">
                <a:sym typeface="Arial" charset="0"/>
              </a:rPr>
              <a:t>Déterminer des normes, standards, spécifications fonctionnels et techniques ainsi qu'une architecture de base en matière de TIC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fr-FR" smtClean="0"/>
              <a:t>19/10/2017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84</a:t>
            </a:fld>
            <a:endParaRPr lang="fr-BE" smtClean="0"/>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ym typeface="Arial" charset="0"/>
              </a:rPr>
              <a:t>10 Missions</a:t>
            </a:r>
          </a:p>
        </p:txBody>
      </p:sp>
      <p:sp>
        <p:nvSpPr>
          <p:cNvPr id="94211" name="Rectangle 3"/>
          <p:cNvSpPr>
            <a:spLocks noGrp="1" noChangeArrowheads="1"/>
          </p:cNvSpPr>
          <p:nvPr>
            <p:ph idx="1"/>
          </p:nvPr>
        </p:nvSpPr>
        <p:spPr/>
        <p:txBody>
          <a:bodyPr/>
          <a:lstStyle/>
          <a:p>
            <a:r>
              <a:rPr lang="fr-BE">
                <a:sym typeface="Arial" charset="0"/>
              </a:rPr>
              <a:t>Enregistrer des logiciels de gestion des dossiers de patients électroniques  </a:t>
            </a:r>
          </a:p>
          <a:p>
            <a:endParaRPr lang="nl-BE" altLang="en-US" smtClean="0">
              <a:sym typeface="Arial" charset="0"/>
            </a:endParaRPr>
          </a:p>
          <a:p>
            <a:r>
              <a:rPr lang="fr-BE">
                <a:sym typeface="Arial" charset="0"/>
              </a:rPr>
              <a:t>Concevoir, élaborer et gérer une plate-forme de collaboration pour l'échange électronique de données sécurisé ainsi que les services de base y afférents </a:t>
            </a:r>
          </a:p>
          <a:p>
            <a:endParaRPr lang="nl-BE" altLang="en-US" smtClean="0">
              <a:sym typeface="Arial" charset="0"/>
            </a:endParaRPr>
          </a:p>
          <a:p>
            <a:r>
              <a:rPr lang="fr-BE">
                <a:sym typeface="Arial" charset="0"/>
              </a:rPr>
              <a:t>S'accorder sur une répartition des tâches et sur les normes de qualité et contrôler le respect de ces normes de qualité</a:t>
            </a:r>
          </a:p>
        </p:txBody>
      </p:sp>
      <p:sp>
        <p:nvSpPr>
          <p:cNvPr id="6" name="Date Placeholder 5"/>
          <p:cNvSpPr>
            <a:spLocks noGrp="1"/>
          </p:cNvSpPr>
          <p:nvPr>
            <p:ph type="dt" sz="half" idx="10"/>
          </p:nvPr>
        </p:nvSpPr>
        <p:spPr/>
        <p:txBody>
          <a:bodyPr/>
          <a:lstStyle/>
          <a:p>
            <a:r>
              <a:rPr lang="fr-FR" smtClean="0"/>
              <a:t>19/10/2017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pPr/>
              <a:t>85</a:t>
            </a:fld>
            <a:endParaRPr lang="fr-BE" smtClean="0"/>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10 Missions</a:t>
            </a:r>
          </a:p>
        </p:txBody>
      </p:sp>
      <p:sp>
        <p:nvSpPr>
          <p:cNvPr id="3" name="Tijdelijke aanduiding voor inhoud 2"/>
          <p:cNvSpPr>
            <a:spLocks noGrp="1"/>
          </p:cNvSpPr>
          <p:nvPr>
            <p:ph idx="1"/>
          </p:nvPr>
        </p:nvSpPr>
        <p:spPr/>
        <p:txBody>
          <a:bodyPr>
            <a:normAutofit fontScale="92500" lnSpcReduction="20000"/>
          </a:bodyPr>
          <a:lstStyle/>
          <a:p>
            <a:r>
              <a:rPr lang="fr-BE" dirty="0">
                <a:sym typeface="Arial" charset="0"/>
              </a:rPr>
              <a:t>Intervenir comme tierce partie de confiance indépendante (TTP) pour le codage et l'anonymisation de données à caractère personnel relatives à la santé pour certaines instances énumérées dans la loi, à l'appui de la recherche scientifique et de la politique </a:t>
            </a:r>
          </a:p>
          <a:p>
            <a:endParaRPr lang="nl-BE" altLang="en-US" dirty="0" smtClean="0">
              <a:sym typeface="Arial" charset="0"/>
            </a:endParaRPr>
          </a:p>
          <a:p>
            <a:r>
              <a:rPr lang="fr-BE" dirty="0">
                <a:sym typeface="Arial" charset="0"/>
              </a:rPr>
              <a:t>Promouvoir et coordonner la réalisation de programmes et de projets</a:t>
            </a:r>
            <a:r>
              <a:rPr lang="fr-BE" dirty="0"/>
              <a:t> </a:t>
            </a:r>
          </a:p>
          <a:p>
            <a:endParaRPr lang="nl-BE" altLang="en-US" dirty="0" smtClean="0">
              <a:sym typeface="Arial" charset="0"/>
            </a:endParaRPr>
          </a:p>
          <a:p>
            <a:r>
              <a:rPr lang="fr-BE" dirty="0">
                <a:sym typeface="Arial" charset="0"/>
              </a:rPr>
              <a:t>Gérer et coordonner les aspects TIC de l'échange de données dans le cadre des dossiers de patients </a:t>
            </a:r>
            <a:r>
              <a:rPr lang="fr-BE" dirty="0" smtClean="0">
                <a:sym typeface="Arial" charset="0"/>
              </a:rPr>
              <a:t>informatisés </a:t>
            </a:r>
            <a:r>
              <a:rPr lang="fr-BE" dirty="0">
                <a:sym typeface="Arial" charset="0"/>
              </a:rPr>
              <a:t>et des prescriptions médicales électroniques</a:t>
            </a:r>
          </a:p>
        </p:txBody>
      </p:sp>
      <p:sp>
        <p:nvSpPr>
          <p:cNvPr id="7" name="Date Placeholder 6"/>
          <p:cNvSpPr>
            <a:spLocks noGrp="1"/>
          </p:cNvSpPr>
          <p:nvPr>
            <p:ph type="dt" sz="half" idx="10"/>
          </p:nvPr>
        </p:nvSpPr>
        <p:spPr/>
        <p:txBody>
          <a:bodyPr/>
          <a:lstStyle/>
          <a:p>
            <a:r>
              <a:rPr lang="fr-FR" smtClean="0"/>
              <a:t>19/10/2017</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86</a:t>
            </a:fld>
            <a:endParaRPr lang="fr-BE" smtClean="0"/>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sp>
        <p:nvSpPr>
          <p:cNvPr id="75" name="Date Placeholder 3"/>
          <p:cNvSpPr>
            <a:spLocks noGrp="1"/>
          </p:cNvSpPr>
          <p:nvPr>
            <p:ph type="dt" sz="half" idx="10"/>
          </p:nvPr>
        </p:nvSpPr>
        <p:spPr/>
        <p:txBody>
          <a:bodyPr/>
          <a:lstStyle/>
          <a:p>
            <a:r>
              <a:rPr lang="fr-FR" smtClean="0"/>
              <a:t>19/10/2017</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87</a:t>
            </a:fld>
            <a:endParaRPr lang="fr-BE"/>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Arial" pitchFamily="34" charset="0"/>
              <a:cs typeface="Arial" pitchFamily="34" charset="0"/>
            </a:endParaRPr>
          </a:p>
          <a:p>
            <a:pPr algn="ctr">
              <a:defRPr/>
            </a:pPr>
            <a:endParaRPr lang="en-GB" sz="2400" b="1" i="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Services de base</a:t>
            </a:r>
          </a:p>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Plate-forme</a:t>
            </a:r>
            <a:r>
              <a:rPr lang="fr-BE" sz="2400" b="1" i="1" dirty="0" smtClean="0">
                <a:solidFill>
                  <a:srgbClr val="3E6E5A"/>
                </a:solidFill>
                <a:effectLst>
                  <a:outerShdw blurRad="38100" dist="38100" dir="2700000" algn="tl">
                    <a:srgbClr val="000000"/>
                  </a:outerShdw>
                </a:effectLst>
                <a:latin typeface="Arial" pitchFamily="34" charset="0"/>
                <a:cs typeface="Arial" pitchFamily="34" charset="0"/>
              </a:rPr>
              <a:t> </a:t>
            </a:r>
            <a:r>
              <a:rPr lang="fr-BE" sz="2400" b="1" i="1" dirty="0" err="1" smtClean="0">
                <a:solidFill>
                  <a:srgbClr val="3E6E5A"/>
                </a:solidFill>
                <a:effectLst>
                  <a:outerShdw blurRad="38100" dist="38100" dir="2700000" algn="tl">
                    <a:srgbClr val="000000"/>
                  </a:outerShdw>
                </a:effectLst>
                <a:latin typeface="Arial" pitchFamily="34" charset="0"/>
                <a:cs typeface="Arial" pitchFamily="34" charset="0"/>
              </a:rPr>
              <a:t>eHealth</a:t>
            </a:r>
            <a:endParaRPr lang="fr-BE" sz="2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Patients, prestataires de soins</a:t>
            </a:r>
          </a:p>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et établissements de soins</a:t>
            </a:r>
            <a:endParaRPr lang="fr-BE" b="1" i="1" dirty="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latin typeface="Arial" pitchFamily="34" charset="0"/>
                <a:cs typeface="Arial" pitchFamily="34" charset="0"/>
              </a:rPr>
              <a:t>Objectifs la plate-forme</a:t>
            </a:r>
            <a:r>
              <a:rPr lang="fr-BE" dirty="0" smtClean="0">
                <a:solidFill>
                  <a:srgbClr val="000000"/>
                </a:solidFill>
                <a:latin typeface="Arial" pitchFamily="34" charset="0"/>
                <a:cs typeface="Arial" pitchFamily="34" charset="0"/>
              </a:rPr>
              <a:t> </a:t>
            </a:r>
            <a:r>
              <a:rPr lang="fr-BE" sz="1400" i="1" dirty="0">
                <a:solidFill>
                  <a:srgbClr val="3E6E5A"/>
                </a:solidFill>
                <a:effectLst>
                  <a:outerShdw blurRad="38100" dist="38100" dir="2700000" algn="tl">
                    <a:srgbClr val="000000"/>
                  </a:outerShdw>
                </a:effectLst>
                <a:latin typeface="Arial" pitchFamily="34" charset="0"/>
                <a:cs typeface="Arial" pitchFamily="34" charset="0"/>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Portail Health</a:t>
              </a:r>
              <a:endParaRPr lang="fr-BE" sz="1000" i="1">
                <a:solidFill>
                  <a:srgbClr val="FFFFFF"/>
                </a:solidFill>
                <a:latin typeface="Arial" pitchFamily="34" charset="0"/>
                <a:cs typeface="Arial" pitchFamily="34"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établissement de soins</a:t>
            </a:r>
            <a:endParaRPr lang="fr-BE" sz="1200" i="1" dirty="0">
              <a:solidFill>
                <a:srgbClr val="FFFFFF"/>
              </a:solidFill>
              <a:latin typeface="Arial" pitchFamily="34" charset="0"/>
              <a:cs typeface="Arial" pitchFamily="34" charset="0"/>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MyCareNet</a:t>
            </a:r>
            <a:endParaRPr lang="fr-BE" sz="1000" i="1">
              <a:solidFill>
                <a:srgbClr val="FFFFFF"/>
              </a:solidFill>
              <a:latin typeface="Arial" pitchFamily="34" charset="0"/>
              <a:cs typeface="Arial" pitchFamily="34" charset="0"/>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prestataire de soins</a:t>
            </a:r>
            <a:endParaRPr lang="fr-BE" sz="1200" i="1" dirty="0">
              <a:solidFill>
                <a:srgbClr val="FFFFFF"/>
              </a:solidFill>
              <a:latin typeface="Arial" pitchFamily="34" charset="0"/>
              <a:cs typeface="Arial" pitchFamily="34" charset="0"/>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Site INAMI</a:t>
            </a:r>
            <a:endParaRPr lang="fr-BE" sz="1000" i="1">
              <a:solidFill>
                <a:srgbClr val="FFFFFF"/>
              </a:solidFill>
              <a:latin typeface="Arial" pitchFamily="34" charset="0"/>
              <a:cs typeface="Arial" pitchFamily="34" charset="0"/>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47" name="Picture 7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4216400" y="5657850"/>
            <a:ext cx="571500" cy="41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Tree>
    <p:extLst>
      <p:ext uri="{BB962C8B-B14F-4D97-AF65-F5344CB8AC3E}">
        <p14:creationId xmlns:p14="http://schemas.microsoft.com/office/powerpoint/2010/main" val="16432584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10 services de base</a:t>
            </a: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fr-FR" smtClean="0"/>
              <a:t>19/10/2017</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88</a:t>
            </a:fld>
            <a:endParaRPr lang="fr-BE" smtClean="0"/>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fr-BE">
                <a:solidFill>
                  <a:srgbClr val="C00000"/>
                </a:solidFill>
              </a:rPr>
              <a:t>Merci ! </a:t>
            </a:r>
            <a:br>
              <a:rPr lang="fr-BE">
                <a:solidFill>
                  <a:srgbClr val="C00000"/>
                </a:solidFill>
              </a:rPr>
            </a:br>
            <a:r>
              <a:rPr lang="fr-BE">
                <a:solidFill>
                  <a:srgbClr val="C00000"/>
                </a:solidFill>
              </a:rPr>
              <a:t>Des questions ?</a:t>
            </a: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sz="1600">
                  <a:latin typeface="+mn-lt"/>
                  <a:cs typeface="Arial" pitchFamily="34" charset="0"/>
                  <a:sym typeface="Arial" pitchFamily="34" charset="0"/>
                </a:rPr>
                <a:t>https://www.ehealth.fgov.be</a:t>
              </a:r>
            </a:p>
            <a:p>
              <a:pPr>
                <a:defRPr/>
              </a:pPr>
              <a:r>
                <a:rPr lang="fr-BE" sz="1600">
                  <a:latin typeface="+mn-lt"/>
                  <a:cs typeface="Arial" pitchFamily="34" charset="0"/>
                  <a:sym typeface="Arial" pitchFamily="34" charset="0"/>
                </a:rPr>
                <a:t>http://www.bcss.fgov.be</a:t>
              </a:r>
            </a:p>
            <a:p>
              <a:pPr>
                <a:defRPr/>
              </a:pPr>
              <a:r>
                <a:rPr lang="fr-BE" sz="1600">
                  <a:latin typeface="+mn-lt"/>
                  <a:cs typeface="Arial" pitchFamily="34" charset="0"/>
                  <a:sym typeface="Arial" pitchFamily="34" charset="0"/>
                </a:rPr>
                <a:t>http://www.frankrobben.be</a:t>
              </a:r>
            </a:p>
          </p:txBody>
        </p:sp>
      </p:grpSp>
      <p:sp>
        <p:nvSpPr>
          <p:cNvPr id="8" name="Date Placeholder 7"/>
          <p:cNvSpPr>
            <a:spLocks noGrp="1"/>
          </p:cNvSpPr>
          <p:nvPr>
            <p:ph type="dt" sz="half" idx="10"/>
          </p:nvPr>
        </p:nvSpPr>
        <p:spPr/>
        <p:txBody>
          <a:bodyPr/>
          <a:lstStyle/>
          <a:p>
            <a:r>
              <a:rPr lang="fr-FR" smtClean="0"/>
              <a:t>19/10/2017</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89</a:t>
            </a:fld>
            <a:endParaRPr lang="fr-BE" smtClean="0"/>
          </a:p>
        </p:txBody>
      </p:sp>
    </p:spTree>
    <p:extLst>
      <p:ext uri="{BB962C8B-B14F-4D97-AF65-F5344CB8AC3E}">
        <p14:creationId xmlns:p14="http://schemas.microsoft.com/office/powerpoint/2010/main" val="271006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normAutofit fontScale="92500" lnSpcReduction="20000"/>
          </a:bodyPr>
          <a:lstStyle/>
          <a:p>
            <a:r>
              <a:rPr lang="fr-BE" dirty="0"/>
              <a:t>Tout médecin généraliste gèrera un dossier médical informatisé (DMI) pour chaque patient et publiera et actualisera pour chaque patient un </a:t>
            </a:r>
            <a:r>
              <a:rPr lang="fr-BE" dirty="0" err="1"/>
              <a:t>SumEHR</a:t>
            </a:r>
            <a:r>
              <a:rPr lang="fr-BE" dirty="0"/>
              <a:t> dans le coffre-fort sécurisé (</a:t>
            </a:r>
            <a:r>
              <a:rPr lang="fr-BE" dirty="0" err="1"/>
              <a:t>Vitalink</a:t>
            </a:r>
            <a:r>
              <a:rPr lang="fr-BE" dirty="0"/>
              <a:t>, </a:t>
            </a:r>
            <a:r>
              <a:rPr lang="fr-BE" dirty="0" err="1"/>
              <a:t>Intermed</a:t>
            </a:r>
            <a:r>
              <a:rPr lang="fr-BE" dirty="0"/>
              <a:t> ou </a:t>
            </a:r>
            <a:r>
              <a:rPr lang="fr-BE" dirty="0" err="1"/>
              <a:t>BruSafe</a:t>
            </a:r>
            <a:r>
              <a:rPr lang="fr-BE" dirty="0"/>
              <a:t>).</a:t>
            </a:r>
          </a:p>
          <a:p>
            <a:endParaRPr lang="nl-BE" dirty="0" smtClean="0"/>
          </a:p>
          <a:p>
            <a:r>
              <a:rPr lang="fr-BE" dirty="0"/>
              <a:t>Tout hôpital, tout établissement psychiatrique et tout laboratoire mettront certains documents à la disposition par la voie électronique pour lesquels des références seront enregistrées dans le système des hubs et du </a:t>
            </a:r>
            <a:r>
              <a:rPr lang="fr-BE" dirty="0" err="1"/>
              <a:t>metahub</a:t>
            </a:r>
            <a:r>
              <a:rPr lang="fr-BE" dirty="0"/>
              <a:t> et seront en mesure de consulter des informations pertinentes dans les </a:t>
            </a:r>
            <a:r>
              <a:rPr lang="fr-BE" dirty="0" err="1"/>
              <a:t>coffres-forts</a:t>
            </a:r>
            <a:r>
              <a:rPr lang="fr-BE" dirty="0"/>
              <a:t> sécurisés.</a:t>
            </a:r>
          </a:p>
          <a:p>
            <a:endParaRPr lang="nl-BE" dirty="0" smtClean="0"/>
          </a:p>
          <a:p>
            <a:r>
              <a:rPr lang="fr-BE" dirty="0"/>
              <a:t>Tout hôpital disposera d'un dossier de patient informatisé multidisciplinaire et intégré (DPI).</a:t>
            </a:r>
          </a:p>
          <a:p>
            <a:endParaRPr lang="nl-BE" dirty="0" smtClean="0"/>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19/10/2017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9</a:t>
            </a:fld>
            <a:r>
              <a:rPr lang="fr-BE"/>
              <a:t> -</a:t>
            </a:r>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5411</Words>
  <Application>Microsoft Office PowerPoint</Application>
  <PresentationFormat>On-screen Show (4:3)</PresentationFormat>
  <Paragraphs>994</Paragraphs>
  <Slides>89</Slides>
  <Notes>52</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89</vt:i4>
      </vt:variant>
    </vt:vector>
  </HeadingPairs>
  <TitlesOfParts>
    <vt:vector size="96" baseType="lpstr">
      <vt:lpstr>Arial</vt:lpstr>
      <vt:lpstr>Calibri</vt:lpstr>
      <vt:lpstr>Consolas</vt:lpstr>
      <vt:lpstr>Office Theme</vt:lpstr>
      <vt:lpstr>Custom Design</vt:lpstr>
      <vt:lpstr>1_Custom Design</vt:lpstr>
      <vt:lpstr>Worksheet</vt:lpstr>
      <vt:lpstr>Quels sont les bénéfices de l’eSanté pour la société ?</vt:lpstr>
      <vt:lpstr>Quelques évolutions dans les soins de santé</vt:lpstr>
      <vt:lpstr>Les évolutions précitées requièrent …</vt:lpstr>
      <vt:lpstr>La communication électronique promeut également</vt:lpstr>
      <vt:lpstr>Plan d'action eSanté 2015-2019</vt:lpstr>
      <vt:lpstr>Plan d'action eSanté 2015-2019</vt:lpstr>
      <vt:lpstr>Gestion du changement: effet Nexus</vt:lpstr>
      <vt:lpstr>Détail sur www.plan-esante.be</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patients en 2019</vt:lpstr>
      <vt:lpstr>Roadmap 2.0: patients en 2019</vt:lpstr>
      <vt:lpstr>Roadmap 2.0: patients en 2019</vt:lpstr>
      <vt:lpstr>Roadmap 2.0: patients en 2019</vt:lpstr>
      <vt:lpstr>Action 1 : DMG = DMI =&gt; SumEHR</vt:lpstr>
      <vt:lpstr>Action 1 : DMG = DMI =&gt; SumEHR</vt:lpstr>
      <vt:lpstr>Action 1 : DMG = DMI =&gt; SumEHR</vt:lpstr>
      <vt:lpstr>Action 1 : DMG = DMI =&gt; SumEHR</vt:lpstr>
      <vt:lpstr>Action 4 : Prescription électronique</vt:lpstr>
      <vt:lpstr>Action 4 : Prescription électronique</vt:lpstr>
      <vt:lpstr>Action 4 : Prescription électronique</vt:lpstr>
      <vt:lpstr>Action 4 : Prescription électronique</vt:lpstr>
      <vt:lpstr>Action 4 : Prescription électronique</vt:lpstr>
      <vt:lpstr>Action 4 : PARIS</vt:lpstr>
      <vt:lpstr>Action 4 : PARIS</vt:lpstr>
      <vt:lpstr>Actions 5 &amp; 6 : Partage des données</vt:lpstr>
      <vt:lpstr>Actions 5 &amp; 6 : Partage des données</vt:lpstr>
      <vt:lpstr>Hubs &amp; Metahub - Schéma</vt:lpstr>
      <vt:lpstr>Hubs &amp; Metahub - Avant</vt:lpstr>
      <vt:lpstr>Hubs &amp; Metahub - Actuellement</vt:lpstr>
      <vt:lpstr>Données extramurales : coffres-forts</vt:lpstr>
      <vt:lpstr>PowerPoint Presentation</vt:lpstr>
      <vt:lpstr>PowerPoint Presentation</vt:lpstr>
      <vt:lpstr>Actions 5 &amp; 6 : Hubs &amp; Metahub</vt:lpstr>
      <vt:lpstr>Actions 5 &amp; 6 : Partage des données</vt:lpstr>
      <vt:lpstr>Actions 5 &amp; 6 : Partage des données</vt:lpstr>
      <vt:lpstr>Actions 5 &amp; 6 : Hubs &amp; Metahub</vt:lpstr>
      <vt:lpstr>Actions 5 &amp; 6 : Hubs &amp; Metahub</vt:lpstr>
      <vt:lpstr>Actions 5 &amp; 6 : Hubs &amp; Metahub</vt:lpstr>
      <vt:lpstr>Actions 5 &amp; 6 : Hubs &amp; Metahub</vt:lpstr>
      <vt:lpstr>Action 9 : Incitants à l’utilisation</vt:lpstr>
      <vt:lpstr>Action 9 : Incitants à l’utilisation</vt:lpstr>
      <vt:lpstr>Action 12 : Formation et soutien TIC</vt:lpstr>
      <vt:lpstr>Action 12 : Formation et soutien TIC</vt:lpstr>
      <vt:lpstr>Action 12 : Formation et soutien TIC</vt:lpstr>
      <vt:lpstr>Action 15 : Simplification administrative</vt:lpstr>
      <vt:lpstr>Action 15 : Back2Work</vt:lpstr>
      <vt:lpstr>Action 15 : Back2Work</vt:lpstr>
      <vt:lpstr>Action 15 : Back2Work</vt:lpstr>
      <vt:lpstr>Action 15 : Mult-eMediatt</vt:lpstr>
      <vt:lpstr>Action 15 : Mult-eMediatt</vt:lpstr>
      <vt:lpstr>Action 15 : Mult-eMediatt</vt:lpstr>
      <vt:lpstr>Action 15 : Mult-eMediatt</vt:lpstr>
      <vt:lpstr>Action 15 : Handicare </vt:lpstr>
      <vt:lpstr>Action 15 : Handicare </vt:lpstr>
      <vt:lpstr>Action 15 : Mediprima </vt:lpstr>
      <vt:lpstr>Action 15 : MyCareNet eAttest </vt:lpstr>
      <vt:lpstr>Action 17 : eHealthBox</vt:lpstr>
      <vt:lpstr>Action 17 : eHealthBox</vt:lpstr>
      <vt:lpstr>Action 17 : eHealthBox</vt:lpstr>
      <vt:lpstr>Action 17 : UPPAD</vt:lpstr>
      <vt:lpstr>Action 17 : UPPAD</vt:lpstr>
      <vt:lpstr>Action 17 : UPPAD</vt:lpstr>
      <vt:lpstr>Action 17 : UPPAD</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Roadmap 2.0: Conclusion</vt:lpstr>
      <vt:lpstr>Rôle et responsabilités de la Plate-forme eHealth </vt:lpstr>
      <vt:lpstr>Objectifs de la Plate-forme eHealth</vt:lpstr>
      <vt:lpstr>10 Missions</vt:lpstr>
      <vt:lpstr>10 Missions</vt:lpstr>
      <vt:lpstr>10 Missions</vt:lpstr>
      <vt:lpstr>Architecture de base</vt:lpstr>
      <vt:lpstr>10 services de base</vt:lpstr>
      <vt:lpstr>Merci !  Des questions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Ann-Sophie Gewelt</cp:lastModifiedBy>
  <cp:revision>73</cp:revision>
  <dcterms:created xsi:type="dcterms:W3CDTF">2017-09-11T11:22:14Z</dcterms:created>
  <dcterms:modified xsi:type="dcterms:W3CDTF">2017-10-16T13:34:05Z</dcterms:modified>
</cp:coreProperties>
</file>