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34"/>
  </p:notesMasterIdLst>
  <p:sldIdLst>
    <p:sldId id="348" r:id="rId2"/>
    <p:sldId id="386" r:id="rId3"/>
    <p:sldId id="355" r:id="rId4"/>
    <p:sldId id="387" r:id="rId5"/>
    <p:sldId id="398" r:id="rId6"/>
    <p:sldId id="388" r:id="rId7"/>
    <p:sldId id="365" r:id="rId8"/>
    <p:sldId id="371" r:id="rId9"/>
    <p:sldId id="400" r:id="rId10"/>
    <p:sldId id="395" r:id="rId11"/>
    <p:sldId id="397" r:id="rId12"/>
    <p:sldId id="372" r:id="rId13"/>
    <p:sldId id="373" r:id="rId14"/>
    <p:sldId id="377" r:id="rId15"/>
    <p:sldId id="401" r:id="rId16"/>
    <p:sldId id="378" r:id="rId17"/>
    <p:sldId id="391" r:id="rId18"/>
    <p:sldId id="390" r:id="rId19"/>
    <p:sldId id="374" r:id="rId20"/>
    <p:sldId id="375" r:id="rId21"/>
    <p:sldId id="389" r:id="rId22"/>
    <p:sldId id="376" r:id="rId23"/>
    <p:sldId id="381" r:id="rId24"/>
    <p:sldId id="392" r:id="rId25"/>
    <p:sldId id="380" r:id="rId26"/>
    <p:sldId id="396" r:id="rId27"/>
    <p:sldId id="382" r:id="rId28"/>
    <p:sldId id="384" r:id="rId29"/>
    <p:sldId id="383" r:id="rId30"/>
    <p:sldId id="393" r:id="rId31"/>
    <p:sldId id="399" r:id="rId32"/>
    <p:sldId id="394"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000000"/>
    <a:srgbClr val="77C9F2"/>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1" autoAdjust="0"/>
  </p:normalViewPr>
  <p:slideViewPr>
    <p:cSldViewPr>
      <p:cViewPr varScale="1">
        <p:scale>
          <a:sx n="117" d="100"/>
          <a:sy n="117" d="100"/>
        </p:scale>
        <p:origin x="127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12/10/2017</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7</a:t>
            </a:fld>
            <a:endParaRPr lang="nl-BE" altLang="nl-BE" smtClean="0"/>
          </a:p>
        </p:txBody>
      </p:sp>
    </p:spTree>
    <p:extLst>
      <p:ext uri="{BB962C8B-B14F-4D97-AF65-F5344CB8AC3E}">
        <p14:creationId xmlns:p14="http://schemas.microsoft.com/office/powerpoint/2010/main" val="92634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32</a:t>
            </a:fld>
            <a:endParaRPr lang="nl-BE" altLang="en-US" dirty="0" smtClean="0">
              <a:latin typeface="Calibri" pitchFamily="34" charset="0"/>
            </a:endParaRPr>
          </a:p>
        </p:txBody>
      </p:sp>
    </p:spTree>
    <p:extLst>
      <p:ext uri="{BB962C8B-B14F-4D97-AF65-F5344CB8AC3E}">
        <p14:creationId xmlns:p14="http://schemas.microsoft.com/office/powerpoint/2010/main" val="4259427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51"/>
          <a:stretch/>
        </p:blipFill>
        <p:spPr>
          <a:xfrm>
            <a:off x="0" y="1340768"/>
            <a:ext cx="9144000" cy="5517232"/>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3"/>
          <a:stretch>
            <a:fillRect/>
          </a:stretch>
        </p:blipFill>
        <p:spPr>
          <a:xfrm>
            <a:off x="298044" y="188640"/>
            <a:ext cx="2147112" cy="866378"/>
          </a:xfrm>
          <a:prstGeom prst="rect">
            <a:avLst/>
          </a:prstGeom>
        </p:spPr>
      </p:pic>
      <p:pic>
        <p:nvPicPr>
          <p:cNvPr id="8" name="Picture 7"/>
          <p:cNvPicPr>
            <a:picLocks noChangeAspect="1"/>
          </p:cNvPicPr>
          <p:nvPr userDrawn="1"/>
        </p:nvPicPr>
        <p:blipFill rotWithShape="1">
          <a:blip r:embed="rId4"/>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4046880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6406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Date Placeholder 4"/>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5230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20601"/>
          <a:stretch/>
        </p:blipFill>
        <p:spPr>
          <a:xfrm>
            <a:off x="0" y="980728"/>
            <a:ext cx="9144000" cy="5877272"/>
          </a:xfrm>
          <a:prstGeom prst="rect">
            <a:avLst/>
          </a:prstGeom>
        </p:spPr>
      </p:pic>
      <p:sp>
        <p:nvSpPr>
          <p:cNvPr id="2" name="Title Placeholder 1"/>
          <p:cNvSpPr>
            <a:spLocks noGrp="1"/>
          </p:cNvSpPr>
          <p:nvPr>
            <p:ph type="title"/>
          </p:nvPr>
        </p:nvSpPr>
        <p:spPr>
          <a:xfrm>
            <a:off x="457200" y="332656"/>
            <a:ext cx="82296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43314"/>
            <a:ext cx="8229600" cy="51660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level&gt;	</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solidFill>
                  <a:prstClr val="black">
                    <a:tint val="75000"/>
                  </a:prstClr>
                </a:solidFill>
              </a:rPr>
              <a:t>14/10/2017</a:t>
            </a:r>
            <a:endParaRPr lang="fr-BE" dirty="0">
              <a:solidFill>
                <a:prstClr val="black">
                  <a:tint val="75000"/>
                </a:prstClr>
              </a:solidFill>
            </a:endParaRPr>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6"/>
          <a:stretch>
            <a:fillRect/>
          </a:stretch>
        </p:blipFill>
        <p:spPr>
          <a:xfrm>
            <a:off x="107504" y="104588"/>
            <a:ext cx="1043881" cy="418030"/>
          </a:xfrm>
          <a:prstGeom prst="rect">
            <a:avLst/>
          </a:prstGeom>
        </p:spPr>
      </p:pic>
      <p:pic>
        <p:nvPicPr>
          <p:cNvPr id="7" name="Picture 6"/>
          <p:cNvPicPr>
            <a:picLocks noChangeAspect="1"/>
          </p:cNvPicPr>
          <p:nvPr userDrawn="1"/>
        </p:nvPicPr>
        <p:blipFill>
          <a:blip r:embed="rId7"/>
          <a:stretch>
            <a:fillRect/>
          </a:stretch>
        </p:blipFill>
        <p:spPr>
          <a:xfrm>
            <a:off x="7524328" y="22965"/>
            <a:ext cx="1475360" cy="548688"/>
          </a:xfrm>
          <a:prstGeom prst="rect">
            <a:avLst/>
          </a:prstGeom>
        </p:spPr>
      </p:pic>
    </p:spTree>
    <p:extLst>
      <p:ext uri="{BB962C8B-B14F-4D97-AF65-F5344CB8AC3E}">
        <p14:creationId xmlns:p14="http://schemas.microsoft.com/office/powerpoint/2010/main" val="3017146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0" r:id="rId3"/>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ksz-bcss.fgov.be/nl/veiligheid-en-privacy/general-data-protection-regul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rankrobben.be/wp-content/uploads/2016/08/20160610nl.pptx"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privacycommission.b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nl-NL" dirty="0"/>
              <a:t>GDPR en de beveiliging van (</a:t>
            </a:r>
            <a:r>
              <a:rPr lang="nl-NL" dirty="0" smtClean="0"/>
              <a:t>patiënten)gegevens:</a:t>
            </a:r>
            <a:br>
              <a:rPr lang="nl-NL" dirty="0" smtClean="0"/>
            </a:br>
            <a:r>
              <a:rPr lang="nl-NL" dirty="0" smtClean="0"/>
              <a:t>wat </a:t>
            </a:r>
            <a:r>
              <a:rPr lang="nl-NL" dirty="0"/>
              <a:t>moet er gebeuren?</a:t>
            </a:r>
          </a:p>
        </p:txBody>
      </p:sp>
      <p:grpSp>
        <p:nvGrpSpPr>
          <p:cNvPr id="9" name="Group 11"/>
          <p:cNvGrpSpPr>
            <a:grpSpLocks/>
          </p:cNvGrpSpPr>
          <p:nvPr/>
        </p:nvGrpSpPr>
        <p:grpSpPr bwMode="auto">
          <a:xfrm>
            <a:off x="4279900" y="3429000"/>
            <a:ext cx="4285521" cy="2800350"/>
            <a:chOff x="4406900" y="2676525"/>
            <a:chExt cx="4285521"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804633"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frank.robben@ksz.fgov.be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https://www.ksz.fgov.be</a:t>
              </a:r>
            </a:p>
            <a:p>
              <a:pPr>
                <a:defRPr/>
              </a:pPr>
              <a:r>
                <a:rPr lang="fr-BE" altLang="en-US" sz="1600" dirty="0" smtClean="0">
                  <a:cs typeface="Arial" pitchFamily="34" charset="0"/>
                  <a:sym typeface="Arial" pitchFamily="34" charset="0"/>
                </a:rPr>
                <a:t>https://www.frankrobben.be</a:t>
              </a:r>
              <a:endParaRPr lang="fr-BE" altLang="en-US" sz="1600" dirty="0" smtClean="0">
                <a:cs typeface="Arial" pitchFamily="34" charset="0"/>
              </a:endParaRPr>
            </a:p>
          </p:txBody>
        </p:sp>
      </p:grpSp>
      <p:pic>
        <p:nvPicPr>
          <p:cNvPr id="13" name="Picture 12"/>
          <p:cNvPicPr>
            <a:picLocks noChangeAspect="1"/>
          </p:cNvPicPr>
          <p:nvPr/>
        </p:nvPicPr>
        <p:blipFill>
          <a:blip r:embed="rId5"/>
          <a:stretch>
            <a:fillRect/>
          </a:stretch>
        </p:blipFill>
        <p:spPr>
          <a:xfrm>
            <a:off x="298044" y="188640"/>
            <a:ext cx="2147112" cy="866378"/>
          </a:xfrm>
          <a:prstGeom prst="rect">
            <a:avLst/>
          </a:prstGeom>
        </p:spPr>
      </p:pic>
      <p:pic>
        <p:nvPicPr>
          <p:cNvPr id="14" name="Picture 13"/>
          <p:cNvPicPr>
            <a:picLocks noChangeAspect="1"/>
          </p:cNvPicPr>
          <p:nvPr/>
        </p:nvPicPr>
        <p:blipFill rotWithShape="1">
          <a:blip r:embed="rId6"/>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&amp; templates sociale sector</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p:cNvSpPr txBox="1"/>
          <p:nvPr/>
        </p:nvSpPr>
        <p:spPr>
          <a:xfrm>
            <a:off x="320133" y="6011996"/>
            <a:ext cx="8572347" cy="369332"/>
          </a:xfrm>
          <a:prstGeom prst="rect">
            <a:avLst/>
          </a:prstGeom>
          <a:noFill/>
        </p:spPr>
        <p:txBody>
          <a:bodyPr wrap="none" rtlCol="0">
            <a:spAutoFit/>
          </a:bodyPr>
          <a:lstStyle/>
          <a:p>
            <a:r>
              <a:rPr lang="fr-BE" dirty="0">
                <a:hlinkClick r:id="rId2"/>
              </a:rPr>
              <a:t>https://</a:t>
            </a:r>
            <a:r>
              <a:rPr lang="fr-BE" dirty="0" smtClean="0">
                <a:hlinkClick r:id="rId2"/>
              </a:rPr>
              <a:t>www.ksz-bcss.fgov.be/nl/veiligheid-en-privacy/general-data-protection-regulation</a:t>
            </a:r>
            <a:endParaRPr lang="fr-BE"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Tree>
    <p:extLst>
      <p:ext uri="{BB962C8B-B14F-4D97-AF65-F5344CB8AC3E}">
        <p14:creationId xmlns:p14="http://schemas.microsoft.com/office/powerpoint/2010/main" val="118910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Meer gedetailleerde presentatie</a:t>
            </a:r>
            <a:endParaRPr lang="nl-BE" dirty="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1259632" y="1124744"/>
            <a:ext cx="6336704" cy="4768530"/>
          </a:xfrm>
          <a:prstGeom prst="rect">
            <a:avLst/>
          </a:prstGeom>
        </p:spPr>
      </p:pic>
      <p:sp>
        <p:nvSpPr>
          <p:cNvPr id="6" name="TextBox 5"/>
          <p:cNvSpPr txBox="1"/>
          <p:nvPr/>
        </p:nvSpPr>
        <p:spPr>
          <a:xfrm>
            <a:off x="827584" y="5805264"/>
            <a:ext cx="7460247" cy="369332"/>
          </a:xfrm>
          <a:prstGeom prst="rect">
            <a:avLst/>
          </a:prstGeom>
          <a:noFill/>
        </p:spPr>
        <p:txBody>
          <a:bodyPr wrap="none" rtlCol="0">
            <a:spAutoFit/>
          </a:bodyPr>
          <a:lstStyle/>
          <a:p>
            <a:r>
              <a:rPr lang="fr-BE" dirty="0">
                <a:hlinkClick r:id="rId3"/>
              </a:rPr>
              <a:t>https://</a:t>
            </a:r>
            <a:r>
              <a:rPr lang="fr-BE" dirty="0" smtClean="0">
                <a:hlinkClick r:id="rId3"/>
              </a:rPr>
              <a:t>www.frankrobben.be/wp-content/uploads/2016/08/20160610nl.pptx</a:t>
            </a:r>
            <a:endParaRPr lang="fr-BE" dirty="0"/>
          </a:p>
        </p:txBody>
      </p:sp>
    </p:spTree>
    <p:extLst>
      <p:ext uri="{BB962C8B-B14F-4D97-AF65-F5344CB8AC3E}">
        <p14:creationId xmlns:p14="http://schemas.microsoft.com/office/powerpoint/2010/main" val="331122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1. Bewustmaking</a:t>
            </a:r>
            <a:endParaRPr lang="fr-BE" dirty="0"/>
          </a:p>
        </p:txBody>
      </p:sp>
      <p:sp>
        <p:nvSpPr>
          <p:cNvPr id="6" name="Content Placeholder 5"/>
          <p:cNvSpPr>
            <a:spLocks noGrp="1"/>
          </p:cNvSpPr>
          <p:nvPr>
            <p:ph idx="1"/>
          </p:nvPr>
        </p:nvSpPr>
        <p:spPr/>
        <p:txBody>
          <a:bodyPr>
            <a:normAutofit/>
          </a:bodyPr>
          <a:lstStyle/>
          <a:p>
            <a:pPr marL="0" indent="0">
              <a:spcBef>
                <a:spcPct val="0"/>
              </a:spcBef>
              <a:buFontTx/>
              <a:buNone/>
            </a:pPr>
            <a:r>
              <a:rPr lang="nl-BE" altLang="nl-BE" sz="2200" dirty="0">
                <a:solidFill>
                  <a:srgbClr val="525252"/>
                </a:solidFill>
              </a:rPr>
              <a:t>Zorg dat de </a:t>
            </a:r>
            <a:r>
              <a:rPr lang="nl-BE" altLang="nl-BE" sz="2200" dirty="0">
                <a:solidFill>
                  <a:srgbClr val="FF0000"/>
                </a:solidFill>
              </a:rPr>
              <a:t>sleutelfiguren en beleidsmakers </a:t>
            </a:r>
            <a:r>
              <a:rPr lang="nl-BE" altLang="nl-BE" sz="2200" dirty="0">
                <a:solidFill>
                  <a:srgbClr val="525252"/>
                </a:solidFill>
              </a:rPr>
              <a:t>in </a:t>
            </a:r>
            <a:r>
              <a:rPr lang="nl-BE" altLang="nl-BE" sz="2200" dirty="0" smtClean="0">
                <a:solidFill>
                  <a:srgbClr val="525252"/>
                </a:solidFill>
              </a:rPr>
              <a:t>je organisatie </a:t>
            </a:r>
            <a:r>
              <a:rPr lang="nl-BE" altLang="nl-BE" sz="2200" dirty="0">
                <a:solidFill>
                  <a:srgbClr val="FF0000"/>
                </a:solidFill>
              </a:rPr>
              <a:t>op de hoogte </a:t>
            </a:r>
            <a:r>
              <a:rPr lang="nl-BE" altLang="nl-BE" sz="2200" dirty="0">
                <a:solidFill>
                  <a:srgbClr val="525252"/>
                </a:solidFill>
              </a:rPr>
              <a:t>zijn</a:t>
            </a:r>
            <a:r>
              <a:rPr lang="nl-BE" altLang="nl-BE" sz="2200" dirty="0">
                <a:solidFill>
                  <a:srgbClr val="FF0000"/>
                </a:solidFill>
              </a:rPr>
              <a:t> van de nieuwe regelgeving</a:t>
            </a:r>
            <a:r>
              <a:rPr lang="nl-BE" altLang="nl-BE" sz="2200" dirty="0">
                <a:solidFill>
                  <a:srgbClr val="404040"/>
                </a:solidFill>
              </a:rPr>
              <a:t>. Zij moeten de gevolgen hiervan inschatten en aanwijzen welke domeinen vandaag mogelijks problematisch kunnen zijn in het licht van de AVG. Indien </a:t>
            </a:r>
            <a:r>
              <a:rPr lang="nl-BE" altLang="nl-BE" sz="2200" dirty="0" smtClean="0">
                <a:solidFill>
                  <a:srgbClr val="404040"/>
                </a:solidFill>
              </a:rPr>
              <a:t>je </a:t>
            </a:r>
            <a:r>
              <a:rPr lang="nl-BE" altLang="nl-BE" sz="2200" dirty="0">
                <a:solidFill>
                  <a:srgbClr val="404040"/>
                </a:solidFill>
              </a:rPr>
              <a:t>organisatie over een </a:t>
            </a:r>
            <a:r>
              <a:rPr lang="nl-BE" altLang="nl-BE" sz="2200" dirty="0" smtClean="0">
                <a:solidFill>
                  <a:srgbClr val="FF0000"/>
                </a:solidFill>
              </a:rPr>
              <a:t>risicoanalyse</a:t>
            </a:r>
            <a:r>
              <a:rPr lang="nl-BE" altLang="nl-BE" sz="2200" dirty="0" smtClean="0">
                <a:solidFill>
                  <a:srgbClr val="404040"/>
                </a:solidFill>
              </a:rPr>
              <a:t> </a:t>
            </a:r>
            <a:r>
              <a:rPr lang="nl-BE" altLang="nl-BE" sz="2200" dirty="0">
                <a:solidFill>
                  <a:srgbClr val="404040"/>
                </a:solidFill>
              </a:rPr>
              <a:t>beschikt, kan dit een </a:t>
            </a:r>
            <a:r>
              <a:rPr lang="nl-BE" altLang="nl-BE" sz="2200" dirty="0">
                <a:solidFill>
                  <a:srgbClr val="FF0000"/>
                </a:solidFill>
              </a:rPr>
              <a:t>werkbaar vertrekpunt</a:t>
            </a:r>
            <a:r>
              <a:rPr lang="nl-BE" altLang="nl-BE" sz="2200" dirty="0">
                <a:solidFill>
                  <a:srgbClr val="404040"/>
                </a:solidFill>
              </a:rPr>
              <a:t> zijn.</a:t>
            </a:r>
          </a:p>
          <a:p>
            <a:pPr>
              <a:spcBef>
                <a:spcPct val="0"/>
              </a:spcBef>
              <a:buFontTx/>
              <a:buNone/>
            </a:pPr>
            <a:endParaRPr lang="nl-BE" altLang="nl-BE" sz="2200" dirty="0">
              <a:solidFill>
                <a:srgbClr val="404040"/>
              </a:solidFill>
            </a:endParaRPr>
          </a:p>
          <a:p>
            <a:pPr marL="0" indent="0">
              <a:spcBef>
                <a:spcPct val="0"/>
              </a:spcBef>
              <a:buFontTx/>
              <a:buNone/>
            </a:pPr>
            <a:r>
              <a:rPr lang="nl-BE" altLang="nl-BE" sz="2200" dirty="0">
                <a:solidFill>
                  <a:srgbClr val="404040"/>
                </a:solidFill>
              </a:rPr>
              <a:t>Het implementeren van de AVG kan een behoorlijke </a:t>
            </a:r>
            <a:r>
              <a:rPr lang="nl-BE" altLang="nl-BE" sz="2200" dirty="0" smtClean="0">
                <a:solidFill>
                  <a:srgbClr val="404040"/>
                </a:solidFill>
              </a:rPr>
              <a:t>invloed hebben op </a:t>
            </a:r>
            <a:r>
              <a:rPr lang="nl-BE" altLang="nl-BE" sz="2200" dirty="0">
                <a:solidFill>
                  <a:srgbClr val="404040"/>
                </a:solidFill>
              </a:rPr>
              <a:t>de beschikbare middelen, zeker voor wat betreft grote en meer complexe </a:t>
            </a:r>
            <a:r>
              <a:rPr lang="nl-BE" altLang="nl-BE" sz="2200" dirty="0" smtClean="0">
                <a:solidFill>
                  <a:srgbClr val="404040"/>
                </a:solidFill>
              </a:rPr>
              <a:t>organisaties. </a:t>
            </a:r>
          </a:p>
          <a:p>
            <a:pPr marL="0" indent="0">
              <a:spcBef>
                <a:spcPct val="0"/>
              </a:spcBef>
              <a:buFontTx/>
              <a:buNone/>
            </a:pPr>
            <a:endParaRPr lang="nl-BE" altLang="nl-BE" sz="2200" dirty="0" smtClean="0">
              <a:solidFill>
                <a:srgbClr val="404040"/>
              </a:solidFill>
            </a:endParaRPr>
          </a:p>
          <a:p>
            <a:pPr marL="0" indent="0">
              <a:spcBef>
                <a:spcPct val="0"/>
              </a:spcBef>
              <a:buFontTx/>
              <a:buNone/>
            </a:pPr>
            <a:r>
              <a:rPr lang="nl-BE" altLang="nl-BE" sz="2200" dirty="0" smtClean="0">
                <a:solidFill>
                  <a:srgbClr val="404040"/>
                </a:solidFill>
              </a:rPr>
              <a:t>Gebruik </a:t>
            </a:r>
            <a:r>
              <a:rPr lang="nl-BE" altLang="nl-BE" sz="2200" dirty="0">
                <a:solidFill>
                  <a:srgbClr val="404040"/>
                </a:solidFill>
              </a:rPr>
              <a:t>de </a:t>
            </a:r>
            <a:r>
              <a:rPr lang="nl-BE" altLang="nl-BE" sz="2200" dirty="0" smtClean="0">
                <a:solidFill>
                  <a:srgbClr val="404040"/>
                </a:solidFill>
              </a:rPr>
              <a:t>overgangsperiode </a:t>
            </a:r>
            <a:r>
              <a:rPr lang="nl-BE" altLang="nl-BE" sz="2200" dirty="0">
                <a:solidFill>
                  <a:srgbClr val="404040"/>
                </a:solidFill>
              </a:rPr>
              <a:t>dus allereerst om </a:t>
            </a:r>
            <a:r>
              <a:rPr lang="nl-BE" altLang="nl-BE" sz="2200" dirty="0">
                <a:solidFill>
                  <a:srgbClr val="FF0000"/>
                </a:solidFill>
              </a:rPr>
              <a:t>medewerkers </a:t>
            </a:r>
            <a:r>
              <a:rPr lang="nl-BE" altLang="nl-BE" sz="2200" dirty="0">
                <a:solidFill>
                  <a:srgbClr val="525252"/>
                </a:solidFill>
              </a:rPr>
              <a:t>te</a:t>
            </a:r>
            <a:r>
              <a:rPr lang="nl-BE" altLang="nl-BE" sz="2200" dirty="0">
                <a:solidFill>
                  <a:srgbClr val="FF0000"/>
                </a:solidFill>
              </a:rPr>
              <a:t> informeren </a:t>
            </a:r>
            <a:r>
              <a:rPr lang="nl-BE" altLang="nl-BE" sz="2200" dirty="0">
                <a:solidFill>
                  <a:srgbClr val="404040"/>
                </a:solidFill>
              </a:rPr>
              <a:t>over de aankomende veranderingen. Stel dit niet uit tot de laatste minuut.</a:t>
            </a:r>
            <a:endParaRPr lang="nl-BE" altLang="nl-BE" sz="2200" dirty="0">
              <a:solidFill>
                <a:schemeClr val="tx1"/>
              </a:solidFill>
            </a:endParaRPr>
          </a:p>
          <a:p>
            <a:endParaRPr lang="fr-BE" sz="2200" dirty="0"/>
          </a:p>
        </p:txBody>
      </p:sp>
      <p:sp>
        <p:nvSpPr>
          <p:cNvPr id="2" name="Date Placeholder 1"/>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82485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2. Register van verwerkingsactiviteiten</a:t>
            </a:r>
            <a:endParaRPr lang="fr-BE" dirty="0"/>
          </a:p>
        </p:txBody>
      </p:sp>
      <p:sp>
        <p:nvSpPr>
          <p:cNvPr id="3" name="Content Placeholder 2"/>
          <p:cNvSpPr>
            <a:spLocks noGrp="1"/>
          </p:cNvSpPr>
          <p:nvPr>
            <p:ph idx="1"/>
          </p:nvPr>
        </p:nvSpPr>
        <p:spPr/>
        <p:txBody>
          <a:bodyPr>
            <a:normAutofit fontScale="92500" lnSpcReduction="20000"/>
          </a:bodyPr>
          <a:lstStyle/>
          <a:p>
            <a:pPr marL="0" indent="0">
              <a:buNone/>
              <a:defRPr/>
            </a:pPr>
            <a:r>
              <a:rPr lang="nl-BE" dirty="0" smtClean="0">
                <a:solidFill>
                  <a:srgbClr val="FF0000"/>
                </a:solidFill>
              </a:rPr>
              <a:t>Breng </a:t>
            </a:r>
            <a:r>
              <a:rPr lang="nl-BE" dirty="0">
                <a:solidFill>
                  <a:srgbClr val="FF0000"/>
                </a:solidFill>
              </a:rPr>
              <a:t>zorgvuldig in kaart welke persoonsgegevens je </a:t>
            </a:r>
            <a:r>
              <a:rPr lang="nl-BE" dirty="0" smtClean="0">
                <a:solidFill>
                  <a:srgbClr val="FF0000"/>
                </a:solidFill>
              </a:rPr>
              <a:t>verwerkt, </a:t>
            </a:r>
            <a:r>
              <a:rPr lang="nl-BE" dirty="0">
                <a:solidFill>
                  <a:srgbClr val="FF0000"/>
                </a:solidFill>
              </a:rPr>
              <a:t>waar deze vandaan komen en met wie je deze </a:t>
            </a:r>
            <a:r>
              <a:rPr lang="nl-BE" dirty="0" smtClean="0">
                <a:solidFill>
                  <a:srgbClr val="FF0000"/>
                </a:solidFill>
              </a:rPr>
              <a:t>deelt. </a:t>
            </a:r>
            <a:r>
              <a:rPr lang="nl-BE" dirty="0">
                <a:solidFill>
                  <a:srgbClr val="404040"/>
                </a:solidFill>
              </a:rPr>
              <a:t>Je doet er goed aan al je verwerkingen te registreren. Mogelijks dien je hiervoor een informatie-audit te </a:t>
            </a:r>
            <a:r>
              <a:rPr lang="nl-BE" dirty="0" smtClean="0">
                <a:solidFill>
                  <a:srgbClr val="404040"/>
                </a:solidFill>
              </a:rPr>
              <a:t>organiseren in je organisatie of bepaalde afdelingen ervan.</a:t>
            </a:r>
          </a:p>
          <a:p>
            <a:pPr marL="0" indent="0">
              <a:buNone/>
              <a:defRPr/>
            </a:pPr>
            <a:endParaRPr lang="nl-BE" dirty="0" smtClean="0">
              <a:solidFill>
                <a:srgbClr val="404040"/>
              </a:solidFill>
            </a:endParaRPr>
          </a:p>
          <a:p>
            <a:pPr marL="0" indent="0">
              <a:buNone/>
              <a:defRPr/>
            </a:pPr>
            <a:r>
              <a:rPr lang="nl-BE" dirty="0" smtClean="0">
                <a:solidFill>
                  <a:srgbClr val="404040"/>
                </a:solidFill>
              </a:rPr>
              <a:t>De </a:t>
            </a:r>
            <a:r>
              <a:rPr lang="nl-BE" dirty="0">
                <a:solidFill>
                  <a:srgbClr val="404040"/>
                </a:solidFill>
              </a:rPr>
              <a:t>AVG introduceert enkele </a:t>
            </a:r>
            <a:r>
              <a:rPr lang="nl-BE" dirty="0" smtClean="0">
                <a:solidFill>
                  <a:srgbClr val="FF0000"/>
                </a:solidFill>
              </a:rPr>
              <a:t>nieuwe verplichtingen</a:t>
            </a:r>
            <a:r>
              <a:rPr lang="nl-BE" dirty="0" smtClean="0">
                <a:solidFill>
                  <a:srgbClr val="404040"/>
                </a:solidFill>
              </a:rPr>
              <a:t>, </a:t>
            </a:r>
            <a:r>
              <a:rPr lang="nl-BE" dirty="0">
                <a:solidFill>
                  <a:srgbClr val="404040"/>
                </a:solidFill>
              </a:rPr>
              <a:t>specifiek op maat van de netwerkwereld. Wanneer </a:t>
            </a:r>
            <a:r>
              <a:rPr lang="nl-BE" dirty="0" smtClean="0">
                <a:solidFill>
                  <a:srgbClr val="404040"/>
                </a:solidFill>
              </a:rPr>
              <a:t>je bv</a:t>
            </a:r>
            <a:r>
              <a:rPr lang="nl-BE" dirty="0">
                <a:solidFill>
                  <a:srgbClr val="404040"/>
                </a:solidFill>
              </a:rPr>
              <a:t>. onnauwkeurige persoonsgegevens bijhoudt, en </a:t>
            </a:r>
            <a:r>
              <a:rPr lang="nl-BE" dirty="0" smtClean="0">
                <a:solidFill>
                  <a:srgbClr val="404040"/>
                </a:solidFill>
              </a:rPr>
              <a:t>hebt </a:t>
            </a:r>
            <a:r>
              <a:rPr lang="nl-BE" dirty="0">
                <a:solidFill>
                  <a:srgbClr val="404040"/>
                </a:solidFill>
              </a:rPr>
              <a:t>gedeeld met andere organisaties, zal je deze </a:t>
            </a:r>
            <a:r>
              <a:rPr lang="nl-BE" dirty="0" smtClean="0">
                <a:solidFill>
                  <a:srgbClr val="404040"/>
                </a:solidFill>
              </a:rPr>
              <a:t>laatsten </a:t>
            </a:r>
            <a:r>
              <a:rPr lang="nl-BE" dirty="0">
                <a:solidFill>
                  <a:srgbClr val="404040"/>
                </a:solidFill>
              </a:rPr>
              <a:t>moeten inlichten over de onnauwkeurigheid zodat deze een correctie kan aanbrengen in haar eigen </a:t>
            </a:r>
            <a:r>
              <a:rPr lang="nl-BE" dirty="0" smtClean="0">
                <a:solidFill>
                  <a:srgbClr val="404040"/>
                </a:solidFill>
              </a:rPr>
              <a:t>verwerking.</a:t>
            </a:r>
            <a:endParaRPr lang="nl-BE" dirty="0">
              <a:solidFill>
                <a:srgbClr val="404040"/>
              </a:solidFill>
            </a:endParaRPr>
          </a:p>
          <a:p>
            <a:pPr marL="0" indent="0">
              <a:buNone/>
              <a:defRPr/>
            </a:pPr>
            <a:endParaRPr lang="nl-BE" dirty="0" smtClean="0">
              <a:solidFill>
                <a:srgbClr val="FF0000"/>
              </a:solidFill>
            </a:endParaRPr>
          </a:p>
          <a:p>
            <a:pPr marL="0" indent="0">
              <a:buNone/>
              <a:defRPr/>
            </a:pPr>
            <a:r>
              <a:rPr lang="nl-BE" dirty="0" smtClean="0">
                <a:solidFill>
                  <a:srgbClr val="525252"/>
                </a:solidFill>
              </a:rPr>
              <a:t>De </a:t>
            </a:r>
            <a:r>
              <a:rPr lang="nl-BE" dirty="0">
                <a:solidFill>
                  <a:srgbClr val="525252"/>
                </a:solidFill>
              </a:rPr>
              <a:t>documentatieplicht </a:t>
            </a:r>
            <a:r>
              <a:rPr lang="nl-BE" dirty="0">
                <a:solidFill>
                  <a:srgbClr val="FF0000"/>
                </a:solidFill>
              </a:rPr>
              <a:t>helpt </a:t>
            </a:r>
            <a:r>
              <a:rPr lang="nl-BE" dirty="0" smtClean="0">
                <a:solidFill>
                  <a:srgbClr val="FF0000"/>
                </a:solidFill>
              </a:rPr>
              <a:t>je de verantwoordingsplicht na </a:t>
            </a:r>
            <a:r>
              <a:rPr lang="nl-BE" dirty="0">
                <a:solidFill>
                  <a:srgbClr val="FF0000"/>
                </a:solidFill>
              </a:rPr>
              <a:t>te leven. </a:t>
            </a:r>
            <a:r>
              <a:rPr lang="nl-BE" dirty="0" smtClean="0">
                <a:solidFill>
                  <a:srgbClr val="525252"/>
                </a:solidFill>
              </a:rPr>
              <a:t>Daarmee wordt de plicht bedoeld van een organisatie om te </a:t>
            </a:r>
            <a:r>
              <a:rPr lang="nl-BE" dirty="0">
                <a:solidFill>
                  <a:srgbClr val="525252"/>
                </a:solidFill>
              </a:rPr>
              <a:t>bewijzen dat ze </a:t>
            </a:r>
            <a:r>
              <a:rPr lang="nl-BE" dirty="0" smtClean="0">
                <a:solidFill>
                  <a:srgbClr val="525252"/>
                </a:solidFill>
              </a:rPr>
              <a:t>handelt in </a:t>
            </a:r>
            <a:r>
              <a:rPr lang="nl-BE" dirty="0">
                <a:solidFill>
                  <a:srgbClr val="525252"/>
                </a:solidFill>
              </a:rPr>
              <a:t>overeenstemming met de </a:t>
            </a:r>
            <a:r>
              <a:rPr lang="nl-BE" dirty="0" smtClean="0">
                <a:solidFill>
                  <a:srgbClr val="525252"/>
                </a:solidFill>
              </a:rPr>
              <a:t>gegevensbeschermingsprincipes.</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7670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3</a:t>
            </a:r>
            <a:r>
              <a:rPr lang="nl-BE" dirty="0" smtClean="0"/>
              <a:t>. Wettelijke grondslag voor verwerking</a:t>
            </a:r>
            <a:endParaRPr lang="fr-BE" dirty="0"/>
          </a:p>
        </p:txBody>
      </p:sp>
      <p:sp>
        <p:nvSpPr>
          <p:cNvPr id="3" name="Content Placeholder 2"/>
          <p:cNvSpPr>
            <a:spLocks noGrp="1"/>
          </p:cNvSpPr>
          <p:nvPr>
            <p:ph idx="1"/>
          </p:nvPr>
        </p:nvSpPr>
        <p:spPr/>
        <p:txBody>
          <a:bodyPr>
            <a:normAutofit/>
          </a:bodyPr>
          <a:lstStyle/>
          <a:p>
            <a:pPr marL="0" indent="0">
              <a:buNone/>
              <a:defRPr/>
            </a:pPr>
            <a:r>
              <a:rPr lang="nl-BE" sz="2000" dirty="0">
                <a:solidFill>
                  <a:srgbClr val="FF0000"/>
                </a:solidFill>
              </a:rPr>
              <a:t>Documenteer de verscheidene types van gegevensverwerkingen die je uitvoert en </a:t>
            </a:r>
            <a:r>
              <a:rPr lang="nl-BE" sz="2000" dirty="0" smtClean="0">
                <a:solidFill>
                  <a:srgbClr val="FF0000"/>
                </a:solidFill>
              </a:rPr>
              <a:t>bepaal </a:t>
            </a:r>
            <a:r>
              <a:rPr lang="nl-BE" sz="2000" dirty="0">
                <a:solidFill>
                  <a:srgbClr val="FF0000"/>
                </a:solidFill>
              </a:rPr>
              <a:t>de </a:t>
            </a:r>
            <a:r>
              <a:rPr lang="nl-BE" sz="2000" dirty="0" smtClean="0">
                <a:solidFill>
                  <a:srgbClr val="FF0000"/>
                </a:solidFill>
              </a:rPr>
              <a:t>wettelijke grondslag </a:t>
            </a:r>
            <a:r>
              <a:rPr lang="nl-BE" sz="2000" dirty="0">
                <a:solidFill>
                  <a:srgbClr val="FF0000"/>
                </a:solidFill>
              </a:rPr>
              <a:t>voor elk van </a:t>
            </a:r>
            <a:r>
              <a:rPr lang="nl-BE" sz="2000" dirty="0" smtClean="0">
                <a:solidFill>
                  <a:srgbClr val="FF0000"/>
                </a:solidFill>
              </a:rPr>
              <a:t>hen. Ook dit helpt je te voldoen aan de verantwoordingsvereiste.</a:t>
            </a:r>
            <a:endParaRPr lang="nl-BE" sz="2000" dirty="0"/>
          </a:p>
          <a:p>
            <a:pPr marL="0" indent="0">
              <a:buNone/>
              <a:defRPr/>
            </a:pPr>
            <a:endParaRPr lang="nl-BE" sz="2000" dirty="0" smtClean="0"/>
          </a:p>
          <a:p>
            <a:pPr marL="0" indent="0">
              <a:buNone/>
              <a:defRPr/>
            </a:pPr>
            <a:r>
              <a:rPr lang="nl-BE" sz="2000" dirty="0" smtClean="0"/>
              <a:t>De </a:t>
            </a:r>
            <a:r>
              <a:rPr lang="nl-BE" sz="2000" dirty="0"/>
              <a:t>rechten van de betrokkene </a:t>
            </a:r>
            <a:r>
              <a:rPr lang="nl-BE" sz="2000" dirty="0" smtClean="0"/>
              <a:t>variëren </a:t>
            </a:r>
            <a:r>
              <a:rPr lang="nl-BE" sz="2000" dirty="0"/>
              <a:t>naargelang de wettelijke </a:t>
            </a:r>
            <a:r>
              <a:rPr lang="nl-BE" sz="2000" dirty="0" smtClean="0"/>
              <a:t>grondslag </a:t>
            </a:r>
            <a:r>
              <a:rPr lang="nl-BE" sz="2000" dirty="0"/>
              <a:t>van de gegevensverwerking. Het </a:t>
            </a:r>
            <a:r>
              <a:rPr lang="nl-BE" sz="2000" dirty="0" smtClean="0"/>
              <a:t>meest voor </a:t>
            </a:r>
            <a:r>
              <a:rPr lang="nl-BE" sz="2000" dirty="0"/>
              <a:t>de hand </a:t>
            </a:r>
            <a:r>
              <a:rPr lang="nl-BE" sz="2000" dirty="0" smtClean="0"/>
              <a:t>liggend </a:t>
            </a:r>
            <a:r>
              <a:rPr lang="nl-BE" sz="2000" dirty="0"/>
              <a:t>voorbeeld is dat de betrokkene een sterker recht heeft om de verwijdering van zijn gegevens te vragen indien zijn toestemming aan de grondslag </a:t>
            </a:r>
            <a:r>
              <a:rPr lang="nl-BE" sz="2000" dirty="0" smtClean="0"/>
              <a:t>ligt van </a:t>
            </a:r>
            <a:r>
              <a:rPr lang="nl-BE" sz="2000" dirty="0"/>
              <a:t>de verwerking</a:t>
            </a:r>
            <a:r>
              <a:rPr lang="nl-BE" sz="2000" dirty="0" smtClean="0"/>
              <a:t>.</a:t>
            </a:r>
          </a:p>
          <a:p>
            <a:pPr marL="0" indent="0">
              <a:buNone/>
              <a:defRPr/>
            </a:pPr>
            <a:endParaRPr lang="nl-BE" sz="2000" dirty="0"/>
          </a:p>
          <a:p>
            <a:pPr marL="0" indent="0">
              <a:buNone/>
              <a:defRPr/>
            </a:pPr>
            <a:r>
              <a:rPr lang="nl-BE" sz="2000" dirty="0"/>
              <a:t>Het is belangrijk om de gekozen wettelijke grondslag voor de gegevensverwerking te verduidelijken in de privacyverklaring en telkens wanneer je een toegangsverzoek beantwoordt. De wettelijke grondslagen in de AVG zijn quasi identiek aan deze in de </a:t>
            </a:r>
            <a:r>
              <a:rPr lang="nl-BE" sz="2000" dirty="0" smtClean="0"/>
              <a:t>huidige Privacywet.</a:t>
            </a:r>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9195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38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a:t>
            </a:r>
            <a:r>
              <a:rPr lang="nl-BE" dirty="0" smtClean="0"/>
              <a:t>. Toestemming van betrokkene</a:t>
            </a:r>
            <a:endParaRPr lang="fr-BE" dirty="0"/>
          </a:p>
        </p:txBody>
      </p:sp>
      <p:sp>
        <p:nvSpPr>
          <p:cNvPr id="3" name="Content Placeholder 2"/>
          <p:cNvSpPr>
            <a:spLocks noGrp="1"/>
          </p:cNvSpPr>
          <p:nvPr>
            <p:ph idx="1"/>
          </p:nvPr>
        </p:nvSpPr>
        <p:spPr/>
        <p:txBody>
          <a:bodyPr>
            <a:normAutofit fontScale="85000" lnSpcReduction="20000"/>
          </a:bodyPr>
          <a:lstStyle/>
          <a:p>
            <a:pPr marL="0" indent="0">
              <a:buNone/>
              <a:tabLst>
                <a:tab pos="4395788" algn="l"/>
              </a:tabLst>
              <a:defRPr/>
            </a:pPr>
            <a:r>
              <a:rPr lang="nl-BE" sz="2600" dirty="0" smtClean="0">
                <a:solidFill>
                  <a:srgbClr val="525252"/>
                </a:solidFill>
              </a:rPr>
              <a:t>Als de wettelijke grondslag voor de verwerking de toestemming van de betrokkene is, </a:t>
            </a:r>
            <a:r>
              <a:rPr lang="nl-BE" sz="2600" dirty="0" smtClean="0">
                <a:solidFill>
                  <a:srgbClr val="FF0000"/>
                </a:solidFill>
              </a:rPr>
              <a:t>evalueer </a:t>
            </a:r>
            <a:r>
              <a:rPr lang="nl-BE" sz="2600" dirty="0">
                <a:solidFill>
                  <a:srgbClr val="FF0000"/>
                </a:solidFill>
              </a:rPr>
              <a:t>de wijze waarop je </a:t>
            </a:r>
            <a:r>
              <a:rPr lang="nl-BE" sz="2600" dirty="0" smtClean="0">
                <a:solidFill>
                  <a:srgbClr val="FF0000"/>
                </a:solidFill>
              </a:rPr>
              <a:t>de </a:t>
            </a:r>
            <a:r>
              <a:rPr lang="nl-BE" sz="2600" dirty="0" err="1" smtClean="0">
                <a:solidFill>
                  <a:srgbClr val="FF0000"/>
                </a:solidFill>
              </a:rPr>
              <a:t>toe-stemming</a:t>
            </a:r>
            <a:r>
              <a:rPr lang="nl-BE" sz="2600" dirty="0" smtClean="0">
                <a:solidFill>
                  <a:srgbClr val="FF0000"/>
                </a:solidFill>
              </a:rPr>
              <a:t> </a:t>
            </a:r>
            <a:r>
              <a:rPr lang="nl-BE" sz="2600" dirty="0">
                <a:solidFill>
                  <a:srgbClr val="FF0000"/>
                </a:solidFill>
              </a:rPr>
              <a:t>vraagt, verkrijgt en registreert</a:t>
            </a:r>
            <a:r>
              <a:rPr lang="nl-BE" sz="2600" dirty="0"/>
              <a:t>, en wijzig waar nodig</a:t>
            </a:r>
            <a:r>
              <a:rPr lang="nl-BE" sz="2600" dirty="0" smtClean="0"/>
              <a:t>.</a:t>
            </a:r>
          </a:p>
          <a:p>
            <a:pPr marL="0" indent="0">
              <a:buNone/>
              <a:tabLst>
                <a:tab pos="4395788" algn="l"/>
              </a:tabLst>
              <a:defRPr/>
            </a:pPr>
            <a:endParaRPr lang="nl-BE" sz="2600" dirty="0"/>
          </a:p>
          <a:p>
            <a:pPr marL="0" indent="0">
              <a:buNone/>
              <a:defRPr/>
            </a:pPr>
            <a:r>
              <a:rPr lang="nl-BE" sz="2600" dirty="0" smtClean="0"/>
              <a:t>De toestemming moet </a:t>
            </a:r>
            <a:r>
              <a:rPr lang="nl-BE" sz="2600" dirty="0">
                <a:solidFill>
                  <a:srgbClr val="FF0000"/>
                </a:solidFill>
              </a:rPr>
              <a:t>vrij, specifiek, geïnformeerd en ondubbelzinnig</a:t>
            </a:r>
            <a:r>
              <a:rPr lang="nl-BE" sz="2600" dirty="0"/>
              <a:t> moet zijn. </a:t>
            </a:r>
            <a:r>
              <a:rPr lang="nl-BE" sz="2600" dirty="0">
                <a:solidFill>
                  <a:srgbClr val="525252"/>
                </a:solidFill>
              </a:rPr>
              <a:t>De toestemming moet ook blijken uit een </a:t>
            </a:r>
            <a:r>
              <a:rPr lang="nl-BE" sz="2600" dirty="0">
                <a:solidFill>
                  <a:srgbClr val="FF0000"/>
                </a:solidFill>
              </a:rPr>
              <a:t>actieve indicatie van akkoord. </a:t>
            </a:r>
            <a:r>
              <a:rPr lang="nl-BE" sz="2600" dirty="0">
                <a:solidFill>
                  <a:srgbClr val="525252"/>
                </a:solidFill>
              </a:rPr>
              <a:t>M.a.w. de toestemming kan niet worden afgeleid uit een stilzwijgen, een vooraf aangevinkt vakje of uit een </a:t>
            </a:r>
            <a:r>
              <a:rPr lang="nl-BE" sz="2600" dirty="0" smtClean="0">
                <a:solidFill>
                  <a:srgbClr val="525252"/>
                </a:solidFill>
              </a:rPr>
              <a:t>niet-handelen.</a:t>
            </a:r>
          </a:p>
          <a:p>
            <a:pPr marL="0" indent="0">
              <a:buNone/>
              <a:defRPr/>
            </a:pPr>
            <a:endParaRPr lang="nl-BE" sz="2600" dirty="0">
              <a:solidFill>
                <a:srgbClr val="525252"/>
              </a:solidFill>
            </a:endParaRPr>
          </a:p>
          <a:p>
            <a:pPr marL="0" indent="0">
              <a:buNone/>
              <a:defRPr/>
            </a:pPr>
            <a:r>
              <a:rPr lang="nl-BE" sz="2600" dirty="0" smtClean="0"/>
              <a:t>Indien </a:t>
            </a:r>
            <a:r>
              <a:rPr lang="nl-BE" sz="2600" dirty="0"/>
              <a:t>je rekent op de toestemming van de betrokkene om diens gegevens te verwerken, zorg dan zeker dat die toestemming voldoet aan de vereisten van de </a:t>
            </a:r>
            <a:r>
              <a:rPr lang="nl-BE" sz="2600" dirty="0" smtClean="0"/>
              <a:t>AVG.</a:t>
            </a:r>
          </a:p>
          <a:p>
            <a:pPr marL="0" indent="0">
              <a:buNone/>
              <a:defRPr/>
            </a:pPr>
            <a:endParaRPr lang="nl-BE" sz="2600" dirty="0"/>
          </a:p>
          <a:p>
            <a:pPr marL="0" indent="0">
              <a:buNone/>
              <a:defRPr/>
            </a:pPr>
            <a:r>
              <a:rPr lang="nl-BE" sz="2600" dirty="0" smtClean="0"/>
              <a:t>Indien </a:t>
            </a:r>
            <a:r>
              <a:rPr lang="nl-BE" sz="2600" dirty="0"/>
              <a:t>dit nu nog niet het geval is, wijzig dan je toestemmingsmechanisme of ga op zoek naar een alternatief voor toestemming als grondslag voor de gegevensverwerking</a:t>
            </a:r>
            <a:r>
              <a:rPr lang="nl-BE" sz="2600" dirty="0" smtClean="0"/>
              <a:t>.</a:t>
            </a:r>
            <a:endParaRPr lang="nl-BE" sz="26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2911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 Toestemming van betrokkene</a:t>
            </a:r>
            <a:endParaRPr lang="fr-BE" dirty="0"/>
          </a:p>
        </p:txBody>
      </p:sp>
      <p:sp>
        <p:nvSpPr>
          <p:cNvPr id="3" name="Content Placeholder 2"/>
          <p:cNvSpPr>
            <a:spLocks noGrp="1"/>
          </p:cNvSpPr>
          <p:nvPr>
            <p:ph idx="1"/>
          </p:nvPr>
        </p:nvSpPr>
        <p:spPr/>
        <p:txBody>
          <a:bodyPr/>
          <a:lstStyle/>
          <a:p>
            <a:pPr marL="0" indent="0">
              <a:buNone/>
              <a:defRPr/>
            </a:pPr>
            <a:r>
              <a:rPr lang="nl-BE" sz="2200" dirty="0"/>
              <a:t>Noteer dat de </a:t>
            </a:r>
            <a:r>
              <a:rPr lang="nl-BE" sz="2200" dirty="0">
                <a:solidFill>
                  <a:srgbClr val="FF0000"/>
                </a:solidFill>
              </a:rPr>
              <a:t>toestemming controleerbaar </a:t>
            </a:r>
            <a:r>
              <a:rPr lang="nl-BE" sz="2200" dirty="0"/>
              <a:t>moet zijn en dat de betrokkene doorgaans meer rechten heeft wanneer je vertrouwt op toestemming als grondslag voor de gegevensverwerking.</a:t>
            </a:r>
          </a:p>
          <a:p>
            <a:pPr marL="0" indent="0">
              <a:buNone/>
              <a:defRPr/>
            </a:pPr>
            <a:endParaRPr lang="nl-BE" sz="2200" dirty="0" smtClean="0"/>
          </a:p>
          <a:p>
            <a:pPr marL="0" indent="0">
              <a:buNone/>
              <a:defRPr/>
            </a:pPr>
            <a:r>
              <a:rPr lang="nl-BE" sz="2200" dirty="0" smtClean="0"/>
              <a:t>De </a:t>
            </a:r>
            <a:r>
              <a:rPr lang="nl-BE" sz="2200" dirty="0"/>
              <a:t>AVG verduidelijkt dat de verwerkingsverantwoordelijke in staat moet zijn om aan te tonen dat toestemming werd gegeven. Evalueer dus de huidige systemen die toestemming registreren, teneinde een audit </a:t>
            </a:r>
            <a:r>
              <a:rPr lang="nl-BE" sz="2200" dirty="0" err="1"/>
              <a:t>trail</a:t>
            </a:r>
            <a:r>
              <a:rPr lang="nl-BE" sz="2200" dirty="0"/>
              <a:t> (controlespoor) te verzekeren.</a:t>
            </a:r>
          </a:p>
          <a:p>
            <a:pPr marL="0" indent="0">
              <a:buNone/>
            </a:pP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0697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5. Toestemming namens kinderen</a:t>
            </a:r>
            <a:endParaRPr lang="fr-BE" dirty="0"/>
          </a:p>
        </p:txBody>
      </p:sp>
      <p:sp>
        <p:nvSpPr>
          <p:cNvPr id="3" name="Content Placeholder 2"/>
          <p:cNvSpPr>
            <a:spLocks noGrp="1"/>
          </p:cNvSpPr>
          <p:nvPr>
            <p:ph idx="1"/>
          </p:nvPr>
        </p:nvSpPr>
        <p:spPr/>
        <p:txBody>
          <a:bodyPr>
            <a:normAutofit lnSpcReduction="10000"/>
          </a:bodyPr>
          <a:lstStyle/>
          <a:p>
            <a:pPr marL="0" indent="0">
              <a:buNone/>
              <a:defRPr/>
            </a:pPr>
            <a:r>
              <a:rPr lang="nl-BE" sz="2100" dirty="0"/>
              <a:t>Als je organisatie </a:t>
            </a:r>
            <a:r>
              <a:rPr lang="nl-BE" sz="2100" dirty="0">
                <a:solidFill>
                  <a:srgbClr val="FF0000"/>
                </a:solidFill>
              </a:rPr>
              <a:t>gegevens </a:t>
            </a:r>
            <a:r>
              <a:rPr lang="nl-BE" sz="2100" dirty="0" smtClean="0">
                <a:solidFill>
                  <a:srgbClr val="FF0000"/>
                </a:solidFill>
              </a:rPr>
              <a:t>over </a:t>
            </a:r>
            <a:r>
              <a:rPr lang="nl-BE" sz="2100" dirty="0">
                <a:solidFill>
                  <a:srgbClr val="FF0000"/>
                </a:solidFill>
              </a:rPr>
              <a:t>kinderen onder de 16 jaar </a:t>
            </a:r>
            <a:r>
              <a:rPr lang="nl-BE" sz="2100" dirty="0"/>
              <a:t>verwerkt op basis van de </a:t>
            </a:r>
            <a:r>
              <a:rPr lang="nl-BE" sz="2100" dirty="0" smtClean="0">
                <a:solidFill>
                  <a:srgbClr val="FF0000"/>
                </a:solidFill>
              </a:rPr>
              <a:t>toestemming</a:t>
            </a:r>
            <a:r>
              <a:rPr lang="nl-BE" sz="2100" dirty="0" smtClean="0"/>
              <a:t> van de betrokkene, moet een </a:t>
            </a:r>
            <a:r>
              <a:rPr lang="nl-BE" sz="2100" dirty="0">
                <a:solidFill>
                  <a:srgbClr val="FF0000"/>
                </a:solidFill>
              </a:rPr>
              <a:t>ouder of voogd</a:t>
            </a:r>
            <a:r>
              <a:rPr lang="nl-BE" sz="2100" dirty="0"/>
              <a:t> </a:t>
            </a:r>
            <a:r>
              <a:rPr lang="nl-BE" sz="2100" dirty="0" smtClean="0"/>
              <a:t>deze toestemming geven </a:t>
            </a:r>
            <a:r>
              <a:rPr lang="nl-BE" sz="2100" dirty="0"/>
              <a:t>opdat de gegevensverwerking rechtmatig zou zijn. De AVG biedt speciale bescherming aan gegevens van kinderen, o.a. in de context van commerciële internetdiensten als sociale netwerken.</a:t>
            </a:r>
          </a:p>
          <a:p>
            <a:pPr marL="0" indent="0">
              <a:buNone/>
              <a:defRPr/>
            </a:pPr>
            <a:endParaRPr lang="nl-BE" sz="2100" dirty="0" smtClean="0"/>
          </a:p>
          <a:p>
            <a:pPr marL="0" indent="0">
              <a:buNone/>
              <a:defRPr/>
            </a:pPr>
            <a:r>
              <a:rPr lang="nl-BE" sz="2100" dirty="0" smtClean="0"/>
              <a:t>Dit </a:t>
            </a:r>
            <a:r>
              <a:rPr lang="nl-BE" sz="2100" dirty="0"/>
              <a:t>kan aanzienlijke gevolgen </a:t>
            </a:r>
            <a:r>
              <a:rPr lang="nl-BE" sz="2100" dirty="0" smtClean="0"/>
              <a:t>hebben als je </a:t>
            </a:r>
            <a:r>
              <a:rPr lang="nl-BE" sz="2100" dirty="0"/>
              <a:t>organisatie gericht is op het aanbieden van diensten aan kinderen en </a:t>
            </a:r>
            <a:r>
              <a:rPr lang="nl-BE" sz="2100" dirty="0" smtClean="0"/>
              <a:t>daartoe </a:t>
            </a:r>
            <a:r>
              <a:rPr lang="nl-BE" sz="2100" dirty="0"/>
              <a:t>hun persoonsgegevens </a:t>
            </a:r>
            <a:r>
              <a:rPr lang="nl-BE" sz="2100" dirty="0" smtClean="0"/>
              <a:t>verwerkt. Ontwikkel </a:t>
            </a:r>
            <a:r>
              <a:rPr lang="nl-BE" sz="2100" dirty="0"/>
              <a:t>systemen die de leeftijd van de betrokkene nagaan en die de </a:t>
            </a:r>
            <a:r>
              <a:rPr lang="nl-BE" sz="2100" dirty="0" smtClean="0"/>
              <a:t>ouder </a:t>
            </a:r>
            <a:r>
              <a:rPr lang="nl-BE" sz="2100" dirty="0"/>
              <a:t>of </a:t>
            </a:r>
            <a:r>
              <a:rPr lang="nl-BE" sz="2100" dirty="0" smtClean="0"/>
              <a:t>voogd om </a:t>
            </a:r>
            <a:r>
              <a:rPr lang="nl-BE" sz="2100" dirty="0"/>
              <a:t>toestemming vragen voor </a:t>
            </a:r>
            <a:r>
              <a:rPr lang="nl-BE" sz="2100" dirty="0" smtClean="0"/>
              <a:t>de verwerking </a:t>
            </a:r>
            <a:r>
              <a:rPr lang="nl-BE" sz="2100" dirty="0"/>
              <a:t>van </a:t>
            </a:r>
            <a:r>
              <a:rPr lang="nl-BE" sz="2100" dirty="0" smtClean="0"/>
              <a:t>persoonsgegevens over kinderen.</a:t>
            </a:r>
          </a:p>
          <a:p>
            <a:pPr marL="0" indent="0">
              <a:buNone/>
              <a:defRPr/>
            </a:pPr>
            <a:endParaRPr lang="nl-BE" sz="2100" dirty="0" smtClean="0"/>
          </a:p>
          <a:p>
            <a:pPr marL="0" indent="0">
              <a:buNone/>
              <a:defRPr/>
            </a:pPr>
            <a:r>
              <a:rPr lang="nl-BE" sz="2100" dirty="0" smtClean="0"/>
              <a:t>Onthoud </a:t>
            </a:r>
            <a:r>
              <a:rPr lang="nl-BE" sz="2100" dirty="0"/>
              <a:t>dat de </a:t>
            </a:r>
            <a:r>
              <a:rPr lang="nl-BE" sz="2100" dirty="0">
                <a:solidFill>
                  <a:srgbClr val="FF0000"/>
                </a:solidFill>
              </a:rPr>
              <a:t>toestemming controleerbaar </a:t>
            </a:r>
            <a:r>
              <a:rPr lang="nl-BE" sz="2100" dirty="0"/>
              <a:t>moet zijn en dat desgevallend de privacyverklaring moet geschreven zijn in voor kinderen begrijpbare taal.</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32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6</a:t>
            </a:r>
            <a:r>
              <a:rPr lang="nl-BE" dirty="0" smtClean="0"/>
              <a:t>. Transparantie </a:t>
            </a:r>
            <a:r>
              <a:rPr lang="nl-BE" dirty="0" err="1" smtClean="0"/>
              <a:t>tov</a:t>
            </a:r>
            <a:r>
              <a:rPr lang="nl-BE" dirty="0" smtClean="0"/>
              <a:t> de betrokkene</a:t>
            </a:r>
            <a:endParaRPr lang="fr-BE" dirty="0"/>
          </a:p>
        </p:txBody>
      </p:sp>
      <p:sp>
        <p:nvSpPr>
          <p:cNvPr id="3" name="Content Placeholder 2"/>
          <p:cNvSpPr>
            <a:spLocks noGrp="1"/>
          </p:cNvSpPr>
          <p:nvPr>
            <p:ph idx="1"/>
          </p:nvPr>
        </p:nvSpPr>
        <p:spPr/>
        <p:txBody>
          <a:bodyPr>
            <a:normAutofit fontScale="85000" lnSpcReduction="10000"/>
          </a:bodyPr>
          <a:lstStyle/>
          <a:p>
            <a:pPr marL="0" indent="0">
              <a:spcBef>
                <a:spcPct val="0"/>
              </a:spcBef>
              <a:buNone/>
            </a:pPr>
            <a:r>
              <a:rPr lang="nl-BE" altLang="nl-BE" dirty="0">
                <a:solidFill>
                  <a:srgbClr val="404040"/>
                </a:solidFill>
              </a:rPr>
              <a:t>Wanneer </a:t>
            </a:r>
            <a:r>
              <a:rPr lang="nl-BE" altLang="nl-BE" dirty="0" smtClean="0">
                <a:solidFill>
                  <a:srgbClr val="404040"/>
                </a:solidFill>
              </a:rPr>
              <a:t>je organisatie persoonsgegevens </a:t>
            </a:r>
            <a:r>
              <a:rPr lang="nl-BE" altLang="nl-BE" dirty="0">
                <a:solidFill>
                  <a:srgbClr val="404040"/>
                </a:solidFill>
              </a:rPr>
              <a:t>verwerkt, </a:t>
            </a:r>
            <a:r>
              <a:rPr lang="nl-BE" altLang="nl-BE" dirty="0" smtClean="0">
                <a:solidFill>
                  <a:srgbClr val="404040"/>
                </a:solidFill>
              </a:rPr>
              <a:t>dient ze </a:t>
            </a:r>
            <a:r>
              <a:rPr lang="nl-BE" altLang="nl-BE" dirty="0">
                <a:solidFill>
                  <a:srgbClr val="404040"/>
                </a:solidFill>
              </a:rPr>
              <a:t>aan de betrokkene bepaalde informatie te verschaffen, zoals </a:t>
            </a:r>
            <a:r>
              <a:rPr lang="nl-BE" altLang="nl-BE" dirty="0" smtClean="0">
                <a:solidFill>
                  <a:srgbClr val="404040"/>
                </a:solidFill>
              </a:rPr>
              <a:t>de doeleinden waarvoor de gegevens worden verwerkt. </a:t>
            </a:r>
            <a:r>
              <a:rPr lang="nl-BE" altLang="nl-BE" dirty="0">
                <a:solidFill>
                  <a:srgbClr val="404040"/>
                </a:solidFill>
              </a:rPr>
              <a:t>Doorgaans wordt deze informatie verstrekt in de vorm van een privacyverklaring.</a:t>
            </a:r>
          </a:p>
          <a:p>
            <a:pPr marL="0" indent="0">
              <a:spcBef>
                <a:spcPct val="0"/>
              </a:spcBef>
              <a:buFontTx/>
              <a:buNone/>
            </a:pPr>
            <a:endParaRPr lang="nl-BE" altLang="nl-BE" dirty="0">
              <a:solidFill>
                <a:srgbClr val="FF0000"/>
              </a:solidFill>
            </a:endParaRPr>
          </a:p>
          <a:p>
            <a:pPr marL="0" indent="0">
              <a:spcBef>
                <a:spcPct val="0"/>
              </a:spcBef>
              <a:buFontTx/>
              <a:buNone/>
            </a:pPr>
            <a:r>
              <a:rPr lang="nl-BE" altLang="nl-BE" dirty="0" smtClean="0">
                <a:solidFill>
                  <a:srgbClr val="FF0000"/>
                </a:solidFill>
              </a:rPr>
              <a:t>Evalueer de </a:t>
            </a:r>
            <a:r>
              <a:rPr lang="nl-BE" altLang="nl-BE" dirty="0">
                <a:solidFill>
                  <a:srgbClr val="FF0000"/>
                </a:solidFill>
              </a:rPr>
              <a:t>bestaande privacyverklaring en plan </a:t>
            </a:r>
            <a:r>
              <a:rPr lang="nl-BE" altLang="nl-BE" dirty="0" smtClean="0">
                <a:solidFill>
                  <a:srgbClr val="FF0000"/>
                </a:solidFill>
              </a:rPr>
              <a:t>noodzakelijke wijzigingen </a:t>
            </a:r>
            <a:r>
              <a:rPr lang="nl-BE" altLang="nl-BE" dirty="0" smtClean="0">
                <a:solidFill>
                  <a:srgbClr val="404040"/>
                </a:solidFill>
              </a:rPr>
              <a:t>hieraan </a:t>
            </a:r>
            <a:r>
              <a:rPr lang="nl-BE" altLang="nl-BE" dirty="0">
                <a:solidFill>
                  <a:srgbClr val="404040"/>
                </a:solidFill>
              </a:rPr>
              <a:t>in het licht van de AVG.</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De </a:t>
            </a:r>
            <a:r>
              <a:rPr lang="nl-BE" altLang="nl-BE" dirty="0">
                <a:solidFill>
                  <a:srgbClr val="404040"/>
                </a:solidFill>
              </a:rPr>
              <a:t>AVG vereist dat deze privacyverklaring wordt aangevuld met </a:t>
            </a:r>
            <a:r>
              <a:rPr lang="nl-BE" altLang="nl-BE" dirty="0">
                <a:solidFill>
                  <a:srgbClr val="FF0000"/>
                </a:solidFill>
              </a:rPr>
              <a:t>nieuwe informatietypes.</a:t>
            </a:r>
            <a:r>
              <a:rPr lang="nl-BE" altLang="nl-BE" dirty="0">
                <a:solidFill>
                  <a:srgbClr val="404040"/>
                </a:solidFill>
              </a:rPr>
              <a:t> Zo zal je voortaan de wettelijke grondslag voor de gegevensverwerking moeten meedelen, de termijnen gedurende dewelke je de informatie zal bijhouden, of je de gegevens uitwisselt buiten de </a:t>
            </a:r>
            <a:r>
              <a:rPr lang="nl-BE" altLang="nl-BE" dirty="0" smtClean="0">
                <a:solidFill>
                  <a:srgbClr val="404040"/>
                </a:solidFill>
              </a:rPr>
              <a:t>EU </a:t>
            </a:r>
            <a:r>
              <a:rPr lang="nl-BE" altLang="nl-BE" dirty="0">
                <a:solidFill>
                  <a:srgbClr val="404040"/>
                </a:solidFill>
              </a:rPr>
              <a:t>en de mogelijkheid voor de betrokkene om een klacht in te dienen bij de </a:t>
            </a:r>
            <a:r>
              <a:rPr lang="nl-BE" altLang="nl-BE" dirty="0" err="1">
                <a:solidFill>
                  <a:srgbClr val="404040"/>
                </a:solidFill>
              </a:rPr>
              <a:t>Privacycommissie</a:t>
            </a:r>
            <a:r>
              <a:rPr lang="nl-BE" altLang="nl-BE" dirty="0">
                <a:solidFill>
                  <a:srgbClr val="404040"/>
                </a:solidFill>
              </a:rPr>
              <a:t> indien deze meent dat zijn persoonsgegevens foutief worden verwerkt.</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De </a:t>
            </a:r>
            <a:r>
              <a:rPr lang="nl-BE" altLang="nl-BE" dirty="0">
                <a:solidFill>
                  <a:srgbClr val="404040"/>
                </a:solidFill>
              </a:rPr>
              <a:t>AVG vereist dat deze informatie wordt verschaft in </a:t>
            </a:r>
            <a:r>
              <a:rPr lang="nl-BE" altLang="nl-BE" dirty="0" smtClean="0">
                <a:solidFill>
                  <a:srgbClr val="FF0000"/>
                </a:solidFill>
              </a:rPr>
              <a:t>beknopte, begrijpbare en </a:t>
            </a:r>
            <a:r>
              <a:rPr lang="nl-BE" altLang="nl-BE" dirty="0">
                <a:solidFill>
                  <a:srgbClr val="FF0000"/>
                </a:solidFill>
              </a:rPr>
              <a:t>duidelijke taal.</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6544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AVG of GDPR</a:t>
            </a:r>
            <a:endParaRPr lang="fr-BE" dirty="0"/>
          </a:p>
        </p:txBody>
      </p:sp>
      <p:sp>
        <p:nvSpPr>
          <p:cNvPr id="3" name="Content Placeholder 2"/>
          <p:cNvSpPr>
            <a:spLocks noGrp="1"/>
          </p:cNvSpPr>
          <p:nvPr>
            <p:ph idx="1"/>
          </p:nvPr>
        </p:nvSpPr>
        <p:spPr/>
        <p:txBody>
          <a:bodyPr/>
          <a:lstStyle/>
          <a:p>
            <a:r>
              <a:rPr lang="nl-BE" dirty="0" smtClean="0"/>
              <a:t>Verordening </a:t>
            </a:r>
            <a:r>
              <a:rPr lang="nl-NL" dirty="0" smtClean="0"/>
              <a:t>2016/679 van het Europees Parlement en de Raad van 27 april 2016, afgekort als</a:t>
            </a:r>
            <a:endParaRPr lang="nl-BE" dirty="0" smtClean="0"/>
          </a:p>
          <a:p>
            <a:pPr lvl="1"/>
            <a:r>
              <a:rPr lang="nl-BE" dirty="0" smtClean="0"/>
              <a:t>Algemene Verordening Gegevensbescherming (AVG)</a:t>
            </a:r>
          </a:p>
          <a:p>
            <a:pPr lvl="1"/>
            <a:r>
              <a:rPr lang="nl-BE" dirty="0" smtClean="0"/>
              <a:t>General Data </a:t>
            </a:r>
            <a:r>
              <a:rPr lang="nl-BE" dirty="0" err="1" smtClean="0"/>
              <a:t>Protection</a:t>
            </a:r>
            <a:r>
              <a:rPr lang="nl-BE" dirty="0" smtClean="0"/>
              <a:t> </a:t>
            </a:r>
            <a:r>
              <a:rPr lang="nl-BE" dirty="0" err="1" smtClean="0"/>
              <a:t>Regulation</a:t>
            </a:r>
            <a:r>
              <a:rPr lang="nl-BE" dirty="0" smtClean="0"/>
              <a:t> (GDPR)</a:t>
            </a:r>
          </a:p>
          <a:p>
            <a:pPr lvl="1"/>
            <a:endParaRPr lang="nl-BE" dirty="0" smtClean="0"/>
          </a:p>
          <a:p>
            <a:r>
              <a:rPr lang="nl-BE" dirty="0" smtClean="0"/>
              <a:t>Verordening =&gt; rechtstreekse toepasselijk zonder dat omzetting in nationaal recht nodig is</a:t>
            </a:r>
          </a:p>
          <a:p>
            <a:endParaRPr lang="nl-BE" dirty="0" smtClean="0"/>
          </a:p>
          <a:p>
            <a:r>
              <a:rPr lang="nl-BE" dirty="0"/>
              <a:t>v</a:t>
            </a:r>
            <a:r>
              <a:rPr lang="nl-BE" dirty="0" smtClean="0"/>
              <a:t>an toepassing vanaf 25 mei 2018</a:t>
            </a:r>
          </a:p>
          <a:p>
            <a:endParaRPr lang="nl-BE" dirty="0" smtClean="0"/>
          </a:p>
          <a:p>
            <a:r>
              <a:rPr lang="nl-BE" dirty="0"/>
              <a:t>w</a:t>
            </a:r>
            <a:r>
              <a:rPr lang="nl-BE" dirty="0" smtClean="0"/>
              <a:t>el aantal aanpassingen nodig in nationale regelgeving</a:t>
            </a:r>
            <a:endParaRPr lang="fr-BE" dirty="0"/>
          </a:p>
        </p:txBody>
      </p:sp>
      <p:sp>
        <p:nvSpPr>
          <p:cNvPr id="4" name="Date Placeholder 3"/>
          <p:cNvSpPr>
            <a:spLocks noGrp="1"/>
          </p:cNvSpPr>
          <p:nvPr>
            <p:ph type="dt" sz="half" idx="10"/>
          </p:nvPr>
        </p:nvSpPr>
        <p:spPr/>
        <p:txBody>
          <a:bodyPr/>
          <a:lstStyle/>
          <a:p>
            <a:r>
              <a:rPr lang="nl-BE" smtClean="0"/>
              <a:t>14/10/2017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2</a:t>
            </a:fld>
            <a:endParaRPr lang="fr-BE" noProof="0"/>
          </a:p>
        </p:txBody>
      </p:sp>
    </p:spTree>
    <p:extLst>
      <p:ext uri="{BB962C8B-B14F-4D97-AF65-F5344CB8AC3E}">
        <p14:creationId xmlns:p14="http://schemas.microsoft.com/office/powerpoint/2010/main" val="1919931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7</a:t>
            </a:r>
            <a:r>
              <a:rPr lang="nl-BE" dirty="0" smtClean="0"/>
              <a:t>. Rechten van de betrokkene</a:t>
            </a:r>
            <a:endParaRPr lang="fr-BE" dirty="0"/>
          </a:p>
        </p:txBody>
      </p:sp>
      <p:sp>
        <p:nvSpPr>
          <p:cNvPr id="3" name="Content Placeholder 2"/>
          <p:cNvSpPr>
            <a:spLocks noGrp="1"/>
          </p:cNvSpPr>
          <p:nvPr>
            <p:ph idx="1"/>
          </p:nvPr>
        </p:nvSpPr>
        <p:spPr/>
        <p:txBody>
          <a:bodyPr>
            <a:noAutofit/>
          </a:bodyPr>
          <a:lstStyle/>
          <a:p>
            <a:pPr marL="0" indent="0">
              <a:buNone/>
            </a:pPr>
            <a:r>
              <a:rPr lang="nl-BE" sz="2200" dirty="0" smtClean="0">
                <a:solidFill>
                  <a:srgbClr val="FF0000"/>
                </a:solidFill>
              </a:rPr>
              <a:t>Ga na of de huidige procedures in je organisatie alle rechten voorzien waarop de betrokkene zich kan beroepen, </a:t>
            </a:r>
            <a:r>
              <a:rPr lang="nl-BE" sz="2200" dirty="0" smtClean="0"/>
              <a:t>inclusief hoe persoonsgegevens kunnen worden verwijderd of hoe gegevens elektronisch zullen worden meegedeeld. De AVG voorziet o.a. in de volgende rechten voor de betrokkene</a:t>
            </a:r>
          </a:p>
          <a:p>
            <a:r>
              <a:rPr lang="nl-BE" sz="2200" dirty="0">
                <a:solidFill>
                  <a:srgbClr val="FF0000"/>
                </a:solidFill>
              </a:rPr>
              <a:t>i</a:t>
            </a:r>
            <a:r>
              <a:rPr lang="nl-BE" sz="2200" dirty="0" smtClean="0">
                <a:solidFill>
                  <a:srgbClr val="FF0000"/>
                </a:solidFill>
              </a:rPr>
              <a:t>nformatie en toegang tot persoonsgegevens</a:t>
            </a:r>
          </a:p>
          <a:p>
            <a:r>
              <a:rPr lang="nl-BE" sz="2200" dirty="0">
                <a:solidFill>
                  <a:srgbClr val="FF0000"/>
                </a:solidFill>
              </a:rPr>
              <a:t>v</a:t>
            </a:r>
            <a:r>
              <a:rPr lang="nl-BE" sz="2200" dirty="0" smtClean="0">
                <a:solidFill>
                  <a:srgbClr val="FF0000"/>
                </a:solidFill>
              </a:rPr>
              <a:t>erbetering en uitwissing van de gegevens</a:t>
            </a:r>
          </a:p>
          <a:p>
            <a:r>
              <a:rPr lang="nl-BE" sz="2200" dirty="0">
                <a:solidFill>
                  <a:srgbClr val="FF0000"/>
                </a:solidFill>
              </a:rPr>
              <a:t>b</a:t>
            </a:r>
            <a:r>
              <a:rPr lang="nl-BE" sz="2200" dirty="0" smtClean="0">
                <a:solidFill>
                  <a:srgbClr val="FF0000"/>
                </a:solidFill>
              </a:rPr>
              <a:t>ezwaar tegen direct marketingpraktijken</a:t>
            </a:r>
          </a:p>
          <a:p>
            <a:r>
              <a:rPr lang="nl-BE" sz="2200" dirty="0">
                <a:solidFill>
                  <a:srgbClr val="FF0000"/>
                </a:solidFill>
              </a:rPr>
              <a:t>b</a:t>
            </a:r>
            <a:r>
              <a:rPr lang="nl-BE" sz="2200" dirty="0" smtClean="0">
                <a:solidFill>
                  <a:srgbClr val="FF0000"/>
                </a:solidFill>
              </a:rPr>
              <a:t>ezwaar tegen geautomatiseerde besluitvorming en profilering</a:t>
            </a:r>
          </a:p>
          <a:p>
            <a:r>
              <a:rPr lang="nl-BE" sz="2200" dirty="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10"/>
          </p:nvPr>
        </p:nvSpPr>
        <p:spPr/>
        <p:txBody>
          <a:bodyPr/>
          <a:lstStyle/>
          <a:p>
            <a:r>
              <a:rPr lang="nl-BE" smtClean="0"/>
              <a:t>14/10/2017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20</a:t>
            </a:fld>
            <a:endParaRPr lang="fr-BE" noProof="0"/>
          </a:p>
        </p:txBody>
      </p:sp>
    </p:spTree>
    <p:extLst>
      <p:ext uri="{BB962C8B-B14F-4D97-AF65-F5344CB8AC3E}">
        <p14:creationId xmlns:p14="http://schemas.microsoft.com/office/powerpoint/2010/main" val="534380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7</a:t>
            </a:r>
            <a:r>
              <a:rPr lang="nl-BE" dirty="0" smtClean="0"/>
              <a:t>. Rechten van de betrokkene</a:t>
            </a:r>
            <a:endParaRPr lang="fr-BE" dirty="0"/>
          </a:p>
        </p:txBody>
      </p:sp>
      <p:sp>
        <p:nvSpPr>
          <p:cNvPr id="3" name="Content Placeholder 2"/>
          <p:cNvSpPr>
            <a:spLocks noGrp="1"/>
          </p:cNvSpPr>
          <p:nvPr>
            <p:ph idx="1"/>
          </p:nvPr>
        </p:nvSpPr>
        <p:spPr/>
        <p:txBody>
          <a:bodyPr>
            <a:normAutofit/>
          </a:bodyPr>
          <a:lstStyle/>
          <a:p>
            <a:pPr marL="0" indent="0">
              <a:buNone/>
            </a:pPr>
            <a:r>
              <a:rPr lang="nl-BE" sz="2200" dirty="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pPr marL="0" indent="0">
              <a:buNone/>
            </a:pPr>
            <a:endParaRPr lang="nl-BE" sz="2200" dirty="0"/>
          </a:p>
          <a:p>
            <a:pPr marL="0" indent="0">
              <a:buNone/>
            </a:pPr>
            <a:r>
              <a:rPr lang="nl-BE" sz="2200" dirty="0"/>
              <a:t>Het </a:t>
            </a:r>
            <a:r>
              <a:rPr lang="nl-BE" sz="2200" dirty="0">
                <a:solidFill>
                  <a:srgbClr val="FF0000"/>
                </a:solidFill>
              </a:rPr>
              <a:t>recht op overdraagbaarheid </a:t>
            </a:r>
            <a:r>
              <a:rPr lang="nl-BE" sz="2200" dirty="0"/>
              <a:t>van de gegevens is een </a:t>
            </a:r>
            <a:r>
              <a:rPr lang="nl-BE" sz="2200" dirty="0">
                <a:solidFill>
                  <a:srgbClr val="FF0000"/>
                </a:solidFill>
              </a:rPr>
              <a:t>nieuwigheid</a:t>
            </a:r>
            <a:r>
              <a:rPr lang="nl-BE" sz="2200" dirty="0"/>
              <a:t>. Dit is een verbeterde vorm van toegang waarbij de betrokkene het recht heeft de persoonsgegevens die op hem van toepassing zijn in een gestructureerde, gangbare en elektronische vorm te verkrijgen</a:t>
            </a:r>
            <a:r>
              <a:rPr lang="nl-BE" sz="2200" dirty="0" smtClean="0"/>
              <a:t>.</a:t>
            </a:r>
            <a:endParaRPr lang="fr-BE" sz="22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713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fontScale="85000" lnSpcReduction="20000"/>
          </a:bodyPr>
          <a:lstStyle/>
          <a:p>
            <a:pPr marL="0" indent="0" algn="just">
              <a:buNone/>
              <a:defRPr/>
            </a:pPr>
            <a:r>
              <a:rPr lang="nl-BE" dirty="0"/>
              <a:t>Voorzie een update van je bestaande </a:t>
            </a:r>
            <a:r>
              <a:rPr lang="nl-BE" dirty="0">
                <a:solidFill>
                  <a:srgbClr val="FF0000"/>
                </a:solidFill>
                <a:latin typeface="HelveticaNeue"/>
              </a:rPr>
              <a:t>toegangsprocedures en bedenk hoe je verzoeken tot toegang </a:t>
            </a:r>
            <a:r>
              <a:rPr lang="nl-BE" dirty="0" smtClean="0">
                <a:solidFill>
                  <a:srgbClr val="FF0000"/>
                </a:solidFill>
                <a:latin typeface="HelveticaNeue"/>
              </a:rPr>
              <a:t>zal </a:t>
            </a:r>
            <a:r>
              <a:rPr lang="nl-BE" dirty="0">
                <a:solidFill>
                  <a:srgbClr val="FF0000"/>
                </a:solidFill>
                <a:latin typeface="HelveticaNeue"/>
              </a:rPr>
              <a:t>behandelen onder de nieuwe termijnen </a:t>
            </a:r>
            <a:r>
              <a:rPr lang="nl-BE" dirty="0"/>
              <a:t>in de AVG.</a:t>
            </a:r>
          </a:p>
          <a:p>
            <a:pPr marL="0" indent="0" algn="just">
              <a:buNone/>
              <a:defRPr/>
            </a:pPr>
            <a:endParaRPr lang="nl-BE" dirty="0" smtClean="0"/>
          </a:p>
          <a:p>
            <a:pPr marL="0" indent="0" algn="just">
              <a:buNone/>
              <a:defRPr/>
            </a:pPr>
            <a:r>
              <a:rPr lang="nl-BE" dirty="0" smtClean="0"/>
              <a:t>In </a:t>
            </a:r>
            <a:r>
              <a:rPr lang="nl-BE" dirty="0"/>
              <a:t>de meeste gevallen zal gratis en binnen de </a:t>
            </a:r>
            <a:r>
              <a:rPr lang="nl-BE" dirty="0">
                <a:solidFill>
                  <a:srgbClr val="FF0000"/>
                </a:solidFill>
                <a:latin typeface="HelveticaNeue"/>
              </a:rPr>
              <a:t>30</a:t>
            </a:r>
            <a:r>
              <a:rPr lang="nl-BE" dirty="0">
                <a:solidFill>
                  <a:schemeClr val="accent5"/>
                </a:solidFill>
                <a:latin typeface="HelveticaNeue"/>
              </a:rPr>
              <a:t> </a:t>
            </a:r>
            <a:r>
              <a:rPr lang="nl-BE" dirty="0">
                <a:solidFill>
                  <a:srgbClr val="FF0000"/>
                </a:solidFill>
                <a:latin typeface="HelveticaNeue"/>
              </a:rPr>
              <a:t>dagen</a:t>
            </a:r>
            <a:r>
              <a:rPr lang="nl-BE" dirty="0">
                <a:solidFill>
                  <a:schemeClr val="accent5"/>
                </a:solidFill>
                <a:latin typeface="HelveticaNeue"/>
              </a:rPr>
              <a:t> </a:t>
            </a:r>
            <a:r>
              <a:rPr lang="nl-BE" dirty="0"/>
              <a:t>(i.t.t. de huidige termijn van 45 dagen) gevolg moeten worden gegeven aan het verzoek tot toegang. Manifest ongegronde of overmatige verzoeken kunnen worden aangerekend of worden geweigerd</a:t>
            </a:r>
            <a:r>
              <a:rPr lang="nl-BE" dirty="0" smtClean="0"/>
              <a:t>.</a:t>
            </a:r>
          </a:p>
          <a:p>
            <a:pPr marL="0" indent="0" algn="just">
              <a:buNone/>
              <a:defRPr/>
            </a:pPr>
            <a:endParaRPr lang="nl-BE" dirty="0" smtClean="0">
              <a:solidFill>
                <a:srgbClr val="FF0000"/>
              </a:solidFill>
              <a:latin typeface="HelveticaNeue"/>
            </a:endParaRPr>
          </a:p>
          <a:p>
            <a:pPr marL="0" indent="0" algn="just">
              <a:buNone/>
              <a:defRPr/>
            </a:pPr>
            <a:r>
              <a:rPr lang="nl-BE" dirty="0" smtClean="0">
                <a:solidFill>
                  <a:srgbClr val="FF0000"/>
                </a:solidFill>
                <a:latin typeface="HelveticaNeue"/>
              </a:rPr>
              <a:t>Je </a:t>
            </a:r>
            <a:r>
              <a:rPr lang="nl-BE" dirty="0">
                <a:solidFill>
                  <a:srgbClr val="FF0000"/>
                </a:solidFill>
                <a:latin typeface="HelveticaNeue"/>
              </a:rPr>
              <a:t>dient de betrokkene die om toegang verzoekt bepaalde bijkomstige informatie te verschaffen, zoals de termijnen gedurende dewelke je informatie bijhoudt en het recht om onnauwkeurige gegevens te laten </a:t>
            </a:r>
            <a:r>
              <a:rPr lang="nl-BE" dirty="0" smtClean="0">
                <a:solidFill>
                  <a:srgbClr val="FF0000"/>
                </a:solidFill>
                <a:latin typeface="HelveticaNeue"/>
              </a:rPr>
              <a:t>verbeteren.</a:t>
            </a:r>
            <a:r>
              <a:rPr lang="nl-BE" dirty="0">
                <a:solidFill>
                  <a:schemeClr val="accent5"/>
                </a:solidFill>
                <a:latin typeface="HelveticaNeue"/>
              </a:rPr>
              <a:t> </a:t>
            </a:r>
            <a:r>
              <a:rPr lang="nl-BE" dirty="0" smtClean="0"/>
              <a:t>Het </a:t>
            </a:r>
            <a:r>
              <a:rPr lang="nl-BE" dirty="0"/>
              <a:t>moet logistiek mogelijk zijn om alle verzoeken binnen de voorziene tijdspanne te verwerken en </a:t>
            </a:r>
            <a:r>
              <a:rPr lang="nl-BE" dirty="0" smtClean="0"/>
              <a:t>de betrokkene </a:t>
            </a:r>
            <a:r>
              <a:rPr lang="nl-BE" dirty="0"/>
              <a:t>van de noodzakelijke informatie te voorzien</a:t>
            </a:r>
            <a:r>
              <a:rPr lang="nl-BE" dirty="0" smtClean="0"/>
              <a:t>.</a:t>
            </a:r>
            <a:endParaRPr lang="nl-BE" dirty="0"/>
          </a:p>
          <a:p>
            <a:pPr marL="0" indent="0" algn="just">
              <a:buNone/>
              <a:defRPr/>
            </a:pPr>
            <a:endParaRPr lang="nl-BE" dirty="0" smtClean="0"/>
          </a:p>
          <a:p>
            <a:pPr marL="0" indent="0" algn="just">
              <a:buNone/>
              <a:defRPr/>
            </a:pPr>
            <a:r>
              <a:rPr lang="nl-BE" dirty="0"/>
              <a:t>H</a:t>
            </a:r>
            <a:r>
              <a:rPr lang="nl-BE" dirty="0" smtClean="0"/>
              <a:t>et kan kostenbesparend </a:t>
            </a:r>
            <a:r>
              <a:rPr lang="nl-BE" dirty="0"/>
              <a:t>zijn een systeem te ontwikkelen dat de betrokkene in staat stelt de gegevens </a:t>
            </a:r>
            <a:r>
              <a:rPr lang="nl-BE" dirty="0">
                <a:solidFill>
                  <a:srgbClr val="FF0000"/>
                </a:solidFill>
              </a:rPr>
              <a:t>zelf online </a:t>
            </a:r>
            <a:r>
              <a:rPr lang="nl-BE" dirty="0">
                <a:solidFill>
                  <a:srgbClr val="525252"/>
                </a:solidFill>
              </a:rPr>
              <a:t>te</a:t>
            </a:r>
            <a:r>
              <a:rPr lang="nl-BE" dirty="0">
                <a:solidFill>
                  <a:srgbClr val="FF0000"/>
                </a:solidFill>
              </a:rPr>
              <a:t> raadplegen</a:t>
            </a:r>
            <a:r>
              <a:rPr lang="nl-BE" dirty="0"/>
              <a:t>. </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244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9</a:t>
            </a:r>
            <a:r>
              <a:rPr lang="nl-BE" dirty="0" smtClean="0"/>
              <a:t>. Privacy </a:t>
            </a:r>
            <a:r>
              <a:rPr lang="nl-BE" dirty="0" err="1" smtClean="0"/>
              <a:t>by</a:t>
            </a:r>
            <a:r>
              <a:rPr lang="nl-BE" dirty="0" smtClean="0"/>
              <a:t> design </a:t>
            </a:r>
            <a:r>
              <a:rPr lang="nl-BE" dirty="0" smtClean="0">
                <a:solidFill>
                  <a:schemeClr val="bg1">
                    <a:lumMod val="75000"/>
                  </a:schemeClr>
                </a:solidFill>
              </a:rPr>
              <a:t>&amp; PIA</a:t>
            </a:r>
            <a:endParaRPr lang="fr-BE" dirty="0">
              <a:solidFill>
                <a:schemeClr val="bg1">
                  <a:lumMod val="75000"/>
                </a:schemeClr>
              </a:solidFill>
            </a:endParaRPr>
          </a:p>
        </p:txBody>
      </p:sp>
      <p:sp>
        <p:nvSpPr>
          <p:cNvPr id="3" name="Content Placeholder 2"/>
          <p:cNvSpPr>
            <a:spLocks noGrp="1"/>
          </p:cNvSpPr>
          <p:nvPr>
            <p:ph idx="1"/>
          </p:nvPr>
        </p:nvSpPr>
        <p:spPr/>
        <p:txBody>
          <a:bodyPr>
            <a:noAutofit/>
          </a:bodyPr>
          <a:lstStyle/>
          <a:p>
            <a:pPr marL="0" indent="0">
              <a:spcBef>
                <a:spcPct val="0"/>
              </a:spcBef>
              <a:buFontTx/>
              <a:buNone/>
            </a:pPr>
            <a:r>
              <a:rPr lang="nl-BE" altLang="nl-BE" sz="2100" dirty="0"/>
              <a:t>Maak je </a:t>
            </a:r>
            <a:r>
              <a:rPr lang="nl-BE" altLang="nl-BE" sz="2100" dirty="0" smtClean="0"/>
              <a:t>vertrouwd </a:t>
            </a:r>
            <a:r>
              <a:rPr lang="nl-BE" altLang="nl-BE" sz="2100" dirty="0"/>
              <a:t>met de begrippen “gegevensbescherming door ontwerp” en “</a:t>
            </a:r>
            <a:r>
              <a:rPr lang="nl-BE" altLang="nl-BE" sz="2100" dirty="0" err="1"/>
              <a:t>gegevensbeschermingseffectbeoordeling</a:t>
            </a:r>
            <a:r>
              <a:rPr lang="nl-BE" altLang="nl-BE" sz="2100" dirty="0"/>
              <a:t>”, beter gekend als </a:t>
            </a:r>
            <a:r>
              <a:rPr lang="nl-BE" altLang="nl-BE" sz="2100" dirty="0">
                <a:solidFill>
                  <a:srgbClr val="FF0000"/>
                </a:solidFill>
              </a:rPr>
              <a:t>Privacy </a:t>
            </a:r>
            <a:r>
              <a:rPr lang="nl-BE" altLang="nl-BE" sz="2100" dirty="0" err="1">
                <a:solidFill>
                  <a:srgbClr val="FF0000"/>
                </a:solidFill>
              </a:rPr>
              <a:t>by</a:t>
            </a:r>
            <a:r>
              <a:rPr lang="nl-BE" altLang="nl-BE" sz="2100" dirty="0">
                <a:solidFill>
                  <a:srgbClr val="FF0000"/>
                </a:solidFill>
              </a:rPr>
              <a:t> design </a:t>
            </a:r>
            <a:r>
              <a:rPr lang="nl-BE" altLang="nl-BE" sz="2100" dirty="0">
                <a:solidFill>
                  <a:schemeClr val="bg1">
                    <a:lumMod val="75000"/>
                  </a:schemeClr>
                </a:solidFill>
              </a:rPr>
              <a:t>en</a:t>
            </a:r>
            <a:r>
              <a:rPr lang="nl-BE" altLang="nl-BE" sz="2100" dirty="0">
                <a:solidFill>
                  <a:srgbClr val="404040"/>
                </a:solidFill>
              </a:rPr>
              <a:t> </a:t>
            </a:r>
            <a:r>
              <a:rPr lang="nl-BE" altLang="nl-BE" sz="2100" dirty="0">
                <a:solidFill>
                  <a:schemeClr val="accent2">
                    <a:lumMod val="40000"/>
                    <a:lumOff val="60000"/>
                  </a:schemeClr>
                </a:solidFill>
              </a:rPr>
              <a:t>Privacy </a:t>
            </a:r>
            <a:r>
              <a:rPr lang="nl-BE" altLang="nl-BE" sz="2100" dirty="0" smtClean="0">
                <a:solidFill>
                  <a:schemeClr val="accent2">
                    <a:lumMod val="40000"/>
                    <a:lumOff val="60000"/>
                  </a:schemeClr>
                </a:solidFill>
              </a:rPr>
              <a:t>impact assessment </a:t>
            </a:r>
            <a:r>
              <a:rPr lang="nl-BE" altLang="nl-BE" sz="2100" dirty="0">
                <a:solidFill>
                  <a:schemeClr val="accent2">
                    <a:lumMod val="40000"/>
                    <a:lumOff val="60000"/>
                  </a:schemeClr>
                </a:solidFill>
              </a:rPr>
              <a:t>(PIA</a:t>
            </a:r>
            <a:r>
              <a:rPr lang="nl-BE" altLang="nl-BE" sz="2100" dirty="0" smtClean="0">
                <a:solidFill>
                  <a:schemeClr val="accent2">
                    <a:lumMod val="40000"/>
                    <a:lumOff val="60000"/>
                  </a:schemeClr>
                </a:solidFill>
              </a:rPr>
              <a:t>)</a:t>
            </a:r>
            <a:r>
              <a:rPr lang="nl-BE" altLang="nl-BE" sz="2100" dirty="0" smtClean="0">
                <a:solidFill>
                  <a:srgbClr val="404040"/>
                </a:solidFill>
              </a:rPr>
              <a:t>. </a:t>
            </a:r>
            <a:r>
              <a:rPr lang="nl-BE" altLang="nl-BE" sz="2100" dirty="0" smtClean="0"/>
              <a:t>Ga </a:t>
            </a:r>
            <a:r>
              <a:rPr lang="nl-BE" altLang="nl-BE" sz="2100" dirty="0"/>
              <a:t>na hoe je deze concepten in de werking van </a:t>
            </a:r>
            <a:r>
              <a:rPr lang="nl-BE" altLang="nl-BE" sz="2100" dirty="0" smtClean="0"/>
              <a:t>je organisatie kan implementeren</a:t>
            </a:r>
            <a:r>
              <a:rPr lang="nl-BE" altLang="nl-BE" sz="2100" dirty="0"/>
              <a:t>. Deze kunnen worden gelinkt aan andere organisatorische processen zoals </a:t>
            </a:r>
            <a:r>
              <a:rPr lang="nl-BE" altLang="nl-BE" sz="2100" dirty="0" smtClean="0"/>
              <a:t>risicobeheer en projectbeheer</a:t>
            </a:r>
            <a:r>
              <a:rPr lang="nl-BE" altLang="nl-BE" sz="2100" dirty="0"/>
              <a:t>. Beoordeel </a:t>
            </a:r>
            <a:r>
              <a:rPr lang="nl-BE" altLang="nl-BE" sz="2100" dirty="0" smtClean="0"/>
              <a:t>de </a:t>
            </a:r>
            <a:r>
              <a:rPr lang="nl-BE" altLang="nl-BE" sz="2100" dirty="0"/>
              <a:t>situaties waarin het nodig </a:t>
            </a:r>
            <a:r>
              <a:rPr lang="nl-BE" altLang="nl-BE" sz="2100" dirty="0" smtClean="0"/>
              <a:t>is dergelijke beoordeling </a:t>
            </a:r>
            <a:r>
              <a:rPr lang="nl-BE" altLang="nl-BE" sz="2100" dirty="0"/>
              <a:t>uit te voeren. Wie zal dit doen? Wie moet hierbij worden betrokken? Gebeurt de analyse centraal of lokaal</a:t>
            </a:r>
            <a:r>
              <a:rPr lang="nl-BE" altLang="nl-BE" sz="2100" dirty="0" smtClean="0"/>
              <a:t>?</a:t>
            </a:r>
          </a:p>
          <a:p>
            <a:pPr marL="0" indent="0">
              <a:spcBef>
                <a:spcPct val="0"/>
              </a:spcBef>
              <a:buFontTx/>
              <a:buNone/>
            </a:pPr>
            <a:endParaRPr lang="nl-BE" altLang="nl-BE" sz="2100" dirty="0"/>
          </a:p>
          <a:p>
            <a:pPr marL="0" indent="0">
              <a:spcBef>
                <a:spcPct val="0"/>
              </a:spcBef>
              <a:buFontTx/>
              <a:buNone/>
            </a:pPr>
            <a:r>
              <a:rPr lang="nl-BE" altLang="nl-BE" sz="2100" dirty="0"/>
              <a:t>Het behoort tot de “</a:t>
            </a:r>
            <a:r>
              <a:rPr lang="nl-BE" altLang="nl-BE" sz="2100" dirty="0" err="1"/>
              <a:t>good</a:t>
            </a:r>
            <a:r>
              <a:rPr lang="nl-BE" altLang="nl-BE" sz="2100" dirty="0"/>
              <a:t> </a:t>
            </a:r>
            <a:r>
              <a:rPr lang="nl-BE" altLang="nl-BE" sz="2100" dirty="0" err="1"/>
              <a:t>practices</a:t>
            </a:r>
            <a:r>
              <a:rPr lang="nl-BE" altLang="nl-BE" sz="2100" dirty="0"/>
              <a:t>” van een </a:t>
            </a:r>
            <a:r>
              <a:rPr lang="nl-BE" altLang="nl-BE" sz="2100" dirty="0" smtClean="0"/>
              <a:t>organisatie </a:t>
            </a:r>
            <a:r>
              <a:rPr lang="nl-BE" altLang="nl-BE" sz="2100" dirty="0"/>
              <a:t>om gegevensbescherming van </a:t>
            </a:r>
            <a:r>
              <a:rPr lang="nl-BE" altLang="nl-BE" sz="2100" dirty="0" smtClean="0"/>
              <a:t>bij de start </a:t>
            </a:r>
            <a:r>
              <a:rPr lang="nl-BE" altLang="nl-BE" sz="2100" dirty="0"/>
              <a:t>in te bouwen en als onderdeel hiervan een </a:t>
            </a:r>
            <a:r>
              <a:rPr lang="nl-BE" altLang="nl-BE" sz="2100" dirty="0" smtClean="0"/>
              <a:t>risicobeoordeling </a:t>
            </a:r>
            <a:r>
              <a:rPr lang="nl-BE" altLang="nl-BE" sz="2100" dirty="0"/>
              <a:t>uit te voeren. Dit was voordien slechts een impliciete vereiste van de </a:t>
            </a:r>
            <a:r>
              <a:rPr lang="nl-BE" altLang="nl-BE" sz="2100" dirty="0" smtClean="0"/>
              <a:t>gegevens-beschermingsprincipes</a:t>
            </a:r>
            <a:r>
              <a:rPr lang="nl-BE" altLang="nl-BE" sz="2100" dirty="0"/>
              <a:t>. De AVG maakt hiervan een duidelijke wettelijke vereiste</a:t>
            </a:r>
            <a:r>
              <a:rPr lang="nl-BE" altLang="nl-BE" sz="2100" dirty="0" smtClean="0"/>
              <a:t>.</a:t>
            </a:r>
            <a:endParaRPr lang="nl-BE" altLang="nl-BE" sz="21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7477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9. Privacy </a:t>
            </a:r>
            <a:r>
              <a:rPr lang="nl-BE" dirty="0" err="1"/>
              <a:t>by</a:t>
            </a:r>
            <a:r>
              <a:rPr lang="nl-BE" dirty="0"/>
              <a:t> design </a:t>
            </a:r>
            <a:r>
              <a:rPr lang="nl-BE" dirty="0">
                <a:solidFill>
                  <a:schemeClr val="bg1">
                    <a:lumMod val="75000"/>
                  </a:schemeClr>
                </a:solidFill>
              </a:rPr>
              <a:t>&amp; PIA</a:t>
            </a:r>
            <a:endParaRPr lang="fr-BE" dirty="0">
              <a:solidFill>
                <a:schemeClr val="bg1">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nl-BE" altLang="nl-BE" sz="2200" dirty="0">
                <a:solidFill>
                  <a:schemeClr val="bg1">
                    <a:lumMod val="75000"/>
                  </a:schemeClr>
                </a:solidFill>
              </a:rPr>
              <a:t>Noteer dat je niet steeds een </a:t>
            </a:r>
            <a:r>
              <a:rPr lang="nl-BE" altLang="nl-BE" sz="2200" dirty="0" smtClean="0">
                <a:solidFill>
                  <a:schemeClr val="bg1">
                    <a:lumMod val="75000"/>
                  </a:schemeClr>
                </a:solidFill>
              </a:rPr>
              <a:t>gegevensbeschermingseffect-beoordeling </a:t>
            </a:r>
            <a:r>
              <a:rPr lang="nl-BE" altLang="nl-BE" sz="2200" dirty="0">
                <a:solidFill>
                  <a:schemeClr val="bg1">
                    <a:lumMod val="75000"/>
                  </a:schemeClr>
                </a:solidFill>
              </a:rPr>
              <a:t>moet uitvoeren. Deze is enkel vereist in hoge risicosituaties, bv. wanneer een nieuwe technologie wordt geïmplementeerd of wanneer een profileringsoperatie een aanzienlijk effect kan teweegbrengen voor de </a:t>
            </a:r>
            <a:r>
              <a:rPr lang="nl-BE" altLang="nl-BE" sz="2200" dirty="0" smtClean="0">
                <a:solidFill>
                  <a:schemeClr val="bg1">
                    <a:lumMod val="75000"/>
                  </a:schemeClr>
                </a:solidFill>
              </a:rPr>
              <a:t>betrokkenen.</a:t>
            </a:r>
            <a:r>
              <a:rPr lang="nl-BE" sz="2200" dirty="0">
                <a:solidFill>
                  <a:schemeClr val="bg1">
                    <a:lumMod val="75000"/>
                  </a:schemeClr>
                </a:solidFill>
              </a:rPr>
              <a:t> </a:t>
            </a:r>
            <a:r>
              <a:rPr lang="nl-BE" sz="2200" dirty="0" smtClean="0">
                <a:solidFill>
                  <a:schemeClr val="bg1">
                    <a:lumMod val="75000"/>
                  </a:schemeClr>
                </a:solidFill>
              </a:rPr>
              <a:t>Deze verplichting geldt niet voor individuele zorgprofessionals. Een nieuwe beoordeling is niet </a:t>
            </a:r>
            <a:r>
              <a:rPr lang="nl-BE" sz="2200" dirty="0">
                <a:solidFill>
                  <a:schemeClr val="bg1">
                    <a:lumMod val="75000"/>
                  </a:schemeClr>
                </a:solidFill>
              </a:rPr>
              <a:t>noodzakelijk wanneer verwerking </a:t>
            </a:r>
            <a:r>
              <a:rPr lang="nl-NL" sz="2200" dirty="0">
                <a:solidFill>
                  <a:schemeClr val="bg1">
                    <a:lumMod val="75000"/>
                  </a:schemeClr>
                </a:solidFill>
              </a:rPr>
              <a:t>gerechtvaardigd wordt door de noodzaak een wettelijke verplichting na te leven of wordt uitgevoerd in het algemeen belang indien deze reeds werd uitgevoerd bij de goedkeuring van de wettelijke </a:t>
            </a:r>
            <a:r>
              <a:rPr lang="nl-NL" sz="2200" dirty="0" smtClean="0">
                <a:solidFill>
                  <a:schemeClr val="bg1">
                    <a:lumMod val="75000"/>
                  </a:schemeClr>
                </a:solidFill>
              </a:rPr>
              <a:t>basis.</a:t>
            </a:r>
            <a:endParaRPr lang="nl-NL" sz="2200" dirty="0">
              <a:solidFill>
                <a:schemeClr val="bg1">
                  <a:lumMod val="75000"/>
                </a:schemeClr>
              </a:solidFill>
            </a:endParaRPr>
          </a:p>
          <a:p>
            <a:pPr marL="0" indent="0">
              <a:buNone/>
            </a:pPr>
            <a:endParaRPr lang="nl-BE" altLang="nl-BE" sz="2200" dirty="0">
              <a:solidFill>
                <a:schemeClr val="bg1">
                  <a:lumMod val="75000"/>
                </a:schemeClr>
              </a:solidFill>
            </a:endParaRPr>
          </a:p>
          <a:p>
            <a:pPr marL="0" indent="0">
              <a:buNone/>
            </a:pPr>
            <a:r>
              <a:rPr lang="nl-BE" altLang="nl-BE" sz="2200" dirty="0" smtClean="0">
                <a:solidFill>
                  <a:schemeClr val="bg1">
                    <a:lumMod val="75000"/>
                  </a:schemeClr>
                </a:solidFill>
              </a:rPr>
              <a:t>Wanneer </a:t>
            </a:r>
            <a:r>
              <a:rPr lang="nl-BE" altLang="nl-BE" sz="2200" dirty="0">
                <a:solidFill>
                  <a:schemeClr val="bg1">
                    <a:lumMod val="75000"/>
                  </a:schemeClr>
                </a:solidFill>
              </a:rPr>
              <a:t>de PIA aangeeft dat de gegevensverwerking een </a:t>
            </a:r>
            <a:r>
              <a:rPr lang="nl-BE" altLang="nl-BE" sz="2200" dirty="0" smtClean="0">
                <a:solidFill>
                  <a:schemeClr val="bg1">
                    <a:lumMod val="75000"/>
                  </a:schemeClr>
                </a:solidFill>
              </a:rPr>
              <a:t>hoog restrisico </a:t>
            </a:r>
            <a:r>
              <a:rPr lang="nl-BE" altLang="nl-BE" sz="2200" dirty="0">
                <a:solidFill>
                  <a:schemeClr val="bg1">
                    <a:lumMod val="75000"/>
                  </a:schemeClr>
                </a:solidFill>
              </a:rPr>
              <a:t>inhoudt, is het noodzakelijk het advies in te winnen van de </a:t>
            </a:r>
            <a:r>
              <a:rPr lang="nl-BE" altLang="nl-BE" sz="2200" dirty="0" err="1">
                <a:solidFill>
                  <a:schemeClr val="bg1">
                    <a:lumMod val="75000"/>
                  </a:schemeClr>
                </a:solidFill>
              </a:rPr>
              <a:t>Privacycommissie</a:t>
            </a:r>
            <a:r>
              <a:rPr lang="nl-BE" altLang="nl-BE" sz="2200" dirty="0">
                <a:solidFill>
                  <a:schemeClr val="bg1">
                    <a:lumMod val="75000"/>
                  </a:schemeClr>
                </a:solidFill>
              </a:rPr>
              <a:t> omtrent de rechtmatigheid van de verwerking in het licht van de AVG.</a:t>
            </a:r>
          </a:p>
          <a:p>
            <a:pPr marL="0" indent="0">
              <a:buNone/>
            </a:pP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3019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10. Melding van ‘data </a:t>
            </a:r>
            <a:r>
              <a:rPr lang="nl-BE" dirty="0" err="1" smtClean="0"/>
              <a:t>breaches</a:t>
            </a:r>
            <a:r>
              <a:rPr lang="nl-BE" dirty="0" smtClean="0"/>
              <a:t>’</a:t>
            </a:r>
            <a:endParaRPr lang="fr-BE" dirty="0"/>
          </a:p>
        </p:txBody>
      </p:sp>
      <p:sp>
        <p:nvSpPr>
          <p:cNvPr id="3" name="Content Placeholder 2"/>
          <p:cNvSpPr>
            <a:spLocks noGrp="1"/>
          </p:cNvSpPr>
          <p:nvPr>
            <p:ph idx="1"/>
          </p:nvPr>
        </p:nvSpPr>
        <p:spPr/>
        <p:txBody>
          <a:bodyPr>
            <a:noAutofit/>
          </a:bodyPr>
          <a:lstStyle/>
          <a:p>
            <a:pPr marL="0" indent="0">
              <a:buNone/>
              <a:defRPr/>
            </a:pPr>
            <a:r>
              <a:rPr lang="nl-BE" sz="2000" dirty="0"/>
              <a:t>Voorzie adequate </a:t>
            </a:r>
            <a:r>
              <a:rPr lang="nl-BE" sz="2000" dirty="0">
                <a:solidFill>
                  <a:srgbClr val="FF0000"/>
                </a:solidFill>
              </a:rPr>
              <a:t>procedures om </a:t>
            </a:r>
            <a:r>
              <a:rPr lang="nl-BE" sz="2000" dirty="0" smtClean="0">
                <a:solidFill>
                  <a:srgbClr val="FF0000"/>
                </a:solidFill>
              </a:rPr>
              <a:t>veiligheidsincidenten met persoonsgegevens op </a:t>
            </a:r>
            <a:r>
              <a:rPr lang="nl-BE" sz="2000" dirty="0">
                <a:solidFill>
                  <a:srgbClr val="FF0000"/>
                </a:solidFill>
              </a:rPr>
              <a:t>te sporen, te rapporteren en te onderzoeken</a:t>
            </a:r>
            <a:r>
              <a:rPr lang="nl-BE" sz="2000" dirty="0"/>
              <a:t>.</a:t>
            </a:r>
          </a:p>
          <a:p>
            <a:pPr marL="0" indent="0">
              <a:buNone/>
              <a:defRPr/>
            </a:pPr>
            <a:endParaRPr lang="nl-BE" sz="2000" dirty="0" smtClean="0"/>
          </a:p>
          <a:p>
            <a:pPr marL="0" indent="0">
              <a:buNone/>
              <a:defRPr/>
            </a:pPr>
            <a:r>
              <a:rPr lang="nl-BE" sz="2000" dirty="0" smtClean="0"/>
              <a:t>Beoordeel </a:t>
            </a:r>
            <a:r>
              <a:rPr lang="nl-BE" sz="2000" dirty="0"/>
              <a:t>hiervoor de verscheidene </a:t>
            </a:r>
            <a:r>
              <a:rPr lang="nl-BE" sz="2000" dirty="0" smtClean="0"/>
              <a:t>verwerkingen die je uitvoert en </a:t>
            </a:r>
            <a:r>
              <a:rPr lang="nl-BE" sz="2000" dirty="0">
                <a:solidFill>
                  <a:srgbClr val="FF0000"/>
                </a:solidFill>
              </a:rPr>
              <a:t>documenteer welke binnen de meldingsplicht </a:t>
            </a:r>
            <a:r>
              <a:rPr lang="nl-BE" sz="2000" dirty="0"/>
              <a:t>zouden </a:t>
            </a:r>
            <a:r>
              <a:rPr lang="nl-BE" sz="2000" dirty="0">
                <a:solidFill>
                  <a:srgbClr val="FF0000"/>
                </a:solidFill>
              </a:rPr>
              <a:t>vallen</a:t>
            </a:r>
            <a:r>
              <a:rPr lang="nl-BE" sz="2000" dirty="0"/>
              <a:t>, ingeval zich een </a:t>
            </a:r>
            <a:r>
              <a:rPr lang="nl-BE" sz="2000" dirty="0" smtClean="0"/>
              <a:t>incident </a:t>
            </a:r>
            <a:r>
              <a:rPr lang="nl-BE" sz="2000" dirty="0"/>
              <a:t>zou </a:t>
            </a:r>
            <a:r>
              <a:rPr lang="nl-BE" sz="2000" dirty="0" smtClean="0"/>
              <a:t>voordoen.</a:t>
            </a:r>
          </a:p>
          <a:p>
            <a:pPr marL="0" indent="0">
              <a:buNone/>
              <a:defRPr/>
            </a:pPr>
            <a:endParaRPr lang="nl-BE" sz="2000" dirty="0"/>
          </a:p>
          <a:p>
            <a:pPr marL="0" indent="0">
              <a:buNone/>
              <a:defRPr/>
            </a:pPr>
            <a:r>
              <a:rPr lang="nl-BE" sz="2000" dirty="0" smtClean="0"/>
              <a:t>In </a:t>
            </a:r>
            <a:r>
              <a:rPr lang="nl-BE" sz="2000" dirty="0"/>
              <a:t>sommige gevallen moet je de betrokkene die het voorwerp uitmaakt van het </a:t>
            </a:r>
            <a:r>
              <a:rPr lang="nl-BE" sz="2000" dirty="0" smtClean="0"/>
              <a:t>incident </a:t>
            </a:r>
            <a:r>
              <a:rPr lang="nl-BE" sz="2000" dirty="0"/>
              <a:t>rechtstreeks verwittigen, bv. wanneer het </a:t>
            </a:r>
            <a:r>
              <a:rPr lang="nl-BE" sz="2000" dirty="0" smtClean="0"/>
              <a:t>incident </a:t>
            </a:r>
            <a:r>
              <a:rPr lang="nl-BE" sz="2000" dirty="0"/>
              <a:t>aanleiding kan geven tot persoonlijke financiële </a:t>
            </a:r>
            <a:r>
              <a:rPr lang="nl-BE" sz="2000" dirty="0" smtClean="0"/>
              <a:t>verliezen.</a:t>
            </a:r>
          </a:p>
          <a:p>
            <a:pPr marL="0" indent="0">
              <a:buNone/>
              <a:defRPr/>
            </a:pPr>
            <a:endParaRPr lang="nl-BE" sz="2000" dirty="0"/>
          </a:p>
          <a:p>
            <a:pPr marL="0" indent="0">
              <a:buNone/>
              <a:defRPr/>
            </a:pPr>
            <a:r>
              <a:rPr lang="nl-BE" sz="2000" dirty="0" smtClean="0"/>
              <a:t>Grotere organisaties </a:t>
            </a:r>
            <a:r>
              <a:rPr lang="nl-BE" sz="2000" dirty="0"/>
              <a:t>zullen een beleid en procedures moeten ontwikkelen om </a:t>
            </a:r>
            <a:r>
              <a:rPr lang="nl-BE" sz="2000" dirty="0" smtClean="0"/>
              <a:t>incidenten </a:t>
            </a:r>
            <a:r>
              <a:rPr lang="nl-BE" sz="2000" dirty="0"/>
              <a:t>te beheren – hetzij op centraal, hetzij op lokaal niveau</a:t>
            </a:r>
            <a:r>
              <a:rPr lang="nl-BE" sz="2000" dirty="0" smtClean="0"/>
              <a:t>.</a:t>
            </a:r>
            <a:endParaRPr lang="nl-BE" sz="20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5577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10. Melding van ‘data </a:t>
            </a:r>
            <a:r>
              <a:rPr lang="nl-BE" dirty="0" err="1"/>
              <a:t>breaches</a:t>
            </a:r>
            <a:r>
              <a:rPr lang="nl-BE" dirty="0"/>
              <a:t>’</a:t>
            </a:r>
            <a:endParaRPr lang="fr-BE" dirty="0"/>
          </a:p>
        </p:txBody>
      </p:sp>
      <p:sp>
        <p:nvSpPr>
          <p:cNvPr id="3" name="Content Placeholder 2"/>
          <p:cNvSpPr>
            <a:spLocks noGrp="1"/>
          </p:cNvSpPr>
          <p:nvPr>
            <p:ph idx="1"/>
          </p:nvPr>
        </p:nvSpPr>
        <p:spPr/>
        <p:txBody>
          <a:bodyPr/>
          <a:lstStyle/>
          <a:p>
            <a:pPr marL="0" indent="0">
              <a:buNone/>
            </a:pPr>
            <a:r>
              <a:rPr lang="nl-BE" sz="2200" dirty="0"/>
              <a:t>Niet alle incidenten zullen moeten worden gemeld aan de </a:t>
            </a:r>
            <a:r>
              <a:rPr lang="nl-BE" sz="2200" dirty="0" err="1"/>
              <a:t>Privacycommissie</a:t>
            </a:r>
            <a:r>
              <a:rPr lang="nl-BE" sz="2200" dirty="0"/>
              <a:t> – enkel deze waarbij het waarschijnlijk is dat de betrokkene enige vorm van schade zal leiden, bv. als gevolg van een identiteitsdiefstal of het schenden van een </a:t>
            </a:r>
            <a:r>
              <a:rPr lang="nl-BE" sz="2200" dirty="0" smtClean="0"/>
              <a:t>geheimhoudingsplicht.</a:t>
            </a:r>
          </a:p>
          <a:p>
            <a:pPr marL="0" indent="0">
              <a:buNone/>
            </a:pPr>
            <a:endParaRPr lang="nl-BE" sz="2200" dirty="0"/>
          </a:p>
          <a:p>
            <a:pPr marL="0" indent="0">
              <a:buNone/>
            </a:pPr>
            <a:r>
              <a:rPr lang="nl-BE" sz="2200" dirty="0" smtClean="0"/>
              <a:t>Noteer </a:t>
            </a:r>
            <a:r>
              <a:rPr lang="nl-BE" sz="2200" dirty="0"/>
              <a:t>dat de niet naleving van de meldplicht kan resulteren in een geldboete, bovenop de boete voor het </a:t>
            </a:r>
            <a:r>
              <a:rPr lang="nl-BE" sz="2200" dirty="0" err="1"/>
              <a:t>datalek</a:t>
            </a:r>
            <a:r>
              <a:rPr lang="nl-BE" sz="2200" dirty="0"/>
              <a:t> zelf.</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001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solidFill>
                  <a:schemeClr val="bg1">
                    <a:lumMod val="75000"/>
                  </a:schemeClr>
                </a:solidFill>
              </a:rPr>
              <a:t>11. Functionaris gegevensbescherming</a:t>
            </a:r>
            <a:endParaRPr lang="fr-BE" dirty="0">
              <a:solidFill>
                <a:schemeClr val="bg1">
                  <a:lumMod val="75000"/>
                </a:schemeClr>
              </a:solidFill>
            </a:endParaRPr>
          </a:p>
        </p:txBody>
      </p:sp>
      <p:sp>
        <p:nvSpPr>
          <p:cNvPr id="3" name="Content Placeholder 2"/>
          <p:cNvSpPr>
            <a:spLocks noGrp="1"/>
          </p:cNvSpPr>
          <p:nvPr>
            <p:ph idx="1"/>
          </p:nvPr>
        </p:nvSpPr>
        <p:spPr/>
        <p:txBody>
          <a:bodyPr>
            <a:normAutofit fontScale="92500" lnSpcReduction="10000"/>
          </a:bodyPr>
          <a:lstStyle/>
          <a:p>
            <a:pPr marL="0" indent="0">
              <a:spcBef>
                <a:spcPct val="0"/>
              </a:spcBef>
              <a:buFontTx/>
              <a:buNone/>
            </a:pPr>
            <a:r>
              <a:rPr lang="nl-BE" altLang="nl-BE" dirty="0" smtClean="0">
                <a:solidFill>
                  <a:schemeClr val="bg1">
                    <a:lumMod val="75000"/>
                  </a:schemeClr>
                </a:solidFill>
              </a:rPr>
              <a:t>Ga na of je </a:t>
            </a:r>
            <a:r>
              <a:rPr lang="nl-BE" altLang="nl-BE" dirty="0">
                <a:solidFill>
                  <a:schemeClr val="bg1">
                    <a:lumMod val="75000"/>
                  </a:schemeClr>
                </a:solidFill>
              </a:rPr>
              <a:t>een</a:t>
            </a:r>
            <a:r>
              <a:rPr lang="nl-BE" altLang="nl-BE" dirty="0">
                <a:solidFill>
                  <a:srgbClr val="404040"/>
                </a:solidFill>
              </a:rPr>
              <a:t> </a:t>
            </a:r>
            <a:r>
              <a:rPr lang="nl-BE" altLang="nl-BE" dirty="0">
                <a:solidFill>
                  <a:schemeClr val="accent2">
                    <a:lumMod val="40000"/>
                    <a:lumOff val="60000"/>
                  </a:schemeClr>
                </a:solidFill>
              </a:rPr>
              <a:t>functionaris voor </a:t>
            </a:r>
            <a:r>
              <a:rPr lang="nl-BE" altLang="nl-BE" dirty="0" smtClean="0">
                <a:solidFill>
                  <a:schemeClr val="accent2">
                    <a:lumMod val="40000"/>
                    <a:lumOff val="60000"/>
                  </a:schemeClr>
                </a:solidFill>
              </a:rPr>
              <a:t>gegevensbescherming </a:t>
            </a:r>
            <a:r>
              <a:rPr lang="nl-BE" altLang="nl-BE" dirty="0" smtClean="0">
                <a:solidFill>
                  <a:schemeClr val="bg1">
                    <a:lumMod val="75000"/>
                  </a:schemeClr>
                </a:solidFill>
              </a:rPr>
              <a:t>moet of wil aanduiden, </a:t>
            </a:r>
            <a:r>
              <a:rPr lang="nl-BE" altLang="nl-BE" dirty="0" smtClean="0">
                <a:solidFill>
                  <a:schemeClr val="accent2">
                    <a:lumMod val="40000"/>
                    <a:lumOff val="60000"/>
                  </a:schemeClr>
                </a:solidFill>
              </a:rPr>
              <a:t>die specifiek bijdraagt tot </a:t>
            </a:r>
            <a:r>
              <a:rPr lang="nl-BE" altLang="nl-BE" dirty="0">
                <a:solidFill>
                  <a:schemeClr val="accent2">
                    <a:lumMod val="40000"/>
                    <a:lumOff val="60000"/>
                  </a:schemeClr>
                </a:solidFill>
              </a:rPr>
              <a:t>het naleven van de </a:t>
            </a:r>
            <a:r>
              <a:rPr lang="nl-BE" altLang="nl-BE" dirty="0" smtClean="0">
                <a:solidFill>
                  <a:schemeClr val="accent2">
                    <a:lumMod val="40000"/>
                    <a:lumOff val="60000"/>
                  </a:schemeClr>
                </a:solidFill>
              </a:rPr>
              <a:t>gegevensbeschermingsregels</a:t>
            </a:r>
            <a:r>
              <a:rPr lang="nl-BE" altLang="nl-BE" dirty="0">
                <a:solidFill>
                  <a:srgbClr val="404040"/>
                </a:solidFill>
              </a:rPr>
              <a:t>. </a:t>
            </a:r>
            <a:r>
              <a:rPr lang="nl-BE" altLang="nl-BE" dirty="0">
                <a:solidFill>
                  <a:schemeClr val="bg1">
                    <a:lumMod val="75000"/>
                  </a:schemeClr>
                </a:solidFill>
              </a:rPr>
              <a:t>Beoordeel welke plaats deze inneemt binnen de structuur en het beleid van </a:t>
            </a:r>
            <a:r>
              <a:rPr lang="nl-BE" altLang="nl-BE" dirty="0" smtClean="0">
                <a:solidFill>
                  <a:schemeClr val="bg1">
                    <a:lumMod val="75000"/>
                  </a:schemeClr>
                </a:solidFill>
              </a:rPr>
              <a:t>je </a:t>
            </a:r>
            <a:r>
              <a:rPr lang="nl-BE" altLang="nl-BE" dirty="0">
                <a:solidFill>
                  <a:schemeClr val="bg1">
                    <a:lumMod val="75000"/>
                  </a:schemeClr>
                </a:solidFill>
              </a:rPr>
              <a:t>organisatie.</a:t>
            </a:r>
          </a:p>
          <a:p>
            <a:pPr marL="0" indent="0">
              <a:spcBef>
                <a:spcPct val="0"/>
              </a:spcBef>
              <a:buFontTx/>
              <a:buNone/>
            </a:pPr>
            <a:endParaRPr lang="nl-BE" altLang="nl-BE" dirty="0" smtClean="0">
              <a:solidFill>
                <a:schemeClr val="bg1">
                  <a:lumMod val="75000"/>
                </a:schemeClr>
              </a:solidFill>
            </a:endParaRPr>
          </a:p>
          <a:p>
            <a:pPr marL="0" indent="0">
              <a:spcBef>
                <a:spcPct val="0"/>
              </a:spcBef>
              <a:buFontTx/>
              <a:buNone/>
            </a:pPr>
            <a:r>
              <a:rPr lang="nl-BE" altLang="nl-BE" dirty="0" smtClean="0">
                <a:solidFill>
                  <a:schemeClr val="bg1">
                    <a:lumMod val="75000"/>
                  </a:schemeClr>
                </a:solidFill>
              </a:rPr>
              <a:t>De </a:t>
            </a:r>
            <a:r>
              <a:rPr lang="nl-BE" altLang="nl-BE" dirty="0">
                <a:solidFill>
                  <a:schemeClr val="bg1">
                    <a:lumMod val="75000"/>
                  </a:schemeClr>
                </a:solidFill>
              </a:rPr>
              <a:t>AVG vereist voor </a:t>
            </a:r>
            <a:r>
              <a:rPr lang="nl-BE" altLang="nl-BE" dirty="0" smtClean="0">
                <a:solidFill>
                  <a:schemeClr val="bg1">
                    <a:lumMod val="75000"/>
                  </a:schemeClr>
                </a:solidFill>
              </a:rPr>
              <a:t>sommige organisaties </a:t>
            </a:r>
            <a:r>
              <a:rPr lang="nl-BE" altLang="nl-BE" dirty="0">
                <a:solidFill>
                  <a:schemeClr val="bg1">
                    <a:lumMod val="75000"/>
                  </a:schemeClr>
                </a:solidFill>
              </a:rPr>
              <a:t>dat zij een functionaris voor gegevensbescherming aanwijzen, </a:t>
            </a:r>
            <a:r>
              <a:rPr lang="nl-BE" altLang="nl-BE" dirty="0" smtClean="0">
                <a:solidFill>
                  <a:schemeClr val="bg1">
                    <a:lumMod val="75000"/>
                  </a:schemeClr>
                </a:solidFill>
              </a:rPr>
              <a:t>bv. </a:t>
            </a:r>
            <a:r>
              <a:rPr lang="nl-BE" altLang="nl-BE" dirty="0">
                <a:solidFill>
                  <a:schemeClr val="bg1">
                    <a:lumMod val="75000"/>
                  </a:schemeClr>
                </a:solidFill>
              </a:rPr>
              <a:t>voor openbare overheden of verwerkers wiens taak bestaat uit het regelmatig en stelselmatig observeren van betrokkenen op grote </a:t>
            </a:r>
            <a:r>
              <a:rPr lang="nl-BE" altLang="nl-BE" dirty="0" smtClean="0">
                <a:solidFill>
                  <a:schemeClr val="bg1">
                    <a:lumMod val="75000"/>
                  </a:schemeClr>
                </a:solidFill>
              </a:rPr>
              <a:t>schaal.</a:t>
            </a:r>
          </a:p>
          <a:p>
            <a:pPr marL="0" indent="0">
              <a:spcBef>
                <a:spcPct val="0"/>
              </a:spcBef>
              <a:buFontTx/>
              <a:buNone/>
            </a:pPr>
            <a:endParaRPr lang="nl-BE" altLang="nl-BE" dirty="0">
              <a:solidFill>
                <a:schemeClr val="bg1">
                  <a:lumMod val="75000"/>
                </a:schemeClr>
              </a:solidFill>
            </a:endParaRPr>
          </a:p>
          <a:p>
            <a:pPr marL="0" indent="0">
              <a:spcBef>
                <a:spcPct val="0"/>
              </a:spcBef>
              <a:buFontTx/>
              <a:buNone/>
            </a:pPr>
            <a:r>
              <a:rPr lang="nl-BE" altLang="nl-BE" dirty="0" smtClean="0">
                <a:solidFill>
                  <a:schemeClr val="bg1">
                    <a:lumMod val="75000"/>
                  </a:schemeClr>
                </a:solidFill>
              </a:rPr>
              <a:t>Algemeen is het van </a:t>
            </a:r>
            <a:r>
              <a:rPr lang="nl-BE" altLang="nl-BE" dirty="0">
                <a:solidFill>
                  <a:schemeClr val="bg1">
                    <a:lumMod val="75000"/>
                  </a:schemeClr>
                </a:solidFill>
              </a:rPr>
              <a:t>belang </a:t>
            </a:r>
            <a:r>
              <a:rPr lang="nl-BE" altLang="nl-BE" dirty="0" smtClean="0">
                <a:solidFill>
                  <a:schemeClr val="bg1">
                    <a:lumMod val="75000"/>
                  </a:schemeClr>
                </a:solidFill>
              </a:rPr>
              <a:t>dat </a:t>
            </a:r>
            <a:r>
              <a:rPr lang="nl-BE" altLang="nl-BE" dirty="0">
                <a:solidFill>
                  <a:schemeClr val="bg1">
                    <a:lumMod val="75000"/>
                  </a:schemeClr>
                </a:solidFill>
              </a:rPr>
              <a:t>hetzij iemand in de organisatie, hetzij een externe </a:t>
            </a:r>
            <a:r>
              <a:rPr lang="nl-BE" altLang="nl-BE" dirty="0" smtClean="0">
                <a:solidFill>
                  <a:schemeClr val="bg1">
                    <a:lumMod val="75000"/>
                  </a:schemeClr>
                </a:solidFill>
              </a:rPr>
              <a:t>adviseur bijdraagt tot en toeziet op </a:t>
            </a:r>
            <a:r>
              <a:rPr lang="nl-BE" altLang="nl-BE" dirty="0">
                <a:solidFill>
                  <a:schemeClr val="bg1">
                    <a:lumMod val="75000"/>
                  </a:schemeClr>
                </a:solidFill>
              </a:rPr>
              <a:t>het naleven van de </a:t>
            </a:r>
            <a:r>
              <a:rPr lang="nl-BE" altLang="nl-BE" dirty="0" smtClean="0">
                <a:solidFill>
                  <a:schemeClr val="bg1">
                    <a:lumMod val="75000"/>
                  </a:schemeClr>
                </a:solidFill>
              </a:rPr>
              <a:t>gegevensbeschermingsprincipes. Hij/zij dient de kennis, medewerking, tijd </a:t>
            </a:r>
            <a:r>
              <a:rPr lang="nl-BE" altLang="nl-BE" dirty="0">
                <a:solidFill>
                  <a:schemeClr val="bg1">
                    <a:lumMod val="75000"/>
                  </a:schemeClr>
                </a:solidFill>
              </a:rPr>
              <a:t>en bevoegdheid </a:t>
            </a:r>
            <a:r>
              <a:rPr lang="nl-BE" altLang="nl-BE" dirty="0" smtClean="0">
                <a:solidFill>
                  <a:schemeClr val="bg1">
                    <a:lumMod val="75000"/>
                  </a:schemeClr>
                </a:solidFill>
              </a:rPr>
              <a:t>te hebben </a:t>
            </a:r>
            <a:r>
              <a:rPr lang="nl-BE" altLang="nl-BE" dirty="0">
                <a:solidFill>
                  <a:schemeClr val="bg1">
                    <a:lumMod val="75000"/>
                  </a:schemeClr>
                </a:solidFill>
              </a:rPr>
              <a:t>om dit te doen</a:t>
            </a:r>
            <a:r>
              <a:rPr lang="nl-BE" altLang="nl-BE" dirty="0" smtClean="0">
                <a:solidFill>
                  <a:schemeClr val="bg1">
                    <a:lumMod val="75000"/>
                  </a:schemeClr>
                </a:solidFill>
              </a:rPr>
              <a:t>.</a:t>
            </a:r>
            <a:endParaRPr lang="nl-BE" altLang="nl-BE" dirty="0">
              <a:solidFill>
                <a:schemeClr val="bg1">
                  <a:lumMod val="75000"/>
                </a:schemeClr>
              </a:solidFill>
            </a:endParaRP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3381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12. Contracten met verwerkers</a:t>
            </a:r>
            <a:endParaRPr lang="fr-BE" dirty="0"/>
          </a:p>
        </p:txBody>
      </p:sp>
      <p:sp>
        <p:nvSpPr>
          <p:cNvPr id="3" name="Content Placeholder 2"/>
          <p:cNvSpPr>
            <a:spLocks noGrp="1"/>
          </p:cNvSpPr>
          <p:nvPr>
            <p:ph idx="1"/>
          </p:nvPr>
        </p:nvSpPr>
        <p:spPr/>
        <p:txBody>
          <a:bodyPr>
            <a:normAutofit/>
          </a:bodyPr>
          <a:lstStyle/>
          <a:p>
            <a:pPr marL="0" indent="0">
              <a:spcBef>
                <a:spcPct val="0"/>
              </a:spcBef>
              <a:buFontTx/>
              <a:buNone/>
            </a:pPr>
            <a:r>
              <a:rPr lang="nl-BE" altLang="nl-BE" sz="2200" dirty="0">
                <a:solidFill>
                  <a:srgbClr val="FF0000"/>
                </a:solidFill>
              </a:rPr>
              <a:t>Beoordeel je bestaande contracten</a:t>
            </a:r>
            <a:r>
              <a:rPr lang="nl-BE" altLang="nl-BE" sz="2200" dirty="0">
                <a:solidFill>
                  <a:srgbClr val="404040"/>
                </a:solidFill>
              </a:rPr>
              <a:t>, hoofdzakelijk met verwerkers en onderaannemers, en breng tijdig de </a:t>
            </a:r>
            <a:r>
              <a:rPr lang="nl-BE" altLang="nl-BE" sz="2200" dirty="0" smtClean="0">
                <a:solidFill>
                  <a:srgbClr val="404040"/>
                </a:solidFill>
              </a:rPr>
              <a:t>nodige veranderingen </a:t>
            </a:r>
            <a:r>
              <a:rPr lang="nl-BE" altLang="nl-BE" sz="2200" dirty="0">
                <a:solidFill>
                  <a:srgbClr val="404040"/>
                </a:solidFill>
              </a:rPr>
              <a:t>aan. De AVG creëert een intelligent systeem </a:t>
            </a:r>
            <a:r>
              <a:rPr lang="nl-BE" altLang="nl-BE" sz="2200" dirty="0" smtClean="0">
                <a:solidFill>
                  <a:srgbClr val="404040"/>
                </a:solidFill>
              </a:rPr>
              <a:t>dat </a:t>
            </a:r>
            <a:r>
              <a:rPr lang="nl-BE" altLang="nl-BE" sz="2200" dirty="0">
                <a:solidFill>
                  <a:srgbClr val="404040"/>
                </a:solidFill>
              </a:rPr>
              <a:t>de verhouding tussen de verwerkingsverantwoordelijke en de verwerkers behelst. Het bepaalt zelfs de voorwaarden die van toepassing zijn op </a:t>
            </a:r>
            <a:r>
              <a:rPr lang="nl-BE" altLang="nl-BE" sz="2200" dirty="0" err="1" smtClean="0">
                <a:solidFill>
                  <a:srgbClr val="404040"/>
                </a:solidFill>
              </a:rPr>
              <a:t>onderaanneming</a:t>
            </a:r>
            <a:r>
              <a:rPr lang="nl-BE" altLang="nl-BE" sz="2200" dirty="0" err="1">
                <a:solidFill>
                  <a:srgbClr val="404040"/>
                </a:solidFill>
              </a:rPr>
              <a:t>s</a:t>
            </a:r>
            <a:r>
              <a:rPr lang="nl-BE" altLang="nl-BE" sz="2200" dirty="0" err="1" smtClean="0">
                <a:solidFill>
                  <a:srgbClr val="404040"/>
                </a:solidFill>
              </a:rPr>
              <a:t>activiteiten</a:t>
            </a:r>
            <a:r>
              <a:rPr lang="nl-BE" altLang="nl-BE" sz="2200" dirty="0">
                <a:solidFill>
                  <a:srgbClr val="404040"/>
                </a:solidFill>
              </a:rPr>
              <a:t>. Opdat </a:t>
            </a:r>
            <a:r>
              <a:rPr lang="nl-BE" altLang="nl-BE" sz="2200" dirty="0" smtClean="0">
                <a:solidFill>
                  <a:srgbClr val="404040"/>
                </a:solidFill>
              </a:rPr>
              <a:t>hieraan zou worden voldaan, </a:t>
            </a:r>
            <a:r>
              <a:rPr lang="nl-BE" altLang="nl-BE" sz="2200" dirty="0">
                <a:solidFill>
                  <a:srgbClr val="404040"/>
                </a:solidFill>
              </a:rPr>
              <a:t>moet je bestaande contracten beoordelen en de nodige wijzigingen aanbrengen.</a:t>
            </a:r>
          </a:p>
          <a:p>
            <a:pPr marL="0" indent="0">
              <a:spcBef>
                <a:spcPct val="0"/>
              </a:spcBef>
              <a:buFontTx/>
              <a:buNone/>
            </a:pPr>
            <a:endParaRPr lang="nl-BE" altLang="nl-BE" sz="2200" dirty="0" smtClean="0">
              <a:solidFill>
                <a:srgbClr val="404040"/>
              </a:solidFill>
            </a:endParaRPr>
          </a:p>
          <a:p>
            <a:pPr marL="0" indent="0">
              <a:spcBef>
                <a:spcPct val="0"/>
              </a:spcBef>
              <a:buFontTx/>
              <a:buNone/>
            </a:pPr>
            <a:r>
              <a:rPr lang="nl-BE" altLang="nl-BE" sz="2200" dirty="0" smtClean="0">
                <a:solidFill>
                  <a:srgbClr val="404040"/>
                </a:solidFill>
              </a:rPr>
              <a:t>De </a:t>
            </a:r>
            <a:r>
              <a:rPr lang="nl-BE" altLang="nl-BE" sz="2200" dirty="0">
                <a:solidFill>
                  <a:srgbClr val="404040"/>
                </a:solidFill>
              </a:rPr>
              <a:t>AVG benadrukt het belang van op </a:t>
            </a:r>
            <a:r>
              <a:rPr lang="nl-BE" altLang="nl-BE" sz="2200" dirty="0" smtClean="0">
                <a:solidFill>
                  <a:srgbClr val="404040"/>
                </a:solidFill>
              </a:rPr>
              <a:t>gegevensverwerkingen </a:t>
            </a:r>
            <a:r>
              <a:rPr lang="nl-BE" altLang="nl-BE" sz="2200" dirty="0">
                <a:solidFill>
                  <a:srgbClr val="404040"/>
                </a:solidFill>
              </a:rPr>
              <a:t>toepasselijke veiligheidsmaatregelen. Ook in het geval van outsourcing </a:t>
            </a:r>
            <a:r>
              <a:rPr lang="nl-BE" altLang="nl-BE" sz="2200" dirty="0" smtClean="0">
                <a:solidFill>
                  <a:srgbClr val="404040"/>
                </a:solidFill>
              </a:rPr>
              <a:t>of gebruik van clouddiensten is </a:t>
            </a:r>
            <a:r>
              <a:rPr lang="nl-BE" altLang="nl-BE" sz="2200" dirty="0">
                <a:solidFill>
                  <a:srgbClr val="404040"/>
                </a:solidFill>
              </a:rPr>
              <a:t>het belangrijk te beoordelen of de veiligheidsmaatregelen die werden voorzien in de bestaande contracten nog steeds toereikend zijn en voldoen aan de vereisten van de AVG.</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9887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chemeClr val="bg1">
                    <a:lumMod val="75000"/>
                  </a:schemeClr>
                </a:solidFill>
              </a:rPr>
              <a:t>13. Internationale aspecten</a:t>
            </a:r>
            <a:endParaRPr lang="fr-BE" dirty="0">
              <a:solidFill>
                <a:schemeClr val="bg1">
                  <a:lumMod val="75000"/>
                </a:schemeClr>
              </a:solidFill>
            </a:endParaRPr>
          </a:p>
        </p:txBody>
      </p:sp>
      <p:sp>
        <p:nvSpPr>
          <p:cNvPr id="3" name="Content Placeholder 2"/>
          <p:cNvSpPr>
            <a:spLocks noGrp="1"/>
          </p:cNvSpPr>
          <p:nvPr>
            <p:ph idx="1"/>
          </p:nvPr>
        </p:nvSpPr>
        <p:spPr/>
        <p:txBody>
          <a:bodyPr>
            <a:normAutofit fontScale="92500" lnSpcReduction="20000"/>
          </a:bodyPr>
          <a:lstStyle/>
          <a:p>
            <a:pPr marL="0" indent="0">
              <a:spcBef>
                <a:spcPct val="0"/>
              </a:spcBef>
              <a:buFontTx/>
              <a:buNone/>
            </a:pPr>
            <a:r>
              <a:rPr lang="nl-BE" altLang="nl-BE" dirty="0">
                <a:solidFill>
                  <a:schemeClr val="bg1">
                    <a:lumMod val="75000"/>
                  </a:schemeClr>
                </a:solidFill>
              </a:rPr>
              <a:t>Indien </a:t>
            </a:r>
            <a:r>
              <a:rPr lang="nl-BE" altLang="nl-BE" dirty="0" smtClean="0">
                <a:solidFill>
                  <a:schemeClr val="bg1">
                    <a:lumMod val="75000"/>
                  </a:schemeClr>
                </a:solidFill>
              </a:rPr>
              <a:t>je </a:t>
            </a:r>
            <a:r>
              <a:rPr lang="nl-BE" altLang="nl-BE" dirty="0">
                <a:solidFill>
                  <a:schemeClr val="bg1">
                    <a:lumMod val="75000"/>
                  </a:schemeClr>
                </a:solidFill>
              </a:rPr>
              <a:t>organisatie </a:t>
            </a:r>
            <a:r>
              <a:rPr lang="nl-BE" altLang="nl-BE" dirty="0">
                <a:solidFill>
                  <a:schemeClr val="accent2">
                    <a:lumMod val="40000"/>
                    <a:lumOff val="60000"/>
                  </a:schemeClr>
                </a:solidFill>
              </a:rPr>
              <a:t>internationaal actief</a:t>
            </a:r>
            <a:r>
              <a:rPr lang="nl-BE" altLang="nl-BE" dirty="0">
                <a:solidFill>
                  <a:schemeClr val="bg1">
                    <a:lumMod val="75000"/>
                  </a:schemeClr>
                </a:solidFill>
              </a:rPr>
              <a:t> is, dien je te bepalen </a:t>
            </a:r>
            <a:r>
              <a:rPr lang="nl-BE" altLang="nl-BE" dirty="0">
                <a:solidFill>
                  <a:schemeClr val="accent2">
                    <a:lumMod val="40000"/>
                    <a:lumOff val="60000"/>
                  </a:schemeClr>
                </a:solidFill>
              </a:rPr>
              <a:t>onder welke toezichthoudende autoriteit je valt</a:t>
            </a:r>
            <a:r>
              <a:rPr lang="nl-BE" altLang="nl-BE" dirty="0">
                <a:solidFill>
                  <a:schemeClr val="bg1">
                    <a:lumMod val="75000"/>
                  </a:schemeClr>
                </a:solidFill>
              </a:rPr>
              <a:t>.</a:t>
            </a:r>
          </a:p>
          <a:p>
            <a:pPr marL="0" indent="0">
              <a:spcBef>
                <a:spcPct val="0"/>
              </a:spcBef>
              <a:buFontTx/>
              <a:buNone/>
            </a:pPr>
            <a:endParaRPr lang="nl-BE" altLang="nl-BE" dirty="0" smtClean="0">
              <a:solidFill>
                <a:schemeClr val="bg1">
                  <a:lumMod val="75000"/>
                </a:schemeClr>
              </a:solidFill>
            </a:endParaRPr>
          </a:p>
          <a:p>
            <a:pPr marL="0" indent="0">
              <a:spcBef>
                <a:spcPct val="0"/>
              </a:spcBef>
              <a:buFontTx/>
              <a:buNone/>
            </a:pPr>
            <a:r>
              <a:rPr lang="nl-BE" altLang="nl-BE" dirty="0" smtClean="0">
                <a:solidFill>
                  <a:schemeClr val="bg1">
                    <a:lumMod val="75000"/>
                  </a:schemeClr>
                </a:solidFill>
              </a:rPr>
              <a:t>De </a:t>
            </a:r>
            <a:r>
              <a:rPr lang="nl-BE" altLang="nl-BE" dirty="0">
                <a:solidFill>
                  <a:schemeClr val="bg1">
                    <a:lumMod val="75000"/>
                  </a:schemeClr>
                </a:solidFill>
              </a:rPr>
              <a:t>AVG voorziet een enigszins complexe regeling om te bepalen welke toezichthoudende autoriteit de leiding neemt bij het onderzoek naar een klacht met een internationaal karakter, </a:t>
            </a:r>
            <a:r>
              <a:rPr lang="nl-BE" altLang="nl-BE" dirty="0" smtClean="0">
                <a:solidFill>
                  <a:schemeClr val="bg1">
                    <a:lumMod val="75000"/>
                  </a:schemeClr>
                </a:solidFill>
              </a:rPr>
              <a:t>bv</a:t>
            </a:r>
            <a:r>
              <a:rPr lang="nl-BE" altLang="nl-BE" dirty="0">
                <a:solidFill>
                  <a:schemeClr val="bg1">
                    <a:lumMod val="75000"/>
                  </a:schemeClr>
                </a:solidFill>
              </a:rPr>
              <a:t>. wanneer een gegevensverwerking betrekking heeft op inwoners van meerdere lidstaten. De leidende autoriteit wordt bepaald naargelang waar </a:t>
            </a:r>
            <a:r>
              <a:rPr lang="nl-BE" altLang="nl-BE" dirty="0" smtClean="0">
                <a:solidFill>
                  <a:schemeClr val="bg1">
                    <a:lumMod val="75000"/>
                  </a:schemeClr>
                </a:solidFill>
              </a:rPr>
              <a:t>de </a:t>
            </a:r>
            <a:r>
              <a:rPr lang="nl-BE" altLang="nl-BE" dirty="0">
                <a:solidFill>
                  <a:schemeClr val="bg1">
                    <a:lumMod val="75000"/>
                  </a:schemeClr>
                </a:solidFill>
              </a:rPr>
              <a:t>organisatie haar hoofdvestiging heeft of de vestiging waar de beslissingen omtrent de gegevensverwerkingen worden genomen.</a:t>
            </a:r>
          </a:p>
          <a:p>
            <a:pPr marL="0" indent="0">
              <a:spcBef>
                <a:spcPct val="0"/>
              </a:spcBef>
              <a:buFontTx/>
              <a:buNone/>
            </a:pPr>
            <a:endParaRPr lang="nl-BE" altLang="nl-BE" dirty="0" smtClean="0">
              <a:solidFill>
                <a:schemeClr val="bg1">
                  <a:lumMod val="75000"/>
                </a:schemeClr>
              </a:solidFill>
            </a:endParaRPr>
          </a:p>
          <a:p>
            <a:pPr marL="0" indent="0">
              <a:spcBef>
                <a:spcPct val="0"/>
              </a:spcBef>
              <a:buFontTx/>
              <a:buNone/>
            </a:pPr>
            <a:r>
              <a:rPr lang="nl-BE" altLang="nl-BE" dirty="0" smtClean="0">
                <a:solidFill>
                  <a:schemeClr val="bg1">
                    <a:lumMod val="75000"/>
                  </a:schemeClr>
                </a:solidFill>
              </a:rPr>
              <a:t>Voor </a:t>
            </a:r>
            <a:r>
              <a:rPr lang="nl-BE" altLang="nl-BE" dirty="0">
                <a:solidFill>
                  <a:schemeClr val="bg1">
                    <a:lumMod val="75000"/>
                  </a:schemeClr>
                </a:solidFill>
              </a:rPr>
              <a:t>een traditionele hoofdzetel is dit vrij eenvoudig vast te stellen. Moeilijker wordt het voor complexe, </a:t>
            </a:r>
            <a:r>
              <a:rPr lang="nl-BE" altLang="nl-BE" dirty="0" err="1" smtClean="0">
                <a:solidFill>
                  <a:schemeClr val="bg1">
                    <a:lumMod val="75000"/>
                  </a:schemeClr>
                </a:solidFill>
              </a:rPr>
              <a:t>multi</a:t>
            </a:r>
            <a:r>
              <a:rPr lang="nl-BE" altLang="nl-BE" dirty="0" smtClean="0">
                <a:solidFill>
                  <a:schemeClr val="bg1">
                    <a:lumMod val="75000"/>
                  </a:schemeClr>
                </a:solidFill>
              </a:rPr>
              <a:t>-site organisaties </a:t>
            </a:r>
            <a:r>
              <a:rPr lang="nl-BE" altLang="nl-BE" dirty="0">
                <a:solidFill>
                  <a:schemeClr val="bg1">
                    <a:lumMod val="75000"/>
                  </a:schemeClr>
                </a:solidFill>
              </a:rPr>
              <a:t>waarbij beslissingen omtrent diverse verwerkingsactiviteiten op verschillende plaatsen worden genomen</a:t>
            </a:r>
            <a:r>
              <a:rPr lang="nl-BE" altLang="nl-BE" dirty="0" smtClean="0">
                <a:solidFill>
                  <a:schemeClr val="bg1">
                    <a:lumMod val="75000"/>
                  </a:schemeClr>
                </a:solidFill>
              </a:rPr>
              <a:t>.</a:t>
            </a:r>
            <a:endParaRPr lang="nl-BE" altLang="nl-BE" dirty="0">
              <a:solidFill>
                <a:schemeClr val="bg1">
                  <a:lumMod val="75000"/>
                </a:schemeClr>
              </a:solidFill>
            </a:endParaRPr>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6431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dirty="0" smtClean="0"/>
              <a:t>Overzicht AVG of GDPR</a:t>
            </a:r>
            <a:endParaRPr lang="fr-BE" dirty="0"/>
          </a:p>
        </p:txBody>
      </p:sp>
      <p:sp>
        <p:nvSpPr>
          <p:cNvPr id="2" name="Date Placeholder 1"/>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272996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chemeClr val="bg1">
                    <a:lumMod val="75000"/>
                  </a:schemeClr>
                </a:solidFill>
              </a:rPr>
              <a:t>13</a:t>
            </a:r>
            <a:r>
              <a:rPr lang="nl-BE" dirty="0">
                <a:solidFill>
                  <a:schemeClr val="bg1">
                    <a:lumMod val="75000"/>
                  </a:schemeClr>
                </a:solidFill>
              </a:rPr>
              <a:t>. Internationale </a:t>
            </a:r>
            <a:r>
              <a:rPr lang="nl-BE" dirty="0" smtClean="0">
                <a:solidFill>
                  <a:schemeClr val="bg1">
                    <a:lumMod val="75000"/>
                  </a:schemeClr>
                </a:solidFill>
              </a:rPr>
              <a:t>aspecten</a:t>
            </a:r>
            <a:endParaRPr lang="fr-BE" dirty="0">
              <a:solidFill>
                <a:schemeClr val="bg1">
                  <a:lumMod val="75000"/>
                </a:schemeClr>
              </a:solidFill>
            </a:endParaRPr>
          </a:p>
        </p:txBody>
      </p:sp>
      <p:sp>
        <p:nvSpPr>
          <p:cNvPr id="3" name="Content Placeholder 2"/>
          <p:cNvSpPr>
            <a:spLocks noGrp="1"/>
          </p:cNvSpPr>
          <p:nvPr>
            <p:ph idx="1"/>
          </p:nvPr>
        </p:nvSpPr>
        <p:spPr/>
        <p:txBody>
          <a:bodyPr/>
          <a:lstStyle/>
          <a:p>
            <a:pPr marL="0" indent="0">
              <a:spcBef>
                <a:spcPct val="0"/>
              </a:spcBef>
              <a:buFontTx/>
              <a:buNone/>
            </a:pPr>
            <a:r>
              <a:rPr lang="nl-BE" altLang="nl-BE" sz="2200" dirty="0">
                <a:solidFill>
                  <a:schemeClr val="bg1">
                    <a:lumMod val="75000"/>
                  </a:schemeClr>
                </a:solidFill>
              </a:rPr>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a:t>
            </a:r>
            <a:r>
              <a:rPr lang="nl-BE" altLang="nl-BE" sz="2200" dirty="0" err="1">
                <a:solidFill>
                  <a:schemeClr val="bg1">
                    <a:lumMod val="75000"/>
                  </a:schemeClr>
                </a:solidFill>
              </a:rPr>
              <a:t>de“hoofdvestiging</a:t>
            </a:r>
            <a:r>
              <a:rPr lang="nl-BE" altLang="nl-BE" sz="2200" dirty="0">
                <a:solidFill>
                  <a:schemeClr val="bg1">
                    <a:lumMod val="75000"/>
                  </a:schemeClr>
                </a:solidFill>
              </a:rPr>
              <a:t>” en dus ook van de bevoegde toezichthoudende autoriteit.</a:t>
            </a:r>
          </a:p>
          <a:p>
            <a:endParaRPr lang="fr-BE" dirty="0"/>
          </a:p>
          <a:p>
            <a:pPr marL="0" indent="0">
              <a:buNone/>
            </a:pP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9866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voor huisartsen</a:t>
            </a:r>
            <a:endParaRPr lang="fr-BE" dirty="0"/>
          </a:p>
        </p:txBody>
      </p:sp>
      <p:sp>
        <p:nvSpPr>
          <p:cNvPr id="3" name="Content Placeholder 2"/>
          <p:cNvSpPr>
            <a:spLocks noGrp="1"/>
          </p:cNvSpPr>
          <p:nvPr>
            <p:ph idx="1"/>
          </p:nvPr>
        </p:nvSpPr>
        <p:spPr/>
        <p:txBody>
          <a:bodyPr/>
          <a:lstStyle/>
          <a:p>
            <a:r>
              <a:rPr lang="nl-BE" dirty="0" smtClean="0"/>
              <a:t>bewustwording en ‘privacy </a:t>
            </a:r>
            <a:r>
              <a:rPr lang="nl-BE" dirty="0" err="1" smtClean="0"/>
              <a:t>by</a:t>
            </a:r>
            <a:r>
              <a:rPr lang="nl-BE" dirty="0" smtClean="0"/>
              <a:t> design’</a:t>
            </a:r>
          </a:p>
          <a:p>
            <a:r>
              <a:rPr lang="nl-BE" dirty="0" smtClean="0"/>
              <a:t>register van verwerkingsactiviteiten</a:t>
            </a:r>
          </a:p>
          <a:p>
            <a:r>
              <a:rPr lang="nl-BE" dirty="0" smtClean="0"/>
              <a:t>geen gebruik van persoonsgegevens buiten zorgverlening</a:t>
            </a:r>
          </a:p>
          <a:p>
            <a:r>
              <a:rPr lang="nl-BE" dirty="0" smtClean="0"/>
              <a:t>privacyverklaring op website, in wachtkamer, …</a:t>
            </a:r>
          </a:p>
          <a:p>
            <a:r>
              <a:rPr lang="nl-BE" dirty="0" smtClean="0"/>
              <a:t>contract met softwareleveranciers</a:t>
            </a:r>
          </a:p>
          <a:p>
            <a:r>
              <a:rPr lang="nl-BE" dirty="0" smtClean="0"/>
              <a:t>gebruik van diensten van eHealth-platform voor veilige gegevensuitwisseling</a:t>
            </a:r>
          </a:p>
          <a:p>
            <a:r>
              <a:rPr lang="nl-BE" dirty="0" smtClean="0"/>
              <a:t>respect van machtigingen van sectoraal comité gezondheid</a:t>
            </a:r>
          </a:p>
          <a:p>
            <a:r>
              <a:rPr lang="nl-BE" dirty="0" smtClean="0"/>
              <a:t>meldingsplicht bij data </a:t>
            </a:r>
            <a:r>
              <a:rPr lang="nl-BE" dirty="0" err="1" smtClean="0"/>
              <a:t>breaches</a:t>
            </a:r>
            <a:endParaRPr lang="nl-BE" dirty="0" smtClean="0"/>
          </a:p>
          <a:p>
            <a:r>
              <a:rPr lang="nl-BE" dirty="0" smtClean="0"/>
              <a:t>nut van een gedragscode ?</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1962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11"/>
          <p:cNvGrpSpPr>
            <a:grpSpLocks/>
          </p:cNvGrpSpPr>
          <p:nvPr/>
        </p:nvGrpSpPr>
        <p:grpSpPr bwMode="auto">
          <a:xfrm>
            <a:off x="4279900" y="3429000"/>
            <a:ext cx="4285521" cy="2800350"/>
            <a:chOff x="4406900" y="2676525"/>
            <a:chExt cx="4285521"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804633"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frank.robben@ksz.fgov.be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https://www.ksz.fgov.be</a:t>
              </a:r>
            </a:p>
            <a:p>
              <a:pPr>
                <a:defRPr/>
              </a:pPr>
              <a:r>
                <a:rPr lang="fr-BE" altLang="en-US" sz="1600" dirty="0" smtClean="0">
                  <a:cs typeface="Arial" pitchFamily="34" charset="0"/>
                  <a:sym typeface="Arial" pitchFamily="34" charset="0"/>
                </a:rPr>
                <a:t>https://www.frankrobben.be</a:t>
              </a:r>
              <a:endParaRPr lang="fr-BE" altLang="en-US" sz="1600" dirty="0" smtClean="0">
                <a:cs typeface="Arial" pitchFamily="34" charset="0"/>
              </a:endParaRPr>
            </a:p>
          </p:txBody>
        </p:sp>
      </p:grpSp>
      <p:pic>
        <p:nvPicPr>
          <p:cNvPr id="13" name="Picture 12"/>
          <p:cNvPicPr>
            <a:picLocks noChangeAspect="1"/>
          </p:cNvPicPr>
          <p:nvPr/>
        </p:nvPicPr>
        <p:blipFill>
          <a:blip r:embed="rId5"/>
          <a:stretch>
            <a:fillRect/>
          </a:stretch>
        </p:blipFill>
        <p:spPr>
          <a:xfrm>
            <a:off x="298044" y="188640"/>
            <a:ext cx="2147112" cy="866378"/>
          </a:xfrm>
          <a:prstGeom prst="rect">
            <a:avLst/>
          </a:prstGeom>
        </p:spPr>
      </p:pic>
      <p:pic>
        <p:nvPicPr>
          <p:cNvPr id="14" name="Picture 13"/>
          <p:cNvPicPr>
            <a:picLocks noChangeAspect="1"/>
          </p:cNvPicPr>
          <p:nvPr/>
        </p:nvPicPr>
        <p:blipFill rotWithShape="1">
          <a:blip r:embed="rId6"/>
          <a:srcRect r="83072" b="90946"/>
          <a:stretch/>
        </p:blipFill>
        <p:spPr>
          <a:xfrm>
            <a:off x="6353828" y="90554"/>
            <a:ext cx="2757654" cy="1106198"/>
          </a:xfrm>
          <a:prstGeom prst="rect">
            <a:avLst/>
          </a:prstGeom>
        </p:spPr>
      </p:pic>
      <p:pic>
        <p:nvPicPr>
          <p:cNvPr id="15" name="Picture 2" descr="http://fr.hdyo.org/assets/ask-question-2-ce96e3e01c85a38a0d39c61cfae6d42c.jpg"/>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01633" y="1031373"/>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153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a:t>
            </a:r>
            <a:r>
              <a:rPr lang="nl-BE" dirty="0" smtClean="0"/>
              <a:t>evestiging geldende beginselen </a:t>
            </a:r>
            <a:endParaRPr lang="fr-BE" dirty="0"/>
          </a:p>
        </p:txBody>
      </p:sp>
      <p:sp>
        <p:nvSpPr>
          <p:cNvPr id="3" name="Content Placeholder 2"/>
          <p:cNvSpPr>
            <a:spLocks noGrp="1"/>
          </p:cNvSpPr>
          <p:nvPr>
            <p:ph idx="1"/>
          </p:nvPr>
        </p:nvSpPr>
        <p:spPr/>
        <p:txBody>
          <a:bodyPr>
            <a:normAutofit fontScale="92500" lnSpcReduction="10000"/>
          </a:bodyPr>
          <a:lstStyle/>
          <a:p>
            <a:r>
              <a:rPr lang="nl-BE" dirty="0"/>
              <a:t>r</a:t>
            </a:r>
            <a:r>
              <a:rPr lang="nl-BE" dirty="0" smtClean="0"/>
              <a:t>echtmatige, eerlijke en transparante verwerking</a:t>
            </a:r>
          </a:p>
          <a:p>
            <a:r>
              <a:rPr lang="nl-BE" dirty="0" smtClean="0"/>
              <a:t>doelbindingsbeginsel</a:t>
            </a:r>
          </a:p>
          <a:p>
            <a:pPr lvl="1"/>
            <a:r>
              <a:rPr lang="nl-NL" dirty="0" smtClean="0"/>
              <a:t>persoonsgegevens </a:t>
            </a:r>
            <a:r>
              <a:rPr lang="nl-NL" dirty="0"/>
              <a:t>moeten voor welbepaalde, uitdrukkelijk omschreven en gerechtvaardigde doeleinden worden verzameld en mogen niet verder op een met die doeleinden onverenigbare wijze worden verwerkt</a:t>
            </a:r>
          </a:p>
          <a:p>
            <a:r>
              <a:rPr lang="nl-BE" dirty="0"/>
              <a:t>e</a:t>
            </a:r>
            <a:r>
              <a:rPr lang="nl-BE" dirty="0" smtClean="0"/>
              <a:t>venredigheidsbeginsel</a:t>
            </a:r>
          </a:p>
          <a:p>
            <a:pPr marL="800100" lvl="3" indent="-342900">
              <a:buFontTx/>
              <a:buChar char="-"/>
            </a:pPr>
            <a:r>
              <a:rPr lang="nl-NL" sz="2000" dirty="0"/>
              <a:t>persoonsgegevens moeten toereikend, ter zake dienend en beperkt zijn tot wat noodzakelijk is voor het doeleinde waarvoor de gegevens worden </a:t>
            </a:r>
            <a:r>
              <a:rPr lang="nl-NL" sz="2000" dirty="0" smtClean="0"/>
              <a:t>verwerkt</a:t>
            </a:r>
          </a:p>
          <a:p>
            <a:pPr marL="800100" lvl="3" indent="-342900">
              <a:buFontTx/>
              <a:buChar char="-"/>
            </a:pPr>
            <a:r>
              <a:rPr lang="nl-NL" sz="2000" dirty="0"/>
              <a:t>de gegevens moeten worden bewaard in een vorm die het mogelijk maakt de betrokkenen te identificeren en niet langer worden bewaard dan noodzakelijk is voor de verwezenlijking van de doeleinden waarvoor zij worden </a:t>
            </a:r>
            <a:r>
              <a:rPr lang="nl-NL" sz="2000" dirty="0" smtClean="0"/>
              <a:t>verwerkt</a:t>
            </a:r>
            <a:endParaRPr lang="en-US" sz="2000" dirty="0"/>
          </a:p>
          <a:p>
            <a:pPr marL="342900" lvl="2" indent="-342900"/>
            <a:r>
              <a:rPr lang="en-US" sz="2400" dirty="0" err="1"/>
              <a:t>j</a:t>
            </a:r>
            <a:r>
              <a:rPr lang="en-US" sz="2400" dirty="0" err="1" smtClean="0"/>
              <a:t>uistheidsbeginsel</a:t>
            </a:r>
            <a:endParaRPr lang="en-US" sz="2400" dirty="0"/>
          </a:p>
          <a:p>
            <a:pPr marL="800100" lvl="3" indent="-342900">
              <a:buFontTx/>
              <a:buChar char="-"/>
            </a:pPr>
            <a:r>
              <a:rPr lang="nl-NL" sz="2000" dirty="0" smtClean="0"/>
              <a:t>persoonsgegevens </a:t>
            </a:r>
            <a:r>
              <a:rPr lang="nl-NL" sz="2000" dirty="0"/>
              <a:t>moeten juist zijn en zo nodig </a:t>
            </a:r>
            <a:r>
              <a:rPr lang="nl-NL" sz="2000" dirty="0" smtClean="0"/>
              <a:t>bijgewerkt</a:t>
            </a:r>
            <a:endParaRPr lang="nl-BE" dirty="0" smtClean="0"/>
          </a:p>
          <a:p>
            <a:endParaRPr lang="nl-BE" dirty="0" smtClean="0"/>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725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Verwerking van gezondheidsgegevens</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ruime definitie, geen teleologische benadering</a:t>
            </a:r>
          </a:p>
          <a:p>
            <a:pPr lvl="1"/>
            <a:r>
              <a:rPr lang="nl-BE" sz="1900" dirty="0" smtClean="0"/>
              <a:t>persoonsgegevens die verband houden met de fysieke of mentale gezondheid van een natuurlijke persoon, waaronder gegevens over verleende gezondheidsdiensten waarmee informatie over zijn gezondheidstoestand wordt gegeven</a:t>
            </a:r>
          </a:p>
          <a:p>
            <a:r>
              <a:rPr lang="nl-BE" dirty="0" smtClean="0"/>
              <a:t>verwerkingsgronden, onder meer</a:t>
            </a:r>
            <a:endParaRPr lang="en-US" dirty="0" smtClean="0"/>
          </a:p>
          <a:p>
            <a:pPr lvl="1"/>
            <a:r>
              <a:rPr lang="nl-BE" sz="1900" dirty="0" smtClean="0"/>
              <a:t>uitdrukkelijke toestemming van betrokkene</a:t>
            </a:r>
          </a:p>
          <a:p>
            <a:pPr lvl="1"/>
            <a:r>
              <a:rPr lang="nl-BE" sz="1900" dirty="0" smtClean="0"/>
              <a:t>sociaalzekerheidsrechtelijke of arbeidsrechtelijke verplichtingen</a:t>
            </a:r>
          </a:p>
          <a:p>
            <a:pPr lvl="1"/>
            <a:r>
              <a:rPr lang="nl-BE" sz="1900" dirty="0" smtClean="0"/>
              <a:t>redenen van zwaarwegend algemeen belang, waaronder volksgezondheid, sociale bescherming en beheer van gezondheidszorgdiensten</a:t>
            </a:r>
          </a:p>
          <a:p>
            <a:pPr lvl="1"/>
            <a:r>
              <a:rPr lang="nl-BE" sz="1900" dirty="0" smtClean="0"/>
              <a:t>preventieve of arbeidsgeneeskunde, beoordeling van de arbeidsgeschiktheid van de werknemer, medische diagnosen, verstrekken van gezondheidszorg of sociale diensten of behandelingen, beheren van gezondheidszorgstelsels en -diensten of sociale stelsels en diensten; in dit geval door of onder de verantwoordelijkheid van een beroepsbeoefenaar die aan het beroepsgeheim is gebonden</a:t>
            </a:r>
          </a:p>
          <a:p>
            <a:pPr lvl="1"/>
            <a:endParaRPr lang="en-US" dirty="0" smtClean="0"/>
          </a:p>
          <a:p>
            <a:pPr lvl="1"/>
            <a:endParaRPr lang="en-US" dirty="0" smtClean="0"/>
          </a:p>
          <a:p>
            <a:endParaRPr lang="en-US" dirty="0" smtClean="0"/>
          </a:p>
          <a:p>
            <a:pPr lvl="1"/>
            <a:endParaRPr lang="fr-BE" dirty="0"/>
          </a:p>
        </p:txBody>
      </p:sp>
      <p:sp>
        <p:nvSpPr>
          <p:cNvPr id="4" name="Date Placeholder 3"/>
          <p:cNvSpPr>
            <a:spLocks noGrp="1"/>
          </p:cNvSpPr>
          <p:nvPr>
            <p:ph type="dt" sz="half" idx="10"/>
          </p:nvPr>
        </p:nvSpPr>
        <p:spPr/>
        <p:txBody>
          <a:bodyPr/>
          <a:lstStyle/>
          <a:p>
            <a:r>
              <a:rPr lang="nl-BE" smtClean="0"/>
              <a:t>14/10/2017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5</a:t>
            </a:fld>
            <a:endParaRPr lang="fr-BE" noProof="0"/>
          </a:p>
        </p:txBody>
      </p:sp>
    </p:spTree>
    <p:extLst>
      <p:ext uri="{BB962C8B-B14F-4D97-AF65-F5344CB8AC3E}">
        <p14:creationId xmlns:p14="http://schemas.microsoft.com/office/powerpoint/2010/main" val="147948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Aantal nieuwigheden</a:t>
            </a:r>
            <a:endParaRPr lang="fr-BE" dirty="0"/>
          </a:p>
        </p:txBody>
      </p:sp>
      <p:sp>
        <p:nvSpPr>
          <p:cNvPr id="3" name="Content Placeholder 2"/>
          <p:cNvSpPr>
            <a:spLocks noGrp="1"/>
          </p:cNvSpPr>
          <p:nvPr>
            <p:ph idx="1"/>
          </p:nvPr>
        </p:nvSpPr>
        <p:spPr/>
        <p:txBody>
          <a:bodyPr/>
          <a:lstStyle/>
          <a:p>
            <a:r>
              <a:rPr lang="nl-BE" dirty="0" err="1"/>
              <a:t>r</a:t>
            </a:r>
            <a:r>
              <a:rPr lang="nl-BE" dirty="0" err="1" smtClean="0"/>
              <a:t>isico-analyse</a:t>
            </a:r>
            <a:r>
              <a:rPr lang="nl-BE" dirty="0" smtClean="0"/>
              <a:t> als basis</a:t>
            </a:r>
          </a:p>
          <a:p>
            <a:r>
              <a:rPr lang="nl-BE" dirty="0"/>
              <a:t>v</a:t>
            </a:r>
            <a:r>
              <a:rPr lang="nl-BE" dirty="0" smtClean="0"/>
              <a:t>erantwoordingsplicht van de verwerkings-verantwoordelijke</a:t>
            </a:r>
          </a:p>
          <a:p>
            <a:pPr lvl="1"/>
            <a:r>
              <a:rPr lang="nl-BE" dirty="0" smtClean="0"/>
              <a:t>register van verwerkingsactiviteiten</a:t>
            </a:r>
          </a:p>
          <a:p>
            <a:pPr lvl="1"/>
            <a:r>
              <a:rPr lang="nl-BE" dirty="0" err="1" smtClean="0"/>
              <a:t>gegevensbeschermingseffectbeoordeling</a:t>
            </a:r>
            <a:endParaRPr lang="nl-BE" dirty="0" smtClean="0"/>
          </a:p>
          <a:p>
            <a:r>
              <a:rPr lang="nl-BE" dirty="0"/>
              <a:t>p</a:t>
            </a:r>
            <a:r>
              <a:rPr lang="nl-BE" dirty="0" smtClean="0"/>
              <a:t>rivacy </a:t>
            </a:r>
            <a:r>
              <a:rPr lang="nl-BE" dirty="0" err="1" smtClean="0"/>
              <a:t>by</a:t>
            </a:r>
            <a:r>
              <a:rPr lang="nl-BE" dirty="0" smtClean="0"/>
              <a:t> design</a:t>
            </a:r>
          </a:p>
          <a:p>
            <a:r>
              <a:rPr lang="nl-BE" dirty="0"/>
              <a:t>p</a:t>
            </a:r>
            <a:r>
              <a:rPr lang="nl-BE" dirty="0" smtClean="0"/>
              <a:t>rivacy </a:t>
            </a:r>
            <a:r>
              <a:rPr lang="nl-BE" dirty="0" err="1" smtClean="0"/>
              <a:t>by</a:t>
            </a:r>
            <a:r>
              <a:rPr lang="nl-BE" dirty="0" smtClean="0"/>
              <a:t> default</a:t>
            </a:r>
          </a:p>
          <a:p>
            <a:r>
              <a:rPr lang="nl-BE" dirty="0"/>
              <a:t>k</a:t>
            </a:r>
            <a:r>
              <a:rPr lang="nl-BE" dirty="0" smtClean="0"/>
              <a:t>ennisgeving veiligheidsincidenten</a:t>
            </a:r>
          </a:p>
          <a:p>
            <a:r>
              <a:rPr lang="nl-BE" dirty="0"/>
              <a:t>u</a:t>
            </a:r>
            <a:r>
              <a:rPr lang="nl-BE" dirty="0" smtClean="0"/>
              <a:t>itbreiding van de rechten van de betrokken</a:t>
            </a:r>
          </a:p>
          <a:p>
            <a:r>
              <a:rPr lang="nl-BE" dirty="0" smtClean="0">
                <a:solidFill>
                  <a:schemeClr val="bg1">
                    <a:lumMod val="75000"/>
                  </a:schemeClr>
                </a:solidFill>
              </a:rPr>
              <a:t>functionaris van de gegevensbescherming</a:t>
            </a:r>
          </a:p>
          <a:p>
            <a:r>
              <a:rPr lang="nl-BE" dirty="0"/>
              <a:t>m</a:t>
            </a:r>
            <a:r>
              <a:rPr lang="nl-BE" dirty="0" smtClean="0"/>
              <a:t>ogelijkheid van gedragscodes en certificering</a:t>
            </a:r>
          </a:p>
          <a:p>
            <a:r>
              <a:rPr lang="nl-BE" dirty="0"/>
              <a:t>s</a:t>
            </a:r>
            <a:r>
              <a:rPr lang="nl-BE" dirty="0" smtClean="0"/>
              <a:t>ancties</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1913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558874" y="1196752"/>
            <a:ext cx="7829550" cy="3312368"/>
          </a:xfrm>
        </p:spPr>
      </p:pic>
      <p:sp>
        <p:nvSpPr>
          <p:cNvPr id="44034" name="Title 1"/>
          <p:cNvSpPr>
            <a:spLocks noGrp="1"/>
          </p:cNvSpPr>
          <p:nvPr>
            <p:ph type="title"/>
          </p:nvPr>
        </p:nvSpPr>
        <p:spPr/>
        <p:txBody>
          <a:bodyPr/>
          <a:lstStyle/>
          <a:p>
            <a:r>
              <a:rPr lang="en-GB" altLang="nl-BE" dirty="0" err="1" smtClean="0"/>
              <a:t>Geen</a:t>
            </a:r>
            <a:r>
              <a:rPr lang="en-GB" altLang="nl-BE" dirty="0" smtClean="0"/>
              <a:t> “one-size-fits-all” </a:t>
            </a:r>
            <a:r>
              <a:rPr lang="en-GB" altLang="nl-BE" dirty="0" err="1" smtClean="0"/>
              <a:t>benaderin</a:t>
            </a:r>
            <a:r>
              <a:rPr lang="en-GB" altLang="nl-BE" dirty="0" err="1"/>
              <a:t>g</a:t>
            </a:r>
            <a:endParaRPr lang="en-GB" altLang="nl-BE" dirty="0" smtClean="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
        <p:nvSpPr>
          <p:cNvPr id="2" name="Date Placeholder 1"/>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4553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Voorstel van actieplan</a:t>
            </a:r>
            <a:endParaRPr lang="fr-B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4528291"/>
          </a:xfrm>
          <a:prstGeom prst="rect">
            <a:avLst/>
          </a:prstGeom>
        </p:spPr>
      </p:pic>
      <p:cxnSp>
        <p:nvCxnSpPr>
          <p:cNvPr id="9" name="Straight Arrow Connector 8"/>
          <p:cNvCxnSpPr/>
          <p:nvPr/>
        </p:nvCxnSpPr>
        <p:spPr>
          <a:xfrm flipH="1">
            <a:off x="2478191" y="2492896"/>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83768" y="5805264"/>
            <a:ext cx="4222631"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https://privacycommission.be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584250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10"/>
          </p:nvPr>
        </p:nvSpPr>
        <p:spPr/>
        <p:txBody>
          <a:bodyPr/>
          <a:lstStyle/>
          <a:p>
            <a:r>
              <a:rPr lang="nl-BE" smtClean="0">
                <a:solidFill>
                  <a:prstClr val="black">
                    <a:tint val="75000"/>
                  </a:prstClr>
                </a:solidFill>
              </a:rPr>
              <a:t>14/10/2017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Tree>
    <p:extLst>
      <p:ext uri="{BB962C8B-B14F-4D97-AF65-F5344CB8AC3E}">
        <p14:creationId xmlns:p14="http://schemas.microsoft.com/office/powerpoint/2010/main" val="2426559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2533</Words>
  <Application>Microsoft Office PowerPoint</Application>
  <PresentationFormat>On-screen Show (4:3)</PresentationFormat>
  <Paragraphs>246</Paragraphs>
  <Slides>32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HelveticaNeue</vt:lpstr>
      <vt:lpstr>Office Theme</vt:lpstr>
      <vt:lpstr>GDPR en de beveiliging van (patiënten)gegevens: wat moet er gebeuren?</vt:lpstr>
      <vt:lpstr>AVG of GDPR</vt:lpstr>
      <vt:lpstr>Overzicht AVG of GDPR</vt:lpstr>
      <vt:lpstr>Bevestiging geldende beginselen </vt:lpstr>
      <vt:lpstr>Verwerking van gezondheidsgegevens</vt:lpstr>
      <vt:lpstr>Aantal nieuwigheden</vt:lpstr>
      <vt:lpstr>Geen “one-size-fits-all” benadering</vt:lpstr>
      <vt:lpstr>Voorstel van actieplan</vt:lpstr>
      <vt:lpstr>PowerPoint Presentation</vt:lpstr>
      <vt:lpstr>Roadmap &amp; templates sociale sector</vt:lpstr>
      <vt:lpstr>Meer gedetailleerde presentatie</vt:lpstr>
      <vt:lpstr>1. Bewustmaking</vt:lpstr>
      <vt:lpstr>2. Register van verwerkingsactiviteiten</vt:lpstr>
      <vt:lpstr>3. Wettelijke grondslag voor verwerking</vt:lpstr>
      <vt:lpstr>PowerPoint Presentation</vt:lpstr>
      <vt:lpstr>4. Toestemming van betrokkene</vt:lpstr>
      <vt:lpstr>4. Toestemming van betrokkene</vt:lpstr>
      <vt:lpstr>5. Toestemming namens kinderen</vt:lpstr>
      <vt:lpstr>6. Transparantie tov de betrokkene</vt:lpstr>
      <vt:lpstr>7. Rechten van de betrokkene</vt:lpstr>
      <vt:lpstr>7. Rechten van de betrokkene</vt:lpstr>
      <vt:lpstr>8. Verzoek tot toegang</vt:lpstr>
      <vt:lpstr>9. Privacy by design &amp; PIA</vt:lpstr>
      <vt:lpstr>9. Privacy by design &amp; PIA</vt:lpstr>
      <vt:lpstr>10. Melding van ‘data breaches’</vt:lpstr>
      <vt:lpstr>10. Melding van ‘data breaches’</vt:lpstr>
      <vt:lpstr>11. Functionaris gegevensbescherming</vt:lpstr>
      <vt:lpstr>12. Contracten met verwerkers</vt:lpstr>
      <vt:lpstr>13. Internationale aspecten</vt:lpstr>
      <vt:lpstr>13. Internationale aspecten</vt:lpstr>
      <vt:lpstr>Concreet voor huisartsen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cp:lastModifiedBy>
  <cp:revision>81</cp:revision>
  <dcterms:created xsi:type="dcterms:W3CDTF">2017-09-11T11:22:14Z</dcterms:created>
  <dcterms:modified xsi:type="dcterms:W3CDTF">2017-10-12T11:06:21Z</dcterms:modified>
</cp:coreProperties>
</file>