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30"/>
  </p:notesMasterIdLst>
  <p:sldIdLst>
    <p:sldId id="398" r:id="rId2"/>
    <p:sldId id="386" r:id="rId3"/>
    <p:sldId id="355" r:id="rId4"/>
    <p:sldId id="387" r:id="rId5"/>
    <p:sldId id="388" r:id="rId6"/>
    <p:sldId id="365" r:id="rId7"/>
    <p:sldId id="371" r:id="rId8"/>
    <p:sldId id="395" r:id="rId9"/>
    <p:sldId id="397" r:id="rId10"/>
    <p:sldId id="372" r:id="rId11"/>
    <p:sldId id="373" r:id="rId12"/>
    <p:sldId id="377" r:id="rId13"/>
    <p:sldId id="378" r:id="rId14"/>
    <p:sldId id="391" r:id="rId15"/>
    <p:sldId id="390" r:id="rId16"/>
    <p:sldId id="374" r:id="rId17"/>
    <p:sldId id="375" r:id="rId18"/>
    <p:sldId id="389" r:id="rId19"/>
    <p:sldId id="376" r:id="rId20"/>
    <p:sldId id="381" r:id="rId21"/>
    <p:sldId id="392" r:id="rId22"/>
    <p:sldId id="380" r:id="rId23"/>
    <p:sldId id="396" r:id="rId24"/>
    <p:sldId id="382" r:id="rId25"/>
    <p:sldId id="384" r:id="rId26"/>
    <p:sldId id="383" r:id="rId27"/>
    <p:sldId id="393" r:id="rId28"/>
    <p:sldId id="399"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00000"/>
    <a:srgbClr val="77C9F2"/>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61" autoAdjust="0"/>
  </p:normalViewPr>
  <p:slideViewPr>
    <p:cSldViewPr>
      <p:cViewPr varScale="1">
        <p:scale>
          <a:sx n="91" d="100"/>
          <a:sy n="91" d="100"/>
        </p:scale>
        <p:origin x="13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10/10/2017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6</a:t>
            </a:fld>
            <a:endParaRPr lang="nl-BE" altLang="nl-BE" smtClean="0"/>
          </a:p>
        </p:txBody>
      </p:sp>
    </p:spTree>
    <p:extLst>
      <p:ext uri="{BB962C8B-B14F-4D97-AF65-F5344CB8AC3E}">
        <p14:creationId xmlns:p14="http://schemas.microsoft.com/office/powerpoint/2010/main" val="926345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4046880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406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523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enings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10F843-D42A-4F37-A001-A17029F8261F}"/>
              </a:ext>
            </a:extLst>
          </p:cNvPr>
          <p:cNvSpPr>
            <a:spLocks noGrp="1"/>
          </p:cNvSpPr>
          <p:nvPr>
            <p:ph type="title" hasCustomPrompt="1"/>
          </p:nvPr>
        </p:nvSpPr>
        <p:spPr>
          <a:xfrm>
            <a:off x="3696519" y="890399"/>
            <a:ext cx="5284470" cy="1465096"/>
          </a:xfrm>
        </p:spPr>
        <p:txBody>
          <a:bodyPr anchor="t" anchorCtr="0">
            <a:noAutofit/>
          </a:bodyPr>
          <a:lstStyle>
            <a:lvl1pPr>
              <a:defRPr sz="4000" b="1">
                <a:solidFill>
                  <a:schemeClr val="bg1"/>
                </a:solidFill>
              </a:defRPr>
            </a:lvl1pPr>
          </a:lstStyle>
          <a:p>
            <a:r>
              <a:rPr lang="nl-BE" dirty="0"/>
              <a:t>Nummer Sessie</a:t>
            </a:r>
            <a:br>
              <a:rPr lang="nl-BE" dirty="0"/>
            </a:br>
            <a:r>
              <a:rPr lang="nl-BE" dirty="0"/>
              <a:t>Titel van de sessie</a:t>
            </a:r>
            <a:endParaRPr lang="en-US" dirty="0"/>
          </a:p>
        </p:txBody>
      </p:sp>
    </p:spTree>
    <p:extLst>
      <p:ext uri="{BB962C8B-B14F-4D97-AF65-F5344CB8AC3E}">
        <p14:creationId xmlns:p14="http://schemas.microsoft.com/office/powerpoint/2010/main" val="105906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6FAB5E-EEF3-4B16-A7EE-8FB433E0D2E3}"/>
              </a:ext>
            </a:extLst>
          </p:cNvPr>
          <p:cNvSpPr>
            <a:spLocks noGrp="1"/>
          </p:cNvSpPr>
          <p:nvPr>
            <p:ph type="dt" sz="half" idx="10"/>
          </p:nvPr>
        </p:nvSpPr>
        <p:spPr/>
        <p:txBody>
          <a:bodyPr/>
          <a:lstStyle/>
          <a:p>
            <a:fld id="{02957443-3BBC-4E8B-9ECB-B289B006E067}" type="datetimeFigureOut">
              <a:rPr lang="en-US" smtClean="0"/>
              <a:t>10/10/2017</a:t>
            </a:fld>
            <a:endParaRPr lang="en-US" dirty="0"/>
          </a:p>
        </p:txBody>
      </p:sp>
      <p:sp>
        <p:nvSpPr>
          <p:cNvPr id="5" name="Slide Number Placeholder 4">
            <a:extLst>
              <a:ext uri="{FF2B5EF4-FFF2-40B4-BE49-F238E27FC236}">
                <a16:creationId xmlns:a16="http://schemas.microsoft.com/office/drawing/2014/main" id="{C1F1C33C-7B79-4302-A4C2-6FBCC51CBC72}"/>
              </a:ext>
            </a:extLst>
          </p:cNvPr>
          <p:cNvSpPr>
            <a:spLocks noGrp="1"/>
          </p:cNvSpPr>
          <p:nvPr>
            <p:ph type="sldNum" sz="quarter" idx="12"/>
          </p:nvPr>
        </p:nvSpPr>
        <p:spPr/>
        <p:txBody>
          <a:bodyPr/>
          <a:lstStyle>
            <a:lvl1pPr>
              <a:defRPr>
                <a:solidFill>
                  <a:schemeClr val="bg1"/>
                </a:solidFill>
              </a:defRPr>
            </a:lvl1pPr>
          </a:lstStyle>
          <a:p>
            <a:fld id="{EE59EE50-A274-451B-BD3B-F5017D8BAC32}" type="slidenum">
              <a:rPr lang="en-US" smtClean="0"/>
              <a:pPr/>
              <a:t>‹#›</a:t>
            </a:fld>
            <a:endParaRPr lang="en-US" dirty="0"/>
          </a:p>
        </p:txBody>
      </p:sp>
    </p:spTree>
    <p:extLst>
      <p:ext uri="{BB962C8B-B14F-4D97-AF65-F5344CB8AC3E}">
        <p14:creationId xmlns:p14="http://schemas.microsoft.com/office/powerpoint/2010/main" val="50820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solidFill>
                  <a:prstClr val="black">
                    <a:tint val="75000"/>
                  </a:prstClr>
                </a:solidFill>
              </a:rPr>
              <a:t>12/10/2017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8"/>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9"/>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017146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 id="2147483711" r:id="rId4"/>
    <p:sldLayoutId id="2147483712" r:id="rId5"/>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ankrobben.be/wp-content/uploads/2016/08/20160610nl.pptx"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txBox="1">
            <a:spLocks/>
          </p:cNvSpPr>
          <p:nvPr/>
        </p:nvSpPr>
        <p:spPr>
          <a:xfrm>
            <a:off x="2339752" y="1221612"/>
            <a:ext cx="7772400" cy="1470025"/>
          </a:xfrm>
          <a:prstGeom prst="rect">
            <a:avLst/>
          </a:prstGeom>
        </p:spPr>
        <p:txBody>
          <a:bodyPr vert="horz" lIns="91440" tIns="45720" rIns="91440" bIns="45720" rtlCol="0" anchor="t" anchorCtr="0">
            <a:normAutofit fontScale="92500" lnSpcReduction="20000"/>
          </a:bodyPr>
          <a:lstStyle>
            <a:lvl1pPr algn="ctr" defTabSz="914400" rtl="0" eaLnBrk="1" latinLnBrk="0" hangingPunct="1">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nl-BE" dirty="0" smtClean="0"/>
              <a:t>GDPR:</a:t>
            </a:r>
            <a:br>
              <a:rPr lang="nl-BE" dirty="0" smtClean="0"/>
            </a:br>
            <a:r>
              <a:rPr lang="nl-BE" dirty="0" smtClean="0"/>
              <a:t>enkele belangrijke aandachtspunten</a:t>
            </a:r>
            <a:endParaRPr lang="nl-BE" dirty="0"/>
          </a:p>
        </p:txBody>
      </p:sp>
      <p:grpSp>
        <p:nvGrpSpPr>
          <p:cNvPr id="4" name="Group 11"/>
          <p:cNvGrpSpPr>
            <a:grpSpLocks/>
          </p:cNvGrpSpPr>
          <p:nvPr/>
        </p:nvGrpSpPr>
        <p:grpSpPr bwMode="auto">
          <a:xfrm>
            <a:off x="5004048" y="2691637"/>
            <a:ext cx="4285521" cy="2800350"/>
            <a:chOff x="4406900" y="2676525"/>
            <a:chExt cx="4285521"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chemeClr val="bg1"/>
                </a:solidFill>
                <a:cs typeface="Arial" pitchFamily="34" charset="0"/>
              </a:endParaRPr>
            </a:p>
            <a:p>
              <a:pPr>
                <a:defRPr/>
              </a:pPr>
              <a:endParaRPr lang="fr-BE" altLang="en-US" sz="1600" dirty="0" smtClean="0">
                <a:solidFill>
                  <a:schemeClr val="bg1"/>
                </a:solidFill>
                <a:cs typeface="Arial" pitchFamily="34" charset="0"/>
              </a:endParaRPr>
            </a:p>
            <a:p>
              <a:pPr>
                <a:defRPr/>
              </a:pPr>
              <a:endParaRPr lang="fr-BE" altLang="en-US" sz="1600" dirty="0" smtClean="0">
                <a:solidFill>
                  <a:schemeClr val="bg1"/>
                </a:solidFill>
                <a:cs typeface="Arial" pitchFamily="34" charset="0"/>
              </a:endParaRPr>
            </a:p>
            <a:p>
              <a:pPr>
                <a:defRPr/>
              </a:pPr>
              <a:endParaRPr lang="fr-BE" altLang="en-US" sz="1600" dirty="0" smtClean="0">
                <a:solidFill>
                  <a:schemeClr val="bg1"/>
                </a:solidFill>
                <a:cs typeface="Arial" pitchFamily="34" charset="0"/>
              </a:endParaRPr>
            </a:p>
            <a:p>
              <a:pPr>
                <a:defRPr/>
              </a:pPr>
              <a:r>
                <a:rPr lang="fr-BE" altLang="en-US" sz="1600" dirty="0" smtClean="0">
                  <a:solidFill>
                    <a:schemeClr val="bg1"/>
                  </a:solidFill>
                  <a:cs typeface="Arial" pitchFamily="34" charset="0"/>
                </a:rPr>
                <a:t>frank.robben@ksz.fgov.be </a:t>
              </a:r>
            </a:p>
            <a:p>
              <a:pPr>
                <a:defRPr/>
              </a:pPr>
              <a:endParaRPr lang="fr-BE" altLang="en-US" sz="1600" dirty="0" smtClean="0">
                <a:solidFill>
                  <a:schemeClr val="bg1"/>
                </a:solidFill>
                <a:cs typeface="Arial" pitchFamily="34" charset="0"/>
                <a:sym typeface="Arial" pitchFamily="34" charset="0"/>
              </a:endParaRPr>
            </a:p>
            <a:p>
              <a:pPr>
                <a:defRPr/>
              </a:pPr>
              <a:r>
                <a:rPr lang="fr-BE" altLang="en-US" sz="1600" dirty="0" smtClean="0">
                  <a:solidFill>
                    <a:schemeClr val="bg1"/>
                  </a:solidFill>
                  <a:cs typeface="Arial" pitchFamily="34" charset="0"/>
                  <a:sym typeface="Arial" pitchFamily="34" charset="0"/>
                </a:rPr>
                <a:t>@FrRobben</a:t>
              </a:r>
            </a:p>
            <a:p>
              <a:pPr>
                <a:defRPr/>
              </a:pPr>
              <a:endParaRPr lang="fr-BE" altLang="en-US" sz="1600" dirty="0" smtClean="0">
                <a:solidFill>
                  <a:schemeClr val="bg1"/>
                </a:solidFill>
                <a:cs typeface="Arial" pitchFamily="34" charset="0"/>
                <a:sym typeface="Arial" pitchFamily="34" charset="0"/>
              </a:endParaRPr>
            </a:p>
            <a:p>
              <a:pPr>
                <a:defRPr/>
              </a:pPr>
              <a:r>
                <a:rPr lang="fr-BE" altLang="en-US" sz="1600" dirty="0" smtClean="0">
                  <a:solidFill>
                    <a:schemeClr val="bg1"/>
                  </a:solidFill>
                  <a:cs typeface="Arial" pitchFamily="34" charset="0"/>
                  <a:sym typeface="Arial" pitchFamily="34" charset="0"/>
                </a:rPr>
                <a:t>https://www.ehealth.fgov.be</a:t>
              </a:r>
            </a:p>
            <a:p>
              <a:pPr>
                <a:defRPr/>
              </a:pPr>
              <a:r>
                <a:rPr lang="fr-BE" altLang="en-US" sz="1600" dirty="0" smtClean="0">
                  <a:solidFill>
                    <a:schemeClr val="bg1"/>
                  </a:solidFill>
                  <a:cs typeface="Arial" pitchFamily="34" charset="0"/>
                  <a:sym typeface="Arial" pitchFamily="34" charset="0"/>
                </a:rPr>
                <a:t>https://www.ksz.fgov.be</a:t>
              </a:r>
            </a:p>
            <a:p>
              <a:pPr>
                <a:defRPr/>
              </a:pPr>
              <a:r>
                <a:rPr lang="fr-BE" altLang="en-US" sz="1600" dirty="0" smtClean="0">
                  <a:solidFill>
                    <a:schemeClr val="bg1"/>
                  </a:solidFill>
                  <a:cs typeface="Arial" pitchFamily="34" charset="0"/>
                  <a:sym typeface="Arial" pitchFamily="34" charset="0"/>
                </a:rPr>
                <a:t>https://www.frankrobben.be</a:t>
              </a:r>
              <a:endParaRPr lang="fr-BE" altLang="en-US" sz="1600" dirty="0" smtClean="0">
                <a:solidFill>
                  <a:schemeClr val="bg1"/>
                </a:solidFill>
                <a:cs typeface="Arial" pitchFamily="34" charset="0"/>
              </a:endParaRPr>
            </a:p>
          </p:txBody>
        </p:sp>
      </p:grpSp>
    </p:spTree>
    <p:extLst>
      <p:ext uri="{BB962C8B-B14F-4D97-AF65-F5344CB8AC3E}">
        <p14:creationId xmlns:p14="http://schemas.microsoft.com/office/powerpoint/2010/main" val="195534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 Bewustmaking</a:t>
            </a:r>
            <a:endParaRPr lang="fr-BE" dirty="0"/>
          </a:p>
        </p:txBody>
      </p:sp>
      <p:sp>
        <p:nvSpPr>
          <p:cNvPr id="6" name="Content Placeholder 5"/>
          <p:cNvSpPr>
            <a:spLocks noGrp="1"/>
          </p:cNvSpPr>
          <p:nvPr>
            <p:ph idx="1"/>
          </p:nvPr>
        </p:nvSpPr>
        <p:spPr/>
        <p:txBody>
          <a:bodyPr>
            <a:normAutofit/>
          </a:bodyPr>
          <a:lstStyle/>
          <a:p>
            <a:pPr marL="0" indent="0">
              <a:spcBef>
                <a:spcPct val="0"/>
              </a:spcBef>
              <a:buFontTx/>
              <a:buNone/>
            </a:pPr>
            <a:r>
              <a:rPr lang="nl-BE" altLang="nl-BE" sz="2200" dirty="0">
                <a:solidFill>
                  <a:srgbClr val="525252"/>
                </a:solidFill>
              </a:rPr>
              <a:t>Zorg dat de </a:t>
            </a:r>
            <a:r>
              <a:rPr lang="nl-BE" altLang="nl-BE" sz="2200" dirty="0">
                <a:solidFill>
                  <a:srgbClr val="FF0000"/>
                </a:solidFill>
              </a:rPr>
              <a:t>sleutelfiguren en beleidsmakers </a:t>
            </a:r>
            <a:r>
              <a:rPr lang="nl-BE" altLang="nl-BE" sz="2200" dirty="0">
                <a:solidFill>
                  <a:srgbClr val="525252"/>
                </a:solidFill>
              </a:rPr>
              <a:t>in </a:t>
            </a:r>
            <a:r>
              <a:rPr lang="nl-BE" altLang="nl-BE" sz="2200" dirty="0" smtClean="0">
                <a:solidFill>
                  <a:srgbClr val="525252"/>
                </a:solidFill>
              </a:rPr>
              <a:t>je organisatie </a:t>
            </a:r>
            <a:r>
              <a:rPr lang="nl-BE" altLang="nl-BE" sz="2200" dirty="0">
                <a:solidFill>
                  <a:srgbClr val="FF0000"/>
                </a:solidFill>
              </a:rPr>
              <a:t>op de hoogte </a:t>
            </a:r>
            <a:r>
              <a:rPr lang="nl-BE" altLang="nl-BE" sz="2200" dirty="0">
                <a:solidFill>
                  <a:srgbClr val="525252"/>
                </a:solidFill>
              </a:rPr>
              <a:t>zijn</a:t>
            </a:r>
            <a:r>
              <a:rPr lang="nl-BE" altLang="nl-BE" sz="2200" dirty="0">
                <a:solidFill>
                  <a:srgbClr val="FF0000"/>
                </a:solidFill>
              </a:rPr>
              <a:t> van de nieuwe regelgeving</a:t>
            </a:r>
            <a:r>
              <a:rPr lang="nl-BE" altLang="nl-BE" sz="2200" dirty="0">
                <a:solidFill>
                  <a:srgbClr val="404040"/>
                </a:solidFill>
              </a:rPr>
              <a:t>. Zij moeten de gevolgen hiervan inschatten en aanwijzen welke domeinen vandaag mogelijks problematisch kunnen zijn in het licht van de AVG. Indien </a:t>
            </a:r>
            <a:r>
              <a:rPr lang="nl-BE" altLang="nl-BE" sz="2200" dirty="0" smtClean="0">
                <a:solidFill>
                  <a:srgbClr val="404040"/>
                </a:solidFill>
              </a:rPr>
              <a:t>je </a:t>
            </a:r>
            <a:r>
              <a:rPr lang="nl-BE" altLang="nl-BE" sz="2200" dirty="0">
                <a:solidFill>
                  <a:srgbClr val="404040"/>
                </a:solidFill>
              </a:rPr>
              <a:t>organisatie over een </a:t>
            </a:r>
            <a:r>
              <a:rPr lang="nl-BE" altLang="nl-BE" sz="2200" dirty="0" smtClean="0">
                <a:solidFill>
                  <a:srgbClr val="FF0000"/>
                </a:solidFill>
              </a:rPr>
              <a:t>risicoanalyse</a:t>
            </a:r>
            <a:r>
              <a:rPr lang="nl-BE" altLang="nl-BE" sz="2200" dirty="0" smtClean="0">
                <a:solidFill>
                  <a:srgbClr val="404040"/>
                </a:solidFill>
              </a:rPr>
              <a:t> </a:t>
            </a:r>
            <a:r>
              <a:rPr lang="nl-BE" altLang="nl-BE" sz="2200" dirty="0">
                <a:solidFill>
                  <a:srgbClr val="404040"/>
                </a:solidFill>
              </a:rPr>
              <a:t>beschikt, kan dit een </a:t>
            </a:r>
            <a:r>
              <a:rPr lang="nl-BE" altLang="nl-BE" sz="2200" dirty="0">
                <a:solidFill>
                  <a:srgbClr val="FF0000"/>
                </a:solidFill>
              </a:rPr>
              <a:t>werkbaar vertrekpunt</a:t>
            </a:r>
            <a:r>
              <a:rPr lang="nl-BE" altLang="nl-BE" sz="2200" dirty="0">
                <a:solidFill>
                  <a:srgbClr val="404040"/>
                </a:solidFill>
              </a:rPr>
              <a:t> zijn.</a:t>
            </a:r>
          </a:p>
          <a:p>
            <a:pPr>
              <a:spcBef>
                <a:spcPct val="0"/>
              </a:spcBef>
              <a:buFontTx/>
              <a:buNone/>
            </a:pPr>
            <a:endParaRPr lang="nl-BE" altLang="nl-BE" sz="2200" dirty="0">
              <a:solidFill>
                <a:srgbClr val="404040"/>
              </a:solidFill>
            </a:endParaRPr>
          </a:p>
          <a:p>
            <a:pPr marL="0" indent="0">
              <a:spcBef>
                <a:spcPct val="0"/>
              </a:spcBef>
              <a:buFontTx/>
              <a:buNone/>
            </a:pPr>
            <a:r>
              <a:rPr lang="nl-BE" altLang="nl-BE" sz="2200" dirty="0">
                <a:solidFill>
                  <a:srgbClr val="404040"/>
                </a:solidFill>
              </a:rPr>
              <a:t>Het implementeren van de AVG kan een behoorlijke </a:t>
            </a:r>
            <a:r>
              <a:rPr lang="nl-BE" altLang="nl-BE" sz="2200" dirty="0" smtClean="0">
                <a:solidFill>
                  <a:srgbClr val="404040"/>
                </a:solidFill>
              </a:rPr>
              <a:t>invloed hebben op </a:t>
            </a:r>
            <a:r>
              <a:rPr lang="nl-BE" altLang="nl-BE" sz="2200" dirty="0">
                <a:solidFill>
                  <a:srgbClr val="404040"/>
                </a:solidFill>
              </a:rPr>
              <a:t>de beschikbare middelen, zeker voor wat betreft grote en meer complexe </a:t>
            </a:r>
            <a:r>
              <a:rPr lang="nl-BE" altLang="nl-BE" sz="2200" dirty="0" smtClean="0">
                <a:solidFill>
                  <a:srgbClr val="404040"/>
                </a:solidFill>
              </a:rPr>
              <a:t>organisaties. </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Gebruik </a:t>
            </a:r>
            <a:r>
              <a:rPr lang="nl-BE" altLang="nl-BE" sz="2200" dirty="0">
                <a:solidFill>
                  <a:srgbClr val="404040"/>
                </a:solidFill>
              </a:rPr>
              <a:t>de </a:t>
            </a:r>
            <a:r>
              <a:rPr lang="nl-BE" altLang="nl-BE" sz="2200" dirty="0" smtClean="0">
                <a:solidFill>
                  <a:srgbClr val="404040"/>
                </a:solidFill>
              </a:rPr>
              <a:t>overgangsperiode </a:t>
            </a:r>
            <a:r>
              <a:rPr lang="nl-BE" altLang="nl-BE" sz="2200" dirty="0">
                <a:solidFill>
                  <a:srgbClr val="404040"/>
                </a:solidFill>
              </a:rPr>
              <a:t>dus allereerst om </a:t>
            </a:r>
            <a:r>
              <a:rPr lang="nl-BE" altLang="nl-BE" sz="2200" dirty="0">
                <a:solidFill>
                  <a:srgbClr val="FF0000"/>
                </a:solidFill>
              </a:rPr>
              <a:t>medewerkers </a:t>
            </a:r>
            <a:r>
              <a:rPr lang="nl-BE" altLang="nl-BE" sz="2200" dirty="0">
                <a:solidFill>
                  <a:srgbClr val="525252"/>
                </a:solidFill>
              </a:rPr>
              <a:t>te</a:t>
            </a:r>
            <a:r>
              <a:rPr lang="nl-BE" altLang="nl-BE" sz="2200" dirty="0">
                <a:solidFill>
                  <a:srgbClr val="FF0000"/>
                </a:solidFill>
              </a:rPr>
              <a:t> informeren </a:t>
            </a:r>
            <a:r>
              <a:rPr lang="nl-BE" altLang="nl-BE" sz="2200" dirty="0">
                <a:solidFill>
                  <a:srgbClr val="404040"/>
                </a:solidFill>
              </a:rPr>
              <a:t>over de aankomende veranderingen. Stel dit niet uit tot de laatste minuut.</a:t>
            </a:r>
            <a:endParaRPr lang="nl-BE" altLang="nl-BE" sz="2200" dirty="0">
              <a:solidFill>
                <a:schemeClr val="tx1"/>
              </a:solidFill>
            </a:endParaRPr>
          </a:p>
          <a:p>
            <a:endParaRPr lang="fr-BE" sz="2200" dirty="0"/>
          </a:p>
        </p:txBody>
      </p:sp>
      <p:sp>
        <p:nvSpPr>
          <p:cNvPr id="2" name="Date Placeholder 1"/>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82485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2. Register van verwerkingsactiviteiten</a:t>
            </a:r>
            <a:endParaRPr lang="fr-BE" dirty="0"/>
          </a:p>
        </p:txBody>
      </p:sp>
      <p:sp>
        <p:nvSpPr>
          <p:cNvPr id="3" name="Content Placeholder 2"/>
          <p:cNvSpPr>
            <a:spLocks noGrp="1"/>
          </p:cNvSpPr>
          <p:nvPr>
            <p:ph idx="1"/>
          </p:nvPr>
        </p:nvSpPr>
        <p:spPr/>
        <p:txBody>
          <a:bodyPr>
            <a:normAutofit fontScale="92500" lnSpcReduction="20000"/>
          </a:bodyPr>
          <a:lstStyle/>
          <a:p>
            <a:pPr marL="0" indent="0">
              <a:buNone/>
              <a:defRPr/>
            </a:pPr>
            <a:r>
              <a:rPr lang="nl-BE" dirty="0" smtClean="0">
                <a:solidFill>
                  <a:srgbClr val="FF0000"/>
                </a:solidFill>
              </a:rPr>
              <a:t>Breng </a:t>
            </a:r>
            <a:r>
              <a:rPr lang="nl-BE" dirty="0">
                <a:solidFill>
                  <a:srgbClr val="FF0000"/>
                </a:solidFill>
              </a:rPr>
              <a:t>zorgvuldig in kaart welke persoonsgegevens je </a:t>
            </a:r>
            <a:r>
              <a:rPr lang="nl-BE" dirty="0" smtClean="0">
                <a:solidFill>
                  <a:srgbClr val="FF0000"/>
                </a:solidFill>
              </a:rPr>
              <a:t>verwerkt, </a:t>
            </a:r>
            <a:r>
              <a:rPr lang="nl-BE" dirty="0">
                <a:solidFill>
                  <a:srgbClr val="FF0000"/>
                </a:solidFill>
              </a:rPr>
              <a:t>waar deze vandaan komen en met wie je deze </a:t>
            </a:r>
            <a:r>
              <a:rPr lang="nl-BE" dirty="0" smtClean="0">
                <a:solidFill>
                  <a:srgbClr val="FF0000"/>
                </a:solidFill>
              </a:rPr>
              <a:t>deelt. </a:t>
            </a:r>
            <a:r>
              <a:rPr lang="nl-BE" dirty="0">
                <a:solidFill>
                  <a:srgbClr val="404040"/>
                </a:solidFill>
              </a:rPr>
              <a:t>Je doet er goed aan al je verwerkingen te registreren. Mogelijks dien je hiervoor een informatie-audit te </a:t>
            </a:r>
            <a:r>
              <a:rPr lang="nl-BE" dirty="0" smtClean="0">
                <a:solidFill>
                  <a:srgbClr val="404040"/>
                </a:solidFill>
              </a:rPr>
              <a:t>organiseren in je organisatie of bepaalde afdelingen ervan.</a:t>
            </a:r>
          </a:p>
          <a:p>
            <a:pPr marL="0" indent="0">
              <a:buNone/>
              <a:defRPr/>
            </a:pPr>
            <a:endParaRPr lang="nl-BE" dirty="0" smtClean="0">
              <a:solidFill>
                <a:srgbClr val="404040"/>
              </a:solidFill>
            </a:endParaRPr>
          </a:p>
          <a:p>
            <a:pPr marL="0" indent="0">
              <a:buNone/>
              <a:defRPr/>
            </a:pPr>
            <a:r>
              <a:rPr lang="nl-BE" dirty="0" smtClean="0">
                <a:solidFill>
                  <a:srgbClr val="404040"/>
                </a:solidFill>
              </a:rPr>
              <a:t>De </a:t>
            </a:r>
            <a:r>
              <a:rPr lang="nl-BE" dirty="0">
                <a:solidFill>
                  <a:srgbClr val="404040"/>
                </a:solidFill>
              </a:rPr>
              <a:t>AVG introduceert enkele </a:t>
            </a:r>
            <a:r>
              <a:rPr lang="nl-BE" dirty="0" smtClean="0">
                <a:solidFill>
                  <a:srgbClr val="FF0000"/>
                </a:solidFill>
              </a:rPr>
              <a:t>nieuwe verplichtingen</a:t>
            </a:r>
            <a:r>
              <a:rPr lang="nl-BE" dirty="0" smtClean="0">
                <a:solidFill>
                  <a:srgbClr val="404040"/>
                </a:solidFill>
              </a:rPr>
              <a:t>, </a:t>
            </a:r>
            <a:r>
              <a:rPr lang="nl-BE" dirty="0">
                <a:solidFill>
                  <a:srgbClr val="404040"/>
                </a:solidFill>
              </a:rPr>
              <a:t>specifiek op maat van de netwerkwereld. Wanneer </a:t>
            </a:r>
            <a:r>
              <a:rPr lang="nl-BE" dirty="0" smtClean="0">
                <a:solidFill>
                  <a:srgbClr val="404040"/>
                </a:solidFill>
              </a:rPr>
              <a:t>je bv</a:t>
            </a:r>
            <a:r>
              <a:rPr lang="nl-BE" dirty="0">
                <a:solidFill>
                  <a:srgbClr val="404040"/>
                </a:solidFill>
              </a:rPr>
              <a:t>. onnauwkeurige persoonsgegevens bijhoudt, en </a:t>
            </a:r>
            <a:r>
              <a:rPr lang="nl-BE" dirty="0" smtClean="0">
                <a:solidFill>
                  <a:srgbClr val="404040"/>
                </a:solidFill>
              </a:rPr>
              <a:t>hebt </a:t>
            </a:r>
            <a:r>
              <a:rPr lang="nl-BE" dirty="0">
                <a:solidFill>
                  <a:srgbClr val="404040"/>
                </a:solidFill>
              </a:rPr>
              <a:t>gedeeld met andere organisaties, zal je deze </a:t>
            </a:r>
            <a:r>
              <a:rPr lang="nl-BE" dirty="0" smtClean="0">
                <a:solidFill>
                  <a:srgbClr val="404040"/>
                </a:solidFill>
              </a:rPr>
              <a:t>laatsten </a:t>
            </a:r>
            <a:r>
              <a:rPr lang="nl-BE" dirty="0">
                <a:solidFill>
                  <a:srgbClr val="404040"/>
                </a:solidFill>
              </a:rPr>
              <a:t>moeten inlichten over de onnauwkeurigheid zodat deze een correctie kan aanbrengen in haar eigen </a:t>
            </a:r>
            <a:r>
              <a:rPr lang="nl-BE" dirty="0" smtClean="0">
                <a:solidFill>
                  <a:srgbClr val="404040"/>
                </a:solidFill>
              </a:rPr>
              <a:t>verwerking.</a:t>
            </a:r>
            <a:endParaRPr lang="nl-BE" dirty="0">
              <a:solidFill>
                <a:srgbClr val="404040"/>
              </a:solidFill>
            </a:endParaRPr>
          </a:p>
          <a:p>
            <a:pPr marL="0" indent="0">
              <a:buNone/>
              <a:defRPr/>
            </a:pPr>
            <a:endParaRPr lang="nl-BE" dirty="0" smtClean="0">
              <a:solidFill>
                <a:srgbClr val="FF0000"/>
              </a:solidFill>
            </a:endParaRPr>
          </a:p>
          <a:p>
            <a:pPr marL="0" indent="0">
              <a:buNone/>
              <a:defRPr/>
            </a:pPr>
            <a:r>
              <a:rPr lang="nl-BE" dirty="0" smtClean="0">
                <a:solidFill>
                  <a:srgbClr val="525252"/>
                </a:solidFill>
              </a:rPr>
              <a:t>De </a:t>
            </a:r>
            <a:r>
              <a:rPr lang="nl-BE" dirty="0">
                <a:solidFill>
                  <a:srgbClr val="525252"/>
                </a:solidFill>
              </a:rPr>
              <a:t>documentatieplicht </a:t>
            </a:r>
            <a:r>
              <a:rPr lang="nl-BE" dirty="0">
                <a:solidFill>
                  <a:srgbClr val="FF0000"/>
                </a:solidFill>
              </a:rPr>
              <a:t>helpt </a:t>
            </a:r>
            <a:r>
              <a:rPr lang="nl-BE" dirty="0" smtClean="0">
                <a:solidFill>
                  <a:srgbClr val="FF0000"/>
                </a:solidFill>
              </a:rPr>
              <a:t>je de verantwoordingsplicht na </a:t>
            </a:r>
            <a:r>
              <a:rPr lang="nl-BE" dirty="0">
                <a:solidFill>
                  <a:srgbClr val="FF0000"/>
                </a:solidFill>
              </a:rPr>
              <a:t>te leven. </a:t>
            </a:r>
            <a:r>
              <a:rPr lang="nl-BE" dirty="0" smtClean="0">
                <a:solidFill>
                  <a:srgbClr val="525252"/>
                </a:solidFill>
              </a:rPr>
              <a:t>Daarmee wordt de plicht bedoeld van een organisatie om te </a:t>
            </a:r>
            <a:r>
              <a:rPr lang="nl-BE" dirty="0">
                <a:solidFill>
                  <a:srgbClr val="525252"/>
                </a:solidFill>
              </a:rPr>
              <a:t>bewijzen dat ze </a:t>
            </a:r>
            <a:r>
              <a:rPr lang="nl-BE" dirty="0" smtClean="0">
                <a:solidFill>
                  <a:srgbClr val="525252"/>
                </a:solidFill>
              </a:rPr>
              <a:t>handelt in </a:t>
            </a:r>
            <a:r>
              <a:rPr lang="nl-BE" dirty="0">
                <a:solidFill>
                  <a:srgbClr val="525252"/>
                </a:solidFill>
              </a:rPr>
              <a:t>overeenstemming met de </a:t>
            </a:r>
            <a:r>
              <a:rPr lang="nl-BE" dirty="0" smtClean="0">
                <a:solidFill>
                  <a:srgbClr val="525252"/>
                </a:solidFill>
              </a:rPr>
              <a:t>gegevensbeschermingsprincipes.</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670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3</a:t>
            </a:r>
            <a:r>
              <a:rPr lang="nl-BE" dirty="0" smtClean="0"/>
              <a:t>. Wettelijke grondslag voor verwerking</a:t>
            </a:r>
            <a:endParaRPr lang="fr-BE" dirty="0"/>
          </a:p>
        </p:txBody>
      </p:sp>
      <p:sp>
        <p:nvSpPr>
          <p:cNvPr id="3" name="Content Placeholder 2"/>
          <p:cNvSpPr>
            <a:spLocks noGrp="1"/>
          </p:cNvSpPr>
          <p:nvPr>
            <p:ph idx="1"/>
          </p:nvPr>
        </p:nvSpPr>
        <p:spPr/>
        <p:txBody>
          <a:bodyPr>
            <a:normAutofit/>
          </a:bodyPr>
          <a:lstStyle/>
          <a:p>
            <a:pPr marL="0" indent="0">
              <a:buNone/>
              <a:defRPr/>
            </a:pPr>
            <a:r>
              <a:rPr lang="nl-BE" sz="2000" dirty="0">
                <a:solidFill>
                  <a:srgbClr val="FF0000"/>
                </a:solidFill>
              </a:rPr>
              <a:t>Documenteer de verscheidene types van gegevensverwerkingen die je uitvoert en </a:t>
            </a:r>
            <a:r>
              <a:rPr lang="nl-BE" sz="2000" dirty="0" smtClean="0">
                <a:solidFill>
                  <a:srgbClr val="FF0000"/>
                </a:solidFill>
              </a:rPr>
              <a:t>bepaal </a:t>
            </a:r>
            <a:r>
              <a:rPr lang="nl-BE" sz="2000" dirty="0">
                <a:solidFill>
                  <a:srgbClr val="FF0000"/>
                </a:solidFill>
              </a:rPr>
              <a:t>de </a:t>
            </a:r>
            <a:r>
              <a:rPr lang="nl-BE" sz="2000" dirty="0" smtClean="0">
                <a:solidFill>
                  <a:srgbClr val="FF0000"/>
                </a:solidFill>
              </a:rPr>
              <a:t>wettelijke grondslag </a:t>
            </a:r>
            <a:r>
              <a:rPr lang="nl-BE" sz="2000" dirty="0">
                <a:solidFill>
                  <a:srgbClr val="FF0000"/>
                </a:solidFill>
              </a:rPr>
              <a:t>voor elk van </a:t>
            </a:r>
            <a:r>
              <a:rPr lang="nl-BE" sz="2000" dirty="0" smtClean="0">
                <a:solidFill>
                  <a:srgbClr val="FF0000"/>
                </a:solidFill>
              </a:rPr>
              <a:t>hen. Ook dit helpt je te voldoen aan de verantwoordingsvereiste.</a:t>
            </a:r>
            <a:endParaRPr lang="nl-BE" sz="2000" dirty="0"/>
          </a:p>
          <a:p>
            <a:pPr marL="0" indent="0">
              <a:buNone/>
              <a:defRPr/>
            </a:pPr>
            <a:endParaRPr lang="nl-BE" sz="2000" dirty="0" smtClean="0"/>
          </a:p>
          <a:p>
            <a:pPr marL="0" indent="0">
              <a:buNone/>
              <a:defRPr/>
            </a:pPr>
            <a:r>
              <a:rPr lang="nl-BE" sz="2000" dirty="0" smtClean="0"/>
              <a:t>De </a:t>
            </a:r>
            <a:r>
              <a:rPr lang="nl-BE" sz="2000" dirty="0"/>
              <a:t>rechten van de betrokkene </a:t>
            </a:r>
            <a:r>
              <a:rPr lang="nl-BE" sz="2000" dirty="0" smtClean="0"/>
              <a:t>variëren </a:t>
            </a:r>
            <a:r>
              <a:rPr lang="nl-BE" sz="2000" dirty="0"/>
              <a:t>naargelang de wettelijke </a:t>
            </a:r>
            <a:r>
              <a:rPr lang="nl-BE" sz="2000" dirty="0" smtClean="0"/>
              <a:t>grondslag </a:t>
            </a:r>
            <a:r>
              <a:rPr lang="nl-BE" sz="2000" dirty="0"/>
              <a:t>van de gegevensverwerking. Het </a:t>
            </a:r>
            <a:r>
              <a:rPr lang="nl-BE" sz="2000" dirty="0" smtClean="0"/>
              <a:t>meest voor </a:t>
            </a:r>
            <a:r>
              <a:rPr lang="nl-BE" sz="2000" dirty="0"/>
              <a:t>de hand </a:t>
            </a:r>
            <a:r>
              <a:rPr lang="nl-BE" sz="2000" dirty="0" smtClean="0"/>
              <a:t>liggend </a:t>
            </a:r>
            <a:r>
              <a:rPr lang="nl-BE" sz="2000" dirty="0"/>
              <a:t>voorbeeld is dat de betrokkene een sterker recht heeft om de verwijdering van zijn gegevens te vragen indien zijn toestemming aan de grondslag </a:t>
            </a:r>
            <a:r>
              <a:rPr lang="nl-BE" sz="2000" dirty="0" smtClean="0"/>
              <a:t>ligt van </a:t>
            </a:r>
            <a:r>
              <a:rPr lang="nl-BE" sz="2000" dirty="0"/>
              <a:t>de verwerking</a:t>
            </a:r>
            <a:r>
              <a:rPr lang="nl-BE" sz="2000" dirty="0" smtClean="0"/>
              <a:t>.</a:t>
            </a:r>
          </a:p>
          <a:p>
            <a:pPr marL="0" indent="0">
              <a:buNone/>
              <a:defRPr/>
            </a:pPr>
            <a:endParaRPr lang="nl-BE" sz="2000" dirty="0"/>
          </a:p>
          <a:p>
            <a:pPr marL="0" indent="0">
              <a:buNone/>
              <a:defRPr/>
            </a:pPr>
            <a:r>
              <a:rPr lang="nl-BE" sz="2000" dirty="0"/>
              <a:t>Het is belangrijk om de gekozen wettelijke grondslag voor de gegevensverwerking te verduidelijken in de privacyverklaring en telkens wanneer je een toegangsverzoek beantwoordt. De wettelijke grondslagen in de AVG zijn quasi identiek aan deze in de </a:t>
            </a:r>
            <a:r>
              <a:rPr lang="nl-BE" sz="2000" dirty="0" smtClean="0"/>
              <a:t>huidige Privacywet.</a:t>
            </a:r>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9195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a:t>
            </a:r>
            <a:r>
              <a:rPr lang="nl-BE" dirty="0" smtClean="0"/>
              <a:t>. Toestemming van betrokkene</a:t>
            </a:r>
            <a:endParaRPr lang="fr-BE" dirty="0"/>
          </a:p>
        </p:txBody>
      </p:sp>
      <p:sp>
        <p:nvSpPr>
          <p:cNvPr id="3" name="Content Placeholder 2"/>
          <p:cNvSpPr>
            <a:spLocks noGrp="1"/>
          </p:cNvSpPr>
          <p:nvPr>
            <p:ph idx="1"/>
          </p:nvPr>
        </p:nvSpPr>
        <p:spPr/>
        <p:txBody>
          <a:bodyPr>
            <a:normAutofit fontScale="85000" lnSpcReduction="20000"/>
          </a:bodyPr>
          <a:lstStyle/>
          <a:p>
            <a:pPr marL="0" indent="0">
              <a:buNone/>
              <a:tabLst>
                <a:tab pos="4395788" algn="l"/>
              </a:tabLst>
              <a:defRPr/>
            </a:pPr>
            <a:r>
              <a:rPr lang="nl-BE" sz="2600" dirty="0" smtClean="0">
                <a:solidFill>
                  <a:srgbClr val="525252"/>
                </a:solidFill>
              </a:rPr>
              <a:t>Als de wettelijke grondslag voor de verwerking de toestemming van de betrokkene is, </a:t>
            </a:r>
            <a:r>
              <a:rPr lang="nl-BE" sz="2600" dirty="0" smtClean="0">
                <a:solidFill>
                  <a:srgbClr val="FF0000"/>
                </a:solidFill>
              </a:rPr>
              <a:t>evalueer </a:t>
            </a:r>
            <a:r>
              <a:rPr lang="nl-BE" sz="2600" dirty="0">
                <a:solidFill>
                  <a:srgbClr val="FF0000"/>
                </a:solidFill>
              </a:rPr>
              <a:t>de wijze waarop je </a:t>
            </a:r>
            <a:r>
              <a:rPr lang="nl-BE" sz="2600" dirty="0" smtClean="0">
                <a:solidFill>
                  <a:srgbClr val="FF0000"/>
                </a:solidFill>
              </a:rPr>
              <a:t>de </a:t>
            </a:r>
            <a:r>
              <a:rPr lang="nl-BE" sz="2600" dirty="0" err="1" smtClean="0">
                <a:solidFill>
                  <a:srgbClr val="FF0000"/>
                </a:solidFill>
              </a:rPr>
              <a:t>toe-stemming</a:t>
            </a:r>
            <a:r>
              <a:rPr lang="nl-BE" sz="2600" dirty="0" smtClean="0">
                <a:solidFill>
                  <a:srgbClr val="FF0000"/>
                </a:solidFill>
              </a:rPr>
              <a:t> </a:t>
            </a:r>
            <a:r>
              <a:rPr lang="nl-BE" sz="2600" dirty="0">
                <a:solidFill>
                  <a:srgbClr val="FF0000"/>
                </a:solidFill>
              </a:rPr>
              <a:t>vraagt, verkrijgt en registreert</a:t>
            </a:r>
            <a:r>
              <a:rPr lang="nl-BE" sz="2600" dirty="0"/>
              <a:t>, en wijzig waar nodig</a:t>
            </a:r>
            <a:r>
              <a:rPr lang="nl-BE" sz="2600" dirty="0" smtClean="0"/>
              <a:t>.</a:t>
            </a:r>
          </a:p>
          <a:p>
            <a:pPr marL="0" indent="0">
              <a:buNone/>
              <a:tabLst>
                <a:tab pos="4395788" algn="l"/>
              </a:tabLst>
              <a:defRPr/>
            </a:pPr>
            <a:endParaRPr lang="nl-BE" sz="2600" dirty="0"/>
          </a:p>
          <a:p>
            <a:pPr marL="0" indent="0">
              <a:buNone/>
              <a:defRPr/>
            </a:pPr>
            <a:r>
              <a:rPr lang="nl-BE" sz="2600" dirty="0" smtClean="0"/>
              <a:t>De toestemming moet </a:t>
            </a:r>
            <a:r>
              <a:rPr lang="nl-BE" sz="2600" dirty="0">
                <a:solidFill>
                  <a:srgbClr val="FF0000"/>
                </a:solidFill>
              </a:rPr>
              <a:t>vrij, specifiek, geïnformeerd en ondubbelzinnig</a:t>
            </a:r>
            <a:r>
              <a:rPr lang="nl-BE" sz="2600" dirty="0"/>
              <a:t> moet zijn. </a:t>
            </a:r>
            <a:r>
              <a:rPr lang="nl-BE" sz="2600" dirty="0">
                <a:solidFill>
                  <a:srgbClr val="525252"/>
                </a:solidFill>
              </a:rPr>
              <a:t>De toestemming moet ook blijken uit een </a:t>
            </a:r>
            <a:r>
              <a:rPr lang="nl-BE" sz="2600" dirty="0">
                <a:solidFill>
                  <a:srgbClr val="FF0000"/>
                </a:solidFill>
              </a:rPr>
              <a:t>actieve indicatie van akkoord. </a:t>
            </a:r>
            <a:r>
              <a:rPr lang="nl-BE" sz="2600" dirty="0">
                <a:solidFill>
                  <a:srgbClr val="525252"/>
                </a:solidFill>
              </a:rPr>
              <a:t>M.a.w. de toestemming kan niet worden afgeleid uit een stilzwijgen, een vooraf aangevinkt vakje of uit een </a:t>
            </a:r>
            <a:r>
              <a:rPr lang="nl-BE" sz="2600" dirty="0" smtClean="0">
                <a:solidFill>
                  <a:srgbClr val="525252"/>
                </a:solidFill>
              </a:rPr>
              <a:t>niet-handelen.</a:t>
            </a:r>
          </a:p>
          <a:p>
            <a:pPr marL="0" indent="0">
              <a:buNone/>
              <a:defRPr/>
            </a:pPr>
            <a:endParaRPr lang="nl-BE" sz="2600" dirty="0">
              <a:solidFill>
                <a:srgbClr val="525252"/>
              </a:solidFill>
            </a:endParaRPr>
          </a:p>
          <a:p>
            <a:pPr marL="0" indent="0">
              <a:buNone/>
              <a:defRPr/>
            </a:pPr>
            <a:r>
              <a:rPr lang="nl-BE" sz="2600" dirty="0" smtClean="0"/>
              <a:t>Indien </a:t>
            </a:r>
            <a:r>
              <a:rPr lang="nl-BE" sz="2600" dirty="0"/>
              <a:t>je rekent op de toestemming van de betrokkene om diens gegevens te verwerken, zorg dan zeker dat die toestemming voldoet aan de vereisten van de </a:t>
            </a:r>
            <a:r>
              <a:rPr lang="nl-BE" sz="2600" dirty="0" smtClean="0"/>
              <a:t>AVG.</a:t>
            </a:r>
          </a:p>
          <a:p>
            <a:pPr marL="0" indent="0">
              <a:buNone/>
              <a:defRPr/>
            </a:pPr>
            <a:endParaRPr lang="nl-BE" sz="2600" dirty="0"/>
          </a:p>
          <a:p>
            <a:pPr marL="0" indent="0">
              <a:buNone/>
              <a:defRPr/>
            </a:pPr>
            <a:r>
              <a:rPr lang="nl-BE" sz="2600" dirty="0" smtClean="0"/>
              <a:t>Indien </a:t>
            </a:r>
            <a:r>
              <a:rPr lang="nl-BE" sz="2600" dirty="0"/>
              <a:t>dit nu nog niet het geval is, wijzig dan je toestemmingsmechanisme of ga op zoek naar een alternatief voor toestemming als grondslag voor de gegevensverwerking</a:t>
            </a:r>
            <a:r>
              <a:rPr lang="nl-BE" sz="2600" dirty="0" smtClean="0"/>
              <a:t>.</a:t>
            </a:r>
            <a:endParaRPr lang="nl-BE" sz="26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291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4. Toestemming van betrokkene</a:t>
            </a:r>
            <a:endParaRPr lang="fr-BE" dirty="0"/>
          </a:p>
        </p:txBody>
      </p:sp>
      <p:sp>
        <p:nvSpPr>
          <p:cNvPr id="3" name="Content Placeholder 2"/>
          <p:cNvSpPr>
            <a:spLocks noGrp="1"/>
          </p:cNvSpPr>
          <p:nvPr>
            <p:ph idx="1"/>
          </p:nvPr>
        </p:nvSpPr>
        <p:spPr/>
        <p:txBody>
          <a:bodyPr/>
          <a:lstStyle/>
          <a:p>
            <a:pPr marL="0" indent="0">
              <a:buNone/>
              <a:defRPr/>
            </a:pPr>
            <a:r>
              <a:rPr lang="nl-BE" sz="2200" dirty="0"/>
              <a:t>Noteer dat de </a:t>
            </a:r>
            <a:r>
              <a:rPr lang="nl-BE" sz="2200" dirty="0">
                <a:solidFill>
                  <a:srgbClr val="FF0000"/>
                </a:solidFill>
              </a:rPr>
              <a:t>toestemming controleerbaar </a:t>
            </a:r>
            <a:r>
              <a:rPr lang="nl-BE" sz="2200" dirty="0"/>
              <a:t>moet zijn en dat de betrokkene doorgaans meer rechten heeft wanneer je vertrouwt op toestemming als grondslag voor de gegevensverwerking.</a:t>
            </a:r>
          </a:p>
          <a:p>
            <a:pPr marL="0" indent="0">
              <a:buNone/>
              <a:defRPr/>
            </a:pPr>
            <a:endParaRPr lang="nl-BE" sz="2200" dirty="0" smtClean="0"/>
          </a:p>
          <a:p>
            <a:pPr marL="0" indent="0">
              <a:buNone/>
              <a:defRPr/>
            </a:pPr>
            <a:r>
              <a:rPr lang="nl-BE" sz="2200" dirty="0" smtClean="0"/>
              <a:t>De </a:t>
            </a:r>
            <a:r>
              <a:rPr lang="nl-BE" sz="2200" dirty="0"/>
              <a:t>AVG verduidelijkt dat de verwerkingsverantwoordelijke in staat moet zijn om aan te tonen dat toestemming werd gegeven. Evalueer dus de huidige systemen die toestemming registreren, teneinde een audit </a:t>
            </a:r>
            <a:r>
              <a:rPr lang="nl-BE" sz="2200" dirty="0" err="1"/>
              <a:t>trail</a:t>
            </a:r>
            <a:r>
              <a:rPr lang="nl-BE" sz="2200" dirty="0"/>
              <a:t> (controlespoor) te verzekeren.</a:t>
            </a:r>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697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5. Toestemming namens kinderen</a:t>
            </a:r>
            <a:endParaRPr lang="fr-BE" dirty="0"/>
          </a:p>
        </p:txBody>
      </p:sp>
      <p:sp>
        <p:nvSpPr>
          <p:cNvPr id="3" name="Content Placeholder 2"/>
          <p:cNvSpPr>
            <a:spLocks noGrp="1"/>
          </p:cNvSpPr>
          <p:nvPr>
            <p:ph idx="1"/>
          </p:nvPr>
        </p:nvSpPr>
        <p:spPr/>
        <p:txBody>
          <a:bodyPr>
            <a:normAutofit lnSpcReduction="10000"/>
          </a:bodyPr>
          <a:lstStyle/>
          <a:p>
            <a:pPr marL="0" indent="0">
              <a:buNone/>
              <a:defRPr/>
            </a:pPr>
            <a:r>
              <a:rPr lang="nl-BE" sz="2100" dirty="0"/>
              <a:t>Als je organisatie </a:t>
            </a:r>
            <a:r>
              <a:rPr lang="nl-BE" sz="2100" dirty="0">
                <a:solidFill>
                  <a:srgbClr val="FF0000"/>
                </a:solidFill>
              </a:rPr>
              <a:t>gegevens </a:t>
            </a:r>
            <a:r>
              <a:rPr lang="nl-BE" sz="2100" dirty="0" smtClean="0">
                <a:solidFill>
                  <a:srgbClr val="FF0000"/>
                </a:solidFill>
              </a:rPr>
              <a:t>over </a:t>
            </a:r>
            <a:r>
              <a:rPr lang="nl-BE" sz="2100" dirty="0">
                <a:solidFill>
                  <a:srgbClr val="FF0000"/>
                </a:solidFill>
              </a:rPr>
              <a:t>kinderen onder de 16 jaar </a:t>
            </a:r>
            <a:r>
              <a:rPr lang="nl-BE" sz="2100" dirty="0"/>
              <a:t>verwerkt op basis van de </a:t>
            </a:r>
            <a:r>
              <a:rPr lang="nl-BE" sz="2100" dirty="0" smtClean="0">
                <a:solidFill>
                  <a:srgbClr val="FF0000"/>
                </a:solidFill>
              </a:rPr>
              <a:t>toestemming</a:t>
            </a:r>
            <a:r>
              <a:rPr lang="nl-BE" sz="2100" dirty="0" smtClean="0"/>
              <a:t> van de betrokkene, moet een </a:t>
            </a:r>
            <a:r>
              <a:rPr lang="nl-BE" sz="2100" dirty="0">
                <a:solidFill>
                  <a:srgbClr val="FF0000"/>
                </a:solidFill>
              </a:rPr>
              <a:t>ouder of voogd</a:t>
            </a:r>
            <a:r>
              <a:rPr lang="nl-BE" sz="2100" dirty="0"/>
              <a:t> </a:t>
            </a:r>
            <a:r>
              <a:rPr lang="nl-BE" sz="2100" dirty="0" smtClean="0"/>
              <a:t>deze toestemming geven </a:t>
            </a:r>
            <a:r>
              <a:rPr lang="nl-BE" sz="2100" dirty="0"/>
              <a:t>opdat de gegevensverwerking rechtmatig zou zijn. De AVG biedt speciale bescherming aan gegevens van kinderen, o.a. in de context van commerciële internetdiensten als sociale netwerken.</a:t>
            </a:r>
          </a:p>
          <a:p>
            <a:pPr marL="0" indent="0">
              <a:buNone/>
              <a:defRPr/>
            </a:pPr>
            <a:endParaRPr lang="nl-BE" sz="2100" dirty="0" smtClean="0"/>
          </a:p>
          <a:p>
            <a:pPr marL="0" indent="0">
              <a:buNone/>
              <a:defRPr/>
            </a:pPr>
            <a:r>
              <a:rPr lang="nl-BE" sz="2100" dirty="0" smtClean="0"/>
              <a:t>Dit </a:t>
            </a:r>
            <a:r>
              <a:rPr lang="nl-BE" sz="2100" dirty="0"/>
              <a:t>kan aanzienlijke gevolgen </a:t>
            </a:r>
            <a:r>
              <a:rPr lang="nl-BE" sz="2100" dirty="0" smtClean="0"/>
              <a:t>hebben als je </a:t>
            </a:r>
            <a:r>
              <a:rPr lang="nl-BE" sz="2100" dirty="0"/>
              <a:t>organisatie gericht is op het aanbieden van diensten aan kinderen en </a:t>
            </a:r>
            <a:r>
              <a:rPr lang="nl-BE" sz="2100" dirty="0" smtClean="0"/>
              <a:t>daartoe </a:t>
            </a:r>
            <a:r>
              <a:rPr lang="nl-BE" sz="2100" dirty="0"/>
              <a:t>hun persoonsgegevens </a:t>
            </a:r>
            <a:r>
              <a:rPr lang="nl-BE" sz="2100" dirty="0" smtClean="0"/>
              <a:t>verwerkt. Ontwikkel </a:t>
            </a:r>
            <a:r>
              <a:rPr lang="nl-BE" sz="2100" dirty="0"/>
              <a:t>systemen die de leeftijd van de betrokkene nagaan en die de </a:t>
            </a:r>
            <a:r>
              <a:rPr lang="nl-BE" sz="2100" dirty="0" smtClean="0"/>
              <a:t>ouder </a:t>
            </a:r>
            <a:r>
              <a:rPr lang="nl-BE" sz="2100" dirty="0"/>
              <a:t>of </a:t>
            </a:r>
            <a:r>
              <a:rPr lang="nl-BE" sz="2100" dirty="0" smtClean="0"/>
              <a:t>voogd om </a:t>
            </a:r>
            <a:r>
              <a:rPr lang="nl-BE" sz="2100" dirty="0"/>
              <a:t>toestemming vragen voor </a:t>
            </a:r>
            <a:r>
              <a:rPr lang="nl-BE" sz="2100" dirty="0" smtClean="0"/>
              <a:t>de verwerking </a:t>
            </a:r>
            <a:r>
              <a:rPr lang="nl-BE" sz="2100" dirty="0"/>
              <a:t>van </a:t>
            </a:r>
            <a:r>
              <a:rPr lang="nl-BE" sz="2100" dirty="0" smtClean="0"/>
              <a:t>persoonsgegevens over kinderen.</a:t>
            </a:r>
          </a:p>
          <a:p>
            <a:pPr marL="0" indent="0">
              <a:buNone/>
              <a:defRPr/>
            </a:pPr>
            <a:endParaRPr lang="nl-BE" sz="2100" dirty="0" smtClean="0"/>
          </a:p>
          <a:p>
            <a:pPr marL="0" indent="0">
              <a:buNone/>
              <a:defRPr/>
            </a:pPr>
            <a:r>
              <a:rPr lang="nl-BE" sz="2100" dirty="0" smtClean="0"/>
              <a:t>Onthoud </a:t>
            </a:r>
            <a:r>
              <a:rPr lang="nl-BE" sz="2100" dirty="0"/>
              <a:t>dat de </a:t>
            </a:r>
            <a:r>
              <a:rPr lang="nl-BE" sz="2100" dirty="0">
                <a:solidFill>
                  <a:srgbClr val="FF0000"/>
                </a:solidFill>
              </a:rPr>
              <a:t>toestemming controleerbaar </a:t>
            </a:r>
            <a:r>
              <a:rPr lang="nl-BE" sz="2100" dirty="0"/>
              <a:t>moet zijn en dat desgevallend de privacyverklaring moet geschreven zijn in voor kinderen begrijpbare taal.</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2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6</a:t>
            </a:r>
            <a:r>
              <a:rPr lang="nl-BE" dirty="0" smtClean="0"/>
              <a:t>. Transparantie </a:t>
            </a:r>
            <a:r>
              <a:rPr lang="nl-BE" dirty="0" err="1" smtClean="0"/>
              <a:t>tov</a:t>
            </a:r>
            <a:r>
              <a:rPr lang="nl-BE" dirty="0" smtClean="0"/>
              <a:t> de betrokkene</a:t>
            </a:r>
            <a:endParaRPr lang="fr-BE" dirty="0"/>
          </a:p>
        </p:txBody>
      </p:sp>
      <p:sp>
        <p:nvSpPr>
          <p:cNvPr id="3" name="Content Placeholder 2"/>
          <p:cNvSpPr>
            <a:spLocks noGrp="1"/>
          </p:cNvSpPr>
          <p:nvPr>
            <p:ph idx="1"/>
          </p:nvPr>
        </p:nvSpPr>
        <p:spPr/>
        <p:txBody>
          <a:bodyPr>
            <a:normAutofit fontScale="85000" lnSpcReduction="10000"/>
          </a:bodyPr>
          <a:lstStyle/>
          <a:p>
            <a:pPr marL="0" indent="0">
              <a:spcBef>
                <a:spcPct val="0"/>
              </a:spcBef>
              <a:buNone/>
            </a:pPr>
            <a:r>
              <a:rPr lang="nl-BE" altLang="nl-BE" dirty="0">
                <a:solidFill>
                  <a:srgbClr val="404040"/>
                </a:solidFill>
              </a:rPr>
              <a:t>Wanneer </a:t>
            </a:r>
            <a:r>
              <a:rPr lang="nl-BE" altLang="nl-BE" dirty="0" smtClean="0">
                <a:solidFill>
                  <a:srgbClr val="404040"/>
                </a:solidFill>
              </a:rPr>
              <a:t>je organisatie persoonsgegevens </a:t>
            </a:r>
            <a:r>
              <a:rPr lang="nl-BE" altLang="nl-BE" dirty="0">
                <a:solidFill>
                  <a:srgbClr val="404040"/>
                </a:solidFill>
              </a:rPr>
              <a:t>verwerkt, </a:t>
            </a:r>
            <a:r>
              <a:rPr lang="nl-BE" altLang="nl-BE" dirty="0" smtClean="0">
                <a:solidFill>
                  <a:srgbClr val="404040"/>
                </a:solidFill>
              </a:rPr>
              <a:t>dient ze </a:t>
            </a:r>
            <a:r>
              <a:rPr lang="nl-BE" altLang="nl-BE" dirty="0">
                <a:solidFill>
                  <a:srgbClr val="404040"/>
                </a:solidFill>
              </a:rPr>
              <a:t>aan de betrokkene bepaalde informatie te verschaffen, zoals </a:t>
            </a:r>
            <a:r>
              <a:rPr lang="nl-BE" altLang="nl-BE" dirty="0" smtClean="0">
                <a:solidFill>
                  <a:srgbClr val="404040"/>
                </a:solidFill>
              </a:rPr>
              <a:t>de doeleinden waarvoor de gegevens worden verwerkt. </a:t>
            </a:r>
            <a:r>
              <a:rPr lang="nl-BE" altLang="nl-BE" dirty="0">
                <a:solidFill>
                  <a:srgbClr val="404040"/>
                </a:solidFill>
              </a:rPr>
              <a:t>Doorgaans wordt deze informatie verstrekt in de vorm van een privacyverklaring.</a:t>
            </a:r>
          </a:p>
          <a:p>
            <a:pPr marL="0" indent="0">
              <a:spcBef>
                <a:spcPct val="0"/>
              </a:spcBef>
              <a:buFontTx/>
              <a:buNone/>
            </a:pPr>
            <a:endParaRPr lang="nl-BE" altLang="nl-BE" dirty="0">
              <a:solidFill>
                <a:srgbClr val="FF0000"/>
              </a:solidFill>
            </a:endParaRPr>
          </a:p>
          <a:p>
            <a:pPr marL="0" indent="0">
              <a:spcBef>
                <a:spcPct val="0"/>
              </a:spcBef>
              <a:buFontTx/>
              <a:buNone/>
            </a:pPr>
            <a:r>
              <a:rPr lang="nl-BE" altLang="nl-BE" dirty="0" smtClean="0">
                <a:solidFill>
                  <a:srgbClr val="FF0000"/>
                </a:solidFill>
              </a:rPr>
              <a:t>Evalueer de </a:t>
            </a:r>
            <a:r>
              <a:rPr lang="nl-BE" altLang="nl-BE" dirty="0">
                <a:solidFill>
                  <a:srgbClr val="FF0000"/>
                </a:solidFill>
              </a:rPr>
              <a:t>bestaande privacyverklaring en plan </a:t>
            </a:r>
            <a:r>
              <a:rPr lang="nl-BE" altLang="nl-BE" dirty="0" smtClean="0">
                <a:solidFill>
                  <a:srgbClr val="FF0000"/>
                </a:solidFill>
              </a:rPr>
              <a:t>noodzakelijke wijzigingen </a:t>
            </a:r>
            <a:r>
              <a:rPr lang="nl-BE" altLang="nl-BE" dirty="0" smtClean="0">
                <a:solidFill>
                  <a:srgbClr val="404040"/>
                </a:solidFill>
              </a:rPr>
              <a:t>hieraan </a:t>
            </a:r>
            <a:r>
              <a:rPr lang="nl-BE" altLang="nl-BE" dirty="0">
                <a:solidFill>
                  <a:srgbClr val="404040"/>
                </a:solidFill>
              </a:rPr>
              <a:t>in het licht van de AVG.</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privacyverklaring wordt aangevuld met </a:t>
            </a:r>
            <a:r>
              <a:rPr lang="nl-BE" altLang="nl-BE" dirty="0">
                <a:solidFill>
                  <a:srgbClr val="FF0000"/>
                </a:solidFill>
              </a:rPr>
              <a:t>nieuwe informatietypes.</a:t>
            </a:r>
            <a:r>
              <a:rPr lang="nl-BE" altLang="nl-BE" dirty="0">
                <a:solidFill>
                  <a:srgbClr val="404040"/>
                </a:solidFill>
              </a:rPr>
              <a:t> Zo zal je voortaan de wettelijke grondslag voor de gegevensverwerking moeten meedelen, de termijnen gedurende dewelke je de informatie zal bijhouden, of je de gegevens uitwisselt buiten de </a:t>
            </a:r>
            <a:r>
              <a:rPr lang="nl-BE" altLang="nl-BE" dirty="0" smtClean="0">
                <a:solidFill>
                  <a:srgbClr val="404040"/>
                </a:solidFill>
              </a:rPr>
              <a:t>EU </a:t>
            </a:r>
            <a:r>
              <a:rPr lang="nl-BE" altLang="nl-BE" dirty="0">
                <a:solidFill>
                  <a:srgbClr val="404040"/>
                </a:solidFill>
              </a:rPr>
              <a:t>en de mogelijkheid voor de betrokkene om een klacht in te dienen bij de </a:t>
            </a:r>
            <a:r>
              <a:rPr lang="nl-BE" altLang="nl-BE" dirty="0" err="1">
                <a:solidFill>
                  <a:srgbClr val="404040"/>
                </a:solidFill>
              </a:rPr>
              <a:t>Privacycommissie</a:t>
            </a:r>
            <a:r>
              <a:rPr lang="nl-BE" altLang="nl-BE" dirty="0">
                <a:solidFill>
                  <a:srgbClr val="404040"/>
                </a:solidFill>
              </a:rPr>
              <a:t> indien deze meent dat zijn persoonsgegevens foutief worden verwerkt.</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dat deze informatie wordt verschaft in </a:t>
            </a:r>
            <a:r>
              <a:rPr lang="nl-BE" altLang="nl-BE" dirty="0" smtClean="0">
                <a:solidFill>
                  <a:srgbClr val="FF0000"/>
                </a:solidFill>
              </a:rPr>
              <a:t>beknopte, begrijpbare en </a:t>
            </a:r>
            <a:r>
              <a:rPr lang="nl-BE" altLang="nl-BE" dirty="0">
                <a:solidFill>
                  <a:srgbClr val="FF0000"/>
                </a:solidFill>
              </a:rPr>
              <a:t>duidelijke taal.</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54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Autofit/>
          </a:bodyPr>
          <a:lstStyle/>
          <a:p>
            <a:pPr marL="0" indent="0">
              <a:buNone/>
            </a:pPr>
            <a:r>
              <a:rPr lang="nl-BE" sz="2200" dirty="0" smtClean="0">
                <a:solidFill>
                  <a:srgbClr val="FF0000"/>
                </a:solidFill>
              </a:rPr>
              <a:t>Ga na of de huidige procedures in je organisatie alle rechten voorzien waarop de betrokkene zich kan beroepen, </a:t>
            </a:r>
            <a:r>
              <a:rPr lang="nl-BE" sz="2200" dirty="0" smtClean="0"/>
              <a:t>inclusief hoe persoonsgegevens kunnen worden verwijderd of hoe gegevens elektronisch zullen worden meegedeeld. De AVG voorziet o.a. in de volgende rechten voor de betrokkene</a:t>
            </a:r>
          </a:p>
          <a:p>
            <a:r>
              <a:rPr lang="nl-BE" sz="2200" dirty="0">
                <a:solidFill>
                  <a:srgbClr val="FF0000"/>
                </a:solidFill>
              </a:rPr>
              <a:t>i</a:t>
            </a:r>
            <a:r>
              <a:rPr lang="nl-BE" sz="2200" dirty="0" smtClean="0">
                <a:solidFill>
                  <a:srgbClr val="FF0000"/>
                </a:solidFill>
              </a:rPr>
              <a:t>nformatie en toegang tot persoonsgegevens</a:t>
            </a:r>
          </a:p>
          <a:p>
            <a:r>
              <a:rPr lang="nl-BE" sz="2200" dirty="0">
                <a:solidFill>
                  <a:srgbClr val="FF0000"/>
                </a:solidFill>
              </a:rPr>
              <a:t>v</a:t>
            </a:r>
            <a:r>
              <a:rPr lang="nl-BE" sz="2200" dirty="0" smtClean="0">
                <a:solidFill>
                  <a:srgbClr val="FF0000"/>
                </a:solidFill>
              </a:rPr>
              <a:t>erbetering en uitwissing van de gegevens</a:t>
            </a:r>
          </a:p>
          <a:p>
            <a:r>
              <a:rPr lang="nl-BE" sz="2200" dirty="0">
                <a:solidFill>
                  <a:srgbClr val="FF0000"/>
                </a:solidFill>
              </a:rPr>
              <a:t>b</a:t>
            </a:r>
            <a:r>
              <a:rPr lang="nl-BE" sz="2200" dirty="0" smtClean="0">
                <a:solidFill>
                  <a:srgbClr val="FF0000"/>
                </a:solidFill>
              </a:rPr>
              <a:t>ezwaar tegen direct marketingpraktijken</a:t>
            </a:r>
          </a:p>
          <a:p>
            <a:r>
              <a:rPr lang="nl-BE" sz="2200" dirty="0">
                <a:solidFill>
                  <a:srgbClr val="FF0000"/>
                </a:solidFill>
              </a:rPr>
              <a:t>b</a:t>
            </a:r>
            <a:r>
              <a:rPr lang="nl-BE" sz="2200" dirty="0" smtClean="0">
                <a:solidFill>
                  <a:srgbClr val="FF0000"/>
                </a:solidFill>
              </a:rPr>
              <a:t>ezwaar tegen geautomatiseerde besluitvorming en profilering</a:t>
            </a:r>
          </a:p>
          <a:p>
            <a:r>
              <a:rPr lang="nl-BE" sz="220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10"/>
          </p:nvPr>
        </p:nvSpPr>
        <p:spPr/>
        <p:txBody>
          <a:bodyPr/>
          <a:lstStyle/>
          <a:p>
            <a:r>
              <a:rPr lang="nl-BE" smtClean="0"/>
              <a:t>12/10/2017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17</a:t>
            </a:fld>
            <a:endParaRPr lang="fr-BE" noProof="0"/>
          </a:p>
        </p:txBody>
      </p:sp>
    </p:spTree>
    <p:extLst>
      <p:ext uri="{BB962C8B-B14F-4D97-AF65-F5344CB8AC3E}">
        <p14:creationId xmlns:p14="http://schemas.microsoft.com/office/powerpoint/2010/main" val="534380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7</a:t>
            </a:r>
            <a:r>
              <a:rPr lang="nl-BE" dirty="0" smtClean="0"/>
              <a:t>. Rechten van de betrokkene</a:t>
            </a:r>
            <a:endParaRPr lang="fr-BE" dirty="0"/>
          </a:p>
        </p:txBody>
      </p:sp>
      <p:sp>
        <p:nvSpPr>
          <p:cNvPr id="3" name="Content Placeholder 2"/>
          <p:cNvSpPr>
            <a:spLocks noGrp="1"/>
          </p:cNvSpPr>
          <p:nvPr>
            <p:ph idx="1"/>
          </p:nvPr>
        </p:nvSpPr>
        <p:spPr/>
        <p:txBody>
          <a:bodyPr>
            <a:normAutofit/>
          </a:bodyPr>
          <a:lstStyle/>
          <a:p>
            <a:pPr marL="0" indent="0">
              <a:buNone/>
            </a:pPr>
            <a:r>
              <a:rPr lang="nl-BE" sz="2200" dirty="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pPr marL="0" indent="0">
              <a:buNone/>
            </a:pPr>
            <a:endParaRPr lang="nl-BE" sz="2200" dirty="0"/>
          </a:p>
          <a:p>
            <a:pPr marL="0" indent="0">
              <a:buNone/>
            </a:pPr>
            <a:r>
              <a:rPr lang="nl-BE" sz="2200" dirty="0"/>
              <a:t>Het </a:t>
            </a:r>
            <a:r>
              <a:rPr lang="nl-BE" sz="2200" dirty="0">
                <a:solidFill>
                  <a:srgbClr val="FF0000"/>
                </a:solidFill>
              </a:rPr>
              <a:t>recht op overdraagbaarheid </a:t>
            </a:r>
            <a:r>
              <a:rPr lang="nl-BE" sz="2200" dirty="0"/>
              <a:t>van de gegevens is een </a:t>
            </a:r>
            <a:r>
              <a:rPr lang="nl-BE" sz="2200" dirty="0">
                <a:solidFill>
                  <a:srgbClr val="FF0000"/>
                </a:solidFill>
              </a:rPr>
              <a:t>nieuwigheid</a:t>
            </a:r>
            <a:r>
              <a:rPr lang="nl-BE" sz="2200" dirty="0"/>
              <a:t>. Dit is een verbeterde vorm van toegang waarbij de betrokkene het recht heeft de persoonsgegevens die op hem van toepassing zijn in een gestructureerde, gangbare en elektronische vorm te verkrijgen</a:t>
            </a:r>
            <a:r>
              <a:rPr lang="nl-BE" sz="2200" dirty="0" smtClean="0"/>
              <a:t>.</a:t>
            </a:r>
            <a:endParaRPr lang="fr-BE" sz="22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713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fontScale="85000" lnSpcReduction="20000"/>
          </a:bodyPr>
          <a:lstStyle/>
          <a:p>
            <a:pPr marL="0" indent="0" algn="just">
              <a:buNone/>
              <a:defRPr/>
            </a:pPr>
            <a:r>
              <a:rPr lang="nl-BE" dirty="0"/>
              <a:t>Voorzie een update van je bestaande </a:t>
            </a:r>
            <a:r>
              <a:rPr lang="nl-BE" dirty="0">
                <a:solidFill>
                  <a:srgbClr val="FF0000"/>
                </a:solidFill>
                <a:latin typeface="HelveticaNeue"/>
              </a:rPr>
              <a:t>toegangsprocedures en bedenk hoe je verzoeken tot toegang </a:t>
            </a:r>
            <a:r>
              <a:rPr lang="nl-BE" dirty="0" smtClean="0">
                <a:solidFill>
                  <a:srgbClr val="FF0000"/>
                </a:solidFill>
                <a:latin typeface="HelveticaNeue"/>
              </a:rPr>
              <a:t>zal </a:t>
            </a:r>
            <a:r>
              <a:rPr lang="nl-BE" dirty="0">
                <a:solidFill>
                  <a:srgbClr val="FF0000"/>
                </a:solidFill>
                <a:latin typeface="HelveticaNeue"/>
              </a:rPr>
              <a:t>behandelen onder de nieuwe termijnen </a:t>
            </a:r>
            <a:r>
              <a:rPr lang="nl-BE" dirty="0"/>
              <a:t>in de AVG.</a:t>
            </a:r>
          </a:p>
          <a:p>
            <a:pPr marL="0" indent="0" algn="just">
              <a:buNone/>
              <a:defRPr/>
            </a:pPr>
            <a:endParaRPr lang="nl-BE" dirty="0" smtClean="0"/>
          </a:p>
          <a:p>
            <a:pPr marL="0" indent="0" algn="just">
              <a:buNone/>
              <a:defRPr/>
            </a:pPr>
            <a:r>
              <a:rPr lang="nl-BE" dirty="0" smtClean="0"/>
              <a:t>In </a:t>
            </a:r>
            <a:r>
              <a:rPr lang="nl-BE" dirty="0"/>
              <a:t>de meeste gevallen zal gratis en binnen de </a:t>
            </a:r>
            <a:r>
              <a:rPr lang="nl-BE" dirty="0">
                <a:solidFill>
                  <a:srgbClr val="FF0000"/>
                </a:solidFill>
                <a:latin typeface="HelveticaNeue"/>
              </a:rPr>
              <a:t>30</a:t>
            </a:r>
            <a:r>
              <a:rPr lang="nl-BE" dirty="0">
                <a:solidFill>
                  <a:schemeClr val="accent5"/>
                </a:solidFill>
                <a:latin typeface="HelveticaNeue"/>
              </a:rPr>
              <a:t> </a:t>
            </a:r>
            <a:r>
              <a:rPr lang="nl-BE" dirty="0">
                <a:solidFill>
                  <a:srgbClr val="FF0000"/>
                </a:solidFill>
                <a:latin typeface="HelveticaNeue"/>
              </a:rPr>
              <a:t>dagen</a:t>
            </a:r>
            <a:r>
              <a:rPr lang="nl-BE" dirty="0">
                <a:solidFill>
                  <a:schemeClr val="accent5"/>
                </a:solidFill>
                <a:latin typeface="HelveticaNeue"/>
              </a:rPr>
              <a:t> </a:t>
            </a:r>
            <a:r>
              <a:rPr lang="nl-BE" dirty="0"/>
              <a:t>(i.t.t. de huidige termijn van 45 dagen) gevolg moeten worden gegeven aan het verzoek tot toegang. Manifest ongegronde of overmatige verzoeken kunnen worden aangerekend of worden geweigerd</a:t>
            </a:r>
            <a:r>
              <a:rPr lang="nl-BE" dirty="0" smtClean="0"/>
              <a:t>.</a:t>
            </a:r>
          </a:p>
          <a:p>
            <a:pPr marL="0" indent="0" algn="just">
              <a:buNone/>
              <a:defRPr/>
            </a:pPr>
            <a:endParaRPr lang="nl-BE" dirty="0" smtClean="0">
              <a:solidFill>
                <a:srgbClr val="FF0000"/>
              </a:solidFill>
              <a:latin typeface="HelveticaNeue"/>
            </a:endParaRPr>
          </a:p>
          <a:p>
            <a:pPr marL="0" indent="0" algn="just">
              <a:buNone/>
              <a:defRPr/>
            </a:pPr>
            <a:r>
              <a:rPr lang="nl-BE" dirty="0" smtClean="0">
                <a:solidFill>
                  <a:srgbClr val="FF0000"/>
                </a:solidFill>
                <a:latin typeface="HelveticaNeue"/>
              </a:rPr>
              <a:t>Je </a:t>
            </a:r>
            <a:r>
              <a:rPr lang="nl-BE" dirty="0">
                <a:solidFill>
                  <a:srgbClr val="FF0000"/>
                </a:solidFill>
                <a:latin typeface="HelveticaNeue"/>
              </a:rPr>
              <a:t>dient de betrokkene die om toegang verzoekt bepaalde bijkomstige informatie te verschaffen, zoals de termijnen gedurende dewelke je informatie bijhoudt en het recht om onnauwkeurige gegevens te laten </a:t>
            </a:r>
            <a:r>
              <a:rPr lang="nl-BE" dirty="0" smtClean="0">
                <a:solidFill>
                  <a:srgbClr val="FF0000"/>
                </a:solidFill>
                <a:latin typeface="HelveticaNeue"/>
              </a:rPr>
              <a:t>verbeteren.</a:t>
            </a:r>
            <a:r>
              <a:rPr lang="nl-BE" dirty="0">
                <a:solidFill>
                  <a:schemeClr val="accent5"/>
                </a:solidFill>
                <a:latin typeface="HelveticaNeue"/>
              </a:rPr>
              <a:t> </a:t>
            </a:r>
            <a:r>
              <a:rPr lang="nl-BE" dirty="0" smtClean="0"/>
              <a:t>Het </a:t>
            </a:r>
            <a:r>
              <a:rPr lang="nl-BE" dirty="0"/>
              <a:t>moet logistiek mogelijk zijn om alle verzoeken binnen de voorziene tijdspanne te verwerken en </a:t>
            </a:r>
            <a:r>
              <a:rPr lang="nl-BE" dirty="0" smtClean="0"/>
              <a:t>de betrokkene </a:t>
            </a:r>
            <a:r>
              <a:rPr lang="nl-BE" dirty="0"/>
              <a:t>van de noodzakelijke informatie te voorzien</a:t>
            </a:r>
            <a:r>
              <a:rPr lang="nl-BE" dirty="0" smtClean="0"/>
              <a:t>.</a:t>
            </a:r>
            <a:endParaRPr lang="nl-BE" dirty="0"/>
          </a:p>
          <a:p>
            <a:pPr marL="0" indent="0" algn="just">
              <a:buNone/>
              <a:defRPr/>
            </a:pPr>
            <a:endParaRPr lang="nl-BE" dirty="0" smtClean="0"/>
          </a:p>
          <a:p>
            <a:pPr marL="0" indent="0" algn="just">
              <a:buNone/>
              <a:defRPr/>
            </a:pPr>
            <a:r>
              <a:rPr lang="nl-BE" dirty="0"/>
              <a:t>H</a:t>
            </a:r>
            <a:r>
              <a:rPr lang="nl-BE" dirty="0" smtClean="0"/>
              <a:t>et kan kostenbesparend </a:t>
            </a:r>
            <a:r>
              <a:rPr lang="nl-BE" dirty="0"/>
              <a:t>zijn een systeem te ontwikkelen dat de betrokkene in staat stelt de gegevens </a:t>
            </a:r>
            <a:r>
              <a:rPr lang="nl-BE" dirty="0">
                <a:solidFill>
                  <a:srgbClr val="FF0000"/>
                </a:solidFill>
              </a:rPr>
              <a:t>zelf online </a:t>
            </a:r>
            <a:r>
              <a:rPr lang="nl-BE" dirty="0">
                <a:solidFill>
                  <a:srgbClr val="525252"/>
                </a:solidFill>
              </a:rPr>
              <a:t>te</a:t>
            </a:r>
            <a:r>
              <a:rPr lang="nl-BE" dirty="0">
                <a:solidFill>
                  <a:srgbClr val="FF0000"/>
                </a:solidFill>
              </a:rPr>
              <a:t> raadplegen</a:t>
            </a:r>
            <a:r>
              <a:rPr lang="nl-BE" dirty="0"/>
              <a:t>. </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AVG of GDPR</a:t>
            </a:r>
            <a:endParaRPr lang="fr-BE" dirty="0"/>
          </a:p>
        </p:txBody>
      </p:sp>
      <p:sp>
        <p:nvSpPr>
          <p:cNvPr id="3" name="Content Placeholder 2"/>
          <p:cNvSpPr>
            <a:spLocks noGrp="1"/>
          </p:cNvSpPr>
          <p:nvPr>
            <p:ph idx="1"/>
          </p:nvPr>
        </p:nvSpPr>
        <p:spPr/>
        <p:txBody>
          <a:bodyPr/>
          <a:lstStyle/>
          <a:p>
            <a:r>
              <a:rPr lang="nl-BE" dirty="0" smtClean="0"/>
              <a:t>Verordening </a:t>
            </a:r>
            <a:r>
              <a:rPr lang="nl-NL" dirty="0" smtClean="0"/>
              <a:t>2016/679 van het Europees Parlement en de Raad van 27 april 2016, afgekort als</a:t>
            </a:r>
            <a:endParaRPr lang="nl-BE" dirty="0" smtClean="0"/>
          </a:p>
          <a:p>
            <a:pPr lvl="1"/>
            <a:r>
              <a:rPr lang="nl-BE" dirty="0" smtClean="0"/>
              <a:t>Algemene Verordening Gegevensbescherming (AVG)</a:t>
            </a:r>
          </a:p>
          <a:p>
            <a:pPr lvl="1"/>
            <a:r>
              <a:rPr lang="nl-BE" dirty="0" smtClean="0"/>
              <a:t>General Data </a:t>
            </a:r>
            <a:r>
              <a:rPr lang="nl-BE" dirty="0" err="1" smtClean="0"/>
              <a:t>Protection</a:t>
            </a:r>
            <a:r>
              <a:rPr lang="nl-BE" dirty="0" smtClean="0"/>
              <a:t> </a:t>
            </a:r>
            <a:r>
              <a:rPr lang="nl-BE" dirty="0" err="1" smtClean="0"/>
              <a:t>Regulation</a:t>
            </a:r>
            <a:r>
              <a:rPr lang="nl-BE" dirty="0" smtClean="0"/>
              <a:t> (GDPR)</a:t>
            </a:r>
          </a:p>
          <a:p>
            <a:pPr lvl="1"/>
            <a:endParaRPr lang="nl-BE" dirty="0" smtClean="0"/>
          </a:p>
          <a:p>
            <a:r>
              <a:rPr lang="nl-BE" dirty="0" smtClean="0"/>
              <a:t>Verordening =&gt; rechtstreekse toepasselijk zonder dat omzetting in nationaal recht nodig is</a:t>
            </a:r>
          </a:p>
          <a:p>
            <a:endParaRPr lang="nl-BE" dirty="0" smtClean="0"/>
          </a:p>
          <a:p>
            <a:r>
              <a:rPr lang="nl-BE" dirty="0"/>
              <a:t>v</a:t>
            </a:r>
            <a:r>
              <a:rPr lang="nl-BE" dirty="0" smtClean="0"/>
              <a:t>an toepassing vanaf 25 mei 2018</a:t>
            </a:r>
          </a:p>
          <a:p>
            <a:endParaRPr lang="nl-BE" dirty="0" smtClean="0"/>
          </a:p>
          <a:p>
            <a:r>
              <a:rPr lang="nl-BE" dirty="0"/>
              <a:t>w</a:t>
            </a:r>
            <a:r>
              <a:rPr lang="nl-BE" dirty="0" smtClean="0"/>
              <a:t>el aantal aanpassingen nodig in nationale regelgeving</a:t>
            </a:r>
            <a:endParaRPr lang="fr-BE" dirty="0"/>
          </a:p>
        </p:txBody>
      </p:sp>
      <p:sp>
        <p:nvSpPr>
          <p:cNvPr id="4" name="Date Placeholder 3"/>
          <p:cNvSpPr>
            <a:spLocks noGrp="1"/>
          </p:cNvSpPr>
          <p:nvPr>
            <p:ph type="dt" sz="half" idx="10"/>
          </p:nvPr>
        </p:nvSpPr>
        <p:spPr/>
        <p:txBody>
          <a:bodyPr/>
          <a:lstStyle/>
          <a:p>
            <a:r>
              <a:rPr lang="nl-BE" smtClean="0"/>
              <a:t>12/10/2017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1919931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a:t>
            </a:r>
            <a:r>
              <a:rPr lang="nl-BE" dirty="0" smtClean="0"/>
              <a:t>. Privacy </a:t>
            </a:r>
            <a:r>
              <a:rPr lang="nl-BE" dirty="0" err="1" smtClean="0"/>
              <a:t>by</a:t>
            </a:r>
            <a:r>
              <a:rPr lang="nl-BE" dirty="0" smtClean="0"/>
              <a:t> design &amp; PIA</a:t>
            </a:r>
            <a:endParaRPr lang="fr-BE" dirty="0"/>
          </a:p>
        </p:txBody>
      </p:sp>
      <p:sp>
        <p:nvSpPr>
          <p:cNvPr id="3" name="Content Placeholder 2"/>
          <p:cNvSpPr>
            <a:spLocks noGrp="1"/>
          </p:cNvSpPr>
          <p:nvPr>
            <p:ph idx="1"/>
          </p:nvPr>
        </p:nvSpPr>
        <p:spPr/>
        <p:txBody>
          <a:bodyPr>
            <a:noAutofit/>
          </a:bodyPr>
          <a:lstStyle/>
          <a:p>
            <a:pPr marL="0" indent="0">
              <a:spcBef>
                <a:spcPct val="0"/>
              </a:spcBef>
              <a:buFontTx/>
              <a:buNone/>
            </a:pPr>
            <a:r>
              <a:rPr lang="nl-BE" altLang="nl-BE" sz="2100" dirty="0"/>
              <a:t>Maak je </a:t>
            </a:r>
            <a:r>
              <a:rPr lang="nl-BE" altLang="nl-BE" sz="2100" dirty="0" smtClean="0"/>
              <a:t>vertrouwd </a:t>
            </a:r>
            <a:r>
              <a:rPr lang="nl-BE" altLang="nl-BE" sz="2100" dirty="0"/>
              <a:t>met de begrippen “gegevensbescherming door ontwerp” en “</a:t>
            </a:r>
            <a:r>
              <a:rPr lang="nl-BE" altLang="nl-BE" sz="2100" dirty="0" err="1"/>
              <a:t>gegevensbeschermingseffectbeoordeling</a:t>
            </a:r>
            <a:r>
              <a:rPr lang="nl-BE" altLang="nl-BE" sz="2100" dirty="0"/>
              <a:t>”, beter gekend als </a:t>
            </a:r>
            <a:r>
              <a:rPr lang="nl-BE" altLang="nl-BE" sz="2100" dirty="0">
                <a:solidFill>
                  <a:srgbClr val="FF0000"/>
                </a:solidFill>
              </a:rPr>
              <a:t>Privacy </a:t>
            </a:r>
            <a:r>
              <a:rPr lang="nl-BE" altLang="nl-BE" sz="2100" dirty="0" err="1">
                <a:solidFill>
                  <a:srgbClr val="FF0000"/>
                </a:solidFill>
              </a:rPr>
              <a:t>by</a:t>
            </a:r>
            <a:r>
              <a:rPr lang="nl-BE" altLang="nl-BE" sz="2100" dirty="0">
                <a:solidFill>
                  <a:srgbClr val="FF0000"/>
                </a:solidFill>
              </a:rPr>
              <a:t> design </a:t>
            </a:r>
            <a:r>
              <a:rPr lang="nl-BE" altLang="nl-BE" sz="2100" dirty="0"/>
              <a:t>en</a:t>
            </a:r>
            <a:r>
              <a:rPr lang="nl-BE" altLang="nl-BE" sz="2100" dirty="0">
                <a:solidFill>
                  <a:srgbClr val="404040"/>
                </a:solidFill>
              </a:rPr>
              <a:t> </a:t>
            </a:r>
            <a:r>
              <a:rPr lang="nl-BE" altLang="nl-BE" sz="2100" dirty="0">
                <a:solidFill>
                  <a:srgbClr val="FF0000"/>
                </a:solidFill>
              </a:rPr>
              <a:t>Privacy </a:t>
            </a:r>
            <a:r>
              <a:rPr lang="nl-BE" altLang="nl-BE" sz="2100" dirty="0" smtClean="0">
                <a:solidFill>
                  <a:srgbClr val="FF0000"/>
                </a:solidFill>
              </a:rPr>
              <a:t>impact assessment </a:t>
            </a:r>
            <a:r>
              <a:rPr lang="nl-BE" altLang="nl-BE" sz="2100" dirty="0">
                <a:solidFill>
                  <a:srgbClr val="FF0000"/>
                </a:solidFill>
              </a:rPr>
              <a:t>(PIA</a:t>
            </a:r>
            <a:r>
              <a:rPr lang="nl-BE" altLang="nl-BE" sz="2100" dirty="0" smtClean="0">
                <a:solidFill>
                  <a:srgbClr val="FF0000"/>
                </a:solidFill>
              </a:rPr>
              <a:t>)</a:t>
            </a:r>
            <a:r>
              <a:rPr lang="nl-BE" altLang="nl-BE" sz="2100" dirty="0" smtClean="0">
                <a:solidFill>
                  <a:srgbClr val="404040"/>
                </a:solidFill>
              </a:rPr>
              <a:t>. </a:t>
            </a:r>
            <a:r>
              <a:rPr lang="nl-BE" altLang="nl-BE" sz="2100" dirty="0" smtClean="0"/>
              <a:t>Ga </a:t>
            </a:r>
            <a:r>
              <a:rPr lang="nl-BE" altLang="nl-BE" sz="2100" dirty="0"/>
              <a:t>na hoe je deze concepten in de werking van </a:t>
            </a:r>
            <a:r>
              <a:rPr lang="nl-BE" altLang="nl-BE" sz="2100" dirty="0" smtClean="0"/>
              <a:t>je organisatie kan implementeren</a:t>
            </a:r>
            <a:r>
              <a:rPr lang="nl-BE" altLang="nl-BE" sz="2100" dirty="0"/>
              <a:t>. Deze kunnen worden gelinkt aan andere organisatorische processen zoals </a:t>
            </a:r>
            <a:r>
              <a:rPr lang="nl-BE" altLang="nl-BE" sz="2100" dirty="0" smtClean="0"/>
              <a:t>risicobeheer en projectbeheer</a:t>
            </a:r>
            <a:r>
              <a:rPr lang="nl-BE" altLang="nl-BE" sz="2100" dirty="0"/>
              <a:t>. Beoordeel </a:t>
            </a:r>
            <a:r>
              <a:rPr lang="nl-BE" altLang="nl-BE" sz="2100" dirty="0" smtClean="0"/>
              <a:t>de </a:t>
            </a:r>
            <a:r>
              <a:rPr lang="nl-BE" altLang="nl-BE" sz="2100" dirty="0"/>
              <a:t>situaties waarin het nodig </a:t>
            </a:r>
            <a:r>
              <a:rPr lang="nl-BE" altLang="nl-BE" sz="2100" dirty="0" smtClean="0"/>
              <a:t>is dergelijke beoordeling </a:t>
            </a:r>
            <a:r>
              <a:rPr lang="nl-BE" altLang="nl-BE" sz="2100" dirty="0"/>
              <a:t>uit te voeren. Wie zal dit doen? Wie moet hierbij worden betrokken? Gebeurt de analyse centraal of lokaal</a:t>
            </a:r>
            <a:r>
              <a:rPr lang="nl-BE" altLang="nl-BE" sz="2100" dirty="0" smtClean="0"/>
              <a:t>?</a:t>
            </a:r>
          </a:p>
          <a:p>
            <a:pPr marL="0" indent="0">
              <a:spcBef>
                <a:spcPct val="0"/>
              </a:spcBef>
              <a:buFontTx/>
              <a:buNone/>
            </a:pPr>
            <a:endParaRPr lang="nl-BE" altLang="nl-BE" sz="2100" dirty="0"/>
          </a:p>
          <a:p>
            <a:pPr marL="0" indent="0">
              <a:spcBef>
                <a:spcPct val="0"/>
              </a:spcBef>
              <a:buFontTx/>
              <a:buNone/>
            </a:pPr>
            <a:r>
              <a:rPr lang="nl-BE" altLang="nl-BE" sz="2100" dirty="0"/>
              <a:t>Het behoort tot de “</a:t>
            </a:r>
            <a:r>
              <a:rPr lang="nl-BE" altLang="nl-BE" sz="2100" dirty="0" err="1"/>
              <a:t>good</a:t>
            </a:r>
            <a:r>
              <a:rPr lang="nl-BE" altLang="nl-BE" sz="2100" dirty="0"/>
              <a:t> </a:t>
            </a:r>
            <a:r>
              <a:rPr lang="nl-BE" altLang="nl-BE" sz="2100" dirty="0" err="1"/>
              <a:t>practices</a:t>
            </a:r>
            <a:r>
              <a:rPr lang="nl-BE" altLang="nl-BE" sz="2100" dirty="0"/>
              <a:t>” van een </a:t>
            </a:r>
            <a:r>
              <a:rPr lang="nl-BE" altLang="nl-BE" sz="2100" dirty="0" smtClean="0"/>
              <a:t>organisatie </a:t>
            </a:r>
            <a:r>
              <a:rPr lang="nl-BE" altLang="nl-BE" sz="2100" dirty="0"/>
              <a:t>om gegevensbescherming van </a:t>
            </a:r>
            <a:r>
              <a:rPr lang="nl-BE" altLang="nl-BE" sz="2100" dirty="0" smtClean="0"/>
              <a:t>bij de start </a:t>
            </a:r>
            <a:r>
              <a:rPr lang="nl-BE" altLang="nl-BE" sz="2100" dirty="0"/>
              <a:t>in te bouwen en als onderdeel hiervan een </a:t>
            </a:r>
            <a:r>
              <a:rPr lang="nl-BE" altLang="nl-BE" sz="2100" dirty="0" smtClean="0"/>
              <a:t>risicobeoordeling </a:t>
            </a:r>
            <a:r>
              <a:rPr lang="nl-BE" altLang="nl-BE" sz="2100" dirty="0"/>
              <a:t>uit te voeren. Dit was voordien slechts een impliciete vereiste van de </a:t>
            </a:r>
            <a:r>
              <a:rPr lang="nl-BE" altLang="nl-BE" sz="2100" dirty="0" smtClean="0"/>
              <a:t>gegevens-beschermingsprincipes</a:t>
            </a:r>
            <a:r>
              <a:rPr lang="nl-BE" altLang="nl-BE" sz="2100" dirty="0"/>
              <a:t>. De AVG maakt hiervan een duidelijke wettelijke vereiste</a:t>
            </a:r>
            <a:r>
              <a:rPr lang="nl-BE" altLang="nl-BE" sz="2100" dirty="0" smtClean="0"/>
              <a:t>.</a:t>
            </a:r>
            <a:endParaRPr lang="nl-BE" altLang="nl-BE" sz="21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477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9. Privacy </a:t>
            </a:r>
            <a:r>
              <a:rPr lang="nl-BE" dirty="0" err="1"/>
              <a:t>by</a:t>
            </a:r>
            <a:r>
              <a:rPr lang="nl-BE" dirty="0"/>
              <a:t> design &amp; PIA</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altLang="nl-BE" sz="2200" dirty="0"/>
              <a:t>Noteer dat je niet steeds een </a:t>
            </a:r>
            <a:r>
              <a:rPr lang="nl-BE" altLang="nl-BE" sz="2200" dirty="0" smtClean="0"/>
              <a:t>gegevensbeschermingseffect-beoordeling </a:t>
            </a:r>
            <a:r>
              <a:rPr lang="nl-BE" altLang="nl-BE" sz="2200" dirty="0"/>
              <a:t>moet uitvoeren. Deze is enkel vereist in hoge risicosituaties, bv. wanneer een nieuwe technologie wordt geïmplementeerd of wanneer een profileringsoperatie een aanzienlijk effect kan teweegbrengen voor de </a:t>
            </a:r>
            <a:r>
              <a:rPr lang="nl-BE" altLang="nl-BE" sz="2200" dirty="0" smtClean="0"/>
              <a:t>betrokkenen.</a:t>
            </a:r>
            <a:r>
              <a:rPr lang="nl-BE" sz="2200" dirty="0"/>
              <a:t> </a:t>
            </a:r>
            <a:r>
              <a:rPr lang="nl-BE" sz="2200" dirty="0" smtClean="0"/>
              <a:t>Een nieuwe beoordeling is niet </a:t>
            </a:r>
            <a:r>
              <a:rPr lang="nl-BE" sz="2200" dirty="0"/>
              <a:t>noodzakelijk wanneer verwerking </a:t>
            </a:r>
            <a:r>
              <a:rPr lang="nl-NL" sz="2200" dirty="0"/>
              <a:t>gerechtvaardigd wordt door de noodzaak een wettelijke verplichting na te leven of wordt uitgevoerd in het algemeen belang indien deze reeds werd uitgevoerd bij de goedkeuring van de wettelijke </a:t>
            </a:r>
            <a:r>
              <a:rPr lang="nl-NL" sz="2200" dirty="0" smtClean="0"/>
              <a:t>basis.</a:t>
            </a:r>
            <a:endParaRPr lang="nl-NL" sz="2200" dirty="0"/>
          </a:p>
          <a:p>
            <a:pPr marL="0" indent="0">
              <a:buNone/>
            </a:pPr>
            <a:endParaRPr lang="nl-BE" altLang="nl-BE" sz="2200" dirty="0"/>
          </a:p>
          <a:p>
            <a:pPr marL="0" indent="0">
              <a:buNone/>
            </a:pPr>
            <a:r>
              <a:rPr lang="nl-BE" altLang="nl-BE" sz="2200" dirty="0" smtClean="0"/>
              <a:t>Wanneer </a:t>
            </a:r>
            <a:r>
              <a:rPr lang="nl-BE" altLang="nl-BE" sz="2200" dirty="0"/>
              <a:t>de PIA aangeeft dat de gegevensverwerking een </a:t>
            </a:r>
            <a:r>
              <a:rPr lang="nl-BE" altLang="nl-BE" sz="2200" dirty="0" smtClean="0"/>
              <a:t>hoog restrisico </a:t>
            </a:r>
            <a:r>
              <a:rPr lang="nl-BE" altLang="nl-BE" sz="2200" dirty="0"/>
              <a:t>inhoudt, is het noodzakelijk het advies in te winnen van de </a:t>
            </a:r>
            <a:r>
              <a:rPr lang="nl-BE" altLang="nl-BE" sz="2200" dirty="0" err="1"/>
              <a:t>Privacycommissie</a:t>
            </a:r>
            <a:r>
              <a:rPr lang="nl-BE" altLang="nl-BE" sz="2200" dirty="0"/>
              <a:t> omtrent de rechtmatigheid van de verwerking in het licht van de AVG.</a:t>
            </a:r>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01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10. Melding van ‘data </a:t>
            </a:r>
            <a:r>
              <a:rPr lang="nl-BE" dirty="0" err="1" smtClean="0"/>
              <a:t>breaches</a:t>
            </a:r>
            <a:r>
              <a:rPr lang="nl-BE" dirty="0" smtClean="0"/>
              <a:t>’</a:t>
            </a:r>
            <a:endParaRPr lang="fr-BE" dirty="0"/>
          </a:p>
        </p:txBody>
      </p:sp>
      <p:sp>
        <p:nvSpPr>
          <p:cNvPr id="3" name="Content Placeholder 2"/>
          <p:cNvSpPr>
            <a:spLocks noGrp="1"/>
          </p:cNvSpPr>
          <p:nvPr>
            <p:ph idx="1"/>
          </p:nvPr>
        </p:nvSpPr>
        <p:spPr/>
        <p:txBody>
          <a:bodyPr>
            <a:noAutofit/>
          </a:bodyPr>
          <a:lstStyle/>
          <a:p>
            <a:pPr marL="0" indent="0">
              <a:buNone/>
              <a:defRPr/>
            </a:pPr>
            <a:r>
              <a:rPr lang="nl-BE" sz="2000" dirty="0"/>
              <a:t>Voorzie adequate </a:t>
            </a:r>
            <a:r>
              <a:rPr lang="nl-BE" sz="2000" dirty="0">
                <a:solidFill>
                  <a:srgbClr val="FF0000"/>
                </a:solidFill>
              </a:rPr>
              <a:t>procedures om </a:t>
            </a:r>
            <a:r>
              <a:rPr lang="nl-BE" sz="2000" dirty="0" smtClean="0">
                <a:solidFill>
                  <a:srgbClr val="FF0000"/>
                </a:solidFill>
              </a:rPr>
              <a:t>veiligheidsincidenten met persoonsgegevens op </a:t>
            </a:r>
            <a:r>
              <a:rPr lang="nl-BE" sz="2000" dirty="0">
                <a:solidFill>
                  <a:srgbClr val="FF0000"/>
                </a:solidFill>
              </a:rPr>
              <a:t>te sporen, te rapporteren en te onderzoeken</a:t>
            </a:r>
            <a:r>
              <a:rPr lang="nl-BE" sz="2000" dirty="0"/>
              <a:t>.</a:t>
            </a:r>
          </a:p>
          <a:p>
            <a:pPr marL="0" indent="0">
              <a:buNone/>
              <a:defRPr/>
            </a:pPr>
            <a:endParaRPr lang="nl-BE" sz="2000" dirty="0" smtClean="0"/>
          </a:p>
          <a:p>
            <a:pPr marL="0" indent="0">
              <a:buNone/>
              <a:defRPr/>
            </a:pPr>
            <a:r>
              <a:rPr lang="nl-BE" sz="2000" dirty="0" smtClean="0"/>
              <a:t>Beoordeel </a:t>
            </a:r>
            <a:r>
              <a:rPr lang="nl-BE" sz="2000" dirty="0"/>
              <a:t>hiervoor de verscheidene </a:t>
            </a:r>
            <a:r>
              <a:rPr lang="nl-BE" sz="2000" dirty="0" smtClean="0"/>
              <a:t>verwerkingen die je uitvoert en </a:t>
            </a:r>
            <a:r>
              <a:rPr lang="nl-BE" sz="2000" dirty="0">
                <a:solidFill>
                  <a:srgbClr val="FF0000"/>
                </a:solidFill>
              </a:rPr>
              <a:t>documenteer welke binnen de meldingsplicht </a:t>
            </a:r>
            <a:r>
              <a:rPr lang="nl-BE" sz="2000" dirty="0"/>
              <a:t>zouden </a:t>
            </a:r>
            <a:r>
              <a:rPr lang="nl-BE" sz="2000" dirty="0">
                <a:solidFill>
                  <a:srgbClr val="FF0000"/>
                </a:solidFill>
              </a:rPr>
              <a:t>vallen</a:t>
            </a:r>
            <a:r>
              <a:rPr lang="nl-BE" sz="2000" dirty="0"/>
              <a:t>, ingeval zich een </a:t>
            </a:r>
            <a:r>
              <a:rPr lang="nl-BE" sz="2000" dirty="0" smtClean="0"/>
              <a:t>incident </a:t>
            </a:r>
            <a:r>
              <a:rPr lang="nl-BE" sz="2000" dirty="0"/>
              <a:t>zou </a:t>
            </a:r>
            <a:r>
              <a:rPr lang="nl-BE" sz="2000" dirty="0" smtClean="0"/>
              <a:t>voordoen.</a:t>
            </a:r>
          </a:p>
          <a:p>
            <a:pPr marL="0" indent="0">
              <a:buNone/>
              <a:defRPr/>
            </a:pPr>
            <a:endParaRPr lang="nl-BE" sz="2000" dirty="0"/>
          </a:p>
          <a:p>
            <a:pPr marL="0" indent="0">
              <a:buNone/>
              <a:defRPr/>
            </a:pPr>
            <a:r>
              <a:rPr lang="nl-BE" sz="2000" dirty="0" smtClean="0"/>
              <a:t>In </a:t>
            </a:r>
            <a:r>
              <a:rPr lang="nl-BE" sz="2000" dirty="0"/>
              <a:t>sommige gevallen moet je de betrokkene die het voorwerp uitmaakt van het </a:t>
            </a:r>
            <a:r>
              <a:rPr lang="nl-BE" sz="2000" dirty="0" smtClean="0"/>
              <a:t>incident </a:t>
            </a:r>
            <a:r>
              <a:rPr lang="nl-BE" sz="2000" dirty="0"/>
              <a:t>rechtstreeks verwittigen, bv. wanneer het </a:t>
            </a:r>
            <a:r>
              <a:rPr lang="nl-BE" sz="2000" dirty="0" smtClean="0"/>
              <a:t>incident </a:t>
            </a:r>
            <a:r>
              <a:rPr lang="nl-BE" sz="2000" dirty="0"/>
              <a:t>aanleiding kan geven tot persoonlijke financiële </a:t>
            </a:r>
            <a:r>
              <a:rPr lang="nl-BE" sz="2000" dirty="0" smtClean="0"/>
              <a:t>verliezen.</a:t>
            </a:r>
          </a:p>
          <a:p>
            <a:pPr marL="0" indent="0">
              <a:buNone/>
              <a:defRPr/>
            </a:pPr>
            <a:endParaRPr lang="nl-BE" sz="2000" dirty="0"/>
          </a:p>
          <a:p>
            <a:pPr marL="0" indent="0">
              <a:buNone/>
              <a:defRPr/>
            </a:pPr>
            <a:r>
              <a:rPr lang="nl-BE" sz="2000" dirty="0" smtClean="0"/>
              <a:t>Grotere organisaties </a:t>
            </a:r>
            <a:r>
              <a:rPr lang="nl-BE" sz="2000" dirty="0"/>
              <a:t>zullen een beleid en procedures moeten ontwikkelen om </a:t>
            </a:r>
            <a:r>
              <a:rPr lang="nl-BE" sz="2000" dirty="0" smtClean="0"/>
              <a:t>incidenten </a:t>
            </a:r>
            <a:r>
              <a:rPr lang="nl-BE" sz="2000" dirty="0"/>
              <a:t>te beheren – hetzij op centraal, hetzij op lokaal niveau</a:t>
            </a:r>
            <a:r>
              <a:rPr lang="nl-BE" sz="2000" dirty="0" smtClean="0"/>
              <a:t>.</a:t>
            </a:r>
            <a:endParaRPr lang="nl-BE" sz="2000"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577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10. Melding van ‘data </a:t>
            </a:r>
            <a:r>
              <a:rPr lang="nl-BE" dirty="0" err="1"/>
              <a:t>breaches</a:t>
            </a:r>
            <a:r>
              <a:rPr lang="nl-BE" dirty="0"/>
              <a:t>’</a:t>
            </a:r>
            <a:endParaRPr lang="fr-BE" dirty="0"/>
          </a:p>
        </p:txBody>
      </p:sp>
      <p:sp>
        <p:nvSpPr>
          <p:cNvPr id="3" name="Content Placeholder 2"/>
          <p:cNvSpPr>
            <a:spLocks noGrp="1"/>
          </p:cNvSpPr>
          <p:nvPr>
            <p:ph idx="1"/>
          </p:nvPr>
        </p:nvSpPr>
        <p:spPr/>
        <p:txBody>
          <a:bodyPr/>
          <a:lstStyle/>
          <a:p>
            <a:pPr marL="0" indent="0">
              <a:buNone/>
            </a:pPr>
            <a:r>
              <a:rPr lang="nl-BE" sz="2200" dirty="0"/>
              <a:t>Niet alle incidenten zullen moeten worden gemeld aan de </a:t>
            </a:r>
            <a:r>
              <a:rPr lang="nl-BE" sz="2200" dirty="0" err="1"/>
              <a:t>Privacycommissie</a:t>
            </a:r>
            <a:r>
              <a:rPr lang="nl-BE" sz="2200" dirty="0"/>
              <a:t> – enkel deze waarbij het waarschijnlijk is dat de betrokkene enige vorm van schade zal leiden, bv. als gevolg van een identiteitsdiefstal of het schenden van een </a:t>
            </a:r>
            <a:r>
              <a:rPr lang="nl-BE" sz="2200" dirty="0" smtClean="0"/>
              <a:t>geheimhoudingsplicht.</a:t>
            </a:r>
          </a:p>
          <a:p>
            <a:pPr marL="0" indent="0">
              <a:buNone/>
            </a:pPr>
            <a:endParaRPr lang="nl-BE" sz="2200" dirty="0"/>
          </a:p>
          <a:p>
            <a:pPr marL="0" indent="0">
              <a:buNone/>
            </a:pPr>
            <a:r>
              <a:rPr lang="nl-BE" sz="2200" dirty="0" smtClean="0"/>
              <a:t>Noteer </a:t>
            </a:r>
            <a:r>
              <a:rPr lang="nl-BE" sz="2200" dirty="0"/>
              <a:t>dat de niet naleving van de meldplicht kan resulteren in een geldboete, bovenop de boete voor het </a:t>
            </a:r>
            <a:r>
              <a:rPr lang="nl-BE" sz="2200" dirty="0" err="1"/>
              <a:t>datalek</a:t>
            </a:r>
            <a:r>
              <a:rPr lang="nl-BE" sz="2200" dirty="0"/>
              <a:t> zelf.</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00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11. Functionaris gegevensbescherming</a:t>
            </a:r>
            <a:endParaRPr lang="fr-BE" dirty="0"/>
          </a:p>
        </p:txBody>
      </p:sp>
      <p:sp>
        <p:nvSpPr>
          <p:cNvPr id="3" name="Content Placeholder 2"/>
          <p:cNvSpPr>
            <a:spLocks noGrp="1"/>
          </p:cNvSpPr>
          <p:nvPr>
            <p:ph idx="1"/>
          </p:nvPr>
        </p:nvSpPr>
        <p:spPr/>
        <p:txBody>
          <a:bodyPr>
            <a:normAutofit fontScale="92500" lnSpcReduction="10000"/>
          </a:bodyPr>
          <a:lstStyle/>
          <a:p>
            <a:pPr marL="0" indent="0">
              <a:spcBef>
                <a:spcPct val="0"/>
              </a:spcBef>
              <a:buFontTx/>
              <a:buNone/>
            </a:pPr>
            <a:r>
              <a:rPr lang="nl-BE" altLang="nl-BE" dirty="0" smtClean="0">
                <a:solidFill>
                  <a:srgbClr val="404040"/>
                </a:solidFill>
              </a:rPr>
              <a:t>Ga na of je </a:t>
            </a:r>
            <a:r>
              <a:rPr lang="nl-BE" altLang="nl-BE" dirty="0">
                <a:solidFill>
                  <a:srgbClr val="404040"/>
                </a:solidFill>
              </a:rPr>
              <a:t>een </a:t>
            </a:r>
            <a:r>
              <a:rPr lang="nl-BE" altLang="nl-BE" dirty="0">
                <a:solidFill>
                  <a:srgbClr val="FF0000"/>
                </a:solidFill>
              </a:rPr>
              <a:t>functionaris voor </a:t>
            </a:r>
            <a:r>
              <a:rPr lang="nl-BE" altLang="nl-BE" dirty="0" smtClean="0">
                <a:solidFill>
                  <a:srgbClr val="FF0000"/>
                </a:solidFill>
              </a:rPr>
              <a:t>gegevensbescherming </a:t>
            </a:r>
            <a:r>
              <a:rPr lang="nl-BE" altLang="nl-BE" dirty="0" smtClean="0">
                <a:solidFill>
                  <a:srgbClr val="525252"/>
                </a:solidFill>
              </a:rPr>
              <a:t>moet of wil aanduiden,</a:t>
            </a:r>
            <a:r>
              <a:rPr lang="nl-BE" altLang="nl-BE" dirty="0" smtClean="0">
                <a:solidFill>
                  <a:srgbClr val="FF0000"/>
                </a:solidFill>
              </a:rPr>
              <a:t> die specifiek bijdraagt tot </a:t>
            </a:r>
            <a:r>
              <a:rPr lang="nl-BE" altLang="nl-BE" dirty="0">
                <a:solidFill>
                  <a:srgbClr val="FF0000"/>
                </a:solidFill>
              </a:rPr>
              <a:t>het naleven van de </a:t>
            </a:r>
            <a:r>
              <a:rPr lang="nl-BE" altLang="nl-BE" dirty="0" smtClean="0">
                <a:solidFill>
                  <a:srgbClr val="FF0000"/>
                </a:solidFill>
              </a:rPr>
              <a:t>gegevensbeschermingsregels</a:t>
            </a:r>
            <a:r>
              <a:rPr lang="nl-BE" altLang="nl-BE" dirty="0">
                <a:solidFill>
                  <a:srgbClr val="404040"/>
                </a:solidFill>
              </a:rPr>
              <a:t>. Beoordeel welke plaats deze inneemt binnen de structuur en het beleid van </a:t>
            </a:r>
            <a:r>
              <a:rPr lang="nl-BE" altLang="nl-BE" dirty="0" smtClean="0">
                <a:solidFill>
                  <a:srgbClr val="404040"/>
                </a:solidFill>
              </a:rPr>
              <a:t>je </a:t>
            </a:r>
            <a:r>
              <a:rPr lang="nl-BE" altLang="nl-BE" dirty="0">
                <a:solidFill>
                  <a:srgbClr val="404040"/>
                </a:solidFill>
              </a:rPr>
              <a:t>organisatie.</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vereist voor </a:t>
            </a:r>
            <a:r>
              <a:rPr lang="nl-BE" altLang="nl-BE" dirty="0" smtClean="0">
                <a:solidFill>
                  <a:srgbClr val="404040"/>
                </a:solidFill>
              </a:rPr>
              <a:t>sommige organisaties </a:t>
            </a:r>
            <a:r>
              <a:rPr lang="nl-BE" altLang="nl-BE" dirty="0">
                <a:solidFill>
                  <a:srgbClr val="404040"/>
                </a:solidFill>
              </a:rPr>
              <a:t>dat zij een functionaris voor gegevensbescherming aanwijzen, </a:t>
            </a:r>
            <a:r>
              <a:rPr lang="nl-BE" altLang="nl-BE" dirty="0" smtClean="0">
                <a:solidFill>
                  <a:srgbClr val="404040"/>
                </a:solidFill>
              </a:rPr>
              <a:t>bv. </a:t>
            </a:r>
            <a:r>
              <a:rPr lang="nl-BE" altLang="nl-BE" dirty="0">
                <a:solidFill>
                  <a:srgbClr val="404040"/>
                </a:solidFill>
              </a:rPr>
              <a:t>voor openbare overheden of verwerkers wiens taak bestaat uit het regelmatig en stelselmatig observeren van betrokkenen op grote </a:t>
            </a:r>
            <a:r>
              <a:rPr lang="nl-BE" altLang="nl-BE" dirty="0" smtClean="0">
                <a:solidFill>
                  <a:srgbClr val="404040"/>
                </a:solidFill>
              </a:rPr>
              <a:t>schaal.</a:t>
            </a:r>
          </a:p>
          <a:p>
            <a:pPr marL="0" indent="0">
              <a:spcBef>
                <a:spcPct val="0"/>
              </a:spcBef>
              <a:buFontTx/>
              <a:buNone/>
            </a:pPr>
            <a:endParaRPr lang="nl-BE" altLang="nl-BE" dirty="0">
              <a:solidFill>
                <a:srgbClr val="404040"/>
              </a:solidFill>
            </a:endParaRPr>
          </a:p>
          <a:p>
            <a:pPr marL="0" indent="0">
              <a:spcBef>
                <a:spcPct val="0"/>
              </a:spcBef>
              <a:buFontTx/>
              <a:buNone/>
            </a:pPr>
            <a:r>
              <a:rPr lang="nl-BE" altLang="nl-BE" dirty="0" smtClean="0">
                <a:solidFill>
                  <a:srgbClr val="404040"/>
                </a:solidFill>
              </a:rPr>
              <a:t>Algemeen is het van </a:t>
            </a:r>
            <a:r>
              <a:rPr lang="nl-BE" altLang="nl-BE" dirty="0">
                <a:solidFill>
                  <a:srgbClr val="404040"/>
                </a:solidFill>
              </a:rPr>
              <a:t>belang </a:t>
            </a:r>
            <a:r>
              <a:rPr lang="nl-BE" altLang="nl-BE" dirty="0" smtClean="0">
                <a:solidFill>
                  <a:srgbClr val="404040"/>
                </a:solidFill>
              </a:rPr>
              <a:t>dat </a:t>
            </a:r>
            <a:r>
              <a:rPr lang="nl-BE" altLang="nl-BE" dirty="0">
                <a:solidFill>
                  <a:srgbClr val="404040"/>
                </a:solidFill>
              </a:rPr>
              <a:t>hetzij iemand in de organisatie, hetzij een externe </a:t>
            </a:r>
            <a:r>
              <a:rPr lang="nl-BE" altLang="nl-BE" dirty="0" smtClean="0">
                <a:solidFill>
                  <a:srgbClr val="404040"/>
                </a:solidFill>
              </a:rPr>
              <a:t>adviseur bijdraagt tot en toeziet op </a:t>
            </a:r>
            <a:r>
              <a:rPr lang="nl-BE" altLang="nl-BE" dirty="0">
                <a:solidFill>
                  <a:srgbClr val="404040"/>
                </a:solidFill>
              </a:rPr>
              <a:t>het naleven van de </a:t>
            </a:r>
            <a:r>
              <a:rPr lang="nl-BE" altLang="nl-BE" dirty="0" smtClean="0">
                <a:solidFill>
                  <a:srgbClr val="404040"/>
                </a:solidFill>
              </a:rPr>
              <a:t>gegevensbeschermingsprincipes. Hij/zij dient de kennis, medewerking, tijd </a:t>
            </a:r>
            <a:r>
              <a:rPr lang="nl-BE" altLang="nl-BE" dirty="0">
                <a:solidFill>
                  <a:srgbClr val="404040"/>
                </a:solidFill>
              </a:rPr>
              <a:t>en bevoegdheid </a:t>
            </a:r>
            <a:r>
              <a:rPr lang="nl-BE" altLang="nl-BE" dirty="0" smtClean="0">
                <a:solidFill>
                  <a:srgbClr val="404040"/>
                </a:solidFill>
              </a:rPr>
              <a:t>te hebben </a:t>
            </a:r>
            <a:r>
              <a:rPr lang="nl-BE" altLang="nl-BE" dirty="0">
                <a:solidFill>
                  <a:srgbClr val="404040"/>
                </a:solidFill>
              </a:rPr>
              <a:t>om dit te doen</a:t>
            </a:r>
            <a:r>
              <a:rPr lang="nl-BE" altLang="nl-BE" dirty="0" smtClean="0">
                <a:solidFill>
                  <a:srgbClr val="404040"/>
                </a:solidFill>
              </a:rPr>
              <a:t>.</a:t>
            </a:r>
            <a:endParaRPr lang="nl-BE" altLang="nl-BE" dirty="0">
              <a:solidFill>
                <a:schemeClr val="tx1"/>
              </a:solidFill>
            </a:endParaRP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38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12. Contracten met verwerkers</a:t>
            </a:r>
            <a:endParaRPr lang="fr-BE" dirty="0"/>
          </a:p>
        </p:txBody>
      </p:sp>
      <p:sp>
        <p:nvSpPr>
          <p:cNvPr id="3" name="Content Placeholder 2"/>
          <p:cNvSpPr>
            <a:spLocks noGrp="1"/>
          </p:cNvSpPr>
          <p:nvPr>
            <p:ph idx="1"/>
          </p:nvPr>
        </p:nvSpPr>
        <p:spPr/>
        <p:txBody>
          <a:bodyPr>
            <a:normAutofit/>
          </a:bodyPr>
          <a:lstStyle/>
          <a:p>
            <a:pPr marL="0" indent="0">
              <a:spcBef>
                <a:spcPct val="0"/>
              </a:spcBef>
              <a:buFontTx/>
              <a:buNone/>
            </a:pPr>
            <a:r>
              <a:rPr lang="nl-BE" altLang="nl-BE" sz="2200" dirty="0">
                <a:solidFill>
                  <a:srgbClr val="FF0000"/>
                </a:solidFill>
              </a:rPr>
              <a:t>Beoordeel je bestaande contracten</a:t>
            </a:r>
            <a:r>
              <a:rPr lang="nl-BE" altLang="nl-BE" sz="2200" dirty="0">
                <a:solidFill>
                  <a:srgbClr val="404040"/>
                </a:solidFill>
              </a:rPr>
              <a:t>, hoofdzakelijk met verwerkers en onderaannemers, en breng tijdig de </a:t>
            </a:r>
            <a:r>
              <a:rPr lang="nl-BE" altLang="nl-BE" sz="2200" dirty="0" smtClean="0">
                <a:solidFill>
                  <a:srgbClr val="404040"/>
                </a:solidFill>
              </a:rPr>
              <a:t>nodige veranderingen </a:t>
            </a:r>
            <a:r>
              <a:rPr lang="nl-BE" altLang="nl-BE" sz="2200" dirty="0">
                <a:solidFill>
                  <a:srgbClr val="404040"/>
                </a:solidFill>
              </a:rPr>
              <a:t>aan. De AVG creëert een intelligent systeem die de verhouding tussen de verwerkingsverantwoordelijke en de verwerkers behelst. Het bepaalt zelfs de voorwaarden die van toepassing zijn op </a:t>
            </a:r>
            <a:r>
              <a:rPr lang="nl-BE" altLang="nl-BE" sz="2200" dirty="0" err="1" smtClean="0">
                <a:solidFill>
                  <a:srgbClr val="404040"/>
                </a:solidFill>
              </a:rPr>
              <a:t>onderaanneming</a:t>
            </a:r>
            <a:r>
              <a:rPr lang="nl-BE" altLang="nl-BE" sz="2200" dirty="0" err="1">
                <a:solidFill>
                  <a:srgbClr val="404040"/>
                </a:solidFill>
              </a:rPr>
              <a:t>s</a:t>
            </a:r>
            <a:r>
              <a:rPr lang="nl-BE" altLang="nl-BE" sz="2200" dirty="0" err="1" smtClean="0">
                <a:solidFill>
                  <a:srgbClr val="404040"/>
                </a:solidFill>
              </a:rPr>
              <a:t>activiteiten</a:t>
            </a:r>
            <a:r>
              <a:rPr lang="nl-BE" altLang="nl-BE" sz="2200" dirty="0">
                <a:solidFill>
                  <a:srgbClr val="404040"/>
                </a:solidFill>
              </a:rPr>
              <a:t>. Opdat </a:t>
            </a:r>
            <a:r>
              <a:rPr lang="nl-BE" altLang="nl-BE" sz="2200" dirty="0" smtClean="0">
                <a:solidFill>
                  <a:srgbClr val="404040"/>
                </a:solidFill>
              </a:rPr>
              <a:t>hieraan zou worden voldaan, </a:t>
            </a:r>
            <a:r>
              <a:rPr lang="nl-BE" altLang="nl-BE" sz="2200" dirty="0">
                <a:solidFill>
                  <a:srgbClr val="404040"/>
                </a:solidFill>
              </a:rPr>
              <a:t>moet je bestaande contracten beoordelen en de nodige wijzigingen aanbrengen.</a:t>
            </a:r>
          </a:p>
          <a:p>
            <a:pPr marL="0" indent="0">
              <a:spcBef>
                <a:spcPct val="0"/>
              </a:spcBef>
              <a:buFontTx/>
              <a:buNone/>
            </a:pPr>
            <a:endParaRPr lang="nl-BE" altLang="nl-BE" sz="2200" dirty="0" smtClean="0">
              <a:solidFill>
                <a:srgbClr val="404040"/>
              </a:solidFill>
            </a:endParaRPr>
          </a:p>
          <a:p>
            <a:pPr marL="0" indent="0">
              <a:spcBef>
                <a:spcPct val="0"/>
              </a:spcBef>
              <a:buFontTx/>
              <a:buNone/>
            </a:pPr>
            <a:r>
              <a:rPr lang="nl-BE" altLang="nl-BE" sz="2200" dirty="0" smtClean="0">
                <a:solidFill>
                  <a:srgbClr val="404040"/>
                </a:solidFill>
              </a:rPr>
              <a:t>De </a:t>
            </a:r>
            <a:r>
              <a:rPr lang="nl-BE" altLang="nl-BE" sz="2200" dirty="0">
                <a:solidFill>
                  <a:srgbClr val="404040"/>
                </a:solidFill>
              </a:rPr>
              <a:t>AVG benadrukt het belang van op </a:t>
            </a:r>
            <a:r>
              <a:rPr lang="nl-BE" altLang="nl-BE" sz="2200" dirty="0" smtClean="0">
                <a:solidFill>
                  <a:srgbClr val="404040"/>
                </a:solidFill>
              </a:rPr>
              <a:t>gegevensverwerkingen </a:t>
            </a:r>
            <a:r>
              <a:rPr lang="nl-BE" altLang="nl-BE" sz="2200" dirty="0">
                <a:solidFill>
                  <a:srgbClr val="404040"/>
                </a:solidFill>
              </a:rPr>
              <a:t>toepasselijke veiligheidsmaatregelen. Ook in het geval van outsourcing </a:t>
            </a:r>
            <a:r>
              <a:rPr lang="nl-BE" altLang="nl-BE" sz="2200" dirty="0" smtClean="0">
                <a:solidFill>
                  <a:srgbClr val="404040"/>
                </a:solidFill>
              </a:rPr>
              <a:t>of gebruik van clouddiensten is </a:t>
            </a:r>
            <a:r>
              <a:rPr lang="nl-BE" altLang="nl-BE" sz="2200" dirty="0">
                <a:solidFill>
                  <a:srgbClr val="404040"/>
                </a:solidFill>
              </a:rPr>
              <a:t>het belangrijk te beoordelen of de veiligheidsmaatregelen die werden voorzien in de bestaande contracten nog steeds toereikend zijn en voldoen aan de vereisten van de AVG.</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887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13. Internationale aspecten</a:t>
            </a:r>
            <a:endParaRPr lang="fr-BE" dirty="0"/>
          </a:p>
        </p:txBody>
      </p:sp>
      <p:sp>
        <p:nvSpPr>
          <p:cNvPr id="3" name="Content Placeholder 2"/>
          <p:cNvSpPr>
            <a:spLocks noGrp="1"/>
          </p:cNvSpPr>
          <p:nvPr>
            <p:ph idx="1"/>
          </p:nvPr>
        </p:nvSpPr>
        <p:spPr/>
        <p:txBody>
          <a:bodyPr>
            <a:normAutofit fontScale="92500" lnSpcReduction="20000"/>
          </a:bodyPr>
          <a:lstStyle/>
          <a:p>
            <a:pPr marL="0" indent="0">
              <a:spcBef>
                <a:spcPct val="0"/>
              </a:spcBef>
              <a:buFontTx/>
              <a:buNone/>
            </a:pPr>
            <a:r>
              <a:rPr lang="nl-BE" altLang="nl-BE" dirty="0">
                <a:solidFill>
                  <a:srgbClr val="404040"/>
                </a:solidFill>
              </a:rPr>
              <a:t>Indien </a:t>
            </a:r>
            <a:r>
              <a:rPr lang="nl-BE" altLang="nl-BE" dirty="0" smtClean="0">
                <a:solidFill>
                  <a:srgbClr val="404040"/>
                </a:solidFill>
              </a:rPr>
              <a:t>je </a:t>
            </a:r>
            <a:r>
              <a:rPr lang="nl-BE" altLang="nl-BE" dirty="0">
                <a:solidFill>
                  <a:srgbClr val="404040"/>
                </a:solidFill>
              </a:rPr>
              <a:t>organisatie </a:t>
            </a:r>
            <a:r>
              <a:rPr lang="nl-BE" altLang="nl-BE" dirty="0">
                <a:solidFill>
                  <a:srgbClr val="FF0000"/>
                </a:solidFill>
              </a:rPr>
              <a:t>internationaal actief </a:t>
            </a:r>
            <a:r>
              <a:rPr lang="nl-BE" altLang="nl-BE" dirty="0">
                <a:solidFill>
                  <a:srgbClr val="404040"/>
                </a:solidFill>
              </a:rPr>
              <a:t>is, dien je te </a:t>
            </a:r>
            <a:r>
              <a:rPr lang="nl-BE" altLang="nl-BE" dirty="0">
                <a:solidFill>
                  <a:srgbClr val="FF0000"/>
                </a:solidFill>
              </a:rPr>
              <a:t>bepalen onder welke toezichthoudende autoriteit je valt</a:t>
            </a:r>
            <a:r>
              <a:rPr lang="nl-BE" altLang="nl-BE" dirty="0">
                <a:solidFill>
                  <a:srgbClr val="404040"/>
                </a:solidFill>
              </a:rPr>
              <a:t>.</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De </a:t>
            </a:r>
            <a:r>
              <a:rPr lang="nl-BE" altLang="nl-BE" dirty="0">
                <a:solidFill>
                  <a:srgbClr val="404040"/>
                </a:solidFill>
              </a:rPr>
              <a:t>AVG voorziet een enigszins complexe regeling om te bepalen welke toezichthoudende autoriteit de leiding neemt bij het onderzoek naar een klacht met een internationaal karakter, </a:t>
            </a:r>
            <a:r>
              <a:rPr lang="nl-BE" altLang="nl-BE" dirty="0" smtClean="0">
                <a:solidFill>
                  <a:srgbClr val="404040"/>
                </a:solidFill>
              </a:rPr>
              <a:t>bv</a:t>
            </a:r>
            <a:r>
              <a:rPr lang="nl-BE" altLang="nl-BE" dirty="0">
                <a:solidFill>
                  <a:srgbClr val="404040"/>
                </a:solidFill>
              </a:rPr>
              <a:t>. wanneer een gegevensverwerking betrekking heeft op inwoners van meerdere lidstaten. De leidende autoriteit wordt bepaald naargelang waar </a:t>
            </a:r>
            <a:r>
              <a:rPr lang="nl-BE" altLang="nl-BE" dirty="0" smtClean="0">
                <a:solidFill>
                  <a:srgbClr val="404040"/>
                </a:solidFill>
              </a:rPr>
              <a:t>de </a:t>
            </a:r>
            <a:r>
              <a:rPr lang="nl-BE" altLang="nl-BE" dirty="0">
                <a:solidFill>
                  <a:srgbClr val="404040"/>
                </a:solidFill>
              </a:rPr>
              <a:t>organisatie haar hoofdvestiging heeft of de vestiging waar de beslissingen omtrent de gegevensverwerkingen worden genomen.</a:t>
            </a:r>
          </a:p>
          <a:p>
            <a:pPr marL="0" indent="0">
              <a:spcBef>
                <a:spcPct val="0"/>
              </a:spcBef>
              <a:buFontTx/>
              <a:buNone/>
            </a:pPr>
            <a:endParaRPr lang="nl-BE" altLang="nl-BE" dirty="0" smtClean="0">
              <a:solidFill>
                <a:srgbClr val="404040"/>
              </a:solidFill>
            </a:endParaRPr>
          </a:p>
          <a:p>
            <a:pPr marL="0" indent="0">
              <a:spcBef>
                <a:spcPct val="0"/>
              </a:spcBef>
              <a:buFontTx/>
              <a:buNone/>
            </a:pPr>
            <a:r>
              <a:rPr lang="nl-BE" altLang="nl-BE" dirty="0" smtClean="0">
                <a:solidFill>
                  <a:srgbClr val="404040"/>
                </a:solidFill>
              </a:rPr>
              <a:t>Voor </a:t>
            </a:r>
            <a:r>
              <a:rPr lang="nl-BE" altLang="nl-BE" dirty="0">
                <a:solidFill>
                  <a:srgbClr val="404040"/>
                </a:solidFill>
              </a:rPr>
              <a:t>een traditionele hoofdzetel is dit vrij eenvoudig vast te stellen. Moeilijker wordt het voor complexe, </a:t>
            </a:r>
            <a:r>
              <a:rPr lang="nl-BE" altLang="nl-BE" dirty="0" err="1" smtClean="0">
                <a:solidFill>
                  <a:srgbClr val="404040"/>
                </a:solidFill>
              </a:rPr>
              <a:t>multi</a:t>
            </a:r>
            <a:r>
              <a:rPr lang="nl-BE" altLang="nl-BE" dirty="0" smtClean="0">
                <a:solidFill>
                  <a:srgbClr val="404040"/>
                </a:solidFill>
              </a:rPr>
              <a:t>-site organisaties </a:t>
            </a:r>
            <a:r>
              <a:rPr lang="nl-BE" altLang="nl-BE" dirty="0">
                <a:solidFill>
                  <a:srgbClr val="404040"/>
                </a:solidFill>
              </a:rPr>
              <a:t>waarbij beslissingen omtrent diverse verwerkingsactiviteiten op verschillende plaatsen worden genomen</a:t>
            </a:r>
            <a:r>
              <a:rPr lang="nl-BE" altLang="nl-BE" dirty="0" smtClean="0">
                <a:solidFill>
                  <a:srgbClr val="404040"/>
                </a:solidFill>
              </a:rPr>
              <a:t>.</a:t>
            </a:r>
            <a:endParaRPr lang="nl-BE" altLang="nl-BE" dirty="0">
              <a:solidFill>
                <a:srgbClr val="404040"/>
              </a:solidFill>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431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13. Internationale aspecten</a:t>
            </a:r>
            <a:endParaRPr lang="fr-BE" dirty="0"/>
          </a:p>
        </p:txBody>
      </p:sp>
      <p:sp>
        <p:nvSpPr>
          <p:cNvPr id="3" name="Content Placeholder 2"/>
          <p:cNvSpPr>
            <a:spLocks noGrp="1"/>
          </p:cNvSpPr>
          <p:nvPr>
            <p:ph idx="1"/>
          </p:nvPr>
        </p:nvSpPr>
        <p:spPr/>
        <p:txBody>
          <a:bodyPr/>
          <a:lstStyle/>
          <a:p>
            <a:pPr marL="0" indent="0">
              <a:spcBef>
                <a:spcPct val="0"/>
              </a:spcBef>
              <a:buFontTx/>
              <a:buNone/>
            </a:pPr>
            <a:r>
              <a:rPr lang="nl-BE" altLang="nl-BE" sz="2200" dirty="0">
                <a:solidFill>
                  <a:srgbClr val="404040"/>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a:t>
            </a:r>
            <a:r>
              <a:rPr lang="nl-BE" altLang="nl-BE" sz="2200" dirty="0" err="1">
                <a:solidFill>
                  <a:srgbClr val="404040"/>
                </a:solidFill>
              </a:rPr>
              <a:t>de“hoofdvestiging</a:t>
            </a:r>
            <a:r>
              <a:rPr lang="nl-BE" altLang="nl-BE" sz="2200" dirty="0">
                <a:solidFill>
                  <a:srgbClr val="404040"/>
                </a:solidFill>
              </a:rPr>
              <a:t>” en dus ook van de bevoegde toezichthoudende autoriteit.</a:t>
            </a:r>
            <a:endParaRPr lang="nl-BE" altLang="nl-BE" sz="2200" dirty="0">
              <a:solidFill>
                <a:schemeClr val="tx1"/>
              </a:solidFill>
            </a:endParaRPr>
          </a:p>
          <a:p>
            <a:endParaRPr lang="fr-BE" dirty="0"/>
          </a:p>
          <a:p>
            <a:pPr marL="0" indent="0">
              <a:buNone/>
            </a:pP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9866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548680"/>
            <a:ext cx="1774838" cy="1774838"/>
          </a:xfrm>
          <a:prstGeom prst="rect">
            <a:avLst/>
          </a:prstGeom>
        </p:spPr>
      </p:pic>
      <p:grpSp>
        <p:nvGrpSpPr>
          <p:cNvPr id="3" name="Group 11"/>
          <p:cNvGrpSpPr>
            <a:grpSpLocks/>
          </p:cNvGrpSpPr>
          <p:nvPr/>
        </p:nvGrpSpPr>
        <p:grpSpPr bwMode="auto">
          <a:xfrm>
            <a:off x="5148064" y="3068960"/>
            <a:ext cx="4285521" cy="2800350"/>
            <a:chOff x="4406900" y="2676525"/>
            <a:chExt cx="4285521" cy="2801603"/>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chemeClr val="bg1"/>
                </a:solidFill>
                <a:cs typeface="Arial" pitchFamily="34" charset="0"/>
              </a:endParaRPr>
            </a:p>
            <a:p>
              <a:pPr>
                <a:defRPr/>
              </a:pPr>
              <a:endParaRPr lang="fr-BE" altLang="en-US" sz="1600" dirty="0" smtClean="0">
                <a:solidFill>
                  <a:schemeClr val="bg1"/>
                </a:solidFill>
                <a:cs typeface="Arial" pitchFamily="34" charset="0"/>
              </a:endParaRPr>
            </a:p>
            <a:p>
              <a:pPr>
                <a:defRPr/>
              </a:pPr>
              <a:endParaRPr lang="fr-BE" altLang="en-US" sz="1600" dirty="0" smtClean="0">
                <a:solidFill>
                  <a:schemeClr val="bg1"/>
                </a:solidFill>
                <a:cs typeface="Arial" pitchFamily="34" charset="0"/>
              </a:endParaRPr>
            </a:p>
            <a:p>
              <a:pPr>
                <a:defRPr/>
              </a:pPr>
              <a:endParaRPr lang="fr-BE" altLang="en-US" sz="1600" dirty="0" smtClean="0">
                <a:solidFill>
                  <a:schemeClr val="bg1"/>
                </a:solidFill>
                <a:cs typeface="Arial" pitchFamily="34" charset="0"/>
              </a:endParaRPr>
            </a:p>
            <a:p>
              <a:pPr>
                <a:defRPr/>
              </a:pPr>
              <a:r>
                <a:rPr lang="fr-BE" altLang="en-US" sz="1600" dirty="0" smtClean="0">
                  <a:solidFill>
                    <a:schemeClr val="bg1"/>
                  </a:solidFill>
                  <a:cs typeface="Arial" pitchFamily="34" charset="0"/>
                </a:rPr>
                <a:t>frank.robben@ksz.fgov.be </a:t>
              </a:r>
            </a:p>
            <a:p>
              <a:pPr>
                <a:defRPr/>
              </a:pPr>
              <a:endParaRPr lang="fr-BE" altLang="en-US" sz="1600" dirty="0" smtClean="0">
                <a:solidFill>
                  <a:schemeClr val="bg1"/>
                </a:solidFill>
                <a:cs typeface="Arial" pitchFamily="34" charset="0"/>
                <a:sym typeface="Arial" pitchFamily="34" charset="0"/>
              </a:endParaRPr>
            </a:p>
            <a:p>
              <a:pPr>
                <a:defRPr/>
              </a:pPr>
              <a:r>
                <a:rPr lang="fr-BE" altLang="en-US" sz="1600" dirty="0" smtClean="0">
                  <a:solidFill>
                    <a:schemeClr val="bg1"/>
                  </a:solidFill>
                  <a:cs typeface="Arial" pitchFamily="34" charset="0"/>
                  <a:sym typeface="Arial" pitchFamily="34" charset="0"/>
                </a:rPr>
                <a:t>@FrRobben</a:t>
              </a:r>
            </a:p>
            <a:p>
              <a:pPr>
                <a:defRPr/>
              </a:pPr>
              <a:endParaRPr lang="fr-BE" altLang="en-US" sz="1600" dirty="0" smtClean="0">
                <a:solidFill>
                  <a:schemeClr val="bg1"/>
                </a:solidFill>
                <a:cs typeface="Arial" pitchFamily="34" charset="0"/>
                <a:sym typeface="Arial" pitchFamily="34" charset="0"/>
              </a:endParaRPr>
            </a:p>
            <a:p>
              <a:pPr>
                <a:defRPr/>
              </a:pPr>
              <a:r>
                <a:rPr lang="fr-BE" altLang="en-US" sz="1600" dirty="0" smtClean="0">
                  <a:solidFill>
                    <a:schemeClr val="bg1"/>
                  </a:solidFill>
                  <a:cs typeface="Arial" pitchFamily="34" charset="0"/>
                  <a:sym typeface="Arial" pitchFamily="34" charset="0"/>
                </a:rPr>
                <a:t>https://www.ehealth.fgov.be</a:t>
              </a:r>
            </a:p>
            <a:p>
              <a:pPr>
                <a:defRPr/>
              </a:pPr>
              <a:r>
                <a:rPr lang="fr-BE" altLang="en-US" sz="1600" dirty="0" smtClean="0">
                  <a:solidFill>
                    <a:schemeClr val="bg1"/>
                  </a:solidFill>
                  <a:cs typeface="Arial" pitchFamily="34" charset="0"/>
                  <a:sym typeface="Arial" pitchFamily="34" charset="0"/>
                </a:rPr>
                <a:t>https://www.ksz.fgov.be</a:t>
              </a:r>
            </a:p>
            <a:p>
              <a:pPr>
                <a:defRPr/>
              </a:pPr>
              <a:r>
                <a:rPr lang="fr-BE" altLang="en-US" sz="1600" dirty="0" smtClean="0">
                  <a:solidFill>
                    <a:schemeClr val="bg1"/>
                  </a:solidFill>
                  <a:cs typeface="Arial" pitchFamily="34" charset="0"/>
                  <a:sym typeface="Arial" pitchFamily="34" charset="0"/>
                </a:rPr>
                <a:t>https://www.frankrobben.be</a:t>
              </a:r>
              <a:endParaRPr lang="fr-BE" altLang="en-US" sz="1600" dirty="0" smtClean="0">
                <a:solidFill>
                  <a:schemeClr val="bg1"/>
                </a:solidFill>
                <a:cs typeface="Arial" pitchFamily="34" charset="0"/>
              </a:endParaRPr>
            </a:p>
          </p:txBody>
        </p:sp>
      </p:grpSp>
    </p:spTree>
    <p:extLst>
      <p:ext uri="{BB962C8B-B14F-4D97-AF65-F5344CB8AC3E}">
        <p14:creationId xmlns:p14="http://schemas.microsoft.com/office/powerpoint/2010/main" val="223821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dirty="0" smtClean="0"/>
              <a:t>Overzicht AVG of GDPR</a:t>
            </a:r>
            <a:endParaRPr lang="fr-BE" dirty="0"/>
          </a:p>
        </p:txBody>
      </p:sp>
      <p:sp>
        <p:nvSpPr>
          <p:cNvPr id="2" name="Date Placeholder 1"/>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272996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a:t>
            </a:r>
            <a:r>
              <a:rPr lang="nl-BE" dirty="0" smtClean="0"/>
              <a:t>evestiging geldende beginselen </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Rechtmatige, eerlijke en transparante verwerking</a:t>
            </a:r>
          </a:p>
          <a:p>
            <a:r>
              <a:rPr lang="nl-BE" dirty="0" smtClean="0"/>
              <a:t>Doelbindingsbeginsel</a:t>
            </a:r>
          </a:p>
          <a:p>
            <a:pPr lvl="1"/>
            <a:r>
              <a:rPr lang="nl-NL" dirty="0" smtClean="0"/>
              <a:t>persoonsgegevens </a:t>
            </a:r>
            <a:r>
              <a:rPr lang="nl-NL" dirty="0"/>
              <a:t>moeten voor welbepaalde, uitdrukkelijk omschreven en gerechtvaardigde doeleinden worden verzameld en mogen niet verder op een met die doeleinden onverenigbare wijze worden verwerkt</a:t>
            </a:r>
          </a:p>
          <a:p>
            <a:r>
              <a:rPr lang="nl-BE" dirty="0" smtClean="0"/>
              <a:t>Evenredigheidsbeginsel</a:t>
            </a:r>
          </a:p>
          <a:p>
            <a:pPr marL="800100" lvl="3" indent="-342900">
              <a:buFontTx/>
              <a:buChar char="-"/>
            </a:pPr>
            <a:r>
              <a:rPr lang="nl-NL" sz="2000" dirty="0"/>
              <a:t>persoonsgegevens moeten toereikend, ter zake dienend en beperkt zijn tot wat noodzakelijk is voor het doeleinde waarvoor de gegevens worden </a:t>
            </a:r>
            <a:r>
              <a:rPr lang="nl-NL" sz="2000" dirty="0" smtClean="0"/>
              <a:t>verwerkt</a:t>
            </a:r>
          </a:p>
          <a:p>
            <a:pPr marL="800100" lvl="3" indent="-342900">
              <a:buFontTx/>
              <a:buChar char="-"/>
            </a:pPr>
            <a:r>
              <a:rPr lang="nl-NL" sz="2000" dirty="0"/>
              <a:t>de gegevens moeten worden bewaard in een vorm die het mogelijk maakt de betrokkenen te identificeren en niet langer worden bewaard dan noodzakelijk is voor de verwezenlijking van de doeleinden waarvoor zij worden </a:t>
            </a:r>
            <a:r>
              <a:rPr lang="nl-NL" sz="2000" dirty="0" smtClean="0"/>
              <a:t>verwerkt</a:t>
            </a:r>
            <a:endParaRPr lang="en-US" sz="2000" dirty="0"/>
          </a:p>
          <a:p>
            <a:pPr marL="342900" lvl="2" indent="-342900"/>
            <a:r>
              <a:rPr lang="en-US" sz="2400" dirty="0" err="1" smtClean="0"/>
              <a:t>Juistheidsbeginsel</a:t>
            </a:r>
            <a:endParaRPr lang="en-US" sz="2400" dirty="0"/>
          </a:p>
          <a:p>
            <a:pPr marL="800100" lvl="3" indent="-342900">
              <a:buFontTx/>
              <a:buChar char="-"/>
            </a:pPr>
            <a:r>
              <a:rPr lang="nl-NL" sz="2000" dirty="0" smtClean="0"/>
              <a:t>persoonsgegevens </a:t>
            </a:r>
            <a:r>
              <a:rPr lang="nl-NL" sz="2000" dirty="0"/>
              <a:t>moeten juist zijn en zo nodig </a:t>
            </a:r>
            <a:r>
              <a:rPr lang="nl-NL" sz="2000" dirty="0" smtClean="0"/>
              <a:t>bijgewerkt</a:t>
            </a:r>
            <a:endParaRPr lang="nl-BE" dirty="0" smtClean="0"/>
          </a:p>
          <a:p>
            <a:endParaRPr lang="nl-BE" dirty="0" smtClean="0"/>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25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Aantal nieuwigheden</a:t>
            </a:r>
            <a:endParaRPr lang="fr-BE" dirty="0"/>
          </a:p>
        </p:txBody>
      </p:sp>
      <p:sp>
        <p:nvSpPr>
          <p:cNvPr id="3" name="Content Placeholder 2"/>
          <p:cNvSpPr>
            <a:spLocks noGrp="1"/>
          </p:cNvSpPr>
          <p:nvPr>
            <p:ph idx="1"/>
          </p:nvPr>
        </p:nvSpPr>
        <p:spPr/>
        <p:txBody>
          <a:bodyPr/>
          <a:lstStyle/>
          <a:p>
            <a:r>
              <a:rPr lang="nl-BE" dirty="0" err="1" smtClean="0"/>
              <a:t>Risico-analyse</a:t>
            </a:r>
            <a:r>
              <a:rPr lang="nl-BE" dirty="0" smtClean="0"/>
              <a:t> als basis</a:t>
            </a:r>
          </a:p>
          <a:p>
            <a:r>
              <a:rPr lang="nl-BE" dirty="0" smtClean="0"/>
              <a:t>Verantwoordingsplicht van de verwerkings-verantwoordelijke</a:t>
            </a:r>
          </a:p>
          <a:p>
            <a:pPr lvl="1"/>
            <a:r>
              <a:rPr lang="nl-BE" dirty="0" smtClean="0"/>
              <a:t>register van verwerkingsactiviteiten</a:t>
            </a:r>
          </a:p>
          <a:p>
            <a:pPr lvl="1"/>
            <a:r>
              <a:rPr lang="nl-BE" dirty="0" err="1" smtClean="0"/>
              <a:t>gegevensbeschermingseffectbeoordeling</a:t>
            </a:r>
            <a:endParaRPr lang="nl-BE" dirty="0" smtClean="0"/>
          </a:p>
          <a:p>
            <a:r>
              <a:rPr lang="nl-BE" dirty="0" smtClean="0"/>
              <a:t>Privacy </a:t>
            </a:r>
            <a:r>
              <a:rPr lang="nl-BE" dirty="0" err="1" smtClean="0"/>
              <a:t>by</a:t>
            </a:r>
            <a:r>
              <a:rPr lang="nl-BE" dirty="0" smtClean="0"/>
              <a:t> design</a:t>
            </a:r>
          </a:p>
          <a:p>
            <a:r>
              <a:rPr lang="nl-BE" dirty="0" smtClean="0"/>
              <a:t>Privacy </a:t>
            </a:r>
            <a:r>
              <a:rPr lang="nl-BE" dirty="0" err="1" smtClean="0"/>
              <a:t>by</a:t>
            </a:r>
            <a:r>
              <a:rPr lang="nl-BE" dirty="0" smtClean="0"/>
              <a:t> default</a:t>
            </a:r>
          </a:p>
          <a:p>
            <a:r>
              <a:rPr lang="nl-BE" dirty="0" smtClean="0"/>
              <a:t>Kennisgeving veiligheidsincidenten</a:t>
            </a:r>
          </a:p>
          <a:p>
            <a:r>
              <a:rPr lang="nl-BE" dirty="0" smtClean="0"/>
              <a:t>Uitbreiding van de rechten van de betrokken</a:t>
            </a:r>
          </a:p>
          <a:p>
            <a:r>
              <a:rPr lang="nl-BE" dirty="0" smtClean="0"/>
              <a:t>Functionaris van de gegevensbescherming</a:t>
            </a:r>
          </a:p>
          <a:p>
            <a:r>
              <a:rPr lang="nl-BE" dirty="0" smtClean="0"/>
              <a:t>Mogelijkheid van gedragscodes en certificering</a:t>
            </a:r>
          </a:p>
          <a:p>
            <a:r>
              <a:rPr lang="nl-BE" dirty="0" smtClean="0"/>
              <a:t>Sancties</a:t>
            </a:r>
          </a:p>
          <a:p>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91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558874" y="1196752"/>
            <a:ext cx="7829550" cy="3312368"/>
          </a:xfrm>
        </p:spPr>
      </p:pic>
      <p:sp>
        <p:nvSpPr>
          <p:cNvPr id="44034" name="Title 1"/>
          <p:cNvSpPr>
            <a:spLocks noGrp="1"/>
          </p:cNvSpPr>
          <p:nvPr>
            <p:ph type="title"/>
          </p:nvPr>
        </p:nvSpPr>
        <p:spPr/>
        <p:txBody>
          <a:bodyPr/>
          <a:lstStyle/>
          <a:p>
            <a:r>
              <a:rPr lang="en-GB" altLang="nl-BE" dirty="0" err="1" smtClean="0"/>
              <a:t>Geen</a:t>
            </a:r>
            <a:r>
              <a:rPr lang="en-GB" altLang="nl-BE" dirty="0" smtClean="0"/>
              <a:t> “one-size-fits-all” </a:t>
            </a:r>
            <a:r>
              <a:rPr lang="en-GB" altLang="nl-BE" dirty="0" err="1" smtClean="0"/>
              <a:t>benaderin</a:t>
            </a:r>
            <a:r>
              <a:rPr lang="en-GB" altLang="nl-BE" dirty="0" err="1"/>
              <a:t>g</a:t>
            </a:r>
            <a:endParaRPr lang="en-GB" altLang="nl-BE" dirty="0" smtClean="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2" name="Date Placeholder 1"/>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4553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Voorstel van actieplan</a:t>
            </a:r>
            <a:endParaRPr lang="fr-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584250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&amp; templates sociale sector</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189105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Meer gedetailleerde presentatie</a:t>
            </a:r>
            <a:endParaRPr lang="nl-BE" dirty="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12/10/2017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259632" y="1124744"/>
            <a:ext cx="6336704" cy="4768530"/>
          </a:xfrm>
          <a:prstGeom prst="rect">
            <a:avLst/>
          </a:prstGeom>
        </p:spPr>
      </p:pic>
      <p:sp>
        <p:nvSpPr>
          <p:cNvPr id="6" name="TextBox 5"/>
          <p:cNvSpPr txBox="1"/>
          <p:nvPr/>
        </p:nvSpPr>
        <p:spPr>
          <a:xfrm>
            <a:off x="827584" y="5805264"/>
            <a:ext cx="7460247" cy="369332"/>
          </a:xfrm>
          <a:prstGeom prst="rect">
            <a:avLst/>
          </a:prstGeom>
          <a:noFill/>
        </p:spPr>
        <p:txBody>
          <a:bodyPr wrap="none" rtlCol="0">
            <a:spAutoFit/>
          </a:bodyPr>
          <a:lstStyle/>
          <a:p>
            <a:r>
              <a:rPr lang="fr-BE" dirty="0">
                <a:hlinkClick r:id="rId3"/>
              </a:rPr>
              <a:t>https://</a:t>
            </a:r>
            <a:r>
              <a:rPr lang="fr-BE" dirty="0" smtClean="0">
                <a:hlinkClick r:id="rId3"/>
              </a:rPr>
              <a:t>www.frankrobben.be/wp-content/uploads/2016/08/20160610nl.pptx</a:t>
            </a:r>
            <a:endParaRPr lang="fr-BE" dirty="0"/>
          </a:p>
        </p:txBody>
      </p:sp>
    </p:spTree>
    <p:extLst>
      <p:ext uri="{BB962C8B-B14F-4D97-AF65-F5344CB8AC3E}">
        <p14:creationId xmlns:p14="http://schemas.microsoft.com/office/powerpoint/2010/main" val="3311225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2339</Words>
  <Application>Microsoft Office PowerPoint</Application>
  <PresentationFormat>On-screen Show (4:3)</PresentationFormat>
  <Paragraphs>216</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HelveticaNeue</vt:lpstr>
      <vt:lpstr>Office Theme</vt:lpstr>
      <vt:lpstr>PowerPoint Presentation</vt:lpstr>
      <vt:lpstr>AVG of GDPR</vt:lpstr>
      <vt:lpstr>Overzicht AVG of GDPR</vt:lpstr>
      <vt:lpstr>Bevestiging geldende beginselen </vt:lpstr>
      <vt:lpstr>Aantal nieuwigheden</vt:lpstr>
      <vt:lpstr>Geen “one-size-fits-all” benadering</vt:lpstr>
      <vt:lpstr>Voorstel van actieplan</vt:lpstr>
      <vt:lpstr>Roadmap &amp; templates sociale sector</vt:lpstr>
      <vt:lpstr>Meer gedetailleerde presentatie</vt:lpstr>
      <vt:lpstr>1. Bewustmaking</vt:lpstr>
      <vt:lpstr>2. Register van verwerkingsactiviteiten</vt:lpstr>
      <vt:lpstr>3. Wettelijke grondslag voor verwerking</vt:lpstr>
      <vt:lpstr>4. Toestemming van betrokkene</vt:lpstr>
      <vt:lpstr>4. Toestemming van betrokkene</vt:lpstr>
      <vt:lpstr>5. Toestemming namens kinderen</vt:lpstr>
      <vt:lpstr>6. Transparantie tov de betrokkene</vt:lpstr>
      <vt:lpstr>7. Rechten van de betrokkene</vt:lpstr>
      <vt:lpstr>7. Rechten van de betrokkene</vt:lpstr>
      <vt:lpstr>8. Verzoek tot toegang</vt:lpstr>
      <vt:lpstr>9. Privacy by design &amp; PIA</vt:lpstr>
      <vt:lpstr>9. Privacy by design &amp; PIA</vt:lpstr>
      <vt:lpstr>10. Melding van ‘data breaches’</vt:lpstr>
      <vt:lpstr>10. Melding van ‘data breaches’</vt:lpstr>
      <vt:lpstr>11. Functionaris gegevensbescherming</vt:lpstr>
      <vt:lpstr>12. Contracten met verwerkers</vt:lpstr>
      <vt:lpstr>13. Internationale aspecten</vt:lpstr>
      <vt:lpstr>13. Internationale aspecten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cp:lastModifiedBy>
  <cp:revision>75</cp:revision>
  <dcterms:created xsi:type="dcterms:W3CDTF">2017-09-11T11:22:14Z</dcterms:created>
  <dcterms:modified xsi:type="dcterms:W3CDTF">2017-10-10T08:02:37Z</dcterms:modified>
</cp:coreProperties>
</file>