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8"/>
  </p:notesMasterIdLst>
  <p:handoutMasterIdLst>
    <p:handoutMasterId r:id="rId29"/>
  </p:handoutMasterIdLst>
  <p:sldIdLst>
    <p:sldId id="257" r:id="rId6"/>
    <p:sldId id="266" r:id="rId7"/>
    <p:sldId id="281" r:id="rId8"/>
    <p:sldId id="284" r:id="rId9"/>
    <p:sldId id="285" r:id="rId10"/>
    <p:sldId id="286" r:id="rId11"/>
    <p:sldId id="280" r:id="rId12"/>
    <p:sldId id="267" r:id="rId13"/>
    <p:sldId id="258" r:id="rId14"/>
    <p:sldId id="259" r:id="rId15"/>
    <p:sldId id="300" r:id="rId16"/>
    <p:sldId id="262" r:id="rId17"/>
    <p:sldId id="301" r:id="rId18"/>
    <p:sldId id="293" r:id="rId19"/>
    <p:sldId id="282" r:id="rId20"/>
    <p:sldId id="294" r:id="rId21"/>
    <p:sldId id="296" r:id="rId22"/>
    <p:sldId id="304" r:id="rId23"/>
    <p:sldId id="297" r:id="rId24"/>
    <p:sldId id="303" r:id="rId25"/>
    <p:sldId id="289" r:id="rId26"/>
    <p:sldId id="305" r:id="rId27"/>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guide id="3" orient="horz" pos="3110">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BD3"/>
    <a:srgbClr val="303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114"/>
      </p:cViewPr>
      <p:guideLst>
        <p:guide orient="horz" pos="2160"/>
        <p:guide pos="2880"/>
      </p:guideLst>
    </p:cSldViewPr>
  </p:slideViewPr>
  <p:notesTextViewPr>
    <p:cViewPr>
      <p:scale>
        <a:sx n="1" d="1"/>
        <a:sy n="1" d="1"/>
      </p:scale>
      <p:origin x="0" y="0"/>
    </p:cViewPr>
  </p:notesTextViewPr>
  <p:notesViewPr>
    <p:cSldViewPr>
      <p:cViewPr varScale="1">
        <p:scale>
          <a:sx n="105" d="100"/>
          <a:sy n="105" d="100"/>
        </p:scale>
        <p:origin x="-3438" y="-90"/>
      </p:cViewPr>
      <p:guideLst>
        <p:guide orient="horz" pos="3128"/>
        <p:guide pos="2140"/>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50444" y="0"/>
            <a:ext cx="2945659" cy="493633"/>
          </a:xfrm>
          <a:prstGeom prst="rect">
            <a:avLst/>
          </a:prstGeom>
        </p:spPr>
        <p:txBody>
          <a:bodyPr vert="horz" lIns="91440" tIns="45720" rIns="91440" bIns="45720" rtlCol="0"/>
          <a:lstStyle>
            <a:lvl1pPr algn="r">
              <a:defRPr sz="1200"/>
            </a:lvl1pPr>
          </a:lstStyle>
          <a:p>
            <a:fld id="{DD28364C-31D8-46AD-92E8-313ACC253A38}" type="datetimeFigureOut">
              <a:rPr lang="fr-BE" smtClean="0"/>
              <a:t>19/10/2017</a:t>
            </a:fld>
            <a:endParaRPr lang="fr-BE"/>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50444" y="9377316"/>
            <a:ext cx="2945659" cy="493633"/>
          </a:xfrm>
          <a:prstGeom prst="rect">
            <a:avLst/>
          </a:prstGeom>
        </p:spPr>
        <p:txBody>
          <a:bodyPr vert="horz" lIns="91440" tIns="45720" rIns="91440" bIns="45720" rtlCol="0" anchor="b"/>
          <a:lstStyle>
            <a:lvl1pPr algn="r">
              <a:defRPr sz="1200"/>
            </a:lvl1pPr>
          </a:lstStyle>
          <a:p>
            <a:fld id="{B8B3869D-70A5-4C0C-BC1A-FC2D7BC63335}" type="slidenum">
              <a:rPr lang="fr-BE" smtClean="0"/>
              <a:t>‹#›</a:t>
            </a:fld>
            <a:endParaRPr lang="fr-BE"/>
          </a:p>
        </p:txBody>
      </p:sp>
    </p:spTree>
    <p:extLst>
      <p:ext uri="{BB962C8B-B14F-4D97-AF65-F5344CB8AC3E}">
        <p14:creationId xmlns:p14="http://schemas.microsoft.com/office/powerpoint/2010/main" val="37067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50444" y="0"/>
            <a:ext cx="2945659" cy="493633"/>
          </a:xfrm>
          <a:prstGeom prst="rect">
            <a:avLst/>
          </a:prstGeom>
        </p:spPr>
        <p:txBody>
          <a:bodyPr vert="horz" lIns="91440" tIns="45720" rIns="91440" bIns="45720" rtlCol="0"/>
          <a:lstStyle>
            <a:lvl1pPr algn="r">
              <a:defRPr sz="1200"/>
            </a:lvl1pPr>
          </a:lstStyle>
          <a:p>
            <a:fld id="{FBDBF0A1-FCCB-4FCC-8674-2624CEA34CF1}" type="datetimeFigureOut">
              <a:rPr lang="fr-BE" smtClean="0"/>
              <a:t>19/10/2017</a:t>
            </a:fld>
            <a:endParaRPr lang="fr-BE"/>
          </a:p>
        </p:txBody>
      </p:sp>
      <p:sp>
        <p:nvSpPr>
          <p:cNvPr id="4" name="Slide Image Placeholder 3"/>
          <p:cNvSpPr>
            <a:spLocks noGrp="1" noRot="1" noChangeAspect="1"/>
          </p:cNvSpPr>
          <p:nvPr>
            <p:ph type="sldImg" idx="2"/>
          </p:nvPr>
        </p:nvSpPr>
        <p:spPr>
          <a:xfrm>
            <a:off x="930275" y="739775"/>
            <a:ext cx="4937125" cy="370205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50444" y="9377316"/>
            <a:ext cx="2945659" cy="493633"/>
          </a:xfrm>
          <a:prstGeom prst="rect">
            <a:avLst/>
          </a:prstGeom>
        </p:spPr>
        <p:txBody>
          <a:bodyPr vert="horz" lIns="91440" tIns="45720" rIns="91440" bIns="45720" rtlCol="0" anchor="b"/>
          <a:lstStyle>
            <a:lvl1pPr algn="r">
              <a:defRPr sz="1200"/>
            </a:lvl1pPr>
          </a:lstStyle>
          <a:p>
            <a:fld id="{AA56C6A2-FD11-435F-9847-712FC05811CE}" type="slidenum">
              <a:rPr lang="fr-BE" smtClean="0"/>
              <a:t>‹#›</a:t>
            </a:fld>
            <a:endParaRPr lang="fr-BE"/>
          </a:p>
        </p:txBody>
      </p:sp>
    </p:spTree>
    <p:extLst>
      <p:ext uri="{BB962C8B-B14F-4D97-AF65-F5344CB8AC3E}">
        <p14:creationId xmlns:p14="http://schemas.microsoft.com/office/powerpoint/2010/main" val="129578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A56C6A2-FD11-435F-9847-712FC05811CE}" type="slidenum">
              <a:rPr lang="fr-BE" smtClean="0"/>
              <a:t>2</a:t>
            </a:fld>
            <a:endParaRPr lang="fr-BE"/>
          </a:p>
        </p:txBody>
      </p:sp>
    </p:spTree>
    <p:extLst>
      <p:ext uri="{BB962C8B-B14F-4D97-AF65-F5344CB8AC3E}">
        <p14:creationId xmlns:p14="http://schemas.microsoft.com/office/powerpoint/2010/main" val="152419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r>
              <a:rPr lang="fr-FR" smtClean="0"/>
              <a:t>11.10.2017</a:t>
            </a:r>
            <a:endParaRPr lang="fr-BE"/>
          </a:p>
        </p:txBody>
      </p:sp>
      <p:sp>
        <p:nvSpPr>
          <p:cNvPr id="5" name="Footer Placeholder 4"/>
          <p:cNvSpPr>
            <a:spLocks noGrp="1"/>
          </p:cNvSpPr>
          <p:nvPr>
            <p:ph type="ftr" sz="quarter" idx="11"/>
          </p:nvPr>
        </p:nvSpPr>
        <p:spPr/>
        <p:txBody>
          <a:bodyPr/>
          <a:lstStyle/>
          <a:p>
            <a:r>
              <a:rPr lang="fr-BE" smtClean="0"/>
              <a:t>e-Box Ondernemingen</a:t>
            </a:r>
            <a:endParaRPr lang="fr-BE"/>
          </a:p>
        </p:txBody>
      </p:sp>
      <p:sp>
        <p:nvSpPr>
          <p:cNvPr id="6" name="Slide Number Placeholder 5"/>
          <p:cNvSpPr>
            <a:spLocks noGrp="1"/>
          </p:cNvSpPr>
          <p:nvPr>
            <p:ph type="sldNum" sz="quarter" idx="12"/>
          </p:nvPr>
        </p:nvSpPr>
        <p:spPr/>
        <p:txBody>
          <a:bodyPr/>
          <a:lstStyle/>
          <a:p>
            <a:fld id="{663EDBD2-0CAE-4905-97AA-4B603CC77B59}" type="slidenum">
              <a:rPr lang="fr-BE" smtClean="0"/>
              <a:t>‹#›</a:t>
            </a:fld>
            <a:endParaRPr lang="fr-BE"/>
          </a:p>
        </p:txBody>
      </p:sp>
    </p:spTree>
    <p:extLst>
      <p:ext uri="{BB962C8B-B14F-4D97-AF65-F5344CB8AC3E}">
        <p14:creationId xmlns:p14="http://schemas.microsoft.com/office/powerpoint/2010/main" val="26177908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11.10.2017</a:t>
            </a:r>
            <a:endParaRPr lang="fr-BE"/>
          </a:p>
        </p:txBody>
      </p:sp>
      <p:sp>
        <p:nvSpPr>
          <p:cNvPr id="5" name="Footer Placeholder 4"/>
          <p:cNvSpPr>
            <a:spLocks noGrp="1"/>
          </p:cNvSpPr>
          <p:nvPr>
            <p:ph type="ftr" sz="quarter" idx="11"/>
          </p:nvPr>
        </p:nvSpPr>
        <p:spPr/>
        <p:txBody>
          <a:bodyPr/>
          <a:lstStyle/>
          <a:p>
            <a:r>
              <a:rPr lang="fr-BE" smtClean="0"/>
              <a:t>e-Box Ondernemingen</a:t>
            </a:r>
            <a:endParaRPr lang="fr-BE"/>
          </a:p>
        </p:txBody>
      </p:sp>
      <p:sp>
        <p:nvSpPr>
          <p:cNvPr id="6" name="Slide Number Placeholder 5"/>
          <p:cNvSpPr>
            <a:spLocks noGrp="1"/>
          </p:cNvSpPr>
          <p:nvPr>
            <p:ph type="sldNum" sz="quarter" idx="12"/>
          </p:nvPr>
        </p:nvSpPr>
        <p:spPr/>
        <p:txBody>
          <a:bodyPr/>
          <a:lstStyle/>
          <a:p>
            <a:fld id="{663EDBD2-0CAE-4905-97AA-4B603CC77B59}" type="slidenum">
              <a:rPr lang="fr-BE" smtClean="0"/>
              <a:t>‹#›</a:t>
            </a:fld>
            <a:endParaRPr lang="fr-BE"/>
          </a:p>
        </p:txBody>
      </p:sp>
    </p:spTree>
    <p:extLst>
      <p:ext uri="{BB962C8B-B14F-4D97-AF65-F5344CB8AC3E}">
        <p14:creationId xmlns:p14="http://schemas.microsoft.com/office/powerpoint/2010/main" val="266383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11.10.2017</a:t>
            </a:r>
            <a:endParaRPr lang="fr-BE"/>
          </a:p>
        </p:txBody>
      </p:sp>
      <p:sp>
        <p:nvSpPr>
          <p:cNvPr id="5" name="Footer Placeholder 4"/>
          <p:cNvSpPr>
            <a:spLocks noGrp="1"/>
          </p:cNvSpPr>
          <p:nvPr>
            <p:ph type="ftr" sz="quarter" idx="11"/>
          </p:nvPr>
        </p:nvSpPr>
        <p:spPr/>
        <p:txBody>
          <a:bodyPr/>
          <a:lstStyle/>
          <a:p>
            <a:r>
              <a:rPr lang="fr-BE" smtClean="0"/>
              <a:t>e-Box Ondernemingen</a:t>
            </a:r>
            <a:endParaRPr lang="fr-BE"/>
          </a:p>
        </p:txBody>
      </p:sp>
      <p:sp>
        <p:nvSpPr>
          <p:cNvPr id="6" name="Slide Number Placeholder 5"/>
          <p:cNvSpPr>
            <a:spLocks noGrp="1"/>
          </p:cNvSpPr>
          <p:nvPr>
            <p:ph type="sldNum" sz="quarter" idx="12"/>
          </p:nvPr>
        </p:nvSpPr>
        <p:spPr/>
        <p:txBody>
          <a:bodyPr/>
          <a:lstStyle/>
          <a:p>
            <a:fld id="{663EDBD2-0CAE-4905-97AA-4B603CC77B59}" type="slidenum">
              <a:rPr lang="fr-BE" smtClean="0"/>
              <a:t>‹#›</a:t>
            </a:fld>
            <a:endParaRPr lang="fr-BE"/>
          </a:p>
        </p:txBody>
      </p:sp>
    </p:spTree>
    <p:extLst>
      <p:ext uri="{BB962C8B-B14F-4D97-AF65-F5344CB8AC3E}">
        <p14:creationId xmlns:p14="http://schemas.microsoft.com/office/powerpoint/2010/main" val="13637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dertitel en tekst">
    <p:spTree>
      <p:nvGrpSpPr>
        <p:cNvPr id="1" name=""/>
        <p:cNvGrpSpPr/>
        <p:nvPr/>
      </p:nvGrpSpPr>
      <p:grpSpPr>
        <a:xfrm>
          <a:off x="0" y="0"/>
          <a:ext cx="0" cy="0"/>
          <a:chOff x="0" y="0"/>
          <a:chExt cx="0" cy="0"/>
        </a:xfrm>
      </p:grpSpPr>
      <p:sp>
        <p:nvSpPr>
          <p:cNvPr id="7" name="Espace réservé du titre 40"/>
          <p:cNvSpPr>
            <a:spLocks noGrp="1"/>
          </p:cNvSpPr>
          <p:nvPr>
            <p:ph type="title" hasCustomPrompt="1"/>
          </p:nvPr>
        </p:nvSpPr>
        <p:spPr>
          <a:xfrm>
            <a:off x="971600" y="547095"/>
            <a:ext cx="7200801" cy="721665"/>
          </a:xfrm>
          <a:prstGeom prst="rect">
            <a:avLst/>
          </a:prstGeom>
        </p:spPr>
        <p:txBody>
          <a:bodyPr vert="horz" lIns="91440" tIns="45720" rIns="91440" bIns="45720" rtlCol="0" anchor="ctr">
            <a:normAutofit/>
          </a:bodyPr>
          <a:lstStyle>
            <a:lvl1pPr>
              <a:defRPr baseline="0">
                <a:solidFill>
                  <a:srgbClr val="167D9C"/>
                </a:solidFill>
              </a:defRPr>
            </a:lvl1pPr>
          </a:lstStyle>
          <a:p>
            <a:r>
              <a:rPr lang="en-US" dirty="0" err="1"/>
              <a:t>Hier</a:t>
            </a:r>
            <a:r>
              <a:rPr lang="en-US" dirty="0"/>
              <a:t> </a:t>
            </a:r>
            <a:r>
              <a:rPr lang="en-US" dirty="0" err="1"/>
              <a:t>komt</a:t>
            </a:r>
            <a:r>
              <a:rPr lang="en-US" dirty="0"/>
              <a:t> </a:t>
            </a:r>
            <a:r>
              <a:rPr lang="en-US" dirty="0" err="1"/>
              <a:t>een</a:t>
            </a:r>
            <a:r>
              <a:rPr lang="en-US" dirty="0"/>
              <a:t> </a:t>
            </a:r>
            <a:r>
              <a:rPr lang="en-US" dirty="0" err="1"/>
              <a:t>titel</a:t>
            </a:r>
            <a:endParaRPr lang="fr-BE" dirty="0"/>
          </a:p>
        </p:txBody>
      </p:sp>
      <p:sp>
        <p:nvSpPr>
          <p:cNvPr id="2" name="Espace réservé du numéro de diapositive 1"/>
          <p:cNvSpPr>
            <a:spLocks noGrp="1"/>
          </p:cNvSpPr>
          <p:nvPr>
            <p:ph type="sldNum" sz="quarter" idx="10"/>
          </p:nvPr>
        </p:nvSpPr>
        <p:spPr/>
        <p:txBody>
          <a:bodyPr/>
          <a:lstStyle/>
          <a:p>
            <a:fld id="{DF1FBB3B-0B1B-4319-9DD0-891705888316}" type="slidenum">
              <a:rPr lang="fr-BE" smtClean="0"/>
              <a:pPr/>
              <a:t>‹#›</a:t>
            </a:fld>
            <a:endParaRPr lang="fr-BE" dirty="0"/>
          </a:p>
        </p:txBody>
      </p:sp>
      <p:sp>
        <p:nvSpPr>
          <p:cNvPr id="9" name="Text Placeholder 8"/>
          <p:cNvSpPr>
            <a:spLocks noGrp="1"/>
          </p:cNvSpPr>
          <p:nvPr>
            <p:ph type="body" sz="quarter" idx="11"/>
          </p:nvPr>
        </p:nvSpPr>
        <p:spPr>
          <a:xfrm>
            <a:off x="971550" y="1772816"/>
            <a:ext cx="7200900" cy="4320008"/>
          </a:xfrm>
          <a:prstGeom prst="rect">
            <a:avLst/>
          </a:prstGeom>
        </p:spPr>
        <p:txBody>
          <a:bodyPr vert="horz"/>
          <a:lstStyle>
            <a:lvl1pPr>
              <a:lnSpc>
                <a:spcPct val="150000"/>
              </a:lnSpc>
              <a:defRPr/>
            </a:lvl1pPr>
            <a:lvl2pPr marL="742950" indent="-285750">
              <a:lnSpc>
                <a:spcPct val="100000"/>
              </a:lnSpc>
              <a:buClr>
                <a:srgbClr val="167D9C"/>
              </a:buClr>
              <a:buFont typeface="Wingdings" charset="2"/>
              <a:buChar char="§"/>
              <a:defRPr sz="2400"/>
            </a:lvl2pPr>
            <a:lvl3pPr marL="1143000" indent="-228600">
              <a:lnSpc>
                <a:spcPct val="100000"/>
              </a:lnSpc>
              <a:buClr>
                <a:srgbClr val="167D9C"/>
              </a:buClr>
              <a:buFont typeface="Wingdings" charset="2"/>
              <a:buChar char="ü"/>
              <a:defRPr sz="2400"/>
            </a:lvl3pPr>
          </a:lstStyle>
          <a:p>
            <a:pPr lvl="0"/>
            <a:r>
              <a:rPr lang="nl-BE" dirty="0"/>
              <a:t>Click to edit Master text styles</a:t>
            </a:r>
          </a:p>
          <a:p>
            <a:pPr lvl="1"/>
            <a:r>
              <a:rPr lang="nl-BE" dirty="0"/>
              <a:t>Second level</a:t>
            </a:r>
          </a:p>
          <a:p>
            <a:pPr lvl="2"/>
            <a:r>
              <a:rPr lang="nl-BE" dirty="0"/>
              <a:t>Third level</a:t>
            </a:r>
          </a:p>
        </p:txBody>
      </p:sp>
    </p:spTree>
    <p:extLst>
      <p:ext uri="{BB962C8B-B14F-4D97-AF65-F5344CB8AC3E}">
        <p14:creationId xmlns:p14="http://schemas.microsoft.com/office/powerpoint/2010/main" val="242868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7139135" cy="1156990"/>
          </a:xfrm>
        </p:spPr>
        <p:txBody>
          <a:bodyPr/>
          <a:lstStyle/>
          <a:p>
            <a:r>
              <a:rPr lang="en-US" dirty="0" smtClean="0"/>
              <a:t>Click to edit Master title style</a:t>
            </a:r>
            <a:endParaRPr lang="fr-BE"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fr-FR" smtClean="0"/>
              <a:t>11.10.2017</a:t>
            </a:r>
            <a:endParaRPr lang="fr-BE"/>
          </a:p>
        </p:txBody>
      </p:sp>
      <p:sp>
        <p:nvSpPr>
          <p:cNvPr id="5" name="Footer Placeholder 4"/>
          <p:cNvSpPr>
            <a:spLocks noGrp="1"/>
          </p:cNvSpPr>
          <p:nvPr>
            <p:ph type="ftr" sz="quarter" idx="11"/>
          </p:nvPr>
        </p:nvSpPr>
        <p:spPr/>
        <p:txBody>
          <a:bodyPr/>
          <a:lstStyle/>
          <a:p>
            <a:r>
              <a:rPr lang="fr-BE" smtClean="0"/>
              <a:t>e-Box Ondernemingen</a:t>
            </a:r>
            <a:endParaRPr lang="fr-BE"/>
          </a:p>
        </p:txBody>
      </p:sp>
      <p:sp>
        <p:nvSpPr>
          <p:cNvPr id="6" name="Slide Number Placeholder 5"/>
          <p:cNvSpPr>
            <a:spLocks noGrp="1"/>
          </p:cNvSpPr>
          <p:nvPr>
            <p:ph type="sldNum" sz="quarter" idx="12"/>
          </p:nvPr>
        </p:nvSpPr>
        <p:spPr/>
        <p:txBody>
          <a:bodyPr/>
          <a:lstStyle/>
          <a:p>
            <a:fld id="{663EDBD2-0CAE-4905-97AA-4B603CC77B59}" type="slidenum">
              <a:rPr lang="fr-BE" smtClean="0"/>
              <a:t>‹#›</a:t>
            </a:fld>
            <a:endParaRPr lang="fr-BE"/>
          </a:p>
        </p:txBody>
      </p:sp>
      <p:pic>
        <p:nvPicPr>
          <p:cNvPr id="409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8" y="44624"/>
            <a:ext cx="1403648" cy="52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4419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t>11.10.2017</a:t>
            </a:r>
            <a:endParaRPr lang="fr-BE"/>
          </a:p>
        </p:txBody>
      </p:sp>
      <p:sp>
        <p:nvSpPr>
          <p:cNvPr id="5" name="Footer Placeholder 4"/>
          <p:cNvSpPr>
            <a:spLocks noGrp="1"/>
          </p:cNvSpPr>
          <p:nvPr>
            <p:ph type="ftr" sz="quarter" idx="11"/>
          </p:nvPr>
        </p:nvSpPr>
        <p:spPr/>
        <p:txBody>
          <a:bodyPr/>
          <a:lstStyle/>
          <a:p>
            <a:r>
              <a:rPr lang="fr-BE" smtClean="0"/>
              <a:t>e-Box Ondernemingen</a:t>
            </a:r>
            <a:endParaRPr lang="fr-BE"/>
          </a:p>
        </p:txBody>
      </p:sp>
      <p:sp>
        <p:nvSpPr>
          <p:cNvPr id="6" name="Slide Number Placeholder 5"/>
          <p:cNvSpPr>
            <a:spLocks noGrp="1"/>
          </p:cNvSpPr>
          <p:nvPr>
            <p:ph type="sldNum" sz="quarter" idx="12"/>
          </p:nvPr>
        </p:nvSpPr>
        <p:spPr/>
        <p:txBody>
          <a:bodyPr/>
          <a:lstStyle/>
          <a:p>
            <a:fld id="{663EDBD2-0CAE-4905-97AA-4B603CC77B59}" type="slidenum">
              <a:rPr lang="fr-BE" smtClean="0"/>
              <a:t>‹#›</a:t>
            </a:fld>
            <a:endParaRPr lang="fr-BE"/>
          </a:p>
        </p:txBody>
      </p:sp>
    </p:spTree>
    <p:extLst>
      <p:ext uri="{BB962C8B-B14F-4D97-AF65-F5344CB8AC3E}">
        <p14:creationId xmlns:p14="http://schemas.microsoft.com/office/powerpoint/2010/main" val="224106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11.10.2017</a:t>
            </a:r>
            <a:endParaRPr lang="fr-BE"/>
          </a:p>
        </p:txBody>
      </p:sp>
      <p:sp>
        <p:nvSpPr>
          <p:cNvPr id="6" name="Footer Placeholder 5"/>
          <p:cNvSpPr>
            <a:spLocks noGrp="1"/>
          </p:cNvSpPr>
          <p:nvPr>
            <p:ph type="ftr" sz="quarter" idx="11"/>
          </p:nvPr>
        </p:nvSpPr>
        <p:spPr/>
        <p:txBody>
          <a:bodyPr/>
          <a:lstStyle/>
          <a:p>
            <a:r>
              <a:rPr lang="fr-BE" smtClean="0"/>
              <a:t>e-Box Ondernemingen</a:t>
            </a:r>
            <a:endParaRPr lang="fr-BE"/>
          </a:p>
        </p:txBody>
      </p:sp>
      <p:sp>
        <p:nvSpPr>
          <p:cNvPr id="7" name="Slide Number Placeholder 6"/>
          <p:cNvSpPr>
            <a:spLocks noGrp="1"/>
          </p:cNvSpPr>
          <p:nvPr>
            <p:ph type="sldNum" sz="quarter" idx="12"/>
          </p:nvPr>
        </p:nvSpPr>
        <p:spPr/>
        <p:txBody>
          <a:bodyPr/>
          <a:lstStyle/>
          <a:p>
            <a:fld id="{663EDBD2-0CAE-4905-97AA-4B603CC77B59}" type="slidenum">
              <a:rPr lang="fr-BE" smtClean="0"/>
              <a:t>‹#›</a:t>
            </a:fld>
            <a:endParaRPr lang="fr-BE"/>
          </a:p>
        </p:txBody>
      </p:sp>
    </p:spTree>
    <p:extLst>
      <p:ext uri="{BB962C8B-B14F-4D97-AF65-F5344CB8AC3E}">
        <p14:creationId xmlns:p14="http://schemas.microsoft.com/office/powerpoint/2010/main" val="303670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p>
            <a:r>
              <a:rPr lang="fr-FR" smtClean="0"/>
              <a:t>11.10.2017</a:t>
            </a:r>
            <a:endParaRPr lang="fr-BE"/>
          </a:p>
        </p:txBody>
      </p:sp>
      <p:sp>
        <p:nvSpPr>
          <p:cNvPr id="8" name="Footer Placeholder 7"/>
          <p:cNvSpPr>
            <a:spLocks noGrp="1"/>
          </p:cNvSpPr>
          <p:nvPr>
            <p:ph type="ftr" sz="quarter" idx="11"/>
          </p:nvPr>
        </p:nvSpPr>
        <p:spPr/>
        <p:txBody>
          <a:bodyPr/>
          <a:lstStyle/>
          <a:p>
            <a:r>
              <a:rPr lang="fr-BE" smtClean="0"/>
              <a:t>e-Box Ondernemingen</a:t>
            </a:r>
            <a:endParaRPr lang="fr-BE"/>
          </a:p>
        </p:txBody>
      </p:sp>
      <p:sp>
        <p:nvSpPr>
          <p:cNvPr id="9" name="Slide Number Placeholder 8"/>
          <p:cNvSpPr>
            <a:spLocks noGrp="1"/>
          </p:cNvSpPr>
          <p:nvPr>
            <p:ph type="sldNum" sz="quarter" idx="12"/>
          </p:nvPr>
        </p:nvSpPr>
        <p:spPr/>
        <p:txBody>
          <a:bodyPr/>
          <a:lstStyle/>
          <a:p>
            <a:fld id="{663EDBD2-0CAE-4905-97AA-4B603CC77B59}" type="slidenum">
              <a:rPr lang="fr-BE" smtClean="0"/>
              <a:t>‹#›</a:t>
            </a:fld>
            <a:endParaRPr lang="fr-BE"/>
          </a:p>
        </p:txBody>
      </p:sp>
    </p:spTree>
    <p:extLst>
      <p:ext uri="{BB962C8B-B14F-4D97-AF65-F5344CB8AC3E}">
        <p14:creationId xmlns:p14="http://schemas.microsoft.com/office/powerpoint/2010/main" val="120823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p:txBody>
          <a:bodyPr/>
          <a:lstStyle/>
          <a:p>
            <a:r>
              <a:rPr lang="fr-FR" smtClean="0"/>
              <a:t>11.10.2017</a:t>
            </a:r>
            <a:endParaRPr lang="fr-BE"/>
          </a:p>
        </p:txBody>
      </p:sp>
      <p:sp>
        <p:nvSpPr>
          <p:cNvPr id="4" name="Footer Placeholder 3"/>
          <p:cNvSpPr>
            <a:spLocks noGrp="1"/>
          </p:cNvSpPr>
          <p:nvPr>
            <p:ph type="ftr" sz="quarter" idx="11"/>
          </p:nvPr>
        </p:nvSpPr>
        <p:spPr/>
        <p:txBody>
          <a:bodyPr/>
          <a:lstStyle/>
          <a:p>
            <a:r>
              <a:rPr lang="fr-BE" smtClean="0"/>
              <a:t>e-Box Ondernemingen</a:t>
            </a:r>
            <a:endParaRPr lang="fr-BE"/>
          </a:p>
        </p:txBody>
      </p:sp>
      <p:sp>
        <p:nvSpPr>
          <p:cNvPr id="5" name="Slide Number Placeholder 4"/>
          <p:cNvSpPr>
            <a:spLocks noGrp="1"/>
          </p:cNvSpPr>
          <p:nvPr>
            <p:ph type="sldNum" sz="quarter" idx="12"/>
          </p:nvPr>
        </p:nvSpPr>
        <p:spPr/>
        <p:txBody>
          <a:bodyPr/>
          <a:lstStyle/>
          <a:p>
            <a:fld id="{663EDBD2-0CAE-4905-97AA-4B603CC77B59}" type="slidenum">
              <a:rPr lang="fr-BE" smtClean="0"/>
              <a:t>‹#›</a:t>
            </a:fld>
            <a:endParaRPr lang="fr-BE"/>
          </a:p>
        </p:txBody>
      </p:sp>
    </p:spTree>
    <p:extLst>
      <p:ext uri="{BB962C8B-B14F-4D97-AF65-F5344CB8AC3E}">
        <p14:creationId xmlns:p14="http://schemas.microsoft.com/office/powerpoint/2010/main" val="26121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11.10.2017</a:t>
            </a:r>
            <a:endParaRPr lang="fr-BE"/>
          </a:p>
        </p:txBody>
      </p:sp>
      <p:sp>
        <p:nvSpPr>
          <p:cNvPr id="3" name="Footer Placeholder 2"/>
          <p:cNvSpPr>
            <a:spLocks noGrp="1"/>
          </p:cNvSpPr>
          <p:nvPr>
            <p:ph type="ftr" sz="quarter" idx="11"/>
          </p:nvPr>
        </p:nvSpPr>
        <p:spPr/>
        <p:txBody>
          <a:bodyPr/>
          <a:lstStyle/>
          <a:p>
            <a:r>
              <a:rPr lang="fr-BE" smtClean="0"/>
              <a:t>e-Box Ondernemingen</a:t>
            </a:r>
            <a:endParaRPr lang="fr-BE"/>
          </a:p>
        </p:txBody>
      </p:sp>
      <p:sp>
        <p:nvSpPr>
          <p:cNvPr id="4" name="Slide Number Placeholder 3"/>
          <p:cNvSpPr>
            <a:spLocks noGrp="1"/>
          </p:cNvSpPr>
          <p:nvPr>
            <p:ph type="sldNum" sz="quarter" idx="12"/>
          </p:nvPr>
        </p:nvSpPr>
        <p:spPr/>
        <p:txBody>
          <a:bodyPr/>
          <a:lstStyle/>
          <a:p>
            <a:fld id="{663EDBD2-0CAE-4905-97AA-4B603CC77B59}" type="slidenum">
              <a:rPr lang="fr-BE" smtClean="0"/>
              <a:t>‹#›</a:t>
            </a:fld>
            <a:endParaRPr lang="fr-BE"/>
          </a:p>
        </p:txBody>
      </p:sp>
    </p:spTree>
    <p:extLst>
      <p:ext uri="{BB962C8B-B14F-4D97-AF65-F5344CB8AC3E}">
        <p14:creationId xmlns:p14="http://schemas.microsoft.com/office/powerpoint/2010/main" val="299105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11.10.2017</a:t>
            </a:r>
            <a:endParaRPr lang="fr-BE"/>
          </a:p>
        </p:txBody>
      </p:sp>
      <p:sp>
        <p:nvSpPr>
          <p:cNvPr id="6" name="Footer Placeholder 5"/>
          <p:cNvSpPr>
            <a:spLocks noGrp="1"/>
          </p:cNvSpPr>
          <p:nvPr>
            <p:ph type="ftr" sz="quarter" idx="11"/>
          </p:nvPr>
        </p:nvSpPr>
        <p:spPr/>
        <p:txBody>
          <a:bodyPr/>
          <a:lstStyle/>
          <a:p>
            <a:r>
              <a:rPr lang="fr-BE" smtClean="0"/>
              <a:t>e-Box Ondernemingen</a:t>
            </a:r>
            <a:endParaRPr lang="fr-BE"/>
          </a:p>
        </p:txBody>
      </p:sp>
      <p:sp>
        <p:nvSpPr>
          <p:cNvPr id="7" name="Slide Number Placeholder 6"/>
          <p:cNvSpPr>
            <a:spLocks noGrp="1"/>
          </p:cNvSpPr>
          <p:nvPr>
            <p:ph type="sldNum" sz="quarter" idx="12"/>
          </p:nvPr>
        </p:nvSpPr>
        <p:spPr/>
        <p:txBody>
          <a:bodyPr/>
          <a:lstStyle/>
          <a:p>
            <a:fld id="{663EDBD2-0CAE-4905-97AA-4B603CC77B59}" type="slidenum">
              <a:rPr lang="fr-BE" smtClean="0"/>
              <a:t>‹#›</a:t>
            </a:fld>
            <a:endParaRPr lang="fr-BE"/>
          </a:p>
        </p:txBody>
      </p:sp>
    </p:spTree>
    <p:extLst>
      <p:ext uri="{BB962C8B-B14F-4D97-AF65-F5344CB8AC3E}">
        <p14:creationId xmlns:p14="http://schemas.microsoft.com/office/powerpoint/2010/main" val="1243665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2000" y="614176"/>
            <a:ext cx="8280000" cy="619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2" name="Title 1"/>
          <p:cNvSpPr>
            <a:spLocks noGrp="1"/>
          </p:cNvSpPr>
          <p:nvPr>
            <p:ph type="title"/>
          </p:nvPr>
        </p:nvSpPr>
        <p:spPr>
          <a:xfrm>
            <a:off x="1907704" y="0"/>
            <a:ext cx="5486400" cy="566738"/>
          </a:xfrm>
        </p:spPr>
        <p:txBody>
          <a:bodyPr anchor="b">
            <a:noAutofit/>
          </a:bodyPr>
          <a:lstStyle>
            <a:lvl1pPr algn="l" defTabSz="914400" rtl="0" eaLnBrk="1" latinLnBrk="0" hangingPunct="1">
              <a:spcBef>
                <a:spcPct val="0"/>
              </a:spcBef>
              <a:buNone/>
              <a:defRPr lang="fr-BE" sz="3200" kern="1200" dirty="0">
                <a:solidFill>
                  <a:srgbClr val="159BD3"/>
                </a:solidFill>
                <a:latin typeface="+mj-lt"/>
                <a:ea typeface="+mj-ea"/>
                <a:cs typeface="+mj-cs"/>
              </a:defRPr>
            </a:lvl1pPr>
          </a:lstStyle>
          <a:p>
            <a:r>
              <a:rPr lang="en-US" dirty="0" smtClean="0"/>
              <a:t>Click to edit Master title style</a:t>
            </a:r>
            <a:endParaRPr lang="fr-BE" dirty="0"/>
          </a:p>
        </p:txBody>
      </p:sp>
      <p:sp>
        <p:nvSpPr>
          <p:cNvPr id="5" name="Date Placeholder 4"/>
          <p:cNvSpPr>
            <a:spLocks noGrp="1"/>
          </p:cNvSpPr>
          <p:nvPr>
            <p:ph type="dt" sz="half" idx="10"/>
          </p:nvPr>
        </p:nvSpPr>
        <p:spPr/>
        <p:txBody>
          <a:bodyPr/>
          <a:lstStyle/>
          <a:p>
            <a:r>
              <a:rPr lang="fr-FR" smtClean="0"/>
              <a:t>11.10.2017</a:t>
            </a:r>
            <a:endParaRPr lang="fr-BE"/>
          </a:p>
        </p:txBody>
      </p:sp>
      <p:sp>
        <p:nvSpPr>
          <p:cNvPr id="6" name="Footer Placeholder 5"/>
          <p:cNvSpPr>
            <a:spLocks noGrp="1"/>
          </p:cNvSpPr>
          <p:nvPr>
            <p:ph type="ftr" sz="quarter" idx="11"/>
          </p:nvPr>
        </p:nvSpPr>
        <p:spPr/>
        <p:txBody>
          <a:bodyPr/>
          <a:lstStyle/>
          <a:p>
            <a:r>
              <a:rPr lang="fr-BE" smtClean="0"/>
              <a:t>e-Box Ondernemingen</a:t>
            </a:r>
            <a:endParaRPr lang="fr-BE"/>
          </a:p>
        </p:txBody>
      </p:sp>
      <p:sp>
        <p:nvSpPr>
          <p:cNvPr id="7" name="Slide Number Placeholder 6"/>
          <p:cNvSpPr>
            <a:spLocks noGrp="1"/>
          </p:cNvSpPr>
          <p:nvPr>
            <p:ph type="sldNum" sz="quarter" idx="12"/>
          </p:nvPr>
        </p:nvSpPr>
        <p:spPr/>
        <p:txBody>
          <a:bodyPr/>
          <a:lstStyle/>
          <a:p>
            <a:fld id="{663EDBD2-0CAE-4905-97AA-4B603CC77B59}" type="slidenum">
              <a:rPr lang="fr-BE" smtClean="0"/>
              <a:t>‹#›</a:t>
            </a:fld>
            <a:endParaRPr lang="fr-BE"/>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8" y="44624"/>
            <a:ext cx="1403648" cy="52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8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11.10.2017</a:t>
            </a:r>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e-Box Ondernemingen</a:t>
            </a:r>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EDBD2-0CAE-4905-97AA-4B603CC77B59}" type="slidenum">
              <a:rPr lang="fr-BE" smtClean="0"/>
              <a:t>‹#›</a:t>
            </a:fld>
            <a:endParaRPr lang="fr-BE"/>
          </a:p>
        </p:txBody>
      </p:sp>
    </p:spTree>
    <p:extLst>
      <p:ext uri="{BB962C8B-B14F-4D97-AF65-F5344CB8AC3E}">
        <p14:creationId xmlns:p14="http://schemas.microsoft.com/office/powerpoint/2010/main" val="720367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rgbClr val="159BD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303235"/>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303235"/>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303235"/>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303235"/>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30323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https://www.socialsecurity.be/site_fr/general/helpcentre/ebox/index.htm" TargetMode="External"/><Relationship Id="rId2" Type="http://schemas.openxmlformats.org/officeDocument/2006/relationships/hyperlink" Target="http://www.samendigitaal.be/" TargetMode="External"/><Relationship Id="rId1" Type="http://schemas.openxmlformats.org/officeDocument/2006/relationships/slideLayout" Target="../slideLayouts/slideLayout2.xml"/><Relationship Id="rId4" Type="http://schemas.openxmlformats.org/officeDocument/2006/relationships/hyperlink" Target="mailto:eboxenterprise@onssrszlss.fgov.b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endParaRPr lang="nl-BE" dirty="0" smtClean="0"/>
          </a:p>
          <a:p>
            <a:endParaRPr lang="nl-BE" dirty="0"/>
          </a:p>
          <a:p>
            <a:endParaRPr lang="nl-BE" dirty="0" smtClean="0"/>
          </a:p>
          <a:p>
            <a:r>
              <a:rPr lang="nl-BE" b="1" smtClean="0"/>
              <a:t>11.10.2017</a:t>
            </a:r>
            <a:endParaRPr lang="fr-BE" b="1" dirty="0"/>
          </a:p>
        </p:txBody>
      </p:sp>
      <p:sp>
        <p:nvSpPr>
          <p:cNvPr id="5" name="AutoShape 2" descr="https://www.socialsecurity.be/app009/e-Box/Enterprise/faces/javax.faces.resource/e-Box.png?ln=css/img/log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466" y="1844824"/>
            <a:ext cx="3457068"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167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75239" cy="868958"/>
          </a:xfrm>
        </p:spPr>
        <p:txBody>
          <a:bodyPr>
            <a:normAutofit fontScale="90000"/>
          </a:bodyPr>
          <a:lstStyle/>
          <a:p>
            <a:r>
              <a:rPr lang="fr-BE" dirty="0"/>
              <a:t>Ce que veulent </a:t>
            </a:r>
            <a:r>
              <a:rPr lang="fr-BE" dirty="0" smtClean="0"/>
              <a:t>les </a:t>
            </a:r>
            <a:r>
              <a:rPr lang="fr-BE" dirty="0"/>
              <a:t>institutions/entreprises qui veulent envoyer une communication </a:t>
            </a:r>
          </a:p>
        </p:txBody>
      </p:sp>
      <p:sp>
        <p:nvSpPr>
          <p:cNvPr id="3" name="Content Placeholder 2"/>
          <p:cNvSpPr>
            <a:spLocks noGrp="1"/>
          </p:cNvSpPr>
          <p:nvPr>
            <p:ph idx="1"/>
          </p:nvPr>
        </p:nvSpPr>
        <p:spPr>
          <a:xfrm>
            <a:off x="549442" y="1640395"/>
            <a:ext cx="8229600" cy="4525963"/>
          </a:xfrm>
        </p:spPr>
        <p:txBody>
          <a:bodyPr>
            <a:normAutofit/>
          </a:bodyPr>
          <a:lstStyle/>
          <a:p>
            <a:endParaRPr lang="fr-BE" sz="1600" dirty="0" smtClean="0">
              <a:solidFill>
                <a:srgbClr val="159BD3"/>
              </a:solidFill>
            </a:endParaRPr>
          </a:p>
          <a:p>
            <a:endParaRPr lang="fr-BE" sz="1600" dirty="0">
              <a:solidFill>
                <a:srgbClr val="159BD3"/>
              </a:solidFill>
            </a:endParaRPr>
          </a:p>
          <a:p>
            <a:r>
              <a:rPr lang="fr-BE" sz="1600" dirty="0" smtClean="0">
                <a:solidFill>
                  <a:srgbClr val="159BD3"/>
                </a:solidFill>
              </a:rPr>
              <a:t>Atteindre toutes les entreprises </a:t>
            </a:r>
            <a:r>
              <a:rPr lang="fr-BE" sz="1600" dirty="0" smtClean="0"/>
              <a:t>de manière </a:t>
            </a:r>
            <a:r>
              <a:rPr lang="fr-BE" sz="1600" dirty="0" smtClean="0">
                <a:solidFill>
                  <a:srgbClr val="159BD3"/>
                </a:solidFill>
              </a:rPr>
              <a:t>électronique</a:t>
            </a:r>
            <a:r>
              <a:rPr lang="fr-BE" sz="1600" dirty="0" smtClean="0"/>
              <a:t> et diminuer/supprimer les échanges papier</a:t>
            </a:r>
          </a:p>
          <a:p>
            <a:pPr lvl="1"/>
            <a:r>
              <a:rPr lang="fr-BE" sz="1200" dirty="0"/>
              <a:t>d</a:t>
            </a:r>
            <a:r>
              <a:rPr lang="fr-BE" sz="1200" dirty="0" smtClean="0"/>
              <a:t>e manière sécurisée</a:t>
            </a:r>
          </a:p>
          <a:p>
            <a:pPr lvl="1"/>
            <a:r>
              <a:rPr lang="fr-BE" sz="1200" dirty="0"/>
              <a:t>e</a:t>
            </a:r>
            <a:r>
              <a:rPr lang="fr-BE" sz="1200" dirty="0" smtClean="0"/>
              <a:t>n étant certains que l’information arrive à destination</a:t>
            </a:r>
          </a:p>
          <a:p>
            <a:endParaRPr lang="fr-BE" sz="1600" dirty="0"/>
          </a:p>
          <a:p>
            <a:r>
              <a:rPr lang="fr-BE" sz="1600" dirty="0" smtClean="0"/>
              <a:t>Avoir plusieurs choix d’intégration</a:t>
            </a:r>
          </a:p>
          <a:p>
            <a:pPr lvl="1"/>
            <a:r>
              <a:rPr lang="fr-BE" sz="1400" dirty="0" smtClean="0">
                <a:solidFill>
                  <a:srgbClr val="159BD3"/>
                </a:solidFill>
              </a:rPr>
              <a:t>Message Sender </a:t>
            </a:r>
            <a:r>
              <a:rPr lang="fr-BE" sz="1400" dirty="0" smtClean="0">
                <a:solidFill>
                  <a:schemeClr val="tx1"/>
                </a:solidFill>
              </a:rPr>
              <a:t>: publier un message/document directement dans l’e-Box</a:t>
            </a:r>
          </a:p>
          <a:p>
            <a:pPr lvl="2"/>
            <a:r>
              <a:rPr lang="fr-BE" sz="1200" b="1" dirty="0" smtClean="0">
                <a:solidFill>
                  <a:schemeClr val="tx1"/>
                </a:solidFill>
              </a:rPr>
              <a:t>Les documents sont stockés dans la DB centrale e-Box</a:t>
            </a:r>
          </a:p>
          <a:p>
            <a:pPr lvl="2"/>
            <a:r>
              <a:rPr lang="fr-BE" sz="1200" dirty="0" smtClean="0"/>
              <a:t>Pour les petites institutions qui ne souhaitent pas garder dans leur infrastructure par ex</a:t>
            </a:r>
          </a:p>
          <a:p>
            <a:pPr lvl="1"/>
            <a:r>
              <a:rPr lang="fr-BE" sz="1400" dirty="0" smtClean="0">
                <a:solidFill>
                  <a:srgbClr val="159BD3"/>
                </a:solidFill>
              </a:rPr>
              <a:t>Message Provider </a:t>
            </a:r>
            <a:r>
              <a:rPr lang="fr-BE" sz="1400" dirty="0" smtClean="0">
                <a:solidFill>
                  <a:schemeClr val="tx1"/>
                </a:solidFill>
              </a:rPr>
              <a:t>: </a:t>
            </a:r>
            <a:r>
              <a:rPr lang="fr-BE" sz="1400" dirty="0"/>
              <a:t>m</a:t>
            </a:r>
            <a:r>
              <a:rPr lang="fr-BE" sz="1400" dirty="0" smtClean="0"/>
              <a:t>ettre ces informations à disposition directement depuis leur propre infrastructure </a:t>
            </a:r>
          </a:p>
          <a:p>
            <a:pPr lvl="2"/>
            <a:r>
              <a:rPr lang="fr-BE" sz="1200" b="1" dirty="0" smtClean="0"/>
              <a:t>Les documents sont conservés dans la DB du message provider</a:t>
            </a:r>
            <a:r>
              <a:rPr lang="fr-BE" sz="1200" dirty="0" smtClean="0"/>
              <a:t> </a:t>
            </a:r>
          </a:p>
          <a:p>
            <a:pPr lvl="2"/>
            <a:r>
              <a:rPr lang="fr-BE" sz="1200" dirty="0" smtClean="0"/>
              <a:t>Pour éviter les doublons</a:t>
            </a:r>
          </a:p>
          <a:p>
            <a:pPr lvl="2"/>
            <a:r>
              <a:rPr lang="fr-BE" sz="1200" dirty="0" smtClean="0"/>
              <a:t>Pour des raisons de responsabilité ou de propriété des données</a:t>
            </a:r>
            <a:endParaRPr lang="fr-BE" sz="1200" dirty="0"/>
          </a:p>
        </p:txBody>
      </p:sp>
      <p:cxnSp>
        <p:nvCxnSpPr>
          <p:cNvPr id="23" name="Straight Arrow Connector 22"/>
          <p:cNvCxnSpPr/>
          <p:nvPr/>
        </p:nvCxnSpPr>
        <p:spPr>
          <a:xfrm>
            <a:off x="4554932" y="6166358"/>
            <a:ext cx="218621"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277609" y="6162141"/>
            <a:ext cx="241883" cy="4217"/>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ijdelijke aanduiding voor datum 6"/>
          <p:cNvSpPr>
            <a:spLocks noGrp="1"/>
          </p:cNvSpPr>
          <p:nvPr>
            <p:ph type="dt" sz="half" idx="10"/>
          </p:nvPr>
        </p:nvSpPr>
        <p:spPr/>
        <p:txBody>
          <a:bodyPr/>
          <a:lstStyle/>
          <a:p>
            <a:r>
              <a:rPr lang="fr-FR" smtClean="0"/>
              <a:t>11.10.2017</a:t>
            </a:r>
            <a:endParaRPr lang="fr-BE"/>
          </a:p>
        </p:txBody>
      </p:sp>
      <p:sp>
        <p:nvSpPr>
          <p:cNvPr id="8" name="Tijdelijke aanduiding voor voettekst 7"/>
          <p:cNvSpPr>
            <a:spLocks noGrp="1"/>
          </p:cNvSpPr>
          <p:nvPr>
            <p:ph type="ftr" sz="quarter" idx="11"/>
          </p:nvPr>
        </p:nvSpPr>
        <p:spPr/>
        <p:txBody>
          <a:bodyPr/>
          <a:lstStyle/>
          <a:p>
            <a:r>
              <a:rPr lang="fr-BE" dirty="0" smtClean="0"/>
              <a:t>e-Box </a:t>
            </a:r>
            <a:r>
              <a:rPr lang="fr-BE" dirty="0" err="1" smtClean="0"/>
              <a:t>Ondernemingen</a:t>
            </a:r>
            <a:endParaRPr lang="fr-BE" dirty="0"/>
          </a:p>
        </p:txBody>
      </p:sp>
      <p:sp>
        <p:nvSpPr>
          <p:cNvPr id="9" name="Tijdelijke aanduiding voor dianummer 8"/>
          <p:cNvSpPr>
            <a:spLocks noGrp="1"/>
          </p:cNvSpPr>
          <p:nvPr>
            <p:ph type="sldNum" sz="quarter" idx="12"/>
          </p:nvPr>
        </p:nvSpPr>
        <p:spPr/>
        <p:txBody>
          <a:bodyPr/>
          <a:lstStyle/>
          <a:p>
            <a:fld id="{663EDBD2-0CAE-4905-97AA-4B603CC77B59}" type="slidenum">
              <a:rPr lang="fr-BE" smtClean="0"/>
              <a:t>10</a:t>
            </a:fld>
            <a:endParaRPr lang="fr-BE"/>
          </a:p>
        </p:txBody>
      </p:sp>
    </p:spTree>
    <p:extLst>
      <p:ext uri="{BB962C8B-B14F-4D97-AF65-F5344CB8AC3E}">
        <p14:creationId xmlns:p14="http://schemas.microsoft.com/office/powerpoint/2010/main" val="2240017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75239" cy="868958"/>
          </a:xfrm>
        </p:spPr>
        <p:txBody>
          <a:bodyPr>
            <a:normAutofit fontScale="90000"/>
          </a:bodyPr>
          <a:lstStyle/>
          <a:p>
            <a:r>
              <a:rPr lang="fr-BE" dirty="0"/>
              <a:t>Ce que veulent </a:t>
            </a:r>
            <a:r>
              <a:rPr lang="fr-BE" dirty="0" smtClean="0"/>
              <a:t>les </a:t>
            </a:r>
            <a:r>
              <a:rPr lang="fr-BE" dirty="0"/>
              <a:t>institutions/entreprises qui veulent envoyer une communication </a:t>
            </a:r>
          </a:p>
        </p:txBody>
      </p:sp>
      <p:sp>
        <p:nvSpPr>
          <p:cNvPr id="3" name="Content Placeholder 2"/>
          <p:cNvSpPr>
            <a:spLocks noGrp="1"/>
          </p:cNvSpPr>
          <p:nvPr>
            <p:ph idx="1"/>
          </p:nvPr>
        </p:nvSpPr>
        <p:spPr>
          <a:xfrm>
            <a:off x="457200" y="1340768"/>
            <a:ext cx="8229600" cy="4525963"/>
          </a:xfrm>
        </p:spPr>
        <p:txBody>
          <a:bodyPr>
            <a:normAutofit/>
          </a:bodyPr>
          <a:lstStyle/>
          <a:p>
            <a:endParaRPr lang="fr-BE" sz="1600" dirty="0" smtClean="0"/>
          </a:p>
          <a:p>
            <a:r>
              <a:rPr lang="fr-BE" sz="1600" dirty="0" smtClean="0"/>
              <a:t>Solution en cours de développement</a:t>
            </a:r>
          </a:p>
        </p:txBody>
      </p:sp>
      <p:cxnSp>
        <p:nvCxnSpPr>
          <p:cNvPr id="10" name="Straight Arrow Connector 9"/>
          <p:cNvCxnSpPr>
            <a:stCxn id="5" idx="4"/>
            <a:endCxn id="6" idx="1"/>
          </p:cNvCxnSpPr>
          <p:nvPr/>
        </p:nvCxnSpPr>
        <p:spPr>
          <a:xfrm>
            <a:off x="1254499" y="3569554"/>
            <a:ext cx="301004" cy="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804248" y="2142867"/>
            <a:ext cx="1613210" cy="119685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t"/>
          <a:lstStyle/>
          <a:p>
            <a:pPr algn="ctr"/>
            <a:r>
              <a:rPr lang="nl-BE" sz="1400" dirty="0" smtClean="0"/>
              <a:t>Message </a:t>
            </a:r>
            <a:r>
              <a:rPr lang="nl-BE" sz="1400" dirty="0" err="1" smtClean="0"/>
              <a:t>Sender</a:t>
            </a:r>
            <a:endParaRPr lang="nl-BE" sz="1400" dirty="0" smtClean="0"/>
          </a:p>
          <a:p>
            <a:pPr algn="ctr"/>
            <a:r>
              <a:rPr lang="nl-BE" sz="1400" dirty="0" smtClean="0"/>
              <a:t>(Message)</a:t>
            </a:r>
          </a:p>
          <a:p>
            <a:pPr algn="ctr"/>
            <a:endParaRPr lang="nl-BE" dirty="0"/>
          </a:p>
        </p:txBody>
      </p:sp>
      <p:grpSp>
        <p:nvGrpSpPr>
          <p:cNvPr id="21" name="Groep 20"/>
          <p:cNvGrpSpPr/>
          <p:nvPr/>
        </p:nvGrpSpPr>
        <p:grpSpPr>
          <a:xfrm>
            <a:off x="467544" y="2457120"/>
            <a:ext cx="7035666" cy="2700071"/>
            <a:chOff x="827584" y="4874033"/>
            <a:chExt cx="6675626" cy="1943758"/>
          </a:xfrm>
        </p:grpSpPr>
        <p:sp>
          <p:nvSpPr>
            <p:cNvPr id="4" name="Rectangle 3"/>
            <p:cNvSpPr/>
            <p:nvPr/>
          </p:nvSpPr>
          <p:spPr>
            <a:xfrm>
              <a:off x="827584" y="4874033"/>
              <a:ext cx="1613210" cy="119685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t"/>
            <a:lstStyle/>
            <a:p>
              <a:pPr algn="ctr"/>
              <a:r>
                <a:rPr lang="nl-BE" sz="1400" dirty="0" smtClean="0"/>
                <a:t>Message Provider</a:t>
              </a:r>
            </a:p>
            <a:p>
              <a:pPr algn="ctr"/>
              <a:r>
                <a:rPr lang="nl-BE" sz="1400" dirty="0" smtClean="0"/>
                <a:t>(Message/link)</a:t>
              </a:r>
            </a:p>
            <a:p>
              <a:pPr algn="ctr"/>
              <a:endParaRPr lang="nl-BE" dirty="0"/>
            </a:p>
          </p:txBody>
        </p:sp>
        <p:sp>
          <p:nvSpPr>
            <p:cNvPr id="5" name="Can 4"/>
            <p:cNvSpPr/>
            <p:nvPr/>
          </p:nvSpPr>
          <p:spPr>
            <a:xfrm>
              <a:off x="1070211" y="5472458"/>
              <a:ext cx="504056" cy="404814"/>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BE" sz="1100" dirty="0" smtClean="0"/>
                <a:t>Docs</a:t>
              </a:r>
              <a:endParaRPr lang="fr-BE" sz="1100" dirty="0"/>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868" y="5472459"/>
              <a:ext cx="352425" cy="40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2956238" y="5261483"/>
              <a:ext cx="2995302" cy="1556308"/>
            </a:xfrm>
            <a:prstGeom prst="rect">
              <a:avLst/>
            </a:prstGeom>
            <a:solidFill>
              <a:srgbClr val="159BD3"/>
            </a:solidFill>
          </p:spPr>
          <p:style>
            <a:lnRef idx="1">
              <a:schemeClr val="dk1"/>
            </a:lnRef>
            <a:fillRef idx="2">
              <a:schemeClr val="dk1"/>
            </a:fillRef>
            <a:effectRef idx="1">
              <a:schemeClr val="dk1"/>
            </a:effectRef>
            <a:fontRef idx="minor">
              <a:schemeClr val="dk1"/>
            </a:fontRef>
          </p:style>
          <p:txBody>
            <a:bodyPr rtlCol="0" anchor="t"/>
            <a:lstStyle/>
            <a:p>
              <a:pPr algn="ctr"/>
              <a:endParaRPr lang="nl-BE" dirty="0"/>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7396" y="5343775"/>
              <a:ext cx="715523" cy="268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an 18"/>
            <p:cNvSpPr/>
            <p:nvPr/>
          </p:nvSpPr>
          <p:spPr>
            <a:xfrm>
              <a:off x="4773553" y="5963951"/>
              <a:ext cx="504056" cy="404814"/>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BE" sz="1100" dirty="0" smtClean="0"/>
                <a:t>Docs</a:t>
              </a:r>
              <a:endParaRPr lang="fr-BE" sz="1100" dirty="0"/>
            </a:p>
          </p:txBody>
        </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7396" y="5730367"/>
              <a:ext cx="1527536" cy="8719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Arrow Connector 22"/>
            <p:cNvCxnSpPr>
              <a:stCxn id="20" idx="3"/>
              <a:endCxn id="19" idx="2"/>
            </p:cNvCxnSpPr>
            <p:nvPr/>
          </p:nvCxnSpPr>
          <p:spPr>
            <a:xfrm>
              <a:off x="4554932" y="6166358"/>
              <a:ext cx="218621" cy="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3"/>
              <a:endCxn id="20" idx="1"/>
            </p:cNvCxnSpPr>
            <p:nvPr/>
          </p:nvCxnSpPr>
          <p:spPr>
            <a:xfrm>
              <a:off x="2212293" y="5674866"/>
              <a:ext cx="815103" cy="49149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6998416" y="5005866"/>
              <a:ext cx="504794" cy="28427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BE" sz="1100" dirty="0" smtClean="0"/>
                <a:t>App.</a:t>
              </a:r>
              <a:endParaRPr lang="fr-BE" sz="1100" dirty="0"/>
            </a:p>
          </p:txBody>
        </p:sp>
        <p:pic>
          <p:nvPicPr>
            <p:cNvPr id="3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492" y="5959734"/>
              <a:ext cx="352425" cy="40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8" name="Straight Arrow Connector 37"/>
            <p:cNvCxnSpPr>
              <a:stCxn id="19" idx="4"/>
              <a:endCxn id="37" idx="1"/>
            </p:cNvCxnSpPr>
            <p:nvPr/>
          </p:nvCxnSpPr>
          <p:spPr>
            <a:xfrm flipV="1">
              <a:off x="5277609" y="6162141"/>
              <a:ext cx="241883" cy="4217"/>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6" idx="2"/>
              <a:endCxn id="37" idx="3"/>
            </p:cNvCxnSpPr>
            <p:nvPr/>
          </p:nvCxnSpPr>
          <p:spPr>
            <a:xfrm flipH="1">
              <a:off x="5871917" y="5290143"/>
              <a:ext cx="1378896" cy="8719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Folded Corner 43"/>
            <p:cNvSpPr/>
            <p:nvPr/>
          </p:nvSpPr>
          <p:spPr>
            <a:xfrm rot="10800000">
              <a:off x="6214814" y="5637740"/>
              <a:ext cx="255479" cy="332842"/>
            </a:xfrm>
            <a:prstGeom prst="foldedCorner">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BE" dirty="0"/>
            </a:p>
          </p:txBody>
        </p:sp>
      </p:grpSp>
      <p:sp>
        <p:nvSpPr>
          <p:cNvPr id="7" name="Tijdelijke aanduiding voor datum 6"/>
          <p:cNvSpPr>
            <a:spLocks noGrp="1"/>
          </p:cNvSpPr>
          <p:nvPr>
            <p:ph type="dt" sz="half" idx="10"/>
          </p:nvPr>
        </p:nvSpPr>
        <p:spPr/>
        <p:txBody>
          <a:bodyPr/>
          <a:lstStyle/>
          <a:p>
            <a:r>
              <a:rPr lang="fr-FR" smtClean="0"/>
              <a:t>11.10.2017</a:t>
            </a:r>
            <a:endParaRPr lang="fr-BE"/>
          </a:p>
        </p:txBody>
      </p:sp>
      <p:sp>
        <p:nvSpPr>
          <p:cNvPr id="8" name="Tijdelijke aanduiding voor voettekst 7"/>
          <p:cNvSpPr>
            <a:spLocks noGrp="1"/>
          </p:cNvSpPr>
          <p:nvPr>
            <p:ph type="ftr" sz="quarter" idx="11"/>
          </p:nvPr>
        </p:nvSpPr>
        <p:spPr/>
        <p:txBody>
          <a:bodyPr/>
          <a:lstStyle/>
          <a:p>
            <a:r>
              <a:rPr lang="fr-BE" smtClean="0"/>
              <a:t>e-Box Ondernemingen</a:t>
            </a:r>
            <a:endParaRPr lang="fr-BE"/>
          </a:p>
        </p:txBody>
      </p:sp>
      <p:sp>
        <p:nvSpPr>
          <p:cNvPr id="9" name="Tijdelijke aanduiding voor dianummer 8"/>
          <p:cNvSpPr>
            <a:spLocks noGrp="1"/>
          </p:cNvSpPr>
          <p:nvPr>
            <p:ph type="sldNum" sz="quarter" idx="12"/>
          </p:nvPr>
        </p:nvSpPr>
        <p:spPr/>
        <p:txBody>
          <a:bodyPr/>
          <a:lstStyle/>
          <a:p>
            <a:fld id="{663EDBD2-0CAE-4905-97AA-4B603CC77B59}" type="slidenum">
              <a:rPr lang="fr-BE" smtClean="0"/>
              <a:t>11</a:t>
            </a:fld>
            <a:endParaRPr lang="fr-BE"/>
          </a:p>
        </p:txBody>
      </p:sp>
    </p:spTree>
    <p:extLst>
      <p:ext uri="{BB962C8B-B14F-4D97-AF65-F5344CB8AC3E}">
        <p14:creationId xmlns:p14="http://schemas.microsoft.com/office/powerpoint/2010/main" val="1106851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Autres évolutions en cours</a:t>
            </a:r>
            <a:endParaRPr lang="fr-BE" dirty="0"/>
          </a:p>
        </p:txBody>
      </p:sp>
      <p:sp>
        <p:nvSpPr>
          <p:cNvPr id="3" name="Content Placeholder 2"/>
          <p:cNvSpPr>
            <a:spLocks noGrp="1"/>
          </p:cNvSpPr>
          <p:nvPr>
            <p:ph idx="1"/>
          </p:nvPr>
        </p:nvSpPr>
        <p:spPr/>
        <p:txBody>
          <a:bodyPr>
            <a:normAutofit/>
          </a:bodyPr>
          <a:lstStyle/>
          <a:p>
            <a:r>
              <a:rPr lang="fr-BE" dirty="0" smtClean="0"/>
              <a:t>L’e-Box doit être </a:t>
            </a:r>
            <a:r>
              <a:rPr lang="fr-BE" dirty="0" smtClean="0">
                <a:solidFill>
                  <a:srgbClr val="159BD3"/>
                </a:solidFill>
              </a:rPr>
              <a:t>bidirectionnelle</a:t>
            </a:r>
            <a:r>
              <a:rPr lang="fr-BE" dirty="0" smtClean="0"/>
              <a:t> : </a:t>
            </a:r>
            <a:r>
              <a:rPr lang="fr-BE" dirty="0" smtClean="0">
                <a:solidFill>
                  <a:srgbClr val="159BD3"/>
                </a:solidFill>
              </a:rPr>
              <a:t>G2B</a:t>
            </a:r>
            <a:r>
              <a:rPr lang="fr-BE" dirty="0" smtClean="0"/>
              <a:t> et </a:t>
            </a:r>
            <a:r>
              <a:rPr lang="fr-BE" dirty="0" smtClean="0">
                <a:solidFill>
                  <a:srgbClr val="159BD3"/>
                </a:solidFill>
              </a:rPr>
              <a:t>B2G</a:t>
            </a:r>
          </a:p>
          <a:p>
            <a:pPr lvl="1"/>
            <a:r>
              <a:rPr lang="fr-BE" dirty="0" smtClean="0">
                <a:solidFill>
                  <a:srgbClr val="159BD3"/>
                </a:solidFill>
              </a:rPr>
              <a:t>POC </a:t>
            </a:r>
            <a:r>
              <a:rPr lang="fr-BE" dirty="0" smtClean="0">
                <a:solidFill>
                  <a:schemeClr val="tx1"/>
                </a:solidFill>
              </a:rPr>
              <a:t>disponible depuis juillet</a:t>
            </a:r>
          </a:p>
        </p:txBody>
      </p:sp>
      <p:sp>
        <p:nvSpPr>
          <p:cNvPr id="4" name="Tijdelijke aanduiding voor datum 3"/>
          <p:cNvSpPr>
            <a:spLocks noGrp="1"/>
          </p:cNvSpPr>
          <p:nvPr>
            <p:ph type="dt" sz="half" idx="10"/>
          </p:nvPr>
        </p:nvSpPr>
        <p:spPr/>
        <p:txBody>
          <a:bodyPr/>
          <a:lstStyle/>
          <a:p>
            <a:r>
              <a:rPr lang="fr-FR" smtClean="0"/>
              <a:t>11.10.2017</a:t>
            </a:r>
            <a:endParaRPr lang="fr-BE"/>
          </a:p>
        </p:txBody>
      </p:sp>
      <p:sp>
        <p:nvSpPr>
          <p:cNvPr id="5" name="Tijdelijke aanduiding voor voettekst 4"/>
          <p:cNvSpPr>
            <a:spLocks noGrp="1"/>
          </p:cNvSpPr>
          <p:nvPr>
            <p:ph type="ftr" sz="quarter" idx="11"/>
          </p:nvPr>
        </p:nvSpPr>
        <p:spPr/>
        <p:txBody>
          <a:bodyPr/>
          <a:lstStyle/>
          <a:p>
            <a:r>
              <a:rPr lang="fr-BE" smtClean="0"/>
              <a:t>e-Box Ondernemingen</a:t>
            </a:r>
            <a:endParaRPr lang="fr-BE"/>
          </a:p>
        </p:txBody>
      </p:sp>
      <p:sp>
        <p:nvSpPr>
          <p:cNvPr id="6" name="Tijdelijke aanduiding voor dianummer 5"/>
          <p:cNvSpPr>
            <a:spLocks noGrp="1"/>
          </p:cNvSpPr>
          <p:nvPr>
            <p:ph type="sldNum" sz="quarter" idx="12"/>
          </p:nvPr>
        </p:nvSpPr>
        <p:spPr/>
        <p:txBody>
          <a:bodyPr/>
          <a:lstStyle/>
          <a:p>
            <a:fld id="{663EDBD2-0CAE-4905-97AA-4B603CC77B59}" type="slidenum">
              <a:rPr lang="fr-BE" smtClean="0"/>
              <a:t>12</a:t>
            </a:fld>
            <a:endParaRPr lang="fr-BE"/>
          </a:p>
        </p:txBody>
      </p:sp>
    </p:spTree>
    <p:extLst>
      <p:ext uri="{BB962C8B-B14F-4D97-AF65-F5344CB8AC3E}">
        <p14:creationId xmlns:p14="http://schemas.microsoft.com/office/powerpoint/2010/main" val="367522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BE" dirty="0" smtClean="0"/>
              <a:t>Strategie voor samenwerking Tussen Overheid en PRIVE sector</a:t>
            </a:r>
            <a:endParaRPr lang="nl-BE" dirty="0"/>
          </a:p>
        </p:txBody>
      </p:sp>
      <p:sp>
        <p:nvSpPr>
          <p:cNvPr id="3" name="Text Placeholder 2"/>
          <p:cNvSpPr>
            <a:spLocks noGrp="1"/>
          </p:cNvSpPr>
          <p:nvPr>
            <p:ph type="body" idx="1"/>
          </p:nvPr>
        </p:nvSpPr>
        <p:spPr/>
        <p:txBody>
          <a:bodyPr/>
          <a:lstStyle/>
          <a:p>
            <a:endParaRPr lang="fr-BE"/>
          </a:p>
        </p:txBody>
      </p:sp>
      <p:sp>
        <p:nvSpPr>
          <p:cNvPr id="4" name="Date Placeholder 3"/>
          <p:cNvSpPr>
            <a:spLocks noGrp="1"/>
          </p:cNvSpPr>
          <p:nvPr>
            <p:ph type="dt" sz="half" idx="10"/>
          </p:nvPr>
        </p:nvSpPr>
        <p:spPr/>
        <p:txBody>
          <a:bodyPr/>
          <a:lstStyle/>
          <a:p>
            <a:r>
              <a:rPr lang="fr-FR" smtClean="0"/>
              <a:t>11.10.2017</a:t>
            </a:r>
            <a:endParaRPr lang="fr-BE"/>
          </a:p>
        </p:txBody>
      </p:sp>
      <p:sp>
        <p:nvSpPr>
          <p:cNvPr id="5" name="Footer Placeholder 4"/>
          <p:cNvSpPr>
            <a:spLocks noGrp="1"/>
          </p:cNvSpPr>
          <p:nvPr>
            <p:ph type="ftr" sz="quarter" idx="11"/>
          </p:nvPr>
        </p:nvSpPr>
        <p:spPr/>
        <p:txBody>
          <a:bodyPr/>
          <a:lstStyle/>
          <a:p>
            <a:r>
              <a:rPr lang="fr-BE" smtClean="0"/>
              <a:t>e-Box Ondernemingen</a:t>
            </a:r>
            <a:endParaRPr lang="fr-BE"/>
          </a:p>
        </p:txBody>
      </p:sp>
      <p:sp>
        <p:nvSpPr>
          <p:cNvPr id="6" name="Slide Number Placeholder 5"/>
          <p:cNvSpPr>
            <a:spLocks noGrp="1"/>
          </p:cNvSpPr>
          <p:nvPr>
            <p:ph type="sldNum" sz="quarter" idx="12"/>
          </p:nvPr>
        </p:nvSpPr>
        <p:spPr/>
        <p:txBody>
          <a:bodyPr/>
          <a:lstStyle/>
          <a:p>
            <a:fld id="{663EDBD2-0CAE-4905-97AA-4B603CC77B59}" type="slidenum">
              <a:rPr lang="fr-BE" smtClean="0"/>
              <a:t>13</a:t>
            </a:fld>
            <a:endParaRPr lang="fr-BE"/>
          </a:p>
        </p:txBody>
      </p:sp>
    </p:spTree>
    <p:extLst>
      <p:ext uri="{BB962C8B-B14F-4D97-AF65-F5344CB8AC3E}">
        <p14:creationId xmlns:p14="http://schemas.microsoft.com/office/powerpoint/2010/main" val="2768712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68952" cy="1156990"/>
          </a:xfrm>
        </p:spPr>
        <p:txBody>
          <a:bodyPr>
            <a:normAutofit/>
          </a:bodyPr>
          <a:lstStyle/>
          <a:p>
            <a:r>
              <a:rPr lang="nl-BE" sz="2800" dirty="0" smtClean="0"/>
              <a:t>Functionele </a:t>
            </a:r>
            <a:r>
              <a:rPr lang="nl-BE" sz="2800" dirty="0" err="1" smtClean="0"/>
              <a:t>requirements</a:t>
            </a:r>
            <a:r>
              <a:rPr lang="nl-BE" sz="2800" dirty="0" smtClean="0"/>
              <a:t> van de ondernemingen</a:t>
            </a:r>
            <a:endParaRPr lang="nl-BE" sz="2800" dirty="0"/>
          </a:p>
        </p:txBody>
      </p:sp>
      <p:sp>
        <p:nvSpPr>
          <p:cNvPr id="3" name="Content Placeholder 2"/>
          <p:cNvSpPr>
            <a:spLocks noGrp="1"/>
          </p:cNvSpPr>
          <p:nvPr>
            <p:ph idx="1"/>
          </p:nvPr>
        </p:nvSpPr>
        <p:spPr/>
        <p:txBody>
          <a:bodyPr>
            <a:noAutofit/>
          </a:bodyPr>
          <a:lstStyle/>
          <a:p>
            <a:r>
              <a:rPr lang="nl-BE" sz="2400" dirty="0" smtClean="0"/>
              <a:t>Uit de focusgroepen blijkt dat </a:t>
            </a:r>
            <a:r>
              <a:rPr lang="nl-BE" sz="2400" b="1" dirty="0" smtClean="0"/>
              <a:t>voor ondernemingen </a:t>
            </a:r>
            <a:r>
              <a:rPr lang="nl-BE" sz="2400" dirty="0" smtClean="0"/>
              <a:t>volgende punten belangrijk zijn:</a:t>
            </a:r>
          </a:p>
          <a:p>
            <a:pPr lvl="1"/>
            <a:r>
              <a:rPr lang="nl-BE" sz="1800" b="1" dirty="0" smtClean="0"/>
              <a:t>Alle berichten op één plaats ontvangen</a:t>
            </a:r>
          </a:p>
          <a:p>
            <a:pPr lvl="1"/>
            <a:r>
              <a:rPr lang="nl-BE" sz="1800" b="1" dirty="0" smtClean="0"/>
              <a:t>Fijnmazig toegangsbeheer</a:t>
            </a:r>
          </a:p>
          <a:p>
            <a:pPr lvl="1"/>
            <a:r>
              <a:rPr lang="nl-BE" sz="1800" dirty="0" smtClean="0"/>
              <a:t>Administratieve vereenvoudiging</a:t>
            </a:r>
          </a:p>
          <a:p>
            <a:pPr lvl="1"/>
            <a:r>
              <a:rPr lang="nl-BE" sz="1800" b="1" dirty="0" smtClean="0"/>
              <a:t>Integratie van de berichten in de documentbeheerssystemen</a:t>
            </a:r>
            <a:r>
              <a:rPr lang="nl-BE" sz="1800" dirty="0" smtClean="0"/>
              <a:t> van de ondernemingen</a:t>
            </a:r>
          </a:p>
          <a:p>
            <a:pPr lvl="1"/>
            <a:r>
              <a:rPr lang="nl-BE" sz="1800" b="1" dirty="0" smtClean="0"/>
              <a:t>Mogelijkheid tot routering van de berichten binnen de ondernemingen</a:t>
            </a:r>
          </a:p>
          <a:p>
            <a:pPr lvl="1"/>
            <a:r>
              <a:rPr lang="nl-BE" sz="1800" b="1" dirty="0" smtClean="0"/>
              <a:t>Mogelijkheid tot archivering</a:t>
            </a:r>
          </a:p>
          <a:p>
            <a:pPr lvl="1"/>
            <a:r>
              <a:rPr lang="nl-BE" sz="1800" dirty="0"/>
              <a:t>D</a:t>
            </a:r>
            <a:r>
              <a:rPr lang="nl-BE" sz="1800" dirty="0" smtClean="0"/>
              <a:t>e </a:t>
            </a:r>
            <a:r>
              <a:rPr lang="nl-BE" sz="1800" b="1" dirty="0"/>
              <a:t>toegang </a:t>
            </a:r>
            <a:r>
              <a:rPr lang="nl-BE" sz="1800" b="1" dirty="0" smtClean="0"/>
              <a:t>beheren </a:t>
            </a:r>
            <a:r>
              <a:rPr lang="nl-BE" sz="1800" dirty="0"/>
              <a:t>op het niveau</a:t>
            </a:r>
            <a:r>
              <a:rPr lang="nl-BE" sz="1800" dirty="0" smtClean="0"/>
              <a:t>:</a:t>
            </a:r>
          </a:p>
          <a:p>
            <a:pPr lvl="2"/>
            <a:r>
              <a:rPr lang="nl-BE" sz="1600" dirty="0" smtClean="0"/>
              <a:t>van </a:t>
            </a:r>
            <a:r>
              <a:rPr lang="nl-BE" sz="1600" dirty="0"/>
              <a:t>de “postbeheerder”: voor wie is welk bericht bestemd?</a:t>
            </a:r>
          </a:p>
          <a:p>
            <a:pPr lvl="2"/>
            <a:r>
              <a:rPr lang="nl-BE" sz="1600" dirty="0"/>
              <a:t>o</a:t>
            </a:r>
            <a:r>
              <a:rPr lang="nl-BE" sz="1600" dirty="0" smtClean="0"/>
              <a:t>p </a:t>
            </a:r>
            <a:r>
              <a:rPr lang="nl-BE" sz="1600" dirty="0"/>
              <a:t>toepassingsniveau: enkel wie toegang heeft tot bepaalde toepassingen krijgt </a:t>
            </a:r>
            <a:r>
              <a:rPr lang="nl-BE" sz="1600" dirty="0" smtClean="0"/>
              <a:t>toegang tot </a:t>
            </a:r>
            <a:r>
              <a:rPr lang="nl-BE" sz="1600" dirty="0"/>
              <a:t>de documenten gelinkt aan deze toepassing </a:t>
            </a:r>
            <a:endParaRPr lang="fr-BE" sz="1600" dirty="0"/>
          </a:p>
          <a:p>
            <a:pPr lvl="1"/>
            <a:endParaRPr lang="nl-BE" sz="1800" dirty="0" smtClean="0"/>
          </a:p>
        </p:txBody>
      </p:sp>
      <p:sp>
        <p:nvSpPr>
          <p:cNvPr id="4" name="Date Placeholder 3"/>
          <p:cNvSpPr>
            <a:spLocks noGrp="1"/>
          </p:cNvSpPr>
          <p:nvPr>
            <p:ph type="dt" sz="half" idx="10"/>
          </p:nvPr>
        </p:nvSpPr>
        <p:spPr/>
        <p:txBody>
          <a:bodyPr/>
          <a:lstStyle/>
          <a:p>
            <a:r>
              <a:rPr lang="fr-FR" smtClean="0"/>
              <a:t>11.10.2017</a:t>
            </a:r>
            <a:endParaRPr lang="fr-BE"/>
          </a:p>
        </p:txBody>
      </p:sp>
      <p:sp>
        <p:nvSpPr>
          <p:cNvPr id="5" name="Footer Placeholder 4"/>
          <p:cNvSpPr>
            <a:spLocks noGrp="1"/>
          </p:cNvSpPr>
          <p:nvPr>
            <p:ph type="ftr" sz="quarter" idx="11"/>
          </p:nvPr>
        </p:nvSpPr>
        <p:spPr/>
        <p:txBody>
          <a:bodyPr/>
          <a:lstStyle/>
          <a:p>
            <a:r>
              <a:rPr lang="fr-BE" smtClean="0"/>
              <a:t>e-Box Ondernemingen</a:t>
            </a:r>
            <a:endParaRPr lang="fr-BE"/>
          </a:p>
        </p:txBody>
      </p:sp>
      <p:sp>
        <p:nvSpPr>
          <p:cNvPr id="6" name="Slide Number Placeholder 5"/>
          <p:cNvSpPr>
            <a:spLocks noGrp="1"/>
          </p:cNvSpPr>
          <p:nvPr>
            <p:ph type="sldNum" sz="quarter" idx="12"/>
          </p:nvPr>
        </p:nvSpPr>
        <p:spPr/>
        <p:txBody>
          <a:bodyPr/>
          <a:lstStyle/>
          <a:p>
            <a:fld id="{663EDBD2-0CAE-4905-97AA-4B603CC77B59}" type="slidenum">
              <a:rPr lang="fr-BE" smtClean="0"/>
              <a:t>14</a:t>
            </a:fld>
            <a:endParaRPr lang="fr-BE"/>
          </a:p>
        </p:txBody>
      </p:sp>
    </p:spTree>
    <p:extLst>
      <p:ext uri="{BB962C8B-B14F-4D97-AF65-F5344CB8AC3E}">
        <p14:creationId xmlns:p14="http://schemas.microsoft.com/office/powerpoint/2010/main" val="3538160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68952" cy="1156990"/>
          </a:xfrm>
        </p:spPr>
        <p:txBody>
          <a:bodyPr>
            <a:normAutofit/>
          </a:bodyPr>
          <a:lstStyle/>
          <a:p>
            <a:r>
              <a:rPr lang="nl-BE" sz="2800" dirty="0" smtClean="0"/>
              <a:t>Functionele </a:t>
            </a:r>
            <a:r>
              <a:rPr lang="nl-BE" sz="2800" dirty="0" err="1" smtClean="0"/>
              <a:t>requirements</a:t>
            </a:r>
            <a:r>
              <a:rPr lang="nl-BE" sz="2800" dirty="0" smtClean="0"/>
              <a:t> van de overheid</a:t>
            </a:r>
            <a:endParaRPr lang="nl-BE" sz="2800" dirty="0"/>
          </a:p>
        </p:txBody>
      </p:sp>
      <p:sp>
        <p:nvSpPr>
          <p:cNvPr id="3" name="Content Placeholder 2"/>
          <p:cNvSpPr>
            <a:spLocks noGrp="1"/>
          </p:cNvSpPr>
          <p:nvPr>
            <p:ph idx="1"/>
          </p:nvPr>
        </p:nvSpPr>
        <p:spPr>
          <a:xfrm>
            <a:off x="457200" y="1340768"/>
            <a:ext cx="8229600" cy="4785395"/>
          </a:xfrm>
        </p:spPr>
        <p:txBody>
          <a:bodyPr>
            <a:noAutofit/>
          </a:bodyPr>
          <a:lstStyle/>
          <a:p>
            <a:r>
              <a:rPr lang="nl-BE" sz="1800" b="1" dirty="0"/>
              <a:t>Voor de RSZ als verantwoordelijke voor het beheer van de e-Box Ondernemingen en </a:t>
            </a:r>
            <a:r>
              <a:rPr lang="nl-BE" sz="1800" b="1" dirty="0" smtClean="0"/>
              <a:t>voor de overheidsinstellingen die </a:t>
            </a:r>
            <a:r>
              <a:rPr lang="nl-BE" sz="1800" b="1" dirty="0" err="1" smtClean="0"/>
              <a:t>bedrijfskritische</a:t>
            </a:r>
            <a:r>
              <a:rPr lang="nl-BE" sz="1800" b="1" dirty="0" smtClean="0"/>
              <a:t> informatie verzenden naar de ondernemingen is het belangrijk dat via de e-Box volgende principes gewaarborgd zijn </a:t>
            </a:r>
            <a:endParaRPr lang="fr-BE" sz="1800" b="1" dirty="0" smtClean="0"/>
          </a:p>
          <a:p>
            <a:pPr lvl="1"/>
            <a:r>
              <a:rPr lang="nl-BE" sz="1600" dirty="0" smtClean="0"/>
              <a:t>De berichten moeten </a:t>
            </a:r>
            <a:r>
              <a:rPr lang="nl-BE" sz="1600" b="1" dirty="0" smtClean="0"/>
              <a:t>tijdig afgeleverd </a:t>
            </a:r>
            <a:r>
              <a:rPr lang="nl-BE" sz="1600" dirty="0" smtClean="0"/>
              <a:t>worden</a:t>
            </a:r>
          </a:p>
          <a:p>
            <a:pPr lvl="1"/>
            <a:r>
              <a:rPr lang="nl-BE" sz="1600" dirty="0" smtClean="0"/>
              <a:t>Enkel de door </a:t>
            </a:r>
            <a:r>
              <a:rPr lang="nl-BE" sz="1600" b="1" dirty="0" smtClean="0"/>
              <a:t>de onderneming gemachtigde gebruikers</a:t>
            </a:r>
            <a:r>
              <a:rPr lang="nl-BE" sz="1600" dirty="0" smtClean="0"/>
              <a:t> mogen toegang hebben tot de berichten (de berichten moeten de “juiste” bestemmeling bereiken)</a:t>
            </a:r>
          </a:p>
          <a:p>
            <a:pPr lvl="1"/>
            <a:r>
              <a:rPr lang="nl-BE" sz="1600" dirty="0" smtClean="0"/>
              <a:t>Men moet </a:t>
            </a:r>
            <a:r>
              <a:rPr lang="nl-BE" sz="1600" b="1" dirty="0" smtClean="0"/>
              <a:t>vertrouwen kunnen hebben in het end-</a:t>
            </a:r>
            <a:r>
              <a:rPr lang="nl-BE" sz="1600" b="1" dirty="0" err="1" smtClean="0"/>
              <a:t>to</a:t>
            </a:r>
            <a:r>
              <a:rPr lang="nl-BE" sz="1600" b="1" dirty="0" smtClean="0"/>
              <a:t>-end communicatie </a:t>
            </a:r>
            <a:r>
              <a:rPr lang="nl-BE" sz="1600" dirty="0" smtClean="0"/>
              <a:t>kanaal:  berichten moeten toekomen, mogen niet aangepast kunnen worden, men moet zeker zijn dat ze geopend/gelezen worden)</a:t>
            </a:r>
          </a:p>
          <a:p>
            <a:pPr lvl="1"/>
            <a:r>
              <a:rPr lang="nl-BE" sz="1600" dirty="0" smtClean="0"/>
              <a:t>Het end-</a:t>
            </a:r>
            <a:r>
              <a:rPr lang="nl-BE" sz="1600" dirty="0" err="1" smtClean="0"/>
              <a:t>to</a:t>
            </a:r>
            <a:r>
              <a:rPr lang="nl-BE" sz="1600" dirty="0" smtClean="0"/>
              <a:t>-end communicatie kanaal moet voor de verzenders </a:t>
            </a:r>
            <a:r>
              <a:rPr lang="nl-BE" sz="1600" b="1" dirty="0" smtClean="0"/>
              <a:t>voldoende wettelijke garanties bieden</a:t>
            </a:r>
          </a:p>
          <a:p>
            <a:pPr lvl="1"/>
            <a:r>
              <a:rPr lang="nl-BE" sz="1600" dirty="0" smtClean="0"/>
              <a:t>De bestemmeling mag het feit dat hij beroep doet op andere, bijkomende platformen niet kunnen gebruiken als excuus  voor  het niet behandelen van de berichten</a:t>
            </a:r>
          </a:p>
          <a:p>
            <a:pPr lvl="1"/>
            <a:r>
              <a:rPr lang="nl-BE" sz="1600" dirty="0" smtClean="0"/>
              <a:t>Het gebruik van de e-Box moet gepaard gaan met </a:t>
            </a:r>
            <a:r>
              <a:rPr lang="nl-BE" sz="1600" b="1" dirty="0" smtClean="0"/>
              <a:t>administratieve vereenvoudiging</a:t>
            </a:r>
            <a:r>
              <a:rPr lang="nl-BE" sz="1600" dirty="0" smtClean="0"/>
              <a:t>: geen loutere vervanging van de huidige papieren stromen</a:t>
            </a:r>
          </a:p>
          <a:p>
            <a:pPr lvl="2"/>
            <a:endParaRPr lang="fr-BE" sz="1200" dirty="0" smtClean="0"/>
          </a:p>
        </p:txBody>
      </p:sp>
      <p:sp>
        <p:nvSpPr>
          <p:cNvPr id="4" name="Date Placeholder 3"/>
          <p:cNvSpPr>
            <a:spLocks noGrp="1"/>
          </p:cNvSpPr>
          <p:nvPr>
            <p:ph type="dt" sz="half" idx="10"/>
          </p:nvPr>
        </p:nvSpPr>
        <p:spPr/>
        <p:txBody>
          <a:bodyPr/>
          <a:lstStyle/>
          <a:p>
            <a:r>
              <a:rPr lang="fr-FR" smtClean="0"/>
              <a:t>11.10.2017</a:t>
            </a:r>
            <a:endParaRPr lang="fr-BE"/>
          </a:p>
        </p:txBody>
      </p:sp>
      <p:sp>
        <p:nvSpPr>
          <p:cNvPr id="5" name="Footer Placeholder 4"/>
          <p:cNvSpPr>
            <a:spLocks noGrp="1"/>
          </p:cNvSpPr>
          <p:nvPr>
            <p:ph type="ftr" sz="quarter" idx="11"/>
          </p:nvPr>
        </p:nvSpPr>
        <p:spPr/>
        <p:txBody>
          <a:bodyPr/>
          <a:lstStyle/>
          <a:p>
            <a:r>
              <a:rPr lang="fr-BE" smtClean="0"/>
              <a:t>e-Box Ondernemingen</a:t>
            </a:r>
            <a:endParaRPr lang="fr-BE"/>
          </a:p>
        </p:txBody>
      </p:sp>
      <p:sp>
        <p:nvSpPr>
          <p:cNvPr id="6" name="Slide Number Placeholder 5"/>
          <p:cNvSpPr>
            <a:spLocks noGrp="1"/>
          </p:cNvSpPr>
          <p:nvPr>
            <p:ph type="sldNum" sz="quarter" idx="12"/>
          </p:nvPr>
        </p:nvSpPr>
        <p:spPr/>
        <p:txBody>
          <a:bodyPr/>
          <a:lstStyle/>
          <a:p>
            <a:fld id="{663EDBD2-0CAE-4905-97AA-4B603CC77B59}" type="slidenum">
              <a:rPr lang="fr-BE" smtClean="0"/>
              <a:t>15</a:t>
            </a:fld>
            <a:endParaRPr lang="fr-BE"/>
          </a:p>
        </p:txBody>
      </p:sp>
    </p:spTree>
    <p:extLst>
      <p:ext uri="{BB962C8B-B14F-4D97-AF65-F5344CB8AC3E}">
        <p14:creationId xmlns:p14="http://schemas.microsoft.com/office/powerpoint/2010/main" val="2795070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1156990"/>
          </a:xfrm>
        </p:spPr>
        <p:txBody>
          <a:bodyPr>
            <a:normAutofit/>
          </a:bodyPr>
          <a:lstStyle/>
          <a:p>
            <a:r>
              <a:rPr lang="nl-BE" sz="2700" dirty="0" smtClean="0"/>
              <a:t>Visie van de overheid voor samenwerking met privé partners</a:t>
            </a:r>
            <a:endParaRPr lang="nl-BE" sz="2700" dirty="0"/>
          </a:p>
        </p:txBody>
      </p:sp>
      <p:sp>
        <p:nvSpPr>
          <p:cNvPr id="3" name="Content Placeholder 2"/>
          <p:cNvSpPr>
            <a:spLocks noGrp="1"/>
          </p:cNvSpPr>
          <p:nvPr>
            <p:ph idx="1"/>
          </p:nvPr>
        </p:nvSpPr>
        <p:spPr>
          <a:xfrm>
            <a:off x="457200" y="1268760"/>
            <a:ext cx="8229600" cy="5040560"/>
          </a:xfrm>
        </p:spPr>
        <p:txBody>
          <a:bodyPr>
            <a:noAutofit/>
          </a:bodyPr>
          <a:lstStyle/>
          <a:p>
            <a:r>
              <a:rPr lang="nl-BE" sz="2400" dirty="0" smtClean="0"/>
              <a:t>Als overheid zijn wij bereid mee te werken aan een systeem waarbij een onderneming op één plaats een geïntegreerde view kan hebben op de documenten die voor haar bestemd zijn (B2B, G2B, B2G)</a:t>
            </a:r>
          </a:p>
          <a:p>
            <a:r>
              <a:rPr lang="nl-BE" sz="2400" dirty="0" smtClean="0"/>
              <a:t>De ideale architectuur is daarbij een modulaire architectuur gebaseerd op </a:t>
            </a:r>
            <a:r>
              <a:rPr lang="nl-BE" sz="2400" dirty="0" err="1" smtClean="0"/>
              <a:t>API’s</a:t>
            </a:r>
            <a:r>
              <a:rPr lang="nl-BE" sz="2400" dirty="0" smtClean="0"/>
              <a:t>, zoals beschreven in slide 20, die reeds grotendeels wordt gebruikt in </a:t>
            </a:r>
            <a:r>
              <a:rPr lang="nl-BE" sz="2400" dirty="0" err="1" smtClean="0"/>
              <a:t>eGezondheid</a:t>
            </a:r>
            <a:r>
              <a:rPr lang="nl-BE" sz="2400" dirty="0" smtClean="0"/>
              <a:t> (eHealth-box); de overheid bouwt haar diensten volgens deze modulaire architectuur uit</a:t>
            </a:r>
          </a:p>
        </p:txBody>
      </p:sp>
      <p:sp>
        <p:nvSpPr>
          <p:cNvPr id="4" name="Date Placeholder 3"/>
          <p:cNvSpPr>
            <a:spLocks noGrp="1"/>
          </p:cNvSpPr>
          <p:nvPr>
            <p:ph type="dt" sz="half" idx="10"/>
          </p:nvPr>
        </p:nvSpPr>
        <p:spPr/>
        <p:txBody>
          <a:bodyPr/>
          <a:lstStyle/>
          <a:p>
            <a:r>
              <a:rPr lang="fr-FR" smtClean="0"/>
              <a:t>11.10.2017</a:t>
            </a:r>
            <a:endParaRPr lang="fr-BE"/>
          </a:p>
        </p:txBody>
      </p:sp>
      <p:sp>
        <p:nvSpPr>
          <p:cNvPr id="5" name="Footer Placeholder 4"/>
          <p:cNvSpPr>
            <a:spLocks noGrp="1"/>
          </p:cNvSpPr>
          <p:nvPr>
            <p:ph type="ftr" sz="quarter" idx="11"/>
          </p:nvPr>
        </p:nvSpPr>
        <p:spPr/>
        <p:txBody>
          <a:bodyPr/>
          <a:lstStyle/>
          <a:p>
            <a:r>
              <a:rPr lang="fr-BE" dirty="0" smtClean="0"/>
              <a:t>e-Box </a:t>
            </a:r>
            <a:r>
              <a:rPr lang="fr-BE" dirty="0" err="1" smtClean="0"/>
              <a:t>Ondernemingen</a:t>
            </a:r>
            <a:endParaRPr lang="fr-BE" dirty="0"/>
          </a:p>
        </p:txBody>
      </p:sp>
      <p:sp>
        <p:nvSpPr>
          <p:cNvPr id="6" name="Slide Number Placeholder 5"/>
          <p:cNvSpPr>
            <a:spLocks noGrp="1"/>
          </p:cNvSpPr>
          <p:nvPr>
            <p:ph type="sldNum" sz="quarter" idx="12"/>
          </p:nvPr>
        </p:nvSpPr>
        <p:spPr/>
        <p:txBody>
          <a:bodyPr/>
          <a:lstStyle/>
          <a:p>
            <a:fld id="{663EDBD2-0CAE-4905-97AA-4B603CC77B59}" type="slidenum">
              <a:rPr lang="fr-BE" smtClean="0"/>
              <a:t>16</a:t>
            </a:fld>
            <a:endParaRPr lang="fr-BE"/>
          </a:p>
        </p:txBody>
      </p:sp>
    </p:spTree>
    <p:extLst>
      <p:ext uri="{BB962C8B-B14F-4D97-AF65-F5344CB8AC3E}">
        <p14:creationId xmlns:p14="http://schemas.microsoft.com/office/powerpoint/2010/main" val="4045275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352928" cy="1156990"/>
          </a:xfrm>
        </p:spPr>
        <p:txBody>
          <a:bodyPr>
            <a:normAutofit/>
          </a:bodyPr>
          <a:lstStyle/>
          <a:p>
            <a:r>
              <a:rPr lang="nl-BE" sz="2600" dirty="0"/>
              <a:t>Visie van de overheid voor samenwerking met privé partners</a:t>
            </a:r>
          </a:p>
        </p:txBody>
      </p:sp>
      <p:sp>
        <p:nvSpPr>
          <p:cNvPr id="3" name="Content Placeholder 2"/>
          <p:cNvSpPr>
            <a:spLocks noGrp="1"/>
          </p:cNvSpPr>
          <p:nvPr>
            <p:ph idx="1"/>
          </p:nvPr>
        </p:nvSpPr>
        <p:spPr>
          <a:xfrm>
            <a:off x="457200" y="1124744"/>
            <a:ext cx="8229600" cy="5256584"/>
          </a:xfrm>
        </p:spPr>
        <p:txBody>
          <a:bodyPr>
            <a:noAutofit/>
          </a:bodyPr>
          <a:lstStyle/>
          <a:p>
            <a:r>
              <a:rPr lang="nl-BE" sz="2000" dirty="0" smtClean="0"/>
              <a:t>Om dit mogelijkheid te maken dient de overheid te zorgen voor volgende oplossingen:</a:t>
            </a:r>
            <a:endParaRPr lang="nl-BE" sz="2000" dirty="0"/>
          </a:p>
          <a:p>
            <a:pPr lvl="1"/>
            <a:r>
              <a:rPr lang="nl-BE" sz="1600" dirty="0" smtClean="0"/>
              <a:t>Veralgemeend gebruik van EID/FAS om een systeem </a:t>
            </a:r>
            <a:r>
              <a:rPr lang="nl-BE" sz="1600" dirty="0"/>
              <a:t>van single </a:t>
            </a:r>
            <a:r>
              <a:rPr lang="nl-BE" sz="1600" dirty="0" err="1"/>
              <a:t>sign</a:t>
            </a:r>
            <a:r>
              <a:rPr lang="nl-BE" sz="1600" dirty="0"/>
              <a:t> </a:t>
            </a:r>
            <a:r>
              <a:rPr lang="nl-BE" sz="1600" dirty="0" smtClean="0"/>
              <a:t>on mogelijk te maken</a:t>
            </a:r>
            <a:endParaRPr lang="nl-BE" sz="1600" dirty="0"/>
          </a:p>
          <a:p>
            <a:pPr lvl="1"/>
            <a:r>
              <a:rPr lang="nl-BE" sz="1600" dirty="0" smtClean="0"/>
              <a:t>Een betrouwbaar </a:t>
            </a:r>
            <a:r>
              <a:rPr lang="nl-BE" sz="1600" dirty="0"/>
              <a:t>systeem van user </a:t>
            </a:r>
            <a:r>
              <a:rPr lang="nl-BE" sz="1600" dirty="0" err="1"/>
              <a:t>and</a:t>
            </a:r>
            <a:r>
              <a:rPr lang="nl-BE" sz="1600" dirty="0"/>
              <a:t> access management</a:t>
            </a:r>
          </a:p>
          <a:p>
            <a:pPr lvl="1"/>
            <a:r>
              <a:rPr lang="nl-BE" sz="1600" dirty="0" smtClean="0"/>
              <a:t>Beveiligingssystemen</a:t>
            </a:r>
            <a:endParaRPr lang="nl-BE" sz="1600" dirty="0"/>
          </a:p>
          <a:p>
            <a:pPr lvl="1"/>
            <a:r>
              <a:rPr lang="nl-BE" sz="1600" dirty="0"/>
              <a:t>…</a:t>
            </a:r>
          </a:p>
          <a:p>
            <a:r>
              <a:rPr lang="nl-BE" sz="2000" dirty="0" smtClean="0"/>
              <a:t>Volgende diensten aan de onderneming worden in principe niet aangeboden door de overheid, maar door de privé sector</a:t>
            </a:r>
          </a:p>
          <a:p>
            <a:pPr lvl="1"/>
            <a:r>
              <a:rPr lang="nl-BE" sz="1600" dirty="0"/>
              <a:t>d</a:t>
            </a:r>
            <a:r>
              <a:rPr lang="nl-BE" sz="1600" dirty="0" smtClean="0"/>
              <a:t>iensten </a:t>
            </a:r>
            <a:r>
              <a:rPr lang="nl-BE" sz="1600" dirty="0"/>
              <a:t>om het proces van postbehandeling in de onderneming en tussen de </a:t>
            </a:r>
            <a:r>
              <a:rPr lang="nl-BE" sz="1600" dirty="0" smtClean="0"/>
              <a:t> </a:t>
            </a:r>
            <a:r>
              <a:rPr lang="nl-BE" sz="1600" dirty="0"/>
              <a:t>onderneming </a:t>
            </a:r>
            <a:r>
              <a:rPr lang="nl-BE" sz="1600" dirty="0" smtClean="0"/>
              <a:t>en de overheid te </a:t>
            </a:r>
            <a:r>
              <a:rPr lang="nl-BE" sz="1600" dirty="0"/>
              <a:t>stroomlijnen en te </a:t>
            </a:r>
            <a:r>
              <a:rPr lang="nl-BE" sz="1600" dirty="0" smtClean="0"/>
              <a:t>ondersteunen, </a:t>
            </a:r>
            <a:r>
              <a:rPr lang="nl-BE" sz="1600" dirty="0" err="1" smtClean="0"/>
              <a:t>oa</a:t>
            </a:r>
            <a:r>
              <a:rPr lang="nl-BE" sz="1600" dirty="0" smtClean="0"/>
              <a:t> </a:t>
            </a:r>
            <a:r>
              <a:rPr lang="nl-BE" sz="1600" dirty="0"/>
              <a:t>r</a:t>
            </a:r>
            <a:r>
              <a:rPr lang="nl-BE" sz="1600" dirty="0" smtClean="0"/>
              <a:t>outering van documenten binnen de onderneming</a:t>
            </a:r>
          </a:p>
          <a:p>
            <a:pPr lvl="1"/>
            <a:r>
              <a:rPr lang="nl-BE" sz="1600" dirty="0"/>
              <a:t>d</a:t>
            </a:r>
            <a:r>
              <a:rPr lang="nl-BE" sz="1600" dirty="0" smtClean="0"/>
              <a:t>ocumentbeheer</a:t>
            </a:r>
          </a:p>
          <a:p>
            <a:pPr lvl="1"/>
            <a:r>
              <a:rPr lang="nl-BE" sz="1600" dirty="0"/>
              <a:t>a</a:t>
            </a:r>
            <a:r>
              <a:rPr lang="nl-BE" sz="1600" dirty="0" smtClean="0"/>
              <a:t>rchivering</a:t>
            </a:r>
          </a:p>
          <a:p>
            <a:pPr lvl="1"/>
            <a:r>
              <a:rPr lang="nl-BE" sz="1600" dirty="0"/>
              <a:t>e</a:t>
            </a:r>
            <a:r>
              <a:rPr lang="nl-BE" sz="1600" dirty="0" smtClean="0"/>
              <a:t>lektronische aangetekende zending</a:t>
            </a:r>
          </a:p>
          <a:p>
            <a:pPr lvl="1"/>
            <a:r>
              <a:rPr lang="nl-BE" sz="1600" dirty="0"/>
              <a:t>e</a:t>
            </a:r>
            <a:r>
              <a:rPr lang="nl-BE" sz="1600" dirty="0" smtClean="0"/>
              <a:t>lektronisch handtekenen</a:t>
            </a:r>
          </a:p>
          <a:p>
            <a:pPr lvl="1"/>
            <a:r>
              <a:rPr lang="nl-BE" sz="1600" dirty="0" smtClean="0"/>
              <a:t>documentcompositie</a:t>
            </a:r>
          </a:p>
          <a:p>
            <a:pPr lvl="1"/>
            <a:r>
              <a:rPr lang="nl-BE" sz="1600" dirty="0" smtClean="0"/>
              <a:t>…</a:t>
            </a:r>
          </a:p>
        </p:txBody>
      </p:sp>
      <p:sp>
        <p:nvSpPr>
          <p:cNvPr id="4" name="Date Placeholder 3"/>
          <p:cNvSpPr>
            <a:spLocks noGrp="1"/>
          </p:cNvSpPr>
          <p:nvPr>
            <p:ph type="dt" sz="half" idx="10"/>
          </p:nvPr>
        </p:nvSpPr>
        <p:spPr/>
        <p:txBody>
          <a:bodyPr/>
          <a:lstStyle/>
          <a:p>
            <a:r>
              <a:rPr lang="fr-FR" dirty="0" smtClean="0"/>
              <a:t>11.10.2017</a:t>
            </a:r>
            <a:endParaRPr lang="fr-BE" dirty="0"/>
          </a:p>
        </p:txBody>
      </p:sp>
      <p:sp>
        <p:nvSpPr>
          <p:cNvPr id="5" name="Footer Placeholder 4"/>
          <p:cNvSpPr>
            <a:spLocks noGrp="1"/>
          </p:cNvSpPr>
          <p:nvPr>
            <p:ph type="ftr" sz="quarter" idx="11"/>
          </p:nvPr>
        </p:nvSpPr>
        <p:spPr/>
        <p:txBody>
          <a:bodyPr/>
          <a:lstStyle/>
          <a:p>
            <a:r>
              <a:rPr lang="fr-BE" smtClean="0"/>
              <a:t>e-Box Ondernemingen</a:t>
            </a:r>
            <a:endParaRPr lang="fr-BE"/>
          </a:p>
        </p:txBody>
      </p:sp>
      <p:sp>
        <p:nvSpPr>
          <p:cNvPr id="6" name="Slide Number Placeholder 5"/>
          <p:cNvSpPr>
            <a:spLocks noGrp="1"/>
          </p:cNvSpPr>
          <p:nvPr>
            <p:ph type="sldNum" sz="quarter" idx="12"/>
          </p:nvPr>
        </p:nvSpPr>
        <p:spPr/>
        <p:txBody>
          <a:bodyPr/>
          <a:lstStyle/>
          <a:p>
            <a:fld id="{663EDBD2-0CAE-4905-97AA-4B603CC77B59}" type="slidenum">
              <a:rPr lang="fr-BE" smtClean="0"/>
              <a:t>17</a:t>
            </a:fld>
            <a:endParaRPr lang="fr-BE"/>
          </a:p>
        </p:txBody>
      </p:sp>
    </p:spTree>
    <p:extLst>
      <p:ext uri="{BB962C8B-B14F-4D97-AF65-F5344CB8AC3E}">
        <p14:creationId xmlns:p14="http://schemas.microsoft.com/office/powerpoint/2010/main" val="2145628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352928" cy="1156990"/>
          </a:xfrm>
        </p:spPr>
        <p:txBody>
          <a:bodyPr>
            <a:normAutofit/>
          </a:bodyPr>
          <a:lstStyle/>
          <a:p>
            <a:r>
              <a:rPr lang="nl-BE" sz="2600" dirty="0"/>
              <a:t>Visie van de overheid voor samenwerking met privé partners</a:t>
            </a:r>
          </a:p>
        </p:txBody>
      </p:sp>
      <p:sp>
        <p:nvSpPr>
          <p:cNvPr id="3" name="Content Placeholder 2"/>
          <p:cNvSpPr>
            <a:spLocks noGrp="1"/>
          </p:cNvSpPr>
          <p:nvPr>
            <p:ph idx="1"/>
          </p:nvPr>
        </p:nvSpPr>
        <p:spPr>
          <a:xfrm>
            <a:off x="457200" y="1340768"/>
            <a:ext cx="8229600" cy="4896544"/>
          </a:xfrm>
        </p:spPr>
        <p:txBody>
          <a:bodyPr>
            <a:noAutofit/>
          </a:bodyPr>
          <a:lstStyle/>
          <a:p>
            <a:r>
              <a:rPr lang="nl-BE" sz="2200" dirty="0" smtClean="0"/>
              <a:t>In afwachting dat het ideale systeem volledig is uitgerold, kan bij wijze van </a:t>
            </a:r>
            <a:r>
              <a:rPr lang="nl-BE" sz="2200" dirty="0" err="1" smtClean="0"/>
              <a:t>quick</a:t>
            </a:r>
            <a:r>
              <a:rPr lang="nl-BE" sz="2200" dirty="0" smtClean="0"/>
              <a:t> win onmiddellijk gestart worden met een federatie op basis van </a:t>
            </a:r>
            <a:r>
              <a:rPr lang="nl-BE" sz="2200" dirty="0" err="1" smtClean="0"/>
              <a:t>deep</a:t>
            </a:r>
            <a:r>
              <a:rPr lang="nl-BE" sz="2200" dirty="0" smtClean="0"/>
              <a:t> </a:t>
            </a:r>
            <a:r>
              <a:rPr lang="nl-BE" sz="2200" dirty="0" err="1" smtClean="0"/>
              <a:t>linking</a:t>
            </a:r>
            <a:r>
              <a:rPr lang="nl-BE" sz="2200" dirty="0" smtClean="0"/>
              <a:t>, zoals beschreven in slide 21</a:t>
            </a:r>
          </a:p>
        </p:txBody>
      </p:sp>
      <p:sp>
        <p:nvSpPr>
          <p:cNvPr id="4" name="Date Placeholder 3"/>
          <p:cNvSpPr>
            <a:spLocks noGrp="1"/>
          </p:cNvSpPr>
          <p:nvPr>
            <p:ph type="dt" sz="half" idx="10"/>
          </p:nvPr>
        </p:nvSpPr>
        <p:spPr/>
        <p:txBody>
          <a:bodyPr/>
          <a:lstStyle/>
          <a:p>
            <a:r>
              <a:rPr lang="fr-FR" smtClean="0"/>
              <a:t>11.10.2017</a:t>
            </a:r>
            <a:endParaRPr lang="fr-BE" dirty="0"/>
          </a:p>
        </p:txBody>
      </p:sp>
      <p:sp>
        <p:nvSpPr>
          <p:cNvPr id="5" name="Footer Placeholder 4"/>
          <p:cNvSpPr>
            <a:spLocks noGrp="1"/>
          </p:cNvSpPr>
          <p:nvPr>
            <p:ph type="ftr" sz="quarter" idx="11"/>
          </p:nvPr>
        </p:nvSpPr>
        <p:spPr/>
        <p:txBody>
          <a:bodyPr/>
          <a:lstStyle/>
          <a:p>
            <a:r>
              <a:rPr lang="fr-BE" smtClean="0"/>
              <a:t>e-Box Ondernemingen</a:t>
            </a:r>
            <a:endParaRPr lang="fr-BE"/>
          </a:p>
        </p:txBody>
      </p:sp>
      <p:sp>
        <p:nvSpPr>
          <p:cNvPr id="6" name="Slide Number Placeholder 5"/>
          <p:cNvSpPr>
            <a:spLocks noGrp="1"/>
          </p:cNvSpPr>
          <p:nvPr>
            <p:ph type="sldNum" sz="quarter" idx="12"/>
          </p:nvPr>
        </p:nvSpPr>
        <p:spPr/>
        <p:txBody>
          <a:bodyPr/>
          <a:lstStyle/>
          <a:p>
            <a:fld id="{663EDBD2-0CAE-4905-97AA-4B603CC77B59}" type="slidenum">
              <a:rPr lang="fr-BE" smtClean="0"/>
              <a:t>18</a:t>
            </a:fld>
            <a:endParaRPr lang="fr-BE"/>
          </a:p>
        </p:txBody>
      </p:sp>
    </p:spTree>
    <p:extLst>
      <p:ext uri="{BB962C8B-B14F-4D97-AF65-F5344CB8AC3E}">
        <p14:creationId xmlns:p14="http://schemas.microsoft.com/office/powerpoint/2010/main" val="3890372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435280" cy="1156990"/>
          </a:xfrm>
        </p:spPr>
        <p:txBody>
          <a:bodyPr>
            <a:normAutofit/>
          </a:bodyPr>
          <a:lstStyle/>
          <a:p>
            <a:r>
              <a:rPr lang="nl-BE" sz="2600" dirty="0"/>
              <a:t>Visie van de overheid voor samenwerking met privé partners</a:t>
            </a:r>
          </a:p>
        </p:txBody>
      </p:sp>
      <p:sp>
        <p:nvSpPr>
          <p:cNvPr id="3" name="Content Placeholder 2"/>
          <p:cNvSpPr>
            <a:spLocks noGrp="1"/>
          </p:cNvSpPr>
          <p:nvPr>
            <p:ph idx="1"/>
          </p:nvPr>
        </p:nvSpPr>
        <p:spPr>
          <a:xfrm>
            <a:off x="457200" y="1196752"/>
            <a:ext cx="8229600" cy="4929411"/>
          </a:xfrm>
        </p:spPr>
        <p:txBody>
          <a:bodyPr>
            <a:noAutofit/>
          </a:bodyPr>
          <a:lstStyle/>
          <a:p>
            <a:r>
              <a:rPr lang="nl-BE" sz="2400" b="1" dirty="0" smtClean="0"/>
              <a:t>Concrete voorbeelden van samenwerking</a:t>
            </a:r>
          </a:p>
          <a:p>
            <a:pPr lvl="1"/>
            <a:r>
              <a:rPr lang="nl-BE" sz="2200" dirty="0" smtClean="0"/>
              <a:t>koppeling met elektronische e-</a:t>
            </a:r>
            <a:r>
              <a:rPr lang="nl-BE" sz="2200" dirty="0" err="1" smtClean="0"/>
              <a:t>invoicingsystemen</a:t>
            </a:r>
            <a:r>
              <a:rPr lang="nl-BE" sz="2200" dirty="0" smtClean="0"/>
              <a:t>:</a:t>
            </a:r>
          </a:p>
          <a:p>
            <a:pPr lvl="2"/>
            <a:r>
              <a:rPr lang="nl-BE" dirty="0"/>
              <a:t>i</a:t>
            </a:r>
            <a:r>
              <a:rPr lang="nl-BE" dirty="0" smtClean="0"/>
              <a:t>n de elektronische communicatie is er blijkbaar nood om actoren te bereiken die niet aangesloten zijn op e-</a:t>
            </a:r>
            <a:r>
              <a:rPr lang="nl-BE" dirty="0" err="1" smtClean="0"/>
              <a:t>invoicingsystemen</a:t>
            </a:r>
            <a:endParaRPr lang="nl-BE" dirty="0" smtClean="0"/>
          </a:p>
          <a:p>
            <a:pPr lvl="2"/>
            <a:r>
              <a:rPr lang="nl-BE" dirty="0"/>
              <a:t>d</a:t>
            </a:r>
            <a:r>
              <a:rPr lang="nl-BE" dirty="0" smtClean="0"/>
              <a:t>e e-Box ondernemingen kan in deze gevallen een perfecte aanvulling zijn voor zover de nodige beveiliging van de documenten in acht genomen wordt</a:t>
            </a:r>
          </a:p>
          <a:p>
            <a:pPr lvl="2"/>
            <a:r>
              <a:rPr lang="nl-BE" dirty="0"/>
              <a:t>d</a:t>
            </a:r>
            <a:r>
              <a:rPr lang="nl-BE" dirty="0" smtClean="0"/>
              <a:t>e documenten kunnen in de omgeving van de onderneming blijven</a:t>
            </a:r>
          </a:p>
          <a:p>
            <a:pPr lvl="1"/>
            <a:r>
              <a:rPr lang="nl-BE" sz="2200" dirty="0"/>
              <a:t>De ondernemingen ondersteunen door hybride communicatiesystemen waarbij berichten gedropt worden in de e-Box Ondernemingen, maar waarbij de inhoud van de documenten in de omgeving van de onderneming blijft</a:t>
            </a:r>
          </a:p>
          <a:p>
            <a:pPr lvl="1"/>
            <a:endParaRPr lang="nl-BE" dirty="0" smtClean="0"/>
          </a:p>
          <a:p>
            <a:pPr lvl="1"/>
            <a:endParaRPr lang="nl-BE" sz="2000" dirty="0" smtClean="0"/>
          </a:p>
        </p:txBody>
      </p:sp>
      <p:sp>
        <p:nvSpPr>
          <p:cNvPr id="4" name="Date Placeholder 3"/>
          <p:cNvSpPr>
            <a:spLocks noGrp="1"/>
          </p:cNvSpPr>
          <p:nvPr>
            <p:ph type="dt" sz="half" idx="10"/>
          </p:nvPr>
        </p:nvSpPr>
        <p:spPr/>
        <p:txBody>
          <a:bodyPr/>
          <a:lstStyle/>
          <a:p>
            <a:r>
              <a:rPr lang="fr-FR" smtClean="0"/>
              <a:t>11.10.2017</a:t>
            </a:r>
            <a:endParaRPr lang="fr-BE" dirty="0"/>
          </a:p>
        </p:txBody>
      </p:sp>
      <p:sp>
        <p:nvSpPr>
          <p:cNvPr id="5" name="Footer Placeholder 4"/>
          <p:cNvSpPr>
            <a:spLocks noGrp="1"/>
          </p:cNvSpPr>
          <p:nvPr>
            <p:ph type="ftr" sz="quarter" idx="11"/>
          </p:nvPr>
        </p:nvSpPr>
        <p:spPr/>
        <p:txBody>
          <a:bodyPr/>
          <a:lstStyle/>
          <a:p>
            <a:r>
              <a:rPr lang="fr-BE" smtClean="0"/>
              <a:t>e-Box Ondernemingen</a:t>
            </a:r>
            <a:endParaRPr lang="fr-BE"/>
          </a:p>
        </p:txBody>
      </p:sp>
      <p:sp>
        <p:nvSpPr>
          <p:cNvPr id="6" name="Slide Number Placeholder 5"/>
          <p:cNvSpPr>
            <a:spLocks noGrp="1"/>
          </p:cNvSpPr>
          <p:nvPr>
            <p:ph type="sldNum" sz="quarter" idx="12"/>
          </p:nvPr>
        </p:nvSpPr>
        <p:spPr/>
        <p:txBody>
          <a:bodyPr/>
          <a:lstStyle/>
          <a:p>
            <a:fld id="{663EDBD2-0CAE-4905-97AA-4B603CC77B59}" type="slidenum">
              <a:rPr lang="fr-BE" smtClean="0"/>
              <a:t>19</a:t>
            </a:fld>
            <a:endParaRPr lang="fr-BE"/>
          </a:p>
        </p:txBody>
      </p:sp>
    </p:spTree>
    <p:extLst>
      <p:ext uri="{BB962C8B-B14F-4D97-AF65-F5344CB8AC3E}">
        <p14:creationId xmlns:p14="http://schemas.microsoft.com/office/powerpoint/2010/main" val="3540209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Begrippen</a:t>
            </a:r>
            <a:endParaRPr lang="fr-BE" dirty="0"/>
          </a:p>
        </p:txBody>
      </p:sp>
      <p:sp>
        <p:nvSpPr>
          <p:cNvPr id="3" name="Content Placeholder 2"/>
          <p:cNvSpPr>
            <a:spLocks noGrp="1"/>
          </p:cNvSpPr>
          <p:nvPr>
            <p:ph idx="1"/>
          </p:nvPr>
        </p:nvSpPr>
        <p:spPr/>
        <p:txBody>
          <a:bodyPr>
            <a:noAutofit/>
          </a:bodyPr>
          <a:lstStyle/>
          <a:p>
            <a:r>
              <a:rPr lang="nl-BE" sz="1600" dirty="0">
                <a:solidFill>
                  <a:srgbClr val="159BD3"/>
                </a:solidFill>
              </a:rPr>
              <a:t>e-Box</a:t>
            </a:r>
          </a:p>
          <a:p>
            <a:pPr lvl="1"/>
            <a:r>
              <a:rPr lang="nl-BE" sz="1400" dirty="0"/>
              <a:t>Beveiligde elektronische brievenbus waarmee </a:t>
            </a:r>
            <a:r>
              <a:rPr lang="nl-BE" sz="1400" dirty="0" smtClean="0"/>
              <a:t>overheidsinstellingen en/of ondernemingen </a:t>
            </a:r>
            <a:r>
              <a:rPr lang="nl-BE" sz="1400" dirty="0"/>
              <a:t>documenten en meldingen kunnen doorsturen aan </a:t>
            </a:r>
            <a:r>
              <a:rPr lang="nl-BE" sz="1400" dirty="0" smtClean="0"/>
              <a:t>ondernemingen en/of overheidsinstellingen</a:t>
            </a:r>
            <a:endParaRPr lang="nl-BE" sz="1400" dirty="0"/>
          </a:p>
          <a:p>
            <a:endParaRPr lang="nl-BE" sz="1600" dirty="0"/>
          </a:p>
          <a:p>
            <a:r>
              <a:rPr lang="nl-BE" sz="1600" dirty="0">
                <a:solidFill>
                  <a:srgbClr val="159BD3"/>
                </a:solidFill>
              </a:rPr>
              <a:t>Bericht </a:t>
            </a:r>
            <a:r>
              <a:rPr lang="nl-BE" sz="1600" dirty="0" smtClean="0">
                <a:solidFill>
                  <a:srgbClr val="159BD3"/>
                </a:solidFill>
              </a:rPr>
              <a:t>/ Message</a:t>
            </a:r>
            <a:endParaRPr lang="nl-BE" sz="1600" dirty="0">
              <a:solidFill>
                <a:srgbClr val="159BD3"/>
              </a:solidFill>
            </a:endParaRPr>
          </a:p>
          <a:p>
            <a:pPr lvl="1"/>
            <a:r>
              <a:rPr lang="nl-BE" sz="1400" dirty="0" smtClean="0">
                <a:solidFill>
                  <a:schemeClr val="tx1"/>
                </a:solidFill>
              </a:rPr>
              <a:t>Document of melding die </a:t>
            </a:r>
            <a:r>
              <a:rPr lang="nl-BE" sz="1400" dirty="0">
                <a:solidFill>
                  <a:schemeClr val="tx1"/>
                </a:solidFill>
              </a:rPr>
              <a:t>in de gefedereerde e-Box </a:t>
            </a:r>
            <a:r>
              <a:rPr lang="nl-BE" sz="1400" dirty="0" smtClean="0">
                <a:solidFill>
                  <a:schemeClr val="tx1"/>
                </a:solidFill>
              </a:rPr>
              <a:t>zichtbaar is</a:t>
            </a:r>
            <a:endParaRPr lang="nl-BE" sz="1400" dirty="0">
              <a:solidFill>
                <a:schemeClr val="tx1"/>
              </a:solidFill>
            </a:endParaRPr>
          </a:p>
          <a:p>
            <a:pPr marL="457200" lvl="1" indent="0">
              <a:buNone/>
            </a:pPr>
            <a:endParaRPr lang="nl-BE" sz="1400" dirty="0">
              <a:solidFill>
                <a:srgbClr val="B1027C"/>
              </a:solidFill>
            </a:endParaRPr>
          </a:p>
          <a:p>
            <a:pPr lvl="1"/>
            <a:r>
              <a:rPr lang="nl-BE" sz="1400" dirty="0">
                <a:solidFill>
                  <a:srgbClr val="159BD3"/>
                </a:solidFill>
              </a:rPr>
              <a:t>Document</a:t>
            </a:r>
          </a:p>
          <a:p>
            <a:pPr lvl="2"/>
            <a:r>
              <a:rPr lang="nl-BE" sz="1200" dirty="0"/>
              <a:t>Elektronisch bestand met gegevens </a:t>
            </a:r>
            <a:r>
              <a:rPr lang="nl-BE" sz="1200" dirty="0" smtClean="0"/>
              <a:t>dat </a:t>
            </a:r>
            <a:r>
              <a:rPr lang="nl-BE" sz="1200" dirty="0"/>
              <a:t>in de e-Box van een onderneming wordt </a:t>
            </a:r>
            <a:r>
              <a:rPr lang="nl-BE" sz="1200" dirty="0" smtClean="0"/>
              <a:t>geplaatst</a:t>
            </a:r>
            <a:endParaRPr lang="nl-BE" sz="1200" dirty="0"/>
          </a:p>
          <a:p>
            <a:pPr lvl="3"/>
            <a:r>
              <a:rPr lang="nl-BE" sz="1100" dirty="0"/>
              <a:t>Bijv. PDF-document</a:t>
            </a:r>
          </a:p>
          <a:p>
            <a:pPr lvl="1"/>
            <a:endParaRPr lang="nl-BE" sz="1400" dirty="0"/>
          </a:p>
          <a:p>
            <a:pPr lvl="1"/>
            <a:r>
              <a:rPr lang="nl-BE" sz="1400" dirty="0" smtClean="0">
                <a:solidFill>
                  <a:srgbClr val="159BD3"/>
                </a:solidFill>
              </a:rPr>
              <a:t>Melding / Communication</a:t>
            </a:r>
            <a:endParaRPr lang="nl-BE" sz="1400" dirty="0">
              <a:solidFill>
                <a:srgbClr val="159BD3"/>
              </a:solidFill>
            </a:endParaRPr>
          </a:p>
          <a:p>
            <a:pPr lvl="2"/>
            <a:r>
              <a:rPr lang="nl-BE" sz="1200" dirty="0"/>
              <a:t>Elektronisch bericht (zonder uitgebreide gegevens) dat </a:t>
            </a:r>
            <a:r>
              <a:rPr lang="nl-BE" sz="1200" dirty="0" smtClean="0"/>
              <a:t>in </a:t>
            </a:r>
            <a:r>
              <a:rPr lang="nl-BE" sz="1200" dirty="0"/>
              <a:t>de </a:t>
            </a:r>
            <a:br>
              <a:rPr lang="nl-BE" sz="1200" dirty="0"/>
            </a:br>
            <a:r>
              <a:rPr lang="nl-BE" sz="1200" dirty="0"/>
              <a:t>e-Box van een onderneming wordt geplaatst met toegang tot toepassing of document.</a:t>
            </a:r>
          </a:p>
          <a:p>
            <a:pPr lvl="3"/>
            <a:r>
              <a:rPr lang="nl-BE" sz="1100" dirty="0"/>
              <a:t>Bijv. </a:t>
            </a:r>
            <a:r>
              <a:rPr lang="nl-BE" sz="1100" dirty="0" err="1"/>
              <a:t>Dimona</a:t>
            </a:r>
            <a:r>
              <a:rPr lang="nl-BE" sz="1100" dirty="0"/>
              <a:t>-melding</a:t>
            </a:r>
          </a:p>
          <a:p>
            <a:pPr lvl="1"/>
            <a:endParaRPr lang="nl-BE" sz="1400" dirty="0"/>
          </a:p>
          <a:p>
            <a:r>
              <a:rPr lang="nl-BE" sz="1600" dirty="0" smtClean="0">
                <a:solidFill>
                  <a:srgbClr val="159BD3"/>
                </a:solidFill>
              </a:rPr>
              <a:t>Notificatie  / Notification</a:t>
            </a:r>
            <a:endParaRPr lang="nl-BE" sz="1600" dirty="0">
              <a:solidFill>
                <a:srgbClr val="159BD3"/>
              </a:solidFill>
            </a:endParaRPr>
          </a:p>
          <a:p>
            <a:pPr lvl="1"/>
            <a:r>
              <a:rPr lang="nl-BE" sz="1400" dirty="0"/>
              <a:t>e-mail die naar de onderneming wordt verstuurd wanneer een nieuw document in de e-Box wordt geplaatst (na verzameling door </a:t>
            </a:r>
            <a:r>
              <a:rPr lang="nl-BE" sz="1400" dirty="0" err="1"/>
              <a:t>aggregator</a:t>
            </a:r>
            <a:r>
              <a:rPr lang="nl-BE" sz="1400" dirty="0" smtClean="0"/>
              <a:t>)</a:t>
            </a:r>
            <a:endParaRPr lang="nl-BE" sz="1400" dirty="0"/>
          </a:p>
        </p:txBody>
      </p:sp>
      <p:sp>
        <p:nvSpPr>
          <p:cNvPr id="4" name="Tijdelijke aanduiding voor datum 3"/>
          <p:cNvSpPr>
            <a:spLocks noGrp="1"/>
          </p:cNvSpPr>
          <p:nvPr>
            <p:ph type="dt" sz="half" idx="10"/>
          </p:nvPr>
        </p:nvSpPr>
        <p:spPr/>
        <p:txBody>
          <a:bodyPr/>
          <a:lstStyle/>
          <a:p>
            <a:r>
              <a:rPr lang="fr-FR" smtClean="0"/>
              <a:t>11.10.2017</a:t>
            </a:r>
            <a:endParaRPr lang="fr-BE"/>
          </a:p>
        </p:txBody>
      </p:sp>
      <p:sp>
        <p:nvSpPr>
          <p:cNvPr id="5" name="Tijdelijke aanduiding voor voettekst 4"/>
          <p:cNvSpPr>
            <a:spLocks noGrp="1"/>
          </p:cNvSpPr>
          <p:nvPr>
            <p:ph type="ftr" sz="quarter" idx="11"/>
          </p:nvPr>
        </p:nvSpPr>
        <p:spPr/>
        <p:txBody>
          <a:bodyPr/>
          <a:lstStyle/>
          <a:p>
            <a:r>
              <a:rPr lang="fr-BE" smtClean="0"/>
              <a:t>e-Box Ondernemingen</a:t>
            </a:r>
            <a:endParaRPr lang="fr-BE"/>
          </a:p>
        </p:txBody>
      </p:sp>
      <p:sp>
        <p:nvSpPr>
          <p:cNvPr id="6" name="Tijdelijke aanduiding voor dianummer 5"/>
          <p:cNvSpPr>
            <a:spLocks noGrp="1"/>
          </p:cNvSpPr>
          <p:nvPr>
            <p:ph type="sldNum" sz="quarter" idx="12"/>
          </p:nvPr>
        </p:nvSpPr>
        <p:spPr/>
        <p:txBody>
          <a:bodyPr/>
          <a:lstStyle/>
          <a:p>
            <a:fld id="{663EDBD2-0CAE-4905-97AA-4B603CC77B59}" type="slidenum">
              <a:rPr lang="fr-BE" smtClean="0"/>
              <a:t>2</a:t>
            </a:fld>
            <a:endParaRPr lang="fr-BE"/>
          </a:p>
        </p:txBody>
      </p:sp>
    </p:spTree>
    <p:extLst>
      <p:ext uri="{BB962C8B-B14F-4D97-AF65-F5344CB8AC3E}">
        <p14:creationId xmlns:p14="http://schemas.microsoft.com/office/powerpoint/2010/main" val="1092150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eBox</a:t>
            </a:r>
            <a:r>
              <a:rPr lang="fr-BE" dirty="0" smtClean="0"/>
              <a:t> global architecture </a:t>
            </a:r>
            <a:endParaRPr lang="fr-BE" dirty="0"/>
          </a:p>
        </p:txBody>
      </p:sp>
      <p:sp>
        <p:nvSpPr>
          <p:cNvPr id="3" name="Tijdelijke aanduiding voor datum 2"/>
          <p:cNvSpPr>
            <a:spLocks noGrp="1"/>
          </p:cNvSpPr>
          <p:nvPr>
            <p:ph type="dt" sz="half" idx="10"/>
          </p:nvPr>
        </p:nvSpPr>
        <p:spPr/>
        <p:txBody>
          <a:bodyPr/>
          <a:lstStyle/>
          <a:p>
            <a:r>
              <a:rPr lang="fr-FR" smtClean="0"/>
              <a:t>04.10.2017</a:t>
            </a:r>
            <a:endParaRPr lang="fr-BE"/>
          </a:p>
        </p:txBody>
      </p:sp>
      <p:sp>
        <p:nvSpPr>
          <p:cNvPr id="4" name="Tijdelijke aanduiding voor voettekst 3"/>
          <p:cNvSpPr>
            <a:spLocks noGrp="1"/>
          </p:cNvSpPr>
          <p:nvPr>
            <p:ph type="ftr" sz="quarter" idx="11"/>
          </p:nvPr>
        </p:nvSpPr>
        <p:spPr/>
        <p:txBody>
          <a:bodyPr/>
          <a:lstStyle/>
          <a:p>
            <a:r>
              <a:rPr lang="fr-BE" smtClean="0"/>
              <a:t>e-Box Ondernemingen</a:t>
            </a:r>
            <a:endParaRPr lang="fr-BE"/>
          </a:p>
        </p:txBody>
      </p:sp>
      <p:sp>
        <p:nvSpPr>
          <p:cNvPr id="5" name="Tijdelijke aanduiding voor dianummer 4"/>
          <p:cNvSpPr>
            <a:spLocks noGrp="1"/>
          </p:cNvSpPr>
          <p:nvPr>
            <p:ph type="sldNum" sz="quarter" idx="12"/>
          </p:nvPr>
        </p:nvSpPr>
        <p:spPr/>
        <p:txBody>
          <a:bodyPr/>
          <a:lstStyle/>
          <a:p>
            <a:fld id="{663EDBD2-0CAE-4905-97AA-4B603CC77B59}" type="slidenum">
              <a:rPr lang="fr-BE" smtClean="0"/>
              <a:t>20</a:t>
            </a:fld>
            <a:endParaRPr lang="fr-BE"/>
          </a:p>
        </p:txBody>
      </p:sp>
      <p:sp>
        <p:nvSpPr>
          <p:cNvPr id="7" name="Can 6"/>
          <p:cNvSpPr/>
          <p:nvPr/>
        </p:nvSpPr>
        <p:spPr>
          <a:xfrm>
            <a:off x="6753809" y="1628800"/>
            <a:ext cx="1440160" cy="201622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bg1"/>
                </a:solidFill>
              </a:rPr>
              <a:t>G2B</a:t>
            </a:r>
          </a:p>
          <a:p>
            <a:pPr algn="ctr"/>
            <a:r>
              <a:rPr lang="nl-BE" dirty="0" smtClean="0">
                <a:solidFill>
                  <a:schemeClr val="bg1"/>
                </a:solidFill>
              </a:rPr>
              <a:t>B2G</a:t>
            </a:r>
          </a:p>
          <a:p>
            <a:pPr algn="ctr"/>
            <a:r>
              <a:rPr lang="nl-BE" dirty="0" smtClean="0">
                <a:solidFill>
                  <a:schemeClr val="bg1"/>
                </a:solidFill>
              </a:rPr>
              <a:t>(B2B)</a:t>
            </a:r>
            <a:endParaRPr lang="fr-BE" dirty="0">
              <a:solidFill>
                <a:schemeClr val="bg1"/>
              </a:solidFill>
            </a:endParaRPr>
          </a:p>
        </p:txBody>
      </p:sp>
      <p:sp>
        <p:nvSpPr>
          <p:cNvPr id="9" name="Can 8"/>
          <p:cNvSpPr/>
          <p:nvPr/>
        </p:nvSpPr>
        <p:spPr>
          <a:xfrm>
            <a:off x="6753809" y="4293096"/>
            <a:ext cx="1440160" cy="2016224"/>
          </a:xfrm>
          <a:prstGeom prst="ca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bg1"/>
                </a:solidFill>
              </a:rPr>
              <a:t>B2B</a:t>
            </a:r>
            <a:endParaRPr lang="fr-BE" dirty="0">
              <a:solidFill>
                <a:schemeClr val="bg1"/>
              </a:solidFill>
            </a:endParaRPr>
          </a:p>
        </p:txBody>
      </p:sp>
      <p:sp>
        <p:nvSpPr>
          <p:cNvPr id="8" name="Rectangle 7"/>
          <p:cNvSpPr/>
          <p:nvPr/>
        </p:nvSpPr>
        <p:spPr>
          <a:xfrm>
            <a:off x="5436096" y="2380759"/>
            <a:ext cx="100811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API</a:t>
            </a:r>
            <a:endParaRPr lang="fr-BE" dirty="0"/>
          </a:p>
        </p:txBody>
      </p:sp>
      <p:sp>
        <p:nvSpPr>
          <p:cNvPr id="13" name="Rectangle 12"/>
          <p:cNvSpPr/>
          <p:nvPr/>
        </p:nvSpPr>
        <p:spPr>
          <a:xfrm>
            <a:off x="5436096" y="4653136"/>
            <a:ext cx="1008112" cy="93610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API</a:t>
            </a:r>
            <a:endParaRPr lang="fr-BE" dirty="0"/>
          </a:p>
        </p:txBody>
      </p:sp>
      <p:sp>
        <p:nvSpPr>
          <p:cNvPr id="14" name="Rectangle 13"/>
          <p:cNvSpPr/>
          <p:nvPr/>
        </p:nvSpPr>
        <p:spPr>
          <a:xfrm>
            <a:off x="2267744" y="2348880"/>
            <a:ext cx="100811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API</a:t>
            </a:r>
            <a:endParaRPr lang="fr-BE" dirty="0"/>
          </a:p>
        </p:txBody>
      </p:sp>
      <p:sp>
        <p:nvSpPr>
          <p:cNvPr id="15" name="Rectangle 14"/>
          <p:cNvSpPr/>
          <p:nvPr/>
        </p:nvSpPr>
        <p:spPr>
          <a:xfrm>
            <a:off x="2267744" y="4653136"/>
            <a:ext cx="1008112" cy="93610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API</a:t>
            </a:r>
            <a:endParaRPr lang="fr-BE" dirty="0"/>
          </a:p>
        </p:txBody>
      </p:sp>
      <p:sp>
        <p:nvSpPr>
          <p:cNvPr id="11" name="Rounded Rectangle 10"/>
          <p:cNvSpPr/>
          <p:nvPr/>
        </p:nvSpPr>
        <p:spPr>
          <a:xfrm>
            <a:off x="433169" y="1935151"/>
            <a:ext cx="1522512" cy="1507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Front</a:t>
            </a:r>
          </a:p>
          <a:p>
            <a:pPr algn="ctr"/>
            <a:r>
              <a:rPr lang="nl-BE" dirty="0" smtClean="0"/>
              <a:t>overheid</a:t>
            </a:r>
            <a:endParaRPr lang="fr-BE" dirty="0"/>
          </a:p>
        </p:txBody>
      </p:sp>
      <p:sp>
        <p:nvSpPr>
          <p:cNvPr id="17" name="Rounded Rectangle 16"/>
          <p:cNvSpPr/>
          <p:nvPr/>
        </p:nvSpPr>
        <p:spPr>
          <a:xfrm>
            <a:off x="457200" y="4455431"/>
            <a:ext cx="1522512" cy="15073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Toepassing</a:t>
            </a:r>
          </a:p>
          <a:p>
            <a:pPr algn="ctr"/>
            <a:r>
              <a:rPr lang="nl-BE" dirty="0" smtClean="0"/>
              <a:t>private sector</a:t>
            </a:r>
          </a:p>
        </p:txBody>
      </p:sp>
      <p:sp>
        <p:nvSpPr>
          <p:cNvPr id="16" name="Oval 15"/>
          <p:cNvSpPr/>
          <p:nvPr/>
        </p:nvSpPr>
        <p:spPr>
          <a:xfrm>
            <a:off x="3614017" y="1401726"/>
            <a:ext cx="1634615"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Basis- diensten</a:t>
            </a:r>
          </a:p>
          <a:p>
            <a:pPr algn="ctr"/>
            <a:r>
              <a:rPr lang="nl-BE" dirty="0" smtClean="0"/>
              <a:t>overheid</a:t>
            </a:r>
            <a:endParaRPr lang="fr-BE" dirty="0"/>
          </a:p>
        </p:txBody>
      </p:sp>
      <p:cxnSp>
        <p:nvCxnSpPr>
          <p:cNvPr id="22" name="Straight Connector 21"/>
          <p:cNvCxnSpPr>
            <a:stCxn id="11" idx="3"/>
            <a:endCxn id="14" idx="1"/>
          </p:cNvCxnSpPr>
          <p:nvPr/>
        </p:nvCxnSpPr>
        <p:spPr>
          <a:xfrm>
            <a:off x="1955681" y="2688804"/>
            <a:ext cx="312063" cy="1281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7" idx="3"/>
            <a:endCxn id="15" idx="1"/>
          </p:cNvCxnSpPr>
          <p:nvPr/>
        </p:nvCxnSpPr>
        <p:spPr>
          <a:xfrm flipV="1">
            <a:off x="1979712" y="5121188"/>
            <a:ext cx="288032" cy="87896"/>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2"/>
            <a:endCxn id="8" idx="3"/>
          </p:cNvCxnSpPr>
          <p:nvPr/>
        </p:nvCxnSpPr>
        <p:spPr>
          <a:xfrm flipH="1">
            <a:off x="6444208" y="2636912"/>
            <a:ext cx="309601" cy="21189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9" idx="2"/>
            <a:endCxn id="13" idx="3"/>
          </p:cNvCxnSpPr>
          <p:nvPr/>
        </p:nvCxnSpPr>
        <p:spPr>
          <a:xfrm flipH="1" flipV="1">
            <a:off x="6444208" y="5121188"/>
            <a:ext cx="309601" cy="18002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4" idx="3"/>
            <a:endCxn id="13" idx="1"/>
          </p:cNvCxnSpPr>
          <p:nvPr/>
        </p:nvCxnSpPr>
        <p:spPr>
          <a:xfrm>
            <a:off x="3275856" y="2816932"/>
            <a:ext cx="2160240" cy="230425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a:stCxn id="14" idx="3"/>
            <a:endCxn id="8" idx="1"/>
          </p:cNvCxnSpPr>
          <p:nvPr/>
        </p:nvCxnSpPr>
        <p:spPr>
          <a:xfrm>
            <a:off x="3275856" y="2816932"/>
            <a:ext cx="2160240" cy="3187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a:stCxn id="14" idx="3"/>
            <a:endCxn id="16" idx="2"/>
          </p:cNvCxnSpPr>
          <p:nvPr/>
        </p:nvCxnSpPr>
        <p:spPr>
          <a:xfrm flipV="1">
            <a:off x="3275856" y="2085802"/>
            <a:ext cx="338161" cy="73113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29" name="Straight Connector 1028"/>
          <p:cNvCxnSpPr>
            <a:stCxn id="15" idx="3"/>
            <a:endCxn id="8" idx="1"/>
          </p:cNvCxnSpPr>
          <p:nvPr/>
        </p:nvCxnSpPr>
        <p:spPr>
          <a:xfrm flipV="1">
            <a:off x="3275856" y="2848811"/>
            <a:ext cx="2160240" cy="2272377"/>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p:cNvCxnSpPr>
            <a:stCxn id="15" idx="3"/>
            <a:endCxn id="13" idx="1"/>
          </p:cNvCxnSpPr>
          <p:nvPr/>
        </p:nvCxnSpPr>
        <p:spPr>
          <a:xfrm>
            <a:off x="3275856" y="5121188"/>
            <a:ext cx="2160240"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p:cNvCxnSpPr>
            <a:stCxn id="15" idx="3"/>
            <a:endCxn id="16" idx="4"/>
          </p:cNvCxnSpPr>
          <p:nvPr/>
        </p:nvCxnSpPr>
        <p:spPr>
          <a:xfrm flipV="1">
            <a:off x="3275856" y="2769878"/>
            <a:ext cx="1155469" cy="235131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476053"/>
            <a:ext cx="2437830" cy="914005"/>
          </a:xfrm>
          <a:prstGeom prst="rect">
            <a:avLst/>
          </a:prstGeom>
          <a:noFill/>
          <a:ln>
            <a:noFill/>
          </a:ln>
          <a:scene3d>
            <a:camera prst="orthographicFront"/>
            <a:lightRig rig="threePt" dir="t"/>
          </a:scene3d>
          <a:sp3d contourW="12700">
            <a:contourClr>
              <a:schemeClr val="tx1"/>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Connector 26"/>
          <p:cNvCxnSpPr>
            <a:endCxn id="14" idx="1"/>
          </p:cNvCxnSpPr>
          <p:nvPr/>
        </p:nvCxnSpPr>
        <p:spPr>
          <a:xfrm flipV="1">
            <a:off x="2001281" y="2816932"/>
            <a:ext cx="266463" cy="239215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923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B540AB-6939-4937-A918-1D15FF1C7CE3}" type="slidenum">
              <a:rPr lang="nl-BE" smtClean="0"/>
              <a:t>21</a:t>
            </a:fld>
            <a:endParaRPr lang="nl-BE"/>
          </a:p>
        </p:txBody>
      </p:sp>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7096" y="3530703"/>
            <a:ext cx="4005582" cy="31081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1" name="Straight Arrow Connector 20"/>
          <p:cNvCxnSpPr>
            <a:endCxn id="24" idx="1"/>
          </p:cNvCxnSpPr>
          <p:nvPr/>
        </p:nvCxnSpPr>
        <p:spPr>
          <a:xfrm>
            <a:off x="3764781" y="1952836"/>
            <a:ext cx="120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17923" y="1933625"/>
            <a:ext cx="1584176" cy="800219"/>
          </a:xfrm>
          <a:prstGeom prst="rect">
            <a:avLst/>
          </a:prstGeom>
          <a:noFill/>
        </p:spPr>
        <p:txBody>
          <a:bodyPr wrap="square" rtlCol="0">
            <a:spAutoFit/>
          </a:bodyPr>
          <a:lstStyle/>
          <a:p>
            <a:r>
              <a:rPr lang="fr-BE" dirty="0" smtClean="0"/>
              <a:t>url e-Box</a:t>
            </a:r>
          </a:p>
          <a:p>
            <a:r>
              <a:rPr lang="fr-BE" sz="1200" dirty="0" smtClean="0"/>
              <a:t>?</a:t>
            </a:r>
            <a:r>
              <a:rPr lang="fr-BE" sz="1200" dirty="0" err="1" smtClean="0"/>
              <a:t>language</a:t>
            </a:r>
            <a:r>
              <a:rPr lang="fr-BE" sz="1200" dirty="0" smtClean="0"/>
              <a:t>=XX</a:t>
            </a:r>
          </a:p>
          <a:p>
            <a:r>
              <a:rPr lang="fr-BE" sz="1200" dirty="0" smtClean="0"/>
              <a:t>&amp;</a:t>
            </a:r>
            <a:r>
              <a:rPr lang="fr-BE" sz="1600" dirty="0" smtClean="0"/>
              <a:t> </a:t>
            </a:r>
            <a:r>
              <a:rPr lang="fr-BE" sz="1200" dirty="0" smtClean="0"/>
              <a:t>KBO=0123456789</a:t>
            </a:r>
            <a:endParaRPr lang="fr-BE" sz="1200" dirty="0"/>
          </a:p>
        </p:txBody>
      </p:sp>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7011" y="1445716"/>
            <a:ext cx="1597796" cy="10142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908720"/>
            <a:ext cx="1296144" cy="6072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6" name="Straight Arrow Connector 25"/>
          <p:cNvCxnSpPr>
            <a:stCxn id="24" idx="3"/>
            <a:endCxn id="25" idx="1"/>
          </p:cNvCxnSpPr>
          <p:nvPr/>
        </p:nvCxnSpPr>
        <p:spPr>
          <a:xfrm flipV="1">
            <a:off x="6564807" y="1212347"/>
            <a:ext cx="671489" cy="740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7476" y="1781678"/>
            <a:ext cx="803809" cy="55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9197" y="2564904"/>
            <a:ext cx="792088" cy="447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Straight Arrow Connector 28"/>
          <p:cNvCxnSpPr>
            <a:stCxn id="25" idx="2"/>
            <a:endCxn id="27" idx="0"/>
          </p:cNvCxnSpPr>
          <p:nvPr/>
        </p:nvCxnSpPr>
        <p:spPr>
          <a:xfrm>
            <a:off x="7884368" y="1515973"/>
            <a:ext cx="15013" cy="2657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2"/>
            <a:endCxn id="28" idx="0"/>
          </p:cNvCxnSpPr>
          <p:nvPr/>
        </p:nvCxnSpPr>
        <p:spPr>
          <a:xfrm>
            <a:off x="7899381" y="2333735"/>
            <a:ext cx="5860" cy="2311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2"/>
          </p:cNvCxnSpPr>
          <p:nvPr/>
        </p:nvCxnSpPr>
        <p:spPr>
          <a:xfrm flipH="1">
            <a:off x="7334836" y="3012371"/>
            <a:ext cx="570405" cy="518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547664" y="-99392"/>
            <a:ext cx="7139135" cy="1156990"/>
          </a:xfrm>
        </p:spPr>
        <p:txBody>
          <a:bodyPr/>
          <a:lstStyle/>
          <a:p>
            <a:r>
              <a:rPr lang="fr-BE" dirty="0" smtClean="0"/>
              <a:t>Quick </a:t>
            </a:r>
            <a:r>
              <a:rPr lang="fr-BE" dirty="0" err="1" smtClean="0"/>
              <a:t>win</a:t>
            </a:r>
            <a:r>
              <a:rPr lang="fr-BE" dirty="0" smtClean="0"/>
              <a:t> – </a:t>
            </a:r>
            <a:r>
              <a:rPr lang="fr-BE" dirty="0" err="1" smtClean="0"/>
              <a:t>deep</a:t>
            </a:r>
            <a:r>
              <a:rPr lang="fr-BE" dirty="0" smtClean="0"/>
              <a:t> </a:t>
            </a:r>
            <a:r>
              <a:rPr lang="fr-BE" dirty="0" err="1" smtClean="0"/>
              <a:t>linking</a:t>
            </a:r>
            <a:endParaRPr lang="fr-BE" dirty="0"/>
          </a:p>
        </p:txBody>
      </p:sp>
      <p:sp>
        <p:nvSpPr>
          <p:cNvPr id="2" name="Tijdelijke aanduiding voor datum 1"/>
          <p:cNvSpPr>
            <a:spLocks noGrp="1"/>
          </p:cNvSpPr>
          <p:nvPr>
            <p:ph type="dt" sz="half" idx="10"/>
          </p:nvPr>
        </p:nvSpPr>
        <p:spPr/>
        <p:txBody>
          <a:bodyPr/>
          <a:lstStyle/>
          <a:p>
            <a:r>
              <a:rPr lang="fr-FR" smtClean="0"/>
              <a:t>11.10.2017</a:t>
            </a:r>
            <a:endParaRPr lang="fr-BE"/>
          </a:p>
        </p:txBody>
      </p:sp>
      <p:sp>
        <p:nvSpPr>
          <p:cNvPr id="5" name="Tijdelijke aanduiding voor voettekst 4"/>
          <p:cNvSpPr>
            <a:spLocks noGrp="1"/>
          </p:cNvSpPr>
          <p:nvPr>
            <p:ph type="ftr" sz="quarter" idx="11"/>
          </p:nvPr>
        </p:nvSpPr>
        <p:spPr/>
        <p:txBody>
          <a:bodyPr/>
          <a:lstStyle/>
          <a:p>
            <a:r>
              <a:rPr lang="fr-BE" smtClean="0"/>
              <a:t>e-Box Ondernemingen</a:t>
            </a:r>
            <a:endParaRPr lang="fr-BE"/>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55" y="986551"/>
            <a:ext cx="37338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74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435280" cy="1156990"/>
          </a:xfrm>
        </p:spPr>
        <p:txBody>
          <a:bodyPr>
            <a:normAutofit/>
          </a:bodyPr>
          <a:lstStyle/>
          <a:p>
            <a:r>
              <a:rPr lang="nl-BE" sz="2600" dirty="0" smtClean="0"/>
              <a:t>Meer info?</a:t>
            </a:r>
            <a:endParaRPr lang="nl-BE" sz="2600" dirty="0"/>
          </a:p>
        </p:txBody>
      </p:sp>
      <p:sp>
        <p:nvSpPr>
          <p:cNvPr id="3" name="Content Placeholder 2"/>
          <p:cNvSpPr>
            <a:spLocks noGrp="1"/>
          </p:cNvSpPr>
          <p:nvPr>
            <p:ph idx="1"/>
          </p:nvPr>
        </p:nvSpPr>
        <p:spPr>
          <a:xfrm>
            <a:off x="457200" y="1196752"/>
            <a:ext cx="8229600" cy="4929411"/>
          </a:xfrm>
        </p:spPr>
        <p:txBody>
          <a:bodyPr>
            <a:noAutofit/>
          </a:bodyPr>
          <a:lstStyle/>
          <a:p>
            <a:r>
              <a:rPr lang="nl-BE" sz="3200" dirty="0" smtClean="0">
                <a:hlinkClick r:id="rId2"/>
              </a:rPr>
              <a:t>www.samendigitaal.be</a:t>
            </a:r>
            <a:endParaRPr lang="nl-BE" sz="3200" dirty="0" smtClean="0"/>
          </a:p>
          <a:p>
            <a:endParaRPr lang="fr-BE" sz="3200" dirty="0" smtClean="0">
              <a:hlinkClick r:id="rId3"/>
            </a:endParaRPr>
          </a:p>
          <a:p>
            <a:r>
              <a:rPr lang="fr-BE" sz="3200" dirty="0" smtClean="0">
                <a:hlinkClick r:id="rId3"/>
              </a:rPr>
              <a:t>https</a:t>
            </a:r>
            <a:r>
              <a:rPr lang="fr-BE" sz="3200" dirty="0">
                <a:hlinkClick r:id="rId3"/>
              </a:rPr>
              <a:t>://</a:t>
            </a:r>
            <a:r>
              <a:rPr lang="fr-BE" sz="3200" dirty="0" smtClean="0">
                <a:hlinkClick r:id="rId3"/>
              </a:rPr>
              <a:t>www.socialsecurity.be/site_fr/general/helpcentre/ebox/index.htm</a:t>
            </a:r>
            <a:endParaRPr lang="fr-BE" sz="3200" dirty="0" smtClean="0"/>
          </a:p>
          <a:p>
            <a:endParaRPr lang="fr-BE" sz="3200" smtClean="0">
              <a:hlinkClick r:id="rId4"/>
            </a:endParaRPr>
          </a:p>
          <a:p>
            <a:r>
              <a:rPr lang="fr-BE" sz="3200" smtClean="0">
                <a:hlinkClick r:id="rId4"/>
              </a:rPr>
              <a:t>eboxenterprise@onssrszlss.fgov.be</a:t>
            </a:r>
            <a:endParaRPr lang="fr-BE" sz="3200" dirty="0" smtClean="0"/>
          </a:p>
          <a:p>
            <a:pPr lvl="1"/>
            <a:endParaRPr lang="nl-BE" dirty="0" smtClean="0"/>
          </a:p>
          <a:p>
            <a:pPr lvl="1"/>
            <a:endParaRPr lang="nl-BE" sz="2000" dirty="0" smtClean="0"/>
          </a:p>
        </p:txBody>
      </p:sp>
      <p:sp>
        <p:nvSpPr>
          <p:cNvPr id="4" name="Date Placeholder 3"/>
          <p:cNvSpPr>
            <a:spLocks noGrp="1"/>
          </p:cNvSpPr>
          <p:nvPr>
            <p:ph type="dt" sz="half" idx="10"/>
          </p:nvPr>
        </p:nvSpPr>
        <p:spPr/>
        <p:txBody>
          <a:bodyPr/>
          <a:lstStyle/>
          <a:p>
            <a:r>
              <a:rPr lang="fr-FR" smtClean="0"/>
              <a:t>11.10.2017</a:t>
            </a:r>
            <a:endParaRPr lang="fr-BE" dirty="0"/>
          </a:p>
        </p:txBody>
      </p:sp>
      <p:sp>
        <p:nvSpPr>
          <p:cNvPr id="5" name="Footer Placeholder 4"/>
          <p:cNvSpPr>
            <a:spLocks noGrp="1"/>
          </p:cNvSpPr>
          <p:nvPr>
            <p:ph type="ftr" sz="quarter" idx="11"/>
          </p:nvPr>
        </p:nvSpPr>
        <p:spPr/>
        <p:txBody>
          <a:bodyPr/>
          <a:lstStyle/>
          <a:p>
            <a:r>
              <a:rPr lang="fr-BE" smtClean="0"/>
              <a:t>e-Box Ondernemingen</a:t>
            </a:r>
            <a:endParaRPr lang="fr-BE"/>
          </a:p>
        </p:txBody>
      </p:sp>
      <p:sp>
        <p:nvSpPr>
          <p:cNvPr id="6" name="Slide Number Placeholder 5"/>
          <p:cNvSpPr>
            <a:spLocks noGrp="1"/>
          </p:cNvSpPr>
          <p:nvPr>
            <p:ph type="sldNum" sz="quarter" idx="12"/>
          </p:nvPr>
        </p:nvSpPr>
        <p:spPr/>
        <p:txBody>
          <a:bodyPr/>
          <a:lstStyle/>
          <a:p>
            <a:fld id="{663EDBD2-0CAE-4905-97AA-4B603CC77B59}" type="slidenum">
              <a:rPr lang="fr-BE" smtClean="0"/>
              <a:t>22</a:t>
            </a:fld>
            <a:endParaRPr lang="fr-BE"/>
          </a:p>
        </p:txBody>
      </p:sp>
    </p:spTree>
    <p:extLst>
      <p:ext uri="{BB962C8B-B14F-4D97-AF65-F5344CB8AC3E}">
        <p14:creationId xmlns:p14="http://schemas.microsoft.com/office/powerpoint/2010/main" val="3431487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L’e-Box aujourd’hui</a:t>
            </a:r>
            <a:endParaRPr lang="fr-BE" dirty="0"/>
          </a:p>
        </p:txBody>
      </p:sp>
      <p:sp>
        <p:nvSpPr>
          <p:cNvPr id="3" name="Text Placeholder 2"/>
          <p:cNvSpPr>
            <a:spLocks noGrp="1"/>
          </p:cNvSpPr>
          <p:nvPr>
            <p:ph type="body" idx="1"/>
          </p:nvPr>
        </p:nvSpPr>
        <p:spPr/>
        <p:txBody>
          <a:bodyPr/>
          <a:lstStyle/>
          <a:p>
            <a:endParaRPr lang="fr-BE"/>
          </a:p>
        </p:txBody>
      </p:sp>
      <p:sp>
        <p:nvSpPr>
          <p:cNvPr id="4" name="Date Placeholder 3"/>
          <p:cNvSpPr>
            <a:spLocks noGrp="1"/>
          </p:cNvSpPr>
          <p:nvPr>
            <p:ph type="dt" sz="half" idx="10"/>
          </p:nvPr>
        </p:nvSpPr>
        <p:spPr/>
        <p:txBody>
          <a:bodyPr/>
          <a:lstStyle/>
          <a:p>
            <a:r>
              <a:rPr lang="fr-FR" smtClean="0"/>
              <a:t>11.10.2017</a:t>
            </a:r>
            <a:endParaRPr lang="fr-BE"/>
          </a:p>
        </p:txBody>
      </p:sp>
      <p:sp>
        <p:nvSpPr>
          <p:cNvPr id="5" name="Footer Placeholder 4"/>
          <p:cNvSpPr>
            <a:spLocks noGrp="1"/>
          </p:cNvSpPr>
          <p:nvPr>
            <p:ph type="ftr" sz="quarter" idx="11"/>
          </p:nvPr>
        </p:nvSpPr>
        <p:spPr/>
        <p:txBody>
          <a:bodyPr/>
          <a:lstStyle/>
          <a:p>
            <a:r>
              <a:rPr lang="fr-BE" smtClean="0"/>
              <a:t>e-Box Ondernemingen</a:t>
            </a:r>
            <a:endParaRPr lang="fr-BE"/>
          </a:p>
        </p:txBody>
      </p:sp>
      <p:sp>
        <p:nvSpPr>
          <p:cNvPr id="6" name="Slide Number Placeholder 5"/>
          <p:cNvSpPr>
            <a:spLocks noGrp="1"/>
          </p:cNvSpPr>
          <p:nvPr>
            <p:ph type="sldNum" sz="quarter" idx="12"/>
          </p:nvPr>
        </p:nvSpPr>
        <p:spPr/>
        <p:txBody>
          <a:bodyPr/>
          <a:lstStyle/>
          <a:p>
            <a:fld id="{663EDBD2-0CAE-4905-97AA-4B603CC77B59}" type="slidenum">
              <a:rPr lang="fr-BE" smtClean="0"/>
              <a:t>3</a:t>
            </a:fld>
            <a:endParaRPr lang="fr-BE"/>
          </a:p>
        </p:txBody>
      </p:sp>
    </p:spTree>
    <p:extLst>
      <p:ext uri="{BB962C8B-B14F-4D97-AF65-F5344CB8AC3E}">
        <p14:creationId xmlns:p14="http://schemas.microsoft.com/office/powerpoint/2010/main" val="3777935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e-Box AS IS – En bref</a:t>
            </a:r>
            <a:endParaRPr lang="fr-BE" dirty="0"/>
          </a:p>
        </p:txBody>
      </p:sp>
      <p:sp>
        <p:nvSpPr>
          <p:cNvPr id="4" name="Slide Number Placeholder 3"/>
          <p:cNvSpPr>
            <a:spLocks noGrp="1"/>
          </p:cNvSpPr>
          <p:nvPr>
            <p:ph type="sldNum" sz="quarter" idx="12"/>
          </p:nvPr>
        </p:nvSpPr>
        <p:spPr/>
        <p:txBody>
          <a:bodyPr/>
          <a:lstStyle/>
          <a:p>
            <a:fld id="{13B540AB-6939-4937-A918-1D15FF1C7CE3}" type="slidenum">
              <a:rPr lang="nl-BE" smtClean="0"/>
              <a:t>4</a:t>
            </a:fld>
            <a:endParaRPr lang="nl-BE" dirty="0"/>
          </a:p>
        </p:txBody>
      </p:sp>
      <p:sp>
        <p:nvSpPr>
          <p:cNvPr id="5" name="Rectangle 4"/>
          <p:cNvSpPr/>
          <p:nvPr/>
        </p:nvSpPr>
        <p:spPr>
          <a:xfrm>
            <a:off x="467544" y="3356992"/>
            <a:ext cx="3096344" cy="2431435"/>
          </a:xfrm>
          <a:prstGeom prst="rect">
            <a:avLst/>
          </a:prstGeom>
        </p:spPr>
        <p:txBody>
          <a:bodyPr wrap="square">
            <a:spAutoFit/>
          </a:bodyPr>
          <a:lstStyle/>
          <a:p>
            <a:r>
              <a:rPr lang="fr-BE" sz="2400" b="1" u="none" dirty="0" smtClean="0">
                <a:solidFill>
                  <a:schemeClr val="tx1">
                    <a:lumMod val="65000"/>
                    <a:lumOff val="35000"/>
                  </a:schemeClr>
                </a:solidFill>
              </a:rPr>
              <a:t>Vue émetteurs</a:t>
            </a:r>
          </a:p>
          <a:p>
            <a:r>
              <a:rPr lang="fr-BE" altLang="fr-FR" sz="1400" u="none" dirty="0" smtClean="0">
                <a:solidFill>
                  <a:schemeClr val="tx1">
                    <a:lumMod val="65000"/>
                    <a:lumOff val="35000"/>
                  </a:schemeClr>
                </a:solidFill>
              </a:rPr>
              <a:t>Canal </a:t>
            </a:r>
            <a:r>
              <a:rPr lang="fr-BE" altLang="fr-FR" sz="1600" b="1" u="none" dirty="0" smtClean="0">
                <a:solidFill>
                  <a:schemeClr val="tx1">
                    <a:lumMod val="65000"/>
                    <a:lumOff val="35000"/>
                  </a:schemeClr>
                </a:solidFill>
              </a:rPr>
              <a:t>sécurisé, officiel, gratuit </a:t>
            </a:r>
            <a:r>
              <a:rPr lang="fr-BE" altLang="fr-FR" sz="1400" u="none" dirty="0" smtClean="0">
                <a:solidFill>
                  <a:schemeClr val="tx1">
                    <a:lumMod val="65000"/>
                    <a:lumOff val="35000"/>
                  </a:schemeClr>
                </a:solidFill>
              </a:rPr>
              <a:t>pour mettre des documents à disposition de leur public cible</a:t>
            </a:r>
          </a:p>
          <a:p>
            <a:pPr marL="285750" indent="-285750">
              <a:buFont typeface="Arial" panose="020B0604020202020204" pitchFamily="34" charset="0"/>
              <a:buChar char="•"/>
            </a:pPr>
            <a:r>
              <a:rPr lang="fr-BE" altLang="fr-FR" sz="1400" u="none" dirty="0" smtClean="0">
                <a:solidFill>
                  <a:schemeClr val="tx1">
                    <a:lumMod val="65000"/>
                    <a:lumOff val="35000"/>
                  </a:schemeClr>
                </a:solidFill>
              </a:rPr>
              <a:t>Economie sur les envois papiers</a:t>
            </a:r>
          </a:p>
          <a:p>
            <a:pPr marL="742950" lvl="1" indent="-285750">
              <a:buFont typeface="Arial" panose="020B0604020202020204" pitchFamily="34" charset="0"/>
              <a:buChar char="•"/>
            </a:pPr>
            <a:r>
              <a:rPr lang="fr-BE" sz="1400" u="none" dirty="0" smtClean="0">
                <a:solidFill>
                  <a:schemeClr val="tx1">
                    <a:lumMod val="65000"/>
                    <a:lumOff val="35000"/>
                  </a:schemeClr>
                </a:solidFill>
              </a:rPr>
              <a:t>Diminution/suppression des impressions</a:t>
            </a:r>
          </a:p>
          <a:p>
            <a:pPr marL="742950" lvl="1" indent="-285750">
              <a:buFont typeface="Arial" panose="020B0604020202020204" pitchFamily="34" charset="0"/>
              <a:buChar char="•"/>
            </a:pPr>
            <a:r>
              <a:rPr lang="fr-BE" sz="1400" u="none" dirty="0" smtClean="0">
                <a:solidFill>
                  <a:schemeClr val="tx1">
                    <a:lumMod val="65000"/>
                    <a:lumOff val="35000"/>
                  </a:schemeClr>
                </a:solidFill>
              </a:rPr>
              <a:t>Diminution/suppression des frais d’envoi</a:t>
            </a:r>
          </a:p>
          <a:p>
            <a:pPr marL="285750" indent="-285750">
              <a:buFont typeface="Arial" panose="020B0604020202020204" pitchFamily="34" charset="0"/>
              <a:buChar char="•"/>
            </a:pPr>
            <a:r>
              <a:rPr lang="fr-BE" sz="1400" u="none" dirty="0" smtClean="0">
                <a:solidFill>
                  <a:schemeClr val="tx1">
                    <a:lumMod val="65000"/>
                    <a:lumOff val="35000"/>
                  </a:schemeClr>
                </a:solidFill>
              </a:rPr>
              <a:t>Durable</a:t>
            </a:r>
            <a:endParaRPr lang="fr-BE" sz="1400" u="none" dirty="0">
              <a:solidFill>
                <a:schemeClr val="tx1">
                  <a:lumMod val="65000"/>
                  <a:lumOff val="35000"/>
                </a:schemeClr>
              </a:solidFill>
            </a:endParaRPr>
          </a:p>
        </p:txBody>
      </p:sp>
      <p:sp>
        <p:nvSpPr>
          <p:cNvPr id="6" name="Rectangle 5"/>
          <p:cNvSpPr/>
          <p:nvPr/>
        </p:nvSpPr>
        <p:spPr>
          <a:xfrm>
            <a:off x="5652120" y="3356992"/>
            <a:ext cx="3096343" cy="2585323"/>
          </a:xfrm>
          <a:prstGeom prst="rect">
            <a:avLst/>
          </a:prstGeom>
        </p:spPr>
        <p:txBody>
          <a:bodyPr wrap="square">
            <a:spAutoFit/>
          </a:bodyPr>
          <a:lstStyle/>
          <a:p>
            <a:r>
              <a:rPr lang="fr-FR" altLang="fr-FR" sz="2400" b="1" u="none" dirty="0" smtClean="0">
                <a:solidFill>
                  <a:schemeClr val="tx1">
                    <a:lumMod val="65000"/>
                    <a:lumOff val="35000"/>
                  </a:schemeClr>
                </a:solidFill>
              </a:rPr>
              <a:t>Vue utilisateurs</a:t>
            </a:r>
            <a:endParaRPr lang="fr-FR" altLang="fr-FR" sz="2400" b="1" u="none" dirty="0">
              <a:solidFill>
                <a:schemeClr val="tx1">
                  <a:lumMod val="65000"/>
                  <a:lumOff val="35000"/>
                </a:schemeClr>
              </a:solidFill>
            </a:endParaRPr>
          </a:p>
          <a:p>
            <a:r>
              <a:rPr lang="fr-BE" altLang="fr-FR" sz="1400" u="none" dirty="0">
                <a:solidFill>
                  <a:schemeClr val="tx1">
                    <a:lumMod val="65000"/>
                    <a:lumOff val="35000"/>
                  </a:schemeClr>
                </a:solidFill>
              </a:rPr>
              <a:t>Espace</a:t>
            </a:r>
            <a:r>
              <a:rPr lang="fr-BE" altLang="fr-FR" sz="1600" b="1" u="none" dirty="0">
                <a:solidFill>
                  <a:schemeClr val="tx1">
                    <a:lumMod val="65000"/>
                    <a:lumOff val="35000"/>
                  </a:schemeClr>
                </a:solidFill>
              </a:rPr>
              <a:t> protégé, réservé </a:t>
            </a:r>
            <a:r>
              <a:rPr lang="fr-BE" altLang="fr-FR" sz="1400" u="none" dirty="0">
                <a:solidFill>
                  <a:schemeClr val="tx1">
                    <a:lumMod val="65000"/>
                    <a:lumOff val="35000"/>
                  </a:schemeClr>
                </a:solidFill>
              </a:rPr>
              <a:t>et</a:t>
            </a:r>
            <a:r>
              <a:rPr lang="fr-BE" altLang="fr-FR" sz="1600" b="1" u="none" dirty="0">
                <a:solidFill>
                  <a:schemeClr val="tx1">
                    <a:lumMod val="65000"/>
                    <a:lumOff val="35000"/>
                  </a:schemeClr>
                </a:solidFill>
              </a:rPr>
              <a:t> garanti </a:t>
            </a:r>
            <a:r>
              <a:rPr lang="fr-BE" altLang="fr-FR" sz="1400" u="none" dirty="0">
                <a:solidFill>
                  <a:schemeClr val="tx1">
                    <a:lumMod val="65000"/>
                    <a:lumOff val="35000"/>
                  </a:schemeClr>
                </a:solidFill>
              </a:rPr>
              <a:t>par</a:t>
            </a:r>
            <a:r>
              <a:rPr lang="fr-BE" altLang="fr-FR" sz="1600" b="1" u="none" dirty="0">
                <a:solidFill>
                  <a:schemeClr val="tx1">
                    <a:lumMod val="65000"/>
                    <a:lumOff val="35000"/>
                  </a:schemeClr>
                </a:solidFill>
              </a:rPr>
              <a:t> </a:t>
            </a:r>
            <a:r>
              <a:rPr lang="fr-BE" altLang="fr-FR" sz="1400" u="none" dirty="0">
                <a:solidFill>
                  <a:schemeClr val="tx1">
                    <a:lumMod val="65000"/>
                    <a:lumOff val="35000"/>
                  </a:schemeClr>
                </a:solidFill>
              </a:rPr>
              <a:t>les</a:t>
            </a:r>
            <a:r>
              <a:rPr lang="fr-BE" altLang="fr-FR" sz="1600" b="1" u="none" dirty="0">
                <a:solidFill>
                  <a:schemeClr val="tx1">
                    <a:lumMod val="65000"/>
                    <a:lumOff val="35000"/>
                  </a:schemeClr>
                </a:solidFill>
              </a:rPr>
              <a:t> </a:t>
            </a:r>
            <a:r>
              <a:rPr lang="fr-BE" altLang="fr-FR" sz="1400" u="none" dirty="0">
                <a:solidFill>
                  <a:schemeClr val="tx1">
                    <a:lumMod val="65000"/>
                    <a:lumOff val="35000"/>
                  </a:schemeClr>
                </a:solidFill>
              </a:rPr>
              <a:t>institutions</a:t>
            </a:r>
            <a:r>
              <a:rPr lang="fr-BE" altLang="fr-FR" sz="1600" b="1" u="none" dirty="0">
                <a:solidFill>
                  <a:schemeClr val="tx1">
                    <a:lumMod val="65000"/>
                    <a:lumOff val="35000"/>
                  </a:schemeClr>
                </a:solidFill>
              </a:rPr>
              <a:t> </a:t>
            </a:r>
            <a:r>
              <a:rPr lang="fr-BE" altLang="fr-FR" sz="1400" u="none" dirty="0">
                <a:solidFill>
                  <a:schemeClr val="tx1">
                    <a:lumMod val="65000"/>
                    <a:lumOff val="35000"/>
                  </a:schemeClr>
                </a:solidFill>
              </a:rPr>
              <a:t>de</a:t>
            </a:r>
            <a:r>
              <a:rPr lang="fr-BE" altLang="fr-FR" sz="1600" b="1" u="none" dirty="0">
                <a:solidFill>
                  <a:schemeClr val="tx1">
                    <a:lumMod val="65000"/>
                    <a:lumOff val="35000"/>
                  </a:schemeClr>
                </a:solidFill>
              </a:rPr>
              <a:t> </a:t>
            </a:r>
            <a:r>
              <a:rPr lang="fr-BE" altLang="fr-FR" sz="1400" u="none" dirty="0">
                <a:solidFill>
                  <a:schemeClr val="tx1">
                    <a:lumMod val="65000"/>
                    <a:lumOff val="35000"/>
                  </a:schemeClr>
                </a:solidFill>
              </a:rPr>
              <a:t>Sécurité</a:t>
            </a:r>
            <a:r>
              <a:rPr lang="fr-BE" altLang="fr-FR" sz="1600" b="1" u="none" dirty="0">
                <a:solidFill>
                  <a:schemeClr val="tx1">
                    <a:lumMod val="65000"/>
                    <a:lumOff val="35000"/>
                  </a:schemeClr>
                </a:solidFill>
              </a:rPr>
              <a:t> </a:t>
            </a:r>
            <a:r>
              <a:rPr lang="fr-BE" altLang="fr-FR" sz="1400" u="none" dirty="0">
                <a:solidFill>
                  <a:schemeClr val="tx1">
                    <a:lumMod val="65000"/>
                    <a:lumOff val="35000"/>
                  </a:schemeClr>
                </a:solidFill>
              </a:rPr>
              <a:t>Sociale.</a:t>
            </a:r>
          </a:p>
          <a:p>
            <a:pPr marL="285750" indent="-285750">
              <a:buFont typeface="Arial" panose="020B0604020202020204" pitchFamily="34" charset="0"/>
              <a:buChar char="•"/>
            </a:pPr>
            <a:r>
              <a:rPr lang="fr-BE" altLang="fr-FR" sz="1400" u="none" dirty="0">
                <a:solidFill>
                  <a:schemeClr val="tx1">
                    <a:lumMod val="65000"/>
                    <a:lumOff val="35000"/>
                  </a:schemeClr>
                </a:solidFill>
              </a:rPr>
              <a:t>Boîte aux lettres électroniques</a:t>
            </a:r>
            <a:r>
              <a:rPr lang="fr-BE" altLang="fr-FR" sz="1400" b="1" u="none" dirty="0">
                <a:solidFill>
                  <a:schemeClr val="tx1">
                    <a:lumMod val="65000"/>
                    <a:lumOff val="35000"/>
                  </a:schemeClr>
                </a:solidFill>
              </a:rPr>
              <a:t> </a:t>
            </a:r>
            <a:r>
              <a:rPr lang="fr-BE" altLang="fr-FR" sz="1600" b="1" u="none" dirty="0">
                <a:solidFill>
                  <a:schemeClr val="tx1">
                    <a:lumMod val="65000"/>
                    <a:lumOff val="35000"/>
                  </a:schemeClr>
                </a:solidFill>
              </a:rPr>
              <a:t>sécurisée </a:t>
            </a:r>
            <a:r>
              <a:rPr lang="fr-BE" altLang="fr-FR" sz="1400" u="none" dirty="0">
                <a:solidFill>
                  <a:schemeClr val="tx1">
                    <a:lumMod val="65000"/>
                    <a:lumOff val="35000"/>
                  </a:schemeClr>
                </a:solidFill>
              </a:rPr>
              <a:t>et</a:t>
            </a:r>
            <a:r>
              <a:rPr lang="fr-BE" altLang="fr-FR" sz="1400" b="1" u="none" dirty="0">
                <a:solidFill>
                  <a:schemeClr val="tx1">
                    <a:lumMod val="65000"/>
                    <a:lumOff val="35000"/>
                  </a:schemeClr>
                </a:solidFill>
              </a:rPr>
              <a:t> </a:t>
            </a:r>
            <a:r>
              <a:rPr lang="fr-BE" altLang="fr-FR" sz="1600" b="1" u="none" dirty="0">
                <a:solidFill>
                  <a:schemeClr val="tx1">
                    <a:lumMod val="65000"/>
                    <a:lumOff val="35000"/>
                  </a:schemeClr>
                </a:solidFill>
              </a:rPr>
              <a:t>centralisée</a:t>
            </a:r>
          </a:p>
          <a:p>
            <a:pPr marL="285750" indent="-285750">
              <a:buFont typeface="Arial" panose="020B0604020202020204" pitchFamily="34" charset="0"/>
              <a:buChar char="•"/>
            </a:pPr>
            <a:r>
              <a:rPr lang="fr-BE" altLang="fr-FR" sz="1400" u="none" dirty="0">
                <a:solidFill>
                  <a:schemeClr val="tx1">
                    <a:lumMod val="65000"/>
                    <a:lumOff val="35000"/>
                  </a:schemeClr>
                </a:solidFill>
              </a:rPr>
              <a:t>Disponible sous forme d’</a:t>
            </a:r>
            <a:r>
              <a:rPr lang="fr-BE" altLang="fr-FR" sz="1600" b="1" u="none" dirty="0">
                <a:solidFill>
                  <a:schemeClr val="tx1">
                    <a:lumMod val="65000"/>
                    <a:lumOff val="35000"/>
                  </a:schemeClr>
                </a:solidFill>
              </a:rPr>
              <a:t>application web</a:t>
            </a:r>
          </a:p>
          <a:p>
            <a:pPr marL="285750" indent="-285750">
              <a:buFont typeface="Arial" panose="020B0604020202020204" pitchFamily="34" charset="0"/>
              <a:buChar char="•"/>
            </a:pPr>
            <a:r>
              <a:rPr lang="fr-BE" altLang="fr-FR" sz="1400" u="none" dirty="0" smtClean="0">
                <a:solidFill>
                  <a:schemeClr val="tx1">
                    <a:lumMod val="65000"/>
                    <a:lumOff val="35000"/>
                  </a:schemeClr>
                </a:solidFill>
              </a:rPr>
              <a:t>Documents </a:t>
            </a:r>
            <a:r>
              <a:rPr lang="fr-BE" altLang="fr-FR" sz="1400" u="none" dirty="0">
                <a:solidFill>
                  <a:schemeClr val="tx1">
                    <a:lumMod val="65000"/>
                    <a:lumOff val="35000"/>
                  </a:schemeClr>
                </a:solidFill>
              </a:rPr>
              <a:t>(PDF)</a:t>
            </a:r>
          </a:p>
          <a:p>
            <a:pPr marL="285750" indent="-285750">
              <a:buFont typeface="Arial" panose="020B0604020202020204" pitchFamily="34" charset="0"/>
              <a:buChar char="•"/>
            </a:pPr>
            <a:r>
              <a:rPr lang="fr-BE" altLang="fr-FR" sz="1400" u="none" dirty="0">
                <a:solidFill>
                  <a:schemeClr val="tx1">
                    <a:lumMod val="65000"/>
                    <a:lumOff val="35000"/>
                  </a:schemeClr>
                </a:solidFill>
              </a:rPr>
              <a:t>Boîte de </a:t>
            </a:r>
            <a:r>
              <a:rPr lang="fr-BE" altLang="fr-FR" sz="1600" b="1" u="none" dirty="0">
                <a:solidFill>
                  <a:schemeClr val="tx1">
                    <a:lumMod val="65000"/>
                    <a:lumOff val="35000"/>
                  </a:schemeClr>
                </a:solidFill>
              </a:rPr>
              <a:t>réception </a:t>
            </a:r>
            <a:r>
              <a:rPr lang="fr-BE" altLang="fr-FR" sz="1600" b="1" u="none" dirty="0" smtClean="0">
                <a:solidFill>
                  <a:schemeClr val="tx1">
                    <a:lumMod val="65000"/>
                    <a:lumOff val="35000"/>
                  </a:schemeClr>
                </a:solidFill>
              </a:rPr>
              <a:t>uniquement</a:t>
            </a:r>
          </a:p>
          <a:p>
            <a:pPr marL="285750" indent="-285750">
              <a:buFont typeface="Arial" panose="020B0604020202020204" pitchFamily="34" charset="0"/>
              <a:buChar char="•"/>
            </a:pPr>
            <a:r>
              <a:rPr lang="nl-BE" altLang="fr-FR" sz="1600" b="1" dirty="0" smtClean="0">
                <a:solidFill>
                  <a:schemeClr val="tx1">
                    <a:lumMod val="65000"/>
                    <a:lumOff val="35000"/>
                  </a:schemeClr>
                </a:solidFill>
              </a:rPr>
              <a:t>[</a:t>
            </a:r>
            <a:r>
              <a:rPr lang="fr-BE" altLang="fr-FR" sz="1600" b="1" dirty="0" smtClean="0">
                <a:solidFill>
                  <a:schemeClr val="tx1">
                    <a:lumMod val="65000"/>
                    <a:lumOff val="35000"/>
                  </a:schemeClr>
                </a:solidFill>
              </a:rPr>
              <a:t>Bidirectionnel</a:t>
            </a:r>
            <a:r>
              <a:rPr lang="nl-BE" altLang="fr-FR" sz="1600" b="1" dirty="0" smtClean="0">
                <a:solidFill>
                  <a:schemeClr val="tx1">
                    <a:lumMod val="65000"/>
                    <a:lumOff val="35000"/>
                  </a:schemeClr>
                </a:solidFill>
              </a:rPr>
              <a:t> ]</a:t>
            </a:r>
            <a:endParaRPr lang="fr-BE" altLang="fr-FR" sz="1600" b="1" u="none" dirty="0">
              <a:solidFill>
                <a:schemeClr val="tx1">
                  <a:lumMod val="65000"/>
                  <a:lumOff val="35000"/>
                </a:schemeClr>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019120962"/>
              </p:ext>
            </p:extLst>
          </p:nvPr>
        </p:nvGraphicFramePr>
        <p:xfrm>
          <a:off x="827584" y="1268760"/>
          <a:ext cx="7408986" cy="1800200"/>
        </p:xfrm>
        <a:graphic>
          <a:graphicData uri="http://schemas.openxmlformats.org/presentationml/2006/ole">
            <mc:AlternateContent xmlns:mc="http://schemas.openxmlformats.org/markup-compatibility/2006">
              <mc:Choice xmlns:v="urn:schemas-microsoft-com:vml" Requires="v">
                <p:oleObj spid="_x0000_s2097" name="Visio" r:id="rId3" imgW="8860901" imgH="2152170" progId="Visio.Drawing.11">
                  <p:embed/>
                </p:oleObj>
              </mc:Choice>
              <mc:Fallback>
                <p:oleObj name="Visio" r:id="rId3" imgW="8860901" imgH="2152170" progId="Visio.Drawing.11">
                  <p:embed/>
                  <p:pic>
                    <p:nvPicPr>
                      <p:cNvPr id="0" name=""/>
                      <p:cNvPicPr>
                        <a:picLocks noChangeAspect="1" noChangeArrowheads="1"/>
                      </p:cNvPicPr>
                      <p:nvPr/>
                    </p:nvPicPr>
                    <p:blipFill>
                      <a:blip r:embed="rId4"/>
                      <a:srcRect/>
                      <a:stretch>
                        <a:fillRect/>
                      </a:stretch>
                    </p:blipFill>
                    <p:spPr bwMode="auto">
                      <a:xfrm>
                        <a:off x="827584" y="1268760"/>
                        <a:ext cx="7408986" cy="1800200"/>
                      </a:xfrm>
                      <a:prstGeom prst="rect">
                        <a:avLst/>
                      </a:prstGeom>
                      <a:noFill/>
                    </p:spPr>
                  </p:pic>
                </p:oleObj>
              </mc:Fallback>
            </mc:AlternateContent>
          </a:graphicData>
        </a:graphic>
      </p:graphicFrame>
      <p:sp>
        <p:nvSpPr>
          <p:cNvPr id="3" name="Tijdelijke aanduiding voor datum 2"/>
          <p:cNvSpPr>
            <a:spLocks noGrp="1"/>
          </p:cNvSpPr>
          <p:nvPr>
            <p:ph type="dt" sz="half" idx="10"/>
          </p:nvPr>
        </p:nvSpPr>
        <p:spPr/>
        <p:txBody>
          <a:bodyPr/>
          <a:lstStyle/>
          <a:p>
            <a:r>
              <a:rPr lang="fr-FR" smtClean="0"/>
              <a:t>11.10.2017</a:t>
            </a:r>
            <a:endParaRPr lang="fr-BE"/>
          </a:p>
        </p:txBody>
      </p:sp>
      <p:sp>
        <p:nvSpPr>
          <p:cNvPr id="8" name="Tijdelijke aanduiding voor voettekst 7"/>
          <p:cNvSpPr>
            <a:spLocks noGrp="1"/>
          </p:cNvSpPr>
          <p:nvPr>
            <p:ph type="ftr" sz="quarter" idx="11"/>
          </p:nvPr>
        </p:nvSpPr>
        <p:spPr/>
        <p:txBody>
          <a:bodyPr/>
          <a:lstStyle/>
          <a:p>
            <a:r>
              <a:rPr lang="fr-BE" smtClean="0"/>
              <a:t>e-Box Ondernemingen</a:t>
            </a:r>
            <a:endParaRPr lang="fr-BE"/>
          </a:p>
        </p:txBody>
      </p:sp>
    </p:spTree>
    <p:extLst>
      <p:ext uri="{BB962C8B-B14F-4D97-AF65-F5344CB8AC3E}">
        <p14:creationId xmlns:p14="http://schemas.microsoft.com/office/powerpoint/2010/main" val="625976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solidFill>
                  <a:srgbClr val="159BD3"/>
                </a:solidFill>
              </a:rPr>
              <a:t>e-Box AS IS – En bref</a:t>
            </a:r>
          </a:p>
        </p:txBody>
      </p:sp>
      <p:sp>
        <p:nvSpPr>
          <p:cNvPr id="3" name="Content Placeholder 2"/>
          <p:cNvSpPr>
            <a:spLocks noGrp="1"/>
          </p:cNvSpPr>
          <p:nvPr>
            <p:ph idx="1"/>
          </p:nvPr>
        </p:nvSpPr>
        <p:spPr/>
        <p:txBody>
          <a:bodyPr/>
          <a:lstStyle/>
          <a:p>
            <a:endParaRPr lang="fr-BE"/>
          </a:p>
        </p:txBody>
      </p:sp>
      <p:sp>
        <p:nvSpPr>
          <p:cNvPr id="4" name="Slide Number Placeholder 3"/>
          <p:cNvSpPr>
            <a:spLocks noGrp="1"/>
          </p:cNvSpPr>
          <p:nvPr>
            <p:ph type="sldNum" sz="quarter" idx="12"/>
          </p:nvPr>
        </p:nvSpPr>
        <p:spPr/>
        <p:txBody>
          <a:bodyPr/>
          <a:lstStyle/>
          <a:p>
            <a:fld id="{13B540AB-6939-4937-A918-1D15FF1C7CE3}" type="slidenum">
              <a:rPr lang="nl-BE" smtClean="0"/>
              <a:t>5</a:t>
            </a:fld>
            <a:endParaRPr lang="nl-BE"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703903" cy="4968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jdelijke aanduiding voor datum 5"/>
          <p:cNvSpPr>
            <a:spLocks noGrp="1"/>
          </p:cNvSpPr>
          <p:nvPr>
            <p:ph type="dt" sz="half" idx="10"/>
          </p:nvPr>
        </p:nvSpPr>
        <p:spPr/>
        <p:txBody>
          <a:bodyPr/>
          <a:lstStyle/>
          <a:p>
            <a:r>
              <a:rPr lang="fr-FR" smtClean="0"/>
              <a:t>11.10.2017</a:t>
            </a:r>
            <a:endParaRPr lang="fr-BE"/>
          </a:p>
        </p:txBody>
      </p:sp>
      <p:sp>
        <p:nvSpPr>
          <p:cNvPr id="7" name="Tijdelijke aanduiding voor voettekst 6"/>
          <p:cNvSpPr>
            <a:spLocks noGrp="1"/>
          </p:cNvSpPr>
          <p:nvPr>
            <p:ph type="ftr" sz="quarter" idx="11"/>
          </p:nvPr>
        </p:nvSpPr>
        <p:spPr/>
        <p:txBody>
          <a:bodyPr/>
          <a:lstStyle/>
          <a:p>
            <a:r>
              <a:rPr lang="fr-BE" smtClean="0"/>
              <a:t>e-Box Ondernemingen</a:t>
            </a:r>
            <a:endParaRPr lang="fr-BE"/>
          </a:p>
        </p:txBody>
      </p:sp>
    </p:spTree>
    <p:extLst>
      <p:ext uri="{BB962C8B-B14F-4D97-AF65-F5344CB8AC3E}">
        <p14:creationId xmlns:p14="http://schemas.microsoft.com/office/powerpoint/2010/main" val="3389482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mtClean="0"/>
              <a:t>e-Box AS IS – Le recommandé électronique</a:t>
            </a:r>
            <a:endParaRPr lang="fr-BE" dirty="0"/>
          </a:p>
        </p:txBody>
      </p:sp>
      <p:sp>
        <p:nvSpPr>
          <p:cNvPr id="3" name="Content Placeholder 2"/>
          <p:cNvSpPr>
            <a:spLocks noGrp="1"/>
          </p:cNvSpPr>
          <p:nvPr>
            <p:ph idx="1"/>
          </p:nvPr>
        </p:nvSpPr>
        <p:spPr/>
        <p:txBody>
          <a:bodyPr/>
          <a:lstStyle/>
          <a:p>
            <a:r>
              <a:rPr lang="fr-BE" sz="2000" smtClean="0"/>
              <a:t>Service d’</a:t>
            </a:r>
            <a:r>
              <a:rPr lang="fr-BE" sz="2000" b="1" smtClean="0"/>
              <a:t>envoi recommandé électronique</a:t>
            </a:r>
          </a:p>
          <a:p>
            <a:pPr lvl="1"/>
            <a:r>
              <a:rPr lang="fr-BE" sz="1800" smtClean="0"/>
              <a:t>dans le cadre de la </a:t>
            </a:r>
            <a:r>
              <a:rPr lang="fr-BE" sz="1800" b="1" smtClean="0"/>
              <a:t>Sécurité Sociale (loi du 19/3/2013)</a:t>
            </a:r>
          </a:p>
          <a:p>
            <a:pPr lvl="1"/>
            <a:r>
              <a:rPr lang="fr-BE" sz="1800" b="1" smtClean="0"/>
              <a:t>intégré directement avec l’e-Box </a:t>
            </a:r>
            <a:r>
              <a:rPr lang="fr-BE" sz="1800" smtClean="0"/>
              <a:t>(boîte aux lettres électronique) pour les publics cibles </a:t>
            </a:r>
            <a:r>
              <a:rPr lang="fr-BE" sz="1800" b="1" i="1" smtClean="0"/>
              <a:t>Citoyen</a:t>
            </a:r>
            <a:r>
              <a:rPr lang="fr-BE" sz="1800" i="1" smtClean="0"/>
              <a:t> </a:t>
            </a:r>
            <a:r>
              <a:rPr lang="fr-BE" sz="1800" smtClean="0"/>
              <a:t>et </a:t>
            </a:r>
            <a:r>
              <a:rPr lang="fr-BE" sz="1800" b="1" i="1" smtClean="0"/>
              <a:t>Entreprise</a:t>
            </a:r>
            <a:endParaRPr lang="fr-BE" sz="1800" b="1" smtClean="0"/>
          </a:p>
          <a:p>
            <a:endParaRPr lang="fr-BE" dirty="0"/>
          </a:p>
        </p:txBody>
      </p:sp>
      <p:graphicFrame>
        <p:nvGraphicFramePr>
          <p:cNvPr id="4" name="Object 3"/>
          <p:cNvGraphicFramePr>
            <a:graphicFrameLocks noChangeAspect="1"/>
          </p:cNvGraphicFramePr>
          <p:nvPr>
            <p:extLst>
              <p:ext uri="{D42A27DB-BD31-4B8C-83A1-F6EECF244321}">
                <p14:modId xmlns:p14="http://schemas.microsoft.com/office/powerpoint/2010/main" val="2832968590"/>
              </p:ext>
            </p:extLst>
          </p:nvPr>
        </p:nvGraphicFramePr>
        <p:xfrm>
          <a:off x="827088" y="3357563"/>
          <a:ext cx="10971212" cy="2852737"/>
        </p:xfrm>
        <a:graphic>
          <a:graphicData uri="http://schemas.openxmlformats.org/presentationml/2006/ole">
            <mc:AlternateContent xmlns:mc="http://schemas.openxmlformats.org/markup-compatibility/2006">
              <mc:Choice xmlns:v="urn:schemas-microsoft-com:vml" Requires="v">
                <p:oleObj spid="_x0000_s3121" name="Visio" r:id="rId3" imgW="10282340" imgH="2556900" progId="Visio.Drawing.11">
                  <p:embed/>
                </p:oleObj>
              </mc:Choice>
              <mc:Fallback>
                <p:oleObj name="Visio" r:id="rId3" imgW="10282340" imgH="25569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357563"/>
                        <a:ext cx="10971212"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jdelijke aanduiding voor datum 4"/>
          <p:cNvSpPr>
            <a:spLocks noGrp="1"/>
          </p:cNvSpPr>
          <p:nvPr>
            <p:ph type="dt" sz="half" idx="10"/>
          </p:nvPr>
        </p:nvSpPr>
        <p:spPr/>
        <p:txBody>
          <a:bodyPr/>
          <a:lstStyle/>
          <a:p>
            <a:r>
              <a:rPr lang="fr-FR" smtClean="0"/>
              <a:t>11.10.2017</a:t>
            </a:r>
            <a:endParaRPr lang="fr-BE"/>
          </a:p>
        </p:txBody>
      </p:sp>
      <p:sp>
        <p:nvSpPr>
          <p:cNvPr id="6" name="Tijdelijke aanduiding voor voettekst 5"/>
          <p:cNvSpPr>
            <a:spLocks noGrp="1"/>
          </p:cNvSpPr>
          <p:nvPr>
            <p:ph type="ftr" sz="quarter" idx="11"/>
          </p:nvPr>
        </p:nvSpPr>
        <p:spPr/>
        <p:txBody>
          <a:bodyPr/>
          <a:lstStyle/>
          <a:p>
            <a:r>
              <a:rPr lang="fr-BE" smtClean="0"/>
              <a:t>e-Box Ondernemingen</a:t>
            </a:r>
            <a:endParaRPr lang="fr-BE"/>
          </a:p>
        </p:txBody>
      </p:sp>
      <p:sp>
        <p:nvSpPr>
          <p:cNvPr id="7" name="Tijdelijke aanduiding voor dianummer 6"/>
          <p:cNvSpPr>
            <a:spLocks noGrp="1"/>
          </p:cNvSpPr>
          <p:nvPr>
            <p:ph type="sldNum" sz="quarter" idx="12"/>
          </p:nvPr>
        </p:nvSpPr>
        <p:spPr/>
        <p:txBody>
          <a:bodyPr/>
          <a:lstStyle/>
          <a:p>
            <a:fld id="{663EDBD2-0CAE-4905-97AA-4B603CC77B59}" type="slidenum">
              <a:rPr lang="fr-BE" smtClean="0"/>
              <a:t>6</a:t>
            </a:fld>
            <a:endParaRPr lang="fr-BE"/>
          </a:p>
        </p:txBody>
      </p:sp>
    </p:spTree>
    <p:extLst>
      <p:ext uri="{BB962C8B-B14F-4D97-AF65-F5344CB8AC3E}">
        <p14:creationId xmlns:p14="http://schemas.microsoft.com/office/powerpoint/2010/main" val="1836257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BE" dirty="0" smtClean="0"/>
              <a:t>Evolutions EN COURS</a:t>
            </a:r>
            <a:br>
              <a:rPr lang="fr-BE" dirty="0" smtClean="0"/>
            </a:br>
            <a:r>
              <a:rPr lang="fr-BE" dirty="0" smtClean="0"/>
              <a:t> AU NIVEAU de l’e-Box</a:t>
            </a:r>
            <a:endParaRPr lang="fr-BE" dirty="0"/>
          </a:p>
        </p:txBody>
      </p:sp>
      <p:sp>
        <p:nvSpPr>
          <p:cNvPr id="3" name="Text Placeholder 2"/>
          <p:cNvSpPr>
            <a:spLocks noGrp="1"/>
          </p:cNvSpPr>
          <p:nvPr>
            <p:ph type="body" idx="1"/>
          </p:nvPr>
        </p:nvSpPr>
        <p:spPr/>
        <p:txBody>
          <a:bodyPr/>
          <a:lstStyle/>
          <a:p>
            <a:endParaRPr lang="fr-BE"/>
          </a:p>
        </p:txBody>
      </p:sp>
      <p:sp>
        <p:nvSpPr>
          <p:cNvPr id="4" name="Date Placeholder 3"/>
          <p:cNvSpPr>
            <a:spLocks noGrp="1"/>
          </p:cNvSpPr>
          <p:nvPr>
            <p:ph type="dt" sz="half" idx="10"/>
          </p:nvPr>
        </p:nvSpPr>
        <p:spPr/>
        <p:txBody>
          <a:bodyPr/>
          <a:lstStyle/>
          <a:p>
            <a:r>
              <a:rPr lang="fr-FR" smtClean="0"/>
              <a:t>11.10.2017</a:t>
            </a:r>
            <a:endParaRPr lang="fr-BE"/>
          </a:p>
        </p:txBody>
      </p:sp>
      <p:sp>
        <p:nvSpPr>
          <p:cNvPr id="5" name="Footer Placeholder 4"/>
          <p:cNvSpPr>
            <a:spLocks noGrp="1"/>
          </p:cNvSpPr>
          <p:nvPr>
            <p:ph type="ftr" sz="quarter" idx="11"/>
          </p:nvPr>
        </p:nvSpPr>
        <p:spPr/>
        <p:txBody>
          <a:bodyPr/>
          <a:lstStyle/>
          <a:p>
            <a:r>
              <a:rPr lang="fr-BE" smtClean="0"/>
              <a:t>e-Box Ondernemingen</a:t>
            </a:r>
            <a:endParaRPr lang="fr-BE"/>
          </a:p>
        </p:txBody>
      </p:sp>
      <p:sp>
        <p:nvSpPr>
          <p:cNvPr id="6" name="Slide Number Placeholder 5"/>
          <p:cNvSpPr>
            <a:spLocks noGrp="1"/>
          </p:cNvSpPr>
          <p:nvPr>
            <p:ph type="sldNum" sz="quarter" idx="12"/>
          </p:nvPr>
        </p:nvSpPr>
        <p:spPr/>
        <p:txBody>
          <a:bodyPr/>
          <a:lstStyle/>
          <a:p>
            <a:fld id="{663EDBD2-0CAE-4905-97AA-4B603CC77B59}" type="slidenum">
              <a:rPr lang="fr-BE" smtClean="0"/>
              <a:t>7</a:t>
            </a:fld>
            <a:endParaRPr lang="fr-BE"/>
          </a:p>
        </p:txBody>
      </p:sp>
    </p:spTree>
    <p:extLst>
      <p:ext uri="{BB962C8B-B14F-4D97-AF65-F5344CB8AC3E}">
        <p14:creationId xmlns:p14="http://schemas.microsoft.com/office/powerpoint/2010/main" val="4138580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03231" cy="1156990"/>
          </a:xfrm>
        </p:spPr>
        <p:txBody>
          <a:bodyPr/>
          <a:lstStyle/>
          <a:p>
            <a:r>
              <a:rPr lang="fr-BE" dirty="0"/>
              <a:t>Ce que veulent les entreprises, les utilisateurs ?</a:t>
            </a:r>
          </a:p>
        </p:txBody>
      </p:sp>
      <p:sp>
        <p:nvSpPr>
          <p:cNvPr id="4" name="Slide Number Placeholder 3"/>
          <p:cNvSpPr>
            <a:spLocks noGrp="1"/>
          </p:cNvSpPr>
          <p:nvPr>
            <p:ph type="sldNum" sz="quarter" idx="12"/>
          </p:nvPr>
        </p:nvSpPr>
        <p:spPr>
          <a:xfrm>
            <a:off x="6553200" y="6309320"/>
            <a:ext cx="2339280" cy="412155"/>
          </a:xfrm>
        </p:spPr>
        <p:txBody>
          <a:bodyPr/>
          <a:lstStyle/>
          <a:p>
            <a:fld id="{13B540AB-6939-4937-A918-1D15FF1C7CE3}" type="slidenum">
              <a:rPr lang="nl-BE" smtClean="0"/>
              <a:t>8</a:t>
            </a:fld>
            <a:endParaRPr lang="nl-BE"/>
          </a:p>
        </p:txBody>
      </p:sp>
      <p:sp>
        <p:nvSpPr>
          <p:cNvPr id="6" name="Content Placeholder 2"/>
          <p:cNvSpPr txBox="1">
            <a:spLocks/>
          </p:cNvSpPr>
          <p:nvPr/>
        </p:nvSpPr>
        <p:spPr>
          <a:xfrm>
            <a:off x="457199" y="1700808"/>
            <a:ext cx="8467449" cy="44253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baseline="0">
                <a:solidFill>
                  <a:srgbClr val="00236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0023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23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23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23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BE" sz="2000" dirty="0" smtClean="0">
                <a:solidFill>
                  <a:schemeClr val="tx1"/>
                </a:solidFill>
              </a:rPr>
              <a:t>Les attentes des entreprises suite aux Focus Groups concernant l’</a:t>
            </a:r>
            <a:r>
              <a:rPr lang="fr-BE" sz="2000" b="1" dirty="0" smtClean="0">
                <a:solidFill>
                  <a:schemeClr val="tx1"/>
                </a:solidFill>
              </a:rPr>
              <a:t>e-Box Entreprise</a:t>
            </a:r>
            <a:endParaRPr lang="fr-BE" sz="2000" b="1" dirty="0">
              <a:solidFill>
                <a:schemeClr val="tx1"/>
              </a:solidFill>
            </a:endParaRPr>
          </a:p>
        </p:txBody>
      </p:sp>
      <p:sp>
        <p:nvSpPr>
          <p:cNvPr id="7" name="Slide Number Placeholder 3"/>
          <p:cNvSpPr txBox="1">
            <a:spLocks/>
          </p:cNvSpPr>
          <p:nvPr/>
        </p:nvSpPr>
        <p:spPr>
          <a:xfrm>
            <a:off x="6553200" y="6309320"/>
            <a:ext cx="2339280" cy="412155"/>
          </a:xfrm>
          <a:prstGeom prst="rect">
            <a:avLst/>
          </a:prstGeom>
        </p:spPr>
        <p:txBody>
          <a:bodyPr vert="horz" lIns="91440" tIns="45720" rIns="91440" bIns="45720" rtlCol="0" anchor="ctr"/>
          <a:lstStyle>
            <a:defPPr>
              <a:defRPr lang="nl-BE"/>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B540AB-6939-4937-A918-1D15FF1C7CE3}" type="slidenum">
              <a:rPr lang="nl-BE" smtClean="0"/>
              <a:pPr/>
              <a:t>8</a:t>
            </a:fld>
            <a:endParaRPr lang="nl-BE" dirty="0"/>
          </a:p>
        </p:txBody>
      </p:sp>
      <p:sp>
        <p:nvSpPr>
          <p:cNvPr id="8" name="Oval 7"/>
          <p:cNvSpPr/>
          <p:nvPr/>
        </p:nvSpPr>
        <p:spPr>
          <a:xfrm>
            <a:off x="21382" y="2651745"/>
            <a:ext cx="5774754" cy="3528392"/>
          </a:xfrm>
          <a:prstGeom prst="ellipse">
            <a:avLst/>
          </a:prstGeom>
          <a:noFill/>
          <a:ln>
            <a:solidFill>
              <a:srgbClr val="00236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BE" sz="2800" b="1" dirty="0" smtClean="0">
                <a:solidFill>
                  <a:schemeClr val="tx2"/>
                </a:solidFill>
              </a:rPr>
              <a:t>  Petites </a:t>
            </a:r>
            <a:r>
              <a:rPr lang="fr-BE" sz="2800" b="1" dirty="0">
                <a:solidFill>
                  <a:schemeClr val="tx2"/>
                </a:solidFill>
              </a:rPr>
              <a:t>entreprises</a:t>
            </a:r>
          </a:p>
          <a:p>
            <a:pPr algn="ctr"/>
            <a:endParaRPr lang="fr-BE" sz="2800" b="1" dirty="0">
              <a:solidFill>
                <a:schemeClr val="tx2"/>
              </a:solidFill>
            </a:endParaRPr>
          </a:p>
          <a:p>
            <a:pPr algn="ctr"/>
            <a:endParaRPr lang="fr-BE" sz="2800" b="1" dirty="0">
              <a:solidFill>
                <a:schemeClr val="tx2"/>
              </a:solidFill>
            </a:endParaRPr>
          </a:p>
          <a:p>
            <a:pPr algn="ctr"/>
            <a:endParaRPr lang="fr-BE" sz="2800" b="1" dirty="0">
              <a:solidFill>
                <a:schemeClr val="tx2"/>
              </a:solidFill>
            </a:endParaRPr>
          </a:p>
          <a:p>
            <a:pPr algn="ctr"/>
            <a:endParaRPr lang="fr-BE" sz="2800" b="1" dirty="0">
              <a:solidFill>
                <a:schemeClr val="tx2"/>
              </a:solidFill>
            </a:endParaRPr>
          </a:p>
          <a:p>
            <a:pPr algn="ctr"/>
            <a:endParaRPr lang="fr-BE" sz="2800" b="1" dirty="0">
              <a:solidFill>
                <a:schemeClr val="tx2"/>
              </a:solidFill>
            </a:endParaRPr>
          </a:p>
          <a:p>
            <a:pPr algn="ctr"/>
            <a:endParaRPr lang="fr-BE" sz="2800" b="1" dirty="0">
              <a:solidFill>
                <a:schemeClr val="tx2"/>
              </a:solidFill>
            </a:endParaRPr>
          </a:p>
        </p:txBody>
      </p:sp>
      <p:sp>
        <p:nvSpPr>
          <p:cNvPr id="9" name="TextBox 8"/>
          <p:cNvSpPr txBox="1"/>
          <p:nvPr/>
        </p:nvSpPr>
        <p:spPr>
          <a:xfrm>
            <a:off x="3348149" y="4161854"/>
            <a:ext cx="2304256" cy="769441"/>
          </a:xfrm>
          <a:prstGeom prst="rect">
            <a:avLst/>
          </a:prstGeom>
          <a:noFill/>
        </p:spPr>
        <p:txBody>
          <a:bodyPr wrap="square" rtlCol="0">
            <a:spAutoFit/>
          </a:bodyPr>
          <a:lstStyle/>
          <a:p>
            <a:r>
              <a:rPr lang="fr-BE" sz="1500" b="1" dirty="0" smtClean="0"/>
              <a:t>Notification email enrichie </a:t>
            </a:r>
          </a:p>
          <a:p>
            <a:r>
              <a:rPr lang="fr-BE" sz="1500" b="1" dirty="0" smtClean="0"/>
              <a:t>&amp; Granularité + fine </a:t>
            </a:r>
            <a:r>
              <a:rPr lang="fr-BE" sz="1400" dirty="0" smtClean="0"/>
              <a:t>(paramétrage adresses…)</a:t>
            </a:r>
            <a:endParaRPr lang="fr-BE" sz="1400" dirty="0"/>
          </a:p>
        </p:txBody>
      </p:sp>
      <p:sp>
        <p:nvSpPr>
          <p:cNvPr id="10" name="TextBox 9"/>
          <p:cNvSpPr txBox="1"/>
          <p:nvPr/>
        </p:nvSpPr>
        <p:spPr>
          <a:xfrm>
            <a:off x="3563888" y="3379058"/>
            <a:ext cx="2016224" cy="553998"/>
          </a:xfrm>
          <a:prstGeom prst="rect">
            <a:avLst/>
          </a:prstGeom>
          <a:noFill/>
        </p:spPr>
        <p:txBody>
          <a:bodyPr wrap="square" rtlCol="0">
            <a:spAutoFit/>
          </a:bodyPr>
          <a:lstStyle/>
          <a:p>
            <a:r>
              <a:rPr lang="fr-BE" sz="1600" b="1" dirty="0" smtClean="0"/>
              <a:t>Système d’archivage</a:t>
            </a:r>
            <a:r>
              <a:rPr lang="fr-BE" sz="1600" dirty="0" smtClean="0"/>
              <a:t> </a:t>
            </a:r>
            <a:r>
              <a:rPr lang="fr-BE" sz="1400" dirty="0" smtClean="0"/>
              <a:t>(durée légale / doc.)</a:t>
            </a:r>
            <a:endParaRPr lang="fr-BE" sz="1400" dirty="0"/>
          </a:p>
        </p:txBody>
      </p:sp>
      <p:sp>
        <p:nvSpPr>
          <p:cNvPr id="11" name="TextBox 10"/>
          <p:cNvSpPr txBox="1"/>
          <p:nvPr/>
        </p:nvSpPr>
        <p:spPr>
          <a:xfrm>
            <a:off x="3524820" y="5054406"/>
            <a:ext cx="2021756" cy="553998"/>
          </a:xfrm>
          <a:prstGeom prst="rect">
            <a:avLst/>
          </a:prstGeom>
          <a:noFill/>
        </p:spPr>
        <p:txBody>
          <a:bodyPr wrap="square" rtlCol="0">
            <a:spAutoFit/>
          </a:bodyPr>
          <a:lstStyle/>
          <a:p>
            <a:r>
              <a:rPr lang="fr-BE" sz="1600" b="1" dirty="0" smtClean="0"/>
              <a:t>Full </a:t>
            </a:r>
            <a:r>
              <a:rPr lang="fr-BE" sz="1600" b="1" dirty="0" err="1" smtClean="0"/>
              <a:t>text</a:t>
            </a:r>
            <a:r>
              <a:rPr lang="fr-BE" sz="1600" b="1" dirty="0" smtClean="0"/>
              <a:t> </a:t>
            </a:r>
            <a:r>
              <a:rPr lang="fr-BE" sz="1600" b="1" dirty="0" err="1" smtClean="0"/>
              <a:t>search</a:t>
            </a:r>
            <a:r>
              <a:rPr lang="fr-BE" sz="1600" b="1" dirty="0" smtClean="0"/>
              <a:t> </a:t>
            </a:r>
            <a:r>
              <a:rPr lang="fr-BE" sz="1400" dirty="0" smtClean="0"/>
              <a:t>(métas + contenu des docs)</a:t>
            </a:r>
            <a:endParaRPr lang="fr-BE" sz="1400" dirty="0"/>
          </a:p>
        </p:txBody>
      </p:sp>
      <p:sp>
        <p:nvSpPr>
          <p:cNvPr id="12" name="TextBox 11"/>
          <p:cNvSpPr txBox="1"/>
          <p:nvPr/>
        </p:nvSpPr>
        <p:spPr>
          <a:xfrm>
            <a:off x="395536" y="3869467"/>
            <a:ext cx="2376264" cy="954107"/>
          </a:xfrm>
          <a:prstGeom prst="rect">
            <a:avLst/>
          </a:prstGeom>
          <a:noFill/>
        </p:spPr>
        <p:txBody>
          <a:bodyPr wrap="square" rtlCol="0">
            <a:spAutoFit/>
          </a:bodyPr>
          <a:lstStyle/>
          <a:p>
            <a:r>
              <a:rPr lang="fr-BE" sz="1400" b="1" dirty="0" smtClean="0"/>
              <a:t>Pouvoir contacter une institution depuis l’e-Box / répondre à un document reçu </a:t>
            </a:r>
          </a:p>
          <a:p>
            <a:r>
              <a:rPr lang="fr-BE" sz="1400" dirty="0" smtClean="0"/>
              <a:t>(cf. e-Box bidirectionnelle)</a:t>
            </a:r>
            <a:endParaRPr lang="fr-BE" sz="1400" dirty="0"/>
          </a:p>
        </p:txBody>
      </p:sp>
      <p:sp>
        <p:nvSpPr>
          <p:cNvPr id="13" name="TextBox 12"/>
          <p:cNvSpPr txBox="1"/>
          <p:nvPr/>
        </p:nvSpPr>
        <p:spPr>
          <a:xfrm>
            <a:off x="6300192" y="3479307"/>
            <a:ext cx="2376264" cy="1107996"/>
          </a:xfrm>
          <a:prstGeom prst="rect">
            <a:avLst/>
          </a:prstGeom>
          <a:noFill/>
        </p:spPr>
        <p:txBody>
          <a:bodyPr wrap="square" rtlCol="0">
            <a:spAutoFit/>
          </a:bodyPr>
          <a:lstStyle/>
          <a:p>
            <a:r>
              <a:rPr lang="fr-BE" sz="1400" b="1" dirty="0" smtClean="0"/>
              <a:t>L’organisation de l’e-Box devrait mieux s’adapter à l’organisation de l’entreprise </a:t>
            </a:r>
            <a:r>
              <a:rPr lang="fr-BE" sz="1200" dirty="0" smtClean="0"/>
              <a:t>(structure par groupes avec plusieurs KBO, sous-entités…)</a:t>
            </a:r>
            <a:endParaRPr lang="fr-BE" sz="1200" dirty="0"/>
          </a:p>
        </p:txBody>
      </p:sp>
      <p:sp>
        <p:nvSpPr>
          <p:cNvPr id="14" name="TextBox 13"/>
          <p:cNvSpPr txBox="1"/>
          <p:nvPr/>
        </p:nvSpPr>
        <p:spPr>
          <a:xfrm>
            <a:off x="6372200" y="4823574"/>
            <a:ext cx="2376264" cy="523220"/>
          </a:xfrm>
          <a:prstGeom prst="rect">
            <a:avLst/>
          </a:prstGeom>
          <a:noFill/>
        </p:spPr>
        <p:txBody>
          <a:bodyPr wrap="square" rtlCol="0">
            <a:spAutoFit/>
          </a:bodyPr>
          <a:lstStyle/>
          <a:p>
            <a:r>
              <a:rPr lang="fr-BE" sz="1400" b="1" dirty="0" smtClean="0"/>
              <a:t>Gestion d’accès aux documents + spécifique</a:t>
            </a:r>
            <a:endParaRPr lang="fr-BE" sz="1200" dirty="0"/>
          </a:p>
        </p:txBody>
      </p:sp>
      <p:sp>
        <p:nvSpPr>
          <p:cNvPr id="15" name="TextBox 14"/>
          <p:cNvSpPr txBox="1"/>
          <p:nvPr/>
        </p:nvSpPr>
        <p:spPr>
          <a:xfrm>
            <a:off x="5695900" y="5608404"/>
            <a:ext cx="2376264" cy="523220"/>
          </a:xfrm>
          <a:prstGeom prst="rect">
            <a:avLst/>
          </a:prstGeom>
          <a:noFill/>
        </p:spPr>
        <p:txBody>
          <a:bodyPr wrap="square" rtlCol="0">
            <a:spAutoFit/>
          </a:bodyPr>
          <a:lstStyle/>
          <a:p>
            <a:r>
              <a:rPr lang="fr-BE" sz="1400" b="1" dirty="0" smtClean="0"/>
              <a:t>Règles automatiques pour l’attribution des labels</a:t>
            </a:r>
            <a:endParaRPr lang="fr-BE" sz="1200" dirty="0"/>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133106"/>
            <a:ext cx="3348149" cy="172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 16"/>
          <p:cNvSpPr/>
          <p:nvPr/>
        </p:nvSpPr>
        <p:spPr>
          <a:xfrm>
            <a:off x="3168352" y="2564904"/>
            <a:ext cx="5940152" cy="38164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BE" sz="2800" b="1" dirty="0" smtClean="0">
              <a:solidFill>
                <a:srgbClr val="C00000"/>
              </a:solidFill>
            </a:endParaRPr>
          </a:p>
          <a:p>
            <a:pPr algn="r"/>
            <a:r>
              <a:rPr lang="fr-BE" sz="2800" b="1" dirty="0">
                <a:solidFill>
                  <a:srgbClr val="C00000"/>
                </a:solidFill>
              </a:rPr>
              <a:t>	</a:t>
            </a:r>
            <a:r>
              <a:rPr lang="fr-BE" sz="2800" b="1" dirty="0" smtClean="0">
                <a:solidFill>
                  <a:srgbClr val="C00000"/>
                </a:solidFill>
              </a:rPr>
              <a:t>Grandes entreprises</a:t>
            </a:r>
          </a:p>
          <a:p>
            <a:pPr algn="ctr"/>
            <a:endParaRPr lang="fr-BE" sz="2800" b="1" dirty="0">
              <a:solidFill>
                <a:srgbClr val="C00000"/>
              </a:solidFill>
            </a:endParaRPr>
          </a:p>
          <a:p>
            <a:pPr algn="ctr"/>
            <a:endParaRPr lang="fr-BE" sz="2800" b="1" dirty="0" smtClean="0">
              <a:solidFill>
                <a:srgbClr val="C00000"/>
              </a:solidFill>
            </a:endParaRPr>
          </a:p>
          <a:p>
            <a:pPr algn="ctr"/>
            <a:endParaRPr lang="fr-BE" sz="2800" b="1" dirty="0">
              <a:solidFill>
                <a:srgbClr val="C00000"/>
              </a:solidFill>
            </a:endParaRPr>
          </a:p>
          <a:p>
            <a:pPr algn="ctr"/>
            <a:endParaRPr lang="fr-BE" sz="2800" b="1" dirty="0" smtClean="0">
              <a:solidFill>
                <a:srgbClr val="C00000"/>
              </a:solidFill>
            </a:endParaRPr>
          </a:p>
          <a:p>
            <a:pPr algn="ctr"/>
            <a:endParaRPr lang="fr-BE" sz="2800" b="1" dirty="0">
              <a:solidFill>
                <a:srgbClr val="C00000"/>
              </a:solidFill>
            </a:endParaRPr>
          </a:p>
          <a:p>
            <a:pPr algn="ctr"/>
            <a:endParaRPr lang="fr-BE" sz="2800" b="1" dirty="0" smtClean="0">
              <a:solidFill>
                <a:srgbClr val="C00000"/>
              </a:solidFill>
            </a:endParaRPr>
          </a:p>
          <a:p>
            <a:pPr algn="ctr"/>
            <a:endParaRPr lang="fr-BE" sz="2800" b="1" dirty="0">
              <a:solidFill>
                <a:srgbClr val="C00000"/>
              </a:solidFill>
            </a:endParaRPr>
          </a:p>
        </p:txBody>
      </p:sp>
      <p:sp>
        <p:nvSpPr>
          <p:cNvPr id="3" name="Tijdelijke aanduiding voor datum 2"/>
          <p:cNvSpPr>
            <a:spLocks noGrp="1"/>
          </p:cNvSpPr>
          <p:nvPr>
            <p:ph type="dt" sz="half" idx="10"/>
          </p:nvPr>
        </p:nvSpPr>
        <p:spPr/>
        <p:txBody>
          <a:bodyPr/>
          <a:lstStyle/>
          <a:p>
            <a:r>
              <a:rPr lang="fr-FR" smtClean="0"/>
              <a:t>11.10.2017</a:t>
            </a:r>
            <a:endParaRPr lang="fr-BE"/>
          </a:p>
        </p:txBody>
      </p:sp>
      <p:sp>
        <p:nvSpPr>
          <p:cNvPr id="5" name="Tijdelijke aanduiding voor voettekst 4"/>
          <p:cNvSpPr>
            <a:spLocks noGrp="1"/>
          </p:cNvSpPr>
          <p:nvPr>
            <p:ph type="ftr" sz="quarter" idx="11"/>
          </p:nvPr>
        </p:nvSpPr>
        <p:spPr/>
        <p:txBody>
          <a:bodyPr/>
          <a:lstStyle/>
          <a:p>
            <a:r>
              <a:rPr lang="fr-BE" smtClean="0"/>
              <a:t>e-Box Ondernemingen</a:t>
            </a:r>
            <a:endParaRPr lang="fr-BE"/>
          </a:p>
        </p:txBody>
      </p:sp>
    </p:spTree>
    <p:extLst>
      <p:ext uri="{BB962C8B-B14F-4D97-AF65-F5344CB8AC3E}">
        <p14:creationId xmlns:p14="http://schemas.microsoft.com/office/powerpoint/2010/main" val="1839022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3961630"/>
            <a:ext cx="7704856" cy="2824361"/>
          </a:xfrm>
          <a:prstGeom prst="rect">
            <a:avLst/>
          </a:prstGeom>
          <a:solidFill>
            <a:schemeClr val="bg1"/>
          </a:solidFill>
          <a:ln w="6350">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a:xfrm>
            <a:off x="539552" y="260648"/>
            <a:ext cx="8147247" cy="1156990"/>
          </a:xfrm>
        </p:spPr>
        <p:txBody>
          <a:bodyPr/>
          <a:lstStyle/>
          <a:p>
            <a:r>
              <a:rPr lang="fr-BE" dirty="0"/>
              <a:t>Ce que veulent les entreprises, les utilisateurs ?</a:t>
            </a:r>
          </a:p>
        </p:txBody>
      </p:sp>
      <p:sp>
        <p:nvSpPr>
          <p:cNvPr id="3" name="Content Placeholder 2"/>
          <p:cNvSpPr>
            <a:spLocks noGrp="1"/>
          </p:cNvSpPr>
          <p:nvPr>
            <p:ph idx="1"/>
          </p:nvPr>
        </p:nvSpPr>
        <p:spPr/>
        <p:txBody>
          <a:bodyPr>
            <a:normAutofit/>
          </a:bodyPr>
          <a:lstStyle/>
          <a:p>
            <a:r>
              <a:rPr lang="fr-BE" sz="1800" dirty="0" smtClean="0"/>
              <a:t>But</a:t>
            </a:r>
          </a:p>
          <a:p>
            <a:pPr lvl="1"/>
            <a:r>
              <a:rPr lang="fr-BE" sz="1600" dirty="0" smtClean="0"/>
              <a:t>retrouver toutes ses communications </a:t>
            </a:r>
            <a:r>
              <a:rPr lang="fr-BE" sz="1600" dirty="0"/>
              <a:t>(G2B, B2G et </a:t>
            </a:r>
            <a:r>
              <a:rPr lang="fr-BE" sz="1600" dirty="0" smtClean="0"/>
              <a:t>B2B) via </a:t>
            </a:r>
            <a:r>
              <a:rPr lang="fr-BE" sz="1600" dirty="0" smtClean="0">
                <a:solidFill>
                  <a:srgbClr val="159BD3"/>
                </a:solidFill>
              </a:rPr>
              <a:t>un seul point d’entrée</a:t>
            </a:r>
            <a:endParaRPr lang="fr-BE" sz="1600" dirty="0">
              <a:solidFill>
                <a:schemeClr val="tx1"/>
              </a:solidFill>
            </a:endParaRPr>
          </a:p>
          <a:p>
            <a:pPr lvl="1"/>
            <a:r>
              <a:rPr lang="fr-BE" sz="1600" dirty="0" smtClean="0">
                <a:solidFill>
                  <a:schemeClr val="tx1"/>
                </a:solidFill>
              </a:rPr>
              <a:t>être également GDPR </a:t>
            </a:r>
            <a:r>
              <a:rPr lang="fr-BE" sz="1600" dirty="0" err="1" smtClean="0">
                <a:solidFill>
                  <a:schemeClr val="tx1"/>
                </a:solidFill>
              </a:rPr>
              <a:t>compliant</a:t>
            </a:r>
            <a:r>
              <a:rPr lang="fr-BE" sz="1600" dirty="0" smtClean="0">
                <a:solidFill>
                  <a:schemeClr val="tx1"/>
                </a:solidFill>
              </a:rPr>
              <a:t>, ce serait un avantage pour les communications B2B également</a:t>
            </a:r>
          </a:p>
          <a:p>
            <a:pPr lvl="1"/>
            <a:r>
              <a:rPr lang="fr-BE" sz="1600" dirty="0" smtClean="0">
                <a:solidFill>
                  <a:schemeClr val="tx1"/>
                </a:solidFill>
              </a:rPr>
              <a:t>des simples </a:t>
            </a:r>
            <a:r>
              <a:rPr lang="fr-BE" sz="1600" dirty="0" smtClean="0">
                <a:solidFill>
                  <a:srgbClr val="159BD3"/>
                </a:solidFill>
              </a:rPr>
              <a:t>messages ou </a:t>
            </a:r>
            <a:r>
              <a:rPr lang="fr-BE" sz="1600" dirty="0" smtClean="0">
                <a:solidFill>
                  <a:schemeClr val="tx1"/>
                </a:solidFill>
              </a:rPr>
              <a:t>des</a:t>
            </a:r>
            <a:r>
              <a:rPr lang="fr-BE" sz="1600" dirty="0" smtClean="0">
                <a:solidFill>
                  <a:srgbClr val="159BD3"/>
                </a:solidFill>
              </a:rPr>
              <a:t> documents</a:t>
            </a:r>
            <a:r>
              <a:rPr lang="fr-BE" sz="1600" dirty="0" smtClean="0">
                <a:solidFill>
                  <a:schemeClr val="tx1"/>
                </a:solidFill>
              </a:rPr>
              <a:t> (PDF par ex)</a:t>
            </a:r>
          </a:p>
          <a:p>
            <a:pPr lvl="1"/>
            <a:r>
              <a:rPr lang="fr-BE" sz="1600" dirty="0">
                <a:solidFill>
                  <a:srgbClr val="159BD3"/>
                </a:solidFill>
              </a:rPr>
              <a:t>l</a:t>
            </a:r>
            <a:r>
              <a:rPr lang="fr-BE" sz="1600" dirty="0" smtClean="0">
                <a:solidFill>
                  <a:srgbClr val="159BD3"/>
                </a:solidFill>
              </a:rPr>
              <a:t>ien direct </a:t>
            </a:r>
            <a:r>
              <a:rPr lang="fr-BE" sz="1600" dirty="0" smtClean="0">
                <a:solidFill>
                  <a:schemeClr val="tx1"/>
                </a:solidFill>
              </a:rPr>
              <a:t>vers les données/les applications dans le bon contexte</a:t>
            </a:r>
          </a:p>
          <a:p>
            <a:pPr lvl="2"/>
            <a:r>
              <a:rPr lang="fr-BE" sz="1400" dirty="0" smtClean="0">
                <a:solidFill>
                  <a:schemeClr val="tx1"/>
                </a:solidFill>
              </a:rPr>
              <a:t>Pour faciliter la vie de l’utilisateur</a:t>
            </a:r>
          </a:p>
          <a:p>
            <a:pPr lvl="2"/>
            <a:r>
              <a:rPr lang="fr-BE" sz="1400" dirty="0" smtClean="0">
                <a:solidFill>
                  <a:schemeClr val="tx1"/>
                </a:solidFill>
              </a:rPr>
              <a:t>Pour le renvoyer vers des données toujours à jour</a:t>
            </a:r>
            <a:endParaRPr lang="fr-BE" sz="14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01101647"/>
              </p:ext>
            </p:extLst>
          </p:nvPr>
        </p:nvGraphicFramePr>
        <p:xfrm>
          <a:off x="755576" y="4643184"/>
          <a:ext cx="7560840" cy="2098184"/>
        </p:xfrm>
        <a:graphic>
          <a:graphicData uri="http://schemas.openxmlformats.org/drawingml/2006/table">
            <a:tbl>
              <a:tblPr firstRow="1" bandRow="1">
                <a:tableStyleId>{7E9639D4-E3E2-4D34-9284-5A2195B3D0D7}</a:tableStyleId>
              </a:tblPr>
              <a:tblGrid>
                <a:gridCol w="1636952">
                  <a:extLst>
                    <a:ext uri="{9D8B030D-6E8A-4147-A177-3AD203B41FA5}">
                      <a16:colId xmlns:a16="http://schemas.microsoft.com/office/drawing/2014/main" val="20000"/>
                    </a:ext>
                  </a:extLst>
                </a:gridCol>
                <a:gridCol w="5923888">
                  <a:extLst>
                    <a:ext uri="{9D8B030D-6E8A-4147-A177-3AD203B41FA5}">
                      <a16:colId xmlns:a16="http://schemas.microsoft.com/office/drawing/2014/main" val="20001"/>
                    </a:ext>
                  </a:extLst>
                </a:gridCol>
              </a:tblGrid>
              <a:tr h="233485">
                <a:tc>
                  <a:txBody>
                    <a:bodyPr/>
                    <a:lstStyle/>
                    <a:p>
                      <a:r>
                        <a:rPr lang="fr-BE" sz="1400" dirty="0" smtClean="0"/>
                        <a:t>Expéditeur</a:t>
                      </a:r>
                      <a:endParaRPr lang="fr-BE" sz="1400" dirty="0"/>
                    </a:p>
                  </a:txBody>
                  <a:tcPr>
                    <a:solidFill>
                      <a:srgbClr val="303235"/>
                    </a:solidFill>
                  </a:tcPr>
                </a:tc>
                <a:tc>
                  <a:txBody>
                    <a:bodyPr/>
                    <a:lstStyle/>
                    <a:p>
                      <a:r>
                        <a:rPr lang="fr-BE" sz="1400" dirty="0" smtClean="0"/>
                        <a:t>Message</a:t>
                      </a:r>
                      <a:endParaRPr lang="fr-BE" sz="1400" dirty="0"/>
                    </a:p>
                  </a:txBody>
                  <a:tcPr>
                    <a:solidFill>
                      <a:srgbClr val="303235"/>
                    </a:solidFill>
                  </a:tcPr>
                </a:tc>
                <a:extLst>
                  <a:ext uri="{0D108BD9-81ED-4DB2-BD59-A6C34878D82A}">
                    <a16:rowId xmlns:a16="http://schemas.microsoft.com/office/drawing/2014/main" val="10000"/>
                  </a:ext>
                </a:extLst>
              </a:tr>
              <a:tr h="336064">
                <a:tc>
                  <a:txBody>
                    <a:bodyPr/>
                    <a:lstStyle/>
                    <a:p>
                      <a:endParaRPr lang="fr-BE" sz="1400" dirty="0"/>
                    </a:p>
                  </a:txBody>
                  <a:tcPr/>
                </a:tc>
                <a:tc>
                  <a:txBody>
                    <a:bodyPr/>
                    <a:lstStyle/>
                    <a:p>
                      <a:r>
                        <a:rPr lang="fr-BE" sz="1200" dirty="0" smtClean="0"/>
                        <a:t>Vos données</a:t>
                      </a:r>
                      <a:r>
                        <a:rPr lang="fr-BE" sz="1200" baseline="0" dirty="0" smtClean="0"/>
                        <a:t> financière ont changé (</a:t>
                      </a:r>
                      <a:r>
                        <a:rPr lang="fr-BE" sz="1200" u="sng" baseline="0" dirty="0" smtClean="0"/>
                        <a:t>lien vers l’application</a:t>
                      </a:r>
                      <a:r>
                        <a:rPr lang="fr-BE" sz="1200" baseline="0" dirty="0" smtClean="0"/>
                        <a:t>)</a:t>
                      </a:r>
                      <a:endParaRPr lang="fr-BE" sz="1200" dirty="0"/>
                    </a:p>
                  </a:txBody>
                  <a:tcPr/>
                </a:tc>
                <a:extLst>
                  <a:ext uri="{0D108BD9-81ED-4DB2-BD59-A6C34878D82A}">
                    <a16:rowId xmlns:a16="http://schemas.microsoft.com/office/drawing/2014/main" val="10001"/>
                  </a:ext>
                </a:extLst>
              </a:tr>
              <a:tr h="360040">
                <a:tc>
                  <a:txBody>
                    <a:bodyPr/>
                    <a:lstStyle/>
                    <a:p>
                      <a:endParaRPr lang="fr-BE" sz="1400"/>
                    </a:p>
                  </a:txBody>
                  <a:tcPr/>
                </a:tc>
                <a:tc>
                  <a:txBody>
                    <a:bodyPr/>
                    <a:lstStyle/>
                    <a:p>
                      <a:r>
                        <a:rPr lang="fr-BE" sz="1200" dirty="0" smtClean="0"/>
                        <a:t>Situation</a:t>
                      </a:r>
                      <a:r>
                        <a:rPr lang="fr-BE" sz="1200" baseline="0" dirty="0" smtClean="0"/>
                        <a:t> de compte actualisée (PDF)</a:t>
                      </a:r>
                      <a:endParaRPr lang="fr-BE" sz="1200" dirty="0"/>
                    </a:p>
                  </a:txBody>
                  <a:tcPr/>
                </a:tc>
                <a:extLst>
                  <a:ext uri="{0D108BD9-81ED-4DB2-BD59-A6C34878D82A}">
                    <a16:rowId xmlns:a16="http://schemas.microsoft.com/office/drawing/2014/main" val="10002"/>
                  </a:ext>
                </a:extLst>
              </a:tr>
              <a:tr h="280182">
                <a:tc>
                  <a:txBody>
                    <a:bodyPr/>
                    <a:lstStyle/>
                    <a:p>
                      <a:endParaRPr lang="fr-BE" dirty="0"/>
                    </a:p>
                  </a:txBody>
                  <a:tcPr/>
                </a:tc>
                <a:tc>
                  <a:txBody>
                    <a:bodyPr/>
                    <a:lstStyle/>
                    <a:p>
                      <a:r>
                        <a:rPr lang="fr-BE" sz="1200" dirty="0" smtClean="0"/>
                        <a:t>Votre</a:t>
                      </a:r>
                      <a:r>
                        <a:rPr lang="fr-BE" sz="1200" baseline="0" dirty="0" smtClean="0"/>
                        <a:t> facture télécom</a:t>
                      </a:r>
                      <a:endParaRPr lang="fr-BE" sz="1200" dirty="0"/>
                    </a:p>
                  </a:txBody>
                  <a:tcPr/>
                </a:tc>
                <a:extLst>
                  <a:ext uri="{0D108BD9-81ED-4DB2-BD59-A6C34878D82A}">
                    <a16:rowId xmlns:a16="http://schemas.microsoft.com/office/drawing/2014/main" val="10003"/>
                  </a:ext>
                </a:extLst>
              </a:tr>
              <a:tr h="280182">
                <a:tc>
                  <a:txBody>
                    <a:bodyPr/>
                    <a:lstStyle/>
                    <a:p>
                      <a:endParaRPr lang="fr-BE" dirty="0"/>
                    </a:p>
                  </a:txBody>
                  <a:tcPr/>
                </a:tc>
                <a:tc>
                  <a:txBody>
                    <a:bodyPr/>
                    <a:lstStyle/>
                    <a:p>
                      <a:r>
                        <a:rPr lang="fr-BE" sz="1200" dirty="0" smtClean="0"/>
                        <a:t>Les</a:t>
                      </a:r>
                      <a:r>
                        <a:rPr lang="fr-BE" sz="1200" baseline="0" dirty="0" smtClean="0"/>
                        <a:t> cotisations pension de vos employés</a:t>
                      </a:r>
                      <a:endParaRPr lang="fr-BE" sz="1200" dirty="0"/>
                    </a:p>
                  </a:txBody>
                  <a:tcPr/>
                </a:tc>
                <a:extLst>
                  <a:ext uri="{0D108BD9-81ED-4DB2-BD59-A6C34878D82A}">
                    <a16:rowId xmlns:a16="http://schemas.microsoft.com/office/drawing/2014/main" val="10004"/>
                  </a:ext>
                </a:extLst>
              </a:tr>
              <a:tr h="280182">
                <a:tc>
                  <a:txBody>
                    <a:bodyPr/>
                    <a:lstStyle/>
                    <a:p>
                      <a:endParaRPr lang="fr-BE" dirty="0"/>
                    </a:p>
                  </a:txBody>
                  <a:tcPr/>
                </a:tc>
                <a:tc>
                  <a:txBody>
                    <a:bodyPr/>
                    <a:lstStyle/>
                    <a:p>
                      <a:r>
                        <a:rPr lang="fr-BE" sz="1200" dirty="0" smtClean="0"/>
                        <a:t>Votre facture énergie</a:t>
                      </a:r>
                      <a:endParaRPr lang="fr-BE" sz="1200" dirty="0"/>
                    </a:p>
                  </a:txBody>
                  <a:tcPr/>
                </a:tc>
                <a:extLst>
                  <a:ext uri="{0D108BD9-81ED-4DB2-BD59-A6C34878D82A}">
                    <a16:rowId xmlns:a16="http://schemas.microsoft.com/office/drawing/2014/main" val="10005"/>
                  </a:ext>
                </a:extLst>
              </a:tr>
            </a:tbl>
          </a:graphicData>
        </a:graphic>
      </p:graphicFrame>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7042" y="5331673"/>
            <a:ext cx="375411" cy="26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descr="http://www.2012.rapportannuel.finances.belgium.be/sites/5046.fedimbo.belgium.be/files/placeholder_jaarraport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683" y="4995995"/>
            <a:ext cx="714129" cy="232016"/>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https://www.astel.be/IMG/jpg/proximus201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397" y="5716096"/>
            <a:ext cx="784699" cy="216023"/>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http://img.pagesdor.be/mysite/media/25/47/2/bbaa4438-188c-439b-bc31-ad3d3b5fab40_LOGO_LAR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2664" y="6066022"/>
            <a:ext cx="244163" cy="239855"/>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http://callmepower.be/images/electrabe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6789" y="6442103"/>
            <a:ext cx="515915" cy="2487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944" y="4086230"/>
            <a:ext cx="1243775" cy="466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jdelijke aanduiding voor voettekst 6"/>
          <p:cNvSpPr>
            <a:spLocks noGrp="1"/>
          </p:cNvSpPr>
          <p:nvPr>
            <p:ph type="ftr" sz="quarter" idx="11"/>
          </p:nvPr>
        </p:nvSpPr>
        <p:spPr/>
        <p:txBody>
          <a:bodyPr/>
          <a:lstStyle/>
          <a:p>
            <a:r>
              <a:rPr lang="fr-BE" smtClean="0"/>
              <a:t>e-Box Ondernemingen</a:t>
            </a:r>
            <a:endParaRPr lang="fr-BE"/>
          </a:p>
        </p:txBody>
      </p:sp>
      <p:sp>
        <p:nvSpPr>
          <p:cNvPr id="8" name="Tijdelijke aanduiding voor dianummer 7"/>
          <p:cNvSpPr>
            <a:spLocks noGrp="1"/>
          </p:cNvSpPr>
          <p:nvPr>
            <p:ph type="sldNum" sz="quarter" idx="12"/>
          </p:nvPr>
        </p:nvSpPr>
        <p:spPr/>
        <p:txBody>
          <a:bodyPr/>
          <a:lstStyle/>
          <a:p>
            <a:fld id="{663EDBD2-0CAE-4905-97AA-4B603CC77B59}" type="slidenum">
              <a:rPr lang="fr-BE" smtClean="0"/>
              <a:t>9</a:t>
            </a:fld>
            <a:endParaRPr lang="fr-BE"/>
          </a:p>
        </p:txBody>
      </p:sp>
      <p:sp>
        <p:nvSpPr>
          <p:cNvPr id="6" name="Tijdelijke aanduiding voor datum 5"/>
          <p:cNvSpPr>
            <a:spLocks noGrp="1"/>
          </p:cNvSpPr>
          <p:nvPr>
            <p:ph type="dt" sz="half" idx="10"/>
          </p:nvPr>
        </p:nvSpPr>
        <p:spPr/>
        <p:txBody>
          <a:bodyPr/>
          <a:lstStyle/>
          <a:p>
            <a:r>
              <a:rPr lang="fr-FR" smtClean="0"/>
              <a:t>11.10.2017</a:t>
            </a:r>
            <a:endParaRPr lang="fr-BE"/>
          </a:p>
        </p:txBody>
      </p:sp>
    </p:spTree>
    <p:extLst>
      <p:ext uri="{BB962C8B-B14F-4D97-AF65-F5344CB8AC3E}">
        <p14:creationId xmlns:p14="http://schemas.microsoft.com/office/powerpoint/2010/main" val="3210359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f9f758b7-f6eb-44e3-bd59-2cbef40d0fc5" ContentTypeId="0x010100248BDE11D14F7443AE4A7869ED6454D701" PreviousValue="false"/>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6c2ef7ed-c2f8-46e5-bc8a-af14b0d2a9a1">
      <Terms xmlns="http://schemas.microsoft.com/office/infopath/2007/PartnerControls"/>
    </TaxKeywordTaxHTField>
    <IsArchived xmlns="6c2ef7ed-c2f8-46e5-bc8a-af14b0d2a9a1">false</IsArchived>
    <IsDeliverable xmlns="6c2ef7ed-c2f8-46e5-bc8a-af14b0d2a9a1">false</IsDeliverable>
    <KeyDocument xmlns="6c2ef7ed-c2f8-46e5-bc8a-af14b0d2a9a1">false</KeyDocument>
    <hb016b264a5c4e838c8d0fcf30f12a2b xmlns="6c2ef7ed-c2f8-46e5-bc8a-af14b0d2a9a1">
      <Terms xmlns="http://schemas.microsoft.com/office/infopath/2007/PartnerControls"/>
    </hb016b264a5c4e838c8d0fcf30f12a2b>
    <l829f94d523643a1ac97dc12dcc7d3a7 xmlns="6c2ef7ed-c2f8-46e5-bc8a-af14b0d2a9a1">
      <Terms xmlns="http://schemas.microsoft.com/office/infopath/2007/PartnerControls"/>
    </l829f94d523643a1ac97dc12dcc7d3a7>
    <TaxCatchAll xmlns="6c2ef7ed-c2f8-46e5-bc8a-af14b0d2a9a1"/>
  </documentManagement>
</p:properties>
</file>

<file path=customXml/item3.xml><?xml version="1.0" encoding="utf-8"?>
<ct:contentTypeSchema xmlns:ct="http://schemas.microsoft.com/office/2006/metadata/contentType" xmlns:ma="http://schemas.microsoft.com/office/2006/metadata/properties/metaAttributes" ct:_="" ma:_="" ma:contentTypeName="Project Document" ma:contentTypeID="0x010100248BDE11D14F7443AE4A7869ED6454D701003511161AC0E7BA4AA14006A4339DA2F201009DC7C7ED50D58742A083A7891A5C5071" ma:contentTypeVersion="4" ma:contentTypeDescription="" ma:contentTypeScope="" ma:versionID="226efe334e4986738c05cfca4cff3bdc">
  <xsd:schema xmlns:xsd="http://www.w3.org/2001/XMLSchema" xmlns:xs="http://www.w3.org/2001/XMLSchema" xmlns:p="http://schemas.microsoft.com/office/2006/metadata/properties" xmlns:ns2="6c2ef7ed-c2f8-46e5-bc8a-af14b0d2a9a1" targetNamespace="http://schemas.microsoft.com/office/2006/metadata/properties" ma:root="true" ma:fieldsID="ce9a8e1e9bb9c9e3411f19a6f434cc24" ns2:_="">
    <xsd:import namespace="6c2ef7ed-c2f8-46e5-bc8a-af14b0d2a9a1"/>
    <xsd:element name="properties">
      <xsd:complexType>
        <xsd:sequence>
          <xsd:element name="documentManagement">
            <xsd:complexType>
              <xsd:all>
                <xsd:element ref="ns2:IsArchived" minOccurs="0"/>
                <xsd:element ref="ns2:IsDeliverable" minOccurs="0"/>
                <xsd:element ref="ns2:KeyDocument" minOccurs="0"/>
                <xsd:element ref="ns2:hb016b264a5c4e838c8d0fcf30f12a2b" minOccurs="0"/>
                <xsd:element ref="ns2:TaxCatchAll" minOccurs="0"/>
                <xsd:element ref="ns2:TaxCatchAllLabel" minOccurs="0"/>
                <xsd:element ref="ns2:l829f94d523643a1ac97dc12dcc7d3a7"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ef7ed-c2f8-46e5-bc8a-af14b0d2a9a1" elementFormDefault="qualified">
    <xsd:import namespace="http://schemas.microsoft.com/office/2006/documentManagement/types"/>
    <xsd:import namespace="http://schemas.microsoft.com/office/infopath/2007/PartnerControls"/>
    <xsd:element name="IsArchived" ma:index="8" nillable="true" ma:displayName="IsArchived" ma:default="0" ma:description="Allow to display the document only in Archive View" ma:internalName="IsArchived">
      <xsd:simpleType>
        <xsd:restriction base="dms:Boolean"/>
      </xsd:simpleType>
    </xsd:element>
    <xsd:element name="IsDeliverable" ma:index="9" nillable="true" ma:displayName="IsDeliverable" ma:default="0" ma:internalName="IsDeliverable">
      <xsd:simpleType>
        <xsd:restriction base="dms:Boolean"/>
      </xsd:simpleType>
    </xsd:element>
    <xsd:element name="KeyDocument" ma:index="10" nillable="true" ma:displayName="KeyDocument" ma:default="0" ma:description="Allow to promote a document to key document status" ma:internalName="KeyDocument">
      <xsd:simpleType>
        <xsd:restriction base="dms:Boolean"/>
      </xsd:simpleType>
    </xsd:element>
    <xsd:element name="hb016b264a5c4e838c8d0fcf30f12a2b" ma:index="11" nillable="true" ma:taxonomy="true" ma:internalName="hb016b264a5c4e838c8d0fcf30f12a2b" ma:taxonomyFieldName="SmalsDocumentType" ma:displayName="SmalsDocumentType" ma:default="" ma:fieldId="{1b016b26-4a5c-4e83-8c8d-0fcf30f12a2b}" ma:sspId="f9f758b7-f6eb-44e3-bd59-2cbef40d0fc5" ma:termSetId="81467d43-7ee6-4ba2-9bba-4735a6611f57"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523672b5-cecb-49a2-93b6-f77294116280}" ma:internalName="TaxCatchAll" ma:showField="CatchAllData" ma:web="6c2ef7ed-c2f8-46e5-bc8a-af14b0d2a9a1">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523672b5-cecb-49a2-93b6-f77294116280}" ma:internalName="TaxCatchAllLabel" ma:readOnly="true" ma:showField="CatchAllDataLabel" ma:web="6c2ef7ed-c2f8-46e5-bc8a-af14b0d2a9a1">
      <xsd:complexType>
        <xsd:complexContent>
          <xsd:extension base="dms:MultiChoiceLookup">
            <xsd:sequence>
              <xsd:element name="Value" type="dms:Lookup" maxOccurs="unbounded" minOccurs="0" nillable="true"/>
            </xsd:sequence>
          </xsd:extension>
        </xsd:complexContent>
      </xsd:complexType>
    </xsd:element>
    <xsd:element name="l829f94d523643a1ac97dc12dcc7d3a7" ma:index="15" nillable="true" ma:taxonomy="true" ma:internalName="l829f94d523643a1ac97dc12dcc7d3a7" ma:taxonomyFieldName="SmalsProjectActivity" ma:displayName="SmalsProjectActivity" ma:default="" ma:fieldId="{5829f94d-5236-43a1-ac97-dc12dcc7d3a7}" ma:sspId="f9f758b7-f6eb-44e3-bd59-2cbef40d0fc5" ma:termSetId="01b8e18c-63e6-4597-bfd3-9d41f09619fb" ma:anchorId="00000000-0000-0000-0000-000000000000" ma:open="false" ma:isKeyword="false">
      <xsd:complexType>
        <xsd:sequence>
          <xsd:element ref="pc:Terms" minOccurs="0" maxOccurs="1"/>
        </xsd:sequence>
      </xsd:complexType>
    </xsd:element>
    <xsd:element name="TaxKeywordTaxHTField" ma:index="17"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A7FBEF-B1E9-48F6-A694-C3D56F190887}">
  <ds:schemaRefs>
    <ds:schemaRef ds:uri="Microsoft.SharePoint.Taxonomy.ContentTypeSync"/>
  </ds:schemaRefs>
</ds:datastoreItem>
</file>

<file path=customXml/itemProps2.xml><?xml version="1.0" encoding="utf-8"?>
<ds:datastoreItem xmlns:ds="http://schemas.openxmlformats.org/officeDocument/2006/customXml" ds:itemID="{FEF1D1D8-CD8E-4C05-B05C-D48D760011E5}">
  <ds:schemaRefs>
    <ds:schemaRef ds:uri="http://purl.org/dc/terms/"/>
    <ds:schemaRef ds:uri="http://purl.org/dc/elements/1.1/"/>
    <ds:schemaRef ds:uri="6c2ef7ed-c2f8-46e5-bc8a-af14b0d2a9a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B498346C-C441-4498-9166-28BD8C879C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2ef7ed-c2f8-46e5-bc8a-af14b0d2a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D8147E2-B0C8-42AC-8461-9B44DCD1DC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18945</TotalTime>
  <Words>1254</Words>
  <Application>Microsoft Office PowerPoint</Application>
  <PresentationFormat>On-screen Show (4:3)</PresentationFormat>
  <Paragraphs>244</Paragraphs>
  <Slides>22</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Wingdings</vt:lpstr>
      <vt:lpstr>Office Theme</vt:lpstr>
      <vt:lpstr>Visio</vt:lpstr>
      <vt:lpstr>PowerPoint Presentation</vt:lpstr>
      <vt:lpstr>Begrippen</vt:lpstr>
      <vt:lpstr>L’e-Box aujourd’hui</vt:lpstr>
      <vt:lpstr>e-Box AS IS – En bref</vt:lpstr>
      <vt:lpstr>e-Box AS IS – En bref</vt:lpstr>
      <vt:lpstr>e-Box AS IS – Le recommandé électronique</vt:lpstr>
      <vt:lpstr>Evolutions EN COURS  AU NIVEAU de l’e-Box</vt:lpstr>
      <vt:lpstr>Ce que veulent les entreprises, les utilisateurs ?</vt:lpstr>
      <vt:lpstr>Ce que veulent les entreprises, les utilisateurs ?</vt:lpstr>
      <vt:lpstr>Ce que veulent les institutions/entreprises qui veulent envoyer une communication </vt:lpstr>
      <vt:lpstr>Ce que veulent les institutions/entreprises qui veulent envoyer une communication </vt:lpstr>
      <vt:lpstr>Autres évolutions en cours</vt:lpstr>
      <vt:lpstr>Strategie voor samenwerking Tussen Overheid en PRIVE sector</vt:lpstr>
      <vt:lpstr>Functionele requirements van de ondernemingen</vt:lpstr>
      <vt:lpstr>Functionele requirements van de overheid</vt:lpstr>
      <vt:lpstr>Visie van de overheid voor samenwerking met privé partners</vt:lpstr>
      <vt:lpstr>Visie van de overheid voor samenwerking met privé partners</vt:lpstr>
      <vt:lpstr>Visie van de overheid voor samenwerking met privé partners</vt:lpstr>
      <vt:lpstr>Visie van de overheid voor samenwerking met privé partners</vt:lpstr>
      <vt:lpstr>eBox global architecture </vt:lpstr>
      <vt:lpstr>Quick win – deep linking</vt:lpstr>
      <vt:lpstr>Meer info?</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Vos</dc:creator>
  <cp:lastModifiedBy>Sanne Miseur</cp:lastModifiedBy>
  <cp:revision>127</cp:revision>
  <cp:lastPrinted>2017-10-09T14:20:25Z</cp:lastPrinted>
  <dcterms:created xsi:type="dcterms:W3CDTF">2017-06-13T11:40:09Z</dcterms:created>
  <dcterms:modified xsi:type="dcterms:W3CDTF">2017-10-19T07:49:37Z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0x010100248BDE11D14F7443AE4A7869ED6454D701003511161AC0E7BA4AA14006A4339DA2F201009DC7C7ED50D58742A083A7891A5C5071</vt:lpwstr>
  </property>
  <property fmtid="{D5CDD505-2E9C-101B-9397-08002B2CF9AE}" pid="3" name="TaxKeyword">
    <vt:lpwstr/>
  </property>
  <property fmtid="{D5CDD505-2E9C-101B-9397-08002B2CF9AE}" pid="4" name="SmalsDocumentType">
    <vt:lpwstr/>
  </property>
  <property fmtid="{D5CDD505-2E9C-101B-9397-08002B2CF9AE}" pid="5" name="SmalsProjectActivity">
    <vt:lpwstr/>
  </property>
</Properties>
</file>